
<file path=[Content_Types].xml><?xml version="1.0" encoding="utf-8"?>
<Types xmlns="http://schemas.openxmlformats.org/package/2006/content-types">
  <Default Extension="png" ContentType="image/png"/>
  <Default Extension="wmf" ContentType="image/x-wmf"/>
  <Default Extension="jpeg" ContentType="image/jpeg"/>
  <Default Extension="rels" ContentType="application/vnd.openxmlformats-package.relationships+xml"/>
  <Default Extension="xml" ContentType="application/xml"/>
  <Default Extension="wdp" ContentType="image/vnd.ms-photo"/>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charts/chart15.xml" ContentType="application/vnd.openxmlformats-officedocument.drawingml.chart+xml"/>
  <Override PartName="/ppt/charts/chart16.xml" ContentType="application/vnd.openxmlformats-officedocument.drawingml.chart+xml"/>
  <Override PartName="/ppt/charts/chart17.xml" ContentType="application/vnd.openxmlformats-officedocument.drawingml.chart+xml"/>
  <Override PartName="/ppt/charts/chart18.xml" ContentType="application/vnd.openxmlformats-officedocument.drawingml.chart+xml"/>
  <Override PartName="/ppt/charts/chart19.xml" ContentType="application/vnd.openxmlformats-officedocument.drawingml.chart+xml"/>
  <Override PartName="/ppt/charts/chart20.xml" ContentType="application/vnd.openxmlformats-officedocument.drawingml.chart+xml"/>
  <Override PartName="/ppt/charts/chart21.xml" ContentType="application/vnd.openxmlformats-officedocument.drawingml.chart+xml"/>
  <Override PartName="/ppt/charts/chart22.xml" ContentType="application/vnd.openxmlformats-officedocument.drawingml.chart+xml"/>
  <Override PartName="/ppt/charts/chart23.xml" ContentType="application/vnd.openxmlformats-officedocument.drawingml.chart+xml"/>
  <Override PartName="/ppt/charts/chart24.xml" ContentType="application/vnd.openxmlformats-officedocument.drawingml.chart+xml"/>
  <Override PartName="/ppt/charts/chart25.xml" ContentType="application/vnd.openxmlformats-officedocument.drawingml.chart+xml"/>
  <Override PartName="/ppt/charts/chart26.xml" ContentType="application/vnd.openxmlformats-officedocument.drawingml.chart+xml"/>
  <Override PartName="/ppt/charts/chart27.xml" ContentType="application/vnd.openxmlformats-officedocument.drawingml.chart+xml"/>
  <Override PartName="/ppt/charts/chart28.xml" ContentType="application/vnd.openxmlformats-officedocument.drawingml.chart+xml"/>
  <Override PartName="/ppt/charts/chart29.xml" ContentType="application/vnd.openxmlformats-officedocument.drawingml.chart+xml"/>
  <Override PartName="/ppt/charts/chart30.xml" ContentType="application/vnd.openxmlformats-officedocument.drawingml.chart+xml"/>
  <Override PartName="/ppt/charts/chart31.xml" ContentType="application/vnd.openxmlformats-officedocument.drawingml.chart+xml"/>
  <Override PartName="/ppt/charts/chart32.xml" ContentType="application/vnd.openxmlformats-officedocument.drawingml.chart+xml"/>
  <Override PartName="/ppt/charts/chart33.xml" ContentType="application/vnd.openxmlformats-officedocument.drawingml.chart+xml"/>
  <Override PartName="/ppt/charts/chart34.xml" ContentType="application/vnd.openxmlformats-officedocument.drawingml.chart+xml"/>
  <Override PartName="/ppt/charts/chart35.xml" ContentType="application/vnd.openxmlformats-officedocument.drawingml.chart+xml"/>
  <Override PartName="/ppt/charts/chart36.xml" ContentType="application/vnd.openxmlformats-officedocument.drawingml.chart+xml"/>
  <Override PartName="/ppt/charts/chart37.xml" ContentType="application/vnd.openxmlformats-officedocument.drawingml.chart+xml"/>
  <Override PartName="/ppt/charts/chart38.xml" ContentType="application/vnd.openxmlformats-officedocument.drawingml.chart+xml"/>
  <Override PartName="/ppt/charts/chart39.xml" ContentType="application/vnd.openxmlformats-officedocument.drawingml.chart+xml"/>
  <Override PartName="/ppt/charts/chart40.xml" ContentType="application/vnd.openxmlformats-officedocument.drawingml.chart+xml"/>
  <Override PartName="/ppt/charts/chart41.xml" ContentType="application/vnd.openxmlformats-officedocument.drawingml.chart+xml"/>
  <Override PartName="/ppt/charts/chart42.xml" ContentType="application/vnd.openxmlformats-officedocument.drawingml.chart+xml"/>
  <Override PartName="/ppt/charts/chart43.xml" ContentType="application/vnd.openxmlformats-officedocument.drawingml.chart+xml"/>
  <Override PartName="/ppt/charts/chart44.xml" ContentType="application/vnd.openxmlformats-officedocument.drawingml.chart+xml"/>
  <Override PartName="/ppt/charts/chart45.xml" ContentType="application/vnd.openxmlformats-officedocument.drawingml.chart+xml"/>
  <Override PartName="/ppt/charts/chart46.xml" ContentType="application/vnd.openxmlformats-officedocument.drawingml.chart+xml"/>
  <Override PartName="/ppt/charts/chart47.xml" ContentType="application/vnd.openxmlformats-officedocument.drawingml.chart+xml"/>
  <Override PartName="/ppt/charts/chart48.xml" ContentType="application/vnd.openxmlformats-officedocument.drawingml.chart+xml"/>
  <Override PartName="/ppt/charts/chart49.xml" ContentType="application/vnd.openxmlformats-officedocument.drawingml.chart+xml"/>
  <Override PartName="/ppt/charts/chart50.xml" ContentType="application/vnd.openxmlformats-officedocument.drawingml.chart+xml"/>
  <Override PartName="/ppt/charts/chart51.xml" ContentType="application/vnd.openxmlformats-officedocument.drawingml.chart+xml"/>
  <Override PartName="/ppt/charts/chart52.xml" ContentType="application/vnd.openxmlformats-officedocument.drawingml.chart+xml"/>
  <Override PartName="/ppt/charts/chart53.xml" ContentType="application/vnd.openxmlformats-officedocument.drawingml.chart+xml"/>
  <Override PartName="/ppt/charts/chart54.xml" ContentType="application/vnd.openxmlformats-officedocument.drawingml.chart+xml"/>
  <Override PartName="/ppt/charts/chart55.xml" ContentType="application/vnd.openxmlformats-officedocument.drawingml.chart+xml"/>
  <Override PartName="/ppt/charts/chart56.xml" ContentType="application/vnd.openxmlformats-officedocument.drawingml.chart+xml"/>
  <Override PartName="/ppt/charts/chart57.xml" ContentType="application/vnd.openxmlformats-officedocument.drawingml.chart+xml"/>
  <Override PartName="/ppt/charts/chart58.xml" ContentType="application/vnd.openxmlformats-officedocument.drawingml.chart+xml"/>
  <Override PartName="/ppt/charts/chart59.xml" ContentType="application/vnd.openxmlformats-officedocument.drawingml.chart+xml"/>
  <Override PartName="/ppt/charts/chart60.xml" ContentType="application/vnd.openxmlformats-officedocument.drawingml.chart+xml"/>
  <Override PartName="/ppt/charts/chart61.xml" ContentType="application/vnd.openxmlformats-officedocument.drawingml.chart+xml"/>
  <Override PartName="/ppt/charts/chart62.xml" ContentType="application/vnd.openxmlformats-officedocument.drawingml.chart+xml"/>
  <Override PartName="/ppt/charts/chart63.xml" ContentType="application/vnd.openxmlformats-officedocument.drawingml.chart+xml"/>
  <Override PartName="/ppt/charts/chart64.xml" ContentType="application/vnd.openxmlformats-officedocument.drawingml.chart+xml"/>
  <Override PartName="/ppt/charts/chart65.xml" ContentType="application/vnd.openxmlformats-officedocument.drawingml.chart+xml"/>
  <Override PartName="/ppt/charts/chart66.xml" ContentType="application/vnd.openxmlformats-officedocument.drawingml.chart+xml"/>
  <Override PartName="/ppt/charts/chart67.xml" ContentType="application/vnd.openxmlformats-officedocument.drawingml.chart+xml"/>
  <Override PartName="/ppt/charts/chart68.xml" ContentType="application/vnd.openxmlformats-officedocument.drawingml.chart+xml"/>
  <Override PartName="/ppt/charts/chart69.xml" ContentType="application/vnd.openxmlformats-officedocument.drawingml.chart+xml"/>
  <Override PartName="/ppt/charts/chart70.xml" ContentType="application/vnd.openxmlformats-officedocument.drawingml.chart+xml"/>
  <Override PartName="/ppt/charts/chart71.xml" ContentType="application/vnd.openxmlformats-officedocument.drawingml.chart+xml"/>
  <Override PartName="/ppt/charts/chart72.xml" ContentType="application/vnd.openxmlformats-officedocument.drawingml.chart+xml"/>
  <Override PartName="/ppt/charts/chart73.xml" ContentType="application/vnd.openxmlformats-officedocument.drawingml.chart+xml"/>
  <Override PartName="/ppt/charts/chart74.xml" ContentType="application/vnd.openxmlformats-officedocument.drawingml.chart+xml"/>
  <Override PartName="/ppt/charts/chart75.xml" ContentType="application/vnd.openxmlformats-officedocument.drawingml.chart+xml"/>
  <Override PartName="/ppt/charts/chart76.xml" ContentType="application/vnd.openxmlformats-officedocument.drawingml.chart+xml"/>
  <Override PartName="/ppt/charts/chart77.xml" ContentType="application/vnd.openxmlformats-officedocument.drawingml.chart+xml"/>
  <Override PartName="/ppt/charts/chart78.xml" ContentType="application/vnd.openxmlformats-officedocument.drawingml.chart+xml"/>
  <Override PartName="/ppt/charts/chart79.xml" ContentType="application/vnd.openxmlformats-officedocument.drawingml.chart+xml"/>
  <Override PartName="/ppt/charts/chart80.xml" ContentType="application/vnd.openxmlformats-officedocument.drawingml.chart+xml"/>
  <Override PartName="/ppt/charts/chart81.xml" ContentType="application/vnd.openxmlformats-officedocument.drawingml.chart+xml"/>
  <Override PartName="/ppt/charts/chart82.xml" ContentType="application/vnd.openxmlformats-officedocument.drawingml.chart+xml"/>
  <Override PartName="/ppt/charts/chart83.xml" ContentType="application/vnd.openxmlformats-officedocument.drawingml.chart+xml"/>
  <Override PartName="/ppt/charts/chart84.xml" ContentType="application/vnd.openxmlformats-officedocument.drawingml.chart+xml"/>
  <Override PartName="/ppt/charts/chart85.xml" ContentType="application/vnd.openxmlformats-officedocument.drawingml.chart+xml"/>
  <Override PartName="/ppt/charts/chart86.xml" ContentType="application/vnd.openxmlformats-officedocument.drawingml.chart+xml"/>
  <Override PartName="/ppt/charts/chart87.xml" ContentType="application/vnd.openxmlformats-officedocument.drawingml.chart+xml"/>
  <Override PartName="/ppt/charts/chart88.xml" ContentType="application/vnd.openxmlformats-officedocument.drawingml.chart+xml"/>
  <Override PartName="/ppt/charts/chart89.xml" ContentType="application/vnd.openxmlformats-officedocument.drawingml.chart+xml"/>
  <Override PartName="/ppt/charts/chart90.xml" ContentType="application/vnd.openxmlformats-officedocument.drawingml.chart+xml"/>
  <Override PartName="/ppt/charts/chart91.xml" ContentType="application/vnd.openxmlformats-officedocument.drawingml.chart+xml"/>
  <Override PartName="/ppt/charts/chart92.xml" ContentType="application/vnd.openxmlformats-officedocument.drawingml.chart+xml"/>
  <Override PartName="/ppt/charts/chart93.xml" ContentType="application/vnd.openxmlformats-officedocument.drawingml.chart+xml"/>
  <Override PartName="/ppt/charts/chart94.xml" ContentType="application/vnd.openxmlformats-officedocument.drawingml.chart+xml"/>
  <Override PartName="/ppt/charts/chart95.xml" ContentType="application/vnd.openxmlformats-officedocument.drawingml.chart+xml"/>
  <Override PartName="/ppt/charts/chart96.xml" ContentType="application/vnd.openxmlformats-officedocument.drawingml.chart+xml"/>
  <Override PartName="/ppt/charts/chart97.xml" ContentType="application/vnd.openxmlformats-officedocument.drawingml.chart+xml"/>
  <Override PartName="/ppt/charts/chart98.xml" ContentType="application/vnd.openxmlformats-officedocument.drawingml.chart+xml"/>
  <Override PartName="/ppt/charts/chart99.xml" ContentType="application/vnd.openxmlformats-officedocument.drawingml.chart+xml"/>
  <Override PartName="/ppt/charts/chart100.xml" ContentType="application/vnd.openxmlformats-officedocument.drawingml.chart+xml"/>
  <Override PartName="/ppt/charts/chart101.xml" ContentType="application/vnd.openxmlformats-officedocument.drawingml.chart+xml"/>
  <Override PartName="/ppt/charts/chart102.xml" ContentType="application/vnd.openxmlformats-officedocument.drawingml.chart+xml"/>
  <Override PartName="/ppt/charts/chart103.xml" ContentType="application/vnd.openxmlformats-officedocument.drawingml.chart+xml"/>
  <Override PartName="/ppt/charts/chart104.xml" ContentType="application/vnd.openxmlformats-officedocument.drawingml.chart+xml"/>
  <Override PartName="/ppt/theme/themeOverride1.xml" ContentType="application/vnd.openxmlformats-officedocument.themeOverride+xml"/>
  <Override PartName="/ppt/charts/chart105.xml" ContentType="application/vnd.openxmlformats-officedocument.drawingml.chart+xml"/>
  <Override PartName="/ppt/theme/themeOverride2.xml" ContentType="application/vnd.openxmlformats-officedocument.themeOverride+xml"/>
  <Override PartName="/ppt/charts/chart106.xml" ContentType="application/vnd.openxmlformats-officedocument.drawingml.chart+xml"/>
  <Override PartName="/ppt/theme/themeOverride3.xml" ContentType="application/vnd.openxmlformats-officedocument.themeOverride+xml"/>
  <Override PartName="/ppt/charts/chart107.xml" ContentType="application/vnd.openxmlformats-officedocument.drawingml.chart+xml"/>
  <Override PartName="/ppt/theme/themeOverride4.xml" ContentType="application/vnd.openxmlformats-officedocument.themeOverride+xml"/>
  <Override PartName="/ppt/charts/chart108.xml" ContentType="application/vnd.openxmlformats-officedocument.drawingml.chart+xml"/>
  <Override PartName="/ppt/theme/themeOverride5.xml" ContentType="application/vnd.openxmlformats-officedocument.themeOverride+xml"/>
  <Override PartName="/ppt/charts/chart109.xml" ContentType="application/vnd.openxmlformats-officedocument.drawingml.chart+xml"/>
  <Override PartName="/ppt/charts/chart110.xml" ContentType="application/vnd.openxmlformats-officedocument.drawingml.chart+xml"/>
  <Override PartName="/ppt/charts/chart111.xml" ContentType="application/vnd.openxmlformats-officedocument.drawingml.chart+xml"/>
  <Override PartName="/ppt/charts/chart112.xml" ContentType="application/vnd.openxmlformats-officedocument.drawingml.chart+xml"/>
  <Override PartName="/ppt/theme/themeOverride6.xml" ContentType="application/vnd.openxmlformats-officedocument.themeOverride+xml"/>
  <Override PartName="/ppt/charts/chart113.xml" ContentType="application/vnd.openxmlformats-officedocument.drawingml.chart+xml"/>
  <Override PartName="/ppt/charts/chart114.xml" ContentType="application/vnd.openxmlformats-officedocument.drawingml.chart+xml"/>
  <Override PartName="/ppt/charts/chart115.xml" ContentType="application/vnd.openxmlformats-officedocument.drawingml.chart+xml"/>
  <Override PartName="/ppt/charts/chart116.xml" ContentType="application/vnd.openxmlformats-officedocument.drawingml.chart+xml"/>
  <Override PartName="/ppt/charts/chart117.xml" ContentType="application/vnd.openxmlformats-officedocument.drawingml.chart+xml"/>
  <Override PartName="/ppt/charts/chart118.xml" ContentType="application/vnd.openxmlformats-officedocument.drawingml.chart+xml"/>
  <Override PartName="/ppt/charts/chart119.xml" ContentType="application/vnd.openxmlformats-officedocument.drawingml.chart+xml"/>
  <Override PartName="/ppt/charts/chart120.xml" ContentType="application/vnd.openxmlformats-officedocument.drawingml.chart+xml"/>
  <Override PartName="/ppt/charts/chart121.xml" ContentType="application/vnd.openxmlformats-officedocument.drawingml.chart+xml"/>
  <Override PartName="/ppt/charts/chart122.xml" ContentType="application/vnd.openxmlformats-officedocument.drawingml.chart+xml"/>
  <Override PartName="/ppt/charts/chart123.xml" ContentType="application/vnd.openxmlformats-officedocument.drawingml.chart+xml"/>
  <Override PartName="/ppt/charts/chart124.xml" ContentType="application/vnd.openxmlformats-officedocument.drawingml.chart+xml"/>
  <Override PartName="/ppt/charts/chart125.xml" ContentType="application/vnd.openxmlformats-officedocument.drawingml.chart+xml"/>
  <Override PartName="/ppt/charts/chart126.xml" ContentType="application/vnd.openxmlformats-officedocument.drawingml.chart+xml"/>
  <Override PartName="/ppt/charts/chart127.xml" ContentType="application/vnd.openxmlformats-officedocument.drawingml.chart+xml"/>
  <Override PartName="/ppt/charts/chart128.xml" ContentType="application/vnd.openxmlformats-officedocument.drawingml.chart+xml"/>
  <Override PartName="/ppt/charts/chart129.xml" ContentType="application/vnd.openxmlformats-officedocument.drawingml.chart+xml"/>
  <Override PartName="/ppt/charts/chart130.xml" ContentType="application/vnd.openxmlformats-officedocument.drawingml.chart+xml"/>
  <Override PartName="/ppt/charts/chart131.xml" ContentType="application/vnd.openxmlformats-officedocument.drawingml.chart+xml"/>
  <Override PartName="/ppt/charts/chart132.xml" ContentType="application/vnd.openxmlformats-officedocument.drawingml.chart+xml"/>
  <Override PartName="/ppt/theme/themeOverride7.xml" ContentType="application/vnd.openxmlformats-officedocument.themeOverride+xml"/>
  <Override PartName="/ppt/charts/chart133.xml" ContentType="application/vnd.openxmlformats-officedocument.drawingml.chart+xml"/>
  <Override PartName="/ppt/theme/themeOverride8.xml" ContentType="application/vnd.openxmlformats-officedocument.themeOverride+xml"/>
  <Override PartName="/ppt/notesSlides/notesSlide1.xml" ContentType="application/vnd.openxmlformats-officedocument.presentationml.notesSlide+xml"/>
  <Override PartName="/ppt/charts/chart134.xml" ContentType="application/vnd.openxmlformats-officedocument.drawingml.chart+xml"/>
  <Override PartName="/ppt/charts/chart135.xml" ContentType="application/vnd.openxmlformats-officedocument.drawingml.chart+xml"/>
  <Override PartName="/ppt/charts/chart136.xml" ContentType="application/vnd.openxmlformats-officedocument.drawingml.chart+xml"/>
  <Override PartName="/ppt/charts/chart137.xml" ContentType="application/vnd.openxmlformats-officedocument.drawingml.chart+xml"/>
  <Override PartName="/ppt/charts/chart138.xml" ContentType="application/vnd.openxmlformats-officedocument.drawingml.chart+xml"/>
  <Override PartName="/ppt/charts/chart139.xml" ContentType="application/vnd.openxmlformats-officedocument.drawingml.chart+xml"/>
  <Override PartName="/ppt/notesSlides/notesSlide2.xml" ContentType="application/vnd.openxmlformats-officedocument.presentationml.notesSlide+xml"/>
  <Override PartName="/ppt/charts/chart140.xml" ContentType="application/vnd.openxmlformats-officedocument.drawingml.chart+xml"/>
  <Override PartName="/ppt/charts/chart141.xml" ContentType="application/vnd.openxmlformats-officedocument.drawingml.chart+xml"/>
  <Override PartName="/ppt/charts/chart142.xml" ContentType="application/vnd.openxmlformats-officedocument.drawingml.chart+xml"/>
  <Override PartName="/ppt/charts/chart143.xml" ContentType="application/vnd.openxmlformats-officedocument.drawingml.chart+xml"/>
  <Override PartName="/ppt/charts/chart144.xml" ContentType="application/vnd.openxmlformats-officedocument.drawingml.chart+xml"/>
  <Override PartName="/ppt/theme/themeOverride9.xml" ContentType="application/vnd.openxmlformats-officedocument.themeOverride+xml"/>
  <Override PartName="/ppt/charts/chart145.xml" ContentType="application/vnd.openxmlformats-officedocument.drawingml.chart+xml"/>
  <Override PartName="/ppt/theme/themeOverride10.xml" ContentType="application/vnd.openxmlformats-officedocument.themeOverride+xml"/>
  <Override PartName="/ppt/charts/chart146.xml" ContentType="application/vnd.openxmlformats-officedocument.drawingml.chart+xml"/>
  <Override PartName="/ppt/charts/chart147.xml" ContentType="application/vnd.openxmlformats-officedocument.drawingml.chart+xml"/>
  <Override PartName="/ppt/charts/chart148.xml" ContentType="application/vnd.openxmlformats-officedocument.drawingml.chart+xml"/>
  <Override PartName="/ppt/charts/chart149.xml" ContentType="application/vnd.openxmlformats-officedocument.drawingml.chart+xml"/>
  <Override PartName="/ppt/charts/chart150.xml" ContentType="application/vnd.openxmlformats-officedocument.drawingml.chart+xml"/>
  <Override PartName="/ppt/charts/chart151.xml" ContentType="application/vnd.openxmlformats-officedocument.drawingml.chart+xml"/>
  <Override PartName="/ppt/charts/chart152.xml" ContentType="application/vnd.openxmlformats-officedocument.drawingml.chart+xml"/>
  <Override PartName="/ppt/charts/chart153.xml" ContentType="application/vnd.openxmlformats-officedocument.drawingml.chart+xml"/>
  <Override PartName="/ppt/charts/chart154.xml" ContentType="application/vnd.openxmlformats-officedocument.drawingml.chart+xml"/>
  <Override PartName="/ppt/charts/chart155.xml" ContentType="application/vnd.openxmlformats-officedocument.drawingml.chart+xml"/>
  <Override PartName="/ppt/charts/chart156.xml" ContentType="application/vnd.openxmlformats-officedocument.drawingml.chart+xml"/>
  <Override PartName="/ppt/charts/chart157.xml" ContentType="application/vnd.openxmlformats-officedocument.drawingml.chart+xml"/>
  <Override PartName="/ppt/charts/chart158.xml" ContentType="application/vnd.openxmlformats-officedocument.drawingml.chart+xml"/>
  <Override PartName="/ppt/charts/chart159.xml" ContentType="application/vnd.openxmlformats-officedocument.drawingml.chart+xml"/>
  <Override PartName="/ppt/charts/chart160.xml" ContentType="application/vnd.openxmlformats-officedocument.drawingml.chart+xml"/>
  <Override PartName="/ppt/charts/chart161.xml" ContentType="application/vnd.openxmlformats-officedocument.drawingml.chart+xml"/>
  <Override PartName="/ppt/charts/chart162.xml" ContentType="application/vnd.openxmlformats-officedocument.drawingml.chart+xml"/>
  <Override PartName="/ppt/charts/chart163.xml" ContentType="application/vnd.openxmlformats-officedocument.drawingml.chart+xml"/>
  <Override PartName="/ppt/charts/chart164.xml" ContentType="application/vnd.openxmlformats-officedocument.drawingml.chart+xml"/>
  <Override PartName="/ppt/charts/chart165.xml" ContentType="application/vnd.openxmlformats-officedocument.drawingml.chart+xml"/>
  <Override PartName="/ppt/charts/chart166.xml" ContentType="application/vnd.openxmlformats-officedocument.drawingml.chart+xml"/>
  <Override PartName="/ppt/charts/chart167.xml" ContentType="application/vnd.openxmlformats-officedocument.drawingml.chart+xml"/>
  <Override PartName="/ppt/charts/chart168.xml" ContentType="application/vnd.openxmlformats-officedocument.drawingml.chart+xml"/>
  <Override PartName="/ppt/charts/chart169.xml" ContentType="application/vnd.openxmlformats-officedocument.drawingml.chart+xml"/>
  <Override PartName="/ppt/charts/chart170.xml" ContentType="application/vnd.openxmlformats-officedocument.drawingml.chart+xml"/>
  <Override PartName="/ppt/charts/chart171.xml" ContentType="application/vnd.openxmlformats-officedocument.drawingml.chart+xml"/>
  <Override PartName="/ppt/charts/chart172.xml" ContentType="application/vnd.openxmlformats-officedocument.drawingml.chart+xml"/>
  <Override PartName="/ppt/charts/chart173.xml" ContentType="application/vnd.openxmlformats-officedocument.drawingml.chart+xml"/>
  <Override PartName="/ppt/charts/chart174.xml" ContentType="application/vnd.openxmlformats-officedocument.drawingml.chart+xml"/>
  <Override PartName="/ppt/charts/chart175.xml" ContentType="application/vnd.openxmlformats-officedocument.drawingml.chart+xml"/>
  <Override PartName="/ppt/charts/chart176.xml" ContentType="application/vnd.openxmlformats-officedocument.drawingml.chart+xml"/>
  <Override PartName="/ppt/theme/themeOverride11.xml" ContentType="application/vnd.openxmlformats-officedocument.themeOverride+xml"/>
  <Override PartName="/ppt/charts/chart177.xml" ContentType="application/vnd.openxmlformats-officedocument.drawingml.chart+xml"/>
  <Override PartName="/ppt/theme/themeOverride12.xml" ContentType="application/vnd.openxmlformats-officedocument.themeOverride+xml"/>
  <Override PartName="/ppt/charts/chart178.xml" ContentType="application/vnd.openxmlformats-officedocument.drawingml.chart+xml"/>
  <Override PartName="/ppt/theme/themeOverride13.xml" ContentType="application/vnd.openxmlformats-officedocument.themeOverride+xml"/>
  <Override PartName="/ppt/charts/chart179.xml" ContentType="application/vnd.openxmlformats-officedocument.drawingml.chart+xml"/>
  <Override PartName="/ppt/theme/themeOverride14.xml" ContentType="application/vnd.openxmlformats-officedocument.themeOverride+xml"/>
  <Override PartName="/ppt/charts/chart180.xml" ContentType="application/vnd.openxmlformats-officedocument.drawingml.chart+xml"/>
  <Override PartName="/ppt/theme/themeOverride15.xml" ContentType="application/vnd.openxmlformats-officedocument.themeOverride+xml"/>
  <Override PartName="/ppt/charts/chart181.xml" ContentType="application/vnd.openxmlformats-officedocument.drawingml.chart+xml"/>
  <Override PartName="/ppt/theme/themeOverride16.xml" ContentType="application/vnd.openxmlformats-officedocument.themeOverride+xml"/>
  <Override PartName="/ppt/charts/chart182.xml" ContentType="application/vnd.openxmlformats-officedocument.drawingml.chart+xml"/>
  <Override PartName="/ppt/theme/themeOverride17.xml" ContentType="application/vnd.openxmlformats-officedocument.themeOverride+xml"/>
  <Override PartName="/ppt/charts/chart183.xml" ContentType="application/vnd.openxmlformats-officedocument.drawingml.chart+xml"/>
  <Override PartName="/ppt/theme/themeOverride18.xml" ContentType="application/vnd.openxmlformats-officedocument.themeOverride+xml"/>
  <Override PartName="/ppt/charts/chart184.xml" ContentType="application/vnd.openxmlformats-officedocument.drawingml.chart+xml"/>
  <Override PartName="/ppt/theme/themeOverride19.xml" ContentType="application/vnd.openxmlformats-officedocument.themeOverride+xml"/>
  <Override PartName="/ppt/charts/chart185.xml" ContentType="application/vnd.openxmlformats-officedocument.drawingml.chart+xml"/>
  <Override PartName="/ppt/theme/themeOverride20.xml" ContentType="application/vnd.openxmlformats-officedocument.themeOverride+xml"/>
  <Override PartName="/ppt/charts/chart186.xml" ContentType="application/vnd.openxmlformats-officedocument.drawingml.chart+xml"/>
  <Override PartName="/ppt/theme/themeOverride21.xml" ContentType="application/vnd.openxmlformats-officedocument.themeOverride+xml"/>
  <Override PartName="/ppt/charts/chart187.xml" ContentType="application/vnd.openxmlformats-officedocument.drawingml.chart+xml"/>
  <Override PartName="/ppt/theme/themeOverride22.xml" ContentType="application/vnd.openxmlformats-officedocument.themeOverride+xml"/>
  <Override PartName="/ppt/charts/chart188.xml" ContentType="application/vnd.openxmlformats-officedocument.drawingml.chart+xml"/>
  <Override PartName="/ppt/theme/themeOverride23.xml" ContentType="application/vnd.openxmlformats-officedocument.themeOverride+xml"/>
  <Override PartName="/ppt/charts/chart189.xml" ContentType="application/vnd.openxmlformats-officedocument.drawingml.chart+xml"/>
  <Override PartName="/ppt/theme/themeOverride24.xml" ContentType="application/vnd.openxmlformats-officedocument.themeOverride+xml"/>
  <Override PartName="/ppt/charts/chart190.xml" ContentType="application/vnd.openxmlformats-officedocument.drawingml.chart+xml"/>
  <Override PartName="/ppt/theme/themeOverride25.xml" ContentType="application/vnd.openxmlformats-officedocument.themeOverride+xml"/>
  <Override PartName="/ppt/charts/chart191.xml" ContentType="application/vnd.openxmlformats-officedocument.drawingml.chart+xml"/>
  <Override PartName="/ppt/theme/themeOverride26.xml" ContentType="application/vnd.openxmlformats-officedocument.themeOverride+xml"/>
  <Override PartName="/ppt/charts/chart192.xml" ContentType="application/vnd.openxmlformats-officedocument.drawingml.chart+xml"/>
  <Override PartName="/ppt/charts/chart193.xml" ContentType="application/vnd.openxmlformats-officedocument.drawingml.chart+xml"/>
  <Override PartName="/ppt/charts/chart194.xml" ContentType="application/vnd.openxmlformats-officedocument.drawingml.chart+xml"/>
  <Override PartName="/ppt/charts/chart195.xml" ContentType="application/vnd.openxmlformats-officedocument.drawingml.chart+xml"/>
  <Override PartName="/ppt/theme/themeOverride27.xml" ContentType="application/vnd.openxmlformats-officedocument.themeOverride+xml"/>
  <Override PartName="/ppt/charts/chart196.xml" ContentType="application/vnd.openxmlformats-officedocument.drawingml.chart+xml"/>
  <Override PartName="/ppt/charts/chart197.xml" ContentType="application/vnd.openxmlformats-officedocument.drawingml.chart+xml"/>
  <Override PartName="/ppt/charts/chart198.xml" ContentType="application/vnd.openxmlformats-officedocument.drawingml.chart+xml"/>
  <Override PartName="/ppt/charts/chart199.xml" ContentType="application/vnd.openxmlformats-officedocument.drawingml.chart+xml"/>
  <Override PartName="/ppt/charts/chart200.xml" ContentType="application/vnd.openxmlformats-officedocument.drawingml.chart+xml"/>
  <Override PartName="/ppt/charts/chart201.xml" ContentType="application/vnd.openxmlformats-officedocument.drawingml.chart+xml"/>
  <Override PartName="/ppt/charts/chart202.xml" ContentType="application/vnd.openxmlformats-officedocument.drawingml.chart+xml"/>
  <Override PartName="/ppt/charts/chart203.xml" ContentType="application/vnd.openxmlformats-officedocument.drawingml.chart+xml"/>
  <Override PartName="/ppt/charts/chart204.xml" ContentType="application/vnd.openxmlformats-officedocument.drawingml.chart+xml"/>
  <Override PartName="/ppt/charts/chart205.xml" ContentType="application/vnd.openxmlformats-officedocument.drawingml.chart+xml"/>
  <Override PartName="/ppt/charts/chart206.xml" ContentType="application/vnd.openxmlformats-officedocument.drawingml.chart+xml"/>
  <Override PartName="/ppt/charts/chart207.xml" ContentType="application/vnd.openxmlformats-officedocument.drawingml.chart+xml"/>
  <Override PartName="/ppt/charts/chart208.xml" ContentType="application/vnd.openxmlformats-officedocument.drawingml.chart+xml"/>
  <Override PartName="/ppt/charts/chart209.xml" ContentType="application/vnd.openxmlformats-officedocument.drawingml.chart+xml"/>
  <Override PartName="/ppt/charts/chart210.xml" ContentType="application/vnd.openxmlformats-officedocument.drawingml.chart+xml"/>
  <Override PartName="/ppt/charts/chart211.xml" ContentType="application/vnd.openxmlformats-officedocument.drawingml.chart+xml"/>
  <Override PartName="/ppt/charts/chart212.xml" ContentType="application/vnd.openxmlformats-officedocument.drawingml.chart+xml"/>
  <Override PartName="/ppt/charts/chart213.xml" ContentType="application/vnd.openxmlformats-officedocument.drawingml.chart+xml"/>
  <Override PartName="/ppt/theme/themeOverride28.xml" ContentType="application/vnd.openxmlformats-officedocument.themeOverride+xml"/>
  <Override PartName="/ppt/charts/chart214.xml" ContentType="application/vnd.openxmlformats-officedocument.drawingml.chart+xml"/>
  <Override PartName="/ppt/theme/themeOverride29.xml" ContentType="application/vnd.openxmlformats-officedocument.themeOverride+xml"/>
  <Override PartName="/ppt/charts/chart215.xml" ContentType="application/vnd.openxmlformats-officedocument.drawingml.chart+xml"/>
  <Override PartName="/ppt/charts/chart216.xml" ContentType="application/vnd.openxmlformats-officedocument.drawingml.chart+xml"/>
  <Override PartName="/ppt/notesSlides/notesSlide3.xml" ContentType="application/vnd.openxmlformats-officedocument.presentationml.notesSlide+xml"/>
  <Override PartName="/ppt/charts/chart217.xml" ContentType="application/vnd.openxmlformats-officedocument.drawingml.chart+xml"/>
  <Override PartName="/ppt/charts/chart218.xml" ContentType="application/vnd.openxmlformats-officedocument.drawingml.chart+xml"/>
  <Override PartName="/ppt/charts/chart219.xml" ContentType="application/vnd.openxmlformats-officedocument.drawingml.chart+xml"/>
  <Override PartName="/ppt/charts/chart220.xml" ContentType="application/vnd.openxmlformats-officedocument.drawingml.chart+xml"/>
  <Override PartName="/ppt/charts/chart221.xml" ContentType="application/vnd.openxmlformats-officedocument.drawingml.chart+xml"/>
  <Override PartName="/ppt/charts/chart222.xml" ContentType="application/vnd.openxmlformats-officedocument.drawingml.chart+xml"/>
  <Override PartName="/ppt/notesSlides/notesSlide4.xml" ContentType="application/vnd.openxmlformats-officedocument.presentationml.notesSlide+xml"/>
  <Override PartName="/ppt/charts/chart223.xml" ContentType="application/vnd.openxmlformats-officedocument.drawingml.chart+xml"/>
  <Override PartName="/ppt/charts/chart224.xml" ContentType="application/vnd.openxmlformats-officedocument.drawingml.chart+xml"/>
  <Override PartName="/ppt/charts/chart225.xml" ContentType="application/vnd.openxmlformats-officedocument.drawingml.chart+xml"/>
  <Override PartName="/ppt/charts/chart226.xml" ContentType="application/vnd.openxmlformats-officedocument.drawingml.chart+xml"/>
  <Override PartName="/ppt/charts/chart227.xml" ContentType="application/vnd.openxmlformats-officedocument.drawingml.chart+xml"/>
  <Override PartName="/ppt/theme/themeOverride30.xml" ContentType="application/vnd.openxmlformats-officedocument.themeOverride+xml"/>
  <Override PartName="/ppt/charts/chart228.xml" ContentType="application/vnd.openxmlformats-officedocument.drawingml.chart+xml"/>
  <Override PartName="/ppt/theme/themeOverride31.xml" ContentType="application/vnd.openxmlformats-officedocument.themeOverride+xml"/>
  <Override PartName="/ppt/charts/chart229.xml" ContentType="application/vnd.openxmlformats-officedocument.drawingml.chart+xml"/>
  <Override PartName="/ppt/charts/chart230.xml" ContentType="application/vnd.openxmlformats-officedocument.drawingml.chart+xml"/>
  <Override PartName="/ppt/charts/chart231.xml" ContentType="application/vnd.openxmlformats-officedocument.drawingml.chart+xml"/>
  <Override PartName="/ppt/charts/chart232.xml" ContentType="application/vnd.openxmlformats-officedocument.drawingml.chart+xml"/>
  <Override PartName="/ppt/charts/chart233.xml" ContentType="application/vnd.openxmlformats-officedocument.drawingml.chart+xml"/>
  <Override PartName="/ppt/charts/chart234.xml" ContentType="application/vnd.openxmlformats-officedocument.drawingml.chart+xml"/>
  <Override PartName="/ppt/charts/chart235.xml" ContentType="application/vnd.openxmlformats-officedocument.drawingml.chart+xml"/>
  <Override PartName="/ppt/charts/chart236.xml" ContentType="application/vnd.openxmlformats-officedocument.drawingml.chart+xml"/>
  <Override PartName="/ppt/charts/chart237.xml" ContentType="application/vnd.openxmlformats-officedocument.drawingml.chart+xml"/>
  <Override PartName="/ppt/charts/chart238.xml" ContentType="application/vnd.openxmlformats-officedocument.drawingml.chart+xml"/>
  <Override PartName="/ppt/charts/chart239.xml" ContentType="application/vnd.openxmlformats-officedocument.drawingml.chart+xml"/>
  <Override PartName="/ppt/charts/chart240.xml" ContentType="application/vnd.openxmlformats-officedocument.drawingml.chart+xml"/>
  <Override PartName="/ppt/charts/chart241.xml" ContentType="application/vnd.openxmlformats-officedocument.drawingml.chart+xml"/>
  <Override PartName="/ppt/charts/chart242.xml" ContentType="application/vnd.openxmlformats-officedocument.drawingml.chart+xml"/>
  <Override PartName="/ppt/charts/chart243.xml" ContentType="application/vnd.openxmlformats-officedocument.drawingml.chart+xml"/>
  <Override PartName="/ppt/charts/chart244.xml" ContentType="application/vnd.openxmlformats-officedocument.drawingml.chart+xml"/>
  <Override PartName="/ppt/charts/chart245.xml" ContentType="application/vnd.openxmlformats-officedocument.drawingml.chart+xml"/>
  <Override PartName="/ppt/charts/chart246.xml" ContentType="application/vnd.openxmlformats-officedocument.drawingml.chart+xml"/>
  <Override PartName="/ppt/charts/chart247.xml" ContentType="application/vnd.openxmlformats-officedocument.drawingml.chart+xml"/>
  <Override PartName="/ppt/charts/chart248.xml" ContentType="application/vnd.openxmlformats-officedocument.drawingml.chart+xml"/>
  <Override PartName="/ppt/charts/chart249.xml" ContentType="application/vnd.openxmlformats-officedocument.drawingml.chart+xml"/>
  <Override PartName="/ppt/charts/chart250.xml" ContentType="application/vnd.openxmlformats-officedocument.drawingml.chart+xml"/>
  <Override PartName="/ppt/charts/chart251.xml" ContentType="application/vnd.openxmlformats-officedocument.drawingml.chart+xml"/>
  <Override PartName="/ppt/charts/chart252.xml" ContentType="application/vnd.openxmlformats-officedocument.drawingml.chart+xml"/>
  <Override PartName="/ppt/charts/chart253.xml" ContentType="application/vnd.openxmlformats-officedocument.drawingml.chart+xml"/>
  <Override PartName="/ppt/charts/chart254.xml" ContentType="application/vnd.openxmlformats-officedocument.drawingml.chart+xml"/>
  <Override PartName="/ppt/charts/chart255.xml" ContentType="application/vnd.openxmlformats-officedocument.drawingml.chart+xml"/>
  <Override PartName="/ppt/charts/chart256.xml" ContentType="application/vnd.openxmlformats-officedocument.drawingml.chart+xml"/>
  <Override PartName="/ppt/charts/chart257.xml" ContentType="application/vnd.openxmlformats-officedocument.drawingml.chart+xml"/>
  <Override PartName="/ppt/charts/chart258.xml" ContentType="application/vnd.openxmlformats-officedocument.drawingml.chart+xml"/>
  <Override PartName="/ppt/charts/chart259.xml" ContentType="application/vnd.openxmlformats-officedocument.drawingml.chart+xml"/>
  <Override PartName="/ppt/theme/themeOverride32.xml" ContentType="application/vnd.openxmlformats-officedocument.themeOverride+xml"/>
  <Override PartName="/ppt/charts/chart260.xml" ContentType="application/vnd.openxmlformats-officedocument.drawingml.chart+xml"/>
  <Override PartName="/ppt/theme/themeOverride33.xml" ContentType="application/vnd.openxmlformats-officedocument.themeOverride+xml"/>
  <Override PartName="/ppt/charts/chart261.xml" ContentType="application/vnd.openxmlformats-officedocument.drawingml.chart+xml"/>
  <Override PartName="/ppt/theme/themeOverride34.xml" ContentType="application/vnd.openxmlformats-officedocument.themeOverride+xml"/>
  <Override PartName="/ppt/charts/chart262.xml" ContentType="application/vnd.openxmlformats-officedocument.drawingml.chart+xml"/>
  <Override PartName="/ppt/theme/themeOverride35.xml" ContentType="application/vnd.openxmlformats-officedocument.themeOverride+xml"/>
  <Override PartName="/ppt/charts/chart263.xml" ContentType="application/vnd.openxmlformats-officedocument.drawingml.chart+xml"/>
  <Override PartName="/ppt/theme/themeOverride36.xml" ContentType="application/vnd.openxmlformats-officedocument.themeOverride+xml"/>
  <Override PartName="/ppt/charts/chart264.xml" ContentType="application/vnd.openxmlformats-officedocument.drawingml.chart+xml"/>
  <Override PartName="/ppt/theme/themeOverride37.xml" ContentType="application/vnd.openxmlformats-officedocument.themeOverride+xml"/>
  <Override PartName="/ppt/charts/chart265.xml" ContentType="application/vnd.openxmlformats-officedocument.drawingml.chart+xml"/>
  <Override PartName="/ppt/theme/themeOverride38.xml" ContentType="application/vnd.openxmlformats-officedocument.themeOverride+xml"/>
  <Override PartName="/ppt/charts/chart266.xml" ContentType="application/vnd.openxmlformats-officedocument.drawingml.chart+xml"/>
  <Override PartName="/ppt/theme/themeOverride39.xml" ContentType="application/vnd.openxmlformats-officedocument.themeOverride+xml"/>
  <Override PartName="/ppt/charts/chart267.xml" ContentType="application/vnd.openxmlformats-officedocument.drawingml.chart+xml"/>
  <Override PartName="/ppt/theme/themeOverride40.xml" ContentType="application/vnd.openxmlformats-officedocument.themeOverride+xml"/>
  <Override PartName="/ppt/charts/chart268.xml" ContentType="application/vnd.openxmlformats-officedocument.drawingml.chart+xml"/>
  <Override PartName="/ppt/theme/themeOverride41.xml" ContentType="application/vnd.openxmlformats-officedocument.themeOverride+xml"/>
  <Override PartName="/ppt/charts/chart269.xml" ContentType="application/vnd.openxmlformats-officedocument.drawingml.chart+xml"/>
  <Override PartName="/ppt/theme/themeOverride42.xml" ContentType="application/vnd.openxmlformats-officedocument.themeOverride+xml"/>
  <Override PartName="/ppt/charts/chart270.xml" ContentType="application/vnd.openxmlformats-officedocument.drawingml.chart+xml"/>
  <Override PartName="/ppt/theme/themeOverride43.xml" ContentType="application/vnd.openxmlformats-officedocument.themeOverride+xml"/>
  <Override PartName="/ppt/charts/chart271.xml" ContentType="application/vnd.openxmlformats-officedocument.drawingml.chart+xml"/>
  <Override PartName="/ppt/theme/themeOverride44.xml" ContentType="application/vnd.openxmlformats-officedocument.themeOverride+xml"/>
  <Override PartName="/ppt/charts/chart272.xml" ContentType="application/vnd.openxmlformats-officedocument.drawingml.chart+xml"/>
  <Override PartName="/ppt/theme/themeOverride45.xml" ContentType="application/vnd.openxmlformats-officedocument.themeOverride+xml"/>
  <Override PartName="/ppt/charts/chart273.xml" ContentType="application/vnd.openxmlformats-officedocument.drawingml.chart+xml"/>
  <Override PartName="/ppt/theme/themeOverride46.xml" ContentType="application/vnd.openxmlformats-officedocument.themeOverride+xml"/>
  <Override PartName="/ppt/charts/chart274.xml" ContentType="application/vnd.openxmlformats-officedocument.drawingml.chart+xml"/>
  <Override PartName="/ppt/theme/themeOverride47.xml" ContentType="application/vnd.openxmlformats-officedocument.themeOverride+xml"/>
  <Override PartName="/ppt/charts/chart275.xml" ContentType="application/vnd.openxmlformats-officedocument.drawingml.chart+xml"/>
  <Override PartName="/ppt/charts/chart276.xml" ContentType="application/vnd.openxmlformats-officedocument.drawingml.chart+xml"/>
  <Override PartName="/ppt/charts/chart277.xml" ContentType="application/vnd.openxmlformats-officedocument.drawingml.chart+xml"/>
  <Override PartName="/ppt/charts/chart278.xml" ContentType="application/vnd.openxmlformats-officedocument.drawingml.chart+xml"/>
  <Override PartName="/ppt/theme/themeOverride48.xml" ContentType="application/vnd.openxmlformats-officedocument.themeOverride+xml"/>
  <Override PartName="/ppt/charts/chart279.xml" ContentType="application/vnd.openxmlformats-officedocument.drawingml.chart+xml"/>
  <Override PartName="/ppt/charts/chart280.xml" ContentType="application/vnd.openxmlformats-officedocument.drawingml.chart+xml"/>
  <Override PartName="/ppt/charts/chart281.xml" ContentType="application/vnd.openxmlformats-officedocument.drawingml.chart+xml"/>
  <Override PartName="/ppt/charts/chart282.xml" ContentType="application/vnd.openxmlformats-officedocument.drawingml.chart+xml"/>
  <Override PartName="/ppt/charts/chart283.xml" ContentType="application/vnd.openxmlformats-officedocument.drawingml.chart+xml"/>
  <Override PartName="/ppt/charts/chart284.xml" ContentType="application/vnd.openxmlformats-officedocument.drawingml.chart+xml"/>
  <Override PartName="/ppt/charts/chart285.xml" ContentType="application/vnd.openxmlformats-officedocument.drawingml.chart+xml"/>
  <Override PartName="/ppt/charts/chart286.xml" ContentType="application/vnd.openxmlformats-officedocument.drawingml.chart+xml"/>
  <Override PartName="/ppt/charts/chart287.xml" ContentType="application/vnd.openxmlformats-officedocument.drawingml.chart+xml"/>
  <Override PartName="/ppt/charts/chart288.xml" ContentType="application/vnd.openxmlformats-officedocument.drawingml.chart+xml"/>
  <Override PartName="/ppt/charts/chart289.xml" ContentType="application/vnd.openxmlformats-officedocument.drawingml.chart+xml"/>
  <Override PartName="/ppt/charts/chart290.xml" ContentType="application/vnd.openxmlformats-officedocument.drawingml.chart+xml"/>
  <Override PartName="/ppt/charts/chart291.xml" ContentType="application/vnd.openxmlformats-officedocument.drawingml.chart+xml"/>
  <Override PartName="/ppt/charts/chart292.xml" ContentType="application/vnd.openxmlformats-officedocument.drawingml.chart+xml"/>
  <Override PartName="/ppt/charts/chart293.xml" ContentType="application/vnd.openxmlformats-officedocument.drawingml.chart+xml"/>
  <Override PartName="/ppt/charts/chart294.xml" ContentType="application/vnd.openxmlformats-officedocument.drawingml.chart+xml"/>
  <Override PartName="/ppt/charts/chart295.xml" ContentType="application/vnd.openxmlformats-officedocument.drawingml.chart+xml"/>
  <Override PartName="/ppt/charts/chart296.xml" ContentType="application/vnd.openxmlformats-officedocument.drawingml.chart+xml"/>
  <Override PartName="/ppt/theme/themeOverride49.xml" ContentType="application/vnd.openxmlformats-officedocument.themeOverride+xml"/>
  <Override PartName="/ppt/charts/chart297.xml" ContentType="application/vnd.openxmlformats-officedocument.drawingml.chart+xml"/>
  <Override PartName="/ppt/theme/themeOverride50.xml" ContentType="application/vnd.openxmlformats-officedocument.themeOverride+xml"/>
  <Override PartName="/ppt/charts/chart298.xml" ContentType="application/vnd.openxmlformats-officedocument.drawingml.chart+xml"/>
  <Override PartName="/ppt/charts/chart299.xml" ContentType="application/vnd.openxmlformats-officedocument.drawingml.chart+xml"/>
  <Override PartName="/ppt/notesSlides/notesSlide5.xml" ContentType="application/vnd.openxmlformats-officedocument.presentationml.notesSlide+xml"/>
  <Override PartName="/ppt/charts/chart300.xml" ContentType="application/vnd.openxmlformats-officedocument.drawingml.chart+xml"/>
  <Override PartName="/ppt/charts/chart301.xml" ContentType="application/vnd.openxmlformats-officedocument.drawingml.chart+xml"/>
  <Override PartName="/ppt/charts/chart302.xml" ContentType="application/vnd.openxmlformats-officedocument.drawingml.chart+xml"/>
  <Override PartName="/ppt/charts/chart303.xml" ContentType="application/vnd.openxmlformats-officedocument.drawingml.chart+xml"/>
  <Override PartName="/ppt/charts/chart304.xml" ContentType="application/vnd.openxmlformats-officedocument.drawingml.chart+xml"/>
  <Override PartName="/ppt/charts/chart305.xml" ContentType="application/vnd.openxmlformats-officedocument.drawingml.chart+xml"/>
  <Override PartName="/ppt/notesSlides/notesSlide6.xml" ContentType="application/vnd.openxmlformats-officedocument.presentationml.notesSlide+xml"/>
  <Override PartName="/ppt/charts/chart306.xml" ContentType="application/vnd.openxmlformats-officedocument.drawingml.chart+xml"/>
  <Override PartName="/ppt/charts/chart307.xml" ContentType="application/vnd.openxmlformats-officedocument.drawingml.chart+xml"/>
  <Override PartName="/ppt/charts/chart308.xml" ContentType="application/vnd.openxmlformats-officedocument.drawingml.chart+xml"/>
  <Override PartName="/ppt/charts/chart309.xml" ContentType="application/vnd.openxmlformats-officedocument.drawingml.chart+xml"/>
  <Override PartName="/ppt/charts/chart310.xml" ContentType="application/vnd.openxmlformats-officedocument.drawingml.chart+xml"/>
  <Override PartName="/ppt/theme/themeOverride51.xml" ContentType="application/vnd.openxmlformats-officedocument.themeOverride+xml"/>
  <Override PartName="/ppt/charts/chart311.xml" ContentType="application/vnd.openxmlformats-officedocument.drawingml.chart+xml"/>
  <Override PartName="/ppt/theme/themeOverride52.xml" ContentType="application/vnd.openxmlformats-officedocument.themeOverride+xml"/>
  <Override PartName="/ppt/charts/chart312.xml" ContentType="application/vnd.openxmlformats-officedocument.drawingml.chart+xml"/>
  <Override PartName="/ppt/charts/chart313.xml" ContentType="application/vnd.openxmlformats-officedocument.drawingml.chart+xml"/>
  <Override PartName="/ppt/charts/chart314.xml" ContentType="application/vnd.openxmlformats-officedocument.drawingml.chart+xml"/>
  <Override PartName="/ppt/charts/chart315.xml" ContentType="application/vnd.openxmlformats-officedocument.drawingml.chart+xml"/>
  <Override PartName="/ppt/charts/chart316.xml" ContentType="application/vnd.openxmlformats-officedocument.drawingml.chart+xml"/>
  <Override PartName="/ppt/charts/chart317.xml" ContentType="application/vnd.openxmlformats-officedocument.drawingml.chart+xml"/>
  <Override PartName="/ppt/charts/chart318.xml" ContentType="application/vnd.openxmlformats-officedocument.drawingml.chart+xml"/>
  <Override PartName="/ppt/charts/chart319.xml" ContentType="application/vnd.openxmlformats-officedocument.drawingml.chart+xml"/>
  <Override PartName="/ppt/charts/chart320.xml" ContentType="application/vnd.openxmlformats-officedocument.drawingml.chart+xml"/>
  <Override PartName="/ppt/charts/chart321.xml" ContentType="application/vnd.openxmlformats-officedocument.drawingml.chart+xml"/>
  <Override PartName="/ppt/charts/chart322.xml" ContentType="application/vnd.openxmlformats-officedocument.drawingml.chart+xml"/>
  <Override PartName="/ppt/charts/chart323.xml" ContentType="application/vnd.openxmlformats-officedocument.drawingml.chart+xml"/>
  <Override PartName="/ppt/charts/chart324.xml" ContentType="application/vnd.openxmlformats-officedocument.drawingml.chart+xml"/>
  <Override PartName="/ppt/charts/chart325.xml" ContentType="application/vnd.openxmlformats-officedocument.drawingml.chart+xml"/>
  <Override PartName="/ppt/charts/chart326.xml" ContentType="application/vnd.openxmlformats-officedocument.drawingml.chart+xml"/>
  <Override PartName="/ppt/charts/chart327.xml" ContentType="application/vnd.openxmlformats-officedocument.drawingml.chart+xml"/>
  <Override PartName="/ppt/charts/chart328.xml" ContentType="application/vnd.openxmlformats-officedocument.drawingml.chart+xml"/>
  <Override PartName="/ppt/charts/chart329.xml" ContentType="application/vnd.openxmlformats-officedocument.drawingml.chart+xml"/>
  <Override PartName="/ppt/charts/chart330.xml" ContentType="application/vnd.openxmlformats-officedocument.drawingml.chart+xml"/>
  <Override PartName="/ppt/charts/chart331.xml" ContentType="application/vnd.openxmlformats-officedocument.drawingml.chart+xml"/>
  <Override PartName="/ppt/charts/chart332.xml" ContentType="application/vnd.openxmlformats-officedocument.drawingml.chart+xml"/>
  <Override PartName="/ppt/charts/chart333.xml" ContentType="application/vnd.openxmlformats-officedocument.drawingml.chart+xml"/>
  <Override PartName="/ppt/charts/chart334.xml" ContentType="application/vnd.openxmlformats-officedocument.drawingml.chart+xml"/>
  <Override PartName="/ppt/charts/chart335.xml" ContentType="application/vnd.openxmlformats-officedocument.drawingml.chart+xml"/>
  <Override PartName="/ppt/charts/chart336.xml" ContentType="application/vnd.openxmlformats-officedocument.drawingml.chart+xml"/>
  <Override PartName="/ppt/charts/chart337.xml" ContentType="application/vnd.openxmlformats-officedocument.drawingml.chart+xml"/>
  <Override PartName="/ppt/charts/chart338.xml" ContentType="application/vnd.openxmlformats-officedocument.drawingml.chart+xml"/>
  <Override PartName="/ppt/charts/chart339.xml" ContentType="application/vnd.openxmlformats-officedocument.drawingml.chart+xml"/>
  <Override PartName="/ppt/charts/chart340.xml" ContentType="application/vnd.openxmlformats-officedocument.drawingml.chart+xml"/>
  <Override PartName="/ppt/charts/chart341.xml" ContentType="application/vnd.openxmlformats-officedocument.drawingml.chart+xml"/>
  <Override PartName="/ppt/charts/chart342.xml" ContentType="application/vnd.openxmlformats-officedocument.drawingml.chart+xml"/>
  <Override PartName="/ppt/theme/themeOverride53.xml" ContentType="application/vnd.openxmlformats-officedocument.themeOverride+xml"/>
  <Override PartName="/ppt/charts/chart343.xml" ContentType="application/vnd.openxmlformats-officedocument.drawingml.chart+xml"/>
  <Override PartName="/ppt/theme/themeOverride54.xml" ContentType="application/vnd.openxmlformats-officedocument.themeOverride+xml"/>
  <Override PartName="/ppt/charts/chart344.xml" ContentType="application/vnd.openxmlformats-officedocument.drawingml.chart+xml"/>
  <Override PartName="/ppt/theme/themeOverride55.xml" ContentType="application/vnd.openxmlformats-officedocument.themeOverride+xml"/>
  <Override PartName="/ppt/charts/chart345.xml" ContentType="application/vnd.openxmlformats-officedocument.drawingml.chart+xml"/>
  <Override PartName="/ppt/theme/themeOverride56.xml" ContentType="application/vnd.openxmlformats-officedocument.themeOverride+xml"/>
  <Override PartName="/ppt/charts/chart346.xml" ContentType="application/vnd.openxmlformats-officedocument.drawingml.chart+xml"/>
  <Override PartName="/ppt/theme/themeOverride57.xml" ContentType="application/vnd.openxmlformats-officedocument.themeOverride+xml"/>
  <Override PartName="/ppt/charts/chart347.xml" ContentType="application/vnd.openxmlformats-officedocument.drawingml.chart+xml"/>
  <Override PartName="/ppt/theme/themeOverride58.xml" ContentType="application/vnd.openxmlformats-officedocument.themeOverride+xml"/>
  <Override PartName="/ppt/charts/chart348.xml" ContentType="application/vnd.openxmlformats-officedocument.drawingml.chart+xml"/>
  <Override PartName="/ppt/theme/themeOverride59.xml" ContentType="application/vnd.openxmlformats-officedocument.themeOverride+xml"/>
  <Override PartName="/ppt/charts/chart349.xml" ContentType="application/vnd.openxmlformats-officedocument.drawingml.chart+xml"/>
  <Override PartName="/ppt/theme/themeOverride60.xml" ContentType="application/vnd.openxmlformats-officedocument.themeOverride+xml"/>
  <Override PartName="/ppt/charts/chart350.xml" ContentType="application/vnd.openxmlformats-officedocument.drawingml.chart+xml"/>
  <Override PartName="/ppt/theme/themeOverride61.xml" ContentType="application/vnd.openxmlformats-officedocument.themeOverride+xml"/>
  <Override PartName="/ppt/charts/chart351.xml" ContentType="application/vnd.openxmlformats-officedocument.drawingml.chart+xml"/>
  <Override PartName="/ppt/theme/themeOverride62.xml" ContentType="application/vnd.openxmlformats-officedocument.themeOverride+xml"/>
  <Override PartName="/ppt/charts/chart352.xml" ContentType="application/vnd.openxmlformats-officedocument.drawingml.chart+xml"/>
  <Override PartName="/ppt/theme/themeOverride63.xml" ContentType="application/vnd.openxmlformats-officedocument.themeOverride+xml"/>
  <Override PartName="/ppt/charts/chart353.xml" ContentType="application/vnd.openxmlformats-officedocument.drawingml.chart+xml"/>
  <Override PartName="/ppt/theme/themeOverride64.xml" ContentType="application/vnd.openxmlformats-officedocument.themeOverride+xml"/>
  <Override PartName="/ppt/charts/chart354.xml" ContentType="application/vnd.openxmlformats-officedocument.drawingml.chart+xml"/>
  <Override PartName="/ppt/theme/themeOverride65.xml" ContentType="application/vnd.openxmlformats-officedocument.themeOverride+xml"/>
  <Override PartName="/ppt/charts/chart355.xml" ContentType="application/vnd.openxmlformats-officedocument.drawingml.chart+xml"/>
  <Override PartName="/ppt/theme/themeOverride66.xml" ContentType="application/vnd.openxmlformats-officedocument.themeOverride+xml"/>
  <Override PartName="/ppt/charts/chart356.xml" ContentType="application/vnd.openxmlformats-officedocument.drawingml.chart+xml"/>
  <Override PartName="/ppt/theme/themeOverride67.xml" ContentType="application/vnd.openxmlformats-officedocument.themeOverride+xml"/>
  <Override PartName="/ppt/charts/chart357.xml" ContentType="application/vnd.openxmlformats-officedocument.drawingml.chart+xml"/>
  <Override PartName="/ppt/theme/themeOverride68.xml" ContentType="application/vnd.openxmlformats-officedocument.themeOverride+xml"/>
  <Override PartName="/ppt/charts/chart358.xml" ContentType="application/vnd.openxmlformats-officedocument.drawingml.chart+xml"/>
  <Override PartName="/ppt/charts/chart359.xml" ContentType="application/vnd.openxmlformats-officedocument.drawingml.chart+xml"/>
  <Override PartName="/ppt/theme/themeOverride69.xml" ContentType="application/vnd.openxmlformats-officedocument.themeOverride+xml"/>
  <Override PartName="/ppt/charts/chart360.xml" ContentType="application/vnd.openxmlformats-officedocument.drawingml.chart+xml"/>
  <Override PartName="/ppt/charts/chart361.xml" ContentType="application/vnd.openxmlformats-officedocument.drawingml.chart+xml"/>
  <Override PartName="/ppt/charts/chart362.xml" ContentType="application/vnd.openxmlformats-officedocument.drawingml.chart+xml"/>
  <Override PartName="/ppt/charts/chart363.xml" ContentType="application/vnd.openxmlformats-officedocument.drawingml.chart+xml"/>
  <Override PartName="/ppt/charts/chart364.xml" ContentType="application/vnd.openxmlformats-officedocument.drawingml.chart+xml"/>
  <Override PartName="/ppt/charts/chart365.xml" ContentType="application/vnd.openxmlformats-officedocument.drawingml.chart+xml"/>
  <Override PartName="/ppt/charts/chart366.xml" ContentType="application/vnd.openxmlformats-officedocument.drawingml.chart+xml"/>
  <Override PartName="/ppt/charts/chart367.xml" ContentType="application/vnd.openxmlformats-officedocument.drawingml.chart+xml"/>
  <Override PartName="/ppt/charts/chart368.xml" ContentType="application/vnd.openxmlformats-officedocument.drawingml.chart+xml"/>
  <Override PartName="/ppt/charts/chart369.xml" ContentType="application/vnd.openxmlformats-officedocument.drawingml.chart+xml"/>
  <Override PartName="/ppt/charts/chart370.xml" ContentType="application/vnd.openxmlformats-officedocument.drawingml.chart+xml"/>
  <Override PartName="/ppt/charts/chart371.xml" ContentType="application/vnd.openxmlformats-officedocument.drawingml.chart+xml"/>
  <Override PartName="/ppt/charts/chart372.xml" ContentType="application/vnd.openxmlformats-officedocument.drawingml.chart+xml"/>
  <Override PartName="/ppt/charts/chart373.xml" ContentType="application/vnd.openxmlformats-officedocument.drawingml.chart+xml"/>
  <Override PartName="/ppt/charts/chart374.xml" ContentType="application/vnd.openxmlformats-officedocument.drawingml.chart+xml"/>
  <Override PartName="/ppt/charts/chart375.xml" ContentType="application/vnd.openxmlformats-officedocument.drawingml.chart+xml"/>
  <Override PartName="/ppt/charts/chart376.xml" ContentType="application/vnd.openxmlformats-officedocument.drawingml.chart+xml"/>
  <Override PartName="/ppt/charts/chart377.xml" ContentType="application/vnd.openxmlformats-officedocument.drawingml.chart+xml"/>
  <Override PartName="/ppt/charts/chart378.xml" ContentType="application/vnd.openxmlformats-officedocument.drawingml.chart+xml"/>
  <Override PartName="/ppt/charts/chart379.xml" ContentType="application/vnd.openxmlformats-officedocument.drawingml.chart+xml"/>
  <Override PartName="/ppt/theme/themeOverride70.xml" ContentType="application/vnd.openxmlformats-officedocument.themeOverride+xml"/>
  <Override PartName="/ppt/charts/chart380.xml" ContentType="application/vnd.openxmlformats-officedocument.drawingml.chart+xml"/>
  <Override PartName="/ppt/theme/themeOverride71.xml" ContentType="application/vnd.openxmlformats-officedocument.themeOverride+xml"/>
  <Override PartName="/ppt/charts/chart381.xml" ContentType="application/vnd.openxmlformats-officedocument.drawingml.chart+xml"/>
  <Override PartName="/ppt/charts/chart382.xml" ContentType="application/vnd.openxmlformats-officedocument.drawingml.chart+xml"/>
  <Override PartName="/ppt/notesSlides/notesSlide7.xml" ContentType="application/vnd.openxmlformats-officedocument.presentationml.notesSlide+xml"/>
  <Override PartName="/ppt/charts/chart383.xml" ContentType="application/vnd.openxmlformats-officedocument.drawingml.chart+xml"/>
  <Override PartName="/ppt/charts/chart384.xml" ContentType="application/vnd.openxmlformats-officedocument.drawingml.chart+xml"/>
  <Override PartName="/ppt/charts/chart385.xml" ContentType="application/vnd.openxmlformats-officedocument.drawingml.chart+xml"/>
  <Override PartName="/ppt/charts/chart386.xml" ContentType="application/vnd.openxmlformats-officedocument.drawingml.chart+xml"/>
  <Override PartName="/ppt/charts/chart387.xml" ContentType="application/vnd.openxmlformats-officedocument.drawingml.chart+xml"/>
  <Override PartName="/ppt/charts/chart388.xml" ContentType="application/vnd.openxmlformats-officedocument.drawingml.chart+xml"/>
  <Override PartName="/ppt/notesSlides/notesSlide8.xml" ContentType="application/vnd.openxmlformats-officedocument.presentationml.notesSlide+xml"/>
  <Override PartName="/ppt/charts/chart389.xml" ContentType="application/vnd.openxmlformats-officedocument.drawingml.chart+xml"/>
  <Override PartName="/ppt/charts/chart390.xml" ContentType="application/vnd.openxmlformats-officedocument.drawingml.chart+xml"/>
  <Override PartName="/ppt/charts/chart391.xml" ContentType="application/vnd.openxmlformats-officedocument.drawingml.chart+xml"/>
  <Override PartName="/ppt/charts/chart392.xml" ContentType="application/vnd.openxmlformats-officedocument.drawingml.chart+xml"/>
  <Override PartName="/ppt/charts/chart393.xml" ContentType="application/vnd.openxmlformats-officedocument.drawingml.chart+xml"/>
  <Override PartName="/ppt/theme/themeOverride72.xml" ContentType="application/vnd.openxmlformats-officedocument.themeOverride+xml"/>
  <Override PartName="/ppt/charts/chart394.xml" ContentType="application/vnd.openxmlformats-officedocument.drawingml.chart+xml"/>
  <Override PartName="/ppt/theme/themeOverride73.xml" ContentType="application/vnd.openxmlformats-officedocument.themeOverride+xml"/>
  <Override PartName="/ppt/charts/chart395.xml" ContentType="application/vnd.openxmlformats-officedocument.drawingml.chart+xml"/>
  <Override PartName="/ppt/charts/chart396.xml" ContentType="application/vnd.openxmlformats-officedocument.drawingml.chart+xml"/>
  <Override PartName="/ppt/charts/chart397.xml" ContentType="application/vnd.openxmlformats-officedocument.drawingml.chart+xml"/>
  <Override PartName="/ppt/charts/chart398.xml" ContentType="application/vnd.openxmlformats-officedocument.drawingml.chart+xml"/>
  <Override PartName="/ppt/charts/chart399.xml" ContentType="application/vnd.openxmlformats-officedocument.drawingml.chart+xml"/>
  <Override PartName="/ppt/charts/chart400.xml" ContentType="application/vnd.openxmlformats-officedocument.drawingml.chart+xml"/>
  <Override PartName="/ppt/charts/chart401.xml" ContentType="application/vnd.openxmlformats-officedocument.drawingml.chart+xml"/>
  <Override PartName="/ppt/charts/chart402.xml" ContentType="application/vnd.openxmlformats-officedocument.drawingml.chart+xml"/>
  <Override PartName="/ppt/charts/chart403.xml" ContentType="application/vnd.openxmlformats-officedocument.drawingml.chart+xml"/>
  <Override PartName="/ppt/charts/chart404.xml" ContentType="application/vnd.openxmlformats-officedocument.drawingml.chart+xml"/>
  <Override PartName="/ppt/charts/chart405.xml" ContentType="application/vnd.openxmlformats-officedocument.drawingml.chart+xml"/>
  <Override PartName="/ppt/charts/chart406.xml" ContentType="application/vnd.openxmlformats-officedocument.drawingml.chart+xml"/>
  <Override PartName="/ppt/charts/chart407.xml" ContentType="application/vnd.openxmlformats-officedocument.drawingml.chart+xml"/>
  <Override PartName="/ppt/charts/chart408.xml" ContentType="application/vnd.openxmlformats-officedocument.drawingml.chart+xml"/>
  <Override PartName="/ppt/charts/chart409.xml" ContentType="application/vnd.openxmlformats-officedocument.drawingml.chart+xml"/>
  <Override PartName="/ppt/charts/chart410.xml" ContentType="application/vnd.openxmlformats-officedocument.drawingml.chart+xml"/>
  <Override PartName="/ppt/charts/chart411.xml" ContentType="application/vnd.openxmlformats-officedocument.drawingml.chart+xml"/>
  <Override PartName="/ppt/charts/chart412.xml" ContentType="application/vnd.openxmlformats-officedocument.drawingml.chart+xml"/>
  <Override PartName="/ppt/charts/chart413.xml" ContentType="application/vnd.openxmlformats-officedocument.drawingml.chart+xml"/>
  <Override PartName="/ppt/charts/chart414.xml" ContentType="application/vnd.openxmlformats-officedocument.drawingml.chart+xml"/>
  <Override PartName="/ppt/charts/chart415.xml" ContentType="application/vnd.openxmlformats-officedocument.drawingml.chart+xml"/>
  <Override PartName="/ppt/charts/chart416.xml" ContentType="application/vnd.openxmlformats-officedocument.drawingml.chart+xml"/>
  <Override PartName="/ppt/charts/chart417.xml" ContentType="application/vnd.openxmlformats-officedocument.drawingml.chart+xml"/>
  <Override PartName="/ppt/charts/chart418.xml" ContentType="application/vnd.openxmlformats-officedocument.drawingml.chart+xml"/>
  <Override PartName="/ppt/charts/chart419.xml" ContentType="application/vnd.openxmlformats-officedocument.drawingml.chart+xml"/>
  <Override PartName="/ppt/charts/chart420.xml" ContentType="application/vnd.openxmlformats-officedocument.drawingml.chart+xml"/>
  <Override PartName="/ppt/charts/chart421.xml" ContentType="application/vnd.openxmlformats-officedocument.drawingml.chart+xml"/>
  <Override PartName="/ppt/charts/chart422.xml" ContentType="application/vnd.openxmlformats-officedocument.drawingml.chart+xml"/>
  <Override PartName="/ppt/charts/chart423.xml" ContentType="application/vnd.openxmlformats-officedocument.drawingml.chart+xml"/>
  <Override PartName="/ppt/charts/chart424.xml" ContentType="application/vnd.openxmlformats-officedocument.drawingml.chart+xml"/>
  <Override PartName="/ppt/charts/chart425.xml" ContentType="application/vnd.openxmlformats-officedocument.drawingml.chart+xml"/>
  <Override PartName="/ppt/theme/themeOverride74.xml" ContentType="application/vnd.openxmlformats-officedocument.themeOverride+xml"/>
  <Override PartName="/ppt/charts/chart426.xml" ContentType="application/vnd.openxmlformats-officedocument.drawingml.chart+xml"/>
  <Override PartName="/ppt/theme/themeOverride75.xml" ContentType="application/vnd.openxmlformats-officedocument.themeOverride+xml"/>
  <Override PartName="/ppt/charts/chart427.xml" ContentType="application/vnd.openxmlformats-officedocument.drawingml.chart+xml"/>
  <Override PartName="/ppt/theme/themeOverride76.xml" ContentType="application/vnd.openxmlformats-officedocument.themeOverride+xml"/>
  <Override PartName="/ppt/charts/chart428.xml" ContentType="application/vnd.openxmlformats-officedocument.drawingml.chart+xml"/>
  <Override PartName="/ppt/theme/themeOverride77.xml" ContentType="application/vnd.openxmlformats-officedocument.themeOverride+xml"/>
  <Override PartName="/ppt/charts/chart429.xml" ContentType="application/vnd.openxmlformats-officedocument.drawingml.chart+xml"/>
  <Override PartName="/ppt/theme/themeOverride78.xml" ContentType="application/vnd.openxmlformats-officedocument.themeOverride+xml"/>
  <Override PartName="/ppt/charts/chart430.xml" ContentType="application/vnd.openxmlformats-officedocument.drawingml.chart+xml"/>
  <Override PartName="/ppt/theme/themeOverride79.xml" ContentType="application/vnd.openxmlformats-officedocument.themeOverride+xml"/>
  <Override PartName="/ppt/charts/chart431.xml" ContentType="application/vnd.openxmlformats-officedocument.drawingml.chart+xml"/>
  <Override PartName="/ppt/theme/themeOverride80.xml" ContentType="application/vnd.openxmlformats-officedocument.themeOverride+xml"/>
  <Override PartName="/ppt/charts/chart432.xml" ContentType="application/vnd.openxmlformats-officedocument.drawingml.chart+xml"/>
  <Override PartName="/ppt/theme/themeOverride81.xml" ContentType="application/vnd.openxmlformats-officedocument.themeOverride+xml"/>
  <Override PartName="/ppt/charts/chart433.xml" ContentType="application/vnd.openxmlformats-officedocument.drawingml.chart+xml"/>
  <Override PartName="/ppt/theme/themeOverride82.xml" ContentType="application/vnd.openxmlformats-officedocument.themeOverride+xml"/>
  <Override PartName="/ppt/charts/chart434.xml" ContentType="application/vnd.openxmlformats-officedocument.drawingml.chart+xml"/>
  <Override PartName="/ppt/theme/themeOverride83.xml" ContentType="application/vnd.openxmlformats-officedocument.themeOverride+xml"/>
  <Override PartName="/ppt/charts/chart435.xml" ContentType="application/vnd.openxmlformats-officedocument.drawingml.chart+xml"/>
  <Override PartName="/ppt/theme/themeOverride84.xml" ContentType="application/vnd.openxmlformats-officedocument.themeOverride+xml"/>
  <Override PartName="/ppt/charts/chart436.xml" ContentType="application/vnd.openxmlformats-officedocument.drawingml.chart+xml"/>
  <Override PartName="/ppt/theme/themeOverride85.xml" ContentType="application/vnd.openxmlformats-officedocument.themeOverride+xml"/>
  <Override PartName="/ppt/charts/chart437.xml" ContentType="application/vnd.openxmlformats-officedocument.drawingml.chart+xml"/>
  <Override PartName="/ppt/theme/themeOverride86.xml" ContentType="application/vnd.openxmlformats-officedocument.themeOverride+xml"/>
  <Override PartName="/ppt/charts/chart438.xml" ContentType="application/vnd.openxmlformats-officedocument.drawingml.chart+xml"/>
  <Override PartName="/ppt/theme/themeOverride87.xml" ContentType="application/vnd.openxmlformats-officedocument.themeOverride+xml"/>
  <Override PartName="/ppt/charts/chart439.xml" ContentType="application/vnd.openxmlformats-officedocument.drawingml.chart+xml"/>
  <Override PartName="/ppt/theme/themeOverride88.xml" ContentType="application/vnd.openxmlformats-officedocument.themeOverride+xml"/>
  <Override PartName="/ppt/charts/chart440.xml" ContentType="application/vnd.openxmlformats-officedocument.drawingml.chart+xml"/>
  <Override PartName="/ppt/theme/themeOverride89.xml" ContentType="application/vnd.openxmlformats-officedocument.themeOverride+xml"/>
  <Override PartName="/ppt/charts/chart441.xml" ContentType="application/vnd.openxmlformats-officedocument.drawingml.chart+xml"/>
  <Override PartName="/ppt/theme/themeOverride90.xml" ContentType="application/vnd.openxmlformats-officedocument.themeOverride+xml"/>
  <Override PartName="/ppt/charts/chart442.xml" ContentType="application/vnd.openxmlformats-officedocument.drawingml.chart+xml"/>
  <Override PartName="/ppt/charts/chart443.xml" ContentType="application/vnd.openxmlformats-officedocument.drawingml.chart+xml"/>
  <Override PartName="/ppt/charts/chart444.xml" ContentType="application/vnd.openxmlformats-officedocument.drawingml.chart+xml"/>
  <Override PartName="/ppt/charts/chart445.xml" ContentType="application/vnd.openxmlformats-officedocument.drawingml.chart+xml"/>
  <Override PartName="/ppt/charts/chart446.xml" ContentType="application/vnd.openxmlformats-officedocument.drawingml.chart+xml"/>
  <Override PartName="/ppt/charts/chart447.xml" ContentType="application/vnd.openxmlformats-officedocument.drawingml.chart+xml"/>
  <Override PartName="/ppt/charts/chart448.xml" ContentType="application/vnd.openxmlformats-officedocument.drawingml.chart+xml"/>
  <Override PartName="/ppt/charts/chart449.xml" ContentType="application/vnd.openxmlformats-officedocument.drawingml.chart+xml"/>
  <Override PartName="/ppt/charts/chart450.xml" ContentType="application/vnd.openxmlformats-officedocument.drawingml.chart+xml"/>
  <Override PartName="/ppt/charts/chart451.xml" ContentType="application/vnd.openxmlformats-officedocument.drawingml.chart+xml"/>
  <Override PartName="/ppt/charts/chart452.xml" ContentType="application/vnd.openxmlformats-officedocument.drawingml.chart+xml"/>
  <Override PartName="/ppt/charts/chart453.xml" ContentType="application/vnd.openxmlformats-officedocument.drawingml.chart+xml"/>
  <Override PartName="/ppt/charts/chart454.xml" ContentType="application/vnd.openxmlformats-officedocument.drawingml.chart+xml"/>
  <Override PartName="/ppt/charts/chart455.xml" ContentType="application/vnd.openxmlformats-officedocument.drawingml.chart+xml"/>
  <Override PartName="/ppt/charts/chart456.xml" ContentType="application/vnd.openxmlformats-officedocument.drawingml.chart+xml"/>
  <Override PartName="/ppt/charts/chart457.xml" ContentType="application/vnd.openxmlformats-officedocument.drawingml.chart+xml"/>
  <Override PartName="/ppt/charts/chart458.xml" ContentType="application/vnd.openxmlformats-officedocument.drawingml.chart+xml"/>
  <Override PartName="/ppt/charts/chart459.xml" ContentType="application/vnd.openxmlformats-officedocument.drawingml.chart+xml"/>
  <Override PartName="/ppt/charts/chart460.xml" ContentType="application/vnd.openxmlformats-officedocument.drawingml.chart+xml"/>
  <Override PartName="/ppt/charts/chart461.xml" ContentType="application/vnd.openxmlformats-officedocument.drawingml.chart+xml"/>
  <Override PartName="/ppt/charts/chart462.xml" ContentType="application/vnd.openxmlformats-officedocument.drawingml.chart+xml"/>
  <Override PartName="/ppt/theme/themeOverride91.xml" ContentType="application/vnd.openxmlformats-officedocument.themeOverride+xml"/>
  <Override PartName="/ppt/charts/chart463.xml" ContentType="application/vnd.openxmlformats-officedocument.drawingml.chart+xml"/>
  <Override PartName="/ppt/theme/themeOverride92.xml" ContentType="application/vnd.openxmlformats-officedocument.themeOverride+xml"/>
  <Override PartName="/ppt/charts/chart464.xml" ContentType="application/vnd.openxmlformats-officedocument.drawingml.chart+xml"/>
  <Override PartName="/ppt/charts/chart465.xml" ContentType="application/vnd.openxmlformats-officedocument.drawingml.chart+xml"/>
  <Override PartName="/ppt/notesSlides/notesSlide9.xml" ContentType="application/vnd.openxmlformats-officedocument.presentationml.notesSlide+xml"/>
  <Override PartName="/ppt/charts/chart466.xml" ContentType="application/vnd.openxmlformats-officedocument.drawingml.chart+xml"/>
  <Override PartName="/ppt/charts/chart467.xml" ContentType="application/vnd.openxmlformats-officedocument.drawingml.chart+xml"/>
  <Override PartName="/ppt/charts/chart468.xml" ContentType="application/vnd.openxmlformats-officedocument.drawingml.chart+xml"/>
  <Override PartName="/ppt/charts/chart469.xml" ContentType="application/vnd.openxmlformats-officedocument.drawingml.chart+xml"/>
  <Override PartName="/ppt/charts/chart470.xml" ContentType="application/vnd.openxmlformats-officedocument.drawingml.chart+xml"/>
  <Override PartName="/ppt/charts/chart471.xml" ContentType="application/vnd.openxmlformats-officedocument.drawingml.chart+xml"/>
  <Override PartName="/ppt/notesSlides/notesSlide10.xml" ContentType="application/vnd.openxmlformats-officedocument.presentationml.notesSlide+xml"/>
  <Override PartName="/ppt/charts/chart472.xml" ContentType="application/vnd.openxmlformats-officedocument.drawingml.chart+xml"/>
  <Override PartName="/ppt/charts/chart473.xml" ContentType="application/vnd.openxmlformats-officedocument.drawingml.chart+xml"/>
  <Override PartName="/ppt/charts/chart474.xml" ContentType="application/vnd.openxmlformats-officedocument.drawingml.chart+xml"/>
  <Override PartName="/ppt/charts/chart475.xml" ContentType="application/vnd.openxmlformats-officedocument.drawingml.chart+xml"/>
  <Override PartName="/ppt/charts/chart476.xml" ContentType="application/vnd.openxmlformats-officedocument.drawingml.chart+xml"/>
  <Override PartName="/ppt/theme/themeOverride93.xml" ContentType="application/vnd.openxmlformats-officedocument.themeOverride+xml"/>
  <Override PartName="/ppt/charts/chart477.xml" ContentType="application/vnd.openxmlformats-officedocument.drawingml.chart+xml"/>
  <Override PartName="/ppt/theme/themeOverride94.xml" ContentType="application/vnd.openxmlformats-officedocument.themeOverride+xml"/>
  <Override PartName="/ppt/charts/chart478.xml" ContentType="application/vnd.openxmlformats-officedocument.drawingml.chart+xml"/>
  <Override PartName="/ppt/charts/chart479.xml" ContentType="application/vnd.openxmlformats-officedocument.drawingml.chart+xml"/>
  <Override PartName="/ppt/charts/chart480.xml" ContentType="application/vnd.openxmlformats-officedocument.drawingml.chart+xml"/>
  <Override PartName="/ppt/charts/chart481.xml" ContentType="application/vnd.openxmlformats-officedocument.drawingml.chart+xml"/>
  <Override PartName="/ppt/charts/chart482.xml" ContentType="application/vnd.openxmlformats-officedocument.drawingml.chart+xml"/>
  <Override PartName="/ppt/charts/chart483.xml" ContentType="application/vnd.openxmlformats-officedocument.drawingml.chart+xml"/>
  <Override PartName="/ppt/charts/chart484.xml" ContentType="application/vnd.openxmlformats-officedocument.drawingml.chart+xml"/>
  <Override PartName="/ppt/charts/chart485.xml" ContentType="application/vnd.openxmlformats-officedocument.drawingml.chart+xml"/>
  <Override PartName="/ppt/charts/chart486.xml" ContentType="application/vnd.openxmlformats-officedocument.drawingml.chart+xml"/>
  <Override PartName="/ppt/charts/chart487.xml" ContentType="application/vnd.openxmlformats-officedocument.drawingml.chart+xml"/>
  <Override PartName="/ppt/charts/chart488.xml" ContentType="application/vnd.openxmlformats-officedocument.drawingml.chart+xml"/>
  <Override PartName="/ppt/charts/chart489.xml" ContentType="application/vnd.openxmlformats-officedocument.drawingml.chart+xml"/>
  <Override PartName="/ppt/charts/chart490.xml" ContentType="application/vnd.openxmlformats-officedocument.drawingml.chart+xml"/>
  <Override PartName="/ppt/charts/chart491.xml" ContentType="application/vnd.openxmlformats-officedocument.drawingml.chart+xml"/>
  <Override PartName="/ppt/charts/chart492.xml" ContentType="application/vnd.openxmlformats-officedocument.drawingml.chart+xml"/>
  <Override PartName="/ppt/charts/chart493.xml" ContentType="application/vnd.openxmlformats-officedocument.drawingml.chart+xml"/>
  <Override PartName="/ppt/charts/chart494.xml" ContentType="application/vnd.openxmlformats-officedocument.drawingml.chart+xml"/>
  <Override PartName="/ppt/charts/chart495.xml" ContentType="application/vnd.openxmlformats-officedocument.drawingml.chart+xml"/>
  <Override PartName="/ppt/charts/chart496.xml" ContentType="application/vnd.openxmlformats-officedocument.drawingml.chart+xml"/>
  <Override PartName="/ppt/charts/chart497.xml" ContentType="application/vnd.openxmlformats-officedocument.drawingml.chart+xml"/>
  <Override PartName="/ppt/charts/chart498.xml" ContentType="application/vnd.openxmlformats-officedocument.drawingml.chart+xml"/>
  <Override PartName="/ppt/charts/chart499.xml" ContentType="application/vnd.openxmlformats-officedocument.drawingml.chart+xml"/>
  <Override PartName="/ppt/charts/chart500.xml" ContentType="application/vnd.openxmlformats-officedocument.drawingml.chart+xml"/>
  <Override PartName="/ppt/charts/chart501.xml" ContentType="application/vnd.openxmlformats-officedocument.drawingml.chart+xml"/>
  <Override PartName="/ppt/charts/chart502.xml" ContentType="application/vnd.openxmlformats-officedocument.drawingml.chart+xml"/>
  <Override PartName="/ppt/charts/chart503.xml" ContentType="application/vnd.openxmlformats-officedocument.drawingml.chart+xml"/>
  <Override PartName="/ppt/charts/chart504.xml" ContentType="application/vnd.openxmlformats-officedocument.drawingml.chart+xml"/>
  <Override PartName="/ppt/charts/chart505.xml" ContentType="application/vnd.openxmlformats-officedocument.drawingml.chart+xml"/>
  <Override PartName="/ppt/charts/chart506.xml" ContentType="application/vnd.openxmlformats-officedocument.drawingml.chart+xml"/>
  <Override PartName="/ppt/charts/chart507.xml" ContentType="application/vnd.openxmlformats-officedocument.drawingml.chart+xml"/>
  <Override PartName="/ppt/charts/chart508.xml" ContentType="application/vnd.openxmlformats-officedocument.drawingml.chart+xml"/>
  <Override PartName="/ppt/theme/themeOverride95.xml" ContentType="application/vnd.openxmlformats-officedocument.themeOverride+xml"/>
  <Override PartName="/ppt/charts/chart509.xml" ContentType="application/vnd.openxmlformats-officedocument.drawingml.chart+xml"/>
  <Override PartName="/ppt/theme/themeOverride96.xml" ContentType="application/vnd.openxmlformats-officedocument.themeOverride+xml"/>
  <Override PartName="/ppt/charts/chart510.xml" ContentType="application/vnd.openxmlformats-officedocument.drawingml.chart+xml"/>
  <Override PartName="/ppt/theme/themeOverride97.xml" ContentType="application/vnd.openxmlformats-officedocument.themeOverride+xml"/>
  <Override PartName="/ppt/charts/chart511.xml" ContentType="application/vnd.openxmlformats-officedocument.drawingml.chart+xml"/>
  <Override PartName="/ppt/theme/themeOverride98.xml" ContentType="application/vnd.openxmlformats-officedocument.themeOverride+xml"/>
  <Override PartName="/ppt/charts/chart512.xml" ContentType="application/vnd.openxmlformats-officedocument.drawingml.chart+xml"/>
  <Override PartName="/ppt/theme/themeOverride99.xml" ContentType="application/vnd.openxmlformats-officedocument.themeOverride+xml"/>
  <Override PartName="/ppt/charts/chart513.xml" ContentType="application/vnd.openxmlformats-officedocument.drawingml.chart+xml"/>
  <Override PartName="/ppt/theme/themeOverride100.xml" ContentType="application/vnd.openxmlformats-officedocument.themeOverride+xml"/>
  <Override PartName="/ppt/charts/chart514.xml" ContentType="application/vnd.openxmlformats-officedocument.drawingml.chart+xml"/>
  <Override PartName="/ppt/theme/themeOverride101.xml" ContentType="application/vnd.openxmlformats-officedocument.themeOverride+xml"/>
  <Override PartName="/ppt/charts/chart515.xml" ContentType="application/vnd.openxmlformats-officedocument.drawingml.chart+xml"/>
  <Override PartName="/ppt/theme/themeOverride102.xml" ContentType="application/vnd.openxmlformats-officedocument.themeOverride+xml"/>
  <Override PartName="/ppt/charts/chart516.xml" ContentType="application/vnd.openxmlformats-officedocument.drawingml.chart+xml"/>
  <Override PartName="/ppt/theme/themeOverride103.xml" ContentType="application/vnd.openxmlformats-officedocument.themeOverride+xml"/>
  <Override PartName="/ppt/charts/chart517.xml" ContentType="application/vnd.openxmlformats-officedocument.drawingml.chart+xml"/>
  <Override PartName="/ppt/theme/themeOverride104.xml" ContentType="application/vnd.openxmlformats-officedocument.themeOverride+xml"/>
  <Override PartName="/ppt/charts/chart518.xml" ContentType="application/vnd.openxmlformats-officedocument.drawingml.chart+xml"/>
  <Override PartName="/ppt/theme/themeOverride105.xml" ContentType="application/vnd.openxmlformats-officedocument.themeOverride+xml"/>
  <Override PartName="/ppt/charts/chart519.xml" ContentType="application/vnd.openxmlformats-officedocument.drawingml.chart+xml"/>
  <Override PartName="/ppt/theme/themeOverride106.xml" ContentType="application/vnd.openxmlformats-officedocument.themeOverride+xml"/>
  <Override PartName="/ppt/charts/chart520.xml" ContentType="application/vnd.openxmlformats-officedocument.drawingml.chart+xml"/>
  <Override PartName="/ppt/theme/themeOverride107.xml" ContentType="application/vnd.openxmlformats-officedocument.themeOverride+xml"/>
  <Override PartName="/ppt/charts/chart521.xml" ContentType="application/vnd.openxmlformats-officedocument.drawingml.chart+xml"/>
  <Override PartName="/ppt/theme/themeOverride108.xml" ContentType="application/vnd.openxmlformats-officedocument.themeOverride+xml"/>
  <Override PartName="/ppt/charts/chart522.xml" ContentType="application/vnd.openxmlformats-officedocument.drawingml.chart+xml"/>
  <Override PartName="/ppt/theme/themeOverride109.xml" ContentType="application/vnd.openxmlformats-officedocument.themeOverride+xml"/>
  <Override PartName="/ppt/charts/chart523.xml" ContentType="application/vnd.openxmlformats-officedocument.drawingml.chart+xml"/>
  <Override PartName="/ppt/theme/themeOverride110.xml" ContentType="application/vnd.openxmlformats-officedocument.themeOverride+xml"/>
  <Override PartName="/ppt/charts/chart524.xml" ContentType="application/vnd.openxmlformats-officedocument.drawingml.chart+xml"/>
  <Override PartName="/ppt/theme/themeOverride111.xml" ContentType="application/vnd.openxmlformats-officedocument.themeOverride+xml"/>
  <Override PartName="/ppt/charts/chart525.xml" ContentType="application/vnd.openxmlformats-officedocument.drawingml.chart+xml"/>
  <Override PartName="/ppt/charts/chart526.xml" ContentType="application/vnd.openxmlformats-officedocument.drawingml.chart+xml"/>
  <Override PartName="/ppt/charts/chart527.xml" ContentType="application/vnd.openxmlformats-officedocument.drawingml.chart+xml"/>
  <Override PartName="/ppt/charts/chart528.xml" ContentType="application/vnd.openxmlformats-officedocument.drawingml.chart+xml"/>
  <Override PartName="/ppt/charts/chart529.xml" ContentType="application/vnd.openxmlformats-officedocument.drawingml.chart+xml"/>
  <Override PartName="/ppt/charts/chart530.xml" ContentType="application/vnd.openxmlformats-officedocument.drawingml.chart+xml"/>
  <Override PartName="/ppt/charts/chart531.xml" ContentType="application/vnd.openxmlformats-officedocument.drawingml.chart+xml"/>
  <Override PartName="/ppt/charts/chart532.xml" ContentType="application/vnd.openxmlformats-officedocument.drawingml.chart+xml"/>
  <Override PartName="/ppt/charts/chart533.xml" ContentType="application/vnd.openxmlformats-officedocument.drawingml.chart+xml"/>
  <Override PartName="/ppt/charts/chart534.xml" ContentType="application/vnd.openxmlformats-officedocument.drawingml.chart+xml"/>
  <Override PartName="/ppt/charts/chart535.xml" ContentType="application/vnd.openxmlformats-officedocument.drawingml.chart+xml"/>
  <Override PartName="/ppt/charts/chart536.xml" ContentType="application/vnd.openxmlformats-officedocument.drawingml.chart+xml"/>
  <Override PartName="/ppt/charts/chart537.xml" ContentType="application/vnd.openxmlformats-officedocument.drawingml.chart+xml"/>
  <Override PartName="/ppt/charts/chart538.xml" ContentType="application/vnd.openxmlformats-officedocument.drawingml.chart+xml"/>
  <Override PartName="/ppt/charts/chart539.xml" ContentType="application/vnd.openxmlformats-officedocument.drawingml.chart+xml"/>
  <Override PartName="/ppt/charts/chart540.xml" ContentType="application/vnd.openxmlformats-officedocument.drawingml.chart+xml"/>
  <Override PartName="/ppt/charts/chart541.xml" ContentType="application/vnd.openxmlformats-officedocument.drawingml.chart+xml"/>
  <Override PartName="/ppt/charts/chart542.xml" ContentType="application/vnd.openxmlformats-officedocument.drawingml.chart+xml"/>
  <Override PartName="/ppt/charts/chart543.xml" ContentType="application/vnd.openxmlformats-officedocument.drawingml.chart+xml"/>
  <Override PartName="/ppt/charts/chart544.xml" ContentType="application/vnd.openxmlformats-officedocument.drawingml.chart+xml"/>
  <Override PartName="/ppt/charts/chart545.xml" ContentType="application/vnd.openxmlformats-officedocument.drawingml.chart+xml"/>
  <Override PartName="/ppt/theme/themeOverride112.xml" ContentType="application/vnd.openxmlformats-officedocument.themeOverride+xml"/>
  <Override PartName="/ppt/charts/chart546.xml" ContentType="application/vnd.openxmlformats-officedocument.drawingml.chart+xml"/>
  <Override PartName="/ppt/theme/themeOverride113.xml" ContentType="application/vnd.openxmlformats-officedocument.themeOverride+xml"/>
  <Override PartName="/ppt/charts/chart547.xml" ContentType="application/vnd.openxmlformats-officedocument.drawingml.chart+xml"/>
  <Override PartName="/ppt/charts/chart548.xml" ContentType="application/vnd.openxmlformats-officedocument.drawingml.chart+xml"/>
  <Override PartName="/ppt/notesSlides/notesSlide11.xml" ContentType="application/vnd.openxmlformats-officedocument.presentationml.notesSlide+xml"/>
  <Override PartName="/ppt/charts/chart549.xml" ContentType="application/vnd.openxmlformats-officedocument.drawingml.chart+xml"/>
  <Override PartName="/ppt/charts/chart550.xml" ContentType="application/vnd.openxmlformats-officedocument.drawingml.chart+xml"/>
  <Override PartName="/ppt/charts/chart551.xml" ContentType="application/vnd.openxmlformats-officedocument.drawingml.chart+xml"/>
  <Override PartName="/ppt/charts/chart552.xml" ContentType="application/vnd.openxmlformats-officedocument.drawingml.chart+xml"/>
  <Override PartName="/ppt/charts/chart553.xml" ContentType="application/vnd.openxmlformats-officedocument.drawingml.chart+xml"/>
  <Override PartName="/ppt/charts/chart554.xml" ContentType="application/vnd.openxmlformats-officedocument.drawingml.chart+xml"/>
  <Override PartName="/ppt/notesSlides/notesSlide12.xml" ContentType="application/vnd.openxmlformats-officedocument.presentationml.notesSlide+xml"/>
  <Override PartName="/ppt/charts/chart555.xml" ContentType="application/vnd.openxmlformats-officedocument.drawingml.chart+xml"/>
  <Override PartName="/ppt/charts/chart556.xml" ContentType="application/vnd.openxmlformats-officedocument.drawingml.chart+xml"/>
  <Override PartName="/ppt/charts/chart557.xml" ContentType="application/vnd.openxmlformats-officedocument.drawingml.chart+xml"/>
  <Override PartName="/ppt/charts/chart558.xml" ContentType="application/vnd.openxmlformats-officedocument.drawingml.chart+xml"/>
  <Override PartName="/ppt/charts/chart559.xml" ContentType="application/vnd.openxmlformats-officedocument.drawingml.chart+xml"/>
  <Override PartName="/ppt/theme/themeOverride114.xml" ContentType="application/vnd.openxmlformats-officedocument.themeOverride+xml"/>
  <Override PartName="/ppt/charts/chart560.xml" ContentType="application/vnd.openxmlformats-officedocument.drawingml.chart+xml"/>
  <Override PartName="/ppt/theme/themeOverride115.xml" ContentType="application/vnd.openxmlformats-officedocument.themeOverride+xml"/>
  <Override PartName="/ppt/charts/chart561.xml" ContentType="application/vnd.openxmlformats-officedocument.drawingml.chart+xml"/>
  <Override PartName="/ppt/charts/chart562.xml" ContentType="application/vnd.openxmlformats-officedocument.drawingml.chart+xml"/>
  <Override PartName="/ppt/charts/chart563.xml" ContentType="application/vnd.openxmlformats-officedocument.drawingml.chart+xml"/>
  <Override PartName="/ppt/charts/chart564.xml" ContentType="application/vnd.openxmlformats-officedocument.drawingml.chart+xml"/>
  <Override PartName="/ppt/charts/chart565.xml" ContentType="application/vnd.openxmlformats-officedocument.drawingml.chart+xml"/>
  <Override PartName="/ppt/charts/chart566.xml" ContentType="application/vnd.openxmlformats-officedocument.drawingml.chart+xml"/>
  <Override PartName="/ppt/charts/chart567.xml" ContentType="application/vnd.openxmlformats-officedocument.drawingml.chart+xml"/>
  <Override PartName="/ppt/charts/chart568.xml" ContentType="application/vnd.openxmlformats-officedocument.drawingml.chart+xml"/>
  <Override PartName="/ppt/charts/chart569.xml" ContentType="application/vnd.openxmlformats-officedocument.drawingml.chart+xml"/>
  <Override PartName="/ppt/charts/chart570.xml" ContentType="application/vnd.openxmlformats-officedocument.drawingml.chart+xml"/>
  <Override PartName="/ppt/charts/chart571.xml" ContentType="application/vnd.openxmlformats-officedocument.drawingml.chart+xml"/>
  <Override PartName="/ppt/charts/chart572.xml" ContentType="application/vnd.openxmlformats-officedocument.drawingml.chart+xml"/>
  <Override PartName="/ppt/charts/chart573.xml" ContentType="application/vnd.openxmlformats-officedocument.drawingml.chart+xml"/>
  <Override PartName="/ppt/charts/chart574.xml" ContentType="application/vnd.openxmlformats-officedocument.drawingml.chart+xml"/>
  <Override PartName="/ppt/charts/chart575.xml" ContentType="application/vnd.openxmlformats-officedocument.drawingml.chart+xml"/>
  <Override PartName="/ppt/charts/chart576.xml" ContentType="application/vnd.openxmlformats-officedocument.drawingml.chart+xml"/>
  <Override PartName="/ppt/charts/chart577.xml" ContentType="application/vnd.openxmlformats-officedocument.drawingml.chart+xml"/>
  <Override PartName="/ppt/charts/chart578.xml" ContentType="application/vnd.openxmlformats-officedocument.drawingml.chart+xml"/>
  <Override PartName="/ppt/charts/chart579.xml" ContentType="application/vnd.openxmlformats-officedocument.drawingml.chart+xml"/>
  <Override PartName="/ppt/charts/chart580.xml" ContentType="application/vnd.openxmlformats-officedocument.drawingml.chart+xml"/>
  <Override PartName="/ppt/charts/chart581.xml" ContentType="application/vnd.openxmlformats-officedocument.drawingml.chart+xml"/>
  <Override PartName="/ppt/charts/chart582.xml" ContentType="application/vnd.openxmlformats-officedocument.drawingml.chart+xml"/>
  <Override PartName="/ppt/charts/chart583.xml" ContentType="application/vnd.openxmlformats-officedocument.drawingml.chart+xml"/>
  <Override PartName="/ppt/charts/chart584.xml" ContentType="application/vnd.openxmlformats-officedocument.drawingml.chart+xml"/>
  <Override PartName="/ppt/charts/chart585.xml" ContentType="application/vnd.openxmlformats-officedocument.drawingml.chart+xml"/>
  <Override PartName="/ppt/charts/chart586.xml" ContentType="application/vnd.openxmlformats-officedocument.drawingml.chart+xml"/>
  <Override PartName="/ppt/charts/chart587.xml" ContentType="application/vnd.openxmlformats-officedocument.drawingml.chart+xml"/>
  <Override PartName="/ppt/charts/chart588.xml" ContentType="application/vnd.openxmlformats-officedocument.drawingml.chart+xml"/>
  <Override PartName="/ppt/charts/chart589.xml" ContentType="application/vnd.openxmlformats-officedocument.drawingml.chart+xml"/>
  <Override PartName="/ppt/charts/chart590.xml" ContentType="application/vnd.openxmlformats-officedocument.drawingml.chart+xml"/>
  <Override PartName="/ppt/charts/chart591.xml" ContentType="application/vnd.openxmlformats-officedocument.drawingml.chart+xml"/>
  <Override PartName="/ppt/theme/themeOverride116.xml" ContentType="application/vnd.openxmlformats-officedocument.themeOverride+xml"/>
  <Override PartName="/ppt/charts/chart592.xml" ContentType="application/vnd.openxmlformats-officedocument.drawingml.chart+xml"/>
  <Override PartName="/ppt/theme/themeOverride117.xml" ContentType="application/vnd.openxmlformats-officedocument.themeOverride+xml"/>
  <Override PartName="/ppt/charts/chart593.xml" ContentType="application/vnd.openxmlformats-officedocument.drawingml.chart+xml"/>
  <Override PartName="/ppt/theme/themeOverride118.xml" ContentType="application/vnd.openxmlformats-officedocument.themeOverride+xml"/>
  <Override PartName="/ppt/charts/chart594.xml" ContentType="application/vnd.openxmlformats-officedocument.drawingml.chart+xml"/>
  <Override PartName="/ppt/theme/themeOverride119.xml" ContentType="application/vnd.openxmlformats-officedocument.themeOverride+xml"/>
  <Override PartName="/ppt/charts/chart595.xml" ContentType="application/vnd.openxmlformats-officedocument.drawingml.chart+xml"/>
  <Override PartName="/ppt/theme/themeOverride120.xml" ContentType="application/vnd.openxmlformats-officedocument.themeOverride+xml"/>
  <Override PartName="/ppt/charts/chart596.xml" ContentType="application/vnd.openxmlformats-officedocument.drawingml.chart+xml"/>
  <Override PartName="/ppt/theme/themeOverride121.xml" ContentType="application/vnd.openxmlformats-officedocument.themeOverride+xml"/>
  <Override PartName="/ppt/charts/chart597.xml" ContentType="application/vnd.openxmlformats-officedocument.drawingml.chart+xml"/>
  <Override PartName="/ppt/theme/themeOverride122.xml" ContentType="application/vnd.openxmlformats-officedocument.themeOverride+xml"/>
  <Override PartName="/ppt/charts/chart598.xml" ContentType="application/vnd.openxmlformats-officedocument.drawingml.chart+xml"/>
  <Override PartName="/ppt/theme/themeOverride123.xml" ContentType="application/vnd.openxmlformats-officedocument.themeOverride+xml"/>
  <Override PartName="/ppt/charts/chart599.xml" ContentType="application/vnd.openxmlformats-officedocument.drawingml.chart+xml"/>
  <Override PartName="/ppt/theme/themeOverride124.xml" ContentType="application/vnd.openxmlformats-officedocument.themeOverride+xml"/>
  <Override PartName="/ppt/charts/chart600.xml" ContentType="application/vnd.openxmlformats-officedocument.drawingml.chart+xml"/>
  <Override PartName="/ppt/theme/themeOverride125.xml" ContentType="application/vnd.openxmlformats-officedocument.themeOverride+xml"/>
  <Override PartName="/ppt/charts/chart601.xml" ContentType="application/vnd.openxmlformats-officedocument.drawingml.chart+xml"/>
  <Override PartName="/ppt/theme/themeOverride126.xml" ContentType="application/vnd.openxmlformats-officedocument.themeOverride+xml"/>
  <Override PartName="/ppt/charts/chart602.xml" ContentType="application/vnd.openxmlformats-officedocument.drawingml.chart+xml"/>
  <Override PartName="/ppt/theme/themeOverride127.xml" ContentType="application/vnd.openxmlformats-officedocument.themeOverride+xml"/>
  <Override PartName="/ppt/charts/chart603.xml" ContentType="application/vnd.openxmlformats-officedocument.drawingml.chart+xml"/>
  <Override PartName="/ppt/theme/themeOverride128.xml" ContentType="application/vnd.openxmlformats-officedocument.themeOverride+xml"/>
  <Override PartName="/ppt/charts/chart604.xml" ContentType="application/vnd.openxmlformats-officedocument.drawingml.chart+xml"/>
  <Override PartName="/ppt/theme/themeOverride129.xml" ContentType="application/vnd.openxmlformats-officedocument.themeOverride+xml"/>
  <Override PartName="/ppt/charts/chart605.xml" ContentType="application/vnd.openxmlformats-officedocument.drawingml.chart+xml"/>
  <Override PartName="/ppt/theme/themeOverride130.xml" ContentType="application/vnd.openxmlformats-officedocument.themeOverride+xml"/>
  <Override PartName="/ppt/charts/chart606.xml" ContentType="application/vnd.openxmlformats-officedocument.drawingml.chart+xml"/>
  <Override PartName="/ppt/theme/themeOverride131.xml" ContentType="application/vnd.openxmlformats-officedocument.themeOverride+xml"/>
  <Override PartName="/ppt/charts/chart607.xml" ContentType="application/vnd.openxmlformats-officedocument.drawingml.chart+xml"/>
  <Override PartName="/ppt/theme/themeOverride132.xml" ContentType="application/vnd.openxmlformats-officedocument.themeOverride+xml"/>
  <Override PartName="/ppt/charts/chart608.xml" ContentType="application/vnd.openxmlformats-officedocument.drawingml.chart+xml"/>
  <Override PartName="/ppt/charts/chart609.xml" ContentType="application/vnd.openxmlformats-officedocument.drawingml.chart+xml"/>
  <Override PartName="/ppt/charts/chart610.xml" ContentType="application/vnd.openxmlformats-officedocument.drawingml.chart+xml"/>
  <Override PartName="/ppt/charts/chart611.xml" ContentType="application/vnd.openxmlformats-officedocument.drawingml.chart+xml"/>
  <Override PartName="/ppt/charts/chart612.xml" ContentType="application/vnd.openxmlformats-officedocument.drawingml.chart+xml"/>
  <Override PartName="/ppt/charts/chart613.xml" ContentType="application/vnd.openxmlformats-officedocument.drawingml.chart+xml"/>
  <Override PartName="/ppt/charts/chart614.xml" ContentType="application/vnd.openxmlformats-officedocument.drawingml.chart+xml"/>
  <Override PartName="/ppt/charts/chart615.xml" ContentType="application/vnd.openxmlformats-officedocument.drawingml.chart+xml"/>
  <Override PartName="/ppt/charts/chart616.xml" ContentType="application/vnd.openxmlformats-officedocument.drawingml.chart+xml"/>
  <Override PartName="/ppt/charts/chart617.xml" ContentType="application/vnd.openxmlformats-officedocument.drawingml.chart+xml"/>
  <Override PartName="/ppt/theme/themeOverride133.xml" ContentType="application/vnd.openxmlformats-officedocument.themeOverride+xml"/>
  <Override PartName="/ppt/charts/chart618.xml" ContentType="application/vnd.openxmlformats-officedocument.drawingml.chart+xml"/>
  <Override PartName="/ppt/theme/themeOverride134.xml" ContentType="application/vnd.openxmlformats-officedocument.themeOverride+xml"/>
  <Override PartName="/ppt/charts/chart619.xml" ContentType="application/vnd.openxmlformats-officedocument.drawingml.chart+xml"/>
  <Override PartName="/ppt/theme/themeOverride135.xml" ContentType="application/vnd.openxmlformats-officedocument.themeOverride+xml"/>
  <Override PartName="/ppt/charts/chart620.xml" ContentType="application/vnd.openxmlformats-officedocument.drawingml.chart+xml"/>
  <Override PartName="/ppt/theme/themeOverride136.xml" ContentType="application/vnd.openxmlformats-officedocument.themeOverride+xml"/>
  <Override PartName="/ppt/charts/chart621.xml" ContentType="application/vnd.openxmlformats-officedocument.drawingml.chart+xml"/>
  <Override PartName="/ppt/theme/themeOverride137.xml" ContentType="application/vnd.openxmlformats-officedocument.themeOverride+xml"/>
  <Override PartName="/ppt/charts/chart622.xml" ContentType="application/vnd.openxmlformats-officedocument.drawingml.chart+xml"/>
  <Override PartName="/ppt/theme/themeOverride138.xml" ContentType="application/vnd.openxmlformats-officedocument.themeOverride+xml"/>
  <Override PartName="/ppt/charts/chart623.xml" ContentType="application/vnd.openxmlformats-officedocument.drawingml.chart+xml"/>
  <Override PartName="/ppt/charts/chart624.xml" ContentType="application/vnd.openxmlformats-officedocument.drawingml.chart+xml"/>
  <Override PartName="/ppt/charts/chart625.xml" ContentType="application/vnd.openxmlformats-officedocument.drawingml.chart+xml"/>
  <Override PartName="/ppt/charts/chart626.xml" ContentType="application/vnd.openxmlformats-officedocument.drawingml.chart+xml"/>
  <Override PartName="/ppt/theme/themeOverride139.xml" ContentType="application/vnd.openxmlformats-officedocument.themeOverride+xml"/>
  <Override PartName="/ppt/charts/chart627.xml" ContentType="application/vnd.openxmlformats-officedocument.drawingml.chart+xml"/>
  <Override PartName="/ppt/theme/themeOverride140.xml" ContentType="application/vnd.openxmlformats-officedocument.themeOverride+xml"/>
  <Override PartName="/ppt/charts/chart628.xml" ContentType="application/vnd.openxmlformats-officedocument.drawingml.chart+xml"/>
  <Override PartName="/ppt/charts/chart629.xml" ContentType="application/vnd.openxmlformats-officedocument.drawingml.chart+xml"/>
  <Override PartName="/ppt/charts/chart630.xml" ContentType="application/vnd.openxmlformats-officedocument.drawingml.chart+xml"/>
  <Override PartName="/ppt/charts/chart631.xml" ContentType="application/vnd.openxmlformats-officedocument.drawingml.chart+xml"/>
  <Override PartName="/ppt/charts/chart632.xml" ContentType="application/vnd.openxmlformats-officedocument.drawingml.chart+xml"/>
  <Override PartName="/ppt/notesSlides/notesSlide13.xml" ContentType="application/vnd.openxmlformats-officedocument.presentationml.notesSlide+xml"/>
  <Override PartName="/ppt/charts/chart633.xml" ContentType="application/vnd.openxmlformats-officedocument.drawingml.chart+xml"/>
  <Override PartName="/ppt/charts/chart634.xml" ContentType="application/vnd.openxmlformats-officedocument.drawingml.chart+xml"/>
  <Override PartName="/ppt/charts/chart635.xml" ContentType="application/vnd.openxmlformats-officedocument.drawingml.chart+xml"/>
  <Override PartName="/ppt/charts/chart636.xml" ContentType="application/vnd.openxmlformats-officedocument.drawingml.chart+xml"/>
  <Override PartName="/ppt/theme/themeOverride141.xml" ContentType="application/vnd.openxmlformats-officedocument.themeOverride+xml"/>
  <Override PartName="/ppt/charts/chart637.xml" ContentType="application/vnd.openxmlformats-officedocument.drawingml.chart+xml"/>
  <Override PartName="/ppt/theme/themeOverride142.xml" ContentType="application/vnd.openxmlformats-officedocument.themeOverride+xml"/>
  <Override PartName="/ppt/charts/chart638.xml" ContentType="application/vnd.openxmlformats-officedocument.drawingml.chart+xml"/>
  <Override PartName="/ppt/theme/themeOverride143.xml" ContentType="application/vnd.openxmlformats-officedocument.themeOverride+xml"/>
  <Override PartName="/ppt/notesSlides/notesSlide14.xml" ContentType="application/vnd.openxmlformats-officedocument.presentationml.notesSlide+xml"/>
  <Override PartName="/ppt/charts/chart639.xml" ContentType="application/vnd.openxmlformats-officedocument.drawingml.chart+xml"/>
  <Override PartName="/ppt/charts/chart640.xml" ContentType="application/vnd.openxmlformats-officedocument.drawingml.chart+xml"/>
  <Override PartName="/ppt/theme/themeOverride144.xml" ContentType="application/vnd.openxmlformats-officedocument.themeOverride+xml"/>
  <Override PartName="/ppt/charts/chart641.xml" ContentType="application/vnd.openxmlformats-officedocument.drawingml.chart+xml"/>
  <Override PartName="/ppt/theme/themeOverride145.xml" ContentType="application/vnd.openxmlformats-officedocument.themeOverride+xml"/>
  <Override PartName="/ppt/charts/chart642.xml" ContentType="application/vnd.openxmlformats-officedocument.drawingml.chart+xml"/>
  <Override PartName="/ppt/charts/chart643.xml" ContentType="application/vnd.openxmlformats-officedocument.drawingml.chart+xml"/>
  <Override PartName="/ppt/charts/chart644.xml" ContentType="application/vnd.openxmlformats-officedocument.drawingml.chart+xml"/>
  <Override PartName="/ppt/charts/chart645.xml" ContentType="application/vnd.openxmlformats-officedocument.drawingml.chart+xml"/>
  <Override PartName="/ppt/charts/chart646.xml" ContentType="application/vnd.openxmlformats-officedocument.drawingml.chart+xml"/>
  <Override PartName="/ppt/charts/chart647.xml" ContentType="application/vnd.openxmlformats-officedocument.drawingml.chart+xml"/>
  <Override PartName="/ppt/charts/chart648.xml" ContentType="application/vnd.openxmlformats-officedocument.drawingml.chart+xml"/>
  <Override PartName="/ppt/charts/chart649.xml" ContentType="application/vnd.openxmlformats-officedocument.drawingml.chart+xml"/>
  <Override PartName="/ppt/charts/chart650.xml" ContentType="application/vnd.openxmlformats-officedocument.drawingml.chart+xml"/>
  <Override PartName="/ppt/charts/chart651.xml" ContentType="application/vnd.openxmlformats-officedocument.drawingml.chart+xml"/>
  <Override PartName="/ppt/charts/chart652.xml" ContentType="application/vnd.openxmlformats-officedocument.drawingml.chart+xml"/>
  <Override PartName="/ppt/charts/chart653.xml" ContentType="application/vnd.openxmlformats-officedocument.drawingml.chart+xml"/>
  <Override PartName="/ppt/charts/chart654.xml" ContentType="application/vnd.openxmlformats-officedocument.drawingml.chart+xml"/>
  <Override PartName="/ppt/charts/chart655.xml" ContentType="application/vnd.openxmlformats-officedocument.drawingml.chart+xml"/>
  <Override PartName="/ppt/charts/chart656.xml" ContentType="application/vnd.openxmlformats-officedocument.drawingml.chart+xml"/>
  <Override PartName="/ppt/charts/chart657.xml" ContentType="application/vnd.openxmlformats-officedocument.drawingml.chart+xml"/>
  <Override PartName="/ppt/charts/chart658.xml" ContentType="application/vnd.openxmlformats-officedocument.drawingml.chart+xml"/>
  <Override PartName="/ppt/charts/chart659.xml" ContentType="application/vnd.openxmlformats-officedocument.drawingml.chart+xml"/>
  <Override PartName="/ppt/charts/chart660.xml" ContentType="application/vnd.openxmlformats-officedocument.drawingml.chart+xml"/>
  <Override PartName="/ppt/charts/chart661.xml" ContentType="application/vnd.openxmlformats-officedocument.drawingml.chart+xml"/>
  <Override PartName="/ppt/charts/chart662.xml" ContentType="application/vnd.openxmlformats-officedocument.drawingml.chart+xml"/>
  <Override PartName="/ppt/charts/chart663.xml" ContentType="application/vnd.openxmlformats-officedocument.drawingml.chart+xml"/>
  <Override PartName="/ppt/charts/chart664.xml" ContentType="application/vnd.openxmlformats-officedocument.drawingml.chart+xml"/>
  <Override PartName="/ppt/charts/chart665.xml" ContentType="application/vnd.openxmlformats-officedocument.drawingml.chart+xml"/>
  <Override PartName="/ppt/charts/chart666.xml" ContentType="application/vnd.openxmlformats-officedocument.drawingml.chart+xml"/>
  <Override PartName="/ppt/charts/chart667.xml" ContentType="application/vnd.openxmlformats-officedocument.drawingml.chart+xml"/>
  <Override PartName="/ppt/charts/chart668.xml" ContentType="application/vnd.openxmlformats-officedocument.drawingml.chart+xml"/>
  <Override PartName="/ppt/charts/chart669.xml" ContentType="application/vnd.openxmlformats-officedocument.drawingml.chart+xml"/>
  <Override PartName="/ppt/charts/chart670.xml" ContentType="application/vnd.openxmlformats-officedocument.drawingml.chart+xml"/>
  <Override PartName="/ppt/charts/chart671.xml" ContentType="application/vnd.openxmlformats-officedocument.drawingml.chart+xml"/>
  <Override PartName="/ppt/charts/chart672.xml" ContentType="application/vnd.openxmlformats-officedocument.drawingml.chart+xml"/>
  <Override PartName="/ppt/charts/chart673.xml" ContentType="application/vnd.openxmlformats-officedocument.drawingml.chart+xml"/>
  <Override PartName="/ppt/charts/chart674.xml" ContentType="application/vnd.openxmlformats-officedocument.drawingml.chart+xml"/>
  <Override PartName="/ppt/theme/themeOverride146.xml" ContentType="application/vnd.openxmlformats-officedocument.themeOverride+xml"/>
  <Override PartName="/ppt/charts/chart675.xml" ContentType="application/vnd.openxmlformats-officedocument.drawingml.chart+xml"/>
  <Override PartName="/ppt/theme/themeOverride147.xml" ContentType="application/vnd.openxmlformats-officedocument.themeOverride+xml"/>
  <Override PartName="/ppt/charts/chart676.xml" ContentType="application/vnd.openxmlformats-officedocument.drawingml.chart+xml"/>
  <Override PartName="/ppt/theme/themeOverride148.xml" ContentType="application/vnd.openxmlformats-officedocument.themeOverride+xml"/>
  <Override PartName="/ppt/charts/chart677.xml" ContentType="application/vnd.openxmlformats-officedocument.drawingml.chart+xml"/>
  <Override PartName="/ppt/theme/themeOverride149.xml" ContentType="application/vnd.openxmlformats-officedocument.themeOverride+xml"/>
  <Override PartName="/ppt/charts/chart678.xml" ContentType="application/vnd.openxmlformats-officedocument.drawingml.chart+xml"/>
  <Override PartName="/ppt/theme/themeOverride150.xml" ContentType="application/vnd.openxmlformats-officedocument.themeOverride+xml"/>
  <Override PartName="/ppt/charts/chart679.xml" ContentType="application/vnd.openxmlformats-officedocument.drawingml.chart+xml"/>
  <Override PartName="/ppt/theme/themeOverride151.xml" ContentType="application/vnd.openxmlformats-officedocument.themeOverride+xml"/>
  <Override PartName="/ppt/charts/chart680.xml" ContentType="application/vnd.openxmlformats-officedocument.drawingml.chart+xml"/>
  <Override PartName="/ppt/theme/themeOverride152.xml" ContentType="application/vnd.openxmlformats-officedocument.themeOverride+xml"/>
  <Override PartName="/ppt/charts/chart681.xml" ContentType="application/vnd.openxmlformats-officedocument.drawingml.chart+xml"/>
  <Override PartName="/ppt/theme/themeOverride153.xml" ContentType="application/vnd.openxmlformats-officedocument.themeOverride+xml"/>
  <Override PartName="/ppt/charts/chart682.xml" ContentType="application/vnd.openxmlformats-officedocument.drawingml.chart+xml"/>
  <Override PartName="/ppt/theme/themeOverride154.xml" ContentType="application/vnd.openxmlformats-officedocument.themeOverride+xml"/>
  <Override PartName="/ppt/charts/chart683.xml" ContentType="application/vnd.openxmlformats-officedocument.drawingml.chart+xml"/>
  <Override PartName="/ppt/theme/themeOverride155.xml" ContentType="application/vnd.openxmlformats-officedocument.themeOverride+xml"/>
  <Override PartName="/ppt/charts/chart684.xml" ContentType="application/vnd.openxmlformats-officedocument.drawingml.chart+xml"/>
  <Override PartName="/ppt/theme/themeOverride156.xml" ContentType="application/vnd.openxmlformats-officedocument.themeOverride+xml"/>
  <Override PartName="/ppt/charts/chart685.xml" ContentType="application/vnd.openxmlformats-officedocument.drawingml.chart+xml"/>
  <Override PartName="/ppt/theme/themeOverride157.xml" ContentType="application/vnd.openxmlformats-officedocument.themeOverride+xml"/>
  <Override PartName="/ppt/charts/chart686.xml" ContentType="application/vnd.openxmlformats-officedocument.drawingml.chart+xml"/>
  <Override PartName="/ppt/theme/themeOverride158.xml" ContentType="application/vnd.openxmlformats-officedocument.themeOverride+xml"/>
  <Override PartName="/ppt/charts/chart687.xml" ContentType="application/vnd.openxmlformats-officedocument.drawingml.chart+xml"/>
  <Override PartName="/ppt/theme/themeOverride159.xml" ContentType="application/vnd.openxmlformats-officedocument.themeOverride+xml"/>
  <Override PartName="/ppt/charts/chart688.xml" ContentType="application/vnd.openxmlformats-officedocument.drawingml.chart+xml"/>
  <Override PartName="/ppt/theme/themeOverride160.xml" ContentType="application/vnd.openxmlformats-officedocument.themeOverride+xml"/>
  <Override PartName="/ppt/charts/chart689.xml" ContentType="application/vnd.openxmlformats-officedocument.drawingml.chart+xml"/>
  <Override PartName="/ppt/theme/themeOverride161.xml" ContentType="application/vnd.openxmlformats-officedocument.themeOverride+xml"/>
  <Override PartName="/ppt/charts/chart690.xml" ContentType="application/vnd.openxmlformats-officedocument.drawingml.chart+xml"/>
  <Override PartName="/ppt/theme/themeOverride162.xml" ContentType="application/vnd.openxmlformats-officedocument.themeOverride+xml"/>
  <Override PartName="/ppt/charts/chart691.xml" ContentType="application/vnd.openxmlformats-officedocument.drawingml.chart+xml"/>
  <Override PartName="/ppt/theme/themeOverride163.xml" ContentType="application/vnd.openxmlformats-officedocument.themeOverride+xml"/>
  <Override PartName="/ppt/charts/chart692.xml" ContentType="application/vnd.openxmlformats-officedocument.drawingml.chart+xml"/>
  <Override PartName="/ppt/charts/chart693.xml" ContentType="application/vnd.openxmlformats-officedocument.drawingml.chart+xml"/>
  <Override PartName="/ppt/charts/chart694.xml" ContentType="application/vnd.openxmlformats-officedocument.drawingml.chart+xml"/>
  <Override PartName="/ppt/charts/chart695.xml" ContentType="application/vnd.openxmlformats-officedocument.drawingml.chart+xml"/>
  <Override PartName="/ppt/charts/chart696.xml" ContentType="application/vnd.openxmlformats-officedocument.drawingml.chart+xml"/>
  <Override PartName="/ppt/charts/chart697.xml" ContentType="application/vnd.openxmlformats-officedocument.drawingml.chart+xml"/>
  <Override PartName="/ppt/charts/chart698.xml" ContentType="application/vnd.openxmlformats-officedocument.drawingml.chart+xml"/>
  <Override PartName="/ppt/charts/chart699.xml" ContentType="application/vnd.openxmlformats-officedocument.drawingml.chart+xml"/>
  <Override PartName="/ppt/charts/chart700.xml" ContentType="application/vnd.openxmlformats-officedocument.drawingml.chart+xml"/>
  <Override PartName="/ppt/charts/chart701.xml" ContentType="application/vnd.openxmlformats-officedocument.drawingml.chart+xml"/>
  <Override PartName="/ppt/charts/chart702.xml" ContentType="application/vnd.openxmlformats-officedocument.drawingml.chart+xml"/>
  <Override PartName="/ppt/charts/chart703.xml" ContentType="application/vnd.openxmlformats-officedocument.drawingml.chart+xml"/>
  <Override PartName="/ppt/charts/chart704.xml" ContentType="application/vnd.openxmlformats-officedocument.drawingml.chart+xml"/>
  <Override PartName="/ppt/charts/chart705.xml" ContentType="application/vnd.openxmlformats-officedocument.drawingml.chart+xml"/>
  <Override PartName="/ppt/charts/chart706.xml" ContentType="application/vnd.openxmlformats-officedocument.drawingml.chart+xml"/>
  <Override PartName="/ppt/charts/chart707.xml" ContentType="application/vnd.openxmlformats-officedocument.drawingml.chart+xml"/>
  <Override PartName="/ppt/charts/chart708.xml" ContentType="application/vnd.openxmlformats-officedocument.drawingml.chart+xml"/>
  <Override PartName="/ppt/charts/chart709.xml" ContentType="application/vnd.openxmlformats-officedocument.drawingml.chart+xml"/>
  <Override PartName="/ppt/charts/chart710.xml" ContentType="application/vnd.openxmlformats-officedocument.drawingml.chart+xml"/>
  <Override PartName="/ppt/charts/chart711.xml" ContentType="application/vnd.openxmlformats-officedocument.drawingml.chart+xml"/>
  <Override PartName="/ppt/charts/chart712.xml" ContentType="application/vnd.openxmlformats-officedocument.drawingml.chart+xml"/>
  <Override PartName="/ppt/theme/themeOverride164.xml" ContentType="application/vnd.openxmlformats-officedocument.themeOverride+xml"/>
  <Override PartName="/ppt/charts/chart713.xml" ContentType="application/vnd.openxmlformats-officedocument.drawingml.chart+xml"/>
  <Override PartName="/ppt/theme/themeOverride165.xml" ContentType="application/vnd.openxmlformats-officedocument.themeOverride+xml"/>
  <Override PartName="/ppt/charts/chart714.xml" ContentType="application/vnd.openxmlformats-officedocument.drawingml.chart+xml"/>
  <Override PartName="/ppt/charts/chart715.xml" ContentType="application/vnd.openxmlformats-officedocument.drawingml.chart+xml"/>
  <Override PartName="/ppt/notesSlides/notesSlide15.xml" ContentType="application/vnd.openxmlformats-officedocument.presentationml.notesSlide+xml"/>
  <Override PartName="/ppt/charts/chart716.xml" ContentType="application/vnd.openxmlformats-officedocument.drawingml.chart+xml"/>
  <Override PartName="/ppt/charts/chart717.xml" ContentType="application/vnd.openxmlformats-officedocument.drawingml.chart+xml"/>
  <Override PartName="/ppt/charts/chart718.xml" ContentType="application/vnd.openxmlformats-officedocument.drawingml.chart+xml"/>
  <Override PartName="/ppt/charts/chart719.xml" ContentType="application/vnd.openxmlformats-officedocument.drawingml.chart+xml"/>
  <Override PartName="/ppt/charts/chart720.xml" ContentType="application/vnd.openxmlformats-officedocument.drawingml.chart+xml"/>
  <Override PartName="/ppt/charts/chart721.xml" ContentType="application/vnd.openxmlformats-officedocument.drawingml.chart+xml"/>
  <Override PartName="/ppt/notesSlides/notesSlide16.xml" ContentType="application/vnd.openxmlformats-officedocument.presentationml.notesSlide+xml"/>
  <Override PartName="/ppt/charts/chart722.xml" ContentType="application/vnd.openxmlformats-officedocument.drawingml.chart+xml"/>
  <Override PartName="/ppt/charts/chart723.xml" ContentType="application/vnd.openxmlformats-officedocument.drawingml.chart+xml"/>
  <Override PartName="/ppt/charts/chart724.xml" ContentType="application/vnd.openxmlformats-officedocument.drawingml.chart+xml"/>
  <Override PartName="/ppt/charts/chart725.xml" ContentType="application/vnd.openxmlformats-officedocument.drawingml.chart+xml"/>
  <Override PartName="/ppt/charts/chart726.xml" ContentType="application/vnd.openxmlformats-officedocument.drawingml.chart+xml"/>
  <Override PartName="/ppt/theme/themeOverride166.xml" ContentType="application/vnd.openxmlformats-officedocument.themeOverride+xml"/>
  <Override PartName="/ppt/charts/chart727.xml" ContentType="application/vnd.openxmlformats-officedocument.drawingml.chart+xml"/>
  <Override PartName="/ppt/theme/themeOverride167.xml" ContentType="application/vnd.openxmlformats-officedocument.themeOverride+xml"/>
  <Override PartName="/ppt/charts/chart728.xml" ContentType="application/vnd.openxmlformats-officedocument.drawingml.chart+xml"/>
  <Override PartName="/ppt/charts/chart729.xml" ContentType="application/vnd.openxmlformats-officedocument.drawingml.chart+xml"/>
  <Override PartName="/ppt/charts/chart730.xml" ContentType="application/vnd.openxmlformats-officedocument.drawingml.chart+xml"/>
  <Override PartName="/ppt/charts/chart731.xml" ContentType="application/vnd.openxmlformats-officedocument.drawingml.chart+xml"/>
  <Override PartName="/ppt/charts/chart732.xml" ContentType="application/vnd.openxmlformats-officedocument.drawingml.chart+xml"/>
  <Override PartName="/ppt/charts/chart733.xml" ContentType="application/vnd.openxmlformats-officedocument.drawingml.chart+xml"/>
  <Override PartName="/ppt/charts/chart734.xml" ContentType="application/vnd.openxmlformats-officedocument.drawingml.chart+xml"/>
  <Override PartName="/ppt/charts/chart735.xml" ContentType="application/vnd.openxmlformats-officedocument.drawingml.chart+xml"/>
  <Override PartName="/ppt/charts/chart736.xml" ContentType="application/vnd.openxmlformats-officedocument.drawingml.chart+xml"/>
  <Override PartName="/ppt/charts/chart737.xml" ContentType="application/vnd.openxmlformats-officedocument.drawingml.chart+xml"/>
  <Override PartName="/ppt/charts/chart738.xml" ContentType="application/vnd.openxmlformats-officedocument.drawingml.chart+xml"/>
  <Override PartName="/ppt/charts/chart739.xml" ContentType="application/vnd.openxmlformats-officedocument.drawingml.chart+xml"/>
  <Override PartName="/ppt/charts/chart740.xml" ContentType="application/vnd.openxmlformats-officedocument.drawingml.chart+xml"/>
  <Override PartName="/ppt/charts/chart741.xml" ContentType="application/vnd.openxmlformats-officedocument.drawingml.chart+xml"/>
  <Override PartName="/ppt/charts/chart742.xml" ContentType="application/vnd.openxmlformats-officedocument.drawingml.chart+xml"/>
  <Override PartName="/ppt/charts/chart743.xml" ContentType="application/vnd.openxmlformats-officedocument.drawingml.chart+xml"/>
  <Override PartName="/ppt/charts/chart744.xml" ContentType="application/vnd.openxmlformats-officedocument.drawingml.chart+xml"/>
  <Override PartName="/ppt/charts/chart745.xml" ContentType="application/vnd.openxmlformats-officedocument.drawingml.chart+xml"/>
  <Override PartName="/ppt/charts/chart746.xml" ContentType="application/vnd.openxmlformats-officedocument.drawingml.chart+xml"/>
  <Override PartName="/ppt/charts/chart747.xml" ContentType="application/vnd.openxmlformats-officedocument.drawingml.chart+xml"/>
  <Override PartName="/ppt/charts/chart748.xml" ContentType="application/vnd.openxmlformats-officedocument.drawingml.chart+xml"/>
  <Override PartName="/ppt/charts/chart749.xml" ContentType="application/vnd.openxmlformats-officedocument.drawingml.chart+xml"/>
  <Override PartName="/ppt/charts/chart750.xml" ContentType="application/vnd.openxmlformats-officedocument.drawingml.chart+xml"/>
  <Override PartName="/ppt/charts/chart751.xml" ContentType="application/vnd.openxmlformats-officedocument.drawingml.chart+xml"/>
  <Override PartName="/ppt/charts/chart752.xml" ContentType="application/vnd.openxmlformats-officedocument.drawingml.chart+xml"/>
  <Override PartName="/ppt/charts/chart753.xml" ContentType="application/vnd.openxmlformats-officedocument.drawingml.chart+xml"/>
  <Override PartName="/ppt/charts/chart754.xml" ContentType="application/vnd.openxmlformats-officedocument.drawingml.chart+xml"/>
  <Override PartName="/ppt/charts/chart755.xml" ContentType="application/vnd.openxmlformats-officedocument.drawingml.chart+xml"/>
  <Override PartName="/ppt/charts/chart756.xml" ContentType="application/vnd.openxmlformats-officedocument.drawingml.chart+xml"/>
  <Override PartName="/ppt/charts/chart757.xml" ContentType="application/vnd.openxmlformats-officedocument.drawingml.chart+xml"/>
  <Override PartName="/ppt/charts/chart758.xml" ContentType="application/vnd.openxmlformats-officedocument.drawingml.chart+xml"/>
  <Override PartName="/ppt/theme/themeOverride168.xml" ContentType="application/vnd.openxmlformats-officedocument.themeOverride+xml"/>
  <Override PartName="/ppt/charts/chart759.xml" ContentType="application/vnd.openxmlformats-officedocument.drawingml.chart+xml"/>
  <Override PartName="/ppt/theme/themeOverride169.xml" ContentType="application/vnd.openxmlformats-officedocument.themeOverride+xml"/>
  <Override PartName="/ppt/charts/chart760.xml" ContentType="application/vnd.openxmlformats-officedocument.drawingml.chart+xml"/>
  <Override PartName="/ppt/theme/themeOverride170.xml" ContentType="application/vnd.openxmlformats-officedocument.themeOverride+xml"/>
  <Override PartName="/ppt/charts/chart761.xml" ContentType="application/vnd.openxmlformats-officedocument.drawingml.chart+xml"/>
  <Override PartName="/ppt/theme/themeOverride171.xml" ContentType="application/vnd.openxmlformats-officedocument.themeOverride+xml"/>
  <Override PartName="/ppt/charts/chart762.xml" ContentType="application/vnd.openxmlformats-officedocument.drawingml.chart+xml"/>
  <Override PartName="/ppt/theme/themeOverride172.xml" ContentType="application/vnd.openxmlformats-officedocument.themeOverride+xml"/>
  <Override PartName="/ppt/charts/chart763.xml" ContentType="application/vnd.openxmlformats-officedocument.drawingml.chart+xml"/>
  <Override PartName="/ppt/theme/themeOverride173.xml" ContentType="application/vnd.openxmlformats-officedocument.themeOverride+xml"/>
  <Override PartName="/ppt/charts/chart764.xml" ContentType="application/vnd.openxmlformats-officedocument.drawingml.chart+xml"/>
  <Override PartName="/ppt/theme/themeOverride174.xml" ContentType="application/vnd.openxmlformats-officedocument.themeOverride+xml"/>
  <Override PartName="/ppt/charts/chart765.xml" ContentType="application/vnd.openxmlformats-officedocument.drawingml.chart+xml"/>
  <Override PartName="/ppt/theme/themeOverride175.xml" ContentType="application/vnd.openxmlformats-officedocument.themeOverride+xml"/>
  <Override PartName="/ppt/charts/chart766.xml" ContentType="application/vnd.openxmlformats-officedocument.drawingml.chart+xml"/>
  <Override PartName="/ppt/theme/themeOverride176.xml" ContentType="application/vnd.openxmlformats-officedocument.themeOverride+xml"/>
  <Override PartName="/ppt/charts/chart767.xml" ContentType="application/vnd.openxmlformats-officedocument.drawingml.chart+xml"/>
  <Override PartName="/ppt/theme/themeOverride177.xml" ContentType="application/vnd.openxmlformats-officedocument.themeOverride+xml"/>
  <Override PartName="/ppt/charts/chart768.xml" ContentType="application/vnd.openxmlformats-officedocument.drawingml.chart+xml"/>
  <Override PartName="/ppt/theme/themeOverride178.xml" ContentType="application/vnd.openxmlformats-officedocument.themeOverride+xml"/>
  <Override PartName="/ppt/charts/chart769.xml" ContentType="application/vnd.openxmlformats-officedocument.drawingml.chart+xml"/>
  <Override PartName="/ppt/theme/themeOverride179.xml" ContentType="application/vnd.openxmlformats-officedocument.themeOverride+xml"/>
  <Override PartName="/ppt/charts/chart770.xml" ContentType="application/vnd.openxmlformats-officedocument.drawingml.chart+xml"/>
  <Override PartName="/ppt/theme/themeOverride180.xml" ContentType="application/vnd.openxmlformats-officedocument.themeOverride+xml"/>
  <Override PartName="/ppt/charts/chart771.xml" ContentType="application/vnd.openxmlformats-officedocument.drawingml.chart+xml"/>
  <Override PartName="/ppt/theme/themeOverride181.xml" ContentType="application/vnd.openxmlformats-officedocument.themeOverride+xml"/>
  <Override PartName="/ppt/charts/chart772.xml" ContentType="application/vnd.openxmlformats-officedocument.drawingml.chart+xml"/>
  <Override PartName="/ppt/theme/themeOverride182.xml" ContentType="application/vnd.openxmlformats-officedocument.themeOverride+xml"/>
  <Override PartName="/ppt/charts/chart773.xml" ContentType="application/vnd.openxmlformats-officedocument.drawingml.chart+xml"/>
  <Override PartName="/ppt/theme/themeOverride183.xml" ContentType="application/vnd.openxmlformats-officedocument.themeOverride+xml"/>
  <Override PartName="/ppt/charts/chart774.xml" ContentType="application/vnd.openxmlformats-officedocument.drawingml.chart+xml"/>
  <Override PartName="/ppt/theme/themeOverride184.xml" ContentType="application/vnd.openxmlformats-officedocument.themeOverride+xml"/>
  <Override PartName="/ppt/charts/chart775.xml" ContentType="application/vnd.openxmlformats-officedocument.drawingml.chart+xml"/>
  <Override PartName="/ppt/charts/chart776.xml" ContentType="application/vnd.openxmlformats-officedocument.drawingml.chart+xml"/>
  <Override PartName="/ppt/charts/chart777.xml" ContentType="application/vnd.openxmlformats-officedocument.drawingml.chart+xml"/>
  <Override PartName="/ppt/charts/chart778.xml" ContentType="application/vnd.openxmlformats-officedocument.drawingml.chart+xml"/>
  <Override PartName="/ppt/charts/chart779.xml" ContentType="application/vnd.openxmlformats-officedocument.drawingml.chart+xml"/>
  <Override PartName="/ppt/charts/chart780.xml" ContentType="application/vnd.openxmlformats-officedocument.drawingml.chart+xml"/>
  <Override PartName="/ppt/charts/chart781.xml" ContentType="application/vnd.openxmlformats-officedocument.drawingml.chart+xml"/>
  <Override PartName="/ppt/charts/chart782.xml" ContentType="application/vnd.openxmlformats-officedocument.drawingml.chart+xml"/>
  <Override PartName="/ppt/charts/chart783.xml" ContentType="application/vnd.openxmlformats-officedocument.drawingml.chart+xml"/>
  <Override PartName="/ppt/charts/chart784.xml" ContentType="application/vnd.openxmlformats-officedocument.drawingml.chart+xml"/>
  <Override PartName="/ppt/charts/chart785.xml" ContentType="application/vnd.openxmlformats-officedocument.drawingml.chart+xml"/>
  <Override PartName="/ppt/charts/chart786.xml" ContentType="application/vnd.openxmlformats-officedocument.drawingml.chart+xml"/>
  <Override PartName="/ppt/charts/chart787.xml" ContentType="application/vnd.openxmlformats-officedocument.drawingml.chart+xml"/>
  <Override PartName="/ppt/charts/chart788.xml" ContentType="application/vnd.openxmlformats-officedocument.drawingml.chart+xml"/>
  <Override PartName="/ppt/charts/chart789.xml" ContentType="application/vnd.openxmlformats-officedocument.drawingml.chart+xml"/>
  <Override PartName="/ppt/charts/chart790.xml" ContentType="application/vnd.openxmlformats-officedocument.drawingml.chart+xml"/>
  <Override PartName="/ppt/charts/chart791.xml" ContentType="application/vnd.openxmlformats-officedocument.drawingml.chart+xml"/>
  <Override PartName="/ppt/charts/chart792.xml" ContentType="application/vnd.openxmlformats-officedocument.drawingml.chart+xml"/>
  <Override PartName="/ppt/charts/chart793.xml" ContentType="application/vnd.openxmlformats-officedocument.drawingml.chart+xml"/>
  <Override PartName="/ppt/charts/chart794.xml" ContentType="application/vnd.openxmlformats-officedocument.drawingml.chart+xml"/>
  <Override PartName="/ppt/charts/chart795.xml" ContentType="application/vnd.openxmlformats-officedocument.drawingml.chart+xml"/>
  <Override PartName="/ppt/theme/themeOverride185.xml" ContentType="application/vnd.openxmlformats-officedocument.themeOverride+xml"/>
  <Override PartName="/ppt/charts/chart796.xml" ContentType="application/vnd.openxmlformats-officedocument.drawingml.chart+xml"/>
  <Override PartName="/ppt/theme/themeOverride186.xml" ContentType="application/vnd.openxmlformats-officedocument.themeOverride+xml"/>
  <Override PartName="/ppt/charts/chart797.xml" ContentType="application/vnd.openxmlformats-officedocument.drawingml.chart+xml"/>
  <Override PartName="/ppt/charts/chart798.xml" ContentType="application/vnd.openxmlformats-officedocument.drawingml.chart+xml"/>
  <Override PartName="/ppt/notesSlides/notesSlide17.xml" ContentType="application/vnd.openxmlformats-officedocument.presentationml.notesSlide+xml"/>
  <Override PartName="/ppt/charts/chart799.xml" ContentType="application/vnd.openxmlformats-officedocument.drawingml.chart+xml"/>
  <Override PartName="/ppt/charts/chart800.xml" ContentType="application/vnd.openxmlformats-officedocument.drawingml.chart+xml"/>
  <Override PartName="/ppt/charts/chart801.xml" ContentType="application/vnd.openxmlformats-officedocument.drawingml.chart+xml"/>
  <Override PartName="/ppt/charts/chart802.xml" ContentType="application/vnd.openxmlformats-officedocument.drawingml.chart+xml"/>
  <Override PartName="/ppt/charts/chart803.xml" ContentType="application/vnd.openxmlformats-officedocument.drawingml.chart+xml"/>
  <Override PartName="/ppt/charts/chart804.xml" ContentType="application/vnd.openxmlformats-officedocument.drawingml.chart+xml"/>
  <Override PartName="/ppt/notesSlides/notesSlide18.xml" ContentType="application/vnd.openxmlformats-officedocument.presentationml.notesSlide+xml"/>
  <Override PartName="/ppt/charts/chart805.xml" ContentType="application/vnd.openxmlformats-officedocument.drawingml.chart+xml"/>
  <Override PartName="/ppt/charts/chart806.xml" ContentType="application/vnd.openxmlformats-officedocument.drawingml.chart+xml"/>
  <Override PartName="/ppt/charts/chart807.xml" ContentType="application/vnd.openxmlformats-officedocument.drawingml.chart+xml"/>
  <Override PartName="/ppt/charts/chart808.xml" ContentType="application/vnd.openxmlformats-officedocument.drawingml.chart+xml"/>
  <Override PartName="/ppt/charts/chart809.xml" ContentType="application/vnd.openxmlformats-officedocument.drawingml.chart+xml"/>
  <Override PartName="/ppt/theme/themeOverride187.xml" ContentType="application/vnd.openxmlformats-officedocument.themeOverride+xml"/>
  <Override PartName="/ppt/charts/chart810.xml" ContentType="application/vnd.openxmlformats-officedocument.drawingml.chart+xml"/>
  <Override PartName="/ppt/theme/themeOverride188.xml" ContentType="application/vnd.openxmlformats-officedocument.themeOverride+xml"/>
  <Override PartName="/ppt/charts/chart811.xml" ContentType="application/vnd.openxmlformats-officedocument.drawingml.chart+xml"/>
  <Override PartName="/ppt/charts/chart812.xml" ContentType="application/vnd.openxmlformats-officedocument.drawingml.chart+xml"/>
  <Override PartName="/ppt/charts/chart813.xml" ContentType="application/vnd.openxmlformats-officedocument.drawingml.chart+xml"/>
  <Override PartName="/ppt/charts/chart814.xml" ContentType="application/vnd.openxmlformats-officedocument.drawingml.chart+xml"/>
  <Override PartName="/ppt/charts/chart815.xml" ContentType="application/vnd.openxmlformats-officedocument.drawingml.chart+xml"/>
  <Override PartName="/ppt/charts/chart816.xml" ContentType="application/vnd.openxmlformats-officedocument.drawingml.chart+xml"/>
  <Override PartName="/ppt/charts/chart817.xml" ContentType="application/vnd.openxmlformats-officedocument.drawingml.chart+xml"/>
  <Override PartName="/ppt/charts/chart818.xml" ContentType="application/vnd.openxmlformats-officedocument.drawingml.chart+xml"/>
  <Override PartName="/ppt/charts/chart819.xml" ContentType="application/vnd.openxmlformats-officedocument.drawingml.chart+xml"/>
  <Override PartName="/ppt/charts/chart820.xml" ContentType="application/vnd.openxmlformats-officedocument.drawingml.chart+xml"/>
  <Override PartName="/ppt/charts/chart821.xml" ContentType="application/vnd.openxmlformats-officedocument.drawingml.chart+xml"/>
  <Override PartName="/ppt/charts/chart822.xml" ContentType="application/vnd.openxmlformats-officedocument.drawingml.chart+xml"/>
  <Override PartName="/ppt/charts/chart823.xml" ContentType="application/vnd.openxmlformats-officedocument.drawingml.chart+xml"/>
  <Override PartName="/ppt/charts/chart824.xml" ContentType="application/vnd.openxmlformats-officedocument.drawingml.chart+xml"/>
  <Override PartName="/ppt/charts/chart825.xml" ContentType="application/vnd.openxmlformats-officedocument.drawingml.chart+xml"/>
  <Override PartName="/ppt/charts/chart826.xml" ContentType="application/vnd.openxmlformats-officedocument.drawingml.chart+xml"/>
  <Override PartName="/ppt/charts/chart827.xml" ContentType="application/vnd.openxmlformats-officedocument.drawingml.chart+xml"/>
  <Override PartName="/ppt/charts/chart828.xml" ContentType="application/vnd.openxmlformats-officedocument.drawingml.chart+xml"/>
  <Override PartName="/ppt/charts/chart829.xml" ContentType="application/vnd.openxmlformats-officedocument.drawingml.chart+xml"/>
  <Override PartName="/ppt/charts/chart830.xml" ContentType="application/vnd.openxmlformats-officedocument.drawingml.chart+xml"/>
  <Override PartName="/ppt/charts/chart831.xml" ContentType="application/vnd.openxmlformats-officedocument.drawingml.chart+xml"/>
  <Override PartName="/ppt/charts/chart832.xml" ContentType="application/vnd.openxmlformats-officedocument.drawingml.chart+xml"/>
  <Override PartName="/ppt/charts/chart833.xml" ContentType="application/vnd.openxmlformats-officedocument.drawingml.chart+xml"/>
  <Override PartName="/ppt/charts/chart834.xml" ContentType="application/vnd.openxmlformats-officedocument.drawingml.chart+xml"/>
  <Override PartName="/ppt/charts/chart835.xml" ContentType="application/vnd.openxmlformats-officedocument.drawingml.chart+xml"/>
  <Override PartName="/ppt/charts/chart836.xml" ContentType="application/vnd.openxmlformats-officedocument.drawingml.chart+xml"/>
  <Override PartName="/ppt/charts/chart837.xml" ContentType="application/vnd.openxmlformats-officedocument.drawingml.chart+xml"/>
  <Override PartName="/ppt/charts/chart838.xml" ContentType="application/vnd.openxmlformats-officedocument.drawingml.chart+xml"/>
  <Override PartName="/ppt/charts/chart839.xml" ContentType="application/vnd.openxmlformats-officedocument.drawingml.chart+xml"/>
  <Override PartName="/ppt/charts/chart840.xml" ContentType="application/vnd.openxmlformats-officedocument.drawingml.chart+xml"/>
  <Override PartName="/ppt/charts/chart841.xml" ContentType="application/vnd.openxmlformats-officedocument.drawingml.chart+xml"/>
  <Override PartName="/ppt/theme/themeOverride189.xml" ContentType="application/vnd.openxmlformats-officedocument.themeOverride+xml"/>
  <Override PartName="/ppt/charts/chart842.xml" ContentType="application/vnd.openxmlformats-officedocument.drawingml.chart+xml"/>
  <Override PartName="/ppt/theme/themeOverride190.xml" ContentType="application/vnd.openxmlformats-officedocument.themeOverride+xml"/>
  <Override PartName="/ppt/charts/chart843.xml" ContentType="application/vnd.openxmlformats-officedocument.drawingml.chart+xml"/>
  <Override PartName="/ppt/theme/themeOverride191.xml" ContentType="application/vnd.openxmlformats-officedocument.themeOverride+xml"/>
  <Override PartName="/ppt/charts/chart844.xml" ContentType="application/vnd.openxmlformats-officedocument.drawingml.chart+xml"/>
  <Override PartName="/ppt/theme/themeOverride192.xml" ContentType="application/vnd.openxmlformats-officedocument.themeOverride+xml"/>
  <Override PartName="/ppt/charts/chart845.xml" ContentType="application/vnd.openxmlformats-officedocument.drawingml.chart+xml"/>
  <Override PartName="/ppt/theme/themeOverride193.xml" ContentType="application/vnd.openxmlformats-officedocument.themeOverride+xml"/>
  <Override PartName="/ppt/charts/chart846.xml" ContentType="application/vnd.openxmlformats-officedocument.drawingml.chart+xml"/>
  <Override PartName="/ppt/theme/themeOverride194.xml" ContentType="application/vnd.openxmlformats-officedocument.themeOverride+xml"/>
  <Override PartName="/ppt/charts/chart847.xml" ContentType="application/vnd.openxmlformats-officedocument.drawingml.chart+xml"/>
  <Override PartName="/ppt/theme/themeOverride195.xml" ContentType="application/vnd.openxmlformats-officedocument.themeOverride+xml"/>
  <Override PartName="/ppt/charts/chart848.xml" ContentType="application/vnd.openxmlformats-officedocument.drawingml.chart+xml"/>
  <Override PartName="/ppt/theme/themeOverride196.xml" ContentType="application/vnd.openxmlformats-officedocument.themeOverride+xml"/>
  <Override PartName="/ppt/charts/chart849.xml" ContentType="application/vnd.openxmlformats-officedocument.drawingml.chart+xml"/>
  <Override PartName="/ppt/theme/themeOverride197.xml" ContentType="application/vnd.openxmlformats-officedocument.themeOverride+xml"/>
  <Override PartName="/ppt/charts/chart850.xml" ContentType="application/vnd.openxmlformats-officedocument.drawingml.chart+xml"/>
  <Override PartName="/ppt/theme/themeOverride198.xml" ContentType="application/vnd.openxmlformats-officedocument.themeOverride+xml"/>
  <Override PartName="/ppt/charts/chart851.xml" ContentType="application/vnd.openxmlformats-officedocument.drawingml.chart+xml"/>
  <Override PartName="/ppt/theme/themeOverride199.xml" ContentType="application/vnd.openxmlformats-officedocument.themeOverride+xml"/>
  <Override PartName="/ppt/charts/chart852.xml" ContentType="application/vnd.openxmlformats-officedocument.drawingml.chart+xml"/>
  <Override PartName="/ppt/theme/themeOverride200.xml" ContentType="application/vnd.openxmlformats-officedocument.themeOverride+xml"/>
  <Override PartName="/ppt/charts/chart853.xml" ContentType="application/vnd.openxmlformats-officedocument.drawingml.chart+xml"/>
  <Override PartName="/ppt/theme/themeOverride201.xml" ContentType="application/vnd.openxmlformats-officedocument.themeOverride+xml"/>
  <Override PartName="/ppt/charts/chart854.xml" ContentType="application/vnd.openxmlformats-officedocument.drawingml.chart+xml"/>
  <Override PartName="/ppt/theme/themeOverride202.xml" ContentType="application/vnd.openxmlformats-officedocument.themeOverride+xml"/>
  <Override PartName="/ppt/charts/chart855.xml" ContentType="application/vnd.openxmlformats-officedocument.drawingml.chart+xml"/>
  <Override PartName="/ppt/theme/themeOverride203.xml" ContentType="application/vnd.openxmlformats-officedocument.themeOverride+xml"/>
  <Override PartName="/ppt/charts/chart856.xml" ContentType="application/vnd.openxmlformats-officedocument.drawingml.chart+xml"/>
  <Override PartName="/ppt/theme/themeOverride204.xml" ContentType="application/vnd.openxmlformats-officedocument.themeOverr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648" r:id="rId1"/>
  </p:sldMasterIdLst>
  <p:notesMasterIdLst>
    <p:notesMasterId r:id="rId209"/>
  </p:notesMasterIdLst>
  <p:handoutMasterIdLst>
    <p:handoutMasterId r:id="rId210"/>
  </p:handoutMasterIdLst>
  <p:sldIdLst>
    <p:sldId id="524" r:id="rId2"/>
    <p:sldId id="568" r:id="rId3"/>
    <p:sldId id="525" r:id="rId4"/>
    <p:sldId id="526" r:id="rId5"/>
    <p:sldId id="527" r:id="rId6"/>
    <p:sldId id="569" r:id="rId7"/>
    <p:sldId id="651" r:id="rId8"/>
    <p:sldId id="652" r:id="rId9"/>
    <p:sldId id="530" r:id="rId10"/>
    <p:sldId id="570" r:id="rId11"/>
    <p:sldId id="573" r:id="rId12"/>
    <p:sldId id="571" r:id="rId13"/>
    <p:sldId id="574" r:id="rId14"/>
    <p:sldId id="266" r:id="rId15"/>
    <p:sldId id="522" r:id="rId16"/>
    <p:sldId id="523" r:id="rId17"/>
    <p:sldId id="576" r:id="rId18"/>
    <p:sldId id="640" r:id="rId19"/>
    <p:sldId id="641" r:id="rId20"/>
    <p:sldId id="267" r:id="rId21"/>
    <p:sldId id="268" r:id="rId22"/>
    <p:sldId id="642" r:id="rId23"/>
    <p:sldId id="643" r:id="rId24"/>
    <p:sldId id="269" r:id="rId25"/>
    <p:sldId id="270" r:id="rId26"/>
    <p:sldId id="271" r:id="rId27"/>
    <p:sldId id="272" r:id="rId28"/>
    <p:sldId id="644" r:id="rId29"/>
    <p:sldId id="645" r:id="rId30"/>
    <p:sldId id="274" r:id="rId31"/>
    <p:sldId id="275" r:id="rId32"/>
    <p:sldId id="273" r:id="rId33"/>
    <p:sldId id="646" r:id="rId34"/>
    <p:sldId id="647" r:id="rId35"/>
    <p:sldId id="276" r:id="rId36"/>
    <p:sldId id="277" r:id="rId37"/>
    <p:sldId id="648" r:id="rId38"/>
    <p:sldId id="649" r:id="rId39"/>
    <p:sldId id="650" r:id="rId40"/>
    <p:sldId id="278" r:id="rId41"/>
    <p:sldId id="279" r:id="rId42"/>
    <p:sldId id="280" r:id="rId43"/>
    <p:sldId id="282" r:id="rId44"/>
    <p:sldId id="283" r:id="rId45"/>
    <p:sldId id="588" r:id="rId46"/>
    <p:sldId id="597" r:id="rId47"/>
    <p:sldId id="598" r:id="rId48"/>
    <p:sldId id="284" r:id="rId49"/>
    <p:sldId id="392" r:id="rId50"/>
    <p:sldId id="405" r:id="rId51"/>
    <p:sldId id="406" r:id="rId52"/>
    <p:sldId id="407" r:id="rId53"/>
    <p:sldId id="408" r:id="rId54"/>
    <p:sldId id="409" r:id="rId55"/>
    <p:sldId id="536" r:id="rId56"/>
    <p:sldId id="411" r:id="rId57"/>
    <p:sldId id="537" r:id="rId58"/>
    <p:sldId id="413" r:id="rId59"/>
    <p:sldId id="538" r:id="rId60"/>
    <p:sldId id="625" r:id="rId61"/>
    <p:sldId id="416" r:id="rId62"/>
    <p:sldId id="417" r:id="rId63"/>
    <p:sldId id="589" r:id="rId64"/>
    <p:sldId id="599" r:id="rId65"/>
    <p:sldId id="600" r:id="rId66"/>
    <p:sldId id="296" r:id="rId67"/>
    <p:sldId id="404" r:id="rId68"/>
    <p:sldId id="418" r:id="rId69"/>
    <p:sldId id="419" r:id="rId70"/>
    <p:sldId id="420" r:id="rId71"/>
    <p:sldId id="421" r:id="rId72"/>
    <p:sldId id="422" r:id="rId73"/>
    <p:sldId id="540" r:id="rId74"/>
    <p:sldId id="424" r:id="rId75"/>
    <p:sldId id="541" r:id="rId76"/>
    <p:sldId id="426" r:id="rId77"/>
    <p:sldId id="542" r:id="rId78"/>
    <p:sldId id="626" r:id="rId79"/>
    <p:sldId id="429" r:id="rId80"/>
    <p:sldId id="430" r:id="rId81"/>
    <p:sldId id="590" r:id="rId82"/>
    <p:sldId id="601" r:id="rId83"/>
    <p:sldId id="602" r:id="rId84"/>
    <p:sldId id="308" r:id="rId85"/>
    <p:sldId id="533" r:id="rId86"/>
    <p:sldId id="431" r:id="rId87"/>
    <p:sldId id="432" r:id="rId88"/>
    <p:sldId id="433" r:id="rId89"/>
    <p:sldId id="434" r:id="rId90"/>
    <p:sldId id="435" r:id="rId91"/>
    <p:sldId id="543" r:id="rId92"/>
    <p:sldId id="437" r:id="rId93"/>
    <p:sldId id="544" r:id="rId94"/>
    <p:sldId id="439" r:id="rId95"/>
    <p:sldId id="545" r:id="rId96"/>
    <p:sldId id="627" r:id="rId97"/>
    <p:sldId id="442" r:id="rId98"/>
    <p:sldId id="443" r:id="rId99"/>
    <p:sldId id="591" r:id="rId100"/>
    <p:sldId id="653" r:id="rId101"/>
    <p:sldId id="654" r:id="rId102"/>
    <p:sldId id="320" r:id="rId103"/>
    <p:sldId id="534" r:id="rId104"/>
    <p:sldId id="444" r:id="rId105"/>
    <p:sldId id="445" r:id="rId106"/>
    <p:sldId id="446" r:id="rId107"/>
    <p:sldId id="447" r:id="rId108"/>
    <p:sldId id="448" r:id="rId109"/>
    <p:sldId id="546" r:id="rId110"/>
    <p:sldId id="450" r:id="rId111"/>
    <p:sldId id="547" r:id="rId112"/>
    <p:sldId id="452" r:id="rId113"/>
    <p:sldId id="548" r:id="rId114"/>
    <p:sldId id="628" r:id="rId115"/>
    <p:sldId id="455" r:id="rId116"/>
    <p:sldId id="456" r:id="rId117"/>
    <p:sldId id="592" r:id="rId118"/>
    <p:sldId id="655" r:id="rId119"/>
    <p:sldId id="656" r:id="rId120"/>
    <p:sldId id="332" r:id="rId121"/>
    <p:sldId id="535" r:id="rId122"/>
    <p:sldId id="457" r:id="rId123"/>
    <p:sldId id="458" r:id="rId124"/>
    <p:sldId id="459" r:id="rId125"/>
    <p:sldId id="460" r:id="rId126"/>
    <p:sldId id="461" r:id="rId127"/>
    <p:sldId id="549" r:id="rId128"/>
    <p:sldId id="463" r:id="rId129"/>
    <p:sldId id="550" r:id="rId130"/>
    <p:sldId id="465" r:id="rId131"/>
    <p:sldId id="551" r:id="rId132"/>
    <p:sldId id="629" r:id="rId133"/>
    <p:sldId id="468" r:id="rId134"/>
    <p:sldId id="469" r:id="rId135"/>
    <p:sldId id="593" r:id="rId136"/>
    <p:sldId id="657" r:id="rId137"/>
    <p:sldId id="658" r:id="rId138"/>
    <p:sldId id="344" r:id="rId139"/>
    <p:sldId id="564" r:id="rId140"/>
    <p:sldId id="470" r:id="rId141"/>
    <p:sldId id="471" r:id="rId142"/>
    <p:sldId id="472" r:id="rId143"/>
    <p:sldId id="473" r:id="rId144"/>
    <p:sldId id="474" r:id="rId145"/>
    <p:sldId id="552" r:id="rId146"/>
    <p:sldId id="476" r:id="rId147"/>
    <p:sldId id="553" r:id="rId148"/>
    <p:sldId id="478" r:id="rId149"/>
    <p:sldId id="554" r:id="rId150"/>
    <p:sldId id="630" r:id="rId151"/>
    <p:sldId id="481" r:id="rId152"/>
    <p:sldId id="482" r:id="rId153"/>
    <p:sldId id="594" r:id="rId154"/>
    <p:sldId id="659" r:id="rId155"/>
    <p:sldId id="660" r:id="rId156"/>
    <p:sldId id="565" r:id="rId157"/>
    <p:sldId id="356" r:id="rId158"/>
    <p:sldId id="483" r:id="rId159"/>
    <p:sldId id="484" r:id="rId160"/>
    <p:sldId id="485" r:id="rId161"/>
    <p:sldId id="486" r:id="rId162"/>
    <p:sldId id="487" r:id="rId163"/>
    <p:sldId id="555" r:id="rId164"/>
    <p:sldId id="489" r:id="rId165"/>
    <p:sldId id="556" r:id="rId166"/>
    <p:sldId id="491" r:id="rId167"/>
    <p:sldId id="557" r:id="rId168"/>
    <p:sldId id="631" r:id="rId169"/>
    <p:sldId id="494" r:id="rId170"/>
    <p:sldId id="495" r:id="rId171"/>
    <p:sldId id="595" r:id="rId172"/>
    <p:sldId id="661" r:id="rId173"/>
    <p:sldId id="662" r:id="rId174"/>
    <p:sldId id="368" r:id="rId175"/>
    <p:sldId id="566" r:id="rId176"/>
    <p:sldId id="496" r:id="rId177"/>
    <p:sldId id="497" r:id="rId178"/>
    <p:sldId id="498" r:id="rId179"/>
    <p:sldId id="499" r:id="rId180"/>
    <p:sldId id="500" r:id="rId181"/>
    <p:sldId id="558" r:id="rId182"/>
    <p:sldId id="502" r:id="rId183"/>
    <p:sldId id="559" r:id="rId184"/>
    <p:sldId id="504" r:id="rId185"/>
    <p:sldId id="560" r:id="rId186"/>
    <p:sldId id="632" r:id="rId187"/>
    <p:sldId id="507" r:id="rId188"/>
    <p:sldId id="508" r:id="rId189"/>
    <p:sldId id="596" r:id="rId190"/>
    <p:sldId id="663" r:id="rId191"/>
    <p:sldId id="664" r:id="rId192"/>
    <p:sldId id="380" r:id="rId193"/>
    <p:sldId id="567" r:id="rId194"/>
    <p:sldId id="509" r:id="rId195"/>
    <p:sldId id="510" r:id="rId196"/>
    <p:sldId id="511" r:id="rId197"/>
    <p:sldId id="512" r:id="rId198"/>
    <p:sldId id="513" r:id="rId199"/>
    <p:sldId id="561" r:id="rId200"/>
    <p:sldId id="515" r:id="rId201"/>
    <p:sldId id="562" r:id="rId202"/>
    <p:sldId id="517" r:id="rId203"/>
    <p:sldId id="563" r:id="rId204"/>
    <p:sldId id="633" r:id="rId205"/>
    <p:sldId id="520" r:id="rId206"/>
    <p:sldId id="521" r:id="rId207"/>
    <p:sldId id="529" r:id="rId208"/>
  </p:sldIdLst>
  <p:sldSz cx="9144000" cy="6858000" type="screen4x3"/>
  <p:notesSz cx="7010400" cy="9236075"/>
  <p:custDataLst>
    <p:tags r:id="rId211"/>
  </p:custDataLst>
  <p:defaultTextStyle>
    <a:defPPr>
      <a:defRPr lang="en-US"/>
    </a:defPPr>
    <a:lvl1pPr algn="l" rtl="0" fontAlgn="base">
      <a:spcBef>
        <a:spcPct val="0"/>
      </a:spcBef>
      <a:spcAft>
        <a:spcPct val="0"/>
      </a:spcAft>
      <a:defRPr kern="1200">
        <a:solidFill>
          <a:schemeClr val="bg1"/>
        </a:solidFill>
        <a:latin typeface="Calibri" pitchFamily="34" charset="0"/>
        <a:ea typeface="+mn-ea"/>
        <a:cs typeface="+mn-cs"/>
      </a:defRPr>
    </a:lvl1pPr>
    <a:lvl2pPr marL="457200" algn="l" rtl="0" fontAlgn="base">
      <a:spcBef>
        <a:spcPct val="0"/>
      </a:spcBef>
      <a:spcAft>
        <a:spcPct val="0"/>
      </a:spcAft>
      <a:defRPr kern="1200">
        <a:solidFill>
          <a:schemeClr val="bg1"/>
        </a:solidFill>
        <a:latin typeface="Calibri" pitchFamily="34" charset="0"/>
        <a:ea typeface="+mn-ea"/>
        <a:cs typeface="+mn-cs"/>
      </a:defRPr>
    </a:lvl2pPr>
    <a:lvl3pPr marL="914400" algn="l" rtl="0" fontAlgn="base">
      <a:spcBef>
        <a:spcPct val="0"/>
      </a:spcBef>
      <a:spcAft>
        <a:spcPct val="0"/>
      </a:spcAft>
      <a:defRPr kern="1200">
        <a:solidFill>
          <a:schemeClr val="bg1"/>
        </a:solidFill>
        <a:latin typeface="Calibri" pitchFamily="34" charset="0"/>
        <a:ea typeface="+mn-ea"/>
        <a:cs typeface="+mn-cs"/>
      </a:defRPr>
    </a:lvl3pPr>
    <a:lvl4pPr marL="1371600" algn="l" rtl="0" fontAlgn="base">
      <a:spcBef>
        <a:spcPct val="0"/>
      </a:spcBef>
      <a:spcAft>
        <a:spcPct val="0"/>
      </a:spcAft>
      <a:defRPr kern="1200">
        <a:solidFill>
          <a:schemeClr val="bg1"/>
        </a:solidFill>
        <a:latin typeface="Calibri" pitchFamily="34" charset="0"/>
        <a:ea typeface="+mn-ea"/>
        <a:cs typeface="+mn-cs"/>
      </a:defRPr>
    </a:lvl4pPr>
    <a:lvl5pPr marL="1828800" algn="l" rtl="0" fontAlgn="base">
      <a:spcBef>
        <a:spcPct val="0"/>
      </a:spcBef>
      <a:spcAft>
        <a:spcPct val="0"/>
      </a:spcAft>
      <a:defRPr kern="1200">
        <a:solidFill>
          <a:schemeClr val="bg1"/>
        </a:solidFill>
        <a:latin typeface="Calibri" pitchFamily="34" charset="0"/>
        <a:ea typeface="+mn-ea"/>
        <a:cs typeface="+mn-cs"/>
      </a:defRPr>
    </a:lvl5pPr>
    <a:lvl6pPr marL="2286000" algn="l" defTabSz="914400" rtl="0" eaLnBrk="1" latinLnBrk="0" hangingPunct="1">
      <a:defRPr kern="1200">
        <a:solidFill>
          <a:schemeClr val="bg1"/>
        </a:solidFill>
        <a:latin typeface="Calibri" pitchFamily="34" charset="0"/>
        <a:ea typeface="+mn-ea"/>
        <a:cs typeface="+mn-cs"/>
      </a:defRPr>
    </a:lvl6pPr>
    <a:lvl7pPr marL="2743200" algn="l" defTabSz="914400" rtl="0" eaLnBrk="1" latinLnBrk="0" hangingPunct="1">
      <a:defRPr kern="1200">
        <a:solidFill>
          <a:schemeClr val="bg1"/>
        </a:solidFill>
        <a:latin typeface="Calibri" pitchFamily="34" charset="0"/>
        <a:ea typeface="+mn-ea"/>
        <a:cs typeface="+mn-cs"/>
      </a:defRPr>
    </a:lvl7pPr>
    <a:lvl8pPr marL="3200400" algn="l" defTabSz="914400" rtl="0" eaLnBrk="1" latinLnBrk="0" hangingPunct="1">
      <a:defRPr kern="1200">
        <a:solidFill>
          <a:schemeClr val="bg1"/>
        </a:solidFill>
        <a:latin typeface="Calibri" pitchFamily="34" charset="0"/>
        <a:ea typeface="+mn-ea"/>
        <a:cs typeface="+mn-cs"/>
      </a:defRPr>
    </a:lvl8pPr>
    <a:lvl9pPr marL="3657600" algn="l" defTabSz="914400" rtl="0" eaLnBrk="1" latinLnBrk="0" hangingPunct="1">
      <a:defRPr kern="1200">
        <a:solidFill>
          <a:schemeClr val="bg1"/>
        </a:solidFill>
        <a:latin typeface="Calibri" pitchFamily="34" charset="0"/>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87CA36"/>
    <a:srgbClr val="FF6600"/>
    <a:srgbClr val="FF9933"/>
    <a:srgbClr val="002A7E"/>
    <a:srgbClr val="C00000"/>
    <a:srgbClr val="F2F2F2"/>
    <a:srgbClr val="9E2600"/>
    <a:srgbClr val="003399"/>
    <a:srgbClr val="638600"/>
    <a:srgbClr val="0000C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16D9F66E-5EB9-4882-86FB-DCBF35E3C3E4}" styleName="Medium Style 4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solidFill>
            <a:schemeClr val="accent6">
              <a:tint val="20000"/>
            </a:schemeClr>
          </a:solidFill>
        </a:fill>
      </a:tcStyle>
    </a:wholeTbl>
    <a:band1H>
      <a:tcStyle>
        <a:tcBdr/>
        <a:fill>
          <a:solidFill>
            <a:schemeClr val="accent6">
              <a:tint val="40000"/>
            </a:schemeClr>
          </a:solidFill>
        </a:fill>
      </a:tcStyle>
    </a:band1H>
    <a:band1V>
      <a:tcStyle>
        <a:tcBdr/>
        <a:fill>
          <a:solidFill>
            <a:schemeClr val="accent6">
              <a:tint val="40000"/>
            </a:schemeClr>
          </a:solidFill>
        </a:fill>
      </a:tcStyle>
    </a:band1V>
    <a:lastCol>
      <a:tcTxStyle b="on"/>
      <a:tcStyle>
        <a:tcBdr/>
      </a:tcStyle>
    </a:lastCol>
    <a:firstCol>
      <a:tcTxStyle b="on"/>
      <a:tcStyle>
        <a:tcBdr/>
      </a:tcStyle>
    </a:firstCol>
    <a:lastRow>
      <a:tcTxStyle b="on"/>
      <a:tcStyle>
        <a:tcBdr>
          <a:top>
            <a:ln w="25400" cmpd="sng">
              <a:solidFill>
                <a:schemeClr val="accent6"/>
              </a:solidFill>
            </a:ln>
          </a:top>
        </a:tcBdr>
        <a:fill>
          <a:solidFill>
            <a:schemeClr val="accent6">
              <a:tint val="20000"/>
            </a:schemeClr>
          </a:solidFill>
        </a:fill>
      </a:tcStyle>
    </a:lastRow>
    <a:firstRow>
      <a:tcTxStyle b="on"/>
      <a:tcStyle>
        <a:tcBdr/>
        <a:fill>
          <a:solidFill>
            <a:schemeClr val="accent6">
              <a:tint val="20000"/>
            </a:schemeClr>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vertBarState="maximized" horzBarState="maximized">
    <p:restoredLeft sz="15339" autoAdjust="0"/>
    <p:restoredTop sz="84255" autoAdjust="0"/>
  </p:normalViewPr>
  <p:slideViewPr>
    <p:cSldViewPr snapToGrid="0">
      <p:cViewPr>
        <p:scale>
          <a:sx n="130" d="100"/>
          <a:sy n="130" d="100"/>
        </p:scale>
        <p:origin x="-1050" y="450"/>
      </p:cViewPr>
      <p:guideLst>
        <p:guide orient="horz" pos="2160"/>
        <p:guide pos="562"/>
        <p:guide pos="2880"/>
      </p:guideLst>
    </p:cSldViewPr>
  </p:slideViewPr>
  <p:notesTextViewPr>
    <p:cViewPr>
      <p:scale>
        <a:sx n="1" d="1"/>
        <a:sy n="1" d="1"/>
      </p:scale>
      <p:origin x="0" y="0"/>
    </p:cViewPr>
  </p:notesTextViewPr>
  <p:sorterViewPr>
    <p:cViewPr>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170" Type="http://schemas.openxmlformats.org/officeDocument/2006/relationships/slide" Target="slides/slide169.xml"/><Relationship Id="rId191" Type="http://schemas.openxmlformats.org/officeDocument/2006/relationships/slide" Target="slides/slide190.xml"/><Relationship Id="rId205" Type="http://schemas.openxmlformats.org/officeDocument/2006/relationships/slide" Target="slides/slide204.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28" Type="http://schemas.openxmlformats.org/officeDocument/2006/relationships/slide" Target="slides/slide127.xml"/><Relationship Id="rId144" Type="http://schemas.openxmlformats.org/officeDocument/2006/relationships/slide" Target="slides/slide143.xml"/><Relationship Id="rId149" Type="http://schemas.openxmlformats.org/officeDocument/2006/relationships/slide" Target="slides/slide148.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160" Type="http://schemas.openxmlformats.org/officeDocument/2006/relationships/slide" Target="slides/slide159.xml"/><Relationship Id="rId165" Type="http://schemas.openxmlformats.org/officeDocument/2006/relationships/slide" Target="slides/slide164.xml"/><Relationship Id="rId181" Type="http://schemas.openxmlformats.org/officeDocument/2006/relationships/slide" Target="slides/slide180.xml"/><Relationship Id="rId186" Type="http://schemas.openxmlformats.org/officeDocument/2006/relationships/slide" Target="slides/slide185.xml"/><Relationship Id="rId211" Type="http://schemas.openxmlformats.org/officeDocument/2006/relationships/tags" Target="tags/tag1.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134" Type="http://schemas.openxmlformats.org/officeDocument/2006/relationships/slide" Target="slides/slide133.xml"/><Relationship Id="rId139" Type="http://schemas.openxmlformats.org/officeDocument/2006/relationships/slide" Target="slides/slide138.xml"/><Relationship Id="rId80" Type="http://schemas.openxmlformats.org/officeDocument/2006/relationships/slide" Target="slides/slide79.xml"/><Relationship Id="rId85" Type="http://schemas.openxmlformats.org/officeDocument/2006/relationships/slide" Target="slides/slide84.xml"/><Relationship Id="rId150" Type="http://schemas.openxmlformats.org/officeDocument/2006/relationships/slide" Target="slides/slide149.xml"/><Relationship Id="rId155" Type="http://schemas.openxmlformats.org/officeDocument/2006/relationships/slide" Target="slides/slide154.xml"/><Relationship Id="rId171" Type="http://schemas.openxmlformats.org/officeDocument/2006/relationships/slide" Target="slides/slide170.xml"/><Relationship Id="rId176" Type="http://schemas.openxmlformats.org/officeDocument/2006/relationships/slide" Target="slides/slide175.xml"/><Relationship Id="rId192" Type="http://schemas.openxmlformats.org/officeDocument/2006/relationships/slide" Target="slides/slide191.xml"/><Relationship Id="rId197" Type="http://schemas.openxmlformats.org/officeDocument/2006/relationships/slide" Target="slides/slide196.xml"/><Relationship Id="rId206" Type="http://schemas.openxmlformats.org/officeDocument/2006/relationships/slide" Target="slides/slide205.xml"/><Relationship Id="rId201" Type="http://schemas.openxmlformats.org/officeDocument/2006/relationships/slide" Target="slides/slide200.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slide" Target="slides/slide139.xml"/><Relationship Id="rId145" Type="http://schemas.openxmlformats.org/officeDocument/2006/relationships/slide" Target="slides/slide144.xml"/><Relationship Id="rId161" Type="http://schemas.openxmlformats.org/officeDocument/2006/relationships/slide" Target="slides/slide160.xml"/><Relationship Id="rId166" Type="http://schemas.openxmlformats.org/officeDocument/2006/relationships/slide" Target="slides/slide165.xml"/><Relationship Id="rId182" Type="http://schemas.openxmlformats.org/officeDocument/2006/relationships/slide" Target="slides/slide181.xml"/><Relationship Id="rId187" Type="http://schemas.openxmlformats.org/officeDocument/2006/relationships/slide" Target="slides/slide186.xml"/><Relationship Id="rId1" Type="http://schemas.openxmlformats.org/officeDocument/2006/relationships/slideMaster" Target="slideMasters/slideMaster1.xml"/><Relationship Id="rId6" Type="http://schemas.openxmlformats.org/officeDocument/2006/relationships/slide" Target="slides/slide5.xml"/><Relationship Id="rId212" Type="http://schemas.openxmlformats.org/officeDocument/2006/relationships/presProps" Target="presProps.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slide" Target="slides/slide134.xml"/><Relationship Id="rId151" Type="http://schemas.openxmlformats.org/officeDocument/2006/relationships/slide" Target="slides/slide150.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172" Type="http://schemas.openxmlformats.org/officeDocument/2006/relationships/slide" Target="slides/slide171.xml"/><Relationship Id="rId193" Type="http://schemas.openxmlformats.org/officeDocument/2006/relationships/slide" Target="slides/slide192.xml"/><Relationship Id="rId202" Type="http://schemas.openxmlformats.org/officeDocument/2006/relationships/slide" Target="slides/slide201.xml"/><Relationship Id="rId207" Type="http://schemas.openxmlformats.org/officeDocument/2006/relationships/slide" Target="slides/slide206.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162" Type="http://schemas.openxmlformats.org/officeDocument/2006/relationships/slide" Target="slides/slide161.xml"/><Relationship Id="rId183" Type="http://schemas.openxmlformats.org/officeDocument/2006/relationships/slide" Target="slides/slide182.xml"/><Relationship Id="rId213" Type="http://schemas.openxmlformats.org/officeDocument/2006/relationships/viewProps" Target="viewProps.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73" Type="http://schemas.openxmlformats.org/officeDocument/2006/relationships/slide" Target="slides/slide172.xml"/><Relationship Id="rId194" Type="http://schemas.openxmlformats.org/officeDocument/2006/relationships/slide" Target="slides/slide193.xml"/><Relationship Id="rId199" Type="http://schemas.openxmlformats.org/officeDocument/2006/relationships/slide" Target="slides/slide198.xml"/><Relationship Id="rId203" Type="http://schemas.openxmlformats.org/officeDocument/2006/relationships/slide" Target="slides/slide202.xml"/><Relationship Id="rId208" Type="http://schemas.openxmlformats.org/officeDocument/2006/relationships/slide" Target="slides/slide207.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slide" Target="slides/slide183.xml"/><Relationship Id="rId189" Type="http://schemas.openxmlformats.org/officeDocument/2006/relationships/slide" Target="slides/slide188.xml"/><Relationship Id="rId3" Type="http://schemas.openxmlformats.org/officeDocument/2006/relationships/slide" Target="slides/slide2.xml"/><Relationship Id="rId214" Type="http://schemas.openxmlformats.org/officeDocument/2006/relationships/theme" Target="theme/theme1.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79" Type="http://schemas.openxmlformats.org/officeDocument/2006/relationships/slide" Target="slides/slide178.xml"/><Relationship Id="rId195" Type="http://schemas.openxmlformats.org/officeDocument/2006/relationships/slide" Target="slides/slide194.xml"/><Relationship Id="rId209" Type="http://schemas.openxmlformats.org/officeDocument/2006/relationships/notesMaster" Target="notesMasters/notesMaster1.xml"/><Relationship Id="rId190" Type="http://schemas.openxmlformats.org/officeDocument/2006/relationships/slide" Target="slides/slide189.xml"/><Relationship Id="rId204" Type="http://schemas.openxmlformats.org/officeDocument/2006/relationships/slide" Target="slides/slide203.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slide" Target="slides/slide163.xml"/><Relationship Id="rId169" Type="http://schemas.openxmlformats.org/officeDocument/2006/relationships/slide" Target="slides/slide168.xml"/><Relationship Id="rId185" Type="http://schemas.openxmlformats.org/officeDocument/2006/relationships/slide" Target="slides/slide184.xml"/><Relationship Id="rId4" Type="http://schemas.openxmlformats.org/officeDocument/2006/relationships/slide" Target="slides/slide3.xml"/><Relationship Id="rId9" Type="http://schemas.openxmlformats.org/officeDocument/2006/relationships/slide" Target="slides/slide8.xml"/><Relationship Id="rId180" Type="http://schemas.openxmlformats.org/officeDocument/2006/relationships/slide" Target="slides/slide179.xml"/><Relationship Id="rId210" Type="http://schemas.openxmlformats.org/officeDocument/2006/relationships/handoutMaster" Target="handoutMasters/handoutMaster1.xml"/><Relationship Id="rId215" Type="http://schemas.openxmlformats.org/officeDocument/2006/relationships/tableStyles" Target="tableStyles.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196" Type="http://schemas.openxmlformats.org/officeDocument/2006/relationships/slide" Target="slides/slide195.xml"/><Relationship Id="rId200" Type="http://schemas.openxmlformats.org/officeDocument/2006/relationships/slide" Target="slides/slide199.xml"/><Relationship Id="rId16" Type="http://schemas.openxmlformats.org/officeDocument/2006/relationships/slide" Target="slides/slide15.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00.xml.rels><?xml version="1.0" encoding="UTF-8" standalone="yes"?>
<Relationships xmlns="http://schemas.openxmlformats.org/package/2006/relationships"><Relationship Id="rId1" Type="http://schemas.openxmlformats.org/officeDocument/2006/relationships/package" Target="../embeddings/Microsoft_Excel_Worksheet100.xlsx"/></Relationships>
</file>

<file path=ppt/charts/_rels/chart101.xml.rels><?xml version="1.0" encoding="UTF-8" standalone="yes"?>
<Relationships xmlns="http://schemas.openxmlformats.org/package/2006/relationships"><Relationship Id="rId1" Type="http://schemas.openxmlformats.org/officeDocument/2006/relationships/package" Target="../embeddings/Microsoft_Excel_Worksheet101.xlsx"/></Relationships>
</file>

<file path=ppt/charts/_rels/chart102.xml.rels><?xml version="1.0" encoding="UTF-8" standalone="yes"?>
<Relationships xmlns="http://schemas.openxmlformats.org/package/2006/relationships"><Relationship Id="rId1" Type="http://schemas.openxmlformats.org/officeDocument/2006/relationships/package" Target="../embeddings/Microsoft_Excel_Worksheet102.xlsx"/></Relationships>
</file>

<file path=ppt/charts/_rels/chart103.xml.rels><?xml version="1.0" encoding="UTF-8" standalone="yes"?>
<Relationships xmlns="http://schemas.openxmlformats.org/package/2006/relationships"><Relationship Id="rId1" Type="http://schemas.openxmlformats.org/officeDocument/2006/relationships/package" Target="../embeddings/Microsoft_Excel_Worksheet103.xlsx"/></Relationships>
</file>

<file path=ppt/charts/_rels/chart104.xml.rels><?xml version="1.0" encoding="UTF-8" standalone="yes"?>
<Relationships xmlns="http://schemas.openxmlformats.org/package/2006/relationships"><Relationship Id="rId2" Type="http://schemas.openxmlformats.org/officeDocument/2006/relationships/package" Target="../embeddings/Microsoft_Excel_Worksheet104.xlsx"/><Relationship Id="rId1" Type="http://schemas.openxmlformats.org/officeDocument/2006/relationships/themeOverride" Target="../theme/themeOverride1.xml"/></Relationships>
</file>

<file path=ppt/charts/_rels/chart105.xml.rels><?xml version="1.0" encoding="UTF-8" standalone="yes"?>
<Relationships xmlns="http://schemas.openxmlformats.org/package/2006/relationships"><Relationship Id="rId2" Type="http://schemas.openxmlformats.org/officeDocument/2006/relationships/package" Target="../embeddings/Microsoft_Excel_Worksheet105.xlsx"/><Relationship Id="rId1" Type="http://schemas.openxmlformats.org/officeDocument/2006/relationships/themeOverride" Target="../theme/themeOverride2.xml"/></Relationships>
</file>

<file path=ppt/charts/_rels/chart106.xml.rels><?xml version="1.0" encoding="UTF-8" standalone="yes"?>
<Relationships xmlns="http://schemas.openxmlformats.org/package/2006/relationships"><Relationship Id="rId2" Type="http://schemas.openxmlformats.org/officeDocument/2006/relationships/package" Target="../embeddings/Microsoft_Excel_Worksheet106.xlsx"/><Relationship Id="rId1" Type="http://schemas.openxmlformats.org/officeDocument/2006/relationships/themeOverride" Target="../theme/themeOverride3.xml"/></Relationships>
</file>

<file path=ppt/charts/_rels/chart107.xml.rels><?xml version="1.0" encoding="UTF-8" standalone="yes"?>
<Relationships xmlns="http://schemas.openxmlformats.org/package/2006/relationships"><Relationship Id="rId2" Type="http://schemas.openxmlformats.org/officeDocument/2006/relationships/package" Target="../embeddings/Microsoft_Excel_Worksheet107.xlsx"/><Relationship Id="rId1" Type="http://schemas.openxmlformats.org/officeDocument/2006/relationships/themeOverride" Target="../theme/themeOverride4.xml"/></Relationships>
</file>

<file path=ppt/charts/_rels/chart108.xml.rels><?xml version="1.0" encoding="UTF-8" standalone="yes"?>
<Relationships xmlns="http://schemas.openxmlformats.org/package/2006/relationships"><Relationship Id="rId2" Type="http://schemas.openxmlformats.org/officeDocument/2006/relationships/package" Target="../embeddings/Microsoft_Excel_Worksheet108.xlsx"/><Relationship Id="rId1" Type="http://schemas.openxmlformats.org/officeDocument/2006/relationships/themeOverride" Target="../theme/themeOverride5.xml"/></Relationships>
</file>

<file path=ppt/charts/_rels/chart109.xml.rels><?xml version="1.0" encoding="UTF-8" standalone="yes"?>
<Relationships xmlns="http://schemas.openxmlformats.org/package/2006/relationships"><Relationship Id="rId1" Type="http://schemas.openxmlformats.org/officeDocument/2006/relationships/package" Target="../embeddings/Microsoft_Excel_Worksheet109.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10.xml.rels><?xml version="1.0" encoding="UTF-8" standalone="yes"?>
<Relationships xmlns="http://schemas.openxmlformats.org/package/2006/relationships"><Relationship Id="rId1" Type="http://schemas.openxmlformats.org/officeDocument/2006/relationships/package" Target="../embeddings/Microsoft_Excel_Worksheet110.xlsx"/></Relationships>
</file>

<file path=ppt/charts/_rels/chart111.xml.rels><?xml version="1.0" encoding="UTF-8" standalone="yes"?>
<Relationships xmlns="http://schemas.openxmlformats.org/package/2006/relationships"><Relationship Id="rId1" Type="http://schemas.openxmlformats.org/officeDocument/2006/relationships/package" Target="../embeddings/Microsoft_Excel_Worksheet111.xlsx"/></Relationships>
</file>

<file path=ppt/charts/_rels/chart112.xml.rels><?xml version="1.0" encoding="UTF-8" standalone="yes"?>
<Relationships xmlns="http://schemas.openxmlformats.org/package/2006/relationships"><Relationship Id="rId2" Type="http://schemas.openxmlformats.org/officeDocument/2006/relationships/package" Target="../embeddings/Microsoft_Excel_Worksheet112.xlsx"/><Relationship Id="rId1" Type="http://schemas.openxmlformats.org/officeDocument/2006/relationships/themeOverride" Target="../theme/themeOverride6.xml"/></Relationships>
</file>

<file path=ppt/charts/_rels/chart113.xml.rels><?xml version="1.0" encoding="UTF-8" standalone="yes"?>
<Relationships xmlns="http://schemas.openxmlformats.org/package/2006/relationships"><Relationship Id="rId1" Type="http://schemas.openxmlformats.org/officeDocument/2006/relationships/package" Target="../embeddings/Microsoft_Excel_Worksheet113.xlsx"/></Relationships>
</file>

<file path=ppt/charts/_rels/chart114.xml.rels><?xml version="1.0" encoding="UTF-8" standalone="yes"?>
<Relationships xmlns="http://schemas.openxmlformats.org/package/2006/relationships"><Relationship Id="rId1" Type="http://schemas.openxmlformats.org/officeDocument/2006/relationships/package" Target="../embeddings/Microsoft_Excel_Worksheet114.xlsx"/></Relationships>
</file>

<file path=ppt/charts/_rels/chart115.xml.rels><?xml version="1.0" encoding="UTF-8" standalone="yes"?>
<Relationships xmlns="http://schemas.openxmlformats.org/package/2006/relationships"><Relationship Id="rId1" Type="http://schemas.openxmlformats.org/officeDocument/2006/relationships/package" Target="../embeddings/Microsoft_Excel_Worksheet115.xlsx"/></Relationships>
</file>

<file path=ppt/charts/_rels/chart116.xml.rels><?xml version="1.0" encoding="UTF-8" standalone="yes"?>
<Relationships xmlns="http://schemas.openxmlformats.org/package/2006/relationships"><Relationship Id="rId1" Type="http://schemas.openxmlformats.org/officeDocument/2006/relationships/package" Target="../embeddings/Microsoft_Excel_Worksheet116.xlsx"/></Relationships>
</file>

<file path=ppt/charts/_rels/chart117.xml.rels><?xml version="1.0" encoding="UTF-8" standalone="yes"?>
<Relationships xmlns="http://schemas.openxmlformats.org/package/2006/relationships"><Relationship Id="rId1" Type="http://schemas.openxmlformats.org/officeDocument/2006/relationships/package" Target="../embeddings/Microsoft_Excel_Worksheet117.xlsx"/></Relationships>
</file>

<file path=ppt/charts/_rels/chart118.xml.rels><?xml version="1.0" encoding="UTF-8" standalone="yes"?>
<Relationships xmlns="http://schemas.openxmlformats.org/package/2006/relationships"><Relationship Id="rId1" Type="http://schemas.openxmlformats.org/officeDocument/2006/relationships/package" Target="../embeddings/Microsoft_Excel_Worksheet118.xlsx"/></Relationships>
</file>

<file path=ppt/charts/_rels/chart119.xml.rels><?xml version="1.0" encoding="UTF-8" standalone="yes"?>
<Relationships xmlns="http://schemas.openxmlformats.org/package/2006/relationships"><Relationship Id="rId1" Type="http://schemas.openxmlformats.org/officeDocument/2006/relationships/package" Target="../embeddings/Microsoft_Excel_Worksheet119.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20.xml.rels><?xml version="1.0" encoding="UTF-8" standalone="yes"?>
<Relationships xmlns="http://schemas.openxmlformats.org/package/2006/relationships"><Relationship Id="rId1" Type="http://schemas.openxmlformats.org/officeDocument/2006/relationships/package" Target="../embeddings/Microsoft_Excel_Worksheet120.xlsx"/></Relationships>
</file>

<file path=ppt/charts/_rels/chart121.xml.rels><?xml version="1.0" encoding="UTF-8" standalone="yes"?>
<Relationships xmlns="http://schemas.openxmlformats.org/package/2006/relationships"><Relationship Id="rId1" Type="http://schemas.openxmlformats.org/officeDocument/2006/relationships/package" Target="../embeddings/Microsoft_Excel_Worksheet121.xlsx"/></Relationships>
</file>

<file path=ppt/charts/_rels/chart122.xml.rels><?xml version="1.0" encoding="UTF-8" standalone="yes"?>
<Relationships xmlns="http://schemas.openxmlformats.org/package/2006/relationships"><Relationship Id="rId1" Type="http://schemas.openxmlformats.org/officeDocument/2006/relationships/package" Target="../embeddings/Microsoft_Excel_Worksheet122.xlsx"/></Relationships>
</file>

<file path=ppt/charts/_rels/chart123.xml.rels><?xml version="1.0" encoding="UTF-8" standalone="yes"?>
<Relationships xmlns="http://schemas.openxmlformats.org/package/2006/relationships"><Relationship Id="rId1" Type="http://schemas.openxmlformats.org/officeDocument/2006/relationships/package" Target="../embeddings/Microsoft_Excel_Worksheet123.xlsx"/></Relationships>
</file>

<file path=ppt/charts/_rels/chart124.xml.rels><?xml version="1.0" encoding="UTF-8" standalone="yes"?>
<Relationships xmlns="http://schemas.openxmlformats.org/package/2006/relationships"><Relationship Id="rId1" Type="http://schemas.openxmlformats.org/officeDocument/2006/relationships/package" Target="../embeddings/Microsoft_Excel_Worksheet124.xlsx"/></Relationships>
</file>

<file path=ppt/charts/_rels/chart125.xml.rels><?xml version="1.0" encoding="UTF-8" standalone="yes"?>
<Relationships xmlns="http://schemas.openxmlformats.org/package/2006/relationships"><Relationship Id="rId1" Type="http://schemas.openxmlformats.org/officeDocument/2006/relationships/package" Target="../embeddings/Microsoft_Excel_Worksheet125.xlsx"/></Relationships>
</file>

<file path=ppt/charts/_rels/chart126.xml.rels><?xml version="1.0" encoding="UTF-8" standalone="yes"?>
<Relationships xmlns="http://schemas.openxmlformats.org/package/2006/relationships"><Relationship Id="rId1" Type="http://schemas.openxmlformats.org/officeDocument/2006/relationships/package" Target="../embeddings/Microsoft_Excel_Worksheet126.xlsx"/></Relationships>
</file>

<file path=ppt/charts/_rels/chart127.xml.rels><?xml version="1.0" encoding="UTF-8" standalone="yes"?>
<Relationships xmlns="http://schemas.openxmlformats.org/package/2006/relationships"><Relationship Id="rId1" Type="http://schemas.openxmlformats.org/officeDocument/2006/relationships/package" Target="../embeddings/Microsoft_Excel_Worksheet127.xlsx"/></Relationships>
</file>

<file path=ppt/charts/_rels/chart128.xml.rels><?xml version="1.0" encoding="UTF-8" standalone="yes"?>
<Relationships xmlns="http://schemas.openxmlformats.org/package/2006/relationships"><Relationship Id="rId1" Type="http://schemas.openxmlformats.org/officeDocument/2006/relationships/package" Target="../embeddings/Microsoft_Excel_Worksheet128.xlsx"/></Relationships>
</file>

<file path=ppt/charts/_rels/chart129.xml.rels><?xml version="1.0" encoding="UTF-8" standalone="yes"?>
<Relationships xmlns="http://schemas.openxmlformats.org/package/2006/relationships"><Relationship Id="rId1" Type="http://schemas.openxmlformats.org/officeDocument/2006/relationships/package" Target="../embeddings/Microsoft_Excel_Worksheet129.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30.xml.rels><?xml version="1.0" encoding="UTF-8" standalone="yes"?>
<Relationships xmlns="http://schemas.openxmlformats.org/package/2006/relationships"><Relationship Id="rId1" Type="http://schemas.openxmlformats.org/officeDocument/2006/relationships/package" Target="../embeddings/Microsoft_Excel_Worksheet130.xlsx"/></Relationships>
</file>

<file path=ppt/charts/_rels/chart131.xml.rels><?xml version="1.0" encoding="UTF-8" standalone="yes"?>
<Relationships xmlns="http://schemas.openxmlformats.org/package/2006/relationships"><Relationship Id="rId1" Type="http://schemas.openxmlformats.org/officeDocument/2006/relationships/package" Target="../embeddings/Microsoft_Excel_Worksheet131.xlsx"/></Relationships>
</file>

<file path=ppt/charts/_rels/chart132.xml.rels><?xml version="1.0" encoding="UTF-8" standalone="yes"?>
<Relationships xmlns="http://schemas.openxmlformats.org/package/2006/relationships"><Relationship Id="rId2" Type="http://schemas.openxmlformats.org/officeDocument/2006/relationships/package" Target="../embeddings/Microsoft_Excel_Worksheet132.xlsx"/><Relationship Id="rId1" Type="http://schemas.openxmlformats.org/officeDocument/2006/relationships/themeOverride" Target="../theme/themeOverride7.xml"/></Relationships>
</file>

<file path=ppt/charts/_rels/chart133.xml.rels><?xml version="1.0" encoding="UTF-8" standalone="yes"?>
<Relationships xmlns="http://schemas.openxmlformats.org/package/2006/relationships"><Relationship Id="rId2" Type="http://schemas.openxmlformats.org/officeDocument/2006/relationships/package" Target="../embeddings/Microsoft_Excel_Worksheet133.xlsx"/><Relationship Id="rId1" Type="http://schemas.openxmlformats.org/officeDocument/2006/relationships/themeOverride" Target="../theme/themeOverride8.xml"/></Relationships>
</file>

<file path=ppt/charts/_rels/chart134.xml.rels><?xml version="1.0" encoding="UTF-8" standalone="yes"?>
<Relationships xmlns="http://schemas.openxmlformats.org/package/2006/relationships"><Relationship Id="rId1" Type="http://schemas.openxmlformats.org/officeDocument/2006/relationships/package" Target="../embeddings/Microsoft_Excel_Worksheet134.xlsx"/></Relationships>
</file>

<file path=ppt/charts/_rels/chart135.xml.rels><?xml version="1.0" encoding="UTF-8" standalone="yes"?>
<Relationships xmlns="http://schemas.openxmlformats.org/package/2006/relationships"><Relationship Id="rId1" Type="http://schemas.openxmlformats.org/officeDocument/2006/relationships/package" Target="../embeddings/Microsoft_Excel_Worksheet135.xlsx"/></Relationships>
</file>

<file path=ppt/charts/_rels/chart136.xml.rels><?xml version="1.0" encoding="UTF-8" standalone="yes"?>
<Relationships xmlns="http://schemas.openxmlformats.org/package/2006/relationships"><Relationship Id="rId1" Type="http://schemas.openxmlformats.org/officeDocument/2006/relationships/package" Target="../embeddings/Microsoft_Excel_Worksheet136.xlsx"/></Relationships>
</file>

<file path=ppt/charts/_rels/chart137.xml.rels><?xml version="1.0" encoding="UTF-8" standalone="yes"?>
<Relationships xmlns="http://schemas.openxmlformats.org/package/2006/relationships"><Relationship Id="rId1" Type="http://schemas.openxmlformats.org/officeDocument/2006/relationships/package" Target="../embeddings/Microsoft_Excel_Worksheet137.xlsx"/></Relationships>
</file>

<file path=ppt/charts/_rels/chart138.xml.rels><?xml version="1.0" encoding="UTF-8" standalone="yes"?>
<Relationships xmlns="http://schemas.openxmlformats.org/package/2006/relationships"><Relationship Id="rId1" Type="http://schemas.openxmlformats.org/officeDocument/2006/relationships/package" Target="../embeddings/Microsoft_Excel_Worksheet138.xlsx"/></Relationships>
</file>

<file path=ppt/charts/_rels/chart139.xml.rels><?xml version="1.0" encoding="UTF-8" standalone="yes"?>
<Relationships xmlns="http://schemas.openxmlformats.org/package/2006/relationships"><Relationship Id="rId1" Type="http://schemas.openxmlformats.org/officeDocument/2006/relationships/package" Target="../embeddings/Microsoft_Excel_Worksheet139.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40.xml.rels><?xml version="1.0" encoding="UTF-8" standalone="yes"?>
<Relationships xmlns="http://schemas.openxmlformats.org/package/2006/relationships"><Relationship Id="rId1" Type="http://schemas.openxmlformats.org/officeDocument/2006/relationships/package" Target="../embeddings/Microsoft_Excel_Worksheet140.xlsx"/></Relationships>
</file>

<file path=ppt/charts/_rels/chart141.xml.rels><?xml version="1.0" encoding="UTF-8" standalone="yes"?>
<Relationships xmlns="http://schemas.openxmlformats.org/package/2006/relationships"><Relationship Id="rId1" Type="http://schemas.openxmlformats.org/officeDocument/2006/relationships/package" Target="../embeddings/Microsoft_Excel_Worksheet141.xlsx"/></Relationships>
</file>

<file path=ppt/charts/_rels/chart142.xml.rels><?xml version="1.0" encoding="UTF-8" standalone="yes"?>
<Relationships xmlns="http://schemas.openxmlformats.org/package/2006/relationships"><Relationship Id="rId1" Type="http://schemas.openxmlformats.org/officeDocument/2006/relationships/package" Target="../embeddings/Microsoft_Excel_Worksheet142.xlsx"/></Relationships>
</file>

<file path=ppt/charts/_rels/chart143.xml.rels><?xml version="1.0" encoding="UTF-8" standalone="yes"?>
<Relationships xmlns="http://schemas.openxmlformats.org/package/2006/relationships"><Relationship Id="rId1" Type="http://schemas.openxmlformats.org/officeDocument/2006/relationships/package" Target="../embeddings/Microsoft_Excel_Worksheet143.xlsx"/></Relationships>
</file>

<file path=ppt/charts/_rels/chart144.xml.rels><?xml version="1.0" encoding="UTF-8" standalone="yes"?>
<Relationships xmlns="http://schemas.openxmlformats.org/package/2006/relationships"><Relationship Id="rId2" Type="http://schemas.openxmlformats.org/officeDocument/2006/relationships/package" Target="../embeddings/Microsoft_Excel_Worksheet144.xlsx"/><Relationship Id="rId1" Type="http://schemas.openxmlformats.org/officeDocument/2006/relationships/themeOverride" Target="../theme/themeOverride9.xml"/></Relationships>
</file>

<file path=ppt/charts/_rels/chart145.xml.rels><?xml version="1.0" encoding="UTF-8" standalone="yes"?>
<Relationships xmlns="http://schemas.openxmlformats.org/package/2006/relationships"><Relationship Id="rId2" Type="http://schemas.openxmlformats.org/officeDocument/2006/relationships/package" Target="../embeddings/Microsoft_Excel_Worksheet145.xlsx"/><Relationship Id="rId1" Type="http://schemas.openxmlformats.org/officeDocument/2006/relationships/themeOverride" Target="../theme/themeOverride10.xml"/></Relationships>
</file>

<file path=ppt/charts/_rels/chart146.xml.rels><?xml version="1.0" encoding="UTF-8" standalone="yes"?>
<Relationships xmlns="http://schemas.openxmlformats.org/package/2006/relationships"><Relationship Id="rId1" Type="http://schemas.openxmlformats.org/officeDocument/2006/relationships/package" Target="../embeddings/Microsoft_Excel_Worksheet146.xlsx"/></Relationships>
</file>

<file path=ppt/charts/_rels/chart147.xml.rels><?xml version="1.0" encoding="UTF-8" standalone="yes"?>
<Relationships xmlns="http://schemas.openxmlformats.org/package/2006/relationships"><Relationship Id="rId1" Type="http://schemas.openxmlformats.org/officeDocument/2006/relationships/package" Target="../embeddings/Microsoft_Excel_Worksheet147.xlsx"/></Relationships>
</file>

<file path=ppt/charts/_rels/chart148.xml.rels><?xml version="1.0" encoding="UTF-8" standalone="yes"?>
<Relationships xmlns="http://schemas.openxmlformats.org/package/2006/relationships"><Relationship Id="rId1" Type="http://schemas.openxmlformats.org/officeDocument/2006/relationships/package" Target="../embeddings/Microsoft_Excel_Worksheet148.xlsx"/></Relationships>
</file>

<file path=ppt/charts/_rels/chart149.xml.rels><?xml version="1.0" encoding="UTF-8" standalone="yes"?>
<Relationships xmlns="http://schemas.openxmlformats.org/package/2006/relationships"><Relationship Id="rId1" Type="http://schemas.openxmlformats.org/officeDocument/2006/relationships/package" Target="../embeddings/Microsoft_Excel_Worksheet149.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50.xml.rels><?xml version="1.0" encoding="UTF-8" standalone="yes"?>
<Relationships xmlns="http://schemas.openxmlformats.org/package/2006/relationships"><Relationship Id="rId1" Type="http://schemas.openxmlformats.org/officeDocument/2006/relationships/package" Target="../embeddings/Microsoft_Excel_Worksheet150.xlsx"/></Relationships>
</file>

<file path=ppt/charts/_rels/chart151.xml.rels><?xml version="1.0" encoding="UTF-8" standalone="yes"?>
<Relationships xmlns="http://schemas.openxmlformats.org/package/2006/relationships"><Relationship Id="rId1" Type="http://schemas.openxmlformats.org/officeDocument/2006/relationships/package" Target="../embeddings/Microsoft_Excel_Worksheet151.xlsx"/></Relationships>
</file>

<file path=ppt/charts/_rels/chart152.xml.rels><?xml version="1.0" encoding="UTF-8" standalone="yes"?>
<Relationships xmlns="http://schemas.openxmlformats.org/package/2006/relationships"><Relationship Id="rId1" Type="http://schemas.openxmlformats.org/officeDocument/2006/relationships/package" Target="../embeddings/Microsoft_Excel_Worksheet152.xlsx"/></Relationships>
</file>

<file path=ppt/charts/_rels/chart153.xml.rels><?xml version="1.0" encoding="UTF-8" standalone="yes"?>
<Relationships xmlns="http://schemas.openxmlformats.org/package/2006/relationships"><Relationship Id="rId1" Type="http://schemas.openxmlformats.org/officeDocument/2006/relationships/package" Target="../embeddings/Microsoft_Excel_Worksheet153.xlsx"/></Relationships>
</file>

<file path=ppt/charts/_rels/chart154.xml.rels><?xml version="1.0" encoding="UTF-8" standalone="yes"?>
<Relationships xmlns="http://schemas.openxmlformats.org/package/2006/relationships"><Relationship Id="rId1" Type="http://schemas.openxmlformats.org/officeDocument/2006/relationships/package" Target="../embeddings/Microsoft_Excel_Worksheet154.xlsx"/></Relationships>
</file>

<file path=ppt/charts/_rels/chart155.xml.rels><?xml version="1.0" encoding="UTF-8" standalone="yes"?>
<Relationships xmlns="http://schemas.openxmlformats.org/package/2006/relationships"><Relationship Id="rId1" Type="http://schemas.openxmlformats.org/officeDocument/2006/relationships/package" Target="../embeddings/Microsoft_Excel_Worksheet155.xlsx"/></Relationships>
</file>

<file path=ppt/charts/_rels/chart156.xml.rels><?xml version="1.0" encoding="UTF-8" standalone="yes"?>
<Relationships xmlns="http://schemas.openxmlformats.org/package/2006/relationships"><Relationship Id="rId1" Type="http://schemas.openxmlformats.org/officeDocument/2006/relationships/package" Target="../embeddings/Microsoft_Excel_Worksheet156.xlsx"/></Relationships>
</file>

<file path=ppt/charts/_rels/chart157.xml.rels><?xml version="1.0" encoding="UTF-8" standalone="yes"?>
<Relationships xmlns="http://schemas.openxmlformats.org/package/2006/relationships"><Relationship Id="rId1" Type="http://schemas.openxmlformats.org/officeDocument/2006/relationships/package" Target="../embeddings/Microsoft_Excel_Worksheet157.xlsx"/></Relationships>
</file>

<file path=ppt/charts/_rels/chart158.xml.rels><?xml version="1.0" encoding="UTF-8" standalone="yes"?>
<Relationships xmlns="http://schemas.openxmlformats.org/package/2006/relationships"><Relationship Id="rId1" Type="http://schemas.openxmlformats.org/officeDocument/2006/relationships/package" Target="../embeddings/Microsoft_Excel_Worksheet158.xlsx"/></Relationships>
</file>

<file path=ppt/charts/_rels/chart159.xml.rels><?xml version="1.0" encoding="UTF-8" standalone="yes"?>
<Relationships xmlns="http://schemas.openxmlformats.org/package/2006/relationships"><Relationship Id="rId1" Type="http://schemas.openxmlformats.org/officeDocument/2006/relationships/package" Target="../embeddings/Microsoft_Excel_Worksheet159.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60.xml.rels><?xml version="1.0" encoding="UTF-8" standalone="yes"?>
<Relationships xmlns="http://schemas.openxmlformats.org/package/2006/relationships"><Relationship Id="rId1" Type="http://schemas.openxmlformats.org/officeDocument/2006/relationships/package" Target="../embeddings/Microsoft_Excel_Worksheet160.xlsx"/></Relationships>
</file>

<file path=ppt/charts/_rels/chart161.xml.rels><?xml version="1.0" encoding="UTF-8" standalone="yes"?>
<Relationships xmlns="http://schemas.openxmlformats.org/package/2006/relationships"><Relationship Id="rId1" Type="http://schemas.openxmlformats.org/officeDocument/2006/relationships/package" Target="../embeddings/Microsoft_Excel_Worksheet161.xlsx"/></Relationships>
</file>

<file path=ppt/charts/_rels/chart162.xml.rels><?xml version="1.0" encoding="UTF-8" standalone="yes"?>
<Relationships xmlns="http://schemas.openxmlformats.org/package/2006/relationships"><Relationship Id="rId1" Type="http://schemas.openxmlformats.org/officeDocument/2006/relationships/package" Target="../embeddings/Microsoft_Excel_Worksheet162.xlsx"/></Relationships>
</file>

<file path=ppt/charts/_rels/chart163.xml.rels><?xml version="1.0" encoding="UTF-8" standalone="yes"?>
<Relationships xmlns="http://schemas.openxmlformats.org/package/2006/relationships"><Relationship Id="rId1" Type="http://schemas.openxmlformats.org/officeDocument/2006/relationships/package" Target="../embeddings/Microsoft_Excel_Worksheet163.xlsx"/></Relationships>
</file>

<file path=ppt/charts/_rels/chart164.xml.rels><?xml version="1.0" encoding="UTF-8" standalone="yes"?>
<Relationships xmlns="http://schemas.openxmlformats.org/package/2006/relationships"><Relationship Id="rId1" Type="http://schemas.openxmlformats.org/officeDocument/2006/relationships/package" Target="../embeddings/Microsoft_Excel_Worksheet164.xlsx"/></Relationships>
</file>

<file path=ppt/charts/_rels/chart165.xml.rels><?xml version="1.0" encoding="UTF-8" standalone="yes"?>
<Relationships xmlns="http://schemas.openxmlformats.org/package/2006/relationships"><Relationship Id="rId1" Type="http://schemas.openxmlformats.org/officeDocument/2006/relationships/package" Target="../embeddings/Microsoft_Excel_Worksheet165.xlsx"/></Relationships>
</file>

<file path=ppt/charts/_rels/chart166.xml.rels><?xml version="1.0" encoding="UTF-8" standalone="yes"?>
<Relationships xmlns="http://schemas.openxmlformats.org/package/2006/relationships"><Relationship Id="rId1" Type="http://schemas.openxmlformats.org/officeDocument/2006/relationships/package" Target="../embeddings/Microsoft_Excel_Worksheet166.xlsx"/></Relationships>
</file>

<file path=ppt/charts/_rels/chart167.xml.rels><?xml version="1.0" encoding="UTF-8" standalone="yes"?>
<Relationships xmlns="http://schemas.openxmlformats.org/package/2006/relationships"><Relationship Id="rId1" Type="http://schemas.openxmlformats.org/officeDocument/2006/relationships/package" Target="../embeddings/Microsoft_Excel_Worksheet167.xlsx"/></Relationships>
</file>

<file path=ppt/charts/_rels/chart168.xml.rels><?xml version="1.0" encoding="UTF-8" standalone="yes"?>
<Relationships xmlns="http://schemas.openxmlformats.org/package/2006/relationships"><Relationship Id="rId1" Type="http://schemas.openxmlformats.org/officeDocument/2006/relationships/package" Target="../embeddings/Microsoft_Excel_Worksheet168.xlsx"/></Relationships>
</file>

<file path=ppt/charts/_rels/chart169.xml.rels><?xml version="1.0" encoding="UTF-8" standalone="yes"?>
<Relationships xmlns="http://schemas.openxmlformats.org/package/2006/relationships"><Relationship Id="rId1" Type="http://schemas.openxmlformats.org/officeDocument/2006/relationships/package" Target="../embeddings/Microsoft_Excel_Worksheet169.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170.xml.rels><?xml version="1.0" encoding="UTF-8" standalone="yes"?>
<Relationships xmlns="http://schemas.openxmlformats.org/package/2006/relationships"><Relationship Id="rId1" Type="http://schemas.openxmlformats.org/officeDocument/2006/relationships/package" Target="../embeddings/Microsoft_Excel_Worksheet170.xlsx"/></Relationships>
</file>

<file path=ppt/charts/_rels/chart171.xml.rels><?xml version="1.0" encoding="UTF-8" standalone="yes"?>
<Relationships xmlns="http://schemas.openxmlformats.org/package/2006/relationships"><Relationship Id="rId1" Type="http://schemas.openxmlformats.org/officeDocument/2006/relationships/package" Target="../embeddings/Microsoft_Excel_Worksheet171.xlsx"/></Relationships>
</file>

<file path=ppt/charts/_rels/chart172.xml.rels><?xml version="1.0" encoding="UTF-8" standalone="yes"?>
<Relationships xmlns="http://schemas.openxmlformats.org/package/2006/relationships"><Relationship Id="rId1" Type="http://schemas.openxmlformats.org/officeDocument/2006/relationships/package" Target="../embeddings/Microsoft_Excel_Worksheet172.xlsx"/></Relationships>
</file>

<file path=ppt/charts/_rels/chart173.xml.rels><?xml version="1.0" encoding="UTF-8" standalone="yes"?>
<Relationships xmlns="http://schemas.openxmlformats.org/package/2006/relationships"><Relationship Id="rId1" Type="http://schemas.openxmlformats.org/officeDocument/2006/relationships/package" Target="../embeddings/Microsoft_Excel_Worksheet173.xlsx"/></Relationships>
</file>

<file path=ppt/charts/_rels/chart174.xml.rels><?xml version="1.0" encoding="UTF-8" standalone="yes"?>
<Relationships xmlns="http://schemas.openxmlformats.org/package/2006/relationships"><Relationship Id="rId1" Type="http://schemas.openxmlformats.org/officeDocument/2006/relationships/package" Target="../embeddings/Microsoft_Excel_Worksheet174.xlsx"/></Relationships>
</file>

<file path=ppt/charts/_rels/chart175.xml.rels><?xml version="1.0" encoding="UTF-8" standalone="yes"?>
<Relationships xmlns="http://schemas.openxmlformats.org/package/2006/relationships"><Relationship Id="rId1" Type="http://schemas.openxmlformats.org/officeDocument/2006/relationships/package" Target="../embeddings/Microsoft_Excel_Worksheet175.xlsx"/></Relationships>
</file>

<file path=ppt/charts/_rels/chart176.xml.rels><?xml version="1.0" encoding="UTF-8" standalone="yes"?>
<Relationships xmlns="http://schemas.openxmlformats.org/package/2006/relationships"><Relationship Id="rId2" Type="http://schemas.openxmlformats.org/officeDocument/2006/relationships/package" Target="../embeddings/Microsoft_Excel_Worksheet176.xlsx"/><Relationship Id="rId1" Type="http://schemas.openxmlformats.org/officeDocument/2006/relationships/themeOverride" Target="../theme/themeOverride11.xml"/></Relationships>
</file>

<file path=ppt/charts/_rels/chart177.xml.rels><?xml version="1.0" encoding="UTF-8" standalone="yes"?>
<Relationships xmlns="http://schemas.openxmlformats.org/package/2006/relationships"><Relationship Id="rId2" Type="http://schemas.openxmlformats.org/officeDocument/2006/relationships/package" Target="../embeddings/Microsoft_Excel_Worksheet177.xlsx"/><Relationship Id="rId1" Type="http://schemas.openxmlformats.org/officeDocument/2006/relationships/themeOverride" Target="../theme/themeOverride12.xml"/></Relationships>
</file>

<file path=ppt/charts/_rels/chart178.xml.rels><?xml version="1.0" encoding="UTF-8" standalone="yes"?>
<Relationships xmlns="http://schemas.openxmlformats.org/package/2006/relationships"><Relationship Id="rId2" Type="http://schemas.openxmlformats.org/officeDocument/2006/relationships/package" Target="../embeddings/Microsoft_Excel_Worksheet178.xlsx"/><Relationship Id="rId1" Type="http://schemas.openxmlformats.org/officeDocument/2006/relationships/themeOverride" Target="../theme/themeOverride13.xml"/></Relationships>
</file>

<file path=ppt/charts/_rels/chart179.xml.rels><?xml version="1.0" encoding="UTF-8" standalone="yes"?>
<Relationships xmlns="http://schemas.openxmlformats.org/package/2006/relationships"><Relationship Id="rId2" Type="http://schemas.openxmlformats.org/officeDocument/2006/relationships/package" Target="../embeddings/Microsoft_Excel_Worksheet179.xlsx"/><Relationship Id="rId1" Type="http://schemas.openxmlformats.org/officeDocument/2006/relationships/themeOverride" Target="../theme/themeOverride14.xml"/></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180.xml.rels><?xml version="1.0" encoding="UTF-8" standalone="yes"?>
<Relationships xmlns="http://schemas.openxmlformats.org/package/2006/relationships"><Relationship Id="rId2" Type="http://schemas.openxmlformats.org/officeDocument/2006/relationships/package" Target="../embeddings/Microsoft_Excel_Worksheet180.xlsx"/><Relationship Id="rId1" Type="http://schemas.openxmlformats.org/officeDocument/2006/relationships/themeOverride" Target="../theme/themeOverride15.xml"/></Relationships>
</file>

<file path=ppt/charts/_rels/chart181.xml.rels><?xml version="1.0" encoding="UTF-8" standalone="yes"?>
<Relationships xmlns="http://schemas.openxmlformats.org/package/2006/relationships"><Relationship Id="rId2" Type="http://schemas.openxmlformats.org/officeDocument/2006/relationships/package" Target="../embeddings/Microsoft_Excel_Worksheet181.xlsx"/><Relationship Id="rId1" Type="http://schemas.openxmlformats.org/officeDocument/2006/relationships/themeOverride" Target="../theme/themeOverride16.xml"/></Relationships>
</file>

<file path=ppt/charts/_rels/chart182.xml.rels><?xml version="1.0" encoding="UTF-8" standalone="yes"?>
<Relationships xmlns="http://schemas.openxmlformats.org/package/2006/relationships"><Relationship Id="rId2" Type="http://schemas.openxmlformats.org/officeDocument/2006/relationships/package" Target="../embeddings/Microsoft_Excel_Worksheet182.xlsx"/><Relationship Id="rId1" Type="http://schemas.openxmlformats.org/officeDocument/2006/relationships/themeOverride" Target="../theme/themeOverride17.xml"/></Relationships>
</file>

<file path=ppt/charts/_rels/chart183.xml.rels><?xml version="1.0" encoding="UTF-8" standalone="yes"?>
<Relationships xmlns="http://schemas.openxmlformats.org/package/2006/relationships"><Relationship Id="rId2" Type="http://schemas.openxmlformats.org/officeDocument/2006/relationships/package" Target="../embeddings/Microsoft_Excel_Worksheet183.xlsx"/><Relationship Id="rId1" Type="http://schemas.openxmlformats.org/officeDocument/2006/relationships/themeOverride" Target="../theme/themeOverride18.xml"/></Relationships>
</file>

<file path=ppt/charts/_rels/chart184.xml.rels><?xml version="1.0" encoding="UTF-8" standalone="yes"?>
<Relationships xmlns="http://schemas.openxmlformats.org/package/2006/relationships"><Relationship Id="rId2" Type="http://schemas.openxmlformats.org/officeDocument/2006/relationships/package" Target="../embeddings/Microsoft_Excel_Worksheet184.xlsx"/><Relationship Id="rId1" Type="http://schemas.openxmlformats.org/officeDocument/2006/relationships/themeOverride" Target="../theme/themeOverride19.xml"/></Relationships>
</file>

<file path=ppt/charts/_rels/chart185.xml.rels><?xml version="1.0" encoding="UTF-8" standalone="yes"?>
<Relationships xmlns="http://schemas.openxmlformats.org/package/2006/relationships"><Relationship Id="rId2" Type="http://schemas.openxmlformats.org/officeDocument/2006/relationships/package" Target="../embeddings/Microsoft_Excel_Worksheet185.xlsx"/><Relationship Id="rId1" Type="http://schemas.openxmlformats.org/officeDocument/2006/relationships/themeOverride" Target="../theme/themeOverride20.xml"/></Relationships>
</file>

<file path=ppt/charts/_rels/chart186.xml.rels><?xml version="1.0" encoding="UTF-8" standalone="yes"?>
<Relationships xmlns="http://schemas.openxmlformats.org/package/2006/relationships"><Relationship Id="rId2" Type="http://schemas.openxmlformats.org/officeDocument/2006/relationships/package" Target="../embeddings/Microsoft_Excel_Worksheet186.xlsx"/><Relationship Id="rId1" Type="http://schemas.openxmlformats.org/officeDocument/2006/relationships/themeOverride" Target="../theme/themeOverride21.xml"/></Relationships>
</file>

<file path=ppt/charts/_rels/chart187.xml.rels><?xml version="1.0" encoding="UTF-8" standalone="yes"?>
<Relationships xmlns="http://schemas.openxmlformats.org/package/2006/relationships"><Relationship Id="rId2" Type="http://schemas.openxmlformats.org/officeDocument/2006/relationships/package" Target="../embeddings/Microsoft_Excel_Worksheet187.xlsx"/><Relationship Id="rId1" Type="http://schemas.openxmlformats.org/officeDocument/2006/relationships/themeOverride" Target="../theme/themeOverride22.xml"/></Relationships>
</file>

<file path=ppt/charts/_rels/chart188.xml.rels><?xml version="1.0" encoding="UTF-8" standalone="yes"?>
<Relationships xmlns="http://schemas.openxmlformats.org/package/2006/relationships"><Relationship Id="rId2" Type="http://schemas.openxmlformats.org/officeDocument/2006/relationships/package" Target="../embeddings/Microsoft_Excel_Worksheet188.xlsx"/><Relationship Id="rId1" Type="http://schemas.openxmlformats.org/officeDocument/2006/relationships/themeOverride" Target="../theme/themeOverride23.xml"/></Relationships>
</file>

<file path=ppt/charts/_rels/chart189.xml.rels><?xml version="1.0" encoding="UTF-8" standalone="yes"?>
<Relationships xmlns="http://schemas.openxmlformats.org/package/2006/relationships"><Relationship Id="rId2" Type="http://schemas.openxmlformats.org/officeDocument/2006/relationships/package" Target="../embeddings/Microsoft_Excel_Worksheet189.xlsx"/><Relationship Id="rId1" Type="http://schemas.openxmlformats.org/officeDocument/2006/relationships/themeOverride" Target="../theme/themeOverride24.xml"/></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190.xml.rels><?xml version="1.0" encoding="UTF-8" standalone="yes"?>
<Relationships xmlns="http://schemas.openxmlformats.org/package/2006/relationships"><Relationship Id="rId2" Type="http://schemas.openxmlformats.org/officeDocument/2006/relationships/package" Target="../embeddings/Microsoft_Excel_Worksheet190.xlsx"/><Relationship Id="rId1" Type="http://schemas.openxmlformats.org/officeDocument/2006/relationships/themeOverride" Target="../theme/themeOverride25.xml"/></Relationships>
</file>

<file path=ppt/charts/_rels/chart191.xml.rels><?xml version="1.0" encoding="UTF-8" standalone="yes"?>
<Relationships xmlns="http://schemas.openxmlformats.org/package/2006/relationships"><Relationship Id="rId2" Type="http://schemas.openxmlformats.org/officeDocument/2006/relationships/package" Target="../embeddings/Microsoft_Excel_Worksheet191.xlsx"/><Relationship Id="rId1" Type="http://schemas.openxmlformats.org/officeDocument/2006/relationships/themeOverride" Target="../theme/themeOverride26.xml"/></Relationships>
</file>

<file path=ppt/charts/_rels/chart192.xml.rels><?xml version="1.0" encoding="UTF-8" standalone="yes"?>
<Relationships xmlns="http://schemas.openxmlformats.org/package/2006/relationships"><Relationship Id="rId1" Type="http://schemas.openxmlformats.org/officeDocument/2006/relationships/package" Target="../embeddings/Microsoft_Excel_Worksheet192.xlsx"/></Relationships>
</file>

<file path=ppt/charts/_rels/chart193.xml.rels><?xml version="1.0" encoding="UTF-8" standalone="yes"?>
<Relationships xmlns="http://schemas.openxmlformats.org/package/2006/relationships"><Relationship Id="rId1" Type="http://schemas.openxmlformats.org/officeDocument/2006/relationships/package" Target="../embeddings/Microsoft_Excel_Worksheet193.xlsx"/></Relationships>
</file>

<file path=ppt/charts/_rels/chart194.xml.rels><?xml version="1.0" encoding="UTF-8" standalone="yes"?>
<Relationships xmlns="http://schemas.openxmlformats.org/package/2006/relationships"><Relationship Id="rId1" Type="http://schemas.openxmlformats.org/officeDocument/2006/relationships/package" Target="../embeddings/Microsoft_Excel_Worksheet194.xlsx"/></Relationships>
</file>

<file path=ppt/charts/_rels/chart195.xml.rels><?xml version="1.0" encoding="UTF-8" standalone="yes"?>
<Relationships xmlns="http://schemas.openxmlformats.org/package/2006/relationships"><Relationship Id="rId2" Type="http://schemas.openxmlformats.org/officeDocument/2006/relationships/package" Target="../embeddings/Microsoft_Excel_Worksheet195.xlsx"/><Relationship Id="rId1" Type="http://schemas.openxmlformats.org/officeDocument/2006/relationships/themeOverride" Target="../theme/themeOverride27.xml"/></Relationships>
</file>

<file path=ppt/charts/_rels/chart196.xml.rels><?xml version="1.0" encoding="UTF-8" standalone="yes"?>
<Relationships xmlns="http://schemas.openxmlformats.org/package/2006/relationships"><Relationship Id="rId1" Type="http://schemas.openxmlformats.org/officeDocument/2006/relationships/package" Target="../embeddings/Microsoft_Excel_Worksheet196.xlsx"/></Relationships>
</file>

<file path=ppt/charts/_rels/chart197.xml.rels><?xml version="1.0" encoding="UTF-8" standalone="yes"?>
<Relationships xmlns="http://schemas.openxmlformats.org/package/2006/relationships"><Relationship Id="rId1" Type="http://schemas.openxmlformats.org/officeDocument/2006/relationships/package" Target="../embeddings/Microsoft_Excel_Worksheet197.xlsx"/></Relationships>
</file>

<file path=ppt/charts/_rels/chart198.xml.rels><?xml version="1.0" encoding="UTF-8" standalone="yes"?>
<Relationships xmlns="http://schemas.openxmlformats.org/package/2006/relationships"><Relationship Id="rId1" Type="http://schemas.openxmlformats.org/officeDocument/2006/relationships/package" Target="../embeddings/Microsoft_Excel_Worksheet198.xlsx"/></Relationships>
</file>

<file path=ppt/charts/_rels/chart199.xml.rels><?xml version="1.0" encoding="UTF-8" standalone="yes"?>
<Relationships xmlns="http://schemas.openxmlformats.org/package/2006/relationships"><Relationship Id="rId1" Type="http://schemas.openxmlformats.org/officeDocument/2006/relationships/package" Target="../embeddings/Microsoft_Excel_Worksheet199.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00.xml.rels><?xml version="1.0" encoding="UTF-8" standalone="yes"?>
<Relationships xmlns="http://schemas.openxmlformats.org/package/2006/relationships"><Relationship Id="rId1" Type="http://schemas.openxmlformats.org/officeDocument/2006/relationships/package" Target="../embeddings/Microsoft_Excel_Worksheet200.xlsx"/></Relationships>
</file>

<file path=ppt/charts/_rels/chart201.xml.rels><?xml version="1.0" encoding="UTF-8" standalone="yes"?>
<Relationships xmlns="http://schemas.openxmlformats.org/package/2006/relationships"><Relationship Id="rId1" Type="http://schemas.openxmlformats.org/officeDocument/2006/relationships/package" Target="../embeddings/Microsoft_Excel_Worksheet201.xlsx"/></Relationships>
</file>

<file path=ppt/charts/_rels/chart202.xml.rels><?xml version="1.0" encoding="UTF-8" standalone="yes"?>
<Relationships xmlns="http://schemas.openxmlformats.org/package/2006/relationships"><Relationship Id="rId1" Type="http://schemas.openxmlformats.org/officeDocument/2006/relationships/package" Target="../embeddings/Microsoft_Excel_Worksheet202.xlsx"/></Relationships>
</file>

<file path=ppt/charts/_rels/chart203.xml.rels><?xml version="1.0" encoding="UTF-8" standalone="yes"?>
<Relationships xmlns="http://schemas.openxmlformats.org/package/2006/relationships"><Relationship Id="rId1" Type="http://schemas.openxmlformats.org/officeDocument/2006/relationships/package" Target="../embeddings/Microsoft_Excel_Worksheet203.xlsx"/></Relationships>
</file>

<file path=ppt/charts/_rels/chart204.xml.rels><?xml version="1.0" encoding="UTF-8" standalone="yes"?>
<Relationships xmlns="http://schemas.openxmlformats.org/package/2006/relationships"><Relationship Id="rId1" Type="http://schemas.openxmlformats.org/officeDocument/2006/relationships/package" Target="../embeddings/Microsoft_Excel_Worksheet204.xlsx"/></Relationships>
</file>

<file path=ppt/charts/_rels/chart205.xml.rels><?xml version="1.0" encoding="UTF-8" standalone="yes"?>
<Relationships xmlns="http://schemas.openxmlformats.org/package/2006/relationships"><Relationship Id="rId1" Type="http://schemas.openxmlformats.org/officeDocument/2006/relationships/package" Target="../embeddings/Microsoft_Excel_Worksheet205.xlsx"/></Relationships>
</file>

<file path=ppt/charts/_rels/chart206.xml.rels><?xml version="1.0" encoding="UTF-8" standalone="yes"?>
<Relationships xmlns="http://schemas.openxmlformats.org/package/2006/relationships"><Relationship Id="rId1" Type="http://schemas.openxmlformats.org/officeDocument/2006/relationships/package" Target="../embeddings/Microsoft_Excel_Worksheet206.xlsx"/></Relationships>
</file>

<file path=ppt/charts/_rels/chart207.xml.rels><?xml version="1.0" encoding="UTF-8" standalone="yes"?>
<Relationships xmlns="http://schemas.openxmlformats.org/package/2006/relationships"><Relationship Id="rId1" Type="http://schemas.openxmlformats.org/officeDocument/2006/relationships/package" Target="../embeddings/Microsoft_Excel_Worksheet207.xlsx"/></Relationships>
</file>

<file path=ppt/charts/_rels/chart208.xml.rels><?xml version="1.0" encoding="UTF-8" standalone="yes"?>
<Relationships xmlns="http://schemas.openxmlformats.org/package/2006/relationships"><Relationship Id="rId1" Type="http://schemas.openxmlformats.org/officeDocument/2006/relationships/package" Target="../embeddings/Microsoft_Excel_Worksheet208.xlsx"/></Relationships>
</file>

<file path=ppt/charts/_rels/chart209.xml.rels><?xml version="1.0" encoding="UTF-8" standalone="yes"?>
<Relationships xmlns="http://schemas.openxmlformats.org/package/2006/relationships"><Relationship Id="rId1" Type="http://schemas.openxmlformats.org/officeDocument/2006/relationships/package" Target="../embeddings/Microsoft_Excel_Worksheet209.xlsx"/></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210.xml.rels><?xml version="1.0" encoding="UTF-8" standalone="yes"?>
<Relationships xmlns="http://schemas.openxmlformats.org/package/2006/relationships"><Relationship Id="rId1" Type="http://schemas.openxmlformats.org/officeDocument/2006/relationships/package" Target="../embeddings/Microsoft_Excel_Worksheet210.xlsx"/></Relationships>
</file>

<file path=ppt/charts/_rels/chart211.xml.rels><?xml version="1.0" encoding="UTF-8" standalone="yes"?>
<Relationships xmlns="http://schemas.openxmlformats.org/package/2006/relationships"><Relationship Id="rId1" Type="http://schemas.openxmlformats.org/officeDocument/2006/relationships/package" Target="../embeddings/Microsoft_Excel_Worksheet211.xlsx"/></Relationships>
</file>

<file path=ppt/charts/_rels/chart212.xml.rels><?xml version="1.0" encoding="UTF-8" standalone="yes"?>
<Relationships xmlns="http://schemas.openxmlformats.org/package/2006/relationships"><Relationship Id="rId1" Type="http://schemas.openxmlformats.org/officeDocument/2006/relationships/package" Target="../embeddings/Microsoft_Excel_Worksheet212.xlsx"/></Relationships>
</file>

<file path=ppt/charts/_rels/chart213.xml.rels><?xml version="1.0" encoding="UTF-8" standalone="yes"?>
<Relationships xmlns="http://schemas.openxmlformats.org/package/2006/relationships"><Relationship Id="rId2" Type="http://schemas.openxmlformats.org/officeDocument/2006/relationships/package" Target="../embeddings/Microsoft_Excel_Worksheet213.xlsx"/><Relationship Id="rId1" Type="http://schemas.openxmlformats.org/officeDocument/2006/relationships/themeOverride" Target="../theme/themeOverride28.xml"/></Relationships>
</file>

<file path=ppt/charts/_rels/chart214.xml.rels><?xml version="1.0" encoding="UTF-8" standalone="yes"?>
<Relationships xmlns="http://schemas.openxmlformats.org/package/2006/relationships"><Relationship Id="rId2" Type="http://schemas.openxmlformats.org/officeDocument/2006/relationships/package" Target="../embeddings/Microsoft_Excel_Worksheet214.xlsx"/><Relationship Id="rId1" Type="http://schemas.openxmlformats.org/officeDocument/2006/relationships/themeOverride" Target="../theme/themeOverride29.xml"/></Relationships>
</file>

<file path=ppt/charts/_rels/chart215.xml.rels><?xml version="1.0" encoding="UTF-8" standalone="yes"?>
<Relationships xmlns="http://schemas.openxmlformats.org/package/2006/relationships"><Relationship Id="rId1" Type="http://schemas.openxmlformats.org/officeDocument/2006/relationships/package" Target="../embeddings/Microsoft_Excel_Worksheet215.xlsx"/></Relationships>
</file>

<file path=ppt/charts/_rels/chart216.xml.rels><?xml version="1.0" encoding="UTF-8" standalone="yes"?>
<Relationships xmlns="http://schemas.openxmlformats.org/package/2006/relationships"><Relationship Id="rId1" Type="http://schemas.openxmlformats.org/officeDocument/2006/relationships/package" Target="../embeddings/Microsoft_Excel_Worksheet216.xlsx"/></Relationships>
</file>

<file path=ppt/charts/_rels/chart217.xml.rels><?xml version="1.0" encoding="UTF-8" standalone="yes"?>
<Relationships xmlns="http://schemas.openxmlformats.org/package/2006/relationships"><Relationship Id="rId1" Type="http://schemas.openxmlformats.org/officeDocument/2006/relationships/package" Target="../embeddings/Microsoft_Excel_Worksheet217.xlsx"/></Relationships>
</file>

<file path=ppt/charts/_rels/chart218.xml.rels><?xml version="1.0" encoding="UTF-8" standalone="yes"?>
<Relationships xmlns="http://schemas.openxmlformats.org/package/2006/relationships"><Relationship Id="rId1" Type="http://schemas.openxmlformats.org/officeDocument/2006/relationships/package" Target="../embeddings/Microsoft_Excel_Worksheet218.xlsx"/></Relationships>
</file>

<file path=ppt/charts/_rels/chart219.xml.rels><?xml version="1.0" encoding="UTF-8" standalone="yes"?>
<Relationships xmlns="http://schemas.openxmlformats.org/package/2006/relationships"><Relationship Id="rId1" Type="http://schemas.openxmlformats.org/officeDocument/2006/relationships/package" Target="../embeddings/Microsoft_Excel_Worksheet219.xlsx"/></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22.xlsx"/></Relationships>
</file>

<file path=ppt/charts/_rels/chart220.xml.rels><?xml version="1.0" encoding="UTF-8" standalone="yes"?>
<Relationships xmlns="http://schemas.openxmlformats.org/package/2006/relationships"><Relationship Id="rId1" Type="http://schemas.openxmlformats.org/officeDocument/2006/relationships/package" Target="../embeddings/Microsoft_Excel_Worksheet220.xlsx"/></Relationships>
</file>

<file path=ppt/charts/_rels/chart221.xml.rels><?xml version="1.0" encoding="UTF-8" standalone="yes"?>
<Relationships xmlns="http://schemas.openxmlformats.org/package/2006/relationships"><Relationship Id="rId1" Type="http://schemas.openxmlformats.org/officeDocument/2006/relationships/package" Target="../embeddings/Microsoft_Excel_Worksheet221.xlsx"/></Relationships>
</file>

<file path=ppt/charts/_rels/chart222.xml.rels><?xml version="1.0" encoding="UTF-8" standalone="yes"?>
<Relationships xmlns="http://schemas.openxmlformats.org/package/2006/relationships"><Relationship Id="rId1" Type="http://schemas.openxmlformats.org/officeDocument/2006/relationships/package" Target="../embeddings/Microsoft_Excel_Worksheet222.xlsx"/></Relationships>
</file>

<file path=ppt/charts/_rels/chart223.xml.rels><?xml version="1.0" encoding="UTF-8" standalone="yes"?>
<Relationships xmlns="http://schemas.openxmlformats.org/package/2006/relationships"><Relationship Id="rId1" Type="http://schemas.openxmlformats.org/officeDocument/2006/relationships/package" Target="../embeddings/Microsoft_Excel_Worksheet223.xlsx"/></Relationships>
</file>

<file path=ppt/charts/_rels/chart224.xml.rels><?xml version="1.0" encoding="UTF-8" standalone="yes"?>
<Relationships xmlns="http://schemas.openxmlformats.org/package/2006/relationships"><Relationship Id="rId1" Type="http://schemas.openxmlformats.org/officeDocument/2006/relationships/package" Target="../embeddings/Microsoft_Excel_Worksheet224.xlsx"/></Relationships>
</file>

<file path=ppt/charts/_rels/chart225.xml.rels><?xml version="1.0" encoding="UTF-8" standalone="yes"?>
<Relationships xmlns="http://schemas.openxmlformats.org/package/2006/relationships"><Relationship Id="rId1" Type="http://schemas.openxmlformats.org/officeDocument/2006/relationships/package" Target="../embeddings/Microsoft_Excel_Worksheet225.xlsx"/></Relationships>
</file>

<file path=ppt/charts/_rels/chart226.xml.rels><?xml version="1.0" encoding="UTF-8" standalone="yes"?>
<Relationships xmlns="http://schemas.openxmlformats.org/package/2006/relationships"><Relationship Id="rId1" Type="http://schemas.openxmlformats.org/officeDocument/2006/relationships/package" Target="../embeddings/Microsoft_Excel_Worksheet226.xlsx"/></Relationships>
</file>

<file path=ppt/charts/_rels/chart227.xml.rels><?xml version="1.0" encoding="UTF-8" standalone="yes"?>
<Relationships xmlns="http://schemas.openxmlformats.org/package/2006/relationships"><Relationship Id="rId2" Type="http://schemas.openxmlformats.org/officeDocument/2006/relationships/package" Target="../embeddings/Microsoft_Excel_Worksheet227.xlsx"/><Relationship Id="rId1" Type="http://schemas.openxmlformats.org/officeDocument/2006/relationships/themeOverride" Target="../theme/themeOverride30.xml"/></Relationships>
</file>

<file path=ppt/charts/_rels/chart228.xml.rels><?xml version="1.0" encoding="UTF-8" standalone="yes"?>
<Relationships xmlns="http://schemas.openxmlformats.org/package/2006/relationships"><Relationship Id="rId2" Type="http://schemas.openxmlformats.org/officeDocument/2006/relationships/package" Target="../embeddings/Microsoft_Excel_Worksheet228.xlsx"/><Relationship Id="rId1" Type="http://schemas.openxmlformats.org/officeDocument/2006/relationships/themeOverride" Target="../theme/themeOverride31.xml"/></Relationships>
</file>

<file path=ppt/charts/_rels/chart229.xml.rels><?xml version="1.0" encoding="UTF-8" standalone="yes"?>
<Relationships xmlns="http://schemas.openxmlformats.org/package/2006/relationships"><Relationship Id="rId1" Type="http://schemas.openxmlformats.org/officeDocument/2006/relationships/package" Target="../embeddings/Microsoft_Excel_Worksheet229.xlsx"/></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230.xml.rels><?xml version="1.0" encoding="UTF-8" standalone="yes"?>
<Relationships xmlns="http://schemas.openxmlformats.org/package/2006/relationships"><Relationship Id="rId1" Type="http://schemas.openxmlformats.org/officeDocument/2006/relationships/package" Target="../embeddings/Microsoft_Excel_Worksheet230.xlsx"/></Relationships>
</file>

<file path=ppt/charts/_rels/chart231.xml.rels><?xml version="1.0" encoding="UTF-8" standalone="yes"?>
<Relationships xmlns="http://schemas.openxmlformats.org/package/2006/relationships"><Relationship Id="rId1" Type="http://schemas.openxmlformats.org/officeDocument/2006/relationships/package" Target="../embeddings/Microsoft_Excel_Worksheet231.xlsx"/></Relationships>
</file>

<file path=ppt/charts/_rels/chart232.xml.rels><?xml version="1.0" encoding="UTF-8" standalone="yes"?>
<Relationships xmlns="http://schemas.openxmlformats.org/package/2006/relationships"><Relationship Id="rId1" Type="http://schemas.openxmlformats.org/officeDocument/2006/relationships/package" Target="../embeddings/Microsoft_Excel_Worksheet232.xlsx"/></Relationships>
</file>

<file path=ppt/charts/_rels/chart233.xml.rels><?xml version="1.0" encoding="UTF-8" standalone="yes"?>
<Relationships xmlns="http://schemas.openxmlformats.org/package/2006/relationships"><Relationship Id="rId1" Type="http://schemas.openxmlformats.org/officeDocument/2006/relationships/package" Target="../embeddings/Microsoft_Excel_Worksheet233.xlsx"/></Relationships>
</file>

<file path=ppt/charts/_rels/chart234.xml.rels><?xml version="1.0" encoding="UTF-8" standalone="yes"?>
<Relationships xmlns="http://schemas.openxmlformats.org/package/2006/relationships"><Relationship Id="rId1" Type="http://schemas.openxmlformats.org/officeDocument/2006/relationships/package" Target="../embeddings/Microsoft_Excel_Worksheet234.xlsx"/></Relationships>
</file>

<file path=ppt/charts/_rels/chart235.xml.rels><?xml version="1.0" encoding="UTF-8" standalone="yes"?>
<Relationships xmlns="http://schemas.openxmlformats.org/package/2006/relationships"><Relationship Id="rId1" Type="http://schemas.openxmlformats.org/officeDocument/2006/relationships/package" Target="../embeddings/Microsoft_Excel_Worksheet235.xlsx"/></Relationships>
</file>

<file path=ppt/charts/_rels/chart236.xml.rels><?xml version="1.0" encoding="UTF-8" standalone="yes"?>
<Relationships xmlns="http://schemas.openxmlformats.org/package/2006/relationships"><Relationship Id="rId1" Type="http://schemas.openxmlformats.org/officeDocument/2006/relationships/package" Target="../embeddings/Microsoft_Excel_Worksheet236.xlsx"/></Relationships>
</file>

<file path=ppt/charts/_rels/chart237.xml.rels><?xml version="1.0" encoding="UTF-8" standalone="yes"?>
<Relationships xmlns="http://schemas.openxmlformats.org/package/2006/relationships"><Relationship Id="rId1" Type="http://schemas.openxmlformats.org/officeDocument/2006/relationships/package" Target="../embeddings/Microsoft_Excel_Worksheet237.xlsx"/></Relationships>
</file>

<file path=ppt/charts/_rels/chart238.xml.rels><?xml version="1.0" encoding="UTF-8" standalone="yes"?>
<Relationships xmlns="http://schemas.openxmlformats.org/package/2006/relationships"><Relationship Id="rId1" Type="http://schemas.openxmlformats.org/officeDocument/2006/relationships/package" Target="../embeddings/Microsoft_Excel_Worksheet238.xlsx"/></Relationships>
</file>

<file path=ppt/charts/_rels/chart239.xml.rels><?xml version="1.0" encoding="UTF-8" standalone="yes"?>
<Relationships xmlns="http://schemas.openxmlformats.org/package/2006/relationships"><Relationship Id="rId1" Type="http://schemas.openxmlformats.org/officeDocument/2006/relationships/package" Target="../embeddings/Microsoft_Excel_Worksheet239.xlsx"/></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240.xml.rels><?xml version="1.0" encoding="UTF-8" standalone="yes"?>
<Relationships xmlns="http://schemas.openxmlformats.org/package/2006/relationships"><Relationship Id="rId1" Type="http://schemas.openxmlformats.org/officeDocument/2006/relationships/package" Target="../embeddings/Microsoft_Excel_Worksheet240.xlsx"/></Relationships>
</file>

<file path=ppt/charts/_rels/chart241.xml.rels><?xml version="1.0" encoding="UTF-8" standalone="yes"?>
<Relationships xmlns="http://schemas.openxmlformats.org/package/2006/relationships"><Relationship Id="rId1" Type="http://schemas.openxmlformats.org/officeDocument/2006/relationships/package" Target="../embeddings/Microsoft_Excel_Worksheet241.xlsx"/></Relationships>
</file>

<file path=ppt/charts/_rels/chart242.xml.rels><?xml version="1.0" encoding="UTF-8" standalone="yes"?>
<Relationships xmlns="http://schemas.openxmlformats.org/package/2006/relationships"><Relationship Id="rId1" Type="http://schemas.openxmlformats.org/officeDocument/2006/relationships/package" Target="../embeddings/Microsoft_Excel_Worksheet242.xlsx"/></Relationships>
</file>

<file path=ppt/charts/_rels/chart243.xml.rels><?xml version="1.0" encoding="UTF-8" standalone="yes"?>
<Relationships xmlns="http://schemas.openxmlformats.org/package/2006/relationships"><Relationship Id="rId1" Type="http://schemas.openxmlformats.org/officeDocument/2006/relationships/package" Target="../embeddings/Microsoft_Excel_Worksheet243.xlsx"/></Relationships>
</file>

<file path=ppt/charts/_rels/chart244.xml.rels><?xml version="1.0" encoding="UTF-8" standalone="yes"?>
<Relationships xmlns="http://schemas.openxmlformats.org/package/2006/relationships"><Relationship Id="rId1" Type="http://schemas.openxmlformats.org/officeDocument/2006/relationships/package" Target="../embeddings/Microsoft_Excel_Worksheet244.xlsx"/></Relationships>
</file>

<file path=ppt/charts/_rels/chart245.xml.rels><?xml version="1.0" encoding="UTF-8" standalone="yes"?>
<Relationships xmlns="http://schemas.openxmlformats.org/package/2006/relationships"><Relationship Id="rId1" Type="http://schemas.openxmlformats.org/officeDocument/2006/relationships/package" Target="../embeddings/Microsoft_Excel_Worksheet245.xlsx"/></Relationships>
</file>

<file path=ppt/charts/_rels/chart246.xml.rels><?xml version="1.0" encoding="UTF-8" standalone="yes"?>
<Relationships xmlns="http://schemas.openxmlformats.org/package/2006/relationships"><Relationship Id="rId1" Type="http://schemas.openxmlformats.org/officeDocument/2006/relationships/package" Target="../embeddings/Microsoft_Excel_Worksheet246.xlsx"/></Relationships>
</file>

<file path=ppt/charts/_rels/chart247.xml.rels><?xml version="1.0" encoding="UTF-8" standalone="yes"?>
<Relationships xmlns="http://schemas.openxmlformats.org/package/2006/relationships"><Relationship Id="rId1" Type="http://schemas.openxmlformats.org/officeDocument/2006/relationships/package" Target="../embeddings/Microsoft_Excel_Worksheet247.xlsx"/></Relationships>
</file>

<file path=ppt/charts/_rels/chart248.xml.rels><?xml version="1.0" encoding="UTF-8" standalone="yes"?>
<Relationships xmlns="http://schemas.openxmlformats.org/package/2006/relationships"><Relationship Id="rId1" Type="http://schemas.openxmlformats.org/officeDocument/2006/relationships/package" Target="../embeddings/Microsoft_Excel_Worksheet248.xlsx"/></Relationships>
</file>

<file path=ppt/charts/_rels/chart249.xml.rels><?xml version="1.0" encoding="UTF-8" standalone="yes"?>
<Relationships xmlns="http://schemas.openxmlformats.org/package/2006/relationships"><Relationship Id="rId1" Type="http://schemas.openxmlformats.org/officeDocument/2006/relationships/package" Target="../embeddings/Microsoft_Excel_Worksheet249.xlsx"/></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Worksheet25.xlsx"/></Relationships>
</file>

<file path=ppt/charts/_rels/chart250.xml.rels><?xml version="1.0" encoding="UTF-8" standalone="yes"?>
<Relationships xmlns="http://schemas.openxmlformats.org/package/2006/relationships"><Relationship Id="rId1" Type="http://schemas.openxmlformats.org/officeDocument/2006/relationships/package" Target="../embeddings/Microsoft_Excel_Worksheet250.xlsx"/></Relationships>
</file>

<file path=ppt/charts/_rels/chart251.xml.rels><?xml version="1.0" encoding="UTF-8" standalone="yes"?>
<Relationships xmlns="http://schemas.openxmlformats.org/package/2006/relationships"><Relationship Id="rId1" Type="http://schemas.openxmlformats.org/officeDocument/2006/relationships/package" Target="../embeddings/Microsoft_Excel_Worksheet251.xlsx"/></Relationships>
</file>

<file path=ppt/charts/_rels/chart252.xml.rels><?xml version="1.0" encoding="UTF-8" standalone="yes"?>
<Relationships xmlns="http://schemas.openxmlformats.org/package/2006/relationships"><Relationship Id="rId1" Type="http://schemas.openxmlformats.org/officeDocument/2006/relationships/package" Target="../embeddings/Microsoft_Excel_Worksheet252.xlsx"/></Relationships>
</file>

<file path=ppt/charts/_rels/chart253.xml.rels><?xml version="1.0" encoding="UTF-8" standalone="yes"?>
<Relationships xmlns="http://schemas.openxmlformats.org/package/2006/relationships"><Relationship Id="rId1" Type="http://schemas.openxmlformats.org/officeDocument/2006/relationships/package" Target="../embeddings/Microsoft_Excel_Worksheet253.xlsx"/></Relationships>
</file>

<file path=ppt/charts/_rels/chart254.xml.rels><?xml version="1.0" encoding="UTF-8" standalone="yes"?>
<Relationships xmlns="http://schemas.openxmlformats.org/package/2006/relationships"><Relationship Id="rId1" Type="http://schemas.openxmlformats.org/officeDocument/2006/relationships/package" Target="../embeddings/Microsoft_Excel_Worksheet254.xlsx"/></Relationships>
</file>

<file path=ppt/charts/_rels/chart255.xml.rels><?xml version="1.0" encoding="UTF-8" standalone="yes"?>
<Relationships xmlns="http://schemas.openxmlformats.org/package/2006/relationships"><Relationship Id="rId1" Type="http://schemas.openxmlformats.org/officeDocument/2006/relationships/package" Target="../embeddings/Microsoft_Excel_Worksheet255.xlsx"/></Relationships>
</file>

<file path=ppt/charts/_rels/chart256.xml.rels><?xml version="1.0" encoding="UTF-8" standalone="yes"?>
<Relationships xmlns="http://schemas.openxmlformats.org/package/2006/relationships"><Relationship Id="rId1" Type="http://schemas.openxmlformats.org/officeDocument/2006/relationships/package" Target="../embeddings/Microsoft_Excel_Worksheet256.xlsx"/></Relationships>
</file>

<file path=ppt/charts/_rels/chart257.xml.rels><?xml version="1.0" encoding="UTF-8" standalone="yes"?>
<Relationships xmlns="http://schemas.openxmlformats.org/package/2006/relationships"><Relationship Id="rId1" Type="http://schemas.openxmlformats.org/officeDocument/2006/relationships/package" Target="../embeddings/Microsoft_Excel_Worksheet257.xlsx"/></Relationships>
</file>

<file path=ppt/charts/_rels/chart258.xml.rels><?xml version="1.0" encoding="UTF-8" standalone="yes"?>
<Relationships xmlns="http://schemas.openxmlformats.org/package/2006/relationships"><Relationship Id="rId1" Type="http://schemas.openxmlformats.org/officeDocument/2006/relationships/package" Target="../embeddings/Microsoft_Excel_Worksheet258.xlsx"/></Relationships>
</file>

<file path=ppt/charts/_rels/chart259.xml.rels><?xml version="1.0" encoding="UTF-8" standalone="yes"?>
<Relationships xmlns="http://schemas.openxmlformats.org/package/2006/relationships"><Relationship Id="rId2" Type="http://schemas.openxmlformats.org/officeDocument/2006/relationships/package" Target="../embeddings/Microsoft_Excel_Worksheet259.xlsx"/><Relationship Id="rId1" Type="http://schemas.openxmlformats.org/officeDocument/2006/relationships/themeOverride" Target="../theme/themeOverride32.xml"/></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260.xml.rels><?xml version="1.0" encoding="UTF-8" standalone="yes"?>
<Relationships xmlns="http://schemas.openxmlformats.org/package/2006/relationships"><Relationship Id="rId2" Type="http://schemas.openxmlformats.org/officeDocument/2006/relationships/package" Target="../embeddings/Microsoft_Excel_Worksheet260.xlsx"/><Relationship Id="rId1" Type="http://schemas.openxmlformats.org/officeDocument/2006/relationships/themeOverride" Target="../theme/themeOverride33.xml"/></Relationships>
</file>

<file path=ppt/charts/_rels/chart261.xml.rels><?xml version="1.0" encoding="UTF-8" standalone="yes"?>
<Relationships xmlns="http://schemas.openxmlformats.org/package/2006/relationships"><Relationship Id="rId2" Type="http://schemas.openxmlformats.org/officeDocument/2006/relationships/package" Target="../embeddings/Microsoft_Excel_Worksheet261.xlsx"/><Relationship Id="rId1" Type="http://schemas.openxmlformats.org/officeDocument/2006/relationships/themeOverride" Target="../theme/themeOverride34.xml"/></Relationships>
</file>

<file path=ppt/charts/_rels/chart262.xml.rels><?xml version="1.0" encoding="UTF-8" standalone="yes"?>
<Relationships xmlns="http://schemas.openxmlformats.org/package/2006/relationships"><Relationship Id="rId2" Type="http://schemas.openxmlformats.org/officeDocument/2006/relationships/package" Target="../embeddings/Microsoft_Excel_Worksheet262.xlsx"/><Relationship Id="rId1" Type="http://schemas.openxmlformats.org/officeDocument/2006/relationships/themeOverride" Target="../theme/themeOverride35.xml"/></Relationships>
</file>

<file path=ppt/charts/_rels/chart263.xml.rels><?xml version="1.0" encoding="UTF-8" standalone="yes"?>
<Relationships xmlns="http://schemas.openxmlformats.org/package/2006/relationships"><Relationship Id="rId2" Type="http://schemas.openxmlformats.org/officeDocument/2006/relationships/package" Target="../embeddings/Microsoft_Excel_Worksheet263.xlsx"/><Relationship Id="rId1" Type="http://schemas.openxmlformats.org/officeDocument/2006/relationships/themeOverride" Target="../theme/themeOverride36.xml"/></Relationships>
</file>

<file path=ppt/charts/_rels/chart264.xml.rels><?xml version="1.0" encoding="UTF-8" standalone="yes"?>
<Relationships xmlns="http://schemas.openxmlformats.org/package/2006/relationships"><Relationship Id="rId2" Type="http://schemas.openxmlformats.org/officeDocument/2006/relationships/package" Target="../embeddings/Microsoft_Excel_Worksheet264.xlsx"/><Relationship Id="rId1" Type="http://schemas.openxmlformats.org/officeDocument/2006/relationships/themeOverride" Target="../theme/themeOverride37.xml"/></Relationships>
</file>

<file path=ppt/charts/_rels/chart265.xml.rels><?xml version="1.0" encoding="UTF-8" standalone="yes"?>
<Relationships xmlns="http://schemas.openxmlformats.org/package/2006/relationships"><Relationship Id="rId2" Type="http://schemas.openxmlformats.org/officeDocument/2006/relationships/package" Target="../embeddings/Microsoft_Excel_Worksheet265.xlsx"/><Relationship Id="rId1" Type="http://schemas.openxmlformats.org/officeDocument/2006/relationships/themeOverride" Target="../theme/themeOverride38.xml"/></Relationships>
</file>

<file path=ppt/charts/_rels/chart266.xml.rels><?xml version="1.0" encoding="UTF-8" standalone="yes"?>
<Relationships xmlns="http://schemas.openxmlformats.org/package/2006/relationships"><Relationship Id="rId2" Type="http://schemas.openxmlformats.org/officeDocument/2006/relationships/package" Target="../embeddings/Microsoft_Excel_Worksheet266.xlsx"/><Relationship Id="rId1" Type="http://schemas.openxmlformats.org/officeDocument/2006/relationships/themeOverride" Target="../theme/themeOverride39.xml"/></Relationships>
</file>

<file path=ppt/charts/_rels/chart267.xml.rels><?xml version="1.0" encoding="UTF-8" standalone="yes"?>
<Relationships xmlns="http://schemas.openxmlformats.org/package/2006/relationships"><Relationship Id="rId2" Type="http://schemas.openxmlformats.org/officeDocument/2006/relationships/package" Target="../embeddings/Microsoft_Excel_Worksheet267.xlsx"/><Relationship Id="rId1" Type="http://schemas.openxmlformats.org/officeDocument/2006/relationships/themeOverride" Target="../theme/themeOverride40.xml"/></Relationships>
</file>

<file path=ppt/charts/_rels/chart268.xml.rels><?xml version="1.0" encoding="UTF-8" standalone="yes"?>
<Relationships xmlns="http://schemas.openxmlformats.org/package/2006/relationships"><Relationship Id="rId2" Type="http://schemas.openxmlformats.org/officeDocument/2006/relationships/package" Target="../embeddings/Microsoft_Excel_Worksheet268.xlsx"/><Relationship Id="rId1" Type="http://schemas.openxmlformats.org/officeDocument/2006/relationships/themeOverride" Target="../theme/themeOverride41.xml"/></Relationships>
</file>

<file path=ppt/charts/_rels/chart269.xml.rels><?xml version="1.0" encoding="UTF-8" standalone="yes"?>
<Relationships xmlns="http://schemas.openxmlformats.org/package/2006/relationships"><Relationship Id="rId2" Type="http://schemas.openxmlformats.org/officeDocument/2006/relationships/package" Target="../embeddings/Microsoft_Excel_Worksheet269.xlsx"/><Relationship Id="rId1" Type="http://schemas.openxmlformats.org/officeDocument/2006/relationships/themeOverride" Target="../theme/themeOverride42.xml"/></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270.xml.rels><?xml version="1.0" encoding="UTF-8" standalone="yes"?>
<Relationships xmlns="http://schemas.openxmlformats.org/package/2006/relationships"><Relationship Id="rId2" Type="http://schemas.openxmlformats.org/officeDocument/2006/relationships/package" Target="../embeddings/Microsoft_Excel_Worksheet270.xlsx"/><Relationship Id="rId1" Type="http://schemas.openxmlformats.org/officeDocument/2006/relationships/themeOverride" Target="../theme/themeOverride43.xml"/></Relationships>
</file>

<file path=ppt/charts/_rels/chart271.xml.rels><?xml version="1.0" encoding="UTF-8" standalone="yes"?>
<Relationships xmlns="http://schemas.openxmlformats.org/package/2006/relationships"><Relationship Id="rId2" Type="http://schemas.openxmlformats.org/officeDocument/2006/relationships/package" Target="../embeddings/Microsoft_Excel_Worksheet271.xlsx"/><Relationship Id="rId1" Type="http://schemas.openxmlformats.org/officeDocument/2006/relationships/themeOverride" Target="../theme/themeOverride44.xml"/></Relationships>
</file>

<file path=ppt/charts/_rels/chart272.xml.rels><?xml version="1.0" encoding="UTF-8" standalone="yes"?>
<Relationships xmlns="http://schemas.openxmlformats.org/package/2006/relationships"><Relationship Id="rId2" Type="http://schemas.openxmlformats.org/officeDocument/2006/relationships/package" Target="../embeddings/Microsoft_Excel_Worksheet272.xlsx"/><Relationship Id="rId1" Type="http://schemas.openxmlformats.org/officeDocument/2006/relationships/themeOverride" Target="../theme/themeOverride45.xml"/></Relationships>
</file>

<file path=ppt/charts/_rels/chart273.xml.rels><?xml version="1.0" encoding="UTF-8" standalone="yes"?>
<Relationships xmlns="http://schemas.openxmlformats.org/package/2006/relationships"><Relationship Id="rId2" Type="http://schemas.openxmlformats.org/officeDocument/2006/relationships/package" Target="../embeddings/Microsoft_Excel_Worksheet273.xlsx"/><Relationship Id="rId1" Type="http://schemas.openxmlformats.org/officeDocument/2006/relationships/themeOverride" Target="../theme/themeOverride46.xml"/></Relationships>
</file>

<file path=ppt/charts/_rels/chart274.xml.rels><?xml version="1.0" encoding="UTF-8" standalone="yes"?>
<Relationships xmlns="http://schemas.openxmlformats.org/package/2006/relationships"><Relationship Id="rId2" Type="http://schemas.openxmlformats.org/officeDocument/2006/relationships/package" Target="../embeddings/Microsoft_Excel_Worksheet274.xlsx"/><Relationship Id="rId1" Type="http://schemas.openxmlformats.org/officeDocument/2006/relationships/themeOverride" Target="../theme/themeOverride47.xml"/></Relationships>
</file>

<file path=ppt/charts/_rels/chart275.xml.rels><?xml version="1.0" encoding="UTF-8" standalone="yes"?>
<Relationships xmlns="http://schemas.openxmlformats.org/package/2006/relationships"><Relationship Id="rId1" Type="http://schemas.openxmlformats.org/officeDocument/2006/relationships/package" Target="../embeddings/Microsoft_Excel_Worksheet275.xlsx"/></Relationships>
</file>

<file path=ppt/charts/_rels/chart276.xml.rels><?xml version="1.0" encoding="UTF-8" standalone="yes"?>
<Relationships xmlns="http://schemas.openxmlformats.org/package/2006/relationships"><Relationship Id="rId1" Type="http://schemas.openxmlformats.org/officeDocument/2006/relationships/package" Target="../embeddings/Microsoft_Excel_Worksheet276.xlsx"/></Relationships>
</file>

<file path=ppt/charts/_rels/chart277.xml.rels><?xml version="1.0" encoding="UTF-8" standalone="yes"?>
<Relationships xmlns="http://schemas.openxmlformats.org/package/2006/relationships"><Relationship Id="rId1" Type="http://schemas.openxmlformats.org/officeDocument/2006/relationships/package" Target="../embeddings/Microsoft_Excel_Worksheet277.xlsx"/></Relationships>
</file>

<file path=ppt/charts/_rels/chart278.xml.rels><?xml version="1.0" encoding="UTF-8" standalone="yes"?>
<Relationships xmlns="http://schemas.openxmlformats.org/package/2006/relationships"><Relationship Id="rId2" Type="http://schemas.openxmlformats.org/officeDocument/2006/relationships/package" Target="../embeddings/Microsoft_Excel_Worksheet278.xlsx"/><Relationship Id="rId1" Type="http://schemas.openxmlformats.org/officeDocument/2006/relationships/themeOverride" Target="../theme/themeOverride48.xml"/></Relationships>
</file>

<file path=ppt/charts/_rels/chart279.xml.rels><?xml version="1.0" encoding="UTF-8" standalone="yes"?>
<Relationships xmlns="http://schemas.openxmlformats.org/package/2006/relationships"><Relationship Id="rId1" Type="http://schemas.openxmlformats.org/officeDocument/2006/relationships/package" Target="../embeddings/Microsoft_Excel_Worksheet279.xlsx"/></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28.xlsx"/></Relationships>
</file>

<file path=ppt/charts/_rels/chart280.xml.rels><?xml version="1.0" encoding="UTF-8" standalone="yes"?>
<Relationships xmlns="http://schemas.openxmlformats.org/package/2006/relationships"><Relationship Id="rId1" Type="http://schemas.openxmlformats.org/officeDocument/2006/relationships/package" Target="../embeddings/Microsoft_Excel_Worksheet280.xlsx"/></Relationships>
</file>

<file path=ppt/charts/_rels/chart281.xml.rels><?xml version="1.0" encoding="UTF-8" standalone="yes"?>
<Relationships xmlns="http://schemas.openxmlformats.org/package/2006/relationships"><Relationship Id="rId1" Type="http://schemas.openxmlformats.org/officeDocument/2006/relationships/package" Target="../embeddings/Microsoft_Excel_Worksheet281.xlsx"/></Relationships>
</file>

<file path=ppt/charts/_rels/chart282.xml.rels><?xml version="1.0" encoding="UTF-8" standalone="yes"?>
<Relationships xmlns="http://schemas.openxmlformats.org/package/2006/relationships"><Relationship Id="rId1" Type="http://schemas.openxmlformats.org/officeDocument/2006/relationships/package" Target="../embeddings/Microsoft_Excel_Worksheet282.xlsx"/></Relationships>
</file>

<file path=ppt/charts/_rels/chart283.xml.rels><?xml version="1.0" encoding="UTF-8" standalone="yes"?>
<Relationships xmlns="http://schemas.openxmlformats.org/package/2006/relationships"><Relationship Id="rId1" Type="http://schemas.openxmlformats.org/officeDocument/2006/relationships/package" Target="../embeddings/Microsoft_Excel_Worksheet283.xlsx"/></Relationships>
</file>

<file path=ppt/charts/_rels/chart284.xml.rels><?xml version="1.0" encoding="UTF-8" standalone="yes"?>
<Relationships xmlns="http://schemas.openxmlformats.org/package/2006/relationships"><Relationship Id="rId1" Type="http://schemas.openxmlformats.org/officeDocument/2006/relationships/package" Target="../embeddings/Microsoft_Excel_Worksheet284.xlsx"/></Relationships>
</file>

<file path=ppt/charts/_rels/chart285.xml.rels><?xml version="1.0" encoding="UTF-8" standalone="yes"?>
<Relationships xmlns="http://schemas.openxmlformats.org/package/2006/relationships"><Relationship Id="rId1" Type="http://schemas.openxmlformats.org/officeDocument/2006/relationships/package" Target="../embeddings/Microsoft_Excel_Worksheet285.xlsx"/></Relationships>
</file>

<file path=ppt/charts/_rels/chart286.xml.rels><?xml version="1.0" encoding="UTF-8" standalone="yes"?>
<Relationships xmlns="http://schemas.openxmlformats.org/package/2006/relationships"><Relationship Id="rId1" Type="http://schemas.openxmlformats.org/officeDocument/2006/relationships/package" Target="../embeddings/Microsoft_Excel_Worksheet286.xlsx"/></Relationships>
</file>

<file path=ppt/charts/_rels/chart287.xml.rels><?xml version="1.0" encoding="UTF-8" standalone="yes"?>
<Relationships xmlns="http://schemas.openxmlformats.org/package/2006/relationships"><Relationship Id="rId1" Type="http://schemas.openxmlformats.org/officeDocument/2006/relationships/package" Target="../embeddings/Microsoft_Excel_Worksheet287.xlsx"/></Relationships>
</file>

<file path=ppt/charts/_rels/chart288.xml.rels><?xml version="1.0" encoding="UTF-8" standalone="yes"?>
<Relationships xmlns="http://schemas.openxmlformats.org/package/2006/relationships"><Relationship Id="rId1" Type="http://schemas.openxmlformats.org/officeDocument/2006/relationships/package" Target="../embeddings/Microsoft_Excel_Worksheet288.xlsx"/></Relationships>
</file>

<file path=ppt/charts/_rels/chart289.xml.rels><?xml version="1.0" encoding="UTF-8" standalone="yes"?>
<Relationships xmlns="http://schemas.openxmlformats.org/package/2006/relationships"><Relationship Id="rId1" Type="http://schemas.openxmlformats.org/officeDocument/2006/relationships/package" Target="../embeddings/Microsoft_Excel_Worksheet289.xlsx"/></Relationships>
</file>

<file path=ppt/charts/_rels/chart29.xml.rels><?xml version="1.0" encoding="UTF-8" standalone="yes"?>
<Relationships xmlns="http://schemas.openxmlformats.org/package/2006/relationships"><Relationship Id="rId1" Type="http://schemas.openxmlformats.org/officeDocument/2006/relationships/package" Target="../embeddings/Microsoft_Excel_Worksheet29.xlsx"/></Relationships>
</file>

<file path=ppt/charts/_rels/chart290.xml.rels><?xml version="1.0" encoding="UTF-8" standalone="yes"?>
<Relationships xmlns="http://schemas.openxmlformats.org/package/2006/relationships"><Relationship Id="rId1" Type="http://schemas.openxmlformats.org/officeDocument/2006/relationships/package" Target="../embeddings/Microsoft_Excel_Worksheet290.xlsx"/></Relationships>
</file>

<file path=ppt/charts/_rels/chart291.xml.rels><?xml version="1.0" encoding="UTF-8" standalone="yes"?>
<Relationships xmlns="http://schemas.openxmlformats.org/package/2006/relationships"><Relationship Id="rId1" Type="http://schemas.openxmlformats.org/officeDocument/2006/relationships/package" Target="../embeddings/Microsoft_Excel_Worksheet291.xlsx"/></Relationships>
</file>

<file path=ppt/charts/_rels/chart292.xml.rels><?xml version="1.0" encoding="UTF-8" standalone="yes"?>
<Relationships xmlns="http://schemas.openxmlformats.org/package/2006/relationships"><Relationship Id="rId1" Type="http://schemas.openxmlformats.org/officeDocument/2006/relationships/package" Target="../embeddings/Microsoft_Excel_Worksheet292.xlsx"/></Relationships>
</file>

<file path=ppt/charts/_rels/chart293.xml.rels><?xml version="1.0" encoding="UTF-8" standalone="yes"?>
<Relationships xmlns="http://schemas.openxmlformats.org/package/2006/relationships"><Relationship Id="rId1" Type="http://schemas.openxmlformats.org/officeDocument/2006/relationships/package" Target="../embeddings/Microsoft_Excel_Worksheet293.xlsx"/></Relationships>
</file>

<file path=ppt/charts/_rels/chart294.xml.rels><?xml version="1.0" encoding="UTF-8" standalone="yes"?>
<Relationships xmlns="http://schemas.openxmlformats.org/package/2006/relationships"><Relationship Id="rId1" Type="http://schemas.openxmlformats.org/officeDocument/2006/relationships/package" Target="../embeddings/Microsoft_Excel_Worksheet294.xlsx"/></Relationships>
</file>

<file path=ppt/charts/_rels/chart295.xml.rels><?xml version="1.0" encoding="UTF-8" standalone="yes"?>
<Relationships xmlns="http://schemas.openxmlformats.org/package/2006/relationships"><Relationship Id="rId1" Type="http://schemas.openxmlformats.org/officeDocument/2006/relationships/package" Target="../embeddings/Microsoft_Excel_Worksheet295.xlsx"/></Relationships>
</file>

<file path=ppt/charts/_rels/chart296.xml.rels><?xml version="1.0" encoding="UTF-8" standalone="yes"?>
<Relationships xmlns="http://schemas.openxmlformats.org/package/2006/relationships"><Relationship Id="rId2" Type="http://schemas.openxmlformats.org/officeDocument/2006/relationships/package" Target="../embeddings/Microsoft_Excel_Worksheet296.xlsx"/><Relationship Id="rId1" Type="http://schemas.openxmlformats.org/officeDocument/2006/relationships/themeOverride" Target="../theme/themeOverride49.xml"/></Relationships>
</file>

<file path=ppt/charts/_rels/chart297.xml.rels><?xml version="1.0" encoding="UTF-8" standalone="yes"?>
<Relationships xmlns="http://schemas.openxmlformats.org/package/2006/relationships"><Relationship Id="rId2" Type="http://schemas.openxmlformats.org/officeDocument/2006/relationships/package" Target="../embeddings/Microsoft_Excel_Worksheet297.xlsx"/><Relationship Id="rId1" Type="http://schemas.openxmlformats.org/officeDocument/2006/relationships/themeOverride" Target="../theme/themeOverride50.xml"/></Relationships>
</file>

<file path=ppt/charts/_rels/chart298.xml.rels><?xml version="1.0" encoding="UTF-8" standalone="yes"?>
<Relationships xmlns="http://schemas.openxmlformats.org/package/2006/relationships"><Relationship Id="rId1" Type="http://schemas.openxmlformats.org/officeDocument/2006/relationships/package" Target="../embeddings/Microsoft_Excel_Worksheet298.xlsx"/></Relationships>
</file>

<file path=ppt/charts/_rels/chart299.xml.rels><?xml version="1.0" encoding="UTF-8" standalone="yes"?>
<Relationships xmlns="http://schemas.openxmlformats.org/package/2006/relationships"><Relationship Id="rId1" Type="http://schemas.openxmlformats.org/officeDocument/2006/relationships/package" Target="../embeddings/Microsoft_Excel_Worksheet299.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Worksheet30.xlsx"/></Relationships>
</file>

<file path=ppt/charts/_rels/chart300.xml.rels><?xml version="1.0" encoding="UTF-8" standalone="yes"?>
<Relationships xmlns="http://schemas.openxmlformats.org/package/2006/relationships"><Relationship Id="rId1" Type="http://schemas.openxmlformats.org/officeDocument/2006/relationships/package" Target="../embeddings/Microsoft_Excel_Worksheet300.xlsx"/></Relationships>
</file>

<file path=ppt/charts/_rels/chart301.xml.rels><?xml version="1.0" encoding="UTF-8" standalone="yes"?>
<Relationships xmlns="http://schemas.openxmlformats.org/package/2006/relationships"><Relationship Id="rId1" Type="http://schemas.openxmlformats.org/officeDocument/2006/relationships/package" Target="../embeddings/Microsoft_Excel_Worksheet301.xlsx"/></Relationships>
</file>

<file path=ppt/charts/_rels/chart302.xml.rels><?xml version="1.0" encoding="UTF-8" standalone="yes"?>
<Relationships xmlns="http://schemas.openxmlformats.org/package/2006/relationships"><Relationship Id="rId1" Type="http://schemas.openxmlformats.org/officeDocument/2006/relationships/package" Target="../embeddings/Microsoft_Excel_Worksheet302.xlsx"/></Relationships>
</file>

<file path=ppt/charts/_rels/chart303.xml.rels><?xml version="1.0" encoding="UTF-8" standalone="yes"?>
<Relationships xmlns="http://schemas.openxmlformats.org/package/2006/relationships"><Relationship Id="rId1" Type="http://schemas.openxmlformats.org/officeDocument/2006/relationships/package" Target="../embeddings/Microsoft_Excel_Worksheet303.xlsx"/></Relationships>
</file>

<file path=ppt/charts/_rels/chart304.xml.rels><?xml version="1.0" encoding="UTF-8" standalone="yes"?>
<Relationships xmlns="http://schemas.openxmlformats.org/package/2006/relationships"><Relationship Id="rId1" Type="http://schemas.openxmlformats.org/officeDocument/2006/relationships/package" Target="../embeddings/Microsoft_Excel_Worksheet304.xlsx"/></Relationships>
</file>

<file path=ppt/charts/_rels/chart305.xml.rels><?xml version="1.0" encoding="UTF-8" standalone="yes"?>
<Relationships xmlns="http://schemas.openxmlformats.org/package/2006/relationships"><Relationship Id="rId1" Type="http://schemas.openxmlformats.org/officeDocument/2006/relationships/package" Target="../embeddings/Microsoft_Excel_Worksheet305.xlsx"/></Relationships>
</file>

<file path=ppt/charts/_rels/chart306.xml.rels><?xml version="1.0" encoding="UTF-8" standalone="yes"?>
<Relationships xmlns="http://schemas.openxmlformats.org/package/2006/relationships"><Relationship Id="rId1" Type="http://schemas.openxmlformats.org/officeDocument/2006/relationships/package" Target="../embeddings/Microsoft_Excel_Worksheet306.xlsx"/></Relationships>
</file>

<file path=ppt/charts/_rels/chart307.xml.rels><?xml version="1.0" encoding="UTF-8" standalone="yes"?>
<Relationships xmlns="http://schemas.openxmlformats.org/package/2006/relationships"><Relationship Id="rId1" Type="http://schemas.openxmlformats.org/officeDocument/2006/relationships/package" Target="../embeddings/Microsoft_Excel_Worksheet307.xlsx"/></Relationships>
</file>

<file path=ppt/charts/_rels/chart308.xml.rels><?xml version="1.0" encoding="UTF-8" standalone="yes"?>
<Relationships xmlns="http://schemas.openxmlformats.org/package/2006/relationships"><Relationship Id="rId1" Type="http://schemas.openxmlformats.org/officeDocument/2006/relationships/package" Target="../embeddings/Microsoft_Excel_Worksheet308.xlsx"/></Relationships>
</file>

<file path=ppt/charts/_rels/chart309.xml.rels><?xml version="1.0" encoding="UTF-8" standalone="yes"?>
<Relationships xmlns="http://schemas.openxmlformats.org/package/2006/relationships"><Relationship Id="rId1" Type="http://schemas.openxmlformats.org/officeDocument/2006/relationships/package" Target="../embeddings/Microsoft_Excel_Worksheet309.xlsx"/></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Worksheet31.xlsx"/></Relationships>
</file>

<file path=ppt/charts/_rels/chart310.xml.rels><?xml version="1.0" encoding="UTF-8" standalone="yes"?>
<Relationships xmlns="http://schemas.openxmlformats.org/package/2006/relationships"><Relationship Id="rId2" Type="http://schemas.openxmlformats.org/officeDocument/2006/relationships/package" Target="../embeddings/Microsoft_Excel_Worksheet310.xlsx"/><Relationship Id="rId1" Type="http://schemas.openxmlformats.org/officeDocument/2006/relationships/themeOverride" Target="../theme/themeOverride51.xml"/></Relationships>
</file>

<file path=ppt/charts/_rels/chart311.xml.rels><?xml version="1.0" encoding="UTF-8" standalone="yes"?>
<Relationships xmlns="http://schemas.openxmlformats.org/package/2006/relationships"><Relationship Id="rId2" Type="http://schemas.openxmlformats.org/officeDocument/2006/relationships/package" Target="../embeddings/Microsoft_Excel_Worksheet311.xlsx"/><Relationship Id="rId1" Type="http://schemas.openxmlformats.org/officeDocument/2006/relationships/themeOverride" Target="../theme/themeOverride52.xml"/></Relationships>
</file>

<file path=ppt/charts/_rels/chart312.xml.rels><?xml version="1.0" encoding="UTF-8" standalone="yes"?>
<Relationships xmlns="http://schemas.openxmlformats.org/package/2006/relationships"><Relationship Id="rId1" Type="http://schemas.openxmlformats.org/officeDocument/2006/relationships/package" Target="../embeddings/Microsoft_Excel_Worksheet312.xlsx"/></Relationships>
</file>

<file path=ppt/charts/_rels/chart313.xml.rels><?xml version="1.0" encoding="UTF-8" standalone="yes"?>
<Relationships xmlns="http://schemas.openxmlformats.org/package/2006/relationships"><Relationship Id="rId1" Type="http://schemas.openxmlformats.org/officeDocument/2006/relationships/package" Target="../embeddings/Microsoft_Excel_Worksheet313.xlsx"/></Relationships>
</file>

<file path=ppt/charts/_rels/chart314.xml.rels><?xml version="1.0" encoding="UTF-8" standalone="yes"?>
<Relationships xmlns="http://schemas.openxmlformats.org/package/2006/relationships"><Relationship Id="rId1" Type="http://schemas.openxmlformats.org/officeDocument/2006/relationships/package" Target="../embeddings/Microsoft_Excel_Worksheet314.xlsx"/></Relationships>
</file>

<file path=ppt/charts/_rels/chart315.xml.rels><?xml version="1.0" encoding="UTF-8" standalone="yes"?>
<Relationships xmlns="http://schemas.openxmlformats.org/package/2006/relationships"><Relationship Id="rId1" Type="http://schemas.openxmlformats.org/officeDocument/2006/relationships/package" Target="../embeddings/Microsoft_Excel_Worksheet315.xlsx"/></Relationships>
</file>

<file path=ppt/charts/_rels/chart316.xml.rels><?xml version="1.0" encoding="UTF-8" standalone="yes"?>
<Relationships xmlns="http://schemas.openxmlformats.org/package/2006/relationships"><Relationship Id="rId1" Type="http://schemas.openxmlformats.org/officeDocument/2006/relationships/package" Target="../embeddings/Microsoft_Excel_Worksheet316.xlsx"/></Relationships>
</file>

<file path=ppt/charts/_rels/chart317.xml.rels><?xml version="1.0" encoding="UTF-8" standalone="yes"?>
<Relationships xmlns="http://schemas.openxmlformats.org/package/2006/relationships"><Relationship Id="rId1" Type="http://schemas.openxmlformats.org/officeDocument/2006/relationships/package" Target="../embeddings/Microsoft_Excel_Worksheet317.xlsx"/></Relationships>
</file>

<file path=ppt/charts/_rels/chart318.xml.rels><?xml version="1.0" encoding="UTF-8" standalone="yes"?>
<Relationships xmlns="http://schemas.openxmlformats.org/package/2006/relationships"><Relationship Id="rId1" Type="http://schemas.openxmlformats.org/officeDocument/2006/relationships/package" Target="../embeddings/Microsoft_Excel_Worksheet318.xlsx"/></Relationships>
</file>

<file path=ppt/charts/_rels/chart319.xml.rels><?xml version="1.0" encoding="UTF-8" standalone="yes"?>
<Relationships xmlns="http://schemas.openxmlformats.org/package/2006/relationships"><Relationship Id="rId1" Type="http://schemas.openxmlformats.org/officeDocument/2006/relationships/package" Target="../embeddings/Microsoft_Excel_Worksheet319.xlsx"/></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320.xml.rels><?xml version="1.0" encoding="UTF-8" standalone="yes"?>
<Relationships xmlns="http://schemas.openxmlformats.org/package/2006/relationships"><Relationship Id="rId1" Type="http://schemas.openxmlformats.org/officeDocument/2006/relationships/package" Target="../embeddings/Microsoft_Excel_Worksheet320.xlsx"/></Relationships>
</file>

<file path=ppt/charts/_rels/chart321.xml.rels><?xml version="1.0" encoding="UTF-8" standalone="yes"?>
<Relationships xmlns="http://schemas.openxmlformats.org/package/2006/relationships"><Relationship Id="rId1" Type="http://schemas.openxmlformats.org/officeDocument/2006/relationships/package" Target="../embeddings/Microsoft_Excel_Worksheet321.xlsx"/></Relationships>
</file>

<file path=ppt/charts/_rels/chart322.xml.rels><?xml version="1.0" encoding="UTF-8" standalone="yes"?>
<Relationships xmlns="http://schemas.openxmlformats.org/package/2006/relationships"><Relationship Id="rId1" Type="http://schemas.openxmlformats.org/officeDocument/2006/relationships/package" Target="../embeddings/Microsoft_Excel_Worksheet322.xlsx"/></Relationships>
</file>

<file path=ppt/charts/_rels/chart323.xml.rels><?xml version="1.0" encoding="UTF-8" standalone="yes"?>
<Relationships xmlns="http://schemas.openxmlformats.org/package/2006/relationships"><Relationship Id="rId1" Type="http://schemas.openxmlformats.org/officeDocument/2006/relationships/package" Target="../embeddings/Microsoft_Excel_Worksheet323.xlsx"/></Relationships>
</file>

<file path=ppt/charts/_rels/chart324.xml.rels><?xml version="1.0" encoding="UTF-8" standalone="yes"?>
<Relationships xmlns="http://schemas.openxmlformats.org/package/2006/relationships"><Relationship Id="rId1" Type="http://schemas.openxmlformats.org/officeDocument/2006/relationships/package" Target="../embeddings/Microsoft_Excel_Worksheet324.xlsx"/></Relationships>
</file>

<file path=ppt/charts/_rels/chart325.xml.rels><?xml version="1.0" encoding="UTF-8" standalone="yes"?>
<Relationships xmlns="http://schemas.openxmlformats.org/package/2006/relationships"><Relationship Id="rId1" Type="http://schemas.openxmlformats.org/officeDocument/2006/relationships/package" Target="../embeddings/Microsoft_Excel_Worksheet325.xlsx"/></Relationships>
</file>

<file path=ppt/charts/_rels/chart326.xml.rels><?xml version="1.0" encoding="UTF-8" standalone="yes"?>
<Relationships xmlns="http://schemas.openxmlformats.org/package/2006/relationships"><Relationship Id="rId1" Type="http://schemas.openxmlformats.org/officeDocument/2006/relationships/package" Target="../embeddings/Microsoft_Excel_Worksheet326.xlsx"/></Relationships>
</file>

<file path=ppt/charts/_rels/chart327.xml.rels><?xml version="1.0" encoding="UTF-8" standalone="yes"?>
<Relationships xmlns="http://schemas.openxmlformats.org/package/2006/relationships"><Relationship Id="rId1" Type="http://schemas.openxmlformats.org/officeDocument/2006/relationships/package" Target="../embeddings/Microsoft_Excel_Worksheet327.xlsx"/></Relationships>
</file>

<file path=ppt/charts/_rels/chart328.xml.rels><?xml version="1.0" encoding="UTF-8" standalone="yes"?>
<Relationships xmlns="http://schemas.openxmlformats.org/package/2006/relationships"><Relationship Id="rId1" Type="http://schemas.openxmlformats.org/officeDocument/2006/relationships/package" Target="../embeddings/Microsoft_Excel_Worksheet328.xlsx"/></Relationships>
</file>

<file path=ppt/charts/_rels/chart329.xml.rels><?xml version="1.0" encoding="UTF-8" standalone="yes"?>
<Relationships xmlns="http://schemas.openxmlformats.org/package/2006/relationships"><Relationship Id="rId1" Type="http://schemas.openxmlformats.org/officeDocument/2006/relationships/package" Target="../embeddings/Microsoft_Excel_Worksheet329.xlsx"/></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Worksheet33.xlsx"/></Relationships>
</file>

<file path=ppt/charts/_rels/chart330.xml.rels><?xml version="1.0" encoding="UTF-8" standalone="yes"?>
<Relationships xmlns="http://schemas.openxmlformats.org/package/2006/relationships"><Relationship Id="rId1" Type="http://schemas.openxmlformats.org/officeDocument/2006/relationships/package" Target="../embeddings/Microsoft_Excel_Worksheet330.xlsx"/></Relationships>
</file>

<file path=ppt/charts/_rels/chart331.xml.rels><?xml version="1.0" encoding="UTF-8" standalone="yes"?>
<Relationships xmlns="http://schemas.openxmlformats.org/package/2006/relationships"><Relationship Id="rId1" Type="http://schemas.openxmlformats.org/officeDocument/2006/relationships/package" Target="../embeddings/Microsoft_Excel_Worksheet331.xlsx"/></Relationships>
</file>

<file path=ppt/charts/_rels/chart332.xml.rels><?xml version="1.0" encoding="UTF-8" standalone="yes"?>
<Relationships xmlns="http://schemas.openxmlformats.org/package/2006/relationships"><Relationship Id="rId1" Type="http://schemas.openxmlformats.org/officeDocument/2006/relationships/package" Target="../embeddings/Microsoft_Excel_Worksheet332.xlsx"/></Relationships>
</file>

<file path=ppt/charts/_rels/chart333.xml.rels><?xml version="1.0" encoding="UTF-8" standalone="yes"?>
<Relationships xmlns="http://schemas.openxmlformats.org/package/2006/relationships"><Relationship Id="rId1" Type="http://schemas.openxmlformats.org/officeDocument/2006/relationships/package" Target="../embeddings/Microsoft_Excel_Worksheet333.xlsx"/></Relationships>
</file>

<file path=ppt/charts/_rels/chart334.xml.rels><?xml version="1.0" encoding="UTF-8" standalone="yes"?>
<Relationships xmlns="http://schemas.openxmlformats.org/package/2006/relationships"><Relationship Id="rId1" Type="http://schemas.openxmlformats.org/officeDocument/2006/relationships/package" Target="../embeddings/Microsoft_Excel_Worksheet334.xlsx"/></Relationships>
</file>

<file path=ppt/charts/_rels/chart335.xml.rels><?xml version="1.0" encoding="UTF-8" standalone="yes"?>
<Relationships xmlns="http://schemas.openxmlformats.org/package/2006/relationships"><Relationship Id="rId1" Type="http://schemas.openxmlformats.org/officeDocument/2006/relationships/package" Target="../embeddings/Microsoft_Excel_Worksheet335.xlsx"/></Relationships>
</file>

<file path=ppt/charts/_rels/chart336.xml.rels><?xml version="1.0" encoding="UTF-8" standalone="yes"?>
<Relationships xmlns="http://schemas.openxmlformats.org/package/2006/relationships"><Relationship Id="rId1" Type="http://schemas.openxmlformats.org/officeDocument/2006/relationships/package" Target="../embeddings/Microsoft_Excel_Worksheet336.xlsx"/></Relationships>
</file>

<file path=ppt/charts/_rels/chart337.xml.rels><?xml version="1.0" encoding="UTF-8" standalone="yes"?>
<Relationships xmlns="http://schemas.openxmlformats.org/package/2006/relationships"><Relationship Id="rId1" Type="http://schemas.openxmlformats.org/officeDocument/2006/relationships/package" Target="../embeddings/Microsoft_Excel_Worksheet337.xlsx"/></Relationships>
</file>

<file path=ppt/charts/_rels/chart338.xml.rels><?xml version="1.0" encoding="UTF-8" standalone="yes"?>
<Relationships xmlns="http://schemas.openxmlformats.org/package/2006/relationships"><Relationship Id="rId1" Type="http://schemas.openxmlformats.org/officeDocument/2006/relationships/package" Target="../embeddings/Microsoft_Excel_Worksheet338.xlsx"/></Relationships>
</file>

<file path=ppt/charts/_rels/chart339.xml.rels><?xml version="1.0" encoding="UTF-8" standalone="yes"?>
<Relationships xmlns="http://schemas.openxmlformats.org/package/2006/relationships"><Relationship Id="rId1" Type="http://schemas.openxmlformats.org/officeDocument/2006/relationships/package" Target="../embeddings/Microsoft_Excel_Worksheet339.xlsx"/></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Worksheet34.xlsx"/></Relationships>
</file>

<file path=ppt/charts/_rels/chart340.xml.rels><?xml version="1.0" encoding="UTF-8" standalone="yes"?>
<Relationships xmlns="http://schemas.openxmlformats.org/package/2006/relationships"><Relationship Id="rId1" Type="http://schemas.openxmlformats.org/officeDocument/2006/relationships/package" Target="../embeddings/Microsoft_Excel_Worksheet340.xlsx"/></Relationships>
</file>

<file path=ppt/charts/_rels/chart341.xml.rels><?xml version="1.0" encoding="UTF-8" standalone="yes"?>
<Relationships xmlns="http://schemas.openxmlformats.org/package/2006/relationships"><Relationship Id="rId1" Type="http://schemas.openxmlformats.org/officeDocument/2006/relationships/package" Target="../embeddings/Microsoft_Excel_Worksheet341.xlsx"/></Relationships>
</file>

<file path=ppt/charts/_rels/chart342.xml.rels><?xml version="1.0" encoding="UTF-8" standalone="yes"?>
<Relationships xmlns="http://schemas.openxmlformats.org/package/2006/relationships"><Relationship Id="rId2" Type="http://schemas.openxmlformats.org/officeDocument/2006/relationships/package" Target="../embeddings/Microsoft_Excel_Worksheet342.xlsx"/><Relationship Id="rId1" Type="http://schemas.openxmlformats.org/officeDocument/2006/relationships/themeOverride" Target="../theme/themeOverride53.xml"/></Relationships>
</file>

<file path=ppt/charts/_rels/chart343.xml.rels><?xml version="1.0" encoding="UTF-8" standalone="yes"?>
<Relationships xmlns="http://schemas.openxmlformats.org/package/2006/relationships"><Relationship Id="rId2" Type="http://schemas.openxmlformats.org/officeDocument/2006/relationships/package" Target="../embeddings/Microsoft_Excel_Worksheet343.xlsx"/><Relationship Id="rId1" Type="http://schemas.openxmlformats.org/officeDocument/2006/relationships/themeOverride" Target="../theme/themeOverride54.xml"/></Relationships>
</file>

<file path=ppt/charts/_rels/chart344.xml.rels><?xml version="1.0" encoding="UTF-8" standalone="yes"?>
<Relationships xmlns="http://schemas.openxmlformats.org/package/2006/relationships"><Relationship Id="rId2" Type="http://schemas.openxmlformats.org/officeDocument/2006/relationships/package" Target="../embeddings/Microsoft_Excel_Worksheet344.xlsx"/><Relationship Id="rId1" Type="http://schemas.openxmlformats.org/officeDocument/2006/relationships/themeOverride" Target="../theme/themeOverride55.xml"/></Relationships>
</file>

<file path=ppt/charts/_rels/chart345.xml.rels><?xml version="1.0" encoding="UTF-8" standalone="yes"?>
<Relationships xmlns="http://schemas.openxmlformats.org/package/2006/relationships"><Relationship Id="rId2" Type="http://schemas.openxmlformats.org/officeDocument/2006/relationships/package" Target="../embeddings/Microsoft_Excel_Worksheet345.xlsx"/><Relationship Id="rId1" Type="http://schemas.openxmlformats.org/officeDocument/2006/relationships/themeOverride" Target="../theme/themeOverride56.xml"/></Relationships>
</file>

<file path=ppt/charts/_rels/chart346.xml.rels><?xml version="1.0" encoding="UTF-8" standalone="yes"?>
<Relationships xmlns="http://schemas.openxmlformats.org/package/2006/relationships"><Relationship Id="rId2" Type="http://schemas.openxmlformats.org/officeDocument/2006/relationships/package" Target="../embeddings/Microsoft_Excel_Worksheet346.xlsx"/><Relationship Id="rId1" Type="http://schemas.openxmlformats.org/officeDocument/2006/relationships/themeOverride" Target="../theme/themeOverride57.xml"/></Relationships>
</file>

<file path=ppt/charts/_rels/chart347.xml.rels><?xml version="1.0" encoding="UTF-8" standalone="yes"?>
<Relationships xmlns="http://schemas.openxmlformats.org/package/2006/relationships"><Relationship Id="rId2" Type="http://schemas.openxmlformats.org/officeDocument/2006/relationships/package" Target="../embeddings/Microsoft_Excel_Worksheet347.xlsx"/><Relationship Id="rId1" Type="http://schemas.openxmlformats.org/officeDocument/2006/relationships/themeOverride" Target="../theme/themeOverride58.xml"/></Relationships>
</file>

<file path=ppt/charts/_rels/chart348.xml.rels><?xml version="1.0" encoding="UTF-8" standalone="yes"?>
<Relationships xmlns="http://schemas.openxmlformats.org/package/2006/relationships"><Relationship Id="rId2" Type="http://schemas.openxmlformats.org/officeDocument/2006/relationships/package" Target="../embeddings/Microsoft_Excel_Worksheet348.xlsx"/><Relationship Id="rId1" Type="http://schemas.openxmlformats.org/officeDocument/2006/relationships/themeOverride" Target="../theme/themeOverride59.xml"/></Relationships>
</file>

<file path=ppt/charts/_rels/chart349.xml.rels><?xml version="1.0" encoding="UTF-8" standalone="yes"?>
<Relationships xmlns="http://schemas.openxmlformats.org/package/2006/relationships"><Relationship Id="rId2" Type="http://schemas.openxmlformats.org/officeDocument/2006/relationships/package" Target="../embeddings/Microsoft_Excel_Worksheet349.xlsx"/><Relationship Id="rId1" Type="http://schemas.openxmlformats.org/officeDocument/2006/relationships/themeOverride" Target="../theme/themeOverride60.xml"/></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Worksheet35.xlsx"/></Relationships>
</file>

<file path=ppt/charts/_rels/chart350.xml.rels><?xml version="1.0" encoding="UTF-8" standalone="yes"?>
<Relationships xmlns="http://schemas.openxmlformats.org/package/2006/relationships"><Relationship Id="rId2" Type="http://schemas.openxmlformats.org/officeDocument/2006/relationships/package" Target="../embeddings/Microsoft_Excel_Worksheet350.xlsx"/><Relationship Id="rId1" Type="http://schemas.openxmlformats.org/officeDocument/2006/relationships/themeOverride" Target="../theme/themeOverride61.xml"/></Relationships>
</file>

<file path=ppt/charts/_rels/chart351.xml.rels><?xml version="1.0" encoding="UTF-8" standalone="yes"?>
<Relationships xmlns="http://schemas.openxmlformats.org/package/2006/relationships"><Relationship Id="rId2" Type="http://schemas.openxmlformats.org/officeDocument/2006/relationships/package" Target="../embeddings/Microsoft_Excel_Worksheet351.xlsx"/><Relationship Id="rId1" Type="http://schemas.openxmlformats.org/officeDocument/2006/relationships/themeOverride" Target="../theme/themeOverride62.xml"/></Relationships>
</file>

<file path=ppt/charts/_rels/chart352.xml.rels><?xml version="1.0" encoding="UTF-8" standalone="yes"?>
<Relationships xmlns="http://schemas.openxmlformats.org/package/2006/relationships"><Relationship Id="rId2" Type="http://schemas.openxmlformats.org/officeDocument/2006/relationships/package" Target="../embeddings/Microsoft_Excel_Worksheet352.xlsx"/><Relationship Id="rId1" Type="http://schemas.openxmlformats.org/officeDocument/2006/relationships/themeOverride" Target="../theme/themeOverride63.xml"/></Relationships>
</file>

<file path=ppt/charts/_rels/chart353.xml.rels><?xml version="1.0" encoding="UTF-8" standalone="yes"?>
<Relationships xmlns="http://schemas.openxmlformats.org/package/2006/relationships"><Relationship Id="rId2" Type="http://schemas.openxmlformats.org/officeDocument/2006/relationships/package" Target="../embeddings/Microsoft_Excel_Worksheet353.xlsx"/><Relationship Id="rId1" Type="http://schemas.openxmlformats.org/officeDocument/2006/relationships/themeOverride" Target="../theme/themeOverride64.xml"/></Relationships>
</file>

<file path=ppt/charts/_rels/chart354.xml.rels><?xml version="1.0" encoding="UTF-8" standalone="yes"?>
<Relationships xmlns="http://schemas.openxmlformats.org/package/2006/relationships"><Relationship Id="rId2" Type="http://schemas.openxmlformats.org/officeDocument/2006/relationships/package" Target="../embeddings/Microsoft_Excel_Worksheet354.xlsx"/><Relationship Id="rId1" Type="http://schemas.openxmlformats.org/officeDocument/2006/relationships/themeOverride" Target="../theme/themeOverride65.xml"/></Relationships>
</file>

<file path=ppt/charts/_rels/chart355.xml.rels><?xml version="1.0" encoding="UTF-8" standalone="yes"?>
<Relationships xmlns="http://schemas.openxmlformats.org/package/2006/relationships"><Relationship Id="rId2" Type="http://schemas.openxmlformats.org/officeDocument/2006/relationships/package" Target="../embeddings/Microsoft_Excel_Worksheet355.xlsx"/><Relationship Id="rId1" Type="http://schemas.openxmlformats.org/officeDocument/2006/relationships/themeOverride" Target="../theme/themeOverride66.xml"/></Relationships>
</file>

<file path=ppt/charts/_rels/chart356.xml.rels><?xml version="1.0" encoding="UTF-8" standalone="yes"?>
<Relationships xmlns="http://schemas.openxmlformats.org/package/2006/relationships"><Relationship Id="rId2" Type="http://schemas.openxmlformats.org/officeDocument/2006/relationships/package" Target="../embeddings/Microsoft_Excel_Worksheet356.xlsx"/><Relationship Id="rId1" Type="http://schemas.openxmlformats.org/officeDocument/2006/relationships/themeOverride" Target="../theme/themeOverride67.xml"/></Relationships>
</file>

<file path=ppt/charts/_rels/chart357.xml.rels><?xml version="1.0" encoding="UTF-8" standalone="yes"?>
<Relationships xmlns="http://schemas.openxmlformats.org/package/2006/relationships"><Relationship Id="rId2" Type="http://schemas.openxmlformats.org/officeDocument/2006/relationships/package" Target="../embeddings/Microsoft_Excel_Worksheet357.xlsx"/><Relationship Id="rId1" Type="http://schemas.openxmlformats.org/officeDocument/2006/relationships/themeOverride" Target="../theme/themeOverride68.xml"/></Relationships>
</file>

<file path=ppt/charts/_rels/chart358.xml.rels><?xml version="1.0" encoding="UTF-8" standalone="yes"?>
<Relationships xmlns="http://schemas.openxmlformats.org/package/2006/relationships"><Relationship Id="rId1" Type="http://schemas.openxmlformats.org/officeDocument/2006/relationships/package" Target="../embeddings/Microsoft_Excel_Worksheet358.xlsx"/></Relationships>
</file>

<file path=ppt/charts/_rels/chart359.xml.rels><?xml version="1.0" encoding="UTF-8" standalone="yes"?>
<Relationships xmlns="http://schemas.openxmlformats.org/package/2006/relationships"><Relationship Id="rId2" Type="http://schemas.openxmlformats.org/officeDocument/2006/relationships/package" Target="../embeddings/Microsoft_Excel_Worksheet359.xlsx"/><Relationship Id="rId1" Type="http://schemas.openxmlformats.org/officeDocument/2006/relationships/themeOverride" Target="../theme/themeOverride69.xml"/></Relationships>
</file>

<file path=ppt/charts/_rels/chart36.xml.rels><?xml version="1.0" encoding="UTF-8" standalone="yes"?>
<Relationships xmlns="http://schemas.openxmlformats.org/package/2006/relationships"><Relationship Id="rId1" Type="http://schemas.openxmlformats.org/officeDocument/2006/relationships/package" Target="../embeddings/Microsoft_Excel_Worksheet36.xlsx"/></Relationships>
</file>

<file path=ppt/charts/_rels/chart360.xml.rels><?xml version="1.0" encoding="UTF-8" standalone="yes"?>
<Relationships xmlns="http://schemas.openxmlformats.org/package/2006/relationships"><Relationship Id="rId1" Type="http://schemas.openxmlformats.org/officeDocument/2006/relationships/package" Target="../embeddings/Microsoft_Excel_Worksheet360.xlsx"/></Relationships>
</file>

<file path=ppt/charts/_rels/chart361.xml.rels><?xml version="1.0" encoding="UTF-8" standalone="yes"?>
<Relationships xmlns="http://schemas.openxmlformats.org/package/2006/relationships"><Relationship Id="rId1" Type="http://schemas.openxmlformats.org/officeDocument/2006/relationships/package" Target="../embeddings/Microsoft_Excel_Worksheet361.xlsx"/></Relationships>
</file>

<file path=ppt/charts/_rels/chart362.xml.rels><?xml version="1.0" encoding="UTF-8" standalone="yes"?>
<Relationships xmlns="http://schemas.openxmlformats.org/package/2006/relationships"><Relationship Id="rId1" Type="http://schemas.openxmlformats.org/officeDocument/2006/relationships/package" Target="../embeddings/Microsoft_Excel_Worksheet362.xlsx"/></Relationships>
</file>

<file path=ppt/charts/_rels/chart363.xml.rels><?xml version="1.0" encoding="UTF-8" standalone="yes"?>
<Relationships xmlns="http://schemas.openxmlformats.org/package/2006/relationships"><Relationship Id="rId1" Type="http://schemas.openxmlformats.org/officeDocument/2006/relationships/package" Target="../embeddings/Microsoft_Excel_Worksheet363.xlsx"/></Relationships>
</file>

<file path=ppt/charts/_rels/chart364.xml.rels><?xml version="1.0" encoding="UTF-8" standalone="yes"?>
<Relationships xmlns="http://schemas.openxmlformats.org/package/2006/relationships"><Relationship Id="rId1" Type="http://schemas.openxmlformats.org/officeDocument/2006/relationships/package" Target="../embeddings/Microsoft_Excel_Worksheet364.xlsx"/></Relationships>
</file>

<file path=ppt/charts/_rels/chart365.xml.rels><?xml version="1.0" encoding="UTF-8" standalone="yes"?>
<Relationships xmlns="http://schemas.openxmlformats.org/package/2006/relationships"><Relationship Id="rId1" Type="http://schemas.openxmlformats.org/officeDocument/2006/relationships/package" Target="../embeddings/Microsoft_Excel_Worksheet365.xlsx"/></Relationships>
</file>

<file path=ppt/charts/_rels/chart366.xml.rels><?xml version="1.0" encoding="UTF-8" standalone="yes"?>
<Relationships xmlns="http://schemas.openxmlformats.org/package/2006/relationships"><Relationship Id="rId1" Type="http://schemas.openxmlformats.org/officeDocument/2006/relationships/package" Target="../embeddings/Microsoft_Excel_Worksheet366.xlsx"/></Relationships>
</file>

<file path=ppt/charts/_rels/chart367.xml.rels><?xml version="1.0" encoding="UTF-8" standalone="yes"?>
<Relationships xmlns="http://schemas.openxmlformats.org/package/2006/relationships"><Relationship Id="rId1" Type="http://schemas.openxmlformats.org/officeDocument/2006/relationships/package" Target="../embeddings/Microsoft_Excel_Worksheet367.xlsx"/></Relationships>
</file>

<file path=ppt/charts/_rels/chart368.xml.rels><?xml version="1.0" encoding="UTF-8" standalone="yes"?>
<Relationships xmlns="http://schemas.openxmlformats.org/package/2006/relationships"><Relationship Id="rId1" Type="http://schemas.openxmlformats.org/officeDocument/2006/relationships/package" Target="../embeddings/Microsoft_Excel_Worksheet368.xlsx"/></Relationships>
</file>

<file path=ppt/charts/_rels/chart369.xml.rels><?xml version="1.0" encoding="UTF-8" standalone="yes"?>
<Relationships xmlns="http://schemas.openxmlformats.org/package/2006/relationships"><Relationship Id="rId1" Type="http://schemas.openxmlformats.org/officeDocument/2006/relationships/package" Target="../embeddings/Microsoft_Excel_Worksheet369.xlsx"/></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Worksheet37.xlsx"/></Relationships>
</file>

<file path=ppt/charts/_rels/chart370.xml.rels><?xml version="1.0" encoding="UTF-8" standalone="yes"?>
<Relationships xmlns="http://schemas.openxmlformats.org/package/2006/relationships"><Relationship Id="rId1" Type="http://schemas.openxmlformats.org/officeDocument/2006/relationships/package" Target="../embeddings/Microsoft_Excel_Worksheet370.xlsx"/></Relationships>
</file>

<file path=ppt/charts/_rels/chart371.xml.rels><?xml version="1.0" encoding="UTF-8" standalone="yes"?>
<Relationships xmlns="http://schemas.openxmlformats.org/package/2006/relationships"><Relationship Id="rId1" Type="http://schemas.openxmlformats.org/officeDocument/2006/relationships/package" Target="../embeddings/Microsoft_Excel_Worksheet371.xlsx"/></Relationships>
</file>

<file path=ppt/charts/_rels/chart372.xml.rels><?xml version="1.0" encoding="UTF-8" standalone="yes"?>
<Relationships xmlns="http://schemas.openxmlformats.org/package/2006/relationships"><Relationship Id="rId1" Type="http://schemas.openxmlformats.org/officeDocument/2006/relationships/package" Target="../embeddings/Microsoft_Excel_Worksheet372.xlsx"/></Relationships>
</file>

<file path=ppt/charts/_rels/chart373.xml.rels><?xml version="1.0" encoding="UTF-8" standalone="yes"?>
<Relationships xmlns="http://schemas.openxmlformats.org/package/2006/relationships"><Relationship Id="rId1" Type="http://schemas.openxmlformats.org/officeDocument/2006/relationships/package" Target="../embeddings/Microsoft_Excel_Worksheet373.xlsx"/></Relationships>
</file>

<file path=ppt/charts/_rels/chart374.xml.rels><?xml version="1.0" encoding="UTF-8" standalone="yes"?>
<Relationships xmlns="http://schemas.openxmlformats.org/package/2006/relationships"><Relationship Id="rId1" Type="http://schemas.openxmlformats.org/officeDocument/2006/relationships/package" Target="../embeddings/Microsoft_Excel_Worksheet374.xlsx"/></Relationships>
</file>

<file path=ppt/charts/_rels/chart375.xml.rels><?xml version="1.0" encoding="UTF-8" standalone="yes"?>
<Relationships xmlns="http://schemas.openxmlformats.org/package/2006/relationships"><Relationship Id="rId1" Type="http://schemas.openxmlformats.org/officeDocument/2006/relationships/package" Target="../embeddings/Microsoft_Excel_Worksheet375.xlsx"/></Relationships>
</file>

<file path=ppt/charts/_rels/chart376.xml.rels><?xml version="1.0" encoding="UTF-8" standalone="yes"?>
<Relationships xmlns="http://schemas.openxmlformats.org/package/2006/relationships"><Relationship Id="rId1" Type="http://schemas.openxmlformats.org/officeDocument/2006/relationships/package" Target="../embeddings/Microsoft_Excel_Worksheet376.xlsx"/></Relationships>
</file>

<file path=ppt/charts/_rels/chart377.xml.rels><?xml version="1.0" encoding="UTF-8" standalone="yes"?>
<Relationships xmlns="http://schemas.openxmlformats.org/package/2006/relationships"><Relationship Id="rId1" Type="http://schemas.openxmlformats.org/officeDocument/2006/relationships/package" Target="../embeddings/Microsoft_Excel_Worksheet377.xlsx"/></Relationships>
</file>

<file path=ppt/charts/_rels/chart378.xml.rels><?xml version="1.0" encoding="UTF-8" standalone="yes"?>
<Relationships xmlns="http://schemas.openxmlformats.org/package/2006/relationships"><Relationship Id="rId1" Type="http://schemas.openxmlformats.org/officeDocument/2006/relationships/package" Target="../embeddings/Microsoft_Excel_Worksheet378.xlsx"/></Relationships>
</file>

<file path=ppt/charts/_rels/chart379.xml.rels><?xml version="1.0" encoding="UTF-8" standalone="yes"?>
<Relationships xmlns="http://schemas.openxmlformats.org/package/2006/relationships"><Relationship Id="rId2" Type="http://schemas.openxmlformats.org/officeDocument/2006/relationships/package" Target="../embeddings/Microsoft_Excel_Worksheet379.xlsx"/><Relationship Id="rId1" Type="http://schemas.openxmlformats.org/officeDocument/2006/relationships/themeOverride" Target="../theme/themeOverride70.xml"/></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Worksheet38.xlsx"/></Relationships>
</file>

<file path=ppt/charts/_rels/chart380.xml.rels><?xml version="1.0" encoding="UTF-8" standalone="yes"?>
<Relationships xmlns="http://schemas.openxmlformats.org/package/2006/relationships"><Relationship Id="rId2" Type="http://schemas.openxmlformats.org/officeDocument/2006/relationships/package" Target="../embeddings/Microsoft_Excel_Worksheet380.xlsx"/><Relationship Id="rId1" Type="http://schemas.openxmlformats.org/officeDocument/2006/relationships/themeOverride" Target="../theme/themeOverride71.xml"/></Relationships>
</file>

<file path=ppt/charts/_rels/chart381.xml.rels><?xml version="1.0" encoding="UTF-8" standalone="yes"?>
<Relationships xmlns="http://schemas.openxmlformats.org/package/2006/relationships"><Relationship Id="rId1" Type="http://schemas.openxmlformats.org/officeDocument/2006/relationships/package" Target="../embeddings/Microsoft_Excel_Worksheet381.xlsx"/></Relationships>
</file>

<file path=ppt/charts/_rels/chart382.xml.rels><?xml version="1.0" encoding="UTF-8" standalone="yes"?>
<Relationships xmlns="http://schemas.openxmlformats.org/package/2006/relationships"><Relationship Id="rId1" Type="http://schemas.openxmlformats.org/officeDocument/2006/relationships/package" Target="../embeddings/Microsoft_Excel_Worksheet382.xlsx"/></Relationships>
</file>

<file path=ppt/charts/_rels/chart383.xml.rels><?xml version="1.0" encoding="UTF-8" standalone="yes"?>
<Relationships xmlns="http://schemas.openxmlformats.org/package/2006/relationships"><Relationship Id="rId1" Type="http://schemas.openxmlformats.org/officeDocument/2006/relationships/package" Target="../embeddings/Microsoft_Excel_Worksheet383.xlsx"/></Relationships>
</file>

<file path=ppt/charts/_rels/chart384.xml.rels><?xml version="1.0" encoding="UTF-8" standalone="yes"?>
<Relationships xmlns="http://schemas.openxmlformats.org/package/2006/relationships"><Relationship Id="rId1" Type="http://schemas.openxmlformats.org/officeDocument/2006/relationships/package" Target="../embeddings/Microsoft_Excel_Worksheet384.xlsx"/></Relationships>
</file>

<file path=ppt/charts/_rels/chart385.xml.rels><?xml version="1.0" encoding="UTF-8" standalone="yes"?>
<Relationships xmlns="http://schemas.openxmlformats.org/package/2006/relationships"><Relationship Id="rId1" Type="http://schemas.openxmlformats.org/officeDocument/2006/relationships/package" Target="../embeddings/Microsoft_Excel_Worksheet385.xlsx"/></Relationships>
</file>

<file path=ppt/charts/_rels/chart386.xml.rels><?xml version="1.0" encoding="UTF-8" standalone="yes"?>
<Relationships xmlns="http://schemas.openxmlformats.org/package/2006/relationships"><Relationship Id="rId1" Type="http://schemas.openxmlformats.org/officeDocument/2006/relationships/package" Target="../embeddings/Microsoft_Excel_Worksheet386.xlsx"/></Relationships>
</file>

<file path=ppt/charts/_rels/chart387.xml.rels><?xml version="1.0" encoding="UTF-8" standalone="yes"?>
<Relationships xmlns="http://schemas.openxmlformats.org/package/2006/relationships"><Relationship Id="rId1" Type="http://schemas.openxmlformats.org/officeDocument/2006/relationships/package" Target="../embeddings/Microsoft_Excel_Worksheet387.xlsx"/></Relationships>
</file>

<file path=ppt/charts/_rels/chart388.xml.rels><?xml version="1.0" encoding="UTF-8" standalone="yes"?>
<Relationships xmlns="http://schemas.openxmlformats.org/package/2006/relationships"><Relationship Id="rId1" Type="http://schemas.openxmlformats.org/officeDocument/2006/relationships/package" Target="../embeddings/Microsoft_Excel_Worksheet388.xlsx"/></Relationships>
</file>

<file path=ppt/charts/_rels/chart389.xml.rels><?xml version="1.0" encoding="UTF-8" standalone="yes"?>
<Relationships xmlns="http://schemas.openxmlformats.org/package/2006/relationships"><Relationship Id="rId1" Type="http://schemas.openxmlformats.org/officeDocument/2006/relationships/package" Target="../embeddings/Microsoft_Excel_Worksheet389.xlsx"/></Relationships>
</file>

<file path=ppt/charts/_rels/chart39.xml.rels><?xml version="1.0" encoding="UTF-8" standalone="yes"?>
<Relationships xmlns="http://schemas.openxmlformats.org/package/2006/relationships"><Relationship Id="rId1" Type="http://schemas.openxmlformats.org/officeDocument/2006/relationships/package" Target="../embeddings/Microsoft_Excel_Worksheet39.xlsx"/></Relationships>
</file>

<file path=ppt/charts/_rels/chart390.xml.rels><?xml version="1.0" encoding="UTF-8" standalone="yes"?>
<Relationships xmlns="http://schemas.openxmlformats.org/package/2006/relationships"><Relationship Id="rId1" Type="http://schemas.openxmlformats.org/officeDocument/2006/relationships/package" Target="../embeddings/Microsoft_Excel_Worksheet390.xlsx"/></Relationships>
</file>

<file path=ppt/charts/_rels/chart391.xml.rels><?xml version="1.0" encoding="UTF-8" standalone="yes"?>
<Relationships xmlns="http://schemas.openxmlformats.org/package/2006/relationships"><Relationship Id="rId1" Type="http://schemas.openxmlformats.org/officeDocument/2006/relationships/package" Target="../embeddings/Microsoft_Excel_Worksheet391.xlsx"/></Relationships>
</file>

<file path=ppt/charts/_rels/chart392.xml.rels><?xml version="1.0" encoding="UTF-8" standalone="yes"?>
<Relationships xmlns="http://schemas.openxmlformats.org/package/2006/relationships"><Relationship Id="rId1" Type="http://schemas.openxmlformats.org/officeDocument/2006/relationships/package" Target="../embeddings/Microsoft_Excel_Worksheet392.xlsx"/></Relationships>
</file>

<file path=ppt/charts/_rels/chart393.xml.rels><?xml version="1.0" encoding="UTF-8" standalone="yes"?>
<Relationships xmlns="http://schemas.openxmlformats.org/package/2006/relationships"><Relationship Id="rId2" Type="http://schemas.openxmlformats.org/officeDocument/2006/relationships/package" Target="../embeddings/Microsoft_Excel_Worksheet393.xlsx"/><Relationship Id="rId1" Type="http://schemas.openxmlformats.org/officeDocument/2006/relationships/themeOverride" Target="../theme/themeOverride72.xml"/></Relationships>
</file>

<file path=ppt/charts/_rels/chart394.xml.rels><?xml version="1.0" encoding="UTF-8" standalone="yes"?>
<Relationships xmlns="http://schemas.openxmlformats.org/package/2006/relationships"><Relationship Id="rId2" Type="http://schemas.openxmlformats.org/officeDocument/2006/relationships/package" Target="../embeddings/Microsoft_Excel_Worksheet394.xlsx"/><Relationship Id="rId1" Type="http://schemas.openxmlformats.org/officeDocument/2006/relationships/themeOverride" Target="../theme/themeOverride73.xml"/></Relationships>
</file>

<file path=ppt/charts/_rels/chart395.xml.rels><?xml version="1.0" encoding="UTF-8" standalone="yes"?>
<Relationships xmlns="http://schemas.openxmlformats.org/package/2006/relationships"><Relationship Id="rId1" Type="http://schemas.openxmlformats.org/officeDocument/2006/relationships/package" Target="../embeddings/Microsoft_Excel_Worksheet395.xlsx"/></Relationships>
</file>

<file path=ppt/charts/_rels/chart396.xml.rels><?xml version="1.0" encoding="UTF-8" standalone="yes"?>
<Relationships xmlns="http://schemas.openxmlformats.org/package/2006/relationships"><Relationship Id="rId1" Type="http://schemas.openxmlformats.org/officeDocument/2006/relationships/package" Target="../embeddings/Microsoft_Excel_Worksheet396.xlsx"/></Relationships>
</file>

<file path=ppt/charts/_rels/chart397.xml.rels><?xml version="1.0" encoding="UTF-8" standalone="yes"?>
<Relationships xmlns="http://schemas.openxmlformats.org/package/2006/relationships"><Relationship Id="rId1" Type="http://schemas.openxmlformats.org/officeDocument/2006/relationships/package" Target="../embeddings/Microsoft_Excel_Worksheet397.xlsx"/></Relationships>
</file>

<file path=ppt/charts/_rels/chart398.xml.rels><?xml version="1.0" encoding="UTF-8" standalone="yes"?>
<Relationships xmlns="http://schemas.openxmlformats.org/package/2006/relationships"><Relationship Id="rId1" Type="http://schemas.openxmlformats.org/officeDocument/2006/relationships/package" Target="../embeddings/Microsoft_Excel_Worksheet398.xlsx"/></Relationships>
</file>

<file path=ppt/charts/_rels/chart399.xml.rels><?xml version="1.0" encoding="UTF-8" standalone="yes"?>
<Relationships xmlns="http://schemas.openxmlformats.org/package/2006/relationships"><Relationship Id="rId1" Type="http://schemas.openxmlformats.org/officeDocument/2006/relationships/package" Target="../embeddings/Microsoft_Excel_Worksheet399.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40.xml.rels><?xml version="1.0" encoding="UTF-8" standalone="yes"?>
<Relationships xmlns="http://schemas.openxmlformats.org/package/2006/relationships"><Relationship Id="rId1" Type="http://schemas.openxmlformats.org/officeDocument/2006/relationships/package" Target="../embeddings/Microsoft_Excel_Worksheet40.xlsx"/></Relationships>
</file>

<file path=ppt/charts/_rels/chart400.xml.rels><?xml version="1.0" encoding="UTF-8" standalone="yes"?>
<Relationships xmlns="http://schemas.openxmlformats.org/package/2006/relationships"><Relationship Id="rId1" Type="http://schemas.openxmlformats.org/officeDocument/2006/relationships/package" Target="../embeddings/Microsoft_Excel_Worksheet400.xlsx"/></Relationships>
</file>

<file path=ppt/charts/_rels/chart401.xml.rels><?xml version="1.0" encoding="UTF-8" standalone="yes"?>
<Relationships xmlns="http://schemas.openxmlformats.org/package/2006/relationships"><Relationship Id="rId1" Type="http://schemas.openxmlformats.org/officeDocument/2006/relationships/package" Target="../embeddings/Microsoft_Excel_Worksheet401.xlsx"/></Relationships>
</file>

<file path=ppt/charts/_rels/chart402.xml.rels><?xml version="1.0" encoding="UTF-8" standalone="yes"?>
<Relationships xmlns="http://schemas.openxmlformats.org/package/2006/relationships"><Relationship Id="rId1" Type="http://schemas.openxmlformats.org/officeDocument/2006/relationships/package" Target="../embeddings/Microsoft_Excel_Worksheet402.xlsx"/></Relationships>
</file>

<file path=ppt/charts/_rels/chart403.xml.rels><?xml version="1.0" encoding="UTF-8" standalone="yes"?>
<Relationships xmlns="http://schemas.openxmlformats.org/package/2006/relationships"><Relationship Id="rId1" Type="http://schemas.openxmlformats.org/officeDocument/2006/relationships/package" Target="../embeddings/Microsoft_Excel_Worksheet403.xlsx"/></Relationships>
</file>

<file path=ppt/charts/_rels/chart404.xml.rels><?xml version="1.0" encoding="UTF-8" standalone="yes"?>
<Relationships xmlns="http://schemas.openxmlformats.org/package/2006/relationships"><Relationship Id="rId1" Type="http://schemas.openxmlformats.org/officeDocument/2006/relationships/package" Target="../embeddings/Microsoft_Excel_Worksheet404.xlsx"/></Relationships>
</file>

<file path=ppt/charts/_rels/chart405.xml.rels><?xml version="1.0" encoding="UTF-8" standalone="yes"?>
<Relationships xmlns="http://schemas.openxmlformats.org/package/2006/relationships"><Relationship Id="rId1" Type="http://schemas.openxmlformats.org/officeDocument/2006/relationships/package" Target="../embeddings/Microsoft_Excel_Worksheet405.xlsx"/></Relationships>
</file>

<file path=ppt/charts/_rels/chart406.xml.rels><?xml version="1.0" encoding="UTF-8" standalone="yes"?>
<Relationships xmlns="http://schemas.openxmlformats.org/package/2006/relationships"><Relationship Id="rId1" Type="http://schemas.openxmlformats.org/officeDocument/2006/relationships/package" Target="../embeddings/Microsoft_Excel_Worksheet406.xlsx"/></Relationships>
</file>

<file path=ppt/charts/_rels/chart407.xml.rels><?xml version="1.0" encoding="UTF-8" standalone="yes"?>
<Relationships xmlns="http://schemas.openxmlformats.org/package/2006/relationships"><Relationship Id="rId1" Type="http://schemas.openxmlformats.org/officeDocument/2006/relationships/package" Target="../embeddings/Microsoft_Excel_Worksheet407.xlsx"/></Relationships>
</file>

<file path=ppt/charts/_rels/chart408.xml.rels><?xml version="1.0" encoding="UTF-8" standalone="yes"?>
<Relationships xmlns="http://schemas.openxmlformats.org/package/2006/relationships"><Relationship Id="rId1" Type="http://schemas.openxmlformats.org/officeDocument/2006/relationships/package" Target="../embeddings/Microsoft_Excel_Worksheet408.xlsx"/></Relationships>
</file>

<file path=ppt/charts/_rels/chart409.xml.rels><?xml version="1.0" encoding="UTF-8" standalone="yes"?>
<Relationships xmlns="http://schemas.openxmlformats.org/package/2006/relationships"><Relationship Id="rId1" Type="http://schemas.openxmlformats.org/officeDocument/2006/relationships/package" Target="../embeddings/Microsoft_Excel_Worksheet409.xlsx"/></Relationships>
</file>

<file path=ppt/charts/_rels/chart41.xml.rels><?xml version="1.0" encoding="UTF-8" standalone="yes"?>
<Relationships xmlns="http://schemas.openxmlformats.org/package/2006/relationships"><Relationship Id="rId1" Type="http://schemas.openxmlformats.org/officeDocument/2006/relationships/package" Target="../embeddings/Microsoft_Excel_Worksheet41.xlsx"/></Relationships>
</file>

<file path=ppt/charts/_rels/chart410.xml.rels><?xml version="1.0" encoding="UTF-8" standalone="yes"?>
<Relationships xmlns="http://schemas.openxmlformats.org/package/2006/relationships"><Relationship Id="rId1" Type="http://schemas.openxmlformats.org/officeDocument/2006/relationships/package" Target="../embeddings/Microsoft_Excel_Worksheet410.xlsx"/></Relationships>
</file>

<file path=ppt/charts/_rels/chart411.xml.rels><?xml version="1.0" encoding="UTF-8" standalone="yes"?>
<Relationships xmlns="http://schemas.openxmlformats.org/package/2006/relationships"><Relationship Id="rId1" Type="http://schemas.openxmlformats.org/officeDocument/2006/relationships/package" Target="../embeddings/Microsoft_Excel_Worksheet411.xlsx"/></Relationships>
</file>

<file path=ppt/charts/_rels/chart412.xml.rels><?xml version="1.0" encoding="UTF-8" standalone="yes"?>
<Relationships xmlns="http://schemas.openxmlformats.org/package/2006/relationships"><Relationship Id="rId1" Type="http://schemas.openxmlformats.org/officeDocument/2006/relationships/package" Target="../embeddings/Microsoft_Excel_Worksheet412.xlsx"/></Relationships>
</file>

<file path=ppt/charts/_rels/chart413.xml.rels><?xml version="1.0" encoding="UTF-8" standalone="yes"?>
<Relationships xmlns="http://schemas.openxmlformats.org/package/2006/relationships"><Relationship Id="rId1" Type="http://schemas.openxmlformats.org/officeDocument/2006/relationships/package" Target="../embeddings/Microsoft_Excel_Worksheet413.xlsx"/></Relationships>
</file>

<file path=ppt/charts/_rels/chart414.xml.rels><?xml version="1.0" encoding="UTF-8" standalone="yes"?>
<Relationships xmlns="http://schemas.openxmlformats.org/package/2006/relationships"><Relationship Id="rId1" Type="http://schemas.openxmlformats.org/officeDocument/2006/relationships/package" Target="../embeddings/Microsoft_Excel_Worksheet414.xlsx"/></Relationships>
</file>

<file path=ppt/charts/_rels/chart415.xml.rels><?xml version="1.0" encoding="UTF-8" standalone="yes"?>
<Relationships xmlns="http://schemas.openxmlformats.org/package/2006/relationships"><Relationship Id="rId1" Type="http://schemas.openxmlformats.org/officeDocument/2006/relationships/package" Target="../embeddings/Microsoft_Excel_Worksheet415.xlsx"/></Relationships>
</file>

<file path=ppt/charts/_rels/chart416.xml.rels><?xml version="1.0" encoding="UTF-8" standalone="yes"?>
<Relationships xmlns="http://schemas.openxmlformats.org/package/2006/relationships"><Relationship Id="rId1" Type="http://schemas.openxmlformats.org/officeDocument/2006/relationships/package" Target="../embeddings/Microsoft_Excel_Worksheet416.xlsx"/></Relationships>
</file>

<file path=ppt/charts/_rels/chart417.xml.rels><?xml version="1.0" encoding="UTF-8" standalone="yes"?>
<Relationships xmlns="http://schemas.openxmlformats.org/package/2006/relationships"><Relationship Id="rId1" Type="http://schemas.openxmlformats.org/officeDocument/2006/relationships/package" Target="../embeddings/Microsoft_Excel_Worksheet417.xlsx"/></Relationships>
</file>

<file path=ppt/charts/_rels/chart418.xml.rels><?xml version="1.0" encoding="UTF-8" standalone="yes"?>
<Relationships xmlns="http://schemas.openxmlformats.org/package/2006/relationships"><Relationship Id="rId1" Type="http://schemas.openxmlformats.org/officeDocument/2006/relationships/package" Target="../embeddings/Microsoft_Excel_Worksheet418.xlsx"/></Relationships>
</file>

<file path=ppt/charts/_rels/chart419.xml.rels><?xml version="1.0" encoding="UTF-8" standalone="yes"?>
<Relationships xmlns="http://schemas.openxmlformats.org/package/2006/relationships"><Relationship Id="rId1" Type="http://schemas.openxmlformats.org/officeDocument/2006/relationships/package" Target="../embeddings/Microsoft_Excel_Worksheet419.xlsx"/></Relationships>
</file>

<file path=ppt/charts/_rels/chart42.xml.rels><?xml version="1.0" encoding="UTF-8" standalone="yes"?>
<Relationships xmlns="http://schemas.openxmlformats.org/package/2006/relationships"><Relationship Id="rId1" Type="http://schemas.openxmlformats.org/officeDocument/2006/relationships/package" Target="../embeddings/Microsoft_Excel_Worksheet42.xlsx"/></Relationships>
</file>

<file path=ppt/charts/_rels/chart420.xml.rels><?xml version="1.0" encoding="UTF-8" standalone="yes"?>
<Relationships xmlns="http://schemas.openxmlformats.org/package/2006/relationships"><Relationship Id="rId1" Type="http://schemas.openxmlformats.org/officeDocument/2006/relationships/package" Target="../embeddings/Microsoft_Excel_Worksheet420.xlsx"/></Relationships>
</file>

<file path=ppt/charts/_rels/chart421.xml.rels><?xml version="1.0" encoding="UTF-8" standalone="yes"?>
<Relationships xmlns="http://schemas.openxmlformats.org/package/2006/relationships"><Relationship Id="rId1" Type="http://schemas.openxmlformats.org/officeDocument/2006/relationships/package" Target="../embeddings/Microsoft_Excel_Worksheet421.xlsx"/></Relationships>
</file>

<file path=ppt/charts/_rels/chart422.xml.rels><?xml version="1.0" encoding="UTF-8" standalone="yes"?>
<Relationships xmlns="http://schemas.openxmlformats.org/package/2006/relationships"><Relationship Id="rId1" Type="http://schemas.openxmlformats.org/officeDocument/2006/relationships/package" Target="../embeddings/Microsoft_Excel_Worksheet422.xlsx"/></Relationships>
</file>

<file path=ppt/charts/_rels/chart423.xml.rels><?xml version="1.0" encoding="UTF-8" standalone="yes"?>
<Relationships xmlns="http://schemas.openxmlformats.org/package/2006/relationships"><Relationship Id="rId1" Type="http://schemas.openxmlformats.org/officeDocument/2006/relationships/package" Target="../embeddings/Microsoft_Excel_Worksheet423.xlsx"/></Relationships>
</file>

<file path=ppt/charts/_rels/chart424.xml.rels><?xml version="1.0" encoding="UTF-8" standalone="yes"?>
<Relationships xmlns="http://schemas.openxmlformats.org/package/2006/relationships"><Relationship Id="rId1" Type="http://schemas.openxmlformats.org/officeDocument/2006/relationships/package" Target="../embeddings/Microsoft_Excel_Worksheet424.xlsx"/></Relationships>
</file>

<file path=ppt/charts/_rels/chart425.xml.rels><?xml version="1.0" encoding="UTF-8" standalone="yes"?>
<Relationships xmlns="http://schemas.openxmlformats.org/package/2006/relationships"><Relationship Id="rId2" Type="http://schemas.openxmlformats.org/officeDocument/2006/relationships/package" Target="../embeddings/Microsoft_Excel_Worksheet425.xlsx"/><Relationship Id="rId1" Type="http://schemas.openxmlformats.org/officeDocument/2006/relationships/themeOverride" Target="../theme/themeOverride74.xml"/></Relationships>
</file>

<file path=ppt/charts/_rels/chart426.xml.rels><?xml version="1.0" encoding="UTF-8" standalone="yes"?>
<Relationships xmlns="http://schemas.openxmlformats.org/package/2006/relationships"><Relationship Id="rId2" Type="http://schemas.openxmlformats.org/officeDocument/2006/relationships/package" Target="../embeddings/Microsoft_Excel_Worksheet426.xlsx"/><Relationship Id="rId1" Type="http://schemas.openxmlformats.org/officeDocument/2006/relationships/themeOverride" Target="../theme/themeOverride75.xml"/></Relationships>
</file>

<file path=ppt/charts/_rels/chart427.xml.rels><?xml version="1.0" encoding="UTF-8" standalone="yes"?>
<Relationships xmlns="http://schemas.openxmlformats.org/package/2006/relationships"><Relationship Id="rId2" Type="http://schemas.openxmlformats.org/officeDocument/2006/relationships/package" Target="../embeddings/Microsoft_Excel_Worksheet427.xlsx"/><Relationship Id="rId1" Type="http://schemas.openxmlformats.org/officeDocument/2006/relationships/themeOverride" Target="../theme/themeOverride76.xml"/></Relationships>
</file>

<file path=ppt/charts/_rels/chart428.xml.rels><?xml version="1.0" encoding="UTF-8" standalone="yes"?>
<Relationships xmlns="http://schemas.openxmlformats.org/package/2006/relationships"><Relationship Id="rId2" Type="http://schemas.openxmlformats.org/officeDocument/2006/relationships/package" Target="../embeddings/Microsoft_Excel_Worksheet428.xlsx"/><Relationship Id="rId1" Type="http://schemas.openxmlformats.org/officeDocument/2006/relationships/themeOverride" Target="../theme/themeOverride77.xml"/></Relationships>
</file>

<file path=ppt/charts/_rels/chart429.xml.rels><?xml version="1.0" encoding="UTF-8" standalone="yes"?>
<Relationships xmlns="http://schemas.openxmlformats.org/package/2006/relationships"><Relationship Id="rId2" Type="http://schemas.openxmlformats.org/officeDocument/2006/relationships/package" Target="../embeddings/Microsoft_Excel_Worksheet429.xlsx"/><Relationship Id="rId1" Type="http://schemas.openxmlformats.org/officeDocument/2006/relationships/themeOverride" Target="../theme/themeOverride78.xml"/></Relationships>
</file>

<file path=ppt/charts/_rels/chart43.xml.rels><?xml version="1.0" encoding="UTF-8" standalone="yes"?>
<Relationships xmlns="http://schemas.openxmlformats.org/package/2006/relationships"><Relationship Id="rId1" Type="http://schemas.openxmlformats.org/officeDocument/2006/relationships/package" Target="../embeddings/Microsoft_Excel_Worksheet43.xlsx"/></Relationships>
</file>

<file path=ppt/charts/_rels/chart430.xml.rels><?xml version="1.0" encoding="UTF-8" standalone="yes"?>
<Relationships xmlns="http://schemas.openxmlformats.org/package/2006/relationships"><Relationship Id="rId2" Type="http://schemas.openxmlformats.org/officeDocument/2006/relationships/package" Target="../embeddings/Microsoft_Excel_Worksheet430.xlsx"/><Relationship Id="rId1" Type="http://schemas.openxmlformats.org/officeDocument/2006/relationships/themeOverride" Target="../theme/themeOverride79.xml"/></Relationships>
</file>

<file path=ppt/charts/_rels/chart431.xml.rels><?xml version="1.0" encoding="UTF-8" standalone="yes"?>
<Relationships xmlns="http://schemas.openxmlformats.org/package/2006/relationships"><Relationship Id="rId2" Type="http://schemas.openxmlformats.org/officeDocument/2006/relationships/package" Target="../embeddings/Microsoft_Excel_Worksheet431.xlsx"/><Relationship Id="rId1" Type="http://schemas.openxmlformats.org/officeDocument/2006/relationships/themeOverride" Target="../theme/themeOverride80.xml"/></Relationships>
</file>

<file path=ppt/charts/_rels/chart432.xml.rels><?xml version="1.0" encoding="UTF-8" standalone="yes"?>
<Relationships xmlns="http://schemas.openxmlformats.org/package/2006/relationships"><Relationship Id="rId2" Type="http://schemas.openxmlformats.org/officeDocument/2006/relationships/package" Target="../embeddings/Microsoft_Excel_Worksheet432.xlsx"/><Relationship Id="rId1" Type="http://schemas.openxmlformats.org/officeDocument/2006/relationships/themeOverride" Target="../theme/themeOverride81.xml"/></Relationships>
</file>

<file path=ppt/charts/_rels/chart433.xml.rels><?xml version="1.0" encoding="UTF-8" standalone="yes"?>
<Relationships xmlns="http://schemas.openxmlformats.org/package/2006/relationships"><Relationship Id="rId2" Type="http://schemas.openxmlformats.org/officeDocument/2006/relationships/package" Target="../embeddings/Microsoft_Excel_Worksheet433.xlsx"/><Relationship Id="rId1" Type="http://schemas.openxmlformats.org/officeDocument/2006/relationships/themeOverride" Target="../theme/themeOverride82.xml"/></Relationships>
</file>

<file path=ppt/charts/_rels/chart434.xml.rels><?xml version="1.0" encoding="UTF-8" standalone="yes"?>
<Relationships xmlns="http://schemas.openxmlformats.org/package/2006/relationships"><Relationship Id="rId2" Type="http://schemas.openxmlformats.org/officeDocument/2006/relationships/package" Target="../embeddings/Microsoft_Excel_Worksheet434.xlsx"/><Relationship Id="rId1" Type="http://schemas.openxmlformats.org/officeDocument/2006/relationships/themeOverride" Target="../theme/themeOverride83.xml"/></Relationships>
</file>

<file path=ppt/charts/_rels/chart435.xml.rels><?xml version="1.0" encoding="UTF-8" standalone="yes"?>
<Relationships xmlns="http://schemas.openxmlformats.org/package/2006/relationships"><Relationship Id="rId2" Type="http://schemas.openxmlformats.org/officeDocument/2006/relationships/package" Target="../embeddings/Microsoft_Excel_Worksheet435.xlsx"/><Relationship Id="rId1" Type="http://schemas.openxmlformats.org/officeDocument/2006/relationships/themeOverride" Target="../theme/themeOverride84.xml"/></Relationships>
</file>

<file path=ppt/charts/_rels/chart436.xml.rels><?xml version="1.0" encoding="UTF-8" standalone="yes"?>
<Relationships xmlns="http://schemas.openxmlformats.org/package/2006/relationships"><Relationship Id="rId2" Type="http://schemas.openxmlformats.org/officeDocument/2006/relationships/package" Target="../embeddings/Microsoft_Excel_Worksheet436.xlsx"/><Relationship Id="rId1" Type="http://schemas.openxmlformats.org/officeDocument/2006/relationships/themeOverride" Target="../theme/themeOverride85.xml"/></Relationships>
</file>

<file path=ppt/charts/_rels/chart437.xml.rels><?xml version="1.0" encoding="UTF-8" standalone="yes"?>
<Relationships xmlns="http://schemas.openxmlformats.org/package/2006/relationships"><Relationship Id="rId2" Type="http://schemas.openxmlformats.org/officeDocument/2006/relationships/package" Target="../embeddings/Microsoft_Excel_Worksheet437.xlsx"/><Relationship Id="rId1" Type="http://schemas.openxmlformats.org/officeDocument/2006/relationships/themeOverride" Target="../theme/themeOverride86.xml"/></Relationships>
</file>

<file path=ppt/charts/_rels/chart438.xml.rels><?xml version="1.0" encoding="UTF-8" standalone="yes"?>
<Relationships xmlns="http://schemas.openxmlformats.org/package/2006/relationships"><Relationship Id="rId2" Type="http://schemas.openxmlformats.org/officeDocument/2006/relationships/package" Target="../embeddings/Microsoft_Excel_Worksheet438.xlsx"/><Relationship Id="rId1" Type="http://schemas.openxmlformats.org/officeDocument/2006/relationships/themeOverride" Target="../theme/themeOverride87.xml"/></Relationships>
</file>

<file path=ppt/charts/_rels/chart439.xml.rels><?xml version="1.0" encoding="UTF-8" standalone="yes"?>
<Relationships xmlns="http://schemas.openxmlformats.org/package/2006/relationships"><Relationship Id="rId2" Type="http://schemas.openxmlformats.org/officeDocument/2006/relationships/package" Target="../embeddings/Microsoft_Excel_Worksheet439.xlsx"/><Relationship Id="rId1" Type="http://schemas.openxmlformats.org/officeDocument/2006/relationships/themeOverride" Target="../theme/themeOverride88.xml"/></Relationships>
</file>

<file path=ppt/charts/_rels/chart44.xml.rels><?xml version="1.0" encoding="UTF-8" standalone="yes"?>
<Relationships xmlns="http://schemas.openxmlformats.org/package/2006/relationships"><Relationship Id="rId1" Type="http://schemas.openxmlformats.org/officeDocument/2006/relationships/package" Target="../embeddings/Microsoft_Excel_Worksheet44.xlsx"/></Relationships>
</file>

<file path=ppt/charts/_rels/chart440.xml.rels><?xml version="1.0" encoding="UTF-8" standalone="yes"?>
<Relationships xmlns="http://schemas.openxmlformats.org/package/2006/relationships"><Relationship Id="rId2" Type="http://schemas.openxmlformats.org/officeDocument/2006/relationships/package" Target="../embeddings/Microsoft_Excel_Worksheet440.xlsx"/><Relationship Id="rId1" Type="http://schemas.openxmlformats.org/officeDocument/2006/relationships/themeOverride" Target="../theme/themeOverride89.xml"/></Relationships>
</file>

<file path=ppt/charts/_rels/chart441.xml.rels><?xml version="1.0" encoding="UTF-8" standalone="yes"?>
<Relationships xmlns="http://schemas.openxmlformats.org/package/2006/relationships"><Relationship Id="rId2" Type="http://schemas.openxmlformats.org/officeDocument/2006/relationships/package" Target="../embeddings/Microsoft_Excel_Worksheet441.xlsx"/><Relationship Id="rId1" Type="http://schemas.openxmlformats.org/officeDocument/2006/relationships/themeOverride" Target="../theme/themeOverride90.xml"/></Relationships>
</file>

<file path=ppt/charts/_rels/chart442.xml.rels><?xml version="1.0" encoding="UTF-8" standalone="yes"?>
<Relationships xmlns="http://schemas.openxmlformats.org/package/2006/relationships"><Relationship Id="rId1" Type="http://schemas.openxmlformats.org/officeDocument/2006/relationships/package" Target="../embeddings/Microsoft_Excel_Worksheet442.xlsx"/></Relationships>
</file>

<file path=ppt/charts/_rels/chart443.xml.rels><?xml version="1.0" encoding="UTF-8" standalone="yes"?>
<Relationships xmlns="http://schemas.openxmlformats.org/package/2006/relationships"><Relationship Id="rId1" Type="http://schemas.openxmlformats.org/officeDocument/2006/relationships/package" Target="../embeddings/Microsoft_Excel_Worksheet443.xlsx"/></Relationships>
</file>

<file path=ppt/charts/_rels/chart444.xml.rels><?xml version="1.0" encoding="UTF-8" standalone="yes"?>
<Relationships xmlns="http://schemas.openxmlformats.org/package/2006/relationships"><Relationship Id="rId1" Type="http://schemas.openxmlformats.org/officeDocument/2006/relationships/package" Target="../embeddings/Microsoft_Excel_Worksheet444.xlsx"/></Relationships>
</file>

<file path=ppt/charts/_rels/chart445.xml.rels><?xml version="1.0" encoding="UTF-8" standalone="yes"?>
<Relationships xmlns="http://schemas.openxmlformats.org/package/2006/relationships"><Relationship Id="rId1" Type="http://schemas.openxmlformats.org/officeDocument/2006/relationships/package" Target="../embeddings/Microsoft_Excel_Worksheet445.xlsx"/></Relationships>
</file>

<file path=ppt/charts/_rels/chart446.xml.rels><?xml version="1.0" encoding="UTF-8" standalone="yes"?>
<Relationships xmlns="http://schemas.openxmlformats.org/package/2006/relationships"><Relationship Id="rId1" Type="http://schemas.openxmlformats.org/officeDocument/2006/relationships/package" Target="../embeddings/Microsoft_Excel_Worksheet446.xlsx"/></Relationships>
</file>

<file path=ppt/charts/_rels/chart447.xml.rels><?xml version="1.0" encoding="UTF-8" standalone="yes"?>
<Relationships xmlns="http://schemas.openxmlformats.org/package/2006/relationships"><Relationship Id="rId1" Type="http://schemas.openxmlformats.org/officeDocument/2006/relationships/package" Target="../embeddings/Microsoft_Excel_Worksheet447.xlsx"/></Relationships>
</file>

<file path=ppt/charts/_rels/chart448.xml.rels><?xml version="1.0" encoding="UTF-8" standalone="yes"?>
<Relationships xmlns="http://schemas.openxmlformats.org/package/2006/relationships"><Relationship Id="rId1" Type="http://schemas.openxmlformats.org/officeDocument/2006/relationships/package" Target="../embeddings/Microsoft_Excel_Worksheet448.xlsx"/></Relationships>
</file>

<file path=ppt/charts/_rels/chart449.xml.rels><?xml version="1.0" encoding="UTF-8" standalone="yes"?>
<Relationships xmlns="http://schemas.openxmlformats.org/package/2006/relationships"><Relationship Id="rId1" Type="http://schemas.openxmlformats.org/officeDocument/2006/relationships/package" Target="../embeddings/Microsoft_Excel_Worksheet449.xlsx"/></Relationships>
</file>

<file path=ppt/charts/_rels/chart45.xml.rels><?xml version="1.0" encoding="UTF-8" standalone="yes"?>
<Relationships xmlns="http://schemas.openxmlformats.org/package/2006/relationships"><Relationship Id="rId1" Type="http://schemas.openxmlformats.org/officeDocument/2006/relationships/package" Target="../embeddings/Microsoft_Excel_Worksheet45.xlsx"/></Relationships>
</file>

<file path=ppt/charts/_rels/chart450.xml.rels><?xml version="1.0" encoding="UTF-8" standalone="yes"?>
<Relationships xmlns="http://schemas.openxmlformats.org/package/2006/relationships"><Relationship Id="rId1" Type="http://schemas.openxmlformats.org/officeDocument/2006/relationships/package" Target="../embeddings/Microsoft_Excel_Worksheet450.xlsx"/></Relationships>
</file>

<file path=ppt/charts/_rels/chart451.xml.rels><?xml version="1.0" encoding="UTF-8" standalone="yes"?>
<Relationships xmlns="http://schemas.openxmlformats.org/package/2006/relationships"><Relationship Id="rId1" Type="http://schemas.openxmlformats.org/officeDocument/2006/relationships/package" Target="../embeddings/Microsoft_Excel_Worksheet451.xlsx"/></Relationships>
</file>

<file path=ppt/charts/_rels/chart452.xml.rels><?xml version="1.0" encoding="UTF-8" standalone="yes"?>
<Relationships xmlns="http://schemas.openxmlformats.org/package/2006/relationships"><Relationship Id="rId1" Type="http://schemas.openxmlformats.org/officeDocument/2006/relationships/package" Target="../embeddings/Microsoft_Excel_Worksheet452.xlsx"/></Relationships>
</file>

<file path=ppt/charts/_rels/chart453.xml.rels><?xml version="1.0" encoding="UTF-8" standalone="yes"?>
<Relationships xmlns="http://schemas.openxmlformats.org/package/2006/relationships"><Relationship Id="rId1" Type="http://schemas.openxmlformats.org/officeDocument/2006/relationships/package" Target="../embeddings/Microsoft_Excel_Worksheet453.xlsx"/></Relationships>
</file>

<file path=ppt/charts/_rels/chart454.xml.rels><?xml version="1.0" encoding="UTF-8" standalone="yes"?>
<Relationships xmlns="http://schemas.openxmlformats.org/package/2006/relationships"><Relationship Id="rId1" Type="http://schemas.openxmlformats.org/officeDocument/2006/relationships/package" Target="../embeddings/Microsoft_Excel_Worksheet454.xlsx"/></Relationships>
</file>

<file path=ppt/charts/_rels/chart455.xml.rels><?xml version="1.0" encoding="UTF-8" standalone="yes"?>
<Relationships xmlns="http://schemas.openxmlformats.org/package/2006/relationships"><Relationship Id="rId1" Type="http://schemas.openxmlformats.org/officeDocument/2006/relationships/package" Target="../embeddings/Microsoft_Excel_Worksheet455.xlsx"/></Relationships>
</file>

<file path=ppt/charts/_rels/chart456.xml.rels><?xml version="1.0" encoding="UTF-8" standalone="yes"?>
<Relationships xmlns="http://schemas.openxmlformats.org/package/2006/relationships"><Relationship Id="rId1" Type="http://schemas.openxmlformats.org/officeDocument/2006/relationships/package" Target="../embeddings/Microsoft_Excel_Worksheet456.xlsx"/></Relationships>
</file>

<file path=ppt/charts/_rels/chart457.xml.rels><?xml version="1.0" encoding="UTF-8" standalone="yes"?>
<Relationships xmlns="http://schemas.openxmlformats.org/package/2006/relationships"><Relationship Id="rId1" Type="http://schemas.openxmlformats.org/officeDocument/2006/relationships/package" Target="../embeddings/Microsoft_Excel_Worksheet457.xlsx"/></Relationships>
</file>

<file path=ppt/charts/_rels/chart458.xml.rels><?xml version="1.0" encoding="UTF-8" standalone="yes"?>
<Relationships xmlns="http://schemas.openxmlformats.org/package/2006/relationships"><Relationship Id="rId1" Type="http://schemas.openxmlformats.org/officeDocument/2006/relationships/package" Target="../embeddings/Microsoft_Excel_Worksheet458.xlsx"/></Relationships>
</file>

<file path=ppt/charts/_rels/chart459.xml.rels><?xml version="1.0" encoding="UTF-8" standalone="yes"?>
<Relationships xmlns="http://schemas.openxmlformats.org/package/2006/relationships"><Relationship Id="rId1" Type="http://schemas.openxmlformats.org/officeDocument/2006/relationships/package" Target="../embeddings/Microsoft_Excel_Worksheet459.xlsx"/></Relationships>
</file>

<file path=ppt/charts/_rels/chart46.xml.rels><?xml version="1.0" encoding="UTF-8" standalone="yes"?>
<Relationships xmlns="http://schemas.openxmlformats.org/package/2006/relationships"><Relationship Id="rId1" Type="http://schemas.openxmlformats.org/officeDocument/2006/relationships/package" Target="../embeddings/Microsoft_Excel_Worksheet46.xlsx"/></Relationships>
</file>

<file path=ppt/charts/_rels/chart460.xml.rels><?xml version="1.0" encoding="UTF-8" standalone="yes"?>
<Relationships xmlns="http://schemas.openxmlformats.org/package/2006/relationships"><Relationship Id="rId1" Type="http://schemas.openxmlformats.org/officeDocument/2006/relationships/package" Target="../embeddings/Microsoft_Excel_Worksheet460.xlsx"/></Relationships>
</file>

<file path=ppt/charts/_rels/chart461.xml.rels><?xml version="1.0" encoding="UTF-8" standalone="yes"?>
<Relationships xmlns="http://schemas.openxmlformats.org/package/2006/relationships"><Relationship Id="rId1" Type="http://schemas.openxmlformats.org/officeDocument/2006/relationships/package" Target="../embeddings/Microsoft_Excel_Worksheet461.xlsx"/></Relationships>
</file>

<file path=ppt/charts/_rels/chart462.xml.rels><?xml version="1.0" encoding="UTF-8" standalone="yes"?>
<Relationships xmlns="http://schemas.openxmlformats.org/package/2006/relationships"><Relationship Id="rId2" Type="http://schemas.openxmlformats.org/officeDocument/2006/relationships/package" Target="../embeddings/Microsoft_Excel_Worksheet462.xlsx"/><Relationship Id="rId1" Type="http://schemas.openxmlformats.org/officeDocument/2006/relationships/themeOverride" Target="../theme/themeOverride91.xml"/></Relationships>
</file>

<file path=ppt/charts/_rels/chart463.xml.rels><?xml version="1.0" encoding="UTF-8" standalone="yes"?>
<Relationships xmlns="http://schemas.openxmlformats.org/package/2006/relationships"><Relationship Id="rId2" Type="http://schemas.openxmlformats.org/officeDocument/2006/relationships/package" Target="../embeddings/Microsoft_Excel_Worksheet463.xlsx"/><Relationship Id="rId1" Type="http://schemas.openxmlformats.org/officeDocument/2006/relationships/themeOverride" Target="../theme/themeOverride92.xml"/></Relationships>
</file>

<file path=ppt/charts/_rels/chart464.xml.rels><?xml version="1.0" encoding="UTF-8" standalone="yes"?>
<Relationships xmlns="http://schemas.openxmlformats.org/package/2006/relationships"><Relationship Id="rId1" Type="http://schemas.openxmlformats.org/officeDocument/2006/relationships/package" Target="../embeddings/Microsoft_Excel_Worksheet464.xlsx"/></Relationships>
</file>

<file path=ppt/charts/_rels/chart465.xml.rels><?xml version="1.0" encoding="UTF-8" standalone="yes"?>
<Relationships xmlns="http://schemas.openxmlformats.org/package/2006/relationships"><Relationship Id="rId1" Type="http://schemas.openxmlformats.org/officeDocument/2006/relationships/package" Target="../embeddings/Microsoft_Excel_Worksheet465.xlsx"/></Relationships>
</file>

<file path=ppt/charts/_rels/chart466.xml.rels><?xml version="1.0" encoding="UTF-8" standalone="yes"?>
<Relationships xmlns="http://schemas.openxmlformats.org/package/2006/relationships"><Relationship Id="rId1" Type="http://schemas.openxmlformats.org/officeDocument/2006/relationships/package" Target="../embeddings/Microsoft_Excel_Worksheet466.xlsx"/></Relationships>
</file>

<file path=ppt/charts/_rels/chart467.xml.rels><?xml version="1.0" encoding="UTF-8" standalone="yes"?>
<Relationships xmlns="http://schemas.openxmlformats.org/package/2006/relationships"><Relationship Id="rId1" Type="http://schemas.openxmlformats.org/officeDocument/2006/relationships/package" Target="../embeddings/Microsoft_Excel_Worksheet467.xlsx"/></Relationships>
</file>

<file path=ppt/charts/_rels/chart468.xml.rels><?xml version="1.0" encoding="UTF-8" standalone="yes"?>
<Relationships xmlns="http://schemas.openxmlformats.org/package/2006/relationships"><Relationship Id="rId1" Type="http://schemas.openxmlformats.org/officeDocument/2006/relationships/package" Target="../embeddings/Microsoft_Excel_Worksheet468.xlsx"/></Relationships>
</file>

<file path=ppt/charts/_rels/chart469.xml.rels><?xml version="1.0" encoding="UTF-8" standalone="yes"?>
<Relationships xmlns="http://schemas.openxmlformats.org/package/2006/relationships"><Relationship Id="rId1" Type="http://schemas.openxmlformats.org/officeDocument/2006/relationships/package" Target="../embeddings/Microsoft_Excel_Worksheet469.xlsx"/></Relationships>
</file>

<file path=ppt/charts/_rels/chart47.xml.rels><?xml version="1.0" encoding="UTF-8" standalone="yes"?>
<Relationships xmlns="http://schemas.openxmlformats.org/package/2006/relationships"><Relationship Id="rId1" Type="http://schemas.openxmlformats.org/officeDocument/2006/relationships/package" Target="../embeddings/Microsoft_Excel_Worksheet47.xlsx"/></Relationships>
</file>

<file path=ppt/charts/_rels/chart470.xml.rels><?xml version="1.0" encoding="UTF-8" standalone="yes"?>
<Relationships xmlns="http://schemas.openxmlformats.org/package/2006/relationships"><Relationship Id="rId1" Type="http://schemas.openxmlformats.org/officeDocument/2006/relationships/package" Target="../embeddings/Microsoft_Excel_Worksheet470.xlsx"/></Relationships>
</file>

<file path=ppt/charts/_rels/chart471.xml.rels><?xml version="1.0" encoding="UTF-8" standalone="yes"?>
<Relationships xmlns="http://schemas.openxmlformats.org/package/2006/relationships"><Relationship Id="rId1" Type="http://schemas.openxmlformats.org/officeDocument/2006/relationships/package" Target="../embeddings/Microsoft_Excel_Worksheet471.xlsx"/></Relationships>
</file>

<file path=ppt/charts/_rels/chart472.xml.rels><?xml version="1.0" encoding="UTF-8" standalone="yes"?>
<Relationships xmlns="http://schemas.openxmlformats.org/package/2006/relationships"><Relationship Id="rId1" Type="http://schemas.openxmlformats.org/officeDocument/2006/relationships/package" Target="../embeddings/Microsoft_Excel_Worksheet472.xlsx"/></Relationships>
</file>

<file path=ppt/charts/_rels/chart473.xml.rels><?xml version="1.0" encoding="UTF-8" standalone="yes"?>
<Relationships xmlns="http://schemas.openxmlformats.org/package/2006/relationships"><Relationship Id="rId1" Type="http://schemas.openxmlformats.org/officeDocument/2006/relationships/package" Target="../embeddings/Microsoft_Excel_Worksheet473.xlsx"/></Relationships>
</file>

<file path=ppt/charts/_rels/chart474.xml.rels><?xml version="1.0" encoding="UTF-8" standalone="yes"?>
<Relationships xmlns="http://schemas.openxmlformats.org/package/2006/relationships"><Relationship Id="rId1" Type="http://schemas.openxmlformats.org/officeDocument/2006/relationships/package" Target="../embeddings/Microsoft_Excel_Worksheet474.xlsx"/></Relationships>
</file>

<file path=ppt/charts/_rels/chart475.xml.rels><?xml version="1.0" encoding="UTF-8" standalone="yes"?>
<Relationships xmlns="http://schemas.openxmlformats.org/package/2006/relationships"><Relationship Id="rId1" Type="http://schemas.openxmlformats.org/officeDocument/2006/relationships/package" Target="../embeddings/Microsoft_Excel_Worksheet475.xlsx"/></Relationships>
</file>

<file path=ppt/charts/_rels/chart476.xml.rels><?xml version="1.0" encoding="UTF-8" standalone="yes"?>
<Relationships xmlns="http://schemas.openxmlformats.org/package/2006/relationships"><Relationship Id="rId2" Type="http://schemas.openxmlformats.org/officeDocument/2006/relationships/package" Target="../embeddings/Microsoft_Excel_Worksheet476.xlsx"/><Relationship Id="rId1" Type="http://schemas.openxmlformats.org/officeDocument/2006/relationships/themeOverride" Target="../theme/themeOverride93.xml"/></Relationships>
</file>

<file path=ppt/charts/_rels/chart477.xml.rels><?xml version="1.0" encoding="UTF-8" standalone="yes"?>
<Relationships xmlns="http://schemas.openxmlformats.org/package/2006/relationships"><Relationship Id="rId2" Type="http://schemas.openxmlformats.org/officeDocument/2006/relationships/package" Target="../embeddings/Microsoft_Excel_Worksheet477.xlsx"/><Relationship Id="rId1" Type="http://schemas.openxmlformats.org/officeDocument/2006/relationships/themeOverride" Target="../theme/themeOverride94.xml"/></Relationships>
</file>

<file path=ppt/charts/_rels/chart478.xml.rels><?xml version="1.0" encoding="UTF-8" standalone="yes"?>
<Relationships xmlns="http://schemas.openxmlformats.org/package/2006/relationships"><Relationship Id="rId1" Type="http://schemas.openxmlformats.org/officeDocument/2006/relationships/package" Target="../embeddings/Microsoft_Excel_Worksheet478.xlsx"/></Relationships>
</file>

<file path=ppt/charts/_rels/chart479.xml.rels><?xml version="1.0" encoding="UTF-8" standalone="yes"?>
<Relationships xmlns="http://schemas.openxmlformats.org/package/2006/relationships"><Relationship Id="rId1" Type="http://schemas.openxmlformats.org/officeDocument/2006/relationships/package" Target="../embeddings/Microsoft_Excel_Worksheet479.xlsx"/></Relationships>
</file>

<file path=ppt/charts/_rels/chart48.xml.rels><?xml version="1.0" encoding="UTF-8" standalone="yes"?>
<Relationships xmlns="http://schemas.openxmlformats.org/package/2006/relationships"><Relationship Id="rId1" Type="http://schemas.openxmlformats.org/officeDocument/2006/relationships/package" Target="../embeddings/Microsoft_Excel_Worksheet48.xlsx"/></Relationships>
</file>

<file path=ppt/charts/_rels/chart480.xml.rels><?xml version="1.0" encoding="UTF-8" standalone="yes"?>
<Relationships xmlns="http://schemas.openxmlformats.org/package/2006/relationships"><Relationship Id="rId1" Type="http://schemas.openxmlformats.org/officeDocument/2006/relationships/package" Target="../embeddings/Microsoft_Excel_Worksheet480.xlsx"/></Relationships>
</file>

<file path=ppt/charts/_rels/chart481.xml.rels><?xml version="1.0" encoding="UTF-8" standalone="yes"?>
<Relationships xmlns="http://schemas.openxmlformats.org/package/2006/relationships"><Relationship Id="rId1" Type="http://schemas.openxmlformats.org/officeDocument/2006/relationships/package" Target="../embeddings/Microsoft_Excel_Worksheet481.xlsx"/></Relationships>
</file>

<file path=ppt/charts/_rels/chart482.xml.rels><?xml version="1.0" encoding="UTF-8" standalone="yes"?>
<Relationships xmlns="http://schemas.openxmlformats.org/package/2006/relationships"><Relationship Id="rId1" Type="http://schemas.openxmlformats.org/officeDocument/2006/relationships/package" Target="../embeddings/Microsoft_Excel_Worksheet482.xlsx"/></Relationships>
</file>

<file path=ppt/charts/_rels/chart483.xml.rels><?xml version="1.0" encoding="UTF-8" standalone="yes"?>
<Relationships xmlns="http://schemas.openxmlformats.org/package/2006/relationships"><Relationship Id="rId1" Type="http://schemas.openxmlformats.org/officeDocument/2006/relationships/package" Target="../embeddings/Microsoft_Excel_Worksheet483.xlsx"/></Relationships>
</file>

<file path=ppt/charts/_rels/chart484.xml.rels><?xml version="1.0" encoding="UTF-8" standalone="yes"?>
<Relationships xmlns="http://schemas.openxmlformats.org/package/2006/relationships"><Relationship Id="rId1" Type="http://schemas.openxmlformats.org/officeDocument/2006/relationships/package" Target="../embeddings/Microsoft_Excel_Worksheet484.xlsx"/></Relationships>
</file>

<file path=ppt/charts/_rels/chart485.xml.rels><?xml version="1.0" encoding="UTF-8" standalone="yes"?>
<Relationships xmlns="http://schemas.openxmlformats.org/package/2006/relationships"><Relationship Id="rId1" Type="http://schemas.openxmlformats.org/officeDocument/2006/relationships/package" Target="../embeddings/Microsoft_Excel_Worksheet485.xlsx"/></Relationships>
</file>

<file path=ppt/charts/_rels/chart486.xml.rels><?xml version="1.0" encoding="UTF-8" standalone="yes"?>
<Relationships xmlns="http://schemas.openxmlformats.org/package/2006/relationships"><Relationship Id="rId1" Type="http://schemas.openxmlformats.org/officeDocument/2006/relationships/package" Target="../embeddings/Microsoft_Excel_Worksheet486.xlsx"/></Relationships>
</file>

<file path=ppt/charts/_rels/chart487.xml.rels><?xml version="1.0" encoding="UTF-8" standalone="yes"?>
<Relationships xmlns="http://schemas.openxmlformats.org/package/2006/relationships"><Relationship Id="rId1" Type="http://schemas.openxmlformats.org/officeDocument/2006/relationships/package" Target="../embeddings/Microsoft_Excel_Worksheet487.xlsx"/></Relationships>
</file>

<file path=ppt/charts/_rels/chart488.xml.rels><?xml version="1.0" encoding="UTF-8" standalone="yes"?>
<Relationships xmlns="http://schemas.openxmlformats.org/package/2006/relationships"><Relationship Id="rId1" Type="http://schemas.openxmlformats.org/officeDocument/2006/relationships/package" Target="../embeddings/Microsoft_Excel_Worksheet488.xlsx"/></Relationships>
</file>

<file path=ppt/charts/_rels/chart489.xml.rels><?xml version="1.0" encoding="UTF-8" standalone="yes"?>
<Relationships xmlns="http://schemas.openxmlformats.org/package/2006/relationships"><Relationship Id="rId1" Type="http://schemas.openxmlformats.org/officeDocument/2006/relationships/package" Target="../embeddings/Microsoft_Excel_Worksheet489.xlsx"/></Relationships>
</file>

<file path=ppt/charts/_rels/chart49.xml.rels><?xml version="1.0" encoding="UTF-8" standalone="yes"?>
<Relationships xmlns="http://schemas.openxmlformats.org/package/2006/relationships"><Relationship Id="rId1" Type="http://schemas.openxmlformats.org/officeDocument/2006/relationships/package" Target="../embeddings/Microsoft_Excel_Worksheet49.xlsx"/></Relationships>
</file>

<file path=ppt/charts/_rels/chart490.xml.rels><?xml version="1.0" encoding="UTF-8" standalone="yes"?>
<Relationships xmlns="http://schemas.openxmlformats.org/package/2006/relationships"><Relationship Id="rId1" Type="http://schemas.openxmlformats.org/officeDocument/2006/relationships/package" Target="../embeddings/Microsoft_Excel_Worksheet490.xlsx"/></Relationships>
</file>

<file path=ppt/charts/_rels/chart491.xml.rels><?xml version="1.0" encoding="UTF-8" standalone="yes"?>
<Relationships xmlns="http://schemas.openxmlformats.org/package/2006/relationships"><Relationship Id="rId1" Type="http://schemas.openxmlformats.org/officeDocument/2006/relationships/package" Target="../embeddings/Microsoft_Excel_Worksheet491.xlsx"/></Relationships>
</file>

<file path=ppt/charts/_rels/chart492.xml.rels><?xml version="1.0" encoding="UTF-8" standalone="yes"?>
<Relationships xmlns="http://schemas.openxmlformats.org/package/2006/relationships"><Relationship Id="rId1" Type="http://schemas.openxmlformats.org/officeDocument/2006/relationships/package" Target="../embeddings/Microsoft_Excel_Worksheet492.xlsx"/></Relationships>
</file>

<file path=ppt/charts/_rels/chart493.xml.rels><?xml version="1.0" encoding="UTF-8" standalone="yes"?>
<Relationships xmlns="http://schemas.openxmlformats.org/package/2006/relationships"><Relationship Id="rId1" Type="http://schemas.openxmlformats.org/officeDocument/2006/relationships/package" Target="../embeddings/Microsoft_Excel_Worksheet493.xlsx"/></Relationships>
</file>

<file path=ppt/charts/_rels/chart494.xml.rels><?xml version="1.0" encoding="UTF-8" standalone="yes"?>
<Relationships xmlns="http://schemas.openxmlformats.org/package/2006/relationships"><Relationship Id="rId1" Type="http://schemas.openxmlformats.org/officeDocument/2006/relationships/package" Target="../embeddings/Microsoft_Excel_Worksheet494.xlsx"/></Relationships>
</file>

<file path=ppt/charts/_rels/chart495.xml.rels><?xml version="1.0" encoding="UTF-8" standalone="yes"?>
<Relationships xmlns="http://schemas.openxmlformats.org/package/2006/relationships"><Relationship Id="rId1" Type="http://schemas.openxmlformats.org/officeDocument/2006/relationships/package" Target="../embeddings/Microsoft_Excel_Worksheet495.xlsx"/></Relationships>
</file>

<file path=ppt/charts/_rels/chart496.xml.rels><?xml version="1.0" encoding="UTF-8" standalone="yes"?>
<Relationships xmlns="http://schemas.openxmlformats.org/package/2006/relationships"><Relationship Id="rId1" Type="http://schemas.openxmlformats.org/officeDocument/2006/relationships/package" Target="../embeddings/Microsoft_Excel_Worksheet496.xlsx"/></Relationships>
</file>

<file path=ppt/charts/_rels/chart497.xml.rels><?xml version="1.0" encoding="UTF-8" standalone="yes"?>
<Relationships xmlns="http://schemas.openxmlformats.org/package/2006/relationships"><Relationship Id="rId1" Type="http://schemas.openxmlformats.org/officeDocument/2006/relationships/package" Target="../embeddings/Microsoft_Excel_Worksheet497.xlsx"/></Relationships>
</file>

<file path=ppt/charts/_rels/chart498.xml.rels><?xml version="1.0" encoding="UTF-8" standalone="yes"?>
<Relationships xmlns="http://schemas.openxmlformats.org/package/2006/relationships"><Relationship Id="rId1" Type="http://schemas.openxmlformats.org/officeDocument/2006/relationships/package" Target="../embeddings/Microsoft_Excel_Worksheet498.xlsx"/></Relationships>
</file>

<file path=ppt/charts/_rels/chart499.xml.rels><?xml version="1.0" encoding="UTF-8" standalone="yes"?>
<Relationships xmlns="http://schemas.openxmlformats.org/package/2006/relationships"><Relationship Id="rId1" Type="http://schemas.openxmlformats.org/officeDocument/2006/relationships/package" Target="../embeddings/Microsoft_Excel_Worksheet499.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50.xml.rels><?xml version="1.0" encoding="UTF-8" standalone="yes"?>
<Relationships xmlns="http://schemas.openxmlformats.org/package/2006/relationships"><Relationship Id="rId1" Type="http://schemas.openxmlformats.org/officeDocument/2006/relationships/package" Target="../embeddings/Microsoft_Excel_Worksheet50.xlsx"/></Relationships>
</file>

<file path=ppt/charts/_rels/chart500.xml.rels><?xml version="1.0" encoding="UTF-8" standalone="yes"?>
<Relationships xmlns="http://schemas.openxmlformats.org/package/2006/relationships"><Relationship Id="rId1" Type="http://schemas.openxmlformats.org/officeDocument/2006/relationships/package" Target="../embeddings/Microsoft_Excel_Worksheet500.xlsx"/></Relationships>
</file>

<file path=ppt/charts/_rels/chart501.xml.rels><?xml version="1.0" encoding="UTF-8" standalone="yes"?>
<Relationships xmlns="http://schemas.openxmlformats.org/package/2006/relationships"><Relationship Id="rId1" Type="http://schemas.openxmlformats.org/officeDocument/2006/relationships/package" Target="../embeddings/Microsoft_Excel_Worksheet501.xlsx"/></Relationships>
</file>

<file path=ppt/charts/_rels/chart502.xml.rels><?xml version="1.0" encoding="UTF-8" standalone="yes"?>
<Relationships xmlns="http://schemas.openxmlformats.org/package/2006/relationships"><Relationship Id="rId1" Type="http://schemas.openxmlformats.org/officeDocument/2006/relationships/package" Target="../embeddings/Microsoft_Excel_Worksheet502.xlsx"/></Relationships>
</file>

<file path=ppt/charts/_rels/chart503.xml.rels><?xml version="1.0" encoding="UTF-8" standalone="yes"?>
<Relationships xmlns="http://schemas.openxmlformats.org/package/2006/relationships"><Relationship Id="rId1" Type="http://schemas.openxmlformats.org/officeDocument/2006/relationships/package" Target="../embeddings/Microsoft_Excel_Worksheet503.xlsx"/></Relationships>
</file>

<file path=ppt/charts/_rels/chart504.xml.rels><?xml version="1.0" encoding="UTF-8" standalone="yes"?>
<Relationships xmlns="http://schemas.openxmlformats.org/package/2006/relationships"><Relationship Id="rId1" Type="http://schemas.openxmlformats.org/officeDocument/2006/relationships/package" Target="../embeddings/Microsoft_Excel_Worksheet504.xlsx"/></Relationships>
</file>

<file path=ppt/charts/_rels/chart505.xml.rels><?xml version="1.0" encoding="UTF-8" standalone="yes"?>
<Relationships xmlns="http://schemas.openxmlformats.org/package/2006/relationships"><Relationship Id="rId1" Type="http://schemas.openxmlformats.org/officeDocument/2006/relationships/package" Target="../embeddings/Microsoft_Excel_Worksheet505.xlsx"/></Relationships>
</file>

<file path=ppt/charts/_rels/chart506.xml.rels><?xml version="1.0" encoding="UTF-8" standalone="yes"?>
<Relationships xmlns="http://schemas.openxmlformats.org/package/2006/relationships"><Relationship Id="rId1" Type="http://schemas.openxmlformats.org/officeDocument/2006/relationships/package" Target="../embeddings/Microsoft_Excel_Worksheet506.xlsx"/></Relationships>
</file>

<file path=ppt/charts/_rels/chart507.xml.rels><?xml version="1.0" encoding="UTF-8" standalone="yes"?>
<Relationships xmlns="http://schemas.openxmlformats.org/package/2006/relationships"><Relationship Id="rId1" Type="http://schemas.openxmlformats.org/officeDocument/2006/relationships/package" Target="../embeddings/Microsoft_Excel_Worksheet507.xlsx"/></Relationships>
</file>

<file path=ppt/charts/_rels/chart508.xml.rels><?xml version="1.0" encoding="UTF-8" standalone="yes"?>
<Relationships xmlns="http://schemas.openxmlformats.org/package/2006/relationships"><Relationship Id="rId2" Type="http://schemas.openxmlformats.org/officeDocument/2006/relationships/package" Target="../embeddings/Microsoft_Excel_Worksheet508.xlsx"/><Relationship Id="rId1" Type="http://schemas.openxmlformats.org/officeDocument/2006/relationships/themeOverride" Target="../theme/themeOverride95.xml"/></Relationships>
</file>

<file path=ppt/charts/_rels/chart509.xml.rels><?xml version="1.0" encoding="UTF-8" standalone="yes"?>
<Relationships xmlns="http://schemas.openxmlformats.org/package/2006/relationships"><Relationship Id="rId2" Type="http://schemas.openxmlformats.org/officeDocument/2006/relationships/package" Target="../embeddings/Microsoft_Excel_Worksheet509.xlsx"/><Relationship Id="rId1" Type="http://schemas.openxmlformats.org/officeDocument/2006/relationships/themeOverride" Target="../theme/themeOverride96.xml"/></Relationships>
</file>

<file path=ppt/charts/_rels/chart51.xml.rels><?xml version="1.0" encoding="UTF-8" standalone="yes"?>
<Relationships xmlns="http://schemas.openxmlformats.org/package/2006/relationships"><Relationship Id="rId1" Type="http://schemas.openxmlformats.org/officeDocument/2006/relationships/package" Target="../embeddings/Microsoft_Excel_Worksheet51.xlsx"/></Relationships>
</file>

<file path=ppt/charts/_rels/chart510.xml.rels><?xml version="1.0" encoding="UTF-8" standalone="yes"?>
<Relationships xmlns="http://schemas.openxmlformats.org/package/2006/relationships"><Relationship Id="rId2" Type="http://schemas.openxmlformats.org/officeDocument/2006/relationships/package" Target="../embeddings/Microsoft_Excel_Worksheet510.xlsx"/><Relationship Id="rId1" Type="http://schemas.openxmlformats.org/officeDocument/2006/relationships/themeOverride" Target="../theme/themeOverride97.xml"/></Relationships>
</file>

<file path=ppt/charts/_rels/chart511.xml.rels><?xml version="1.0" encoding="UTF-8" standalone="yes"?>
<Relationships xmlns="http://schemas.openxmlformats.org/package/2006/relationships"><Relationship Id="rId2" Type="http://schemas.openxmlformats.org/officeDocument/2006/relationships/package" Target="../embeddings/Microsoft_Excel_Worksheet511.xlsx"/><Relationship Id="rId1" Type="http://schemas.openxmlformats.org/officeDocument/2006/relationships/themeOverride" Target="../theme/themeOverride98.xml"/></Relationships>
</file>

<file path=ppt/charts/_rels/chart512.xml.rels><?xml version="1.0" encoding="UTF-8" standalone="yes"?>
<Relationships xmlns="http://schemas.openxmlformats.org/package/2006/relationships"><Relationship Id="rId2" Type="http://schemas.openxmlformats.org/officeDocument/2006/relationships/package" Target="../embeddings/Microsoft_Excel_Worksheet512.xlsx"/><Relationship Id="rId1" Type="http://schemas.openxmlformats.org/officeDocument/2006/relationships/themeOverride" Target="../theme/themeOverride99.xml"/></Relationships>
</file>

<file path=ppt/charts/_rels/chart513.xml.rels><?xml version="1.0" encoding="UTF-8" standalone="yes"?>
<Relationships xmlns="http://schemas.openxmlformats.org/package/2006/relationships"><Relationship Id="rId2" Type="http://schemas.openxmlformats.org/officeDocument/2006/relationships/package" Target="../embeddings/Microsoft_Excel_Worksheet513.xlsx"/><Relationship Id="rId1" Type="http://schemas.openxmlformats.org/officeDocument/2006/relationships/themeOverride" Target="../theme/themeOverride100.xml"/></Relationships>
</file>

<file path=ppt/charts/_rels/chart514.xml.rels><?xml version="1.0" encoding="UTF-8" standalone="yes"?>
<Relationships xmlns="http://schemas.openxmlformats.org/package/2006/relationships"><Relationship Id="rId2" Type="http://schemas.openxmlformats.org/officeDocument/2006/relationships/package" Target="../embeddings/Microsoft_Excel_Worksheet514.xlsx"/><Relationship Id="rId1" Type="http://schemas.openxmlformats.org/officeDocument/2006/relationships/themeOverride" Target="../theme/themeOverride101.xml"/></Relationships>
</file>

<file path=ppt/charts/_rels/chart515.xml.rels><?xml version="1.0" encoding="UTF-8" standalone="yes"?>
<Relationships xmlns="http://schemas.openxmlformats.org/package/2006/relationships"><Relationship Id="rId2" Type="http://schemas.openxmlformats.org/officeDocument/2006/relationships/package" Target="../embeddings/Microsoft_Excel_Worksheet515.xlsx"/><Relationship Id="rId1" Type="http://schemas.openxmlformats.org/officeDocument/2006/relationships/themeOverride" Target="../theme/themeOverride102.xml"/></Relationships>
</file>

<file path=ppt/charts/_rels/chart516.xml.rels><?xml version="1.0" encoding="UTF-8" standalone="yes"?>
<Relationships xmlns="http://schemas.openxmlformats.org/package/2006/relationships"><Relationship Id="rId2" Type="http://schemas.openxmlformats.org/officeDocument/2006/relationships/package" Target="../embeddings/Microsoft_Excel_Worksheet516.xlsx"/><Relationship Id="rId1" Type="http://schemas.openxmlformats.org/officeDocument/2006/relationships/themeOverride" Target="../theme/themeOverride103.xml"/></Relationships>
</file>

<file path=ppt/charts/_rels/chart517.xml.rels><?xml version="1.0" encoding="UTF-8" standalone="yes"?>
<Relationships xmlns="http://schemas.openxmlformats.org/package/2006/relationships"><Relationship Id="rId2" Type="http://schemas.openxmlformats.org/officeDocument/2006/relationships/package" Target="../embeddings/Microsoft_Excel_Worksheet517.xlsx"/><Relationship Id="rId1" Type="http://schemas.openxmlformats.org/officeDocument/2006/relationships/themeOverride" Target="../theme/themeOverride104.xml"/></Relationships>
</file>

<file path=ppt/charts/_rels/chart518.xml.rels><?xml version="1.0" encoding="UTF-8" standalone="yes"?>
<Relationships xmlns="http://schemas.openxmlformats.org/package/2006/relationships"><Relationship Id="rId2" Type="http://schemas.openxmlformats.org/officeDocument/2006/relationships/package" Target="../embeddings/Microsoft_Excel_Worksheet518.xlsx"/><Relationship Id="rId1" Type="http://schemas.openxmlformats.org/officeDocument/2006/relationships/themeOverride" Target="../theme/themeOverride105.xml"/></Relationships>
</file>

<file path=ppt/charts/_rels/chart519.xml.rels><?xml version="1.0" encoding="UTF-8" standalone="yes"?>
<Relationships xmlns="http://schemas.openxmlformats.org/package/2006/relationships"><Relationship Id="rId2" Type="http://schemas.openxmlformats.org/officeDocument/2006/relationships/package" Target="../embeddings/Microsoft_Excel_Worksheet519.xlsx"/><Relationship Id="rId1" Type="http://schemas.openxmlformats.org/officeDocument/2006/relationships/themeOverride" Target="../theme/themeOverride106.xml"/></Relationships>
</file>

<file path=ppt/charts/_rels/chart52.xml.rels><?xml version="1.0" encoding="UTF-8" standalone="yes"?>
<Relationships xmlns="http://schemas.openxmlformats.org/package/2006/relationships"><Relationship Id="rId1" Type="http://schemas.openxmlformats.org/officeDocument/2006/relationships/package" Target="../embeddings/Microsoft_Excel_Worksheet52.xlsx"/></Relationships>
</file>

<file path=ppt/charts/_rels/chart520.xml.rels><?xml version="1.0" encoding="UTF-8" standalone="yes"?>
<Relationships xmlns="http://schemas.openxmlformats.org/package/2006/relationships"><Relationship Id="rId2" Type="http://schemas.openxmlformats.org/officeDocument/2006/relationships/package" Target="../embeddings/Microsoft_Excel_Worksheet520.xlsx"/><Relationship Id="rId1" Type="http://schemas.openxmlformats.org/officeDocument/2006/relationships/themeOverride" Target="../theme/themeOverride107.xml"/></Relationships>
</file>

<file path=ppt/charts/_rels/chart521.xml.rels><?xml version="1.0" encoding="UTF-8" standalone="yes"?>
<Relationships xmlns="http://schemas.openxmlformats.org/package/2006/relationships"><Relationship Id="rId2" Type="http://schemas.openxmlformats.org/officeDocument/2006/relationships/package" Target="../embeddings/Microsoft_Excel_Worksheet521.xlsx"/><Relationship Id="rId1" Type="http://schemas.openxmlformats.org/officeDocument/2006/relationships/themeOverride" Target="../theme/themeOverride108.xml"/></Relationships>
</file>

<file path=ppt/charts/_rels/chart522.xml.rels><?xml version="1.0" encoding="UTF-8" standalone="yes"?>
<Relationships xmlns="http://schemas.openxmlformats.org/package/2006/relationships"><Relationship Id="rId2" Type="http://schemas.openxmlformats.org/officeDocument/2006/relationships/package" Target="../embeddings/Microsoft_Excel_Worksheet522.xlsx"/><Relationship Id="rId1" Type="http://schemas.openxmlformats.org/officeDocument/2006/relationships/themeOverride" Target="../theme/themeOverride109.xml"/></Relationships>
</file>

<file path=ppt/charts/_rels/chart523.xml.rels><?xml version="1.0" encoding="UTF-8" standalone="yes"?>
<Relationships xmlns="http://schemas.openxmlformats.org/package/2006/relationships"><Relationship Id="rId2" Type="http://schemas.openxmlformats.org/officeDocument/2006/relationships/package" Target="../embeddings/Microsoft_Excel_Worksheet523.xlsx"/><Relationship Id="rId1" Type="http://schemas.openxmlformats.org/officeDocument/2006/relationships/themeOverride" Target="../theme/themeOverride110.xml"/></Relationships>
</file>

<file path=ppt/charts/_rels/chart524.xml.rels><?xml version="1.0" encoding="UTF-8" standalone="yes"?>
<Relationships xmlns="http://schemas.openxmlformats.org/package/2006/relationships"><Relationship Id="rId2" Type="http://schemas.openxmlformats.org/officeDocument/2006/relationships/package" Target="../embeddings/Microsoft_Excel_Worksheet524.xlsx"/><Relationship Id="rId1" Type="http://schemas.openxmlformats.org/officeDocument/2006/relationships/themeOverride" Target="../theme/themeOverride111.xml"/></Relationships>
</file>

<file path=ppt/charts/_rels/chart525.xml.rels><?xml version="1.0" encoding="UTF-8" standalone="yes"?>
<Relationships xmlns="http://schemas.openxmlformats.org/package/2006/relationships"><Relationship Id="rId1" Type="http://schemas.openxmlformats.org/officeDocument/2006/relationships/package" Target="../embeddings/Microsoft_Excel_Worksheet525.xlsx"/></Relationships>
</file>

<file path=ppt/charts/_rels/chart526.xml.rels><?xml version="1.0" encoding="UTF-8" standalone="yes"?>
<Relationships xmlns="http://schemas.openxmlformats.org/package/2006/relationships"><Relationship Id="rId1" Type="http://schemas.openxmlformats.org/officeDocument/2006/relationships/package" Target="../embeddings/Microsoft_Excel_Worksheet526.xlsx"/></Relationships>
</file>

<file path=ppt/charts/_rels/chart527.xml.rels><?xml version="1.0" encoding="UTF-8" standalone="yes"?>
<Relationships xmlns="http://schemas.openxmlformats.org/package/2006/relationships"><Relationship Id="rId1" Type="http://schemas.openxmlformats.org/officeDocument/2006/relationships/package" Target="../embeddings/Microsoft_Excel_Worksheet527.xlsx"/></Relationships>
</file>

<file path=ppt/charts/_rels/chart528.xml.rels><?xml version="1.0" encoding="UTF-8" standalone="yes"?>
<Relationships xmlns="http://schemas.openxmlformats.org/package/2006/relationships"><Relationship Id="rId1" Type="http://schemas.openxmlformats.org/officeDocument/2006/relationships/package" Target="../embeddings/Microsoft_Excel_Worksheet528.xlsx"/></Relationships>
</file>

<file path=ppt/charts/_rels/chart529.xml.rels><?xml version="1.0" encoding="UTF-8" standalone="yes"?>
<Relationships xmlns="http://schemas.openxmlformats.org/package/2006/relationships"><Relationship Id="rId1" Type="http://schemas.openxmlformats.org/officeDocument/2006/relationships/package" Target="../embeddings/Microsoft_Excel_Worksheet529.xlsx"/></Relationships>
</file>

<file path=ppt/charts/_rels/chart53.xml.rels><?xml version="1.0" encoding="UTF-8" standalone="yes"?>
<Relationships xmlns="http://schemas.openxmlformats.org/package/2006/relationships"><Relationship Id="rId1" Type="http://schemas.openxmlformats.org/officeDocument/2006/relationships/package" Target="../embeddings/Microsoft_Excel_Worksheet53.xlsx"/></Relationships>
</file>

<file path=ppt/charts/_rels/chart530.xml.rels><?xml version="1.0" encoding="UTF-8" standalone="yes"?>
<Relationships xmlns="http://schemas.openxmlformats.org/package/2006/relationships"><Relationship Id="rId1" Type="http://schemas.openxmlformats.org/officeDocument/2006/relationships/package" Target="../embeddings/Microsoft_Excel_Worksheet530.xlsx"/></Relationships>
</file>

<file path=ppt/charts/_rels/chart531.xml.rels><?xml version="1.0" encoding="UTF-8" standalone="yes"?>
<Relationships xmlns="http://schemas.openxmlformats.org/package/2006/relationships"><Relationship Id="rId1" Type="http://schemas.openxmlformats.org/officeDocument/2006/relationships/package" Target="../embeddings/Microsoft_Excel_Worksheet531.xlsx"/></Relationships>
</file>

<file path=ppt/charts/_rels/chart532.xml.rels><?xml version="1.0" encoding="UTF-8" standalone="yes"?>
<Relationships xmlns="http://schemas.openxmlformats.org/package/2006/relationships"><Relationship Id="rId1" Type="http://schemas.openxmlformats.org/officeDocument/2006/relationships/package" Target="../embeddings/Microsoft_Excel_Worksheet532.xlsx"/></Relationships>
</file>

<file path=ppt/charts/_rels/chart533.xml.rels><?xml version="1.0" encoding="UTF-8" standalone="yes"?>
<Relationships xmlns="http://schemas.openxmlformats.org/package/2006/relationships"><Relationship Id="rId1" Type="http://schemas.openxmlformats.org/officeDocument/2006/relationships/package" Target="../embeddings/Microsoft_Excel_Worksheet533.xlsx"/></Relationships>
</file>

<file path=ppt/charts/_rels/chart534.xml.rels><?xml version="1.0" encoding="UTF-8" standalone="yes"?>
<Relationships xmlns="http://schemas.openxmlformats.org/package/2006/relationships"><Relationship Id="rId1" Type="http://schemas.openxmlformats.org/officeDocument/2006/relationships/package" Target="../embeddings/Microsoft_Excel_Worksheet534.xlsx"/></Relationships>
</file>

<file path=ppt/charts/_rels/chart535.xml.rels><?xml version="1.0" encoding="UTF-8" standalone="yes"?>
<Relationships xmlns="http://schemas.openxmlformats.org/package/2006/relationships"><Relationship Id="rId1" Type="http://schemas.openxmlformats.org/officeDocument/2006/relationships/package" Target="../embeddings/Microsoft_Excel_Worksheet535.xlsx"/></Relationships>
</file>

<file path=ppt/charts/_rels/chart536.xml.rels><?xml version="1.0" encoding="UTF-8" standalone="yes"?>
<Relationships xmlns="http://schemas.openxmlformats.org/package/2006/relationships"><Relationship Id="rId1" Type="http://schemas.openxmlformats.org/officeDocument/2006/relationships/package" Target="../embeddings/Microsoft_Excel_Worksheet536.xlsx"/></Relationships>
</file>

<file path=ppt/charts/_rels/chart537.xml.rels><?xml version="1.0" encoding="UTF-8" standalone="yes"?>
<Relationships xmlns="http://schemas.openxmlformats.org/package/2006/relationships"><Relationship Id="rId1" Type="http://schemas.openxmlformats.org/officeDocument/2006/relationships/package" Target="../embeddings/Microsoft_Excel_Worksheet537.xlsx"/></Relationships>
</file>

<file path=ppt/charts/_rels/chart538.xml.rels><?xml version="1.0" encoding="UTF-8" standalone="yes"?>
<Relationships xmlns="http://schemas.openxmlformats.org/package/2006/relationships"><Relationship Id="rId1" Type="http://schemas.openxmlformats.org/officeDocument/2006/relationships/package" Target="../embeddings/Microsoft_Excel_Worksheet538.xlsx"/></Relationships>
</file>

<file path=ppt/charts/_rels/chart539.xml.rels><?xml version="1.0" encoding="UTF-8" standalone="yes"?>
<Relationships xmlns="http://schemas.openxmlformats.org/package/2006/relationships"><Relationship Id="rId1" Type="http://schemas.openxmlformats.org/officeDocument/2006/relationships/package" Target="../embeddings/Microsoft_Excel_Worksheet539.xlsx"/></Relationships>
</file>

<file path=ppt/charts/_rels/chart54.xml.rels><?xml version="1.0" encoding="UTF-8" standalone="yes"?>
<Relationships xmlns="http://schemas.openxmlformats.org/package/2006/relationships"><Relationship Id="rId1" Type="http://schemas.openxmlformats.org/officeDocument/2006/relationships/package" Target="../embeddings/Microsoft_Excel_Worksheet54.xlsx"/></Relationships>
</file>

<file path=ppt/charts/_rels/chart540.xml.rels><?xml version="1.0" encoding="UTF-8" standalone="yes"?>
<Relationships xmlns="http://schemas.openxmlformats.org/package/2006/relationships"><Relationship Id="rId1" Type="http://schemas.openxmlformats.org/officeDocument/2006/relationships/package" Target="../embeddings/Microsoft_Excel_Worksheet540.xlsx"/></Relationships>
</file>

<file path=ppt/charts/_rels/chart541.xml.rels><?xml version="1.0" encoding="UTF-8" standalone="yes"?>
<Relationships xmlns="http://schemas.openxmlformats.org/package/2006/relationships"><Relationship Id="rId1" Type="http://schemas.openxmlformats.org/officeDocument/2006/relationships/package" Target="../embeddings/Microsoft_Excel_Worksheet541.xlsx"/></Relationships>
</file>

<file path=ppt/charts/_rels/chart542.xml.rels><?xml version="1.0" encoding="UTF-8" standalone="yes"?>
<Relationships xmlns="http://schemas.openxmlformats.org/package/2006/relationships"><Relationship Id="rId1" Type="http://schemas.openxmlformats.org/officeDocument/2006/relationships/package" Target="../embeddings/Microsoft_Excel_Worksheet542.xlsx"/></Relationships>
</file>

<file path=ppt/charts/_rels/chart543.xml.rels><?xml version="1.0" encoding="UTF-8" standalone="yes"?>
<Relationships xmlns="http://schemas.openxmlformats.org/package/2006/relationships"><Relationship Id="rId1" Type="http://schemas.openxmlformats.org/officeDocument/2006/relationships/package" Target="../embeddings/Microsoft_Excel_Worksheet543.xlsx"/></Relationships>
</file>

<file path=ppt/charts/_rels/chart544.xml.rels><?xml version="1.0" encoding="UTF-8" standalone="yes"?>
<Relationships xmlns="http://schemas.openxmlformats.org/package/2006/relationships"><Relationship Id="rId1" Type="http://schemas.openxmlformats.org/officeDocument/2006/relationships/package" Target="../embeddings/Microsoft_Excel_Worksheet544.xlsx"/></Relationships>
</file>

<file path=ppt/charts/_rels/chart545.xml.rels><?xml version="1.0" encoding="UTF-8" standalone="yes"?>
<Relationships xmlns="http://schemas.openxmlformats.org/package/2006/relationships"><Relationship Id="rId2" Type="http://schemas.openxmlformats.org/officeDocument/2006/relationships/package" Target="../embeddings/Microsoft_Excel_Worksheet545.xlsx"/><Relationship Id="rId1" Type="http://schemas.openxmlformats.org/officeDocument/2006/relationships/themeOverride" Target="../theme/themeOverride112.xml"/></Relationships>
</file>

<file path=ppt/charts/_rels/chart546.xml.rels><?xml version="1.0" encoding="UTF-8" standalone="yes"?>
<Relationships xmlns="http://schemas.openxmlformats.org/package/2006/relationships"><Relationship Id="rId2" Type="http://schemas.openxmlformats.org/officeDocument/2006/relationships/package" Target="../embeddings/Microsoft_Excel_Worksheet546.xlsx"/><Relationship Id="rId1" Type="http://schemas.openxmlformats.org/officeDocument/2006/relationships/themeOverride" Target="../theme/themeOverride113.xml"/></Relationships>
</file>

<file path=ppt/charts/_rels/chart547.xml.rels><?xml version="1.0" encoding="UTF-8" standalone="yes"?>
<Relationships xmlns="http://schemas.openxmlformats.org/package/2006/relationships"><Relationship Id="rId1" Type="http://schemas.openxmlformats.org/officeDocument/2006/relationships/package" Target="../embeddings/Microsoft_Excel_Worksheet547.xlsx"/></Relationships>
</file>

<file path=ppt/charts/_rels/chart548.xml.rels><?xml version="1.0" encoding="UTF-8" standalone="yes"?>
<Relationships xmlns="http://schemas.openxmlformats.org/package/2006/relationships"><Relationship Id="rId1" Type="http://schemas.openxmlformats.org/officeDocument/2006/relationships/package" Target="../embeddings/Microsoft_Excel_Worksheet548.xlsx"/></Relationships>
</file>

<file path=ppt/charts/_rels/chart549.xml.rels><?xml version="1.0" encoding="UTF-8" standalone="yes"?>
<Relationships xmlns="http://schemas.openxmlformats.org/package/2006/relationships"><Relationship Id="rId1" Type="http://schemas.openxmlformats.org/officeDocument/2006/relationships/package" Target="../embeddings/Microsoft_Excel_Worksheet549.xlsx"/></Relationships>
</file>

<file path=ppt/charts/_rels/chart55.xml.rels><?xml version="1.0" encoding="UTF-8" standalone="yes"?>
<Relationships xmlns="http://schemas.openxmlformats.org/package/2006/relationships"><Relationship Id="rId1" Type="http://schemas.openxmlformats.org/officeDocument/2006/relationships/package" Target="../embeddings/Microsoft_Excel_Worksheet55.xlsx"/></Relationships>
</file>

<file path=ppt/charts/_rels/chart550.xml.rels><?xml version="1.0" encoding="UTF-8" standalone="yes"?>
<Relationships xmlns="http://schemas.openxmlformats.org/package/2006/relationships"><Relationship Id="rId1" Type="http://schemas.openxmlformats.org/officeDocument/2006/relationships/package" Target="../embeddings/Microsoft_Excel_Worksheet550.xlsx"/></Relationships>
</file>

<file path=ppt/charts/_rels/chart551.xml.rels><?xml version="1.0" encoding="UTF-8" standalone="yes"?>
<Relationships xmlns="http://schemas.openxmlformats.org/package/2006/relationships"><Relationship Id="rId1" Type="http://schemas.openxmlformats.org/officeDocument/2006/relationships/package" Target="../embeddings/Microsoft_Excel_Worksheet551.xlsx"/></Relationships>
</file>

<file path=ppt/charts/_rels/chart552.xml.rels><?xml version="1.0" encoding="UTF-8" standalone="yes"?>
<Relationships xmlns="http://schemas.openxmlformats.org/package/2006/relationships"><Relationship Id="rId1" Type="http://schemas.openxmlformats.org/officeDocument/2006/relationships/package" Target="../embeddings/Microsoft_Excel_Worksheet552.xlsx"/></Relationships>
</file>

<file path=ppt/charts/_rels/chart553.xml.rels><?xml version="1.0" encoding="UTF-8" standalone="yes"?>
<Relationships xmlns="http://schemas.openxmlformats.org/package/2006/relationships"><Relationship Id="rId1" Type="http://schemas.openxmlformats.org/officeDocument/2006/relationships/package" Target="../embeddings/Microsoft_Excel_Worksheet553.xlsx"/></Relationships>
</file>

<file path=ppt/charts/_rels/chart554.xml.rels><?xml version="1.0" encoding="UTF-8" standalone="yes"?>
<Relationships xmlns="http://schemas.openxmlformats.org/package/2006/relationships"><Relationship Id="rId1" Type="http://schemas.openxmlformats.org/officeDocument/2006/relationships/package" Target="../embeddings/Microsoft_Excel_Worksheet554.xlsx"/></Relationships>
</file>

<file path=ppt/charts/_rels/chart555.xml.rels><?xml version="1.0" encoding="UTF-8" standalone="yes"?>
<Relationships xmlns="http://schemas.openxmlformats.org/package/2006/relationships"><Relationship Id="rId1" Type="http://schemas.openxmlformats.org/officeDocument/2006/relationships/package" Target="../embeddings/Microsoft_Excel_Worksheet555.xlsx"/></Relationships>
</file>

<file path=ppt/charts/_rels/chart556.xml.rels><?xml version="1.0" encoding="UTF-8" standalone="yes"?>
<Relationships xmlns="http://schemas.openxmlformats.org/package/2006/relationships"><Relationship Id="rId1" Type="http://schemas.openxmlformats.org/officeDocument/2006/relationships/package" Target="../embeddings/Microsoft_Excel_Worksheet556.xlsx"/></Relationships>
</file>

<file path=ppt/charts/_rels/chart557.xml.rels><?xml version="1.0" encoding="UTF-8" standalone="yes"?>
<Relationships xmlns="http://schemas.openxmlformats.org/package/2006/relationships"><Relationship Id="rId1" Type="http://schemas.openxmlformats.org/officeDocument/2006/relationships/package" Target="../embeddings/Microsoft_Excel_Worksheet557.xlsx"/></Relationships>
</file>

<file path=ppt/charts/_rels/chart558.xml.rels><?xml version="1.0" encoding="UTF-8" standalone="yes"?>
<Relationships xmlns="http://schemas.openxmlformats.org/package/2006/relationships"><Relationship Id="rId1" Type="http://schemas.openxmlformats.org/officeDocument/2006/relationships/package" Target="../embeddings/Microsoft_Excel_Worksheet558.xlsx"/></Relationships>
</file>

<file path=ppt/charts/_rels/chart559.xml.rels><?xml version="1.0" encoding="UTF-8" standalone="yes"?>
<Relationships xmlns="http://schemas.openxmlformats.org/package/2006/relationships"><Relationship Id="rId2" Type="http://schemas.openxmlformats.org/officeDocument/2006/relationships/package" Target="../embeddings/Microsoft_Excel_Worksheet559.xlsx"/><Relationship Id="rId1" Type="http://schemas.openxmlformats.org/officeDocument/2006/relationships/themeOverride" Target="../theme/themeOverride114.xml"/></Relationships>
</file>

<file path=ppt/charts/_rels/chart56.xml.rels><?xml version="1.0" encoding="UTF-8" standalone="yes"?>
<Relationships xmlns="http://schemas.openxmlformats.org/package/2006/relationships"><Relationship Id="rId1" Type="http://schemas.openxmlformats.org/officeDocument/2006/relationships/package" Target="../embeddings/Microsoft_Excel_Worksheet56.xlsx"/></Relationships>
</file>

<file path=ppt/charts/_rels/chart560.xml.rels><?xml version="1.0" encoding="UTF-8" standalone="yes"?>
<Relationships xmlns="http://schemas.openxmlformats.org/package/2006/relationships"><Relationship Id="rId2" Type="http://schemas.openxmlformats.org/officeDocument/2006/relationships/package" Target="../embeddings/Microsoft_Excel_Worksheet560.xlsx"/><Relationship Id="rId1" Type="http://schemas.openxmlformats.org/officeDocument/2006/relationships/themeOverride" Target="../theme/themeOverride115.xml"/></Relationships>
</file>

<file path=ppt/charts/_rels/chart561.xml.rels><?xml version="1.0" encoding="UTF-8" standalone="yes"?>
<Relationships xmlns="http://schemas.openxmlformats.org/package/2006/relationships"><Relationship Id="rId1" Type="http://schemas.openxmlformats.org/officeDocument/2006/relationships/package" Target="../embeddings/Microsoft_Excel_Worksheet561.xlsx"/></Relationships>
</file>

<file path=ppt/charts/_rels/chart562.xml.rels><?xml version="1.0" encoding="UTF-8" standalone="yes"?>
<Relationships xmlns="http://schemas.openxmlformats.org/package/2006/relationships"><Relationship Id="rId1" Type="http://schemas.openxmlformats.org/officeDocument/2006/relationships/package" Target="../embeddings/Microsoft_Excel_Worksheet562.xlsx"/></Relationships>
</file>

<file path=ppt/charts/_rels/chart563.xml.rels><?xml version="1.0" encoding="UTF-8" standalone="yes"?>
<Relationships xmlns="http://schemas.openxmlformats.org/package/2006/relationships"><Relationship Id="rId1" Type="http://schemas.openxmlformats.org/officeDocument/2006/relationships/package" Target="../embeddings/Microsoft_Excel_Worksheet563.xlsx"/></Relationships>
</file>

<file path=ppt/charts/_rels/chart564.xml.rels><?xml version="1.0" encoding="UTF-8" standalone="yes"?>
<Relationships xmlns="http://schemas.openxmlformats.org/package/2006/relationships"><Relationship Id="rId1" Type="http://schemas.openxmlformats.org/officeDocument/2006/relationships/package" Target="../embeddings/Microsoft_Excel_Worksheet564.xlsx"/></Relationships>
</file>

<file path=ppt/charts/_rels/chart565.xml.rels><?xml version="1.0" encoding="UTF-8" standalone="yes"?>
<Relationships xmlns="http://schemas.openxmlformats.org/package/2006/relationships"><Relationship Id="rId1" Type="http://schemas.openxmlformats.org/officeDocument/2006/relationships/package" Target="../embeddings/Microsoft_Excel_Worksheet565.xlsx"/></Relationships>
</file>

<file path=ppt/charts/_rels/chart566.xml.rels><?xml version="1.0" encoding="UTF-8" standalone="yes"?>
<Relationships xmlns="http://schemas.openxmlformats.org/package/2006/relationships"><Relationship Id="rId1" Type="http://schemas.openxmlformats.org/officeDocument/2006/relationships/package" Target="../embeddings/Microsoft_Excel_Worksheet566.xlsx"/></Relationships>
</file>

<file path=ppt/charts/_rels/chart567.xml.rels><?xml version="1.0" encoding="UTF-8" standalone="yes"?>
<Relationships xmlns="http://schemas.openxmlformats.org/package/2006/relationships"><Relationship Id="rId1" Type="http://schemas.openxmlformats.org/officeDocument/2006/relationships/package" Target="../embeddings/Microsoft_Excel_Worksheet567.xlsx"/></Relationships>
</file>

<file path=ppt/charts/_rels/chart568.xml.rels><?xml version="1.0" encoding="UTF-8" standalone="yes"?>
<Relationships xmlns="http://schemas.openxmlformats.org/package/2006/relationships"><Relationship Id="rId1" Type="http://schemas.openxmlformats.org/officeDocument/2006/relationships/package" Target="../embeddings/Microsoft_Excel_Worksheet568.xlsx"/></Relationships>
</file>

<file path=ppt/charts/_rels/chart569.xml.rels><?xml version="1.0" encoding="UTF-8" standalone="yes"?>
<Relationships xmlns="http://schemas.openxmlformats.org/package/2006/relationships"><Relationship Id="rId1" Type="http://schemas.openxmlformats.org/officeDocument/2006/relationships/package" Target="../embeddings/Microsoft_Excel_Worksheet569.xlsx"/></Relationships>
</file>

<file path=ppt/charts/_rels/chart57.xml.rels><?xml version="1.0" encoding="UTF-8" standalone="yes"?>
<Relationships xmlns="http://schemas.openxmlformats.org/package/2006/relationships"><Relationship Id="rId1" Type="http://schemas.openxmlformats.org/officeDocument/2006/relationships/package" Target="../embeddings/Microsoft_Excel_Worksheet57.xlsx"/></Relationships>
</file>

<file path=ppt/charts/_rels/chart570.xml.rels><?xml version="1.0" encoding="UTF-8" standalone="yes"?>
<Relationships xmlns="http://schemas.openxmlformats.org/package/2006/relationships"><Relationship Id="rId1" Type="http://schemas.openxmlformats.org/officeDocument/2006/relationships/package" Target="../embeddings/Microsoft_Excel_Worksheet570.xlsx"/></Relationships>
</file>

<file path=ppt/charts/_rels/chart571.xml.rels><?xml version="1.0" encoding="UTF-8" standalone="yes"?>
<Relationships xmlns="http://schemas.openxmlformats.org/package/2006/relationships"><Relationship Id="rId1" Type="http://schemas.openxmlformats.org/officeDocument/2006/relationships/package" Target="../embeddings/Microsoft_Excel_Worksheet571.xlsx"/></Relationships>
</file>

<file path=ppt/charts/_rels/chart572.xml.rels><?xml version="1.0" encoding="UTF-8" standalone="yes"?>
<Relationships xmlns="http://schemas.openxmlformats.org/package/2006/relationships"><Relationship Id="rId1" Type="http://schemas.openxmlformats.org/officeDocument/2006/relationships/package" Target="../embeddings/Microsoft_Excel_Worksheet572.xlsx"/></Relationships>
</file>

<file path=ppt/charts/_rels/chart573.xml.rels><?xml version="1.0" encoding="UTF-8" standalone="yes"?>
<Relationships xmlns="http://schemas.openxmlformats.org/package/2006/relationships"><Relationship Id="rId1" Type="http://schemas.openxmlformats.org/officeDocument/2006/relationships/package" Target="../embeddings/Microsoft_Excel_Worksheet573.xlsx"/></Relationships>
</file>

<file path=ppt/charts/_rels/chart574.xml.rels><?xml version="1.0" encoding="UTF-8" standalone="yes"?>
<Relationships xmlns="http://schemas.openxmlformats.org/package/2006/relationships"><Relationship Id="rId1" Type="http://schemas.openxmlformats.org/officeDocument/2006/relationships/package" Target="../embeddings/Microsoft_Excel_Worksheet574.xlsx"/></Relationships>
</file>

<file path=ppt/charts/_rels/chart575.xml.rels><?xml version="1.0" encoding="UTF-8" standalone="yes"?>
<Relationships xmlns="http://schemas.openxmlformats.org/package/2006/relationships"><Relationship Id="rId1" Type="http://schemas.openxmlformats.org/officeDocument/2006/relationships/package" Target="../embeddings/Microsoft_Excel_Worksheet575.xlsx"/></Relationships>
</file>

<file path=ppt/charts/_rels/chart576.xml.rels><?xml version="1.0" encoding="UTF-8" standalone="yes"?>
<Relationships xmlns="http://schemas.openxmlformats.org/package/2006/relationships"><Relationship Id="rId1" Type="http://schemas.openxmlformats.org/officeDocument/2006/relationships/package" Target="../embeddings/Microsoft_Excel_Worksheet576.xlsx"/></Relationships>
</file>

<file path=ppt/charts/_rels/chart577.xml.rels><?xml version="1.0" encoding="UTF-8" standalone="yes"?>
<Relationships xmlns="http://schemas.openxmlformats.org/package/2006/relationships"><Relationship Id="rId1" Type="http://schemas.openxmlformats.org/officeDocument/2006/relationships/package" Target="../embeddings/Microsoft_Excel_Worksheet577.xlsx"/></Relationships>
</file>

<file path=ppt/charts/_rels/chart578.xml.rels><?xml version="1.0" encoding="UTF-8" standalone="yes"?>
<Relationships xmlns="http://schemas.openxmlformats.org/package/2006/relationships"><Relationship Id="rId1" Type="http://schemas.openxmlformats.org/officeDocument/2006/relationships/package" Target="../embeddings/Microsoft_Excel_Worksheet578.xlsx"/></Relationships>
</file>

<file path=ppt/charts/_rels/chart579.xml.rels><?xml version="1.0" encoding="UTF-8" standalone="yes"?>
<Relationships xmlns="http://schemas.openxmlformats.org/package/2006/relationships"><Relationship Id="rId1" Type="http://schemas.openxmlformats.org/officeDocument/2006/relationships/package" Target="../embeddings/Microsoft_Excel_Worksheet579.xlsx"/></Relationships>
</file>

<file path=ppt/charts/_rels/chart58.xml.rels><?xml version="1.0" encoding="UTF-8" standalone="yes"?>
<Relationships xmlns="http://schemas.openxmlformats.org/package/2006/relationships"><Relationship Id="rId1" Type="http://schemas.openxmlformats.org/officeDocument/2006/relationships/package" Target="../embeddings/Microsoft_Excel_Worksheet58.xlsx"/></Relationships>
</file>

<file path=ppt/charts/_rels/chart580.xml.rels><?xml version="1.0" encoding="UTF-8" standalone="yes"?>
<Relationships xmlns="http://schemas.openxmlformats.org/package/2006/relationships"><Relationship Id="rId1" Type="http://schemas.openxmlformats.org/officeDocument/2006/relationships/package" Target="../embeddings/Microsoft_Excel_Worksheet580.xlsx"/></Relationships>
</file>

<file path=ppt/charts/_rels/chart581.xml.rels><?xml version="1.0" encoding="UTF-8" standalone="yes"?>
<Relationships xmlns="http://schemas.openxmlformats.org/package/2006/relationships"><Relationship Id="rId1" Type="http://schemas.openxmlformats.org/officeDocument/2006/relationships/package" Target="../embeddings/Microsoft_Excel_Worksheet581.xlsx"/></Relationships>
</file>

<file path=ppt/charts/_rels/chart582.xml.rels><?xml version="1.0" encoding="UTF-8" standalone="yes"?>
<Relationships xmlns="http://schemas.openxmlformats.org/package/2006/relationships"><Relationship Id="rId1" Type="http://schemas.openxmlformats.org/officeDocument/2006/relationships/package" Target="../embeddings/Microsoft_Excel_Worksheet582.xlsx"/></Relationships>
</file>

<file path=ppt/charts/_rels/chart583.xml.rels><?xml version="1.0" encoding="UTF-8" standalone="yes"?>
<Relationships xmlns="http://schemas.openxmlformats.org/package/2006/relationships"><Relationship Id="rId1" Type="http://schemas.openxmlformats.org/officeDocument/2006/relationships/package" Target="../embeddings/Microsoft_Excel_Worksheet583.xlsx"/></Relationships>
</file>

<file path=ppt/charts/_rels/chart584.xml.rels><?xml version="1.0" encoding="UTF-8" standalone="yes"?>
<Relationships xmlns="http://schemas.openxmlformats.org/package/2006/relationships"><Relationship Id="rId1" Type="http://schemas.openxmlformats.org/officeDocument/2006/relationships/package" Target="../embeddings/Microsoft_Excel_Worksheet584.xlsx"/></Relationships>
</file>

<file path=ppt/charts/_rels/chart585.xml.rels><?xml version="1.0" encoding="UTF-8" standalone="yes"?>
<Relationships xmlns="http://schemas.openxmlformats.org/package/2006/relationships"><Relationship Id="rId1" Type="http://schemas.openxmlformats.org/officeDocument/2006/relationships/package" Target="../embeddings/Microsoft_Excel_Worksheet585.xlsx"/></Relationships>
</file>

<file path=ppt/charts/_rels/chart586.xml.rels><?xml version="1.0" encoding="UTF-8" standalone="yes"?>
<Relationships xmlns="http://schemas.openxmlformats.org/package/2006/relationships"><Relationship Id="rId1" Type="http://schemas.openxmlformats.org/officeDocument/2006/relationships/package" Target="../embeddings/Microsoft_Excel_Worksheet586.xlsx"/></Relationships>
</file>

<file path=ppt/charts/_rels/chart587.xml.rels><?xml version="1.0" encoding="UTF-8" standalone="yes"?>
<Relationships xmlns="http://schemas.openxmlformats.org/package/2006/relationships"><Relationship Id="rId1" Type="http://schemas.openxmlformats.org/officeDocument/2006/relationships/package" Target="../embeddings/Microsoft_Excel_Worksheet587.xlsx"/></Relationships>
</file>

<file path=ppt/charts/_rels/chart588.xml.rels><?xml version="1.0" encoding="UTF-8" standalone="yes"?>
<Relationships xmlns="http://schemas.openxmlformats.org/package/2006/relationships"><Relationship Id="rId1" Type="http://schemas.openxmlformats.org/officeDocument/2006/relationships/package" Target="../embeddings/Microsoft_Excel_Worksheet588.xlsx"/></Relationships>
</file>

<file path=ppt/charts/_rels/chart589.xml.rels><?xml version="1.0" encoding="UTF-8" standalone="yes"?>
<Relationships xmlns="http://schemas.openxmlformats.org/package/2006/relationships"><Relationship Id="rId1" Type="http://schemas.openxmlformats.org/officeDocument/2006/relationships/package" Target="../embeddings/Microsoft_Excel_Worksheet589.xlsx"/></Relationships>
</file>

<file path=ppt/charts/_rels/chart59.xml.rels><?xml version="1.0" encoding="UTF-8" standalone="yes"?>
<Relationships xmlns="http://schemas.openxmlformats.org/package/2006/relationships"><Relationship Id="rId1" Type="http://schemas.openxmlformats.org/officeDocument/2006/relationships/package" Target="../embeddings/Microsoft_Excel_Worksheet59.xlsx"/></Relationships>
</file>

<file path=ppt/charts/_rels/chart590.xml.rels><?xml version="1.0" encoding="UTF-8" standalone="yes"?>
<Relationships xmlns="http://schemas.openxmlformats.org/package/2006/relationships"><Relationship Id="rId1" Type="http://schemas.openxmlformats.org/officeDocument/2006/relationships/package" Target="../embeddings/Microsoft_Excel_Worksheet590.xlsx"/></Relationships>
</file>

<file path=ppt/charts/_rels/chart591.xml.rels><?xml version="1.0" encoding="UTF-8" standalone="yes"?>
<Relationships xmlns="http://schemas.openxmlformats.org/package/2006/relationships"><Relationship Id="rId2" Type="http://schemas.openxmlformats.org/officeDocument/2006/relationships/package" Target="../embeddings/Microsoft_Excel_Worksheet591.xlsx"/><Relationship Id="rId1" Type="http://schemas.openxmlformats.org/officeDocument/2006/relationships/themeOverride" Target="../theme/themeOverride116.xml"/></Relationships>
</file>

<file path=ppt/charts/_rels/chart592.xml.rels><?xml version="1.0" encoding="UTF-8" standalone="yes"?>
<Relationships xmlns="http://schemas.openxmlformats.org/package/2006/relationships"><Relationship Id="rId2" Type="http://schemas.openxmlformats.org/officeDocument/2006/relationships/package" Target="../embeddings/Microsoft_Excel_Worksheet592.xlsx"/><Relationship Id="rId1" Type="http://schemas.openxmlformats.org/officeDocument/2006/relationships/themeOverride" Target="../theme/themeOverride117.xml"/></Relationships>
</file>

<file path=ppt/charts/_rels/chart593.xml.rels><?xml version="1.0" encoding="UTF-8" standalone="yes"?>
<Relationships xmlns="http://schemas.openxmlformats.org/package/2006/relationships"><Relationship Id="rId2" Type="http://schemas.openxmlformats.org/officeDocument/2006/relationships/package" Target="../embeddings/Microsoft_Excel_Worksheet593.xlsx"/><Relationship Id="rId1" Type="http://schemas.openxmlformats.org/officeDocument/2006/relationships/themeOverride" Target="../theme/themeOverride118.xml"/></Relationships>
</file>

<file path=ppt/charts/_rels/chart594.xml.rels><?xml version="1.0" encoding="UTF-8" standalone="yes"?>
<Relationships xmlns="http://schemas.openxmlformats.org/package/2006/relationships"><Relationship Id="rId2" Type="http://schemas.openxmlformats.org/officeDocument/2006/relationships/package" Target="../embeddings/Microsoft_Excel_Worksheet594.xlsx"/><Relationship Id="rId1" Type="http://schemas.openxmlformats.org/officeDocument/2006/relationships/themeOverride" Target="../theme/themeOverride119.xml"/></Relationships>
</file>

<file path=ppt/charts/_rels/chart595.xml.rels><?xml version="1.0" encoding="UTF-8" standalone="yes"?>
<Relationships xmlns="http://schemas.openxmlformats.org/package/2006/relationships"><Relationship Id="rId2" Type="http://schemas.openxmlformats.org/officeDocument/2006/relationships/package" Target="../embeddings/Microsoft_Excel_Worksheet595.xlsx"/><Relationship Id="rId1" Type="http://schemas.openxmlformats.org/officeDocument/2006/relationships/themeOverride" Target="../theme/themeOverride120.xml"/></Relationships>
</file>

<file path=ppt/charts/_rels/chart596.xml.rels><?xml version="1.0" encoding="UTF-8" standalone="yes"?>
<Relationships xmlns="http://schemas.openxmlformats.org/package/2006/relationships"><Relationship Id="rId2" Type="http://schemas.openxmlformats.org/officeDocument/2006/relationships/package" Target="../embeddings/Microsoft_Excel_Worksheet596.xlsx"/><Relationship Id="rId1" Type="http://schemas.openxmlformats.org/officeDocument/2006/relationships/themeOverride" Target="../theme/themeOverride121.xml"/></Relationships>
</file>

<file path=ppt/charts/_rels/chart597.xml.rels><?xml version="1.0" encoding="UTF-8" standalone="yes"?>
<Relationships xmlns="http://schemas.openxmlformats.org/package/2006/relationships"><Relationship Id="rId2" Type="http://schemas.openxmlformats.org/officeDocument/2006/relationships/package" Target="../embeddings/Microsoft_Excel_Worksheet597.xlsx"/><Relationship Id="rId1" Type="http://schemas.openxmlformats.org/officeDocument/2006/relationships/themeOverride" Target="../theme/themeOverride122.xml"/></Relationships>
</file>

<file path=ppt/charts/_rels/chart598.xml.rels><?xml version="1.0" encoding="UTF-8" standalone="yes"?>
<Relationships xmlns="http://schemas.openxmlformats.org/package/2006/relationships"><Relationship Id="rId2" Type="http://schemas.openxmlformats.org/officeDocument/2006/relationships/package" Target="../embeddings/Microsoft_Excel_Worksheet598.xlsx"/><Relationship Id="rId1" Type="http://schemas.openxmlformats.org/officeDocument/2006/relationships/themeOverride" Target="../theme/themeOverride123.xml"/></Relationships>
</file>

<file path=ppt/charts/_rels/chart599.xml.rels><?xml version="1.0" encoding="UTF-8" standalone="yes"?>
<Relationships xmlns="http://schemas.openxmlformats.org/package/2006/relationships"><Relationship Id="rId2" Type="http://schemas.openxmlformats.org/officeDocument/2006/relationships/package" Target="../embeddings/Microsoft_Excel_Worksheet599.xlsx"/><Relationship Id="rId1" Type="http://schemas.openxmlformats.org/officeDocument/2006/relationships/themeOverride" Target="../theme/themeOverride124.xml"/></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60.xml.rels><?xml version="1.0" encoding="UTF-8" standalone="yes"?>
<Relationships xmlns="http://schemas.openxmlformats.org/package/2006/relationships"><Relationship Id="rId1" Type="http://schemas.openxmlformats.org/officeDocument/2006/relationships/package" Target="../embeddings/Microsoft_Excel_Worksheet60.xlsx"/></Relationships>
</file>

<file path=ppt/charts/_rels/chart600.xml.rels><?xml version="1.0" encoding="UTF-8" standalone="yes"?>
<Relationships xmlns="http://schemas.openxmlformats.org/package/2006/relationships"><Relationship Id="rId2" Type="http://schemas.openxmlformats.org/officeDocument/2006/relationships/package" Target="../embeddings/Microsoft_Excel_Worksheet600.xlsx"/><Relationship Id="rId1" Type="http://schemas.openxmlformats.org/officeDocument/2006/relationships/themeOverride" Target="../theme/themeOverride125.xml"/></Relationships>
</file>

<file path=ppt/charts/_rels/chart601.xml.rels><?xml version="1.0" encoding="UTF-8" standalone="yes"?>
<Relationships xmlns="http://schemas.openxmlformats.org/package/2006/relationships"><Relationship Id="rId2" Type="http://schemas.openxmlformats.org/officeDocument/2006/relationships/package" Target="../embeddings/Microsoft_Excel_Worksheet601.xlsx"/><Relationship Id="rId1" Type="http://schemas.openxmlformats.org/officeDocument/2006/relationships/themeOverride" Target="../theme/themeOverride126.xml"/></Relationships>
</file>

<file path=ppt/charts/_rels/chart602.xml.rels><?xml version="1.0" encoding="UTF-8" standalone="yes"?>
<Relationships xmlns="http://schemas.openxmlformats.org/package/2006/relationships"><Relationship Id="rId2" Type="http://schemas.openxmlformats.org/officeDocument/2006/relationships/package" Target="../embeddings/Microsoft_Excel_Worksheet602.xlsx"/><Relationship Id="rId1" Type="http://schemas.openxmlformats.org/officeDocument/2006/relationships/themeOverride" Target="../theme/themeOverride127.xml"/></Relationships>
</file>

<file path=ppt/charts/_rels/chart603.xml.rels><?xml version="1.0" encoding="UTF-8" standalone="yes"?>
<Relationships xmlns="http://schemas.openxmlformats.org/package/2006/relationships"><Relationship Id="rId2" Type="http://schemas.openxmlformats.org/officeDocument/2006/relationships/package" Target="../embeddings/Microsoft_Excel_Worksheet603.xlsx"/><Relationship Id="rId1" Type="http://schemas.openxmlformats.org/officeDocument/2006/relationships/themeOverride" Target="../theme/themeOverride128.xml"/></Relationships>
</file>

<file path=ppt/charts/_rels/chart604.xml.rels><?xml version="1.0" encoding="UTF-8" standalone="yes"?>
<Relationships xmlns="http://schemas.openxmlformats.org/package/2006/relationships"><Relationship Id="rId2" Type="http://schemas.openxmlformats.org/officeDocument/2006/relationships/package" Target="../embeddings/Microsoft_Excel_Worksheet604.xlsx"/><Relationship Id="rId1" Type="http://schemas.openxmlformats.org/officeDocument/2006/relationships/themeOverride" Target="../theme/themeOverride129.xml"/></Relationships>
</file>

<file path=ppt/charts/_rels/chart605.xml.rels><?xml version="1.0" encoding="UTF-8" standalone="yes"?>
<Relationships xmlns="http://schemas.openxmlformats.org/package/2006/relationships"><Relationship Id="rId2" Type="http://schemas.openxmlformats.org/officeDocument/2006/relationships/package" Target="../embeddings/Microsoft_Excel_Worksheet605.xlsx"/><Relationship Id="rId1" Type="http://schemas.openxmlformats.org/officeDocument/2006/relationships/themeOverride" Target="../theme/themeOverride130.xml"/></Relationships>
</file>

<file path=ppt/charts/_rels/chart606.xml.rels><?xml version="1.0" encoding="UTF-8" standalone="yes"?>
<Relationships xmlns="http://schemas.openxmlformats.org/package/2006/relationships"><Relationship Id="rId2" Type="http://schemas.openxmlformats.org/officeDocument/2006/relationships/package" Target="../embeddings/Microsoft_Excel_Worksheet606.xlsx"/><Relationship Id="rId1" Type="http://schemas.openxmlformats.org/officeDocument/2006/relationships/themeOverride" Target="../theme/themeOverride131.xml"/></Relationships>
</file>

<file path=ppt/charts/_rels/chart607.xml.rels><?xml version="1.0" encoding="UTF-8" standalone="yes"?>
<Relationships xmlns="http://schemas.openxmlformats.org/package/2006/relationships"><Relationship Id="rId2" Type="http://schemas.openxmlformats.org/officeDocument/2006/relationships/package" Target="../embeddings/Microsoft_Excel_Worksheet607.xlsx"/><Relationship Id="rId1" Type="http://schemas.openxmlformats.org/officeDocument/2006/relationships/themeOverride" Target="../theme/themeOverride132.xml"/></Relationships>
</file>

<file path=ppt/charts/_rels/chart608.xml.rels><?xml version="1.0" encoding="UTF-8" standalone="yes"?>
<Relationships xmlns="http://schemas.openxmlformats.org/package/2006/relationships"><Relationship Id="rId1" Type="http://schemas.openxmlformats.org/officeDocument/2006/relationships/package" Target="../embeddings/Microsoft_Excel_Worksheet608.xlsx"/></Relationships>
</file>

<file path=ppt/charts/_rels/chart609.xml.rels><?xml version="1.0" encoding="UTF-8" standalone="yes"?>
<Relationships xmlns="http://schemas.openxmlformats.org/package/2006/relationships"><Relationship Id="rId1" Type="http://schemas.openxmlformats.org/officeDocument/2006/relationships/package" Target="../embeddings/Microsoft_Excel_Worksheet609.xlsx"/></Relationships>
</file>

<file path=ppt/charts/_rels/chart61.xml.rels><?xml version="1.0" encoding="UTF-8" standalone="yes"?>
<Relationships xmlns="http://schemas.openxmlformats.org/package/2006/relationships"><Relationship Id="rId1" Type="http://schemas.openxmlformats.org/officeDocument/2006/relationships/package" Target="../embeddings/Microsoft_Excel_Worksheet61.xlsx"/></Relationships>
</file>

<file path=ppt/charts/_rels/chart610.xml.rels><?xml version="1.0" encoding="UTF-8" standalone="yes"?>
<Relationships xmlns="http://schemas.openxmlformats.org/package/2006/relationships"><Relationship Id="rId1" Type="http://schemas.openxmlformats.org/officeDocument/2006/relationships/package" Target="../embeddings/Microsoft_Excel_Worksheet610.xlsx"/></Relationships>
</file>

<file path=ppt/charts/_rels/chart611.xml.rels><?xml version="1.0" encoding="UTF-8" standalone="yes"?>
<Relationships xmlns="http://schemas.openxmlformats.org/package/2006/relationships"><Relationship Id="rId1" Type="http://schemas.openxmlformats.org/officeDocument/2006/relationships/package" Target="../embeddings/Microsoft_Excel_Worksheet611.xlsx"/></Relationships>
</file>

<file path=ppt/charts/_rels/chart612.xml.rels><?xml version="1.0" encoding="UTF-8" standalone="yes"?>
<Relationships xmlns="http://schemas.openxmlformats.org/package/2006/relationships"><Relationship Id="rId1" Type="http://schemas.openxmlformats.org/officeDocument/2006/relationships/package" Target="../embeddings/Microsoft_Excel_Worksheet612.xlsx"/></Relationships>
</file>

<file path=ppt/charts/_rels/chart613.xml.rels><?xml version="1.0" encoding="UTF-8" standalone="yes"?>
<Relationships xmlns="http://schemas.openxmlformats.org/package/2006/relationships"><Relationship Id="rId1" Type="http://schemas.openxmlformats.org/officeDocument/2006/relationships/package" Target="../embeddings/Microsoft_Excel_Worksheet613.xlsx"/></Relationships>
</file>

<file path=ppt/charts/_rels/chart614.xml.rels><?xml version="1.0" encoding="UTF-8" standalone="yes"?>
<Relationships xmlns="http://schemas.openxmlformats.org/package/2006/relationships"><Relationship Id="rId1" Type="http://schemas.openxmlformats.org/officeDocument/2006/relationships/package" Target="../embeddings/Microsoft_Excel_Worksheet614.xlsx"/></Relationships>
</file>

<file path=ppt/charts/_rels/chart615.xml.rels><?xml version="1.0" encoding="UTF-8" standalone="yes"?>
<Relationships xmlns="http://schemas.openxmlformats.org/package/2006/relationships"><Relationship Id="rId1" Type="http://schemas.openxmlformats.org/officeDocument/2006/relationships/package" Target="../embeddings/Microsoft_Excel_Worksheet615.xlsx"/></Relationships>
</file>

<file path=ppt/charts/_rels/chart616.xml.rels><?xml version="1.0" encoding="UTF-8" standalone="yes"?>
<Relationships xmlns="http://schemas.openxmlformats.org/package/2006/relationships"><Relationship Id="rId1" Type="http://schemas.openxmlformats.org/officeDocument/2006/relationships/package" Target="../embeddings/Microsoft_Excel_Worksheet616.xlsx"/></Relationships>
</file>

<file path=ppt/charts/_rels/chart617.xml.rels><?xml version="1.0" encoding="UTF-8" standalone="yes"?>
<Relationships xmlns="http://schemas.openxmlformats.org/package/2006/relationships"><Relationship Id="rId2" Type="http://schemas.openxmlformats.org/officeDocument/2006/relationships/package" Target="../embeddings/Microsoft_Excel_Worksheet617.xlsx"/><Relationship Id="rId1" Type="http://schemas.openxmlformats.org/officeDocument/2006/relationships/themeOverride" Target="../theme/themeOverride133.xml"/></Relationships>
</file>

<file path=ppt/charts/_rels/chart618.xml.rels><?xml version="1.0" encoding="UTF-8" standalone="yes"?>
<Relationships xmlns="http://schemas.openxmlformats.org/package/2006/relationships"><Relationship Id="rId2" Type="http://schemas.openxmlformats.org/officeDocument/2006/relationships/package" Target="../embeddings/Microsoft_Excel_Worksheet618.xlsx"/><Relationship Id="rId1" Type="http://schemas.openxmlformats.org/officeDocument/2006/relationships/themeOverride" Target="../theme/themeOverride134.xml"/></Relationships>
</file>

<file path=ppt/charts/_rels/chart619.xml.rels><?xml version="1.0" encoding="UTF-8" standalone="yes"?>
<Relationships xmlns="http://schemas.openxmlformats.org/package/2006/relationships"><Relationship Id="rId2" Type="http://schemas.openxmlformats.org/officeDocument/2006/relationships/package" Target="../embeddings/Microsoft_Excel_Worksheet619.xlsx"/><Relationship Id="rId1" Type="http://schemas.openxmlformats.org/officeDocument/2006/relationships/themeOverride" Target="../theme/themeOverride135.xml"/></Relationships>
</file>

<file path=ppt/charts/_rels/chart62.xml.rels><?xml version="1.0" encoding="UTF-8" standalone="yes"?>
<Relationships xmlns="http://schemas.openxmlformats.org/package/2006/relationships"><Relationship Id="rId1" Type="http://schemas.openxmlformats.org/officeDocument/2006/relationships/package" Target="../embeddings/Microsoft_Excel_Worksheet62.xlsx"/></Relationships>
</file>

<file path=ppt/charts/_rels/chart620.xml.rels><?xml version="1.0" encoding="UTF-8" standalone="yes"?>
<Relationships xmlns="http://schemas.openxmlformats.org/package/2006/relationships"><Relationship Id="rId2" Type="http://schemas.openxmlformats.org/officeDocument/2006/relationships/package" Target="../embeddings/Microsoft_Excel_Worksheet620.xlsx"/><Relationship Id="rId1" Type="http://schemas.openxmlformats.org/officeDocument/2006/relationships/themeOverride" Target="../theme/themeOverride136.xml"/></Relationships>
</file>

<file path=ppt/charts/_rels/chart621.xml.rels><?xml version="1.0" encoding="UTF-8" standalone="yes"?>
<Relationships xmlns="http://schemas.openxmlformats.org/package/2006/relationships"><Relationship Id="rId2" Type="http://schemas.openxmlformats.org/officeDocument/2006/relationships/package" Target="../embeddings/Microsoft_Excel_Worksheet621.xlsx"/><Relationship Id="rId1" Type="http://schemas.openxmlformats.org/officeDocument/2006/relationships/themeOverride" Target="../theme/themeOverride137.xml"/></Relationships>
</file>

<file path=ppt/charts/_rels/chart622.xml.rels><?xml version="1.0" encoding="UTF-8" standalone="yes"?>
<Relationships xmlns="http://schemas.openxmlformats.org/package/2006/relationships"><Relationship Id="rId2" Type="http://schemas.openxmlformats.org/officeDocument/2006/relationships/package" Target="../embeddings/Microsoft_Excel_Worksheet622.xlsx"/><Relationship Id="rId1" Type="http://schemas.openxmlformats.org/officeDocument/2006/relationships/themeOverride" Target="../theme/themeOverride138.xml"/></Relationships>
</file>

<file path=ppt/charts/_rels/chart623.xml.rels><?xml version="1.0" encoding="UTF-8" standalone="yes"?>
<Relationships xmlns="http://schemas.openxmlformats.org/package/2006/relationships"><Relationship Id="rId1" Type="http://schemas.openxmlformats.org/officeDocument/2006/relationships/package" Target="../embeddings/Microsoft_Excel_Worksheet623.xlsx"/></Relationships>
</file>

<file path=ppt/charts/_rels/chart624.xml.rels><?xml version="1.0" encoding="UTF-8" standalone="yes"?>
<Relationships xmlns="http://schemas.openxmlformats.org/package/2006/relationships"><Relationship Id="rId1" Type="http://schemas.openxmlformats.org/officeDocument/2006/relationships/package" Target="../embeddings/Microsoft_Excel_Worksheet624.xlsx"/></Relationships>
</file>

<file path=ppt/charts/_rels/chart625.xml.rels><?xml version="1.0" encoding="UTF-8" standalone="yes"?>
<Relationships xmlns="http://schemas.openxmlformats.org/package/2006/relationships"><Relationship Id="rId1" Type="http://schemas.openxmlformats.org/officeDocument/2006/relationships/package" Target="../embeddings/Microsoft_Excel_Worksheet625.xlsx"/></Relationships>
</file>

<file path=ppt/charts/_rels/chart626.xml.rels><?xml version="1.0" encoding="UTF-8" standalone="yes"?>
<Relationships xmlns="http://schemas.openxmlformats.org/package/2006/relationships"><Relationship Id="rId2" Type="http://schemas.openxmlformats.org/officeDocument/2006/relationships/package" Target="../embeddings/Microsoft_Excel_Worksheet626.xlsx"/><Relationship Id="rId1" Type="http://schemas.openxmlformats.org/officeDocument/2006/relationships/themeOverride" Target="../theme/themeOverride139.xml"/></Relationships>
</file>

<file path=ppt/charts/_rels/chart627.xml.rels><?xml version="1.0" encoding="UTF-8" standalone="yes"?>
<Relationships xmlns="http://schemas.openxmlformats.org/package/2006/relationships"><Relationship Id="rId2" Type="http://schemas.openxmlformats.org/officeDocument/2006/relationships/package" Target="../embeddings/Microsoft_Excel_Worksheet627.xlsx"/><Relationship Id="rId1" Type="http://schemas.openxmlformats.org/officeDocument/2006/relationships/themeOverride" Target="../theme/themeOverride140.xml"/></Relationships>
</file>

<file path=ppt/charts/_rels/chart628.xml.rels><?xml version="1.0" encoding="UTF-8" standalone="yes"?>
<Relationships xmlns="http://schemas.openxmlformats.org/package/2006/relationships"><Relationship Id="rId1" Type="http://schemas.openxmlformats.org/officeDocument/2006/relationships/package" Target="../embeddings/Microsoft_Excel_Worksheet628.xlsx"/></Relationships>
</file>

<file path=ppt/charts/_rels/chart629.xml.rels><?xml version="1.0" encoding="UTF-8" standalone="yes"?>
<Relationships xmlns="http://schemas.openxmlformats.org/package/2006/relationships"><Relationship Id="rId1" Type="http://schemas.openxmlformats.org/officeDocument/2006/relationships/package" Target="../embeddings/Microsoft_Excel_Worksheet629.xlsx"/></Relationships>
</file>

<file path=ppt/charts/_rels/chart63.xml.rels><?xml version="1.0" encoding="UTF-8" standalone="yes"?>
<Relationships xmlns="http://schemas.openxmlformats.org/package/2006/relationships"><Relationship Id="rId1" Type="http://schemas.openxmlformats.org/officeDocument/2006/relationships/package" Target="../embeddings/Microsoft_Excel_Worksheet63.xlsx"/></Relationships>
</file>

<file path=ppt/charts/_rels/chart630.xml.rels><?xml version="1.0" encoding="UTF-8" standalone="yes"?>
<Relationships xmlns="http://schemas.openxmlformats.org/package/2006/relationships"><Relationship Id="rId1" Type="http://schemas.openxmlformats.org/officeDocument/2006/relationships/package" Target="../embeddings/Microsoft_Excel_Worksheet630.xlsx"/></Relationships>
</file>

<file path=ppt/charts/_rels/chart631.xml.rels><?xml version="1.0" encoding="UTF-8" standalone="yes"?>
<Relationships xmlns="http://schemas.openxmlformats.org/package/2006/relationships"><Relationship Id="rId1" Type="http://schemas.openxmlformats.org/officeDocument/2006/relationships/package" Target="../embeddings/Microsoft_Excel_Worksheet631.xlsx"/></Relationships>
</file>

<file path=ppt/charts/_rels/chart632.xml.rels><?xml version="1.0" encoding="UTF-8" standalone="yes"?>
<Relationships xmlns="http://schemas.openxmlformats.org/package/2006/relationships"><Relationship Id="rId1" Type="http://schemas.openxmlformats.org/officeDocument/2006/relationships/package" Target="../embeddings/Microsoft_Excel_Worksheet632.xlsx"/></Relationships>
</file>

<file path=ppt/charts/_rels/chart633.xml.rels><?xml version="1.0" encoding="UTF-8" standalone="yes"?>
<Relationships xmlns="http://schemas.openxmlformats.org/package/2006/relationships"><Relationship Id="rId1" Type="http://schemas.openxmlformats.org/officeDocument/2006/relationships/package" Target="../embeddings/Microsoft_Excel_Worksheet633.xlsx"/></Relationships>
</file>

<file path=ppt/charts/_rels/chart634.xml.rels><?xml version="1.0" encoding="UTF-8" standalone="yes"?>
<Relationships xmlns="http://schemas.openxmlformats.org/package/2006/relationships"><Relationship Id="rId1" Type="http://schemas.openxmlformats.org/officeDocument/2006/relationships/package" Target="../embeddings/Microsoft_Excel_Worksheet634.xlsx"/></Relationships>
</file>

<file path=ppt/charts/_rels/chart635.xml.rels><?xml version="1.0" encoding="UTF-8" standalone="yes"?>
<Relationships xmlns="http://schemas.openxmlformats.org/package/2006/relationships"><Relationship Id="rId1" Type="http://schemas.openxmlformats.org/officeDocument/2006/relationships/package" Target="../embeddings/Microsoft_Excel_Worksheet635.xlsx"/></Relationships>
</file>

<file path=ppt/charts/_rels/chart636.xml.rels><?xml version="1.0" encoding="UTF-8" standalone="yes"?>
<Relationships xmlns="http://schemas.openxmlformats.org/package/2006/relationships"><Relationship Id="rId2" Type="http://schemas.openxmlformats.org/officeDocument/2006/relationships/package" Target="../embeddings/Microsoft_Excel_Worksheet636.xlsx"/><Relationship Id="rId1" Type="http://schemas.openxmlformats.org/officeDocument/2006/relationships/themeOverride" Target="../theme/themeOverride141.xml"/></Relationships>
</file>

<file path=ppt/charts/_rels/chart637.xml.rels><?xml version="1.0" encoding="UTF-8" standalone="yes"?>
<Relationships xmlns="http://schemas.openxmlformats.org/package/2006/relationships"><Relationship Id="rId2" Type="http://schemas.openxmlformats.org/officeDocument/2006/relationships/package" Target="../embeddings/Microsoft_Excel_Worksheet637.xlsx"/><Relationship Id="rId1" Type="http://schemas.openxmlformats.org/officeDocument/2006/relationships/themeOverride" Target="../theme/themeOverride142.xml"/></Relationships>
</file>

<file path=ppt/charts/_rels/chart638.xml.rels><?xml version="1.0" encoding="UTF-8" standalone="yes"?>
<Relationships xmlns="http://schemas.openxmlformats.org/package/2006/relationships"><Relationship Id="rId2" Type="http://schemas.openxmlformats.org/officeDocument/2006/relationships/package" Target="../embeddings/Microsoft_Excel_Worksheet638.xlsx"/><Relationship Id="rId1" Type="http://schemas.openxmlformats.org/officeDocument/2006/relationships/themeOverride" Target="../theme/themeOverride143.xml"/></Relationships>
</file>

<file path=ppt/charts/_rels/chart639.xml.rels><?xml version="1.0" encoding="UTF-8" standalone="yes"?>
<Relationships xmlns="http://schemas.openxmlformats.org/package/2006/relationships"><Relationship Id="rId1" Type="http://schemas.openxmlformats.org/officeDocument/2006/relationships/package" Target="../embeddings/Microsoft_Excel_Worksheet639.xlsx"/></Relationships>
</file>

<file path=ppt/charts/_rels/chart64.xml.rels><?xml version="1.0" encoding="UTF-8" standalone="yes"?>
<Relationships xmlns="http://schemas.openxmlformats.org/package/2006/relationships"><Relationship Id="rId1" Type="http://schemas.openxmlformats.org/officeDocument/2006/relationships/package" Target="../embeddings/Microsoft_Excel_Worksheet64.xlsx"/></Relationships>
</file>

<file path=ppt/charts/_rels/chart640.xml.rels><?xml version="1.0" encoding="UTF-8" standalone="yes"?>
<Relationships xmlns="http://schemas.openxmlformats.org/package/2006/relationships"><Relationship Id="rId2" Type="http://schemas.openxmlformats.org/officeDocument/2006/relationships/package" Target="../embeddings/Microsoft_Excel_Worksheet640.xlsx"/><Relationship Id="rId1" Type="http://schemas.openxmlformats.org/officeDocument/2006/relationships/themeOverride" Target="../theme/themeOverride144.xml"/></Relationships>
</file>

<file path=ppt/charts/_rels/chart641.xml.rels><?xml version="1.0" encoding="UTF-8" standalone="yes"?>
<Relationships xmlns="http://schemas.openxmlformats.org/package/2006/relationships"><Relationship Id="rId2" Type="http://schemas.openxmlformats.org/officeDocument/2006/relationships/package" Target="../embeddings/Microsoft_Excel_Worksheet641.xlsx"/><Relationship Id="rId1" Type="http://schemas.openxmlformats.org/officeDocument/2006/relationships/themeOverride" Target="../theme/themeOverride145.xml"/></Relationships>
</file>

<file path=ppt/charts/_rels/chart642.xml.rels><?xml version="1.0" encoding="UTF-8" standalone="yes"?>
<Relationships xmlns="http://schemas.openxmlformats.org/package/2006/relationships"><Relationship Id="rId1" Type="http://schemas.openxmlformats.org/officeDocument/2006/relationships/package" Target="../embeddings/Microsoft_Excel_Worksheet642.xlsx"/></Relationships>
</file>

<file path=ppt/charts/_rels/chart643.xml.rels><?xml version="1.0" encoding="UTF-8" standalone="yes"?>
<Relationships xmlns="http://schemas.openxmlformats.org/package/2006/relationships"><Relationship Id="rId1" Type="http://schemas.openxmlformats.org/officeDocument/2006/relationships/package" Target="../embeddings/Microsoft_Excel_Worksheet643.xlsx"/></Relationships>
</file>

<file path=ppt/charts/_rels/chart644.xml.rels><?xml version="1.0" encoding="UTF-8" standalone="yes"?>
<Relationships xmlns="http://schemas.openxmlformats.org/package/2006/relationships"><Relationship Id="rId1" Type="http://schemas.openxmlformats.org/officeDocument/2006/relationships/package" Target="../embeddings/Microsoft_Excel_Worksheet644.xlsx"/></Relationships>
</file>

<file path=ppt/charts/_rels/chart645.xml.rels><?xml version="1.0" encoding="UTF-8" standalone="yes"?>
<Relationships xmlns="http://schemas.openxmlformats.org/package/2006/relationships"><Relationship Id="rId1" Type="http://schemas.openxmlformats.org/officeDocument/2006/relationships/package" Target="../embeddings/Microsoft_Excel_Worksheet645.xlsx"/></Relationships>
</file>

<file path=ppt/charts/_rels/chart646.xml.rels><?xml version="1.0" encoding="UTF-8" standalone="yes"?>
<Relationships xmlns="http://schemas.openxmlformats.org/package/2006/relationships"><Relationship Id="rId1" Type="http://schemas.openxmlformats.org/officeDocument/2006/relationships/package" Target="../embeddings/Microsoft_Excel_Worksheet646.xlsx"/></Relationships>
</file>

<file path=ppt/charts/_rels/chart647.xml.rels><?xml version="1.0" encoding="UTF-8" standalone="yes"?>
<Relationships xmlns="http://schemas.openxmlformats.org/package/2006/relationships"><Relationship Id="rId1" Type="http://schemas.openxmlformats.org/officeDocument/2006/relationships/package" Target="../embeddings/Microsoft_Excel_Worksheet647.xlsx"/></Relationships>
</file>

<file path=ppt/charts/_rels/chart648.xml.rels><?xml version="1.0" encoding="UTF-8" standalone="yes"?>
<Relationships xmlns="http://schemas.openxmlformats.org/package/2006/relationships"><Relationship Id="rId1" Type="http://schemas.openxmlformats.org/officeDocument/2006/relationships/package" Target="../embeddings/Microsoft_Excel_Worksheet648.xlsx"/></Relationships>
</file>

<file path=ppt/charts/_rels/chart649.xml.rels><?xml version="1.0" encoding="UTF-8" standalone="yes"?>
<Relationships xmlns="http://schemas.openxmlformats.org/package/2006/relationships"><Relationship Id="rId1" Type="http://schemas.openxmlformats.org/officeDocument/2006/relationships/package" Target="../embeddings/Microsoft_Excel_Worksheet649.xlsx"/></Relationships>
</file>

<file path=ppt/charts/_rels/chart65.xml.rels><?xml version="1.0" encoding="UTF-8" standalone="yes"?>
<Relationships xmlns="http://schemas.openxmlformats.org/package/2006/relationships"><Relationship Id="rId1" Type="http://schemas.openxmlformats.org/officeDocument/2006/relationships/package" Target="../embeddings/Microsoft_Excel_Worksheet65.xlsx"/></Relationships>
</file>

<file path=ppt/charts/_rels/chart650.xml.rels><?xml version="1.0" encoding="UTF-8" standalone="yes"?>
<Relationships xmlns="http://schemas.openxmlformats.org/package/2006/relationships"><Relationship Id="rId1" Type="http://schemas.openxmlformats.org/officeDocument/2006/relationships/package" Target="../embeddings/Microsoft_Excel_Worksheet650.xlsx"/></Relationships>
</file>

<file path=ppt/charts/_rels/chart651.xml.rels><?xml version="1.0" encoding="UTF-8" standalone="yes"?>
<Relationships xmlns="http://schemas.openxmlformats.org/package/2006/relationships"><Relationship Id="rId1" Type="http://schemas.openxmlformats.org/officeDocument/2006/relationships/package" Target="../embeddings/Microsoft_Excel_Worksheet651.xlsx"/></Relationships>
</file>

<file path=ppt/charts/_rels/chart652.xml.rels><?xml version="1.0" encoding="UTF-8" standalone="yes"?>
<Relationships xmlns="http://schemas.openxmlformats.org/package/2006/relationships"><Relationship Id="rId1" Type="http://schemas.openxmlformats.org/officeDocument/2006/relationships/package" Target="../embeddings/Microsoft_Excel_Worksheet652.xlsx"/></Relationships>
</file>

<file path=ppt/charts/_rels/chart653.xml.rels><?xml version="1.0" encoding="UTF-8" standalone="yes"?>
<Relationships xmlns="http://schemas.openxmlformats.org/package/2006/relationships"><Relationship Id="rId1" Type="http://schemas.openxmlformats.org/officeDocument/2006/relationships/package" Target="../embeddings/Microsoft_Excel_Worksheet653.xlsx"/></Relationships>
</file>

<file path=ppt/charts/_rels/chart654.xml.rels><?xml version="1.0" encoding="UTF-8" standalone="yes"?>
<Relationships xmlns="http://schemas.openxmlformats.org/package/2006/relationships"><Relationship Id="rId1" Type="http://schemas.openxmlformats.org/officeDocument/2006/relationships/package" Target="../embeddings/Microsoft_Excel_Worksheet654.xlsx"/></Relationships>
</file>

<file path=ppt/charts/_rels/chart655.xml.rels><?xml version="1.0" encoding="UTF-8" standalone="yes"?>
<Relationships xmlns="http://schemas.openxmlformats.org/package/2006/relationships"><Relationship Id="rId1" Type="http://schemas.openxmlformats.org/officeDocument/2006/relationships/package" Target="../embeddings/Microsoft_Excel_Worksheet655.xlsx"/></Relationships>
</file>

<file path=ppt/charts/_rels/chart656.xml.rels><?xml version="1.0" encoding="UTF-8" standalone="yes"?>
<Relationships xmlns="http://schemas.openxmlformats.org/package/2006/relationships"><Relationship Id="rId1" Type="http://schemas.openxmlformats.org/officeDocument/2006/relationships/package" Target="../embeddings/Microsoft_Excel_Worksheet656.xlsx"/></Relationships>
</file>

<file path=ppt/charts/_rels/chart657.xml.rels><?xml version="1.0" encoding="UTF-8" standalone="yes"?>
<Relationships xmlns="http://schemas.openxmlformats.org/package/2006/relationships"><Relationship Id="rId1" Type="http://schemas.openxmlformats.org/officeDocument/2006/relationships/package" Target="../embeddings/Microsoft_Excel_Worksheet657.xlsx"/></Relationships>
</file>

<file path=ppt/charts/_rels/chart658.xml.rels><?xml version="1.0" encoding="UTF-8" standalone="yes"?>
<Relationships xmlns="http://schemas.openxmlformats.org/package/2006/relationships"><Relationship Id="rId1" Type="http://schemas.openxmlformats.org/officeDocument/2006/relationships/package" Target="../embeddings/Microsoft_Excel_Worksheet658.xlsx"/></Relationships>
</file>

<file path=ppt/charts/_rels/chart659.xml.rels><?xml version="1.0" encoding="UTF-8" standalone="yes"?>
<Relationships xmlns="http://schemas.openxmlformats.org/package/2006/relationships"><Relationship Id="rId1" Type="http://schemas.openxmlformats.org/officeDocument/2006/relationships/package" Target="../embeddings/Microsoft_Excel_Worksheet659.xlsx"/></Relationships>
</file>

<file path=ppt/charts/_rels/chart66.xml.rels><?xml version="1.0" encoding="UTF-8" standalone="yes"?>
<Relationships xmlns="http://schemas.openxmlformats.org/package/2006/relationships"><Relationship Id="rId1" Type="http://schemas.openxmlformats.org/officeDocument/2006/relationships/package" Target="../embeddings/Microsoft_Excel_Worksheet66.xlsx"/></Relationships>
</file>

<file path=ppt/charts/_rels/chart660.xml.rels><?xml version="1.0" encoding="UTF-8" standalone="yes"?>
<Relationships xmlns="http://schemas.openxmlformats.org/package/2006/relationships"><Relationship Id="rId1" Type="http://schemas.openxmlformats.org/officeDocument/2006/relationships/package" Target="../embeddings/Microsoft_Excel_Worksheet660.xlsx"/></Relationships>
</file>

<file path=ppt/charts/_rels/chart661.xml.rels><?xml version="1.0" encoding="UTF-8" standalone="yes"?>
<Relationships xmlns="http://schemas.openxmlformats.org/package/2006/relationships"><Relationship Id="rId1" Type="http://schemas.openxmlformats.org/officeDocument/2006/relationships/package" Target="../embeddings/Microsoft_Excel_Worksheet661.xlsx"/></Relationships>
</file>

<file path=ppt/charts/_rels/chart662.xml.rels><?xml version="1.0" encoding="UTF-8" standalone="yes"?>
<Relationships xmlns="http://schemas.openxmlformats.org/package/2006/relationships"><Relationship Id="rId1" Type="http://schemas.openxmlformats.org/officeDocument/2006/relationships/package" Target="../embeddings/Microsoft_Excel_Worksheet662.xlsx"/></Relationships>
</file>

<file path=ppt/charts/_rels/chart663.xml.rels><?xml version="1.0" encoding="UTF-8" standalone="yes"?>
<Relationships xmlns="http://schemas.openxmlformats.org/package/2006/relationships"><Relationship Id="rId1" Type="http://schemas.openxmlformats.org/officeDocument/2006/relationships/package" Target="../embeddings/Microsoft_Excel_Worksheet663.xlsx"/></Relationships>
</file>

<file path=ppt/charts/_rels/chart664.xml.rels><?xml version="1.0" encoding="UTF-8" standalone="yes"?>
<Relationships xmlns="http://schemas.openxmlformats.org/package/2006/relationships"><Relationship Id="rId1" Type="http://schemas.openxmlformats.org/officeDocument/2006/relationships/package" Target="../embeddings/Microsoft_Excel_Worksheet664.xlsx"/></Relationships>
</file>

<file path=ppt/charts/_rels/chart665.xml.rels><?xml version="1.0" encoding="UTF-8" standalone="yes"?>
<Relationships xmlns="http://schemas.openxmlformats.org/package/2006/relationships"><Relationship Id="rId1" Type="http://schemas.openxmlformats.org/officeDocument/2006/relationships/package" Target="../embeddings/Microsoft_Excel_Worksheet665.xlsx"/></Relationships>
</file>

<file path=ppt/charts/_rels/chart666.xml.rels><?xml version="1.0" encoding="UTF-8" standalone="yes"?>
<Relationships xmlns="http://schemas.openxmlformats.org/package/2006/relationships"><Relationship Id="rId1" Type="http://schemas.openxmlformats.org/officeDocument/2006/relationships/package" Target="../embeddings/Microsoft_Excel_Worksheet666.xlsx"/></Relationships>
</file>

<file path=ppt/charts/_rels/chart667.xml.rels><?xml version="1.0" encoding="UTF-8" standalone="yes"?>
<Relationships xmlns="http://schemas.openxmlformats.org/package/2006/relationships"><Relationship Id="rId1" Type="http://schemas.openxmlformats.org/officeDocument/2006/relationships/package" Target="../embeddings/Microsoft_Excel_Worksheet667.xlsx"/></Relationships>
</file>

<file path=ppt/charts/_rels/chart668.xml.rels><?xml version="1.0" encoding="UTF-8" standalone="yes"?>
<Relationships xmlns="http://schemas.openxmlformats.org/package/2006/relationships"><Relationship Id="rId1" Type="http://schemas.openxmlformats.org/officeDocument/2006/relationships/package" Target="../embeddings/Microsoft_Excel_Worksheet668.xlsx"/></Relationships>
</file>

<file path=ppt/charts/_rels/chart669.xml.rels><?xml version="1.0" encoding="UTF-8" standalone="yes"?>
<Relationships xmlns="http://schemas.openxmlformats.org/package/2006/relationships"><Relationship Id="rId1" Type="http://schemas.openxmlformats.org/officeDocument/2006/relationships/package" Target="../embeddings/Microsoft_Excel_Worksheet669.xlsx"/></Relationships>
</file>

<file path=ppt/charts/_rels/chart67.xml.rels><?xml version="1.0" encoding="UTF-8" standalone="yes"?>
<Relationships xmlns="http://schemas.openxmlformats.org/package/2006/relationships"><Relationship Id="rId1" Type="http://schemas.openxmlformats.org/officeDocument/2006/relationships/package" Target="../embeddings/Microsoft_Excel_Worksheet67.xlsx"/></Relationships>
</file>

<file path=ppt/charts/_rels/chart670.xml.rels><?xml version="1.0" encoding="UTF-8" standalone="yes"?>
<Relationships xmlns="http://schemas.openxmlformats.org/package/2006/relationships"><Relationship Id="rId1" Type="http://schemas.openxmlformats.org/officeDocument/2006/relationships/package" Target="../embeddings/Microsoft_Excel_Worksheet670.xlsx"/></Relationships>
</file>

<file path=ppt/charts/_rels/chart671.xml.rels><?xml version="1.0" encoding="UTF-8" standalone="yes"?>
<Relationships xmlns="http://schemas.openxmlformats.org/package/2006/relationships"><Relationship Id="rId1" Type="http://schemas.openxmlformats.org/officeDocument/2006/relationships/package" Target="../embeddings/Microsoft_Excel_Worksheet671.xlsx"/></Relationships>
</file>

<file path=ppt/charts/_rels/chart672.xml.rels><?xml version="1.0" encoding="UTF-8" standalone="yes"?>
<Relationships xmlns="http://schemas.openxmlformats.org/package/2006/relationships"><Relationship Id="rId1" Type="http://schemas.openxmlformats.org/officeDocument/2006/relationships/package" Target="../embeddings/Microsoft_Excel_Worksheet672.xlsx"/></Relationships>
</file>

<file path=ppt/charts/_rels/chart673.xml.rels><?xml version="1.0" encoding="UTF-8" standalone="yes"?>
<Relationships xmlns="http://schemas.openxmlformats.org/package/2006/relationships"><Relationship Id="rId1" Type="http://schemas.openxmlformats.org/officeDocument/2006/relationships/package" Target="../embeddings/Microsoft_Excel_Worksheet673.xlsx"/></Relationships>
</file>

<file path=ppt/charts/_rels/chart674.xml.rels><?xml version="1.0" encoding="UTF-8" standalone="yes"?>
<Relationships xmlns="http://schemas.openxmlformats.org/package/2006/relationships"><Relationship Id="rId2" Type="http://schemas.openxmlformats.org/officeDocument/2006/relationships/package" Target="../embeddings/Microsoft_Excel_Worksheet674.xlsx"/><Relationship Id="rId1" Type="http://schemas.openxmlformats.org/officeDocument/2006/relationships/themeOverride" Target="../theme/themeOverride146.xml"/></Relationships>
</file>

<file path=ppt/charts/_rels/chart675.xml.rels><?xml version="1.0" encoding="UTF-8" standalone="yes"?>
<Relationships xmlns="http://schemas.openxmlformats.org/package/2006/relationships"><Relationship Id="rId2" Type="http://schemas.openxmlformats.org/officeDocument/2006/relationships/package" Target="../embeddings/Microsoft_Excel_Worksheet675.xlsx"/><Relationship Id="rId1" Type="http://schemas.openxmlformats.org/officeDocument/2006/relationships/themeOverride" Target="../theme/themeOverride147.xml"/></Relationships>
</file>

<file path=ppt/charts/_rels/chart676.xml.rels><?xml version="1.0" encoding="UTF-8" standalone="yes"?>
<Relationships xmlns="http://schemas.openxmlformats.org/package/2006/relationships"><Relationship Id="rId2" Type="http://schemas.openxmlformats.org/officeDocument/2006/relationships/package" Target="../embeddings/Microsoft_Excel_Worksheet676.xlsx"/><Relationship Id="rId1" Type="http://schemas.openxmlformats.org/officeDocument/2006/relationships/themeOverride" Target="../theme/themeOverride148.xml"/></Relationships>
</file>

<file path=ppt/charts/_rels/chart677.xml.rels><?xml version="1.0" encoding="UTF-8" standalone="yes"?>
<Relationships xmlns="http://schemas.openxmlformats.org/package/2006/relationships"><Relationship Id="rId2" Type="http://schemas.openxmlformats.org/officeDocument/2006/relationships/package" Target="../embeddings/Microsoft_Excel_Worksheet677.xlsx"/><Relationship Id="rId1" Type="http://schemas.openxmlformats.org/officeDocument/2006/relationships/themeOverride" Target="../theme/themeOverride149.xml"/></Relationships>
</file>

<file path=ppt/charts/_rels/chart678.xml.rels><?xml version="1.0" encoding="UTF-8" standalone="yes"?>
<Relationships xmlns="http://schemas.openxmlformats.org/package/2006/relationships"><Relationship Id="rId2" Type="http://schemas.openxmlformats.org/officeDocument/2006/relationships/package" Target="../embeddings/Microsoft_Excel_Worksheet678.xlsx"/><Relationship Id="rId1" Type="http://schemas.openxmlformats.org/officeDocument/2006/relationships/themeOverride" Target="../theme/themeOverride150.xml"/></Relationships>
</file>

<file path=ppt/charts/_rels/chart679.xml.rels><?xml version="1.0" encoding="UTF-8" standalone="yes"?>
<Relationships xmlns="http://schemas.openxmlformats.org/package/2006/relationships"><Relationship Id="rId2" Type="http://schemas.openxmlformats.org/officeDocument/2006/relationships/package" Target="../embeddings/Microsoft_Excel_Worksheet679.xlsx"/><Relationship Id="rId1" Type="http://schemas.openxmlformats.org/officeDocument/2006/relationships/themeOverride" Target="../theme/themeOverride151.xml"/></Relationships>
</file>

<file path=ppt/charts/_rels/chart68.xml.rels><?xml version="1.0" encoding="UTF-8" standalone="yes"?>
<Relationships xmlns="http://schemas.openxmlformats.org/package/2006/relationships"><Relationship Id="rId1" Type="http://schemas.openxmlformats.org/officeDocument/2006/relationships/package" Target="../embeddings/Microsoft_Excel_Worksheet68.xlsx"/></Relationships>
</file>

<file path=ppt/charts/_rels/chart680.xml.rels><?xml version="1.0" encoding="UTF-8" standalone="yes"?>
<Relationships xmlns="http://schemas.openxmlformats.org/package/2006/relationships"><Relationship Id="rId2" Type="http://schemas.openxmlformats.org/officeDocument/2006/relationships/package" Target="../embeddings/Microsoft_Excel_Worksheet680.xlsx"/><Relationship Id="rId1" Type="http://schemas.openxmlformats.org/officeDocument/2006/relationships/themeOverride" Target="../theme/themeOverride152.xml"/></Relationships>
</file>

<file path=ppt/charts/_rels/chart681.xml.rels><?xml version="1.0" encoding="UTF-8" standalone="yes"?>
<Relationships xmlns="http://schemas.openxmlformats.org/package/2006/relationships"><Relationship Id="rId2" Type="http://schemas.openxmlformats.org/officeDocument/2006/relationships/package" Target="../embeddings/Microsoft_Excel_Worksheet681.xlsx"/><Relationship Id="rId1" Type="http://schemas.openxmlformats.org/officeDocument/2006/relationships/themeOverride" Target="../theme/themeOverride153.xml"/></Relationships>
</file>

<file path=ppt/charts/_rels/chart682.xml.rels><?xml version="1.0" encoding="UTF-8" standalone="yes"?>
<Relationships xmlns="http://schemas.openxmlformats.org/package/2006/relationships"><Relationship Id="rId2" Type="http://schemas.openxmlformats.org/officeDocument/2006/relationships/package" Target="../embeddings/Microsoft_Excel_Worksheet682.xlsx"/><Relationship Id="rId1" Type="http://schemas.openxmlformats.org/officeDocument/2006/relationships/themeOverride" Target="../theme/themeOverride154.xml"/></Relationships>
</file>

<file path=ppt/charts/_rels/chart683.xml.rels><?xml version="1.0" encoding="UTF-8" standalone="yes"?>
<Relationships xmlns="http://schemas.openxmlformats.org/package/2006/relationships"><Relationship Id="rId2" Type="http://schemas.openxmlformats.org/officeDocument/2006/relationships/package" Target="../embeddings/Microsoft_Excel_Worksheet683.xlsx"/><Relationship Id="rId1" Type="http://schemas.openxmlformats.org/officeDocument/2006/relationships/themeOverride" Target="../theme/themeOverride155.xml"/></Relationships>
</file>

<file path=ppt/charts/_rels/chart684.xml.rels><?xml version="1.0" encoding="UTF-8" standalone="yes"?>
<Relationships xmlns="http://schemas.openxmlformats.org/package/2006/relationships"><Relationship Id="rId2" Type="http://schemas.openxmlformats.org/officeDocument/2006/relationships/package" Target="../embeddings/Microsoft_Excel_Worksheet684.xlsx"/><Relationship Id="rId1" Type="http://schemas.openxmlformats.org/officeDocument/2006/relationships/themeOverride" Target="../theme/themeOverride156.xml"/></Relationships>
</file>

<file path=ppt/charts/_rels/chart685.xml.rels><?xml version="1.0" encoding="UTF-8" standalone="yes"?>
<Relationships xmlns="http://schemas.openxmlformats.org/package/2006/relationships"><Relationship Id="rId2" Type="http://schemas.openxmlformats.org/officeDocument/2006/relationships/package" Target="../embeddings/Microsoft_Excel_Worksheet685.xlsx"/><Relationship Id="rId1" Type="http://schemas.openxmlformats.org/officeDocument/2006/relationships/themeOverride" Target="../theme/themeOverride157.xml"/></Relationships>
</file>

<file path=ppt/charts/_rels/chart686.xml.rels><?xml version="1.0" encoding="UTF-8" standalone="yes"?>
<Relationships xmlns="http://schemas.openxmlformats.org/package/2006/relationships"><Relationship Id="rId2" Type="http://schemas.openxmlformats.org/officeDocument/2006/relationships/package" Target="../embeddings/Microsoft_Excel_Worksheet686.xlsx"/><Relationship Id="rId1" Type="http://schemas.openxmlformats.org/officeDocument/2006/relationships/themeOverride" Target="../theme/themeOverride158.xml"/></Relationships>
</file>

<file path=ppt/charts/_rels/chart687.xml.rels><?xml version="1.0" encoding="UTF-8" standalone="yes"?>
<Relationships xmlns="http://schemas.openxmlformats.org/package/2006/relationships"><Relationship Id="rId2" Type="http://schemas.openxmlformats.org/officeDocument/2006/relationships/package" Target="../embeddings/Microsoft_Excel_Worksheet687.xlsx"/><Relationship Id="rId1" Type="http://schemas.openxmlformats.org/officeDocument/2006/relationships/themeOverride" Target="../theme/themeOverride159.xml"/></Relationships>
</file>

<file path=ppt/charts/_rels/chart688.xml.rels><?xml version="1.0" encoding="UTF-8" standalone="yes"?>
<Relationships xmlns="http://schemas.openxmlformats.org/package/2006/relationships"><Relationship Id="rId2" Type="http://schemas.openxmlformats.org/officeDocument/2006/relationships/package" Target="../embeddings/Microsoft_Excel_Worksheet688.xlsx"/><Relationship Id="rId1" Type="http://schemas.openxmlformats.org/officeDocument/2006/relationships/themeOverride" Target="../theme/themeOverride160.xml"/></Relationships>
</file>

<file path=ppt/charts/_rels/chart689.xml.rels><?xml version="1.0" encoding="UTF-8" standalone="yes"?>
<Relationships xmlns="http://schemas.openxmlformats.org/package/2006/relationships"><Relationship Id="rId2" Type="http://schemas.openxmlformats.org/officeDocument/2006/relationships/package" Target="../embeddings/Microsoft_Excel_Worksheet689.xlsx"/><Relationship Id="rId1" Type="http://schemas.openxmlformats.org/officeDocument/2006/relationships/themeOverride" Target="../theme/themeOverride161.xml"/></Relationships>
</file>

<file path=ppt/charts/_rels/chart69.xml.rels><?xml version="1.0" encoding="UTF-8" standalone="yes"?>
<Relationships xmlns="http://schemas.openxmlformats.org/package/2006/relationships"><Relationship Id="rId1" Type="http://schemas.openxmlformats.org/officeDocument/2006/relationships/package" Target="../embeddings/Microsoft_Excel_Worksheet69.xlsx"/></Relationships>
</file>

<file path=ppt/charts/_rels/chart690.xml.rels><?xml version="1.0" encoding="UTF-8" standalone="yes"?>
<Relationships xmlns="http://schemas.openxmlformats.org/package/2006/relationships"><Relationship Id="rId2" Type="http://schemas.openxmlformats.org/officeDocument/2006/relationships/package" Target="../embeddings/Microsoft_Excel_Worksheet690.xlsx"/><Relationship Id="rId1" Type="http://schemas.openxmlformats.org/officeDocument/2006/relationships/themeOverride" Target="../theme/themeOverride162.xml"/></Relationships>
</file>

<file path=ppt/charts/_rels/chart691.xml.rels><?xml version="1.0" encoding="UTF-8" standalone="yes"?>
<Relationships xmlns="http://schemas.openxmlformats.org/package/2006/relationships"><Relationship Id="rId2" Type="http://schemas.openxmlformats.org/officeDocument/2006/relationships/package" Target="../embeddings/Microsoft_Excel_Worksheet691.xlsx"/><Relationship Id="rId1" Type="http://schemas.openxmlformats.org/officeDocument/2006/relationships/themeOverride" Target="../theme/themeOverride163.xml"/></Relationships>
</file>

<file path=ppt/charts/_rels/chart692.xml.rels><?xml version="1.0" encoding="UTF-8" standalone="yes"?>
<Relationships xmlns="http://schemas.openxmlformats.org/package/2006/relationships"><Relationship Id="rId1" Type="http://schemas.openxmlformats.org/officeDocument/2006/relationships/package" Target="../embeddings/Microsoft_Excel_Worksheet692.xlsx"/></Relationships>
</file>

<file path=ppt/charts/_rels/chart693.xml.rels><?xml version="1.0" encoding="UTF-8" standalone="yes"?>
<Relationships xmlns="http://schemas.openxmlformats.org/package/2006/relationships"><Relationship Id="rId1" Type="http://schemas.openxmlformats.org/officeDocument/2006/relationships/package" Target="../embeddings/Microsoft_Excel_Worksheet693.xlsx"/></Relationships>
</file>

<file path=ppt/charts/_rels/chart694.xml.rels><?xml version="1.0" encoding="UTF-8" standalone="yes"?>
<Relationships xmlns="http://schemas.openxmlformats.org/package/2006/relationships"><Relationship Id="rId1" Type="http://schemas.openxmlformats.org/officeDocument/2006/relationships/package" Target="../embeddings/Microsoft_Excel_Worksheet694.xlsx"/></Relationships>
</file>

<file path=ppt/charts/_rels/chart695.xml.rels><?xml version="1.0" encoding="UTF-8" standalone="yes"?>
<Relationships xmlns="http://schemas.openxmlformats.org/package/2006/relationships"><Relationship Id="rId1" Type="http://schemas.openxmlformats.org/officeDocument/2006/relationships/package" Target="../embeddings/Microsoft_Excel_Worksheet695.xlsx"/></Relationships>
</file>

<file path=ppt/charts/_rels/chart696.xml.rels><?xml version="1.0" encoding="UTF-8" standalone="yes"?>
<Relationships xmlns="http://schemas.openxmlformats.org/package/2006/relationships"><Relationship Id="rId1" Type="http://schemas.openxmlformats.org/officeDocument/2006/relationships/package" Target="../embeddings/Microsoft_Excel_Worksheet696.xlsx"/></Relationships>
</file>

<file path=ppt/charts/_rels/chart697.xml.rels><?xml version="1.0" encoding="UTF-8" standalone="yes"?>
<Relationships xmlns="http://schemas.openxmlformats.org/package/2006/relationships"><Relationship Id="rId1" Type="http://schemas.openxmlformats.org/officeDocument/2006/relationships/package" Target="../embeddings/Microsoft_Excel_Worksheet697.xlsx"/></Relationships>
</file>

<file path=ppt/charts/_rels/chart698.xml.rels><?xml version="1.0" encoding="UTF-8" standalone="yes"?>
<Relationships xmlns="http://schemas.openxmlformats.org/package/2006/relationships"><Relationship Id="rId1" Type="http://schemas.openxmlformats.org/officeDocument/2006/relationships/package" Target="../embeddings/Microsoft_Excel_Worksheet698.xlsx"/></Relationships>
</file>

<file path=ppt/charts/_rels/chart699.xml.rels><?xml version="1.0" encoding="UTF-8" standalone="yes"?>
<Relationships xmlns="http://schemas.openxmlformats.org/package/2006/relationships"><Relationship Id="rId1" Type="http://schemas.openxmlformats.org/officeDocument/2006/relationships/package" Target="../embeddings/Microsoft_Excel_Worksheet699.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70.xml.rels><?xml version="1.0" encoding="UTF-8" standalone="yes"?>
<Relationships xmlns="http://schemas.openxmlformats.org/package/2006/relationships"><Relationship Id="rId1" Type="http://schemas.openxmlformats.org/officeDocument/2006/relationships/package" Target="../embeddings/Microsoft_Excel_Worksheet70.xlsx"/></Relationships>
</file>

<file path=ppt/charts/_rels/chart700.xml.rels><?xml version="1.0" encoding="UTF-8" standalone="yes"?>
<Relationships xmlns="http://schemas.openxmlformats.org/package/2006/relationships"><Relationship Id="rId1" Type="http://schemas.openxmlformats.org/officeDocument/2006/relationships/package" Target="../embeddings/Microsoft_Excel_Worksheet700.xlsx"/></Relationships>
</file>

<file path=ppt/charts/_rels/chart701.xml.rels><?xml version="1.0" encoding="UTF-8" standalone="yes"?>
<Relationships xmlns="http://schemas.openxmlformats.org/package/2006/relationships"><Relationship Id="rId1" Type="http://schemas.openxmlformats.org/officeDocument/2006/relationships/package" Target="../embeddings/Microsoft_Excel_Worksheet701.xlsx"/></Relationships>
</file>

<file path=ppt/charts/_rels/chart702.xml.rels><?xml version="1.0" encoding="UTF-8" standalone="yes"?>
<Relationships xmlns="http://schemas.openxmlformats.org/package/2006/relationships"><Relationship Id="rId1" Type="http://schemas.openxmlformats.org/officeDocument/2006/relationships/package" Target="../embeddings/Microsoft_Excel_Worksheet702.xlsx"/></Relationships>
</file>

<file path=ppt/charts/_rels/chart703.xml.rels><?xml version="1.0" encoding="UTF-8" standalone="yes"?>
<Relationships xmlns="http://schemas.openxmlformats.org/package/2006/relationships"><Relationship Id="rId1" Type="http://schemas.openxmlformats.org/officeDocument/2006/relationships/package" Target="../embeddings/Microsoft_Excel_Worksheet703.xlsx"/></Relationships>
</file>

<file path=ppt/charts/_rels/chart704.xml.rels><?xml version="1.0" encoding="UTF-8" standalone="yes"?>
<Relationships xmlns="http://schemas.openxmlformats.org/package/2006/relationships"><Relationship Id="rId1" Type="http://schemas.openxmlformats.org/officeDocument/2006/relationships/package" Target="../embeddings/Microsoft_Excel_Worksheet704.xlsx"/></Relationships>
</file>

<file path=ppt/charts/_rels/chart705.xml.rels><?xml version="1.0" encoding="UTF-8" standalone="yes"?>
<Relationships xmlns="http://schemas.openxmlformats.org/package/2006/relationships"><Relationship Id="rId1" Type="http://schemas.openxmlformats.org/officeDocument/2006/relationships/package" Target="../embeddings/Microsoft_Excel_Worksheet705.xlsx"/></Relationships>
</file>

<file path=ppt/charts/_rels/chart706.xml.rels><?xml version="1.0" encoding="UTF-8" standalone="yes"?>
<Relationships xmlns="http://schemas.openxmlformats.org/package/2006/relationships"><Relationship Id="rId1" Type="http://schemas.openxmlformats.org/officeDocument/2006/relationships/package" Target="../embeddings/Microsoft_Excel_Worksheet706.xlsx"/></Relationships>
</file>

<file path=ppt/charts/_rels/chart707.xml.rels><?xml version="1.0" encoding="UTF-8" standalone="yes"?>
<Relationships xmlns="http://schemas.openxmlformats.org/package/2006/relationships"><Relationship Id="rId1" Type="http://schemas.openxmlformats.org/officeDocument/2006/relationships/package" Target="../embeddings/Microsoft_Excel_Worksheet707.xlsx"/></Relationships>
</file>

<file path=ppt/charts/_rels/chart708.xml.rels><?xml version="1.0" encoding="UTF-8" standalone="yes"?>
<Relationships xmlns="http://schemas.openxmlformats.org/package/2006/relationships"><Relationship Id="rId1" Type="http://schemas.openxmlformats.org/officeDocument/2006/relationships/package" Target="../embeddings/Microsoft_Excel_Worksheet708.xlsx"/></Relationships>
</file>

<file path=ppt/charts/_rels/chart709.xml.rels><?xml version="1.0" encoding="UTF-8" standalone="yes"?>
<Relationships xmlns="http://schemas.openxmlformats.org/package/2006/relationships"><Relationship Id="rId1" Type="http://schemas.openxmlformats.org/officeDocument/2006/relationships/package" Target="../embeddings/Microsoft_Excel_Worksheet709.xlsx"/></Relationships>
</file>

<file path=ppt/charts/_rels/chart71.xml.rels><?xml version="1.0" encoding="UTF-8" standalone="yes"?>
<Relationships xmlns="http://schemas.openxmlformats.org/package/2006/relationships"><Relationship Id="rId1" Type="http://schemas.openxmlformats.org/officeDocument/2006/relationships/package" Target="../embeddings/Microsoft_Excel_Worksheet71.xlsx"/></Relationships>
</file>

<file path=ppt/charts/_rels/chart710.xml.rels><?xml version="1.0" encoding="UTF-8" standalone="yes"?>
<Relationships xmlns="http://schemas.openxmlformats.org/package/2006/relationships"><Relationship Id="rId1" Type="http://schemas.openxmlformats.org/officeDocument/2006/relationships/package" Target="../embeddings/Microsoft_Excel_Worksheet710.xlsx"/></Relationships>
</file>

<file path=ppt/charts/_rels/chart711.xml.rels><?xml version="1.0" encoding="UTF-8" standalone="yes"?>
<Relationships xmlns="http://schemas.openxmlformats.org/package/2006/relationships"><Relationship Id="rId1" Type="http://schemas.openxmlformats.org/officeDocument/2006/relationships/package" Target="../embeddings/Microsoft_Excel_Worksheet711.xlsx"/></Relationships>
</file>

<file path=ppt/charts/_rels/chart712.xml.rels><?xml version="1.0" encoding="UTF-8" standalone="yes"?>
<Relationships xmlns="http://schemas.openxmlformats.org/package/2006/relationships"><Relationship Id="rId2" Type="http://schemas.openxmlformats.org/officeDocument/2006/relationships/package" Target="../embeddings/Microsoft_Excel_Worksheet712.xlsx"/><Relationship Id="rId1" Type="http://schemas.openxmlformats.org/officeDocument/2006/relationships/themeOverride" Target="../theme/themeOverride164.xml"/></Relationships>
</file>

<file path=ppt/charts/_rels/chart713.xml.rels><?xml version="1.0" encoding="UTF-8" standalone="yes"?>
<Relationships xmlns="http://schemas.openxmlformats.org/package/2006/relationships"><Relationship Id="rId2" Type="http://schemas.openxmlformats.org/officeDocument/2006/relationships/package" Target="../embeddings/Microsoft_Excel_Worksheet713.xlsx"/><Relationship Id="rId1" Type="http://schemas.openxmlformats.org/officeDocument/2006/relationships/themeOverride" Target="../theme/themeOverride165.xml"/></Relationships>
</file>

<file path=ppt/charts/_rels/chart714.xml.rels><?xml version="1.0" encoding="UTF-8" standalone="yes"?>
<Relationships xmlns="http://schemas.openxmlformats.org/package/2006/relationships"><Relationship Id="rId1" Type="http://schemas.openxmlformats.org/officeDocument/2006/relationships/package" Target="../embeddings/Microsoft_Excel_Worksheet714.xlsx"/></Relationships>
</file>

<file path=ppt/charts/_rels/chart715.xml.rels><?xml version="1.0" encoding="UTF-8" standalone="yes"?>
<Relationships xmlns="http://schemas.openxmlformats.org/package/2006/relationships"><Relationship Id="rId1" Type="http://schemas.openxmlformats.org/officeDocument/2006/relationships/package" Target="../embeddings/Microsoft_Excel_Worksheet715.xlsx"/></Relationships>
</file>

<file path=ppt/charts/_rels/chart716.xml.rels><?xml version="1.0" encoding="UTF-8" standalone="yes"?>
<Relationships xmlns="http://schemas.openxmlformats.org/package/2006/relationships"><Relationship Id="rId1" Type="http://schemas.openxmlformats.org/officeDocument/2006/relationships/package" Target="../embeddings/Microsoft_Excel_Worksheet716.xlsx"/></Relationships>
</file>

<file path=ppt/charts/_rels/chart717.xml.rels><?xml version="1.0" encoding="UTF-8" standalone="yes"?>
<Relationships xmlns="http://schemas.openxmlformats.org/package/2006/relationships"><Relationship Id="rId1" Type="http://schemas.openxmlformats.org/officeDocument/2006/relationships/package" Target="../embeddings/Microsoft_Excel_Worksheet717.xlsx"/></Relationships>
</file>

<file path=ppt/charts/_rels/chart718.xml.rels><?xml version="1.0" encoding="UTF-8" standalone="yes"?>
<Relationships xmlns="http://schemas.openxmlformats.org/package/2006/relationships"><Relationship Id="rId1" Type="http://schemas.openxmlformats.org/officeDocument/2006/relationships/package" Target="../embeddings/Microsoft_Excel_Worksheet718.xlsx"/></Relationships>
</file>

<file path=ppt/charts/_rels/chart719.xml.rels><?xml version="1.0" encoding="UTF-8" standalone="yes"?>
<Relationships xmlns="http://schemas.openxmlformats.org/package/2006/relationships"><Relationship Id="rId1" Type="http://schemas.openxmlformats.org/officeDocument/2006/relationships/package" Target="../embeddings/Microsoft_Excel_Worksheet719.xlsx"/></Relationships>
</file>

<file path=ppt/charts/_rels/chart72.xml.rels><?xml version="1.0" encoding="UTF-8" standalone="yes"?>
<Relationships xmlns="http://schemas.openxmlformats.org/package/2006/relationships"><Relationship Id="rId1" Type="http://schemas.openxmlformats.org/officeDocument/2006/relationships/package" Target="../embeddings/Microsoft_Excel_Worksheet72.xlsx"/></Relationships>
</file>

<file path=ppt/charts/_rels/chart720.xml.rels><?xml version="1.0" encoding="UTF-8" standalone="yes"?>
<Relationships xmlns="http://schemas.openxmlformats.org/package/2006/relationships"><Relationship Id="rId1" Type="http://schemas.openxmlformats.org/officeDocument/2006/relationships/package" Target="../embeddings/Microsoft_Excel_Worksheet720.xlsx"/></Relationships>
</file>

<file path=ppt/charts/_rels/chart721.xml.rels><?xml version="1.0" encoding="UTF-8" standalone="yes"?>
<Relationships xmlns="http://schemas.openxmlformats.org/package/2006/relationships"><Relationship Id="rId1" Type="http://schemas.openxmlformats.org/officeDocument/2006/relationships/package" Target="../embeddings/Microsoft_Excel_Worksheet721.xlsx"/></Relationships>
</file>

<file path=ppt/charts/_rels/chart722.xml.rels><?xml version="1.0" encoding="UTF-8" standalone="yes"?>
<Relationships xmlns="http://schemas.openxmlformats.org/package/2006/relationships"><Relationship Id="rId1" Type="http://schemas.openxmlformats.org/officeDocument/2006/relationships/package" Target="../embeddings/Microsoft_Excel_Worksheet722.xlsx"/></Relationships>
</file>

<file path=ppt/charts/_rels/chart723.xml.rels><?xml version="1.0" encoding="UTF-8" standalone="yes"?>
<Relationships xmlns="http://schemas.openxmlformats.org/package/2006/relationships"><Relationship Id="rId1" Type="http://schemas.openxmlformats.org/officeDocument/2006/relationships/package" Target="../embeddings/Microsoft_Excel_Worksheet723.xlsx"/></Relationships>
</file>

<file path=ppt/charts/_rels/chart724.xml.rels><?xml version="1.0" encoding="UTF-8" standalone="yes"?>
<Relationships xmlns="http://schemas.openxmlformats.org/package/2006/relationships"><Relationship Id="rId1" Type="http://schemas.openxmlformats.org/officeDocument/2006/relationships/package" Target="../embeddings/Microsoft_Excel_Worksheet724.xlsx"/></Relationships>
</file>

<file path=ppt/charts/_rels/chart725.xml.rels><?xml version="1.0" encoding="UTF-8" standalone="yes"?>
<Relationships xmlns="http://schemas.openxmlformats.org/package/2006/relationships"><Relationship Id="rId1" Type="http://schemas.openxmlformats.org/officeDocument/2006/relationships/package" Target="../embeddings/Microsoft_Excel_Worksheet725.xlsx"/></Relationships>
</file>

<file path=ppt/charts/_rels/chart726.xml.rels><?xml version="1.0" encoding="UTF-8" standalone="yes"?>
<Relationships xmlns="http://schemas.openxmlformats.org/package/2006/relationships"><Relationship Id="rId2" Type="http://schemas.openxmlformats.org/officeDocument/2006/relationships/package" Target="../embeddings/Microsoft_Excel_Worksheet726.xlsx"/><Relationship Id="rId1" Type="http://schemas.openxmlformats.org/officeDocument/2006/relationships/themeOverride" Target="../theme/themeOverride166.xml"/></Relationships>
</file>

<file path=ppt/charts/_rels/chart727.xml.rels><?xml version="1.0" encoding="UTF-8" standalone="yes"?>
<Relationships xmlns="http://schemas.openxmlformats.org/package/2006/relationships"><Relationship Id="rId2" Type="http://schemas.openxmlformats.org/officeDocument/2006/relationships/package" Target="../embeddings/Microsoft_Excel_Worksheet727.xlsx"/><Relationship Id="rId1" Type="http://schemas.openxmlformats.org/officeDocument/2006/relationships/themeOverride" Target="../theme/themeOverride167.xml"/></Relationships>
</file>

<file path=ppt/charts/_rels/chart728.xml.rels><?xml version="1.0" encoding="UTF-8" standalone="yes"?>
<Relationships xmlns="http://schemas.openxmlformats.org/package/2006/relationships"><Relationship Id="rId1" Type="http://schemas.openxmlformats.org/officeDocument/2006/relationships/package" Target="../embeddings/Microsoft_Excel_Worksheet728.xlsx"/></Relationships>
</file>

<file path=ppt/charts/_rels/chart729.xml.rels><?xml version="1.0" encoding="UTF-8" standalone="yes"?>
<Relationships xmlns="http://schemas.openxmlformats.org/package/2006/relationships"><Relationship Id="rId1" Type="http://schemas.openxmlformats.org/officeDocument/2006/relationships/package" Target="../embeddings/Microsoft_Excel_Worksheet729.xlsx"/></Relationships>
</file>

<file path=ppt/charts/_rels/chart73.xml.rels><?xml version="1.0" encoding="UTF-8" standalone="yes"?>
<Relationships xmlns="http://schemas.openxmlformats.org/package/2006/relationships"><Relationship Id="rId1" Type="http://schemas.openxmlformats.org/officeDocument/2006/relationships/package" Target="../embeddings/Microsoft_Excel_Worksheet73.xlsx"/></Relationships>
</file>

<file path=ppt/charts/_rels/chart730.xml.rels><?xml version="1.0" encoding="UTF-8" standalone="yes"?>
<Relationships xmlns="http://schemas.openxmlformats.org/package/2006/relationships"><Relationship Id="rId1" Type="http://schemas.openxmlformats.org/officeDocument/2006/relationships/package" Target="../embeddings/Microsoft_Excel_Worksheet730.xlsx"/></Relationships>
</file>

<file path=ppt/charts/_rels/chart731.xml.rels><?xml version="1.0" encoding="UTF-8" standalone="yes"?>
<Relationships xmlns="http://schemas.openxmlformats.org/package/2006/relationships"><Relationship Id="rId1" Type="http://schemas.openxmlformats.org/officeDocument/2006/relationships/package" Target="../embeddings/Microsoft_Excel_Worksheet731.xlsx"/></Relationships>
</file>

<file path=ppt/charts/_rels/chart732.xml.rels><?xml version="1.0" encoding="UTF-8" standalone="yes"?>
<Relationships xmlns="http://schemas.openxmlformats.org/package/2006/relationships"><Relationship Id="rId1" Type="http://schemas.openxmlformats.org/officeDocument/2006/relationships/package" Target="../embeddings/Microsoft_Excel_Worksheet732.xlsx"/></Relationships>
</file>

<file path=ppt/charts/_rels/chart733.xml.rels><?xml version="1.0" encoding="UTF-8" standalone="yes"?>
<Relationships xmlns="http://schemas.openxmlformats.org/package/2006/relationships"><Relationship Id="rId1" Type="http://schemas.openxmlformats.org/officeDocument/2006/relationships/package" Target="../embeddings/Microsoft_Excel_Worksheet733.xlsx"/></Relationships>
</file>

<file path=ppt/charts/_rels/chart734.xml.rels><?xml version="1.0" encoding="UTF-8" standalone="yes"?>
<Relationships xmlns="http://schemas.openxmlformats.org/package/2006/relationships"><Relationship Id="rId1" Type="http://schemas.openxmlformats.org/officeDocument/2006/relationships/package" Target="../embeddings/Microsoft_Excel_Worksheet734.xlsx"/></Relationships>
</file>

<file path=ppt/charts/_rels/chart735.xml.rels><?xml version="1.0" encoding="UTF-8" standalone="yes"?>
<Relationships xmlns="http://schemas.openxmlformats.org/package/2006/relationships"><Relationship Id="rId1" Type="http://schemas.openxmlformats.org/officeDocument/2006/relationships/package" Target="../embeddings/Microsoft_Excel_Worksheet735.xlsx"/></Relationships>
</file>

<file path=ppt/charts/_rels/chart736.xml.rels><?xml version="1.0" encoding="UTF-8" standalone="yes"?>
<Relationships xmlns="http://schemas.openxmlformats.org/package/2006/relationships"><Relationship Id="rId1" Type="http://schemas.openxmlformats.org/officeDocument/2006/relationships/package" Target="../embeddings/Microsoft_Excel_Worksheet736.xlsx"/></Relationships>
</file>

<file path=ppt/charts/_rels/chart737.xml.rels><?xml version="1.0" encoding="UTF-8" standalone="yes"?>
<Relationships xmlns="http://schemas.openxmlformats.org/package/2006/relationships"><Relationship Id="rId1" Type="http://schemas.openxmlformats.org/officeDocument/2006/relationships/package" Target="../embeddings/Microsoft_Excel_Worksheet737.xlsx"/></Relationships>
</file>

<file path=ppt/charts/_rels/chart738.xml.rels><?xml version="1.0" encoding="UTF-8" standalone="yes"?>
<Relationships xmlns="http://schemas.openxmlformats.org/package/2006/relationships"><Relationship Id="rId1" Type="http://schemas.openxmlformats.org/officeDocument/2006/relationships/package" Target="../embeddings/Microsoft_Excel_Worksheet738.xlsx"/></Relationships>
</file>

<file path=ppt/charts/_rels/chart739.xml.rels><?xml version="1.0" encoding="UTF-8" standalone="yes"?>
<Relationships xmlns="http://schemas.openxmlformats.org/package/2006/relationships"><Relationship Id="rId1" Type="http://schemas.openxmlformats.org/officeDocument/2006/relationships/package" Target="../embeddings/Microsoft_Excel_Worksheet739.xlsx"/></Relationships>
</file>

<file path=ppt/charts/_rels/chart74.xml.rels><?xml version="1.0" encoding="UTF-8" standalone="yes"?>
<Relationships xmlns="http://schemas.openxmlformats.org/package/2006/relationships"><Relationship Id="rId1" Type="http://schemas.openxmlformats.org/officeDocument/2006/relationships/package" Target="../embeddings/Microsoft_Excel_Worksheet74.xlsx"/></Relationships>
</file>

<file path=ppt/charts/_rels/chart740.xml.rels><?xml version="1.0" encoding="UTF-8" standalone="yes"?>
<Relationships xmlns="http://schemas.openxmlformats.org/package/2006/relationships"><Relationship Id="rId1" Type="http://schemas.openxmlformats.org/officeDocument/2006/relationships/package" Target="../embeddings/Microsoft_Excel_Worksheet740.xlsx"/></Relationships>
</file>

<file path=ppt/charts/_rels/chart741.xml.rels><?xml version="1.0" encoding="UTF-8" standalone="yes"?>
<Relationships xmlns="http://schemas.openxmlformats.org/package/2006/relationships"><Relationship Id="rId1" Type="http://schemas.openxmlformats.org/officeDocument/2006/relationships/package" Target="../embeddings/Microsoft_Excel_Worksheet741.xlsx"/></Relationships>
</file>

<file path=ppt/charts/_rels/chart742.xml.rels><?xml version="1.0" encoding="UTF-8" standalone="yes"?>
<Relationships xmlns="http://schemas.openxmlformats.org/package/2006/relationships"><Relationship Id="rId1" Type="http://schemas.openxmlformats.org/officeDocument/2006/relationships/package" Target="../embeddings/Microsoft_Excel_Worksheet742.xlsx"/></Relationships>
</file>

<file path=ppt/charts/_rels/chart743.xml.rels><?xml version="1.0" encoding="UTF-8" standalone="yes"?>
<Relationships xmlns="http://schemas.openxmlformats.org/package/2006/relationships"><Relationship Id="rId1" Type="http://schemas.openxmlformats.org/officeDocument/2006/relationships/package" Target="../embeddings/Microsoft_Excel_Worksheet743.xlsx"/></Relationships>
</file>

<file path=ppt/charts/_rels/chart744.xml.rels><?xml version="1.0" encoding="UTF-8" standalone="yes"?>
<Relationships xmlns="http://schemas.openxmlformats.org/package/2006/relationships"><Relationship Id="rId1" Type="http://schemas.openxmlformats.org/officeDocument/2006/relationships/package" Target="../embeddings/Microsoft_Excel_Worksheet744.xlsx"/></Relationships>
</file>

<file path=ppt/charts/_rels/chart745.xml.rels><?xml version="1.0" encoding="UTF-8" standalone="yes"?>
<Relationships xmlns="http://schemas.openxmlformats.org/package/2006/relationships"><Relationship Id="rId1" Type="http://schemas.openxmlformats.org/officeDocument/2006/relationships/package" Target="../embeddings/Microsoft_Excel_Worksheet745.xlsx"/></Relationships>
</file>

<file path=ppt/charts/_rels/chart746.xml.rels><?xml version="1.0" encoding="UTF-8" standalone="yes"?>
<Relationships xmlns="http://schemas.openxmlformats.org/package/2006/relationships"><Relationship Id="rId1" Type="http://schemas.openxmlformats.org/officeDocument/2006/relationships/package" Target="../embeddings/Microsoft_Excel_Worksheet746.xlsx"/></Relationships>
</file>

<file path=ppt/charts/_rels/chart747.xml.rels><?xml version="1.0" encoding="UTF-8" standalone="yes"?>
<Relationships xmlns="http://schemas.openxmlformats.org/package/2006/relationships"><Relationship Id="rId1" Type="http://schemas.openxmlformats.org/officeDocument/2006/relationships/package" Target="../embeddings/Microsoft_Excel_Worksheet747.xlsx"/></Relationships>
</file>

<file path=ppt/charts/_rels/chart748.xml.rels><?xml version="1.0" encoding="UTF-8" standalone="yes"?>
<Relationships xmlns="http://schemas.openxmlformats.org/package/2006/relationships"><Relationship Id="rId1" Type="http://schemas.openxmlformats.org/officeDocument/2006/relationships/package" Target="../embeddings/Microsoft_Excel_Worksheet748.xlsx"/></Relationships>
</file>

<file path=ppt/charts/_rels/chart749.xml.rels><?xml version="1.0" encoding="UTF-8" standalone="yes"?>
<Relationships xmlns="http://schemas.openxmlformats.org/package/2006/relationships"><Relationship Id="rId1" Type="http://schemas.openxmlformats.org/officeDocument/2006/relationships/package" Target="../embeddings/Microsoft_Excel_Worksheet749.xlsx"/></Relationships>
</file>

<file path=ppt/charts/_rels/chart75.xml.rels><?xml version="1.0" encoding="UTF-8" standalone="yes"?>
<Relationships xmlns="http://schemas.openxmlformats.org/package/2006/relationships"><Relationship Id="rId1" Type="http://schemas.openxmlformats.org/officeDocument/2006/relationships/package" Target="../embeddings/Microsoft_Excel_Worksheet75.xlsx"/></Relationships>
</file>

<file path=ppt/charts/_rels/chart750.xml.rels><?xml version="1.0" encoding="UTF-8" standalone="yes"?>
<Relationships xmlns="http://schemas.openxmlformats.org/package/2006/relationships"><Relationship Id="rId1" Type="http://schemas.openxmlformats.org/officeDocument/2006/relationships/package" Target="../embeddings/Microsoft_Excel_Worksheet750.xlsx"/></Relationships>
</file>

<file path=ppt/charts/_rels/chart751.xml.rels><?xml version="1.0" encoding="UTF-8" standalone="yes"?>
<Relationships xmlns="http://schemas.openxmlformats.org/package/2006/relationships"><Relationship Id="rId1" Type="http://schemas.openxmlformats.org/officeDocument/2006/relationships/package" Target="../embeddings/Microsoft_Excel_Worksheet751.xlsx"/></Relationships>
</file>

<file path=ppt/charts/_rels/chart752.xml.rels><?xml version="1.0" encoding="UTF-8" standalone="yes"?>
<Relationships xmlns="http://schemas.openxmlformats.org/package/2006/relationships"><Relationship Id="rId1" Type="http://schemas.openxmlformats.org/officeDocument/2006/relationships/package" Target="../embeddings/Microsoft_Excel_Worksheet752.xlsx"/></Relationships>
</file>

<file path=ppt/charts/_rels/chart753.xml.rels><?xml version="1.0" encoding="UTF-8" standalone="yes"?>
<Relationships xmlns="http://schemas.openxmlformats.org/package/2006/relationships"><Relationship Id="rId1" Type="http://schemas.openxmlformats.org/officeDocument/2006/relationships/package" Target="../embeddings/Microsoft_Excel_Worksheet753.xlsx"/></Relationships>
</file>

<file path=ppt/charts/_rels/chart754.xml.rels><?xml version="1.0" encoding="UTF-8" standalone="yes"?>
<Relationships xmlns="http://schemas.openxmlformats.org/package/2006/relationships"><Relationship Id="rId1" Type="http://schemas.openxmlformats.org/officeDocument/2006/relationships/package" Target="../embeddings/Microsoft_Excel_Worksheet754.xlsx"/></Relationships>
</file>

<file path=ppt/charts/_rels/chart755.xml.rels><?xml version="1.0" encoding="UTF-8" standalone="yes"?>
<Relationships xmlns="http://schemas.openxmlformats.org/package/2006/relationships"><Relationship Id="rId1" Type="http://schemas.openxmlformats.org/officeDocument/2006/relationships/package" Target="../embeddings/Microsoft_Excel_Worksheet755.xlsx"/></Relationships>
</file>

<file path=ppt/charts/_rels/chart756.xml.rels><?xml version="1.0" encoding="UTF-8" standalone="yes"?>
<Relationships xmlns="http://schemas.openxmlformats.org/package/2006/relationships"><Relationship Id="rId1" Type="http://schemas.openxmlformats.org/officeDocument/2006/relationships/package" Target="../embeddings/Microsoft_Excel_Worksheet756.xlsx"/></Relationships>
</file>

<file path=ppt/charts/_rels/chart757.xml.rels><?xml version="1.0" encoding="UTF-8" standalone="yes"?>
<Relationships xmlns="http://schemas.openxmlformats.org/package/2006/relationships"><Relationship Id="rId1" Type="http://schemas.openxmlformats.org/officeDocument/2006/relationships/package" Target="../embeddings/Microsoft_Excel_Worksheet757.xlsx"/></Relationships>
</file>

<file path=ppt/charts/_rels/chart758.xml.rels><?xml version="1.0" encoding="UTF-8" standalone="yes"?>
<Relationships xmlns="http://schemas.openxmlformats.org/package/2006/relationships"><Relationship Id="rId2" Type="http://schemas.openxmlformats.org/officeDocument/2006/relationships/package" Target="../embeddings/Microsoft_Excel_Worksheet758.xlsx"/><Relationship Id="rId1" Type="http://schemas.openxmlformats.org/officeDocument/2006/relationships/themeOverride" Target="../theme/themeOverride168.xml"/></Relationships>
</file>

<file path=ppt/charts/_rels/chart759.xml.rels><?xml version="1.0" encoding="UTF-8" standalone="yes"?>
<Relationships xmlns="http://schemas.openxmlformats.org/package/2006/relationships"><Relationship Id="rId2" Type="http://schemas.openxmlformats.org/officeDocument/2006/relationships/package" Target="../embeddings/Microsoft_Excel_Worksheet759.xlsx"/><Relationship Id="rId1" Type="http://schemas.openxmlformats.org/officeDocument/2006/relationships/themeOverride" Target="../theme/themeOverride169.xml"/></Relationships>
</file>

<file path=ppt/charts/_rels/chart76.xml.rels><?xml version="1.0" encoding="UTF-8" standalone="yes"?>
<Relationships xmlns="http://schemas.openxmlformats.org/package/2006/relationships"><Relationship Id="rId1" Type="http://schemas.openxmlformats.org/officeDocument/2006/relationships/package" Target="../embeddings/Microsoft_Excel_Worksheet76.xlsx"/></Relationships>
</file>

<file path=ppt/charts/_rels/chart760.xml.rels><?xml version="1.0" encoding="UTF-8" standalone="yes"?>
<Relationships xmlns="http://schemas.openxmlformats.org/package/2006/relationships"><Relationship Id="rId2" Type="http://schemas.openxmlformats.org/officeDocument/2006/relationships/package" Target="../embeddings/Microsoft_Excel_Worksheet760.xlsx"/><Relationship Id="rId1" Type="http://schemas.openxmlformats.org/officeDocument/2006/relationships/themeOverride" Target="../theme/themeOverride170.xml"/></Relationships>
</file>

<file path=ppt/charts/_rels/chart761.xml.rels><?xml version="1.0" encoding="UTF-8" standalone="yes"?>
<Relationships xmlns="http://schemas.openxmlformats.org/package/2006/relationships"><Relationship Id="rId2" Type="http://schemas.openxmlformats.org/officeDocument/2006/relationships/package" Target="../embeddings/Microsoft_Excel_Worksheet761.xlsx"/><Relationship Id="rId1" Type="http://schemas.openxmlformats.org/officeDocument/2006/relationships/themeOverride" Target="../theme/themeOverride171.xml"/></Relationships>
</file>

<file path=ppt/charts/_rels/chart762.xml.rels><?xml version="1.0" encoding="UTF-8" standalone="yes"?>
<Relationships xmlns="http://schemas.openxmlformats.org/package/2006/relationships"><Relationship Id="rId2" Type="http://schemas.openxmlformats.org/officeDocument/2006/relationships/package" Target="../embeddings/Microsoft_Excel_Worksheet762.xlsx"/><Relationship Id="rId1" Type="http://schemas.openxmlformats.org/officeDocument/2006/relationships/themeOverride" Target="../theme/themeOverride172.xml"/></Relationships>
</file>

<file path=ppt/charts/_rels/chart763.xml.rels><?xml version="1.0" encoding="UTF-8" standalone="yes"?>
<Relationships xmlns="http://schemas.openxmlformats.org/package/2006/relationships"><Relationship Id="rId2" Type="http://schemas.openxmlformats.org/officeDocument/2006/relationships/package" Target="../embeddings/Microsoft_Excel_Worksheet763.xlsx"/><Relationship Id="rId1" Type="http://schemas.openxmlformats.org/officeDocument/2006/relationships/themeOverride" Target="../theme/themeOverride173.xml"/></Relationships>
</file>

<file path=ppt/charts/_rels/chart764.xml.rels><?xml version="1.0" encoding="UTF-8" standalone="yes"?>
<Relationships xmlns="http://schemas.openxmlformats.org/package/2006/relationships"><Relationship Id="rId2" Type="http://schemas.openxmlformats.org/officeDocument/2006/relationships/package" Target="../embeddings/Microsoft_Excel_Worksheet764.xlsx"/><Relationship Id="rId1" Type="http://schemas.openxmlformats.org/officeDocument/2006/relationships/themeOverride" Target="../theme/themeOverride174.xml"/></Relationships>
</file>

<file path=ppt/charts/_rels/chart765.xml.rels><?xml version="1.0" encoding="UTF-8" standalone="yes"?>
<Relationships xmlns="http://schemas.openxmlformats.org/package/2006/relationships"><Relationship Id="rId2" Type="http://schemas.openxmlformats.org/officeDocument/2006/relationships/package" Target="../embeddings/Microsoft_Excel_Worksheet765.xlsx"/><Relationship Id="rId1" Type="http://schemas.openxmlformats.org/officeDocument/2006/relationships/themeOverride" Target="../theme/themeOverride175.xml"/></Relationships>
</file>

<file path=ppt/charts/_rels/chart766.xml.rels><?xml version="1.0" encoding="UTF-8" standalone="yes"?>
<Relationships xmlns="http://schemas.openxmlformats.org/package/2006/relationships"><Relationship Id="rId2" Type="http://schemas.openxmlformats.org/officeDocument/2006/relationships/package" Target="../embeddings/Microsoft_Excel_Worksheet766.xlsx"/><Relationship Id="rId1" Type="http://schemas.openxmlformats.org/officeDocument/2006/relationships/themeOverride" Target="../theme/themeOverride176.xml"/></Relationships>
</file>

<file path=ppt/charts/_rels/chart767.xml.rels><?xml version="1.0" encoding="UTF-8" standalone="yes"?>
<Relationships xmlns="http://schemas.openxmlformats.org/package/2006/relationships"><Relationship Id="rId2" Type="http://schemas.openxmlformats.org/officeDocument/2006/relationships/package" Target="../embeddings/Microsoft_Excel_Worksheet767.xlsx"/><Relationship Id="rId1" Type="http://schemas.openxmlformats.org/officeDocument/2006/relationships/themeOverride" Target="../theme/themeOverride177.xml"/></Relationships>
</file>

<file path=ppt/charts/_rels/chart768.xml.rels><?xml version="1.0" encoding="UTF-8" standalone="yes"?>
<Relationships xmlns="http://schemas.openxmlformats.org/package/2006/relationships"><Relationship Id="rId2" Type="http://schemas.openxmlformats.org/officeDocument/2006/relationships/package" Target="../embeddings/Microsoft_Excel_Worksheet768.xlsx"/><Relationship Id="rId1" Type="http://schemas.openxmlformats.org/officeDocument/2006/relationships/themeOverride" Target="../theme/themeOverride178.xml"/></Relationships>
</file>

<file path=ppt/charts/_rels/chart769.xml.rels><?xml version="1.0" encoding="UTF-8" standalone="yes"?>
<Relationships xmlns="http://schemas.openxmlformats.org/package/2006/relationships"><Relationship Id="rId2" Type="http://schemas.openxmlformats.org/officeDocument/2006/relationships/package" Target="../embeddings/Microsoft_Excel_Worksheet769.xlsx"/><Relationship Id="rId1" Type="http://schemas.openxmlformats.org/officeDocument/2006/relationships/themeOverride" Target="../theme/themeOverride179.xml"/></Relationships>
</file>

<file path=ppt/charts/_rels/chart77.xml.rels><?xml version="1.0" encoding="UTF-8" standalone="yes"?>
<Relationships xmlns="http://schemas.openxmlformats.org/package/2006/relationships"><Relationship Id="rId1" Type="http://schemas.openxmlformats.org/officeDocument/2006/relationships/package" Target="../embeddings/Microsoft_Excel_Worksheet77.xlsx"/></Relationships>
</file>

<file path=ppt/charts/_rels/chart770.xml.rels><?xml version="1.0" encoding="UTF-8" standalone="yes"?>
<Relationships xmlns="http://schemas.openxmlformats.org/package/2006/relationships"><Relationship Id="rId2" Type="http://schemas.openxmlformats.org/officeDocument/2006/relationships/package" Target="../embeddings/Microsoft_Excel_Worksheet770.xlsx"/><Relationship Id="rId1" Type="http://schemas.openxmlformats.org/officeDocument/2006/relationships/themeOverride" Target="../theme/themeOverride180.xml"/></Relationships>
</file>

<file path=ppt/charts/_rels/chart771.xml.rels><?xml version="1.0" encoding="UTF-8" standalone="yes"?>
<Relationships xmlns="http://schemas.openxmlformats.org/package/2006/relationships"><Relationship Id="rId2" Type="http://schemas.openxmlformats.org/officeDocument/2006/relationships/package" Target="../embeddings/Microsoft_Excel_Worksheet771.xlsx"/><Relationship Id="rId1" Type="http://schemas.openxmlformats.org/officeDocument/2006/relationships/themeOverride" Target="../theme/themeOverride181.xml"/></Relationships>
</file>

<file path=ppt/charts/_rels/chart772.xml.rels><?xml version="1.0" encoding="UTF-8" standalone="yes"?>
<Relationships xmlns="http://schemas.openxmlformats.org/package/2006/relationships"><Relationship Id="rId2" Type="http://schemas.openxmlformats.org/officeDocument/2006/relationships/package" Target="../embeddings/Microsoft_Excel_Worksheet772.xlsx"/><Relationship Id="rId1" Type="http://schemas.openxmlformats.org/officeDocument/2006/relationships/themeOverride" Target="../theme/themeOverride182.xml"/></Relationships>
</file>

<file path=ppt/charts/_rels/chart773.xml.rels><?xml version="1.0" encoding="UTF-8" standalone="yes"?>
<Relationships xmlns="http://schemas.openxmlformats.org/package/2006/relationships"><Relationship Id="rId2" Type="http://schemas.openxmlformats.org/officeDocument/2006/relationships/package" Target="../embeddings/Microsoft_Excel_Worksheet773.xlsx"/><Relationship Id="rId1" Type="http://schemas.openxmlformats.org/officeDocument/2006/relationships/themeOverride" Target="../theme/themeOverride183.xml"/></Relationships>
</file>

<file path=ppt/charts/_rels/chart774.xml.rels><?xml version="1.0" encoding="UTF-8" standalone="yes"?>
<Relationships xmlns="http://schemas.openxmlformats.org/package/2006/relationships"><Relationship Id="rId2" Type="http://schemas.openxmlformats.org/officeDocument/2006/relationships/package" Target="../embeddings/Microsoft_Excel_Worksheet774.xlsx"/><Relationship Id="rId1" Type="http://schemas.openxmlformats.org/officeDocument/2006/relationships/themeOverride" Target="../theme/themeOverride184.xml"/></Relationships>
</file>

<file path=ppt/charts/_rels/chart775.xml.rels><?xml version="1.0" encoding="UTF-8" standalone="yes"?>
<Relationships xmlns="http://schemas.openxmlformats.org/package/2006/relationships"><Relationship Id="rId1" Type="http://schemas.openxmlformats.org/officeDocument/2006/relationships/package" Target="../embeddings/Microsoft_Excel_Worksheet775.xlsx"/></Relationships>
</file>

<file path=ppt/charts/_rels/chart776.xml.rels><?xml version="1.0" encoding="UTF-8" standalone="yes"?>
<Relationships xmlns="http://schemas.openxmlformats.org/package/2006/relationships"><Relationship Id="rId1" Type="http://schemas.openxmlformats.org/officeDocument/2006/relationships/package" Target="../embeddings/Microsoft_Excel_Worksheet776.xlsx"/></Relationships>
</file>

<file path=ppt/charts/_rels/chart777.xml.rels><?xml version="1.0" encoding="UTF-8" standalone="yes"?>
<Relationships xmlns="http://schemas.openxmlformats.org/package/2006/relationships"><Relationship Id="rId1" Type="http://schemas.openxmlformats.org/officeDocument/2006/relationships/package" Target="../embeddings/Microsoft_Excel_Worksheet777.xlsx"/></Relationships>
</file>

<file path=ppt/charts/_rels/chart778.xml.rels><?xml version="1.0" encoding="UTF-8" standalone="yes"?>
<Relationships xmlns="http://schemas.openxmlformats.org/package/2006/relationships"><Relationship Id="rId1" Type="http://schemas.openxmlformats.org/officeDocument/2006/relationships/package" Target="../embeddings/Microsoft_Excel_Worksheet778.xlsx"/></Relationships>
</file>

<file path=ppt/charts/_rels/chart779.xml.rels><?xml version="1.0" encoding="UTF-8" standalone="yes"?>
<Relationships xmlns="http://schemas.openxmlformats.org/package/2006/relationships"><Relationship Id="rId1" Type="http://schemas.openxmlformats.org/officeDocument/2006/relationships/package" Target="../embeddings/Microsoft_Excel_Worksheet779.xlsx"/></Relationships>
</file>

<file path=ppt/charts/_rels/chart78.xml.rels><?xml version="1.0" encoding="UTF-8" standalone="yes"?>
<Relationships xmlns="http://schemas.openxmlformats.org/package/2006/relationships"><Relationship Id="rId1" Type="http://schemas.openxmlformats.org/officeDocument/2006/relationships/package" Target="../embeddings/Microsoft_Excel_Worksheet78.xlsx"/></Relationships>
</file>

<file path=ppt/charts/_rels/chart780.xml.rels><?xml version="1.0" encoding="UTF-8" standalone="yes"?>
<Relationships xmlns="http://schemas.openxmlformats.org/package/2006/relationships"><Relationship Id="rId1" Type="http://schemas.openxmlformats.org/officeDocument/2006/relationships/package" Target="../embeddings/Microsoft_Excel_Worksheet780.xlsx"/></Relationships>
</file>

<file path=ppt/charts/_rels/chart781.xml.rels><?xml version="1.0" encoding="UTF-8" standalone="yes"?>
<Relationships xmlns="http://schemas.openxmlformats.org/package/2006/relationships"><Relationship Id="rId1" Type="http://schemas.openxmlformats.org/officeDocument/2006/relationships/package" Target="../embeddings/Microsoft_Excel_Worksheet781.xlsx"/></Relationships>
</file>

<file path=ppt/charts/_rels/chart782.xml.rels><?xml version="1.0" encoding="UTF-8" standalone="yes"?>
<Relationships xmlns="http://schemas.openxmlformats.org/package/2006/relationships"><Relationship Id="rId1" Type="http://schemas.openxmlformats.org/officeDocument/2006/relationships/package" Target="../embeddings/Microsoft_Excel_Worksheet782.xlsx"/></Relationships>
</file>

<file path=ppt/charts/_rels/chart783.xml.rels><?xml version="1.0" encoding="UTF-8" standalone="yes"?>
<Relationships xmlns="http://schemas.openxmlformats.org/package/2006/relationships"><Relationship Id="rId1" Type="http://schemas.openxmlformats.org/officeDocument/2006/relationships/package" Target="../embeddings/Microsoft_Excel_Worksheet783.xlsx"/></Relationships>
</file>

<file path=ppt/charts/_rels/chart784.xml.rels><?xml version="1.0" encoding="UTF-8" standalone="yes"?>
<Relationships xmlns="http://schemas.openxmlformats.org/package/2006/relationships"><Relationship Id="rId1" Type="http://schemas.openxmlformats.org/officeDocument/2006/relationships/package" Target="../embeddings/Microsoft_Excel_Worksheet784.xlsx"/></Relationships>
</file>

<file path=ppt/charts/_rels/chart785.xml.rels><?xml version="1.0" encoding="UTF-8" standalone="yes"?>
<Relationships xmlns="http://schemas.openxmlformats.org/package/2006/relationships"><Relationship Id="rId1" Type="http://schemas.openxmlformats.org/officeDocument/2006/relationships/package" Target="../embeddings/Microsoft_Excel_Worksheet785.xlsx"/></Relationships>
</file>

<file path=ppt/charts/_rels/chart786.xml.rels><?xml version="1.0" encoding="UTF-8" standalone="yes"?>
<Relationships xmlns="http://schemas.openxmlformats.org/package/2006/relationships"><Relationship Id="rId1" Type="http://schemas.openxmlformats.org/officeDocument/2006/relationships/package" Target="../embeddings/Microsoft_Excel_Worksheet786.xlsx"/></Relationships>
</file>

<file path=ppt/charts/_rels/chart787.xml.rels><?xml version="1.0" encoding="UTF-8" standalone="yes"?>
<Relationships xmlns="http://schemas.openxmlformats.org/package/2006/relationships"><Relationship Id="rId1" Type="http://schemas.openxmlformats.org/officeDocument/2006/relationships/package" Target="../embeddings/Microsoft_Excel_Worksheet787.xlsx"/></Relationships>
</file>

<file path=ppt/charts/_rels/chart788.xml.rels><?xml version="1.0" encoding="UTF-8" standalone="yes"?>
<Relationships xmlns="http://schemas.openxmlformats.org/package/2006/relationships"><Relationship Id="rId1" Type="http://schemas.openxmlformats.org/officeDocument/2006/relationships/package" Target="../embeddings/Microsoft_Excel_Worksheet788.xlsx"/></Relationships>
</file>

<file path=ppt/charts/_rels/chart789.xml.rels><?xml version="1.0" encoding="UTF-8" standalone="yes"?>
<Relationships xmlns="http://schemas.openxmlformats.org/package/2006/relationships"><Relationship Id="rId1" Type="http://schemas.openxmlformats.org/officeDocument/2006/relationships/package" Target="../embeddings/Microsoft_Excel_Worksheet789.xlsx"/></Relationships>
</file>

<file path=ppt/charts/_rels/chart79.xml.rels><?xml version="1.0" encoding="UTF-8" standalone="yes"?>
<Relationships xmlns="http://schemas.openxmlformats.org/package/2006/relationships"><Relationship Id="rId1" Type="http://schemas.openxmlformats.org/officeDocument/2006/relationships/package" Target="../embeddings/Microsoft_Excel_Worksheet79.xlsx"/></Relationships>
</file>

<file path=ppt/charts/_rels/chart790.xml.rels><?xml version="1.0" encoding="UTF-8" standalone="yes"?>
<Relationships xmlns="http://schemas.openxmlformats.org/package/2006/relationships"><Relationship Id="rId1" Type="http://schemas.openxmlformats.org/officeDocument/2006/relationships/package" Target="../embeddings/Microsoft_Excel_Worksheet790.xlsx"/></Relationships>
</file>

<file path=ppt/charts/_rels/chart791.xml.rels><?xml version="1.0" encoding="UTF-8" standalone="yes"?>
<Relationships xmlns="http://schemas.openxmlformats.org/package/2006/relationships"><Relationship Id="rId1" Type="http://schemas.openxmlformats.org/officeDocument/2006/relationships/package" Target="../embeddings/Microsoft_Excel_Worksheet791.xlsx"/></Relationships>
</file>

<file path=ppt/charts/_rels/chart792.xml.rels><?xml version="1.0" encoding="UTF-8" standalone="yes"?>
<Relationships xmlns="http://schemas.openxmlformats.org/package/2006/relationships"><Relationship Id="rId1" Type="http://schemas.openxmlformats.org/officeDocument/2006/relationships/package" Target="../embeddings/Microsoft_Excel_Worksheet792.xlsx"/></Relationships>
</file>

<file path=ppt/charts/_rels/chart793.xml.rels><?xml version="1.0" encoding="UTF-8" standalone="yes"?>
<Relationships xmlns="http://schemas.openxmlformats.org/package/2006/relationships"><Relationship Id="rId1" Type="http://schemas.openxmlformats.org/officeDocument/2006/relationships/package" Target="../embeddings/Microsoft_Excel_Worksheet793.xlsx"/></Relationships>
</file>

<file path=ppt/charts/_rels/chart794.xml.rels><?xml version="1.0" encoding="UTF-8" standalone="yes"?>
<Relationships xmlns="http://schemas.openxmlformats.org/package/2006/relationships"><Relationship Id="rId1" Type="http://schemas.openxmlformats.org/officeDocument/2006/relationships/package" Target="../embeddings/Microsoft_Excel_Worksheet794.xlsx"/></Relationships>
</file>

<file path=ppt/charts/_rels/chart795.xml.rels><?xml version="1.0" encoding="UTF-8" standalone="yes"?>
<Relationships xmlns="http://schemas.openxmlformats.org/package/2006/relationships"><Relationship Id="rId2" Type="http://schemas.openxmlformats.org/officeDocument/2006/relationships/package" Target="../embeddings/Microsoft_Excel_Worksheet795.xlsx"/><Relationship Id="rId1" Type="http://schemas.openxmlformats.org/officeDocument/2006/relationships/themeOverride" Target="../theme/themeOverride185.xml"/></Relationships>
</file>

<file path=ppt/charts/_rels/chart796.xml.rels><?xml version="1.0" encoding="UTF-8" standalone="yes"?>
<Relationships xmlns="http://schemas.openxmlformats.org/package/2006/relationships"><Relationship Id="rId2" Type="http://schemas.openxmlformats.org/officeDocument/2006/relationships/package" Target="../embeddings/Microsoft_Excel_Worksheet796.xlsx"/><Relationship Id="rId1" Type="http://schemas.openxmlformats.org/officeDocument/2006/relationships/themeOverride" Target="../theme/themeOverride186.xml"/></Relationships>
</file>

<file path=ppt/charts/_rels/chart797.xml.rels><?xml version="1.0" encoding="UTF-8" standalone="yes"?>
<Relationships xmlns="http://schemas.openxmlformats.org/package/2006/relationships"><Relationship Id="rId1" Type="http://schemas.openxmlformats.org/officeDocument/2006/relationships/package" Target="../embeddings/Microsoft_Excel_Worksheet797.xlsx"/></Relationships>
</file>

<file path=ppt/charts/_rels/chart798.xml.rels><?xml version="1.0" encoding="UTF-8" standalone="yes"?>
<Relationships xmlns="http://schemas.openxmlformats.org/package/2006/relationships"><Relationship Id="rId1" Type="http://schemas.openxmlformats.org/officeDocument/2006/relationships/package" Target="../embeddings/Microsoft_Excel_Worksheet798.xlsx"/></Relationships>
</file>

<file path=ppt/charts/_rels/chart799.xml.rels><?xml version="1.0" encoding="UTF-8" standalone="yes"?>
<Relationships xmlns="http://schemas.openxmlformats.org/package/2006/relationships"><Relationship Id="rId1" Type="http://schemas.openxmlformats.org/officeDocument/2006/relationships/package" Target="../embeddings/Microsoft_Excel_Worksheet799.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80.xml.rels><?xml version="1.0" encoding="UTF-8" standalone="yes"?>
<Relationships xmlns="http://schemas.openxmlformats.org/package/2006/relationships"><Relationship Id="rId1" Type="http://schemas.openxmlformats.org/officeDocument/2006/relationships/package" Target="../embeddings/Microsoft_Excel_Worksheet80.xlsx"/></Relationships>
</file>

<file path=ppt/charts/_rels/chart800.xml.rels><?xml version="1.0" encoding="UTF-8" standalone="yes"?>
<Relationships xmlns="http://schemas.openxmlformats.org/package/2006/relationships"><Relationship Id="rId1" Type="http://schemas.openxmlformats.org/officeDocument/2006/relationships/package" Target="../embeddings/Microsoft_Excel_Worksheet800.xlsx"/></Relationships>
</file>

<file path=ppt/charts/_rels/chart801.xml.rels><?xml version="1.0" encoding="UTF-8" standalone="yes"?>
<Relationships xmlns="http://schemas.openxmlformats.org/package/2006/relationships"><Relationship Id="rId1" Type="http://schemas.openxmlformats.org/officeDocument/2006/relationships/package" Target="../embeddings/Microsoft_Excel_Worksheet801.xlsx"/></Relationships>
</file>

<file path=ppt/charts/_rels/chart802.xml.rels><?xml version="1.0" encoding="UTF-8" standalone="yes"?>
<Relationships xmlns="http://schemas.openxmlformats.org/package/2006/relationships"><Relationship Id="rId1" Type="http://schemas.openxmlformats.org/officeDocument/2006/relationships/package" Target="../embeddings/Microsoft_Excel_Worksheet802.xlsx"/></Relationships>
</file>

<file path=ppt/charts/_rels/chart803.xml.rels><?xml version="1.0" encoding="UTF-8" standalone="yes"?>
<Relationships xmlns="http://schemas.openxmlformats.org/package/2006/relationships"><Relationship Id="rId1" Type="http://schemas.openxmlformats.org/officeDocument/2006/relationships/package" Target="../embeddings/Microsoft_Excel_Worksheet803.xlsx"/></Relationships>
</file>

<file path=ppt/charts/_rels/chart804.xml.rels><?xml version="1.0" encoding="UTF-8" standalone="yes"?>
<Relationships xmlns="http://schemas.openxmlformats.org/package/2006/relationships"><Relationship Id="rId1" Type="http://schemas.openxmlformats.org/officeDocument/2006/relationships/package" Target="../embeddings/Microsoft_Excel_Worksheet804.xlsx"/></Relationships>
</file>

<file path=ppt/charts/_rels/chart805.xml.rels><?xml version="1.0" encoding="UTF-8" standalone="yes"?>
<Relationships xmlns="http://schemas.openxmlformats.org/package/2006/relationships"><Relationship Id="rId1" Type="http://schemas.openxmlformats.org/officeDocument/2006/relationships/package" Target="../embeddings/Microsoft_Excel_Worksheet805.xlsx"/></Relationships>
</file>

<file path=ppt/charts/_rels/chart806.xml.rels><?xml version="1.0" encoding="UTF-8" standalone="yes"?>
<Relationships xmlns="http://schemas.openxmlformats.org/package/2006/relationships"><Relationship Id="rId1" Type="http://schemas.openxmlformats.org/officeDocument/2006/relationships/package" Target="../embeddings/Microsoft_Excel_Worksheet806.xlsx"/></Relationships>
</file>

<file path=ppt/charts/_rels/chart807.xml.rels><?xml version="1.0" encoding="UTF-8" standalone="yes"?>
<Relationships xmlns="http://schemas.openxmlformats.org/package/2006/relationships"><Relationship Id="rId1" Type="http://schemas.openxmlformats.org/officeDocument/2006/relationships/package" Target="../embeddings/Microsoft_Excel_Worksheet807.xlsx"/></Relationships>
</file>

<file path=ppt/charts/_rels/chart808.xml.rels><?xml version="1.0" encoding="UTF-8" standalone="yes"?>
<Relationships xmlns="http://schemas.openxmlformats.org/package/2006/relationships"><Relationship Id="rId1" Type="http://schemas.openxmlformats.org/officeDocument/2006/relationships/package" Target="../embeddings/Microsoft_Excel_Worksheet808.xlsx"/></Relationships>
</file>

<file path=ppt/charts/_rels/chart809.xml.rels><?xml version="1.0" encoding="UTF-8" standalone="yes"?>
<Relationships xmlns="http://schemas.openxmlformats.org/package/2006/relationships"><Relationship Id="rId2" Type="http://schemas.openxmlformats.org/officeDocument/2006/relationships/package" Target="../embeddings/Microsoft_Excel_Worksheet809.xlsx"/><Relationship Id="rId1" Type="http://schemas.openxmlformats.org/officeDocument/2006/relationships/themeOverride" Target="../theme/themeOverride187.xml"/></Relationships>
</file>

<file path=ppt/charts/_rels/chart81.xml.rels><?xml version="1.0" encoding="UTF-8" standalone="yes"?>
<Relationships xmlns="http://schemas.openxmlformats.org/package/2006/relationships"><Relationship Id="rId1" Type="http://schemas.openxmlformats.org/officeDocument/2006/relationships/package" Target="../embeddings/Microsoft_Excel_Worksheet81.xlsx"/></Relationships>
</file>

<file path=ppt/charts/_rels/chart810.xml.rels><?xml version="1.0" encoding="UTF-8" standalone="yes"?>
<Relationships xmlns="http://schemas.openxmlformats.org/package/2006/relationships"><Relationship Id="rId2" Type="http://schemas.openxmlformats.org/officeDocument/2006/relationships/package" Target="../embeddings/Microsoft_Excel_Worksheet810.xlsx"/><Relationship Id="rId1" Type="http://schemas.openxmlformats.org/officeDocument/2006/relationships/themeOverride" Target="../theme/themeOverride188.xml"/></Relationships>
</file>

<file path=ppt/charts/_rels/chart811.xml.rels><?xml version="1.0" encoding="UTF-8" standalone="yes"?>
<Relationships xmlns="http://schemas.openxmlformats.org/package/2006/relationships"><Relationship Id="rId1" Type="http://schemas.openxmlformats.org/officeDocument/2006/relationships/package" Target="../embeddings/Microsoft_Excel_Worksheet811.xlsx"/></Relationships>
</file>

<file path=ppt/charts/_rels/chart812.xml.rels><?xml version="1.0" encoding="UTF-8" standalone="yes"?>
<Relationships xmlns="http://schemas.openxmlformats.org/package/2006/relationships"><Relationship Id="rId1" Type="http://schemas.openxmlformats.org/officeDocument/2006/relationships/package" Target="../embeddings/Microsoft_Excel_Worksheet812.xlsx"/></Relationships>
</file>

<file path=ppt/charts/_rels/chart813.xml.rels><?xml version="1.0" encoding="UTF-8" standalone="yes"?>
<Relationships xmlns="http://schemas.openxmlformats.org/package/2006/relationships"><Relationship Id="rId1" Type="http://schemas.openxmlformats.org/officeDocument/2006/relationships/package" Target="../embeddings/Microsoft_Excel_Worksheet813.xlsx"/></Relationships>
</file>

<file path=ppt/charts/_rels/chart814.xml.rels><?xml version="1.0" encoding="UTF-8" standalone="yes"?>
<Relationships xmlns="http://schemas.openxmlformats.org/package/2006/relationships"><Relationship Id="rId1" Type="http://schemas.openxmlformats.org/officeDocument/2006/relationships/package" Target="../embeddings/Microsoft_Excel_Worksheet814.xlsx"/></Relationships>
</file>

<file path=ppt/charts/_rels/chart815.xml.rels><?xml version="1.0" encoding="UTF-8" standalone="yes"?>
<Relationships xmlns="http://schemas.openxmlformats.org/package/2006/relationships"><Relationship Id="rId1" Type="http://schemas.openxmlformats.org/officeDocument/2006/relationships/package" Target="../embeddings/Microsoft_Excel_Worksheet815.xlsx"/></Relationships>
</file>

<file path=ppt/charts/_rels/chart816.xml.rels><?xml version="1.0" encoding="UTF-8" standalone="yes"?>
<Relationships xmlns="http://schemas.openxmlformats.org/package/2006/relationships"><Relationship Id="rId1" Type="http://schemas.openxmlformats.org/officeDocument/2006/relationships/package" Target="../embeddings/Microsoft_Excel_Worksheet816.xlsx"/></Relationships>
</file>

<file path=ppt/charts/_rels/chart817.xml.rels><?xml version="1.0" encoding="UTF-8" standalone="yes"?>
<Relationships xmlns="http://schemas.openxmlformats.org/package/2006/relationships"><Relationship Id="rId1" Type="http://schemas.openxmlformats.org/officeDocument/2006/relationships/package" Target="../embeddings/Microsoft_Excel_Worksheet817.xlsx"/></Relationships>
</file>

<file path=ppt/charts/_rels/chart818.xml.rels><?xml version="1.0" encoding="UTF-8" standalone="yes"?>
<Relationships xmlns="http://schemas.openxmlformats.org/package/2006/relationships"><Relationship Id="rId1" Type="http://schemas.openxmlformats.org/officeDocument/2006/relationships/package" Target="../embeddings/Microsoft_Excel_Worksheet818.xlsx"/></Relationships>
</file>

<file path=ppt/charts/_rels/chart819.xml.rels><?xml version="1.0" encoding="UTF-8" standalone="yes"?>
<Relationships xmlns="http://schemas.openxmlformats.org/package/2006/relationships"><Relationship Id="rId1" Type="http://schemas.openxmlformats.org/officeDocument/2006/relationships/package" Target="../embeddings/Microsoft_Excel_Worksheet819.xlsx"/></Relationships>
</file>

<file path=ppt/charts/_rels/chart82.xml.rels><?xml version="1.0" encoding="UTF-8" standalone="yes"?>
<Relationships xmlns="http://schemas.openxmlformats.org/package/2006/relationships"><Relationship Id="rId1" Type="http://schemas.openxmlformats.org/officeDocument/2006/relationships/package" Target="../embeddings/Microsoft_Excel_Worksheet82.xlsx"/></Relationships>
</file>

<file path=ppt/charts/_rels/chart820.xml.rels><?xml version="1.0" encoding="UTF-8" standalone="yes"?>
<Relationships xmlns="http://schemas.openxmlformats.org/package/2006/relationships"><Relationship Id="rId1" Type="http://schemas.openxmlformats.org/officeDocument/2006/relationships/package" Target="../embeddings/Microsoft_Excel_Worksheet820.xlsx"/></Relationships>
</file>

<file path=ppt/charts/_rels/chart821.xml.rels><?xml version="1.0" encoding="UTF-8" standalone="yes"?>
<Relationships xmlns="http://schemas.openxmlformats.org/package/2006/relationships"><Relationship Id="rId1" Type="http://schemas.openxmlformats.org/officeDocument/2006/relationships/package" Target="../embeddings/Microsoft_Excel_Worksheet821.xlsx"/></Relationships>
</file>

<file path=ppt/charts/_rels/chart822.xml.rels><?xml version="1.0" encoding="UTF-8" standalone="yes"?>
<Relationships xmlns="http://schemas.openxmlformats.org/package/2006/relationships"><Relationship Id="rId1" Type="http://schemas.openxmlformats.org/officeDocument/2006/relationships/package" Target="../embeddings/Microsoft_Excel_Worksheet822.xlsx"/></Relationships>
</file>

<file path=ppt/charts/_rels/chart823.xml.rels><?xml version="1.0" encoding="UTF-8" standalone="yes"?>
<Relationships xmlns="http://schemas.openxmlformats.org/package/2006/relationships"><Relationship Id="rId1" Type="http://schemas.openxmlformats.org/officeDocument/2006/relationships/package" Target="../embeddings/Microsoft_Excel_Worksheet823.xlsx"/></Relationships>
</file>

<file path=ppt/charts/_rels/chart824.xml.rels><?xml version="1.0" encoding="UTF-8" standalone="yes"?>
<Relationships xmlns="http://schemas.openxmlformats.org/package/2006/relationships"><Relationship Id="rId1" Type="http://schemas.openxmlformats.org/officeDocument/2006/relationships/package" Target="../embeddings/Microsoft_Excel_Worksheet824.xlsx"/></Relationships>
</file>

<file path=ppt/charts/_rels/chart825.xml.rels><?xml version="1.0" encoding="UTF-8" standalone="yes"?>
<Relationships xmlns="http://schemas.openxmlformats.org/package/2006/relationships"><Relationship Id="rId1" Type="http://schemas.openxmlformats.org/officeDocument/2006/relationships/package" Target="../embeddings/Microsoft_Excel_Worksheet825.xlsx"/></Relationships>
</file>

<file path=ppt/charts/_rels/chart826.xml.rels><?xml version="1.0" encoding="UTF-8" standalone="yes"?>
<Relationships xmlns="http://schemas.openxmlformats.org/package/2006/relationships"><Relationship Id="rId1" Type="http://schemas.openxmlformats.org/officeDocument/2006/relationships/package" Target="../embeddings/Microsoft_Excel_Worksheet826.xlsx"/></Relationships>
</file>

<file path=ppt/charts/_rels/chart827.xml.rels><?xml version="1.0" encoding="UTF-8" standalone="yes"?>
<Relationships xmlns="http://schemas.openxmlformats.org/package/2006/relationships"><Relationship Id="rId1" Type="http://schemas.openxmlformats.org/officeDocument/2006/relationships/package" Target="../embeddings/Microsoft_Excel_Worksheet827.xlsx"/></Relationships>
</file>

<file path=ppt/charts/_rels/chart828.xml.rels><?xml version="1.0" encoding="UTF-8" standalone="yes"?>
<Relationships xmlns="http://schemas.openxmlformats.org/package/2006/relationships"><Relationship Id="rId1" Type="http://schemas.openxmlformats.org/officeDocument/2006/relationships/package" Target="../embeddings/Microsoft_Excel_Worksheet828.xlsx"/></Relationships>
</file>

<file path=ppt/charts/_rels/chart829.xml.rels><?xml version="1.0" encoding="UTF-8" standalone="yes"?>
<Relationships xmlns="http://schemas.openxmlformats.org/package/2006/relationships"><Relationship Id="rId1" Type="http://schemas.openxmlformats.org/officeDocument/2006/relationships/package" Target="../embeddings/Microsoft_Excel_Worksheet829.xlsx"/></Relationships>
</file>

<file path=ppt/charts/_rels/chart83.xml.rels><?xml version="1.0" encoding="UTF-8" standalone="yes"?>
<Relationships xmlns="http://schemas.openxmlformats.org/package/2006/relationships"><Relationship Id="rId1" Type="http://schemas.openxmlformats.org/officeDocument/2006/relationships/package" Target="../embeddings/Microsoft_Excel_Worksheet83.xlsx"/></Relationships>
</file>

<file path=ppt/charts/_rels/chart830.xml.rels><?xml version="1.0" encoding="UTF-8" standalone="yes"?>
<Relationships xmlns="http://schemas.openxmlformats.org/package/2006/relationships"><Relationship Id="rId1" Type="http://schemas.openxmlformats.org/officeDocument/2006/relationships/package" Target="../embeddings/Microsoft_Excel_Worksheet830.xlsx"/></Relationships>
</file>

<file path=ppt/charts/_rels/chart831.xml.rels><?xml version="1.0" encoding="UTF-8" standalone="yes"?>
<Relationships xmlns="http://schemas.openxmlformats.org/package/2006/relationships"><Relationship Id="rId1" Type="http://schemas.openxmlformats.org/officeDocument/2006/relationships/package" Target="../embeddings/Microsoft_Excel_Worksheet831.xlsx"/></Relationships>
</file>

<file path=ppt/charts/_rels/chart832.xml.rels><?xml version="1.0" encoding="UTF-8" standalone="yes"?>
<Relationships xmlns="http://schemas.openxmlformats.org/package/2006/relationships"><Relationship Id="rId1" Type="http://schemas.openxmlformats.org/officeDocument/2006/relationships/package" Target="../embeddings/Microsoft_Excel_Worksheet832.xlsx"/></Relationships>
</file>

<file path=ppt/charts/_rels/chart833.xml.rels><?xml version="1.0" encoding="UTF-8" standalone="yes"?>
<Relationships xmlns="http://schemas.openxmlformats.org/package/2006/relationships"><Relationship Id="rId1" Type="http://schemas.openxmlformats.org/officeDocument/2006/relationships/package" Target="../embeddings/Microsoft_Excel_Worksheet833.xlsx"/></Relationships>
</file>

<file path=ppt/charts/_rels/chart834.xml.rels><?xml version="1.0" encoding="UTF-8" standalone="yes"?>
<Relationships xmlns="http://schemas.openxmlformats.org/package/2006/relationships"><Relationship Id="rId1" Type="http://schemas.openxmlformats.org/officeDocument/2006/relationships/package" Target="../embeddings/Microsoft_Excel_Worksheet834.xlsx"/></Relationships>
</file>

<file path=ppt/charts/_rels/chart835.xml.rels><?xml version="1.0" encoding="UTF-8" standalone="yes"?>
<Relationships xmlns="http://schemas.openxmlformats.org/package/2006/relationships"><Relationship Id="rId1" Type="http://schemas.openxmlformats.org/officeDocument/2006/relationships/package" Target="../embeddings/Microsoft_Excel_Worksheet835.xlsx"/></Relationships>
</file>

<file path=ppt/charts/_rels/chart836.xml.rels><?xml version="1.0" encoding="UTF-8" standalone="yes"?>
<Relationships xmlns="http://schemas.openxmlformats.org/package/2006/relationships"><Relationship Id="rId1" Type="http://schemas.openxmlformats.org/officeDocument/2006/relationships/package" Target="../embeddings/Microsoft_Excel_Worksheet836.xlsx"/></Relationships>
</file>

<file path=ppt/charts/_rels/chart837.xml.rels><?xml version="1.0" encoding="UTF-8" standalone="yes"?>
<Relationships xmlns="http://schemas.openxmlformats.org/package/2006/relationships"><Relationship Id="rId1" Type="http://schemas.openxmlformats.org/officeDocument/2006/relationships/package" Target="../embeddings/Microsoft_Excel_Worksheet837.xlsx"/></Relationships>
</file>

<file path=ppt/charts/_rels/chart838.xml.rels><?xml version="1.0" encoding="UTF-8" standalone="yes"?>
<Relationships xmlns="http://schemas.openxmlformats.org/package/2006/relationships"><Relationship Id="rId1" Type="http://schemas.openxmlformats.org/officeDocument/2006/relationships/package" Target="../embeddings/Microsoft_Excel_Worksheet838.xlsx"/></Relationships>
</file>

<file path=ppt/charts/_rels/chart839.xml.rels><?xml version="1.0" encoding="UTF-8" standalone="yes"?>
<Relationships xmlns="http://schemas.openxmlformats.org/package/2006/relationships"><Relationship Id="rId1" Type="http://schemas.openxmlformats.org/officeDocument/2006/relationships/package" Target="../embeddings/Microsoft_Excel_Worksheet839.xlsx"/></Relationships>
</file>

<file path=ppt/charts/_rels/chart84.xml.rels><?xml version="1.0" encoding="UTF-8" standalone="yes"?>
<Relationships xmlns="http://schemas.openxmlformats.org/package/2006/relationships"><Relationship Id="rId1" Type="http://schemas.openxmlformats.org/officeDocument/2006/relationships/package" Target="../embeddings/Microsoft_Excel_Worksheet84.xlsx"/></Relationships>
</file>

<file path=ppt/charts/_rels/chart840.xml.rels><?xml version="1.0" encoding="UTF-8" standalone="yes"?>
<Relationships xmlns="http://schemas.openxmlformats.org/package/2006/relationships"><Relationship Id="rId1" Type="http://schemas.openxmlformats.org/officeDocument/2006/relationships/package" Target="../embeddings/Microsoft_Excel_Worksheet840.xlsx"/></Relationships>
</file>

<file path=ppt/charts/_rels/chart841.xml.rels><?xml version="1.0" encoding="UTF-8" standalone="yes"?>
<Relationships xmlns="http://schemas.openxmlformats.org/package/2006/relationships"><Relationship Id="rId2" Type="http://schemas.openxmlformats.org/officeDocument/2006/relationships/package" Target="../embeddings/Microsoft_Excel_Worksheet841.xlsx"/><Relationship Id="rId1" Type="http://schemas.openxmlformats.org/officeDocument/2006/relationships/themeOverride" Target="../theme/themeOverride189.xml"/></Relationships>
</file>

<file path=ppt/charts/_rels/chart842.xml.rels><?xml version="1.0" encoding="UTF-8" standalone="yes"?>
<Relationships xmlns="http://schemas.openxmlformats.org/package/2006/relationships"><Relationship Id="rId2" Type="http://schemas.openxmlformats.org/officeDocument/2006/relationships/package" Target="../embeddings/Microsoft_Excel_Worksheet842.xlsx"/><Relationship Id="rId1" Type="http://schemas.openxmlformats.org/officeDocument/2006/relationships/themeOverride" Target="../theme/themeOverride190.xml"/></Relationships>
</file>

<file path=ppt/charts/_rels/chart843.xml.rels><?xml version="1.0" encoding="UTF-8" standalone="yes"?>
<Relationships xmlns="http://schemas.openxmlformats.org/package/2006/relationships"><Relationship Id="rId2" Type="http://schemas.openxmlformats.org/officeDocument/2006/relationships/package" Target="../embeddings/Microsoft_Excel_Worksheet843.xlsx"/><Relationship Id="rId1" Type="http://schemas.openxmlformats.org/officeDocument/2006/relationships/themeOverride" Target="../theme/themeOverride191.xml"/></Relationships>
</file>

<file path=ppt/charts/_rels/chart844.xml.rels><?xml version="1.0" encoding="UTF-8" standalone="yes"?>
<Relationships xmlns="http://schemas.openxmlformats.org/package/2006/relationships"><Relationship Id="rId2" Type="http://schemas.openxmlformats.org/officeDocument/2006/relationships/package" Target="../embeddings/Microsoft_Excel_Worksheet844.xlsx"/><Relationship Id="rId1" Type="http://schemas.openxmlformats.org/officeDocument/2006/relationships/themeOverride" Target="../theme/themeOverride192.xml"/></Relationships>
</file>

<file path=ppt/charts/_rels/chart845.xml.rels><?xml version="1.0" encoding="UTF-8" standalone="yes"?>
<Relationships xmlns="http://schemas.openxmlformats.org/package/2006/relationships"><Relationship Id="rId2" Type="http://schemas.openxmlformats.org/officeDocument/2006/relationships/package" Target="../embeddings/Microsoft_Excel_Worksheet845.xlsx"/><Relationship Id="rId1" Type="http://schemas.openxmlformats.org/officeDocument/2006/relationships/themeOverride" Target="../theme/themeOverride193.xml"/></Relationships>
</file>

<file path=ppt/charts/_rels/chart846.xml.rels><?xml version="1.0" encoding="UTF-8" standalone="yes"?>
<Relationships xmlns="http://schemas.openxmlformats.org/package/2006/relationships"><Relationship Id="rId2" Type="http://schemas.openxmlformats.org/officeDocument/2006/relationships/package" Target="../embeddings/Microsoft_Excel_Worksheet846.xlsx"/><Relationship Id="rId1" Type="http://schemas.openxmlformats.org/officeDocument/2006/relationships/themeOverride" Target="../theme/themeOverride194.xml"/></Relationships>
</file>

<file path=ppt/charts/_rels/chart847.xml.rels><?xml version="1.0" encoding="UTF-8" standalone="yes"?>
<Relationships xmlns="http://schemas.openxmlformats.org/package/2006/relationships"><Relationship Id="rId2" Type="http://schemas.openxmlformats.org/officeDocument/2006/relationships/package" Target="../embeddings/Microsoft_Excel_Worksheet847.xlsx"/><Relationship Id="rId1" Type="http://schemas.openxmlformats.org/officeDocument/2006/relationships/themeOverride" Target="../theme/themeOverride195.xml"/></Relationships>
</file>

<file path=ppt/charts/_rels/chart848.xml.rels><?xml version="1.0" encoding="UTF-8" standalone="yes"?>
<Relationships xmlns="http://schemas.openxmlformats.org/package/2006/relationships"><Relationship Id="rId2" Type="http://schemas.openxmlformats.org/officeDocument/2006/relationships/package" Target="../embeddings/Microsoft_Excel_Worksheet848.xlsx"/><Relationship Id="rId1" Type="http://schemas.openxmlformats.org/officeDocument/2006/relationships/themeOverride" Target="../theme/themeOverride196.xml"/></Relationships>
</file>

<file path=ppt/charts/_rels/chart849.xml.rels><?xml version="1.0" encoding="UTF-8" standalone="yes"?>
<Relationships xmlns="http://schemas.openxmlformats.org/package/2006/relationships"><Relationship Id="rId2" Type="http://schemas.openxmlformats.org/officeDocument/2006/relationships/package" Target="../embeddings/Microsoft_Excel_Worksheet849.xlsx"/><Relationship Id="rId1" Type="http://schemas.openxmlformats.org/officeDocument/2006/relationships/themeOverride" Target="../theme/themeOverride197.xml"/></Relationships>
</file>

<file path=ppt/charts/_rels/chart85.xml.rels><?xml version="1.0" encoding="UTF-8" standalone="yes"?>
<Relationships xmlns="http://schemas.openxmlformats.org/package/2006/relationships"><Relationship Id="rId1" Type="http://schemas.openxmlformats.org/officeDocument/2006/relationships/package" Target="../embeddings/Microsoft_Excel_Worksheet85.xlsx"/></Relationships>
</file>

<file path=ppt/charts/_rels/chart850.xml.rels><?xml version="1.0" encoding="UTF-8" standalone="yes"?>
<Relationships xmlns="http://schemas.openxmlformats.org/package/2006/relationships"><Relationship Id="rId2" Type="http://schemas.openxmlformats.org/officeDocument/2006/relationships/package" Target="../embeddings/Microsoft_Excel_Worksheet850.xlsx"/><Relationship Id="rId1" Type="http://schemas.openxmlformats.org/officeDocument/2006/relationships/themeOverride" Target="../theme/themeOverride198.xml"/></Relationships>
</file>

<file path=ppt/charts/_rels/chart851.xml.rels><?xml version="1.0" encoding="UTF-8" standalone="yes"?>
<Relationships xmlns="http://schemas.openxmlformats.org/package/2006/relationships"><Relationship Id="rId2" Type="http://schemas.openxmlformats.org/officeDocument/2006/relationships/package" Target="../embeddings/Microsoft_Excel_Worksheet851.xlsx"/><Relationship Id="rId1" Type="http://schemas.openxmlformats.org/officeDocument/2006/relationships/themeOverride" Target="../theme/themeOverride199.xml"/></Relationships>
</file>

<file path=ppt/charts/_rels/chart852.xml.rels><?xml version="1.0" encoding="UTF-8" standalone="yes"?>
<Relationships xmlns="http://schemas.openxmlformats.org/package/2006/relationships"><Relationship Id="rId2" Type="http://schemas.openxmlformats.org/officeDocument/2006/relationships/package" Target="../embeddings/Microsoft_Excel_Worksheet852.xlsx"/><Relationship Id="rId1" Type="http://schemas.openxmlformats.org/officeDocument/2006/relationships/themeOverride" Target="../theme/themeOverride200.xml"/></Relationships>
</file>

<file path=ppt/charts/_rels/chart853.xml.rels><?xml version="1.0" encoding="UTF-8" standalone="yes"?>
<Relationships xmlns="http://schemas.openxmlformats.org/package/2006/relationships"><Relationship Id="rId2" Type="http://schemas.openxmlformats.org/officeDocument/2006/relationships/package" Target="../embeddings/Microsoft_Excel_Worksheet853.xlsx"/><Relationship Id="rId1" Type="http://schemas.openxmlformats.org/officeDocument/2006/relationships/themeOverride" Target="../theme/themeOverride201.xml"/></Relationships>
</file>

<file path=ppt/charts/_rels/chart854.xml.rels><?xml version="1.0" encoding="UTF-8" standalone="yes"?>
<Relationships xmlns="http://schemas.openxmlformats.org/package/2006/relationships"><Relationship Id="rId2" Type="http://schemas.openxmlformats.org/officeDocument/2006/relationships/package" Target="../embeddings/Microsoft_Excel_Worksheet854.xlsx"/><Relationship Id="rId1" Type="http://schemas.openxmlformats.org/officeDocument/2006/relationships/themeOverride" Target="../theme/themeOverride202.xml"/></Relationships>
</file>

<file path=ppt/charts/_rels/chart855.xml.rels><?xml version="1.0" encoding="UTF-8" standalone="yes"?>
<Relationships xmlns="http://schemas.openxmlformats.org/package/2006/relationships"><Relationship Id="rId2" Type="http://schemas.openxmlformats.org/officeDocument/2006/relationships/package" Target="../embeddings/Microsoft_Excel_Worksheet855.xlsx"/><Relationship Id="rId1" Type="http://schemas.openxmlformats.org/officeDocument/2006/relationships/themeOverride" Target="../theme/themeOverride203.xml"/></Relationships>
</file>

<file path=ppt/charts/_rels/chart856.xml.rels><?xml version="1.0" encoding="UTF-8" standalone="yes"?>
<Relationships xmlns="http://schemas.openxmlformats.org/package/2006/relationships"><Relationship Id="rId2" Type="http://schemas.openxmlformats.org/officeDocument/2006/relationships/package" Target="../embeddings/Microsoft_Excel_Worksheet856.xlsx"/><Relationship Id="rId1" Type="http://schemas.openxmlformats.org/officeDocument/2006/relationships/themeOverride" Target="../theme/themeOverride204.xml"/></Relationships>
</file>

<file path=ppt/charts/_rels/chart86.xml.rels><?xml version="1.0" encoding="UTF-8" standalone="yes"?>
<Relationships xmlns="http://schemas.openxmlformats.org/package/2006/relationships"><Relationship Id="rId1" Type="http://schemas.openxmlformats.org/officeDocument/2006/relationships/package" Target="../embeddings/Microsoft_Excel_Worksheet86.xlsx"/></Relationships>
</file>

<file path=ppt/charts/_rels/chart87.xml.rels><?xml version="1.0" encoding="UTF-8" standalone="yes"?>
<Relationships xmlns="http://schemas.openxmlformats.org/package/2006/relationships"><Relationship Id="rId1" Type="http://schemas.openxmlformats.org/officeDocument/2006/relationships/package" Target="../embeddings/Microsoft_Excel_Worksheet87.xlsx"/></Relationships>
</file>

<file path=ppt/charts/_rels/chart88.xml.rels><?xml version="1.0" encoding="UTF-8" standalone="yes"?>
<Relationships xmlns="http://schemas.openxmlformats.org/package/2006/relationships"><Relationship Id="rId1" Type="http://schemas.openxmlformats.org/officeDocument/2006/relationships/package" Target="../embeddings/Microsoft_Excel_Worksheet88.xlsx"/></Relationships>
</file>

<file path=ppt/charts/_rels/chart89.xml.rels><?xml version="1.0" encoding="UTF-8" standalone="yes"?>
<Relationships xmlns="http://schemas.openxmlformats.org/package/2006/relationships"><Relationship Id="rId1" Type="http://schemas.openxmlformats.org/officeDocument/2006/relationships/package" Target="../embeddings/Microsoft_Excel_Worksheet89.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90.xml.rels><?xml version="1.0" encoding="UTF-8" standalone="yes"?>
<Relationships xmlns="http://schemas.openxmlformats.org/package/2006/relationships"><Relationship Id="rId1" Type="http://schemas.openxmlformats.org/officeDocument/2006/relationships/package" Target="../embeddings/Microsoft_Excel_Worksheet90.xlsx"/></Relationships>
</file>

<file path=ppt/charts/_rels/chart91.xml.rels><?xml version="1.0" encoding="UTF-8" standalone="yes"?>
<Relationships xmlns="http://schemas.openxmlformats.org/package/2006/relationships"><Relationship Id="rId1" Type="http://schemas.openxmlformats.org/officeDocument/2006/relationships/package" Target="../embeddings/Microsoft_Excel_Worksheet91.xlsx"/></Relationships>
</file>

<file path=ppt/charts/_rels/chart92.xml.rels><?xml version="1.0" encoding="UTF-8" standalone="yes"?>
<Relationships xmlns="http://schemas.openxmlformats.org/package/2006/relationships"><Relationship Id="rId1" Type="http://schemas.openxmlformats.org/officeDocument/2006/relationships/package" Target="../embeddings/Microsoft_Excel_Worksheet92.xlsx"/></Relationships>
</file>

<file path=ppt/charts/_rels/chart93.xml.rels><?xml version="1.0" encoding="UTF-8" standalone="yes"?>
<Relationships xmlns="http://schemas.openxmlformats.org/package/2006/relationships"><Relationship Id="rId1" Type="http://schemas.openxmlformats.org/officeDocument/2006/relationships/package" Target="../embeddings/Microsoft_Excel_Worksheet93.xlsx"/></Relationships>
</file>

<file path=ppt/charts/_rels/chart94.xml.rels><?xml version="1.0" encoding="UTF-8" standalone="yes"?>
<Relationships xmlns="http://schemas.openxmlformats.org/package/2006/relationships"><Relationship Id="rId1" Type="http://schemas.openxmlformats.org/officeDocument/2006/relationships/package" Target="../embeddings/Microsoft_Excel_Worksheet94.xlsx"/></Relationships>
</file>

<file path=ppt/charts/_rels/chart95.xml.rels><?xml version="1.0" encoding="UTF-8" standalone="yes"?>
<Relationships xmlns="http://schemas.openxmlformats.org/package/2006/relationships"><Relationship Id="rId1" Type="http://schemas.openxmlformats.org/officeDocument/2006/relationships/package" Target="../embeddings/Microsoft_Excel_Worksheet95.xlsx"/></Relationships>
</file>

<file path=ppt/charts/_rels/chart96.xml.rels><?xml version="1.0" encoding="UTF-8" standalone="yes"?>
<Relationships xmlns="http://schemas.openxmlformats.org/package/2006/relationships"><Relationship Id="rId1" Type="http://schemas.openxmlformats.org/officeDocument/2006/relationships/package" Target="../embeddings/Microsoft_Excel_Worksheet96.xlsx"/></Relationships>
</file>

<file path=ppt/charts/_rels/chart97.xml.rels><?xml version="1.0" encoding="UTF-8" standalone="yes"?>
<Relationships xmlns="http://schemas.openxmlformats.org/package/2006/relationships"><Relationship Id="rId1" Type="http://schemas.openxmlformats.org/officeDocument/2006/relationships/package" Target="../embeddings/Microsoft_Excel_Worksheet97.xlsx"/></Relationships>
</file>

<file path=ppt/charts/_rels/chart98.xml.rels><?xml version="1.0" encoding="UTF-8" standalone="yes"?>
<Relationships xmlns="http://schemas.openxmlformats.org/package/2006/relationships"><Relationship Id="rId1" Type="http://schemas.openxmlformats.org/officeDocument/2006/relationships/package" Target="../embeddings/Microsoft_Excel_Worksheet98.xlsx"/></Relationships>
</file>

<file path=ppt/charts/_rels/chart99.xml.rels><?xml version="1.0" encoding="UTF-8" standalone="yes"?>
<Relationships xmlns="http://schemas.openxmlformats.org/package/2006/relationships"><Relationship Id="rId1" Type="http://schemas.openxmlformats.org/officeDocument/2006/relationships/package" Target="../embeddings/Microsoft_Excel_Worksheet99.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289357212701352"/>
          <c:y val="0.38146359342053171"/>
          <c:w val="0.81342828469970663"/>
          <c:h val="0.50684069459803827"/>
        </c:manualLayout>
      </c:layout>
      <c:barChart>
        <c:barDir val="col"/>
        <c:grouping val="clustered"/>
        <c:varyColors val="0"/>
        <c:ser>
          <c:idx val="0"/>
          <c:order val="0"/>
          <c:tx>
            <c:strRef>
              <c:f>Sheet1!$A$2</c:f>
              <c:strCache>
                <c:ptCount val="1"/>
              </c:strCache>
            </c:strRef>
          </c:tx>
          <c:invertIfNegative val="0"/>
          <c:dPt>
            <c:idx val="0"/>
            <c:invertIfNegative val="0"/>
            <c:bubble3D val="0"/>
            <c:spPr>
              <a:solidFill>
                <a:schemeClr val="tx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rgbClr val="002A7E"/>
              </a:solidFill>
              <a:ln>
                <a:noFill/>
              </a:ln>
            </c:spPr>
          </c:dPt>
          <c:dPt>
            <c:idx val="7"/>
            <c:invertIfNegative val="0"/>
            <c:bubble3D val="0"/>
            <c:spPr>
              <a:solidFill>
                <a:srgbClr val="9E2600"/>
              </a:solidFill>
            </c:spPr>
          </c:dPt>
          <c:dPt>
            <c:idx val="8"/>
            <c:invertIfNegative val="0"/>
            <c:bubble3D val="0"/>
            <c:spPr>
              <a:solidFill>
                <a:schemeClr val="bg1">
                  <a:lumMod val="50000"/>
                </a:schemeClr>
              </a:solidFill>
            </c:spPr>
          </c:dPt>
          <c:dLbls>
            <c:txPr>
              <a:bodyPr/>
              <a:lstStyle/>
              <a:p>
                <a:pPr>
                  <a:defRPr sz="700" b="0">
                    <a:solidFill>
                      <a:schemeClr val="tx1">
                        <a:lumMod val="75000"/>
                        <a:lumOff val="25000"/>
                      </a:schemeClr>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Sheet1!$B$1:$J$1</c:f>
              <c:strCache>
                <c:ptCount val="9"/>
                <c:pt idx="0">
                  <c:v>AR</c:v>
                </c:pt>
                <c:pt idx="1">
                  <c:v>AU</c:v>
                </c:pt>
                <c:pt idx="2">
                  <c:v>CA</c:v>
                </c:pt>
                <c:pt idx="3">
                  <c:v>DE</c:v>
                </c:pt>
                <c:pt idx="4">
                  <c:v>JP</c:v>
                </c:pt>
                <c:pt idx="5">
                  <c:v>NL</c:v>
                </c:pt>
                <c:pt idx="6">
                  <c:v>TH</c:v>
                </c:pt>
                <c:pt idx="7">
                  <c:v>UK</c:v>
                </c:pt>
                <c:pt idx="8">
                  <c:v>US</c:v>
                </c:pt>
              </c:strCache>
            </c:strRef>
          </c:cat>
          <c:val>
            <c:numRef>
              <c:f>Sheet1!$B$2:$J$2</c:f>
              <c:numCache>
                <c:formatCode>0%</c:formatCode>
                <c:ptCount val="9"/>
                <c:pt idx="0">
                  <c:v>0.17</c:v>
                </c:pt>
                <c:pt idx="1">
                  <c:v>0.17</c:v>
                </c:pt>
                <c:pt idx="2">
                  <c:v>0.18</c:v>
                </c:pt>
                <c:pt idx="3">
                  <c:v>0.13</c:v>
                </c:pt>
                <c:pt idx="4">
                  <c:v>0.11</c:v>
                </c:pt>
                <c:pt idx="5">
                  <c:v>0.13</c:v>
                </c:pt>
                <c:pt idx="6">
                  <c:v>0.22</c:v>
                </c:pt>
                <c:pt idx="7">
                  <c:v>0.13</c:v>
                </c:pt>
                <c:pt idx="8">
                  <c:v>0.21</c:v>
                </c:pt>
              </c:numCache>
            </c:numRef>
          </c:val>
        </c:ser>
        <c:dLbls>
          <c:showLegendKey val="0"/>
          <c:showVal val="0"/>
          <c:showCatName val="0"/>
          <c:showSerName val="0"/>
          <c:showPercent val="0"/>
          <c:showBubbleSize val="0"/>
        </c:dLbls>
        <c:gapWidth val="50"/>
        <c:axId val="140284288"/>
        <c:axId val="140285824"/>
      </c:barChart>
      <c:catAx>
        <c:axId val="140284288"/>
        <c:scaling>
          <c:orientation val="minMax"/>
        </c:scaling>
        <c:delete val="0"/>
        <c:axPos val="b"/>
        <c:majorTickMark val="out"/>
        <c:minorTickMark val="none"/>
        <c:tickLblPos val="nextTo"/>
        <c:txPr>
          <a:bodyPr/>
          <a:lstStyle/>
          <a:p>
            <a:pPr>
              <a:defRPr sz="8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40285824"/>
        <c:crosses val="autoZero"/>
        <c:auto val="1"/>
        <c:lblAlgn val="ctr"/>
        <c:lblOffset val="100"/>
        <c:noMultiLvlLbl val="0"/>
      </c:catAx>
      <c:valAx>
        <c:axId val="140285824"/>
        <c:scaling>
          <c:orientation val="minMax"/>
        </c:scaling>
        <c:delete val="1"/>
        <c:axPos val="l"/>
        <c:numFmt formatCode="0%" sourceLinked="1"/>
        <c:majorTickMark val="out"/>
        <c:minorTickMark val="none"/>
        <c:tickLblPos val="nextTo"/>
        <c:crossAx val="14028428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289357212701352"/>
          <c:y val="0.38146359342053171"/>
          <c:w val="0.81342828469970663"/>
          <c:h val="0.50684069459803827"/>
        </c:manualLayout>
      </c:layout>
      <c:barChart>
        <c:barDir val="col"/>
        <c:grouping val="clustered"/>
        <c:varyColors val="0"/>
        <c:ser>
          <c:idx val="0"/>
          <c:order val="0"/>
          <c:tx>
            <c:strRef>
              <c:f>Sheet1!$A$2</c:f>
              <c:strCache>
                <c:ptCount val="1"/>
              </c:strCache>
            </c:strRef>
          </c:tx>
          <c:invertIfNegative val="0"/>
          <c:dPt>
            <c:idx val="0"/>
            <c:invertIfNegative val="0"/>
            <c:bubble3D val="0"/>
            <c:spPr>
              <a:solidFill>
                <a:schemeClr val="tx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rgbClr val="002A7E"/>
              </a:solidFill>
              <a:ln>
                <a:noFill/>
              </a:ln>
            </c:spPr>
          </c:dPt>
          <c:dPt>
            <c:idx val="7"/>
            <c:invertIfNegative val="0"/>
            <c:bubble3D val="0"/>
            <c:spPr>
              <a:solidFill>
                <a:srgbClr val="9E2600"/>
              </a:solidFill>
            </c:spPr>
          </c:dPt>
          <c:dPt>
            <c:idx val="8"/>
            <c:invertIfNegative val="0"/>
            <c:bubble3D val="0"/>
            <c:spPr>
              <a:solidFill>
                <a:schemeClr val="bg1">
                  <a:lumMod val="50000"/>
                </a:schemeClr>
              </a:solidFill>
            </c:spPr>
          </c:dPt>
          <c:dLbls>
            <c:txPr>
              <a:bodyPr/>
              <a:lstStyle/>
              <a:p>
                <a:pPr>
                  <a:defRPr sz="700" b="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Sheet1!$B$1:$J$1</c:f>
              <c:strCache>
                <c:ptCount val="9"/>
                <c:pt idx="0">
                  <c:v>AR</c:v>
                </c:pt>
                <c:pt idx="1">
                  <c:v>AU</c:v>
                </c:pt>
                <c:pt idx="2">
                  <c:v>CA</c:v>
                </c:pt>
                <c:pt idx="3">
                  <c:v>DE</c:v>
                </c:pt>
                <c:pt idx="4">
                  <c:v>JP</c:v>
                </c:pt>
                <c:pt idx="5">
                  <c:v>NL</c:v>
                </c:pt>
                <c:pt idx="6">
                  <c:v>TH</c:v>
                </c:pt>
                <c:pt idx="7">
                  <c:v>UK</c:v>
                </c:pt>
                <c:pt idx="8">
                  <c:v>US</c:v>
                </c:pt>
              </c:strCache>
            </c:strRef>
          </c:cat>
          <c:val>
            <c:numRef>
              <c:f>Sheet1!$B$2:$J$2</c:f>
              <c:numCache>
                <c:formatCode>0%</c:formatCode>
                <c:ptCount val="9"/>
                <c:pt idx="0">
                  <c:v>0.7</c:v>
                </c:pt>
                <c:pt idx="1">
                  <c:v>0.68</c:v>
                </c:pt>
                <c:pt idx="2">
                  <c:v>0.52</c:v>
                </c:pt>
                <c:pt idx="3">
                  <c:v>0.82</c:v>
                </c:pt>
                <c:pt idx="4">
                  <c:v>0.59</c:v>
                </c:pt>
                <c:pt idx="5">
                  <c:v>0.77</c:v>
                </c:pt>
                <c:pt idx="6">
                  <c:v>0.68</c:v>
                </c:pt>
                <c:pt idx="7">
                  <c:v>0.8</c:v>
                </c:pt>
                <c:pt idx="8">
                  <c:v>0.52</c:v>
                </c:pt>
              </c:numCache>
            </c:numRef>
          </c:val>
        </c:ser>
        <c:dLbls>
          <c:showLegendKey val="0"/>
          <c:showVal val="0"/>
          <c:showCatName val="0"/>
          <c:showSerName val="0"/>
          <c:showPercent val="0"/>
          <c:showBubbleSize val="0"/>
        </c:dLbls>
        <c:gapWidth val="50"/>
        <c:axId val="140806016"/>
        <c:axId val="140807552"/>
      </c:barChart>
      <c:catAx>
        <c:axId val="140806016"/>
        <c:scaling>
          <c:orientation val="minMax"/>
        </c:scaling>
        <c:delete val="0"/>
        <c:axPos val="b"/>
        <c:majorTickMark val="out"/>
        <c:minorTickMark val="none"/>
        <c:tickLblPos val="nextTo"/>
        <c:txPr>
          <a:bodyPr/>
          <a:lstStyle/>
          <a:p>
            <a:pPr>
              <a:defRPr sz="8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40807552"/>
        <c:crosses val="autoZero"/>
        <c:auto val="1"/>
        <c:lblAlgn val="ctr"/>
        <c:lblOffset val="100"/>
        <c:noMultiLvlLbl val="0"/>
      </c:catAx>
      <c:valAx>
        <c:axId val="140807552"/>
        <c:scaling>
          <c:orientation val="minMax"/>
          <c:max val="1"/>
          <c:min val="0"/>
        </c:scaling>
        <c:delete val="1"/>
        <c:axPos val="l"/>
        <c:numFmt formatCode="0%" sourceLinked="1"/>
        <c:majorTickMark val="out"/>
        <c:minorTickMark val="none"/>
        <c:tickLblPos val="nextTo"/>
        <c:crossAx val="14080601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0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002A7E"/>
              </a:solidFill>
            </c:spPr>
          </c:dPt>
          <c:dPt>
            <c:idx val="6"/>
            <c:invertIfNegative val="0"/>
            <c:bubble3D val="0"/>
            <c:spPr>
              <a:solidFill>
                <a:srgbClr val="002A7E"/>
              </a:solidFill>
            </c:spPr>
          </c:dPt>
          <c:dPt>
            <c:idx val="7"/>
            <c:invertIfNegative val="0"/>
            <c:bubble3D val="0"/>
            <c:spPr>
              <a:solidFill>
                <a:srgbClr val="002A7E"/>
              </a:solidFill>
            </c:spPr>
          </c:dPt>
          <c:dPt>
            <c:idx val="8"/>
            <c:invertIfNegative val="0"/>
            <c:bubble3D val="0"/>
            <c:spPr>
              <a:solidFill>
                <a:srgbClr val="C00000"/>
              </a:solidFill>
            </c:spPr>
          </c:dPt>
          <c:dPt>
            <c:idx val="9"/>
            <c:invertIfNegative val="0"/>
            <c:bubble3D val="0"/>
            <c:spPr>
              <a:solidFill>
                <a:srgbClr val="C00000"/>
              </a:solidFill>
            </c:spPr>
          </c:dPt>
          <c:dPt>
            <c:idx val="10"/>
            <c:invertIfNegative val="0"/>
            <c:bubble3D val="0"/>
            <c:spPr>
              <a:solidFill>
                <a:srgbClr val="C00000"/>
              </a:solidFill>
            </c:spPr>
          </c:dPt>
          <c:dPt>
            <c:idx val="11"/>
            <c:invertIfNegative val="0"/>
            <c:bubble3D val="0"/>
            <c:spPr>
              <a:solidFill>
                <a:srgbClr val="C00000"/>
              </a:solidFill>
            </c:spPr>
          </c:dPt>
          <c:dPt>
            <c:idx val="12"/>
            <c:invertIfNegative val="0"/>
            <c:bubble3D val="0"/>
            <c:spPr>
              <a:solidFill>
                <a:schemeClr val="tx1">
                  <a:lumMod val="65000"/>
                  <a:lumOff val="35000"/>
                </a:schemeClr>
              </a:solidFill>
            </c:spPr>
          </c:dPt>
          <c:dLbls>
            <c:dLbl>
              <c:idx val="0"/>
              <c:layout>
                <c:manualLayout>
                  <c:x val="0"/>
                  <c:y val="7.9542187735847283E-3"/>
                </c:manualLayout>
              </c:layout>
              <c:dLblPos val="outEnd"/>
              <c:showLegendKey val="0"/>
              <c:showVal val="1"/>
              <c:showCatName val="0"/>
              <c:showSerName val="0"/>
              <c:showPercent val="0"/>
              <c:showBubbleSize val="0"/>
            </c:dLbl>
            <c:dLbl>
              <c:idx val="6"/>
              <c:tx>
                <c:rich>
                  <a:bodyPr/>
                  <a:lstStyle/>
                  <a:p>
                    <a:r>
                      <a:rPr lang="en-US" dirty="0" smtClean="0"/>
                      <a:t>43%</a:t>
                    </a:r>
                    <a:endParaRPr lang="en-US" dirty="0"/>
                  </a:p>
                </c:rich>
              </c:tx>
              <c:dLblPos val="outEnd"/>
              <c:showLegendKey val="0"/>
              <c:showVal val="1"/>
              <c:showCatName val="0"/>
              <c:showSerName val="0"/>
              <c:showPercent val="0"/>
              <c:showBubbleSize val="0"/>
            </c:dLbl>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Sheet1!$A$2:$A$16</c:f>
              <c:strCache>
                <c:ptCount val="13"/>
                <c:pt idx="0">
                  <c:v>Hospital stay</c:v>
                </c:pt>
                <c:pt idx="1">
                  <c:v>Surgery</c:v>
                </c:pt>
                <c:pt idx="2">
                  <c:v>Cancer</c:v>
                </c:pt>
                <c:pt idx="3">
                  <c:v>Not moving for long periods </c:v>
                </c:pt>
                <c:pt idx="4">
                  <c:v>Pregnancy/Recent birth</c:v>
                </c:pt>
                <c:pt idx="5">
                  <c:v>Using estrogen-based meds</c:v>
                </c:pt>
                <c:pt idx="6">
                  <c:v>Family history of blood clots</c:v>
                </c:pt>
                <c:pt idx="7">
                  <c:v>Older age (65+)</c:v>
                </c:pt>
                <c:pt idx="8">
                  <c:v>Too much exercise</c:v>
                </c:pt>
                <c:pt idx="9">
                  <c:v>High blood cholesterol</c:v>
                </c:pt>
                <c:pt idx="10">
                  <c:v>Donating blood</c:v>
                </c:pt>
                <c:pt idx="11">
                  <c:v>High blood pressure</c:v>
                </c:pt>
                <c:pt idx="12">
                  <c:v>Not sure</c:v>
                </c:pt>
              </c:strCache>
            </c:strRef>
          </c:cat>
          <c:val>
            <c:numRef>
              <c:f>Sheet1!$B$2:$B$16</c:f>
              <c:numCache>
                <c:formatCode>0%</c:formatCode>
                <c:ptCount val="13"/>
                <c:pt idx="0">
                  <c:v>0.04</c:v>
                </c:pt>
                <c:pt idx="1">
                  <c:v>0.19</c:v>
                </c:pt>
                <c:pt idx="2">
                  <c:v>0.22</c:v>
                </c:pt>
                <c:pt idx="3">
                  <c:v>0.46</c:v>
                </c:pt>
                <c:pt idx="4">
                  <c:v>0.11</c:v>
                </c:pt>
                <c:pt idx="5">
                  <c:v>0.18</c:v>
                </c:pt>
                <c:pt idx="6">
                  <c:v>0.43</c:v>
                </c:pt>
                <c:pt idx="7">
                  <c:v>0.43</c:v>
                </c:pt>
                <c:pt idx="8">
                  <c:v>7.0000000000000007E-2</c:v>
                </c:pt>
                <c:pt idx="9">
                  <c:v>0.66</c:v>
                </c:pt>
                <c:pt idx="10">
                  <c:v>0.03</c:v>
                </c:pt>
                <c:pt idx="11">
                  <c:v>0.47</c:v>
                </c:pt>
                <c:pt idx="12">
                  <c:v>0.14000000000000001</c:v>
                </c:pt>
              </c:numCache>
            </c:numRef>
          </c:val>
        </c:ser>
        <c:dLbls>
          <c:dLblPos val="outEnd"/>
          <c:showLegendKey val="0"/>
          <c:showVal val="1"/>
          <c:showCatName val="0"/>
          <c:showSerName val="0"/>
          <c:showPercent val="0"/>
          <c:showBubbleSize val="0"/>
        </c:dLbls>
        <c:gapWidth val="50"/>
        <c:axId val="151602688"/>
        <c:axId val="151614976"/>
      </c:barChart>
      <c:catAx>
        <c:axId val="151602688"/>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51614976"/>
        <c:crosses val="autoZero"/>
        <c:auto val="1"/>
        <c:lblAlgn val="ctr"/>
        <c:lblOffset val="100"/>
        <c:noMultiLvlLbl val="0"/>
      </c:catAx>
      <c:valAx>
        <c:axId val="151614976"/>
        <c:scaling>
          <c:orientation val="minMax"/>
          <c:max val="0.8"/>
          <c:min val="0"/>
        </c:scaling>
        <c:delete val="1"/>
        <c:axPos val="t"/>
        <c:numFmt formatCode="0%" sourceLinked="1"/>
        <c:majorTickMark val="out"/>
        <c:minorTickMark val="none"/>
        <c:tickLblPos val="nextTo"/>
        <c:crossAx val="151602688"/>
        <c:crosses val="autoZero"/>
        <c:crossBetween val="between"/>
        <c:majorUnit val="0.5"/>
      </c:valAx>
    </c:plotArea>
    <c:plotVisOnly val="1"/>
    <c:dispBlanksAs val="gap"/>
    <c:showDLblsOverMax val="0"/>
  </c:chart>
  <c:txPr>
    <a:bodyPr/>
    <a:lstStyle/>
    <a:p>
      <a:pPr>
        <a:defRPr sz="1800"/>
      </a:pPr>
      <a:endParaRPr lang="en-US"/>
    </a:p>
  </c:txPr>
  <c:externalData r:id="rId1">
    <c:autoUpdate val="0"/>
  </c:externalData>
</c:chartSpace>
</file>

<file path=ppt/charts/chart10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002A7E"/>
              </a:solidFill>
            </c:spPr>
          </c:dPt>
          <c:dPt>
            <c:idx val="6"/>
            <c:invertIfNegative val="0"/>
            <c:bubble3D val="0"/>
            <c:spPr>
              <a:solidFill>
                <a:srgbClr val="002A7E"/>
              </a:solidFill>
            </c:spPr>
          </c:dPt>
          <c:dPt>
            <c:idx val="7"/>
            <c:invertIfNegative val="0"/>
            <c:bubble3D val="0"/>
            <c:spPr>
              <a:solidFill>
                <a:srgbClr val="002A7E"/>
              </a:solidFill>
            </c:spPr>
          </c:dPt>
          <c:dPt>
            <c:idx val="8"/>
            <c:invertIfNegative val="0"/>
            <c:bubble3D val="0"/>
            <c:spPr>
              <a:solidFill>
                <a:srgbClr val="C00000"/>
              </a:solidFill>
            </c:spPr>
          </c:dPt>
          <c:dPt>
            <c:idx val="9"/>
            <c:invertIfNegative val="0"/>
            <c:bubble3D val="0"/>
            <c:spPr>
              <a:solidFill>
                <a:srgbClr val="C00000"/>
              </a:solidFill>
            </c:spPr>
          </c:dPt>
          <c:dPt>
            <c:idx val="10"/>
            <c:invertIfNegative val="0"/>
            <c:bubble3D val="0"/>
            <c:spPr>
              <a:solidFill>
                <a:srgbClr val="C00000"/>
              </a:solidFill>
            </c:spPr>
          </c:dPt>
          <c:dPt>
            <c:idx val="11"/>
            <c:invertIfNegative val="0"/>
            <c:bubble3D val="0"/>
            <c:spPr>
              <a:solidFill>
                <a:srgbClr val="C00000"/>
              </a:solidFill>
            </c:spPr>
          </c:dPt>
          <c:dPt>
            <c:idx val="12"/>
            <c:invertIfNegative val="0"/>
            <c:bubble3D val="0"/>
            <c:spPr>
              <a:solidFill>
                <a:schemeClr val="tx1">
                  <a:lumMod val="65000"/>
                  <a:lumOff val="35000"/>
                </a:schemeClr>
              </a:solidFill>
            </c:spPr>
          </c:dPt>
          <c:dLbls>
            <c:dLbl>
              <c:idx val="0"/>
              <c:layout>
                <c:manualLayout>
                  <c:x val="0"/>
                  <c:y val="7.9542187735847283E-3"/>
                </c:manualLayout>
              </c:layout>
              <c:dLblPos val="outEnd"/>
              <c:showLegendKey val="0"/>
              <c:showVal val="1"/>
              <c:showCatName val="0"/>
              <c:showSerName val="0"/>
              <c:showPercent val="0"/>
              <c:showBubbleSize val="0"/>
            </c:dLbl>
            <c:dLbl>
              <c:idx val="6"/>
              <c:tx>
                <c:rich>
                  <a:bodyPr/>
                  <a:lstStyle/>
                  <a:p>
                    <a:r>
                      <a:rPr lang="en-US" dirty="0" smtClean="0"/>
                      <a:t>53%</a:t>
                    </a:r>
                    <a:endParaRPr lang="en-US" dirty="0"/>
                  </a:p>
                </c:rich>
              </c:tx>
              <c:dLblPos val="outEnd"/>
              <c:showLegendKey val="0"/>
              <c:showVal val="1"/>
              <c:showCatName val="0"/>
              <c:showSerName val="0"/>
              <c:showPercent val="0"/>
              <c:showBubbleSize val="0"/>
            </c:dLbl>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Sheet1!$A$2:$A$16</c:f>
              <c:strCache>
                <c:ptCount val="13"/>
                <c:pt idx="0">
                  <c:v>Hospital stay</c:v>
                </c:pt>
                <c:pt idx="1">
                  <c:v>Surgery</c:v>
                </c:pt>
                <c:pt idx="2">
                  <c:v>Cancer</c:v>
                </c:pt>
                <c:pt idx="3">
                  <c:v>Not moving for long periods </c:v>
                </c:pt>
                <c:pt idx="4">
                  <c:v>Pregnancy/Recent birth</c:v>
                </c:pt>
                <c:pt idx="5">
                  <c:v>Using estrogen-based meds</c:v>
                </c:pt>
                <c:pt idx="6">
                  <c:v>Family history of blood clots</c:v>
                </c:pt>
                <c:pt idx="7">
                  <c:v>Older age (65+)</c:v>
                </c:pt>
                <c:pt idx="8">
                  <c:v>Too much exercise</c:v>
                </c:pt>
                <c:pt idx="9">
                  <c:v>High blood cholesterol</c:v>
                </c:pt>
                <c:pt idx="10">
                  <c:v>Donating blood</c:v>
                </c:pt>
                <c:pt idx="11">
                  <c:v>High blood pressure</c:v>
                </c:pt>
                <c:pt idx="12">
                  <c:v>Not sure</c:v>
                </c:pt>
              </c:strCache>
            </c:strRef>
          </c:cat>
          <c:val>
            <c:numRef>
              <c:f>Sheet1!$B$2:$B$16</c:f>
              <c:numCache>
                <c:formatCode>0%</c:formatCode>
                <c:ptCount val="13"/>
                <c:pt idx="0">
                  <c:v>0.27</c:v>
                </c:pt>
                <c:pt idx="1">
                  <c:v>0.43</c:v>
                </c:pt>
                <c:pt idx="2">
                  <c:v>0.13</c:v>
                </c:pt>
                <c:pt idx="3">
                  <c:v>0.72</c:v>
                </c:pt>
                <c:pt idx="4">
                  <c:v>0.25</c:v>
                </c:pt>
                <c:pt idx="5">
                  <c:v>0.3</c:v>
                </c:pt>
                <c:pt idx="6">
                  <c:v>0.53</c:v>
                </c:pt>
                <c:pt idx="7">
                  <c:v>0.43</c:v>
                </c:pt>
                <c:pt idx="8">
                  <c:v>0.02</c:v>
                </c:pt>
                <c:pt idx="9">
                  <c:v>0.53</c:v>
                </c:pt>
                <c:pt idx="10">
                  <c:v>0.03</c:v>
                </c:pt>
                <c:pt idx="11">
                  <c:v>0.41</c:v>
                </c:pt>
                <c:pt idx="12">
                  <c:v>0.13</c:v>
                </c:pt>
              </c:numCache>
            </c:numRef>
          </c:val>
        </c:ser>
        <c:dLbls>
          <c:dLblPos val="outEnd"/>
          <c:showLegendKey val="0"/>
          <c:showVal val="1"/>
          <c:showCatName val="0"/>
          <c:showSerName val="0"/>
          <c:showPercent val="0"/>
          <c:showBubbleSize val="0"/>
        </c:dLbls>
        <c:gapWidth val="50"/>
        <c:axId val="151638016"/>
        <c:axId val="151646208"/>
      </c:barChart>
      <c:catAx>
        <c:axId val="151638016"/>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51646208"/>
        <c:crosses val="autoZero"/>
        <c:auto val="1"/>
        <c:lblAlgn val="ctr"/>
        <c:lblOffset val="100"/>
        <c:noMultiLvlLbl val="0"/>
      </c:catAx>
      <c:valAx>
        <c:axId val="151646208"/>
        <c:scaling>
          <c:orientation val="minMax"/>
          <c:max val="0.8"/>
          <c:min val="0"/>
        </c:scaling>
        <c:delete val="1"/>
        <c:axPos val="t"/>
        <c:numFmt formatCode="0%" sourceLinked="1"/>
        <c:majorTickMark val="out"/>
        <c:minorTickMark val="none"/>
        <c:tickLblPos val="nextTo"/>
        <c:crossAx val="151638016"/>
        <c:crosses val="autoZero"/>
        <c:crossBetween val="between"/>
        <c:majorUnit val="0.5"/>
      </c:valAx>
    </c:plotArea>
    <c:plotVisOnly val="1"/>
    <c:dispBlanksAs val="gap"/>
    <c:showDLblsOverMax val="0"/>
  </c:chart>
  <c:txPr>
    <a:bodyPr/>
    <a:lstStyle/>
    <a:p>
      <a:pPr>
        <a:defRPr sz="1800"/>
      </a:pPr>
      <a:endParaRPr lang="en-US"/>
    </a:p>
  </c:txPr>
  <c:externalData r:id="rId1">
    <c:autoUpdate val="0"/>
  </c:externalData>
</c:chartSpace>
</file>

<file path=ppt/charts/chart10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002A7E"/>
              </a:solidFill>
            </c:spPr>
          </c:dPt>
          <c:dPt>
            <c:idx val="6"/>
            <c:invertIfNegative val="0"/>
            <c:bubble3D val="0"/>
            <c:spPr>
              <a:solidFill>
                <a:srgbClr val="002A7E"/>
              </a:solidFill>
            </c:spPr>
          </c:dPt>
          <c:dPt>
            <c:idx val="7"/>
            <c:invertIfNegative val="0"/>
            <c:bubble3D val="0"/>
            <c:spPr>
              <a:solidFill>
                <a:srgbClr val="002A7E"/>
              </a:solidFill>
            </c:spPr>
          </c:dPt>
          <c:dPt>
            <c:idx val="8"/>
            <c:invertIfNegative val="0"/>
            <c:bubble3D val="0"/>
            <c:spPr>
              <a:solidFill>
                <a:srgbClr val="C00000"/>
              </a:solidFill>
            </c:spPr>
          </c:dPt>
          <c:dPt>
            <c:idx val="9"/>
            <c:invertIfNegative val="0"/>
            <c:bubble3D val="0"/>
            <c:spPr>
              <a:solidFill>
                <a:srgbClr val="C00000"/>
              </a:solidFill>
            </c:spPr>
          </c:dPt>
          <c:dPt>
            <c:idx val="10"/>
            <c:invertIfNegative val="0"/>
            <c:bubble3D val="0"/>
            <c:spPr>
              <a:solidFill>
                <a:srgbClr val="C00000"/>
              </a:solidFill>
            </c:spPr>
          </c:dPt>
          <c:dPt>
            <c:idx val="11"/>
            <c:invertIfNegative val="0"/>
            <c:bubble3D val="0"/>
            <c:spPr>
              <a:solidFill>
                <a:srgbClr val="C00000"/>
              </a:solidFill>
            </c:spPr>
          </c:dPt>
          <c:dPt>
            <c:idx val="12"/>
            <c:invertIfNegative val="0"/>
            <c:bubble3D val="0"/>
            <c:spPr>
              <a:solidFill>
                <a:schemeClr val="tx1">
                  <a:lumMod val="65000"/>
                  <a:lumOff val="35000"/>
                </a:schemeClr>
              </a:solidFill>
            </c:spPr>
          </c:dPt>
          <c:dLbls>
            <c:dLbl>
              <c:idx val="0"/>
              <c:layout>
                <c:manualLayout>
                  <c:x val="0"/>
                  <c:y val="7.9542187735847283E-3"/>
                </c:manualLayout>
              </c:layout>
              <c:dLblPos val="outEnd"/>
              <c:showLegendKey val="0"/>
              <c:showVal val="1"/>
              <c:showCatName val="0"/>
              <c:showSerName val="0"/>
              <c:showPercent val="0"/>
              <c:showBubbleSize val="0"/>
            </c:dLbl>
            <c:dLbl>
              <c:idx val="6"/>
              <c:tx>
                <c:rich>
                  <a:bodyPr/>
                  <a:lstStyle/>
                  <a:p>
                    <a:r>
                      <a:rPr lang="en-US" dirty="0" smtClean="0"/>
                      <a:t>65%</a:t>
                    </a:r>
                    <a:endParaRPr lang="en-US" dirty="0"/>
                  </a:p>
                </c:rich>
              </c:tx>
              <c:dLblPos val="outEnd"/>
              <c:showLegendKey val="0"/>
              <c:showVal val="1"/>
              <c:showCatName val="0"/>
              <c:showSerName val="0"/>
              <c:showPercent val="0"/>
              <c:showBubbleSize val="0"/>
            </c:dLbl>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Sheet1!$A$2:$A$16</c:f>
              <c:strCache>
                <c:ptCount val="13"/>
                <c:pt idx="0">
                  <c:v>Hospital stay</c:v>
                </c:pt>
                <c:pt idx="1">
                  <c:v>Surgery</c:v>
                </c:pt>
                <c:pt idx="2">
                  <c:v>Cancer</c:v>
                </c:pt>
                <c:pt idx="3">
                  <c:v>Not moving for long periods </c:v>
                </c:pt>
                <c:pt idx="4">
                  <c:v>Pregnancy/Recent birth</c:v>
                </c:pt>
                <c:pt idx="5">
                  <c:v>Using estrogen-based meds</c:v>
                </c:pt>
                <c:pt idx="6">
                  <c:v>Family history of blood clots</c:v>
                </c:pt>
                <c:pt idx="7">
                  <c:v>Older age (65+)</c:v>
                </c:pt>
                <c:pt idx="8">
                  <c:v>Too much exercise</c:v>
                </c:pt>
                <c:pt idx="9">
                  <c:v>High blood cholesterol</c:v>
                </c:pt>
                <c:pt idx="10">
                  <c:v>Donating blood</c:v>
                </c:pt>
                <c:pt idx="11">
                  <c:v>High blood pressure</c:v>
                </c:pt>
                <c:pt idx="12">
                  <c:v>Not sure</c:v>
                </c:pt>
              </c:strCache>
            </c:strRef>
          </c:cat>
          <c:val>
            <c:numRef>
              <c:f>Sheet1!$B$2:$B$16</c:f>
              <c:numCache>
                <c:formatCode>0%</c:formatCode>
                <c:ptCount val="13"/>
                <c:pt idx="0">
                  <c:v>0.36</c:v>
                </c:pt>
                <c:pt idx="1">
                  <c:v>0.48</c:v>
                </c:pt>
                <c:pt idx="2">
                  <c:v>0.17</c:v>
                </c:pt>
                <c:pt idx="3">
                  <c:v>0.74</c:v>
                </c:pt>
                <c:pt idx="4">
                  <c:v>0.26</c:v>
                </c:pt>
                <c:pt idx="5">
                  <c:v>0.24</c:v>
                </c:pt>
                <c:pt idx="6">
                  <c:v>0.65</c:v>
                </c:pt>
                <c:pt idx="7">
                  <c:v>0.51</c:v>
                </c:pt>
                <c:pt idx="8">
                  <c:v>0.03</c:v>
                </c:pt>
                <c:pt idx="9">
                  <c:v>0.46</c:v>
                </c:pt>
                <c:pt idx="10">
                  <c:v>0.03</c:v>
                </c:pt>
                <c:pt idx="11">
                  <c:v>0.43</c:v>
                </c:pt>
                <c:pt idx="12">
                  <c:v>0.1</c:v>
                </c:pt>
              </c:numCache>
            </c:numRef>
          </c:val>
        </c:ser>
        <c:dLbls>
          <c:dLblPos val="outEnd"/>
          <c:showLegendKey val="0"/>
          <c:showVal val="1"/>
          <c:showCatName val="0"/>
          <c:showSerName val="0"/>
          <c:showPercent val="0"/>
          <c:showBubbleSize val="0"/>
        </c:dLbls>
        <c:gapWidth val="50"/>
        <c:axId val="151701760"/>
        <c:axId val="151718144"/>
      </c:barChart>
      <c:catAx>
        <c:axId val="151701760"/>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51718144"/>
        <c:crosses val="autoZero"/>
        <c:auto val="1"/>
        <c:lblAlgn val="ctr"/>
        <c:lblOffset val="100"/>
        <c:noMultiLvlLbl val="0"/>
      </c:catAx>
      <c:valAx>
        <c:axId val="151718144"/>
        <c:scaling>
          <c:orientation val="minMax"/>
          <c:max val="0.8"/>
          <c:min val="0"/>
        </c:scaling>
        <c:delete val="1"/>
        <c:axPos val="t"/>
        <c:numFmt formatCode="0%" sourceLinked="1"/>
        <c:majorTickMark val="out"/>
        <c:minorTickMark val="none"/>
        <c:tickLblPos val="nextTo"/>
        <c:crossAx val="151701760"/>
        <c:crosses val="autoZero"/>
        <c:crossBetween val="between"/>
        <c:majorUnit val="0.5"/>
      </c:valAx>
    </c:plotArea>
    <c:plotVisOnly val="1"/>
    <c:dispBlanksAs val="gap"/>
    <c:showDLblsOverMax val="0"/>
  </c:chart>
  <c:txPr>
    <a:bodyPr/>
    <a:lstStyle/>
    <a:p>
      <a:pPr>
        <a:defRPr sz="1800"/>
      </a:pPr>
      <a:endParaRPr lang="en-US"/>
    </a:p>
  </c:txPr>
  <c:externalData r:id="rId1">
    <c:autoUpdate val="0"/>
  </c:externalData>
</c:chartSpace>
</file>

<file path=ppt/charts/chart10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002A7E"/>
              </a:solidFill>
            </c:spPr>
          </c:dPt>
          <c:dPt>
            <c:idx val="6"/>
            <c:invertIfNegative val="0"/>
            <c:bubble3D val="0"/>
            <c:spPr>
              <a:solidFill>
                <a:srgbClr val="002A7E"/>
              </a:solidFill>
            </c:spPr>
          </c:dPt>
          <c:dPt>
            <c:idx val="7"/>
            <c:invertIfNegative val="0"/>
            <c:bubble3D val="0"/>
            <c:spPr>
              <a:solidFill>
                <a:srgbClr val="002A7E"/>
              </a:solidFill>
            </c:spPr>
          </c:dPt>
          <c:dPt>
            <c:idx val="8"/>
            <c:invertIfNegative val="0"/>
            <c:bubble3D val="0"/>
            <c:spPr>
              <a:solidFill>
                <a:srgbClr val="C00000"/>
              </a:solidFill>
            </c:spPr>
          </c:dPt>
          <c:dPt>
            <c:idx val="9"/>
            <c:invertIfNegative val="0"/>
            <c:bubble3D val="0"/>
            <c:spPr>
              <a:solidFill>
                <a:srgbClr val="C00000"/>
              </a:solidFill>
            </c:spPr>
          </c:dPt>
          <c:dPt>
            <c:idx val="10"/>
            <c:invertIfNegative val="0"/>
            <c:bubble3D val="0"/>
            <c:spPr>
              <a:solidFill>
                <a:srgbClr val="C00000"/>
              </a:solidFill>
            </c:spPr>
          </c:dPt>
          <c:dPt>
            <c:idx val="11"/>
            <c:invertIfNegative val="0"/>
            <c:bubble3D val="0"/>
            <c:spPr>
              <a:solidFill>
                <a:srgbClr val="C00000"/>
              </a:solidFill>
            </c:spPr>
          </c:dPt>
          <c:dPt>
            <c:idx val="12"/>
            <c:invertIfNegative val="0"/>
            <c:bubble3D val="0"/>
            <c:spPr>
              <a:solidFill>
                <a:schemeClr val="tx1">
                  <a:lumMod val="65000"/>
                  <a:lumOff val="35000"/>
                </a:schemeClr>
              </a:solidFill>
            </c:spPr>
          </c:dPt>
          <c:dLbls>
            <c:dLbl>
              <c:idx val="0"/>
              <c:layout>
                <c:manualLayout>
                  <c:x val="0"/>
                  <c:y val="7.9542187735847283E-3"/>
                </c:manualLayout>
              </c:layout>
              <c:dLblPos val="outEnd"/>
              <c:showLegendKey val="0"/>
              <c:showVal val="1"/>
              <c:showCatName val="0"/>
              <c:showSerName val="0"/>
              <c:showPercent val="0"/>
              <c:showBubbleSize val="0"/>
            </c:dLbl>
            <c:dLbl>
              <c:idx val="6"/>
              <c:tx>
                <c:rich>
                  <a:bodyPr/>
                  <a:lstStyle/>
                  <a:p>
                    <a:r>
                      <a:rPr lang="en-US" dirty="0" smtClean="0"/>
                      <a:t>32%</a:t>
                    </a:r>
                    <a:endParaRPr lang="en-US" dirty="0"/>
                  </a:p>
                </c:rich>
              </c:tx>
              <c:dLblPos val="outEnd"/>
              <c:showLegendKey val="0"/>
              <c:showVal val="1"/>
              <c:showCatName val="0"/>
              <c:showSerName val="0"/>
              <c:showPercent val="0"/>
              <c:showBubbleSize val="0"/>
            </c:dLbl>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Sheet1!$A$2:$A$16</c:f>
              <c:strCache>
                <c:ptCount val="13"/>
                <c:pt idx="0">
                  <c:v>Hospital stay</c:v>
                </c:pt>
                <c:pt idx="1">
                  <c:v>Surgery</c:v>
                </c:pt>
                <c:pt idx="2">
                  <c:v>Cancer</c:v>
                </c:pt>
                <c:pt idx="3">
                  <c:v>Not moving for long periods </c:v>
                </c:pt>
                <c:pt idx="4">
                  <c:v>Pregnancy/Recent birth</c:v>
                </c:pt>
                <c:pt idx="5">
                  <c:v>Using estrogen-based meds</c:v>
                </c:pt>
                <c:pt idx="6">
                  <c:v>Family history of blood clots</c:v>
                </c:pt>
                <c:pt idx="7">
                  <c:v>Older age (65+)</c:v>
                </c:pt>
                <c:pt idx="8">
                  <c:v>Too much exercise</c:v>
                </c:pt>
                <c:pt idx="9">
                  <c:v>High blood cholesterol</c:v>
                </c:pt>
                <c:pt idx="10">
                  <c:v>Donating blood</c:v>
                </c:pt>
                <c:pt idx="11">
                  <c:v>High blood pressure</c:v>
                </c:pt>
                <c:pt idx="12">
                  <c:v>Not sure</c:v>
                </c:pt>
              </c:strCache>
            </c:strRef>
          </c:cat>
          <c:val>
            <c:numRef>
              <c:f>Sheet1!$B$2:$B$16</c:f>
              <c:numCache>
                <c:formatCode>0%</c:formatCode>
                <c:ptCount val="13"/>
                <c:pt idx="0">
                  <c:v>0.09</c:v>
                </c:pt>
                <c:pt idx="1">
                  <c:v>0.11</c:v>
                </c:pt>
                <c:pt idx="2">
                  <c:v>0.11</c:v>
                </c:pt>
                <c:pt idx="3">
                  <c:v>0.49</c:v>
                </c:pt>
                <c:pt idx="4">
                  <c:v>0.11</c:v>
                </c:pt>
                <c:pt idx="5">
                  <c:v>7.0000000000000007E-2</c:v>
                </c:pt>
                <c:pt idx="6">
                  <c:v>0.32</c:v>
                </c:pt>
                <c:pt idx="7">
                  <c:v>0.43</c:v>
                </c:pt>
                <c:pt idx="8">
                  <c:v>0.11</c:v>
                </c:pt>
                <c:pt idx="9">
                  <c:v>0.65</c:v>
                </c:pt>
                <c:pt idx="10">
                  <c:v>0.03</c:v>
                </c:pt>
                <c:pt idx="11">
                  <c:v>0.49</c:v>
                </c:pt>
                <c:pt idx="12">
                  <c:v>0.13</c:v>
                </c:pt>
              </c:numCache>
            </c:numRef>
          </c:val>
        </c:ser>
        <c:dLbls>
          <c:dLblPos val="outEnd"/>
          <c:showLegendKey val="0"/>
          <c:showVal val="1"/>
          <c:showCatName val="0"/>
          <c:showSerName val="0"/>
          <c:showPercent val="0"/>
          <c:showBubbleSize val="0"/>
        </c:dLbls>
        <c:gapWidth val="50"/>
        <c:axId val="151749376"/>
        <c:axId val="151765760"/>
      </c:barChart>
      <c:catAx>
        <c:axId val="151749376"/>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51765760"/>
        <c:crosses val="autoZero"/>
        <c:auto val="1"/>
        <c:lblAlgn val="ctr"/>
        <c:lblOffset val="100"/>
        <c:noMultiLvlLbl val="0"/>
      </c:catAx>
      <c:valAx>
        <c:axId val="151765760"/>
        <c:scaling>
          <c:orientation val="minMax"/>
          <c:max val="0.8"/>
          <c:min val="0"/>
        </c:scaling>
        <c:delete val="1"/>
        <c:axPos val="t"/>
        <c:numFmt formatCode="0%" sourceLinked="1"/>
        <c:majorTickMark val="out"/>
        <c:minorTickMark val="none"/>
        <c:tickLblPos val="nextTo"/>
        <c:crossAx val="151749376"/>
        <c:crosses val="autoZero"/>
        <c:crossBetween val="between"/>
        <c:majorUnit val="0.5"/>
      </c:valAx>
    </c:plotArea>
    <c:plotVisOnly val="1"/>
    <c:dispBlanksAs val="gap"/>
    <c:showDLblsOverMax val="0"/>
  </c:chart>
  <c:txPr>
    <a:bodyPr/>
    <a:lstStyle/>
    <a:p>
      <a:pPr>
        <a:defRPr sz="1800"/>
      </a:pPr>
      <a:endParaRPr lang="en-US"/>
    </a:p>
  </c:txPr>
  <c:externalData r:id="rId1">
    <c:autoUpdate val="0"/>
  </c:externalData>
</c:chartSpace>
</file>

<file path=ppt/charts/chart10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Sheet1!$A$2:$A$10</c:f>
              <c:strCache>
                <c:ptCount val="9"/>
                <c:pt idx="0">
                  <c:v>United States (A)</c:v>
                </c:pt>
                <c:pt idx="1">
                  <c:v>Canada (B)</c:v>
                </c:pt>
                <c:pt idx="2">
                  <c:v>Argentina (C) </c:v>
                </c:pt>
                <c:pt idx="3">
                  <c:v>United Kingdom (D)</c:v>
                </c:pt>
                <c:pt idx="4">
                  <c:v>Germany (E)</c:v>
                </c:pt>
                <c:pt idx="5">
                  <c:v>Netherlands (F)</c:v>
                </c:pt>
                <c:pt idx="6">
                  <c:v>Thailand (G)</c:v>
                </c:pt>
                <c:pt idx="7">
                  <c:v>Australia (H)</c:v>
                </c:pt>
                <c:pt idx="8">
                  <c:v>Japan (I)</c:v>
                </c:pt>
              </c:strCache>
            </c:strRef>
          </c:cat>
          <c:val>
            <c:numRef>
              <c:f>Sheet1!$B$2:$B$10</c:f>
              <c:numCache>
                <c:formatCode>0%</c:formatCode>
                <c:ptCount val="9"/>
                <c:pt idx="0">
                  <c:v>0.78</c:v>
                </c:pt>
                <c:pt idx="1">
                  <c:v>0.74</c:v>
                </c:pt>
                <c:pt idx="2">
                  <c:v>0.68</c:v>
                </c:pt>
                <c:pt idx="3">
                  <c:v>0.78</c:v>
                </c:pt>
                <c:pt idx="4">
                  <c:v>0.76</c:v>
                </c:pt>
                <c:pt idx="5">
                  <c:v>0.75</c:v>
                </c:pt>
                <c:pt idx="6">
                  <c:v>0.57999999999999996</c:v>
                </c:pt>
                <c:pt idx="7">
                  <c:v>0.74</c:v>
                </c:pt>
                <c:pt idx="8">
                  <c:v>0.67</c:v>
                </c:pt>
              </c:numCache>
            </c:numRef>
          </c:val>
        </c:ser>
        <c:ser>
          <c:idx val="1"/>
          <c:order val="1"/>
          <c:tx>
            <c:strRef>
              <c:f>Sheet1!$C$1</c:f>
              <c:strCache>
                <c:ptCount val="1"/>
                <c:pt idx="0">
                  <c:v>Neutral</c:v>
                </c:pt>
              </c:strCache>
            </c:strRef>
          </c:tx>
          <c:invertIfNegative val="0"/>
          <c:dLbls>
            <c:dLbl>
              <c:idx val="6"/>
              <c:layout>
                <c:manualLayout>
                  <c:x val="-2.7538317291721418E-2"/>
                  <c:y val="0"/>
                </c:manualLayout>
              </c:layout>
              <c:showLegendKey val="0"/>
              <c:showVal val="1"/>
              <c:showCatName val="0"/>
              <c:showSerName val="0"/>
              <c:showPercent val="0"/>
              <c:showBubbleSize val="0"/>
            </c:dLbl>
            <c:dLbl>
              <c:idx val="8"/>
              <c:layout>
                <c:manualLayout>
                  <c:x val="-2.7538317291721418E-2"/>
                  <c:y val="1.0342402339965709E-16"/>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Sheet1!$A$2:$A$10</c:f>
              <c:strCache>
                <c:ptCount val="9"/>
                <c:pt idx="0">
                  <c:v>United States (A)</c:v>
                </c:pt>
                <c:pt idx="1">
                  <c:v>Canada (B)</c:v>
                </c:pt>
                <c:pt idx="2">
                  <c:v>Argentina (C) </c:v>
                </c:pt>
                <c:pt idx="3">
                  <c:v>United Kingdom (D)</c:v>
                </c:pt>
                <c:pt idx="4">
                  <c:v>Germany (E)</c:v>
                </c:pt>
                <c:pt idx="5">
                  <c:v>Netherlands (F)</c:v>
                </c:pt>
                <c:pt idx="6">
                  <c:v>Thailand (G)</c:v>
                </c:pt>
                <c:pt idx="7">
                  <c:v>Australia (H)</c:v>
                </c:pt>
                <c:pt idx="8">
                  <c:v>Japan (I)</c:v>
                </c:pt>
              </c:strCache>
            </c:strRef>
          </c:cat>
          <c:val>
            <c:numRef>
              <c:f>Sheet1!$C$2:$C$10</c:f>
              <c:numCache>
                <c:formatCode>0%</c:formatCode>
                <c:ptCount val="9"/>
                <c:pt idx="0">
                  <c:v>0.14999999999999991</c:v>
                </c:pt>
                <c:pt idx="1">
                  <c:v>0.18000000000000005</c:v>
                </c:pt>
                <c:pt idx="2">
                  <c:v>0.20999999999999996</c:v>
                </c:pt>
                <c:pt idx="3">
                  <c:v>0.15999999999999992</c:v>
                </c:pt>
                <c:pt idx="4">
                  <c:v>0.17999999999999994</c:v>
                </c:pt>
                <c:pt idx="5">
                  <c:v>0.19999999999999996</c:v>
                </c:pt>
                <c:pt idx="6">
                  <c:v>0.27</c:v>
                </c:pt>
                <c:pt idx="7">
                  <c:v>0.17000000000000004</c:v>
                </c:pt>
                <c:pt idx="8">
                  <c:v>0.27</c:v>
                </c:pt>
              </c:numCache>
            </c:numRef>
          </c:val>
        </c:ser>
        <c:ser>
          <c:idx val="2"/>
          <c:order val="2"/>
          <c:tx>
            <c:strRef>
              <c:f>Sheet1!$D$1</c:f>
              <c:strCache>
                <c:ptCount val="1"/>
                <c:pt idx="0">
                  <c:v>Agree</c:v>
                </c:pt>
              </c:strCache>
            </c:strRef>
          </c:tx>
          <c:spPr>
            <a:solidFill>
              <a:srgbClr val="C00000"/>
            </a:solidFill>
          </c:spPr>
          <c:invertIfNegative val="0"/>
          <c:dLbls>
            <c:showLegendKey val="0"/>
            <c:showVal val="1"/>
            <c:showCatName val="0"/>
            <c:showSerName val="0"/>
            <c:showPercent val="0"/>
            <c:showBubbleSize val="0"/>
            <c:showLeaderLines val="0"/>
          </c:dLbls>
          <c:cat>
            <c:strRef>
              <c:f>Sheet1!$A$2:$A$10</c:f>
              <c:strCache>
                <c:ptCount val="9"/>
                <c:pt idx="0">
                  <c:v>United States (A)</c:v>
                </c:pt>
                <c:pt idx="1">
                  <c:v>Canada (B)</c:v>
                </c:pt>
                <c:pt idx="2">
                  <c:v>Argentina (C) </c:v>
                </c:pt>
                <c:pt idx="3">
                  <c:v>United Kingdom (D)</c:v>
                </c:pt>
                <c:pt idx="4">
                  <c:v>Germany (E)</c:v>
                </c:pt>
                <c:pt idx="5">
                  <c:v>Netherlands (F)</c:v>
                </c:pt>
                <c:pt idx="6">
                  <c:v>Thailand (G)</c:v>
                </c:pt>
                <c:pt idx="7">
                  <c:v>Australia (H)</c:v>
                </c:pt>
                <c:pt idx="8">
                  <c:v>Japan (I)</c:v>
                </c:pt>
              </c:strCache>
            </c:strRef>
          </c:cat>
          <c:val>
            <c:numRef>
              <c:f>Sheet1!$D$2:$D$10</c:f>
              <c:numCache>
                <c:formatCode>0%</c:formatCode>
                <c:ptCount val="9"/>
                <c:pt idx="0">
                  <c:v>7.0000000000000007E-2</c:v>
                </c:pt>
                <c:pt idx="1">
                  <c:v>0.08</c:v>
                </c:pt>
                <c:pt idx="2">
                  <c:v>0.11</c:v>
                </c:pt>
                <c:pt idx="3">
                  <c:v>0.06</c:v>
                </c:pt>
                <c:pt idx="4">
                  <c:v>0.06</c:v>
                </c:pt>
                <c:pt idx="5">
                  <c:v>0.05</c:v>
                </c:pt>
                <c:pt idx="6">
                  <c:v>0.15</c:v>
                </c:pt>
                <c:pt idx="7">
                  <c:v>0.09</c:v>
                </c:pt>
                <c:pt idx="8">
                  <c:v>0.06</c:v>
                </c:pt>
              </c:numCache>
            </c:numRef>
          </c:val>
        </c:ser>
        <c:dLbls>
          <c:showLegendKey val="0"/>
          <c:showVal val="0"/>
          <c:showCatName val="0"/>
          <c:showSerName val="0"/>
          <c:showPercent val="0"/>
          <c:showBubbleSize val="0"/>
        </c:dLbls>
        <c:gapWidth val="50"/>
        <c:overlap val="100"/>
        <c:axId val="151904640"/>
        <c:axId val="151906176"/>
      </c:barChart>
      <c:catAx>
        <c:axId val="151904640"/>
        <c:scaling>
          <c:orientation val="maxMin"/>
        </c:scaling>
        <c:delete val="0"/>
        <c:axPos val="l"/>
        <c:majorTickMark val="out"/>
        <c:minorTickMark val="none"/>
        <c:tickLblPos val="nextTo"/>
        <c:txPr>
          <a:bodyPr/>
          <a:lstStyle/>
          <a:p>
            <a:pPr>
              <a:defRPr>
                <a:solidFill>
                  <a:schemeClr val="tx1"/>
                </a:solidFill>
              </a:defRPr>
            </a:pPr>
            <a:endParaRPr lang="en-US"/>
          </a:p>
        </c:txPr>
        <c:crossAx val="151906176"/>
        <c:crosses val="autoZero"/>
        <c:auto val="1"/>
        <c:lblAlgn val="ctr"/>
        <c:lblOffset val="100"/>
        <c:noMultiLvlLbl val="0"/>
      </c:catAx>
      <c:valAx>
        <c:axId val="151906176"/>
        <c:scaling>
          <c:orientation val="minMax"/>
          <c:max val="1"/>
          <c:min val="0"/>
        </c:scaling>
        <c:delete val="1"/>
        <c:axPos val="b"/>
        <c:numFmt formatCode="0%" sourceLinked="0"/>
        <c:majorTickMark val="none"/>
        <c:minorTickMark val="none"/>
        <c:tickLblPos val="nextTo"/>
        <c:crossAx val="151904640"/>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10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Sheet1!$A$2:$A$10</c:f>
              <c:strCache>
                <c:ptCount val="9"/>
                <c:pt idx="0">
                  <c:v>United States (A)</c:v>
                </c:pt>
                <c:pt idx="1">
                  <c:v>Canada (B)</c:v>
                </c:pt>
                <c:pt idx="2">
                  <c:v>Argentina (C) </c:v>
                </c:pt>
                <c:pt idx="3">
                  <c:v>United Kingdom (D)</c:v>
                </c:pt>
                <c:pt idx="4">
                  <c:v>Germany (E)</c:v>
                </c:pt>
                <c:pt idx="5">
                  <c:v>Netherlands (F)</c:v>
                </c:pt>
                <c:pt idx="6">
                  <c:v>Thailand (G)</c:v>
                </c:pt>
                <c:pt idx="7">
                  <c:v>Australia (H)</c:v>
                </c:pt>
                <c:pt idx="8">
                  <c:v>Japan (I)</c:v>
                </c:pt>
              </c:strCache>
            </c:strRef>
          </c:cat>
          <c:val>
            <c:numRef>
              <c:f>Sheet1!$B$2:$B$10</c:f>
              <c:numCache>
                <c:formatCode>0%</c:formatCode>
                <c:ptCount val="9"/>
                <c:pt idx="0">
                  <c:v>0.47</c:v>
                </c:pt>
                <c:pt idx="1">
                  <c:v>0.48</c:v>
                </c:pt>
                <c:pt idx="2">
                  <c:v>0.46</c:v>
                </c:pt>
                <c:pt idx="3">
                  <c:v>0.49</c:v>
                </c:pt>
                <c:pt idx="4">
                  <c:v>0.46</c:v>
                </c:pt>
                <c:pt idx="5">
                  <c:v>0.2</c:v>
                </c:pt>
                <c:pt idx="6">
                  <c:v>0.42</c:v>
                </c:pt>
                <c:pt idx="7">
                  <c:v>0.49</c:v>
                </c:pt>
                <c:pt idx="8">
                  <c:v>0.59</c:v>
                </c:pt>
              </c:numCache>
            </c:numRef>
          </c:val>
        </c:ser>
        <c:ser>
          <c:idx val="1"/>
          <c:order val="1"/>
          <c:tx>
            <c:strRef>
              <c:f>Sheet1!$C$1</c:f>
              <c:strCache>
                <c:ptCount val="1"/>
                <c:pt idx="0">
                  <c:v>Neutral</c:v>
                </c:pt>
              </c:strCache>
            </c:strRef>
          </c:tx>
          <c:invertIfNegative val="0"/>
          <c:cat>
            <c:strRef>
              <c:f>Sheet1!$A$2:$A$10</c:f>
              <c:strCache>
                <c:ptCount val="9"/>
                <c:pt idx="0">
                  <c:v>United States (A)</c:v>
                </c:pt>
                <c:pt idx="1">
                  <c:v>Canada (B)</c:v>
                </c:pt>
                <c:pt idx="2">
                  <c:v>Argentina (C) </c:v>
                </c:pt>
                <c:pt idx="3">
                  <c:v>United Kingdom (D)</c:v>
                </c:pt>
                <c:pt idx="4">
                  <c:v>Germany (E)</c:v>
                </c:pt>
                <c:pt idx="5">
                  <c:v>Netherlands (F)</c:v>
                </c:pt>
                <c:pt idx="6">
                  <c:v>Thailand (G)</c:v>
                </c:pt>
                <c:pt idx="7">
                  <c:v>Australia (H)</c:v>
                </c:pt>
                <c:pt idx="8">
                  <c:v>Japan (I)</c:v>
                </c:pt>
              </c:strCache>
            </c:strRef>
          </c:cat>
          <c:val>
            <c:numRef>
              <c:f>Sheet1!$C$2:$C$10</c:f>
              <c:numCache>
                <c:formatCode>0%</c:formatCode>
                <c:ptCount val="9"/>
                <c:pt idx="0">
                  <c:v>0.37</c:v>
                </c:pt>
                <c:pt idx="1">
                  <c:v>0.34000000000000008</c:v>
                </c:pt>
                <c:pt idx="2">
                  <c:v>0.32999999999999996</c:v>
                </c:pt>
                <c:pt idx="3">
                  <c:v>0.39</c:v>
                </c:pt>
                <c:pt idx="4">
                  <c:v>0.38</c:v>
                </c:pt>
                <c:pt idx="5">
                  <c:v>0.53</c:v>
                </c:pt>
                <c:pt idx="6">
                  <c:v>0.34000000000000008</c:v>
                </c:pt>
                <c:pt idx="7">
                  <c:v>0.36</c:v>
                </c:pt>
                <c:pt idx="8">
                  <c:v>0.34000000000000008</c:v>
                </c:pt>
              </c:numCache>
            </c:numRef>
          </c:val>
        </c:ser>
        <c:ser>
          <c:idx val="2"/>
          <c:order val="2"/>
          <c:tx>
            <c:strRef>
              <c:f>Sheet1!$D$1</c:f>
              <c:strCache>
                <c:ptCount val="1"/>
                <c:pt idx="0">
                  <c:v>Agree</c:v>
                </c:pt>
              </c:strCache>
            </c:strRef>
          </c:tx>
          <c:spPr>
            <a:solidFill>
              <a:srgbClr val="C00000"/>
            </a:solidFill>
          </c:spPr>
          <c:invertIfNegative val="0"/>
          <c:cat>
            <c:strRef>
              <c:f>Sheet1!$A$2:$A$10</c:f>
              <c:strCache>
                <c:ptCount val="9"/>
                <c:pt idx="0">
                  <c:v>United States (A)</c:v>
                </c:pt>
                <c:pt idx="1">
                  <c:v>Canada (B)</c:v>
                </c:pt>
                <c:pt idx="2">
                  <c:v>Argentina (C) </c:v>
                </c:pt>
                <c:pt idx="3">
                  <c:v>United Kingdom (D)</c:v>
                </c:pt>
                <c:pt idx="4">
                  <c:v>Germany (E)</c:v>
                </c:pt>
                <c:pt idx="5">
                  <c:v>Netherlands (F)</c:v>
                </c:pt>
                <c:pt idx="6">
                  <c:v>Thailand (G)</c:v>
                </c:pt>
                <c:pt idx="7">
                  <c:v>Australia (H)</c:v>
                </c:pt>
                <c:pt idx="8">
                  <c:v>Japan (I)</c:v>
                </c:pt>
              </c:strCache>
            </c:strRef>
          </c:cat>
          <c:val>
            <c:numRef>
              <c:f>Sheet1!$D$2:$D$10</c:f>
              <c:numCache>
                <c:formatCode>0%</c:formatCode>
                <c:ptCount val="9"/>
                <c:pt idx="0">
                  <c:v>0.16</c:v>
                </c:pt>
                <c:pt idx="1">
                  <c:v>0.18</c:v>
                </c:pt>
                <c:pt idx="2">
                  <c:v>0.21</c:v>
                </c:pt>
                <c:pt idx="3">
                  <c:v>0.12</c:v>
                </c:pt>
                <c:pt idx="4">
                  <c:v>0.16</c:v>
                </c:pt>
                <c:pt idx="5">
                  <c:v>0.27</c:v>
                </c:pt>
                <c:pt idx="6">
                  <c:v>0.24</c:v>
                </c:pt>
                <c:pt idx="7">
                  <c:v>0.15</c:v>
                </c:pt>
                <c:pt idx="8">
                  <c:v>7.0000000000000007E-2</c:v>
                </c:pt>
              </c:numCache>
            </c:numRef>
          </c:val>
        </c:ser>
        <c:dLbls>
          <c:showLegendKey val="0"/>
          <c:showVal val="1"/>
          <c:showCatName val="0"/>
          <c:showSerName val="0"/>
          <c:showPercent val="0"/>
          <c:showBubbleSize val="0"/>
        </c:dLbls>
        <c:gapWidth val="50"/>
        <c:overlap val="100"/>
        <c:axId val="152220032"/>
        <c:axId val="152221568"/>
      </c:barChart>
      <c:catAx>
        <c:axId val="152220032"/>
        <c:scaling>
          <c:orientation val="maxMin"/>
        </c:scaling>
        <c:delete val="0"/>
        <c:axPos val="l"/>
        <c:majorTickMark val="out"/>
        <c:minorTickMark val="none"/>
        <c:tickLblPos val="nextTo"/>
        <c:txPr>
          <a:bodyPr/>
          <a:lstStyle/>
          <a:p>
            <a:pPr>
              <a:defRPr>
                <a:solidFill>
                  <a:schemeClr val="tx1"/>
                </a:solidFill>
              </a:defRPr>
            </a:pPr>
            <a:endParaRPr lang="en-US"/>
          </a:p>
        </c:txPr>
        <c:crossAx val="152221568"/>
        <c:crosses val="autoZero"/>
        <c:auto val="1"/>
        <c:lblAlgn val="ctr"/>
        <c:lblOffset val="100"/>
        <c:noMultiLvlLbl val="0"/>
      </c:catAx>
      <c:valAx>
        <c:axId val="152221568"/>
        <c:scaling>
          <c:orientation val="minMax"/>
          <c:max val="1"/>
          <c:min val="0"/>
        </c:scaling>
        <c:delete val="1"/>
        <c:axPos val="b"/>
        <c:numFmt formatCode="0%" sourceLinked="0"/>
        <c:majorTickMark val="none"/>
        <c:minorTickMark val="none"/>
        <c:tickLblPos val="nextTo"/>
        <c:crossAx val="152220032"/>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10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Sheet1!$A$2:$A$10</c:f>
              <c:strCache>
                <c:ptCount val="9"/>
                <c:pt idx="0">
                  <c:v>United States (A)</c:v>
                </c:pt>
                <c:pt idx="1">
                  <c:v>Canada (B)</c:v>
                </c:pt>
                <c:pt idx="2">
                  <c:v>Argentina (C) </c:v>
                </c:pt>
                <c:pt idx="3">
                  <c:v>United Kingdom (D)</c:v>
                </c:pt>
                <c:pt idx="4">
                  <c:v>Germany (E)</c:v>
                </c:pt>
                <c:pt idx="5">
                  <c:v>Netherlands (F)</c:v>
                </c:pt>
                <c:pt idx="6">
                  <c:v>Thailand (G)</c:v>
                </c:pt>
                <c:pt idx="7">
                  <c:v>Australia (H)</c:v>
                </c:pt>
                <c:pt idx="8">
                  <c:v>Japan (I)</c:v>
                </c:pt>
              </c:strCache>
            </c:strRef>
          </c:cat>
          <c:val>
            <c:numRef>
              <c:f>Sheet1!$B$2:$B$10</c:f>
              <c:numCache>
                <c:formatCode>0%</c:formatCode>
                <c:ptCount val="9"/>
                <c:pt idx="0">
                  <c:v>0.73</c:v>
                </c:pt>
                <c:pt idx="1">
                  <c:v>0.66</c:v>
                </c:pt>
                <c:pt idx="2">
                  <c:v>0.51</c:v>
                </c:pt>
                <c:pt idx="3">
                  <c:v>0.63</c:v>
                </c:pt>
                <c:pt idx="4">
                  <c:v>0.62</c:v>
                </c:pt>
                <c:pt idx="5">
                  <c:v>0.52</c:v>
                </c:pt>
                <c:pt idx="6">
                  <c:v>0.2</c:v>
                </c:pt>
                <c:pt idx="7">
                  <c:v>0.64</c:v>
                </c:pt>
                <c:pt idx="8">
                  <c:v>0.52</c:v>
                </c:pt>
              </c:numCache>
            </c:numRef>
          </c:val>
        </c:ser>
        <c:ser>
          <c:idx val="1"/>
          <c:order val="1"/>
          <c:tx>
            <c:strRef>
              <c:f>Sheet1!$C$1</c:f>
              <c:strCache>
                <c:ptCount val="1"/>
                <c:pt idx="0">
                  <c:v>Neutral</c:v>
                </c:pt>
              </c:strCache>
            </c:strRef>
          </c:tx>
          <c:invertIfNegative val="0"/>
          <c:cat>
            <c:strRef>
              <c:f>Sheet1!$A$2:$A$10</c:f>
              <c:strCache>
                <c:ptCount val="9"/>
                <c:pt idx="0">
                  <c:v>United States (A)</c:v>
                </c:pt>
                <c:pt idx="1">
                  <c:v>Canada (B)</c:v>
                </c:pt>
                <c:pt idx="2">
                  <c:v>Argentina (C) </c:v>
                </c:pt>
                <c:pt idx="3">
                  <c:v>United Kingdom (D)</c:v>
                </c:pt>
                <c:pt idx="4">
                  <c:v>Germany (E)</c:v>
                </c:pt>
                <c:pt idx="5">
                  <c:v>Netherlands (F)</c:v>
                </c:pt>
                <c:pt idx="6">
                  <c:v>Thailand (G)</c:v>
                </c:pt>
                <c:pt idx="7">
                  <c:v>Australia (H)</c:v>
                </c:pt>
                <c:pt idx="8">
                  <c:v>Japan (I)</c:v>
                </c:pt>
              </c:strCache>
            </c:strRef>
          </c:cat>
          <c:val>
            <c:numRef>
              <c:f>Sheet1!$C$2:$C$10</c:f>
              <c:numCache>
                <c:formatCode>0%</c:formatCode>
                <c:ptCount val="9"/>
                <c:pt idx="0">
                  <c:v>0.16000000000000003</c:v>
                </c:pt>
                <c:pt idx="1">
                  <c:v>0.19999999999999996</c:v>
                </c:pt>
                <c:pt idx="2">
                  <c:v>0.31999999999999995</c:v>
                </c:pt>
                <c:pt idx="3">
                  <c:v>0.24</c:v>
                </c:pt>
                <c:pt idx="4">
                  <c:v>0.27</c:v>
                </c:pt>
                <c:pt idx="5">
                  <c:v>0.33999999999999997</c:v>
                </c:pt>
                <c:pt idx="6">
                  <c:v>0.41999999999999993</c:v>
                </c:pt>
                <c:pt idx="7">
                  <c:v>0.20999999999999996</c:v>
                </c:pt>
                <c:pt idx="8">
                  <c:v>0.38</c:v>
                </c:pt>
              </c:numCache>
            </c:numRef>
          </c:val>
        </c:ser>
        <c:ser>
          <c:idx val="2"/>
          <c:order val="2"/>
          <c:tx>
            <c:strRef>
              <c:f>Sheet1!$D$1</c:f>
              <c:strCache>
                <c:ptCount val="1"/>
                <c:pt idx="0">
                  <c:v>Agree</c:v>
                </c:pt>
              </c:strCache>
            </c:strRef>
          </c:tx>
          <c:spPr>
            <a:solidFill>
              <a:srgbClr val="C00000"/>
            </a:solidFill>
          </c:spPr>
          <c:invertIfNegative val="0"/>
          <c:cat>
            <c:strRef>
              <c:f>Sheet1!$A$2:$A$10</c:f>
              <c:strCache>
                <c:ptCount val="9"/>
                <c:pt idx="0">
                  <c:v>United States (A)</c:v>
                </c:pt>
                <c:pt idx="1">
                  <c:v>Canada (B)</c:v>
                </c:pt>
                <c:pt idx="2">
                  <c:v>Argentina (C) </c:v>
                </c:pt>
                <c:pt idx="3">
                  <c:v>United Kingdom (D)</c:v>
                </c:pt>
                <c:pt idx="4">
                  <c:v>Germany (E)</c:v>
                </c:pt>
                <c:pt idx="5">
                  <c:v>Netherlands (F)</c:v>
                </c:pt>
                <c:pt idx="6">
                  <c:v>Thailand (G)</c:v>
                </c:pt>
                <c:pt idx="7">
                  <c:v>Australia (H)</c:v>
                </c:pt>
                <c:pt idx="8">
                  <c:v>Japan (I)</c:v>
                </c:pt>
              </c:strCache>
            </c:strRef>
          </c:cat>
          <c:val>
            <c:numRef>
              <c:f>Sheet1!$D$2:$D$10</c:f>
              <c:numCache>
                <c:formatCode>0%</c:formatCode>
                <c:ptCount val="9"/>
                <c:pt idx="0">
                  <c:v>0.11</c:v>
                </c:pt>
                <c:pt idx="1">
                  <c:v>0.14000000000000001</c:v>
                </c:pt>
                <c:pt idx="2">
                  <c:v>0.17</c:v>
                </c:pt>
                <c:pt idx="3">
                  <c:v>0.13</c:v>
                </c:pt>
                <c:pt idx="4">
                  <c:v>0.11</c:v>
                </c:pt>
                <c:pt idx="5">
                  <c:v>0.14000000000000001</c:v>
                </c:pt>
                <c:pt idx="6">
                  <c:v>0.38</c:v>
                </c:pt>
                <c:pt idx="7">
                  <c:v>0.15</c:v>
                </c:pt>
                <c:pt idx="8">
                  <c:v>0.1</c:v>
                </c:pt>
              </c:numCache>
            </c:numRef>
          </c:val>
        </c:ser>
        <c:dLbls>
          <c:showLegendKey val="0"/>
          <c:showVal val="1"/>
          <c:showCatName val="0"/>
          <c:showSerName val="0"/>
          <c:showPercent val="0"/>
          <c:showBubbleSize val="0"/>
        </c:dLbls>
        <c:gapWidth val="50"/>
        <c:overlap val="100"/>
        <c:axId val="152289664"/>
        <c:axId val="152291200"/>
      </c:barChart>
      <c:catAx>
        <c:axId val="152289664"/>
        <c:scaling>
          <c:orientation val="maxMin"/>
        </c:scaling>
        <c:delete val="0"/>
        <c:axPos val="l"/>
        <c:majorTickMark val="out"/>
        <c:minorTickMark val="none"/>
        <c:tickLblPos val="nextTo"/>
        <c:txPr>
          <a:bodyPr/>
          <a:lstStyle/>
          <a:p>
            <a:pPr>
              <a:defRPr>
                <a:solidFill>
                  <a:schemeClr val="tx1"/>
                </a:solidFill>
              </a:defRPr>
            </a:pPr>
            <a:endParaRPr lang="en-US"/>
          </a:p>
        </c:txPr>
        <c:crossAx val="152291200"/>
        <c:crosses val="autoZero"/>
        <c:auto val="1"/>
        <c:lblAlgn val="ctr"/>
        <c:lblOffset val="100"/>
        <c:noMultiLvlLbl val="0"/>
      </c:catAx>
      <c:valAx>
        <c:axId val="152291200"/>
        <c:scaling>
          <c:orientation val="minMax"/>
          <c:max val="1"/>
          <c:min val="0"/>
        </c:scaling>
        <c:delete val="1"/>
        <c:axPos val="b"/>
        <c:numFmt formatCode="0%" sourceLinked="0"/>
        <c:majorTickMark val="none"/>
        <c:minorTickMark val="none"/>
        <c:tickLblPos val="nextTo"/>
        <c:crossAx val="152289664"/>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10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Sheet1!$A$2:$A$10</c:f>
              <c:strCache>
                <c:ptCount val="9"/>
                <c:pt idx="0">
                  <c:v>United States (A)</c:v>
                </c:pt>
                <c:pt idx="1">
                  <c:v>Canada (B)</c:v>
                </c:pt>
                <c:pt idx="2">
                  <c:v>Argentina (C) </c:v>
                </c:pt>
                <c:pt idx="3">
                  <c:v>United Kingdom (D)</c:v>
                </c:pt>
                <c:pt idx="4">
                  <c:v>Germany (E)</c:v>
                </c:pt>
                <c:pt idx="5">
                  <c:v>Netherlands (F)</c:v>
                </c:pt>
                <c:pt idx="6">
                  <c:v>Thailand (G)</c:v>
                </c:pt>
                <c:pt idx="7">
                  <c:v>Australia (H)</c:v>
                </c:pt>
                <c:pt idx="8">
                  <c:v>Japan (I)</c:v>
                </c:pt>
              </c:strCache>
            </c:strRef>
          </c:cat>
          <c:val>
            <c:numRef>
              <c:f>Sheet1!$B$2:$B$10</c:f>
              <c:numCache>
                <c:formatCode>0%</c:formatCode>
                <c:ptCount val="9"/>
                <c:pt idx="0">
                  <c:v>0.79</c:v>
                </c:pt>
                <c:pt idx="1">
                  <c:v>0.76</c:v>
                </c:pt>
                <c:pt idx="2">
                  <c:v>0.69</c:v>
                </c:pt>
                <c:pt idx="3">
                  <c:v>0.76</c:v>
                </c:pt>
                <c:pt idx="4">
                  <c:v>0.67</c:v>
                </c:pt>
                <c:pt idx="5">
                  <c:v>0.68</c:v>
                </c:pt>
                <c:pt idx="6">
                  <c:v>0.51</c:v>
                </c:pt>
                <c:pt idx="7">
                  <c:v>0.76</c:v>
                </c:pt>
                <c:pt idx="8">
                  <c:v>0.56000000000000005</c:v>
                </c:pt>
              </c:numCache>
            </c:numRef>
          </c:val>
        </c:ser>
        <c:ser>
          <c:idx val="1"/>
          <c:order val="1"/>
          <c:tx>
            <c:strRef>
              <c:f>Sheet1!$C$1</c:f>
              <c:strCache>
                <c:ptCount val="1"/>
                <c:pt idx="0">
                  <c:v>Neutral</c:v>
                </c:pt>
              </c:strCache>
            </c:strRef>
          </c:tx>
          <c:invertIfNegative val="0"/>
          <c:dLbls>
            <c:dLbl>
              <c:idx val="4"/>
              <c:layout>
                <c:manualLayout>
                  <c:x val="-1.9276822104204994E-2"/>
                  <c:y val="0"/>
                </c:manualLayout>
              </c:layout>
              <c:showLegendKey val="0"/>
              <c:showVal val="1"/>
              <c:showCatName val="0"/>
              <c:showSerName val="0"/>
              <c:showPercent val="0"/>
              <c:showBubbleSize val="0"/>
            </c:dLbl>
            <c:dLbl>
              <c:idx val="5"/>
              <c:layout>
                <c:manualLayout>
                  <c:x val="-4.1307475937582126E-2"/>
                  <c:y val="0"/>
                </c:manualLayout>
              </c:layout>
              <c:showLegendKey val="0"/>
              <c:showVal val="1"/>
              <c:showCatName val="0"/>
              <c:showSerName val="0"/>
              <c:showPercent val="0"/>
              <c:showBubbleSize val="0"/>
            </c:dLbl>
            <c:dLbl>
              <c:idx val="6"/>
              <c:layout>
                <c:manualLayout>
                  <c:x val="-4.4061307666754271E-2"/>
                  <c:y val="0"/>
                </c:manualLayout>
              </c:layout>
              <c:showLegendKey val="0"/>
              <c:showVal val="1"/>
              <c:showCatName val="0"/>
              <c:showSerName val="0"/>
              <c:showPercent val="0"/>
              <c:showBubbleSize val="0"/>
            </c:dLbl>
            <c:dLbl>
              <c:idx val="8"/>
              <c:layout>
                <c:manualLayout>
                  <c:x val="-3.0292149020893458E-2"/>
                  <c:y val="1.0342402339965709E-16"/>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Sheet1!$A$2:$A$10</c:f>
              <c:strCache>
                <c:ptCount val="9"/>
                <c:pt idx="0">
                  <c:v>United States (A)</c:v>
                </c:pt>
                <c:pt idx="1">
                  <c:v>Canada (B)</c:v>
                </c:pt>
                <c:pt idx="2">
                  <c:v>Argentina (C) </c:v>
                </c:pt>
                <c:pt idx="3">
                  <c:v>United Kingdom (D)</c:v>
                </c:pt>
                <c:pt idx="4">
                  <c:v>Germany (E)</c:v>
                </c:pt>
                <c:pt idx="5">
                  <c:v>Netherlands (F)</c:v>
                </c:pt>
                <c:pt idx="6">
                  <c:v>Thailand (G)</c:v>
                </c:pt>
                <c:pt idx="7">
                  <c:v>Australia (H)</c:v>
                </c:pt>
                <c:pt idx="8">
                  <c:v>Japan (I)</c:v>
                </c:pt>
              </c:strCache>
            </c:strRef>
          </c:cat>
          <c:val>
            <c:numRef>
              <c:f>Sheet1!$C$2:$C$10</c:f>
              <c:numCache>
                <c:formatCode>0%</c:formatCode>
                <c:ptCount val="9"/>
                <c:pt idx="0">
                  <c:v>0.10999999999999999</c:v>
                </c:pt>
                <c:pt idx="1">
                  <c:v>0.13</c:v>
                </c:pt>
                <c:pt idx="2">
                  <c:v>0.16000000000000003</c:v>
                </c:pt>
                <c:pt idx="3">
                  <c:v>0.16000000000000003</c:v>
                </c:pt>
                <c:pt idx="4">
                  <c:v>0.21999999999999997</c:v>
                </c:pt>
                <c:pt idx="5">
                  <c:v>0.24</c:v>
                </c:pt>
                <c:pt idx="6">
                  <c:v>0.28000000000000003</c:v>
                </c:pt>
                <c:pt idx="7">
                  <c:v>0.14000000000000001</c:v>
                </c:pt>
                <c:pt idx="8">
                  <c:v>0.36</c:v>
                </c:pt>
              </c:numCache>
            </c:numRef>
          </c:val>
        </c:ser>
        <c:ser>
          <c:idx val="2"/>
          <c:order val="2"/>
          <c:tx>
            <c:strRef>
              <c:f>Sheet1!$D$1</c:f>
              <c:strCache>
                <c:ptCount val="1"/>
                <c:pt idx="0">
                  <c:v>Agree</c:v>
                </c:pt>
              </c:strCache>
            </c:strRef>
          </c:tx>
          <c:spPr>
            <a:solidFill>
              <a:srgbClr val="C00000"/>
            </a:solidFill>
          </c:spPr>
          <c:invertIfNegative val="0"/>
          <c:cat>
            <c:strRef>
              <c:f>Sheet1!$A$2:$A$10</c:f>
              <c:strCache>
                <c:ptCount val="9"/>
                <c:pt idx="0">
                  <c:v>United States (A)</c:v>
                </c:pt>
                <c:pt idx="1">
                  <c:v>Canada (B)</c:v>
                </c:pt>
                <c:pt idx="2">
                  <c:v>Argentina (C) </c:v>
                </c:pt>
                <c:pt idx="3">
                  <c:v>United Kingdom (D)</c:v>
                </c:pt>
                <c:pt idx="4">
                  <c:v>Germany (E)</c:v>
                </c:pt>
                <c:pt idx="5">
                  <c:v>Netherlands (F)</c:v>
                </c:pt>
                <c:pt idx="6">
                  <c:v>Thailand (G)</c:v>
                </c:pt>
                <c:pt idx="7">
                  <c:v>Australia (H)</c:v>
                </c:pt>
                <c:pt idx="8">
                  <c:v>Japan (I)</c:v>
                </c:pt>
              </c:strCache>
            </c:strRef>
          </c:cat>
          <c:val>
            <c:numRef>
              <c:f>Sheet1!$D$2:$D$10</c:f>
              <c:numCache>
                <c:formatCode>0%</c:formatCode>
                <c:ptCount val="9"/>
                <c:pt idx="0">
                  <c:v>0.1</c:v>
                </c:pt>
                <c:pt idx="1">
                  <c:v>0.11</c:v>
                </c:pt>
                <c:pt idx="2">
                  <c:v>0.15</c:v>
                </c:pt>
                <c:pt idx="3">
                  <c:v>0.08</c:v>
                </c:pt>
                <c:pt idx="4">
                  <c:v>0.11</c:v>
                </c:pt>
                <c:pt idx="5">
                  <c:v>0.08</c:v>
                </c:pt>
                <c:pt idx="6">
                  <c:v>0.21</c:v>
                </c:pt>
                <c:pt idx="7">
                  <c:v>0.1</c:v>
                </c:pt>
                <c:pt idx="8">
                  <c:v>0.08</c:v>
                </c:pt>
              </c:numCache>
            </c:numRef>
          </c:val>
        </c:ser>
        <c:dLbls>
          <c:showLegendKey val="0"/>
          <c:showVal val="1"/>
          <c:showCatName val="0"/>
          <c:showSerName val="0"/>
          <c:showPercent val="0"/>
          <c:showBubbleSize val="0"/>
        </c:dLbls>
        <c:gapWidth val="50"/>
        <c:overlap val="100"/>
        <c:axId val="152008576"/>
        <c:axId val="152010112"/>
      </c:barChart>
      <c:catAx>
        <c:axId val="152008576"/>
        <c:scaling>
          <c:orientation val="maxMin"/>
        </c:scaling>
        <c:delete val="0"/>
        <c:axPos val="l"/>
        <c:majorTickMark val="out"/>
        <c:minorTickMark val="none"/>
        <c:tickLblPos val="nextTo"/>
        <c:txPr>
          <a:bodyPr/>
          <a:lstStyle/>
          <a:p>
            <a:pPr>
              <a:defRPr>
                <a:solidFill>
                  <a:schemeClr val="tx1"/>
                </a:solidFill>
              </a:defRPr>
            </a:pPr>
            <a:endParaRPr lang="en-US"/>
          </a:p>
        </c:txPr>
        <c:crossAx val="152010112"/>
        <c:crosses val="autoZero"/>
        <c:auto val="1"/>
        <c:lblAlgn val="ctr"/>
        <c:lblOffset val="100"/>
        <c:noMultiLvlLbl val="0"/>
      </c:catAx>
      <c:valAx>
        <c:axId val="152010112"/>
        <c:scaling>
          <c:orientation val="minMax"/>
          <c:max val="1"/>
          <c:min val="0"/>
        </c:scaling>
        <c:delete val="1"/>
        <c:axPos val="b"/>
        <c:numFmt formatCode="0%" sourceLinked="0"/>
        <c:majorTickMark val="none"/>
        <c:minorTickMark val="none"/>
        <c:tickLblPos val="nextTo"/>
        <c:crossAx val="152008576"/>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10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Sheet1!$A$2:$A$10</c:f>
              <c:strCache>
                <c:ptCount val="9"/>
                <c:pt idx="0">
                  <c:v>United States (A)</c:v>
                </c:pt>
                <c:pt idx="1">
                  <c:v>Canada (B)</c:v>
                </c:pt>
                <c:pt idx="2">
                  <c:v>Argentina (C) </c:v>
                </c:pt>
                <c:pt idx="3">
                  <c:v>United Kingdom (D)</c:v>
                </c:pt>
                <c:pt idx="4">
                  <c:v>Germany (E)</c:v>
                </c:pt>
                <c:pt idx="5">
                  <c:v>Netherlands (F)</c:v>
                </c:pt>
                <c:pt idx="6">
                  <c:v>Thailand (G)</c:v>
                </c:pt>
                <c:pt idx="7">
                  <c:v>Australia (H)</c:v>
                </c:pt>
                <c:pt idx="8">
                  <c:v>Japan (I)</c:v>
                </c:pt>
              </c:strCache>
            </c:strRef>
          </c:cat>
          <c:val>
            <c:numRef>
              <c:f>Sheet1!$B$2:$B$10</c:f>
              <c:numCache>
                <c:formatCode>0%</c:formatCode>
                <c:ptCount val="9"/>
                <c:pt idx="0">
                  <c:v>0.9</c:v>
                </c:pt>
                <c:pt idx="1">
                  <c:v>0.86</c:v>
                </c:pt>
                <c:pt idx="2">
                  <c:v>0.76</c:v>
                </c:pt>
                <c:pt idx="3">
                  <c:v>0.85</c:v>
                </c:pt>
                <c:pt idx="4">
                  <c:v>0.83</c:v>
                </c:pt>
                <c:pt idx="5">
                  <c:v>0.86</c:v>
                </c:pt>
                <c:pt idx="6">
                  <c:v>0.75</c:v>
                </c:pt>
                <c:pt idx="7">
                  <c:v>0.85</c:v>
                </c:pt>
                <c:pt idx="8">
                  <c:v>0.75</c:v>
                </c:pt>
              </c:numCache>
            </c:numRef>
          </c:val>
        </c:ser>
        <c:ser>
          <c:idx val="1"/>
          <c:order val="1"/>
          <c:tx>
            <c:strRef>
              <c:f>Sheet1!$C$1</c:f>
              <c:strCache>
                <c:ptCount val="1"/>
                <c:pt idx="0">
                  <c:v>Neutral</c:v>
                </c:pt>
              </c:strCache>
            </c:strRef>
          </c:tx>
          <c:invertIfNegative val="0"/>
          <c:dLbls>
            <c:dLbl>
              <c:idx val="1"/>
              <c:layout>
                <c:manualLayout>
                  <c:x val="1.652299037503285E-2"/>
                  <c:y val="0"/>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Sheet1!$A$2:$A$10</c:f>
              <c:strCache>
                <c:ptCount val="9"/>
                <c:pt idx="0">
                  <c:v>United States (A)</c:v>
                </c:pt>
                <c:pt idx="1">
                  <c:v>Canada (B)</c:v>
                </c:pt>
                <c:pt idx="2">
                  <c:v>Argentina (C) </c:v>
                </c:pt>
                <c:pt idx="3">
                  <c:v>United Kingdom (D)</c:v>
                </c:pt>
                <c:pt idx="4">
                  <c:v>Germany (E)</c:v>
                </c:pt>
                <c:pt idx="5">
                  <c:v>Netherlands (F)</c:v>
                </c:pt>
                <c:pt idx="6">
                  <c:v>Thailand (G)</c:v>
                </c:pt>
                <c:pt idx="7">
                  <c:v>Australia (H)</c:v>
                </c:pt>
                <c:pt idx="8">
                  <c:v>Japan (I)</c:v>
                </c:pt>
              </c:strCache>
            </c:strRef>
          </c:cat>
          <c:val>
            <c:numRef>
              <c:f>Sheet1!$C$2:$C$10</c:f>
              <c:numCache>
                <c:formatCode>0%</c:formatCode>
                <c:ptCount val="9"/>
                <c:pt idx="0">
                  <c:v>5.9999999999999942E-2</c:v>
                </c:pt>
                <c:pt idx="1">
                  <c:v>8.0000000000000071E-2</c:v>
                </c:pt>
                <c:pt idx="2">
                  <c:v>0.12</c:v>
                </c:pt>
                <c:pt idx="3">
                  <c:v>9.9999999999999978E-2</c:v>
                </c:pt>
                <c:pt idx="4">
                  <c:v>0.10000000000000009</c:v>
                </c:pt>
                <c:pt idx="5">
                  <c:v>9.9999999999999978E-2</c:v>
                </c:pt>
                <c:pt idx="6">
                  <c:v>0.18999999999999995</c:v>
                </c:pt>
                <c:pt idx="7">
                  <c:v>9.000000000000008E-2</c:v>
                </c:pt>
                <c:pt idx="8">
                  <c:v>0.17000000000000004</c:v>
                </c:pt>
              </c:numCache>
            </c:numRef>
          </c:val>
        </c:ser>
        <c:ser>
          <c:idx val="2"/>
          <c:order val="2"/>
          <c:tx>
            <c:strRef>
              <c:f>Sheet1!$D$1</c:f>
              <c:strCache>
                <c:ptCount val="1"/>
                <c:pt idx="0">
                  <c:v>Disagree</c:v>
                </c:pt>
              </c:strCache>
            </c:strRef>
          </c:tx>
          <c:spPr>
            <a:solidFill>
              <a:srgbClr val="C00000"/>
            </a:solidFill>
          </c:spPr>
          <c:invertIfNegative val="0"/>
          <c:cat>
            <c:strRef>
              <c:f>Sheet1!$A$2:$A$10</c:f>
              <c:strCache>
                <c:ptCount val="9"/>
                <c:pt idx="0">
                  <c:v>United States (A)</c:v>
                </c:pt>
                <c:pt idx="1">
                  <c:v>Canada (B)</c:v>
                </c:pt>
                <c:pt idx="2">
                  <c:v>Argentina (C) </c:v>
                </c:pt>
                <c:pt idx="3">
                  <c:v>United Kingdom (D)</c:v>
                </c:pt>
                <c:pt idx="4">
                  <c:v>Germany (E)</c:v>
                </c:pt>
                <c:pt idx="5">
                  <c:v>Netherlands (F)</c:v>
                </c:pt>
                <c:pt idx="6">
                  <c:v>Thailand (G)</c:v>
                </c:pt>
                <c:pt idx="7">
                  <c:v>Australia (H)</c:v>
                </c:pt>
                <c:pt idx="8">
                  <c:v>Japan (I)</c:v>
                </c:pt>
              </c:strCache>
            </c:strRef>
          </c:cat>
          <c:val>
            <c:numRef>
              <c:f>Sheet1!$D$2:$D$10</c:f>
              <c:numCache>
                <c:formatCode>0%</c:formatCode>
                <c:ptCount val="9"/>
                <c:pt idx="0">
                  <c:v>0.04</c:v>
                </c:pt>
                <c:pt idx="1">
                  <c:v>0.06</c:v>
                </c:pt>
                <c:pt idx="2">
                  <c:v>0.12</c:v>
                </c:pt>
                <c:pt idx="3">
                  <c:v>0.05</c:v>
                </c:pt>
                <c:pt idx="4">
                  <c:v>7.0000000000000007E-2</c:v>
                </c:pt>
                <c:pt idx="5">
                  <c:v>0.04</c:v>
                </c:pt>
                <c:pt idx="6">
                  <c:v>0.06</c:v>
                </c:pt>
                <c:pt idx="7">
                  <c:v>0.06</c:v>
                </c:pt>
                <c:pt idx="8">
                  <c:v>0.08</c:v>
                </c:pt>
              </c:numCache>
            </c:numRef>
          </c:val>
        </c:ser>
        <c:dLbls>
          <c:showLegendKey val="0"/>
          <c:showVal val="1"/>
          <c:showCatName val="0"/>
          <c:showSerName val="0"/>
          <c:showPercent val="0"/>
          <c:showBubbleSize val="0"/>
        </c:dLbls>
        <c:gapWidth val="50"/>
        <c:overlap val="100"/>
        <c:axId val="118654848"/>
        <c:axId val="118656384"/>
      </c:barChart>
      <c:catAx>
        <c:axId val="118654848"/>
        <c:scaling>
          <c:orientation val="maxMin"/>
        </c:scaling>
        <c:delete val="0"/>
        <c:axPos val="l"/>
        <c:majorTickMark val="out"/>
        <c:minorTickMark val="none"/>
        <c:tickLblPos val="nextTo"/>
        <c:txPr>
          <a:bodyPr/>
          <a:lstStyle/>
          <a:p>
            <a:pPr>
              <a:defRPr>
                <a:solidFill>
                  <a:schemeClr val="tx1"/>
                </a:solidFill>
              </a:defRPr>
            </a:pPr>
            <a:endParaRPr lang="en-US"/>
          </a:p>
        </c:txPr>
        <c:crossAx val="118656384"/>
        <c:crosses val="autoZero"/>
        <c:auto val="1"/>
        <c:lblAlgn val="ctr"/>
        <c:lblOffset val="100"/>
        <c:noMultiLvlLbl val="0"/>
      </c:catAx>
      <c:valAx>
        <c:axId val="118656384"/>
        <c:scaling>
          <c:orientation val="minMax"/>
          <c:max val="1"/>
          <c:min val="0"/>
        </c:scaling>
        <c:delete val="1"/>
        <c:axPos val="b"/>
        <c:numFmt formatCode="0%" sourceLinked="0"/>
        <c:majorTickMark val="none"/>
        <c:minorTickMark val="none"/>
        <c:tickLblPos val="nextTo"/>
        <c:crossAx val="118654848"/>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10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4686917575670012"/>
          <c:y val="9.2050330511422945E-2"/>
          <c:w val="0.58328446513610155"/>
          <c:h val="0.81589933897715416"/>
        </c:manualLayout>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002A7E"/>
              </a:solidFill>
            </c:spPr>
          </c:dPt>
          <c:dPt>
            <c:idx val="6"/>
            <c:invertIfNegative val="0"/>
            <c:bubble3D val="0"/>
            <c:spPr>
              <a:solidFill>
                <a:srgbClr val="C00000"/>
              </a:solidFill>
            </c:spPr>
          </c:dPt>
          <c:dPt>
            <c:idx val="7"/>
            <c:invertIfNegative val="0"/>
            <c:bubble3D val="0"/>
            <c:spPr>
              <a:solidFill>
                <a:srgbClr val="C00000"/>
              </a:solidFill>
            </c:spPr>
          </c:dPt>
          <c:dPt>
            <c:idx val="8"/>
            <c:invertIfNegative val="0"/>
            <c:bubble3D val="0"/>
            <c:spPr>
              <a:solidFill>
                <a:srgbClr val="C00000"/>
              </a:solidFill>
            </c:spPr>
          </c:dPt>
          <c:dPt>
            <c:idx val="9"/>
            <c:invertIfNegative val="0"/>
            <c:bubble3D val="0"/>
            <c:spPr>
              <a:solidFill>
                <a:srgbClr val="002A7E"/>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Sheet1!$A$2:$A$11</c:f>
              <c:strCache>
                <c:ptCount val="10"/>
                <c:pt idx="0">
                  <c:v>High blood pressure</c:v>
                </c:pt>
                <c:pt idx="1">
                  <c:v>Heart attack</c:v>
                </c:pt>
                <c:pt idx="2">
                  <c:v>AIDS</c:v>
                </c:pt>
                <c:pt idx="3">
                  <c:v>Stroke</c:v>
                </c:pt>
                <c:pt idx="4">
                  <c:v>Breast cancer</c:v>
                </c:pt>
                <c:pt idx="5">
                  <c:v>Prostate cancer</c:v>
                </c:pt>
                <c:pt idx="6">
                  <c:v>Pulmonary embolism</c:v>
                </c:pt>
                <c:pt idx="7">
                  <c:v>Deep vein thrombosis</c:v>
                </c:pt>
                <c:pt idx="8">
                  <c:v>Thrombosis</c:v>
                </c:pt>
                <c:pt idx="9">
                  <c:v>Hemo-Distension Syndrome</c:v>
                </c:pt>
              </c:strCache>
            </c:strRef>
          </c:cat>
          <c:val>
            <c:numRef>
              <c:f>Sheet1!$B$2:$B$11</c:f>
              <c:numCache>
                <c:formatCode>0%</c:formatCode>
                <c:ptCount val="10"/>
                <c:pt idx="0">
                  <c:v>0.93</c:v>
                </c:pt>
                <c:pt idx="1">
                  <c:v>0.9</c:v>
                </c:pt>
                <c:pt idx="2">
                  <c:v>0.89</c:v>
                </c:pt>
                <c:pt idx="3">
                  <c:v>0.89</c:v>
                </c:pt>
                <c:pt idx="4">
                  <c:v>0.89</c:v>
                </c:pt>
                <c:pt idx="5">
                  <c:v>0.88</c:v>
                </c:pt>
                <c:pt idx="6">
                  <c:v>0.7</c:v>
                </c:pt>
                <c:pt idx="7">
                  <c:v>0.56999999999999995</c:v>
                </c:pt>
                <c:pt idx="8">
                  <c:v>0.52</c:v>
                </c:pt>
                <c:pt idx="9">
                  <c:v>0.08</c:v>
                </c:pt>
              </c:numCache>
            </c:numRef>
          </c:val>
        </c:ser>
        <c:dLbls>
          <c:dLblPos val="outEnd"/>
          <c:showLegendKey val="0"/>
          <c:showVal val="1"/>
          <c:showCatName val="0"/>
          <c:showSerName val="0"/>
          <c:showPercent val="0"/>
          <c:showBubbleSize val="0"/>
        </c:dLbls>
        <c:gapWidth val="50"/>
        <c:axId val="118429952"/>
        <c:axId val="118449280"/>
      </c:barChart>
      <c:catAx>
        <c:axId val="118429952"/>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18449280"/>
        <c:crosses val="autoZero"/>
        <c:auto val="1"/>
        <c:lblAlgn val="ctr"/>
        <c:lblOffset val="100"/>
        <c:noMultiLvlLbl val="0"/>
      </c:catAx>
      <c:valAx>
        <c:axId val="118449280"/>
        <c:scaling>
          <c:orientation val="minMax"/>
        </c:scaling>
        <c:delete val="1"/>
        <c:axPos val="t"/>
        <c:numFmt formatCode="0%" sourceLinked="1"/>
        <c:majorTickMark val="out"/>
        <c:minorTickMark val="none"/>
        <c:tickLblPos val="nextTo"/>
        <c:crossAx val="11842995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289357212701352"/>
          <c:y val="0.38146359342053171"/>
          <c:w val="0.81342828469970663"/>
          <c:h val="0.50684069459803827"/>
        </c:manualLayout>
      </c:layout>
      <c:barChart>
        <c:barDir val="col"/>
        <c:grouping val="clustered"/>
        <c:varyColors val="0"/>
        <c:ser>
          <c:idx val="0"/>
          <c:order val="0"/>
          <c:tx>
            <c:strRef>
              <c:f>Sheet1!$A$2</c:f>
              <c:strCache>
                <c:ptCount val="1"/>
              </c:strCache>
            </c:strRef>
          </c:tx>
          <c:invertIfNegative val="0"/>
          <c:dPt>
            <c:idx val="0"/>
            <c:invertIfNegative val="0"/>
            <c:bubble3D val="0"/>
            <c:spPr>
              <a:solidFill>
                <a:schemeClr val="tx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rgbClr val="002A7E"/>
              </a:solidFill>
              <a:ln>
                <a:noFill/>
              </a:ln>
            </c:spPr>
          </c:dPt>
          <c:dPt>
            <c:idx val="7"/>
            <c:invertIfNegative val="0"/>
            <c:bubble3D val="0"/>
            <c:spPr>
              <a:solidFill>
                <a:srgbClr val="9E2600"/>
              </a:solidFill>
            </c:spPr>
          </c:dPt>
          <c:dPt>
            <c:idx val="8"/>
            <c:invertIfNegative val="0"/>
            <c:bubble3D val="0"/>
            <c:spPr>
              <a:solidFill>
                <a:schemeClr val="bg1">
                  <a:lumMod val="50000"/>
                </a:schemeClr>
              </a:solidFill>
            </c:spPr>
          </c:dPt>
          <c:dLbls>
            <c:txPr>
              <a:bodyPr/>
              <a:lstStyle/>
              <a:p>
                <a:pPr>
                  <a:defRPr sz="700" b="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Sheet1!$B$1:$J$1</c:f>
              <c:strCache>
                <c:ptCount val="9"/>
                <c:pt idx="0">
                  <c:v>AR</c:v>
                </c:pt>
                <c:pt idx="1">
                  <c:v>AU</c:v>
                </c:pt>
                <c:pt idx="2">
                  <c:v>CA</c:v>
                </c:pt>
                <c:pt idx="3">
                  <c:v>DE</c:v>
                </c:pt>
                <c:pt idx="4">
                  <c:v>JP</c:v>
                </c:pt>
                <c:pt idx="5">
                  <c:v>NL</c:v>
                </c:pt>
                <c:pt idx="6">
                  <c:v>TH</c:v>
                </c:pt>
                <c:pt idx="7">
                  <c:v>UK</c:v>
                </c:pt>
                <c:pt idx="8">
                  <c:v>US</c:v>
                </c:pt>
              </c:strCache>
            </c:strRef>
          </c:cat>
          <c:val>
            <c:numRef>
              <c:f>Sheet1!$B$2:$J$2</c:f>
              <c:numCache>
                <c:formatCode>0%</c:formatCode>
                <c:ptCount val="9"/>
                <c:pt idx="0">
                  <c:v>0.33</c:v>
                </c:pt>
                <c:pt idx="1">
                  <c:v>0.8</c:v>
                </c:pt>
                <c:pt idx="2">
                  <c:v>0.41</c:v>
                </c:pt>
                <c:pt idx="3">
                  <c:v>0.38</c:v>
                </c:pt>
                <c:pt idx="4">
                  <c:v>0.13</c:v>
                </c:pt>
                <c:pt idx="5">
                  <c:v>0.2</c:v>
                </c:pt>
                <c:pt idx="6">
                  <c:v>0.24</c:v>
                </c:pt>
                <c:pt idx="7">
                  <c:v>0.86</c:v>
                </c:pt>
                <c:pt idx="8">
                  <c:v>0.56999999999999995</c:v>
                </c:pt>
              </c:numCache>
            </c:numRef>
          </c:val>
        </c:ser>
        <c:dLbls>
          <c:showLegendKey val="0"/>
          <c:showVal val="0"/>
          <c:showCatName val="0"/>
          <c:showSerName val="0"/>
          <c:showPercent val="0"/>
          <c:showBubbleSize val="0"/>
        </c:dLbls>
        <c:gapWidth val="50"/>
        <c:axId val="140863744"/>
        <c:axId val="140873728"/>
      </c:barChart>
      <c:catAx>
        <c:axId val="140863744"/>
        <c:scaling>
          <c:orientation val="minMax"/>
        </c:scaling>
        <c:delete val="0"/>
        <c:axPos val="b"/>
        <c:majorTickMark val="out"/>
        <c:minorTickMark val="none"/>
        <c:tickLblPos val="nextTo"/>
        <c:txPr>
          <a:bodyPr/>
          <a:lstStyle/>
          <a:p>
            <a:pPr>
              <a:defRPr sz="8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40873728"/>
        <c:crosses val="autoZero"/>
        <c:auto val="1"/>
        <c:lblAlgn val="ctr"/>
        <c:lblOffset val="100"/>
        <c:noMultiLvlLbl val="0"/>
      </c:catAx>
      <c:valAx>
        <c:axId val="140873728"/>
        <c:scaling>
          <c:orientation val="minMax"/>
          <c:max val="1"/>
          <c:min val="0"/>
        </c:scaling>
        <c:delete val="1"/>
        <c:axPos val="l"/>
        <c:numFmt formatCode="0%" sourceLinked="1"/>
        <c:majorTickMark val="out"/>
        <c:minorTickMark val="none"/>
        <c:tickLblPos val="nextTo"/>
        <c:crossAx val="14086374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4553902092513666"/>
          <c:y val="9.2050330511422945E-2"/>
          <c:w val="0.41287076500758502"/>
          <c:h val="0.81589933897715416"/>
        </c:manualLayout>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C00000"/>
              </a:solidFill>
            </c:spPr>
          </c:dPt>
          <c:dPt>
            <c:idx val="6"/>
            <c:invertIfNegative val="0"/>
            <c:bubble3D val="0"/>
            <c:spPr>
              <a:solidFill>
                <a:srgbClr val="C00000"/>
              </a:solidFill>
            </c:spPr>
          </c:dPt>
          <c:dPt>
            <c:idx val="7"/>
            <c:invertIfNegative val="0"/>
            <c:bubble3D val="0"/>
            <c:spPr>
              <a:solidFill>
                <a:srgbClr val="C00000"/>
              </a:solidFill>
            </c:spPr>
          </c:dPt>
          <c:dPt>
            <c:idx val="8"/>
            <c:invertIfNegative val="0"/>
            <c:bubble3D val="0"/>
            <c:spPr>
              <a:solidFill>
                <a:srgbClr val="002A7E"/>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Heart attack</c:v>
                </c:pt>
                <c:pt idx="1">
                  <c:v>High blood pressure</c:v>
                </c:pt>
                <c:pt idx="2">
                  <c:v>Prostate cancer (men only)</c:v>
                </c:pt>
                <c:pt idx="3">
                  <c:v>Breast cancer (women only)</c:v>
                </c:pt>
                <c:pt idx="4">
                  <c:v>Stroke</c:v>
                </c:pt>
                <c:pt idx="5">
                  <c:v>Pulmonary embolism</c:v>
                </c:pt>
                <c:pt idx="6">
                  <c:v>Thrombosis</c:v>
                </c:pt>
                <c:pt idx="7">
                  <c:v>Deep vein thrombosis</c:v>
                </c:pt>
                <c:pt idx="8">
                  <c:v>AIDS</c:v>
                </c:pt>
              </c:strCache>
            </c:strRef>
          </c:cat>
          <c:val>
            <c:numRef>
              <c:f>Sheet1!$B$2:$B$10</c:f>
              <c:numCache>
                <c:formatCode>0%</c:formatCode>
                <c:ptCount val="9"/>
                <c:pt idx="0">
                  <c:v>0.46</c:v>
                </c:pt>
                <c:pt idx="1">
                  <c:v>0.44</c:v>
                </c:pt>
                <c:pt idx="2">
                  <c:v>0.4</c:v>
                </c:pt>
                <c:pt idx="3">
                  <c:v>0.39</c:v>
                </c:pt>
                <c:pt idx="4">
                  <c:v>0.38</c:v>
                </c:pt>
                <c:pt idx="5">
                  <c:v>0.22</c:v>
                </c:pt>
                <c:pt idx="6">
                  <c:v>0.2</c:v>
                </c:pt>
                <c:pt idx="7">
                  <c:v>0.2</c:v>
                </c:pt>
                <c:pt idx="8">
                  <c:v>0.12</c:v>
                </c:pt>
              </c:numCache>
            </c:numRef>
          </c:val>
        </c:ser>
        <c:dLbls>
          <c:dLblPos val="outEnd"/>
          <c:showLegendKey val="0"/>
          <c:showVal val="1"/>
          <c:showCatName val="0"/>
          <c:showSerName val="0"/>
          <c:showPercent val="0"/>
          <c:showBubbleSize val="0"/>
        </c:dLbls>
        <c:gapWidth val="50"/>
        <c:axId val="118459776"/>
        <c:axId val="119637888"/>
      </c:barChart>
      <c:catAx>
        <c:axId val="118459776"/>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19637888"/>
        <c:crosses val="autoZero"/>
        <c:auto val="1"/>
        <c:lblAlgn val="ctr"/>
        <c:lblOffset val="100"/>
        <c:noMultiLvlLbl val="0"/>
      </c:catAx>
      <c:valAx>
        <c:axId val="119637888"/>
        <c:scaling>
          <c:orientation val="minMax"/>
        </c:scaling>
        <c:delete val="1"/>
        <c:axPos val="t"/>
        <c:numFmt formatCode="0%" sourceLinked="1"/>
        <c:majorTickMark val="out"/>
        <c:minorTickMark val="none"/>
        <c:tickLblPos val="nextTo"/>
        <c:crossAx val="11845977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002A7E"/>
              </a:solidFill>
            </c:spPr>
          </c:dPt>
          <c:dPt>
            <c:idx val="6"/>
            <c:invertIfNegative val="0"/>
            <c:bubble3D val="0"/>
            <c:spPr>
              <a:solidFill>
                <a:srgbClr val="002A7E"/>
              </a:solidFill>
            </c:spPr>
          </c:dPt>
          <c:dPt>
            <c:idx val="7"/>
            <c:invertIfNegative val="0"/>
            <c:bubble3D val="0"/>
            <c:spPr>
              <a:solidFill>
                <a:srgbClr val="002A7E"/>
              </a:solidFill>
            </c:spPr>
          </c:dPt>
          <c:dPt>
            <c:idx val="8"/>
            <c:invertIfNegative val="0"/>
            <c:bubble3D val="0"/>
            <c:spPr>
              <a:solidFill>
                <a:srgbClr val="C00000"/>
              </a:solidFill>
            </c:spPr>
          </c:dPt>
          <c:dPt>
            <c:idx val="9"/>
            <c:invertIfNegative val="0"/>
            <c:bubble3D val="0"/>
            <c:spPr>
              <a:solidFill>
                <a:srgbClr val="C00000"/>
              </a:solidFill>
            </c:spPr>
          </c:dPt>
          <c:dPt>
            <c:idx val="10"/>
            <c:invertIfNegative val="0"/>
            <c:bubble3D val="0"/>
            <c:spPr>
              <a:solidFill>
                <a:srgbClr val="C00000"/>
              </a:solidFill>
            </c:spPr>
          </c:dPt>
          <c:dPt>
            <c:idx val="11"/>
            <c:invertIfNegative val="0"/>
            <c:bubble3D val="0"/>
            <c:spPr>
              <a:solidFill>
                <a:srgbClr val="C00000"/>
              </a:solidFill>
            </c:spPr>
          </c:dPt>
          <c:dPt>
            <c:idx val="12"/>
            <c:invertIfNegative val="0"/>
            <c:bubble3D val="0"/>
            <c:spPr>
              <a:solidFill>
                <a:schemeClr val="tx1">
                  <a:lumMod val="65000"/>
                  <a:lumOff val="35000"/>
                </a:schemeClr>
              </a:solidFill>
            </c:spPr>
          </c:dPt>
          <c:dLbls>
            <c:dLbl>
              <c:idx val="0"/>
              <c:layout>
                <c:manualLayout>
                  <c:x val="0"/>
                  <c:y val="7.9542187735847283E-3"/>
                </c:manualLayout>
              </c:layout>
              <c:dLblPos val="outEnd"/>
              <c:showLegendKey val="0"/>
              <c:showVal val="1"/>
              <c:showCatName val="0"/>
              <c:showSerName val="0"/>
              <c:showPercent val="0"/>
              <c:showBubbleSize val="0"/>
            </c:dLbl>
            <c:dLbl>
              <c:idx val="6"/>
              <c:tx>
                <c:rich>
                  <a:bodyPr/>
                  <a:lstStyle/>
                  <a:p>
                    <a:r>
                      <a:rPr lang="en-US" dirty="0" smtClean="0"/>
                      <a:t>67%</a:t>
                    </a:r>
                    <a:endParaRPr lang="en-US" dirty="0"/>
                  </a:p>
                </c:rich>
              </c:tx>
              <c:dLblPos val="outEnd"/>
              <c:showLegendKey val="0"/>
              <c:showVal val="1"/>
              <c:showCatName val="0"/>
              <c:showSerName val="0"/>
              <c:showPercent val="0"/>
              <c:showBubbleSize val="0"/>
            </c:dLbl>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Sheet1!$A$2:$A$16</c:f>
              <c:strCache>
                <c:ptCount val="13"/>
                <c:pt idx="0">
                  <c:v>Hospital stay</c:v>
                </c:pt>
                <c:pt idx="1">
                  <c:v>Surgery</c:v>
                </c:pt>
                <c:pt idx="2">
                  <c:v>Cancer</c:v>
                </c:pt>
                <c:pt idx="3">
                  <c:v>Not moving for long periods </c:v>
                </c:pt>
                <c:pt idx="4">
                  <c:v>Pregnancy/Recent birth</c:v>
                </c:pt>
                <c:pt idx="5">
                  <c:v>Using estrogen-based meds</c:v>
                </c:pt>
                <c:pt idx="6">
                  <c:v>Family history of blood clots</c:v>
                </c:pt>
                <c:pt idx="7">
                  <c:v>Older age (65+)</c:v>
                </c:pt>
                <c:pt idx="8">
                  <c:v>Too much exercise</c:v>
                </c:pt>
                <c:pt idx="9">
                  <c:v>High blood cholesterol</c:v>
                </c:pt>
                <c:pt idx="10">
                  <c:v>Donating blood</c:v>
                </c:pt>
                <c:pt idx="11">
                  <c:v>High blood pressure</c:v>
                </c:pt>
                <c:pt idx="12">
                  <c:v>Not sure</c:v>
                </c:pt>
              </c:strCache>
            </c:strRef>
          </c:cat>
          <c:val>
            <c:numRef>
              <c:f>Sheet1!$B$2:$B$16</c:f>
              <c:numCache>
                <c:formatCode>0%</c:formatCode>
                <c:ptCount val="13"/>
                <c:pt idx="0">
                  <c:v>0.4</c:v>
                </c:pt>
                <c:pt idx="1">
                  <c:v>0.57999999999999996</c:v>
                </c:pt>
                <c:pt idx="2">
                  <c:v>0.21</c:v>
                </c:pt>
                <c:pt idx="3">
                  <c:v>0.71</c:v>
                </c:pt>
                <c:pt idx="4">
                  <c:v>0.33</c:v>
                </c:pt>
                <c:pt idx="5">
                  <c:v>0.32</c:v>
                </c:pt>
                <c:pt idx="6">
                  <c:v>0.67</c:v>
                </c:pt>
                <c:pt idx="7">
                  <c:v>0.51</c:v>
                </c:pt>
                <c:pt idx="8">
                  <c:v>0.05</c:v>
                </c:pt>
                <c:pt idx="9">
                  <c:v>0.48</c:v>
                </c:pt>
                <c:pt idx="10">
                  <c:v>0.06</c:v>
                </c:pt>
                <c:pt idx="11">
                  <c:v>0.42</c:v>
                </c:pt>
                <c:pt idx="12">
                  <c:v>0.12</c:v>
                </c:pt>
              </c:numCache>
            </c:numRef>
          </c:val>
        </c:ser>
        <c:dLbls>
          <c:dLblPos val="outEnd"/>
          <c:showLegendKey val="0"/>
          <c:showVal val="1"/>
          <c:showCatName val="0"/>
          <c:showSerName val="0"/>
          <c:showPercent val="0"/>
          <c:showBubbleSize val="0"/>
        </c:dLbls>
        <c:gapWidth val="50"/>
        <c:axId val="119341440"/>
        <c:axId val="119357824"/>
      </c:barChart>
      <c:catAx>
        <c:axId val="119341440"/>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19357824"/>
        <c:crosses val="autoZero"/>
        <c:auto val="1"/>
        <c:lblAlgn val="ctr"/>
        <c:lblOffset val="100"/>
        <c:noMultiLvlLbl val="0"/>
      </c:catAx>
      <c:valAx>
        <c:axId val="119357824"/>
        <c:scaling>
          <c:orientation val="minMax"/>
          <c:max val="0.8"/>
          <c:min val="0"/>
        </c:scaling>
        <c:delete val="1"/>
        <c:axPos val="t"/>
        <c:numFmt formatCode="0%" sourceLinked="1"/>
        <c:majorTickMark val="out"/>
        <c:minorTickMark val="none"/>
        <c:tickLblPos val="nextTo"/>
        <c:crossAx val="119341440"/>
        <c:crosses val="autoZero"/>
        <c:crossBetween val="between"/>
        <c:majorUnit val="0.5"/>
      </c:valAx>
    </c:plotArea>
    <c:plotVisOnly val="1"/>
    <c:dispBlanksAs val="gap"/>
    <c:showDLblsOverMax val="0"/>
  </c:chart>
  <c:txPr>
    <a:bodyPr/>
    <a:lstStyle/>
    <a:p>
      <a:pPr>
        <a:defRPr sz="1800"/>
      </a:pPr>
      <a:endParaRPr lang="en-US"/>
    </a:p>
  </c:txPr>
  <c:externalData r:id="rId1">
    <c:autoUpdate val="0"/>
  </c:externalData>
</c:chartSpace>
</file>

<file path=ppt/charts/chart1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1.5835829753058708E-3"/>
          <c:w val="0.66821965429220465"/>
          <c:h val="0.93908291667110866"/>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numRef>
              <c:f>Sheet1!$A$2:$A$6</c:f>
              <c:numCache>
                <c:formatCode>General</c:formatCode>
                <c:ptCount val="5"/>
              </c:numCache>
            </c:numRef>
          </c:cat>
          <c:val>
            <c:numRef>
              <c:f>Sheet1!$B$2:$B$6</c:f>
              <c:numCache>
                <c:formatCode>0%</c:formatCode>
                <c:ptCount val="5"/>
                <c:pt idx="0">
                  <c:v>0.78</c:v>
                </c:pt>
                <c:pt idx="1">
                  <c:v>0.47</c:v>
                </c:pt>
                <c:pt idx="2">
                  <c:v>0.73</c:v>
                </c:pt>
                <c:pt idx="3">
                  <c:v>0.79</c:v>
                </c:pt>
                <c:pt idx="4">
                  <c:v>0.9</c:v>
                </c:pt>
              </c:numCache>
            </c:numRef>
          </c:val>
        </c:ser>
        <c:ser>
          <c:idx val="1"/>
          <c:order val="1"/>
          <c:tx>
            <c:strRef>
              <c:f>Sheet1!$C$1</c:f>
              <c:strCache>
                <c:ptCount val="1"/>
                <c:pt idx="0">
                  <c:v>Neutral</c:v>
                </c:pt>
              </c:strCache>
            </c:strRef>
          </c:tx>
          <c:invertIfNegative val="0"/>
          <c:dLbls>
            <c:dLbl>
              <c:idx val="6"/>
              <c:layout>
                <c:manualLayout>
                  <c:x val="-2.7538317291721418E-2"/>
                  <c:y val="0"/>
                </c:manualLayout>
              </c:layout>
              <c:showLegendKey val="0"/>
              <c:showVal val="1"/>
              <c:showCatName val="0"/>
              <c:showSerName val="0"/>
              <c:showPercent val="0"/>
              <c:showBubbleSize val="0"/>
            </c:dLbl>
            <c:dLbl>
              <c:idx val="8"/>
              <c:layout>
                <c:manualLayout>
                  <c:x val="-2.7538317291721418E-2"/>
                  <c:y val="1.0342402339965709E-16"/>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numRef>
              <c:f>Sheet1!$A$2:$A$6</c:f>
              <c:numCache>
                <c:formatCode>General</c:formatCode>
                <c:ptCount val="5"/>
              </c:numCache>
            </c:numRef>
          </c:cat>
          <c:val>
            <c:numRef>
              <c:f>Sheet1!$C$2:$C$6</c:f>
              <c:numCache>
                <c:formatCode>0%</c:formatCode>
                <c:ptCount val="5"/>
                <c:pt idx="0">
                  <c:v>0.14999999999999991</c:v>
                </c:pt>
                <c:pt idx="1">
                  <c:v>0.37</c:v>
                </c:pt>
                <c:pt idx="2">
                  <c:v>0.16</c:v>
                </c:pt>
                <c:pt idx="3">
                  <c:v>0.1</c:v>
                </c:pt>
                <c:pt idx="4">
                  <c:v>0.06</c:v>
                </c:pt>
              </c:numCache>
            </c:numRef>
          </c:val>
        </c:ser>
        <c:ser>
          <c:idx val="2"/>
          <c:order val="2"/>
          <c:tx>
            <c:strRef>
              <c:f>Sheet1!$D$1</c:f>
              <c:strCache>
                <c:ptCount val="1"/>
                <c:pt idx="0">
                  <c:v>Agree</c:v>
                </c:pt>
              </c:strCache>
            </c:strRef>
          </c:tx>
          <c:spPr>
            <a:solidFill>
              <a:srgbClr val="C00000"/>
            </a:solidFill>
          </c:spPr>
          <c:invertIfNegative val="0"/>
          <c:dLbls>
            <c:showLegendKey val="0"/>
            <c:showVal val="1"/>
            <c:showCatName val="0"/>
            <c:showSerName val="0"/>
            <c:showPercent val="0"/>
            <c:showBubbleSize val="0"/>
            <c:showLeaderLines val="0"/>
          </c:dLbls>
          <c:cat>
            <c:numRef>
              <c:f>Sheet1!$A$2:$A$6</c:f>
              <c:numCache>
                <c:formatCode>General</c:formatCode>
                <c:ptCount val="5"/>
              </c:numCache>
            </c:numRef>
          </c:cat>
          <c:val>
            <c:numRef>
              <c:f>Sheet1!$D$2:$D$6</c:f>
              <c:numCache>
                <c:formatCode>0%</c:formatCode>
                <c:ptCount val="5"/>
                <c:pt idx="0">
                  <c:v>7.0000000000000007E-2</c:v>
                </c:pt>
                <c:pt idx="1">
                  <c:v>0.16</c:v>
                </c:pt>
                <c:pt idx="2">
                  <c:v>0.11</c:v>
                </c:pt>
                <c:pt idx="3">
                  <c:v>0.1</c:v>
                </c:pt>
                <c:pt idx="4">
                  <c:v>0.04</c:v>
                </c:pt>
              </c:numCache>
            </c:numRef>
          </c:val>
        </c:ser>
        <c:dLbls>
          <c:showLegendKey val="0"/>
          <c:showVal val="0"/>
          <c:showCatName val="0"/>
          <c:showSerName val="0"/>
          <c:showPercent val="0"/>
          <c:showBubbleSize val="0"/>
        </c:dLbls>
        <c:gapWidth val="141"/>
        <c:overlap val="100"/>
        <c:axId val="119507200"/>
        <c:axId val="119529472"/>
      </c:barChart>
      <c:catAx>
        <c:axId val="119507200"/>
        <c:scaling>
          <c:orientation val="maxMin"/>
        </c:scaling>
        <c:delete val="0"/>
        <c:axPos val="l"/>
        <c:numFmt formatCode="General" sourceLinked="1"/>
        <c:majorTickMark val="out"/>
        <c:minorTickMark val="none"/>
        <c:tickLblPos val="nextTo"/>
        <c:txPr>
          <a:bodyPr/>
          <a:lstStyle/>
          <a:p>
            <a:pPr>
              <a:defRPr>
                <a:solidFill>
                  <a:schemeClr val="tx1"/>
                </a:solidFill>
              </a:defRPr>
            </a:pPr>
            <a:endParaRPr lang="en-US"/>
          </a:p>
        </c:txPr>
        <c:crossAx val="119529472"/>
        <c:crosses val="autoZero"/>
        <c:auto val="1"/>
        <c:lblAlgn val="ctr"/>
        <c:lblOffset val="100"/>
        <c:noMultiLvlLbl val="0"/>
      </c:catAx>
      <c:valAx>
        <c:axId val="119529472"/>
        <c:scaling>
          <c:orientation val="minMax"/>
          <c:max val="1"/>
          <c:min val="0"/>
        </c:scaling>
        <c:delete val="1"/>
        <c:axPos val="b"/>
        <c:numFmt formatCode="0%" sourceLinked="0"/>
        <c:majorTickMark val="none"/>
        <c:minorTickMark val="none"/>
        <c:tickLblPos val="nextTo"/>
        <c:crossAx val="119507200"/>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1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9139161566000693E-2"/>
          <c:y val="0.13994595675503102"/>
          <c:w val="0.95456680910035796"/>
          <c:h val="0.44829096449731082"/>
        </c:manualLayout>
      </c:layout>
      <c:barChart>
        <c:barDir val="col"/>
        <c:grouping val="clustered"/>
        <c:varyColors val="0"/>
        <c:ser>
          <c:idx val="0"/>
          <c:order val="0"/>
          <c:invertIfNegative val="0"/>
          <c:dPt>
            <c:idx val="0"/>
            <c:invertIfNegative val="0"/>
            <c:bubble3D val="0"/>
            <c:spPr>
              <a:solidFill>
                <a:schemeClr val="tx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rgbClr val="002A7E"/>
              </a:solidFill>
              <a:ln>
                <a:noFill/>
              </a:ln>
            </c:spPr>
          </c:dPt>
          <c:dPt>
            <c:idx val="7"/>
            <c:invertIfNegative val="0"/>
            <c:bubble3D val="0"/>
            <c:spPr>
              <a:solidFill>
                <a:srgbClr val="9E2600"/>
              </a:solidFill>
            </c:spPr>
          </c:dPt>
          <c:dPt>
            <c:idx val="8"/>
            <c:invertIfNegative val="0"/>
            <c:bubble3D val="0"/>
            <c:spPr>
              <a:solidFill>
                <a:schemeClr val="bg1">
                  <a:lumMod val="50000"/>
                </a:schemeClr>
              </a:solidFill>
            </c:spPr>
          </c:dPt>
          <c:dLbls>
            <c:txPr>
              <a:bodyPr/>
              <a:lstStyle/>
              <a:p>
                <a:pPr>
                  <a:defRPr sz="700" b="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Sheet1!$A$1:$E$1</c:f>
              <c:strCache>
                <c:ptCount val="5"/>
                <c:pt idx="0">
                  <c:v>A blood clot in a vein</c:v>
                </c:pt>
                <c:pt idx="1">
                  <c:v>Lack of oxygen in a vein</c:v>
                </c:pt>
                <c:pt idx="2">
                  <c:v>A tumor in a vein</c:v>
                </c:pt>
                <c:pt idx="3">
                  <c:v>None of the above</c:v>
                </c:pt>
                <c:pt idx="4">
                  <c:v>Not sure</c:v>
                </c:pt>
              </c:strCache>
            </c:strRef>
          </c:cat>
          <c:val>
            <c:numRef>
              <c:f>Sheet1!$A$2:$E$2</c:f>
              <c:numCache>
                <c:formatCode>0%</c:formatCode>
                <c:ptCount val="5"/>
                <c:pt idx="0">
                  <c:v>0.55000000000000004</c:v>
                </c:pt>
                <c:pt idx="1">
                  <c:v>7.0000000000000007E-2</c:v>
                </c:pt>
                <c:pt idx="2">
                  <c:v>0.02</c:v>
                </c:pt>
                <c:pt idx="3">
                  <c:v>0.04</c:v>
                </c:pt>
                <c:pt idx="4">
                  <c:v>0.32</c:v>
                </c:pt>
              </c:numCache>
            </c:numRef>
          </c:val>
        </c:ser>
        <c:dLbls>
          <c:showLegendKey val="0"/>
          <c:showVal val="0"/>
          <c:showCatName val="0"/>
          <c:showSerName val="0"/>
          <c:showPercent val="0"/>
          <c:showBubbleSize val="0"/>
        </c:dLbls>
        <c:gapWidth val="50"/>
        <c:axId val="118741632"/>
        <c:axId val="118743424"/>
      </c:barChart>
      <c:catAx>
        <c:axId val="118741632"/>
        <c:scaling>
          <c:orientation val="minMax"/>
        </c:scaling>
        <c:delete val="0"/>
        <c:axPos val="b"/>
        <c:majorTickMark val="out"/>
        <c:minorTickMark val="none"/>
        <c:tickLblPos val="nextTo"/>
        <c:txPr>
          <a:bodyPr/>
          <a:lstStyle/>
          <a:p>
            <a:pPr>
              <a:defRPr sz="8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18743424"/>
        <c:crosses val="autoZero"/>
        <c:auto val="1"/>
        <c:lblAlgn val="ctr"/>
        <c:lblOffset val="100"/>
        <c:noMultiLvlLbl val="0"/>
      </c:catAx>
      <c:valAx>
        <c:axId val="118743424"/>
        <c:scaling>
          <c:orientation val="minMax"/>
          <c:max val="1"/>
          <c:min val="0"/>
        </c:scaling>
        <c:delete val="1"/>
        <c:axPos val="l"/>
        <c:numFmt formatCode="0%" sourceLinked="1"/>
        <c:majorTickMark val="out"/>
        <c:minorTickMark val="none"/>
        <c:tickLblPos val="nextTo"/>
        <c:crossAx val="11874163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solidFill>
                <a:schemeClr val="bg1"/>
              </a:solidFill>
              <a:ln>
                <a:solidFill>
                  <a:srgbClr val="002A7E"/>
                </a:solidFill>
              </a:ln>
            </c:spPr>
          </c:dPt>
          <c:dLbls>
            <c:dLbl>
              <c:idx val="0"/>
              <c:layout>
                <c:manualLayout>
                  <c:x val="-8.073975900793022E-2"/>
                  <c:y val="0.15652709208215809"/>
                </c:manualLayout>
              </c:layout>
              <c:spPr/>
              <c:txPr>
                <a:bodyPr/>
                <a:lstStyle/>
                <a:p>
                  <a:pPr>
                    <a:defRPr sz="1000" b="1">
                      <a:solidFill>
                        <a:srgbClr val="002A7E"/>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dLbl>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0.23</c:v>
                </c:pt>
                <c:pt idx="1">
                  <c:v>0.77</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1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C00000"/>
              </a:solidFill>
            </c:spPr>
          </c:dPt>
          <c:dPt>
            <c:idx val="5"/>
            <c:invertIfNegative val="0"/>
            <c:bubble3D val="0"/>
            <c:spPr>
              <a:solidFill>
                <a:srgbClr val="C00000"/>
              </a:solidFill>
            </c:spPr>
          </c:dPt>
          <c:dPt>
            <c:idx val="6"/>
            <c:invertIfNegative val="0"/>
            <c:bubble3D val="0"/>
            <c:spPr>
              <a:solidFill>
                <a:srgbClr val="C00000"/>
              </a:solidFill>
            </c:spPr>
          </c:dPt>
          <c:dPt>
            <c:idx val="7"/>
            <c:invertIfNegative val="0"/>
            <c:bubble3D val="0"/>
            <c:spPr>
              <a:solidFill>
                <a:schemeClr val="tx1">
                  <a:lumMod val="65000"/>
                  <a:lumOff val="35000"/>
                </a:schemeClr>
              </a:solidFill>
            </c:spPr>
          </c:dPt>
          <c:dPt>
            <c:idx val="8"/>
            <c:invertIfNegative val="0"/>
            <c:bubble3D val="0"/>
            <c:spPr>
              <a:solidFill>
                <a:schemeClr val="tx1">
                  <a:lumMod val="65000"/>
                  <a:lumOff val="35000"/>
                </a:schemeClr>
              </a:solidFill>
            </c:spPr>
          </c:dPt>
          <c:dLbls>
            <c:dLbl>
              <c:idx val="6"/>
              <c:tx>
                <c:rich>
                  <a:bodyPr/>
                  <a:lstStyle/>
                  <a:p>
                    <a:r>
                      <a:rPr lang="en-US" smtClean="0"/>
                      <a:t>0%</a:t>
                    </a:r>
                    <a:endParaRPr lang="en-US"/>
                  </a:p>
                </c:rich>
              </c:tx>
              <c:dLblPos val="outEnd"/>
              <c:showLegendKey val="0"/>
              <c:showVal val="1"/>
              <c:showCatName val="0"/>
              <c:showSerName val="0"/>
              <c:showPercent val="0"/>
              <c:showBubbleSize val="0"/>
            </c:dLbl>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Swelling of leg</c:v>
                </c:pt>
                <c:pt idx="1">
                  <c:v>Pain/tenderness of leg</c:v>
                </c:pt>
                <c:pt idx="2">
                  <c:v>Changes in the skin color of leg</c:v>
                </c:pt>
                <c:pt idx="3">
                  <c:v>Leg feels warm to touch</c:v>
                </c:pt>
                <c:pt idx="4">
                  <c:v>Itching of your leg</c:v>
                </c:pt>
                <c:pt idx="5">
                  <c:v>Leg paralysis</c:v>
                </c:pt>
                <c:pt idx="6">
                  <c:v>Other</c:v>
                </c:pt>
                <c:pt idx="7">
                  <c:v>None of the above</c:v>
                </c:pt>
                <c:pt idx="8">
                  <c:v>Not sure</c:v>
                </c:pt>
              </c:strCache>
            </c:strRef>
          </c:cat>
          <c:val>
            <c:numRef>
              <c:f>Sheet1!$B$2:$B$10</c:f>
              <c:numCache>
                <c:formatCode>0%</c:formatCode>
                <c:ptCount val="9"/>
                <c:pt idx="0">
                  <c:v>0.81</c:v>
                </c:pt>
                <c:pt idx="1">
                  <c:v>0.87</c:v>
                </c:pt>
                <c:pt idx="2">
                  <c:v>0.69</c:v>
                </c:pt>
                <c:pt idx="3">
                  <c:v>0.57999999999999996</c:v>
                </c:pt>
                <c:pt idx="4">
                  <c:v>0.23</c:v>
                </c:pt>
                <c:pt idx="5">
                  <c:v>0.28000000000000003</c:v>
                </c:pt>
                <c:pt idx="6">
                  <c:v>0</c:v>
                </c:pt>
                <c:pt idx="7">
                  <c:v>0.01</c:v>
                </c:pt>
                <c:pt idx="8">
                  <c:v>0.02</c:v>
                </c:pt>
              </c:numCache>
            </c:numRef>
          </c:val>
        </c:ser>
        <c:dLbls>
          <c:dLblPos val="outEnd"/>
          <c:showLegendKey val="0"/>
          <c:showVal val="1"/>
          <c:showCatName val="0"/>
          <c:showSerName val="0"/>
          <c:showPercent val="0"/>
          <c:showBubbleSize val="0"/>
        </c:dLbls>
        <c:gapWidth val="50"/>
        <c:axId val="120006528"/>
        <c:axId val="120021376"/>
      </c:barChart>
      <c:catAx>
        <c:axId val="120006528"/>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20021376"/>
        <c:crosses val="autoZero"/>
        <c:auto val="1"/>
        <c:lblAlgn val="ctr"/>
        <c:lblOffset val="100"/>
        <c:noMultiLvlLbl val="0"/>
      </c:catAx>
      <c:valAx>
        <c:axId val="120021376"/>
        <c:scaling>
          <c:orientation val="minMax"/>
        </c:scaling>
        <c:delete val="1"/>
        <c:axPos val="t"/>
        <c:numFmt formatCode="0%" sourceLinked="1"/>
        <c:majorTickMark val="out"/>
        <c:minorTickMark val="none"/>
        <c:tickLblPos val="nextTo"/>
        <c:crossAx val="12000652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solidFill>
                <a:schemeClr val="bg1"/>
              </a:solidFill>
              <a:ln>
                <a:solidFill>
                  <a:srgbClr val="002A7E"/>
                </a:solidFill>
              </a:ln>
            </c:spPr>
          </c:dPt>
          <c:dLbls>
            <c:dLbl>
              <c:idx val="0"/>
              <c:layout>
                <c:manualLayout>
                  <c:x val="-7.3658644563181663E-2"/>
                  <c:y val="0.18054548222591849"/>
                </c:manualLayout>
              </c:layout>
              <c:spPr/>
              <c:txPr>
                <a:bodyPr/>
                <a:lstStyle/>
                <a:p>
                  <a:pPr>
                    <a:defRPr sz="1000" b="1">
                      <a:solidFill>
                        <a:srgbClr val="002A7E"/>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dLbl>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0.17</c:v>
                </c:pt>
                <c:pt idx="1">
                  <c:v>0.83</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1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C00000"/>
              </a:solidFill>
            </c:spPr>
          </c:dPt>
          <c:dPt>
            <c:idx val="6"/>
            <c:invertIfNegative val="0"/>
            <c:bubble3D val="0"/>
            <c:spPr>
              <a:solidFill>
                <a:srgbClr val="C00000"/>
              </a:solidFill>
            </c:spPr>
          </c:dPt>
          <c:dPt>
            <c:idx val="7"/>
            <c:invertIfNegative val="0"/>
            <c:bubble3D val="0"/>
            <c:spPr>
              <a:solidFill>
                <a:srgbClr val="C00000"/>
              </a:solidFill>
            </c:spPr>
          </c:dPt>
          <c:dPt>
            <c:idx val="8"/>
            <c:invertIfNegative val="0"/>
            <c:bubble3D val="0"/>
            <c:spPr>
              <a:solidFill>
                <a:schemeClr val="tx1">
                  <a:lumMod val="65000"/>
                  <a:lumOff val="35000"/>
                </a:schemeClr>
              </a:solidFill>
            </c:spPr>
          </c:dPt>
          <c:dPt>
            <c:idx val="9"/>
            <c:invertIfNegative val="0"/>
            <c:bubble3D val="0"/>
            <c:spPr>
              <a:solidFill>
                <a:schemeClr val="tx1">
                  <a:lumMod val="65000"/>
                  <a:lumOff val="35000"/>
                </a:schemeClr>
              </a:solidFill>
            </c:spPr>
          </c:dPt>
          <c:dPt>
            <c:idx val="10"/>
            <c:invertIfNegative val="0"/>
            <c:bubble3D val="0"/>
            <c:spPr>
              <a:solidFill>
                <a:schemeClr val="tx1">
                  <a:lumMod val="65000"/>
                  <a:lumOff val="35000"/>
                </a:schemeClr>
              </a:solidFill>
            </c:spPr>
          </c:dPt>
          <c:dLbls>
            <c:dLbl>
              <c:idx val="0"/>
              <c:layout>
                <c:manualLayout>
                  <c:x val="0"/>
                  <c:y val="7.9542187735847283E-3"/>
                </c:manualLayout>
              </c:layout>
              <c:dLblPos val="outEnd"/>
              <c:showLegendKey val="0"/>
              <c:showVal val="1"/>
              <c:showCatName val="0"/>
              <c:showSerName val="0"/>
              <c:showPercent val="0"/>
              <c:showBubbleSize val="0"/>
            </c:dLbl>
            <c:dLbl>
              <c:idx val="6"/>
              <c:tx>
                <c:rich>
                  <a:bodyPr/>
                  <a:lstStyle/>
                  <a:p>
                    <a:r>
                      <a:rPr lang="en-US" dirty="0" smtClean="0"/>
                      <a:t>27%</a:t>
                    </a:r>
                    <a:endParaRPr lang="en-US" dirty="0"/>
                  </a:p>
                </c:rich>
              </c:tx>
              <c:dLblPos val="outEnd"/>
              <c:showLegendKey val="0"/>
              <c:showVal val="1"/>
              <c:showCatName val="0"/>
              <c:showSerName val="0"/>
              <c:showPercent val="0"/>
              <c:showBubbleSize val="0"/>
            </c:dLbl>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Sheet1!$A$2:$A$12</c:f>
              <c:strCache>
                <c:ptCount val="11"/>
                <c:pt idx="0">
                  <c:v>Shortness of breath</c:v>
                </c:pt>
                <c:pt idx="1">
                  <c:v>Chest pain</c:v>
                </c:pt>
                <c:pt idx="2">
                  <c:v>Rapid heart rate</c:v>
                </c:pt>
                <c:pt idx="3">
                  <c:v>Light headed/pass out</c:v>
                </c:pt>
                <c:pt idx="4">
                  <c:v>Cough up blood</c:v>
                </c:pt>
                <c:pt idx="5">
                  <c:v>Slow/shallow breathing</c:v>
                </c:pt>
                <c:pt idx="6">
                  <c:v>Pain radiating down arm</c:v>
                </c:pt>
                <c:pt idx="7">
                  <c:v>Frequent headaches</c:v>
                </c:pt>
                <c:pt idx="8">
                  <c:v>Other</c:v>
                </c:pt>
                <c:pt idx="9">
                  <c:v>None of the above</c:v>
                </c:pt>
                <c:pt idx="10">
                  <c:v>Not sure</c:v>
                </c:pt>
              </c:strCache>
            </c:strRef>
          </c:cat>
          <c:val>
            <c:numRef>
              <c:f>Sheet1!$B$2:$B$12</c:f>
              <c:numCache>
                <c:formatCode>0%</c:formatCode>
                <c:ptCount val="11"/>
                <c:pt idx="0">
                  <c:v>0.77</c:v>
                </c:pt>
                <c:pt idx="1">
                  <c:v>0.74</c:v>
                </c:pt>
                <c:pt idx="2">
                  <c:v>0.53</c:v>
                </c:pt>
                <c:pt idx="3">
                  <c:v>0.49</c:v>
                </c:pt>
                <c:pt idx="4">
                  <c:v>0.39</c:v>
                </c:pt>
                <c:pt idx="5">
                  <c:v>0.51</c:v>
                </c:pt>
                <c:pt idx="6">
                  <c:v>0.27</c:v>
                </c:pt>
                <c:pt idx="7">
                  <c:v>0.26</c:v>
                </c:pt>
                <c:pt idx="8">
                  <c:v>0.02</c:v>
                </c:pt>
                <c:pt idx="9">
                  <c:v>0.03</c:v>
                </c:pt>
                <c:pt idx="10">
                  <c:v>0.03</c:v>
                </c:pt>
              </c:numCache>
            </c:numRef>
          </c:val>
        </c:ser>
        <c:dLbls>
          <c:dLblPos val="outEnd"/>
          <c:showLegendKey val="0"/>
          <c:showVal val="1"/>
          <c:showCatName val="0"/>
          <c:showSerName val="0"/>
          <c:showPercent val="0"/>
          <c:showBubbleSize val="0"/>
        </c:dLbls>
        <c:gapWidth val="50"/>
        <c:axId val="120104832"/>
        <c:axId val="120452224"/>
      </c:barChart>
      <c:catAx>
        <c:axId val="120104832"/>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20452224"/>
        <c:crosses val="autoZero"/>
        <c:auto val="1"/>
        <c:lblAlgn val="ctr"/>
        <c:lblOffset val="100"/>
        <c:noMultiLvlLbl val="0"/>
      </c:catAx>
      <c:valAx>
        <c:axId val="120452224"/>
        <c:scaling>
          <c:orientation val="minMax"/>
          <c:max val="0.8"/>
          <c:min val="0"/>
        </c:scaling>
        <c:delete val="1"/>
        <c:axPos val="t"/>
        <c:numFmt formatCode="0%" sourceLinked="1"/>
        <c:majorTickMark val="out"/>
        <c:minorTickMark val="none"/>
        <c:tickLblPos val="nextTo"/>
        <c:crossAx val="120104832"/>
        <c:crosses val="autoZero"/>
        <c:crossBetween val="between"/>
        <c:majorUnit val="0.5"/>
      </c:valAx>
    </c:plotArea>
    <c:plotVisOnly val="1"/>
    <c:dispBlanksAs val="gap"/>
    <c:showDLblsOverMax val="0"/>
  </c:chart>
  <c:txPr>
    <a:bodyPr/>
    <a:lstStyle/>
    <a:p>
      <a:pPr>
        <a:defRPr sz="1800"/>
      </a:pPr>
      <a:endParaRPr lang="en-US"/>
    </a:p>
  </c:txPr>
  <c:externalData r:id="rId1">
    <c:autoUpdate val="0"/>
  </c:externalData>
</c:chartSpace>
</file>

<file path=ppt/charts/chart1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 (A)</c:v>
                </c:pt>
                <c:pt idx="1">
                  <c:v>Female</c:v>
                </c:pt>
                <c:pt idx="2">
                  <c:v>Male (B)</c:v>
                </c:pt>
                <c:pt idx="3">
                  <c:v>Female</c:v>
                </c:pt>
                <c:pt idx="4">
                  <c:v>Male (C)</c:v>
                </c:pt>
                <c:pt idx="5">
                  <c:v>Female</c:v>
                </c:pt>
              </c:strCache>
            </c:strRef>
          </c:cat>
          <c:val>
            <c:numRef>
              <c:f>Sheet1!$B$2:$B$7</c:f>
              <c:numCache>
                <c:formatCode>0%</c:formatCode>
                <c:ptCount val="6"/>
                <c:pt idx="0">
                  <c:v>0.86</c:v>
                </c:pt>
                <c:pt idx="1">
                  <c:v>0.88</c:v>
                </c:pt>
                <c:pt idx="2">
                  <c:v>0.95</c:v>
                </c:pt>
                <c:pt idx="3">
                  <c:v>0.96</c:v>
                </c:pt>
                <c:pt idx="4">
                  <c:v>0.98</c:v>
                </c:pt>
                <c:pt idx="5">
                  <c:v>0.97</c:v>
                </c:pt>
              </c:numCache>
            </c:numRef>
          </c:val>
        </c:ser>
        <c:dLbls>
          <c:dLblPos val="outEnd"/>
          <c:showLegendKey val="0"/>
          <c:showVal val="1"/>
          <c:showCatName val="0"/>
          <c:showSerName val="0"/>
          <c:showPercent val="0"/>
          <c:showBubbleSize val="0"/>
        </c:dLbls>
        <c:gapWidth val="50"/>
        <c:axId val="119779712"/>
        <c:axId val="119793152"/>
      </c:barChart>
      <c:catAx>
        <c:axId val="119779712"/>
        <c:scaling>
          <c:orientation val="maxMin"/>
        </c:scaling>
        <c:delete val="1"/>
        <c:axPos val="l"/>
        <c:majorTickMark val="out"/>
        <c:minorTickMark val="none"/>
        <c:tickLblPos val="nextTo"/>
        <c:crossAx val="119793152"/>
        <c:crosses val="autoZero"/>
        <c:auto val="1"/>
        <c:lblAlgn val="ctr"/>
        <c:lblOffset val="100"/>
        <c:noMultiLvlLbl val="0"/>
      </c:catAx>
      <c:valAx>
        <c:axId val="119793152"/>
        <c:scaling>
          <c:orientation val="minMax"/>
          <c:max val="1"/>
          <c:min val="0"/>
        </c:scaling>
        <c:delete val="1"/>
        <c:axPos val="t"/>
        <c:numFmt formatCode="0%" sourceLinked="1"/>
        <c:majorTickMark val="out"/>
        <c:minorTickMark val="none"/>
        <c:tickLblPos val="nextTo"/>
        <c:crossAx val="11977971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0.86</c:v>
                </c:pt>
                <c:pt idx="1">
                  <c:v>0.89</c:v>
                </c:pt>
                <c:pt idx="2">
                  <c:v>0.91</c:v>
                </c:pt>
                <c:pt idx="3">
                  <c:v>0.94</c:v>
                </c:pt>
                <c:pt idx="4">
                  <c:v>0.92</c:v>
                </c:pt>
                <c:pt idx="5">
                  <c:v>0.92</c:v>
                </c:pt>
              </c:numCache>
            </c:numRef>
          </c:val>
        </c:ser>
        <c:dLbls>
          <c:dLblPos val="outEnd"/>
          <c:showLegendKey val="0"/>
          <c:showVal val="1"/>
          <c:showCatName val="0"/>
          <c:showSerName val="0"/>
          <c:showPercent val="0"/>
          <c:showBubbleSize val="0"/>
        </c:dLbls>
        <c:gapWidth val="50"/>
        <c:axId val="119832576"/>
        <c:axId val="119837824"/>
      </c:barChart>
      <c:catAx>
        <c:axId val="119832576"/>
        <c:scaling>
          <c:orientation val="maxMin"/>
        </c:scaling>
        <c:delete val="1"/>
        <c:axPos val="l"/>
        <c:majorTickMark val="out"/>
        <c:minorTickMark val="none"/>
        <c:tickLblPos val="nextTo"/>
        <c:crossAx val="119837824"/>
        <c:crosses val="autoZero"/>
        <c:auto val="1"/>
        <c:lblAlgn val="ctr"/>
        <c:lblOffset val="100"/>
        <c:noMultiLvlLbl val="0"/>
      </c:catAx>
      <c:valAx>
        <c:axId val="119837824"/>
        <c:scaling>
          <c:orientation val="minMax"/>
          <c:max val="1"/>
          <c:min val="0"/>
        </c:scaling>
        <c:delete val="1"/>
        <c:axPos val="t"/>
        <c:numFmt formatCode="0%" sourceLinked="1"/>
        <c:majorTickMark val="out"/>
        <c:minorTickMark val="none"/>
        <c:tickLblPos val="nextTo"/>
        <c:crossAx val="11983257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289357212701352"/>
          <c:y val="0.38146359342053171"/>
          <c:w val="0.81342828469970663"/>
          <c:h val="0.50684069459803827"/>
        </c:manualLayout>
      </c:layout>
      <c:barChart>
        <c:barDir val="col"/>
        <c:grouping val="clustered"/>
        <c:varyColors val="0"/>
        <c:ser>
          <c:idx val="0"/>
          <c:order val="0"/>
          <c:tx>
            <c:strRef>
              <c:f>Sheet1!$A$2</c:f>
              <c:strCache>
                <c:ptCount val="1"/>
              </c:strCache>
            </c:strRef>
          </c:tx>
          <c:invertIfNegative val="0"/>
          <c:dPt>
            <c:idx val="0"/>
            <c:invertIfNegative val="0"/>
            <c:bubble3D val="0"/>
            <c:spPr>
              <a:solidFill>
                <a:schemeClr val="tx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rgbClr val="002A7E"/>
              </a:solidFill>
              <a:ln>
                <a:noFill/>
              </a:ln>
            </c:spPr>
          </c:dPt>
          <c:dPt>
            <c:idx val="7"/>
            <c:invertIfNegative val="0"/>
            <c:bubble3D val="0"/>
            <c:spPr>
              <a:solidFill>
                <a:srgbClr val="9E2600"/>
              </a:solidFill>
            </c:spPr>
          </c:dPt>
          <c:dPt>
            <c:idx val="8"/>
            <c:invertIfNegative val="0"/>
            <c:bubble3D val="0"/>
            <c:spPr>
              <a:solidFill>
                <a:schemeClr val="bg1">
                  <a:lumMod val="50000"/>
                </a:schemeClr>
              </a:solidFill>
            </c:spPr>
          </c:dPt>
          <c:dLbls>
            <c:txPr>
              <a:bodyPr/>
              <a:lstStyle/>
              <a:p>
                <a:pPr>
                  <a:defRPr sz="700" b="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Sheet1!$B$1:$J$1</c:f>
              <c:strCache>
                <c:ptCount val="9"/>
                <c:pt idx="0">
                  <c:v>AR</c:v>
                </c:pt>
                <c:pt idx="1">
                  <c:v>AU</c:v>
                </c:pt>
                <c:pt idx="2">
                  <c:v>CA</c:v>
                </c:pt>
                <c:pt idx="3">
                  <c:v>DE</c:v>
                </c:pt>
                <c:pt idx="4">
                  <c:v>JP</c:v>
                </c:pt>
                <c:pt idx="5">
                  <c:v>NL</c:v>
                </c:pt>
                <c:pt idx="6">
                  <c:v>TH</c:v>
                </c:pt>
                <c:pt idx="7">
                  <c:v>UK</c:v>
                </c:pt>
                <c:pt idx="8">
                  <c:v>US</c:v>
                </c:pt>
              </c:strCache>
            </c:strRef>
          </c:cat>
          <c:val>
            <c:numRef>
              <c:f>Sheet1!$B$2:$J$2</c:f>
              <c:numCache>
                <c:formatCode>0%</c:formatCode>
                <c:ptCount val="9"/>
                <c:pt idx="0">
                  <c:v>0.66</c:v>
                </c:pt>
                <c:pt idx="1">
                  <c:v>0.56999999999999995</c:v>
                </c:pt>
                <c:pt idx="2">
                  <c:v>0.63</c:v>
                </c:pt>
                <c:pt idx="3">
                  <c:v>0.23</c:v>
                </c:pt>
                <c:pt idx="4">
                  <c:v>0.31</c:v>
                </c:pt>
                <c:pt idx="5">
                  <c:v>0.72</c:v>
                </c:pt>
                <c:pt idx="6">
                  <c:v>0.3</c:v>
                </c:pt>
                <c:pt idx="7">
                  <c:v>0.72</c:v>
                </c:pt>
                <c:pt idx="8">
                  <c:v>0.7</c:v>
                </c:pt>
              </c:numCache>
            </c:numRef>
          </c:val>
        </c:ser>
        <c:dLbls>
          <c:showLegendKey val="0"/>
          <c:showVal val="0"/>
          <c:showCatName val="0"/>
          <c:showSerName val="0"/>
          <c:showPercent val="0"/>
          <c:showBubbleSize val="0"/>
        </c:dLbls>
        <c:gapWidth val="50"/>
        <c:axId val="1411712"/>
        <c:axId val="1425792"/>
      </c:barChart>
      <c:catAx>
        <c:axId val="1411712"/>
        <c:scaling>
          <c:orientation val="minMax"/>
        </c:scaling>
        <c:delete val="0"/>
        <c:axPos val="b"/>
        <c:majorTickMark val="out"/>
        <c:minorTickMark val="none"/>
        <c:tickLblPos val="nextTo"/>
        <c:txPr>
          <a:bodyPr/>
          <a:lstStyle/>
          <a:p>
            <a:pPr>
              <a:defRPr sz="8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425792"/>
        <c:crosses val="autoZero"/>
        <c:auto val="1"/>
        <c:lblAlgn val="ctr"/>
        <c:lblOffset val="100"/>
        <c:noMultiLvlLbl val="0"/>
      </c:catAx>
      <c:valAx>
        <c:axId val="1425792"/>
        <c:scaling>
          <c:orientation val="minMax"/>
          <c:max val="1"/>
          <c:min val="0"/>
        </c:scaling>
        <c:delete val="1"/>
        <c:axPos val="l"/>
        <c:numFmt formatCode="0%" sourceLinked="1"/>
        <c:majorTickMark val="out"/>
        <c:minorTickMark val="none"/>
        <c:tickLblPos val="nextTo"/>
        <c:crossAx val="141171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0.81</c:v>
                </c:pt>
                <c:pt idx="1">
                  <c:v>0.86</c:v>
                </c:pt>
                <c:pt idx="2">
                  <c:v>0.89</c:v>
                </c:pt>
                <c:pt idx="3">
                  <c:v>0.94</c:v>
                </c:pt>
                <c:pt idx="4">
                  <c:v>0.91</c:v>
                </c:pt>
                <c:pt idx="5">
                  <c:v>0.92</c:v>
                </c:pt>
              </c:numCache>
            </c:numRef>
          </c:val>
        </c:ser>
        <c:dLbls>
          <c:dLblPos val="outEnd"/>
          <c:showLegendKey val="0"/>
          <c:showVal val="1"/>
          <c:showCatName val="0"/>
          <c:showSerName val="0"/>
          <c:showPercent val="0"/>
          <c:showBubbleSize val="0"/>
        </c:dLbls>
        <c:gapWidth val="50"/>
        <c:axId val="119885184"/>
        <c:axId val="119919360"/>
      </c:barChart>
      <c:catAx>
        <c:axId val="119885184"/>
        <c:scaling>
          <c:orientation val="maxMin"/>
        </c:scaling>
        <c:delete val="1"/>
        <c:axPos val="l"/>
        <c:majorTickMark val="out"/>
        <c:minorTickMark val="none"/>
        <c:tickLblPos val="nextTo"/>
        <c:crossAx val="119919360"/>
        <c:crosses val="autoZero"/>
        <c:auto val="1"/>
        <c:lblAlgn val="ctr"/>
        <c:lblOffset val="100"/>
        <c:noMultiLvlLbl val="0"/>
      </c:catAx>
      <c:valAx>
        <c:axId val="119919360"/>
        <c:scaling>
          <c:orientation val="minMax"/>
          <c:max val="1"/>
          <c:min val="0"/>
        </c:scaling>
        <c:delete val="1"/>
        <c:axPos val="t"/>
        <c:numFmt formatCode="0%" sourceLinked="1"/>
        <c:majorTickMark val="out"/>
        <c:minorTickMark val="none"/>
        <c:tickLblPos val="nextTo"/>
        <c:crossAx val="11988518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0.78</c:v>
                </c:pt>
                <c:pt idx="1">
                  <c:v>0.86</c:v>
                </c:pt>
                <c:pt idx="2">
                  <c:v>0.93</c:v>
                </c:pt>
                <c:pt idx="3">
                  <c:v>0.95</c:v>
                </c:pt>
                <c:pt idx="4">
                  <c:v>0.9</c:v>
                </c:pt>
                <c:pt idx="5">
                  <c:v>0.92</c:v>
                </c:pt>
              </c:numCache>
            </c:numRef>
          </c:val>
        </c:ser>
        <c:dLbls>
          <c:dLblPos val="outEnd"/>
          <c:showLegendKey val="0"/>
          <c:showVal val="1"/>
          <c:showCatName val="0"/>
          <c:showSerName val="0"/>
          <c:showPercent val="0"/>
          <c:showBubbleSize val="0"/>
        </c:dLbls>
        <c:gapWidth val="50"/>
        <c:axId val="119929856"/>
        <c:axId val="119955840"/>
      </c:barChart>
      <c:catAx>
        <c:axId val="119929856"/>
        <c:scaling>
          <c:orientation val="maxMin"/>
        </c:scaling>
        <c:delete val="1"/>
        <c:axPos val="l"/>
        <c:majorTickMark val="out"/>
        <c:minorTickMark val="none"/>
        <c:tickLblPos val="nextTo"/>
        <c:crossAx val="119955840"/>
        <c:crosses val="autoZero"/>
        <c:auto val="1"/>
        <c:lblAlgn val="ctr"/>
        <c:lblOffset val="100"/>
        <c:noMultiLvlLbl val="0"/>
      </c:catAx>
      <c:valAx>
        <c:axId val="119955840"/>
        <c:scaling>
          <c:orientation val="minMax"/>
          <c:max val="1"/>
          <c:min val="0"/>
        </c:scaling>
        <c:delete val="1"/>
        <c:axPos val="t"/>
        <c:numFmt formatCode="0%" sourceLinked="1"/>
        <c:majorTickMark val="out"/>
        <c:minorTickMark val="none"/>
        <c:tickLblPos val="nextTo"/>
        <c:crossAx val="11992985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2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0.83</c:v>
                </c:pt>
                <c:pt idx="1">
                  <c:v>0.86</c:v>
                </c:pt>
                <c:pt idx="2">
                  <c:v>0.91</c:v>
                </c:pt>
                <c:pt idx="3">
                  <c:v>0.92</c:v>
                </c:pt>
                <c:pt idx="4">
                  <c:v>0.9</c:v>
                </c:pt>
                <c:pt idx="5">
                  <c:v>0.92</c:v>
                </c:pt>
              </c:numCache>
            </c:numRef>
          </c:val>
        </c:ser>
        <c:dLbls>
          <c:dLblPos val="outEnd"/>
          <c:showLegendKey val="0"/>
          <c:showVal val="1"/>
          <c:showCatName val="0"/>
          <c:showSerName val="0"/>
          <c:showPercent val="0"/>
          <c:showBubbleSize val="0"/>
        </c:dLbls>
        <c:gapWidth val="50"/>
        <c:axId val="119970432"/>
        <c:axId val="120233984"/>
      </c:barChart>
      <c:catAx>
        <c:axId val="119970432"/>
        <c:scaling>
          <c:orientation val="maxMin"/>
        </c:scaling>
        <c:delete val="1"/>
        <c:axPos val="l"/>
        <c:majorTickMark val="out"/>
        <c:minorTickMark val="none"/>
        <c:tickLblPos val="nextTo"/>
        <c:crossAx val="120233984"/>
        <c:crosses val="autoZero"/>
        <c:auto val="1"/>
        <c:lblAlgn val="ctr"/>
        <c:lblOffset val="100"/>
        <c:noMultiLvlLbl val="0"/>
      </c:catAx>
      <c:valAx>
        <c:axId val="120233984"/>
        <c:scaling>
          <c:orientation val="minMax"/>
          <c:max val="1"/>
          <c:min val="0"/>
        </c:scaling>
        <c:delete val="1"/>
        <c:axPos val="t"/>
        <c:numFmt formatCode="0%" sourceLinked="1"/>
        <c:majorTickMark val="out"/>
        <c:minorTickMark val="none"/>
        <c:tickLblPos val="nextTo"/>
        <c:crossAx val="11997043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2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0.81</c:v>
                </c:pt>
                <c:pt idx="1">
                  <c:v>0.85</c:v>
                </c:pt>
                <c:pt idx="2">
                  <c:v>0.9</c:v>
                </c:pt>
                <c:pt idx="3">
                  <c:v>0.93</c:v>
                </c:pt>
                <c:pt idx="4">
                  <c:v>0.89</c:v>
                </c:pt>
                <c:pt idx="5">
                  <c:v>0.91</c:v>
                </c:pt>
              </c:numCache>
            </c:numRef>
          </c:val>
        </c:ser>
        <c:dLbls>
          <c:dLblPos val="outEnd"/>
          <c:showLegendKey val="0"/>
          <c:showVal val="1"/>
          <c:showCatName val="0"/>
          <c:showSerName val="0"/>
          <c:showPercent val="0"/>
          <c:showBubbleSize val="0"/>
        </c:dLbls>
        <c:gapWidth val="50"/>
        <c:axId val="120244480"/>
        <c:axId val="120266112"/>
      </c:barChart>
      <c:catAx>
        <c:axId val="120244480"/>
        <c:scaling>
          <c:orientation val="maxMin"/>
        </c:scaling>
        <c:delete val="1"/>
        <c:axPos val="l"/>
        <c:majorTickMark val="out"/>
        <c:minorTickMark val="none"/>
        <c:tickLblPos val="nextTo"/>
        <c:crossAx val="120266112"/>
        <c:crosses val="autoZero"/>
        <c:auto val="1"/>
        <c:lblAlgn val="ctr"/>
        <c:lblOffset val="100"/>
        <c:noMultiLvlLbl val="0"/>
      </c:catAx>
      <c:valAx>
        <c:axId val="120266112"/>
        <c:scaling>
          <c:orientation val="minMax"/>
          <c:max val="1"/>
          <c:min val="0"/>
        </c:scaling>
        <c:delete val="1"/>
        <c:axPos val="t"/>
        <c:numFmt formatCode="0%" sourceLinked="1"/>
        <c:majorTickMark val="out"/>
        <c:minorTickMark val="none"/>
        <c:tickLblPos val="nextTo"/>
        <c:crossAx val="12024448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2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0.19</c:v>
                </c:pt>
                <c:pt idx="1">
                  <c:v>0.08</c:v>
                </c:pt>
                <c:pt idx="2">
                  <c:v>7.0000000000000007E-2</c:v>
                </c:pt>
                <c:pt idx="3">
                  <c:v>0.03</c:v>
                </c:pt>
                <c:pt idx="4">
                  <c:v>0.02</c:v>
                </c:pt>
                <c:pt idx="5">
                  <c:v>0.02</c:v>
                </c:pt>
              </c:numCache>
            </c:numRef>
          </c:val>
        </c:ser>
        <c:dLbls>
          <c:dLblPos val="outEnd"/>
          <c:showLegendKey val="0"/>
          <c:showVal val="1"/>
          <c:showCatName val="0"/>
          <c:showSerName val="0"/>
          <c:showPercent val="0"/>
          <c:showBubbleSize val="0"/>
        </c:dLbls>
        <c:gapWidth val="50"/>
        <c:axId val="120297344"/>
        <c:axId val="120314880"/>
      </c:barChart>
      <c:catAx>
        <c:axId val="120297344"/>
        <c:scaling>
          <c:orientation val="maxMin"/>
        </c:scaling>
        <c:delete val="1"/>
        <c:axPos val="l"/>
        <c:majorTickMark val="out"/>
        <c:minorTickMark val="none"/>
        <c:tickLblPos val="nextTo"/>
        <c:crossAx val="120314880"/>
        <c:crosses val="autoZero"/>
        <c:auto val="1"/>
        <c:lblAlgn val="ctr"/>
        <c:lblOffset val="100"/>
        <c:noMultiLvlLbl val="0"/>
      </c:catAx>
      <c:valAx>
        <c:axId val="120314880"/>
        <c:scaling>
          <c:orientation val="minMax"/>
          <c:max val="1"/>
          <c:min val="0"/>
        </c:scaling>
        <c:delete val="1"/>
        <c:axPos val="t"/>
        <c:numFmt formatCode="0%" sourceLinked="1"/>
        <c:majorTickMark val="out"/>
        <c:minorTickMark val="none"/>
        <c:tickLblPos val="nextTo"/>
        <c:crossAx val="12029734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2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0.41</c:v>
                </c:pt>
                <c:pt idx="1">
                  <c:v>0.47</c:v>
                </c:pt>
                <c:pt idx="2">
                  <c:v>0.46</c:v>
                </c:pt>
                <c:pt idx="3">
                  <c:v>0.61</c:v>
                </c:pt>
                <c:pt idx="4">
                  <c:v>0.59</c:v>
                </c:pt>
                <c:pt idx="5">
                  <c:v>0.69</c:v>
                </c:pt>
              </c:numCache>
            </c:numRef>
          </c:val>
        </c:ser>
        <c:dLbls>
          <c:dLblPos val="outEnd"/>
          <c:showLegendKey val="0"/>
          <c:showVal val="1"/>
          <c:showCatName val="0"/>
          <c:showSerName val="0"/>
          <c:showPercent val="0"/>
          <c:showBubbleSize val="0"/>
        </c:dLbls>
        <c:gapWidth val="50"/>
        <c:axId val="120584832"/>
        <c:axId val="120651776"/>
      </c:barChart>
      <c:catAx>
        <c:axId val="120584832"/>
        <c:scaling>
          <c:orientation val="maxMin"/>
        </c:scaling>
        <c:delete val="1"/>
        <c:axPos val="l"/>
        <c:majorTickMark val="out"/>
        <c:minorTickMark val="none"/>
        <c:tickLblPos val="nextTo"/>
        <c:crossAx val="120651776"/>
        <c:crosses val="autoZero"/>
        <c:auto val="1"/>
        <c:lblAlgn val="ctr"/>
        <c:lblOffset val="100"/>
        <c:noMultiLvlLbl val="0"/>
      </c:catAx>
      <c:valAx>
        <c:axId val="120651776"/>
        <c:scaling>
          <c:orientation val="minMax"/>
          <c:max val="1"/>
          <c:min val="0"/>
        </c:scaling>
        <c:delete val="1"/>
        <c:axPos val="t"/>
        <c:numFmt formatCode="0%" sourceLinked="1"/>
        <c:majorTickMark val="out"/>
        <c:minorTickMark val="none"/>
        <c:tickLblPos val="nextTo"/>
        <c:crossAx val="12058483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2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chemeClr val="tx1"/>
            </a:solidFill>
          </c:spPr>
          <c:invertIfNegative val="0"/>
          <c:dPt>
            <c:idx val="0"/>
            <c:invertIfNegative val="0"/>
            <c:bubble3D val="0"/>
          </c:dPt>
          <c:dPt>
            <c:idx val="1"/>
            <c:invertIfNegative val="0"/>
            <c:bubble3D val="0"/>
            <c:spPr>
              <a:solidFill>
                <a:schemeClr val="tx1">
                  <a:lumMod val="75000"/>
                  <a:lumOff val="25000"/>
                </a:schemeClr>
              </a:solidFill>
            </c:spPr>
          </c:dPt>
          <c:dPt>
            <c:idx val="2"/>
            <c:invertIfNegative val="0"/>
            <c:bubble3D val="0"/>
            <c:spPr>
              <a:solidFill>
                <a:schemeClr val="tx1">
                  <a:lumMod val="50000"/>
                  <a:lumOff val="50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0.51</c:v>
                </c:pt>
                <c:pt idx="1">
                  <c:v>0.5</c:v>
                </c:pt>
                <c:pt idx="2">
                  <c:v>0.6</c:v>
                </c:pt>
              </c:numCache>
            </c:numRef>
          </c:val>
        </c:ser>
        <c:dLbls>
          <c:dLblPos val="outEnd"/>
          <c:showLegendKey val="0"/>
          <c:showVal val="1"/>
          <c:showCatName val="0"/>
          <c:showSerName val="0"/>
          <c:showPercent val="0"/>
          <c:showBubbleSize val="0"/>
        </c:dLbls>
        <c:gapWidth val="50"/>
        <c:axId val="120666368"/>
        <c:axId val="120678272"/>
      </c:barChart>
      <c:catAx>
        <c:axId val="120666368"/>
        <c:scaling>
          <c:orientation val="maxMin"/>
        </c:scaling>
        <c:delete val="1"/>
        <c:axPos val="l"/>
        <c:majorTickMark val="out"/>
        <c:minorTickMark val="none"/>
        <c:tickLblPos val="nextTo"/>
        <c:crossAx val="120678272"/>
        <c:crosses val="autoZero"/>
        <c:auto val="1"/>
        <c:lblAlgn val="ctr"/>
        <c:lblOffset val="100"/>
        <c:noMultiLvlLbl val="0"/>
      </c:catAx>
      <c:valAx>
        <c:axId val="120678272"/>
        <c:scaling>
          <c:orientation val="minMax"/>
          <c:max val="1"/>
          <c:min val="0"/>
        </c:scaling>
        <c:delete val="1"/>
        <c:axPos val="t"/>
        <c:numFmt formatCode="0%" sourceLinked="1"/>
        <c:majorTickMark val="out"/>
        <c:minorTickMark val="none"/>
        <c:tickLblPos val="nextTo"/>
        <c:crossAx val="12066636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2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rgbClr val="003399">
                <a:alpha val="27843"/>
              </a:srgbClr>
            </a:solidFill>
          </c:spPr>
          <c:invertIfNegative val="0"/>
          <c:dPt>
            <c:idx val="0"/>
            <c:invertIfNegative val="0"/>
            <c:bubble3D val="0"/>
            <c:spPr>
              <a:solidFill>
                <a:srgbClr val="003399">
                  <a:alpha val="28000"/>
                </a:srgbClr>
              </a:solidFill>
            </c:spPr>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spPr>
              <a:solidFill>
                <a:srgbClr val="003399">
                  <a:alpha val="27451"/>
                </a:srgbClr>
              </a:solidFill>
            </c:spPr>
          </c:dPt>
          <c:dPt>
            <c:idx val="7"/>
            <c:invertIfNegative val="0"/>
            <c:bubble3D val="0"/>
            <c:spPr>
              <a:solidFill>
                <a:srgbClr val="C00000"/>
              </a:solidFill>
            </c:spPr>
          </c:dPt>
          <c:dPt>
            <c:idx val="8"/>
            <c:invertIfNegative val="0"/>
            <c:bubble3D val="0"/>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DE (A)</c:v>
                </c:pt>
                <c:pt idx="1">
                  <c:v>UK (B)</c:v>
                </c:pt>
                <c:pt idx="2">
                  <c:v>NL (C) </c:v>
                </c:pt>
                <c:pt idx="3">
                  <c:v>AR (D)</c:v>
                </c:pt>
                <c:pt idx="4">
                  <c:v>TH (E)</c:v>
                </c:pt>
                <c:pt idx="5">
                  <c:v>AU (F)</c:v>
                </c:pt>
                <c:pt idx="6">
                  <c:v>JP (G)</c:v>
                </c:pt>
                <c:pt idx="7">
                  <c:v>US (H)</c:v>
                </c:pt>
                <c:pt idx="8">
                  <c:v>CA (I)</c:v>
                </c:pt>
              </c:strCache>
            </c:strRef>
          </c:cat>
          <c:val>
            <c:numRef>
              <c:f>Sheet1!$B$2:$B$10</c:f>
              <c:numCache>
                <c:formatCode>0%</c:formatCode>
                <c:ptCount val="9"/>
                <c:pt idx="0">
                  <c:v>0.82</c:v>
                </c:pt>
                <c:pt idx="1">
                  <c:v>0.8</c:v>
                </c:pt>
                <c:pt idx="2">
                  <c:v>0.77</c:v>
                </c:pt>
                <c:pt idx="3">
                  <c:v>0.7</c:v>
                </c:pt>
                <c:pt idx="4">
                  <c:v>0.68</c:v>
                </c:pt>
                <c:pt idx="5">
                  <c:v>0.68</c:v>
                </c:pt>
                <c:pt idx="6">
                  <c:v>0.59</c:v>
                </c:pt>
                <c:pt idx="7">
                  <c:v>0.52</c:v>
                </c:pt>
                <c:pt idx="8">
                  <c:v>0.52</c:v>
                </c:pt>
              </c:numCache>
            </c:numRef>
          </c:val>
        </c:ser>
        <c:dLbls>
          <c:dLblPos val="outEnd"/>
          <c:showLegendKey val="0"/>
          <c:showVal val="1"/>
          <c:showCatName val="0"/>
          <c:showSerName val="0"/>
          <c:showPercent val="0"/>
          <c:showBubbleSize val="0"/>
        </c:dLbls>
        <c:gapWidth val="50"/>
        <c:axId val="120693120"/>
        <c:axId val="120713600"/>
      </c:barChart>
      <c:catAx>
        <c:axId val="120693120"/>
        <c:scaling>
          <c:orientation val="maxMin"/>
        </c:scaling>
        <c:delete val="0"/>
        <c:axPos val="l"/>
        <c:majorTickMark val="out"/>
        <c:minorTickMark val="none"/>
        <c:tickLblPos val="nextTo"/>
        <c:txPr>
          <a:bodyPr/>
          <a:lstStyle/>
          <a:p>
            <a:pPr>
              <a:defRPr sz="800" b="1">
                <a:latin typeface="Arial" panose="020B0604020202020204" pitchFamily="34" charset="0"/>
                <a:cs typeface="Arial" panose="020B0604020202020204" pitchFamily="34" charset="0"/>
              </a:defRPr>
            </a:pPr>
            <a:endParaRPr lang="en-US"/>
          </a:p>
        </c:txPr>
        <c:crossAx val="120713600"/>
        <c:crosses val="autoZero"/>
        <c:auto val="1"/>
        <c:lblAlgn val="ctr"/>
        <c:lblOffset val="100"/>
        <c:noMultiLvlLbl val="0"/>
      </c:catAx>
      <c:valAx>
        <c:axId val="120713600"/>
        <c:scaling>
          <c:orientation val="minMax"/>
          <c:max val="1"/>
          <c:min val="0"/>
        </c:scaling>
        <c:delete val="1"/>
        <c:axPos val="t"/>
        <c:numFmt formatCode="0%" sourceLinked="1"/>
        <c:majorTickMark val="out"/>
        <c:minorTickMark val="none"/>
        <c:tickLblPos val="nextTo"/>
        <c:crossAx val="12069312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2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0.41</c:v>
                </c:pt>
                <c:pt idx="1">
                  <c:v>0.52</c:v>
                </c:pt>
                <c:pt idx="2">
                  <c:v>0.55000000000000004</c:v>
                </c:pt>
                <c:pt idx="3">
                  <c:v>0.69</c:v>
                </c:pt>
                <c:pt idx="4">
                  <c:v>0.59</c:v>
                </c:pt>
                <c:pt idx="5">
                  <c:v>0.72</c:v>
                </c:pt>
              </c:numCache>
            </c:numRef>
          </c:val>
        </c:ser>
        <c:dLbls>
          <c:dLblPos val="outEnd"/>
          <c:showLegendKey val="0"/>
          <c:showVal val="1"/>
          <c:showCatName val="0"/>
          <c:showSerName val="0"/>
          <c:showPercent val="0"/>
          <c:showBubbleSize val="0"/>
        </c:dLbls>
        <c:gapWidth val="50"/>
        <c:axId val="120781440"/>
        <c:axId val="121376768"/>
      </c:barChart>
      <c:catAx>
        <c:axId val="120781440"/>
        <c:scaling>
          <c:orientation val="maxMin"/>
        </c:scaling>
        <c:delete val="1"/>
        <c:axPos val="l"/>
        <c:majorTickMark val="out"/>
        <c:minorTickMark val="none"/>
        <c:tickLblPos val="nextTo"/>
        <c:crossAx val="121376768"/>
        <c:crosses val="autoZero"/>
        <c:auto val="1"/>
        <c:lblAlgn val="ctr"/>
        <c:lblOffset val="100"/>
        <c:noMultiLvlLbl val="0"/>
      </c:catAx>
      <c:valAx>
        <c:axId val="121376768"/>
        <c:scaling>
          <c:orientation val="minMax"/>
          <c:max val="1"/>
          <c:min val="0"/>
        </c:scaling>
        <c:delete val="1"/>
        <c:axPos val="t"/>
        <c:numFmt formatCode="0%" sourceLinked="1"/>
        <c:majorTickMark val="out"/>
        <c:minorTickMark val="none"/>
        <c:tickLblPos val="nextTo"/>
        <c:crossAx val="12078144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2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rgbClr val="003399">
                <a:alpha val="27000"/>
              </a:srgbClr>
            </a:solidFill>
          </c:spPr>
          <c:invertIfNegative val="0"/>
          <c:dPt>
            <c:idx val="0"/>
            <c:invertIfNegative val="0"/>
            <c:bubble3D val="0"/>
            <c:spPr>
              <a:solidFill>
                <a:srgbClr val="003399">
                  <a:alpha val="28000"/>
                </a:srgbClr>
              </a:solidFill>
            </c:spPr>
          </c:dPt>
          <c:dPt>
            <c:idx val="1"/>
            <c:invertIfNegative val="0"/>
            <c:bubble3D val="0"/>
          </c:dPt>
          <c:dPt>
            <c:idx val="2"/>
            <c:invertIfNegative val="0"/>
            <c:bubble3D val="0"/>
            <c:spPr>
              <a:solidFill>
                <a:srgbClr val="C00000"/>
              </a:solidFill>
            </c:spPr>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dPt>
          <c:dPt>
            <c:idx val="8"/>
            <c:invertIfNegative val="0"/>
            <c:bubble3D val="0"/>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UK (A)</c:v>
                </c:pt>
                <c:pt idx="1">
                  <c:v>AU (B)</c:v>
                </c:pt>
                <c:pt idx="2">
                  <c:v>US (C) </c:v>
                </c:pt>
                <c:pt idx="3">
                  <c:v>CA (D)</c:v>
                </c:pt>
                <c:pt idx="4">
                  <c:v>DE (E)</c:v>
                </c:pt>
                <c:pt idx="5">
                  <c:v>AR (F)</c:v>
                </c:pt>
                <c:pt idx="6">
                  <c:v>TH (G)</c:v>
                </c:pt>
                <c:pt idx="7">
                  <c:v>NL (H)</c:v>
                </c:pt>
                <c:pt idx="8">
                  <c:v>JP (I)</c:v>
                </c:pt>
              </c:strCache>
            </c:strRef>
          </c:cat>
          <c:val>
            <c:numRef>
              <c:f>Sheet1!$B$2:$B$10</c:f>
              <c:numCache>
                <c:formatCode>0%</c:formatCode>
                <c:ptCount val="9"/>
                <c:pt idx="0">
                  <c:v>0.86</c:v>
                </c:pt>
                <c:pt idx="1">
                  <c:v>0.8</c:v>
                </c:pt>
                <c:pt idx="2">
                  <c:v>0.56999999999999995</c:v>
                </c:pt>
                <c:pt idx="3">
                  <c:v>0.41</c:v>
                </c:pt>
                <c:pt idx="4">
                  <c:v>0.38</c:v>
                </c:pt>
                <c:pt idx="5">
                  <c:v>0.33</c:v>
                </c:pt>
                <c:pt idx="6">
                  <c:v>0.24</c:v>
                </c:pt>
                <c:pt idx="7">
                  <c:v>0.2</c:v>
                </c:pt>
                <c:pt idx="8">
                  <c:v>0.13</c:v>
                </c:pt>
              </c:numCache>
            </c:numRef>
          </c:val>
        </c:ser>
        <c:dLbls>
          <c:dLblPos val="outEnd"/>
          <c:showLegendKey val="0"/>
          <c:showVal val="1"/>
          <c:showCatName val="0"/>
          <c:showSerName val="0"/>
          <c:showPercent val="0"/>
          <c:showBubbleSize val="0"/>
        </c:dLbls>
        <c:gapWidth val="50"/>
        <c:axId val="121411840"/>
        <c:axId val="121415552"/>
      </c:barChart>
      <c:catAx>
        <c:axId val="121411840"/>
        <c:scaling>
          <c:orientation val="maxMin"/>
        </c:scaling>
        <c:delete val="0"/>
        <c:axPos val="l"/>
        <c:majorTickMark val="out"/>
        <c:minorTickMark val="none"/>
        <c:tickLblPos val="nextTo"/>
        <c:txPr>
          <a:bodyPr/>
          <a:lstStyle/>
          <a:p>
            <a:pPr>
              <a:defRPr sz="800" b="1">
                <a:latin typeface="Arial" panose="020B0604020202020204" pitchFamily="34" charset="0"/>
                <a:cs typeface="Arial" panose="020B0604020202020204" pitchFamily="34" charset="0"/>
              </a:defRPr>
            </a:pPr>
            <a:endParaRPr lang="en-US"/>
          </a:p>
        </c:txPr>
        <c:crossAx val="121415552"/>
        <c:crosses val="autoZero"/>
        <c:auto val="1"/>
        <c:lblAlgn val="ctr"/>
        <c:lblOffset val="100"/>
        <c:noMultiLvlLbl val="0"/>
      </c:catAx>
      <c:valAx>
        <c:axId val="121415552"/>
        <c:scaling>
          <c:orientation val="minMax"/>
          <c:max val="1"/>
          <c:min val="0"/>
        </c:scaling>
        <c:delete val="1"/>
        <c:axPos val="t"/>
        <c:numFmt formatCode="0%" sourceLinked="1"/>
        <c:majorTickMark val="out"/>
        <c:minorTickMark val="none"/>
        <c:tickLblPos val="nextTo"/>
        <c:crossAx val="12141184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289357212701352"/>
          <c:y val="0.38146359342053171"/>
          <c:w val="0.81342828469970663"/>
          <c:h val="0.50684069459803827"/>
        </c:manualLayout>
      </c:layout>
      <c:barChart>
        <c:barDir val="col"/>
        <c:grouping val="clustered"/>
        <c:varyColors val="0"/>
        <c:ser>
          <c:idx val="0"/>
          <c:order val="0"/>
          <c:tx>
            <c:strRef>
              <c:f>Sheet1!$A$2</c:f>
              <c:strCache>
                <c:ptCount val="1"/>
              </c:strCache>
            </c:strRef>
          </c:tx>
          <c:invertIfNegative val="0"/>
          <c:dPt>
            <c:idx val="0"/>
            <c:invertIfNegative val="0"/>
            <c:bubble3D val="0"/>
            <c:spPr>
              <a:solidFill>
                <a:schemeClr val="tx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rgbClr val="002A7E"/>
              </a:solidFill>
              <a:ln>
                <a:noFill/>
              </a:ln>
            </c:spPr>
          </c:dPt>
          <c:dPt>
            <c:idx val="7"/>
            <c:invertIfNegative val="0"/>
            <c:bubble3D val="0"/>
            <c:spPr>
              <a:solidFill>
                <a:srgbClr val="9E2600"/>
              </a:solidFill>
            </c:spPr>
          </c:dPt>
          <c:dPt>
            <c:idx val="8"/>
            <c:invertIfNegative val="0"/>
            <c:bubble3D val="0"/>
            <c:spPr>
              <a:solidFill>
                <a:schemeClr val="bg1">
                  <a:lumMod val="50000"/>
                </a:schemeClr>
              </a:solidFill>
            </c:spPr>
          </c:dPt>
          <c:dLbls>
            <c:txPr>
              <a:bodyPr/>
              <a:lstStyle/>
              <a:p>
                <a:pPr>
                  <a:defRPr sz="700" b="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Sheet1!$B$1:$J$1</c:f>
              <c:strCache>
                <c:ptCount val="9"/>
                <c:pt idx="0">
                  <c:v>AR</c:v>
                </c:pt>
                <c:pt idx="1">
                  <c:v>AU</c:v>
                </c:pt>
                <c:pt idx="2">
                  <c:v>CA</c:v>
                </c:pt>
                <c:pt idx="3">
                  <c:v>DE</c:v>
                </c:pt>
                <c:pt idx="4">
                  <c:v>JP</c:v>
                </c:pt>
                <c:pt idx="5">
                  <c:v>NL</c:v>
                </c:pt>
                <c:pt idx="6">
                  <c:v>TH</c:v>
                </c:pt>
                <c:pt idx="7">
                  <c:v>UK</c:v>
                </c:pt>
                <c:pt idx="8">
                  <c:v>US</c:v>
                </c:pt>
              </c:strCache>
            </c:strRef>
          </c:cat>
          <c:val>
            <c:numRef>
              <c:f>Sheet1!$B$2:$J$2</c:f>
              <c:numCache>
                <c:formatCode>0%</c:formatCode>
                <c:ptCount val="9"/>
                <c:pt idx="0">
                  <c:v>0.16</c:v>
                </c:pt>
                <c:pt idx="1">
                  <c:v>0.1</c:v>
                </c:pt>
                <c:pt idx="2">
                  <c:v>0.06</c:v>
                </c:pt>
                <c:pt idx="3">
                  <c:v>0.12</c:v>
                </c:pt>
                <c:pt idx="4">
                  <c:v>0.03</c:v>
                </c:pt>
                <c:pt idx="5">
                  <c:v>0.05</c:v>
                </c:pt>
                <c:pt idx="6">
                  <c:v>0.22</c:v>
                </c:pt>
                <c:pt idx="7">
                  <c:v>0.08</c:v>
                </c:pt>
                <c:pt idx="8">
                  <c:v>0.08</c:v>
                </c:pt>
              </c:numCache>
            </c:numRef>
          </c:val>
        </c:ser>
        <c:dLbls>
          <c:showLegendKey val="0"/>
          <c:showVal val="0"/>
          <c:showCatName val="0"/>
          <c:showSerName val="0"/>
          <c:showPercent val="0"/>
          <c:showBubbleSize val="0"/>
        </c:dLbls>
        <c:gapWidth val="50"/>
        <c:axId val="140913664"/>
        <c:axId val="140915456"/>
      </c:barChart>
      <c:catAx>
        <c:axId val="140913664"/>
        <c:scaling>
          <c:orientation val="minMax"/>
        </c:scaling>
        <c:delete val="0"/>
        <c:axPos val="b"/>
        <c:majorTickMark val="out"/>
        <c:minorTickMark val="none"/>
        <c:tickLblPos val="nextTo"/>
        <c:txPr>
          <a:bodyPr/>
          <a:lstStyle/>
          <a:p>
            <a:pPr>
              <a:defRPr sz="8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40915456"/>
        <c:crosses val="autoZero"/>
        <c:auto val="1"/>
        <c:lblAlgn val="ctr"/>
        <c:lblOffset val="100"/>
        <c:noMultiLvlLbl val="0"/>
      </c:catAx>
      <c:valAx>
        <c:axId val="140915456"/>
        <c:scaling>
          <c:orientation val="minMax"/>
          <c:max val="1"/>
          <c:min val="0"/>
        </c:scaling>
        <c:delete val="1"/>
        <c:axPos val="l"/>
        <c:numFmt formatCode="0%" sourceLinked="1"/>
        <c:majorTickMark val="out"/>
        <c:minorTickMark val="none"/>
        <c:tickLblPos val="nextTo"/>
        <c:crossAx val="14091366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3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0.64</c:v>
                </c:pt>
                <c:pt idx="1">
                  <c:v>0.7</c:v>
                </c:pt>
                <c:pt idx="2">
                  <c:v>0.66</c:v>
                </c:pt>
                <c:pt idx="3">
                  <c:v>0.74</c:v>
                </c:pt>
                <c:pt idx="4">
                  <c:v>0.75</c:v>
                </c:pt>
                <c:pt idx="5">
                  <c:v>0.76</c:v>
                </c:pt>
              </c:numCache>
            </c:numRef>
          </c:val>
        </c:ser>
        <c:dLbls>
          <c:dLblPos val="outEnd"/>
          <c:showLegendKey val="0"/>
          <c:showVal val="1"/>
          <c:showCatName val="0"/>
          <c:showSerName val="0"/>
          <c:showPercent val="0"/>
          <c:showBubbleSize val="0"/>
        </c:dLbls>
        <c:gapWidth val="50"/>
        <c:axId val="121471360"/>
        <c:axId val="121476608"/>
      </c:barChart>
      <c:catAx>
        <c:axId val="121471360"/>
        <c:scaling>
          <c:orientation val="maxMin"/>
        </c:scaling>
        <c:delete val="1"/>
        <c:axPos val="l"/>
        <c:majorTickMark val="out"/>
        <c:minorTickMark val="none"/>
        <c:tickLblPos val="nextTo"/>
        <c:crossAx val="121476608"/>
        <c:crosses val="autoZero"/>
        <c:auto val="1"/>
        <c:lblAlgn val="ctr"/>
        <c:lblOffset val="100"/>
        <c:noMultiLvlLbl val="0"/>
      </c:catAx>
      <c:valAx>
        <c:axId val="121476608"/>
        <c:scaling>
          <c:orientation val="minMax"/>
          <c:max val="1"/>
          <c:min val="0"/>
        </c:scaling>
        <c:delete val="1"/>
        <c:axPos val="t"/>
        <c:numFmt formatCode="0%" sourceLinked="1"/>
        <c:majorTickMark val="out"/>
        <c:minorTickMark val="none"/>
        <c:tickLblPos val="nextTo"/>
        <c:crossAx val="12147136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3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rgbClr val="003399">
                <a:alpha val="27000"/>
              </a:srgbClr>
            </a:solidFill>
          </c:spPr>
          <c:invertIfNegative val="0"/>
          <c:dPt>
            <c:idx val="0"/>
            <c:invertIfNegative val="0"/>
            <c:bubble3D val="0"/>
            <c:spPr>
              <a:solidFill>
                <a:srgbClr val="003399">
                  <a:alpha val="28000"/>
                </a:srgbClr>
              </a:solidFill>
            </c:spPr>
          </c:dPt>
          <c:dPt>
            <c:idx val="1"/>
            <c:invertIfNegative val="0"/>
            <c:bubble3D val="0"/>
          </c:dPt>
          <c:dPt>
            <c:idx val="2"/>
            <c:invertIfNegative val="0"/>
            <c:bubble3D val="0"/>
            <c:spPr>
              <a:solidFill>
                <a:srgbClr val="C00000"/>
              </a:solidFill>
            </c:spPr>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dPt>
          <c:dPt>
            <c:idx val="8"/>
            <c:invertIfNegative val="0"/>
            <c:bubble3D val="0"/>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UK (A)</c:v>
                </c:pt>
                <c:pt idx="1">
                  <c:v>NL (B)</c:v>
                </c:pt>
                <c:pt idx="2">
                  <c:v>US (C) </c:v>
                </c:pt>
                <c:pt idx="3">
                  <c:v>AR (D)</c:v>
                </c:pt>
                <c:pt idx="4">
                  <c:v>CA (E)</c:v>
                </c:pt>
                <c:pt idx="5">
                  <c:v>AU (F)</c:v>
                </c:pt>
                <c:pt idx="6">
                  <c:v>JP (G)</c:v>
                </c:pt>
                <c:pt idx="7">
                  <c:v>TH (H)</c:v>
                </c:pt>
                <c:pt idx="8">
                  <c:v>DE (I)</c:v>
                </c:pt>
              </c:strCache>
            </c:strRef>
          </c:cat>
          <c:val>
            <c:numRef>
              <c:f>Sheet1!$B$2:$B$10</c:f>
              <c:numCache>
                <c:formatCode>0%</c:formatCode>
                <c:ptCount val="9"/>
                <c:pt idx="0">
                  <c:v>0.72</c:v>
                </c:pt>
                <c:pt idx="1">
                  <c:v>0.72</c:v>
                </c:pt>
                <c:pt idx="2">
                  <c:v>0.7</c:v>
                </c:pt>
                <c:pt idx="3">
                  <c:v>0.66</c:v>
                </c:pt>
                <c:pt idx="4">
                  <c:v>0.63</c:v>
                </c:pt>
                <c:pt idx="5">
                  <c:v>0.56999999999999995</c:v>
                </c:pt>
                <c:pt idx="6">
                  <c:v>0.31</c:v>
                </c:pt>
                <c:pt idx="7">
                  <c:v>0.3</c:v>
                </c:pt>
                <c:pt idx="8">
                  <c:v>0.23</c:v>
                </c:pt>
              </c:numCache>
            </c:numRef>
          </c:val>
        </c:ser>
        <c:dLbls>
          <c:dLblPos val="outEnd"/>
          <c:showLegendKey val="0"/>
          <c:showVal val="1"/>
          <c:showCatName val="0"/>
          <c:showSerName val="0"/>
          <c:showPercent val="0"/>
          <c:showBubbleSize val="0"/>
        </c:dLbls>
        <c:gapWidth val="50"/>
        <c:axId val="121511936"/>
        <c:axId val="121515392"/>
      </c:barChart>
      <c:catAx>
        <c:axId val="121511936"/>
        <c:scaling>
          <c:orientation val="maxMin"/>
        </c:scaling>
        <c:delete val="0"/>
        <c:axPos val="l"/>
        <c:majorTickMark val="out"/>
        <c:minorTickMark val="none"/>
        <c:tickLblPos val="nextTo"/>
        <c:txPr>
          <a:bodyPr/>
          <a:lstStyle/>
          <a:p>
            <a:pPr>
              <a:defRPr sz="800" b="1">
                <a:latin typeface="Arial" panose="020B0604020202020204" pitchFamily="34" charset="0"/>
                <a:cs typeface="Arial" panose="020B0604020202020204" pitchFamily="34" charset="0"/>
              </a:defRPr>
            </a:pPr>
            <a:endParaRPr lang="en-US"/>
          </a:p>
        </c:txPr>
        <c:crossAx val="121515392"/>
        <c:crosses val="autoZero"/>
        <c:auto val="1"/>
        <c:lblAlgn val="ctr"/>
        <c:lblOffset val="100"/>
        <c:noMultiLvlLbl val="0"/>
      </c:catAx>
      <c:valAx>
        <c:axId val="121515392"/>
        <c:scaling>
          <c:orientation val="minMax"/>
          <c:max val="1"/>
          <c:min val="0"/>
        </c:scaling>
        <c:delete val="1"/>
        <c:axPos val="t"/>
        <c:numFmt formatCode="0%" sourceLinked="1"/>
        <c:majorTickMark val="out"/>
        <c:minorTickMark val="none"/>
        <c:tickLblPos val="nextTo"/>
        <c:crossAx val="12151193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3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US</c:v>
                </c:pt>
              </c:strCache>
            </c:strRef>
          </c:tx>
          <c:spPr>
            <a:solidFill>
              <a:schemeClr val="tx1"/>
            </a:solidFill>
          </c:spPr>
          <c:invertIfNegative val="0"/>
          <c:dPt>
            <c:idx val="0"/>
            <c:invertIfNegative val="0"/>
            <c:bubble3D val="0"/>
          </c:dPt>
          <c:dPt>
            <c:idx val="1"/>
            <c:invertIfNegative val="0"/>
            <c:bubble3D val="0"/>
            <c:spPr>
              <a:solidFill>
                <a:schemeClr val="tx1">
                  <a:lumMod val="75000"/>
                  <a:lumOff val="25000"/>
                </a:schemeClr>
              </a:solidFill>
            </c:spPr>
          </c:dPt>
          <c:dPt>
            <c:idx val="2"/>
            <c:invertIfNegative val="0"/>
            <c:bubble3D val="0"/>
            <c:spPr>
              <a:solidFill>
                <a:schemeClr val="tx1">
                  <a:lumMod val="50000"/>
                  <a:lumOff val="50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0.55000000000000004</c:v>
                </c:pt>
                <c:pt idx="1">
                  <c:v>0.56000000000000005</c:v>
                </c:pt>
                <c:pt idx="2">
                  <c:v>0.68</c:v>
                </c:pt>
              </c:numCache>
            </c:numRef>
          </c:val>
        </c:ser>
        <c:dLbls>
          <c:dLblPos val="outEnd"/>
          <c:showLegendKey val="0"/>
          <c:showVal val="1"/>
          <c:showCatName val="0"/>
          <c:showSerName val="0"/>
          <c:showPercent val="0"/>
          <c:showBubbleSize val="0"/>
        </c:dLbls>
        <c:gapWidth val="50"/>
        <c:axId val="121141120"/>
        <c:axId val="121148928"/>
      </c:barChart>
      <c:catAx>
        <c:axId val="121141120"/>
        <c:scaling>
          <c:orientation val="maxMin"/>
        </c:scaling>
        <c:delete val="1"/>
        <c:axPos val="l"/>
        <c:majorTickMark val="out"/>
        <c:minorTickMark val="none"/>
        <c:tickLblPos val="nextTo"/>
        <c:crossAx val="121148928"/>
        <c:crosses val="autoZero"/>
        <c:auto val="1"/>
        <c:lblAlgn val="ctr"/>
        <c:lblOffset val="100"/>
        <c:noMultiLvlLbl val="0"/>
      </c:catAx>
      <c:valAx>
        <c:axId val="121148928"/>
        <c:scaling>
          <c:orientation val="minMax"/>
          <c:max val="1"/>
          <c:min val="0"/>
        </c:scaling>
        <c:delete val="1"/>
        <c:axPos val="t"/>
        <c:numFmt formatCode="0%" sourceLinked="1"/>
        <c:majorTickMark val="out"/>
        <c:minorTickMark val="none"/>
        <c:tickLblPos val="nextTo"/>
        <c:crossAx val="121141120"/>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13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US</c:v>
                </c:pt>
              </c:strCache>
            </c:strRef>
          </c:tx>
          <c:spPr>
            <a:solidFill>
              <a:schemeClr val="tx1"/>
            </a:solidFill>
          </c:spPr>
          <c:invertIfNegative val="0"/>
          <c:dPt>
            <c:idx val="0"/>
            <c:invertIfNegative val="0"/>
            <c:bubble3D val="0"/>
          </c:dPt>
          <c:dPt>
            <c:idx val="1"/>
            <c:invertIfNegative val="0"/>
            <c:bubble3D val="0"/>
            <c:spPr>
              <a:solidFill>
                <a:schemeClr val="tx1">
                  <a:lumMod val="75000"/>
                  <a:lumOff val="25000"/>
                </a:schemeClr>
              </a:solidFill>
            </c:spPr>
          </c:dPt>
          <c:dPt>
            <c:idx val="2"/>
            <c:invertIfNegative val="0"/>
            <c:bubble3D val="0"/>
            <c:spPr>
              <a:solidFill>
                <a:schemeClr val="tx1">
                  <a:lumMod val="50000"/>
                  <a:lumOff val="50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0.7</c:v>
                </c:pt>
                <c:pt idx="1">
                  <c:v>0.69</c:v>
                </c:pt>
                <c:pt idx="2">
                  <c:v>0.74</c:v>
                </c:pt>
              </c:numCache>
            </c:numRef>
          </c:val>
        </c:ser>
        <c:dLbls>
          <c:dLblPos val="outEnd"/>
          <c:showLegendKey val="0"/>
          <c:showVal val="1"/>
          <c:showCatName val="0"/>
          <c:showSerName val="0"/>
          <c:showPercent val="0"/>
          <c:showBubbleSize val="0"/>
        </c:dLbls>
        <c:gapWidth val="50"/>
        <c:axId val="121303040"/>
        <c:axId val="121306496"/>
      </c:barChart>
      <c:catAx>
        <c:axId val="121303040"/>
        <c:scaling>
          <c:orientation val="maxMin"/>
        </c:scaling>
        <c:delete val="1"/>
        <c:axPos val="l"/>
        <c:majorTickMark val="out"/>
        <c:minorTickMark val="none"/>
        <c:tickLblPos val="nextTo"/>
        <c:crossAx val="121306496"/>
        <c:crosses val="autoZero"/>
        <c:auto val="1"/>
        <c:lblAlgn val="ctr"/>
        <c:lblOffset val="100"/>
        <c:noMultiLvlLbl val="0"/>
      </c:catAx>
      <c:valAx>
        <c:axId val="121306496"/>
        <c:scaling>
          <c:orientation val="minMax"/>
          <c:max val="1"/>
          <c:min val="0"/>
        </c:scaling>
        <c:delete val="1"/>
        <c:axPos val="t"/>
        <c:numFmt formatCode="0%" sourceLinked="1"/>
        <c:majorTickMark val="out"/>
        <c:minorTickMark val="none"/>
        <c:tickLblPos val="nextTo"/>
        <c:crossAx val="121303040"/>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13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0.6</c:v>
                </c:pt>
                <c:pt idx="1">
                  <c:v>0.3</c:v>
                </c:pt>
                <c:pt idx="2">
                  <c:v>0.48</c:v>
                </c:pt>
                <c:pt idx="3">
                  <c:v>0.44</c:v>
                </c:pt>
                <c:pt idx="4">
                  <c:v>0.39</c:v>
                </c:pt>
                <c:pt idx="5">
                  <c:v>0.41</c:v>
                </c:pt>
              </c:numCache>
            </c:numRef>
          </c:val>
        </c:ser>
        <c:dLbls>
          <c:dLblPos val="outEnd"/>
          <c:showLegendKey val="0"/>
          <c:showVal val="1"/>
          <c:showCatName val="0"/>
          <c:showSerName val="0"/>
          <c:showPercent val="0"/>
          <c:showBubbleSize val="0"/>
        </c:dLbls>
        <c:gapWidth val="50"/>
        <c:axId val="121622912"/>
        <c:axId val="121628160"/>
      </c:barChart>
      <c:catAx>
        <c:axId val="121622912"/>
        <c:scaling>
          <c:orientation val="maxMin"/>
        </c:scaling>
        <c:delete val="1"/>
        <c:axPos val="l"/>
        <c:majorTickMark val="out"/>
        <c:minorTickMark val="none"/>
        <c:tickLblPos val="nextTo"/>
        <c:crossAx val="121628160"/>
        <c:crosses val="autoZero"/>
        <c:auto val="1"/>
        <c:lblAlgn val="ctr"/>
        <c:lblOffset val="100"/>
        <c:noMultiLvlLbl val="0"/>
      </c:catAx>
      <c:valAx>
        <c:axId val="121628160"/>
        <c:scaling>
          <c:orientation val="minMax"/>
          <c:max val="1"/>
          <c:min val="0"/>
        </c:scaling>
        <c:delete val="1"/>
        <c:axPos val="t"/>
        <c:numFmt formatCode="0%" sourceLinked="1"/>
        <c:majorTickMark val="out"/>
        <c:minorTickMark val="none"/>
        <c:tickLblPos val="nextTo"/>
        <c:crossAx val="12162291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3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0.62</c:v>
                </c:pt>
                <c:pt idx="1">
                  <c:v>0.36</c:v>
                </c:pt>
                <c:pt idx="2">
                  <c:v>0.43</c:v>
                </c:pt>
                <c:pt idx="3">
                  <c:v>0.47</c:v>
                </c:pt>
                <c:pt idx="4">
                  <c:v>0.37</c:v>
                </c:pt>
                <c:pt idx="5">
                  <c:v>0.41</c:v>
                </c:pt>
              </c:numCache>
            </c:numRef>
          </c:val>
        </c:ser>
        <c:dLbls>
          <c:dLblPos val="outEnd"/>
          <c:showLegendKey val="0"/>
          <c:showVal val="1"/>
          <c:showCatName val="0"/>
          <c:showSerName val="0"/>
          <c:showPercent val="0"/>
          <c:showBubbleSize val="0"/>
        </c:dLbls>
        <c:gapWidth val="50"/>
        <c:axId val="121909248"/>
        <c:axId val="121922688"/>
      </c:barChart>
      <c:catAx>
        <c:axId val="121909248"/>
        <c:scaling>
          <c:orientation val="maxMin"/>
        </c:scaling>
        <c:delete val="1"/>
        <c:axPos val="l"/>
        <c:majorTickMark val="out"/>
        <c:minorTickMark val="none"/>
        <c:tickLblPos val="nextTo"/>
        <c:crossAx val="121922688"/>
        <c:crosses val="autoZero"/>
        <c:auto val="1"/>
        <c:lblAlgn val="ctr"/>
        <c:lblOffset val="100"/>
        <c:noMultiLvlLbl val="0"/>
      </c:catAx>
      <c:valAx>
        <c:axId val="121922688"/>
        <c:scaling>
          <c:orientation val="minMax"/>
          <c:max val="1"/>
          <c:min val="0"/>
        </c:scaling>
        <c:delete val="1"/>
        <c:axPos val="t"/>
        <c:numFmt formatCode="0%" sourceLinked="1"/>
        <c:majorTickMark val="out"/>
        <c:minorTickMark val="none"/>
        <c:tickLblPos val="nextTo"/>
        <c:crossAx val="12190924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3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0.25</c:v>
                </c:pt>
                <c:pt idx="1">
                  <c:v>0.14000000000000001</c:v>
                </c:pt>
                <c:pt idx="2">
                  <c:v>0.09</c:v>
                </c:pt>
                <c:pt idx="3">
                  <c:v>7.0000000000000007E-2</c:v>
                </c:pt>
                <c:pt idx="4">
                  <c:v>0.04</c:v>
                </c:pt>
                <c:pt idx="5">
                  <c:v>0.03</c:v>
                </c:pt>
              </c:numCache>
            </c:numRef>
          </c:val>
        </c:ser>
        <c:dLbls>
          <c:dLblPos val="outEnd"/>
          <c:showLegendKey val="0"/>
          <c:showVal val="1"/>
          <c:showCatName val="0"/>
          <c:showSerName val="0"/>
          <c:showPercent val="0"/>
          <c:showBubbleSize val="0"/>
        </c:dLbls>
        <c:gapWidth val="50"/>
        <c:axId val="121642368"/>
        <c:axId val="121668352"/>
      </c:barChart>
      <c:catAx>
        <c:axId val="121642368"/>
        <c:scaling>
          <c:orientation val="maxMin"/>
        </c:scaling>
        <c:delete val="1"/>
        <c:axPos val="l"/>
        <c:majorTickMark val="out"/>
        <c:minorTickMark val="none"/>
        <c:tickLblPos val="nextTo"/>
        <c:crossAx val="121668352"/>
        <c:crosses val="autoZero"/>
        <c:auto val="1"/>
        <c:lblAlgn val="ctr"/>
        <c:lblOffset val="100"/>
        <c:noMultiLvlLbl val="0"/>
      </c:catAx>
      <c:valAx>
        <c:axId val="121668352"/>
        <c:scaling>
          <c:orientation val="minMax"/>
          <c:max val="1"/>
          <c:min val="0"/>
        </c:scaling>
        <c:delete val="1"/>
        <c:axPos val="t"/>
        <c:numFmt formatCode="0%" sourceLinked="1"/>
        <c:majorTickMark val="out"/>
        <c:minorTickMark val="none"/>
        <c:tickLblPos val="nextTo"/>
        <c:crossAx val="12164236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3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0.42</c:v>
                </c:pt>
                <c:pt idx="1">
                  <c:v>0.35</c:v>
                </c:pt>
                <c:pt idx="2">
                  <c:v>0.32</c:v>
                </c:pt>
                <c:pt idx="3">
                  <c:v>0.4</c:v>
                </c:pt>
                <c:pt idx="4">
                  <c:v>0.37</c:v>
                </c:pt>
                <c:pt idx="5">
                  <c:v>0.43</c:v>
                </c:pt>
              </c:numCache>
            </c:numRef>
          </c:val>
        </c:ser>
        <c:dLbls>
          <c:dLblPos val="outEnd"/>
          <c:showLegendKey val="0"/>
          <c:showVal val="1"/>
          <c:showCatName val="0"/>
          <c:showSerName val="0"/>
          <c:showPercent val="0"/>
          <c:showBubbleSize val="0"/>
        </c:dLbls>
        <c:gapWidth val="50"/>
        <c:axId val="121682944"/>
        <c:axId val="121700736"/>
      </c:barChart>
      <c:catAx>
        <c:axId val="121682944"/>
        <c:scaling>
          <c:orientation val="maxMin"/>
        </c:scaling>
        <c:delete val="1"/>
        <c:axPos val="l"/>
        <c:majorTickMark val="out"/>
        <c:minorTickMark val="none"/>
        <c:tickLblPos val="nextTo"/>
        <c:crossAx val="121700736"/>
        <c:crosses val="autoZero"/>
        <c:auto val="1"/>
        <c:lblAlgn val="ctr"/>
        <c:lblOffset val="100"/>
        <c:noMultiLvlLbl val="0"/>
      </c:catAx>
      <c:valAx>
        <c:axId val="121700736"/>
        <c:scaling>
          <c:orientation val="minMax"/>
          <c:max val="1"/>
          <c:min val="0"/>
        </c:scaling>
        <c:delete val="1"/>
        <c:axPos val="t"/>
        <c:numFmt formatCode="0%" sourceLinked="1"/>
        <c:majorTickMark val="out"/>
        <c:minorTickMark val="none"/>
        <c:tickLblPos val="nextTo"/>
        <c:crossAx val="12168294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3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C00000"/>
              </a:solidFill>
            </c:spPr>
          </c:dPt>
          <c:dPt>
            <c:idx val="1"/>
            <c:invertIfNegative val="0"/>
            <c:bubble3D val="0"/>
            <c:spPr>
              <a:solidFill>
                <a:srgbClr val="C00000">
                  <a:alpha val="75000"/>
                </a:srgbClr>
              </a:solidFill>
            </c:spPr>
          </c:dPt>
          <c:dPt>
            <c:idx val="2"/>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Female</c:v>
                </c:pt>
                <c:pt idx="1">
                  <c:v>Female</c:v>
                </c:pt>
                <c:pt idx="2">
                  <c:v>Female</c:v>
                </c:pt>
              </c:strCache>
            </c:strRef>
          </c:cat>
          <c:val>
            <c:numRef>
              <c:f>Sheet1!$B$2:$B$4</c:f>
              <c:numCache>
                <c:formatCode>0%</c:formatCode>
                <c:ptCount val="3"/>
                <c:pt idx="0">
                  <c:v>0.51</c:v>
                </c:pt>
                <c:pt idx="1">
                  <c:v>0.33</c:v>
                </c:pt>
                <c:pt idx="2">
                  <c:v>0.33</c:v>
                </c:pt>
              </c:numCache>
            </c:numRef>
          </c:val>
        </c:ser>
        <c:dLbls>
          <c:dLblPos val="outEnd"/>
          <c:showLegendKey val="0"/>
          <c:showVal val="1"/>
          <c:showCatName val="0"/>
          <c:showSerName val="0"/>
          <c:showPercent val="0"/>
          <c:showBubbleSize val="0"/>
        </c:dLbls>
        <c:gapWidth val="50"/>
        <c:axId val="121707136"/>
        <c:axId val="121764480"/>
      </c:barChart>
      <c:catAx>
        <c:axId val="121707136"/>
        <c:scaling>
          <c:orientation val="maxMin"/>
        </c:scaling>
        <c:delete val="1"/>
        <c:axPos val="l"/>
        <c:majorTickMark val="out"/>
        <c:minorTickMark val="none"/>
        <c:tickLblPos val="nextTo"/>
        <c:crossAx val="121764480"/>
        <c:crosses val="autoZero"/>
        <c:auto val="1"/>
        <c:lblAlgn val="ctr"/>
        <c:lblOffset val="100"/>
        <c:noMultiLvlLbl val="0"/>
      </c:catAx>
      <c:valAx>
        <c:axId val="121764480"/>
        <c:scaling>
          <c:orientation val="minMax"/>
          <c:max val="1"/>
          <c:min val="0"/>
        </c:scaling>
        <c:delete val="1"/>
        <c:axPos val="t"/>
        <c:numFmt formatCode="0%" sourceLinked="1"/>
        <c:majorTickMark val="out"/>
        <c:minorTickMark val="none"/>
        <c:tickLblPos val="nextTo"/>
        <c:crossAx val="12170713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3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002A7E">
                  <a:alpha val="75000"/>
                </a:srgbClr>
              </a:solidFill>
            </c:spPr>
          </c:dPt>
          <c:dPt>
            <c:idx val="2"/>
            <c:invertIfNegative val="0"/>
            <c:bubble3D val="0"/>
            <c:spPr>
              <a:solidFill>
                <a:srgbClr val="002A7E">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Male</c:v>
                </c:pt>
                <c:pt idx="1">
                  <c:v>Male</c:v>
                </c:pt>
                <c:pt idx="2">
                  <c:v>Male</c:v>
                </c:pt>
              </c:strCache>
            </c:strRef>
          </c:cat>
          <c:val>
            <c:numRef>
              <c:f>Sheet1!$B$2:$B$4</c:f>
              <c:numCache>
                <c:formatCode>0%</c:formatCode>
                <c:ptCount val="3"/>
                <c:pt idx="0">
                  <c:v>0.52</c:v>
                </c:pt>
                <c:pt idx="1">
                  <c:v>0.34</c:v>
                </c:pt>
                <c:pt idx="2">
                  <c:v>0.31</c:v>
                </c:pt>
              </c:numCache>
            </c:numRef>
          </c:val>
        </c:ser>
        <c:dLbls>
          <c:dLblPos val="outEnd"/>
          <c:showLegendKey val="0"/>
          <c:showVal val="1"/>
          <c:showCatName val="0"/>
          <c:showSerName val="0"/>
          <c:showPercent val="0"/>
          <c:showBubbleSize val="0"/>
        </c:dLbls>
        <c:gapWidth val="50"/>
        <c:axId val="121795712"/>
        <c:axId val="121808000"/>
      </c:barChart>
      <c:catAx>
        <c:axId val="121795712"/>
        <c:scaling>
          <c:orientation val="maxMin"/>
        </c:scaling>
        <c:delete val="1"/>
        <c:axPos val="l"/>
        <c:majorTickMark val="out"/>
        <c:minorTickMark val="none"/>
        <c:tickLblPos val="nextTo"/>
        <c:crossAx val="121808000"/>
        <c:crosses val="autoZero"/>
        <c:auto val="1"/>
        <c:lblAlgn val="ctr"/>
        <c:lblOffset val="100"/>
        <c:noMultiLvlLbl val="0"/>
      </c:catAx>
      <c:valAx>
        <c:axId val="121808000"/>
        <c:scaling>
          <c:orientation val="minMax"/>
          <c:max val="1"/>
          <c:min val="0"/>
        </c:scaling>
        <c:delete val="1"/>
        <c:axPos val="t"/>
        <c:numFmt formatCode="0%" sourceLinked="1"/>
        <c:majorTickMark val="out"/>
        <c:minorTickMark val="none"/>
        <c:tickLblPos val="nextTo"/>
        <c:crossAx val="12179571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002A7E"/>
              </a:solidFill>
            </c:spPr>
          </c:dPt>
          <c:dPt>
            <c:idx val="6"/>
            <c:invertIfNegative val="0"/>
            <c:bubble3D val="0"/>
            <c:spPr>
              <a:solidFill>
                <a:srgbClr val="C00000"/>
              </a:solidFill>
            </c:spPr>
          </c:dPt>
          <c:dPt>
            <c:idx val="7"/>
            <c:invertIfNegative val="0"/>
            <c:bubble3D val="0"/>
            <c:spPr>
              <a:solidFill>
                <a:srgbClr val="C00000"/>
              </a:solidFill>
            </c:spPr>
          </c:dPt>
          <c:dPt>
            <c:idx val="8"/>
            <c:invertIfNegative val="0"/>
            <c:bubble3D val="0"/>
            <c:spPr>
              <a:solidFill>
                <a:srgbClr val="C00000"/>
              </a:solidFill>
            </c:spPr>
          </c:dPt>
          <c:dPt>
            <c:idx val="9"/>
            <c:invertIfNegative val="0"/>
            <c:bubble3D val="0"/>
            <c:spPr>
              <a:solidFill>
                <a:srgbClr val="002A7E"/>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Sheet1!$A$2:$A$11</c:f>
              <c:strCache>
                <c:ptCount val="10"/>
                <c:pt idx="0">
                  <c:v>High blood pressure</c:v>
                </c:pt>
                <c:pt idx="1">
                  <c:v>Heart attack</c:v>
                </c:pt>
                <c:pt idx="2">
                  <c:v>AIDS</c:v>
                </c:pt>
                <c:pt idx="3">
                  <c:v>Stroke</c:v>
                </c:pt>
                <c:pt idx="4">
                  <c:v>Breast cancer</c:v>
                </c:pt>
                <c:pt idx="5">
                  <c:v>Prostate cancer</c:v>
                </c:pt>
                <c:pt idx="6">
                  <c:v>Thrombosis</c:v>
                </c:pt>
                <c:pt idx="7">
                  <c:v>Pulmonary embolism</c:v>
                </c:pt>
                <c:pt idx="8">
                  <c:v>Deep vein thrombosis</c:v>
                </c:pt>
                <c:pt idx="9">
                  <c:v>Hemo-Distension Syndrome</c:v>
                </c:pt>
              </c:strCache>
            </c:strRef>
          </c:cat>
          <c:val>
            <c:numRef>
              <c:f>Sheet1!$B$2:$B$11</c:f>
              <c:numCache>
                <c:formatCode>0%</c:formatCode>
                <c:ptCount val="10"/>
                <c:pt idx="0">
                  <c:v>0.88</c:v>
                </c:pt>
                <c:pt idx="1">
                  <c:v>0.9</c:v>
                </c:pt>
                <c:pt idx="2">
                  <c:v>0.89</c:v>
                </c:pt>
                <c:pt idx="3">
                  <c:v>0.86</c:v>
                </c:pt>
                <c:pt idx="4">
                  <c:v>0.89</c:v>
                </c:pt>
                <c:pt idx="5">
                  <c:v>0.87</c:v>
                </c:pt>
                <c:pt idx="6">
                  <c:v>0.52</c:v>
                </c:pt>
                <c:pt idx="7">
                  <c:v>0.63</c:v>
                </c:pt>
                <c:pt idx="8">
                  <c:v>0.41</c:v>
                </c:pt>
                <c:pt idx="9">
                  <c:v>0.06</c:v>
                </c:pt>
              </c:numCache>
            </c:numRef>
          </c:val>
        </c:ser>
        <c:dLbls>
          <c:dLblPos val="outEnd"/>
          <c:showLegendKey val="0"/>
          <c:showVal val="1"/>
          <c:showCatName val="0"/>
          <c:showSerName val="0"/>
          <c:showPercent val="0"/>
          <c:showBubbleSize val="0"/>
        </c:dLbls>
        <c:gapWidth val="50"/>
        <c:axId val="141466240"/>
        <c:axId val="141489664"/>
      </c:barChart>
      <c:catAx>
        <c:axId val="141466240"/>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41489664"/>
        <c:crosses val="autoZero"/>
        <c:auto val="1"/>
        <c:lblAlgn val="ctr"/>
        <c:lblOffset val="100"/>
        <c:noMultiLvlLbl val="0"/>
      </c:catAx>
      <c:valAx>
        <c:axId val="141489664"/>
        <c:scaling>
          <c:orientation val="minMax"/>
        </c:scaling>
        <c:delete val="1"/>
        <c:axPos val="t"/>
        <c:numFmt formatCode="0%" sourceLinked="1"/>
        <c:majorTickMark val="out"/>
        <c:minorTickMark val="none"/>
        <c:tickLblPos val="nextTo"/>
        <c:crossAx val="14146624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4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0.35</c:v>
                </c:pt>
                <c:pt idx="1">
                  <c:v>0.22</c:v>
                </c:pt>
                <c:pt idx="2">
                  <c:v>0.16</c:v>
                </c:pt>
                <c:pt idx="3">
                  <c:v>0.14000000000000001</c:v>
                </c:pt>
                <c:pt idx="4">
                  <c:v>0.16</c:v>
                </c:pt>
                <c:pt idx="5">
                  <c:v>0.18</c:v>
                </c:pt>
              </c:numCache>
            </c:numRef>
          </c:val>
        </c:ser>
        <c:dLbls>
          <c:dLblPos val="outEnd"/>
          <c:showLegendKey val="0"/>
          <c:showVal val="1"/>
          <c:showCatName val="0"/>
          <c:showSerName val="0"/>
          <c:showPercent val="0"/>
          <c:showBubbleSize val="0"/>
        </c:dLbls>
        <c:gapWidth val="50"/>
        <c:axId val="120951552"/>
        <c:axId val="120956800"/>
      </c:barChart>
      <c:catAx>
        <c:axId val="120951552"/>
        <c:scaling>
          <c:orientation val="maxMin"/>
        </c:scaling>
        <c:delete val="1"/>
        <c:axPos val="l"/>
        <c:majorTickMark val="out"/>
        <c:minorTickMark val="none"/>
        <c:tickLblPos val="nextTo"/>
        <c:crossAx val="120956800"/>
        <c:crosses val="autoZero"/>
        <c:auto val="1"/>
        <c:lblAlgn val="ctr"/>
        <c:lblOffset val="100"/>
        <c:noMultiLvlLbl val="0"/>
      </c:catAx>
      <c:valAx>
        <c:axId val="120956800"/>
        <c:scaling>
          <c:orientation val="minMax"/>
          <c:max val="1"/>
          <c:min val="0"/>
        </c:scaling>
        <c:delete val="1"/>
        <c:axPos val="t"/>
        <c:numFmt formatCode="0%" sourceLinked="1"/>
        <c:majorTickMark val="out"/>
        <c:minorTickMark val="none"/>
        <c:tickLblPos val="nextTo"/>
        <c:crossAx val="12095155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4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chemeClr val="tx1"/>
            </a:solidFill>
          </c:spPr>
          <c:invertIfNegative val="0"/>
          <c:dPt>
            <c:idx val="0"/>
            <c:invertIfNegative val="0"/>
            <c:bubble3D val="0"/>
          </c:dPt>
          <c:dPt>
            <c:idx val="1"/>
            <c:invertIfNegative val="0"/>
            <c:bubble3D val="0"/>
            <c:spPr>
              <a:solidFill>
                <a:schemeClr val="tx1">
                  <a:lumMod val="75000"/>
                  <a:lumOff val="25000"/>
                </a:schemeClr>
              </a:solidFill>
            </c:spPr>
          </c:dPt>
          <c:dPt>
            <c:idx val="2"/>
            <c:invertIfNegative val="0"/>
            <c:bubble3D val="0"/>
            <c:spPr>
              <a:solidFill>
                <a:schemeClr val="tx1">
                  <a:lumMod val="50000"/>
                  <a:lumOff val="50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0.21</c:v>
                </c:pt>
                <c:pt idx="1">
                  <c:v>0.18</c:v>
                </c:pt>
                <c:pt idx="2">
                  <c:v>0.17</c:v>
                </c:pt>
              </c:numCache>
            </c:numRef>
          </c:val>
        </c:ser>
        <c:dLbls>
          <c:dLblPos val="outEnd"/>
          <c:showLegendKey val="0"/>
          <c:showVal val="1"/>
          <c:showCatName val="0"/>
          <c:showSerName val="0"/>
          <c:showPercent val="0"/>
          <c:showBubbleSize val="0"/>
        </c:dLbls>
        <c:gapWidth val="50"/>
        <c:axId val="121082240"/>
        <c:axId val="121090048"/>
      </c:barChart>
      <c:catAx>
        <c:axId val="121082240"/>
        <c:scaling>
          <c:orientation val="maxMin"/>
        </c:scaling>
        <c:delete val="1"/>
        <c:axPos val="l"/>
        <c:majorTickMark val="out"/>
        <c:minorTickMark val="none"/>
        <c:tickLblPos val="nextTo"/>
        <c:crossAx val="121090048"/>
        <c:crosses val="autoZero"/>
        <c:auto val="1"/>
        <c:lblAlgn val="ctr"/>
        <c:lblOffset val="100"/>
        <c:noMultiLvlLbl val="0"/>
      </c:catAx>
      <c:valAx>
        <c:axId val="121090048"/>
        <c:scaling>
          <c:orientation val="minMax"/>
          <c:max val="1"/>
          <c:min val="0"/>
        </c:scaling>
        <c:delete val="1"/>
        <c:axPos val="t"/>
        <c:numFmt formatCode="0%" sourceLinked="1"/>
        <c:majorTickMark val="out"/>
        <c:minorTickMark val="none"/>
        <c:tickLblPos val="nextTo"/>
        <c:crossAx val="12108224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4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0.31</c:v>
                </c:pt>
                <c:pt idx="1">
                  <c:v>0.18</c:v>
                </c:pt>
                <c:pt idx="2">
                  <c:v>0.17</c:v>
                </c:pt>
                <c:pt idx="3">
                  <c:v>0.17</c:v>
                </c:pt>
                <c:pt idx="4">
                  <c:v>0.17</c:v>
                </c:pt>
                <c:pt idx="5">
                  <c:v>0.2</c:v>
                </c:pt>
              </c:numCache>
            </c:numRef>
          </c:val>
        </c:ser>
        <c:dLbls>
          <c:dLblPos val="outEnd"/>
          <c:showLegendKey val="0"/>
          <c:showVal val="1"/>
          <c:showCatName val="0"/>
          <c:showSerName val="0"/>
          <c:showPercent val="0"/>
          <c:showBubbleSize val="0"/>
        </c:dLbls>
        <c:gapWidth val="50"/>
        <c:axId val="120981760"/>
        <c:axId val="120982912"/>
      </c:barChart>
      <c:catAx>
        <c:axId val="120981760"/>
        <c:scaling>
          <c:orientation val="maxMin"/>
        </c:scaling>
        <c:delete val="1"/>
        <c:axPos val="l"/>
        <c:majorTickMark val="out"/>
        <c:minorTickMark val="none"/>
        <c:tickLblPos val="nextTo"/>
        <c:crossAx val="120982912"/>
        <c:crosses val="autoZero"/>
        <c:auto val="1"/>
        <c:lblAlgn val="ctr"/>
        <c:lblOffset val="100"/>
        <c:noMultiLvlLbl val="0"/>
      </c:catAx>
      <c:valAx>
        <c:axId val="120982912"/>
        <c:scaling>
          <c:orientation val="minMax"/>
          <c:max val="1"/>
          <c:min val="0"/>
        </c:scaling>
        <c:delete val="1"/>
        <c:axPos val="t"/>
        <c:numFmt formatCode="0%" sourceLinked="1"/>
        <c:majorTickMark val="out"/>
        <c:minorTickMark val="none"/>
        <c:tickLblPos val="nextTo"/>
        <c:crossAx val="12098176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4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0.28999999999999998</c:v>
                </c:pt>
                <c:pt idx="1">
                  <c:v>0.18</c:v>
                </c:pt>
                <c:pt idx="2">
                  <c:v>0.23</c:v>
                </c:pt>
                <c:pt idx="3">
                  <c:v>0.21</c:v>
                </c:pt>
                <c:pt idx="4">
                  <c:v>0.17</c:v>
                </c:pt>
                <c:pt idx="5">
                  <c:v>0.23</c:v>
                </c:pt>
              </c:numCache>
            </c:numRef>
          </c:val>
        </c:ser>
        <c:dLbls>
          <c:dLblPos val="outEnd"/>
          <c:showLegendKey val="0"/>
          <c:showVal val="1"/>
          <c:showCatName val="0"/>
          <c:showSerName val="0"/>
          <c:showPercent val="0"/>
          <c:showBubbleSize val="0"/>
        </c:dLbls>
        <c:gapWidth val="50"/>
        <c:axId val="121014144"/>
        <c:axId val="122379264"/>
      </c:barChart>
      <c:catAx>
        <c:axId val="121014144"/>
        <c:scaling>
          <c:orientation val="maxMin"/>
        </c:scaling>
        <c:delete val="1"/>
        <c:axPos val="l"/>
        <c:majorTickMark val="out"/>
        <c:minorTickMark val="none"/>
        <c:tickLblPos val="nextTo"/>
        <c:crossAx val="122379264"/>
        <c:crosses val="autoZero"/>
        <c:auto val="1"/>
        <c:lblAlgn val="ctr"/>
        <c:lblOffset val="100"/>
        <c:noMultiLvlLbl val="0"/>
      </c:catAx>
      <c:valAx>
        <c:axId val="122379264"/>
        <c:scaling>
          <c:orientation val="minMax"/>
          <c:max val="1"/>
          <c:min val="0"/>
        </c:scaling>
        <c:delete val="1"/>
        <c:axPos val="t"/>
        <c:numFmt formatCode="0%" sourceLinked="1"/>
        <c:majorTickMark val="out"/>
        <c:minorTickMark val="none"/>
        <c:tickLblPos val="nextTo"/>
        <c:crossAx val="12101414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4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US</c:v>
                </c:pt>
              </c:strCache>
            </c:strRef>
          </c:tx>
          <c:spPr>
            <a:solidFill>
              <a:schemeClr val="tx1"/>
            </a:solidFill>
          </c:spPr>
          <c:invertIfNegative val="0"/>
          <c:dPt>
            <c:idx val="0"/>
            <c:invertIfNegative val="0"/>
            <c:bubble3D val="0"/>
          </c:dPt>
          <c:dPt>
            <c:idx val="1"/>
            <c:invertIfNegative val="0"/>
            <c:bubble3D val="0"/>
            <c:spPr>
              <a:solidFill>
                <a:schemeClr val="tx1">
                  <a:lumMod val="75000"/>
                  <a:lumOff val="25000"/>
                </a:schemeClr>
              </a:solidFill>
            </c:spPr>
          </c:dPt>
          <c:dPt>
            <c:idx val="2"/>
            <c:invertIfNegative val="0"/>
            <c:bubble3D val="0"/>
            <c:spPr>
              <a:solidFill>
                <a:schemeClr val="tx1">
                  <a:lumMod val="50000"/>
                  <a:lumOff val="50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0.19</c:v>
                </c:pt>
                <c:pt idx="1">
                  <c:v>0.22</c:v>
                </c:pt>
                <c:pt idx="2">
                  <c:v>0.16</c:v>
                </c:pt>
              </c:numCache>
            </c:numRef>
          </c:val>
        </c:ser>
        <c:dLbls>
          <c:dLblPos val="outEnd"/>
          <c:showLegendKey val="0"/>
          <c:showVal val="1"/>
          <c:showCatName val="0"/>
          <c:showSerName val="0"/>
          <c:showPercent val="0"/>
          <c:showBubbleSize val="0"/>
        </c:dLbls>
        <c:gapWidth val="50"/>
        <c:axId val="122471936"/>
        <c:axId val="122479744"/>
      </c:barChart>
      <c:catAx>
        <c:axId val="122471936"/>
        <c:scaling>
          <c:orientation val="maxMin"/>
        </c:scaling>
        <c:delete val="1"/>
        <c:axPos val="l"/>
        <c:majorTickMark val="out"/>
        <c:minorTickMark val="none"/>
        <c:tickLblPos val="nextTo"/>
        <c:crossAx val="122479744"/>
        <c:crosses val="autoZero"/>
        <c:auto val="1"/>
        <c:lblAlgn val="ctr"/>
        <c:lblOffset val="100"/>
        <c:noMultiLvlLbl val="0"/>
      </c:catAx>
      <c:valAx>
        <c:axId val="122479744"/>
        <c:scaling>
          <c:orientation val="minMax"/>
          <c:max val="1"/>
          <c:min val="0"/>
        </c:scaling>
        <c:delete val="1"/>
        <c:axPos val="t"/>
        <c:numFmt formatCode="0%" sourceLinked="1"/>
        <c:majorTickMark val="out"/>
        <c:minorTickMark val="none"/>
        <c:tickLblPos val="nextTo"/>
        <c:crossAx val="122471936"/>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14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US</c:v>
                </c:pt>
              </c:strCache>
            </c:strRef>
          </c:tx>
          <c:spPr>
            <a:solidFill>
              <a:schemeClr val="tx1"/>
            </a:solidFill>
          </c:spPr>
          <c:invertIfNegative val="0"/>
          <c:dPt>
            <c:idx val="0"/>
            <c:invertIfNegative val="0"/>
            <c:bubble3D val="0"/>
          </c:dPt>
          <c:dPt>
            <c:idx val="1"/>
            <c:invertIfNegative val="0"/>
            <c:bubble3D val="0"/>
            <c:spPr>
              <a:solidFill>
                <a:schemeClr val="tx1">
                  <a:lumMod val="75000"/>
                  <a:lumOff val="25000"/>
                </a:schemeClr>
              </a:solidFill>
            </c:spPr>
          </c:dPt>
          <c:dPt>
            <c:idx val="2"/>
            <c:invertIfNegative val="0"/>
            <c:bubble3D val="0"/>
            <c:spPr>
              <a:solidFill>
                <a:schemeClr val="tx1">
                  <a:lumMod val="50000"/>
                  <a:lumOff val="50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0.24</c:v>
                </c:pt>
                <c:pt idx="1">
                  <c:v>0.18</c:v>
                </c:pt>
                <c:pt idx="2">
                  <c:v>0.26</c:v>
                </c:pt>
              </c:numCache>
            </c:numRef>
          </c:val>
        </c:ser>
        <c:dLbls>
          <c:dLblPos val="outEnd"/>
          <c:showLegendKey val="0"/>
          <c:showVal val="1"/>
          <c:showCatName val="0"/>
          <c:showSerName val="0"/>
          <c:showPercent val="0"/>
          <c:showBubbleSize val="0"/>
        </c:dLbls>
        <c:gapWidth val="50"/>
        <c:axId val="122490240"/>
        <c:axId val="122518528"/>
      </c:barChart>
      <c:catAx>
        <c:axId val="122490240"/>
        <c:scaling>
          <c:orientation val="maxMin"/>
        </c:scaling>
        <c:delete val="1"/>
        <c:axPos val="l"/>
        <c:majorTickMark val="out"/>
        <c:minorTickMark val="none"/>
        <c:tickLblPos val="nextTo"/>
        <c:crossAx val="122518528"/>
        <c:crosses val="autoZero"/>
        <c:auto val="1"/>
        <c:lblAlgn val="ctr"/>
        <c:lblOffset val="100"/>
        <c:noMultiLvlLbl val="0"/>
      </c:catAx>
      <c:valAx>
        <c:axId val="122518528"/>
        <c:scaling>
          <c:orientation val="minMax"/>
          <c:max val="1"/>
          <c:min val="0"/>
        </c:scaling>
        <c:delete val="1"/>
        <c:axPos val="t"/>
        <c:numFmt formatCode="0%" sourceLinked="1"/>
        <c:majorTickMark val="out"/>
        <c:minorTickMark val="none"/>
        <c:tickLblPos val="nextTo"/>
        <c:crossAx val="122490240"/>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14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rgbClr val="003399">
                <a:alpha val="27843"/>
              </a:srgbClr>
            </a:solidFill>
          </c:spPr>
          <c:invertIfNegative val="0"/>
          <c:dPt>
            <c:idx val="0"/>
            <c:invertIfNegative val="0"/>
            <c:bubble3D val="0"/>
            <c:spPr>
              <a:solidFill>
                <a:srgbClr val="003399">
                  <a:alpha val="28000"/>
                </a:srgbClr>
              </a:solidFill>
            </c:spPr>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spPr>
              <a:solidFill>
                <a:srgbClr val="C00000"/>
              </a:solidFill>
            </c:spPr>
          </c:dPt>
          <c:dPt>
            <c:idx val="7"/>
            <c:invertIfNegative val="0"/>
            <c:bubble3D val="0"/>
            <c:spPr>
              <a:solidFill>
                <a:srgbClr val="003399">
                  <a:alpha val="27000"/>
                </a:srgbClr>
              </a:solidFill>
            </c:spPr>
          </c:dPt>
          <c:dPt>
            <c:idx val="8"/>
            <c:invertIfNegative val="0"/>
            <c:bubble3D val="0"/>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TH (A)</c:v>
                </c:pt>
                <c:pt idx="1">
                  <c:v>AR (B)</c:v>
                </c:pt>
                <c:pt idx="2">
                  <c:v>JP (C)</c:v>
                </c:pt>
                <c:pt idx="3">
                  <c:v>DE (D)</c:v>
                </c:pt>
                <c:pt idx="4">
                  <c:v>CA (E)</c:v>
                </c:pt>
                <c:pt idx="5">
                  <c:v>UK (F)</c:v>
                </c:pt>
                <c:pt idx="6">
                  <c:v>US (G)</c:v>
                </c:pt>
                <c:pt idx="7">
                  <c:v>AU (H)</c:v>
                </c:pt>
                <c:pt idx="8">
                  <c:v>NL (I)</c:v>
                </c:pt>
              </c:strCache>
            </c:strRef>
          </c:cat>
          <c:val>
            <c:numRef>
              <c:f>Sheet1!$B$2:$B$10</c:f>
              <c:numCache>
                <c:formatCode>0%</c:formatCode>
                <c:ptCount val="9"/>
                <c:pt idx="0">
                  <c:v>0.6</c:v>
                </c:pt>
                <c:pt idx="1">
                  <c:v>0.56000000000000005</c:v>
                </c:pt>
                <c:pt idx="2">
                  <c:v>0.27</c:v>
                </c:pt>
                <c:pt idx="3">
                  <c:v>0.23</c:v>
                </c:pt>
                <c:pt idx="4">
                  <c:v>0.21</c:v>
                </c:pt>
                <c:pt idx="5">
                  <c:v>0.21</c:v>
                </c:pt>
                <c:pt idx="6">
                  <c:v>0.2</c:v>
                </c:pt>
                <c:pt idx="7">
                  <c:v>0.18</c:v>
                </c:pt>
                <c:pt idx="8">
                  <c:v>0.1</c:v>
                </c:pt>
              </c:numCache>
            </c:numRef>
          </c:val>
        </c:ser>
        <c:dLbls>
          <c:dLblPos val="outEnd"/>
          <c:showLegendKey val="0"/>
          <c:showVal val="1"/>
          <c:showCatName val="0"/>
          <c:showSerName val="0"/>
          <c:showPercent val="0"/>
          <c:showBubbleSize val="0"/>
        </c:dLbls>
        <c:gapWidth val="50"/>
        <c:axId val="122557952"/>
        <c:axId val="122615296"/>
      </c:barChart>
      <c:catAx>
        <c:axId val="122557952"/>
        <c:scaling>
          <c:orientation val="maxMin"/>
        </c:scaling>
        <c:delete val="0"/>
        <c:axPos val="l"/>
        <c:majorTickMark val="out"/>
        <c:minorTickMark val="none"/>
        <c:tickLblPos val="nextTo"/>
        <c:txPr>
          <a:bodyPr/>
          <a:lstStyle/>
          <a:p>
            <a:pPr>
              <a:defRPr sz="800" b="1">
                <a:latin typeface="Arial" panose="020B0604020202020204" pitchFamily="34" charset="0"/>
                <a:cs typeface="Arial" panose="020B0604020202020204" pitchFamily="34" charset="0"/>
              </a:defRPr>
            </a:pPr>
            <a:endParaRPr lang="en-US"/>
          </a:p>
        </c:txPr>
        <c:crossAx val="122615296"/>
        <c:crosses val="autoZero"/>
        <c:auto val="1"/>
        <c:lblAlgn val="ctr"/>
        <c:lblOffset val="100"/>
        <c:noMultiLvlLbl val="0"/>
      </c:catAx>
      <c:valAx>
        <c:axId val="122615296"/>
        <c:scaling>
          <c:orientation val="minMax"/>
          <c:max val="1"/>
          <c:min val="0"/>
        </c:scaling>
        <c:delete val="1"/>
        <c:axPos val="t"/>
        <c:numFmt formatCode="0%" sourceLinked="1"/>
        <c:majorTickMark val="out"/>
        <c:minorTickMark val="none"/>
        <c:tickLblPos val="nextTo"/>
        <c:crossAx val="12255795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4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rgbClr val="003399">
                <a:alpha val="27000"/>
              </a:srgbClr>
            </a:solidFill>
          </c:spPr>
          <c:invertIfNegative val="0"/>
          <c:dPt>
            <c:idx val="0"/>
            <c:invertIfNegative val="0"/>
            <c:bubble3D val="0"/>
            <c:spPr>
              <a:solidFill>
                <a:srgbClr val="003399">
                  <a:alpha val="28000"/>
                </a:srgbClr>
              </a:solidFill>
            </c:spPr>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spPr>
              <a:solidFill>
                <a:srgbClr val="C00000"/>
              </a:solidFill>
            </c:spPr>
          </c:dPt>
          <c:dPt>
            <c:idx val="7"/>
            <c:invertIfNegative val="0"/>
            <c:bubble3D val="0"/>
          </c:dPt>
          <c:dPt>
            <c:idx val="8"/>
            <c:invertIfNegative val="0"/>
            <c:bubble3D val="0"/>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TH (A)</c:v>
                </c:pt>
                <c:pt idx="1">
                  <c:v>AR (B)</c:v>
                </c:pt>
                <c:pt idx="2">
                  <c:v>JP (C)</c:v>
                </c:pt>
                <c:pt idx="3">
                  <c:v>DE (D)</c:v>
                </c:pt>
                <c:pt idx="4">
                  <c:v>CA (E)</c:v>
                </c:pt>
                <c:pt idx="5">
                  <c:v>UK (F)</c:v>
                </c:pt>
                <c:pt idx="6">
                  <c:v>US (G)</c:v>
                </c:pt>
                <c:pt idx="7">
                  <c:v>AU (H)</c:v>
                </c:pt>
                <c:pt idx="8">
                  <c:v>NL (I)</c:v>
                </c:pt>
              </c:strCache>
            </c:strRef>
          </c:cat>
          <c:val>
            <c:numRef>
              <c:f>Sheet1!$B$2:$B$10</c:f>
              <c:numCache>
                <c:formatCode>0%</c:formatCode>
                <c:ptCount val="9"/>
                <c:pt idx="0">
                  <c:v>0.66</c:v>
                </c:pt>
                <c:pt idx="1">
                  <c:v>0.6</c:v>
                </c:pt>
                <c:pt idx="2">
                  <c:v>0.35</c:v>
                </c:pt>
                <c:pt idx="3">
                  <c:v>0.26</c:v>
                </c:pt>
                <c:pt idx="4">
                  <c:v>0.21</c:v>
                </c:pt>
                <c:pt idx="5">
                  <c:v>0.21</c:v>
                </c:pt>
                <c:pt idx="6">
                  <c:v>0.2</c:v>
                </c:pt>
                <c:pt idx="7">
                  <c:v>0.19</c:v>
                </c:pt>
                <c:pt idx="8">
                  <c:v>0.15</c:v>
                </c:pt>
              </c:numCache>
            </c:numRef>
          </c:val>
        </c:ser>
        <c:dLbls>
          <c:dLblPos val="outEnd"/>
          <c:showLegendKey val="0"/>
          <c:showVal val="1"/>
          <c:showCatName val="0"/>
          <c:showSerName val="0"/>
          <c:showPercent val="0"/>
          <c:showBubbleSize val="0"/>
        </c:dLbls>
        <c:gapWidth val="50"/>
        <c:axId val="122630144"/>
        <c:axId val="122633600"/>
      </c:barChart>
      <c:catAx>
        <c:axId val="122630144"/>
        <c:scaling>
          <c:orientation val="maxMin"/>
        </c:scaling>
        <c:delete val="0"/>
        <c:axPos val="l"/>
        <c:majorTickMark val="out"/>
        <c:minorTickMark val="none"/>
        <c:tickLblPos val="nextTo"/>
        <c:txPr>
          <a:bodyPr/>
          <a:lstStyle/>
          <a:p>
            <a:pPr>
              <a:defRPr sz="800" b="1">
                <a:latin typeface="Arial" panose="020B0604020202020204" pitchFamily="34" charset="0"/>
                <a:cs typeface="Arial" panose="020B0604020202020204" pitchFamily="34" charset="0"/>
              </a:defRPr>
            </a:pPr>
            <a:endParaRPr lang="en-US"/>
          </a:p>
        </c:txPr>
        <c:crossAx val="122633600"/>
        <c:crosses val="autoZero"/>
        <c:auto val="1"/>
        <c:lblAlgn val="ctr"/>
        <c:lblOffset val="100"/>
        <c:noMultiLvlLbl val="0"/>
      </c:catAx>
      <c:valAx>
        <c:axId val="122633600"/>
        <c:scaling>
          <c:orientation val="minMax"/>
          <c:max val="1"/>
          <c:min val="0"/>
        </c:scaling>
        <c:delete val="1"/>
        <c:axPos val="t"/>
        <c:numFmt formatCode="0%" sourceLinked="1"/>
        <c:majorTickMark val="out"/>
        <c:minorTickMark val="none"/>
        <c:tickLblPos val="nextTo"/>
        <c:crossAx val="12263014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4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rgbClr val="003399">
                <a:alpha val="27000"/>
              </a:srgbClr>
            </a:solidFill>
          </c:spPr>
          <c:invertIfNegative val="0"/>
          <c:dPt>
            <c:idx val="0"/>
            <c:invertIfNegative val="0"/>
            <c:bubble3D val="0"/>
            <c:spPr>
              <a:solidFill>
                <a:srgbClr val="003399">
                  <a:alpha val="28000"/>
                </a:srgbClr>
              </a:solidFill>
            </c:spPr>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spPr>
              <a:solidFill>
                <a:srgbClr val="C00000"/>
              </a:solidFill>
            </c:spPr>
          </c:dPt>
          <c:dPt>
            <c:idx val="6"/>
            <c:invertIfNegative val="0"/>
            <c:bubble3D val="0"/>
          </c:dPt>
          <c:dPt>
            <c:idx val="7"/>
            <c:invertIfNegative val="0"/>
            <c:bubble3D val="0"/>
          </c:dPt>
          <c:dPt>
            <c:idx val="8"/>
            <c:invertIfNegative val="0"/>
            <c:bubble3D val="0"/>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TH (A)</c:v>
                </c:pt>
                <c:pt idx="1">
                  <c:v>AR (B)</c:v>
                </c:pt>
                <c:pt idx="2">
                  <c:v>CA (C)</c:v>
                </c:pt>
                <c:pt idx="3">
                  <c:v>JP (D)</c:v>
                </c:pt>
                <c:pt idx="4">
                  <c:v>US (E)</c:v>
                </c:pt>
                <c:pt idx="5">
                  <c:v>UK (F)</c:v>
                </c:pt>
                <c:pt idx="6">
                  <c:v>AU (G)</c:v>
                </c:pt>
                <c:pt idx="7">
                  <c:v>DE (H)</c:v>
                </c:pt>
                <c:pt idx="8">
                  <c:v>NL (I)</c:v>
                </c:pt>
              </c:strCache>
            </c:strRef>
          </c:cat>
          <c:val>
            <c:numRef>
              <c:f>Sheet1!$B$2:$B$10</c:f>
              <c:numCache>
                <c:formatCode>0%</c:formatCode>
                <c:ptCount val="9"/>
                <c:pt idx="0">
                  <c:v>0.6</c:v>
                </c:pt>
                <c:pt idx="1">
                  <c:v>0.56000000000000005</c:v>
                </c:pt>
                <c:pt idx="2">
                  <c:v>0.25</c:v>
                </c:pt>
                <c:pt idx="3">
                  <c:v>0.23</c:v>
                </c:pt>
                <c:pt idx="4">
                  <c:v>0.22</c:v>
                </c:pt>
                <c:pt idx="5">
                  <c:v>0.22</c:v>
                </c:pt>
                <c:pt idx="6">
                  <c:v>0.22</c:v>
                </c:pt>
                <c:pt idx="7">
                  <c:v>0.21</c:v>
                </c:pt>
                <c:pt idx="8">
                  <c:v>0.12</c:v>
                </c:pt>
              </c:numCache>
            </c:numRef>
          </c:val>
        </c:ser>
        <c:dLbls>
          <c:dLblPos val="outEnd"/>
          <c:showLegendKey val="0"/>
          <c:showVal val="1"/>
          <c:showCatName val="0"/>
          <c:showSerName val="0"/>
          <c:showPercent val="0"/>
          <c:showBubbleSize val="0"/>
        </c:dLbls>
        <c:gapWidth val="50"/>
        <c:axId val="122656640"/>
        <c:axId val="122680832"/>
      </c:barChart>
      <c:catAx>
        <c:axId val="122656640"/>
        <c:scaling>
          <c:orientation val="maxMin"/>
        </c:scaling>
        <c:delete val="0"/>
        <c:axPos val="l"/>
        <c:majorTickMark val="out"/>
        <c:minorTickMark val="none"/>
        <c:tickLblPos val="nextTo"/>
        <c:txPr>
          <a:bodyPr/>
          <a:lstStyle/>
          <a:p>
            <a:pPr>
              <a:defRPr sz="800" b="1">
                <a:latin typeface="Arial" panose="020B0604020202020204" pitchFamily="34" charset="0"/>
                <a:cs typeface="Arial" panose="020B0604020202020204" pitchFamily="34" charset="0"/>
              </a:defRPr>
            </a:pPr>
            <a:endParaRPr lang="en-US"/>
          </a:p>
        </c:txPr>
        <c:crossAx val="122680832"/>
        <c:crosses val="autoZero"/>
        <c:auto val="1"/>
        <c:lblAlgn val="ctr"/>
        <c:lblOffset val="100"/>
        <c:noMultiLvlLbl val="0"/>
      </c:catAx>
      <c:valAx>
        <c:axId val="122680832"/>
        <c:scaling>
          <c:orientation val="minMax"/>
          <c:max val="1"/>
          <c:min val="0"/>
        </c:scaling>
        <c:delete val="1"/>
        <c:axPos val="t"/>
        <c:numFmt formatCode="0%" sourceLinked="1"/>
        <c:majorTickMark val="out"/>
        <c:minorTickMark val="none"/>
        <c:tickLblPos val="nextTo"/>
        <c:crossAx val="12265664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4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5943235235074845E-2"/>
          <c:y val="0.17592078021787341"/>
          <c:w val="0.9681135295298503"/>
          <c:h val="0.70588467398616128"/>
        </c:manualLayout>
      </c:layout>
      <c:barChart>
        <c:barDir val="col"/>
        <c:grouping val="clustered"/>
        <c:varyColors val="0"/>
        <c:ser>
          <c:idx val="0"/>
          <c:order val="0"/>
          <c:tx>
            <c:strRef>
              <c:f>Sheet1!$B$1</c:f>
              <c:strCache>
                <c:ptCount val="1"/>
                <c:pt idx="0">
                  <c:v>Male</c:v>
                </c:pt>
              </c:strCache>
            </c:strRef>
          </c:tx>
          <c:spPr>
            <a:solidFill>
              <a:srgbClr val="002A7E"/>
            </a:solidFill>
          </c:spPr>
          <c:invertIfNegative val="0"/>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Sheet1!$B$2:$B$6</c:f>
              <c:numCache>
                <c:formatCode>0%</c:formatCode>
                <c:ptCount val="5"/>
                <c:pt idx="0">
                  <c:v>0.52</c:v>
                </c:pt>
                <c:pt idx="1">
                  <c:v>0.13</c:v>
                </c:pt>
                <c:pt idx="2">
                  <c:v>0.05</c:v>
                </c:pt>
                <c:pt idx="3">
                  <c:v>0.06</c:v>
                </c:pt>
                <c:pt idx="4">
                  <c:v>0.25</c:v>
                </c:pt>
              </c:numCache>
            </c:numRef>
          </c:val>
        </c:ser>
        <c:ser>
          <c:idx val="1"/>
          <c:order val="1"/>
          <c:tx>
            <c:strRef>
              <c:f>Sheet1!$C$1</c:f>
              <c:strCache>
                <c:ptCount val="1"/>
                <c:pt idx="0">
                  <c:v>Female</c:v>
                </c:pt>
              </c:strCache>
            </c:strRef>
          </c:tx>
          <c:spPr>
            <a:solidFill>
              <a:srgbClr val="C00000"/>
            </a:solidFill>
          </c:spPr>
          <c:invertIfNegative val="0"/>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Sheet1!$C$2:$C$6</c:f>
              <c:numCache>
                <c:formatCode>0%</c:formatCode>
                <c:ptCount val="5"/>
                <c:pt idx="0">
                  <c:v>0.51</c:v>
                </c:pt>
                <c:pt idx="1">
                  <c:v>7.0000000000000007E-2</c:v>
                </c:pt>
                <c:pt idx="2">
                  <c:v>0.01</c:v>
                </c:pt>
                <c:pt idx="3">
                  <c:v>0.05</c:v>
                </c:pt>
                <c:pt idx="4">
                  <c:v>0.35</c:v>
                </c:pt>
              </c:numCache>
            </c:numRef>
          </c:val>
        </c:ser>
        <c:ser>
          <c:idx val="2"/>
          <c:order val="2"/>
          <c:tx>
            <c:strRef>
              <c:f>Sheet1!$D$1</c:f>
              <c:strCache>
                <c:ptCount val="1"/>
                <c:pt idx="0">
                  <c:v>Column1</c:v>
                </c:pt>
              </c:strCache>
            </c:strRef>
          </c:tx>
          <c:spPr>
            <a:solidFill>
              <a:srgbClr val="002A7E">
                <a:alpha val="75000"/>
              </a:srgbClr>
            </a:solidFill>
          </c:spPr>
          <c:invertIfNegative val="0"/>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Sheet1!$D$2:$D$6</c:f>
              <c:numCache>
                <c:formatCode>General</c:formatCode>
                <c:ptCount val="5"/>
              </c:numCache>
            </c:numRef>
          </c:val>
        </c:ser>
        <c:ser>
          <c:idx val="3"/>
          <c:order val="3"/>
          <c:tx>
            <c:strRef>
              <c:f>Sheet1!$E$1</c:f>
              <c:strCache>
                <c:ptCount val="1"/>
                <c:pt idx="0">
                  <c:v>Male2</c:v>
                </c:pt>
              </c:strCache>
            </c:strRef>
          </c:tx>
          <c:spPr>
            <a:solidFill>
              <a:srgbClr val="002A7E">
                <a:alpha val="75000"/>
              </a:srgbClr>
            </a:solidFill>
          </c:spPr>
          <c:invertIfNegative val="0"/>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Sheet1!$E$2:$E$6</c:f>
              <c:numCache>
                <c:formatCode>0%</c:formatCode>
                <c:ptCount val="5"/>
                <c:pt idx="0">
                  <c:v>0.51</c:v>
                </c:pt>
                <c:pt idx="1">
                  <c:v>0.06</c:v>
                </c:pt>
                <c:pt idx="2">
                  <c:v>0.01</c:v>
                </c:pt>
                <c:pt idx="3">
                  <c:v>0.03</c:v>
                </c:pt>
                <c:pt idx="4">
                  <c:v>0.39</c:v>
                </c:pt>
              </c:numCache>
            </c:numRef>
          </c:val>
        </c:ser>
        <c:ser>
          <c:idx val="4"/>
          <c:order val="4"/>
          <c:tx>
            <c:strRef>
              <c:f>Sheet1!$F$1</c:f>
              <c:strCache>
                <c:ptCount val="1"/>
                <c:pt idx="0">
                  <c:v>Female2</c:v>
                </c:pt>
              </c:strCache>
            </c:strRef>
          </c:tx>
          <c:spPr>
            <a:solidFill>
              <a:srgbClr val="C00000">
                <a:alpha val="50000"/>
              </a:srgbClr>
            </a:solidFill>
          </c:spPr>
          <c:invertIfNegative val="0"/>
          <c:dLbls>
            <c:dLbl>
              <c:idx val="0"/>
              <c:layout>
                <c:manualLayout>
                  <c:x val="4.3480409393064886E-3"/>
                  <c:y val="0"/>
                </c:manualLayout>
              </c:layout>
              <c:dLblPos val="outEnd"/>
              <c:showLegendKey val="0"/>
              <c:showVal val="1"/>
              <c:showCatName val="0"/>
              <c:showSerName val="0"/>
              <c:showPercent val="0"/>
              <c:showBubbleSize val="0"/>
            </c:dLbl>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Sheet1!$F$2:$F$6</c:f>
              <c:numCache>
                <c:formatCode>0%</c:formatCode>
                <c:ptCount val="5"/>
                <c:pt idx="0">
                  <c:v>0.6</c:v>
                </c:pt>
                <c:pt idx="1">
                  <c:v>0.05</c:v>
                </c:pt>
                <c:pt idx="3">
                  <c:v>0.03</c:v>
                </c:pt>
                <c:pt idx="4">
                  <c:v>0.31</c:v>
                </c:pt>
              </c:numCache>
            </c:numRef>
          </c:val>
        </c:ser>
        <c:ser>
          <c:idx val="5"/>
          <c:order val="5"/>
          <c:tx>
            <c:strRef>
              <c:f>Sheet1!$G$1</c:f>
              <c:strCache>
                <c:ptCount val="1"/>
                <c:pt idx="0">
                  <c:v>Column2</c:v>
                </c:pt>
              </c:strCache>
            </c:strRef>
          </c:tx>
          <c:spPr>
            <a:solidFill>
              <a:srgbClr val="C00000">
                <a:alpha val="50000"/>
              </a:srgbClr>
            </a:solidFill>
          </c:spPr>
          <c:invertIfNegative val="0"/>
          <c:dLbls>
            <c:dLbl>
              <c:idx val="0"/>
              <c:layout>
                <c:manualLayout>
                  <c:x val="4.3481550641113207E-3"/>
                  <c:y val="0"/>
                </c:manualLayout>
              </c:layout>
              <c:dLblPos val="outEnd"/>
              <c:showLegendKey val="0"/>
              <c:showVal val="1"/>
              <c:showCatName val="0"/>
              <c:showSerName val="0"/>
              <c:showPercent val="0"/>
              <c:showBubbleSize val="0"/>
            </c:dLbl>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Sheet1!$G$2:$G$6</c:f>
              <c:numCache>
                <c:formatCode>General</c:formatCode>
                <c:ptCount val="5"/>
              </c:numCache>
            </c:numRef>
          </c:val>
        </c:ser>
        <c:ser>
          <c:idx val="6"/>
          <c:order val="6"/>
          <c:tx>
            <c:strRef>
              <c:f>Sheet1!$H$1</c:f>
              <c:strCache>
                <c:ptCount val="1"/>
                <c:pt idx="0">
                  <c:v>Male3</c:v>
                </c:pt>
              </c:strCache>
            </c:strRef>
          </c:tx>
          <c:spPr>
            <a:solidFill>
              <a:srgbClr val="002A7E">
                <a:alpha val="50000"/>
              </a:srgbClr>
            </a:solidFill>
          </c:spPr>
          <c:invertIfNegative val="0"/>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Sheet1!$H$2:$H$6</c:f>
              <c:numCache>
                <c:formatCode>0%</c:formatCode>
                <c:ptCount val="5"/>
                <c:pt idx="0">
                  <c:v>0.61</c:v>
                </c:pt>
                <c:pt idx="1">
                  <c:v>0.01</c:v>
                </c:pt>
                <c:pt idx="2">
                  <c:v>0.01</c:v>
                </c:pt>
                <c:pt idx="3">
                  <c:v>0.04</c:v>
                </c:pt>
                <c:pt idx="4">
                  <c:v>0.33</c:v>
                </c:pt>
              </c:numCache>
            </c:numRef>
          </c:val>
        </c:ser>
        <c:ser>
          <c:idx val="7"/>
          <c:order val="7"/>
          <c:tx>
            <c:strRef>
              <c:f>Sheet1!$I$1</c:f>
              <c:strCache>
                <c:ptCount val="1"/>
                <c:pt idx="0">
                  <c:v>Female3</c:v>
                </c:pt>
              </c:strCache>
            </c:strRef>
          </c:tx>
          <c:spPr>
            <a:solidFill>
              <a:srgbClr val="C00000">
                <a:alpha val="50000"/>
              </a:srgbClr>
            </a:solidFill>
          </c:spPr>
          <c:invertIfNegative val="0"/>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Sheet1!$I$2:$I$6</c:f>
              <c:numCache>
                <c:formatCode>0%</c:formatCode>
                <c:ptCount val="5"/>
                <c:pt idx="0">
                  <c:v>0.66</c:v>
                </c:pt>
                <c:pt idx="1">
                  <c:v>0.02</c:v>
                </c:pt>
                <c:pt idx="2">
                  <c:v>0.01</c:v>
                </c:pt>
                <c:pt idx="3">
                  <c:v>0.02</c:v>
                </c:pt>
                <c:pt idx="4">
                  <c:v>0.28999999999999998</c:v>
                </c:pt>
              </c:numCache>
            </c:numRef>
          </c:val>
        </c:ser>
        <c:dLbls>
          <c:dLblPos val="outEnd"/>
          <c:showLegendKey val="0"/>
          <c:showVal val="1"/>
          <c:showCatName val="0"/>
          <c:showSerName val="0"/>
          <c:showPercent val="0"/>
          <c:showBubbleSize val="0"/>
        </c:dLbls>
        <c:gapWidth val="150"/>
        <c:axId val="122276480"/>
        <c:axId val="122282368"/>
      </c:barChart>
      <c:catAx>
        <c:axId val="122276480"/>
        <c:scaling>
          <c:orientation val="minMax"/>
        </c:scaling>
        <c:delete val="1"/>
        <c:axPos val="b"/>
        <c:numFmt formatCode="General" sourceLinked="1"/>
        <c:majorTickMark val="out"/>
        <c:minorTickMark val="none"/>
        <c:tickLblPos val="nextTo"/>
        <c:crossAx val="122282368"/>
        <c:crosses val="autoZero"/>
        <c:auto val="1"/>
        <c:lblAlgn val="ctr"/>
        <c:lblOffset val="100"/>
        <c:noMultiLvlLbl val="0"/>
      </c:catAx>
      <c:valAx>
        <c:axId val="122282368"/>
        <c:scaling>
          <c:orientation val="minMax"/>
        </c:scaling>
        <c:delete val="1"/>
        <c:axPos val="l"/>
        <c:numFmt formatCode="0%" sourceLinked="1"/>
        <c:majorTickMark val="out"/>
        <c:minorTickMark val="none"/>
        <c:tickLblPos val="nextTo"/>
        <c:crossAx val="12227648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002A7E"/>
              </a:solidFill>
            </c:spPr>
          </c:dPt>
          <c:dPt>
            <c:idx val="6"/>
            <c:invertIfNegative val="0"/>
            <c:bubble3D val="0"/>
            <c:spPr>
              <a:solidFill>
                <a:srgbClr val="C00000"/>
              </a:solidFill>
            </c:spPr>
          </c:dPt>
          <c:dPt>
            <c:idx val="7"/>
            <c:invertIfNegative val="0"/>
            <c:bubble3D val="0"/>
            <c:spPr>
              <a:solidFill>
                <a:srgbClr val="C00000"/>
              </a:solidFill>
            </c:spPr>
          </c:dPt>
          <c:dPt>
            <c:idx val="8"/>
            <c:invertIfNegative val="0"/>
            <c:bubble3D val="0"/>
            <c:spPr>
              <a:solidFill>
                <a:srgbClr val="C00000"/>
              </a:solidFill>
            </c:spPr>
          </c:dPt>
          <c:dPt>
            <c:idx val="9"/>
            <c:invertIfNegative val="0"/>
            <c:bubble3D val="0"/>
            <c:spPr>
              <a:solidFill>
                <a:srgbClr val="002A7E"/>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Sheet1!$A$2:$A$11</c:f>
              <c:strCache>
                <c:ptCount val="10"/>
                <c:pt idx="0">
                  <c:v>High blood pressure</c:v>
                </c:pt>
                <c:pt idx="1">
                  <c:v>Heart attack</c:v>
                </c:pt>
                <c:pt idx="2">
                  <c:v>AIDS</c:v>
                </c:pt>
                <c:pt idx="3">
                  <c:v>Stroke</c:v>
                </c:pt>
                <c:pt idx="4">
                  <c:v>Breast cancer</c:v>
                </c:pt>
                <c:pt idx="5">
                  <c:v>Prostate cancer</c:v>
                </c:pt>
                <c:pt idx="6">
                  <c:v>Thrombosis</c:v>
                </c:pt>
                <c:pt idx="7">
                  <c:v>Pulmonary embolism</c:v>
                </c:pt>
                <c:pt idx="8">
                  <c:v>Deep vein thrombosis</c:v>
                </c:pt>
                <c:pt idx="9">
                  <c:v>Hemo-Distension Syndrome</c:v>
                </c:pt>
              </c:strCache>
            </c:strRef>
          </c:cat>
          <c:val>
            <c:numRef>
              <c:f>Sheet1!$B$2:$B$11</c:f>
              <c:numCache>
                <c:formatCode>0%</c:formatCode>
                <c:ptCount val="10"/>
                <c:pt idx="0">
                  <c:v>0.94</c:v>
                </c:pt>
                <c:pt idx="1">
                  <c:v>0.95</c:v>
                </c:pt>
                <c:pt idx="2">
                  <c:v>0.94</c:v>
                </c:pt>
                <c:pt idx="3">
                  <c:v>0.9</c:v>
                </c:pt>
                <c:pt idx="4">
                  <c:v>0.95</c:v>
                </c:pt>
                <c:pt idx="5">
                  <c:v>0.89</c:v>
                </c:pt>
                <c:pt idx="6">
                  <c:v>0.7</c:v>
                </c:pt>
                <c:pt idx="7">
                  <c:v>0.66</c:v>
                </c:pt>
                <c:pt idx="8">
                  <c:v>0.33</c:v>
                </c:pt>
                <c:pt idx="9">
                  <c:v>0.16</c:v>
                </c:pt>
              </c:numCache>
            </c:numRef>
          </c:val>
        </c:ser>
        <c:dLbls>
          <c:dLblPos val="outEnd"/>
          <c:showLegendKey val="0"/>
          <c:showVal val="1"/>
          <c:showCatName val="0"/>
          <c:showSerName val="0"/>
          <c:showPercent val="0"/>
          <c:showBubbleSize val="0"/>
        </c:dLbls>
        <c:gapWidth val="50"/>
        <c:axId val="141545472"/>
        <c:axId val="141556352"/>
      </c:barChart>
      <c:catAx>
        <c:axId val="141545472"/>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41556352"/>
        <c:crosses val="autoZero"/>
        <c:auto val="1"/>
        <c:lblAlgn val="ctr"/>
        <c:lblOffset val="100"/>
        <c:noMultiLvlLbl val="0"/>
      </c:catAx>
      <c:valAx>
        <c:axId val="141556352"/>
        <c:scaling>
          <c:orientation val="minMax"/>
        </c:scaling>
        <c:delete val="1"/>
        <c:axPos val="t"/>
        <c:numFmt formatCode="0%" sourceLinked="1"/>
        <c:majorTickMark val="out"/>
        <c:minorTickMark val="none"/>
        <c:tickLblPos val="nextTo"/>
        <c:crossAx val="14154547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5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0.23</c:v>
                </c:pt>
                <c:pt idx="1">
                  <c:v>0.77</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15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c:v>
                </c:pt>
                <c:pt idx="1">
                  <c:v>0.8</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15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0.25</c:v>
                </c:pt>
                <c:pt idx="1">
                  <c:v>0.75</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15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C00000"/>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0.21</c:v>
                </c:pt>
                <c:pt idx="1">
                  <c:v>0.79</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15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C00000"/>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0.25</c:v>
                </c:pt>
                <c:pt idx="1">
                  <c:v>0.75</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15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C00000"/>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0.27</c:v>
                </c:pt>
                <c:pt idx="1">
                  <c:v>0.73</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15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tx1"/>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0.24</c:v>
                </c:pt>
                <c:pt idx="1">
                  <c:v>0.76</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15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tx1"/>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0.21</c:v>
                </c:pt>
                <c:pt idx="1">
                  <c:v>0.79</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15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tx1"/>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0.23</c:v>
                </c:pt>
                <c:pt idx="1">
                  <c:v>0.77</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15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Sheet1!$B$1</c:f>
              <c:strCache>
                <c:ptCount val="1"/>
                <c:pt idx="0">
                  <c:v>M 18-39*</c:v>
                </c:pt>
              </c:strCache>
            </c:strRef>
          </c:tx>
          <c:spPr>
            <a:ln>
              <a:noFill/>
            </a:ln>
          </c:spPr>
          <c:marker>
            <c:symbol val="square"/>
            <c:size val="9"/>
            <c:spPr>
              <a:solidFill>
                <a:schemeClr val="accent3"/>
              </a:solidFill>
            </c:spPr>
          </c:marker>
          <c:cat>
            <c:strRef>
              <c:f>Sheet1!$A$2:$A$7</c:f>
              <c:strCache>
                <c:ptCount val="6"/>
                <c:pt idx="0">
                  <c:v>Swelling of leg</c:v>
                </c:pt>
                <c:pt idx="1">
                  <c:v>Pain/tenderness of leg</c:v>
                </c:pt>
                <c:pt idx="2">
                  <c:v>Changes in the skin color of leg</c:v>
                </c:pt>
                <c:pt idx="3">
                  <c:v>Leg feels warm to touch</c:v>
                </c:pt>
                <c:pt idx="4">
                  <c:v>Itching of your leg</c:v>
                </c:pt>
                <c:pt idx="5">
                  <c:v>Leg paralysis</c:v>
                </c:pt>
              </c:strCache>
            </c:strRef>
          </c:cat>
          <c:val>
            <c:numRef>
              <c:f>Sheet1!$B$2:$B$7</c:f>
              <c:numCache>
                <c:formatCode>0%</c:formatCode>
                <c:ptCount val="6"/>
                <c:pt idx="0">
                  <c:v>0.53</c:v>
                </c:pt>
                <c:pt idx="1">
                  <c:v>0.8</c:v>
                </c:pt>
                <c:pt idx="2">
                  <c:v>0.8</c:v>
                </c:pt>
                <c:pt idx="3">
                  <c:v>0.33</c:v>
                </c:pt>
                <c:pt idx="4">
                  <c:v>0.2</c:v>
                </c:pt>
                <c:pt idx="5">
                  <c:v>0.53</c:v>
                </c:pt>
              </c:numCache>
            </c:numRef>
          </c:val>
          <c:smooth val="0"/>
        </c:ser>
        <c:ser>
          <c:idx val="1"/>
          <c:order val="1"/>
          <c:tx>
            <c:strRef>
              <c:f>Sheet1!$C$1</c:f>
              <c:strCache>
                <c:ptCount val="1"/>
                <c:pt idx="0">
                  <c:v>F 18-39*</c:v>
                </c:pt>
              </c:strCache>
            </c:strRef>
          </c:tx>
          <c:spPr>
            <a:ln>
              <a:noFill/>
            </a:ln>
          </c:spPr>
          <c:marker>
            <c:symbol val="square"/>
            <c:size val="8"/>
            <c:spPr>
              <a:solidFill>
                <a:srgbClr val="FF0000"/>
              </a:solidFill>
              <a:ln>
                <a:solidFill>
                  <a:schemeClr val="tx1"/>
                </a:solidFill>
              </a:ln>
            </c:spPr>
          </c:marker>
          <c:cat>
            <c:strRef>
              <c:f>Sheet1!$A$2:$A$7</c:f>
              <c:strCache>
                <c:ptCount val="6"/>
                <c:pt idx="0">
                  <c:v>Swelling of leg</c:v>
                </c:pt>
                <c:pt idx="1">
                  <c:v>Pain/tenderness of leg</c:v>
                </c:pt>
                <c:pt idx="2">
                  <c:v>Changes in the skin color of leg</c:v>
                </c:pt>
                <c:pt idx="3">
                  <c:v>Leg feels warm to touch</c:v>
                </c:pt>
                <c:pt idx="4">
                  <c:v>Itching of your leg</c:v>
                </c:pt>
                <c:pt idx="5">
                  <c:v>Leg paralysis</c:v>
                </c:pt>
              </c:strCache>
            </c:strRef>
          </c:cat>
          <c:val>
            <c:numRef>
              <c:f>Sheet1!$C$2:$C$7</c:f>
              <c:numCache>
                <c:formatCode>0%</c:formatCode>
                <c:ptCount val="6"/>
                <c:pt idx="0">
                  <c:v>0.95</c:v>
                </c:pt>
                <c:pt idx="1">
                  <c:v>0.85</c:v>
                </c:pt>
                <c:pt idx="2">
                  <c:v>0.7</c:v>
                </c:pt>
                <c:pt idx="3">
                  <c:v>0.7</c:v>
                </c:pt>
                <c:pt idx="4">
                  <c:v>0.4</c:v>
                </c:pt>
                <c:pt idx="5">
                  <c:v>0.2</c:v>
                </c:pt>
              </c:numCache>
            </c:numRef>
          </c:val>
          <c:smooth val="0"/>
        </c:ser>
        <c:ser>
          <c:idx val="2"/>
          <c:order val="2"/>
          <c:tx>
            <c:strRef>
              <c:f>Sheet1!$D$1</c:f>
              <c:strCache>
                <c:ptCount val="1"/>
                <c:pt idx="0">
                  <c:v>M 40-64*</c:v>
                </c:pt>
              </c:strCache>
            </c:strRef>
          </c:tx>
          <c:spPr>
            <a:ln>
              <a:noFill/>
            </a:ln>
          </c:spPr>
          <c:marker>
            <c:symbol val="triangle"/>
            <c:size val="9"/>
            <c:spPr>
              <a:solidFill>
                <a:schemeClr val="accent3"/>
              </a:solidFill>
              <a:ln>
                <a:solidFill>
                  <a:schemeClr val="tx1"/>
                </a:solidFill>
              </a:ln>
            </c:spPr>
          </c:marker>
          <c:cat>
            <c:strRef>
              <c:f>Sheet1!$A$2:$A$7</c:f>
              <c:strCache>
                <c:ptCount val="6"/>
                <c:pt idx="0">
                  <c:v>Swelling of leg</c:v>
                </c:pt>
                <c:pt idx="1">
                  <c:v>Pain/tenderness of leg</c:v>
                </c:pt>
                <c:pt idx="2">
                  <c:v>Changes in the skin color of leg</c:v>
                </c:pt>
                <c:pt idx="3">
                  <c:v>Leg feels warm to touch</c:v>
                </c:pt>
                <c:pt idx="4">
                  <c:v>Itching of your leg</c:v>
                </c:pt>
                <c:pt idx="5">
                  <c:v>Leg paralysis</c:v>
                </c:pt>
              </c:strCache>
            </c:strRef>
          </c:cat>
          <c:val>
            <c:numRef>
              <c:f>Sheet1!$D$2:$D$7</c:f>
              <c:numCache>
                <c:formatCode>0%</c:formatCode>
                <c:ptCount val="6"/>
                <c:pt idx="0">
                  <c:v>0.9</c:v>
                </c:pt>
                <c:pt idx="1">
                  <c:v>0.86</c:v>
                </c:pt>
                <c:pt idx="2">
                  <c:v>0.59</c:v>
                </c:pt>
                <c:pt idx="3">
                  <c:v>0.59</c:v>
                </c:pt>
                <c:pt idx="4">
                  <c:v>0.34</c:v>
                </c:pt>
                <c:pt idx="5">
                  <c:v>0.31</c:v>
                </c:pt>
              </c:numCache>
            </c:numRef>
          </c:val>
          <c:smooth val="0"/>
        </c:ser>
        <c:ser>
          <c:idx val="3"/>
          <c:order val="3"/>
          <c:tx>
            <c:strRef>
              <c:f>Sheet1!$E$1</c:f>
              <c:strCache>
                <c:ptCount val="1"/>
                <c:pt idx="0">
                  <c:v>F 40-64</c:v>
                </c:pt>
              </c:strCache>
            </c:strRef>
          </c:tx>
          <c:spPr>
            <a:ln w="28575">
              <a:noFill/>
            </a:ln>
          </c:spPr>
          <c:marker>
            <c:symbol val="triangle"/>
            <c:size val="8"/>
            <c:spPr>
              <a:solidFill>
                <a:srgbClr val="FF0000"/>
              </a:solidFill>
              <a:ln w="12700">
                <a:solidFill>
                  <a:schemeClr val="tx1"/>
                </a:solidFill>
              </a:ln>
            </c:spPr>
          </c:marker>
          <c:cat>
            <c:strRef>
              <c:f>Sheet1!$A$2:$A$7</c:f>
              <c:strCache>
                <c:ptCount val="6"/>
                <c:pt idx="0">
                  <c:v>Swelling of leg</c:v>
                </c:pt>
                <c:pt idx="1">
                  <c:v>Pain/tenderness of leg</c:v>
                </c:pt>
                <c:pt idx="2">
                  <c:v>Changes in the skin color of leg</c:v>
                </c:pt>
                <c:pt idx="3">
                  <c:v>Leg feels warm to touch</c:v>
                </c:pt>
                <c:pt idx="4">
                  <c:v>Itching of your leg</c:v>
                </c:pt>
                <c:pt idx="5">
                  <c:v>Leg paralysis</c:v>
                </c:pt>
              </c:strCache>
            </c:strRef>
          </c:cat>
          <c:val>
            <c:numRef>
              <c:f>Sheet1!$E$2:$E$7</c:f>
              <c:numCache>
                <c:formatCode>0%</c:formatCode>
                <c:ptCount val="6"/>
                <c:pt idx="0">
                  <c:v>0.88</c:v>
                </c:pt>
                <c:pt idx="1">
                  <c:v>0.93</c:v>
                </c:pt>
                <c:pt idx="2">
                  <c:v>0.77</c:v>
                </c:pt>
                <c:pt idx="3">
                  <c:v>0.74</c:v>
                </c:pt>
                <c:pt idx="4">
                  <c:v>0.19</c:v>
                </c:pt>
                <c:pt idx="5">
                  <c:v>0.21</c:v>
                </c:pt>
              </c:numCache>
            </c:numRef>
          </c:val>
          <c:smooth val="0"/>
        </c:ser>
        <c:ser>
          <c:idx val="4"/>
          <c:order val="4"/>
          <c:tx>
            <c:strRef>
              <c:f>Sheet1!$F$1</c:f>
              <c:strCache>
                <c:ptCount val="1"/>
                <c:pt idx="0">
                  <c:v>M 65+</c:v>
                </c:pt>
              </c:strCache>
            </c:strRef>
          </c:tx>
          <c:spPr>
            <a:ln w="28575">
              <a:noFill/>
            </a:ln>
          </c:spPr>
          <c:marker>
            <c:symbol val="circle"/>
            <c:size val="9"/>
            <c:spPr>
              <a:solidFill>
                <a:schemeClr val="accent3"/>
              </a:solidFill>
              <a:ln w="12700">
                <a:solidFill>
                  <a:schemeClr val="tx1"/>
                </a:solidFill>
              </a:ln>
            </c:spPr>
          </c:marker>
          <c:cat>
            <c:strRef>
              <c:f>Sheet1!$A$2:$A$7</c:f>
              <c:strCache>
                <c:ptCount val="6"/>
                <c:pt idx="0">
                  <c:v>Swelling of leg</c:v>
                </c:pt>
                <c:pt idx="1">
                  <c:v>Pain/tenderness of leg</c:v>
                </c:pt>
                <c:pt idx="2">
                  <c:v>Changes in the skin color of leg</c:v>
                </c:pt>
                <c:pt idx="3">
                  <c:v>Leg feels warm to touch</c:v>
                </c:pt>
                <c:pt idx="4">
                  <c:v>Itching of your leg</c:v>
                </c:pt>
                <c:pt idx="5">
                  <c:v>Leg paralysis</c:v>
                </c:pt>
              </c:strCache>
            </c:strRef>
          </c:cat>
          <c:val>
            <c:numRef>
              <c:f>Sheet1!$F$2:$F$7</c:f>
              <c:numCache>
                <c:formatCode>0%</c:formatCode>
                <c:ptCount val="6"/>
                <c:pt idx="0">
                  <c:v>0.68</c:v>
                </c:pt>
                <c:pt idx="1">
                  <c:v>0.8</c:v>
                </c:pt>
                <c:pt idx="2">
                  <c:v>0.5</c:v>
                </c:pt>
                <c:pt idx="3">
                  <c:v>0.28000000000000003</c:v>
                </c:pt>
                <c:pt idx="4">
                  <c:v>7.0000000000000007E-2</c:v>
                </c:pt>
                <c:pt idx="5">
                  <c:v>0.2</c:v>
                </c:pt>
              </c:numCache>
            </c:numRef>
          </c:val>
          <c:smooth val="0"/>
        </c:ser>
        <c:ser>
          <c:idx val="5"/>
          <c:order val="5"/>
          <c:tx>
            <c:strRef>
              <c:f>Sheet1!$G$1</c:f>
              <c:strCache>
                <c:ptCount val="1"/>
                <c:pt idx="0">
                  <c:v>F 65+</c:v>
                </c:pt>
              </c:strCache>
            </c:strRef>
          </c:tx>
          <c:spPr>
            <a:ln w="28575">
              <a:noFill/>
            </a:ln>
          </c:spPr>
          <c:marker>
            <c:symbol val="circle"/>
            <c:size val="8"/>
            <c:spPr>
              <a:solidFill>
                <a:srgbClr val="FF0000"/>
              </a:solidFill>
              <a:ln w="12700">
                <a:solidFill>
                  <a:schemeClr val="tx1"/>
                </a:solidFill>
              </a:ln>
            </c:spPr>
          </c:marker>
          <c:cat>
            <c:strRef>
              <c:f>Sheet1!$A$2:$A$7</c:f>
              <c:strCache>
                <c:ptCount val="6"/>
                <c:pt idx="0">
                  <c:v>Swelling of leg</c:v>
                </c:pt>
                <c:pt idx="1">
                  <c:v>Pain/tenderness of leg</c:v>
                </c:pt>
                <c:pt idx="2">
                  <c:v>Changes in the skin color of leg</c:v>
                </c:pt>
                <c:pt idx="3">
                  <c:v>Leg feels warm to touch</c:v>
                </c:pt>
                <c:pt idx="4">
                  <c:v>Itching of your leg</c:v>
                </c:pt>
                <c:pt idx="5">
                  <c:v>Leg paralysis</c:v>
                </c:pt>
              </c:strCache>
            </c:strRef>
          </c:cat>
          <c:val>
            <c:numRef>
              <c:f>Sheet1!$G$2:$G$7</c:f>
              <c:numCache>
                <c:formatCode>0%</c:formatCode>
                <c:ptCount val="6"/>
                <c:pt idx="0">
                  <c:v>0.86</c:v>
                </c:pt>
                <c:pt idx="1">
                  <c:v>1</c:v>
                </c:pt>
                <c:pt idx="2">
                  <c:v>0.65</c:v>
                </c:pt>
                <c:pt idx="3">
                  <c:v>0.72</c:v>
                </c:pt>
                <c:pt idx="4">
                  <c:v>0.02</c:v>
                </c:pt>
                <c:pt idx="5">
                  <c:v>0.14000000000000001</c:v>
                </c:pt>
              </c:numCache>
            </c:numRef>
          </c:val>
          <c:smooth val="0"/>
        </c:ser>
        <c:dLbls>
          <c:showLegendKey val="0"/>
          <c:showVal val="0"/>
          <c:showCatName val="0"/>
          <c:showSerName val="0"/>
          <c:showPercent val="0"/>
          <c:showBubbleSize val="0"/>
        </c:dLbls>
        <c:marker val="1"/>
        <c:smooth val="0"/>
        <c:axId val="141181696"/>
        <c:axId val="141183616"/>
      </c:lineChart>
      <c:catAx>
        <c:axId val="141181696"/>
        <c:scaling>
          <c:orientation val="minMax"/>
        </c:scaling>
        <c:delete val="0"/>
        <c:axPos val="b"/>
        <c:majorTickMark val="out"/>
        <c:minorTickMark val="none"/>
        <c:tickLblPos val="nextTo"/>
        <c:txPr>
          <a:bodyPr/>
          <a:lstStyle/>
          <a:p>
            <a:pPr>
              <a:defRPr sz="9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41183616"/>
        <c:crosses val="autoZero"/>
        <c:auto val="1"/>
        <c:lblAlgn val="ctr"/>
        <c:lblOffset val="100"/>
        <c:noMultiLvlLbl val="0"/>
      </c:catAx>
      <c:valAx>
        <c:axId val="141183616"/>
        <c:scaling>
          <c:orientation val="minMax"/>
          <c:max val="1"/>
          <c:min val="0"/>
        </c:scaling>
        <c:delete val="0"/>
        <c:axPos val="l"/>
        <c:numFmt formatCode="0%" sourceLinked="1"/>
        <c:majorTickMark val="out"/>
        <c:minorTickMark val="none"/>
        <c:tickLblPos val="nextTo"/>
        <c:txPr>
          <a:bodyPr/>
          <a:lstStyle/>
          <a:p>
            <a:pPr>
              <a:defRPr sz="1050">
                <a:latin typeface="Arial" panose="020B0604020202020204" pitchFamily="34" charset="0"/>
                <a:cs typeface="Arial" panose="020B0604020202020204" pitchFamily="34" charset="0"/>
              </a:defRPr>
            </a:pPr>
            <a:endParaRPr lang="en-US"/>
          </a:p>
        </c:txPr>
        <c:crossAx val="141181696"/>
        <c:crosses val="autoZero"/>
        <c:crossBetween val="between"/>
        <c:majorUnit val="0.2"/>
      </c:valAx>
    </c:plotArea>
    <c:legend>
      <c:legendPos val="t"/>
      <c:layout>
        <c:manualLayout>
          <c:xMode val="edge"/>
          <c:yMode val="edge"/>
          <c:x val="0.22198588980950568"/>
          <c:y val="3.4375000000000003E-2"/>
          <c:w val="0.55602822038098865"/>
          <c:h val="6.0237204724409445E-2"/>
        </c:manualLayout>
      </c:layout>
      <c:overlay val="0"/>
      <c:txPr>
        <a:bodyPr/>
        <a:lstStyle/>
        <a:p>
          <a:pPr>
            <a:defRPr sz="1200">
              <a:latin typeface="Arial" panose="020B0604020202020204" pitchFamily="34" charset="0"/>
              <a:cs typeface="Arial" panose="020B0604020202020204" pitchFamily="34" charset="0"/>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002A7E"/>
              </a:solidFill>
            </c:spPr>
          </c:dPt>
          <c:dPt>
            <c:idx val="6"/>
            <c:invertIfNegative val="0"/>
            <c:bubble3D val="0"/>
            <c:spPr>
              <a:solidFill>
                <a:srgbClr val="C00000"/>
              </a:solidFill>
            </c:spPr>
          </c:dPt>
          <c:dPt>
            <c:idx val="7"/>
            <c:invertIfNegative val="0"/>
            <c:bubble3D val="0"/>
            <c:spPr>
              <a:solidFill>
                <a:srgbClr val="C00000"/>
              </a:solidFill>
            </c:spPr>
          </c:dPt>
          <c:dPt>
            <c:idx val="8"/>
            <c:invertIfNegative val="0"/>
            <c:bubble3D val="0"/>
            <c:spPr>
              <a:solidFill>
                <a:srgbClr val="C00000"/>
              </a:solidFill>
            </c:spPr>
          </c:dPt>
          <c:dPt>
            <c:idx val="9"/>
            <c:invertIfNegative val="0"/>
            <c:bubble3D val="0"/>
            <c:spPr>
              <a:solidFill>
                <a:srgbClr val="002A7E"/>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Sheet1!$A$2:$A$11</c:f>
              <c:strCache>
                <c:ptCount val="10"/>
                <c:pt idx="0">
                  <c:v>High blood pressure</c:v>
                </c:pt>
                <c:pt idx="1">
                  <c:v>Heart attack</c:v>
                </c:pt>
                <c:pt idx="2">
                  <c:v>AIDS</c:v>
                </c:pt>
                <c:pt idx="3">
                  <c:v>Stroke</c:v>
                </c:pt>
                <c:pt idx="4">
                  <c:v>Breast cancer</c:v>
                </c:pt>
                <c:pt idx="5">
                  <c:v>Prostate cancer</c:v>
                </c:pt>
                <c:pt idx="6">
                  <c:v>Thrombosis</c:v>
                </c:pt>
                <c:pt idx="7">
                  <c:v>Pulmonary embolism</c:v>
                </c:pt>
                <c:pt idx="8">
                  <c:v>Deep vein thrombosis</c:v>
                </c:pt>
                <c:pt idx="9">
                  <c:v>Hemo-Distension Syndrome</c:v>
                </c:pt>
              </c:strCache>
            </c:strRef>
          </c:cat>
          <c:val>
            <c:numRef>
              <c:f>Sheet1!$B$2:$B$11</c:f>
              <c:numCache>
                <c:formatCode>0%</c:formatCode>
                <c:ptCount val="10"/>
                <c:pt idx="0">
                  <c:v>0.94</c:v>
                </c:pt>
                <c:pt idx="1">
                  <c:v>0.92</c:v>
                </c:pt>
                <c:pt idx="2">
                  <c:v>0.92</c:v>
                </c:pt>
                <c:pt idx="3">
                  <c:v>0.91</c:v>
                </c:pt>
                <c:pt idx="4">
                  <c:v>0.91</c:v>
                </c:pt>
                <c:pt idx="5">
                  <c:v>0.91</c:v>
                </c:pt>
                <c:pt idx="6">
                  <c:v>0.8</c:v>
                </c:pt>
                <c:pt idx="7">
                  <c:v>0.72</c:v>
                </c:pt>
                <c:pt idx="8">
                  <c:v>0.86</c:v>
                </c:pt>
                <c:pt idx="9">
                  <c:v>0.08</c:v>
                </c:pt>
              </c:numCache>
            </c:numRef>
          </c:val>
        </c:ser>
        <c:dLbls>
          <c:dLblPos val="outEnd"/>
          <c:showLegendKey val="0"/>
          <c:showVal val="1"/>
          <c:showCatName val="0"/>
          <c:showSerName val="0"/>
          <c:showPercent val="0"/>
          <c:showBubbleSize val="0"/>
        </c:dLbls>
        <c:gapWidth val="50"/>
        <c:axId val="141575296"/>
        <c:axId val="141598720"/>
      </c:barChart>
      <c:catAx>
        <c:axId val="141575296"/>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41598720"/>
        <c:crosses val="autoZero"/>
        <c:auto val="1"/>
        <c:lblAlgn val="ctr"/>
        <c:lblOffset val="100"/>
        <c:noMultiLvlLbl val="0"/>
      </c:catAx>
      <c:valAx>
        <c:axId val="141598720"/>
        <c:scaling>
          <c:orientation val="minMax"/>
        </c:scaling>
        <c:delete val="1"/>
        <c:axPos val="t"/>
        <c:numFmt formatCode="0%" sourceLinked="1"/>
        <c:majorTickMark val="out"/>
        <c:minorTickMark val="none"/>
        <c:tickLblPos val="nextTo"/>
        <c:crossAx val="14157529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6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0.28000000000000003</c:v>
                </c:pt>
                <c:pt idx="1">
                  <c:v>0.72</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16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0.13</c:v>
                </c:pt>
                <c:pt idx="1">
                  <c:v>0.87</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16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0.13</c:v>
                </c:pt>
                <c:pt idx="1">
                  <c:v>0.87</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16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C00000"/>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0.14000000000000001</c:v>
                </c:pt>
                <c:pt idx="1">
                  <c:v>0.86</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16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C00000"/>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0.17</c:v>
                </c:pt>
                <c:pt idx="1">
                  <c:v>0.83</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16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C00000"/>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0.16</c:v>
                </c:pt>
                <c:pt idx="1">
                  <c:v>0.84</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16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tx1"/>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c:v>
                </c:pt>
                <c:pt idx="1">
                  <c:v>0.8</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16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tx1"/>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0.15</c:v>
                </c:pt>
                <c:pt idx="1">
                  <c:v>0.85</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16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tx1"/>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0.11</c:v>
                </c:pt>
                <c:pt idx="1">
                  <c:v>0.89</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16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Sheet1!$B$1</c:f>
              <c:strCache>
                <c:ptCount val="1"/>
                <c:pt idx="0">
                  <c:v>M 18-39*</c:v>
                </c:pt>
              </c:strCache>
            </c:strRef>
          </c:tx>
          <c:spPr>
            <a:ln>
              <a:noFill/>
            </a:ln>
          </c:spPr>
          <c:marker>
            <c:symbol val="square"/>
            <c:size val="7"/>
            <c:spPr>
              <a:solidFill>
                <a:srgbClr val="004EBC"/>
              </a:solidFill>
              <a:ln>
                <a:solidFill>
                  <a:schemeClr val="tx1"/>
                </a:solidFill>
              </a:ln>
            </c:spPr>
          </c:marker>
          <c:cat>
            <c:strRef>
              <c:f>Sheet1!$A$2:$A$9</c:f>
              <c:strCache>
                <c:ptCount val="8"/>
                <c:pt idx="0">
                  <c:v>Shortness of breath</c:v>
                </c:pt>
                <c:pt idx="1">
                  <c:v>Chest pain</c:v>
                </c:pt>
                <c:pt idx="2">
                  <c:v>Rapid heart rate</c:v>
                </c:pt>
                <c:pt idx="3">
                  <c:v>Light headed/ pass out</c:v>
                </c:pt>
                <c:pt idx="4">
                  <c:v>Cough up blood</c:v>
                </c:pt>
                <c:pt idx="5">
                  <c:v>Slow/shallow breathing</c:v>
                </c:pt>
                <c:pt idx="6">
                  <c:v>Pain radiating down arm</c:v>
                </c:pt>
                <c:pt idx="7">
                  <c:v>Frequent headaches</c:v>
                </c:pt>
              </c:strCache>
            </c:strRef>
          </c:cat>
          <c:val>
            <c:numRef>
              <c:f>Sheet1!$B$2:$B$9</c:f>
              <c:numCache>
                <c:formatCode>0%</c:formatCode>
                <c:ptCount val="8"/>
                <c:pt idx="0">
                  <c:v>0.61</c:v>
                </c:pt>
                <c:pt idx="1">
                  <c:v>0.61</c:v>
                </c:pt>
                <c:pt idx="2">
                  <c:v>0.44</c:v>
                </c:pt>
                <c:pt idx="3">
                  <c:v>0.5</c:v>
                </c:pt>
                <c:pt idx="4">
                  <c:v>0.44</c:v>
                </c:pt>
                <c:pt idx="5">
                  <c:v>0.44</c:v>
                </c:pt>
                <c:pt idx="6">
                  <c:v>0.33</c:v>
                </c:pt>
                <c:pt idx="7">
                  <c:v>0.44</c:v>
                </c:pt>
              </c:numCache>
            </c:numRef>
          </c:val>
          <c:smooth val="0"/>
        </c:ser>
        <c:ser>
          <c:idx val="1"/>
          <c:order val="1"/>
          <c:tx>
            <c:strRef>
              <c:f>Sheet1!$C$1</c:f>
              <c:strCache>
                <c:ptCount val="1"/>
                <c:pt idx="0">
                  <c:v>F 18-39*</c:v>
                </c:pt>
              </c:strCache>
            </c:strRef>
          </c:tx>
          <c:spPr>
            <a:ln>
              <a:noFill/>
            </a:ln>
          </c:spPr>
          <c:marker>
            <c:symbol val="square"/>
            <c:size val="7"/>
            <c:spPr>
              <a:solidFill>
                <a:srgbClr val="FF0000"/>
              </a:solidFill>
              <a:ln>
                <a:solidFill>
                  <a:schemeClr val="tx1"/>
                </a:solidFill>
              </a:ln>
            </c:spPr>
          </c:marker>
          <c:cat>
            <c:strRef>
              <c:f>Sheet1!$A$2:$A$9</c:f>
              <c:strCache>
                <c:ptCount val="8"/>
                <c:pt idx="0">
                  <c:v>Shortness of breath</c:v>
                </c:pt>
                <c:pt idx="1">
                  <c:v>Chest pain</c:v>
                </c:pt>
                <c:pt idx="2">
                  <c:v>Rapid heart rate</c:v>
                </c:pt>
                <c:pt idx="3">
                  <c:v>Light headed/ pass out</c:v>
                </c:pt>
                <c:pt idx="4">
                  <c:v>Cough up blood</c:v>
                </c:pt>
                <c:pt idx="5">
                  <c:v>Slow/shallow breathing</c:v>
                </c:pt>
                <c:pt idx="6">
                  <c:v>Pain radiating down arm</c:v>
                </c:pt>
                <c:pt idx="7">
                  <c:v>Frequent headaches</c:v>
                </c:pt>
              </c:strCache>
            </c:strRef>
          </c:cat>
          <c:val>
            <c:numRef>
              <c:f>Sheet1!$C$2:$C$9</c:f>
              <c:numCache>
                <c:formatCode>0%</c:formatCode>
                <c:ptCount val="8"/>
                <c:pt idx="0">
                  <c:v>0.92</c:v>
                </c:pt>
                <c:pt idx="1">
                  <c:v>0.77</c:v>
                </c:pt>
                <c:pt idx="2">
                  <c:v>0.85</c:v>
                </c:pt>
                <c:pt idx="3">
                  <c:v>0.54</c:v>
                </c:pt>
                <c:pt idx="4">
                  <c:v>0.54</c:v>
                </c:pt>
                <c:pt idx="5">
                  <c:v>0.54</c:v>
                </c:pt>
                <c:pt idx="6">
                  <c:v>0.46</c:v>
                </c:pt>
                <c:pt idx="7">
                  <c:v>0.38</c:v>
                </c:pt>
              </c:numCache>
            </c:numRef>
          </c:val>
          <c:smooth val="0"/>
        </c:ser>
        <c:ser>
          <c:idx val="2"/>
          <c:order val="2"/>
          <c:tx>
            <c:strRef>
              <c:f>Sheet1!$D$1</c:f>
              <c:strCache>
                <c:ptCount val="1"/>
                <c:pt idx="0">
                  <c:v>M 40-64*</c:v>
                </c:pt>
              </c:strCache>
            </c:strRef>
          </c:tx>
          <c:spPr>
            <a:ln>
              <a:noFill/>
            </a:ln>
          </c:spPr>
          <c:marker>
            <c:symbol val="triangle"/>
            <c:size val="7"/>
            <c:spPr>
              <a:solidFill>
                <a:srgbClr val="004EBC"/>
              </a:solidFill>
              <a:ln>
                <a:solidFill>
                  <a:schemeClr val="tx1"/>
                </a:solidFill>
              </a:ln>
            </c:spPr>
          </c:marker>
          <c:cat>
            <c:strRef>
              <c:f>Sheet1!$A$2:$A$9</c:f>
              <c:strCache>
                <c:ptCount val="8"/>
                <c:pt idx="0">
                  <c:v>Shortness of breath</c:v>
                </c:pt>
                <c:pt idx="1">
                  <c:v>Chest pain</c:v>
                </c:pt>
                <c:pt idx="2">
                  <c:v>Rapid heart rate</c:v>
                </c:pt>
                <c:pt idx="3">
                  <c:v>Light headed/ pass out</c:v>
                </c:pt>
                <c:pt idx="4">
                  <c:v>Cough up blood</c:v>
                </c:pt>
                <c:pt idx="5">
                  <c:v>Slow/shallow breathing</c:v>
                </c:pt>
                <c:pt idx="6">
                  <c:v>Pain radiating down arm</c:v>
                </c:pt>
                <c:pt idx="7">
                  <c:v>Frequent headaches</c:v>
                </c:pt>
              </c:strCache>
            </c:strRef>
          </c:cat>
          <c:val>
            <c:numRef>
              <c:f>Sheet1!$D$2:$D$9</c:f>
              <c:numCache>
                <c:formatCode>0%</c:formatCode>
                <c:ptCount val="8"/>
                <c:pt idx="0">
                  <c:v>0.79</c:v>
                </c:pt>
                <c:pt idx="1">
                  <c:v>0.74</c:v>
                </c:pt>
                <c:pt idx="2">
                  <c:v>0.63</c:v>
                </c:pt>
                <c:pt idx="3">
                  <c:v>0.37</c:v>
                </c:pt>
                <c:pt idx="4">
                  <c:v>0.32</c:v>
                </c:pt>
                <c:pt idx="5">
                  <c:v>0.57999999999999996</c:v>
                </c:pt>
                <c:pt idx="6">
                  <c:v>0.32</c:v>
                </c:pt>
                <c:pt idx="7">
                  <c:v>0.21</c:v>
                </c:pt>
              </c:numCache>
            </c:numRef>
          </c:val>
          <c:smooth val="0"/>
        </c:ser>
        <c:ser>
          <c:idx val="3"/>
          <c:order val="3"/>
          <c:tx>
            <c:strRef>
              <c:f>Sheet1!$E$1</c:f>
              <c:strCache>
                <c:ptCount val="1"/>
                <c:pt idx="0">
                  <c:v>F 40-64*</c:v>
                </c:pt>
              </c:strCache>
            </c:strRef>
          </c:tx>
          <c:spPr>
            <a:ln w="28575">
              <a:noFill/>
            </a:ln>
          </c:spPr>
          <c:marker>
            <c:symbol val="triangle"/>
            <c:size val="9"/>
            <c:spPr>
              <a:solidFill>
                <a:srgbClr val="FF0000"/>
              </a:solidFill>
              <a:ln w="12700">
                <a:solidFill>
                  <a:schemeClr val="tx1"/>
                </a:solidFill>
              </a:ln>
            </c:spPr>
          </c:marker>
          <c:cat>
            <c:strRef>
              <c:f>Sheet1!$A$2:$A$9</c:f>
              <c:strCache>
                <c:ptCount val="8"/>
                <c:pt idx="0">
                  <c:v>Shortness of breath</c:v>
                </c:pt>
                <c:pt idx="1">
                  <c:v>Chest pain</c:v>
                </c:pt>
                <c:pt idx="2">
                  <c:v>Rapid heart rate</c:v>
                </c:pt>
                <c:pt idx="3">
                  <c:v>Light headed/ pass out</c:v>
                </c:pt>
                <c:pt idx="4">
                  <c:v>Cough up blood</c:v>
                </c:pt>
                <c:pt idx="5">
                  <c:v>Slow/shallow breathing</c:v>
                </c:pt>
                <c:pt idx="6">
                  <c:v>Pain radiating down arm</c:v>
                </c:pt>
                <c:pt idx="7">
                  <c:v>Frequent headaches</c:v>
                </c:pt>
              </c:strCache>
            </c:strRef>
          </c:cat>
          <c:val>
            <c:numRef>
              <c:f>Sheet1!$E$2:$E$9</c:f>
              <c:numCache>
                <c:formatCode>0%</c:formatCode>
                <c:ptCount val="8"/>
                <c:pt idx="0">
                  <c:v>0.83</c:v>
                </c:pt>
                <c:pt idx="1">
                  <c:v>0.86</c:v>
                </c:pt>
                <c:pt idx="2">
                  <c:v>0.45</c:v>
                </c:pt>
                <c:pt idx="3">
                  <c:v>0.52</c:v>
                </c:pt>
                <c:pt idx="4">
                  <c:v>0.38</c:v>
                </c:pt>
                <c:pt idx="5">
                  <c:v>0.52</c:v>
                </c:pt>
                <c:pt idx="6">
                  <c:v>0.1</c:v>
                </c:pt>
                <c:pt idx="7">
                  <c:v>7.0000000000000007E-2</c:v>
                </c:pt>
              </c:numCache>
            </c:numRef>
          </c:val>
          <c:smooth val="0"/>
        </c:ser>
        <c:ser>
          <c:idx val="4"/>
          <c:order val="4"/>
          <c:tx>
            <c:strRef>
              <c:f>Sheet1!$F$1</c:f>
              <c:strCache>
                <c:ptCount val="1"/>
                <c:pt idx="0">
                  <c:v>M 65+*</c:v>
                </c:pt>
              </c:strCache>
            </c:strRef>
          </c:tx>
          <c:spPr>
            <a:ln w="28575">
              <a:noFill/>
            </a:ln>
          </c:spPr>
          <c:marker>
            <c:symbol val="circle"/>
            <c:size val="7"/>
            <c:spPr>
              <a:solidFill>
                <a:srgbClr val="004EBC"/>
              </a:solidFill>
              <a:ln w="12700">
                <a:solidFill>
                  <a:schemeClr val="tx1"/>
                </a:solidFill>
              </a:ln>
            </c:spPr>
          </c:marker>
          <c:cat>
            <c:strRef>
              <c:f>Sheet1!$A$2:$A$9</c:f>
              <c:strCache>
                <c:ptCount val="8"/>
                <c:pt idx="0">
                  <c:v>Shortness of breath</c:v>
                </c:pt>
                <c:pt idx="1">
                  <c:v>Chest pain</c:v>
                </c:pt>
                <c:pt idx="2">
                  <c:v>Rapid heart rate</c:v>
                </c:pt>
                <c:pt idx="3">
                  <c:v>Light headed/ pass out</c:v>
                </c:pt>
                <c:pt idx="4">
                  <c:v>Cough up blood</c:v>
                </c:pt>
                <c:pt idx="5">
                  <c:v>Slow/shallow breathing</c:v>
                </c:pt>
                <c:pt idx="6">
                  <c:v>Pain radiating down arm</c:v>
                </c:pt>
                <c:pt idx="7">
                  <c:v>Frequent headaches</c:v>
                </c:pt>
              </c:strCache>
            </c:strRef>
          </c:cat>
          <c:val>
            <c:numRef>
              <c:f>Sheet1!$F$2:$F$9</c:f>
              <c:numCache>
                <c:formatCode>0%</c:formatCode>
                <c:ptCount val="8"/>
                <c:pt idx="0">
                  <c:v>0.76</c:v>
                </c:pt>
                <c:pt idx="1">
                  <c:v>0.81</c:v>
                </c:pt>
                <c:pt idx="2">
                  <c:v>0.38</c:v>
                </c:pt>
                <c:pt idx="3">
                  <c:v>0.43</c:v>
                </c:pt>
                <c:pt idx="4">
                  <c:v>0.14000000000000001</c:v>
                </c:pt>
                <c:pt idx="5">
                  <c:v>0.38</c:v>
                </c:pt>
                <c:pt idx="6">
                  <c:v>0.24</c:v>
                </c:pt>
                <c:pt idx="7">
                  <c:v>0.1</c:v>
                </c:pt>
              </c:numCache>
            </c:numRef>
          </c:val>
          <c:smooth val="0"/>
        </c:ser>
        <c:ser>
          <c:idx val="5"/>
          <c:order val="5"/>
          <c:tx>
            <c:strRef>
              <c:f>Sheet1!$G$1</c:f>
              <c:strCache>
                <c:ptCount val="1"/>
                <c:pt idx="0">
                  <c:v>F 65+*</c:v>
                </c:pt>
              </c:strCache>
            </c:strRef>
          </c:tx>
          <c:spPr>
            <a:ln w="28575">
              <a:noFill/>
            </a:ln>
          </c:spPr>
          <c:marker>
            <c:symbol val="circle"/>
            <c:size val="7"/>
            <c:spPr>
              <a:solidFill>
                <a:srgbClr val="FF0000"/>
              </a:solidFill>
              <a:ln w="12700">
                <a:solidFill>
                  <a:schemeClr val="tx1"/>
                </a:solidFill>
              </a:ln>
            </c:spPr>
          </c:marker>
          <c:cat>
            <c:strRef>
              <c:f>Sheet1!$A$2:$A$9</c:f>
              <c:strCache>
                <c:ptCount val="8"/>
                <c:pt idx="0">
                  <c:v>Shortness of breath</c:v>
                </c:pt>
                <c:pt idx="1">
                  <c:v>Chest pain</c:v>
                </c:pt>
                <c:pt idx="2">
                  <c:v>Rapid heart rate</c:v>
                </c:pt>
                <c:pt idx="3">
                  <c:v>Light headed/ pass out</c:v>
                </c:pt>
                <c:pt idx="4">
                  <c:v>Cough up blood</c:v>
                </c:pt>
                <c:pt idx="5">
                  <c:v>Slow/shallow breathing</c:v>
                </c:pt>
                <c:pt idx="6">
                  <c:v>Pain radiating down arm</c:v>
                </c:pt>
                <c:pt idx="7">
                  <c:v>Frequent headaches</c:v>
                </c:pt>
              </c:strCache>
            </c:strRef>
          </c:cat>
          <c:val>
            <c:numRef>
              <c:f>Sheet1!$G$2:$G$9</c:f>
              <c:numCache>
                <c:formatCode>0%</c:formatCode>
                <c:ptCount val="8"/>
                <c:pt idx="0">
                  <c:v>0.92</c:v>
                </c:pt>
                <c:pt idx="1">
                  <c:v>0.84</c:v>
                </c:pt>
                <c:pt idx="2">
                  <c:v>0.4</c:v>
                </c:pt>
                <c:pt idx="3">
                  <c:v>0.52</c:v>
                </c:pt>
                <c:pt idx="4">
                  <c:v>0.24</c:v>
                </c:pt>
                <c:pt idx="5">
                  <c:v>0.6</c:v>
                </c:pt>
                <c:pt idx="6">
                  <c:v>0.08</c:v>
                </c:pt>
              </c:numCache>
            </c:numRef>
          </c:val>
          <c:smooth val="0"/>
        </c:ser>
        <c:dLbls>
          <c:showLegendKey val="0"/>
          <c:showVal val="0"/>
          <c:showCatName val="0"/>
          <c:showSerName val="0"/>
          <c:showPercent val="0"/>
          <c:showBubbleSize val="0"/>
        </c:dLbls>
        <c:marker val="1"/>
        <c:smooth val="0"/>
        <c:axId val="157709824"/>
        <c:axId val="157711744"/>
      </c:lineChart>
      <c:catAx>
        <c:axId val="157709824"/>
        <c:scaling>
          <c:orientation val="minMax"/>
        </c:scaling>
        <c:delete val="0"/>
        <c:axPos val="b"/>
        <c:majorTickMark val="out"/>
        <c:minorTickMark val="none"/>
        <c:tickLblPos val="nextTo"/>
        <c:txPr>
          <a:bodyPr/>
          <a:lstStyle/>
          <a:p>
            <a:pPr>
              <a:defRPr sz="9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57711744"/>
        <c:crosses val="autoZero"/>
        <c:auto val="1"/>
        <c:lblAlgn val="ctr"/>
        <c:lblOffset val="100"/>
        <c:noMultiLvlLbl val="0"/>
      </c:catAx>
      <c:valAx>
        <c:axId val="157711744"/>
        <c:scaling>
          <c:orientation val="minMax"/>
          <c:max val="1"/>
          <c:min val="0"/>
        </c:scaling>
        <c:delete val="0"/>
        <c:axPos val="l"/>
        <c:numFmt formatCode="0%" sourceLinked="1"/>
        <c:majorTickMark val="out"/>
        <c:minorTickMark val="none"/>
        <c:tickLblPos val="nextTo"/>
        <c:txPr>
          <a:bodyPr/>
          <a:lstStyle/>
          <a:p>
            <a:pPr>
              <a:defRPr sz="1050">
                <a:latin typeface="Arial" panose="020B0604020202020204" pitchFamily="34" charset="0"/>
                <a:cs typeface="Arial" panose="020B0604020202020204" pitchFamily="34" charset="0"/>
              </a:defRPr>
            </a:pPr>
            <a:endParaRPr lang="en-US"/>
          </a:p>
        </c:txPr>
        <c:crossAx val="157709824"/>
        <c:crosses val="autoZero"/>
        <c:crossBetween val="between"/>
        <c:majorUnit val="0.2"/>
      </c:valAx>
    </c:plotArea>
    <c:legend>
      <c:legendPos val="t"/>
      <c:layout>
        <c:manualLayout>
          <c:xMode val="edge"/>
          <c:yMode val="edge"/>
          <c:x val="0.22198588980950568"/>
          <c:y val="3.4375000000000003E-2"/>
          <c:w val="0.55602822038098865"/>
          <c:h val="6.0237204724409445E-2"/>
        </c:manualLayout>
      </c:layout>
      <c:overlay val="0"/>
      <c:txPr>
        <a:bodyPr/>
        <a:lstStyle/>
        <a:p>
          <a:pPr>
            <a:defRPr sz="1200">
              <a:latin typeface="Arial" panose="020B0604020202020204" pitchFamily="34" charset="0"/>
              <a:cs typeface="Arial" panose="020B0604020202020204" pitchFamily="34" charset="0"/>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002A7E"/>
              </a:solidFill>
            </c:spPr>
          </c:dPt>
          <c:dPt>
            <c:idx val="6"/>
            <c:invertIfNegative val="0"/>
            <c:bubble3D val="0"/>
            <c:spPr>
              <a:solidFill>
                <a:srgbClr val="C00000"/>
              </a:solidFill>
            </c:spPr>
          </c:dPt>
          <c:dPt>
            <c:idx val="7"/>
            <c:invertIfNegative val="0"/>
            <c:bubble3D val="0"/>
            <c:spPr>
              <a:solidFill>
                <a:srgbClr val="C00000"/>
              </a:solidFill>
            </c:spPr>
          </c:dPt>
          <c:dPt>
            <c:idx val="8"/>
            <c:invertIfNegative val="0"/>
            <c:bubble3D val="0"/>
            <c:spPr>
              <a:solidFill>
                <a:srgbClr val="C00000"/>
              </a:solidFill>
            </c:spPr>
          </c:dPt>
          <c:dPt>
            <c:idx val="9"/>
            <c:invertIfNegative val="0"/>
            <c:bubble3D val="0"/>
            <c:spPr>
              <a:solidFill>
                <a:srgbClr val="002A7E"/>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Sheet1!$A$2:$A$11</c:f>
              <c:strCache>
                <c:ptCount val="10"/>
                <c:pt idx="0">
                  <c:v>High blood pressure</c:v>
                </c:pt>
                <c:pt idx="1">
                  <c:v>Heart attack</c:v>
                </c:pt>
                <c:pt idx="2">
                  <c:v>AIDS</c:v>
                </c:pt>
                <c:pt idx="3">
                  <c:v>Stroke</c:v>
                </c:pt>
                <c:pt idx="4">
                  <c:v>Breast cancer</c:v>
                </c:pt>
                <c:pt idx="5">
                  <c:v>Prostate cancer</c:v>
                </c:pt>
                <c:pt idx="6">
                  <c:v>Thrombosis</c:v>
                </c:pt>
                <c:pt idx="7">
                  <c:v>Pulmonary embolism</c:v>
                </c:pt>
                <c:pt idx="8">
                  <c:v>Deep vein thrombosis</c:v>
                </c:pt>
                <c:pt idx="9">
                  <c:v>Hemo-Distension Syndrome</c:v>
                </c:pt>
              </c:strCache>
            </c:strRef>
          </c:cat>
          <c:val>
            <c:numRef>
              <c:f>Sheet1!$B$2:$B$11</c:f>
              <c:numCache>
                <c:formatCode>0%</c:formatCode>
                <c:ptCount val="10"/>
                <c:pt idx="0">
                  <c:v>0.87</c:v>
                </c:pt>
                <c:pt idx="1">
                  <c:v>0.84</c:v>
                </c:pt>
                <c:pt idx="2">
                  <c:v>0.81</c:v>
                </c:pt>
                <c:pt idx="3">
                  <c:v>0.82</c:v>
                </c:pt>
                <c:pt idx="4">
                  <c:v>0.81</c:v>
                </c:pt>
                <c:pt idx="5">
                  <c:v>0.6</c:v>
                </c:pt>
                <c:pt idx="6">
                  <c:v>0.82</c:v>
                </c:pt>
                <c:pt idx="7">
                  <c:v>0.23</c:v>
                </c:pt>
                <c:pt idx="8">
                  <c:v>0.38</c:v>
                </c:pt>
                <c:pt idx="9">
                  <c:v>0.12</c:v>
                </c:pt>
              </c:numCache>
            </c:numRef>
          </c:val>
        </c:ser>
        <c:dLbls>
          <c:dLblPos val="outEnd"/>
          <c:showLegendKey val="0"/>
          <c:showVal val="1"/>
          <c:showCatName val="0"/>
          <c:showSerName val="0"/>
          <c:showPercent val="0"/>
          <c:showBubbleSize val="0"/>
        </c:dLbls>
        <c:gapWidth val="50"/>
        <c:axId val="141617408"/>
        <c:axId val="142382208"/>
      </c:barChart>
      <c:catAx>
        <c:axId val="141617408"/>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42382208"/>
        <c:crosses val="autoZero"/>
        <c:auto val="1"/>
        <c:lblAlgn val="ctr"/>
        <c:lblOffset val="100"/>
        <c:noMultiLvlLbl val="0"/>
      </c:catAx>
      <c:valAx>
        <c:axId val="142382208"/>
        <c:scaling>
          <c:orientation val="minMax"/>
        </c:scaling>
        <c:delete val="1"/>
        <c:axPos val="t"/>
        <c:numFmt formatCode="0%" sourceLinked="1"/>
        <c:majorTickMark val="out"/>
        <c:minorTickMark val="none"/>
        <c:tickLblPos val="nextTo"/>
        <c:crossAx val="14161740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7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 (A)</c:v>
                </c:pt>
                <c:pt idx="1">
                  <c:v>Female</c:v>
                </c:pt>
                <c:pt idx="2">
                  <c:v>Male (B)</c:v>
                </c:pt>
                <c:pt idx="3">
                  <c:v>Female</c:v>
                </c:pt>
                <c:pt idx="4">
                  <c:v>Male (C)</c:v>
                </c:pt>
                <c:pt idx="5">
                  <c:v>Female</c:v>
                </c:pt>
              </c:strCache>
            </c:strRef>
          </c:cat>
          <c:val>
            <c:numRef>
              <c:f>Sheet1!$B$2:$B$7</c:f>
              <c:numCache>
                <c:formatCode>0%</c:formatCode>
                <c:ptCount val="6"/>
                <c:pt idx="0">
                  <c:v>0.34</c:v>
                </c:pt>
                <c:pt idx="1">
                  <c:v>0.31</c:v>
                </c:pt>
                <c:pt idx="2">
                  <c:v>0.3</c:v>
                </c:pt>
                <c:pt idx="3">
                  <c:v>0.56000000000000005</c:v>
                </c:pt>
                <c:pt idx="4">
                  <c:v>0.43</c:v>
                </c:pt>
                <c:pt idx="5">
                  <c:v>0.53</c:v>
                </c:pt>
              </c:numCache>
            </c:numRef>
          </c:val>
        </c:ser>
        <c:dLbls>
          <c:dLblPos val="outEnd"/>
          <c:showLegendKey val="0"/>
          <c:showVal val="1"/>
          <c:showCatName val="0"/>
          <c:showSerName val="0"/>
          <c:showPercent val="0"/>
          <c:showBubbleSize val="0"/>
        </c:dLbls>
        <c:gapWidth val="50"/>
        <c:axId val="158058752"/>
        <c:axId val="158068096"/>
      </c:barChart>
      <c:catAx>
        <c:axId val="158058752"/>
        <c:scaling>
          <c:orientation val="maxMin"/>
        </c:scaling>
        <c:delete val="1"/>
        <c:axPos val="l"/>
        <c:majorTickMark val="out"/>
        <c:minorTickMark val="none"/>
        <c:tickLblPos val="nextTo"/>
        <c:crossAx val="158068096"/>
        <c:crosses val="autoZero"/>
        <c:auto val="1"/>
        <c:lblAlgn val="ctr"/>
        <c:lblOffset val="100"/>
        <c:noMultiLvlLbl val="0"/>
      </c:catAx>
      <c:valAx>
        <c:axId val="158068096"/>
        <c:scaling>
          <c:orientation val="minMax"/>
          <c:max val="1"/>
          <c:min val="0"/>
        </c:scaling>
        <c:delete val="1"/>
        <c:axPos val="t"/>
        <c:numFmt formatCode="0%" sourceLinked="1"/>
        <c:majorTickMark val="out"/>
        <c:minorTickMark val="none"/>
        <c:tickLblPos val="nextTo"/>
        <c:crossAx val="15805875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7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0.5</c:v>
                </c:pt>
                <c:pt idx="1">
                  <c:v>0.56999999999999995</c:v>
                </c:pt>
                <c:pt idx="2">
                  <c:v>0.46</c:v>
                </c:pt>
                <c:pt idx="3">
                  <c:v>0.71</c:v>
                </c:pt>
                <c:pt idx="4">
                  <c:v>0.65</c:v>
                </c:pt>
                <c:pt idx="5">
                  <c:v>0.67</c:v>
                </c:pt>
              </c:numCache>
            </c:numRef>
          </c:val>
        </c:ser>
        <c:dLbls>
          <c:dLblPos val="outEnd"/>
          <c:showLegendKey val="0"/>
          <c:showVal val="1"/>
          <c:showCatName val="0"/>
          <c:showSerName val="0"/>
          <c:showPercent val="0"/>
          <c:showBubbleSize val="0"/>
        </c:dLbls>
        <c:gapWidth val="50"/>
        <c:axId val="158128000"/>
        <c:axId val="158145536"/>
      </c:barChart>
      <c:catAx>
        <c:axId val="158128000"/>
        <c:scaling>
          <c:orientation val="maxMin"/>
        </c:scaling>
        <c:delete val="1"/>
        <c:axPos val="l"/>
        <c:majorTickMark val="out"/>
        <c:minorTickMark val="none"/>
        <c:tickLblPos val="nextTo"/>
        <c:crossAx val="158145536"/>
        <c:crosses val="autoZero"/>
        <c:auto val="1"/>
        <c:lblAlgn val="ctr"/>
        <c:lblOffset val="100"/>
        <c:noMultiLvlLbl val="0"/>
      </c:catAx>
      <c:valAx>
        <c:axId val="158145536"/>
        <c:scaling>
          <c:orientation val="minMax"/>
          <c:max val="1"/>
          <c:min val="0"/>
        </c:scaling>
        <c:delete val="1"/>
        <c:axPos val="t"/>
        <c:numFmt formatCode="0%" sourceLinked="1"/>
        <c:majorTickMark val="out"/>
        <c:minorTickMark val="none"/>
        <c:tickLblPos val="nextTo"/>
        <c:crossAx val="15812800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7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0.55000000000000004</c:v>
                </c:pt>
                <c:pt idx="1">
                  <c:v>0.7</c:v>
                </c:pt>
                <c:pt idx="2">
                  <c:v>0.66</c:v>
                </c:pt>
                <c:pt idx="3">
                  <c:v>0.83</c:v>
                </c:pt>
                <c:pt idx="4">
                  <c:v>0.75</c:v>
                </c:pt>
                <c:pt idx="5">
                  <c:v>0.86</c:v>
                </c:pt>
              </c:numCache>
            </c:numRef>
          </c:val>
        </c:ser>
        <c:dLbls>
          <c:dLblPos val="outEnd"/>
          <c:showLegendKey val="0"/>
          <c:showVal val="1"/>
          <c:showCatName val="0"/>
          <c:showSerName val="0"/>
          <c:showPercent val="0"/>
          <c:showBubbleSize val="0"/>
        </c:dLbls>
        <c:gapWidth val="50"/>
        <c:axId val="158164480"/>
        <c:axId val="158190208"/>
      </c:barChart>
      <c:catAx>
        <c:axId val="158164480"/>
        <c:scaling>
          <c:orientation val="maxMin"/>
        </c:scaling>
        <c:delete val="1"/>
        <c:axPos val="l"/>
        <c:majorTickMark val="out"/>
        <c:minorTickMark val="none"/>
        <c:tickLblPos val="nextTo"/>
        <c:crossAx val="158190208"/>
        <c:crosses val="autoZero"/>
        <c:auto val="1"/>
        <c:lblAlgn val="ctr"/>
        <c:lblOffset val="100"/>
        <c:noMultiLvlLbl val="0"/>
      </c:catAx>
      <c:valAx>
        <c:axId val="158190208"/>
        <c:scaling>
          <c:orientation val="minMax"/>
          <c:max val="1"/>
          <c:min val="0"/>
        </c:scaling>
        <c:delete val="1"/>
        <c:axPos val="t"/>
        <c:numFmt formatCode="0%" sourceLinked="1"/>
        <c:majorTickMark val="out"/>
        <c:minorTickMark val="none"/>
        <c:tickLblPos val="nextTo"/>
        <c:crossAx val="15816448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7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0.25</c:v>
                </c:pt>
                <c:pt idx="1">
                  <c:v>0.42</c:v>
                </c:pt>
                <c:pt idx="2">
                  <c:v>0.2</c:v>
                </c:pt>
                <c:pt idx="3">
                  <c:v>0.45</c:v>
                </c:pt>
                <c:pt idx="4">
                  <c:v>0.16</c:v>
                </c:pt>
                <c:pt idx="5">
                  <c:v>0.42</c:v>
                </c:pt>
              </c:numCache>
            </c:numRef>
          </c:val>
        </c:ser>
        <c:dLbls>
          <c:dLblPos val="outEnd"/>
          <c:showLegendKey val="0"/>
          <c:showVal val="1"/>
          <c:showCatName val="0"/>
          <c:showSerName val="0"/>
          <c:showPercent val="0"/>
          <c:showBubbleSize val="0"/>
        </c:dLbls>
        <c:gapWidth val="50"/>
        <c:axId val="157766784"/>
        <c:axId val="157776128"/>
      </c:barChart>
      <c:catAx>
        <c:axId val="157766784"/>
        <c:scaling>
          <c:orientation val="maxMin"/>
        </c:scaling>
        <c:delete val="1"/>
        <c:axPos val="l"/>
        <c:majorTickMark val="out"/>
        <c:minorTickMark val="none"/>
        <c:tickLblPos val="nextTo"/>
        <c:crossAx val="157776128"/>
        <c:crosses val="autoZero"/>
        <c:auto val="1"/>
        <c:lblAlgn val="ctr"/>
        <c:lblOffset val="100"/>
        <c:noMultiLvlLbl val="0"/>
      </c:catAx>
      <c:valAx>
        <c:axId val="157776128"/>
        <c:scaling>
          <c:orientation val="minMax"/>
          <c:max val="1"/>
          <c:min val="0"/>
        </c:scaling>
        <c:delete val="1"/>
        <c:axPos val="t"/>
        <c:numFmt formatCode="0%" sourceLinked="1"/>
        <c:majorTickMark val="out"/>
        <c:minorTickMark val="none"/>
        <c:tickLblPos val="nextTo"/>
        <c:crossAx val="15776678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7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0.23</c:v>
                </c:pt>
                <c:pt idx="1">
                  <c:v>0.4</c:v>
                </c:pt>
                <c:pt idx="2">
                  <c:v>0.17</c:v>
                </c:pt>
                <c:pt idx="3">
                  <c:v>0.46</c:v>
                </c:pt>
                <c:pt idx="4">
                  <c:v>0.17</c:v>
                </c:pt>
                <c:pt idx="5">
                  <c:v>0.48</c:v>
                </c:pt>
              </c:numCache>
            </c:numRef>
          </c:val>
        </c:ser>
        <c:dLbls>
          <c:dLblPos val="outEnd"/>
          <c:showLegendKey val="0"/>
          <c:showVal val="1"/>
          <c:showCatName val="0"/>
          <c:showSerName val="0"/>
          <c:showPercent val="0"/>
          <c:showBubbleSize val="0"/>
        </c:dLbls>
        <c:gapWidth val="50"/>
        <c:axId val="157844224"/>
        <c:axId val="157853568"/>
      </c:barChart>
      <c:catAx>
        <c:axId val="157844224"/>
        <c:scaling>
          <c:orientation val="maxMin"/>
        </c:scaling>
        <c:delete val="1"/>
        <c:axPos val="l"/>
        <c:majorTickMark val="out"/>
        <c:minorTickMark val="none"/>
        <c:tickLblPos val="nextTo"/>
        <c:crossAx val="157853568"/>
        <c:crosses val="autoZero"/>
        <c:auto val="1"/>
        <c:lblAlgn val="ctr"/>
        <c:lblOffset val="100"/>
        <c:noMultiLvlLbl val="0"/>
      </c:catAx>
      <c:valAx>
        <c:axId val="157853568"/>
        <c:scaling>
          <c:orientation val="minMax"/>
          <c:max val="1"/>
          <c:min val="0"/>
        </c:scaling>
        <c:delete val="1"/>
        <c:axPos val="t"/>
        <c:numFmt formatCode="0%" sourceLinked="1"/>
        <c:majorTickMark val="out"/>
        <c:minorTickMark val="none"/>
        <c:tickLblPos val="nextTo"/>
        <c:crossAx val="15784422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7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0.63</c:v>
                </c:pt>
                <c:pt idx="1">
                  <c:v>0.67</c:v>
                </c:pt>
                <c:pt idx="2">
                  <c:v>0.59</c:v>
                </c:pt>
                <c:pt idx="3">
                  <c:v>0.73</c:v>
                </c:pt>
                <c:pt idx="4">
                  <c:v>0.66</c:v>
                </c:pt>
                <c:pt idx="5">
                  <c:v>0.74</c:v>
                </c:pt>
              </c:numCache>
            </c:numRef>
          </c:val>
        </c:ser>
        <c:dLbls>
          <c:dLblPos val="outEnd"/>
          <c:showLegendKey val="0"/>
          <c:showVal val="1"/>
          <c:showCatName val="0"/>
          <c:showSerName val="0"/>
          <c:showPercent val="0"/>
          <c:showBubbleSize val="0"/>
        </c:dLbls>
        <c:gapWidth val="50"/>
        <c:axId val="157892992"/>
        <c:axId val="157902336"/>
      </c:barChart>
      <c:catAx>
        <c:axId val="157892992"/>
        <c:scaling>
          <c:orientation val="maxMin"/>
        </c:scaling>
        <c:delete val="1"/>
        <c:axPos val="l"/>
        <c:majorTickMark val="out"/>
        <c:minorTickMark val="none"/>
        <c:tickLblPos val="nextTo"/>
        <c:crossAx val="157902336"/>
        <c:crosses val="autoZero"/>
        <c:auto val="1"/>
        <c:lblAlgn val="ctr"/>
        <c:lblOffset val="100"/>
        <c:noMultiLvlLbl val="0"/>
      </c:catAx>
      <c:valAx>
        <c:axId val="157902336"/>
        <c:scaling>
          <c:orientation val="minMax"/>
          <c:max val="1"/>
          <c:min val="0"/>
        </c:scaling>
        <c:delete val="1"/>
        <c:axPos val="t"/>
        <c:numFmt formatCode="0%" sourceLinked="1"/>
        <c:majorTickMark val="out"/>
        <c:minorTickMark val="none"/>
        <c:tickLblPos val="nextTo"/>
        <c:crossAx val="15789299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7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 (A)</c:v>
                </c:pt>
                <c:pt idx="1">
                  <c:v>Female</c:v>
                </c:pt>
                <c:pt idx="2">
                  <c:v>Male (B)</c:v>
                </c:pt>
                <c:pt idx="3">
                  <c:v>Female</c:v>
                </c:pt>
                <c:pt idx="4">
                  <c:v>Male (C)</c:v>
                </c:pt>
                <c:pt idx="5">
                  <c:v>Female</c:v>
                </c:pt>
              </c:strCache>
            </c:strRef>
          </c:cat>
          <c:val>
            <c:numRef>
              <c:f>Sheet1!$B$2:$B$7</c:f>
              <c:numCache>
                <c:formatCode>0%</c:formatCode>
                <c:ptCount val="6"/>
                <c:pt idx="0">
                  <c:v>0.39</c:v>
                </c:pt>
                <c:pt idx="1">
                  <c:v>0.57999999999999996</c:v>
                </c:pt>
                <c:pt idx="2">
                  <c:v>0.49</c:v>
                </c:pt>
                <c:pt idx="3">
                  <c:v>0.49</c:v>
                </c:pt>
                <c:pt idx="4">
                  <c:v>0.6</c:v>
                </c:pt>
                <c:pt idx="5">
                  <c:v>0.62</c:v>
                </c:pt>
              </c:numCache>
            </c:numRef>
          </c:val>
        </c:ser>
        <c:dLbls>
          <c:dLblPos val="outEnd"/>
          <c:showLegendKey val="0"/>
          <c:showVal val="1"/>
          <c:showCatName val="0"/>
          <c:showSerName val="0"/>
          <c:showPercent val="0"/>
          <c:showBubbleSize val="0"/>
        </c:dLbls>
        <c:gapWidth val="50"/>
        <c:axId val="122996608"/>
        <c:axId val="157948928"/>
      </c:barChart>
      <c:catAx>
        <c:axId val="122996608"/>
        <c:scaling>
          <c:orientation val="maxMin"/>
        </c:scaling>
        <c:delete val="1"/>
        <c:axPos val="l"/>
        <c:majorTickMark val="out"/>
        <c:minorTickMark val="none"/>
        <c:tickLblPos val="nextTo"/>
        <c:crossAx val="157948928"/>
        <c:crosses val="autoZero"/>
        <c:auto val="1"/>
        <c:lblAlgn val="ctr"/>
        <c:lblOffset val="100"/>
        <c:noMultiLvlLbl val="0"/>
      </c:catAx>
      <c:valAx>
        <c:axId val="157948928"/>
        <c:scaling>
          <c:orientation val="minMax"/>
          <c:max val="1"/>
          <c:min val="0"/>
        </c:scaling>
        <c:delete val="1"/>
        <c:axPos val="t"/>
        <c:numFmt formatCode="0%" sourceLinked="1"/>
        <c:majorTickMark val="out"/>
        <c:minorTickMark val="none"/>
        <c:tickLblPos val="nextTo"/>
        <c:crossAx val="122996608"/>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17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0.09</c:v>
                </c:pt>
                <c:pt idx="1">
                  <c:v>0.04</c:v>
                </c:pt>
                <c:pt idx="2">
                  <c:v>0.03</c:v>
                </c:pt>
                <c:pt idx="3">
                  <c:v>0.04</c:v>
                </c:pt>
                <c:pt idx="4">
                  <c:v>0.04</c:v>
                </c:pt>
                <c:pt idx="5">
                  <c:v>0.04</c:v>
                </c:pt>
              </c:numCache>
            </c:numRef>
          </c:val>
        </c:ser>
        <c:dLbls>
          <c:dLblPos val="outEnd"/>
          <c:showLegendKey val="0"/>
          <c:showVal val="1"/>
          <c:showCatName val="0"/>
          <c:showSerName val="0"/>
          <c:showPercent val="0"/>
          <c:showBubbleSize val="0"/>
        </c:dLbls>
        <c:gapWidth val="50"/>
        <c:axId val="123074048"/>
        <c:axId val="123083392"/>
      </c:barChart>
      <c:catAx>
        <c:axId val="123074048"/>
        <c:scaling>
          <c:orientation val="maxMin"/>
        </c:scaling>
        <c:delete val="1"/>
        <c:axPos val="l"/>
        <c:majorTickMark val="out"/>
        <c:minorTickMark val="none"/>
        <c:tickLblPos val="nextTo"/>
        <c:crossAx val="123083392"/>
        <c:crosses val="autoZero"/>
        <c:auto val="1"/>
        <c:lblAlgn val="ctr"/>
        <c:lblOffset val="100"/>
        <c:noMultiLvlLbl val="0"/>
      </c:catAx>
      <c:valAx>
        <c:axId val="123083392"/>
        <c:scaling>
          <c:orientation val="minMax"/>
          <c:max val="1"/>
          <c:min val="0"/>
        </c:scaling>
        <c:delete val="1"/>
        <c:axPos val="t"/>
        <c:numFmt formatCode="0%" sourceLinked="1"/>
        <c:majorTickMark val="out"/>
        <c:minorTickMark val="none"/>
        <c:tickLblPos val="nextTo"/>
        <c:crossAx val="123074048"/>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17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0.52</c:v>
                </c:pt>
                <c:pt idx="1">
                  <c:v>0.43</c:v>
                </c:pt>
                <c:pt idx="2">
                  <c:v>0.53</c:v>
                </c:pt>
                <c:pt idx="3">
                  <c:v>0.42</c:v>
                </c:pt>
                <c:pt idx="4">
                  <c:v>0.46</c:v>
                </c:pt>
                <c:pt idx="5">
                  <c:v>0.5</c:v>
                </c:pt>
              </c:numCache>
            </c:numRef>
          </c:val>
        </c:ser>
        <c:dLbls>
          <c:dLblPos val="outEnd"/>
          <c:showLegendKey val="0"/>
          <c:showVal val="1"/>
          <c:showCatName val="0"/>
          <c:showSerName val="0"/>
          <c:showPercent val="0"/>
          <c:showBubbleSize val="0"/>
        </c:dLbls>
        <c:gapWidth val="50"/>
        <c:axId val="123122816"/>
        <c:axId val="123132160"/>
      </c:barChart>
      <c:catAx>
        <c:axId val="123122816"/>
        <c:scaling>
          <c:orientation val="maxMin"/>
        </c:scaling>
        <c:delete val="1"/>
        <c:axPos val="l"/>
        <c:majorTickMark val="out"/>
        <c:minorTickMark val="none"/>
        <c:tickLblPos val="nextTo"/>
        <c:crossAx val="123132160"/>
        <c:crosses val="autoZero"/>
        <c:auto val="1"/>
        <c:lblAlgn val="ctr"/>
        <c:lblOffset val="100"/>
        <c:noMultiLvlLbl val="0"/>
      </c:catAx>
      <c:valAx>
        <c:axId val="123132160"/>
        <c:scaling>
          <c:orientation val="minMax"/>
          <c:max val="1"/>
          <c:min val="0"/>
        </c:scaling>
        <c:delete val="1"/>
        <c:axPos val="t"/>
        <c:numFmt formatCode="0%" sourceLinked="1"/>
        <c:majorTickMark val="out"/>
        <c:minorTickMark val="none"/>
        <c:tickLblPos val="nextTo"/>
        <c:crossAx val="123122816"/>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17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0.09</c:v>
                </c:pt>
                <c:pt idx="1">
                  <c:v>0.06</c:v>
                </c:pt>
                <c:pt idx="2">
                  <c:v>0.09</c:v>
                </c:pt>
                <c:pt idx="3">
                  <c:v>0.04</c:v>
                </c:pt>
                <c:pt idx="4">
                  <c:v>0.04</c:v>
                </c:pt>
                <c:pt idx="5">
                  <c:v>0.02</c:v>
                </c:pt>
              </c:numCache>
            </c:numRef>
          </c:val>
        </c:ser>
        <c:dLbls>
          <c:dLblPos val="outEnd"/>
          <c:showLegendKey val="0"/>
          <c:showVal val="1"/>
          <c:showCatName val="0"/>
          <c:showSerName val="0"/>
          <c:showPercent val="0"/>
          <c:showBubbleSize val="0"/>
        </c:dLbls>
        <c:gapWidth val="50"/>
        <c:axId val="158552832"/>
        <c:axId val="158599040"/>
      </c:barChart>
      <c:catAx>
        <c:axId val="158552832"/>
        <c:scaling>
          <c:orientation val="maxMin"/>
        </c:scaling>
        <c:delete val="1"/>
        <c:axPos val="l"/>
        <c:majorTickMark val="out"/>
        <c:minorTickMark val="none"/>
        <c:tickLblPos val="nextTo"/>
        <c:crossAx val="158599040"/>
        <c:crosses val="autoZero"/>
        <c:auto val="1"/>
        <c:lblAlgn val="ctr"/>
        <c:lblOffset val="100"/>
        <c:noMultiLvlLbl val="0"/>
      </c:catAx>
      <c:valAx>
        <c:axId val="158599040"/>
        <c:scaling>
          <c:orientation val="minMax"/>
          <c:max val="1"/>
          <c:min val="0"/>
        </c:scaling>
        <c:delete val="1"/>
        <c:axPos val="t"/>
        <c:numFmt formatCode="0%" sourceLinked="1"/>
        <c:majorTickMark val="out"/>
        <c:minorTickMark val="none"/>
        <c:tickLblPos val="nextTo"/>
        <c:crossAx val="158552832"/>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002A7E"/>
              </a:solidFill>
            </c:spPr>
          </c:dPt>
          <c:dPt>
            <c:idx val="6"/>
            <c:invertIfNegative val="0"/>
            <c:bubble3D val="0"/>
            <c:spPr>
              <a:solidFill>
                <a:srgbClr val="C00000"/>
              </a:solidFill>
            </c:spPr>
          </c:dPt>
          <c:dPt>
            <c:idx val="7"/>
            <c:invertIfNegative val="0"/>
            <c:bubble3D val="0"/>
            <c:spPr>
              <a:solidFill>
                <a:srgbClr val="C00000"/>
              </a:solidFill>
            </c:spPr>
          </c:dPt>
          <c:dPt>
            <c:idx val="8"/>
            <c:invertIfNegative val="0"/>
            <c:bubble3D val="0"/>
            <c:spPr>
              <a:solidFill>
                <a:srgbClr val="C00000"/>
              </a:solidFill>
            </c:spPr>
          </c:dPt>
          <c:dPt>
            <c:idx val="9"/>
            <c:invertIfNegative val="0"/>
            <c:bubble3D val="0"/>
            <c:spPr>
              <a:solidFill>
                <a:srgbClr val="002A7E"/>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Sheet1!$A$2:$A$11</c:f>
              <c:strCache>
                <c:ptCount val="10"/>
                <c:pt idx="0">
                  <c:v>High blood pressure</c:v>
                </c:pt>
                <c:pt idx="1">
                  <c:v>Heart attack</c:v>
                </c:pt>
                <c:pt idx="2">
                  <c:v>AIDS</c:v>
                </c:pt>
                <c:pt idx="3">
                  <c:v>Stroke</c:v>
                </c:pt>
                <c:pt idx="4">
                  <c:v>Breast cancer</c:v>
                </c:pt>
                <c:pt idx="5">
                  <c:v>Prostate cancer</c:v>
                </c:pt>
                <c:pt idx="6">
                  <c:v>Thrombosis</c:v>
                </c:pt>
                <c:pt idx="7">
                  <c:v>Pulmonary embolism</c:v>
                </c:pt>
                <c:pt idx="8">
                  <c:v>Deep vein thrombosis</c:v>
                </c:pt>
                <c:pt idx="9">
                  <c:v>Hemo-Distension Syndrome</c:v>
                </c:pt>
              </c:strCache>
            </c:strRef>
          </c:cat>
          <c:val>
            <c:numRef>
              <c:f>Sheet1!$B$2:$B$11</c:f>
              <c:numCache>
                <c:formatCode>0%</c:formatCode>
                <c:ptCount val="10"/>
                <c:pt idx="0">
                  <c:v>0.93</c:v>
                </c:pt>
                <c:pt idx="1">
                  <c:v>0.9</c:v>
                </c:pt>
                <c:pt idx="2">
                  <c:v>0.89</c:v>
                </c:pt>
                <c:pt idx="3">
                  <c:v>0.89</c:v>
                </c:pt>
                <c:pt idx="4">
                  <c:v>0.89</c:v>
                </c:pt>
                <c:pt idx="5">
                  <c:v>0.88</c:v>
                </c:pt>
                <c:pt idx="6">
                  <c:v>0.52</c:v>
                </c:pt>
                <c:pt idx="7">
                  <c:v>0.7</c:v>
                </c:pt>
                <c:pt idx="8">
                  <c:v>0.56999999999999995</c:v>
                </c:pt>
                <c:pt idx="9">
                  <c:v>0.08</c:v>
                </c:pt>
              </c:numCache>
            </c:numRef>
          </c:val>
        </c:ser>
        <c:dLbls>
          <c:dLblPos val="outEnd"/>
          <c:showLegendKey val="0"/>
          <c:showVal val="1"/>
          <c:showCatName val="0"/>
          <c:showSerName val="0"/>
          <c:showPercent val="0"/>
          <c:showBubbleSize val="0"/>
        </c:dLbls>
        <c:gapWidth val="50"/>
        <c:axId val="142404992"/>
        <c:axId val="141633792"/>
      </c:barChart>
      <c:catAx>
        <c:axId val="142404992"/>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41633792"/>
        <c:crosses val="autoZero"/>
        <c:auto val="1"/>
        <c:lblAlgn val="ctr"/>
        <c:lblOffset val="100"/>
        <c:noMultiLvlLbl val="0"/>
      </c:catAx>
      <c:valAx>
        <c:axId val="141633792"/>
        <c:scaling>
          <c:orientation val="minMax"/>
        </c:scaling>
        <c:delete val="1"/>
        <c:axPos val="t"/>
        <c:numFmt formatCode="0%" sourceLinked="1"/>
        <c:majorTickMark val="out"/>
        <c:minorTickMark val="none"/>
        <c:tickLblPos val="nextTo"/>
        <c:crossAx val="14240499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8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0.47</c:v>
                </c:pt>
                <c:pt idx="1">
                  <c:v>0.43</c:v>
                </c:pt>
                <c:pt idx="2">
                  <c:v>0.4</c:v>
                </c:pt>
                <c:pt idx="3">
                  <c:v>0.39</c:v>
                </c:pt>
                <c:pt idx="4">
                  <c:v>0.47</c:v>
                </c:pt>
                <c:pt idx="5">
                  <c:v>0.42</c:v>
                </c:pt>
              </c:numCache>
            </c:numRef>
          </c:val>
        </c:ser>
        <c:dLbls>
          <c:dLblPos val="outEnd"/>
          <c:showLegendKey val="0"/>
          <c:showVal val="1"/>
          <c:showCatName val="0"/>
          <c:showSerName val="0"/>
          <c:showPercent val="0"/>
          <c:showBubbleSize val="0"/>
        </c:dLbls>
        <c:gapWidth val="50"/>
        <c:axId val="158646656"/>
        <c:axId val="158664192"/>
      </c:barChart>
      <c:catAx>
        <c:axId val="158646656"/>
        <c:scaling>
          <c:orientation val="maxMin"/>
        </c:scaling>
        <c:delete val="1"/>
        <c:axPos val="l"/>
        <c:majorTickMark val="out"/>
        <c:minorTickMark val="none"/>
        <c:tickLblPos val="nextTo"/>
        <c:crossAx val="158664192"/>
        <c:crosses val="autoZero"/>
        <c:auto val="1"/>
        <c:lblAlgn val="ctr"/>
        <c:lblOffset val="100"/>
        <c:noMultiLvlLbl val="0"/>
      </c:catAx>
      <c:valAx>
        <c:axId val="158664192"/>
        <c:scaling>
          <c:orientation val="minMax"/>
          <c:max val="1"/>
          <c:min val="0"/>
        </c:scaling>
        <c:delete val="1"/>
        <c:axPos val="t"/>
        <c:numFmt formatCode="0%" sourceLinked="1"/>
        <c:majorTickMark val="out"/>
        <c:minorTickMark val="none"/>
        <c:tickLblPos val="nextTo"/>
        <c:crossAx val="158646656"/>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18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 (A)</c:v>
                </c:pt>
                <c:pt idx="1">
                  <c:v>Female</c:v>
                </c:pt>
                <c:pt idx="2">
                  <c:v>Male (B)</c:v>
                </c:pt>
                <c:pt idx="3">
                  <c:v>Female</c:v>
                </c:pt>
                <c:pt idx="4">
                  <c:v>Male (C)</c:v>
                </c:pt>
                <c:pt idx="5">
                  <c:v>Female</c:v>
                </c:pt>
              </c:strCache>
            </c:strRef>
          </c:cat>
          <c:val>
            <c:numRef>
              <c:f>Sheet1!$B$2:$B$7</c:f>
              <c:numCache>
                <c:formatCode>0%</c:formatCode>
                <c:ptCount val="6"/>
                <c:pt idx="0">
                  <c:v>0.31</c:v>
                </c:pt>
                <c:pt idx="1">
                  <c:v>0.24</c:v>
                </c:pt>
                <c:pt idx="2">
                  <c:v>0.2</c:v>
                </c:pt>
                <c:pt idx="3">
                  <c:v>0.15</c:v>
                </c:pt>
                <c:pt idx="4">
                  <c:v>0.14000000000000001</c:v>
                </c:pt>
                <c:pt idx="5">
                  <c:v>0.16</c:v>
                </c:pt>
              </c:numCache>
            </c:numRef>
          </c:val>
        </c:ser>
        <c:dLbls>
          <c:dLblPos val="outEnd"/>
          <c:showLegendKey val="0"/>
          <c:showVal val="1"/>
          <c:showCatName val="0"/>
          <c:showSerName val="0"/>
          <c:showPercent val="0"/>
          <c:showBubbleSize val="0"/>
        </c:dLbls>
        <c:gapWidth val="50"/>
        <c:axId val="158744576"/>
        <c:axId val="158753920"/>
      </c:barChart>
      <c:catAx>
        <c:axId val="158744576"/>
        <c:scaling>
          <c:orientation val="maxMin"/>
        </c:scaling>
        <c:delete val="1"/>
        <c:axPos val="l"/>
        <c:majorTickMark val="out"/>
        <c:minorTickMark val="none"/>
        <c:tickLblPos val="nextTo"/>
        <c:crossAx val="158753920"/>
        <c:crosses val="autoZero"/>
        <c:auto val="1"/>
        <c:lblAlgn val="ctr"/>
        <c:lblOffset val="100"/>
        <c:noMultiLvlLbl val="0"/>
      </c:catAx>
      <c:valAx>
        <c:axId val="158753920"/>
        <c:scaling>
          <c:orientation val="minMax"/>
          <c:max val="1"/>
          <c:min val="0"/>
        </c:scaling>
        <c:delete val="1"/>
        <c:axPos val="t"/>
        <c:numFmt formatCode="0%" sourceLinked="1"/>
        <c:majorTickMark val="out"/>
        <c:minorTickMark val="none"/>
        <c:tickLblPos val="nextTo"/>
        <c:crossAx val="158744576"/>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18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Sheet1!$A$2:$A$7</c:f>
              <c:strCache>
                <c:ptCount val="6"/>
                <c:pt idx="0">
                  <c:v>Males</c:v>
                </c:pt>
                <c:pt idx="1">
                  <c:v>Females</c:v>
                </c:pt>
                <c:pt idx="2">
                  <c:v>Males</c:v>
                </c:pt>
                <c:pt idx="3">
                  <c:v>Females</c:v>
                </c:pt>
                <c:pt idx="4">
                  <c:v>Males</c:v>
                </c:pt>
                <c:pt idx="5">
                  <c:v>Females</c:v>
                </c:pt>
              </c:strCache>
            </c:strRef>
          </c:cat>
          <c:val>
            <c:numRef>
              <c:f>Sheet1!$B$2:$B$7</c:f>
              <c:numCache>
                <c:formatCode>0%</c:formatCode>
                <c:ptCount val="6"/>
                <c:pt idx="0">
                  <c:v>0.88</c:v>
                </c:pt>
                <c:pt idx="1">
                  <c:v>0.89</c:v>
                </c:pt>
                <c:pt idx="2">
                  <c:v>0.91</c:v>
                </c:pt>
                <c:pt idx="3">
                  <c:v>0.94</c:v>
                </c:pt>
                <c:pt idx="4">
                  <c:v>0.92</c:v>
                </c:pt>
                <c:pt idx="5">
                  <c:v>0.89</c:v>
                </c:pt>
              </c:numCache>
            </c:numRef>
          </c:val>
        </c:ser>
        <c:ser>
          <c:idx val="1"/>
          <c:order val="1"/>
          <c:tx>
            <c:strRef>
              <c:f>Sheet1!$C$1</c:f>
              <c:strCache>
                <c:ptCount val="1"/>
                <c:pt idx="0">
                  <c:v>Neutral</c:v>
                </c:pt>
              </c:strCache>
            </c:strRef>
          </c:tx>
          <c:invertIfNegative val="0"/>
          <c:cat>
            <c:strRef>
              <c:f>Sheet1!$A$2:$A$7</c:f>
              <c:strCache>
                <c:ptCount val="6"/>
                <c:pt idx="0">
                  <c:v>Males</c:v>
                </c:pt>
                <c:pt idx="1">
                  <c:v>Females</c:v>
                </c:pt>
                <c:pt idx="2">
                  <c:v>Males</c:v>
                </c:pt>
                <c:pt idx="3">
                  <c:v>Females</c:v>
                </c:pt>
                <c:pt idx="4">
                  <c:v>Males</c:v>
                </c:pt>
                <c:pt idx="5">
                  <c:v>Females</c:v>
                </c:pt>
              </c:strCache>
            </c:strRef>
          </c:cat>
          <c:val>
            <c:numRef>
              <c:f>Sheet1!$C$2:$C$7</c:f>
              <c:numCache>
                <c:formatCode>0%</c:formatCode>
                <c:ptCount val="6"/>
                <c:pt idx="0">
                  <c:v>9.9999999999999978E-2</c:v>
                </c:pt>
                <c:pt idx="1">
                  <c:v>7.999999999999996E-2</c:v>
                </c:pt>
                <c:pt idx="2">
                  <c:v>5.9999999999999942E-2</c:v>
                </c:pt>
                <c:pt idx="3">
                  <c:v>1.0000000000000009E-2</c:v>
                </c:pt>
                <c:pt idx="4">
                  <c:v>2.9999999999999916E-2</c:v>
                </c:pt>
                <c:pt idx="5">
                  <c:v>2.0000000000000018E-2</c:v>
                </c:pt>
              </c:numCache>
            </c:numRef>
          </c:val>
        </c:ser>
        <c:ser>
          <c:idx val="2"/>
          <c:order val="2"/>
          <c:tx>
            <c:strRef>
              <c:f>Sheet1!$D$1</c:f>
              <c:strCache>
                <c:ptCount val="1"/>
                <c:pt idx="0">
                  <c:v>Disagree</c:v>
                </c:pt>
              </c:strCache>
            </c:strRef>
          </c:tx>
          <c:spPr>
            <a:solidFill>
              <a:srgbClr val="C00000"/>
            </a:solidFill>
          </c:spPr>
          <c:invertIfNegative val="0"/>
          <c:cat>
            <c:strRef>
              <c:f>Sheet1!$A$2:$A$7</c:f>
              <c:strCache>
                <c:ptCount val="6"/>
                <c:pt idx="0">
                  <c:v>Males</c:v>
                </c:pt>
                <c:pt idx="1">
                  <c:v>Females</c:v>
                </c:pt>
                <c:pt idx="2">
                  <c:v>Males</c:v>
                </c:pt>
                <c:pt idx="3">
                  <c:v>Females</c:v>
                </c:pt>
                <c:pt idx="4">
                  <c:v>Males</c:v>
                </c:pt>
                <c:pt idx="5">
                  <c:v>Females</c:v>
                </c:pt>
              </c:strCache>
            </c:strRef>
          </c:cat>
          <c:val>
            <c:numRef>
              <c:f>Sheet1!$D$2:$D$7</c:f>
              <c:numCache>
                <c:formatCode>0%</c:formatCode>
                <c:ptCount val="6"/>
                <c:pt idx="0">
                  <c:v>0.02</c:v>
                </c:pt>
                <c:pt idx="1">
                  <c:v>0.03</c:v>
                </c:pt>
                <c:pt idx="2">
                  <c:v>0.03</c:v>
                </c:pt>
                <c:pt idx="3">
                  <c:v>0.05</c:v>
                </c:pt>
                <c:pt idx="4">
                  <c:v>0.05</c:v>
                </c:pt>
                <c:pt idx="5">
                  <c:v>0.09</c:v>
                </c:pt>
              </c:numCache>
            </c:numRef>
          </c:val>
        </c:ser>
        <c:dLbls>
          <c:showLegendKey val="0"/>
          <c:showVal val="1"/>
          <c:showCatName val="0"/>
          <c:showSerName val="0"/>
          <c:showPercent val="0"/>
          <c:showBubbleSize val="0"/>
        </c:dLbls>
        <c:gapWidth val="50"/>
        <c:overlap val="100"/>
        <c:axId val="159413376"/>
        <c:axId val="159414912"/>
      </c:barChart>
      <c:catAx>
        <c:axId val="159413376"/>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159414912"/>
        <c:crosses val="autoZero"/>
        <c:auto val="1"/>
        <c:lblAlgn val="ctr"/>
        <c:lblOffset val="100"/>
        <c:noMultiLvlLbl val="0"/>
      </c:catAx>
      <c:valAx>
        <c:axId val="159414912"/>
        <c:scaling>
          <c:orientation val="minMax"/>
          <c:max val="1"/>
          <c:min val="0"/>
        </c:scaling>
        <c:delete val="1"/>
        <c:axPos val="b"/>
        <c:numFmt formatCode="0%" sourceLinked="0"/>
        <c:majorTickMark val="out"/>
        <c:minorTickMark val="none"/>
        <c:tickLblPos val="nextTo"/>
        <c:crossAx val="159413376"/>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18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Sheet1!$A$2:$A$7</c:f>
              <c:strCache>
                <c:ptCount val="6"/>
                <c:pt idx="0">
                  <c:v>Males</c:v>
                </c:pt>
                <c:pt idx="1">
                  <c:v>Females</c:v>
                </c:pt>
                <c:pt idx="2">
                  <c:v>Males</c:v>
                </c:pt>
                <c:pt idx="3">
                  <c:v>Females</c:v>
                </c:pt>
                <c:pt idx="4">
                  <c:v>Males</c:v>
                </c:pt>
                <c:pt idx="5">
                  <c:v>Females</c:v>
                </c:pt>
              </c:strCache>
            </c:strRef>
          </c:cat>
          <c:val>
            <c:numRef>
              <c:f>Sheet1!$B$2:$B$7</c:f>
              <c:numCache>
                <c:formatCode>0%</c:formatCode>
                <c:ptCount val="6"/>
                <c:pt idx="0">
                  <c:v>0.45</c:v>
                </c:pt>
                <c:pt idx="1">
                  <c:v>0.66</c:v>
                </c:pt>
                <c:pt idx="2">
                  <c:v>0.82</c:v>
                </c:pt>
                <c:pt idx="3">
                  <c:v>0.87</c:v>
                </c:pt>
                <c:pt idx="4">
                  <c:v>0.83</c:v>
                </c:pt>
                <c:pt idx="5">
                  <c:v>0.85</c:v>
                </c:pt>
              </c:numCache>
            </c:numRef>
          </c:val>
        </c:ser>
        <c:ser>
          <c:idx val="1"/>
          <c:order val="1"/>
          <c:tx>
            <c:strRef>
              <c:f>Sheet1!$C$1</c:f>
              <c:strCache>
                <c:ptCount val="1"/>
                <c:pt idx="0">
                  <c:v>Neutral</c:v>
                </c:pt>
              </c:strCache>
            </c:strRef>
          </c:tx>
          <c:invertIfNegative val="0"/>
          <c:cat>
            <c:strRef>
              <c:f>Sheet1!$A$2:$A$7</c:f>
              <c:strCache>
                <c:ptCount val="6"/>
                <c:pt idx="0">
                  <c:v>Males</c:v>
                </c:pt>
                <c:pt idx="1">
                  <c:v>Females</c:v>
                </c:pt>
                <c:pt idx="2">
                  <c:v>Males</c:v>
                </c:pt>
                <c:pt idx="3">
                  <c:v>Females</c:v>
                </c:pt>
                <c:pt idx="4">
                  <c:v>Males</c:v>
                </c:pt>
                <c:pt idx="5">
                  <c:v>Females</c:v>
                </c:pt>
              </c:strCache>
            </c:strRef>
          </c:cat>
          <c:val>
            <c:numRef>
              <c:f>Sheet1!$C$2:$C$7</c:f>
              <c:numCache>
                <c:formatCode>0%</c:formatCode>
                <c:ptCount val="6"/>
                <c:pt idx="0">
                  <c:v>0.30000000000000004</c:v>
                </c:pt>
                <c:pt idx="1">
                  <c:v>0.19999999999999996</c:v>
                </c:pt>
                <c:pt idx="2">
                  <c:v>0.1100000000000001</c:v>
                </c:pt>
                <c:pt idx="3">
                  <c:v>8.9999999999999969E-2</c:v>
                </c:pt>
                <c:pt idx="4">
                  <c:v>8.0000000000000071E-2</c:v>
                </c:pt>
                <c:pt idx="5">
                  <c:v>9.9999999999999978E-2</c:v>
                </c:pt>
              </c:numCache>
            </c:numRef>
          </c:val>
        </c:ser>
        <c:ser>
          <c:idx val="2"/>
          <c:order val="2"/>
          <c:tx>
            <c:strRef>
              <c:f>Sheet1!$D$1</c:f>
              <c:strCache>
                <c:ptCount val="1"/>
                <c:pt idx="0">
                  <c:v>Agree</c:v>
                </c:pt>
              </c:strCache>
            </c:strRef>
          </c:tx>
          <c:spPr>
            <a:solidFill>
              <a:srgbClr val="C00000"/>
            </a:solidFill>
          </c:spPr>
          <c:invertIfNegative val="0"/>
          <c:cat>
            <c:strRef>
              <c:f>Sheet1!$A$2:$A$7</c:f>
              <c:strCache>
                <c:ptCount val="6"/>
                <c:pt idx="0">
                  <c:v>Males</c:v>
                </c:pt>
                <c:pt idx="1">
                  <c:v>Females</c:v>
                </c:pt>
                <c:pt idx="2">
                  <c:v>Males</c:v>
                </c:pt>
                <c:pt idx="3">
                  <c:v>Females</c:v>
                </c:pt>
                <c:pt idx="4">
                  <c:v>Males</c:v>
                </c:pt>
                <c:pt idx="5">
                  <c:v>Females</c:v>
                </c:pt>
              </c:strCache>
            </c:strRef>
          </c:cat>
          <c:val>
            <c:numRef>
              <c:f>Sheet1!$D$2:$D$7</c:f>
              <c:numCache>
                <c:formatCode>0%</c:formatCode>
                <c:ptCount val="6"/>
                <c:pt idx="0">
                  <c:v>0.25</c:v>
                </c:pt>
                <c:pt idx="1">
                  <c:v>0.14000000000000001</c:v>
                </c:pt>
                <c:pt idx="2">
                  <c:v>7.0000000000000007E-2</c:v>
                </c:pt>
                <c:pt idx="3">
                  <c:v>0.04</c:v>
                </c:pt>
                <c:pt idx="4">
                  <c:v>0.09</c:v>
                </c:pt>
                <c:pt idx="5">
                  <c:v>0.05</c:v>
                </c:pt>
              </c:numCache>
            </c:numRef>
          </c:val>
        </c:ser>
        <c:dLbls>
          <c:showLegendKey val="0"/>
          <c:showVal val="1"/>
          <c:showCatName val="0"/>
          <c:showSerName val="0"/>
          <c:showPercent val="0"/>
          <c:showBubbleSize val="0"/>
        </c:dLbls>
        <c:gapWidth val="50"/>
        <c:overlap val="100"/>
        <c:axId val="158467200"/>
        <c:axId val="158468736"/>
      </c:barChart>
      <c:catAx>
        <c:axId val="158467200"/>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158468736"/>
        <c:crosses val="autoZero"/>
        <c:auto val="1"/>
        <c:lblAlgn val="ctr"/>
        <c:lblOffset val="100"/>
        <c:noMultiLvlLbl val="0"/>
      </c:catAx>
      <c:valAx>
        <c:axId val="158468736"/>
        <c:scaling>
          <c:orientation val="minMax"/>
          <c:max val="1"/>
          <c:min val="0"/>
        </c:scaling>
        <c:delete val="1"/>
        <c:axPos val="b"/>
        <c:numFmt formatCode="0%" sourceLinked="0"/>
        <c:majorTickMark val="none"/>
        <c:minorTickMark val="none"/>
        <c:tickLblPos val="nextTo"/>
        <c:crossAx val="158467200"/>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18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Sheet1!$A$2:$A$7</c:f>
              <c:strCache>
                <c:ptCount val="6"/>
                <c:pt idx="0">
                  <c:v>Males</c:v>
                </c:pt>
                <c:pt idx="1">
                  <c:v>Females</c:v>
                </c:pt>
                <c:pt idx="2">
                  <c:v>Males</c:v>
                </c:pt>
                <c:pt idx="3">
                  <c:v>Females</c:v>
                </c:pt>
                <c:pt idx="4">
                  <c:v>Males</c:v>
                </c:pt>
                <c:pt idx="5">
                  <c:v>Females</c:v>
                </c:pt>
              </c:strCache>
            </c:strRef>
          </c:cat>
          <c:val>
            <c:numRef>
              <c:f>Sheet1!$B$2:$B$7</c:f>
              <c:numCache>
                <c:formatCode>0%</c:formatCode>
                <c:ptCount val="6"/>
                <c:pt idx="0">
                  <c:v>0.45</c:v>
                </c:pt>
                <c:pt idx="1">
                  <c:v>0.35</c:v>
                </c:pt>
                <c:pt idx="2">
                  <c:v>0.53</c:v>
                </c:pt>
                <c:pt idx="3">
                  <c:v>0.56000000000000005</c:v>
                </c:pt>
                <c:pt idx="4">
                  <c:v>0.48</c:v>
                </c:pt>
                <c:pt idx="5">
                  <c:v>0.43</c:v>
                </c:pt>
              </c:numCache>
            </c:numRef>
          </c:val>
        </c:ser>
        <c:ser>
          <c:idx val="1"/>
          <c:order val="1"/>
          <c:tx>
            <c:strRef>
              <c:f>Sheet1!$C$1</c:f>
              <c:strCache>
                <c:ptCount val="1"/>
                <c:pt idx="0">
                  <c:v>Neutral</c:v>
                </c:pt>
              </c:strCache>
            </c:strRef>
          </c:tx>
          <c:invertIfNegative val="0"/>
          <c:cat>
            <c:strRef>
              <c:f>Sheet1!$A$2:$A$7</c:f>
              <c:strCache>
                <c:ptCount val="6"/>
                <c:pt idx="0">
                  <c:v>Males</c:v>
                </c:pt>
                <c:pt idx="1">
                  <c:v>Females</c:v>
                </c:pt>
                <c:pt idx="2">
                  <c:v>Males</c:v>
                </c:pt>
                <c:pt idx="3">
                  <c:v>Females</c:v>
                </c:pt>
                <c:pt idx="4">
                  <c:v>Males</c:v>
                </c:pt>
                <c:pt idx="5">
                  <c:v>Females</c:v>
                </c:pt>
              </c:strCache>
            </c:strRef>
          </c:cat>
          <c:val>
            <c:numRef>
              <c:f>Sheet1!$C$2:$C$7</c:f>
              <c:numCache>
                <c:formatCode>0%</c:formatCode>
                <c:ptCount val="6"/>
                <c:pt idx="0">
                  <c:v>0.28000000000000003</c:v>
                </c:pt>
                <c:pt idx="1">
                  <c:v>0.45999999999999996</c:v>
                </c:pt>
                <c:pt idx="2">
                  <c:v>0.36</c:v>
                </c:pt>
                <c:pt idx="3">
                  <c:v>0.31999999999999995</c:v>
                </c:pt>
                <c:pt idx="4">
                  <c:v>0.38</c:v>
                </c:pt>
                <c:pt idx="5">
                  <c:v>0.45999999999999996</c:v>
                </c:pt>
              </c:numCache>
            </c:numRef>
          </c:val>
        </c:ser>
        <c:ser>
          <c:idx val="2"/>
          <c:order val="2"/>
          <c:tx>
            <c:strRef>
              <c:f>Sheet1!$D$1</c:f>
              <c:strCache>
                <c:ptCount val="1"/>
                <c:pt idx="0">
                  <c:v>Agree</c:v>
                </c:pt>
              </c:strCache>
            </c:strRef>
          </c:tx>
          <c:spPr>
            <a:solidFill>
              <a:srgbClr val="C00000"/>
            </a:solidFill>
          </c:spPr>
          <c:invertIfNegative val="0"/>
          <c:cat>
            <c:strRef>
              <c:f>Sheet1!$A$2:$A$7</c:f>
              <c:strCache>
                <c:ptCount val="6"/>
                <c:pt idx="0">
                  <c:v>Males</c:v>
                </c:pt>
                <c:pt idx="1">
                  <c:v>Females</c:v>
                </c:pt>
                <c:pt idx="2">
                  <c:v>Males</c:v>
                </c:pt>
                <c:pt idx="3">
                  <c:v>Females</c:v>
                </c:pt>
                <c:pt idx="4">
                  <c:v>Males</c:v>
                </c:pt>
                <c:pt idx="5">
                  <c:v>Females</c:v>
                </c:pt>
              </c:strCache>
            </c:strRef>
          </c:cat>
          <c:val>
            <c:numRef>
              <c:f>Sheet1!$D$2:$D$7</c:f>
              <c:numCache>
                <c:formatCode>0%</c:formatCode>
                <c:ptCount val="6"/>
                <c:pt idx="0">
                  <c:v>0.27</c:v>
                </c:pt>
                <c:pt idx="1">
                  <c:v>0.19</c:v>
                </c:pt>
                <c:pt idx="2">
                  <c:v>0.11</c:v>
                </c:pt>
                <c:pt idx="3">
                  <c:v>0.12</c:v>
                </c:pt>
                <c:pt idx="4">
                  <c:v>0.14000000000000001</c:v>
                </c:pt>
                <c:pt idx="5">
                  <c:v>0.11</c:v>
                </c:pt>
              </c:numCache>
            </c:numRef>
          </c:val>
        </c:ser>
        <c:dLbls>
          <c:showLegendKey val="0"/>
          <c:showVal val="1"/>
          <c:showCatName val="0"/>
          <c:showSerName val="0"/>
          <c:showPercent val="0"/>
          <c:showBubbleSize val="0"/>
        </c:dLbls>
        <c:gapWidth val="50"/>
        <c:overlap val="100"/>
        <c:axId val="159462528"/>
        <c:axId val="159464064"/>
      </c:barChart>
      <c:catAx>
        <c:axId val="159462528"/>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159464064"/>
        <c:crosses val="autoZero"/>
        <c:auto val="1"/>
        <c:lblAlgn val="ctr"/>
        <c:lblOffset val="100"/>
        <c:noMultiLvlLbl val="0"/>
      </c:catAx>
      <c:valAx>
        <c:axId val="159464064"/>
        <c:scaling>
          <c:orientation val="minMax"/>
          <c:max val="1"/>
          <c:min val="0"/>
        </c:scaling>
        <c:delete val="1"/>
        <c:axPos val="b"/>
        <c:numFmt formatCode="0%" sourceLinked="0"/>
        <c:majorTickMark val="none"/>
        <c:minorTickMark val="none"/>
        <c:tickLblPos val="nextTo"/>
        <c:crossAx val="159462528"/>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18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Sheet1!$A$2:$A$7</c:f>
              <c:strCache>
                <c:ptCount val="6"/>
                <c:pt idx="0">
                  <c:v>Males</c:v>
                </c:pt>
                <c:pt idx="1">
                  <c:v>Females</c:v>
                </c:pt>
                <c:pt idx="2">
                  <c:v>Males</c:v>
                </c:pt>
                <c:pt idx="3">
                  <c:v>Females</c:v>
                </c:pt>
                <c:pt idx="4">
                  <c:v>Males</c:v>
                </c:pt>
                <c:pt idx="5">
                  <c:v>Females</c:v>
                </c:pt>
              </c:strCache>
            </c:strRef>
          </c:cat>
          <c:val>
            <c:numRef>
              <c:f>Sheet1!$B$2:$B$7</c:f>
              <c:numCache>
                <c:formatCode>0%</c:formatCode>
                <c:ptCount val="6"/>
                <c:pt idx="0">
                  <c:v>0.61</c:v>
                </c:pt>
                <c:pt idx="1">
                  <c:v>0.71</c:v>
                </c:pt>
                <c:pt idx="2">
                  <c:v>0.8</c:v>
                </c:pt>
                <c:pt idx="3">
                  <c:v>0.9</c:v>
                </c:pt>
                <c:pt idx="4">
                  <c:v>0.84</c:v>
                </c:pt>
                <c:pt idx="5">
                  <c:v>0.89</c:v>
                </c:pt>
              </c:numCache>
            </c:numRef>
          </c:val>
        </c:ser>
        <c:ser>
          <c:idx val="1"/>
          <c:order val="1"/>
          <c:tx>
            <c:strRef>
              <c:f>Sheet1!$C$1</c:f>
              <c:strCache>
                <c:ptCount val="1"/>
                <c:pt idx="0">
                  <c:v>Neutral</c:v>
                </c:pt>
              </c:strCache>
            </c:strRef>
          </c:tx>
          <c:invertIfNegative val="0"/>
          <c:cat>
            <c:strRef>
              <c:f>Sheet1!$A$2:$A$7</c:f>
              <c:strCache>
                <c:ptCount val="6"/>
                <c:pt idx="0">
                  <c:v>Males</c:v>
                </c:pt>
                <c:pt idx="1">
                  <c:v>Females</c:v>
                </c:pt>
                <c:pt idx="2">
                  <c:v>Males</c:v>
                </c:pt>
                <c:pt idx="3">
                  <c:v>Females</c:v>
                </c:pt>
                <c:pt idx="4">
                  <c:v>Males</c:v>
                </c:pt>
                <c:pt idx="5">
                  <c:v>Females</c:v>
                </c:pt>
              </c:strCache>
            </c:strRef>
          </c:cat>
          <c:val>
            <c:numRef>
              <c:f>Sheet1!$C$2:$C$7</c:f>
              <c:numCache>
                <c:formatCode>0%</c:formatCode>
                <c:ptCount val="6"/>
                <c:pt idx="0">
                  <c:v>0.23</c:v>
                </c:pt>
                <c:pt idx="1">
                  <c:v>0.2</c:v>
                </c:pt>
                <c:pt idx="2">
                  <c:v>0.14999999999999991</c:v>
                </c:pt>
                <c:pt idx="3">
                  <c:v>8.9999999999999969E-2</c:v>
                </c:pt>
                <c:pt idx="4">
                  <c:v>0.12</c:v>
                </c:pt>
                <c:pt idx="5">
                  <c:v>6.9999999999999951E-2</c:v>
                </c:pt>
              </c:numCache>
            </c:numRef>
          </c:val>
        </c:ser>
        <c:ser>
          <c:idx val="2"/>
          <c:order val="2"/>
          <c:tx>
            <c:strRef>
              <c:f>Sheet1!$D$1</c:f>
              <c:strCache>
                <c:ptCount val="1"/>
                <c:pt idx="0">
                  <c:v>Agree</c:v>
                </c:pt>
              </c:strCache>
            </c:strRef>
          </c:tx>
          <c:spPr>
            <a:solidFill>
              <a:srgbClr val="C00000"/>
            </a:solidFill>
          </c:spPr>
          <c:invertIfNegative val="0"/>
          <c:cat>
            <c:strRef>
              <c:f>Sheet1!$A$2:$A$7</c:f>
              <c:strCache>
                <c:ptCount val="6"/>
                <c:pt idx="0">
                  <c:v>Males</c:v>
                </c:pt>
                <c:pt idx="1">
                  <c:v>Females</c:v>
                </c:pt>
                <c:pt idx="2">
                  <c:v>Males</c:v>
                </c:pt>
                <c:pt idx="3">
                  <c:v>Females</c:v>
                </c:pt>
                <c:pt idx="4">
                  <c:v>Males</c:v>
                </c:pt>
                <c:pt idx="5">
                  <c:v>Females</c:v>
                </c:pt>
              </c:strCache>
            </c:strRef>
          </c:cat>
          <c:val>
            <c:numRef>
              <c:f>Sheet1!$D$2:$D$7</c:f>
              <c:numCache>
                <c:formatCode>0%</c:formatCode>
                <c:ptCount val="6"/>
                <c:pt idx="0">
                  <c:v>0.17</c:v>
                </c:pt>
                <c:pt idx="1">
                  <c:v>0.09</c:v>
                </c:pt>
                <c:pt idx="2">
                  <c:v>0.05</c:v>
                </c:pt>
                <c:pt idx="3">
                  <c:v>0.01</c:v>
                </c:pt>
                <c:pt idx="4">
                  <c:v>0.04</c:v>
                </c:pt>
                <c:pt idx="5">
                  <c:v>0.04</c:v>
                </c:pt>
              </c:numCache>
            </c:numRef>
          </c:val>
        </c:ser>
        <c:dLbls>
          <c:showLegendKey val="0"/>
          <c:showVal val="1"/>
          <c:showCatName val="0"/>
          <c:showSerName val="0"/>
          <c:showPercent val="0"/>
          <c:showBubbleSize val="0"/>
        </c:dLbls>
        <c:gapWidth val="50"/>
        <c:overlap val="100"/>
        <c:axId val="159503488"/>
        <c:axId val="159505024"/>
      </c:barChart>
      <c:catAx>
        <c:axId val="159503488"/>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159505024"/>
        <c:crosses val="autoZero"/>
        <c:auto val="1"/>
        <c:lblAlgn val="ctr"/>
        <c:lblOffset val="100"/>
        <c:noMultiLvlLbl val="0"/>
      </c:catAx>
      <c:valAx>
        <c:axId val="159505024"/>
        <c:scaling>
          <c:orientation val="minMax"/>
          <c:max val="1"/>
          <c:min val="0"/>
        </c:scaling>
        <c:delete val="1"/>
        <c:axPos val="b"/>
        <c:numFmt formatCode="0%" sourceLinked="0"/>
        <c:majorTickMark val="none"/>
        <c:minorTickMark val="none"/>
        <c:tickLblPos val="nextTo"/>
        <c:crossAx val="159503488"/>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18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Sheet1!$A$2:$A$7</c:f>
              <c:strCache>
                <c:ptCount val="6"/>
                <c:pt idx="0">
                  <c:v>Males</c:v>
                </c:pt>
                <c:pt idx="1">
                  <c:v>Females</c:v>
                </c:pt>
                <c:pt idx="2">
                  <c:v>Males</c:v>
                </c:pt>
                <c:pt idx="3">
                  <c:v>Females</c:v>
                </c:pt>
                <c:pt idx="4">
                  <c:v>Males</c:v>
                </c:pt>
                <c:pt idx="5">
                  <c:v>Females</c:v>
                </c:pt>
              </c:strCache>
            </c:strRef>
          </c:cat>
          <c:val>
            <c:numRef>
              <c:f>Sheet1!$B$2:$B$7</c:f>
              <c:numCache>
                <c:formatCode>0%</c:formatCode>
                <c:ptCount val="6"/>
                <c:pt idx="0">
                  <c:v>0.57999999999999996</c:v>
                </c:pt>
                <c:pt idx="1">
                  <c:v>0.74</c:v>
                </c:pt>
                <c:pt idx="2">
                  <c:v>0.84</c:v>
                </c:pt>
                <c:pt idx="3">
                  <c:v>0.88</c:v>
                </c:pt>
                <c:pt idx="4">
                  <c:v>0.88</c:v>
                </c:pt>
                <c:pt idx="5">
                  <c:v>0.93</c:v>
                </c:pt>
              </c:numCache>
            </c:numRef>
          </c:val>
        </c:ser>
        <c:ser>
          <c:idx val="1"/>
          <c:order val="1"/>
          <c:tx>
            <c:strRef>
              <c:f>Sheet1!$C$1</c:f>
              <c:strCache>
                <c:ptCount val="1"/>
                <c:pt idx="0">
                  <c:v>Neutral</c:v>
                </c:pt>
              </c:strCache>
            </c:strRef>
          </c:tx>
          <c:invertIfNegative val="0"/>
          <c:cat>
            <c:strRef>
              <c:f>Sheet1!$A$2:$A$7</c:f>
              <c:strCache>
                <c:ptCount val="6"/>
                <c:pt idx="0">
                  <c:v>Males</c:v>
                </c:pt>
                <c:pt idx="1">
                  <c:v>Females</c:v>
                </c:pt>
                <c:pt idx="2">
                  <c:v>Males</c:v>
                </c:pt>
                <c:pt idx="3">
                  <c:v>Females</c:v>
                </c:pt>
                <c:pt idx="4">
                  <c:v>Males</c:v>
                </c:pt>
                <c:pt idx="5">
                  <c:v>Females</c:v>
                </c:pt>
              </c:strCache>
            </c:strRef>
          </c:cat>
          <c:val>
            <c:numRef>
              <c:f>Sheet1!$C$2:$C$7</c:f>
              <c:numCache>
                <c:formatCode>0%</c:formatCode>
                <c:ptCount val="6"/>
                <c:pt idx="0">
                  <c:v>0.19000000000000006</c:v>
                </c:pt>
                <c:pt idx="1">
                  <c:v>0.16000000000000003</c:v>
                </c:pt>
                <c:pt idx="2">
                  <c:v>9.000000000000008E-2</c:v>
                </c:pt>
                <c:pt idx="3">
                  <c:v>6.0000000000000053E-2</c:v>
                </c:pt>
                <c:pt idx="4">
                  <c:v>7.999999999999996E-2</c:v>
                </c:pt>
                <c:pt idx="5">
                  <c:v>2.9999999999999916E-2</c:v>
                </c:pt>
              </c:numCache>
            </c:numRef>
          </c:val>
        </c:ser>
        <c:ser>
          <c:idx val="2"/>
          <c:order val="2"/>
          <c:tx>
            <c:strRef>
              <c:f>Sheet1!$D$1</c:f>
              <c:strCache>
                <c:ptCount val="1"/>
                <c:pt idx="0">
                  <c:v>Agree</c:v>
                </c:pt>
              </c:strCache>
            </c:strRef>
          </c:tx>
          <c:spPr>
            <a:solidFill>
              <a:srgbClr val="C00000"/>
            </a:solidFill>
          </c:spPr>
          <c:invertIfNegative val="0"/>
          <c:cat>
            <c:strRef>
              <c:f>Sheet1!$A$2:$A$7</c:f>
              <c:strCache>
                <c:ptCount val="6"/>
                <c:pt idx="0">
                  <c:v>Males</c:v>
                </c:pt>
                <c:pt idx="1">
                  <c:v>Females</c:v>
                </c:pt>
                <c:pt idx="2">
                  <c:v>Males</c:v>
                </c:pt>
                <c:pt idx="3">
                  <c:v>Females</c:v>
                </c:pt>
                <c:pt idx="4">
                  <c:v>Males</c:v>
                </c:pt>
                <c:pt idx="5">
                  <c:v>Females</c:v>
                </c:pt>
              </c:strCache>
            </c:strRef>
          </c:cat>
          <c:val>
            <c:numRef>
              <c:f>Sheet1!$D$2:$D$7</c:f>
              <c:numCache>
                <c:formatCode>0%</c:formatCode>
                <c:ptCount val="6"/>
                <c:pt idx="0">
                  <c:v>0.23</c:v>
                </c:pt>
                <c:pt idx="1">
                  <c:v>0.1</c:v>
                </c:pt>
                <c:pt idx="2">
                  <c:v>7.0000000000000007E-2</c:v>
                </c:pt>
                <c:pt idx="3">
                  <c:v>0.06</c:v>
                </c:pt>
                <c:pt idx="4">
                  <c:v>0.04</c:v>
                </c:pt>
                <c:pt idx="5">
                  <c:v>0.04</c:v>
                </c:pt>
              </c:numCache>
            </c:numRef>
          </c:val>
        </c:ser>
        <c:dLbls>
          <c:showLegendKey val="0"/>
          <c:showVal val="1"/>
          <c:showCatName val="0"/>
          <c:showSerName val="0"/>
          <c:showPercent val="0"/>
          <c:showBubbleSize val="0"/>
        </c:dLbls>
        <c:gapWidth val="50"/>
        <c:overlap val="100"/>
        <c:axId val="159278592"/>
        <c:axId val="159280128"/>
      </c:barChart>
      <c:catAx>
        <c:axId val="159278592"/>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159280128"/>
        <c:crosses val="autoZero"/>
        <c:auto val="1"/>
        <c:lblAlgn val="ctr"/>
        <c:lblOffset val="100"/>
        <c:noMultiLvlLbl val="0"/>
      </c:catAx>
      <c:valAx>
        <c:axId val="159280128"/>
        <c:scaling>
          <c:orientation val="minMax"/>
          <c:max val="1"/>
          <c:min val="0"/>
        </c:scaling>
        <c:delete val="1"/>
        <c:axPos val="b"/>
        <c:numFmt formatCode="0%" sourceLinked="0"/>
        <c:majorTickMark val="none"/>
        <c:minorTickMark val="none"/>
        <c:tickLblPos val="nextTo"/>
        <c:crossAx val="159278592"/>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18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0.45</c:v>
                </c:pt>
                <c:pt idx="1">
                  <c:v>0.48</c:v>
                </c:pt>
                <c:pt idx="2">
                  <c:v>0.56000000000000005</c:v>
                </c:pt>
              </c:numCache>
            </c:numRef>
          </c:val>
        </c:ser>
        <c:ser>
          <c:idx val="1"/>
          <c:order val="1"/>
          <c:tx>
            <c:strRef>
              <c:f>Sheet1!$C$1</c:f>
              <c:strCache>
                <c:ptCount val="1"/>
                <c:pt idx="0">
                  <c:v>Neutral</c:v>
                </c:pt>
              </c:strCache>
            </c:strRef>
          </c:tx>
          <c:invertIfNegative val="0"/>
          <c:cat>
            <c:strRef>
              <c:f>Sheet1!$A$2:$A$4</c:f>
              <c:strCache>
                <c:ptCount val="3"/>
                <c:pt idx="0">
                  <c:v>Urban</c:v>
                </c:pt>
                <c:pt idx="1">
                  <c:v>Suburban</c:v>
                </c:pt>
                <c:pt idx="2">
                  <c:v>Rural</c:v>
                </c:pt>
              </c:strCache>
            </c:strRef>
          </c:cat>
          <c:val>
            <c:numRef>
              <c:f>Sheet1!$C$2:$C$4</c:f>
              <c:numCache>
                <c:formatCode>0%</c:formatCode>
                <c:ptCount val="3"/>
                <c:pt idx="0">
                  <c:v>0.35</c:v>
                </c:pt>
                <c:pt idx="1">
                  <c:v>0.39</c:v>
                </c:pt>
                <c:pt idx="2">
                  <c:v>0.36999999999999988</c:v>
                </c:pt>
              </c:numCache>
            </c:numRef>
          </c:val>
        </c:ser>
        <c:ser>
          <c:idx val="2"/>
          <c:order val="2"/>
          <c:tx>
            <c:strRef>
              <c:f>Sheet1!$D$1</c:f>
              <c:strCache>
                <c:ptCount val="1"/>
                <c:pt idx="0">
                  <c:v>Agree</c:v>
                </c:pt>
              </c:strCache>
            </c:strRef>
          </c:tx>
          <c:spPr>
            <a:solidFill>
              <a:srgbClr val="C00000"/>
            </a:solidFill>
          </c:spPr>
          <c:invertIfNegative val="0"/>
          <c:cat>
            <c:strRef>
              <c:f>Sheet1!$A$2:$A$4</c:f>
              <c:strCache>
                <c:ptCount val="3"/>
                <c:pt idx="0">
                  <c:v>Urban</c:v>
                </c:pt>
                <c:pt idx="1">
                  <c:v>Suburban</c:v>
                </c:pt>
                <c:pt idx="2">
                  <c:v>Rural</c:v>
                </c:pt>
              </c:strCache>
            </c:strRef>
          </c:cat>
          <c:val>
            <c:numRef>
              <c:f>Sheet1!$D$2:$D$4</c:f>
              <c:numCache>
                <c:formatCode>0%</c:formatCode>
                <c:ptCount val="3"/>
                <c:pt idx="0">
                  <c:v>0.2</c:v>
                </c:pt>
                <c:pt idx="1">
                  <c:v>0.13</c:v>
                </c:pt>
                <c:pt idx="2">
                  <c:v>7.0000000000000007E-2</c:v>
                </c:pt>
              </c:numCache>
            </c:numRef>
          </c:val>
        </c:ser>
        <c:dLbls>
          <c:showLegendKey val="0"/>
          <c:showVal val="1"/>
          <c:showCatName val="0"/>
          <c:showSerName val="0"/>
          <c:showPercent val="0"/>
          <c:showBubbleSize val="0"/>
        </c:dLbls>
        <c:gapWidth val="50"/>
        <c:overlap val="100"/>
        <c:axId val="159112576"/>
        <c:axId val="158930048"/>
      </c:barChart>
      <c:catAx>
        <c:axId val="159112576"/>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158930048"/>
        <c:crosses val="autoZero"/>
        <c:auto val="1"/>
        <c:lblAlgn val="ctr"/>
        <c:lblOffset val="100"/>
        <c:noMultiLvlLbl val="0"/>
      </c:catAx>
      <c:valAx>
        <c:axId val="158930048"/>
        <c:scaling>
          <c:orientation val="minMax"/>
          <c:max val="1"/>
          <c:min val="0"/>
        </c:scaling>
        <c:delete val="1"/>
        <c:axPos val="b"/>
        <c:numFmt formatCode="0%" sourceLinked="0"/>
        <c:majorTickMark val="none"/>
        <c:minorTickMark val="none"/>
        <c:tickLblPos val="nextTo"/>
        <c:crossAx val="159112576"/>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18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0.76</c:v>
                </c:pt>
                <c:pt idx="1">
                  <c:v>0.78</c:v>
                </c:pt>
                <c:pt idx="2">
                  <c:v>0.86</c:v>
                </c:pt>
              </c:numCache>
            </c:numRef>
          </c:val>
        </c:ser>
        <c:ser>
          <c:idx val="1"/>
          <c:order val="1"/>
          <c:tx>
            <c:strRef>
              <c:f>Sheet1!$C$1</c:f>
              <c:strCache>
                <c:ptCount val="1"/>
                <c:pt idx="0">
                  <c:v>Neutral</c:v>
                </c:pt>
              </c:strCache>
            </c:strRef>
          </c:tx>
          <c:invertIfNegative val="0"/>
          <c:cat>
            <c:strRef>
              <c:f>Sheet1!$A$2:$A$4</c:f>
              <c:strCache>
                <c:ptCount val="3"/>
                <c:pt idx="0">
                  <c:v>Urban</c:v>
                </c:pt>
                <c:pt idx="1">
                  <c:v>Suburban</c:v>
                </c:pt>
                <c:pt idx="2">
                  <c:v>Rural</c:v>
                </c:pt>
              </c:strCache>
            </c:strRef>
          </c:cat>
          <c:val>
            <c:numRef>
              <c:f>Sheet1!$C$2:$C$4</c:f>
              <c:numCache>
                <c:formatCode>0%</c:formatCode>
                <c:ptCount val="3"/>
                <c:pt idx="0">
                  <c:v>0.16000000000000003</c:v>
                </c:pt>
                <c:pt idx="1">
                  <c:v>0.15999999999999992</c:v>
                </c:pt>
                <c:pt idx="2">
                  <c:v>9.9999999999999978E-2</c:v>
                </c:pt>
              </c:numCache>
            </c:numRef>
          </c:val>
        </c:ser>
        <c:ser>
          <c:idx val="2"/>
          <c:order val="2"/>
          <c:tx>
            <c:strRef>
              <c:f>Sheet1!$D$1</c:f>
              <c:strCache>
                <c:ptCount val="1"/>
                <c:pt idx="0">
                  <c:v>Agree</c:v>
                </c:pt>
              </c:strCache>
            </c:strRef>
          </c:tx>
          <c:spPr>
            <a:solidFill>
              <a:srgbClr val="C00000"/>
            </a:solidFill>
          </c:spPr>
          <c:invertIfNegative val="0"/>
          <c:cat>
            <c:strRef>
              <c:f>Sheet1!$A$2:$A$4</c:f>
              <c:strCache>
                <c:ptCount val="3"/>
                <c:pt idx="0">
                  <c:v>Urban</c:v>
                </c:pt>
                <c:pt idx="1">
                  <c:v>Suburban</c:v>
                </c:pt>
                <c:pt idx="2">
                  <c:v>Rural</c:v>
                </c:pt>
              </c:strCache>
            </c:strRef>
          </c:cat>
          <c:val>
            <c:numRef>
              <c:f>Sheet1!$D$2:$D$4</c:f>
              <c:numCache>
                <c:formatCode>0%</c:formatCode>
                <c:ptCount val="3"/>
                <c:pt idx="0">
                  <c:v>0.08</c:v>
                </c:pt>
                <c:pt idx="1">
                  <c:v>0.06</c:v>
                </c:pt>
                <c:pt idx="2">
                  <c:v>0.04</c:v>
                </c:pt>
              </c:numCache>
            </c:numRef>
          </c:val>
        </c:ser>
        <c:dLbls>
          <c:showLegendKey val="0"/>
          <c:showVal val="1"/>
          <c:showCatName val="0"/>
          <c:showSerName val="0"/>
          <c:showPercent val="0"/>
          <c:showBubbleSize val="0"/>
        </c:dLbls>
        <c:gapWidth val="50"/>
        <c:overlap val="100"/>
        <c:axId val="158989696"/>
        <c:axId val="159777920"/>
      </c:barChart>
      <c:catAx>
        <c:axId val="158989696"/>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159777920"/>
        <c:crosses val="autoZero"/>
        <c:auto val="1"/>
        <c:lblAlgn val="ctr"/>
        <c:lblOffset val="100"/>
        <c:noMultiLvlLbl val="0"/>
      </c:catAx>
      <c:valAx>
        <c:axId val="159777920"/>
        <c:scaling>
          <c:orientation val="minMax"/>
          <c:max val="1"/>
          <c:min val="0"/>
        </c:scaling>
        <c:delete val="1"/>
        <c:axPos val="b"/>
        <c:numFmt formatCode="0%" sourceLinked="0"/>
        <c:majorTickMark val="none"/>
        <c:minorTickMark val="none"/>
        <c:tickLblPos val="nextTo"/>
        <c:crossAx val="158989696"/>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18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0.71</c:v>
                </c:pt>
                <c:pt idx="1">
                  <c:v>0.73</c:v>
                </c:pt>
                <c:pt idx="2">
                  <c:v>0.86</c:v>
                </c:pt>
              </c:numCache>
            </c:numRef>
          </c:val>
        </c:ser>
        <c:ser>
          <c:idx val="1"/>
          <c:order val="1"/>
          <c:tx>
            <c:strRef>
              <c:f>Sheet1!$C$1</c:f>
              <c:strCache>
                <c:ptCount val="1"/>
                <c:pt idx="0">
                  <c:v>Neutral</c:v>
                </c:pt>
              </c:strCache>
            </c:strRef>
          </c:tx>
          <c:invertIfNegative val="0"/>
          <c:cat>
            <c:strRef>
              <c:f>Sheet1!$A$2:$A$4</c:f>
              <c:strCache>
                <c:ptCount val="3"/>
                <c:pt idx="0">
                  <c:v>Urban</c:v>
                </c:pt>
                <c:pt idx="1">
                  <c:v>Suburban</c:v>
                </c:pt>
                <c:pt idx="2">
                  <c:v>Rural</c:v>
                </c:pt>
              </c:strCache>
            </c:strRef>
          </c:cat>
          <c:val>
            <c:numRef>
              <c:f>Sheet1!$C$2:$C$4</c:f>
              <c:numCache>
                <c:formatCode>0%</c:formatCode>
                <c:ptCount val="3"/>
                <c:pt idx="0">
                  <c:v>0.16000000000000003</c:v>
                </c:pt>
                <c:pt idx="1">
                  <c:v>0.17000000000000004</c:v>
                </c:pt>
                <c:pt idx="2">
                  <c:v>0.12</c:v>
                </c:pt>
              </c:numCache>
            </c:numRef>
          </c:val>
        </c:ser>
        <c:ser>
          <c:idx val="2"/>
          <c:order val="2"/>
          <c:tx>
            <c:strRef>
              <c:f>Sheet1!$D$1</c:f>
              <c:strCache>
                <c:ptCount val="1"/>
                <c:pt idx="0">
                  <c:v>Agree</c:v>
                </c:pt>
              </c:strCache>
            </c:strRef>
          </c:tx>
          <c:spPr>
            <a:solidFill>
              <a:srgbClr val="C00000"/>
            </a:solidFill>
          </c:spPr>
          <c:invertIfNegative val="0"/>
          <c:cat>
            <c:strRef>
              <c:f>Sheet1!$A$2:$A$4</c:f>
              <c:strCache>
                <c:ptCount val="3"/>
                <c:pt idx="0">
                  <c:v>Urban</c:v>
                </c:pt>
                <c:pt idx="1">
                  <c:v>Suburban</c:v>
                </c:pt>
                <c:pt idx="2">
                  <c:v>Rural</c:v>
                </c:pt>
              </c:strCache>
            </c:strRef>
          </c:cat>
          <c:val>
            <c:numRef>
              <c:f>Sheet1!$D$2:$D$4</c:f>
              <c:numCache>
                <c:formatCode>0%</c:formatCode>
                <c:ptCount val="3"/>
                <c:pt idx="0">
                  <c:v>0.13</c:v>
                </c:pt>
                <c:pt idx="1">
                  <c:v>0.1</c:v>
                </c:pt>
                <c:pt idx="2">
                  <c:v>0.02</c:v>
                </c:pt>
              </c:numCache>
            </c:numRef>
          </c:val>
        </c:ser>
        <c:dLbls>
          <c:showLegendKey val="0"/>
          <c:showVal val="1"/>
          <c:showCatName val="0"/>
          <c:showSerName val="0"/>
          <c:showPercent val="0"/>
          <c:showBubbleSize val="0"/>
        </c:dLbls>
        <c:gapWidth val="50"/>
        <c:overlap val="100"/>
        <c:axId val="159837568"/>
        <c:axId val="159847552"/>
      </c:barChart>
      <c:catAx>
        <c:axId val="159837568"/>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159847552"/>
        <c:crosses val="autoZero"/>
        <c:auto val="1"/>
        <c:lblAlgn val="ctr"/>
        <c:lblOffset val="100"/>
        <c:noMultiLvlLbl val="0"/>
      </c:catAx>
      <c:valAx>
        <c:axId val="159847552"/>
        <c:scaling>
          <c:orientation val="minMax"/>
          <c:max val="1"/>
          <c:min val="0"/>
        </c:scaling>
        <c:delete val="1"/>
        <c:axPos val="b"/>
        <c:numFmt formatCode="0%" sourceLinked="0"/>
        <c:majorTickMark val="none"/>
        <c:minorTickMark val="none"/>
        <c:tickLblPos val="nextTo"/>
        <c:crossAx val="159837568"/>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002A7E"/>
              </a:solidFill>
            </c:spPr>
          </c:dPt>
          <c:dPt>
            <c:idx val="6"/>
            <c:invertIfNegative val="0"/>
            <c:bubble3D val="0"/>
            <c:spPr>
              <a:solidFill>
                <a:srgbClr val="C00000"/>
              </a:solidFill>
            </c:spPr>
          </c:dPt>
          <c:dPt>
            <c:idx val="7"/>
            <c:invertIfNegative val="0"/>
            <c:bubble3D val="0"/>
            <c:spPr>
              <a:solidFill>
                <a:srgbClr val="C00000"/>
              </a:solidFill>
            </c:spPr>
          </c:dPt>
          <c:dPt>
            <c:idx val="8"/>
            <c:invertIfNegative val="0"/>
            <c:bubble3D val="0"/>
            <c:spPr>
              <a:solidFill>
                <a:srgbClr val="C00000"/>
              </a:solidFill>
            </c:spPr>
          </c:dPt>
          <c:dPt>
            <c:idx val="9"/>
            <c:invertIfNegative val="0"/>
            <c:bubble3D val="0"/>
            <c:spPr>
              <a:solidFill>
                <a:srgbClr val="002A7E"/>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Sheet1!$A$2:$A$11</c:f>
              <c:strCache>
                <c:ptCount val="10"/>
                <c:pt idx="0">
                  <c:v>High blood pressure</c:v>
                </c:pt>
                <c:pt idx="1">
                  <c:v>Heart attack</c:v>
                </c:pt>
                <c:pt idx="2">
                  <c:v>AIDS</c:v>
                </c:pt>
                <c:pt idx="3">
                  <c:v>Stroke</c:v>
                </c:pt>
                <c:pt idx="4">
                  <c:v>Breast cancer</c:v>
                </c:pt>
                <c:pt idx="5">
                  <c:v>Prostate cancer</c:v>
                </c:pt>
                <c:pt idx="6">
                  <c:v>Thrombosis</c:v>
                </c:pt>
                <c:pt idx="7">
                  <c:v>Pulmonary embolism</c:v>
                </c:pt>
                <c:pt idx="8">
                  <c:v>Deep vein thrombosis</c:v>
                </c:pt>
                <c:pt idx="9">
                  <c:v>Hemo-Distension Syndrome</c:v>
                </c:pt>
              </c:strCache>
            </c:strRef>
          </c:cat>
          <c:val>
            <c:numRef>
              <c:f>Sheet1!$B$2:$B$11</c:f>
              <c:numCache>
                <c:formatCode>0%</c:formatCode>
                <c:ptCount val="10"/>
                <c:pt idx="0">
                  <c:v>0.86</c:v>
                </c:pt>
                <c:pt idx="1">
                  <c:v>0.81</c:v>
                </c:pt>
                <c:pt idx="2">
                  <c:v>0.77</c:v>
                </c:pt>
                <c:pt idx="3">
                  <c:v>0.8</c:v>
                </c:pt>
                <c:pt idx="4">
                  <c:v>0.81</c:v>
                </c:pt>
                <c:pt idx="5">
                  <c:v>0.78</c:v>
                </c:pt>
                <c:pt idx="6">
                  <c:v>0.77</c:v>
                </c:pt>
                <c:pt idx="7">
                  <c:v>0.72</c:v>
                </c:pt>
                <c:pt idx="8">
                  <c:v>0.2</c:v>
                </c:pt>
                <c:pt idx="9">
                  <c:v>0.05</c:v>
                </c:pt>
              </c:numCache>
            </c:numRef>
          </c:val>
        </c:ser>
        <c:dLbls>
          <c:dLblPos val="outEnd"/>
          <c:showLegendKey val="0"/>
          <c:showVal val="1"/>
          <c:showCatName val="0"/>
          <c:showSerName val="0"/>
          <c:showPercent val="0"/>
          <c:showBubbleSize val="0"/>
        </c:dLbls>
        <c:gapWidth val="50"/>
        <c:axId val="142148352"/>
        <c:axId val="142155136"/>
      </c:barChart>
      <c:catAx>
        <c:axId val="142148352"/>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42155136"/>
        <c:crosses val="autoZero"/>
        <c:auto val="1"/>
        <c:lblAlgn val="ctr"/>
        <c:lblOffset val="100"/>
        <c:noMultiLvlLbl val="0"/>
      </c:catAx>
      <c:valAx>
        <c:axId val="142155136"/>
        <c:scaling>
          <c:orientation val="minMax"/>
        </c:scaling>
        <c:delete val="1"/>
        <c:axPos val="t"/>
        <c:numFmt formatCode="0%" sourceLinked="1"/>
        <c:majorTickMark val="out"/>
        <c:minorTickMark val="none"/>
        <c:tickLblPos val="nextTo"/>
        <c:crossAx val="14214835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9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0.79</c:v>
                </c:pt>
                <c:pt idx="1">
                  <c:v>0.79</c:v>
                </c:pt>
                <c:pt idx="2">
                  <c:v>0.81</c:v>
                </c:pt>
              </c:numCache>
            </c:numRef>
          </c:val>
        </c:ser>
        <c:ser>
          <c:idx val="1"/>
          <c:order val="1"/>
          <c:tx>
            <c:strRef>
              <c:f>Sheet1!$C$1</c:f>
              <c:strCache>
                <c:ptCount val="1"/>
                <c:pt idx="0">
                  <c:v>Neutral</c:v>
                </c:pt>
              </c:strCache>
            </c:strRef>
          </c:tx>
          <c:invertIfNegative val="0"/>
          <c:cat>
            <c:strRef>
              <c:f>Sheet1!$A$2:$A$4</c:f>
              <c:strCache>
                <c:ptCount val="3"/>
                <c:pt idx="0">
                  <c:v>Urban</c:v>
                </c:pt>
                <c:pt idx="1">
                  <c:v>Suburban</c:v>
                </c:pt>
                <c:pt idx="2">
                  <c:v>Rural</c:v>
                </c:pt>
              </c:strCache>
            </c:strRef>
          </c:cat>
          <c:val>
            <c:numRef>
              <c:f>Sheet1!$C$2:$C$4</c:f>
              <c:numCache>
                <c:formatCode>0%</c:formatCode>
                <c:ptCount val="3"/>
                <c:pt idx="0">
                  <c:v>9.9999999999999978E-2</c:v>
                </c:pt>
                <c:pt idx="1">
                  <c:v>0.10999999999999999</c:v>
                </c:pt>
                <c:pt idx="2">
                  <c:v>8.9999999999999969E-2</c:v>
                </c:pt>
              </c:numCache>
            </c:numRef>
          </c:val>
        </c:ser>
        <c:ser>
          <c:idx val="2"/>
          <c:order val="2"/>
          <c:tx>
            <c:strRef>
              <c:f>Sheet1!$D$1</c:f>
              <c:strCache>
                <c:ptCount val="1"/>
                <c:pt idx="0">
                  <c:v>Agree</c:v>
                </c:pt>
              </c:strCache>
            </c:strRef>
          </c:tx>
          <c:spPr>
            <a:solidFill>
              <a:srgbClr val="C00000"/>
            </a:solidFill>
          </c:spPr>
          <c:invertIfNegative val="0"/>
          <c:cat>
            <c:strRef>
              <c:f>Sheet1!$A$2:$A$4</c:f>
              <c:strCache>
                <c:ptCount val="3"/>
                <c:pt idx="0">
                  <c:v>Urban</c:v>
                </c:pt>
                <c:pt idx="1">
                  <c:v>Suburban</c:v>
                </c:pt>
                <c:pt idx="2">
                  <c:v>Rural</c:v>
                </c:pt>
              </c:strCache>
            </c:strRef>
          </c:cat>
          <c:val>
            <c:numRef>
              <c:f>Sheet1!$D$2:$D$4</c:f>
              <c:numCache>
                <c:formatCode>0%</c:formatCode>
                <c:ptCount val="3"/>
                <c:pt idx="0">
                  <c:v>0.11</c:v>
                </c:pt>
                <c:pt idx="1">
                  <c:v>0.1</c:v>
                </c:pt>
                <c:pt idx="2">
                  <c:v>0.1</c:v>
                </c:pt>
              </c:numCache>
            </c:numRef>
          </c:val>
        </c:ser>
        <c:dLbls>
          <c:showLegendKey val="0"/>
          <c:showVal val="1"/>
          <c:showCatName val="0"/>
          <c:showSerName val="0"/>
          <c:showPercent val="0"/>
          <c:showBubbleSize val="0"/>
        </c:dLbls>
        <c:gapWidth val="50"/>
        <c:overlap val="100"/>
        <c:axId val="159976832"/>
        <c:axId val="159995008"/>
      </c:barChart>
      <c:catAx>
        <c:axId val="159976832"/>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159995008"/>
        <c:crosses val="autoZero"/>
        <c:auto val="1"/>
        <c:lblAlgn val="ctr"/>
        <c:lblOffset val="100"/>
        <c:noMultiLvlLbl val="0"/>
      </c:catAx>
      <c:valAx>
        <c:axId val="159995008"/>
        <c:scaling>
          <c:orientation val="minMax"/>
          <c:max val="1"/>
          <c:min val="0"/>
        </c:scaling>
        <c:delete val="1"/>
        <c:axPos val="b"/>
        <c:numFmt formatCode="0%" sourceLinked="0"/>
        <c:majorTickMark val="none"/>
        <c:minorTickMark val="none"/>
        <c:tickLblPos val="nextTo"/>
        <c:crossAx val="159976832"/>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19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dLbl>
              <c:idx val="2"/>
              <c:layout>
                <c:manualLayout>
                  <c:x val="5.5076634583442838E-3"/>
                  <c:y val="0"/>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0.9</c:v>
                </c:pt>
                <c:pt idx="1">
                  <c:v>0.89</c:v>
                </c:pt>
                <c:pt idx="2">
                  <c:v>0.97</c:v>
                </c:pt>
              </c:numCache>
            </c:numRef>
          </c:val>
        </c:ser>
        <c:ser>
          <c:idx val="1"/>
          <c:order val="1"/>
          <c:tx>
            <c:strRef>
              <c:f>Sheet1!$C$1</c:f>
              <c:strCache>
                <c:ptCount val="1"/>
                <c:pt idx="0">
                  <c:v>Neutral</c:v>
                </c:pt>
              </c:strCache>
            </c:strRef>
          </c:tx>
          <c:invertIfNegative val="0"/>
          <c:dLbls>
            <c:dLbl>
              <c:idx val="2"/>
              <c:delete val="1"/>
            </c:dLbl>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Sheet1!$C$2:$C$4</c:f>
              <c:numCache>
                <c:formatCode>0%</c:formatCode>
                <c:ptCount val="3"/>
                <c:pt idx="0">
                  <c:v>5.9999999999999942E-2</c:v>
                </c:pt>
                <c:pt idx="1">
                  <c:v>6.9999999999999951E-2</c:v>
                </c:pt>
                <c:pt idx="2">
                  <c:v>0</c:v>
                </c:pt>
              </c:numCache>
            </c:numRef>
          </c:val>
        </c:ser>
        <c:ser>
          <c:idx val="2"/>
          <c:order val="2"/>
          <c:tx>
            <c:strRef>
              <c:f>Sheet1!$D$1</c:f>
              <c:strCache>
                <c:ptCount val="1"/>
                <c:pt idx="0">
                  <c:v>Disagree</c:v>
                </c:pt>
              </c:strCache>
            </c:strRef>
          </c:tx>
          <c:spPr>
            <a:solidFill>
              <a:srgbClr val="C00000"/>
            </a:solidFill>
          </c:spPr>
          <c:invertIfNegative val="0"/>
          <c:cat>
            <c:strRef>
              <c:f>Sheet1!$A$2:$A$4</c:f>
              <c:strCache>
                <c:ptCount val="3"/>
                <c:pt idx="0">
                  <c:v>Urban</c:v>
                </c:pt>
                <c:pt idx="1">
                  <c:v>Suburban</c:v>
                </c:pt>
                <c:pt idx="2">
                  <c:v>Rural</c:v>
                </c:pt>
              </c:strCache>
            </c:strRef>
          </c:cat>
          <c:val>
            <c:numRef>
              <c:f>Sheet1!$D$2:$D$4</c:f>
              <c:numCache>
                <c:formatCode>0%</c:formatCode>
                <c:ptCount val="3"/>
                <c:pt idx="0">
                  <c:v>0.04</c:v>
                </c:pt>
                <c:pt idx="1">
                  <c:v>0.04</c:v>
                </c:pt>
                <c:pt idx="2">
                  <c:v>0.03</c:v>
                </c:pt>
              </c:numCache>
            </c:numRef>
          </c:val>
        </c:ser>
        <c:dLbls>
          <c:showLegendKey val="0"/>
          <c:showVal val="1"/>
          <c:showCatName val="0"/>
          <c:showSerName val="0"/>
          <c:showPercent val="0"/>
          <c:showBubbleSize val="0"/>
        </c:dLbls>
        <c:gapWidth val="50"/>
        <c:overlap val="100"/>
        <c:axId val="160034176"/>
        <c:axId val="160048256"/>
      </c:barChart>
      <c:catAx>
        <c:axId val="160034176"/>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160048256"/>
        <c:crosses val="autoZero"/>
        <c:auto val="1"/>
        <c:lblAlgn val="ctr"/>
        <c:lblOffset val="100"/>
        <c:noMultiLvlLbl val="0"/>
      </c:catAx>
      <c:valAx>
        <c:axId val="160048256"/>
        <c:scaling>
          <c:orientation val="minMax"/>
          <c:max val="1"/>
          <c:min val="0"/>
        </c:scaling>
        <c:delete val="1"/>
        <c:axPos val="b"/>
        <c:numFmt formatCode="0%" sourceLinked="0"/>
        <c:majorTickMark val="none"/>
        <c:minorTickMark val="none"/>
        <c:tickLblPos val="nextTo"/>
        <c:crossAx val="160034176"/>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19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002A7E"/>
              </a:solidFill>
            </c:spPr>
          </c:dPt>
          <c:dPt>
            <c:idx val="6"/>
            <c:invertIfNegative val="0"/>
            <c:bubble3D val="0"/>
            <c:spPr>
              <a:solidFill>
                <a:srgbClr val="C00000"/>
              </a:solidFill>
            </c:spPr>
          </c:dPt>
          <c:dPt>
            <c:idx val="7"/>
            <c:invertIfNegative val="0"/>
            <c:bubble3D val="0"/>
            <c:spPr>
              <a:solidFill>
                <a:srgbClr val="C00000"/>
              </a:solidFill>
            </c:spPr>
          </c:dPt>
          <c:dPt>
            <c:idx val="8"/>
            <c:invertIfNegative val="0"/>
            <c:bubble3D val="0"/>
            <c:spPr>
              <a:solidFill>
                <a:srgbClr val="C00000"/>
              </a:solidFill>
            </c:spPr>
          </c:dPt>
          <c:dPt>
            <c:idx val="9"/>
            <c:invertIfNegative val="0"/>
            <c:bubble3D val="0"/>
            <c:spPr>
              <a:solidFill>
                <a:srgbClr val="002A7E"/>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Sheet1!$A$2:$A$11</c:f>
              <c:strCache>
                <c:ptCount val="10"/>
                <c:pt idx="0">
                  <c:v>High blood pressure</c:v>
                </c:pt>
                <c:pt idx="1">
                  <c:v>Heart attack</c:v>
                </c:pt>
                <c:pt idx="2">
                  <c:v>AIDS</c:v>
                </c:pt>
                <c:pt idx="3">
                  <c:v>Stroke</c:v>
                </c:pt>
                <c:pt idx="4">
                  <c:v>Breast cancer</c:v>
                </c:pt>
                <c:pt idx="5">
                  <c:v>Prostate cancer</c:v>
                </c:pt>
                <c:pt idx="6">
                  <c:v>Deep vein thrombosis</c:v>
                </c:pt>
                <c:pt idx="7">
                  <c:v>Thrombosis</c:v>
                </c:pt>
                <c:pt idx="8">
                  <c:v>Pulmonary embolism</c:v>
                </c:pt>
                <c:pt idx="9">
                  <c:v>Hemo-Distension Syndrome</c:v>
                </c:pt>
              </c:strCache>
            </c:strRef>
          </c:cat>
          <c:val>
            <c:numRef>
              <c:f>Sheet1!$B$2:$B$11</c:f>
              <c:numCache>
                <c:formatCode>0%</c:formatCode>
                <c:ptCount val="10"/>
                <c:pt idx="0">
                  <c:v>0.94</c:v>
                </c:pt>
                <c:pt idx="1">
                  <c:v>0.92</c:v>
                </c:pt>
                <c:pt idx="2">
                  <c:v>0.92</c:v>
                </c:pt>
                <c:pt idx="3">
                  <c:v>0.91</c:v>
                </c:pt>
                <c:pt idx="4">
                  <c:v>0.91</c:v>
                </c:pt>
                <c:pt idx="5">
                  <c:v>0.91</c:v>
                </c:pt>
                <c:pt idx="6">
                  <c:v>0.86</c:v>
                </c:pt>
                <c:pt idx="7">
                  <c:v>0.8</c:v>
                </c:pt>
                <c:pt idx="8">
                  <c:v>0.72</c:v>
                </c:pt>
                <c:pt idx="9">
                  <c:v>0.08</c:v>
                </c:pt>
              </c:numCache>
            </c:numRef>
          </c:val>
        </c:ser>
        <c:dLbls>
          <c:dLblPos val="outEnd"/>
          <c:showLegendKey val="0"/>
          <c:showVal val="1"/>
          <c:showCatName val="0"/>
          <c:showSerName val="0"/>
          <c:showPercent val="0"/>
          <c:showBubbleSize val="0"/>
        </c:dLbls>
        <c:gapWidth val="50"/>
        <c:axId val="161043200"/>
        <c:axId val="161062272"/>
      </c:barChart>
      <c:catAx>
        <c:axId val="161043200"/>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61062272"/>
        <c:crosses val="autoZero"/>
        <c:auto val="1"/>
        <c:lblAlgn val="ctr"/>
        <c:lblOffset val="100"/>
        <c:noMultiLvlLbl val="0"/>
      </c:catAx>
      <c:valAx>
        <c:axId val="161062272"/>
        <c:scaling>
          <c:orientation val="minMax"/>
        </c:scaling>
        <c:delete val="1"/>
        <c:axPos val="t"/>
        <c:numFmt formatCode="0%" sourceLinked="1"/>
        <c:majorTickMark val="out"/>
        <c:minorTickMark val="none"/>
        <c:tickLblPos val="nextTo"/>
        <c:crossAx val="16104320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9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C00000"/>
              </a:solidFill>
            </c:spPr>
          </c:dPt>
          <c:dPt>
            <c:idx val="6"/>
            <c:invertIfNegative val="0"/>
            <c:bubble3D val="0"/>
            <c:spPr>
              <a:solidFill>
                <a:srgbClr val="C00000"/>
              </a:solidFill>
            </c:spPr>
          </c:dPt>
          <c:dPt>
            <c:idx val="7"/>
            <c:invertIfNegative val="0"/>
            <c:bubble3D val="0"/>
            <c:spPr>
              <a:solidFill>
                <a:srgbClr val="C00000"/>
              </a:solidFill>
            </c:spPr>
          </c:dPt>
          <c:dPt>
            <c:idx val="8"/>
            <c:invertIfNegative val="0"/>
            <c:bubble3D val="0"/>
            <c:spPr>
              <a:solidFill>
                <a:srgbClr val="002A7E"/>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Breast cancer (women only)</c:v>
                </c:pt>
                <c:pt idx="1">
                  <c:v>Heart attack</c:v>
                </c:pt>
                <c:pt idx="2">
                  <c:v>Stroke</c:v>
                </c:pt>
                <c:pt idx="3">
                  <c:v>High blood pressure</c:v>
                </c:pt>
                <c:pt idx="4">
                  <c:v>Prostate cancer (men only)</c:v>
                </c:pt>
                <c:pt idx="5">
                  <c:v>Pulmonary embolism</c:v>
                </c:pt>
                <c:pt idx="6">
                  <c:v>Thrombosis</c:v>
                </c:pt>
                <c:pt idx="7">
                  <c:v>Deep vein thrombosis</c:v>
                </c:pt>
                <c:pt idx="8">
                  <c:v>AIDS</c:v>
                </c:pt>
              </c:strCache>
            </c:strRef>
          </c:cat>
          <c:val>
            <c:numRef>
              <c:f>Sheet1!$B$2:$B$10</c:f>
              <c:numCache>
                <c:formatCode>0%</c:formatCode>
                <c:ptCount val="9"/>
                <c:pt idx="0">
                  <c:v>0.48</c:v>
                </c:pt>
                <c:pt idx="1">
                  <c:v>0.37</c:v>
                </c:pt>
                <c:pt idx="2">
                  <c:v>0.37</c:v>
                </c:pt>
                <c:pt idx="3">
                  <c:v>0.36</c:v>
                </c:pt>
                <c:pt idx="4">
                  <c:v>0.34</c:v>
                </c:pt>
                <c:pt idx="5">
                  <c:v>0.22</c:v>
                </c:pt>
                <c:pt idx="6">
                  <c:v>0.21</c:v>
                </c:pt>
                <c:pt idx="7">
                  <c:v>0.21</c:v>
                </c:pt>
                <c:pt idx="8">
                  <c:v>0.09</c:v>
                </c:pt>
              </c:numCache>
            </c:numRef>
          </c:val>
        </c:ser>
        <c:dLbls>
          <c:dLblPos val="outEnd"/>
          <c:showLegendKey val="0"/>
          <c:showVal val="1"/>
          <c:showCatName val="0"/>
          <c:showSerName val="0"/>
          <c:showPercent val="0"/>
          <c:showBubbleSize val="0"/>
        </c:dLbls>
        <c:gapWidth val="50"/>
        <c:axId val="161086464"/>
        <c:axId val="160760576"/>
      </c:barChart>
      <c:catAx>
        <c:axId val="161086464"/>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60760576"/>
        <c:crosses val="autoZero"/>
        <c:auto val="1"/>
        <c:lblAlgn val="ctr"/>
        <c:lblOffset val="100"/>
        <c:noMultiLvlLbl val="0"/>
      </c:catAx>
      <c:valAx>
        <c:axId val="160760576"/>
        <c:scaling>
          <c:orientation val="minMax"/>
        </c:scaling>
        <c:delete val="1"/>
        <c:axPos val="t"/>
        <c:numFmt formatCode="0%" sourceLinked="1"/>
        <c:majorTickMark val="out"/>
        <c:minorTickMark val="none"/>
        <c:tickLblPos val="nextTo"/>
        <c:crossAx val="16108646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9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3395222424452725"/>
          <c:y val="7.4414115350934201E-2"/>
          <c:w val="0.61207365663425972"/>
          <c:h val="0.85117176929813165"/>
        </c:manualLayout>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002A7E"/>
              </a:solidFill>
            </c:spPr>
          </c:dPt>
          <c:dPt>
            <c:idx val="6"/>
            <c:invertIfNegative val="0"/>
            <c:bubble3D val="0"/>
            <c:spPr>
              <a:solidFill>
                <a:srgbClr val="002A7E"/>
              </a:solidFill>
            </c:spPr>
          </c:dPt>
          <c:dPt>
            <c:idx val="7"/>
            <c:invertIfNegative val="0"/>
            <c:bubble3D val="0"/>
            <c:spPr>
              <a:solidFill>
                <a:srgbClr val="002A7E"/>
              </a:solidFill>
            </c:spPr>
          </c:dPt>
          <c:dPt>
            <c:idx val="8"/>
            <c:invertIfNegative val="0"/>
            <c:bubble3D val="0"/>
            <c:spPr>
              <a:solidFill>
                <a:srgbClr val="C00000"/>
              </a:solidFill>
            </c:spPr>
          </c:dPt>
          <c:dPt>
            <c:idx val="9"/>
            <c:invertIfNegative val="0"/>
            <c:bubble3D val="0"/>
            <c:spPr>
              <a:solidFill>
                <a:srgbClr val="C00000"/>
              </a:solidFill>
            </c:spPr>
          </c:dPt>
          <c:dPt>
            <c:idx val="10"/>
            <c:invertIfNegative val="0"/>
            <c:bubble3D val="0"/>
            <c:spPr>
              <a:solidFill>
                <a:srgbClr val="C00000"/>
              </a:solidFill>
            </c:spPr>
          </c:dPt>
          <c:dPt>
            <c:idx val="11"/>
            <c:invertIfNegative val="0"/>
            <c:bubble3D val="0"/>
            <c:spPr>
              <a:solidFill>
                <a:srgbClr val="C00000"/>
              </a:solidFill>
            </c:spPr>
          </c:dPt>
          <c:dPt>
            <c:idx val="12"/>
            <c:invertIfNegative val="0"/>
            <c:bubble3D val="0"/>
            <c:spPr>
              <a:solidFill>
                <a:schemeClr val="tx1">
                  <a:lumMod val="65000"/>
                  <a:lumOff val="35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Sheet1!$A$2:$A$14</c:f>
              <c:strCache>
                <c:ptCount val="13"/>
                <c:pt idx="0">
                  <c:v>Hospital stay</c:v>
                </c:pt>
                <c:pt idx="1">
                  <c:v>Surgery</c:v>
                </c:pt>
                <c:pt idx="2">
                  <c:v>Cancer</c:v>
                </c:pt>
                <c:pt idx="3">
                  <c:v>Not moving for long periods </c:v>
                </c:pt>
                <c:pt idx="4">
                  <c:v>Pregnancy/Recent birth</c:v>
                </c:pt>
                <c:pt idx="5">
                  <c:v>Using estrogen-based meds</c:v>
                </c:pt>
                <c:pt idx="6">
                  <c:v>Family history of blood clots</c:v>
                </c:pt>
                <c:pt idx="7">
                  <c:v>Older age (65+)</c:v>
                </c:pt>
                <c:pt idx="8">
                  <c:v>Too much exercise</c:v>
                </c:pt>
                <c:pt idx="9">
                  <c:v>High blood cholesterol</c:v>
                </c:pt>
                <c:pt idx="10">
                  <c:v>Donating blood</c:v>
                </c:pt>
                <c:pt idx="11">
                  <c:v>High blood pressure</c:v>
                </c:pt>
                <c:pt idx="12">
                  <c:v>Not sure</c:v>
                </c:pt>
              </c:strCache>
            </c:strRef>
          </c:cat>
          <c:val>
            <c:numRef>
              <c:f>Sheet1!$B$2:$B$14</c:f>
              <c:numCache>
                <c:formatCode>0%</c:formatCode>
                <c:ptCount val="13"/>
                <c:pt idx="0">
                  <c:v>0.38</c:v>
                </c:pt>
                <c:pt idx="1">
                  <c:v>0.47</c:v>
                </c:pt>
                <c:pt idx="2">
                  <c:v>0.13</c:v>
                </c:pt>
                <c:pt idx="3">
                  <c:v>0.73</c:v>
                </c:pt>
                <c:pt idx="4">
                  <c:v>0.28999999999999998</c:v>
                </c:pt>
                <c:pt idx="5">
                  <c:v>0.28000000000000003</c:v>
                </c:pt>
                <c:pt idx="6">
                  <c:v>0.6</c:v>
                </c:pt>
                <c:pt idx="7">
                  <c:v>0.46</c:v>
                </c:pt>
                <c:pt idx="8">
                  <c:v>0.04</c:v>
                </c:pt>
                <c:pt idx="9">
                  <c:v>0.45</c:v>
                </c:pt>
                <c:pt idx="10">
                  <c:v>0.03</c:v>
                </c:pt>
                <c:pt idx="11">
                  <c:v>0.4</c:v>
                </c:pt>
                <c:pt idx="12">
                  <c:v>0.1</c:v>
                </c:pt>
              </c:numCache>
            </c:numRef>
          </c:val>
        </c:ser>
        <c:dLbls>
          <c:dLblPos val="outEnd"/>
          <c:showLegendKey val="0"/>
          <c:showVal val="1"/>
          <c:showCatName val="0"/>
          <c:showSerName val="0"/>
          <c:showPercent val="0"/>
          <c:showBubbleSize val="0"/>
        </c:dLbls>
        <c:gapWidth val="50"/>
        <c:axId val="160774784"/>
        <c:axId val="160803456"/>
      </c:barChart>
      <c:catAx>
        <c:axId val="160774784"/>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60803456"/>
        <c:crosses val="autoZero"/>
        <c:auto val="1"/>
        <c:lblAlgn val="ctr"/>
        <c:lblOffset val="100"/>
        <c:noMultiLvlLbl val="0"/>
      </c:catAx>
      <c:valAx>
        <c:axId val="160803456"/>
        <c:scaling>
          <c:orientation val="minMax"/>
          <c:max val="0.75000000000000011"/>
          <c:min val="0"/>
        </c:scaling>
        <c:delete val="1"/>
        <c:axPos val="t"/>
        <c:numFmt formatCode="0%" sourceLinked="1"/>
        <c:majorTickMark val="out"/>
        <c:minorTickMark val="none"/>
        <c:tickLblPos val="nextTo"/>
        <c:crossAx val="16077478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9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1.5835829753058708E-3"/>
          <c:w val="0.66821965429220465"/>
          <c:h val="0.93908291667110866"/>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numRef>
              <c:f>Sheet1!$A$2:$A$6</c:f>
              <c:numCache>
                <c:formatCode>General</c:formatCode>
                <c:ptCount val="5"/>
              </c:numCache>
            </c:numRef>
          </c:cat>
          <c:val>
            <c:numRef>
              <c:f>Sheet1!$B$2:$B$6</c:f>
              <c:numCache>
                <c:formatCode>0%</c:formatCode>
                <c:ptCount val="5"/>
                <c:pt idx="0">
                  <c:v>0.78</c:v>
                </c:pt>
                <c:pt idx="1">
                  <c:v>0.49</c:v>
                </c:pt>
                <c:pt idx="2">
                  <c:v>0.63</c:v>
                </c:pt>
                <c:pt idx="3">
                  <c:v>0.76</c:v>
                </c:pt>
                <c:pt idx="4">
                  <c:v>0.85</c:v>
                </c:pt>
              </c:numCache>
            </c:numRef>
          </c:val>
        </c:ser>
        <c:ser>
          <c:idx val="1"/>
          <c:order val="1"/>
          <c:tx>
            <c:strRef>
              <c:f>Sheet1!$C$1</c:f>
              <c:strCache>
                <c:ptCount val="1"/>
                <c:pt idx="0">
                  <c:v>Neutral</c:v>
                </c:pt>
              </c:strCache>
            </c:strRef>
          </c:tx>
          <c:invertIfNegative val="0"/>
          <c:dLbls>
            <c:dLbl>
              <c:idx val="6"/>
              <c:layout>
                <c:manualLayout>
                  <c:x val="-2.7538317291721418E-2"/>
                  <c:y val="0"/>
                </c:manualLayout>
              </c:layout>
              <c:showLegendKey val="0"/>
              <c:showVal val="1"/>
              <c:showCatName val="0"/>
              <c:showSerName val="0"/>
              <c:showPercent val="0"/>
              <c:showBubbleSize val="0"/>
            </c:dLbl>
            <c:dLbl>
              <c:idx val="8"/>
              <c:layout>
                <c:manualLayout>
                  <c:x val="-2.7538317291721418E-2"/>
                  <c:y val="1.0342402339965709E-16"/>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numRef>
              <c:f>Sheet1!$A$2:$A$6</c:f>
              <c:numCache>
                <c:formatCode>General</c:formatCode>
                <c:ptCount val="5"/>
              </c:numCache>
            </c:numRef>
          </c:cat>
          <c:val>
            <c:numRef>
              <c:f>Sheet1!$C$2:$C$6</c:f>
              <c:numCache>
                <c:formatCode>0%</c:formatCode>
                <c:ptCount val="5"/>
                <c:pt idx="0">
                  <c:v>0.16</c:v>
                </c:pt>
                <c:pt idx="1">
                  <c:v>0.39</c:v>
                </c:pt>
                <c:pt idx="2">
                  <c:v>0.24</c:v>
                </c:pt>
                <c:pt idx="3">
                  <c:v>0.16</c:v>
                </c:pt>
                <c:pt idx="4">
                  <c:v>0.09</c:v>
                </c:pt>
              </c:numCache>
            </c:numRef>
          </c:val>
        </c:ser>
        <c:ser>
          <c:idx val="2"/>
          <c:order val="2"/>
          <c:tx>
            <c:strRef>
              <c:f>Sheet1!$D$1</c:f>
              <c:strCache>
                <c:ptCount val="1"/>
                <c:pt idx="0">
                  <c:v>Agree</c:v>
                </c:pt>
              </c:strCache>
            </c:strRef>
          </c:tx>
          <c:spPr>
            <a:solidFill>
              <a:srgbClr val="C00000"/>
            </a:solidFill>
          </c:spPr>
          <c:invertIfNegative val="0"/>
          <c:dLbls>
            <c:showLegendKey val="0"/>
            <c:showVal val="1"/>
            <c:showCatName val="0"/>
            <c:showSerName val="0"/>
            <c:showPercent val="0"/>
            <c:showBubbleSize val="0"/>
            <c:showLeaderLines val="0"/>
          </c:dLbls>
          <c:cat>
            <c:numRef>
              <c:f>Sheet1!$A$2:$A$6</c:f>
              <c:numCache>
                <c:formatCode>General</c:formatCode>
                <c:ptCount val="5"/>
              </c:numCache>
            </c:numRef>
          </c:cat>
          <c:val>
            <c:numRef>
              <c:f>Sheet1!$D$2:$D$6</c:f>
              <c:numCache>
                <c:formatCode>0%</c:formatCode>
                <c:ptCount val="5"/>
                <c:pt idx="0">
                  <c:v>0.06</c:v>
                </c:pt>
                <c:pt idx="1">
                  <c:v>0.12</c:v>
                </c:pt>
                <c:pt idx="2">
                  <c:v>0.13</c:v>
                </c:pt>
                <c:pt idx="3">
                  <c:v>0.08</c:v>
                </c:pt>
                <c:pt idx="4">
                  <c:v>0.05</c:v>
                </c:pt>
              </c:numCache>
            </c:numRef>
          </c:val>
        </c:ser>
        <c:dLbls>
          <c:showLegendKey val="0"/>
          <c:showVal val="0"/>
          <c:showCatName val="0"/>
          <c:showSerName val="0"/>
          <c:showPercent val="0"/>
          <c:showBubbleSize val="0"/>
        </c:dLbls>
        <c:gapWidth val="141"/>
        <c:overlap val="100"/>
        <c:axId val="160879360"/>
        <c:axId val="160880896"/>
      </c:barChart>
      <c:catAx>
        <c:axId val="160879360"/>
        <c:scaling>
          <c:orientation val="maxMin"/>
        </c:scaling>
        <c:delete val="0"/>
        <c:axPos val="l"/>
        <c:numFmt formatCode="General" sourceLinked="1"/>
        <c:majorTickMark val="out"/>
        <c:minorTickMark val="none"/>
        <c:tickLblPos val="nextTo"/>
        <c:txPr>
          <a:bodyPr/>
          <a:lstStyle/>
          <a:p>
            <a:pPr>
              <a:defRPr>
                <a:solidFill>
                  <a:schemeClr val="tx1"/>
                </a:solidFill>
              </a:defRPr>
            </a:pPr>
            <a:endParaRPr lang="en-US"/>
          </a:p>
        </c:txPr>
        <c:crossAx val="160880896"/>
        <c:crosses val="autoZero"/>
        <c:auto val="1"/>
        <c:lblAlgn val="ctr"/>
        <c:lblOffset val="100"/>
        <c:noMultiLvlLbl val="0"/>
      </c:catAx>
      <c:valAx>
        <c:axId val="160880896"/>
        <c:scaling>
          <c:orientation val="minMax"/>
          <c:max val="1"/>
          <c:min val="0"/>
        </c:scaling>
        <c:delete val="1"/>
        <c:axPos val="b"/>
        <c:numFmt formatCode="0%" sourceLinked="0"/>
        <c:majorTickMark val="none"/>
        <c:minorTickMark val="none"/>
        <c:tickLblPos val="nextTo"/>
        <c:crossAx val="160879360"/>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19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9139161566000693E-2"/>
          <c:y val="0.13994595675503102"/>
          <c:w val="0.95456680910035796"/>
          <c:h val="0.44829096449731082"/>
        </c:manualLayout>
      </c:layout>
      <c:barChart>
        <c:barDir val="col"/>
        <c:grouping val="clustered"/>
        <c:varyColors val="0"/>
        <c:ser>
          <c:idx val="0"/>
          <c:order val="0"/>
          <c:invertIfNegative val="0"/>
          <c:dPt>
            <c:idx val="0"/>
            <c:invertIfNegative val="0"/>
            <c:bubble3D val="0"/>
            <c:spPr>
              <a:solidFill>
                <a:schemeClr val="tx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rgbClr val="002A7E"/>
              </a:solidFill>
              <a:ln>
                <a:noFill/>
              </a:ln>
            </c:spPr>
          </c:dPt>
          <c:dPt>
            <c:idx val="7"/>
            <c:invertIfNegative val="0"/>
            <c:bubble3D val="0"/>
            <c:spPr>
              <a:solidFill>
                <a:srgbClr val="9E2600"/>
              </a:solidFill>
            </c:spPr>
          </c:dPt>
          <c:dPt>
            <c:idx val="8"/>
            <c:invertIfNegative val="0"/>
            <c:bubble3D val="0"/>
            <c:spPr>
              <a:solidFill>
                <a:schemeClr val="bg1">
                  <a:lumMod val="50000"/>
                </a:schemeClr>
              </a:solidFill>
            </c:spPr>
          </c:dPt>
          <c:dLbls>
            <c:txPr>
              <a:bodyPr/>
              <a:lstStyle/>
              <a:p>
                <a:pPr>
                  <a:defRPr sz="700" b="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Sheet1!$A$1:$E$1</c:f>
              <c:strCache>
                <c:ptCount val="5"/>
                <c:pt idx="0">
                  <c:v>A blood clot in a vein</c:v>
                </c:pt>
                <c:pt idx="1">
                  <c:v>Lack of oxygen in a vein</c:v>
                </c:pt>
                <c:pt idx="2">
                  <c:v>A tumor in a vein</c:v>
                </c:pt>
                <c:pt idx="3">
                  <c:v>None of the above</c:v>
                </c:pt>
                <c:pt idx="4">
                  <c:v>Not sure</c:v>
                </c:pt>
              </c:strCache>
            </c:strRef>
          </c:cat>
          <c:val>
            <c:numRef>
              <c:f>Sheet1!$A$2:$E$2</c:f>
              <c:numCache>
                <c:formatCode>0%</c:formatCode>
                <c:ptCount val="5"/>
                <c:pt idx="0">
                  <c:v>0.8</c:v>
                </c:pt>
                <c:pt idx="1">
                  <c:v>0.05</c:v>
                </c:pt>
                <c:pt idx="2">
                  <c:v>0.03</c:v>
                </c:pt>
                <c:pt idx="3">
                  <c:v>0.02</c:v>
                </c:pt>
                <c:pt idx="4">
                  <c:v>0.1</c:v>
                </c:pt>
              </c:numCache>
            </c:numRef>
          </c:val>
        </c:ser>
        <c:dLbls>
          <c:showLegendKey val="0"/>
          <c:showVal val="0"/>
          <c:showCatName val="0"/>
          <c:showSerName val="0"/>
          <c:showPercent val="0"/>
          <c:showBubbleSize val="0"/>
        </c:dLbls>
        <c:gapWidth val="50"/>
        <c:axId val="160257536"/>
        <c:axId val="160259072"/>
      </c:barChart>
      <c:catAx>
        <c:axId val="160257536"/>
        <c:scaling>
          <c:orientation val="minMax"/>
        </c:scaling>
        <c:delete val="0"/>
        <c:axPos val="b"/>
        <c:majorTickMark val="out"/>
        <c:minorTickMark val="none"/>
        <c:tickLblPos val="nextTo"/>
        <c:txPr>
          <a:bodyPr/>
          <a:lstStyle/>
          <a:p>
            <a:pPr>
              <a:defRPr sz="8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60259072"/>
        <c:crosses val="autoZero"/>
        <c:auto val="1"/>
        <c:lblAlgn val="ctr"/>
        <c:lblOffset val="100"/>
        <c:noMultiLvlLbl val="0"/>
      </c:catAx>
      <c:valAx>
        <c:axId val="160259072"/>
        <c:scaling>
          <c:orientation val="minMax"/>
          <c:max val="1"/>
          <c:min val="0"/>
        </c:scaling>
        <c:delete val="1"/>
        <c:axPos val="l"/>
        <c:numFmt formatCode="0%" sourceLinked="1"/>
        <c:majorTickMark val="out"/>
        <c:minorTickMark val="none"/>
        <c:tickLblPos val="nextTo"/>
        <c:crossAx val="16025753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9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solidFill>
                <a:schemeClr val="bg1"/>
              </a:solidFill>
              <a:ln>
                <a:solidFill>
                  <a:srgbClr val="002A7E"/>
                </a:solidFill>
              </a:ln>
            </c:spPr>
          </c:dPt>
          <c:dLbls>
            <c:dLbl>
              <c:idx val="0"/>
              <c:layout>
                <c:manualLayout>
                  <c:x val="-8.073975900793022E-2"/>
                  <c:y val="0.15652709208215809"/>
                </c:manualLayout>
              </c:layout>
              <c:spPr/>
              <c:txPr>
                <a:bodyPr/>
                <a:lstStyle/>
                <a:p>
                  <a:pPr>
                    <a:defRPr sz="1000" b="1">
                      <a:solidFill>
                        <a:srgbClr val="002A7E"/>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dLbl>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0.27</c:v>
                </c:pt>
                <c:pt idx="1">
                  <c:v>0.73</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19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solidFill>
                <a:schemeClr val="bg1"/>
              </a:solidFill>
              <a:ln>
                <a:solidFill>
                  <a:srgbClr val="002A7E"/>
                </a:solidFill>
              </a:ln>
            </c:spPr>
          </c:dPt>
          <c:dLbls>
            <c:dLbl>
              <c:idx val="0"/>
              <c:layout>
                <c:manualLayout>
                  <c:x val="-5.9496415673684404E-2"/>
                  <c:y val="0.20456387236967896"/>
                </c:manualLayout>
              </c:layout>
              <c:spPr/>
              <c:txPr>
                <a:bodyPr/>
                <a:lstStyle/>
                <a:p>
                  <a:pPr>
                    <a:defRPr sz="1000" b="1">
                      <a:solidFill>
                        <a:srgbClr val="002A7E"/>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dLbl>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0.16</c:v>
                </c:pt>
                <c:pt idx="1">
                  <c:v>0.84</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19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C00000"/>
              </a:solidFill>
            </c:spPr>
          </c:dPt>
          <c:dPt>
            <c:idx val="5"/>
            <c:invertIfNegative val="0"/>
            <c:bubble3D val="0"/>
            <c:spPr>
              <a:solidFill>
                <a:srgbClr val="C00000"/>
              </a:solidFill>
            </c:spPr>
          </c:dPt>
          <c:dPt>
            <c:idx val="6"/>
            <c:invertIfNegative val="0"/>
            <c:bubble3D val="0"/>
            <c:spPr>
              <a:solidFill>
                <a:schemeClr val="tx1">
                  <a:lumMod val="65000"/>
                  <a:lumOff val="35000"/>
                </a:schemeClr>
              </a:solidFill>
            </c:spPr>
          </c:dPt>
          <c:dPt>
            <c:idx val="7"/>
            <c:invertIfNegative val="0"/>
            <c:bubble3D val="0"/>
            <c:spPr>
              <a:solidFill>
                <a:srgbClr val="C00000"/>
              </a:solidFill>
            </c:spPr>
          </c:dPt>
          <c:dPt>
            <c:idx val="8"/>
            <c:invertIfNegative val="0"/>
            <c:bubble3D val="0"/>
            <c:spPr>
              <a:solidFill>
                <a:schemeClr val="tx1">
                  <a:lumMod val="65000"/>
                  <a:lumOff val="35000"/>
                </a:schemeClr>
              </a:solidFill>
            </c:spPr>
          </c:dPt>
          <c:dLbls>
            <c:dLbl>
              <c:idx val="7"/>
              <c:tx>
                <c:rich>
                  <a:bodyPr/>
                  <a:lstStyle/>
                  <a:p>
                    <a:r>
                      <a:rPr lang="en-US" smtClean="0"/>
                      <a:t>0%</a:t>
                    </a:r>
                    <a:endParaRPr lang="en-US"/>
                  </a:p>
                </c:rich>
              </c:tx>
              <c:dLblPos val="outEnd"/>
              <c:showLegendKey val="0"/>
              <c:showVal val="1"/>
              <c:showCatName val="0"/>
              <c:showSerName val="0"/>
              <c:showPercent val="0"/>
              <c:showBubbleSize val="0"/>
            </c:dLbl>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Swelling of leg</c:v>
                </c:pt>
                <c:pt idx="1">
                  <c:v>Pain/tenderness of leg</c:v>
                </c:pt>
                <c:pt idx="2">
                  <c:v>Changes in the skin color of leg</c:v>
                </c:pt>
                <c:pt idx="3">
                  <c:v>Leg feels warm to touch</c:v>
                </c:pt>
                <c:pt idx="4">
                  <c:v>Itching of your leg</c:v>
                </c:pt>
                <c:pt idx="5">
                  <c:v>Leg paralysis</c:v>
                </c:pt>
                <c:pt idx="6">
                  <c:v>Other</c:v>
                </c:pt>
                <c:pt idx="7">
                  <c:v>None of the above</c:v>
                </c:pt>
                <c:pt idx="8">
                  <c:v>Not sure</c:v>
                </c:pt>
              </c:strCache>
            </c:strRef>
          </c:cat>
          <c:val>
            <c:numRef>
              <c:f>Sheet1!$B$2:$B$10</c:f>
              <c:numCache>
                <c:formatCode>0%</c:formatCode>
                <c:ptCount val="9"/>
                <c:pt idx="0">
                  <c:v>0.81</c:v>
                </c:pt>
                <c:pt idx="1">
                  <c:v>0.88</c:v>
                </c:pt>
                <c:pt idx="2">
                  <c:v>0.6</c:v>
                </c:pt>
                <c:pt idx="3">
                  <c:v>0.54</c:v>
                </c:pt>
                <c:pt idx="4">
                  <c:v>0.24</c:v>
                </c:pt>
                <c:pt idx="5">
                  <c:v>0.24</c:v>
                </c:pt>
                <c:pt idx="6">
                  <c:v>0.01</c:v>
                </c:pt>
                <c:pt idx="7">
                  <c:v>0</c:v>
                </c:pt>
                <c:pt idx="8">
                  <c:v>0.02</c:v>
                </c:pt>
              </c:numCache>
            </c:numRef>
          </c:val>
        </c:ser>
        <c:dLbls>
          <c:dLblPos val="outEnd"/>
          <c:showLegendKey val="0"/>
          <c:showVal val="1"/>
          <c:showCatName val="0"/>
          <c:showSerName val="0"/>
          <c:showPercent val="0"/>
          <c:showBubbleSize val="0"/>
        </c:dLbls>
        <c:gapWidth val="50"/>
        <c:axId val="160448896"/>
        <c:axId val="160467584"/>
      </c:barChart>
      <c:catAx>
        <c:axId val="160448896"/>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60467584"/>
        <c:crosses val="autoZero"/>
        <c:auto val="1"/>
        <c:lblAlgn val="ctr"/>
        <c:lblOffset val="100"/>
        <c:noMultiLvlLbl val="0"/>
      </c:catAx>
      <c:valAx>
        <c:axId val="160467584"/>
        <c:scaling>
          <c:orientation val="minMax"/>
        </c:scaling>
        <c:delete val="1"/>
        <c:axPos val="t"/>
        <c:numFmt formatCode="0%" sourceLinked="1"/>
        <c:majorTickMark val="out"/>
        <c:minorTickMark val="none"/>
        <c:tickLblPos val="nextTo"/>
        <c:crossAx val="16044889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289357212701352"/>
          <c:y val="0.38146359342053171"/>
          <c:w val="0.81342828469970663"/>
          <c:h val="0.50684069459803827"/>
        </c:manualLayout>
      </c:layout>
      <c:barChart>
        <c:barDir val="col"/>
        <c:grouping val="clustered"/>
        <c:varyColors val="0"/>
        <c:ser>
          <c:idx val="0"/>
          <c:order val="0"/>
          <c:tx>
            <c:strRef>
              <c:f>Sheet1!$A$2</c:f>
              <c:strCache>
                <c:ptCount val="1"/>
              </c:strCache>
            </c:strRef>
          </c:tx>
          <c:invertIfNegative val="0"/>
          <c:dPt>
            <c:idx val="0"/>
            <c:invertIfNegative val="0"/>
            <c:bubble3D val="0"/>
            <c:spPr>
              <a:solidFill>
                <a:schemeClr val="tx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rgbClr val="002A7E"/>
              </a:solidFill>
              <a:ln>
                <a:noFill/>
              </a:ln>
            </c:spPr>
          </c:dPt>
          <c:dPt>
            <c:idx val="7"/>
            <c:invertIfNegative val="0"/>
            <c:bubble3D val="0"/>
            <c:spPr>
              <a:solidFill>
                <a:srgbClr val="9E2600"/>
              </a:solidFill>
            </c:spPr>
          </c:dPt>
          <c:dPt>
            <c:idx val="8"/>
            <c:invertIfNegative val="0"/>
            <c:bubble3D val="0"/>
            <c:spPr>
              <a:solidFill>
                <a:schemeClr val="bg1">
                  <a:lumMod val="50000"/>
                </a:schemeClr>
              </a:solidFill>
            </c:spPr>
          </c:dPt>
          <c:dLbls>
            <c:txPr>
              <a:bodyPr/>
              <a:lstStyle/>
              <a:p>
                <a:pPr>
                  <a:defRPr sz="700" b="0">
                    <a:solidFill>
                      <a:schemeClr val="tx1">
                        <a:lumMod val="75000"/>
                        <a:lumOff val="25000"/>
                      </a:schemeClr>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Sheet1!$B$1:$J$1</c:f>
              <c:strCache>
                <c:ptCount val="9"/>
                <c:pt idx="0">
                  <c:v>AR</c:v>
                </c:pt>
                <c:pt idx="1">
                  <c:v>AU</c:v>
                </c:pt>
                <c:pt idx="2">
                  <c:v>CA</c:v>
                </c:pt>
                <c:pt idx="3">
                  <c:v>DE</c:v>
                </c:pt>
                <c:pt idx="4">
                  <c:v>JP</c:v>
                </c:pt>
                <c:pt idx="5">
                  <c:v>NL</c:v>
                </c:pt>
                <c:pt idx="6">
                  <c:v>TH</c:v>
                </c:pt>
                <c:pt idx="7">
                  <c:v>UK</c:v>
                </c:pt>
                <c:pt idx="8">
                  <c:v>US</c:v>
                </c:pt>
              </c:strCache>
            </c:strRef>
          </c:cat>
          <c:val>
            <c:numRef>
              <c:f>Sheet1!$B$2:$J$2</c:f>
              <c:numCache>
                <c:formatCode>0%</c:formatCode>
                <c:ptCount val="9"/>
                <c:pt idx="0">
                  <c:v>0.13</c:v>
                </c:pt>
                <c:pt idx="1">
                  <c:v>0.36</c:v>
                </c:pt>
                <c:pt idx="2">
                  <c:v>0.23</c:v>
                </c:pt>
                <c:pt idx="3">
                  <c:v>0.32</c:v>
                </c:pt>
                <c:pt idx="4">
                  <c:v>0.09</c:v>
                </c:pt>
                <c:pt idx="5">
                  <c:v>0.27</c:v>
                </c:pt>
                <c:pt idx="6">
                  <c:v>0.04</c:v>
                </c:pt>
                <c:pt idx="7">
                  <c:v>0.38</c:v>
                </c:pt>
                <c:pt idx="8">
                  <c:v>0.4</c:v>
                </c:pt>
              </c:numCache>
            </c:numRef>
          </c:val>
        </c:ser>
        <c:dLbls>
          <c:showLegendKey val="0"/>
          <c:showVal val="0"/>
          <c:showCatName val="0"/>
          <c:showSerName val="0"/>
          <c:showPercent val="0"/>
          <c:showBubbleSize val="0"/>
        </c:dLbls>
        <c:gapWidth val="50"/>
        <c:axId val="140617216"/>
        <c:axId val="140618752"/>
      </c:barChart>
      <c:catAx>
        <c:axId val="140617216"/>
        <c:scaling>
          <c:orientation val="minMax"/>
        </c:scaling>
        <c:delete val="0"/>
        <c:axPos val="b"/>
        <c:majorTickMark val="out"/>
        <c:minorTickMark val="none"/>
        <c:tickLblPos val="nextTo"/>
        <c:txPr>
          <a:bodyPr/>
          <a:lstStyle/>
          <a:p>
            <a:pPr>
              <a:defRPr sz="8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40618752"/>
        <c:crosses val="autoZero"/>
        <c:auto val="1"/>
        <c:lblAlgn val="ctr"/>
        <c:lblOffset val="100"/>
        <c:noMultiLvlLbl val="0"/>
      </c:catAx>
      <c:valAx>
        <c:axId val="140618752"/>
        <c:scaling>
          <c:orientation val="minMax"/>
        </c:scaling>
        <c:delete val="1"/>
        <c:axPos val="l"/>
        <c:numFmt formatCode="0%" sourceLinked="1"/>
        <c:majorTickMark val="out"/>
        <c:minorTickMark val="none"/>
        <c:tickLblPos val="nextTo"/>
        <c:crossAx val="14061721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002A7E"/>
              </a:solidFill>
            </c:spPr>
          </c:dPt>
          <c:dPt>
            <c:idx val="6"/>
            <c:invertIfNegative val="0"/>
            <c:bubble3D val="0"/>
            <c:spPr>
              <a:solidFill>
                <a:srgbClr val="C00000"/>
              </a:solidFill>
            </c:spPr>
          </c:dPt>
          <c:dPt>
            <c:idx val="7"/>
            <c:invertIfNegative val="0"/>
            <c:bubble3D val="0"/>
            <c:spPr>
              <a:solidFill>
                <a:srgbClr val="C00000"/>
              </a:solidFill>
            </c:spPr>
          </c:dPt>
          <c:dPt>
            <c:idx val="8"/>
            <c:invertIfNegative val="0"/>
            <c:bubble3D val="0"/>
            <c:spPr>
              <a:solidFill>
                <a:srgbClr val="C00000"/>
              </a:solidFill>
            </c:spPr>
          </c:dPt>
          <c:dPt>
            <c:idx val="9"/>
            <c:invertIfNegative val="0"/>
            <c:bubble3D val="0"/>
            <c:spPr>
              <a:solidFill>
                <a:srgbClr val="002A7E"/>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Sheet1!$A$2:$A$11</c:f>
              <c:strCache>
                <c:ptCount val="10"/>
                <c:pt idx="0">
                  <c:v>High blood pressure</c:v>
                </c:pt>
                <c:pt idx="1">
                  <c:v>Heart attack</c:v>
                </c:pt>
                <c:pt idx="2">
                  <c:v>AIDS</c:v>
                </c:pt>
                <c:pt idx="3">
                  <c:v>Stroke</c:v>
                </c:pt>
                <c:pt idx="4">
                  <c:v>Breast cancer</c:v>
                </c:pt>
                <c:pt idx="5">
                  <c:v>Prostate cancer</c:v>
                </c:pt>
                <c:pt idx="6">
                  <c:v>Thrombosis</c:v>
                </c:pt>
                <c:pt idx="7">
                  <c:v>Pulmonary embolism</c:v>
                </c:pt>
                <c:pt idx="8">
                  <c:v>Deep vein thrombosis</c:v>
                </c:pt>
                <c:pt idx="9">
                  <c:v>Hemo-Distension Syndrome</c:v>
                </c:pt>
              </c:strCache>
            </c:strRef>
          </c:cat>
          <c:val>
            <c:numRef>
              <c:f>Sheet1!$B$2:$B$11</c:f>
              <c:numCache>
                <c:formatCode>0%</c:formatCode>
                <c:ptCount val="10"/>
                <c:pt idx="0">
                  <c:v>0.93</c:v>
                </c:pt>
                <c:pt idx="1">
                  <c:v>0.93</c:v>
                </c:pt>
                <c:pt idx="2">
                  <c:v>0.93</c:v>
                </c:pt>
                <c:pt idx="3">
                  <c:v>0.91</c:v>
                </c:pt>
                <c:pt idx="4">
                  <c:v>0.92</c:v>
                </c:pt>
                <c:pt idx="5">
                  <c:v>0.91</c:v>
                </c:pt>
                <c:pt idx="6">
                  <c:v>0.68</c:v>
                </c:pt>
                <c:pt idx="7">
                  <c:v>0.56999999999999995</c:v>
                </c:pt>
                <c:pt idx="8">
                  <c:v>0.8</c:v>
                </c:pt>
                <c:pt idx="9">
                  <c:v>0.1</c:v>
                </c:pt>
              </c:numCache>
            </c:numRef>
          </c:val>
        </c:ser>
        <c:dLbls>
          <c:dLblPos val="outEnd"/>
          <c:showLegendKey val="0"/>
          <c:showVal val="1"/>
          <c:showCatName val="0"/>
          <c:showSerName val="0"/>
          <c:showPercent val="0"/>
          <c:showBubbleSize val="0"/>
        </c:dLbls>
        <c:gapWidth val="50"/>
        <c:axId val="142219136"/>
        <c:axId val="142242560"/>
      </c:barChart>
      <c:catAx>
        <c:axId val="142219136"/>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42242560"/>
        <c:crosses val="autoZero"/>
        <c:auto val="1"/>
        <c:lblAlgn val="ctr"/>
        <c:lblOffset val="100"/>
        <c:noMultiLvlLbl val="0"/>
      </c:catAx>
      <c:valAx>
        <c:axId val="142242560"/>
        <c:scaling>
          <c:orientation val="minMax"/>
        </c:scaling>
        <c:delete val="1"/>
        <c:axPos val="t"/>
        <c:numFmt formatCode="0%" sourceLinked="1"/>
        <c:majorTickMark val="out"/>
        <c:minorTickMark val="none"/>
        <c:tickLblPos val="nextTo"/>
        <c:crossAx val="14221913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0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C00000"/>
              </a:solidFill>
            </c:spPr>
          </c:dPt>
          <c:dPt>
            <c:idx val="6"/>
            <c:invertIfNegative val="0"/>
            <c:bubble3D val="0"/>
            <c:spPr>
              <a:solidFill>
                <a:srgbClr val="C00000"/>
              </a:solidFill>
            </c:spPr>
          </c:dPt>
          <c:dPt>
            <c:idx val="7"/>
            <c:invertIfNegative val="0"/>
            <c:bubble3D val="0"/>
            <c:spPr>
              <a:solidFill>
                <a:srgbClr val="C00000"/>
              </a:solidFill>
            </c:spPr>
          </c:dPt>
          <c:dPt>
            <c:idx val="8"/>
            <c:invertIfNegative val="0"/>
            <c:bubble3D val="0"/>
            <c:spPr>
              <a:solidFill>
                <a:schemeClr val="tx1">
                  <a:lumMod val="65000"/>
                  <a:lumOff val="35000"/>
                </a:schemeClr>
              </a:solidFill>
            </c:spPr>
          </c:dPt>
          <c:dPt>
            <c:idx val="9"/>
            <c:invertIfNegative val="0"/>
            <c:bubble3D val="0"/>
            <c:spPr>
              <a:solidFill>
                <a:srgbClr val="002A7E"/>
              </a:solidFill>
            </c:spPr>
          </c:dPt>
          <c:dPt>
            <c:idx val="10"/>
            <c:invertIfNegative val="0"/>
            <c:bubble3D val="0"/>
            <c:spPr>
              <a:solidFill>
                <a:schemeClr val="tx1">
                  <a:lumMod val="65000"/>
                  <a:lumOff val="35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Sheet1!$A$2:$A$12</c:f>
              <c:strCache>
                <c:ptCount val="11"/>
                <c:pt idx="0">
                  <c:v>Shortness of breath</c:v>
                </c:pt>
                <c:pt idx="1">
                  <c:v>Chest pain</c:v>
                </c:pt>
                <c:pt idx="2">
                  <c:v>Rapid heart rate</c:v>
                </c:pt>
                <c:pt idx="3">
                  <c:v>Light headed/pass out</c:v>
                </c:pt>
                <c:pt idx="4">
                  <c:v>Cough up blood</c:v>
                </c:pt>
                <c:pt idx="5">
                  <c:v>Slow/shallow breathing</c:v>
                </c:pt>
                <c:pt idx="6">
                  <c:v>Pain radiating down arm</c:v>
                </c:pt>
                <c:pt idx="7">
                  <c:v>Frequent headaches</c:v>
                </c:pt>
                <c:pt idx="8">
                  <c:v>Other</c:v>
                </c:pt>
                <c:pt idx="9">
                  <c:v>None of the above</c:v>
                </c:pt>
                <c:pt idx="10">
                  <c:v>Not sure</c:v>
                </c:pt>
              </c:strCache>
            </c:strRef>
          </c:cat>
          <c:val>
            <c:numRef>
              <c:f>Sheet1!$B$2:$B$12</c:f>
              <c:numCache>
                <c:formatCode>0%</c:formatCode>
                <c:ptCount val="11"/>
                <c:pt idx="0">
                  <c:v>0.78</c:v>
                </c:pt>
                <c:pt idx="1">
                  <c:v>0.71</c:v>
                </c:pt>
                <c:pt idx="2">
                  <c:v>0.32</c:v>
                </c:pt>
                <c:pt idx="3">
                  <c:v>0.41</c:v>
                </c:pt>
                <c:pt idx="4">
                  <c:v>0.43</c:v>
                </c:pt>
                <c:pt idx="5">
                  <c:v>0.54</c:v>
                </c:pt>
                <c:pt idx="6">
                  <c:v>0.31</c:v>
                </c:pt>
                <c:pt idx="7">
                  <c:v>0.11</c:v>
                </c:pt>
                <c:pt idx="8" formatCode="General">
                  <c:v>0</c:v>
                </c:pt>
                <c:pt idx="9" formatCode="General">
                  <c:v>0</c:v>
                </c:pt>
                <c:pt idx="10">
                  <c:v>0.02</c:v>
                </c:pt>
              </c:numCache>
            </c:numRef>
          </c:val>
        </c:ser>
        <c:dLbls>
          <c:dLblPos val="outEnd"/>
          <c:showLegendKey val="0"/>
          <c:showVal val="1"/>
          <c:showCatName val="0"/>
          <c:showSerName val="0"/>
          <c:showPercent val="0"/>
          <c:showBubbleSize val="0"/>
        </c:dLbls>
        <c:gapWidth val="50"/>
        <c:axId val="160494720"/>
        <c:axId val="160969088"/>
      </c:barChart>
      <c:catAx>
        <c:axId val="160494720"/>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60969088"/>
        <c:crosses val="autoZero"/>
        <c:auto val="1"/>
        <c:lblAlgn val="ctr"/>
        <c:lblOffset val="100"/>
        <c:noMultiLvlLbl val="0"/>
      </c:catAx>
      <c:valAx>
        <c:axId val="160969088"/>
        <c:scaling>
          <c:orientation val="minMax"/>
        </c:scaling>
        <c:delete val="1"/>
        <c:axPos val="t"/>
        <c:numFmt formatCode="0%" sourceLinked="1"/>
        <c:majorTickMark val="out"/>
        <c:minorTickMark val="none"/>
        <c:tickLblPos val="nextTo"/>
        <c:crossAx val="16049472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0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0.91</c:v>
                </c:pt>
                <c:pt idx="1">
                  <c:v>0.9</c:v>
                </c:pt>
                <c:pt idx="2">
                  <c:v>0.91</c:v>
                </c:pt>
                <c:pt idx="3">
                  <c:v>0.96</c:v>
                </c:pt>
                <c:pt idx="4">
                  <c:v>0.98</c:v>
                </c:pt>
                <c:pt idx="5">
                  <c:v>0.98</c:v>
                </c:pt>
              </c:numCache>
            </c:numRef>
          </c:val>
        </c:ser>
        <c:dLbls>
          <c:dLblPos val="outEnd"/>
          <c:showLegendKey val="0"/>
          <c:showVal val="1"/>
          <c:showCatName val="0"/>
          <c:showSerName val="0"/>
          <c:showPercent val="0"/>
          <c:showBubbleSize val="0"/>
        </c:dLbls>
        <c:gapWidth val="50"/>
        <c:axId val="161467008"/>
        <c:axId val="161501184"/>
      </c:barChart>
      <c:catAx>
        <c:axId val="161467008"/>
        <c:scaling>
          <c:orientation val="maxMin"/>
        </c:scaling>
        <c:delete val="1"/>
        <c:axPos val="l"/>
        <c:majorTickMark val="out"/>
        <c:minorTickMark val="none"/>
        <c:tickLblPos val="nextTo"/>
        <c:crossAx val="161501184"/>
        <c:crosses val="autoZero"/>
        <c:auto val="1"/>
        <c:lblAlgn val="ctr"/>
        <c:lblOffset val="100"/>
        <c:noMultiLvlLbl val="0"/>
      </c:catAx>
      <c:valAx>
        <c:axId val="161501184"/>
        <c:scaling>
          <c:orientation val="minMax"/>
          <c:max val="1"/>
          <c:min val="0"/>
        </c:scaling>
        <c:delete val="1"/>
        <c:axPos val="t"/>
        <c:numFmt formatCode="0%" sourceLinked="1"/>
        <c:majorTickMark val="out"/>
        <c:minorTickMark val="none"/>
        <c:tickLblPos val="nextTo"/>
        <c:crossAx val="16146700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0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0.86</c:v>
                </c:pt>
                <c:pt idx="1">
                  <c:v>0.91</c:v>
                </c:pt>
                <c:pt idx="2">
                  <c:v>0.9</c:v>
                </c:pt>
                <c:pt idx="3">
                  <c:v>0.95</c:v>
                </c:pt>
                <c:pt idx="4">
                  <c:v>0.94</c:v>
                </c:pt>
                <c:pt idx="5">
                  <c:v>0.97</c:v>
                </c:pt>
              </c:numCache>
            </c:numRef>
          </c:val>
        </c:ser>
        <c:dLbls>
          <c:dLblPos val="outEnd"/>
          <c:showLegendKey val="0"/>
          <c:showVal val="1"/>
          <c:showCatName val="0"/>
          <c:showSerName val="0"/>
          <c:showPercent val="0"/>
          <c:showBubbleSize val="0"/>
        </c:dLbls>
        <c:gapWidth val="50"/>
        <c:axId val="161528064"/>
        <c:axId val="161852800"/>
      </c:barChart>
      <c:catAx>
        <c:axId val="161528064"/>
        <c:scaling>
          <c:orientation val="maxMin"/>
        </c:scaling>
        <c:delete val="1"/>
        <c:axPos val="l"/>
        <c:majorTickMark val="out"/>
        <c:minorTickMark val="none"/>
        <c:tickLblPos val="nextTo"/>
        <c:crossAx val="161852800"/>
        <c:crosses val="autoZero"/>
        <c:auto val="1"/>
        <c:lblAlgn val="ctr"/>
        <c:lblOffset val="100"/>
        <c:noMultiLvlLbl val="0"/>
      </c:catAx>
      <c:valAx>
        <c:axId val="161852800"/>
        <c:scaling>
          <c:orientation val="minMax"/>
          <c:max val="1"/>
          <c:min val="0"/>
        </c:scaling>
        <c:delete val="1"/>
        <c:axPos val="t"/>
        <c:numFmt formatCode="0%" sourceLinked="1"/>
        <c:majorTickMark val="out"/>
        <c:minorTickMark val="none"/>
        <c:tickLblPos val="nextTo"/>
        <c:crossAx val="16152806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0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0.9</c:v>
                </c:pt>
                <c:pt idx="1">
                  <c:v>0.9</c:v>
                </c:pt>
                <c:pt idx="2">
                  <c:v>0.88</c:v>
                </c:pt>
                <c:pt idx="3">
                  <c:v>0.94</c:v>
                </c:pt>
                <c:pt idx="4">
                  <c:v>0.93</c:v>
                </c:pt>
                <c:pt idx="5">
                  <c:v>0.97</c:v>
                </c:pt>
              </c:numCache>
            </c:numRef>
          </c:val>
        </c:ser>
        <c:dLbls>
          <c:dLblPos val="outEnd"/>
          <c:showLegendKey val="0"/>
          <c:showVal val="1"/>
          <c:showCatName val="0"/>
          <c:showSerName val="0"/>
          <c:showPercent val="0"/>
          <c:showBubbleSize val="0"/>
        </c:dLbls>
        <c:gapWidth val="50"/>
        <c:axId val="161884032"/>
        <c:axId val="161893376"/>
      </c:barChart>
      <c:catAx>
        <c:axId val="161884032"/>
        <c:scaling>
          <c:orientation val="maxMin"/>
        </c:scaling>
        <c:delete val="1"/>
        <c:axPos val="l"/>
        <c:majorTickMark val="out"/>
        <c:minorTickMark val="none"/>
        <c:tickLblPos val="nextTo"/>
        <c:crossAx val="161893376"/>
        <c:crosses val="autoZero"/>
        <c:auto val="1"/>
        <c:lblAlgn val="ctr"/>
        <c:lblOffset val="100"/>
        <c:noMultiLvlLbl val="0"/>
      </c:catAx>
      <c:valAx>
        <c:axId val="161893376"/>
        <c:scaling>
          <c:orientation val="minMax"/>
          <c:max val="1"/>
          <c:min val="0"/>
        </c:scaling>
        <c:delete val="1"/>
        <c:axPos val="t"/>
        <c:numFmt formatCode="0%" sourceLinked="1"/>
        <c:majorTickMark val="out"/>
        <c:minorTickMark val="none"/>
        <c:tickLblPos val="nextTo"/>
        <c:crossAx val="16188403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0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0.88</c:v>
                </c:pt>
                <c:pt idx="1">
                  <c:v>0.89</c:v>
                </c:pt>
                <c:pt idx="2">
                  <c:v>0.88</c:v>
                </c:pt>
                <c:pt idx="3">
                  <c:v>0.96</c:v>
                </c:pt>
                <c:pt idx="4">
                  <c:v>0.93</c:v>
                </c:pt>
                <c:pt idx="5">
                  <c:v>0.97</c:v>
                </c:pt>
              </c:numCache>
            </c:numRef>
          </c:val>
        </c:ser>
        <c:dLbls>
          <c:dLblPos val="outEnd"/>
          <c:showLegendKey val="0"/>
          <c:showVal val="1"/>
          <c:showCatName val="0"/>
          <c:showSerName val="0"/>
          <c:showPercent val="0"/>
          <c:showBubbleSize val="0"/>
        </c:dLbls>
        <c:gapWidth val="50"/>
        <c:axId val="161945088"/>
        <c:axId val="161950336"/>
      </c:barChart>
      <c:catAx>
        <c:axId val="161945088"/>
        <c:scaling>
          <c:orientation val="maxMin"/>
        </c:scaling>
        <c:delete val="1"/>
        <c:axPos val="l"/>
        <c:majorTickMark val="out"/>
        <c:minorTickMark val="none"/>
        <c:tickLblPos val="nextTo"/>
        <c:crossAx val="161950336"/>
        <c:crosses val="autoZero"/>
        <c:auto val="1"/>
        <c:lblAlgn val="ctr"/>
        <c:lblOffset val="100"/>
        <c:noMultiLvlLbl val="0"/>
      </c:catAx>
      <c:valAx>
        <c:axId val="161950336"/>
        <c:scaling>
          <c:orientation val="minMax"/>
          <c:max val="1"/>
          <c:min val="0"/>
        </c:scaling>
        <c:delete val="1"/>
        <c:axPos val="t"/>
        <c:numFmt formatCode="0%" sourceLinked="1"/>
        <c:majorTickMark val="out"/>
        <c:minorTickMark val="none"/>
        <c:tickLblPos val="nextTo"/>
        <c:crossAx val="16194508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0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0.85</c:v>
                </c:pt>
                <c:pt idx="1">
                  <c:v>0.91</c:v>
                </c:pt>
                <c:pt idx="2">
                  <c:v>0.88</c:v>
                </c:pt>
                <c:pt idx="3">
                  <c:v>0.96</c:v>
                </c:pt>
                <c:pt idx="4">
                  <c:v>0.92</c:v>
                </c:pt>
                <c:pt idx="5">
                  <c:v>0.96</c:v>
                </c:pt>
              </c:numCache>
            </c:numRef>
          </c:val>
        </c:ser>
        <c:dLbls>
          <c:dLblPos val="outEnd"/>
          <c:showLegendKey val="0"/>
          <c:showVal val="1"/>
          <c:showCatName val="0"/>
          <c:showSerName val="0"/>
          <c:showPercent val="0"/>
          <c:showBubbleSize val="0"/>
        </c:dLbls>
        <c:gapWidth val="50"/>
        <c:axId val="161551488"/>
        <c:axId val="162002048"/>
      </c:barChart>
      <c:catAx>
        <c:axId val="161551488"/>
        <c:scaling>
          <c:orientation val="maxMin"/>
        </c:scaling>
        <c:delete val="1"/>
        <c:axPos val="l"/>
        <c:majorTickMark val="out"/>
        <c:minorTickMark val="none"/>
        <c:tickLblPos val="nextTo"/>
        <c:crossAx val="162002048"/>
        <c:crosses val="autoZero"/>
        <c:auto val="1"/>
        <c:lblAlgn val="ctr"/>
        <c:lblOffset val="100"/>
        <c:noMultiLvlLbl val="0"/>
      </c:catAx>
      <c:valAx>
        <c:axId val="162002048"/>
        <c:scaling>
          <c:orientation val="minMax"/>
          <c:max val="1"/>
          <c:min val="0"/>
        </c:scaling>
        <c:delete val="1"/>
        <c:axPos val="t"/>
        <c:numFmt formatCode="0%" sourceLinked="1"/>
        <c:majorTickMark val="out"/>
        <c:minorTickMark val="none"/>
        <c:tickLblPos val="nextTo"/>
        <c:crossAx val="16155148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0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0.85</c:v>
                </c:pt>
                <c:pt idx="1">
                  <c:v>0.9</c:v>
                </c:pt>
                <c:pt idx="2">
                  <c:v>0.89</c:v>
                </c:pt>
                <c:pt idx="3">
                  <c:v>0.94</c:v>
                </c:pt>
                <c:pt idx="4">
                  <c:v>0.93</c:v>
                </c:pt>
                <c:pt idx="5">
                  <c:v>0.97</c:v>
                </c:pt>
              </c:numCache>
            </c:numRef>
          </c:val>
        </c:ser>
        <c:dLbls>
          <c:dLblPos val="outEnd"/>
          <c:showLegendKey val="0"/>
          <c:showVal val="1"/>
          <c:showCatName val="0"/>
          <c:showSerName val="0"/>
          <c:showPercent val="0"/>
          <c:showBubbleSize val="0"/>
        </c:dLbls>
        <c:gapWidth val="50"/>
        <c:axId val="161600256"/>
        <c:axId val="161605504"/>
      </c:barChart>
      <c:catAx>
        <c:axId val="161600256"/>
        <c:scaling>
          <c:orientation val="maxMin"/>
        </c:scaling>
        <c:delete val="1"/>
        <c:axPos val="l"/>
        <c:majorTickMark val="out"/>
        <c:minorTickMark val="none"/>
        <c:tickLblPos val="nextTo"/>
        <c:crossAx val="161605504"/>
        <c:crosses val="autoZero"/>
        <c:auto val="1"/>
        <c:lblAlgn val="ctr"/>
        <c:lblOffset val="100"/>
        <c:noMultiLvlLbl val="0"/>
      </c:catAx>
      <c:valAx>
        <c:axId val="161605504"/>
        <c:scaling>
          <c:orientation val="minMax"/>
          <c:max val="1"/>
          <c:min val="0"/>
        </c:scaling>
        <c:delete val="1"/>
        <c:axPos val="t"/>
        <c:numFmt formatCode="0%" sourceLinked="1"/>
        <c:majorTickMark val="out"/>
        <c:minorTickMark val="none"/>
        <c:tickLblPos val="nextTo"/>
        <c:crossAx val="16160025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0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0.16</c:v>
                </c:pt>
                <c:pt idx="1">
                  <c:v>0.08</c:v>
                </c:pt>
                <c:pt idx="2">
                  <c:v>0.09</c:v>
                </c:pt>
                <c:pt idx="3">
                  <c:v>0.05</c:v>
                </c:pt>
                <c:pt idx="4">
                  <c:v>0.03</c:v>
                </c:pt>
                <c:pt idx="5">
                  <c:v>0.04</c:v>
                </c:pt>
              </c:numCache>
            </c:numRef>
          </c:val>
        </c:ser>
        <c:dLbls>
          <c:dLblPos val="outEnd"/>
          <c:showLegendKey val="0"/>
          <c:showVal val="1"/>
          <c:showCatName val="0"/>
          <c:showSerName val="0"/>
          <c:showPercent val="0"/>
          <c:showBubbleSize val="0"/>
        </c:dLbls>
        <c:gapWidth val="50"/>
        <c:axId val="161669504"/>
        <c:axId val="161687040"/>
      </c:barChart>
      <c:catAx>
        <c:axId val="161669504"/>
        <c:scaling>
          <c:orientation val="maxMin"/>
        </c:scaling>
        <c:delete val="1"/>
        <c:axPos val="l"/>
        <c:majorTickMark val="out"/>
        <c:minorTickMark val="none"/>
        <c:tickLblPos val="nextTo"/>
        <c:crossAx val="161687040"/>
        <c:crosses val="autoZero"/>
        <c:auto val="1"/>
        <c:lblAlgn val="ctr"/>
        <c:lblOffset val="100"/>
        <c:noMultiLvlLbl val="0"/>
      </c:catAx>
      <c:valAx>
        <c:axId val="161687040"/>
        <c:scaling>
          <c:orientation val="minMax"/>
          <c:max val="1"/>
          <c:min val="0"/>
        </c:scaling>
        <c:delete val="1"/>
        <c:axPos val="t"/>
        <c:numFmt formatCode="0%" sourceLinked="1"/>
        <c:majorTickMark val="out"/>
        <c:minorTickMark val="none"/>
        <c:tickLblPos val="nextTo"/>
        <c:crossAx val="16166950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0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0.63</c:v>
                </c:pt>
                <c:pt idx="1">
                  <c:v>0.77</c:v>
                </c:pt>
                <c:pt idx="2">
                  <c:v>0.78</c:v>
                </c:pt>
                <c:pt idx="3">
                  <c:v>0.88</c:v>
                </c:pt>
                <c:pt idx="4">
                  <c:v>0.91</c:v>
                </c:pt>
                <c:pt idx="5">
                  <c:v>0.96</c:v>
                </c:pt>
              </c:numCache>
            </c:numRef>
          </c:val>
        </c:ser>
        <c:dLbls>
          <c:dLblPos val="outEnd"/>
          <c:showLegendKey val="0"/>
          <c:showVal val="1"/>
          <c:showCatName val="0"/>
          <c:showSerName val="0"/>
          <c:showPercent val="0"/>
          <c:showBubbleSize val="0"/>
        </c:dLbls>
        <c:gapWidth val="50"/>
        <c:axId val="161200000"/>
        <c:axId val="161217536"/>
      </c:barChart>
      <c:catAx>
        <c:axId val="161200000"/>
        <c:scaling>
          <c:orientation val="maxMin"/>
        </c:scaling>
        <c:delete val="1"/>
        <c:axPos val="l"/>
        <c:majorTickMark val="out"/>
        <c:minorTickMark val="none"/>
        <c:tickLblPos val="nextTo"/>
        <c:crossAx val="161217536"/>
        <c:crosses val="autoZero"/>
        <c:auto val="1"/>
        <c:lblAlgn val="ctr"/>
        <c:lblOffset val="100"/>
        <c:noMultiLvlLbl val="0"/>
      </c:catAx>
      <c:valAx>
        <c:axId val="161217536"/>
        <c:scaling>
          <c:orientation val="minMax"/>
          <c:max val="1"/>
          <c:min val="0"/>
        </c:scaling>
        <c:delete val="1"/>
        <c:axPos val="t"/>
        <c:numFmt formatCode="0%" sourceLinked="1"/>
        <c:majorTickMark val="out"/>
        <c:minorTickMark val="none"/>
        <c:tickLblPos val="nextTo"/>
        <c:crossAx val="16120000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0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0.73</c:v>
                </c:pt>
                <c:pt idx="1">
                  <c:v>0.84</c:v>
                </c:pt>
                <c:pt idx="2">
                  <c:v>0.85</c:v>
                </c:pt>
                <c:pt idx="3">
                  <c:v>0.94</c:v>
                </c:pt>
                <c:pt idx="4">
                  <c:v>0.91</c:v>
                </c:pt>
                <c:pt idx="5">
                  <c:v>0.97</c:v>
                </c:pt>
              </c:numCache>
            </c:numRef>
          </c:val>
        </c:ser>
        <c:dLbls>
          <c:dLblPos val="outEnd"/>
          <c:showLegendKey val="0"/>
          <c:showVal val="1"/>
          <c:showCatName val="0"/>
          <c:showSerName val="0"/>
          <c:showPercent val="0"/>
          <c:showBubbleSize val="0"/>
        </c:dLbls>
        <c:gapWidth val="50"/>
        <c:axId val="161297920"/>
        <c:axId val="161303168"/>
      </c:barChart>
      <c:catAx>
        <c:axId val="161297920"/>
        <c:scaling>
          <c:orientation val="maxMin"/>
        </c:scaling>
        <c:delete val="1"/>
        <c:axPos val="l"/>
        <c:majorTickMark val="out"/>
        <c:minorTickMark val="none"/>
        <c:tickLblPos val="nextTo"/>
        <c:crossAx val="161303168"/>
        <c:crosses val="autoZero"/>
        <c:auto val="1"/>
        <c:lblAlgn val="ctr"/>
        <c:lblOffset val="100"/>
        <c:noMultiLvlLbl val="0"/>
      </c:catAx>
      <c:valAx>
        <c:axId val="161303168"/>
        <c:scaling>
          <c:orientation val="minMax"/>
          <c:max val="1"/>
          <c:min val="0"/>
        </c:scaling>
        <c:delete val="1"/>
        <c:axPos val="t"/>
        <c:numFmt formatCode="0%" sourceLinked="1"/>
        <c:majorTickMark val="out"/>
        <c:minorTickMark val="none"/>
        <c:tickLblPos val="nextTo"/>
        <c:crossAx val="16129792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002A7E"/>
              </a:solidFill>
            </c:spPr>
          </c:dPt>
          <c:dPt>
            <c:idx val="6"/>
            <c:invertIfNegative val="0"/>
            <c:bubble3D val="0"/>
            <c:spPr>
              <a:solidFill>
                <a:srgbClr val="C00000"/>
              </a:solidFill>
            </c:spPr>
          </c:dPt>
          <c:dPt>
            <c:idx val="7"/>
            <c:invertIfNegative val="0"/>
            <c:bubble3D val="0"/>
            <c:spPr>
              <a:solidFill>
                <a:srgbClr val="C00000"/>
              </a:solidFill>
            </c:spPr>
          </c:dPt>
          <c:dPt>
            <c:idx val="8"/>
            <c:invertIfNegative val="0"/>
            <c:bubble3D val="0"/>
            <c:spPr>
              <a:solidFill>
                <a:srgbClr val="C00000"/>
              </a:solidFill>
            </c:spPr>
          </c:dPt>
          <c:dPt>
            <c:idx val="9"/>
            <c:invertIfNegative val="0"/>
            <c:bubble3D val="0"/>
            <c:spPr>
              <a:solidFill>
                <a:srgbClr val="002A7E"/>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Sheet1!$A$2:$A$11</c:f>
              <c:strCache>
                <c:ptCount val="10"/>
                <c:pt idx="0">
                  <c:v>High blood pressure</c:v>
                </c:pt>
                <c:pt idx="1">
                  <c:v>Heart attack</c:v>
                </c:pt>
                <c:pt idx="2">
                  <c:v>AIDS</c:v>
                </c:pt>
                <c:pt idx="3">
                  <c:v>Stroke</c:v>
                </c:pt>
                <c:pt idx="4">
                  <c:v>Breast cancer</c:v>
                </c:pt>
                <c:pt idx="5">
                  <c:v>Prostate cancer</c:v>
                </c:pt>
                <c:pt idx="6">
                  <c:v>Thrombosis</c:v>
                </c:pt>
                <c:pt idx="7">
                  <c:v>Pulmonary embolism</c:v>
                </c:pt>
                <c:pt idx="8">
                  <c:v>Deep vein thrombosis</c:v>
                </c:pt>
                <c:pt idx="9">
                  <c:v>Hemo-Distension Syndrome</c:v>
                </c:pt>
              </c:strCache>
            </c:strRef>
          </c:cat>
          <c:val>
            <c:numRef>
              <c:f>Sheet1!$B$2:$B$11</c:f>
              <c:numCache>
                <c:formatCode>0%</c:formatCode>
                <c:ptCount val="10"/>
                <c:pt idx="0">
                  <c:v>0.9</c:v>
                </c:pt>
                <c:pt idx="1">
                  <c:v>0.87</c:v>
                </c:pt>
                <c:pt idx="2">
                  <c:v>0.89</c:v>
                </c:pt>
                <c:pt idx="3">
                  <c:v>0.77</c:v>
                </c:pt>
                <c:pt idx="4">
                  <c:v>0.74</c:v>
                </c:pt>
                <c:pt idx="5">
                  <c:v>0.82</c:v>
                </c:pt>
                <c:pt idx="6">
                  <c:v>0.68</c:v>
                </c:pt>
                <c:pt idx="7">
                  <c:v>0.3</c:v>
                </c:pt>
                <c:pt idx="8">
                  <c:v>0.24</c:v>
                </c:pt>
                <c:pt idx="9">
                  <c:v>0.22</c:v>
                </c:pt>
              </c:numCache>
            </c:numRef>
          </c:val>
        </c:ser>
        <c:dLbls>
          <c:dLblPos val="outEnd"/>
          <c:showLegendKey val="0"/>
          <c:showVal val="1"/>
          <c:showCatName val="0"/>
          <c:showSerName val="0"/>
          <c:showPercent val="0"/>
          <c:showBubbleSize val="0"/>
        </c:dLbls>
        <c:gapWidth val="50"/>
        <c:axId val="142253056"/>
        <c:axId val="142272384"/>
      </c:barChart>
      <c:catAx>
        <c:axId val="142253056"/>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42272384"/>
        <c:crosses val="autoZero"/>
        <c:auto val="1"/>
        <c:lblAlgn val="ctr"/>
        <c:lblOffset val="100"/>
        <c:noMultiLvlLbl val="0"/>
      </c:catAx>
      <c:valAx>
        <c:axId val="142272384"/>
        <c:scaling>
          <c:orientation val="minMax"/>
        </c:scaling>
        <c:delete val="1"/>
        <c:axPos val="t"/>
        <c:numFmt formatCode="0%" sourceLinked="1"/>
        <c:majorTickMark val="out"/>
        <c:minorTickMark val="none"/>
        <c:tickLblPos val="nextTo"/>
        <c:crossAx val="14225305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0.53</c:v>
                </c:pt>
                <c:pt idx="1">
                  <c:v>0.63</c:v>
                </c:pt>
                <c:pt idx="2">
                  <c:v>0.73</c:v>
                </c:pt>
                <c:pt idx="3">
                  <c:v>0.82</c:v>
                </c:pt>
                <c:pt idx="4">
                  <c:v>0.77</c:v>
                </c:pt>
                <c:pt idx="5">
                  <c:v>0.9</c:v>
                </c:pt>
              </c:numCache>
            </c:numRef>
          </c:val>
        </c:ser>
        <c:dLbls>
          <c:dLblPos val="outEnd"/>
          <c:showLegendKey val="0"/>
          <c:showVal val="1"/>
          <c:showCatName val="0"/>
          <c:showSerName val="0"/>
          <c:showPercent val="0"/>
          <c:showBubbleSize val="0"/>
        </c:dLbls>
        <c:gapWidth val="50"/>
        <c:axId val="162620544"/>
        <c:axId val="162629888"/>
      </c:barChart>
      <c:catAx>
        <c:axId val="162620544"/>
        <c:scaling>
          <c:orientation val="maxMin"/>
        </c:scaling>
        <c:delete val="1"/>
        <c:axPos val="l"/>
        <c:majorTickMark val="out"/>
        <c:minorTickMark val="none"/>
        <c:tickLblPos val="nextTo"/>
        <c:crossAx val="162629888"/>
        <c:crosses val="autoZero"/>
        <c:auto val="1"/>
        <c:lblAlgn val="ctr"/>
        <c:lblOffset val="100"/>
        <c:noMultiLvlLbl val="0"/>
      </c:catAx>
      <c:valAx>
        <c:axId val="162629888"/>
        <c:scaling>
          <c:orientation val="minMax"/>
          <c:max val="1"/>
          <c:min val="0"/>
        </c:scaling>
        <c:delete val="1"/>
        <c:axPos val="t"/>
        <c:numFmt formatCode="0%" sourceLinked="1"/>
        <c:majorTickMark val="out"/>
        <c:minorTickMark val="none"/>
        <c:tickLblPos val="nextTo"/>
        <c:crossAx val="16262054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chemeClr val="tx1"/>
            </a:solidFill>
          </c:spPr>
          <c:invertIfNegative val="0"/>
          <c:dPt>
            <c:idx val="0"/>
            <c:invertIfNegative val="0"/>
            <c:bubble3D val="0"/>
          </c:dPt>
          <c:dPt>
            <c:idx val="1"/>
            <c:invertIfNegative val="0"/>
            <c:bubble3D val="0"/>
            <c:spPr>
              <a:solidFill>
                <a:schemeClr val="tx1">
                  <a:lumMod val="75000"/>
                  <a:lumOff val="25000"/>
                </a:schemeClr>
              </a:solidFill>
            </c:spPr>
          </c:dPt>
          <c:dPt>
            <c:idx val="2"/>
            <c:invertIfNegative val="0"/>
            <c:bubble3D val="0"/>
            <c:spPr>
              <a:solidFill>
                <a:schemeClr val="tx1">
                  <a:lumMod val="50000"/>
                  <a:lumOff val="50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0.77</c:v>
                </c:pt>
                <c:pt idx="1">
                  <c:v>0.84</c:v>
                </c:pt>
                <c:pt idx="2">
                  <c:v>0.77</c:v>
                </c:pt>
              </c:numCache>
            </c:numRef>
          </c:val>
        </c:ser>
        <c:dLbls>
          <c:dLblPos val="outEnd"/>
          <c:showLegendKey val="0"/>
          <c:showVal val="1"/>
          <c:showCatName val="0"/>
          <c:showSerName val="0"/>
          <c:showPercent val="0"/>
          <c:showBubbleSize val="0"/>
        </c:dLbls>
        <c:gapWidth val="50"/>
        <c:axId val="162349824"/>
        <c:axId val="162382208"/>
      </c:barChart>
      <c:catAx>
        <c:axId val="162349824"/>
        <c:scaling>
          <c:orientation val="maxMin"/>
        </c:scaling>
        <c:delete val="1"/>
        <c:axPos val="l"/>
        <c:majorTickMark val="out"/>
        <c:minorTickMark val="none"/>
        <c:tickLblPos val="nextTo"/>
        <c:crossAx val="162382208"/>
        <c:crosses val="autoZero"/>
        <c:auto val="1"/>
        <c:lblAlgn val="ctr"/>
        <c:lblOffset val="100"/>
        <c:noMultiLvlLbl val="0"/>
      </c:catAx>
      <c:valAx>
        <c:axId val="162382208"/>
        <c:scaling>
          <c:orientation val="minMax"/>
          <c:max val="1"/>
          <c:min val="0"/>
        </c:scaling>
        <c:delete val="1"/>
        <c:axPos val="t"/>
        <c:numFmt formatCode="0%" sourceLinked="1"/>
        <c:majorTickMark val="out"/>
        <c:minorTickMark val="none"/>
        <c:tickLblPos val="nextTo"/>
        <c:crossAx val="16234982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rgbClr val="003399">
                <a:alpha val="27843"/>
              </a:srgbClr>
            </a:solidFill>
          </c:spPr>
          <c:invertIfNegative val="0"/>
          <c:dPt>
            <c:idx val="0"/>
            <c:invertIfNegative val="0"/>
            <c:bubble3D val="0"/>
            <c:spPr>
              <a:solidFill>
                <a:srgbClr val="003399">
                  <a:alpha val="28000"/>
                </a:srgbClr>
              </a:solidFill>
            </c:spPr>
          </c:dPt>
          <c:dPt>
            <c:idx val="1"/>
            <c:invertIfNegative val="0"/>
            <c:bubble3D val="0"/>
            <c:spPr>
              <a:solidFill>
                <a:srgbClr val="C00000"/>
              </a:solidFill>
            </c:spPr>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spPr>
              <a:solidFill>
                <a:srgbClr val="003399">
                  <a:alpha val="27451"/>
                </a:srgbClr>
              </a:solidFill>
            </c:spPr>
          </c:dPt>
          <c:dPt>
            <c:idx val="7"/>
            <c:invertIfNegative val="0"/>
            <c:bubble3D val="0"/>
            <c:spPr>
              <a:solidFill>
                <a:srgbClr val="003399">
                  <a:alpha val="27000"/>
                </a:srgbClr>
              </a:solidFill>
            </c:spPr>
          </c:dPt>
          <c:dPt>
            <c:idx val="8"/>
            <c:invertIfNegative val="0"/>
            <c:bubble3D val="0"/>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DE (A)</c:v>
                </c:pt>
                <c:pt idx="1">
                  <c:v>UK (B)</c:v>
                </c:pt>
                <c:pt idx="2">
                  <c:v>NL (C) </c:v>
                </c:pt>
                <c:pt idx="3">
                  <c:v>AR (D)</c:v>
                </c:pt>
                <c:pt idx="4">
                  <c:v>TH (E)</c:v>
                </c:pt>
                <c:pt idx="5">
                  <c:v>AU (F)</c:v>
                </c:pt>
                <c:pt idx="6">
                  <c:v>JP (G)</c:v>
                </c:pt>
                <c:pt idx="7">
                  <c:v>US (H)</c:v>
                </c:pt>
                <c:pt idx="8">
                  <c:v>CA (I)</c:v>
                </c:pt>
              </c:strCache>
            </c:strRef>
          </c:cat>
          <c:val>
            <c:numRef>
              <c:f>Sheet1!$B$2:$B$10</c:f>
              <c:numCache>
                <c:formatCode>0%</c:formatCode>
                <c:ptCount val="9"/>
                <c:pt idx="0">
                  <c:v>0.82</c:v>
                </c:pt>
                <c:pt idx="1">
                  <c:v>0.8</c:v>
                </c:pt>
                <c:pt idx="2">
                  <c:v>0.77</c:v>
                </c:pt>
                <c:pt idx="3">
                  <c:v>0.7</c:v>
                </c:pt>
                <c:pt idx="4">
                  <c:v>0.68</c:v>
                </c:pt>
                <c:pt idx="5">
                  <c:v>0.68</c:v>
                </c:pt>
                <c:pt idx="6">
                  <c:v>0.59</c:v>
                </c:pt>
                <c:pt idx="7">
                  <c:v>0.52</c:v>
                </c:pt>
                <c:pt idx="8">
                  <c:v>0.52</c:v>
                </c:pt>
              </c:numCache>
            </c:numRef>
          </c:val>
        </c:ser>
        <c:dLbls>
          <c:dLblPos val="outEnd"/>
          <c:showLegendKey val="0"/>
          <c:showVal val="1"/>
          <c:showCatName val="0"/>
          <c:showSerName val="0"/>
          <c:showPercent val="0"/>
          <c:showBubbleSize val="0"/>
        </c:dLbls>
        <c:gapWidth val="50"/>
        <c:axId val="162388608"/>
        <c:axId val="162540544"/>
      </c:barChart>
      <c:catAx>
        <c:axId val="162388608"/>
        <c:scaling>
          <c:orientation val="maxMin"/>
        </c:scaling>
        <c:delete val="0"/>
        <c:axPos val="l"/>
        <c:majorTickMark val="out"/>
        <c:minorTickMark val="none"/>
        <c:tickLblPos val="nextTo"/>
        <c:txPr>
          <a:bodyPr/>
          <a:lstStyle/>
          <a:p>
            <a:pPr>
              <a:defRPr sz="800" b="1">
                <a:latin typeface="Arial" panose="020B0604020202020204" pitchFamily="34" charset="0"/>
                <a:cs typeface="Arial" panose="020B0604020202020204" pitchFamily="34" charset="0"/>
              </a:defRPr>
            </a:pPr>
            <a:endParaRPr lang="en-US"/>
          </a:p>
        </c:txPr>
        <c:crossAx val="162540544"/>
        <c:crosses val="autoZero"/>
        <c:auto val="1"/>
        <c:lblAlgn val="ctr"/>
        <c:lblOffset val="100"/>
        <c:noMultiLvlLbl val="0"/>
      </c:catAx>
      <c:valAx>
        <c:axId val="162540544"/>
        <c:scaling>
          <c:orientation val="minMax"/>
          <c:max val="1"/>
          <c:min val="0"/>
        </c:scaling>
        <c:delete val="1"/>
        <c:axPos val="t"/>
        <c:numFmt formatCode="0%" sourceLinked="1"/>
        <c:majorTickMark val="out"/>
        <c:minorTickMark val="none"/>
        <c:tickLblPos val="nextTo"/>
        <c:crossAx val="16238860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US</c:v>
                </c:pt>
              </c:strCache>
            </c:strRef>
          </c:tx>
          <c:spPr>
            <a:solidFill>
              <a:schemeClr val="tx1"/>
            </a:solidFill>
          </c:spPr>
          <c:invertIfNegative val="0"/>
          <c:dPt>
            <c:idx val="0"/>
            <c:invertIfNegative val="0"/>
            <c:bubble3D val="0"/>
          </c:dPt>
          <c:dPt>
            <c:idx val="1"/>
            <c:invertIfNegative val="0"/>
            <c:bubble3D val="0"/>
            <c:spPr>
              <a:solidFill>
                <a:schemeClr val="tx1">
                  <a:lumMod val="75000"/>
                  <a:lumOff val="25000"/>
                </a:schemeClr>
              </a:solidFill>
            </c:spPr>
          </c:dPt>
          <c:dPt>
            <c:idx val="2"/>
            <c:invertIfNegative val="0"/>
            <c:bubble3D val="0"/>
            <c:spPr>
              <a:solidFill>
                <a:schemeClr val="tx1">
                  <a:lumMod val="50000"/>
                  <a:lumOff val="50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0.83</c:v>
                </c:pt>
                <c:pt idx="1">
                  <c:v>0.91</c:v>
                </c:pt>
                <c:pt idx="2">
                  <c:v>0.84</c:v>
                </c:pt>
              </c:numCache>
            </c:numRef>
          </c:val>
        </c:ser>
        <c:dLbls>
          <c:dLblPos val="outEnd"/>
          <c:showLegendKey val="0"/>
          <c:showVal val="1"/>
          <c:showCatName val="0"/>
          <c:showSerName val="0"/>
          <c:showPercent val="0"/>
          <c:showBubbleSize val="0"/>
        </c:dLbls>
        <c:gapWidth val="50"/>
        <c:axId val="162678272"/>
        <c:axId val="162686080"/>
      </c:barChart>
      <c:catAx>
        <c:axId val="162678272"/>
        <c:scaling>
          <c:orientation val="maxMin"/>
        </c:scaling>
        <c:delete val="1"/>
        <c:axPos val="l"/>
        <c:majorTickMark val="out"/>
        <c:minorTickMark val="none"/>
        <c:tickLblPos val="nextTo"/>
        <c:crossAx val="162686080"/>
        <c:crosses val="autoZero"/>
        <c:auto val="1"/>
        <c:lblAlgn val="ctr"/>
        <c:lblOffset val="100"/>
        <c:noMultiLvlLbl val="0"/>
      </c:catAx>
      <c:valAx>
        <c:axId val="162686080"/>
        <c:scaling>
          <c:orientation val="minMax"/>
          <c:max val="1"/>
          <c:min val="0"/>
        </c:scaling>
        <c:delete val="1"/>
        <c:axPos val="t"/>
        <c:numFmt formatCode="0%" sourceLinked="1"/>
        <c:majorTickMark val="out"/>
        <c:minorTickMark val="none"/>
        <c:tickLblPos val="nextTo"/>
        <c:crossAx val="162678272"/>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2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US</c:v>
                </c:pt>
              </c:strCache>
            </c:strRef>
          </c:tx>
          <c:spPr>
            <a:solidFill>
              <a:schemeClr val="tx1"/>
            </a:solidFill>
          </c:spPr>
          <c:invertIfNegative val="0"/>
          <c:dPt>
            <c:idx val="0"/>
            <c:invertIfNegative val="0"/>
            <c:bubble3D val="0"/>
          </c:dPt>
          <c:dPt>
            <c:idx val="1"/>
            <c:invertIfNegative val="0"/>
            <c:bubble3D val="0"/>
            <c:spPr>
              <a:solidFill>
                <a:schemeClr val="tx1">
                  <a:lumMod val="75000"/>
                  <a:lumOff val="25000"/>
                </a:schemeClr>
              </a:solidFill>
            </c:spPr>
          </c:dPt>
          <c:dPt>
            <c:idx val="2"/>
            <c:invertIfNegative val="0"/>
            <c:bubble3D val="0"/>
            <c:spPr>
              <a:solidFill>
                <a:schemeClr val="tx1">
                  <a:lumMod val="50000"/>
                  <a:lumOff val="50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0.67</c:v>
                </c:pt>
                <c:pt idx="1">
                  <c:v>0.76</c:v>
                </c:pt>
                <c:pt idx="2">
                  <c:v>0.72</c:v>
                </c:pt>
              </c:numCache>
            </c:numRef>
          </c:val>
        </c:ser>
        <c:dLbls>
          <c:dLblPos val="outEnd"/>
          <c:showLegendKey val="0"/>
          <c:showVal val="1"/>
          <c:showCatName val="0"/>
          <c:showSerName val="0"/>
          <c:showPercent val="0"/>
          <c:showBubbleSize val="0"/>
        </c:dLbls>
        <c:gapWidth val="50"/>
        <c:axId val="162692480"/>
        <c:axId val="162733056"/>
      </c:barChart>
      <c:catAx>
        <c:axId val="162692480"/>
        <c:scaling>
          <c:orientation val="maxMin"/>
        </c:scaling>
        <c:delete val="1"/>
        <c:axPos val="l"/>
        <c:majorTickMark val="out"/>
        <c:minorTickMark val="none"/>
        <c:tickLblPos val="nextTo"/>
        <c:crossAx val="162733056"/>
        <c:crosses val="autoZero"/>
        <c:auto val="1"/>
        <c:lblAlgn val="ctr"/>
        <c:lblOffset val="100"/>
        <c:noMultiLvlLbl val="0"/>
      </c:catAx>
      <c:valAx>
        <c:axId val="162733056"/>
        <c:scaling>
          <c:orientation val="minMax"/>
          <c:max val="1"/>
          <c:min val="0"/>
        </c:scaling>
        <c:delete val="1"/>
        <c:axPos val="t"/>
        <c:numFmt formatCode="0%" sourceLinked="1"/>
        <c:majorTickMark val="out"/>
        <c:minorTickMark val="none"/>
        <c:tickLblPos val="nextTo"/>
        <c:crossAx val="162692480"/>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2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rgbClr val="003399">
                <a:alpha val="27000"/>
              </a:srgbClr>
            </a:solidFill>
          </c:spPr>
          <c:invertIfNegative val="0"/>
          <c:dPt>
            <c:idx val="0"/>
            <c:invertIfNegative val="0"/>
            <c:bubble3D val="0"/>
            <c:spPr>
              <a:solidFill>
                <a:srgbClr val="C00000"/>
              </a:solidFill>
            </c:spPr>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dPt>
          <c:dPt>
            <c:idx val="8"/>
            <c:invertIfNegative val="0"/>
            <c:bubble3D val="0"/>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UK (A)</c:v>
                </c:pt>
                <c:pt idx="1">
                  <c:v>AU (B)</c:v>
                </c:pt>
                <c:pt idx="2">
                  <c:v>US (C) </c:v>
                </c:pt>
                <c:pt idx="3">
                  <c:v>CA (D)</c:v>
                </c:pt>
                <c:pt idx="4">
                  <c:v>DE (E)</c:v>
                </c:pt>
                <c:pt idx="5">
                  <c:v>AR (F)</c:v>
                </c:pt>
                <c:pt idx="6">
                  <c:v>TH (G)</c:v>
                </c:pt>
                <c:pt idx="7">
                  <c:v>NL (H)</c:v>
                </c:pt>
                <c:pt idx="8">
                  <c:v>JP (I)</c:v>
                </c:pt>
              </c:strCache>
            </c:strRef>
          </c:cat>
          <c:val>
            <c:numRef>
              <c:f>Sheet1!$B$2:$B$10</c:f>
              <c:numCache>
                <c:formatCode>0%</c:formatCode>
                <c:ptCount val="9"/>
                <c:pt idx="0">
                  <c:v>0.86</c:v>
                </c:pt>
                <c:pt idx="1">
                  <c:v>0.8</c:v>
                </c:pt>
                <c:pt idx="2">
                  <c:v>0.56999999999999995</c:v>
                </c:pt>
                <c:pt idx="3">
                  <c:v>0.41</c:v>
                </c:pt>
                <c:pt idx="4">
                  <c:v>0.38</c:v>
                </c:pt>
                <c:pt idx="5">
                  <c:v>0.33</c:v>
                </c:pt>
                <c:pt idx="6">
                  <c:v>0.24</c:v>
                </c:pt>
                <c:pt idx="7">
                  <c:v>0.2</c:v>
                </c:pt>
                <c:pt idx="8">
                  <c:v>0.13</c:v>
                </c:pt>
              </c:numCache>
            </c:numRef>
          </c:val>
        </c:ser>
        <c:dLbls>
          <c:dLblPos val="outEnd"/>
          <c:showLegendKey val="0"/>
          <c:showVal val="1"/>
          <c:showCatName val="0"/>
          <c:showSerName val="0"/>
          <c:showPercent val="0"/>
          <c:showBubbleSize val="0"/>
        </c:dLbls>
        <c:gapWidth val="50"/>
        <c:axId val="163087872"/>
        <c:axId val="163091200"/>
      </c:barChart>
      <c:catAx>
        <c:axId val="163087872"/>
        <c:scaling>
          <c:orientation val="maxMin"/>
        </c:scaling>
        <c:delete val="0"/>
        <c:axPos val="l"/>
        <c:majorTickMark val="out"/>
        <c:minorTickMark val="none"/>
        <c:tickLblPos val="nextTo"/>
        <c:txPr>
          <a:bodyPr/>
          <a:lstStyle/>
          <a:p>
            <a:pPr>
              <a:defRPr sz="800" b="1">
                <a:latin typeface="Arial" panose="020B0604020202020204" pitchFamily="34" charset="0"/>
                <a:cs typeface="Arial" panose="020B0604020202020204" pitchFamily="34" charset="0"/>
              </a:defRPr>
            </a:pPr>
            <a:endParaRPr lang="en-US"/>
          </a:p>
        </c:txPr>
        <c:crossAx val="163091200"/>
        <c:crosses val="autoZero"/>
        <c:auto val="1"/>
        <c:lblAlgn val="ctr"/>
        <c:lblOffset val="100"/>
        <c:noMultiLvlLbl val="0"/>
      </c:catAx>
      <c:valAx>
        <c:axId val="163091200"/>
        <c:scaling>
          <c:orientation val="minMax"/>
          <c:max val="1"/>
          <c:min val="0"/>
        </c:scaling>
        <c:delete val="1"/>
        <c:axPos val="t"/>
        <c:numFmt formatCode="0%" sourceLinked="1"/>
        <c:majorTickMark val="out"/>
        <c:minorTickMark val="none"/>
        <c:tickLblPos val="nextTo"/>
        <c:crossAx val="16308787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rgbClr val="003399">
                <a:alpha val="27000"/>
              </a:srgbClr>
            </a:solidFill>
          </c:spPr>
          <c:invertIfNegative val="0"/>
          <c:dPt>
            <c:idx val="0"/>
            <c:invertIfNegative val="0"/>
            <c:bubble3D val="0"/>
            <c:spPr>
              <a:solidFill>
                <a:srgbClr val="C00000"/>
              </a:solidFill>
            </c:spPr>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dPt>
          <c:dPt>
            <c:idx val="8"/>
            <c:invertIfNegative val="0"/>
            <c:bubble3D val="0"/>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UK (A)</c:v>
                </c:pt>
                <c:pt idx="1">
                  <c:v>NL (B)</c:v>
                </c:pt>
                <c:pt idx="2">
                  <c:v>US (C) </c:v>
                </c:pt>
                <c:pt idx="3">
                  <c:v>AR (D)</c:v>
                </c:pt>
                <c:pt idx="4">
                  <c:v>CA (E)</c:v>
                </c:pt>
                <c:pt idx="5">
                  <c:v>AU (F)</c:v>
                </c:pt>
                <c:pt idx="6">
                  <c:v>JP (G)</c:v>
                </c:pt>
                <c:pt idx="7">
                  <c:v>TH (H)</c:v>
                </c:pt>
                <c:pt idx="8">
                  <c:v>DE (I)</c:v>
                </c:pt>
              </c:strCache>
            </c:strRef>
          </c:cat>
          <c:val>
            <c:numRef>
              <c:f>Sheet1!$B$2:$B$10</c:f>
              <c:numCache>
                <c:formatCode>0%</c:formatCode>
                <c:ptCount val="9"/>
                <c:pt idx="0">
                  <c:v>0.72</c:v>
                </c:pt>
                <c:pt idx="1">
                  <c:v>0.72</c:v>
                </c:pt>
                <c:pt idx="2">
                  <c:v>0.7</c:v>
                </c:pt>
                <c:pt idx="3">
                  <c:v>0.66</c:v>
                </c:pt>
                <c:pt idx="4">
                  <c:v>0.63</c:v>
                </c:pt>
                <c:pt idx="5">
                  <c:v>0.56999999999999995</c:v>
                </c:pt>
                <c:pt idx="6">
                  <c:v>0.31</c:v>
                </c:pt>
                <c:pt idx="7">
                  <c:v>0.3</c:v>
                </c:pt>
                <c:pt idx="8">
                  <c:v>0.23</c:v>
                </c:pt>
              </c:numCache>
            </c:numRef>
          </c:val>
        </c:ser>
        <c:dLbls>
          <c:dLblPos val="outEnd"/>
          <c:showLegendKey val="0"/>
          <c:showVal val="1"/>
          <c:showCatName val="0"/>
          <c:showSerName val="0"/>
          <c:showPercent val="0"/>
          <c:showBubbleSize val="0"/>
        </c:dLbls>
        <c:gapWidth val="50"/>
        <c:axId val="163113984"/>
        <c:axId val="163129600"/>
      </c:barChart>
      <c:catAx>
        <c:axId val="163113984"/>
        <c:scaling>
          <c:orientation val="maxMin"/>
        </c:scaling>
        <c:delete val="0"/>
        <c:axPos val="l"/>
        <c:majorTickMark val="out"/>
        <c:minorTickMark val="none"/>
        <c:tickLblPos val="nextTo"/>
        <c:txPr>
          <a:bodyPr/>
          <a:lstStyle/>
          <a:p>
            <a:pPr>
              <a:defRPr sz="800" b="1">
                <a:latin typeface="Arial" panose="020B0604020202020204" pitchFamily="34" charset="0"/>
                <a:cs typeface="Arial" panose="020B0604020202020204" pitchFamily="34" charset="0"/>
              </a:defRPr>
            </a:pPr>
            <a:endParaRPr lang="en-US"/>
          </a:p>
        </c:txPr>
        <c:crossAx val="163129600"/>
        <c:crosses val="autoZero"/>
        <c:auto val="1"/>
        <c:lblAlgn val="ctr"/>
        <c:lblOffset val="100"/>
        <c:noMultiLvlLbl val="0"/>
      </c:catAx>
      <c:valAx>
        <c:axId val="163129600"/>
        <c:scaling>
          <c:orientation val="minMax"/>
          <c:max val="1"/>
          <c:min val="0"/>
        </c:scaling>
        <c:delete val="1"/>
        <c:axPos val="t"/>
        <c:numFmt formatCode="0%" sourceLinked="1"/>
        <c:majorTickMark val="out"/>
        <c:minorTickMark val="none"/>
        <c:tickLblPos val="nextTo"/>
        <c:crossAx val="16311398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0.42</c:v>
                </c:pt>
                <c:pt idx="1">
                  <c:v>0.39</c:v>
                </c:pt>
                <c:pt idx="2">
                  <c:v>0.26</c:v>
                </c:pt>
                <c:pt idx="3">
                  <c:v>0.34</c:v>
                </c:pt>
                <c:pt idx="4">
                  <c:v>0.4</c:v>
                </c:pt>
                <c:pt idx="5">
                  <c:v>0.4</c:v>
                </c:pt>
              </c:numCache>
            </c:numRef>
          </c:val>
        </c:ser>
        <c:dLbls>
          <c:dLblPos val="outEnd"/>
          <c:showLegendKey val="0"/>
          <c:showVal val="1"/>
          <c:showCatName val="0"/>
          <c:showSerName val="0"/>
          <c:showPercent val="0"/>
          <c:showBubbleSize val="0"/>
        </c:dLbls>
        <c:gapWidth val="50"/>
        <c:axId val="162162944"/>
        <c:axId val="162188672"/>
      </c:barChart>
      <c:catAx>
        <c:axId val="162162944"/>
        <c:scaling>
          <c:orientation val="maxMin"/>
        </c:scaling>
        <c:delete val="1"/>
        <c:axPos val="l"/>
        <c:majorTickMark val="out"/>
        <c:minorTickMark val="none"/>
        <c:tickLblPos val="nextTo"/>
        <c:crossAx val="162188672"/>
        <c:crosses val="autoZero"/>
        <c:auto val="1"/>
        <c:lblAlgn val="ctr"/>
        <c:lblOffset val="100"/>
        <c:noMultiLvlLbl val="0"/>
      </c:catAx>
      <c:valAx>
        <c:axId val="162188672"/>
        <c:scaling>
          <c:orientation val="minMax"/>
          <c:max val="1"/>
          <c:min val="0"/>
        </c:scaling>
        <c:delete val="1"/>
        <c:axPos val="t"/>
        <c:numFmt formatCode="0%" sourceLinked="1"/>
        <c:majorTickMark val="out"/>
        <c:minorTickMark val="none"/>
        <c:tickLblPos val="nextTo"/>
        <c:crossAx val="16216294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0.4</c:v>
                </c:pt>
                <c:pt idx="1">
                  <c:v>0.4</c:v>
                </c:pt>
                <c:pt idx="2">
                  <c:v>0.32</c:v>
                </c:pt>
                <c:pt idx="3">
                  <c:v>0.36</c:v>
                </c:pt>
                <c:pt idx="4">
                  <c:v>0.37</c:v>
                </c:pt>
                <c:pt idx="5">
                  <c:v>0.42</c:v>
                </c:pt>
              </c:numCache>
            </c:numRef>
          </c:val>
        </c:ser>
        <c:dLbls>
          <c:dLblPos val="outEnd"/>
          <c:showLegendKey val="0"/>
          <c:showVal val="1"/>
          <c:showCatName val="0"/>
          <c:showSerName val="0"/>
          <c:showPercent val="0"/>
          <c:showBubbleSize val="0"/>
        </c:dLbls>
        <c:gapWidth val="50"/>
        <c:axId val="163223424"/>
        <c:axId val="163232768"/>
      </c:barChart>
      <c:catAx>
        <c:axId val="163223424"/>
        <c:scaling>
          <c:orientation val="maxMin"/>
        </c:scaling>
        <c:delete val="1"/>
        <c:axPos val="l"/>
        <c:majorTickMark val="out"/>
        <c:minorTickMark val="none"/>
        <c:tickLblPos val="nextTo"/>
        <c:crossAx val="163232768"/>
        <c:crosses val="autoZero"/>
        <c:auto val="1"/>
        <c:lblAlgn val="ctr"/>
        <c:lblOffset val="100"/>
        <c:noMultiLvlLbl val="0"/>
      </c:catAx>
      <c:valAx>
        <c:axId val="163232768"/>
        <c:scaling>
          <c:orientation val="minMax"/>
          <c:max val="1"/>
          <c:min val="0"/>
        </c:scaling>
        <c:delete val="1"/>
        <c:axPos val="t"/>
        <c:numFmt formatCode="0%" sourceLinked="1"/>
        <c:majorTickMark val="out"/>
        <c:minorTickMark val="none"/>
        <c:tickLblPos val="nextTo"/>
        <c:crossAx val="16322342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0.19</c:v>
                </c:pt>
                <c:pt idx="1">
                  <c:v>0.1</c:v>
                </c:pt>
                <c:pt idx="2">
                  <c:v>0.05</c:v>
                </c:pt>
                <c:pt idx="3">
                  <c:v>0.08</c:v>
                </c:pt>
                <c:pt idx="4">
                  <c:v>7.0000000000000007E-2</c:v>
                </c:pt>
                <c:pt idx="5">
                  <c:v>0.05</c:v>
                </c:pt>
              </c:numCache>
            </c:numRef>
          </c:val>
        </c:ser>
        <c:dLbls>
          <c:dLblPos val="outEnd"/>
          <c:showLegendKey val="0"/>
          <c:showVal val="1"/>
          <c:showCatName val="0"/>
          <c:showSerName val="0"/>
          <c:showPercent val="0"/>
          <c:showBubbleSize val="0"/>
        </c:dLbls>
        <c:gapWidth val="50"/>
        <c:axId val="163255808"/>
        <c:axId val="163273344"/>
      </c:barChart>
      <c:catAx>
        <c:axId val="163255808"/>
        <c:scaling>
          <c:orientation val="maxMin"/>
        </c:scaling>
        <c:delete val="1"/>
        <c:axPos val="l"/>
        <c:majorTickMark val="out"/>
        <c:minorTickMark val="none"/>
        <c:tickLblPos val="nextTo"/>
        <c:crossAx val="163273344"/>
        <c:crosses val="autoZero"/>
        <c:auto val="1"/>
        <c:lblAlgn val="ctr"/>
        <c:lblOffset val="100"/>
        <c:noMultiLvlLbl val="0"/>
      </c:catAx>
      <c:valAx>
        <c:axId val="163273344"/>
        <c:scaling>
          <c:orientation val="minMax"/>
          <c:max val="1"/>
          <c:min val="0"/>
        </c:scaling>
        <c:delete val="1"/>
        <c:axPos val="t"/>
        <c:numFmt formatCode="0%" sourceLinked="1"/>
        <c:majorTickMark val="out"/>
        <c:minorTickMark val="none"/>
        <c:tickLblPos val="nextTo"/>
        <c:crossAx val="16325580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Japan</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002A7E"/>
              </a:solidFill>
            </c:spPr>
          </c:dPt>
          <c:dPt>
            <c:idx val="6"/>
            <c:invertIfNegative val="0"/>
            <c:bubble3D val="0"/>
            <c:spPr>
              <a:solidFill>
                <a:srgbClr val="C00000"/>
              </a:solidFill>
            </c:spPr>
          </c:dPt>
          <c:dPt>
            <c:idx val="7"/>
            <c:invertIfNegative val="0"/>
            <c:bubble3D val="0"/>
            <c:spPr>
              <a:solidFill>
                <a:srgbClr val="C00000"/>
              </a:solidFill>
            </c:spPr>
          </c:dPt>
          <c:dPt>
            <c:idx val="8"/>
            <c:invertIfNegative val="0"/>
            <c:bubble3D val="0"/>
            <c:spPr>
              <a:solidFill>
                <a:srgbClr val="C00000"/>
              </a:solidFill>
            </c:spPr>
          </c:dPt>
          <c:dPt>
            <c:idx val="9"/>
            <c:invertIfNegative val="0"/>
            <c:bubble3D val="0"/>
            <c:spPr>
              <a:solidFill>
                <a:srgbClr val="002A7E"/>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Sheet1!$A$2:$A$11</c:f>
              <c:strCache>
                <c:ptCount val="10"/>
                <c:pt idx="0">
                  <c:v>High blood pressure</c:v>
                </c:pt>
                <c:pt idx="1">
                  <c:v>Heart attack</c:v>
                </c:pt>
                <c:pt idx="2">
                  <c:v>AIDS</c:v>
                </c:pt>
                <c:pt idx="3">
                  <c:v>Stroke</c:v>
                </c:pt>
                <c:pt idx="4">
                  <c:v>Breast cancer</c:v>
                </c:pt>
                <c:pt idx="5">
                  <c:v>Prostate cancer</c:v>
                </c:pt>
                <c:pt idx="6">
                  <c:v>Thrombosis</c:v>
                </c:pt>
                <c:pt idx="7">
                  <c:v>Pulmonary embolism</c:v>
                </c:pt>
                <c:pt idx="8">
                  <c:v>Deep vein thrombosis</c:v>
                </c:pt>
                <c:pt idx="9">
                  <c:v>Hemo-Distension Syndrome</c:v>
                </c:pt>
              </c:strCache>
            </c:strRef>
          </c:cat>
          <c:val>
            <c:numRef>
              <c:f>Sheet1!$B$2:$B$11</c:f>
              <c:numCache>
                <c:formatCode>0%</c:formatCode>
                <c:ptCount val="10"/>
                <c:pt idx="0">
                  <c:v>0.82</c:v>
                </c:pt>
                <c:pt idx="1">
                  <c:v>0.79</c:v>
                </c:pt>
                <c:pt idx="2">
                  <c:v>0.79</c:v>
                </c:pt>
                <c:pt idx="3">
                  <c:v>0.8</c:v>
                </c:pt>
                <c:pt idx="4">
                  <c:v>0.78</c:v>
                </c:pt>
                <c:pt idx="5">
                  <c:v>0.72</c:v>
                </c:pt>
                <c:pt idx="6">
                  <c:v>0.59</c:v>
                </c:pt>
                <c:pt idx="7">
                  <c:v>0.31</c:v>
                </c:pt>
                <c:pt idx="8">
                  <c:v>0.13</c:v>
                </c:pt>
                <c:pt idx="9">
                  <c:v>0.03</c:v>
                </c:pt>
              </c:numCache>
            </c:numRef>
          </c:val>
        </c:ser>
        <c:dLbls>
          <c:dLblPos val="outEnd"/>
          <c:showLegendKey val="0"/>
          <c:showVal val="1"/>
          <c:showCatName val="0"/>
          <c:showSerName val="0"/>
          <c:showPercent val="0"/>
          <c:showBubbleSize val="0"/>
        </c:dLbls>
        <c:gapWidth val="50"/>
        <c:axId val="142311808"/>
        <c:axId val="142318592"/>
      </c:barChart>
      <c:catAx>
        <c:axId val="142311808"/>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42318592"/>
        <c:crosses val="autoZero"/>
        <c:auto val="1"/>
        <c:lblAlgn val="ctr"/>
        <c:lblOffset val="100"/>
        <c:noMultiLvlLbl val="0"/>
      </c:catAx>
      <c:valAx>
        <c:axId val="142318592"/>
        <c:scaling>
          <c:orientation val="minMax"/>
        </c:scaling>
        <c:delete val="1"/>
        <c:axPos val="t"/>
        <c:numFmt formatCode="0%" sourceLinked="1"/>
        <c:majorTickMark val="out"/>
        <c:minorTickMark val="none"/>
        <c:tickLblPos val="nextTo"/>
        <c:crossAx val="14231180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0.34</c:v>
                </c:pt>
                <c:pt idx="1">
                  <c:v>0.4</c:v>
                </c:pt>
                <c:pt idx="2">
                  <c:v>0.28000000000000003</c:v>
                </c:pt>
                <c:pt idx="3">
                  <c:v>0.42</c:v>
                </c:pt>
                <c:pt idx="4">
                  <c:v>0.36</c:v>
                </c:pt>
                <c:pt idx="5">
                  <c:v>0.45</c:v>
                </c:pt>
              </c:numCache>
            </c:numRef>
          </c:val>
        </c:ser>
        <c:dLbls>
          <c:dLblPos val="outEnd"/>
          <c:showLegendKey val="0"/>
          <c:showVal val="1"/>
          <c:showCatName val="0"/>
          <c:showSerName val="0"/>
          <c:showPercent val="0"/>
          <c:showBubbleSize val="0"/>
        </c:dLbls>
        <c:gapWidth val="50"/>
        <c:axId val="163304576"/>
        <c:axId val="163309824"/>
      </c:barChart>
      <c:catAx>
        <c:axId val="163304576"/>
        <c:scaling>
          <c:orientation val="maxMin"/>
        </c:scaling>
        <c:delete val="1"/>
        <c:axPos val="l"/>
        <c:majorTickMark val="out"/>
        <c:minorTickMark val="none"/>
        <c:tickLblPos val="nextTo"/>
        <c:crossAx val="163309824"/>
        <c:crosses val="autoZero"/>
        <c:auto val="1"/>
        <c:lblAlgn val="ctr"/>
        <c:lblOffset val="100"/>
        <c:noMultiLvlLbl val="0"/>
      </c:catAx>
      <c:valAx>
        <c:axId val="163309824"/>
        <c:scaling>
          <c:orientation val="minMax"/>
          <c:max val="1"/>
          <c:min val="0"/>
        </c:scaling>
        <c:delete val="1"/>
        <c:axPos val="t"/>
        <c:numFmt formatCode="0%" sourceLinked="1"/>
        <c:majorTickMark val="out"/>
        <c:minorTickMark val="none"/>
        <c:tickLblPos val="nextTo"/>
        <c:crossAx val="16330457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C00000"/>
              </a:solidFill>
            </c:spPr>
          </c:dPt>
          <c:dPt>
            <c:idx val="1"/>
            <c:invertIfNegative val="0"/>
            <c:bubble3D val="0"/>
            <c:spPr>
              <a:solidFill>
                <a:srgbClr val="C00000">
                  <a:alpha val="75000"/>
                </a:srgbClr>
              </a:solidFill>
            </c:spPr>
          </c:dPt>
          <c:dPt>
            <c:idx val="2"/>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Female</c:v>
                </c:pt>
                <c:pt idx="1">
                  <c:v>Female</c:v>
                </c:pt>
                <c:pt idx="2">
                  <c:v>Female</c:v>
                </c:pt>
              </c:strCache>
            </c:strRef>
          </c:cat>
          <c:val>
            <c:numRef>
              <c:f>Sheet1!$B$2:$B$4</c:f>
              <c:numCache>
                <c:formatCode>0%</c:formatCode>
                <c:ptCount val="3"/>
                <c:pt idx="0">
                  <c:v>0.51</c:v>
                </c:pt>
                <c:pt idx="1">
                  <c:v>0.49</c:v>
                </c:pt>
                <c:pt idx="2">
                  <c:v>0.42</c:v>
                </c:pt>
              </c:numCache>
            </c:numRef>
          </c:val>
        </c:ser>
        <c:dLbls>
          <c:dLblPos val="outEnd"/>
          <c:showLegendKey val="0"/>
          <c:showVal val="1"/>
          <c:showCatName val="0"/>
          <c:showSerName val="0"/>
          <c:showPercent val="0"/>
          <c:showBubbleSize val="0"/>
        </c:dLbls>
        <c:gapWidth val="50"/>
        <c:axId val="163382016"/>
        <c:axId val="163394304"/>
      </c:barChart>
      <c:catAx>
        <c:axId val="163382016"/>
        <c:scaling>
          <c:orientation val="maxMin"/>
        </c:scaling>
        <c:delete val="1"/>
        <c:axPos val="l"/>
        <c:majorTickMark val="out"/>
        <c:minorTickMark val="none"/>
        <c:tickLblPos val="nextTo"/>
        <c:crossAx val="163394304"/>
        <c:crosses val="autoZero"/>
        <c:auto val="1"/>
        <c:lblAlgn val="ctr"/>
        <c:lblOffset val="100"/>
        <c:noMultiLvlLbl val="0"/>
      </c:catAx>
      <c:valAx>
        <c:axId val="163394304"/>
        <c:scaling>
          <c:orientation val="minMax"/>
          <c:max val="1"/>
          <c:min val="0"/>
        </c:scaling>
        <c:delete val="1"/>
        <c:axPos val="t"/>
        <c:numFmt formatCode="0%" sourceLinked="1"/>
        <c:majorTickMark val="out"/>
        <c:minorTickMark val="none"/>
        <c:tickLblPos val="nextTo"/>
        <c:crossAx val="16338201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2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002A7E">
                  <a:alpha val="75000"/>
                </a:srgbClr>
              </a:solidFill>
            </c:spPr>
          </c:dPt>
          <c:dPt>
            <c:idx val="2"/>
            <c:invertIfNegative val="0"/>
            <c:bubble3D val="0"/>
            <c:spPr>
              <a:solidFill>
                <a:srgbClr val="002A7E">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Male</c:v>
                </c:pt>
                <c:pt idx="1">
                  <c:v>Male</c:v>
                </c:pt>
                <c:pt idx="2">
                  <c:v>Male</c:v>
                </c:pt>
              </c:strCache>
            </c:strRef>
          </c:cat>
          <c:val>
            <c:numRef>
              <c:f>Sheet1!$B$2:$B$4</c:f>
              <c:numCache>
                <c:formatCode>0%</c:formatCode>
                <c:ptCount val="3"/>
                <c:pt idx="0">
                  <c:v>0.39</c:v>
                </c:pt>
                <c:pt idx="1">
                  <c:v>0.27</c:v>
                </c:pt>
                <c:pt idx="2">
                  <c:v>0.37</c:v>
                </c:pt>
              </c:numCache>
            </c:numRef>
          </c:val>
        </c:ser>
        <c:dLbls>
          <c:dLblPos val="outEnd"/>
          <c:showLegendKey val="0"/>
          <c:showVal val="1"/>
          <c:showCatName val="0"/>
          <c:showSerName val="0"/>
          <c:showPercent val="0"/>
          <c:showBubbleSize val="0"/>
        </c:dLbls>
        <c:gapWidth val="50"/>
        <c:axId val="163404800"/>
        <c:axId val="163429376"/>
      </c:barChart>
      <c:catAx>
        <c:axId val="163404800"/>
        <c:scaling>
          <c:orientation val="maxMin"/>
        </c:scaling>
        <c:delete val="1"/>
        <c:axPos val="l"/>
        <c:majorTickMark val="out"/>
        <c:minorTickMark val="none"/>
        <c:tickLblPos val="nextTo"/>
        <c:crossAx val="163429376"/>
        <c:crosses val="autoZero"/>
        <c:auto val="1"/>
        <c:lblAlgn val="ctr"/>
        <c:lblOffset val="100"/>
        <c:noMultiLvlLbl val="0"/>
      </c:catAx>
      <c:valAx>
        <c:axId val="163429376"/>
        <c:scaling>
          <c:orientation val="minMax"/>
          <c:max val="1"/>
          <c:min val="0"/>
        </c:scaling>
        <c:delete val="1"/>
        <c:axPos val="t"/>
        <c:numFmt formatCode="0%" sourceLinked="1"/>
        <c:majorTickMark val="out"/>
        <c:minorTickMark val="none"/>
        <c:tickLblPos val="nextTo"/>
        <c:crossAx val="16340480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2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0.14000000000000001</c:v>
                </c:pt>
                <c:pt idx="1">
                  <c:v>0.28000000000000003</c:v>
                </c:pt>
                <c:pt idx="2">
                  <c:v>0.15</c:v>
                </c:pt>
                <c:pt idx="3">
                  <c:v>0.25</c:v>
                </c:pt>
                <c:pt idx="4">
                  <c:v>0.23</c:v>
                </c:pt>
                <c:pt idx="5">
                  <c:v>0.24</c:v>
                </c:pt>
              </c:numCache>
            </c:numRef>
          </c:val>
        </c:ser>
        <c:dLbls>
          <c:dLblPos val="outEnd"/>
          <c:showLegendKey val="0"/>
          <c:showVal val="1"/>
          <c:showCatName val="0"/>
          <c:showSerName val="0"/>
          <c:showPercent val="0"/>
          <c:showBubbleSize val="0"/>
        </c:dLbls>
        <c:gapWidth val="50"/>
        <c:axId val="162990336"/>
        <c:axId val="162991488"/>
      </c:barChart>
      <c:catAx>
        <c:axId val="162990336"/>
        <c:scaling>
          <c:orientation val="maxMin"/>
        </c:scaling>
        <c:delete val="1"/>
        <c:axPos val="l"/>
        <c:majorTickMark val="out"/>
        <c:minorTickMark val="none"/>
        <c:tickLblPos val="nextTo"/>
        <c:crossAx val="162991488"/>
        <c:crosses val="autoZero"/>
        <c:auto val="1"/>
        <c:lblAlgn val="ctr"/>
        <c:lblOffset val="100"/>
        <c:noMultiLvlLbl val="0"/>
      </c:catAx>
      <c:valAx>
        <c:axId val="162991488"/>
        <c:scaling>
          <c:orientation val="minMax"/>
          <c:max val="1"/>
          <c:min val="0"/>
        </c:scaling>
        <c:delete val="1"/>
        <c:axPos val="t"/>
        <c:numFmt formatCode="0%" sourceLinked="1"/>
        <c:majorTickMark val="out"/>
        <c:minorTickMark val="none"/>
        <c:tickLblPos val="nextTo"/>
        <c:crossAx val="16299033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2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0.14000000000000001</c:v>
                </c:pt>
                <c:pt idx="1">
                  <c:v>0.26</c:v>
                </c:pt>
                <c:pt idx="2">
                  <c:v>0.14000000000000001</c:v>
                </c:pt>
                <c:pt idx="3">
                  <c:v>0.27</c:v>
                </c:pt>
                <c:pt idx="4">
                  <c:v>0.23</c:v>
                </c:pt>
                <c:pt idx="5">
                  <c:v>0.26</c:v>
                </c:pt>
              </c:numCache>
            </c:numRef>
          </c:val>
        </c:ser>
        <c:dLbls>
          <c:dLblPos val="outEnd"/>
          <c:showLegendKey val="0"/>
          <c:showVal val="1"/>
          <c:showCatName val="0"/>
          <c:showSerName val="0"/>
          <c:showPercent val="0"/>
          <c:showBubbleSize val="0"/>
        </c:dLbls>
        <c:gapWidth val="50"/>
        <c:axId val="163018624"/>
        <c:axId val="163036160"/>
      </c:barChart>
      <c:catAx>
        <c:axId val="163018624"/>
        <c:scaling>
          <c:orientation val="maxMin"/>
        </c:scaling>
        <c:delete val="1"/>
        <c:axPos val="l"/>
        <c:majorTickMark val="out"/>
        <c:minorTickMark val="none"/>
        <c:tickLblPos val="nextTo"/>
        <c:crossAx val="163036160"/>
        <c:crosses val="autoZero"/>
        <c:auto val="1"/>
        <c:lblAlgn val="ctr"/>
        <c:lblOffset val="100"/>
        <c:noMultiLvlLbl val="0"/>
      </c:catAx>
      <c:valAx>
        <c:axId val="163036160"/>
        <c:scaling>
          <c:orientation val="minMax"/>
          <c:max val="1"/>
          <c:min val="0"/>
        </c:scaling>
        <c:delete val="1"/>
        <c:axPos val="t"/>
        <c:numFmt formatCode="0%" sourceLinked="1"/>
        <c:majorTickMark val="out"/>
        <c:minorTickMark val="none"/>
        <c:tickLblPos val="nextTo"/>
        <c:crossAx val="16301862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2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0.12</c:v>
                </c:pt>
                <c:pt idx="1">
                  <c:v>0.26</c:v>
                </c:pt>
                <c:pt idx="2">
                  <c:v>0.14000000000000001</c:v>
                </c:pt>
                <c:pt idx="3">
                  <c:v>0.3</c:v>
                </c:pt>
                <c:pt idx="4">
                  <c:v>0.24</c:v>
                </c:pt>
                <c:pt idx="5">
                  <c:v>0.23</c:v>
                </c:pt>
              </c:numCache>
            </c:numRef>
          </c:val>
        </c:ser>
        <c:dLbls>
          <c:dLblPos val="outEnd"/>
          <c:showLegendKey val="0"/>
          <c:showVal val="1"/>
          <c:showCatName val="0"/>
          <c:showSerName val="0"/>
          <c:showPercent val="0"/>
          <c:showBubbleSize val="0"/>
        </c:dLbls>
        <c:gapWidth val="50"/>
        <c:axId val="163784192"/>
        <c:axId val="163789440"/>
      </c:barChart>
      <c:catAx>
        <c:axId val="163784192"/>
        <c:scaling>
          <c:orientation val="maxMin"/>
        </c:scaling>
        <c:delete val="1"/>
        <c:axPos val="l"/>
        <c:majorTickMark val="out"/>
        <c:minorTickMark val="none"/>
        <c:tickLblPos val="nextTo"/>
        <c:crossAx val="163789440"/>
        <c:crosses val="autoZero"/>
        <c:auto val="1"/>
        <c:lblAlgn val="ctr"/>
        <c:lblOffset val="100"/>
        <c:noMultiLvlLbl val="0"/>
      </c:catAx>
      <c:valAx>
        <c:axId val="163789440"/>
        <c:scaling>
          <c:orientation val="minMax"/>
          <c:max val="1"/>
          <c:min val="0"/>
        </c:scaling>
        <c:delete val="1"/>
        <c:axPos val="t"/>
        <c:numFmt formatCode="0%" sourceLinked="1"/>
        <c:majorTickMark val="out"/>
        <c:minorTickMark val="none"/>
        <c:tickLblPos val="nextTo"/>
        <c:crossAx val="16378419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2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chemeClr val="tx1"/>
            </a:solidFill>
          </c:spPr>
          <c:invertIfNegative val="0"/>
          <c:dPt>
            <c:idx val="0"/>
            <c:invertIfNegative val="0"/>
            <c:bubble3D val="0"/>
          </c:dPt>
          <c:dPt>
            <c:idx val="1"/>
            <c:invertIfNegative val="0"/>
            <c:bubble3D val="0"/>
            <c:spPr>
              <a:solidFill>
                <a:schemeClr val="tx1">
                  <a:lumMod val="75000"/>
                  <a:lumOff val="25000"/>
                </a:schemeClr>
              </a:solidFill>
            </c:spPr>
          </c:dPt>
          <c:dPt>
            <c:idx val="2"/>
            <c:invertIfNegative val="0"/>
            <c:bubble3D val="0"/>
            <c:spPr>
              <a:solidFill>
                <a:schemeClr val="tx1">
                  <a:lumMod val="50000"/>
                  <a:lumOff val="50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0.21</c:v>
                </c:pt>
                <c:pt idx="1">
                  <c:v>0.23</c:v>
                </c:pt>
                <c:pt idx="2">
                  <c:v>0.17</c:v>
                </c:pt>
              </c:numCache>
            </c:numRef>
          </c:val>
        </c:ser>
        <c:dLbls>
          <c:dLblPos val="outEnd"/>
          <c:showLegendKey val="0"/>
          <c:showVal val="1"/>
          <c:showCatName val="0"/>
          <c:showSerName val="0"/>
          <c:showPercent val="0"/>
          <c:showBubbleSize val="0"/>
        </c:dLbls>
        <c:gapWidth val="50"/>
        <c:axId val="163890304"/>
        <c:axId val="163894016"/>
      </c:barChart>
      <c:catAx>
        <c:axId val="163890304"/>
        <c:scaling>
          <c:orientation val="maxMin"/>
        </c:scaling>
        <c:delete val="1"/>
        <c:axPos val="l"/>
        <c:majorTickMark val="out"/>
        <c:minorTickMark val="none"/>
        <c:tickLblPos val="nextTo"/>
        <c:crossAx val="163894016"/>
        <c:crosses val="autoZero"/>
        <c:auto val="1"/>
        <c:lblAlgn val="ctr"/>
        <c:lblOffset val="100"/>
        <c:noMultiLvlLbl val="0"/>
      </c:catAx>
      <c:valAx>
        <c:axId val="163894016"/>
        <c:scaling>
          <c:orientation val="minMax"/>
          <c:max val="1"/>
          <c:min val="0"/>
        </c:scaling>
        <c:delete val="1"/>
        <c:axPos val="t"/>
        <c:numFmt formatCode="0%" sourceLinked="1"/>
        <c:majorTickMark val="out"/>
        <c:minorTickMark val="none"/>
        <c:tickLblPos val="nextTo"/>
        <c:crossAx val="16389030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2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US</c:v>
                </c:pt>
              </c:strCache>
            </c:strRef>
          </c:tx>
          <c:spPr>
            <a:solidFill>
              <a:schemeClr val="tx1"/>
            </a:solidFill>
          </c:spPr>
          <c:invertIfNegative val="0"/>
          <c:dPt>
            <c:idx val="0"/>
            <c:invertIfNegative val="0"/>
            <c:bubble3D val="0"/>
          </c:dPt>
          <c:dPt>
            <c:idx val="1"/>
            <c:invertIfNegative val="0"/>
            <c:bubble3D val="0"/>
            <c:spPr>
              <a:solidFill>
                <a:schemeClr val="tx1">
                  <a:lumMod val="75000"/>
                  <a:lumOff val="25000"/>
                </a:schemeClr>
              </a:solidFill>
            </c:spPr>
          </c:dPt>
          <c:dPt>
            <c:idx val="2"/>
            <c:invertIfNegative val="0"/>
            <c:bubble3D val="0"/>
            <c:spPr>
              <a:solidFill>
                <a:schemeClr val="tx1">
                  <a:lumMod val="50000"/>
                  <a:lumOff val="50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0.21</c:v>
                </c:pt>
                <c:pt idx="1">
                  <c:v>0.23</c:v>
                </c:pt>
                <c:pt idx="2">
                  <c:v>0.13</c:v>
                </c:pt>
              </c:numCache>
            </c:numRef>
          </c:val>
        </c:ser>
        <c:dLbls>
          <c:dLblPos val="outEnd"/>
          <c:showLegendKey val="0"/>
          <c:showVal val="1"/>
          <c:showCatName val="0"/>
          <c:showSerName val="0"/>
          <c:showPercent val="0"/>
          <c:showBubbleSize val="0"/>
        </c:dLbls>
        <c:gapWidth val="50"/>
        <c:axId val="163904512"/>
        <c:axId val="163965568"/>
      </c:barChart>
      <c:catAx>
        <c:axId val="163904512"/>
        <c:scaling>
          <c:orientation val="maxMin"/>
        </c:scaling>
        <c:delete val="1"/>
        <c:axPos val="l"/>
        <c:majorTickMark val="out"/>
        <c:minorTickMark val="none"/>
        <c:tickLblPos val="nextTo"/>
        <c:crossAx val="163965568"/>
        <c:crosses val="autoZero"/>
        <c:auto val="1"/>
        <c:lblAlgn val="ctr"/>
        <c:lblOffset val="100"/>
        <c:noMultiLvlLbl val="0"/>
      </c:catAx>
      <c:valAx>
        <c:axId val="163965568"/>
        <c:scaling>
          <c:orientation val="minMax"/>
          <c:max val="1"/>
          <c:min val="0"/>
        </c:scaling>
        <c:delete val="1"/>
        <c:axPos val="t"/>
        <c:numFmt formatCode="0%" sourceLinked="1"/>
        <c:majorTickMark val="out"/>
        <c:minorTickMark val="none"/>
        <c:tickLblPos val="nextTo"/>
        <c:crossAx val="163904512"/>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22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US</c:v>
                </c:pt>
              </c:strCache>
            </c:strRef>
          </c:tx>
          <c:spPr>
            <a:solidFill>
              <a:schemeClr val="tx1"/>
            </a:solidFill>
          </c:spPr>
          <c:invertIfNegative val="0"/>
          <c:dPt>
            <c:idx val="0"/>
            <c:invertIfNegative val="0"/>
            <c:bubble3D val="0"/>
          </c:dPt>
          <c:dPt>
            <c:idx val="1"/>
            <c:invertIfNegative val="0"/>
            <c:bubble3D val="0"/>
            <c:spPr>
              <a:solidFill>
                <a:schemeClr val="tx1">
                  <a:lumMod val="75000"/>
                  <a:lumOff val="25000"/>
                </a:schemeClr>
              </a:solidFill>
            </c:spPr>
          </c:dPt>
          <c:dPt>
            <c:idx val="2"/>
            <c:invertIfNegative val="0"/>
            <c:bubble3D val="0"/>
            <c:spPr>
              <a:solidFill>
                <a:schemeClr val="tx1">
                  <a:lumMod val="50000"/>
                  <a:lumOff val="50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0.22</c:v>
                </c:pt>
                <c:pt idx="1">
                  <c:v>0.22</c:v>
                </c:pt>
                <c:pt idx="2">
                  <c:v>0.16</c:v>
                </c:pt>
              </c:numCache>
            </c:numRef>
          </c:val>
        </c:ser>
        <c:dLbls>
          <c:dLblPos val="outEnd"/>
          <c:showLegendKey val="0"/>
          <c:showVal val="1"/>
          <c:showCatName val="0"/>
          <c:showSerName val="0"/>
          <c:showPercent val="0"/>
          <c:showBubbleSize val="0"/>
        </c:dLbls>
        <c:gapWidth val="50"/>
        <c:axId val="164033664"/>
        <c:axId val="164041472"/>
      </c:barChart>
      <c:catAx>
        <c:axId val="164033664"/>
        <c:scaling>
          <c:orientation val="maxMin"/>
        </c:scaling>
        <c:delete val="1"/>
        <c:axPos val="l"/>
        <c:majorTickMark val="out"/>
        <c:minorTickMark val="none"/>
        <c:tickLblPos val="nextTo"/>
        <c:crossAx val="164041472"/>
        <c:crosses val="autoZero"/>
        <c:auto val="1"/>
        <c:lblAlgn val="ctr"/>
        <c:lblOffset val="100"/>
        <c:noMultiLvlLbl val="0"/>
      </c:catAx>
      <c:valAx>
        <c:axId val="164041472"/>
        <c:scaling>
          <c:orientation val="minMax"/>
          <c:max val="1"/>
          <c:min val="0"/>
        </c:scaling>
        <c:delete val="1"/>
        <c:axPos val="t"/>
        <c:numFmt formatCode="0%" sourceLinked="1"/>
        <c:majorTickMark val="out"/>
        <c:minorTickMark val="none"/>
        <c:tickLblPos val="nextTo"/>
        <c:crossAx val="164033664"/>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22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rgbClr val="003399">
                <a:alpha val="27843"/>
              </a:srgbClr>
            </a:solidFill>
          </c:spPr>
          <c:invertIfNegative val="0"/>
          <c:dPt>
            <c:idx val="0"/>
            <c:invertIfNegative val="0"/>
            <c:bubble3D val="0"/>
            <c:spPr>
              <a:solidFill>
                <a:srgbClr val="003399">
                  <a:alpha val="28000"/>
                </a:srgbClr>
              </a:solidFill>
            </c:spPr>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spPr>
              <a:solidFill>
                <a:srgbClr val="C00000"/>
              </a:solidFill>
            </c:spPr>
          </c:dPt>
          <c:dPt>
            <c:idx val="6"/>
            <c:invertIfNegative val="0"/>
            <c:bubble3D val="0"/>
            <c:spPr>
              <a:solidFill>
                <a:srgbClr val="003399">
                  <a:alpha val="27451"/>
                </a:srgbClr>
              </a:solidFill>
            </c:spPr>
          </c:dPt>
          <c:dPt>
            <c:idx val="7"/>
            <c:invertIfNegative val="0"/>
            <c:bubble3D val="0"/>
            <c:spPr>
              <a:solidFill>
                <a:srgbClr val="003399">
                  <a:alpha val="27000"/>
                </a:srgbClr>
              </a:solidFill>
            </c:spPr>
          </c:dPt>
          <c:dPt>
            <c:idx val="8"/>
            <c:invertIfNegative val="0"/>
            <c:bubble3D val="0"/>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TH (A)</c:v>
                </c:pt>
                <c:pt idx="1">
                  <c:v>AR (B)</c:v>
                </c:pt>
                <c:pt idx="2">
                  <c:v>JP (C)</c:v>
                </c:pt>
                <c:pt idx="3">
                  <c:v>DE (D)</c:v>
                </c:pt>
                <c:pt idx="4">
                  <c:v>CA (E)</c:v>
                </c:pt>
                <c:pt idx="5">
                  <c:v>UK (F)</c:v>
                </c:pt>
                <c:pt idx="6">
                  <c:v>US (G)</c:v>
                </c:pt>
                <c:pt idx="7">
                  <c:v>AU (H)</c:v>
                </c:pt>
                <c:pt idx="8">
                  <c:v>NL (I)</c:v>
                </c:pt>
              </c:strCache>
            </c:strRef>
          </c:cat>
          <c:val>
            <c:numRef>
              <c:f>Sheet1!$B$2:$B$10</c:f>
              <c:numCache>
                <c:formatCode>0%</c:formatCode>
                <c:ptCount val="9"/>
                <c:pt idx="0">
                  <c:v>0.6</c:v>
                </c:pt>
                <c:pt idx="1">
                  <c:v>0.56000000000000005</c:v>
                </c:pt>
                <c:pt idx="2">
                  <c:v>0.27</c:v>
                </c:pt>
                <c:pt idx="3">
                  <c:v>0.23</c:v>
                </c:pt>
                <c:pt idx="4">
                  <c:v>0.21</c:v>
                </c:pt>
                <c:pt idx="5">
                  <c:v>0.21</c:v>
                </c:pt>
                <c:pt idx="6">
                  <c:v>0.2</c:v>
                </c:pt>
                <c:pt idx="7">
                  <c:v>0.18</c:v>
                </c:pt>
                <c:pt idx="8">
                  <c:v>0.1</c:v>
                </c:pt>
              </c:numCache>
            </c:numRef>
          </c:val>
        </c:ser>
        <c:dLbls>
          <c:dLblPos val="outEnd"/>
          <c:showLegendKey val="0"/>
          <c:showVal val="1"/>
          <c:showCatName val="0"/>
          <c:showSerName val="0"/>
          <c:showPercent val="0"/>
          <c:showBubbleSize val="0"/>
        </c:dLbls>
        <c:gapWidth val="50"/>
        <c:axId val="164047872"/>
        <c:axId val="164093312"/>
      </c:barChart>
      <c:catAx>
        <c:axId val="164047872"/>
        <c:scaling>
          <c:orientation val="maxMin"/>
        </c:scaling>
        <c:delete val="0"/>
        <c:axPos val="l"/>
        <c:majorTickMark val="out"/>
        <c:minorTickMark val="none"/>
        <c:tickLblPos val="nextTo"/>
        <c:txPr>
          <a:bodyPr/>
          <a:lstStyle/>
          <a:p>
            <a:pPr>
              <a:defRPr sz="800" b="1">
                <a:latin typeface="Arial" panose="020B0604020202020204" pitchFamily="34" charset="0"/>
                <a:cs typeface="Arial" panose="020B0604020202020204" pitchFamily="34" charset="0"/>
              </a:defRPr>
            </a:pPr>
            <a:endParaRPr lang="en-US"/>
          </a:p>
        </c:txPr>
        <c:crossAx val="164093312"/>
        <c:crosses val="autoZero"/>
        <c:auto val="1"/>
        <c:lblAlgn val="ctr"/>
        <c:lblOffset val="100"/>
        <c:noMultiLvlLbl val="0"/>
      </c:catAx>
      <c:valAx>
        <c:axId val="164093312"/>
        <c:scaling>
          <c:orientation val="minMax"/>
          <c:max val="1"/>
          <c:min val="0"/>
        </c:scaling>
        <c:delete val="1"/>
        <c:axPos val="t"/>
        <c:numFmt formatCode="0%" sourceLinked="1"/>
        <c:majorTickMark val="out"/>
        <c:minorTickMark val="none"/>
        <c:tickLblPos val="nextTo"/>
        <c:crossAx val="16404787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289357212701352"/>
          <c:y val="0.38146359342053171"/>
          <c:w val="0.81342828469970663"/>
          <c:h val="0.50684069459803827"/>
        </c:manualLayout>
      </c:layout>
      <c:barChart>
        <c:barDir val="col"/>
        <c:grouping val="clustered"/>
        <c:varyColors val="0"/>
        <c:ser>
          <c:idx val="0"/>
          <c:order val="0"/>
          <c:tx>
            <c:strRef>
              <c:f>Sheet1!$A$2</c:f>
              <c:strCache>
                <c:ptCount val="1"/>
              </c:strCache>
            </c:strRef>
          </c:tx>
          <c:invertIfNegative val="0"/>
          <c:dPt>
            <c:idx val="0"/>
            <c:invertIfNegative val="0"/>
            <c:bubble3D val="0"/>
            <c:spPr>
              <a:solidFill>
                <a:schemeClr val="tx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rgbClr val="002A7E"/>
              </a:solidFill>
              <a:ln>
                <a:noFill/>
              </a:ln>
            </c:spPr>
          </c:dPt>
          <c:dPt>
            <c:idx val="7"/>
            <c:invertIfNegative val="0"/>
            <c:bubble3D val="0"/>
            <c:spPr>
              <a:solidFill>
                <a:srgbClr val="9E2600"/>
              </a:solidFill>
            </c:spPr>
          </c:dPt>
          <c:dPt>
            <c:idx val="8"/>
            <c:invertIfNegative val="0"/>
            <c:bubble3D val="0"/>
            <c:spPr>
              <a:solidFill>
                <a:schemeClr val="bg1">
                  <a:lumMod val="50000"/>
                </a:schemeClr>
              </a:solidFill>
            </c:spPr>
          </c:dPt>
          <c:dLbls>
            <c:txPr>
              <a:bodyPr/>
              <a:lstStyle/>
              <a:p>
                <a:pPr>
                  <a:defRPr sz="700" b="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Sheet1!$B$1:$J$1</c:f>
              <c:strCache>
                <c:ptCount val="9"/>
                <c:pt idx="0">
                  <c:v>AR</c:v>
                </c:pt>
                <c:pt idx="1">
                  <c:v>AU</c:v>
                </c:pt>
                <c:pt idx="2">
                  <c:v>CA</c:v>
                </c:pt>
                <c:pt idx="3">
                  <c:v>DE</c:v>
                </c:pt>
                <c:pt idx="4">
                  <c:v>JP</c:v>
                </c:pt>
                <c:pt idx="5">
                  <c:v>NL</c:v>
                </c:pt>
                <c:pt idx="6">
                  <c:v>TH</c:v>
                </c:pt>
                <c:pt idx="7">
                  <c:v>UK</c:v>
                </c:pt>
                <c:pt idx="8">
                  <c:v>US</c:v>
                </c:pt>
              </c:strCache>
            </c:strRef>
          </c:cat>
          <c:val>
            <c:numRef>
              <c:f>Sheet1!$B$2:$J$2</c:f>
              <c:numCache>
                <c:formatCode>0%</c:formatCode>
                <c:ptCount val="9"/>
                <c:pt idx="0">
                  <c:v>0.63</c:v>
                </c:pt>
                <c:pt idx="1">
                  <c:v>0.38</c:v>
                </c:pt>
                <c:pt idx="2">
                  <c:v>0.43</c:v>
                </c:pt>
                <c:pt idx="3">
                  <c:v>0.32</c:v>
                </c:pt>
                <c:pt idx="4">
                  <c:v>0.34</c:v>
                </c:pt>
                <c:pt idx="5">
                  <c:v>0.18</c:v>
                </c:pt>
                <c:pt idx="6">
                  <c:v>0.72</c:v>
                </c:pt>
                <c:pt idx="7">
                  <c:v>0.36</c:v>
                </c:pt>
                <c:pt idx="8">
                  <c:v>0.44</c:v>
                </c:pt>
              </c:numCache>
            </c:numRef>
          </c:val>
        </c:ser>
        <c:dLbls>
          <c:showLegendKey val="0"/>
          <c:showVal val="0"/>
          <c:showCatName val="0"/>
          <c:showSerName val="0"/>
          <c:showPercent val="0"/>
          <c:showBubbleSize val="0"/>
        </c:dLbls>
        <c:gapWidth val="50"/>
        <c:axId val="141925760"/>
        <c:axId val="141931648"/>
      </c:barChart>
      <c:catAx>
        <c:axId val="141925760"/>
        <c:scaling>
          <c:orientation val="minMax"/>
        </c:scaling>
        <c:delete val="0"/>
        <c:axPos val="b"/>
        <c:majorTickMark val="out"/>
        <c:minorTickMark val="none"/>
        <c:tickLblPos val="nextTo"/>
        <c:txPr>
          <a:bodyPr/>
          <a:lstStyle/>
          <a:p>
            <a:pPr>
              <a:defRPr sz="8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41931648"/>
        <c:crosses val="autoZero"/>
        <c:auto val="1"/>
        <c:lblAlgn val="ctr"/>
        <c:lblOffset val="100"/>
        <c:noMultiLvlLbl val="0"/>
      </c:catAx>
      <c:valAx>
        <c:axId val="141931648"/>
        <c:scaling>
          <c:orientation val="minMax"/>
          <c:max val="1"/>
          <c:min val="0"/>
        </c:scaling>
        <c:delete val="1"/>
        <c:axPos val="l"/>
        <c:numFmt formatCode="0%" sourceLinked="1"/>
        <c:majorTickMark val="out"/>
        <c:minorTickMark val="none"/>
        <c:tickLblPos val="nextTo"/>
        <c:crossAx val="14192576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3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rgbClr val="003399">
                <a:alpha val="27000"/>
              </a:srgbClr>
            </a:solidFill>
          </c:spPr>
          <c:invertIfNegative val="0"/>
          <c:dPt>
            <c:idx val="0"/>
            <c:invertIfNegative val="0"/>
            <c:bubble3D val="0"/>
            <c:spPr>
              <a:solidFill>
                <a:srgbClr val="003399">
                  <a:alpha val="28000"/>
                </a:srgbClr>
              </a:solidFill>
            </c:spPr>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spPr>
              <a:solidFill>
                <a:srgbClr val="C00000"/>
              </a:solidFill>
            </c:spPr>
          </c:dPt>
          <c:dPt>
            <c:idx val="6"/>
            <c:invertIfNegative val="0"/>
            <c:bubble3D val="0"/>
          </c:dPt>
          <c:dPt>
            <c:idx val="7"/>
            <c:invertIfNegative val="0"/>
            <c:bubble3D val="0"/>
          </c:dPt>
          <c:dPt>
            <c:idx val="8"/>
            <c:invertIfNegative val="0"/>
            <c:bubble3D val="0"/>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TH (A)</c:v>
                </c:pt>
                <c:pt idx="1">
                  <c:v>AR (B)</c:v>
                </c:pt>
                <c:pt idx="2">
                  <c:v>JP (C)</c:v>
                </c:pt>
                <c:pt idx="3">
                  <c:v>DE (D)</c:v>
                </c:pt>
                <c:pt idx="4">
                  <c:v>CA (E)</c:v>
                </c:pt>
                <c:pt idx="5">
                  <c:v>UK (F)</c:v>
                </c:pt>
                <c:pt idx="6">
                  <c:v>US (G)</c:v>
                </c:pt>
                <c:pt idx="7">
                  <c:v>AU (H)</c:v>
                </c:pt>
                <c:pt idx="8">
                  <c:v>NL (I)</c:v>
                </c:pt>
              </c:strCache>
            </c:strRef>
          </c:cat>
          <c:val>
            <c:numRef>
              <c:f>Sheet1!$B$2:$B$10</c:f>
              <c:numCache>
                <c:formatCode>0%</c:formatCode>
                <c:ptCount val="9"/>
                <c:pt idx="0">
                  <c:v>0.66</c:v>
                </c:pt>
                <c:pt idx="1">
                  <c:v>0.6</c:v>
                </c:pt>
                <c:pt idx="2">
                  <c:v>0.35</c:v>
                </c:pt>
                <c:pt idx="3">
                  <c:v>0.26</c:v>
                </c:pt>
                <c:pt idx="4">
                  <c:v>0.21</c:v>
                </c:pt>
                <c:pt idx="5">
                  <c:v>0.21</c:v>
                </c:pt>
                <c:pt idx="6">
                  <c:v>0.2</c:v>
                </c:pt>
                <c:pt idx="7">
                  <c:v>0.19</c:v>
                </c:pt>
                <c:pt idx="8">
                  <c:v>0.15</c:v>
                </c:pt>
              </c:numCache>
            </c:numRef>
          </c:val>
        </c:ser>
        <c:dLbls>
          <c:dLblPos val="outEnd"/>
          <c:showLegendKey val="0"/>
          <c:showVal val="1"/>
          <c:showCatName val="0"/>
          <c:showSerName val="0"/>
          <c:showPercent val="0"/>
          <c:showBubbleSize val="0"/>
        </c:dLbls>
        <c:gapWidth val="50"/>
        <c:axId val="164128640"/>
        <c:axId val="164132352"/>
      </c:barChart>
      <c:catAx>
        <c:axId val="164128640"/>
        <c:scaling>
          <c:orientation val="maxMin"/>
        </c:scaling>
        <c:delete val="0"/>
        <c:axPos val="l"/>
        <c:majorTickMark val="out"/>
        <c:minorTickMark val="none"/>
        <c:tickLblPos val="nextTo"/>
        <c:txPr>
          <a:bodyPr/>
          <a:lstStyle/>
          <a:p>
            <a:pPr>
              <a:defRPr sz="800" b="1">
                <a:latin typeface="Arial" panose="020B0604020202020204" pitchFamily="34" charset="0"/>
                <a:cs typeface="Arial" panose="020B0604020202020204" pitchFamily="34" charset="0"/>
              </a:defRPr>
            </a:pPr>
            <a:endParaRPr lang="en-US"/>
          </a:p>
        </c:txPr>
        <c:crossAx val="164132352"/>
        <c:crosses val="autoZero"/>
        <c:auto val="1"/>
        <c:lblAlgn val="ctr"/>
        <c:lblOffset val="100"/>
        <c:noMultiLvlLbl val="0"/>
      </c:catAx>
      <c:valAx>
        <c:axId val="164132352"/>
        <c:scaling>
          <c:orientation val="minMax"/>
          <c:max val="1"/>
          <c:min val="0"/>
        </c:scaling>
        <c:delete val="1"/>
        <c:axPos val="t"/>
        <c:numFmt formatCode="0%" sourceLinked="1"/>
        <c:majorTickMark val="out"/>
        <c:minorTickMark val="none"/>
        <c:tickLblPos val="nextTo"/>
        <c:crossAx val="16412864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3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rgbClr val="003399">
                <a:alpha val="27000"/>
              </a:srgbClr>
            </a:solidFill>
          </c:spPr>
          <c:invertIfNegative val="0"/>
          <c:dPt>
            <c:idx val="0"/>
            <c:invertIfNegative val="0"/>
            <c:bubble3D val="0"/>
            <c:spPr>
              <a:solidFill>
                <a:srgbClr val="003399">
                  <a:alpha val="28000"/>
                </a:srgbClr>
              </a:solidFill>
            </c:spPr>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spPr>
              <a:solidFill>
                <a:srgbClr val="C00000"/>
              </a:solidFill>
            </c:spPr>
          </c:dPt>
          <c:dPt>
            <c:idx val="6"/>
            <c:invertIfNegative val="0"/>
            <c:bubble3D val="0"/>
          </c:dPt>
          <c:dPt>
            <c:idx val="7"/>
            <c:invertIfNegative val="0"/>
            <c:bubble3D val="0"/>
          </c:dPt>
          <c:dPt>
            <c:idx val="8"/>
            <c:invertIfNegative val="0"/>
            <c:bubble3D val="0"/>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TH (A)</c:v>
                </c:pt>
                <c:pt idx="1">
                  <c:v>AR (B)</c:v>
                </c:pt>
                <c:pt idx="2">
                  <c:v>CA (C)</c:v>
                </c:pt>
                <c:pt idx="3">
                  <c:v>JP (D)</c:v>
                </c:pt>
                <c:pt idx="4">
                  <c:v>US (E)</c:v>
                </c:pt>
                <c:pt idx="5">
                  <c:v>UK (F)</c:v>
                </c:pt>
                <c:pt idx="6">
                  <c:v>AU (G)</c:v>
                </c:pt>
                <c:pt idx="7">
                  <c:v>DE (H)</c:v>
                </c:pt>
                <c:pt idx="8">
                  <c:v>NL (I)</c:v>
                </c:pt>
              </c:strCache>
            </c:strRef>
          </c:cat>
          <c:val>
            <c:numRef>
              <c:f>Sheet1!$B$2:$B$10</c:f>
              <c:numCache>
                <c:formatCode>0%</c:formatCode>
                <c:ptCount val="9"/>
                <c:pt idx="0">
                  <c:v>0.6</c:v>
                </c:pt>
                <c:pt idx="1">
                  <c:v>0.56000000000000005</c:v>
                </c:pt>
                <c:pt idx="2">
                  <c:v>0.25</c:v>
                </c:pt>
                <c:pt idx="3">
                  <c:v>0.23</c:v>
                </c:pt>
                <c:pt idx="4">
                  <c:v>0.22</c:v>
                </c:pt>
                <c:pt idx="5">
                  <c:v>0.22</c:v>
                </c:pt>
                <c:pt idx="6">
                  <c:v>0.22</c:v>
                </c:pt>
                <c:pt idx="7">
                  <c:v>0.21</c:v>
                </c:pt>
                <c:pt idx="8">
                  <c:v>0.12</c:v>
                </c:pt>
              </c:numCache>
            </c:numRef>
          </c:val>
        </c:ser>
        <c:dLbls>
          <c:dLblPos val="outEnd"/>
          <c:showLegendKey val="0"/>
          <c:showVal val="1"/>
          <c:showCatName val="0"/>
          <c:showSerName val="0"/>
          <c:showPercent val="0"/>
          <c:showBubbleSize val="0"/>
        </c:dLbls>
        <c:gapWidth val="50"/>
        <c:axId val="164519936"/>
        <c:axId val="164523392"/>
      </c:barChart>
      <c:catAx>
        <c:axId val="164519936"/>
        <c:scaling>
          <c:orientation val="maxMin"/>
        </c:scaling>
        <c:delete val="0"/>
        <c:axPos val="l"/>
        <c:majorTickMark val="out"/>
        <c:minorTickMark val="none"/>
        <c:tickLblPos val="nextTo"/>
        <c:txPr>
          <a:bodyPr/>
          <a:lstStyle/>
          <a:p>
            <a:pPr>
              <a:defRPr sz="800" b="1">
                <a:latin typeface="Arial" panose="020B0604020202020204" pitchFamily="34" charset="0"/>
                <a:cs typeface="Arial" panose="020B0604020202020204" pitchFamily="34" charset="0"/>
              </a:defRPr>
            </a:pPr>
            <a:endParaRPr lang="en-US"/>
          </a:p>
        </c:txPr>
        <c:crossAx val="164523392"/>
        <c:crosses val="autoZero"/>
        <c:auto val="1"/>
        <c:lblAlgn val="ctr"/>
        <c:lblOffset val="100"/>
        <c:noMultiLvlLbl val="0"/>
      </c:catAx>
      <c:valAx>
        <c:axId val="164523392"/>
        <c:scaling>
          <c:orientation val="minMax"/>
          <c:max val="1"/>
          <c:min val="0"/>
        </c:scaling>
        <c:delete val="1"/>
        <c:axPos val="t"/>
        <c:numFmt formatCode="0%" sourceLinked="1"/>
        <c:majorTickMark val="out"/>
        <c:minorTickMark val="none"/>
        <c:tickLblPos val="nextTo"/>
        <c:crossAx val="16451993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3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5943235235074845E-2"/>
          <c:y val="0.1095081328157869"/>
          <c:w val="0.9681135295298503"/>
          <c:h val="0.7722973213882478"/>
        </c:manualLayout>
      </c:layout>
      <c:barChart>
        <c:barDir val="col"/>
        <c:grouping val="clustered"/>
        <c:varyColors val="0"/>
        <c:ser>
          <c:idx val="0"/>
          <c:order val="0"/>
          <c:tx>
            <c:strRef>
              <c:f>Sheet1!$B$1</c:f>
              <c:strCache>
                <c:ptCount val="1"/>
                <c:pt idx="0">
                  <c:v>Male</c:v>
                </c:pt>
              </c:strCache>
            </c:strRef>
          </c:tx>
          <c:spPr>
            <a:solidFill>
              <a:srgbClr val="002A7E"/>
            </a:solidFill>
          </c:spPr>
          <c:invertIfNegative val="0"/>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Sheet1!$B$2:$B$6</c:f>
              <c:numCache>
                <c:formatCode>0%</c:formatCode>
                <c:ptCount val="5"/>
                <c:pt idx="0">
                  <c:v>0.57999999999999996</c:v>
                </c:pt>
                <c:pt idx="1">
                  <c:v>0.1</c:v>
                </c:pt>
                <c:pt idx="2">
                  <c:v>0.11</c:v>
                </c:pt>
                <c:pt idx="3">
                  <c:v>0.04</c:v>
                </c:pt>
                <c:pt idx="4">
                  <c:v>0.17</c:v>
                </c:pt>
              </c:numCache>
            </c:numRef>
          </c:val>
        </c:ser>
        <c:ser>
          <c:idx val="1"/>
          <c:order val="1"/>
          <c:tx>
            <c:strRef>
              <c:f>Sheet1!$C$1</c:f>
              <c:strCache>
                <c:ptCount val="1"/>
                <c:pt idx="0">
                  <c:v>Female</c:v>
                </c:pt>
              </c:strCache>
            </c:strRef>
          </c:tx>
          <c:spPr>
            <a:solidFill>
              <a:srgbClr val="C00000"/>
            </a:solidFill>
          </c:spPr>
          <c:invertIfNegative val="0"/>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Sheet1!$C$2:$C$6</c:f>
              <c:numCache>
                <c:formatCode>0%</c:formatCode>
                <c:ptCount val="5"/>
                <c:pt idx="0">
                  <c:v>0.7</c:v>
                </c:pt>
                <c:pt idx="1">
                  <c:v>0.06</c:v>
                </c:pt>
                <c:pt idx="2">
                  <c:v>0.03</c:v>
                </c:pt>
                <c:pt idx="3">
                  <c:v>0.05</c:v>
                </c:pt>
                <c:pt idx="4">
                  <c:v>0.16</c:v>
                </c:pt>
              </c:numCache>
            </c:numRef>
          </c:val>
        </c:ser>
        <c:ser>
          <c:idx val="2"/>
          <c:order val="2"/>
          <c:tx>
            <c:strRef>
              <c:f>Sheet1!$D$1</c:f>
              <c:strCache>
                <c:ptCount val="1"/>
                <c:pt idx="0">
                  <c:v>Column1</c:v>
                </c:pt>
              </c:strCache>
            </c:strRef>
          </c:tx>
          <c:spPr>
            <a:solidFill>
              <a:srgbClr val="002A7E">
                <a:alpha val="75000"/>
              </a:srgbClr>
            </a:solidFill>
          </c:spPr>
          <c:invertIfNegative val="0"/>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Sheet1!$D$2:$D$6</c:f>
              <c:numCache>
                <c:formatCode>General</c:formatCode>
                <c:ptCount val="5"/>
              </c:numCache>
            </c:numRef>
          </c:val>
        </c:ser>
        <c:ser>
          <c:idx val="3"/>
          <c:order val="3"/>
          <c:tx>
            <c:strRef>
              <c:f>Sheet1!$E$1</c:f>
              <c:strCache>
                <c:ptCount val="1"/>
                <c:pt idx="0">
                  <c:v>Male2</c:v>
                </c:pt>
              </c:strCache>
            </c:strRef>
          </c:tx>
          <c:spPr>
            <a:solidFill>
              <a:srgbClr val="002A7E">
                <a:alpha val="75000"/>
              </a:srgbClr>
            </a:solidFill>
          </c:spPr>
          <c:invertIfNegative val="0"/>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Sheet1!$E$2:$E$6</c:f>
              <c:numCache>
                <c:formatCode>0%</c:formatCode>
                <c:ptCount val="5"/>
                <c:pt idx="0">
                  <c:v>0.84</c:v>
                </c:pt>
                <c:pt idx="1">
                  <c:v>0.05</c:v>
                </c:pt>
                <c:pt idx="2">
                  <c:v>0.01</c:v>
                </c:pt>
                <c:pt idx="3">
                  <c:v>0.02</c:v>
                </c:pt>
                <c:pt idx="4">
                  <c:v>7.0000000000000007E-2</c:v>
                </c:pt>
              </c:numCache>
            </c:numRef>
          </c:val>
        </c:ser>
        <c:ser>
          <c:idx val="4"/>
          <c:order val="4"/>
          <c:tx>
            <c:strRef>
              <c:f>Sheet1!$F$1</c:f>
              <c:strCache>
                <c:ptCount val="1"/>
                <c:pt idx="0">
                  <c:v>Female2</c:v>
                </c:pt>
              </c:strCache>
            </c:strRef>
          </c:tx>
          <c:spPr>
            <a:solidFill>
              <a:srgbClr val="C00000">
                <a:alpha val="50000"/>
              </a:srgbClr>
            </a:solidFill>
          </c:spPr>
          <c:invertIfNegative val="0"/>
          <c:dLbls>
            <c:dLbl>
              <c:idx val="0"/>
              <c:layout>
                <c:manualLayout>
                  <c:x val="4.3480409393064886E-3"/>
                  <c:y val="0"/>
                </c:manualLayout>
              </c:layout>
              <c:dLblPos val="outEnd"/>
              <c:showLegendKey val="0"/>
              <c:showVal val="1"/>
              <c:showCatName val="0"/>
              <c:showSerName val="0"/>
              <c:showPercent val="0"/>
              <c:showBubbleSize val="0"/>
            </c:dLbl>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Sheet1!$F$2:$F$6</c:f>
              <c:numCache>
                <c:formatCode>0%</c:formatCode>
                <c:ptCount val="5"/>
                <c:pt idx="0">
                  <c:v>0.91</c:v>
                </c:pt>
                <c:pt idx="1">
                  <c:v>0.01</c:v>
                </c:pt>
                <c:pt idx="2">
                  <c:v>0.01</c:v>
                </c:pt>
                <c:pt idx="3">
                  <c:v>0.01</c:v>
                </c:pt>
                <c:pt idx="4">
                  <c:v>7.0000000000000007E-2</c:v>
                </c:pt>
              </c:numCache>
            </c:numRef>
          </c:val>
        </c:ser>
        <c:ser>
          <c:idx val="5"/>
          <c:order val="5"/>
          <c:tx>
            <c:strRef>
              <c:f>Sheet1!$G$1</c:f>
              <c:strCache>
                <c:ptCount val="1"/>
                <c:pt idx="0">
                  <c:v>Column2</c:v>
                </c:pt>
              </c:strCache>
            </c:strRef>
          </c:tx>
          <c:spPr>
            <a:solidFill>
              <a:srgbClr val="C00000">
                <a:alpha val="50000"/>
              </a:srgbClr>
            </a:solidFill>
          </c:spPr>
          <c:invertIfNegative val="0"/>
          <c:dLbls>
            <c:dLbl>
              <c:idx val="0"/>
              <c:layout>
                <c:manualLayout>
                  <c:x val="4.3481550641113207E-3"/>
                  <c:y val="0"/>
                </c:manualLayout>
              </c:layout>
              <c:dLblPos val="outEnd"/>
              <c:showLegendKey val="0"/>
              <c:showVal val="1"/>
              <c:showCatName val="0"/>
              <c:showSerName val="0"/>
              <c:showPercent val="0"/>
              <c:showBubbleSize val="0"/>
            </c:dLbl>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Sheet1!$G$2:$G$6</c:f>
              <c:numCache>
                <c:formatCode>General</c:formatCode>
                <c:ptCount val="5"/>
              </c:numCache>
            </c:numRef>
          </c:val>
        </c:ser>
        <c:ser>
          <c:idx val="6"/>
          <c:order val="6"/>
          <c:tx>
            <c:strRef>
              <c:f>Sheet1!$H$1</c:f>
              <c:strCache>
                <c:ptCount val="1"/>
                <c:pt idx="0">
                  <c:v>Male3</c:v>
                </c:pt>
              </c:strCache>
            </c:strRef>
          </c:tx>
          <c:spPr>
            <a:solidFill>
              <a:srgbClr val="002A7E">
                <a:alpha val="50000"/>
              </a:srgbClr>
            </a:solidFill>
          </c:spPr>
          <c:invertIfNegative val="0"/>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Sheet1!$H$2:$H$6</c:f>
              <c:numCache>
                <c:formatCode>0%</c:formatCode>
                <c:ptCount val="5"/>
                <c:pt idx="0">
                  <c:v>0.9</c:v>
                </c:pt>
                <c:pt idx="1">
                  <c:v>0.03</c:v>
                </c:pt>
                <c:pt idx="2">
                  <c:v>0.01</c:v>
                </c:pt>
                <c:pt idx="4">
                  <c:v>0.06</c:v>
                </c:pt>
              </c:numCache>
            </c:numRef>
          </c:val>
        </c:ser>
        <c:ser>
          <c:idx val="7"/>
          <c:order val="7"/>
          <c:tx>
            <c:strRef>
              <c:f>Sheet1!$I$1</c:f>
              <c:strCache>
                <c:ptCount val="1"/>
                <c:pt idx="0">
                  <c:v>Female3</c:v>
                </c:pt>
              </c:strCache>
            </c:strRef>
          </c:tx>
          <c:spPr>
            <a:solidFill>
              <a:srgbClr val="C00000">
                <a:alpha val="50000"/>
              </a:srgbClr>
            </a:solidFill>
          </c:spPr>
          <c:invertIfNegative val="0"/>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Sheet1!$I$2:$I$6</c:f>
              <c:numCache>
                <c:formatCode>0%</c:formatCode>
                <c:ptCount val="5"/>
                <c:pt idx="0">
                  <c:v>0.97</c:v>
                </c:pt>
                <c:pt idx="1">
                  <c:v>0.01</c:v>
                </c:pt>
                <c:pt idx="3">
                  <c:v>0.01</c:v>
                </c:pt>
                <c:pt idx="4">
                  <c:v>0.01</c:v>
                </c:pt>
              </c:numCache>
            </c:numRef>
          </c:val>
        </c:ser>
        <c:dLbls>
          <c:dLblPos val="outEnd"/>
          <c:showLegendKey val="0"/>
          <c:showVal val="1"/>
          <c:showCatName val="0"/>
          <c:showSerName val="0"/>
          <c:showPercent val="0"/>
          <c:showBubbleSize val="0"/>
        </c:dLbls>
        <c:gapWidth val="150"/>
        <c:axId val="163706752"/>
        <c:axId val="163708288"/>
      </c:barChart>
      <c:catAx>
        <c:axId val="163706752"/>
        <c:scaling>
          <c:orientation val="minMax"/>
        </c:scaling>
        <c:delete val="1"/>
        <c:axPos val="b"/>
        <c:numFmt formatCode="General" sourceLinked="1"/>
        <c:majorTickMark val="out"/>
        <c:minorTickMark val="none"/>
        <c:tickLblPos val="nextTo"/>
        <c:crossAx val="163708288"/>
        <c:crosses val="autoZero"/>
        <c:auto val="1"/>
        <c:lblAlgn val="ctr"/>
        <c:lblOffset val="100"/>
        <c:noMultiLvlLbl val="0"/>
      </c:catAx>
      <c:valAx>
        <c:axId val="163708288"/>
        <c:scaling>
          <c:orientation val="minMax"/>
        </c:scaling>
        <c:delete val="1"/>
        <c:axPos val="l"/>
        <c:numFmt formatCode="0%" sourceLinked="1"/>
        <c:majorTickMark val="out"/>
        <c:minorTickMark val="none"/>
        <c:tickLblPos val="nextTo"/>
        <c:crossAx val="16370675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3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0.23</c:v>
                </c:pt>
                <c:pt idx="1">
                  <c:v>0.77</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23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0.21</c:v>
                </c:pt>
                <c:pt idx="1">
                  <c:v>0.79</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23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0.28000000000000003</c:v>
                </c:pt>
                <c:pt idx="1">
                  <c:v>0.72</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23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C00000"/>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0.24</c:v>
                </c:pt>
                <c:pt idx="1">
                  <c:v>0.76</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23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C00000"/>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0.32</c:v>
                </c:pt>
                <c:pt idx="1">
                  <c:v>0.68</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23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C00000"/>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0.39</c:v>
                </c:pt>
                <c:pt idx="1">
                  <c:v>0.61</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23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tx1"/>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0.26</c:v>
                </c:pt>
                <c:pt idx="1">
                  <c:v>0.74</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289357212701352"/>
          <c:y val="0.38146359342053171"/>
          <c:w val="0.81342828469970663"/>
          <c:h val="0.50684069459803827"/>
        </c:manualLayout>
      </c:layout>
      <c:barChart>
        <c:barDir val="col"/>
        <c:grouping val="clustered"/>
        <c:varyColors val="0"/>
        <c:ser>
          <c:idx val="0"/>
          <c:order val="0"/>
          <c:tx>
            <c:strRef>
              <c:f>Sheet1!$A$2</c:f>
              <c:strCache>
                <c:ptCount val="1"/>
              </c:strCache>
            </c:strRef>
          </c:tx>
          <c:invertIfNegative val="0"/>
          <c:dPt>
            <c:idx val="0"/>
            <c:invertIfNegative val="0"/>
            <c:bubble3D val="0"/>
            <c:spPr>
              <a:solidFill>
                <a:schemeClr val="tx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rgbClr val="002A7E"/>
              </a:solidFill>
              <a:ln>
                <a:noFill/>
              </a:ln>
            </c:spPr>
          </c:dPt>
          <c:dPt>
            <c:idx val="7"/>
            <c:invertIfNegative val="0"/>
            <c:bubble3D val="0"/>
            <c:spPr>
              <a:solidFill>
                <a:srgbClr val="9E2600"/>
              </a:solidFill>
            </c:spPr>
          </c:dPt>
          <c:dPt>
            <c:idx val="8"/>
            <c:invertIfNegative val="0"/>
            <c:bubble3D val="0"/>
            <c:spPr>
              <a:solidFill>
                <a:schemeClr val="bg1">
                  <a:lumMod val="50000"/>
                </a:schemeClr>
              </a:solidFill>
            </c:spPr>
          </c:dPt>
          <c:dLbls>
            <c:txPr>
              <a:bodyPr/>
              <a:lstStyle/>
              <a:p>
                <a:pPr>
                  <a:defRPr sz="700" b="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Sheet1!$B$1:$J$1</c:f>
              <c:strCache>
                <c:ptCount val="9"/>
                <c:pt idx="0">
                  <c:v>AR</c:v>
                </c:pt>
                <c:pt idx="1">
                  <c:v>AU</c:v>
                </c:pt>
                <c:pt idx="2">
                  <c:v>CA</c:v>
                </c:pt>
                <c:pt idx="3">
                  <c:v>DE</c:v>
                </c:pt>
                <c:pt idx="4">
                  <c:v>JP</c:v>
                </c:pt>
                <c:pt idx="5">
                  <c:v>NL</c:v>
                </c:pt>
                <c:pt idx="6">
                  <c:v>TH</c:v>
                </c:pt>
                <c:pt idx="7">
                  <c:v>UK</c:v>
                </c:pt>
                <c:pt idx="8">
                  <c:v>US</c:v>
                </c:pt>
              </c:strCache>
            </c:strRef>
          </c:cat>
          <c:val>
            <c:numRef>
              <c:f>Sheet1!$B$2:$J$2</c:f>
              <c:numCache>
                <c:formatCode>0%</c:formatCode>
                <c:ptCount val="9"/>
                <c:pt idx="0">
                  <c:v>0.72</c:v>
                </c:pt>
                <c:pt idx="1">
                  <c:v>0.4</c:v>
                </c:pt>
                <c:pt idx="2">
                  <c:v>0.47</c:v>
                </c:pt>
                <c:pt idx="3">
                  <c:v>0.4</c:v>
                </c:pt>
                <c:pt idx="4">
                  <c:v>0.28999999999999998</c:v>
                </c:pt>
                <c:pt idx="5">
                  <c:v>0.21</c:v>
                </c:pt>
                <c:pt idx="6">
                  <c:v>0.62</c:v>
                </c:pt>
                <c:pt idx="7">
                  <c:v>0.37</c:v>
                </c:pt>
                <c:pt idx="8">
                  <c:v>0.46</c:v>
                </c:pt>
              </c:numCache>
            </c:numRef>
          </c:val>
        </c:ser>
        <c:dLbls>
          <c:showLegendKey val="0"/>
          <c:showVal val="0"/>
          <c:showCatName val="0"/>
          <c:showSerName val="0"/>
          <c:showPercent val="0"/>
          <c:showBubbleSize val="0"/>
        </c:dLbls>
        <c:gapWidth val="50"/>
        <c:axId val="141971456"/>
        <c:axId val="141972992"/>
      </c:barChart>
      <c:catAx>
        <c:axId val="141971456"/>
        <c:scaling>
          <c:orientation val="minMax"/>
        </c:scaling>
        <c:delete val="0"/>
        <c:axPos val="b"/>
        <c:majorTickMark val="out"/>
        <c:minorTickMark val="none"/>
        <c:tickLblPos val="nextTo"/>
        <c:txPr>
          <a:bodyPr/>
          <a:lstStyle/>
          <a:p>
            <a:pPr>
              <a:defRPr sz="8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41972992"/>
        <c:crosses val="autoZero"/>
        <c:auto val="1"/>
        <c:lblAlgn val="ctr"/>
        <c:lblOffset val="100"/>
        <c:noMultiLvlLbl val="0"/>
      </c:catAx>
      <c:valAx>
        <c:axId val="141972992"/>
        <c:scaling>
          <c:orientation val="minMax"/>
          <c:max val="1"/>
          <c:min val="0"/>
        </c:scaling>
        <c:delete val="1"/>
        <c:axPos val="l"/>
        <c:numFmt formatCode="0%" sourceLinked="1"/>
        <c:majorTickMark val="out"/>
        <c:minorTickMark val="none"/>
        <c:tickLblPos val="nextTo"/>
        <c:crossAx val="14197145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4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tx1"/>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0.28000000000000003</c:v>
                </c:pt>
                <c:pt idx="1">
                  <c:v>0.72</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24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tx1"/>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0.26</c:v>
                </c:pt>
                <c:pt idx="1">
                  <c:v>0.74</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24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Sheet1!$B$1</c:f>
              <c:strCache>
                <c:ptCount val="1"/>
                <c:pt idx="0">
                  <c:v>M 18-39*</c:v>
                </c:pt>
              </c:strCache>
            </c:strRef>
          </c:tx>
          <c:spPr>
            <a:ln>
              <a:noFill/>
            </a:ln>
          </c:spPr>
          <c:marker>
            <c:symbol val="square"/>
            <c:size val="7"/>
            <c:spPr>
              <a:solidFill>
                <a:srgbClr val="004EBC"/>
              </a:solidFill>
              <a:ln>
                <a:solidFill>
                  <a:schemeClr val="tx1"/>
                </a:solidFill>
              </a:ln>
            </c:spPr>
          </c:marker>
          <c:cat>
            <c:strRef>
              <c:f>Sheet1!$A$2:$A$7</c:f>
              <c:strCache>
                <c:ptCount val="6"/>
                <c:pt idx="0">
                  <c:v>Swelling of leg</c:v>
                </c:pt>
                <c:pt idx="1">
                  <c:v>Pain/tenderness of leg</c:v>
                </c:pt>
                <c:pt idx="2">
                  <c:v>Changes in the skin color of leg</c:v>
                </c:pt>
                <c:pt idx="3">
                  <c:v>Leg feels warm to touch</c:v>
                </c:pt>
                <c:pt idx="4">
                  <c:v>Itching of your leg</c:v>
                </c:pt>
                <c:pt idx="5">
                  <c:v>Leg paralysis</c:v>
                </c:pt>
              </c:strCache>
            </c:strRef>
          </c:cat>
          <c:val>
            <c:numRef>
              <c:f>Sheet1!$B$2:$B$7</c:f>
              <c:numCache>
                <c:formatCode>0%</c:formatCode>
                <c:ptCount val="6"/>
                <c:pt idx="0">
                  <c:v>0.63</c:v>
                </c:pt>
                <c:pt idx="1">
                  <c:v>0.57999999999999996</c:v>
                </c:pt>
                <c:pt idx="2">
                  <c:v>0.53</c:v>
                </c:pt>
                <c:pt idx="3">
                  <c:v>0.37</c:v>
                </c:pt>
                <c:pt idx="4">
                  <c:v>0.11</c:v>
                </c:pt>
                <c:pt idx="5">
                  <c:v>0.26</c:v>
                </c:pt>
              </c:numCache>
            </c:numRef>
          </c:val>
          <c:smooth val="0"/>
        </c:ser>
        <c:ser>
          <c:idx val="1"/>
          <c:order val="1"/>
          <c:tx>
            <c:strRef>
              <c:f>Sheet1!$C$1</c:f>
              <c:strCache>
                <c:ptCount val="1"/>
                <c:pt idx="0">
                  <c:v>F 18-39*</c:v>
                </c:pt>
              </c:strCache>
            </c:strRef>
          </c:tx>
          <c:spPr>
            <a:ln>
              <a:noFill/>
            </a:ln>
          </c:spPr>
          <c:marker>
            <c:symbol val="square"/>
            <c:size val="7"/>
            <c:spPr>
              <a:solidFill>
                <a:srgbClr val="FF0000"/>
              </a:solidFill>
              <a:ln>
                <a:solidFill>
                  <a:schemeClr val="tx1"/>
                </a:solidFill>
              </a:ln>
            </c:spPr>
          </c:marker>
          <c:cat>
            <c:strRef>
              <c:f>Sheet1!$A$2:$A$7</c:f>
              <c:strCache>
                <c:ptCount val="6"/>
                <c:pt idx="0">
                  <c:v>Swelling of leg</c:v>
                </c:pt>
                <c:pt idx="1">
                  <c:v>Pain/tenderness of leg</c:v>
                </c:pt>
                <c:pt idx="2">
                  <c:v>Changes in the skin color of leg</c:v>
                </c:pt>
                <c:pt idx="3">
                  <c:v>Leg feels warm to touch</c:v>
                </c:pt>
                <c:pt idx="4">
                  <c:v>Itching of your leg</c:v>
                </c:pt>
                <c:pt idx="5">
                  <c:v>Leg paralysis</c:v>
                </c:pt>
              </c:strCache>
            </c:strRef>
          </c:cat>
          <c:val>
            <c:numRef>
              <c:f>Sheet1!$C$2:$C$7</c:f>
              <c:numCache>
                <c:formatCode>0%</c:formatCode>
                <c:ptCount val="6"/>
                <c:pt idx="0">
                  <c:v>0.84</c:v>
                </c:pt>
                <c:pt idx="1">
                  <c:v>1</c:v>
                </c:pt>
                <c:pt idx="2">
                  <c:v>0.68</c:v>
                </c:pt>
                <c:pt idx="3">
                  <c:v>0.57999999999999996</c:v>
                </c:pt>
                <c:pt idx="4">
                  <c:v>0.32</c:v>
                </c:pt>
                <c:pt idx="5">
                  <c:v>0.21</c:v>
                </c:pt>
              </c:numCache>
            </c:numRef>
          </c:val>
          <c:smooth val="0"/>
        </c:ser>
        <c:ser>
          <c:idx val="2"/>
          <c:order val="2"/>
          <c:tx>
            <c:strRef>
              <c:f>Sheet1!$D$1</c:f>
              <c:strCache>
                <c:ptCount val="1"/>
                <c:pt idx="0">
                  <c:v>M 40-64</c:v>
                </c:pt>
              </c:strCache>
            </c:strRef>
          </c:tx>
          <c:spPr>
            <a:ln>
              <a:noFill/>
            </a:ln>
          </c:spPr>
          <c:marker>
            <c:symbol val="triangle"/>
            <c:size val="7"/>
            <c:spPr>
              <a:solidFill>
                <a:srgbClr val="004EBC"/>
              </a:solidFill>
              <a:ln>
                <a:solidFill>
                  <a:schemeClr val="tx1"/>
                </a:solidFill>
              </a:ln>
            </c:spPr>
          </c:marker>
          <c:cat>
            <c:strRef>
              <c:f>Sheet1!$A$2:$A$7</c:f>
              <c:strCache>
                <c:ptCount val="6"/>
                <c:pt idx="0">
                  <c:v>Swelling of leg</c:v>
                </c:pt>
                <c:pt idx="1">
                  <c:v>Pain/tenderness of leg</c:v>
                </c:pt>
                <c:pt idx="2">
                  <c:v>Changes in the skin color of leg</c:v>
                </c:pt>
                <c:pt idx="3">
                  <c:v>Leg feels warm to touch</c:v>
                </c:pt>
                <c:pt idx="4">
                  <c:v>Itching of your leg</c:v>
                </c:pt>
                <c:pt idx="5">
                  <c:v>Leg paralysis</c:v>
                </c:pt>
              </c:strCache>
            </c:strRef>
          </c:cat>
          <c:val>
            <c:numRef>
              <c:f>Sheet1!$D$2:$D$7</c:f>
              <c:numCache>
                <c:formatCode>0%</c:formatCode>
                <c:ptCount val="6"/>
                <c:pt idx="0">
                  <c:v>0.82</c:v>
                </c:pt>
                <c:pt idx="1">
                  <c:v>0.82</c:v>
                </c:pt>
                <c:pt idx="2">
                  <c:v>0.56000000000000005</c:v>
                </c:pt>
                <c:pt idx="3">
                  <c:v>0.47</c:v>
                </c:pt>
                <c:pt idx="4">
                  <c:v>0.24</c:v>
                </c:pt>
                <c:pt idx="5">
                  <c:v>0.35</c:v>
                </c:pt>
              </c:numCache>
            </c:numRef>
          </c:val>
          <c:smooth val="0"/>
        </c:ser>
        <c:ser>
          <c:idx val="3"/>
          <c:order val="3"/>
          <c:tx>
            <c:strRef>
              <c:f>Sheet1!$E$1</c:f>
              <c:strCache>
                <c:ptCount val="1"/>
                <c:pt idx="0">
                  <c:v>F 40-64</c:v>
                </c:pt>
              </c:strCache>
            </c:strRef>
          </c:tx>
          <c:spPr>
            <a:ln w="28575">
              <a:noFill/>
            </a:ln>
          </c:spPr>
          <c:marker>
            <c:symbol val="triangle"/>
            <c:size val="7"/>
            <c:spPr>
              <a:solidFill>
                <a:srgbClr val="FF0000"/>
              </a:solidFill>
              <a:ln w="12700">
                <a:solidFill>
                  <a:schemeClr val="tx1"/>
                </a:solidFill>
              </a:ln>
            </c:spPr>
          </c:marker>
          <c:cat>
            <c:strRef>
              <c:f>Sheet1!$A$2:$A$7</c:f>
              <c:strCache>
                <c:ptCount val="6"/>
                <c:pt idx="0">
                  <c:v>Swelling of leg</c:v>
                </c:pt>
                <c:pt idx="1">
                  <c:v>Pain/tenderness of leg</c:v>
                </c:pt>
                <c:pt idx="2">
                  <c:v>Changes in the skin color of leg</c:v>
                </c:pt>
                <c:pt idx="3">
                  <c:v>Leg feels warm to touch</c:v>
                </c:pt>
                <c:pt idx="4">
                  <c:v>Itching of your leg</c:v>
                </c:pt>
                <c:pt idx="5">
                  <c:v>Leg paralysis</c:v>
                </c:pt>
              </c:strCache>
            </c:strRef>
          </c:cat>
          <c:val>
            <c:numRef>
              <c:f>Sheet1!$E$2:$E$7</c:f>
              <c:numCache>
                <c:formatCode>0%</c:formatCode>
                <c:ptCount val="6"/>
                <c:pt idx="0">
                  <c:v>0.82</c:v>
                </c:pt>
                <c:pt idx="1">
                  <c:v>0.96</c:v>
                </c:pt>
                <c:pt idx="2">
                  <c:v>0.69</c:v>
                </c:pt>
                <c:pt idx="3">
                  <c:v>0.61</c:v>
                </c:pt>
                <c:pt idx="4">
                  <c:v>0.27</c:v>
                </c:pt>
                <c:pt idx="5">
                  <c:v>0.25</c:v>
                </c:pt>
              </c:numCache>
            </c:numRef>
          </c:val>
          <c:smooth val="0"/>
        </c:ser>
        <c:ser>
          <c:idx val="4"/>
          <c:order val="4"/>
          <c:tx>
            <c:strRef>
              <c:f>Sheet1!$F$1</c:f>
              <c:strCache>
                <c:ptCount val="1"/>
                <c:pt idx="0">
                  <c:v>M 65+</c:v>
                </c:pt>
              </c:strCache>
            </c:strRef>
          </c:tx>
          <c:spPr>
            <a:ln w="28575">
              <a:noFill/>
            </a:ln>
          </c:spPr>
          <c:marker>
            <c:symbol val="circle"/>
            <c:size val="7"/>
            <c:spPr>
              <a:solidFill>
                <a:srgbClr val="004EBC"/>
              </a:solidFill>
              <a:ln w="12700">
                <a:solidFill>
                  <a:schemeClr val="tx1"/>
                </a:solidFill>
              </a:ln>
            </c:spPr>
          </c:marker>
          <c:cat>
            <c:strRef>
              <c:f>Sheet1!$A$2:$A$7</c:f>
              <c:strCache>
                <c:ptCount val="6"/>
                <c:pt idx="0">
                  <c:v>Swelling of leg</c:v>
                </c:pt>
                <c:pt idx="1">
                  <c:v>Pain/tenderness of leg</c:v>
                </c:pt>
                <c:pt idx="2">
                  <c:v>Changes in the skin color of leg</c:v>
                </c:pt>
                <c:pt idx="3">
                  <c:v>Leg feels warm to touch</c:v>
                </c:pt>
                <c:pt idx="4">
                  <c:v>Itching of your leg</c:v>
                </c:pt>
                <c:pt idx="5">
                  <c:v>Leg paralysis</c:v>
                </c:pt>
              </c:strCache>
            </c:strRef>
          </c:cat>
          <c:val>
            <c:numRef>
              <c:f>Sheet1!$F$2:$F$7</c:f>
              <c:numCache>
                <c:formatCode>0%</c:formatCode>
                <c:ptCount val="6"/>
                <c:pt idx="0">
                  <c:v>0.76</c:v>
                </c:pt>
                <c:pt idx="1">
                  <c:v>0.9</c:v>
                </c:pt>
                <c:pt idx="2">
                  <c:v>0.55000000000000004</c:v>
                </c:pt>
                <c:pt idx="3">
                  <c:v>0.47</c:v>
                </c:pt>
                <c:pt idx="4">
                  <c:v>0.24</c:v>
                </c:pt>
                <c:pt idx="5">
                  <c:v>0.1</c:v>
                </c:pt>
              </c:numCache>
            </c:numRef>
          </c:val>
          <c:smooth val="0"/>
        </c:ser>
        <c:ser>
          <c:idx val="5"/>
          <c:order val="5"/>
          <c:tx>
            <c:strRef>
              <c:f>Sheet1!$G$1</c:f>
              <c:strCache>
                <c:ptCount val="1"/>
                <c:pt idx="0">
                  <c:v>F 65+</c:v>
                </c:pt>
              </c:strCache>
            </c:strRef>
          </c:tx>
          <c:spPr>
            <a:ln w="28575">
              <a:noFill/>
            </a:ln>
          </c:spPr>
          <c:marker>
            <c:symbol val="circle"/>
            <c:size val="7"/>
            <c:spPr>
              <a:solidFill>
                <a:srgbClr val="FF0000"/>
              </a:solidFill>
              <a:ln w="12700">
                <a:solidFill>
                  <a:schemeClr val="tx1"/>
                </a:solidFill>
              </a:ln>
            </c:spPr>
          </c:marker>
          <c:cat>
            <c:strRef>
              <c:f>Sheet1!$A$2:$A$7</c:f>
              <c:strCache>
                <c:ptCount val="6"/>
                <c:pt idx="0">
                  <c:v>Swelling of leg</c:v>
                </c:pt>
                <c:pt idx="1">
                  <c:v>Pain/tenderness of leg</c:v>
                </c:pt>
                <c:pt idx="2">
                  <c:v>Changes in the skin color of leg</c:v>
                </c:pt>
                <c:pt idx="3">
                  <c:v>Leg feels warm to touch</c:v>
                </c:pt>
                <c:pt idx="4">
                  <c:v>Itching of your leg</c:v>
                </c:pt>
                <c:pt idx="5">
                  <c:v>Leg paralysis</c:v>
                </c:pt>
              </c:strCache>
            </c:strRef>
          </c:cat>
          <c:val>
            <c:numRef>
              <c:f>Sheet1!$G$2:$G$7</c:f>
              <c:numCache>
                <c:formatCode>0%</c:formatCode>
                <c:ptCount val="6"/>
                <c:pt idx="0">
                  <c:v>0.93</c:v>
                </c:pt>
                <c:pt idx="1">
                  <c:v>0.98</c:v>
                </c:pt>
                <c:pt idx="2">
                  <c:v>0.56000000000000005</c:v>
                </c:pt>
                <c:pt idx="3">
                  <c:v>0.7</c:v>
                </c:pt>
                <c:pt idx="4">
                  <c:v>0.23</c:v>
                </c:pt>
                <c:pt idx="5">
                  <c:v>0.19</c:v>
                </c:pt>
              </c:numCache>
            </c:numRef>
          </c:val>
          <c:smooth val="0"/>
        </c:ser>
        <c:dLbls>
          <c:showLegendKey val="0"/>
          <c:showVal val="0"/>
          <c:showCatName val="0"/>
          <c:showSerName val="0"/>
          <c:showPercent val="0"/>
          <c:showBubbleSize val="0"/>
        </c:dLbls>
        <c:marker val="1"/>
        <c:smooth val="0"/>
        <c:axId val="170318464"/>
        <c:axId val="170328832"/>
      </c:lineChart>
      <c:catAx>
        <c:axId val="170318464"/>
        <c:scaling>
          <c:orientation val="minMax"/>
        </c:scaling>
        <c:delete val="0"/>
        <c:axPos val="b"/>
        <c:majorTickMark val="out"/>
        <c:minorTickMark val="none"/>
        <c:tickLblPos val="nextTo"/>
        <c:txPr>
          <a:bodyPr/>
          <a:lstStyle/>
          <a:p>
            <a:pPr>
              <a:defRPr sz="9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70328832"/>
        <c:crosses val="autoZero"/>
        <c:auto val="1"/>
        <c:lblAlgn val="ctr"/>
        <c:lblOffset val="100"/>
        <c:noMultiLvlLbl val="0"/>
      </c:catAx>
      <c:valAx>
        <c:axId val="170328832"/>
        <c:scaling>
          <c:orientation val="minMax"/>
          <c:max val="1"/>
          <c:min val="0"/>
        </c:scaling>
        <c:delete val="0"/>
        <c:axPos val="l"/>
        <c:numFmt formatCode="0%" sourceLinked="1"/>
        <c:majorTickMark val="out"/>
        <c:minorTickMark val="none"/>
        <c:tickLblPos val="nextTo"/>
        <c:txPr>
          <a:bodyPr/>
          <a:lstStyle/>
          <a:p>
            <a:pPr>
              <a:defRPr sz="1050">
                <a:latin typeface="Arial" panose="020B0604020202020204" pitchFamily="34" charset="0"/>
                <a:cs typeface="Arial" panose="020B0604020202020204" pitchFamily="34" charset="0"/>
              </a:defRPr>
            </a:pPr>
            <a:endParaRPr lang="en-US"/>
          </a:p>
        </c:txPr>
        <c:crossAx val="170318464"/>
        <c:crosses val="autoZero"/>
        <c:crossBetween val="between"/>
        <c:majorUnit val="0.2"/>
      </c:valAx>
    </c:plotArea>
    <c:legend>
      <c:legendPos val="t"/>
      <c:layout>
        <c:manualLayout>
          <c:xMode val="edge"/>
          <c:yMode val="edge"/>
          <c:x val="0.22198588980950568"/>
          <c:y val="3.4375000000000003E-2"/>
          <c:w val="0.55602822038098865"/>
          <c:h val="6.0237204724409445E-2"/>
        </c:manualLayout>
      </c:layout>
      <c:overlay val="0"/>
      <c:txPr>
        <a:bodyPr/>
        <a:lstStyle/>
        <a:p>
          <a:pPr>
            <a:defRPr sz="1200">
              <a:latin typeface="Arial" panose="020B0604020202020204" pitchFamily="34" charset="0"/>
              <a:cs typeface="Arial" panose="020B0604020202020204" pitchFamily="34" charset="0"/>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24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0.21</c:v>
                </c:pt>
                <c:pt idx="1">
                  <c:v>0.79</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24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c:v>
                </c:pt>
                <c:pt idx="1">
                  <c:v>0.9</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24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c:v>
                </c:pt>
                <c:pt idx="1">
                  <c:v>0.9</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24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C00000"/>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0.15</c:v>
                </c:pt>
                <c:pt idx="1">
                  <c:v>0.85</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24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C00000"/>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0.17</c:v>
                </c:pt>
                <c:pt idx="1">
                  <c:v>0.82</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24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C00000"/>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0.22</c:v>
                </c:pt>
                <c:pt idx="1">
                  <c:v>0.78</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24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tx1"/>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0.18</c:v>
                </c:pt>
                <c:pt idx="1">
                  <c:v>0.82</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289357212701352"/>
          <c:y val="0.38146359342053171"/>
          <c:w val="0.81342828469970663"/>
          <c:h val="0.50684069459803827"/>
        </c:manualLayout>
      </c:layout>
      <c:barChart>
        <c:barDir val="col"/>
        <c:grouping val="clustered"/>
        <c:varyColors val="0"/>
        <c:ser>
          <c:idx val="0"/>
          <c:order val="0"/>
          <c:tx>
            <c:strRef>
              <c:f>Sheet1!$A$2</c:f>
              <c:strCache>
                <c:ptCount val="1"/>
              </c:strCache>
            </c:strRef>
          </c:tx>
          <c:invertIfNegative val="0"/>
          <c:dPt>
            <c:idx val="0"/>
            <c:invertIfNegative val="0"/>
            <c:bubble3D val="0"/>
            <c:spPr>
              <a:solidFill>
                <a:schemeClr val="tx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rgbClr val="002A7E"/>
              </a:solidFill>
              <a:ln>
                <a:noFill/>
              </a:ln>
            </c:spPr>
          </c:dPt>
          <c:dPt>
            <c:idx val="7"/>
            <c:invertIfNegative val="0"/>
            <c:bubble3D val="0"/>
            <c:spPr>
              <a:solidFill>
                <a:srgbClr val="9E2600"/>
              </a:solidFill>
            </c:spPr>
          </c:dPt>
          <c:dPt>
            <c:idx val="8"/>
            <c:invertIfNegative val="0"/>
            <c:bubble3D val="0"/>
            <c:spPr>
              <a:solidFill>
                <a:schemeClr val="bg1">
                  <a:lumMod val="50000"/>
                </a:schemeClr>
              </a:solidFill>
            </c:spPr>
          </c:dPt>
          <c:dLbls>
            <c:txPr>
              <a:bodyPr/>
              <a:lstStyle/>
              <a:p>
                <a:pPr>
                  <a:defRPr sz="700" b="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Sheet1!$B$1:$J$1</c:f>
              <c:strCache>
                <c:ptCount val="9"/>
                <c:pt idx="0">
                  <c:v>AR</c:v>
                </c:pt>
                <c:pt idx="1">
                  <c:v>AU</c:v>
                </c:pt>
                <c:pt idx="2">
                  <c:v>CA</c:v>
                </c:pt>
                <c:pt idx="3">
                  <c:v>DE</c:v>
                </c:pt>
                <c:pt idx="4">
                  <c:v>JP</c:v>
                </c:pt>
                <c:pt idx="5">
                  <c:v>NL</c:v>
                </c:pt>
                <c:pt idx="6">
                  <c:v>TH</c:v>
                </c:pt>
                <c:pt idx="7">
                  <c:v>UK</c:v>
                </c:pt>
                <c:pt idx="8">
                  <c:v>US</c:v>
                </c:pt>
              </c:strCache>
            </c:strRef>
          </c:cat>
          <c:val>
            <c:numRef>
              <c:f>Sheet1!$B$2:$J$2</c:f>
              <c:numCache>
                <c:formatCode>0%</c:formatCode>
                <c:ptCount val="9"/>
                <c:pt idx="0">
                  <c:v>0.56000000000000005</c:v>
                </c:pt>
                <c:pt idx="1">
                  <c:v>0.12</c:v>
                </c:pt>
                <c:pt idx="2">
                  <c:v>0.15</c:v>
                </c:pt>
                <c:pt idx="3">
                  <c:v>0.12</c:v>
                </c:pt>
                <c:pt idx="4">
                  <c:v>0.06</c:v>
                </c:pt>
                <c:pt idx="5">
                  <c:v>0.05</c:v>
                </c:pt>
                <c:pt idx="6">
                  <c:v>0.48</c:v>
                </c:pt>
                <c:pt idx="7">
                  <c:v>0.09</c:v>
                </c:pt>
                <c:pt idx="8">
                  <c:v>0.12</c:v>
                </c:pt>
              </c:numCache>
            </c:numRef>
          </c:val>
        </c:ser>
        <c:dLbls>
          <c:showLegendKey val="0"/>
          <c:showVal val="0"/>
          <c:showCatName val="0"/>
          <c:showSerName val="0"/>
          <c:showPercent val="0"/>
          <c:showBubbleSize val="0"/>
        </c:dLbls>
        <c:gapWidth val="50"/>
        <c:axId val="142111104"/>
        <c:axId val="142112640"/>
      </c:barChart>
      <c:catAx>
        <c:axId val="142111104"/>
        <c:scaling>
          <c:orientation val="minMax"/>
        </c:scaling>
        <c:delete val="0"/>
        <c:axPos val="b"/>
        <c:majorTickMark val="out"/>
        <c:minorTickMark val="none"/>
        <c:tickLblPos val="nextTo"/>
        <c:txPr>
          <a:bodyPr/>
          <a:lstStyle/>
          <a:p>
            <a:pPr>
              <a:defRPr sz="8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42112640"/>
        <c:crosses val="autoZero"/>
        <c:auto val="1"/>
        <c:lblAlgn val="ctr"/>
        <c:lblOffset val="100"/>
        <c:noMultiLvlLbl val="0"/>
      </c:catAx>
      <c:valAx>
        <c:axId val="142112640"/>
        <c:scaling>
          <c:orientation val="minMax"/>
          <c:max val="1"/>
          <c:min val="0"/>
        </c:scaling>
        <c:delete val="1"/>
        <c:axPos val="l"/>
        <c:numFmt formatCode="0%" sourceLinked="1"/>
        <c:majorTickMark val="out"/>
        <c:minorTickMark val="none"/>
        <c:tickLblPos val="nextTo"/>
        <c:crossAx val="14211110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5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tx1"/>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0.14000000000000001</c:v>
                </c:pt>
                <c:pt idx="1">
                  <c:v>0.86</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25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tx1"/>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0.09</c:v>
                </c:pt>
                <c:pt idx="1">
                  <c:v>0.91</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25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Sheet1!$B$1</c:f>
              <c:strCache>
                <c:ptCount val="1"/>
                <c:pt idx="0">
                  <c:v>M 18-39*</c:v>
                </c:pt>
              </c:strCache>
            </c:strRef>
          </c:tx>
          <c:spPr>
            <a:ln>
              <a:noFill/>
            </a:ln>
          </c:spPr>
          <c:marker>
            <c:symbol val="square"/>
            <c:size val="7"/>
            <c:spPr>
              <a:solidFill>
                <a:srgbClr val="004EBC"/>
              </a:solidFill>
              <a:ln>
                <a:solidFill>
                  <a:schemeClr val="tx1"/>
                </a:solidFill>
              </a:ln>
            </c:spPr>
          </c:marker>
          <c:cat>
            <c:strRef>
              <c:f>Sheet1!$A$2:$A$9</c:f>
              <c:strCache>
                <c:ptCount val="8"/>
                <c:pt idx="0">
                  <c:v>Shortness of breath</c:v>
                </c:pt>
                <c:pt idx="1">
                  <c:v>Chest pain</c:v>
                </c:pt>
                <c:pt idx="2">
                  <c:v>Rapid heart rate</c:v>
                </c:pt>
                <c:pt idx="3">
                  <c:v>Light headed/ pass out</c:v>
                </c:pt>
                <c:pt idx="4">
                  <c:v>Cough up blood</c:v>
                </c:pt>
                <c:pt idx="5">
                  <c:v>Slow/shallow breathing</c:v>
                </c:pt>
                <c:pt idx="6">
                  <c:v>Pain radiating down arm</c:v>
                </c:pt>
                <c:pt idx="7">
                  <c:v>Frequent headaches</c:v>
                </c:pt>
              </c:strCache>
            </c:strRef>
          </c:cat>
          <c:val>
            <c:numRef>
              <c:f>Sheet1!$B$2:$B$9</c:f>
              <c:numCache>
                <c:formatCode>0%</c:formatCode>
                <c:ptCount val="8"/>
                <c:pt idx="0">
                  <c:v>0.76</c:v>
                </c:pt>
                <c:pt idx="1">
                  <c:v>0.53</c:v>
                </c:pt>
                <c:pt idx="2">
                  <c:v>0.18</c:v>
                </c:pt>
                <c:pt idx="3">
                  <c:v>0.35</c:v>
                </c:pt>
                <c:pt idx="4">
                  <c:v>0.65</c:v>
                </c:pt>
                <c:pt idx="5">
                  <c:v>0.47</c:v>
                </c:pt>
                <c:pt idx="6">
                  <c:v>0.18</c:v>
                </c:pt>
                <c:pt idx="7">
                  <c:v>0.12</c:v>
                </c:pt>
              </c:numCache>
            </c:numRef>
          </c:val>
          <c:smooth val="0"/>
        </c:ser>
        <c:ser>
          <c:idx val="1"/>
          <c:order val="1"/>
          <c:tx>
            <c:strRef>
              <c:f>Sheet1!$C$1</c:f>
              <c:strCache>
                <c:ptCount val="1"/>
                <c:pt idx="0">
                  <c:v>F 18-39*</c:v>
                </c:pt>
              </c:strCache>
            </c:strRef>
          </c:tx>
          <c:spPr>
            <a:ln>
              <a:noFill/>
            </a:ln>
          </c:spPr>
          <c:marker>
            <c:symbol val="square"/>
            <c:size val="7"/>
            <c:spPr>
              <a:solidFill>
                <a:srgbClr val="FF0000"/>
              </a:solidFill>
              <a:ln>
                <a:solidFill>
                  <a:schemeClr val="tx1"/>
                </a:solidFill>
              </a:ln>
            </c:spPr>
          </c:marker>
          <c:cat>
            <c:strRef>
              <c:f>Sheet1!$A$2:$A$9</c:f>
              <c:strCache>
                <c:ptCount val="8"/>
                <c:pt idx="0">
                  <c:v>Shortness of breath</c:v>
                </c:pt>
                <c:pt idx="1">
                  <c:v>Chest pain</c:v>
                </c:pt>
                <c:pt idx="2">
                  <c:v>Rapid heart rate</c:v>
                </c:pt>
                <c:pt idx="3">
                  <c:v>Light headed/ pass out</c:v>
                </c:pt>
                <c:pt idx="4">
                  <c:v>Cough up blood</c:v>
                </c:pt>
                <c:pt idx="5">
                  <c:v>Slow/shallow breathing</c:v>
                </c:pt>
                <c:pt idx="6">
                  <c:v>Pain radiating down arm</c:v>
                </c:pt>
                <c:pt idx="7">
                  <c:v>Frequent headaches</c:v>
                </c:pt>
              </c:strCache>
            </c:strRef>
          </c:cat>
          <c:val>
            <c:numRef>
              <c:f>Sheet1!$C$2:$C$9</c:f>
              <c:numCache>
                <c:formatCode>0%</c:formatCode>
                <c:ptCount val="8"/>
                <c:pt idx="0">
                  <c:v>0.75</c:v>
                </c:pt>
                <c:pt idx="1">
                  <c:v>0.57999999999999996</c:v>
                </c:pt>
                <c:pt idx="2">
                  <c:v>0.33</c:v>
                </c:pt>
                <c:pt idx="3">
                  <c:v>0.5</c:v>
                </c:pt>
                <c:pt idx="4">
                  <c:v>0.42</c:v>
                </c:pt>
                <c:pt idx="5">
                  <c:v>0.42</c:v>
                </c:pt>
                <c:pt idx="6">
                  <c:v>0.5</c:v>
                </c:pt>
                <c:pt idx="7">
                  <c:v>0.17</c:v>
                </c:pt>
              </c:numCache>
            </c:numRef>
          </c:val>
          <c:smooth val="0"/>
        </c:ser>
        <c:ser>
          <c:idx val="2"/>
          <c:order val="2"/>
          <c:tx>
            <c:strRef>
              <c:f>Sheet1!$D$1</c:f>
              <c:strCache>
                <c:ptCount val="1"/>
                <c:pt idx="0">
                  <c:v>M 40-64*</c:v>
                </c:pt>
              </c:strCache>
            </c:strRef>
          </c:tx>
          <c:spPr>
            <a:ln>
              <a:noFill/>
            </a:ln>
          </c:spPr>
          <c:marker>
            <c:symbol val="triangle"/>
            <c:size val="7"/>
            <c:spPr>
              <a:solidFill>
                <a:srgbClr val="004EBC"/>
              </a:solidFill>
              <a:ln>
                <a:solidFill>
                  <a:schemeClr val="tx1"/>
                </a:solidFill>
              </a:ln>
            </c:spPr>
          </c:marker>
          <c:cat>
            <c:strRef>
              <c:f>Sheet1!$A$2:$A$9</c:f>
              <c:strCache>
                <c:ptCount val="8"/>
                <c:pt idx="0">
                  <c:v>Shortness of breath</c:v>
                </c:pt>
                <c:pt idx="1">
                  <c:v>Chest pain</c:v>
                </c:pt>
                <c:pt idx="2">
                  <c:v>Rapid heart rate</c:v>
                </c:pt>
                <c:pt idx="3">
                  <c:v>Light headed/ pass out</c:v>
                </c:pt>
                <c:pt idx="4">
                  <c:v>Cough up blood</c:v>
                </c:pt>
                <c:pt idx="5">
                  <c:v>Slow/shallow breathing</c:v>
                </c:pt>
                <c:pt idx="6">
                  <c:v>Pain radiating down arm</c:v>
                </c:pt>
                <c:pt idx="7">
                  <c:v>Frequent headaches</c:v>
                </c:pt>
              </c:strCache>
            </c:strRef>
          </c:cat>
          <c:val>
            <c:numRef>
              <c:f>Sheet1!$D$2:$D$9</c:f>
              <c:numCache>
                <c:formatCode>0%</c:formatCode>
                <c:ptCount val="8"/>
                <c:pt idx="0">
                  <c:v>0.38</c:v>
                </c:pt>
                <c:pt idx="1">
                  <c:v>0.63</c:v>
                </c:pt>
                <c:pt idx="2">
                  <c:v>0.44</c:v>
                </c:pt>
                <c:pt idx="3">
                  <c:v>0.31</c:v>
                </c:pt>
                <c:pt idx="4">
                  <c:v>0.25</c:v>
                </c:pt>
                <c:pt idx="5">
                  <c:v>0.31</c:v>
                </c:pt>
                <c:pt idx="6">
                  <c:v>0.38</c:v>
                </c:pt>
                <c:pt idx="7">
                  <c:v>0.13</c:v>
                </c:pt>
              </c:numCache>
            </c:numRef>
          </c:val>
          <c:smooth val="0"/>
        </c:ser>
        <c:ser>
          <c:idx val="3"/>
          <c:order val="3"/>
          <c:tx>
            <c:strRef>
              <c:f>Sheet1!$E$1</c:f>
              <c:strCache>
                <c:ptCount val="1"/>
                <c:pt idx="0">
                  <c:v>F 40-64*</c:v>
                </c:pt>
              </c:strCache>
            </c:strRef>
          </c:tx>
          <c:spPr>
            <a:ln w="28575">
              <a:noFill/>
            </a:ln>
          </c:spPr>
          <c:marker>
            <c:symbol val="triangle"/>
            <c:size val="7"/>
            <c:spPr>
              <a:solidFill>
                <a:srgbClr val="FF0000"/>
              </a:solidFill>
              <a:ln w="12700">
                <a:solidFill>
                  <a:schemeClr val="tx1"/>
                </a:solidFill>
              </a:ln>
            </c:spPr>
          </c:marker>
          <c:cat>
            <c:strRef>
              <c:f>Sheet1!$A$2:$A$9</c:f>
              <c:strCache>
                <c:ptCount val="8"/>
                <c:pt idx="0">
                  <c:v>Shortness of breath</c:v>
                </c:pt>
                <c:pt idx="1">
                  <c:v>Chest pain</c:v>
                </c:pt>
                <c:pt idx="2">
                  <c:v>Rapid heart rate</c:v>
                </c:pt>
                <c:pt idx="3">
                  <c:v>Light headed/ pass out</c:v>
                </c:pt>
                <c:pt idx="4">
                  <c:v>Cough up blood</c:v>
                </c:pt>
                <c:pt idx="5">
                  <c:v>Slow/shallow breathing</c:v>
                </c:pt>
                <c:pt idx="6">
                  <c:v>Pain radiating down arm</c:v>
                </c:pt>
                <c:pt idx="7">
                  <c:v>Frequent headaches</c:v>
                </c:pt>
              </c:strCache>
            </c:strRef>
          </c:cat>
          <c:val>
            <c:numRef>
              <c:f>Sheet1!$E$2:$E$9</c:f>
              <c:numCache>
                <c:formatCode>0%</c:formatCode>
                <c:ptCount val="8"/>
                <c:pt idx="0">
                  <c:v>0.96</c:v>
                </c:pt>
                <c:pt idx="1">
                  <c:v>0.96</c:v>
                </c:pt>
                <c:pt idx="2">
                  <c:v>0.36</c:v>
                </c:pt>
                <c:pt idx="3">
                  <c:v>0.46</c:v>
                </c:pt>
                <c:pt idx="4">
                  <c:v>0.46</c:v>
                </c:pt>
                <c:pt idx="5">
                  <c:v>0.79</c:v>
                </c:pt>
                <c:pt idx="6">
                  <c:v>0.32</c:v>
                </c:pt>
                <c:pt idx="7">
                  <c:v>0.14000000000000001</c:v>
                </c:pt>
              </c:numCache>
            </c:numRef>
          </c:val>
          <c:smooth val="0"/>
        </c:ser>
        <c:ser>
          <c:idx val="4"/>
          <c:order val="4"/>
          <c:tx>
            <c:strRef>
              <c:f>Sheet1!$F$1</c:f>
              <c:strCache>
                <c:ptCount val="1"/>
                <c:pt idx="0">
                  <c:v>M 65+*</c:v>
                </c:pt>
              </c:strCache>
            </c:strRef>
          </c:tx>
          <c:spPr>
            <a:ln w="28575">
              <a:noFill/>
            </a:ln>
          </c:spPr>
          <c:marker>
            <c:symbol val="circle"/>
            <c:size val="7"/>
            <c:spPr>
              <a:solidFill>
                <a:srgbClr val="004EBC"/>
              </a:solidFill>
              <a:ln w="12700">
                <a:solidFill>
                  <a:schemeClr val="tx1"/>
                </a:solidFill>
              </a:ln>
            </c:spPr>
          </c:marker>
          <c:cat>
            <c:strRef>
              <c:f>Sheet1!$A$2:$A$9</c:f>
              <c:strCache>
                <c:ptCount val="8"/>
                <c:pt idx="0">
                  <c:v>Shortness of breath</c:v>
                </c:pt>
                <c:pt idx="1">
                  <c:v>Chest pain</c:v>
                </c:pt>
                <c:pt idx="2">
                  <c:v>Rapid heart rate</c:v>
                </c:pt>
                <c:pt idx="3">
                  <c:v>Light headed/ pass out</c:v>
                </c:pt>
                <c:pt idx="4">
                  <c:v>Cough up blood</c:v>
                </c:pt>
                <c:pt idx="5">
                  <c:v>Slow/shallow breathing</c:v>
                </c:pt>
                <c:pt idx="6">
                  <c:v>Pain radiating down arm</c:v>
                </c:pt>
                <c:pt idx="7">
                  <c:v>Frequent headaches</c:v>
                </c:pt>
              </c:strCache>
            </c:strRef>
          </c:cat>
          <c:val>
            <c:numRef>
              <c:f>Sheet1!$F$2:$F$9</c:f>
              <c:numCache>
                <c:formatCode>0%</c:formatCode>
                <c:ptCount val="8"/>
                <c:pt idx="0">
                  <c:v>0.78</c:v>
                </c:pt>
                <c:pt idx="1">
                  <c:v>0.83</c:v>
                </c:pt>
                <c:pt idx="2">
                  <c:v>0.39</c:v>
                </c:pt>
                <c:pt idx="3">
                  <c:v>0.39</c:v>
                </c:pt>
                <c:pt idx="4">
                  <c:v>0.22</c:v>
                </c:pt>
                <c:pt idx="5">
                  <c:v>0.67</c:v>
                </c:pt>
                <c:pt idx="6">
                  <c:v>0.28000000000000003</c:v>
                </c:pt>
              </c:numCache>
            </c:numRef>
          </c:val>
          <c:smooth val="0"/>
        </c:ser>
        <c:ser>
          <c:idx val="5"/>
          <c:order val="5"/>
          <c:tx>
            <c:strRef>
              <c:f>Sheet1!$G$1</c:f>
              <c:strCache>
                <c:ptCount val="1"/>
                <c:pt idx="0">
                  <c:v>F 65+</c:v>
                </c:pt>
              </c:strCache>
            </c:strRef>
          </c:tx>
          <c:spPr>
            <a:ln w="28575">
              <a:noFill/>
            </a:ln>
          </c:spPr>
          <c:marker>
            <c:symbol val="circle"/>
            <c:size val="7"/>
            <c:spPr>
              <a:solidFill>
                <a:srgbClr val="FF0000"/>
              </a:solidFill>
              <a:ln w="12700">
                <a:solidFill>
                  <a:schemeClr val="tx1"/>
                </a:solidFill>
              </a:ln>
            </c:spPr>
          </c:marker>
          <c:cat>
            <c:strRef>
              <c:f>Sheet1!$A$2:$A$9</c:f>
              <c:strCache>
                <c:ptCount val="8"/>
                <c:pt idx="0">
                  <c:v>Shortness of breath</c:v>
                </c:pt>
                <c:pt idx="1">
                  <c:v>Chest pain</c:v>
                </c:pt>
                <c:pt idx="2">
                  <c:v>Rapid heart rate</c:v>
                </c:pt>
                <c:pt idx="3">
                  <c:v>Light headed/ pass out</c:v>
                </c:pt>
                <c:pt idx="4">
                  <c:v>Cough up blood</c:v>
                </c:pt>
                <c:pt idx="5">
                  <c:v>Slow/shallow breathing</c:v>
                </c:pt>
                <c:pt idx="6">
                  <c:v>Pain radiating down arm</c:v>
                </c:pt>
                <c:pt idx="7">
                  <c:v>Frequent headaches</c:v>
                </c:pt>
              </c:strCache>
            </c:strRef>
          </c:cat>
          <c:val>
            <c:numRef>
              <c:f>Sheet1!$G$2:$G$9</c:f>
              <c:numCache>
                <c:formatCode>0%</c:formatCode>
                <c:ptCount val="8"/>
                <c:pt idx="0">
                  <c:v>0.91</c:v>
                </c:pt>
                <c:pt idx="1">
                  <c:v>0.81</c:v>
                </c:pt>
                <c:pt idx="2">
                  <c:v>0.37</c:v>
                </c:pt>
                <c:pt idx="3">
                  <c:v>0.44</c:v>
                </c:pt>
                <c:pt idx="4">
                  <c:v>0.28000000000000003</c:v>
                </c:pt>
                <c:pt idx="5">
                  <c:v>0.59</c:v>
                </c:pt>
                <c:pt idx="6">
                  <c:v>0.28000000000000003</c:v>
                </c:pt>
              </c:numCache>
            </c:numRef>
          </c:val>
          <c:smooth val="0"/>
        </c:ser>
        <c:dLbls>
          <c:showLegendKey val="0"/>
          <c:showVal val="0"/>
          <c:showCatName val="0"/>
          <c:showSerName val="0"/>
          <c:showPercent val="0"/>
          <c:showBubbleSize val="0"/>
        </c:dLbls>
        <c:marker val="1"/>
        <c:smooth val="0"/>
        <c:axId val="170918272"/>
        <c:axId val="170920192"/>
      </c:lineChart>
      <c:catAx>
        <c:axId val="170918272"/>
        <c:scaling>
          <c:orientation val="minMax"/>
        </c:scaling>
        <c:delete val="0"/>
        <c:axPos val="b"/>
        <c:majorTickMark val="out"/>
        <c:minorTickMark val="none"/>
        <c:tickLblPos val="nextTo"/>
        <c:txPr>
          <a:bodyPr/>
          <a:lstStyle/>
          <a:p>
            <a:pPr>
              <a:defRPr sz="9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70920192"/>
        <c:crosses val="autoZero"/>
        <c:auto val="1"/>
        <c:lblAlgn val="ctr"/>
        <c:lblOffset val="100"/>
        <c:noMultiLvlLbl val="0"/>
      </c:catAx>
      <c:valAx>
        <c:axId val="170920192"/>
        <c:scaling>
          <c:orientation val="minMax"/>
          <c:max val="1"/>
          <c:min val="0"/>
        </c:scaling>
        <c:delete val="0"/>
        <c:axPos val="l"/>
        <c:numFmt formatCode="0%" sourceLinked="1"/>
        <c:majorTickMark val="out"/>
        <c:minorTickMark val="none"/>
        <c:tickLblPos val="nextTo"/>
        <c:txPr>
          <a:bodyPr/>
          <a:lstStyle/>
          <a:p>
            <a:pPr>
              <a:defRPr sz="1050">
                <a:latin typeface="Arial" panose="020B0604020202020204" pitchFamily="34" charset="0"/>
                <a:cs typeface="Arial" panose="020B0604020202020204" pitchFamily="34" charset="0"/>
              </a:defRPr>
            </a:pPr>
            <a:endParaRPr lang="en-US"/>
          </a:p>
        </c:txPr>
        <c:crossAx val="170918272"/>
        <c:crosses val="autoZero"/>
        <c:crossBetween val="between"/>
        <c:majorUnit val="0.2"/>
      </c:valAx>
    </c:plotArea>
    <c:legend>
      <c:legendPos val="t"/>
      <c:layout>
        <c:manualLayout>
          <c:xMode val="edge"/>
          <c:yMode val="edge"/>
          <c:x val="0.22198588980950568"/>
          <c:y val="3.4375000000000003E-2"/>
          <c:w val="0.55602822038098865"/>
          <c:h val="6.0237204724409445E-2"/>
        </c:manualLayout>
      </c:layout>
      <c:overlay val="0"/>
      <c:txPr>
        <a:bodyPr/>
        <a:lstStyle/>
        <a:p>
          <a:pPr>
            <a:defRPr sz="1200">
              <a:latin typeface="Arial" panose="020B0604020202020204" pitchFamily="34" charset="0"/>
              <a:cs typeface="Arial" panose="020B0604020202020204" pitchFamily="34" charset="0"/>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25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UK</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 (A)</c:v>
                </c:pt>
                <c:pt idx="1">
                  <c:v>Female</c:v>
                </c:pt>
                <c:pt idx="2">
                  <c:v>Male (B)</c:v>
                </c:pt>
                <c:pt idx="3">
                  <c:v>Female</c:v>
                </c:pt>
                <c:pt idx="4">
                  <c:v>Male (C)</c:v>
                </c:pt>
                <c:pt idx="5">
                  <c:v>Female</c:v>
                </c:pt>
              </c:strCache>
            </c:strRef>
          </c:cat>
          <c:val>
            <c:numRef>
              <c:f>Sheet1!$B$2:$B$7</c:f>
              <c:numCache>
                <c:formatCode>0%</c:formatCode>
                <c:ptCount val="6"/>
                <c:pt idx="0">
                  <c:v>0.17</c:v>
                </c:pt>
                <c:pt idx="1">
                  <c:v>0.37</c:v>
                </c:pt>
                <c:pt idx="2">
                  <c:v>0.37</c:v>
                </c:pt>
                <c:pt idx="3">
                  <c:v>0.45</c:v>
                </c:pt>
                <c:pt idx="4">
                  <c:v>0.4</c:v>
                </c:pt>
                <c:pt idx="5">
                  <c:v>0.59</c:v>
                </c:pt>
              </c:numCache>
            </c:numRef>
          </c:val>
        </c:ser>
        <c:dLbls>
          <c:dLblPos val="outEnd"/>
          <c:showLegendKey val="0"/>
          <c:showVal val="1"/>
          <c:showCatName val="0"/>
          <c:showSerName val="0"/>
          <c:showPercent val="0"/>
          <c:showBubbleSize val="0"/>
        </c:dLbls>
        <c:gapWidth val="50"/>
        <c:axId val="170996864"/>
        <c:axId val="171002112"/>
      </c:barChart>
      <c:catAx>
        <c:axId val="170996864"/>
        <c:scaling>
          <c:orientation val="maxMin"/>
        </c:scaling>
        <c:delete val="1"/>
        <c:axPos val="l"/>
        <c:majorTickMark val="out"/>
        <c:minorTickMark val="none"/>
        <c:tickLblPos val="nextTo"/>
        <c:crossAx val="171002112"/>
        <c:crosses val="autoZero"/>
        <c:auto val="1"/>
        <c:lblAlgn val="ctr"/>
        <c:lblOffset val="100"/>
        <c:noMultiLvlLbl val="0"/>
      </c:catAx>
      <c:valAx>
        <c:axId val="171002112"/>
        <c:scaling>
          <c:orientation val="minMax"/>
          <c:max val="1"/>
          <c:min val="0"/>
        </c:scaling>
        <c:delete val="1"/>
        <c:axPos val="t"/>
        <c:numFmt formatCode="0%" sourceLinked="1"/>
        <c:majorTickMark val="out"/>
        <c:minorTickMark val="none"/>
        <c:tickLblPos val="nextTo"/>
        <c:crossAx val="17099686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5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UK</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0.37</c:v>
                </c:pt>
                <c:pt idx="1">
                  <c:v>0.47</c:v>
                </c:pt>
                <c:pt idx="2">
                  <c:v>0.42</c:v>
                </c:pt>
                <c:pt idx="3">
                  <c:v>0.51</c:v>
                </c:pt>
                <c:pt idx="4">
                  <c:v>0.44</c:v>
                </c:pt>
                <c:pt idx="5">
                  <c:v>0.66</c:v>
                </c:pt>
              </c:numCache>
            </c:numRef>
          </c:val>
        </c:ser>
        <c:dLbls>
          <c:dLblPos val="outEnd"/>
          <c:showLegendKey val="0"/>
          <c:showVal val="1"/>
          <c:showCatName val="0"/>
          <c:showSerName val="0"/>
          <c:showPercent val="0"/>
          <c:showBubbleSize val="0"/>
        </c:dLbls>
        <c:gapWidth val="50"/>
        <c:axId val="171021056"/>
        <c:axId val="171071360"/>
      </c:barChart>
      <c:catAx>
        <c:axId val="171021056"/>
        <c:scaling>
          <c:orientation val="maxMin"/>
        </c:scaling>
        <c:delete val="1"/>
        <c:axPos val="l"/>
        <c:majorTickMark val="out"/>
        <c:minorTickMark val="none"/>
        <c:tickLblPos val="nextTo"/>
        <c:crossAx val="171071360"/>
        <c:crosses val="autoZero"/>
        <c:auto val="1"/>
        <c:lblAlgn val="ctr"/>
        <c:lblOffset val="100"/>
        <c:noMultiLvlLbl val="0"/>
      </c:catAx>
      <c:valAx>
        <c:axId val="171071360"/>
        <c:scaling>
          <c:orientation val="minMax"/>
          <c:max val="1"/>
          <c:min val="0"/>
        </c:scaling>
        <c:delete val="1"/>
        <c:axPos val="t"/>
        <c:numFmt formatCode="0%" sourceLinked="1"/>
        <c:majorTickMark val="out"/>
        <c:minorTickMark val="none"/>
        <c:tickLblPos val="nextTo"/>
        <c:crossAx val="17102105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5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UK</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0.51</c:v>
                </c:pt>
                <c:pt idx="1">
                  <c:v>0.66</c:v>
                </c:pt>
                <c:pt idx="2">
                  <c:v>0.73</c:v>
                </c:pt>
                <c:pt idx="3">
                  <c:v>0.86</c:v>
                </c:pt>
                <c:pt idx="4">
                  <c:v>0.83</c:v>
                </c:pt>
                <c:pt idx="5">
                  <c:v>0.9</c:v>
                </c:pt>
              </c:numCache>
            </c:numRef>
          </c:val>
        </c:ser>
        <c:dLbls>
          <c:dLblPos val="outEnd"/>
          <c:showLegendKey val="0"/>
          <c:showVal val="1"/>
          <c:showCatName val="0"/>
          <c:showSerName val="0"/>
          <c:showPercent val="0"/>
          <c:showBubbleSize val="0"/>
        </c:dLbls>
        <c:gapWidth val="50"/>
        <c:axId val="171110784"/>
        <c:axId val="171378176"/>
      </c:barChart>
      <c:catAx>
        <c:axId val="171110784"/>
        <c:scaling>
          <c:orientation val="maxMin"/>
        </c:scaling>
        <c:delete val="1"/>
        <c:axPos val="l"/>
        <c:majorTickMark val="out"/>
        <c:minorTickMark val="none"/>
        <c:tickLblPos val="nextTo"/>
        <c:crossAx val="171378176"/>
        <c:crosses val="autoZero"/>
        <c:auto val="1"/>
        <c:lblAlgn val="ctr"/>
        <c:lblOffset val="100"/>
        <c:noMultiLvlLbl val="0"/>
      </c:catAx>
      <c:valAx>
        <c:axId val="171378176"/>
        <c:scaling>
          <c:orientation val="minMax"/>
          <c:max val="1"/>
          <c:min val="0"/>
        </c:scaling>
        <c:delete val="1"/>
        <c:axPos val="t"/>
        <c:numFmt formatCode="0%" sourceLinked="1"/>
        <c:majorTickMark val="out"/>
        <c:minorTickMark val="none"/>
        <c:tickLblPos val="nextTo"/>
        <c:crossAx val="17111078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5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UK</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0.12</c:v>
                </c:pt>
                <c:pt idx="1">
                  <c:v>0.43</c:v>
                </c:pt>
                <c:pt idx="2">
                  <c:v>0.19</c:v>
                </c:pt>
                <c:pt idx="3">
                  <c:v>0.41</c:v>
                </c:pt>
                <c:pt idx="4">
                  <c:v>0.17</c:v>
                </c:pt>
                <c:pt idx="5">
                  <c:v>0.43</c:v>
                </c:pt>
              </c:numCache>
            </c:numRef>
          </c:val>
        </c:ser>
        <c:dLbls>
          <c:dLblPos val="outEnd"/>
          <c:showLegendKey val="0"/>
          <c:showVal val="1"/>
          <c:showCatName val="0"/>
          <c:showSerName val="0"/>
          <c:showPercent val="0"/>
          <c:showBubbleSize val="0"/>
        </c:dLbls>
        <c:gapWidth val="50"/>
        <c:axId val="171413504"/>
        <c:axId val="171422848"/>
      </c:barChart>
      <c:catAx>
        <c:axId val="171413504"/>
        <c:scaling>
          <c:orientation val="maxMin"/>
        </c:scaling>
        <c:delete val="1"/>
        <c:axPos val="l"/>
        <c:majorTickMark val="out"/>
        <c:minorTickMark val="none"/>
        <c:tickLblPos val="nextTo"/>
        <c:crossAx val="171422848"/>
        <c:crosses val="autoZero"/>
        <c:auto val="1"/>
        <c:lblAlgn val="ctr"/>
        <c:lblOffset val="100"/>
        <c:noMultiLvlLbl val="0"/>
      </c:catAx>
      <c:valAx>
        <c:axId val="171422848"/>
        <c:scaling>
          <c:orientation val="minMax"/>
          <c:max val="1"/>
          <c:min val="0"/>
        </c:scaling>
        <c:delete val="1"/>
        <c:axPos val="t"/>
        <c:numFmt formatCode="0%" sourceLinked="1"/>
        <c:majorTickMark val="out"/>
        <c:minorTickMark val="none"/>
        <c:tickLblPos val="nextTo"/>
        <c:crossAx val="17141350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5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UK</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0.12</c:v>
                </c:pt>
                <c:pt idx="1">
                  <c:v>0.38</c:v>
                </c:pt>
                <c:pt idx="2">
                  <c:v>0.18</c:v>
                </c:pt>
                <c:pt idx="3">
                  <c:v>0.38</c:v>
                </c:pt>
                <c:pt idx="4">
                  <c:v>0.2</c:v>
                </c:pt>
                <c:pt idx="5">
                  <c:v>0.44</c:v>
                </c:pt>
              </c:numCache>
            </c:numRef>
          </c:val>
        </c:ser>
        <c:dLbls>
          <c:dLblPos val="outEnd"/>
          <c:showLegendKey val="0"/>
          <c:showVal val="1"/>
          <c:showCatName val="0"/>
          <c:showSerName val="0"/>
          <c:showPercent val="0"/>
          <c:showBubbleSize val="0"/>
        </c:dLbls>
        <c:gapWidth val="50"/>
        <c:axId val="171441536"/>
        <c:axId val="171832064"/>
      </c:barChart>
      <c:catAx>
        <c:axId val="171441536"/>
        <c:scaling>
          <c:orientation val="maxMin"/>
        </c:scaling>
        <c:delete val="1"/>
        <c:axPos val="l"/>
        <c:majorTickMark val="out"/>
        <c:minorTickMark val="none"/>
        <c:tickLblPos val="nextTo"/>
        <c:crossAx val="171832064"/>
        <c:crosses val="autoZero"/>
        <c:auto val="1"/>
        <c:lblAlgn val="ctr"/>
        <c:lblOffset val="100"/>
        <c:noMultiLvlLbl val="0"/>
      </c:catAx>
      <c:valAx>
        <c:axId val="171832064"/>
        <c:scaling>
          <c:orientation val="minMax"/>
          <c:max val="1"/>
          <c:min val="0"/>
        </c:scaling>
        <c:delete val="1"/>
        <c:axPos val="t"/>
        <c:numFmt formatCode="0%" sourceLinked="1"/>
        <c:majorTickMark val="out"/>
        <c:minorTickMark val="none"/>
        <c:tickLblPos val="nextTo"/>
        <c:crossAx val="17144153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5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UK</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0.47</c:v>
                </c:pt>
                <c:pt idx="1">
                  <c:v>0.59</c:v>
                </c:pt>
                <c:pt idx="2">
                  <c:v>0.55000000000000004</c:v>
                </c:pt>
                <c:pt idx="3">
                  <c:v>0.71</c:v>
                </c:pt>
                <c:pt idx="4">
                  <c:v>0.56000000000000005</c:v>
                </c:pt>
                <c:pt idx="5">
                  <c:v>0.77</c:v>
                </c:pt>
              </c:numCache>
            </c:numRef>
          </c:val>
        </c:ser>
        <c:dLbls>
          <c:dLblPos val="outEnd"/>
          <c:showLegendKey val="0"/>
          <c:showVal val="1"/>
          <c:showCatName val="0"/>
          <c:showSerName val="0"/>
          <c:showPercent val="0"/>
          <c:showBubbleSize val="0"/>
        </c:dLbls>
        <c:gapWidth val="50"/>
        <c:axId val="171838464"/>
        <c:axId val="171884928"/>
      </c:barChart>
      <c:catAx>
        <c:axId val="171838464"/>
        <c:scaling>
          <c:orientation val="maxMin"/>
        </c:scaling>
        <c:delete val="1"/>
        <c:axPos val="l"/>
        <c:majorTickMark val="out"/>
        <c:minorTickMark val="none"/>
        <c:tickLblPos val="nextTo"/>
        <c:crossAx val="171884928"/>
        <c:crosses val="autoZero"/>
        <c:auto val="1"/>
        <c:lblAlgn val="ctr"/>
        <c:lblOffset val="100"/>
        <c:noMultiLvlLbl val="0"/>
      </c:catAx>
      <c:valAx>
        <c:axId val="171884928"/>
        <c:scaling>
          <c:orientation val="minMax"/>
          <c:max val="1"/>
          <c:min val="0"/>
        </c:scaling>
        <c:delete val="1"/>
        <c:axPos val="t"/>
        <c:numFmt formatCode="0%" sourceLinked="1"/>
        <c:majorTickMark val="out"/>
        <c:minorTickMark val="none"/>
        <c:tickLblPos val="nextTo"/>
        <c:crossAx val="17183846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5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UK</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 (A)</c:v>
                </c:pt>
                <c:pt idx="1">
                  <c:v>Female</c:v>
                </c:pt>
                <c:pt idx="2">
                  <c:v>Male (B)</c:v>
                </c:pt>
                <c:pt idx="3">
                  <c:v>Female</c:v>
                </c:pt>
                <c:pt idx="4">
                  <c:v>Male (C)</c:v>
                </c:pt>
                <c:pt idx="5">
                  <c:v>Female</c:v>
                </c:pt>
              </c:strCache>
            </c:strRef>
          </c:cat>
          <c:val>
            <c:numRef>
              <c:f>Sheet1!$B$2:$B$7</c:f>
              <c:numCache>
                <c:formatCode>0%</c:formatCode>
                <c:ptCount val="6"/>
                <c:pt idx="0">
                  <c:v>0.37</c:v>
                </c:pt>
                <c:pt idx="1">
                  <c:v>0.46</c:v>
                </c:pt>
                <c:pt idx="2">
                  <c:v>0.45</c:v>
                </c:pt>
                <c:pt idx="3">
                  <c:v>0.38</c:v>
                </c:pt>
                <c:pt idx="4">
                  <c:v>0.63</c:v>
                </c:pt>
                <c:pt idx="5">
                  <c:v>0.62</c:v>
                </c:pt>
              </c:numCache>
            </c:numRef>
          </c:val>
        </c:ser>
        <c:dLbls>
          <c:dLblPos val="outEnd"/>
          <c:showLegendKey val="0"/>
          <c:showVal val="1"/>
          <c:showCatName val="0"/>
          <c:showSerName val="0"/>
          <c:showPercent val="0"/>
          <c:showBubbleSize val="0"/>
        </c:dLbls>
        <c:gapWidth val="50"/>
        <c:axId val="113050752"/>
        <c:axId val="113056000"/>
      </c:barChart>
      <c:catAx>
        <c:axId val="113050752"/>
        <c:scaling>
          <c:orientation val="maxMin"/>
        </c:scaling>
        <c:delete val="1"/>
        <c:axPos val="l"/>
        <c:majorTickMark val="out"/>
        <c:minorTickMark val="none"/>
        <c:tickLblPos val="nextTo"/>
        <c:crossAx val="113056000"/>
        <c:crosses val="autoZero"/>
        <c:auto val="1"/>
        <c:lblAlgn val="ctr"/>
        <c:lblOffset val="100"/>
        <c:noMultiLvlLbl val="0"/>
      </c:catAx>
      <c:valAx>
        <c:axId val="113056000"/>
        <c:scaling>
          <c:orientation val="minMax"/>
          <c:max val="1"/>
          <c:min val="0"/>
        </c:scaling>
        <c:delete val="1"/>
        <c:axPos val="t"/>
        <c:numFmt formatCode="0%" sourceLinked="1"/>
        <c:majorTickMark val="out"/>
        <c:minorTickMark val="none"/>
        <c:tickLblPos val="nextTo"/>
        <c:crossAx val="113050752"/>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289357212701352"/>
          <c:y val="0.38146359342053171"/>
          <c:w val="0.81342828469970663"/>
          <c:h val="0.50684069459803827"/>
        </c:manualLayout>
      </c:layout>
      <c:barChart>
        <c:barDir val="col"/>
        <c:grouping val="clustered"/>
        <c:varyColors val="0"/>
        <c:ser>
          <c:idx val="0"/>
          <c:order val="0"/>
          <c:tx>
            <c:strRef>
              <c:f>Sheet1!$A$2</c:f>
              <c:strCache>
                <c:ptCount val="1"/>
              </c:strCache>
            </c:strRef>
          </c:tx>
          <c:invertIfNegative val="0"/>
          <c:dPt>
            <c:idx val="0"/>
            <c:invertIfNegative val="0"/>
            <c:bubble3D val="0"/>
            <c:spPr>
              <a:solidFill>
                <a:schemeClr val="tx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rgbClr val="002A7E"/>
              </a:solidFill>
              <a:ln>
                <a:noFill/>
              </a:ln>
            </c:spPr>
          </c:dPt>
          <c:dPt>
            <c:idx val="7"/>
            <c:invertIfNegative val="0"/>
            <c:bubble3D val="0"/>
            <c:spPr>
              <a:solidFill>
                <a:srgbClr val="9E2600"/>
              </a:solidFill>
            </c:spPr>
          </c:dPt>
          <c:dPt>
            <c:idx val="8"/>
            <c:invertIfNegative val="0"/>
            <c:bubble3D val="0"/>
            <c:spPr>
              <a:solidFill>
                <a:schemeClr val="bg1">
                  <a:lumMod val="50000"/>
                </a:schemeClr>
              </a:solidFill>
            </c:spPr>
          </c:dPt>
          <c:dLbls>
            <c:txPr>
              <a:bodyPr/>
              <a:lstStyle/>
              <a:p>
                <a:pPr>
                  <a:defRPr sz="700" b="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Sheet1!$B$1:$J$1</c:f>
              <c:strCache>
                <c:ptCount val="9"/>
                <c:pt idx="0">
                  <c:v>AR</c:v>
                </c:pt>
                <c:pt idx="1">
                  <c:v>AU</c:v>
                </c:pt>
                <c:pt idx="2">
                  <c:v>CA</c:v>
                </c:pt>
                <c:pt idx="3">
                  <c:v>DE</c:v>
                </c:pt>
                <c:pt idx="4">
                  <c:v>JP</c:v>
                </c:pt>
                <c:pt idx="5">
                  <c:v>NL</c:v>
                </c:pt>
                <c:pt idx="6">
                  <c:v>TH</c:v>
                </c:pt>
                <c:pt idx="7">
                  <c:v>UK</c:v>
                </c:pt>
                <c:pt idx="8">
                  <c:v>US</c:v>
                </c:pt>
              </c:strCache>
            </c:strRef>
          </c:cat>
          <c:val>
            <c:numRef>
              <c:f>Sheet1!$B$2:$J$2</c:f>
              <c:numCache>
                <c:formatCode>0%</c:formatCode>
                <c:ptCount val="9"/>
                <c:pt idx="0">
                  <c:v>0.76</c:v>
                </c:pt>
                <c:pt idx="1">
                  <c:v>0.39</c:v>
                </c:pt>
                <c:pt idx="2">
                  <c:v>0.46</c:v>
                </c:pt>
                <c:pt idx="3">
                  <c:v>0.4</c:v>
                </c:pt>
                <c:pt idx="4">
                  <c:v>0.35</c:v>
                </c:pt>
                <c:pt idx="5">
                  <c:v>0.2</c:v>
                </c:pt>
                <c:pt idx="6">
                  <c:v>0.66</c:v>
                </c:pt>
                <c:pt idx="7">
                  <c:v>0.37</c:v>
                </c:pt>
                <c:pt idx="8">
                  <c:v>0.38</c:v>
                </c:pt>
              </c:numCache>
            </c:numRef>
          </c:val>
        </c:ser>
        <c:dLbls>
          <c:showLegendKey val="0"/>
          <c:showVal val="0"/>
          <c:showCatName val="0"/>
          <c:showSerName val="0"/>
          <c:showPercent val="0"/>
          <c:showBubbleSize val="0"/>
        </c:dLbls>
        <c:gapWidth val="50"/>
        <c:axId val="142144256"/>
        <c:axId val="142145792"/>
      </c:barChart>
      <c:catAx>
        <c:axId val="142144256"/>
        <c:scaling>
          <c:orientation val="minMax"/>
        </c:scaling>
        <c:delete val="0"/>
        <c:axPos val="b"/>
        <c:majorTickMark val="out"/>
        <c:minorTickMark val="none"/>
        <c:tickLblPos val="nextTo"/>
        <c:txPr>
          <a:bodyPr/>
          <a:lstStyle/>
          <a:p>
            <a:pPr>
              <a:defRPr sz="8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42145792"/>
        <c:crosses val="autoZero"/>
        <c:auto val="1"/>
        <c:lblAlgn val="ctr"/>
        <c:lblOffset val="100"/>
        <c:noMultiLvlLbl val="0"/>
      </c:catAx>
      <c:valAx>
        <c:axId val="142145792"/>
        <c:scaling>
          <c:orientation val="minMax"/>
          <c:max val="1"/>
          <c:min val="0"/>
        </c:scaling>
        <c:delete val="1"/>
        <c:axPos val="l"/>
        <c:numFmt formatCode="0%" sourceLinked="1"/>
        <c:majorTickMark val="out"/>
        <c:minorTickMark val="none"/>
        <c:tickLblPos val="nextTo"/>
        <c:crossAx val="14214425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6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UK</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0.11</c:v>
                </c:pt>
                <c:pt idx="1">
                  <c:v>0.03</c:v>
                </c:pt>
                <c:pt idx="2">
                  <c:v>0.04</c:v>
                </c:pt>
                <c:pt idx="3">
                  <c:v>0.02</c:v>
                </c:pt>
                <c:pt idx="4">
                  <c:v>0.01</c:v>
                </c:pt>
                <c:pt idx="5">
                  <c:v>0.01</c:v>
                </c:pt>
              </c:numCache>
            </c:numRef>
          </c:val>
        </c:ser>
        <c:dLbls>
          <c:dLblPos val="outEnd"/>
          <c:showLegendKey val="0"/>
          <c:showVal val="1"/>
          <c:showCatName val="0"/>
          <c:showSerName val="0"/>
          <c:showPercent val="0"/>
          <c:showBubbleSize val="0"/>
        </c:dLbls>
        <c:gapWidth val="50"/>
        <c:axId val="113079040"/>
        <c:axId val="113084288"/>
      </c:barChart>
      <c:catAx>
        <c:axId val="113079040"/>
        <c:scaling>
          <c:orientation val="maxMin"/>
        </c:scaling>
        <c:delete val="1"/>
        <c:axPos val="l"/>
        <c:majorTickMark val="out"/>
        <c:minorTickMark val="none"/>
        <c:tickLblPos val="nextTo"/>
        <c:crossAx val="113084288"/>
        <c:crosses val="autoZero"/>
        <c:auto val="1"/>
        <c:lblAlgn val="ctr"/>
        <c:lblOffset val="100"/>
        <c:noMultiLvlLbl val="0"/>
      </c:catAx>
      <c:valAx>
        <c:axId val="113084288"/>
        <c:scaling>
          <c:orientation val="minMax"/>
          <c:max val="1"/>
          <c:min val="0"/>
        </c:scaling>
        <c:delete val="1"/>
        <c:axPos val="t"/>
        <c:numFmt formatCode="0%" sourceLinked="1"/>
        <c:majorTickMark val="out"/>
        <c:minorTickMark val="none"/>
        <c:tickLblPos val="nextTo"/>
        <c:crossAx val="113079040"/>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26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UK</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0.52</c:v>
                </c:pt>
                <c:pt idx="1">
                  <c:v>0.41</c:v>
                </c:pt>
                <c:pt idx="2">
                  <c:v>0.43</c:v>
                </c:pt>
                <c:pt idx="3">
                  <c:v>0.41</c:v>
                </c:pt>
                <c:pt idx="4">
                  <c:v>0.57999999999999996</c:v>
                </c:pt>
                <c:pt idx="5">
                  <c:v>0.39</c:v>
                </c:pt>
              </c:numCache>
            </c:numRef>
          </c:val>
        </c:ser>
        <c:dLbls>
          <c:dLblPos val="outEnd"/>
          <c:showLegendKey val="0"/>
          <c:showVal val="1"/>
          <c:showCatName val="0"/>
          <c:showSerName val="0"/>
          <c:showPercent val="0"/>
          <c:showBubbleSize val="0"/>
        </c:dLbls>
        <c:gapWidth val="50"/>
        <c:axId val="113131904"/>
        <c:axId val="113149440"/>
      </c:barChart>
      <c:catAx>
        <c:axId val="113131904"/>
        <c:scaling>
          <c:orientation val="maxMin"/>
        </c:scaling>
        <c:delete val="1"/>
        <c:axPos val="l"/>
        <c:majorTickMark val="out"/>
        <c:minorTickMark val="none"/>
        <c:tickLblPos val="nextTo"/>
        <c:crossAx val="113149440"/>
        <c:crosses val="autoZero"/>
        <c:auto val="1"/>
        <c:lblAlgn val="ctr"/>
        <c:lblOffset val="100"/>
        <c:noMultiLvlLbl val="0"/>
      </c:catAx>
      <c:valAx>
        <c:axId val="113149440"/>
        <c:scaling>
          <c:orientation val="minMax"/>
          <c:max val="1"/>
          <c:min val="0"/>
        </c:scaling>
        <c:delete val="1"/>
        <c:axPos val="t"/>
        <c:numFmt formatCode="0%" sourceLinked="1"/>
        <c:majorTickMark val="out"/>
        <c:minorTickMark val="none"/>
        <c:tickLblPos val="nextTo"/>
        <c:crossAx val="113131904"/>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26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UK</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0.09</c:v>
                </c:pt>
                <c:pt idx="1">
                  <c:v>0.05</c:v>
                </c:pt>
                <c:pt idx="2">
                  <c:v>0.03</c:v>
                </c:pt>
                <c:pt idx="3">
                  <c:v>0.01</c:v>
                </c:pt>
                <c:pt idx="4">
                  <c:v>0</c:v>
                </c:pt>
                <c:pt idx="5">
                  <c:v>0.01</c:v>
                </c:pt>
              </c:numCache>
            </c:numRef>
          </c:val>
        </c:ser>
        <c:dLbls>
          <c:dLblPos val="outEnd"/>
          <c:showLegendKey val="0"/>
          <c:showVal val="1"/>
          <c:showCatName val="0"/>
          <c:showSerName val="0"/>
          <c:showPercent val="0"/>
          <c:showBubbleSize val="0"/>
        </c:dLbls>
        <c:gapWidth val="50"/>
        <c:axId val="113471488"/>
        <c:axId val="113476736"/>
      </c:barChart>
      <c:catAx>
        <c:axId val="113471488"/>
        <c:scaling>
          <c:orientation val="maxMin"/>
        </c:scaling>
        <c:delete val="1"/>
        <c:axPos val="l"/>
        <c:majorTickMark val="out"/>
        <c:minorTickMark val="none"/>
        <c:tickLblPos val="nextTo"/>
        <c:crossAx val="113476736"/>
        <c:crosses val="autoZero"/>
        <c:auto val="1"/>
        <c:lblAlgn val="ctr"/>
        <c:lblOffset val="100"/>
        <c:noMultiLvlLbl val="0"/>
      </c:catAx>
      <c:valAx>
        <c:axId val="113476736"/>
        <c:scaling>
          <c:orientation val="minMax"/>
          <c:max val="1"/>
          <c:min val="0"/>
        </c:scaling>
        <c:delete val="1"/>
        <c:axPos val="t"/>
        <c:numFmt formatCode="0%" sourceLinked="1"/>
        <c:majorTickMark val="out"/>
        <c:minorTickMark val="none"/>
        <c:tickLblPos val="nextTo"/>
        <c:crossAx val="113471488"/>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26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UK</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0.4</c:v>
                </c:pt>
                <c:pt idx="1">
                  <c:v>0.41</c:v>
                </c:pt>
                <c:pt idx="2">
                  <c:v>0.36</c:v>
                </c:pt>
                <c:pt idx="3">
                  <c:v>0.37</c:v>
                </c:pt>
                <c:pt idx="4">
                  <c:v>0.48</c:v>
                </c:pt>
                <c:pt idx="5">
                  <c:v>0.45</c:v>
                </c:pt>
              </c:numCache>
            </c:numRef>
          </c:val>
        </c:ser>
        <c:dLbls>
          <c:dLblPos val="outEnd"/>
          <c:showLegendKey val="0"/>
          <c:showVal val="1"/>
          <c:showCatName val="0"/>
          <c:showSerName val="0"/>
          <c:showPercent val="0"/>
          <c:showBubbleSize val="0"/>
        </c:dLbls>
        <c:gapWidth val="50"/>
        <c:axId val="113503616"/>
        <c:axId val="113529600"/>
      </c:barChart>
      <c:catAx>
        <c:axId val="113503616"/>
        <c:scaling>
          <c:orientation val="maxMin"/>
        </c:scaling>
        <c:delete val="1"/>
        <c:axPos val="l"/>
        <c:majorTickMark val="out"/>
        <c:minorTickMark val="none"/>
        <c:tickLblPos val="nextTo"/>
        <c:crossAx val="113529600"/>
        <c:crosses val="autoZero"/>
        <c:auto val="1"/>
        <c:lblAlgn val="ctr"/>
        <c:lblOffset val="100"/>
        <c:noMultiLvlLbl val="0"/>
      </c:catAx>
      <c:valAx>
        <c:axId val="113529600"/>
        <c:scaling>
          <c:orientation val="minMax"/>
          <c:max val="1"/>
          <c:min val="0"/>
        </c:scaling>
        <c:delete val="1"/>
        <c:axPos val="t"/>
        <c:numFmt formatCode="0%" sourceLinked="1"/>
        <c:majorTickMark val="out"/>
        <c:minorTickMark val="none"/>
        <c:tickLblPos val="nextTo"/>
        <c:crossAx val="113503616"/>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26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UK</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 (A)</c:v>
                </c:pt>
                <c:pt idx="1">
                  <c:v>Female</c:v>
                </c:pt>
                <c:pt idx="2">
                  <c:v>Male (B)</c:v>
                </c:pt>
                <c:pt idx="3">
                  <c:v>Female</c:v>
                </c:pt>
                <c:pt idx="4">
                  <c:v>Male (C)</c:v>
                </c:pt>
                <c:pt idx="5">
                  <c:v>Female</c:v>
                </c:pt>
              </c:strCache>
            </c:strRef>
          </c:cat>
          <c:val>
            <c:numRef>
              <c:f>Sheet1!$B$2:$B$7</c:f>
              <c:numCache>
                <c:formatCode>0%</c:formatCode>
                <c:ptCount val="6"/>
                <c:pt idx="0">
                  <c:v>0.11</c:v>
                </c:pt>
                <c:pt idx="1">
                  <c:v>0.24</c:v>
                </c:pt>
                <c:pt idx="2">
                  <c:v>0.09</c:v>
                </c:pt>
                <c:pt idx="3">
                  <c:v>0.11</c:v>
                </c:pt>
                <c:pt idx="4">
                  <c:v>0.14000000000000001</c:v>
                </c:pt>
                <c:pt idx="5">
                  <c:v>0.06</c:v>
                </c:pt>
              </c:numCache>
            </c:numRef>
          </c:val>
        </c:ser>
        <c:dLbls>
          <c:dLblPos val="outEnd"/>
          <c:showLegendKey val="0"/>
          <c:showVal val="1"/>
          <c:showCatName val="0"/>
          <c:showSerName val="0"/>
          <c:showPercent val="0"/>
          <c:showBubbleSize val="0"/>
        </c:dLbls>
        <c:gapWidth val="50"/>
        <c:axId val="113236992"/>
        <c:axId val="113312512"/>
      </c:barChart>
      <c:catAx>
        <c:axId val="113236992"/>
        <c:scaling>
          <c:orientation val="maxMin"/>
        </c:scaling>
        <c:delete val="1"/>
        <c:axPos val="l"/>
        <c:majorTickMark val="out"/>
        <c:minorTickMark val="none"/>
        <c:tickLblPos val="nextTo"/>
        <c:crossAx val="113312512"/>
        <c:crosses val="autoZero"/>
        <c:auto val="1"/>
        <c:lblAlgn val="ctr"/>
        <c:lblOffset val="100"/>
        <c:noMultiLvlLbl val="0"/>
      </c:catAx>
      <c:valAx>
        <c:axId val="113312512"/>
        <c:scaling>
          <c:orientation val="minMax"/>
          <c:max val="1"/>
          <c:min val="0"/>
        </c:scaling>
        <c:delete val="1"/>
        <c:axPos val="t"/>
        <c:numFmt formatCode="0%" sourceLinked="1"/>
        <c:majorTickMark val="out"/>
        <c:minorTickMark val="none"/>
        <c:tickLblPos val="nextTo"/>
        <c:crossAx val="113236992"/>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26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Sheet1!$A$2:$A$7</c:f>
              <c:strCache>
                <c:ptCount val="6"/>
                <c:pt idx="0">
                  <c:v>Males</c:v>
                </c:pt>
                <c:pt idx="1">
                  <c:v>Females</c:v>
                </c:pt>
                <c:pt idx="2">
                  <c:v>Males</c:v>
                </c:pt>
                <c:pt idx="3">
                  <c:v>Females</c:v>
                </c:pt>
                <c:pt idx="4">
                  <c:v>Males</c:v>
                </c:pt>
                <c:pt idx="5">
                  <c:v>Females</c:v>
                </c:pt>
              </c:strCache>
            </c:strRef>
          </c:cat>
          <c:val>
            <c:numRef>
              <c:f>Sheet1!$B$2:$B$7</c:f>
              <c:numCache>
                <c:formatCode>0%</c:formatCode>
                <c:ptCount val="6"/>
                <c:pt idx="0">
                  <c:v>0.79</c:v>
                </c:pt>
                <c:pt idx="1">
                  <c:v>0.84</c:v>
                </c:pt>
                <c:pt idx="2">
                  <c:v>0.85</c:v>
                </c:pt>
                <c:pt idx="3">
                  <c:v>0.89</c:v>
                </c:pt>
                <c:pt idx="4">
                  <c:v>0.89</c:v>
                </c:pt>
                <c:pt idx="5">
                  <c:v>0.91</c:v>
                </c:pt>
              </c:numCache>
            </c:numRef>
          </c:val>
        </c:ser>
        <c:ser>
          <c:idx val="1"/>
          <c:order val="1"/>
          <c:tx>
            <c:strRef>
              <c:f>Sheet1!$C$1</c:f>
              <c:strCache>
                <c:ptCount val="1"/>
                <c:pt idx="0">
                  <c:v>Neutral</c:v>
                </c:pt>
              </c:strCache>
            </c:strRef>
          </c:tx>
          <c:invertIfNegative val="0"/>
          <c:cat>
            <c:strRef>
              <c:f>Sheet1!$A$2:$A$7</c:f>
              <c:strCache>
                <c:ptCount val="6"/>
                <c:pt idx="0">
                  <c:v>Males</c:v>
                </c:pt>
                <c:pt idx="1">
                  <c:v>Females</c:v>
                </c:pt>
                <c:pt idx="2">
                  <c:v>Males</c:v>
                </c:pt>
                <c:pt idx="3">
                  <c:v>Females</c:v>
                </c:pt>
                <c:pt idx="4">
                  <c:v>Males</c:v>
                </c:pt>
                <c:pt idx="5">
                  <c:v>Females</c:v>
                </c:pt>
              </c:strCache>
            </c:strRef>
          </c:cat>
          <c:val>
            <c:numRef>
              <c:f>Sheet1!$C$2:$C$7</c:f>
              <c:numCache>
                <c:formatCode>0%</c:formatCode>
                <c:ptCount val="6"/>
                <c:pt idx="0">
                  <c:v>0.15999999999999992</c:v>
                </c:pt>
                <c:pt idx="1">
                  <c:v>0.12</c:v>
                </c:pt>
                <c:pt idx="2">
                  <c:v>9.000000000000008E-2</c:v>
                </c:pt>
                <c:pt idx="3">
                  <c:v>5.9999999999999942E-2</c:v>
                </c:pt>
                <c:pt idx="4">
                  <c:v>4.0000000000000036E-2</c:v>
                </c:pt>
                <c:pt idx="5">
                  <c:v>2.0000000000000018E-2</c:v>
                </c:pt>
              </c:numCache>
            </c:numRef>
          </c:val>
        </c:ser>
        <c:ser>
          <c:idx val="2"/>
          <c:order val="2"/>
          <c:tx>
            <c:strRef>
              <c:f>Sheet1!$D$1</c:f>
              <c:strCache>
                <c:ptCount val="1"/>
                <c:pt idx="0">
                  <c:v>Disagree</c:v>
                </c:pt>
              </c:strCache>
            </c:strRef>
          </c:tx>
          <c:spPr>
            <a:solidFill>
              <a:srgbClr val="C00000"/>
            </a:solidFill>
          </c:spPr>
          <c:invertIfNegative val="0"/>
          <c:dLbls>
            <c:dLbl>
              <c:idx val="5"/>
              <c:layout>
                <c:manualLayout>
                  <c:x val="2.7538317291721419E-3"/>
                  <c:y val="-7.3895839394821066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Sheet1!$A$2:$A$7</c:f>
              <c:strCache>
                <c:ptCount val="6"/>
                <c:pt idx="0">
                  <c:v>Males</c:v>
                </c:pt>
                <c:pt idx="1">
                  <c:v>Females</c:v>
                </c:pt>
                <c:pt idx="2">
                  <c:v>Males</c:v>
                </c:pt>
                <c:pt idx="3">
                  <c:v>Females</c:v>
                </c:pt>
                <c:pt idx="4">
                  <c:v>Males</c:v>
                </c:pt>
                <c:pt idx="5">
                  <c:v>Females</c:v>
                </c:pt>
              </c:strCache>
            </c:strRef>
          </c:cat>
          <c:val>
            <c:numRef>
              <c:f>Sheet1!$D$2:$D$7</c:f>
              <c:numCache>
                <c:formatCode>0%</c:formatCode>
                <c:ptCount val="6"/>
                <c:pt idx="0">
                  <c:v>0.05</c:v>
                </c:pt>
                <c:pt idx="1">
                  <c:v>0.04</c:v>
                </c:pt>
                <c:pt idx="2">
                  <c:v>0.06</c:v>
                </c:pt>
                <c:pt idx="3">
                  <c:v>0.05</c:v>
                </c:pt>
                <c:pt idx="4">
                  <c:v>7.0000000000000007E-2</c:v>
                </c:pt>
                <c:pt idx="5">
                  <c:v>7.0000000000000007E-2</c:v>
                </c:pt>
              </c:numCache>
            </c:numRef>
          </c:val>
        </c:ser>
        <c:dLbls>
          <c:showLegendKey val="0"/>
          <c:showVal val="1"/>
          <c:showCatName val="0"/>
          <c:showSerName val="0"/>
          <c:showPercent val="0"/>
          <c:showBubbleSize val="0"/>
        </c:dLbls>
        <c:gapWidth val="50"/>
        <c:overlap val="100"/>
        <c:axId val="112984064"/>
        <c:axId val="112986752"/>
      </c:barChart>
      <c:catAx>
        <c:axId val="112984064"/>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112986752"/>
        <c:crosses val="autoZero"/>
        <c:auto val="1"/>
        <c:lblAlgn val="ctr"/>
        <c:lblOffset val="100"/>
        <c:noMultiLvlLbl val="0"/>
      </c:catAx>
      <c:valAx>
        <c:axId val="112986752"/>
        <c:scaling>
          <c:orientation val="minMax"/>
          <c:max val="1"/>
          <c:min val="0"/>
        </c:scaling>
        <c:delete val="1"/>
        <c:axPos val="b"/>
        <c:numFmt formatCode="0%" sourceLinked="0"/>
        <c:majorTickMark val="none"/>
        <c:minorTickMark val="none"/>
        <c:tickLblPos val="nextTo"/>
        <c:crossAx val="112984064"/>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26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Sheet1!$A$2:$A$7</c:f>
              <c:strCache>
                <c:ptCount val="6"/>
                <c:pt idx="0">
                  <c:v>Males</c:v>
                </c:pt>
                <c:pt idx="1">
                  <c:v>Females</c:v>
                </c:pt>
                <c:pt idx="2">
                  <c:v>Males</c:v>
                </c:pt>
                <c:pt idx="3">
                  <c:v>Females</c:v>
                </c:pt>
                <c:pt idx="4">
                  <c:v>Males</c:v>
                </c:pt>
                <c:pt idx="5">
                  <c:v>Females</c:v>
                </c:pt>
              </c:strCache>
            </c:strRef>
          </c:cat>
          <c:val>
            <c:numRef>
              <c:f>Sheet1!$B$2:$B$7</c:f>
              <c:numCache>
                <c:formatCode>0%</c:formatCode>
                <c:ptCount val="6"/>
                <c:pt idx="0">
                  <c:v>0.44</c:v>
                </c:pt>
                <c:pt idx="1">
                  <c:v>0.51</c:v>
                </c:pt>
                <c:pt idx="2">
                  <c:v>0.6</c:v>
                </c:pt>
                <c:pt idx="3">
                  <c:v>0.74</c:v>
                </c:pt>
                <c:pt idx="4">
                  <c:v>0.79</c:v>
                </c:pt>
                <c:pt idx="5">
                  <c:v>0.85</c:v>
                </c:pt>
              </c:numCache>
            </c:numRef>
          </c:val>
        </c:ser>
        <c:ser>
          <c:idx val="1"/>
          <c:order val="1"/>
          <c:tx>
            <c:strRef>
              <c:f>Sheet1!$C$1</c:f>
              <c:strCache>
                <c:ptCount val="1"/>
                <c:pt idx="0">
                  <c:v>Neutral</c:v>
                </c:pt>
              </c:strCache>
            </c:strRef>
          </c:tx>
          <c:invertIfNegative val="0"/>
          <c:cat>
            <c:strRef>
              <c:f>Sheet1!$A$2:$A$7</c:f>
              <c:strCache>
                <c:ptCount val="6"/>
                <c:pt idx="0">
                  <c:v>Males</c:v>
                </c:pt>
                <c:pt idx="1">
                  <c:v>Females</c:v>
                </c:pt>
                <c:pt idx="2">
                  <c:v>Males</c:v>
                </c:pt>
                <c:pt idx="3">
                  <c:v>Females</c:v>
                </c:pt>
                <c:pt idx="4">
                  <c:v>Males</c:v>
                </c:pt>
                <c:pt idx="5">
                  <c:v>Females</c:v>
                </c:pt>
              </c:strCache>
            </c:strRef>
          </c:cat>
          <c:val>
            <c:numRef>
              <c:f>Sheet1!$C$2:$C$7</c:f>
              <c:numCache>
                <c:formatCode>0%</c:formatCode>
                <c:ptCount val="6"/>
                <c:pt idx="0">
                  <c:v>0.33999999999999997</c:v>
                </c:pt>
                <c:pt idx="1">
                  <c:v>0.33999999999999997</c:v>
                </c:pt>
                <c:pt idx="2">
                  <c:v>0.30000000000000004</c:v>
                </c:pt>
                <c:pt idx="3">
                  <c:v>0.17000000000000004</c:v>
                </c:pt>
                <c:pt idx="4">
                  <c:v>0.1399999999999999</c:v>
                </c:pt>
                <c:pt idx="5">
                  <c:v>8.0000000000000071E-2</c:v>
                </c:pt>
              </c:numCache>
            </c:numRef>
          </c:val>
        </c:ser>
        <c:ser>
          <c:idx val="2"/>
          <c:order val="2"/>
          <c:tx>
            <c:strRef>
              <c:f>Sheet1!$D$1</c:f>
              <c:strCache>
                <c:ptCount val="1"/>
                <c:pt idx="0">
                  <c:v>Agree</c:v>
                </c:pt>
              </c:strCache>
            </c:strRef>
          </c:tx>
          <c:spPr>
            <a:solidFill>
              <a:srgbClr val="C00000"/>
            </a:solidFill>
          </c:spPr>
          <c:invertIfNegative val="0"/>
          <c:cat>
            <c:strRef>
              <c:f>Sheet1!$A$2:$A$7</c:f>
              <c:strCache>
                <c:ptCount val="6"/>
                <c:pt idx="0">
                  <c:v>Males</c:v>
                </c:pt>
                <c:pt idx="1">
                  <c:v>Females</c:v>
                </c:pt>
                <c:pt idx="2">
                  <c:v>Males</c:v>
                </c:pt>
                <c:pt idx="3">
                  <c:v>Females</c:v>
                </c:pt>
                <c:pt idx="4">
                  <c:v>Males</c:v>
                </c:pt>
                <c:pt idx="5">
                  <c:v>Females</c:v>
                </c:pt>
              </c:strCache>
            </c:strRef>
          </c:cat>
          <c:val>
            <c:numRef>
              <c:f>Sheet1!$D$2:$D$7</c:f>
              <c:numCache>
                <c:formatCode>0%</c:formatCode>
                <c:ptCount val="6"/>
                <c:pt idx="0">
                  <c:v>0.22</c:v>
                </c:pt>
                <c:pt idx="1">
                  <c:v>0.15</c:v>
                </c:pt>
                <c:pt idx="2">
                  <c:v>0.1</c:v>
                </c:pt>
                <c:pt idx="3">
                  <c:v>0.09</c:v>
                </c:pt>
                <c:pt idx="4">
                  <c:v>7.0000000000000007E-2</c:v>
                </c:pt>
                <c:pt idx="5">
                  <c:v>7.0000000000000007E-2</c:v>
                </c:pt>
              </c:numCache>
            </c:numRef>
          </c:val>
        </c:ser>
        <c:dLbls>
          <c:showLegendKey val="0"/>
          <c:showVal val="1"/>
          <c:showCatName val="0"/>
          <c:showSerName val="0"/>
          <c:showPercent val="0"/>
          <c:showBubbleSize val="0"/>
        </c:dLbls>
        <c:gapWidth val="50"/>
        <c:overlap val="100"/>
        <c:axId val="113030272"/>
        <c:axId val="113031808"/>
      </c:barChart>
      <c:catAx>
        <c:axId val="113030272"/>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113031808"/>
        <c:crosses val="autoZero"/>
        <c:auto val="1"/>
        <c:lblAlgn val="ctr"/>
        <c:lblOffset val="100"/>
        <c:noMultiLvlLbl val="0"/>
      </c:catAx>
      <c:valAx>
        <c:axId val="113031808"/>
        <c:scaling>
          <c:orientation val="minMax"/>
          <c:max val="1"/>
          <c:min val="0"/>
        </c:scaling>
        <c:delete val="1"/>
        <c:axPos val="b"/>
        <c:numFmt formatCode="0%" sourceLinked="0"/>
        <c:majorTickMark val="none"/>
        <c:minorTickMark val="none"/>
        <c:tickLblPos val="nextTo"/>
        <c:crossAx val="113030272"/>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26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Sheet1!$A$2:$A$7</c:f>
              <c:strCache>
                <c:ptCount val="6"/>
                <c:pt idx="0">
                  <c:v>Males</c:v>
                </c:pt>
                <c:pt idx="1">
                  <c:v>Females</c:v>
                </c:pt>
                <c:pt idx="2">
                  <c:v>Males</c:v>
                </c:pt>
                <c:pt idx="3">
                  <c:v>Females</c:v>
                </c:pt>
                <c:pt idx="4">
                  <c:v>Males</c:v>
                </c:pt>
                <c:pt idx="5">
                  <c:v>Females</c:v>
                </c:pt>
              </c:strCache>
            </c:strRef>
          </c:cat>
          <c:val>
            <c:numRef>
              <c:f>Sheet1!$B$2:$B$7</c:f>
              <c:numCache>
                <c:formatCode>0%</c:formatCode>
                <c:ptCount val="6"/>
                <c:pt idx="0">
                  <c:v>0.48</c:v>
                </c:pt>
                <c:pt idx="1">
                  <c:v>0.44</c:v>
                </c:pt>
                <c:pt idx="2">
                  <c:v>0.55000000000000004</c:v>
                </c:pt>
                <c:pt idx="3">
                  <c:v>0.47</c:v>
                </c:pt>
                <c:pt idx="4">
                  <c:v>0.53</c:v>
                </c:pt>
                <c:pt idx="5">
                  <c:v>0.47</c:v>
                </c:pt>
              </c:numCache>
            </c:numRef>
          </c:val>
        </c:ser>
        <c:ser>
          <c:idx val="1"/>
          <c:order val="1"/>
          <c:tx>
            <c:strRef>
              <c:f>Sheet1!$C$1</c:f>
              <c:strCache>
                <c:ptCount val="1"/>
                <c:pt idx="0">
                  <c:v>Neutral</c:v>
                </c:pt>
              </c:strCache>
            </c:strRef>
          </c:tx>
          <c:invertIfNegative val="0"/>
          <c:cat>
            <c:strRef>
              <c:f>Sheet1!$A$2:$A$7</c:f>
              <c:strCache>
                <c:ptCount val="6"/>
                <c:pt idx="0">
                  <c:v>Males</c:v>
                </c:pt>
                <c:pt idx="1">
                  <c:v>Females</c:v>
                </c:pt>
                <c:pt idx="2">
                  <c:v>Males</c:v>
                </c:pt>
                <c:pt idx="3">
                  <c:v>Females</c:v>
                </c:pt>
                <c:pt idx="4">
                  <c:v>Males</c:v>
                </c:pt>
                <c:pt idx="5">
                  <c:v>Females</c:v>
                </c:pt>
              </c:strCache>
            </c:strRef>
          </c:cat>
          <c:val>
            <c:numRef>
              <c:f>Sheet1!$C$2:$C$7</c:f>
              <c:numCache>
                <c:formatCode>0%</c:formatCode>
                <c:ptCount val="6"/>
                <c:pt idx="0">
                  <c:v>0.33000000000000007</c:v>
                </c:pt>
                <c:pt idx="1">
                  <c:v>0.44999999999999996</c:v>
                </c:pt>
                <c:pt idx="2">
                  <c:v>0.36</c:v>
                </c:pt>
                <c:pt idx="3">
                  <c:v>0.4</c:v>
                </c:pt>
                <c:pt idx="4">
                  <c:v>0.32999999999999996</c:v>
                </c:pt>
                <c:pt idx="5">
                  <c:v>0.45000000000000007</c:v>
                </c:pt>
              </c:numCache>
            </c:numRef>
          </c:val>
        </c:ser>
        <c:ser>
          <c:idx val="2"/>
          <c:order val="2"/>
          <c:tx>
            <c:strRef>
              <c:f>Sheet1!$D$1</c:f>
              <c:strCache>
                <c:ptCount val="1"/>
                <c:pt idx="0">
                  <c:v>Agree</c:v>
                </c:pt>
              </c:strCache>
            </c:strRef>
          </c:tx>
          <c:spPr>
            <a:solidFill>
              <a:srgbClr val="C00000"/>
            </a:solidFill>
          </c:spPr>
          <c:invertIfNegative val="0"/>
          <c:cat>
            <c:strRef>
              <c:f>Sheet1!$A$2:$A$7</c:f>
              <c:strCache>
                <c:ptCount val="6"/>
                <c:pt idx="0">
                  <c:v>Males</c:v>
                </c:pt>
                <c:pt idx="1">
                  <c:v>Females</c:v>
                </c:pt>
                <c:pt idx="2">
                  <c:v>Males</c:v>
                </c:pt>
                <c:pt idx="3">
                  <c:v>Females</c:v>
                </c:pt>
                <c:pt idx="4">
                  <c:v>Males</c:v>
                </c:pt>
                <c:pt idx="5">
                  <c:v>Females</c:v>
                </c:pt>
              </c:strCache>
            </c:strRef>
          </c:cat>
          <c:val>
            <c:numRef>
              <c:f>Sheet1!$D$2:$D$7</c:f>
              <c:numCache>
                <c:formatCode>0%</c:formatCode>
                <c:ptCount val="6"/>
                <c:pt idx="0">
                  <c:v>0.19</c:v>
                </c:pt>
                <c:pt idx="1">
                  <c:v>0.11</c:v>
                </c:pt>
                <c:pt idx="2">
                  <c:v>0.09</c:v>
                </c:pt>
                <c:pt idx="3">
                  <c:v>0.13</c:v>
                </c:pt>
                <c:pt idx="4">
                  <c:v>0.14000000000000001</c:v>
                </c:pt>
                <c:pt idx="5">
                  <c:v>0.08</c:v>
                </c:pt>
              </c:numCache>
            </c:numRef>
          </c:val>
        </c:ser>
        <c:dLbls>
          <c:showLegendKey val="0"/>
          <c:showVal val="1"/>
          <c:showCatName val="0"/>
          <c:showSerName val="0"/>
          <c:showPercent val="0"/>
          <c:showBubbleSize val="0"/>
        </c:dLbls>
        <c:gapWidth val="50"/>
        <c:overlap val="100"/>
        <c:axId val="113423488"/>
        <c:axId val="113425024"/>
      </c:barChart>
      <c:catAx>
        <c:axId val="113423488"/>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113425024"/>
        <c:crosses val="autoZero"/>
        <c:auto val="1"/>
        <c:lblAlgn val="ctr"/>
        <c:lblOffset val="100"/>
        <c:noMultiLvlLbl val="0"/>
      </c:catAx>
      <c:valAx>
        <c:axId val="113425024"/>
        <c:scaling>
          <c:orientation val="minMax"/>
          <c:max val="1"/>
          <c:min val="0"/>
        </c:scaling>
        <c:delete val="1"/>
        <c:axPos val="b"/>
        <c:numFmt formatCode="0%" sourceLinked="0"/>
        <c:majorTickMark val="none"/>
        <c:minorTickMark val="none"/>
        <c:tickLblPos val="nextTo"/>
        <c:crossAx val="113423488"/>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26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Sheet1!$A$2:$A$7</c:f>
              <c:strCache>
                <c:ptCount val="6"/>
                <c:pt idx="0">
                  <c:v>Males</c:v>
                </c:pt>
                <c:pt idx="1">
                  <c:v>Females</c:v>
                </c:pt>
                <c:pt idx="2">
                  <c:v>Males</c:v>
                </c:pt>
                <c:pt idx="3">
                  <c:v>Females</c:v>
                </c:pt>
                <c:pt idx="4">
                  <c:v>Males</c:v>
                </c:pt>
                <c:pt idx="5">
                  <c:v>Females</c:v>
                </c:pt>
              </c:strCache>
            </c:strRef>
          </c:cat>
          <c:val>
            <c:numRef>
              <c:f>Sheet1!$B$2:$B$7</c:f>
              <c:numCache>
                <c:formatCode>0%</c:formatCode>
                <c:ptCount val="6"/>
                <c:pt idx="0">
                  <c:v>0.65</c:v>
                </c:pt>
                <c:pt idx="1">
                  <c:v>0.78</c:v>
                </c:pt>
                <c:pt idx="2">
                  <c:v>0.77</c:v>
                </c:pt>
                <c:pt idx="3">
                  <c:v>0.84</c:v>
                </c:pt>
                <c:pt idx="4">
                  <c:v>0.81</c:v>
                </c:pt>
                <c:pt idx="5">
                  <c:v>0.86</c:v>
                </c:pt>
              </c:numCache>
            </c:numRef>
          </c:val>
        </c:ser>
        <c:ser>
          <c:idx val="1"/>
          <c:order val="1"/>
          <c:tx>
            <c:strRef>
              <c:f>Sheet1!$C$1</c:f>
              <c:strCache>
                <c:ptCount val="1"/>
                <c:pt idx="0">
                  <c:v>Neutral</c:v>
                </c:pt>
              </c:strCache>
            </c:strRef>
          </c:tx>
          <c:invertIfNegative val="0"/>
          <c:cat>
            <c:strRef>
              <c:f>Sheet1!$A$2:$A$7</c:f>
              <c:strCache>
                <c:ptCount val="6"/>
                <c:pt idx="0">
                  <c:v>Males</c:v>
                </c:pt>
                <c:pt idx="1">
                  <c:v>Females</c:v>
                </c:pt>
                <c:pt idx="2">
                  <c:v>Males</c:v>
                </c:pt>
                <c:pt idx="3">
                  <c:v>Females</c:v>
                </c:pt>
                <c:pt idx="4">
                  <c:v>Males</c:v>
                </c:pt>
                <c:pt idx="5">
                  <c:v>Females</c:v>
                </c:pt>
              </c:strCache>
            </c:strRef>
          </c:cat>
          <c:val>
            <c:numRef>
              <c:f>Sheet1!$C$2:$C$7</c:f>
              <c:numCache>
                <c:formatCode>0%</c:formatCode>
                <c:ptCount val="6"/>
                <c:pt idx="0">
                  <c:v>0.18999999999999995</c:v>
                </c:pt>
                <c:pt idx="1">
                  <c:v>0.17999999999999994</c:v>
                </c:pt>
                <c:pt idx="2">
                  <c:v>0.15999999999999992</c:v>
                </c:pt>
                <c:pt idx="3">
                  <c:v>0.14000000000000001</c:v>
                </c:pt>
                <c:pt idx="4">
                  <c:v>0.14999999999999991</c:v>
                </c:pt>
                <c:pt idx="5">
                  <c:v>0.10999999999999999</c:v>
                </c:pt>
              </c:numCache>
            </c:numRef>
          </c:val>
        </c:ser>
        <c:ser>
          <c:idx val="2"/>
          <c:order val="2"/>
          <c:tx>
            <c:strRef>
              <c:f>Sheet1!$D$1</c:f>
              <c:strCache>
                <c:ptCount val="1"/>
                <c:pt idx="0">
                  <c:v>Agree</c:v>
                </c:pt>
              </c:strCache>
            </c:strRef>
          </c:tx>
          <c:spPr>
            <a:solidFill>
              <a:srgbClr val="C00000"/>
            </a:solidFill>
          </c:spPr>
          <c:invertIfNegative val="0"/>
          <c:cat>
            <c:strRef>
              <c:f>Sheet1!$A$2:$A$7</c:f>
              <c:strCache>
                <c:ptCount val="6"/>
                <c:pt idx="0">
                  <c:v>Males</c:v>
                </c:pt>
                <c:pt idx="1">
                  <c:v>Females</c:v>
                </c:pt>
                <c:pt idx="2">
                  <c:v>Males</c:v>
                </c:pt>
                <c:pt idx="3">
                  <c:v>Females</c:v>
                </c:pt>
                <c:pt idx="4">
                  <c:v>Males</c:v>
                </c:pt>
                <c:pt idx="5">
                  <c:v>Females</c:v>
                </c:pt>
              </c:strCache>
            </c:strRef>
          </c:cat>
          <c:val>
            <c:numRef>
              <c:f>Sheet1!$D$2:$D$7</c:f>
              <c:numCache>
                <c:formatCode>0%</c:formatCode>
                <c:ptCount val="6"/>
                <c:pt idx="0">
                  <c:v>0.16</c:v>
                </c:pt>
                <c:pt idx="1">
                  <c:v>0.04</c:v>
                </c:pt>
                <c:pt idx="2">
                  <c:v>7.0000000000000007E-2</c:v>
                </c:pt>
                <c:pt idx="3">
                  <c:v>0.02</c:v>
                </c:pt>
                <c:pt idx="4">
                  <c:v>0.04</c:v>
                </c:pt>
                <c:pt idx="5">
                  <c:v>0.03</c:v>
                </c:pt>
              </c:numCache>
            </c:numRef>
          </c:val>
        </c:ser>
        <c:dLbls>
          <c:showLegendKey val="0"/>
          <c:showVal val="1"/>
          <c:showCatName val="0"/>
          <c:showSerName val="0"/>
          <c:showPercent val="0"/>
          <c:showBubbleSize val="0"/>
        </c:dLbls>
        <c:gapWidth val="50"/>
        <c:overlap val="100"/>
        <c:axId val="113923200"/>
        <c:axId val="113924736"/>
      </c:barChart>
      <c:catAx>
        <c:axId val="113923200"/>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113924736"/>
        <c:crosses val="autoZero"/>
        <c:auto val="1"/>
        <c:lblAlgn val="ctr"/>
        <c:lblOffset val="100"/>
        <c:noMultiLvlLbl val="0"/>
      </c:catAx>
      <c:valAx>
        <c:axId val="113924736"/>
        <c:scaling>
          <c:orientation val="minMax"/>
          <c:max val="1"/>
          <c:min val="0"/>
        </c:scaling>
        <c:delete val="1"/>
        <c:axPos val="b"/>
        <c:numFmt formatCode="0%" sourceLinked="0"/>
        <c:majorTickMark val="none"/>
        <c:minorTickMark val="none"/>
        <c:tickLblPos val="nextTo"/>
        <c:crossAx val="113923200"/>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26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Sheet1!$A$2:$A$7</c:f>
              <c:strCache>
                <c:ptCount val="6"/>
                <c:pt idx="0">
                  <c:v>Males</c:v>
                </c:pt>
                <c:pt idx="1">
                  <c:v>Females</c:v>
                </c:pt>
                <c:pt idx="2">
                  <c:v>Males</c:v>
                </c:pt>
                <c:pt idx="3">
                  <c:v>Females</c:v>
                </c:pt>
                <c:pt idx="4">
                  <c:v>Males</c:v>
                </c:pt>
                <c:pt idx="5">
                  <c:v>Females</c:v>
                </c:pt>
              </c:strCache>
            </c:strRef>
          </c:cat>
          <c:val>
            <c:numRef>
              <c:f>Sheet1!$B$2:$B$7</c:f>
              <c:numCache>
                <c:formatCode>0%</c:formatCode>
                <c:ptCount val="6"/>
                <c:pt idx="0">
                  <c:v>0.56999999999999995</c:v>
                </c:pt>
                <c:pt idx="1">
                  <c:v>0.7</c:v>
                </c:pt>
                <c:pt idx="2">
                  <c:v>0.76</c:v>
                </c:pt>
                <c:pt idx="3">
                  <c:v>0.88</c:v>
                </c:pt>
                <c:pt idx="4">
                  <c:v>0.83</c:v>
                </c:pt>
                <c:pt idx="5">
                  <c:v>0.9</c:v>
                </c:pt>
              </c:numCache>
            </c:numRef>
          </c:val>
        </c:ser>
        <c:ser>
          <c:idx val="1"/>
          <c:order val="1"/>
          <c:tx>
            <c:strRef>
              <c:f>Sheet1!$C$1</c:f>
              <c:strCache>
                <c:ptCount val="1"/>
                <c:pt idx="0">
                  <c:v>Neutral</c:v>
                </c:pt>
              </c:strCache>
            </c:strRef>
          </c:tx>
          <c:invertIfNegative val="0"/>
          <c:cat>
            <c:strRef>
              <c:f>Sheet1!$A$2:$A$7</c:f>
              <c:strCache>
                <c:ptCount val="6"/>
                <c:pt idx="0">
                  <c:v>Males</c:v>
                </c:pt>
                <c:pt idx="1">
                  <c:v>Females</c:v>
                </c:pt>
                <c:pt idx="2">
                  <c:v>Males</c:v>
                </c:pt>
                <c:pt idx="3">
                  <c:v>Females</c:v>
                </c:pt>
                <c:pt idx="4">
                  <c:v>Males</c:v>
                </c:pt>
                <c:pt idx="5">
                  <c:v>Females</c:v>
                </c:pt>
              </c:strCache>
            </c:strRef>
          </c:cat>
          <c:val>
            <c:numRef>
              <c:f>Sheet1!$C$2:$C$7</c:f>
              <c:numCache>
                <c:formatCode>0%</c:formatCode>
                <c:ptCount val="6"/>
                <c:pt idx="0">
                  <c:v>0.27</c:v>
                </c:pt>
                <c:pt idx="1">
                  <c:v>0.22000000000000008</c:v>
                </c:pt>
                <c:pt idx="2">
                  <c:v>0.16999999999999993</c:v>
                </c:pt>
                <c:pt idx="3">
                  <c:v>7.999999999999996E-2</c:v>
                </c:pt>
                <c:pt idx="4">
                  <c:v>0.10000000000000009</c:v>
                </c:pt>
                <c:pt idx="5">
                  <c:v>6.9999999999999951E-2</c:v>
                </c:pt>
              </c:numCache>
            </c:numRef>
          </c:val>
        </c:ser>
        <c:ser>
          <c:idx val="2"/>
          <c:order val="2"/>
          <c:tx>
            <c:strRef>
              <c:f>Sheet1!$D$1</c:f>
              <c:strCache>
                <c:ptCount val="1"/>
                <c:pt idx="0">
                  <c:v>Agree</c:v>
                </c:pt>
              </c:strCache>
            </c:strRef>
          </c:tx>
          <c:spPr>
            <a:solidFill>
              <a:srgbClr val="C00000"/>
            </a:solidFill>
          </c:spPr>
          <c:invertIfNegative val="0"/>
          <c:cat>
            <c:strRef>
              <c:f>Sheet1!$A$2:$A$7</c:f>
              <c:strCache>
                <c:ptCount val="6"/>
                <c:pt idx="0">
                  <c:v>Males</c:v>
                </c:pt>
                <c:pt idx="1">
                  <c:v>Females</c:v>
                </c:pt>
                <c:pt idx="2">
                  <c:v>Males</c:v>
                </c:pt>
                <c:pt idx="3">
                  <c:v>Females</c:v>
                </c:pt>
                <c:pt idx="4">
                  <c:v>Males</c:v>
                </c:pt>
                <c:pt idx="5">
                  <c:v>Females</c:v>
                </c:pt>
              </c:strCache>
            </c:strRef>
          </c:cat>
          <c:val>
            <c:numRef>
              <c:f>Sheet1!$D$2:$D$7</c:f>
              <c:numCache>
                <c:formatCode>0%</c:formatCode>
                <c:ptCount val="6"/>
                <c:pt idx="0">
                  <c:v>0.16</c:v>
                </c:pt>
                <c:pt idx="1">
                  <c:v>0.08</c:v>
                </c:pt>
                <c:pt idx="2">
                  <c:v>7.0000000000000007E-2</c:v>
                </c:pt>
                <c:pt idx="3">
                  <c:v>0.04</c:v>
                </c:pt>
                <c:pt idx="4">
                  <c:v>7.0000000000000007E-2</c:v>
                </c:pt>
                <c:pt idx="5">
                  <c:v>0.03</c:v>
                </c:pt>
              </c:numCache>
            </c:numRef>
          </c:val>
        </c:ser>
        <c:dLbls>
          <c:showLegendKey val="0"/>
          <c:showVal val="1"/>
          <c:showCatName val="0"/>
          <c:showSerName val="0"/>
          <c:showPercent val="0"/>
          <c:showBubbleSize val="0"/>
        </c:dLbls>
        <c:gapWidth val="50"/>
        <c:overlap val="100"/>
        <c:axId val="114324992"/>
        <c:axId val="114326528"/>
      </c:barChart>
      <c:catAx>
        <c:axId val="114324992"/>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114326528"/>
        <c:crosses val="autoZero"/>
        <c:auto val="1"/>
        <c:lblAlgn val="ctr"/>
        <c:lblOffset val="100"/>
        <c:noMultiLvlLbl val="0"/>
      </c:catAx>
      <c:valAx>
        <c:axId val="114326528"/>
        <c:scaling>
          <c:orientation val="minMax"/>
          <c:max val="1"/>
          <c:min val="0"/>
        </c:scaling>
        <c:delete val="1"/>
        <c:axPos val="b"/>
        <c:numFmt formatCode="0%" sourceLinked="0"/>
        <c:majorTickMark val="none"/>
        <c:minorTickMark val="none"/>
        <c:tickLblPos val="nextTo"/>
        <c:crossAx val="114324992"/>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289357212701352"/>
          <c:y val="0.38146359342053171"/>
          <c:w val="0.81342828469970663"/>
          <c:h val="0.50684069459803827"/>
        </c:manualLayout>
      </c:layout>
      <c:barChart>
        <c:barDir val="col"/>
        <c:grouping val="clustered"/>
        <c:varyColors val="0"/>
        <c:ser>
          <c:idx val="0"/>
          <c:order val="0"/>
          <c:tx>
            <c:strRef>
              <c:f>Sheet1!$A$2</c:f>
              <c:strCache>
                <c:ptCount val="1"/>
              </c:strCache>
            </c:strRef>
          </c:tx>
          <c:invertIfNegative val="0"/>
          <c:dPt>
            <c:idx val="0"/>
            <c:invertIfNegative val="0"/>
            <c:bubble3D val="0"/>
            <c:spPr>
              <a:solidFill>
                <a:schemeClr val="tx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rgbClr val="002A7E"/>
              </a:solidFill>
              <a:ln>
                <a:noFill/>
              </a:ln>
            </c:spPr>
          </c:dPt>
          <c:dPt>
            <c:idx val="7"/>
            <c:invertIfNegative val="0"/>
            <c:bubble3D val="0"/>
            <c:spPr>
              <a:solidFill>
                <a:srgbClr val="9E2600"/>
              </a:solidFill>
            </c:spPr>
          </c:dPt>
          <c:dPt>
            <c:idx val="8"/>
            <c:invertIfNegative val="0"/>
            <c:bubble3D val="0"/>
            <c:spPr>
              <a:solidFill>
                <a:schemeClr val="bg1">
                  <a:lumMod val="50000"/>
                </a:schemeClr>
              </a:solidFill>
            </c:spPr>
          </c:dPt>
          <c:dLbls>
            <c:txPr>
              <a:bodyPr/>
              <a:lstStyle/>
              <a:p>
                <a:pPr>
                  <a:defRPr sz="700" b="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Sheet1!$B$1:$J$1</c:f>
              <c:strCache>
                <c:ptCount val="9"/>
                <c:pt idx="0">
                  <c:v>AR</c:v>
                </c:pt>
                <c:pt idx="1">
                  <c:v>AU</c:v>
                </c:pt>
                <c:pt idx="2">
                  <c:v>CA</c:v>
                </c:pt>
                <c:pt idx="3">
                  <c:v>DE</c:v>
                </c:pt>
                <c:pt idx="4">
                  <c:v>JP</c:v>
                </c:pt>
                <c:pt idx="5">
                  <c:v>NL</c:v>
                </c:pt>
                <c:pt idx="6">
                  <c:v>TH</c:v>
                </c:pt>
                <c:pt idx="7">
                  <c:v>UK</c:v>
                </c:pt>
                <c:pt idx="8">
                  <c:v>US</c:v>
                </c:pt>
              </c:strCache>
            </c:strRef>
          </c:cat>
          <c:val>
            <c:numRef>
              <c:f>Sheet1!$B$2:$J$2</c:f>
              <c:numCache>
                <c:formatCode>0%</c:formatCode>
                <c:ptCount val="9"/>
                <c:pt idx="0">
                  <c:v>0.8</c:v>
                </c:pt>
                <c:pt idx="1">
                  <c:v>0.44</c:v>
                </c:pt>
                <c:pt idx="2">
                  <c:v>0.51</c:v>
                </c:pt>
                <c:pt idx="3">
                  <c:v>0.41</c:v>
                </c:pt>
                <c:pt idx="4">
                  <c:v>0.35</c:v>
                </c:pt>
                <c:pt idx="5">
                  <c:v>0.28999999999999998</c:v>
                </c:pt>
                <c:pt idx="6">
                  <c:v>0.67</c:v>
                </c:pt>
                <c:pt idx="7">
                  <c:v>0.48</c:v>
                </c:pt>
                <c:pt idx="8">
                  <c:v>0.39</c:v>
                </c:pt>
              </c:numCache>
            </c:numRef>
          </c:val>
        </c:ser>
        <c:dLbls>
          <c:showLegendKey val="0"/>
          <c:showVal val="0"/>
          <c:showCatName val="0"/>
          <c:showSerName val="0"/>
          <c:showPercent val="0"/>
          <c:showBubbleSize val="0"/>
        </c:dLbls>
        <c:gapWidth val="50"/>
        <c:axId val="142046336"/>
        <c:axId val="142047872"/>
      </c:barChart>
      <c:catAx>
        <c:axId val="142046336"/>
        <c:scaling>
          <c:orientation val="minMax"/>
        </c:scaling>
        <c:delete val="0"/>
        <c:axPos val="b"/>
        <c:majorTickMark val="out"/>
        <c:minorTickMark val="none"/>
        <c:tickLblPos val="nextTo"/>
        <c:txPr>
          <a:bodyPr/>
          <a:lstStyle/>
          <a:p>
            <a:pPr>
              <a:defRPr sz="8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42047872"/>
        <c:crosses val="autoZero"/>
        <c:auto val="1"/>
        <c:lblAlgn val="ctr"/>
        <c:lblOffset val="100"/>
        <c:noMultiLvlLbl val="0"/>
      </c:catAx>
      <c:valAx>
        <c:axId val="142047872"/>
        <c:scaling>
          <c:orientation val="minMax"/>
          <c:max val="1"/>
          <c:min val="0"/>
        </c:scaling>
        <c:delete val="1"/>
        <c:axPos val="l"/>
        <c:numFmt formatCode="0%" sourceLinked="1"/>
        <c:majorTickMark val="out"/>
        <c:minorTickMark val="none"/>
        <c:tickLblPos val="nextTo"/>
        <c:crossAx val="14204633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7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0.47</c:v>
                </c:pt>
                <c:pt idx="1">
                  <c:v>0.51</c:v>
                </c:pt>
                <c:pt idx="2">
                  <c:v>0.46</c:v>
                </c:pt>
              </c:numCache>
            </c:numRef>
          </c:val>
        </c:ser>
        <c:ser>
          <c:idx val="1"/>
          <c:order val="1"/>
          <c:tx>
            <c:strRef>
              <c:f>Sheet1!$C$1</c:f>
              <c:strCache>
                <c:ptCount val="1"/>
                <c:pt idx="0">
                  <c:v>Neutral</c:v>
                </c:pt>
              </c:strCache>
            </c:strRef>
          </c:tx>
          <c:invertIfNegative val="0"/>
          <c:cat>
            <c:strRef>
              <c:f>Sheet1!$A$2:$A$4</c:f>
              <c:strCache>
                <c:ptCount val="3"/>
                <c:pt idx="0">
                  <c:v>Urban</c:v>
                </c:pt>
                <c:pt idx="1">
                  <c:v>Suburban</c:v>
                </c:pt>
                <c:pt idx="2">
                  <c:v>Rural</c:v>
                </c:pt>
              </c:strCache>
            </c:strRef>
          </c:cat>
          <c:val>
            <c:numRef>
              <c:f>Sheet1!$C$2:$C$4</c:f>
              <c:numCache>
                <c:formatCode>0%</c:formatCode>
                <c:ptCount val="3"/>
                <c:pt idx="0">
                  <c:v>0.4</c:v>
                </c:pt>
                <c:pt idx="1">
                  <c:v>0.37</c:v>
                </c:pt>
                <c:pt idx="2">
                  <c:v>0.45999999999999996</c:v>
                </c:pt>
              </c:numCache>
            </c:numRef>
          </c:val>
        </c:ser>
        <c:ser>
          <c:idx val="2"/>
          <c:order val="2"/>
          <c:tx>
            <c:strRef>
              <c:f>Sheet1!$D$1</c:f>
              <c:strCache>
                <c:ptCount val="1"/>
                <c:pt idx="0">
                  <c:v>Agree</c:v>
                </c:pt>
              </c:strCache>
            </c:strRef>
          </c:tx>
          <c:spPr>
            <a:solidFill>
              <a:srgbClr val="C00000"/>
            </a:solidFill>
          </c:spPr>
          <c:invertIfNegative val="0"/>
          <c:cat>
            <c:strRef>
              <c:f>Sheet1!$A$2:$A$4</c:f>
              <c:strCache>
                <c:ptCount val="3"/>
                <c:pt idx="0">
                  <c:v>Urban</c:v>
                </c:pt>
                <c:pt idx="1">
                  <c:v>Suburban</c:v>
                </c:pt>
                <c:pt idx="2">
                  <c:v>Rural</c:v>
                </c:pt>
              </c:strCache>
            </c:strRef>
          </c:cat>
          <c:val>
            <c:numRef>
              <c:f>Sheet1!$D$2:$D$4</c:f>
              <c:numCache>
                <c:formatCode>0%</c:formatCode>
                <c:ptCount val="3"/>
                <c:pt idx="0">
                  <c:v>0.13</c:v>
                </c:pt>
                <c:pt idx="1">
                  <c:v>0.12</c:v>
                </c:pt>
                <c:pt idx="2">
                  <c:v>0.08</c:v>
                </c:pt>
              </c:numCache>
            </c:numRef>
          </c:val>
        </c:ser>
        <c:dLbls>
          <c:showLegendKey val="0"/>
          <c:showVal val="1"/>
          <c:showCatName val="0"/>
          <c:showSerName val="0"/>
          <c:showPercent val="0"/>
          <c:showBubbleSize val="0"/>
        </c:dLbls>
        <c:gapWidth val="50"/>
        <c:overlap val="100"/>
        <c:axId val="113728128"/>
        <c:axId val="113746304"/>
      </c:barChart>
      <c:catAx>
        <c:axId val="113728128"/>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113746304"/>
        <c:crosses val="autoZero"/>
        <c:auto val="1"/>
        <c:lblAlgn val="ctr"/>
        <c:lblOffset val="100"/>
        <c:noMultiLvlLbl val="0"/>
      </c:catAx>
      <c:valAx>
        <c:axId val="113746304"/>
        <c:scaling>
          <c:orientation val="minMax"/>
          <c:max val="1"/>
          <c:min val="0"/>
        </c:scaling>
        <c:delete val="1"/>
        <c:axPos val="b"/>
        <c:numFmt formatCode="0%" sourceLinked="0"/>
        <c:majorTickMark val="none"/>
        <c:minorTickMark val="none"/>
        <c:tickLblPos val="nextTo"/>
        <c:crossAx val="113728128"/>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27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0.78</c:v>
                </c:pt>
                <c:pt idx="1">
                  <c:v>0.8</c:v>
                </c:pt>
                <c:pt idx="2">
                  <c:v>0.71</c:v>
                </c:pt>
              </c:numCache>
            </c:numRef>
          </c:val>
        </c:ser>
        <c:ser>
          <c:idx val="1"/>
          <c:order val="1"/>
          <c:tx>
            <c:strRef>
              <c:f>Sheet1!$C$1</c:f>
              <c:strCache>
                <c:ptCount val="1"/>
                <c:pt idx="0">
                  <c:v>Neutral</c:v>
                </c:pt>
              </c:strCache>
            </c:strRef>
          </c:tx>
          <c:invertIfNegative val="0"/>
          <c:cat>
            <c:strRef>
              <c:f>Sheet1!$A$2:$A$4</c:f>
              <c:strCache>
                <c:ptCount val="3"/>
                <c:pt idx="0">
                  <c:v>Urban</c:v>
                </c:pt>
                <c:pt idx="1">
                  <c:v>Suburban</c:v>
                </c:pt>
                <c:pt idx="2">
                  <c:v>Rural</c:v>
                </c:pt>
              </c:strCache>
            </c:strRef>
          </c:cat>
          <c:val>
            <c:numRef>
              <c:f>Sheet1!$C$2:$C$4</c:f>
              <c:numCache>
                <c:formatCode>0%</c:formatCode>
                <c:ptCount val="3"/>
                <c:pt idx="0">
                  <c:v>0.14000000000000001</c:v>
                </c:pt>
                <c:pt idx="1">
                  <c:v>0.14999999999999991</c:v>
                </c:pt>
                <c:pt idx="2">
                  <c:v>0.22999999999999998</c:v>
                </c:pt>
              </c:numCache>
            </c:numRef>
          </c:val>
        </c:ser>
        <c:ser>
          <c:idx val="2"/>
          <c:order val="2"/>
          <c:tx>
            <c:strRef>
              <c:f>Sheet1!$D$1</c:f>
              <c:strCache>
                <c:ptCount val="1"/>
                <c:pt idx="0">
                  <c:v>Agree</c:v>
                </c:pt>
              </c:strCache>
            </c:strRef>
          </c:tx>
          <c:spPr>
            <a:solidFill>
              <a:srgbClr val="C00000"/>
            </a:solidFill>
          </c:spPr>
          <c:invertIfNegative val="0"/>
          <c:cat>
            <c:strRef>
              <c:f>Sheet1!$A$2:$A$4</c:f>
              <c:strCache>
                <c:ptCount val="3"/>
                <c:pt idx="0">
                  <c:v>Urban</c:v>
                </c:pt>
                <c:pt idx="1">
                  <c:v>Suburban</c:v>
                </c:pt>
                <c:pt idx="2">
                  <c:v>Rural</c:v>
                </c:pt>
              </c:strCache>
            </c:strRef>
          </c:cat>
          <c:val>
            <c:numRef>
              <c:f>Sheet1!$D$2:$D$4</c:f>
              <c:numCache>
                <c:formatCode>0%</c:formatCode>
                <c:ptCount val="3"/>
                <c:pt idx="0">
                  <c:v>0.08</c:v>
                </c:pt>
                <c:pt idx="1">
                  <c:v>0.05</c:v>
                </c:pt>
                <c:pt idx="2">
                  <c:v>0.06</c:v>
                </c:pt>
              </c:numCache>
            </c:numRef>
          </c:val>
        </c:ser>
        <c:dLbls>
          <c:showLegendKey val="0"/>
          <c:showVal val="1"/>
          <c:showCatName val="0"/>
          <c:showSerName val="0"/>
          <c:showPercent val="0"/>
          <c:showBubbleSize val="0"/>
        </c:dLbls>
        <c:gapWidth val="50"/>
        <c:overlap val="100"/>
        <c:axId val="113810048"/>
        <c:axId val="113815936"/>
      </c:barChart>
      <c:catAx>
        <c:axId val="113810048"/>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113815936"/>
        <c:crosses val="autoZero"/>
        <c:auto val="1"/>
        <c:lblAlgn val="ctr"/>
        <c:lblOffset val="100"/>
        <c:noMultiLvlLbl val="0"/>
      </c:catAx>
      <c:valAx>
        <c:axId val="113815936"/>
        <c:scaling>
          <c:orientation val="minMax"/>
          <c:max val="1"/>
          <c:min val="0"/>
        </c:scaling>
        <c:delete val="1"/>
        <c:axPos val="b"/>
        <c:numFmt formatCode="0%" sourceLinked="0"/>
        <c:majorTickMark val="none"/>
        <c:minorTickMark val="none"/>
        <c:tickLblPos val="nextTo"/>
        <c:crossAx val="113810048"/>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27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0.59</c:v>
                </c:pt>
                <c:pt idx="1">
                  <c:v>0.67</c:v>
                </c:pt>
                <c:pt idx="2">
                  <c:v>0.71</c:v>
                </c:pt>
              </c:numCache>
            </c:numRef>
          </c:val>
        </c:ser>
        <c:ser>
          <c:idx val="1"/>
          <c:order val="1"/>
          <c:tx>
            <c:strRef>
              <c:f>Sheet1!$C$1</c:f>
              <c:strCache>
                <c:ptCount val="1"/>
                <c:pt idx="0">
                  <c:v>Neutral</c:v>
                </c:pt>
              </c:strCache>
            </c:strRef>
          </c:tx>
          <c:invertIfNegative val="0"/>
          <c:cat>
            <c:strRef>
              <c:f>Sheet1!$A$2:$A$4</c:f>
              <c:strCache>
                <c:ptCount val="3"/>
                <c:pt idx="0">
                  <c:v>Urban</c:v>
                </c:pt>
                <c:pt idx="1">
                  <c:v>Suburban</c:v>
                </c:pt>
                <c:pt idx="2">
                  <c:v>Rural</c:v>
                </c:pt>
              </c:strCache>
            </c:strRef>
          </c:cat>
          <c:val>
            <c:numRef>
              <c:f>Sheet1!$C$2:$C$4</c:f>
              <c:numCache>
                <c:formatCode>0%</c:formatCode>
                <c:ptCount val="3"/>
                <c:pt idx="0">
                  <c:v>0.26</c:v>
                </c:pt>
                <c:pt idx="1">
                  <c:v>0.22999999999999998</c:v>
                </c:pt>
                <c:pt idx="2">
                  <c:v>0.21000000000000008</c:v>
                </c:pt>
              </c:numCache>
            </c:numRef>
          </c:val>
        </c:ser>
        <c:ser>
          <c:idx val="2"/>
          <c:order val="2"/>
          <c:tx>
            <c:strRef>
              <c:f>Sheet1!$D$1</c:f>
              <c:strCache>
                <c:ptCount val="1"/>
                <c:pt idx="0">
                  <c:v>Agree</c:v>
                </c:pt>
              </c:strCache>
            </c:strRef>
          </c:tx>
          <c:spPr>
            <a:solidFill>
              <a:srgbClr val="C00000"/>
            </a:solidFill>
          </c:spPr>
          <c:invertIfNegative val="0"/>
          <c:cat>
            <c:strRef>
              <c:f>Sheet1!$A$2:$A$4</c:f>
              <c:strCache>
                <c:ptCount val="3"/>
                <c:pt idx="0">
                  <c:v>Urban</c:v>
                </c:pt>
                <c:pt idx="1">
                  <c:v>Suburban</c:v>
                </c:pt>
                <c:pt idx="2">
                  <c:v>Rural</c:v>
                </c:pt>
              </c:strCache>
            </c:strRef>
          </c:cat>
          <c:val>
            <c:numRef>
              <c:f>Sheet1!$D$2:$D$4</c:f>
              <c:numCache>
                <c:formatCode>0%</c:formatCode>
                <c:ptCount val="3"/>
                <c:pt idx="0">
                  <c:v>0.15</c:v>
                </c:pt>
                <c:pt idx="1">
                  <c:v>0.1</c:v>
                </c:pt>
                <c:pt idx="2">
                  <c:v>0.08</c:v>
                </c:pt>
              </c:numCache>
            </c:numRef>
          </c:val>
        </c:ser>
        <c:dLbls>
          <c:showLegendKey val="0"/>
          <c:showVal val="1"/>
          <c:showCatName val="0"/>
          <c:showSerName val="0"/>
          <c:showPercent val="0"/>
          <c:showBubbleSize val="0"/>
        </c:dLbls>
        <c:gapWidth val="50"/>
        <c:overlap val="100"/>
        <c:axId val="114256512"/>
        <c:axId val="114270592"/>
      </c:barChart>
      <c:catAx>
        <c:axId val="114256512"/>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114270592"/>
        <c:crosses val="autoZero"/>
        <c:auto val="1"/>
        <c:lblAlgn val="ctr"/>
        <c:lblOffset val="100"/>
        <c:noMultiLvlLbl val="0"/>
      </c:catAx>
      <c:valAx>
        <c:axId val="114270592"/>
        <c:scaling>
          <c:orientation val="minMax"/>
          <c:max val="1"/>
          <c:min val="0"/>
        </c:scaling>
        <c:delete val="1"/>
        <c:axPos val="b"/>
        <c:numFmt formatCode="0%" sourceLinked="0"/>
        <c:majorTickMark val="none"/>
        <c:minorTickMark val="none"/>
        <c:tickLblPos val="nextTo"/>
        <c:crossAx val="114256512"/>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27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0.72</c:v>
                </c:pt>
                <c:pt idx="1">
                  <c:v>0.8</c:v>
                </c:pt>
                <c:pt idx="2">
                  <c:v>0.79</c:v>
                </c:pt>
              </c:numCache>
            </c:numRef>
          </c:val>
        </c:ser>
        <c:ser>
          <c:idx val="1"/>
          <c:order val="1"/>
          <c:tx>
            <c:strRef>
              <c:f>Sheet1!$C$1</c:f>
              <c:strCache>
                <c:ptCount val="1"/>
                <c:pt idx="0">
                  <c:v>Neutral</c:v>
                </c:pt>
              </c:strCache>
            </c:strRef>
          </c:tx>
          <c:invertIfNegative val="0"/>
          <c:cat>
            <c:strRef>
              <c:f>Sheet1!$A$2:$A$4</c:f>
              <c:strCache>
                <c:ptCount val="3"/>
                <c:pt idx="0">
                  <c:v>Urban</c:v>
                </c:pt>
                <c:pt idx="1">
                  <c:v>Suburban</c:v>
                </c:pt>
                <c:pt idx="2">
                  <c:v>Rural</c:v>
                </c:pt>
              </c:strCache>
            </c:strRef>
          </c:cat>
          <c:val>
            <c:numRef>
              <c:f>Sheet1!$C$2:$C$4</c:f>
              <c:numCache>
                <c:formatCode>0%</c:formatCode>
                <c:ptCount val="3"/>
                <c:pt idx="0">
                  <c:v>0.18000000000000005</c:v>
                </c:pt>
                <c:pt idx="1">
                  <c:v>0.1399999999999999</c:v>
                </c:pt>
                <c:pt idx="2">
                  <c:v>0.13</c:v>
                </c:pt>
              </c:numCache>
            </c:numRef>
          </c:val>
        </c:ser>
        <c:ser>
          <c:idx val="2"/>
          <c:order val="2"/>
          <c:tx>
            <c:strRef>
              <c:f>Sheet1!$D$1</c:f>
              <c:strCache>
                <c:ptCount val="1"/>
                <c:pt idx="0">
                  <c:v>Agree</c:v>
                </c:pt>
              </c:strCache>
            </c:strRef>
          </c:tx>
          <c:spPr>
            <a:solidFill>
              <a:srgbClr val="C00000"/>
            </a:solidFill>
          </c:spPr>
          <c:invertIfNegative val="0"/>
          <c:cat>
            <c:strRef>
              <c:f>Sheet1!$A$2:$A$4</c:f>
              <c:strCache>
                <c:ptCount val="3"/>
                <c:pt idx="0">
                  <c:v>Urban</c:v>
                </c:pt>
                <c:pt idx="1">
                  <c:v>Suburban</c:v>
                </c:pt>
                <c:pt idx="2">
                  <c:v>Rural</c:v>
                </c:pt>
              </c:strCache>
            </c:strRef>
          </c:cat>
          <c:val>
            <c:numRef>
              <c:f>Sheet1!$D$2:$D$4</c:f>
              <c:numCache>
                <c:formatCode>0%</c:formatCode>
                <c:ptCount val="3"/>
                <c:pt idx="0">
                  <c:v>0.1</c:v>
                </c:pt>
                <c:pt idx="1">
                  <c:v>0.06</c:v>
                </c:pt>
                <c:pt idx="2">
                  <c:v>0.08</c:v>
                </c:pt>
              </c:numCache>
            </c:numRef>
          </c:val>
        </c:ser>
        <c:dLbls>
          <c:showLegendKey val="0"/>
          <c:showVal val="1"/>
          <c:showCatName val="0"/>
          <c:showSerName val="0"/>
          <c:showPercent val="0"/>
          <c:showBubbleSize val="0"/>
        </c:dLbls>
        <c:gapWidth val="50"/>
        <c:overlap val="100"/>
        <c:axId val="114666112"/>
        <c:axId val="114688384"/>
      </c:barChart>
      <c:catAx>
        <c:axId val="114666112"/>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114688384"/>
        <c:crosses val="autoZero"/>
        <c:auto val="1"/>
        <c:lblAlgn val="ctr"/>
        <c:lblOffset val="100"/>
        <c:noMultiLvlLbl val="0"/>
      </c:catAx>
      <c:valAx>
        <c:axId val="114688384"/>
        <c:scaling>
          <c:orientation val="minMax"/>
          <c:max val="1"/>
          <c:min val="0"/>
        </c:scaling>
        <c:delete val="1"/>
        <c:axPos val="b"/>
        <c:numFmt formatCode="0%" sourceLinked="0"/>
        <c:majorTickMark val="none"/>
        <c:minorTickMark val="none"/>
        <c:tickLblPos val="nextTo"/>
        <c:crossAx val="114666112"/>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27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0.84</c:v>
                </c:pt>
                <c:pt idx="1">
                  <c:v>0.88</c:v>
                </c:pt>
                <c:pt idx="2">
                  <c:v>0.77</c:v>
                </c:pt>
              </c:numCache>
            </c:numRef>
          </c:val>
        </c:ser>
        <c:ser>
          <c:idx val="1"/>
          <c:order val="1"/>
          <c:tx>
            <c:strRef>
              <c:f>Sheet1!$C$1</c:f>
              <c:strCache>
                <c:ptCount val="1"/>
                <c:pt idx="0">
                  <c:v>Neutral</c:v>
                </c:pt>
              </c:strCache>
            </c:strRef>
          </c:tx>
          <c:invertIfNegative val="0"/>
          <c:cat>
            <c:strRef>
              <c:f>Sheet1!$A$2:$A$4</c:f>
              <c:strCache>
                <c:ptCount val="3"/>
                <c:pt idx="0">
                  <c:v>Urban</c:v>
                </c:pt>
                <c:pt idx="1">
                  <c:v>Suburban</c:v>
                </c:pt>
                <c:pt idx="2">
                  <c:v>Rural</c:v>
                </c:pt>
              </c:strCache>
            </c:strRef>
          </c:cat>
          <c:val>
            <c:numRef>
              <c:f>Sheet1!$C$2:$C$4</c:f>
              <c:numCache>
                <c:formatCode>0%</c:formatCode>
                <c:ptCount val="3"/>
                <c:pt idx="0">
                  <c:v>0.10000000000000009</c:v>
                </c:pt>
                <c:pt idx="1">
                  <c:v>7.999999999999996E-2</c:v>
                </c:pt>
                <c:pt idx="2">
                  <c:v>0.17999999999999994</c:v>
                </c:pt>
              </c:numCache>
            </c:numRef>
          </c:val>
        </c:ser>
        <c:ser>
          <c:idx val="2"/>
          <c:order val="2"/>
          <c:tx>
            <c:strRef>
              <c:f>Sheet1!$D$1</c:f>
              <c:strCache>
                <c:ptCount val="1"/>
                <c:pt idx="0">
                  <c:v>Disagree</c:v>
                </c:pt>
              </c:strCache>
            </c:strRef>
          </c:tx>
          <c:spPr>
            <a:solidFill>
              <a:srgbClr val="C00000"/>
            </a:solidFill>
          </c:spPr>
          <c:invertIfNegative val="0"/>
          <c:cat>
            <c:strRef>
              <c:f>Sheet1!$A$2:$A$4</c:f>
              <c:strCache>
                <c:ptCount val="3"/>
                <c:pt idx="0">
                  <c:v>Urban</c:v>
                </c:pt>
                <c:pt idx="1">
                  <c:v>Suburban</c:v>
                </c:pt>
                <c:pt idx="2">
                  <c:v>Rural</c:v>
                </c:pt>
              </c:strCache>
            </c:strRef>
          </c:cat>
          <c:val>
            <c:numRef>
              <c:f>Sheet1!$D$2:$D$4</c:f>
              <c:numCache>
                <c:formatCode>0%</c:formatCode>
                <c:ptCount val="3"/>
                <c:pt idx="0">
                  <c:v>0.06</c:v>
                </c:pt>
                <c:pt idx="1">
                  <c:v>0.04</c:v>
                </c:pt>
                <c:pt idx="2">
                  <c:v>0.05</c:v>
                </c:pt>
              </c:numCache>
            </c:numRef>
          </c:val>
        </c:ser>
        <c:dLbls>
          <c:showLegendKey val="0"/>
          <c:showVal val="1"/>
          <c:showCatName val="0"/>
          <c:showSerName val="0"/>
          <c:showPercent val="0"/>
          <c:showBubbleSize val="0"/>
        </c:dLbls>
        <c:gapWidth val="50"/>
        <c:overlap val="100"/>
        <c:axId val="114727552"/>
        <c:axId val="114741632"/>
      </c:barChart>
      <c:catAx>
        <c:axId val="114727552"/>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114741632"/>
        <c:crosses val="autoZero"/>
        <c:auto val="1"/>
        <c:lblAlgn val="ctr"/>
        <c:lblOffset val="100"/>
        <c:noMultiLvlLbl val="0"/>
      </c:catAx>
      <c:valAx>
        <c:axId val="114741632"/>
        <c:scaling>
          <c:orientation val="minMax"/>
          <c:max val="1"/>
          <c:min val="0"/>
        </c:scaling>
        <c:delete val="1"/>
        <c:axPos val="b"/>
        <c:numFmt formatCode="0%" sourceLinked="0"/>
        <c:majorTickMark val="none"/>
        <c:minorTickMark val="none"/>
        <c:tickLblPos val="nextTo"/>
        <c:crossAx val="114727552"/>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27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2581048431934817"/>
          <c:y val="8.723431624406626E-2"/>
          <c:w val="0.61805816235183386"/>
          <c:h val="0.82553136751186751"/>
        </c:manualLayout>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002A7E"/>
              </a:solidFill>
            </c:spPr>
          </c:dPt>
          <c:dPt>
            <c:idx val="6"/>
            <c:invertIfNegative val="0"/>
            <c:bubble3D val="0"/>
            <c:spPr>
              <a:solidFill>
                <a:srgbClr val="002A7E"/>
              </a:solidFill>
            </c:spPr>
          </c:dPt>
          <c:dPt>
            <c:idx val="7"/>
            <c:invertIfNegative val="0"/>
            <c:bubble3D val="0"/>
            <c:spPr>
              <a:solidFill>
                <a:srgbClr val="002A7E"/>
              </a:solidFill>
            </c:spPr>
          </c:dPt>
          <c:dPt>
            <c:idx val="8"/>
            <c:invertIfNegative val="0"/>
            <c:bubble3D val="0"/>
            <c:spPr>
              <a:solidFill>
                <a:srgbClr val="C00000"/>
              </a:solidFill>
            </c:spPr>
          </c:dPt>
          <c:dPt>
            <c:idx val="9"/>
            <c:invertIfNegative val="0"/>
            <c:bubble3D val="0"/>
            <c:spPr>
              <a:solidFill>
                <a:srgbClr val="C00000"/>
              </a:solidFill>
            </c:spPr>
          </c:dPt>
          <c:dPt>
            <c:idx val="10"/>
            <c:invertIfNegative val="0"/>
            <c:bubble3D val="0"/>
            <c:spPr>
              <a:solidFill>
                <a:srgbClr val="C00000"/>
              </a:solidFill>
            </c:spPr>
          </c:dPt>
          <c:dPt>
            <c:idx val="11"/>
            <c:invertIfNegative val="0"/>
            <c:bubble3D val="0"/>
            <c:spPr>
              <a:solidFill>
                <a:srgbClr val="C00000"/>
              </a:solidFill>
            </c:spPr>
          </c:dPt>
          <c:dPt>
            <c:idx val="12"/>
            <c:invertIfNegative val="0"/>
            <c:bubble3D val="0"/>
            <c:spPr>
              <a:solidFill>
                <a:schemeClr val="tx1">
                  <a:lumMod val="65000"/>
                  <a:lumOff val="35000"/>
                </a:schemeClr>
              </a:solidFill>
            </c:spPr>
          </c:dPt>
          <c:dLbls>
            <c:dLbl>
              <c:idx val="0"/>
              <c:layout>
                <c:manualLayout>
                  <c:x val="-8.8628580879629281E-3"/>
                  <c:y val="0"/>
                </c:manualLayout>
              </c:layout>
              <c:dLblPos val="outEnd"/>
              <c:showLegendKey val="0"/>
              <c:showVal val="1"/>
              <c:showCatName val="0"/>
              <c:showSerName val="0"/>
              <c:showPercent val="0"/>
              <c:showBubbleSize val="0"/>
            </c:dLbl>
            <c:dLbl>
              <c:idx val="7"/>
              <c:tx>
                <c:rich>
                  <a:bodyPr/>
                  <a:lstStyle/>
                  <a:p>
                    <a:r>
                      <a:rPr lang="en-US" dirty="0" smtClean="0"/>
                      <a:t>49%</a:t>
                    </a:r>
                    <a:endParaRPr lang="en-US" dirty="0"/>
                  </a:p>
                </c:rich>
              </c:tx>
              <c:dLblPos val="outEnd"/>
              <c:showLegendKey val="0"/>
              <c:showVal val="1"/>
              <c:showCatName val="0"/>
              <c:showSerName val="0"/>
              <c:showPercent val="0"/>
              <c:showBubbleSize val="0"/>
            </c:dLbl>
            <c:dLbl>
              <c:idx val="9"/>
              <c:layout>
                <c:manualLayout>
                  <c:x val="-1.1411870816723782E-2"/>
                  <c:y val="1.5336756838276454E-6"/>
                </c:manualLayout>
              </c:layout>
              <c:dLblPos val="outEnd"/>
              <c:showLegendKey val="0"/>
              <c:showVal val="1"/>
              <c:showCatName val="0"/>
              <c:showSerName val="0"/>
              <c:showPercent val="0"/>
              <c:showBubbleSize val="0"/>
            </c:dLbl>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Sheet1!$A$2:$A$14</c:f>
              <c:strCache>
                <c:ptCount val="13"/>
                <c:pt idx="0">
                  <c:v>Hospital stay</c:v>
                </c:pt>
                <c:pt idx="1">
                  <c:v>Surgery</c:v>
                </c:pt>
                <c:pt idx="2">
                  <c:v>Cancer</c:v>
                </c:pt>
                <c:pt idx="3">
                  <c:v>Not moving for long periods </c:v>
                </c:pt>
                <c:pt idx="4">
                  <c:v>Pregnancy/Recent birth</c:v>
                </c:pt>
                <c:pt idx="5">
                  <c:v>Using estrogen-based meds</c:v>
                </c:pt>
                <c:pt idx="6">
                  <c:v>Family history of blood clots</c:v>
                </c:pt>
                <c:pt idx="7">
                  <c:v>Older age (65+)</c:v>
                </c:pt>
                <c:pt idx="8">
                  <c:v>Too much exercise</c:v>
                </c:pt>
                <c:pt idx="9">
                  <c:v>High blood cholesterol</c:v>
                </c:pt>
                <c:pt idx="10">
                  <c:v>Donating blood</c:v>
                </c:pt>
                <c:pt idx="11">
                  <c:v>High blood pressure</c:v>
                </c:pt>
                <c:pt idx="12">
                  <c:v>Not sure</c:v>
                </c:pt>
              </c:strCache>
            </c:strRef>
          </c:cat>
          <c:val>
            <c:numRef>
              <c:f>Sheet1!$B$2:$B$14</c:f>
              <c:numCache>
                <c:formatCode>0%</c:formatCode>
                <c:ptCount val="13"/>
                <c:pt idx="0">
                  <c:v>0.23</c:v>
                </c:pt>
                <c:pt idx="1">
                  <c:v>0.42</c:v>
                </c:pt>
                <c:pt idx="2">
                  <c:v>0.18</c:v>
                </c:pt>
                <c:pt idx="3">
                  <c:v>0.63</c:v>
                </c:pt>
                <c:pt idx="4">
                  <c:v>0.27</c:v>
                </c:pt>
                <c:pt idx="5">
                  <c:v>0.28000000000000003</c:v>
                </c:pt>
                <c:pt idx="6">
                  <c:v>0.57999999999999996</c:v>
                </c:pt>
                <c:pt idx="7">
                  <c:v>0.49</c:v>
                </c:pt>
                <c:pt idx="8">
                  <c:v>0.05</c:v>
                </c:pt>
                <c:pt idx="9">
                  <c:v>0.51</c:v>
                </c:pt>
                <c:pt idx="10">
                  <c:v>0.04</c:v>
                </c:pt>
                <c:pt idx="11">
                  <c:v>0.46</c:v>
                </c:pt>
                <c:pt idx="12">
                  <c:v>0.15</c:v>
                </c:pt>
              </c:numCache>
            </c:numRef>
          </c:val>
        </c:ser>
        <c:dLbls>
          <c:dLblPos val="outEnd"/>
          <c:showLegendKey val="0"/>
          <c:showVal val="1"/>
          <c:showCatName val="0"/>
          <c:showSerName val="0"/>
          <c:showPercent val="0"/>
          <c:showBubbleSize val="0"/>
        </c:dLbls>
        <c:gapWidth val="50"/>
        <c:axId val="114904448"/>
        <c:axId val="114937216"/>
      </c:barChart>
      <c:catAx>
        <c:axId val="114904448"/>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14937216"/>
        <c:crosses val="autoZero"/>
        <c:auto val="1"/>
        <c:lblAlgn val="ctr"/>
        <c:lblOffset val="100"/>
        <c:noMultiLvlLbl val="0"/>
      </c:catAx>
      <c:valAx>
        <c:axId val="114937216"/>
        <c:scaling>
          <c:orientation val="minMax"/>
          <c:max val="0.8"/>
          <c:min val="0"/>
        </c:scaling>
        <c:delete val="1"/>
        <c:axPos val="t"/>
        <c:numFmt formatCode="0%" sourceLinked="1"/>
        <c:majorTickMark val="out"/>
        <c:minorTickMark val="none"/>
        <c:tickLblPos val="nextTo"/>
        <c:crossAx val="11490444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7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002A7E"/>
              </a:solidFill>
            </c:spPr>
          </c:dPt>
          <c:dPt>
            <c:idx val="6"/>
            <c:invertIfNegative val="0"/>
            <c:bubble3D val="0"/>
            <c:spPr>
              <a:solidFill>
                <a:srgbClr val="C00000"/>
              </a:solidFill>
            </c:spPr>
          </c:dPt>
          <c:dPt>
            <c:idx val="7"/>
            <c:invertIfNegative val="0"/>
            <c:bubble3D val="0"/>
            <c:spPr>
              <a:solidFill>
                <a:srgbClr val="C00000"/>
              </a:solidFill>
            </c:spPr>
          </c:dPt>
          <c:dPt>
            <c:idx val="8"/>
            <c:invertIfNegative val="0"/>
            <c:bubble3D val="0"/>
            <c:spPr>
              <a:solidFill>
                <a:srgbClr val="C00000"/>
              </a:solidFill>
            </c:spPr>
          </c:dPt>
          <c:dPt>
            <c:idx val="9"/>
            <c:invertIfNegative val="0"/>
            <c:bubble3D val="0"/>
            <c:spPr>
              <a:solidFill>
                <a:srgbClr val="002A7E"/>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Sheet1!$A$2:$A$11</c:f>
              <c:strCache>
                <c:ptCount val="10"/>
                <c:pt idx="0">
                  <c:v>Heart attack</c:v>
                </c:pt>
                <c:pt idx="1">
                  <c:v>AIDS</c:v>
                </c:pt>
                <c:pt idx="2">
                  <c:v>Breast cancer</c:v>
                </c:pt>
                <c:pt idx="3">
                  <c:v>High blood pressure</c:v>
                </c:pt>
                <c:pt idx="4">
                  <c:v>Prostate cancer</c:v>
                </c:pt>
                <c:pt idx="5">
                  <c:v>Stroke</c:v>
                </c:pt>
                <c:pt idx="6">
                  <c:v>Pulmonary embolism</c:v>
                </c:pt>
                <c:pt idx="7">
                  <c:v>Thrombosis</c:v>
                </c:pt>
                <c:pt idx="8">
                  <c:v>Deep vein thrombosis</c:v>
                </c:pt>
                <c:pt idx="9">
                  <c:v>Hemo-Distension Syndrome</c:v>
                </c:pt>
              </c:strCache>
            </c:strRef>
          </c:cat>
          <c:val>
            <c:numRef>
              <c:f>Sheet1!$B$2:$B$11</c:f>
              <c:numCache>
                <c:formatCode>0%</c:formatCode>
                <c:ptCount val="10"/>
                <c:pt idx="0">
                  <c:v>0.9</c:v>
                </c:pt>
                <c:pt idx="1">
                  <c:v>0.89</c:v>
                </c:pt>
                <c:pt idx="2">
                  <c:v>0.89</c:v>
                </c:pt>
                <c:pt idx="3">
                  <c:v>0.88</c:v>
                </c:pt>
                <c:pt idx="4">
                  <c:v>0.87</c:v>
                </c:pt>
                <c:pt idx="5">
                  <c:v>0.86</c:v>
                </c:pt>
                <c:pt idx="6">
                  <c:v>0.63</c:v>
                </c:pt>
                <c:pt idx="7">
                  <c:v>0.52</c:v>
                </c:pt>
                <c:pt idx="8">
                  <c:v>0.41</c:v>
                </c:pt>
                <c:pt idx="9">
                  <c:v>0.06</c:v>
                </c:pt>
              </c:numCache>
            </c:numRef>
          </c:val>
        </c:ser>
        <c:dLbls>
          <c:dLblPos val="outEnd"/>
          <c:showLegendKey val="0"/>
          <c:showVal val="1"/>
          <c:showCatName val="0"/>
          <c:showSerName val="0"/>
          <c:showPercent val="0"/>
          <c:showBubbleSize val="0"/>
        </c:dLbls>
        <c:gapWidth val="50"/>
        <c:axId val="115742592"/>
        <c:axId val="115778304"/>
      </c:barChart>
      <c:catAx>
        <c:axId val="115742592"/>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15778304"/>
        <c:crosses val="autoZero"/>
        <c:auto val="1"/>
        <c:lblAlgn val="ctr"/>
        <c:lblOffset val="100"/>
        <c:noMultiLvlLbl val="0"/>
      </c:catAx>
      <c:valAx>
        <c:axId val="115778304"/>
        <c:scaling>
          <c:orientation val="minMax"/>
        </c:scaling>
        <c:delete val="1"/>
        <c:axPos val="t"/>
        <c:numFmt formatCode="0%" sourceLinked="1"/>
        <c:majorTickMark val="out"/>
        <c:minorTickMark val="none"/>
        <c:tickLblPos val="nextTo"/>
        <c:crossAx val="11574259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7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4553902092513666"/>
          <c:y val="9.2050330511422945E-2"/>
          <c:w val="0.60553131546630068"/>
          <c:h val="0.81589933897715416"/>
        </c:manualLayout>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C00000"/>
              </a:solidFill>
            </c:spPr>
          </c:dPt>
          <c:dPt>
            <c:idx val="6"/>
            <c:invertIfNegative val="0"/>
            <c:bubble3D val="0"/>
            <c:spPr>
              <a:solidFill>
                <a:srgbClr val="C00000"/>
              </a:solidFill>
            </c:spPr>
          </c:dPt>
          <c:dPt>
            <c:idx val="7"/>
            <c:invertIfNegative val="0"/>
            <c:bubble3D val="0"/>
            <c:spPr>
              <a:solidFill>
                <a:srgbClr val="C00000"/>
              </a:solidFill>
            </c:spPr>
          </c:dPt>
          <c:dPt>
            <c:idx val="8"/>
            <c:invertIfNegative val="0"/>
            <c:bubble3D val="0"/>
            <c:spPr>
              <a:solidFill>
                <a:srgbClr val="002A7E"/>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Breast cancer (women only)</c:v>
                </c:pt>
                <c:pt idx="1">
                  <c:v>Heart attack</c:v>
                </c:pt>
                <c:pt idx="2">
                  <c:v>Stroke</c:v>
                </c:pt>
                <c:pt idx="3">
                  <c:v>Prostate cancer (men only)</c:v>
                </c:pt>
                <c:pt idx="4">
                  <c:v>High blood pressure</c:v>
                </c:pt>
                <c:pt idx="5">
                  <c:v>Pulmonary embolism</c:v>
                </c:pt>
                <c:pt idx="6">
                  <c:v>Thrombosis</c:v>
                </c:pt>
                <c:pt idx="7">
                  <c:v>Deep vein thrombosis</c:v>
                </c:pt>
                <c:pt idx="8">
                  <c:v>AIDS</c:v>
                </c:pt>
              </c:strCache>
            </c:strRef>
          </c:cat>
          <c:val>
            <c:numRef>
              <c:f>Sheet1!$B$2:$B$10</c:f>
              <c:numCache>
                <c:formatCode>0%</c:formatCode>
                <c:ptCount val="9"/>
                <c:pt idx="0">
                  <c:v>0.51</c:v>
                </c:pt>
                <c:pt idx="1">
                  <c:v>0.47</c:v>
                </c:pt>
                <c:pt idx="2">
                  <c:v>0.46</c:v>
                </c:pt>
                <c:pt idx="3">
                  <c:v>0.45</c:v>
                </c:pt>
                <c:pt idx="4">
                  <c:v>0.43</c:v>
                </c:pt>
                <c:pt idx="5">
                  <c:v>0.25</c:v>
                </c:pt>
                <c:pt idx="6">
                  <c:v>0.21</c:v>
                </c:pt>
                <c:pt idx="7">
                  <c:v>0.21</c:v>
                </c:pt>
                <c:pt idx="8">
                  <c:v>0.15</c:v>
                </c:pt>
              </c:numCache>
            </c:numRef>
          </c:val>
        </c:ser>
        <c:dLbls>
          <c:dLblPos val="outEnd"/>
          <c:showLegendKey val="0"/>
          <c:showVal val="1"/>
          <c:showCatName val="0"/>
          <c:showSerName val="0"/>
          <c:showPercent val="0"/>
          <c:showBubbleSize val="0"/>
        </c:dLbls>
        <c:gapWidth val="50"/>
        <c:axId val="115796992"/>
        <c:axId val="115848704"/>
      </c:barChart>
      <c:catAx>
        <c:axId val="115796992"/>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15848704"/>
        <c:crosses val="autoZero"/>
        <c:auto val="1"/>
        <c:lblAlgn val="ctr"/>
        <c:lblOffset val="100"/>
        <c:noMultiLvlLbl val="0"/>
      </c:catAx>
      <c:valAx>
        <c:axId val="115848704"/>
        <c:scaling>
          <c:orientation val="minMax"/>
        </c:scaling>
        <c:delete val="1"/>
        <c:axPos val="t"/>
        <c:numFmt formatCode="0%" sourceLinked="1"/>
        <c:majorTickMark val="out"/>
        <c:minorTickMark val="none"/>
        <c:tickLblPos val="nextTo"/>
        <c:crossAx val="11579699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7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1.5835829753058708E-3"/>
          <c:w val="0.66821965429220465"/>
          <c:h val="0.93908291667110866"/>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numRef>
              <c:f>Sheet1!$A$2:$A$6</c:f>
              <c:numCache>
                <c:formatCode>General</c:formatCode>
                <c:ptCount val="5"/>
              </c:numCache>
            </c:numRef>
          </c:cat>
          <c:val>
            <c:numRef>
              <c:f>Sheet1!$B$2:$B$6</c:f>
              <c:numCache>
                <c:formatCode>0%</c:formatCode>
                <c:ptCount val="5"/>
                <c:pt idx="0">
                  <c:v>0.74</c:v>
                </c:pt>
                <c:pt idx="1">
                  <c:v>0.48</c:v>
                </c:pt>
                <c:pt idx="2">
                  <c:v>0.66</c:v>
                </c:pt>
                <c:pt idx="3">
                  <c:v>0.76</c:v>
                </c:pt>
                <c:pt idx="4">
                  <c:v>0.86</c:v>
                </c:pt>
              </c:numCache>
            </c:numRef>
          </c:val>
        </c:ser>
        <c:ser>
          <c:idx val="1"/>
          <c:order val="1"/>
          <c:tx>
            <c:strRef>
              <c:f>Sheet1!$C$1</c:f>
              <c:strCache>
                <c:ptCount val="1"/>
                <c:pt idx="0">
                  <c:v>Neutral</c:v>
                </c:pt>
              </c:strCache>
            </c:strRef>
          </c:tx>
          <c:invertIfNegative val="0"/>
          <c:dLbls>
            <c:dLbl>
              <c:idx val="6"/>
              <c:layout>
                <c:manualLayout>
                  <c:x val="-2.7538317291721418E-2"/>
                  <c:y val="0"/>
                </c:manualLayout>
              </c:layout>
              <c:showLegendKey val="0"/>
              <c:showVal val="1"/>
              <c:showCatName val="0"/>
              <c:showSerName val="0"/>
              <c:showPercent val="0"/>
              <c:showBubbleSize val="0"/>
            </c:dLbl>
            <c:dLbl>
              <c:idx val="8"/>
              <c:layout>
                <c:manualLayout>
                  <c:x val="-2.7538317291721418E-2"/>
                  <c:y val="1.0342402339965709E-16"/>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numRef>
              <c:f>Sheet1!$A$2:$A$6</c:f>
              <c:numCache>
                <c:formatCode>General</c:formatCode>
                <c:ptCount val="5"/>
              </c:numCache>
            </c:numRef>
          </c:cat>
          <c:val>
            <c:numRef>
              <c:f>Sheet1!$C$2:$C$6</c:f>
              <c:numCache>
                <c:formatCode>0%</c:formatCode>
                <c:ptCount val="5"/>
                <c:pt idx="0">
                  <c:v>0.18</c:v>
                </c:pt>
                <c:pt idx="1">
                  <c:v>0.35</c:v>
                </c:pt>
                <c:pt idx="2">
                  <c:v>0.2</c:v>
                </c:pt>
                <c:pt idx="3">
                  <c:v>0.13</c:v>
                </c:pt>
                <c:pt idx="4">
                  <c:v>0.08</c:v>
                </c:pt>
              </c:numCache>
            </c:numRef>
          </c:val>
        </c:ser>
        <c:ser>
          <c:idx val="2"/>
          <c:order val="2"/>
          <c:tx>
            <c:strRef>
              <c:f>Sheet1!$D$1</c:f>
              <c:strCache>
                <c:ptCount val="1"/>
                <c:pt idx="0">
                  <c:v>Agree</c:v>
                </c:pt>
              </c:strCache>
            </c:strRef>
          </c:tx>
          <c:spPr>
            <a:solidFill>
              <a:srgbClr val="C00000"/>
            </a:solidFill>
          </c:spPr>
          <c:invertIfNegative val="0"/>
          <c:dLbls>
            <c:showLegendKey val="0"/>
            <c:showVal val="1"/>
            <c:showCatName val="0"/>
            <c:showSerName val="0"/>
            <c:showPercent val="0"/>
            <c:showBubbleSize val="0"/>
            <c:showLeaderLines val="0"/>
          </c:dLbls>
          <c:cat>
            <c:numRef>
              <c:f>Sheet1!$A$2:$A$6</c:f>
              <c:numCache>
                <c:formatCode>General</c:formatCode>
                <c:ptCount val="5"/>
              </c:numCache>
            </c:numRef>
          </c:cat>
          <c:val>
            <c:numRef>
              <c:f>Sheet1!$D$2:$D$6</c:f>
              <c:numCache>
                <c:formatCode>0%</c:formatCode>
                <c:ptCount val="5"/>
                <c:pt idx="0">
                  <c:v>0.08</c:v>
                </c:pt>
                <c:pt idx="1">
                  <c:v>0.18</c:v>
                </c:pt>
                <c:pt idx="2">
                  <c:v>0.14000000000000001</c:v>
                </c:pt>
                <c:pt idx="3">
                  <c:v>0.11</c:v>
                </c:pt>
                <c:pt idx="4">
                  <c:v>0.06</c:v>
                </c:pt>
              </c:numCache>
            </c:numRef>
          </c:val>
        </c:ser>
        <c:dLbls>
          <c:showLegendKey val="0"/>
          <c:showVal val="0"/>
          <c:showCatName val="0"/>
          <c:showSerName val="0"/>
          <c:showPercent val="0"/>
          <c:showBubbleSize val="0"/>
        </c:dLbls>
        <c:gapWidth val="141"/>
        <c:overlap val="100"/>
        <c:axId val="116137344"/>
        <c:axId val="116151424"/>
      </c:barChart>
      <c:catAx>
        <c:axId val="116137344"/>
        <c:scaling>
          <c:orientation val="maxMin"/>
        </c:scaling>
        <c:delete val="0"/>
        <c:axPos val="l"/>
        <c:numFmt formatCode="General" sourceLinked="1"/>
        <c:majorTickMark val="out"/>
        <c:minorTickMark val="none"/>
        <c:tickLblPos val="nextTo"/>
        <c:txPr>
          <a:bodyPr/>
          <a:lstStyle/>
          <a:p>
            <a:pPr>
              <a:defRPr>
                <a:solidFill>
                  <a:schemeClr val="tx1"/>
                </a:solidFill>
              </a:defRPr>
            </a:pPr>
            <a:endParaRPr lang="en-US"/>
          </a:p>
        </c:txPr>
        <c:crossAx val="116151424"/>
        <c:crosses val="autoZero"/>
        <c:auto val="1"/>
        <c:lblAlgn val="ctr"/>
        <c:lblOffset val="100"/>
        <c:noMultiLvlLbl val="0"/>
      </c:catAx>
      <c:valAx>
        <c:axId val="116151424"/>
        <c:scaling>
          <c:orientation val="minMax"/>
          <c:max val="1"/>
          <c:min val="0"/>
        </c:scaling>
        <c:delete val="1"/>
        <c:axPos val="b"/>
        <c:numFmt formatCode="0%" sourceLinked="0"/>
        <c:majorTickMark val="none"/>
        <c:minorTickMark val="none"/>
        <c:tickLblPos val="nextTo"/>
        <c:crossAx val="116137344"/>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27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9139161566000693E-2"/>
          <c:y val="0.13994595675503102"/>
          <c:w val="0.95456680910035796"/>
          <c:h val="0.44829096449731082"/>
        </c:manualLayout>
      </c:layout>
      <c:barChart>
        <c:barDir val="col"/>
        <c:grouping val="clustered"/>
        <c:varyColors val="0"/>
        <c:ser>
          <c:idx val="0"/>
          <c:order val="0"/>
          <c:invertIfNegative val="0"/>
          <c:dPt>
            <c:idx val="0"/>
            <c:invertIfNegative val="0"/>
            <c:bubble3D val="0"/>
            <c:spPr>
              <a:solidFill>
                <a:schemeClr val="tx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rgbClr val="002A7E"/>
              </a:solidFill>
              <a:ln>
                <a:noFill/>
              </a:ln>
            </c:spPr>
          </c:dPt>
          <c:dPt>
            <c:idx val="7"/>
            <c:invertIfNegative val="0"/>
            <c:bubble3D val="0"/>
            <c:spPr>
              <a:solidFill>
                <a:srgbClr val="9E2600"/>
              </a:solidFill>
            </c:spPr>
          </c:dPt>
          <c:dPt>
            <c:idx val="8"/>
            <c:invertIfNegative val="0"/>
            <c:bubble3D val="0"/>
            <c:spPr>
              <a:solidFill>
                <a:schemeClr val="bg1">
                  <a:lumMod val="50000"/>
                </a:schemeClr>
              </a:solidFill>
            </c:spPr>
          </c:dPt>
          <c:dLbls>
            <c:txPr>
              <a:bodyPr/>
              <a:lstStyle/>
              <a:p>
                <a:pPr>
                  <a:defRPr sz="700" b="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Sheet1!$A$1:$E$1</c:f>
              <c:strCache>
                <c:ptCount val="5"/>
                <c:pt idx="0">
                  <c:v>A blood clot in a vein</c:v>
                </c:pt>
                <c:pt idx="1">
                  <c:v>Lack of oxygen in a vein</c:v>
                </c:pt>
                <c:pt idx="2">
                  <c:v>A tumor in a vein</c:v>
                </c:pt>
                <c:pt idx="3">
                  <c:v>None of the above</c:v>
                </c:pt>
                <c:pt idx="4">
                  <c:v>Not sure</c:v>
                </c:pt>
              </c:strCache>
            </c:strRef>
          </c:cat>
          <c:val>
            <c:numRef>
              <c:f>Sheet1!$A$2:$E$2</c:f>
              <c:numCache>
                <c:formatCode>0%</c:formatCode>
                <c:ptCount val="5"/>
                <c:pt idx="0">
                  <c:v>0.53</c:v>
                </c:pt>
                <c:pt idx="1">
                  <c:v>7.0000000000000007E-2</c:v>
                </c:pt>
                <c:pt idx="2">
                  <c:v>0.03</c:v>
                </c:pt>
                <c:pt idx="3">
                  <c:v>0.03</c:v>
                </c:pt>
                <c:pt idx="4">
                  <c:v>0.34</c:v>
                </c:pt>
              </c:numCache>
            </c:numRef>
          </c:val>
        </c:ser>
        <c:dLbls>
          <c:showLegendKey val="0"/>
          <c:showVal val="0"/>
          <c:showCatName val="0"/>
          <c:showSerName val="0"/>
          <c:showPercent val="0"/>
          <c:showBubbleSize val="0"/>
        </c:dLbls>
        <c:gapWidth val="50"/>
        <c:axId val="115960832"/>
        <c:axId val="115970816"/>
      </c:barChart>
      <c:catAx>
        <c:axId val="115960832"/>
        <c:scaling>
          <c:orientation val="minMax"/>
        </c:scaling>
        <c:delete val="0"/>
        <c:axPos val="b"/>
        <c:majorTickMark val="out"/>
        <c:minorTickMark val="none"/>
        <c:tickLblPos val="nextTo"/>
        <c:txPr>
          <a:bodyPr/>
          <a:lstStyle/>
          <a:p>
            <a:pPr>
              <a:defRPr sz="8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15970816"/>
        <c:crosses val="autoZero"/>
        <c:auto val="1"/>
        <c:lblAlgn val="ctr"/>
        <c:lblOffset val="100"/>
        <c:noMultiLvlLbl val="0"/>
      </c:catAx>
      <c:valAx>
        <c:axId val="115970816"/>
        <c:scaling>
          <c:orientation val="minMax"/>
          <c:max val="1"/>
          <c:min val="0"/>
        </c:scaling>
        <c:delete val="1"/>
        <c:axPos val="l"/>
        <c:numFmt formatCode="0%" sourceLinked="1"/>
        <c:majorTickMark val="out"/>
        <c:minorTickMark val="none"/>
        <c:tickLblPos val="nextTo"/>
        <c:crossAx val="11596083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289357212701352"/>
          <c:y val="0.38146359342053171"/>
          <c:w val="0.81342828469970663"/>
          <c:h val="0.50684069459803827"/>
        </c:manualLayout>
      </c:layout>
      <c:barChart>
        <c:barDir val="col"/>
        <c:grouping val="clustered"/>
        <c:varyColors val="0"/>
        <c:ser>
          <c:idx val="0"/>
          <c:order val="0"/>
          <c:tx>
            <c:strRef>
              <c:f>Sheet1!$A$2</c:f>
              <c:strCache>
                <c:ptCount val="1"/>
              </c:strCache>
            </c:strRef>
          </c:tx>
          <c:invertIfNegative val="0"/>
          <c:dPt>
            <c:idx val="0"/>
            <c:invertIfNegative val="0"/>
            <c:bubble3D val="0"/>
            <c:spPr>
              <a:solidFill>
                <a:schemeClr val="tx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rgbClr val="002A7E"/>
              </a:solidFill>
              <a:ln>
                <a:noFill/>
              </a:ln>
            </c:spPr>
          </c:dPt>
          <c:dPt>
            <c:idx val="7"/>
            <c:invertIfNegative val="0"/>
            <c:bubble3D val="0"/>
            <c:spPr>
              <a:solidFill>
                <a:srgbClr val="9E2600"/>
              </a:solidFill>
            </c:spPr>
          </c:dPt>
          <c:dPt>
            <c:idx val="8"/>
            <c:invertIfNegative val="0"/>
            <c:bubble3D val="0"/>
            <c:spPr>
              <a:solidFill>
                <a:schemeClr val="bg1">
                  <a:lumMod val="50000"/>
                </a:schemeClr>
              </a:solidFill>
            </c:spPr>
          </c:dPt>
          <c:dLbls>
            <c:txPr>
              <a:bodyPr/>
              <a:lstStyle/>
              <a:p>
                <a:pPr>
                  <a:defRPr sz="700" b="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Sheet1!$B$1:$J$1</c:f>
              <c:strCache>
                <c:ptCount val="9"/>
                <c:pt idx="0">
                  <c:v>AR</c:v>
                </c:pt>
                <c:pt idx="1">
                  <c:v>AU</c:v>
                </c:pt>
                <c:pt idx="2">
                  <c:v>CA</c:v>
                </c:pt>
                <c:pt idx="3">
                  <c:v>DE</c:v>
                </c:pt>
                <c:pt idx="4">
                  <c:v>JP</c:v>
                </c:pt>
                <c:pt idx="5">
                  <c:v>NL</c:v>
                </c:pt>
                <c:pt idx="6">
                  <c:v>TH</c:v>
                </c:pt>
                <c:pt idx="7">
                  <c:v>UK</c:v>
                </c:pt>
                <c:pt idx="8">
                  <c:v>US</c:v>
                </c:pt>
              </c:strCache>
            </c:strRef>
          </c:cat>
          <c:val>
            <c:numRef>
              <c:f>Sheet1!$B$2:$J$2</c:f>
              <c:numCache>
                <c:formatCode>0%</c:formatCode>
                <c:ptCount val="9"/>
                <c:pt idx="0">
                  <c:v>0.7</c:v>
                </c:pt>
                <c:pt idx="1">
                  <c:v>0.4</c:v>
                </c:pt>
                <c:pt idx="2">
                  <c:v>0.45</c:v>
                </c:pt>
                <c:pt idx="3">
                  <c:v>0.28999999999999998</c:v>
                </c:pt>
                <c:pt idx="4">
                  <c:v>0.28000000000000003</c:v>
                </c:pt>
                <c:pt idx="5">
                  <c:v>0.2</c:v>
                </c:pt>
                <c:pt idx="6">
                  <c:v>0.56999999999999995</c:v>
                </c:pt>
                <c:pt idx="7">
                  <c:v>0.34</c:v>
                </c:pt>
                <c:pt idx="8">
                  <c:v>0.4</c:v>
                </c:pt>
              </c:numCache>
            </c:numRef>
          </c:val>
        </c:ser>
        <c:dLbls>
          <c:showLegendKey val="0"/>
          <c:showVal val="0"/>
          <c:showCatName val="0"/>
          <c:showSerName val="0"/>
          <c:showPercent val="0"/>
          <c:showBubbleSize val="0"/>
        </c:dLbls>
        <c:gapWidth val="50"/>
        <c:axId val="142607488"/>
        <c:axId val="142609024"/>
      </c:barChart>
      <c:catAx>
        <c:axId val="142607488"/>
        <c:scaling>
          <c:orientation val="minMax"/>
        </c:scaling>
        <c:delete val="0"/>
        <c:axPos val="b"/>
        <c:majorTickMark val="out"/>
        <c:minorTickMark val="none"/>
        <c:tickLblPos val="nextTo"/>
        <c:txPr>
          <a:bodyPr/>
          <a:lstStyle/>
          <a:p>
            <a:pPr>
              <a:defRPr sz="8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42609024"/>
        <c:crosses val="autoZero"/>
        <c:auto val="1"/>
        <c:lblAlgn val="ctr"/>
        <c:lblOffset val="100"/>
        <c:noMultiLvlLbl val="0"/>
      </c:catAx>
      <c:valAx>
        <c:axId val="142609024"/>
        <c:scaling>
          <c:orientation val="minMax"/>
          <c:max val="1"/>
          <c:min val="0"/>
        </c:scaling>
        <c:delete val="1"/>
        <c:axPos val="l"/>
        <c:numFmt formatCode="0%" sourceLinked="1"/>
        <c:majorTickMark val="out"/>
        <c:minorTickMark val="none"/>
        <c:tickLblPos val="nextTo"/>
        <c:crossAx val="14260748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8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solidFill>
                <a:schemeClr val="bg1"/>
              </a:solidFill>
              <a:ln>
                <a:solidFill>
                  <a:srgbClr val="002A7E"/>
                </a:solidFill>
              </a:ln>
            </c:spPr>
          </c:dPt>
          <c:dLbls>
            <c:dLbl>
              <c:idx val="0"/>
              <c:layout>
                <c:manualLayout>
                  <c:x val="-8.073975900793022E-2"/>
                  <c:y val="0.15652709208215809"/>
                </c:manualLayout>
              </c:layout>
              <c:spPr/>
              <c:txPr>
                <a:bodyPr/>
                <a:lstStyle/>
                <a:p>
                  <a:pPr>
                    <a:defRPr sz="1000" b="1">
                      <a:solidFill>
                        <a:srgbClr val="002A7E"/>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dLbl>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0.22</c:v>
                </c:pt>
                <c:pt idx="1">
                  <c:v>0.78</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28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solidFill>
                <a:schemeClr val="bg1"/>
              </a:solidFill>
              <a:ln>
                <a:solidFill>
                  <a:srgbClr val="002A7E"/>
                </a:solidFill>
              </a:ln>
            </c:spPr>
          </c:dPt>
          <c:dLbls>
            <c:dLbl>
              <c:idx val="0"/>
              <c:layout>
                <c:manualLayout>
                  <c:x val="-5.9496415673684404E-2"/>
                  <c:y val="0.20456387236967896"/>
                </c:manualLayout>
              </c:layout>
              <c:spPr/>
              <c:txPr>
                <a:bodyPr/>
                <a:lstStyle/>
                <a:p>
                  <a:pPr>
                    <a:defRPr sz="1000" b="1">
                      <a:solidFill>
                        <a:srgbClr val="002A7E"/>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dLbl>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0.16</c:v>
                </c:pt>
                <c:pt idx="1">
                  <c:v>0.84</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28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C00000"/>
              </a:solidFill>
            </c:spPr>
          </c:dPt>
          <c:dPt>
            <c:idx val="5"/>
            <c:invertIfNegative val="0"/>
            <c:bubble3D val="0"/>
            <c:spPr>
              <a:solidFill>
                <a:srgbClr val="C00000"/>
              </a:solidFill>
            </c:spPr>
          </c:dPt>
          <c:dPt>
            <c:idx val="6"/>
            <c:invertIfNegative val="0"/>
            <c:bubble3D val="0"/>
            <c:spPr>
              <a:solidFill>
                <a:schemeClr val="tx1">
                  <a:lumMod val="65000"/>
                  <a:lumOff val="35000"/>
                </a:schemeClr>
              </a:solidFill>
            </c:spPr>
          </c:dPt>
          <c:dPt>
            <c:idx val="7"/>
            <c:invertIfNegative val="0"/>
            <c:bubble3D val="0"/>
            <c:spPr>
              <a:solidFill>
                <a:srgbClr val="C00000"/>
              </a:solidFill>
            </c:spPr>
          </c:dPt>
          <c:dPt>
            <c:idx val="8"/>
            <c:invertIfNegative val="0"/>
            <c:bubble3D val="0"/>
            <c:spPr>
              <a:solidFill>
                <a:schemeClr val="tx1">
                  <a:lumMod val="65000"/>
                  <a:lumOff val="35000"/>
                </a:schemeClr>
              </a:solidFill>
            </c:spPr>
          </c:dPt>
          <c:dLbls>
            <c:dLbl>
              <c:idx val="7"/>
              <c:tx>
                <c:rich>
                  <a:bodyPr/>
                  <a:lstStyle/>
                  <a:p>
                    <a:r>
                      <a:rPr lang="en-US" smtClean="0"/>
                      <a:t>0%</a:t>
                    </a:r>
                    <a:endParaRPr lang="en-US"/>
                  </a:p>
                </c:rich>
              </c:tx>
              <c:dLblPos val="outEnd"/>
              <c:showLegendKey val="0"/>
              <c:showVal val="1"/>
              <c:showCatName val="0"/>
              <c:showSerName val="0"/>
              <c:showPercent val="0"/>
              <c:showBubbleSize val="0"/>
            </c:dLbl>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Swelling of leg</c:v>
                </c:pt>
                <c:pt idx="1">
                  <c:v>Pain/tenderness of leg</c:v>
                </c:pt>
                <c:pt idx="2">
                  <c:v>Changes in the skin color of leg</c:v>
                </c:pt>
                <c:pt idx="3">
                  <c:v>Leg feels warm to touch</c:v>
                </c:pt>
                <c:pt idx="4">
                  <c:v>Itching of your leg</c:v>
                </c:pt>
                <c:pt idx="5">
                  <c:v>Leg paralysis</c:v>
                </c:pt>
                <c:pt idx="6">
                  <c:v>Other</c:v>
                </c:pt>
                <c:pt idx="7">
                  <c:v>None of the above</c:v>
                </c:pt>
                <c:pt idx="8">
                  <c:v>Not sure</c:v>
                </c:pt>
              </c:strCache>
            </c:strRef>
          </c:cat>
          <c:val>
            <c:numRef>
              <c:f>Sheet1!$B$2:$B$10</c:f>
              <c:numCache>
                <c:formatCode>0%</c:formatCode>
                <c:ptCount val="9"/>
                <c:pt idx="0">
                  <c:v>0.78</c:v>
                </c:pt>
                <c:pt idx="1">
                  <c:v>0.81</c:v>
                </c:pt>
                <c:pt idx="2">
                  <c:v>0.61</c:v>
                </c:pt>
                <c:pt idx="3">
                  <c:v>0.5</c:v>
                </c:pt>
                <c:pt idx="4">
                  <c:v>0.26</c:v>
                </c:pt>
                <c:pt idx="5">
                  <c:v>0.3</c:v>
                </c:pt>
                <c:pt idx="6">
                  <c:v>0.01</c:v>
                </c:pt>
                <c:pt idx="7">
                  <c:v>0</c:v>
                </c:pt>
                <c:pt idx="8">
                  <c:v>0.01</c:v>
                </c:pt>
              </c:numCache>
            </c:numRef>
          </c:val>
        </c:ser>
        <c:dLbls>
          <c:dLblPos val="outEnd"/>
          <c:showLegendKey val="0"/>
          <c:showVal val="1"/>
          <c:showCatName val="0"/>
          <c:showSerName val="0"/>
          <c:showPercent val="0"/>
          <c:showBubbleSize val="0"/>
        </c:dLbls>
        <c:gapWidth val="50"/>
        <c:axId val="116057600"/>
        <c:axId val="171642880"/>
      </c:barChart>
      <c:catAx>
        <c:axId val="116057600"/>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71642880"/>
        <c:crosses val="autoZero"/>
        <c:auto val="1"/>
        <c:lblAlgn val="ctr"/>
        <c:lblOffset val="100"/>
        <c:noMultiLvlLbl val="0"/>
      </c:catAx>
      <c:valAx>
        <c:axId val="171642880"/>
        <c:scaling>
          <c:orientation val="minMax"/>
        </c:scaling>
        <c:delete val="1"/>
        <c:axPos val="t"/>
        <c:numFmt formatCode="0%" sourceLinked="1"/>
        <c:majorTickMark val="out"/>
        <c:minorTickMark val="none"/>
        <c:tickLblPos val="nextTo"/>
        <c:crossAx val="11605760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8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944278676172799"/>
          <c:y val="8.723431624406626E-2"/>
          <c:w val="0.51945211253550083"/>
          <c:h val="0.82553136751186751"/>
        </c:manualLayout>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C00000"/>
              </a:solidFill>
            </c:spPr>
          </c:dPt>
          <c:dPt>
            <c:idx val="6"/>
            <c:invertIfNegative val="0"/>
            <c:bubble3D val="0"/>
            <c:spPr>
              <a:solidFill>
                <a:srgbClr val="C00000"/>
              </a:solidFill>
            </c:spPr>
          </c:dPt>
          <c:dPt>
            <c:idx val="7"/>
            <c:invertIfNegative val="0"/>
            <c:bubble3D val="0"/>
            <c:spPr>
              <a:solidFill>
                <a:srgbClr val="C00000"/>
              </a:solidFill>
            </c:spPr>
          </c:dPt>
          <c:dPt>
            <c:idx val="8"/>
            <c:invertIfNegative val="0"/>
            <c:bubble3D val="0"/>
            <c:spPr>
              <a:solidFill>
                <a:schemeClr val="tx1">
                  <a:lumMod val="65000"/>
                  <a:lumOff val="35000"/>
                </a:schemeClr>
              </a:solidFill>
            </c:spPr>
          </c:dPt>
          <c:dPt>
            <c:idx val="9"/>
            <c:invertIfNegative val="0"/>
            <c:bubble3D val="0"/>
            <c:spPr>
              <a:solidFill>
                <a:schemeClr val="tx1">
                  <a:lumMod val="65000"/>
                  <a:lumOff val="35000"/>
                </a:schemeClr>
              </a:solidFill>
            </c:spPr>
          </c:dPt>
          <c:dPt>
            <c:idx val="10"/>
            <c:invertIfNegative val="0"/>
            <c:bubble3D val="0"/>
            <c:spPr>
              <a:solidFill>
                <a:schemeClr val="tx1">
                  <a:lumMod val="65000"/>
                  <a:lumOff val="35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Sheet1!$A$2:$A$12</c:f>
              <c:strCache>
                <c:ptCount val="11"/>
                <c:pt idx="0">
                  <c:v>Shortness of breath</c:v>
                </c:pt>
                <c:pt idx="1">
                  <c:v>Chest pain</c:v>
                </c:pt>
                <c:pt idx="2">
                  <c:v>Rapid heart rate</c:v>
                </c:pt>
                <c:pt idx="3">
                  <c:v>Light headed/pass out</c:v>
                </c:pt>
                <c:pt idx="4">
                  <c:v>Cough up blood</c:v>
                </c:pt>
                <c:pt idx="5">
                  <c:v>Slow/shallow breathing</c:v>
                </c:pt>
                <c:pt idx="6">
                  <c:v>Pain radiating down arm</c:v>
                </c:pt>
                <c:pt idx="7">
                  <c:v>Frequent headaches</c:v>
                </c:pt>
                <c:pt idx="8">
                  <c:v>Other</c:v>
                </c:pt>
                <c:pt idx="9">
                  <c:v>None of the above</c:v>
                </c:pt>
                <c:pt idx="10">
                  <c:v>Not sure</c:v>
                </c:pt>
              </c:strCache>
            </c:strRef>
          </c:cat>
          <c:val>
            <c:numRef>
              <c:f>Sheet1!$B$2:$B$12</c:f>
              <c:numCache>
                <c:formatCode>0%</c:formatCode>
                <c:ptCount val="11"/>
                <c:pt idx="0">
                  <c:v>0.78</c:v>
                </c:pt>
                <c:pt idx="1">
                  <c:v>0.69</c:v>
                </c:pt>
                <c:pt idx="2">
                  <c:v>0.53</c:v>
                </c:pt>
                <c:pt idx="3">
                  <c:v>0.49</c:v>
                </c:pt>
                <c:pt idx="4">
                  <c:v>0.33</c:v>
                </c:pt>
                <c:pt idx="5">
                  <c:v>0.47</c:v>
                </c:pt>
                <c:pt idx="6">
                  <c:v>0.24</c:v>
                </c:pt>
                <c:pt idx="7">
                  <c:v>0.14000000000000001</c:v>
                </c:pt>
                <c:pt idx="8">
                  <c:v>0</c:v>
                </c:pt>
                <c:pt idx="9">
                  <c:v>0.03</c:v>
                </c:pt>
                <c:pt idx="10">
                  <c:v>0.04</c:v>
                </c:pt>
              </c:numCache>
            </c:numRef>
          </c:val>
        </c:ser>
        <c:dLbls>
          <c:dLblPos val="outEnd"/>
          <c:showLegendKey val="0"/>
          <c:showVal val="1"/>
          <c:showCatName val="0"/>
          <c:showSerName val="0"/>
          <c:showPercent val="0"/>
          <c:showBubbleSize val="0"/>
        </c:dLbls>
        <c:gapWidth val="50"/>
        <c:axId val="171665664"/>
        <c:axId val="171689472"/>
      </c:barChart>
      <c:catAx>
        <c:axId val="171665664"/>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71689472"/>
        <c:crosses val="autoZero"/>
        <c:auto val="1"/>
        <c:lblAlgn val="ctr"/>
        <c:lblOffset val="100"/>
        <c:noMultiLvlLbl val="0"/>
      </c:catAx>
      <c:valAx>
        <c:axId val="171689472"/>
        <c:scaling>
          <c:orientation val="minMax"/>
          <c:max val="0.8"/>
          <c:min val="0"/>
        </c:scaling>
        <c:delete val="1"/>
        <c:axPos val="t"/>
        <c:numFmt formatCode="0%" sourceLinked="1"/>
        <c:majorTickMark val="out"/>
        <c:minorTickMark val="none"/>
        <c:tickLblPos val="nextTo"/>
        <c:crossAx val="17166566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8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0.82</c:v>
                </c:pt>
                <c:pt idx="1">
                  <c:v>0.9</c:v>
                </c:pt>
                <c:pt idx="2">
                  <c:v>0.87</c:v>
                </c:pt>
                <c:pt idx="3">
                  <c:v>0.89</c:v>
                </c:pt>
                <c:pt idx="4">
                  <c:v>0.9</c:v>
                </c:pt>
                <c:pt idx="5">
                  <c:v>0.94</c:v>
                </c:pt>
              </c:numCache>
            </c:numRef>
          </c:val>
        </c:ser>
        <c:dLbls>
          <c:dLblPos val="outEnd"/>
          <c:showLegendKey val="0"/>
          <c:showVal val="1"/>
          <c:showCatName val="0"/>
          <c:showSerName val="0"/>
          <c:showPercent val="0"/>
          <c:showBubbleSize val="0"/>
        </c:dLbls>
        <c:gapWidth val="50"/>
        <c:axId val="115315840"/>
        <c:axId val="115321088"/>
      </c:barChart>
      <c:catAx>
        <c:axId val="115315840"/>
        <c:scaling>
          <c:orientation val="maxMin"/>
        </c:scaling>
        <c:delete val="1"/>
        <c:axPos val="l"/>
        <c:majorTickMark val="out"/>
        <c:minorTickMark val="none"/>
        <c:tickLblPos val="nextTo"/>
        <c:crossAx val="115321088"/>
        <c:crosses val="autoZero"/>
        <c:auto val="1"/>
        <c:lblAlgn val="ctr"/>
        <c:lblOffset val="100"/>
        <c:noMultiLvlLbl val="0"/>
      </c:catAx>
      <c:valAx>
        <c:axId val="115321088"/>
        <c:scaling>
          <c:orientation val="minMax"/>
          <c:max val="1"/>
          <c:min val="0"/>
        </c:scaling>
        <c:delete val="1"/>
        <c:axPos val="t"/>
        <c:numFmt formatCode="0%" sourceLinked="1"/>
        <c:majorTickMark val="out"/>
        <c:minorTickMark val="none"/>
        <c:tickLblPos val="nextTo"/>
        <c:crossAx val="11531584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8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0.84</c:v>
                </c:pt>
                <c:pt idx="1">
                  <c:v>0.93</c:v>
                </c:pt>
                <c:pt idx="2">
                  <c:v>0.89</c:v>
                </c:pt>
                <c:pt idx="3">
                  <c:v>0.9</c:v>
                </c:pt>
                <c:pt idx="4">
                  <c:v>0.93</c:v>
                </c:pt>
                <c:pt idx="5">
                  <c:v>0.93</c:v>
                </c:pt>
              </c:numCache>
            </c:numRef>
          </c:val>
        </c:ser>
        <c:dLbls>
          <c:dLblPos val="outEnd"/>
          <c:showLegendKey val="0"/>
          <c:showVal val="1"/>
          <c:showCatName val="0"/>
          <c:showSerName val="0"/>
          <c:showPercent val="0"/>
          <c:showBubbleSize val="0"/>
        </c:dLbls>
        <c:gapWidth val="50"/>
        <c:axId val="115380992"/>
        <c:axId val="115394432"/>
      </c:barChart>
      <c:catAx>
        <c:axId val="115380992"/>
        <c:scaling>
          <c:orientation val="maxMin"/>
        </c:scaling>
        <c:delete val="1"/>
        <c:axPos val="l"/>
        <c:majorTickMark val="out"/>
        <c:minorTickMark val="none"/>
        <c:tickLblPos val="nextTo"/>
        <c:crossAx val="115394432"/>
        <c:crosses val="autoZero"/>
        <c:auto val="1"/>
        <c:lblAlgn val="ctr"/>
        <c:lblOffset val="100"/>
        <c:noMultiLvlLbl val="0"/>
      </c:catAx>
      <c:valAx>
        <c:axId val="115394432"/>
        <c:scaling>
          <c:orientation val="minMax"/>
          <c:max val="1"/>
          <c:min val="0"/>
        </c:scaling>
        <c:delete val="1"/>
        <c:axPos val="t"/>
        <c:numFmt formatCode="0%" sourceLinked="1"/>
        <c:majorTickMark val="out"/>
        <c:minorTickMark val="none"/>
        <c:tickLblPos val="nextTo"/>
        <c:crossAx val="11538099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8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0.85</c:v>
                </c:pt>
                <c:pt idx="1">
                  <c:v>0.94</c:v>
                </c:pt>
                <c:pt idx="2">
                  <c:v>0.88</c:v>
                </c:pt>
                <c:pt idx="3">
                  <c:v>0.88</c:v>
                </c:pt>
                <c:pt idx="4">
                  <c:v>0.88</c:v>
                </c:pt>
                <c:pt idx="5">
                  <c:v>0.9</c:v>
                </c:pt>
              </c:numCache>
            </c:numRef>
          </c:val>
        </c:ser>
        <c:dLbls>
          <c:dLblPos val="outEnd"/>
          <c:showLegendKey val="0"/>
          <c:showVal val="1"/>
          <c:showCatName val="0"/>
          <c:showSerName val="0"/>
          <c:showPercent val="0"/>
          <c:showBubbleSize val="0"/>
        </c:dLbls>
        <c:gapWidth val="50"/>
        <c:axId val="115429760"/>
        <c:axId val="115439104"/>
      </c:barChart>
      <c:catAx>
        <c:axId val="115429760"/>
        <c:scaling>
          <c:orientation val="maxMin"/>
        </c:scaling>
        <c:delete val="1"/>
        <c:axPos val="l"/>
        <c:majorTickMark val="out"/>
        <c:minorTickMark val="none"/>
        <c:tickLblPos val="nextTo"/>
        <c:crossAx val="115439104"/>
        <c:crosses val="autoZero"/>
        <c:auto val="1"/>
        <c:lblAlgn val="ctr"/>
        <c:lblOffset val="100"/>
        <c:noMultiLvlLbl val="0"/>
      </c:catAx>
      <c:valAx>
        <c:axId val="115439104"/>
        <c:scaling>
          <c:orientation val="minMax"/>
          <c:max val="1"/>
          <c:min val="0"/>
        </c:scaling>
        <c:delete val="1"/>
        <c:axPos val="t"/>
        <c:numFmt formatCode="0%" sourceLinked="1"/>
        <c:majorTickMark val="out"/>
        <c:minorTickMark val="none"/>
        <c:tickLblPos val="nextTo"/>
        <c:crossAx val="11542976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8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0.8</c:v>
                </c:pt>
                <c:pt idx="1">
                  <c:v>0.89</c:v>
                </c:pt>
                <c:pt idx="2">
                  <c:v>0.84</c:v>
                </c:pt>
                <c:pt idx="3">
                  <c:v>0.89</c:v>
                </c:pt>
                <c:pt idx="4">
                  <c:v>0.88</c:v>
                </c:pt>
                <c:pt idx="5">
                  <c:v>0.91</c:v>
                </c:pt>
              </c:numCache>
            </c:numRef>
          </c:val>
        </c:ser>
        <c:dLbls>
          <c:dLblPos val="outEnd"/>
          <c:showLegendKey val="0"/>
          <c:showVal val="1"/>
          <c:showCatName val="0"/>
          <c:showSerName val="0"/>
          <c:showPercent val="0"/>
          <c:showBubbleSize val="0"/>
        </c:dLbls>
        <c:gapWidth val="50"/>
        <c:axId val="171724800"/>
        <c:axId val="171738240"/>
      </c:barChart>
      <c:catAx>
        <c:axId val="171724800"/>
        <c:scaling>
          <c:orientation val="maxMin"/>
        </c:scaling>
        <c:delete val="1"/>
        <c:axPos val="l"/>
        <c:majorTickMark val="out"/>
        <c:minorTickMark val="none"/>
        <c:tickLblPos val="nextTo"/>
        <c:crossAx val="171738240"/>
        <c:crosses val="autoZero"/>
        <c:auto val="1"/>
        <c:lblAlgn val="ctr"/>
        <c:lblOffset val="100"/>
        <c:noMultiLvlLbl val="0"/>
      </c:catAx>
      <c:valAx>
        <c:axId val="171738240"/>
        <c:scaling>
          <c:orientation val="minMax"/>
          <c:max val="1"/>
          <c:min val="0"/>
        </c:scaling>
        <c:delete val="1"/>
        <c:axPos val="t"/>
        <c:numFmt formatCode="0%" sourceLinked="1"/>
        <c:majorTickMark val="out"/>
        <c:minorTickMark val="none"/>
        <c:tickLblPos val="nextTo"/>
        <c:crossAx val="17172480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8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0.81</c:v>
                </c:pt>
                <c:pt idx="1">
                  <c:v>0.94</c:v>
                </c:pt>
                <c:pt idx="2">
                  <c:v>0.85</c:v>
                </c:pt>
                <c:pt idx="3">
                  <c:v>0.91</c:v>
                </c:pt>
                <c:pt idx="4">
                  <c:v>0.9</c:v>
                </c:pt>
                <c:pt idx="5">
                  <c:v>0.94</c:v>
                </c:pt>
              </c:numCache>
            </c:numRef>
          </c:val>
        </c:ser>
        <c:dLbls>
          <c:dLblPos val="outEnd"/>
          <c:showLegendKey val="0"/>
          <c:showVal val="1"/>
          <c:showCatName val="0"/>
          <c:showSerName val="0"/>
          <c:showPercent val="0"/>
          <c:showBubbleSize val="0"/>
        </c:dLbls>
        <c:gapWidth val="50"/>
        <c:axId val="171769216"/>
        <c:axId val="172659456"/>
      </c:barChart>
      <c:catAx>
        <c:axId val="171769216"/>
        <c:scaling>
          <c:orientation val="maxMin"/>
        </c:scaling>
        <c:delete val="1"/>
        <c:axPos val="l"/>
        <c:majorTickMark val="out"/>
        <c:minorTickMark val="none"/>
        <c:tickLblPos val="nextTo"/>
        <c:crossAx val="172659456"/>
        <c:crosses val="autoZero"/>
        <c:auto val="1"/>
        <c:lblAlgn val="ctr"/>
        <c:lblOffset val="100"/>
        <c:noMultiLvlLbl val="0"/>
      </c:catAx>
      <c:valAx>
        <c:axId val="172659456"/>
        <c:scaling>
          <c:orientation val="minMax"/>
          <c:max val="1"/>
          <c:min val="0"/>
        </c:scaling>
        <c:delete val="1"/>
        <c:axPos val="t"/>
        <c:numFmt formatCode="0%" sourceLinked="1"/>
        <c:majorTickMark val="out"/>
        <c:minorTickMark val="none"/>
        <c:tickLblPos val="nextTo"/>
        <c:crossAx val="17176921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8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0.82</c:v>
                </c:pt>
                <c:pt idx="1">
                  <c:v>0.89</c:v>
                </c:pt>
                <c:pt idx="2">
                  <c:v>0.85</c:v>
                </c:pt>
                <c:pt idx="3">
                  <c:v>0.89</c:v>
                </c:pt>
                <c:pt idx="4">
                  <c:v>0.91</c:v>
                </c:pt>
                <c:pt idx="5">
                  <c:v>0.92</c:v>
                </c:pt>
              </c:numCache>
            </c:numRef>
          </c:val>
        </c:ser>
        <c:dLbls>
          <c:dLblPos val="outEnd"/>
          <c:showLegendKey val="0"/>
          <c:showVal val="1"/>
          <c:showCatName val="0"/>
          <c:showSerName val="0"/>
          <c:showPercent val="0"/>
          <c:showBubbleSize val="0"/>
        </c:dLbls>
        <c:gapWidth val="50"/>
        <c:axId val="172665856"/>
        <c:axId val="172675456"/>
      </c:barChart>
      <c:catAx>
        <c:axId val="172665856"/>
        <c:scaling>
          <c:orientation val="maxMin"/>
        </c:scaling>
        <c:delete val="1"/>
        <c:axPos val="l"/>
        <c:majorTickMark val="out"/>
        <c:minorTickMark val="none"/>
        <c:tickLblPos val="nextTo"/>
        <c:crossAx val="172675456"/>
        <c:crosses val="autoZero"/>
        <c:auto val="1"/>
        <c:lblAlgn val="ctr"/>
        <c:lblOffset val="100"/>
        <c:noMultiLvlLbl val="0"/>
      </c:catAx>
      <c:valAx>
        <c:axId val="172675456"/>
        <c:scaling>
          <c:orientation val="minMax"/>
          <c:max val="1"/>
          <c:min val="0"/>
        </c:scaling>
        <c:delete val="1"/>
        <c:axPos val="t"/>
        <c:numFmt formatCode="0%" sourceLinked="1"/>
        <c:majorTickMark val="out"/>
        <c:minorTickMark val="none"/>
        <c:tickLblPos val="nextTo"/>
        <c:crossAx val="17266585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289357212701352"/>
          <c:y val="0.38146359342053171"/>
          <c:w val="0.81342828469970663"/>
          <c:h val="0.50684069459803827"/>
        </c:manualLayout>
      </c:layout>
      <c:barChart>
        <c:barDir val="col"/>
        <c:grouping val="clustered"/>
        <c:varyColors val="0"/>
        <c:ser>
          <c:idx val="0"/>
          <c:order val="0"/>
          <c:tx>
            <c:strRef>
              <c:f>Sheet1!$A$2</c:f>
              <c:strCache>
                <c:ptCount val="1"/>
              </c:strCache>
            </c:strRef>
          </c:tx>
          <c:invertIfNegative val="0"/>
          <c:dPt>
            <c:idx val="0"/>
            <c:invertIfNegative val="0"/>
            <c:bubble3D val="0"/>
            <c:spPr>
              <a:solidFill>
                <a:schemeClr val="tx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rgbClr val="002A7E"/>
              </a:solidFill>
              <a:ln>
                <a:noFill/>
              </a:ln>
            </c:spPr>
          </c:dPt>
          <c:dPt>
            <c:idx val="7"/>
            <c:invertIfNegative val="0"/>
            <c:bubble3D val="0"/>
            <c:spPr>
              <a:solidFill>
                <a:srgbClr val="9E2600"/>
              </a:solidFill>
            </c:spPr>
          </c:dPt>
          <c:dPt>
            <c:idx val="8"/>
            <c:invertIfNegative val="0"/>
            <c:bubble3D val="0"/>
            <c:spPr>
              <a:solidFill>
                <a:schemeClr val="bg1">
                  <a:lumMod val="50000"/>
                </a:schemeClr>
              </a:solidFill>
            </c:spPr>
          </c:dPt>
          <c:dLbls>
            <c:txPr>
              <a:bodyPr/>
              <a:lstStyle/>
              <a:p>
                <a:pPr>
                  <a:defRPr sz="700" b="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Sheet1!$B$1:$J$1</c:f>
              <c:strCache>
                <c:ptCount val="9"/>
                <c:pt idx="0">
                  <c:v>AR</c:v>
                </c:pt>
                <c:pt idx="1">
                  <c:v>AU</c:v>
                </c:pt>
                <c:pt idx="2">
                  <c:v>CA</c:v>
                </c:pt>
                <c:pt idx="3">
                  <c:v>DE</c:v>
                </c:pt>
                <c:pt idx="4">
                  <c:v>JP</c:v>
                </c:pt>
                <c:pt idx="5">
                  <c:v>NL</c:v>
                </c:pt>
                <c:pt idx="6">
                  <c:v>TH</c:v>
                </c:pt>
                <c:pt idx="7">
                  <c:v>UK</c:v>
                </c:pt>
                <c:pt idx="8">
                  <c:v>US</c:v>
                </c:pt>
              </c:strCache>
            </c:strRef>
          </c:cat>
          <c:val>
            <c:numRef>
              <c:f>Sheet1!$B$2:$J$2</c:f>
              <c:numCache>
                <c:formatCode>0%</c:formatCode>
                <c:ptCount val="9"/>
                <c:pt idx="0">
                  <c:v>0.56000000000000005</c:v>
                </c:pt>
                <c:pt idx="1">
                  <c:v>0.18</c:v>
                </c:pt>
                <c:pt idx="2">
                  <c:v>0.21</c:v>
                </c:pt>
                <c:pt idx="3">
                  <c:v>0.23</c:v>
                </c:pt>
                <c:pt idx="4">
                  <c:v>0.27</c:v>
                </c:pt>
                <c:pt idx="5">
                  <c:v>0.1</c:v>
                </c:pt>
                <c:pt idx="6">
                  <c:v>0.6</c:v>
                </c:pt>
                <c:pt idx="7">
                  <c:v>0.21</c:v>
                </c:pt>
                <c:pt idx="8">
                  <c:v>0.2</c:v>
                </c:pt>
              </c:numCache>
            </c:numRef>
          </c:val>
        </c:ser>
        <c:dLbls>
          <c:showLegendKey val="0"/>
          <c:showVal val="0"/>
          <c:showCatName val="0"/>
          <c:showSerName val="0"/>
          <c:showPercent val="0"/>
          <c:showBubbleSize val="0"/>
        </c:dLbls>
        <c:gapWidth val="50"/>
        <c:axId val="142636544"/>
        <c:axId val="142638080"/>
      </c:barChart>
      <c:catAx>
        <c:axId val="142636544"/>
        <c:scaling>
          <c:orientation val="minMax"/>
        </c:scaling>
        <c:delete val="0"/>
        <c:axPos val="b"/>
        <c:majorTickMark val="out"/>
        <c:minorTickMark val="none"/>
        <c:tickLblPos val="nextTo"/>
        <c:txPr>
          <a:bodyPr/>
          <a:lstStyle/>
          <a:p>
            <a:pPr>
              <a:defRPr sz="8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42638080"/>
        <c:crosses val="autoZero"/>
        <c:auto val="1"/>
        <c:lblAlgn val="ctr"/>
        <c:lblOffset val="100"/>
        <c:noMultiLvlLbl val="0"/>
      </c:catAx>
      <c:valAx>
        <c:axId val="142638080"/>
        <c:scaling>
          <c:orientation val="minMax"/>
          <c:max val="1"/>
          <c:min val="0"/>
        </c:scaling>
        <c:delete val="1"/>
        <c:axPos val="l"/>
        <c:numFmt formatCode="0%" sourceLinked="1"/>
        <c:majorTickMark val="out"/>
        <c:minorTickMark val="none"/>
        <c:tickLblPos val="nextTo"/>
        <c:crossAx val="14263654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9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0.09</c:v>
                </c:pt>
                <c:pt idx="1">
                  <c:v>0.06</c:v>
                </c:pt>
                <c:pt idx="2">
                  <c:v>0.05</c:v>
                </c:pt>
                <c:pt idx="3">
                  <c:v>0.04</c:v>
                </c:pt>
                <c:pt idx="4">
                  <c:v>0.08</c:v>
                </c:pt>
                <c:pt idx="5">
                  <c:v>0.05</c:v>
                </c:pt>
              </c:numCache>
            </c:numRef>
          </c:val>
        </c:ser>
        <c:dLbls>
          <c:dLblPos val="outEnd"/>
          <c:showLegendKey val="0"/>
          <c:showVal val="1"/>
          <c:showCatName val="0"/>
          <c:showSerName val="0"/>
          <c:showPercent val="0"/>
          <c:showBubbleSize val="0"/>
        </c:dLbls>
        <c:gapWidth val="50"/>
        <c:axId val="172362368"/>
        <c:axId val="172445696"/>
      </c:barChart>
      <c:catAx>
        <c:axId val="172362368"/>
        <c:scaling>
          <c:orientation val="maxMin"/>
        </c:scaling>
        <c:delete val="1"/>
        <c:axPos val="l"/>
        <c:majorTickMark val="out"/>
        <c:minorTickMark val="none"/>
        <c:tickLblPos val="nextTo"/>
        <c:crossAx val="172445696"/>
        <c:crosses val="autoZero"/>
        <c:auto val="1"/>
        <c:lblAlgn val="ctr"/>
        <c:lblOffset val="100"/>
        <c:noMultiLvlLbl val="0"/>
      </c:catAx>
      <c:valAx>
        <c:axId val="172445696"/>
        <c:scaling>
          <c:orientation val="minMax"/>
          <c:max val="1"/>
          <c:min val="0"/>
        </c:scaling>
        <c:delete val="1"/>
        <c:axPos val="t"/>
        <c:numFmt formatCode="0%" sourceLinked="1"/>
        <c:majorTickMark val="out"/>
        <c:minorTickMark val="none"/>
        <c:tickLblPos val="nextTo"/>
        <c:crossAx val="17236236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9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0.27</c:v>
                </c:pt>
                <c:pt idx="1">
                  <c:v>0.44</c:v>
                </c:pt>
                <c:pt idx="2">
                  <c:v>0.5</c:v>
                </c:pt>
                <c:pt idx="3">
                  <c:v>0.64</c:v>
                </c:pt>
                <c:pt idx="4">
                  <c:v>0.66</c:v>
                </c:pt>
                <c:pt idx="5">
                  <c:v>0.74</c:v>
                </c:pt>
              </c:numCache>
            </c:numRef>
          </c:val>
        </c:ser>
        <c:dLbls>
          <c:dLblPos val="outEnd"/>
          <c:showLegendKey val="0"/>
          <c:showVal val="1"/>
          <c:showCatName val="0"/>
          <c:showSerName val="0"/>
          <c:showPercent val="0"/>
          <c:showBubbleSize val="0"/>
        </c:dLbls>
        <c:gapWidth val="50"/>
        <c:axId val="172212224"/>
        <c:axId val="172221568"/>
      </c:barChart>
      <c:catAx>
        <c:axId val="172212224"/>
        <c:scaling>
          <c:orientation val="maxMin"/>
        </c:scaling>
        <c:delete val="1"/>
        <c:axPos val="l"/>
        <c:majorTickMark val="out"/>
        <c:minorTickMark val="none"/>
        <c:tickLblPos val="nextTo"/>
        <c:crossAx val="172221568"/>
        <c:crosses val="autoZero"/>
        <c:auto val="1"/>
        <c:lblAlgn val="ctr"/>
        <c:lblOffset val="100"/>
        <c:noMultiLvlLbl val="0"/>
      </c:catAx>
      <c:valAx>
        <c:axId val="172221568"/>
        <c:scaling>
          <c:orientation val="minMax"/>
          <c:max val="1"/>
          <c:min val="0"/>
        </c:scaling>
        <c:delete val="1"/>
        <c:axPos val="t"/>
        <c:numFmt formatCode="0%" sourceLinked="1"/>
        <c:majorTickMark val="out"/>
        <c:minorTickMark val="none"/>
        <c:tickLblPos val="nextTo"/>
        <c:crossAx val="17221222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9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0.28999999999999998</c:v>
                </c:pt>
                <c:pt idx="1">
                  <c:v>0.38</c:v>
                </c:pt>
                <c:pt idx="2">
                  <c:v>0.33</c:v>
                </c:pt>
                <c:pt idx="3">
                  <c:v>0.53</c:v>
                </c:pt>
                <c:pt idx="4">
                  <c:v>0.41</c:v>
                </c:pt>
                <c:pt idx="5">
                  <c:v>0.57999999999999996</c:v>
                </c:pt>
              </c:numCache>
            </c:numRef>
          </c:val>
        </c:ser>
        <c:dLbls>
          <c:dLblPos val="outEnd"/>
          <c:showLegendKey val="0"/>
          <c:showVal val="1"/>
          <c:showCatName val="0"/>
          <c:showSerName val="0"/>
          <c:showPercent val="0"/>
          <c:showBubbleSize val="0"/>
        </c:dLbls>
        <c:gapWidth val="50"/>
        <c:axId val="172469632"/>
        <c:axId val="172262144"/>
      </c:barChart>
      <c:catAx>
        <c:axId val="172469632"/>
        <c:scaling>
          <c:orientation val="maxMin"/>
        </c:scaling>
        <c:delete val="1"/>
        <c:axPos val="l"/>
        <c:majorTickMark val="out"/>
        <c:minorTickMark val="none"/>
        <c:tickLblPos val="nextTo"/>
        <c:crossAx val="172262144"/>
        <c:crosses val="autoZero"/>
        <c:auto val="1"/>
        <c:lblAlgn val="ctr"/>
        <c:lblOffset val="100"/>
        <c:noMultiLvlLbl val="0"/>
      </c:catAx>
      <c:valAx>
        <c:axId val="172262144"/>
        <c:scaling>
          <c:orientation val="minMax"/>
          <c:max val="1"/>
          <c:min val="0"/>
        </c:scaling>
        <c:delete val="1"/>
        <c:axPos val="t"/>
        <c:numFmt formatCode="0%" sourceLinked="1"/>
        <c:majorTickMark val="out"/>
        <c:minorTickMark val="none"/>
        <c:tickLblPos val="nextTo"/>
        <c:crossAx val="17246963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9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0.47</c:v>
                </c:pt>
                <c:pt idx="1">
                  <c:v>0.59</c:v>
                </c:pt>
                <c:pt idx="2">
                  <c:v>0.6</c:v>
                </c:pt>
                <c:pt idx="3">
                  <c:v>0.75</c:v>
                </c:pt>
                <c:pt idx="4">
                  <c:v>0.69</c:v>
                </c:pt>
                <c:pt idx="5">
                  <c:v>0.76</c:v>
                </c:pt>
              </c:numCache>
            </c:numRef>
          </c:val>
        </c:ser>
        <c:dLbls>
          <c:dLblPos val="outEnd"/>
          <c:showLegendKey val="0"/>
          <c:showVal val="1"/>
          <c:showCatName val="0"/>
          <c:showSerName val="0"/>
          <c:showPercent val="0"/>
          <c:showBubbleSize val="0"/>
        </c:dLbls>
        <c:gapWidth val="50"/>
        <c:axId val="172309504"/>
        <c:axId val="172319104"/>
      </c:barChart>
      <c:catAx>
        <c:axId val="172309504"/>
        <c:scaling>
          <c:orientation val="maxMin"/>
        </c:scaling>
        <c:delete val="1"/>
        <c:axPos val="l"/>
        <c:majorTickMark val="out"/>
        <c:minorTickMark val="none"/>
        <c:tickLblPos val="nextTo"/>
        <c:crossAx val="172319104"/>
        <c:crosses val="autoZero"/>
        <c:auto val="1"/>
        <c:lblAlgn val="ctr"/>
        <c:lblOffset val="100"/>
        <c:noMultiLvlLbl val="0"/>
      </c:catAx>
      <c:valAx>
        <c:axId val="172319104"/>
        <c:scaling>
          <c:orientation val="minMax"/>
          <c:max val="1"/>
          <c:min val="0"/>
        </c:scaling>
        <c:delete val="1"/>
        <c:axPos val="t"/>
        <c:numFmt formatCode="0%" sourceLinked="1"/>
        <c:majorTickMark val="out"/>
        <c:minorTickMark val="none"/>
        <c:tickLblPos val="nextTo"/>
        <c:crossAx val="17230950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9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chemeClr val="tx1"/>
            </a:solidFill>
          </c:spPr>
          <c:invertIfNegative val="0"/>
          <c:dPt>
            <c:idx val="0"/>
            <c:invertIfNegative val="0"/>
            <c:bubble3D val="0"/>
          </c:dPt>
          <c:dPt>
            <c:idx val="1"/>
            <c:invertIfNegative val="0"/>
            <c:bubble3D val="0"/>
            <c:spPr>
              <a:solidFill>
                <a:schemeClr val="tx1">
                  <a:lumMod val="75000"/>
                  <a:lumOff val="25000"/>
                </a:schemeClr>
              </a:solidFill>
            </c:spPr>
          </c:dPt>
          <c:dPt>
            <c:idx val="2"/>
            <c:invertIfNegative val="0"/>
            <c:bubble3D val="0"/>
            <c:spPr>
              <a:solidFill>
                <a:schemeClr val="tx1">
                  <a:lumMod val="50000"/>
                  <a:lumOff val="50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0.5</c:v>
                </c:pt>
                <c:pt idx="1">
                  <c:v>0.55000000000000004</c:v>
                </c:pt>
                <c:pt idx="2">
                  <c:v>0.5</c:v>
                </c:pt>
              </c:numCache>
            </c:numRef>
          </c:val>
        </c:ser>
        <c:dLbls>
          <c:dLblPos val="outEnd"/>
          <c:showLegendKey val="0"/>
          <c:showVal val="1"/>
          <c:showCatName val="0"/>
          <c:showSerName val="0"/>
          <c:showPercent val="0"/>
          <c:showBubbleSize val="0"/>
        </c:dLbls>
        <c:gapWidth val="50"/>
        <c:axId val="173230720"/>
        <c:axId val="173238528"/>
      </c:barChart>
      <c:catAx>
        <c:axId val="173230720"/>
        <c:scaling>
          <c:orientation val="maxMin"/>
        </c:scaling>
        <c:delete val="1"/>
        <c:axPos val="l"/>
        <c:majorTickMark val="out"/>
        <c:minorTickMark val="none"/>
        <c:tickLblPos val="nextTo"/>
        <c:crossAx val="173238528"/>
        <c:crosses val="autoZero"/>
        <c:auto val="1"/>
        <c:lblAlgn val="ctr"/>
        <c:lblOffset val="100"/>
        <c:noMultiLvlLbl val="0"/>
      </c:catAx>
      <c:valAx>
        <c:axId val="173238528"/>
        <c:scaling>
          <c:orientation val="minMax"/>
          <c:max val="1"/>
          <c:min val="0"/>
        </c:scaling>
        <c:delete val="1"/>
        <c:axPos val="t"/>
        <c:numFmt formatCode="0%" sourceLinked="1"/>
        <c:majorTickMark val="out"/>
        <c:minorTickMark val="none"/>
        <c:tickLblPos val="nextTo"/>
        <c:crossAx val="17323072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9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rgbClr val="003399">
                <a:alpha val="27843"/>
              </a:srgbClr>
            </a:solidFill>
          </c:spPr>
          <c:invertIfNegative val="0"/>
          <c:dPt>
            <c:idx val="0"/>
            <c:invertIfNegative val="0"/>
            <c:bubble3D val="0"/>
            <c:spPr>
              <a:solidFill>
                <a:srgbClr val="003399">
                  <a:alpha val="28000"/>
                </a:srgbClr>
              </a:solidFill>
            </c:spPr>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spPr>
              <a:solidFill>
                <a:srgbClr val="003399">
                  <a:alpha val="27451"/>
                </a:srgbClr>
              </a:solidFill>
            </c:spPr>
          </c:dPt>
          <c:dPt>
            <c:idx val="7"/>
            <c:invertIfNegative val="0"/>
            <c:bubble3D val="0"/>
            <c:spPr>
              <a:solidFill>
                <a:srgbClr val="003399">
                  <a:alpha val="27000"/>
                </a:srgbClr>
              </a:solidFill>
            </c:spPr>
          </c:dPt>
          <c:dPt>
            <c:idx val="8"/>
            <c:invertIfNegative val="0"/>
            <c:bubble3D val="0"/>
            <c:spPr>
              <a:solidFill>
                <a:srgbClr val="C00000"/>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DE (A)</c:v>
                </c:pt>
                <c:pt idx="1">
                  <c:v>UK (B)</c:v>
                </c:pt>
                <c:pt idx="2">
                  <c:v>NL (C) </c:v>
                </c:pt>
                <c:pt idx="3">
                  <c:v>AR (D)</c:v>
                </c:pt>
                <c:pt idx="4">
                  <c:v>TH (E)</c:v>
                </c:pt>
                <c:pt idx="5">
                  <c:v>AU (F)</c:v>
                </c:pt>
                <c:pt idx="6">
                  <c:v>JP (G)</c:v>
                </c:pt>
                <c:pt idx="7">
                  <c:v>US (H)</c:v>
                </c:pt>
                <c:pt idx="8">
                  <c:v>CA (I)</c:v>
                </c:pt>
              </c:strCache>
            </c:strRef>
          </c:cat>
          <c:val>
            <c:numRef>
              <c:f>Sheet1!$B$2:$B$10</c:f>
              <c:numCache>
                <c:formatCode>0%</c:formatCode>
                <c:ptCount val="9"/>
                <c:pt idx="0">
                  <c:v>0.82</c:v>
                </c:pt>
                <c:pt idx="1">
                  <c:v>0.8</c:v>
                </c:pt>
                <c:pt idx="2">
                  <c:v>0.77</c:v>
                </c:pt>
                <c:pt idx="3">
                  <c:v>0.7</c:v>
                </c:pt>
                <c:pt idx="4">
                  <c:v>0.68</c:v>
                </c:pt>
                <c:pt idx="5">
                  <c:v>0.68</c:v>
                </c:pt>
                <c:pt idx="6">
                  <c:v>0.59</c:v>
                </c:pt>
                <c:pt idx="7">
                  <c:v>0.52</c:v>
                </c:pt>
                <c:pt idx="8">
                  <c:v>0.52</c:v>
                </c:pt>
              </c:numCache>
            </c:numRef>
          </c:val>
        </c:ser>
        <c:dLbls>
          <c:dLblPos val="outEnd"/>
          <c:showLegendKey val="0"/>
          <c:showVal val="1"/>
          <c:showCatName val="0"/>
          <c:showSerName val="0"/>
          <c:showPercent val="0"/>
          <c:showBubbleSize val="0"/>
        </c:dLbls>
        <c:gapWidth val="50"/>
        <c:axId val="173265664"/>
        <c:axId val="173311104"/>
      </c:barChart>
      <c:catAx>
        <c:axId val="173265664"/>
        <c:scaling>
          <c:orientation val="maxMin"/>
        </c:scaling>
        <c:delete val="0"/>
        <c:axPos val="l"/>
        <c:majorTickMark val="out"/>
        <c:minorTickMark val="none"/>
        <c:tickLblPos val="nextTo"/>
        <c:txPr>
          <a:bodyPr/>
          <a:lstStyle/>
          <a:p>
            <a:pPr>
              <a:defRPr sz="800" b="1">
                <a:latin typeface="Arial" panose="020B0604020202020204" pitchFamily="34" charset="0"/>
                <a:cs typeface="Arial" panose="020B0604020202020204" pitchFamily="34" charset="0"/>
              </a:defRPr>
            </a:pPr>
            <a:endParaRPr lang="en-US"/>
          </a:p>
        </c:txPr>
        <c:crossAx val="173311104"/>
        <c:crosses val="autoZero"/>
        <c:auto val="1"/>
        <c:lblAlgn val="ctr"/>
        <c:lblOffset val="100"/>
        <c:noMultiLvlLbl val="0"/>
      </c:catAx>
      <c:valAx>
        <c:axId val="173311104"/>
        <c:scaling>
          <c:orientation val="minMax"/>
          <c:max val="1"/>
          <c:min val="0"/>
        </c:scaling>
        <c:delete val="1"/>
        <c:axPos val="t"/>
        <c:numFmt formatCode="0%" sourceLinked="1"/>
        <c:majorTickMark val="out"/>
        <c:minorTickMark val="none"/>
        <c:tickLblPos val="nextTo"/>
        <c:crossAx val="17326566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9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US</c:v>
                </c:pt>
              </c:strCache>
            </c:strRef>
          </c:tx>
          <c:spPr>
            <a:solidFill>
              <a:schemeClr val="tx1"/>
            </a:solidFill>
          </c:spPr>
          <c:invertIfNegative val="0"/>
          <c:dPt>
            <c:idx val="0"/>
            <c:invertIfNegative val="0"/>
            <c:bubble3D val="0"/>
          </c:dPt>
          <c:dPt>
            <c:idx val="1"/>
            <c:invertIfNegative val="0"/>
            <c:bubble3D val="0"/>
            <c:spPr>
              <a:solidFill>
                <a:schemeClr val="tx1">
                  <a:lumMod val="75000"/>
                  <a:lumOff val="25000"/>
                </a:schemeClr>
              </a:solidFill>
            </c:spPr>
          </c:dPt>
          <c:dPt>
            <c:idx val="2"/>
            <c:invertIfNegative val="0"/>
            <c:bubble3D val="0"/>
            <c:spPr>
              <a:solidFill>
                <a:schemeClr val="tx1">
                  <a:lumMod val="50000"/>
                  <a:lumOff val="50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0.42</c:v>
                </c:pt>
                <c:pt idx="1">
                  <c:v>0.41</c:v>
                </c:pt>
                <c:pt idx="2">
                  <c:v>0.38</c:v>
                </c:pt>
              </c:numCache>
            </c:numRef>
          </c:val>
        </c:ser>
        <c:dLbls>
          <c:dLblPos val="outEnd"/>
          <c:showLegendKey val="0"/>
          <c:showVal val="1"/>
          <c:showCatName val="0"/>
          <c:showSerName val="0"/>
          <c:showPercent val="0"/>
          <c:showBubbleSize val="0"/>
        </c:dLbls>
        <c:gapWidth val="50"/>
        <c:axId val="172971904"/>
        <c:axId val="172973440"/>
      </c:barChart>
      <c:catAx>
        <c:axId val="172971904"/>
        <c:scaling>
          <c:orientation val="maxMin"/>
        </c:scaling>
        <c:delete val="1"/>
        <c:axPos val="l"/>
        <c:majorTickMark val="out"/>
        <c:minorTickMark val="none"/>
        <c:tickLblPos val="nextTo"/>
        <c:crossAx val="172973440"/>
        <c:crosses val="autoZero"/>
        <c:auto val="1"/>
        <c:lblAlgn val="ctr"/>
        <c:lblOffset val="100"/>
        <c:noMultiLvlLbl val="0"/>
      </c:catAx>
      <c:valAx>
        <c:axId val="172973440"/>
        <c:scaling>
          <c:orientation val="minMax"/>
          <c:max val="1"/>
          <c:min val="0"/>
        </c:scaling>
        <c:delete val="1"/>
        <c:axPos val="t"/>
        <c:numFmt formatCode="0%" sourceLinked="1"/>
        <c:majorTickMark val="out"/>
        <c:minorTickMark val="none"/>
        <c:tickLblPos val="nextTo"/>
        <c:crossAx val="172971904"/>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29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US</c:v>
                </c:pt>
              </c:strCache>
            </c:strRef>
          </c:tx>
          <c:spPr>
            <a:solidFill>
              <a:schemeClr val="tx1"/>
            </a:solidFill>
          </c:spPr>
          <c:invertIfNegative val="0"/>
          <c:dPt>
            <c:idx val="0"/>
            <c:invertIfNegative val="0"/>
            <c:bubble3D val="0"/>
          </c:dPt>
          <c:dPt>
            <c:idx val="1"/>
            <c:invertIfNegative val="0"/>
            <c:bubble3D val="0"/>
            <c:spPr>
              <a:solidFill>
                <a:schemeClr val="tx1">
                  <a:lumMod val="75000"/>
                  <a:lumOff val="25000"/>
                </a:schemeClr>
              </a:solidFill>
            </c:spPr>
          </c:dPt>
          <c:dPt>
            <c:idx val="2"/>
            <c:invertIfNegative val="0"/>
            <c:bubble3D val="0"/>
            <c:spPr>
              <a:solidFill>
                <a:schemeClr val="tx1">
                  <a:lumMod val="50000"/>
                  <a:lumOff val="50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0.62</c:v>
                </c:pt>
                <c:pt idx="1">
                  <c:v>0.65</c:v>
                </c:pt>
                <c:pt idx="2">
                  <c:v>0.67</c:v>
                </c:pt>
              </c:numCache>
            </c:numRef>
          </c:val>
        </c:ser>
        <c:dLbls>
          <c:dLblPos val="outEnd"/>
          <c:showLegendKey val="0"/>
          <c:showVal val="1"/>
          <c:showCatName val="0"/>
          <c:showSerName val="0"/>
          <c:showPercent val="0"/>
          <c:showBubbleSize val="0"/>
        </c:dLbls>
        <c:gapWidth val="50"/>
        <c:axId val="173004288"/>
        <c:axId val="173008000"/>
      </c:barChart>
      <c:catAx>
        <c:axId val="173004288"/>
        <c:scaling>
          <c:orientation val="maxMin"/>
        </c:scaling>
        <c:delete val="1"/>
        <c:axPos val="l"/>
        <c:majorTickMark val="out"/>
        <c:minorTickMark val="none"/>
        <c:tickLblPos val="nextTo"/>
        <c:crossAx val="173008000"/>
        <c:crosses val="autoZero"/>
        <c:auto val="1"/>
        <c:lblAlgn val="ctr"/>
        <c:lblOffset val="100"/>
        <c:noMultiLvlLbl val="0"/>
      </c:catAx>
      <c:valAx>
        <c:axId val="173008000"/>
        <c:scaling>
          <c:orientation val="minMax"/>
          <c:max val="1"/>
          <c:min val="0"/>
        </c:scaling>
        <c:delete val="1"/>
        <c:axPos val="t"/>
        <c:numFmt formatCode="0%" sourceLinked="1"/>
        <c:majorTickMark val="out"/>
        <c:minorTickMark val="none"/>
        <c:tickLblPos val="nextTo"/>
        <c:crossAx val="173004288"/>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29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rgbClr val="003399">
                <a:alpha val="27000"/>
              </a:srgbClr>
            </a:solidFill>
          </c:spPr>
          <c:invertIfNegative val="0"/>
          <c:dPt>
            <c:idx val="0"/>
            <c:invertIfNegative val="0"/>
            <c:bubble3D val="0"/>
            <c:spPr>
              <a:solidFill>
                <a:srgbClr val="003399">
                  <a:alpha val="28000"/>
                </a:srgbClr>
              </a:solidFill>
            </c:spPr>
          </c:dPt>
          <c:dPt>
            <c:idx val="1"/>
            <c:invertIfNegative val="0"/>
            <c:bubble3D val="0"/>
          </c:dPt>
          <c:dPt>
            <c:idx val="2"/>
            <c:invertIfNegative val="0"/>
            <c:bubble3D val="0"/>
          </c:dPt>
          <c:dPt>
            <c:idx val="3"/>
            <c:invertIfNegative val="0"/>
            <c:bubble3D val="0"/>
            <c:spPr>
              <a:solidFill>
                <a:srgbClr val="C00000"/>
              </a:solidFill>
            </c:spPr>
          </c:dPt>
          <c:dPt>
            <c:idx val="4"/>
            <c:invertIfNegative val="0"/>
            <c:bubble3D val="0"/>
          </c:dPt>
          <c:dPt>
            <c:idx val="5"/>
            <c:invertIfNegative val="0"/>
            <c:bubble3D val="0"/>
          </c:dPt>
          <c:dPt>
            <c:idx val="6"/>
            <c:invertIfNegative val="0"/>
            <c:bubble3D val="0"/>
          </c:dPt>
          <c:dPt>
            <c:idx val="7"/>
            <c:invertIfNegative val="0"/>
            <c:bubble3D val="0"/>
          </c:dPt>
          <c:dPt>
            <c:idx val="8"/>
            <c:invertIfNegative val="0"/>
            <c:bubble3D val="0"/>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UK (A)</c:v>
                </c:pt>
                <c:pt idx="1">
                  <c:v>AU (B)</c:v>
                </c:pt>
                <c:pt idx="2">
                  <c:v>US (C) </c:v>
                </c:pt>
                <c:pt idx="3">
                  <c:v>CA (D)</c:v>
                </c:pt>
                <c:pt idx="4">
                  <c:v>DE (E)</c:v>
                </c:pt>
                <c:pt idx="5">
                  <c:v>AR (F)</c:v>
                </c:pt>
                <c:pt idx="6">
                  <c:v>TH (G)</c:v>
                </c:pt>
                <c:pt idx="7">
                  <c:v>NL (H)</c:v>
                </c:pt>
                <c:pt idx="8">
                  <c:v>JP (I)</c:v>
                </c:pt>
              </c:strCache>
            </c:strRef>
          </c:cat>
          <c:val>
            <c:numRef>
              <c:f>Sheet1!$B$2:$B$10</c:f>
              <c:numCache>
                <c:formatCode>0%</c:formatCode>
                <c:ptCount val="9"/>
                <c:pt idx="0">
                  <c:v>0.86</c:v>
                </c:pt>
                <c:pt idx="1">
                  <c:v>0.8</c:v>
                </c:pt>
                <c:pt idx="2">
                  <c:v>0.56999999999999995</c:v>
                </c:pt>
                <c:pt idx="3">
                  <c:v>0.41</c:v>
                </c:pt>
                <c:pt idx="4">
                  <c:v>0.38</c:v>
                </c:pt>
                <c:pt idx="5">
                  <c:v>0.33</c:v>
                </c:pt>
                <c:pt idx="6">
                  <c:v>0.24</c:v>
                </c:pt>
                <c:pt idx="7">
                  <c:v>0.2</c:v>
                </c:pt>
                <c:pt idx="8">
                  <c:v>0.13</c:v>
                </c:pt>
              </c:numCache>
            </c:numRef>
          </c:val>
        </c:ser>
        <c:dLbls>
          <c:dLblPos val="outEnd"/>
          <c:showLegendKey val="0"/>
          <c:showVal val="1"/>
          <c:showCatName val="0"/>
          <c:showSerName val="0"/>
          <c:showPercent val="0"/>
          <c:showBubbleSize val="0"/>
        </c:dLbls>
        <c:gapWidth val="50"/>
        <c:axId val="173157760"/>
        <c:axId val="173693952"/>
      </c:barChart>
      <c:catAx>
        <c:axId val="173157760"/>
        <c:scaling>
          <c:orientation val="maxMin"/>
        </c:scaling>
        <c:delete val="0"/>
        <c:axPos val="l"/>
        <c:majorTickMark val="out"/>
        <c:minorTickMark val="none"/>
        <c:tickLblPos val="nextTo"/>
        <c:txPr>
          <a:bodyPr/>
          <a:lstStyle/>
          <a:p>
            <a:pPr>
              <a:defRPr sz="800" b="1">
                <a:latin typeface="Arial" panose="020B0604020202020204" pitchFamily="34" charset="0"/>
                <a:cs typeface="Arial" panose="020B0604020202020204" pitchFamily="34" charset="0"/>
              </a:defRPr>
            </a:pPr>
            <a:endParaRPr lang="en-US"/>
          </a:p>
        </c:txPr>
        <c:crossAx val="173693952"/>
        <c:crosses val="autoZero"/>
        <c:auto val="1"/>
        <c:lblAlgn val="ctr"/>
        <c:lblOffset val="100"/>
        <c:noMultiLvlLbl val="0"/>
      </c:catAx>
      <c:valAx>
        <c:axId val="173693952"/>
        <c:scaling>
          <c:orientation val="minMax"/>
          <c:max val="1"/>
          <c:min val="0"/>
        </c:scaling>
        <c:delete val="1"/>
        <c:axPos val="t"/>
        <c:numFmt formatCode="0%" sourceLinked="1"/>
        <c:majorTickMark val="out"/>
        <c:minorTickMark val="none"/>
        <c:tickLblPos val="nextTo"/>
        <c:crossAx val="17315776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9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rgbClr val="003399">
                <a:alpha val="27000"/>
              </a:srgbClr>
            </a:solidFill>
          </c:spPr>
          <c:invertIfNegative val="0"/>
          <c:dPt>
            <c:idx val="0"/>
            <c:invertIfNegative val="0"/>
            <c:bubble3D val="0"/>
            <c:spPr>
              <a:solidFill>
                <a:srgbClr val="003399">
                  <a:alpha val="28000"/>
                </a:srgbClr>
              </a:solidFill>
            </c:spPr>
          </c:dPt>
          <c:dPt>
            <c:idx val="1"/>
            <c:invertIfNegative val="0"/>
            <c:bubble3D val="0"/>
          </c:dPt>
          <c:dPt>
            <c:idx val="2"/>
            <c:invertIfNegative val="0"/>
            <c:bubble3D val="0"/>
          </c:dPt>
          <c:dPt>
            <c:idx val="3"/>
            <c:invertIfNegative val="0"/>
            <c:bubble3D val="0"/>
          </c:dPt>
          <c:dPt>
            <c:idx val="4"/>
            <c:invertIfNegative val="0"/>
            <c:bubble3D val="0"/>
            <c:spPr>
              <a:solidFill>
                <a:srgbClr val="C00000"/>
              </a:solidFill>
            </c:spPr>
          </c:dPt>
          <c:dPt>
            <c:idx val="5"/>
            <c:invertIfNegative val="0"/>
            <c:bubble3D val="0"/>
          </c:dPt>
          <c:dPt>
            <c:idx val="6"/>
            <c:invertIfNegative val="0"/>
            <c:bubble3D val="0"/>
          </c:dPt>
          <c:dPt>
            <c:idx val="7"/>
            <c:invertIfNegative val="0"/>
            <c:bubble3D val="0"/>
          </c:dPt>
          <c:dPt>
            <c:idx val="8"/>
            <c:invertIfNegative val="0"/>
            <c:bubble3D val="0"/>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UK (A)</c:v>
                </c:pt>
                <c:pt idx="1">
                  <c:v>NL (B)</c:v>
                </c:pt>
                <c:pt idx="2">
                  <c:v>US (C) </c:v>
                </c:pt>
                <c:pt idx="3">
                  <c:v>AR (D)</c:v>
                </c:pt>
                <c:pt idx="4">
                  <c:v>CA (E)</c:v>
                </c:pt>
                <c:pt idx="5">
                  <c:v>AU (F)</c:v>
                </c:pt>
                <c:pt idx="6">
                  <c:v>JP (G)</c:v>
                </c:pt>
                <c:pt idx="7">
                  <c:v>TH (H)</c:v>
                </c:pt>
                <c:pt idx="8">
                  <c:v>DE (I)</c:v>
                </c:pt>
              </c:strCache>
            </c:strRef>
          </c:cat>
          <c:val>
            <c:numRef>
              <c:f>Sheet1!$B$2:$B$10</c:f>
              <c:numCache>
                <c:formatCode>0%</c:formatCode>
                <c:ptCount val="9"/>
                <c:pt idx="0">
                  <c:v>0.72</c:v>
                </c:pt>
                <c:pt idx="1">
                  <c:v>0.72</c:v>
                </c:pt>
                <c:pt idx="2">
                  <c:v>0.7</c:v>
                </c:pt>
                <c:pt idx="3">
                  <c:v>0.66</c:v>
                </c:pt>
                <c:pt idx="4">
                  <c:v>0.63</c:v>
                </c:pt>
                <c:pt idx="5">
                  <c:v>0.56999999999999995</c:v>
                </c:pt>
                <c:pt idx="6">
                  <c:v>0.31</c:v>
                </c:pt>
                <c:pt idx="7">
                  <c:v>0.3</c:v>
                </c:pt>
                <c:pt idx="8">
                  <c:v>0.23</c:v>
                </c:pt>
              </c:numCache>
            </c:numRef>
          </c:val>
        </c:ser>
        <c:dLbls>
          <c:dLblPos val="outEnd"/>
          <c:showLegendKey val="0"/>
          <c:showVal val="1"/>
          <c:showCatName val="0"/>
          <c:showSerName val="0"/>
          <c:showPercent val="0"/>
          <c:showBubbleSize val="0"/>
        </c:dLbls>
        <c:gapWidth val="50"/>
        <c:axId val="173725184"/>
        <c:axId val="173732992"/>
      </c:barChart>
      <c:catAx>
        <c:axId val="173725184"/>
        <c:scaling>
          <c:orientation val="maxMin"/>
        </c:scaling>
        <c:delete val="0"/>
        <c:axPos val="l"/>
        <c:majorTickMark val="out"/>
        <c:minorTickMark val="none"/>
        <c:tickLblPos val="nextTo"/>
        <c:txPr>
          <a:bodyPr/>
          <a:lstStyle/>
          <a:p>
            <a:pPr>
              <a:defRPr sz="800" b="1">
                <a:latin typeface="Arial" panose="020B0604020202020204" pitchFamily="34" charset="0"/>
                <a:cs typeface="Arial" panose="020B0604020202020204" pitchFamily="34" charset="0"/>
              </a:defRPr>
            </a:pPr>
            <a:endParaRPr lang="en-US"/>
          </a:p>
        </c:txPr>
        <c:crossAx val="173732992"/>
        <c:crosses val="autoZero"/>
        <c:auto val="1"/>
        <c:lblAlgn val="ctr"/>
        <c:lblOffset val="100"/>
        <c:noMultiLvlLbl val="0"/>
      </c:catAx>
      <c:valAx>
        <c:axId val="173732992"/>
        <c:scaling>
          <c:orientation val="minMax"/>
          <c:max val="1"/>
          <c:min val="0"/>
        </c:scaling>
        <c:delete val="1"/>
        <c:axPos val="t"/>
        <c:numFmt formatCode="0%" sourceLinked="1"/>
        <c:majorTickMark val="out"/>
        <c:minorTickMark val="none"/>
        <c:tickLblPos val="nextTo"/>
        <c:crossAx val="17372518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289357212701352"/>
          <c:y val="0.20997390685944811"/>
          <c:w val="0.81342828469970663"/>
          <c:h val="0.66539694624092871"/>
        </c:manualLayout>
      </c:layout>
      <c:barChart>
        <c:barDir val="col"/>
        <c:grouping val="clustered"/>
        <c:varyColors val="0"/>
        <c:ser>
          <c:idx val="0"/>
          <c:order val="0"/>
          <c:tx>
            <c:strRef>
              <c:f>Sheet1!$A$2</c:f>
              <c:strCache>
                <c:ptCount val="1"/>
              </c:strCache>
            </c:strRef>
          </c:tx>
          <c:invertIfNegative val="0"/>
          <c:dPt>
            <c:idx val="0"/>
            <c:invertIfNegative val="0"/>
            <c:bubble3D val="0"/>
            <c:spPr>
              <a:solidFill>
                <a:schemeClr val="tx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rgbClr val="002A7E"/>
              </a:solidFill>
              <a:ln>
                <a:noFill/>
              </a:ln>
            </c:spPr>
          </c:dPt>
          <c:dPt>
            <c:idx val="7"/>
            <c:invertIfNegative val="0"/>
            <c:bubble3D val="0"/>
            <c:spPr>
              <a:solidFill>
                <a:srgbClr val="9E2600"/>
              </a:solidFill>
            </c:spPr>
          </c:dPt>
          <c:dPt>
            <c:idx val="8"/>
            <c:invertIfNegative val="0"/>
            <c:bubble3D val="0"/>
            <c:spPr>
              <a:solidFill>
                <a:schemeClr val="bg1">
                  <a:lumMod val="50000"/>
                </a:schemeClr>
              </a:solidFill>
            </c:spPr>
          </c:dPt>
          <c:dLbls>
            <c:txPr>
              <a:bodyPr/>
              <a:lstStyle/>
              <a:p>
                <a:pPr>
                  <a:defRPr sz="700" b="0">
                    <a:solidFill>
                      <a:schemeClr val="tx1">
                        <a:lumMod val="75000"/>
                        <a:lumOff val="25000"/>
                      </a:schemeClr>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Sheet1!$B$1:$J$1</c:f>
              <c:strCache>
                <c:ptCount val="9"/>
                <c:pt idx="0">
                  <c:v>AR</c:v>
                </c:pt>
                <c:pt idx="1">
                  <c:v>AU</c:v>
                </c:pt>
                <c:pt idx="2">
                  <c:v>CA</c:v>
                </c:pt>
                <c:pt idx="3">
                  <c:v>DE</c:v>
                </c:pt>
                <c:pt idx="4">
                  <c:v>JP</c:v>
                </c:pt>
                <c:pt idx="5">
                  <c:v>NL</c:v>
                </c:pt>
                <c:pt idx="6">
                  <c:v>TH</c:v>
                </c:pt>
                <c:pt idx="7">
                  <c:v>UK</c:v>
                </c:pt>
                <c:pt idx="8">
                  <c:v>US</c:v>
                </c:pt>
              </c:strCache>
            </c:strRef>
          </c:cat>
          <c:val>
            <c:numRef>
              <c:f>Sheet1!$B$2:$J$2</c:f>
              <c:numCache>
                <c:formatCode>0%</c:formatCode>
                <c:ptCount val="9"/>
                <c:pt idx="0">
                  <c:v>0.3</c:v>
                </c:pt>
                <c:pt idx="1">
                  <c:v>0.48</c:v>
                </c:pt>
                <c:pt idx="2">
                  <c:v>0.42</c:v>
                </c:pt>
                <c:pt idx="3">
                  <c:v>0.26</c:v>
                </c:pt>
                <c:pt idx="4">
                  <c:v>0.11</c:v>
                </c:pt>
                <c:pt idx="5">
                  <c:v>0.43</c:v>
                </c:pt>
                <c:pt idx="6">
                  <c:v>0.18</c:v>
                </c:pt>
                <c:pt idx="7">
                  <c:v>0.47</c:v>
                </c:pt>
                <c:pt idx="8">
                  <c:v>0.57999999999999996</c:v>
                </c:pt>
              </c:numCache>
            </c:numRef>
          </c:val>
        </c:ser>
        <c:dLbls>
          <c:showLegendKey val="0"/>
          <c:showVal val="0"/>
          <c:showCatName val="0"/>
          <c:showSerName val="0"/>
          <c:showPercent val="0"/>
          <c:showBubbleSize val="0"/>
        </c:dLbls>
        <c:gapWidth val="50"/>
        <c:axId val="140306304"/>
        <c:axId val="140307840"/>
      </c:barChart>
      <c:catAx>
        <c:axId val="140306304"/>
        <c:scaling>
          <c:orientation val="minMax"/>
        </c:scaling>
        <c:delete val="0"/>
        <c:axPos val="b"/>
        <c:majorTickMark val="out"/>
        <c:minorTickMark val="none"/>
        <c:tickLblPos val="nextTo"/>
        <c:txPr>
          <a:bodyPr/>
          <a:lstStyle/>
          <a:p>
            <a:pPr>
              <a:defRPr sz="8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40307840"/>
        <c:crosses val="autoZero"/>
        <c:auto val="1"/>
        <c:lblAlgn val="ctr"/>
        <c:lblOffset val="100"/>
        <c:noMultiLvlLbl val="0"/>
      </c:catAx>
      <c:valAx>
        <c:axId val="140307840"/>
        <c:scaling>
          <c:orientation val="minMax"/>
        </c:scaling>
        <c:delete val="1"/>
        <c:axPos val="l"/>
        <c:numFmt formatCode="0%" sourceLinked="1"/>
        <c:majorTickMark val="out"/>
        <c:minorTickMark val="none"/>
        <c:tickLblPos val="nextTo"/>
        <c:crossAx val="140306304"/>
        <c:crosses val="autoZero"/>
        <c:crossBetween val="between"/>
      </c:valAx>
    </c:plotArea>
    <c:plotVisOnly val="1"/>
    <c:dispBlanksAs val="gap"/>
    <c:showDLblsOverMax val="0"/>
  </c:chart>
  <c:spPr>
    <a:solidFill>
      <a:schemeClr val="bg1"/>
    </a:solidFill>
  </c:spPr>
  <c:txPr>
    <a:bodyPr/>
    <a:lstStyle/>
    <a:p>
      <a:pPr>
        <a:defRPr sz="1800"/>
      </a:pPr>
      <a:endParaRPr lang="en-US"/>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289357212701352"/>
          <c:y val="0.38146359342053171"/>
          <c:w val="0.81342828469970663"/>
          <c:h val="0.50684069459803827"/>
        </c:manualLayout>
      </c:layout>
      <c:barChart>
        <c:barDir val="col"/>
        <c:grouping val="clustered"/>
        <c:varyColors val="0"/>
        <c:ser>
          <c:idx val="0"/>
          <c:order val="0"/>
          <c:tx>
            <c:strRef>
              <c:f>Sheet1!$A$2</c:f>
              <c:strCache>
                <c:ptCount val="1"/>
              </c:strCache>
            </c:strRef>
          </c:tx>
          <c:invertIfNegative val="0"/>
          <c:dPt>
            <c:idx val="0"/>
            <c:invertIfNegative val="0"/>
            <c:bubble3D val="0"/>
            <c:spPr>
              <a:solidFill>
                <a:schemeClr val="tx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rgbClr val="002A7E"/>
              </a:solidFill>
              <a:ln>
                <a:noFill/>
              </a:ln>
            </c:spPr>
          </c:dPt>
          <c:dPt>
            <c:idx val="7"/>
            <c:invertIfNegative val="0"/>
            <c:bubble3D val="0"/>
            <c:spPr>
              <a:solidFill>
                <a:srgbClr val="9E2600"/>
              </a:solidFill>
            </c:spPr>
          </c:dPt>
          <c:dPt>
            <c:idx val="8"/>
            <c:invertIfNegative val="0"/>
            <c:bubble3D val="0"/>
            <c:spPr>
              <a:solidFill>
                <a:schemeClr val="bg1">
                  <a:lumMod val="50000"/>
                </a:schemeClr>
              </a:solidFill>
            </c:spPr>
          </c:dPt>
          <c:dLbls>
            <c:txPr>
              <a:bodyPr/>
              <a:lstStyle/>
              <a:p>
                <a:pPr>
                  <a:defRPr sz="700" b="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Sheet1!$B$1:$J$1</c:f>
              <c:strCache>
                <c:ptCount val="9"/>
                <c:pt idx="0">
                  <c:v>AR</c:v>
                </c:pt>
                <c:pt idx="1">
                  <c:v>AU</c:v>
                </c:pt>
                <c:pt idx="2">
                  <c:v>CA</c:v>
                </c:pt>
                <c:pt idx="3">
                  <c:v>DE</c:v>
                </c:pt>
                <c:pt idx="4">
                  <c:v>JP</c:v>
                </c:pt>
                <c:pt idx="5">
                  <c:v>NL</c:v>
                </c:pt>
                <c:pt idx="6">
                  <c:v>TH</c:v>
                </c:pt>
                <c:pt idx="7">
                  <c:v>UK</c:v>
                </c:pt>
                <c:pt idx="8">
                  <c:v>US</c:v>
                </c:pt>
              </c:strCache>
            </c:strRef>
          </c:cat>
          <c:val>
            <c:numRef>
              <c:f>Sheet1!$B$2:$J$2</c:f>
              <c:numCache>
                <c:formatCode>0%</c:formatCode>
                <c:ptCount val="9"/>
                <c:pt idx="0">
                  <c:v>0.6</c:v>
                </c:pt>
                <c:pt idx="1">
                  <c:v>0.19</c:v>
                </c:pt>
                <c:pt idx="2">
                  <c:v>0.21</c:v>
                </c:pt>
                <c:pt idx="3">
                  <c:v>0.26</c:v>
                </c:pt>
                <c:pt idx="4">
                  <c:v>0.35</c:v>
                </c:pt>
                <c:pt idx="5">
                  <c:v>0.15</c:v>
                </c:pt>
                <c:pt idx="6">
                  <c:v>0.66</c:v>
                </c:pt>
                <c:pt idx="7">
                  <c:v>0.21</c:v>
                </c:pt>
                <c:pt idx="8">
                  <c:v>0.2</c:v>
                </c:pt>
              </c:numCache>
            </c:numRef>
          </c:val>
        </c:ser>
        <c:dLbls>
          <c:showLegendKey val="0"/>
          <c:showVal val="0"/>
          <c:showCatName val="0"/>
          <c:showSerName val="0"/>
          <c:showPercent val="0"/>
          <c:showBubbleSize val="0"/>
        </c:dLbls>
        <c:gapWidth val="50"/>
        <c:axId val="142686080"/>
        <c:axId val="142687616"/>
      </c:barChart>
      <c:catAx>
        <c:axId val="142686080"/>
        <c:scaling>
          <c:orientation val="minMax"/>
        </c:scaling>
        <c:delete val="0"/>
        <c:axPos val="b"/>
        <c:majorTickMark val="out"/>
        <c:minorTickMark val="none"/>
        <c:tickLblPos val="nextTo"/>
        <c:txPr>
          <a:bodyPr/>
          <a:lstStyle/>
          <a:p>
            <a:pPr>
              <a:defRPr sz="8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42687616"/>
        <c:crosses val="autoZero"/>
        <c:auto val="1"/>
        <c:lblAlgn val="ctr"/>
        <c:lblOffset val="100"/>
        <c:noMultiLvlLbl val="0"/>
      </c:catAx>
      <c:valAx>
        <c:axId val="142687616"/>
        <c:scaling>
          <c:orientation val="minMax"/>
          <c:max val="1"/>
          <c:min val="0"/>
        </c:scaling>
        <c:delete val="1"/>
        <c:axPos val="l"/>
        <c:numFmt formatCode="0%" sourceLinked="1"/>
        <c:majorTickMark val="out"/>
        <c:minorTickMark val="none"/>
        <c:tickLblPos val="nextTo"/>
        <c:crossAx val="14268608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0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0.4</c:v>
                </c:pt>
                <c:pt idx="1">
                  <c:v>0.36</c:v>
                </c:pt>
                <c:pt idx="2">
                  <c:v>0.4</c:v>
                </c:pt>
                <c:pt idx="3">
                  <c:v>0.44</c:v>
                </c:pt>
                <c:pt idx="4">
                  <c:v>0.46</c:v>
                </c:pt>
                <c:pt idx="5">
                  <c:v>0.57999999999999996</c:v>
                </c:pt>
              </c:numCache>
            </c:numRef>
          </c:val>
        </c:ser>
        <c:dLbls>
          <c:dLblPos val="outEnd"/>
          <c:showLegendKey val="0"/>
          <c:showVal val="1"/>
          <c:showCatName val="0"/>
          <c:showSerName val="0"/>
          <c:showPercent val="0"/>
          <c:showBubbleSize val="0"/>
        </c:dLbls>
        <c:gapWidth val="50"/>
        <c:axId val="172771584"/>
        <c:axId val="172785024"/>
      </c:barChart>
      <c:catAx>
        <c:axId val="172771584"/>
        <c:scaling>
          <c:orientation val="maxMin"/>
        </c:scaling>
        <c:delete val="1"/>
        <c:axPos val="l"/>
        <c:majorTickMark val="out"/>
        <c:minorTickMark val="none"/>
        <c:tickLblPos val="nextTo"/>
        <c:crossAx val="172785024"/>
        <c:crosses val="autoZero"/>
        <c:auto val="1"/>
        <c:lblAlgn val="ctr"/>
        <c:lblOffset val="100"/>
        <c:noMultiLvlLbl val="0"/>
      </c:catAx>
      <c:valAx>
        <c:axId val="172785024"/>
        <c:scaling>
          <c:orientation val="minMax"/>
          <c:max val="1"/>
          <c:min val="0"/>
        </c:scaling>
        <c:delete val="1"/>
        <c:axPos val="t"/>
        <c:numFmt formatCode="0%" sourceLinked="1"/>
        <c:majorTickMark val="out"/>
        <c:minorTickMark val="none"/>
        <c:tickLblPos val="nextTo"/>
        <c:crossAx val="17277158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0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0.47</c:v>
                </c:pt>
                <c:pt idx="1">
                  <c:v>0.45</c:v>
                </c:pt>
                <c:pt idx="2">
                  <c:v>0.5</c:v>
                </c:pt>
                <c:pt idx="3">
                  <c:v>0.43</c:v>
                </c:pt>
                <c:pt idx="4">
                  <c:v>0.47</c:v>
                </c:pt>
                <c:pt idx="5">
                  <c:v>0.53</c:v>
                </c:pt>
              </c:numCache>
            </c:numRef>
          </c:val>
        </c:ser>
        <c:dLbls>
          <c:dLblPos val="outEnd"/>
          <c:showLegendKey val="0"/>
          <c:showVal val="1"/>
          <c:showCatName val="0"/>
          <c:showSerName val="0"/>
          <c:showPercent val="0"/>
          <c:showBubbleSize val="0"/>
        </c:dLbls>
        <c:gapWidth val="50"/>
        <c:axId val="172844928"/>
        <c:axId val="172850176"/>
      </c:barChart>
      <c:catAx>
        <c:axId val="172844928"/>
        <c:scaling>
          <c:orientation val="maxMin"/>
        </c:scaling>
        <c:delete val="1"/>
        <c:axPos val="l"/>
        <c:majorTickMark val="out"/>
        <c:minorTickMark val="none"/>
        <c:tickLblPos val="nextTo"/>
        <c:crossAx val="172850176"/>
        <c:crosses val="autoZero"/>
        <c:auto val="1"/>
        <c:lblAlgn val="ctr"/>
        <c:lblOffset val="100"/>
        <c:noMultiLvlLbl val="0"/>
      </c:catAx>
      <c:valAx>
        <c:axId val="172850176"/>
        <c:scaling>
          <c:orientation val="minMax"/>
          <c:max val="1"/>
          <c:min val="0"/>
        </c:scaling>
        <c:delete val="1"/>
        <c:axPos val="t"/>
        <c:numFmt formatCode="0%" sourceLinked="1"/>
        <c:majorTickMark val="out"/>
        <c:minorTickMark val="none"/>
        <c:tickLblPos val="nextTo"/>
        <c:crossAx val="17284492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0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0.22</c:v>
                </c:pt>
                <c:pt idx="1">
                  <c:v>0.19</c:v>
                </c:pt>
                <c:pt idx="2">
                  <c:v>0.12</c:v>
                </c:pt>
                <c:pt idx="3">
                  <c:v>0.11</c:v>
                </c:pt>
                <c:pt idx="4">
                  <c:v>0.13</c:v>
                </c:pt>
                <c:pt idx="5">
                  <c:v>0.11</c:v>
                </c:pt>
              </c:numCache>
            </c:numRef>
          </c:val>
        </c:ser>
        <c:dLbls>
          <c:dLblPos val="outEnd"/>
          <c:showLegendKey val="0"/>
          <c:showVal val="1"/>
          <c:showCatName val="0"/>
          <c:showSerName val="0"/>
          <c:showPercent val="0"/>
          <c:showBubbleSize val="0"/>
        </c:dLbls>
        <c:gapWidth val="50"/>
        <c:axId val="172881408"/>
        <c:axId val="172886656"/>
      </c:barChart>
      <c:catAx>
        <c:axId val="172881408"/>
        <c:scaling>
          <c:orientation val="maxMin"/>
        </c:scaling>
        <c:delete val="1"/>
        <c:axPos val="l"/>
        <c:majorTickMark val="out"/>
        <c:minorTickMark val="none"/>
        <c:tickLblPos val="nextTo"/>
        <c:crossAx val="172886656"/>
        <c:crosses val="autoZero"/>
        <c:auto val="1"/>
        <c:lblAlgn val="ctr"/>
        <c:lblOffset val="100"/>
        <c:noMultiLvlLbl val="0"/>
      </c:catAx>
      <c:valAx>
        <c:axId val="172886656"/>
        <c:scaling>
          <c:orientation val="minMax"/>
          <c:max val="1"/>
          <c:min val="0"/>
        </c:scaling>
        <c:delete val="1"/>
        <c:axPos val="t"/>
        <c:numFmt formatCode="0%" sourceLinked="1"/>
        <c:majorTickMark val="out"/>
        <c:minorTickMark val="none"/>
        <c:tickLblPos val="nextTo"/>
        <c:crossAx val="17288140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0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0.43</c:v>
                </c:pt>
                <c:pt idx="1">
                  <c:v>0.4</c:v>
                </c:pt>
                <c:pt idx="2">
                  <c:v>0.47</c:v>
                </c:pt>
                <c:pt idx="3">
                  <c:v>0.45</c:v>
                </c:pt>
                <c:pt idx="4">
                  <c:v>0.48</c:v>
                </c:pt>
                <c:pt idx="5">
                  <c:v>0.56000000000000005</c:v>
                </c:pt>
              </c:numCache>
            </c:numRef>
          </c:val>
        </c:ser>
        <c:dLbls>
          <c:dLblPos val="outEnd"/>
          <c:showLegendKey val="0"/>
          <c:showVal val="1"/>
          <c:showCatName val="0"/>
          <c:showSerName val="0"/>
          <c:showPercent val="0"/>
          <c:showBubbleSize val="0"/>
        </c:dLbls>
        <c:gapWidth val="50"/>
        <c:axId val="172868736"/>
        <c:axId val="172909696"/>
      </c:barChart>
      <c:catAx>
        <c:axId val="172868736"/>
        <c:scaling>
          <c:orientation val="maxMin"/>
        </c:scaling>
        <c:delete val="1"/>
        <c:axPos val="l"/>
        <c:majorTickMark val="out"/>
        <c:minorTickMark val="none"/>
        <c:tickLblPos val="nextTo"/>
        <c:crossAx val="172909696"/>
        <c:crosses val="autoZero"/>
        <c:auto val="1"/>
        <c:lblAlgn val="ctr"/>
        <c:lblOffset val="100"/>
        <c:noMultiLvlLbl val="0"/>
      </c:catAx>
      <c:valAx>
        <c:axId val="172909696"/>
        <c:scaling>
          <c:orientation val="minMax"/>
          <c:max val="1"/>
          <c:min val="0"/>
        </c:scaling>
        <c:delete val="1"/>
        <c:axPos val="t"/>
        <c:numFmt formatCode="0%" sourceLinked="1"/>
        <c:majorTickMark val="out"/>
        <c:minorTickMark val="none"/>
        <c:tickLblPos val="nextTo"/>
        <c:crossAx val="17286873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0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C00000"/>
              </a:solidFill>
            </c:spPr>
          </c:dPt>
          <c:dPt>
            <c:idx val="1"/>
            <c:invertIfNegative val="0"/>
            <c:bubble3D val="0"/>
            <c:spPr>
              <a:solidFill>
                <a:srgbClr val="C00000">
                  <a:alpha val="75000"/>
                </a:srgbClr>
              </a:solidFill>
            </c:spPr>
          </c:dPt>
          <c:dPt>
            <c:idx val="2"/>
            <c:invertIfNegative val="0"/>
            <c:bubble3D val="0"/>
            <c:spPr>
              <a:solidFill>
                <a:srgbClr val="C00000">
                  <a:alpha val="50000"/>
                </a:srgbClr>
              </a:solidFill>
            </c:spPr>
          </c:dPt>
          <c:dLbls>
            <c:dLbl>
              <c:idx val="2"/>
              <c:layout>
                <c:manualLayout>
                  <c:x val="-3.2719846938101843E-2"/>
                  <c:y val="0"/>
                </c:manualLayout>
              </c:layout>
              <c:dLblPos val="outEnd"/>
              <c:showLegendKey val="0"/>
              <c:showVal val="1"/>
              <c:showCatName val="0"/>
              <c:showSerName val="0"/>
              <c:showPercent val="0"/>
              <c:showBubbleSize val="0"/>
            </c:dLbl>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Female</c:v>
                </c:pt>
                <c:pt idx="1">
                  <c:v>Female</c:v>
                </c:pt>
                <c:pt idx="2">
                  <c:v>Female</c:v>
                </c:pt>
              </c:strCache>
            </c:strRef>
          </c:cat>
          <c:val>
            <c:numRef>
              <c:f>Sheet1!$B$2:$B$4</c:f>
              <c:numCache>
                <c:formatCode>0%</c:formatCode>
                <c:ptCount val="3"/>
                <c:pt idx="0">
                  <c:v>0.52</c:v>
                </c:pt>
                <c:pt idx="1">
                  <c:v>0.5</c:v>
                </c:pt>
                <c:pt idx="2">
                  <c:v>0.54</c:v>
                </c:pt>
              </c:numCache>
            </c:numRef>
          </c:val>
        </c:ser>
        <c:dLbls>
          <c:dLblPos val="outEnd"/>
          <c:showLegendKey val="0"/>
          <c:showVal val="1"/>
          <c:showCatName val="0"/>
          <c:showSerName val="0"/>
          <c:showPercent val="0"/>
          <c:showBubbleSize val="0"/>
        </c:dLbls>
        <c:gapWidth val="50"/>
        <c:axId val="173515520"/>
        <c:axId val="173523712"/>
      </c:barChart>
      <c:catAx>
        <c:axId val="173515520"/>
        <c:scaling>
          <c:orientation val="maxMin"/>
        </c:scaling>
        <c:delete val="1"/>
        <c:axPos val="l"/>
        <c:majorTickMark val="out"/>
        <c:minorTickMark val="none"/>
        <c:tickLblPos val="nextTo"/>
        <c:crossAx val="173523712"/>
        <c:crosses val="autoZero"/>
        <c:auto val="1"/>
        <c:lblAlgn val="ctr"/>
        <c:lblOffset val="100"/>
        <c:noMultiLvlLbl val="0"/>
      </c:catAx>
      <c:valAx>
        <c:axId val="173523712"/>
        <c:scaling>
          <c:orientation val="minMax"/>
          <c:max val="1"/>
          <c:min val="0"/>
        </c:scaling>
        <c:delete val="1"/>
        <c:axPos val="t"/>
        <c:numFmt formatCode="0%" sourceLinked="1"/>
        <c:majorTickMark val="out"/>
        <c:minorTickMark val="none"/>
        <c:tickLblPos val="nextTo"/>
        <c:crossAx val="17351552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0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002A7E">
                  <a:alpha val="75000"/>
                </a:srgbClr>
              </a:solidFill>
            </c:spPr>
          </c:dPt>
          <c:dPt>
            <c:idx val="2"/>
            <c:invertIfNegative val="0"/>
            <c:bubble3D val="0"/>
            <c:spPr>
              <a:solidFill>
                <a:srgbClr val="002A7E">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Male</c:v>
                </c:pt>
                <c:pt idx="1">
                  <c:v>Male</c:v>
                </c:pt>
                <c:pt idx="2">
                  <c:v>Male</c:v>
                </c:pt>
              </c:strCache>
            </c:strRef>
          </c:cat>
          <c:val>
            <c:numRef>
              <c:f>Sheet1!$B$2:$B$4</c:f>
              <c:numCache>
                <c:formatCode>0%</c:formatCode>
                <c:ptCount val="3"/>
                <c:pt idx="0">
                  <c:v>0.55000000000000004</c:v>
                </c:pt>
                <c:pt idx="1">
                  <c:v>0.35</c:v>
                </c:pt>
                <c:pt idx="2">
                  <c:v>0.47</c:v>
                </c:pt>
              </c:numCache>
            </c:numRef>
          </c:val>
        </c:ser>
        <c:dLbls>
          <c:dLblPos val="outEnd"/>
          <c:showLegendKey val="0"/>
          <c:showVal val="1"/>
          <c:showCatName val="0"/>
          <c:showSerName val="0"/>
          <c:showPercent val="0"/>
          <c:showBubbleSize val="0"/>
        </c:dLbls>
        <c:gapWidth val="50"/>
        <c:axId val="173554688"/>
        <c:axId val="173566976"/>
      </c:barChart>
      <c:catAx>
        <c:axId val="173554688"/>
        <c:scaling>
          <c:orientation val="maxMin"/>
        </c:scaling>
        <c:delete val="1"/>
        <c:axPos val="l"/>
        <c:majorTickMark val="out"/>
        <c:minorTickMark val="none"/>
        <c:tickLblPos val="nextTo"/>
        <c:crossAx val="173566976"/>
        <c:crosses val="autoZero"/>
        <c:auto val="1"/>
        <c:lblAlgn val="ctr"/>
        <c:lblOffset val="100"/>
        <c:noMultiLvlLbl val="0"/>
      </c:catAx>
      <c:valAx>
        <c:axId val="173566976"/>
        <c:scaling>
          <c:orientation val="minMax"/>
          <c:max val="1"/>
          <c:min val="0"/>
        </c:scaling>
        <c:delete val="1"/>
        <c:axPos val="t"/>
        <c:numFmt formatCode="0%" sourceLinked="1"/>
        <c:majorTickMark val="out"/>
        <c:minorTickMark val="none"/>
        <c:tickLblPos val="nextTo"/>
        <c:crossAx val="17355468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0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0.24</c:v>
                </c:pt>
                <c:pt idx="1">
                  <c:v>0.22</c:v>
                </c:pt>
                <c:pt idx="2">
                  <c:v>0.2</c:v>
                </c:pt>
                <c:pt idx="3">
                  <c:v>0.19</c:v>
                </c:pt>
                <c:pt idx="4">
                  <c:v>0.21</c:v>
                </c:pt>
                <c:pt idx="5">
                  <c:v>0.26</c:v>
                </c:pt>
              </c:numCache>
            </c:numRef>
          </c:val>
        </c:ser>
        <c:dLbls>
          <c:dLblPos val="outEnd"/>
          <c:showLegendKey val="0"/>
          <c:showVal val="1"/>
          <c:showCatName val="0"/>
          <c:showSerName val="0"/>
          <c:showPercent val="0"/>
          <c:showBubbleSize val="0"/>
        </c:dLbls>
        <c:gapWidth val="50"/>
        <c:axId val="174176512"/>
        <c:axId val="174181760"/>
      </c:barChart>
      <c:catAx>
        <c:axId val="174176512"/>
        <c:scaling>
          <c:orientation val="maxMin"/>
        </c:scaling>
        <c:delete val="1"/>
        <c:axPos val="l"/>
        <c:majorTickMark val="out"/>
        <c:minorTickMark val="none"/>
        <c:tickLblPos val="nextTo"/>
        <c:crossAx val="174181760"/>
        <c:crosses val="autoZero"/>
        <c:auto val="1"/>
        <c:lblAlgn val="ctr"/>
        <c:lblOffset val="100"/>
        <c:noMultiLvlLbl val="0"/>
      </c:catAx>
      <c:valAx>
        <c:axId val="174181760"/>
        <c:scaling>
          <c:orientation val="minMax"/>
          <c:max val="1"/>
          <c:min val="0"/>
        </c:scaling>
        <c:delete val="1"/>
        <c:axPos val="t"/>
        <c:numFmt formatCode="0%" sourceLinked="1"/>
        <c:majorTickMark val="out"/>
        <c:minorTickMark val="none"/>
        <c:tickLblPos val="nextTo"/>
        <c:crossAx val="17417651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0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0.22</c:v>
                </c:pt>
                <c:pt idx="1">
                  <c:v>0.32</c:v>
                </c:pt>
                <c:pt idx="2">
                  <c:v>0.14000000000000001</c:v>
                </c:pt>
                <c:pt idx="3">
                  <c:v>0.19</c:v>
                </c:pt>
                <c:pt idx="4">
                  <c:v>0.19</c:v>
                </c:pt>
                <c:pt idx="5">
                  <c:v>0.24</c:v>
                </c:pt>
              </c:numCache>
            </c:numRef>
          </c:val>
        </c:ser>
        <c:dLbls>
          <c:dLblPos val="outEnd"/>
          <c:showLegendKey val="0"/>
          <c:showVal val="1"/>
          <c:showCatName val="0"/>
          <c:showSerName val="0"/>
          <c:showPercent val="0"/>
          <c:showBubbleSize val="0"/>
        </c:dLbls>
        <c:gapWidth val="50"/>
        <c:axId val="174196608"/>
        <c:axId val="174222336"/>
      </c:barChart>
      <c:catAx>
        <c:axId val="174196608"/>
        <c:scaling>
          <c:orientation val="maxMin"/>
        </c:scaling>
        <c:delete val="1"/>
        <c:axPos val="l"/>
        <c:majorTickMark val="out"/>
        <c:minorTickMark val="none"/>
        <c:tickLblPos val="nextTo"/>
        <c:crossAx val="174222336"/>
        <c:crosses val="autoZero"/>
        <c:auto val="1"/>
        <c:lblAlgn val="ctr"/>
        <c:lblOffset val="100"/>
        <c:noMultiLvlLbl val="0"/>
      </c:catAx>
      <c:valAx>
        <c:axId val="174222336"/>
        <c:scaling>
          <c:orientation val="minMax"/>
          <c:max val="1"/>
          <c:min val="0"/>
        </c:scaling>
        <c:delete val="1"/>
        <c:axPos val="t"/>
        <c:numFmt formatCode="0%" sourceLinked="1"/>
        <c:majorTickMark val="out"/>
        <c:minorTickMark val="none"/>
        <c:tickLblPos val="nextTo"/>
        <c:crossAx val="17419660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0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0.32</c:v>
                </c:pt>
                <c:pt idx="1">
                  <c:v>0.25</c:v>
                </c:pt>
                <c:pt idx="2">
                  <c:v>0.2</c:v>
                </c:pt>
                <c:pt idx="3">
                  <c:v>0.25</c:v>
                </c:pt>
                <c:pt idx="4">
                  <c:v>0.17</c:v>
                </c:pt>
                <c:pt idx="5">
                  <c:v>0.3</c:v>
                </c:pt>
              </c:numCache>
            </c:numRef>
          </c:val>
        </c:ser>
        <c:dLbls>
          <c:dLblPos val="outEnd"/>
          <c:showLegendKey val="0"/>
          <c:showVal val="1"/>
          <c:showCatName val="0"/>
          <c:showSerName val="0"/>
          <c:showPercent val="0"/>
          <c:showBubbleSize val="0"/>
        </c:dLbls>
        <c:gapWidth val="50"/>
        <c:axId val="174249472"/>
        <c:axId val="174557824"/>
      </c:barChart>
      <c:catAx>
        <c:axId val="174249472"/>
        <c:scaling>
          <c:orientation val="maxMin"/>
        </c:scaling>
        <c:delete val="1"/>
        <c:axPos val="l"/>
        <c:majorTickMark val="out"/>
        <c:minorTickMark val="none"/>
        <c:tickLblPos val="nextTo"/>
        <c:crossAx val="174557824"/>
        <c:crosses val="autoZero"/>
        <c:auto val="1"/>
        <c:lblAlgn val="ctr"/>
        <c:lblOffset val="100"/>
        <c:noMultiLvlLbl val="0"/>
      </c:catAx>
      <c:valAx>
        <c:axId val="174557824"/>
        <c:scaling>
          <c:orientation val="minMax"/>
          <c:max val="1"/>
          <c:min val="0"/>
        </c:scaling>
        <c:delete val="1"/>
        <c:axPos val="t"/>
        <c:numFmt formatCode="0%" sourceLinked="1"/>
        <c:majorTickMark val="out"/>
        <c:minorTickMark val="none"/>
        <c:tickLblPos val="nextTo"/>
        <c:crossAx val="17424947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0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chemeClr val="tx1"/>
            </a:solidFill>
          </c:spPr>
          <c:invertIfNegative val="0"/>
          <c:dPt>
            <c:idx val="0"/>
            <c:invertIfNegative val="0"/>
            <c:bubble3D val="0"/>
          </c:dPt>
          <c:dPt>
            <c:idx val="1"/>
            <c:invertIfNegative val="0"/>
            <c:bubble3D val="0"/>
            <c:spPr>
              <a:solidFill>
                <a:schemeClr val="tx1">
                  <a:lumMod val="75000"/>
                  <a:lumOff val="25000"/>
                </a:schemeClr>
              </a:solidFill>
            </c:spPr>
          </c:dPt>
          <c:dPt>
            <c:idx val="2"/>
            <c:invertIfNegative val="0"/>
            <c:bubble3D val="0"/>
            <c:spPr>
              <a:solidFill>
                <a:schemeClr val="tx1">
                  <a:lumMod val="50000"/>
                  <a:lumOff val="50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0.2</c:v>
                </c:pt>
                <c:pt idx="1">
                  <c:v>0.21</c:v>
                </c:pt>
                <c:pt idx="2">
                  <c:v>0.31</c:v>
                </c:pt>
              </c:numCache>
            </c:numRef>
          </c:val>
        </c:ser>
        <c:dLbls>
          <c:dLblPos val="outEnd"/>
          <c:showLegendKey val="0"/>
          <c:showVal val="1"/>
          <c:showCatName val="0"/>
          <c:showSerName val="0"/>
          <c:showPercent val="0"/>
          <c:showBubbleSize val="0"/>
        </c:dLbls>
        <c:gapWidth val="50"/>
        <c:axId val="174302336"/>
        <c:axId val="174306048"/>
      </c:barChart>
      <c:catAx>
        <c:axId val="174302336"/>
        <c:scaling>
          <c:orientation val="maxMin"/>
        </c:scaling>
        <c:delete val="1"/>
        <c:axPos val="l"/>
        <c:majorTickMark val="out"/>
        <c:minorTickMark val="none"/>
        <c:tickLblPos val="nextTo"/>
        <c:crossAx val="174306048"/>
        <c:crosses val="autoZero"/>
        <c:auto val="1"/>
        <c:lblAlgn val="ctr"/>
        <c:lblOffset val="100"/>
        <c:noMultiLvlLbl val="0"/>
      </c:catAx>
      <c:valAx>
        <c:axId val="174306048"/>
        <c:scaling>
          <c:orientation val="minMax"/>
          <c:max val="1"/>
          <c:min val="0"/>
        </c:scaling>
        <c:delete val="1"/>
        <c:axPos val="t"/>
        <c:numFmt formatCode="0%" sourceLinked="1"/>
        <c:majorTickMark val="out"/>
        <c:minorTickMark val="none"/>
        <c:tickLblPos val="nextTo"/>
        <c:crossAx val="17430233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289357212701352"/>
          <c:y val="0.38146359342053171"/>
          <c:w val="0.81342828469970663"/>
          <c:h val="0.50684069459803827"/>
        </c:manualLayout>
      </c:layout>
      <c:barChart>
        <c:barDir val="col"/>
        <c:grouping val="clustered"/>
        <c:varyColors val="0"/>
        <c:ser>
          <c:idx val="0"/>
          <c:order val="0"/>
          <c:tx>
            <c:strRef>
              <c:f>Sheet1!$A$2</c:f>
              <c:strCache>
                <c:ptCount val="1"/>
              </c:strCache>
            </c:strRef>
          </c:tx>
          <c:invertIfNegative val="0"/>
          <c:dPt>
            <c:idx val="0"/>
            <c:invertIfNegative val="0"/>
            <c:bubble3D val="0"/>
            <c:spPr>
              <a:solidFill>
                <a:schemeClr val="tx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rgbClr val="002A7E"/>
              </a:solidFill>
              <a:ln>
                <a:noFill/>
              </a:ln>
            </c:spPr>
          </c:dPt>
          <c:dPt>
            <c:idx val="7"/>
            <c:invertIfNegative val="0"/>
            <c:bubble3D val="0"/>
            <c:spPr>
              <a:solidFill>
                <a:srgbClr val="9E2600"/>
              </a:solidFill>
            </c:spPr>
          </c:dPt>
          <c:dPt>
            <c:idx val="8"/>
            <c:invertIfNegative val="0"/>
            <c:bubble3D val="0"/>
            <c:spPr>
              <a:solidFill>
                <a:schemeClr val="bg1">
                  <a:lumMod val="50000"/>
                </a:schemeClr>
              </a:solidFill>
            </c:spPr>
          </c:dPt>
          <c:dLbls>
            <c:txPr>
              <a:bodyPr/>
              <a:lstStyle/>
              <a:p>
                <a:pPr>
                  <a:defRPr sz="700" b="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Sheet1!$B$1:$J$1</c:f>
              <c:strCache>
                <c:ptCount val="9"/>
                <c:pt idx="0">
                  <c:v>AR</c:v>
                </c:pt>
                <c:pt idx="1">
                  <c:v>AU</c:v>
                </c:pt>
                <c:pt idx="2">
                  <c:v>CA</c:v>
                </c:pt>
                <c:pt idx="3">
                  <c:v>DE</c:v>
                </c:pt>
                <c:pt idx="4">
                  <c:v>JP</c:v>
                </c:pt>
                <c:pt idx="5">
                  <c:v>NL</c:v>
                </c:pt>
                <c:pt idx="6">
                  <c:v>TH</c:v>
                </c:pt>
                <c:pt idx="7">
                  <c:v>UK</c:v>
                </c:pt>
                <c:pt idx="8">
                  <c:v>US</c:v>
                </c:pt>
              </c:strCache>
            </c:strRef>
          </c:cat>
          <c:val>
            <c:numRef>
              <c:f>Sheet1!$B$2:$J$2</c:f>
              <c:numCache>
                <c:formatCode>0%</c:formatCode>
                <c:ptCount val="9"/>
                <c:pt idx="0">
                  <c:v>0.56000000000000005</c:v>
                </c:pt>
                <c:pt idx="1">
                  <c:v>0.22</c:v>
                </c:pt>
                <c:pt idx="2">
                  <c:v>0.25</c:v>
                </c:pt>
                <c:pt idx="3">
                  <c:v>0.21</c:v>
                </c:pt>
                <c:pt idx="4">
                  <c:v>0.23</c:v>
                </c:pt>
                <c:pt idx="5">
                  <c:v>0.12</c:v>
                </c:pt>
                <c:pt idx="6">
                  <c:v>0.6</c:v>
                </c:pt>
                <c:pt idx="7">
                  <c:v>0.22</c:v>
                </c:pt>
                <c:pt idx="8">
                  <c:v>0.22</c:v>
                </c:pt>
              </c:numCache>
            </c:numRef>
          </c:val>
        </c:ser>
        <c:dLbls>
          <c:showLegendKey val="0"/>
          <c:showVal val="0"/>
          <c:showCatName val="0"/>
          <c:showSerName val="0"/>
          <c:showPercent val="0"/>
          <c:showBubbleSize val="0"/>
        </c:dLbls>
        <c:gapWidth val="50"/>
        <c:axId val="142944512"/>
        <c:axId val="142958592"/>
      </c:barChart>
      <c:catAx>
        <c:axId val="142944512"/>
        <c:scaling>
          <c:orientation val="minMax"/>
        </c:scaling>
        <c:delete val="0"/>
        <c:axPos val="b"/>
        <c:majorTickMark val="out"/>
        <c:minorTickMark val="none"/>
        <c:tickLblPos val="nextTo"/>
        <c:txPr>
          <a:bodyPr/>
          <a:lstStyle/>
          <a:p>
            <a:pPr>
              <a:defRPr sz="8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42958592"/>
        <c:crosses val="autoZero"/>
        <c:auto val="1"/>
        <c:lblAlgn val="ctr"/>
        <c:lblOffset val="100"/>
        <c:noMultiLvlLbl val="0"/>
      </c:catAx>
      <c:valAx>
        <c:axId val="142958592"/>
        <c:scaling>
          <c:orientation val="minMax"/>
          <c:max val="1"/>
          <c:min val="0"/>
        </c:scaling>
        <c:delete val="1"/>
        <c:axPos val="l"/>
        <c:numFmt formatCode="0%" sourceLinked="1"/>
        <c:majorTickMark val="out"/>
        <c:minorTickMark val="none"/>
        <c:tickLblPos val="nextTo"/>
        <c:crossAx val="14294451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US</c:v>
                </c:pt>
              </c:strCache>
            </c:strRef>
          </c:tx>
          <c:spPr>
            <a:solidFill>
              <a:schemeClr val="tx1"/>
            </a:solidFill>
          </c:spPr>
          <c:invertIfNegative val="0"/>
          <c:dPt>
            <c:idx val="0"/>
            <c:invertIfNegative val="0"/>
            <c:bubble3D val="0"/>
          </c:dPt>
          <c:dPt>
            <c:idx val="1"/>
            <c:invertIfNegative val="0"/>
            <c:bubble3D val="0"/>
            <c:spPr>
              <a:solidFill>
                <a:schemeClr val="tx1">
                  <a:lumMod val="75000"/>
                  <a:lumOff val="25000"/>
                </a:schemeClr>
              </a:solidFill>
            </c:spPr>
          </c:dPt>
          <c:dPt>
            <c:idx val="2"/>
            <c:invertIfNegative val="0"/>
            <c:bubble3D val="0"/>
            <c:spPr>
              <a:solidFill>
                <a:schemeClr val="tx1">
                  <a:lumMod val="50000"/>
                  <a:lumOff val="50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0.22</c:v>
                </c:pt>
                <c:pt idx="1">
                  <c:v>0.19</c:v>
                </c:pt>
                <c:pt idx="2">
                  <c:v>0.27</c:v>
                </c:pt>
              </c:numCache>
            </c:numRef>
          </c:val>
        </c:ser>
        <c:dLbls>
          <c:dLblPos val="outEnd"/>
          <c:showLegendKey val="0"/>
          <c:showVal val="1"/>
          <c:showCatName val="0"/>
          <c:showSerName val="0"/>
          <c:showPercent val="0"/>
          <c:showBubbleSize val="0"/>
        </c:dLbls>
        <c:gapWidth val="50"/>
        <c:axId val="174324736"/>
        <c:axId val="174361216"/>
      </c:barChart>
      <c:catAx>
        <c:axId val="174324736"/>
        <c:scaling>
          <c:orientation val="maxMin"/>
        </c:scaling>
        <c:delete val="1"/>
        <c:axPos val="l"/>
        <c:majorTickMark val="out"/>
        <c:minorTickMark val="none"/>
        <c:tickLblPos val="nextTo"/>
        <c:crossAx val="174361216"/>
        <c:crosses val="autoZero"/>
        <c:auto val="1"/>
        <c:lblAlgn val="ctr"/>
        <c:lblOffset val="100"/>
        <c:noMultiLvlLbl val="0"/>
      </c:catAx>
      <c:valAx>
        <c:axId val="174361216"/>
        <c:scaling>
          <c:orientation val="minMax"/>
          <c:max val="1"/>
          <c:min val="0"/>
        </c:scaling>
        <c:delete val="1"/>
        <c:axPos val="t"/>
        <c:numFmt formatCode="0%" sourceLinked="1"/>
        <c:majorTickMark val="out"/>
        <c:minorTickMark val="none"/>
        <c:tickLblPos val="nextTo"/>
        <c:crossAx val="174324736"/>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3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US</c:v>
                </c:pt>
              </c:strCache>
            </c:strRef>
          </c:tx>
          <c:spPr>
            <a:solidFill>
              <a:schemeClr val="tx1"/>
            </a:solidFill>
          </c:spPr>
          <c:invertIfNegative val="0"/>
          <c:dPt>
            <c:idx val="0"/>
            <c:invertIfNegative val="0"/>
            <c:bubble3D val="0"/>
          </c:dPt>
          <c:dPt>
            <c:idx val="1"/>
            <c:invertIfNegative val="0"/>
            <c:bubble3D val="0"/>
            <c:spPr>
              <a:solidFill>
                <a:schemeClr val="tx1">
                  <a:lumMod val="75000"/>
                  <a:lumOff val="25000"/>
                </a:schemeClr>
              </a:solidFill>
            </c:spPr>
          </c:dPt>
          <c:dPt>
            <c:idx val="2"/>
            <c:invertIfNegative val="0"/>
            <c:bubble3D val="0"/>
            <c:spPr>
              <a:solidFill>
                <a:schemeClr val="tx1">
                  <a:lumMod val="50000"/>
                  <a:lumOff val="50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0.25</c:v>
                </c:pt>
                <c:pt idx="1">
                  <c:v>0.26</c:v>
                </c:pt>
                <c:pt idx="2">
                  <c:v>0.22</c:v>
                </c:pt>
              </c:numCache>
            </c:numRef>
          </c:val>
        </c:ser>
        <c:dLbls>
          <c:dLblPos val="outEnd"/>
          <c:showLegendKey val="0"/>
          <c:showVal val="1"/>
          <c:showCatName val="0"/>
          <c:showSerName val="0"/>
          <c:showPercent val="0"/>
          <c:showBubbleSize val="0"/>
        </c:dLbls>
        <c:gapWidth val="50"/>
        <c:axId val="174498944"/>
        <c:axId val="174506752"/>
      </c:barChart>
      <c:catAx>
        <c:axId val="174498944"/>
        <c:scaling>
          <c:orientation val="maxMin"/>
        </c:scaling>
        <c:delete val="1"/>
        <c:axPos val="l"/>
        <c:majorTickMark val="out"/>
        <c:minorTickMark val="none"/>
        <c:tickLblPos val="nextTo"/>
        <c:crossAx val="174506752"/>
        <c:crosses val="autoZero"/>
        <c:auto val="1"/>
        <c:lblAlgn val="ctr"/>
        <c:lblOffset val="100"/>
        <c:noMultiLvlLbl val="0"/>
      </c:catAx>
      <c:valAx>
        <c:axId val="174506752"/>
        <c:scaling>
          <c:orientation val="minMax"/>
          <c:max val="1"/>
          <c:min val="0"/>
        </c:scaling>
        <c:delete val="1"/>
        <c:axPos val="t"/>
        <c:numFmt formatCode="0%" sourceLinked="1"/>
        <c:majorTickMark val="out"/>
        <c:minorTickMark val="none"/>
        <c:tickLblPos val="nextTo"/>
        <c:crossAx val="174498944"/>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3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rgbClr val="003399">
                <a:alpha val="27843"/>
              </a:srgbClr>
            </a:solidFill>
          </c:spPr>
          <c:invertIfNegative val="0"/>
          <c:dPt>
            <c:idx val="0"/>
            <c:invertIfNegative val="0"/>
            <c:bubble3D val="0"/>
            <c:spPr>
              <a:solidFill>
                <a:srgbClr val="003399">
                  <a:alpha val="28000"/>
                </a:srgbClr>
              </a:solidFill>
            </c:spPr>
          </c:dPt>
          <c:dPt>
            <c:idx val="1"/>
            <c:invertIfNegative val="0"/>
            <c:bubble3D val="0"/>
          </c:dPt>
          <c:dPt>
            <c:idx val="2"/>
            <c:invertIfNegative val="0"/>
            <c:bubble3D val="0"/>
          </c:dPt>
          <c:dPt>
            <c:idx val="3"/>
            <c:invertIfNegative val="0"/>
            <c:bubble3D val="0"/>
          </c:dPt>
          <c:dPt>
            <c:idx val="4"/>
            <c:invertIfNegative val="0"/>
            <c:bubble3D val="0"/>
            <c:spPr>
              <a:solidFill>
                <a:srgbClr val="C00000"/>
              </a:solidFill>
            </c:spPr>
          </c:dPt>
          <c:dPt>
            <c:idx val="5"/>
            <c:invertIfNegative val="0"/>
            <c:bubble3D val="0"/>
          </c:dPt>
          <c:dPt>
            <c:idx val="6"/>
            <c:invertIfNegative val="0"/>
            <c:bubble3D val="0"/>
            <c:spPr>
              <a:solidFill>
                <a:srgbClr val="003399">
                  <a:alpha val="27451"/>
                </a:srgbClr>
              </a:solidFill>
            </c:spPr>
          </c:dPt>
          <c:dPt>
            <c:idx val="7"/>
            <c:invertIfNegative val="0"/>
            <c:bubble3D val="0"/>
            <c:spPr>
              <a:solidFill>
                <a:srgbClr val="003399">
                  <a:alpha val="27000"/>
                </a:srgbClr>
              </a:solidFill>
            </c:spPr>
          </c:dPt>
          <c:dPt>
            <c:idx val="8"/>
            <c:invertIfNegative val="0"/>
            <c:bubble3D val="0"/>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TH (A)</c:v>
                </c:pt>
                <c:pt idx="1">
                  <c:v>AR (B)</c:v>
                </c:pt>
                <c:pt idx="2">
                  <c:v>JP (C)</c:v>
                </c:pt>
                <c:pt idx="3">
                  <c:v>DE (D)</c:v>
                </c:pt>
                <c:pt idx="4">
                  <c:v>CA (E)</c:v>
                </c:pt>
                <c:pt idx="5">
                  <c:v>UK (F)</c:v>
                </c:pt>
                <c:pt idx="6">
                  <c:v>US (G)</c:v>
                </c:pt>
                <c:pt idx="7">
                  <c:v>AU (H)</c:v>
                </c:pt>
                <c:pt idx="8">
                  <c:v>NL (I)</c:v>
                </c:pt>
              </c:strCache>
            </c:strRef>
          </c:cat>
          <c:val>
            <c:numRef>
              <c:f>Sheet1!$B$2:$B$10</c:f>
              <c:numCache>
                <c:formatCode>0%</c:formatCode>
                <c:ptCount val="9"/>
                <c:pt idx="0">
                  <c:v>0.6</c:v>
                </c:pt>
                <c:pt idx="1">
                  <c:v>0.56000000000000005</c:v>
                </c:pt>
                <c:pt idx="2">
                  <c:v>0.27</c:v>
                </c:pt>
                <c:pt idx="3">
                  <c:v>0.23</c:v>
                </c:pt>
                <c:pt idx="4">
                  <c:v>0.21</c:v>
                </c:pt>
                <c:pt idx="5">
                  <c:v>0.21</c:v>
                </c:pt>
                <c:pt idx="6">
                  <c:v>0.2</c:v>
                </c:pt>
                <c:pt idx="7">
                  <c:v>0.18</c:v>
                </c:pt>
                <c:pt idx="8">
                  <c:v>0.1</c:v>
                </c:pt>
              </c:numCache>
            </c:numRef>
          </c:val>
        </c:ser>
        <c:dLbls>
          <c:dLblPos val="outEnd"/>
          <c:showLegendKey val="0"/>
          <c:showVal val="1"/>
          <c:showCatName val="0"/>
          <c:showSerName val="0"/>
          <c:showPercent val="0"/>
          <c:showBubbleSize val="0"/>
        </c:dLbls>
        <c:gapWidth val="50"/>
        <c:axId val="174595072"/>
        <c:axId val="174624128"/>
      </c:barChart>
      <c:catAx>
        <c:axId val="174595072"/>
        <c:scaling>
          <c:orientation val="maxMin"/>
        </c:scaling>
        <c:delete val="0"/>
        <c:axPos val="l"/>
        <c:majorTickMark val="out"/>
        <c:minorTickMark val="none"/>
        <c:tickLblPos val="nextTo"/>
        <c:txPr>
          <a:bodyPr/>
          <a:lstStyle/>
          <a:p>
            <a:pPr>
              <a:defRPr sz="800" b="1">
                <a:latin typeface="Arial" panose="020B0604020202020204" pitchFamily="34" charset="0"/>
                <a:cs typeface="Arial" panose="020B0604020202020204" pitchFamily="34" charset="0"/>
              </a:defRPr>
            </a:pPr>
            <a:endParaRPr lang="en-US"/>
          </a:p>
        </c:txPr>
        <c:crossAx val="174624128"/>
        <c:crosses val="autoZero"/>
        <c:auto val="1"/>
        <c:lblAlgn val="ctr"/>
        <c:lblOffset val="100"/>
        <c:noMultiLvlLbl val="0"/>
      </c:catAx>
      <c:valAx>
        <c:axId val="174624128"/>
        <c:scaling>
          <c:orientation val="minMax"/>
          <c:max val="1"/>
          <c:min val="0"/>
        </c:scaling>
        <c:delete val="1"/>
        <c:axPos val="t"/>
        <c:numFmt formatCode="0%" sourceLinked="1"/>
        <c:majorTickMark val="out"/>
        <c:minorTickMark val="none"/>
        <c:tickLblPos val="nextTo"/>
        <c:crossAx val="17459507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rgbClr val="003399">
                <a:alpha val="27000"/>
              </a:srgbClr>
            </a:solidFill>
          </c:spPr>
          <c:invertIfNegative val="0"/>
          <c:dPt>
            <c:idx val="0"/>
            <c:invertIfNegative val="0"/>
            <c:bubble3D val="0"/>
            <c:spPr>
              <a:solidFill>
                <a:srgbClr val="003399">
                  <a:alpha val="28000"/>
                </a:srgbClr>
              </a:solidFill>
            </c:spPr>
          </c:dPt>
          <c:dPt>
            <c:idx val="1"/>
            <c:invertIfNegative val="0"/>
            <c:bubble3D val="0"/>
          </c:dPt>
          <c:dPt>
            <c:idx val="2"/>
            <c:invertIfNegative val="0"/>
            <c:bubble3D val="0"/>
          </c:dPt>
          <c:dPt>
            <c:idx val="3"/>
            <c:invertIfNegative val="0"/>
            <c:bubble3D val="0"/>
          </c:dPt>
          <c:dPt>
            <c:idx val="4"/>
            <c:invertIfNegative val="0"/>
            <c:bubble3D val="0"/>
            <c:spPr>
              <a:solidFill>
                <a:srgbClr val="C00000"/>
              </a:solidFill>
            </c:spPr>
          </c:dPt>
          <c:dPt>
            <c:idx val="5"/>
            <c:invertIfNegative val="0"/>
            <c:bubble3D val="0"/>
          </c:dPt>
          <c:dPt>
            <c:idx val="6"/>
            <c:invertIfNegative val="0"/>
            <c:bubble3D val="0"/>
          </c:dPt>
          <c:dPt>
            <c:idx val="7"/>
            <c:invertIfNegative val="0"/>
            <c:bubble3D val="0"/>
          </c:dPt>
          <c:dPt>
            <c:idx val="8"/>
            <c:invertIfNegative val="0"/>
            <c:bubble3D val="0"/>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TH (A)</c:v>
                </c:pt>
                <c:pt idx="1">
                  <c:v>AR (B)</c:v>
                </c:pt>
                <c:pt idx="2">
                  <c:v>JP (C)</c:v>
                </c:pt>
                <c:pt idx="3">
                  <c:v>DE (D)</c:v>
                </c:pt>
                <c:pt idx="4">
                  <c:v>CA (E)</c:v>
                </c:pt>
                <c:pt idx="5">
                  <c:v>UK (F)</c:v>
                </c:pt>
                <c:pt idx="6">
                  <c:v>US (G)</c:v>
                </c:pt>
                <c:pt idx="7">
                  <c:v>AU (H)</c:v>
                </c:pt>
                <c:pt idx="8">
                  <c:v>NL (I)</c:v>
                </c:pt>
              </c:strCache>
            </c:strRef>
          </c:cat>
          <c:val>
            <c:numRef>
              <c:f>Sheet1!$B$2:$B$10</c:f>
              <c:numCache>
                <c:formatCode>0%</c:formatCode>
                <c:ptCount val="9"/>
                <c:pt idx="0">
                  <c:v>0.66</c:v>
                </c:pt>
                <c:pt idx="1">
                  <c:v>0.6</c:v>
                </c:pt>
                <c:pt idx="2">
                  <c:v>0.35</c:v>
                </c:pt>
                <c:pt idx="3">
                  <c:v>0.26</c:v>
                </c:pt>
                <c:pt idx="4">
                  <c:v>0.21</c:v>
                </c:pt>
                <c:pt idx="5">
                  <c:v>0.21</c:v>
                </c:pt>
                <c:pt idx="6">
                  <c:v>0.2</c:v>
                </c:pt>
                <c:pt idx="7">
                  <c:v>0.19</c:v>
                </c:pt>
                <c:pt idx="8">
                  <c:v>0.15</c:v>
                </c:pt>
              </c:numCache>
            </c:numRef>
          </c:val>
        </c:ser>
        <c:dLbls>
          <c:dLblPos val="outEnd"/>
          <c:showLegendKey val="0"/>
          <c:showVal val="1"/>
          <c:showCatName val="0"/>
          <c:showSerName val="0"/>
          <c:showPercent val="0"/>
          <c:showBubbleSize val="0"/>
        </c:dLbls>
        <c:gapWidth val="50"/>
        <c:axId val="174643072"/>
        <c:axId val="174921216"/>
      </c:barChart>
      <c:catAx>
        <c:axId val="174643072"/>
        <c:scaling>
          <c:orientation val="maxMin"/>
        </c:scaling>
        <c:delete val="0"/>
        <c:axPos val="l"/>
        <c:majorTickMark val="out"/>
        <c:minorTickMark val="none"/>
        <c:tickLblPos val="nextTo"/>
        <c:txPr>
          <a:bodyPr/>
          <a:lstStyle/>
          <a:p>
            <a:pPr>
              <a:defRPr sz="800" b="1">
                <a:latin typeface="Arial" panose="020B0604020202020204" pitchFamily="34" charset="0"/>
                <a:cs typeface="Arial" panose="020B0604020202020204" pitchFamily="34" charset="0"/>
              </a:defRPr>
            </a:pPr>
            <a:endParaRPr lang="en-US"/>
          </a:p>
        </c:txPr>
        <c:crossAx val="174921216"/>
        <c:crosses val="autoZero"/>
        <c:auto val="1"/>
        <c:lblAlgn val="ctr"/>
        <c:lblOffset val="100"/>
        <c:noMultiLvlLbl val="0"/>
      </c:catAx>
      <c:valAx>
        <c:axId val="174921216"/>
        <c:scaling>
          <c:orientation val="minMax"/>
          <c:max val="1"/>
          <c:min val="0"/>
        </c:scaling>
        <c:delete val="1"/>
        <c:axPos val="t"/>
        <c:numFmt formatCode="0%" sourceLinked="1"/>
        <c:majorTickMark val="out"/>
        <c:minorTickMark val="none"/>
        <c:tickLblPos val="nextTo"/>
        <c:crossAx val="17464307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rgbClr val="003399">
                <a:alpha val="27000"/>
              </a:srgbClr>
            </a:solidFill>
          </c:spPr>
          <c:invertIfNegative val="0"/>
          <c:dPt>
            <c:idx val="0"/>
            <c:invertIfNegative val="0"/>
            <c:bubble3D val="0"/>
            <c:spPr>
              <a:solidFill>
                <a:srgbClr val="003399">
                  <a:alpha val="28000"/>
                </a:srgbClr>
              </a:solidFill>
            </c:spPr>
          </c:dPt>
          <c:dPt>
            <c:idx val="1"/>
            <c:invertIfNegative val="0"/>
            <c:bubble3D val="0"/>
          </c:dPt>
          <c:dPt>
            <c:idx val="2"/>
            <c:invertIfNegative val="0"/>
            <c:bubble3D val="0"/>
            <c:spPr>
              <a:solidFill>
                <a:srgbClr val="C00000"/>
              </a:solidFill>
            </c:spPr>
          </c:dPt>
          <c:dPt>
            <c:idx val="3"/>
            <c:invertIfNegative val="0"/>
            <c:bubble3D val="0"/>
          </c:dPt>
          <c:dPt>
            <c:idx val="4"/>
            <c:invertIfNegative val="0"/>
            <c:bubble3D val="0"/>
            <c:spPr>
              <a:solidFill>
                <a:srgbClr val="003399">
                  <a:alpha val="27843"/>
                </a:srgbClr>
              </a:solidFill>
            </c:spPr>
          </c:dPt>
          <c:dPt>
            <c:idx val="5"/>
            <c:invertIfNegative val="0"/>
            <c:bubble3D val="0"/>
          </c:dPt>
          <c:dPt>
            <c:idx val="6"/>
            <c:invertIfNegative val="0"/>
            <c:bubble3D val="0"/>
          </c:dPt>
          <c:dPt>
            <c:idx val="7"/>
            <c:invertIfNegative val="0"/>
            <c:bubble3D val="0"/>
          </c:dPt>
          <c:dPt>
            <c:idx val="8"/>
            <c:invertIfNegative val="0"/>
            <c:bubble3D val="0"/>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TH (A)</c:v>
                </c:pt>
                <c:pt idx="1">
                  <c:v>AR (B)</c:v>
                </c:pt>
                <c:pt idx="2">
                  <c:v>CA (C)</c:v>
                </c:pt>
                <c:pt idx="3">
                  <c:v>JP (D)</c:v>
                </c:pt>
                <c:pt idx="4">
                  <c:v>US (E)</c:v>
                </c:pt>
                <c:pt idx="5">
                  <c:v>UK (F)</c:v>
                </c:pt>
                <c:pt idx="6">
                  <c:v>AU (G)</c:v>
                </c:pt>
                <c:pt idx="7">
                  <c:v>DE (H)</c:v>
                </c:pt>
                <c:pt idx="8">
                  <c:v>NL (I)</c:v>
                </c:pt>
              </c:strCache>
            </c:strRef>
          </c:cat>
          <c:val>
            <c:numRef>
              <c:f>Sheet1!$B$2:$B$10</c:f>
              <c:numCache>
                <c:formatCode>0%</c:formatCode>
                <c:ptCount val="9"/>
                <c:pt idx="0">
                  <c:v>0.6</c:v>
                </c:pt>
                <c:pt idx="1">
                  <c:v>0.56000000000000005</c:v>
                </c:pt>
                <c:pt idx="2">
                  <c:v>0.25</c:v>
                </c:pt>
                <c:pt idx="3">
                  <c:v>0.23</c:v>
                </c:pt>
                <c:pt idx="4">
                  <c:v>0.22</c:v>
                </c:pt>
                <c:pt idx="5">
                  <c:v>0.22</c:v>
                </c:pt>
                <c:pt idx="6">
                  <c:v>0.22</c:v>
                </c:pt>
                <c:pt idx="7">
                  <c:v>0.21</c:v>
                </c:pt>
                <c:pt idx="8">
                  <c:v>0.12</c:v>
                </c:pt>
              </c:numCache>
            </c:numRef>
          </c:val>
        </c:ser>
        <c:dLbls>
          <c:dLblPos val="outEnd"/>
          <c:showLegendKey val="0"/>
          <c:showVal val="1"/>
          <c:showCatName val="0"/>
          <c:showSerName val="0"/>
          <c:showPercent val="0"/>
          <c:showBubbleSize val="0"/>
        </c:dLbls>
        <c:gapWidth val="50"/>
        <c:axId val="174964736"/>
        <c:axId val="174972928"/>
      </c:barChart>
      <c:catAx>
        <c:axId val="174964736"/>
        <c:scaling>
          <c:orientation val="maxMin"/>
        </c:scaling>
        <c:delete val="0"/>
        <c:axPos val="l"/>
        <c:majorTickMark val="out"/>
        <c:minorTickMark val="none"/>
        <c:tickLblPos val="nextTo"/>
        <c:txPr>
          <a:bodyPr/>
          <a:lstStyle/>
          <a:p>
            <a:pPr>
              <a:defRPr sz="800" b="1">
                <a:latin typeface="Arial" panose="020B0604020202020204" pitchFamily="34" charset="0"/>
                <a:cs typeface="Arial" panose="020B0604020202020204" pitchFamily="34" charset="0"/>
              </a:defRPr>
            </a:pPr>
            <a:endParaRPr lang="en-US"/>
          </a:p>
        </c:txPr>
        <c:crossAx val="174972928"/>
        <c:crosses val="autoZero"/>
        <c:auto val="1"/>
        <c:lblAlgn val="ctr"/>
        <c:lblOffset val="100"/>
        <c:noMultiLvlLbl val="0"/>
      </c:catAx>
      <c:valAx>
        <c:axId val="174972928"/>
        <c:scaling>
          <c:orientation val="minMax"/>
          <c:max val="1"/>
          <c:min val="0"/>
        </c:scaling>
        <c:delete val="1"/>
        <c:axPos val="t"/>
        <c:numFmt formatCode="0%" sourceLinked="1"/>
        <c:majorTickMark val="out"/>
        <c:minorTickMark val="none"/>
        <c:tickLblPos val="nextTo"/>
        <c:crossAx val="17496473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5943235235074845E-2"/>
          <c:y val="0.1095081328157869"/>
          <c:w val="0.9681135295298503"/>
          <c:h val="0.7722973213882478"/>
        </c:manualLayout>
      </c:layout>
      <c:barChart>
        <c:barDir val="col"/>
        <c:grouping val="clustered"/>
        <c:varyColors val="0"/>
        <c:ser>
          <c:idx val="0"/>
          <c:order val="0"/>
          <c:tx>
            <c:strRef>
              <c:f>Sheet1!$B$1</c:f>
              <c:strCache>
                <c:ptCount val="1"/>
                <c:pt idx="0">
                  <c:v>Male</c:v>
                </c:pt>
              </c:strCache>
            </c:strRef>
          </c:tx>
          <c:spPr>
            <a:solidFill>
              <a:srgbClr val="002A7E"/>
            </a:solidFill>
          </c:spPr>
          <c:invertIfNegative val="0"/>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Sheet1!$B$2:$B$6</c:f>
              <c:numCache>
                <c:formatCode>0%</c:formatCode>
                <c:ptCount val="5"/>
                <c:pt idx="0">
                  <c:v>0.48</c:v>
                </c:pt>
                <c:pt idx="1">
                  <c:v>0.09</c:v>
                </c:pt>
                <c:pt idx="2">
                  <c:v>0.04</c:v>
                </c:pt>
                <c:pt idx="3">
                  <c:v>0.05</c:v>
                </c:pt>
                <c:pt idx="4">
                  <c:v>0.34</c:v>
                </c:pt>
              </c:numCache>
            </c:numRef>
          </c:val>
        </c:ser>
        <c:ser>
          <c:idx val="1"/>
          <c:order val="1"/>
          <c:tx>
            <c:strRef>
              <c:f>Sheet1!$C$1</c:f>
              <c:strCache>
                <c:ptCount val="1"/>
                <c:pt idx="0">
                  <c:v>Female</c:v>
                </c:pt>
              </c:strCache>
            </c:strRef>
          </c:tx>
          <c:spPr>
            <a:solidFill>
              <a:srgbClr val="C00000"/>
            </a:solidFill>
          </c:spPr>
          <c:invertIfNegative val="0"/>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Sheet1!$C$2:$C$6</c:f>
              <c:numCache>
                <c:formatCode>0%</c:formatCode>
                <c:ptCount val="5"/>
                <c:pt idx="0">
                  <c:v>0.4</c:v>
                </c:pt>
                <c:pt idx="1">
                  <c:v>0.11</c:v>
                </c:pt>
                <c:pt idx="2">
                  <c:v>0.02</c:v>
                </c:pt>
                <c:pt idx="3">
                  <c:v>0.01</c:v>
                </c:pt>
                <c:pt idx="4">
                  <c:v>0.45</c:v>
                </c:pt>
              </c:numCache>
            </c:numRef>
          </c:val>
        </c:ser>
        <c:ser>
          <c:idx val="2"/>
          <c:order val="2"/>
          <c:tx>
            <c:strRef>
              <c:f>Sheet1!$D$1</c:f>
              <c:strCache>
                <c:ptCount val="1"/>
                <c:pt idx="0">
                  <c:v>Column1</c:v>
                </c:pt>
              </c:strCache>
            </c:strRef>
          </c:tx>
          <c:spPr>
            <a:solidFill>
              <a:srgbClr val="002A7E">
                <a:alpha val="75000"/>
              </a:srgbClr>
            </a:solidFill>
          </c:spPr>
          <c:invertIfNegative val="0"/>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Sheet1!$D$2:$D$6</c:f>
              <c:numCache>
                <c:formatCode>General</c:formatCode>
                <c:ptCount val="5"/>
              </c:numCache>
            </c:numRef>
          </c:val>
        </c:ser>
        <c:ser>
          <c:idx val="3"/>
          <c:order val="3"/>
          <c:tx>
            <c:strRef>
              <c:f>Sheet1!$E$1</c:f>
              <c:strCache>
                <c:ptCount val="1"/>
                <c:pt idx="0">
                  <c:v>Male2</c:v>
                </c:pt>
              </c:strCache>
            </c:strRef>
          </c:tx>
          <c:spPr>
            <a:solidFill>
              <a:srgbClr val="002A7E">
                <a:alpha val="75000"/>
              </a:srgbClr>
            </a:solidFill>
          </c:spPr>
          <c:invertIfNegative val="0"/>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Sheet1!$E$2:$E$6</c:f>
              <c:numCache>
                <c:formatCode>0%</c:formatCode>
                <c:ptCount val="5"/>
                <c:pt idx="0">
                  <c:v>0.54</c:v>
                </c:pt>
                <c:pt idx="1">
                  <c:v>0.05</c:v>
                </c:pt>
                <c:pt idx="2">
                  <c:v>0.05</c:v>
                </c:pt>
                <c:pt idx="3">
                  <c:v>0.03</c:v>
                </c:pt>
                <c:pt idx="4">
                  <c:v>0.32</c:v>
                </c:pt>
              </c:numCache>
            </c:numRef>
          </c:val>
        </c:ser>
        <c:ser>
          <c:idx val="4"/>
          <c:order val="4"/>
          <c:tx>
            <c:strRef>
              <c:f>Sheet1!$F$1</c:f>
              <c:strCache>
                <c:ptCount val="1"/>
                <c:pt idx="0">
                  <c:v>Female2</c:v>
                </c:pt>
              </c:strCache>
            </c:strRef>
          </c:tx>
          <c:spPr>
            <a:solidFill>
              <a:srgbClr val="C00000">
                <a:alpha val="50000"/>
              </a:srgbClr>
            </a:solidFill>
          </c:spPr>
          <c:invertIfNegative val="0"/>
          <c:dLbls>
            <c:dLbl>
              <c:idx val="0"/>
              <c:layout>
                <c:manualLayout>
                  <c:x val="4.3480409393064886E-3"/>
                  <c:y val="0"/>
                </c:manualLayout>
              </c:layout>
              <c:dLblPos val="outEnd"/>
              <c:showLegendKey val="0"/>
              <c:showVal val="1"/>
              <c:showCatName val="0"/>
              <c:showSerName val="0"/>
              <c:showPercent val="0"/>
              <c:showBubbleSize val="0"/>
            </c:dLbl>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Sheet1!$F$2:$F$6</c:f>
              <c:numCache>
                <c:formatCode>0%</c:formatCode>
                <c:ptCount val="5"/>
                <c:pt idx="0">
                  <c:v>0.59</c:v>
                </c:pt>
                <c:pt idx="1">
                  <c:v>0.05</c:v>
                </c:pt>
                <c:pt idx="2">
                  <c:v>0.01</c:v>
                </c:pt>
                <c:pt idx="3">
                  <c:v>0.06</c:v>
                </c:pt>
                <c:pt idx="4">
                  <c:v>0.3</c:v>
                </c:pt>
              </c:numCache>
            </c:numRef>
          </c:val>
        </c:ser>
        <c:ser>
          <c:idx val="5"/>
          <c:order val="5"/>
          <c:tx>
            <c:strRef>
              <c:f>Sheet1!$G$1</c:f>
              <c:strCache>
                <c:ptCount val="1"/>
                <c:pt idx="0">
                  <c:v>Column2</c:v>
                </c:pt>
              </c:strCache>
            </c:strRef>
          </c:tx>
          <c:spPr>
            <a:solidFill>
              <a:srgbClr val="C00000">
                <a:alpha val="50000"/>
              </a:srgbClr>
            </a:solidFill>
          </c:spPr>
          <c:invertIfNegative val="0"/>
          <c:dLbls>
            <c:dLbl>
              <c:idx val="0"/>
              <c:layout>
                <c:manualLayout>
                  <c:x val="4.3481550641113207E-3"/>
                  <c:y val="0"/>
                </c:manualLayout>
              </c:layout>
              <c:dLblPos val="outEnd"/>
              <c:showLegendKey val="0"/>
              <c:showVal val="1"/>
              <c:showCatName val="0"/>
              <c:showSerName val="0"/>
              <c:showPercent val="0"/>
              <c:showBubbleSize val="0"/>
            </c:dLbl>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Sheet1!$G$2:$G$6</c:f>
              <c:numCache>
                <c:formatCode>General</c:formatCode>
                <c:ptCount val="5"/>
              </c:numCache>
            </c:numRef>
          </c:val>
        </c:ser>
        <c:ser>
          <c:idx val="6"/>
          <c:order val="6"/>
          <c:tx>
            <c:strRef>
              <c:f>Sheet1!$H$1</c:f>
              <c:strCache>
                <c:ptCount val="1"/>
                <c:pt idx="0">
                  <c:v>Male3</c:v>
                </c:pt>
              </c:strCache>
            </c:strRef>
          </c:tx>
          <c:spPr>
            <a:solidFill>
              <a:srgbClr val="002A7E">
                <a:alpha val="50000"/>
              </a:srgbClr>
            </a:solidFill>
          </c:spPr>
          <c:invertIfNegative val="0"/>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Sheet1!$H$2:$H$6</c:f>
              <c:numCache>
                <c:formatCode>0%</c:formatCode>
                <c:ptCount val="5"/>
                <c:pt idx="0">
                  <c:v>0.53</c:v>
                </c:pt>
                <c:pt idx="1">
                  <c:v>0.05</c:v>
                </c:pt>
                <c:pt idx="2">
                  <c:v>0.02</c:v>
                </c:pt>
                <c:pt idx="3">
                  <c:v>0.02</c:v>
                </c:pt>
                <c:pt idx="4">
                  <c:v>0.38</c:v>
                </c:pt>
              </c:numCache>
            </c:numRef>
          </c:val>
        </c:ser>
        <c:ser>
          <c:idx val="7"/>
          <c:order val="7"/>
          <c:tx>
            <c:strRef>
              <c:f>Sheet1!$I$1</c:f>
              <c:strCache>
                <c:ptCount val="1"/>
                <c:pt idx="0">
                  <c:v>Female3</c:v>
                </c:pt>
              </c:strCache>
            </c:strRef>
          </c:tx>
          <c:spPr>
            <a:solidFill>
              <a:srgbClr val="C00000">
                <a:alpha val="50000"/>
              </a:srgbClr>
            </a:solidFill>
          </c:spPr>
          <c:invertIfNegative val="0"/>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Sheet1!$I$2:$I$6</c:f>
              <c:numCache>
                <c:formatCode>0%</c:formatCode>
                <c:ptCount val="5"/>
                <c:pt idx="0">
                  <c:v>0.67</c:v>
                </c:pt>
                <c:pt idx="1">
                  <c:v>0.03</c:v>
                </c:pt>
                <c:pt idx="2">
                  <c:v>0.01</c:v>
                </c:pt>
                <c:pt idx="3">
                  <c:v>0.01</c:v>
                </c:pt>
                <c:pt idx="4">
                  <c:v>0.28999999999999998</c:v>
                </c:pt>
              </c:numCache>
            </c:numRef>
          </c:val>
        </c:ser>
        <c:dLbls>
          <c:dLblPos val="outEnd"/>
          <c:showLegendKey val="0"/>
          <c:showVal val="1"/>
          <c:showCatName val="0"/>
          <c:showSerName val="0"/>
          <c:showPercent val="0"/>
          <c:showBubbleSize val="0"/>
        </c:dLbls>
        <c:gapWidth val="150"/>
        <c:axId val="174048768"/>
        <c:axId val="174050304"/>
      </c:barChart>
      <c:catAx>
        <c:axId val="174048768"/>
        <c:scaling>
          <c:orientation val="minMax"/>
        </c:scaling>
        <c:delete val="1"/>
        <c:axPos val="b"/>
        <c:numFmt formatCode="General" sourceLinked="1"/>
        <c:majorTickMark val="out"/>
        <c:minorTickMark val="none"/>
        <c:tickLblPos val="nextTo"/>
        <c:crossAx val="174050304"/>
        <c:crosses val="autoZero"/>
        <c:auto val="1"/>
        <c:lblAlgn val="ctr"/>
        <c:lblOffset val="100"/>
        <c:noMultiLvlLbl val="0"/>
      </c:catAx>
      <c:valAx>
        <c:axId val="174050304"/>
        <c:scaling>
          <c:orientation val="minMax"/>
        </c:scaling>
        <c:delete val="1"/>
        <c:axPos val="l"/>
        <c:numFmt formatCode="0%" sourceLinked="1"/>
        <c:majorTickMark val="out"/>
        <c:minorTickMark val="none"/>
        <c:tickLblPos val="nextTo"/>
        <c:crossAx val="17404876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0.22</c:v>
                </c:pt>
                <c:pt idx="1">
                  <c:v>0.78</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3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0.18</c:v>
                </c:pt>
                <c:pt idx="1">
                  <c:v>0.82</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3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0.22</c:v>
                </c:pt>
                <c:pt idx="1">
                  <c:v>0.78</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3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C00000"/>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0.21</c:v>
                </c:pt>
                <c:pt idx="1">
                  <c:v>0.79</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C00000"/>
              </a:solidFill>
            </c:spPr>
          </c:dPt>
          <c:dPt>
            <c:idx val="6"/>
            <c:invertIfNegative val="0"/>
            <c:bubble3D val="0"/>
            <c:spPr>
              <a:solidFill>
                <a:srgbClr val="C00000"/>
              </a:solidFill>
            </c:spPr>
          </c:dPt>
          <c:dPt>
            <c:idx val="7"/>
            <c:invertIfNegative val="0"/>
            <c:bubble3D val="0"/>
            <c:spPr>
              <a:solidFill>
                <a:srgbClr val="C00000"/>
              </a:solidFill>
            </c:spPr>
          </c:dPt>
          <c:dPt>
            <c:idx val="8"/>
            <c:invertIfNegative val="0"/>
            <c:bubble3D val="0"/>
            <c:spPr>
              <a:solidFill>
                <a:srgbClr val="002A7E"/>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Heart attack</c:v>
                </c:pt>
                <c:pt idx="1">
                  <c:v>High blood pressure</c:v>
                </c:pt>
                <c:pt idx="2">
                  <c:v>Prostate cancer (men only)</c:v>
                </c:pt>
                <c:pt idx="3">
                  <c:v>Breast cancer (women only)</c:v>
                </c:pt>
                <c:pt idx="4">
                  <c:v>Stroke</c:v>
                </c:pt>
                <c:pt idx="5">
                  <c:v>Pulmonary embolism</c:v>
                </c:pt>
                <c:pt idx="6">
                  <c:v>Thrombosis</c:v>
                </c:pt>
                <c:pt idx="7">
                  <c:v>Deep vein thrombosis</c:v>
                </c:pt>
                <c:pt idx="8">
                  <c:v>AIDS</c:v>
                </c:pt>
              </c:strCache>
            </c:strRef>
          </c:cat>
          <c:val>
            <c:numRef>
              <c:f>Sheet1!$B$2:$B$10</c:f>
              <c:numCache>
                <c:formatCode>0%</c:formatCode>
                <c:ptCount val="9"/>
                <c:pt idx="0">
                  <c:v>0.46</c:v>
                </c:pt>
                <c:pt idx="1">
                  <c:v>0.44</c:v>
                </c:pt>
                <c:pt idx="2">
                  <c:v>0.4</c:v>
                </c:pt>
                <c:pt idx="3">
                  <c:v>0.39</c:v>
                </c:pt>
                <c:pt idx="4">
                  <c:v>0.38</c:v>
                </c:pt>
                <c:pt idx="5">
                  <c:v>0.22</c:v>
                </c:pt>
                <c:pt idx="6">
                  <c:v>0.2</c:v>
                </c:pt>
                <c:pt idx="7">
                  <c:v>0.2</c:v>
                </c:pt>
                <c:pt idx="8">
                  <c:v>0.12</c:v>
                </c:pt>
              </c:numCache>
            </c:numRef>
          </c:val>
        </c:ser>
        <c:dLbls>
          <c:dLblPos val="outEnd"/>
          <c:showLegendKey val="0"/>
          <c:showVal val="1"/>
          <c:showCatName val="0"/>
          <c:showSerName val="0"/>
          <c:showPercent val="0"/>
          <c:showBubbleSize val="0"/>
        </c:dLbls>
        <c:gapWidth val="50"/>
        <c:axId val="145567744"/>
        <c:axId val="145574144"/>
      </c:barChart>
      <c:catAx>
        <c:axId val="145567744"/>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45574144"/>
        <c:crosses val="autoZero"/>
        <c:auto val="1"/>
        <c:lblAlgn val="ctr"/>
        <c:lblOffset val="100"/>
        <c:noMultiLvlLbl val="0"/>
      </c:catAx>
      <c:valAx>
        <c:axId val="145574144"/>
        <c:scaling>
          <c:orientation val="minMax"/>
        </c:scaling>
        <c:delete val="1"/>
        <c:axPos val="t"/>
        <c:numFmt formatCode="0%" sourceLinked="1"/>
        <c:majorTickMark val="out"/>
        <c:minorTickMark val="none"/>
        <c:tickLblPos val="nextTo"/>
        <c:crossAx val="14556774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C00000"/>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0.28000000000000003</c:v>
                </c:pt>
                <c:pt idx="1">
                  <c:v>0.72</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3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C00000"/>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0.25</c:v>
                </c:pt>
                <c:pt idx="1">
                  <c:v>0.75</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32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tx1"/>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0.24</c:v>
                </c:pt>
                <c:pt idx="1">
                  <c:v>0.76</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32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tx1"/>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c:v>
                </c:pt>
                <c:pt idx="1">
                  <c:v>0.8</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32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tx1"/>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c:v>
                </c:pt>
                <c:pt idx="1">
                  <c:v>0.8</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32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Sheet1!$B$1</c:f>
              <c:strCache>
                <c:ptCount val="1"/>
                <c:pt idx="0">
                  <c:v>M 18-39*</c:v>
                </c:pt>
              </c:strCache>
            </c:strRef>
          </c:tx>
          <c:spPr>
            <a:ln>
              <a:noFill/>
            </a:ln>
          </c:spPr>
          <c:marker>
            <c:symbol val="square"/>
            <c:size val="7"/>
            <c:spPr>
              <a:solidFill>
                <a:srgbClr val="004EBC"/>
              </a:solidFill>
              <a:ln>
                <a:solidFill>
                  <a:schemeClr val="tx1"/>
                </a:solidFill>
              </a:ln>
            </c:spPr>
          </c:marker>
          <c:cat>
            <c:strRef>
              <c:f>Sheet1!$A$2:$A$7</c:f>
              <c:strCache>
                <c:ptCount val="6"/>
                <c:pt idx="0">
                  <c:v>Swelling of leg</c:v>
                </c:pt>
                <c:pt idx="1">
                  <c:v>Pain/tenderness of leg</c:v>
                </c:pt>
                <c:pt idx="2">
                  <c:v>Changes in the skin color of leg</c:v>
                </c:pt>
                <c:pt idx="3">
                  <c:v>Leg feels warm to touch</c:v>
                </c:pt>
                <c:pt idx="4">
                  <c:v>Itching of your leg</c:v>
                </c:pt>
                <c:pt idx="5">
                  <c:v>Leg paralysis</c:v>
                </c:pt>
              </c:strCache>
            </c:strRef>
          </c:cat>
          <c:val>
            <c:numRef>
              <c:f>Sheet1!$B$2:$B$7</c:f>
              <c:numCache>
                <c:formatCode>0%</c:formatCode>
                <c:ptCount val="6"/>
                <c:pt idx="0">
                  <c:v>0.76</c:v>
                </c:pt>
                <c:pt idx="1">
                  <c:v>0.53</c:v>
                </c:pt>
                <c:pt idx="2">
                  <c:v>0.59</c:v>
                </c:pt>
                <c:pt idx="3">
                  <c:v>0.53</c:v>
                </c:pt>
                <c:pt idx="4">
                  <c:v>0.41</c:v>
                </c:pt>
                <c:pt idx="5">
                  <c:v>0.18</c:v>
                </c:pt>
              </c:numCache>
            </c:numRef>
          </c:val>
          <c:smooth val="0"/>
        </c:ser>
        <c:ser>
          <c:idx val="1"/>
          <c:order val="1"/>
          <c:tx>
            <c:strRef>
              <c:f>Sheet1!$C$1</c:f>
              <c:strCache>
                <c:ptCount val="1"/>
                <c:pt idx="0">
                  <c:v>F 18-39*</c:v>
                </c:pt>
              </c:strCache>
            </c:strRef>
          </c:tx>
          <c:spPr>
            <a:ln>
              <a:noFill/>
            </a:ln>
          </c:spPr>
          <c:marker>
            <c:symbol val="square"/>
            <c:size val="7"/>
            <c:spPr>
              <a:solidFill>
                <a:srgbClr val="FF0000"/>
              </a:solidFill>
              <a:ln>
                <a:solidFill>
                  <a:schemeClr val="tx1"/>
                </a:solidFill>
              </a:ln>
            </c:spPr>
          </c:marker>
          <c:cat>
            <c:strRef>
              <c:f>Sheet1!$A$2:$A$7</c:f>
              <c:strCache>
                <c:ptCount val="6"/>
                <c:pt idx="0">
                  <c:v>Swelling of leg</c:v>
                </c:pt>
                <c:pt idx="1">
                  <c:v>Pain/tenderness of leg</c:v>
                </c:pt>
                <c:pt idx="2">
                  <c:v>Changes in the skin color of leg</c:v>
                </c:pt>
                <c:pt idx="3">
                  <c:v>Leg feels warm to touch</c:v>
                </c:pt>
                <c:pt idx="4">
                  <c:v>Itching of your leg</c:v>
                </c:pt>
                <c:pt idx="5">
                  <c:v>Leg paralysis</c:v>
                </c:pt>
              </c:strCache>
            </c:strRef>
          </c:cat>
          <c:val>
            <c:numRef>
              <c:f>Sheet1!$C$2:$C$7</c:f>
              <c:numCache>
                <c:formatCode>0%</c:formatCode>
                <c:ptCount val="6"/>
                <c:pt idx="0">
                  <c:v>0.76</c:v>
                </c:pt>
                <c:pt idx="1">
                  <c:v>0.88</c:v>
                </c:pt>
                <c:pt idx="2">
                  <c:v>0.76</c:v>
                </c:pt>
                <c:pt idx="3">
                  <c:v>0.41</c:v>
                </c:pt>
                <c:pt idx="4">
                  <c:v>0.18</c:v>
                </c:pt>
                <c:pt idx="5">
                  <c:v>0.41</c:v>
                </c:pt>
              </c:numCache>
            </c:numRef>
          </c:val>
          <c:smooth val="0"/>
        </c:ser>
        <c:ser>
          <c:idx val="2"/>
          <c:order val="2"/>
          <c:tx>
            <c:strRef>
              <c:f>Sheet1!$D$1</c:f>
              <c:strCache>
                <c:ptCount val="1"/>
                <c:pt idx="0">
                  <c:v>M 40-64*</c:v>
                </c:pt>
              </c:strCache>
            </c:strRef>
          </c:tx>
          <c:spPr>
            <a:ln>
              <a:noFill/>
            </a:ln>
          </c:spPr>
          <c:marker>
            <c:symbol val="triangle"/>
            <c:size val="7"/>
            <c:spPr>
              <a:solidFill>
                <a:srgbClr val="004EBC"/>
              </a:solidFill>
              <a:ln>
                <a:solidFill>
                  <a:schemeClr val="tx1"/>
                </a:solidFill>
              </a:ln>
            </c:spPr>
          </c:marker>
          <c:cat>
            <c:strRef>
              <c:f>Sheet1!$A$2:$A$7</c:f>
              <c:strCache>
                <c:ptCount val="6"/>
                <c:pt idx="0">
                  <c:v>Swelling of leg</c:v>
                </c:pt>
                <c:pt idx="1">
                  <c:v>Pain/tenderness of leg</c:v>
                </c:pt>
                <c:pt idx="2">
                  <c:v>Changes in the skin color of leg</c:v>
                </c:pt>
                <c:pt idx="3">
                  <c:v>Leg feels warm to touch</c:v>
                </c:pt>
                <c:pt idx="4">
                  <c:v>Itching of your leg</c:v>
                </c:pt>
                <c:pt idx="5">
                  <c:v>Leg paralysis</c:v>
                </c:pt>
              </c:strCache>
            </c:strRef>
          </c:cat>
          <c:val>
            <c:numRef>
              <c:f>Sheet1!$D$2:$D$7</c:f>
              <c:numCache>
                <c:formatCode>0%</c:formatCode>
                <c:ptCount val="6"/>
                <c:pt idx="0">
                  <c:v>0.63</c:v>
                </c:pt>
                <c:pt idx="1">
                  <c:v>0.78</c:v>
                </c:pt>
                <c:pt idx="2">
                  <c:v>0.52</c:v>
                </c:pt>
                <c:pt idx="3">
                  <c:v>0.3</c:v>
                </c:pt>
                <c:pt idx="4">
                  <c:v>0.22</c:v>
                </c:pt>
                <c:pt idx="5">
                  <c:v>0.48</c:v>
                </c:pt>
              </c:numCache>
            </c:numRef>
          </c:val>
          <c:smooth val="0"/>
        </c:ser>
        <c:ser>
          <c:idx val="3"/>
          <c:order val="3"/>
          <c:tx>
            <c:strRef>
              <c:f>Sheet1!$E$1</c:f>
              <c:strCache>
                <c:ptCount val="1"/>
                <c:pt idx="0">
                  <c:v>F 40-64*</c:v>
                </c:pt>
              </c:strCache>
            </c:strRef>
          </c:tx>
          <c:spPr>
            <a:ln w="28575">
              <a:noFill/>
            </a:ln>
          </c:spPr>
          <c:marker>
            <c:symbol val="triangle"/>
            <c:size val="7"/>
            <c:spPr>
              <a:solidFill>
                <a:srgbClr val="FF0000"/>
              </a:solidFill>
              <a:ln w="12700">
                <a:solidFill>
                  <a:schemeClr val="tx1"/>
                </a:solidFill>
              </a:ln>
            </c:spPr>
          </c:marker>
          <c:cat>
            <c:strRef>
              <c:f>Sheet1!$A$2:$A$7</c:f>
              <c:strCache>
                <c:ptCount val="6"/>
                <c:pt idx="0">
                  <c:v>Swelling of leg</c:v>
                </c:pt>
                <c:pt idx="1">
                  <c:v>Pain/tenderness of leg</c:v>
                </c:pt>
                <c:pt idx="2">
                  <c:v>Changes in the skin color of leg</c:v>
                </c:pt>
                <c:pt idx="3">
                  <c:v>Leg feels warm to touch</c:v>
                </c:pt>
                <c:pt idx="4">
                  <c:v>Itching of your leg</c:v>
                </c:pt>
                <c:pt idx="5">
                  <c:v>Leg paralysis</c:v>
                </c:pt>
              </c:strCache>
            </c:strRef>
          </c:cat>
          <c:val>
            <c:numRef>
              <c:f>Sheet1!$E$2:$E$7</c:f>
              <c:numCache>
                <c:formatCode>0%</c:formatCode>
                <c:ptCount val="6"/>
                <c:pt idx="0">
                  <c:v>0.89</c:v>
                </c:pt>
                <c:pt idx="1">
                  <c:v>0.91</c:v>
                </c:pt>
                <c:pt idx="2">
                  <c:v>0.64</c:v>
                </c:pt>
                <c:pt idx="3">
                  <c:v>0.64</c:v>
                </c:pt>
                <c:pt idx="4">
                  <c:v>0.3</c:v>
                </c:pt>
                <c:pt idx="5">
                  <c:v>0.34</c:v>
                </c:pt>
              </c:numCache>
            </c:numRef>
          </c:val>
          <c:smooth val="0"/>
        </c:ser>
        <c:ser>
          <c:idx val="4"/>
          <c:order val="4"/>
          <c:tx>
            <c:strRef>
              <c:f>Sheet1!$F$1</c:f>
              <c:strCache>
                <c:ptCount val="1"/>
                <c:pt idx="0">
                  <c:v>M 65+</c:v>
                </c:pt>
              </c:strCache>
            </c:strRef>
          </c:tx>
          <c:spPr>
            <a:ln w="28575">
              <a:noFill/>
            </a:ln>
          </c:spPr>
          <c:marker>
            <c:symbol val="circle"/>
            <c:size val="7"/>
            <c:spPr>
              <a:solidFill>
                <a:srgbClr val="004EBC"/>
              </a:solidFill>
              <a:ln w="12700">
                <a:solidFill>
                  <a:schemeClr val="tx1"/>
                </a:solidFill>
              </a:ln>
            </c:spPr>
          </c:marker>
          <c:cat>
            <c:strRef>
              <c:f>Sheet1!$A$2:$A$7</c:f>
              <c:strCache>
                <c:ptCount val="6"/>
                <c:pt idx="0">
                  <c:v>Swelling of leg</c:v>
                </c:pt>
                <c:pt idx="1">
                  <c:v>Pain/tenderness of leg</c:v>
                </c:pt>
                <c:pt idx="2">
                  <c:v>Changes in the skin color of leg</c:v>
                </c:pt>
                <c:pt idx="3">
                  <c:v>Leg feels warm to touch</c:v>
                </c:pt>
                <c:pt idx="4">
                  <c:v>Itching of your leg</c:v>
                </c:pt>
                <c:pt idx="5">
                  <c:v>Leg paralysis</c:v>
                </c:pt>
              </c:strCache>
            </c:strRef>
          </c:cat>
          <c:val>
            <c:numRef>
              <c:f>Sheet1!$F$2:$F$7</c:f>
              <c:numCache>
                <c:formatCode>0%</c:formatCode>
                <c:ptCount val="6"/>
                <c:pt idx="0">
                  <c:v>0.72</c:v>
                </c:pt>
                <c:pt idx="1">
                  <c:v>0.77</c:v>
                </c:pt>
                <c:pt idx="2">
                  <c:v>0.41</c:v>
                </c:pt>
                <c:pt idx="3">
                  <c:v>0.31</c:v>
                </c:pt>
                <c:pt idx="4">
                  <c:v>0.23</c:v>
                </c:pt>
                <c:pt idx="5">
                  <c:v>0.1</c:v>
                </c:pt>
              </c:numCache>
            </c:numRef>
          </c:val>
          <c:smooth val="0"/>
        </c:ser>
        <c:ser>
          <c:idx val="5"/>
          <c:order val="5"/>
          <c:tx>
            <c:strRef>
              <c:f>Sheet1!$G$1</c:f>
              <c:strCache>
                <c:ptCount val="1"/>
                <c:pt idx="0">
                  <c:v>F 65+</c:v>
                </c:pt>
              </c:strCache>
            </c:strRef>
          </c:tx>
          <c:spPr>
            <a:ln w="28575">
              <a:noFill/>
            </a:ln>
          </c:spPr>
          <c:marker>
            <c:symbol val="circle"/>
            <c:size val="7"/>
            <c:spPr>
              <a:solidFill>
                <a:srgbClr val="FF0000"/>
              </a:solidFill>
              <a:ln w="12700">
                <a:solidFill>
                  <a:schemeClr val="tx1"/>
                </a:solidFill>
              </a:ln>
            </c:spPr>
          </c:marker>
          <c:cat>
            <c:strRef>
              <c:f>Sheet1!$A$2:$A$7</c:f>
              <c:strCache>
                <c:ptCount val="6"/>
                <c:pt idx="0">
                  <c:v>Swelling of leg</c:v>
                </c:pt>
                <c:pt idx="1">
                  <c:v>Pain/tenderness of leg</c:v>
                </c:pt>
                <c:pt idx="2">
                  <c:v>Changes in the skin color of leg</c:v>
                </c:pt>
                <c:pt idx="3">
                  <c:v>Leg feels warm to touch</c:v>
                </c:pt>
                <c:pt idx="4">
                  <c:v>Itching of your leg</c:v>
                </c:pt>
                <c:pt idx="5">
                  <c:v>Leg paralysis</c:v>
                </c:pt>
              </c:strCache>
            </c:strRef>
          </c:cat>
          <c:val>
            <c:numRef>
              <c:f>Sheet1!$G$2:$G$7</c:f>
              <c:numCache>
                <c:formatCode>0%</c:formatCode>
                <c:ptCount val="6"/>
                <c:pt idx="0">
                  <c:v>0.81</c:v>
                </c:pt>
                <c:pt idx="1">
                  <c:v>0.92</c:v>
                </c:pt>
                <c:pt idx="2">
                  <c:v>0.64</c:v>
                </c:pt>
                <c:pt idx="3">
                  <c:v>0.67</c:v>
                </c:pt>
                <c:pt idx="4">
                  <c:v>0.17</c:v>
                </c:pt>
                <c:pt idx="5">
                  <c:v>0.08</c:v>
                </c:pt>
              </c:numCache>
            </c:numRef>
          </c:val>
          <c:smooth val="0"/>
        </c:ser>
        <c:dLbls>
          <c:showLegendKey val="0"/>
          <c:showVal val="0"/>
          <c:showCatName val="0"/>
          <c:showSerName val="0"/>
          <c:showPercent val="0"/>
          <c:showBubbleSize val="0"/>
        </c:dLbls>
        <c:marker val="1"/>
        <c:smooth val="0"/>
        <c:axId val="175796992"/>
        <c:axId val="175798912"/>
      </c:lineChart>
      <c:catAx>
        <c:axId val="175796992"/>
        <c:scaling>
          <c:orientation val="minMax"/>
        </c:scaling>
        <c:delete val="0"/>
        <c:axPos val="b"/>
        <c:majorTickMark val="out"/>
        <c:minorTickMark val="none"/>
        <c:tickLblPos val="nextTo"/>
        <c:txPr>
          <a:bodyPr/>
          <a:lstStyle/>
          <a:p>
            <a:pPr>
              <a:defRPr sz="9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75798912"/>
        <c:crosses val="autoZero"/>
        <c:auto val="1"/>
        <c:lblAlgn val="ctr"/>
        <c:lblOffset val="100"/>
        <c:noMultiLvlLbl val="0"/>
      </c:catAx>
      <c:valAx>
        <c:axId val="175798912"/>
        <c:scaling>
          <c:orientation val="minMax"/>
          <c:max val="1"/>
          <c:min val="0"/>
        </c:scaling>
        <c:delete val="0"/>
        <c:axPos val="l"/>
        <c:numFmt formatCode="0%" sourceLinked="1"/>
        <c:majorTickMark val="out"/>
        <c:minorTickMark val="none"/>
        <c:tickLblPos val="nextTo"/>
        <c:txPr>
          <a:bodyPr/>
          <a:lstStyle/>
          <a:p>
            <a:pPr>
              <a:defRPr sz="1050">
                <a:latin typeface="Arial" panose="020B0604020202020204" pitchFamily="34" charset="0"/>
                <a:cs typeface="Arial" panose="020B0604020202020204" pitchFamily="34" charset="0"/>
              </a:defRPr>
            </a:pPr>
            <a:endParaRPr lang="en-US"/>
          </a:p>
        </c:txPr>
        <c:crossAx val="175796992"/>
        <c:crosses val="autoZero"/>
        <c:crossBetween val="between"/>
        <c:majorUnit val="0.2"/>
      </c:valAx>
    </c:plotArea>
    <c:legend>
      <c:legendPos val="t"/>
      <c:layout>
        <c:manualLayout>
          <c:xMode val="edge"/>
          <c:yMode val="edge"/>
          <c:x val="0.22198588980950568"/>
          <c:y val="3.4375000000000003E-2"/>
          <c:w val="0.55602822038098865"/>
          <c:h val="6.0237204724409445E-2"/>
        </c:manualLayout>
      </c:layout>
      <c:overlay val="0"/>
      <c:txPr>
        <a:bodyPr/>
        <a:lstStyle/>
        <a:p>
          <a:pPr>
            <a:defRPr sz="1200">
              <a:latin typeface="Arial" panose="020B0604020202020204" pitchFamily="34" charset="0"/>
              <a:cs typeface="Arial" panose="020B0604020202020204" pitchFamily="34" charset="0"/>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32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0.22</c:v>
                </c:pt>
                <c:pt idx="1">
                  <c:v>0.78</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32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0.15</c:v>
                </c:pt>
                <c:pt idx="1">
                  <c:v>0.85</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32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0.14000000000000001</c:v>
                </c:pt>
                <c:pt idx="1">
                  <c:v>0.86</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32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C00000"/>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0.12</c:v>
                </c:pt>
                <c:pt idx="1">
                  <c:v>0.88</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C00000"/>
              </a:solidFill>
            </c:spPr>
          </c:dPt>
          <c:dPt>
            <c:idx val="6"/>
            <c:invertIfNegative val="0"/>
            <c:bubble3D val="0"/>
            <c:spPr>
              <a:solidFill>
                <a:srgbClr val="C00000"/>
              </a:solidFill>
            </c:spPr>
          </c:dPt>
          <c:dPt>
            <c:idx val="7"/>
            <c:invertIfNegative val="0"/>
            <c:bubble3D val="0"/>
            <c:spPr>
              <a:solidFill>
                <a:srgbClr val="C00000"/>
              </a:solidFill>
            </c:spPr>
          </c:dPt>
          <c:dPt>
            <c:idx val="8"/>
            <c:invertIfNegative val="0"/>
            <c:bubble3D val="0"/>
            <c:spPr>
              <a:solidFill>
                <a:srgbClr val="002A7E"/>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Heart attack</c:v>
                </c:pt>
                <c:pt idx="1">
                  <c:v>High blood pressure</c:v>
                </c:pt>
                <c:pt idx="2">
                  <c:v>Prostate cancer (men only)</c:v>
                </c:pt>
                <c:pt idx="3">
                  <c:v>Breast cancer (women only)</c:v>
                </c:pt>
                <c:pt idx="4">
                  <c:v>Stroke</c:v>
                </c:pt>
                <c:pt idx="5">
                  <c:v>Pulmonary embolism</c:v>
                </c:pt>
                <c:pt idx="6">
                  <c:v>Thrombosis</c:v>
                </c:pt>
                <c:pt idx="7">
                  <c:v>Deep vein thrombosis</c:v>
                </c:pt>
                <c:pt idx="8">
                  <c:v>AIDS</c:v>
                </c:pt>
              </c:strCache>
            </c:strRef>
          </c:cat>
          <c:val>
            <c:numRef>
              <c:f>Sheet1!$B$2:$B$10</c:f>
              <c:numCache>
                <c:formatCode>0%</c:formatCode>
                <c:ptCount val="9"/>
                <c:pt idx="0">
                  <c:v>0.47</c:v>
                </c:pt>
                <c:pt idx="1">
                  <c:v>0.43</c:v>
                </c:pt>
                <c:pt idx="2">
                  <c:v>0.45</c:v>
                </c:pt>
                <c:pt idx="3">
                  <c:v>0.51</c:v>
                </c:pt>
                <c:pt idx="4">
                  <c:v>0.46</c:v>
                </c:pt>
                <c:pt idx="5">
                  <c:v>0.25</c:v>
                </c:pt>
                <c:pt idx="6">
                  <c:v>0.21</c:v>
                </c:pt>
                <c:pt idx="7">
                  <c:v>0.21</c:v>
                </c:pt>
                <c:pt idx="8">
                  <c:v>0.15</c:v>
                </c:pt>
              </c:numCache>
            </c:numRef>
          </c:val>
        </c:ser>
        <c:dLbls>
          <c:dLblPos val="outEnd"/>
          <c:showLegendKey val="0"/>
          <c:showVal val="1"/>
          <c:showCatName val="0"/>
          <c:showSerName val="0"/>
          <c:showPercent val="0"/>
          <c:showBubbleSize val="0"/>
        </c:dLbls>
        <c:gapWidth val="50"/>
        <c:axId val="145953536"/>
        <c:axId val="145964032"/>
      </c:barChart>
      <c:catAx>
        <c:axId val="145953536"/>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45964032"/>
        <c:crosses val="autoZero"/>
        <c:auto val="1"/>
        <c:lblAlgn val="ctr"/>
        <c:lblOffset val="100"/>
        <c:noMultiLvlLbl val="0"/>
      </c:catAx>
      <c:valAx>
        <c:axId val="145964032"/>
        <c:scaling>
          <c:orientation val="minMax"/>
        </c:scaling>
        <c:delete val="1"/>
        <c:axPos val="t"/>
        <c:numFmt formatCode="0%" sourceLinked="1"/>
        <c:majorTickMark val="out"/>
        <c:minorTickMark val="none"/>
        <c:tickLblPos val="nextTo"/>
        <c:crossAx val="14595353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3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C00000"/>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0.17</c:v>
                </c:pt>
                <c:pt idx="1">
                  <c:v>0.83</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33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C00000"/>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0.17</c:v>
                </c:pt>
                <c:pt idx="1">
                  <c:v>0.83</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33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tx1"/>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0.18</c:v>
                </c:pt>
                <c:pt idx="1">
                  <c:v>0.82</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33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tx1"/>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0.14000000000000001</c:v>
                </c:pt>
                <c:pt idx="1">
                  <c:v>0.86</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33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tx1"/>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0.09</c:v>
                </c:pt>
                <c:pt idx="1">
                  <c:v>0.91</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33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Sheet1!$B$1</c:f>
              <c:strCache>
                <c:ptCount val="1"/>
                <c:pt idx="0">
                  <c:v>M 18-39*</c:v>
                </c:pt>
              </c:strCache>
            </c:strRef>
          </c:tx>
          <c:spPr>
            <a:ln>
              <a:noFill/>
            </a:ln>
          </c:spPr>
          <c:marker>
            <c:symbol val="square"/>
            <c:size val="7"/>
            <c:spPr>
              <a:solidFill>
                <a:srgbClr val="004EBC"/>
              </a:solidFill>
              <a:ln>
                <a:solidFill>
                  <a:schemeClr val="tx1"/>
                </a:solidFill>
              </a:ln>
            </c:spPr>
          </c:marker>
          <c:cat>
            <c:strRef>
              <c:f>Sheet1!$A$2:$A$9</c:f>
              <c:strCache>
                <c:ptCount val="8"/>
                <c:pt idx="0">
                  <c:v>Shortness of breath</c:v>
                </c:pt>
                <c:pt idx="1">
                  <c:v>Chest pain</c:v>
                </c:pt>
                <c:pt idx="2">
                  <c:v>Rapid heart rate</c:v>
                </c:pt>
                <c:pt idx="3">
                  <c:v>Light headed/ pass out</c:v>
                </c:pt>
                <c:pt idx="4">
                  <c:v>Cough up blood</c:v>
                </c:pt>
                <c:pt idx="5">
                  <c:v>Slow/shallow breathing</c:v>
                </c:pt>
                <c:pt idx="6">
                  <c:v>Pain radiating down arm</c:v>
                </c:pt>
                <c:pt idx="7">
                  <c:v>Frequent headaches</c:v>
                </c:pt>
              </c:strCache>
            </c:strRef>
          </c:cat>
          <c:val>
            <c:numRef>
              <c:f>Sheet1!$B$2:$B$9</c:f>
              <c:numCache>
                <c:formatCode>0%</c:formatCode>
                <c:ptCount val="8"/>
                <c:pt idx="0">
                  <c:v>0.65</c:v>
                </c:pt>
                <c:pt idx="1">
                  <c:v>0.59</c:v>
                </c:pt>
                <c:pt idx="2">
                  <c:v>0.59</c:v>
                </c:pt>
                <c:pt idx="3">
                  <c:v>0.41</c:v>
                </c:pt>
                <c:pt idx="4">
                  <c:v>0.41</c:v>
                </c:pt>
                <c:pt idx="5">
                  <c:v>0.41</c:v>
                </c:pt>
                <c:pt idx="6">
                  <c:v>0.28999999999999998</c:v>
                </c:pt>
                <c:pt idx="7">
                  <c:v>0.24</c:v>
                </c:pt>
              </c:numCache>
            </c:numRef>
          </c:val>
          <c:smooth val="0"/>
        </c:ser>
        <c:ser>
          <c:idx val="1"/>
          <c:order val="1"/>
          <c:tx>
            <c:strRef>
              <c:f>Sheet1!$C$1</c:f>
              <c:strCache>
                <c:ptCount val="1"/>
                <c:pt idx="0">
                  <c:v>F 18-39</c:v>
                </c:pt>
              </c:strCache>
            </c:strRef>
          </c:tx>
          <c:spPr>
            <a:ln>
              <a:noFill/>
            </a:ln>
          </c:spPr>
          <c:marker>
            <c:symbol val="square"/>
            <c:size val="7"/>
            <c:spPr>
              <a:solidFill>
                <a:srgbClr val="FF0000"/>
              </a:solidFill>
              <a:ln>
                <a:solidFill>
                  <a:schemeClr val="tx1"/>
                </a:solidFill>
              </a:ln>
            </c:spPr>
          </c:marker>
          <c:cat>
            <c:strRef>
              <c:f>Sheet1!$A$2:$A$9</c:f>
              <c:strCache>
                <c:ptCount val="8"/>
                <c:pt idx="0">
                  <c:v>Shortness of breath</c:v>
                </c:pt>
                <c:pt idx="1">
                  <c:v>Chest pain</c:v>
                </c:pt>
                <c:pt idx="2">
                  <c:v>Rapid heart rate</c:v>
                </c:pt>
                <c:pt idx="3">
                  <c:v>Light headed/ pass out</c:v>
                </c:pt>
                <c:pt idx="4">
                  <c:v>Cough up blood</c:v>
                </c:pt>
                <c:pt idx="5">
                  <c:v>Slow/shallow breathing</c:v>
                </c:pt>
                <c:pt idx="6">
                  <c:v>Pain radiating down arm</c:v>
                </c:pt>
                <c:pt idx="7">
                  <c:v>Frequent headaches</c:v>
                </c:pt>
              </c:strCache>
            </c:strRef>
          </c:cat>
          <c:val>
            <c:numRef>
              <c:f>Sheet1!$C$2:$C$9</c:f>
              <c:numCache>
                <c:formatCode>General</c:formatCode>
                <c:ptCount val="8"/>
              </c:numCache>
            </c:numRef>
          </c:val>
          <c:smooth val="0"/>
        </c:ser>
        <c:ser>
          <c:idx val="2"/>
          <c:order val="2"/>
          <c:tx>
            <c:strRef>
              <c:f>Sheet1!$D$1</c:f>
              <c:strCache>
                <c:ptCount val="1"/>
                <c:pt idx="0">
                  <c:v>M 40-64*</c:v>
                </c:pt>
              </c:strCache>
            </c:strRef>
          </c:tx>
          <c:spPr>
            <a:ln>
              <a:noFill/>
            </a:ln>
          </c:spPr>
          <c:marker>
            <c:symbol val="triangle"/>
            <c:size val="7"/>
            <c:spPr>
              <a:solidFill>
                <a:srgbClr val="004EBC"/>
              </a:solidFill>
              <a:ln>
                <a:solidFill>
                  <a:schemeClr val="tx1"/>
                </a:solidFill>
              </a:ln>
            </c:spPr>
          </c:marker>
          <c:cat>
            <c:strRef>
              <c:f>Sheet1!$A$2:$A$9</c:f>
              <c:strCache>
                <c:ptCount val="8"/>
                <c:pt idx="0">
                  <c:v>Shortness of breath</c:v>
                </c:pt>
                <c:pt idx="1">
                  <c:v>Chest pain</c:v>
                </c:pt>
                <c:pt idx="2">
                  <c:v>Rapid heart rate</c:v>
                </c:pt>
                <c:pt idx="3">
                  <c:v>Light headed/ pass out</c:v>
                </c:pt>
                <c:pt idx="4">
                  <c:v>Cough up blood</c:v>
                </c:pt>
                <c:pt idx="5">
                  <c:v>Slow/shallow breathing</c:v>
                </c:pt>
                <c:pt idx="6">
                  <c:v>Pain radiating down arm</c:v>
                </c:pt>
                <c:pt idx="7">
                  <c:v>Frequent headaches</c:v>
                </c:pt>
              </c:strCache>
            </c:strRef>
          </c:cat>
          <c:val>
            <c:numRef>
              <c:f>Sheet1!$D$2:$D$9</c:f>
              <c:numCache>
                <c:formatCode>0%</c:formatCode>
                <c:ptCount val="8"/>
                <c:pt idx="0">
                  <c:v>0.68</c:v>
                </c:pt>
                <c:pt idx="1">
                  <c:v>0.55000000000000004</c:v>
                </c:pt>
                <c:pt idx="2">
                  <c:v>0.45</c:v>
                </c:pt>
                <c:pt idx="3">
                  <c:v>0.5</c:v>
                </c:pt>
                <c:pt idx="4">
                  <c:v>0.32</c:v>
                </c:pt>
                <c:pt idx="5">
                  <c:v>0.5</c:v>
                </c:pt>
                <c:pt idx="6">
                  <c:v>0.18</c:v>
                </c:pt>
                <c:pt idx="7">
                  <c:v>0.05</c:v>
                </c:pt>
              </c:numCache>
            </c:numRef>
          </c:val>
          <c:smooth val="0"/>
        </c:ser>
        <c:ser>
          <c:idx val="3"/>
          <c:order val="3"/>
          <c:tx>
            <c:strRef>
              <c:f>Sheet1!$E$1</c:f>
              <c:strCache>
                <c:ptCount val="1"/>
                <c:pt idx="0">
                  <c:v>F 40-64*</c:v>
                </c:pt>
              </c:strCache>
            </c:strRef>
          </c:tx>
          <c:spPr>
            <a:ln w="28575">
              <a:noFill/>
            </a:ln>
          </c:spPr>
          <c:marker>
            <c:symbol val="triangle"/>
            <c:size val="7"/>
            <c:spPr>
              <a:solidFill>
                <a:srgbClr val="FF0000"/>
              </a:solidFill>
              <a:ln w="12700">
                <a:solidFill>
                  <a:schemeClr val="tx1"/>
                </a:solidFill>
              </a:ln>
            </c:spPr>
          </c:marker>
          <c:cat>
            <c:strRef>
              <c:f>Sheet1!$A$2:$A$9</c:f>
              <c:strCache>
                <c:ptCount val="8"/>
                <c:pt idx="0">
                  <c:v>Shortness of breath</c:v>
                </c:pt>
                <c:pt idx="1">
                  <c:v>Chest pain</c:v>
                </c:pt>
                <c:pt idx="2">
                  <c:v>Rapid heart rate</c:v>
                </c:pt>
                <c:pt idx="3">
                  <c:v>Light headed/ pass out</c:v>
                </c:pt>
                <c:pt idx="4">
                  <c:v>Cough up blood</c:v>
                </c:pt>
                <c:pt idx="5">
                  <c:v>Slow/shallow breathing</c:v>
                </c:pt>
                <c:pt idx="6">
                  <c:v>Pain radiating down arm</c:v>
                </c:pt>
                <c:pt idx="7">
                  <c:v>Frequent headaches</c:v>
                </c:pt>
              </c:strCache>
            </c:strRef>
          </c:cat>
          <c:val>
            <c:numRef>
              <c:f>Sheet1!$E$2:$E$9</c:f>
              <c:numCache>
                <c:formatCode>0%</c:formatCode>
                <c:ptCount val="8"/>
                <c:pt idx="0">
                  <c:v>0.93</c:v>
                </c:pt>
                <c:pt idx="1">
                  <c:v>0.86</c:v>
                </c:pt>
                <c:pt idx="2">
                  <c:v>0.5</c:v>
                </c:pt>
                <c:pt idx="3">
                  <c:v>0.64</c:v>
                </c:pt>
                <c:pt idx="4">
                  <c:v>0.18</c:v>
                </c:pt>
                <c:pt idx="5">
                  <c:v>0.56999999999999995</c:v>
                </c:pt>
                <c:pt idx="6">
                  <c:v>0.28999999999999998</c:v>
                </c:pt>
                <c:pt idx="7">
                  <c:v>0.14000000000000001</c:v>
                </c:pt>
              </c:numCache>
            </c:numRef>
          </c:val>
          <c:smooth val="0"/>
        </c:ser>
        <c:ser>
          <c:idx val="4"/>
          <c:order val="4"/>
          <c:tx>
            <c:strRef>
              <c:f>Sheet1!$F$1</c:f>
              <c:strCache>
                <c:ptCount val="1"/>
                <c:pt idx="0">
                  <c:v>M 65+*</c:v>
                </c:pt>
              </c:strCache>
            </c:strRef>
          </c:tx>
          <c:spPr>
            <a:ln w="28575">
              <a:noFill/>
            </a:ln>
          </c:spPr>
          <c:marker>
            <c:symbol val="circle"/>
            <c:size val="7"/>
            <c:spPr>
              <a:solidFill>
                <a:srgbClr val="004EBC"/>
              </a:solidFill>
              <a:ln w="12700">
                <a:solidFill>
                  <a:schemeClr val="tx1"/>
                </a:solidFill>
              </a:ln>
            </c:spPr>
          </c:marker>
          <c:cat>
            <c:strRef>
              <c:f>Sheet1!$A$2:$A$9</c:f>
              <c:strCache>
                <c:ptCount val="8"/>
                <c:pt idx="0">
                  <c:v>Shortness of breath</c:v>
                </c:pt>
                <c:pt idx="1">
                  <c:v>Chest pain</c:v>
                </c:pt>
                <c:pt idx="2">
                  <c:v>Rapid heart rate</c:v>
                </c:pt>
                <c:pt idx="3">
                  <c:v>Light headed/ pass out</c:v>
                </c:pt>
                <c:pt idx="4">
                  <c:v>Cough up blood</c:v>
                </c:pt>
                <c:pt idx="5">
                  <c:v>Slow/shallow breathing</c:v>
                </c:pt>
                <c:pt idx="6">
                  <c:v>Pain radiating down arm</c:v>
                </c:pt>
                <c:pt idx="7">
                  <c:v>Frequent headaches</c:v>
                </c:pt>
              </c:strCache>
            </c:strRef>
          </c:cat>
          <c:val>
            <c:numRef>
              <c:f>Sheet1!$F$2:$F$9</c:f>
              <c:numCache>
                <c:formatCode>0%</c:formatCode>
                <c:ptCount val="8"/>
                <c:pt idx="0">
                  <c:v>0.79</c:v>
                </c:pt>
                <c:pt idx="1">
                  <c:v>0.96</c:v>
                </c:pt>
                <c:pt idx="2">
                  <c:v>0.42</c:v>
                </c:pt>
                <c:pt idx="3">
                  <c:v>0.38</c:v>
                </c:pt>
                <c:pt idx="4">
                  <c:v>0.28999999999999998</c:v>
                </c:pt>
                <c:pt idx="5">
                  <c:v>0.54</c:v>
                </c:pt>
                <c:pt idx="6">
                  <c:v>0.17</c:v>
                </c:pt>
                <c:pt idx="7">
                  <c:v>0.04</c:v>
                </c:pt>
              </c:numCache>
            </c:numRef>
          </c:val>
          <c:smooth val="0"/>
        </c:ser>
        <c:ser>
          <c:idx val="5"/>
          <c:order val="5"/>
          <c:tx>
            <c:strRef>
              <c:f>Sheet1!$G$1</c:f>
              <c:strCache>
                <c:ptCount val="1"/>
                <c:pt idx="0">
                  <c:v>F 65+*</c:v>
                </c:pt>
              </c:strCache>
            </c:strRef>
          </c:tx>
          <c:spPr>
            <a:ln w="28575">
              <a:noFill/>
            </a:ln>
          </c:spPr>
          <c:marker>
            <c:symbol val="circle"/>
            <c:size val="7"/>
            <c:spPr>
              <a:solidFill>
                <a:srgbClr val="FF0000"/>
              </a:solidFill>
              <a:ln w="12700">
                <a:solidFill>
                  <a:schemeClr val="tx1"/>
                </a:solidFill>
              </a:ln>
            </c:spPr>
          </c:marker>
          <c:cat>
            <c:strRef>
              <c:f>Sheet1!$A$2:$A$9</c:f>
              <c:strCache>
                <c:ptCount val="8"/>
                <c:pt idx="0">
                  <c:v>Shortness of breath</c:v>
                </c:pt>
                <c:pt idx="1">
                  <c:v>Chest pain</c:v>
                </c:pt>
                <c:pt idx="2">
                  <c:v>Rapid heart rate</c:v>
                </c:pt>
                <c:pt idx="3">
                  <c:v>Light headed/ pass out</c:v>
                </c:pt>
                <c:pt idx="4">
                  <c:v>Cough up blood</c:v>
                </c:pt>
                <c:pt idx="5">
                  <c:v>Slow/shallow breathing</c:v>
                </c:pt>
                <c:pt idx="6">
                  <c:v>Pain radiating down arm</c:v>
                </c:pt>
                <c:pt idx="7">
                  <c:v>Frequent headaches</c:v>
                </c:pt>
              </c:strCache>
            </c:strRef>
          </c:cat>
          <c:val>
            <c:numRef>
              <c:f>Sheet1!$G$2:$G$9</c:f>
              <c:numCache>
                <c:formatCode>0%</c:formatCode>
                <c:ptCount val="8"/>
                <c:pt idx="0">
                  <c:v>0.79</c:v>
                </c:pt>
                <c:pt idx="1">
                  <c:v>0.75</c:v>
                </c:pt>
                <c:pt idx="2">
                  <c:v>0.57999999999999996</c:v>
                </c:pt>
                <c:pt idx="3">
                  <c:v>0.54</c:v>
                </c:pt>
                <c:pt idx="4">
                  <c:v>0.46</c:v>
                </c:pt>
                <c:pt idx="5">
                  <c:v>0.28999999999999998</c:v>
                </c:pt>
                <c:pt idx="6">
                  <c:v>0.13</c:v>
                </c:pt>
                <c:pt idx="7">
                  <c:v>0.08</c:v>
                </c:pt>
              </c:numCache>
            </c:numRef>
          </c:val>
          <c:smooth val="0"/>
        </c:ser>
        <c:dLbls>
          <c:showLegendKey val="0"/>
          <c:showVal val="0"/>
          <c:showCatName val="0"/>
          <c:showSerName val="0"/>
          <c:showPercent val="0"/>
          <c:showBubbleSize val="0"/>
        </c:dLbls>
        <c:marker val="1"/>
        <c:smooth val="0"/>
        <c:axId val="175023616"/>
        <c:axId val="175025536"/>
      </c:lineChart>
      <c:catAx>
        <c:axId val="175023616"/>
        <c:scaling>
          <c:orientation val="minMax"/>
        </c:scaling>
        <c:delete val="0"/>
        <c:axPos val="b"/>
        <c:majorTickMark val="out"/>
        <c:minorTickMark val="none"/>
        <c:tickLblPos val="nextTo"/>
        <c:txPr>
          <a:bodyPr/>
          <a:lstStyle/>
          <a:p>
            <a:pPr>
              <a:defRPr sz="9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75025536"/>
        <c:crosses val="autoZero"/>
        <c:auto val="1"/>
        <c:lblAlgn val="ctr"/>
        <c:lblOffset val="100"/>
        <c:noMultiLvlLbl val="0"/>
      </c:catAx>
      <c:valAx>
        <c:axId val="175025536"/>
        <c:scaling>
          <c:orientation val="minMax"/>
          <c:max val="1"/>
          <c:min val="0"/>
        </c:scaling>
        <c:delete val="0"/>
        <c:axPos val="l"/>
        <c:numFmt formatCode="0%" sourceLinked="1"/>
        <c:majorTickMark val="out"/>
        <c:minorTickMark val="none"/>
        <c:tickLblPos val="nextTo"/>
        <c:txPr>
          <a:bodyPr/>
          <a:lstStyle/>
          <a:p>
            <a:pPr>
              <a:defRPr sz="1050">
                <a:latin typeface="Arial" panose="020B0604020202020204" pitchFamily="34" charset="0"/>
                <a:cs typeface="Arial" panose="020B0604020202020204" pitchFamily="34" charset="0"/>
              </a:defRPr>
            </a:pPr>
            <a:endParaRPr lang="en-US"/>
          </a:p>
        </c:txPr>
        <c:crossAx val="175023616"/>
        <c:crosses val="autoZero"/>
        <c:crossBetween val="between"/>
        <c:majorUnit val="0.2"/>
      </c:valAx>
    </c:plotArea>
    <c:legend>
      <c:legendPos val="t"/>
      <c:layout>
        <c:manualLayout>
          <c:xMode val="edge"/>
          <c:yMode val="edge"/>
          <c:x val="0.22198588980950568"/>
          <c:y val="3.4375000000000003E-2"/>
          <c:w val="0.55602822038098865"/>
          <c:h val="6.0237204724409445E-2"/>
        </c:manualLayout>
      </c:layout>
      <c:overlay val="0"/>
      <c:txPr>
        <a:bodyPr/>
        <a:lstStyle/>
        <a:p>
          <a:pPr>
            <a:defRPr sz="1200">
              <a:latin typeface="Arial" panose="020B0604020202020204" pitchFamily="34" charset="0"/>
              <a:cs typeface="Arial" panose="020B0604020202020204" pitchFamily="34" charset="0"/>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33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 (A)</c:v>
                </c:pt>
                <c:pt idx="1">
                  <c:v>Female</c:v>
                </c:pt>
                <c:pt idx="2">
                  <c:v>Male (B)</c:v>
                </c:pt>
                <c:pt idx="3">
                  <c:v>Female</c:v>
                </c:pt>
                <c:pt idx="4">
                  <c:v>Male (C)</c:v>
                </c:pt>
                <c:pt idx="5">
                  <c:v>Female</c:v>
                </c:pt>
              </c:strCache>
            </c:strRef>
          </c:cat>
          <c:val>
            <c:numRef>
              <c:f>Sheet1!$B$2:$B$7</c:f>
              <c:numCache>
                <c:formatCode>0%</c:formatCode>
                <c:ptCount val="6"/>
                <c:pt idx="0">
                  <c:v>0.19</c:v>
                </c:pt>
                <c:pt idx="1">
                  <c:v>0.23</c:v>
                </c:pt>
                <c:pt idx="2">
                  <c:v>0.16</c:v>
                </c:pt>
                <c:pt idx="3">
                  <c:v>0.28999999999999998</c:v>
                </c:pt>
                <c:pt idx="4">
                  <c:v>0.26</c:v>
                </c:pt>
                <c:pt idx="5">
                  <c:v>0.34</c:v>
                </c:pt>
              </c:numCache>
            </c:numRef>
          </c:val>
        </c:ser>
        <c:dLbls>
          <c:dLblPos val="outEnd"/>
          <c:showLegendKey val="0"/>
          <c:showVal val="1"/>
          <c:showCatName val="0"/>
          <c:showSerName val="0"/>
          <c:showPercent val="0"/>
          <c:showBubbleSize val="0"/>
        </c:dLbls>
        <c:gapWidth val="50"/>
        <c:axId val="175094400"/>
        <c:axId val="175104000"/>
      </c:barChart>
      <c:catAx>
        <c:axId val="175094400"/>
        <c:scaling>
          <c:orientation val="maxMin"/>
        </c:scaling>
        <c:delete val="1"/>
        <c:axPos val="l"/>
        <c:majorTickMark val="out"/>
        <c:minorTickMark val="none"/>
        <c:tickLblPos val="nextTo"/>
        <c:crossAx val="175104000"/>
        <c:crosses val="autoZero"/>
        <c:auto val="1"/>
        <c:lblAlgn val="ctr"/>
        <c:lblOffset val="100"/>
        <c:noMultiLvlLbl val="0"/>
      </c:catAx>
      <c:valAx>
        <c:axId val="175104000"/>
        <c:scaling>
          <c:orientation val="minMax"/>
          <c:max val="1"/>
          <c:min val="0"/>
        </c:scaling>
        <c:delete val="1"/>
        <c:axPos val="t"/>
        <c:numFmt formatCode="0%" sourceLinked="1"/>
        <c:majorTickMark val="out"/>
        <c:minorTickMark val="none"/>
        <c:tickLblPos val="nextTo"/>
        <c:crossAx val="17509440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3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0.3</c:v>
                </c:pt>
                <c:pt idx="1">
                  <c:v>0.48</c:v>
                </c:pt>
                <c:pt idx="2">
                  <c:v>0.36</c:v>
                </c:pt>
                <c:pt idx="3">
                  <c:v>0.51</c:v>
                </c:pt>
                <c:pt idx="4">
                  <c:v>0.39</c:v>
                </c:pt>
                <c:pt idx="5">
                  <c:v>0.52</c:v>
                </c:pt>
              </c:numCache>
            </c:numRef>
          </c:val>
        </c:ser>
        <c:dLbls>
          <c:dLblPos val="outEnd"/>
          <c:showLegendKey val="0"/>
          <c:showVal val="1"/>
          <c:showCatName val="0"/>
          <c:showSerName val="0"/>
          <c:showPercent val="0"/>
          <c:showBubbleSize val="0"/>
        </c:dLbls>
        <c:gapWidth val="50"/>
        <c:axId val="175126784"/>
        <c:axId val="175181184"/>
      </c:barChart>
      <c:catAx>
        <c:axId val="175126784"/>
        <c:scaling>
          <c:orientation val="maxMin"/>
        </c:scaling>
        <c:delete val="1"/>
        <c:axPos val="l"/>
        <c:majorTickMark val="out"/>
        <c:minorTickMark val="none"/>
        <c:tickLblPos val="nextTo"/>
        <c:crossAx val="175181184"/>
        <c:crosses val="autoZero"/>
        <c:auto val="1"/>
        <c:lblAlgn val="ctr"/>
        <c:lblOffset val="100"/>
        <c:noMultiLvlLbl val="0"/>
      </c:catAx>
      <c:valAx>
        <c:axId val="175181184"/>
        <c:scaling>
          <c:orientation val="minMax"/>
          <c:max val="1"/>
          <c:min val="0"/>
        </c:scaling>
        <c:delete val="1"/>
        <c:axPos val="t"/>
        <c:numFmt formatCode="0%" sourceLinked="1"/>
        <c:majorTickMark val="out"/>
        <c:minorTickMark val="none"/>
        <c:tickLblPos val="nextTo"/>
        <c:crossAx val="17512678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3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0.42</c:v>
                </c:pt>
                <c:pt idx="1">
                  <c:v>0.59</c:v>
                </c:pt>
                <c:pt idx="2">
                  <c:v>0.57999999999999996</c:v>
                </c:pt>
                <c:pt idx="3">
                  <c:v>0.76</c:v>
                </c:pt>
                <c:pt idx="4">
                  <c:v>0.68</c:v>
                </c:pt>
                <c:pt idx="5">
                  <c:v>0.86</c:v>
                </c:pt>
              </c:numCache>
            </c:numRef>
          </c:val>
        </c:ser>
        <c:dLbls>
          <c:dLblPos val="outEnd"/>
          <c:showLegendKey val="0"/>
          <c:showVal val="1"/>
          <c:showCatName val="0"/>
          <c:showSerName val="0"/>
          <c:showPercent val="0"/>
          <c:showBubbleSize val="0"/>
        </c:dLbls>
        <c:gapWidth val="50"/>
        <c:axId val="175196032"/>
        <c:axId val="175217664"/>
      </c:barChart>
      <c:catAx>
        <c:axId val="175196032"/>
        <c:scaling>
          <c:orientation val="maxMin"/>
        </c:scaling>
        <c:delete val="1"/>
        <c:axPos val="l"/>
        <c:majorTickMark val="out"/>
        <c:minorTickMark val="none"/>
        <c:tickLblPos val="nextTo"/>
        <c:crossAx val="175217664"/>
        <c:crosses val="autoZero"/>
        <c:auto val="1"/>
        <c:lblAlgn val="ctr"/>
        <c:lblOffset val="100"/>
        <c:noMultiLvlLbl val="0"/>
      </c:catAx>
      <c:valAx>
        <c:axId val="175217664"/>
        <c:scaling>
          <c:orientation val="minMax"/>
          <c:max val="1"/>
          <c:min val="0"/>
        </c:scaling>
        <c:delete val="1"/>
        <c:axPos val="t"/>
        <c:numFmt formatCode="0%" sourceLinked="1"/>
        <c:majorTickMark val="out"/>
        <c:minorTickMark val="none"/>
        <c:tickLblPos val="nextTo"/>
        <c:crossAx val="17519603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3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CA</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0.27</c:v>
                </c:pt>
                <c:pt idx="1">
                  <c:v>0.44</c:v>
                </c:pt>
                <c:pt idx="2">
                  <c:v>0.09</c:v>
                </c:pt>
                <c:pt idx="3">
                  <c:v>0.34</c:v>
                </c:pt>
                <c:pt idx="4">
                  <c:v>0.16</c:v>
                </c:pt>
                <c:pt idx="5">
                  <c:v>0.3</c:v>
                </c:pt>
              </c:numCache>
            </c:numRef>
          </c:val>
        </c:ser>
        <c:dLbls>
          <c:dLblPos val="outEnd"/>
          <c:showLegendKey val="0"/>
          <c:showVal val="1"/>
          <c:showCatName val="0"/>
          <c:showSerName val="0"/>
          <c:showPercent val="0"/>
          <c:showBubbleSize val="0"/>
        </c:dLbls>
        <c:gapWidth val="50"/>
        <c:axId val="177055232"/>
        <c:axId val="177064576"/>
      </c:barChart>
      <c:catAx>
        <c:axId val="177055232"/>
        <c:scaling>
          <c:orientation val="maxMin"/>
        </c:scaling>
        <c:delete val="1"/>
        <c:axPos val="l"/>
        <c:majorTickMark val="out"/>
        <c:minorTickMark val="none"/>
        <c:tickLblPos val="nextTo"/>
        <c:crossAx val="177064576"/>
        <c:crosses val="autoZero"/>
        <c:auto val="1"/>
        <c:lblAlgn val="ctr"/>
        <c:lblOffset val="100"/>
        <c:noMultiLvlLbl val="0"/>
      </c:catAx>
      <c:valAx>
        <c:axId val="177064576"/>
        <c:scaling>
          <c:orientation val="minMax"/>
          <c:max val="1"/>
          <c:min val="0"/>
        </c:scaling>
        <c:delete val="1"/>
        <c:axPos val="t"/>
        <c:numFmt formatCode="0%" sourceLinked="1"/>
        <c:majorTickMark val="out"/>
        <c:minorTickMark val="none"/>
        <c:tickLblPos val="nextTo"/>
        <c:crossAx val="17705523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C00000"/>
              </a:solidFill>
            </c:spPr>
          </c:dPt>
          <c:dPt>
            <c:idx val="6"/>
            <c:invertIfNegative val="0"/>
            <c:bubble3D val="0"/>
            <c:spPr>
              <a:solidFill>
                <a:srgbClr val="C00000"/>
              </a:solidFill>
            </c:spPr>
          </c:dPt>
          <c:dPt>
            <c:idx val="7"/>
            <c:invertIfNegative val="0"/>
            <c:bubble3D val="0"/>
            <c:spPr>
              <a:solidFill>
                <a:srgbClr val="C00000"/>
              </a:solidFill>
            </c:spPr>
          </c:dPt>
          <c:dPt>
            <c:idx val="8"/>
            <c:invertIfNegative val="0"/>
            <c:bubble3D val="0"/>
            <c:spPr>
              <a:solidFill>
                <a:srgbClr val="002A7E"/>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Heart attack</c:v>
                </c:pt>
                <c:pt idx="1">
                  <c:v>High blood pressure</c:v>
                </c:pt>
                <c:pt idx="2">
                  <c:v>Prostate cancer (men only)</c:v>
                </c:pt>
                <c:pt idx="3">
                  <c:v>Breast cancer (women only)</c:v>
                </c:pt>
                <c:pt idx="4">
                  <c:v>Stroke</c:v>
                </c:pt>
                <c:pt idx="5">
                  <c:v>Pulmonary embolism</c:v>
                </c:pt>
                <c:pt idx="6">
                  <c:v>Thrombosis</c:v>
                </c:pt>
                <c:pt idx="7">
                  <c:v>Deep vein thrombosis</c:v>
                </c:pt>
                <c:pt idx="8">
                  <c:v>AIDS</c:v>
                </c:pt>
              </c:strCache>
            </c:strRef>
          </c:cat>
          <c:val>
            <c:numRef>
              <c:f>Sheet1!$B$2:$B$10</c:f>
              <c:numCache>
                <c:formatCode>0%</c:formatCode>
                <c:ptCount val="9"/>
                <c:pt idx="0">
                  <c:v>0.72</c:v>
                </c:pt>
                <c:pt idx="1">
                  <c:v>0.63</c:v>
                </c:pt>
                <c:pt idx="2">
                  <c:v>0.7</c:v>
                </c:pt>
                <c:pt idx="3">
                  <c:v>0.8</c:v>
                </c:pt>
                <c:pt idx="4">
                  <c:v>0.76</c:v>
                </c:pt>
                <c:pt idx="5">
                  <c:v>0.56000000000000005</c:v>
                </c:pt>
                <c:pt idx="6">
                  <c:v>0.56000000000000005</c:v>
                </c:pt>
                <c:pt idx="7">
                  <c:v>0.6</c:v>
                </c:pt>
                <c:pt idx="8">
                  <c:v>0.56000000000000005</c:v>
                </c:pt>
              </c:numCache>
            </c:numRef>
          </c:val>
        </c:ser>
        <c:dLbls>
          <c:dLblPos val="outEnd"/>
          <c:showLegendKey val="0"/>
          <c:showVal val="1"/>
          <c:showCatName val="0"/>
          <c:showSerName val="0"/>
          <c:showPercent val="0"/>
          <c:showBubbleSize val="0"/>
        </c:dLbls>
        <c:gapWidth val="50"/>
        <c:axId val="145991168"/>
        <c:axId val="146001920"/>
      </c:barChart>
      <c:catAx>
        <c:axId val="145991168"/>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46001920"/>
        <c:crosses val="autoZero"/>
        <c:auto val="1"/>
        <c:lblAlgn val="ctr"/>
        <c:lblOffset val="100"/>
        <c:noMultiLvlLbl val="0"/>
      </c:catAx>
      <c:valAx>
        <c:axId val="146001920"/>
        <c:scaling>
          <c:orientation val="minMax"/>
        </c:scaling>
        <c:delete val="1"/>
        <c:axPos val="t"/>
        <c:numFmt formatCode="0%" sourceLinked="1"/>
        <c:majorTickMark val="out"/>
        <c:minorTickMark val="none"/>
        <c:tickLblPos val="nextTo"/>
        <c:crossAx val="14599116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4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CA</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0.16</c:v>
                </c:pt>
                <c:pt idx="1">
                  <c:v>0.41</c:v>
                </c:pt>
                <c:pt idx="2">
                  <c:v>0.17</c:v>
                </c:pt>
                <c:pt idx="3">
                  <c:v>0.4</c:v>
                </c:pt>
                <c:pt idx="4">
                  <c:v>0.19</c:v>
                </c:pt>
                <c:pt idx="5">
                  <c:v>0.3</c:v>
                </c:pt>
              </c:numCache>
            </c:numRef>
          </c:val>
        </c:ser>
        <c:dLbls>
          <c:dLblPos val="outEnd"/>
          <c:showLegendKey val="0"/>
          <c:showVal val="1"/>
          <c:showCatName val="0"/>
          <c:showSerName val="0"/>
          <c:showPercent val="0"/>
          <c:showBubbleSize val="0"/>
        </c:dLbls>
        <c:gapWidth val="50"/>
        <c:axId val="176776320"/>
        <c:axId val="176781568"/>
      </c:barChart>
      <c:catAx>
        <c:axId val="176776320"/>
        <c:scaling>
          <c:orientation val="maxMin"/>
        </c:scaling>
        <c:delete val="1"/>
        <c:axPos val="l"/>
        <c:majorTickMark val="out"/>
        <c:minorTickMark val="none"/>
        <c:tickLblPos val="nextTo"/>
        <c:crossAx val="176781568"/>
        <c:crosses val="autoZero"/>
        <c:auto val="1"/>
        <c:lblAlgn val="ctr"/>
        <c:lblOffset val="100"/>
        <c:noMultiLvlLbl val="0"/>
      </c:catAx>
      <c:valAx>
        <c:axId val="176781568"/>
        <c:scaling>
          <c:orientation val="minMax"/>
          <c:max val="1"/>
          <c:min val="0"/>
        </c:scaling>
        <c:delete val="1"/>
        <c:axPos val="t"/>
        <c:numFmt formatCode="0%" sourceLinked="1"/>
        <c:majorTickMark val="out"/>
        <c:minorTickMark val="none"/>
        <c:tickLblPos val="nextTo"/>
        <c:crossAx val="17677632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4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0.46</c:v>
                </c:pt>
                <c:pt idx="1">
                  <c:v>0.62</c:v>
                </c:pt>
                <c:pt idx="2">
                  <c:v>0.48</c:v>
                </c:pt>
                <c:pt idx="3">
                  <c:v>0.71</c:v>
                </c:pt>
                <c:pt idx="4">
                  <c:v>0.55000000000000004</c:v>
                </c:pt>
                <c:pt idx="5">
                  <c:v>0.71</c:v>
                </c:pt>
              </c:numCache>
            </c:numRef>
          </c:val>
        </c:ser>
        <c:dLbls>
          <c:dLblPos val="outEnd"/>
          <c:showLegendKey val="0"/>
          <c:showVal val="1"/>
          <c:showCatName val="0"/>
          <c:showSerName val="0"/>
          <c:showPercent val="0"/>
          <c:showBubbleSize val="0"/>
        </c:dLbls>
        <c:gapWidth val="50"/>
        <c:axId val="176808704"/>
        <c:axId val="176846720"/>
      </c:barChart>
      <c:catAx>
        <c:axId val="176808704"/>
        <c:scaling>
          <c:orientation val="maxMin"/>
        </c:scaling>
        <c:delete val="1"/>
        <c:axPos val="l"/>
        <c:majorTickMark val="out"/>
        <c:minorTickMark val="none"/>
        <c:tickLblPos val="nextTo"/>
        <c:crossAx val="176846720"/>
        <c:crosses val="autoZero"/>
        <c:auto val="1"/>
        <c:lblAlgn val="ctr"/>
        <c:lblOffset val="100"/>
        <c:noMultiLvlLbl val="0"/>
      </c:catAx>
      <c:valAx>
        <c:axId val="176846720"/>
        <c:scaling>
          <c:orientation val="minMax"/>
          <c:max val="1"/>
          <c:min val="0"/>
        </c:scaling>
        <c:delete val="1"/>
        <c:axPos val="t"/>
        <c:numFmt formatCode="0%" sourceLinked="1"/>
        <c:majorTickMark val="out"/>
        <c:minorTickMark val="none"/>
        <c:tickLblPos val="nextTo"/>
        <c:crossAx val="17680870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4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CA</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 (A)</c:v>
                </c:pt>
                <c:pt idx="1">
                  <c:v>Female</c:v>
                </c:pt>
                <c:pt idx="2">
                  <c:v>Male (B)</c:v>
                </c:pt>
                <c:pt idx="3">
                  <c:v>Female</c:v>
                </c:pt>
                <c:pt idx="4">
                  <c:v>Male (C)</c:v>
                </c:pt>
                <c:pt idx="5">
                  <c:v>Female</c:v>
                </c:pt>
              </c:strCache>
            </c:strRef>
          </c:cat>
          <c:val>
            <c:numRef>
              <c:f>Sheet1!$B$2:$B$7</c:f>
              <c:numCache>
                <c:formatCode>0%</c:formatCode>
                <c:ptCount val="6"/>
                <c:pt idx="0">
                  <c:v>0.47</c:v>
                </c:pt>
                <c:pt idx="1">
                  <c:v>0.49</c:v>
                </c:pt>
                <c:pt idx="2">
                  <c:v>0.4</c:v>
                </c:pt>
                <c:pt idx="3">
                  <c:v>0.51</c:v>
                </c:pt>
                <c:pt idx="4">
                  <c:v>0.59</c:v>
                </c:pt>
                <c:pt idx="5">
                  <c:v>0.57999999999999996</c:v>
                </c:pt>
              </c:numCache>
            </c:numRef>
          </c:val>
        </c:ser>
        <c:dLbls>
          <c:dLblPos val="outEnd"/>
          <c:showLegendKey val="0"/>
          <c:showVal val="1"/>
          <c:showCatName val="0"/>
          <c:showSerName val="0"/>
          <c:showPercent val="0"/>
          <c:showBubbleSize val="0"/>
        </c:dLbls>
        <c:gapWidth val="50"/>
        <c:axId val="176568576"/>
        <c:axId val="176614784"/>
      </c:barChart>
      <c:catAx>
        <c:axId val="176568576"/>
        <c:scaling>
          <c:orientation val="maxMin"/>
        </c:scaling>
        <c:delete val="1"/>
        <c:axPos val="l"/>
        <c:majorTickMark val="out"/>
        <c:minorTickMark val="none"/>
        <c:tickLblPos val="nextTo"/>
        <c:crossAx val="176614784"/>
        <c:crosses val="autoZero"/>
        <c:auto val="1"/>
        <c:lblAlgn val="ctr"/>
        <c:lblOffset val="100"/>
        <c:noMultiLvlLbl val="0"/>
      </c:catAx>
      <c:valAx>
        <c:axId val="176614784"/>
        <c:scaling>
          <c:orientation val="minMax"/>
          <c:max val="1"/>
          <c:min val="0"/>
        </c:scaling>
        <c:delete val="1"/>
        <c:axPos val="t"/>
        <c:numFmt formatCode="0%" sourceLinked="1"/>
        <c:majorTickMark val="out"/>
        <c:minorTickMark val="none"/>
        <c:tickLblPos val="nextTo"/>
        <c:crossAx val="176568576"/>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34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CA</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0.09</c:v>
                </c:pt>
                <c:pt idx="1">
                  <c:v>0.09</c:v>
                </c:pt>
                <c:pt idx="2">
                  <c:v>0.02</c:v>
                </c:pt>
                <c:pt idx="3">
                  <c:v>0.02</c:v>
                </c:pt>
                <c:pt idx="4">
                  <c:v>0.01</c:v>
                </c:pt>
                <c:pt idx="5">
                  <c:v>0.04</c:v>
                </c:pt>
              </c:numCache>
            </c:numRef>
          </c:val>
        </c:ser>
        <c:dLbls>
          <c:dLblPos val="outEnd"/>
          <c:showLegendKey val="0"/>
          <c:showVal val="1"/>
          <c:showCatName val="0"/>
          <c:showSerName val="0"/>
          <c:showPercent val="0"/>
          <c:showBubbleSize val="0"/>
        </c:dLbls>
        <c:gapWidth val="50"/>
        <c:axId val="176650112"/>
        <c:axId val="176655360"/>
      </c:barChart>
      <c:catAx>
        <c:axId val="176650112"/>
        <c:scaling>
          <c:orientation val="maxMin"/>
        </c:scaling>
        <c:delete val="1"/>
        <c:axPos val="l"/>
        <c:majorTickMark val="out"/>
        <c:minorTickMark val="none"/>
        <c:tickLblPos val="nextTo"/>
        <c:crossAx val="176655360"/>
        <c:crosses val="autoZero"/>
        <c:auto val="1"/>
        <c:lblAlgn val="ctr"/>
        <c:lblOffset val="100"/>
        <c:noMultiLvlLbl val="0"/>
      </c:catAx>
      <c:valAx>
        <c:axId val="176655360"/>
        <c:scaling>
          <c:orientation val="minMax"/>
          <c:max val="1"/>
          <c:min val="0"/>
        </c:scaling>
        <c:delete val="1"/>
        <c:axPos val="t"/>
        <c:numFmt formatCode="0%" sourceLinked="1"/>
        <c:majorTickMark val="out"/>
        <c:minorTickMark val="none"/>
        <c:tickLblPos val="nextTo"/>
        <c:crossAx val="176650112"/>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34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CA</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0.51</c:v>
                </c:pt>
                <c:pt idx="1">
                  <c:v>0.55000000000000004</c:v>
                </c:pt>
                <c:pt idx="2">
                  <c:v>0.51</c:v>
                </c:pt>
                <c:pt idx="3">
                  <c:v>0.43</c:v>
                </c:pt>
                <c:pt idx="4">
                  <c:v>0.59</c:v>
                </c:pt>
                <c:pt idx="5">
                  <c:v>0.5</c:v>
                </c:pt>
              </c:numCache>
            </c:numRef>
          </c:val>
        </c:ser>
        <c:dLbls>
          <c:dLblPos val="outEnd"/>
          <c:showLegendKey val="0"/>
          <c:showVal val="1"/>
          <c:showCatName val="0"/>
          <c:showSerName val="0"/>
          <c:showPercent val="0"/>
          <c:showBubbleSize val="0"/>
        </c:dLbls>
        <c:gapWidth val="50"/>
        <c:axId val="176682496"/>
        <c:axId val="176958080"/>
      </c:barChart>
      <c:catAx>
        <c:axId val="176682496"/>
        <c:scaling>
          <c:orientation val="maxMin"/>
        </c:scaling>
        <c:delete val="1"/>
        <c:axPos val="l"/>
        <c:majorTickMark val="out"/>
        <c:minorTickMark val="none"/>
        <c:tickLblPos val="nextTo"/>
        <c:crossAx val="176958080"/>
        <c:crosses val="autoZero"/>
        <c:auto val="1"/>
        <c:lblAlgn val="ctr"/>
        <c:lblOffset val="100"/>
        <c:noMultiLvlLbl val="0"/>
      </c:catAx>
      <c:valAx>
        <c:axId val="176958080"/>
        <c:scaling>
          <c:orientation val="minMax"/>
          <c:max val="1"/>
          <c:min val="0"/>
        </c:scaling>
        <c:delete val="1"/>
        <c:axPos val="t"/>
        <c:numFmt formatCode="0%" sourceLinked="1"/>
        <c:majorTickMark val="out"/>
        <c:minorTickMark val="none"/>
        <c:tickLblPos val="nextTo"/>
        <c:crossAx val="176682496"/>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34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CA</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0.08</c:v>
                </c:pt>
                <c:pt idx="1">
                  <c:v>0.09</c:v>
                </c:pt>
                <c:pt idx="2">
                  <c:v>0.01</c:v>
                </c:pt>
                <c:pt idx="3">
                  <c:v>0.02</c:v>
                </c:pt>
                <c:pt idx="4">
                  <c:v>0.01</c:v>
                </c:pt>
                <c:pt idx="5">
                  <c:v>0.01</c:v>
                </c:pt>
              </c:numCache>
            </c:numRef>
          </c:val>
        </c:ser>
        <c:dLbls>
          <c:dLblPos val="outEnd"/>
          <c:showLegendKey val="0"/>
          <c:showVal val="1"/>
          <c:showCatName val="0"/>
          <c:showSerName val="0"/>
          <c:showPercent val="0"/>
          <c:showBubbleSize val="0"/>
        </c:dLbls>
        <c:gapWidth val="50"/>
        <c:axId val="177341568"/>
        <c:axId val="177371392"/>
      </c:barChart>
      <c:catAx>
        <c:axId val="177341568"/>
        <c:scaling>
          <c:orientation val="maxMin"/>
        </c:scaling>
        <c:delete val="1"/>
        <c:axPos val="l"/>
        <c:majorTickMark val="out"/>
        <c:minorTickMark val="none"/>
        <c:tickLblPos val="nextTo"/>
        <c:crossAx val="177371392"/>
        <c:crosses val="autoZero"/>
        <c:auto val="1"/>
        <c:lblAlgn val="ctr"/>
        <c:lblOffset val="100"/>
        <c:noMultiLvlLbl val="0"/>
      </c:catAx>
      <c:valAx>
        <c:axId val="177371392"/>
        <c:scaling>
          <c:orientation val="minMax"/>
          <c:max val="1"/>
          <c:min val="0"/>
        </c:scaling>
        <c:delete val="1"/>
        <c:axPos val="t"/>
        <c:numFmt formatCode="0%" sourceLinked="1"/>
        <c:majorTickMark val="out"/>
        <c:minorTickMark val="none"/>
        <c:tickLblPos val="nextTo"/>
        <c:crossAx val="177341568"/>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34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0.43</c:v>
                </c:pt>
                <c:pt idx="1">
                  <c:v>0.51</c:v>
                </c:pt>
                <c:pt idx="2">
                  <c:v>0.42</c:v>
                </c:pt>
                <c:pt idx="3">
                  <c:v>0.45</c:v>
                </c:pt>
                <c:pt idx="4">
                  <c:v>0.43</c:v>
                </c:pt>
                <c:pt idx="5">
                  <c:v>0.56999999999999995</c:v>
                </c:pt>
              </c:numCache>
            </c:numRef>
          </c:val>
        </c:ser>
        <c:dLbls>
          <c:dLblPos val="outEnd"/>
          <c:showLegendKey val="0"/>
          <c:showVal val="1"/>
          <c:showCatName val="0"/>
          <c:showSerName val="0"/>
          <c:showPercent val="0"/>
          <c:showBubbleSize val="0"/>
        </c:dLbls>
        <c:gapWidth val="50"/>
        <c:axId val="177406720"/>
        <c:axId val="177416064"/>
      </c:barChart>
      <c:catAx>
        <c:axId val="177406720"/>
        <c:scaling>
          <c:orientation val="maxMin"/>
        </c:scaling>
        <c:delete val="1"/>
        <c:axPos val="l"/>
        <c:majorTickMark val="out"/>
        <c:minorTickMark val="none"/>
        <c:tickLblPos val="nextTo"/>
        <c:crossAx val="177416064"/>
        <c:crosses val="autoZero"/>
        <c:auto val="1"/>
        <c:lblAlgn val="ctr"/>
        <c:lblOffset val="100"/>
        <c:noMultiLvlLbl val="0"/>
      </c:catAx>
      <c:valAx>
        <c:axId val="177416064"/>
        <c:scaling>
          <c:orientation val="minMax"/>
          <c:max val="1"/>
          <c:min val="0"/>
        </c:scaling>
        <c:delete val="1"/>
        <c:axPos val="t"/>
        <c:numFmt formatCode="0%" sourceLinked="1"/>
        <c:majorTickMark val="out"/>
        <c:minorTickMark val="none"/>
        <c:tickLblPos val="nextTo"/>
        <c:crossAx val="177406720"/>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34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CA</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 (A)</c:v>
                </c:pt>
                <c:pt idx="1">
                  <c:v>Female</c:v>
                </c:pt>
                <c:pt idx="2">
                  <c:v>Male (B)</c:v>
                </c:pt>
                <c:pt idx="3">
                  <c:v>Female</c:v>
                </c:pt>
                <c:pt idx="4">
                  <c:v>Male (C)</c:v>
                </c:pt>
                <c:pt idx="5">
                  <c:v>Female</c:v>
                </c:pt>
              </c:strCache>
            </c:strRef>
          </c:cat>
          <c:val>
            <c:numRef>
              <c:f>Sheet1!$B$2:$B$7</c:f>
              <c:numCache>
                <c:formatCode>0%</c:formatCode>
                <c:ptCount val="6"/>
                <c:pt idx="0">
                  <c:v>0.2</c:v>
                </c:pt>
                <c:pt idx="1">
                  <c:v>0.24</c:v>
                </c:pt>
                <c:pt idx="2">
                  <c:v>0.15</c:v>
                </c:pt>
                <c:pt idx="3">
                  <c:v>0.18</c:v>
                </c:pt>
                <c:pt idx="4">
                  <c:v>0.18</c:v>
                </c:pt>
                <c:pt idx="5">
                  <c:v>0.09</c:v>
                </c:pt>
              </c:numCache>
            </c:numRef>
          </c:val>
        </c:ser>
        <c:dLbls>
          <c:dLblPos val="outEnd"/>
          <c:showLegendKey val="0"/>
          <c:showVal val="1"/>
          <c:showCatName val="0"/>
          <c:showSerName val="0"/>
          <c:showPercent val="0"/>
          <c:showBubbleSize val="0"/>
        </c:dLbls>
        <c:gapWidth val="50"/>
        <c:axId val="177869184"/>
        <c:axId val="177882624"/>
      </c:barChart>
      <c:catAx>
        <c:axId val="177869184"/>
        <c:scaling>
          <c:orientation val="maxMin"/>
        </c:scaling>
        <c:delete val="1"/>
        <c:axPos val="l"/>
        <c:majorTickMark val="out"/>
        <c:minorTickMark val="none"/>
        <c:tickLblPos val="nextTo"/>
        <c:crossAx val="177882624"/>
        <c:crosses val="autoZero"/>
        <c:auto val="1"/>
        <c:lblAlgn val="ctr"/>
        <c:lblOffset val="100"/>
        <c:noMultiLvlLbl val="0"/>
      </c:catAx>
      <c:valAx>
        <c:axId val="177882624"/>
        <c:scaling>
          <c:orientation val="minMax"/>
          <c:max val="1"/>
          <c:min val="0"/>
        </c:scaling>
        <c:delete val="1"/>
        <c:axPos val="t"/>
        <c:numFmt formatCode="0%" sourceLinked="1"/>
        <c:majorTickMark val="out"/>
        <c:minorTickMark val="none"/>
        <c:tickLblPos val="nextTo"/>
        <c:crossAx val="177869184"/>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34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dLbl>
              <c:idx val="5"/>
              <c:layout>
                <c:manualLayout>
                  <c:x val="0"/>
                  <c:y val="-1.4779749781786441E-2"/>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Sheet1!$A$2:$A$7</c:f>
              <c:strCache>
                <c:ptCount val="6"/>
                <c:pt idx="0">
                  <c:v>Males</c:v>
                </c:pt>
                <c:pt idx="1">
                  <c:v>Females</c:v>
                </c:pt>
                <c:pt idx="2">
                  <c:v>Males</c:v>
                </c:pt>
                <c:pt idx="3">
                  <c:v>Females</c:v>
                </c:pt>
                <c:pt idx="4">
                  <c:v>Males</c:v>
                </c:pt>
                <c:pt idx="5">
                  <c:v>Females</c:v>
                </c:pt>
              </c:strCache>
            </c:strRef>
          </c:cat>
          <c:val>
            <c:numRef>
              <c:f>Sheet1!$B$2:$B$7</c:f>
              <c:numCache>
                <c:formatCode>0%</c:formatCode>
                <c:ptCount val="6"/>
                <c:pt idx="0">
                  <c:v>0.8</c:v>
                </c:pt>
                <c:pt idx="1">
                  <c:v>0.87</c:v>
                </c:pt>
                <c:pt idx="2">
                  <c:v>0.85</c:v>
                </c:pt>
                <c:pt idx="3">
                  <c:v>0.9</c:v>
                </c:pt>
                <c:pt idx="4">
                  <c:v>0.87</c:v>
                </c:pt>
                <c:pt idx="5">
                  <c:v>0.88</c:v>
                </c:pt>
              </c:numCache>
            </c:numRef>
          </c:val>
        </c:ser>
        <c:ser>
          <c:idx val="1"/>
          <c:order val="1"/>
          <c:tx>
            <c:strRef>
              <c:f>Sheet1!$C$1</c:f>
              <c:strCache>
                <c:ptCount val="1"/>
                <c:pt idx="0">
                  <c:v>Neutral</c:v>
                </c:pt>
              </c:strCache>
            </c:strRef>
          </c:tx>
          <c:invertIfNegative val="0"/>
          <c:cat>
            <c:strRef>
              <c:f>Sheet1!$A$2:$A$7</c:f>
              <c:strCache>
                <c:ptCount val="6"/>
                <c:pt idx="0">
                  <c:v>Males</c:v>
                </c:pt>
                <c:pt idx="1">
                  <c:v>Females</c:v>
                </c:pt>
                <c:pt idx="2">
                  <c:v>Males</c:v>
                </c:pt>
                <c:pt idx="3">
                  <c:v>Females</c:v>
                </c:pt>
                <c:pt idx="4">
                  <c:v>Males</c:v>
                </c:pt>
                <c:pt idx="5">
                  <c:v>Females</c:v>
                </c:pt>
              </c:strCache>
            </c:strRef>
          </c:cat>
          <c:val>
            <c:numRef>
              <c:f>Sheet1!$C$2:$C$7</c:f>
              <c:numCache>
                <c:formatCode>0%</c:formatCode>
                <c:ptCount val="6"/>
                <c:pt idx="0">
                  <c:v>0.14999999999999991</c:v>
                </c:pt>
                <c:pt idx="1">
                  <c:v>7.999999999999996E-2</c:v>
                </c:pt>
                <c:pt idx="2">
                  <c:v>7.0000000000000062E-2</c:v>
                </c:pt>
                <c:pt idx="3">
                  <c:v>4.9999999999999933E-2</c:v>
                </c:pt>
                <c:pt idx="4">
                  <c:v>6.0000000000000053E-2</c:v>
                </c:pt>
                <c:pt idx="5">
                  <c:v>4.0000000000000036E-2</c:v>
                </c:pt>
              </c:numCache>
            </c:numRef>
          </c:val>
        </c:ser>
        <c:ser>
          <c:idx val="2"/>
          <c:order val="2"/>
          <c:tx>
            <c:strRef>
              <c:f>Sheet1!$D$1</c:f>
              <c:strCache>
                <c:ptCount val="1"/>
                <c:pt idx="0">
                  <c:v>Disagree</c:v>
                </c:pt>
              </c:strCache>
            </c:strRef>
          </c:tx>
          <c:spPr>
            <a:solidFill>
              <a:srgbClr val="C00000"/>
            </a:solidFill>
          </c:spPr>
          <c:invertIfNegative val="0"/>
          <c:cat>
            <c:strRef>
              <c:f>Sheet1!$A$2:$A$7</c:f>
              <c:strCache>
                <c:ptCount val="6"/>
                <c:pt idx="0">
                  <c:v>Males</c:v>
                </c:pt>
                <c:pt idx="1">
                  <c:v>Females</c:v>
                </c:pt>
                <c:pt idx="2">
                  <c:v>Males</c:v>
                </c:pt>
                <c:pt idx="3">
                  <c:v>Females</c:v>
                </c:pt>
                <c:pt idx="4">
                  <c:v>Males</c:v>
                </c:pt>
                <c:pt idx="5">
                  <c:v>Females</c:v>
                </c:pt>
              </c:strCache>
            </c:strRef>
          </c:cat>
          <c:val>
            <c:numRef>
              <c:f>Sheet1!$D$2:$D$7</c:f>
              <c:numCache>
                <c:formatCode>0%</c:formatCode>
                <c:ptCount val="6"/>
                <c:pt idx="0">
                  <c:v>0.05</c:v>
                </c:pt>
                <c:pt idx="1">
                  <c:v>0.05</c:v>
                </c:pt>
                <c:pt idx="2">
                  <c:v>0.08</c:v>
                </c:pt>
                <c:pt idx="3">
                  <c:v>0.05</c:v>
                </c:pt>
                <c:pt idx="4">
                  <c:v>7.0000000000000007E-2</c:v>
                </c:pt>
                <c:pt idx="5">
                  <c:v>0.08</c:v>
                </c:pt>
              </c:numCache>
            </c:numRef>
          </c:val>
        </c:ser>
        <c:dLbls>
          <c:showLegendKey val="0"/>
          <c:showVal val="1"/>
          <c:showCatName val="0"/>
          <c:showSerName val="0"/>
          <c:showPercent val="0"/>
          <c:showBubbleSize val="0"/>
        </c:dLbls>
        <c:gapWidth val="50"/>
        <c:overlap val="100"/>
        <c:axId val="177191936"/>
        <c:axId val="177197824"/>
      </c:barChart>
      <c:catAx>
        <c:axId val="177191936"/>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177197824"/>
        <c:crosses val="autoZero"/>
        <c:auto val="1"/>
        <c:lblAlgn val="ctr"/>
        <c:lblOffset val="100"/>
        <c:noMultiLvlLbl val="0"/>
      </c:catAx>
      <c:valAx>
        <c:axId val="177197824"/>
        <c:scaling>
          <c:orientation val="minMax"/>
          <c:max val="1"/>
          <c:min val="0"/>
        </c:scaling>
        <c:delete val="1"/>
        <c:axPos val="b"/>
        <c:numFmt formatCode="0%" sourceLinked="0"/>
        <c:majorTickMark val="none"/>
        <c:minorTickMark val="none"/>
        <c:tickLblPos val="nextTo"/>
        <c:crossAx val="177191936"/>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34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Sheet1!$A$2:$A$7</c:f>
              <c:strCache>
                <c:ptCount val="6"/>
                <c:pt idx="0">
                  <c:v>Males</c:v>
                </c:pt>
                <c:pt idx="1">
                  <c:v>Females</c:v>
                </c:pt>
                <c:pt idx="2">
                  <c:v>Males</c:v>
                </c:pt>
                <c:pt idx="3">
                  <c:v>Females</c:v>
                </c:pt>
                <c:pt idx="4">
                  <c:v>Males</c:v>
                </c:pt>
                <c:pt idx="5">
                  <c:v>Females</c:v>
                </c:pt>
              </c:strCache>
            </c:strRef>
          </c:cat>
          <c:val>
            <c:numRef>
              <c:f>Sheet1!$B$2:$B$7</c:f>
              <c:numCache>
                <c:formatCode>0%</c:formatCode>
                <c:ptCount val="6"/>
                <c:pt idx="0">
                  <c:v>0.48</c:v>
                </c:pt>
                <c:pt idx="1">
                  <c:v>0.68</c:v>
                </c:pt>
                <c:pt idx="2">
                  <c:v>0.68</c:v>
                </c:pt>
                <c:pt idx="3">
                  <c:v>0.72</c:v>
                </c:pt>
                <c:pt idx="4">
                  <c:v>0.65</c:v>
                </c:pt>
                <c:pt idx="5">
                  <c:v>0.79</c:v>
                </c:pt>
              </c:numCache>
            </c:numRef>
          </c:val>
        </c:ser>
        <c:ser>
          <c:idx val="1"/>
          <c:order val="1"/>
          <c:tx>
            <c:strRef>
              <c:f>Sheet1!$C$1</c:f>
              <c:strCache>
                <c:ptCount val="1"/>
                <c:pt idx="0">
                  <c:v>Neutral</c:v>
                </c:pt>
              </c:strCache>
            </c:strRef>
          </c:tx>
          <c:invertIfNegative val="0"/>
          <c:cat>
            <c:strRef>
              <c:f>Sheet1!$A$2:$A$7</c:f>
              <c:strCache>
                <c:ptCount val="6"/>
                <c:pt idx="0">
                  <c:v>Males</c:v>
                </c:pt>
                <c:pt idx="1">
                  <c:v>Females</c:v>
                </c:pt>
                <c:pt idx="2">
                  <c:v>Males</c:v>
                </c:pt>
                <c:pt idx="3">
                  <c:v>Females</c:v>
                </c:pt>
                <c:pt idx="4">
                  <c:v>Males</c:v>
                </c:pt>
                <c:pt idx="5">
                  <c:v>Females</c:v>
                </c:pt>
              </c:strCache>
            </c:strRef>
          </c:cat>
          <c:val>
            <c:numRef>
              <c:f>Sheet1!$C$2:$C$7</c:f>
              <c:numCache>
                <c:formatCode>0%</c:formatCode>
                <c:ptCount val="6"/>
                <c:pt idx="0">
                  <c:v>0.34000000000000008</c:v>
                </c:pt>
                <c:pt idx="1">
                  <c:v>0.19999999999999996</c:v>
                </c:pt>
                <c:pt idx="2">
                  <c:v>0.18999999999999995</c:v>
                </c:pt>
                <c:pt idx="3">
                  <c:v>0.13</c:v>
                </c:pt>
                <c:pt idx="4">
                  <c:v>0.18999999999999995</c:v>
                </c:pt>
                <c:pt idx="5">
                  <c:v>0.12</c:v>
                </c:pt>
              </c:numCache>
            </c:numRef>
          </c:val>
        </c:ser>
        <c:ser>
          <c:idx val="2"/>
          <c:order val="2"/>
          <c:tx>
            <c:strRef>
              <c:f>Sheet1!$D$1</c:f>
              <c:strCache>
                <c:ptCount val="1"/>
                <c:pt idx="0">
                  <c:v>Agree</c:v>
                </c:pt>
              </c:strCache>
            </c:strRef>
          </c:tx>
          <c:spPr>
            <a:solidFill>
              <a:srgbClr val="C00000"/>
            </a:solidFill>
          </c:spPr>
          <c:invertIfNegative val="0"/>
          <c:cat>
            <c:strRef>
              <c:f>Sheet1!$A$2:$A$7</c:f>
              <c:strCache>
                <c:ptCount val="6"/>
                <c:pt idx="0">
                  <c:v>Males</c:v>
                </c:pt>
                <c:pt idx="1">
                  <c:v>Females</c:v>
                </c:pt>
                <c:pt idx="2">
                  <c:v>Males</c:v>
                </c:pt>
                <c:pt idx="3">
                  <c:v>Females</c:v>
                </c:pt>
                <c:pt idx="4">
                  <c:v>Males</c:v>
                </c:pt>
                <c:pt idx="5">
                  <c:v>Females</c:v>
                </c:pt>
              </c:strCache>
            </c:strRef>
          </c:cat>
          <c:val>
            <c:numRef>
              <c:f>Sheet1!$D$2:$D$7</c:f>
              <c:numCache>
                <c:formatCode>0%</c:formatCode>
                <c:ptCount val="6"/>
                <c:pt idx="0">
                  <c:v>0.18</c:v>
                </c:pt>
                <c:pt idx="1">
                  <c:v>0.12</c:v>
                </c:pt>
                <c:pt idx="2">
                  <c:v>0.13</c:v>
                </c:pt>
                <c:pt idx="3">
                  <c:v>0.15</c:v>
                </c:pt>
                <c:pt idx="4">
                  <c:v>0.16</c:v>
                </c:pt>
                <c:pt idx="5">
                  <c:v>0.09</c:v>
                </c:pt>
              </c:numCache>
            </c:numRef>
          </c:val>
        </c:ser>
        <c:dLbls>
          <c:showLegendKey val="0"/>
          <c:showVal val="1"/>
          <c:showCatName val="0"/>
          <c:showSerName val="0"/>
          <c:showPercent val="0"/>
          <c:showBubbleSize val="0"/>
        </c:dLbls>
        <c:gapWidth val="50"/>
        <c:overlap val="100"/>
        <c:axId val="177245184"/>
        <c:axId val="177246976"/>
      </c:barChart>
      <c:catAx>
        <c:axId val="177245184"/>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177246976"/>
        <c:crosses val="autoZero"/>
        <c:auto val="1"/>
        <c:lblAlgn val="ctr"/>
        <c:lblOffset val="100"/>
        <c:noMultiLvlLbl val="0"/>
      </c:catAx>
      <c:valAx>
        <c:axId val="177246976"/>
        <c:scaling>
          <c:orientation val="minMax"/>
          <c:max val="1"/>
          <c:min val="0"/>
        </c:scaling>
        <c:delete val="1"/>
        <c:axPos val="b"/>
        <c:numFmt formatCode="0%" sourceLinked="0"/>
        <c:majorTickMark val="none"/>
        <c:minorTickMark val="none"/>
        <c:tickLblPos val="nextTo"/>
        <c:crossAx val="177245184"/>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C00000"/>
              </a:solidFill>
            </c:spPr>
          </c:dPt>
          <c:dPt>
            <c:idx val="6"/>
            <c:invertIfNegative val="0"/>
            <c:bubble3D val="0"/>
            <c:spPr>
              <a:solidFill>
                <a:srgbClr val="C00000"/>
              </a:solidFill>
            </c:spPr>
          </c:dPt>
          <c:dPt>
            <c:idx val="7"/>
            <c:invertIfNegative val="0"/>
            <c:bubble3D val="0"/>
            <c:spPr>
              <a:solidFill>
                <a:srgbClr val="C00000"/>
              </a:solidFill>
            </c:spPr>
          </c:dPt>
          <c:dPt>
            <c:idx val="8"/>
            <c:invertIfNegative val="0"/>
            <c:bubble3D val="0"/>
            <c:spPr>
              <a:solidFill>
                <a:srgbClr val="002A7E"/>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Heart attack</c:v>
                </c:pt>
                <c:pt idx="1">
                  <c:v>High blood pressure</c:v>
                </c:pt>
                <c:pt idx="2">
                  <c:v>Prostate cancer (men only)</c:v>
                </c:pt>
                <c:pt idx="3">
                  <c:v>Breast cancer (women only)</c:v>
                </c:pt>
                <c:pt idx="4">
                  <c:v>Stroke</c:v>
                </c:pt>
                <c:pt idx="5">
                  <c:v>Pulmonary embolism</c:v>
                </c:pt>
                <c:pt idx="6">
                  <c:v>Thrombosis</c:v>
                </c:pt>
                <c:pt idx="7">
                  <c:v>Deep vein thrombosis</c:v>
                </c:pt>
                <c:pt idx="8">
                  <c:v>AIDS</c:v>
                </c:pt>
              </c:strCache>
            </c:strRef>
          </c:cat>
          <c:val>
            <c:numRef>
              <c:f>Sheet1!$B$2:$B$10</c:f>
              <c:numCache>
                <c:formatCode>0%</c:formatCode>
                <c:ptCount val="9"/>
                <c:pt idx="0">
                  <c:v>0.37</c:v>
                </c:pt>
                <c:pt idx="1">
                  <c:v>0.36</c:v>
                </c:pt>
                <c:pt idx="2">
                  <c:v>0.34</c:v>
                </c:pt>
                <c:pt idx="3">
                  <c:v>0.48</c:v>
                </c:pt>
                <c:pt idx="4">
                  <c:v>0.37</c:v>
                </c:pt>
                <c:pt idx="5">
                  <c:v>0.22</c:v>
                </c:pt>
                <c:pt idx="6">
                  <c:v>0.21</c:v>
                </c:pt>
                <c:pt idx="7">
                  <c:v>0.21</c:v>
                </c:pt>
                <c:pt idx="8">
                  <c:v>0.09</c:v>
                </c:pt>
              </c:numCache>
            </c:numRef>
          </c:val>
        </c:ser>
        <c:dLbls>
          <c:dLblPos val="outEnd"/>
          <c:showLegendKey val="0"/>
          <c:showVal val="1"/>
          <c:showCatName val="0"/>
          <c:showSerName val="0"/>
          <c:showPercent val="0"/>
          <c:showBubbleSize val="0"/>
        </c:dLbls>
        <c:gapWidth val="50"/>
        <c:axId val="145885440"/>
        <c:axId val="145908480"/>
      </c:barChart>
      <c:catAx>
        <c:axId val="145885440"/>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45908480"/>
        <c:crosses val="autoZero"/>
        <c:auto val="1"/>
        <c:lblAlgn val="ctr"/>
        <c:lblOffset val="100"/>
        <c:noMultiLvlLbl val="0"/>
      </c:catAx>
      <c:valAx>
        <c:axId val="145908480"/>
        <c:scaling>
          <c:orientation val="minMax"/>
        </c:scaling>
        <c:delete val="1"/>
        <c:axPos val="t"/>
        <c:numFmt formatCode="0%" sourceLinked="1"/>
        <c:majorTickMark val="out"/>
        <c:minorTickMark val="none"/>
        <c:tickLblPos val="nextTo"/>
        <c:crossAx val="14588544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5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Sheet1!$A$2:$A$7</c:f>
              <c:strCache>
                <c:ptCount val="6"/>
                <c:pt idx="0">
                  <c:v>Males</c:v>
                </c:pt>
                <c:pt idx="1">
                  <c:v>Females</c:v>
                </c:pt>
                <c:pt idx="2">
                  <c:v>Males</c:v>
                </c:pt>
                <c:pt idx="3">
                  <c:v>Females</c:v>
                </c:pt>
                <c:pt idx="4">
                  <c:v>Males</c:v>
                </c:pt>
                <c:pt idx="5">
                  <c:v>Females</c:v>
                </c:pt>
              </c:strCache>
            </c:strRef>
          </c:cat>
          <c:val>
            <c:numRef>
              <c:f>Sheet1!$B$2:$B$7</c:f>
              <c:numCache>
                <c:formatCode>0%</c:formatCode>
                <c:ptCount val="6"/>
                <c:pt idx="0">
                  <c:v>0.44</c:v>
                </c:pt>
                <c:pt idx="1">
                  <c:v>0.55000000000000004</c:v>
                </c:pt>
                <c:pt idx="2">
                  <c:v>0.51</c:v>
                </c:pt>
                <c:pt idx="3">
                  <c:v>0.41</c:v>
                </c:pt>
                <c:pt idx="4">
                  <c:v>0.51</c:v>
                </c:pt>
                <c:pt idx="5">
                  <c:v>0.46</c:v>
                </c:pt>
              </c:numCache>
            </c:numRef>
          </c:val>
        </c:ser>
        <c:ser>
          <c:idx val="1"/>
          <c:order val="1"/>
          <c:tx>
            <c:strRef>
              <c:f>Sheet1!$C$1</c:f>
              <c:strCache>
                <c:ptCount val="1"/>
                <c:pt idx="0">
                  <c:v>Neutral</c:v>
                </c:pt>
              </c:strCache>
            </c:strRef>
          </c:tx>
          <c:invertIfNegative val="0"/>
          <c:cat>
            <c:strRef>
              <c:f>Sheet1!$A$2:$A$7</c:f>
              <c:strCache>
                <c:ptCount val="6"/>
                <c:pt idx="0">
                  <c:v>Males</c:v>
                </c:pt>
                <c:pt idx="1">
                  <c:v>Females</c:v>
                </c:pt>
                <c:pt idx="2">
                  <c:v>Males</c:v>
                </c:pt>
                <c:pt idx="3">
                  <c:v>Females</c:v>
                </c:pt>
                <c:pt idx="4">
                  <c:v>Males</c:v>
                </c:pt>
                <c:pt idx="5">
                  <c:v>Females</c:v>
                </c:pt>
              </c:strCache>
            </c:strRef>
          </c:cat>
          <c:val>
            <c:numRef>
              <c:f>Sheet1!$C$2:$C$7</c:f>
              <c:numCache>
                <c:formatCode>0%</c:formatCode>
                <c:ptCount val="6"/>
                <c:pt idx="0">
                  <c:v>0.38</c:v>
                </c:pt>
                <c:pt idx="1">
                  <c:v>0.27999999999999992</c:v>
                </c:pt>
                <c:pt idx="2">
                  <c:v>0.31999999999999995</c:v>
                </c:pt>
                <c:pt idx="3">
                  <c:v>0.38</c:v>
                </c:pt>
                <c:pt idx="4">
                  <c:v>0.33999999999999997</c:v>
                </c:pt>
                <c:pt idx="5">
                  <c:v>0.37</c:v>
                </c:pt>
              </c:numCache>
            </c:numRef>
          </c:val>
        </c:ser>
        <c:ser>
          <c:idx val="2"/>
          <c:order val="2"/>
          <c:tx>
            <c:strRef>
              <c:f>Sheet1!$D$1</c:f>
              <c:strCache>
                <c:ptCount val="1"/>
                <c:pt idx="0">
                  <c:v>Agree</c:v>
                </c:pt>
              </c:strCache>
            </c:strRef>
          </c:tx>
          <c:spPr>
            <a:solidFill>
              <a:srgbClr val="C00000"/>
            </a:solidFill>
          </c:spPr>
          <c:invertIfNegative val="0"/>
          <c:cat>
            <c:strRef>
              <c:f>Sheet1!$A$2:$A$7</c:f>
              <c:strCache>
                <c:ptCount val="6"/>
                <c:pt idx="0">
                  <c:v>Males</c:v>
                </c:pt>
                <c:pt idx="1">
                  <c:v>Females</c:v>
                </c:pt>
                <c:pt idx="2">
                  <c:v>Males</c:v>
                </c:pt>
                <c:pt idx="3">
                  <c:v>Females</c:v>
                </c:pt>
                <c:pt idx="4">
                  <c:v>Males</c:v>
                </c:pt>
                <c:pt idx="5">
                  <c:v>Females</c:v>
                </c:pt>
              </c:strCache>
            </c:strRef>
          </c:cat>
          <c:val>
            <c:numRef>
              <c:f>Sheet1!$D$2:$D$7</c:f>
              <c:numCache>
                <c:formatCode>0%</c:formatCode>
                <c:ptCount val="6"/>
                <c:pt idx="0">
                  <c:v>0.18</c:v>
                </c:pt>
                <c:pt idx="1">
                  <c:v>0.17</c:v>
                </c:pt>
                <c:pt idx="2">
                  <c:v>0.17</c:v>
                </c:pt>
                <c:pt idx="3">
                  <c:v>0.21</c:v>
                </c:pt>
                <c:pt idx="4">
                  <c:v>0.15</c:v>
                </c:pt>
                <c:pt idx="5">
                  <c:v>0.17</c:v>
                </c:pt>
              </c:numCache>
            </c:numRef>
          </c:val>
        </c:ser>
        <c:dLbls>
          <c:showLegendKey val="0"/>
          <c:showVal val="1"/>
          <c:showCatName val="0"/>
          <c:showSerName val="0"/>
          <c:showPercent val="0"/>
          <c:showBubbleSize val="0"/>
        </c:dLbls>
        <c:gapWidth val="50"/>
        <c:overlap val="100"/>
        <c:axId val="177966080"/>
        <c:axId val="177988352"/>
      </c:barChart>
      <c:catAx>
        <c:axId val="177966080"/>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177988352"/>
        <c:crosses val="autoZero"/>
        <c:auto val="1"/>
        <c:lblAlgn val="ctr"/>
        <c:lblOffset val="100"/>
        <c:noMultiLvlLbl val="0"/>
      </c:catAx>
      <c:valAx>
        <c:axId val="177988352"/>
        <c:scaling>
          <c:orientation val="minMax"/>
          <c:max val="1"/>
          <c:min val="0"/>
        </c:scaling>
        <c:delete val="1"/>
        <c:axPos val="b"/>
        <c:numFmt formatCode="0%" sourceLinked="0"/>
        <c:majorTickMark val="none"/>
        <c:minorTickMark val="none"/>
        <c:tickLblPos val="nextTo"/>
        <c:crossAx val="177966080"/>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35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Sheet1!$A$2:$A$7</c:f>
              <c:strCache>
                <c:ptCount val="6"/>
                <c:pt idx="0">
                  <c:v>Males</c:v>
                </c:pt>
                <c:pt idx="1">
                  <c:v>Females</c:v>
                </c:pt>
                <c:pt idx="2">
                  <c:v>Males</c:v>
                </c:pt>
                <c:pt idx="3">
                  <c:v>Females</c:v>
                </c:pt>
                <c:pt idx="4">
                  <c:v>Males</c:v>
                </c:pt>
                <c:pt idx="5">
                  <c:v>Females</c:v>
                </c:pt>
              </c:strCache>
            </c:strRef>
          </c:cat>
          <c:val>
            <c:numRef>
              <c:f>Sheet1!$B$2:$B$7</c:f>
              <c:numCache>
                <c:formatCode>0%</c:formatCode>
                <c:ptCount val="6"/>
                <c:pt idx="0">
                  <c:v>0.62</c:v>
                </c:pt>
                <c:pt idx="1">
                  <c:v>0.76</c:v>
                </c:pt>
                <c:pt idx="2">
                  <c:v>0.74</c:v>
                </c:pt>
                <c:pt idx="3">
                  <c:v>0.77</c:v>
                </c:pt>
                <c:pt idx="4">
                  <c:v>0.81</c:v>
                </c:pt>
                <c:pt idx="5">
                  <c:v>0.83</c:v>
                </c:pt>
              </c:numCache>
            </c:numRef>
          </c:val>
        </c:ser>
        <c:ser>
          <c:idx val="1"/>
          <c:order val="1"/>
          <c:tx>
            <c:strRef>
              <c:f>Sheet1!$C$1</c:f>
              <c:strCache>
                <c:ptCount val="1"/>
                <c:pt idx="0">
                  <c:v>Neutral</c:v>
                </c:pt>
              </c:strCache>
            </c:strRef>
          </c:tx>
          <c:invertIfNegative val="0"/>
          <c:cat>
            <c:strRef>
              <c:f>Sheet1!$A$2:$A$7</c:f>
              <c:strCache>
                <c:ptCount val="6"/>
                <c:pt idx="0">
                  <c:v>Males</c:v>
                </c:pt>
                <c:pt idx="1">
                  <c:v>Females</c:v>
                </c:pt>
                <c:pt idx="2">
                  <c:v>Males</c:v>
                </c:pt>
                <c:pt idx="3">
                  <c:v>Females</c:v>
                </c:pt>
                <c:pt idx="4">
                  <c:v>Males</c:v>
                </c:pt>
                <c:pt idx="5">
                  <c:v>Females</c:v>
                </c:pt>
              </c:strCache>
            </c:strRef>
          </c:cat>
          <c:val>
            <c:numRef>
              <c:f>Sheet1!$C$2:$C$7</c:f>
              <c:numCache>
                <c:formatCode>0%</c:formatCode>
                <c:ptCount val="6"/>
                <c:pt idx="0">
                  <c:v>0.27</c:v>
                </c:pt>
                <c:pt idx="1">
                  <c:v>0.16999999999999993</c:v>
                </c:pt>
                <c:pt idx="2">
                  <c:v>0.16000000000000003</c:v>
                </c:pt>
                <c:pt idx="3">
                  <c:v>0.15999999999999992</c:v>
                </c:pt>
                <c:pt idx="4">
                  <c:v>0.1399999999999999</c:v>
                </c:pt>
                <c:pt idx="5">
                  <c:v>0.13</c:v>
                </c:pt>
              </c:numCache>
            </c:numRef>
          </c:val>
        </c:ser>
        <c:ser>
          <c:idx val="2"/>
          <c:order val="2"/>
          <c:tx>
            <c:strRef>
              <c:f>Sheet1!$D$1</c:f>
              <c:strCache>
                <c:ptCount val="1"/>
                <c:pt idx="0">
                  <c:v>Agree</c:v>
                </c:pt>
              </c:strCache>
            </c:strRef>
          </c:tx>
          <c:spPr>
            <a:solidFill>
              <a:srgbClr val="C00000"/>
            </a:solidFill>
          </c:spPr>
          <c:invertIfNegative val="0"/>
          <c:cat>
            <c:strRef>
              <c:f>Sheet1!$A$2:$A$7</c:f>
              <c:strCache>
                <c:ptCount val="6"/>
                <c:pt idx="0">
                  <c:v>Males</c:v>
                </c:pt>
                <c:pt idx="1">
                  <c:v>Females</c:v>
                </c:pt>
                <c:pt idx="2">
                  <c:v>Males</c:v>
                </c:pt>
                <c:pt idx="3">
                  <c:v>Females</c:v>
                </c:pt>
                <c:pt idx="4">
                  <c:v>Males</c:v>
                </c:pt>
                <c:pt idx="5">
                  <c:v>Females</c:v>
                </c:pt>
              </c:strCache>
            </c:strRef>
          </c:cat>
          <c:val>
            <c:numRef>
              <c:f>Sheet1!$D$2:$D$7</c:f>
              <c:numCache>
                <c:formatCode>0%</c:formatCode>
                <c:ptCount val="6"/>
                <c:pt idx="0">
                  <c:v>0.11</c:v>
                </c:pt>
                <c:pt idx="1">
                  <c:v>7.0000000000000007E-2</c:v>
                </c:pt>
                <c:pt idx="2">
                  <c:v>0.1</c:v>
                </c:pt>
                <c:pt idx="3">
                  <c:v>7.0000000000000007E-2</c:v>
                </c:pt>
                <c:pt idx="4">
                  <c:v>0.05</c:v>
                </c:pt>
                <c:pt idx="5">
                  <c:v>0.04</c:v>
                </c:pt>
              </c:numCache>
            </c:numRef>
          </c:val>
        </c:ser>
        <c:dLbls>
          <c:showLegendKey val="0"/>
          <c:showVal val="1"/>
          <c:showCatName val="0"/>
          <c:showSerName val="0"/>
          <c:showPercent val="0"/>
          <c:showBubbleSize val="0"/>
        </c:dLbls>
        <c:gapWidth val="50"/>
        <c:overlap val="100"/>
        <c:axId val="177994752"/>
        <c:axId val="177308416"/>
      </c:barChart>
      <c:catAx>
        <c:axId val="177994752"/>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177308416"/>
        <c:crosses val="autoZero"/>
        <c:auto val="1"/>
        <c:lblAlgn val="ctr"/>
        <c:lblOffset val="100"/>
        <c:noMultiLvlLbl val="0"/>
      </c:catAx>
      <c:valAx>
        <c:axId val="177308416"/>
        <c:scaling>
          <c:orientation val="minMax"/>
          <c:max val="1"/>
          <c:min val="0"/>
        </c:scaling>
        <c:delete val="1"/>
        <c:axPos val="b"/>
        <c:numFmt formatCode="0%" sourceLinked="0"/>
        <c:majorTickMark val="none"/>
        <c:minorTickMark val="none"/>
        <c:tickLblPos val="nextTo"/>
        <c:crossAx val="177994752"/>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35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Sheet1!$A$2:$A$7</c:f>
              <c:strCache>
                <c:ptCount val="6"/>
                <c:pt idx="0">
                  <c:v>Males</c:v>
                </c:pt>
                <c:pt idx="1">
                  <c:v>Females</c:v>
                </c:pt>
                <c:pt idx="2">
                  <c:v>Males</c:v>
                </c:pt>
                <c:pt idx="3">
                  <c:v>Females</c:v>
                </c:pt>
                <c:pt idx="4">
                  <c:v>Males</c:v>
                </c:pt>
                <c:pt idx="5">
                  <c:v>Females</c:v>
                </c:pt>
              </c:strCache>
            </c:strRef>
          </c:cat>
          <c:val>
            <c:numRef>
              <c:f>Sheet1!$B$2:$B$7</c:f>
              <c:numCache>
                <c:formatCode>0%</c:formatCode>
                <c:ptCount val="6"/>
                <c:pt idx="0">
                  <c:v>0.61</c:v>
                </c:pt>
                <c:pt idx="1">
                  <c:v>0.74</c:v>
                </c:pt>
                <c:pt idx="2">
                  <c:v>0.77</c:v>
                </c:pt>
                <c:pt idx="3">
                  <c:v>0.8</c:v>
                </c:pt>
                <c:pt idx="4">
                  <c:v>0.84</c:v>
                </c:pt>
                <c:pt idx="5">
                  <c:v>0.87</c:v>
                </c:pt>
              </c:numCache>
            </c:numRef>
          </c:val>
        </c:ser>
        <c:ser>
          <c:idx val="1"/>
          <c:order val="1"/>
          <c:tx>
            <c:strRef>
              <c:f>Sheet1!$C$1</c:f>
              <c:strCache>
                <c:ptCount val="1"/>
                <c:pt idx="0">
                  <c:v>Neutral</c:v>
                </c:pt>
              </c:strCache>
            </c:strRef>
          </c:tx>
          <c:invertIfNegative val="0"/>
          <c:cat>
            <c:strRef>
              <c:f>Sheet1!$A$2:$A$7</c:f>
              <c:strCache>
                <c:ptCount val="6"/>
                <c:pt idx="0">
                  <c:v>Males</c:v>
                </c:pt>
                <c:pt idx="1">
                  <c:v>Females</c:v>
                </c:pt>
                <c:pt idx="2">
                  <c:v>Males</c:v>
                </c:pt>
                <c:pt idx="3">
                  <c:v>Females</c:v>
                </c:pt>
                <c:pt idx="4">
                  <c:v>Males</c:v>
                </c:pt>
                <c:pt idx="5">
                  <c:v>Females</c:v>
                </c:pt>
              </c:strCache>
            </c:strRef>
          </c:cat>
          <c:val>
            <c:numRef>
              <c:f>Sheet1!$C$2:$C$7</c:f>
              <c:numCache>
                <c:formatCode>0%</c:formatCode>
                <c:ptCount val="6"/>
                <c:pt idx="0">
                  <c:v>0.18999999999999995</c:v>
                </c:pt>
                <c:pt idx="1">
                  <c:v>0.17000000000000004</c:v>
                </c:pt>
                <c:pt idx="2">
                  <c:v>0.13</c:v>
                </c:pt>
                <c:pt idx="3">
                  <c:v>0.10999999999999999</c:v>
                </c:pt>
                <c:pt idx="4">
                  <c:v>9.000000000000008E-2</c:v>
                </c:pt>
                <c:pt idx="5">
                  <c:v>5.0000000000000044E-2</c:v>
                </c:pt>
              </c:numCache>
            </c:numRef>
          </c:val>
        </c:ser>
        <c:ser>
          <c:idx val="2"/>
          <c:order val="2"/>
          <c:tx>
            <c:strRef>
              <c:f>Sheet1!$D$1</c:f>
              <c:strCache>
                <c:ptCount val="1"/>
                <c:pt idx="0">
                  <c:v>Agree</c:v>
                </c:pt>
              </c:strCache>
            </c:strRef>
          </c:tx>
          <c:spPr>
            <a:solidFill>
              <a:srgbClr val="C00000"/>
            </a:solidFill>
          </c:spPr>
          <c:invertIfNegative val="0"/>
          <c:cat>
            <c:strRef>
              <c:f>Sheet1!$A$2:$A$7</c:f>
              <c:strCache>
                <c:ptCount val="6"/>
                <c:pt idx="0">
                  <c:v>Males</c:v>
                </c:pt>
                <c:pt idx="1">
                  <c:v>Females</c:v>
                </c:pt>
                <c:pt idx="2">
                  <c:v>Males</c:v>
                </c:pt>
                <c:pt idx="3">
                  <c:v>Females</c:v>
                </c:pt>
                <c:pt idx="4">
                  <c:v>Males</c:v>
                </c:pt>
                <c:pt idx="5">
                  <c:v>Females</c:v>
                </c:pt>
              </c:strCache>
            </c:strRef>
          </c:cat>
          <c:val>
            <c:numRef>
              <c:f>Sheet1!$D$2:$D$7</c:f>
              <c:numCache>
                <c:formatCode>0%</c:formatCode>
                <c:ptCount val="6"/>
                <c:pt idx="0">
                  <c:v>0.2</c:v>
                </c:pt>
                <c:pt idx="1">
                  <c:v>0.09</c:v>
                </c:pt>
                <c:pt idx="2">
                  <c:v>0.1</c:v>
                </c:pt>
                <c:pt idx="3">
                  <c:v>0.09</c:v>
                </c:pt>
                <c:pt idx="4">
                  <c:v>7.0000000000000007E-2</c:v>
                </c:pt>
                <c:pt idx="5">
                  <c:v>0.08</c:v>
                </c:pt>
              </c:numCache>
            </c:numRef>
          </c:val>
        </c:ser>
        <c:dLbls>
          <c:showLegendKey val="0"/>
          <c:showVal val="1"/>
          <c:showCatName val="0"/>
          <c:showSerName val="0"/>
          <c:showPercent val="0"/>
          <c:showBubbleSize val="0"/>
        </c:dLbls>
        <c:gapWidth val="50"/>
        <c:overlap val="100"/>
        <c:axId val="178347392"/>
        <c:axId val="178353280"/>
      </c:barChart>
      <c:catAx>
        <c:axId val="178347392"/>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178353280"/>
        <c:crosses val="autoZero"/>
        <c:auto val="1"/>
        <c:lblAlgn val="ctr"/>
        <c:lblOffset val="100"/>
        <c:noMultiLvlLbl val="0"/>
      </c:catAx>
      <c:valAx>
        <c:axId val="178353280"/>
        <c:scaling>
          <c:orientation val="minMax"/>
          <c:max val="1"/>
          <c:min val="0"/>
        </c:scaling>
        <c:delete val="1"/>
        <c:axPos val="b"/>
        <c:numFmt formatCode="0%" sourceLinked="0"/>
        <c:majorTickMark val="none"/>
        <c:minorTickMark val="none"/>
        <c:tickLblPos val="nextTo"/>
        <c:crossAx val="178347392"/>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35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0.5</c:v>
                </c:pt>
                <c:pt idx="1">
                  <c:v>0.44</c:v>
                </c:pt>
                <c:pt idx="2">
                  <c:v>0.45</c:v>
                </c:pt>
              </c:numCache>
            </c:numRef>
          </c:val>
        </c:ser>
        <c:ser>
          <c:idx val="1"/>
          <c:order val="1"/>
          <c:tx>
            <c:strRef>
              <c:f>Sheet1!$C$1</c:f>
              <c:strCache>
                <c:ptCount val="1"/>
                <c:pt idx="0">
                  <c:v>Neutral</c:v>
                </c:pt>
              </c:strCache>
            </c:strRef>
          </c:tx>
          <c:invertIfNegative val="0"/>
          <c:cat>
            <c:strRef>
              <c:f>Sheet1!$A$2:$A$4</c:f>
              <c:strCache>
                <c:ptCount val="3"/>
                <c:pt idx="0">
                  <c:v>Urban</c:v>
                </c:pt>
                <c:pt idx="1">
                  <c:v>Suburban</c:v>
                </c:pt>
                <c:pt idx="2">
                  <c:v>Rural</c:v>
                </c:pt>
              </c:strCache>
            </c:strRef>
          </c:cat>
          <c:val>
            <c:numRef>
              <c:f>Sheet1!$C$2:$C$4</c:f>
              <c:numCache>
                <c:formatCode>0%</c:formatCode>
                <c:ptCount val="3"/>
                <c:pt idx="0">
                  <c:v>0.33999999999999997</c:v>
                </c:pt>
                <c:pt idx="1">
                  <c:v>0.36</c:v>
                </c:pt>
                <c:pt idx="2">
                  <c:v>0.36</c:v>
                </c:pt>
              </c:numCache>
            </c:numRef>
          </c:val>
        </c:ser>
        <c:ser>
          <c:idx val="2"/>
          <c:order val="2"/>
          <c:tx>
            <c:strRef>
              <c:f>Sheet1!$D$1</c:f>
              <c:strCache>
                <c:ptCount val="1"/>
                <c:pt idx="0">
                  <c:v>Agree</c:v>
                </c:pt>
              </c:strCache>
            </c:strRef>
          </c:tx>
          <c:spPr>
            <a:solidFill>
              <a:srgbClr val="C00000"/>
            </a:solidFill>
          </c:spPr>
          <c:invertIfNegative val="0"/>
          <c:cat>
            <c:strRef>
              <c:f>Sheet1!$A$2:$A$4</c:f>
              <c:strCache>
                <c:ptCount val="3"/>
                <c:pt idx="0">
                  <c:v>Urban</c:v>
                </c:pt>
                <c:pt idx="1">
                  <c:v>Suburban</c:v>
                </c:pt>
                <c:pt idx="2">
                  <c:v>Rural</c:v>
                </c:pt>
              </c:strCache>
            </c:strRef>
          </c:cat>
          <c:val>
            <c:numRef>
              <c:f>Sheet1!$D$2:$D$4</c:f>
              <c:numCache>
                <c:formatCode>0%</c:formatCode>
                <c:ptCount val="3"/>
                <c:pt idx="0">
                  <c:v>0.16</c:v>
                </c:pt>
                <c:pt idx="1">
                  <c:v>0.2</c:v>
                </c:pt>
                <c:pt idx="2">
                  <c:v>0.19</c:v>
                </c:pt>
              </c:numCache>
            </c:numRef>
          </c:val>
        </c:ser>
        <c:dLbls>
          <c:showLegendKey val="0"/>
          <c:showVal val="1"/>
          <c:showCatName val="0"/>
          <c:showSerName val="0"/>
          <c:showPercent val="0"/>
          <c:showBubbleSize val="0"/>
        </c:dLbls>
        <c:gapWidth val="50"/>
        <c:overlap val="100"/>
        <c:axId val="177693824"/>
        <c:axId val="177695360"/>
      </c:barChart>
      <c:catAx>
        <c:axId val="177693824"/>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177695360"/>
        <c:crosses val="autoZero"/>
        <c:auto val="1"/>
        <c:lblAlgn val="ctr"/>
        <c:lblOffset val="100"/>
        <c:noMultiLvlLbl val="0"/>
      </c:catAx>
      <c:valAx>
        <c:axId val="177695360"/>
        <c:scaling>
          <c:orientation val="minMax"/>
          <c:max val="1"/>
          <c:min val="0"/>
        </c:scaling>
        <c:delete val="1"/>
        <c:axPos val="b"/>
        <c:numFmt formatCode="0%" sourceLinked="0"/>
        <c:majorTickMark val="none"/>
        <c:minorTickMark val="none"/>
        <c:tickLblPos val="nextTo"/>
        <c:crossAx val="177693824"/>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35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0.73</c:v>
                </c:pt>
                <c:pt idx="1">
                  <c:v>0.76</c:v>
                </c:pt>
                <c:pt idx="2">
                  <c:v>0.77</c:v>
                </c:pt>
              </c:numCache>
            </c:numRef>
          </c:val>
        </c:ser>
        <c:ser>
          <c:idx val="1"/>
          <c:order val="1"/>
          <c:tx>
            <c:strRef>
              <c:f>Sheet1!$C$1</c:f>
              <c:strCache>
                <c:ptCount val="1"/>
                <c:pt idx="0">
                  <c:v>Neutral</c:v>
                </c:pt>
              </c:strCache>
            </c:strRef>
          </c:tx>
          <c:invertIfNegative val="0"/>
          <c:cat>
            <c:strRef>
              <c:f>Sheet1!$A$2:$A$4</c:f>
              <c:strCache>
                <c:ptCount val="3"/>
                <c:pt idx="0">
                  <c:v>Urban</c:v>
                </c:pt>
                <c:pt idx="1">
                  <c:v>Suburban</c:v>
                </c:pt>
                <c:pt idx="2">
                  <c:v>Rural</c:v>
                </c:pt>
              </c:strCache>
            </c:strRef>
          </c:cat>
          <c:val>
            <c:numRef>
              <c:f>Sheet1!$C$2:$C$4</c:f>
              <c:numCache>
                <c:formatCode>0%</c:formatCode>
                <c:ptCount val="3"/>
                <c:pt idx="0">
                  <c:v>0.18000000000000005</c:v>
                </c:pt>
                <c:pt idx="1">
                  <c:v>0.16999999999999993</c:v>
                </c:pt>
                <c:pt idx="2">
                  <c:v>0.14000000000000001</c:v>
                </c:pt>
              </c:numCache>
            </c:numRef>
          </c:val>
        </c:ser>
        <c:ser>
          <c:idx val="2"/>
          <c:order val="2"/>
          <c:tx>
            <c:strRef>
              <c:f>Sheet1!$D$1</c:f>
              <c:strCache>
                <c:ptCount val="1"/>
                <c:pt idx="0">
                  <c:v>Agree</c:v>
                </c:pt>
              </c:strCache>
            </c:strRef>
          </c:tx>
          <c:spPr>
            <a:solidFill>
              <a:srgbClr val="C00000"/>
            </a:solidFill>
          </c:spPr>
          <c:invertIfNegative val="0"/>
          <c:cat>
            <c:strRef>
              <c:f>Sheet1!$A$2:$A$4</c:f>
              <c:strCache>
                <c:ptCount val="3"/>
                <c:pt idx="0">
                  <c:v>Urban</c:v>
                </c:pt>
                <c:pt idx="1">
                  <c:v>Suburban</c:v>
                </c:pt>
                <c:pt idx="2">
                  <c:v>Rural</c:v>
                </c:pt>
              </c:strCache>
            </c:strRef>
          </c:cat>
          <c:val>
            <c:numRef>
              <c:f>Sheet1!$D$2:$D$4</c:f>
              <c:numCache>
                <c:formatCode>0%</c:formatCode>
                <c:ptCount val="3"/>
                <c:pt idx="0">
                  <c:v>0.09</c:v>
                </c:pt>
                <c:pt idx="1">
                  <c:v>7.0000000000000007E-2</c:v>
                </c:pt>
                <c:pt idx="2">
                  <c:v>0.09</c:v>
                </c:pt>
              </c:numCache>
            </c:numRef>
          </c:val>
        </c:ser>
        <c:dLbls>
          <c:showLegendKey val="0"/>
          <c:showVal val="1"/>
          <c:showCatName val="0"/>
          <c:showSerName val="0"/>
          <c:showPercent val="0"/>
          <c:showBubbleSize val="0"/>
        </c:dLbls>
        <c:gapWidth val="50"/>
        <c:overlap val="100"/>
        <c:axId val="177747072"/>
        <c:axId val="177748608"/>
      </c:barChart>
      <c:catAx>
        <c:axId val="177747072"/>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177748608"/>
        <c:crosses val="autoZero"/>
        <c:auto val="1"/>
        <c:lblAlgn val="ctr"/>
        <c:lblOffset val="100"/>
        <c:noMultiLvlLbl val="0"/>
      </c:catAx>
      <c:valAx>
        <c:axId val="177748608"/>
        <c:scaling>
          <c:orientation val="minMax"/>
          <c:max val="1"/>
          <c:min val="0"/>
        </c:scaling>
        <c:delete val="1"/>
        <c:axPos val="b"/>
        <c:numFmt formatCode="0%" sourceLinked="0"/>
        <c:majorTickMark val="none"/>
        <c:minorTickMark val="none"/>
        <c:tickLblPos val="nextTo"/>
        <c:crossAx val="177747072"/>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35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0.67</c:v>
                </c:pt>
                <c:pt idx="1">
                  <c:v>0.65</c:v>
                </c:pt>
                <c:pt idx="2">
                  <c:v>0.69</c:v>
                </c:pt>
              </c:numCache>
            </c:numRef>
          </c:val>
        </c:ser>
        <c:ser>
          <c:idx val="1"/>
          <c:order val="1"/>
          <c:tx>
            <c:strRef>
              <c:f>Sheet1!$C$1</c:f>
              <c:strCache>
                <c:ptCount val="1"/>
                <c:pt idx="0">
                  <c:v>Neutral</c:v>
                </c:pt>
              </c:strCache>
            </c:strRef>
          </c:tx>
          <c:invertIfNegative val="0"/>
          <c:cat>
            <c:strRef>
              <c:f>Sheet1!$A$2:$A$4</c:f>
              <c:strCache>
                <c:ptCount val="3"/>
                <c:pt idx="0">
                  <c:v>Urban</c:v>
                </c:pt>
                <c:pt idx="1">
                  <c:v>Suburban</c:v>
                </c:pt>
                <c:pt idx="2">
                  <c:v>Rural</c:v>
                </c:pt>
              </c:strCache>
            </c:strRef>
          </c:cat>
          <c:val>
            <c:numRef>
              <c:f>Sheet1!$C$2:$C$4</c:f>
              <c:numCache>
                <c:formatCode>0%</c:formatCode>
                <c:ptCount val="3"/>
                <c:pt idx="0">
                  <c:v>0.19999999999999996</c:v>
                </c:pt>
                <c:pt idx="1">
                  <c:v>0.17999999999999994</c:v>
                </c:pt>
                <c:pt idx="2">
                  <c:v>0.17000000000000004</c:v>
                </c:pt>
              </c:numCache>
            </c:numRef>
          </c:val>
        </c:ser>
        <c:ser>
          <c:idx val="2"/>
          <c:order val="2"/>
          <c:tx>
            <c:strRef>
              <c:f>Sheet1!$D$1</c:f>
              <c:strCache>
                <c:ptCount val="1"/>
                <c:pt idx="0">
                  <c:v>Agree</c:v>
                </c:pt>
              </c:strCache>
            </c:strRef>
          </c:tx>
          <c:spPr>
            <a:solidFill>
              <a:srgbClr val="C00000"/>
            </a:solidFill>
          </c:spPr>
          <c:invertIfNegative val="0"/>
          <c:cat>
            <c:strRef>
              <c:f>Sheet1!$A$2:$A$4</c:f>
              <c:strCache>
                <c:ptCount val="3"/>
                <c:pt idx="0">
                  <c:v>Urban</c:v>
                </c:pt>
                <c:pt idx="1">
                  <c:v>Suburban</c:v>
                </c:pt>
                <c:pt idx="2">
                  <c:v>Rural</c:v>
                </c:pt>
              </c:strCache>
            </c:strRef>
          </c:cat>
          <c:val>
            <c:numRef>
              <c:f>Sheet1!$D$2:$D$4</c:f>
              <c:numCache>
                <c:formatCode>0%</c:formatCode>
                <c:ptCount val="3"/>
                <c:pt idx="0">
                  <c:v>0.13</c:v>
                </c:pt>
                <c:pt idx="1">
                  <c:v>0.17</c:v>
                </c:pt>
                <c:pt idx="2">
                  <c:v>0.14000000000000001</c:v>
                </c:pt>
              </c:numCache>
            </c:numRef>
          </c:val>
        </c:ser>
        <c:dLbls>
          <c:showLegendKey val="0"/>
          <c:showVal val="1"/>
          <c:showCatName val="0"/>
          <c:showSerName val="0"/>
          <c:showPercent val="0"/>
          <c:showBubbleSize val="0"/>
        </c:dLbls>
        <c:gapWidth val="50"/>
        <c:overlap val="100"/>
        <c:axId val="177812608"/>
        <c:axId val="177814144"/>
      </c:barChart>
      <c:catAx>
        <c:axId val="177812608"/>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177814144"/>
        <c:crosses val="autoZero"/>
        <c:auto val="1"/>
        <c:lblAlgn val="ctr"/>
        <c:lblOffset val="100"/>
        <c:noMultiLvlLbl val="0"/>
      </c:catAx>
      <c:valAx>
        <c:axId val="177814144"/>
        <c:scaling>
          <c:orientation val="minMax"/>
          <c:max val="1"/>
          <c:min val="0"/>
        </c:scaling>
        <c:delete val="1"/>
        <c:axPos val="b"/>
        <c:numFmt formatCode="0%" sourceLinked="0"/>
        <c:majorTickMark val="none"/>
        <c:minorTickMark val="none"/>
        <c:tickLblPos val="nextTo"/>
        <c:crossAx val="177812608"/>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35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0.76</c:v>
                </c:pt>
                <c:pt idx="1">
                  <c:v>0.77</c:v>
                </c:pt>
                <c:pt idx="2">
                  <c:v>0.7</c:v>
                </c:pt>
              </c:numCache>
            </c:numRef>
          </c:val>
        </c:ser>
        <c:ser>
          <c:idx val="1"/>
          <c:order val="1"/>
          <c:tx>
            <c:strRef>
              <c:f>Sheet1!$C$1</c:f>
              <c:strCache>
                <c:ptCount val="1"/>
                <c:pt idx="0">
                  <c:v>Neutral</c:v>
                </c:pt>
              </c:strCache>
            </c:strRef>
          </c:tx>
          <c:invertIfNegative val="0"/>
          <c:cat>
            <c:strRef>
              <c:f>Sheet1!$A$2:$A$4</c:f>
              <c:strCache>
                <c:ptCount val="3"/>
                <c:pt idx="0">
                  <c:v>Urban</c:v>
                </c:pt>
                <c:pt idx="1">
                  <c:v>Suburban</c:v>
                </c:pt>
                <c:pt idx="2">
                  <c:v>Rural</c:v>
                </c:pt>
              </c:strCache>
            </c:strRef>
          </c:cat>
          <c:val>
            <c:numRef>
              <c:f>Sheet1!$C$2:$C$4</c:f>
              <c:numCache>
                <c:formatCode>0%</c:formatCode>
                <c:ptCount val="3"/>
                <c:pt idx="0">
                  <c:v>0.13</c:v>
                </c:pt>
                <c:pt idx="1">
                  <c:v>0.12</c:v>
                </c:pt>
                <c:pt idx="2">
                  <c:v>0.19000000000000006</c:v>
                </c:pt>
              </c:numCache>
            </c:numRef>
          </c:val>
        </c:ser>
        <c:ser>
          <c:idx val="2"/>
          <c:order val="2"/>
          <c:tx>
            <c:strRef>
              <c:f>Sheet1!$D$1</c:f>
              <c:strCache>
                <c:ptCount val="1"/>
                <c:pt idx="0">
                  <c:v>Agree</c:v>
                </c:pt>
              </c:strCache>
            </c:strRef>
          </c:tx>
          <c:spPr>
            <a:solidFill>
              <a:srgbClr val="C00000"/>
            </a:solidFill>
          </c:spPr>
          <c:invertIfNegative val="0"/>
          <c:cat>
            <c:strRef>
              <c:f>Sheet1!$A$2:$A$4</c:f>
              <c:strCache>
                <c:ptCount val="3"/>
                <c:pt idx="0">
                  <c:v>Urban</c:v>
                </c:pt>
                <c:pt idx="1">
                  <c:v>Suburban</c:v>
                </c:pt>
                <c:pt idx="2">
                  <c:v>Rural</c:v>
                </c:pt>
              </c:strCache>
            </c:strRef>
          </c:cat>
          <c:val>
            <c:numRef>
              <c:f>Sheet1!$D$2:$D$4</c:f>
              <c:numCache>
                <c:formatCode>0%</c:formatCode>
                <c:ptCount val="3"/>
                <c:pt idx="0">
                  <c:v>0.11</c:v>
                </c:pt>
                <c:pt idx="1">
                  <c:v>0.11</c:v>
                </c:pt>
                <c:pt idx="2">
                  <c:v>0.11</c:v>
                </c:pt>
              </c:numCache>
            </c:numRef>
          </c:val>
        </c:ser>
        <c:dLbls>
          <c:showLegendKey val="0"/>
          <c:showVal val="1"/>
          <c:showCatName val="0"/>
          <c:showSerName val="0"/>
          <c:showPercent val="0"/>
          <c:showBubbleSize val="0"/>
        </c:dLbls>
        <c:gapWidth val="50"/>
        <c:overlap val="100"/>
        <c:axId val="178226304"/>
        <c:axId val="178227840"/>
      </c:barChart>
      <c:catAx>
        <c:axId val="178226304"/>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178227840"/>
        <c:crosses val="autoZero"/>
        <c:auto val="1"/>
        <c:lblAlgn val="ctr"/>
        <c:lblOffset val="100"/>
        <c:noMultiLvlLbl val="0"/>
      </c:catAx>
      <c:valAx>
        <c:axId val="178227840"/>
        <c:scaling>
          <c:orientation val="minMax"/>
          <c:max val="1"/>
          <c:min val="0"/>
        </c:scaling>
        <c:delete val="1"/>
        <c:axPos val="b"/>
        <c:numFmt formatCode="0%" sourceLinked="0"/>
        <c:majorTickMark val="none"/>
        <c:minorTickMark val="none"/>
        <c:tickLblPos val="nextTo"/>
        <c:crossAx val="178226304"/>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35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0.86</c:v>
                </c:pt>
                <c:pt idx="1">
                  <c:v>0.86</c:v>
                </c:pt>
                <c:pt idx="2">
                  <c:v>0.83</c:v>
                </c:pt>
              </c:numCache>
            </c:numRef>
          </c:val>
        </c:ser>
        <c:ser>
          <c:idx val="1"/>
          <c:order val="1"/>
          <c:tx>
            <c:strRef>
              <c:f>Sheet1!$C$1</c:f>
              <c:strCache>
                <c:ptCount val="1"/>
                <c:pt idx="0">
                  <c:v>Neutral</c:v>
                </c:pt>
              </c:strCache>
            </c:strRef>
          </c:tx>
          <c:invertIfNegative val="0"/>
          <c:cat>
            <c:strRef>
              <c:f>Sheet1!$A$2:$A$4</c:f>
              <c:strCache>
                <c:ptCount val="3"/>
                <c:pt idx="0">
                  <c:v>Urban</c:v>
                </c:pt>
                <c:pt idx="1">
                  <c:v>Suburban</c:v>
                </c:pt>
                <c:pt idx="2">
                  <c:v>Rural</c:v>
                </c:pt>
              </c:strCache>
            </c:strRef>
          </c:cat>
          <c:val>
            <c:numRef>
              <c:f>Sheet1!$C$2:$C$4</c:f>
              <c:numCache>
                <c:formatCode>0%</c:formatCode>
                <c:ptCount val="3"/>
                <c:pt idx="0">
                  <c:v>7.0000000000000062E-2</c:v>
                </c:pt>
                <c:pt idx="1">
                  <c:v>8.0000000000000071E-2</c:v>
                </c:pt>
                <c:pt idx="2">
                  <c:v>0.12</c:v>
                </c:pt>
              </c:numCache>
            </c:numRef>
          </c:val>
        </c:ser>
        <c:ser>
          <c:idx val="2"/>
          <c:order val="2"/>
          <c:tx>
            <c:strRef>
              <c:f>Sheet1!$D$1</c:f>
              <c:strCache>
                <c:ptCount val="1"/>
                <c:pt idx="0">
                  <c:v>Disagree</c:v>
                </c:pt>
              </c:strCache>
            </c:strRef>
          </c:tx>
          <c:spPr>
            <a:solidFill>
              <a:srgbClr val="C00000"/>
            </a:solidFill>
          </c:spPr>
          <c:invertIfNegative val="0"/>
          <c:cat>
            <c:strRef>
              <c:f>Sheet1!$A$2:$A$4</c:f>
              <c:strCache>
                <c:ptCount val="3"/>
                <c:pt idx="0">
                  <c:v>Urban</c:v>
                </c:pt>
                <c:pt idx="1">
                  <c:v>Suburban</c:v>
                </c:pt>
                <c:pt idx="2">
                  <c:v>Rural</c:v>
                </c:pt>
              </c:strCache>
            </c:strRef>
          </c:cat>
          <c:val>
            <c:numRef>
              <c:f>Sheet1!$D$2:$D$4</c:f>
              <c:numCache>
                <c:formatCode>0%</c:formatCode>
                <c:ptCount val="3"/>
                <c:pt idx="0">
                  <c:v>7.0000000000000007E-2</c:v>
                </c:pt>
                <c:pt idx="1">
                  <c:v>0.06</c:v>
                </c:pt>
                <c:pt idx="2">
                  <c:v>0.05</c:v>
                </c:pt>
              </c:numCache>
            </c:numRef>
          </c:val>
        </c:ser>
        <c:dLbls>
          <c:showLegendKey val="0"/>
          <c:showVal val="1"/>
          <c:showCatName val="0"/>
          <c:showSerName val="0"/>
          <c:showPercent val="0"/>
          <c:showBubbleSize val="0"/>
        </c:dLbls>
        <c:gapWidth val="50"/>
        <c:overlap val="100"/>
        <c:axId val="178300032"/>
        <c:axId val="178301568"/>
      </c:barChart>
      <c:catAx>
        <c:axId val="178300032"/>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178301568"/>
        <c:crosses val="autoZero"/>
        <c:auto val="1"/>
        <c:lblAlgn val="ctr"/>
        <c:lblOffset val="100"/>
        <c:noMultiLvlLbl val="0"/>
      </c:catAx>
      <c:valAx>
        <c:axId val="178301568"/>
        <c:scaling>
          <c:orientation val="minMax"/>
          <c:max val="1"/>
          <c:min val="0"/>
        </c:scaling>
        <c:delete val="1"/>
        <c:axPos val="b"/>
        <c:numFmt formatCode="0%" sourceLinked="0"/>
        <c:majorTickMark val="none"/>
        <c:minorTickMark val="none"/>
        <c:tickLblPos val="nextTo"/>
        <c:crossAx val="178300032"/>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35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002A7E"/>
              </a:solidFill>
            </c:spPr>
          </c:dPt>
          <c:dPt>
            <c:idx val="6"/>
            <c:invertIfNegative val="0"/>
            <c:bubble3D val="0"/>
            <c:spPr>
              <a:solidFill>
                <a:srgbClr val="002A7E"/>
              </a:solidFill>
            </c:spPr>
          </c:dPt>
          <c:dPt>
            <c:idx val="7"/>
            <c:invertIfNegative val="0"/>
            <c:bubble3D val="0"/>
            <c:spPr>
              <a:solidFill>
                <a:srgbClr val="002A7E"/>
              </a:solidFill>
            </c:spPr>
          </c:dPt>
          <c:dPt>
            <c:idx val="8"/>
            <c:invertIfNegative val="0"/>
            <c:bubble3D val="0"/>
            <c:spPr>
              <a:solidFill>
                <a:srgbClr val="C00000"/>
              </a:solidFill>
            </c:spPr>
          </c:dPt>
          <c:dPt>
            <c:idx val="9"/>
            <c:invertIfNegative val="0"/>
            <c:bubble3D val="0"/>
            <c:spPr>
              <a:solidFill>
                <a:srgbClr val="C00000"/>
              </a:solidFill>
            </c:spPr>
          </c:dPt>
          <c:dPt>
            <c:idx val="10"/>
            <c:invertIfNegative val="0"/>
            <c:bubble3D val="0"/>
            <c:spPr>
              <a:solidFill>
                <a:srgbClr val="C00000"/>
              </a:solidFill>
            </c:spPr>
          </c:dPt>
          <c:dPt>
            <c:idx val="11"/>
            <c:invertIfNegative val="0"/>
            <c:bubble3D val="0"/>
            <c:spPr>
              <a:solidFill>
                <a:srgbClr val="C00000"/>
              </a:solidFill>
            </c:spPr>
          </c:dPt>
          <c:dPt>
            <c:idx val="12"/>
            <c:invertIfNegative val="0"/>
            <c:bubble3D val="0"/>
            <c:spPr>
              <a:solidFill>
                <a:schemeClr val="tx1">
                  <a:lumMod val="65000"/>
                  <a:lumOff val="35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Sheet1!$A$2:$A$14</c:f>
              <c:strCache>
                <c:ptCount val="13"/>
                <c:pt idx="0">
                  <c:v>Hospital stay</c:v>
                </c:pt>
                <c:pt idx="1">
                  <c:v>Surgery</c:v>
                </c:pt>
                <c:pt idx="2">
                  <c:v>Cancer</c:v>
                </c:pt>
                <c:pt idx="3">
                  <c:v>Not moving for long periods </c:v>
                </c:pt>
                <c:pt idx="4">
                  <c:v>Pregnancy/Recent birth</c:v>
                </c:pt>
                <c:pt idx="5">
                  <c:v>Using estrogen-based meds</c:v>
                </c:pt>
                <c:pt idx="6">
                  <c:v>Family history of blood clots</c:v>
                </c:pt>
                <c:pt idx="7">
                  <c:v>Older age (65+)</c:v>
                </c:pt>
                <c:pt idx="8">
                  <c:v>Too much exercise</c:v>
                </c:pt>
                <c:pt idx="9">
                  <c:v>High blood cholesterol</c:v>
                </c:pt>
                <c:pt idx="10">
                  <c:v>Donating blood</c:v>
                </c:pt>
                <c:pt idx="11">
                  <c:v>High blood pressure</c:v>
                </c:pt>
                <c:pt idx="12">
                  <c:v>Not sure</c:v>
                </c:pt>
              </c:strCache>
            </c:strRef>
          </c:cat>
          <c:val>
            <c:numRef>
              <c:f>Sheet1!$B$2:$B$14</c:f>
              <c:numCache>
                <c:formatCode>0%</c:formatCode>
                <c:ptCount val="13"/>
                <c:pt idx="0">
                  <c:v>0.32</c:v>
                </c:pt>
                <c:pt idx="1">
                  <c:v>0.26</c:v>
                </c:pt>
                <c:pt idx="2">
                  <c:v>0.13</c:v>
                </c:pt>
                <c:pt idx="3">
                  <c:v>0.7</c:v>
                </c:pt>
                <c:pt idx="4">
                  <c:v>0.25</c:v>
                </c:pt>
                <c:pt idx="5">
                  <c:v>0.31</c:v>
                </c:pt>
                <c:pt idx="6">
                  <c:v>0.52</c:v>
                </c:pt>
                <c:pt idx="7">
                  <c:v>0.47</c:v>
                </c:pt>
                <c:pt idx="8">
                  <c:v>0.03</c:v>
                </c:pt>
                <c:pt idx="9">
                  <c:v>0.39</c:v>
                </c:pt>
                <c:pt idx="10">
                  <c:v>0.04</c:v>
                </c:pt>
                <c:pt idx="11">
                  <c:v>0.45</c:v>
                </c:pt>
                <c:pt idx="12">
                  <c:v>0.12</c:v>
                </c:pt>
              </c:numCache>
            </c:numRef>
          </c:val>
        </c:ser>
        <c:dLbls>
          <c:dLblPos val="outEnd"/>
          <c:showLegendKey val="0"/>
          <c:showVal val="1"/>
          <c:showCatName val="0"/>
          <c:showSerName val="0"/>
          <c:showPercent val="0"/>
          <c:showBubbleSize val="0"/>
        </c:dLbls>
        <c:gapWidth val="50"/>
        <c:axId val="187187968"/>
        <c:axId val="187196160"/>
      </c:barChart>
      <c:catAx>
        <c:axId val="187187968"/>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87196160"/>
        <c:crosses val="autoZero"/>
        <c:auto val="1"/>
        <c:lblAlgn val="ctr"/>
        <c:lblOffset val="100"/>
        <c:noMultiLvlLbl val="0"/>
      </c:catAx>
      <c:valAx>
        <c:axId val="187196160"/>
        <c:scaling>
          <c:orientation val="minMax"/>
          <c:max val="0.75000000000000011"/>
          <c:min val="0"/>
        </c:scaling>
        <c:delete val="1"/>
        <c:axPos val="t"/>
        <c:numFmt formatCode="0%" sourceLinked="1"/>
        <c:majorTickMark val="out"/>
        <c:minorTickMark val="none"/>
        <c:tickLblPos val="nextTo"/>
        <c:crossAx val="18718796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5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1.5835829753058708E-3"/>
          <c:w val="0.66821965429220465"/>
          <c:h val="0.93908291667110866"/>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numRef>
              <c:f>Sheet1!$A$2:$A$6</c:f>
              <c:numCache>
                <c:formatCode>General</c:formatCode>
                <c:ptCount val="5"/>
              </c:numCache>
            </c:numRef>
          </c:cat>
          <c:val>
            <c:numRef>
              <c:f>Sheet1!$B$2:$B$6</c:f>
              <c:numCache>
                <c:formatCode>0%</c:formatCode>
                <c:ptCount val="5"/>
                <c:pt idx="0">
                  <c:v>0.76</c:v>
                </c:pt>
                <c:pt idx="1">
                  <c:v>0.46</c:v>
                </c:pt>
                <c:pt idx="2">
                  <c:v>0.62</c:v>
                </c:pt>
                <c:pt idx="3">
                  <c:v>0.67</c:v>
                </c:pt>
                <c:pt idx="4">
                  <c:v>0.83</c:v>
                </c:pt>
              </c:numCache>
            </c:numRef>
          </c:val>
        </c:ser>
        <c:ser>
          <c:idx val="1"/>
          <c:order val="1"/>
          <c:tx>
            <c:strRef>
              <c:f>Sheet1!$C$1</c:f>
              <c:strCache>
                <c:ptCount val="1"/>
                <c:pt idx="0">
                  <c:v>Neutral</c:v>
                </c:pt>
              </c:strCache>
            </c:strRef>
          </c:tx>
          <c:invertIfNegative val="0"/>
          <c:dLbls>
            <c:dLbl>
              <c:idx val="6"/>
              <c:layout>
                <c:manualLayout>
                  <c:x val="-2.7538317291721418E-2"/>
                  <c:y val="0"/>
                </c:manualLayout>
              </c:layout>
              <c:showLegendKey val="0"/>
              <c:showVal val="1"/>
              <c:showCatName val="0"/>
              <c:showSerName val="0"/>
              <c:showPercent val="0"/>
              <c:showBubbleSize val="0"/>
            </c:dLbl>
            <c:dLbl>
              <c:idx val="8"/>
              <c:layout>
                <c:manualLayout>
                  <c:x val="-2.7538317291721418E-2"/>
                  <c:y val="1.0342402339965709E-16"/>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numRef>
              <c:f>Sheet1!$A$2:$A$6</c:f>
              <c:numCache>
                <c:formatCode>General</c:formatCode>
                <c:ptCount val="5"/>
              </c:numCache>
            </c:numRef>
          </c:cat>
          <c:val>
            <c:numRef>
              <c:f>Sheet1!$C$2:$C$6</c:f>
              <c:numCache>
                <c:formatCode>0%</c:formatCode>
                <c:ptCount val="5"/>
                <c:pt idx="0">
                  <c:v>0.17999999999999994</c:v>
                </c:pt>
                <c:pt idx="1">
                  <c:v>0.38</c:v>
                </c:pt>
                <c:pt idx="2">
                  <c:v>0.27</c:v>
                </c:pt>
                <c:pt idx="3">
                  <c:v>0.21999999999999997</c:v>
                </c:pt>
                <c:pt idx="4">
                  <c:v>0.10000000000000009</c:v>
                </c:pt>
              </c:numCache>
            </c:numRef>
          </c:val>
        </c:ser>
        <c:ser>
          <c:idx val="2"/>
          <c:order val="2"/>
          <c:tx>
            <c:strRef>
              <c:f>Sheet1!$D$1</c:f>
              <c:strCache>
                <c:ptCount val="1"/>
                <c:pt idx="0">
                  <c:v>Agree</c:v>
                </c:pt>
              </c:strCache>
            </c:strRef>
          </c:tx>
          <c:spPr>
            <a:solidFill>
              <a:srgbClr val="C00000"/>
            </a:solidFill>
          </c:spPr>
          <c:invertIfNegative val="0"/>
          <c:dLbls>
            <c:showLegendKey val="0"/>
            <c:showVal val="1"/>
            <c:showCatName val="0"/>
            <c:showSerName val="0"/>
            <c:showPercent val="0"/>
            <c:showBubbleSize val="0"/>
            <c:showLeaderLines val="0"/>
          </c:dLbls>
          <c:cat>
            <c:numRef>
              <c:f>Sheet1!$A$2:$A$6</c:f>
              <c:numCache>
                <c:formatCode>General</c:formatCode>
                <c:ptCount val="5"/>
              </c:numCache>
            </c:numRef>
          </c:cat>
          <c:val>
            <c:numRef>
              <c:f>Sheet1!$D$2:$D$6</c:f>
              <c:numCache>
                <c:formatCode>0%</c:formatCode>
                <c:ptCount val="5"/>
                <c:pt idx="0">
                  <c:v>0.06</c:v>
                </c:pt>
                <c:pt idx="1">
                  <c:v>0.16</c:v>
                </c:pt>
                <c:pt idx="2">
                  <c:v>0.11</c:v>
                </c:pt>
                <c:pt idx="3">
                  <c:v>0.11</c:v>
                </c:pt>
                <c:pt idx="4">
                  <c:v>7.0000000000000007E-2</c:v>
                </c:pt>
              </c:numCache>
            </c:numRef>
          </c:val>
        </c:ser>
        <c:dLbls>
          <c:showLegendKey val="0"/>
          <c:showVal val="0"/>
          <c:showCatName val="0"/>
          <c:showSerName val="0"/>
          <c:showPercent val="0"/>
          <c:showBubbleSize val="0"/>
        </c:dLbls>
        <c:gapWidth val="141"/>
        <c:overlap val="100"/>
        <c:axId val="187243136"/>
        <c:axId val="187261312"/>
      </c:barChart>
      <c:catAx>
        <c:axId val="187243136"/>
        <c:scaling>
          <c:orientation val="maxMin"/>
        </c:scaling>
        <c:delete val="0"/>
        <c:axPos val="l"/>
        <c:numFmt formatCode="General" sourceLinked="1"/>
        <c:majorTickMark val="out"/>
        <c:minorTickMark val="none"/>
        <c:tickLblPos val="nextTo"/>
        <c:txPr>
          <a:bodyPr/>
          <a:lstStyle/>
          <a:p>
            <a:pPr>
              <a:defRPr>
                <a:solidFill>
                  <a:schemeClr val="tx1"/>
                </a:solidFill>
              </a:defRPr>
            </a:pPr>
            <a:endParaRPr lang="en-US"/>
          </a:p>
        </c:txPr>
        <c:crossAx val="187261312"/>
        <c:crosses val="autoZero"/>
        <c:auto val="1"/>
        <c:lblAlgn val="ctr"/>
        <c:lblOffset val="100"/>
        <c:noMultiLvlLbl val="0"/>
      </c:catAx>
      <c:valAx>
        <c:axId val="187261312"/>
        <c:scaling>
          <c:orientation val="minMax"/>
          <c:max val="1"/>
          <c:min val="0"/>
        </c:scaling>
        <c:delete val="1"/>
        <c:axPos val="b"/>
        <c:numFmt formatCode="0%" sourceLinked="0"/>
        <c:majorTickMark val="none"/>
        <c:minorTickMark val="none"/>
        <c:tickLblPos val="nextTo"/>
        <c:crossAx val="187243136"/>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C00000"/>
              </a:solidFill>
            </c:spPr>
          </c:dPt>
          <c:dPt>
            <c:idx val="6"/>
            <c:invertIfNegative val="0"/>
            <c:bubble3D val="0"/>
            <c:spPr>
              <a:solidFill>
                <a:srgbClr val="C00000"/>
              </a:solidFill>
            </c:spPr>
          </c:dPt>
          <c:dPt>
            <c:idx val="7"/>
            <c:invertIfNegative val="0"/>
            <c:bubble3D val="0"/>
            <c:spPr>
              <a:solidFill>
                <a:srgbClr val="C00000"/>
              </a:solidFill>
            </c:spPr>
          </c:dPt>
          <c:dPt>
            <c:idx val="8"/>
            <c:invertIfNegative val="0"/>
            <c:bubble3D val="0"/>
            <c:spPr>
              <a:solidFill>
                <a:srgbClr val="002A7E"/>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Heart attack</c:v>
                </c:pt>
                <c:pt idx="1">
                  <c:v>High blood pressure</c:v>
                </c:pt>
                <c:pt idx="2">
                  <c:v>Prostate cancer (men only)</c:v>
                </c:pt>
                <c:pt idx="3">
                  <c:v>Breast cancer (women only)</c:v>
                </c:pt>
                <c:pt idx="4">
                  <c:v>Stroke</c:v>
                </c:pt>
                <c:pt idx="5">
                  <c:v>Pulmonary embolism</c:v>
                </c:pt>
                <c:pt idx="6">
                  <c:v>Thrombosis</c:v>
                </c:pt>
                <c:pt idx="7">
                  <c:v>Deep vein thrombosis</c:v>
                </c:pt>
                <c:pt idx="8">
                  <c:v>AIDS</c:v>
                </c:pt>
              </c:strCache>
            </c:strRef>
          </c:cat>
          <c:val>
            <c:numRef>
              <c:f>Sheet1!$B$2:$B$10</c:f>
              <c:numCache>
                <c:formatCode>0%</c:formatCode>
                <c:ptCount val="9"/>
                <c:pt idx="0">
                  <c:v>0.4</c:v>
                </c:pt>
                <c:pt idx="1">
                  <c:v>0.32</c:v>
                </c:pt>
                <c:pt idx="2">
                  <c:v>0.28999999999999998</c:v>
                </c:pt>
                <c:pt idx="3">
                  <c:v>0.41</c:v>
                </c:pt>
                <c:pt idx="4">
                  <c:v>0.4</c:v>
                </c:pt>
                <c:pt idx="5">
                  <c:v>0.21</c:v>
                </c:pt>
                <c:pt idx="6">
                  <c:v>0.23</c:v>
                </c:pt>
                <c:pt idx="7">
                  <c:v>0.26</c:v>
                </c:pt>
                <c:pt idx="8">
                  <c:v>0.12</c:v>
                </c:pt>
              </c:numCache>
            </c:numRef>
          </c:val>
        </c:ser>
        <c:dLbls>
          <c:dLblPos val="outEnd"/>
          <c:showLegendKey val="0"/>
          <c:showVal val="1"/>
          <c:showCatName val="0"/>
          <c:showSerName val="0"/>
          <c:showPercent val="0"/>
          <c:showBubbleSize val="0"/>
        </c:dLbls>
        <c:gapWidth val="50"/>
        <c:axId val="145918976"/>
        <c:axId val="146064896"/>
      </c:barChart>
      <c:catAx>
        <c:axId val="145918976"/>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46064896"/>
        <c:crosses val="autoZero"/>
        <c:auto val="1"/>
        <c:lblAlgn val="ctr"/>
        <c:lblOffset val="100"/>
        <c:noMultiLvlLbl val="0"/>
      </c:catAx>
      <c:valAx>
        <c:axId val="146064896"/>
        <c:scaling>
          <c:orientation val="minMax"/>
        </c:scaling>
        <c:delete val="1"/>
        <c:axPos val="t"/>
        <c:numFmt formatCode="0%" sourceLinked="1"/>
        <c:majorTickMark val="out"/>
        <c:minorTickMark val="none"/>
        <c:tickLblPos val="nextTo"/>
        <c:crossAx val="14591897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6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C00000"/>
              </a:solidFill>
            </c:spPr>
          </c:dPt>
          <c:dPt>
            <c:idx val="4"/>
            <c:invertIfNegative val="0"/>
            <c:bubble3D val="0"/>
            <c:spPr>
              <a:solidFill>
                <a:srgbClr val="002A7E"/>
              </a:solidFill>
            </c:spPr>
          </c:dPt>
          <c:dPt>
            <c:idx val="5"/>
            <c:invertIfNegative val="0"/>
            <c:bubble3D val="0"/>
            <c:spPr>
              <a:solidFill>
                <a:srgbClr val="002A7E"/>
              </a:solidFill>
            </c:spPr>
          </c:dPt>
          <c:dPt>
            <c:idx val="6"/>
            <c:invertIfNegative val="0"/>
            <c:bubble3D val="0"/>
            <c:spPr>
              <a:solidFill>
                <a:srgbClr val="002A7E"/>
              </a:solidFill>
            </c:spPr>
          </c:dPt>
          <c:dPt>
            <c:idx val="7"/>
            <c:invertIfNegative val="0"/>
            <c:bubble3D val="0"/>
            <c:spPr>
              <a:solidFill>
                <a:srgbClr val="C00000"/>
              </a:solidFill>
            </c:spPr>
          </c:dPt>
          <c:dPt>
            <c:idx val="8"/>
            <c:invertIfNegative val="0"/>
            <c:bubble3D val="0"/>
            <c:spPr>
              <a:solidFill>
                <a:srgbClr val="C00000"/>
              </a:solidFill>
            </c:spPr>
          </c:dPt>
          <c:dPt>
            <c:idx val="9"/>
            <c:invertIfNegative val="0"/>
            <c:bubble3D val="0"/>
            <c:spPr>
              <a:solidFill>
                <a:srgbClr val="002A7E"/>
              </a:solidFill>
            </c:spPr>
          </c:dPt>
          <c:dLbls>
            <c:txPr>
              <a:bodyPr/>
              <a:lstStyle/>
              <a:p>
                <a:pPr>
                  <a:defRPr sz="9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Sheet1!$A$2:$A$11</c:f>
              <c:strCache>
                <c:ptCount val="10"/>
                <c:pt idx="0">
                  <c:v>High blood pressure</c:v>
                </c:pt>
                <c:pt idx="1">
                  <c:v>Heart attack</c:v>
                </c:pt>
                <c:pt idx="2">
                  <c:v>Stroke</c:v>
                </c:pt>
                <c:pt idx="3">
                  <c:v>Thrombosis</c:v>
                </c:pt>
                <c:pt idx="4">
                  <c:v>AIDS</c:v>
                </c:pt>
                <c:pt idx="5">
                  <c:v>Breast cancer</c:v>
                </c:pt>
                <c:pt idx="6">
                  <c:v>Prostate cancer</c:v>
                </c:pt>
                <c:pt idx="7">
                  <c:v>Deep vein thrombosis</c:v>
                </c:pt>
                <c:pt idx="8">
                  <c:v>Pulmonary embolism</c:v>
                </c:pt>
                <c:pt idx="9">
                  <c:v>Hemo-Distension Syndrome</c:v>
                </c:pt>
              </c:strCache>
            </c:strRef>
          </c:cat>
          <c:val>
            <c:numRef>
              <c:f>Sheet1!$B$2:$B$11</c:f>
              <c:numCache>
                <c:formatCode>0%</c:formatCode>
                <c:ptCount val="10"/>
                <c:pt idx="0">
                  <c:v>0.87</c:v>
                </c:pt>
                <c:pt idx="1">
                  <c:v>0.84</c:v>
                </c:pt>
                <c:pt idx="2">
                  <c:v>0.82</c:v>
                </c:pt>
                <c:pt idx="3">
                  <c:v>0.82</c:v>
                </c:pt>
                <c:pt idx="4">
                  <c:v>0.81</c:v>
                </c:pt>
                <c:pt idx="5">
                  <c:v>0.81</c:v>
                </c:pt>
                <c:pt idx="6">
                  <c:v>0.6</c:v>
                </c:pt>
                <c:pt idx="7">
                  <c:v>0.38</c:v>
                </c:pt>
                <c:pt idx="8">
                  <c:v>0.23</c:v>
                </c:pt>
                <c:pt idx="9">
                  <c:v>0.12</c:v>
                </c:pt>
              </c:numCache>
            </c:numRef>
          </c:val>
        </c:ser>
        <c:dLbls>
          <c:dLblPos val="outEnd"/>
          <c:showLegendKey val="0"/>
          <c:showVal val="1"/>
          <c:showCatName val="0"/>
          <c:showSerName val="0"/>
          <c:showPercent val="0"/>
          <c:showBubbleSize val="0"/>
        </c:dLbls>
        <c:gapWidth val="50"/>
        <c:axId val="187268096"/>
        <c:axId val="187361152"/>
      </c:barChart>
      <c:catAx>
        <c:axId val="187268096"/>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87361152"/>
        <c:crosses val="autoZero"/>
        <c:auto val="1"/>
        <c:lblAlgn val="ctr"/>
        <c:lblOffset val="100"/>
        <c:noMultiLvlLbl val="0"/>
      </c:catAx>
      <c:valAx>
        <c:axId val="187361152"/>
        <c:scaling>
          <c:orientation val="minMax"/>
        </c:scaling>
        <c:delete val="1"/>
        <c:axPos val="t"/>
        <c:numFmt formatCode="0%" sourceLinked="1"/>
        <c:majorTickMark val="out"/>
        <c:minorTickMark val="none"/>
        <c:tickLblPos val="nextTo"/>
        <c:crossAx val="18726809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6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C00000"/>
              </a:solidFill>
            </c:spPr>
          </c:dPt>
          <c:dPt>
            <c:idx val="6"/>
            <c:invertIfNegative val="0"/>
            <c:bubble3D val="0"/>
            <c:spPr>
              <a:solidFill>
                <a:srgbClr val="C00000"/>
              </a:solidFill>
            </c:spPr>
          </c:dPt>
          <c:dPt>
            <c:idx val="7"/>
            <c:invertIfNegative val="0"/>
            <c:bubble3D val="0"/>
            <c:spPr>
              <a:solidFill>
                <a:srgbClr val="C00000"/>
              </a:solidFill>
            </c:spPr>
          </c:dPt>
          <c:dPt>
            <c:idx val="8"/>
            <c:invertIfNegative val="0"/>
            <c:bubble3D val="0"/>
            <c:spPr>
              <a:solidFill>
                <a:srgbClr val="002A7E"/>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Breast cancer (women only)</c:v>
                </c:pt>
                <c:pt idx="1">
                  <c:v>Heart attack</c:v>
                </c:pt>
                <c:pt idx="2">
                  <c:v>Stroke</c:v>
                </c:pt>
                <c:pt idx="3">
                  <c:v>High blood pressure</c:v>
                </c:pt>
                <c:pt idx="4">
                  <c:v>Prostate cancer (men only)</c:v>
                </c:pt>
                <c:pt idx="5">
                  <c:v>Deep vein thrombosis</c:v>
                </c:pt>
                <c:pt idx="6">
                  <c:v>Thrombosis</c:v>
                </c:pt>
                <c:pt idx="7">
                  <c:v>Pulmonary embolism</c:v>
                </c:pt>
                <c:pt idx="8">
                  <c:v>AIDS</c:v>
                </c:pt>
              </c:strCache>
            </c:strRef>
          </c:cat>
          <c:val>
            <c:numRef>
              <c:f>Sheet1!$B$2:$B$10</c:f>
              <c:numCache>
                <c:formatCode>0%</c:formatCode>
                <c:ptCount val="9"/>
                <c:pt idx="0">
                  <c:v>0.41</c:v>
                </c:pt>
                <c:pt idx="1">
                  <c:v>0.4</c:v>
                </c:pt>
                <c:pt idx="2">
                  <c:v>0.4</c:v>
                </c:pt>
                <c:pt idx="3">
                  <c:v>0.32</c:v>
                </c:pt>
                <c:pt idx="4">
                  <c:v>0.28999999999999998</c:v>
                </c:pt>
                <c:pt idx="5">
                  <c:v>0.26</c:v>
                </c:pt>
                <c:pt idx="6">
                  <c:v>0.23</c:v>
                </c:pt>
                <c:pt idx="7">
                  <c:v>0.21</c:v>
                </c:pt>
                <c:pt idx="8">
                  <c:v>0.12</c:v>
                </c:pt>
              </c:numCache>
            </c:numRef>
          </c:val>
        </c:ser>
        <c:dLbls>
          <c:dLblPos val="outEnd"/>
          <c:showLegendKey val="0"/>
          <c:showVal val="1"/>
          <c:showCatName val="0"/>
          <c:showSerName val="0"/>
          <c:showPercent val="0"/>
          <c:showBubbleSize val="0"/>
        </c:dLbls>
        <c:gapWidth val="50"/>
        <c:axId val="188305792"/>
        <c:axId val="188312192"/>
      </c:barChart>
      <c:catAx>
        <c:axId val="188305792"/>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88312192"/>
        <c:crosses val="autoZero"/>
        <c:auto val="1"/>
        <c:lblAlgn val="ctr"/>
        <c:lblOffset val="100"/>
        <c:noMultiLvlLbl val="0"/>
      </c:catAx>
      <c:valAx>
        <c:axId val="188312192"/>
        <c:scaling>
          <c:orientation val="minMax"/>
        </c:scaling>
        <c:delete val="1"/>
        <c:axPos val="t"/>
        <c:numFmt formatCode="0%" sourceLinked="1"/>
        <c:majorTickMark val="out"/>
        <c:minorTickMark val="none"/>
        <c:tickLblPos val="nextTo"/>
        <c:crossAx val="18830579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6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9139161566000693E-2"/>
          <c:y val="0.13994595675503102"/>
          <c:w val="0.95456680910035796"/>
          <c:h val="0.44829096449731082"/>
        </c:manualLayout>
      </c:layout>
      <c:barChart>
        <c:barDir val="col"/>
        <c:grouping val="clustered"/>
        <c:varyColors val="0"/>
        <c:ser>
          <c:idx val="0"/>
          <c:order val="0"/>
          <c:invertIfNegative val="0"/>
          <c:dPt>
            <c:idx val="0"/>
            <c:invertIfNegative val="0"/>
            <c:bubble3D val="0"/>
            <c:spPr>
              <a:solidFill>
                <a:schemeClr val="tx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Lbls>
            <c:txPr>
              <a:bodyPr/>
              <a:lstStyle/>
              <a:p>
                <a:pPr>
                  <a:defRPr sz="700" b="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Sheet1!$A$1:$E$1</c:f>
              <c:strCache>
                <c:ptCount val="5"/>
                <c:pt idx="0">
                  <c:v>A blood clot in a vein</c:v>
                </c:pt>
                <c:pt idx="1">
                  <c:v>Lack of oxygen in a vein</c:v>
                </c:pt>
                <c:pt idx="2">
                  <c:v>A tumor in a vein</c:v>
                </c:pt>
                <c:pt idx="3">
                  <c:v>None of the above</c:v>
                </c:pt>
                <c:pt idx="4">
                  <c:v>Not sure</c:v>
                </c:pt>
              </c:strCache>
            </c:strRef>
          </c:cat>
          <c:val>
            <c:numRef>
              <c:f>Sheet1!$A$2:$E$2</c:f>
              <c:numCache>
                <c:formatCode>0%</c:formatCode>
                <c:ptCount val="5"/>
                <c:pt idx="0">
                  <c:v>0.66</c:v>
                </c:pt>
                <c:pt idx="1">
                  <c:v>7.0000000000000007E-2</c:v>
                </c:pt>
                <c:pt idx="2">
                  <c:v>0.01</c:v>
                </c:pt>
                <c:pt idx="3">
                  <c:v>7.0000000000000007E-2</c:v>
                </c:pt>
                <c:pt idx="4">
                  <c:v>0.18</c:v>
                </c:pt>
              </c:numCache>
            </c:numRef>
          </c:val>
        </c:ser>
        <c:dLbls>
          <c:showLegendKey val="0"/>
          <c:showVal val="0"/>
          <c:showCatName val="0"/>
          <c:showSerName val="0"/>
          <c:showPercent val="0"/>
          <c:showBubbleSize val="0"/>
        </c:dLbls>
        <c:gapWidth val="50"/>
        <c:axId val="188494976"/>
        <c:axId val="188496512"/>
      </c:barChart>
      <c:catAx>
        <c:axId val="188494976"/>
        <c:scaling>
          <c:orientation val="minMax"/>
        </c:scaling>
        <c:delete val="0"/>
        <c:axPos val="b"/>
        <c:majorTickMark val="out"/>
        <c:minorTickMark val="none"/>
        <c:tickLblPos val="nextTo"/>
        <c:txPr>
          <a:bodyPr/>
          <a:lstStyle/>
          <a:p>
            <a:pPr>
              <a:defRPr sz="8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88496512"/>
        <c:crosses val="autoZero"/>
        <c:auto val="1"/>
        <c:lblAlgn val="ctr"/>
        <c:lblOffset val="100"/>
        <c:noMultiLvlLbl val="0"/>
      </c:catAx>
      <c:valAx>
        <c:axId val="188496512"/>
        <c:scaling>
          <c:orientation val="minMax"/>
          <c:max val="1"/>
          <c:min val="0"/>
        </c:scaling>
        <c:delete val="1"/>
        <c:axPos val="l"/>
        <c:numFmt formatCode="0%" sourceLinked="1"/>
        <c:majorTickMark val="out"/>
        <c:minorTickMark val="none"/>
        <c:tickLblPos val="nextTo"/>
        <c:crossAx val="18849497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6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solidFill>
                <a:schemeClr val="bg1"/>
              </a:solidFill>
              <a:ln>
                <a:solidFill>
                  <a:srgbClr val="002A7E"/>
                </a:solidFill>
              </a:ln>
            </c:spPr>
          </c:dPt>
          <c:dLbls>
            <c:dLbl>
              <c:idx val="0"/>
              <c:layout>
                <c:manualLayout>
                  <c:x val="-8.073975900793022E-2"/>
                  <c:y val="0.15652709208215809"/>
                </c:manualLayout>
              </c:layout>
              <c:spPr/>
              <c:txPr>
                <a:bodyPr/>
                <a:lstStyle/>
                <a:p>
                  <a:pPr>
                    <a:defRPr sz="1000" b="1">
                      <a:solidFill>
                        <a:srgbClr val="002A7E"/>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dLbl>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0.24</c:v>
                </c:pt>
                <c:pt idx="1">
                  <c:v>0.76</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36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solidFill>
                <a:schemeClr val="bg1"/>
              </a:solidFill>
              <a:ln>
                <a:solidFill>
                  <a:srgbClr val="002A7E"/>
                </a:solidFill>
              </a:ln>
            </c:spPr>
          </c:dPt>
          <c:dLbls>
            <c:dLbl>
              <c:idx val="0"/>
              <c:layout>
                <c:manualLayout>
                  <c:x val="-4.5334186784187144E-2"/>
                  <c:y val="0.18054548222591849"/>
                </c:manualLayout>
              </c:layout>
              <c:spPr/>
              <c:txPr>
                <a:bodyPr/>
                <a:lstStyle/>
                <a:p>
                  <a:pPr>
                    <a:defRPr sz="1000" b="1">
                      <a:solidFill>
                        <a:srgbClr val="002A7E"/>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dLbl>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0.13</c:v>
                </c:pt>
                <c:pt idx="1">
                  <c:v>0.87</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36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C00000"/>
              </a:solidFill>
            </c:spPr>
          </c:dPt>
          <c:dPt>
            <c:idx val="5"/>
            <c:invertIfNegative val="0"/>
            <c:bubble3D val="0"/>
            <c:spPr>
              <a:solidFill>
                <a:srgbClr val="C00000"/>
              </a:solidFill>
            </c:spPr>
          </c:dPt>
          <c:dPt>
            <c:idx val="6"/>
            <c:invertIfNegative val="0"/>
            <c:bubble3D val="0"/>
            <c:spPr>
              <a:solidFill>
                <a:schemeClr val="tx1">
                  <a:lumMod val="65000"/>
                  <a:lumOff val="35000"/>
                </a:schemeClr>
              </a:solidFill>
            </c:spPr>
          </c:dPt>
          <c:dPt>
            <c:idx val="7"/>
            <c:invertIfNegative val="0"/>
            <c:bubble3D val="0"/>
            <c:spPr>
              <a:solidFill>
                <a:schemeClr val="tx1">
                  <a:lumMod val="65000"/>
                  <a:lumOff val="35000"/>
                </a:schemeClr>
              </a:solidFill>
            </c:spPr>
          </c:dPt>
          <c:dPt>
            <c:idx val="8"/>
            <c:invertIfNegative val="0"/>
            <c:bubble3D val="0"/>
            <c:spPr>
              <a:solidFill>
                <a:schemeClr val="tx1">
                  <a:lumMod val="65000"/>
                  <a:lumOff val="35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Swelling of leg</c:v>
                </c:pt>
                <c:pt idx="1">
                  <c:v>Pain/tenderness of leg</c:v>
                </c:pt>
                <c:pt idx="2">
                  <c:v>Changes in the skin color of leg</c:v>
                </c:pt>
                <c:pt idx="3">
                  <c:v>Leg feels warm to touch</c:v>
                </c:pt>
                <c:pt idx="4">
                  <c:v>Itching of your leg</c:v>
                </c:pt>
                <c:pt idx="5">
                  <c:v>Leg paralysis</c:v>
                </c:pt>
                <c:pt idx="6">
                  <c:v>Other</c:v>
                </c:pt>
                <c:pt idx="7">
                  <c:v>None of the above</c:v>
                </c:pt>
                <c:pt idx="8">
                  <c:v>Not sure</c:v>
                </c:pt>
              </c:strCache>
            </c:strRef>
          </c:cat>
          <c:val>
            <c:numRef>
              <c:f>Sheet1!$B$2:$B$10</c:f>
              <c:numCache>
                <c:formatCode>0%</c:formatCode>
                <c:ptCount val="9"/>
                <c:pt idx="0">
                  <c:v>0.79</c:v>
                </c:pt>
                <c:pt idx="1">
                  <c:v>0.82</c:v>
                </c:pt>
                <c:pt idx="2">
                  <c:v>0.6</c:v>
                </c:pt>
                <c:pt idx="3">
                  <c:v>0.55000000000000004</c:v>
                </c:pt>
                <c:pt idx="4">
                  <c:v>0.17</c:v>
                </c:pt>
                <c:pt idx="5">
                  <c:v>0.28999999999999998</c:v>
                </c:pt>
                <c:pt idx="6">
                  <c:v>0.01</c:v>
                </c:pt>
                <c:pt idx="7">
                  <c:v>0.01</c:v>
                </c:pt>
                <c:pt idx="8">
                  <c:v>0.01</c:v>
                </c:pt>
              </c:numCache>
            </c:numRef>
          </c:val>
        </c:ser>
        <c:dLbls>
          <c:dLblPos val="outEnd"/>
          <c:showLegendKey val="0"/>
          <c:showVal val="1"/>
          <c:showCatName val="0"/>
          <c:showSerName val="0"/>
          <c:showPercent val="0"/>
          <c:showBubbleSize val="0"/>
        </c:dLbls>
        <c:gapWidth val="50"/>
        <c:axId val="188007168"/>
        <c:axId val="188008320"/>
      </c:barChart>
      <c:catAx>
        <c:axId val="188007168"/>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88008320"/>
        <c:crosses val="autoZero"/>
        <c:auto val="1"/>
        <c:lblAlgn val="ctr"/>
        <c:lblOffset val="100"/>
        <c:noMultiLvlLbl val="0"/>
      </c:catAx>
      <c:valAx>
        <c:axId val="188008320"/>
        <c:scaling>
          <c:orientation val="minMax"/>
        </c:scaling>
        <c:delete val="1"/>
        <c:axPos val="t"/>
        <c:numFmt formatCode="0%" sourceLinked="1"/>
        <c:majorTickMark val="out"/>
        <c:minorTickMark val="none"/>
        <c:tickLblPos val="nextTo"/>
        <c:crossAx val="18800716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6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C00000"/>
              </a:solidFill>
            </c:spPr>
          </c:dPt>
          <c:dPt>
            <c:idx val="6"/>
            <c:invertIfNegative val="0"/>
            <c:bubble3D val="0"/>
            <c:spPr>
              <a:solidFill>
                <a:srgbClr val="C00000"/>
              </a:solidFill>
            </c:spPr>
          </c:dPt>
          <c:dPt>
            <c:idx val="7"/>
            <c:invertIfNegative val="0"/>
            <c:bubble3D val="0"/>
            <c:spPr>
              <a:solidFill>
                <a:srgbClr val="C00000"/>
              </a:solidFill>
            </c:spPr>
          </c:dPt>
          <c:dPt>
            <c:idx val="8"/>
            <c:invertIfNegative val="0"/>
            <c:bubble3D val="0"/>
            <c:spPr>
              <a:solidFill>
                <a:schemeClr val="tx1">
                  <a:lumMod val="65000"/>
                  <a:lumOff val="35000"/>
                </a:schemeClr>
              </a:solidFill>
            </c:spPr>
          </c:dPt>
          <c:dPt>
            <c:idx val="9"/>
            <c:invertIfNegative val="0"/>
            <c:bubble3D val="0"/>
            <c:spPr>
              <a:solidFill>
                <a:schemeClr val="tx1">
                  <a:lumMod val="65000"/>
                  <a:lumOff val="35000"/>
                </a:schemeClr>
              </a:solidFill>
            </c:spPr>
          </c:dPt>
          <c:dPt>
            <c:idx val="10"/>
            <c:invertIfNegative val="0"/>
            <c:bubble3D val="0"/>
            <c:spPr>
              <a:solidFill>
                <a:schemeClr val="tx1">
                  <a:lumMod val="65000"/>
                  <a:lumOff val="35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Sheet1!$A$2:$A$12</c:f>
              <c:strCache>
                <c:ptCount val="11"/>
                <c:pt idx="0">
                  <c:v>Shortness of breath</c:v>
                </c:pt>
                <c:pt idx="1">
                  <c:v>Chest pain</c:v>
                </c:pt>
                <c:pt idx="2">
                  <c:v>Rapid heart rate</c:v>
                </c:pt>
                <c:pt idx="3">
                  <c:v>Light headed/pass out</c:v>
                </c:pt>
                <c:pt idx="4">
                  <c:v>Cough up blood</c:v>
                </c:pt>
                <c:pt idx="5">
                  <c:v>Slow/shallow breathing</c:v>
                </c:pt>
                <c:pt idx="6">
                  <c:v>Pain radiating down arm</c:v>
                </c:pt>
                <c:pt idx="7">
                  <c:v>Frequent headaches</c:v>
                </c:pt>
                <c:pt idx="8">
                  <c:v>Other</c:v>
                </c:pt>
                <c:pt idx="9">
                  <c:v>None of the above</c:v>
                </c:pt>
                <c:pt idx="10">
                  <c:v>Not sure</c:v>
                </c:pt>
              </c:strCache>
            </c:strRef>
          </c:cat>
          <c:val>
            <c:numRef>
              <c:f>Sheet1!$B$2:$B$12</c:f>
              <c:numCache>
                <c:formatCode>0%</c:formatCode>
                <c:ptCount val="11"/>
                <c:pt idx="0">
                  <c:v>0.78</c:v>
                </c:pt>
                <c:pt idx="1">
                  <c:v>0.74</c:v>
                </c:pt>
                <c:pt idx="2">
                  <c:v>0.44</c:v>
                </c:pt>
                <c:pt idx="3">
                  <c:v>0.31</c:v>
                </c:pt>
                <c:pt idx="4">
                  <c:v>0.2</c:v>
                </c:pt>
                <c:pt idx="5">
                  <c:v>0.41</c:v>
                </c:pt>
                <c:pt idx="6">
                  <c:v>0.17</c:v>
                </c:pt>
                <c:pt idx="7">
                  <c:v>0.09</c:v>
                </c:pt>
                <c:pt idx="8">
                  <c:v>0.01</c:v>
                </c:pt>
                <c:pt idx="9">
                  <c:v>0.01</c:v>
                </c:pt>
                <c:pt idx="10">
                  <c:v>0.03</c:v>
                </c:pt>
              </c:numCache>
            </c:numRef>
          </c:val>
        </c:ser>
        <c:dLbls>
          <c:dLblPos val="outEnd"/>
          <c:showLegendKey val="0"/>
          <c:showVal val="1"/>
          <c:showCatName val="0"/>
          <c:showSerName val="0"/>
          <c:showPercent val="0"/>
          <c:showBubbleSize val="0"/>
        </c:dLbls>
        <c:gapWidth val="50"/>
        <c:axId val="188023168"/>
        <c:axId val="188038528"/>
      </c:barChart>
      <c:catAx>
        <c:axId val="188023168"/>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88038528"/>
        <c:crosses val="autoZero"/>
        <c:auto val="1"/>
        <c:lblAlgn val="ctr"/>
        <c:lblOffset val="100"/>
        <c:noMultiLvlLbl val="0"/>
      </c:catAx>
      <c:valAx>
        <c:axId val="188038528"/>
        <c:scaling>
          <c:orientation val="minMax"/>
        </c:scaling>
        <c:delete val="1"/>
        <c:axPos val="t"/>
        <c:numFmt formatCode="0%" sourceLinked="1"/>
        <c:majorTickMark val="out"/>
        <c:minorTickMark val="none"/>
        <c:tickLblPos val="nextTo"/>
        <c:crossAx val="18802316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6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0.79</c:v>
                </c:pt>
                <c:pt idx="1">
                  <c:v>0.88</c:v>
                </c:pt>
                <c:pt idx="2">
                  <c:v>0.87</c:v>
                </c:pt>
                <c:pt idx="3">
                  <c:v>0.88</c:v>
                </c:pt>
                <c:pt idx="4">
                  <c:v>0.87</c:v>
                </c:pt>
                <c:pt idx="5">
                  <c:v>0.95</c:v>
                </c:pt>
              </c:numCache>
            </c:numRef>
          </c:val>
        </c:ser>
        <c:dLbls>
          <c:dLblPos val="outEnd"/>
          <c:showLegendKey val="0"/>
          <c:showVal val="1"/>
          <c:showCatName val="0"/>
          <c:showSerName val="0"/>
          <c:showPercent val="0"/>
          <c:showBubbleSize val="0"/>
        </c:dLbls>
        <c:gapWidth val="50"/>
        <c:axId val="188106240"/>
        <c:axId val="188152448"/>
      </c:barChart>
      <c:catAx>
        <c:axId val="188106240"/>
        <c:scaling>
          <c:orientation val="maxMin"/>
        </c:scaling>
        <c:delete val="1"/>
        <c:axPos val="l"/>
        <c:majorTickMark val="out"/>
        <c:minorTickMark val="none"/>
        <c:tickLblPos val="nextTo"/>
        <c:crossAx val="188152448"/>
        <c:crosses val="autoZero"/>
        <c:auto val="1"/>
        <c:lblAlgn val="ctr"/>
        <c:lblOffset val="100"/>
        <c:noMultiLvlLbl val="0"/>
      </c:catAx>
      <c:valAx>
        <c:axId val="188152448"/>
        <c:scaling>
          <c:orientation val="minMax"/>
          <c:max val="1"/>
          <c:min val="0"/>
        </c:scaling>
        <c:delete val="1"/>
        <c:axPos val="t"/>
        <c:numFmt formatCode="0%" sourceLinked="1"/>
        <c:majorTickMark val="out"/>
        <c:minorTickMark val="none"/>
        <c:tickLblPos val="nextTo"/>
        <c:crossAx val="18810624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6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0.78</c:v>
                </c:pt>
                <c:pt idx="1">
                  <c:v>0.88</c:v>
                </c:pt>
                <c:pt idx="2">
                  <c:v>0.82</c:v>
                </c:pt>
                <c:pt idx="3">
                  <c:v>0.85</c:v>
                </c:pt>
                <c:pt idx="4">
                  <c:v>0.82</c:v>
                </c:pt>
                <c:pt idx="5">
                  <c:v>0.89</c:v>
                </c:pt>
              </c:numCache>
            </c:numRef>
          </c:val>
        </c:ser>
        <c:dLbls>
          <c:dLblPos val="outEnd"/>
          <c:showLegendKey val="0"/>
          <c:showVal val="1"/>
          <c:showCatName val="0"/>
          <c:showSerName val="0"/>
          <c:showPercent val="0"/>
          <c:showBubbleSize val="0"/>
        </c:dLbls>
        <c:gapWidth val="50"/>
        <c:axId val="188187776"/>
        <c:axId val="188193024"/>
      </c:barChart>
      <c:catAx>
        <c:axId val="188187776"/>
        <c:scaling>
          <c:orientation val="maxMin"/>
        </c:scaling>
        <c:delete val="1"/>
        <c:axPos val="l"/>
        <c:majorTickMark val="out"/>
        <c:minorTickMark val="none"/>
        <c:tickLblPos val="nextTo"/>
        <c:crossAx val="188193024"/>
        <c:crosses val="autoZero"/>
        <c:auto val="1"/>
        <c:lblAlgn val="ctr"/>
        <c:lblOffset val="100"/>
        <c:noMultiLvlLbl val="0"/>
      </c:catAx>
      <c:valAx>
        <c:axId val="188193024"/>
        <c:scaling>
          <c:orientation val="minMax"/>
          <c:max val="1"/>
          <c:min val="0"/>
        </c:scaling>
        <c:delete val="1"/>
        <c:axPos val="t"/>
        <c:numFmt formatCode="0%" sourceLinked="1"/>
        <c:majorTickMark val="out"/>
        <c:minorTickMark val="none"/>
        <c:tickLblPos val="nextTo"/>
        <c:crossAx val="18818777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6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0.74</c:v>
                </c:pt>
                <c:pt idx="1">
                  <c:v>0.86</c:v>
                </c:pt>
                <c:pt idx="2">
                  <c:v>0.81</c:v>
                </c:pt>
                <c:pt idx="3">
                  <c:v>0.83</c:v>
                </c:pt>
                <c:pt idx="4">
                  <c:v>0.78</c:v>
                </c:pt>
                <c:pt idx="5">
                  <c:v>0.84</c:v>
                </c:pt>
              </c:numCache>
            </c:numRef>
          </c:val>
        </c:ser>
        <c:dLbls>
          <c:dLblPos val="outEnd"/>
          <c:showLegendKey val="0"/>
          <c:showVal val="1"/>
          <c:showCatName val="0"/>
          <c:showSerName val="0"/>
          <c:showPercent val="0"/>
          <c:showBubbleSize val="0"/>
        </c:dLbls>
        <c:gapWidth val="50"/>
        <c:axId val="188822272"/>
        <c:axId val="188831616"/>
      </c:barChart>
      <c:catAx>
        <c:axId val="188822272"/>
        <c:scaling>
          <c:orientation val="maxMin"/>
        </c:scaling>
        <c:delete val="1"/>
        <c:axPos val="l"/>
        <c:majorTickMark val="out"/>
        <c:minorTickMark val="none"/>
        <c:tickLblPos val="nextTo"/>
        <c:crossAx val="188831616"/>
        <c:crosses val="autoZero"/>
        <c:auto val="1"/>
        <c:lblAlgn val="ctr"/>
        <c:lblOffset val="100"/>
        <c:noMultiLvlLbl val="0"/>
      </c:catAx>
      <c:valAx>
        <c:axId val="188831616"/>
        <c:scaling>
          <c:orientation val="minMax"/>
          <c:max val="1"/>
          <c:min val="0"/>
        </c:scaling>
        <c:delete val="1"/>
        <c:axPos val="t"/>
        <c:numFmt formatCode="0%" sourceLinked="1"/>
        <c:majorTickMark val="out"/>
        <c:minorTickMark val="none"/>
        <c:tickLblPos val="nextTo"/>
        <c:crossAx val="18882227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C00000"/>
              </a:solidFill>
            </c:spPr>
          </c:dPt>
          <c:dPt>
            <c:idx val="6"/>
            <c:invertIfNegative val="0"/>
            <c:bubble3D val="0"/>
            <c:spPr>
              <a:solidFill>
                <a:srgbClr val="C00000"/>
              </a:solidFill>
            </c:spPr>
          </c:dPt>
          <c:dPt>
            <c:idx val="7"/>
            <c:invertIfNegative val="0"/>
            <c:bubble3D val="0"/>
            <c:spPr>
              <a:solidFill>
                <a:srgbClr val="C00000"/>
              </a:solidFill>
            </c:spPr>
          </c:dPt>
          <c:dPt>
            <c:idx val="8"/>
            <c:invertIfNegative val="0"/>
            <c:bubble3D val="0"/>
            <c:spPr>
              <a:solidFill>
                <a:srgbClr val="002A7E"/>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Heart attack</c:v>
                </c:pt>
                <c:pt idx="1">
                  <c:v>High blood pressure</c:v>
                </c:pt>
                <c:pt idx="2">
                  <c:v>Prostate cancer (men only)</c:v>
                </c:pt>
                <c:pt idx="3">
                  <c:v>Breast cancer (women only)</c:v>
                </c:pt>
                <c:pt idx="4">
                  <c:v>Stroke</c:v>
                </c:pt>
                <c:pt idx="5">
                  <c:v>Pulmonary embolism</c:v>
                </c:pt>
                <c:pt idx="6">
                  <c:v>Thrombosis</c:v>
                </c:pt>
                <c:pt idx="7">
                  <c:v>Deep vein thrombosis</c:v>
                </c:pt>
                <c:pt idx="8">
                  <c:v>AIDS</c:v>
                </c:pt>
              </c:strCache>
            </c:strRef>
          </c:cat>
          <c:val>
            <c:numRef>
              <c:f>Sheet1!$B$2:$B$10</c:f>
              <c:numCache>
                <c:formatCode>0%</c:formatCode>
                <c:ptCount val="9"/>
                <c:pt idx="0">
                  <c:v>0.28999999999999998</c:v>
                </c:pt>
                <c:pt idx="1">
                  <c:v>0.34</c:v>
                </c:pt>
                <c:pt idx="2">
                  <c:v>0.28000000000000003</c:v>
                </c:pt>
                <c:pt idx="3">
                  <c:v>0.35</c:v>
                </c:pt>
                <c:pt idx="4">
                  <c:v>0.35</c:v>
                </c:pt>
                <c:pt idx="5">
                  <c:v>0.23</c:v>
                </c:pt>
                <c:pt idx="6">
                  <c:v>0.27</c:v>
                </c:pt>
                <c:pt idx="7">
                  <c:v>0.35</c:v>
                </c:pt>
                <c:pt idx="8">
                  <c:v>0.06</c:v>
                </c:pt>
              </c:numCache>
            </c:numRef>
          </c:val>
        </c:ser>
        <c:dLbls>
          <c:dLblPos val="outEnd"/>
          <c:showLegendKey val="0"/>
          <c:showVal val="1"/>
          <c:showCatName val="0"/>
          <c:showSerName val="0"/>
          <c:showPercent val="0"/>
          <c:showBubbleSize val="0"/>
        </c:dLbls>
        <c:gapWidth val="50"/>
        <c:axId val="143237120"/>
        <c:axId val="143243520"/>
      </c:barChart>
      <c:catAx>
        <c:axId val="143237120"/>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43243520"/>
        <c:crosses val="autoZero"/>
        <c:auto val="1"/>
        <c:lblAlgn val="ctr"/>
        <c:lblOffset val="100"/>
        <c:noMultiLvlLbl val="0"/>
      </c:catAx>
      <c:valAx>
        <c:axId val="143243520"/>
        <c:scaling>
          <c:orientation val="minMax"/>
          <c:max val="0.60000000000000009"/>
        </c:scaling>
        <c:delete val="1"/>
        <c:axPos val="t"/>
        <c:numFmt formatCode="0%" sourceLinked="1"/>
        <c:majorTickMark val="out"/>
        <c:minorTickMark val="none"/>
        <c:tickLblPos val="nextTo"/>
        <c:crossAx val="14323712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7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0.73</c:v>
                </c:pt>
                <c:pt idx="1">
                  <c:v>0.88</c:v>
                </c:pt>
                <c:pt idx="2">
                  <c:v>0.82</c:v>
                </c:pt>
                <c:pt idx="3">
                  <c:v>0.85</c:v>
                </c:pt>
                <c:pt idx="4">
                  <c:v>0.79</c:v>
                </c:pt>
                <c:pt idx="5">
                  <c:v>0.89</c:v>
                </c:pt>
              </c:numCache>
            </c:numRef>
          </c:val>
        </c:ser>
        <c:dLbls>
          <c:dLblPos val="outEnd"/>
          <c:showLegendKey val="0"/>
          <c:showVal val="1"/>
          <c:showCatName val="0"/>
          <c:showSerName val="0"/>
          <c:showPercent val="0"/>
          <c:showBubbleSize val="0"/>
        </c:dLbls>
        <c:gapWidth val="50"/>
        <c:axId val="188973440"/>
        <c:axId val="188978688"/>
      </c:barChart>
      <c:catAx>
        <c:axId val="188973440"/>
        <c:scaling>
          <c:orientation val="maxMin"/>
        </c:scaling>
        <c:delete val="1"/>
        <c:axPos val="l"/>
        <c:majorTickMark val="out"/>
        <c:minorTickMark val="none"/>
        <c:tickLblPos val="nextTo"/>
        <c:crossAx val="188978688"/>
        <c:crosses val="autoZero"/>
        <c:auto val="1"/>
        <c:lblAlgn val="ctr"/>
        <c:lblOffset val="100"/>
        <c:noMultiLvlLbl val="0"/>
      </c:catAx>
      <c:valAx>
        <c:axId val="188978688"/>
        <c:scaling>
          <c:orientation val="minMax"/>
          <c:max val="1"/>
          <c:min val="0"/>
        </c:scaling>
        <c:delete val="1"/>
        <c:axPos val="t"/>
        <c:numFmt formatCode="0%" sourceLinked="1"/>
        <c:majorTickMark val="out"/>
        <c:minorTickMark val="none"/>
        <c:tickLblPos val="nextTo"/>
        <c:crossAx val="18897344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7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0.74</c:v>
                </c:pt>
                <c:pt idx="1">
                  <c:v>0.86</c:v>
                </c:pt>
                <c:pt idx="2">
                  <c:v>0.8</c:v>
                </c:pt>
                <c:pt idx="3">
                  <c:v>0.84</c:v>
                </c:pt>
                <c:pt idx="4">
                  <c:v>0.74</c:v>
                </c:pt>
                <c:pt idx="5">
                  <c:v>0.86</c:v>
                </c:pt>
              </c:numCache>
            </c:numRef>
          </c:val>
        </c:ser>
        <c:dLbls>
          <c:dLblPos val="outEnd"/>
          <c:showLegendKey val="0"/>
          <c:showVal val="1"/>
          <c:showCatName val="0"/>
          <c:showSerName val="0"/>
          <c:showPercent val="0"/>
          <c:showBubbleSize val="0"/>
        </c:dLbls>
        <c:gapWidth val="50"/>
        <c:axId val="188878848"/>
        <c:axId val="188892288"/>
      </c:barChart>
      <c:catAx>
        <c:axId val="188878848"/>
        <c:scaling>
          <c:orientation val="maxMin"/>
        </c:scaling>
        <c:delete val="1"/>
        <c:axPos val="l"/>
        <c:majorTickMark val="out"/>
        <c:minorTickMark val="none"/>
        <c:tickLblPos val="nextTo"/>
        <c:crossAx val="188892288"/>
        <c:crosses val="autoZero"/>
        <c:auto val="1"/>
        <c:lblAlgn val="ctr"/>
        <c:lblOffset val="100"/>
        <c:noMultiLvlLbl val="0"/>
      </c:catAx>
      <c:valAx>
        <c:axId val="188892288"/>
        <c:scaling>
          <c:orientation val="minMax"/>
          <c:max val="1"/>
          <c:min val="0"/>
        </c:scaling>
        <c:delete val="1"/>
        <c:axPos val="t"/>
        <c:numFmt formatCode="0%" sourceLinked="1"/>
        <c:majorTickMark val="out"/>
        <c:minorTickMark val="none"/>
        <c:tickLblPos val="nextTo"/>
        <c:crossAx val="18887884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7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0.45</c:v>
                </c:pt>
                <c:pt idx="1">
                  <c:v>0.51</c:v>
                </c:pt>
                <c:pt idx="2">
                  <c:v>0.61</c:v>
                </c:pt>
                <c:pt idx="3">
                  <c:v>0.65</c:v>
                </c:pt>
                <c:pt idx="4">
                  <c:v>0.68</c:v>
                </c:pt>
                <c:pt idx="5">
                  <c:v>0.72</c:v>
                </c:pt>
              </c:numCache>
            </c:numRef>
          </c:val>
        </c:ser>
        <c:dLbls>
          <c:dLblPos val="outEnd"/>
          <c:showLegendKey val="0"/>
          <c:showVal val="1"/>
          <c:showCatName val="0"/>
          <c:showSerName val="0"/>
          <c:showPercent val="0"/>
          <c:showBubbleSize val="0"/>
        </c:dLbls>
        <c:gapWidth val="50"/>
        <c:axId val="188898688"/>
        <c:axId val="189006592"/>
      </c:barChart>
      <c:catAx>
        <c:axId val="188898688"/>
        <c:scaling>
          <c:orientation val="maxMin"/>
        </c:scaling>
        <c:delete val="1"/>
        <c:axPos val="l"/>
        <c:majorTickMark val="out"/>
        <c:minorTickMark val="none"/>
        <c:tickLblPos val="nextTo"/>
        <c:crossAx val="189006592"/>
        <c:crosses val="autoZero"/>
        <c:auto val="1"/>
        <c:lblAlgn val="ctr"/>
        <c:lblOffset val="100"/>
        <c:noMultiLvlLbl val="0"/>
      </c:catAx>
      <c:valAx>
        <c:axId val="189006592"/>
        <c:scaling>
          <c:orientation val="minMax"/>
          <c:max val="1"/>
          <c:min val="0"/>
        </c:scaling>
        <c:delete val="1"/>
        <c:axPos val="t"/>
        <c:numFmt formatCode="0%" sourceLinked="1"/>
        <c:majorTickMark val="out"/>
        <c:minorTickMark val="none"/>
        <c:tickLblPos val="nextTo"/>
        <c:crossAx val="18889868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7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0.1</c:v>
                </c:pt>
                <c:pt idx="1">
                  <c:v>0.15</c:v>
                </c:pt>
                <c:pt idx="2">
                  <c:v>0.15</c:v>
                </c:pt>
                <c:pt idx="3">
                  <c:v>0.09</c:v>
                </c:pt>
                <c:pt idx="4">
                  <c:v>7.0000000000000007E-2</c:v>
                </c:pt>
                <c:pt idx="5">
                  <c:v>0.16</c:v>
                </c:pt>
              </c:numCache>
            </c:numRef>
          </c:val>
        </c:ser>
        <c:dLbls>
          <c:dLblPos val="outEnd"/>
          <c:showLegendKey val="0"/>
          <c:showVal val="1"/>
          <c:showCatName val="0"/>
          <c:showSerName val="0"/>
          <c:showPercent val="0"/>
          <c:showBubbleSize val="0"/>
        </c:dLbls>
        <c:gapWidth val="50"/>
        <c:axId val="189066240"/>
        <c:axId val="189088128"/>
      </c:barChart>
      <c:catAx>
        <c:axId val="189066240"/>
        <c:scaling>
          <c:orientation val="maxMin"/>
        </c:scaling>
        <c:delete val="1"/>
        <c:axPos val="l"/>
        <c:majorTickMark val="out"/>
        <c:minorTickMark val="none"/>
        <c:tickLblPos val="nextTo"/>
        <c:crossAx val="189088128"/>
        <c:crosses val="autoZero"/>
        <c:auto val="1"/>
        <c:lblAlgn val="ctr"/>
        <c:lblOffset val="100"/>
        <c:noMultiLvlLbl val="0"/>
      </c:catAx>
      <c:valAx>
        <c:axId val="189088128"/>
        <c:scaling>
          <c:orientation val="minMax"/>
          <c:max val="1"/>
          <c:min val="0"/>
        </c:scaling>
        <c:delete val="1"/>
        <c:axPos val="t"/>
        <c:numFmt formatCode="0%" sourceLinked="1"/>
        <c:majorTickMark val="out"/>
        <c:minorTickMark val="none"/>
        <c:tickLblPos val="nextTo"/>
        <c:crossAx val="18906624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7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0.73</c:v>
                </c:pt>
                <c:pt idx="1">
                  <c:v>0.86</c:v>
                </c:pt>
                <c:pt idx="2">
                  <c:v>0.8</c:v>
                </c:pt>
                <c:pt idx="3">
                  <c:v>0.85</c:v>
                </c:pt>
                <c:pt idx="4">
                  <c:v>0.76</c:v>
                </c:pt>
                <c:pt idx="5">
                  <c:v>0.89</c:v>
                </c:pt>
              </c:numCache>
            </c:numRef>
          </c:val>
        </c:ser>
        <c:dLbls>
          <c:dLblPos val="outEnd"/>
          <c:showLegendKey val="0"/>
          <c:showVal val="1"/>
          <c:showCatName val="0"/>
          <c:showSerName val="0"/>
          <c:showPercent val="0"/>
          <c:showBubbleSize val="0"/>
        </c:dLbls>
        <c:gapWidth val="50"/>
        <c:axId val="187811712"/>
        <c:axId val="187821056"/>
      </c:barChart>
      <c:catAx>
        <c:axId val="187811712"/>
        <c:scaling>
          <c:orientation val="maxMin"/>
        </c:scaling>
        <c:delete val="1"/>
        <c:axPos val="l"/>
        <c:majorTickMark val="out"/>
        <c:minorTickMark val="none"/>
        <c:tickLblPos val="nextTo"/>
        <c:crossAx val="187821056"/>
        <c:crosses val="autoZero"/>
        <c:auto val="1"/>
        <c:lblAlgn val="ctr"/>
        <c:lblOffset val="100"/>
        <c:noMultiLvlLbl val="0"/>
      </c:catAx>
      <c:valAx>
        <c:axId val="187821056"/>
        <c:scaling>
          <c:orientation val="minMax"/>
          <c:max val="1"/>
          <c:min val="0"/>
        </c:scaling>
        <c:delete val="1"/>
        <c:axPos val="t"/>
        <c:numFmt formatCode="0%" sourceLinked="1"/>
        <c:majorTickMark val="out"/>
        <c:minorTickMark val="none"/>
        <c:tickLblPos val="nextTo"/>
        <c:crossAx val="18781171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7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0.25</c:v>
                </c:pt>
                <c:pt idx="1">
                  <c:v>0.4</c:v>
                </c:pt>
                <c:pt idx="2">
                  <c:v>0.32</c:v>
                </c:pt>
                <c:pt idx="3">
                  <c:v>0.45</c:v>
                </c:pt>
                <c:pt idx="4">
                  <c:v>0.37</c:v>
                </c:pt>
                <c:pt idx="5">
                  <c:v>0.53</c:v>
                </c:pt>
              </c:numCache>
            </c:numRef>
          </c:val>
        </c:ser>
        <c:dLbls>
          <c:dLblPos val="outEnd"/>
          <c:showLegendKey val="0"/>
          <c:showVal val="1"/>
          <c:showCatName val="0"/>
          <c:showSerName val="0"/>
          <c:showPercent val="0"/>
          <c:showBubbleSize val="0"/>
        </c:dLbls>
        <c:gapWidth val="50"/>
        <c:axId val="187938304"/>
        <c:axId val="187943552"/>
      </c:barChart>
      <c:catAx>
        <c:axId val="187938304"/>
        <c:scaling>
          <c:orientation val="maxMin"/>
        </c:scaling>
        <c:delete val="1"/>
        <c:axPos val="l"/>
        <c:majorTickMark val="out"/>
        <c:minorTickMark val="none"/>
        <c:tickLblPos val="nextTo"/>
        <c:crossAx val="187943552"/>
        <c:crosses val="autoZero"/>
        <c:auto val="1"/>
        <c:lblAlgn val="ctr"/>
        <c:lblOffset val="100"/>
        <c:noMultiLvlLbl val="0"/>
      </c:catAx>
      <c:valAx>
        <c:axId val="187943552"/>
        <c:scaling>
          <c:orientation val="minMax"/>
          <c:max val="1"/>
          <c:min val="0"/>
        </c:scaling>
        <c:delete val="1"/>
        <c:axPos val="t"/>
        <c:numFmt formatCode="0%" sourceLinked="1"/>
        <c:majorTickMark val="out"/>
        <c:minorTickMark val="none"/>
        <c:tickLblPos val="nextTo"/>
        <c:crossAx val="18793830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7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0.15</c:v>
                </c:pt>
                <c:pt idx="1">
                  <c:v>0.34</c:v>
                </c:pt>
                <c:pt idx="2">
                  <c:v>0.19</c:v>
                </c:pt>
                <c:pt idx="3">
                  <c:v>0.26</c:v>
                </c:pt>
                <c:pt idx="4">
                  <c:v>0.21</c:v>
                </c:pt>
                <c:pt idx="5">
                  <c:v>0.26</c:v>
                </c:pt>
              </c:numCache>
            </c:numRef>
          </c:val>
        </c:ser>
        <c:dLbls>
          <c:dLblPos val="outEnd"/>
          <c:showLegendKey val="0"/>
          <c:showVal val="1"/>
          <c:showCatName val="0"/>
          <c:showSerName val="0"/>
          <c:showPercent val="0"/>
          <c:showBubbleSize val="0"/>
        </c:dLbls>
        <c:gapWidth val="50"/>
        <c:axId val="188650624"/>
        <c:axId val="188659968"/>
      </c:barChart>
      <c:catAx>
        <c:axId val="188650624"/>
        <c:scaling>
          <c:orientation val="maxMin"/>
        </c:scaling>
        <c:delete val="1"/>
        <c:axPos val="l"/>
        <c:majorTickMark val="out"/>
        <c:minorTickMark val="none"/>
        <c:tickLblPos val="nextTo"/>
        <c:crossAx val="188659968"/>
        <c:crosses val="autoZero"/>
        <c:auto val="1"/>
        <c:lblAlgn val="ctr"/>
        <c:lblOffset val="100"/>
        <c:noMultiLvlLbl val="0"/>
      </c:catAx>
      <c:valAx>
        <c:axId val="188659968"/>
        <c:scaling>
          <c:orientation val="minMax"/>
          <c:max val="1"/>
          <c:min val="0"/>
        </c:scaling>
        <c:delete val="1"/>
        <c:axPos val="t"/>
        <c:numFmt formatCode="0%" sourceLinked="1"/>
        <c:majorTickMark val="out"/>
        <c:minorTickMark val="none"/>
        <c:tickLblPos val="nextTo"/>
        <c:crossAx val="18865062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7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chemeClr val="tx1"/>
            </a:solidFill>
          </c:spPr>
          <c:invertIfNegative val="0"/>
          <c:dPt>
            <c:idx val="0"/>
            <c:invertIfNegative val="0"/>
            <c:bubble3D val="0"/>
          </c:dPt>
          <c:dPt>
            <c:idx val="1"/>
            <c:invertIfNegative val="0"/>
            <c:bubble3D val="0"/>
            <c:spPr>
              <a:solidFill>
                <a:schemeClr val="tx1">
                  <a:lumMod val="75000"/>
                  <a:lumOff val="25000"/>
                </a:schemeClr>
              </a:solidFill>
            </c:spPr>
          </c:dPt>
          <c:dPt>
            <c:idx val="2"/>
            <c:invertIfNegative val="0"/>
            <c:bubble3D val="0"/>
            <c:spPr>
              <a:solidFill>
                <a:schemeClr val="tx1">
                  <a:lumMod val="50000"/>
                  <a:lumOff val="50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0.8</c:v>
                </c:pt>
                <c:pt idx="1">
                  <c:v>0.85</c:v>
                </c:pt>
                <c:pt idx="2">
                  <c:v>0.75</c:v>
                </c:pt>
              </c:numCache>
            </c:numRef>
          </c:val>
        </c:ser>
        <c:dLbls>
          <c:dLblPos val="outEnd"/>
          <c:showLegendKey val="0"/>
          <c:showVal val="1"/>
          <c:showCatName val="0"/>
          <c:showSerName val="0"/>
          <c:showPercent val="0"/>
          <c:showBubbleSize val="0"/>
        </c:dLbls>
        <c:gapWidth val="50"/>
        <c:axId val="188764928"/>
        <c:axId val="188793216"/>
      </c:barChart>
      <c:catAx>
        <c:axId val="188764928"/>
        <c:scaling>
          <c:orientation val="maxMin"/>
        </c:scaling>
        <c:delete val="1"/>
        <c:axPos val="l"/>
        <c:majorTickMark val="out"/>
        <c:minorTickMark val="none"/>
        <c:tickLblPos val="nextTo"/>
        <c:crossAx val="188793216"/>
        <c:crosses val="autoZero"/>
        <c:auto val="1"/>
        <c:lblAlgn val="ctr"/>
        <c:lblOffset val="100"/>
        <c:noMultiLvlLbl val="0"/>
      </c:catAx>
      <c:valAx>
        <c:axId val="188793216"/>
        <c:scaling>
          <c:orientation val="minMax"/>
          <c:max val="1"/>
          <c:min val="0"/>
        </c:scaling>
        <c:delete val="1"/>
        <c:axPos val="t"/>
        <c:numFmt formatCode="0%" sourceLinked="1"/>
        <c:majorTickMark val="out"/>
        <c:minorTickMark val="none"/>
        <c:tickLblPos val="nextTo"/>
        <c:crossAx val="18876492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7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rgbClr val="003399">
                <a:alpha val="27843"/>
              </a:srgbClr>
            </a:solidFill>
          </c:spPr>
          <c:invertIfNegative val="0"/>
          <c:dPt>
            <c:idx val="0"/>
            <c:invertIfNegative val="0"/>
            <c:bubble3D val="0"/>
            <c:spPr>
              <a:solidFill>
                <a:srgbClr val="C00000"/>
              </a:solidFill>
            </c:spPr>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spPr>
              <a:solidFill>
                <a:srgbClr val="003399">
                  <a:alpha val="27451"/>
                </a:srgbClr>
              </a:solidFill>
            </c:spPr>
          </c:dPt>
          <c:dPt>
            <c:idx val="7"/>
            <c:invertIfNegative val="0"/>
            <c:bubble3D val="0"/>
            <c:spPr>
              <a:solidFill>
                <a:srgbClr val="003399">
                  <a:alpha val="27000"/>
                </a:srgbClr>
              </a:solidFill>
            </c:spPr>
          </c:dPt>
          <c:dPt>
            <c:idx val="8"/>
            <c:invertIfNegative val="0"/>
            <c:bubble3D val="0"/>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DE (A)</c:v>
                </c:pt>
                <c:pt idx="1">
                  <c:v>UK (B)</c:v>
                </c:pt>
                <c:pt idx="2">
                  <c:v>NL (C) </c:v>
                </c:pt>
                <c:pt idx="3">
                  <c:v>AR (D)</c:v>
                </c:pt>
                <c:pt idx="4">
                  <c:v>TH (E)</c:v>
                </c:pt>
                <c:pt idx="5">
                  <c:v>AU (F)</c:v>
                </c:pt>
                <c:pt idx="6">
                  <c:v>JP (G)</c:v>
                </c:pt>
                <c:pt idx="7">
                  <c:v>US (H)</c:v>
                </c:pt>
                <c:pt idx="8">
                  <c:v>CA (I)</c:v>
                </c:pt>
              </c:strCache>
            </c:strRef>
          </c:cat>
          <c:val>
            <c:numRef>
              <c:f>Sheet1!$B$2:$B$10</c:f>
              <c:numCache>
                <c:formatCode>0%</c:formatCode>
                <c:ptCount val="9"/>
                <c:pt idx="0">
                  <c:v>0.82</c:v>
                </c:pt>
                <c:pt idx="1">
                  <c:v>0.8</c:v>
                </c:pt>
                <c:pt idx="2">
                  <c:v>0.77</c:v>
                </c:pt>
                <c:pt idx="3">
                  <c:v>0.7</c:v>
                </c:pt>
                <c:pt idx="4">
                  <c:v>0.68</c:v>
                </c:pt>
                <c:pt idx="5">
                  <c:v>0.68</c:v>
                </c:pt>
                <c:pt idx="6">
                  <c:v>0.59</c:v>
                </c:pt>
                <c:pt idx="7">
                  <c:v>0.52</c:v>
                </c:pt>
                <c:pt idx="8">
                  <c:v>0.52</c:v>
                </c:pt>
              </c:numCache>
            </c:numRef>
          </c:val>
        </c:ser>
        <c:dLbls>
          <c:dLblPos val="outEnd"/>
          <c:showLegendKey val="0"/>
          <c:showVal val="1"/>
          <c:showCatName val="0"/>
          <c:showSerName val="0"/>
          <c:showPercent val="0"/>
          <c:showBubbleSize val="0"/>
        </c:dLbls>
        <c:gapWidth val="50"/>
        <c:axId val="188799616"/>
        <c:axId val="189758080"/>
      </c:barChart>
      <c:catAx>
        <c:axId val="188799616"/>
        <c:scaling>
          <c:orientation val="maxMin"/>
        </c:scaling>
        <c:delete val="0"/>
        <c:axPos val="l"/>
        <c:majorTickMark val="out"/>
        <c:minorTickMark val="none"/>
        <c:tickLblPos val="nextTo"/>
        <c:txPr>
          <a:bodyPr/>
          <a:lstStyle/>
          <a:p>
            <a:pPr>
              <a:defRPr sz="800" b="1">
                <a:latin typeface="Arial" panose="020B0604020202020204" pitchFamily="34" charset="0"/>
                <a:cs typeface="Arial" panose="020B0604020202020204" pitchFamily="34" charset="0"/>
              </a:defRPr>
            </a:pPr>
            <a:endParaRPr lang="en-US"/>
          </a:p>
        </c:txPr>
        <c:crossAx val="189758080"/>
        <c:crosses val="autoZero"/>
        <c:auto val="1"/>
        <c:lblAlgn val="ctr"/>
        <c:lblOffset val="100"/>
        <c:noMultiLvlLbl val="0"/>
      </c:catAx>
      <c:valAx>
        <c:axId val="189758080"/>
        <c:scaling>
          <c:orientation val="minMax"/>
          <c:max val="1"/>
          <c:min val="0"/>
        </c:scaling>
        <c:delete val="1"/>
        <c:axPos val="t"/>
        <c:numFmt formatCode="0%" sourceLinked="1"/>
        <c:majorTickMark val="out"/>
        <c:minorTickMark val="none"/>
        <c:tickLblPos val="nextTo"/>
        <c:crossAx val="18879961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7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US</c:v>
                </c:pt>
              </c:strCache>
            </c:strRef>
          </c:tx>
          <c:spPr>
            <a:solidFill>
              <a:schemeClr val="tx1"/>
            </a:solidFill>
          </c:spPr>
          <c:invertIfNegative val="0"/>
          <c:dPt>
            <c:idx val="0"/>
            <c:invertIfNegative val="0"/>
            <c:bubble3D val="0"/>
          </c:dPt>
          <c:dPt>
            <c:idx val="1"/>
            <c:invertIfNegative val="0"/>
            <c:bubble3D val="0"/>
            <c:spPr>
              <a:solidFill>
                <a:schemeClr val="tx1">
                  <a:lumMod val="75000"/>
                  <a:lumOff val="25000"/>
                </a:schemeClr>
              </a:solidFill>
            </c:spPr>
          </c:dPt>
          <c:dPt>
            <c:idx val="2"/>
            <c:invertIfNegative val="0"/>
            <c:bubble3D val="0"/>
            <c:spPr>
              <a:solidFill>
                <a:schemeClr val="tx1">
                  <a:lumMod val="50000"/>
                  <a:lumOff val="50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0.4</c:v>
                </c:pt>
                <c:pt idx="1">
                  <c:v>0.38</c:v>
                </c:pt>
                <c:pt idx="2">
                  <c:v>0.3</c:v>
                </c:pt>
              </c:numCache>
            </c:numRef>
          </c:val>
        </c:ser>
        <c:dLbls>
          <c:dLblPos val="outEnd"/>
          <c:showLegendKey val="0"/>
          <c:showVal val="1"/>
          <c:showCatName val="0"/>
          <c:showSerName val="0"/>
          <c:showPercent val="0"/>
          <c:showBubbleSize val="0"/>
        </c:dLbls>
        <c:gapWidth val="50"/>
        <c:axId val="189682816"/>
        <c:axId val="189686528"/>
      </c:barChart>
      <c:catAx>
        <c:axId val="189682816"/>
        <c:scaling>
          <c:orientation val="maxMin"/>
        </c:scaling>
        <c:delete val="1"/>
        <c:axPos val="l"/>
        <c:majorTickMark val="out"/>
        <c:minorTickMark val="none"/>
        <c:tickLblPos val="nextTo"/>
        <c:crossAx val="189686528"/>
        <c:crosses val="autoZero"/>
        <c:auto val="1"/>
        <c:lblAlgn val="ctr"/>
        <c:lblOffset val="100"/>
        <c:noMultiLvlLbl val="0"/>
      </c:catAx>
      <c:valAx>
        <c:axId val="189686528"/>
        <c:scaling>
          <c:orientation val="minMax"/>
          <c:max val="1"/>
          <c:min val="0"/>
        </c:scaling>
        <c:delete val="1"/>
        <c:axPos val="t"/>
        <c:numFmt formatCode="0%" sourceLinked="1"/>
        <c:majorTickMark val="out"/>
        <c:minorTickMark val="none"/>
        <c:tickLblPos val="nextTo"/>
        <c:crossAx val="189682816"/>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C00000"/>
              </a:solidFill>
            </c:spPr>
          </c:dPt>
          <c:dPt>
            <c:idx val="6"/>
            <c:invertIfNegative val="0"/>
            <c:bubble3D val="0"/>
            <c:spPr>
              <a:solidFill>
                <a:srgbClr val="C00000"/>
              </a:solidFill>
            </c:spPr>
          </c:dPt>
          <c:dPt>
            <c:idx val="7"/>
            <c:invertIfNegative val="0"/>
            <c:bubble3D val="0"/>
            <c:spPr>
              <a:solidFill>
                <a:srgbClr val="C00000"/>
              </a:solidFill>
            </c:spPr>
          </c:dPt>
          <c:dPt>
            <c:idx val="8"/>
            <c:invertIfNegative val="0"/>
            <c:bubble3D val="0"/>
            <c:spPr>
              <a:solidFill>
                <a:srgbClr val="002A7E"/>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Heart attack</c:v>
                </c:pt>
                <c:pt idx="1">
                  <c:v>High blood pressure</c:v>
                </c:pt>
                <c:pt idx="2">
                  <c:v>Prostate cancer (men only)</c:v>
                </c:pt>
                <c:pt idx="3">
                  <c:v>Breast cancer (women only)</c:v>
                </c:pt>
                <c:pt idx="4">
                  <c:v>Stroke</c:v>
                </c:pt>
                <c:pt idx="5">
                  <c:v>Pulmonary embolism</c:v>
                </c:pt>
                <c:pt idx="6">
                  <c:v>Thrombosis</c:v>
                </c:pt>
                <c:pt idx="7">
                  <c:v>Deep vein thrombosis</c:v>
                </c:pt>
                <c:pt idx="8">
                  <c:v>AIDS</c:v>
                </c:pt>
              </c:strCache>
            </c:strRef>
          </c:cat>
          <c:val>
            <c:numRef>
              <c:f>Sheet1!$B$2:$B$10</c:f>
              <c:numCache>
                <c:formatCode>0%</c:formatCode>
                <c:ptCount val="9"/>
                <c:pt idx="0">
                  <c:v>0.21</c:v>
                </c:pt>
                <c:pt idx="1">
                  <c:v>0.18</c:v>
                </c:pt>
                <c:pt idx="2">
                  <c:v>0.2</c:v>
                </c:pt>
                <c:pt idx="3">
                  <c:v>0.28999999999999998</c:v>
                </c:pt>
                <c:pt idx="4">
                  <c:v>0.2</c:v>
                </c:pt>
                <c:pt idx="5">
                  <c:v>0.12</c:v>
                </c:pt>
                <c:pt idx="6">
                  <c:v>0.1</c:v>
                </c:pt>
                <c:pt idx="7">
                  <c:v>0.15</c:v>
                </c:pt>
                <c:pt idx="8">
                  <c:v>0.05</c:v>
                </c:pt>
              </c:numCache>
            </c:numRef>
          </c:val>
        </c:ser>
        <c:dLbls>
          <c:dLblPos val="outEnd"/>
          <c:showLegendKey val="0"/>
          <c:showVal val="1"/>
          <c:showCatName val="0"/>
          <c:showSerName val="0"/>
          <c:showPercent val="0"/>
          <c:showBubbleSize val="0"/>
        </c:dLbls>
        <c:gapWidth val="50"/>
        <c:axId val="143254272"/>
        <c:axId val="143268864"/>
      </c:barChart>
      <c:catAx>
        <c:axId val="143254272"/>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43268864"/>
        <c:crosses val="autoZero"/>
        <c:auto val="1"/>
        <c:lblAlgn val="ctr"/>
        <c:lblOffset val="100"/>
        <c:noMultiLvlLbl val="0"/>
      </c:catAx>
      <c:valAx>
        <c:axId val="143268864"/>
        <c:scaling>
          <c:orientation val="minMax"/>
          <c:max val="0.60000000000000009"/>
        </c:scaling>
        <c:delete val="1"/>
        <c:axPos val="t"/>
        <c:numFmt formatCode="0%" sourceLinked="1"/>
        <c:majorTickMark val="out"/>
        <c:minorTickMark val="none"/>
        <c:tickLblPos val="nextTo"/>
        <c:crossAx val="14325427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8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US</c:v>
                </c:pt>
              </c:strCache>
            </c:strRef>
          </c:tx>
          <c:spPr>
            <a:solidFill>
              <a:schemeClr val="tx1"/>
            </a:solidFill>
          </c:spPr>
          <c:invertIfNegative val="0"/>
          <c:dPt>
            <c:idx val="0"/>
            <c:invertIfNegative val="0"/>
            <c:bubble3D val="0"/>
          </c:dPt>
          <c:dPt>
            <c:idx val="1"/>
            <c:invertIfNegative val="0"/>
            <c:bubble3D val="0"/>
            <c:spPr>
              <a:solidFill>
                <a:schemeClr val="tx1">
                  <a:lumMod val="75000"/>
                  <a:lumOff val="25000"/>
                </a:schemeClr>
              </a:solidFill>
            </c:spPr>
          </c:dPt>
          <c:dPt>
            <c:idx val="2"/>
            <c:invertIfNegative val="0"/>
            <c:bubble3D val="0"/>
            <c:spPr>
              <a:solidFill>
                <a:schemeClr val="tx1">
                  <a:lumMod val="50000"/>
                  <a:lumOff val="50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0.24</c:v>
                </c:pt>
                <c:pt idx="1">
                  <c:v>0.23</c:v>
                </c:pt>
                <c:pt idx="2">
                  <c:v>0.19</c:v>
                </c:pt>
              </c:numCache>
            </c:numRef>
          </c:val>
        </c:ser>
        <c:dLbls>
          <c:dLblPos val="outEnd"/>
          <c:showLegendKey val="0"/>
          <c:showVal val="1"/>
          <c:showCatName val="0"/>
          <c:showSerName val="0"/>
          <c:showPercent val="0"/>
          <c:showBubbleSize val="0"/>
        </c:dLbls>
        <c:gapWidth val="50"/>
        <c:axId val="189482496"/>
        <c:axId val="189484032"/>
      </c:barChart>
      <c:catAx>
        <c:axId val="189482496"/>
        <c:scaling>
          <c:orientation val="maxMin"/>
        </c:scaling>
        <c:delete val="1"/>
        <c:axPos val="l"/>
        <c:majorTickMark val="out"/>
        <c:minorTickMark val="none"/>
        <c:tickLblPos val="nextTo"/>
        <c:crossAx val="189484032"/>
        <c:crosses val="autoZero"/>
        <c:auto val="1"/>
        <c:lblAlgn val="ctr"/>
        <c:lblOffset val="100"/>
        <c:noMultiLvlLbl val="0"/>
      </c:catAx>
      <c:valAx>
        <c:axId val="189484032"/>
        <c:scaling>
          <c:orientation val="minMax"/>
          <c:max val="1"/>
          <c:min val="0"/>
        </c:scaling>
        <c:delete val="1"/>
        <c:axPos val="t"/>
        <c:numFmt formatCode="0%" sourceLinked="1"/>
        <c:majorTickMark val="out"/>
        <c:minorTickMark val="none"/>
        <c:tickLblPos val="nextTo"/>
        <c:crossAx val="189482496"/>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38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rgbClr val="003399">
                <a:alpha val="27000"/>
              </a:srgbClr>
            </a:solidFill>
          </c:spPr>
          <c:invertIfNegative val="0"/>
          <c:dPt>
            <c:idx val="0"/>
            <c:invertIfNegative val="0"/>
            <c:bubble3D val="0"/>
            <c:spPr>
              <a:solidFill>
                <a:srgbClr val="003399">
                  <a:alpha val="28000"/>
                </a:srgbClr>
              </a:solidFill>
            </c:spPr>
          </c:dPt>
          <c:dPt>
            <c:idx val="1"/>
            <c:invertIfNegative val="0"/>
            <c:bubble3D val="0"/>
          </c:dPt>
          <c:dPt>
            <c:idx val="2"/>
            <c:invertIfNegative val="0"/>
            <c:bubble3D val="0"/>
          </c:dPt>
          <c:dPt>
            <c:idx val="3"/>
            <c:invertIfNegative val="0"/>
            <c:bubble3D val="0"/>
          </c:dPt>
          <c:dPt>
            <c:idx val="4"/>
            <c:invertIfNegative val="0"/>
            <c:bubble3D val="0"/>
            <c:spPr>
              <a:solidFill>
                <a:srgbClr val="C00000"/>
              </a:solidFill>
            </c:spPr>
          </c:dPt>
          <c:dPt>
            <c:idx val="5"/>
            <c:invertIfNegative val="0"/>
            <c:bubble3D val="0"/>
          </c:dPt>
          <c:dPt>
            <c:idx val="6"/>
            <c:invertIfNegative val="0"/>
            <c:bubble3D val="0"/>
          </c:dPt>
          <c:dPt>
            <c:idx val="7"/>
            <c:invertIfNegative val="0"/>
            <c:bubble3D val="0"/>
          </c:dPt>
          <c:dPt>
            <c:idx val="8"/>
            <c:invertIfNegative val="0"/>
            <c:bubble3D val="0"/>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UK (A)</c:v>
                </c:pt>
                <c:pt idx="1">
                  <c:v>AU (B)</c:v>
                </c:pt>
                <c:pt idx="2">
                  <c:v>US (C) </c:v>
                </c:pt>
                <c:pt idx="3">
                  <c:v>CA (D)</c:v>
                </c:pt>
                <c:pt idx="4">
                  <c:v>DE (E)</c:v>
                </c:pt>
                <c:pt idx="5">
                  <c:v>AR (F)</c:v>
                </c:pt>
                <c:pt idx="6">
                  <c:v>TH (G)</c:v>
                </c:pt>
                <c:pt idx="7">
                  <c:v>NL (H)</c:v>
                </c:pt>
                <c:pt idx="8">
                  <c:v>JP (I)</c:v>
                </c:pt>
              </c:strCache>
            </c:strRef>
          </c:cat>
          <c:val>
            <c:numRef>
              <c:f>Sheet1!$B$2:$B$10</c:f>
              <c:numCache>
                <c:formatCode>0%</c:formatCode>
                <c:ptCount val="9"/>
                <c:pt idx="0">
                  <c:v>0.86</c:v>
                </c:pt>
                <c:pt idx="1">
                  <c:v>0.8</c:v>
                </c:pt>
                <c:pt idx="2">
                  <c:v>0.56999999999999995</c:v>
                </c:pt>
                <c:pt idx="3">
                  <c:v>0.41</c:v>
                </c:pt>
                <c:pt idx="4">
                  <c:v>0.38</c:v>
                </c:pt>
                <c:pt idx="5">
                  <c:v>0.33</c:v>
                </c:pt>
                <c:pt idx="6">
                  <c:v>0.24</c:v>
                </c:pt>
                <c:pt idx="7">
                  <c:v>0.2</c:v>
                </c:pt>
                <c:pt idx="8">
                  <c:v>0.13</c:v>
                </c:pt>
              </c:numCache>
            </c:numRef>
          </c:val>
        </c:ser>
        <c:dLbls>
          <c:dLblPos val="outEnd"/>
          <c:showLegendKey val="0"/>
          <c:showVal val="1"/>
          <c:showCatName val="0"/>
          <c:showSerName val="0"/>
          <c:showPercent val="0"/>
          <c:showBubbleSize val="0"/>
        </c:dLbls>
        <c:gapWidth val="50"/>
        <c:axId val="189584512"/>
        <c:axId val="189588224"/>
      </c:barChart>
      <c:catAx>
        <c:axId val="189584512"/>
        <c:scaling>
          <c:orientation val="maxMin"/>
        </c:scaling>
        <c:delete val="0"/>
        <c:axPos val="l"/>
        <c:majorTickMark val="out"/>
        <c:minorTickMark val="none"/>
        <c:tickLblPos val="nextTo"/>
        <c:txPr>
          <a:bodyPr/>
          <a:lstStyle/>
          <a:p>
            <a:pPr>
              <a:defRPr sz="800" b="1">
                <a:latin typeface="Arial" panose="020B0604020202020204" pitchFamily="34" charset="0"/>
                <a:cs typeface="Arial" panose="020B0604020202020204" pitchFamily="34" charset="0"/>
              </a:defRPr>
            </a:pPr>
            <a:endParaRPr lang="en-US"/>
          </a:p>
        </c:txPr>
        <c:crossAx val="189588224"/>
        <c:crosses val="autoZero"/>
        <c:auto val="1"/>
        <c:lblAlgn val="ctr"/>
        <c:lblOffset val="100"/>
        <c:noMultiLvlLbl val="0"/>
      </c:catAx>
      <c:valAx>
        <c:axId val="189588224"/>
        <c:scaling>
          <c:orientation val="minMax"/>
          <c:max val="1"/>
          <c:min val="0"/>
        </c:scaling>
        <c:delete val="1"/>
        <c:axPos val="t"/>
        <c:numFmt formatCode="0%" sourceLinked="1"/>
        <c:majorTickMark val="out"/>
        <c:minorTickMark val="none"/>
        <c:tickLblPos val="nextTo"/>
        <c:crossAx val="18958451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8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rgbClr val="003399">
                <a:alpha val="27000"/>
              </a:srgbClr>
            </a:solidFill>
          </c:spPr>
          <c:invertIfNegative val="0"/>
          <c:dPt>
            <c:idx val="0"/>
            <c:invertIfNegative val="0"/>
            <c:bubble3D val="0"/>
            <c:spPr>
              <a:solidFill>
                <a:srgbClr val="003399">
                  <a:alpha val="28000"/>
                </a:srgbClr>
              </a:solidFill>
            </c:spPr>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dPt>
          <c:dPt>
            <c:idx val="8"/>
            <c:invertIfNegative val="0"/>
            <c:bubble3D val="0"/>
            <c:spPr>
              <a:solidFill>
                <a:srgbClr val="C00000"/>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UK (A)</c:v>
                </c:pt>
                <c:pt idx="1">
                  <c:v>NL (B)</c:v>
                </c:pt>
                <c:pt idx="2">
                  <c:v>US (C) </c:v>
                </c:pt>
                <c:pt idx="3">
                  <c:v>AR (D)</c:v>
                </c:pt>
                <c:pt idx="4">
                  <c:v>CA (E)</c:v>
                </c:pt>
                <c:pt idx="5">
                  <c:v>AU (F)</c:v>
                </c:pt>
                <c:pt idx="6">
                  <c:v>JP (G)</c:v>
                </c:pt>
                <c:pt idx="7">
                  <c:v>TH (H)</c:v>
                </c:pt>
                <c:pt idx="8">
                  <c:v>DE (I)</c:v>
                </c:pt>
              </c:strCache>
            </c:strRef>
          </c:cat>
          <c:val>
            <c:numRef>
              <c:f>Sheet1!$B$2:$B$10</c:f>
              <c:numCache>
                <c:formatCode>0%</c:formatCode>
                <c:ptCount val="9"/>
                <c:pt idx="0">
                  <c:v>0.72</c:v>
                </c:pt>
                <c:pt idx="1">
                  <c:v>0.72</c:v>
                </c:pt>
                <c:pt idx="2">
                  <c:v>0.7</c:v>
                </c:pt>
                <c:pt idx="3">
                  <c:v>0.66</c:v>
                </c:pt>
                <c:pt idx="4">
                  <c:v>0.63</c:v>
                </c:pt>
                <c:pt idx="5">
                  <c:v>0.56999999999999995</c:v>
                </c:pt>
                <c:pt idx="6">
                  <c:v>0.31</c:v>
                </c:pt>
                <c:pt idx="7">
                  <c:v>0.3</c:v>
                </c:pt>
                <c:pt idx="8">
                  <c:v>0.23</c:v>
                </c:pt>
              </c:numCache>
            </c:numRef>
          </c:val>
        </c:ser>
        <c:dLbls>
          <c:dLblPos val="outEnd"/>
          <c:showLegendKey val="0"/>
          <c:showVal val="1"/>
          <c:showCatName val="0"/>
          <c:showSerName val="0"/>
          <c:showPercent val="0"/>
          <c:showBubbleSize val="0"/>
        </c:dLbls>
        <c:gapWidth val="50"/>
        <c:axId val="189594624"/>
        <c:axId val="189606528"/>
      </c:barChart>
      <c:catAx>
        <c:axId val="189594624"/>
        <c:scaling>
          <c:orientation val="maxMin"/>
        </c:scaling>
        <c:delete val="0"/>
        <c:axPos val="l"/>
        <c:majorTickMark val="out"/>
        <c:minorTickMark val="none"/>
        <c:tickLblPos val="nextTo"/>
        <c:txPr>
          <a:bodyPr/>
          <a:lstStyle/>
          <a:p>
            <a:pPr>
              <a:defRPr sz="800" b="1">
                <a:latin typeface="Arial" panose="020B0604020202020204" pitchFamily="34" charset="0"/>
                <a:cs typeface="Arial" panose="020B0604020202020204" pitchFamily="34" charset="0"/>
              </a:defRPr>
            </a:pPr>
            <a:endParaRPr lang="en-US"/>
          </a:p>
        </c:txPr>
        <c:crossAx val="189606528"/>
        <c:crosses val="autoZero"/>
        <c:auto val="1"/>
        <c:lblAlgn val="ctr"/>
        <c:lblOffset val="100"/>
        <c:noMultiLvlLbl val="0"/>
      </c:catAx>
      <c:valAx>
        <c:axId val="189606528"/>
        <c:scaling>
          <c:orientation val="minMax"/>
          <c:max val="1"/>
          <c:min val="0"/>
        </c:scaling>
        <c:delete val="1"/>
        <c:axPos val="t"/>
        <c:numFmt formatCode="0%" sourceLinked="1"/>
        <c:majorTickMark val="out"/>
        <c:minorTickMark val="none"/>
        <c:tickLblPos val="nextTo"/>
        <c:crossAx val="18959462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8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0.27</c:v>
                </c:pt>
                <c:pt idx="1">
                  <c:v>0.28999999999999998</c:v>
                </c:pt>
                <c:pt idx="2">
                  <c:v>0.34</c:v>
                </c:pt>
                <c:pt idx="3">
                  <c:v>0.32</c:v>
                </c:pt>
                <c:pt idx="4">
                  <c:v>0.3</c:v>
                </c:pt>
                <c:pt idx="5">
                  <c:v>0.4</c:v>
                </c:pt>
              </c:numCache>
            </c:numRef>
          </c:val>
        </c:ser>
        <c:dLbls>
          <c:dLblPos val="outEnd"/>
          <c:showLegendKey val="0"/>
          <c:showVal val="1"/>
          <c:showCatName val="0"/>
          <c:showSerName val="0"/>
          <c:showPercent val="0"/>
          <c:showBubbleSize val="0"/>
        </c:dLbls>
        <c:gapWidth val="50"/>
        <c:axId val="189285120"/>
        <c:axId val="189294464"/>
      </c:barChart>
      <c:catAx>
        <c:axId val="189285120"/>
        <c:scaling>
          <c:orientation val="maxMin"/>
        </c:scaling>
        <c:delete val="1"/>
        <c:axPos val="l"/>
        <c:majorTickMark val="out"/>
        <c:minorTickMark val="none"/>
        <c:tickLblPos val="nextTo"/>
        <c:crossAx val="189294464"/>
        <c:crosses val="autoZero"/>
        <c:auto val="1"/>
        <c:lblAlgn val="ctr"/>
        <c:lblOffset val="100"/>
        <c:noMultiLvlLbl val="0"/>
      </c:catAx>
      <c:valAx>
        <c:axId val="189294464"/>
        <c:scaling>
          <c:orientation val="minMax"/>
          <c:max val="1"/>
          <c:min val="0"/>
        </c:scaling>
        <c:delete val="1"/>
        <c:axPos val="t"/>
        <c:numFmt formatCode="0%" sourceLinked="1"/>
        <c:majorTickMark val="out"/>
        <c:minorTickMark val="none"/>
        <c:tickLblPos val="nextTo"/>
        <c:crossAx val="18928512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8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0.37</c:v>
                </c:pt>
                <c:pt idx="1">
                  <c:v>0.4</c:v>
                </c:pt>
                <c:pt idx="2">
                  <c:v>0.43</c:v>
                </c:pt>
                <c:pt idx="3">
                  <c:v>0.35</c:v>
                </c:pt>
                <c:pt idx="4">
                  <c:v>0.41</c:v>
                </c:pt>
                <c:pt idx="5">
                  <c:v>0.43</c:v>
                </c:pt>
              </c:numCache>
            </c:numRef>
          </c:val>
        </c:ser>
        <c:dLbls>
          <c:dLblPos val="outEnd"/>
          <c:showLegendKey val="0"/>
          <c:showVal val="1"/>
          <c:showCatName val="0"/>
          <c:showSerName val="0"/>
          <c:showPercent val="0"/>
          <c:showBubbleSize val="0"/>
        </c:dLbls>
        <c:gapWidth val="50"/>
        <c:axId val="189313408"/>
        <c:axId val="189318656"/>
      </c:barChart>
      <c:catAx>
        <c:axId val="189313408"/>
        <c:scaling>
          <c:orientation val="maxMin"/>
        </c:scaling>
        <c:delete val="1"/>
        <c:axPos val="l"/>
        <c:majorTickMark val="out"/>
        <c:minorTickMark val="none"/>
        <c:tickLblPos val="nextTo"/>
        <c:crossAx val="189318656"/>
        <c:crosses val="autoZero"/>
        <c:auto val="1"/>
        <c:lblAlgn val="ctr"/>
        <c:lblOffset val="100"/>
        <c:noMultiLvlLbl val="0"/>
      </c:catAx>
      <c:valAx>
        <c:axId val="189318656"/>
        <c:scaling>
          <c:orientation val="minMax"/>
          <c:max val="1"/>
          <c:min val="0"/>
        </c:scaling>
        <c:delete val="1"/>
        <c:axPos val="t"/>
        <c:numFmt formatCode="0%" sourceLinked="1"/>
        <c:majorTickMark val="out"/>
        <c:minorTickMark val="none"/>
        <c:tickLblPos val="nextTo"/>
        <c:crossAx val="18931340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8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0.19</c:v>
                </c:pt>
                <c:pt idx="1">
                  <c:v>0.17</c:v>
                </c:pt>
                <c:pt idx="2">
                  <c:v>0.11</c:v>
                </c:pt>
                <c:pt idx="3">
                  <c:v>7.0000000000000007E-2</c:v>
                </c:pt>
                <c:pt idx="4">
                  <c:v>7.0000000000000007E-2</c:v>
                </c:pt>
                <c:pt idx="5">
                  <c:v>0.08</c:v>
                </c:pt>
              </c:numCache>
            </c:numRef>
          </c:val>
        </c:ser>
        <c:dLbls>
          <c:dLblPos val="outEnd"/>
          <c:showLegendKey val="0"/>
          <c:showVal val="1"/>
          <c:showCatName val="0"/>
          <c:showSerName val="0"/>
          <c:showPercent val="0"/>
          <c:showBubbleSize val="0"/>
        </c:dLbls>
        <c:gapWidth val="50"/>
        <c:axId val="189218816"/>
        <c:axId val="189228160"/>
      </c:barChart>
      <c:catAx>
        <c:axId val="189218816"/>
        <c:scaling>
          <c:orientation val="maxMin"/>
        </c:scaling>
        <c:delete val="1"/>
        <c:axPos val="l"/>
        <c:majorTickMark val="out"/>
        <c:minorTickMark val="none"/>
        <c:tickLblPos val="nextTo"/>
        <c:crossAx val="189228160"/>
        <c:crosses val="autoZero"/>
        <c:auto val="1"/>
        <c:lblAlgn val="ctr"/>
        <c:lblOffset val="100"/>
        <c:noMultiLvlLbl val="0"/>
      </c:catAx>
      <c:valAx>
        <c:axId val="189228160"/>
        <c:scaling>
          <c:orientation val="minMax"/>
          <c:max val="1"/>
          <c:min val="0"/>
        </c:scaling>
        <c:delete val="1"/>
        <c:axPos val="t"/>
        <c:numFmt formatCode="0%" sourceLinked="1"/>
        <c:majorTickMark val="out"/>
        <c:minorTickMark val="none"/>
        <c:tickLblPos val="nextTo"/>
        <c:crossAx val="18921881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8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0.38</c:v>
                </c:pt>
                <c:pt idx="1">
                  <c:v>0.46</c:v>
                </c:pt>
                <c:pt idx="2">
                  <c:v>0.4</c:v>
                </c:pt>
                <c:pt idx="3">
                  <c:v>0.35</c:v>
                </c:pt>
                <c:pt idx="4">
                  <c:v>0.34</c:v>
                </c:pt>
                <c:pt idx="5">
                  <c:v>0.48</c:v>
                </c:pt>
              </c:numCache>
            </c:numRef>
          </c:val>
        </c:ser>
        <c:dLbls>
          <c:dLblPos val="outEnd"/>
          <c:showLegendKey val="0"/>
          <c:showVal val="1"/>
          <c:showCatName val="0"/>
          <c:showSerName val="0"/>
          <c:showPercent val="0"/>
          <c:showBubbleSize val="0"/>
        </c:dLbls>
        <c:gapWidth val="50"/>
        <c:axId val="189238656"/>
        <c:axId val="190468864"/>
      </c:barChart>
      <c:catAx>
        <c:axId val="189238656"/>
        <c:scaling>
          <c:orientation val="maxMin"/>
        </c:scaling>
        <c:delete val="1"/>
        <c:axPos val="l"/>
        <c:majorTickMark val="out"/>
        <c:minorTickMark val="none"/>
        <c:tickLblPos val="nextTo"/>
        <c:crossAx val="190468864"/>
        <c:crosses val="autoZero"/>
        <c:auto val="1"/>
        <c:lblAlgn val="ctr"/>
        <c:lblOffset val="100"/>
        <c:noMultiLvlLbl val="0"/>
      </c:catAx>
      <c:valAx>
        <c:axId val="190468864"/>
        <c:scaling>
          <c:orientation val="minMax"/>
          <c:max val="1"/>
          <c:min val="0"/>
        </c:scaling>
        <c:delete val="1"/>
        <c:axPos val="t"/>
        <c:numFmt formatCode="0%" sourceLinked="1"/>
        <c:majorTickMark val="out"/>
        <c:minorTickMark val="none"/>
        <c:tickLblPos val="nextTo"/>
        <c:crossAx val="18923865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8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C00000"/>
              </a:solidFill>
            </c:spPr>
          </c:dPt>
          <c:dPt>
            <c:idx val="1"/>
            <c:invertIfNegative val="0"/>
            <c:bubble3D val="0"/>
            <c:spPr>
              <a:solidFill>
                <a:srgbClr val="C00000">
                  <a:alpha val="75000"/>
                </a:srgbClr>
              </a:solidFill>
            </c:spPr>
          </c:dPt>
          <c:dPt>
            <c:idx val="2"/>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Female</c:v>
                </c:pt>
                <c:pt idx="1">
                  <c:v>Female</c:v>
                </c:pt>
                <c:pt idx="2">
                  <c:v>Female</c:v>
                </c:pt>
              </c:strCache>
            </c:strRef>
          </c:cat>
          <c:val>
            <c:numRef>
              <c:f>Sheet1!$B$2:$B$4</c:f>
              <c:numCache>
                <c:formatCode>0%</c:formatCode>
                <c:ptCount val="3"/>
                <c:pt idx="0">
                  <c:v>0.55000000000000004</c:v>
                </c:pt>
                <c:pt idx="1">
                  <c:v>0.38</c:v>
                </c:pt>
                <c:pt idx="2">
                  <c:v>0.31</c:v>
                </c:pt>
              </c:numCache>
            </c:numRef>
          </c:val>
        </c:ser>
        <c:dLbls>
          <c:dLblPos val="outEnd"/>
          <c:showLegendKey val="0"/>
          <c:showVal val="1"/>
          <c:showCatName val="0"/>
          <c:showSerName val="0"/>
          <c:showPercent val="0"/>
          <c:showBubbleSize val="0"/>
        </c:dLbls>
        <c:gapWidth val="50"/>
        <c:axId val="190491648"/>
        <c:axId val="190503936"/>
      </c:barChart>
      <c:catAx>
        <c:axId val="190491648"/>
        <c:scaling>
          <c:orientation val="maxMin"/>
        </c:scaling>
        <c:delete val="1"/>
        <c:axPos val="l"/>
        <c:majorTickMark val="out"/>
        <c:minorTickMark val="none"/>
        <c:tickLblPos val="nextTo"/>
        <c:crossAx val="190503936"/>
        <c:crosses val="autoZero"/>
        <c:auto val="1"/>
        <c:lblAlgn val="ctr"/>
        <c:lblOffset val="100"/>
        <c:noMultiLvlLbl val="0"/>
      </c:catAx>
      <c:valAx>
        <c:axId val="190503936"/>
        <c:scaling>
          <c:orientation val="minMax"/>
          <c:max val="1"/>
          <c:min val="0"/>
        </c:scaling>
        <c:delete val="1"/>
        <c:axPos val="t"/>
        <c:numFmt formatCode="0%" sourceLinked="1"/>
        <c:majorTickMark val="out"/>
        <c:minorTickMark val="none"/>
        <c:tickLblPos val="nextTo"/>
        <c:crossAx val="19049164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8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002A7E">
                  <a:alpha val="75000"/>
                </a:srgbClr>
              </a:solidFill>
            </c:spPr>
          </c:dPt>
          <c:dPt>
            <c:idx val="2"/>
            <c:invertIfNegative val="0"/>
            <c:bubble3D val="0"/>
            <c:spPr>
              <a:solidFill>
                <a:srgbClr val="002A7E">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Male</c:v>
                </c:pt>
                <c:pt idx="1">
                  <c:v>Male</c:v>
                </c:pt>
                <c:pt idx="2">
                  <c:v>Male</c:v>
                </c:pt>
              </c:strCache>
            </c:strRef>
          </c:cat>
          <c:val>
            <c:numRef>
              <c:f>Sheet1!$B$2:$B$4</c:f>
              <c:numCache>
                <c:formatCode>0%</c:formatCode>
                <c:ptCount val="3"/>
                <c:pt idx="0">
                  <c:v>0.31</c:v>
                </c:pt>
                <c:pt idx="1">
                  <c:v>0.28999999999999998</c:v>
                </c:pt>
                <c:pt idx="2">
                  <c:v>0.25</c:v>
                </c:pt>
              </c:numCache>
            </c:numRef>
          </c:val>
        </c:ser>
        <c:dLbls>
          <c:dLblPos val="outEnd"/>
          <c:showLegendKey val="0"/>
          <c:showVal val="1"/>
          <c:showCatName val="0"/>
          <c:showSerName val="0"/>
          <c:showPercent val="0"/>
          <c:showBubbleSize val="0"/>
        </c:dLbls>
        <c:gapWidth val="50"/>
        <c:axId val="189359616"/>
        <c:axId val="189376000"/>
      </c:barChart>
      <c:catAx>
        <c:axId val="189359616"/>
        <c:scaling>
          <c:orientation val="maxMin"/>
        </c:scaling>
        <c:delete val="1"/>
        <c:axPos val="l"/>
        <c:majorTickMark val="out"/>
        <c:minorTickMark val="none"/>
        <c:tickLblPos val="nextTo"/>
        <c:crossAx val="189376000"/>
        <c:crosses val="autoZero"/>
        <c:auto val="1"/>
        <c:lblAlgn val="ctr"/>
        <c:lblOffset val="100"/>
        <c:noMultiLvlLbl val="0"/>
      </c:catAx>
      <c:valAx>
        <c:axId val="189376000"/>
        <c:scaling>
          <c:orientation val="minMax"/>
          <c:max val="1"/>
          <c:min val="0"/>
        </c:scaling>
        <c:delete val="1"/>
        <c:axPos val="t"/>
        <c:numFmt formatCode="0%" sourceLinked="1"/>
        <c:majorTickMark val="out"/>
        <c:minorTickMark val="none"/>
        <c:tickLblPos val="nextTo"/>
        <c:crossAx val="18935961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8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0.17</c:v>
                </c:pt>
                <c:pt idx="1">
                  <c:v>0.23</c:v>
                </c:pt>
                <c:pt idx="2">
                  <c:v>0.16</c:v>
                </c:pt>
                <c:pt idx="3">
                  <c:v>0.27</c:v>
                </c:pt>
                <c:pt idx="4">
                  <c:v>0.21</c:v>
                </c:pt>
                <c:pt idx="5">
                  <c:v>0.34</c:v>
                </c:pt>
              </c:numCache>
            </c:numRef>
          </c:val>
        </c:ser>
        <c:dLbls>
          <c:dLblPos val="outEnd"/>
          <c:showLegendKey val="0"/>
          <c:showVal val="1"/>
          <c:showCatName val="0"/>
          <c:showSerName val="0"/>
          <c:showPercent val="0"/>
          <c:showBubbleSize val="0"/>
        </c:dLbls>
        <c:gapWidth val="50"/>
        <c:axId val="189965056"/>
        <c:axId val="189978496"/>
      </c:barChart>
      <c:catAx>
        <c:axId val="189965056"/>
        <c:scaling>
          <c:orientation val="maxMin"/>
        </c:scaling>
        <c:delete val="1"/>
        <c:axPos val="l"/>
        <c:majorTickMark val="out"/>
        <c:minorTickMark val="none"/>
        <c:tickLblPos val="nextTo"/>
        <c:crossAx val="189978496"/>
        <c:crosses val="autoZero"/>
        <c:auto val="1"/>
        <c:lblAlgn val="ctr"/>
        <c:lblOffset val="100"/>
        <c:noMultiLvlLbl val="0"/>
      </c:catAx>
      <c:valAx>
        <c:axId val="189978496"/>
        <c:scaling>
          <c:orientation val="minMax"/>
          <c:max val="1"/>
          <c:min val="0"/>
        </c:scaling>
        <c:delete val="1"/>
        <c:axPos val="t"/>
        <c:numFmt formatCode="0%" sourceLinked="1"/>
        <c:majorTickMark val="out"/>
        <c:minorTickMark val="none"/>
        <c:tickLblPos val="nextTo"/>
        <c:crossAx val="18996505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C00000"/>
              </a:solidFill>
            </c:spPr>
          </c:dPt>
          <c:dPt>
            <c:idx val="6"/>
            <c:invertIfNegative val="0"/>
            <c:bubble3D val="0"/>
            <c:spPr>
              <a:solidFill>
                <a:srgbClr val="C00000"/>
              </a:solidFill>
            </c:spPr>
          </c:dPt>
          <c:dPt>
            <c:idx val="7"/>
            <c:invertIfNegative val="0"/>
            <c:bubble3D val="0"/>
            <c:spPr>
              <a:solidFill>
                <a:srgbClr val="C00000"/>
              </a:solidFill>
            </c:spPr>
          </c:dPt>
          <c:dPt>
            <c:idx val="8"/>
            <c:invertIfNegative val="0"/>
            <c:bubble3D val="0"/>
            <c:spPr>
              <a:solidFill>
                <a:srgbClr val="002A7E"/>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Heart attack</c:v>
                </c:pt>
                <c:pt idx="1">
                  <c:v>High blood pressure</c:v>
                </c:pt>
                <c:pt idx="2">
                  <c:v>Prostate cancer (men only)</c:v>
                </c:pt>
                <c:pt idx="3">
                  <c:v>Breast cancer (women only)</c:v>
                </c:pt>
                <c:pt idx="4">
                  <c:v>Stroke</c:v>
                </c:pt>
                <c:pt idx="5">
                  <c:v>Pulmonary embolism</c:v>
                </c:pt>
                <c:pt idx="6">
                  <c:v>Thrombosis</c:v>
                </c:pt>
                <c:pt idx="7">
                  <c:v>Deep vein thrombosis</c:v>
                </c:pt>
                <c:pt idx="8">
                  <c:v>AIDS</c:v>
                </c:pt>
              </c:strCache>
            </c:strRef>
          </c:cat>
          <c:val>
            <c:numRef>
              <c:f>Sheet1!$B$2:$B$10</c:f>
              <c:numCache>
                <c:formatCode>0%</c:formatCode>
                <c:ptCount val="9"/>
                <c:pt idx="0">
                  <c:v>0.4</c:v>
                </c:pt>
                <c:pt idx="1">
                  <c:v>0.38</c:v>
                </c:pt>
                <c:pt idx="2">
                  <c:v>0.4</c:v>
                </c:pt>
                <c:pt idx="3">
                  <c:v>0.44</c:v>
                </c:pt>
                <c:pt idx="4">
                  <c:v>0.39</c:v>
                </c:pt>
                <c:pt idx="5">
                  <c:v>0.22</c:v>
                </c:pt>
                <c:pt idx="6">
                  <c:v>0.18</c:v>
                </c:pt>
                <c:pt idx="7">
                  <c:v>0.19</c:v>
                </c:pt>
                <c:pt idx="8">
                  <c:v>0.12</c:v>
                </c:pt>
              </c:numCache>
            </c:numRef>
          </c:val>
        </c:ser>
        <c:dLbls>
          <c:dLblPos val="outEnd"/>
          <c:showLegendKey val="0"/>
          <c:showVal val="1"/>
          <c:showCatName val="0"/>
          <c:showSerName val="0"/>
          <c:showPercent val="0"/>
          <c:showBubbleSize val="0"/>
        </c:dLbls>
        <c:gapWidth val="50"/>
        <c:axId val="143287808"/>
        <c:axId val="143335424"/>
      </c:barChart>
      <c:catAx>
        <c:axId val="143287808"/>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43335424"/>
        <c:crosses val="autoZero"/>
        <c:auto val="1"/>
        <c:lblAlgn val="ctr"/>
        <c:lblOffset val="100"/>
        <c:noMultiLvlLbl val="0"/>
      </c:catAx>
      <c:valAx>
        <c:axId val="143335424"/>
        <c:scaling>
          <c:orientation val="minMax"/>
        </c:scaling>
        <c:delete val="1"/>
        <c:axPos val="t"/>
        <c:numFmt formatCode="0%" sourceLinked="1"/>
        <c:majorTickMark val="out"/>
        <c:minorTickMark val="none"/>
        <c:tickLblPos val="nextTo"/>
        <c:crossAx val="14328780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9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0.15</c:v>
                </c:pt>
                <c:pt idx="1">
                  <c:v>0.25</c:v>
                </c:pt>
                <c:pt idx="2">
                  <c:v>0.2</c:v>
                </c:pt>
                <c:pt idx="3">
                  <c:v>0.3</c:v>
                </c:pt>
                <c:pt idx="4">
                  <c:v>0.27</c:v>
                </c:pt>
                <c:pt idx="5">
                  <c:v>0.37</c:v>
                </c:pt>
              </c:numCache>
            </c:numRef>
          </c:val>
        </c:ser>
        <c:dLbls>
          <c:dLblPos val="outEnd"/>
          <c:showLegendKey val="0"/>
          <c:showVal val="1"/>
          <c:showCatName val="0"/>
          <c:showSerName val="0"/>
          <c:showPercent val="0"/>
          <c:showBubbleSize val="0"/>
        </c:dLbls>
        <c:gapWidth val="50"/>
        <c:axId val="190022016"/>
        <c:axId val="190027264"/>
      </c:barChart>
      <c:catAx>
        <c:axId val="190022016"/>
        <c:scaling>
          <c:orientation val="maxMin"/>
        </c:scaling>
        <c:delete val="1"/>
        <c:axPos val="l"/>
        <c:majorTickMark val="out"/>
        <c:minorTickMark val="none"/>
        <c:tickLblPos val="nextTo"/>
        <c:crossAx val="190027264"/>
        <c:crosses val="autoZero"/>
        <c:auto val="1"/>
        <c:lblAlgn val="ctr"/>
        <c:lblOffset val="100"/>
        <c:noMultiLvlLbl val="0"/>
      </c:catAx>
      <c:valAx>
        <c:axId val="190027264"/>
        <c:scaling>
          <c:orientation val="minMax"/>
          <c:max val="1"/>
          <c:min val="0"/>
        </c:scaling>
        <c:delete val="1"/>
        <c:axPos val="t"/>
        <c:numFmt formatCode="0%" sourceLinked="1"/>
        <c:majorTickMark val="out"/>
        <c:minorTickMark val="none"/>
        <c:tickLblPos val="nextTo"/>
        <c:crossAx val="19002201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9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dLbl>
              <c:idx val="0"/>
              <c:tx>
                <c:rich>
                  <a:bodyPr/>
                  <a:lstStyle/>
                  <a:p>
                    <a:r>
                      <a:rPr lang="en-US"/>
                      <a:t>17</a:t>
                    </a:r>
                    <a:r>
                      <a:rPr lang="en-US" smtClean="0"/>
                      <a:t>%*</a:t>
                    </a:r>
                    <a:endParaRPr lang="en-US"/>
                  </a:p>
                </c:rich>
              </c:tx>
              <c:dLblPos val="outEnd"/>
              <c:showLegendKey val="0"/>
              <c:showVal val="1"/>
              <c:showCatName val="0"/>
              <c:showSerName val="0"/>
              <c:showPercent val="0"/>
              <c:showBubbleSize val="0"/>
            </c:dLbl>
            <c:dLbl>
              <c:idx val="4"/>
              <c:tx>
                <c:rich>
                  <a:bodyPr/>
                  <a:lstStyle/>
                  <a:p>
                    <a:r>
                      <a:rPr lang="en-US"/>
                      <a:t>24</a:t>
                    </a:r>
                    <a:r>
                      <a:rPr lang="en-US" smtClean="0"/>
                      <a:t>%*</a:t>
                    </a:r>
                    <a:endParaRPr lang="en-US"/>
                  </a:p>
                </c:rich>
              </c:tx>
              <c:dLblPos val="outEnd"/>
              <c:showLegendKey val="0"/>
              <c:showVal val="1"/>
              <c:showCatName val="0"/>
              <c:showSerName val="0"/>
              <c:showPercent val="0"/>
              <c:showBubbleSize val="0"/>
            </c:dLbl>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0.17</c:v>
                </c:pt>
                <c:pt idx="1">
                  <c:v>0.22</c:v>
                </c:pt>
                <c:pt idx="2">
                  <c:v>0.17</c:v>
                </c:pt>
                <c:pt idx="3">
                  <c:v>0.24</c:v>
                </c:pt>
                <c:pt idx="4">
                  <c:v>0.24</c:v>
                </c:pt>
                <c:pt idx="5">
                  <c:v>0.24</c:v>
                </c:pt>
              </c:numCache>
            </c:numRef>
          </c:val>
        </c:ser>
        <c:dLbls>
          <c:dLblPos val="outEnd"/>
          <c:showLegendKey val="0"/>
          <c:showVal val="1"/>
          <c:showCatName val="0"/>
          <c:showSerName val="0"/>
          <c:showPercent val="0"/>
          <c:showBubbleSize val="0"/>
        </c:dLbls>
        <c:gapWidth val="50"/>
        <c:axId val="190423040"/>
        <c:axId val="190440576"/>
      </c:barChart>
      <c:catAx>
        <c:axId val="190423040"/>
        <c:scaling>
          <c:orientation val="maxMin"/>
        </c:scaling>
        <c:delete val="1"/>
        <c:axPos val="l"/>
        <c:majorTickMark val="out"/>
        <c:minorTickMark val="none"/>
        <c:tickLblPos val="nextTo"/>
        <c:crossAx val="190440576"/>
        <c:crosses val="autoZero"/>
        <c:auto val="1"/>
        <c:lblAlgn val="ctr"/>
        <c:lblOffset val="100"/>
        <c:noMultiLvlLbl val="0"/>
      </c:catAx>
      <c:valAx>
        <c:axId val="190440576"/>
        <c:scaling>
          <c:orientation val="minMax"/>
          <c:max val="1"/>
          <c:min val="0"/>
        </c:scaling>
        <c:delete val="1"/>
        <c:axPos val="t"/>
        <c:numFmt formatCode="0%" sourceLinked="1"/>
        <c:majorTickMark val="out"/>
        <c:minorTickMark val="none"/>
        <c:tickLblPos val="nextTo"/>
        <c:crossAx val="19042304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9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chemeClr val="tx1"/>
            </a:solidFill>
          </c:spPr>
          <c:invertIfNegative val="0"/>
          <c:dPt>
            <c:idx val="0"/>
            <c:invertIfNegative val="0"/>
            <c:bubble3D val="0"/>
          </c:dPt>
          <c:dPt>
            <c:idx val="1"/>
            <c:invertIfNegative val="0"/>
            <c:bubble3D val="0"/>
            <c:spPr>
              <a:solidFill>
                <a:schemeClr val="tx1">
                  <a:lumMod val="75000"/>
                  <a:lumOff val="25000"/>
                </a:schemeClr>
              </a:solidFill>
            </c:spPr>
          </c:dPt>
          <c:dPt>
            <c:idx val="2"/>
            <c:invertIfNegative val="0"/>
            <c:bubble3D val="0"/>
            <c:spPr>
              <a:solidFill>
                <a:schemeClr val="tx1">
                  <a:lumMod val="50000"/>
                  <a:lumOff val="50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0.2</c:v>
                </c:pt>
                <c:pt idx="1">
                  <c:v>0.27</c:v>
                </c:pt>
                <c:pt idx="2">
                  <c:v>0.18</c:v>
                </c:pt>
              </c:numCache>
            </c:numRef>
          </c:val>
        </c:ser>
        <c:dLbls>
          <c:dLblPos val="outEnd"/>
          <c:showLegendKey val="0"/>
          <c:showVal val="1"/>
          <c:showCatName val="0"/>
          <c:showSerName val="0"/>
          <c:showPercent val="0"/>
          <c:showBubbleSize val="0"/>
        </c:dLbls>
        <c:gapWidth val="50"/>
        <c:axId val="190057856"/>
        <c:axId val="190094336"/>
      </c:barChart>
      <c:catAx>
        <c:axId val="190057856"/>
        <c:scaling>
          <c:orientation val="maxMin"/>
        </c:scaling>
        <c:delete val="1"/>
        <c:axPos val="l"/>
        <c:majorTickMark val="out"/>
        <c:minorTickMark val="none"/>
        <c:tickLblPos val="nextTo"/>
        <c:crossAx val="190094336"/>
        <c:crosses val="autoZero"/>
        <c:auto val="1"/>
        <c:lblAlgn val="ctr"/>
        <c:lblOffset val="100"/>
        <c:noMultiLvlLbl val="0"/>
      </c:catAx>
      <c:valAx>
        <c:axId val="190094336"/>
        <c:scaling>
          <c:orientation val="minMax"/>
          <c:max val="1"/>
          <c:min val="0"/>
        </c:scaling>
        <c:delete val="1"/>
        <c:axPos val="t"/>
        <c:numFmt formatCode="0%" sourceLinked="1"/>
        <c:majorTickMark val="out"/>
        <c:minorTickMark val="none"/>
        <c:tickLblPos val="nextTo"/>
        <c:crossAx val="19005785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9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US</c:v>
                </c:pt>
              </c:strCache>
            </c:strRef>
          </c:tx>
          <c:spPr>
            <a:solidFill>
              <a:schemeClr val="tx1"/>
            </a:solidFill>
          </c:spPr>
          <c:invertIfNegative val="0"/>
          <c:dPt>
            <c:idx val="0"/>
            <c:invertIfNegative val="0"/>
            <c:bubble3D val="0"/>
          </c:dPt>
          <c:dPt>
            <c:idx val="1"/>
            <c:invertIfNegative val="0"/>
            <c:bubble3D val="0"/>
            <c:spPr>
              <a:solidFill>
                <a:schemeClr val="tx1">
                  <a:lumMod val="75000"/>
                  <a:lumOff val="25000"/>
                </a:schemeClr>
              </a:solidFill>
            </c:spPr>
          </c:dPt>
          <c:dPt>
            <c:idx val="2"/>
            <c:invertIfNegative val="0"/>
            <c:bubble3D val="0"/>
            <c:spPr>
              <a:solidFill>
                <a:schemeClr val="tx1">
                  <a:lumMod val="50000"/>
                  <a:lumOff val="50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0.26</c:v>
                </c:pt>
                <c:pt idx="1">
                  <c:v>0.27</c:v>
                </c:pt>
                <c:pt idx="2">
                  <c:v>0.27</c:v>
                </c:pt>
              </c:numCache>
            </c:numRef>
          </c:val>
        </c:ser>
        <c:dLbls>
          <c:dLblPos val="outEnd"/>
          <c:showLegendKey val="0"/>
          <c:showVal val="1"/>
          <c:showCatName val="0"/>
          <c:showSerName val="0"/>
          <c:showPercent val="0"/>
          <c:showBubbleSize val="0"/>
        </c:dLbls>
        <c:gapWidth val="50"/>
        <c:axId val="190871040"/>
        <c:axId val="190899328"/>
      </c:barChart>
      <c:catAx>
        <c:axId val="190871040"/>
        <c:scaling>
          <c:orientation val="maxMin"/>
        </c:scaling>
        <c:delete val="1"/>
        <c:axPos val="l"/>
        <c:majorTickMark val="out"/>
        <c:minorTickMark val="none"/>
        <c:tickLblPos val="nextTo"/>
        <c:crossAx val="190899328"/>
        <c:crosses val="autoZero"/>
        <c:auto val="1"/>
        <c:lblAlgn val="ctr"/>
        <c:lblOffset val="100"/>
        <c:noMultiLvlLbl val="0"/>
      </c:catAx>
      <c:valAx>
        <c:axId val="190899328"/>
        <c:scaling>
          <c:orientation val="minMax"/>
          <c:max val="1"/>
          <c:min val="0"/>
        </c:scaling>
        <c:delete val="1"/>
        <c:axPos val="t"/>
        <c:numFmt formatCode="0%" sourceLinked="1"/>
        <c:majorTickMark val="out"/>
        <c:minorTickMark val="none"/>
        <c:tickLblPos val="nextTo"/>
        <c:crossAx val="190871040"/>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39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US</c:v>
                </c:pt>
              </c:strCache>
            </c:strRef>
          </c:tx>
          <c:spPr>
            <a:solidFill>
              <a:schemeClr val="tx1"/>
            </a:solidFill>
          </c:spPr>
          <c:invertIfNegative val="0"/>
          <c:dPt>
            <c:idx val="0"/>
            <c:invertIfNegative val="0"/>
            <c:bubble3D val="0"/>
          </c:dPt>
          <c:dPt>
            <c:idx val="1"/>
            <c:invertIfNegative val="0"/>
            <c:bubble3D val="0"/>
            <c:spPr>
              <a:solidFill>
                <a:schemeClr val="tx1">
                  <a:lumMod val="75000"/>
                  <a:lumOff val="25000"/>
                </a:schemeClr>
              </a:solidFill>
            </c:spPr>
          </c:dPt>
          <c:dPt>
            <c:idx val="2"/>
            <c:invertIfNegative val="0"/>
            <c:bubble3D val="0"/>
            <c:spPr>
              <a:solidFill>
                <a:schemeClr val="tx1">
                  <a:lumMod val="50000"/>
                  <a:lumOff val="50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0.27</c:v>
                </c:pt>
                <c:pt idx="1">
                  <c:v>0.16</c:v>
                </c:pt>
                <c:pt idx="2">
                  <c:v>0.09</c:v>
                </c:pt>
              </c:numCache>
            </c:numRef>
          </c:val>
        </c:ser>
        <c:dLbls>
          <c:dLblPos val="outEnd"/>
          <c:showLegendKey val="0"/>
          <c:showVal val="1"/>
          <c:showCatName val="0"/>
          <c:showSerName val="0"/>
          <c:showPercent val="0"/>
          <c:showBubbleSize val="0"/>
        </c:dLbls>
        <c:gapWidth val="50"/>
        <c:axId val="190954880"/>
        <c:axId val="190974976"/>
      </c:barChart>
      <c:catAx>
        <c:axId val="190954880"/>
        <c:scaling>
          <c:orientation val="maxMin"/>
        </c:scaling>
        <c:delete val="1"/>
        <c:axPos val="l"/>
        <c:majorTickMark val="out"/>
        <c:minorTickMark val="none"/>
        <c:tickLblPos val="nextTo"/>
        <c:crossAx val="190974976"/>
        <c:crosses val="autoZero"/>
        <c:auto val="1"/>
        <c:lblAlgn val="ctr"/>
        <c:lblOffset val="100"/>
        <c:noMultiLvlLbl val="0"/>
      </c:catAx>
      <c:valAx>
        <c:axId val="190974976"/>
        <c:scaling>
          <c:orientation val="minMax"/>
          <c:max val="1"/>
          <c:min val="0"/>
        </c:scaling>
        <c:delete val="1"/>
        <c:axPos val="t"/>
        <c:numFmt formatCode="0%" sourceLinked="1"/>
        <c:majorTickMark val="out"/>
        <c:minorTickMark val="none"/>
        <c:tickLblPos val="nextTo"/>
        <c:crossAx val="190954880"/>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39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rgbClr val="003399">
                <a:alpha val="27843"/>
              </a:srgbClr>
            </a:solidFill>
          </c:spPr>
          <c:invertIfNegative val="0"/>
          <c:dPt>
            <c:idx val="0"/>
            <c:invertIfNegative val="0"/>
            <c:bubble3D val="0"/>
            <c:spPr>
              <a:solidFill>
                <a:srgbClr val="003399">
                  <a:alpha val="28000"/>
                </a:srgbClr>
              </a:solidFill>
            </c:spPr>
          </c:dPt>
          <c:dPt>
            <c:idx val="1"/>
            <c:invertIfNegative val="0"/>
            <c:bubble3D val="0"/>
          </c:dPt>
          <c:dPt>
            <c:idx val="2"/>
            <c:invertIfNegative val="0"/>
            <c:bubble3D val="0"/>
          </c:dPt>
          <c:dPt>
            <c:idx val="3"/>
            <c:invertIfNegative val="0"/>
            <c:bubble3D val="0"/>
            <c:spPr>
              <a:solidFill>
                <a:srgbClr val="C00000"/>
              </a:solidFill>
            </c:spPr>
          </c:dPt>
          <c:dPt>
            <c:idx val="4"/>
            <c:invertIfNegative val="0"/>
            <c:bubble3D val="0"/>
          </c:dPt>
          <c:dPt>
            <c:idx val="5"/>
            <c:invertIfNegative val="0"/>
            <c:bubble3D val="0"/>
          </c:dPt>
          <c:dPt>
            <c:idx val="6"/>
            <c:invertIfNegative val="0"/>
            <c:bubble3D val="0"/>
            <c:spPr>
              <a:solidFill>
                <a:srgbClr val="003399">
                  <a:alpha val="27451"/>
                </a:srgbClr>
              </a:solidFill>
            </c:spPr>
          </c:dPt>
          <c:dPt>
            <c:idx val="7"/>
            <c:invertIfNegative val="0"/>
            <c:bubble3D val="0"/>
            <c:spPr>
              <a:solidFill>
                <a:srgbClr val="003399">
                  <a:alpha val="27000"/>
                </a:srgbClr>
              </a:solidFill>
            </c:spPr>
          </c:dPt>
          <c:dPt>
            <c:idx val="8"/>
            <c:invertIfNegative val="0"/>
            <c:bubble3D val="0"/>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TH (A)</c:v>
                </c:pt>
                <c:pt idx="1">
                  <c:v>AR (B)</c:v>
                </c:pt>
                <c:pt idx="2">
                  <c:v>JP (C)</c:v>
                </c:pt>
                <c:pt idx="3">
                  <c:v>DE (D)</c:v>
                </c:pt>
                <c:pt idx="4">
                  <c:v>CA (E)</c:v>
                </c:pt>
                <c:pt idx="5">
                  <c:v>UK (F)</c:v>
                </c:pt>
                <c:pt idx="6">
                  <c:v>US (G)</c:v>
                </c:pt>
                <c:pt idx="7">
                  <c:v>AU (H)</c:v>
                </c:pt>
                <c:pt idx="8">
                  <c:v>NL (I)</c:v>
                </c:pt>
              </c:strCache>
            </c:strRef>
          </c:cat>
          <c:val>
            <c:numRef>
              <c:f>Sheet1!$B$2:$B$10</c:f>
              <c:numCache>
                <c:formatCode>0%</c:formatCode>
                <c:ptCount val="9"/>
                <c:pt idx="0">
                  <c:v>0.6</c:v>
                </c:pt>
                <c:pt idx="1">
                  <c:v>0.56000000000000005</c:v>
                </c:pt>
                <c:pt idx="2">
                  <c:v>0.27</c:v>
                </c:pt>
                <c:pt idx="3">
                  <c:v>0.23</c:v>
                </c:pt>
                <c:pt idx="4">
                  <c:v>0.21</c:v>
                </c:pt>
                <c:pt idx="5">
                  <c:v>0.21</c:v>
                </c:pt>
                <c:pt idx="6">
                  <c:v>0.2</c:v>
                </c:pt>
                <c:pt idx="7">
                  <c:v>0.18</c:v>
                </c:pt>
                <c:pt idx="8">
                  <c:v>0.1</c:v>
                </c:pt>
              </c:numCache>
            </c:numRef>
          </c:val>
        </c:ser>
        <c:dLbls>
          <c:dLblPos val="outEnd"/>
          <c:showLegendKey val="0"/>
          <c:showVal val="1"/>
          <c:showCatName val="0"/>
          <c:showSerName val="0"/>
          <c:showPercent val="0"/>
          <c:showBubbleSize val="0"/>
        </c:dLbls>
        <c:gapWidth val="50"/>
        <c:axId val="190998016"/>
        <c:axId val="191014784"/>
      </c:barChart>
      <c:catAx>
        <c:axId val="190998016"/>
        <c:scaling>
          <c:orientation val="maxMin"/>
        </c:scaling>
        <c:delete val="0"/>
        <c:axPos val="l"/>
        <c:majorTickMark val="out"/>
        <c:minorTickMark val="none"/>
        <c:tickLblPos val="nextTo"/>
        <c:txPr>
          <a:bodyPr/>
          <a:lstStyle/>
          <a:p>
            <a:pPr>
              <a:defRPr sz="800" b="1">
                <a:latin typeface="Arial" panose="020B0604020202020204" pitchFamily="34" charset="0"/>
                <a:cs typeface="Arial" panose="020B0604020202020204" pitchFamily="34" charset="0"/>
              </a:defRPr>
            </a:pPr>
            <a:endParaRPr lang="en-US"/>
          </a:p>
        </c:txPr>
        <c:crossAx val="191014784"/>
        <c:crosses val="autoZero"/>
        <c:auto val="1"/>
        <c:lblAlgn val="ctr"/>
        <c:lblOffset val="100"/>
        <c:noMultiLvlLbl val="0"/>
      </c:catAx>
      <c:valAx>
        <c:axId val="191014784"/>
        <c:scaling>
          <c:orientation val="minMax"/>
          <c:max val="1"/>
          <c:min val="0"/>
        </c:scaling>
        <c:delete val="1"/>
        <c:axPos val="t"/>
        <c:numFmt formatCode="0%" sourceLinked="1"/>
        <c:majorTickMark val="out"/>
        <c:minorTickMark val="none"/>
        <c:tickLblPos val="nextTo"/>
        <c:crossAx val="19099801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9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rgbClr val="003399">
                <a:alpha val="27000"/>
              </a:srgbClr>
            </a:solidFill>
          </c:spPr>
          <c:invertIfNegative val="0"/>
          <c:dPt>
            <c:idx val="0"/>
            <c:invertIfNegative val="0"/>
            <c:bubble3D val="0"/>
            <c:spPr>
              <a:solidFill>
                <a:srgbClr val="003399">
                  <a:alpha val="28000"/>
                </a:srgbClr>
              </a:solidFill>
            </c:spPr>
          </c:dPt>
          <c:dPt>
            <c:idx val="1"/>
            <c:invertIfNegative val="0"/>
            <c:bubble3D val="0"/>
          </c:dPt>
          <c:dPt>
            <c:idx val="2"/>
            <c:invertIfNegative val="0"/>
            <c:bubble3D val="0"/>
          </c:dPt>
          <c:dPt>
            <c:idx val="3"/>
            <c:invertIfNegative val="0"/>
            <c:bubble3D val="0"/>
            <c:spPr>
              <a:solidFill>
                <a:srgbClr val="C00000"/>
              </a:solidFill>
            </c:spPr>
          </c:dPt>
          <c:dPt>
            <c:idx val="4"/>
            <c:invertIfNegative val="0"/>
            <c:bubble3D val="0"/>
          </c:dPt>
          <c:dPt>
            <c:idx val="5"/>
            <c:invertIfNegative val="0"/>
            <c:bubble3D val="0"/>
          </c:dPt>
          <c:dPt>
            <c:idx val="6"/>
            <c:invertIfNegative val="0"/>
            <c:bubble3D val="0"/>
          </c:dPt>
          <c:dPt>
            <c:idx val="7"/>
            <c:invertIfNegative val="0"/>
            <c:bubble3D val="0"/>
          </c:dPt>
          <c:dPt>
            <c:idx val="8"/>
            <c:invertIfNegative val="0"/>
            <c:bubble3D val="0"/>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TH (A)</c:v>
                </c:pt>
                <c:pt idx="1">
                  <c:v>AR (B)</c:v>
                </c:pt>
                <c:pt idx="2">
                  <c:v>JP (C)</c:v>
                </c:pt>
                <c:pt idx="3">
                  <c:v>DE (D)</c:v>
                </c:pt>
                <c:pt idx="4">
                  <c:v>CA (E)</c:v>
                </c:pt>
                <c:pt idx="5">
                  <c:v>UK (F)</c:v>
                </c:pt>
                <c:pt idx="6">
                  <c:v>US (G)</c:v>
                </c:pt>
                <c:pt idx="7">
                  <c:v>AU (H)</c:v>
                </c:pt>
                <c:pt idx="8">
                  <c:v>NL (I)</c:v>
                </c:pt>
              </c:strCache>
            </c:strRef>
          </c:cat>
          <c:val>
            <c:numRef>
              <c:f>Sheet1!$B$2:$B$10</c:f>
              <c:numCache>
                <c:formatCode>0%</c:formatCode>
                <c:ptCount val="9"/>
                <c:pt idx="0">
                  <c:v>0.66</c:v>
                </c:pt>
                <c:pt idx="1">
                  <c:v>0.6</c:v>
                </c:pt>
                <c:pt idx="2">
                  <c:v>0.35</c:v>
                </c:pt>
                <c:pt idx="3">
                  <c:v>0.26</c:v>
                </c:pt>
                <c:pt idx="4">
                  <c:v>0.21</c:v>
                </c:pt>
                <c:pt idx="5">
                  <c:v>0.21</c:v>
                </c:pt>
                <c:pt idx="6">
                  <c:v>0.2</c:v>
                </c:pt>
                <c:pt idx="7">
                  <c:v>0.19</c:v>
                </c:pt>
                <c:pt idx="8">
                  <c:v>0.15</c:v>
                </c:pt>
              </c:numCache>
            </c:numRef>
          </c:val>
        </c:ser>
        <c:dLbls>
          <c:dLblPos val="outEnd"/>
          <c:showLegendKey val="0"/>
          <c:showVal val="1"/>
          <c:showCatName val="0"/>
          <c:showSerName val="0"/>
          <c:showPercent val="0"/>
          <c:showBubbleSize val="0"/>
        </c:dLbls>
        <c:gapWidth val="50"/>
        <c:axId val="191132032"/>
        <c:axId val="191135744"/>
      </c:barChart>
      <c:catAx>
        <c:axId val="191132032"/>
        <c:scaling>
          <c:orientation val="maxMin"/>
        </c:scaling>
        <c:delete val="0"/>
        <c:axPos val="l"/>
        <c:majorTickMark val="out"/>
        <c:minorTickMark val="none"/>
        <c:tickLblPos val="nextTo"/>
        <c:txPr>
          <a:bodyPr/>
          <a:lstStyle/>
          <a:p>
            <a:pPr>
              <a:defRPr sz="800" b="1">
                <a:latin typeface="Arial" panose="020B0604020202020204" pitchFamily="34" charset="0"/>
                <a:cs typeface="Arial" panose="020B0604020202020204" pitchFamily="34" charset="0"/>
              </a:defRPr>
            </a:pPr>
            <a:endParaRPr lang="en-US"/>
          </a:p>
        </c:txPr>
        <c:crossAx val="191135744"/>
        <c:crosses val="autoZero"/>
        <c:auto val="1"/>
        <c:lblAlgn val="ctr"/>
        <c:lblOffset val="100"/>
        <c:noMultiLvlLbl val="0"/>
      </c:catAx>
      <c:valAx>
        <c:axId val="191135744"/>
        <c:scaling>
          <c:orientation val="minMax"/>
          <c:max val="1"/>
          <c:min val="0"/>
        </c:scaling>
        <c:delete val="1"/>
        <c:axPos val="t"/>
        <c:numFmt formatCode="0%" sourceLinked="1"/>
        <c:majorTickMark val="out"/>
        <c:minorTickMark val="none"/>
        <c:tickLblPos val="nextTo"/>
        <c:crossAx val="19113203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9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rgbClr val="003399">
                <a:alpha val="27000"/>
              </a:srgbClr>
            </a:solidFill>
          </c:spPr>
          <c:invertIfNegative val="0"/>
          <c:dPt>
            <c:idx val="0"/>
            <c:invertIfNegative val="0"/>
            <c:bubble3D val="0"/>
            <c:spPr>
              <a:solidFill>
                <a:srgbClr val="003399">
                  <a:alpha val="28000"/>
                </a:srgbClr>
              </a:solidFill>
            </c:spPr>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spPr>
              <a:solidFill>
                <a:srgbClr val="C00000"/>
              </a:solidFill>
            </c:spPr>
          </c:dPt>
          <c:dPt>
            <c:idx val="8"/>
            <c:invertIfNegative val="0"/>
            <c:bubble3D val="0"/>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TH (A)</c:v>
                </c:pt>
                <c:pt idx="1">
                  <c:v>AR (B)</c:v>
                </c:pt>
                <c:pt idx="2">
                  <c:v>CA (C)</c:v>
                </c:pt>
                <c:pt idx="3">
                  <c:v>JP (D)</c:v>
                </c:pt>
                <c:pt idx="4">
                  <c:v>US (E)</c:v>
                </c:pt>
                <c:pt idx="5">
                  <c:v>UK (F)</c:v>
                </c:pt>
                <c:pt idx="6">
                  <c:v>AU (G)</c:v>
                </c:pt>
                <c:pt idx="7">
                  <c:v>DE (H)</c:v>
                </c:pt>
                <c:pt idx="8">
                  <c:v>NL (I)</c:v>
                </c:pt>
              </c:strCache>
            </c:strRef>
          </c:cat>
          <c:val>
            <c:numRef>
              <c:f>Sheet1!$B$2:$B$10</c:f>
              <c:numCache>
                <c:formatCode>0%</c:formatCode>
                <c:ptCount val="9"/>
                <c:pt idx="0">
                  <c:v>0.6</c:v>
                </c:pt>
                <c:pt idx="1">
                  <c:v>0.56000000000000005</c:v>
                </c:pt>
                <c:pt idx="2">
                  <c:v>0.25</c:v>
                </c:pt>
                <c:pt idx="3">
                  <c:v>0.23</c:v>
                </c:pt>
                <c:pt idx="4">
                  <c:v>0.22</c:v>
                </c:pt>
                <c:pt idx="5">
                  <c:v>0.22</c:v>
                </c:pt>
                <c:pt idx="6">
                  <c:v>0.22</c:v>
                </c:pt>
                <c:pt idx="7">
                  <c:v>0.21</c:v>
                </c:pt>
                <c:pt idx="8">
                  <c:v>0.12</c:v>
                </c:pt>
              </c:numCache>
            </c:numRef>
          </c:val>
        </c:ser>
        <c:dLbls>
          <c:dLblPos val="outEnd"/>
          <c:showLegendKey val="0"/>
          <c:showVal val="1"/>
          <c:showCatName val="0"/>
          <c:showSerName val="0"/>
          <c:showPercent val="0"/>
          <c:showBubbleSize val="0"/>
        </c:dLbls>
        <c:gapWidth val="50"/>
        <c:axId val="191056128"/>
        <c:axId val="191059840"/>
      </c:barChart>
      <c:catAx>
        <c:axId val="191056128"/>
        <c:scaling>
          <c:orientation val="maxMin"/>
        </c:scaling>
        <c:delete val="0"/>
        <c:axPos val="l"/>
        <c:majorTickMark val="out"/>
        <c:minorTickMark val="none"/>
        <c:tickLblPos val="nextTo"/>
        <c:txPr>
          <a:bodyPr/>
          <a:lstStyle/>
          <a:p>
            <a:pPr>
              <a:defRPr sz="800" b="1">
                <a:latin typeface="Arial" panose="020B0604020202020204" pitchFamily="34" charset="0"/>
                <a:cs typeface="Arial" panose="020B0604020202020204" pitchFamily="34" charset="0"/>
              </a:defRPr>
            </a:pPr>
            <a:endParaRPr lang="en-US"/>
          </a:p>
        </c:txPr>
        <c:crossAx val="191059840"/>
        <c:crosses val="autoZero"/>
        <c:auto val="1"/>
        <c:lblAlgn val="ctr"/>
        <c:lblOffset val="100"/>
        <c:noMultiLvlLbl val="0"/>
      </c:catAx>
      <c:valAx>
        <c:axId val="191059840"/>
        <c:scaling>
          <c:orientation val="minMax"/>
          <c:max val="1"/>
          <c:min val="0"/>
        </c:scaling>
        <c:delete val="1"/>
        <c:axPos val="t"/>
        <c:numFmt formatCode="0%" sourceLinked="1"/>
        <c:majorTickMark val="out"/>
        <c:minorTickMark val="none"/>
        <c:tickLblPos val="nextTo"/>
        <c:crossAx val="19105612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9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5943235235074845E-2"/>
          <c:y val="0.1095081328157869"/>
          <c:w val="0.9681135295298503"/>
          <c:h val="0.7722973213882478"/>
        </c:manualLayout>
      </c:layout>
      <c:barChart>
        <c:barDir val="col"/>
        <c:grouping val="clustered"/>
        <c:varyColors val="0"/>
        <c:ser>
          <c:idx val="0"/>
          <c:order val="0"/>
          <c:tx>
            <c:strRef>
              <c:f>Sheet1!$B$1</c:f>
              <c:strCache>
                <c:ptCount val="1"/>
                <c:pt idx="0">
                  <c:v>Male</c:v>
                </c:pt>
              </c:strCache>
            </c:strRef>
          </c:tx>
          <c:spPr>
            <a:solidFill>
              <a:srgbClr val="002A7E"/>
            </a:solidFill>
          </c:spPr>
          <c:invertIfNegative val="0"/>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Sheet1!$B$2:$B$6</c:f>
              <c:numCache>
                <c:formatCode>0%</c:formatCode>
                <c:ptCount val="5"/>
                <c:pt idx="0">
                  <c:v>0.59</c:v>
                </c:pt>
                <c:pt idx="1">
                  <c:v>0.14000000000000001</c:v>
                </c:pt>
                <c:pt idx="2">
                  <c:v>0.01</c:v>
                </c:pt>
                <c:pt idx="3">
                  <c:v>0.08</c:v>
                </c:pt>
                <c:pt idx="4">
                  <c:v>0.19</c:v>
                </c:pt>
              </c:numCache>
            </c:numRef>
          </c:val>
        </c:ser>
        <c:ser>
          <c:idx val="1"/>
          <c:order val="1"/>
          <c:tx>
            <c:strRef>
              <c:f>Sheet1!$C$1</c:f>
              <c:strCache>
                <c:ptCount val="1"/>
                <c:pt idx="0">
                  <c:v>Female</c:v>
                </c:pt>
              </c:strCache>
            </c:strRef>
          </c:tx>
          <c:spPr>
            <a:solidFill>
              <a:srgbClr val="C00000"/>
            </a:solidFill>
          </c:spPr>
          <c:invertIfNegative val="0"/>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Sheet1!$C$2:$C$6</c:f>
              <c:numCache>
                <c:formatCode>0%</c:formatCode>
                <c:ptCount val="5"/>
                <c:pt idx="0">
                  <c:v>0.71</c:v>
                </c:pt>
                <c:pt idx="1">
                  <c:v>0.08</c:v>
                </c:pt>
                <c:pt idx="2">
                  <c:v>0.03</c:v>
                </c:pt>
                <c:pt idx="3">
                  <c:v>0.06</c:v>
                </c:pt>
                <c:pt idx="4">
                  <c:v>0.13</c:v>
                </c:pt>
              </c:numCache>
            </c:numRef>
          </c:val>
        </c:ser>
        <c:ser>
          <c:idx val="2"/>
          <c:order val="2"/>
          <c:tx>
            <c:strRef>
              <c:f>Sheet1!$D$1</c:f>
              <c:strCache>
                <c:ptCount val="1"/>
                <c:pt idx="0">
                  <c:v>Column1</c:v>
                </c:pt>
              </c:strCache>
            </c:strRef>
          </c:tx>
          <c:spPr>
            <a:solidFill>
              <a:srgbClr val="002A7E">
                <a:alpha val="75000"/>
              </a:srgbClr>
            </a:solidFill>
          </c:spPr>
          <c:invertIfNegative val="0"/>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Sheet1!$D$2:$D$6</c:f>
              <c:numCache>
                <c:formatCode>General</c:formatCode>
                <c:ptCount val="5"/>
              </c:numCache>
            </c:numRef>
          </c:val>
        </c:ser>
        <c:ser>
          <c:idx val="3"/>
          <c:order val="3"/>
          <c:tx>
            <c:strRef>
              <c:f>Sheet1!$E$1</c:f>
              <c:strCache>
                <c:ptCount val="1"/>
                <c:pt idx="0">
                  <c:v>Male2</c:v>
                </c:pt>
              </c:strCache>
            </c:strRef>
          </c:tx>
          <c:spPr>
            <a:solidFill>
              <a:srgbClr val="002A7E">
                <a:alpha val="75000"/>
              </a:srgbClr>
            </a:solidFill>
          </c:spPr>
          <c:invertIfNegative val="0"/>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Sheet1!$E$2:$E$6</c:f>
              <c:numCache>
                <c:formatCode>0%</c:formatCode>
                <c:ptCount val="5"/>
                <c:pt idx="0">
                  <c:v>0.59</c:v>
                </c:pt>
                <c:pt idx="1">
                  <c:v>0.1</c:v>
                </c:pt>
                <c:pt idx="2">
                  <c:v>0.01</c:v>
                </c:pt>
                <c:pt idx="3">
                  <c:v>0.08</c:v>
                </c:pt>
                <c:pt idx="4">
                  <c:v>0.22</c:v>
                </c:pt>
              </c:numCache>
            </c:numRef>
          </c:val>
        </c:ser>
        <c:ser>
          <c:idx val="4"/>
          <c:order val="4"/>
          <c:tx>
            <c:strRef>
              <c:f>Sheet1!$F$1</c:f>
              <c:strCache>
                <c:ptCount val="1"/>
                <c:pt idx="0">
                  <c:v>Female2</c:v>
                </c:pt>
              </c:strCache>
            </c:strRef>
          </c:tx>
          <c:spPr>
            <a:solidFill>
              <a:srgbClr val="C00000">
                <a:alpha val="50000"/>
              </a:srgbClr>
            </a:solidFill>
          </c:spPr>
          <c:invertIfNegative val="0"/>
          <c:dLbls>
            <c:dLbl>
              <c:idx val="0"/>
              <c:layout>
                <c:manualLayout>
                  <c:x val="4.3480409393064886E-3"/>
                  <c:y val="0"/>
                </c:manualLayout>
              </c:layout>
              <c:dLblPos val="outEnd"/>
              <c:showLegendKey val="0"/>
              <c:showVal val="1"/>
              <c:showCatName val="0"/>
              <c:showSerName val="0"/>
              <c:showPercent val="0"/>
              <c:showBubbleSize val="0"/>
            </c:dLbl>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Sheet1!$F$2:$F$6</c:f>
              <c:numCache>
                <c:formatCode>0%</c:formatCode>
                <c:ptCount val="5"/>
                <c:pt idx="0">
                  <c:v>0.67</c:v>
                </c:pt>
                <c:pt idx="1">
                  <c:v>0.06</c:v>
                </c:pt>
                <c:pt idx="3">
                  <c:v>0.09</c:v>
                </c:pt>
                <c:pt idx="4">
                  <c:v>0.19</c:v>
                </c:pt>
              </c:numCache>
            </c:numRef>
          </c:val>
        </c:ser>
        <c:ser>
          <c:idx val="5"/>
          <c:order val="5"/>
          <c:tx>
            <c:strRef>
              <c:f>Sheet1!$G$1</c:f>
              <c:strCache>
                <c:ptCount val="1"/>
                <c:pt idx="0">
                  <c:v>Column2</c:v>
                </c:pt>
              </c:strCache>
            </c:strRef>
          </c:tx>
          <c:spPr>
            <a:solidFill>
              <a:srgbClr val="C00000">
                <a:alpha val="50000"/>
              </a:srgbClr>
            </a:solidFill>
          </c:spPr>
          <c:invertIfNegative val="0"/>
          <c:dLbls>
            <c:dLbl>
              <c:idx val="0"/>
              <c:layout>
                <c:manualLayout>
                  <c:x val="4.3481550641113207E-3"/>
                  <c:y val="0"/>
                </c:manualLayout>
              </c:layout>
              <c:dLblPos val="outEnd"/>
              <c:showLegendKey val="0"/>
              <c:showVal val="1"/>
              <c:showCatName val="0"/>
              <c:showSerName val="0"/>
              <c:showPercent val="0"/>
              <c:showBubbleSize val="0"/>
            </c:dLbl>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Sheet1!$G$2:$G$6</c:f>
              <c:numCache>
                <c:formatCode>General</c:formatCode>
                <c:ptCount val="5"/>
              </c:numCache>
            </c:numRef>
          </c:val>
        </c:ser>
        <c:ser>
          <c:idx val="6"/>
          <c:order val="6"/>
          <c:tx>
            <c:strRef>
              <c:f>Sheet1!$H$1</c:f>
              <c:strCache>
                <c:ptCount val="1"/>
                <c:pt idx="0">
                  <c:v>Male3</c:v>
                </c:pt>
              </c:strCache>
            </c:strRef>
          </c:tx>
          <c:spPr>
            <a:solidFill>
              <a:srgbClr val="002A7E">
                <a:alpha val="50000"/>
              </a:srgbClr>
            </a:solidFill>
          </c:spPr>
          <c:invertIfNegative val="0"/>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Sheet1!$H$2:$H$6</c:f>
              <c:numCache>
                <c:formatCode>0%</c:formatCode>
                <c:ptCount val="5"/>
                <c:pt idx="0">
                  <c:v>0.7</c:v>
                </c:pt>
                <c:pt idx="1">
                  <c:v>0.05</c:v>
                </c:pt>
                <c:pt idx="2">
                  <c:v>0.01</c:v>
                </c:pt>
                <c:pt idx="3">
                  <c:v>0.09</c:v>
                </c:pt>
                <c:pt idx="4">
                  <c:v>0.16</c:v>
                </c:pt>
              </c:numCache>
            </c:numRef>
          </c:val>
        </c:ser>
        <c:ser>
          <c:idx val="7"/>
          <c:order val="7"/>
          <c:tx>
            <c:strRef>
              <c:f>Sheet1!$I$1</c:f>
              <c:strCache>
                <c:ptCount val="1"/>
                <c:pt idx="0">
                  <c:v>Female3</c:v>
                </c:pt>
              </c:strCache>
            </c:strRef>
          </c:tx>
          <c:spPr>
            <a:solidFill>
              <a:srgbClr val="C00000">
                <a:alpha val="50000"/>
              </a:srgbClr>
            </a:solidFill>
          </c:spPr>
          <c:invertIfNegative val="0"/>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Sheet1!$I$2:$I$6</c:f>
              <c:numCache>
                <c:formatCode>0%</c:formatCode>
                <c:ptCount val="5"/>
                <c:pt idx="0">
                  <c:v>0.78</c:v>
                </c:pt>
                <c:pt idx="1">
                  <c:v>0.01</c:v>
                </c:pt>
                <c:pt idx="2">
                  <c:v>0.01</c:v>
                </c:pt>
                <c:pt idx="3">
                  <c:v>0.04</c:v>
                </c:pt>
                <c:pt idx="4">
                  <c:v>0.16</c:v>
                </c:pt>
              </c:numCache>
            </c:numRef>
          </c:val>
        </c:ser>
        <c:dLbls>
          <c:dLblPos val="outEnd"/>
          <c:showLegendKey val="0"/>
          <c:showVal val="1"/>
          <c:showCatName val="0"/>
          <c:showSerName val="0"/>
          <c:showPercent val="0"/>
          <c:showBubbleSize val="0"/>
        </c:dLbls>
        <c:gapWidth val="150"/>
        <c:axId val="190640128"/>
        <c:axId val="190641664"/>
      </c:barChart>
      <c:catAx>
        <c:axId val="190640128"/>
        <c:scaling>
          <c:orientation val="minMax"/>
        </c:scaling>
        <c:delete val="1"/>
        <c:axPos val="b"/>
        <c:numFmt formatCode="General" sourceLinked="1"/>
        <c:majorTickMark val="out"/>
        <c:minorTickMark val="none"/>
        <c:tickLblPos val="nextTo"/>
        <c:crossAx val="190641664"/>
        <c:crosses val="autoZero"/>
        <c:auto val="1"/>
        <c:lblAlgn val="ctr"/>
        <c:lblOffset val="100"/>
        <c:noMultiLvlLbl val="0"/>
      </c:catAx>
      <c:valAx>
        <c:axId val="190641664"/>
        <c:scaling>
          <c:orientation val="minMax"/>
        </c:scaling>
        <c:delete val="1"/>
        <c:axPos val="l"/>
        <c:numFmt formatCode="0%" sourceLinked="1"/>
        <c:majorTickMark val="out"/>
        <c:minorTickMark val="none"/>
        <c:tickLblPos val="nextTo"/>
        <c:crossAx val="19064012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9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0.16</c:v>
                </c:pt>
                <c:pt idx="1">
                  <c:v>0.84</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289357212701352"/>
          <c:y val="0.38146359342053171"/>
          <c:w val="0.81342828469970663"/>
          <c:h val="0.50684069459803827"/>
        </c:manualLayout>
      </c:layout>
      <c:barChart>
        <c:barDir val="col"/>
        <c:grouping val="clustered"/>
        <c:varyColors val="0"/>
        <c:ser>
          <c:idx val="0"/>
          <c:order val="0"/>
          <c:tx>
            <c:strRef>
              <c:f>Sheet1!$A$2</c:f>
              <c:strCache>
                <c:ptCount val="1"/>
              </c:strCache>
            </c:strRef>
          </c:tx>
          <c:invertIfNegative val="0"/>
          <c:dPt>
            <c:idx val="0"/>
            <c:invertIfNegative val="0"/>
            <c:bubble3D val="0"/>
            <c:spPr>
              <a:solidFill>
                <a:schemeClr val="tx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rgbClr val="002A7E"/>
              </a:solidFill>
              <a:ln>
                <a:noFill/>
              </a:ln>
            </c:spPr>
          </c:dPt>
          <c:dPt>
            <c:idx val="7"/>
            <c:invertIfNegative val="0"/>
            <c:bubble3D val="0"/>
            <c:spPr>
              <a:solidFill>
                <a:srgbClr val="9E2600"/>
              </a:solidFill>
            </c:spPr>
          </c:dPt>
          <c:dPt>
            <c:idx val="8"/>
            <c:invertIfNegative val="0"/>
            <c:bubble3D val="0"/>
            <c:spPr>
              <a:solidFill>
                <a:schemeClr val="bg1">
                  <a:lumMod val="50000"/>
                </a:schemeClr>
              </a:solidFill>
            </c:spPr>
          </c:dPt>
          <c:dLbls>
            <c:txPr>
              <a:bodyPr/>
              <a:lstStyle/>
              <a:p>
                <a:pPr>
                  <a:defRPr sz="700" b="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Sheet1!$B$1:$J$1</c:f>
              <c:strCache>
                <c:ptCount val="9"/>
                <c:pt idx="0">
                  <c:v>AR</c:v>
                </c:pt>
                <c:pt idx="1">
                  <c:v>AU</c:v>
                </c:pt>
                <c:pt idx="2">
                  <c:v>CA</c:v>
                </c:pt>
                <c:pt idx="3">
                  <c:v>DE</c:v>
                </c:pt>
                <c:pt idx="4">
                  <c:v>JP</c:v>
                </c:pt>
                <c:pt idx="5">
                  <c:v>NL</c:v>
                </c:pt>
                <c:pt idx="6">
                  <c:v>TH</c:v>
                </c:pt>
                <c:pt idx="7">
                  <c:v>UK</c:v>
                </c:pt>
                <c:pt idx="8">
                  <c:v>US</c:v>
                </c:pt>
              </c:strCache>
            </c:strRef>
          </c:cat>
          <c:val>
            <c:numRef>
              <c:f>Sheet1!$B$2:$J$2</c:f>
              <c:numCache>
                <c:formatCode>0%</c:formatCode>
                <c:ptCount val="9"/>
                <c:pt idx="0">
                  <c:v>0.94</c:v>
                </c:pt>
                <c:pt idx="1">
                  <c:v>0.93</c:v>
                </c:pt>
                <c:pt idx="2">
                  <c:v>0.88</c:v>
                </c:pt>
                <c:pt idx="3">
                  <c:v>0.87</c:v>
                </c:pt>
                <c:pt idx="4">
                  <c:v>0.82</c:v>
                </c:pt>
                <c:pt idx="5">
                  <c:v>0.86</c:v>
                </c:pt>
                <c:pt idx="6">
                  <c:v>0.9</c:v>
                </c:pt>
                <c:pt idx="7">
                  <c:v>0.94</c:v>
                </c:pt>
                <c:pt idx="8">
                  <c:v>0.93</c:v>
                </c:pt>
              </c:numCache>
            </c:numRef>
          </c:val>
        </c:ser>
        <c:dLbls>
          <c:showLegendKey val="0"/>
          <c:showVal val="0"/>
          <c:showCatName val="0"/>
          <c:showSerName val="0"/>
          <c:showPercent val="0"/>
          <c:showBubbleSize val="0"/>
        </c:dLbls>
        <c:gapWidth val="50"/>
        <c:axId val="139458816"/>
        <c:axId val="139538432"/>
      </c:barChart>
      <c:catAx>
        <c:axId val="139458816"/>
        <c:scaling>
          <c:orientation val="minMax"/>
        </c:scaling>
        <c:delete val="0"/>
        <c:axPos val="b"/>
        <c:majorTickMark val="out"/>
        <c:minorTickMark val="none"/>
        <c:tickLblPos val="nextTo"/>
        <c:txPr>
          <a:bodyPr/>
          <a:lstStyle/>
          <a:p>
            <a:pPr>
              <a:defRPr sz="8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39538432"/>
        <c:crosses val="autoZero"/>
        <c:auto val="1"/>
        <c:lblAlgn val="ctr"/>
        <c:lblOffset val="100"/>
        <c:noMultiLvlLbl val="0"/>
      </c:catAx>
      <c:valAx>
        <c:axId val="139538432"/>
        <c:scaling>
          <c:orientation val="minMax"/>
          <c:max val="1"/>
          <c:min val="0"/>
        </c:scaling>
        <c:delete val="1"/>
        <c:axPos val="l"/>
        <c:numFmt formatCode="0%" sourceLinked="1"/>
        <c:majorTickMark val="out"/>
        <c:minorTickMark val="none"/>
        <c:tickLblPos val="nextTo"/>
        <c:crossAx val="13945881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C00000"/>
              </a:solidFill>
            </c:spPr>
          </c:dPt>
          <c:dPt>
            <c:idx val="6"/>
            <c:invertIfNegative val="0"/>
            <c:bubble3D val="0"/>
            <c:spPr>
              <a:solidFill>
                <a:srgbClr val="C00000"/>
              </a:solidFill>
            </c:spPr>
          </c:dPt>
          <c:dPt>
            <c:idx val="7"/>
            <c:invertIfNegative val="0"/>
            <c:bubble3D val="0"/>
            <c:spPr>
              <a:solidFill>
                <a:srgbClr val="C00000"/>
              </a:solidFill>
            </c:spPr>
          </c:dPt>
          <c:dPt>
            <c:idx val="8"/>
            <c:invertIfNegative val="0"/>
            <c:bubble3D val="0"/>
            <c:spPr>
              <a:solidFill>
                <a:srgbClr val="002A7E"/>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Heart attack</c:v>
                </c:pt>
                <c:pt idx="1">
                  <c:v>High blood pressure</c:v>
                </c:pt>
                <c:pt idx="2">
                  <c:v>Prostate cancer (men only)</c:v>
                </c:pt>
                <c:pt idx="3">
                  <c:v>Breast cancer (women only)</c:v>
                </c:pt>
                <c:pt idx="4">
                  <c:v>Stroke</c:v>
                </c:pt>
                <c:pt idx="5">
                  <c:v>Pulmonary embolism</c:v>
                </c:pt>
                <c:pt idx="6">
                  <c:v>Thrombosis</c:v>
                </c:pt>
                <c:pt idx="7">
                  <c:v>Deep vein thrombosis</c:v>
                </c:pt>
                <c:pt idx="8">
                  <c:v>AIDS</c:v>
                </c:pt>
              </c:strCache>
            </c:strRef>
          </c:cat>
          <c:val>
            <c:numRef>
              <c:f>Sheet1!$B$2:$B$10</c:f>
              <c:numCache>
                <c:formatCode>0%</c:formatCode>
                <c:ptCount val="9"/>
                <c:pt idx="0">
                  <c:v>0.62</c:v>
                </c:pt>
                <c:pt idx="1">
                  <c:v>0.72</c:v>
                </c:pt>
                <c:pt idx="2">
                  <c:v>0.56999999999999995</c:v>
                </c:pt>
                <c:pt idx="3">
                  <c:v>0.67</c:v>
                </c:pt>
                <c:pt idx="4">
                  <c:v>0.66</c:v>
                </c:pt>
                <c:pt idx="5">
                  <c:v>0.6</c:v>
                </c:pt>
                <c:pt idx="6">
                  <c:v>0.6</c:v>
                </c:pt>
                <c:pt idx="7">
                  <c:v>0.66</c:v>
                </c:pt>
                <c:pt idx="8">
                  <c:v>0.48</c:v>
                </c:pt>
              </c:numCache>
            </c:numRef>
          </c:val>
        </c:ser>
        <c:dLbls>
          <c:dLblPos val="outEnd"/>
          <c:showLegendKey val="0"/>
          <c:showVal val="1"/>
          <c:showCatName val="0"/>
          <c:showSerName val="0"/>
          <c:showPercent val="0"/>
          <c:showBubbleSize val="0"/>
        </c:dLbls>
        <c:gapWidth val="50"/>
        <c:axId val="143358208"/>
        <c:axId val="143377152"/>
      </c:barChart>
      <c:catAx>
        <c:axId val="143358208"/>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43377152"/>
        <c:crosses val="autoZero"/>
        <c:auto val="1"/>
        <c:lblAlgn val="ctr"/>
        <c:lblOffset val="100"/>
        <c:noMultiLvlLbl val="0"/>
      </c:catAx>
      <c:valAx>
        <c:axId val="143377152"/>
        <c:scaling>
          <c:orientation val="minMax"/>
        </c:scaling>
        <c:delete val="1"/>
        <c:axPos val="t"/>
        <c:numFmt formatCode="0%" sourceLinked="1"/>
        <c:majorTickMark val="out"/>
        <c:minorTickMark val="none"/>
        <c:tickLblPos val="nextTo"/>
        <c:crossAx val="14335820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40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0.21</c:v>
                </c:pt>
                <c:pt idx="1">
                  <c:v>0.79</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40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0.28000000000000003</c:v>
                </c:pt>
                <c:pt idx="1">
                  <c:v>0.72</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40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C00000"/>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0.18</c:v>
                </c:pt>
                <c:pt idx="1">
                  <c:v>0.83</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40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C00000"/>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0.26</c:v>
                </c:pt>
                <c:pt idx="1">
                  <c:v>0.74</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40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C00000"/>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0.36</c:v>
                </c:pt>
                <c:pt idx="1">
                  <c:v>0.64</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40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tx1"/>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0.22</c:v>
                </c:pt>
                <c:pt idx="1">
                  <c:v>0.78</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40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tx1"/>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0.26</c:v>
                </c:pt>
                <c:pt idx="1">
                  <c:v>0.74</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40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tx1"/>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0.24</c:v>
                </c:pt>
                <c:pt idx="1">
                  <c:v>0.76</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40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Sheet1!$B$1</c:f>
              <c:strCache>
                <c:ptCount val="1"/>
                <c:pt idx="0">
                  <c:v>M 18-39*</c:v>
                </c:pt>
              </c:strCache>
            </c:strRef>
          </c:tx>
          <c:spPr>
            <a:ln>
              <a:noFill/>
            </a:ln>
          </c:spPr>
          <c:marker>
            <c:symbol val="square"/>
            <c:size val="7"/>
            <c:spPr>
              <a:solidFill>
                <a:srgbClr val="004EBC"/>
              </a:solidFill>
              <a:ln>
                <a:solidFill>
                  <a:schemeClr val="tx1"/>
                </a:solidFill>
              </a:ln>
            </c:spPr>
          </c:marker>
          <c:cat>
            <c:strRef>
              <c:f>Sheet1!$A$2:$A$7</c:f>
              <c:strCache>
                <c:ptCount val="6"/>
                <c:pt idx="0">
                  <c:v>Swelling of leg</c:v>
                </c:pt>
                <c:pt idx="1">
                  <c:v>Pain/tenderness of leg</c:v>
                </c:pt>
                <c:pt idx="2">
                  <c:v>Changes in the skin color of leg</c:v>
                </c:pt>
                <c:pt idx="3">
                  <c:v>Leg feels warm to touch</c:v>
                </c:pt>
                <c:pt idx="4">
                  <c:v>Itching of your leg</c:v>
                </c:pt>
                <c:pt idx="5">
                  <c:v>Leg paralysis</c:v>
                </c:pt>
              </c:strCache>
            </c:strRef>
          </c:cat>
          <c:val>
            <c:numRef>
              <c:f>Sheet1!$B$2:$B$7</c:f>
              <c:numCache>
                <c:formatCode>0%</c:formatCode>
                <c:ptCount val="6"/>
                <c:pt idx="0">
                  <c:v>0.62</c:v>
                </c:pt>
                <c:pt idx="1">
                  <c:v>0.69</c:v>
                </c:pt>
                <c:pt idx="2">
                  <c:v>0.54</c:v>
                </c:pt>
                <c:pt idx="3">
                  <c:v>0.46</c:v>
                </c:pt>
                <c:pt idx="4">
                  <c:v>0.23</c:v>
                </c:pt>
                <c:pt idx="5">
                  <c:v>0.31</c:v>
                </c:pt>
              </c:numCache>
            </c:numRef>
          </c:val>
          <c:smooth val="0"/>
        </c:ser>
        <c:ser>
          <c:idx val="1"/>
          <c:order val="1"/>
          <c:tx>
            <c:strRef>
              <c:f>Sheet1!$C$1</c:f>
              <c:strCache>
                <c:ptCount val="1"/>
                <c:pt idx="0">
                  <c:v>F 18-39*</c:v>
                </c:pt>
              </c:strCache>
            </c:strRef>
          </c:tx>
          <c:spPr>
            <a:ln>
              <a:noFill/>
            </a:ln>
          </c:spPr>
          <c:marker>
            <c:symbol val="square"/>
            <c:size val="7"/>
            <c:spPr>
              <a:solidFill>
                <a:srgbClr val="FF0000"/>
              </a:solidFill>
              <a:ln>
                <a:solidFill>
                  <a:schemeClr val="tx1"/>
                </a:solidFill>
              </a:ln>
            </c:spPr>
          </c:marker>
          <c:cat>
            <c:strRef>
              <c:f>Sheet1!$A$2:$A$7</c:f>
              <c:strCache>
                <c:ptCount val="6"/>
                <c:pt idx="0">
                  <c:v>Swelling of leg</c:v>
                </c:pt>
                <c:pt idx="1">
                  <c:v>Pain/tenderness of leg</c:v>
                </c:pt>
                <c:pt idx="2">
                  <c:v>Changes in the skin color of leg</c:v>
                </c:pt>
                <c:pt idx="3">
                  <c:v>Leg feels warm to touch</c:v>
                </c:pt>
                <c:pt idx="4">
                  <c:v>Itching of your leg</c:v>
                </c:pt>
                <c:pt idx="5">
                  <c:v>Leg paralysis</c:v>
                </c:pt>
              </c:strCache>
            </c:strRef>
          </c:cat>
          <c:val>
            <c:numRef>
              <c:f>Sheet1!$C$2:$C$7</c:f>
              <c:numCache>
                <c:formatCode>0%</c:formatCode>
                <c:ptCount val="6"/>
                <c:pt idx="0">
                  <c:v>1</c:v>
                </c:pt>
                <c:pt idx="1">
                  <c:v>1</c:v>
                </c:pt>
                <c:pt idx="2">
                  <c:v>0.56999999999999995</c:v>
                </c:pt>
                <c:pt idx="3">
                  <c:v>0.71</c:v>
                </c:pt>
                <c:pt idx="4">
                  <c:v>0.14000000000000001</c:v>
                </c:pt>
                <c:pt idx="5">
                  <c:v>0.28999999999999998</c:v>
                </c:pt>
              </c:numCache>
            </c:numRef>
          </c:val>
          <c:smooth val="0"/>
        </c:ser>
        <c:ser>
          <c:idx val="2"/>
          <c:order val="2"/>
          <c:tx>
            <c:strRef>
              <c:f>Sheet1!$D$1</c:f>
              <c:strCache>
                <c:ptCount val="1"/>
                <c:pt idx="0">
                  <c:v>M 40-64</c:v>
                </c:pt>
              </c:strCache>
            </c:strRef>
          </c:tx>
          <c:spPr>
            <a:ln>
              <a:noFill/>
            </a:ln>
          </c:spPr>
          <c:marker>
            <c:symbol val="triangle"/>
            <c:size val="7"/>
            <c:spPr>
              <a:solidFill>
                <a:srgbClr val="004EBC"/>
              </a:solidFill>
              <a:ln>
                <a:solidFill>
                  <a:schemeClr val="tx1"/>
                </a:solidFill>
              </a:ln>
            </c:spPr>
          </c:marker>
          <c:cat>
            <c:strRef>
              <c:f>Sheet1!$A$2:$A$7</c:f>
              <c:strCache>
                <c:ptCount val="6"/>
                <c:pt idx="0">
                  <c:v>Swelling of leg</c:v>
                </c:pt>
                <c:pt idx="1">
                  <c:v>Pain/tenderness of leg</c:v>
                </c:pt>
                <c:pt idx="2">
                  <c:v>Changes in the skin color of leg</c:v>
                </c:pt>
                <c:pt idx="3">
                  <c:v>Leg feels warm to touch</c:v>
                </c:pt>
                <c:pt idx="4">
                  <c:v>Itching of your leg</c:v>
                </c:pt>
                <c:pt idx="5">
                  <c:v>Leg paralysis</c:v>
                </c:pt>
              </c:strCache>
            </c:strRef>
          </c:cat>
          <c:val>
            <c:numRef>
              <c:f>Sheet1!$D$2:$D$7</c:f>
              <c:numCache>
                <c:formatCode>0%</c:formatCode>
                <c:ptCount val="6"/>
                <c:pt idx="0">
                  <c:v>0.79</c:v>
                </c:pt>
                <c:pt idx="1">
                  <c:v>0.73</c:v>
                </c:pt>
                <c:pt idx="2">
                  <c:v>0.64</c:v>
                </c:pt>
                <c:pt idx="3">
                  <c:v>0.55000000000000004</c:v>
                </c:pt>
                <c:pt idx="4">
                  <c:v>0.15</c:v>
                </c:pt>
                <c:pt idx="5">
                  <c:v>0.3</c:v>
                </c:pt>
              </c:numCache>
            </c:numRef>
          </c:val>
          <c:smooth val="0"/>
        </c:ser>
        <c:ser>
          <c:idx val="3"/>
          <c:order val="3"/>
          <c:tx>
            <c:strRef>
              <c:f>Sheet1!$E$1</c:f>
              <c:strCache>
                <c:ptCount val="1"/>
                <c:pt idx="0">
                  <c:v>F 40-64</c:v>
                </c:pt>
              </c:strCache>
            </c:strRef>
          </c:tx>
          <c:spPr>
            <a:ln w="28575">
              <a:noFill/>
            </a:ln>
          </c:spPr>
          <c:marker>
            <c:symbol val="triangle"/>
            <c:size val="7"/>
            <c:spPr>
              <a:solidFill>
                <a:srgbClr val="FF0000"/>
              </a:solidFill>
              <a:ln w="12700">
                <a:solidFill>
                  <a:schemeClr val="tx1"/>
                </a:solidFill>
              </a:ln>
            </c:spPr>
          </c:marker>
          <c:cat>
            <c:strRef>
              <c:f>Sheet1!$A$2:$A$7</c:f>
              <c:strCache>
                <c:ptCount val="6"/>
                <c:pt idx="0">
                  <c:v>Swelling of leg</c:v>
                </c:pt>
                <c:pt idx="1">
                  <c:v>Pain/tenderness of leg</c:v>
                </c:pt>
                <c:pt idx="2">
                  <c:v>Changes in the skin color of leg</c:v>
                </c:pt>
                <c:pt idx="3">
                  <c:v>Leg feels warm to touch</c:v>
                </c:pt>
                <c:pt idx="4">
                  <c:v>Itching of your leg</c:v>
                </c:pt>
                <c:pt idx="5">
                  <c:v>Leg paralysis</c:v>
                </c:pt>
              </c:strCache>
            </c:strRef>
          </c:cat>
          <c:val>
            <c:numRef>
              <c:f>Sheet1!$E$2:$E$7</c:f>
              <c:numCache>
                <c:formatCode>0%</c:formatCode>
                <c:ptCount val="6"/>
                <c:pt idx="0">
                  <c:v>0.88</c:v>
                </c:pt>
                <c:pt idx="1">
                  <c:v>0.84</c:v>
                </c:pt>
                <c:pt idx="2">
                  <c:v>0.7</c:v>
                </c:pt>
                <c:pt idx="3">
                  <c:v>0.56000000000000005</c:v>
                </c:pt>
                <c:pt idx="4">
                  <c:v>0.21</c:v>
                </c:pt>
                <c:pt idx="5">
                  <c:v>0.19</c:v>
                </c:pt>
              </c:numCache>
            </c:numRef>
          </c:val>
          <c:smooth val="0"/>
        </c:ser>
        <c:ser>
          <c:idx val="4"/>
          <c:order val="4"/>
          <c:tx>
            <c:strRef>
              <c:f>Sheet1!$F$1</c:f>
              <c:strCache>
                <c:ptCount val="1"/>
                <c:pt idx="0">
                  <c:v>M 65+</c:v>
                </c:pt>
              </c:strCache>
            </c:strRef>
          </c:tx>
          <c:spPr>
            <a:ln w="28575">
              <a:noFill/>
            </a:ln>
          </c:spPr>
          <c:marker>
            <c:symbol val="circle"/>
            <c:size val="7"/>
            <c:spPr>
              <a:solidFill>
                <a:srgbClr val="004EBC"/>
              </a:solidFill>
              <a:ln w="12700">
                <a:solidFill>
                  <a:schemeClr val="tx1"/>
                </a:solidFill>
              </a:ln>
            </c:spPr>
          </c:marker>
          <c:cat>
            <c:strRef>
              <c:f>Sheet1!$A$2:$A$7</c:f>
              <c:strCache>
                <c:ptCount val="6"/>
                <c:pt idx="0">
                  <c:v>Swelling of leg</c:v>
                </c:pt>
                <c:pt idx="1">
                  <c:v>Pain/tenderness of leg</c:v>
                </c:pt>
                <c:pt idx="2">
                  <c:v>Changes in the skin color of leg</c:v>
                </c:pt>
                <c:pt idx="3">
                  <c:v>Leg feels warm to touch</c:v>
                </c:pt>
                <c:pt idx="4">
                  <c:v>Itching of your leg</c:v>
                </c:pt>
                <c:pt idx="5">
                  <c:v>Leg paralysis</c:v>
                </c:pt>
              </c:strCache>
            </c:strRef>
          </c:cat>
          <c:val>
            <c:numRef>
              <c:f>Sheet1!$F$2:$F$7</c:f>
              <c:numCache>
                <c:formatCode>0%</c:formatCode>
                <c:ptCount val="6"/>
                <c:pt idx="0">
                  <c:v>0.63</c:v>
                </c:pt>
                <c:pt idx="1">
                  <c:v>0.73</c:v>
                </c:pt>
                <c:pt idx="2">
                  <c:v>0.53</c:v>
                </c:pt>
                <c:pt idx="3">
                  <c:v>0.35</c:v>
                </c:pt>
                <c:pt idx="4">
                  <c:v>0.18</c:v>
                </c:pt>
                <c:pt idx="5">
                  <c:v>0.45</c:v>
                </c:pt>
              </c:numCache>
            </c:numRef>
          </c:val>
          <c:smooth val="0"/>
        </c:ser>
        <c:ser>
          <c:idx val="5"/>
          <c:order val="5"/>
          <c:tx>
            <c:strRef>
              <c:f>Sheet1!$G$1</c:f>
              <c:strCache>
                <c:ptCount val="1"/>
                <c:pt idx="0">
                  <c:v>F 65+</c:v>
                </c:pt>
              </c:strCache>
            </c:strRef>
          </c:tx>
          <c:spPr>
            <a:ln w="28575">
              <a:noFill/>
            </a:ln>
          </c:spPr>
          <c:marker>
            <c:symbol val="circle"/>
            <c:size val="7"/>
            <c:spPr>
              <a:solidFill>
                <a:srgbClr val="FF0000"/>
              </a:solidFill>
              <a:ln w="12700">
                <a:solidFill>
                  <a:schemeClr val="tx1"/>
                </a:solidFill>
              </a:ln>
            </c:spPr>
          </c:marker>
          <c:cat>
            <c:strRef>
              <c:f>Sheet1!$A$2:$A$7</c:f>
              <c:strCache>
                <c:ptCount val="6"/>
                <c:pt idx="0">
                  <c:v>Swelling of leg</c:v>
                </c:pt>
                <c:pt idx="1">
                  <c:v>Pain/tenderness of leg</c:v>
                </c:pt>
                <c:pt idx="2">
                  <c:v>Changes in the skin color of leg</c:v>
                </c:pt>
                <c:pt idx="3">
                  <c:v>Leg feels warm to touch</c:v>
                </c:pt>
                <c:pt idx="4">
                  <c:v>Itching of your leg</c:v>
                </c:pt>
                <c:pt idx="5">
                  <c:v>Leg paralysis</c:v>
                </c:pt>
              </c:strCache>
            </c:strRef>
          </c:cat>
          <c:val>
            <c:numRef>
              <c:f>Sheet1!$G$2:$G$7</c:f>
              <c:numCache>
                <c:formatCode>0%</c:formatCode>
                <c:ptCount val="6"/>
                <c:pt idx="0">
                  <c:v>0.78</c:v>
                </c:pt>
                <c:pt idx="1">
                  <c:v>0.91</c:v>
                </c:pt>
                <c:pt idx="2">
                  <c:v>0.56000000000000005</c:v>
                </c:pt>
                <c:pt idx="3">
                  <c:v>0.61</c:v>
                </c:pt>
                <c:pt idx="4">
                  <c:v>0.09</c:v>
                </c:pt>
                <c:pt idx="5">
                  <c:v>0.28000000000000003</c:v>
                </c:pt>
              </c:numCache>
            </c:numRef>
          </c:val>
          <c:smooth val="0"/>
        </c:ser>
        <c:dLbls>
          <c:showLegendKey val="0"/>
          <c:showVal val="0"/>
          <c:showCatName val="0"/>
          <c:showSerName val="0"/>
          <c:showPercent val="0"/>
          <c:showBubbleSize val="0"/>
        </c:dLbls>
        <c:marker val="1"/>
        <c:smooth val="0"/>
        <c:axId val="192125184"/>
        <c:axId val="192135552"/>
      </c:lineChart>
      <c:catAx>
        <c:axId val="192125184"/>
        <c:scaling>
          <c:orientation val="minMax"/>
        </c:scaling>
        <c:delete val="0"/>
        <c:axPos val="b"/>
        <c:majorTickMark val="out"/>
        <c:minorTickMark val="none"/>
        <c:tickLblPos val="nextTo"/>
        <c:txPr>
          <a:bodyPr/>
          <a:lstStyle/>
          <a:p>
            <a:pPr>
              <a:defRPr sz="9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92135552"/>
        <c:crosses val="autoZero"/>
        <c:auto val="1"/>
        <c:lblAlgn val="ctr"/>
        <c:lblOffset val="100"/>
        <c:noMultiLvlLbl val="0"/>
      </c:catAx>
      <c:valAx>
        <c:axId val="192135552"/>
        <c:scaling>
          <c:orientation val="minMax"/>
          <c:max val="1"/>
          <c:min val="0"/>
        </c:scaling>
        <c:delete val="0"/>
        <c:axPos val="l"/>
        <c:numFmt formatCode="0%" sourceLinked="1"/>
        <c:majorTickMark val="out"/>
        <c:minorTickMark val="none"/>
        <c:tickLblPos val="nextTo"/>
        <c:txPr>
          <a:bodyPr/>
          <a:lstStyle/>
          <a:p>
            <a:pPr>
              <a:defRPr sz="1050">
                <a:latin typeface="Arial" panose="020B0604020202020204" pitchFamily="34" charset="0"/>
                <a:cs typeface="Arial" panose="020B0604020202020204" pitchFamily="34" charset="0"/>
              </a:defRPr>
            </a:pPr>
            <a:endParaRPr lang="en-US"/>
          </a:p>
        </c:txPr>
        <c:crossAx val="192125184"/>
        <c:crosses val="autoZero"/>
        <c:crossBetween val="between"/>
        <c:majorUnit val="0.2"/>
      </c:valAx>
    </c:plotArea>
    <c:legend>
      <c:legendPos val="t"/>
      <c:layout>
        <c:manualLayout>
          <c:xMode val="edge"/>
          <c:yMode val="edge"/>
          <c:x val="0.22198588980950568"/>
          <c:y val="3.4375000000000003E-2"/>
          <c:w val="0.55602822038098865"/>
          <c:h val="6.0237204724409445E-2"/>
        </c:manualLayout>
      </c:layout>
      <c:overlay val="0"/>
      <c:txPr>
        <a:bodyPr/>
        <a:lstStyle/>
        <a:p>
          <a:pPr>
            <a:defRPr sz="1200">
              <a:latin typeface="Arial" panose="020B0604020202020204" pitchFamily="34" charset="0"/>
              <a:cs typeface="Arial" panose="020B0604020202020204" pitchFamily="34" charset="0"/>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40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noFill/>
              <a:ln>
                <a:solidFill>
                  <a:srgbClr val="002A7E"/>
                </a:solidFill>
              </a:ln>
            </c:spPr>
          </c:dPt>
          <c:dLbls>
            <c:dLbl>
              <c:idx val="0"/>
              <c:spPr/>
              <c:txPr>
                <a:bodyPr/>
                <a:lstStyle/>
                <a:p>
                  <a:pPr>
                    <a:defRPr sz="105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dLbl>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c:v>
                </c:pt>
                <c:pt idx="1">
                  <c:v>0.9</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5943235235074845E-2"/>
          <c:y val="0.1095081328157869"/>
          <c:w val="0.9681135295298503"/>
          <c:h val="0.7722973213882478"/>
        </c:manualLayout>
      </c:layout>
      <c:barChart>
        <c:barDir val="col"/>
        <c:grouping val="clustered"/>
        <c:varyColors val="0"/>
        <c:ser>
          <c:idx val="0"/>
          <c:order val="0"/>
          <c:tx>
            <c:strRef>
              <c:f>Sheet1!$B$1</c:f>
              <c:strCache>
                <c:ptCount val="1"/>
                <c:pt idx="0">
                  <c:v>Argentina (A)</c:v>
                </c:pt>
              </c:strCache>
            </c:strRef>
          </c:tx>
          <c:invertIfNegative val="0"/>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Sheet1!$B$2:$B$6</c:f>
              <c:numCache>
                <c:formatCode>0%</c:formatCode>
                <c:ptCount val="5"/>
                <c:pt idx="0">
                  <c:v>0.64</c:v>
                </c:pt>
                <c:pt idx="1">
                  <c:v>0.06</c:v>
                </c:pt>
                <c:pt idx="2">
                  <c:v>0.02</c:v>
                </c:pt>
                <c:pt idx="3">
                  <c:v>0.01</c:v>
                </c:pt>
                <c:pt idx="4">
                  <c:v>0.27</c:v>
                </c:pt>
              </c:numCache>
            </c:numRef>
          </c:val>
        </c:ser>
        <c:ser>
          <c:idx val="1"/>
          <c:order val="1"/>
          <c:tx>
            <c:strRef>
              <c:f>Sheet1!$C$1</c:f>
              <c:strCache>
                <c:ptCount val="1"/>
                <c:pt idx="0">
                  <c:v>Australia (B)</c:v>
                </c:pt>
              </c:strCache>
            </c:strRef>
          </c:tx>
          <c:invertIfNegative val="0"/>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Sheet1!$C$2:$C$6</c:f>
              <c:numCache>
                <c:formatCode>0%</c:formatCode>
                <c:ptCount val="5"/>
                <c:pt idx="0">
                  <c:v>0.76</c:v>
                </c:pt>
                <c:pt idx="1">
                  <c:v>0.08</c:v>
                </c:pt>
                <c:pt idx="2">
                  <c:v>0.01</c:v>
                </c:pt>
                <c:pt idx="3">
                  <c:v>0.02</c:v>
                </c:pt>
                <c:pt idx="4">
                  <c:v>0.12</c:v>
                </c:pt>
              </c:numCache>
            </c:numRef>
          </c:val>
        </c:ser>
        <c:ser>
          <c:idx val="2"/>
          <c:order val="2"/>
          <c:tx>
            <c:strRef>
              <c:f>Sheet1!$D$1</c:f>
              <c:strCache>
                <c:ptCount val="1"/>
                <c:pt idx="0">
                  <c:v>Canada (C)</c:v>
                </c:pt>
              </c:strCache>
            </c:strRef>
          </c:tx>
          <c:spPr>
            <a:solidFill>
              <a:srgbClr val="0070C0"/>
            </a:solidFill>
          </c:spPr>
          <c:invertIfNegative val="0"/>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Sheet1!$D$2:$D$6</c:f>
              <c:numCache>
                <c:formatCode>0%</c:formatCode>
                <c:ptCount val="5"/>
                <c:pt idx="0">
                  <c:v>0.53</c:v>
                </c:pt>
                <c:pt idx="1">
                  <c:v>7.0000000000000007E-2</c:v>
                </c:pt>
                <c:pt idx="2">
                  <c:v>0.03</c:v>
                </c:pt>
                <c:pt idx="3">
                  <c:v>0.03</c:v>
                </c:pt>
                <c:pt idx="4">
                  <c:v>0.34</c:v>
                </c:pt>
              </c:numCache>
            </c:numRef>
          </c:val>
        </c:ser>
        <c:ser>
          <c:idx val="3"/>
          <c:order val="3"/>
          <c:tx>
            <c:strRef>
              <c:f>Sheet1!$E$1</c:f>
              <c:strCache>
                <c:ptCount val="1"/>
                <c:pt idx="0">
                  <c:v>Germany (D)</c:v>
                </c:pt>
              </c:strCache>
            </c:strRef>
          </c:tx>
          <c:spPr>
            <a:solidFill>
              <a:srgbClr val="0000CC"/>
            </a:solidFill>
          </c:spPr>
          <c:invertIfNegative val="0"/>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Sheet1!$E$2:$E$6</c:f>
              <c:numCache>
                <c:formatCode>0%</c:formatCode>
                <c:ptCount val="5"/>
                <c:pt idx="0">
                  <c:v>0.66</c:v>
                </c:pt>
                <c:pt idx="1">
                  <c:v>7.0000000000000007E-2</c:v>
                </c:pt>
                <c:pt idx="2">
                  <c:v>0.01</c:v>
                </c:pt>
                <c:pt idx="3">
                  <c:v>7.0000000000000007E-2</c:v>
                </c:pt>
                <c:pt idx="4">
                  <c:v>0.18</c:v>
                </c:pt>
              </c:numCache>
            </c:numRef>
          </c:val>
        </c:ser>
        <c:ser>
          <c:idx val="4"/>
          <c:order val="4"/>
          <c:tx>
            <c:strRef>
              <c:f>Sheet1!$F$1</c:f>
              <c:strCache>
                <c:ptCount val="1"/>
                <c:pt idx="0">
                  <c:v>Japan (E)</c:v>
                </c:pt>
              </c:strCache>
            </c:strRef>
          </c:tx>
          <c:spPr>
            <a:solidFill>
              <a:schemeClr val="tx1"/>
            </a:solidFill>
          </c:spPr>
          <c:invertIfNegative val="0"/>
          <c:dLbls>
            <c:dLbl>
              <c:idx val="0"/>
              <c:layout>
                <c:manualLayout>
                  <c:x val="4.3480409393064886E-3"/>
                  <c:y val="0"/>
                </c:manualLayout>
              </c:layout>
              <c:dLblPos val="outEnd"/>
              <c:showLegendKey val="0"/>
              <c:showVal val="1"/>
              <c:showCatName val="0"/>
              <c:showSerName val="0"/>
              <c:showPercent val="0"/>
              <c:showBubbleSize val="0"/>
            </c:dLbl>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Sheet1!$F$2:$F$6</c:f>
              <c:numCache>
                <c:formatCode>0%</c:formatCode>
                <c:ptCount val="5"/>
                <c:pt idx="0">
                  <c:v>0.49</c:v>
                </c:pt>
                <c:pt idx="1">
                  <c:v>0.04</c:v>
                </c:pt>
                <c:pt idx="2">
                  <c:v>0.03</c:v>
                </c:pt>
                <c:pt idx="3">
                  <c:v>0.14000000000000001</c:v>
                </c:pt>
                <c:pt idx="4">
                  <c:v>0.3</c:v>
                </c:pt>
              </c:numCache>
            </c:numRef>
          </c:val>
        </c:ser>
        <c:ser>
          <c:idx val="5"/>
          <c:order val="5"/>
          <c:tx>
            <c:strRef>
              <c:f>Sheet1!$G$1</c:f>
              <c:strCache>
                <c:ptCount val="1"/>
                <c:pt idx="0">
                  <c:v>Netherlands (F)</c:v>
                </c:pt>
              </c:strCache>
            </c:strRef>
          </c:tx>
          <c:invertIfNegative val="0"/>
          <c:dLbls>
            <c:dLbl>
              <c:idx val="0"/>
              <c:layout>
                <c:manualLayout>
                  <c:x val="4.3481550641113207E-3"/>
                  <c:y val="0"/>
                </c:manualLayout>
              </c:layout>
              <c:dLblPos val="outEnd"/>
              <c:showLegendKey val="0"/>
              <c:showVal val="1"/>
              <c:showCatName val="0"/>
              <c:showSerName val="0"/>
              <c:showPercent val="0"/>
              <c:showBubbleSize val="0"/>
            </c:dLbl>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Sheet1!$G$2:$G$6</c:f>
              <c:numCache>
                <c:formatCode>0%</c:formatCode>
                <c:ptCount val="5"/>
                <c:pt idx="0">
                  <c:v>0.48</c:v>
                </c:pt>
                <c:pt idx="1">
                  <c:v>0.06</c:v>
                </c:pt>
                <c:pt idx="2">
                  <c:v>0.02</c:v>
                </c:pt>
                <c:pt idx="3">
                  <c:v>0.06</c:v>
                </c:pt>
                <c:pt idx="4">
                  <c:v>0.37</c:v>
                </c:pt>
              </c:numCache>
            </c:numRef>
          </c:val>
        </c:ser>
        <c:ser>
          <c:idx val="6"/>
          <c:order val="6"/>
          <c:tx>
            <c:strRef>
              <c:f>Sheet1!$H$1</c:f>
              <c:strCache>
                <c:ptCount val="1"/>
                <c:pt idx="0">
                  <c:v>Thailand (G)</c:v>
                </c:pt>
              </c:strCache>
            </c:strRef>
          </c:tx>
          <c:spPr>
            <a:solidFill>
              <a:srgbClr val="FF0000"/>
            </a:solidFill>
          </c:spPr>
          <c:invertIfNegative val="0"/>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Sheet1!$H$2:$H$6</c:f>
              <c:numCache>
                <c:formatCode>0%</c:formatCode>
                <c:ptCount val="5"/>
                <c:pt idx="0">
                  <c:v>0.57999999999999996</c:v>
                </c:pt>
                <c:pt idx="1">
                  <c:v>0.11</c:v>
                </c:pt>
                <c:pt idx="2">
                  <c:v>0.02</c:v>
                </c:pt>
                <c:pt idx="3">
                  <c:v>0.02</c:v>
                </c:pt>
                <c:pt idx="4">
                  <c:v>0.27</c:v>
                </c:pt>
              </c:numCache>
            </c:numRef>
          </c:val>
        </c:ser>
        <c:ser>
          <c:idx val="7"/>
          <c:order val="7"/>
          <c:tx>
            <c:strRef>
              <c:f>Sheet1!$I$1</c:f>
              <c:strCache>
                <c:ptCount val="1"/>
                <c:pt idx="0">
                  <c:v>United Kingdom (H)</c:v>
                </c:pt>
              </c:strCache>
            </c:strRef>
          </c:tx>
          <c:spPr>
            <a:solidFill>
              <a:schemeClr val="tx1">
                <a:lumMod val="75000"/>
                <a:lumOff val="25000"/>
              </a:schemeClr>
            </a:solidFill>
          </c:spPr>
          <c:invertIfNegative val="0"/>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Sheet1!$I$2:$I$6</c:f>
              <c:numCache>
                <c:formatCode>0%</c:formatCode>
                <c:ptCount val="5"/>
                <c:pt idx="0">
                  <c:v>0.8</c:v>
                </c:pt>
                <c:pt idx="1">
                  <c:v>0.05</c:v>
                </c:pt>
                <c:pt idx="2">
                  <c:v>0.03</c:v>
                </c:pt>
                <c:pt idx="3">
                  <c:v>0.02</c:v>
                </c:pt>
                <c:pt idx="4">
                  <c:v>0.1</c:v>
                </c:pt>
              </c:numCache>
            </c:numRef>
          </c:val>
        </c:ser>
        <c:ser>
          <c:idx val="8"/>
          <c:order val="8"/>
          <c:tx>
            <c:strRef>
              <c:f>Sheet1!$J$1</c:f>
              <c:strCache>
                <c:ptCount val="1"/>
                <c:pt idx="0">
                  <c:v>United States (I)</c:v>
                </c:pt>
              </c:strCache>
            </c:strRef>
          </c:tx>
          <c:spPr>
            <a:solidFill>
              <a:schemeClr val="bg1"/>
            </a:solidFill>
            <a:ln>
              <a:solidFill>
                <a:schemeClr val="tx1"/>
              </a:solidFill>
            </a:ln>
          </c:spPr>
          <c:invertIfNegative val="0"/>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Sheet1!$J$2:$J$6</c:f>
              <c:numCache>
                <c:formatCode>0%</c:formatCode>
                <c:ptCount val="5"/>
                <c:pt idx="0">
                  <c:v>0.55000000000000004</c:v>
                </c:pt>
                <c:pt idx="1">
                  <c:v>7.0000000000000007E-2</c:v>
                </c:pt>
                <c:pt idx="2">
                  <c:v>0.02</c:v>
                </c:pt>
                <c:pt idx="3">
                  <c:v>0.04</c:v>
                </c:pt>
                <c:pt idx="4">
                  <c:v>0.32</c:v>
                </c:pt>
              </c:numCache>
            </c:numRef>
          </c:val>
        </c:ser>
        <c:dLbls>
          <c:dLblPos val="outEnd"/>
          <c:showLegendKey val="0"/>
          <c:showVal val="1"/>
          <c:showCatName val="0"/>
          <c:showSerName val="0"/>
          <c:showPercent val="0"/>
          <c:showBubbleSize val="0"/>
        </c:dLbls>
        <c:gapWidth val="150"/>
        <c:axId val="145688832"/>
        <c:axId val="145715200"/>
      </c:barChart>
      <c:catAx>
        <c:axId val="145688832"/>
        <c:scaling>
          <c:orientation val="minMax"/>
        </c:scaling>
        <c:delete val="1"/>
        <c:axPos val="b"/>
        <c:numFmt formatCode="General" sourceLinked="1"/>
        <c:majorTickMark val="out"/>
        <c:minorTickMark val="none"/>
        <c:tickLblPos val="nextTo"/>
        <c:crossAx val="145715200"/>
        <c:crosses val="autoZero"/>
        <c:auto val="1"/>
        <c:lblAlgn val="ctr"/>
        <c:lblOffset val="100"/>
        <c:noMultiLvlLbl val="0"/>
      </c:catAx>
      <c:valAx>
        <c:axId val="145715200"/>
        <c:scaling>
          <c:orientation val="minMax"/>
        </c:scaling>
        <c:delete val="1"/>
        <c:axPos val="l"/>
        <c:numFmt formatCode="0%" sourceLinked="1"/>
        <c:majorTickMark val="out"/>
        <c:minorTickMark val="none"/>
        <c:tickLblPos val="nextTo"/>
        <c:crossAx val="145688832"/>
        <c:crosses val="autoZero"/>
        <c:crossBetween val="between"/>
      </c:valAx>
    </c:plotArea>
    <c:legend>
      <c:legendPos val="t"/>
      <c:layout>
        <c:manualLayout>
          <c:xMode val="edge"/>
          <c:yMode val="edge"/>
          <c:x val="0.25003204053895667"/>
          <c:y val="0.16968787957300044"/>
          <c:w val="0.57948410338474765"/>
          <c:h val="0.11578690944881889"/>
        </c:manualLayout>
      </c:layout>
      <c:overlay val="0"/>
      <c:txPr>
        <a:bodyPr/>
        <a:lstStyle/>
        <a:p>
          <a:pPr>
            <a:defRPr sz="1200">
              <a:latin typeface="Arial" panose="020B0604020202020204" pitchFamily="34" charset="0"/>
              <a:cs typeface="Arial" panose="020B0604020202020204" pitchFamily="34" charset="0"/>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4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noFill/>
              <a:ln>
                <a:solidFill>
                  <a:srgbClr val="002A7E"/>
                </a:solidFill>
              </a:ln>
            </c:spPr>
          </c:dPt>
          <c:dLbls>
            <c:dLbl>
              <c:idx val="1"/>
              <c:delete val="1"/>
            </c:dLbl>
            <c:txPr>
              <a:bodyPr/>
              <a:lstStyle/>
              <a:p>
                <a:pPr>
                  <a:defRPr sz="105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c:v>
                </c:pt>
                <c:pt idx="1">
                  <c:v>0.9</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4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0.14000000000000001</c:v>
                </c:pt>
                <c:pt idx="1">
                  <c:v>0.86</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4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C00000"/>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0.13</c:v>
                </c:pt>
                <c:pt idx="1">
                  <c:v>0.88</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4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C00000"/>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0.15</c:v>
                </c:pt>
                <c:pt idx="1">
                  <c:v>0.85</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4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C00000"/>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0.16</c:v>
                </c:pt>
                <c:pt idx="1">
                  <c:v>0.84</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4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tx1"/>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0.13</c:v>
                </c:pt>
                <c:pt idx="1">
                  <c:v>0.87</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4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tx1"/>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0.12</c:v>
                </c:pt>
                <c:pt idx="1">
                  <c:v>0.88</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4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tx1"/>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0.13</c:v>
                </c:pt>
                <c:pt idx="1">
                  <c:v>0.87</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4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Sheet1!$B$1</c:f>
              <c:strCache>
                <c:ptCount val="1"/>
                <c:pt idx="0">
                  <c:v>M 18-39</c:v>
                </c:pt>
              </c:strCache>
            </c:strRef>
          </c:tx>
          <c:spPr>
            <a:ln>
              <a:noFill/>
            </a:ln>
          </c:spPr>
          <c:marker>
            <c:symbol val="square"/>
            <c:size val="7"/>
            <c:spPr>
              <a:solidFill>
                <a:srgbClr val="004EBC"/>
              </a:solidFill>
              <a:ln>
                <a:solidFill>
                  <a:schemeClr val="tx1"/>
                </a:solidFill>
              </a:ln>
            </c:spPr>
          </c:marker>
          <c:cat>
            <c:strRef>
              <c:f>Sheet1!$A$2:$A$9</c:f>
              <c:strCache>
                <c:ptCount val="8"/>
                <c:pt idx="0">
                  <c:v>Shortness of breath</c:v>
                </c:pt>
                <c:pt idx="1">
                  <c:v>Chest pain</c:v>
                </c:pt>
                <c:pt idx="2">
                  <c:v>Rapid heart rate</c:v>
                </c:pt>
                <c:pt idx="3">
                  <c:v>Light headed/ pass out</c:v>
                </c:pt>
                <c:pt idx="4">
                  <c:v>Cough up blood</c:v>
                </c:pt>
                <c:pt idx="5">
                  <c:v>Slow/shallow breathing</c:v>
                </c:pt>
                <c:pt idx="6">
                  <c:v>Pain radiating down arm</c:v>
                </c:pt>
                <c:pt idx="7">
                  <c:v>Frequent headaches</c:v>
                </c:pt>
              </c:strCache>
            </c:strRef>
          </c:cat>
          <c:val>
            <c:numRef>
              <c:f>Sheet1!$B$2:$B$9</c:f>
              <c:numCache>
                <c:formatCode>General</c:formatCode>
                <c:ptCount val="8"/>
              </c:numCache>
            </c:numRef>
          </c:val>
          <c:smooth val="0"/>
        </c:ser>
        <c:ser>
          <c:idx val="1"/>
          <c:order val="1"/>
          <c:tx>
            <c:strRef>
              <c:f>Sheet1!$C$1</c:f>
              <c:strCache>
                <c:ptCount val="1"/>
                <c:pt idx="0">
                  <c:v>F 18-39</c:v>
                </c:pt>
              </c:strCache>
            </c:strRef>
          </c:tx>
          <c:spPr>
            <a:ln>
              <a:noFill/>
            </a:ln>
          </c:spPr>
          <c:marker>
            <c:symbol val="square"/>
            <c:size val="7"/>
            <c:spPr>
              <a:solidFill>
                <a:srgbClr val="FF0000"/>
              </a:solidFill>
              <a:ln>
                <a:solidFill>
                  <a:schemeClr val="tx1"/>
                </a:solidFill>
              </a:ln>
            </c:spPr>
          </c:marker>
          <c:cat>
            <c:strRef>
              <c:f>Sheet1!$A$2:$A$9</c:f>
              <c:strCache>
                <c:ptCount val="8"/>
                <c:pt idx="0">
                  <c:v>Shortness of breath</c:v>
                </c:pt>
                <c:pt idx="1">
                  <c:v>Chest pain</c:v>
                </c:pt>
                <c:pt idx="2">
                  <c:v>Rapid heart rate</c:v>
                </c:pt>
                <c:pt idx="3">
                  <c:v>Light headed/ pass out</c:v>
                </c:pt>
                <c:pt idx="4">
                  <c:v>Cough up blood</c:v>
                </c:pt>
                <c:pt idx="5">
                  <c:v>Slow/shallow breathing</c:v>
                </c:pt>
                <c:pt idx="6">
                  <c:v>Pain radiating down arm</c:v>
                </c:pt>
                <c:pt idx="7">
                  <c:v>Frequent headaches</c:v>
                </c:pt>
              </c:strCache>
            </c:strRef>
          </c:cat>
          <c:val>
            <c:numRef>
              <c:f>Sheet1!$C$2:$C$9</c:f>
              <c:numCache>
                <c:formatCode>General</c:formatCode>
                <c:ptCount val="8"/>
              </c:numCache>
            </c:numRef>
          </c:val>
          <c:smooth val="0"/>
        </c:ser>
        <c:ser>
          <c:idx val="2"/>
          <c:order val="2"/>
          <c:tx>
            <c:strRef>
              <c:f>Sheet1!$D$1</c:f>
              <c:strCache>
                <c:ptCount val="1"/>
                <c:pt idx="0">
                  <c:v>M 40-64*</c:v>
                </c:pt>
              </c:strCache>
            </c:strRef>
          </c:tx>
          <c:spPr>
            <a:ln>
              <a:noFill/>
            </a:ln>
          </c:spPr>
          <c:marker>
            <c:symbol val="triangle"/>
            <c:size val="7"/>
            <c:spPr>
              <a:solidFill>
                <a:srgbClr val="004EBC"/>
              </a:solidFill>
              <a:ln>
                <a:solidFill>
                  <a:schemeClr val="tx1"/>
                </a:solidFill>
              </a:ln>
            </c:spPr>
          </c:marker>
          <c:cat>
            <c:strRef>
              <c:f>Sheet1!$A$2:$A$9</c:f>
              <c:strCache>
                <c:ptCount val="8"/>
                <c:pt idx="0">
                  <c:v>Shortness of breath</c:v>
                </c:pt>
                <c:pt idx="1">
                  <c:v>Chest pain</c:v>
                </c:pt>
                <c:pt idx="2">
                  <c:v>Rapid heart rate</c:v>
                </c:pt>
                <c:pt idx="3">
                  <c:v>Light headed/ pass out</c:v>
                </c:pt>
                <c:pt idx="4">
                  <c:v>Cough up blood</c:v>
                </c:pt>
                <c:pt idx="5">
                  <c:v>Slow/shallow breathing</c:v>
                </c:pt>
                <c:pt idx="6">
                  <c:v>Pain radiating down arm</c:v>
                </c:pt>
                <c:pt idx="7">
                  <c:v>Frequent headaches</c:v>
                </c:pt>
              </c:strCache>
            </c:strRef>
          </c:cat>
          <c:val>
            <c:numRef>
              <c:f>Sheet1!$D$2:$D$9</c:f>
              <c:numCache>
                <c:formatCode>0%</c:formatCode>
                <c:ptCount val="8"/>
                <c:pt idx="0">
                  <c:v>0.94</c:v>
                </c:pt>
                <c:pt idx="1">
                  <c:v>0.69</c:v>
                </c:pt>
                <c:pt idx="2">
                  <c:v>0.56000000000000005</c:v>
                </c:pt>
                <c:pt idx="3">
                  <c:v>0.31</c:v>
                </c:pt>
                <c:pt idx="4">
                  <c:v>0.25</c:v>
                </c:pt>
                <c:pt idx="5">
                  <c:v>0.19</c:v>
                </c:pt>
                <c:pt idx="6">
                  <c:v>0.19</c:v>
                </c:pt>
                <c:pt idx="7">
                  <c:v>0.06</c:v>
                </c:pt>
              </c:numCache>
            </c:numRef>
          </c:val>
          <c:smooth val="0"/>
        </c:ser>
        <c:ser>
          <c:idx val="3"/>
          <c:order val="3"/>
          <c:tx>
            <c:strRef>
              <c:f>Sheet1!$E$1</c:f>
              <c:strCache>
                <c:ptCount val="1"/>
                <c:pt idx="0">
                  <c:v>F 40-64*</c:v>
                </c:pt>
              </c:strCache>
            </c:strRef>
          </c:tx>
          <c:spPr>
            <a:ln w="28575">
              <a:noFill/>
            </a:ln>
          </c:spPr>
          <c:marker>
            <c:symbol val="triangle"/>
            <c:size val="7"/>
            <c:spPr>
              <a:solidFill>
                <a:srgbClr val="FF0000"/>
              </a:solidFill>
              <a:ln w="12700">
                <a:solidFill>
                  <a:schemeClr val="tx1"/>
                </a:solidFill>
              </a:ln>
            </c:spPr>
          </c:marker>
          <c:cat>
            <c:strRef>
              <c:f>Sheet1!$A$2:$A$9</c:f>
              <c:strCache>
                <c:ptCount val="8"/>
                <c:pt idx="0">
                  <c:v>Shortness of breath</c:v>
                </c:pt>
                <c:pt idx="1">
                  <c:v>Chest pain</c:v>
                </c:pt>
                <c:pt idx="2">
                  <c:v>Rapid heart rate</c:v>
                </c:pt>
                <c:pt idx="3">
                  <c:v>Light headed/ pass out</c:v>
                </c:pt>
                <c:pt idx="4">
                  <c:v>Cough up blood</c:v>
                </c:pt>
                <c:pt idx="5">
                  <c:v>Slow/shallow breathing</c:v>
                </c:pt>
                <c:pt idx="6">
                  <c:v>Pain radiating down arm</c:v>
                </c:pt>
                <c:pt idx="7">
                  <c:v>Frequent headaches</c:v>
                </c:pt>
              </c:strCache>
            </c:strRef>
          </c:cat>
          <c:val>
            <c:numRef>
              <c:f>Sheet1!$E$2:$E$9</c:f>
              <c:numCache>
                <c:formatCode>0%</c:formatCode>
                <c:ptCount val="8"/>
                <c:pt idx="0">
                  <c:v>0.87</c:v>
                </c:pt>
                <c:pt idx="1">
                  <c:v>0.75</c:v>
                </c:pt>
                <c:pt idx="2">
                  <c:v>0.46</c:v>
                </c:pt>
                <c:pt idx="3">
                  <c:v>0.17</c:v>
                </c:pt>
                <c:pt idx="4">
                  <c:v>0.17</c:v>
                </c:pt>
                <c:pt idx="5">
                  <c:v>0.62</c:v>
                </c:pt>
                <c:pt idx="6">
                  <c:v>0.13</c:v>
                </c:pt>
              </c:numCache>
            </c:numRef>
          </c:val>
          <c:smooth val="0"/>
        </c:ser>
        <c:ser>
          <c:idx val="4"/>
          <c:order val="4"/>
          <c:tx>
            <c:strRef>
              <c:f>Sheet1!$F$1</c:f>
              <c:strCache>
                <c:ptCount val="1"/>
                <c:pt idx="0">
                  <c:v>M 65+*</c:v>
                </c:pt>
              </c:strCache>
            </c:strRef>
          </c:tx>
          <c:spPr>
            <a:ln w="28575">
              <a:noFill/>
            </a:ln>
          </c:spPr>
          <c:marker>
            <c:symbol val="circle"/>
            <c:size val="7"/>
            <c:spPr>
              <a:solidFill>
                <a:srgbClr val="004EBC"/>
              </a:solidFill>
              <a:ln w="12700">
                <a:solidFill>
                  <a:schemeClr val="tx1"/>
                </a:solidFill>
              </a:ln>
            </c:spPr>
          </c:marker>
          <c:cat>
            <c:strRef>
              <c:f>Sheet1!$A$2:$A$9</c:f>
              <c:strCache>
                <c:ptCount val="8"/>
                <c:pt idx="0">
                  <c:v>Shortness of breath</c:v>
                </c:pt>
                <c:pt idx="1">
                  <c:v>Chest pain</c:v>
                </c:pt>
                <c:pt idx="2">
                  <c:v>Rapid heart rate</c:v>
                </c:pt>
                <c:pt idx="3">
                  <c:v>Light headed/ pass out</c:v>
                </c:pt>
                <c:pt idx="4">
                  <c:v>Cough up blood</c:v>
                </c:pt>
                <c:pt idx="5">
                  <c:v>Slow/shallow breathing</c:v>
                </c:pt>
                <c:pt idx="6">
                  <c:v>Pain radiating down arm</c:v>
                </c:pt>
                <c:pt idx="7">
                  <c:v>Frequent headaches</c:v>
                </c:pt>
              </c:strCache>
            </c:strRef>
          </c:cat>
          <c:val>
            <c:numRef>
              <c:f>Sheet1!$F$2:$F$9</c:f>
              <c:numCache>
                <c:formatCode>0%</c:formatCode>
                <c:ptCount val="8"/>
                <c:pt idx="0">
                  <c:v>0.71</c:v>
                </c:pt>
                <c:pt idx="1">
                  <c:v>0.83</c:v>
                </c:pt>
                <c:pt idx="2">
                  <c:v>0.33</c:v>
                </c:pt>
                <c:pt idx="3">
                  <c:v>0.28999999999999998</c:v>
                </c:pt>
                <c:pt idx="4">
                  <c:v>0.37</c:v>
                </c:pt>
                <c:pt idx="5">
                  <c:v>0.5</c:v>
                </c:pt>
                <c:pt idx="6">
                  <c:v>0.21</c:v>
                </c:pt>
                <c:pt idx="7">
                  <c:v>0.04</c:v>
                </c:pt>
              </c:numCache>
            </c:numRef>
          </c:val>
          <c:smooth val="0"/>
        </c:ser>
        <c:ser>
          <c:idx val="5"/>
          <c:order val="5"/>
          <c:tx>
            <c:strRef>
              <c:f>Sheet1!$G$1</c:f>
              <c:strCache>
                <c:ptCount val="1"/>
                <c:pt idx="0">
                  <c:v>F 65+*</c:v>
                </c:pt>
              </c:strCache>
            </c:strRef>
          </c:tx>
          <c:spPr>
            <a:ln w="28575">
              <a:noFill/>
            </a:ln>
          </c:spPr>
          <c:marker>
            <c:symbol val="circle"/>
            <c:size val="7"/>
            <c:spPr>
              <a:solidFill>
                <a:srgbClr val="FF0000"/>
              </a:solidFill>
              <a:ln w="12700">
                <a:solidFill>
                  <a:schemeClr val="tx1"/>
                </a:solidFill>
              </a:ln>
            </c:spPr>
          </c:marker>
          <c:cat>
            <c:strRef>
              <c:f>Sheet1!$A$2:$A$9</c:f>
              <c:strCache>
                <c:ptCount val="8"/>
                <c:pt idx="0">
                  <c:v>Shortness of breath</c:v>
                </c:pt>
                <c:pt idx="1">
                  <c:v>Chest pain</c:v>
                </c:pt>
                <c:pt idx="2">
                  <c:v>Rapid heart rate</c:v>
                </c:pt>
                <c:pt idx="3">
                  <c:v>Light headed/ pass out</c:v>
                </c:pt>
                <c:pt idx="4">
                  <c:v>Cough up blood</c:v>
                </c:pt>
                <c:pt idx="5">
                  <c:v>Slow/shallow breathing</c:v>
                </c:pt>
                <c:pt idx="6">
                  <c:v>Pain radiating down arm</c:v>
                </c:pt>
                <c:pt idx="7">
                  <c:v>Frequent headaches</c:v>
                </c:pt>
              </c:strCache>
            </c:strRef>
          </c:cat>
          <c:val>
            <c:numRef>
              <c:f>Sheet1!$G$2:$G$9</c:f>
              <c:numCache>
                <c:formatCode>0%</c:formatCode>
                <c:ptCount val="8"/>
                <c:pt idx="0">
                  <c:v>0.78</c:v>
                </c:pt>
                <c:pt idx="1">
                  <c:v>0.74</c:v>
                </c:pt>
                <c:pt idx="2">
                  <c:v>0.56999999999999995</c:v>
                </c:pt>
                <c:pt idx="3">
                  <c:v>0.35</c:v>
                </c:pt>
                <c:pt idx="4">
                  <c:v>0.22</c:v>
                </c:pt>
                <c:pt idx="5">
                  <c:v>0.61</c:v>
                </c:pt>
                <c:pt idx="6">
                  <c:v>0.13</c:v>
                </c:pt>
              </c:numCache>
            </c:numRef>
          </c:val>
          <c:smooth val="0"/>
        </c:ser>
        <c:dLbls>
          <c:showLegendKey val="0"/>
          <c:showVal val="0"/>
          <c:showCatName val="0"/>
          <c:showSerName val="0"/>
          <c:showPercent val="0"/>
          <c:showBubbleSize val="0"/>
        </c:dLbls>
        <c:marker val="1"/>
        <c:smooth val="0"/>
        <c:axId val="191601664"/>
        <c:axId val="191616128"/>
      </c:lineChart>
      <c:catAx>
        <c:axId val="191601664"/>
        <c:scaling>
          <c:orientation val="minMax"/>
        </c:scaling>
        <c:delete val="0"/>
        <c:axPos val="b"/>
        <c:majorTickMark val="out"/>
        <c:minorTickMark val="none"/>
        <c:tickLblPos val="nextTo"/>
        <c:txPr>
          <a:bodyPr/>
          <a:lstStyle/>
          <a:p>
            <a:pPr>
              <a:defRPr sz="9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91616128"/>
        <c:crosses val="autoZero"/>
        <c:auto val="1"/>
        <c:lblAlgn val="ctr"/>
        <c:lblOffset val="100"/>
        <c:noMultiLvlLbl val="0"/>
      </c:catAx>
      <c:valAx>
        <c:axId val="191616128"/>
        <c:scaling>
          <c:orientation val="minMax"/>
          <c:max val="1"/>
          <c:min val="0"/>
        </c:scaling>
        <c:delete val="0"/>
        <c:axPos val="l"/>
        <c:numFmt formatCode="0%" sourceLinked="0"/>
        <c:majorTickMark val="out"/>
        <c:minorTickMark val="none"/>
        <c:tickLblPos val="nextTo"/>
        <c:txPr>
          <a:bodyPr/>
          <a:lstStyle/>
          <a:p>
            <a:pPr>
              <a:defRPr sz="1050">
                <a:latin typeface="Arial" panose="020B0604020202020204" pitchFamily="34" charset="0"/>
                <a:cs typeface="Arial" panose="020B0604020202020204" pitchFamily="34" charset="0"/>
              </a:defRPr>
            </a:pPr>
            <a:endParaRPr lang="en-US"/>
          </a:p>
        </c:txPr>
        <c:crossAx val="191601664"/>
        <c:crosses val="autoZero"/>
        <c:crossBetween val="between"/>
        <c:majorUnit val="0.2"/>
      </c:valAx>
    </c:plotArea>
    <c:legend>
      <c:legendPos val="t"/>
      <c:layout>
        <c:manualLayout>
          <c:xMode val="edge"/>
          <c:yMode val="edge"/>
          <c:x val="0.22198588980950568"/>
          <c:y val="3.4375000000000003E-2"/>
          <c:w val="0.55602822038098865"/>
          <c:h val="6.0237204724409445E-2"/>
        </c:manualLayout>
      </c:layout>
      <c:overlay val="0"/>
      <c:txPr>
        <a:bodyPr/>
        <a:lstStyle/>
        <a:p>
          <a:pPr>
            <a:defRPr sz="1200">
              <a:latin typeface="Arial" panose="020B0604020202020204" pitchFamily="34" charset="0"/>
              <a:cs typeface="Arial" panose="020B0604020202020204" pitchFamily="34" charset="0"/>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4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DE</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 (A)</c:v>
                </c:pt>
                <c:pt idx="1">
                  <c:v>Female</c:v>
                </c:pt>
                <c:pt idx="2">
                  <c:v>Male (B)</c:v>
                </c:pt>
                <c:pt idx="3">
                  <c:v>Female</c:v>
                </c:pt>
                <c:pt idx="4">
                  <c:v>Male (C)</c:v>
                </c:pt>
                <c:pt idx="5">
                  <c:v>Female</c:v>
                </c:pt>
              </c:strCache>
            </c:strRef>
          </c:cat>
          <c:val>
            <c:numRef>
              <c:f>Sheet1!$B$2:$B$7</c:f>
              <c:numCache>
                <c:formatCode>0%</c:formatCode>
                <c:ptCount val="6"/>
                <c:pt idx="0">
                  <c:v>0.24</c:v>
                </c:pt>
                <c:pt idx="1">
                  <c:v>0.35</c:v>
                </c:pt>
                <c:pt idx="2">
                  <c:v>0.31</c:v>
                </c:pt>
                <c:pt idx="3">
                  <c:v>0.34</c:v>
                </c:pt>
                <c:pt idx="4">
                  <c:v>0.36</c:v>
                </c:pt>
                <c:pt idx="5">
                  <c:v>0.37</c:v>
                </c:pt>
              </c:numCache>
            </c:numRef>
          </c:val>
        </c:ser>
        <c:dLbls>
          <c:dLblPos val="outEnd"/>
          <c:showLegendKey val="0"/>
          <c:showVal val="1"/>
          <c:showCatName val="0"/>
          <c:showSerName val="0"/>
          <c:showPercent val="0"/>
          <c:showBubbleSize val="0"/>
        </c:dLbls>
        <c:gapWidth val="50"/>
        <c:axId val="191782912"/>
        <c:axId val="191796352"/>
      </c:barChart>
      <c:catAx>
        <c:axId val="191782912"/>
        <c:scaling>
          <c:orientation val="maxMin"/>
        </c:scaling>
        <c:delete val="1"/>
        <c:axPos val="l"/>
        <c:majorTickMark val="out"/>
        <c:minorTickMark val="none"/>
        <c:tickLblPos val="nextTo"/>
        <c:crossAx val="191796352"/>
        <c:crosses val="autoZero"/>
        <c:auto val="1"/>
        <c:lblAlgn val="ctr"/>
        <c:lblOffset val="100"/>
        <c:noMultiLvlLbl val="0"/>
      </c:catAx>
      <c:valAx>
        <c:axId val="191796352"/>
        <c:scaling>
          <c:orientation val="minMax"/>
          <c:max val="1"/>
          <c:min val="0"/>
        </c:scaling>
        <c:delete val="1"/>
        <c:axPos val="t"/>
        <c:numFmt formatCode="0%" sourceLinked="1"/>
        <c:majorTickMark val="out"/>
        <c:minorTickMark val="none"/>
        <c:tickLblPos val="nextTo"/>
        <c:crossAx val="19178291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0"/>
    </mc:Choice>
    <mc:Fallback>
      <c:style val="10"/>
    </mc:Fallback>
  </mc:AlternateContent>
  <c:chart>
    <c:autoTitleDeleted val="1"/>
    <c:plotArea>
      <c:layout>
        <c:manualLayout>
          <c:layoutTarget val="inner"/>
          <c:xMode val="edge"/>
          <c:yMode val="edge"/>
          <c:x val="2.4281634092635573E-2"/>
          <c:y val="2.8573838939041717E-2"/>
          <c:w val="0.96053527482260193"/>
          <c:h val="0.62396340828701879"/>
        </c:manualLayout>
      </c:layout>
      <c:barChart>
        <c:barDir val="col"/>
        <c:grouping val="clustered"/>
        <c:varyColors val="0"/>
        <c:ser>
          <c:idx val="0"/>
          <c:order val="0"/>
          <c:tx>
            <c:strRef>
              <c:f>Sheet1!$B$1</c:f>
              <c:strCache>
                <c:ptCount val="1"/>
                <c:pt idx="0">
                  <c:v>Brand A</c:v>
                </c:pt>
              </c:strCache>
            </c:strRef>
          </c:tx>
          <c:spPr>
            <a:ln>
              <a:noFill/>
            </a:ln>
          </c:spPr>
          <c:invertIfNegative val="0"/>
          <c:dPt>
            <c:idx val="0"/>
            <c:invertIfNegative val="0"/>
            <c:bubble3D val="0"/>
            <c:spPr>
              <a:ln w="25400">
                <a:noFill/>
              </a:ln>
            </c:spPr>
          </c:dPt>
          <c:dPt>
            <c:idx val="1"/>
            <c:invertIfNegative val="0"/>
            <c:bubble3D val="0"/>
            <c:spPr>
              <a:ln w="25400">
                <a:noFill/>
              </a:ln>
            </c:spPr>
          </c:dPt>
          <c:dPt>
            <c:idx val="2"/>
            <c:invertIfNegative val="0"/>
            <c:bubble3D val="0"/>
            <c:spPr>
              <a:ln w="25400">
                <a:noFill/>
              </a:ln>
            </c:spPr>
          </c:dPt>
          <c:dPt>
            <c:idx val="3"/>
            <c:invertIfNegative val="0"/>
            <c:bubble3D val="0"/>
            <c:spPr>
              <a:ln w="25400">
                <a:noFill/>
              </a:ln>
            </c:spPr>
          </c:dPt>
          <c:dPt>
            <c:idx val="4"/>
            <c:invertIfNegative val="0"/>
            <c:bubble3D val="0"/>
            <c:spPr>
              <a:ln w="25400">
                <a:noFill/>
              </a:ln>
            </c:spPr>
          </c:dPt>
          <c:dPt>
            <c:idx val="6"/>
            <c:invertIfNegative val="0"/>
            <c:bubble3D val="0"/>
            <c:spPr>
              <a:ln w="25400">
                <a:noFill/>
              </a:ln>
            </c:spPr>
          </c:dPt>
          <c:dPt>
            <c:idx val="7"/>
            <c:invertIfNegative val="0"/>
            <c:bubble3D val="0"/>
            <c:spPr>
              <a:ln w="25400">
                <a:noFill/>
              </a:ln>
            </c:spPr>
          </c:dPt>
          <c:dLbls>
            <c:txPr>
              <a:bodyPr/>
              <a:lstStyle/>
              <a:p>
                <a:pPr>
                  <a:defRPr sz="900" b="0">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0"/>
          </c:dLbls>
          <c:cat>
            <c:strRef>
              <c:f>Sheet1!$A$2:$A$10</c:f>
              <c:strCache>
                <c:ptCount val="9"/>
                <c:pt idx="0">
                  <c:v>Thailand (A)</c:v>
                </c:pt>
                <c:pt idx="1">
                  <c:v>Argentina (B)</c:v>
                </c:pt>
                <c:pt idx="2">
                  <c:v>United Kingdom (C) </c:v>
                </c:pt>
                <c:pt idx="3">
                  <c:v>Japan (D)</c:v>
                </c:pt>
                <c:pt idx="4">
                  <c:v>Germany (E)</c:v>
                </c:pt>
                <c:pt idx="5">
                  <c:v>Australia (F)</c:v>
                </c:pt>
                <c:pt idx="6">
                  <c:v>United States (G)</c:v>
                </c:pt>
                <c:pt idx="7">
                  <c:v>Canada (H)</c:v>
                </c:pt>
                <c:pt idx="8">
                  <c:v>Netherlands (I)</c:v>
                </c:pt>
              </c:strCache>
            </c:strRef>
          </c:cat>
          <c:val>
            <c:numRef>
              <c:f>Sheet1!$B$2:$B$10</c:f>
              <c:numCache>
                <c:formatCode>0%</c:formatCode>
                <c:ptCount val="9"/>
                <c:pt idx="0">
                  <c:v>0.51</c:v>
                </c:pt>
                <c:pt idx="1">
                  <c:v>0.38</c:v>
                </c:pt>
                <c:pt idx="2">
                  <c:v>0.27</c:v>
                </c:pt>
                <c:pt idx="3">
                  <c:v>0.25</c:v>
                </c:pt>
                <c:pt idx="4">
                  <c:v>0.24</c:v>
                </c:pt>
                <c:pt idx="5">
                  <c:v>0.24</c:v>
                </c:pt>
                <c:pt idx="6">
                  <c:v>0.23</c:v>
                </c:pt>
                <c:pt idx="7">
                  <c:v>0.22</c:v>
                </c:pt>
                <c:pt idx="8">
                  <c:v>0.15</c:v>
                </c:pt>
              </c:numCache>
            </c:numRef>
          </c:val>
        </c:ser>
        <c:dLbls>
          <c:showLegendKey val="0"/>
          <c:showVal val="0"/>
          <c:showCatName val="0"/>
          <c:showSerName val="0"/>
          <c:showPercent val="0"/>
          <c:showBubbleSize val="0"/>
        </c:dLbls>
        <c:gapWidth val="11"/>
        <c:overlap val="8"/>
        <c:axId val="146200448"/>
        <c:axId val="146201984"/>
      </c:barChart>
      <c:catAx>
        <c:axId val="146200448"/>
        <c:scaling>
          <c:orientation val="minMax"/>
        </c:scaling>
        <c:delete val="0"/>
        <c:axPos val="b"/>
        <c:majorTickMark val="out"/>
        <c:minorTickMark val="none"/>
        <c:tickLblPos val="nextTo"/>
        <c:txPr>
          <a:bodyPr/>
          <a:lstStyle/>
          <a:p>
            <a:pPr>
              <a:defRPr sz="800" b="1">
                <a:latin typeface="Arial" panose="020B0604020202020204" pitchFamily="34" charset="0"/>
                <a:cs typeface="Arial" panose="020B0604020202020204" pitchFamily="34" charset="0"/>
              </a:defRPr>
            </a:pPr>
            <a:endParaRPr lang="en-US"/>
          </a:p>
        </c:txPr>
        <c:crossAx val="146201984"/>
        <c:crosses val="autoZero"/>
        <c:auto val="1"/>
        <c:lblAlgn val="ctr"/>
        <c:lblOffset val="100"/>
        <c:noMultiLvlLbl val="0"/>
      </c:catAx>
      <c:valAx>
        <c:axId val="146201984"/>
        <c:scaling>
          <c:orientation val="minMax"/>
          <c:max val="1"/>
          <c:min val="0"/>
        </c:scaling>
        <c:delete val="1"/>
        <c:axPos val="l"/>
        <c:numFmt formatCode="0%" sourceLinked="0"/>
        <c:majorTickMark val="out"/>
        <c:minorTickMark val="none"/>
        <c:tickLblPos val="nextTo"/>
        <c:crossAx val="146200448"/>
        <c:crosses val="autoZero"/>
        <c:crossBetween val="between"/>
        <c:majorUnit val="0.2"/>
      </c:valAx>
    </c:plotArea>
    <c:plotVisOnly val="1"/>
    <c:dispBlanksAs val="gap"/>
    <c:showDLblsOverMax val="0"/>
  </c:chart>
  <c:txPr>
    <a:bodyPr/>
    <a:lstStyle/>
    <a:p>
      <a:pPr>
        <a:defRPr sz="1200" b="1"/>
      </a:pPr>
      <a:endParaRPr lang="en-US"/>
    </a:p>
  </c:txPr>
  <c:externalData r:id="rId1">
    <c:autoUpdate val="0"/>
  </c:externalData>
</c:chartSpace>
</file>

<file path=ppt/charts/chart4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DE</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Sheet1!$A$2:$A$8</c:f>
              <c:strCache>
                <c:ptCount val="6"/>
                <c:pt idx="0">
                  <c:v>Male</c:v>
                </c:pt>
                <c:pt idx="1">
                  <c:v>Female</c:v>
                </c:pt>
                <c:pt idx="2">
                  <c:v>Male</c:v>
                </c:pt>
                <c:pt idx="3">
                  <c:v>Female</c:v>
                </c:pt>
                <c:pt idx="4">
                  <c:v>Male</c:v>
                </c:pt>
                <c:pt idx="5">
                  <c:v>Female</c:v>
                </c:pt>
              </c:strCache>
            </c:strRef>
          </c:cat>
          <c:val>
            <c:numRef>
              <c:f>Sheet1!$B$2:$B$8</c:f>
              <c:numCache>
                <c:formatCode>0%</c:formatCode>
                <c:ptCount val="7"/>
                <c:pt idx="0">
                  <c:v>0.16</c:v>
                </c:pt>
                <c:pt idx="1">
                  <c:v>0.23</c:v>
                </c:pt>
                <c:pt idx="2">
                  <c:v>0.25</c:v>
                </c:pt>
                <c:pt idx="3">
                  <c:v>0.35</c:v>
                </c:pt>
                <c:pt idx="4">
                  <c:v>0.26</c:v>
                </c:pt>
                <c:pt idx="5">
                  <c:v>0.28000000000000003</c:v>
                </c:pt>
              </c:numCache>
            </c:numRef>
          </c:val>
        </c:ser>
        <c:dLbls>
          <c:dLblPos val="outEnd"/>
          <c:showLegendKey val="0"/>
          <c:showVal val="1"/>
          <c:showCatName val="0"/>
          <c:showSerName val="0"/>
          <c:showPercent val="0"/>
          <c:showBubbleSize val="0"/>
        </c:dLbls>
        <c:gapWidth val="50"/>
        <c:axId val="191708544"/>
        <c:axId val="191709952"/>
      </c:barChart>
      <c:catAx>
        <c:axId val="191708544"/>
        <c:scaling>
          <c:orientation val="maxMin"/>
        </c:scaling>
        <c:delete val="1"/>
        <c:axPos val="l"/>
        <c:majorTickMark val="out"/>
        <c:minorTickMark val="none"/>
        <c:tickLblPos val="nextTo"/>
        <c:crossAx val="191709952"/>
        <c:crosses val="autoZero"/>
        <c:auto val="1"/>
        <c:lblAlgn val="ctr"/>
        <c:lblOffset val="100"/>
        <c:noMultiLvlLbl val="0"/>
      </c:catAx>
      <c:valAx>
        <c:axId val="191709952"/>
        <c:scaling>
          <c:orientation val="minMax"/>
          <c:max val="1"/>
          <c:min val="0"/>
        </c:scaling>
        <c:delete val="1"/>
        <c:axPos val="t"/>
        <c:numFmt formatCode="0%" sourceLinked="1"/>
        <c:majorTickMark val="out"/>
        <c:minorTickMark val="none"/>
        <c:tickLblPos val="nextTo"/>
        <c:crossAx val="19170854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4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DE</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0.56000000000000005</c:v>
                </c:pt>
                <c:pt idx="1">
                  <c:v>0.7</c:v>
                </c:pt>
                <c:pt idx="2">
                  <c:v>0.65</c:v>
                </c:pt>
                <c:pt idx="3">
                  <c:v>0.79</c:v>
                </c:pt>
                <c:pt idx="4">
                  <c:v>0.71</c:v>
                </c:pt>
                <c:pt idx="5">
                  <c:v>0.84</c:v>
                </c:pt>
              </c:numCache>
            </c:numRef>
          </c:val>
        </c:ser>
        <c:dLbls>
          <c:dLblPos val="outEnd"/>
          <c:showLegendKey val="0"/>
          <c:showVal val="1"/>
          <c:showCatName val="0"/>
          <c:showSerName val="0"/>
          <c:showPercent val="0"/>
          <c:showBubbleSize val="0"/>
        </c:dLbls>
        <c:gapWidth val="50"/>
        <c:axId val="191736832"/>
        <c:axId val="193331584"/>
      </c:barChart>
      <c:catAx>
        <c:axId val="191736832"/>
        <c:scaling>
          <c:orientation val="maxMin"/>
        </c:scaling>
        <c:delete val="1"/>
        <c:axPos val="l"/>
        <c:majorTickMark val="out"/>
        <c:minorTickMark val="none"/>
        <c:tickLblPos val="nextTo"/>
        <c:crossAx val="193331584"/>
        <c:crosses val="autoZero"/>
        <c:auto val="1"/>
        <c:lblAlgn val="ctr"/>
        <c:lblOffset val="100"/>
        <c:noMultiLvlLbl val="0"/>
      </c:catAx>
      <c:valAx>
        <c:axId val="193331584"/>
        <c:scaling>
          <c:orientation val="minMax"/>
          <c:max val="1"/>
          <c:min val="0"/>
        </c:scaling>
        <c:delete val="1"/>
        <c:axPos val="t"/>
        <c:numFmt formatCode="0%" sourceLinked="1"/>
        <c:majorTickMark val="out"/>
        <c:minorTickMark val="none"/>
        <c:tickLblPos val="nextTo"/>
        <c:crossAx val="19173683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42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DE</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0.15</c:v>
                </c:pt>
                <c:pt idx="1">
                  <c:v>0.43</c:v>
                </c:pt>
                <c:pt idx="2">
                  <c:v>0.16</c:v>
                </c:pt>
                <c:pt idx="3">
                  <c:v>0.35</c:v>
                </c:pt>
                <c:pt idx="4">
                  <c:v>0.12</c:v>
                </c:pt>
                <c:pt idx="5">
                  <c:v>0.24</c:v>
                </c:pt>
              </c:numCache>
            </c:numRef>
          </c:val>
        </c:ser>
        <c:dLbls>
          <c:dLblPos val="outEnd"/>
          <c:showLegendKey val="0"/>
          <c:showVal val="1"/>
          <c:showCatName val="0"/>
          <c:showSerName val="0"/>
          <c:showPercent val="0"/>
          <c:showBubbleSize val="0"/>
        </c:dLbls>
        <c:gapWidth val="50"/>
        <c:axId val="193346176"/>
        <c:axId val="193409024"/>
      </c:barChart>
      <c:catAx>
        <c:axId val="193346176"/>
        <c:scaling>
          <c:orientation val="maxMin"/>
        </c:scaling>
        <c:delete val="1"/>
        <c:axPos val="l"/>
        <c:majorTickMark val="out"/>
        <c:minorTickMark val="none"/>
        <c:tickLblPos val="nextTo"/>
        <c:crossAx val="193409024"/>
        <c:crosses val="autoZero"/>
        <c:auto val="1"/>
        <c:lblAlgn val="ctr"/>
        <c:lblOffset val="100"/>
        <c:noMultiLvlLbl val="0"/>
      </c:catAx>
      <c:valAx>
        <c:axId val="193409024"/>
        <c:scaling>
          <c:orientation val="minMax"/>
          <c:max val="1"/>
          <c:min val="0"/>
        </c:scaling>
        <c:delete val="1"/>
        <c:axPos val="t"/>
        <c:numFmt formatCode="0%" sourceLinked="1"/>
        <c:majorTickMark val="out"/>
        <c:minorTickMark val="none"/>
        <c:tickLblPos val="nextTo"/>
        <c:crossAx val="19334617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42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DE</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0.11</c:v>
                </c:pt>
                <c:pt idx="1">
                  <c:v>0.52</c:v>
                </c:pt>
                <c:pt idx="2">
                  <c:v>0.24</c:v>
                </c:pt>
                <c:pt idx="3">
                  <c:v>0.46</c:v>
                </c:pt>
                <c:pt idx="4">
                  <c:v>0.17</c:v>
                </c:pt>
                <c:pt idx="5">
                  <c:v>0.32</c:v>
                </c:pt>
              </c:numCache>
            </c:numRef>
          </c:val>
        </c:ser>
        <c:dLbls>
          <c:dLblPos val="outEnd"/>
          <c:showLegendKey val="0"/>
          <c:showVal val="1"/>
          <c:showCatName val="0"/>
          <c:showSerName val="0"/>
          <c:showPercent val="0"/>
          <c:showBubbleSize val="0"/>
        </c:dLbls>
        <c:gapWidth val="50"/>
        <c:axId val="193419520"/>
        <c:axId val="193441152"/>
      </c:barChart>
      <c:catAx>
        <c:axId val="193419520"/>
        <c:scaling>
          <c:orientation val="maxMin"/>
        </c:scaling>
        <c:delete val="1"/>
        <c:axPos val="l"/>
        <c:majorTickMark val="out"/>
        <c:minorTickMark val="none"/>
        <c:tickLblPos val="nextTo"/>
        <c:crossAx val="193441152"/>
        <c:crosses val="autoZero"/>
        <c:auto val="1"/>
        <c:lblAlgn val="ctr"/>
        <c:lblOffset val="100"/>
        <c:noMultiLvlLbl val="0"/>
      </c:catAx>
      <c:valAx>
        <c:axId val="193441152"/>
        <c:scaling>
          <c:orientation val="minMax"/>
          <c:max val="1"/>
          <c:min val="0"/>
        </c:scaling>
        <c:delete val="1"/>
        <c:axPos val="t"/>
        <c:numFmt formatCode="0%" sourceLinked="1"/>
        <c:majorTickMark val="out"/>
        <c:minorTickMark val="none"/>
        <c:tickLblPos val="nextTo"/>
        <c:crossAx val="19341952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42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DE</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0.49</c:v>
                </c:pt>
                <c:pt idx="1">
                  <c:v>0.65</c:v>
                </c:pt>
                <c:pt idx="2">
                  <c:v>0.44</c:v>
                </c:pt>
                <c:pt idx="3">
                  <c:v>0.6</c:v>
                </c:pt>
                <c:pt idx="4">
                  <c:v>0.48</c:v>
                </c:pt>
                <c:pt idx="5">
                  <c:v>0.48</c:v>
                </c:pt>
              </c:numCache>
            </c:numRef>
          </c:val>
        </c:ser>
        <c:dLbls>
          <c:dLblPos val="outEnd"/>
          <c:showLegendKey val="0"/>
          <c:showVal val="1"/>
          <c:showCatName val="0"/>
          <c:showSerName val="0"/>
          <c:showPercent val="0"/>
          <c:showBubbleSize val="0"/>
        </c:dLbls>
        <c:gapWidth val="50"/>
        <c:axId val="193468288"/>
        <c:axId val="193473536"/>
      </c:barChart>
      <c:catAx>
        <c:axId val="193468288"/>
        <c:scaling>
          <c:orientation val="maxMin"/>
        </c:scaling>
        <c:delete val="1"/>
        <c:axPos val="l"/>
        <c:majorTickMark val="out"/>
        <c:minorTickMark val="none"/>
        <c:tickLblPos val="nextTo"/>
        <c:crossAx val="193473536"/>
        <c:crosses val="autoZero"/>
        <c:auto val="1"/>
        <c:lblAlgn val="ctr"/>
        <c:lblOffset val="100"/>
        <c:noMultiLvlLbl val="0"/>
      </c:catAx>
      <c:valAx>
        <c:axId val="193473536"/>
        <c:scaling>
          <c:orientation val="minMax"/>
          <c:max val="1"/>
          <c:min val="0"/>
        </c:scaling>
        <c:delete val="1"/>
        <c:axPos val="t"/>
        <c:numFmt formatCode="0%" sourceLinked="1"/>
        <c:majorTickMark val="out"/>
        <c:minorTickMark val="none"/>
        <c:tickLblPos val="nextTo"/>
        <c:crossAx val="19346828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42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DE</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 (A)</c:v>
                </c:pt>
                <c:pt idx="1">
                  <c:v>Female</c:v>
                </c:pt>
                <c:pt idx="2">
                  <c:v>Male (B)</c:v>
                </c:pt>
                <c:pt idx="3">
                  <c:v>Female</c:v>
                </c:pt>
                <c:pt idx="4">
                  <c:v>Male (C)</c:v>
                </c:pt>
                <c:pt idx="5">
                  <c:v>Female</c:v>
                </c:pt>
              </c:strCache>
            </c:strRef>
          </c:cat>
          <c:val>
            <c:numRef>
              <c:f>Sheet1!$B$2:$B$7</c:f>
              <c:numCache>
                <c:formatCode>0%</c:formatCode>
                <c:ptCount val="6"/>
                <c:pt idx="0">
                  <c:v>0.54</c:v>
                </c:pt>
                <c:pt idx="1">
                  <c:v>0.57999999999999996</c:v>
                </c:pt>
                <c:pt idx="2">
                  <c:v>0.47</c:v>
                </c:pt>
                <c:pt idx="3">
                  <c:v>0.38</c:v>
                </c:pt>
                <c:pt idx="4">
                  <c:v>0.57999999999999996</c:v>
                </c:pt>
                <c:pt idx="5">
                  <c:v>0.35</c:v>
                </c:pt>
              </c:numCache>
            </c:numRef>
          </c:val>
        </c:ser>
        <c:dLbls>
          <c:dLblPos val="outEnd"/>
          <c:showLegendKey val="0"/>
          <c:showVal val="1"/>
          <c:showCatName val="0"/>
          <c:showSerName val="0"/>
          <c:showPercent val="0"/>
          <c:showBubbleSize val="0"/>
        </c:dLbls>
        <c:gapWidth val="50"/>
        <c:axId val="192768640"/>
        <c:axId val="192790528"/>
      </c:barChart>
      <c:catAx>
        <c:axId val="192768640"/>
        <c:scaling>
          <c:orientation val="maxMin"/>
        </c:scaling>
        <c:delete val="1"/>
        <c:axPos val="l"/>
        <c:majorTickMark val="out"/>
        <c:minorTickMark val="none"/>
        <c:tickLblPos val="nextTo"/>
        <c:crossAx val="192790528"/>
        <c:crosses val="autoZero"/>
        <c:auto val="1"/>
        <c:lblAlgn val="ctr"/>
        <c:lblOffset val="100"/>
        <c:noMultiLvlLbl val="0"/>
      </c:catAx>
      <c:valAx>
        <c:axId val="192790528"/>
        <c:scaling>
          <c:orientation val="minMax"/>
          <c:max val="1"/>
          <c:min val="0"/>
        </c:scaling>
        <c:delete val="1"/>
        <c:axPos val="t"/>
        <c:numFmt formatCode="0%" sourceLinked="1"/>
        <c:majorTickMark val="out"/>
        <c:minorTickMark val="none"/>
        <c:tickLblPos val="nextTo"/>
        <c:crossAx val="192768640"/>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42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DE</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0.09</c:v>
                </c:pt>
                <c:pt idx="1">
                  <c:v>0.04</c:v>
                </c:pt>
                <c:pt idx="2">
                  <c:v>0.02</c:v>
                </c:pt>
                <c:pt idx="3">
                  <c:v>0</c:v>
                </c:pt>
                <c:pt idx="4">
                  <c:v>0.05</c:v>
                </c:pt>
                <c:pt idx="5">
                  <c:v>0.01</c:v>
                </c:pt>
              </c:numCache>
            </c:numRef>
          </c:val>
        </c:ser>
        <c:dLbls>
          <c:dLblPos val="outEnd"/>
          <c:showLegendKey val="0"/>
          <c:showVal val="1"/>
          <c:showCatName val="0"/>
          <c:showSerName val="0"/>
          <c:showPercent val="0"/>
          <c:showBubbleSize val="0"/>
        </c:dLbls>
        <c:gapWidth val="50"/>
        <c:axId val="192805120"/>
        <c:axId val="192880000"/>
      </c:barChart>
      <c:catAx>
        <c:axId val="192805120"/>
        <c:scaling>
          <c:orientation val="maxMin"/>
        </c:scaling>
        <c:delete val="1"/>
        <c:axPos val="l"/>
        <c:majorTickMark val="out"/>
        <c:minorTickMark val="none"/>
        <c:tickLblPos val="nextTo"/>
        <c:crossAx val="192880000"/>
        <c:crosses val="autoZero"/>
        <c:auto val="1"/>
        <c:lblAlgn val="ctr"/>
        <c:lblOffset val="100"/>
        <c:noMultiLvlLbl val="0"/>
      </c:catAx>
      <c:valAx>
        <c:axId val="192880000"/>
        <c:scaling>
          <c:orientation val="minMax"/>
          <c:max val="1"/>
          <c:min val="0"/>
        </c:scaling>
        <c:delete val="1"/>
        <c:axPos val="t"/>
        <c:numFmt formatCode="0%" sourceLinked="1"/>
        <c:majorTickMark val="out"/>
        <c:minorTickMark val="none"/>
        <c:tickLblPos val="nextTo"/>
        <c:crossAx val="192805120"/>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42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DE</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0.35</c:v>
                </c:pt>
                <c:pt idx="1">
                  <c:v>0.35</c:v>
                </c:pt>
                <c:pt idx="2">
                  <c:v>0.4</c:v>
                </c:pt>
                <c:pt idx="3">
                  <c:v>0.37</c:v>
                </c:pt>
                <c:pt idx="4">
                  <c:v>0.53</c:v>
                </c:pt>
                <c:pt idx="5">
                  <c:v>0.36</c:v>
                </c:pt>
              </c:numCache>
            </c:numRef>
          </c:val>
        </c:ser>
        <c:dLbls>
          <c:dLblPos val="outEnd"/>
          <c:showLegendKey val="0"/>
          <c:showVal val="1"/>
          <c:showCatName val="0"/>
          <c:showSerName val="0"/>
          <c:showPercent val="0"/>
          <c:showBubbleSize val="0"/>
        </c:dLbls>
        <c:gapWidth val="50"/>
        <c:axId val="193222528"/>
        <c:axId val="193227776"/>
      </c:barChart>
      <c:catAx>
        <c:axId val="193222528"/>
        <c:scaling>
          <c:orientation val="maxMin"/>
        </c:scaling>
        <c:delete val="1"/>
        <c:axPos val="l"/>
        <c:majorTickMark val="out"/>
        <c:minorTickMark val="none"/>
        <c:tickLblPos val="nextTo"/>
        <c:crossAx val="193227776"/>
        <c:crosses val="autoZero"/>
        <c:auto val="1"/>
        <c:lblAlgn val="ctr"/>
        <c:lblOffset val="100"/>
        <c:noMultiLvlLbl val="0"/>
      </c:catAx>
      <c:valAx>
        <c:axId val="193227776"/>
        <c:scaling>
          <c:orientation val="minMax"/>
          <c:max val="1"/>
          <c:min val="0"/>
        </c:scaling>
        <c:delete val="1"/>
        <c:axPos val="t"/>
        <c:numFmt formatCode="0%" sourceLinked="1"/>
        <c:majorTickMark val="out"/>
        <c:minorTickMark val="none"/>
        <c:tickLblPos val="nextTo"/>
        <c:crossAx val="193222528"/>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42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DE</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0.09</c:v>
                </c:pt>
                <c:pt idx="1">
                  <c:v>0.08</c:v>
                </c:pt>
                <c:pt idx="2">
                  <c:v>0.04</c:v>
                </c:pt>
                <c:pt idx="3">
                  <c:v>0</c:v>
                </c:pt>
                <c:pt idx="4">
                  <c:v>0.03</c:v>
                </c:pt>
                <c:pt idx="5">
                  <c:v>0.02</c:v>
                </c:pt>
              </c:numCache>
            </c:numRef>
          </c:val>
        </c:ser>
        <c:dLbls>
          <c:dLblPos val="outEnd"/>
          <c:showLegendKey val="0"/>
          <c:showVal val="1"/>
          <c:showCatName val="0"/>
          <c:showSerName val="0"/>
          <c:showPercent val="0"/>
          <c:showBubbleSize val="0"/>
        </c:dLbls>
        <c:gapWidth val="50"/>
        <c:axId val="192812544"/>
        <c:axId val="192817792"/>
      </c:barChart>
      <c:catAx>
        <c:axId val="192812544"/>
        <c:scaling>
          <c:orientation val="maxMin"/>
        </c:scaling>
        <c:delete val="1"/>
        <c:axPos val="l"/>
        <c:majorTickMark val="out"/>
        <c:minorTickMark val="none"/>
        <c:tickLblPos val="nextTo"/>
        <c:crossAx val="192817792"/>
        <c:crosses val="autoZero"/>
        <c:auto val="1"/>
        <c:lblAlgn val="ctr"/>
        <c:lblOffset val="100"/>
        <c:noMultiLvlLbl val="0"/>
      </c:catAx>
      <c:valAx>
        <c:axId val="192817792"/>
        <c:scaling>
          <c:orientation val="minMax"/>
          <c:max val="1"/>
          <c:min val="0"/>
        </c:scaling>
        <c:delete val="1"/>
        <c:axPos val="t"/>
        <c:numFmt formatCode="0%" sourceLinked="1"/>
        <c:majorTickMark val="out"/>
        <c:minorTickMark val="none"/>
        <c:tickLblPos val="nextTo"/>
        <c:crossAx val="192812544"/>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42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DE</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0.44</c:v>
                </c:pt>
                <c:pt idx="1">
                  <c:v>0.4</c:v>
                </c:pt>
                <c:pt idx="2">
                  <c:v>0.41</c:v>
                </c:pt>
                <c:pt idx="3">
                  <c:v>0.47</c:v>
                </c:pt>
                <c:pt idx="4">
                  <c:v>0.56000000000000005</c:v>
                </c:pt>
                <c:pt idx="5">
                  <c:v>0.45</c:v>
                </c:pt>
              </c:numCache>
            </c:numRef>
          </c:val>
        </c:ser>
        <c:dLbls>
          <c:dLblPos val="outEnd"/>
          <c:showLegendKey val="0"/>
          <c:showVal val="1"/>
          <c:showCatName val="0"/>
          <c:showSerName val="0"/>
          <c:showPercent val="0"/>
          <c:showBubbleSize val="0"/>
        </c:dLbls>
        <c:gapWidth val="50"/>
        <c:axId val="192849024"/>
        <c:axId val="192866560"/>
      </c:barChart>
      <c:catAx>
        <c:axId val="192849024"/>
        <c:scaling>
          <c:orientation val="maxMin"/>
        </c:scaling>
        <c:delete val="1"/>
        <c:axPos val="l"/>
        <c:majorTickMark val="out"/>
        <c:minorTickMark val="none"/>
        <c:tickLblPos val="nextTo"/>
        <c:crossAx val="192866560"/>
        <c:crosses val="autoZero"/>
        <c:auto val="1"/>
        <c:lblAlgn val="ctr"/>
        <c:lblOffset val="100"/>
        <c:noMultiLvlLbl val="0"/>
      </c:catAx>
      <c:valAx>
        <c:axId val="192866560"/>
        <c:scaling>
          <c:orientation val="minMax"/>
          <c:max val="1"/>
          <c:min val="0"/>
        </c:scaling>
        <c:delete val="1"/>
        <c:axPos val="t"/>
        <c:numFmt formatCode="0%" sourceLinked="1"/>
        <c:majorTickMark val="out"/>
        <c:minorTickMark val="none"/>
        <c:tickLblPos val="nextTo"/>
        <c:crossAx val="192849024"/>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289357212701352"/>
          <c:y val="0.38146359342053171"/>
          <c:w val="0.81342828469970663"/>
          <c:h val="0.50684069459803827"/>
        </c:manualLayout>
      </c:layout>
      <c:barChart>
        <c:barDir val="col"/>
        <c:grouping val="clustered"/>
        <c:varyColors val="0"/>
        <c:ser>
          <c:idx val="0"/>
          <c:order val="0"/>
          <c:tx>
            <c:strRef>
              <c:f>Sheet1!$A$2</c:f>
              <c:strCache>
                <c:ptCount val="1"/>
              </c:strCache>
            </c:strRef>
          </c:tx>
          <c:invertIfNegative val="0"/>
          <c:dPt>
            <c:idx val="0"/>
            <c:invertIfNegative val="0"/>
            <c:bubble3D val="0"/>
            <c:spPr>
              <a:solidFill>
                <a:schemeClr val="tx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rgbClr val="002A7E"/>
              </a:solidFill>
              <a:ln>
                <a:noFill/>
              </a:ln>
            </c:spPr>
          </c:dPt>
          <c:dPt>
            <c:idx val="7"/>
            <c:invertIfNegative val="0"/>
            <c:bubble3D val="0"/>
            <c:spPr>
              <a:solidFill>
                <a:srgbClr val="9E2600"/>
              </a:solidFill>
            </c:spPr>
          </c:dPt>
          <c:dPt>
            <c:idx val="8"/>
            <c:invertIfNegative val="0"/>
            <c:bubble3D val="0"/>
            <c:spPr>
              <a:solidFill>
                <a:schemeClr val="bg1">
                  <a:lumMod val="50000"/>
                </a:schemeClr>
              </a:solidFill>
            </c:spPr>
          </c:dPt>
          <c:dLbls>
            <c:txPr>
              <a:bodyPr/>
              <a:lstStyle/>
              <a:p>
                <a:pPr>
                  <a:defRPr sz="700" b="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Sheet1!$B$1:$J$1</c:f>
              <c:strCache>
                <c:ptCount val="9"/>
                <c:pt idx="0">
                  <c:v>AR</c:v>
                </c:pt>
                <c:pt idx="1">
                  <c:v>AU</c:v>
                </c:pt>
                <c:pt idx="2">
                  <c:v>CA</c:v>
                </c:pt>
                <c:pt idx="3">
                  <c:v>DE</c:v>
                </c:pt>
                <c:pt idx="4">
                  <c:v>JP</c:v>
                </c:pt>
                <c:pt idx="5">
                  <c:v>NL</c:v>
                </c:pt>
                <c:pt idx="6">
                  <c:v>TH</c:v>
                </c:pt>
                <c:pt idx="7">
                  <c:v>UK</c:v>
                </c:pt>
                <c:pt idx="8">
                  <c:v>US</c:v>
                </c:pt>
              </c:strCache>
            </c:strRef>
          </c:cat>
          <c:val>
            <c:numRef>
              <c:f>Sheet1!$B$2:$J$2</c:f>
              <c:numCache>
                <c:formatCode>0%</c:formatCode>
                <c:ptCount val="9"/>
                <c:pt idx="0">
                  <c:v>0.8</c:v>
                </c:pt>
                <c:pt idx="1">
                  <c:v>0.74</c:v>
                </c:pt>
                <c:pt idx="2">
                  <c:v>0.78</c:v>
                </c:pt>
                <c:pt idx="3">
                  <c:v>0.79</c:v>
                </c:pt>
                <c:pt idx="4">
                  <c:v>0.67</c:v>
                </c:pt>
                <c:pt idx="5">
                  <c:v>0.78</c:v>
                </c:pt>
                <c:pt idx="6">
                  <c:v>0.63</c:v>
                </c:pt>
                <c:pt idx="7">
                  <c:v>0.81</c:v>
                </c:pt>
                <c:pt idx="8">
                  <c:v>0.81</c:v>
                </c:pt>
              </c:numCache>
            </c:numRef>
          </c:val>
        </c:ser>
        <c:dLbls>
          <c:showLegendKey val="0"/>
          <c:showVal val="0"/>
          <c:showCatName val="0"/>
          <c:showSerName val="0"/>
          <c:showPercent val="0"/>
          <c:showBubbleSize val="0"/>
        </c:dLbls>
        <c:gapWidth val="50"/>
        <c:axId val="146268160"/>
        <c:axId val="146269696"/>
      </c:barChart>
      <c:catAx>
        <c:axId val="146268160"/>
        <c:scaling>
          <c:orientation val="minMax"/>
        </c:scaling>
        <c:delete val="0"/>
        <c:axPos val="b"/>
        <c:majorTickMark val="out"/>
        <c:minorTickMark val="none"/>
        <c:tickLblPos val="nextTo"/>
        <c:txPr>
          <a:bodyPr/>
          <a:lstStyle/>
          <a:p>
            <a:pPr>
              <a:defRPr sz="8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46269696"/>
        <c:crosses val="autoZero"/>
        <c:auto val="1"/>
        <c:lblAlgn val="ctr"/>
        <c:lblOffset val="100"/>
        <c:noMultiLvlLbl val="0"/>
      </c:catAx>
      <c:valAx>
        <c:axId val="146269696"/>
        <c:scaling>
          <c:orientation val="minMax"/>
          <c:max val="1"/>
          <c:min val="0"/>
        </c:scaling>
        <c:delete val="1"/>
        <c:axPos val="l"/>
        <c:numFmt formatCode="0%" sourceLinked="1"/>
        <c:majorTickMark val="out"/>
        <c:minorTickMark val="none"/>
        <c:tickLblPos val="nextTo"/>
        <c:crossAx val="14626816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43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DE</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 (A)</c:v>
                </c:pt>
                <c:pt idx="1">
                  <c:v>Female</c:v>
                </c:pt>
                <c:pt idx="2">
                  <c:v>Male (B)</c:v>
                </c:pt>
                <c:pt idx="3">
                  <c:v>Female</c:v>
                </c:pt>
                <c:pt idx="4">
                  <c:v>Male (C)</c:v>
                </c:pt>
                <c:pt idx="5">
                  <c:v>Female</c:v>
                </c:pt>
              </c:strCache>
            </c:strRef>
          </c:cat>
          <c:val>
            <c:numRef>
              <c:f>Sheet1!$B$2:$B$7</c:f>
              <c:numCache>
                <c:formatCode>0%</c:formatCode>
                <c:ptCount val="6"/>
                <c:pt idx="0">
                  <c:v>0.18</c:v>
                </c:pt>
                <c:pt idx="1">
                  <c:v>0.26</c:v>
                </c:pt>
                <c:pt idx="2">
                  <c:v>0.12</c:v>
                </c:pt>
                <c:pt idx="3">
                  <c:v>0.06</c:v>
                </c:pt>
                <c:pt idx="4">
                  <c:v>0.11</c:v>
                </c:pt>
                <c:pt idx="5">
                  <c:v>0.11</c:v>
                </c:pt>
              </c:numCache>
            </c:numRef>
          </c:val>
        </c:ser>
        <c:dLbls>
          <c:dLblPos val="outEnd"/>
          <c:showLegendKey val="0"/>
          <c:showVal val="1"/>
          <c:showCatName val="0"/>
          <c:showSerName val="0"/>
          <c:showPercent val="0"/>
          <c:showBubbleSize val="0"/>
        </c:dLbls>
        <c:gapWidth val="50"/>
        <c:axId val="194192128"/>
        <c:axId val="194201472"/>
      </c:barChart>
      <c:catAx>
        <c:axId val="194192128"/>
        <c:scaling>
          <c:orientation val="maxMin"/>
        </c:scaling>
        <c:delete val="1"/>
        <c:axPos val="l"/>
        <c:majorTickMark val="out"/>
        <c:minorTickMark val="none"/>
        <c:tickLblPos val="nextTo"/>
        <c:crossAx val="194201472"/>
        <c:crosses val="autoZero"/>
        <c:auto val="1"/>
        <c:lblAlgn val="ctr"/>
        <c:lblOffset val="100"/>
        <c:noMultiLvlLbl val="0"/>
      </c:catAx>
      <c:valAx>
        <c:axId val="194201472"/>
        <c:scaling>
          <c:orientation val="minMax"/>
          <c:max val="1"/>
          <c:min val="0"/>
        </c:scaling>
        <c:delete val="1"/>
        <c:axPos val="t"/>
        <c:numFmt formatCode="0%" sourceLinked="1"/>
        <c:majorTickMark val="out"/>
        <c:minorTickMark val="none"/>
        <c:tickLblPos val="nextTo"/>
        <c:crossAx val="194192128"/>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43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Sheet1!$A$2:$A$7</c:f>
              <c:strCache>
                <c:ptCount val="6"/>
                <c:pt idx="0">
                  <c:v>Males</c:v>
                </c:pt>
                <c:pt idx="1">
                  <c:v>Females</c:v>
                </c:pt>
                <c:pt idx="2">
                  <c:v>Males</c:v>
                </c:pt>
                <c:pt idx="3">
                  <c:v>Females</c:v>
                </c:pt>
                <c:pt idx="4">
                  <c:v>Males</c:v>
                </c:pt>
                <c:pt idx="5">
                  <c:v>Females</c:v>
                </c:pt>
              </c:strCache>
            </c:strRef>
          </c:cat>
          <c:val>
            <c:numRef>
              <c:f>Sheet1!$B$2:$B$7</c:f>
              <c:numCache>
                <c:formatCode>0%</c:formatCode>
                <c:ptCount val="6"/>
                <c:pt idx="0">
                  <c:v>0.53</c:v>
                </c:pt>
                <c:pt idx="1">
                  <c:v>0.57999999999999996</c:v>
                </c:pt>
                <c:pt idx="2">
                  <c:v>0.59</c:v>
                </c:pt>
                <c:pt idx="3">
                  <c:v>0.75</c:v>
                </c:pt>
                <c:pt idx="4">
                  <c:v>0.63</c:v>
                </c:pt>
                <c:pt idx="5">
                  <c:v>0.64</c:v>
                </c:pt>
              </c:numCache>
            </c:numRef>
          </c:val>
        </c:ser>
        <c:ser>
          <c:idx val="1"/>
          <c:order val="1"/>
          <c:tx>
            <c:strRef>
              <c:f>Sheet1!$C$1</c:f>
              <c:strCache>
                <c:ptCount val="1"/>
                <c:pt idx="0">
                  <c:v>Neutral</c:v>
                </c:pt>
              </c:strCache>
            </c:strRef>
          </c:tx>
          <c:invertIfNegative val="0"/>
          <c:cat>
            <c:strRef>
              <c:f>Sheet1!$A$2:$A$7</c:f>
              <c:strCache>
                <c:ptCount val="6"/>
                <c:pt idx="0">
                  <c:v>Males</c:v>
                </c:pt>
                <c:pt idx="1">
                  <c:v>Females</c:v>
                </c:pt>
                <c:pt idx="2">
                  <c:v>Males</c:v>
                </c:pt>
                <c:pt idx="3">
                  <c:v>Females</c:v>
                </c:pt>
                <c:pt idx="4">
                  <c:v>Males</c:v>
                </c:pt>
                <c:pt idx="5">
                  <c:v>Females</c:v>
                </c:pt>
              </c:strCache>
            </c:strRef>
          </c:cat>
          <c:val>
            <c:numRef>
              <c:f>Sheet1!$C$2:$C$7</c:f>
              <c:numCache>
                <c:formatCode>0%</c:formatCode>
                <c:ptCount val="6"/>
                <c:pt idx="0">
                  <c:v>0.29000000000000004</c:v>
                </c:pt>
                <c:pt idx="1">
                  <c:v>0.34000000000000008</c:v>
                </c:pt>
                <c:pt idx="2">
                  <c:v>0.28000000000000003</c:v>
                </c:pt>
                <c:pt idx="3">
                  <c:v>0.17999999999999994</c:v>
                </c:pt>
                <c:pt idx="4">
                  <c:v>0.22999999999999998</c:v>
                </c:pt>
                <c:pt idx="5">
                  <c:v>0.29000000000000004</c:v>
                </c:pt>
              </c:numCache>
            </c:numRef>
          </c:val>
        </c:ser>
        <c:ser>
          <c:idx val="2"/>
          <c:order val="2"/>
          <c:tx>
            <c:strRef>
              <c:f>Sheet1!$D$1</c:f>
              <c:strCache>
                <c:ptCount val="1"/>
                <c:pt idx="0">
                  <c:v>Agree</c:v>
                </c:pt>
              </c:strCache>
            </c:strRef>
          </c:tx>
          <c:spPr>
            <a:solidFill>
              <a:srgbClr val="C00000"/>
            </a:solidFill>
          </c:spPr>
          <c:invertIfNegative val="0"/>
          <c:cat>
            <c:strRef>
              <c:f>Sheet1!$A$2:$A$7</c:f>
              <c:strCache>
                <c:ptCount val="6"/>
                <c:pt idx="0">
                  <c:v>Males</c:v>
                </c:pt>
                <c:pt idx="1">
                  <c:v>Females</c:v>
                </c:pt>
                <c:pt idx="2">
                  <c:v>Males</c:v>
                </c:pt>
                <c:pt idx="3">
                  <c:v>Females</c:v>
                </c:pt>
                <c:pt idx="4">
                  <c:v>Males</c:v>
                </c:pt>
                <c:pt idx="5">
                  <c:v>Females</c:v>
                </c:pt>
              </c:strCache>
            </c:strRef>
          </c:cat>
          <c:val>
            <c:numRef>
              <c:f>Sheet1!$D$2:$D$7</c:f>
              <c:numCache>
                <c:formatCode>0%</c:formatCode>
                <c:ptCount val="6"/>
                <c:pt idx="0">
                  <c:v>0.18</c:v>
                </c:pt>
                <c:pt idx="1">
                  <c:v>0.08</c:v>
                </c:pt>
                <c:pt idx="2">
                  <c:v>0.13</c:v>
                </c:pt>
                <c:pt idx="3">
                  <c:v>7.0000000000000007E-2</c:v>
                </c:pt>
                <c:pt idx="4">
                  <c:v>0.14000000000000001</c:v>
                </c:pt>
                <c:pt idx="5">
                  <c:v>7.0000000000000007E-2</c:v>
                </c:pt>
              </c:numCache>
            </c:numRef>
          </c:val>
        </c:ser>
        <c:dLbls>
          <c:showLegendKey val="0"/>
          <c:showVal val="1"/>
          <c:showCatName val="0"/>
          <c:showSerName val="0"/>
          <c:showPercent val="0"/>
          <c:showBubbleSize val="0"/>
        </c:dLbls>
        <c:gapWidth val="50"/>
        <c:overlap val="100"/>
        <c:axId val="193711488"/>
        <c:axId val="193721472"/>
      </c:barChart>
      <c:catAx>
        <c:axId val="193711488"/>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193721472"/>
        <c:crosses val="autoZero"/>
        <c:auto val="1"/>
        <c:lblAlgn val="ctr"/>
        <c:lblOffset val="100"/>
        <c:noMultiLvlLbl val="0"/>
      </c:catAx>
      <c:valAx>
        <c:axId val="193721472"/>
        <c:scaling>
          <c:orientation val="minMax"/>
          <c:max val="1"/>
          <c:min val="0"/>
        </c:scaling>
        <c:delete val="1"/>
        <c:axPos val="b"/>
        <c:numFmt formatCode="0%" sourceLinked="0"/>
        <c:majorTickMark val="none"/>
        <c:minorTickMark val="none"/>
        <c:tickLblPos val="nextTo"/>
        <c:crossAx val="193711488"/>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43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Sheet1!$A$2:$A$7</c:f>
              <c:strCache>
                <c:ptCount val="6"/>
                <c:pt idx="0">
                  <c:v>Males</c:v>
                </c:pt>
                <c:pt idx="1">
                  <c:v>Females</c:v>
                </c:pt>
                <c:pt idx="2">
                  <c:v>Males</c:v>
                </c:pt>
                <c:pt idx="3">
                  <c:v>Females</c:v>
                </c:pt>
                <c:pt idx="4">
                  <c:v>Males</c:v>
                </c:pt>
                <c:pt idx="5">
                  <c:v>Females</c:v>
                </c:pt>
              </c:strCache>
            </c:strRef>
          </c:cat>
          <c:val>
            <c:numRef>
              <c:f>Sheet1!$B$2:$B$7</c:f>
              <c:numCache>
                <c:formatCode>0%</c:formatCode>
                <c:ptCount val="6"/>
                <c:pt idx="0">
                  <c:v>0.34</c:v>
                </c:pt>
                <c:pt idx="1">
                  <c:v>0.45</c:v>
                </c:pt>
                <c:pt idx="2">
                  <c:v>0.45</c:v>
                </c:pt>
                <c:pt idx="3">
                  <c:v>0.51</c:v>
                </c:pt>
                <c:pt idx="4">
                  <c:v>0.57999999999999996</c:v>
                </c:pt>
                <c:pt idx="5">
                  <c:v>0.42</c:v>
                </c:pt>
              </c:numCache>
            </c:numRef>
          </c:val>
        </c:ser>
        <c:ser>
          <c:idx val="1"/>
          <c:order val="1"/>
          <c:tx>
            <c:strRef>
              <c:f>Sheet1!$C$1</c:f>
              <c:strCache>
                <c:ptCount val="1"/>
                <c:pt idx="0">
                  <c:v>Neutral</c:v>
                </c:pt>
              </c:strCache>
            </c:strRef>
          </c:tx>
          <c:invertIfNegative val="0"/>
          <c:cat>
            <c:strRef>
              <c:f>Sheet1!$A$2:$A$7</c:f>
              <c:strCache>
                <c:ptCount val="6"/>
                <c:pt idx="0">
                  <c:v>Males</c:v>
                </c:pt>
                <c:pt idx="1">
                  <c:v>Females</c:v>
                </c:pt>
                <c:pt idx="2">
                  <c:v>Males</c:v>
                </c:pt>
                <c:pt idx="3">
                  <c:v>Females</c:v>
                </c:pt>
                <c:pt idx="4">
                  <c:v>Males</c:v>
                </c:pt>
                <c:pt idx="5">
                  <c:v>Females</c:v>
                </c:pt>
              </c:strCache>
            </c:strRef>
          </c:cat>
          <c:val>
            <c:numRef>
              <c:f>Sheet1!$C$2:$C$7</c:f>
              <c:numCache>
                <c:formatCode>0%</c:formatCode>
                <c:ptCount val="6"/>
                <c:pt idx="0">
                  <c:v>0.41999999999999993</c:v>
                </c:pt>
                <c:pt idx="1">
                  <c:v>0.43999999999999995</c:v>
                </c:pt>
                <c:pt idx="2">
                  <c:v>0.38</c:v>
                </c:pt>
                <c:pt idx="3">
                  <c:v>0.32999999999999996</c:v>
                </c:pt>
                <c:pt idx="4">
                  <c:v>0.32000000000000006</c:v>
                </c:pt>
                <c:pt idx="5">
                  <c:v>0.44999999999999996</c:v>
                </c:pt>
              </c:numCache>
            </c:numRef>
          </c:val>
        </c:ser>
        <c:ser>
          <c:idx val="2"/>
          <c:order val="2"/>
          <c:tx>
            <c:strRef>
              <c:f>Sheet1!$D$1</c:f>
              <c:strCache>
                <c:ptCount val="1"/>
                <c:pt idx="0">
                  <c:v>Agree</c:v>
                </c:pt>
              </c:strCache>
            </c:strRef>
          </c:tx>
          <c:spPr>
            <a:solidFill>
              <a:srgbClr val="C00000"/>
            </a:solidFill>
          </c:spPr>
          <c:invertIfNegative val="0"/>
          <c:cat>
            <c:strRef>
              <c:f>Sheet1!$A$2:$A$7</c:f>
              <c:strCache>
                <c:ptCount val="6"/>
                <c:pt idx="0">
                  <c:v>Males</c:v>
                </c:pt>
                <c:pt idx="1">
                  <c:v>Females</c:v>
                </c:pt>
                <c:pt idx="2">
                  <c:v>Males</c:v>
                </c:pt>
                <c:pt idx="3">
                  <c:v>Females</c:v>
                </c:pt>
                <c:pt idx="4">
                  <c:v>Males</c:v>
                </c:pt>
                <c:pt idx="5">
                  <c:v>Females</c:v>
                </c:pt>
              </c:strCache>
            </c:strRef>
          </c:cat>
          <c:val>
            <c:numRef>
              <c:f>Sheet1!$D$2:$D$7</c:f>
              <c:numCache>
                <c:formatCode>0%</c:formatCode>
                <c:ptCount val="6"/>
                <c:pt idx="0">
                  <c:v>0.24</c:v>
                </c:pt>
                <c:pt idx="1">
                  <c:v>0.11</c:v>
                </c:pt>
                <c:pt idx="2">
                  <c:v>0.17</c:v>
                </c:pt>
                <c:pt idx="3">
                  <c:v>0.16</c:v>
                </c:pt>
                <c:pt idx="4">
                  <c:v>0.1</c:v>
                </c:pt>
                <c:pt idx="5">
                  <c:v>0.13</c:v>
                </c:pt>
              </c:numCache>
            </c:numRef>
          </c:val>
        </c:ser>
        <c:dLbls>
          <c:showLegendKey val="0"/>
          <c:showVal val="1"/>
          <c:showCatName val="0"/>
          <c:showSerName val="0"/>
          <c:showPercent val="0"/>
          <c:showBubbleSize val="0"/>
        </c:dLbls>
        <c:gapWidth val="50"/>
        <c:overlap val="100"/>
        <c:axId val="193846656"/>
        <c:axId val="193848448"/>
      </c:barChart>
      <c:catAx>
        <c:axId val="193846656"/>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193848448"/>
        <c:crosses val="autoZero"/>
        <c:auto val="1"/>
        <c:lblAlgn val="ctr"/>
        <c:lblOffset val="100"/>
        <c:noMultiLvlLbl val="0"/>
      </c:catAx>
      <c:valAx>
        <c:axId val="193848448"/>
        <c:scaling>
          <c:orientation val="minMax"/>
          <c:max val="1"/>
          <c:min val="0"/>
        </c:scaling>
        <c:delete val="1"/>
        <c:axPos val="b"/>
        <c:numFmt formatCode="0%" sourceLinked="0"/>
        <c:majorTickMark val="none"/>
        <c:minorTickMark val="none"/>
        <c:tickLblPos val="nextTo"/>
        <c:crossAx val="193846656"/>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43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Sheet1!$A$2:$A$7</c:f>
              <c:strCache>
                <c:ptCount val="6"/>
                <c:pt idx="0">
                  <c:v>Males</c:v>
                </c:pt>
                <c:pt idx="1">
                  <c:v>Females</c:v>
                </c:pt>
                <c:pt idx="2">
                  <c:v>Males</c:v>
                </c:pt>
                <c:pt idx="3">
                  <c:v>Females</c:v>
                </c:pt>
                <c:pt idx="4">
                  <c:v>Males</c:v>
                </c:pt>
                <c:pt idx="5">
                  <c:v>Females</c:v>
                </c:pt>
              </c:strCache>
            </c:strRef>
          </c:cat>
          <c:val>
            <c:numRef>
              <c:f>Sheet1!$B$2:$B$7</c:f>
              <c:numCache>
                <c:formatCode>0%</c:formatCode>
                <c:ptCount val="6"/>
                <c:pt idx="0">
                  <c:v>0.69</c:v>
                </c:pt>
                <c:pt idx="1">
                  <c:v>0.78</c:v>
                </c:pt>
                <c:pt idx="2">
                  <c:v>0.73</c:v>
                </c:pt>
                <c:pt idx="3">
                  <c:v>0.85</c:v>
                </c:pt>
                <c:pt idx="4">
                  <c:v>0.72</c:v>
                </c:pt>
                <c:pt idx="5">
                  <c:v>0.79</c:v>
                </c:pt>
              </c:numCache>
            </c:numRef>
          </c:val>
        </c:ser>
        <c:ser>
          <c:idx val="1"/>
          <c:order val="1"/>
          <c:tx>
            <c:strRef>
              <c:f>Sheet1!$C$1</c:f>
              <c:strCache>
                <c:ptCount val="1"/>
                <c:pt idx="0">
                  <c:v>Neutral</c:v>
                </c:pt>
              </c:strCache>
            </c:strRef>
          </c:tx>
          <c:invertIfNegative val="0"/>
          <c:cat>
            <c:strRef>
              <c:f>Sheet1!$A$2:$A$7</c:f>
              <c:strCache>
                <c:ptCount val="6"/>
                <c:pt idx="0">
                  <c:v>Males</c:v>
                </c:pt>
                <c:pt idx="1">
                  <c:v>Females</c:v>
                </c:pt>
                <c:pt idx="2">
                  <c:v>Males</c:v>
                </c:pt>
                <c:pt idx="3">
                  <c:v>Females</c:v>
                </c:pt>
                <c:pt idx="4">
                  <c:v>Males</c:v>
                </c:pt>
                <c:pt idx="5">
                  <c:v>Females</c:v>
                </c:pt>
              </c:strCache>
            </c:strRef>
          </c:cat>
          <c:val>
            <c:numRef>
              <c:f>Sheet1!$C$2:$C$7</c:f>
              <c:numCache>
                <c:formatCode>0%</c:formatCode>
                <c:ptCount val="6"/>
                <c:pt idx="0">
                  <c:v>0.20000000000000007</c:v>
                </c:pt>
                <c:pt idx="1">
                  <c:v>0.17999999999999994</c:v>
                </c:pt>
                <c:pt idx="2">
                  <c:v>0.20999999999999996</c:v>
                </c:pt>
                <c:pt idx="3">
                  <c:v>0.13</c:v>
                </c:pt>
                <c:pt idx="4">
                  <c:v>0.21999999999999997</c:v>
                </c:pt>
                <c:pt idx="5">
                  <c:v>0.15999999999999992</c:v>
                </c:pt>
              </c:numCache>
            </c:numRef>
          </c:val>
        </c:ser>
        <c:ser>
          <c:idx val="2"/>
          <c:order val="2"/>
          <c:tx>
            <c:strRef>
              <c:f>Sheet1!$D$1</c:f>
              <c:strCache>
                <c:ptCount val="1"/>
                <c:pt idx="0">
                  <c:v>Agree</c:v>
                </c:pt>
              </c:strCache>
            </c:strRef>
          </c:tx>
          <c:spPr>
            <a:solidFill>
              <a:srgbClr val="C00000"/>
            </a:solidFill>
          </c:spPr>
          <c:invertIfNegative val="0"/>
          <c:dLbls>
            <c:dLbl>
              <c:idx val="0"/>
              <c:layout>
                <c:manualLayout>
                  <c:x val="5.5076634583442838E-3"/>
                  <c:y val="5.8190282222868784E-7"/>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Sheet1!$A$2:$A$7</c:f>
              <c:strCache>
                <c:ptCount val="6"/>
                <c:pt idx="0">
                  <c:v>Males</c:v>
                </c:pt>
                <c:pt idx="1">
                  <c:v>Females</c:v>
                </c:pt>
                <c:pt idx="2">
                  <c:v>Males</c:v>
                </c:pt>
                <c:pt idx="3">
                  <c:v>Females</c:v>
                </c:pt>
                <c:pt idx="4">
                  <c:v>Males</c:v>
                </c:pt>
                <c:pt idx="5">
                  <c:v>Females</c:v>
                </c:pt>
              </c:strCache>
            </c:strRef>
          </c:cat>
          <c:val>
            <c:numRef>
              <c:f>Sheet1!$D$2:$D$7</c:f>
              <c:numCache>
                <c:formatCode>0%</c:formatCode>
                <c:ptCount val="6"/>
                <c:pt idx="0">
                  <c:v>0.11</c:v>
                </c:pt>
                <c:pt idx="1">
                  <c:v>0.04</c:v>
                </c:pt>
                <c:pt idx="2">
                  <c:v>0.06</c:v>
                </c:pt>
                <c:pt idx="3">
                  <c:v>0.02</c:v>
                </c:pt>
                <c:pt idx="4">
                  <c:v>0.06</c:v>
                </c:pt>
                <c:pt idx="5">
                  <c:v>0.05</c:v>
                </c:pt>
              </c:numCache>
            </c:numRef>
          </c:val>
        </c:ser>
        <c:dLbls>
          <c:showLegendKey val="0"/>
          <c:showVal val="1"/>
          <c:showCatName val="0"/>
          <c:showSerName val="0"/>
          <c:showPercent val="0"/>
          <c:showBubbleSize val="0"/>
        </c:dLbls>
        <c:gapWidth val="50"/>
        <c:overlap val="100"/>
        <c:axId val="194275200"/>
        <c:axId val="194290432"/>
      </c:barChart>
      <c:catAx>
        <c:axId val="194275200"/>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194290432"/>
        <c:crosses val="autoZero"/>
        <c:auto val="1"/>
        <c:lblAlgn val="ctr"/>
        <c:lblOffset val="100"/>
        <c:noMultiLvlLbl val="0"/>
      </c:catAx>
      <c:valAx>
        <c:axId val="194290432"/>
        <c:scaling>
          <c:orientation val="minMax"/>
          <c:max val="1"/>
          <c:min val="0"/>
        </c:scaling>
        <c:delete val="1"/>
        <c:axPos val="b"/>
        <c:numFmt formatCode="0%" sourceLinked="0"/>
        <c:majorTickMark val="none"/>
        <c:minorTickMark val="none"/>
        <c:tickLblPos val="nextTo"/>
        <c:crossAx val="194275200"/>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43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Sheet1!$A$2:$A$7</c:f>
              <c:strCache>
                <c:ptCount val="6"/>
                <c:pt idx="0">
                  <c:v>Males</c:v>
                </c:pt>
                <c:pt idx="1">
                  <c:v>Females</c:v>
                </c:pt>
                <c:pt idx="2">
                  <c:v>Males</c:v>
                </c:pt>
                <c:pt idx="3">
                  <c:v>Females</c:v>
                </c:pt>
                <c:pt idx="4">
                  <c:v>Males</c:v>
                </c:pt>
                <c:pt idx="5">
                  <c:v>Females</c:v>
                </c:pt>
              </c:strCache>
            </c:strRef>
          </c:cat>
          <c:val>
            <c:numRef>
              <c:f>Sheet1!$B$2:$B$7</c:f>
              <c:numCache>
                <c:formatCode>0%</c:formatCode>
                <c:ptCount val="6"/>
                <c:pt idx="0">
                  <c:v>0.6</c:v>
                </c:pt>
                <c:pt idx="1">
                  <c:v>0.61</c:v>
                </c:pt>
                <c:pt idx="2">
                  <c:v>0.61</c:v>
                </c:pt>
                <c:pt idx="3">
                  <c:v>0.74</c:v>
                </c:pt>
                <c:pt idx="4">
                  <c:v>0.72</c:v>
                </c:pt>
                <c:pt idx="5">
                  <c:v>0.76</c:v>
                </c:pt>
              </c:numCache>
            </c:numRef>
          </c:val>
        </c:ser>
        <c:ser>
          <c:idx val="1"/>
          <c:order val="1"/>
          <c:tx>
            <c:strRef>
              <c:f>Sheet1!$C$1</c:f>
              <c:strCache>
                <c:ptCount val="1"/>
                <c:pt idx="0">
                  <c:v>Neutral</c:v>
                </c:pt>
              </c:strCache>
            </c:strRef>
          </c:tx>
          <c:invertIfNegative val="0"/>
          <c:cat>
            <c:strRef>
              <c:f>Sheet1!$A$2:$A$7</c:f>
              <c:strCache>
                <c:ptCount val="6"/>
                <c:pt idx="0">
                  <c:v>Males</c:v>
                </c:pt>
                <c:pt idx="1">
                  <c:v>Females</c:v>
                </c:pt>
                <c:pt idx="2">
                  <c:v>Males</c:v>
                </c:pt>
                <c:pt idx="3">
                  <c:v>Females</c:v>
                </c:pt>
                <c:pt idx="4">
                  <c:v>Males</c:v>
                </c:pt>
                <c:pt idx="5">
                  <c:v>Females</c:v>
                </c:pt>
              </c:strCache>
            </c:strRef>
          </c:cat>
          <c:val>
            <c:numRef>
              <c:f>Sheet1!$C$2:$C$7</c:f>
              <c:numCache>
                <c:formatCode>0%</c:formatCode>
                <c:ptCount val="6"/>
                <c:pt idx="0">
                  <c:v>0.24</c:v>
                </c:pt>
                <c:pt idx="1">
                  <c:v>0.31000000000000005</c:v>
                </c:pt>
                <c:pt idx="2">
                  <c:v>0.26</c:v>
                </c:pt>
                <c:pt idx="3">
                  <c:v>0.16000000000000003</c:v>
                </c:pt>
                <c:pt idx="4">
                  <c:v>0.19000000000000006</c:v>
                </c:pt>
                <c:pt idx="5">
                  <c:v>0.18999999999999995</c:v>
                </c:pt>
              </c:numCache>
            </c:numRef>
          </c:val>
        </c:ser>
        <c:ser>
          <c:idx val="2"/>
          <c:order val="2"/>
          <c:tx>
            <c:strRef>
              <c:f>Sheet1!$D$1</c:f>
              <c:strCache>
                <c:ptCount val="1"/>
                <c:pt idx="0">
                  <c:v>Agree</c:v>
                </c:pt>
              </c:strCache>
            </c:strRef>
          </c:tx>
          <c:spPr>
            <a:solidFill>
              <a:srgbClr val="002A7E"/>
            </a:solidFill>
          </c:spPr>
          <c:invertIfNegative val="0"/>
          <c:cat>
            <c:strRef>
              <c:f>Sheet1!$A$2:$A$7</c:f>
              <c:strCache>
                <c:ptCount val="6"/>
                <c:pt idx="0">
                  <c:v>Males</c:v>
                </c:pt>
                <c:pt idx="1">
                  <c:v>Females</c:v>
                </c:pt>
                <c:pt idx="2">
                  <c:v>Males</c:v>
                </c:pt>
                <c:pt idx="3">
                  <c:v>Females</c:v>
                </c:pt>
                <c:pt idx="4">
                  <c:v>Males</c:v>
                </c:pt>
                <c:pt idx="5">
                  <c:v>Females</c:v>
                </c:pt>
              </c:strCache>
            </c:strRef>
          </c:cat>
          <c:val>
            <c:numRef>
              <c:f>Sheet1!$D$2:$D$7</c:f>
              <c:numCache>
                <c:formatCode>0%</c:formatCode>
                <c:ptCount val="6"/>
                <c:pt idx="0">
                  <c:v>0.16</c:v>
                </c:pt>
                <c:pt idx="1">
                  <c:v>0.08</c:v>
                </c:pt>
                <c:pt idx="2">
                  <c:v>0.13</c:v>
                </c:pt>
                <c:pt idx="3">
                  <c:v>0.1</c:v>
                </c:pt>
                <c:pt idx="4">
                  <c:v>0.09</c:v>
                </c:pt>
                <c:pt idx="5">
                  <c:v>0.05</c:v>
                </c:pt>
              </c:numCache>
            </c:numRef>
          </c:val>
        </c:ser>
        <c:dLbls>
          <c:showLegendKey val="0"/>
          <c:showVal val="1"/>
          <c:showCatName val="0"/>
          <c:showSerName val="0"/>
          <c:showPercent val="0"/>
          <c:showBubbleSize val="0"/>
        </c:dLbls>
        <c:gapWidth val="50"/>
        <c:overlap val="100"/>
        <c:axId val="194669568"/>
        <c:axId val="194691840"/>
      </c:barChart>
      <c:catAx>
        <c:axId val="194669568"/>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194691840"/>
        <c:crosses val="autoZero"/>
        <c:auto val="1"/>
        <c:lblAlgn val="ctr"/>
        <c:lblOffset val="100"/>
        <c:noMultiLvlLbl val="0"/>
      </c:catAx>
      <c:valAx>
        <c:axId val="194691840"/>
        <c:scaling>
          <c:orientation val="minMax"/>
          <c:max val="1"/>
          <c:min val="0"/>
        </c:scaling>
        <c:delete val="1"/>
        <c:axPos val="b"/>
        <c:numFmt formatCode="0%" sourceLinked="0"/>
        <c:majorTickMark val="none"/>
        <c:minorTickMark val="none"/>
        <c:tickLblPos val="nextTo"/>
        <c:crossAx val="194669568"/>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43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dLbl>
              <c:idx val="2"/>
              <c:layout>
                <c:manualLayout>
                  <c:x val="-8.2614951875164249E-3"/>
                  <c:y val="5.8190282222868784E-7"/>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Sheet1!$A$2:$A$7</c:f>
              <c:strCache>
                <c:ptCount val="6"/>
                <c:pt idx="0">
                  <c:v>Males</c:v>
                </c:pt>
                <c:pt idx="1">
                  <c:v>Females</c:v>
                </c:pt>
                <c:pt idx="2">
                  <c:v>Males</c:v>
                </c:pt>
                <c:pt idx="3">
                  <c:v>Females</c:v>
                </c:pt>
                <c:pt idx="4">
                  <c:v>Males</c:v>
                </c:pt>
                <c:pt idx="5">
                  <c:v>Females</c:v>
                </c:pt>
              </c:strCache>
            </c:strRef>
          </c:cat>
          <c:val>
            <c:numRef>
              <c:f>Sheet1!$B$2:$B$7</c:f>
              <c:numCache>
                <c:formatCode>0%</c:formatCode>
                <c:ptCount val="6"/>
                <c:pt idx="0">
                  <c:v>0.79</c:v>
                </c:pt>
                <c:pt idx="1">
                  <c:v>0.73</c:v>
                </c:pt>
                <c:pt idx="2">
                  <c:v>0.82</c:v>
                </c:pt>
                <c:pt idx="3">
                  <c:v>0.91</c:v>
                </c:pt>
                <c:pt idx="4">
                  <c:v>0.87</c:v>
                </c:pt>
                <c:pt idx="5">
                  <c:v>0.9</c:v>
                </c:pt>
              </c:numCache>
            </c:numRef>
          </c:val>
        </c:ser>
        <c:ser>
          <c:idx val="1"/>
          <c:order val="1"/>
          <c:tx>
            <c:strRef>
              <c:f>Sheet1!$C$1</c:f>
              <c:strCache>
                <c:ptCount val="1"/>
                <c:pt idx="0">
                  <c:v>Neutral</c:v>
                </c:pt>
              </c:strCache>
            </c:strRef>
          </c:tx>
          <c:invertIfNegative val="0"/>
          <c:cat>
            <c:strRef>
              <c:f>Sheet1!$A$2:$A$7</c:f>
              <c:strCache>
                <c:ptCount val="6"/>
                <c:pt idx="0">
                  <c:v>Males</c:v>
                </c:pt>
                <c:pt idx="1">
                  <c:v>Females</c:v>
                </c:pt>
                <c:pt idx="2">
                  <c:v>Males</c:v>
                </c:pt>
                <c:pt idx="3">
                  <c:v>Females</c:v>
                </c:pt>
                <c:pt idx="4">
                  <c:v>Males</c:v>
                </c:pt>
                <c:pt idx="5">
                  <c:v>Females</c:v>
                </c:pt>
              </c:strCache>
            </c:strRef>
          </c:cat>
          <c:val>
            <c:numRef>
              <c:f>Sheet1!$C$2:$C$7</c:f>
              <c:numCache>
                <c:formatCode>0%</c:formatCode>
                <c:ptCount val="6"/>
                <c:pt idx="0">
                  <c:v>0.16999999999999993</c:v>
                </c:pt>
                <c:pt idx="1">
                  <c:v>0.19000000000000006</c:v>
                </c:pt>
                <c:pt idx="2">
                  <c:v>8.0000000000000071E-2</c:v>
                </c:pt>
                <c:pt idx="3">
                  <c:v>3.0000000000000027E-2</c:v>
                </c:pt>
                <c:pt idx="4">
                  <c:v>6.0000000000000053E-2</c:v>
                </c:pt>
                <c:pt idx="5">
                  <c:v>4.0000000000000036E-2</c:v>
                </c:pt>
              </c:numCache>
            </c:numRef>
          </c:val>
        </c:ser>
        <c:ser>
          <c:idx val="2"/>
          <c:order val="2"/>
          <c:tx>
            <c:strRef>
              <c:f>Sheet1!$D$1</c:f>
              <c:strCache>
                <c:ptCount val="1"/>
                <c:pt idx="0">
                  <c:v>Disagree</c:v>
                </c:pt>
              </c:strCache>
            </c:strRef>
          </c:tx>
          <c:spPr>
            <a:solidFill>
              <a:srgbClr val="C00000"/>
            </a:solidFill>
          </c:spPr>
          <c:invertIfNegative val="0"/>
          <c:cat>
            <c:strRef>
              <c:f>Sheet1!$A$2:$A$7</c:f>
              <c:strCache>
                <c:ptCount val="6"/>
                <c:pt idx="0">
                  <c:v>Males</c:v>
                </c:pt>
                <c:pt idx="1">
                  <c:v>Females</c:v>
                </c:pt>
                <c:pt idx="2">
                  <c:v>Males</c:v>
                </c:pt>
                <c:pt idx="3">
                  <c:v>Females</c:v>
                </c:pt>
                <c:pt idx="4">
                  <c:v>Males</c:v>
                </c:pt>
                <c:pt idx="5">
                  <c:v>Females</c:v>
                </c:pt>
              </c:strCache>
            </c:strRef>
          </c:cat>
          <c:val>
            <c:numRef>
              <c:f>Sheet1!$D$2:$D$7</c:f>
              <c:numCache>
                <c:formatCode>0%</c:formatCode>
                <c:ptCount val="6"/>
                <c:pt idx="0">
                  <c:v>0.04</c:v>
                </c:pt>
                <c:pt idx="1">
                  <c:v>0.08</c:v>
                </c:pt>
                <c:pt idx="2">
                  <c:v>0.1</c:v>
                </c:pt>
                <c:pt idx="3">
                  <c:v>0.06</c:v>
                </c:pt>
                <c:pt idx="4">
                  <c:v>7.0000000000000007E-2</c:v>
                </c:pt>
                <c:pt idx="5">
                  <c:v>0.06</c:v>
                </c:pt>
              </c:numCache>
            </c:numRef>
          </c:val>
        </c:ser>
        <c:dLbls>
          <c:showLegendKey val="0"/>
          <c:showVal val="1"/>
          <c:showCatName val="0"/>
          <c:showSerName val="0"/>
          <c:showPercent val="0"/>
          <c:showBubbleSize val="0"/>
        </c:dLbls>
        <c:gapWidth val="50"/>
        <c:overlap val="100"/>
        <c:axId val="194505728"/>
        <c:axId val="194593536"/>
      </c:barChart>
      <c:catAx>
        <c:axId val="194505728"/>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194593536"/>
        <c:crosses val="autoZero"/>
        <c:auto val="1"/>
        <c:lblAlgn val="ctr"/>
        <c:lblOffset val="100"/>
        <c:noMultiLvlLbl val="0"/>
      </c:catAx>
      <c:valAx>
        <c:axId val="194593536"/>
        <c:scaling>
          <c:orientation val="minMax"/>
          <c:max val="1"/>
          <c:min val="0"/>
        </c:scaling>
        <c:delete val="1"/>
        <c:axPos val="b"/>
        <c:numFmt formatCode="0%" sourceLinked="0"/>
        <c:majorTickMark val="none"/>
        <c:minorTickMark val="none"/>
        <c:tickLblPos val="nextTo"/>
        <c:crossAx val="194505728"/>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43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0.49</c:v>
                </c:pt>
                <c:pt idx="1">
                  <c:v>0.41</c:v>
                </c:pt>
                <c:pt idx="2">
                  <c:v>0.45</c:v>
                </c:pt>
              </c:numCache>
            </c:numRef>
          </c:val>
        </c:ser>
        <c:ser>
          <c:idx val="1"/>
          <c:order val="1"/>
          <c:tx>
            <c:strRef>
              <c:f>Sheet1!$C$1</c:f>
              <c:strCache>
                <c:ptCount val="1"/>
                <c:pt idx="0">
                  <c:v>Neutral</c:v>
                </c:pt>
              </c:strCache>
            </c:strRef>
          </c:tx>
          <c:invertIfNegative val="0"/>
          <c:cat>
            <c:strRef>
              <c:f>Sheet1!$A$2:$A$4</c:f>
              <c:strCache>
                <c:ptCount val="3"/>
                <c:pt idx="0">
                  <c:v>Urban</c:v>
                </c:pt>
                <c:pt idx="1">
                  <c:v>Suburban</c:v>
                </c:pt>
                <c:pt idx="2">
                  <c:v>Rural</c:v>
                </c:pt>
              </c:strCache>
            </c:strRef>
          </c:cat>
          <c:val>
            <c:numRef>
              <c:f>Sheet1!$C$2:$C$4</c:f>
              <c:numCache>
                <c:formatCode>0%</c:formatCode>
                <c:ptCount val="3"/>
                <c:pt idx="0">
                  <c:v>0.35</c:v>
                </c:pt>
                <c:pt idx="1">
                  <c:v>0.43000000000000005</c:v>
                </c:pt>
                <c:pt idx="2">
                  <c:v>0.44999999999999996</c:v>
                </c:pt>
              </c:numCache>
            </c:numRef>
          </c:val>
        </c:ser>
        <c:ser>
          <c:idx val="2"/>
          <c:order val="2"/>
          <c:tx>
            <c:strRef>
              <c:f>Sheet1!$D$1</c:f>
              <c:strCache>
                <c:ptCount val="1"/>
                <c:pt idx="0">
                  <c:v>Agree</c:v>
                </c:pt>
              </c:strCache>
            </c:strRef>
          </c:tx>
          <c:spPr>
            <a:solidFill>
              <a:srgbClr val="C00000"/>
            </a:solidFill>
          </c:spPr>
          <c:invertIfNegative val="0"/>
          <c:cat>
            <c:strRef>
              <c:f>Sheet1!$A$2:$A$4</c:f>
              <c:strCache>
                <c:ptCount val="3"/>
                <c:pt idx="0">
                  <c:v>Urban</c:v>
                </c:pt>
                <c:pt idx="1">
                  <c:v>Suburban</c:v>
                </c:pt>
                <c:pt idx="2">
                  <c:v>Rural</c:v>
                </c:pt>
              </c:strCache>
            </c:strRef>
          </c:cat>
          <c:val>
            <c:numRef>
              <c:f>Sheet1!$D$2:$D$4</c:f>
              <c:numCache>
                <c:formatCode>0%</c:formatCode>
                <c:ptCount val="3"/>
                <c:pt idx="0">
                  <c:v>0.16</c:v>
                </c:pt>
                <c:pt idx="1">
                  <c:v>0.16</c:v>
                </c:pt>
                <c:pt idx="2">
                  <c:v>0.1</c:v>
                </c:pt>
              </c:numCache>
            </c:numRef>
          </c:val>
        </c:ser>
        <c:dLbls>
          <c:showLegendKey val="0"/>
          <c:showVal val="1"/>
          <c:showCatName val="0"/>
          <c:showSerName val="0"/>
          <c:showPercent val="0"/>
          <c:showBubbleSize val="0"/>
        </c:dLbls>
        <c:gapWidth val="50"/>
        <c:overlap val="100"/>
        <c:axId val="194700416"/>
        <c:axId val="194701952"/>
      </c:barChart>
      <c:catAx>
        <c:axId val="194700416"/>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194701952"/>
        <c:crosses val="autoZero"/>
        <c:auto val="1"/>
        <c:lblAlgn val="ctr"/>
        <c:lblOffset val="100"/>
        <c:noMultiLvlLbl val="0"/>
      </c:catAx>
      <c:valAx>
        <c:axId val="194701952"/>
        <c:scaling>
          <c:orientation val="minMax"/>
          <c:max val="1"/>
          <c:min val="0"/>
        </c:scaling>
        <c:delete val="1"/>
        <c:axPos val="b"/>
        <c:numFmt formatCode="0%" sourceLinked="0"/>
        <c:majorTickMark val="none"/>
        <c:minorTickMark val="none"/>
        <c:tickLblPos val="nextTo"/>
        <c:crossAx val="194700416"/>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43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0.76</c:v>
                </c:pt>
                <c:pt idx="1">
                  <c:v>0.77</c:v>
                </c:pt>
                <c:pt idx="2">
                  <c:v>0.76</c:v>
                </c:pt>
              </c:numCache>
            </c:numRef>
          </c:val>
        </c:ser>
        <c:ser>
          <c:idx val="1"/>
          <c:order val="1"/>
          <c:tx>
            <c:strRef>
              <c:f>Sheet1!$C$1</c:f>
              <c:strCache>
                <c:ptCount val="1"/>
                <c:pt idx="0">
                  <c:v>Neutral</c:v>
                </c:pt>
              </c:strCache>
            </c:strRef>
          </c:tx>
          <c:invertIfNegative val="0"/>
          <c:cat>
            <c:strRef>
              <c:f>Sheet1!$A$2:$A$4</c:f>
              <c:strCache>
                <c:ptCount val="3"/>
                <c:pt idx="0">
                  <c:v>Urban</c:v>
                </c:pt>
                <c:pt idx="1">
                  <c:v>Suburban</c:v>
                </c:pt>
                <c:pt idx="2">
                  <c:v>Rural</c:v>
                </c:pt>
              </c:strCache>
            </c:strRef>
          </c:cat>
          <c:val>
            <c:numRef>
              <c:f>Sheet1!$C$2:$C$4</c:f>
              <c:numCache>
                <c:formatCode>0%</c:formatCode>
                <c:ptCount val="3"/>
                <c:pt idx="0">
                  <c:v>0.16000000000000003</c:v>
                </c:pt>
                <c:pt idx="1">
                  <c:v>0.18999999999999995</c:v>
                </c:pt>
                <c:pt idx="2">
                  <c:v>0.20999999999999996</c:v>
                </c:pt>
              </c:numCache>
            </c:numRef>
          </c:val>
        </c:ser>
        <c:ser>
          <c:idx val="2"/>
          <c:order val="2"/>
          <c:tx>
            <c:strRef>
              <c:f>Sheet1!$D$1</c:f>
              <c:strCache>
                <c:ptCount val="1"/>
                <c:pt idx="0">
                  <c:v>Agree</c:v>
                </c:pt>
              </c:strCache>
            </c:strRef>
          </c:tx>
          <c:spPr>
            <a:solidFill>
              <a:srgbClr val="C00000"/>
            </a:solidFill>
          </c:spPr>
          <c:invertIfNegative val="0"/>
          <c:cat>
            <c:strRef>
              <c:f>Sheet1!$A$2:$A$4</c:f>
              <c:strCache>
                <c:ptCount val="3"/>
                <c:pt idx="0">
                  <c:v>Urban</c:v>
                </c:pt>
                <c:pt idx="1">
                  <c:v>Suburban</c:v>
                </c:pt>
                <c:pt idx="2">
                  <c:v>Rural</c:v>
                </c:pt>
              </c:strCache>
            </c:strRef>
          </c:cat>
          <c:val>
            <c:numRef>
              <c:f>Sheet1!$D$2:$D$4</c:f>
              <c:numCache>
                <c:formatCode>0%</c:formatCode>
                <c:ptCount val="3"/>
                <c:pt idx="0">
                  <c:v>0.08</c:v>
                </c:pt>
                <c:pt idx="1">
                  <c:v>0.04</c:v>
                </c:pt>
                <c:pt idx="2">
                  <c:v>0.03</c:v>
                </c:pt>
              </c:numCache>
            </c:numRef>
          </c:val>
        </c:ser>
        <c:dLbls>
          <c:showLegendKey val="0"/>
          <c:showVal val="1"/>
          <c:showCatName val="0"/>
          <c:showSerName val="0"/>
          <c:showPercent val="0"/>
          <c:showBubbleSize val="0"/>
        </c:dLbls>
        <c:gapWidth val="50"/>
        <c:overlap val="100"/>
        <c:axId val="194163840"/>
        <c:axId val="194165376"/>
      </c:barChart>
      <c:catAx>
        <c:axId val="194163840"/>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194165376"/>
        <c:crosses val="autoZero"/>
        <c:auto val="1"/>
        <c:lblAlgn val="ctr"/>
        <c:lblOffset val="100"/>
        <c:noMultiLvlLbl val="0"/>
      </c:catAx>
      <c:valAx>
        <c:axId val="194165376"/>
        <c:scaling>
          <c:orientation val="minMax"/>
          <c:max val="1"/>
          <c:min val="0"/>
        </c:scaling>
        <c:delete val="1"/>
        <c:axPos val="b"/>
        <c:numFmt formatCode="0%" sourceLinked="0"/>
        <c:majorTickMark val="none"/>
        <c:minorTickMark val="none"/>
        <c:tickLblPos val="nextTo"/>
        <c:crossAx val="194163840"/>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43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0.62</c:v>
                </c:pt>
                <c:pt idx="1">
                  <c:v>0.63</c:v>
                </c:pt>
                <c:pt idx="2">
                  <c:v>0.61</c:v>
                </c:pt>
              </c:numCache>
            </c:numRef>
          </c:val>
        </c:ser>
        <c:ser>
          <c:idx val="1"/>
          <c:order val="1"/>
          <c:tx>
            <c:strRef>
              <c:f>Sheet1!$C$1</c:f>
              <c:strCache>
                <c:ptCount val="1"/>
                <c:pt idx="0">
                  <c:v>Neutral</c:v>
                </c:pt>
              </c:strCache>
            </c:strRef>
          </c:tx>
          <c:invertIfNegative val="0"/>
          <c:cat>
            <c:strRef>
              <c:f>Sheet1!$A$2:$A$4</c:f>
              <c:strCache>
                <c:ptCount val="3"/>
                <c:pt idx="0">
                  <c:v>Urban</c:v>
                </c:pt>
                <c:pt idx="1">
                  <c:v>Suburban</c:v>
                </c:pt>
                <c:pt idx="2">
                  <c:v>Rural</c:v>
                </c:pt>
              </c:strCache>
            </c:strRef>
          </c:cat>
          <c:val>
            <c:numRef>
              <c:f>Sheet1!$C$2:$C$4</c:f>
              <c:numCache>
                <c:formatCode>0%</c:formatCode>
                <c:ptCount val="3"/>
                <c:pt idx="0">
                  <c:v>0.27</c:v>
                </c:pt>
                <c:pt idx="1">
                  <c:v>0.27</c:v>
                </c:pt>
                <c:pt idx="2">
                  <c:v>0.29000000000000004</c:v>
                </c:pt>
              </c:numCache>
            </c:numRef>
          </c:val>
        </c:ser>
        <c:ser>
          <c:idx val="2"/>
          <c:order val="2"/>
          <c:tx>
            <c:strRef>
              <c:f>Sheet1!$D$1</c:f>
              <c:strCache>
                <c:ptCount val="1"/>
                <c:pt idx="0">
                  <c:v>Agree</c:v>
                </c:pt>
              </c:strCache>
            </c:strRef>
          </c:tx>
          <c:spPr>
            <a:solidFill>
              <a:srgbClr val="C00000"/>
            </a:solidFill>
          </c:spPr>
          <c:invertIfNegative val="0"/>
          <c:cat>
            <c:strRef>
              <c:f>Sheet1!$A$2:$A$4</c:f>
              <c:strCache>
                <c:ptCount val="3"/>
                <c:pt idx="0">
                  <c:v>Urban</c:v>
                </c:pt>
                <c:pt idx="1">
                  <c:v>Suburban</c:v>
                </c:pt>
                <c:pt idx="2">
                  <c:v>Rural</c:v>
                </c:pt>
              </c:strCache>
            </c:strRef>
          </c:cat>
          <c:val>
            <c:numRef>
              <c:f>Sheet1!$D$2:$D$4</c:f>
              <c:numCache>
                <c:formatCode>0%</c:formatCode>
                <c:ptCount val="3"/>
                <c:pt idx="0">
                  <c:v>0.11</c:v>
                </c:pt>
                <c:pt idx="1">
                  <c:v>0.1</c:v>
                </c:pt>
                <c:pt idx="2">
                  <c:v>0.1</c:v>
                </c:pt>
              </c:numCache>
            </c:numRef>
          </c:val>
        </c:ser>
        <c:dLbls>
          <c:showLegendKey val="0"/>
          <c:showVal val="1"/>
          <c:showCatName val="0"/>
          <c:showSerName val="0"/>
          <c:showPercent val="0"/>
          <c:showBubbleSize val="0"/>
        </c:dLbls>
        <c:gapWidth val="50"/>
        <c:overlap val="100"/>
        <c:axId val="195036288"/>
        <c:axId val="195037824"/>
      </c:barChart>
      <c:catAx>
        <c:axId val="195036288"/>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195037824"/>
        <c:crosses val="autoZero"/>
        <c:auto val="1"/>
        <c:lblAlgn val="ctr"/>
        <c:lblOffset val="100"/>
        <c:noMultiLvlLbl val="0"/>
      </c:catAx>
      <c:valAx>
        <c:axId val="195037824"/>
        <c:scaling>
          <c:orientation val="minMax"/>
          <c:max val="1"/>
          <c:min val="0"/>
        </c:scaling>
        <c:delete val="1"/>
        <c:axPos val="b"/>
        <c:numFmt formatCode="0%" sourceLinked="0"/>
        <c:majorTickMark val="none"/>
        <c:minorTickMark val="none"/>
        <c:tickLblPos val="nextTo"/>
        <c:crossAx val="195036288"/>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43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0.7</c:v>
                </c:pt>
                <c:pt idx="1">
                  <c:v>0.64</c:v>
                </c:pt>
                <c:pt idx="2">
                  <c:v>0.67</c:v>
                </c:pt>
              </c:numCache>
            </c:numRef>
          </c:val>
        </c:ser>
        <c:ser>
          <c:idx val="1"/>
          <c:order val="1"/>
          <c:tx>
            <c:strRef>
              <c:f>Sheet1!$C$1</c:f>
              <c:strCache>
                <c:ptCount val="1"/>
                <c:pt idx="0">
                  <c:v>Neutral</c:v>
                </c:pt>
              </c:strCache>
            </c:strRef>
          </c:tx>
          <c:invertIfNegative val="0"/>
          <c:cat>
            <c:strRef>
              <c:f>Sheet1!$A$2:$A$4</c:f>
              <c:strCache>
                <c:ptCount val="3"/>
                <c:pt idx="0">
                  <c:v>Urban</c:v>
                </c:pt>
                <c:pt idx="1">
                  <c:v>Suburban</c:v>
                </c:pt>
                <c:pt idx="2">
                  <c:v>Rural</c:v>
                </c:pt>
              </c:strCache>
            </c:strRef>
          </c:cat>
          <c:val>
            <c:numRef>
              <c:f>Sheet1!$C$2:$C$4</c:f>
              <c:numCache>
                <c:formatCode>0%</c:formatCode>
                <c:ptCount val="3"/>
                <c:pt idx="0">
                  <c:v>0.21000000000000008</c:v>
                </c:pt>
                <c:pt idx="1">
                  <c:v>0.22999999999999998</c:v>
                </c:pt>
                <c:pt idx="2">
                  <c:v>0.25</c:v>
                </c:pt>
              </c:numCache>
            </c:numRef>
          </c:val>
        </c:ser>
        <c:ser>
          <c:idx val="2"/>
          <c:order val="2"/>
          <c:tx>
            <c:strRef>
              <c:f>Sheet1!$D$1</c:f>
              <c:strCache>
                <c:ptCount val="1"/>
                <c:pt idx="0">
                  <c:v>Agree</c:v>
                </c:pt>
              </c:strCache>
            </c:strRef>
          </c:tx>
          <c:spPr>
            <a:solidFill>
              <a:srgbClr val="C00000"/>
            </a:solidFill>
          </c:spPr>
          <c:invertIfNegative val="0"/>
          <c:cat>
            <c:strRef>
              <c:f>Sheet1!$A$2:$A$4</c:f>
              <c:strCache>
                <c:ptCount val="3"/>
                <c:pt idx="0">
                  <c:v>Urban</c:v>
                </c:pt>
                <c:pt idx="1">
                  <c:v>Suburban</c:v>
                </c:pt>
                <c:pt idx="2">
                  <c:v>Rural</c:v>
                </c:pt>
              </c:strCache>
            </c:strRef>
          </c:cat>
          <c:val>
            <c:numRef>
              <c:f>Sheet1!$D$2:$D$4</c:f>
              <c:numCache>
                <c:formatCode>0%</c:formatCode>
                <c:ptCount val="3"/>
                <c:pt idx="0">
                  <c:v>0.09</c:v>
                </c:pt>
                <c:pt idx="1">
                  <c:v>0.13</c:v>
                </c:pt>
                <c:pt idx="2">
                  <c:v>0.08</c:v>
                </c:pt>
              </c:numCache>
            </c:numRef>
          </c:val>
        </c:ser>
        <c:dLbls>
          <c:showLegendKey val="0"/>
          <c:showVal val="1"/>
          <c:showCatName val="0"/>
          <c:showSerName val="0"/>
          <c:showPercent val="0"/>
          <c:showBubbleSize val="0"/>
        </c:dLbls>
        <c:gapWidth val="50"/>
        <c:overlap val="100"/>
        <c:axId val="195089536"/>
        <c:axId val="195091072"/>
      </c:barChart>
      <c:catAx>
        <c:axId val="195089536"/>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195091072"/>
        <c:crosses val="autoZero"/>
        <c:auto val="1"/>
        <c:lblAlgn val="ctr"/>
        <c:lblOffset val="100"/>
        <c:noMultiLvlLbl val="0"/>
      </c:catAx>
      <c:valAx>
        <c:axId val="195091072"/>
        <c:scaling>
          <c:orientation val="minMax"/>
          <c:max val="1"/>
          <c:min val="0"/>
        </c:scaling>
        <c:delete val="1"/>
        <c:axPos val="b"/>
        <c:numFmt formatCode="0%" sourceLinked="0"/>
        <c:majorTickMark val="none"/>
        <c:minorTickMark val="none"/>
        <c:tickLblPos val="nextTo"/>
        <c:crossAx val="195089536"/>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289357212701352"/>
          <c:y val="0.38146359342053171"/>
          <c:w val="0.81342828469970663"/>
          <c:h val="0.50684069459803827"/>
        </c:manualLayout>
      </c:layout>
      <c:barChart>
        <c:barDir val="col"/>
        <c:grouping val="clustered"/>
        <c:varyColors val="0"/>
        <c:ser>
          <c:idx val="0"/>
          <c:order val="0"/>
          <c:tx>
            <c:strRef>
              <c:f>Sheet1!$A$2</c:f>
              <c:strCache>
                <c:ptCount val="1"/>
              </c:strCache>
            </c:strRef>
          </c:tx>
          <c:invertIfNegative val="0"/>
          <c:dPt>
            <c:idx val="0"/>
            <c:invertIfNegative val="0"/>
            <c:bubble3D val="0"/>
            <c:spPr>
              <a:solidFill>
                <a:schemeClr val="tx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rgbClr val="002A7E"/>
              </a:solidFill>
              <a:ln>
                <a:noFill/>
              </a:ln>
            </c:spPr>
          </c:dPt>
          <c:dPt>
            <c:idx val="7"/>
            <c:invertIfNegative val="0"/>
            <c:bubble3D val="0"/>
            <c:spPr>
              <a:solidFill>
                <a:srgbClr val="9E2600"/>
              </a:solidFill>
            </c:spPr>
          </c:dPt>
          <c:dPt>
            <c:idx val="8"/>
            <c:invertIfNegative val="0"/>
            <c:bubble3D val="0"/>
            <c:spPr>
              <a:solidFill>
                <a:schemeClr val="bg1">
                  <a:lumMod val="50000"/>
                </a:schemeClr>
              </a:solidFill>
            </c:spPr>
          </c:dPt>
          <c:dLbls>
            <c:txPr>
              <a:bodyPr/>
              <a:lstStyle/>
              <a:p>
                <a:pPr>
                  <a:defRPr sz="700" b="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Sheet1!$B$1:$J$1</c:f>
              <c:strCache>
                <c:ptCount val="9"/>
                <c:pt idx="0">
                  <c:v>AR</c:v>
                </c:pt>
                <c:pt idx="1">
                  <c:v>AU</c:v>
                </c:pt>
                <c:pt idx="2">
                  <c:v>CA</c:v>
                </c:pt>
                <c:pt idx="3">
                  <c:v>DE</c:v>
                </c:pt>
                <c:pt idx="4">
                  <c:v>JP</c:v>
                </c:pt>
                <c:pt idx="5">
                  <c:v>NL</c:v>
                </c:pt>
                <c:pt idx="6">
                  <c:v>TH</c:v>
                </c:pt>
                <c:pt idx="7">
                  <c:v>UK</c:v>
                </c:pt>
                <c:pt idx="8">
                  <c:v>US</c:v>
                </c:pt>
              </c:strCache>
            </c:strRef>
          </c:cat>
          <c:val>
            <c:numRef>
              <c:f>Sheet1!$B$2:$J$2</c:f>
              <c:numCache>
                <c:formatCode>0%</c:formatCode>
                <c:ptCount val="9"/>
                <c:pt idx="0">
                  <c:v>0.79</c:v>
                </c:pt>
                <c:pt idx="1">
                  <c:v>0.89</c:v>
                </c:pt>
                <c:pt idx="2">
                  <c:v>0.81</c:v>
                </c:pt>
                <c:pt idx="3">
                  <c:v>0.82</c:v>
                </c:pt>
                <c:pt idx="4">
                  <c:v>0.66</c:v>
                </c:pt>
                <c:pt idx="5">
                  <c:v>0.9</c:v>
                </c:pt>
                <c:pt idx="6">
                  <c:v>0.64</c:v>
                </c:pt>
                <c:pt idx="7">
                  <c:v>0.88</c:v>
                </c:pt>
                <c:pt idx="8">
                  <c:v>0.87</c:v>
                </c:pt>
              </c:numCache>
            </c:numRef>
          </c:val>
        </c:ser>
        <c:dLbls>
          <c:showLegendKey val="0"/>
          <c:showVal val="0"/>
          <c:showCatName val="0"/>
          <c:showSerName val="0"/>
          <c:showPercent val="0"/>
          <c:showBubbleSize val="0"/>
        </c:dLbls>
        <c:gapWidth val="50"/>
        <c:axId val="147063168"/>
        <c:axId val="147064704"/>
      </c:barChart>
      <c:catAx>
        <c:axId val="147063168"/>
        <c:scaling>
          <c:orientation val="minMax"/>
        </c:scaling>
        <c:delete val="0"/>
        <c:axPos val="b"/>
        <c:majorTickMark val="out"/>
        <c:minorTickMark val="none"/>
        <c:tickLblPos val="nextTo"/>
        <c:txPr>
          <a:bodyPr/>
          <a:lstStyle/>
          <a:p>
            <a:pPr>
              <a:defRPr sz="8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47064704"/>
        <c:crosses val="autoZero"/>
        <c:auto val="1"/>
        <c:lblAlgn val="ctr"/>
        <c:lblOffset val="100"/>
        <c:noMultiLvlLbl val="0"/>
      </c:catAx>
      <c:valAx>
        <c:axId val="147064704"/>
        <c:scaling>
          <c:orientation val="minMax"/>
          <c:max val="1"/>
          <c:min val="0"/>
        </c:scaling>
        <c:delete val="1"/>
        <c:axPos val="l"/>
        <c:numFmt formatCode="0%" sourceLinked="1"/>
        <c:majorTickMark val="out"/>
        <c:minorTickMark val="none"/>
        <c:tickLblPos val="nextTo"/>
        <c:crossAx val="14706316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44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0.84</c:v>
                </c:pt>
                <c:pt idx="1">
                  <c:v>0.84</c:v>
                </c:pt>
                <c:pt idx="2">
                  <c:v>0.79</c:v>
                </c:pt>
              </c:numCache>
            </c:numRef>
          </c:val>
        </c:ser>
        <c:ser>
          <c:idx val="1"/>
          <c:order val="1"/>
          <c:tx>
            <c:strRef>
              <c:f>Sheet1!$C$1</c:f>
              <c:strCache>
                <c:ptCount val="1"/>
                <c:pt idx="0">
                  <c:v>Neutral</c:v>
                </c:pt>
              </c:strCache>
            </c:strRef>
          </c:tx>
          <c:invertIfNegative val="0"/>
          <c:cat>
            <c:strRef>
              <c:f>Sheet1!$A$2:$A$4</c:f>
              <c:strCache>
                <c:ptCount val="3"/>
                <c:pt idx="0">
                  <c:v>Urban</c:v>
                </c:pt>
                <c:pt idx="1">
                  <c:v>Suburban</c:v>
                </c:pt>
                <c:pt idx="2">
                  <c:v>Rural</c:v>
                </c:pt>
              </c:strCache>
            </c:strRef>
          </c:cat>
          <c:val>
            <c:numRef>
              <c:f>Sheet1!$C$2:$C$4</c:f>
              <c:numCache>
                <c:formatCode>0%</c:formatCode>
                <c:ptCount val="3"/>
                <c:pt idx="0">
                  <c:v>9.000000000000008E-2</c:v>
                </c:pt>
                <c:pt idx="1">
                  <c:v>9.000000000000008E-2</c:v>
                </c:pt>
                <c:pt idx="2">
                  <c:v>0.14999999999999991</c:v>
                </c:pt>
              </c:numCache>
            </c:numRef>
          </c:val>
        </c:ser>
        <c:ser>
          <c:idx val="2"/>
          <c:order val="2"/>
          <c:tx>
            <c:strRef>
              <c:f>Sheet1!$D$1</c:f>
              <c:strCache>
                <c:ptCount val="1"/>
                <c:pt idx="0">
                  <c:v>Disagree</c:v>
                </c:pt>
              </c:strCache>
            </c:strRef>
          </c:tx>
          <c:spPr>
            <a:solidFill>
              <a:srgbClr val="C00000"/>
            </a:solidFill>
          </c:spPr>
          <c:invertIfNegative val="0"/>
          <c:cat>
            <c:strRef>
              <c:f>Sheet1!$A$2:$A$4</c:f>
              <c:strCache>
                <c:ptCount val="3"/>
                <c:pt idx="0">
                  <c:v>Urban</c:v>
                </c:pt>
                <c:pt idx="1">
                  <c:v>Suburban</c:v>
                </c:pt>
                <c:pt idx="2">
                  <c:v>Rural</c:v>
                </c:pt>
              </c:strCache>
            </c:strRef>
          </c:cat>
          <c:val>
            <c:numRef>
              <c:f>Sheet1!$D$2:$D$4</c:f>
              <c:numCache>
                <c:formatCode>0%</c:formatCode>
                <c:ptCount val="3"/>
                <c:pt idx="0">
                  <c:v>7.0000000000000007E-2</c:v>
                </c:pt>
                <c:pt idx="1">
                  <c:v>7.0000000000000007E-2</c:v>
                </c:pt>
                <c:pt idx="2">
                  <c:v>0.06</c:v>
                </c:pt>
              </c:numCache>
            </c:numRef>
          </c:val>
        </c:ser>
        <c:dLbls>
          <c:showLegendKey val="0"/>
          <c:showVal val="1"/>
          <c:showCatName val="0"/>
          <c:showSerName val="0"/>
          <c:showPercent val="0"/>
          <c:showBubbleSize val="0"/>
        </c:dLbls>
        <c:gapWidth val="50"/>
        <c:overlap val="100"/>
        <c:axId val="195171456"/>
        <c:axId val="195172992"/>
      </c:barChart>
      <c:catAx>
        <c:axId val="195171456"/>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195172992"/>
        <c:crosses val="autoZero"/>
        <c:auto val="1"/>
        <c:lblAlgn val="ctr"/>
        <c:lblOffset val="100"/>
        <c:noMultiLvlLbl val="0"/>
      </c:catAx>
      <c:valAx>
        <c:axId val="195172992"/>
        <c:scaling>
          <c:orientation val="minMax"/>
          <c:max val="1"/>
          <c:min val="0"/>
        </c:scaling>
        <c:delete val="1"/>
        <c:axPos val="b"/>
        <c:numFmt formatCode="0%" sourceLinked="0"/>
        <c:majorTickMark val="none"/>
        <c:minorTickMark val="none"/>
        <c:tickLblPos val="nextTo"/>
        <c:crossAx val="195171456"/>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44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1.5835829753058708E-3"/>
          <c:w val="0.66821965429220465"/>
          <c:h val="0.93908291667110866"/>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numRef>
              <c:f>Sheet1!$A$2:$A$6</c:f>
              <c:numCache>
                <c:formatCode>General</c:formatCode>
                <c:ptCount val="5"/>
              </c:numCache>
            </c:numRef>
          </c:cat>
          <c:val>
            <c:numRef>
              <c:f>Sheet1!$B$2:$B$6</c:f>
              <c:numCache>
                <c:formatCode>0%</c:formatCode>
                <c:ptCount val="5"/>
                <c:pt idx="0">
                  <c:v>0.68</c:v>
                </c:pt>
                <c:pt idx="1">
                  <c:v>0.46</c:v>
                </c:pt>
                <c:pt idx="2">
                  <c:v>0.51</c:v>
                </c:pt>
                <c:pt idx="3">
                  <c:v>0.69</c:v>
                </c:pt>
                <c:pt idx="4">
                  <c:v>0.76</c:v>
                </c:pt>
              </c:numCache>
            </c:numRef>
          </c:val>
        </c:ser>
        <c:ser>
          <c:idx val="1"/>
          <c:order val="1"/>
          <c:tx>
            <c:strRef>
              <c:f>Sheet1!$C$1</c:f>
              <c:strCache>
                <c:ptCount val="1"/>
                <c:pt idx="0">
                  <c:v>Neutral</c:v>
                </c:pt>
              </c:strCache>
            </c:strRef>
          </c:tx>
          <c:invertIfNegative val="0"/>
          <c:dLbls>
            <c:dLbl>
              <c:idx val="6"/>
              <c:layout>
                <c:manualLayout>
                  <c:x val="-2.7538317291721418E-2"/>
                  <c:y val="0"/>
                </c:manualLayout>
              </c:layout>
              <c:showLegendKey val="0"/>
              <c:showVal val="1"/>
              <c:showCatName val="0"/>
              <c:showSerName val="0"/>
              <c:showPercent val="0"/>
              <c:showBubbleSize val="0"/>
            </c:dLbl>
            <c:dLbl>
              <c:idx val="8"/>
              <c:layout>
                <c:manualLayout>
                  <c:x val="-2.7538317291721418E-2"/>
                  <c:y val="1.0342402339965709E-16"/>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numRef>
              <c:f>Sheet1!$A$2:$A$6</c:f>
              <c:numCache>
                <c:formatCode>General</c:formatCode>
                <c:ptCount val="5"/>
              </c:numCache>
            </c:numRef>
          </c:cat>
          <c:val>
            <c:numRef>
              <c:f>Sheet1!$C$2:$C$6</c:f>
              <c:numCache>
                <c:formatCode>0%</c:formatCode>
                <c:ptCount val="5"/>
                <c:pt idx="0">
                  <c:v>0.20999999999999996</c:v>
                </c:pt>
                <c:pt idx="1">
                  <c:v>0.32999999999999996</c:v>
                </c:pt>
                <c:pt idx="2">
                  <c:v>0.31999999999999995</c:v>
                </c:pt>
                <c:pt idx="3">
                  <c:v>0.16000000000000003</c:v>
                </c:pt>
                <c:pt idx="4">
                  <c:v>0.12</c:v>
                </c:pt>
              </c:numCache>
            </c:numRef>
          </c:val>
        </c:ser>
        <c:ser>
          <c:idx val="2"/>
          <c:order val="2"/>
          <c:tx>
            <c:strRef>
              <c:f>Sheet1!$D$1</c:f>
              <c:strCache>
                <c:ptCount val="1"/>
                <c:pt idx="0">
                  <c:v>Agree</c:v>
                </c:pt>
              </c:strCache>
            </c:strRef>
          </c:tx>
          <c:spPr>
            <a:solidFill>
              <a:srgbClr val="C00000"/>
            </a:solidFill>
          </c:spPr>
          <c:invertIfNegative val="0"/>
          <c:dLbls>
            <c:showLegendKey val="0"/>
            <c:showVal val="1"/>
            <c:showCatName val="0"/>
            <c:showSerName val="0"/>
            <c:showPercent val="0"/>
            <c:showBubbleSize val="0"/>
            <c:showLeaderLines val="0"/>
          </c:dLbls>
          <c:cat>
            <c:numRef>
              <c:f>Sheet1!$A$2:$A$6</c:f>
              <c:numCache>
                <c:formatCode>General</c:formatCode>
                <c:ptCount val="5"/>
              </c:numCache>
            </c:numRef>
          </c:cat>
          <c:val>
            <c:numRef>
              <c:f>Sheet1!$D$2:$D$6</c:f>
              <c:numCache>
                <c:formatCode>0%</c:formatCode>
                <c:ptCount val="5"/>
                <c:pt idx="0">
                  <c:v>0.11</c:v>
                </c:pt>
                <c:pt idx="1">
                  <c:v>0.21</c:v>
                </c:pt>
                <c:pt idx="2">
                  <c:v>0.17</c:v>
                </c:pt>
                <c:pt idx="3">
                  <c:v>0.15</c:v>
                </c:pt>
                <c:pt idx="4">
                  <c:v>0.12</c:v>
                </c:pt>
              </c:numCache>
            </c:numRef>
          </c:val>
        </c:ser>
        <c:dLbls>
          <c:showLegendKey val="0"/>
          <c:showVal val="0"/>
          <c:showCatName val="0"/>
          <c:showSerName val="0"/>
          <c:showPercent val="0"/>
          <c:showBubbleSize val="0"/>
        </c:dLbls>
        <c:gapWidth val="141"/>
        <c:overlap val="100"/>
        <c:axId val="195671168"/>
        <c:axId val="195672704"/>
      </c:barChart>
      <c:catAx>
        <c:axId val="195671168"/>
        <c:scaling>
          <c:orientation val="maxMin"/>
        </c:scaling>
        <c:delete val="0"/>
        <c:axPos val="l"/>
        <c:numFmt formatCode="General" sourceLinked="1"/>
        <c:majorTickMark val="out"/>
        <c:minorTickMark val="none"/>
        <c:tickLblPos val="nextTo"/>
        <c:txPr>
          <a:bodyPr/>
          <a:lstStyle/>
          <a:p>
            <a:pPr>
              <a:defRPr>
                <a:solidFill>
                  <a:schemeClr val="tx1"/>
                </a:solidFill>
              </a:defRPr>
            </a:pPr>
            <a:endParaRPr lang="en-US"/>
          </a:p>
        </c:txPr>
        <c:crossAx val="195672704"/>
        <c:crosses val="autoZero"/>
        <c:auto val="1"/>
        <c:lblAlgn val="ctr"/>
        <c:lblOffset val="100"/>
        <c:noMultiLvlLbl val="0"/>
      </c:catAx>
      <c:valAx>
        <c:axId val="195672704"/>
        <c:scaling>
          <c:orientation val="minMax"/>
          <c:max val="1"/>
          <c:min val="0"/>
        </c:scaling>
        <c:delete val="1"/>
        <c:axPos val="b"/>
        <c:numFmt formatCode="0%" sourceLinked="0"/>
        <c:majorTickMark val="none"/>
        <c:minorTickMark val="none"/>
        <c:tickLblPos val="nextTo"/>
        <c:crossAx val="195671168"/>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44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002A7E"/>
              </a:solidFill>
            </c:spPr>
          </c:dPt>
          <c:dPt>
            <c:idx val="6"/>
            <c:invertIfNegative val="0"/>
            <c:bubble3D val="0"/>
            <c:spPr>
              <a:solidFill>
                <a:srgbClr val="C00000"/>
              </a:solidFill>
            </c:spPr>
          </c:dPt>
          <c:dPt>
            <c:idx val="7"/>
            <c:invertIfNegative val="0"/>
            <c:bubble3D val="0"/>
            <c:spPr>
              <a:solidFill>
                <a:srgbClr val="C00000"/>
              </a:solidFill>
            </c:spPr>
          </c:dPt>
          <c:dPt>
            <c:idx val="8"/>
            <c:invertIfNegative val="0"/>
            <c:bubble3D val="0"/>
            <c:spPr>
              <a:solidFill>
                <a:srgbClr val="C00000"/>
              </a:solidFill>
            </c:spPr>
          </c:dPt>
          <c:dPt>
            <c:idx val="9"/>
            <c:invertIfNegative val="0"/>
            <c:bubble3D val="0"/>
            <c:spPr>
              <a:solidFill>
                <a:srgbClr val="002A7E"/>
              </a:solidFill>
            </c:spPr>
          </c:dPt>
          <c:dLbls>
            <c:txPr>
              <a:bodyPr/>
              <a:lstStyle/>
              <a:p>
                <a:pPr>
                  <a:defRPr sz="9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Sheet1!$A$2:$A$11</c:f>
              <c:strCache>
                <c:ptCount val="10"/>
                <c:pt idx="0">
                  <c:v>Heart attack</c:v>
                </c:pt>
                <c:pt idx="1">
                  <c:v>Breast cancer</c:v>
                </c:pt>
                <c:pt idx="2">
                  <c:v>High blood pressure</c:v>
                </c:pt>
                <c:pt idx="3">
                  <c:v>AIDS</c:v>
                </c:pt>
                <c:pt idx="4">
                  <c:v>Stroke</c:v>
                </c:pt>
                <c:pt idx="5">
                  <c:v>Prostate cancer</c:v>
                </c:pt>
                <c:pt idx="6">
                  <c:v>Thrombosis</c:v>
                </c:pt>
                <c:pt idx="7">
                  <c:v>Pulmonary embolism</c:v>
                </c:pt>
                <c:pt idx="8">
                  <c:v>Deep vein thrombosis</c:v>
                </c:pt>
                <c:pt idx="9">
                  <c:v>Hemo-Distension Syndrome</c:v>
                </c:pt>
              </c:strCache>
            </c:strRef>
          </c:cat>
          <c:val>
            <c:numRef>
              <c:f>Sheet1!$B$2:$B$11</c:f>
              <c:numCache>
                <c:formatCode>0%</c:formatCode>
                <c:ptCount val="10"/>
                <c:pt idx="0">
                  <c:v>0.95</c:v>
                </c:pt>
                <c:pt idx="1">
                  <c:v>0.95</c:v>
                </c:pt>
                <c:pt idx="2">
                  <c:v>0.94</c:v>
                </c:pt>
                <c:pt idx="3">
                  <c:v>0.94</c:v>
                </c:pt>
                <c:pt idx="4">
                  <c:v>0.9</c:v>
                </c:pt>
                <c:pt idx="5">
                  <c:v>0.89</c:v>
                </c:pt>
                <c:pt idx="6">
                  <c:v>0.7</c:v>
                </c:pt>
                <c:pt idx="7">
                  <c:v>0.66</c:v>
                </c:pt>
                <c:pt idx="8">
                  <c:v>0.33</c:v>
                </c:pt>
                <c:pt idx="9">
                  <c:v>0.16</c:v>
                </c:pt>
              </c:numCache>
            </c:numRef>
          </c:val>
        </c:ser>
        <c:dLbls>
          <c:dLblPos val="outEnd"/>
          <c:showLegendKey val="0"/>
          <c:showVal val="1"/>
          <c:showCatName val="0"/>
          <c:showSerName val="0"/>
          <c:showPercent val="0"/>
          <c:showBubbleSize val="0"/>
        </c:dLbls>
        <c:gapWidth val="50"/>
        <c:axId val="196027904"/>
        <c:axId val="196047232"/>
      </c:barChart>
      <c:catAx>
        <c:axId val="196027904"/>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96047232"/>
        <c:crosses val="autoZero"/>
        <c:auto val="1"/>
        <c:lblAlgn val="ctr"/>
        <c:lblOffset val="100"/>
        <c:noMultiLvlLbl val="0"/>
      </c:catAx>
      <c:valAx>
        <c:axId val="196047232"/>
        <c:scaling>
          <c:orientation val="minMax"/>
        </c:scaling>
        <c:delete val="1"/>
        <c:axPos val="t"/>
        <c:numFmt formatCode="0%" sourceLinked="1"/>
        <c:majorTickMark val="out"/>
        <c:minorTickMark val="none"/>
        <c:tickLblPos val="nextTo"/>
        <c:crossAx val="19602790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44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1242147220657684"/>
          <c:y val="9.2050330511422945E-2"/>
          <c:w val="0.52720819991818191"/>
          <c:h val="0.81589933897715416"/>
        </c:manualLayout>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C00000"/>
              </a:solidFill>
            </c:spPr>
          </c:dPt>
          <c:dPt>
            <c:idx val="6"/>
            <c:invertIfNegative val="0"/>
            <c:bubble3D val="0"/>
            <c:spPr>
              <a:solidFill>
                <a:srgbClr val="C00000"/>
              </a:solidFill>
            </c:spPr>
          </c:dPt>
          <c:dPt>
            <c:idx val="7"/>
            <c:invertIfNegative val="0"/>
            <c:bubble3D val="0"/>
            <c:spPr>
              <a:solidFill>
                <a:srgbClr val="C00000"/>
              </a:solidFill>
            </c:spPr>
          </c:dPt>
          <c:dPt>
            <c:idx val="8"/>
            <c:invertIfNegative val="0"/>
            <c:bubble3D val="0"/>
            <c:spPr>
              <a:solidFill>
                <a:srgbClr val="002A7E"/>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Breast cancer (women only)</c:v>
                </c:pt>
                <c:pt idx="1">
                  <c:v>Stroke</c:v>
                </c:pt>
                <c:pt idx="2">
                  <c:v>Heart attack</c:v>
                </c:pt>
                <c:pt idx="3">
                  <c:v>Prostate cancer (men only)</c:v>
                </c:pt>
                <c:pt idx="4">
                  <c:v>High blood pressure</c:v>
                </c:pt>
                <c:pt idx="5">
                  <c:v>Deep vein thrombosis</c:v>
                </c:pt>
                <c:pt idx="6">
                  <c:v>Pulmonary embolism</c:v>
                </c:pt>
                <c:pt idx="7">
                  <c:v>Thrombosis</c:v>
                </c:pt>
                <c:pt idx="8">
                  <c:v>AIDS</c:v>
                </c:pt>
              </c:strCache>
            </c:strRef>
          </c:cat>
          <c:val>
            <c:numRef>
              <c:f>Sheet1!$B$2:$B$10</c:f>
              <c:numCache>
                <c:formatCode>0%</c:formatCode>
                <c:ptCount val="9"/>
                <c:pt idx="0">
                  <c:v>0.8</c:v>
                </c:pt>
                <c:pt idx="1">
                  <c:v>0.76</c:v>
                </c:pt>
                <c:pt idx="2">
                  <c:v>0.72</c:v>
                </c:pt>
                <c:pt idx="3">
                  <c:v>0.7</c:v>
                </c:pt>
                <c:pt idx="4">
                  <c:v>0.63</c:v>
                </c:pt>
                <c:pt idx="5">
                  <c:v>0.6</c:v>
                </c:pt>
                <c:pt idx="6">
                  <c:v>0.56000000000000005</c:v>
                </c:pt>
                <c:pt idx="7">
                  <c:v>0.56000000000000005</c:v>
                </c:pt>
                <c:pt idx="8">
                  <c:v>0.56000000000000005</c:v>
                </c:pt>
              </c:numCache>
            </c:numRef>
          </c:val>
        </c:ser>
        <c:dLbls>
          <c:dLblPos val="outEnd"/>
          <c:showLegendKey val="0"/>
          <c:showVal val="1"/>
          <c:showCatName val="0"/>
          <c:showSerName val="0"/>
          <c:showPercent val="0"/>
          <c:showBubbleSize val="0"/>
        </c:dLbls>
        <c:gapWidth val="50"/>
        <c:axId val="195756032"/>
        <c:axId val="195757184"/>
      </c:barChart>
      <c:catAx>
        <c:axId val="195756032"/>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95757184"/>
        <c:crosses val="autoZero"/>
        <c:auto val="1"/>
        <c:lblAlgn val="ctr"/>
        <c:lblOffset val="100"/>
        <c:noMultiLvlLbl val="0"/>
      </c:catAx>
      <c:valAx>
        <c:axId val="195757184"/>
        <c:scaling>
          <c:orientation val="minMax"/>
        </c:scaling>
        <c:delete val="1"/>
        <c:axPos val="t"/>
        <c:numFmt formatCode="0%" sourceLinked="1"/>
        <c:majorTickMark val="out"/>
        <c:minorTickMark val="none"/>
        <c:tickLblPos val="nextTo"/>
        <c:crossAx val="19575603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44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2372592132372141"/>
          <c:y val="8.6425504246727805E-2"/>
          <c:w val="0.60731140133155892"/>
          <c:h val="0.82714899150654442"/>
        </c:manualLayout>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002A7E"/>
              </a:solidFill>
            </c:spPr>
          </c:dPt>
          <c:dPt>
            <c:idx val="6"/>
            <c:invertIfNegative val="0"/>
            <c:bubble3D val="0"/>
            <c:spPr>
              <a:solidFill>
                <a:srgbClr val="002A7E"/>
              </a:solidFill>
            </c:spPr>
          </c:dPt>
          <c:dPt>
            <c:idx val="7"/>
            <c:invertIfNegative val="0"/>
            <c:bubble3D val="0"/>
            <c:spPr>
              <a:solidFill>
                <a:srgbClr val="002A7E"/>
              </a:solidFill>
            </c:spPr>
          </c:dPt>
          <c:dPt>
            <c:idx val="8"/>
            <c:invertIfNegative val="0"/>
            <c:bubble3D val="0"/>
            <c:spPr>
              <a:solidFill>
                <a:srgbClr val="C00000"/>
              </a:solidFill>
            </c:spPr>
          </c:dPt>
          <c:dPt>
            <c:idx val="9"/>
            <c:invertIfNegative val="0"/>
            <c:bubble3D val="0"/>
            <c:spPr>
              <a:solidFill>
                <a:srgbClr val="C00000"/>
              </a:solidFill>
            </c:spPr>
          </c:dPt>
          <c:dPt>
            <c:idx val="10"/>
            <c:invertIfNegative val="0"/>
            <c:bubble3D val="0"/>
            <c:spPr>
              <a:solidFill>
                <a:srgbClr val="C00000"/>
              </a:solidFill>
            </c:spPr>
          </c:dPt>
          <c:dPt>
            <c:idx val="11"/>
            <c:invertIfNegative val="0"/>
            <c:bubble3D val="0"/>
            <c:spPr>
              <a:solidFill>
                <a:srgbClr val="C00000"/>
              </a:solidFill>
            </c:spPr>
          </c:dPt>
          <c:dPt>
            <c:idx val="12"/>
            <c:invertIfNegative val="0"/>
            <c:bubble3D val="0"/>
            <c:spPr>
              <a:solidFill>
                <a:schemeClr val="tx1">
                  <a:lumMod val="65000"/>
                  <a:lumOff val="35000"/>
                </a:schemeClr>
              </a:solidFill>
            </c:spPr>
          </c:dPt>
          <c:dLbls>
            <c:dLbl>
              <c:idx val="0"/>
              <c:layout>
                <c:manualLayout>
                  <c:x val="-1.1493779557453286E-2"/>
                  <c:y val="0"/>
                </c:manualLayout>
              </c:layout>
              <c:dLblPos val="outEnd"/>
              <c:showLegendKey val="0"/>
              <c:showVal val="1"/>
              <c:showCatName val="0"/>
              <c:showSerName val="0"/>
              <c:showPercent val="0"/>
              <c:showBubbleSize val="0"/>
            </c:dLbl>
            <c:dLbl>
              <c:idx val="7"/>
              <c:tx>
                <c:rich>
                  <a:bodyPr/>
                  <a:lstStyle/>
                  <a:p>
                    <a:r>
                      <a:rPr lang="en-US" dirty="0" smtClean="0"/>
                      <a:t>53%</a:t>
                    </a:r>
                    <a:endParaRPr lang="en-US" dirty="0"/>
                  </a:p>
                </c:rich>
              </c:tx>
              <c:dLblPos val="outEnd"/>
              <c:showLegendKey val="0"/>
              <c:showVal val="1"/>
              <c:showCatName val="0"/>
              <c:showSerName val="0"/>
              <c:showPercent val="0"/>
              <c:showBubbleSize val="0"/>
            </c:dLbl>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Sheet1!$A$2:$A$14</c:f>
              <c:strCache>
                <c:ptCount val="13"/>
                <c:pt idx="0">
                  <c:v>Hospital stay</c:v>
                </c:pt>
                <c:pt idx="1">
                  <c:v>Surgery</c:v>
                </c:pt>
                <c:pt idx="2">
                  <c:v>Cancer</c:v>
                </c:pt>
                <c:pt idx="3">
                  <c:v>Not moving for long periods </c:v>
                </c:pt>
                <c:pt idx="4">
                  <c:v>Pregnancy/Recent birth</c:v>
                </c:pt>
                <c:pt idx="5">
                  <c:v>Using estrogen-based meds</c:v>
                </c:pt>
                <c:pt idx="6">
                  <c:v>Family history of blood clots</c:v>
                </c:pt>
                <c:pt idx="7">
                  <c:v>Older age (65+)</c:v>
                </c:pt>
                <c:pt idx="8">
                  <c:v>Too much exercise</c:v>
                </c:pt>
                <c:pt idx="9">
                  <c:v>High blood cholesterol</c:v>
                </c:pt>
                <c:pt idx="10">
                  <c:v>Donating blood</c:v>
                </c:pt>
                <c:pt idx="11">
                  <c:v>High blood pressure</c:v>
                </c:pt>
                <c:pt idx="12">
                  <c:v>Not sure</c:v>
                </c:pt>
              </c:strCache>
            </c:strRef>
          </c:cat>
          <c:val>
            <c:numRef>
              <c:f>Sheet1!$B$2:$B$14</c:f>
              <c:numCache>
                <c:formatCode>0%</c:formatCode>
                <c:ptCount val="13"/>
                <c:pt idx="0">
                  <c:v>0.13</c:v>
                </c:pt>
                <c:pt idx="1">
                  <c:v>0.3</c:v>
                </c:pt>
                <c:pt idx="2">
                  <c:v>0.17</c:v>
                </c:pt>
                <c:pt idx="3">
                  <c:v>0.5</c:v>
                </c:pt>
                <c:pt idx="4">
                  <c:v>0.17</c:v>
                </c:pt>
                <c:pt idx="5">
                  <c:v>0.22</c:v>
                </c:pt>
                <c:pt idx="6">
                  <c:v>0.5</c:v>
                </c:pt>
                <c:pt idx="7">
                  <c:v>0.53</c:v>
                </c:pt>
                <c:pt idx="8">
                  <c:v>7.0000000000000007E-2</c:v>
                </c:pt>
                <c:pt idx="9">
                  <c:v>0.6</c:v>
                </c:pt>
                <c:pt idx="10">
                  <c:v>0.05</c:v>
                </c:pt>
                <c:pt idx="11">
                  <c:v>0.54</c:v>
                </c:pt>
                <c:pt idx="12">
                  <c:v>0.13</c:v>
                </c:pt>
              </c:numCache>
            </c:numRef>
          </c:val>
        </c:ser>
        <c:dLbls>
          <c:dLblPos val="outEnd"/>
          <c:showLegendKey val="0"/>
          <c:showVal val="1"/>
          <c:showCatName val="0"/>
          <c:showSerName val="0"/>
          <c:showPercent val="0"/>
          <c:showBubbleSize val="0"/>
        </c:dLbls>
        <c:gapWidth val="50"/>
        <c:axId val="195771776"/>
        <c:axId val="195816832"/>
      </c:barChart>
      <c:catAx>
        <c:axId val="195771776"/>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95816832"/>
        <c:crosses val="autoZero"/>
        <c:auto val="1"/>
        <c:lblAlgn val="ctr"/>
        <c:lblOffset val="100"/>
        <c:noMultiLvlLbl val="0"/>
      </c:catAx>
      <c:valAx>
        <c:axId val="195816832"/>
        <c:scaling>
          <c:orientation val="minMax"/>
          <c:max val="0.85000000000000009"/>
          <c:min val="0"/>
        </c:scaling>
        <c:delete val="1"/>
        <c:axPos val="t"/>
        <c:numFmt formatCode="0%" sourceLinked="1"/>
        <c:majorTickMark val="out"/>
        <c:minorTickMark val="none"/>
        <c:tickLblPos val="nextTo"/>
        <c:crossAx val="19577177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44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9139161566000693E-2"/>
          <c:y val="0.13994595675503102"/>
          <c:w val="0.95456680910035796"/>
          <c:h val="0.44829096449731082"/>
        </c:manualLayout>
      </c:layout>
      <c:barChart>
        <c:barDir val="col"/>
        <c:grouping val="clustered"/>
        <c:varyColors val="0"/>
        <c:ser>
          <c:idx val="0"/>
          <c:order val="0"/>
          <c:invertIfNegative val="0"/>
          <c:dPt>
            <c:idx val="0"/>
            <c:invertIfNegative val="0"/>
            <c:bubble3D val="0"/>
            <c:spPr>
              <a:solidFill>
                <a:schemeClr val="tx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Lbls>
            <c:txPr>
              <a:bodyPr/>
              <a:lstStyle/>
              <a:p>
                <a:pPr>
                  <a:defRPr sz="700" b="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Sheet1!$A$1:$E$1</c:f>
              <c:strCache>
                <c:ptCount val="5"/>
                <c:pt idx="0">
                  <c:v>A blood clot in a vein</c:v>
                </c:pt>
                <c:pt idx="1">
                  <c:v>Lack of oxygen in a vein</c:v>
                </c:pt>
                <c:pt idx="2">
                  <c:v>A tumor in a vein</c:v>
                </c:pt>
                <c:pt idx="3">
                  <c:v>None of the above</c:v>
                </c:pt>
                <c:pt idx="4">
                  <c:v>Not sure</c:v>
                </c:pt>
              </c:strCache>
            </c:strRef>
          </c:cat>
          <c:val>
            <c:numRef>
              <c:f>Sheet1!$A$2:$E$2</c:f>
              <c:numCache>
                <c:formatCode>0%</c:formatCode>
                <c:ptCount val="5"/>
                <c:pt idx="0">
                  <c:v>0.64</c:v>
                </c:pt>
                <c:pt idx="1">
                  <c:v>0.06</c:v>
                </c:pt>
                <c:pt idx="2">
                  <c:v>0.02</c:v>
                </c:pt>
                <c:pt idx="3">
                  <c:v>0.01</c:v>
                </c:pt>
                <c:pt idx="4">
                  <c:v>0.27</c:v>
                </c:pt>
              </c:numCache>
            </c:numRef>
          </c:val>
        </c:ser>
        <c:dLbls>
          <c:showLegendKey val="0"/>
          <c:showVal val="0"/>
          <c:showCatName val="0"/>
          <c:showSerName val="0"/>
          <c:showPercent val="0"/>
          <c:showBubbleSize val="0"/>
        </c:dLbls>
        <c:gapWidth val="50"/>
        <c:axId val="195343104"/>
        <c:axId val="195344640"/>
      </c:barChart>
      <c:catAx>
        <c:axId val="195343104"/>
        <c:scaling>
          <c:orientation val="minMax"/>
        </c:scaling>
        <c:delete val="0"/>
        <c:axPos val="b"/>
        <c:majorTickMark val="out"/>
        <c:minorTickMark val="none"/>
        <c:tickLblPos val="nextTo"/>
        <c:txPr>
          <a:bodyPr/>
          <a:lstStyle/>
          <a:p>
            <a:pPr>
              <a:defRPr sz="8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95344640"/>
        <c:crosses val="autoZero"/>
        <c:auto val="1"/>
        <c:lblAlgn val="ctr"/>
        <c:lblOffset val="100"/>
        <c:noMultiLvlLbl val="0"/>
      </c:catAx>
      <c:valAx>
        <c:axId val="195344640"/>
        <c:scaling>
          <c:orientation val="minMax"/>
          <c:max val="1"/>
          <c:min val="0"/>
        </c:scaling>
        <c:delete val="1"/>
        <c:axPos val="l"/>
        <c:numFmt formatCode="0%" sourceLinked="1"/>
        <c:majorTickMark val="out"/>
        <c:minorTickMark val="none"/>
        <c:tickLblPos val="nextTo"/>
        <c:crossAx val="19534310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44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solidFill>
                <a:schemeClr val="bg1"/>
              </a:solidFill>
              <a:ln>
                <a:solidFill>
                  <a:srgbClr val="002A7E"/>
                </a:solidFill>
              </a:ln>
            </c:spPr>
          </c:dPt>
          <c:dLbls>
            <c:dLbl>
              <c:idx val="0"/>
              <c:layout>
                <c:manualLayout>
                  <c:x val="-0.12322644567642206"/>
                  <c:y val="8.4471921650876622E-2"/>
                </c:manualLayout>
              </c:layout>
              <c:spPr/>
              <c:txPr>
                <a:bodyPr/>
                <a:lstStyle/>
                <a:p>
                  <a:pPr>
                    <a:defRPr sz="1000" b="1">
                      <a:solidFill>
                        <a:srgbClr val="002A7E"/>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dLbl>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0.38</c:v>
                </c:pt>
                <c:pt idx="1">
                  <c:v>0.62</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44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solidFill>
                <a:schemeClr val="bg1"/>
              </a:solidFill>
              <a:ln>
                <a:solidFill>
                  <a:srgbClr val="002A7E"/>
                </a:solidFill>
              </a:ln>
            </c:spPr>
          </c:dPt>
          <c:dLbls>
            <c:dLbl>
              <c:idx val="0"/>
              <c:layout>
                <c:manualLayout>
                  <c:x val="-7.3658644563181663E-2"/>
                  <c:y val="0.18054548222591849"/>
                </c:manualLayout>
              </c:layout>
              <c:spPr/>
              <c:txPr>
                <a:bodyPr/>
                <a:lstStyle/>
                <a:p>
                  <a:pPr>
                    <a:defRPr sz="1000" b="1">
                      <a:solidFill>
                        <a:srgbClr val="002A7E"/>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dLbl>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0.21</c:v>
                </c:pt>
                <c:pt idx="1">
                  <c:v>0.79</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44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C00000"/>
              </a:solidFill>
            </c:spPr>
          </c:dPt>
          <c:dPt>
            <c:idx val="5"/>
            <c:invertIfNegative val="0"/>
            <c:bubble3D val="0"/>
            <c:spPr>
              <a:solidFill>
                <a:srgbClr val="C00000"/>
              </a:solidFill>
            </c:spPr>
          </c:dPt>
          <c:dPt>
            <c:idx val="6"/>
            <c:invertIfNegative val="0"/>
            <c:bubble3D val="0"/>
            <c:spPr>
              <a:solidFill>
                <a:schemeClr val="tx1">
                  <a:lumMod val="65000"/>
                  <a:lumOff val="35000"/>
                </a:schemeClr>
              </a:solidFill>
            </c:spPr>
          </c:dPt>
          <c:dPt>
            <c:idx val="7"/>
            <c:invertIfNegative val="0"/>
            <c:bubble3D val="0"/>
            <c:spPr>
              <a:solidFill>
                <a:srgbClr val="C00000"/>
              </a:solidFill>
            </c:spPr>
          </c:dPt>
          <c:dPt>
            <c:idx val="8"/>
            <c:invertIfNegative val="0"/>
            <c:bubble3D val="0"/>
            <c:spPr>
              <a:solidFill>
                <a:schemeClr val="tx1">
                  <a:lumMod val="65000"/>
                  <a:lumOff val="35000"/>
                </a:schemeClr>
              </a:solidFill>
            </c:spPr>
          </c:dPt>
          <c:dLbls>
            <c:dLbl>
              <c:idx val="7"/>
              <c:tx>
                <c:rich>
                  <a:bodyPr/>
                  <a:lstStyle/>
                  <a:p>
                    <a:r>
                      <a:rPr lang="en-US" smtClean="0"/>
                      <a:t>0%</a:t>
                    </a:r>
                    <a:endParaRPr lang="en-US"/>
                  </a:p>
                </c:rich>
              </c:tx>
              <c:dLblPos val="outEnd"/>
              <c:showLegendKey val="0"/>
              <c:showVal val="1"/>
              <c:showCatName val="0"/>
              <c:showSerName val="0"/>
              <c:showPercent val="0"/>
              <c:showBubbleSize val="0"/>
            </c:dLbl>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Swelling of leg</c:v>
                </c:pt>
                <c:pt idx="1">
                  <c:v>Pain/tenderness of leg</c:v>
                </c:pt>
                <c:pt idx="2">
                  <c:v>Changes in the skin color of leg</c:v>
                </c:pt>
                <c:pt idx="3">
                  <c:v>Leg feels warm to touch</c:v>
                </c:pt>
                <c:pt idx="4">
                  <c:v>Itching of your leg</c:v>
                </c:pt>
                <c:pt idx="5">
                  <c:v>Leg paralysis</c:v>
                </c:pt>
                <c:pt idx="6">
                  <c:v>Other</c:v>
                </c:pt>
                <c:pt idx="7">
                  <c:v>None of the above</c:v>
                </c:pt>
                <c:pt idx="8">
                  <c:v>Not sure</c:v>
                </c:pt>
              </c:strCache>
            </c:strRef>
          </c:cat>
          <c:val>
            <c:numRef>
              <c:f>Sheet1!$B$2:$B$10</c:f>
              <c:numCache>
                <c:formatCode>0%</c:formatCode>
                <c:ptCount val="9"/>
                <c:pt idx="0">
                  <c:v>0.79</c:v>
                </c:pt>
                <c:pt idx="1">
                  <c:v>0.79</c:v>
                </c:pt>
                <c:pt idx="2">
                  <c:v>0.71</c:v>
                </c:pt>
                <c:pt idx="3">
                  <c:v>0.39</c:v>
                </c:pt>
                <c:pt idx="4">
                  <c:v>0.24</c:v>
                </c:pt>
                <c:pt idx="5">
                  <c:v>0.19</c:v>
                </c:pt>
                <c:pt idx="6">
                  <c:v>0.01</c:v>
                </c:pt>
                <c:pt idx="7">
                  <c:v>0</c:v>
                </c:pt>
                <c:pt idx="8">
                  <c:v>0.03</c:v>
                </c:pt>
              </c:numCache>
            </c:numRef>
          </c:val>
        </c:ser>
        <c:dLbls>
          <c:dLblPos val="outEnd"/>
          <c:showLegendKey val="0"/>
          <c:showVal val="1"/>
          <c:showCatName val="0"/>
          <c:showSerName val="0"/>
          <c:showPercent val="0"/>
          <c:showBubbleSize val="0"/>
        </c:dLbls>
        <c:gapWidth val="50"/>
        <c:axId val="195484672"/>
        <c:axId val="195511808"/>
      </c:barChart>
      <c:catAx>
        <c:axId val="195484672"/>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95511808"/>
        <c:crosses val="autoZero"/>
        <c:auto val="1"/>
        <c:lblAlgn val="ctr"/>
        <c:lblOffset val="100"/>
        <c:noMultiLvlLbl val="0"/>
      </c:catAx>
      <c:valAx>
        <c:axId val="195511808"/>
        <c:scaling>
          <c:orientation val="minMax"/>
        </c:scaling>
        <c:delete val="1"/>
        <c:axPos val="t"/>
        <c:numFmt formatCode="0%" sourceLinked="1"/>
        <c:majorTickMark val="out"/>
        <c:minorTickMark val="none"/>
        <c:tickLblPos val="nextTo"/>
        <c:crossAx val="19548467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44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8637113776199824"/>
          <c:y val="8.6425504246727805E-2"/>
          <c:w val="0.56708317288047239"/>
          <c:h val="0.82714899150654442"/>
        </c:manualLayout>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C00000"/>
              </a:solidFill>
            </c:spPr>
          </c:dPt>
          <c:dPt>
            <c:idx val="6"/>
            <c:invertIfNegative val="0"/>
            <c:bubble3D val="0"/>
            <c:spPr>
              <a:solidFill>
                <a:srgbClr val="C00000"/>
              </a:solidFill>
            </c:spPr>
          </c:dPt>
          <c:dPt>
            <c:idx val="7"/>
            <c:invertIfNegative val="0"/>
            <c:bubble3D val="0"/>
            <c:spPr>
              <a:solidFill>
                <a:srgbClr val="C00000"/>
              </a:solidFill>
            </c:spPr>
          </c:dPt>
          <c:dPt>
            <c:idx val="8"/>
            <c:invertIfNegative val="0"/>
            <c:bubble3D val="0"/>
            <c:spPr>
              <a:solidFill>
                <a:schemeClr val="tx1">
                  <a:lumMod val="65000"/>
                  <a:lumOff val="35000"/>
                </a:schemeClr>
              </a:solidFill>
            </c:spPr>
          </c:dPt>
          <c:dPt>
            <c:idx val="9"/>
            <c:invertIfNegative val="0"/>
            <c:bubble3D val="0"/>
            <c:spPr>
              <a:solidFill>
                <a:srgbClr val="002A7E"/>
              </a:solidFill>
            </c:spPr>
          </c:dPt>
          <c:dPt>
            <c:idx val="10"/>
            <c:invertIfNegative val="0"/>
            <c:bubble3D val="0"/>
            <c:spPr>
              <a:solidFill>
                <a:schemeClr val="tx1">
                  <a:lumMod val="65000"/>
                  <a:lumOff val="35000"/>
                </a:schemeClr>
              </a:solidFill>
            </c:spPr>
          </c:dPt>
          <c:dLbls>
            <c:txPr>
              <a:bodyPr/>
              <a:lstStyle/>
              <a:p>
                <a:pPr>
                  <a:defRPr sz="800"/>
                </a:pPr>
                <a:endParaRPr lang="en-US"/>
              </a:p>
            </c:txPr>
            <c:dLblPos val="outEnd"/>
            <c:showLegendKey val="0"/>
            <c:showVal val="1"/>
            <c:showCatName val="0"/>
            <c:showSerName val="0"/>
            <c:showPercent val="0"/>
            <c:showBubbleSize val="0"/>
            <c:showLeaderLines val="0"/>
          </c:dLbls>
          <c:cat>
            <c:strRef>
              <c:f>Sheet1!$A$2:$A$12</c:f>
              <c:strCache>
                <c:ptCount val="11"/>
                <c:pt idx="0">
                  <c:v>Shortness of breath</c:v>
                </c:pt>
                <c:pt idx="1">
                  <c:v>Chest pain</c:v>
                </c:pt>
                <c:pt idx="2">
                  <c:v>Rapid heart rate</c:v>
                </c:pt>
                <c:pt idx="3">
                  <c:v>Light headed/pass out</c:v>
                </c:pt>
                <c:pt idx="4">
                  <c:v>Cough up blood</c:v>
                </c:pt>
                <c:pt idx="5">
                  <c:v>Slow/shallow breathing</c:v>
                </c:pt>
                <c:pt idx="6">
                  <c:v>Pain radiating down arm</c:v>
                </c:pt>
                <c:pt idx="7">
                  <c:v>Frequent headaches</c:v>
                </c:pt>
                <c:pt idx="8">
                  <c:v>Other</c:v>
                </c:pt>
                <c:pt idx="9">
                  <c:v>None of the above</c:v>
                </c:pt>
                <c:pt idx="10">
                  <c:v>Not sure</c:v>
                </c:pt>
              </c:strCache>
            </c:strRef>
          </c:cat>
          <c:val>
            <c:numRef>
              <c:f>Sheet1!$B$2:$B$12</c:f>
              <c:numCache>
                <c:formatCode>0%</c:formatCode>
                <c:ptCount val="11"/>
                <c:pt idx="0">
                  <c:v>0.85</c:v>
                </c:pt>
                <c:pt idx="1">
                  <c:v>0.67</c:v>
                </c:pt>
                <c:pt idx="2">
                  <c:v>0.49</c:v>
                </c:pt>
                <c:pt idx="3">
                  <c:v>0.36</c:v>
                </c:pt>
                <c:pt idx="4">
                  <c:v>0.55000000000000004</c:v>
                </c:pt>
                <c:pt idx="5">
                  <c:v>0.53</c:v>
                </c:pt>
                <c:pt idx="6">
                  <c:v>0.14000000000000001</c:v>
                </c:pt>
                <c:pt idx="7">
                  <c:v>0.11</c:v>
                </c:pt>
                <c:pt idx="8">
                  <c:v>0.03</c:v>
                </c:pt>
                <c:pt idx="9" formatCode="General">
                  <c:v>0</c:v>
                </c:pt>
                <c:pt idx="10">
                  <c:v>0.03</c:v>
                </c:pt>
              </c:numCache>
            </c:numRef>
          </c:val>
        </c:ser>
        <c:dLbls>
          <c:dLblPos val="outEnd"/>
          <c:showLegendKey val="0"/>
          <c:showVal val="1"/>
          <c:showCatName val="0"/>
          <c:showSerName val="0"/>
          <c:showPercent val="0"/>
          <c:showBubbleSize val="0"/>
        </c:dLbls>
        <c:gapWidth val="50"/>
        <c:axId val="195538944"/>
        <c:axId val="195550208"/>
      </c:barChart>
      <c:catAx>
        <c:axId val="195538944"/>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95550208"/>
        <c:crosses val="autoZero"/>
        <c:auto val="1"/>
        <c:lblAlgn val="ctr"/>
        <c:lblOffset val="100"/>
        <c:noMultiLvlLbl val="0"/>
      </c:catAx>
      <c:valAx>
        <c:axId val="195550208"/>
        <c:scaling>
          <c:orientation val="minMax"/>
          <c:max val="0.85000000000000009"/>
          <c:min val="0"/>
        </c:scaling>
        <c:delete val="1"/>
        <c:axPos val="t"/>
        <c:numFmt formatCode="0%" sourceLinked="1"/>
        <c:majorTickMark val="out"/>
        <c:minorTickMark val="none"/>
        <c:tickLblPos val="nextTo"/>
        <c:crossAx val="19553894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289357212701352"/>
          <c:y val="0.38146359342053171"/>
          <c:w val="0.81342828469970663"/>
          <c:h val="0.50684069459803827"/>
        </c:manualLayout>
      </c:layout>
      <c:barChart>
        <c:barDir val="col"/>
        <c:grouping val="clustered"/>
        <c:varyColors val="0"/>
        <c:ser>
          <c:idx val="0"/>
          <c:order val="0"/>
          <c:tx>
            <c:strRef>
              <c:f>Sheet1!$A$2</c:f>
              <c:strCache>
                <c:ptCount val="1"/>
              </c:strCache>
            </c:strRef>
          </c:tx>
          <c:invertIfNegative val="0"/>
          <c:dPt>
            <c:idx val="0"/>
            <c:invertIfNegative val="0"/>
            <c:bubble3D val="0"/>
            <c:spPr>
              <a:solidFill>
                <a:schemeClr val="tx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rgbClr val="002A7E"/>
              </a:solidFill>
              <a:ln>
                <a:noFill/>
              </a:ln>
            </c:spPr>
          </c:dPt>
          <c:dPt>
            <c:idx val="7"/>
            <c:invertIfNegative val="0"/>
            <c:bubble3D val="0"/>
            <c:spPr>
              <a:solidFill>
                <a:srgbClr val="9E2600"/>
              </a:solidFill>
            </c:spPr>
          </c:dPt>
          <c:dPt>
            <c:idx val="8"/>
            <c:invertIfNegative val="0"/>
            <c:bubble3D val="0"/>
            <c:spPr>
              <a:solidFill>
                <a:schemeClr val="bg1">
                  <a:lumMod val="50000"/>
                </a:schemeClr>
              </a:solidFill>
            </c:spPr>
          </c:dPt>
          <c:dLbls>
            <c:txPr>
              <a:bodyPr/>
              <a:lstStyle/>
              <a:p>
                <a:pPr>
                  <a:defRPr sz="700" b="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Sheet1!$B$1:$J$1</c:f>
              <c:strCache>
                <c:ptCount val="9"/>
                <c:pt idx="0">
                  <c:v>AR</c:v>
                </c:pt>
                <c:pt idx="1">
                  <c:v>AU</c:v>
                </c:pt>
                <c:pt idx="2">
                  <c:v>CA</c:v>
                </c:pt>
                <c:pt idx="3">
                  <c:v>DE</c:v>
                </c:pt>
                <c:pt idx="4">
                  <c:v>JP</c:v>
                </c:pt>
                <c:pt idx="5">
                  <c:v>NL</c:v>
                </c:pt>
                <c:pt idx="6">
                  <c:v>TH</c:v>
                </c:pt>
                <c:pt idx="7">
                  <c:v>UK</c:v>
                </c:pt>
                <c:pt idx="8">
                  <c:v>US</c:v>
                </c:pt>
              </c:strCache>
            </c:strRef>
          </c:cat>
          <c:val>
            <c:numRef>
              <c:f>Sheet1!$B$2:$J$2</c:f>
              <c:numCache>
                <c:formatCode>0%</c:formatCode>
                <c:ptCount val="9"/>
                <c:pt idx="0">
                  <c:v>0.71</c:v>
                </c:pt>
                <c:pt idx="1">
                  <c:v>0.57999999999999996</c:v>
                </c:pt>
                <c:pt idx="2">
                  <c:v>0.61</c:v>
                </c:pt>
                <c:pt idx="3">
                  <c:v>0.6</c:v>
                </c:pt>
                <c:pt idx="4">
                  <c:v>0.55000000000000004</c:v>
                </c:pt>
                <c:pt idx="5">
                  <c:v>0.61</c:v>
                </c:pt>
                <c:pt idx="6">
                  <c:v>0.56999999999999995</c:v>
                </c:pt>
                <c:pt idx="7">
                  <c:v>0.6</c:v>
                </c:pt>
                <c:pt idx="8">
                  <c:v>0.69</c:v>
                </c:pt>
              </c:numCache>
            </c:numRef>
          </c:val>
        </c:ser>
        <c:dLbls>
          <c:showLegendKey val="0"/>
          <c:showVal val="0"/>
          <c:showCatName val="0"/>
          <c:showSerName val="0"/>
          <c:showPercent val="0"/>
          <c:showBubbleSize val="0"/>
        </c:dLbls>
        <c:gapWidth val="50"/>
        <c:axId val="147116800"/>
        <c:axId val="147118336"/>
      </c:barChart>
      <c:catAx>
        <c:axId val="147116800"/>
        <c:scaling>
          <c:orientation val="minMax"/>
        </c:scaling>
        <c:delete val="0"/>
        <c:axPos val="b"/>
        <c:majorTickMark val="out"/>
        <c:minorTickMark val="none"/>
        <c:tickLblPos val="nextTo"/>
        <c:txPr>
          <a:bodyPr/>
          <a:lstStyle/>
          <a:p>
            <a:pPr>
              <a:defRPr sz="8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47118336"/>
        <c:crosses val="autoZero"/>
        <c:auto val="1"/>
        <c:lblAlgn val="ctr"/>
        <c:lblOffset val="100"/>
        <c:noMultiLvlLbl val="0"/>
      </c:catAx>
      <c:valAx>
        <c:axId val="147118336"/>
        <c:scaling>
          <c:orientation val="minMax"/>
          <c:max val="1"/>
          <c:min val="0"/>
        </c:scaling>
        <c:delete val="1"/>
        <c:axPos val="l"/>
        <c:numFmt formatCode="0%" sourceLinked="1"/>
        <c:majorTickMark val="out"/>
        <c:minorTickMark val="none"/>
        <c:tickLblPos val="nextTo"/>
        <c:crossAx val="14711680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45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4989789539890038E-2"/>
          <c:y val="0.11733333333333333"/>
          <c:w val="0.88548053571664354"/>
          <c:h val="0.76533333333333331"/>
        </c:manualLayout>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0.91</c:v>
                </c:pt>
                <c:pt idx="1">
                  <c:v>0.91</c:v>
                </c:pt>
                <c:pt idx="2">
                  <c:v>0.95</c:v>
                </c:pt>
                <c:pt idx="3">
                  <c:v>0.99</c:v>
                </c:pt>
                <c:pt idx="4">
                  <c:v>0.97</c:v>
                </c:pt>
                <c:pt idx="5">
                  <c:v>0.96</c:v>
                </c:pt>
              </c:numCache>
            </c:numRef>
          </c:val>
        </c:ser>
        <c:dLbls>
          <c:dLblPos val="outEnd"/>
          <c:showLegendKey val="0"/>
          <c:showVal val="1"/>
          <c:showCatName val="0"/>
          <c:showSerName val="0"/>
          <c:showPercent val="0"/>
          <c:showBubbleSize val="0"/>
        </c:dLbls>
        <c:gapWidth val="50"/>
        <c:axId val="196153344"/>
        <c:axId val="196158592"/>
      </c:barChart>
      <c:catAx>
        <c:axId val="196153344"/>
        <c:scaling>
          <c:orientation val="maxMin"/>
        </c:scaling>
        <c:delete val="1"/>
        <c:axPos val="l"/>
        <c:majorTickMark val="out"/>
        <c:minorTickMark val="none"/>
        <c:tickLblPos val="nextTo"/>
        <c:crossAx val="196158592"/>
        <c:crosses val="autoZero"/>
        <c:auto val="1"/>
        <c:lblAlgn val="ctr"/>
        <c:lblOffset val="100"/>
        <c:noMultiLvlLbl val="0"/>
      </c:catAx>
      <c:valAx>
        <c:axId val="196158592"/>
        <c:scaling>
          <c:orientation val="minMax"/>
          <c:max val="1"/>
          <c:min val="0"/>
        </c:scaling>
        <c:delete val="1"/>
        <c:axPos val="t"/>
        <c:numFmt formatCode="0%" sourceLinked="1"/>
        <c:majorTickMark val="out"/>
        <c:minorTickMark val="none"/>
        <c:tickLblPos val="nextTo"/>
        <c:crossAx val="19615334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45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0.96</c:v>
                </c:pt>
                <c:pt idx="1">
                  <c:v>0.96</c:v>
                </c:pt>
                <c:pt idx="2">
                  <c:v>0.93</c:v>
                </c:pt>
                <c:pt idx="3">
                  <c:v>0.94</c:v>
                </c:pt>
                <c:pt idx="4">
                  <c:v>0.94</c:v>
                </c:pt>
                <c:pt idx="5">
                  <c:v>0.96</c:v>
                </c:pt>
              </c:numCache>
            </c:numRef>
          </c:val>
        </c:ser>
        <c:dLbls>
          <c:dLblPos val="outEnd"/>
          <c:showLegendKey val="0"/>
          <c:showVal val="1"/>
          <c:showCatName val="0"/>
          <c:showSerName val="0"/>
          <c:showPercent val="0"/>
          <c:showBubbleSize val="0"/>
        </c:dLbls>
        <c:gapWidth val="50"/>
        <c:axId val="196177280"/>
        <c:axId val="196219648"/>
      </c:barChart>
      <c:catAx>
        <c:axId val="196177280"/>
        <c:scaling>
          <c:orientation val="maxMin"/>
        </c:scaling>
        <c:delete val="1"/>
        <c:axPos val="l"/>
        <c:majorTickMark val="out"/>
        <c:minorTickMark val="none"/>
        <c:tickLblPos val="nextTo"/>
        <c:crossAx val="196219648"/>
        <c:crosses val="autoZero"/>
        <c:auto val="1"/>
        <c:lblAlgn val="ctr"/>
        <c:lblOffset val="100"/>
        <c:noMultiLvlLbl val="0"/>
      </c:catAx>
      <c:valAx>
        <c:axId val="196219648"/>
        <c:scaling>
          <c:orientation val="minMax"/>
          <c:max val="1"/>
          <c:min val="0"/>
        </c:scaling>
        <c:delete val="1"/>
        <c:axPos val="t"/>
        <c:numFmt formatCode="0%" sourceLinked="1"/>
        <c:majorTickMark val="out"/>
        <c:minorTickMark val="none"/>
        <c:tickLblPos val="nextTo"/>
        <c:crossAx val="19617728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45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0.97</c:v>
                </c:pt>
                <c:pt idx="1">
                  <c:v>0.95</c:v>
                </c:pt>
                <c:pt idx="2">
                  <c:v>0.91</c:v>
                </c:pt>
                <c:pt idx="3">
                  <c:v>0.94</c:v>
                </c:pt>
                <c:pt idx="4">
                  <c:v>0.89</c:v>
                </c:pt>
                <c:pt idx="5">
                  <c:v>0.93</c:v>
                </c:pt>
              </c:numCache>
            </c:numRef>
          </c:val>
        </c:ser>
        <c:dLbls>
          <c:dLblPos val="outEnd"/>
          <c:showLegendKey val="0"/>
          <c:showVal val="1"/>
          <c:showCatName val="0"/>
          <c:showSerName val="0"/>
          <c:showPercent val="0"/>
          <c:showBubbleSize val="0"/>
        </c:dLbls>
        <c:gapWidth val="50"/>
        <c:axId val="196226048"/>
        <c:axId val="196264320"/>
      </c:barChart>
      <c:catAx>
        <c:axId val="196226048"/>
        <c:scaling>
          <c:orientation val="maxMin"/>
        </c:scaling>
        <c:delete val="1"/>
        <c:axPos val="l"/>
        <c:majorTickMark val="out"/>
        <c:minorTickMark val="none"/>
        <c:tickLblPos val="nextTo"/>
        <c:crossAx val="196264320"/>
        <c:crosses val="autoZero"/>
        <c:auto val="1"/>
        <c:lblAlgn val="ctr"/>
        <c:lblOffset val="100"/>
        <c:noMultiLvlLbl val="0"/>
      </c:catAx>
      <c:valAx>
        <c:axId val="196264320"/>
        <c:scaling>
          <c:orientation val="minMax"/>
          <c:max val="1"/>
          <c:min val="0"/>
        </c:scaling>
        <c:delete val="1"/>
        <c:axPos val="t"/>
        <c:numFmt formatCode="0%" sourceLinked="1"/>
        <c:majorTickMark val="out"/>
        <c:minorTickMark val="none"/>
        <c:tickLblPos val="nextTo"/>
        <c:crossAx val="19622604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45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0.86</c:v>
                </c:pt>
                <c:pt idx="1">
                  <c:v>0.85</c:v>
                </c:pt>
                <c:pt idx="2">
                  <c:v>0.91</c:v>
                </c:pt>
                <c:pt idx="3">
                  <c:v>0.94</c:v>
                </c:pt>
                <c:pt idx="4">
                  <c:v>0.92</c:v>
                </c:pt>
                <c:pt idx="5">
                  <c:v>0.97</c:v>
                </c:pt>
              </c:numCache>
            </c:numRef>
          </c:val>
        </c:ser>
        <c:dLbls>
          <c:dLblPos val="outEnd"/>
          <c:showLegendKey val="0"/>
          <c:showVal val="1"/>
          <c:showCatName val="0"/>
          <c:showSerName val="0"/>
          <c:showPercent val="0"/>
          <c:showBubbleSize val="0"/>
        </c:dLbls>
        <c:gapWidth val="50"/>
        <c:axId val="196307584"/>
        <c:axId val="196329472"/>
      </c:barChart>
      <c:catAx>
        <c:axId val="196307584"/>
        <c:scaling>
          <c:orientation val="maxMin"/>
        </c:scaling>
        <c:delete val="1"/>
        <c:axPos val="l"/>
        <c:majorTickMark val="out"/>
        <c:minorTickMark val="none"/>
        <c:tickLblPos val="nextTo"/>
        <c:crossAx val="196329472"/>
        <c:crosses val="autoZero"/>
        <c:auto val="1"/>
        <c:lblAlgn val="ctr"/>
        <c:lblOffset val="100"/>
        <c:noMultiLvlLbl val="0"/>
      </c:catAx>
      <c:valAx>
        <c:axId val="196329472"/>
        <c:scaling>
          <c:orientation val="minMax"/>
          <c:max val="1"/>
          <c:min val="0"/>
        </c:scaling>
        <c:delete val="1"/>
        <c:axPos val="t"/>
        <c:numFmt formatCode="0%" sourceLinked="1"/>
        <c:majorTickMark val="out"/>
        <c:minorTickMark val="none"/>
        <c:tickLblPos val="nextTo"/>
        <c:crossAx val="19630758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45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0.95</c:v>
                </c:pt>
                <c:pt idx="1">
                  <c:v>0.96</c:v>
                </c:pt>
                <c:pt idx="2">
                  <c:v>0.92</c:v>
                </c:pt>
                <c:pt idx="3">
                  <c:v>0.96</c:v>
                </c:pt>
                <c:pt idx="4">
                  <c:v>0.89</c:v>
                </c:pt>
                <c:pt idx="5">
                  <c:v>0.96</c:v>
                </c:pt>
              </c:numCache>
            </c:numRef>
          </c:val>
        </c:ser>
        <c:dLbls>
          <c:dLblPos val="outEnd"/>
          <c:showLegendKey val="0"/>
          <c:showVal val="1"/>
          <c:showCatName val="0"/>
          <c:showSerName val="0"/>
          <c:showPercent val="0"/>
          <c:showBubbleSize val="0"/>
        </c:dLbls>
        <c:gapWidth val="50"/>
        <c:axId val="196753664"/>
        <c:axId val="196758912"/>
      </c:barChart>
      <c:catAx>
        <c:axId val="196753664"/>
        <c:scaling>
          <c:orientation val="maxMin"/>
        </c:scaling>
        <c:delete val="1"/>
        <c:axPos val="l"/>
        <c:majorTickMark val="out"/>
        <c:minorTickMark val="none"/>
        <c:tickLblPos val="nextTo"/>
        <c:crossAx val="196758912"/>
        <c:crosses val="autoZero"/>
        <c:auto val="1"/>
        <c:lblAlgn val="ctr"/>
        <c:lblOffset val="100"/>
        <c:noMultiLvlLbl val="0"/>
      </c:catAx>
      <c:valAx>
        <c:axId val="196758912"/>
        <c:scaling>
          <c:orientation val="minMax"/>
          <c:max val="1"/>
          <c:min val="0"/>
        </c:scaling>
        <c:delete val="1"/>
        <c:axPos val="t"/>
        <c:numFmt formatCode="0%" sourceLinked="1"/>
        <c:majorTickMark val="out"/>
        <c:minorTickMark val="none"/>
        <c:tickLblPos val="nextTo"/>
        <c:crossAx val="19675366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45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0.93</c:v>
                </c:pt>
                <c:pt idx="1">
                  <c:v>0.9</c:v>
                </c:pt>
                <c:pt idx="2">
                  <c:v>0.89</c:v>
                </c:pt>
                <c:pt idx="3">
                  <c:v>0.89</c:v>
                </c:pt>
                <c:pt idx="4">
                  <c:v>0.89</c:v>
                </c:pt>
                <c:pt idx="5">
                  <c:v>0.88</c:v>
                </c:pt>
              </c:numCache>
            </c:numRef>
          </c:val>
        </c:ser>
        <c:dLbls>
          <c:dLblPos val="outEnd"/>
          <c:showLegendKey val="0"/>
          <c:showVal val="1"/>
          <c:showCatName val="0"/>
          <c:showSerName val="0"/>
          <c:showPercent val="0"/>
          <c:showBubbleSize val="0"/>
        </c:dLbls>
        <c:gapWidth val="50"/>
        <c:axId val="197093248"/>
        <c:axId val="197106688"/>
      </c:barChart>
      <c:catAx>
        <c:axId val="197093248"/>
        <c:scaling>
          <c:orientation val="maxMin"/>
        </c:scaling>
        <c:delete val="1"/>
        <c:axPos val="l"/>
        <c:majorTickMark val="out"/>
        <c:minorTickMark val="none"/>
        <c:tickLblPos val="nextTo"/>
        <c:crossAx val="197106688"/>
        <c:crosses val="autoZero"/>
        <c:auto val="1"/>
        <c:lblAlgn val="ctr"/>
        <c:lblOffset val="100"/>
        <c:noMultiLvlLbl val="0"/>
      </c:catAx>
      <c:valAx>
        <c:axId val="197106688"/>
        <c:scaling>
          <c:orientation val="minMax"/>
          <c:max val="1"/>
          <c:min val="0"/>
        </c:scaling>
        <c:delete val="1"/>
        <c:axPos val="t"/>
        <c:numFmt formatCode="0%" sourceLinked="1"/>
        <c:majorTickMark val="out"/>
        <c:minorTickMark val="none"/>
        <c:tickLblPos val="nextTo"/>
        <c:crossAx val="19709324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45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0.16</c:v>
                </c:pt>
                <c:pt idx="1">
                  <c:v>0.14000000000000001</c:v>
                </c:pt>
                <c:pt idx="2">
                  <c:v>0.13</c:v>
                </c:pt>
                <c:pt idx="3">
                  <c:v>0.21</c:v>
                </c:pt>
                <c:pt idx="4">
                  <c:v>0.16</c:v>
                </c:pt>
                <c:pt idx="5">
                  <c:v>0.19</c:v>
                </c:pt>
              </c:numCache>
            </c:numRef>
          </c:val>
        </c:ser>
        <c:dLbls>
          <c:dLblPos val="outEnd"/>
          <c:showLegendKey val="0"/>
          <c:showVal val="1"/>
          <c:showCatName val="0"/>
          <c:showSerName val="0"/>
          <c:showPercent val="0"/>
          <c:showBubbleSize val="0"/>
        </c:dLbls>
        <c:gapWidth val="50"/>
        <c:axId val="156964352"/>
        <c:axId val="156981888"/>
      </c:barChart>
      <c:catAx>
        <c:axId val="156964352"/>
        <c:scaling>
          <c:orientation val="maxMin"/>
        </c:scaling>
        <c:delete val="1"/>
        <c:axPos val="l"/>
        <c:majorTickMark val="out"/>
        <c:minorTickMark val="none"/>
        <c:tickLblPos val="nextTo"/>
        <c:crossAx val="156981888"/>
        <c:crosses val="autoZero"/>
        <c:auto val="1"/>
        <c:lblAlgn val="ctr"/>
        <c:lblOffset val="100"/>
        <c:noMultiLvlLbl val="0"/>
      </c:catAx>
      <c:valAx>
        <c:axId val="156981888"/>
        <c:scaling>
          <c:orientation val="minMax"/>
          <c:max val="1"/>
          <c:min val="0"/>
        </c:scaling>
        <c:delete val="1"/>
        <c:axPos val="t"/>
        <c:numFmt formatCode="0%" sourceLinked="1"/>
        <c:majorTickMark val="out"/>
        <c:minorTickMark val="none"/>
        <c:tickLblPos val="nextTo"/>
        <c:crossAx val="15696435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45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0.55000000000000004</c:v>
                </c:pt>
                <c:pt idx="1">
                  <c:v>0.65</c:v>
                </c:pt>
                <c:pt idx="2">
                  <c:v>0.75</c:v>
                </c:pt>
                <c:pt idx="3">
                  <c:v>0.79</c:v>
                </c:pt>
                <c:pt idx="4">
                  <c:v>0.82</c:v>
                </c:pt>
                <c:pt idx="5">
                  <c:v>0.88</c:v>
                </c:pt>
              </c:numCache>
            </c:numRef>
          </c:val>
        </c:ser>
        <c:dLbls>
          <c:dLblPos val="outEnd"/>
          <c:showLegendKey val="0"/>
          <c:showVal val="1"/>
          <c:showCatName val="0"/>
          <c:showSerName val="0"/>
          <c:showPercent val="0"/>
          <c:showBubbleSize val="0"/>
        </c:dLbls>
        <c:gapWidth val="50"/>
        <c:axId val="157203456"/>
        <c:axId val="157217152"/>
      </c:barChart>
      <c:catAx>
        <c:axId val="157203456"/>
        <c:scaling>
          <c:orientation val="maxMin"/>
        </c:scaling>
        <c:delete val="1"/>
        <c:axPos val="l"/>
        <c:majorTickMark val="out"/>
        <c:minorTickMark val="none"/>
        <c:tickLblPos val="nextTo"/>
        <c:crossAx val="157217152"/>
        <c:crosses val="autoZero"/>
        <c:auto val="1"/>
        <c:lblAlgn val="ctr"/>
        <c:lblOffset val="100"/>
        <c:noMultiLvlLbl val="0"/>
      </c:catAx>
      <c:valAx>
        <c:axId val="157217152"/>
        <c:scaling>
          <c:orientation val="minMax"/>
          <c:max val="1"/>
          <c:min val="0"/>
        </c:scaling>
        <c:delete val="1"/>
        <c:axPos val="t"/>
        <c:numFmt formatCode="0%" sourceLinked="1"/>
        <c:majorTickMark val="out"/>
        <c:minorTickMark val="none"/>
        <c:tickLblPos val="nextTo"/>
        <c:crossAx val="15720345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45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0.19</c:v>
                </c:pt>
                <c:pt idx="1">
                  <c:v>0.31</c:v>
                </c:pt>
                <c:pt idx="2">
                  <c:v>0.32</c:v>
                </c:pt>
                <c:pt idx="3">
                  <c:v>0.43</c:v>
                </c:pt>
                <c:pt idx="4">
                  <c:v>0.39</c:v>
                </c:pt>
                <c:pt idx="5">
                  <c:v>0.54</c:v>
                </c:pt>
              </c:numCache>
            </c:numRef>
          </c:val>
        </c:ser>
        <c:dLbls>
          <c:dLblPos val="outEnd"/>
          <c:showLegendKey val="0"/>
          <c:showVal val="1"/>
          <c:showCatName val="0"/>
          <c:showSerName val="0"/>
          <c:showPercent val="0"/>
          <c:showBubbleSize val="0"/>
        </c:dLbls>
        <c:gapWidth val="50"/>
        <c:axId val="157223552"/>
        <c:axId val="196816896"/>
      </c:barChart>
      <c:catAx>
        <c:axId val="157223552"/>
        <c:scaling>
          <c:orientation val="maxMin"/>
        </c:scaling>
        <c:delete val="1"/>
        <c:axPos val="l"/>
        <c:majorTickMark val="out"/>
        <c:minorTickMark val="none"/>
        <c:tickLblPos val="nextTo"/>
        <c:crossAx val="196816896"/>
        <c:crosses val="autoZero"/>
        <c:auto val="1"/>
        <c:lblAlgn val="ctr"/>
        <c:lblOffset val="100"/>
        <c:noMultiLvlLbl val="0"/>
      </c:catAx>
      <c:valAx>
        <c:axId val="196816896"/>
        <c:scaling>
          <c:orientation val="minMax"/>
          <c:max val="1"/>
          <c:min val="0"/>
        </c:scaling>
        <c:delete val="1"/>
        <c:axPos val="t"/>
        <c:numFmt formatCode="0%" sourceLinked="1"/>
        <c:majorTickMark val="out"/>
        <c:minorTickMark val="none"/>
        <c:tickLblPos val="nextTo"/>
        <c:crossAx val="15722355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45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0.62</c:v>
                </c:pt>
                <c:pt idx="1">
                  <c:v>0.61</c:v>
                </c:pt>
                <c:pt idx="2">
                  <c:v>0.67</c:v>
                </c:pt>
                <c:pt idx="3">
                  <c:v>0.71</c:v>
                </c:pt>
                <c:pt idx="4">
                  <c:v>0.69</c:v>
                </c:pt>
                <c:pt idx="5">
                  <c:v>0.77</c:v>
                </c:pt>
              </c:numCache>
            </c:numRef>
          </c:val>
        </c:ser>
        <c:dLbls>
          <c:dLblPos val="outEnd"/>
          <c:showLegendKey val="0"/>
          <c:showVal val="1"/>
          <c:showCatName val="0"/>
          <c:showSerName val="0"/>
          <c:showPercent val="0"/>
          <c:showBubbleSize val="0"/>
        </c:dLbls>
        <c:gapWidth val="50"/>
        <c:axId val="196831488"/>
        <c:axId val="196849024"/>
      </c:barChart>
      <c:catAx>
        <c:axId val="196831488"/>
        <c:scaling>
          <c:orientation val="maxMin"/>
        </c:scaling>
        <c:delete val="1"/>
        <c:axPos val="l"/>
        <c:majorTickMark val="out"/>
        <c:minorTickMark val="none"/>
        <c:tickLblPos val="nextTo"/>
        <c:crossAx val="196849024"/>
        <c:crosses val="autoZero"/>
        <c:auto val="1"/>
        <c:lblAlgn val="ctr"/>
        <c:lblOffset val="100"/>
        <c:noMultiLvlLbl val="0"/>
      </c:catAx>
      <c:valAx>
        <c:axId val="196849024"/>
        <c:scaling>
          <c:orientation val="minMax"/>
          <c:max val="1"/>
          <c:min val="0"/>
        </c:scaling>
        <c:delete val="1"/>
        <c:axPos val="t"/>
        <c:numFmt formatCode="0%" sourceLinked="1"/>
        <c:majorTickMark val="out"/>
        <c:minorTickMark val="none"/>
        <c:tickLblPos val="nextTo"/>
        <c:crossAx val="19683148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289357212701352"/>
          <c:y val="0.38146359342053171"/>
          <c:w val="0.81342828469970663"/>
          <c:h val="0.50684069459803827"/>
        </c:manualLayout>
      </c:layout>
      <c:barChart>
        <c:barDir val="col"/>
        <c:grouping val="clustered"/>
        <c:varyColors val="0"/>
        <c:ser>
          <c:idx val="0"/>
          <c:order val="0"/>
          <c:tx>
            <c:strRef>
              <c:f>Sheet1!$A$2</c:f>
              <c:strCache>
                <c:ptCount val="1"/>
              </c:strCache>
            </c:strRef>
          </c:tx>
          <c:invertIfNegative val="0"/>
          <c:dPt>
            <c:idx val="0"/>
            <c:invertIfNegative val="0"/>
            <c:bubble3D val="0"/>
            <c:spPr>
              <a:solidFill>
                <a:schemeClr val="tx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rgbClr val="002A7E"/>
              </a:solidFill>
              <a:ln>
                <a:noFill/>
              </a:ln>
            </c:spPr>
          </c:dPt>
          <c:dPt>
            <c:idx val="7"/>
            <c:invertIfNegative val="0"/>
            <c:bubble3D val="0"/>
            <c:spPr>
              <a:solidFill>
                <a:srgbClr val="9E2600"/>
              </a:solidFill>
            </c:spPr>
          </c:dPt>
          <c:dPt>
            <c:idx val="8"/>
            <c:invertIfNegative val="0"/>
            <c:bubble3D val="0"/>
            <c:spPr>
              <a:solidFill>
                <a:schemeClr val="bg1">
                  <a:lumMod val="50000"/>
                </a:schemeClr>
              </a:solidFill>
            </c:spPr>
          </c:dPt>
          <c:dLbls>
            <c:txPr>
              <a:bodyPr/>
              <a:lstStyle/>
              <a:p>
                <a:pPr>
                  <a:defRPr sz="700" b="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Sheet1!$B$1:$J$1</c:f>
              <c:strCache>
                <c:ptCount val="9"/>
                <c:pt idx="0">
                  <c:v>AR</c:v>
                </c:pt>
                <c:pt idx="1">
                  <c:v>AU</c:v>
                </c:pt>
                <c:pt idx="2">
                  <c:v>CA</c:v>
                </c:pt>
                <c:pt idx="3">
                  <c:v>DE</c:v>
                </c:pt>
                <c:pt idx="4">
                  <c:v>JP</c:v>
                </c:pt>
                <c:pt idx="5">
                  <c:v>NL</c:v>
                </c:pt>
                <c:pt idx="6">
                  <c:v>TH</c:v>
                </c:pt>
                <c:pt idx="7">
                  <c:v>UK</c:v>
                </c:pt>
                <c:pt idx="8">
                  <c:v>US</c:v>
                </c:pt>
              </c:strCache>
            </c:strRef>
          </c:cat>
          <c:val>
            <c:numRef>
              <c:f>Sheet1!$B$2:$J$2</c:f>
              <c:numCache>
                <c:formatCode>0%</c:formatCode>
                <c:ptCount val="9"/>
                <c:pt idx="0">
                  <c:v>0.4</c:v>
                </c:pt>
                <c:pt idx="1">
                  <c:v>0.49</c:v>
                </c:pt>
                <c:pt idx="2">
                  <c:v>0.5</c:v>
                </c:pt>
                <c:pt idx="3">
                  <c:v>0.55000000000000004</c:v>
                </c:pt>
                <c:pt idx="4">
                  <c:v>0.18</c:v>
                </c:pt>
                <c:pt idx="5">
                  <c:v>0.55000000000000004</c:v>
                </c:pt>
                <c:pt idx="6">
                  <c:v>0.16</c:v>
                </c:pt>
                <c:pt idx="7">
                  <c:v>0.54</c:v>
                </c:pt>
                <c:pt idx="8">
                  <c:v>0.57999999999999996</c:v>
                </c:pt>
              </c:numCache>
            </c:numRef>
          </c:val>
        </c:ser>
        <c:dLbls>
          <c:showLegendKey val="0"/>
          <c:showVal val="0"/>
          <c:showCatName val="0"/>
          <c:showSerName val="0"/>
          <c:showPercent val="0"/>
          <c:showBubbleSize val="0"/>
        </c:dLbls>
        <c:gapWidth val="50"/>
        <c:axId val="147149952"/>
        <c:axId val="147151488"/>
      </c:barChart>
      <c:catAx>
        <c:axId val="147149952"/>
        <c:scaling>
          <c:orientation val="minMax"/>
        </c:scaling>
        <c:delete val="0"/>
        <c:axPos val="b"/>
        <c:majorTickMark val="out"/>
        <c:minorTickMark val="none"/>
        <c:tickLblPos val="nextTo"/>
        <c:txPr>
          <a:bodyPr/>
          <a:lstStyle/>
          <a:p>
            <a:pPr>
              <a:defRPr sz="8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47151488"/>
        <c:crosses val="autoZero"/>
        <c:auto val="1"/>
        <c:lblAlgn val="ctr"/>
        <c:lblOffset val="100"/>
        <c:noMultiLvlLbl val="0"/>
      </c:catAx>
      <c:valAx>
        <c:axId val="147151488"/>
        <c:scaling>
          <c:orientation val="minMax"/>
          <c:max val="1"/>
          <c:min val="0"/>
        </c:scaling>
        <c:delete val="1"/>
        <c:axPos val="l"/>
        <c:numFmt formatCode="0%" sourceLinked="1"/>
        <c:majorTickMark val="out"/>
        <c:minorTickMark val="none"/>
        <c:tickLblPos val="nextTo"/>
        <c:crossAx val="14714995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46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chemeClr val="tx1"/>
            </a:solidFill>
          </c:spPr>
          <c:invertIfNegative val="0"/>
          <c:dPt>
            <c:idx val="0"/>
            <c:invertIfNegative val="0"/>
            <c:bubble3D val="0"/>
          </c:dPt>
          <c:dPt>
            <c:idx val="1"/>
            <c:invertIfNegative val="0"/>
            <c:bubble3D val="0"/>
            <c:spPr>
              <a:solidFill>
                <a:schemeClr val="tx1">
                  <a:lumMod val="75000"/>
                  <a:lumOff val="25000"/>
                </a:schemeClr>
              </a:solidFill>
            </c:spPr>
          </c:dPt>
          <c:dPt>
            <c:idx val="2"/>
            <c:invertIfNegative val="0"/>
            <c:bubble3D val="0"/>
            <c:spPr>
              <a:solidFill>
                <a:schemeClr val="tx1">
                  <a:lumMod val="50000"/>
                  <a:lumOff val="50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0.71</c:v>
                </c:pt>
                <c:pt idx="1">
                  <c:v>0.7</c:v>
                </c:pt>
                <c:pt idx="2">
                  <c:v>0.56000000000000005</c:v>
                </c:pt>
              </c:numCache>
            </c:numRef>
          </c:val>
        </c:ser>
        <c:dLbls>
          <c:dLblPos val="outEnd"/>
          <c:showLegendKey val="0"/>
          <c:showVal val="1"/>
          <c:showCatName val="0"/>
          <c:showSerName val="0"/>
          <c:showPercent val="0"/>
          <c:showBubbleSize val="0"/>
        </c:dLbls>
        <c:gapWidth val="50"/>
        <c:axId val="196917120"/>
        <c:axId val="196920832"/>
      </c:barChart>
      <c:catAx>
        <c:axId val="196917120"/>
        <c:scaling>
          <c:orientation val="maxMin"/>
        </c:scaling>
        <c:delete val="1"/>
        <c:axPos val="l"/>
        <c:majorTickMark val="out"/>
        <c:minorTickMark val="none"/>
        <c:tickLblPos val="nextTo"/>
        <c:crossAx val="196920832"/>
        <c:crosses val="autoZero"/>
        <c:auto val="1"/>
        <c:lblAlgn val="ctr"/>
        <c:lblOffset val="100"/>
        <c:noMultiLvlLbl val="0"/>
      </c:catAx>
      <c:valAx>
        <c:axId val="196920832"/>
        <c:scaling>
          <c:orientation val="minMax"/>
          <c:max val="1"/>
          <c:min val="0"/>
        </c:scaling>
        <c:delete val="1"/>
        <c:axPos val="t"/>
        <c:numFmt formatCode="0%" sourceLinked="1"/>
        <c:majorTickMark val="out"/>
        <c:minorTickMark val="none"/>
        <c:tickLblPos val="nextTo"/>
        <c:crossAx val="19691712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46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rgbClr val="003399">
                <a:alpha val="27843"/>
              </a:srgbClr>
            </a:solidFill>
          </c:spPr>
          <c:invertIfNegative val="0"/>
          <c:dPt>
            <c:idx val="0"/>
            <c:invertIfNegative val="0"/>
            <c:bubble3D val="0"/>
            <c:spPr>
              <a:solidFill>
                <a:srgbClr val="003399">
                  <a:alpha val="28000"/>
                </a:srgbClr>
              </a:solidFill>
            </c:spPr>
          </c:dPt>
          <c:dPt>
            <c:idx val="1"/>
            <c:invertIfNegative val="0"/>
            <c:bubble3D val="0"/>
          </c:dPt>
          <c:dPt>
            <c:idx val="2"/>
            <c:invertIfNegative val="0"/>
            <c:bubble3D val="0"/>
          </c:dPt>
          <c:dPt>
            <c:idx val="3"/>
            <c:invertIfNegative val="0"/>
            <c:bubble3D val="0"/>
            <c:spPr>
              <a:solidFill>
                <a:srgbClr val="C00000"/>
              </a:solidFill>
            </c:spPr>
          </c:dPt>
          <c:dPt>
            <c:idx val="4"/>
            <c:invertIfNegative val="0"/>
            <c:bubble3D val="0"/>
          </c:dPt>
          <c:dPt>
            <c:idx val="5"/>
            <c:invertIfNegative val="0"/>
            <c:bubble3D val="0"/>
          </c:dPt>
          <c:dPt>
            <c:idx val="6"/>
            <c:invertIfNegative val="0"/>
            <c:bubble3D val="0"/>
            <c:spPr>
              <a:solidFill>
                <a:srgbClr val="003399">
                  <a:alpha val="27451"/>
                </a:srgbClr>
              </a:solidFill>
            </c:spPr>
          </c:dPt>
          <c:dPt>
            <c:idx val="7"/>
            <c:invertIfNegative val="0"/>
            <c:bubble3D val="0"/>
            <c:spPr>
              <a:solidFill>
                <a:srgbClr val="003399">
                  <a:alpha val="27000"/>
                </a:srgbClr>
              </a:solidFill>
            </c:spPr>
          </c:dPt>
          <c:dPt>
            <c:idx val="8"/>
            <c:invertIfNegative val="0"/>
            <c:bubble3D val="0"/>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DE (A)</c:v>
                </c:pt>
                <c:pt idx="1">
                  <c:v>UK (B)</c:v>
                </c:pt>
                <c:pt idx="2">
                  <c:v>NL (C) </c:v>
                </c:pt>
                <c:pt idx="3">
                  <c:v>AR (D)</c:v>
                </c:pt>
                <c:pt idx="4">
                  <c:v>TH (E)</c:v>
                </c:pt>
                <c:pt idx="5">
                  <c:v>AU (F)</c:v>
                </c:pt>
                <c:pt idx="6">
                  <c:v>JP (G)</c:v>
                </c:pt>
                <c:pt idx="7">
                  <c:v>US (H)</c:v>
                </c:pt>
                <c:pt idx="8">
                  <c:v>CA (I)</c:v>
                </c:pt>
              </c:strCache>
            </c:strRef>
          </c:cat>
          <c:val>
            <c:numRef>
              <c:f>Sheet1!$B$2:$B$10</c:f>
              <c:numCache>
                <c:formatCode>0%</c:formatCode>
                <c:ptCount val="9"/>
                <c:pt idx="0">
                  <c:v>0.82</c:v>
                </c:pt>
                <c:pt idx="1">
                  <c:v>0.8</c:v>
                </c:pt>
                <c:pt idx="2">
                  <c:v>0.77</c:v>
                </c:pt>
                <c:pt idx="3">
                  <c:v>0.7</c:v>
                </c:pt>
                <c:pt idx="4">
                  <c:v>0.68</c:v>
                </c:pt>
                <c:pt idx="5">
                  <c:v>0.68</c:v>
                </c:pt>
                <c:pt idx="6">
                  <c:v>0.59</c:v>
                </c:pt>
                <c:pt idx="7">
                  <c:v>0.52</c:v>
                </c:pt>
                <c:pt idx="8">
                  <c:v>0.52</c:v>
                </c:pt>
              </c:numCache>
            </c:numRef>
          </c:val>
        </c:ser>
        <c:dLbls>
          <c:dLblPos val="outEnd"/>
          <c:showLegendKey val="0"/>
          <c:showVal val="1"/>
          <c:showCatName val="0"/>
          <c:showSerName val="0"/>
          <c:showPercent val="0"/>
          <c:showBubbleSize val="0"/>
        </c:dLbls>
        <c:gapWidth val="50"/>
        <c:axId val="197971968"/>
        <c:axId val="197976448"/>
      </c:barChart>
      <c:catAx>
        <c:axId val="197971968"/>
        <c:scaling>
          <c:orientation val="maxMin"/>
        </c:scaling>
        <c:delete val="0"/>
        <c:axPos val="l"/>
        <c:majorTickMark val="out"/>
        <c:minorTickMark val="none"/>
        <c:tickLblPos val="nextTo"/>
        <c:txPr>
          <a:bodyPr/>
          <a:lstStyle/>
          <a:p>
            <a:pPr>
              <a:defRPr sz="800" b="1">
                <a:latin typeface="Arial" panose="020B0604020202020204" pitchFamily="34" charset="0"/>
                <a:cs typeface="Arial" panose="020B0604020202020204" pitchFamily="34" charset="0"/>
              </a:defRPr>
            </a:pPr>
            <a:endParaRPr lang="en-US"/>
          </a:p>
        </c:txPr>
        <c:crossAx val="197976448"/>
        <c:crosses val="autoZero"/>
        <c:auto val="1"/>
        <c:lblAlgn val="ctr"/>
        <c:lblOffset val="100"/>
        <c:noMultiLvlLbl val="0"/>
      </c:catAx>
      <c:valAx>
        <c:axId val="197976448"/>
        <c:scaling>
          <c:orientation val="minMax"/>
          <c:max val="1"/>
          <c:min val="0"/>
        </c:scaling>
        <c:delete val="1"/>
        <c:axPos val="t"/>
        <c:numFmt formatCode="0%" sourceLinked="1"/>
        <c:majorTickMark val="out"/>
        <c:minorTickMark val="none"/>
        <c:tickLblPos val="nextTo"/>
        <c:crossAx val="19797196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46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US</c:v>
                </c:pt>
              </c:strCache>
            </c:strRef>
          </c:tx>
          <c:spPr>
            <a:solidFill>
              <a:schemeClr val="tx1"/>
            </a:solidFill>
          </c:spPr>
          <c:invertIfNegative val="0"/>
          <c:dPt>
            <c:idx val="0"/>
            <c:invertIfNegative val="0"/>
            <c:bubble3D val="0"/>
          </c:dPt>
          <c:dPt>
            <c:idx val="1"/>
            <c:invertIfNegative val="0"/>
            <c:bubble3D val="0"/>
            <c:spPr>
              <a:solidFill>
                <a:schemeClr val="tx1">
                  <a:lumMod val="75000"/>
                  <a:lumOff val="25000"/>
                </a:schemeClr>
              </a:solidFill>
            </c:spPr>
          </c:dPt>
          <c:dPt>
            <c:idx val="2"/>
            <c:invertIfNegative val="0"/>
            <c:bubble3D val="0"/>
            <c:spPr>
              <a:solidFill>
                <a:schemeClr val="tx1">
                  <a:lumMod val="50000"/>
                  <a:lumOff val="50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0.33</c:v>
                </c:pt>
                <c:pt idx="1">
                  <c:v>0.36</c:v>
                </c:pt>
                <c:pt idx="2">
                  <c:v>0.24</c:v>
                </c:pt>
              </c:numCache>
            </c:numRef>
          </c:val>
        </c:ser>
        <c:dLbls>
          <c:dLblPos val="outEnd"/>
          <c:showLegendKey val="0"/>
          <c:showVal val="1"/>
          <c:showCatName val="0"/>
          <c:showSerName val="0"/>
          <c:showPercent val="0"/>
          <c:showBubbleSize val="0"/>
        </c:dLbls>
        <c:gapWidth val="50"/>
        <c:axId val="197995136"/>
        <c:axId val="198035712"/>
      </c:barChart>
      <c:catAx>
        <c:axId val="197995136"/>
        <c:scaling>
          <c:orientation val="maxMin"/>
        </c:scaling>
        <c:delete val="1"/>
        <c:axPos val="l"/>
        <c:majorTickMark val="out"/>
        <c:minorTickMark val="none"/>
        <c:tickLblPos val="nextTo"/>
        <c:crossAx val="198035712"/>
        <c:crosses val="autoZero"/>
        <c:auto val="1"/>
        <c:lblAlgn val="ctr"/>
        <c:lblOffset val="100"/>
        <c:noMultiLvlLbl val="0"/>
      </c:catAx>
      <c:valAx>
        <c:axId val="198035712"/>
        <c:scaling>
          <c:orientation val="minMax"/>
          <c:max val="1"/>
          <c:min val="0"/>
        </c:scaling>
        <c:delete val="1"/>
        <c:axPos val="t"/>
        <c:numFmt formatCode="0%" sourceLinked="1"/>
        <c:majorTickMark val="out"/>
        <c:minorTickMark val="none"/>
        <c:tickLblPos val="nextTo"/>
        <c:crossAx val="197995136"/>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46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US</c:v>
                </c:pt>
              </c:strCache>
            </c:strRef>
          </c:tx>
          <c:spPr>
            <a:solidFill>
              <a:schemeClr val="tx1"/>
            </a:solidFill>
          </c:spPr>
          <c:invertIfNegative val="0"/>
          <c:dPt>
            <c:idx val="0"/>
            <c:invertIfNegative val="0"/>
            <c:bubble3D val="0"/>
          </c:dPt>
          <c:dPt>
            <c:idx val="1"/>
            <c:invertIfNegative val="0"/>
            <c:bubble3D val="0"/>
            <c:spPr>
              <a:solidFill>
                <a:schemeClr val="tx1">
                  <a:lumMod val="75000"/>
                  <a:lumOff val="25000"/>
                </a:schemeClr>
              </a:solidFill>
            </c:spPr>
          </c:dPt>
          <c:dPt>
            <c:idx val="2"/>
            <c:invertIfNegative val="0"/>
            <c:bubble3D val="0"/>
            <c:spPr>
              <a:solidFill>
                <a:schemeClr val="tx1">
                  <a:lumMod val="50000"/>
                  <a:lumOff val="50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0.68</c:v>
                </c:pt>
                <c:pt idx="1">
                  <c:v>0.6</c:v>
                </c:pt>
                <c:pt idx="2">
                  <c:v>0.49</c:v>
                </c:pt>
              </c:numCache>
            </c:numRef>
          </c:val>
        </c:ser>
        <c:dLbls>
          <c:dLblPos val="outEnd"/>
          <c:showLegendKey val="0"/>
          <c:showVal val="1"/>
          <c:showCatName val="0"/>
          <c:showSerName val="0"/>
          <c:showPercent val="0"/>
          <c:showBubbleSize val="0"/>
        </c:dLbls>
        <c:gapWidth val="50"/>
        <c:axId val="198099712"/>
        <c:axId val="198107520"/>
      </c:barChart>
      <c:catAx>
        <c:axId val="198099712"/>
        <c:scaling>
          <c:orientation val="maxMin"/>
        </c:scaling>
        <c:delete val="1"/>
        <c:axPos val="l"/>
        <c:majorTickMark val="out"/>
        <c:minorTickMark val="none"/>
        <c:tickLblPos val="nextTo"/>
        <c:crossAx val="198107520"/>
        <c:crosses val="autoZero"/>
        <c:auto val="1"/>
        <c:lblAlgn val="ctr"/>
        <c:lblOffset val="100"/>
        <c:noMultiLvlLbl val="0"/>
      </c:catAx>
      <c:valAx>
        <c:axId val="198107520"/>
        <c:scaling>
          <c:orientation val="minMax"/>
          <c:max val="1"/>
          <c:min val="0"/>
        </c:scaling>
        <c:delete val="1"/>
        <c:axPos val="t"/>
        <c:numFmt formatCode="0%" sourceLinked="1"/>
        <c:majorTickMark val="out"/>
        <c:minorTickMark val="none"/>
        <c:tickLblPos val="nextTo"/>
        <c:crossAx val="198099712"/>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46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rgbClr val="003399">
                <a:alpha val="27000"/>
              </a:srgbClr>
            </a:solidFill>
          </c:spPr>
          <c:invertIfNegative val="0"/>
          <c:dPt>
            <c:idx val="0"/>
            <c:invertIfNegative val="0"/>
            <c:bubble3D val="0"/>
            <c:spPr>
              <a:solidFill>
                <a:srgbClr val="003399">
                  <a:alpha val="28000"/>
                </a:srgbClr>
              </a:solidFill>
            </c:spPr>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spPr>
              <a:solidFill>
                <a:srgbClr val="C00000"/>
              </a:solidFill>
            </c:spPr>
          </c:dPt>
          <c:dPt>
            <c:idx val="6"/>
            <c:invertIfNegative val="0"/>
            <c:bubble3D val="0"/>
          </c:dPt>
          <c:dPt>
            <c:idx val="7"/>
            <c:invertIfNegative val="0"/>
            <c:bubble3D val="0"/>
          </c:dPt>
          <c:dPt>
            <c:idx val="8"/>
            <c:invertIfNegative val="0"/>
            <c:bubble3D val="0"/>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UK (A)</c:v>
                </c:pt>
                <c:pt idx="1">
                  <c:v>AU (B)</c:v>
                </c:pt>
                <c:pt idx="2">
                  <c:v>US (C) </c:v>
                </c:pt>
                <c:pt idx="3">
                  <c:v>CA (D)</c:v>
                </c:pt>
                <c:pt idx="4">
                  <c:v>DE (E)</c:v>
                </c:pt>
                <c:pt idx="5">
                  <c:v>AR (F)</c:v>
                </c:pt>
                <c:pt idx="6">
                  <c:v>TH (G)</c:v>
                </c:pt>
                <c:pt idx="7">
                  <c:v>NL (H)</c:v>
                </c:pt>
                <c:pt idx="8">
                  <c:v>JP (I)</c:v>
                </c:pt>
              </c:strCache>
            </c:strRef>
          </c:cat>
          <c:val>
            <c:numRef>
              <c:f>Sheet1!$B$2:$B$10</c:f>
              <c:numCache>
                <c:formatCode>0%</c:formatCode>
                <c:ptCount val="9"/>
                <c:pt idx="0">
                  <c:v>0.86</c:v>
                </c:pt>
                <c:pt idx="1">
                  <c:v>0.8</c:v>
                </c:pt>
                <c:pt idx="2">
                  <c:v>0.56999999999999995</c:v>
                </c:pt>
                <c:pt idx="3">
                  <c:v>0.41</c:v>
                </c:pt>
                <c:pt idx="4">
                  <c:v>0.38</c:v>
                </c:pt>
                <c:pt idx="5">
                  <c:v>0.33</c:v>
                </c:pt>
                <c:pt idx="6">
                  <c:v>0.24</c:v>
                </c:pt>
                <c:pt idx="7">
                  <c:v>0.2</c:v>
                </c:pt>
                <c:pt idx="8">
                  <c:v>0.13</c:v>
                </c:pt>
              </c:numCache>
            </c:numRef>
          </c:val>
        </c:ser>
        <c:dLbls>
          <c:dLblPos val="outEnd"/>
          <c:showLegendKey val="0"/>
          <c:showVal val="1"/>
          <c:showCatName val="0"/>
          <c:showSerName val="0"/>
          <c:showPercent val="0"/>
          <c:showBubbleSize val="0"/>
        </c:dLbls>
        <c:gapWidth val="50"/>
        <c:axId val="198122112"/>
        <c:axId val="198174976"/>
      </c:barChart>
      <c:catAx>
        <c:axId val="198122112"/>
        <c:scaling>
          <c:orientation val="maxMin"/>
        </c:scaling>
        <c:delete val="0"/>
        <c:axPos val="l"/>
        <c:majorTickMark val="out"/>
        <c:minorTickMark val="none"/>
        <c:tickLblPos val="nextTo"/>
        <c:txPr>
          <a:bodyPr/>
          <a:lstStyle/>
          <a:p>
            <a:pPr>
              <a:defRPr sz="800" b="1">
                <a:latin typeface="Arial" panose="020B0604020202020204" pitchFamily="34" charset="0"/>
                <a:cs typeface="Arial" panose="020B0604020202020204" pitchFamily="34" charset="0"/>
              </a:defRPr>
            </a:pPr>
            <a:endParaRPr lang="en-US"/>
          </a:p>
        </c:txPr>
        <c:crossAx val="198174976"/>
        <c:crosses val="autoZero"/>
        <c:auto val="1"/>
        <c:lblAlgn val="ctr"/>
        <c:lblOffset val="100"/>
        <c:noMultiLvlLbl val="0"/>
      </c:catAx>
      <c:valAx>
        <c:axId val="198174976"/>
        <c:scaling>
          <c:orientation val="minMax"/>
          <c:max val="1"/>
          <c:min val="0"/>
        </c:scaling>
        <c:delete val="1"/>
        <c:axPos val="t"/>
        <c:numFmt formatCode="0%" sourceLinked="1"/>
        <c:majorTickMark val="out"/>
        <c:minorTickMark val="none"/>
        <c:tickLblPos val="nextTo"/>
        <c:crossAx val="19812211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46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rgbClr val="003399">
                <a:alpha val="27000"/>
              </a:srgbClr>
            </a:solidFill>
          </c:spPr>
          <c:invertIfNegative val="0"/>
          <c:dPt>
            <c:idx val="0"/>
            <c:invertIfNegative val="0"/>
            <c:bubble3D val="0"/>
            <c:spPr>
              <a:solidFill>
                <a:srgbClr val="003399">
                  <a:alpha val="28000"/>
                </a:srgbClr>
              </a:solidFill>
            </c:spPr>
          </c:dPt>
          <c:dPt>
            <c:idx val="1"/>
            <c:invertIfNegative val="0"/>
            <c:bubble3D val="0"/>
          </c:dPt>
          <c:dPt>
            <c:idx val="2"/>
            <c:invertIfNegative val="0"/>
            <c:bubble3D val="0"/>
          </c:dPt>
          <c:dPt>
            <c:idx val="3"/>
            <c:invertIfNegative val="0"/>
            <c:bubble3D val="0"/>
            <c:spPr>
              <a:solidFill>
                <a:srgbClr val="C00000"/>
              </a:solidFill>
            </c:spPr>
          </c:dPt>
          <c:dPt>
            <c:idx val="4"/>
            <c:invertIfNegative val="0"/>
            <c:bubble3D val="0"/>
          </c:dPt>
          <c:dPt>
            <c:idx val="5"/>
            <c:invertIfNegative val="0"/>
            <c:bubble3D val="0"/>
          </c:dPt>
          <c:dPt>
            <c:idx val="6"/>
            <c:invertIfNegative val="0"/>
            <c:bubble3D val="0"/>
          </c:dPt>
          <c:dPt>
            <c:idx val="7"/>
            <c:invertIfNegative val="0"/>
            <c:bubble3D val="0"/>
          </c:dPt>
          <c:dPt>
            <c:idx val="8"/>
            <c:invertIfNegative val="0"/>
            <c:bubble3D val="0"/>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UK (A)</c:v>
                </c:pt>
                <c:pt idx="1">
                  <c:v>NL (B)</c:v>
                </c:pt>
                <c:pt idx="2">
                  <c:v>US (C) </c:v>
                </c:pt>
                <c:pt idx="3">
                  <c:v>AR (D)</c:v>
                </c:pt>
                <c:pt idx="4">
                  <c:v>CA (E)</c:v>
                </c:pt>
                <c:pt idx="5">
                  <c:v>AU (F)</c:v>
                </c:pt>
                <c:pt idx="6">
                  <c:v>JP (G)</c:v>
                </c:pt>
                <c:pt idx="7">
                  <c:v>TH (H)</c:v>
                </c:pt>
                <c:pt idx="8">
                  <c:v>DE (I)</c:v>
                </c:pt>
              </c:strCache>
            </c:strRef>
          </c:cat>
          <c:val>
            <c:numRef>
              <c:f>Sheet1!$B$2:$B$10</c:f>
              <c:numCache>
                <c:formatCode>0%</c:formatCode>
                <c:ptCount val="9"/>
                <c:pt idx="0">
                  <c:v>0.72</c:v>
                </c:pt>
                <c:pt idx="1">
                  <c:v>0.72</c:v>
                </c:pt>
                <c:pt idx="2">
                  <c:v>0.7</c:v>
                </c:pt>
                <c:pt idx="3">
                  <c:v>0.66</c:v>
                </c:pt>
                <c:pt idx="4">
                  <c:v>0.63</c:v>
                </c:pt>
                <c:pt idx="5">
                  <c:v>0.56999999999999995</c:v>
                </c:pt>
                <c:pt idx="6">
                  <c:v>0.31</c:v>
                </c:pt>
                <c:pt idx="7">
                  <c:v>0.3</c:v>
                </c:pt>
                <c:pt idx="8">
                  <c:v>0.23</c:v>
                </c:pt>
              </c:numCache>
            </c:numRef>
          </c:val>
        </c:ser>
        <c:dLbls>
          <c:dLblPos val="outEnd"/>
          <c:showLegendKey val="0"/>
          <c:showVal val="1"/>
          <c:showCatName val="0"/>
          <c:showSerName val="0"/>
          <c:showPercent val="0"/>
          <c:showBubbleSize val="0"/>
        </c:dLbls>
        <c:gapWidth val="50"/>
        <c:axId val="198210304"/>
        <c:axId val="198214016"/>
      </c:barChart>
      <c:catAx>
        <c:axId val="198210304"/>
        <c:scaling>
          <c:orientation val="maxMin"/>
        </c:scaling>
        <c:delete val="0"/>
        <c:axPos val="l"/>
        <c:majorTickMark val="out"/>
        <c:minorTickMark val="none"/>
        <c:tickLblPos val="nextTo"/>
        <c:txPr>
          <a:bodyPr/>
          <a:lstStyle/>
          <a:p>
            <a:pPr>
              <a:defRPr sz="800" b="1">
                <a:latin typeface="Arial" panose="020B0604020202020204" pitchFamily="34" charset="0"/>
                <a:cs typeface="Arial" panose="020B0604020202020204" pitchFamily="34" charset="0"/>
              </a:defRPr>
            </a:pPr>
            <a:endParaRPr lang="en-US"/>
          </a:p>
        </c:txPr>
        <c:crossAx val="198214016"/>
        <c:crosses val="autoZero"/>
        <c:auto val="1"/>
        <c:lblAlgn val="ctr"/>
        <c:lblOffset val="100"/>
        <c:noMultiLvlLbl val="0"/>
      </c:catAx>
      <c:valAx>
        <c:axId val="198214016"/>
        <c:scaling>
          <c:orientation val="minMax"/>
          <c:max val="1"/>
          <c:min val="0"/>
        </c:scaling>
        <c:delete val="1"/>
        <c:axPos val="t"/>
        <c:numFmt formatCode="0%" sourceLinked="1"/>
        <c:majorTickMark val="out"/>
        <c:minorTickMark val="none"/>
        <c:tickLblPos val="nextTo"/>
        <c:crossAx val="19821030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46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0.6</c:v>
                </c:pt>
                <c:pt idx="1">
                  <c:v>0.52</c:v>
                </c:pt>
                <c:pt idx="2">
                  <c:v>0.69</c:v>
                </c:pt>
                <c:pt idx="3">
                  <c:v>0.72</c:v>
                </c:pt>
                <c:pt idx="4">
                  <c:v>0.71</c:v>
                </c:pt>
                <c:pt idx="5">
                  <c:v>0.67</c:v>
                </c:pt>
              </c:numCache>
            </c:numRef>
          </c:val>
        </c:ser>
        <c:dLbls>
          <c:dLblPos val="outEnd"/>
          <c:showLegendKey val="0"/>
          <c:showVal val="1"/>
          <c:showCatName val="0"/>
          <c:showSerName val="0"/>
          <c:showPercent val="0"/>
          <c:showBubbleSize val="0"/>
        </c:dLbls>
        <c:gapWidth val="50"/>
        <c:axId val="196584192"/>
        <c:axId val="196626304"/>
      </c:barChart>
      <c:catAx>
        <c:axId val="196584192"/>
        <c:scaling>
          <c:orientation val="maxMin"/>
        </c:scaling>
        <c:delete val="1"/>
        <c:axPos val="l"/>
        <c:majorTickMark val="out"/>
        <c:minorTickMark val="none"/>
        <c:tickLblPos val="nextTo"/>
        <c:crossAx val="196626304"/>
        <c:crosses val="autoZero"/>
        <c:auto val="1"/>
        <c:lblAlgn val="ctr"/>
        <c:lblOffset val="100"/>
        <c:noMultiLvlLbl val="0"/>
      </c:catAx>
      <c:valAx>
        <c:axId val="196626304"/>
        <c:scaling>
          <c:orientation val="minMax"/>
          <c:max val="1"/>
          <c:min val="0"/>
        </c:scaling>
        <c:delete val="1"/>
        <c:axPos val="t"/>
        <c:numFmt formatCode="0%" sourceLinked="1"/>
        <c:majorTickMark val="out"/>
        <c:minorTickMark val="none"/>
        <c:tickLblPos val="nextTo"/>
        <c:crossAx val="19658419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46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0.66</c:v>
                </c:pt>
                <c:pt idx="1">
                  <c:v>0.68</c:v>
                </c:pt>
                <c:pt idx="2">
                  <c:v>0.73</c:v>
                </c:pt>
                <c:pt idx="3">
                  <c:v>0.8</c:v>
                </c:pt>
                <c:pt idx="4">
                  <c:v>0.8</c:v>
                </c:pt>
                <c:pt idx="5">
                  <c:v>0.72</c:v>
                </c:pt>
              </c:numCache>
            </c:numRef>
          </c:val>
        </c:ser>
        <c:dLbls>
          <c:dLblPos val="outEnd"/>
          <c:showLegendKey val="0"/>
          <c:showVal val="1"/>
          <c:showCatName val="0"/>
          <c:showSerName val="0"/>
          <c:showPercent val="0"/>
          <c:showBubbleSize val="0"/>
        </c:dLbls>
        <c:gapWidth val="50"/>
        <c:axId val="196657536"/>
        <c:axId val="196666880"/>
      </c:barChart>
      <c:catAx>
        <c:axId val="196657536"/>
        <c:scaling>
          <c:orientation val="maxMin"/>
        </c:scaling>
        <c:delete val="1"/>
        <c:axPos val="l"/>
        <c:majorTickMark val="out"/>
        <c:minorTickMark val="none"/>
        <c:tickLblPos val="nextTo"/>
        <c:crossAx val="196666880"/>
        <c:crosses val="autoZero"/>
        <c:auto val="1"/>
        <c:lblAlgn val="ctr"/>
        <c:lblOffset val="100"/>
        <c:noMultiLvlLbl val="0"/>
      </c:catAx>
      <c:valAx>
        <c:axId val="196666880"/>
        <c:scaling>
          <c:orientation val="minMax"/>
          <c:max val="1"/>
          <c:min val="0"/>
        </c:scaling>
        <c:delete val="1"/>
        <c:axPos val="t"/>
        <c:numFmt formatCode="0%" sourceLinked="1"/>
        <c:majorTickMark val="out"/>
        <c:minorTickMark val="none"/>
        <c:tickLblPos val="nextTo"/>
        <c:crossAx val="19665753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46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0.64</c:v>
                </c:pt>
                <c:pt idx="1">
                  <c:v>0.62</c:v>
                </c:pt>
                <c:pt idx="2">
                  <c:v>0.43</c:v>
                </c:pt>
                <c:pt idx="3">
                  <c:v>0.5</c:v>
                </c:pt>
                <c:pt idx="4">
                  <c:v>0.48</c:v>
                </c:pt>
                <c:pt idx="5">
                  <c:v>0.6</c:v>
                </c:pt>
              </c:numCache>
            </c:numRef>
          </c:val>
        </c:ser>
        <c:dLbls>
          <c:dLblPos val="outEnd"/>
          <c:showLegendKey val="0"/>
          <c:showVal val="1"/>
          <c:showCatName val="0"/>
          <c:showSerName val="0"/>
          <c:showPercent val="0"/>
          <c:showBubbleSize val="0"/>
        </c:dLbls>
        <c:gapWidth val="50"/>
        <c:axId val="196698112"/>
        <c:axId val="196707456"/>
      </c:barChart>
      <c:catAx>
        <c:axId val="196698112"/>
        <c:scaling>
          <c:orientation val="maxMin"/>
        </c:scaling>
        <c:delete val="1"/>
        <c:axPos val="l"/>
        <c:majorTickMark val="out"/>
        <c:minorTickMark val="none"/>
        <c:tickLblPos val="nextTo"/>
        <c:crossAx val="196707456"/>
        <c:crosses val="autoZero"/>
        <c:auto val="1"/>
        <c:lblAlgn val="ctr"/>
        <c:lblOffset val="100"/>
        <c:noMultiLvlLbl val="0"/>
      </c:catAx>
      <c:valAx>
        <c:axId val="196707456"/>
        <c:scaling>
          <c:orientation val="minMax"/>
          <c:max val="1"/>
          <c:min val="0"/>
        </c:scaling>
        <c:delete val="1"/>
        <c:axPos val="t"/>
        <c:numFmt formatCode="0%" sourceLinked="1"/>
        <c:majorTickMark val="out"/>
        <c:minorTickMark val="none"/>
        <c:tickLblPos val="nextTo"/>
        <c:crossAx val="19669811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46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0.67</c:v>
                </c:pt>
                <c:pt idx="1">
                  <c:v>0.72</c:v>
                </c:pt>
                <c:pt idx="2">
                  <c:v>0.77</c:v>
                </c:pt>
                <c:pt idx="3">
                  <c:v>0.86</c:v>
                </c:pt>
                <c:pt idx="4">
                  <c:v>0.83</c:v>
                </c:pt>
                <c:pt idx="5">
                  <c:v>0.85</c:v>
                </c:pt>
              </c:numCache>
            </c:numRef>
          </c:val>
        </c:ser>
        <c:dLbls>
          <c:dLblPos val="outEnd"/>
          <c:showLegendKey val="0"/>
          <c:showVal val="1"/>
          <c:showCatName val="0"/>
          <c:showSerName val="0"/>
          <c:showPercent val="0"/>
          <c:showBubbleSize val="0"/>
        </c:dLbls>
        <c:gapWidth val="50"/>
        <c:axId val="196717952"/>
        <c:axId val="198546176"/>
      </c:barChart>
      <c:catAx>
        <c:axId val="196717952"/>
        <c:scaling>
          <c:orientation val="maxMin"/>
        </c:scaling>
        <c:delete val="1"/>
        <c:axPos val="l"/>
        <c:majorTickMark val="out"/>
        <c:minorTickMark val="none"/>
        <c:tickLblPos val="nextTo"/>
        <c:crossAx val="198546176"/>
        <c:crosses val="autoZero"/>
        <c:auto val="1"/>
        <c:lblAlgn val="ctr"/>
        <c:lblOffset val="100"/>
        <c:noMultiLvlLbl val="0"/>
      </c:catAx>
      <c:valAx>
        <c:axId val="198546176"/>
        <c:scaling>
          <c:orientation val="minMax"/>
          <c:max val="1"/>
          <c:min val="0"/>
        </c:scaling>
        <c:delete val="1"/>
        <c:axPos val="t"/>
        <c:numFmt formatCode="0%" sourceLinked="1"/>
        <c:majorTickMark val="out"/>
        <c:minorTickMark val="none"/>
        <c:tickLblPos val="nextTo"/>
        <c:crossAx val="19671795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289357212701352"/>
          <c:y val="0.38146359342053171"/>
          <c:w val="0.81342828469970663"/>
          <c:h val="0.50684069459803827"/>
        </c:manualLayout>
      </c:layout>
      <c:barChart>
        <c:barDir val="col"/>
        <c:grouping val="clustered"/>
        <c:varyColors val="0"/>
        <c:ser>
          <c:idx val="0"/>
          <c:order val="0"/>
          <c:tx>
            <c:strRef>
              <c:f>Sheet1!$A$2</c:f>
              <c:strCache>
                <c:ptCount val="1"/>
              </c:strCache>
            </c:strRef>
          </c:tx>
          <c:invertIfNegative val="0"/>
          <c:dPt>
            <c:idx val="0"/>
            <c:invertIfNegative val="0"/>
            <c:bubble3D val="0"/>
            <c:spPr>
              <a:solidFill>
                <a:schemeClr val="tx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rgbClr val="002A7E"/>
              </a:solidFill>
              <a:ln>
                <a:noFill/>
              </a:ln>
            </c:spPr>
          </c:dPt>
          <c:dPt>
            <c:idx val="7"/>
            <c:invertIfNegative val="0"/>
            <c:bubble3D val="0"/>
            <c:spPr>
              <a:solidFill>
                <a:srgbClr val="9E2600"/>
              </a:solidFill>
            </c:spPr>
          </c:dPt>
          <c:dPt>
            <c:idx val="8"/>
            <c:invertIfNegative val="0"/>
            <c:bubble3D val="0"/>
            <c:spPr>
              <a:solidFill>
                <a:schemeClr val="bg1">
                  <a:lumMod val="50000"/>
                </a:schemeClr>
              </a:solidFill>
            </c:spPr>
          </c:dPt>
          <c:dLbls>
            <c:txPr>
              <a:bodyPr/>
              <a:lstStyle/>
              <a:p>
                <a:pPr>
                  <a:defRPr sz="700" b="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Sheet1!$B$1:$J$1</c:f>
              <c:strCache>
                <c:ptCount val="9"/>
                <c:pt idx="0">
                  <c:v>AR</c:v>
                </c:pt>
                <c:pt idx="1">
                  <c:v>AU</c:v>
                </c:pt>
                <c:pt idx="2">
                  <c:v>CA</c:v>
                </c:pt>
                <c:pt idx="3">
                  <c:v>DE</c:v>
                </c:pt>
                <c:pt idx="4">
                  <c:v>JP</c:v>
                </c:pt>
                <c:pt idx="5">
                  <c:v>NL</c:v>
                </c:pt>
                <c:pt idx="6">
                  <c:v>TH</c:v>
                </c:pt>
                <c:pt idx="7">
                  <c:v>UK</c:v>
                </c:pt>
                <c:pt idx="8">
                  <c:v>US</c:v>
                </c:pt>
              </c:strCache>
            </c:strRef>
          </c:cat>
          <c:val>
            <c:numRef>
              <c:f>Sheet1!$B$2:$J$2</c:f>
              <c:numCache>
                <c:formatCode>0%</c:formatCode>
                <c:ptCount val="9"/>
                <c:pt idx="0">
                  <c:v>0.24</c:v>
                </c:pt>
                <c:pt idx="1">
                  <c:v>0.26</c:v>
                </c:pt>
                <c:pt idx="2">
                  <c:v>0.26</c:v>
                </c:pt>
                <c:pt idx="3">
                  <c:v>0.17</c:v>
                </c:pt>
                <c:pt idx="4">
                  <c:v>0.31</c:v>
                </c:pt>
                <c:pt idx="5">
                  <c:v>0.12</c:v>
                </c:pt>
                <c:pt idx="6">
                  <c:v>0.16</c:v>
                </c:pt>
                <c:pt idx="7">
                  <c:v>0.24</c:v>
                </c:pt>
                <c:pt idx="8">
                  <c:v>0.23</c:v>
                </c:pt>
              </c:numCache>
            </c:numRef>
          </c:val>
        </c:ser>
        <c:dLbls>
          <c:showLegendKey val="0"/>
          <c:showVal val="0"/>
          <c:showCatName val="0"/>
          <c:showSerName val="0"/>
          <c:showPercent val="0"/>
          <c:showBubbleSize val="0"/>
        </c:dLbls>
        <c:gapWidth val="50"/>
        <c:axId val="146585088"/>
        <c:axId val="146586624"/>
      </c:barChart>
      <c:catAx>
        <c:axId val="146585088"/>
        <c:scaling>
          <c:orientation val="minMax"/>
        </c:scaling>
        <c:delete val="0"/>
        <c:axPos val="b"/>
        <c:majorTickMark val="out"/>
        <c:minorTickMark val="none"/>
        <c:tickLblPos val="nextTo"/>
        <c:txPr>
          <a:bodyPr/>
          <a:lstStyle/>
          <a:p>
            <a:pPr>
              <a:defRPr sz="8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46586624"/>
        <c:crosses val="autoZero"/>
        <c:auto val="1"/>
        <c:lblAlgn val="ctr"/>
        <c:lblOffset val="100"/>
        <c:noMultiLvlLbl val="0"/>
      </c:catAx>
      <c:valAx>
        <c:axId val="146586624"/>
        <c:scaling>
          <c:orientation val="minMax"/>
          <c:max val="1"/>
          <c:min val="0"/>
        </c:scaling>
        <c:delete val="1"/>
        <c:axPos val="l"/>
        <c:numFmt formatCode="0%" sourceLinked="1"/>
        <c:majorTickMark val="out"/>
        <c:minorTickMark val="none"/>
        <c:tickLblPos val="nextTo"/>
        <c:crossAx val="14658508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47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C00000"/>
              </a:solidFill>
            </c:spPr>
          </c:dPt>
          <c:dPt>
            <c:idx val="1"/>
            <c:invertIfNegative val="0"/>
            <c:bubble3D val="0"/>
            <c:spPr>
              <a:solidFill>
                <a:srgbClr val="C00000">
                  <a:alpha val="75000"/>
                </a:srgbClr>
              </a:solidFill>
            </c:spPr>
          </c:dPt>
          <c:dPt>
            <c:idx val="2"/>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Female</c:v>
                </c:pt>
                <c:pt idx="1">
                  <c:v>Female</c:v>
                </c:pt>
                <c:pt idx="2">
                  <c:v>Female</c:v>
                </c:pt>
              </c:strCache>
            </c:strRef>
          </c:cat>
          <c:val>
            <c:numRef>
              <c:f>Sheet1!$B$2:$B$4</c:f>
              <c:numCache>
                <c:formatCode>0%</c:formatCode>
                <c:ptCount val="3"/>
                <c:pt idx="0">
                  <c:v>0.81</c:v>
                </c:pt>
                <c:pt idx="1">
                  <c:v>0.83</c:v>
                </c:pt>
                <c:pt idx="2">
                  <c:v>0.72</c:v>
                </c:pt>
              </c:numCache>
            </c:numRef>
          </c:val>
        </c:ser>
        <c:dLbls>
          <c:dLblPos val="outEnd"/>
          <c:showLegendKey val="0"/>
          <c:showVal val="1"/>
          <c:showCatName val="0"/>
          <c:showSerName val="0"/>
          <c:showPercent val="0"/>
          <c:showBubbleSize val="0"/>
        </c:dLbls>
        <c:gapWidth val="50"/>
        <c:axId val="198560768"/>
        <c:axId val="198847488"/>
      </c:barChart>
      <c:catAx>
        <c:axId val="198560768"/>
        <c:scaling>
          <c:orientation val="maxMin"/>
        </c:scaling>
        <c:delete val="1"/>
        <c:axPos val="l"/>
        <c:majorTickMark val="out"/>
        <c:minorTickMark val="none"/>
        <c:tickLblPos val="nextTo"/>
        <c:crossAx val="198847488"/>
        <c:crosses val="autoZero"/>
        <c:auto val="1"/>
        <c:lblAlgn val="ctr"/>
        <c:lblOffset val="100"/>
        <c:noMultiLvlLbl val="0"/>
      </c:catAx>
      <c:valAx>
        <c:axId val="198847488"/>
        <c:scaling>
          <c:orientation val="minMax"/>
          <c:max val="1"/>
          <c:min val="0"/>
        </c:scaling>
        <c:delete val="1"/>
        <c:axPos val="t"/>
        <c:numFmt formatCode="0%" sourceLinked="1"/>
        <c:majorTickMark val="out"/>
        <c:minorTickMark val="none"/>
        <c:tickLblPos val="nextTo"/>
        <c:crossAx val="19856076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47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002A7E">
                  <a:alpha val="75000"/>
                </a:srgbClr>
              </a:solidFill>
            </c:spPr>
          </c:dPt>
          <c:dPt>
            <c:idx val="2"/>
            <c:invertIfNegative val="0"/>
            <c:bubble3D val="0"/>
            <c:spPr>
              <a:solidFill>
                <a:srgbClr val="002A7E">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Male</c:v>
                </c:pt>
                <c:pt idx="1">
                  <c:v>Male</c:v>
                </c:pt>
                <c:pt idx="2">
                  <c:v>Male</c:v>
                </c:pt>
              </c:strCache>
            </c:strRef>
          </c:cat>
          <c:val>
            <c:numRef>
              <c:f>Sheet1!$B$2:$B$4</c:f>
              <c:numCache>
                <c:formatCode>0%</c:formatCode>
                <c:ptCount val="3"/>
                <c:pt idx="0">
                  <c:v>0.69</c:v>
                </c:pt>
                <c:pt idx="1">
                  <c:v>0.69</c:v>
                </c:pt>
                <c:pt idx="2">
                  <c:v>0.74</c:v>
                </c:pt>
              </c:numCache>
            </c:numRef>
          </c:val>
        </c:ser>
        <c:dLbls>
          <c:dLblPos val="outEnd"/>
          <c:showLegendKey val="0"/>
          <c:showVal val="1"/>
          <c:showCatName val="0"/>
          <c:showSerName val="0"/>
          <c:showPercent val="0"/>
          <c:showBubbleSize val="0"/>
        </c:dLbls>
        <c:gapWidth val="50"/>
        <c:axId val="198911488"/>
        <c:axId val="198927872"/>
      </c:barChart>
      <c:catAx>
        <c:axId val="198911488"/>
        <c:scaling>
          <c:orientation val="maxMin"/>
        </c:scaling>
        <c:delete val="1"/>
        <c:axPos val="l"/>
        <c:majorTickMark val="out"/>
        <c:minorTickMark val="none"/>
        <c:tickLblPos val="nextTo"/>
        <c:crossAx val="198927872"/>
        <c:crosses val="autoZero"/>
        <c:auto val="1"/>
        <c:lblAlgn val="ctr"/>
        <c:lblOffset val="100"/>
        <c:noMultiLvlLbl val="0"/>
      </c:catAx>
      <c:valAx>
        <c:axId val="198927872"/>
        <c:scaling>
          <c:orientation val="minMax"/>
          <c:max val="1"/>
          <c:min val="0"/>
        </c:scaling>
        <c:delete val="1"/>
        <c:axPos val="t"/>
        <c:numFmt formatCode="0%" sourceLinked="1"/>
        <c:majorTickMark val="out"/>
        <c:minorTickMark val="none"/>
        <c:tickLblPos val="nextTo"/>
        <c:crossAx val="19891148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47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0.48</c:v>
                </c:pt>
                <c:pt idx="1">
                  <c:v>0.54</c:v>
                </c:pt>
                <c:pt idx="2">
                  <c:v>0.52</c:v>
                </c:pt>
                <c:pt idx="3">
                  <c:v>0.61</c:v>
                </c:pt>
                <c:pt idx="4">
                  <c:v>0.61</c:v>
                </c:pt>
                <c:pt idx="5">
                  <c:v>0.69</c:v>
                </c:pt>
              </c:numCache>
            </c:numRef>
          </c:val>
        </c:ser>
        <c:dLbls>
          <c:dLblPos val="outEnd"/>
          <c:showLegendKey val="0"/>
          <c:showVal val="1"/>
          <c:showCatName val="0"/>
          <c:showSerName val="0"/>
          <c:showPercent val="0"/>
          <c:showBubbleSize val="0"/>
        </c:dLbls>
        <c:gapWidth val="50"/>
        <c:axId val="198382336"/>
        <c:axId val="198387584"/>
      </c:barChart>
      <c:catAx>
        <c:axId val="198382336"/>
        <c:scaling>
          <c:orientation val="maxMin"/>
        </c:scaling>
        <c:delete val="1"/>
        <c:axPos val="l"/>
        <c:majorTickMark val="out"/>
        <c:minorTickMark val="none"/>
        <c:tickLblPos val="nextTo"/>
        <c:crossAx val="198387584"/>
        <c:crosses val="autoZero"/>
        <c:auto val="1"/>
        <c:lblAlgn val="ctr"/>
        <c:lblOffset val="100"/>
        <c:noMultiLvlLbl val="0"/>
      </c:catAx>
      <c:valAx>
        <c:axId val="198387584"/>
        <c:scaling>
          <c:orientation val="minMax"/>
          <c:max val="1"/>
          <c:min val="0"/>
        </c:scaling>
        <c:delete val="1"/>
        <c:axPos val="t"/>
        <c:numFmt formatCode="0%" sourceLinked="1"/>
        <c:majorTickMark val="out"/>
        <c:minorTickMark val="none"/>
        <c:tickLblPos val="nextTo"/>
        <c:crossAx val="19838233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47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0.47</c:v>
                </c:pt>
                <c:pt idx="1">
                  <c:v>0.56000000000000005</c:v>
                </c:pt>
                <c:pt idx="2">
                  <c:v>0.48</c:v>
                </c:pt>
                <c:pt idx="3">
                  <c:v>0.7</c:v>
                </c:pt>
                <c:pt idx="4">
                  <c:v>0.64</c:v>
                </c:pt>
                <c:pt idx="5">
                  <c:v>0.76</c:v>
                </c:pt>
              </c:numCache>
            </c:numRef>
          </c:val>
        </c:ser>
        <c:dLbls>
          <c:dLblPos val="outEnd"/>
          <c:showLegendKey val="0"/>
          <c:showVal val="1"/>
          <c:showCatName val="0"/>
          <c:showSerName val="0"/>
          <c:showPercent val="0"/>
          <c:showBubbleSize val="0"/>
        </c:dLbls>
        <c:gapWidth val="50"/>
        <c:axId val="198410624"/>
        <c:axId val="198415872"/>
      </c:barChart>
      <c:catAx>
        <c:axId val="198410624"/>
        <c:scaling>
          <c:orientation val="maxMin"/>
        </c:scaling>
        <c:delete val="1"/>
        <c:axPos val="l"/>
        <c:majorTickMark val="out"/>
        <c:minorTickMark val="none"/>
        <c:tickLblPos val="nextTo"/>
        <c:crossAx val="198415872"/>
        <c:crosses val="autoZero"/>
        <c:auto val="1"/>
        <c:lblAlgn val="ctr"/>
        <c:lblOffset val="100"/>
        <c:noMultiLvlLbl val="0"/>
      </c:catAx>
      <c:valAx>
        <c:axId val="198415872"/>
        <c:scaling>
          <c:orientation val="minMax"/>
          <c:max val="1"/>
          <c:min val="0"/>
        </c:scaling>
        <c:delete val="1"/>
        <c:axPos val="t"/>
        <c:numFmt formatCode="0%" sourceLinked="1"/>
        <c:majorTickMark val="out"/>
        <c:minorTickMark val="none"/>
        <c:tickLblPos val="nextTo"/>
        <c:crossAx val="19841062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47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0.54</c:v>
                </c:pt>
                <c:pt idx="1">
                  <c:v>0.53</c:v>
                </c:pt>
                <c:pt idx="2">
                  <c:v>0.5</c:v>
                </c:pt>
                <c:pt idx="3">
                  <c:v>0.56999999999999995</c:v>
                </c:pt>
                <c:pt idx="4">
                  <c:v>0.61</c:v>
                </c:pt>
                <c:pt idx="5">
                  <c:v>0.72</c:v>
                </c:pt>
              </c:numCache>
            </c:numRef>
          </c:val>
        </c:ser>
        <c:dLbls>
          <c:dLblPos val="outEnd"/>
          <c:showLegendKey val="0"/>
          <c:showVal val="1"/>
          <c:showCatName val="0"/>
          <c:showSerName val="0"/>
          <c:showPercent val="0"/>
          <c:showBubbleSize val="0"/>
        </c:dLbls>
        <c:gapWidth val="50"/>
        <c:axId val="198475776"/>
        <c:axId val="198493312"/>
      </c:barChart>
      <c:catAx>
        <c:axId val="198475776"/>
        <c:scaling>
          <c:orientation val="maxMin"/>
        </c:scaling>
        <c:delete val="1"/>
        <c:axPos val="l"/>
        <c:majorTickMark val="out"/>
        <c:minorTickMark val="none"/>
        <c:tickLblPos val="nextTo"/>
        <c:crossAx val="198493312"/>
        <c:crosses val="autoZero"/>
        <c:auto val="1"/>
        <c:lblAlgn val="ctr"/>
        <c:lblOffset val="100"/>
        <c:noMultiLvlLbl val="0"/>
      </c:catAx>
      <c:valAx>
        <c:axId val="198493312"/>
        <c:scaling>
          <c:orientation val="minMax"/>
          <c:max val="1"/>
          <c:min val="0"/>
        </c:scaling>
        <c:delete val="1"/>
        <c:axPos val="t"/>
        <c:numFmt formatCode="0%" sourceLinked="1"/>
        <c:majorTickMark val="out"/>
        <c:minorTickMark val="none"/>
        <c:tickLblPos val="nextTo"/>
        <c:crossAx val="19847577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47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chemeClr val="tx1"/>
            </a:solidFill>
          </c:spPr>
          <c:invertIfNegative val="0"/>
          <c:dPt>
            <c:idx val="0"/>
            <c:invertIfNegative val="0"/>
            <c:bubble3D val="0"/>
          </c:dPt>
          <c:dPt>
            <c:idx val="1"/>
            <c:invertIfNegative val="0"/>
            <c:bubble3D val="0"/>
            <c:spPr>
              <a:solidFill>
                <a:schemeClr val="tx1">
                  <a:lumMod val="75000"/>
                  <a:lumOff val="25000"/>
                </a:schemeClr>
              </a:solidFill>
            </c:spPr>
          </c:dPt>
          <c:dPt>
            <c:idx val="2"/>
            <c:invertIfNegative val="0"/>
            <c:bubble3D val="0"/>
            <c:spPr>
              <a:solidFill>
                <a:schemeClr val="tx1">
                  <a:lumMod val="50000"/>
                  <a:lumOff val="50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0.56000000000000005</c:v>
                </c:pt>
                <c:pt idx="1">
                  <c:v>0.54</c:v>
                </c:pt>
                <c:pt idx="2">
                  <c:v>0.78</c:v>
                </c:pt>
              </c:numCache>
            </c:numRef>
          </c:val>
        </c:ser>
        <c:dLbls>
          <c:dLblPos val="outEnd"/>
          <c:showLegendKey val="0"/>
          <c:showVal val="1"/>
          <c:showCatName val="0"/>
          <c:showSerName val="0"/>
          <c:showPercent val="0"/>
          <c:showBubbleSize val="0"/>
        </c:dLbls>
        <c:gapWidth val="50"/>
        <c:axId val="198651264"/>
        <c:axId val="198704128"/>
      </c:barChart>
      <c:catAx>
        <c:axId val="198651264"/>
        <c:scaling>
          <c:orientation val="maxMin"/>
        </c:scaling>
        <c:delete val="1"/>
        <c:axPos val="l"/>
        <c:majorTickMark val="out"/>
        <c:minorTickMark val="none"/>
        <c:tickLblPos val="nextTo"/>
        <c:crossAx val="198704128"/>
        <c:crosses val="autoZero"/>
        <c:auto val="1"/>
        <c:lblAlgn val="ctr"/>
        <c:lblOffset val="100"/>
        <c:noMultiLvlLbl val="0"/>
      </c:catAx>
      <c:valAx>
        <c:axId val="198704128"/>
        <c:scaling>
          <c:orientation val="minMax"/>
          <c:max val="1"/>
          <c:min val="0"/>
        </c:scaling>
        <c:delete val="1"/>
        <c:axPos val="t"/>
        <c:numFmt formatCode="0%" sourceLinked="1"/>
        <c:majorTickMark val="out"/>
        <c:minorTickMark val="none"/>
        <c:tickLblPos val="nextTo"/>
        <c:crossAx val="19865126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47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US</c:v>
                </c:pt>
              </c:strCache>
            </c:strRef>
          </c:tx>
          <c:spPr>
            <a:solidFill>
              <a:schemeClr val="tx1"/>
            </a:solidFill>
          </c:spPr>
          <c:invertIfNegative val="0"/>
          <c:dPt>
            <c:idx val="0"/>
            <c:invertIfNegative val="0"/>
            <c:bubble3D val="0"/>
          </c:dPt>
          <c:dPt>
            <c:idx val="1"/>
            <c:invertIfNegative val="0"/>
            <c:bubble3D val="0"/>
            <c:spPr>
              <a:solidFill>
                <a:schemeClr val="tx1">
                  <a:lumMod val="75000"/>
                  <a:lumOff val="25000"/>
                </a:schemeClr>
              </a:solidFill>
            </c:spPr>
          </c:dPt>
          <c:dPt>
            <c:idx val="2"/>
            <c:invertIfNegative val="0"/>
            <c:bubble3D val="0"/>
            <c:spPr>
              <a:solidFill>
                <a:schemeClr val="tx1">
                  <a:lumMod val="50000"/>
                  <a:lumOff val="50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0.57999999999999996</c:v>
                </c:pt>
                <c:pt idx="1">
                  <c:v>0.68</c:v>
                </c:pt>
                <c:pt idx="2">
                  <c:v>0.81</c:v>
                </c:pt>
              </c:numCache>
            </c:numRef>
          </c:val>
        </c:ser>
        <c:dLbls>
          <c:dLblPos val="outEnd"/>
          <c:showLegendKey val="0"/>
          <c:showVal val="1"/>
          <c:showCatName val="0"/>
          <c:showSerName val="0"/>
          <c:showPercent val="0"/>
          <c:showBubbleSize val="0"/>
        </c:dLbls>
        <c:gapWidth val="50"/>
        <c:axId val="199529984"/>
        <c:axId val="199537792"/>
      </c:barChart>
      <c:catAx>
        <c:axId val="199529984"/>
        <c:scaling>
          <c:orientation val="maxMin"/>
        </c:scaling>
        <c:delete val="1"/>
        <c:axPos val="l"/>
        <c:majorTickMark val="out"/>
        <c:minorTickMark val="none"/>
        <c:tickLblPos val="nextTo"/>
        <c:crossAx val="199537792"/>
        <c:crosses val="autoZero"/>
        <c:auto val="1"/>
        <c:lblAlgn val="ctr"/>
        <c:lblOffset val="100"/>
        <c:noMultiLvlLbl val="0"/>
      </c:catAx>
      <c:valAx>
        <c:axId val="199537792"/>
        <c:scaling>
          <c:orientation val="minMax"/>
          <c:max val="1"/>
          <c:min val="0"/>
        </c:scaling>
        <c:delete val="1"/>
        <c:axPos val="t"/>
        <c:numFmt formatCode="0%" sourceLinked="1"/>
        <c:majorTickMark val="out"/>
        <c:minorTickMark val="none"/>
        <c:tickLblPos val="nextTo"/>
        <c:crossAx val="199529984"/>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47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US</c:v>
                </c:pt>
              </c:strCache>
            </c:strRef>
          </c:tx>
          <c:spPr>
            <a:solidFill>
              <a:schemeClr val="tx1"/>
            </a:solidFill>
          </c:spPr>
          <c:invertIfNegative val="0"/>
          <c:dPt>
            <c:idx val="0"/>
            <c:invertIfNegative val="0"/>
            <c:bubble3D val="0"/>
          </c:dPt>
          <c:dPt>
            <c:idx val="1"/>
            <c:invertIfNegative val="0"/>
            <c:bubble3D val="0"/>
            <c:spPr>
              <a:solidFill>
                <a:schemeClr val="tx1">
                  <a:lumMod val="75000"/>
                  <a:lumOff val="25000"/>
                </a:schemeClr>
              </a:solidFill>
            </c:spPr>
          </c:dPt>
          <c:dPt>
            <c:idx val="2"/>
            <c:invertIfNegative val="0"/>
            <c:bubble3D val="0"/>
            <c:spPr>
              <a:solidFill>
                <a:schemeClr val="tx1">
                  <a:lumMod val="50000"/>
                  <a:lumOff val="50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0.56000000000000005</c:v>
                </c:pt>
                <c:pt idx="1">
                  <c:v>0.56000000000000005</c:v>
                </c:pt>
                <c:pt idx="2">
                  <c:v>0.63</c:v>
                </c:pt>
              </c:numCache>
            </c:numRef>
          </c:val>
        </c:ser>
        <c:dLbls>
          <c:dLblPos val="outEnd"/>
          <c:showLegendKey val="0"/>
          <c:showVal val="1"/>
          <c:showCatName val="0"/>
          <c:showSerName val="0"/>
          <c:showPercent val="0"/>
          <c:showBubbleSize val="0"/>
        </c:dLbls>
        <c:gapWidth val="50"/>
        <c:axId val="199548288"/>
        <c:axId val="199564288"/>
      </c:barChart>
      <c:catAx>
        <c:axId val="199548288"/>
        <c:scaling>
          <c:orientation val="maxMin"/>
        </c:scaling>
        <c:delete val="1"/>
        <c:axPos val="l"/>
        <c:majorTickMark val="out"/>
        <c:minorTickMark val="none"/>
        <c:tickLblPos val="nextTo"/>
        <c:crossAx val="199564288"/>
        <c:crosses val="autoZero"/>
        <c:auto val="1"/>
        <c:lblAlgn val="ctr"/>
        <c:lblOffset val="100"/>
        <c:noMultiLvlLbl val="0"/>
      </c:catAx>
      <c:valAx>
        <c:axId val="199564288"/>
        <c:scaling>
          <c:orientation val="minMax"/>
          <c:max val="1"/>
          <c:min val="0"/>
        </c:scaling>
        <c:delete val="1"/>
        <c:axPos val="t"/>
        <c:numFmt formatCode="0%" sourceLinked="1"/>
        <c:majorTickMark val="out"/>
        <c:minorTickMark val="none"/>
        <c:tickLblPos val="nextTo"/>
        <c:crossAx val="199548288"/>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47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rgbClr val="003399">
                <a:alpha val="27843"/>
              </a:srgbClr>
            </a:solidFill>
          </c:spPr>
          <c:invertIfNegative val="0"/>
          <c:dPt>
            <c:idx val="0"/>
            <c:invertIfNegative val="0"/>
            <c:bubble3D val="0"/>
            <c:spPr>
              <a:solidFill>
                <a:srgbClr val="003399">
                  <a:alpha val="28000"/>
                </a:srgbClr>
              </a:solidFill>
            </c:spPr>
          </c:dPt>
          <c:dPt>
            <c:idx val="1"/>
            <c:invertIfNegative val="0"/>
            <c:bubble3D val="0"/>
            <c:spPr>
              <a:solidFill>
                <a:srgbClr val="C00000"/>
              </a:solidFill>
            </c:spPr>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spPr>
              <a:solidFill>
                <a:srgbClr val="003399">
                  <a:alpha val="27451"/>
                </a:srgbClr>
              </a:solidFill>
            </c:spPr>
          </c:dPt>
          <c:dPt>
            <c:idx val="7"/>
            <c:invertIfNegative val="0"/>
            <c:bubble3D val="0"/>
            <c:spPr>
              <a:solidFill>
                <a:srgbClr val="003399">
                  <a:alpha val="27000"/>
                </a:srgbClr>
              </a:solidFill>
            </c:spPr>
          </c:dPt>
          <c:dPt>
            <c:idx val="8"/>
            <c:invertIfNegative val="0"/>
            <c:bubble3D val="0"/>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TH (A)</c:v>
                </c:pt>
                <c:pt idx="1">
                  <c:v>AR (B)</c:v>
                </c:pt>
                <c:pt idx="2">
                  <c:v>JP (C)</c:v>
                </c:pt>
                <c:pt idx="3">
                  <c:v>DE (D)</c:v>
                </c:pt>
                <c:pt idx="4">
                  <c:v>CA (E)</c:v>
                </c:pt>
                <c:pt idx="5">
                  <c:v>UK (F)</c:v>
                </c:pt>
                <c:pt idx="6">
                  <c:v>US (G)</c:v>
                </c:pt>
                <c:pt idx="7">
                  <c:v>AU (H)</c:v>
                </c:pt>
                <c:pt idx="8">
                  <c:v>NL (I)</c:v>
                </c:pt>
              </c:strCache>
            </c:strRef>
          </c:cat>
          <c:val>
            <c:numRef>
              <c:f>Sheet1!$B$2:$B$10</c:f>
              <c:numCache>
                <c:formatCode>0%</c:formatCode>
                <c:ptCount val="9"/>
                <c:pt idx="0">
                  <c:v>0.6</c:v>
                </c:pt>
                <c:pt idx="1">
                  <c:v>0.56000000000000005</c:v>
                </c:pt>
                <c:pt idx="2">
                  <c:v>0.27</c:v>
                </c:pt>
                <c:pt idx="3">
                  <c:v>0.23</c:v>
                </c:pt>
                <c:pt idx="4">
                  <c:v>0.21</c:v>
                </c:pt>
                <c:pt idx="5">
                  <c:v>0.21</c:v>
                </c:pt>
                <c:pt idx="6">
                  <c:v>0.2</c:v>
                </c:pt>
                <c:pt idx="7">
                  <c:v>0.18</c:v>
                </c:pt>
                <c:pt idx="8">
                  <c:v>0.1</c:v>
                </c:pt>
              </c:numCache>
            </c:numRef>
          </c:val>
        </c:ser>
        <c:dLbls>
          <c:dLblPos val="outEnd"/>
          <c:showLegendKey val="0"/>
          <c:showVal val="1"/>
          <c:showCatName val="0"/>
          <c:showSerName val="0"/>
          <c:showPercent val="0"/>
          <c:showBubbleSize val="0"/>
        </c:dLbls>
        <c:gapWidth val="50"/>
        <c:axId val="199603712"/>
        <c:axId val="199608192"/>
      </c:barChart>
      <c:catAx>
        <c:axId val="199603712"/>
        <c:scaling>
          <c:orientation val="maxMin"/>
        </c:scaling>
        <c:delete val="0"/>
        <c:axPos val="l"/>
        <c:majorTickMark val="out"/>
        <c:minorTickMark val="none"/>
        <c:tickLblPos val="nextTo"/>
        <c:txPr>
          <a:bodyPr/>
          <a:lstStyle/>
          <a:p>
            <a:pPr>
              <a:defRPr sz="800" b="1">
                <a:latin typeface="Arial" panose="020B0604020202020204" pitchFamily="34" charset="0"/>
                <a:cs typeface="Arial" panose="020B0604020202020204" pitchFamily="34" charset="0"/>
              </a:defRPr>
            </a:pPr>
            <a:endParaRPr lang="en-US"/>
          </a:p>
        </c:txPr>
        <c:crossAx val="199608192"/>
        <c:crosses val="autoZero"/>
        <c:auto val="1"/>
        <c:lblAlgn val="ctr"/>
        <c:lblOffset val="100"/>
        <c:noMultiLvlLbl val="0"/>
      </c:catAx>
      <c:valAx>
        <c:axId val="199608192"/>
        <c:scaling>
          <c:orientation val="minMax"/>
          <c:max val="1"/>
          <c:min val="0"/>
        </c:scaling>
        <c:delete val="1"/>
        <c:axPos val="t"/>
        <c:numFmt formatCode="0%" sourceLinked="1"/>
        <c:majorTickMark val="out"/>
        <c:minorTickMark val="none"/>
        <c:tickLblPos val="nextTo"/>
        <c:crossAx val="19960371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47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rgbClr val="003399">
                <a:alpha val="27000"/>
              </a:srgbClr>
            </a:solidFill>
          </c:spPr>
          <c:invertIfNegative val="0"/>
          <c:dPt>
            <c:idx val="0"/>
            <c:invertIfNegative val="0"/>
            <c:bubble3D val="0"/>
            <c:spPr>
              <a:solidFill>
                <a:srgbClr val="003399">
                  <a:alpha val="28000"/>
                </a:srgbClr>
              </a:solidFill>
            </c:spPr>
          </c:dPt>
          <c:dPt>
            <c:idx val="1"/>
            <c:invertIfNegative val="0"/>
            <c:bubble3D val="0"/>
            <c:spPr>
              <a:solidFill>
                <a:srgbClr val="C00000"/>
              </a:solidFill>
            </c:spPr>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dPt>
          <c:dPt>
            <c:idx val="8"/>
            <c:invertIfNegative val="0"/>
            <c:bubble3D val="0"/>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TH (A)</c:v>
                </c:pt>
                <c:pt idx="1">
                  <c:v>AR (B)</c:v>
                </c:pt>
                <c:pt idx="2">
                  <c:v>JP (C)</c:v>
                </c:pt>
                <c:pt idx="3">
                  <c:v>DE (D)</c:v>
                </c:pt>
                <c:pt idx="4">
                  <c:v>CA (E)</c:v>
                </c:pt>
                <c:pt idx="5">
                  <c:v>UK (F)</c:v>
                </c:pt>
                <c:pt idx="6">
                  <c:v>US (G)</c:v>
                </c:pt>
                <c:pt idx="7">
                  <c:v>AU (H)</c:v>
                </c:pt>
                <c:pt idx="8">
                  <c:v>NL (I)</c:v>
                </c:pt>
              </c:strCache>
            </c:strRef>
          </c:cat>
          <c:val>
            <c:numRef>
              <c:f>Sheet1!$B$2:$B$10</c:f>
              <c:numCache>
                <c:formatCode>0%</c:formatCode>
                <c:ptCount val="9"/>
                <c:pt idx="0">
                  <c:v>0.66</c:v>
                </c:pt>
                <c:pt idx="1">
                  <c:v>0.6</c:v>
                </c:pt>
                <c:pt idx="2">
                  <c:v>0.35</c:v>
                </c:pt>
                <c:pt idx="3">
                  <c:v>0.26</c:v>
                </c:pt>
                <c:pt idx="4">
                  <c:v>0.21</c:v>
                </c:pt>
                <c:pt idx="5">
                  <c:v>0.21</c:v>
                </c:pt>
                <c:pt idx="6">
                  <c:v>0.2</c:v>
                </c:pt>
                <c:pt idx="7">
                  <c:v>0.19</c:v>
                </c:pt>
                <c:pt idx="8">
                  <c:v>0.15</c:v>
                </c:pt>
              </c:numCache>
            </c:numRef>
          </c:val>
        </c:ser>
        <c:dLbls>
          <c:dLblPos val="outEnd"/>
          <c:showLegendKey val="0"/>
          <c:showVal val="1"/>
          <c:showCatName val="0"/>
          <c:showSerName val="0"/>
          <c:showPercent val="0"/>
          <c:showBubbleSize val="0"/>
        </c:dLbls>
        <c:gapWidth val="50"/>
        <c:axId val="199356800"/>
        <c:axId val="199360512"/>
      </c:barChart>
      <c:catAx>
        <c:axId val="199356800"/>
        <c:scaling>
          <c:orientation val="maxMin"/>
        </c:scaling>
        <c:delete val="0"/>
        <c:axPos val="l"/>
        <c:majorTickMark val="out"/>
        <c:minorTickMark val="none"/>
        <c:tickLblPos val="nextTo"/>
        <c:txPr>
          <a:bodyPr/>
          <a:lstStyle/>
          <a:p>
            <a:pPr>
              <a:defRPr sz="800" b="1">
                <a:latin typeface="Arial" panose="020B0604020202020204" pitchFamily="34" charset="0"/>
                <a:cs typeface="Arial" panose="020B0604020202020204" pitchFamily="34" charset="0"/>
              </a:defRPr>
            </a:pPr>
            <a:endParaRPr lang="en-US"/>
          </a:p>
        </c:txPr>
        <c:crossAx val="199360512"/>
        <c:crosses val="autoZero"/>
        <c:auto val="1"/>
        <c:lblAlgn val="ctr"/>
        <c:lblOffset val="100"/>
        <c:noMultiLvlLbl val="0"/>
      </c:catAx>
      <c:valAx>
        <c:axId val="199360512"/>
        <c:scaling>
          <c:orientation val="minMax"/>
          <c:max val="1"/>
          <c:min val="0"/>
        </c:scaling>
        <c:delete val="1"/>
        <c:axPos val="t"/>
        <c:numFmt formatCode="0%" sourceLinked="1"/>
        <c:majorTickMark val="out"/>
        <c:minorTickMark val="none"/>
        <c:tickLblPos val="nextTo"/>
        <c:crossAx val="19935680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289357212701352"/>
          <c:y val="0.38146359342053171"/>
          <c:w val="0.81342828469970663"/>
          <c:h val="0.50684069459803827"/>
        </c:manualLayout>
      </c:layout>
      <c:barChart>
        <c:barDir val="col"/>
        <c:grouping val="clustered"/>
        <c:varyColors val="0"/>
        <c:ser>
          <c:idx val="0"/>
          <c:order val="0"/>
          <c:tx>
            <c:strRef>
              <c:f>Sheet1!$A$2</c:f>
              <c:strCache>
                <c:ptCount val="1"/>
              </c:strCache>
            </c:strRef>
          </c:tx>
          <c:invertIfNegative val="0"/>
          <c:dPt>
            <c:idx val="0"/>
            <c:invertIfNegative val="0"/>
            <c:bubble3D val="0"/>
            <c:spPr>
              <a:solidFill>
                <a:schemeClr val="tx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rgbClr val="002A7E"/>
              </a:solidFill>
              <a:ln>
                <a:noFill/>
              </a:ln>
            </c:spPr>
          </c:dPt>
          <c:dPt>
            <c:idx val="7"/>
            <c:invertIfNegative val="0"/>
            <c:bubble3D val="0"/>
            <c:spPr>
              <a:solidFill>
                <a:srgbClr val="9E2600"/>
              </a:solidFill>
            </c:spPr>
          </c:dPt>
          <c:dPt>
            <c:idx val="8"/>
            <c:invertIfNegative val="0"/>
            <c:bubble3D val="0"/>
            <c:spPr>
              <a:solidFill>
                <a:schemeClr val="bg1">
                  <a:lumMod val="50000"/>
                </a:schemeClr>
              </a:solidFill>
            </c:spPr>
          </c:dPt>
          <c:dLbls>
            <c:txPr>
              <a:bodyPr/>
              <a:lstStyle/>
              <a:p>
                <a:pPr>
                  <a:defRPr sz="700" b="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Sheet1!$B$1:$J$1</c:f>
              <c:strCache>
                <c:ptCount val="9"/>
                <c:pt idx="0">
                  <c:v>AR</c:v>
                </c:pt>
                <c:pt idx="1">
                  <c:v>AU</c:v>
                </c:pt>
                <c:pt idx="2">
                  <c:v>CA</c:v>
                </c:pt>
                <c:pt idx="3">
                  <c:v>DE</c:v>
                </c:pt>
                <c:pt idx="4">
                  <c:v>JP</c:v>
                </c:pt>
                <c:pt idx="5">
                  <c:v>NL</c:v>
                </c:pt>
                <c:pt idx="6">
                  <c:v>TH</c:v>
                </c:pt>
                <c:pt idx="7">
                  <c:v>UK</c:v>
                </c:pt>
                <c:pt idx="8">
                  <c:v>US</c:v>
                </c:pt>
              </c:strCache>
            </c:strRef>
          </c:cat>
          <c:val>
            <c:numRef>
              <c:f>Sheet1!$B$2:$J$2</c:f>
              <c:numCache>
                <c:formatCode>0%</c:formatCode>
                <c:ptCount val="9"/>
                <c:pt idx="0">
                  <c:v>0.01</c:v>
                </c:pt>
                <c:pt idx="1">
                  <c:v>0</c:v>
                </c:pt>
                <c:pt idx="2">
                  <c:v>0.01</c:v>
                </c:pt>
                <c:pt idx="3">
                  <c:v>0.01</c:v>
                </c:pt>
                <c:pt idx="4">
                  <c:v>0</c:v>
                </c:pt>
                <c:pt idx="5">
                  <c:v>0.01</c:v>
                </c:pt>
                <c:pt idx="6">
                  <c:v>0</c:v>
                </c:pt>
                <c:pt idx="7">
                  <c:v>0.01</c:v>
                </c:pt>
                <c:pt idx="8">
                  <c:v>0</c:v>
                </c:pt>
              </c:numCache>
            </c:numRef>
          </c:val>
        </c:ser>
        <c:dLbls>
          <c:showLegendKey val="0"/>
          <c:showVal val="0"/>
          <c:showCatName val="0"/>
          <c:showSerName val="0"/>
          <c:showPercent val="0"/>
          <c:showBubbleSize val="0"/>
        </c:dLbls>
        <c:gapWidth val="50"/>
        <c:axId val="146626432"/>
        <c:axId val="146627968"/>
      </c:barChart>
      <c:catAx>
        <c:axId val="146626432"/>
        <c:scaling>
          <c:orientation val="minMax"/>
        </c:scaling>
        <c:delete val="0"/>
        <c:axPos val="b"/>
        <c:majorTickMark val="out"/>
        <c:minorTickMark val="none"/>
        <c:tickLblPos val="nextTo"/>
        <c:txPr>
          <a:bodyPr/>
          <a:lstStyle/>
          <a:p>
            <a:pPr>
              <a:defRPr sz="8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46627968"/>
        <c:crosses val="autoZero"/>
        <c:auto val="1"/>
        <c:lblAlgn val="ctr"/>
        <c:lblOffset val="100"/>
        <c:noMultiLvlLbl val="0"/>
      </c:catAx>
      <c:valAx>
        <c:axId val="146627968"/>
        <c:scaling>
          <c:orientation val="minMax"/>
          <c:max val="1"/>
          <c:min val="0"/>
        </c:scaling>
        <c:delete val="1"/>
        <c:axPos val="l"/>
        <c:numFmt formatCode="0%" sourceLinked="1"/>
        <c:majorTickMark val="out"/>
        <c:minorTickMark val="none"/>
        <c:tickLblPos val="nextTo"/>
        <c:crossAx val="14662643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48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rgbClr val="003399">
                <a:alpha val="27000"/>
              </a:srgbClr>
            </a:solidFill>
          </c:spPr>
          <c:invertIfNegative val="0"/>
          <c:dPt>
            <c:idx val="0"/>
            <c:invertIfNegative val="0"/>
            <c:bubble3D val="0"/>
            <c:spPr>
              <a:solidFill>
                <a:srgbClr val="003399">
                  <a:alpha val="28000"/>
                </a:srgbClr>
              </a:solidFill>
            </c:spPr>
          </c:dPt>
          <c:dPt>
            <c:idx val="1"/>
            <c:invertIfNegative val="0"/>
            <c:bubble3D val="0"/>
            <c:spPr>
              <a:solidFill>
                <a:srgbClr val="C00000"/>
              </a:solidFill>
            </c:spPr>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dPt>
          <c:dPt>
            <c:idx val="8"/>
            <c:invertIfNegative val="0"/>
            <c:bubble3D val="0"/>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TH (A)</c:v>
                </c:pt>
                <c:pt idx="1">
                  <c:v>AR (B)</c:v>
                </c:pt>
                <c:pt idx="2">
                  <c:v>CA (C)</c:v>
                </c:pt>
                <c:pt idx="3">
                  <c:v>JP (D)</c:v>
                </c:pt>
                <c:pt idx="4">
                  <c:v>US (E)</c:v>
                </c:pt>
                <c:pt idx="5">
                  <c:v>UK (F)</c:v>
                </c:pt>
                <c:pt idx="6">
                  <c:v>AU (G)</c:v>
                </c:pt>
                <c:pt idx="7">
                  <c:v>DE (H)</c:v>
                </c:pt>
                <c:pt idx="8">
                  <c:v>NL (I)</c:v>
                </c:pt>
              </c:strCache>
            </c:strRef>
          </c:cat>
          <c:val>
            <c:numRef>
              <c:f>Sheet1!$B$2:$B$10</c:f>
              <c:numCache>
                <c:formatCode>0%</c:formatCode>
                <c:ptCount val="9"/>
                <c:pt idx="0">
                  <c:v>0.6</c:v>
                </c:pt>
                <c:pt idx="1">
                  <c:v>0.56000000000000005</c:v>
                </c:pt>
                <c:pt idx="2">
                  <c:v>0.25</c:v>
                </c:pt>
                <c:pt idx="3">
                  <c:v>0.23</c:v>
                </c:pt>
                <c:pt idx="4">
                  <c:v>0.22</c:v>
                </c:pt>
                <c:pt idx="5">
                  <c:v>0.22</c:v>
                </c:pt>
                <c:pt idx="6">
                  <c:v>0.22</c:v>
                </c:pt>
                <c:pt idx="7">
                  <c:v>0.21</c:v>
                </c:pt>
                <c:pt idx="8">
                  <c:v>0.12</c:v>
                </c:pt>
              </c:numCache>
            </c:numRef>
          </c:val>
        </c:ser>
        <c:dLbls>
          <c:dLblPos val="outEnd"/>
          <c:showLegendKey val="0"/>
          <c:showVal val="1"/>
          <c:showCatName val="0"/>
          <c:showSerName val="0"/>
          <c:showPercent val="0"/>
          <c:showBubbleSize val="0"/>
        </c:dLbls>
        <c:gapWidth val="50"/>
        <c:axId val="199391488"/>
        <c:axId val="199407488"/>
      </c:barChart>
      <c:catAx>
        <c:axId val="199391488"/>
        <c:scaling>
          <c:orientation val="maxMin"/>
        </c:scaling>
        <c:delete val="0"/>
        <c:axPos val="l"/>
        <c:majorTickMark val="out"/>
        <c:minorTickMark val="none"/>
        <c:tickLblPos val="nextTo"/>
        <c:txPr>
          <a:bodyPr/>
          <a:lstStyle/>
          <a:p>
            <a:pPr>
              <a:defRPr sz="800" b="1">
                <a:latin typeface="Arial" panose="020B0604020202020204" pitchFamily="34" charset="0"/>
                <a:cs typeface="Arial" panose="020B0604020202020204" pitchFamily="34" charset="0"/>
              </a:defRPr>
            </a:pPr>
            <a:endParaRPr lang="en-US"/>
          </a:p>
        </c:txPr>
        <c:crossAx val="199407488"/>
        <c:crosses val="autoZero"/>
        <c:auto val="1"/>
        <c:lblAlgn val="ctr"/>
        <c:lblOffset val="100"/>
        <c:noMultiLvlLbl val="0"/>
      </c:catAx>
      <c:valAx>
        <c:axId val="199407488"/>
        <c:scaling>
          <c:orientation val="minMax"/>
          <c:max val="1"/>
          <c:min val="0"/>
        </c:scaling>
        <c:delete val="1"/>
        <c:axPos val="t"/>
        <c:numFmt formatCode="0%" sourceLinked="1"/>
        <c:majorTickMark val="out"/>
        <c:minorTickMark val="none"/>
        <c:tickLblPos val="nextTo"/>
        <c:crossAx val="19939148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48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5943235235074845E-2"/>
          <c:y val="0.1095081328157869"/>
          <c:w val="0.9681135295298503"/>
          <c:h val="0.7722973213882478"/>
        </c:manualLayout>
      </c:layout>
      <c:barChart>
        <c:barDir val="col"/>
        <c:grouping val="clustered"/>
        <c:varyColors val="0"/>
        <c:ser>
          <c:idx val="0"/>
          <c:order val="0"/>
          <c:tx>
            <c:strRef>
              <c:f>Sheet1!$B$1</c:f>
              <c:strCache>
                <c:ptCount val="1"/>
                <c:pt idx="0">
                  <c:v>Male</c:v>
                </c:pt>
              </c:strCache>
            </c:strRef>
          </c:tx>
          <c:spPr>
            <a:solidFill>
              <a:srgbClr val="002A7E"/>
            </a:solidFill>
          </c:spPr>
          <c:invertIfNegative val="0"/>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Sheet1!$B$2:$B$6</c:f>
              <c:numCache>
                <c:formatCode>0%</c:formatCode>
                <c:ptCount val="5"/>
                <c:pt idx="0">
                  <c:v>0.5</c:v>
                </c:pt>
                <c:pt idx="1">
                  <c:v>0.05</c:v>
                </c:pt>
                <c:pt idx="2">
                  <c:v>0.05</c:v>
                </c:pt>
                <c:pt idx="3">
                  <c:v>0.01</c:v>
                </c:pt>
                <c:pt idx="4">
                  <c:v>0.39</c:v>
                </c:pt>
              </c:numCache>
            </c:numRef>
          </c:val>
        </c:ser>
        <c:ser>
          <c:idx val="1"/>
          <c:order val="1"/>
          <c:tx>
            <c:strRef>
              <c:f>Sheet1!$C$1</c:f>
              <c:strCache>
                <c:ptCount val="1"/>
                <c:pt idx="0">
                  <c:v>Female</c:v>
                </c:pt>
              </c:strCache>
            </c:strRef>
          </c:tx>
          <c:spPr>
            <a:solidFill>
              <a:srgbClr val="C00000"/>
            </a:solidFill>
          </c:spPr>
          <c:invertIfNegative val="0"/>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Sheet1!$C$2:$C$6</c:f>
              <c:numCache>
                <c:formatCode>0%</c:formatCode>
                <c:ptCount val="5"/>
                <c:pt idx="0">
                  <c:v>0.52</c:v>
                </c:pt>
                <c:pt idx="1">
                  <c:v>0.16</c:v>
                </c:pt>
                <c:pt idx="3">
                  <c:v>0.01</c:v>
                </c:pt>
                <c:pt idx="4">
                  <c:v>0.3</c:v>
                </c:pt>
              </c:numCache>
            </c:numRef>
          </c:val>
        </c:ser>
        <c:ser>
          <c:idx val="2"/>
          <c:order val="2"/>
          <c:tx>
            <c:strRef>
              <c:f>Sheet1!$D$1</c:f>
              <c:strCache>
                <c:ptCount val="1"/>
                <c:pt idx="0">
                  <c:v>Column1</c:v>
                </c:pt>
              </c:strCache>
            </c:strRef>
          </c:tx>
          <c:spPr>
            <a:solidFill>
              <a:srgbClr val="002A7E">
                <a:alpha val="75000"/>
              </a:srgbClr>
            </a:solidFill>
          </c:spPr>
          <c:invertIfNegative val="0"/>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Sheet1!$D$2:$D$6</c:f>
              <c:numCache>
                <c:formatCode>General</c:formatCode>
                <c:ptCount val="5"/>
              </c:numCache>
            </c:numRef>
          </c:val>
        </c:ser>
        <c:ser>
          <c:idx val="3"/>
          <c:order val="3"/>
          <c:tx>
            <c:strRef>
              <c:f>Sheet1!$E$1</c:f>
              <c:strCache>
                <c:ptCount val="1"/>
                <c:pt idx="0">
                  <c:v>Male2</c:v>
                </c:pt>
              </c:strCache>
            </c:strRef>
          </c:tx>
          <c:spPr>
            <a:solidFill>
              <a:srgbClr val="002A7E">
                <a:alpha val="75000"/>
              </a:srgbClr>
            </a:solidFill>
          </c:spPr>
          <c:invertIfNegative val="0"/>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Sheet1!$E$2:$E$6</c:f>
              <c:numCache>
                <c:formatCode>0%</c:formatCode>
                <c:ptCount val="5"/>
                <c:pt idx="0">
                  <c:v>0.68</c:v>
                </c:pt>
                <c:pt idx="1">
                  <c:v>0.03</c:v>
                </c:pt>
                <c:pt idx="2">
                  <c:v>0.02</c:v>
                </c:pt>
                <c:pt idx="3">
                  <c:v>0.01</c:v>
                </c:pt>
                <c:pt idx="4">
                  <c:v>0.25</c:v>
                </c:pt>
              </c:numCache>
            </c:numRef>
          </c:val>
        </c:ser>
        <c:ser>
          <c:idx val="4"/>
          <c:order val="4"/>
          <c:tx>
            <c:strRef>
              <c:f>Sheet1!$F$1</c:f>
              <c:strCache>
                <c:ptCount val="1"/>
                <c:pt idx="0">
                  <c:v>Female2</c:v>
                </c:pt>
              </c:strCache>
            </c:strRef>
          </c:tx>
          <c:spPr>
            <a:solidFill>
              <a:srgbClr val="C00000">
                <a:alpha val="50000"/>
              </a:srgbClr>
            </a:solidFill>
          </c:spPr>
          <c:invertIfNegative val="0"/>
          <c:dLbls>
            <c:dLbl>
              <c:idx val="0"/>
              <c:layout>
                <c:manualLayout>
                  <c:x val="4.3480409393064886E-3"/>
                  <c:y val="0"/>
                </c:manualLayout>
              </c:layout>
              <c:dLblPos val="outEnd"/>
              <c:showLegendKey val="0"/>
              <c:showVal val="1"/>
              <c:showCatName val="0"/>
              <c:showSerName val="0"/>
              <c:showPercent val="0"/>
              <c:showBubbleSize val="0"/>
            </c:dLbl>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Sheet1!$F$2:$F$6</c:f>
              <c:numCache>
                <c:formatCode>0%</c:formatCode>
                <c:ptCount val="5"/>
                <c:pt idx="0">
                  <c:v>0.82</c:v>
                </c:pt>
                <c:pt idx="1">
                  <c:v>0.02</c:v>
                </c:pt>
                <c:pt idx="2">
                  <c:v>0.01</c:v>
                </c:pt>
                <c:pt idx="3">
                  <c:v>0.01</c:v>
                </c:pt>
                <c:pt idx="4">
                  <c:v>0.14000000000000001</c:v>
                </c:pt>
              </c:numCache>
            </c:numRef>
          </c:val>
        </c:ser>
        <c:ser>
          <c:idx val="5"/>
          <c:order val="5"/>
          <c:tx>
            <c:strRef>
              <c:f>Sheet1!$G$1</c:f>
              <c:strCache>
                <c:ptCount val="1"/>
                <c:pt idx="0">
                  <c:v>Column2</c:v>
                </c:pt>
              </c:strCache>
            </c:strRef>
          </c:tx>
          <c:spPr>
            <a:solidFill>
              <a:srgbClr val="C00000">
                <a:alpha val="50000"/>
              </a:srgbClr>
            </a:solidFill>
          </c:spPr>
          <c:invertIfNegative val="0"/>
          <c:dLbls>
            <c:dLbl>
              <c:idx val="0"/>
              <c:layout>
                <c:manualLayout>
                  <c:x val="4.3481550641113207E-3"/>
                  <c:y val="0"/>
                </c:manualLayout>
              </c:layout>
              <c:dLblPos val="outEnd"/>
              <c:showLegendKey val="0"/>
              <c:showVal val="1"/>
              <c:showCatName val="0"/>
              <c:showSerName val="0"/>
              <c:showPercent val="0"/>
              <c:showBubbleSize val="0"/>
            </c:dLbl>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Sheet1!$G$2:$G$6</c:f>
              <c:numCache>
                <c:formatCode>General</c:formatCode>
                <c:ptCount val="5"/>
              </c:numCache>
            </c:numRef>
          </c:val>
        </c:ser>
        <c:ser>
          <c:idx val="6"/>
          <c:order val="6"/>
          <c:tx>
            <c:strRef>
              <c:f>Sheet1!$H$1</c:f>
              <c:strCache>
                <c:ptCount val="1"/>
                <c:pt idx="0">
                  <c:v>Male3</c:v>
                </c:pt>
              </c:strCache>
            </c:strRef>
          </c:tx>
          <c:spPr>
            <a:solidFill>
              <a:srgbClr val="002A7E">
                <a:alpha val="50000"/>
              </a:srgbClr>
            </a:solidFill>
          </c:spPr>
          <c:invertIfNegative val="0"/>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Sheet1!$H$2:$H$6</c:f>
              <c:numCache>
                <c:formatCode>0%</c:formatCode>
                <c:ptCount val="5"/>
                <c:pt idx="0">
                  <c:v>0.72</c:v>
                </c:pt>
                <c:pt idx="1">
                  <c:v>0.03</c:v>
                </c:pt>
                <c:pt idx="2">
                  <c:v>0.02</c:v>
                </c:pt>
                <c:pt idx="4">
                  <c:v>0.22</c:v>
                </c:pt>
              </c:numCache>
            </c:numRef>
          </c:val>
        </c:ser>
        <c:ser>
          <c:idx val="7"/>
          <c:order val="7"/>
          <c:tx>
            <c:strRef>
              <c:f>Sheet1!$I$1</c:f>
              <c:strCache>
                <c:ptCount val="1"/>
                <c:pt idx="0">
                  <c:v>Female3</c:v>
                </c:pt>
              </c:strCache>
            </c:strRef>
          </c:tx>
          <c:spPr>
            <a:solidFill>
              <a:srgbClr val="C00000">
                <a:alpha val="50000"/>
              </a:srgbClr>
            </a:solidFill>
          </c:spPr>
          <c:invertIfNegative val="0"/>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Sheet1!$I$2:$I$6</c:f>
              <c:numCache>
                <c:formatCode>0%</c:formatCode>
                <c:ptCount val="5"/>
                <c:pt idx="0">
                  <c:v>0.81</c:v>
                </c:pt>
                <c:pt idx="1">
                  <c:v>0.02</c:v>
                </c:pt>
                <c:pt idx="4">
                  <c:v>0.17</c:v>
                </c:pt>
              </c:numCache>
            </c:numRef>
          </c:val>
        </c:ser>
        <c:dLbls>
          <c:dLblPos val="outEnd"/>
          <c:showLegendKey val="0"/>
          <c:showVal val="1"/>
          <c:showCatName val="0"/>
          <c:showSerName val="0"/>
          <c:showPercent val="0"/>
          <c:showBubbleSize val="0"/>
        </c:dLbls>
        <c:gapWidth val="150"/>
        <c:axId val="199097728"/>
        <c:axId val="199103616"/>
      </c:barChart>
      <c:catAx>
        <c:axId val="199097728"/>
        <c:scaling>
          <c:orientation val="minMax"/>
        </c:scaling>
        <c:delete val="1"/>
        <c:axPos val="b"/>
        <c:numFmt formatCode="General" sourceLinked="1"/>
        <c:majorTickMark val="out"/>
        <c:minorTickMark val="none"/>
        <c:tickLblPos val="nextTo"/>
        <c:crossAx val="199103616"/>
        <c:crosses val="autoZero"/>
        <c:auto val="1"/>
        <c:lblAlgn val="ctr"/>
        <c:lblOffset val="100"/>
        <c:noMultiLvlLbl val="0"/>
      </c:catAx>
      <c:valAx>
        <c:axId val="199103616"/>
        <c:scaling>
          <c:orientation val="minMax"/>
        </c:scaling>
        <c:delete val="1"/>
        <c:axPos val="l"/>
        <c:numFmt formatCode="0%" sourceLinked="1"/>
        <c:majorTickMark val="out"/>
        <c:minorTickMark val="none"/>
        <c:tickLblPos val="nextTo"/>
        <c:crossAx val="19909772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48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0.3</c:v>
                </c:pt>
                <c:pt idx="1">
                  <c:v>0.7</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48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0.4</c:v>
                </c:pt>
                <c:pt idx="1">
                  <c:v>0.6</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48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0.45</c:v>
                </c:pt>
                <c:pt idx="1">
                  <c:v>0.55000000000000004</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48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C00000"/>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0.35</c:v>
                </c:pt>
                <c:pt idx="1">
                  <c:v>0.65</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48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C00000"/>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0.45</c:v>
                </c:pt>
                <c:pt idx="1">
                  <c:v>0.55000000000000004</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48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C00000"/>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0.49</c:v>
                </c:pt>
                <c:pt idx="1">
                  <c:v>0.51</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48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tx1"/>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0.38</c:v>
                </c:pt>
                <c:pt idx="1">
                  <c:v>0.62</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48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tx1"/>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0.42</c:v>
                </c:pt>
                <c:pt idx="1">
                  <c:v>0.57999999999999996</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289357212701352"/>
          <c:y val="0.38146359342053171"/>
          <c:w val="0.81342828469970663"/>
          <c:h val="0.50684069459803827"/>
        </c:manualLayout>
      </c:layout>
      <c:barChart>
        <c:barDir val="col"/>
        <c:grouping val="clustered"/>
        <c:varyColors val="0"/>
        <c:ser>
          <c:idx val="0"/>
          <c:order val="0"/>
          <c:tx>
            <c:strRef>
              <c:f>Sheet1!$A$2</c:f>
              <c:strCache>
                <c:ptCount val="1"/>
              </c:strCache>
            </c:strRef>
          </c:tx>
          <c:invertIfNegative val="0"/>
          <c:dPt>
            <c:idx val="0"/>
            <c:invertIfNegative val="0"/>
            <c:bubble3D val="0"/>
            <c:spPr>
              <a:solidFill>
                <a:schemeClr val="tx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rgbClr val="002A7E"/>
              </a:solidFill>
              <a:ln>
                <a:noFill/>
              </a:ln>
            </c:spPr>
          </c:dPt>
          <c:dPt>
            <c:idx val="7"/>
            <c:invertIfNegative val="0"/>
            <c:bubble3D val="0"/>
            <c:spPr>
              <a:solidFill>
                <a:srgbClr val="9E2600"/>
              </a:solidFill>
            </c:spPr>
          </c:dPt>
          <c:dPt>
            <c:idx val="8"/>
            <c:invertIfNegative val="0"/>
            <c:bubble3D val="0"/>
            <c:spPr>
              <a:solidFill>
                <a:schemeClr val="bg1">
                  <a:lumMod val="50000"/>
                </a:schemeClr>
              </a:solidFill>
            </c:spPr>
          </c:dPt>
          <c:dLbls>
            <c:txPr>
              <a:bodyPr/>
              <a:lstStyle/>
              <a:p>
                <a:pPr>
                  <a:defRPr sz="700" b="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Sheet1!$B$1:$J$1</c:f>
              <c:strCache>
                <c:ptCount val="9"/>
                <c:pt idx="0">
                  <c:v>AR</c:v>
                </c:pt>
                <c:pt idx="1">
                  <c:v>AU</c:v>
                </c:pt>
                <c:pt idx="2">
                  <c:v>CA</c:v>
                </c:pt>
                <c:pt idx="3">
                  <c:v>DE</c:v>
                </c:pt>
                <c:pt idx="4">
                  <c:v>JP</c:v>
                </c:pt>
                <c:pt idx="5">
                  <c:v>NL</c:v>
                </c:pt>
                <c:pt idx="6">
                  <c:v>TH</c:v>
                </c:pt>
                <c:pt idx="7">
                  <c:v>UK</c:v>
                </c:pt>
                <c:pt idx="8">
                  <c:v>US</c:v>
                </c:pt>
              </c:strCache>
            </c:strRef>
          </c:cat>
          <c:val>
            <c:numRef>
              <c:f>Sheet1!$B$2:$J$2</c:f>
              <c:numCache>
                <c:formatCode>0%</c:formatCode>
                <c:ptCount val="9"/>
                <c:pt idx="0">
                  <c:v>0.19</c:v>
                </c:pt>
                <c:pt idx="1">
                  <c:v>0.35</c:v>
                </c:pt>
                <c:pt idx="2">
                  <c:v>0.3</c:v>
                </c:pt>
                <c:pt idx="3">
                  <c:v>0.28999999999999998</c:v>
                </c:pt>
                <c:pt idx="4">
                  <c:v>0.43</c:v>
                </c:pt>
                <c:pt idx="5">
                  <c:v>0.23</c:v>
                </c:pt>
                <c:pt idx="6">
                  <c:v>0.61</c:v>
                </c:pt>
                <c:pt idx="7">
                  <c:v>0.24</c:v>
                </c:pt>
                <c:pt idx="8">
                  <c:v>0.28000000000000003</c:v>
                </c:pt>
              </c:numCache>
            </c:numRef>
          </c:val>
        </c:ser>
        <c:dLbls>
          <c:showLegendKey val="0"/>
          <c:showVal val="0"/>
          <c:showCatName val="0"/>
          <c:showSerName val="0"/>
          <c:showPercent val="0"/>
          <c:showBubbleSize val="0"/>
        </c:dLbls>
        <c:gapWidth val="50"/>
        <c:axId val="146897152"/>
        <c:axId val="146903040"/>
      </c:barChart>
      <c:catAx>
        <c:axId val="146897152"/>
        <c:scaling>
          <c:orientation val="minMax"/>
        </c:scaling>
        <c:delete val="0"/>
        <c:axPos val="b"/>
        <c:majorTickMark val="out"/>
        <c:minorTickMark val="none"/>
        <c:tickLblPos val="nextTo"/>
        <c:txPr>
          <a:bodyPr/>
          <a:lstStyle/>
          <a:p>
            <a:pPr>
              <a:defRPr sz="8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46903040"/>
        <c:crosses val="autoZero"/>
        <c:auto val="1"/>
        <c:lblAlgn val="ctr"/>
        <c:lblOffset val="100"/>
        <c:noMultiLvlLbl val="0"/>
      </c:catAx>
      <c:valAx>
        <c:axId val="146903040"/>
        <c:scaling>
          <c:orientation val="minMax"/>
          <c:max val="1"/>
          <c:min val="0"/>
        </c:scaling>
        <c:delete val="1"/>
        <c:axPos val="l"/>
        <c:numFmt formatCode="0%" sourceLinked="1"/>
        <c:majorTickMark val="out"/>
        <c:minorTickMark val="none"/>
        <c:tickLblPos val="nextTo"/>
        <c:crossAx val="14689715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49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tx1"/>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0.25</c:v>
                </c:pt>
                <c:pt idx="1">
                  <c:v>0.75</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49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Sheet1!$B$1</c:f>
              <c:strCache>
                <c:ptCount val="1"/>
                <c:pt idx="0">
                  <c:v>M 18-39*</c:v>
                </c:pt>
              </c:strCache>
            </c:strRef>
          </c:tx>
          <c:spPr>
            <a:ln>
              <a:noFill/>
            </a:ln>
          </c:spPr>
          <c:marker>
            <c:symbol val="square"/>
            <c:size val="7"/>
            <c:spPr>
              <a:solidFill>
                <a:srgbClr val="004EBC"/>
              </a:solidFill>
              <a:ln>
                <a:solidFill>
                  <a:schemeClr val="tx1"/>
                </a:solidFill>
              </a:ln>
            </c:spPr>
          </c:marker>
          <c:cat>
            <c:strRef>
              <c:f>Sheet1!$A$2:$A$7</c:f>
              <c:strCache>
                <c:ptCount val="6"/>
                <c:pt idx="0">
                  <c:v>Swelling of leg</c:v>
                </c:pt>
                <c:pt idx="1">
                  <c:v>Pain/tenderness of leg</c:v>
                </c:pt>
                <c:pt idx="2">
                  <c:v>Changes in the skin color of leg</c:v>
                </c:pt>
                <c:pt idx="3">
                  <c:v>Leg feels warm to touch</c:v>
                </c:pt>
                <c:pt idx="4">
                  <c:v>Itching of your leg</c:v>
                </c:pt>
                <c:pt idx="5">
                  <c:v>Leg paralysis</c:v>
                </c:pt>
              </c:strCache>
            </c:strRef>
          </c:cat>
          <c:val>
            <c:numRef>
              <c:f>Sheet1!$B$2:$B$7</c:f>
              <c:numCache>
                <c:formatCode>0%</c:formatCode>
                <c:ptCount val="6"/>
                <c:pt idx="0">
                  <c:v>0.87</c:v>
                </c:pt>
                <c:pt idx="1">
                  <c:v>0.79</c:v>
                </c:pt>
                <c:pt idx="2">
                  <c:v>0.79</c:v>
                </c:pt>
                <c:pt idx="3">
                  <c:v>0.42</c:v>
                </c:pt>
                <c:pt idx="4">
                  <c:v>0.21</c:v>
                </c:pt>
                <c:pt idx="5">
                  <c:v>0.17</c:v>
                </c:pt>
              </c:numCache>
            </c:numRef>
          </c:val>
          <c:smooth val="0"/>
        </c:ser>
        <c:ser>
          <c:idx val="1"/>
          <c:order val="1"/>
          <c:tx>
            <c:strRef>
              <c:f>Sheet1!$C$1</c:f>
              <c:strCache>
                <c:ptCount val="1"/>
                <c:pt idx="0">
                  <c:v>F 18-39*</c:v>
                </c:pt>
              </c:strCache>
            </c:strRef>
          </c:tx>
          <c:spPr>
            <a:ln>
              <a:noFill/>
            </a:ln>
          </c:spPr>
          <c:marker>
            <c:symbol val="square"/>
            <c:size val="7"/>
            <c:spPr>
              <a:solidFill>
                <a:srgbClr val="FF0000"/>
              </a:solidFill>
              <a:ln>
                <a:solidFill>
                  <a:schemeClr val="tx1"/>
                </a:solidFill>
              </a:ln>
            </c:spPr>
          </c:marker>
          <c:cat>
            <c:strRef>
              <c:f>Sheet1!$A$2:$A$7</c:f>
              <c:strCache>
                <c:ptCount val="6"/>
                <c:pt idx="0">
                  <c:v>Swelling of leg</c:v>
                </c:pt>
                <c:pt idx="1">
                  <c:v>Pain/tenderness of leg</c:v>
                </c:pt>
                <c:pt idx="2">
                  <c:v>Changes in the skin color of leg</c:v>
                </c:pt>
                <c:pt idx="3">
                  <c:v>Leg feels warm to touch</c:v>
                </c:pt>
                <c:pt idx="4">
                  <c:v>Itching of your leg</c:v>
                </c:pt>
                <c:pt idx="5">
                  <c:v>Leg paralysis</c:v>
                </c:pt>
              </c:strCache>
            </c:strRef>
          </c:cat>
          <c:val>
            <c:numRef>
              <c:f>Sheet1!$C$2:$C$7</c:f>
              <c:numCache>
                <c:formatCode>0%</c:formatCode>
                <c:ptCount val="6"/>
                <c:pt idx="0">
                  <c:v>0.82</c:v>
                </c:pt>
                <c:pt idx="1">
                  <c:v>0.75</c:v>
                </c:pt>
                <c:pt idx="2">
                  <c:v>0.71</c:v>
                </c:pt>
                <c:pt idx="3">
                  <c:v>0.32</c:v>
                </c:pt>
                <c:pt idx="4">
                  <c:v>0.21</c:v>
                </c:pt>
                <c:pt idx="5">
                  <c:v>0.32</c:v>
                </c:pt>
              </c:numCache>
            </c:numRef>
          </c:val>
          <c:smooth val="0"/>
        </c:ser>
        <c:ser>
          <c:idx val="2"/>
          <c:order val="2"/>
          <c:tx>
            <c:strRef>
              <c:f>Sheet1!$D$1</c:f>
              <c:strCache>
                <c:ptCount val="1"/>
                <c:pt idx="0">
                  <c:v>M 40-64</c:v>
                </c:pt>
              </c:strCache>
            </c:strRef>
          </c:tx>
          <c:spPr>
            <a:ln>
              <a:noFill/>
            </a:ln>
          </c:spPr>
          <c:marker>
            <c:symbol val="triangle"/>
            <c:size val="7"/>
            <c:spPr>
              <a:solidFill>
                <a:srgbClr val="004EBC"/>
              </a:solidFill>
              <a:ln>
                <a:solidFill>
                  <a:schemeClr val="tx1"/>
                </a:solidFill>
              </a:ln>
            </c:spPr>
          </c:marker>
          <c:cat>
            <c:strRef>
              <c:f>Sheet1!$A$2:$A$7</c:f>
              <c:strCache>
                <c:ptCount val="6"/>
                <c:pt idx="0">
                  <c:v>Swelling of leg</c:v>
                </c:pt>
                <c:pt idx="1">
                  <c:v>Pain/tenderness of leg</c:v>
                </c:pt>
                <c:pt idx="2">
                  <c:v>Changes in the skin color of leg</c:v>
                </c:pt>
                <c:pt idx="3">
                  <c:v>Leg feels warm to touch</c:v>
                </c:pt>
                <c:pt idx="4">
                  <c:v>Itching of your leg</c:v>
                </c:pt>
                <c:pt idx="5">
                  <c:v>Leg paralysis</c:v>
                </c:pt>
              </c:strCache>
            </c:strRef>
          </c:cat>
          <c:val>
            <c:numRef>
              <c:f>Sheet1!$D$2:$D$7</c:f>
              <c:numCache>
                <c:formatCode>0%</c:formatCode>
                <c:ptCount val="6"/>
                <c:pt idx="0">
                  <c:v>0.63</c:v>
                </c:pt>
                <c:pt idx="1">
                  <c:v>0.82</c:v>
                </c:pt>
                <c:pt idx="2">
                  <c:v>0.7</c:v>
                </c:pt>
                <c:pt idx="3">
                  <c:v>0.37</c:v>
                </c:pt>
                <c:pt idx="4">
                  <c:v>0.25</c:v>
                </c:pt>
                <c:pt idx="5">
                  <c:v>0.16</c:v>
                </c:pt>
              </c:numCache>
            </c:numRef>
          </c:val>
          <c:smooth val="0"/>
        </c:ser>
        <c:ser>
          <c:idx val="3"/>
          <c:order val="3"/>
          <c:tx>
            <c:strRef>
              <c:f>Sheet1!$E$1</c:f>
              <c:strCache>
                <c:ptCount val="1"/>
                <c:pt idx="0">
                  <c:v>F 40-64</c:v>
                </c:pt>
              </c:strCache>
            </c:strRef>
          </c:tx>
          <c:spPr>
            <a:ln w="28575">
              <a:noFill/>
            </a:ln>
          </c:spPr>
          <c:marker>
            <c:symbol val="triangle"/>
            <c:size val="7"/>
            <c:spPr>
              <a:solidFill>
                <a:srgbClr val="FF0000"/>
              </a:solidFill>
              <a:ln w="12700">
                <a:solidFill>
                  <a:schemeClr val="tx1"/>
                </a:solidFill>
              </a:ln>
            </c:spPr>
          </c:marker>
          <c:cat>
            <c:strRef>
              <c:f>Sheet1!$A$2:$A$7</c:f>
              <c:strCache>
                <c:ptCount val="6"/>
                <c:pt idx="0">
                  <c:v>Swelling of leg</c:v>
                </c:pt>
                <c:pt idx="1">
                  <c:v>Pain/tenderness of leg</c:v>
                </c:pt>
                <c:pt idx="2">
                  <c:v>Changes in the skin color of leg</c:v>
                </c:pt>
                <c:pt idx="3">
                  <c:v>Leg feels warm to touch</c:v>
                </c:pt>
                <c:pt idx="4">
                  <c:v>Itching of your leg</c:v>
                </c:pt>
                <c:pt idx="5">
                  <c:v>Leg paralysis</c:v>
                </c:pt>
              </c:strCache>
            </c:strRef>
          </c:cat>
          <c:val>
            <c:numRef>
              <c:f>Sheet1!$E$2:$E$7</c:f>
              <c:numCache>
                <c:formatCode>0%</c:formatCode>
                <c:ptCount val="6"/>
                <c:pt idx="0">
                  <c:v>0.83</c:v>
                </c:pt>
                <c:pt idx="1">
                  <c:v>0.81</c:v>
                </c:pt>
                <c:pt idx="2">
                  <c:v>0.71</c:v>
                </c:pt>
                <c:pt idx="3">
                  <c:v>0.42</c:v>
                </c:pt>
                <c:pt idx="4">
                  <c:v>0.28000000000000003</c:v>
                </c:pt>
                <c:pt idx="5">
                  <c:v>0.1</c:v>
                </c:pt>
              </c:numCache>
            </c:numRef>
          </c:val>
          <c:smooth val="0"/>
        </c:ser>
        <c:ser>
          <c:idx val="4"/>
          <c:order val="4"/>
          <c:tx>
            <c:strRef>
              <c:f>Sheet1!$F$1</c:f>
              <c:strCache>
                <c:ptCount val="1"/>
                <c:pt idx="0">
                  <c:v>M 65+</c:v>
                </c:pt>
              </c:strCache>
            </c:strRef>
          </c:tx>
          <c:spPr>
            <a:ln w="28575">
              <a:noFill/>
            </a:ln>
          </c:spPr>
          <c:marker>
            <c:symbol val="circle"/>
            <c:size val="7"/>
            <c:spPr>
              <a:solidFill>
                <a:srgbClr val="004EBC"/>
              </a:solidFill>
              <a:ln w="12700">
                <a:solidFill>
                  <a:schemeClr val="tx1"/>
                </a:solidFill>
              </a:ln>
            </c:spPr>
          </c:marker>
          <c:cat>
            <c:strRef>
              <c:f>Sheet1!$A$2:$A$7</c:f>
              <c:strCache>
                <c:ptCount val="6"/>
                <c:pt idx="0">
                  <c:v>Swelling of leg</c:v>
                </c:pt>
                <c:pt idx="1">
                  <c:v>Pain/tenderness of leg</c:v>
                </c:pt>
                <c:pt idx="2">
                  <c:v>Changes in the skin color of leg</c:v>
                </c:pt>
                <c:pt idx="3">
                  <c:v>Leg feels warm to touch</c:v>
                </c:pt>
                <c:pt idx="4">
                  <c:v>Itching of your leg</c:v>
                </c:pt>
                <c:pt idx="5">
                  <c:v>Leg paralysis</c:v>
                </c:pt>
              </c:strCache>
            </c:strRef>
          </c:cat>
          <c:val>
            <c:numRef>
              <c:f>Sheet1!$F$2:$F$7</c:f>
              <c:numCache>
                <c:formatCode>0%</c:formatCode>
                <c:ptCount val="6"/>
                <c:pt idx="0">
                  <c:v>0.71</c:v>
                </c:pt>
                <c:pt idx="1">
                  <c:v>0.74</c:v>
                </c:pt>
                <c:pt idx="2">
                  <c:v>0.56999999999999995</c:v>
                </c:pt>
                <c:pt idx="3">
                  <c:v>0.34</c:v>
                </c:pt>
                <c:pt idx="4">
                  <c:v>0.24</c:v>
                </c:pt>
                <c:pt idx="5">
                  <c:v>0.21</c:v>
                </c:pt>
              </c:numCache>
            </c:numRef>
          </c:val>
          <c:smooth val="0"/>
        </c:ser>
        <c:ser>
          <c:idx val="5"/>
          <c:order val="5"/>
          <c:tx>
            <c:strRef>
              <c:f>Sheet1!$G$1</c:f>
              <c:strCache>
                <c:ptCount val="1"/>
                <c:pt idx="0">
                  <c:v>F 65+</c:v>
                </c:pt>
              </c:strCache>
            </c:strRef>
          </c:tx>
          <c:spPr>
            <a:ln w="28575">
              <a:noFill/>
            </a:ln>
          </c:spPr>
          <c:marker>
            <c:symbol val="circle"/>
            <c:size val="7"/>
            <c:spPr>
              <a:solidFill>
                <a:srgbClr val="FF0000"/>
              </a:solidFill>
              <a:ln w="12700">
                <a:solidFill>
                  <a:schemeClr val="tx1"/>
                </a:solidFill>
              </a:ln>
            </c:spPr>
          </c:marker>
          <c:cat>
            <c:strRef>
              <c:f>Sheet1!$A$2:$A$7</c:f>
              <c:strCache>
                <c:ptCount val="6"/>
                <c:pt idx="0">
                  <c:v>Swelling of leg</c:v>
                </c:pt>
                <c:pt idx="1">
                  <c:v>Pain/tenderness of leg</c:v>
                </c:pt>
                <c:pt idx="2">
                  <c:v>Changes in the skin color of leg</c:v>
                </c:pt>
                <c:pt idx="3">
                  <c:v>Leg feels warm to touch</c:v>
                </c:pt>
                <c:pt idx="4">
                  <c:v>Itching of your leg</c:v>
                </c:pt>
                <c:pt idx="5">
                  <c:v>Leg paralysis</c:v>
                </c:pt>
              </c:strCache>
            </c:strRef>
          </c:cat>
          <c:val>
            <c:numRef>
              <c:f>Sheet1!$G$2:$G$7</c:f>
              <c:numCache>
                <c:formatCode>0%</c:formatCode>
                <c:ptCount val="6"/>
                <c:pt idx="0">
                  <c:v>0.87</c:v>
                </c:pt>
                <c:pt idx="1">
                  <c:v>0.85</c:v>
                </c:pt>
                <c:pt idx="2">
                  <c:v>0.7</c:v>
                </c:pt>
                <c:pt idx="3">
                  <c:v>0.46</c:v>
                </c:pt>
                <c:pt idx="4">
                  <c:v>0.28000000000000003</c:v>
                </c:pt>
                <c:pt idx="5">
                  <c:v>0.17</c:v>
                </c:pt>
              </c:numCache>
            </c:numRef>
          </c:val>
          <c:smooth val="0"/>
        </c:ser>
        <c:dLbls>
          <c:showLegendKey val="0"/>
          <c:showVal val="0"/>
          <c:showCatName val="0"/>
          <c:showSerName val="0"/>
          <c:showPercent val="0"/>
          <c:showBubbleSize val="0"/>
        </c:dLbls>
        <c:marker val="1"/>
        <c:smooth val="0"/>
        <c:axId val="200004352"/>
        <c:axId val="200006272"/>
      </c:lineChart>
      <c:catAx>
        <c:axId val="200004352"/>
        <c:scaling>
          <c:orientation val="minMax"/>
        </c:scaling>
        <c:delete val="0"/>
        <c:axPos val="b"/>
        <c:majorTickMark val="out"/>
        <c:minorTickMark val="none"/>
        <c:tickLblPos val="nextTo"/>
        <c:txPr>
          <a:bodyPr/>
          <a:lstStyle/>
          <a:p>
            <a:pPr>
              <a:defRPr sz="9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200006272"/>
        <c:crosses val="autoZero"/>
        <c:auto val="1"/>
        <c:lblAlgn val="ctr"/>
        <c:lblOffset val="100"/>
        <c:noMultiLvlLbl val="0"/>
      </c:catAx>
      <c:valAx>
        <c:axId val="200006272"/>
        <c:scaling>
          <c:orientation val="minMax"/>
          <c:max val="1"/>
          <c:min val="0"/>
        </c:scaling>
        <c:delete val="0"/>
        <c:axPos val="l"/>
        <c:numFmt formatCode="0%" sourceLinked="1"/>
        <c:majorTickMark val="out"/>
        <c:minorTickMark val="none"/>
        <c:tickLblPos val="nextTo"/>
        <c:txPr>
          <a:bodyPr/>
          <a:lstStyle/>
          <a:p>
            <a:pPr>
              <a:defRPr sz="1050">
                <a:latin typeface="Arial" panose="020B0604020202020204" pitchFamily="34" charset="0"/>
                <a:cs typeface="Arial" panose="020B0604020202020204" pitchFamily="34" charset="0"/>
              </a:defRPr>
            </a:pPr>
            <a:endParaRPr lang="en-US"/>
          </a:p>
        </c:txPr>
        <c:crossAx val="200004352"/>
        <c:crosses val="autoZero"/>
        <c:crossBetween val="between"/>
        <c:majorUnit val="0.2"/>
      </c:valAx>
    </c:plotArea>
    <c:legend>
      <c:legendPos val="t"/>
      <c:layout>
        <c:manualLayout>
          <c:xMode val="edge"/>
          <c:yMode val="edge"/>
          <c:x val="0.22198588980950568"/>
          <c:y val="3.4375000000000003E-2"/>
          <c:w val="0.55602822038098865"/>
          <c:h val="6.0237204724409445E-2"/>
        </c:manualLayout>
      </c:layout>
      <c:overlay val="0"/>
      <c:txPr>
        <a:bodyPr/>
        <a:lstStyle/>
        <a:p>
          <a:pPr>
            <a:defRPr sz="1200">
              <a:latin typeface="Arial" panose="020B0604020202020204" pitchFamily="34" charset="0"/>
              <a:cs typeface="Arial" panose="020B0604020202020204" pitchFamily="34" charset="0"/>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49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0.21</c:v>
                </c:pt>
                <c:pt idx="1">
                  <c:v>0.79</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49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0.21</c:v>
                </c:pt>
                <c:pt idx="1">
                  <c:v>0.79</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49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0.22</c:v>
                </c:pt>
                <c:pt idx="1">
                  <c:v>0.78</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49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C00000"/>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0.17</c:v>
                </c:pt>
                <c:pt idx="1">
                  <c:v>0.82</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49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C00000"/>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0.22</c:v>
                </c:pt>
                <c:pt idx="1">
                  <c:v>0.78</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49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C00000"/>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0.23</c:v>
                </c:pt>
                <c:pt idx="1">
                  <c:v>0.77</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49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tx1"/>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c:v>
                </c:pt>
                <c:pt idx="1">
                  <c:v>0.8</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49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tx1"/>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0.26</c:v>
                </c:pt>
                <c:pt idx="1">
                  <c:v>0.74</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289357212701352"/>
          <c:y val="0.38146359342053171"/>
          <c:w val="0.81342828469970663"/>
          <c:h val="0.50684069459803827"/>
        </c:manualLayout>
      </c:layout>
      <c:barChart>
        <c:barDir val="col"/>
        <c:grouping val="clustered"/>
        <c:varyColors val="0"/>
        <c:ser>
          <c:idx val="0"/>
          <c:order val="0"/>
          <c:tx>
            <c:strRef>
              <c:f>Sheet1!$A$2</c:f>
              <c:strCache>
                <c:ptCount val="1"/>
              </c:strCache>
            </c:strRef>
          </c:tx>
          <c:invertIfNegative val="0"/>
          <c:dPt>
            <c:idx val="0"/>
            <c:invertIfNegative val="0"/>
            <c:bubble3D val="0"/>
            <c:spPr>
              <a:solidFill>
                <a:schemeClr val="tx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rgbClr val="002A7E"/>
              </a:solidFill>
              <a:ln>
                <a:noFill/>
              </a:ln>
            </c:spPr>
          </c:dPt>
          <c:dPt>
            <c:idx val="7"/>
            <c:invertIfNegative val="0"/>
            <c:bubble3D val="0"/>
            <c:spPr>
              <a:solidFill>
                <a:srgbClr val="9E2600"/>
              </a:solidFill>
            </c:spPr>
          </c:dPt>
          <c:dPt>
            <c:idx val="8"/>
            <c:invertIfNegative val="0"/>
            <c:bubble3D val="0"/>
            <c:spPr>
              <a:solidFill>
                <a:schemeClr val="bg1">
                  <a:lumMod val="50000"/>
                </a:schemeClr>
              </a:solidFill>
            </c:spPr>
          </c:dPt>
          <c:dLbls>
            <c:txPr>
              <a:bodyPr/>
              <a:lstStyle/>
              <a:p>
                <a:pPr>
                  <a:defRPr sz="700" b="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Sheet1!$B$1:$J$1</c:f>
              <c:strCache>
                <c:ptCount val="9"/>
                <c:pt idx="0">
                  <c:v>AR</c:v>
                </c:pt>
                <c:pt idx="1">
                  <c:v>AU</c:v>
                </c:pt>
                <c:pt idx="2">
                  <c:v>CA</c:v>
                </c:pt>
                <c:pt idx="3">
                  <c:v>DE</c:v>
                </c:pt>
                <c:pt idx="4">
                  <c:v>JP</c:v>
                </c:pt>
                <c:pt idx="5">
                  <c:v>NL</c:v>
                </c:pt>
                <c:pt idx="6">
                  <c:v>TH</c:v>
                </c:pt>
                <c:pt idx="7">
                  <c:v>UK</c:v>
                </c:pt>
                <c:pt idx="8">
                  <c:v>US</c:v>
                </c:pt>
              </c:strCache>
            </c:strRef>
          </c:cat>
          <c:val>
            <c:numRef>
              <c:f>Sheet1!$B$2:$J$2</c:f>
              <c:numCache>
                <c:formatCode>0%</c:formatCode>
                <c:ptCount val="9"/>
                <c:pt idx="0">
                  <c:v>0.95</c:v>
                </c:pt>
                <c:pt idx="1">
                  <c:v>0.93</c:v>
                </c:pt>
                <c:pt idx="2">
                  <c:v>0.9</c:v>
                </c:pt>
                <c:pt idx="3">
                  <c:v>0.84</c:v>
                </c:pt>
                <c:pt idx="4">
                  <c:v>0.79</c:v>
                </c:pt>
                <c:pt idx="5">
                  <c:v>0.81</c:v>
                </c:pt>
                <c:pt idx="6">
                  <c:v>0.87</c:v>
                </c:pt>
                <c:pt idx="7">
                  <c:v>0.92</c:v>
                </c:pt>
                <c:pt idx="8">
                  <c:v>0.9</c:v>
                </c:pt>
              </c:numCache>
            </c:numRef>
          </c:val>
        </c:ser>
        <c:dLbls>
          <c:showLegendKey val="0"/>
          <c:showVal val="0"/>
          <c:showCatName val="0"/>
          <c:showSerName val="0"/>
          <c:showPercent val="0"/>
          <c:showBubbleSize val="0"/>
        </c:dLbls>
        <c:gapWidth val="50"/>
        <c:axId val="139569792"/>
        <c:axId val="139575680"/>
      </c:barChart>
      <c:catAx>
        <c:axId val="139569792"/>
        <c:scaling>
          <c:orientation val="minMax"/>
        </c:scaling>
        <c:delete val="0"/>
        <c:axPos val="b"/>
        <c:majorTickMark val="out"/>
        <c:minorTickMark val="none"/>
        <c:tickLblPos val="nextTo"/>
        <c:txPr>
          <a:bodyPr/>
          <a:lstStyle/>
          <a:p>
            <a:pPr>
              <a:defRPr sz="8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39575680"/>
        <c:crosses val="autoZero"/>
        <c:auto val="1"/>
        <c:lblAlgn val="ctr"/>
        <c:lblOffset val="100"/>
        <c:noMultiLvlLbl val="0"/>
      </c:catAx>
      <c:valAx>
        <c:axId val="139575680"/>
        <c:scaling>
          <c:orientation val="minMax"/>
          <c:max val="1"/>
          <c:min val="0"/>
        </c:scaling>
        <c:delete val="1"/>
        <c:axPos val="l"/>
        <c:numFmt formatCode="0%" sourceLinked="1"/>
        <c:majorTickMark val="out"/>
        <c:minorTickMark val="none"/>
        <c:tickLblPos val="nextTo"/>
        <c:crossAx val="13956979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289357212701352"/>
          <c:y val="0.38146359342053171"/>
          <c:w val="0.81342828469970663"/>
          <c:h val="0.50684069459803827"/>
        </c:manualLayout>
      </c:layout>
      <c:barChart>
        <c:barDir val="col"/>
        <c:grouping val="clustered"/>
        <c:varyColors val="0"/>
        <c:ser>
          <c:idx val="0"/>
          <c:order val="0"/>
          <c:tx>
            <c:strRef>
              <c:f>Sheet1!$A$2</c:f>
              <c:strCache>
                <c:ptCount val="1"/>
              </c:strCache>
            </c:strRef>
          </c:tx>
          <c:invertIfNegative val="0"/>
          <c:dPt>
            <c:idx val="0"/>
            <c:invertIfNegative val="0"/>
            <c:bubble3D val="0"/>
            <c:spPr>
              <a:solidFill>
                <a:schemeClr val="tx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rgbClr val="002A7E"/>
              </a:solidFill>
              <a:ln>
                <a:noFill/>
              </a:ln>
            </c:spPr>
          </c:dPt>
          <c:dPt>
            <c:idx val="7"/>
            <c:invertIfNegative val="0"/>
            <c:bubble3D val="0"/>
            <c:spPr>
              <a:solidFill>
                <a:srgbClr val="9E2600"/>
              </a:solidFill>
            </c:spPr>
          </c:dPt>
          <c:dPt>
            <c:idx val="8"/>
            <c:invertIfNegative val="0"/>
            <c:bubble3D val="0"/>
            <c:spPr>
              <a:solidFill>
                <a:schemeClr val="bg1">
                  <a:lumMod val="50000"/>
                </a:schemeClr>
              </a:solidFill>
            </c:spPr>
          </c:dPt>
          <c:dLbls>
            <c:txPr>
              <a:bodyPr/>
              <a:lstStyle/>
              <a:p>
                <a:pPr>
                  <a:defRPr sz="700" b="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Sheet1!$B$1:$J$1</c:f>
              <c:strCache>
                <c:ptCount val="9"/>
                <c:pt idx="0">
                  <c:v>AR</c:v>
                </c:pt>
                <c:pt idx="1">
                  <c:v>AU</c:v>
                </c:pt>
                <c:pt idx="2">
                  <c:v>CA</c:v>
                </c:pt>
                <c:pt idx="3">
                  <c:v>DE</c:v>
                </c:pt>
                <c:pt idx="4">
                  <c:v>JP</c:v>
                </c:pt>
                <c:pt idx="5">
                  <c:v>NL</c:v>
                </c:pt>
                <c:pt idx="6">
                  <c:v>TH</c:v>
                </c:pt>
                <c:pt idx="7">
                  <c:v>UK</c:v>
                </c:pt>
                <c:pt idx="8">
                  <c:v>US</c:v>
                </c:pt>
              </c:strCache>
            </c:strRef>
          </c:cat>
          <c:val>
            <c:numRef>
              <c:f>Sheet1!$B$2:$J$2</c:f>
              <c:numCache>
                <c:formatCode>0%</c:formatCode>
                <c:ptCount val="9"/>
                <c:pt idx="0">
                  <c:v>0</c:v>
                </c:pt>
                <c:pt idx="1">
                  <c:v>0</c:v>
                </c:pt>
                <c:pt idx="2">
                  <c:v>0</c:v>
                </c:pt>
                <c:pt idx="3">
                  <c:v>0.01</c:v>
                </c:pt>
                <c:pt idx="4">
                  <c:v>0</c:v>
                </c:pt>
                <c:pt idx="5">
                  <c:v>0</c:v>
                </c:pt>
                <c:pt idx="6">
                  <c:v>0</c:v>
                </c:pt>
                <c:pt idx="7">
                  <c:v>0</c:v>
                </c:pt>
                <c:pt idx="8">
                  <c:v>0.01</c:v>
                </c:pt>
              </c:numCache>
            </c:numRef>
          </c:val>
        </c:ser>
        <c:dLbls>
          <c:showLegendKey val="0"/>
          <c:showVal val="0"/>
          <c:showCatName val="0"/>
          <c:showSerName val="0"/>
          <c:showPercent val="0"/>
          <c:showBubbleSize val="0"/>
        </c:dLbls>
        <c:gapWidth val="50"/>
        <c:axId val="146930304"/>
        <c:axId val="146739584"/>
      </c:barChart>
      <c:catAx>
        <c:axId val="146930304"/>
        <c:scaling>
          <c:orientation val="minMax"/>
        </c:scaling>
        <c:delete val="0"/>
        <c:axPos val="b"/>
        <c:majorTickMark val="out"/>
        <c:minorTickMark val="none"/>
        <c:tickLblPos val="nextTo"/>
        <c:txPr>
          <a:bodyPr/>
          <a:lstStyle/>
          <a:p>
            <a:pPr>
              <a:defRPr sz="8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46739584"/>
        <c:crosses val="autoZero"/>
        <c:auto val="1"/>
        <c:lblAlgn val="ctr"/>
        <c:lblOffset val="100"/>
        <c:noMultiLvlLbl val="0"/>
      </c:catAx>
      <c:valAx>
        <c:axId val="146739584"/>
        <c:scaling>
          <c:orientation val="minMax"/>
          <c:max val="1"/>
          <c:min val="0"/>
        </c:scaling>
        <c:delete val="1"/>
        <c:axPos val="l"/>
        <c:numFmt formatCode="0%" sourceLinked="1"/>
        <c:majorTickMark val="out"/>
        <c:minorTickMark val="none"/>
        <c:tickLblPos val="nextTo"/>
        <c:crossAx val="14693030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0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tx1"/>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0.08</c:v>
                </c:pt>
                <c:pt idx="1">
                  <c:v>0.92</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50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Sheet1!$B$1</c:f>
              <c:strCache>
                <c:ptCount val="1"/>
                <c:pt idx="0">
                  <c:v>M 18-39*</c:v>
                </c:pt>
              </c:strCache>
            </c:strRef>
          </c:tx>
          <c:spPr>
            <a:ln>
              <a:noFill/>
            </a:ln>
          </c:spPr>
          <c:marker>
            <c:symbol val="square"/>
            <c:size val="7"/>
            <c:spPr>
              <a:solidFill>
                <a:srgbClr val="004EBC"/>
              </a:solidFill>
              <a:ln>
                <a:solidFill>
                  <a:schemeClr val="tx1"/>
                </a:solidFill>
              </a:ln>
            </c:spPr>
          </c:marker>
          <c:cat>
            <c:strRef>
              <c:f>Sheet1!$A$2:$A$9</c:f>
              <c:strCache>
                <c:ptCount val="8"/>
                <c:pt idx="0">
                  <c:v>Shortness of breath</c:v>
                </c:pt>
                <c:pt idx="1">
                  <c:v>Chest pain</c:v>
                </c:pt>
                <c:pt idx="2">
                  <c:v>Rapid heart rate</c:v>
                </c:pt>
                <c:pt idx="3">
                  <c:v>Light headed/ pass out</c:v>
                </c:pt>
                <c:pt idx="4">
                  <c:v>Cough up blood</c:v>
                </c:pt>
                <c:pt idx="5">
                  <c:v>Slow/shallow breathing</c:v>
                </c:pt>
                <c:pt idx="6">
                  <c:v>Pain radiating down arm</c:v>
                </c:pt>
                <c:pt idx="7">
                  <c:v>Frequent headaches</c:v>
                </c:pt>
              </c:strCache>
            </c:strRef>
          </c:cat>
          <c:val>
            <c:numRef>
              <c:f>Sheet1!$B$2:$B$9</c:f>
              <c:numCache>
                <c:formatCode>0%</c:formatCode>
                <c:ptCount val="8"/>
                <c:pt idx="0">
                  <c:v>0.76</c:v>
                </c:pt>
                <c:pt idx="1">
                  <c:v>0.53</c:v>
                </c:pt>
                <c:pt idx="2">
                  <c:v>0.41</c:v>
                </c:pt>
                <c:pt idx="3">
                  <c:v>0.28999999999999998</c:v>
                </c:pt>
                <c:pt idx="4">
                  <c:v>0.65</c:v>
                </c:pt>
                <c:pt idx="5">
                  <c:v>0.18</c:v>
                </c:pt>
                <c:pt idx="6">
                  <c:v>0.12</c:v>
                </c:pt>
                <c:pt idx="7">
                  <c:v>0.18</c:v>
                </c:pt>
              </c:numCache>
            </c:numRef>
          </c:val>
          <c:smooth val="0"/>
        </c:ser>
        <c:ser>
          <c:idx val="1"/>
          <c:order val="1"/>
          <c:tx>
            <c:strRef>
              <c:f>Sheet1!$C$1</c:f>
              <c:strCache>
                <c:ptCount val="1"/>
                <c:pt idx="0">
                  <c:v>F 18-39*</c:v>
                </c:pt>
              </c:strCache>
            </c:strRef>
          </c:tx>
          <c:spPr>
            <a:ln>
              <a:noFill/>
            </a:ln>
          </c:spPr>
          <c:marker>
            <c:symbol val="square"/>
            <c:size val="7"/>
            <c:spPr>
              <a:solidFill>
                <a:srgbClr val="FF0000"/>
              </a:solidFill>
              <a:ln>
                <a:solidFill>
                  <a:schemeClr val="tx1"/>
                </a:solidFill>
              </a:ln>
            </c:spPr>
          </c:marker>
          <c:cat>
            <c:strRef>
              <c:f>Sheet1!$A$2:$A$9</c:f>
              <c:strCache>
                <c:ptCount val="8"/>
                <c:pt idx="0">
                  <c:v>Shortness of breath</c:v>
                </c:pt>
                <c:pt idx="1">
                  <c:v>Chest pain</c:v>
                </c:pt>
                <c:pt idx="2">
                  <c:v>Rapid heart rate</c:v>
                </c:pt>
                <c:pt idx="3">
                  <c:v>Light headed/ pass out</c:v>
                </c:pt>
                <c:pt idx="4">
                  <c:v>Cough up blood</c:v>
                </c:pt>
                <c:pt idx="5">
                  <c:v>Slow/shallow breathing</c:v>
                </c:pt>
                <c:pt idx="6">
                  <c:v>Pain radiating down arm</c:v>
                </c:pt>
                <c:pt idx="7">
                  <c:v>Frequent headaches</c:v>
                </c:pt>
              </c:strCache>
            </c:strRef>
          </c:cat>
          <c:val>
            <c:numRef>
              <c:f>Sheet1!$C$2:$C$9</c:f>
              <c:numCache>
                <c:formatCode>0%</c:formatCode>
                <c:ptCount val="8"/>
                <c:pt idx="0">
                  <c:v>0.86</c:v>
                </c:pt>
                <c:pt idx="1">
                  <c:v>0.71</c:v>
                </c:pt>
                <c:pt idx="2">
                  <c:v>0.5</c:v>
                </c:pt>
                <c:pt idx="3">
                  <c:v>0.43</c:v>
                </c:pt>
                <c:pt idx="4">
                  <c:v>0.71</c:v>
                </c:pt>
                <c:pt idx="5">
                  <c:v>0.64</c:v>
                </c:pt>
                <c:pt idx="7">
                  <c:v>7.0000000000000007E-2</c:v>
                </c:pt>
              </c:numCache>
            </c:numRef>
          </c:val>
          <c:smooth val="0"/>
        </c:ser>
        <c:ser>
          <c:idx val="2"/>
          <c:order val="2"/>
          <c:tx>
            <c:strRef>
              <c:f>Sheet1!$D$1</c:f>
              <c:strCache>
                <c:ptCount val="1"/>
                <c:pt idx="0">
                  <c:v>M 40-64</c:v>
                </c:pt>
              </c:strCache>
            </c:strRef>
          </c:tx>
          <c:spPr>
            <a:ln>
              <a:noFill/>
            </a:ln>
          </c:spPr>
          <c:marker>
            <c:symbol val="triangle"/>
            <c:size val="7"/>
            <c:spPr>
              <a:solidFill>
                <a:srgbClr val="004EBC"/>
              </a:solidFill>
              <a:ln>
                <a:solidFill>
                  <a:schemeClr val="tx1"/>
                </a:solidFill>
              </a:ln>
            </c:spPr>
          </c:marker>
          <c:cat>
            <c:strRef>
              <c:f>Sheet1!$A$2:$A$9</c:f>
              <c:strCache>
                <c:ptCount val="8"/>
                <c:pt idx="0">
                  <c:v>Shortness of breath</c:v>
                </c:pt>
                <c:pt idx="1">
                  <c:v>Chest pain</c:v>
                </c:pt>
                <c:pt idx="2">
                  <c:v>Rapid heart rate</c:v>
                </c:pt>
                <c:pt idx="3">
                  <c:v>Light headed/ pass out</c:v>
                </c:pt>
                <c:pt idx="4">
                  <c:v>Cough up blood</c:v>
                </c:pt>
                <c:pt idx="5">
                  <c:v>Slow/shallow breathing</c:v>
                </c:pt>
                <c:pt idx="6">
                  <c:v>Pain radiating down arm</c:v>
                </c:pt>
                <c:pt idx="7">
                  <c:v>Frequent headaches</c:v>
                </c:pt>
              </c:strCache>
            </c:strRef>
          </c:cat>
          <c:val>
            <c:numRef>
              <c:f>Sheet1!$D$2:$D$9</c:f>
              <c:numCache>
                <c:formatCode>0%</c:formatCode>
                <c:ptCount val="8"/>
                <c:pt idx="0">
                  <c:v>0.89</c:v>
                </c:pt>
                <c:pt idx="1">
                  <c:v>0.77</c:v>
                </c:pt>
                <c:pt idx="2">
                  <c:v>0.66</c:v>
                </c:pt>
                <c:pt idx="3">
                  <c:v>0.37</c:v>
                </c:pt>
                <c:pt idx="4">
                  <c:v>0.4</c:v>
                </c:pt>
                <c:pt idx="5">
                  <c:v>0.56999999999999995</c:v>
                </c:pt>
                <c:pt idx="6">
                  <c:v>0.23</c:v>
                </c:pt>
                <c:pt idx="7">
                  <c:v>0.11</c:v>
                </c:pt>
              </c:numCache>
            </c:numRef>
          </c:val>
          <c:smooth val="0"/>
        </c:ser>
        <c:ser>
          <c:idx val="3"/>
          <c:order val="3"/>
          <c:tx>
            <c:strRef>
              <c:f>Sheet1!$E$1</c:f>
              <c:strCache>
                <c:ptCount val="1"/>
                <c:pt idx="0">
                  <c:v>F 40-64</c:v>
                </c:pt>
              </c:strCache>
            </c:strRef>
          </c:tx>
          <c:spPr>
            <a:ln w="28575">
              <a:noFill/>
            </a:ln>
          </c:spPr>
          <c:marker>
            <c:symbol val="triangle"/>
            <c:size val="7"/>
            <c:spPr>
              <a:solidFill>
                <a:srgbClr val="FF0000"/>
              </a:solidFill>
              <a:ln w="12700">
                <a:solidFill>
                  <a:schemeClr val="tx1"/>
                </a:solidFill>
              </a:ln>
            </c:spPr>
          </c:marker>
          <c:cat>
            <c:strRef>
              <c:f>Sheet1!$A$2:$A$9</c:f>
              <c:strCache>
                <c:ptCount val="8"/>
                <c:pt idx="0">
                  <c:v>Shortness of breath</c:v>
                </c:pt>
                <c:pt idx="1">
                  <c:v>Chest pain</c:v>
                </c:pt>
                <c:pt idx="2">
                  <c:v>Rapid heart rate</c:v>
                </c:pt>
                <c:pt idx="3">
                  <c:v>Light headed/ pass out</c:v>
                </c:pt>
                <c:pt idx="4">
                  <c:v>Cough up blood</c:v>
                </c:pt>
                <c:pt idx="5">
                  <c:v>Slow/shallow breathing</c:v>
                </c:pt>
                <c:pt idx="6">
                  <c:v>Pain radiating down arm</c:v>
                </c:pt>
                <c:pt idx="7">
                  <c:v>Frequent headaches</c:v>
                </c:pt>
              </c:strCache>
            </c:strRef>
          </c:cat>
          <c:val>
            <c:numRef>
              <c:f>Sheet1!$E$2:$E$9</c:f>
              <c:numCache>
                <c:formatCode>0%</c:formatCode>
                <c:ptCount val="8"/>
                <c:pt idx="0">
                  <c:v>0.85</c:v>
                </c:pt>
                <c:pt idx="1">
                  <c:v>0.68</c:v>
                </c:pt>
                <c:pt idx="2">
                  <c:v>0.47</c:v>
                </c:pt>
                <c:pt idx="3">
                  <c:v>0.38</c:v>
                </c:pt>
                <c:pt idx="4">
                  <c:v>0.44</c:v>
                </c:pt>
                <c:pt idx="5">
                  <c:v>0.56000000000000005</c:v>
                </c:pt>
                <c:pt idx="6">
                  <c:v>0.09</c:v>
                </c:pt>
                <c:pt idx="7">
                  <c:v>0.03</c:v>
                </c:pt>
              </c:numCache>
            </c:numRef>
          </c:val>
          <c:smooth val="0"/>
        </c:ser>
        <c:ser>
          <c:idx val="4"/>
          <c:order val="4"/>
          <c:tx>
            <c:strRef>
              <c:f>Sheet1!$F$1</c:f>
              <c:strCache>
                <c:ptCount val="1"/>
                <c:pt idx="0">
                  <c:v>M 65+</c:v>
                </c:pt>
              </c:strCache>
            </c:strRef>
          </c:tx>
          <c:spPr>
            <a:ln w="28575">
              <a:noFill/>
            </a:ln>
          </c:spPr>
          <c:marker>
            <c:symbol val="circle"/>
            <c:size val="7"/>
            <c:spPr>
              <a:solidFill>
                <a:srgbClr val="004EBC"/>
              </a:solidFill>
              <a:ln w="12700">
                <a:solidFill>
                  <a:schemeClr val="tx1"/>
                </a:solidFill>
              </a:ln>
            </c:spPr>
          </c:marker>
          <c:cat>
            <c:strRef>
              <c:f>Sheet1!$A$2:$A$9</c:f>
              <c:strCache>
                <c:ptCount val="8"/>
                <c:pt idx="0">
                  <c:v>Shortness of breath</c:v>
                </c:pt>
                <c:pt idx="1">
                  <c:v>Chest pain</c:v>
                </c:pt>
                <c:pt idx="2">
                  <c:v>Rapid heart rate</c:v>
                </c:pt>
                <c:pt idx="3">
                  <c:v>Light headed/ pass out</c:v>
                </c:pt>
                <c:pt idx="4">
                  <c:v>Cough up blood</c:v>
                </c:pt>
                <c:pt idx="5">
                  <c:v>Slow/shallow breathing</c:v>
                </c:pt>
                <c:pt idx="6">
                  <c:v>Pain radiating down arm</c:v>
                </c:pt>
                <c:pt idx="7">
                  <c:v>Frequent headaches</c:v>
                </c:pt>
              </c:strCache>
            </c:strRef>
          </c:cat>
          <c:val>
            <c:numRef>
              <c:f>Sheet1!$F$2:$F$9</c:f>
              <c:numCache>
                <c:formatCode>0%</c:formatCode>
                <c:ptCount val="8"/>
                <c:pt idx="0">
                  <c:v>0.92</c:v>
                </c:pt>
                <c:pt idx="1">
                  <c:v>0.61</c:v>
                </c:pt>
                <c:pt idx="2">
                  <c:v>0.47</c:v>
                </c:pt>
                <c:pt idx="3">
                  <c:v>0.35</c:v>
                </c:pt>
                <c:pt idx="4">
                  <c:v>0.37</c:v>
                </c:pt>
                <c:pt idx="5">
                  <c:v>0.61</c:v>
                </c:pt>
                <c:pt idx="6">
                  <c:v>0.14000000000000001</c:v>
                </c:pt>
                <c:pt idx="7">
                  <c:v>0.1</c:v>
                </c:pt>
              </c:numCache>
            </c:numRef>
          </c:val>
          <c:smooth val="0"/>
        </c:ser>
        <c:ser>
          <c:idx val="5"/>
          <c:order val="5"/>
          <c:tx>
            <c:strRef>
              <c:f>Sheet1!$G$1</c:f>
              <c:strCache>
                <c:ptCount val="1"/>
                <c:pt idx="0">
                  <c:v>F 65+</c:v>
                </c:pt>
              </c:strCache>
            </c:strRef>
          </c:tx>
          <c:spPr>
            <a:ln w="28575">
              <a:noFill/>
            </a:ln>
          </c:spPr>
          <c:marker>
            <c:symbol val="circle"/>
            <c:size val="7"/>
            <c:spPr>
              <a:solidFill>
                <a:srgbClr val="FF0000"/>
              </a:solidFill>
              <a:ln w="12700">
                <a:solidFill>
                  <a:schemeClr val="tx1"/>
                </a:solidFill>
              </a:ln>
            </c:spPr>
          </c:marker>
          <c:cat>
            <c:strRef>
              <c:f>Sheet1!$A$2:$A$9</c:f>
              <c:strCache>
                <c:ptCount val="8"/>
                <c:pt idx="0">
                  <c:v>Shortness of breath</c:v>
                </c:pt>
                <c:pt idx="1">
                  <c:v>Chest pain</c:v>
                </c:pt>
                <c:pt idx="2">
                  <c:v>Rapid heart rate</c:v>
                </c:pt>
                <c:pt idx="3">
                  <c:v>Light headed/ pass out</c:v>
                </c:pt>
                <c:pt idx="4">
                  <c:v>Cough up blood</c:v>
                </c:pt>
                <c:pt idx="5">
                  <c:v>Slow/shallow breathing</c:v>
                </c:pt>
                <c:pt idx="6">
                  <c:v>Pain radiating down arm</c:v>
                </c:pt>
                <c:pt idx="7">
                  <c:v>Frequent headaches</c:v>
                </c:pt>
              </c:strCache>
            </c:strRef>
          </c:cat>
          <c:val>
            <c:numRef>
              <c:f>Sheet1!$G$2:$G$9</c:f>
              <c:numCache>
                <c:formatCode>0%</c:formatCode>
                <c:ptCount val="8"/>
                <c:pt idx="0">
                  <c:v>0.91</c:v>
                </c:pt>
                <c:pt idx="1">
                  <c:v>0.73</c:v>
                </c:pt>
                <c:pt idx="2">
                  <c:v>0.41</c:v>
                </c:pt>
                <c:pt idx="3">
                  <c:v>0.36</c:v>
                </c:pt>
                <c:pt idx="4">
                  <c:v>0.55000000000000004</c:v>
                </c:pt>
                <c:pt idx="5">
                  <c:v>0.95</c:v>
                </c:pt>
                <c:pt idx="6">
                  <c:v>0.41</c:v>
                </c:pt>
                <c:pt idx="7">
                  <c:v>0.18</c:v>
                </c:pt>
              </c:numCache>
            </c:numRef>
          </c:val>
          <c:smooth val="0"/>
        </c:ser>
        <c:dLbls>
          <c:showLegendKey val="0"/>
          <c:showVal val="0"/>
          <c:showCatName val="0"/>
          <c:showSerName val="0"/>
          <c:showPercent val="0"/>
          <c:showBubbleSize val="0"/>
        </c:dLbls>
        <c:marker val="1"/>
        <c:smooth val="0"/>
        <c:axId val="201147520"/>
        <c:axId val="201149440"/>
      </c:lineChart>
      <c:catAx>
        <c:axId val="201147520"/>
        <c:scaling>
          <c:orientation val="minMax"/>
        </c:scaling>
        <c:delete val="0"/>
        <c:axPos val="b"/>
        <c:majorTickMark val="out"/>
        <c:minorTickMark val="none"/>
        <c:tickLblPos val="nextTo"/>
        <c:txPr>
          <a:bodyPr/>
          <a:lstStyle/>
          <a:p>
            <a:pPr>
              <a:defRPr sz="9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201149440"/>
        <c:crosses val="autoZero"/>
        <c:auto val="1"/>
        <c:lblAlgn val="ctr"/>
        <c:lblOffset val="100"/>
        <c:noMultiLvlLbl val="0"/>
      </c:catAx>
      <c:valAx>
        <c:axId val="201149440"/>
        <c:scaling>
          <c:orientation val="minMax"/>
          <c:max val="1"/>
          <c:min val="0"/>
        </c:scaling>
        <c:delete val="0"/>
        <c:axPos val="l"/>
        <c:numFmt formatCode="0%" sourceLinked="1"/>
        <c:majorTickMark val="out"/>
        <c:minorTickMark val="none"/>
        <c:tickLblPos val="nextTo"/>
        <c:txPr>
          <a:bodyPr/>
          <a:lstStyle/>
          <a:p>
            <a:pPr>
              <a:defRPr sz="1050">
                <a:latin typeface="Arial" panose="020B0604020202020204" pitchFamily="34" charset="0"/>
                <a:cs typeface="Arial" panose="020B0604020202020204" pitchFamily="34" charset="0"/>
              </a:defRPr>
            </a:pPr>
            <a:endParaRPr lang="en-US"/>
          </a:p>
        </c:txPr>
        <c:crossAx val="201147520"/>
        <c:crosses val="autoZero"/>
        <c:crossBetween val="between"/>
        <c:majorUnit val="0.2"/>
      </c:valAx>
    </c:plotArea>
    <c:legend>
      <c:legendPos val="t"/>
      <c:layout>
        <c:manualLayout>
          <c:xMode val="edge"/>
          <c:yMode val="edge"/>
          <c:x val="0.22198588980950568"/>
          <c:y val="3.4375000000000003E-2"/>
          <c:w val="0.55602822038098865"/>
          <c:h val="6.0237204724409445E-2"/>
        </c:manualLayout>
      </c:layout>
      <c:overlay val="0"/>
      <c:txPr>
        <a:bodyPr/>
        <a:lstStyle/>
        <a:p>
          <a:pPr>
            <a:defRPr sz="1200">
              <a:latin typeface="Arial" panose="020B0604020202020204" pitchFamily="34" charset="0"/>
              <a:cs typeface="Arial" panose="020B0604020202020204" pitchFamily="34" charset="0"/>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50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AR</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 (A)</c:v>
                </c:pt>
                <c:pt idx="1">
                  <c:v>Female</c:v>
                </c:pt>
                <c:pt idx="2">
                  <c:v>Male (B)</c:v>
                </c:pt>
                <c:pt idx="3">
                  <c:v>Female</c:v>
                </c:pt>
                <c:pt idx="4">
                  <c:v>Male (C)</c:v>
                </c:pt>
                <c:pt idx="5">
                  <c:v>Female</c:v>
                </c:pt>
              </c:strCache>
            </c:strRef>
          </c:cat>
          <c:val>
            <c:numRef>
              <c:f>Sheet1!$B$2:$B$7</c:f>
              <c:numCache>
                <c:formatCode>0%</c:formatCode>
                <c:ptCount val="6"/>
                <c:pt idx="0">
                  <c:v>0.11</c:v>
                </c:pt>
                <c:pt idx="1">
                  <c:v>0.13</c:v>
                </c:pt>
                <c:pt idx="2">
                  <c:v>0.12</c:v>
                </c:pt>
                <c:pt idx="3">
                  <c:v>0.14000000000000001</c:v>
                </c:pt>
                <c:pt idx="4">
                  <c:v>0.14000000000000001</c:v>
                </c:pt>
                <c:pt idx="5">
                  <c:v>0.18</c:v>
                </c:pt>
              </c:numCache>
            </c:numRef>
          </c:val>
        </c:ser>
        <c:dLbls>
          <c:dLblPos val="outEnd"/>
          <c:showLegendKey val="0"/>
          <c:showVal val="1"/>
          <c:showCatName val="0"/>
          <c:showSerName val="0"/>
          <c:showPercent val="0"/>
          <c:showBubbleSize val="0"/>
        </c:dLbls>
        <c:gapWidth val="50"/>
        <c:axId val="200456064"/>
        <c:axId val="200465408"/>
      </c:barChart>
      <c:catAx>
        <c:axId val="200456064"/>
        <c:scaling>
          <c:orientation val="maxMin"/>
        </c:scaling>
        <c:delete val="1"/>
        <c:axPos val="l"/>
        <c:majorTickMark val="out"/>
        <c:minorTickMark val="none"/>
        <c:tickLblPos val="nextTo"/>
        <c:crossAx val="200465408"/>
        <c:crosses val="autoZero"/>
        <c:auto val="1"/>
        <c:lblAlgn val="ctr"/>
        <c:lblOffset val="100"/>
        <c:noMultiLvlLbl val="0"/>
      </c:catAx>
      <c:valAx>
        <c:axId val="200465408"/>
        <c:scaling>
          <c:orientation val="minMax"/>
          <c:max val="1"/>
          <c:min val="0"/>
        </c:scaling>
        <c:delete val="1"/>
        <c:axPos val="t"/>
        <c:numFmt formatCode="0%" sourceLinked="1"/>
        <c:majorTickMark val="out"/>
        <c:minorTickMark val="none"/>
        <c:tickLblPos val="nextTo"/>
        <c:crossAx val="20045606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0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AR</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0.27</c:v>
                </c:pt>
                <c:pt idx="1">
                  <c:v>0.3</c:v>
                </c:pt>
                <c:pt idx="2">
                  <c:v>0.23</c:v>
                </c:pt>
                <c:pt idx="3">
                  <c:v>0.34</c:v>
                </c:pt>
                <c:pt idx="4">
                  <c:v>0.32</c:v>
                </c:pt>
                <c:pt idx="5">
                  <c:v>0.4</c:v>
                </c:pt>
              </c:numCache>
            </c:numRef>
          </c:val>
        </c:ser>
        <c:dLbls>
          <c:dLblPos val="outEnd"/>
          <c:showLegendKey val="0"/>
          <c:showVal val="1"/>
          <c:showCatName val="0"/>
          <c:showSerName val="0"/>
          <c:showPercent val="0"/>
          <c:showBubbleSize val="0"/>
        </c:dLbls>
        <c:gapWidth val="50"/>
        <c:axId val="200508928"/>
        <c:axId val="200526464"/>
      </c:barChart>
      <c:catAx>
        <c:axId val="200508928"/>
        <c:scaling>
          <c:orientation val="maxMin"/>
        </c:scaling>
        <c:delete val="1"/>
        <c:axPos val="l"/>
        <c:majorTickMark val="out"/>
        <c:minorTickMark val="none"/>
        <c:tickLblPos val="nextTo"/>
        <c:crossAx val="200526464"/>
        <c:crosses val="autoZero"/>
        <c:auto val="1"/>
        <c:lblAlgn val="ctr"/>
        <c:lblOffset val="100"/>
        <c:noMultiLvlLbl val="0"/>
      </c:catAx>
      <c:valAx>
        <c:axId val="200526464"/>
        <c:scaling>
          <c:orientation val="minMax"/>
          <c:max val="1"/>
          <c:min val="0"/>
        </c:scaling>
        <c:delete val="1"/>
        <c:axPos val="t"/>
        <c:numFmt formatCode="0%" sourceLinked="1"/>
        <c:majorTickMark val="out"/>
        <c:minorTickMark val="none"/>
        <c:tickLblPos val="nextTo"/>
        <c:crossAx val="20050892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0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AR</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0.42</c:v>
                </c:pt>
                <c:pt idx="1">
                  <c:v>0.4</c:v>
                </c:pt>
                <c:pt idx="2">
                  <c:v>0.46</c:v>
                </c:pt>
                <c:pt idx="3">
                  <c:v>0.61</c:v>
                </c:pt>
                <c:pt idx="4">
                  <c:v>0.63</c:v>
                </c:pt>
                <c:pt idx="5">
                  <c:v>0.72</c:v>
                </c:pt>
              </c:numCache>
            </c:numRef>
          </c:val>
        </c:ser>
        <c:dLbls>
          <c:dLblPos val="outEnd"/>
          <c:showLegendKey val="0"/>
          <c:showVal val="1"/>
          <c:showCatName val="0"/>
          <c:showSerName val="0"/>
          <c:showPercent val="0"/>
          <c:showBubbleSize val="0"/>
        </c:dLbls>
        <c:gapWidth val="50"/>
        <c:axId val="200545408"/>
        <c:axId val="200562944"/>
      </c:barChart>
      <c:catAx>
        <c:axId val="200545408"/>
        <c:scaling>
          <c:orientation val="maxMin"/>
        </c:scaling>
        <c:delete val="1"/>
        <c:axPos val="l"/>
        <c:majorTickMark val="out"/>
        <c:minorTickMark val="none"/>
        <c:tickLblPos val="nextTo"/>
        <c:crossAx val="200562944"/>
        <c:crosses val="autoZero"/>
        <c:auto val="1"/>
        <c:lblAlgn val="ctr"/>
        <c:lblOffset val="100"/>
        <c:noMultiLvlLbl val="0"/>
      </c:catAx>
      <c:valAx>
        <c:axId val="200562944"/>
        <c:scaling>
          <c:orientation val="minMax"/>
          <c:max val="1"/>
          <c:min val="0"/>
        </c:scaling>
        <c:delete val="1"/>
        <c:axPos val="t"/>
        <c:numFmt formatCode="0%" sourceLinked="1"/>
        <c:majorTickMark val="out"/>
        <c:minorTickMark val="none"/>
        <c:tickLblPos val="nextTo"/>
        <c:crossAx val="20054540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0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AR</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0.1</c:v>
                </c:pt>
                <c:pt idx="1">
                  <c:v>0.27</c:v>
                </c:pt>
                <c:pt idx="2">
                  <c:v>0.08</c:v>
                </c:pt>
                <c:pt idx="3">
                  <c:v>0.25</c:v>
                </c:pt>
                <c:pt idx="4">
                  <c:v>0.1</c:v>
                </c:pt>
                <c:pt idx="5">
                  <c:v>0.2</c:v>
                </c:pt>
              </c:numCache>
            </c:numRef>
          </c:val>
        </c:ser>
        <c:dLbls>
          <c:dLblPos val="outEnd"/>
          <c:showLegendKey val="0"/>
          <c:showVal val="1"/>
          <c:showCatName val="0"/>
          <c:showSerName val="0"/>
          <c:showPercent val="0"/>
          <c:showBubbleSize val="0"/>
        </c:dLbls>
        <c:gapWidth val="50"/>
        <c:axId val="200622848"/>
        <c:axId val="200636288"/>
      </c:barChart>
      <c:catAx>
        <c:axId val="200622848"/>
        <c:scaling>
          <c:orientation val="maxMin"/>
        </c:scaling>
        <c:delete val="1"/>
        <c:axPos val="l"/>
        <c:majorTickMark val="out"/>
        <c:minorTickMark val="none"/>
        <c:tickLblPos val="nextTo"/>
        <c:crossAx val="200636288"/>
        <c:crosses val="autoZero"/>
        <c:auto val="1"/>
        <c:lblAlgn val="ctr"/>
        <c:lblOffset val="100"/>
        <c:noMultiLvlLbl val="0"/>
      </c:catAx>
      <c:valAx>
        <c:axId val="200636288"/>
        <c:scaling>
          <c:orientation val="minMax"/>
          <c:max val="1"/>
          <c:min val="0"/>
        </c:scaling>
        <c:delete val="1"/>
        <c:axPos val="t"/>
        <c:numFmt formatCode="0%" sourceLinked="1"/>
        <c:majorTickMark val="out"/>
        <c:minorTickMark val="none"/>
        <c:tickLblPos val="nextTo"/>
        <c:crossAx val="20062284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0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AR</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0.15</c:v>
                </c:pt>
                <c:pt idx="1">
                  <c:v>0.26</c:v>
                </c:pt>
                <c:pt idx="2">
                  <c:v>0.17</c:v>
                </c:pt>
                <c:pt idx="3">
                  <c:v>0.32</c:v>
                </c:pt>
                <c:pt idx="4">
                  <c:v>0.17</c:v>
                </c:pt>
                <c:pt idx="5">
                  <c:v>0.26</c:v>
                </c:pt>
              </c:numCache>
            </c:numRef>
          </c:val>
        </c:ser>
        <c:dLbls>
          <c:dLblPos val="outEnd"/>
          <c:showLegendKey val="0"/>
          <c:showVal val="1"/>
          <c:showCatName val="0"/>
          <c:showSerName val="0"/>
          <c:showPercent val="0"/>
          <c:showBubbleSize val="0"/>
        </c:dLbls>
        <c:gapWidth val="50"/>
        <c:axId val="201724288"/>
        <c:axId val="201729536"/>
      </c:barChart>
      <c:catAx>
        <c:axId val="201724288"/>
        <c:scaling>
          <c:orientation val="maxMin"/>
        </c:scaling>
        <c:delete val="1"/>
        <c:axPos val="l"/>
        <c:majorTickMark val="out"/>
        <c:minorTickMark val="none"/>
        <c:tickLblPos val="nextTo"/>
        <c:crossAx val="201729536"/>
        <c:crosses val="autoZero"/>
        <c:auto val="1"/>
        <c:lblAlgn val="ctr"/>
        <c:lblOffset val="100"/>
        <c:noMultiLvlLbl val="0"/>
      </c:catAx>
      <c:valAx>
        <c:axId val="201729536"/>
        <c:scaling>
          <c:orientation val="minMax"/>
          <c:max val="1"/>
          <c:min val="0"/>
        </c:scaling>
        <c:delete val="1"/>
        <c:axPos val="t"/>
        <c:numFmt formatCode="0%" sourceLinked="1"/>
        <c:majorTickMark val="out"/>
        <c:minorTickMark val="none"/>
        <c:tickLblPos val="nextTo"/>
        <c:crossAx val="20172428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0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AR</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0.37</c:v>
                </c:pt>
                <c:pt idx="1">
                  <c:v>0.51</c:v>
                </c:pt>
                <c:pt idx="2">
                  <c:v>0.51</c:v>
                </c:pt>
                <c:pt idx="3">
                  <c:v>0.56000000000000005</c:v>
                </c:pt>
                <c:pt idx="4">
                  <c:v>0.43</c:v>
                </c:pt>
                <c:pt idx="5">
                  <c:v>0.66</c:v>
                </c:pt>
              </c:numCache>
            </c:numRef>
          </c:val>
        </c:ser>
        <c:dLbls>
          <c:dLblPos val="outEnd"/>
          <c:showLegendKey val="0"/>
          <c:showVal val="1"/>
          <c:showCatName val="0"/>
          <c:showSerName val="0"/>
          <c:showPercent val="0"/>
          <c:showBubbleSize val="0"/>
        </c:dLbls>
        <c:gapWidth val="50"/>
        <c:axId val="201809920"/>
        <c:axId val="201819264"/>
      </c:barChart>
      <c:catAx>
        <c:axId val="201809920"/>
        <c:scaling>
          <c:orientation val="maxMin"/>
        </c:scaling>
        <c:delete val="1"/>
        <c:axPos val="l"/>
        <c:majorTickMark val="out"/>
        <c:minorTickMark val="none"/>
        <c:tickLblPos val="nextTo"/>
        <c:crossAx val="201819264"/>
        <c:crosses val="autoZero"/>
        <c:auto val="1"/>
        <c:lblAlgn val="ctr"/>
        <c:lblOffset val="100"/>
        <c:noMultiLvlLbl val="0"/>
      </c:catAx>
      <c:valAx>
        <c:axId val="201819264"/>
        <c:scaling>
          <c:orientation val="minMax"/>
          <c:max val="1"/>
          <c:min val="0"/>
        </c:scaling>
        <c:delete val="1"/>
        <c:axPos val="t"/>
        <c:numFmt formatCode="0%" sourceLinked="1"/>
        <c:majorTickMark val="out"/>
        <c:minorTickMark val="none"/>
        <c:tickLblPos val="nextTo"/>
        <c:crossAx val="20180992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0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AR</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 (A)</c:v>
                </c:pt>
                <c:pt idx="1">
                  <c:v>Female</c:v>
                </c:pt>
                <c:pt idx="2">
                  <c:v>Male (B)</c:v>
                </c:pt>
                <c:pt idx="3">
                  <c:v>Female</c:v>
                </c:pt>
                <c:pt idx="4">
                  <c:v>Male (C)</c:v>
                </c:pt>
                <c:pt idx="5">
                  <c:v>Female</c:v>
                </c:pt>
              </c:strCache>
            </c:strRef>
          </c:cat>
          <c:val>
            <c:numRef>
              <c:f>Sheet1!$B$2:$B$7</c:f>
              <c:numCache>
                <c:formatCode>0%</c:formatCode>
                <c:ptCount val="6"/>
                <c:pt idx="0">
                  <c:v>0.41</c:v>
                </c:pt>
                <c:pt idx="1">
                  <c:v>0.54</c:v>
                </c:pt>
                <c:pt idx="2">
                  <c:v>0.54</c:v>
                </c:pt>
                <c:pt idx="3">
                  <c:v>0.56000000000000005</c:v>
                </c:pt>
                <c:pt idx="4">
                  <c:v>0.61</c:v>
                </c:pt>
                <c:pt idx="5">
                  <c:v>0.67</c:v>
                </c:pt>
              </c:numCache>
            </c:numRef>
          </c:val>
        </c:ser>
        <c:dLbls>
          <c:dLblPos val="outEnd"/>
          <c:showLegendKey val="0"/>
          <c:showVal val="1"/>
          <c:showCatName val="0"/>
          <c:showSerName val="0"/>
          <c:showPercent val="0"/>
          <c:showBubbleSize val="0"/>
        </c:dLbls>
        <c:gapWidth val="50"/>
        <c:axId val="201316608"/>
        <c:axId val="201330048"/>
      </c:barChart>
      <c:catAx>
        <c:axId val="201316608"/>
        <c:scaling>
          <c:orientation val="maxMin"/>
        </c:scaling>
        <c:delete val="1"/>
        <c:axPos val="l"/>
        <c:majorTickMark val="out"/>
        <c:minorTickMark val="none"/>
        <c:tickLblPos val="nextTo"/>
        <c:crossAx val="201330048"/>
        <c:crosses val="autoZero"/>
        <c:auto val="1"/>
        <c:lblAlgn val="ctr"/>
        <c:lblOffset val="100"/>
        <c:noMultiLvlLbl val="0"/>
      </c:catAx>
      <c:valAx>
        <c:axId val="201330048"/>
        <c:scaling>
          <c:orientation val="minMax"/>
          <c:max val="1"/>
          <c:min val="0"/>
        </c:scaling>
        <c:delete val="1"/>
        <c:axPos val="t"/>
        <c:numFmt formatCode="0%" sourceLinked="1"/>
        <c:majorTickMark val="out"/>
        <c:minorTickMark val="none"/>
        <c:tickLblPos val="nextTo"/>
        <c:crossAx val="201316608"/>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50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AR</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0.11</c:v>
                </c:pt>
                <c:pt idx="1">
                  <c:v>0.02</c:v>
                </c:pt>
                <c:pt idx="2">
                  <c:v>7.0000000000000007E-2</c:v>
                </c:pt>
                <c:pt idx="3">
                  <c:v>0.05</c:v>
                </c:pt>
                <c:pt idx="4">
                  <c:v>0.06</c:v>
                </c:pt>
                <c:pt idx="5">
                  <c:v>0.14000000000000001</c:v>
                </c:pt>
              </c:numCache>
            </c:numRef>
          </c:val>
        </c:ser>
        <c:dLbls>
          <c:dLblPos val="outEnd"/>
          <c:showLegendKey val="0"/>
          <c:showVal val="1"/>
          <c:showCatName val="0"/>
          <c:showSerName val="0"/>
          <c:showPercent val="0"/>
          <c:showBubbleSize val="0"/>
        </c:dLbls>
        <c:gapWidth val="50"/>
        <c:axId val="201357184"/>
        <c:axId val="201362432"/>
      </c:barChart>
      <c:catAx>
        <c:axId val="201357184"/>
        <c:scaling>
          <c:orientation val="maxMin"/>
        </c:scaling>
        <c:delete val="1"/>
        <c:axPos val="l"/>
        <c:majorTickMark val="out"/>
        <c:minorTickMark val="none"/>
        <c:tickLblPos val="nextTo"/>
        <c:crossAx val="201362432"/>
        <c:crosses val="autoZero"/>
        <c:auto val="1"/>
        <c:lblAlgn val="ctr"/>
        <c:lblOffset val="100"/>
        <c:noMultiLvlLbl val="0"/>
      </c:catAx>
      <c:valAx>
        <c:axId val="201362432"/>
        <c:scaling>
          <c:orientation val="minMax"/>
          <c:max val="1"/>
          <c:min val="0"/>
        </c:scaling>
        <c:delete val="1"/>
        <c:axPos val="t"/>
        <c:numFmt formatCode="0%" sourceLinked="1"/>
        <c:majorTickMark val="out"/>
        <c:minorTickMark val="none"/>
        <c:tickLblPos val="nextTo"/>
        <c:crossAx val="201357184"/>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289357212701352"/>
          <c:y val="0.38146359342053171"/>
          <c:w val="0.81342828469970663"/>
          <c:h val="0.50684069459803827"/>
        </c:manualLayout>
      </c:layout>
      <c:barChart>
        <c:barDir val="col"/>
        <c:grouping val="clustered"/>
        <c:varyColors val="0"/>
        <c:ser>
          <c:idx val="0"/>
          <c:order val="0"/>
          <c:tx>
            <c:strRef>
              <c:f>Sheet1!$A$2</c:f>
              <c:strCache>
                <c:ptCount val="1"/>
              </c:strCache>
            </c:strRef>
          </c:tx>
          <c:invertIfNegative val="0"/>
          <c:dPt>
            <c:idx val="0"/>
            <c:invertIfNegative val="0"/>
            <c:bubble3D val="0"/>
            <c:spPr>
              <a:solidFill>
                <a:schemeClr val="tx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rgbClr val="002A7E"/>
              </a:solidFill>
              <a:ln>
                <a:noFill/>
              </a:ln>
            </c:spPr>
          </c:dPt>
          <c:dPt>
            <c:idx val="7"/>
            <c:invertIfNegative val="0"/>
            <c:bubble3D val="0"/>
            <c:spPr>
              <a:solidFill>
                <a:srgbClr val="9E2600"/>
              </a:solidFill>
            </c:spPr>
          </c:dPt>
          <c:dPt>
            <c:idx val="8"/>
            <c:invertIfNegative val="0"/>
            <c:bubble3D val="0"/>
            <c:spPr>
              <a:solidFill>
                <a:schemeClr val="bg1">
                  <a:lumMod val="50000"/>
                </a:schemeClr>
              </a:solidFill>
            </c:spPr>
          </c:dPt>
          <c:dLbls>
            <c:txPr>
              <a:bodyPr/>
              <a:lstStyle/>
              <a:p>
                <a:pPr>
                  <a:defRPr sz="700" b="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Sheet1!$B$1:$J$1</c:f>
              <c:strCache>
                <c:ptCount val="9"/>
                <c:pt idx="0">
                  <c:v>AR</c:v>
                </c:pt>
                <c:pt idx="1">
                  <c:v>AU</c:v>
                </c:pt>
                <c:pt idx="2">
                  <c:v>CA</c:v>
                </c:pt>
                <c:pt idx="3">
                  <c:v>DE</c:v>
                </c:pt>
                <c:pt idx="4">
                  <c:v>JP</c:v>
                </c:pt>
                <c:pt idx="5">
                  <c:v>NL</c:v>
                </c:pt>
                <c:pt idx="6">
                  <c:v>TH</c:v>
                </c:pt>
                <c:pt idx="7">
                  <c:v>UK</c:v>
                </c:pt>
                <c:pt idx="8">
                  <c:v>US</c:v>
                </c:pt>
              </c:strCache>
            </c:strRef>
          </c:cat>
          <c:val>
            <c:numRef>
              <c:f>Sheet1!$B$2:$J$2</c:f>
              <c:numCache>
                <c:formatCode>0%</c:formatCode>
                <c:ptCount val="9"/>
                <c:pt idx="0">
                  <c:v>0.03</c:v>
                </c:pt>
                <c:pt idx="1">
                  <c:v>0</c:v>
                </c:pt>
                <c:pt idx="2">
                  <c:v>0.01</c:v>
                </c:pt>
                <c:pt idx="3">
                  <c:v>0.01</c:v>
                </c:pt>
                <c:pt idx="4">
                  <c:v>0.03</c:v>
                </c:pt>
                <c:pt idx="5">
                  <c:v>0</c:v>
                </c:pt>
                <c:pt idx="6">
                  <c:v>0.06</c:v>
                </c:pt>
                <c:pt idx="7">
                  <c:v>0.02</c:v>
                </c:pt>
                <c:pt idx="8">
                  <c:v>0.02</c:v>
                </c:pt>
              </c:numCache>
            </c:numRef>
          </c:val>
        </c:ser>
        <c:dLbls>
          <c:showLegendKey val="0"/>
          <c:showVal val="0"/>
          <c:showCatName val="0"/>
          <c:showSerName val="0"/>
          <c:showPercent val="0"/>
          <c:showBubbleSize val="0"/>
        </c:dLbls>
        <c:gapWidth val="50"/>
        <c:axId val="146783232"/>
        <c:axId val="146793216"/>
      </c:barChart>
      <c:catAx>
        <c:axId val="146783232"/>
        <c:scaling>
          <c:orientation val="minMax"/>
        </c:scaling>
        <c:delete val="0"/>
        <c:axPos val="b"/>
        <c:majorTickMark val="out"/>
        <c:minorTickMark val="none"/>
        <c:tickLblPos val="nextTo"/>
        <c:txPr>
          <a:bodyPr/>
          <a:lstStyle/>
          <a:p>
            <a:pPr>
              <a:defRPr sz="8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46793216"/>
        <c:crosses val="autoZero"/>
        <c:auto val="1"/>
        <c:lblAlgn val="ctr"/>
        <c:lblOffset val="100"/>
        <c:noMultiLvlLbl val="0"/>
      </c:catAx>
      <c:valAx>
        <c:axId val="146793216"/>
        <c:scaling>
          <c:orientation val="minMax"/>
          <c:max val="1"/>
          <c:min val="0"/>
        </c:scaling>
        <c:delete val="1"/>
        <c:axPos val="l"/>
        <c:numFmt formatCode="0%" sourceLinked="1"/>
        <c:majorTickMark val="out"/>
        <c:minorTickMark val="none"/>
        <c:tickLblPos val="nextTo"/>
        <c:crossAx val="14678323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AR</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0.5</c:v>
                </c:pt>
                <c:pt idx="1">
                  <c:v>0.62</c:v>
                </c:pt>
                <c:pt idx="2">
                  <c:v>0.66</c:v>
                </c:pt>
                <c:pt idx="3">
                  <c:v>0.6</c:v>
                </c:pt>
                <c:pt idx="4">
                  <c:v>0.69</c:v>
                </c:pt>
                <c:pt idx="5">
                  <c:v>0.65</c:v>
                </c:pt>
              </c:numCache>
            </c:numRef>
          </c:val>
        </c:ser>
        <c:dLbls>
          <c:dLblPos val="outEnd"/>
          <c:showLegendKey val="0"/>
          <c:showVal val="1"/>
          <c:showCatName val="0"/>
          <c:showSerName val="0"/>
          <c:showPercent val="0"/>
          <c:showBubbleSize val="0"/>
        </c:dLbls>
        <c:gapWidth val="50"/>
        <c:axId val="201381376"/>
        <c:axId val="201439872"/>
      </c:barChart>
      <c:catAx>
        <c:axId val="201381376"/>
        <c:scaling>
          <c:orientation val="maxMin"/>
        </c:scaling>
        <c:delete val="1"/>
        <c:axPos val="l"/>
        <c:majorTickMark val="out"/>
        <c:minorTickMark val="none"/>
        <c:tickLblPos val="nextTo"/>
        <c:crossAx val="201439872"/>
        <c:crosses val="autoZero"/>
        <c:auto val="1"/>
        <c:lblAlgn val="ctr"/>
        <c:lblOffset val="100"/>
        <c:noMultiLvlLbl val="0"/>
      </c:catAx>
      <c:valAx>
        <c:axId val="201439872"/>
        <c:scaling>
          <c:orientation val="minMax"/>
          <c:max val="1"/>
          <c:min val="0"/>
        </c:scaling>
        <c:delete val="1"/>
        <c:axPos val="t"/>
        <c:numFmt formatCode="0%" sourceLinked="1"/>
        <c:majorTickMark val="out"/>
        <c:minorTickMark val="none"/>
        <c:tickLblPos val="nextTo"/>
        <c:crossAx val="201381376"/>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5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AR</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7.0000000000000007E-2</c:v>
                </c:pt>
                <c:pt idx="1">
                  <c:v>0.09</c:v>
                </c:pt>
                <c:pt idx="2">
                  <c:v>0.01</c:v>
                </c:pt>
                <c:pt idx="3">
                  <c:v>0.01</c:v>
                </c:pt>
                <c:pt idx="4">
                  <c:v>0.03</c:v>
                </c:pt>
                <c:pt idx="5">
                  <c:v>0.04</c:v>
                </c:pt>
              </c:numCache>
            </c:numRef>
          </c:val>
        </c:ser>
        <c:dLbls>
          <c:dLblPos val="outEnd"/>
          <c:showLegendKey val="0"/>
          <c:showVal val="1"/>
          <c:showCatName val="0"/>
          <c:showSerName val="0"/>
          <c:showPercent val="0"/>
          <c:showBubbleSize val="0"/>
        </c:dLbls>
        <c:gapWidth val="50"/>
        <c:axId val="201606272"/>
        <c:axId val="201611520"/>
      </c:barChart>
      <c:catAx>
        <c:axId val="201606272"/>
        <c:scaling>
          <c:orientation val="maxMin"/>
        </c:scaling>
        <c:delete val="1"/>
        <c:axPos val="l"/>
        <c:majorTickMark val="out"/>
        <c:minorTickMark val="none"/>
        <c:tickLblPos val="nextTo"/>
        <c:crossAx val="201611520"/>
        <c:crosses val="autoZero"/>
        <c:auto val="1"/>
        <c:lblAlgn val="ctr"/>
        <c:lblOffset val="100"/>
        <c:noMultiLvlLbl val="0"/>
      </c:catAx>
      <c:valAx>
        <c:axId val="201611520"/>
        <c:scaling>
          <c:orientation val="minMax"/>
          <c:max val="1"/>
          <c:min val="0"/>
        </c:scaling>
        <c:delete val="1"/>
        <c:axPos val="t"/>
        <c:numFmt formatCode="0%" sourceLinked="1"/>
        <c:majorTickMark val="out"/>
        <c:minorTickMark val="none"/>
        <c:tickLblPos val="nextTo"/>
        <c:crossAx val="201606272"/>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5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AR</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0.4</c:v>
                </c:pt>
                <c:pt idx="1">
                  <c:v>0.51</c:v>
                </c:pt>
                <c:pt idx="2">
                  <c:v>0.54</c:v>
                </c:pt>
                <c:pt idx="3">
                  <c:v>0.64</c:v>
                </c:pt>
                <c:pt idx="4">
                  <c:v>0.56999999999999995</c:v>
                </c:pt>
                <c:pt idx="5">
                  <c:v>0.74</c:v>
                </c:pt>
              </c:numCache>
            </c:numRef>
          </c:val>
        </c:ser>
        <c:dLbls>
          <c:dLblPos val="outEnd"/>
          <c:showLegendKey val="0"/>
          <c:showVal val="1"/>
          <c:showCatName val="0"/>
          <c:showSerName val="0"/>
          <c:showPercent val="0"/>
          <c:showBubbleSize val="0"/>
        </c:dLbls>
        <c:gapWidth val="50"/>
        <c:axId val="201667328"/>
        <c:axId val="201672576"/>
      </c:barChart>
      <c:catAx>
        <c:axId val="201667328"/>
        <c:scaling>
          <c:orientation val="maxMin"/>
        </c:scaling>
        <c:delete val="1"/>
        <c:axPos val="l"/>
        <c:majorTickMark val="out"/>
        <c:minorTickMark val="none"/>
        <c:tickLblPos val="nextTo"/>
        <c:crossAx val="201672576"/>
        <c:crosses val="autoZero"/>
        <c:auto val="1"/>
        <c:lblAlgn val="ctr"/>
        <c:lblOffset val="100"/>
        <c:noMultiLvlLbl val="0"/>
      </c:catAx>
      <c:valAx>
        <c:axId val="201672576"/>
        <c:scaling>
          <c:orientation val="minMax"/>
          <c:max val="1"/>
          <c:min val="0"/>
        </c:scaling>
        <c:delete val="1"/>
        <c:axPos val="t"/>
        <c:numFmt formatCode="0%" sourceLinked="1"/>
        <c:majorTickMark val="out"/>
        <c:minorTickMark val="none"/>
        <c:tickLblPos val="nextTo"/>
        <c:crossAx val="201667328"/>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5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AR</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 (A)</c:v>
                </c:pt>
                <c:pt idx="1">
                  <c:v>Female</c:v>
                </c:pt>
                <c:pt idx="2">
                  <c:v>Male (B)</c:v>
                </c:pt>
                <c:pt idx="3">
                  <c:v>Female</c:v>
                </c:pt>
                <c:pt idx="4">
                  <c:v>Male (C)</c:v>
                </c:pt>
                <c:pt idx="5">
                  <c:v>Female</c:v>
                </c:pt>
              </c:strCache>
            </c:strRef>
          </c:cat>
          <c:val>
            <c:numRef>
              <c:f>Sheet1!$B$2:$B$7</c:f>
              <c:numCache>
                <c:formatCode>0%</c:formatCode>
                <c:ptCount val="6"/>
                <c:pt idx="0">
                  <c:v>0.17</c:v>
                </c:pt>
                <c:pt idx="1">
                  <c:v>0.24</c:v>
                </c:pt>
                <c:pt idx="2">
                  <c:v>0.12</c:v>
                </c:pt>
                <c:pt idx="3">
                  <c:v>0.1</c:v>
                </c:pt>
                <c:pt idx="4">
                  <c:v>0.16</c:v>
                </c:pt>
                <c:pt idx="5">
                  <c:v>0.19</c:v>
                </c:pt>
              </c:numCache>
            </c:numRef>
          </c:val>
        </c:ser>
        <c:dLbls>
          <c:dLblPos val="outEnd"/>
          <c:showLegendKey val="0"/>
          <c:showVal val="1"/>
          <c:showCatName val="0"/>
          <c:showSerName val="0"/>
          <c:showPercent val="0"/>
          <c:showBubbleSize val="0"/>
        </c:dLbls>
        <c:gapWidth val="50"/>
        <c:axId val="202523008"/>
        <c:axId val="202528256"/>
      </c:barChart>
      <c:catAx>
        <c:axId val="202523008"/>
        <c:scaling>
          <c:orientation val="maxMin"/>
        </c:scaling>
        <c:delete val="1"/>
        <c:axPos val="l"/>
        <c:majorTickMark val="out"/>
        <c:minorTickMark val="none"/>
        <c:tickLblPos val="nextTo"/>
        <c:crossAx val="202528256"/>
        <c:crosses val="autoZero"/>
        <c:auto val="1"/>
        <c:lblAlgn val="ctr"/>
        <c:lblOffset val="100"/>
        <c:noMultiLvlLbl val="0"/>
      </c:catAx>
      <c:valAx>
        <c:axId val="202528256"/>
        <c:scaling>
          <c:orientation val="minMax"/>
          <c:max val="1"/>
          <c:min val="0"/>
        </c:scaling>
        <c:delete val="1"/>
        <c:axPos val="t"/>
        <c:numFmt formatCode="0%" sourceLinked="1"/>
        <c:majorTickMark val="out"/>
        <c:minorTickMark val="none"/>
        <c:tickLblPos val="nextTo"/>
        <c:crossAx val="202523008"/>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5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Sheet1!$A$2:$A$7</c:f>
              <c:strCache>
                <c:ptCount val="6"/>
                <c:pt idx="0">
                  <c:v>Males</c:v>
                </c:pt>
                <c:pt idx="1">
                  <c:v>Females</c:v>
                </c:pt>
                <c:pt idx="2">
                  <c:v>Males</c:v>
                </c:pt>
                <c:pt idx="3">
                  <c:v>Females</c:v>
                </c:pt>
                <c:pt idx="4">
                  <c:v>Males</c:v>
                </c:pt>
                <c:pt idx="5">
                  <c:v>Females</c:v>
                </c:pt>
              </c:strCache>
            </c:strRef>
          </c:cat>
          <c:val>
            <c:numRef>
              <c:f>Sheet1!$B$2:$B$7</c:f>
              <c:numCache>
                <c:formatCode>0%</c:formatCode>
                <c:ptCount val="6"/>
                <c:pt idx="0">
                  <c:v>0.7</c:v>
                </c:pt>
                <c:pt idx="1">
                  <c:v>0.66</c:v>
                </c:pt>
                <c:pt idx="2">
                  <c:v>0.8</c:v>
                </c:pt>
                <c:pt idx="3">
                  <c:v>0.86</c:v>
                </c:pt>
                <c:pt idx="4">
                  <c:v>0.88</c:v>
                </c:pt>
                <c:pt idx="5">
                  <c:v>0.78</c:v>
                </c:pt>
              </c:numCache>
            </c:numRef>
          </c:val>
        </c:ser>
        <c:ser>
          <c:idx val="1"/>
          <c:order val="1"/>
          <c:tx>
            <c:strRef>
              <c:f>Sheet1!$C$1</c:f>
              <c:strCache>
                <c:ptCount val="1"/>
                <c:pt idx="0">
                  <c:v>Neutral</c:v>
                </c:pt>
              </c:strCache>
            </c:strRef>
          </c:tx>
          <c:invertIfNegative val="0"/>
          <c:cat>
            <c:strRef>
              <c:f>Sheet1!$A$2:$A$7</c:f>
              <c:strCache>
                <c:ptCount val="6"/>
                <c:pt idx="0">
                  <c:v>Males</c:v>
                </c:pt>
                <c:pt idx="1">
                  <c:v>Females</c:v>
                </c:pt>
                <c:pt idx="2">
                  <c:v>Males</c:v>
                </c:pt>
                <c:pt idx="3">
                  <c:v>Females</c:v>
                </c:pt>
                <c:pt idx="4">
                  <c:v>Males</c:v>
                </c:pt>
                <c:pt idx="5">
                  <c:v>Females</c:v>
                </c:pt>
              </c:strCache>
            </c:strRef>
          </c:cat>
          <c:val>
            <c:numRef>
              <c:f>Sheet1!$C$2:$C$7</c:f>
              <c:numCache>
                <c:formatCode>0%</c:formatCode>
                <c:ptCount val="6"/>
                <c:pt idx="0">
                  <c:v>0.17000000000000004</c:v>
                </c:pt>
                <c:pt idx="1">
                  <c:v>0.18999999999999995</c:v>
                </c:pt>
                <c:pt idx="2">
                  <c:v>0.10999999999999999</c:v>
                </c:pt>
                <c:pt idx="3">
                  <c:v>5.0000000000000044E-2</c:v>
                </c:pt>
                <c:pt idx="4">
                  <c:v>6.0000000000000053E-2</c:v>
                </c:pt>
                <c:pt idx="5">
                  <c:v>5.9999999999999942E-2</c:v>
                </c:pt>
              </c:numCache>
            </c:numRef>
          </c:val>
        </c:ser>
        <c:ser>
          <c:idx val="2"/>
          <c:order val="2"/>
          <c:tx>
            <c:strRef>
              <c:f>Sheet1!$D$1</c:f>
              <c:strCache>
                <c:ptCount val="1"/>
                <c:pt idx="0">
                  <c:v>Disagree</c:v>
                </c:pt>
              </c:strCache>
            </c:strRef>
          </c:tx>
          <c:spPr>
            <a:solidFill>
              <a:srgbClr val="C00000"/>
            </a:solidFill>
          </c:spPr>
          <c:invertIfNegative val="0"/>
          <c:cat>
            <c:strRef>
              <c:f>Sheet1!$A$2:$A$7</c:f>
              <c:strCache>
                <c:ptCount val="6"/>
                <c:pt idx="0">
                  <c:v>Males</c:v>
                </c:pt>
                <c:pt idx="1">
                  <c:v>Females</c:v>
                </c:pt>
                <c:pt idx="2">
                  <c:v>Males</c:v>
                </c:pt>
                <c:pt idx="3">
                  <c:v>Females</c:v>
                </c:pt>
                <c:pt idx="4">
                  <c:v>Males</c:v>
                </c:pt>
                <c:pt idx="5">
                  <c:v>Females</c:v>
                </c:pt>
              </c:strCache>
            </c:strRef>
          </c:cat>
          <c:val>
            <c:numRef>
              <c:f>Sheet1!$D$2:$D$7</c:f>
              <c:numCache>
                <c:formatCode>0%</c:formatCode>
                <c:ptCount val="6"/>
                <c:pt idx="0">
                  <c:v>0.13</c:v>
                </c:pt>
                <c:pt idx="1">
                  <c:v>0.15</c:v>
                </c:pt>
                <c:pt idx="2">
                  <c:v>0.09</c:v>
                </c:pt>
                <c:pt idx="3">
                  <c:v>0.09</c:v>
                </c:pt>
                <c:pt idx="4">
                  <c:v>0.06</c:v>
                </c:pt>
                <c:pt idx="5">
                  <c:v>0.16</c:v>
                </c:pt>
              </c:numCache>
            </c:numRef>
          </c:val>
        </c:ser>
        <c:dLbls>
          <c:showLegendKey val="0"/>
          <c:showVal val="1"/>
          <c:showCatName val="0"/>
          <c:showSerName val="0"/>
          <c:showPercent val="0"/>
          <c:showBubbleSize val="0"/>
        </c:dLbls>
        <c:gapWidth val="50"/>
        <c:overlap val="100"/>
        <c:axId val="201971968"/>
        <c:axId val="201981952"/>
      </c:barChart>
      <c:catAx>
        <c:axId val="201971968"/>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201981952"/>
        <c:crosses val="autoZero"/>
        <c:auto val="1"/>
        <c:lblAlgn val="ctr"/>
        <c:lblOffset val="100"/>
        <c:noMultiLvlLbl val="0"/>
      </c:catAx>
      <c:valAx>
        <c:axId val="201981952"/>
        <c:scaling>
          <c:orientation val="minMax"/>
          <c:max val="1"/>
          <c:min val="0"/>
        </c:scaling>
        <c:delete val="1"/>
        <c:axPos val="b"/>
        <c:numFmt formatCode="0%" sourceLinked="0"/>
        <c:majorTickMark val="none"/>
        <c:minorTickMark val="none"/>
        <c:tickLblPos val="nextTo"/>
        <c:crossAx val="201971968"/>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5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Sheet1!$A$2:$A$7</c:f>
              <c:strCache>
                <c:ptCount val="6"/>
                <c:pt idx="0">
                  <c:v>Males</c:v>
                </c:pt>
                <c:pt idx="1">
                  <c:v>Females</c:v>
                </c:pt>
                <c:pt idx="2">
                  <c:v>Males</c:v>
                </c:pt>
                <c:pt idx="3">
                  <c:v>Females</c:v>
                </c:pt>
                <c:pt idx="4">
                  <c:v>Males</c:v>
                </c:pt>
                <c:pt idx="5">
                  <c:v>Females</c:v>
                </c:pt>
              </c:strCache>
            </c:strRef>
          </c:cat>
          <c:val>
            <c:numRef>
              <c:f>Sheet1!$B$2:$B$7</c:f>
              <c:numCache>
                <c:formatCode>0%</c:formatCode>
                <c:ptCount val="6"/>
                <c:pt idx="0">
                  <c:v>0.42</c:v>
                </c:pt>
                <c:pt idx="1">
                  <c:v>0.45</c:v>
                </c:pt>
                <c:pt idx="2">
                  <c:v>0.5</c:v>
                </c:pt>
                <c:pt idx="3">
                  <c:v>0.63</c:v>
                </c:pt>
                <c:pt idx="4">
                  <c:v>0.56999999999999995</c:v>
                </c:pt>
                <c:pt idx="5">
                  <c:v>0.6</c:v>
                </c:pt>
              </c:numCache>
            </c:numRef>
          </c:val>
        </c:ser>
        <c:ser>
          <c:idx val="1"/>
          <c:order val="1"/>
          <c:tx>
            <c:strRef>
              <c:f>Sheet1!$C$1</c:f>
              <c:strCache>
                <c:ptCount val="1"/>
                <c:pt idx="0">
                  <c:v>Neutral</c:v>
                </c:pt>
              </c:strCache>
            </c:strRef>
          </c:tx>
          <c:invertIfNegative val="0"/>
          <c:cat>
            <c:strRef>
              <c:f>Sheet1!$A$2:$A$7</c:f>
              <c:strCache>
                <c:ptCount val="6"/>
                <c:pt idx="0">
                  <c:v>Males</c:v>
                </c:pt>
                <c:pt idx="1">
                  <c:v>Females</c:v>
                </c:pt>
                <c:pt idx="2">
                  <c:v>Males</c:v>
                </c:pt>
                <c:pt idx="3">
                  <c:v>Females</c:v>
                </c:pt>
                <c:pt idx="4">
                  <c:v>Males</c:v>
                </c:pt>
                <c:pt idx="5">
                  <c:v>Females</c:v>
                </c:pt>
              </c:strCache>
            </c:strRef>
          </c:cat>
          <c:val>
            <c:numRef>
              <c:f>Sheet1!$C$2:$C$7</c:f>
              <c:numCache>
                <c:formatCode>0%</c:formatCode>
                <c:ptCount val="6"/>
                <c:pt idx="0">
                  <c:v>0.39</c:v>
                </c:pt>
                <c:pt idx="1">
                  <c:v>0.4</c:v>
                </c:pt>
                <c:pt idx="2">
                  <c:v>0.30000000000000004</c:v>
                </c:pt>
                <c:pt idx="3">
                  <c:v>0.20999999999999996</c:v>
                </c:pt>
                <c:pt idx="4">
                  <c:v>0.24</c:v>
                </c:pt>
                <c:pt idx="5">
                  <c:v>0.20999999999999996</c:v>
                </c:pt>
              </c:numCache>
            </c:numRef>
          </c:val>
        </c:ser>
        <c:ser>
          <c:idx val="2"/>
          <c:order val="2"/>
          <c:tx>
            <c:strRef>
              <c:f>Sheet1!$D$1</c:f>
              <c:strCache>
                <c:ptCount val="1"/>
                <c:pt idx="0">
                  <c:v>Agree</c:v>
                </c:pt>
              </c:strCache>
            </c:strRef>
          </c:tx>
          <c:spPr>
            <a:solidFill>
              <a:srgbClr val="C00000"/>
            </a:solidFill>
          </c:spPr>
          <c:invertIfNegative val="0"/>
          <c:cat>
            <c:strRef>
              <c:f>Sheet1!$A$2:$A$7</c:f>
              <c:strCache>
                <c:ptCount val="6"/>
                <c:pt idx="0">
                  <c:v>Males</c:v>
                </c:pt>
                <c:pt idx="1">
                  <c:v>Females</c:v>
                </c:pt>
                <c:pt idx="2">
                  <c:v>Males</c:v>
                </c:pt>
                <c:pt idx="3">
                  <c:v>Females</c:v>
                </c:pt>
                <c:pt idx="4">
                  <c:v>Males</c:v>
                </c:pt>
                <c:pt idx="5">
                  <c:v>Females</c:v>
                </c:pt>
              </c:strCache>
            </c:strRef>
          </c:cat>
          <c:val>
            <c:numRef>
              <c:f>Sheet1!$D$2:$D$7</c:f>
              <c:numCache>
                <c:formatCode>0%</c:formatCode>
                <c:ptCount val="6"/>
                <c:pt idx="0">
                  <c:v>0.19</c:v>
                </c:pt>
                <c:pt idx="1">
                  <c:v>0.15</c:v>
                </c:pt>
                <c:pt idx="2">
                  <c:v>0.2</c:v>
                </c:pt>
                <c:pt idx="3">
                  <c:v>0.16</c:v>
                </c:pt>
                <c:pt idx="4">
                  <c:v>0.19</c:v>
                </c:pt>
                <c:pt idx="5">
                  <c:v>0.19</c:v>
                </c:pt>
              </c:numCache>
            </c:numRef>
          </c:val>
        </c:ser>
        <c:dLbls>
          <c:showLegendKey val="0"/>
          <c:showVal val="1"/>
          <c:showCatName val="0"/>
          <c:showSerName val="0"/>
          <c:showPercent val="0"/>
          <c:showBubbleSize val="0"/>
        </c:dLbls>
        <c:gapWidth val="50"/>
        <c:overlap val="100"/>
        <c:axId val="202049792"/>
        <c:axId val="202059776"/>
      </c:barChart>
      <c:catAx>
        <c:axId val="202049792"/>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202059776"/>
        <c:crosses val="autoZero"/>
        <c:auto val="1"/>
        <c:lblAlgn val="ctr"/>
        <c:lblOffset val="100"/>
        <c:noMultiLvlLbl val="0"/>
      </c:catAx>
      <c:valAx>
        <c:axId val="202059776"/>
        <c:scaling>
          <c:orientation val="minMax"/>
          <c:max val="1"/>
          <c:min val="0"/>
        </c:scaling>
        <c:delete val="1"/>
        <c:axPos val="b"/>
        <c:numFmt formatCode="0%" sourceLinked="0"/>
        <c:majorTickMark val="none"/>
        <c:minorTickMark val="none"/>
        <c:tickLblPos val="nextTo"/>
        <c:crossAx val="202049792"/>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5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Sheet1!$A$2:$A$7</c:f>
              <c:strCache>
                <c:ptCount val="6"/>
                <c:pt idx="0">
                  <c:v>Males</c:v>
                </c:pt>
                <c:pt idx="1">
                  <c:v>Females</c:v>
                </c:pt>
                <c:pt idx="2">
                  <c:v>Males</c:v>
                </c:pt>
                <c:pt idx="3">
                  <c:v>Females</c:v>
                </c:pt>
                <c:pt idx="4">
                  <c:v>Males</c:v>
                </c:pt>
                <c:pt idx="5">
                  <c:v>Females</c:v>
                </c:pt>
              </c:strCache>
            </c:strRef>
          </c:cat>
          <c:val>
            <c:numRef>
              <c:f>Sheet1!$B$2:$B$7</c:f>
              <c:numCache>
                <c:formatCode>0%</c:formatCode>
                <c:ptCount val="6"/>
                <c:pt idx="0">
                  <c:v>0.49</c:v>
                </c:pt>
                <c:pt idx="1">
                  <c:v>0.42</c:v>
                </c:pt>
                <c:pt idx="2">
                  <c:v>0.47</c:v>
                </c:pt>
                <c:pt idx="3">
                  <c:v>0.51</c:v>
                </c:pt>
                <c:pt idx="4">
                  <c:v>0.36</c:v>
                </c:pt>
                <c:pt idx="5">
                  <c:v>0.46</c:v>
                </c:pt>
              </c:numCache>
            </c:numRef>
          </c:val>
        </c:ser>
        <c:ser>
          <c:idx val="1"/>
          <c:order val="1"/>
          <c:tx>
            <c:strRef>
              <c:f>Sheet1!$C$1</c:f>
              <c:strCache>
                <c:ptCount val="1"/>
                <c:pt idx="0">
                  <c:v>Neutral</c:v>
                </c:pt>
              </c:strCache>
            </c:strRef>
          </c:tx>
          <c:invertIfNegative val="0"/>
          <c:cat>
            <c:strRef>
              <c:f>Sheet1!$A$2:$A$7</c:f>
              <c:strCache>
                <c:ptCount val="6"/>
                <c:pt idx="0">
                  <c:v>Males</c:v>
                </c:pt>
                <c:pt idx="1">
                  <c:v>Females</c:v>
                </c:pt>
                <c:pt idx="2">
                  <c:v>Males</c:v>
                </c:pt>
                <c:pt idx="3">
                  <c:v>Females</c:v>
                </c:pt>
                <c:pt idx="4">
                  <c:v>Males</c:v>
                </c:pt>
                <c:pt idx="5">
                  <c:v>Females</c:v>
                </c:pt>
              </c:strCache>
            </c:strRef>
          </c:cat>
          <c:val>
            <c:numRef>
              <c:f>Sheet1!$C$2:$C$7</c:f>
              <c:numCache>
                <c:formatCode>0%</c:formatCode>
                <c:ptCount val="6"/>
                <c:pt idx="0">
                  <c:v>0.31000000000000005</c:v>
                </c:pt>
                <c:pt idx="1">
                  <c:v>0.41000000000000003</c:v>
                </c:pt>
                <c:pt idx="2">
                  <c:v>0.34000000000000008</c:v>
                </c:pt>
                <c:pt idx="3">
                  <c:v>0.26</c:v>
                </c:pt>
                <c:pt idx="4">
                  <c:v>0.32000000000000006</c:v>
                </c:pt>
                <c:pt idx="5">
                  <c:v>0.31999999999999995</c:v>
                </c:pt>
              </c:numCache>
            </c:numRef>
          </c:val>
        </c:ser>
        <c:ser>
          <c:idx val="2"/>
          <c:order val="2"/>
          <c:tx>
            <c:strRef>
              <c:f>Sheet1!$D$1</c:f>
              <c:strCache>
                <c:ptCount val="1"/>
                <c:pt idx="0">
                  <c:v>Agree</c:v>
                </c:pt>
              </c:strCache>
            </c:strRef>
          </c:tx>
          <c:spPr>
            <a:solidFill>
              <a:srgbClr val="C00000"/>
            </a:solidFill>
          </c:spPr>
          <c:invertIfNegative val="0"/>
          <c:cat>
            <c:strRef>
              <c:f>Sheet1!$A$2:$A$7</c:f>
              <c:strCache>
                <c:ptCount val="6"/>
                <c:pt idx="0">
                  <c:v>Males</c:v>
                </c:pt>
                <c:pt idx="1">
                  <c:v>Females</c:v>
                </c:pt>
                <c:pt idx="2">
                  <c:v>Males</c:v>
                </c:pt>
                <c:pt idx="3">
                  <c:v>Females</c:v>
                </c:pt>
                <c:pt idx="4">
                  <c:v>Males</c:v>
                </c:pt>
                <c:pt idx="5">
                  <c:v>Females</c:v>
                </c:pt>
              </c:strCache>
            </c:strRef>
          </c:cat>
          <c:val>
            <c:numRef>
              <c:f>Sheet1!$D$2:$D$7</c:f>
              <c:numCache>
                <c:formatCode>0%</c:formatCode>
                <c:ptCount val="6"/>
                <c:pt idx="0">
                  <c:v>0.2</c:v>
                </c:pt>
                <c:pt idx="1">
                  <c:v>0.17</c:v>
                </c:pt>
                <c:pt idx="2">
                  <c:v>0.19</c:v>
                </c:pt>
                <c:pt idx="3">
                  <c:v>0.23</c:v>
                </c:pt>
                <c:pt idx="4">
                  <c:v>0.32</c:v>
                </c:pt>
                <c:pt idx="5">
                  <c:v>0.22</c:v>
                </c:pt>
              </c:numCache>
            </c:numRef>
          </c:val>
        </c:ser>
        <c:dLbls>
          <c:showLegendKey val="0"/>
          <c:showVal val="1"/>
          <c:showCatName val="0"/>
          <c:showSerName val="0"/>
          <c:showPercent val="0"/>
          <c:showBubbleSize val="0"/>
        </c:dLbls>
        <c:gapWidth val="50"/>
        <c:overlap val="100"/>
        <c:axId val="202094848"/>
        <c:axId val="202104832"/>
      </c:barChart>
      <c:catAx>
        <c:axId val="202094848"/>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202104832"/>
        <c:crosses val="autoZero"/>
        <c:auto val="1"/>
        <c:lblAlgn val="ctr"/>
        <c:lblOffset val="100"/>
        <c:noMultiLvlLbl val="0"/>
      </c:catAx>
      <c:valAx>
        <c:axId val="202104832"/>
        <c:scaling>
          <c:orientation val="minMax"/>
          <c:max val="1"/>
          <c:min val="0"/>
        </c:scaling>
        <c:delete val="1"/>
        <c:axPos val="b"/>
        <c:numFmt formatCode="0%" sourceLinked="0"/>
        <c:majorTickMark val="none"/>
        <c:minorTickMark val="none"/>
        <c:tickLblPos val="nextTo"/>
        <c:crossAx val="202094848"/>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5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Sheet1!$A$2:$A$7</c:f>
              <c:strCache>
                <c:ptCount val="6"/>
                <c:pt idx="0">
                  <c:v>Males</c:v>
                </c:pt>
                <c:pt idx="1">
                  <c:v>Females</c:v>
                </c:pt>
                <c:pt idx="2">
                  <c:v>Males</c:v>
                </c:pt>
                <c:pt idx="3">
                  <c:v>Females</c:v>
                </c:pt>
                <c:pt idx="4">
                  <c:v>Males</c:v>
                </c:pt>
                <c:pt idx="5">
                  <c:v>Females</c:v>
                </c:pt>
              </c:strCache>
            </c:strRef>
          </c:cat>
          <c:val>
            <c:numRef>
              <c:f>Sheet1!$B$2:$B$7</c:f>
              <c:numCache>
                <c:formatCode>0%</c:formatCode>
                <c:ptCount val="6"/>
                <c:pt idx="0">
                  <c:v>0.56999999999999995</c:v>
                </c:pt>
                <c:pt idx="1">
                  <c:v>0.69</c:v>
                </c:pt>
                <c:pt idx="2">
                  <c:v>0.66</c:v>
                </c:pt>
                <c:pt idx="3">
                  <c:v>0.78</c:v>
                </c:pt>
                <c:pt idx="4">
                  <c:v>0.66</c:v>
                </c:pt>
                <c:pt idx="5">
                  <c:v>0.79</c:v>
                </c:pt>
              </c:numCache>
            </c:numRef>
          </c:val>
        </c:ser>
        <c:ser>
          <c:idx val="1"/>
          <c:order val="1"/>
          <c:tx>
            <c:strRef>
              <c:f>Sheet1!$C$1</c:f>
              <c:strCache>
                <c:ptCount val="1"/>
                <c:pt idx="0">
                  <c:v>Neutral</c:v>
                </c:pt>
              </c:strCache>
            </c:strRef>
          </c:tx>
          <c:invertIfNegative val="0"/>
          <c:cat>
            <c:strRef>
              <c:f>Sheet1!$A$2:$A$7</c:f>
              <c:strCache>
                <c:ptCount val="6"/>
                <c:pt idx="0">
                  <c:v>Males</c:v>
                </c:pt>
                <c:pt idx="1">
                  <c:v>Females</c:v>
                </c:pt>
                <c:pt idx="2">
                  <c:v>Males</c:v>
                </c:pt>
                <c:pt idx="3">
                  <c:v>Females</c:v>
                </c:pt>
                <c:pt idx="4">
                  <c:v>Males</c:v>
                </c:pt>
                <c:pt idx="5">
                  <c:v>Females</c:v>
                </c:pt>
              </c:strCache>
            </c:strRef>
          </c:cat>
          <c:val>
            <c:numRef>
              <c:f>Sheet1!$C$2:$C$7</c:f>
              <c:numCache>
                <c:formatCode>0%</c:formatCode>
                <c:ptCount val="6"/>
                <c:pt idx="0">
                  <c:v>0.33000000000000007</c:v>
                </c:pt>
                <c:pt idx="1">
                  <c:v>0.21000000000000008</c:v>
                </c:pt>
                <c:pt idx="2">
                  <c:v>0.19999999999999996</c:v>
                </c:pt>
                <c:pt idx="3">
                  <c:v>0.12</c:v>
                </c:pt>
                <c:pt idx="4">
                  <c:v>0.17999999999999994</c:v>
                </c:pt>
                <c:pt idx="5">
                  <c:v>8.9999999999999969E-2</c:v>
                </c:pt>
              </c:numCache>
            </c:numRef>
          </c:val>
        </c:ser>
        <c:ser>
          <c:idx val="2"/>
          <c:order val="2"/>
          <c:tx>
            <c:strRef>
              <c:f>Sheet1!$D$1</c:f>
              <c:strCache>
                <c:ptCount val="1"/>
                <c:pt idx="0">
                  <c:v>Agree</c:v>
                </c:pt>
              </c:strCache>
            </c:strRef>
          </c:tx>
          <c:spPr>
            <a:solidFill>
              <a:srgbClr val="C00000"/>
            </a:solidFill>
          </c:spPr>
          <c:invertIfNegative val="0"/>
          <c:cat>
            <c:strRef>
              <c:f>Sheet1!$A$2:$A$7</c:f>
              <c:strCache>
                <c:ptCount val="6"/>
                <c:pt idx="0">
                  <c:v>Males</c:v>
                </c:pt>
                <c:pt idx="1">
                  <c:v>Females</c:v>
                </c:pt>
                <c:pt idx="2">
                  <c:v>Males</c:v>
                </c:pt>
                <c:pt idx="3">
                  <c:v>Females</c:v>
                </c:pt>
                <c:pt idx="4">
                  <c:v>Males</c:v>
                </c:pt>
                <c:pt idx="5">
                  <c:v>Females</c:v>
                </c:pt>
              </c:strCache>
            </c:strRef>
          </c:cat>
          <c:val>
            <c:numRef>
              <c:f>Sheet1!$D$2:$D$7</c:f>
              <c:numCache>
                <c:formatCode>0%</c:formatCode>
                <c:ptCount val="6"/>
                <c:pt idx="0">
                  <c:v>0.1</c:v>
                </c:pt>
                <c:pt idx="1">
                  <c:v>0.1</c:v>
                </c:pt>
                <c:pt idx="2">
                  <c:v>0.14000000000000001</c:v>
                </c:pt>
                <c:pt idx="3">
                  <c:v>0.1</c:v>
                </c:pt>
                <c:pt idx="4">
                  <c:v>0.16</c:v>
                </c:pt>
                <c:pt idx="5">
                  <c:v>0.12</c:v>
                </c:pt>
              </c:numCache>
            </c:numRef>
          </c:val>
        </c:ser>
        <c:dLbls>
          <c:showLegendKey val="0"/>
          <c:showVal val="1"/>
          <c:showCatName val="0"/>
          <c:showSerName val="0"/>
          <c:showPercent val="0"/>
          <c:showBubbleSize val="0"/>
        </c:dLbls>
        <c:gapWidth val="50"/>
        <c:overlap val="100"/>
        <c:axId val="202758400"/>
        <c:axId val="202772480"/>
      </c:barChart>
      <c:catAx>
        <c:axId val="202758400"/>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202772480"/>
        <c:crosses val="autoZero"/>
        <c:auto val="1"/>
        <c:lblAlgn val="ctr"/>
        <c:lblOffset val="100"/>
        <c:noMultiLvlLbl val="0"/>
      </c:catAx>
      <c:valAx>
        <c:axId val="202772480"/>
        <c:scaling>
          <c:orientation val="minMax"/>
          <c:max val="1"/>
          <c:min val="0"/>
        </c:scaling>
        <c:delete val="1"/>
        <c:axPos val="b"/>
        <c:numFmt formatCode="0%" sourceLinked="0"/>
        <c:majorTickMark val="none"/>
        <c:minorTickMark val="none"/>
        <c:tickLblPos val="nextTo"/>
        <c:crossAx val="202758400"/>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5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Sheet1!$A$2:$A$7</c:f>
              <c:strCache>
                <c:ptCount val="6"/>
                <c:pt idx="0">
                  <c:v>Males</c:v>
                </c:pt>
                <c:pt idx="1">
                  <c:v>Females</c:v>
                </c:pt>
                <c:pt idx="2">
                  <c:v>Males</c:v>
                </c:pt>
                <c:pt idx="3">
                  <c:v>Females</c:v>
                </c:pt>
                <c:pt idx="4">
                  <c:v>Males</c:v>
                </c:pt>
                <c:pt idx="5">
                  <c:v>Females</c:v>
                </c:pt>
              </c:strCache>
            </c:strRef>
          </c:cat>
          <c:val>
            <c:numRef>
              <c:f>Sheet1!$B$2:$B$7</c:f>
              <c:numCache>
                <c:formatCode>0%</c:formatCode>
                <c:ptCount val="6"/>
                <c:pt idx="0">
                  <c:v>0.62</c:v>
                </c:pt>
                <c:pt idx="1">
                  <c:v>0.67</c:v>
                </c:pt>
                <c:pt idx="2">
                  <c:v>0.72</c:v>
                </c:pt>
                <c:pt idx="3">
                  <c:v>0.75</c:v>
                </c:pt>
                <c:pt idx="4">
                  <c:v>0.75</c:v>
                </c:pt>
                <c:pt idx="5">
                  <c:v>0.73</c:v>
                </c:pt>
              </c:numCache>
            </c:numRef>
          </c:val>
        </c:ser>
        <c:ser>
          <c:idx val="1"/>
          <c:order val="1"/>
          <c:tx>
            <c:strRef>
              <c:f>Sheet1!$C$1</c:f>
              <c:strCache>
                <c:ptCount val="1"/>
                <c:pt idx="0">
                  <c:v>Neutral</c:v>
                </c:pt>
              </c:strCache>
            </c:strRef>
          </c:tx>
          <c:invertIfNegative val="0"/>
          <c:cat>
            <c:strRef>
              <c:f>Sheet1!$A$2:$A$7</c:f>
              <c:strCache>
                <c:ptCount val="6"/>
                <c:pt idx="0">
                  <c:v>Males</c:v>
                </c:pt>
                <c:pt idx="1">
                  <c:v>Females</c:v>
                </c:pt>
                <c:pt idx="2">
                  <c:v>Males</c:v>
                </c:pt>
                <c:pt idx="3">
                  <c:v>Females</c:v>
                </c:pt>
                <c:pt idx="4">
                  <c:v>Males</c:v>
                </c:pt>
                <c:pt idx="5">
                  <c:v>Females</c:v>
                </c:pt>
              </c:strCache>
            </c:strRef>
          </c:cat>
          <c:val>
            <c:numRef>
              <c:f>Sheet1!$C$2:$C$7</c:f>
              <c:numCache>
                <c:formatCode>0%</c:formatCode>
                <c:ptCount val="6"/>
                <c:pt idx="0">
                  <c:v>0.22999999999999998</c:v>
                </c:pt>
                <c:pt idx="1">
                  <c:v>0.24</c:v>
                </c:pt>
                <c:pt idx="2">
                  <c:v>0.10000000000000009</c:v>
                </c:pt>
                <c:pt idx="3">
                  <c:v>5.0000000000000044E-2</c:v>
                </c:pt>
                <c:pt idx="4">
                  <c:v>7.999999999999996E-2</c:v>
                </c:pt>
                <c:pt idx="5">
                  <c:v>9.000000000000008E-2</c:v>
                </c:pt>
              </c:numCache>
            </c:numRef>
          </c:val>
        </c:ser>
        <c:ser>
          <c:idx val="2"/>
          <c:order val="2"/>
          <c:tx>
            <c:strRef>
              <c:f>Sheet1!$D$1</c:f>
              <c:strCache>
                <c:ptCount val="1"/>
                <c:pt idx="0">
                  <c:v>Agree</c:v>
                </c:pt>
              </c:strCache>
            </c:strRef>
          </c:tx>
          <c:spPr>
            <a:solidFill>
              <a:srgbClr val="C00000"/>
            </a:solidFill>
          </c:spPr>
          <c:invertIfNegative val="0"/>
          <c:cat>
            <c:strRef>
              <c:f>Sheet1!$A$2:$A$7</c:f>
              <c:strCache>
                <c:ptCount val="6"/>
                <c:pt idx="0">
                  <c:v>Males</c:v>
                </c:pt>
                <c:pt idx="1">
                  <c:v>Females</c:v>
                </c:pt>
                <c:pt idx="2">
                  <c:v>Males</c:v>
                </c:pt>
                <c:pt idx="3">
                  <c:v>Females</c:v>
                </c:pt>
                <c:pt idx="4">
                  <c:v>Males</c:v>
                </c:pt>
                <c:pt idx="5">
                  <c:v>Females</c:v>
                </c:pt>
              </c:strCache>
            </c:strRef>
          </c:cat>
          <c:val>
            <c:numRef>
              <c:f>Sheet1!$D$2:$D$7</c:f>
              <c:numCache>
                <c:formatCode>0%</c:formatCode>
                <c:ptCount val="6"/>
                <c:pt idx="0">
                  <c:v>0.15</c:v>
                </c:pt>
                <c:pt idx="1">
                  <c:v>0.09</c:v>
                </c:pt>
                <c:pt idx="2">
                  <c:v>0.18</c:v>
                </c:pt>
                <c:pt idx="3">
                  <c:v>0.2</c:v>
                </c:pt>
                <c:pt idx="4">
                  <c:v>0.17</c:v>
                </c:pt>
                <c:pt idx="5">
                  <c:v>0.18</c:v>
                </c:pt>
              </c:numCache>
            </c:numRef>
          </c:val>
        </c:ser>
        <c:dLbls>
          <c:showLegendKey val="0"/>
          <c:showVal val="1"/>
          <c:showCatName val="0"/>
          <c:showSerName val="0"/>
          <c:showPercent val="0"/>
          <c:showBubbleSize val="0"/>
        </c:dLbls>
        <c:gapWidth val="50"/>
        <c:overlap val="100"/>
        <c:axId val="202873472"/>
        <c:axId val="202887552"/>
      </c:barChart>
      <c:catAx>
        <c:axId val="202873472"/>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202887552"/>
        <c:crosses val="autoZero"/>
        <c:auto val="1"/>
        <c:lblAlgn val="ctr"/>
        <c:lblOffset val="100"/>
        <c:noMultiLvlLbl val="0"/>
      </c:catAx>
      <c:valAx>
        <c:axId val="202887552"/>
        <c:scaling>
          <c:orientation val="minMax"/>
          <c:max val="1"/>
          <c:min val="0"/>
        </c:scaling>
        <c:delete val="1"/>
        <c:axPos val="b"/>
        <c:numFmt formatCode="0%" sourceLinked="0"/>
        <c:majorTickMark val="none"/>
        <c:minorTickMark val="none"/>
        <c:tickLblPos val="nextTo"/>
        <c:crossAx val="202873472"/>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5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0.46</c:v>
                </c:pt>
                <c:pt idx="1">
                  <c:v>0.51</c:v>
                </c:pt>
                <c:pt idx="2">
                  <c:v>0.35</c:v>
                </c:pt>
              </c:numCache>
            </c:numRef>
          </c:val>
        </c:ser>
        <c:ser>
          <c:idx val="1"/>
          <c:order val="1"/>
          <c:tx>
            <c:strRef>
              <c:f>Sheet1!$C$1</c:f>
              <c:strCache>
                <c:ptCount val="1"/>
                <c:pt idx="0">
                  <c:v>Neutral</c:v>
                </c:pt>
              </c:strCache>
            </c:strRef>
          </c:tx>
          <c:invertIfNegative val="0"/>
          <c:cat>
            <c:strRef>
              <c:f>Sheet1!$A$2:$A$4</c:f>
              <c:strCache>
                <c:ptCount val="3"/>
                <c:pt idx="0">
                  <c:v>Urban</c:v>
                </c:pt>
                <c:pt idx="1">
                  <c:v>Suburban</c:v>
                </c:pt>
                <c:pt idx="2">
                  <c:v>Rural</c:v>
                </c:pt>
              </c:strCache>
            </c:strRef>
          </c:cat>
          <c:val>
            <c:numRef>
              <c:f>Sheet1!$C$2:$C$4</c:f>
              <c:numCache>
                <c:formatCode>0%</c:formatCode>
                <c:ptCount val="3"/>
                <c:pt idx="0">
                  <c:v>0.33999999999999997</c:v>
                </c:pt>
                <c:pt idx="1">
                  <c:v>0.27</c:v>
                </c:pt>
                <c:pt idx="2">
                  <c:v>0.41000000000000003</c:v>
                </c:pt>
              </c:numCache>
            </c:numRef>
          </c:val>
        </c:ser>
        <c:ser>
          <c:idx val="2"/>
          <c:order val="2"/>
          <c:tx>
            <c:strRef>
              <c:f>Sheet1!$D$1</c:f>
              <c:strCache>
                <c:ptCount val="1"/>
                <c:pt idx="0">
                  <c:v>Agree</c:v>
                </c:pt>
              </c:strCache>
            </c:strRef>
          </c:tx>
          <c:spPr>
            <a:solidFill>
              <a:srgbClr val="C00000"/>
            </a:solidFill>
          </c:spPr>
          <c:invertIfNegative val="0"/>
          <c:cat>
            <c:strRef>
              <c:f>Sheet1!$A$2:$A$4</c:f>
              <c:strCache>
                <c:ptCount val="3"/>
                <c:pt idx="0">
                  <c:v>Urban</c:v>
                </c:pt>
                <c:pt idx="1">
                  <c:v>Suburban</c:v>
                </c:pt>
                <c:pt idx="2">
                  <c:v>Rural</c:v>
                </c:pt>
              </c:strCache>
            </c:strRef>
          </c:cat>
          <c:val>
            <c:numRef>
              <c:f>Sheet1!$D$2:$D$4</c:f>
              <c:numCache>
                <c:formatCode>0%</c:formatCode>
                <c:ptCount val="3"/>
                <c:pt idx="0">
                  <c:v>0.2</c:v>
                </c:pt>
                <c:pt idx="1">
                  <c:v>0.22</c:v>
                </c:pt>
                <c:pt idx="2">
                  <c:v>0.24</c:v>
                </c:pt>
              </c:numCache>
            </c:numRef>
          </c:val>
        </c:ser>
        <c:dLbls>
          <c:showLegendKey val="0"/>
          <c:showVal val="1"/>
          <c:showCatName val="0"/>
          <c:showSerName val="0"/>
          <c:showPercent val="0"/>
          <c:showBubbleSize val="0"/>
        </c:dLbls>
        <c:gapWidth val="50"/>
        <c:overlap val="100"/>
        <c:axId val="202314496"/>
        <c:axId val="202316032"/>
      </c:barChart>
      <c:catAx>
        <c:axId val="202314496"/>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202316032"/>
        <c:crosses val="autoZero"/>
        <c:auto val="1"/>
        <c:lblAlgn val="ctr"/>
        <c:lblOffset val="100"/>
        <c:noMultiLvlLbl val="0"/>
      </c:catAx>
      <c:valAx>
        <c:axId val="202316032"/>
        <c:scaling>
          <c:orientation val="minMax"/>
          <c:max val="1"/>
          <c:min val="0"/>
        </c:scaling>
        <c:delete val="1"/>
        <c:axPos val="b"/>
        <c:numFmt formatCode="0%" sourceLinked="0"/>
        <c:majorTickMark val="none"/>
        <c:minorTickMark val="none"/>
        <c:tickLblPos val="nextTo"/>
        <c:crossAx val="202314496"/>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C00000"/>
              </a:solidFill>
            </c:spPr>
          </c:dPt>
          <c:dPt>
            <c:idx val="5"/>
            <c:invertIfNegative val="0"/>
            <c:bubble3D val="0"/>
            <c:spPr>
              <a:solidFill>
                <a:srgbClr val="C00000"/>
              </a:solidFill>
            </c:spPr>
          </c:dPt>
          <c:dPt>
            <c:idx val="6"/>
            <c:invertIfNegative val="0"/>
            <c:bubble3D val="0"/>
            <c:spPr>
              <a:solidFill>
                <a:srgbClr val="C00000"/>
              </a:solidFill>
            </c:spPr>
          </c:dPt>
          <c:dPt>
            <c:idx val="7"/>
            <c:invertIfNegative val="0"/>
            <c:bubble3D val="0"/>
            <c:spPr>
              <a:solidFill>
                <a:schemeClr val="tx1">
                  <a:lumMod val="65000"/>
                  <a:lumOff val="35000"/>
                </a:schemeClr>
              </a:solidFill>
            </c:spPr>
          </c:dPt>
          <c:dPt>
            <c:idx val="8"/>
            <c:invertIfNegative val="0"/>
            <c:bubble3D val="0"/>
            <c:spPr>
              <a:solidFill>
                <a:schemeClr val="tx1">
                  <a:lumMod val="65000"/>
                  <a:lumOff val="35000"/>
                </a:schemeClr>
              </a:solidFill>
            </c:spPr>
          </c:dPt>
          <c:dLbls>
            <c:dLbl>
              <c:idx val="6"/>
              <c:tx>
                <c:rich>
                  <a:bodyPr/>
                  <a:lstStyle/>
                  <a:p>
                    <a:r>
                      <a:rPr lang="en-US" smtClean="0"/>
                      <a:t>0%</a:t>
                    </a:r>
                    <a:endParaRPr lang="en-US"/>
                  </a:p>
                </c:rich>
              </c:tx>
              <c:dLblPos val="outEnd"/>
              <c:showLegendKey val="0"/>
              <c:showVal val="1"/>
              <c:showCatName val="0"/>
              <c:showSerName val="0"/>
              <c:showPercent val="0"/>
              <c:showBubbleSize val="0"/>
            </c:dLbl>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Swelling of leg</c:v>
                </c:pt>
                <c:pt idx="1">
                  <c:v>Pain/tenderness of leg</c:v>
                </c:pt>
                <c:pt idx="2">
                  <c:v>Changes in the skin color of leg</c:v>
                </c:pt>
                <c:pt idx="3">
                  <c:v>Leg feels warm to touch</c:v>
                </c:pt>
                <c:pt idx="4">
                  <c:v>Itching of your leg</c:v>
                </c:pt>
                <c:pt idx="5">
                  <c:v>Leg paralysis</c:v>
                </c:pt>
                <c:pt idx="6">
                  <c:v>Other</c:v>
                </c:pt>
                <c:pt idx="7">
                  <c:v>None of the above</c:v>
                </c:pt>
                <c:pt idx="8">
                  <c:v>Not sure</c:v>
                </c:pt>
              </c:strCache>
            </c:strRef>
          </c:cat>
          <c:val>
            <c:numRef>
              <c:f>Sheet1!$B$2:$B$10</c:f>
              <c:numCache>
                <c:formatCode>0%</c:formatCode>
                <c:ptCount val="9"/>
                <c:pt idx="0">
                  <c:v>0.81</c:v>
                </c:pt>
                <c:pt idx="1">
                  <c:v>0.87</c:v>
                </c:pt>
                <c:pt idx="2">
                  <c:v>0.69</c:v>
                </c:pt>
                <c:pt idx="3">
                  <c:v>0.57999999999999996</c:v>
                </c:pt>
                <c:pt idx="4">
                  <c:v>0.23</c:v>
                </c:pt>
                <c:pt idx="5">
                  <c:v>0.28000000000000003</c:v>
                </c:pt>
                <c:pt idx="6">
                  <c:v>0</c:v>
                </c:pt>
                <c:pt idx="7">
                  <c:v>0.01</c:v>
                </c:pt>
                <c:pt idx="8">
                  <c:v>0.02</c:v>
                </c:pt>
              </c:numCache>
            </c:numRef>
          </c:val>
        </c:ser>
        <c:dLbls>
          <c:dLblPos val="outEnd"/>
          <c:showLegendKey val="0"/>
          <c:showVal val="1"/>
          <c:showCatName val="0"/>
          <c:showSerName val="0"/>
          <c:showPercent val="0"/>
          <c:showBubbleSize val="0"/>
        </c:dLbls>
        <c:gapWidth val="50"/>
        <c:axId val="147289216"/>
        <c:axId val="147303808"/>
      </c:barChart>
      <c:catAx>
        <c:axId val="147289216"/>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47303808"/>
        <c:crosses val="autoZero"/>
        <c:auto val="1"/>
        <c:lblAlgn val="ctr"/>
        <c:lblOffset val="100"/>
        <c:noMultiLvlLbl val="0"/>
      </c:catAx>
      <c:valAx>
        <c:axId val="147303808"/>
        <c:scaling>
          <c:orientation val="minMax"/>
        </c:scaling>
        <c:delete val="1"/>
        <c:axPos val="t"/>
        <c:numFmt formatCode="0%" sourceLinked="1"/>
        <c:majorTickMark val="out"/>
        <c:minorTickMark val="none"/>
        <c:tickLblPos val="nextTo"/>
        <c:crossAx val="14728921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0.66</c:v>
                </c:pt>
                <c:pt idx="1">
                  <c:v>0.73</c:v>
                </c:pt>
                <c:pt idx="2">
                  <c:v>0.83</c:v>
                </c:pt>
              </c:numCache>
            </c:numRef>
          </c:val>
        </c:ser>
        <c:ser>
          <c:idx val="1"/>
          <c:order val="1"/>
          <c:tx>
            <c:strRef>
              <c:f>Sheet1!$C$1</c:f>
              <c:strCache>
                <c:ptCount val="1"/>
                <c:pt idx="0">
                  <c:v>Neutral</c:v>
                </c:pt>
              </c:strCache>
            </c:strRef>
          </c:tx>
          <c:invertIfNegative val="0"/>
          <c:cat>
            <c:strRef>
              <c:f>Sheet1!$A$2:$A$4</c:f>
              <c:strCache>
                <c:ptCount val="3"/>
                <c:pt idx="0">
                  <c:v>Urban</c:v>
                </c:pt>
                <c:pt idx="1">
                  <c:v>Suburban</c:v>
                </c:pt>
                <c:pt idx="2">
                  <c:v>Rural</c:v>
                </c:pt>
              </c:strCache>
            </c:strRef>
          </c:cat>
          <c:val>
            <c:numRef>
              <c:f>Sheet1!$C$2:$C$4</c:f>
              <c:numCache>
                <c:formatCode>0%</c:formatCode>
                <c:ptCount val="3"/>
                <c:pt idx="0">
                  <c:v>0.22999999999999998</c:v>
                </c:pt>
                <c:pt idx="1">
                  <c:v>0.16000000000000003</c:v>
                </c:pt>
                <c:pt idx="2">
                  <c:v>1.0000000000000009E-2</c:v>
                </c:pt>
              </c:numCache>
            </c:numRef>
          </c:val>
        </c:ser>
        <c:ser>
          <c:idx val="2"/>
          <c:order val="2"/>
          <c:tx>
            <c:strRef>
              <c:f>Sheet1!$D$1</c:f>
              <c:strCache>
                <c:ptCount val="1"/>
                <c:pt idx="0">
                  <c:v>Agree</c:v>
                </c:pt>
              </c:strCache>
            </c:strRef>
          </c:tx>
          <c:spPr>
            <a:solidFill>
              <a:srgbClr val="C00000"/>
            </a:solidFill>
          </c:spPr>
          <c:invertIfNegative val="0"/>
          <c:cat>
            <c:strRef>
              <c:f>Sheet1!$A$2:$A$4</c:f>
              <c:strCache>
                <c:ptCount val="3"/>
                <c:pt idx="0">
                  <c:v>Urban</c:v>
                </c:pt>
                <c:pt idx="1">
                  <c:v>Suburban</c:v>
                </c:pt>
                <c:pt idx="2">
                  <c:v>Rural</c:v>
                </c:pt>
              </c:strCache>
            </c:strRef>
          </c:cat>
          <c:val>
            <c:numRef>
              <c:f>Sheet1!$D$2:$D$4</c:f>
              <c:numCache>
                <c:formatCode>0%</c:formatCode>
                <c:ptCount val="3"/>
                <c:pt idx="0">
                  <c:v>0.11</c:v>
                </c:pt>
                <c:pt idx="1">
                  <c:v>0.11</c:v>
                </c:pt>
                <c:pt idx="2">
                  <c:v>0.16</c:v>
                </c:pt>
              </c:numCache>
            </c:numRef>
          </c:val>
        </c:ser>
        <c:dLbls>
          <c:showLegendKey val="0"/>
          <c:showVal val="1"/>
          <c:showCatName val="0"/>
          <c:showSerName val="0"/>
          <c:showPercent val="0"/>
          <c:showBubbleSize val="0"/>
        </c:dLbls>
        <c:gapWidth val="50"/>
        <c:overlap val="100"/>
        <c:axId val="202355456"/>
        <c:axId val="202356992"/>
      </c:barChart>
      <c:catAx>
        <c:axId val="202355456"/>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202356992"/>
        <c:crosses val="autoZero"/>
        <c:auto val="1"/>
        <c:lblAlgn val="ctr"/>
        <c:lblOffset val="100"/>
        <c:noMultiLvlLbl val="0"/>
      </c:catAx>
      <c:valAx>
        <c:axId val="202356992"/>
        <c:scaling>
          <c:orientation val="minMax"/>
          <c:max val="1"/>
          <c:min val="0"/>
        </c:scaling>
        <c:delete val="1"/>
        <c:axPos val="b"/>
        <c:numFmt formatCode="0%" sourceLinked="0"/>
        <c:majorTickMark val="none"/>
        <c:minorTickMark val="none"/>
        <c:tickLblPos val="nextTo"/>
        <c:crossAx val="202355456"/>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5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0.51</c:v>
                </c:pt>
                <c:pt idx="1">
                  <c:v>0.5</c:v>
                </c:pt>
                <c:pt idx="2">
                  <c:v>0.44</c:v>
                </c:pt>
              </c:numCache>
            </c:numRef>
          </c:val>
        </c:ser>
        <c:ser>
          <c:idx val="1"/>
          <c:order val="1"/>
          <c:tx>
            <c:strRef>
              <c:f>Sheet1!$C$1</c:f>
              <c:strCache>
                <c:ptCount val="1"/>
                <c:pt idx="0">
                  <c:v>Neutral</c:v>
                </c:pt>
              </c:strCache>
            </c:strRef>
          </c:tx>
          <c:invertIfNegative val="0"/>
          <c:cat>
            <c:strRef>
              <c:f>Sheet1!$A$2:$A$4</c:f>
              <c:strCache>
                <c:ptCount val="3"/>
                <c:pt idx="0">
                  <c:v>Urban</c:v>
                </c:pt>
                <c:pt idx="1">
                  <c:v>Suburban</c:v>
                </c:pt>
                <c:pt idx="2">
                  <c:v>Rural</c:v>
                </c:pt>
              </c:strCache>
            </c:strRef>
          </c:cat>
          <c:val>
            <c:numRef>
              <c:f>Sheet1!$C$2:$C$4</c:f>
              <c:numCache>
                <c:formatCode>0%</c:formatCode>
                <c:ptCount val="3"/>
                <c:pt idx="0">
                  <c:v>0.31999999999999995</c:v>
                </c:pt>
                <c:pt idx="1">
                  <c:v>0.31000000000000005</c:v>
                </c:pt>
                <c:pt idx="2">
                  <c:v>0.21999999999999997</c:v>
                </c:pt>
              </c:numCache>
            </c:numRef>
          </c:val>
        </c:ser>
        <c:ser>
          <c:idx val="2"/>
          <c:order val="2"/>
          <c:tx>
            <c:strRef>
              <c:f>Sheet1!$D$1</c:f>
              <c:strCache>
                <c:ptCount val="1"/>
                <c:pt idx="0">
                  <c:v>Agree</c:v>
                </c:pt>
              </c:strCache>
            </c:strRef>
          </c:tx>
          <c:spPr>
            <a:solidFill>
              <a:srgbClr val="C00000"/>
            </a:solidFill>
          </c:spPr>
          <c:invertIfNegative val="0"/>
          <c:cat>
            <c:strRef>
              <c:f>Sheet1!$A$2:$A$4</c:f>
              <c:strCache>
                <c:ptCount val="3"/>
                <c:pt idx="0">
                  <c:v>Urban</c:v>
                </c:pt>
                <c:pt idx="1">
                  <c:v>Suburban</c:v>
                </c:pt>
                <c:pt idx="2">
                  <c:v>Rural</c:v>
                </c:pt>
              </c:strCache>
            </c:strRef>
          </c:cat>
          <c:val>
            <c:numRef>
              <c:f>Sheet1!$D$2:$D$4</c:f>
              <c:numCache>
                <c:formatCode>0%</c:formatCode>
                <c:ptCount val="3"/>
                <c:pt idx="0">
                  <c:v>0.17</c:v>
                </c:pt>
                <c:pt idx="1">
                  <c:v>0.19</c:v>
                </c:pt>
                <c:pt idx="2">
                  <c:v>0.34</c:v>
                </c:pt>
              </c:numCache>
            </c:numRef>
          </c:val>
        </c:ser>
        <c:dLbls>
          <c:showLegendKey val="0"/>
          <c:showVal val="1"/>
          <c:showCatName val="0"/>
          <c:showSerName val="0"/>
          <c:showPercent val="0"/>
          <c:showBubbleSize val="0"/>
        </c:dLbls>
        <c:gapWidth val="50"/>
        <c:overlap val="100"/>
        <c:axId val="203567872"/>
        <c:axId val="203569408"/>
      </c:barChart>
      <c:catAx>
        <c:axId val="203567872"/>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203569408"/>
        <c:crosses val="autoZero"/>
        <c:auto val="1"/>
        <c:lblAlgn val="ctr"/>
        <c:lblOffset val="100"/>
        <c:noMultiLvlLbl val="0"/>
      </c:catAx>
      <c:valAx>
        <c:axId val="203569408"/>
        <c:scaling>
          <c:orientation val="minMax"/>
          <c:max val="1"/>
          <c:min val="0"/>
        </c:scaling>
        <c:delete val="1"/>
        <c:axPos val="b"/>
        <c:numFmt formatCode="0%" sourceLinked="0"/>
        <c:majorTickMark val="none"/>
        <c:minorTickMark val="none"/>
        <c:tickLblPos val="nextTo"/>
        <c:crossAx val="203567872"/>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52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0.69</c:v>
                </c:pt>
                <c:pt idx="1">
                  <c:v>0.72</c:v>
                </c:pt>
                <c:pt idx="2">
                  <c:v>0.77</c:v>
                </c:pt>
              </c:numCache>
            </c:numRef>
          </c:val>
        </c:ser>
        <c:ser>
          <c:idx val="1"/>
          <c:order val="1"/>
          <c:tx>
            <c:strRef>
              <c:f>Sheet1!$C$1</c:f>
              <c:strCache>
                <c:ptCount val="1"/>
                <c:pt idx="0">
                  <c:v>Neutral</c:v>
                </c:pt>
              </c:strCache>
            </c:strRef>
          </c:tx>
          <c:invertIfNegative val="0"/>
          <c:cat>
            <c:strRef>
              <c:f>Sheet1!$A$2:$A$4</c:f>
              <c:strCache>
                <c:ptCount val="3"/>
                <c:pt idx="0">
                  <c:v>Urban</c:v>
                </c:pt>
                <c:pt idx="1">
                  <c:v>Suburban</c:v>
                </c:pt>
                <c:pt idx="2">
                  <c:v>Rural</c:v>
                </c:pt>
              </c:strCache>
            </c:strRef>
          </c:cat>
          <c:val>
            <c:numRef>
              <c:f>Sheet1!$C$2:$C$4</c:f>
              <c:numCache>
                <c:formatCode>0%</c:formatCode>
                <c:ptCount val="3"/>
                <c:pt idx="0">
                  <c:v>0.16000000000000003</c:v>
                </c:pt>
                <c:pt idx="1">
                  <c:v>0.13</c:v>
                </c:pt>
                <c:pt idx="2">
                  <c:v>0</c:v>
                </c:pt>
              </c:numCache>
            </c:numRef>
          </c:val>
        </c:ser>
        <c:ser>
          <c:idx val="2"/>
          <c:order val="2"/>
          <c:tx>
            <c:strRef>
              <c:f>Sheet1!$D$1</c:f>
              <c:strCache>
                <c:ptCount val="1"/>
                <c:pt idx="0">
                  <c:v>Agree</c:v>
                </c:pt>
              </c:strCache>
            </c:strRef>
          </c:tx>
          <c:spPr>
            <a:solidFill>
              <a:srgbClr val="C00000"/>
            </a:solidFill>
          </c:spPr>
          <c:invertIfNegative val="0"/>
          <c:cat>
            <c:strRef>
              <c:f>Sheet1!$A$2:$A$4</c:f>
              <c:strCache>
                <c:ptCount val="3"/>
                <c:pt idx="0">
                  <c:v>Urban</c:v>
                </c:pt>
                <c:pt idx="1">
                  <c:v>Suburban</c:v>
                </c:pt>
                <c:pt idx="2">
                  <c:v>Rural</c:v>
                </c:pt>
              </c:strCache>
            </c:strRef>
          </c:cat>
          <c:val>
            <c:numRef>
              <c:f>Sheet1!$D$2:$D$4</c:f>
              <c:numCache>
                <c:formatCode>0%</c:formatCode>
                <c:ptCount val="3"/>
                <c:pt idx="0">
                  <c:v>0.15</c:v>
                </c:pt>
                <c:pt idx="1">
                  <c:v>0.15</c:v>
                </c:pt>
                <c:pt idx="2">
                  <c:v>0.23</c:v>
                </c:pt>
              </c:numCache>
            </c:numRef>
          </c:val>
        </c:ser>
        <c:dLbls>
          <c:showLegendKey val="0"/>
          <c:showVal val="1"/>
          <c:showCatName val="0"/>
          <c:showSerName val="0"/>
          <c:showPercent val="0"/>
          <c:showBubbleSize val="0"/>
        </c:dLbls>
        <c:gapWidth val="50"/>
        <c:overlap val="100"/>
        <c:axId val="203301632"/>
        <c:axId val="203303168"/>
      </c:barChart>
      <c:catAx>
        <c:axId val="203301632"/>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203303168"/>
        <c:crosses val="autoZero"/>
        <c:auto val="1"/>
        <c:lblAlgn val="ctr"/>
        <c:lblOffset val="100"/>
        <c:noMultiLvlLbl val="0"/>
      </c:catAx>
      <c:valAx>
        <c:axId val="203303168"/>
        <c:scaling>
          <c:orientation val="minMax"/>
          <c:max val="1"/>
          <c:min val="0"/>
        </c:scaling>
        <c:delete val="1"/>
        <c:axPos val="b"/>
        <c:numFmt formatCode="0%" sourceLinked="0"/>
        <c:majorTickMark val="none"/>
        <c:minorTickMark val="none"/>
        <c:tickLblPos val="nextTo"/>
        <c:crossAx val="203301632"/>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52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0.75</c:v>
                </c:pt>
                <c:pt idx="1">
                  <c:v>0.81</c:v>
                </c:pt>
                <c:pt idx="2">
                  <c:v>0.68</c:v>
                </c:pt>
              </c:numCache>
            </c:numRef>
          </c:val>
        </c:ser>
        <c:ser>
          <c:idx val="1"/>
          <c:order val="1"/>
          <c:tx>
            <c:strRef>
              <c:f>Sheet1!$C$1</c:f>
              <c:strCache>
                <c:ptCount val="1"/>
                <c:pt idx="0">
                  <c:v>Neutral</c:v>
                </c:pt>
              </c:strCache>
            </c:strRef>
          </c:tx>
          <c:invertIfNegative val="0"/>
          <c:cat>
            <c:strRef>
              <c:f>Sheet1!$A$2:$A$4</c:f>
              <c:strCache>
                <c:ptCount val="3"/>
                <c:pt idx="0">
                  <c:v>Urban</c:v>
                </c:pt>
                <c:pt idx="1">
                  <c:v>Suburban</c:v>
                </c:pt>
                <c:pt idx="2">
                  <c:v>Rural</c:v>
                </c:pt>
              </c:strCache>
            </c:strRef>
          </c:cat>
          <c:val>
            <c:numRef>
              <c:f>Sheet1!$C$2:$C$4</c:f>
              <c:numCache>
                <c:formatCode>0%</c:formatCode>
                <c:ptCount val="3"/>
                <c:pt idx="0">
                  <c:v>0.14000000000000001</c:v>
                </c:pt>
                <c:pt idx="1">
                  <c:v>7.999999999999996E-2</c:v>
                </c:pt>
                <c:pt idx="2">
                  <c:v>0</c:v>
                </c:pt>
              </c:numCache>
            </c:numRef>
          </c:val>
        </c:ser>
        <c:ser>
          <c:idx val="2"/>
          <c:order val="2"/>
          <c:tx>
            <c:strRef>
              <c:f>Sheet1!$D$1</c:f>
              <c:strCache>
                <c:ptCount val="1"/>
                <c:pt idx="0">
                  <c:v>Disagree</c:v>
                </c:pt>
              </c:strCache>
            </c:strRef>
          </c:tx>
          <c:spPr>
            <a:solidFill>
              <a:srgbClr val="C00000"/>
            </a:solidFill>
          </c:spPr>
          <c:invertIfNegative val="0"/>
          <c:cat>
            <c:strRef>
              <c:f>Sheet1!$A$2:$A$4</c:f>
              <c:strCache>
                <c:ptCount val="3"/>
                <c:pt idx="0">
                  <c:v>Urban</c:v>
                </c:pt>
                <c:pt idx="1">
                  <c:v>Suburban</c:v>
                </c:pt>
                <c:pt idx="2">
                  <c:v>Rural</c:v>
                </c:pt>
              </c:strCache>
            </c:strRef>
          </c:cat>
          <c:val>
            <c:numRef>
              <c:f>Sheet1!$D$2:$D$4</c:f>
              <c:numCache>
                <c:formatCode>0%</c:formatCode>
                <c:ptCount val="3"/>
                <c:pt idx="0">
                  <c:v>0.11</c:v>
                </c:pt>
                <c:pt idx="1">
                  <c:v>0.11</c:v>
                </c:pt>
                <c:pt idx="2">
                  <c:v>0.32</c:v>
                </c:pt>
              </c:numCache>
            </c:numRef>
          </c:val>
        </c:ser>
        <c:dLbls>
          <c:showLegendKey val="0"/>
          <c:showVal val="1"/>
          <c:showCatName val="0"/>
          <c:showSerName val="0"/>
          <c:showPercent val="0"/>
          <c:showBubbleSize val="0"/>
        </c:dLbls>
        <c:gapWidth val="50"/>
        <c:overlap val="100"/>
        <c:axId val="203383552"/>
        <c:axId val="203385088"/>
      </c:barChart>
      <c:catAx>
        <c:axId val="203383552"/>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203385088"/>
        <c:crosses val="autoZero"/>
        <c:auto val="1"/>
        <c:lblAlgn val="ctr"/>
        <c:lblOffset val="100"/>
        <c:noMultiLvlLbl val="0"/>
      </c:catAx>
      <c:valAx>
        <c:axId val="203385088"/>
        <c:scaling>
          <c:orientation val="minMax"/>
          <c:max val="1"/>
          <c:min val="0"/>
        </c:scaling>
        <c:delete val="1"/>
        <c:axPos val="b"/>
        <c:numFmt formatCode="0%" sourceLinked="0"/>
        <c:majorTickMark val="none"/>
        <c:minorTickMark val="none"/>
        <c:tickLblPos val="nextTo"/>
        <c:crossAx val="203383552"/>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52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1.5835829753058708E-3"/>
          <c:w val="0.66821965429220465"/>
          <c:h val="0.93908291667110866"/>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numRef>
              <c:f>Sheet1!$A$2:$A$6</c:f>
              <c:numCache>
                <c:formatCode>General</c:formatCode>
                <c:ptCount val="5"/>
              </c:numCache>
            </c:numRef>
          </c:cat>
          <c:val>
            <c:numRef>
              <c:f>Sheet1!$B$2:$B$6</c:f>
              <c:numCache>
                <c:formatCode>0%</c:formatCode>
                <c:ptCount val="5"/>
                <c:pt idx="0">
                  <c:v>0.75</c:v>
                </c:pt>
                <c:pt idx="1">
                  <c:v>0.2</c:v>
                </c:pt>
                <c:pt idx="2">
                  <c:v>0.52</c:v>
                </c:pt>
                <c:pt idx="3">
                  <c:v>0.68</c:v>
                </c:pt>
                <c:pt idx="4">
                  <c:v>0.86</c:v>
                </c:pt>
              </c:numCache>
            </c:numRef>
          </c:val>
        </c:ser>
        <c:ser>
          <c:idx val="1"/>
          <c:order val="1"/>
          <c:tx>
            <c:strRef>
              <c:f>Sheet1!$C$1</c:f>
              <c:strCache>
                <c:ptCount val="1"/>
                <c:pt idx="0">
                  <c:v>Neutral</c:v>
                </c:pt>
              </c:strCache>
            </c:strRef>
          </c:tx>
          <c:invertIfNegative val="0"/>
          <c:dLbls>
            <c:dLbl>
              <c:idx val="6"/>
              <c:layout>
                <c:manualLayout>
                  <c:x val="-2.7538317291721418E-2"/>
                  <c:y val="0"/>
                </c:manualLayout>
              </c:layout>
              <c:showLegendKey val="0"/>
              <c:showVal val="1"/>
              <c:showCatName val="0"/>
              <c:showSerName val="0"/>
              <c:showPercent val="0"/>
              <c:showBubbleSize val="0"/>
            </c:dLbl>
            <c:dLbl>
              <c:idx val="8"/>
              <c:layout>
                <c:manualLayout>
                  <c:x val="-2.7538317291721418E-2"/>
                  <c:y val="1.0342402339965709E-16"/>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numRef>
              <c:f>Sheet1!$A$2:$A$6</c:f>
              <c:numCache>
                <c:formatCode>General</c:formatCode>
                <c:ptCount val="5"/>
              </c:numCache>
            </c:numRef>
          </c:cat>
          <c:val>
            <c:numRef>
              <c:f>Sheet1!$C$2:$C$6</c:f>
              <c:numCache>
                <c:formatCode>0%</c:formatCode>
                <c:ptCount val="5"/>
                <c:pt idx="0">
                  <c:v>0.19999999999999996</c:v>
                </c:pt>
                <c:pt idx="1">
                  <c:v>0.53</c:v>
                </c:pt>
                <c:pt idx="2">
                  <c:v>0.33999999999999997</c:v>
                </c:pt>
                <c:pt idx="3">
                  <c:v>0.24</c:v>
                </c:pt>
                <c:pt idx="4">
                  <c:v>9.9999999999999978E-2</c:v>
                </c:pt>
              </c:numCache>
            </c:numRef>
          </c:val>
        </c:ser>
        <c:ser>
          <c:idx val="2"/>
          <c:order val="2"/>
          <c:tx>
            <c:strRef>
              <c:f>Sheet1!$D$1</c:f>
              <c:strCache>
                <c:ptCount val="1"/>
                <c:pt idx="0">
                  <c:v>Agree</c:v>
                </c:pt>
              </c:strCache>
            </c:strRef>
          </c:tx>
          <c:spPr>
            <a:solidFill>
              <a:srgbClr val="C00000"/>
            </a:solidFill>
          </c:spPr>
          <c:invertIfNegative val="0"/>
          <c:dLbls>
            <c:showLegendKey val="0"/>
            <c:showVal val="1"/>
            <c:showCatName val="0"/>
            <c:showSerName val="0"/>
            <c:showPercent val="0"/>
            <c:showBubbleSize val="0"/>
            <c:showLeaderLines val="0"/>
          </c:dLbls>
          <c:cat>
            <c:numRef>
              <c:f>Sheet1!$A$2:$A$6</c:f>
              <c:numCache>
                <c:formatCode>General</c:formatCode>
                <c:ptCount val="5"/>
              </c:numCache>
            </c:numRef>
          </c:cat>
          <c:val>
            <c:numRef>
              <c:f>Sheet1!$D$2:$D$6</c:f>
              <c:numCache>
                <c:formatCode>0%</c:formatCode>
                <c:ptCount val="5"/>
                <c:pt idx="0">
                  <c:v>0.05</c:v>
                </c:pt>
                <c:pt idx="1">
                  <c:v>0.27</c:v>
                </c:pt>
                <c:pt idx="2">
                  <c:v>0.14000000000000001</c:v>
                </c:pt>
                <c:pt idx="3">
                  <c:v>0.08</c:v>
                </c:pt>
                <c:pt idx="4">
                  <c:v>0.04</c:v>
                </c:pt>
              </c:numCache>
            </c:numRef>
          </c:val>
        </c:ser>
        <c:dLbls>
          <c:showLegendKey val="0"/>
          <c:showVal val="0"/>
          <c:showCatName val="0"/>
          <c:showSerName val="0"/>
          <c:showPercent val="0"/>
          <c:showBubbleSize val="0"/>
        </c:dLbls>
        <c:gapWidth val="141"/>
        <c:overlap val="100"/>
        <c:axId val="204218368"/>
        <c:axId val="204219904"/>
      </c:barChart>
      <c:catAx>
        <c:axId val="204218368"/>
        <c:scaling>
          <c:orientation val="maxMin"/>
        </c:scaling>
        <c:delete val="0"/>
        <c:axPos val="l"/>
        <c:numFmt formatCode="General" sourceLinked="1"/>
        <c:majorTickMark val="out"/>
        <c:minorTickMark val="none"/>
        <c:tickLblPos val="nextTo"/>
        <c:txPr>
          <a:bodyPr/>
          <a:lstStyle/>
          <a:p>
            <a:pPr>
              <a:defRPr>
                <a:solidFill>
                  <a:schemeClr val="tx1"/>
                </a:solidFill>
              </a:defRPr>
            </a:pPr>
            <a:endParaRPr lang="en-US"/>
          </a:p>
        </c:txPr>
        <c:crossAx val="204219904"/>
        <c:crosses val="autoZero"/>
        <c:auto val="1"/>
        <c:lblAlgn val="ctr"/>
        <c:lblOffset val="100"/>
        <c:noMultiLvlLbl val="0"/>
      </c:catAx>
      <c:valAx>
        <c:axId val="204219904"/>
        <c:scaling>
          <c:orientation val="minMax"/>
          <c:max val="1"/>
          <c:min val="0"/>
        </c:scaling>
        <c:delete val="1"/>
        <c:axPos val="b"/>
        <c:numFmt formatCode="0%" sourceLinked="0"/>
        <c:majorTickMark val="none"/>
        <c:minorTickMark val="none"/>
        <c:tickLblPos val="nextTo"/>
        <c:crossAx val="204218368"/>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52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002A7E"/>
              </a:solidFill>
            </c:spPr>
          </c:dPt>
          <c:dPt>
            <c:idx val="6"/>
            <c:invertIfNegative val="0"/>
            <c:bubble3D val="0"/>
            <c:spPr>
              <a:solidFill>
                <a:srgbClr val="C00000"/>
              </a:solidFill>
            </c:spPr>
          </c:dPt>
          <c:dPt>
            <c:idx val="7"/>
            <c:invertIfNegative val="0"/>
            <c:bubble3D val="0"/>
            <c:spPr>
              <a:solidFill>
                <a:srgbClr val="C00000"/>
              </a:solidFill>
            </c:spPr>
          </c:dPt>
          <c:dPt>
            <c:idx val="8"/>
            <c:invertIfNegative val="0"/>
            <c:bubble3D val="0"/>
            <c:spPr>
              <a:solidFill>
                <a:srgbClr val="C00000"/>
              </a:solidFill>
            </c:spPr>
          </c:dPt>
          <c:dPt>
            <c:idx val="9"/>
            <c:invertIfNegative val="0"/>
            <c:bubble3D val="0"/>
            <c:spPr>
              <a:solidFill>
                <a:srgbClr val="002A7E"/>
              </a:solidFill>
            </c:spPr>
          </c:dPt>
          <c:dLbls>
            <c:txPr>
              <a:bodyPr/>
              <a:lstStyle/>
              <a:p>
                <a:pPr>
                  <a:defRPr sz="9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Sheet1!$A$2:$A$11</c:f>
              <c:strCache>
                <c:ptCount val="10"/>
                <c:pt idx="0">
                  <c:v>High blood pressure</c:v>
                </c:pt>
                <c:pt idx="1">
                  <c:v>Heart attack</c:v>
                </c:pt>
                <c:pt idx="2">
                  <c:v>Breast cancer</c:v>
                </c:pt>
                <c:pt idx="3">
                  <c:v>Stroke</c:v>
                </c:pt>
                <c:pt idx="4">
                  <c:v>Prostate cancer</c:v>
                </c:pt>
                <c:pt idx="5">
                  <c:v>AIDS</c:v>
                </c:pt>
                <c:pt idx="6">
                  <c:v>Thrombosis</c:v>
                </c:pt>
                <c:pt idx="7">
                  <c:v>Pulmonary embolism</c:v>
                </c:pt>
                <c:pt idx="8">
                  <c:v>Deep vein thrombosis</c:v>
                </c:pt>
                <c:pt idx="9">
                  <c:v>Hemo-Distension Syndrome</c:v>
                </c:pt>
              </c:strCache>
            </c:strRef>
          </c:cat>
          <c:val>
            <c:numRef>
              <c:f>Sheet1!$B$2:$B$11</c:f>
              <c:numCache>
                <c:formatCode>0%</c:formatCode>
                <c:ptCount val="10"/>
                <c:pt idx="0">
                  <c:v>0.86</c:v>
                </c:pt>
                <c:pt idx="1">
                  <c:v>0.81</c:v>
                </c:pt>
                <c:pt idx="2">
                  <c:v>0.81</c:v>
                </c:pt>
                <c:pt idx="3">
                  <c:v>0.8</c:v>
                </c:pt>
                <c:pt idx="4">
                  <c:v>0.78</c:v>
                </c:pt>
                <c:pt idx="5">
                  <c:v>0.77</c:v>
                </c:pt>
                <c:pt idx="6">
                  <c:v>0.77</c:v>
                </c:pt>
                <c:pt idx="7">
                  <c:v>0.72</c:v>
                </c:pt>
                <c:pt idx="8">
                  <c:v>0.2</c:v>
                </c:pt>
                <c:pt idx="9">
                  <c:v>0.05</c:v>
                </c:pt>
              </c:numCache>
            </c:numRef>
          </c:val>
        </c:ser>
        <c:dLbls>
          <c:dLblPos val="outEnd"/>
          <c:showLegendKey val="0"/>
          <c:showVal val="1"/>
          <c:showCatName val="0"/>
          <c:showSerName val="0"/>
          <c:showPercent val="0"/>
          <c:showBubbleSize val="0"/>
        </c:dLbls>
        <c:gapWidth val="50"/>
        <c:axId val="204583296"/>
        <c:axId val="204590080"/>
      </c:barChart>
      <c:catAx>
        <c:axId val="204583296"/>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204590080"/>
        <c:crosses val="autoZero"/>
        <c:auto val="1"/>
        <c:lblAlgn val="ctr"/>
        <c:lblOffset val="100"/>
        <c:noMultiLvlLbl val="0"/>
      </c:catAx>
      <c:valAx>
        <c:axId val="204590080"/>
        <c:scaling>
          <c:orientation val="minMax"/>
        </c:scaling>
        <c:delete val="1"/>
        <c:axPos val="t"/>
        <c:numFmt formatCode="0%" sourceLinked="1"/>
        <c:majorTickMark val="out"/>
        <c:minorTickMark val="none"/>
        <c:tickLblPos val="nextTo"/>
        <c:crossAx val="20458329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2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5073779768354643"/>
          <c:y val="9.2050330511422945E-2"/>
          <c:w val="0.74620409834091839"/>
          <c:h val="0.81589933897715416"/>
        </c:manualLayout>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C00000"/>
              </a:solidFill>
            </c:spPr>
          </c:dPt>
          <c:dPt>
            <c:idx val="6"/>
            <c:invertIfNegative val="0"/>
            <c:bubble3D val="0"/>
            <c:spPr>
              <a:solidFill>
                <a:srgbClr val="C00000"/>
              </a:solidFill>
            </c:spPr>
          </c:dPt>
          <c:dPt>
            <c:idx val="7"/>
            <c:invertIfNegative val="0"/>
            <c:bubble3D val="0"/>
            <c:spPr>
              <a:solidFill>
                <a:srgbClr val="C00000"/>
              </a:solidFill>
            </c:spPr>
          </c:dPt>
          <c:dPt>
            <c:idx val="8"/>
            <c:invertIfNegative val="0"/>
            <c:bubble3D val="0"/>
            <c:spPr>
              <a:solidFill>
                <a:srgbClr val="002A7E"/>
              </a:solidFill>
            </c:spPr>
          </c:dPt>
          <c:dLbls>
            <c:txPr>
              <a:bodyPr/>
              <a:lstStyle/>
              <a:p>
                <a:pPr>
                  <a:defRPr sz="9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Breast cancer (women only)</c:v>
                </c:pt>
                <c:pt idx="1">
                  <c:v>Heart attack</c:v>
                </c:pt>
                <c:pt idx="2">
                  <c:v>Prostate cancer (men only)</c:v>
                </c:pt>
                <c:pt idx="3">
                  <c:v>Stroke</c:v>
                </c:pt>
                <c:pt idx="4">
                  <c:v>High blood pressure</c:v>
                </c:pt>
                <c:pt idx="5">
                  <c:v>Deep vein thrombosis</c:v>
                </c:pt>
                <c:pt idx="6">
                  <c:v>Pulmonary embolism</c:v>
                </c:pt>
                <c:pt idx="7">
                  <c:v>Thrombosis</c:v>
                </c:pt>
                <c:pt idx="8">
                  <c:v>AIDS</c:v>
                </c:pt>
              </c:strCache>
            </c:strRef>
          </c:cat>
          <c:val>
            <c:numRef>
              <c:f>Sheet1!$B$2:$B$10</c:f>
              <c:numCache>
                <c:formatCode>0%</c:formatCode>
                <c:ptCount val="9"/>
                <c:pt idx="0">
                  <c:v>0.28999999999999998</c:v>
                </c:pt>
                <c:pt idx="1">
                  <c:v>0.21</c:v>
                </c:pt>
                <c:pt idx="2">
                  <c:v>0.2</c:v>
                </c:pt>
                <c:pt idx="3">
                  <c:v>0.2</c:v>
                </c:pt>
                <c:pt idx="4">
                  <c:v>0.18</c:v>
                </c:pt>
                <c:pt idx="5">
                  <c:v>0.15</c:v>
                </c:pt>
                <c:pt idx="6">
                  <c:v>0.12</c:v>
                </c:pt>
                <c:pt idx="7">
                  <c:v>0.1</c:v>
                </c:pt>
                <c:pt idx="8">
                  <c:v>0.05</c:v>
                </c:pt>
              </c:numCache>
            </c:numRef>
          </c:val>
        </c:ser>
        <c:dLbls>
          <c:dLblPos val="outEnd"/>
          <c:showLegendKey val="0"/>
          <c:showVal val="1"/>
          <c:showCatName val="0"/>
          <c:showSerName val="0"/>
          <c:showPercent val="0"/>
          <c:showBubbleSize val="0"/>
        </c:dLbls>
        <c:gapWidth val="50"/>
        <c:axId val="204277248"/>
        <c:axId val="204296192"/>
      </c:barChart>
      <c:catAx>
        <c:axId val="204277248"/>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204296192"/>
        <c:crosses val="autoZero"/>
        <c:auto val="1"/>
        <c:lblAlgn val="ctr"/>
        <c:lblOffset val="100"/>
        <c:noMultiLvlLbl val="0"/>
      </c:catAx>
      <c:valAx>
        <c:axId val="204296192"/>
        <c:scaling>
          <c:orientation val="minMax"/>
          <c:max val="0.60000000000000009"/>
        </c:scaling>
        <c:delete val="1"/>
        <c:axPos val="t"/>
        <c:numFmt formatCode="0%" sourceLinked="1"/>
        <c:majorTickMark val="out"/>
        <c:minorTickMark val="none"/>
        <c:tickLblPos val="nextTo"/>
        <c:crossAx val="20427724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2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002A7E"/>
              </a:solidFill>
            </c:spPr>
          </c:dPt>
          <c:dPt>
            <c:idx val="6"/>
            <c:invertIfNegative val="0"/>
            <c:bubble3D val="0"/>
            <c:spPr>
              <a:solidFill>
                <a:srgbClr val="002A7E"/>
              </a:solidFill>
            </c:spPr>
          </c:dPt>
          <c:dPt>
            <c:idx val="7"/>
            <c:invertIfNegative val="0"/>
            <c:bubble3D val="0"/>
            <c:spPr>
              <a:solidFill>
                <a:srgbClr val="002A7E"/>
              </a:solidFill>
            </c:spPr>
          </c:dPt>
          <c:dPt>
            <c:idx val="8"/>
            <c:invertIfNegative val="0"/>
            <c:bubble3D val="0"/>
            <c:spPr>
              <a:solidFill>
                <a:srgbClr val="C00000"/>
              </a:solidFill>
            </c:spPr>
          </c:dPt>
          <c:dPt>
            <c:idx val="9"/>
            <c:invertIfNegative val="0"/>
            <c:bubble3D val="0"/>
            <c:spPr>
              <a:solidFill>
                <a:srgbClr val="C00000"/>
              </a:solidFill>
            </c:spPr>
          </c:dPt>
          <c:dPt>
            <c:idx val="10"/>
            <c:invertIfNegative val="0"/>
            <c:bubble3D val="0"/>
            <c:spPr>
              <a:solidFill>
                <a:srgbClr val="C00000"/>
              </a:solidFill>
            </c:spPr>
          </c:dPt>
          <c:dPt>
            <c:idx val="11"/>
            <c:invertIfNegative val="0"/>
            <c:bubble3D val="0"/>
            <c:spPr>
              <a:solidFill>
                <a:srgbClr val="C00000"/>
              </a:solidFill>
            </c:spPr>
          </c:dPt>
          <c:dPt>
            <c:idx val="12"/>
            <c:invertIfNegative val="0"/>
            <c:bubble3D val="0"/>
            <c:spPr>
              <a:solidFill>
                <a:schemeClr val="tx1">
                  <a:lumMod val="65000"/>
                  <a:lumOff val="35000"/>
                </a:schemeClr>
              </a:solidFill>
            </c:spPr>
          </c:dPt>
          <c:dLbls>
            <c:dLbl>
              <c:idx val="0"/>
              <c:layout>
                <c:manualLayout>
                  <c:x val="0"/>
                  <c:y val="7.9542187735847283E-3"/>
                </c:manualLayout>
              </c:layout>
              <c:dLblPos val="outEnd"/>
              <c:showLegendKey val="0"/>
              <c:showVal val="1"/>
              <c:showCatName val="0"/>
              <c:showSerName val="0"/>
              <c:showPercent val="0"/>
              <c:showBubbleSize val="0"/>
            </c:dLbl>
            <c:dLbl>
              <c:idx val="6"/>
              <c:tx>
                <c:rich>
                  <a:bodyPr/>
                  <a:lstStyle/>
                  <a:p>
                    <a:r>
                      <a:rPr lang="en-US" dirty="0" smtClean="0"/>
                      <a:t>53%</a:t>
                    </a:r>
                    <a:endParaRPr lang="en-US" dirty="0"/>
                  </a:p>
                </c:rich>
              </c:tx>
              <c:dLblPos val="outEnd"/>
              <c:showLegendKey val="0"/>
              <c:showVal val="1"/>
              <c:showCatName val="0"/>
              <c:showSerName val="0"/>
              <c:showPercent val="0"/>
              <c:showBubbleSize val="0"/>
            </c:dLbl>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Sheet1!$A$2:$A$16</c:f>
              <c:strCache>
                <c:ptCount val="13"/>
                <c:pt idx="0">
                  <c:v>Hospital stay</c:v>
                </c:pt>
                <c:pt idx="1">
                  <c:v>Surgery</c:v>
                </c:pt>
                <c:pt idx="2">
                  <c:v>Cancer</c:v>
                </c:pt>
                <c:pt idx="3">
                  <c:v>Not moving for long periods </c:v>
                </c:pt>
                <c:pt idx="4">
                  <c:v>Pregnancy/Recent birth</c:v>
                </c:pt>
                <c:pt idx="5">
                  <c:v>Using estrogen-based meds</c:v>
                </c:pt>
                <c:pt idx="6">
                  <c:v>Family history of blood clots</c:v>
                </c:pt>
                <c:pt idx="7">
                  <c:v>Older age (65+)</c:v>
                </c:pt>
                <c:pt idx="8">
                  <c:v>Too much exercise</c:v>
                </c:pt>
                <c:pt idx="9">
                  <c:v>High blood cholesterol</c:v>
                </c:pt>
                <c:pt idx="10">
                  <c:v>Donating blood</c:v>
                </c:pt>
                <c:pt idx="11">
                  <c:v>High blood pressure</c:v>
                </c:pt>
                <c:pt idx="12">
                  <c:v>Not sure</c:v>
                </c:pt>
              </c:strCache>
            </c:strRef>
          </c:cat>
          <c:val>
            <c:numRef>
              <c:f>Sheet1!$B$2:$B$16</c:f>
              <c:numCache>
                <c:formatCode>0%</c:formatCode>
                <c:ptCount val="13"/>
                <c:pt idx="0">
                  <c:v>0.27</c:v>
                </c:pt>
                <c:pt idx="1">
                  <c:v>0.43</c:v>
                </c:pt>
                <c:pt idx="2">
                  <c:v>0.13</c:v>
                </c:pt>
                <c:pt idx="3">
                  <c:v>0.72</c:v>
                </c:pt>
                <c:pt idx="4">
                  <c:v>0.25</c:v>
                </c:pt>
                <c:pt idx="5">
                  <c:v>0.3</c:v>
                </c:pt>
                <c:pt idx="6">
                  <c:v>0.53</c:v>
                </c:pt>
                <c:pt idx="7">
                  <c:v>0.43</c:v>
                </c:pt>
                <c:pt idx="8">
                  <c:v>0.02</c:v>
                </c:pt>
                <c:pt idx="9">
                  <c:v>0.53</c:v>
                </c:pt>
                <c:pt idx="10">
                  <c:v>0.03</c:v>
                </c:pt>
                <c:pt idx="11">
                  <c:v>0.41</c:v>
                </c:pt>
                <c:pt idx="12">
                  <c:v>0.13</c:v>
                </c:pt>
              </c:numCache>
            </c:numRef>
          </c:val>
        </c:ser>
        <c:dLbls>
          <c:dLblPos val="outEnd"/>
          <c:showLegendKey val="0"/>
          <c:showVal val="1"/>
          <c:showCatName val="0"/>
          <c:showSerName val="0"/>
          <c:showPercent val="0"/>
          <c:showBubbleSize val="0"/>
        </c:dLbls>
        <c:gapWidth val="50"/>
        <c:axId val="204318976"/>
        <c:axId val="204335360"/>
      </c:barChart>
      <c:catAx>
        <c:axId val="204318976"/>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204335360"/>
        <c:crosses val="autoZero"/>
        <c:auto val="1"/>
        <c:lblAlgn val="ctr"/>
        <c:lblOffset val="100"/>
        <c:noMultiLvlLbl val="0"/>
      </c:catAx>
      <c:valAx>
        <c:axId val="204335360"/>
        <c:scaling>
          <c:orientation val="minMax"/>
          <c:max val="0.8"/>
          <c:min val="0"/>
        </c:scaling>
        <c:delete val="1"/>
        <c:axPos val="t"/>
        <c:numFmt formatCode="0%" sourceLinked="1"/>
        <c:majorTickMark val="out"/>
        <c:minorTickMark val="none"/>
        <c:tickLblPos val="nextTo"/>
        <c:crossAx val="204318976"/>
        <c:crosses val="autoZero"/>
        <c:crossBetween val="between"/>
        <c:majorUnit val="0.5"/>
      </c:valAx>
    </c:plotArea>
    <c:plotVisOnly val="1"/>
    <c:dispBlanksAs val="gap"/>
    <c:showDLblsOverMax val="0"/>
  </c:chart>
  <c:txPr>
    <a:bodyPr/>
    <a:lstStyle/>
    <a:p>
      <a:pPr>
        <a:defRPr sz="1800"/>
      </a:pPr>
      <a:endParaRPr lang="en-US"/>
    </a:p>
  </c:txPr>
  <c:externalData r:id="rId1">
    <c:autoUpdate val="0"/>
  </c:externalData>
</c:chartSpace>
</file>

<file path=ppt/charts/chart52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9139161566000693E-2"/>
          <c:y val="0.13994595675503102"/>
          <c:w val="0.95456680910035796"/>
          <c:h val="0.44829096449731082"/>
        </c:manualLayout>
      </c:layout>
      <c:barChart>
        <c:barDir val="col"/>
        <c:grouping val="clustered"/>
        <c:varyColors val="0"/>
        <c:ser>
          <c:idx val="0"/>
          <c:order val="0"/>
          <c:invertIfNegative val="0"/>
          <c:dPt>
            <c:idx val="0"/>
            <c:invertIfNegative val="0"/>
            <c:bubble3D val="0"/>
            <c:spPr>
              <a:solidFill>
                <a:schemeClr val="tx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Lbls>
            <c:txPr>
              <a:bodyPr/>
              <a:lstStyle/>
              <a:p>
                <a:pPr>
                  <a:defRPr sz="700" b="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Sheet1!$A$1:$E$1</c:f>
              <c:strCache>
                <c:ptCount val="5"/>
                <c:pt idx="0">
                  <c:v>A blood clot in a vein</c:v>
                </c:pt>
                <c:pt idx="1">
                  <c:v>Lack of oxygen in a vein</c:v>
                </c:pt>
                <c:pt idx="2">
                  <c:v>A tumor in a vein</c:v>
                </c:pt>
                <c:pt idx="3">
                  <c:v>None of the above</c:v>
                </c:pt>
                <c:pt idx="4">
                  <c:v>Not sure</c:v>
                </c:pt>
              </c:strCache>
            </c:strRef>
          </c:cat>
          <c:val>
            <c:numRef>
              <c:f>Sheet1!$A$2:$E$2</c:f>
              <c:numCache>
                <c:formatCode>0%</c:formatCode>
                <c:ptCount val="5"/>
                <c:pt idx="0">
                  <c:v>0.48</c:v>
                </c:pt>
                <c:pt idx="1">
                  <c:v>0.06</c:v>
                </c:pt>
                <c:pt idx="2">
                  <c:v>0.02</c:v>
                </c:pt>
                <c:pt idx="3">
                  <c:v>0.06</c:v>
                </c:pt>
                <c:pt idx="4">
                  <c:v>0.37</c:v>
                </c:pt>
              </c:numCache>
            </c:numRef>
          </c:val>
        </c:ser>
        <c:dLbls>
          <c:showLegendKey val="0"/>
          <c:showVal val="0"/>
          <c:showCatName val="0"/>
          <c:showSerName val="0"/>
          <c:showPercent val="0"/>
          <c:showBubbleSize val="0"/>
        </c:dLbls>
        <c:gapWidth val="50"/>
        <c:axId val="204483200"/>
        <c:axId val="204484992"/>
      </c:barChart>
      <c:catAx>
        <c:axId val="204483200"/>
        <c:scaling>
          <c:orientation val="minMax"/>
        </c:scaling>
        <c:delete val="0"/>
        <c:axPos val="b"/>
        <c:majorTickMark val="out"/>
        <c:minorTickMark val="none"/>
        <c:tickLblPos val="nextTo"/>
        <c:txPr>
          <a:bodyPr/>
          <a:lstStyle/>
          <a:p>
            <a:pPr>
              <a:defRPr sz="8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204484992"/>
        <c:crosses val="autoZero"/>
        <c:auto val="1"/>
        <c:lblAlgn val="ctr"/>
        <c:lblOffset val="100"/>
        <c:noMultiLvlLbl val="0"/>
      </c:catAx>
      <c:valAx>
        <c:axId val="204484992"/>
        <c:scaling>
          <c:orientation val="minMax"/>
          <c:max val="1"/>
          <c:min val="0"/>
        </c:scaling>
        <c:delete val="1"/>
        <c:axPos val="l"/>
        <c:numFmt formatCode="0%" sourceLinked="1"/>
        <c:majorTickMark val="out"/>
        <c:minorTickMark val="none"/>
        <c:tickLblPos val="nextTo"/>
        <c:crossAx val="20448320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2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solidFill>
                <a:schemeClr val="bg1"/>
              </a:solidFill>
              <a:ln>
                <a:solidFill>
                  <a:srgbClr val="002A7E"/>
                </a:solidFill>
              </a:ln>
            </c:spPr>
          </c:dPt>
          <c:dLbls>
            <c:dLbl>
              <c:idx val="0"/>
              <c:layout>
                <c:manualLayout>
                  <c:x val="-6.6577530118433037E-2"/>
                  <c:y val="0.20456387236967891"/>
                </c:manualLayout>
              </c:layout>
              <c:spPr/>
              <c:txPr>
                <a:bodyPr/>
                <a:lstStyle/>
                <a:p>
                  <a:pPr>
                    <a:defRPr sz="1000" b="1">
                      <a:solidFill>
                        <a:srgbClr val="002A7E"/>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dLbl>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0.15</c:v>
                </c:pt>
                <c:pt idx="1">
                  <c:v>0.85</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C00000"/>
              </a:solidFill>
            </c:spPr>
          </c:dPt>
          <c:dPt>
            <c:idx val="5"/>
            <c:invertIfNegative val="0"/>
            <c:bubble3D val="0"/>
            <c:spPr>
              <a:solidFill>
                <a:srgbClr val="C00000"/>
              </a:solidFill>
            </c:spPr>
          </c:dPt>
          <c:dPt>
            <c:idx val="6"/>
            <c:invertIfNegative val="0"/>
            <c:bubble3D val="0"/>
            <c:spPr>
              <a:solidFill>
                <a:schemeClr val="tx1">
                  <a:lumMod val="65000"/>
                  <a:lumOff val="35000"/>
                </a:schemeClr>
              </a:solidFill>
            </c:spPr>
          </c:dPt>
          <c:dPt>
            <c:idx val="7"/>
            <c:invertIfNegative val="0"/>
            <c:bubble3D val="0"/>
            <c:spPr>
              <a:solidFill>
                <a:srgbClr val="C00000"/>
              </a:solidFill>
            </c:spPr>
          </c:dPt>
          <c:dPt>
            <c:idx val="8"/>
            <c:invertIfNegative val="0"/>
            <c:bubble3D val="0"/>
            <c:spPr>
              <a:solidFill>
                <a:schemeClr val="tx1">
                  <a:lumMod val="65000"/>
                  <a:lumOff val="35000"/>
                </a:schemeClr>
              </a:solidFill>
            </c:spPr>
          </c:dPt>
          <c:dLbls>
            <c:dLbl>
              <c:idx val="7"/>
              <c:tx>
                <c:rich>
                  <a:bodyPr/>
                  <a:lstStyle/>
                  <a:p>
                    <a:r>
                      <a:rPr lang="en-US" smtClean="0"/>
                      <a:t>0%</a:t>
                    </a:r>
                    <a:endParaRPr lang="en-US"/>
                  </a:p>
                </c:rich>
              </c:tx>
              <c:dLblPos val="outEnd"/>
              <c:showLegendKey val="0"/>
              <c:showVal val="1"/>
              <c:showCatName val="0"/>
              <c:showSerName val="0"/>
              <c:showPercent val="0"/>
              <c:showBubbleSize val="0"/>
            </c:dLbl>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Swelling of leg</c:v>
                </c:pt>
                <c:pt idx="1">
                  <c:v>Pain/tenderness of leg</c:v>
                </c:pt>
                <c:pt idx="2">
                  <c:v>Changes in the skin color of leg</c:v>
                </c:pt>
                <c:pt idx="3">
                  <c:v>Leg feels warm to touch</c:v>
                </c:pt>
                <c:pt idx="4">
                  <c:v>Itching of your leg</c:v>
                </c:pt>
                <c:pt idx="5">
                  <c:v>Leg paralysis</c:v>
                </c:pt>
                <c:pt idx="6">
                  <c:v>Other</c:v>
                </c:pt>
                <c:pt idx="7">
                  <c:v>None of the above</c:v>
                </c:pt>
                <c:pt idx="8">
                  <c:v>Not sure</c:v>
                </c:pt>
              </c:strCache>
            </c:strRef>
          </c:cat>
          <c:val>
            <c:numRef>
              <c:f>Sheet1!$B$2:$B$10</c:f>
              <c:numCache>
                <c:formatCode>0%</c:formatCode>
                <c:ptCount val="9"/>
                <c:pt idx="0">
                  <c:v>0.78</c:v>
                </c:pt>
                <c:pt idx="1">
                  <c:v>0.81</c:v>
                </c:pt>
                <c:pt idx="2">
                  <c:v>0.61</c:v>
                </c:pt>
                <c:pt idx="3">
                  <c:v>0.5</c:v>
                </c:pt>
                <c:pt idx="4">
                  <c:v>0.26</c:v>
                </c:pt>
                <c:pt idx="5">
                  <c:v>0.3</c:v>
                </c:pt>
                <c:pt idx="6">
                  <c:v>0.01</c:v>
                </c:pt>
                <c:pt idx="7">
                  <c:v>0</c:v>
                </c:pt>
                <c:pt idx="8">
                  <c:v>0.01</c:v>
                </c:pt>
              </c:numCache>
            </c:numRef>
          </c:val>
        </c:ser>
        <c:dLbls>
          <c:dLblPos val="outEnd"/>
          <c:showLegendKey val="0"/>
          <c:showVal val="1"/>
          <c:showCatName val="0"/>
          <c:showSerName val="0"/>
          <c:showPercent val="0"/>
          <c:showBubbleSize val="0"/>
        </c:dLbls>
        <c:gapWidth val="50"/>
        <c:axId val="147318656"/>
        <c:axId val="147874176"/>
      </c:barChart>
      <c:catAx>
        <c:axId val="147318656"/>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47874176"/>
        <c:crosses val="autoZero"/>
        <c:auto val="1"/>
        <c:lblAlgn val="ctr"/>
        <c:lblOffset val="100"/>
        <c:noMultiLvlLbl val="0"/>
      </c:catAx>
      <c:valAx>
        <c:axId val="147874176"/>
        <c:scaling>
          <c:orientation val="minMax"/>
        </c:scaling>
        <c:delete val="1"/>
        <c:axPos val="t"/>
        <c:numFmt formatCode="0%" sourceLinked="1"/>
        <c:majorTickMark val="out"/>
        <c:minorTickMark val="none"/>
        <c:tickLblPos val="nextTo"/>
        <c:crossAx val="14731865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3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solidFill>
                <a:schemeClr val="bg1"/>
              </a:solidFill>
              <a:ln>
                <a:solidFill>
                  <a:srgbClr val="002A7E"/>
                </a:solidFill>
              </a:ln>
            </c:spPr>
          </c:dPt>
          <c:dLbls>
            <c:dLbl>
              <c:idx val="0"/>
              <c:layout>
                <c:manualLayout>
                  <c:x val="-4.5334186784187144E-2"/>
                  <c:y val="0.18054548222591849"/>
                </c:manualLayout>
              </c:layout>
              <c:spPr/>
              <c:txPr>
                <a:bodyPr/>
                <a:lstStyle/>
                <a:p>
                  <a:pPr>
                    <a:defRPr sz="1000" b="1">
                      <a:solidFill>
                        <a:srgbClr val="002A7E"/>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dLbl>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0.14000000000000001</c:v>
                </c:pt>
                <c:pt idx="1">
                  <c:v>0.86</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53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7072022556489287"/>
          <c:y val="9.2050330511422945E-2"/>
          <c:w val="0.50473903882757065"/>
          <c:h val="0.81589933897715416"/>
        </c:manualLayout>
      </c:layout>
      <c:barChart>
        <c:barDir val="bar"/>
        <c:grouping val="clustered"/>
        <c:varyColors val="0"/>
        <c:ser>
          <c:idx val="0"/>
          <c:order val="0"/>
          <c:tx>
            <c:strRef>
              <c:f>Sheet1!$B$1</c:f>
              <c:strCache>
                <c:ptCount val="1"/>
                <c:pt idx="0">
                  <c:v>NL</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C00000"/>
              </a:solidFill>
            </c:spPr>
          </c:dPt>
          <c:dPt>
            <c:idx val="5"/>
            <c:invertIfNegative val="0"/>
            <c:bubble3D val="0"/>
            <c:spPr>
              <a:solidFill>
                <a:srgbClr val="C00000"/>
              </a:solidFill>
            </c:spPr>
          </c:dPt>
          <c:dPt>
            <c:idx val="6"/>
            <c:invertIfNegative val="0"/>
            <c:bubble3D val="0"/>
            <c:spPr>
              <a:solidFill>
                <a:schemeClr val="tx1">
                  <a:lumMod val="65000"/>
                  <a:lumOff val="35000"/>
                </a:schemeClr>
              </a:solidFill>
            </c:spPr>
          </c:dPt>
          <c:dPt>
            <c:idx val="7"/>
            <c:invertIfNegative val="0"/>
            <c:bubble3D val="0"/>
            <c:spPr>
              <a:solidFill>
                <a:srgbClr val="C00000"/>
              </a:solidFill>
            </c:spPr>
          </c:dPt>
          <c:dPt>
            <c:idx val="8"/>
            <c:invertIfNegative val="0"/>
            <c:bubble3D val="0"/>
            <c:spPr>
              <a:solidFill>
                <a:srgbClr val="002A7E"/>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Swelling of leg</c:v>
                </c:pt>
                <c:pt idx="1">
                  <c:v>Pain/tenderness of leg</c:v>
                </c:pt>
                <c:pt idx="2">
                  <c:v>Changes in the skin color of leg</c:v>
                </c:pt>
                <c:pt idx="3">
                  <c:v>Leg feels warm to touch</c:v>
                </c:pt>
                <c:pt idx="4">
                  <c:v>Itching of your leg</c:v>
                </c:pt>
                <c:pt idx="5">
                  <c:v>Leg paralysis</c:v>
                </c:pt>
                <c:pt idx="6">
                  <c:v>Other</c:v>
                </c:pt>
                <c:pt idx="7">
                  <c:v>None of the above</c:v>
                </c:pt>
                <c:pt idx="8">
                  <c:v>Not sure</c:v>
                </c:pt>
              </c:strCache>
            </c:strRef>
          </c:cat>
          <c:val>
            <c:numRef>
              <c:f>Sheet1!$B$2:$B$10</c:f>
              <c:numCache>
                <c:formatCode>0%</c:formatCode>
                <c:ptCount val="9"/>
                <c:pt idx="0">
                  <c:v>0.78</c:v>
                </c:pt>
                <c:pt idx="1">
                  <c:v>0.9</c:v>
                </c:pt>
                <c:pt idx="2">
                  <c:v>0.61</c:v>
                </c:pt>
                <c:pt idx="3">
                  <c:v>0.55000000000000004</c:v>
                </c:pt>
                <c:pt idx="4">
                  <c:v>0.12</c:v>
                </c:pt>
                <c:pt idx="5">
                  <c:v>0.23</c:v>
                </c:pt>
                <c:pt idx="6">
                  <c:v>0.01</c:v>
                </c:pt>
                <c:pt idx="7" formatCode="General">
                  <c:v>0</c:v>
                </c:pt>
                <c:pt idx="8" formatCode="General">
                  <c:v>0</c:v>
                </c:pt>
              </c:numCache>
            </c:numRef>
          </c:val>
        </c:ser>
        <c:dLbls>
          <c:dLblPos val="outEnd"/>
          <c:showLegendKey val="0"/>
          <c:showVal val="1"/>
          <c:showCatName val="0"/>
          <c:showSerName val="0"/>
          <c:showPercent val="0"/>
          <c:showBubbleSize val="0"/>
        </c:dLbls>
        <c:gapWidth val="50"/>
        <c:axId val="204616832"/>
        <c:axId val="204635520"/>
      </c:barChart>
      <c:catAx>
        <c:axId val="204616832"/>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204635520"/>
        <c:crosses val="autoZero"/>
        <c:auto val="1"/>
        <c:lblAlgn val="ctr"/>
        <c:lblOffset val="100"/>
        <c:noMultiLvlLbl val="0"/>
      </c:catAx>
      <c:valAx>
        <c:axId val="204635520"/>
        <c:scaling>
          <c:orientation val="minMax"/>
        </c:scaling>
        <c:delete val="1"/>
        <c:axPos val="t"/>
        <c:numFmt formatCode="0%" sourceLinked="1"/>
        <c:majorTickMark val="out"/>
        <c:minorTickMark val="none"/>
        <c:tickLblPos val="nextTo"/>
        <c:crossAx val="20461683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3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8341023319423425"/>
          <c:y val="9.2050330511422945E-2"/>
          <c:w val="0.63194265425160778"/>
          <c:h val="0.81589933897715416"/>
        </c:manualLayout>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C00000"/>
              </a:solidFill>
            </c:spPr>
          </c:dPt>
          <c:dPt>
            <c:idx val="6"/>
            <c:invertIfNegative val="0"/>
            <c:bubble3D val="0"/>
            <c:spPr>
              <a:solidFill>
                <a:srgbClr val="C00000"/>
              </a:solidFill>
            </c:spPr>
          </c:dPt>
          <c:dPt>
            <c:idx val="7"/>
            <c:invertIfNegative val="0"/>
            <c:bubble3D val="0"/>
            <c:spPr>
              <a:solidFill>
                <a:srgbClr val="C00000"/>
              </a:solidFill>
            </c:spPr>
          </c:dPt>
          <c:dPt>
            <c:idx val="8"/>
            <c:invertIfNegative val="0"/>
            <c:bubble3D val="0"/>
            <c:spPr>
              <a:solidFill>
                <a:schemeClr val="tx1">
                  <a:lumMod val="65000"/>
                  <a:lumOff val="35000"/>
                </a:schemeClr>
              </a:solidFill>
            </c:spPr>
          </c:dPt>
          <c:dPt>
            <c:idx val="9"/>
            <c:invertIfNegative val="0"/>
            <c:bubble3D val="0"/>
            <c:spPr>
              <a:solidFill>
                <a:srgbClr val="002A7E"/>
              </a:solidFill>
            </c:spPr>
          </c:dPt>
          <c:dPt>
            <c:idx val="10"/>
            <c:invertIfNegative val="0"/>
            <c:bubble3D val="0"/>
            <c:spPr>
              <a:solidFill>
                <a:schemeClr val="tx1">
                  <a:lumMod val="65000"/>
                  <a:lumOff val="35000"/>
                </a:schemeClr>
              </a:solidFill>
            </c:spPr>
          </c:dPt>
          <c:dLbls>
            <c:dLbl>
              <c:idx val="1"/>
              <c:layout>
                <c:manualLayout>
                  <c:x val="-1.0913015532572344E-2"/>
                  <c:y val="1.3178286401062696E-6"/>
                </c:manualLayout>
              </c:layout>
              <c:dLblPos val="outEnd"/>
              <c:showLegendKey val="0"/>
              <c:showVal val="1"/>
              <c:showCatName val="0"/>
              <c:showSerName val="0"/>
              <c:showPercent val="0"/>
              <c:showBubbleSize val="0"/>
            </c:dLbl>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Sheet1!$A$2:$A$12</c:f>
              <c:strCache>
                <c:ptCount val="11"/>
                <c:pt idx="0">
                  <c:v>Shortness of breath</c:v>
                </c:pt>
                <c:pt idx="1">
                  <c:v>Chest pain</c:v>
                </c:pt>
                <c:pt idx="2">
                  <c:v>Rapid heart rate</c:v>
                </c:pt>
                <c:pt idx="3">
                  <c:v>Light headed/pass out</c:v>
                </c:pt>
                <c:pt idx="4">
                  <c:v>Cough up blood</c:v>
                </c:pt>
                <c:pt idx="5">
                  <c:v>Slow/shallow breathing</c:v>
                </c:pt>
                <c:pt idx="6">
                  <c:v>Pain radiating down arm</c:v>
                </c:pt>
                <c:pt idx="7">
                  <c:v>Frequent headaches</c:v>
                </c:pt>
                <c:pt idx="8">
                  <c:v>Other</c:v>
                </c:pt>
                <c:pt idx="9">
                  <c:v>None of the above</c:v>
                </c:pt>
                <c:pt idx="10">
                  <c:v>Not sure</c:v>
                </c:pt>
              </c:strCache>
            </c:strRef>
          </c:cat>
          <c:val>
            <c:numRef>
              <c:f>Sheet1!$B$2:$B$12</c:f>
              <c:numCache>
                <c:formatCode>0%</c:formatCode>
                <c:ptCount val="11"/>
                <c:pt idx="0">
                  <c:v>0.87</c:v>
                </c:pt>
                <c:pt idx="1">
                  <c:v>0.82</c:v>
                </c:pt>
                <c:pt idx="2">
                  <c:v>0.45</c:v>
                </c:pt>
                <c:pt idx="3">
                  <c:v>0.31</c:v>
                </c:pt>
                <c:pt idx="4">
                  <c:v>0.27</c:v>
                </c:pt>
                <c:pt idx="5">
                  <c:v>0.44</c:v>
                </c:pt>
                <c:pt idx="6">
                  <c:v>0.14000000000000001</c:v>
                </c:pt>
                <c:pt idx="7">
                  <c:v>0.08</c:v>
                </c:pt>
                <c:pt idx="8" formatCode="General">
                  <c:v>0</c:v>
                </c:pt>
                <c:pt idx="9" formatCode="General">
                  <c:v>0</c:v>
                </c:pt>
                <c:pt idx="10">
                  <c:v>0.01</c:v>
                </c:pt>
              </c:numCache>
            </c:numRef>
          </c:val>
        </c:ser>
        <c:dLbls>
          <c:dLblPos val="outEnd"/>
          <c:showLegendKey val="0"/>
          <c:showVal val="1"/>
          <c:showCatName val="0"/>
          <c:showSerName val="0"/>
          <c:showPercent val="0"/>
          <c:showBubbleSize val="0"/>
        </c:dLbls>
        <c:gapWidth val="50"/>
        <c:axId val="204662656"/>
        <c:axId val="204739712"/>
      </c:barChart>
      <c:catAx>
        <c:axId val="204662656"/>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204739712"/>
        <c:crosses val="autoZero"/>
        <c:auto val="1"/>
        <c:lblAlgn val="ctr"/>
        <c:lblOffset val="100"/>
        <c:noMultiLvlLbl val="0"/>
      </c:catAx>
      <c:valAx>
        <c:axId val="204739712"/>
        <c:scaling>
          <c:orientation val="minMax"/>
          <c:max val="0.9"/>
        </c:scaling>
        <c:delete val="1"/>
        <c:axPos val="t"/>
        <c:numFmt formatCode="0%" sourceLinked="1"/>
        <c:majorTickMark val="out"/>
        <c:minorTickMark val="none"/>
        <c:tickLblPos val="nextTo"/>
        <c:crossAx val="20466265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3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0.86</c:v>
                </c:pt>
                <c:pt idx="1">
                  <c:v>0.82</c:v>
                </c:pt>
                <c:pt idx="2">
                  <c:v>0.83</c:v>
                </c:pt>
                <c:pt idx="3">
                  <c:v>0.91</c:v>
                </c:pt>
                <c:pt idx="4">
                  <c:v>0.81</c:v>
                </c:pt>
                <c:pt idx="5">
                  <c:v>0.9</c:v>
                </c:pt>
              </c:numCache>
            </c:numRef>
          </c:val>
        </c:ser>
        <c:dLbls>
          <c:dLblPos val="outEnd"/>
          <c:showLegendKey val="0"/>
          <c:showVal val="1"/>
          <c:showCatName val="0"/>
          <c:showSerName val="0"/>
          <c:showPercent val="0"/>
          <c:showBubbleSize val="0"/>
        </c:dLbls>
        <c:gapWidth val="50"/>
        <c:axId val="203694080"/>
        <c:axId val="203707520"/>
      </c:barChart>
      <c:catAx>
        <c:axId val="203694080"/>
        <c:scaling>
          <c:orientation val="maxMin"/>
        </c:scaling>
        <c:delete val="1"/>
        <c:axPos val="l"/>
        <c:majorTickMark val="out"/>
        <c:minorTickMark val="none"/>
        <c:tickLblPos val="nextTo"/>
        <c:crossAx val="203707520"/>
        <c:crosses val="autoZero"/>
        <c:auto val="1"/>
        <c:lblAlgn val="ctr"/>
        <c:lblOffset val="100"/>
        <c:noMultiLvlLbl val="0"/>
      </c:catAx>
      <c:valAx>
        <c:axId val="203707520"/>
        <c:scaling>
          <c:orientation val="minMax"/>
          <c:max val="1"/>
          <c:min val="0"/>
        </c:scaling>
        <c:delete val="1"/>
        <c:axPos val="t"/>
        <c:numFmt formatCode="0%" sourceLinked="1"/>
        <c:majorTickMark val="out"/>
        <c:minorTickMark val="none"/>
        <c:tickLblPos val="nextTo"/>
        <c:crossAx val="20369408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3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0.85</c:v>
                </c:pt>
                <c:pt idx="1">
                  <c:v>0.82</c:v>
                </c:pt>
                <c:pt idx="2">
                  <c:v>0.76</c:v>
                </c:pt>
                <c:pt idx="3">
                  <c:v>0.88</c:v>
                </c:pt>
                <c:pt idx="4">
                  <c:v>0.72</c:v>
                </c:pt>
                <c:pt idx="5">
                  <c:v>0.79</c:v>
                </c:pt>
              </c:numCache>
            </c:numRef>
          </c:val>
        </c:ser>
        <c:dLbls>
          <c:dLblPos val="outEnd"/>
          <c:showLegendKey val="0"/>
          <c:showVal val="1"/>
          <c:showCatName val="0"/>
          <c:showSerName val="0"/>
          <c:showPercent val="0"/>
          <c:showBubbleSize val="0"/>
        </c:dLbls>
        <c:gapWidth val="50"/>
        <c:axId val="203722112"/>
        <c:axId val="203825920"/>
      </c:barChart>
      <c:catAx>
        <c:axId val="203722112"/>
        <c:scaling>
          <c:orientation val="maxMin"/>
        </c:scaling>
        <c:delete val="1"/>
        <c:axPos val="l"/>
        <c:majorTickMark val="out"/>
        <c:minorTickMark val="none"/>
        <c:tickLblPos val="nextTo"/>
        <c:crossAx val="203825920"/>
        <c:crosses val="autoZero"/>
        <c:auto val="1"/>
        <c:lblAlgn val="ctr"/>
        <c:lblOffset val="100"/>
        <c:noMultiLvlLbl val="0"/>
      </c:catAx>
      <c:valAx>
        <c:axId val="203825920"/>
        <c:scaling>
          <c:orientation val="minMax"/>
          <c:max val="1"/>
          <c:min val="0"/>
        </c:scaling>
        <c:delete val="1"/>
        <c:axPos val="t"/>
        <c:numFmt formatCode="0%" sourceLinked="1"/>
        <c:majorTickMark val="out"/>
        <c:minorTickMark val="none"/>
        <c:tickLblPos val="nextTo"/>
        <c:crossAx val="20372211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3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0.85</c:v>
                </c:pt>
                <c:pt idx="1">
                  <c:v>0.79</c:v>
                </c:pt>
                <c:pt idx="2">
                  <c:v>0.73</c:v>
                </c:pt>
                <c:pt idx="3">
                  <c:v>0.87</c:v>
                </c:pt>
                <c:pt idx="4">
                  <c:v>0.56000000000000005</c:v>
                </c:pt>
                <c:pt idx="5">
                  <c:v>0.74</c:v>
                </c:pt>
              </c:numCache>
            </c:numRef>
          </c:val>
        </c:ser>
        <c:dLbls>
          <c:dLblPos val="outEnd"/>
          <c:showLegendKey val="0"/>
          <c:showVal val="1"/>
          <c:showCatName val="0"/>
          <c:showSerName val="0"/>
          <c:showPercent val="0"/>
          <c:showBubbleSize val="0"/>
        </c:dLbls>
        <c:gapWidth val="50"/>
        <c:axId val="203840512"/>
        <c:axId val="205197696"/>
      </c:barChart>
      <c:catAx>
        <c:axId val="203840512"/>
        <c:scaling>
          <c:orientation val="maxMin"/>
        </c:scaling>
        <c:delete val="1"/>
        <c:axPos val="l"/>
        <c:majorTickMark val="out"/>
        <c:minorTickMark val="none"/>
        <c:tickLblPos val="nextTo"/>
        <c:crossAx val="205197696"/>
        <c:crosses val="autoZero"/>
        <c:auto val="1"/>
        <c:lblAlgn val="ctr"/>
        <c:lblOffset val="100"/>
        <c:noMultiLvlLbl val="0"/>
      </c:catAx>
      <c:valAx>
        <c:axId val="205197696"/>
        <c:scaling>
          <c:orientation val="minMax"/>
          <c:max val="1"/>
          <c:min val="0"/>
        </c:scaling>
        <c:delete val="1"/>
        <c:axPos val="t"/>
        <c:numFmt formatCode="0%" sourceLinked="1"/>
        <c:majorTickMark val="out"/>
        <c:minorTickMark val="none"/>
        <c:tickLblPos val="nextTo"/>
        <c:crossAx val="20384051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3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0.85</c:v>
                </c:pt>
                <c:pt idx="1">
                  <c:v>0.79</c:v>
                </c:pt>
                <c:pt idx="2">
                  <c:v>0.75</c:v>
                </c:pt>
                <c:pt idx="3">
                  <c:v>0.9</c:v>
                </c:pt>
                <c:pt idx="4">
                  <c:v>0.67</c:v>
                </c:pt>
                <c:pt idx="5">
                  <c:v>0.77</c:v>
                </c:pt>
              </c:numCache>
            </c:numRef>
          </c:val>
        </c:ser>
        <c:dLbls>
          <c:dLblPos val="outEnd"/>
          <c:showLegendKey val="0"/>
          <c:showVal val="1"/>
          <c:showCatName val="0"/>
          <c:showSerName val="0"/>
          <c:showPercent val="0"/>
          <c:showBubbleSize val="0"/>
        </c:dLbls>
        <c:gapWidth val="50"/>
        <c:axId val="205245056"/>
        <c:axId val="205262848"/>
      </c:barChart>
      <c:catAx>
        <c:axId val="205245056"/>
        <c:scaling>
          <c:orientation val="maxMin"/>
        </c:scaling>
        <c:delete val="1"/>
        <c:axPos val="l"/>
        <c:majorTickMark val="out"/>
        <c:minorTickMark val="none"/>
        <c:tickLblPos val="nextTo"/>
        <c:crossAx val="205262848"/>
        <c:crosses val="autoZero"/>
        <c:auto val="1"/>
        <c:lblAlgn val="ctr"/>
        <c:lblOffset val="100"/>
        <c:noMultiLvlLbl val="0"/>
      </c:catAx>
      <c:valAx>
        <c:axId val="205262848"/>
        <c:scaling>
          <c:orientation val="minMax"/>
          <c:max val="1"/>
          <c:min val="0"/>
        </c:scaling>
        <c:delete val="1"/>
        <c:axPos val="t"/>
        <c:numFmt formatCode="0%" sourceLinked="1"/>
        <c:majorTickMark val="out"/>
        <c:minorTickMark val="none"/>
        <c:tickLblPos val="nextTo"/>
        <c:crossAx val="20524505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3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0.86</c:v>
                </c:pt>
                <c:pt idx="1">
                  <c:v>0.81</c:v>
                </c:pt>
                <c:pt idx="2">
                  <c:v>0.75</c:v>
                </c:pt>
                <c:pt idx="3">
                  <c:v>0.89</c:v>
                </c:pt>
                <c:pt idx="4">
                  <c:v>0.67</c:v>
                </c:pt>
                <c:pt idx="5">
                  <c:v>0.81</c:v>
                </c:pt>
              </c:numCache>
            </c:numRef>
          </c:val>
        </c:ser>
        <c:dLbls>
          <c:dLblPos val="outEnd"/>
          <c:showLegendKey val="0"/>
          <c:showVal val="1"/>
          <c:showCatName val="0"/>
          <c:showSerName val="0"/>
          <c:showPercent val="0"/>
          <c:showBubbleSize val="0"/>
        </c:dLbls>
        <c:gapWidth val="50"/>
        <c:axId val="205273344"/>
        <c:axId val="205307264"/>
      </c:barChart>
      <c:catAx>
        <c:axId val="205273344"/>
        <c:scaling>
          <c:orientation val="maxMin"/>
        </c:scaling>
        <c:delete val="1"/>
        <c:axPos val="l"/>
        <c:majorTickMark val="out"/>
        <c:minorTickMark val="none"/>
        <c:tickLblPos val="nextTo"/>
        <c:crossAx val="205307264"/>
        <c:crosses val="autoZero"/>
        <c:auto val="1"/>
        <c:lblAlgn val="ctr"/>
        <c:lblOffset val="100"/>
        <c:noMultiLvlLbl val="0"/>
      </c:catAx>
      <c:valAx>
        <c:axId val="205307264"/>
        <c:scaling>
          <c:orientation val="minMax"/>
          <c:max val="1"/>
          <c:min val="0"/>
        </c:scaling>
        <c:delete val="1"/>
        <c:axPos val="t"/>
        <c:numFmt formatCode="0%" sourceLinked="1"/>
        <c:majorTickMark val="out"/>
        <c:minorTickMark val="none"/>
        <c:tickLblPos val="nextTo"/>
        <c:crossAx val="20527334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3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dLbl>
              <c:idx val="3"/>
              <c:layout>
                <c:manualLayout>
                  <c:x val="-2.0449904336313652E-2"/>
                  <c:y val="-1.0666666666666666E-2"/>
                </c:manualLayout>
              </c:layout>
              <c:dLblPos val="outEnd"/>
              <c:showLegendKey val="0"/>
              <c:showVal val="1"/>
              <c:showCatName val="0"/>
              <c:showSerName val="0"/>
              <c:showPercent val="0"/>
              <c:showBubbleSize val="0"/>
            </c:dLbl>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0.82</c:v>
                </c:pt>
                <c:pt idx="1">
                  <c:v>0.77</c:v>
                </c:pt>
                <c:pt idx="2">
                  <c:v>0.73</c:v>
                </c:pt>
                <c:pt idx="3">
                  <c:v>0.88</c:v>
                </c:pt>
                <c:pt idx="4">
                  <c:v>0.65</c:v>
                </c:pt>
                <c:pt idx="5">
                  <c:v>0.76</c:v>
                </c:pt>
              </c:numCache>
            </c:numRef>
          </c:val>
        </c:ser>
        <c:dLbls>
          <c:dLblPos val="outEnd"/>
          <c:showLegendKey val="0"/>
          <c:showVal val="1"/>
          <c:showCatName val="0"/>
          <c:showSerName val="0"/>
          <c:showPercent val="0"/>
          <c:showBubbleSize val="0"/>
        </c:dLbls>
        <c:gapWidth val="50"/>
        <c:axId val="205322112"/>
        <c:axId val="205376512"/>
      </c:barChart>
      <c:catAx>
        <c:axId val="205322112"/>
        <c:scaling>
          <c:orientation val="maxMin"/>
        </c:scaling>
        <c:delete val="1"/>
        <c:axPos val="l"/>
        <c:majorTickMark val="out"/>
        <c:minorTickMark val="none"/>
        <c:tickLblPos val="nextTo"/>
        <c:crossAx val="205376512"/>
        <c:crosses val="autoZero"/>
        <c:auto val="1"/>
        <c:lblAlgn val="ctr"/>
        <c:lblOffset val="100"/>
        <c:noMultiLvlLbl val="0"/>
      </c:catAx>
      <c:valAx>
        <c:axId val="205376512"/>
        <c:scaling>
          <c:orientation val="minMax"/>
          <c:max val="1"/>
          <c:min val="0"/>
        </c:scaling>
        <c:delete val="1"/>
        <c:axPos val="t"/>
        <c:numFmt formatCode="0%" sourceLinked="1"/>
        <c:majorTickMark val="out"/>
        <c:minorTickMark val="none"/>
        <c:tickLblPos val="nextTo"/>
        <c:crossAx val="20532211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3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0.11</c:v>
                </c:pt>
                <c:pt idx="1">
                  <c:v>0.02</c:v>
                </c:pt>
                <c:pt idx="2">
                  <c:v>0.04</c:v>
                </c:pt>
                <c:pt idx="3">
                  <c:v>0.03</c:v>
                </c:pt>
                <c:pt idx="4">
                  <c:v>0.03</c:v>
                </c:pt>
                <c:pt idx="5">
                  <c:v>0.04</c:v>
                </c:pt>
              </c:numCache>
            </c:numRef>
          </c:val>
        </c:ser>
        <c:dLbls>
          <c:dLblPos val="outEnd"/>
          <c:showLegendKey val="0"/>
          <c:showVal val="1"/>
          <c:showCatName val="0"/>
          <c:showSerName val="0"/>
          <c:showPercent val="0"/>
          <c:showBubbleSize val="0"/>
        </c:dLbls>
        <c:gapWidth val="50"/>
        <c:axId val="205411840"/>
        <c:axId val="205421184"/>
      </c:barChart>
      <c:catAx>
        <c:axId val="205411840"/>
        <c:scaling>
          <c:orientation val="maxMin"/>
        </c:scaling>
        <c:delete val="1"/>
        <c:axPos val="l"/>
        <c:majorTickMark val="out"/>
        <c:minorTickMark val="none"/>
        <c:tickLblPos val="nextTo"/>
        <c:crossAx val="205421184"/>
        <c:crosses val="autoZero"/>
        <c:auto val="1"/>
        <c:lblAlgn val="ctr"/>
        <c:lblOffset val="100"/>
        <c:noMultiLvlLbl val="0"/>
      </c:catAx>
      <c:valAx>
        <c:axId val="205421184"/>
        <c:scaling>
          <c:orientation val="minMax"/>
          <c:max val="1"/>
          <c:min val="0"/>
        </c:scaling>
        <c:delete val="1"/>
        <c:axPos val="t"/>
        <c:numFmt formatCode="0%" sourceLinked="1"/>
        <c:majorTickMark val="out"/>
        <c:minorTickMark val="none"/>
        <c:tickLblPos val="nextTo"/>
        <c:crossAx val="20541184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C00000"/>
              </a:solidFill>
            </c:spPr>
          </c:dPt>
          <c:dPt>
            <c:idx val="5"/>
            <c:invertIfNegative val="0"/>
            <c:bubble3D val="0"/>
            <c:spPr>
              <a:solidFill>
                <a:srgbClr val="C00000"/>
              </a:solidFill>
            </c:spPr>
          </c:dPt>
          <c:dPt>
            <c:idx val="6"/>
            <c:invertIfNegative val="0"/>
            <c:bubble3D val="0"/>
            <c:spPr>
              <a:solidFill>
                <a:schemeClr val="tx1">
                  <a:lumMod val="65000"/>
                  <a:lumOff val="35000"/>
                </a:schemeClr>
              </a:solidFill>
            </c:spPr>
          </c:dPt>
          <c:dPt>
            <c:idx val="7"/>
            <c:invertIfNegative val="0"/>
            <c:bubble3D val="0"/>
            <c:spPr>
              <a:solidFill>
                <a:srgbClr val="C00000"/>
              </a:solidFill>
            </c:spPr>
          </c:dPt>
          <c:dPt>
            <c:idx val="8"/>
            <c:invertIfNegative val="0"/>
            <c:bubble3D val="0"/>
            <c:spPr>
              <a:solidFill>
                <a:schemeClr val="tx1">
                  <a:lumMod val="65000"/>
                  <a:lumOff val="35000"/>
                </a:schemeClr>
              </a:solidFill>
            </c:spPr>
          </c:dPt>
          <c:dLbls>
            <c:dLbl>
              <c:idx val="7"/>
              <c:tx>
                <c:rich>
                  <a:bodyPr/>
                  <a:lstStyle/>
                  <a:p>
                    <a:r>
                      <a:rPr lang="en-US" smtClean="0"/>
                      <a:t>0%</a:t>
                    </a:r>
                    <a:endParaRPr lang="en-US"/>
                  </a:p>
                </c:rich>
              </c:tx>
              <c:dLblPos val="outEnd"/>
              <c:showLegendKey val="0"/>
              <c:showVal val="1"/>
              <c:showCatName val="0"/>
              <c:showSerName val="0"/>
              <c:showPercent val="0"/>
              <c:showBubbleSize val="0"/>
            </c:dLbl>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Swelling of leg</c:v>
                </c:pt>
                <c:pt idx="1">
                  <c:v>Pain/tenderness of leg</c:v>
                </c:pt>
                <c:pt idx="2">
                  <c:v>Changes in the skin color of leg</c:v>
                </c:pt>
                <c:pt idx="3">
                  <c:v>Leg feels warm to touch</c:v>
                </c:pt>
                <c:pt idx="4">
                  <c:v>Itching of your leg</c:v>
                </c:pt>
                <c:pt idx="5">
                  <c:v>Leg paralysis</c:v>
                </c:pt>
                <c:pt idx="6">
                  <c:v>Other</c:v>
                </c:pt>
                <c:pt idx="7">
                  <c:v>None of the above</c:v>
                </c:pt>
                <c:pt idx="8">
                  <c:v>Not sure</c:v>
                </c:pt>
              </c:strCache>
            </c:strRef>
          </c:cat>
          <c:val>
            <c:numRef>
              <c:f>Sheet1!$B$2:$B$10</c:f>
              <c:numCache>
                <c:formatCode>0%</c:formatCode>
                <c:ptCount val="9"/>
                <c:pt idx="0">
                  <c:v>0.8</c:v>
                </c:pt>
                <c:pt idx="1">
                  <c:v>0.79</c:v>
                </c:pt>
                <c:pt idx="2">
                  <c:v>0.71</c:v>
                </c:pt>
                <c:pt idx="3">
                  <c:v>0.39</c:v>
                </c:pt>
                <c:pt idx="4">
                  <c:v>0.24</c:v>
                </c:pt>
                <c:pt idx="5">
                  <c:v>0.19</c:v>
                </c:pt>
                <c:pt idx="6">
                  <c:v>0.01</c:v>
                </c:pt>
                <c:pt idx="7">
                  <c:v>0</c:v>
                </c:pt>
                <c:pt idx="8">
                  <c:v>0.03</c:v>
                </c:pt>
              </c:numCache>
            </c:numRef>
          </c:val>
        </c:ser>
        <c:dLbls>
          <c:dLblPos val="outEnd"/>
          <c:showLegendKey val="0"/>
          <c:showVal val="1"/>
          <c:showCatName val="0"/>
          <c:showSerName val="0"/>
          <c:showPercent val="0"/>
          <c:showBubbleSize val="0"/>
        </c:dLbls>
        <c:gapWidth val="50"/>
        <c:axId val="147896960"/>
        <c:axId val="147948672"/>
      </c:barChart>
      <c:catAx>
        <c:axId val="147896960"/>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47948672"/>
        <c:crosses val="autoZero"/>
        <c:auto val="1"/>
        <c:lblAlgn val="ctr"/>
        <c:lblOffset val="100"/>
        <c:noMultiLvlLbl val="0"/>
      </c:catAx>
      <c:valAx>
        <c:axId val="147948672"/>
        <c:scaling>
          <c:orientation val="minMax"/>
        </c:scaling>
        <c:delete val="1"/>
        <c:axPos val="t"/>
        <c:numFmt formatCode="0%" sourceLinked="1"/>
        <c:majorTickMark val="out"/>
        <c:minorTickMark val="none"/>
        <c:tickLblPos val="nextTo"/>
        <c:crossAx val="14789696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4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0.79</c:v>
                </c:pt>
                <c:pt idx="1">
                  <c:v>0.76</c:v>
                </c:pt>
                <c:pt idx="2">
                  <c:v>0.72</c:v>
                </c:pt>
                <c:pt idx="3">
                  <c:v>0.87</c:v>
                </c:pt>
                <c:pt idx="4">
                  <c:v>0.64</c:v>
                </c:pt>
                <c:pt idx="5">
                  <c:v>0.79</c:v>
                </c:pt>
              </c:numCache>
            </c:numRef>
          </c:val>
        </c:ser>
        <c:dLbls>
          <c:dLblPos val="outEnd"/>
          <c:showLegendKey val="0"/>
          <c:showVal val="1"/>
          <c:showCatName val="0"/>
          <c:showSerName val="0"/>
          <c:showPercent val="0"/>
          <c:showBubbleSize val="0"/>
        </c:dLbls>
        <c:gapWidth val="50"/>
        <c:axId val="205011968"/>
        <c:axId val="205054336"/>
      </c:barChart>
      <c:catAx>
        <c:axId val="205011968"/>
        <c:scaling>
          <c:orientation val="maxMin"/>
        </c:scaling>
        <c:delete val="1"/>
        <c:axPos val="l"/>
        <c:majorTickMark val="out"/>
        <c:minorTickMark val="none"/>
        <c:tickLblPos val="nextTo"/>
        <c:crossAx val="205054336"/>
        <c:crosses val="autoZero"/>
        <c:auto val="1"/>
        <c:lblAlgn val="ctr"/>
        <c:lblOffset val="100"/>
        <c:noMultiLvlLbl val="0"/>
      </c:catAx>
      <c:valAx>
        <c:axId val="205054336"/>
        <c:scaling>
          <c:orientation val="minMax"/>
          <c:max val="1"/>
          <c:min val="0"/>
        </c:scaling>
        <c:delete val="1"/>
        <c:axPos val="t"/>
        <c:numFmt formatCode="0%" sourceLinked="1"/>
        <c:majorTickMark val="out"/>
        <c:minorTickMark val="none"/>
        <c:tickLblPos val="nextTo"/>
        <c:crossAx val="20501196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4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0.21</c:v>
                </c:pt>
                <c:pt idx="1">
                  <c:v>0.21</c:v>
                </c:pt>
                <c:pt idx="2">
                  <c:v>0.11</c:v>
                </c:pt>
                <c:pt idx="3">
                  <c:v>0.28000000000000003</c:v>
                </c:pt>
                <c:pt idx="4">
                  <c:v>0.1</c:v>
                </c:pt>
                <c:pt idx="5">
                  <c:v>0.28000000000000003</c:v>
                </c:pt>
              </c:numCache>
            </c:numRef>
          </c:val>
        </c:ser>
        <c:dLbls>
          <c:dLblPos val="outEnd"/>
          <c:showLegendKey val="0"/>
          <c:showVal val="1"/>
          <c:showCatName val="0"/>
          <c:showSerName val="0"/>
          <c:showPercent val="0"/>
          <c:showBubbleSize val="0"/>
        </c:dLbls>
        <c:gapWidth val="50"/>
        <c:axId val="205089408"/>
        <c:axId val="205107200"/>
      </c:barChart>
      <c:catAx>
        <c:axId val="205089408"/>
        <c:scaling>
          <c:orientation val="maxMin"/>
        </c:scaling>
        <c:delete val="1"/>
        <c:axPos val="l"/>
        <c:majorTickMark val="out"/>
        <c:minorTickMark val="none"/>
        <c:tickLblPos val="nextTo"/>
        <c:crossAx val="205107200"/>
        <c:crosses val="autoZero"/>
        <c:auto val="1"/>
        <c:lblAlgn val="ctr"/>
        <c:lblOffset val="100"/>
        <c:noMultiLvlLbl val="0"/>
      </c:catAx>
      <c:valAx>
        <c:axId val="205107200"/>
        <c:scaling>
          <c:orientation val="minMax"/>
          <c:max val="1"/>
          <c:min val="0"/>
        </c:scaling>
        <c:delete val="1"/>
        <c:axPos val="t"/>
        <c:numFmt formatCode="0%" sourceLinked="1"/>
        <c:majorTickMark val="out"/>
        <c:minorTickMark val="none"/>
        <c:tickLblPos val="nextTo"/>
        <c:crossAx val="20508940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4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0.71</c:v>
                </c:pt>
                <c:pt idx="1">
                  <c:v>0.7</c:v>
                </c:pt>
                <c:pt idx="2">
                  <c:v>0.7</c:v>
                </c:pt>
                <c:pt idx="3">
                  <c:v>0.83</c:v>
                </c:pt>
                <c:pt idx="4">
                  <c:v>0.55000000000000004</c:v>
                </c:pt>
                <c:pt idx="5">
                  <c:v>0.76</c:v>
                </c:pt>
              </c:numCache>
            </c:numRef>
          </c:val>
        </c:ser>
        <c:dLbls>
          <c:dLblPos val="outEnd"/>
          <c:showLegendKey val="0"/>
          <c:showVal val="1"/>
          <c:showCatName val="0"/>
          <c:showSerName val="0"/>
          <c:showPercent val="0"/>
          <c:showBubbleSize val="0"/>
        </c:dLbls>
        <c:gapWidth val="50"/>
        <c:axId val="205121792"/>
        <c:axId val="205139328"/>
      </c:barChart>
      <c:catAx>
        <c:axId val="205121792"/>
        <c:scaling>
          <c:orientation val="maxMin"/>
        </c:scaling>
        <c:delete val="1"/>
        <c:axPos val="l"/>
        <c:majorTickMark val="out"/>
        <c:minorTickMark val="none"/>
        <c:tickLblPos val="nextTo"/>
        <c:crossAx val="205139328"/>
        <c:crosses val="autoZero"/>
        <c:auto val="1"/>
        <c:lblAlgn val="ctr"/>
        <c:lblOffset val="100"/>
        <c:noMultiLvlLbl val="0"/>
      </c:catAx>
      <c:valAx>
        <c:axId val="205139328"/>
        <c:scaling>
          <c:orientation val="minMax"/>
          <c:max val="1"/>
          <c:min val="0"/>
        </c:scaling>
        <c:delete val="1"/>
        <c:axPos val="t"/>
        <c:numFmt formatCode="0%" sourceLinked="1"/>
        <c:majorTickMark val="out"/>
        <c:minorTickMark val="none"/>
        <c:tickLblPos val="nextTo"/>
        <c:crossAx val="20512179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4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chemeClr val="tx1"/>
            </a:solidFill>
          </c:spPr>
          <c:invertIfNegative val="0"/>
          <c:dPt>
            <c:idx val="0"/>
            <c:invertIfNegative val="0"/>
            <c:bubble3D val="0"/>
          </c:dPt>
          <c:dPt>
            <c:idx val="1"/>
            <c:invertIfNegative val="0"/>
            <c:bubble3D val="0"/>
            <c:spPr>
              <a:solidFill>
                <a:schemeClr val="tx1">
                  <a:lumMod val="75000"/>
                  <a:lumOff val="25000"/>
                </a:schemeClr>
              </a:solidFill>
            </c:spPr>
          </c:dPt>
          <c:dPt>
            <c:idx val="2"/>
            <c:invertIfNegative val="0"/>
            <c:bubble3D val="0"/>
            <c:spPr>
              <a:solidFill>
                <a:schemeClr val="tx1">
                  <a:lumMod val="50000"/>
                  <a:lumOff val="50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0.78</c:v>
                </c:pt>
                <c:pt idx="1">
                  <c:v>0.76</c:v>
                </c:pt>
                <c:pt idx="2">
                  <c:v>0.77</c:v>
                </c:pt>
              </c:numCache>
            </c:numRef>
          </c:val>
        </c:ser>
        <c:dLbls>
          <c:dLblPos val="outEnd"/>
          <c:showLegendKey val="0"/>
          <c:showVal val="1"/>
          <c:showCatName val="0"/>
          <c:showSerName val="0"/>
          <c:showPercent val="0"/>
          <c:showBubbleSize val="0"/>
        </c:dLbls>
        <c:gapWidth val="50"/>
        <c:axId val="206276480"/>
        <c:axId val="206280192"/>
      </c:barChart>
      <c:catAx>
        <c:axId val="206276480"/>
        <c:scaling>
          <c:orientation val="maxMin"/>
        </c:scaling>
        <c:delete val="1"/>
        <c:axPos val="l"/>
        <c:majorTickMark val="out"/>
        <c:minorTickMark val="none"/>
        <c:tickLblPos val="nextTo"/>
        <c:crossAx val="206280192"/>
        <c:crosses val="autoZero"/>
        <c:auto val="1"/>
        <c:lblAlgn val="ctr"/>
        <c:lblOffset val="100"/>
        <c:noMultiLvlLbl val="0"/>
      </c:catAx>
      <c:valAx>
        <c:axId val="206280192"/>
        <c:scaling>
          <c:orientation val="minMax"/>
          <c:max val="1"/>
          <c:min val="0"/>
        </c:scaling>
        <c:delete val="1"/>
        <c:axPos val="t"/>
        <c:numFmt formatCode="0%" sourceLinked="1"/>
        <c:majorTickMark val="out"/>
        <c:minorTickMark val="none"/>
        <c:tickLblPos val="nextTo"/>
        <c:crossAx val="20627648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4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rgbClr val="003399">
                <a:alpha val="27843"/>
              </a:srgbClr>
            </a:solidFill>
          </c:spPr>
          <c:invertIfNegative val="0"/>
          <c:dPt>
            <c:idx val="0"/>
            <c:invertIfNegative val="0"/>
            <c:bubble3D val="0"/>
            <c:spPr>
              <a:solidFill>
                <a:srgbClr val="003399">
                  <a:alpha val="28000"/>
                </a:srgbClr>
              </a:solidFill>
            </c:spPr>
          </c:dPt>
          <c:dPt>
            <c:idx val="1"/>
            <c:invertIfNegative val="0"/>
            <c:bubble3D val="0"/>
          </c:dPt>
          <c:dPt>
            <c:idx val="2"/>
            <c:invertIfNegative val="0"/>
            <c:bubble3D val="0"/>
            <c:spPr>
              <a:solidFill>
                <a:srgbClr val="C00000"/>
              </a:solidFill>
            </c:spPr>
          </c:dPt>
          <c:dPt>
            <c:idx val="3"/>
            <c:invertIfNegative val="0"/>
            <c:bubble3D val="0"/>
          </c:dPt>
          <c:dPt>
            <c:idx val="4"/>
            <c:invertIfNegative val="0"/>
            <c:bubble3D val="0"/>
          </c:dPt>
          <c:dPt>
            <c:idx val="5"/>
            <c:invertIfNegative val="0"/>
            <c:bubble3D val="0"/>
          </c:dPt>
          <c:dPt>
            <c:idx val="6"/>
            <c:invertIfNegative val="0"/>
            <c:bubble3D val="0"/>
            <c:spPr>
              <a:solidFill>
                <a:srgbClr val="003399">
                  <a:alpha val="27451"/>
                </a:srgbClr>
              </a:solidFill>
            </c:spPr>
          </c:dPt>
          <c:dPt>
            <c:idx val="7"/>
            <c:invertIfNegative val="0"/>
            <c:bubble3D val="0"/>
            <c:spPr>
              <a:solidFill>
                <a:srgbClr val="003399">
                  <a:alpha val="27000"/>
                </a:srgbClr>
              </a:solidFill>
            </c:spPr>
          </c:dPt>
          <c:dPt>
            <c:idx val="8"/>
            <c:invertIfNegative val="0"/>
            <c:bubble3D val="0"/>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DE (A)</c:v>
                </c:pt>
                <c:pt idx="1">
                  <c:v>UK (B)</c:v>
                </c:pt>
                <c:pt idx="2">
                  <c:v>NL (C) </c:v>
                </c:pt>
                <c:pt idx="3">
                  <c:v>AR (D)</c:v>
                </c:pt>
                <c:pt idx="4">
                  <c:v>TH (E)</c:v>
                </c:pt>
                <c:pt idx="5">
                  <c:v>AU (F)</c:v>
                </c:pt>
                <c:pt idx="6">
                  <c:v>JP (G)</c:v>
                </c:pt>
                <c:pt idx="7">
                  <c:v>US (H)</c:v>
                </c:pt>
                <c:pt idx="8">
                  <c:v>CA (I)</c:v>
                </c:pt>
              </c:strCache>
            </c:strRef>
          </c:cat>
          <c:val>
            <c:numRef>
              <c:f>Sheet1!$B$2:$B$10</c:f>
              <c:numCache>
                <c:formatCode>0%</c:formatCode>
                <c:ptCount val="9"/>
                <c:pt idx="0">
                  <c:v>0.82</c:v>
                </c:pt>
                <c:pt idx="1">
                  <c:v>0.8</c:v>
                </c:pt>
                <c:pt idx="2">
                  <c:v>0.77</c:v>
                </c:pt>
                <c:pt idx="3">
                  <c:v>0.7</c:v>
                </c:pt>
                <c:pt idx="4">
                  <c:v>0.68</c:v>
                </c:pt>
                <c:pt idx="5">
                  <c:v>0.68</c:v>
                </c:pt>
                <c:pt idx="6">
                  <c:v>0.59</c:v>
                </c:pt>
                <c:pt idx="7">
                  <c:v>0.52</c:v>
                </c:pt>
                <c:pt idx="8">
                  <c:v>0.52</c:v>
                </c:pt>
              </c:numCache>
            </c:numRef>
          </c:val>
        </c:ser>
        <c:dLbls>
          <c:dLblPos val="outEnd"/>
          <c:showLegendKey val="0"/>
          <c:showVal val="1"/>
          <c:showCatName val="0"/>
          <c:showSerName val="0"/>
          <c:showPercent val="0"/>
          <c:showBubbleSize val="0"/>
        </c:dLbls>
        <c:gapWidth val="50"/>
        <c:axId val="205869056"/>
        <c:axId val="205881728"/>
      </c:barChart>
      <c:catAx>
        <c:axId val="205869056"/>
        <c:scaling>
          <c:orientation val="maxMin"/>
        </c:scaling>
        <c:delete val="0"/>
        <c:axPos val="l"/>
        <c:majorTickMark val="out"/>
        <c:minorTickMark val="none"/>
        <c:tickLblPos val="nextTo"/>
        <c:txPr>
          <a:bodyPr/>
          <a:lstStyle/>
          <a:p>
            <a:pPr>
              <a:defRPr sz="800" b="1">
                <a:latin typeface="Arial" panose="020B0604020202020204" pitchFamily="34" charset="0"/>
                <a:cs typeface="Arial" panose="020B0604020202020204" pitchFamily="34" charset="0"/>
              </a:defRPr>
            </a:pPr>
            <a:endParaRPr lang="en-US"/>
          </a:p>
        </c:txPr>
        <c:crossAx val="205881728"/>
        <c:crosses val="autoZero"/>
        <c:auto val="1"/>
        <c:lblAlgn val="ctr"/>
        <c:lblOffset val="100"/>
        <c:noMultiLvlLbl val="0"/>
      </c:catAx>
      <c:valAx>
        <c:axId val="205881728"/>
        <c:scaling>
          <c:orientation val="minMax"/>
          <c:max val="1"/>
          <c:min val="0"/>
        </c:scaling>
        <c:delete val="1"/>
        <c:axPos val="t"/>
        <c:numFmt formatCode="0%" sourceLinked="1"/>
        <c:majorTickMark val="out"/>
        <c:minorTickMark val="none"/>
        <c:tickLblPos val="nextTo"/>
        <c:crossAx val="20586905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4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US</c:v>
                </c:pt>
              </c:strCache>
            </c:strRef>
          </c:tx>
          <c:spPr>
            <a:solidFill>
              <a:schemeClr val="tx1"/>
            </a:solidFill>
          </c:spPr>
          <c:invertIfNegative val="0"/>
          <c:dPt>
            <c:idx val="0"/>
            <c:invertIfNegative val="0"/>
            <c:bubble3D val="0"/>
          </c:dPt>
          <c:dPt>
            <c:idx val="1"/>
            <c:invertIfNegative val="0"/>
            <c:bubble3D val="0"/>
            <c:spPr>
              <a:solidFill>
                <a:schemeClr val="tx1">
                  <a:lumMod val="75000"/>
                  <a:lumOff val="25000"/>
                </a:schemeClr>
              </a:solidFill>
            </c:spPr>
          </c:dPt>
          <c:dPt>
            <c:idx val="2"/>
            <c:invertIfNegative val="0"/>
            <c:bubble3D val="0"/>
            <c:spPr>
              <a:solidFill>
                <a:schemeClr val="tx1">
                  <a:lumMod val="50000"/>
                  <a:lumOff val="50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0.23</c:v>
                </c:pt>
                <c:pt idx="1">
                  <c:v>0.17</c:v>
                </c:pt>
                <c:pt idx="2">
                  <c:v>0.16</c:v>
                </c:pt>
              </c:numCache>
            </c:numRef>
          </c:val>
        </c:ser>
        <c:dLbls>
          <c:dLblPos val="outEnd"/>
          <c:showLegendKey val="0"/>
          <c:showVal val="1"/>
          <c:showCatName val="0"/>
          <c:showSerName val="0"/>
          <c:showPercent val="0"/>
          <c:showBubbleSize val="0"/>
        </c:dLbls>
        <c:gapWidth val="50"/>
        <c:axId val="205900416"/>
        <c:axId val="193730816"/>
      </c:barChart>
      <c:catAx>
        <c:axId val="205900416"/>
        <c:scaling>
          <c:orientation val="maxMin"/>
        </c:scaling>
        <c:delete val="1"/>
        <c:axPos val="l"/>
        <c:majorTickMark val="out"/>
        <c:minorTickMark val="none"/>
        <c:tickLblPos val="nextTo"/>
        <c:crossAx val="193730816"/>
        <c:crosses val="autoZero"/>
        <c:auto val="1"/>
        <c:lblAlgn val="ctr"/>
        <c:lblOffset val="100"/>
        <c:noMultiLvlLbl val="0"/>
      </c:catAx>
      <c:valAx>
        <c:axId val="193730816"/>
        <c:scaling>
          <c:orientation val="minMax"/>
          <c:max val="1"/>
          <c:min val="0"/>
        </c:scaling>
        <c:delete val="1"/>
        <c:axPos val="t"/>
        <c:numFmt formatCode="0%" sourceLinked="1"/>
        <c:majorTickMark val="out"/>
        <c:minorTickMark val="none"/>
        <c:tickLblPos val="nextTo"/>
        <c:crossAx val="205900416"/>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54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US</c:v>
                </c:pt>
              </c:strCache>
            </c:strRef>
          </c:tx>
          <c:spPr>
            <a:solidFill>
              <a:schemeClr val="tx1"/>
            </a:solidFill>
          </c:spPr>
          <c:invertIfNegative val="0"/>
          <c:dPt>
            <c:idx val="0"/>
            <c:invertIfNegative val="0"/>
            <c:bubble3D val="0"/>
          </c:dPt>
          <c:dPt>
            <c:idx val="1"/>
            <c:invertIfNegative val="0"/>
            <c:bubble3D val="0"/>
            <c:spPr>
              <a:solidFill>
                <a:schemeClr val="tx1">
                  <a:lumMod val="75000"/>
                  <a:lumOff val="25000"/>
                </a:schemeClr>
              </a:solidFill>
            </c:spPr>
          </c:dPt>
          <c:dPt>
            <c:idx val="2"/>
            <c:invertIfNegative val="0"/>
            <c:bubble3D val="0"/>
            <c:spPr>
              <a:solidFill>
                <a:schemeClr val="tx1">
                  <a:lumMod val="50000"/>
                  <a:lumOff val="50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0.72</c:v>
                </c:pt>
                <c:pt idx="1">
                  <c:v>0.72</c:v>
                </c:pt>
                <c:pt idx="2">
                  <c:v>0.75</c:v>
                </c:pt>
              </c:numCache>
            </c:numRef>
          </c:val>
        </c:ser>
        <c:dLbls>
          <c:dLblPos val="outEnd"/>
          <c:showLegendKey val="0"/>
          <c:showVal val="1"/>
          <c:showCatName val="0"/>
          <c:showSerName val="0"/>
          <c:showPercent val="0"/>
          <c:showBubbleSize val="0"/>
        </c:dLbls>
        <c:gapWidth val="50"/>
        <c:axId val="205927168"/>
        <c:axId val="205939072"/>
      </c:barChart>
      <c:catAx>
        <c:axId val="205927168"/>
        <c:scaling>
          <c:orientation val="maxMin"/>
        </c:scaling>
        <c:delete val="1"/>
        <c:axPos val="l"/>
        <c:majorTickMark val="out"/>
        <c:minorTickMark val="none"/>
        <c:tickLblPos val="nextTo"/>
        <c:crossAx val="205939072"/>
        <c:crosses val="autoZero"/>
        <c:auto val="1"/>
        <c:lblAlgn val="ctr"/>
        <c:lblOffset val="100"/>
        <c:noMultiLvlLbl val="0"/>
      </c:catAx>
      <c:valAx>
        <c:axId val="205939072"/>
        <c:scaling>
          <c:orientation val="minMax"/>
          <c:max val="1"/>
          <c:min val="0"/>
        </c:scaling>
        <c:delete val="1"/>
        <c:axPos val="t"/>
        <c:numFmt formatCode="0%" sourceLinked="1"/>
        <c:majorTickMark val="out"/>
        <c:minorTickMark val="none"/>
        <c:tickLblPos val="nextTo"/>
        <c:crossAx val="205927168"/>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54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rgbClr val="003399">
                <a:alpha val="27000"/>
              </a:srgbClr>
            </a:solidFill>
          </c:spPr>
          <c:invertIfNegative val="0"/>
          <c:dPt>
            <c:idx val="0"/>
            <c:invertIfNegative val="0"/>
            <c:bubble3D val="0"/>
            <c:spPr>
              <a:solidFill>
                <a:srgbClr val="003399">
                  <a:alpha val="28000"/>
                </a:srgbClr>
              </a:solidFill>
            </c:spPr>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spPr>
              <a:solidFill>
                <a:srgbClr val="C00000"/>
              </a:solidFill>
            </c:spPr>
          </c:dPt>
          <c:dPt>
            <c:idx val="8"/>
            <c:invertIfNegative val="0"/>
            <c:bubble3D val="0"/>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UK (A)</c:v>
                </c:pt>
                <c:pt idx="1">
                  <c:v>AU (B)</c:v>
                </c:pt>
                <c:pt idx="2">
                  <c:v>US (C) </c:v>
                </c:pt>
                <c:pt idx="3">
                  <c:v>CA (D)</c:v>
                </c:pt>
                <c:pt idx="4">
                  <c:v>DE (E)</c:v>
                </c:pt>
                <c:pt idx="5">
                  <c:v>AR (F)</c:v>
                </c:pt>
                <c:pt idx="6">
                  <c:v>TH (G)</c:v>
                </c:pt>
                <c:pt idx="7">
                  <c:v>NL (H)</c:v>
                </c:pt>
                <c:pt idx="8">
                  <c:v>JP (I)</c:v>
                </c:pt>
              </c:strCache>
            </c:strRef>
          </c:cat>
          <c:val>
            <c:numRef>
              <c:f>Sheet1!$B$2:$B$10</c:f>
              <c:numCache>
                <c:formatCode>0%</c:formatCode>
                <c:ptCount val="9"/>
                <c:pt idx="0">
                  <c:v>0.86</c:v>
                </c:pt>
                <c:pt idx="1">
                  <c:v>0.8</c:v>
                </c:pt>
                <c:pt idx="2">
                  <c:v>0.56999999999999995</c:v>
                </c:pt>
                <c:pt idx="3">
                  <c:v>0.41</c:v>
                </c:pt>
                <c:pt idx="4">
                  <c:v>0.38</c:v>
                </c:pt>
                <c:pt idx="5">
                  <c:v>0.33</c:v>
                </c:pt>
                <c:pt idx="6">
                  <c:v>0.24</c:v>
                </c:pt>
                <c:pt idx="7">
                  <c:v>0.2</c:v>
                </c:pt>
                <c:pt idx="8">
                  <c:v>0.13</c:v>
                </c:pt>
              </c:numCache>
            </c:numRef>
          </c:val>
        </c:ser>
        <c:dLbls>
          <c:dLblPos val="outEnd"/>
          <c:showLegendKey val="0"/>
          <c:showVal val="1"/>
          <c:showCatName val="0"/>
          <c:showSerName val="0"/>
          <c:showPercent val="0"/>
          <c:showBubbleSize val="0"/>
        </c:dLbls>
        <c:gapWidth val="50"/>
        <c:axId val="205945472"/>
        <c:axId val="205990144"/>
      </c:barChart>
      <c:catAx>
        <c:axId val="205945472"/>
        <c:scaling>
          <c:orientation val="maxMin"/>
        </c:scaling>
        <c:delete val="0"/>
        <c:axPos val="l"/>
        <c:majorTickMark val="out"/>
        <c:minorTickMark val="none"/>
        <c:tickLblPos val="nextTo"/>
        <c:txPr>
          <a:bodyPr/>
          <a:lstStyle/>
          <a:p>
            <a:pPr>
              <a:defRPr sz="800" b="1">
                <a:latin typeface="Arial" panose="020B0604020202020204" pitchFamily="34" charset="0"/>
                <a:cs typeface="Arial" panose="020B0604020202020204" pitchFamily="34" charset="0"/>
              </a:defRPr>
            </a:pPr>
            <a:endParaRPr lang="en-US"/>
          </a:p>
        </c:txPr>
        <c:crossAx val="205990144"/>
        <c:crosses val="autoZero"/>
        <c:auto val="1"/>
        <c:lblAlgn val="ctr"/>
        <c:lblOffset val="100"/>
        <c:noMultiLvlLbl val="0"/>
      </c:catAx>
      <c:valAx>
        <c:axId val="205990144"/>
        <c:scaling>
          <c:orientation val="minMax"/>
          <c:max val="1"/>
          <c:min val="0"/>
        </c:scaling>
        <c:delete val="1"/>
        <c:axPos val="t"/>
        <c:numFmt formatCode="0%" sourceLinked="1"/>
        <c:majorTickMark val="out"/>
        <c:minorTickMark val="none"/>
        <c:tickLblPos val="nextTo"/>
        <c:crossAx val="20594547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4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rgbClr val="003399">
                <a:alpha val="27000"/>
              </a:srgbClr>
            </a:solidFill>
          </c:spPr>
          <c:invertIfNegative val="0"/>
          <c:dPt>
            <c:idx val="0"/>
            <c:invertIfNegative val="0"/>
            <c:bubble3D val="0"/>
            <c:spPr>
              <a:solidFill>
                <a:srgbClr val="003399">
                  <a:alpha val="28000"/>
                </a:srgbClr>
              </a:solidFill>
            </c:spPr>
          </c:dPt>
          <c:dPt>
            <c:idx val="1"/>
            <c:invertIfNegative val="0"/>
            <c:bubble3D val="0"/>
            <c:spPr>
              <a:solidFill>
                <a:srgbClr val="C00000"/>
              </a:solidFill>
            </c:spPr>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dPt>
          <c:dPt>
            <c:idx val="8"/>
            <c:invertIfNegative val="0"/>
            <c:bubble3D val="0"/>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UK (A)</c:v>
                </c:pt>
                <c:pt idx="1">
                  <c:v>NL (B)</c:v>
                </c:pt>
                <c:pt idx="2">
                  <c:v>US (C) </c:v>
                </c:pt>
                <c:pt idx="3">
                  <c:v>AR (D)</c:v>
                </c:pt>
                <c:pt idx="4">
                  <c:v>CA (E)</c:v>
                </c:pt>
                <c:pt idx="5">
                  <c:v>AU (F)</c:v>
                </c:pt>
                <c:pt idx="6">
                  <c:v>JP (G)</c:v>
                </c:pt>
                <c:pt idx="7">
                  <c:v>TH (H)</c:v>
                </c:pt>
                <c:pt idx="8">
                  <c:v>DE (I)</c:v>
                </c:pt>
              </c:strCache>
            </c:strRef>
          </c:cat>
          <c:val>
            <c:numRef>
              <c:f>Sheet1!$B$2:$B$10</c:f>
              <c:numCache>
                <c:formatCode>0%</c:formatCode>
                <c:ptCount val="9"/>
                <c:pt idx="0">
                  <c:v>0.72</c:v>
                </c:pt>
                <c:pt idx="1">
                  <c:v>0.72</c:v>
                </c:pt>
                <c:pt idx="2">
                  <c:v>0.7</c:v>
                </c:pt>
                <c:pt idx="3">
                  <c:v>0.66</c:v>
                </c:pt>
                <c:pt idx="4">
                  <c:v>0.63</c:v>
                </c:pt>
                <c:pt idx="5">
                  <c:v>0.56999999999999995</c:v>
                </c:pt>
                <c:pt idx="6">
                  <c:v>0.31</c:v>
                </c:pt>
                <c:pt idx="7">
                  <c:v>0.3</c:v>
                </c:pt>
                <c:pt idx="8">
                  <c:v>0.23</c:v>
                </c:pt>
              </c:numCache>
            </c:numRef>
          </c:val>
        </c:ser>
        <c:dLbls>
          <c:dLblPos val="outEnd"/>
          <c:showLegendKey val="0"/>
          <c:showVal val="1"/>
          <c:showCatName val="0"/>
          <c:showSerName val="0"/>
          <c:showPercent val="0"/>
          <c:showBubbleSize val="0"/>
        </c:dLbls>
        <c:gapWidth val="50"/>
        <c:axId val="206017280"/>
        <c:axId val="206029184"/>
      </c:barChart>
      <c:catAx>
        <c:axId val="206017280"/>
        <c:scaling>
          <c:orientation val="maxMin"/>
        </c:scaling>
        <c:delete val="0"/>
        <c:axPos val="l"/>
        <c:majorTickMark val="out"/>
        <c:minorTickMark val="none"/>
        <c:tickLblPos val="nextTo"/>
        <c:txPr>
          <a:bodyPr/>
          <a:lstStyle/>
          <a:p>
            <a:pPr>
              <a:defRPr sz="800" b="1">
                <a:latin typeface="Arial" panose="020B0604020202020204" pitchFamily="34" charset="0"/>
                <a:cs typeface="Arial" panose="020B0604020202020204" pitchFamily="34" charset="0"/>
              </a:defRPr>
            </a:pPr>
            <a:endParaRPr lang="en-US"/>
          </a:p>
        </c:txPr>
        <c:crossAx val="206029184"/>
        <c:crosses val="autoZero"/>
        <c:auto val="1"/>
        <c:lblAlgn val="ctr"/>
        <c:lblOffset val="100"/>
        <c:noMultiLvlLbl val="0"/>
      </c:catAx>
      <c:valAx>
        <c:axId val="206029184"/>
        <c:scaling>
          <c:orientation val="minMax"/>
          <c:max val="1"/>
          <c:min val="0"/>
        </c:scaling>
        <c:delete val="1"/>
        <c:axPos val="t"/>
        <c:numFmt formatCode="0%" sourceLinked="1"/>
        <c:majorTickMark val="out"/>
        <c:minorTickMark val="none"/>
        <c:tickLblPos val="nextTo"/>
        <c:crossAx val="20601728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4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0.19</c:v>
                </c:pt>
                <c:pt idx="1">
                  <c:v>0.12</c:v>
                </c:pt>
                <c:pt idx="2">
                  <c:v>0.19</c:v>
                </c:pt>
                <c:pt idx="3">
                  <c:v>0.18</c:v>
                </c:pt>
                <c:pt idx="4">
                  <c:v>0.21</c:v>
                </c:pt>
                <c:pt idx="5">
                  <c:v>0.23</c:v>
                </c:pt>
              </c:numCache>
            </c:numRef>
          </c:val>
        </c:ser>
        <c:dLbls>
          <c:dLblPos val="outEnd"/>
          <c:showLegendKey val="0"/>
          <c:showVal val="1"/>
          <c:showCatName val="0"/>
          <c:showSerName val="0"/>
          <c:showPercent val="0"/>
          <c:showBubbleSize val="0"/>
        </c:dLbls>
        <c:gapWidth val="50"/>
        <c:axId val="205703424"/>
        <c:axId val="205716864"/>
      </c:barChart>
      <c:catAx>
        <c:axId val="205703424"/>
        <c:scaling>
          <c:orientation val="maxMin"/>
        </c:scaling>
        <c:delete val="1"/>
        <c:axPos val="l"/>
        <c:majorTickMark val="out"/>
        <c:minorTickMark val="none"/>
        <c:tickLblPos val="nextTo"/>
        <c:crossAx val="205716864"/>
        <c:crosses val="autoZero"/>
        <c:auto val="1"/>
        <c:lblAlgn val="ctr"/>
        <c:lblOffset val="100"/>
        <c:noMultiLvlLbl val="0"/>
      </c:catAx>
      <c:valAx>
        <c:axId val="205716864"/>
        <c:scaling>
          <c:orientation val="minMax"/>
          <c:max val="1"/>
          <c:min val="0"/>
        </c:scaling>
        <c:delete val="1"/>
        <c:axPos val="t"/>
        <c:numFmt formatCode="0%" sourceLinked="1"/>
        <c:majorTickMark val="out"/>
        <c:minorTickMark val="none"/>
        <c:tickLblPos val="nextTo"/>
        <c:crossAx val="20570342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C00000"/>
              </a:solidFill>
            </c:spPr>
          </c:dPt>
          <c:dPt>
            <c:idx val="5"/>
            <c:invertIfNegative val="0"/>
            <c:bubble3D val="0"/>
            <c:spPr>
              <a:solidFill>
                <a:srgbClr val="C00000"/>
              </a:solidFill>
            </c:spPr>
          </c:dPt>
          <c:dPt>
            <c:idx val="6"/>
            <c:invertIfNegative val="0"/>
            <c:bubble3D val="0"/>
            <c:spPr>
              <a:solidFill>
                <a:schemeClr val="tx1">
                  <a:lumMod val="65000"/>
                  <a:lumOff val="35000"/>
                </a:schemeClr>
              </a:solidFill>
            </c:spPr>
          </c:dPt>
          <c:dPt>
            <c:idx val="7"/>
            <c:invertIfNegative val="0"/>
            <c:bubble3D val="0"/>
            <c:spPr>
              <a:solidFill>
                <a:srgbClr val="C00000"/>
              </a:solidFill>
            </c:spPr>
          </c:dPt>
          <c:dPt>
            <c:idx val="8"/>
            <c:invertIfNegative val="0"/>
            <c:bubble3D val="0"/>
            <c:spPr>
              <a:solidFill>
                <a:schemeClr val="tx1">
                  <a:lumMod val="65000"/>
                  <a:lumOff val="35000"/>
                </a:schemeClr>
              </a:solidFill>
            </c:spPr>
          </c:dPt>
          <c:dLbls>
            <c:dLbl>
              <c:idx val="7"/>
              <c:tx>
                <c:rich>
                  <a:bodyPr/>
                  <a:lstStyle/>
                  <a:p>
                    <a:r>
                      <a:rPr lang="en-US" smtClean="0"/>
                      <a:t>0%</a:t>
                    </a:r>
                    <a:endParaRPr lang="en-US"/>
                  </a:p>
                </c:rich>
              </c:tx>
              <c:dLblPos val="outEnd"/>
              <c:showLegendKey val="0"/>
              <c:showVal val="1"/>
              <c:showCatName val="0"/>
              <c:showSerName val="0"/>
              <c:showPercent val="0"/>
              <c:showBubbleSize val="0"/>
            </c:dLbl>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Swelling of leg</c:v>
                </c:pt>
                <c:pt idx="1">
                  <c:v>Pain/tenderness of leg</c:v>
                </c:pt>
                <c:pt idx="2">
                  <c:v>Changes in the skin color of leg</c:v>
                </c:pt>
                <c:pt idx="3">
                  <c:v>Leg feels warm to touch</c:v>
                </c:pt>
                <c:pt idx="4">
                  <c:v>Itching of your leg</c:v>
                </c:pt>
                <c:pt idx="5">
                  <c:v>Leg paralysis</c:v>
                </c:pt>
                <c:pt idx="6">
                  <c:v>Other</c:v>
                </c:pt>
                <c:pt idx="7">
                  <c:v>None of the above</c:v>
                </c:pt>
                <c:pt idx="8">
                  <c:v>Not sure</c:v>
                </c:pt>
              </c:strCache>
            </c:strRef>
          </c:cat>
          <c:val>
            <c:numRef>
              <c:f>Sheet1!$B$2:$B$10</c:f>
              <c:numCache>
                <c:formatCode>0%</c:formatCode>
                <c:ptCount val="9"/>
                <c:pt idx="0">
                  <c:v>0.81</c:v>
                </c:pt>
                <c:pt idx="1">
                  <c:v>0.88</c:v>
                </c:pt>
                <c:pt idx="2">
                  <c:v>0.6</c:v>
                </c:pt>
                <c:pt idx="3">
                  <c:v>0.54</c:v>
                </c:pt>
                <c:pt idx="4">
                  <c:v>0.24</c:v>
                </c:pt>
                <c:pt idx="5">
                  <c:v>0.24</c:v>
                </c:pt>
                <c:pt idx="6">
                  <c:v>0.01</c:v>
                </c:pt>
                <c:pt idx="7">
                  <c:v>0</c:v>
                </c:pt>
                <c:pt idx="8">
                  <c:v>0.02</c:v>
                </c:pt>
              </c:numCache>
            </c:numRef>
          </c:val>
        </c:ser>
        <c:dLbls>
          <c:dLblPos val="outEnd"/>
          <c:showLegendKey val="0"/>
          <c:showVal val="1"/>
          <c:showCatName val="0"/>
          <c:showSerName val="0"/>
          <c:showPercent val="0"/>
          <c:showBubbleSize val="0"/>
        </c:dLbls>
        <c:gapWidth val="50"/>
        <c:axId val="147975552"/>
        <c:axId val="147994496"/>
      </c:barChart>
      <c:catAx>
        <c:axId val="147975552"/>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47994496"/>
        <c:crosses val="autoZero"/>
        <c:auto val="1"/>
        <c:lblAlgn val="ctr"/>
        <c:lblOffset val="100"/>
        <c:noMultiLvlLbl val="0"/>
      </c:catAx>
      <c:valAx>
        <c:axId val="147994496"/>
        <c:scaling>
          <c:orientation val="minMax"/>
        </c:scaling>
        <c:delete val="1"/>
        <c:axPos val="t"/>
        <c:numFmt formatCode="0%" sourceLinked="1"/>
        <c:majorTickMark val="out"/>
        <c:minorTickMark val="none"/>
        <c:tickLblPos val="nextTo"/>
        <c:crossAx val="14797555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5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0.22</c:v>
                </c:pt>
                <c:pt idx="1">
                  <c:v>0.13</c:v>
                </c:pt>
                <c:pt idx="2">
                  <c:v>0.23</c:v>
                </c:pt>
                <c:pt idx="3">
                  <c:v>0.21</c:v>
                </c:pt>
                <c:pt idx="4">
                  <c:v>0.28000000000000003</c:v>
                </c:pt>
                <c:pt idx="5">
                  <c:v>0.24</c:v>
                </c:pt>
              </c:numCache>
            </c:numRef>
          </c:val>
        </c:ser>
        <c:dLbls>
          <c:dLblPos val="outEnd"/>
          <c:showLegendKey val="0"/>
          <c:showVal val="1"/>
          <c:showCatName val="0"/>
          <c:showSerName val="0"/>
          <c:showPercent val="0"/>
          <c:showBubbleSize val="0"/>
        </c:dLbls>
        <c:gapWidth val="50"/>
        <c:axId val="205735808"/>
        <c:axId val="205741056"/>
      </c:barChart>
      <c:catAx>
        <c:axId val="205735808"/>
        <c:scaling>
          <c:orientation val="maxMin"/>
        </c:scaling>
        <c:delete val="1"/>
        <c:axPos val="l"/>
        <c:majorTickMark val="out"/>
        <c:minorTickMark val="none"/>
        <c:tickLblPos val="nextTo"/>
        <c:crossAx val="205741056"/>
        <c:crosses val="autoZero"/>
        <c:auto val="1"/>
        <c:lblAlgn val="ctr"/>
        <c:lblOffset val="100"/>
        <c:noMultiLvlLbl val="0"/>
      </c:catAx>
      <c:valAx>
        <c:axId val="205741056"/>
        <c:scaling>
          <c:orientation val="minMax"/>
          <c:max val="1"/>
          <c:min val="0"/>
        </c:scaling>
        <c:delete val="1"/>
        <c:axPos val="t"/>
        <c:numFmt formatCode="0%" sourceLinked="1"/>
        <c:majorTickMark val="out"/>
        <c:minorTickMark val="none"/>
        <c:tickLblPos val="nextTo"/>
        <c:crossAx val="20573580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5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0.09</c:v>
                </c:pt>
                <c:pt idx="1">
                  <c:v>0.06</c:v>
                </c:pt>
                <c:pt idx="2">
                  <c:v>0.03</c:v>
                </c:pt>
                <c:pt idx="3">
                  <c:v>0.03</c:v>
                </c:pt>
                <c:pt idx="4">
                  <c:v>0.08</c:v>
                </c:pt>
                <c:pt idx="5">
                  <c:v>0.06</c:v>
                </c:pt>
              </c:numCache>
            </c:numRef>
          </c:val>
        </c:ser>
        <c:dLbls>
          <c:dLblPos val="outEnd"/>
          <c:showLegendKey val="0"/>
          <c:showVal val="1"/>
          <c:showCatName val="0"/>
          <c:showSerName val="0"/>
          <c:showPercent val="0"/>
          <c:showBubbleSize val="0"/>
        </c:dLbls>
        <c:gapWidth val="50"/>
        <c:axId val="205800960"/>
        <c:axId val="205806208"/>
      </c:barChart>
      <c:catAx>
        <c:axId val="205800960"/>
        <c:scaling>
          <c:orientation val="maxMin"/>
        </c:scaling>
        <c:delete val="1"/>
        <c:axPos val="l"/>
        <c:majorTickMark val="out"/>
        <c:minorTickMark val="none"/>
        <c:tickLblPos val="nextTo"/>
        <c:crossAx val="205806208"/>
        <c:crosses val="autoZero"/>
        <c:auto val="1"/>
        <c:lblAlgn val="ctr"/>
        <c:lblOffset val="100"/>
        <c:noMultiLvlLbl val="0"/>
      </c:catAx>
      <c:valAx>
        <c:axId val="205806208"/>
        <c:scaling>
          <c:orientation val="minMax"/>
          <c:max val="1"/>
          <c:min val="0"/>
        </c:scaling>
        <c:delete val="1"/>
        <c:axPos val="t"/>
        <c:numFmt formatCode="0%" sourceLinked="1"/>
        <c:majorTickMark val="out"/>
        <c:minorTickMark val="none"/>
        <c:tickLblPos val="nextTo"/>
        <c:crossAx val="20580096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5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0.19</c:v>
                </c:pt>
                <c:pt idx="1">
                  <c:v>0.15</c:v>
                </c:pt>
                <c:pt idx="2">
                  <c:v>0.18</c:v>
                </c:pt>
                <c:pt idx="3">
                  <c:v>0.23</c:v>
                </c:pt>
                <c:pt idx="4">
                  <c:v>0.23</c:v>
                </c:pt>
                <c:pt idx="5">
                  <c:v>0.22</c:v>
                </c:pt>
              </c:numCache>
            </c:numRef>
          </c:val>
        </c:ser>
        <c:dLbls>
          <c:dLblPos val="outEnd"/>
          <c:showLegendKey val="0"/>
          <c:showVal val="1"/>
          <c:showCatName val="0"/>
          <c:showSerName val="0"/>
          <c:showPercent val="0"/>
          <c:showBubbleSize val="0"/>
        </c:dLbls>
        <c:gapWidth val="50"/>
        <c:axId val="205837440"/>
        <c:axId val="206645504"/>
      </c:barChart>
      <c:catAx>
        <c:axId val="205837440"/>
        <c:scaling>
          <c:orientation val="maxMin"/>
        </c:scaling>
        <c:delete val="1"/>
        <c:axPos val="l"/>
        <c:majorTickMark val="out"/>
        <c:minorTickMark val="none"/>
        <c:tickLblPos val="nextTo"/>
        <c:crossAx val="206645504"/>
        <c:crosses val="autoZero"/>
        <c:auto val="1"/>
        <c:lblAlgn val="ctr"/>
        <c:lblOffset val="100"/>
        <c:noMultiLvlLbl val="0"/>
      </c:catAx>
      <c:valAx>
        <c:axId val="206645504"/>
        <c:scaling>
          <c:orientation val="minMax"/>
          <c:max val="1"/>
          <c:min val="0"/>
        </c:scaling>
        <c:delete val="1"/>
        <c:axPos val="t"/>
        <c:numFmt formatCode="0%" sourceLinked="1"/>
        <c:majorTickMark val="out"/>
        <c:minorTickMark val="none"/>
        <c:tickLblPos val="nextTo"/>
        <c:crossAx val="20583744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5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C00000"/>
              </a:solidFill>
            </c:spPr>
          </c:dPt>
          <c:dPt>
            <c:idx val="1"/>
            <c:invertIfNegative val="0"/>
            <c:bubble3D val="0"/>
            <c:spPr>
              <a:solidFill>
                <a:srgbClr val="C00000">
                  <a:alpha val="75000"/>
                </a:srgbClr>
              </a:solidFill>
            </c:spPr>
          </c:dPt>
          <c:dPt>
            <c:idx val="2"/>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Female</c:v>
                </c:pt>
                <c:pt idx="1">
                  <c:v>Female</c:v>
                </c:pt>
                <c:pt idx="2">
                  <c:v>Female</c:v>
                </c:pt>
              </c:strCache>
            </c:strRef>
          </c:cat>
          <c:val>
            <c:numRef>
              <c:f>Sheet1!$B$2:$B$4</c:f>
              <c:numCache>
                <c:formatCode>0%</c:formatCode>
                <c:ptCount val="3"/>
                <c:pt idx="0">
                  <c:v>0.38</c:v>
                </c:pt>
                <c:pt idx="1">
                  <c:v>0.25</c:v>
                </c:pt>
                <c:pt idx="2">
                  <c:v>0.23</c:v>
                </c:pt>
              </c:numCache>
            </c:numRef>
          </c:val>
        </c:ser>
        <c:dLbls>
          <c:dLblPos val="outEnd"/>
          <c:showLegendKey val="0"/>
          <c:showVal val="1"/>
          <c:showCatName val="0"/>
          <c:showSerName val="0"/>
          <c:showPercent val="0"/>
          <c:showBubbleSize val="0"/>
        </c:dLbls>
        <c:gapWidth val="50"/>
        <c:axId val="206676736"/>
        <c:axId val="206680832"/>
      </c:barChart>
      <c:catAx>
        <c:axId val="206676736"/>
        <c:scaling>
          <c:orientation val="maxMin"/>
        </c:scaling>
        <c:delete val="1"/>
        <c:axPos val="l"/>
        <c:majorTickMark val="out"/>
        <c:minorTickMark val="none"/>
        <c:tickLblPos val="nextTo"/>
        <c:crossAx val="206680832"/>
        <c:crosses val="autoZero"/>
        <c:auto val="1"/>
        <c:lblAlgn val="ctr"/>
        <c:lblOffset val="100"/>
        <c:noMultiLvlLbl val="0"/>
      </c:catAx>
      <c:valAx>
        <c:axId val="206680832"/>
        <c:scaling>
          <c:orientation val="minMax"/>
          <c:max val="1"/>
          <c:min val="0"/>
        </c:scaling>
        <c:delete val="1"/>
        <c:axPos val="t"/>
        <c:numFmt formatCode="0%" sourceLinked="1"/>
        <c:majorTickMark val="out"/>
        <c:minorTickMark val="none"/>
        <c:tickLblPos val="nextTo"/>
        <c:crossAx val="20667673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5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002A7E">
                  <a:alpha val="75000"/>
                </a:srgbClr>
              </a:solidFill>
            </c:spPr>
          </c:dPt>
          <c:dPt>
            <c:idx val="2"/>
            <c:invertIfNegative val="0"/>
            <c:bubble3D val="0"/>
            <c:spPr>
              <a:solidFill>
                <a:srgbClr val="002A7E">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Male</c:v>
                </c:pt>
                <c:pt idx="1">
                  <c:v>Male</c:v>
                </c:pt>
                <c:pt idx="2">
                  <c:v>Male</c:v>
                </c:pt>
              </c:strCache>
            </c:strRef>
          </c:cat>
          <c:val>
            <c:numRef>
              <c:f>Sheet1!$B$2:$B$4</c:f>
              <c:numCache>
                <c:formatCode>0%</c:formatCode>
                <c:ptCount val="3"/>
                <c:pt idx="0">
                  <c:v>0.21</c:v>
                </c:pt>
                <c:pt idx="1">
                  <c:v>0.17</c:v>
                </c:pt>
                <c:pt idx="2">
                  <c:v>0.23</c:v>
                </c:pt>
              </c:numCache>
            </c:numRef>
          </c:val>
        </c:ser>
        <c:dLbls>
          <c:dLblPos val="outEnd"/>
          <c:showLegendKey val="0"/>
          <c:showVal val="1"/>
          <c:showCatName val="0"/>
          <c:showSerName val="0"/>
          <c:showPercent val="0"/>
          <c:showBubbleSize val="0"/>
        </c:dLbls>
        <c:gapWidth val="50"/>
        <c:axId val="206703616"/>
        <c:axId val="206744576"/>
      </c:barChart>
      <c:catAx>
        <c:axId val="206703616"/>
        <c:scaling>
          <c:orientation val="maxMin"/>
        </c:scaling>
        <c:delete val="1"/>
        <c:axPos val="l"/>
        <c:majorTickMark val="out"/>
        <c:minorTickMark val="none"/>
        <c:tickLblPos val="nextTo"/>
        <c:crossAx val="206744576"/>
        <c:crosses val="autoZero"/>
        <c:auto val="1"/>
        <c:lblAlgn val="ctr"/>
        <c:lblOffset val="100"/>
        <c:noMultiLvlLbl val="0"/>
      </c:catAx>
      <c:valAx>
        <c:axId val="206744576"/>
        <c:scaling>
          <c:orientation val="minMax"/>
          <c:max val="1"/>
          <c:min val="0"/>
        </c:scaling>
        <c:delete val="1"/>
        <c:axPos val="t"/>
        <c:numFmt formatCode="0%" sourceLinked="1"/>
        <c:majorTickMark val="out"/>
        <c:minorTickMark val="none"/>
        <c:tickLblPos val="nextTo"/>
        <c:crossAx val="20670361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5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0.08</c:v>
                </c:pt>
                <c:pt idx="1">
                  <c:v>0.14000000000000001</c:v>
                </c:pt>
                <c:pt idx="2">
                  <c:v>0.06</c:v>
                </c:pt>
                <c:pt idx="3">
                  <c:v>0.08</c:v>
                </c:pt>
                <c:pt idx="4">
                  <c:v>0.08</c:v>
                </c:pt>
                <c:pt idx="5">
                  <c:v>0.16</c:v>
                </c:pt>
              </c:numCache>
            </c:numRef>
          </c:val>
        </c:ser>
        <c:dLbls>
          <c:dLblPos val="outEnd"/>
          <c:showLegendKey val="0"/>
          <c:showVal val="1"/>
          <c:showCatName val="0"/>
          <c:showSerName val="0"/>
          <c:showPercent val="0"/>
          <c:showBubbleSize val="0"/>
        </c:dLbls>
        <c:gapWidth val="50"/>
        <c:axId val="206485760"/>
        <c:axId val="206491008"/>
      </c:barChart>
      <c:catAx>
        <c:axId val="206485760"/>
        <c:scaling>
          <c:orientation val="maxMin"/>
        </c:scaling>
        <c:delete val="1"/>
        <c:axPos val="l"/>
        <c:majorTickMark val="out"/>
        <c:minorTickMark val="none"/>
        <c:tickLblPos val="nextTo"/>
        <c:crossAx val="206491008"/>
        <c:crosses val="autoZero"/>
        <c:auto val="1"/>
        <c:lblAlgn val="ctr"/>
        <c:lblOffset val="100"/>
        <c:noMultiLvlLbl val="0"/>
      </c:catAx>
      <c:valAx>
        <c:axId val="206491008"/>
        <c:scaling>
          <c:orientation val="minMax"/>
          <c:max val="1"/>
          <c:min val="0"/>
        </c:scaling>
        <c:delete val="1"/>
        <c:axPos val="t"/>
        <c:numFmt formatCode="0%" sourceLinked="1"/>
        <c:majorTickMark val="out"/>
        <c:minorTickMark val="none"/>
        <c:tickLblPos val="nextTo"/>
        <c:crossAx val="20648576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5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0.12</c:v>
                </c:pt>
                <c:pt idx="1">
                  <c:v>0.22</c:v>
                </c:pt>
                <c:pt idx="2">
                  <c:v>0.12</c:v>
                </c:pt>
                <c:pt idx="3">
                  <c:v>0.11</c:v>
                </c:pt>
                <c:pt idx="4">
                  <c:v>0.05</c:v>
                </c:pt>
                <c:pt idx="5">
                  <c:v>0.21</c:v>
                </c:pt>
              </c:numCache>
            </c:numRef>
          </c:val>
        </c:ser>
        <c:dLbls>
          <c:dLblPos val="outEnd"/>
          <c:showLegendKey val="0"/>
          <c:showVal val="1"/>
          <c:showCatName val="0"/>
          <c:showSerName val="0"/>
          <c:showPercent val="0"/>
          <c:showBubbleSize val="0"/>
        </c:dLbls>
        <c:gapWidth val="50"/>
        <c:axId val="206501760"/>
        <c:axId val="206621696"/>
      </c:barChart>
      <c:catAx>
        <c:axId val="206501760"/>
        <c:scaling>
          <c:orientation val="maxMin"/>
        </c:scaling>
        <c:delete val="1"/>
        <c:axPos val="l"/>
        <c:majorTickMark val="out"/>
        <c:minorTickMark val="none"/>
        <c:tickLblPos val="nextTo"/>
        <c:crossAx val="206621696"/>
        <c:crosses val="autoZero"/>
        <c:auto val="1"/>
        <c:lblAlgn val="ctr"/>
        <c:lblOffset val="100"/>
        <c:noMultiLvlLbl val="0"/>
      </c:catAx>
      <c:valAx>
        <c:axId val="206621696"/>
        <c:scaling>
          <c:orientation val="minMax"/>
          <c:max val="1"/>
          <c:min val="0"/>
        </c:scaling>
        <c:delete val="1"/>
        <c:axPos val="t"/>
        <c:numFmt formatCode="0%" sourceLinked="1"/>
        <c:majorTickMark val="out"/>
        <c:minorTickMark val="none"/>
        <c:tickLblPos val="nextTo"/>
        <c:crossAx val="20650176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5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0.12</c:v>
                </c:pt>
                <c:pt idx="1">
                  <c:v>0.14000000000000001</c:v>
                </c:pt>
                <c:pt idx="2">
                  <c:v>7.0000000000000007E-2</c:v>
                </c:pt>
                <c:pt idx="3">
                  <c:v>0.13</c:v>
                </c:pt>
                <c:pt idx="4">
                  <c:v>0.12</c:v>
                </c:pt>
                <c:pt idx="5">
                  <c:v>0.17</c:v>
                </c:pt>
              </c:numCache>
            </c:numRef>
          </c:val>
        </c:ser>
        <c:dLbls>
          <c:dLblPos val="outEnd"/>
          <c:showLegendKey val="0"/>
          <c:showVal val="1"/>
          <c:showCatName val="0"/>
          <c:showSerName val="0"/>
          <c:showPercent val="0"/>
          <c:showBubbleSize val="0"/>
        </c:dLbls>
        <c:gapWidth val="50"/>
        <c:axId val="207169024"/>
        <c:axId val="207194752"/>
      </c:barChart>
      <c:catAx>
        <c:axId val="207169024"/>
        <c:scaling>
          <c:orientation val="maxMin"/>
        </c:scaling>
        <c:delete val="1"/>
        <c:axPos val="l"/>
        <c:majorTickMark val="out"/>
        <c:minorTickMark val="none"/>
        <c:tickLblPos val="nextTo"/>
        <c:crossAx val="207194752"/>
        <c:crosses val="autoZero"/>
        <c:auto val="1"/>
        <c:lblAlgn val="ctr"/>
        <c:lblOffset val="100"/>
        <c:noMultiLvlLbl val="0"/>
      </c:catAx>
      <c:valAx>
        <c:axId val="207194752"/>
        <c:scaling>
          <c:orientation val="minMax"/>
          <c:max val="1"/>
          <c:min val="0"/>
        </c:scaling>
        <c:delete val="1"/>
        <c:axPos val="t"/>
        <c:numFmt formatCode="0%" sourceLinked="1"/>
        <c:majorTickMark val="out"/>
        <c:minorTickMark val="none"/>
        <c:tickLblPos val="nextTo"/>
        <c:crossAx val="20716902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5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chemeClr val="tx1"/>
            </a:solidFill>
          </c:spPr>
          <c:invertIfNegative val="0"/>
          <c:dPt>
            <c:idx val="0"/>
            <c:invertIfNegative val="0"/>
            <c:bubble3D val="0"/>
          </c:dPt>
          <c:dPt>
            <c:idx val="1"/>
            <c:invertIfNegative val="0"/>
            <c:bubble3D val="0"/>
            <c:spPr>
              <a:solidFill>
                <a:schemeClr val="tx1">
                  <a:lumMod val="75000"/>
                  <a:lumOff val="25000"/>
                </a:schemeClr>
              </a:solidFill>
            </c:spPr>
          </c:dPt>
          <c:dPt>
            <c:idx val="2"/>
            <c:invertIfNegative val="0"/>
            <c:bubble3D val="0"/>
            <c:spPr>
              <a:solidFill>
                <a:schemeClr val="tx1">
                  <a:lumMod val="50000"/>
                  <a:lumOff val="50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0.11</c:v>
                </c:pt>
                <c:pt idx="1">
                  <c:v>0.09</c:v>
                </c:pt>
                <c:pt idx="2">
                  <c:v>0.05</c:v>
                </c:pt>
              </c:numCache>
            </c:numRef>
          </c:val>
        </c:ser>
        <c:dLbls>
          <c:dLblPos val="outEnd"/>
          <c:showLegendKey val="0"/>
          <c:showVal val="1"/>
          <c:showCatName val="0"/>
          <c:showSerName val="0"/>
          <c:showPercent val="0"/>
          <c:showBubbleSize val="0"/>
        </c:dLbls>
        <c:gapWidth val="50"/>
        <c:axId val="207242368"/>
        <c:axId val="207250176"/>
      </c:barChart>
      <c:catAx>
        <c:axId val="207242368"/>
        <c:scaling>
          <c:orientation val="maxMin"/>
        </c:scaling>
        <c:delete val="1"/>
        <c:axPos val="l"/>
        <c:majorTickMark val="out"/>
        <c:minorTickMark val="none"/>
        <c:tickLblPos val="nextTo"/>
        <c:crossAx val="207250176"/>
        <c:crosses val="autoZero"/>
        <c:auto val="1"/>
        <c:lblAlgn val="ctr"/>
        <c:lblOffset val="100"/>
        <c:noMultiLvlLbl val="0"/>
      </c:catAx>
      <c:valAx>
        <c:axId val="207250176"/>
        <c:scaling>
          <c:orientation val="minMax"/>
          <c:max val="1"/>
          <c:min val="0"/>
        </c:scaling>
        <c:delete val="1"/>
        <c:axPos val="t"/>
        <c:numFmt formatCode="0%" sourceLinked="1"/>
        <c:majorTickMark val="out"/>
        <c:minorTickMark val="none"/>
        <c:tickLblPos val="nextTo"/>
        <c:crossAx val="20724236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5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US</c:v>
                </c:pt>
              </c:strCache>
            </c:strRef>
          </c:tx>
          <c:spPr>
            <a:solidFill>
              <a:schemeClr val="tx1"/>
            </a:solidFill>
          </c:spPr>
          <c:invertIfNegative val="0"/>
          <c:dPt>
            <c:idx val="0"/>
            <c:invertIfNegative val="0"/>
            <c:bubble3D val="0"/>
          </c:dPt>
          <c:dPt>
            <c:idx val="1"/>
            <c:invertIfNegative val="0"/>
            <c:bubble3D val="0"/>
            <c:spPr>
              <a:solidFill>
                <a:schemeClr val="tx1">
                  <a:lumMod val="75000"/>
                  <a:lumOff val="25000"/>
                </a:schemeClr>
              </a:solidFill>
            </c:spPr>
          </c:dPt>
          <c:dPt>
            <c:idx val="2"/>
            <c:invertIfNegative val="0"/>
            <c:bubble3D val="0"/>
            <c:spPr>
              <a:solidFill>
                <a:schemeClr val="tx1">
                  <a:lumMod val="50000"/>
                  <a:lumOff val="50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0.19</c:v>
                </c:pt>
                <c:pt idx="1">
                  <c:v>0.09</c:v>
                </c:pt>
                <c:pt idx="2">
                  <c:v>0.06</c:v>
                </c:pt>
              </c:numCache>
            </c:numRef>
          </c:val>
        </c:ser>
        <c:dLbls>
          <c:dLblPos val="outEnd"/>
          <c:showLegendKey val="0"/>
          <c:showVal val="1"/>
          <c:showCatName val="0"/>
          <c:showSerName val="0"/>
          <c:showPercent val="0"/>
          <c:showBubbleSize val="0"/>
        </c:dLbls>
        <c:gapWidth val="50"/>
        <c:axId val="207260672"/>
        <c:axId val="207342208"/>
      </c:barChart>
      <c:catAx>
        <c:axId val="207260672"/>
        <c:scaling>
          <c:orientation val="maxMin"/>
        </c:scaling>
        <c:delete val="1"/>
        <c:axPos val="l"/>
        <c:majorTickMark val="out"/>
        <c:minorTickMark val="none"/>
        <c:tickLblPos val="nextTo"/>
        <c:crossAx val="207342208"/>
        <c:crosses val="autoZero"/>
        <c:auto val="1"/>
        <c:lblAlgn val="ctr"/>
        <c:lblOffset val="100"/>
        <c:noMultiLvlLbl val="0"/>
      </c:catAx>
      <c:valAx>
        <c:axId val="207342208"/>
        <c:scaling>
          <c:orientation val="minMax"/>
          <c:max val="1"/>
          <c:min val="0"/>
        </c:scaling>
        <c:delete val="1"/>
        <c:axPos val="t"/>
        <c:numFmt formatCode="0%" sourceLinked="1"/>
        <c:majorTickMark val="out"/>
        <c:minorTickMark val="none"/>
        <c:tickLblPos val="nextTo"/>
        <c:crossAx val="207260672"/>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C00000"/>
              </a:solidFill>
            </c:spPr>
          </c:dPt>
          <c:dPt>
            <c:idx val="5"/>
            <c:invertIfNegative val="0"/>
            <c:bubble3D val="0"/>
            <c:spPr>
              <a:solidFill>
                <a:srgbClr val="C00000"/>
              </a:solidFill>
            </c:spPr>
          </c:dPt>
          <c:dPt>
            <c:idx val="6"/>
            <c:invertIfNegative val="0"/>
            <c:bubble3D val="0"/>
            <c:spPr>
              <a:solidFill>
                <a:schemeClr val="tx1">
                  <a:lumMod val="65000"/>
                  <a:lumOff val="35000"/>
                </a:schemeClr>
              </a:solidFill>
            </c:spPr>
          </c:dPt>
          <c:dPt>
            <c:idx val="7"/>
            <c:invertIfNegative val="0"/>
            <c:bubble3D val="0"/>
            <c:spPr>
              <a:solidFill>
                <a:schemeClr val="tx1">
                  <a:lumMod val="65000"/>
                  <a:lumOff val="35000"/>
                </a:schemeClr>
              </a:solidFill>
            </c:spPr>
          </c:dPt>
          <c:dPt>
            <c:idx val="8"/>
            <c:invertIfNegative val="0"/>
            <c:bubble3D val="0"/>
            <c:spPr>
              <a:solidFill>
                <a:schemeClr val="tx1">
                  <a:lumMod val="65000"/>
                  <a:lumOff val="35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Swelling of leg</c:v>
                </c:pt>
                <c:pt idx="1">
                  <c:v>Pain/tenderness of leg</c:v>
                </c:pt>
                <c:pt idx="2">
                  <c:v>Changes in the skin color of leg</c:v>
                </c:pt>
                <c:pt idx="3">
                  <c:v>Leg feels warm to touch</c:v>
                </c:pt>
                <c:pt idx="4">
                  <c:v>Itching of your leg</c:v>
                </c:pt>
                <c:pt idx="5">
                  <c:v>Leg paralysis</c:v>
                </c:pt>
                <c:pt idx="6">
                  <c:v>Other</c:v>
                </c:pt>
                <c:pt idx="7">
                  <c:v>None of the above</c:v>
                </c:pt>
                <c:pt idx="8">
                  <c:v>Not sure</c:v>
                </c:pt>
              </c:strCache>
            </c:strRef>
          </c:cat>
          <c:val>
            <c:numRef>
              <c:f>Sheet1!$B$2:$B$10</c:f>
              <c:numCache>
                <c:formatCode>0%</c:formatCode>
                <c:ptCount val="9"/>
                <c:pt idx="0">
                  <c:v>0.79</c:v>
                </c:pt>
                <c:pt idx="1">
                  <c:v>0.82</c:v>
                </c:pt>
                <c:pt idx="2">
                  <c:v>0.6</c:v>
                </c:pt>
                <c:pt idx="3">
                  <c:v>0.55000000000000004</c:v>
                </c:pt>
                <c:pt idx="4">
                  <c:v>0.17</c:v>
                </c:pt>
                <c:pt idx="5">
                  <c:v>0.28999999999999998</c:v>
                </c:pt>
                <c:pt idx="6">
                  <c:v>0.01</c:v>
                </c:pt>
                <c:pt idx="7">
                  <c:v>0.01</c:v>
                </c:pt>
                <c:pt idx="8">
                  <c:v>0.01</c:v>
                </c:pt>
              </c:numCache>
            </c:numRef>
          </c:val>
        </c:ser>
        <c:dLbls>
          <c:dLblPos val="outEnd"/>
          <c:showLegendKey val="0"/>
          <c:showVal val="1"/>
          <c:showCatName val="0"/>
          <c:showSerName val="0"/>
          <c:showPercent val="0"/>
          <c:showBubbleSize val="0"/>
        </c:dLbls>
        <c:gapWidth val="50"/>
        <c:axId val="148029824"/>
        <c:axId val="148036224"/>
      </c:barChart>
      <c:catAx>
        <c:axId val="148029824"/>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48036224"/>
        <c:crosses val="autoZero"/>
        <c:auto val="1"/>
        <c:lblAlgn val="ctr"/>
        <c:lblOffset val="100"/>
        <c:noMultiLvlLbl val="0"/>
      </c:catAx>
      <c:valAx>
        <c:axId val="148036224"/>
        <c:scaling>
          <c:orientation val="minMax"/>
        </c:scaling>
        <c:delete val="1"/>
        <c:axPos val="t"/>
        <c:numFmt formatCode="0%" sourceLinked="1"/>
        <c:majorTickMark val="out"/>
        <c:minorTickMark val="none"/>
        <c:tickLblPos val="nextTo"/>
        <c:crossAx val="14802982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6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US</c:v>
                </c:pt>
              </c:strCache>
            </c:strRef>
          </c:tx>
          <c:spPr>
            <a:solidFill>
              <a:schemeClr val="tx1"/>
            </a:solidFill>
          </c:spPr>
          <c:invertIfNegative val="0"/>
          <c:dPt>
            <c:idx val="0"/>
            <c:invertIfNegative val="0"/>
            <c:bubble3D val="0"/>
          </c:dPt>
          <c:dPt>
            <c:idx val="1"/>
            <c:invertIfNegative val="0"/>
            <c:bubble3D val="0"/>
            <c:spPr>
              <a:solidFill>
                <a:schemeClr val="tx1">
                  <a:lumMod val="75000"/>
                  <a:lumOff val="25000"/>
                </a:schemeClr>
              </a:solidFill>
            </c:spPr>
          </c:dPt>
          <c:dPt>
            <c:idx val="2"/>
            <c:invertIfNegative val="0"/>
            <c:bubble3D val="0"/>
            <c:spPr>
              <a:solidFill>
                <a:schemeClr val="tx1">
                  <a:lumMod val="50000"/>
                  <a:lumOff val="50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0.14000000000000001</c:v>
                </c:pt>
                <c:pt idx="1">
                  <c:v>0.1</c:v>
                </c:pt>
                <c:pt idx="2">
                  <c:v>0.11</c:v>
                </c:pt>
              </c:numCache>
            </c:numRef>
          </c:val>
        </c:ser>
        <c:dLbls>
          <c:dLblPos val="outEnd"/>
          <c:showLegendKey val="0"/>
          <c:showVal val="1"/>
          <c:showCatName val="0"/>
          <c:showSerName val="0"/>
          <c:showPercent val="0"/>
          <c:showBubbleSize val="0"/>
        </c:dLbls>
        <c:gapWidth val="50"/>
        <c:axId val="207389824"/>
        <c:axId val="207397632"/>
      </c:barChart>
      <c:catAx>
        <c:axId val="207389824"/>
        <c:scaling>
          <c:orientation val="maxMin"/>
        </c:scaling>
        <c:delete val="1"/>
        <c:axPos val="l"/>
        <c:majorTickMark val="out"/>
        <c:minorTickMark val="none"/>
        <c:tickLblPos val="nextTo"/>
        <c:crossAx val="207397632"/>
        <c:crosses val="autoZero"/>
        <c:auto val="1"/>
        <c:lblAlgn val="ctr"/>
        <c:lblOffset val="100"/>
        <c:noMultiLvlLbl val="0"/>
      </c:catAx>
      <c:valAx>
        <c:axId val="207397632"/>
        <c:scaling>
          <c:orientation val="minMax"/>
          <c:max val="1"/>
          <c:min val="0"/>
        </c:scaling>
        <c:delete val="1"/>
        <c:axPos val="t"/>
        <c:numFmt formatCode="0%" sourceLinked="1"/>
        <c:majorTickMark val="out"/>
        <c:minorTickMark val="none"/>
        <c:tickLblPos val="nextTo"/>
        <c:crossAx val="207389824"/>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56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rgbClr val="003399">
                <a:alpha val="27843"/>
              </a:srgbClr>
            </a:solidFill>
          </c:spPr>
          <c:invertIfNegative val="0"/>
          <c:dPt>
            <c:idx val="0"/>
            <c:invertIfNegative val="0"/>
            <c:bubble3D val="0"/>
            <c:spPr>
              <a:solidFill>
                <a:srgbClr val="003399">
                  <a:alpha val="28000"/>
                </a:srgbClr>
              </a:solidFill>
            </c:spPr>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spPr>
              <a:solidFill>
                <a:srgbClr val="003399">
                  <a:alpha val="27451"/>
                </a:srgbClr>
              </a:solidFill>
            </c:spPr>
          </c:dPt>
          <c:dPt>
            <c:idx val="7"/>
            <c:invertIfNegative val="0"/>
            <c:bubble3D val="0"/>
            <c:spPr>
              <a:solidFill>
                <a:srgbClr val="003399">
                  <a:alpha val="27000"/>
                </a:srgbClr>
              </a:solidFill>
            </c:spPr>
          </c:dPt>
          <c:dPt>
            <c:idx val="8"/>
            <c:invertIfNegative val="0"/>
            <c:bubble3D val="0"/>
            <c:spPr>
              <a:solidFill>
                <a:srgbClr val="C00000"/>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TH (A)</c:v>
                </c:pt>
                <c:pt idx="1">
                  <c:v>AR (B)</c:v>
                </c:pt>
                <c:pt idx="2">
                  <c:v>JP (C)</c:v>
                </c:pt>
                <c:pt idx="3">
                  <c:v>DE (D)</c:v>
                </c:pt>
                <c:pt idx="4">
                  <c:v>CA (E)</c:v>
                </c:pt>
                <c:pt idx="5">
                  <c:v>UK (F)</c:v>
                </c:pt>
                <c:pt idx="6">
                  <c:v>US (G)</c:v>
                </c:pt>
                <c:pt idx="7">
                  <c:v>AU (H)</c:v>
                </c:pt>
                <c:pt idx="8">
                  <c:v>NL (I)</c:v>
                </c:pt>
              </c:strCache>
            </c:strRef>
          </c:cat>
          <c:val>
            <c:numRef>
              <c:f>Sheet1!$B$2:$B$10</c:f>
              <c:numCache>
                <c:formatCode>0%</c:formatCode>
                <c:ptCount val="9"/>
                <c:pt idx="0">
                  <c:v>0.6</c:v>
                </c:pt>
                <c:pt idx="1">
                  <c:v>0.56000000000000005</c:v>
                </c:pt>
                <c:pt idx="2">
                  <c:v>0.27</c:v>
                </c:pt>
                <c:pt idx="3">
                  <c:v>0.23</c:v>
                </c:pt>
                <c:pt idx="4">
                  <c:v>0.21</c:v>
                </c:pt>
                <c:pt idx="5">
                  <c:v>0.21</c:v>
                </c:pt>
                <c:pt idx="6">
                  <c:v>0.2</c:v>
                </c:pt>
                <c:pt idx="7">
                  <c:v>0.18</c:v>
                </c:pt>
                <c:pt idx="8">
                  <c:v>0.1</c:v>
                </c:pt>
              </c:numCache>
            </c:numRef>
          </c:val>
        </c:ser>
        <c:dLbls>
          <c:dLblPos val="outEnd"/>
          <c:showLegendKey val="0"/>
          <c:showVal val="1"/>
          <c:showCatName val="0"/>
          <c:showSerName val="0"/>
          <c:showPercent val="0"/>
          <c:showBubbleSize val="0"/>
        </c:dLbls>
        <c:gapWidth val="50"/>
        <c:axId val="207424512"/>
        <c:axId val="207441280"/>
      </c:barChart>
      <c:catAx>
        <c:axId val="207424512"/>
        <c:scaling>
          <c:orientation val="maxMin"/>
        </c:scaling>
        <c:delete val="0"/>
        <c:axPos val="l"/>
        <c:majorTickMark val="out"/>
        <c:minorTickMark val="none"/>
        <c:tickLblPos val="nextTo"/>
        <c:txPr>
          <a:bodyPr/>
          <a:lstStyle/>
          <a:p>
            <a:pPr>
              <a:defRPr sz="800" b="1">
                <a:latin typeface="Arial" panose="020B0604020202020204" pitchFamily="34" charset="0"/>
                <a:cs typeface="Arial" panose="020B0604020202020204" pitchFamily="34" charset="0"/>
              </a:defRPr>
            </a:pPr>
            <a:endParaRPr lang="en-US"/>
          </a:p>
        </c:txPr>
        <c:crossAx val="207441280"/>
        <c:crosses val="autoZero"/>
        <c:auto val="1"/>
        <c:lblAlgn val="ctr"/>
        <c:lblOffset val="100"/>
        <c:noMultiLvlLbl val="0"/>
      </c:catAx>
      <c:valAx>
        <c:axId val="207441280"/>
        <c:scaling>
          <c:orientation val="minMax"/>
          <c:max val="1"/>
          <c:min val="0"/>
        </c:scaling>
        <c:delete val="1"/>
        <c:axPos val="t"/>
        <c:numFmt formatCode="0%" sourceLinked="1"/>
        <c:majorTickMark val="out"/>
        <c:minorTickMark val="none"/>
        <c:tickLblPos val="nextTo"/>
        <c:crossAx val="20742451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6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rgbClr val="003399">
                <a:alpha val="27000"/>
              </a:srgbClr>
            </a:solidFill>
          </c:spPr>
          <c:invertIfNegative val="0"/>
          <c:dPt>
            <c:idx val="0"/>
            <c:invertIfNegative val="0"/>
            <c:bubble3D val="0"/>
            <c:spPr>
              <a:solidFill>
                <a:srgbClr val="003399">
                  <a:alpha val="28000"/>
                </a:srgbClr>
              </a:solidFill>
            </c:spPr>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dPt>
          <c:dPt>
            <c:idx val="8"/>
            <c:invertIfNegative val="0"/>
            <c:bubble3D val="0"/>
            <c:spPr>
              <a:solidFill>
                <a:srgbClr val="C00000"/>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TH (A)</c:v>
                </c:pt>
                <c:pt idx="1">
                  <c:v>AR (B)</c:v>
                </c:pt>
                <c:pt idx="2">
                  <c:v>JP (C)</c:v>
                </c:pt>
                <c:pt idx="3">
                  <c:v>DE (D)</c:v>
                </c:pt>
                <c:pt idx="4">
                  <c:v>CA (E)</c:v>
                </c:pt>
                <c:pt idx="5">
                  <c:v>UK (F)</c:v>
                </c:pt>
                <c:pt idx="6">
                  <c:v>US (G)</c:v>
                </c:pt>
                <c:pt idx="7">
                  <c:v>AU (H)</c:v>
                </c:pt>
                <c:pt idx="8">
                  <c:v>NL (I)</c:v>
                </c:pt>
              </c:strCache>
            </c:strRef>
          </c:cat>
          <c:val>
            <c:numRef>
              <c:f>Sheet1!$B$2:$B$10</c:f>
              <c:numCache>
                <c:formatCode>0%</c:formatCode>
                <c:ptCount val="9"/>
                <c:pt idx="0">
                  <c:v>0.66</c:v>
                </c:pt>
                <c:pt idx="1">
                  <c:v>0.6</c:v>
                </c:pt>
                <c:pt idx="2">
                  <c:v>0.35</c:v>
                </c:pt>
                <c:pt idx="3">
                  <c:v>0.26</c:v>
                </c:pt>
                <c:pt idx="4">
                  <c:v>0.21</c:v>
                </c:pt>
                <c:pt idx="5">
                  <c:v>0.21</c:v>
                </c:pt>
                <c:pt idx="6">
                  <c:v>0.2</c:v>
                </c:pt>
                <c:pt idx="7">
                  <c:v>0.19</c:v>
                </c:pt>
                <c:pt idx="8">
                  <c:v>0.15</c:v>
                </c:pt>
              </c:numCache>
            </c:numRef>
          </c:val>
        </c:ser>
        <c:dLbls>
          <c:dLblPos val="outEnd"/>
          <c:showLegendKey val="0"/>
          <c:showVal val="1"/>
          <c:showCatName val="0"/>
          <c:showSerName val="0"/>
          <c:showPercent val="0"/>
          <c:showBubbleSize val="0"/>
        </c:dLbls>
        <c:gapWidth val="50"/>
        <c:axId val="207497088"/>
        <c:axId val="207521280"/>
      </c:barChart>
      <c:catAx>
        <c:axId val="207497088"/>
        <c:scaling>
          <c:orientation val="maxMin"/>
        </c:scaling>
        <c:delete val="0"/>
        <c:axPos val="l"/>
        <c:majorTickMark val="out"/>
        <c:minorTickMark val="none"/>
        <c:tickLblPos val="nextTo"/>
        <c:txPr>
          <a:bodyPr/>
          <a:lstStyle/>
          <a:p>
            <a:pPr>
              <a:defRPr sz="800" b="1">
                <a:latin typeface="Arial" panose="020B0604020202020204" pitchFamily="34" charset="0"/>
                <a:cs typeface="Arial" panose="020B0604020202020204" pitchFamily="34" charset="0"/>
              </a:defRPr>
            </a:pPr>
            <a:endParaRPr lang="en-US"/>
          </a:p>
        </c:txPr>
        <c:crossAx val="207521280"/>
        <c:crosses val="autoZero"/>
        <c:auto val="1"/>
        <c:lblAlgn val="ctr"/>
        <c:lblOffset val="100"/>
        <c:noMultiLvlLbl val="0"/>
      </c:catAx>
      <c:valAx>
        <c:axId val="207521280"/>
        <c:scaling>
          <c:orientation val="minMax"/>
          <c:max val="1"/>
          <c:min val="0"/>
        </c:scaling>
        <c:delete val="1"/>
        <c:axPos val="t"/>
        <c:numFmt formatCode="0%" sourceLinked="1"/>
        <c:majorTickMark val="out"/>
        <c:minorTickMark val="none"/>
        <c:tickLblPos val="nextTo"/>
        <c:crossAx val="20749708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6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rgbClr val="003399">
                <a:alpha val="27000"/>
              </a:srgbClr>
            </a:solidFill>
          </c:spPr>
          <c:invertIfNegative val="0"/>
          <c:dPt>
            <c:idx val="0"/>
            <c:invertIfNegative val="0"/>
            <c:bubble3D val="0"/>
            <c:spPr>
              <a:solidFill>
                <a:srgbClr val="003399">
                  <a:alpha val="28000"/>
                </a:srgbClr>
              </a:solidFill>
            </c:spPr>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dPt>
          <c:dPt>
            <c:idx val="8"/>
            <c:invertIfNegative val="0"/>
            <c:bubble3D val="0"/>
            <c:spPr>
              <a:solidFill>
                <a:srgbClr val="C00000"/>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TH (A)</c:v>
                </c:pt>
                <c:pt idx="1">
                  <c:v>AR (B)</c:v>
                </c:pt>
                <c:pt idx="2">
                  <c:v>CA (C)</c:v>
                </c:pt>
                <c:pt idx="3">
                  <c:v>JP (D)</c:v>
                </c:pt>
                <c:pt idx="4">
                  <c:v>US (E)</c:v>
                </c:pt>
                <c:pt idx="5">
                  <c:v>UK (F)</c:v>
                </c:pt>
                <c:pt idx="6">
                  <c:v>AU (G)</c:v>
                </c:pt>
                <c:pt idx="7">
                  <c:v>DE (H)</c:v>
                </c:pt>
                <c:pt idx="8">
                  <c:v>NL (I)</c:v>
                </c:pt>
              </c:strCache>
            </c:strRef>
          </c:cat>
          <c:val>
            <c:numRef>
              <c:f>Sheet1!$B$2:$B$10</c:f>
              <c:numCache>
                <c:formatCode>0%</c:formatCode>
                <c:ptCount val="9"/>
                <c:pt idx="0">
                  <c:v>0.6</c:v>
                </c:pt>
                <c:pt idx="1">
                  <c:v>0.56000000000000005</c:v>
                </c:pt>
                <c:pt idx="2">
                  <c:v>0.25</c:v>
                </c:pt>
                <c:pt idx="3">
                  <c:v>0.23</c:v>
                </c:pt>
                <c:pt idx="4">
                  <c:v>0.22</c:v>
                </c:pt>
                <c:pt idx="5">
                  <c:v>0.22</c:v>
                </c:pt>
                <c:pt idx="6">
                  <c:v>0.22</c:v>
                </c:pt>
                <c:pt idx="7">
                  <c:v>0.21</c:v>
                </c:pt>
                <c:pt idx="8">
                  <c:v>0.12</c:v>
                </c:pt>
              </c:numCache>
            </c:numRef>
          </c:val>
        </c:ser>
        <c:dLbls>
          <c:dLblPos val="outEnd"/>
          <c:showLegendKey val="0"/>
          <c:showVal val="1"/>
          <c:showCatName val="0"/>
          <c:showSerName val="0"/>
          <c:showPercent val="0"/>
          <c:showBubbleSize val="0"/>
        </c:dLbls>
        <c:gapWidth val="50"/>
        <c:axId val="207568896"/>
        <c:axId val="207572352"/>
      </c:barChart>
      <c:catAx>
        <c:axId val="207568896"/>
        <c:scaling>
          <c:orientation val="maxMin"/>
        </c:scaling>
        <c:delete val="0"/>
        <c:axPos val="l"/>
        <c:majorTickMark val="out"/>
        <c:minorTickMark val="none"/>
        <c:tickLblPos val="nextTo"/>
        <c:txPr>
          <a:bodyPr/>
          <a:lstStyle/>
          <a:p>
            <a:pPr>
              <a:defRPr sz="800" b="1">
                <a:latin typeface="Arial" panose="020B0604020202020204" pitchFamily="34" charset="0"/>
                <a:cs typeface="Arial" panose="020B0604020202020204" pitchFamily="34" charset="0"/>
              </a:defRPr>
            </a:pPr>
            <a:endParaRPr lang="en-US"/>
          </a:p>
        </c:txPr>
        <c:crossAx val="207572352"/>
        <c:crosses val="autoZero"/>
        <c:auto val="1"/>
        <c:lblAlgn val="ctr"/>
        <c:lblOffset val="100"/>
        <c:noMultiLvlLbl val="0"/>
      </c:catAx>
      <c:valAx>
        <c:axId val="207572352"/>
        <c:scaling>
          <c:orientation val="minMax"/>
          <c:max val="1"/>
          <c:min val="0"/>
        </c:scaling>
        <c:delete val="1"/>
        <c:axPos val="t"/>
        <c:numFmt formatCode="0%" sourceLinked="1"/>
        <c:majorTickMark val="out"/>
        <c:minorTickMark val="none"/>
        <c:tickLblPos val="nextTo"/>
        <c:crossAx val="20756889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6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5943235235074845E-2"/>
          <c:y val="0.1095081328157869"/>
          <c:w val="0.9681135295298503"/>
          <c:h val="0.7722973213882478"/>
        </c:manualLayout>
      </c:layout>
      <c:barChart>
        <c:barDir val="col"/>
        <c:grouping val="clustered"/>
        <c:varyColors val="0"/>
        <c:ser>
          <c:idx val="0"/>
          <c:order val="0"/>
          <c:tx>
            <c:strRef>
              <c:f>Sheet1!$B$1</c:f>
              <c:strCache>
                <c:ptCount val="1"/>
                <c:pt idx="0">
                  <c:v>Male</c:v>
                </c:pt>
              </c:strCache>
            </c:strRef>
          </c:tx>
          <c:spPr>
            <a:solidFill>
              <a:srgbClr val="002A7E"/>
            </a:solidFill>
          </c:spPr>
          <c:invertIfNegative val="0"/>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Sheet1!$B$2:$B$6</c:f>
              <c:numCache>
                <c:formatCode>0%</c:formatCode>
                <c:ptCount val="5"/>
                <c:pt idx="0">
                  <c:v>0.42</c:v>
                </c:pt>
                <c:pt idx="1">
                  <c:v>0.1</c:v>
                </c:pt>
                <c:pt idx="2">
                  <c:v>0.02</c:v>
                </c:pt>
                <c:pt idx="3">
                  <c:v>0.06</c:v>
                </c:pt>
                <c:pt idx="4">
                  <c:v>0.39</c:v>
                </c:pt>
              </c:numCache>
            </c:numRef>
          </c:val>
        </c:ser>
        <c:ser>
          <c:idx val="1"/>
          <c:order val="1"/>
          <c:tx>
            <c:strRef>
              <c:f>Sheet1!$C$1</c:f>
              <c:strCache>
                <c:ptCount val="1"/>
                <c:pt idx="0">
                  <c:v>Female</c:v>
                </c:pt>
              </c:strCache>
            </c:strRef>
          </c:tx>
          <c:spPr>
            <a:solidFill>
              <a:srgbClr val="C00000"/>
            </a:solidFill>
          </c:spPr>
          <c:invertIfNegative val="0"/>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Sheet1!$C$2:$C$6</c:f>
              <c:numCache>
                <c:formatCode>0%</c:formatCode>
                <c:ptCount val="5"/>
                <c:pt idx="0">
                  <c:v>0.43</c:v>
                </c:pt>
                <c:pt idx="1">
                  <c:v>7.0000000000000007E-2</c:v>
                </c:pt>
                <c:pt idx="3">
                  <c:v>0.06</c:v>
                </c:pt>
                <c:pt idx="4">
                  <c:v>0.44</c:v>
                </c:pt>
              </c:numCache>
            </c:numRef>
          </c:val>
        </c:ser>
        <c:ser>
          <c:idx val="2"/>
          <c:order val="2"/>
          <c:tx>
            <c:strRef>
              <c:f>Sheet1!$D$1</c:f>
              <c:strCache>
                <c:ptCount val="1"/>
                <c:pt idx="0">
                  <c:v>Column1</c:v>
                </c:pt>
              </c:strCache>
            </c:strRef>
          </c:tx>
          <c:spPr>
            <a:solidFill>
              <a:srgbClr val="002A7E">
                <a:alpha val="75000"/>
              </a:srgbClr>
            </a:solidFill>
          </c:spPr>
          <c:invertIfNegative val="0"/>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Sheet1!$D$2:$D$6</c:f>
              <c:numCache>
                <c:formatCode>General</c:formatCode>
                <c:ptCount val="5"/>
              </c:numCache>
            </c:numRef>
          </c:val>
        </c:ser>
        <c:ser>
          <c:idx val="3"/>
          <c:order val="3"/>
          <c:tx>
            <c:strRef>
              <c:f>Sheet1!$E$1</c:f>
              <c:strCache>
                <c:ptCount val="1"/>
                <c:pt idx="0">
                  <c:v>Male2</c:v>
                </c:pt>
              </c:strCache>
            </c:strRef>
          </c:tx>
          <c:spPr>
            <a:solidFill>
              <a:srgbClr val="002A7E">
                <a:alpha val="75000"/>
              </a:srgbClr>
            </a:solidFill>
          </c:spPr>
          <c:invertIfNegative val="0"/>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Sheet1!$E$2:$E$6</c:f>
              <c:numCache>
                <c:formatCode>0%</c:formatCode>
                <c:ptCount val="5"/>
                <c:pt idx="0">
                  <c:v>0.51</c:v>
                </c:pt>
                <c:pt idx="1">
                  <c:v>0.03</c:v>
                </c:pt>
                <c:pt idx="2">
                  <c:v>0.02</c:v>
                </c:pt>
                <c:pt idx="3">
                  <c:v>0.06</c:v>
                </c:pt>
                <c:pt idx="4">
                  <c:v>0.38</c:v>
                </c:pt>
              </c:numCache>
            </c:numRef>
          </c:val>
        </c:ser>
        <c:ser>
          <c:idx val="4"/>
          <c:order val="4"/>
          <c:tx>
            <c:strRef>
              <c:f>Sheet1!$F$1</c:f>
              <c:strCache>
                <c:ptCount val="1"/>
                <c:pt idx="0">
                  <c:v>Female2</c:v>
                </c:pt>
              </c:strCache>
            </c:strRef>
          </c:tx>
          <c:spPr>
            <a:solidFill>
              <a:srgbClr val="C00000">
                <a:alpha val="50000"/>
              </a:srgbClr>
            </a:solidFill>
          </c:spPr>
          <c:invertIfNegative val="0"/>
          <c:dLbls>
            <c:dLbl>
              <c:idx val="0"/>
              <c:layout>
                <c:manualLayout>
                  <c:x val="4.3480409393064886E-3"/>
                  <c:y val="0"/>
                </c:manualLayout>
              </c:layout>
              <c:dLblPos val="outEnd"/>
              <c:showLegendKey val="0"/>
              <c:showVal val="1"/>
              <c:showCatName val="0"/>
              <c:showSerName val="0"/>
              <c:showPercent val="0"/>
              <c:showBubbleSize val="0"/>
            </c:dLbl>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Sheet1!$F$2:$F$6</c:f>
              <c:numCache>
                <c:formatCode>0%</c:formatCode>
                <c:ptCount val="5"/>
                <c:pt idx="0">
                  <c:v>0.53</c:v>
                </c:pt>
                <c:pt idx="1">
                  <c:v>0.06</c:v>
                </c:pt>
                <c:pt idx="2">
                  <c:v>0.02</c:v>
                </c:pt>
                <c:pt idx="3">
                  <c:v>0.04</c:v>
                </c:pt>
                <c:pt idx="4">
                  <c:v>0.34</c:v>
                </c:pt>
              </c:numCache>
            </c:numRef>
          </c:val>
        </c:ser>
        <c:ser>
          <c:idx val="5"/>
          <c:order val="5"/>
          <c:tx>
            <c:strRef>
              <c:f>Sheet1!$G$1</c:f>
              <c:strCache>
                <c:ptCount val="1"/>
                <c:pt idx="0">
                  <c:v>Column2</c:v>
                </c:pt>
              </c:strCache>
            </c:strRef>
          </c:tx>
          <c:spPr>
            <a:solidFill>
              <a:srgbClr val="C00000">
                <a:alpha val="50000"/>
              </a:srgbClr>
            </a:solidFill>
          </c:spPr>
          <c:invertIfNegative val="0"/>
          <c:dLbls>
            <c:dLbl>
              <c:idx val="0"/>
              <c:layout>
                <c:manualLayout>
                  <c:x val="4.3481550641113207E-3"/>
                  <c:y val="0"/>
                </c:manualLayout>
              </c:layout>
              <c:dLblPos val="outEnd"/>
              <c:showLegendKey val="0"/>
              <c:showVal val="1"/>
              <c:showCatName val="0"/>
              <c:showSerName val="0"/>
              <c:showPercent val="0"/>
              <c:showBubbleSize val="0"/>
            </c:dLbl>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Sheet1!$G$2:$G$6</c:f>
              <c:numCache>
                <c:formatCode>General</c:formatCode>
                <c:ptCount val="5"/>
              </c:numCache>
            </c:numRef>
          </c:val>
        </c:ser>
        <c:ser>
          <c:idx val="6"/>
          <c:order val="6"/>
          <c:tx>
            <c:strRef>
              <c:f>Sheet1!$H$1</c:f>
              <c:strCache>
                <c:ptCount val="1"/>
                <c:pt idx="0">
                  <c:v>Male3</c:v>
                </c:pt>
              </c:strCache>
            </c:strRef>
          </c:tx>
          <c:spPr>
            <a:solidFill>
              <a:srgbClr val="002A7E">
                <a:alpha val="50000"/>
              </a:srgbClr>
            </a:solidFill>
          </c:spPr>
          <c:invertIfNegative val="0"/>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Sheet1!$H$2:$H$6</c:f>
              <c:numCache>
                <c:formatCode>0%</c:formatCode>
                <c:ptCount val="5"/>
                <c:pt idx="0">
                  <c:v>0.38</c:v>
                </c:pt>
                <c:pt idx="1">
                  <c:v>0.08</c:v>
                </c:pt>
                <c:pt idx="2">
                  <c:v>0.02</c:v>
                </c:pt>
                <c:pt idx="3">
                  <c:v>0.13</c:v>
                </c:pt>
                <c:pt idx="4">
                  <c:v>0.39</c:v>
                </c:pt>
              </c:numCache>
            </c:numRef>
          </c:val>
        </c:ser>
        <c:ser>
          <c:idx val="7"/>
          <c:order val="7"/>
          <c:tx>
            <c:strRef>
              <c:f>Sheet1!$I$1</c:f>
              <c:strCache>
                <c:ptCount val="1"/>
                <c:pt idx="0">
                  <c:v>Female3</c:v>
                </c:pt>
              </c:strCache>
            </c:strRef>
          </c:tx>
          <c:spPr>
            <a:solidFill>
              <a:srgbClr val="C00000">
                <a:alpha val="50000"/>
              </a:srgbClr>
            </a:solidFill>
          </c:spPr>
          <c:invertIfNegative val="0"/>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Sheet1!$I$2:$I$6</c:f>
              <c:numCache>
                <c:formatCode>0%</c:formatCode>
                <c:ptCount val="5"/>
                <c:pt idx="0">
                  <c:v>0.6</c:v>
                </c:pt>
                <c:pt idx="1">
                  <c:v>0.04</c:v>
                </c:pt>
                <c:pt idx="2">
                  <c:v>0.03</c:v>
                </c:pt>
                <c:pt idx="3">
                  <c:v>0.04</c:v>
                </c:pt>
                <c:pt idx="4">
                  <c:v>0.28000000000000003</c:v>
                </c:pt>
              </c:numCache>
            </c:numRef>
          </c:val>
        </c:ser>
        <c:dLbls>
          <c:dLblPos val="outEnd"/>
          <c:showLegendKey val="0"/>
          <c:showVal val="1"/>
          <c:showCatName val="0"/>
          <c:showSerName val="0"/>
          <c:showPercent val="0"/>
          <c:showBubbleSize val="0"/>
        </c:dLbls>
        <c:gapWidth val="150"/>
        <c:axId val="165094144"/>
        <c:axId val="165095680"/>
      </c:barChart>
      <c:catAx>
        <c:axId val="165094144"/>
        <c:scaling>
          <c:orientation val="minMax"/>
        </c:scaling>
        <c:delete val="1"/>
        <c:axPos val="b"/>
        <c:numFmt formatCode="General" sourceLinked="1"/>
        <c:majorTickMark val="out"/>
        <c:minorTickMark val="none"/>
        <c:tickLblPos val="nextTo"/>
        <c:crossAx val="165095680"/>
        <c:crosses val="autoZero"/>
        <c:auto val="1"/>
        <c:lblAlgn val="ctr"/>
        <c:lblOffset val="100"/>
        <c:noMultiLvlLbl val="0"/>
      </c:catAx>
      <c:valAx>
        <c:axId val="165095680"/>
        <c:scaling>
          <c:orientation val="minMax"/>
        </c:scaling>
        <c:delete val="1"/>
        <c:axPos val="l"/>
        <c:numFmt formatCode="0%" sourceLinked="1"/>
        <c:majorTickMark val="out"/>
        <c:minorTickMark val="none"/>
        <c:tickLblPos val="nextTo"/>
        <c:crossAx val="16509414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6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0.06</c:v>
                </c:pt>
                <c:pt idx="1">
                  <c:v>0.94</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56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0.17</c:v>
                </c:pt>
                <c:pt idx="1">
                  <c:v>0.83</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56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0.16</c:v>
                </c:pt>
                <c:pt idx="1">
                  <c:v>0.84</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56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C00000"/>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0.11</c:v>
                </c:pt>
                <c:pt idx="1">
                  <c:v>0.89</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56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C00000"/>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c:v>
                </c:pt>
                <c:pt idx="1">
                  <c:v>0.8</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9627368826603095"/>
          <c:y val="9.2050330511422945E-2"/>
          <c:w val="0.63950612824773045"/>
          <c:h val="0.81589933897715416"/>
        </c:manualLayout>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C00000"/>
              </a:solidFill>
            </c:spPr>
          </c:dPt>
          <c:dPt>
            <c:idx val="5"/>
            <c:invertIfNegative val="0"/>
            <c:bubble3D val="0"/>
            <c:spPr>
              <a:solidFill>
                <a:srgbClr val="C00000"/>
              </a:solidFill>
            </c:spPr>
          </c:dPt>
          <c:dPt>
            <c:idx val="6"/>
            <c:invertIfNegative val="0"/>
            <c:bubble3D val="0"/>
            <c:spPr>
              <a:solidFill>
                <a:schemeClr val="tx1">
                  <a:lumMod val="65000"/>
                  <a:lumOff val="35000"/>
                </a:schemeClr>
              </a:solidFill>
            </c:spPr>
          </c:dPt>
          <c:dPt>
            <c:idx val="7"/>
            <c:invertIfNegative val="0"/>
            <c:bubble3D val="0"/>
            <c:spPr>
              <a:solidFill>
                <a:srgbClr val="C00000"/>
              </a:solidFill>
            </c:spPr>
          </c:dPt>
          <c:dPt>
            <c:idx val="8"/>
            <c:invertIfNegative val="0"/>
            <c:bubble3D val="0"/>
            <c:spPr>
              <a:solidFill>
                <a:schemeClr val="tx1">
                  <a:lumMod val="65000"/>
                  <a:lumOff val="35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Swelling of leg</c:v>
                </c:pt>
                <c:pt idx="1">
                  <c:v>Pain/tenderness of leg</c:v>
                </c:pt>
                <c:pt idx="2">
                  <c:v>Changes in the skin color of leg</c:v>
                </c:pt>
                <c:pt idx="3">
                  <c:v>Leg feels warm to touch</c:v>
                </c:pt>
                <c:pt idx="4">
                  <c:v>Itching of your leg</c:v>
                </c:pt>
                <c:pt idx="5">
                  <c:v>Leg paralysis</c:v>
                </c:pt>
                <c:pt idx="6">
                  <c:v>Other</c:v>
                </c:pt>
                <c:pt idx="7">
                  <c:v>None of the above</c:v>
                </c:pt>
                <c:pt idx="8">
                  <c:v>Not sure</c:v>
                </c:pt>
              </c:strCache>
            </c:strRef>
          </c:cat>
          <c:val>
            <c:numRef>
              <c:f>Sheet1!$B$2:$B$10</c:f>
              <c:numCache>
                <c:formatCode>0%</c:formatCode>
                <c:ptCount val="9"/>
                <c:pt idx="0">
                  <c:v>0.67</c:v>
                </c:pt>
                <c:pt idx="1">
                  <c:v>0.66</c:v>
                </c:pt>
                <c:pt idx="2">
                  <c:v>0.55000000000000004</c:v>
                </c:pt>
                <c:pt idx="3">
                  <c:v>0.18</c:v>
                </c:pt>
                <c:pt idx="4">
                  <c:v>0.31</c:v>
                </c:pt>
                <c:pt idx="5">
                  <c:v>0.43</c:v>
                </c:pt>
                <c:pt idx="6" formatCode="0">
                  <c:v>0</c:v>
                </c:pt>
                <c:pt idx="7" formatCode="General">
                  <c:v>0</c:v>
                </c:pt>
                <c:pt idx="8">
                  <c:v>0.03</c:v>
                </c:pt>
              </c:numCache>
            </c:numRef>
          </c:val>
        </c:ser>
        <c:dLbls>
          <c:dLblPos val="outEnd"/>
          <c:showLegendKey val="0"/>
          <c:showVal val="1"/>
          <c:showCatName val="0"/>
          <c:showSerName val="0"/>
          <c:showPercent val="0"/>
          <c:showBubbleSize val="0"/>
        </c:dLbls>
        <c:gapWidth val="50"/>
        <c:axId val="147650048"/>
        <c:axId val="147673088"/>
      </c:barChart>
      <c:catAx>
        <c:axId val="147650048"/>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47673088"/>
        <c:crosses val="autoZero"/>
        <c:auto val="1"/>
        <c:lblAlgn val="ctr"/>
        <c:lblOffset val="100"/>
        <c:noMultiLvlLbl val="0"/>
      </c:catAx>
      <c:valAx>
        <c:axId val="147673088"/>
        <c:scaling>
          <c:orientation val="minMax"/>
          <c:max val="0.70000000000000007"/>
        </c:scaling>
        <c:delete val="1"/>
        <c:axPos val="t"/>
        <c:numFmt formatCode="0%" sourceLinked="1"/>
        <c:majorTickMark val="out"/>
        <c:minorTickMark val="none"/>
        <c:tickLblPos val="nextTo"/>
        <c:crossAx val="14765004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7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C00000"/>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0.24</c:v>
                </c:pt>
                <c:pt idx="1">
                  <c:v>0.76</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57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tx1"/>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0.16</c:v>
                </c:pt>
                <c:pt idx="1">
                  <c:v>0.84</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57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tx1"/>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0.14000000000000001</c:v>
                </c:pt>
                <c:pt idx="1">
                  <c:v>0.86</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57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tx1"/>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0.19</c:v>
                </c:pt>
                <c:pt idx="1">
                  <c:v>0.81</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57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Sheet1!$B$1</c:f>
              <c:strCache>
                <c:ptCount val="1"/>
                <c:pt idx="0">
                  <c:v>M 18-39</c:v>
                </c:pt>
              </c:strCache>
            </c:strRef>
          </c:tx>
          <c:spPr>
            <a:ln>
              <a:noFill/>
            </a:ln>
          </c:spPr>
          <c:marker>
            <c:symbol val="square"/>
            <c:size val="7"/>
            <c:spPr>
              <a:solidFill>
                <a:srgbClr val="004EBC"/>
              </a:solidFill>
              <a:ln>
                <a:solidFill>
                  <a:schemeClr val="tx1"/>
                </a:solidFill>
              </a:ln>
            </c:spPr>
          </c:marker>
          <c:cat>
            <c:strRef>
              <c:f>Sheet1!$A$2:$A$7</c:f>
              <c:strCache>
                <c:ptCount val="6"/>
                <c:pt idx="0">
                  <c:v>Swelling of leg</c:v>
                </c:pt>
                <c:pt idx="1">
                  <c:v>Pain/tenderness of leg</c:v>
                </c:pt>
                <c:pt idx="2">
                  <c:v>Changes in the skin color of leg</c:v>
                </c:pt>
                <c:pt idx="3">
                  <c:v>Leg feels warm to touch</c:v>
                </c:pt>
                <c:pt idx="4">
                  <c:v>Itching of your leg</c:v>
                </c:pt>
                <c:pt idx="5">
                  <c:v>Leg paralysis</c:v>
                </c:pt>
              </c:strCache>
            </c:strRef>
          </c:cat>
          <c:val>
            <c:numRef>
              <c:f>Sheet1!$B$2:$B$7</c:f>
              <c:numCache>
                <c:formatCode>General</c:formatCode>
                <c:ptCount val="6"/>
              </c:numCache>
            </c:numRef>
          </c:val>
          <c:smooth val="0"/>
        </c:ser>
        <c:ser>
          <c:idx val="1"/>
          <c:order val="1"/>
          <c:tx>
            <c:strRef>
              <c:f>Sheet1!$C$1</c:f>
              <c:strCache>
                <c:ptCount val="1"/>
                <c:pt idx="0">
                  <c:v>F 18-39</c:v>
                </c:pt>
              </c:strCache>
            </c:strRef>
          </c:tx>
          <c:spPr>
            <a:ln>
              <a:noFill/>
            </a:ln>
          </c:spPr>
          <c:marker>
            <c:symbol val="square"/>
            <c:size val="7"/>
            <c:spPr>
              <a:solidFill>
                <a:srgbClr val="FF0000"/>
              </a:solidFill>
              <a:ln>
                <a:solidFill>
                  <a:schemeClr val="tx1"/>
                </a:solidFill>
              </a:ln>
            </c:spPr>
          </c:marker>
          <c:cat>
            <c:strRef>
              <c:f>Sheet1!$A$2:$A$7</c:f>
              <c:strCache>
                <c:ptCount val="6"/>
                <c:pt idx="0">
                  <c:v>Swelling of leg</c:v>
                </c:pt>
                <c:pt idx="1">
                  <c:v>Pain/tenderness of leg</c:v>
                </c:pt>
                <c:pt idx="2">
                  <c:v>Changes in the skin color of leg</c:v>
                </c:pt>
                <c:pt idx="3">
                  <c:v>Leg feels warm to touch</c:v>
                </c:pt>
                <c:pt idx="4">
                  <c:v>Itching of your leg</c:v>
                </c:pt>
                <c:pt idx="5">
                  <c:v>Leg paralysis</c:v>
                </c:pt>
              </c:strCache>
            </c:strRef>
          </c:cat>
          <c:val>
            <c:numRef>
              <c:f>Sheet1!$C$2:$C$7</c:f>
              <c:numCache>
                <c:formatCode>General</c:formatCode>
                <c:ptCount val="6"/>
              </c:numCache>
            </c:numRef>
          </c:val>
          <c:smooth val="0"/>
        </c:ser>
        <c:ser>
          <c:idx val="2"/>
          <c:order val="2"/>
          <c:tx>
            <c:strRef>
              <c:f>Sheet1!$D$1</c:f>
              <c:strCache>
                <c:ptCount val="1"/>
                <c:pt idx="0">
                  <c:v>M 40-64*</c:v>
                </c:pt>
              </c:strCache>
            </c:strRef>
          </c:tx>
          <c:spPr>
            <a:ln>
              <a:noFill/>
            </a:ln>
          </c:spPr>
          <c:marker>
            <c:symbol val="triangle"/>
            <c:size val="7"/>
            <c:spPr>
              <a:solidFill>
                <a:srgbClr val="004EBC"/>
              </a:solidFill>
              <a:ln>
                <a:solidFill>
                  <a:schemeClr val="tx1"/>
                </a:solidFill>
              </a:ln>
            </c:spPr>
          </c:marker>
          <c:cat>
            <c:strRef>
              <c:f>Sheet1!$A$2:$A$7</c:f>
              <c:strCache>
                <c:ptCount val="6"/>
                <c:pt idx="0">
                  <c:v>Swelling of leg</c:v>
                </c:pt>
                <c:pt idx="1">
                  <c:v>Pain/tenderness of leg</c:v>
                </c:pt>
                <c:pt idx="2">
                  <c:v>Changes in the skin color of leg</c:v>
                </c:pt>
                <c:pt idx="3">
                  <c:v>Leg feels warm to touch</c:v>
                </c:pt>
                <c:pt idx="4">
                  <c:v>Itching of your leg</c:v>
                </c:pt>
                <c:pt idx="5">
                  <c:v>Leg paralysis</c:v>
                </c:pt>
              </c:strCache>
            </c:strRef>
          </c:cat>
          <c:val>
            <c:numRef>
              <c:f>Sheet1!$D$2:$D$7</c:f>
              <c:numCache>
                <c:formatCode>0%</c:formatCode>
                <c:ptCount val="6"/>
                <c:pt idx="0">
                  <c:v>0.81</c:v>
                </c:pt>
                <c:pt idx="1">
                  <c:v>0.85</c:v>
                </c:pt>
                <c:pt idx="2">
                  <c:v>0.56000000000000005</c:v>
                </c:pt>
                <c:pt idx="3">
                  <c:v>0.44</c:v>
                </c:pt>
                <c:pt idx="4">
                  <c:v>0.15</c:v>
                </c:pt>
                <c:pt idx="5">
                  <c:v>0.37</c:v>
                </c:pt>
              </c:numCache>
            </c:numRef>
          </c:val>
          <c:smooth val="0"/>
        </c:ser>
        <c:ser>
          <c:idx val="3"/>
          <c:order val="3"/>
          <c:tx>
            <c:strRef>
              <c:f>Sheet1!$E$1</c:f>
              <c:strCache>
                <c:ptCount val="1"/>
                <c:pt idx="0">
                  <c:v>F 40-64</c:v>
                </c:pt>
              </c:strCache>
            </c:strRef>
          </c:tx>
          <c:spPr>
            <a:ln w="28575">
              <a:noFill/>
            </a:ln>
          </c:spPr>
          <c:marker>
            <c:symbol val="triangle"/>
            <c:size val="7"/>
            <c:spPr>
              <a:solidFill>
                <a:srgbClr val="FF0000"/>
              </a:solidFill>
              <a:ln w="12700">
                <a:solidFill>
                  <a:schemeClr val="tx1"/>
                </a:solidFill>
              </a:ln>
            </c:spPr>
          </c:marker>
          <c:cat>
            <c:strRef>
              <c:f>Sheet1!$A$2:$A$7</c:f>
              <c:strCache>
                <c:ptCount val="6"/>
                <c:pt idx="0">
                  <c:v>Swelling of leg</c:v>
                </c:pt>
                <c:pt idx="1">
                  <c:v>Pain/tenderness of leg</c:v>
                </c:pt>
                <c:pt idx="2">
                  <c:v>Changes in the skin color of leg</c:v>
                </c:pt>
                <c:pt idx="3">
                  <c:v>Leg feels warm to touch</c:v>
                </c:pt>
                <c:pt idx="4">
                  <c:v>Itching of your leg</c:v>
                </c:pt>
                <c:pt idx="5">
                  <c:v>Leg paralysis</c:v>
                </c:pt>
              </c:strCache>
            </c:strRef>
          </c:cat>
          <c:val>
            <c:numRef>
              <c:f>Sheet1!$E$2:$E$7</c:f>
              <c:numCache>
                <c:formatCode>0%</c:formatCode>
                <c:ptCount val="6"/>
                <c:pt idx="0">
                  <c:v>0.88</c:v>
                </c:pt>
                <c:pt idx="1">
                  <c:v>0.88</c:v>
                </c:pt>
                <c:pt idx="2">
                  <c:v>0.69</c:v>
                </c:pt>
                <c:pt idx="3">
                  <c:v>0.56000000000000005</c:v>
                </c:pt>
                <c:pt idx="4">
                  <c:v>0.13</c:v>
                </c:pt>
                <c:pt idx="5">
                  <c:v>0.16</c:v>
                </c:pt>
              </c:numCache>
            </c:numRef>
          </c:val>
          <c:smooth val="0"/>
        </c:ser>
        <c:ser>
          <c:idx val="4"/>
          <c:order val="4"/>
          <c:tx>
            <c:strRef>
              <c:f>Sheet1!$F$1</c:f>
              <c:strCache>
                <c:ptCount val="1"/>
                <c:pt idx="0">
                  <c:v>M 65+*</c:v>
                </c:pt>
              </c:strCache>
            </c:strRef>
          </c:tx>
          <c:spPr>
            <a:ln w="28575">
              <a:noFill/>
            </a:ln>
          </c:spPr>
          <c:marker>
            <c:symbol val="circle"/>
            <c:size val="7"/>
            <c:spPr>
              <a:solidFill>
                <a:srgbClr val="004EBC"/>
              </a:solidFill>
              <a:ln w="12700">
                <a:solidFill>
                  <a:schemeClr val="tx1"/>
                </a:solidFill>
              </a:ln>
            </c:spPr>
          </c:marker>
          <c:cat>
            <c:strRef>
              <c:f>Sheet1!$A$2:$A$7</c:f>
              <c:strCache>
                <c:ptCount val="6"/>
                <c:pt idx="0">
                  <c:v>Swelling of leg</c:v>
                </c:pt>
                <c:pt idx="1">
                  <c:v>Pain/tenderness of leg</c:v>
                </c:pt>
                <c:pt idx="2">
                  <c:v>Changes in the skin color of leg</c:v>
                </c:pt>
                <c:pt idx="3">
                  <c:v>Leg feels warm to touch</c:v>
                </c:pt>
                <c:pt idx="4">
                  <c:v>Itching of your leg</c:v>
                </c:pt>
                <c:pt idx="5">
                  <c:v>Leg paralysis</c:v>
                </c:pt>
              </c:strCache>
            </c:strRef>
          </c:cat>
          <c:val>
            <c:numRef>
              <c:f>Sheet1!$F$2:$F$7</c:f>
              <c:numCache>
                <c:formatCode>0%</c:formatCode>
                <c:ptCount val="6"/>
                <c:pt idx="0">
                  <c:v>0.59</c:v>
                </c:pt>
                <c:pt idx="1">
                  <c:v>0.86</c:v>
                </c:pt>
                <c:pt idx="2">
                  <c:v>0.55000000000000004</c:v>
                </c:pt>
                <c:pt idx="3">
                  <c:v>0.41</c:v>
                </c:pt>
                <c:pt idx="4">
                  <c:v>7.0000000000000007E-2</c:v>
                </c:pt>
                <c:pt idx="5">
                  <c:v>0.38</c:v>
                </c:pt>
              </c:numCache>
            </c:numRef>
          </c:val>
          <c:smooth val="0"/>
        </c:ser>
        <c:ser>
          <c:idx val="5"/>
          <c:order val="5"/>
          <c:tx>
            <c:strRef>
              <c:f>Sheet1!$G$1</c:f>
              <c:strCache>
                <c:ptCount val="1"/>
                <c:pt idx="0">
                  <c:v>F 65+</c:v>
                </c:pt>
              </c:strCache>
            </c:strRef>
          </c:tx>
          <c:spPr>
            <a:ln w="28575">
              <a:noFill/>
            </a:ln>
          </c:spPr>
          <c:marker>
            <c:symbol val="circle"/>
            <c:size val="7"/>
            <c:spPr>
              <a:solidFill>
                <a:srgbClr val="FF0000"/>
              </a:solidFill>
              <a:ln w="12700">
                <a:solidFill>
                  <a:schemeClr val="tx1"/>
                </a:solidFill>
              </a:ln>
            </c:spPr>
          </c:marker>
          <c:cat>
            <c:strRef>
              <c:f>Sheet1!$A$2:$A$7</c:f>
              <c:strCache>
                <c:ptCount val="6"/>
                <c:pt idx="0">
                  <c:v>Swelling of leg</c:v>
                </c:pt>
                <c:pt idx="1">
                  <c:v>Pain/tenderness of leg</c:v>
                </c:pt>
                <c:pt idx="2">
                  <c:v>Changes in the skin color of leg</c:v>
                </c:pt>
                <c:pt idx="3">
                  <c:v>Leg feels warm to touch</c:v>
                </c:pt>
                <c:pt idx="4">
                  <c:v>Itching of your leg</c:v>
                </c:pt>
                <c:pt idx="5">
                  <c:v>Leg paralysis</c:v>
                </c:pt>
              </c:strCache>
            </c:strRef>
          </c:cat>
          <c:val>
            <c:numRef>
              <c:f>Sheet1!$G$2:$G$7</c:f>
              <c:numCache>
                <c:formatCode>0%</c:formatCode>
                <c:ptCount val="6"/>
                <c:pt idx="0">
                  <c:v>0.63</c:v>
                </c:pt>
                <c:pt idx="1">
                  <c:v>0.91</c:v>
                </c:pt>
                <c:pt idx="2">
                  <c:v>0.63</c:v>
                </c:pt>
                <c:pt idx="3">
                  <c:v>0.72</c:v>
                </c:pt>
                <c:pt idx="4">
                  <c:v>0.03</c:v>
                </c:pt>
                <c:pt idx="5">
                  <c:v>0.16</c:v>
                </c:pt>
              </c:numCache>
            </c:numRef>
          </c:val>
          <c:smooth val="0"/>
        </c:ser>
        <c:dLbls>
          <c:showLegendKey val="0"/>
          <c:showVal val="0"/>
          <c:showCatName val="0"/>
          <c:showSerName val="0"/>
          <c:showPercent val="0"/>
          <c:showBubbleSize val="0"/>
        </c:dLbls>
        <c:marker val="1"/>
        <c:smooth val="0"/>
        <c:axId val="165629952"/>
        <c:axId val="165631872"/>
      </c:lineChart>
      <c:catAx>
        <c:axId val="165629952"/>
        <c:scaling>
          <c:orientation val="minMax"/>
        </c:scaling>
        <c:delete val="0"/>
        <c:axPos val="b"/>
        <c:majorTickMark val="out"/>
        <c:minorTickMark val="none"/>
        <c:tickLblPos val="nextTo"/>
        <c:txPr>
          <a:bodyPr/>
          <a:lstStyle/>
          <a:p>
            <a:pPr>
              <a:defRPr sz="9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65631872"/>
        <c:crosses val="autoZero"/>
        <c:auto val="1"/>
        <c:lblAlgn val="ctr"/>
        <c:lblOffset val="100"/>
        <c:noMultiLvlLbl val="0"/>
      </c:catAx>
      <c:valAx>
        <c:axId val="165631872"/>
        <c:scaling>
          <c:orientation val="minMax"/>
          <c:max val="1"/>
          <c:min val="0"/>
        </c:scaling>
        <c:delete val="0"/>
        <c:axPos val="l"/>
        <c:numFmt formatCode="General" sourceLinked="1"/>
        <c:majorTickMark val="out"/>
        <c:minorTickMark val="none"/>
        <c:tickLblPos val="nextTo"/>
        <c:txPr>
          <a:bodyPr/>
          <a:lstStyle/>
          <a:p>
            <a:pPr>
              <a:defRPr sz="1050">
                <a:latin typeface="Arial" panose="020B0604020202020204" pitchFamily="34" charset="0"/>
                <a:cs typeface="Arial" panose="020B0604020202020204" pitchFamily="34" charset="0"/>
              </a:defRPr>
            </a:pPr>
            <a:endParaRPr lang="en-US"/>
          </a:p>
        </c:txPr>
        <c:crossAx val="165629952"/>
        <c:crosses val="autoZero"/>
        <c:crossBetween val="between"/>
        <c:majorUnit val="0.2"/>
      </c:valAx>
    </c:plotArea>
    <c:legend>
      <c:legendPos val="t"/>
      <c:layout>
        <c:manualLayout>
          <c:xMode val="edge"/>
          <c:yMode val="edge"/>
          <c:x val="0.22198588980950568"/>
          <c:y val="3.4375000000000003E-2"/>
          <c:w val="0.55602822038098865"/>
          <c:h val="6.0237204724409445E-2"/>
        </c:manualLayout>
      </c:layout>
      <c:overlay val="0"/>
      <c:txPr>
        <a:bodyPr/>
        <a:lstStyle/>
        <a:p>
          <a:pPr>
            <a:defRPr sz="1200">
              <a:latin typeface="Arial" panose="020B0604020202020204" pitchFamily="34" charset="0"/>
              <a:cs typeface="Arial" panose="020B0604020202020204" pitchFamily="34" charset="0"/>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57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0.09</c:v>
                </c:pt>
                <c:pt idx="1">
                  <c:v>0.91</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57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0.14000000000000001</c:v>
                </c:pt>
                <c:pt idx="1">
                  <c:v>0.86</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57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0.15</c:v>
                </c:pt>
                <c:pt idx="1">
                  <c:v>0.85</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57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C00000"/>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0.11</c:v>
                </c:pt>
                <c:pt idx="1">
                  <c:v>0.89</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57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C00000"/>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0.18</c:v>
                </c:pt>
                <c:pt idx="1">
                  <c:v>0.82</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C00000"/>
              </a:solidFill>
            </c:spPr>
          </c:dPt>
          <c:dPt>
            <c:idx val="5"/>
            <c:invertIfNegative val="0"/>
            <c:bubble3D val="0"/>
            <c:spPr>
              <a:solidFill>
                <a:srgbClr val="C00000"/>
              </a:solidFill>
            </c:spPr>
          </c:dPt>
          <c:dPt>
            <c:idx val="6"/>
            <c:invertIfNegative val="0"/>
            <c:bubble3D val="0"/>
            <c:spPr>
              <a:solidFill>
                <a:schemeClr val="tx1">
                  <a:lumMod val="65000"/>
                  <a:lumOff val="35000"/>
                </a:schemeClr>
              </a:solidFill>
            </c:spPr>
          </c:dPt>
          <c:dPt>
            <c:idx val="7"/>
            <c:invertIfNegative val="0"/>
            <c:bubble3D val="0"/>
            <c:spPr>
              <a:solidFill>
                <a:srgbClr val="C00000"/>
              </a:solidFill>
            </c:spPr>
          </c:dPt>
          <c:dPt>
            <c:idx val="8"/>
            <c:invertIfNegative val="0"/>
            <c:bubble3D val="0"/>
            <c:spPr>
              <a:solidFill>
                <a:srgbClr val="002A7E"/>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Swelling of leg</c:v>
                </c:pt>
                <c:pt idx="1">
                  <c:v>Pain/tenderness of leg</c:v>
                </c:pt>
                <c:pt idx="2">
                  <c:v>Changes in the skin color of leg</c:v>
                </c:pt>
                <c:pt idx="3">
                  <c:v>Leg feels warm to touch</c:v>
                </c:pt>
                <c:pt idx="4">
                  <c:v>Itching of your leg</c:v>
                </c:pt>
                <c:pt idx="5">
                  <c:v>Leg paralysis</c:v>
                </c:pt>
                <c:pt idx="6">
                  <c:v>Other</c:v>
                </c:pt>
                <c:pt idx="7">
                  <c:v>None of the above</c:v>
                </c:pt>
                <c:pt idx="8">
                  <c:v>Not sure</c:v>
                </c:pt>
              </c:strCache>
            </c:strRef>
          </c:cat>
          <c:val>
            <c:numRef>
              <c:f>Sheet1!$B$2:$B$10</c:f>
              <c:numCache>
                <c:formatCode>0%</c:formatCode>
                <c:ptCount val="9"/>
                <c:pt idx="0">
                  <c:v>0.74</c:v>
                </c:pt>
                <c:pt idx="1">
                  <c:v>0.89</c:v>
                </c:pt>
                <c:pt idx="2">
                  <c:v>0.57999999999999996</c:v>
                </c:pt>
                <c:pt idx="3">
                  <c:v>0.49</c:v>
                </c:pt>
                <c:pt idx="4">
                  <c:v>0.26</c:v>
                </c:pt>
                <c:pt idx="5">
                  <c:v>0.35</c:v>
                </c:pt>
                <c:pt idx="6" formatCode="0">
                  <c:v>0</c:v>
                </c:pt>
                <c:pt idx="7" formatCode="General">
                  <c:v>0</c:v>
                </c:pt>
                <c:pt idx="8" formatCode="General">
                  <c:v>0</c:v>
                </c:pt>
              </c:numCache>
            </c:numRef>
          </c:val>
        </c:ser>
        <c:dLbls>
          <c:dLblPos val="outEnd"/>
          <c:showLegendKey val="0"/>
          <c:showVal val="1"/>
          <c:showCatName val="0"/>
          <c:showSerName val="0"/>
          <c:showPercent val="0"/>
          <c:showBubbleSize val="0"/>
        </c:dLbls>
        <c:gapWidth val="50"/>
        <c:axId val="147683584"/>
        <c:axId val="147706624"/>
      </c:barChart>
      <c:catAx>
        <c:axId val="147683584"/>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47706624"/>
        <c:crosses val="autoZero"/>
        <c:auto val="1"/>
        <c:lblAlgn val="ctr"/>
        <c:lblOffset val="100"/>
        <c:noMultiLvlLbl val="0"/>
      </c:catAx>
      <c:valAx>
        <c:axId val="147706624"/>
        <c:scaling>
          <c:orientation val="minMax"/>
        </c:scaling>
        <c:delete val="1"/>
        <c:axPos val="t"/>
        <c:numFmt formatCode="0%" sourceLinked="1"/>
        <c:majorTickMark val="out"/>
        <c:minorTickMark val="none"/>
        <c:tickLblPos val="nextTo"/>
        <c:crossAx val="14768358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8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C00000"/>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0.21</c:v>
                </c:pt>
                <c:pt idx="1">
                  <c:v>0.79</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58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tx1"/>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0.13</c:v>
                </c:pt>
                <c:pt idx="1">
                  <c:v>0.87</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58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tx1"/>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0.15</c:v>
                </c:pt>
                <c:pt idx="1">
                  <c:v>0.85</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58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tx1"/>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0.18</c:v>
                </c:pt>
                <c:pt idx="1">
                  <c:v>0.82</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58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Sheet1!$B$1</c:f>
              <c:strCache>
                <c:ptCount val="1"/>
                <c:pt idx="0">
                  <c:v>M 18-39</c:v>
                </c:pt>
              </c:strCache>
            </c:strRef>
          </c:tx>
          <c:spPr>
            <a:ln>
              <a:noFill/>
            </a:ln>
          </c:spPr>
          <c:marker>
            <c:symbol val="square"/>
            <c:size val="7"/>
            <c:spPr>
              <a:solidFill>
                <a:srgbClr val="004EBC"/>
              </a:solidFill>
              <a:ln>
                <a:solidFill>
                  <a:schemeClr val="tx1"/>
                </a:solidFill>
              </a:ln>
            </c:spPr>
          </c:marker>
          <c:cat>
            <c:strRef>
              <c:f>Sheet1!$A$2:$A$9</c:f>
              <c:strCache>
                <c:ptCount val="8"/>
                <c:pt idx="0">
                  <c:v>Shortness of breath</c:v>
                </c:pt>
                <c:pt idx="1">
                  <c:v>Chest pain</c:v>
                </c:pt>
                <c:pt idx="2">
                  <c:v>Rapid heart rate</c:v>
                </c:pt>
                <c:pt idx="3">
                  <c:v>Light headed/ pass out</c:v>
                </c:pt>
                <c:pt idx="4">
                  <c:v>Cough up blood</c:v>
                </c:pt>
                <c:pt idx="5">
                  <c:v>Slow/shallow breathing</c:v>
                </c:pt>
                <c:pt idx="6">
                  <c:v>Pain radiating down arm</c:v>
                </c:pt>
                <c:pt idx="7">
                  <c:v>Frequent headaches</c:v>
                </c:pt>
              </c:strCache>
            </c:strRef>
          </c:cat>
          <c:val>
            <c:numRef>
              <c:f>Sheet1!$B$2:$B$9</c:f>
              <c:numCache>
                <c:formatCode>General</c:formatCode>
                <c:ptCount val="8"/>
              </c:numCache>
            </c:numRef>
          </c:val>
          <c:smooth val="0"/>
        </c:ser>
        <c:ser>
          <c:idx val="1"/>
          <c:order val="1"/>
          <c:tx>
            <c:strRef>
              <c:f>Sheet1!$C$1</c:f>
              <c:strCache>
                <c:ptCount val="1"/>
                <c:pt idx="0">
                  <c:v>F 18-39</c:v>
                </c:pt>
              </c:strCache>
            </c:strRef>
          </c:tx>
          <c:spPr>
            <a:ln>
              <a:noFill/>
            </a:ln>
          </c:spPr>
          <c:marker>
            <c:symbol val="square"/>
            <c:size val="7"/>
            <c:spPr>
              <a:solidFill>
                <a:srgbClr val="FF0000"/>
              </a:solidFill>
              <a:ln>
                <a:solidFill>
                  <a:schemeClr val="tx1"/>
                </a:solidFill>
              </a:ln>
            </c:spPr>
          </c:marker>
          <c:cat>
            <c:strRef>
              <c:f>Sheet1!$A$2:$A$9</c:f>
              <c:strCache>
                <c:ptCount val="8"/>
                <c:pt idx="0">
                  <c:v>Shortness of breath</c:v>
                </c:pt>
                <c:pt idx="1">
                  <c:v>Chest pain</c:v>
                </c:pt>
                <c:pt idx="2">
                  <c:v>Rapid heart rate</c:v>
                </c:pt>
                <c:pt idx="3">
                  <c:v>Light headed/ pass out</c:v>
                </c:pt>
                <c:pt idx="4">
                  <c:v>Cough up blood</c:v>
                </c:pt>
                <c:pt idx="5">
                  <c:v>Slow/shallow breathing</c:v>
                </c:pt>
                <c:pt idx="6">
                  <c:v>Pain radiating down arm</c:v>
                </c:pt>
                <c:pt idx="7">
                  <c:v>Frequent headaches</c:v>
                </c:pt>
              </c:strCache>
            </c:strRef>
          </c:cat>
          <c:val>
            <c:numRef>
              <c:f>Sheet1!$C$2:$C$9</c:f>
              <c:numCache>
                <c:formatCode>General</c:formatCode>
                <c:ptCount val="8"/>
              </c:numCache>
            </c:numRef>
          </c:val>
          <c:smooth val="0"/>
        </c:ser>
        <c:ser>
          <c:idx val="2"/>
          <c:order val="2"/>
          <c:tx>
            <c:strRef>
              <c:f>Sheet1!$D$1</c:f>
              <c:strCache>
                <c:ptCount val="1"/>
                <c:pt idx="0">
                  <c:v>M 40-64*</c:v>
                </c:pt>
              </c:strCache>
            </c:strRef>
          </c:tx>
          <c:spPr>
            <a:ln>
              <a:noFill/>
            </a:ln>
          </c:spPr>
          <c:marker>
            <c:symbol val="triangle"/>
            <c:size val="7"/>
            <c:spPr>
              <a:solidFill>
                <a:srgbClr val="004EBC"/>
              </a:solidFill>
              <a:ln>
                <a:solidFill>
                  <a:schemeClr val="tx1"/>
                </a:solidFill>
              </a:ln>
            </c:spPr>
          </c:marker>
          <c:cat>
            <c:strRef>
              <c:f>Sheet1!$A$2:$A$9</c:f>
              <c:strCache>
                <c:ptCount val="8"/>
                <c:pt idx="0">
                  <c:v>Shortness of breath</c:v>
                </c:pt>
                <c:pt idx="1">
                  <c:v>Chest pain</c:v>
                </c:pt>
                <c:pt idx="2">
                  <c:v>Rapid heart rate</c:v>
                </c:pt>
                <c:pt idx="3">
                  <c:v>Light headed/ pass out</c:v>
                </c:pt>
                <c:pt idx="4">
                  <c:v>Cough up blood</c:v>
                </c:pt>
                <c:pt idx="5">
                  <c:v>Slow/shallow breathing</c:v>
                </c:pt>
                <c:pt idx="6">
                  <c:v>Pain radiating down arm</c:v>
                </c:pt>
                <c:pt idx="7">
                  <c:v>Frequent headaches</c:v>
                </c:pt>
              </c:strCache>
            </c:strRef>
          </c:cat>
          <c:val>
            <c:numRef>
              <c:f>Sheet1!$D$2:$D$9</c:f>
              <c:numCache>
                <c:formatCode>0%</c:formatCode>
                <c:ptCount val="8"/>
                <c:pt idx="0">
                  <c:v>0.91</c:v>
                </c:pt>
                <c:pt idx="1">
                  <c:v>0.86</c:v>
                </c:pt>
                <c:pt idx="2">
                  <c:v>0.41</c:v>
                </c:pt>
                <c:pt idx="3">
                  <c:v>0.32</c:v>
                </c:pt>
                <c:pt idx="4">
                  <c:v>0.36</c:v>
                </c:pt>
                <c:pt idx="5">
                  <c:v>0.59</c:v>
                </c:pt>
                <c:pt idx="6">
                  <c:v>0.23</c:v>
                </c:pt>
                <c:pt idx="7">
                  <c:v>0.18</c:v>
                </c:pt>
              </c:numCache>
            </c:numRef>
          </c:val>
          <c:smooth val="0"/>
        </c:ser>
        <c:ser>
          <c:idx val="3"/>
          <c:order val="3"/>
          <c:tx>
            <c:strRef>
              <c:f>Sheet1!$E$1</c:f>
              <c:strCache>
                <c:ptCount val="1"/>
                <c:pt idx="0">
                  <c:v>F 40-64</c:v>
                </c:pt>
              </c:strCache>
            </c:strRef>
          </c:tx>
          <c:spPr>
            <a:ln w="28575">
              <a:noFill/>
            </a:ln>
          </c:spPr>
          <c:marker>
            <c:symbol val="triangle"/>
            <c:size val="7"/>
            <c:spPr>
              <a:solidFill>
                <a:srgbClr val="FF0000"/>
              </a:solidFill>
              <a:ln w="12700">
                <a:solidFill>
                  <a:schemeClr val="tx1"/>
                </a:solidFill>
              </a:ln>
            </c:spPr>
          </c:marker>
          <c:cat>
            <c:strRef>
              <c:f>Sheet1!$A$2:$A$9</c:f>
              <c:strCache>
                <c:ptCount val="8"/>
                <c:pt idx="0">
                  <c:v>Shortness of breath</c:v>
                </c:pt>
                <c:pt idx="1">
                  <c:v>Chest pain</c:v>
                </c:pt>
                <c:pt idx="2">
                  <c:v>Rapid heart rate</c:v>
                </c:pt>
                <c:pt idx="3">
                  <c:v>Light headed/ pass out</c:v>
                </c:pt>
                <c:pt idx="4">
                  <c:v>Cough up blood</c:v>
                </c:pt>
                <c:pt idx="5">
                  <c:v>Slow/shallow breathing</c:v>
                </c:pt>
                <c:pt idx="6">
                  <c:v>Pain radiating down arm</c:v>
                </c:pt>
                <c:pt idx="7">
                  <c:v>Frequent headaches</c:v>
                </c:pt>
              </c:strCache>
            </c:strRef>
          </c:cat>
          <c:val>
            <c:numRef>
              <c:f>Sheet1!$E$2:$E$9</c:f>
              <c:numCache>
                <c:formatCode>0%</c:formatCode>
                <c:ptCount val="8"/>
                <c:pt idx="0">
                  <c:v>0.93</c:v>
                </c:pt>
                <c:pt idx="1">
                  <c:v>0.83</c:v>
                </c:pt>
                <c:pt idx="2">
                  <c:v>0.4</c:v>
                </c:pt>
                <c:pt idx="3">
                  <c:v>0.27</c:v>
                </c:pt>
                <c:pt idx="4">
                  <c:v>0.23</c:v>
                </c:pt>
                <c:pt idx="5">
                  <c:v>0.53</c:v>
                </c:pt>
                <c:pt idx="6">
                  <c:v>0.03</c:v>
                </c:pt>
                <c:pt idx="7">
                  <c:v>7.0000000000000007E-2</c:v>
                </c:pt>
              </c:numCache>
            </c:numRef>
          </c:val>
          <c:smooth val="0"/>
        </c:ser>
        <c:ser>
          <c:idx val="4"/>
          <c:order val="4"/>
          <c:tx>
            <c:strRef>
              <c:f>Sheet1!$F$1</c:f>
              <c:strCache>
                <c:ptCount val="1"/>
                <c:pt idx="0">
                  <c:v>M 65+*</c:v>
                </c:pt>
              </c:strCache>
            </c:strRef>
          </c:tx>
          <c:spPr>
            <a:ln w="28575">
              <a:noFill/>
            </a:ln>
          </c:spPr>
          <c:marker>
            <c:symbol val="circle"/>
            <c:size val="7"/>
            <c:spPr>
              <a:solidFill>
                <a:srgbClr val="004EBC"/>
              </a:solidFill>
              <a:ln w="12700">
                <a:solidFill>
                  <a:schemeClr val="tx1"/>
                </a:solidFill>
              </a:ln>
            </c:spPr>
          </c:marker>
          <c:cat>
            <c:strRef>
              <c:f>Sheet1!$A$2:$A$9</c:f>
              <c:strCache>
                <c:ptCount val="8"/>
                <c:pt idx="0">
                  <c:v>Shortness of breath</c:v>
                </c:pt>
                <c:pt idx="1">
                  <c:v>Chest pain</c:v>
                </c:pt>
                <c:pt idx="2">
                  <c:v>Rapid heart rate</c:v>
                </c:pt>
                <c:pt idx="3">
                  <c:v>Light headed/ pass out</c:v>
                </c:pt>
                <c:pt idx="4">
                  <c:v>Cough up blood</c:v>
                </c:pt>
                <c:pt idx="5">
                  <c:v>Slow/shallow breathing</c:v>
                </c:pt>
                <c:pt idx="6">
                  <c:v>Pain radiating down arm</c:v>
                </c:pt>
                <c:pt idx="7">
                  <c:v>Frequent headaches</c:v>
                </c:pt>
              </c:strCache>
            </c:strRef>
          </c:cat>
          <c:val>
            <c:numRef>
              <c:f>Sheet1!$F$2:$F$9</c:f>
              <c:numCache>
                <c:formatCode>0%</c:formatCode>
                <c:ptCount val="8"/>
                <c:pt idx="0">
                  <c:v>0.67</c:v>
                </c:pt>
                <c:pt idx="1">
                  <c:v>0.81</c:v>
                </c:pt>
                <c:pt idx="2">
                  <c:v>0.3</c:v>
                </c:pt>
                <c:pt idx="3">
                  <c:v>0.22</c:v>
                </c:pt>
                <c:pt idx="4">
                  <c:v>0.19</c:v>
                </c:pt>
                <c:pt idx="5">
                  <c:v>0.37</c:v>
                </c:pt>
                <c:pt idx="6">
                  <c:v>0.04</c:v>
                </c:pt>
                <c:pt idx="7">
                  <c:v>7.0000000000000007E-2</c:v>
                </c:pt>
              </c:numCache>
            </c:numRef>
          </c:val>
          <c:smooth val="0"/>
        </c:ser>
        <c:ser>
          <c:idx val="5"/>
          <c:order val="5"/>
          <c:tx>
            <c:strRef>
              <c:f>Sheet1!$G$1</c:f>
              <c:strCache>
                <c:ptCount val="1"/>
                <c:pt idx="0">
                  <c:v>F 65+*</c:v>
                </c:pt>
              </c:strCache>
            </c:strRef>
          </c:tx>
          <c:spPr>
            <a:ln w="28575">
              <a:noFill/>
            </a:ln>
          </c:spPr>
          <c:marker>
            <c:symbol val="circle"/>
            <c:size val="7"/>
            <c:spPr>
              <a:solidFill>
                <a:srgbClr val="FF0000"/>
              </a:solidFill>
              <a:ln w="12700">
                <a:solidFill>
                  <a:schemeClr val="tx1"/>
                </a:solidFill>
              </a:ln>
            </c:spPr>
          </c:marker>
          <c:cat>
            <c:strRef>
              <c:f>Sheet1!$A$2:$A$9</c:f>
              <c:strCache>
                <c:ptCount val="8"/>
                <c:pt idx="0">
                  <c:v>Shortness of breath</c:v>
                </c:pt>
                <c:pt idx="1">
                  <c:v>Chest pain</c:v>
                </c:pt>
                <c:pt idx="2">
                  <c:v>Rapid heart rate</c:v>
                </c:pt>
                <c:pt idx="3">
                  <c:v>Light headed/ pass out</c:v>
                </c:pt>
                <c:pt idx="4">
                  <c:v>Cough up blood</c:v>
                </c:pt>
                <c:pt idx="5">
                  <c:v>Slow/shallow breathing</c:v>
                </c:pt>
                <c:pt idx="6">
                  <c:v>Pain radiating down arm</c:v>
                </c:pt>
                <c:pt idx="7">
                  <c:v>Frequent headaches</c:v>
                </c:pt>
              </c:strCache>
            </c:strRef>
          </c:cat>
          <c:val>
            <c:numRef>
              <c:f>Sheet1!$G$2:$G$9</c:f>
              <c:numCache>
                <c:formatCode>0%</c:formatCode>
                <c:ptCount val="8"/>
                <c:pt idx="0">
                  <c:v>0.83</c:v>
                </c:pt>
                <c:pt idx="1">
                  <c:v>0.69</c:v>
                </c:pt>
                <c:pt idx="2">
                  <c:v>0.38</c:v>
                </c:pt>
                <c:pt idx="3">
                  <c:v>0.24</c:v>
                </c:pt>
                <c:pt idx="4">
                  <c:v>0.14000000000000001</c:v>
                </c:pt>
                <c:pt idx="5">
                  <c:v>0.45</c:v>
                </c:pt>
                <c:pt idx="6">
                  <c:v>0.1</c:v>
                </c:pt>
                <c:pt idx="7">
                  <c:v>7.0000000000000007E-2</c:v>
                </c:pt>
              </c:numCache>
            </c:numRef>
          </c:val>
          <c:smooth val="0"/>
        </c:ser>
        <c:dLbls>
          <c:showLegendKey val="0"/>
          <c:showVal val="0"/>
          <c:showCatName val="0"/>
          <c:showSerName val="0"/>
          <c:showPercent val="0"/>
          <c:showBubbleSize val="0"/>
        </c:dLbls>
        <c:marker val="1"/>
        <c:smooth val="0"/>
        <c:axId val="165262080"/>
        <c:axId val="165264000"/>
      </c:lineChart>
      <c:catAx>
        <c:axId val="165262080"/>
        <c:scaling>
          <c:orientation val="minMax"/>
        </c:scaling>
        <c:delete val="0"/>
        <c:axPos val="b"/>
        <c:majorTickMark val="out"/>
        <c:minorTickMark val="none"/>
        <c:tickLblPos val="nextTo"/>
        <c:txPr>
          <a:bodyPr/>
          <a:lstStyle/>
          <a:p>
            <a:pPr>
              <a:defRPr sz="9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65264000"/>
        <c:crosses val="autoZero"/>
        <c:auto val="1"/>
        <c:lblAlgn val="ctr"/>
        <c:lblOffset val="100"/>
        <c:noMultiLvlLbl val="0"/>
      </c:catAx>
      <c:valAx>
        <c:axId val="165264000"/>
        <c:scaling>
          <c:orientation val="minMax"/>
          <c:max val="1"/>
          <c:min val="0"/>
        </c:scaling>
        <c:delete val="0"/>
        <c:axPos val="l"/>
        <c:numFmt formatCode="General" sourceLinked="1"/>
        <c:majorTickMark val="out"/>
        <c:minorTickMark val="none"/>
        <c:tickLblPos val="nextTo"/>
        <c:txPr>
          <a:bodyPr/>
          <a:lstStyle/>
          <a:p>
            <a:pPr>
              <a:defRPr sz="1050">
                <a:latin typeface="Arial" panose="020B0604020202020204" pitchFamily="34" charset="0"/>
                <a:cs typeface="Arial" panose="020B0604020202020204" pitchFamily="34" charset="0"/>
              </a:defRPr>
            </a:pPr>
            <a:endParaRPr lang="en-US"/>
          </a:p>
        </c:txPr>
        <c:crossAx val="165262080"/>
        <c:crosses val="autoZero"/>
        <c:crossBetween val="between"/>
        <c:majorUnit val="0.2"/>
      </c:valAx>
    </c:plotArea>
    <c:legend>
      <c:legendPos val="t"/>
      <c:layout>
        <c:manualLayout>
          <c:xMode val="edge"/>
          <c:yMode val="edge"/>
          <c:x val="0.22198588980950568"/>
          <c:y val="3.4375000000000003E-2"/>
          <c:w val="0.55602822038098865"/>
          <c:h val="6.0237204724409445E-2"/>
        </c:manualLayout>
      </c:layout>
      <c:overlay val="0"/>
      <c:txPr>
        <a:bodyPr/>
        <a:lstStyle/>
        <a:p>
          <a:pPr>
            <a:defRPr sz="1200">
              <a:latin typeface="Arial" panose="020B0604020202020204" pitchFamily="34" charset="0"/>
              <a:cs typeface="Arial" panose="020B0604020202020204" pitchFamily="34" charset="0"/>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58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NL</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 (A)</c:v>
                </c:pt>
                <c:pt idx="1">
                  <c:v>Female</c:v>
                </c:pt>
                <c:pt idx="2">
                  <c:v>Male (B)</c:v>
                </c:pt>
                <c:pt idx="3">
                  <c:v>Female</c:v>
                </c:pt>
                <c:pt idx="4">
                  <c:v>Male (C)</c:v>
                </c:pt>
                <c:pt idx="5">
                  <c:v>Female</c:v>
                </c:pt>
              </c:strCache>
            </c:strRef>
          </c:cat>
          <c:val>
            <c:numRef>
              <c:f>Sheet1!$B$2:$B$7</c:f>
              <c:numCache>
                <c:formatCode>0%</c:formatCode>
                <c:ptCount val="6"/>
                <c:pt idx="0">
                  <c:v>0.15</c:v>
                </c:pt>
                <c:pt idx="1">
                  <c:v>0.3</c:v>
                </c:pt>
                <c:pt idx="2">
                  <c:v>0.3</c:v>
                </c:pt>
                <c:pt idx="3">
                  <c:v>0.28000000000000003</c:v>
                </c:pt>
                <c:pt idx="4">
                  <c:v>0.22</c:v>
                </c:pt>
                <c:pt idx="5">
                  <c:v>0.34</c:v>
                </c:pt>
              </c:numCache>
            </c:numRef>
          </c:val>
        </c:ser>
        <c:dLbls>
          <c:dLblPos val="outEnd"/>
          <c:showLegendKey val="0"/>
          <c:showVal val="1"/>
          <c:showCatName val="0"/>
          <c:showSerName val="0"/>
          <c:showPercent val="0"/>
          <c:showBubbleSize val="0"/>
        </c:dLbls>
        <c:gapWidth val="50"/>
        <c:axId val="165373824"/>
        <c:axId val="165383168"/>
      </c:barChart>
      <c:catAx>
        <c:axId val="165373824"/>
        <c:scaling>
          <c:orientation val="maxMin"/>
        </c:scaling>
        <c:delete val="1"/>
        <c:axPos val="l"/>
        <c:majorTickMark val="out"/>
        <c:minorTickMark val="none"/>
        <c:tickLblPos val="nextTo"/>
        <c:crossAx val="165383168"/>
        <c:crosses val="autoZero"/>
        <c:auto val="1"/>
        <c:lblAlgn val="ctr"/>
        <c:lblOffset val="100"/>
        <c:noMultiLvlLbl val="0"/>
      </c:catAx>
      <c:valAx>
        <c:axId val="165383168"/>
        <c:scaling>
          <c:orientation val="minMax"/>
          <c:max val="1"/>
          <c:min val="0"/>
        </c:scaling>
        <c:delete val="1"/>
        <c:axPos val="t"/>
        <c:numFmt formatCode="0%" sourceLinked="1"/>
        <c:majorTickMark val="out"/>
        <c:minorTickMark val="none"/>
        <c:tickLblPos val="nextTo"/>
        <c:crossAx val="16537382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8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NL</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0.22</c:v>
                </c:pt>
                <c:pt idx="1">
                  <c:v>0.5</c:v>
                </c:pt>
                <c:pt idx="2">
                  <c:v>0.39</c:v>
                </c:pt>
                <c:pt idx="3">
                  <c:v>0.53</c:v>
                </c:pt>
                <c:pt idx="4">
                  <c:v>0.42</c:v>
                </c:pt>
                <c:pt idx="5">
                  <c:v>0.55000000000000004</c:v>
                </c:pt>
              </c:numCache>
            </c:numRef>
          </c:val>
        </c:ser>
        <c:dLbls>
          <c:dLblPos val="outEnd"/>
          <c:showLegendKey val="0"/>
          <c:showVal val="1"/>
          <c:showCatName val="0"/>
          <c:showSerName val="0"/>
          <c:showPercent val="0"/>
          <c:showBubbleSize val="0"/>
        </c:dLbls>
        <c:gapWidth val="50"/>
        <c:axId val="165398016"/>
        <c:axId val="165423744"/>
      </c:barChart>
      <c:catAx>
        <c:axId val="165398016"/>
        <c:scaling>
          <c:orientation val="maxMin"/>
        </c:scaling>
        <c:delete val="1"/>
        <c:axPos val="l"/>
        <c:majorTickMark val="out"/>
        <c:minorTickMark val="none"/>
        <c:tickLblPos val="nextTo"/>
        <c:crossAx val="165423744"/>
        <c:crosses val="autoZero"/>
        <c:auto val="1"/>
        <c:lblAlgn val="ctr"/>
        <c:lblOffset val="100"/>
        <c:noMultiLvlLbl val="0"/>
      </c:catAx>
      <c:valAx>
        <c:axId val="165423744"/>
        <c:scaling>
          <c:orientation val="minMax"/>
          <c:max val="1"/>
          <c:min val="0"/>
        </c:scaling>
        <c:delete val="1"/>
        <c:axPos val="t"/>
        <c:numFmt formatCode="0%" sourceLinked="1"/>
        <c:majorTickMark val="out"/>
        <c:minorTickMark val="none"/>
        <c:tickLblPos val="nextTo"/>
        <c:crossAx val="16539801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8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NL</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0.62</c:v>
                </c:pt>
                <c:pt idx="1">
                  <c:v>0.73</c:v>
                </c:pt>
                <c:pt idx="2">
                  <c:v>0.68</c:v>
                </c:pt>
                <c:pt idx="3">
                  <c:v>0.79</c:v>
                </c:pt>
                <c:pt idx="4">
                  <c:v>0.69</c:v>
                </c:pt>
                <c:pt idx="5">
                  <c:v>0.82</c:v>
                </c:pt>
              </c:numCache>
            </c:numRef>
          </c:val>
        </c:ser>
        <c:dLbls>
          <c:dLblPos val="outEnd"/>
          <c:showLegendKey val="0"/>
          <c:showVal val="1"/>
          <c:showCatName val="0"/>
          <c:showSerName val="0"/>
          <c:showPercent val="0"/>
          <c:showBubbleSize val="0"/>
        </c:dLbls>
        <c:gapWidth val="50"/>
        <c:axId val="166868096"/>
        <c:axId val="166877440"/>
      </c:barChart>
      <c:catAx>
        <c:axId val="166868096"/>
        <c:scaling>
          <c:orientation val="maxMin"/>
        </c:scaling>
        <c:delete val="1"/>
        <c:axPos val="l"/>
        <c:majorTickMark val="out"/>
        <c:minorTickMark val="none"/>
        <c:tickLblPos val="nextTo"/>
        <c:crossAx val="166877440"/>
        <c:crosses val="autoZero"/>
        <c:auto val="1"/>
        <c:lblAlgn val="ctr"/>
        <c:lblOffset val="100"/>
        <c:noMultiLvlLbl val="0"/>
      </c:catAx>
      <c:valAx>
        <c:axId val="166877440"/>
        <c:scaling>
          <c:orientation val="minMax"/>
          <c:max val="1"/>
          <c:min val="0"/>
        </c:scaling>
        <c:delete val="1"/>
        <c:axPos val="t"/>
        <c:numFmt formatCode="0%" sourceLinked="1"/>
        <c:majorTickMark val="out"/>
        <c:minorTickMark val="none"/>
        <c:tickLblPos val="nextTo"/>
        <c:crossAx val="16686809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8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NL</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0.15</c:v>
                </c:pt>
                <c:pt idx="1">
                  <c:v>0.42</c:v>
                </c:pt>
                <c:pt idx="2">
                  <c:v>0.2</c:v>
                </c:pt>
                <c:pt idx="3">
                  <c:v>0.28999999999999998</c:v>
                </c:pt>
                <c:pt idx="4">
                  <c:v>0.14000000000000001</c:v>
                </c:pt>
                <c:pt idx="5">
                  <c:v>0.26</c:v>
                </c:pt>
              </c:numCache>
            </c:numRef>
          </c:val>
        </c:ser>
        <c:dLbls>
          <c:dLblPos val="outEnd"/>
          <c:showLegendKey val="0"/>
          <c:showVal val="1"/>
          <c:showCatName val="0"/>
          <c:showSerName val="0"/>
          <c:showPercent val="0"/>
          <c:showBubbleSize val="0"/>
        </c:dLbls>
        <c:gapWidth val="50"/>
        <c:axId val="166597376"/>
        <c:axId val="166598528"/>
      </c:barChart>
      <c:catAx>
        <c:axId val="166597376"/>
        <c:scaling>
          <c:orientation val="maxMin"/>
        </c:scaling>
        <c:delete val="1"/>
        <c:axPos val="l"/>
        <c:majorTickMark val="out"/>
        <c:minorTickMark val="none"/>
        <c:tickLblPos val="nextTo"/>
        <c:crossAx val="166598528"/>
        <c:crosses val="autoZero"/>
        <c:auto val="1"/>
        <c:lblAlgn val="ctr"/>
        <c:lblOffset val="100"/>
        <c:noMultiLvlLbl val="0"/>
      </c:catAx>
      <c:valAx>
        <c:axId val="166598528"/>
        <c:scaling>
          <c:orientation val="minMax"/>
          <c:max val="1"/>
          <c:min val="0"/>
        </c:scaling>
        <c:delete val="1"/>
        <c:axPos val="t"/>
        <c:numFmt formatCode="0%" sourceLinked="1"/>
        <c:majorTickMark val="out"/>
        <c:minorTickMark val="none"/>
        <c:tickLblPos val="nextTo"/>
        <c:crossAx val="16659737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8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NL</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0.24</c:v>
                </c:pt>
                <c:pt idx="1">
                  <c:v>0.46</c:v>
                </c:pt>
                <c:pt idx="2">
                  <c:v>0.22</c:v>
                </c:pt>
                <c:pt idx="3">
                  <c:v>0.39</c:v>
                </c:pt>
                <c:pt idx="4">
                  <c:v>0.12</c:v>
                </c:pt>
                <c:pt idx="5">
                  <c:v>0.28000000000000003</c:v>
                </c:pt>
              </c:numCache>
            </c:numRef>
          </c:val>
        </c:ser>
        <c:dLbls>
          <c:dLblPos val="outEnd"/>
          <c:showLegendKey val="0"/>
          <c:showVal val="1"/>
          <c:showCatName val="0"/>
          <c:showSerName val="0"/>
          <c:showPercent val="0"/>
          <c:showBubbleSize val="0"/>
        </c:dLbls>
        <c:gapWidth val="50"/>
        <c:axId val="166646144"/>
        <c:axId val="166659584"/>
      </c:barChart>
      <c:catAx>
        <c:axId val="166646144"/>
        <c:scaling>
          <c:orientation val="maxMin"/>
        </c:scaling>
        <c:delete val="1"/>
        <c:axPos val="l"/>
        <c:majorTickMark val="out"/>
        <c:minorTickMark val="none"/>
        <c:tickLblPos val="nextTo"/>
        <c:crossAx val="166659584"/>
        <c:crosses val="autoZero"/>
        <c:auto val="1"/>
        <c:lblAlgn val="ctr"/>
        <c:lblOffset val="100"/>
        <c:noMultiLvlLbl val="0"/>
      </c:catAx>
      <c:valAx>
        <c:axId val="166659584"/>
        <c:scaling>
          <c:orientation val="minMax"/>
          <c:max val="1"/>
          <c:min val="0"/>
        </c:scaling>
        <c:delete val="1"/>
        <c:axPos val="t"/>
        <c:numFmt formatCode="0%" sourceLinked="1"/>
        <c:majorTickMark val="out"/>
        <c:minorTickMark val="none"/>
        <c:tickLblPos val="nextTo"/>
        <c:crossAx val="16664614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C00000"/>
              </a:solidFill>
            </c:spPr>
          </c:dPt>
          <c:dPt>
            <c:idx val="5"/>
            <c:invertIfNegative val="0"/>
            <c:bubble3D val="0"/>
            <c:spPr>
              <a:solidFill>
                <a:srgbClr val="C00000"/>
              </a:solidFill>
            </c:spPr>
          </c:dPt>
          <c:dPt>
            <c:idx val="6"/>
            <c:invertIfNegative val="0"/>
            <c:bubble3D val="0"/>
            <c:spPr>
              <a:solidFill>
                <a:srgbClr val="C00000"/>
              </a:solidFill>
            </c:spPr>
          </c:dPt>
          <c:dPt>
            <c:idx val="7"/>
            <c:invertIfNegative val="0"/>
            <c:bubble3D val="0"/>
            <c:spPr>
              <a:solidFill>
                <a:srgbClr val="C00000"/>
              </a:solidFill>
            </c:spPr>
          </c:dPt>
          <c:dPt>
            <c:idx val="8"/>
            <c:invertIfNegative val="0"/>
            <c:bubble3D val="0"/>
            <c:spPr>
              <a:solidFill>
                <a:schemeClr val="tx1">
                  <a:lumMod val="65000"/>
                  <a:lumOff val="35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Swelling of leg</c:v>
                </c:pt>
                <c:pt idx="1">
                  <c:v>Pain/tenderness of leg</c:v>
                </c:pt>
                <c:pt idx="2">
                  <c:v>Changes in the skin color of leg</c:v>
                </c:pt>
                <c:pt idx="3">
                  <c:v>Leg feels warm to touch</c:v>
                </c:pt>
                <c:pt idx="4">
                  <c:v>Itching of your leg</c:v>
                </c:pt>
                <c:pt idx="5">
                  <c:v>Leg paralysis</c:v>
                </c:pt>
                <c:pt idx="6">
                  <c:v>Other</c:v>
                </c:pt>
                <c:pt idx="7">
                  <c:v>None of the above</c:v>
                </c:pt>
                <c:pt idx="8">
                  <c:v>Not sure</c:v>
                </c:pt>
              </c:strCache>
            </c:strRef>
          </c:cat>
          <c:val>
            <c:numRef>
              <c:f>Sheet1!$B$2:$B$10</c:f>
              <c:numCache>
                <c:formatCode>0%</c:formatCode>
                <c:ptCount val="9"/>
                <c:pt idx="0">
                  <c:v>0.63</c:v>
                </c:pt>
                <c:pt idx="1">
                  <c:v>0.64</c:v>
                </c:pt>
                <c:pt idx="2">
                  <c:v>0.56999999999999995</c:v>
                </c:pt>
                <c:pt idx="3">
                  <c:v>0.16</c:v>
                </c:pt>
                <c:pt idx="4">
                  <c:v>0.16</c:v>
                </c:pt>
                <c:pt idx="5">
                  <c:v>0.61</c:v>
                </c:pt>
                <c:pt idx="6" formatCode="General">
                  <c:v>0</c:v>
                </c:pt>
                <c:pt idx="7" formatCode="General">
                  <c:v>0</c:v>
                </c:pt>
                <c:pt idx="8">
                  <c:v>0.06</c:v>
                </c:pt>
              </c:numCache>
            </c:numRef>
          </c:val>
        </c:ser>
        <c:dLbls>
          <c:dLblPos val="outEnd"/>
          <c:showLegendKey val="0"/>
          <c:showVal val="1"/>
          <c:showCatName val="0"/>
          <c:showSerName val="0"/>
          <c:showPercent val="0"/>
          <c:showBubbleSize val="0"/>
        </c:dLbls>
        <c:gapWidth val="50"/>
        <c:axId val="147717120"/>
        <c:axId val="147764736"/>
      </c:barChart>
      <c:catAx>
        <c:axId val="147717120"/>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47764736"/>
        <c:crosses val="autoZero"/>
        <c:auto val="1"/>
        <c:lblAlgn val="ctr"/>
        <c:lblOffset val="100"/>
        <c:noMultiLvlLbl val="0"/>
      </c:catAx>
      <c:valAx>
        <c:axId val="147764736"/>
        <c:scaling>
          <c:orientation val="minMax"/>
        </c:scaling>
        <c:delete val="1"/>
        <c:axPos val="t"/>
        <c:numFmt formatCode="0%" sourceLinked="1"/>
        <c:majorTickMark val="out"/>
        <c:minorTickMark val="none"/>
        <c:tickLblPos val="nextTo"/>
        <c:crossAx val="14771712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9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NL</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0.51</c:v>
                </c:pt>
                <c:pt idx="1">
                  <c:v>0.68</c:v>
                </c:pt>
                <c:pt idx="2">
                  <c:v>0.45</c:v>
                </c:pt>
                <c:pt idx="3">
                  <c:v>0.61</c:v>
                </c:pt>
                <c:pt idx="4">
                  <c:v>0.37</c:v>
                </c:pt>
                <c:pt idx="5">
                  <c:v>0.53</c:v>
                </c:pt>
              </c:numCache>
            </c:numRef>
          </c:val>
        </c:ser>
        <c:dLbls>
          <c:dLblPos val="outEnd"/>
          <c:showLegendKey val="0"/>
          <c:showVal val="1"/>
          <c:showCatName val="0"/>
          <c:showSerName val="0"/>
          <c:showPercent val="0"/>
          <c:showBubbleSize val="0"/>
        </c:dLbls>
        <c:gapWidth val="50"/>
        <c:axId val="166707200"/>
        <c:axId val="166728832"/>
      </c:barChart>
      <c:catAx>
        <c:axId val="166707200"/>
        <c:scaling>
          <c:orientation val="maxMin"/>
        </c:scaling>
        <c:delete val="1"/>
        <c:axPos val="l"/>
        <c:majorTickMark val="out"/>
        <c:minorTickMark val="none"/>
        <c:tickLblPos val="nextTo"/>
        <c:crossAx val="166728832"/>
        <c:crosses val="autoZero"/>
        <c:auto val="1"/>
        <c:lblAlgn val="ctr"/>
        <c:lblOffset val="100"/>
        <c:noMultiLvlLbl val="0"/>
      </c:catAx>
      <c:valAx>
        <c:axId val="166728832"/>
        <c:scaling>
          <c:orientation val="minMax"/>
          <c:max val="1"/>
          <c:min val="0"/>
        </c:scaling>
        <c:delete val="1"/>
        <c:axPos val="t"/>
        <c:numFmt formatCode="0%" sourceLinked="1"/>
        <c:majorTickMark val="out"/>
        <c:minorTickMark val="none"/>
        <c:tickLblPos val="nextTo"/>
        <c:crossAx val="16670720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9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NL</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 (A)</c:v>
                </c:pt>
                <c:pt idx="1">
                  <c:v>Female</c:v>
                </c:pt>
                <c:pt idx="2">
                  <c:v>Male (B)</c:v>
                </c:pt>
                <c:pt idx="3">
                  <c:v>Female</c:v>
                </c:pt>
                <c:pt idx="4">
                  <c:v>Male (C)</c:v>
                </c:pt>
                <c:pt idx="5">
                  <c:v>Female</c:v>
                </c:pt>
              </c:strCache>
            </c:strRef>
          </c:cat>
          <c:val>
            <c:numRef>
              <c:f>Sheet1!$B$2:$B$7</c:f>
              <c:numCache>
                <c:formatCode>0%</c:formatCode>
                <c:ptCount val="6"/>
                <c:pt idx="0">
                  <c:v>0.42</c:v>
                </c:pt>
                <c:pt idx="1">
                  <c:v>0.49</c:v>
                </c:pt>
                <c:pt idx="2">
                  <c:v>0.41</c:v>
                </c:pt>
                <c:pt idx="3">
                  <c:v>0.44</c:v>
                </c:pt>
                <c:pt idx="4">
                  <c:v>0.48</c:v>
                </c:pt>
                <c:pt idx="5">
                  <c:v>0.36</c:v>
                </c:pt>
              </c:numCache>
            </c:numRef>
          </c:val>
        </c:ser>
        <c:dLbls>
          <c:dLblPos val="outEnd"/>
          <c:showLegendKey val="0"/>
          <c:showVal val="1"/>
          <c:showCatName val="0"/>
          <c:showSerName val="0"/>
          <c:showPercent val="0"/>
          <c:showBubbleSize val="0"/>
        </c:dLbls>
        <c:gapWidth val="50"/>
        <c:axId val="166462208"/>
        <c:axId val="166463744"/>
      </c:barChart>
      <c:catAx>
        <c:axId val="166462208"/>
        <c:scaling>
          <c:orientation val="maxMin"/>
        </c:scaling>
        <c:delete val="1"/>
        <c:axPos val="l"/>
        <c:majorTickMark val="out"/>
        <c:minorTickMark val="none"/>
        <c:tickLblPos val="nextTo"/>
        <c:crossAx val="166463744"/>
        <c:crosses val="autoZero"/>
        <c:auto val="1"/>
        <c:lblAlgn val="ctr"/>
        <c:lblOffset val="100"/>
        <c:noMultiLvlLbl val="0"/>
      </c:catAx>
      <c:valAx>
        <c:axId val="166463744"/>
        <c:scaling>
          <c:orientation val="minMax"/>
          <c:max val="1"/>
          <c:min val="0"/>
        </c:scaling>
        <c:delete val="1"/>
        <c:axPos val="t"/>
        <c:numFmt formatCode="0%" sourceLinked="1"/>
        <c:majorTickMark val="out"/>
        <c:minorTickMark val="none"/>
        <c:tickLblPos val="nextTo"/>
        <c:crossAx val="166462208"/>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59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NL</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0.01</c:v>
                </c:pt>
                <c:pt idx="1">
                  <c:v>0.02</c:v>
                </c:pt>
                <c:pt idx="2">
                  <c:v>0.02</c:v>
                </c:pt>
                <c:pt idx="3">
                  <c:v>0.02</c:v>
                </c:pt>
                <c:pt idx="4">
                  <c:v>0.03</c:v>
                </c:pt>
                <c:pt idx="5">
                  <c:v>0.01</c:v>
                </c:pt>
              </c:numCache>
            </c:numRef>
          </c:val>
        </c:ser>
        <c:dLbls>
          <c:dLblPos val="outEnd"/>
          <c:showLegendKey val="0"/>
          <c:showVal val="1"/>
          <c:showCatName val="0"/>
          <c:showSerName val="0"/>
          <c:showPercent val="0"/>
          <c:showBubbleSize val="0"/>
        </c:dLbls>
        <c:gapWidth val="50"/>
        <c:axId val="166490496"/>
        <c:axId val="166499840"/>
      </c:barChart>
      <c:catAx>
        <c:axId val="166490496"/>
        <c:scaling>
          <c:orientation val="maxMin"/>
        </c:scaling>
        <c:delete val="1"/>
        <c:axPos val="l"/>
        <c:majorTickMark val="out"/>
        <c:minorTickMark val="none"/>
        <c:tickLblPos val="nextTo"/>
        <c:crossAx val="166499840"/>
        <c:crosses val="autoZero"/>
        <c:auto val="1"/>
        <c:lblAlgn val="ctr"/>
        <c:lblOffset val="100"/>
        <c:noMultiLvlLbl val="0"/>
      </c:catAx>
      <c:valAx>
        <c:axId val="166499840"/>
        <c:scaling>
          <c:orientation val="minMax"/>
          <c:max val="1"/>
          <c:min val="0"/>
        </c:scaling>
        <c:delete val="1"/>
        <c:axPos val="t"/>
        <c:numFmt formatCode="0%" sourceLinked="1"/>
        <c:majorTickMark val="out"/>
        <c:minorTickMark val="none"/>
        <c:tickLblPos val="nextTo"/>
        <c:crossAx val="166490496"/>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59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NL</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0.5</c:v>
                </c:pt>
                <c:pt idx="1">
                  <c:v>0.56999999999999995</c:v>
                </c:pt>
                <c:pt idx="2">
                  <c:v>0.55000000000000004</c:v>
                </c:pt>
                <c:pt idx="3">
                  <c:v>0.48</c:v>
                </c:pt>
                <c:pt idx="4">
                  <c:v>0.57999999999999996</c:v>
                </c:pt>
                <c:pt idx="5">
                  <c:v>0.55000000000000004</c:v>
                </c:pt>
              </c:numCache>
            </c:numRef>
          </c:val>
        </c:ser>
        <c:dLbls>
          <c:dLblPos val="outEnd"/>
          <c:showLegendKey val="0"/>
          <c:showVal val="1"/>
          <c:showCatName val="0"/>
          <c:showSerName val="0"/>
          <c:showPercent val="0"/>
          <c:showBubbleSize val="0"/>
        </c:dLbls>
        <c:gapWidth val="50"/>
        <c:axId val="166567936"/>
        <c:axId val="166573184"/>
      </c:barChart>
      <c:catAx>
        <c:axId val="166567936"/>
        <c:scaling>
          <c:orientation val="maxMin"/>
        </c:scaling>
        <c:delete val="1"/>
        <c:axPos val="l"/>
        <c:majorTickMark val="out"/>
        <c:minorTickMark val="none"/>
        <c:tickLblPos val="nextTo"/>
        <c:crossAx val="166573184"/>
        <c:crosses val="autoZero"/>
        <c:auto val="1"/>
        <c:lblAlgn val="ctr"/>
        <c:lblOffset val="100"/>
        <c:noMultiLvlLbl val="0"/>
      </c:catAx>
      <c:valAx>
        <c:axId val="166573184"/>
        <c:scaling>
          <c:orientation val="minMax"/>
          <c:max val="1"/>
          <c:min val="0"/>
        </c:scaling>
        <c:delete val="1"/>
        <c:axPos val="t"/>
        <c:numFmt formatCode="0%" sourceLinked="1"/>
        <c:majorTickMark val="out"/>
        <c:minorTickMark val="none"/>
        <c:tickLblPos val="nextTo"/>
        <c:crossAx val="166567936"/>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59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NL</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0.04</c:v>
                </c:pt>
                <c:pt idx="1">
                  <c:v>0.06</c:v>
                </c:pt>
                <c:pt idx="2">
                  <c:v>0.05</c:v>
                </c:pt>
                <c:pt idx="3">
                  <c:v>0.01</c:v>
                </c:pt>
                <c:pt idx="4">
                  <c:v>0.01</c:v>
                </c:pt>
                <c:pt idx="5" formatCode="General">
                  <c:v>0</c:v>
                </c:pt>
              </c:numCache>
            </c:numRef>
          </c:val>
        </c:ser>
        <c:dLbls>
          <c:dLblPos val="outEnd"/>
          <c:showLegendKey val="0"/>
          <c:showVal val="1"/>
          <c:showCatName val="0"/>
          <c:showSerName val="0"/>
          <c:showPercent val="0"/>
          <c:showBubbleSize val="0"/>
        </c:dLbls>
        <c:gapWidth val="50"/>
        <c:axId val="166579584"/>
        <c:axId val="167469824"/>
      </c:barChart>
      <c:catAx>
        <c:axId val="166579584"/>
        <c:scaling>
          <c:orientation val="maxMin"/>
        </c:scaling>
        <c:delete val="1"/>
        <c:axPos val="l"/>
        <c:majorTickMark val="out"/>
        <c:minorTickMark val="none"/>
        <c:tickLblPos val="nextTo"/>
        <c:crossAx val="167469824"/>
        <c:crosses val="autoZero"/>
        <c:auto val="1"/>
        <c:lblAlgn val="ctr"/>
        <c:lblOffset val="100"/>
        <c:noMultiLvlLbl val="0"/>
      </c:catAx>
      <c:valAx>
        <c:axId val="167469824"/>
        <c:scaling>
          <c:orientation val="minMax"/>
          <c:max val="1"/>
          <c:min val="0"/>
        </c:scaling>
        <c:delete val="1"/>
        <c:axPos val="t"/>
        <c:numFmt formatCode="0%" sourceLinked="1"/>
        <c:majorTickMark val="out"/>
        <c:minorTickMark val="none"/>
        <c:tickLblPos val="nextTo"/>
        <c:crossAx val="166579584"/>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59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NL</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0.36</c:v>
                </c:pt>
                <c:pt idx="1">
                  <c:v>0.42</c:v>
                </c:pt>
                <c:pt idx="2">
                  <c:v>0.44</c:v>
                </c:pt>
                <c:pt idx="3">
                  <c:v>0.42</c:v>
                </c:pt>
                <c:pt idx="4">
                  <c:v>0.38</c:v>
                </c:pt>
                <c:pt idx="5">
                  <c:v>0.41</c:v>
                </c:pt>
              </c:numCache>
            </c:numRef>
          </c:val>
        </c:ser>
        <c:dLbls>
          <c:dLblPos val="outEnd"/>
          <c:showLegendKey val="0"/>
          <c:showVal val="1"/>
          <c:showCatName val="0"/>
          <c:showSerName val="0"/>
          <c:showPercent val="0"/>
          <c:showBubbleSize val="0"/>
        </c:dLbls>
        <c:gapWidth val="50"/>
        <c:axId val="167492608"/>
        <c:axId val="167559552"/>
      </c:barChart>
      <c:catAx>
        <c:axId val="167492608"/>
        <c:scaling>
          <c:orientation val="maxMin"/>
        </c:scaling>
        <c:delete val="1"/>
        <c:axPos val="l"/>
        <c:majorTickMark val="out"/>
        <c:minorTickMark val="none"/>
        <c:tickLblPos val="nextTo"/>
        <c:crossAx val="167559552"/>
        <c:crosses val="autoZero"/>
        <c:auto val="1"/>
        <c:lblAlgn val="ctr"/>
        <c:lblOffset val="100"/>
        <c:noMultiLvlLbl val="0"/>
      </c:catAx>
      <c:valAx>
        <c:axId val="167559552"/>
        <c:scaling>
          <c:orientation val="minMax"/>
          <c:max val="1"/>
          <c:min val="0"/>
        </c:scaling>
        <c:delete val="1"/>
        <c:axPos val="t"/>
        <c:numFmt formatCode="0%" sourceLinked="1"/>
        <c:majorTickMark val="out"/>
        <c:minorTickMark val="none"/>
        <c:tickLblPos val="nextTo"/>
        <c:crossAx val="167492608"/>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59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NL</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 (A)</c:v>
                </c:pt>
                <c:pt idx="1">
                  <c:v>Female</c:v>
                </c:pt>
                <c:pt idx="2">
                  <c:v>Male (B)</c:v>
                </c:pt>
                <c:pt idx="3">
                  <c:v>Female</c:v>
                </c:pt>
                <c:pt idx="4">
                  <c:v>Male (C)</c:v>
                </c:pt>
                <c:pt idx="5">
                  <c:v>Female</c:v>
                </c:pt>
              </c:strCache>
            </c:strRef>
          </c:cat>
          <c:val>
            <c:numRef>
              <c:f>Sheet1!$B$2:$B$7</c:f>
              <c:numCache>
                <c:formatCode>0%</c:formatCode>
                <c:ptCount val="6"/>
                <c:pt idx="0">
                  <c:v>0.18</c:v>
                </c:pt>
                <c:pt idx="1">
                  <c:v>0.2</c:v>
                </c:pt>
                <c:pt idx="2">
                  <c:v>0.11</c:v>
                </c:pt>
                <c:pt idx="3">
                  <c:v>0.1</c:v>
                </c:pt>
                <c:pt idx="4">
                  <c:v>0.12</c:v>
                </c:pt>
                <c:pt idx="5">
                  <c:v>7.0000000000000007E-2</c:v>
                </c:pt>
              </c:numCache>
            </c:numRef>
          </c:val>
        </c:ser>
        <c:dLbls>
          <c:dLblPos val="outEnd"/>
          <c:showLegendKey val="0"/>
          <c:showVal val="1"/>
          <c:showCatName val="0"/>
          <c:showSerName val="0"/>
          <c:showPercent val="0"/>
          <c:showBubbleSize val="0"/>
        </c:dLbls>
        <c:gapWidth val="50"/>
        <c:axId val="167275136"/>
        <c:axId val="167280640"/>
      </c:barChart>
      <c:catAx>
        <c:axId val="167275136"/>
        <c:scaling>
          <c:orientation val="maxMin"/>
        </c:scaling>
        <c:delete val="1"/>
        <c:axPos val="l"/>
        <c:majorTickMark val="out"/>
        <c:minorTickMark val="none"/>
        <c:tickLblPos val="nextTo"/>
        <c:crossAx val="167280640"/>
        <c:crosses val="autoZero"/>
        <c:auto val="1"/>
        <c:lblAlgn val="ctr"/>
        <c:lblOffset val="100"/>
        <c:noMultiLvlLbl val="0"/>
      </c:catAx>
      <c:valAx>
        <c:axId val="167280640"/>
        <c:scaling>
          <c:orientation val="minMax"/>
          <c:max val="1"/>
          <c:min val="0"/>
        </c:scaling>
        <c:delete val="1"/>
        <c:axPos val="t"/>
        <c:numFmt formatCode="0%" sourceLinked="1"/>
        <c:majorTickMark val="out"/>
        <c:minorTickMark val="none"/>
        <c:tickLblPos val="nextTo"/>
        <c:crossAx val="167275136"/>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59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dLbl>
              <c:idx val="5"/>
              <c:layout>
                <c:manualLayout>
                  <c:x val="5.5076634583442838E-3"/>
                  <c:y val="2.3276112889147514E-6"/>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Sheet1!$A$2:$A$7</c:f>
              <c:strCache>
                <c:ptCount val="6"/>
                <c:pt idx="0">
                  <c:v>Males</c:v>
                </c:pt>
                <c:pt idx="1">
                  <c:v>Females</c:v>
                </c:pt>
                <c:pt idx="2">
                  <c:v>Males</c:v>
                </c:pt>
                <c:pt idx="3">
                  <c:v>Females</c:v>
                </c:pt>
                <c:pt idx="4">
                  <c:v>Males</c:v>
                </c:pt>
                <c:pt idx="5">
                  <c:v>Females</c:v>
                </c:pt>
              </c:strCache>
            </c:strRef>
          </c:cat>
          <c:val>
            <c:numRef>
              <c:f>Sheet1!$B$2:$B$7</c:f>
              <c:numCache>
                <c:formatCode>0%</c:formatCode>
                <c:ptCount val="6"/>
                <c:pt idx="0">
                  <c:v>0.85</c:v>
                </c:pt>
                <c:pt idx="1">
                  <c:v>0.87</c:v>
                </c:pt>
                <c:pt idx="2">
                  <c:v>0.85</c:v>
                </c:pt>
                <c:pt idx="3">
                  <c:v>0.88</c:v>
                </c:pt>
                <c:pt idx="4">
                  <c:v>0.85</c:v>
                </c:pt>
                <c:pt idx="5">
                  <c:v>0.88</c:v>
                </c:pt>
              </c:numCache>
            </c:numRef>
          </c:val>
        </c:ser>
        <c:ser>
          <c:idx val="1"/>
          <c:order val="1"/>
          <c:tx>
            <c:strRef>
              <c:f>Sheet1!$C$1</c:f>
              <c:strCache>
                <c:ptCount val="1"/>
                <c:pt idx="0">
                  <c:v>Neutral</c:v>
                </c:pt>
              </c:strCache>
            </c:strRef>
          </c:tx>
          <c:invertIfNegative val="0"/>
          <c:cat>
            <c:strRef>
              <c:f>Sheet1!$A$2:$A$7</c:f>
              <c:strCache>
                <c:ptCount val="6"/>
                <c:pt idx="0">
                  <c:v>Males</c:v>
                </c:pt>
                <c:pt idx="1">
                  <c:v>Females</c:v>
                </c:pt>
                <c:pt idx="2">
                  <c:v>Males</c:v>
                </c:pt>
                <c:pt idx="3">
                  <c:v>Females</c:v>
                </c:pt>
                <c:pt idx="4">
                  <c:v>Males</c:v>
                </c:pt>
                <c:pt idx="5">
                  <c:v>Females</c:v>
                </c:pt>
              </c:strCache>
            </c:strRef>
          </c:cat>
          <c:val>
            <c:numRef>
              <c:f>Sheet1!$C$2:$C$7</c:f>
              <c:numCache>
                <c:formatCode>0%</c:formatCode>
                <c:ptCount val="6"/>
                <c:pt idx="0">
                  <c:v>0.13</c:v>
                </c:pt>
                <c:pt idx="1">
                  <c:v>8.9999999999999969E-2</c:v>
                </c:pt>
                <c:pt idx="2">
                  <c:v>0.10999999999999999</c:v>
                </c:pt>
                <c:pt idx="3">
                  <c:v>8.9999999999999969E-2</c:v>
                </c:pt>
                <c:pt idx="4">
                  <c:v>9.000000000000008E-2</c:v>
                </c:pt>
                <c:pt idx="5">
                  <c:v>7.999999999999996E-2</c:v>
                </c:pt>
              </c:numCache>
            </c:numRef>
          </c:val>
        </c:ser>
        <c:ser>
          <c:idx val="2"/>
          <c:order val="2"/>
          <c:tx>
            <c:strRef>
              <c:f>Sheet1!$D$1</c:f>
              <c:strCache>
                <c:ptCount val="1"/>
                <c:pt idx="0">
                  <c:v>Disagree</c:v>
                </c:pt>
              </c:strCache>
            </c:strRef>
          </c:tx>
          <c:spPr>
            <a:solidFill>
              <a:srgbClr val="C00000"/>
            </a:solidFill>
          </c:spPr>
          <c:invertIfNegative val="0"/>
          <c:cat>
            <c:strRef>
              <c:f>Sheet1!$A$2:$A$7</c:f>
              <c:strCache>
                <c:ptCount val="6"/>
                <c:pt idx="0">
                  <c:v>Males</c:v>
                </c:pt>
                <c:pt idx="1">
                  <c:v>Females</c:v>
                </c:pt>
                <c:pt idx="2">
                  <c:v>Males</c:v>
                </c:pt>
                <c:pt idx="3">
                  <c:v>Females</c:v>
                </c:pt>
                <c:pt idx="4">
                  <c:v>Males</c:v>
                </c:pt>
                <c:pt idx="5">
                  <c:v>Females</c:v>
                </c:pt>
              </c:strCache>
            </c:strRef>
          </c:cat>
          <c:val>
            <c:numRef>
              <c:f>Sheet1!$D$2:$D$7</c:f>
              <c:numCache>
                <c:formatCode>0%</c:formatCode>
                <c:ptCount val="6"/>
                <c:pt idx="0">
                  <c:v>0.02</c:v>
                </c:pt>
                <c:pt idx="1">
                  <c:v>0.04</c:v>
                </c:pt>
                <c:pt idx="2">
                  <c:v>0.04</c:v>
                </c:pt>
                <c:pt idx="3">
                  <c:v>0.03</c:v>
                </c:pt>
                <c:pt idx="4">
                  <c:v>0.06</c:v>
                </c:pt>
                <c:pt idx="5">
                  <c:v>0.04</c:v>
                </c:pt>
              </c:numCache>
            </c:numRef>
          </c:val>
        </c:ser>
        <c:dLbls>
          <c:showLegendKey val="0"/>
          <c:showVal val="1"/>
          <c:showCatName val="0"/>
          <c:showSerName val="0"/>
          <c:showPercent val="0"/>
          <c:showBubbleSize val="0"/>
        </c:dLbls>
        <c:gapWidth val="50"/>
        <c:overlap val="100"/>
        <c:axId val="167482112"/>
        <c:axId val="167483648"/>
      </c:barChart>
      <c:catAx>
        <c:axId val="167482112"/>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167483648"/>
        <c:crosses val="autoZero"/>
        <c:auto val="1"/>
        <c:lblAlgn val="ctr"/>
        <c:lblOffset val="100"/>
        <c:noMultiLvlLbl val="0"/>
      </c:catAx>
      <c:valAx>
        <c:axId val="167483648"/>
        <c:scaling>
          <c:orientation val="minMax"/>
          <c:max val="1"/>
          <c:min val="0"/>
        </c:scaling>
        <c:delete val="1"/>
        <c:axPos val="b"/>
        <c:numFmt formatCode="0%" sourceLinked="0"/>
        <c:majorTickMark val="none"/>
        <c:minorTickMark val="none"/>
        <c:tickLblPos val="nextTo"/>
        <c:crossAx val="167482112"/>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59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Sheet1!$A$2:$A$7</c:f>
              <c:strCache>
                <c:ptCount val="6"/>
                <c:pt idx="0">
                  <c:v>Males</c:v>
                </c:pt>
                <c:pt idx="1">
                  <c:v>Females</c:v>
                </c:pt>
                <c:pt idx="2">
                  <c:v>Males</c:v>
                </c:pt>
                <c:pt idx="3">
                  <c:v>Females</c:v>
                </c:pt>
                <c:pt idx="4">
                  <c:v>Males</c:v>
                </c:pt>
                <c:pt idx="5">
                  <c:v>Females</c:v>
                </c:pt>
              </c:strCache>
            </c:strRef>
          </c:cat>
          <c:val>
            <c:numRef>
              <c:f>Sheet1!$B$2:$B$7</c:f>
              <c:numCache>
                <c:formatCode>0%</c:formatCode>
                <c:ptCount val="6"/>
                <c:pt idx="0">
                  <c:v>0.39</c:v>
                </c:pt>
                <c:pt idx="1">
                  <c:v>0.62</c:v>
                </c:pt>
                <c:pt idx="2">
                  <c:v>0.54</c:v>
                </c:pt>
                <c:pt idx="3">
                  <c:v>0.55000000000000004</c:v>
                </c:pt>
                <c:pt idx="4">
                  <c:v>0.38</c:v>
                </c:pt>
                <c:pt idx="5">
                  <c:v>0.56999999999999995</c:v>
                </c:pt>
              </c:numCache>
            </c:numRef>
          </c:val>
        </c:ser>
        <c:ser>
          <c:idx val="1"/>
          <c:order val="1"/>
          <c:tx>
            <c:strRef>
              <c:f>Sheet1!$C$1</c:f>
              <c:strCache>
                <c:ptCount val="1"/>
                <c:pt idx="0">
                  <c:v>Neutral</c:v>
                </c:pt>
              </c:strCache>
            </c:strRef>
          </c:tx>
          <c:invertIfNegative val="0"/>
          <c:cat>
            <c:strRef>
              <c:f>Sheet1!$A$2:$A$7</c:f>
              <c:strCache>
                <c:ptCount val="6"/>
                <c:pt idx="0">
                  <c:v>Males</c:v>
                </c:pt>
                <c:pt idx="1">
                  <c:v>Females</c:v>
                </c:pt>
                <c:pt idx="2">
                  <c:v>Males</c:v>
                </c:pt>
                <c:pt idx="3">
                  <c:v>Females</c:v>
                </c:pt>
                <c:pt idx="4">
                  <c:v>Males</c:v>
                </c:pt>
                <c:pt idx="5">
                  <c:v>Females</c:v>
                </c:pt>
              </c:strCache>
            </c:strRef>
          </c:cat>
          <c:val>
            <c:numRef>
              <c:f>Sheet1!$C$2:$C$7</c:f>
              <c:numCache>
                <c:formatCode>0%</c:formatCode>
                <c:ptCount val="6"/>
                <c:pt idx="0">
                  <c:v>0.37</c:v>
                </c:pt>
                <c:pt idx="1">
                  <c:v>0.27</c:v>
                </c:pt>
                <c:pt idx="2">
                  <c:v>0.36</c:v>
                </c:pt>
                <c:pt idx="3">
                  <c:v>0.33999999999999997</c:v>
                </c:pt>
                <c:pt idx="4">
                  <c:v>0.48</c:v>
                </c:pt>
                <c:pt idx="5">
                  <c:v>0.28000000000000003</c:v>
                </c:pt>
              </c:numCache>
            </c:numRef>
          </c:val>
        </c:ser>
        <c:ser>
          <c:idx val="2"/>
          <c:order val="2"/>
          <c:tx>
            <c:strRef>
              <c:f>Sheet1!$D$1</c:f>
              <c:strCache>
                <c:ptCount val="1"/>
                <c:pt idx="0">
                  <c:v>Agree</c:v>
                </c:pt>
              </c:strCache>
            </c:strRef>
          </c:tx>
          <c:spPr>
            <a:solidFill>
              <a:srgbClr val="C00000"/>
            </a:solidFill>
          </c:spPr>
          <c:invertIfNegative val="0"/>
          <c:cat>
            <c:strRef>
              <c:f>Sheet1!$A$2:$A$7</c:f>
              <c:strCache>
                <c:ptCount val="6"/>
                <c:pt idx="0">
                  <c:v>Males</c:v>
                </c:pt>
                <c:pt idx="1">
                  <c:v>Females</c:v>
                </c:pt>
                <c:pt idx="2">
                  <c:v>Males</c:v>
                </c:pt>
                <c:pt idx="3">
                  <c:v>Females</c:v>
                </c:pt>
                <c:pt idx="4">
                  <c:v>Males</c:v>
                </c:pt>
                <c:pt idx="5">
                  <c:v>Females</c:v>
                </c:pt>
              </c:strCache>
            </c:strRef>
          </c:cat>
          <c:val>
            <c:numRef>
              <c:f>Sheet1!$D$2:$D$7</c:f>
              <c:numCache>
                <c:formatCode>0%</c:formatCode>
                <c:ptCount val="6"/>
                <c:pt idx="0">
                  <c:v>0.24</c:v>
                </c:pt>
                <c:pt idx="1">
                  <c:v>0.11</c:v>
                </c:pt>
                <c:pt idx="2">
                  <c:v>0.1</c:v>
                </c:pt>
                <c:pt idx="3">
                  <c:v>0.11</c:v>
                </c:pt>
                <c:pt idx="4">
                  <c:v>0.14000000000000001</c:v>
                </c:pt>
                <c:pt idx="5">
                  <c:v>0.15</c:v>
                </c:pt>
              </c:numCache>
            </c:numRef>
          </c:val>
        </c:ser>
        <c:dLbls>
          <c:showLegendKey val="0"/>
          <c:showVal val="1"/>
          <c:showCatName val="0"/>
          <c:showSerName val="0"/>
          <c:showPercent val="0"/>
          <c:showBubbleSize val="0"/>
        </c:dLbls>
        <c:gapWidth val="50"/>
        <c:overlap val="100"/>
        <c:axId val="167121664"/>
        <c:axId val="167123200"/>
      </c:barChart>
      <c:catAx>
        <c:axId val="167121664"/>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167123200"/>
        <c:crosses val="autoZero"/>
        <c:auto val="1"/>
        <c:lblAlgn val="ctr"/>
        <c:lblOffset val="100"/>
        <c:noMultiLvlLbl val="0"/>
      </c:catAx>
      <c:valAx>
        <c:axId val="167123200"/>
        <c:scaling>
          <c:orientation val="minMax"/>
          <c:max val="1"/>
          <c:min val="0"/>
        </c:scaling>
        <c:delete val="1"/>
        <c:axPos val="b"/>
        <c:numFmt formatCode="0%" sourceLinked="0"/>
        <c:majorTickMark val="none"/>
        <c:minorTickMark val="none"/>
        <c:tickLblPos val="nextTo"/>
        <c:crossAx val="167121664"/>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59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Sheet1!$A$2:$A$7</c:f>
              <c:strCache>
                <c:ptCount val="6"/>
                <c:pt idx="0">
                  <c:v>Males</c:v>
                </c:pt>
                <c:pt idx="1">
                  <c:v>Females</c:v>
                </c:pt>
                <c:pt idx="2">
                  <c:v>Males</c:v>
                </c:pt>
                <c:pt idx="3">
                  <c:v>Females</c:v>
                </c:pt>
                <c:pt idx="4">
                  <c:v>Males</c:v>
                </c:pt>
                <c:pt idx="5">
                  <c:v>Females</c:v>
                </c:pt>
              </c:strCache>
            </c:strRef>
          </c:cat>
          <c:val>
            <c:numRef>
              <c:f>Sheet1!$B$2:$B$7</c:f>
              <c:numCache>
                <c:formatCode>0%</c:formatCode>
                <c:ptCount val="6"/>
                <c:pt idx="0">
                  <c:v>0.14000000000000001</c:v>
                </c:pt>
                <c:pt idx="1">
                  <c:v>0.23</c:v>
                </c:pt>
                <c:pt idx="2">
                  <c:v>0.18</c:v>
                </c:pt>
                <c:pt idx="3">
                  <c:v>0.23</c:v>
                </c:pt>
                <c:pt idx="4">
                  <c:v>0.21</c:v>
                </c:pt>
                <c:pt idx="5">
                  <c:v>0.24</c:v>
                </c:pt>
              </c:numCache>
            </c:numRef>
          </c:val>
        </c:ser>
        <c:ser>
          <c:idx val="1"/>
          <c:order val="1"/>
          <c:tx>
            <c:strRef>
              <c:f>Sheet1!$C$1</c:f>
              <c:strCache>
                <c:ptCount val="1"/>
                <c:pt idx="0">
                  <c:v>Neutral</c:v>
                </c:pt>
              </c:strCache>
            </c:strRef>
          </c:tx>
          <c:spPr>
            <a:solidFill>
              <a:srgbClr val="000000">
                <a:lumMod val="65000"/>
                <a:lumOff val="35000"/>
              </a:srgbClr>
            </a:solidFill>
          </c:spPr>
          <c:invertIfNegative val="0"/>
          <c:cat>
            <c:strRef>
              <c:f>Sheet1!$A$2:$A$7</c:f>
              <c:strCache>
                <c:ptCount val="6"/>
                <c:pt idx="0">
                  <c:v>Males</c:v>
                </c:pt>
                <c:pt idx="1">
                  <c:v>Females</c:v>
                </c:pt>
                <c:pt idx="2">
                  <c:v>Males</c:v>
                </c:pt>
                <c:pt idx="3">
                  <c:v>Females</c:v>
                </c:pt>
                <c:pt idx="4">
                  <c:v>Males</c:v>
                </c:pt>
                <c:pt idx="5">
                  <c:v>Females</c:v>
                </c:pt>
              </c:strCache>
            </c:strRef>
          </c:cat>
          <c:val>
            <c:numRef>
              <c:f>Sheet1!$C$2:$C$7</c:f>
              <c:numCache>
                <c:formatCode>0%</c:formatCode>
                <c:ptCount val="6"/>
                <c:pt idx="0">
                  <c:v>0.5</c:v>
                </c:pt>
                <c:pt idx="1">
                  <c:v>0.52</c:v>
                </c:pt>
                <c:pt idx="2">
                  <c:v>0.55000000000000004</c:v>
                </c:pt>
                <c:pt idx="3">
                  <c:v>0.55000000000000004</c:v>
                </c:pt>
                <c:pt idx="4">
                  <c:v>0.53</c:v>
                </c:pt>
                <c:pt idx="5">
                  <c:v>0.52</c:v>
                </c:pt>
              </c:numCache>
            </c:numRef>
          </c:val>
        </c:ser>
        <c:ser>
          <c:idx val="2"/>
          <c:order val="2"/>
          <c:tx>
            <c:strRef>
              <c:f>Sheet1!$D$1</c:f>
              <c:strCache>
                <c:ptCount val="1"/>
                <c:pt idx="0">
                  <c:v>Agree</c:v>
                </c:pt>
              </c:strCache>
            </c:strRef>
          </c:tx>
          <c:spPr>
            <a:solidFill>
              <a:srgbClr val="C00000"/>
            </a:solidFill>
          </c:spPr>
          <c:invertIfNegative val="0"/>
          <c:cat>
            <c:strRef>
              <c:f>Sheet1!$A$2:$A$7</c:f>
              <c:strCache>
                <c:ptCount val="6"/>
                <c:pt idx="0">
                  <c:v>Males</c:v>
                </c:pt>
                <c:pt idx="1">
                  <c:v>Females</c:v>
                </c:pt>
                <c:pt idx="2">
                  <c:v>Males</c:v>
                </c:pt>
                <c:pt idx="3">
                  <c:v>Females</c:v>
                </c:pt>
                <c:pt idx="4">
                  <c:v>Males</c:v>
                </c:pt>
                <c:pt idx="5">
                  <c:v>Females</c:v>
                </c:pt>
              </c:strCache>
            </c:strRef>
          </c:cat>
          <c:val>
            <c:numRef>
              <c:f>Sheet1!$D$2:$D$7</c:f>
              <c:numCache>
                <c:formatCode>0%</c:formatCode>
                <c:ptCount val="6"/>
                <c:pt idx="0">
                  <c:v>0.36</c:v>
                </c:pt>
                <c:pt idx="1">
                  <c:v>0.25</c:v>
                </c:pt>
                <c:pt idx="2">
                  <c:v>0.27</c:v>
                </c:pt>
                <c:pt idx="3">
                  <c:v>0.22</c:v>
                </c:pt>
                <c:pt idx="4">
                  <c:v>0.26</c:v>
                </c:pt>
                <c:pt idx="5">
                  <c:v>0.24</c:v>
                </c:pt>
              </c:numCache>
            </c:numRef>
          </c:val>
        </c:ser>
        <c:dLbls>
          <c:showLegendKey val="0"/>
          <c:showVal val="1"/>
          <c:showCatName val="0"/>
          <c:showSerName val="0"/>
          <c:showPercent val="0"/>
          <c:showBubbleSize val="0"/>
        </c:dLbls>
        <c:gapWidth val="50"/>
        <c:overlap val="100"/>
        <c:axId val="167166720"/>
        <c:axId val="167168256"/>
      </c:barChart>
      <c:catAx>
        <c:axId val="167166720"/>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167168256"/>
        <c:crosses val="autoZero"/>
        <c:auto val="1"/>
        <c:lblAlgn val="ctr"/>
        <c:lblOffset val="100"/>
        <c:noMultiLvlLbl val="0"/>
      </c:catAx>
      <c:valAx>
        <c:axId val="167168256"/>
        <c:scaling>
          <c:orientation val="minMax"/>
          <c:max val="1"/>
          <c:min val="0"/>
        </c:scaling>
        <c:delete val="1"/>
        <c:axPos val="b"/>
        <c:numFmt formatCode="0%" sourceLinked="0"/>
        <c:majorTickMark val="none"/>
        <c:minorTickMark val="none"/>
        <c:tickLblPos val="nextTo"/>
        <c:crossAx val="167166720"/>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289357212701352"/>
          <c:y val="0.38146359342053171"/>
          <c:w val="0.81342828469970663"/>
          <c:h val="0.50684069459803827"/>
        </c:manualLayout>
      </c:layout>
      <c:barChart>
        <c:barDir val="col"/>
        <c:grouping val="clustered"/>
        <c:varyColors val="0"/>
        <c:ser>
          <c:idx val="0"/>
          <c:order val="0"/>
          <c:tx>
            <c:strRef>
              <c:f>Sheet1!$A$2</c:f>
              <c:strCache>
                <c:ptCount val="1"/>
              </c:strCache>
            </c:strRef>
          </c:tx>
          <c:invertIfNegative val="0"/>
          <c:dPt>
            <c:idx val="0"/>
            <c:invertIfNegative val="0"/>
            <c:bubble3D val="0"/>
            <c:spPr>
              <a:solidFill>
                <a:schemeClr val="tx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rgbClr val="002A7E"/>
              </a:solidFill>
              <a:ln>
                <a:noFill/>
              </a:ln>
            </c:spPr>
          </c:dPt>
          <c:dPt>
            <c:idx val="7"/>
            <c:invertIfNegative val="0"/>
            <c:bubble3D val="0"/>
            <c:spPr>
              <a:solidFill>
                <a:srgbClr val="9E2600"/>
              </a:solidFill>
            </c:spPr>
          </c:dPt>
          <c:dPt>
            <c:idx val="8"/>
            <c:invertIfNegative val="0"/>
            <c:bubble3D val="0"/>
            <c:spPr>
              <a:solidFill>
                <a:schemeClr val="bg1">
                  <a:lumMod val="50000"/>
                </a:schemeClr>
              </a:solidFill>
            </c:spPr>
          </c:dPt>
          <c:dLbls>
            <c:txPr>
              <a:bodyPr/>
              <a:lstStyle/>
              <a:p>
                <a:pPr>
                  <a:defRPr sz="700" b="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Sheet1!$B$1:$J$1</c:f>
              <c:strCache>
                <c:ptCount val="9"/>
                <c:pt idx="0">
                  <c:v>AR</c:v>
                </c:pt>
                <c:pt idx="1">
                  <c:v>AU</c:v>
                </c:pt>
                <c:pt idx="2">
                  <c:v>CA</c:v>
                </c:pt>
                <c:pt idx="3">
                  <c:v>DE</c:v>
                </c:pt>
                <c:pt idx="4">
                  <c:v>JP</c:v>
                </c:pt>
                <c:pt idx="5">
                  <c:v>NL</c:v>
                </c:pt>
                <c:pt idx="6">
                  <c:v>TH</c:v>
                </c:pt>
                <c:pt idx="7">
                  <c:v>UK</c:v>
                </c:pt>
                <c:pt idx="8">
                  <c:v>US</c:v>
                </c:pt>
              </c:strCache>
            </c:strRef>
          </c:cat>
          <c:val>
            <c:numRef>
              <c:f>Sheet1!$B$2:$J$2</c:f>
              <c:numCache>
                <c:formatCode>0%</c:formatCode>
                <c:ptCount val="9"/>
                <c:pt idx="0">
                  <c:v>0.94</c:v>
                </c:pt>
                <c:pt idx="1">
                  <c:v>0.93</c:v>
                </c:pt>
                <c:pt idx="2">
                  <c:v>0.89</c:v>
                </c:pt>
                <c:pt idx="3">
                  <c:v>0.81</c:v>
                </c:pt>
                <c:pt idx="4">
                  <c:v>0.79</c:v>
                </c:pt>
                <c:pt idx="5">
                  <c:v>0.77</c:v>
                </c:pt>
                <c:pt idx="6">
                  <c:v>0.89</c:v>
                </c:pt>
                <c:pt idx="7">
                  <c:v>0.92</c:v>
                </c:pt>
                <c:pt idx="8">
                  <c:v>0.89</c:v>
                </c:pt>
              </c:numCache>
            </c:numRef>
          </c:val>
        </c:ser>
        <c:dLbls>
          <c:showLegendKey val="0"/>
          <c:showVal val="0"/>
          <c:showCatName val="0"/>
          <c:showSerName val="0"/>
          <c:showPercent val="0"/>
          <c:showBubbleSize val="0"/>
        </c:dLbls>
        <c:gapWidth val="50"/>
        <c:axId val="140520448"/>
        <c:axId val="140530432"/>
      </c:barChart>
      <c:catAx>
        <c:axId val="140520448"/>
        <c:scaling>
          <c:orientation val="minMax"/>
        </c:scaling>
        <c:delete val="0"/>
        <c:axPos val="b"/>
        <c:majorTickMark val="out"/>
        <c:minorTickMark val="none"/>
        <c:tickLblPos val="nextTo"/>
        <c:txPr>
          <a:bodyPr/>
          <a:lstStyle/>
          <a:p>
            <a:pPr>
              <a:defRPr sz="8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40530432"/>
        <c:crosses val="autoZero"/>
        <c:auto val="1"/>
        <c:lblAlgn val="ctr"/>
        <c:lblOffset val="100"/>
        <c:noMultiLvlLbl val="0"/>
      </c:catAx>
      <c:valAx>
        <c:axId val="140530432"/>
        <c:scaling>
          <c:orientation val="minMax"/>
          <c:max val="1"/>
          <c:min val="0"/>
        </c:scaling>
        <c:delete val="1"/>
        <c:axPos val="l"/>
        <c:numFmt formatCode="0%" sourceLinked="1"/>
        <c:majorTickMark val="out"/>
        <c:minorTickMark val="none"/>
        <c:tickLblPos val="nextTo"/>
        <c:crossAx val="14052044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NL</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C00000"/>
              </a:solidFill>
            </c:spPr>
          </c:dPt>
          <c:dPt>
            <c:idx val="5"/>
            <c:invertIfNegative val="0"/>
            <c:bubble3D val="0"/>
            <c:spPr>
              <a:solidFill>
                <a:srgbClr val="C00000"/>
              </a:solidFill>
            </c:spPr>
          </c:dPt>
          <c:dPt>
            <c:idx val="6"/>
            <c:invertIfNegative val="0"/>
            <c:bubble3D val="0"/>
            <c:spPr>
              <a:solidFill>
                <a:schemeClr val="tx1">
                  <a:lumMod val="65000"/>
                  <a:lumOff val="35000"/>
                </a:schemeClr>
              </a:solidFill>
            </c:spPr>
          </c:dPt>
          <c:dPt>
            <c:idx val="7"/>
            <c:invertIfNegative val="0"/>
            <c:bubble3D val="0"/>
            <c:spPr>
              <a:solidFill>
                <a:srgbClr val="C00000"/>
              </a:solidFill>
            </c:spPr>
          </c:dPt>
          <c:dPt>
            <c:idx val="8"/>
            <c:invertIfNegative val="0"/>
            <c:bubble3D val="0"/>
            <c:spPr>
              <a:solidFill>
                <a:srgbClr val="002A7E"/>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Swelling of leg</c:v>
                </c:pt>
                <c:pt idx="1">
                  <c:v>Pain/tenderness of leg</c:v>
                </c:pt>
                <c:pt idx="2">
                  <c:v>Changes in the skin color of leg</c:v>
                </c:pt>
                <c:pt idx="3">
                  <c:v>Leg feels warm to touch</c:v>
                </c:pt>
                <c:pt idx="4">
                  <c:v>Itching of your leg</c:v>
                </c:pt>
                <c:pt idx="5">
                  <c:v>Leg paralysis</c:v>
                </c:pt>
                <c:pt idx="6">
                  <c:v>Other</c:v>
                </c:pt>
                <c:pt idx="7">
                  <c:v>None of the above</c:v>
                </c:pt>
                <c:pt idx="8">
                  <c:v>Not sure</c:v>
                </c:pt>
              </c:strCache>
            </c:strRef>
          </c:cat>
          <c:val>
            <c:numRef>
              <c:f>Sheet1!$B$2:$B$10</c:f>
              <c:numCache>
                <c:formatCode>0%</c:formatCode>
                <c:ptCount val="9"/>
                <c:pt idx="0">
                  <c:v>0.78</c:v>
                </c:pt>
                <c:pt idx="1">
                  <c:v>0.9</c:v>
                </c:pt>
                <c:pt idx="2">
                  <c:v>0.61</c:v>
                </c:pt>
                <c:pt idx="3">
                  <c:v>0.55000000000000004</c:v>
                </c:pt>
                <c:pt idx="4">
                  <c:v>0.12</c:v>
                </c:pt>
                <c:pt idx="5">
                  <c:v>0.23</c:v>
                </c:pt>
                <c:pt idx="6">
                  <c:v>0.01</c:v>
                </c:pt>
                <c:pt idx="7" formatCode="General">
                  <c:v>0</c:v>
                </c:pt>
                <c:pt idx="8" formatCode="General">
                  <c:v>0</c:v>
                </c:pt>
              </c:numCache>
            </c:numRef>
          </c:val>
        </c:ser>
        <c:dLbls>
          <c:dLblPos val="outEnd"/>
          <c:showLegendKey val="0"/>
          <c:showVal val="1"/>
          <c:showCatName val="0"/>
          <c:showSerName val="0"/>
          <c:showPercent val="0"/>
          <c:showBubbleSize val="0"/>
        </c:dLbls>
        <c:gapWidth val="50"/>
        <c:axId val="147812352"/>
        <c:axId val="147826944"/>
      </c:barChart>
      <c:catAx>
        <c:axId val="147812352"/>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47826944"/>
        <c:crosses val="autoZero"/>
        <c:auto val="1"/>
        <c:lblAlgn val="ctr"/>
        <c:lblOffset val="100"/>
        <c:noMultiLvlLbl val="0"/>
      </c:catAx>
      <c:valAx>
        <c:axId val="147826944"/>
        <c:scaling>
          <c:orientation val="minMax"/>
        </c:scaling>
        <c:delete val="1"/>
        <c:axPos val="t"/>
        <c:numFmt formatCode="0%" sourceLinked="1"/>
        <c:majorTickMark val="out"/>
        <c:minorTickMark val="none"/>
        <c:tickLblPos val="nextTo"/>
        <c:crossAx val="14781235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60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Sheet1!$A$2:$A$7</c:f>
              <c:strCache>
                <c:ptCount val="6"/>
                <c:pt idx="0">
                  <c:v>Males</c:v>
                </c:pt>
                <c:pt idx="1">
                  <c:v>Females</c:v>
                </c:pt>
                <c:pt idx="2">
                  <c:v>Males</c:v>
                </c:pt>
                <c:pt idx="3">
                  <c:v>Females</c:v>
                </c:pt>
                <c:pt idx="4">
                  <c:v>Males</c:v>
                </c:pt>
                <c:pt idx="5">
                  <c:v>Females</c:v>
                </c:pt>
              </c:strCache>
            </c:strRef>
          </c:cat>
          <c:val>
            <c:numRef>
              <c:f>Sheet1!$B$2:$B$7</c:f>
              <c:numCache>
                <c:formatCode>0%</c:formatCode>
                <c:ptCount val="6"/>
                <c:pt idx="0">
                  <c:v>0.74</c:v>
                </c:pt>
                <c:pt idx="1">
                  <c:v>0.8</c:v>
                </c:pt>
                <c:pt idx="2">
                  <c:v>0.69</c:v>
                </c:pt>
                <c:pt idx="3">
                  <c:v>0.79</c:v>
                </c:pt>
                <c:pt idx="4">
                  <c:v>0.7</c:v>
                </c:pt>
                <c:pt idx="5">
                  <c:v>0.76</c:v>
                </c:pt>
              </c:numCache>
            </c:numRef>
          </c:val>
        </c:ser>
        <c:ser>
          <c:idx val="1"/>
          <c:order val="1"/>
          <c:tx>
            <c:strRef>
              <c:f>Sheet1!$C$1</c:f>
              <c:strCache>
                <c:ptCount val="1"/>
                <c:pt idx="0">
                  <c:v>Neutral</c:v>
                </c:pt>
              </c:strCache>
            </c:strRef>
          </c:tx>
          <c:invertIfNegative val="0"/>
          <c:cat>
            <c:strRef>
              <c:f>Sheet1!$A$2:$A$7</c:f>
              <c:strCache>
                <c:ptCount val="6"/>
                <c:pt idx="0">
                  <c:v>Males</c:v>
                </c:pt>
                <c:pt idx="1">
                  <c:v>Females</c:v>
                </c:pt>
                <c:pt idx="2">
                  <c:v>Males</c:v>
                </c:pt>
                <c:pt idx="3">
                  <c:v>Females</c:v>
                </c:pt>
                <c:pt idx="4">
                  <c:v>Males</c:v>
                </c:pt>
                <c:pt idx="5">
                  <c:v>Females</c:v>
                </c:pt>
              </c:strCache>
            </c:strRef>
          </c:cat>
          <c:val>
            <c:numRef>
              <c:f>Sheet1!$C$2:$C$7</c:f>
              <c:numCache>
                <c:formatCode>0%</c:formatCode>
                <c:ptCount val="6"/>
                <c:pt idx="0">
                  <c:v>0.21999999999999997</c:v>
                </c:pt>
                <c:pt idx="1">
                  <c:v>0.17999999999999994</c:v>
                </c:pt>
                <c:pt idx="2">
                  <c:v>0.25</c:v>
                </c:pt>
                <c:pt idx="3">
                  <c:v>0.16999999999999993</c:v>
                </c:pt>
                <c:pt idx="4">
                  <c:v>0.22999999999999998</c:v>
                </c:pt>
                <c:pt idx="5">
                  <c:v>0.16999999999999993</c:v>
                </c:pt>
              </c:numCache>
            </c:numRef>
          </c:val>
        </c:ser>
        <c:ser>
          <c:idx val="2"/>
          <c:order val="2"/>
          <c:tx>
            <c:strRef>
              <c:f>Sheet1!$D$1</c:f>
              <c:strCache>
                <c:ptCount val="1"/>
                <c:pt idx="0">
                  <c:v>Agree</c:v>
                </c:pt>
              </c:strCache>
            </c:strRef>
          </c:tx>
          <c:spPr>
            <a:solidFill>
              <a:srgbClr val="C00000"/>
            </a:solidFill>
          </c:spPr>
          <c:invertIfNegative val="0"/>
          <c:dLbls>
            <c:dLbl>
              <c:idx val="5"/>
              <c:layout>
                <c:manualLayout>
                  <c:x val="0"/>
                  <c:y val="-7.3895839394821066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Sheet1!$A$2:$A$7</c:f>
              <c:strCache>
                <c:ptCount val="6"/>
                <c:pt idx="0">
                  <c:v>Males</c:v>
                </c:pt>
                <c:pt idx="1">
                  <c:v>Females</c:v>
                </c:pt>
                <c:pt idx="2">
                  <c:v>Males</c:v>
                </c:pt>
                <c:pt idx="3">
                  <c:v>Females</c:v>
                </c:pt>
                <c:pt idx="4">
                  <c:v>Males</c:v>
                </c:pt>
                <c:pt idx="5">
                  <c:v>Females</c:v>
                </c:pt>
              </c:strCache>
            </c:strRef>
          </c:cat>
          <c:val>
            <c:numRef>
              <c:f>Sheet1!$D$2:$D$7</c:f>
              <c:numCache>
                <c:formatCode>0%</c:formatCode>
                <c:ptCount val="6"/>
                <c:pt idx="0">
                  <c:v>0.04</c:v>
                </c:pt>
                <c:pt idx="1">
                  <c:v>0.02</c:v>
                </c:pt>
                <c:pt idx="2">
                  <c:v>0.06</c:v>
                </c:pt>
                <c:pt idx="3">
                  <c:v>0.04</c:v>
                </c:pt>
                <c:pt idx="4">
                  <c:v>7.0000000000000007E-2</c:v>
                </c:pt>
                <c:pt idx="5">
                  <c:v>7.0000000000000007E-2</c:v>
                </c:pt>
              </c:numCache>
            </c:numRef>
          </c:val>
        </c:ser>
        <c:dLbls>
          <c:showLegendKey val="0"/>
          <c:showVal val="1"/>
          <c:showCatName val="0"/>
          <c:showSerName val="0"/>
          <c:showPercent val="0"/>
          <c:showBubbleSize val="0"/>
        </c:dLbls>
        <c:gapWidth val="50"/>
        <c:overlap val="100"/>
        <c:axId val="167431168"/>
        <c:axId val="167434112"/>
      </c:barChart>
      <c:catAx>
        <c:axId val="167431168"/>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167434112"/>
        <c:crosses val="autoZero"/>
        <c:auto val="1"/>
        <c:lblAlgn val="ctr"/>
        <c:lblOffset val="100"/>
        <c:noMultiLvlLbl val="0"/>
      </c:catAx>
      <c:valAx>
        <c:axId val="167434112"/>
        <c:scaling>
          <c:orientation val="minMax"/>
          <c:max val="1"/>
          <c:min val="0"/>
        </c:scaling>
        <c:delete val="1"/>
        <c:axPos val="b"/>
        <c:numFmt formatCode="0%" sourceLinked="0"/>
        <c:majorTickMark val="none"/>
        <c:minorTickMark val="none"/>
        <c:tickLblPos val="nextTo"/>
        <c:crossAx val="167431168"/>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60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Sheet1!$A$2:$A$7</c:f>
              <c:strCache>
                <c:ptCount val="6"/>
                <c:pt idx="0">
                  <c:v>Males</c:v>
                </c:pt>
                <c:pt idx="1">
                  <c:v>Females</c:v>
                </c:pt>
                <c:pt idx="2">
                  <c:v>Males</c:v>
                </c:pt>
                <c:pt idx="3">
                  <c:v>Females</c:v>
                </c:pt>
                <c:pt idx="4">
                  <c:v>Males</c:v>
                </c:pt>
                <c:pt idx="5">
                  <c:v>Females</c:v>
                </c:pt>
              </c:strCache>
            </c:strRef>
          </c:cat>
          <c:val>
            <c:numRef>
              <c:f>Sheet1!$B$2:$B$7</c:f>
              <c:numCache>
                <c:formatCode>0%</c:formatCode>
                <c:ptCount val="6"/>
                <c:pt idx="0">
                  <c:v>0.59</c:v>
                </c:pt>
                <c:pt idx="1">
                  <c:v>0.6</c:v>
                </c:pt>
                <c:pt idx="2">
                  <c:v>0.71</c:v>
                </c:pt>
                <c:pt idx="3">
                  <c:v>0.76</c:v>
                </c:pt>
                <c:pt idx="4">
                  <c:v>0.63</c:v>
                </c:pt>
                <c:pt idx="5">
                  <c:v>0.76</c:v>
                </c:pt>
              </c:numCache>
            </c:numRef>
          </c:val>
        </c:ser>
        <c:ser>
          <c:idx val="1"/>
          <c:order val="1"/>
          <c:tx>
            <c:strRef>
              <c:f>Sheet1!$C$1</c:f>
              <c:strCache>
                <c:ptCount val="1"/>
                <c:pt idx="0">
                  <c:v>Neutral</c:v>
                </c:pt>
              </c:strCache>
            </c:strRef>
          </c:tx>
          <c:invertIfNegative val="0"/>
          <c:cat>
            <c:strRef>
              <c:f>Sheet1!$A$2:$A$7</c:f>
              <c:strCache>
                <c:ptCount val="6"/>
                <c:pt idx="0">
                  <c:v>Males</c:v>
                </c:pt>
                <c:pt idx="1">
                  <c:v>Females</c:v>
                </c:pt>
                <c:pt idx="2">
                  <c:v>Males</c:v>
                </c:pt>
                <c:pt idx="3">
                  <c:v>Females</c:v>
                </c:pt>
                <c:pt idx="4">
                  <c:v>Males</c:v>
                </c:pt>
                <c:pt idx="5">
                  <c:v>Females</c:v>
                </c:pt>
              </c:strCache>
            </c:strRef>
          </c:cat>
          <c:val>
            <c:numRef>
              <c:f>Sheet1!$C$2:$C$7</c:f>
              <c:numCache>
                <c:formatCode>0%</c:formatCode>
                <c:ptCount val="6"/>
                <c:pt idx="0">
                  <c:v>0.31000000000000005</c:v>
                </c:pt>
                <c:pt idx="1">
                  <c:v>0.34000000000000008</c:v>
                </c:pt>
                <c:pt idx="2">
                  <c:v>0.21000000000000008</c:v>
                </c:pt>
                <c:pt idx="3">
                  <c:v>0.18999999999999995</c:v>
                </c:pt>
                <c:pt idx="4">
                  <c:v>0.29000000000000004</c:v>
                </c:pt>
                <c:pt idx="5">
                  <c:v>0.12</c:v>
                </c:pt>
              </c:numCache>
            </c:numRef>
          </c:val>
        </c:ser>
        <c:ser>
          <c:idx val="2"/>
          <c:order val="2"/>
          <c:tx>
            <c:strRef>
              <c:f>Sheet1!$D$1</c:f>
              <c:strCache>
                <c:ptCount val="1"/>
                <c:pt idx="0">
                  <c:v>Agree</c:v>
                </c:pt>
              </c:strCache>
            </c:strRef>
          </c:tx>
          <c:spPr>
            <a:solidFill>
              <a:srgbClr val="C00000"/>
            </a:solidFill>
          </c:spPr>
          <c:invertIfNegative val="0"/>
          <c:cat>
            <c:strRef>
              <c:f>Sheet1!$A$2:$A$7</c:f>
              <c:strCache>
                <c:ptCount val="6"/>
                <c:pt idx="0">
                  <c:v>Males</c:v>
                </c:pt>
                <c:pt idx="1">
                  <c:v>Females</c:v>
                </c:pt>
                <c:pt idx="2">
                  <c:v>Males</c:v>
                </c:pt>
                <c:pt idx="3">
                  <c:v>Females</c:v>
                </c:pt>
                <c:pt idx="4">
                  <c:v>Males</c:v>
                </c:pt>
                <c:pt idx="5">
                  <c:v>Females</c:v>
                </c:pt>
              </c:strCache>
            </c:strRef>
          </c:cat>
          <c:val>
            <c:numRef>
              <c:f>Sheet1!$D$2:$D$7</c:f>
              <c:numCache>
                <c:formatCode>0%</c:formatCode>
                <c:ptCount val="6"/>
                <c:pt idx="0">
                  <c:v>0.1</c:v>
                </c:pt>
                <c:pt idx="1">
                  <c:v>0.06</c:v>
                </c:pt>
                <c:pt idx="2">
                  <c:v>0.08</c:v>
                </c:pt>
                <c:pt idx="3">
                  <c:v>0.05</c:v>
                </c:pt>
                <c:pt idx="4">
                  <c:v>0.08</c:v>
                </c:pt>
                <c:pt idx="5">
                  <c:v>0.12</c:v>
                </c:pt>
              </c:numCache>
            </c:numRef>
          </c:val>
        </c:ser>
        <c:dLbls>
          <c:showLegendKey val="0"/>
          <c:showVal val="1"/>
          <c:showCatName val="0"/>
          <c:showSerName val="0"/>
          <c:showPercent val="0"/>
          <c:showBubbleSize val="0"/>
        </c:dLbls>
        <c:gapWidth val="50"/>
        <c:overlap val="100"/>
        <c:axId val="168022784"/>
        <c:axId val="168024320"/>
      </c:barChart>
      <c:catAx>
        <c:axId val="168022784"/>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168024320"/>
        <c:crosses val="autoZero"/>
        <c:auto val="1"/>
        <c:lblAlgn val="ctr"/>
        <c:lblOffset val="100"/>
        <c:noMultiLvlLbl val="0"/>
      </c:catAx>
      <c:valAx>
        <c:axId val="168024320"/>
        <c:scaling>
          <c:orientation val="minMax"/>
          <c:max val="1"/>
          <c:min val="0"/>
        </c:scaling>
        <c:delete val="1"/>
        <c:axPos val="b"/>
        <c:numFmt formatCode="0%" sourceLinked="0"/>
        <c:majorTickMark val="none"/>
        <c:minorTickMark val="none"/>
        <c:tickLblPos val="nextTo"/>
        <c:crossAx val="168022784"/>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60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0.21</c:v>
                </c:pt>
                <c:pt idx="1">
                  <c:v>0.19</c:v>
                </c:pt>
                <c:pt idx="2">
                  <c:v>0.2</c:v>
                </c:pt>
              </c:numCache>
            </c:numRef>
          </c:val>
        </c:ser>
        <c:ser>
          <c:idx val="1"/>
          <c:order val="1"/>
          <c:tx>
            <c:strRef>
              <c:f>Sheet1!$C$1</c:f>
              <c:strCache>
                <c:ptCount val="1"/>
                <c:pt idx="0">
                  <c:v>Neutral</c:v>
                </c:pt>
              </c:strCache>
            </c:strRef>
          </c:tx>
          <c:invertIfNegative val="0"/>
          <c:cat>
            <c:strRef>
              <c:f>Sheet1!$A$2:$A$4</c:f>
              <c:strCache>
                <c:ptCount val="3"/>
                <c:pt idx="0">
                  <c:v>Urban</c:v>
                </c:pt>
                <c:pt idx="1">
                  <c:v>Suburban</c:v>
                </c:pt>
                <c:pt idx="2">
                  <c:v>Rural</c:v>
                </c:pt>
              </c:strCache>
            </c:strRef>
          </c:cat>
          <c:val>
            <c:numRef>
              <c:f>Sheet1!$C$2:$C$4</c:f>
              <c:numCache>
                <c:formatCode>0%</c:formatCode>
                <c:ptCount val="3"/>
                <c:pt idx="0">
                  <c:v>0.51</c:v>
                </c:pt>
                <c:pt idx="1">
                  <c:v>0.56000000000000005</c:v>
                </c:pt>
                <c:pt idx="2">
                  <c:v>0.53</c:v>
                </c:pt>
              </c:numCache>
            </c:numRef>
          </c:val>
        </c:ser>
        <c:ser>
          <c:idx val="2"/>
          <c:order val="2"/>
          <c:tx>
            <c:strRef>
              <c:f>Sheet1!$D$1</c:f>
              <c:strCache>
                <c:ptCount val="1"/>
                <c:pt idx="0">
                  <c:v>Agree</c:v>
                </c:pt>
              </c:strCache>
            </c:strRef>
          </c:tx>
          <c:spPr>
            <a:solidFill>
              <a:srgbClr val="C00000"/>
            </a:solidFill>
          </c:spPr>
          <c:invertIfNegative val="0"/>
          <c:cat>
            <c:strRef>
              <c:f>Sheet1!$A$2:$A$4</c:f>
              <c:strCache>
                <c:ptCount val="3"/>
                <c:pt idx="0">
                  <c:v>Urban</c:v>
                </c:pt>
                <c:pt idx="1">
                  <c:v>Suburban</c:v>
                </c:pt>
                <c:pt idx="2">
                  <c:v>Rural</c:v>
                </c:pt>
              </c:strCache>
            </c:strRef>
          </c:cat>
          <c:val>
            <c:numRef>
              <c:f>Sheet1!$D$2:$D$4</c:f>
              <c:numCache>
                <c:formatCode>0%</c:formatCode>
                <c:ptCount val="3"/>
                <c:pt idx="0">
                  <c:v>0.28000000000000003</c:v>
                </c:pt>
                <c:pt idx="1">
                  <c:v>0.25</c:v>
                </c:pt>
                <c:pt idx="2">
                  <c:v>0.27</c:v>
                </c:pt>
              </c:numCache>
            </c:numRef>
          </c:val>
        </c:ser>
        <c:dLbls>
          <c:showLegendKey val="0"/>
          <c:showVal val="1"/>
          <c:showCatName val="0"/>
          <c:showSerName val="0"/>
          <c:showPercent val="0"/>
          <c:showBubbleSize val="0"/>
        </c:dLbls>
        <c:gapWidth val="50"/>
        <c:overlap val="100"/>
        <c:axId val="167705216"/>
        <c:axId val="167711104"/>
      </c:barChart>
      <c:catAx>
        <c:axId val="167705216"/>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167711104"/>
        <c:crosses val="autoZero"/>
        <c:auto val="1"/>
        <c:lblAlgn val="ctr"/>
        <c:lblOffset val="100"/>
        <c:noMultiLvlLbl val="0"/>
      </c:catAx>
      <c:valAx>
        <c:axId val="167711104"/>
        <c:scaling>
          <c:orientation val="minMax"/>
          <c:max val="1"/>
          <c:min val="0"/>
        </c:scaling>
        <c:delete val="1"/>
        <c:axPos val="b"/>
        <c:numFmt formatCode="0%" sourceLinked="0"/>
        <c:majorTickMark val="none"/>
        <c:minorTickMark val="none"/>
        <c:tickLblPos val="nextTo"/>
        <c:crossAx val="167705216"/>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60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0.74</c:v>
                </c:pt>
                <c:pt idx="1">
                  <c:v>0.76</c:v>
                </c:pt>
                <c:pt idx="2">
                  <c:v>0.71</c:v>
                </c:pt>
              </c:numCache>
            </c:numRef>
          </c:val>
        </c:ser>
        <c:ser>
          <c:idx val="1"/>
          <c:order val="1"/>
          <c:tx>
            <c:strRef>
              <c:f>Sheet1!$C$1</c:f>
              <c:strCache>
                <c:ptCount val="1"/>
                <c:pt idx="0">
                  <c:v>Neutral</c:v>
                </c:pt>
              </c:strCache>
            </c:strRef>
          </c:tx>
          <c:invertIfNegative val="0"/>
          <c:cat>
            <c:strRef>
              <c:f>Sheet1!$A$2:$A$4</c:f>
              <c:strCache>
                <c:ptCount val="3"/>
                <c:pt idx="0">
                  <c:v>Urban</c:v>
                </c:pt>
                <c:pt idx="1">
                  <c:v>Suburban</c:v>
                </c:pt>
                <c:pt idx="2">
                  <c:v>Rural</c:v>
                </c:pt>
              </c:strCache>
            </c:strRef>
          </c:cat>
          <c:val>
            <c:numRef>
              <c:f>Sheet1!$C$2:$C$4</c:f>
              <c:numCache>
                <c:formatCode>0%</c:formatCode>
                <c:ptCount val="3"/>
                <c:pt idx="0">
                  <c:v>0.19999999999999996</c:v>
                </c:pt>
                <c:pt idx="1">
                  <c:v>0.19999999999999996</c:v>
                </c:pt>
                <c:pt idx="2">
                  <c:v>0.24</c:v>
                </c:pt>
              </c:numCache>
            </c:numRef>
          </c:val>
        </c:ser>
        <c:ser>
          <c:idx val="2"/>
          <c:order val="2"/>
          <c:tx>
            <c:strRef>
              <c:f>Sheet1!$D$1</c:f>
              <c:strCache>
                <c:ptCount val="1"/>
                <c:pt idx="0">
                  <c:v>Agree</c:v>
                </c:pt>
              </c:strCache>
            </c:strRef>
          </c:tx>
          <c:spPr>
            <a:solidFill>
              <a:srgbClr val="C00000"/>
            </a:solidFill>
          </c:spPr>
          <c:invertIfNegative val="0"/>
          <c:cat>
            <c:strRef>
              <c:f>Sheet1!$A$2:$A$4</c:f>
              <c:strCache>
                <c:ptCount val="3"/>
                <c:pt idx="0">
                  <c:v>Urban</c:v>
                </c:pt>
                <c:pt idx="1">
                  <c:v>Suburban</c:v>
                </c:pt>
                <c:pt idx="2">
                  <c:v>Rural</c:v>
                </c:pt>
              </c:strCache>
            </c:strRef>
          </c:cat>
          <c:val>
            <c:numRef>
              <c:f>Sheet1!$D$2:$D$4</c:f>
              <c:numCache>
                <c:formatCode>0%</c:formatCode>
                <c:ptCount val="3"/>
                <c:pt idx="0">
                  <c:v>0.06</c:v>
                </c:pt>
                <c:pt idx="1">
                  <c:v>0.04</c:v>
                </c:pt>
                <c:pt idx="2">
                  <c:v>0.05</c:v>
                </c:pt>
              </c:numCache>
            </c:numRef>
          </c:val>
        </c:ser>
        <c:dLbls>
          <c:showLegendKey val="0"/>
          <c:showVal val="1"/>
          <c:showCatName val="0"/>
          <c:showSerName val="0"/>
          <c:showPercent val="0"/>
          <c:showBubbleSize val="0"/>
        </c:dLbls>
        <c:gapWidth val="50"/>
        <c:overlap val="100"/>
        <c:axId val="167737984"/>
        <c:axId val="167743872"/>
      </c:barChart>
      <c:catAx>
        <c:axId val="167737984"/>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167743872"/>
        <c:crosses val="autoZero"/>
        <c:auto val="1"/>
        <c:lblAlgn val="ctr"/>
        <c:lblOffset val="100"/>
        <c:noMultiLvlLbl val="0"/>
      </c:catAx>
      <c:valAx>
        <c:axId val="167743872"/>
        <c:scaling>
          <c:orientation val="minMax"/>
          <c:max val="1"/>
          <c:min val="0"/>
        </c:scaling>
        <c:delete val="1"/>
        <c:axPos val="b"/>
        <c:numFmt formatCode="0%" sourceLinked="0"/>
        <c:majorTickMark val="none"/>
        <c:minorTickMark val="none"/>
        <c:tickLblPos val="nextTo"/>
        <c:crossAx val="167737984"/>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60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0.53</c:v>
                </c:pt>
                <c:pt idx="1">
                  <c:v>0.51</c:v>
                </c:pt>
                <c:pt idx="2">
                  <c:v>0.44</c:v>
                </c:pt>
              </c:numCache>
            </c:numRef>
          </c:val>
        </c:ser>
        <c:ser>
          <c:idx val="1"/>
          <c:order val="1"/>
          <c:tx>
            <c:strRef>
              <c:f>Sheet1!$C$1</c:f>
              <c:strCache>
                <c:ptCount val="1"/>
                <c:pt idx="0">
                  <c:v>Neutral</c:v>
                </c:pt>
              </c:strCache>
            </c:strRef>
          </c:tx>
          <c:invertIfNegative val="0"/>
          <c:cat>
            <c:strRef>
              <c:f>Sheet1!$A$2:$A$4</c:f>
              <c:strCache>
                <c:ptCount val="3"/>
                <c:pt idx="0">
                  <c:v>Urban</c:v>
                </c:pt>
                <c:pt idx="1">
                  <c:v>Suburban</c:v>
                </c:pt>
                <c:pt idx="2">
                  <c:v>Rural</c:v>
                </c:pt>
              </c:strCache>
            </c:strRef>
          </c:cat>
          <c:val>
            <c:numRef>
              <c:f>Sheet1!$C$2:$C$4</c:f>
              <c:numCache>
                <c:formatCode>0%</c:formatCode>
                <c:ptCount val="3"/>
                <c:pt idx="0">
                  <c:v>0.35</c:v>
                </c:pt>
                <c:pt idx="1">
                  <c:v>0.33999999999999997</c:v>
                </c:pt>
                <c:pt idx="2">
                  <c:v>0.39</c:v>
                </c:pt>
              </c:numCache>
            </c:numRef>
          </c:val>
        </c:ser>
        <c:ser>
          <c:idx val="2"/>
          <c:order val="2"/>
          <c:tx>
            <c:strRef>
              <c:f>Sheet1!$D$1</c:f>
              <c:strCache>
                <c:ptCount val="1"/>
                <c:pt idx="0">
                  <c:v>Agree</c:v>
                </c:pt>
              </c:strCache>
            </c:strRef>
          </c:tx>
          <c:spPr>
            <a:solidFill>
              <a:srgbClr val="C00000"/>
            </a:solidFill>
          </c:spPr>
          <c:invertIfNegative val="0"/>
          <c:cat>
            <c:strRef>
              <c:f>Sheet1!$A$2:$A$4</c:f>
              <c:strCache>
                <c:ptCount val="3"/>
                <c:pt idx="0">
                  <c:v>Urban</c:v>
                </c:pt>
                <c:pt idx="1">
                  <c:v>Suburban</c:v>
                </c:pt>
                <c:pt idx="2">
                  <c:v>Rural</c:v>
                </c:pt>
              </c:strCache>
            </c:strRef>
          </c:cat>
          <c:val>
            <c:numRef>
              <c:f>Sheet1!$D$2:$D$4</c:f>
              <c:numCache>
                <c:formatCode>0%</c:formatCode>
                <c:ptCount val="3"/>
                <c:pt idx="0">
                  <c:v>0.12</c:v>
                </c:pt>
                <c:pt idx="1">
                  <c:v>0.15</c:v>
                </c:pt>
                <c:pt idx="2">
                  <c:v>0.17</c:v>
                </c:pt>
              </c:numCache>
            </c:numRef>
          </c:val>
        </c:ser>
        <c:dLbls>
          <c:showLegendKey val="0"/>
          <c:showVal val="1"/>
          <c:showCatName val="0"/>
          <c:showSerName val="0"/>
          <c:showPercent val="0"/>
          <c:showBubbleSize val="0"/>
        </c:dLbls>
        <c:gapWidth val="50"/>
        <c:overlap val="100"/>
        <c:axId val="168495744"/>
        <c:axId val="168513920"/>
      </c:barChart>
      <c:catAx>
        <c:axId val="168495744"/>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168513920"/>
        <c:crosses val="autoZero"/>
        <c:auto val="1"/>
        <c:lblAlgn val="ctr"/>
        <c:lblOffset val="100"/>
        <c:noMultiLvlLbl val="0"/>
      </c:catAx>
      <c:valAx>
        <c:axId val="168513920"/>
        <c:scaling>
          <c:orientation val="minMax"/>
          <c:max val="1"/>
          <c:min val="0"/>
        </c:scaling>
        <c:delete val="1"/>
        <c:axPos val="b"/>
        <c:numFmt formatCode="0%" sourceLinked="0"/>
        <c:majorTickMark val="none"/>
        <c:minorTickMark val="none"/>
        <c:tickLblPos val="nextTo"/>
        <c:crossAx val="168495744"/>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60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0.69</c:v>
                </c:pt>
                <c:pt idx="1">
                  <c:v>0.66</c:v>
                </c:pt>
                <c:pt idx="2">
                  <c:v>0.71</c:v>
                </c:pt>
              </c:numCache>
            </c:numRef>
          </c:val>
        </c:ser>
        <c:ser>
          <c:idx val="1"/>
          <c:order val="1"/>
          <c:tx>
            <c:strRef>
              <c:f>Sheet1!$C$1</c:f>
              <c:strCache>
                <c:ptCount val="1"/>
                <c:pt idx="0">
                  <c:v>Neutral</c:v>
                </c:pt>
              </c:strCache>
            </c:strRef>
          </c:tx>
          <c:invertIfNegative val="0"/>
          <c:cat>
            <c:strRef>
              <c:f>Sheet1!$A$2:$A$4</c:f>
              <c:strCache>
                <c:ptCount val="3"/>
                <c:pt idx="0">
                  <c:v>Urban</c:v>
                </c:pt>
                <c:pt idx="1">
                  <c:v>Suburban</c:v>
                </c:pt>
                <c:pt idx="2">
                  <c:v>Rural</c:v>
                </c:pt>
              </c:strCache>
            </c:strRef>
          </c:cat>
          <c:val>
            <c:numRef>
              <c:f>Sheet1!$C$2:$C$4</c:f>
              <c:numCache>
                <c:formatCode>0%</c:formatCode>
                <c:ptCount val="3"/>
                <c:pt idx="0">
                  <c:v>0.23000000000000009</c:v>
                </c:pt>
                <c:pt idx="1">
                  <c:v>0.27</c:v>
                </c:pt>
                <c:pt idx="2">
                  <c:v>0.21000000000000008</c:v>
                </c:pt>
              </c:numCache>
            </c:numRef>
          </c:val>
        </c:ser>
        <c:ser>
          <c:idx val="2"/>
          <c:order val="2"/>
          <c:tx>
            <c:strRef>
              <c:f>Sheet1!$D$1</c:f>
              <c:strCache>
                <c:ptCount val="1"/>
                <c:pt idx="0">
                  <c:v>Agree</c:v>
                </c:pt>
              </c:strCache>
            </c:strRef>
          </c:tx>
          <c:spPr>
            <a:solidFill>
              <a:srgbClr val="C00000"/>
            </a:solidFill>
          </c:spPr>
          <c:invertIfNegative val="0"/>
          <c:cat>
            <c:strRef>
              <c:f>Sheet1!$A$2:$A$4</c:f>
              <c:strCache>
                <c:ptCount val="3"/>
                <c:pt idx="0">
                  <c:v>Urban</c:v>
                </c:pt>
                <c:pt idx="1">
                  <c:v>Suburban</c:v>
                </c:pt>
                <c:pt idx="2">
                  <c:v>Rural</c:v>
                </c:pt>
              </c:strCache>
            </c:strRef>
          </c:cat>
          <c:val>
            <c:numRef>
              <c:f>Sheet1!$D$2:$D$4</c:f>
              <c:numCache>
                <c:formatCode>0%</c:formatCode>
                <c:ptCount val="3"/>
                <c:pt idx="0">
                  <c:v>0.08</c:v>
                </c:pt>
                <c:pt idx="1">
                  <c:v>7.0000000000000007E-2</c:v>
                </c:pt>
                <c:pt idx="2">
                  <c:v>0.08</c:v>
                </c:pt>
              </c:numCache>
            </c:numRef>
          </c:val>
        </c:ser>
        <c:dLbls>
          <c:showLegendKey val="0"/>
          <c:showVal val="1"/>
          <c:showCatName val="0"/>
          <c:showSerName val="0"/>
          <c:showPercent val="0"/>
          <c:showBubbleSize val="0"/>
        </c:dLbls>
        <c:gapWidth val="50"/>
        <c:overlap val="100"/>
        <c:axId val="168548992"/>
        <c:axId val="168563072"/>
      </c:barChart>
      <c:catAx>
        <c:axId val="168548992"/>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168563072"/>
        <c:crosses val="autoZero"/>
        <c:auto val="1"/>
        <c:lblAlgn val="ctr"/>
        <c:lblOffset val="100"/>
        <c:noMultiLvlLbl val="0"/>
      </c:catAx>
      <c:valAx>
        <c:axId val="168563072"/>
        <c:scaling>
          <c:orientation val="minMax"/>
          <c:max val="1"/>
          <c:min val="0"/>
        </c:scaling>
        <c:delete val="1"/>
        <c:axPos val="b"/>
        <c:numFmt formatCode="0%" sourceLinked="0"/>
        <c:majorTickMark val="none"/>
        <c:minorTickMark val="none"/>
        <c:tickLblPos val="nextTo"/>
        <c:crossAx val="168548992"/>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60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0.03</c:v>
                </c:pt>
                <c:pt idx="1">
                  <c:v>0.04</c:v>
                </c:pt>
                <c:pt idx="2">
                  <c:v>0.04</c:v>
                </c:pt>
              </c:numCache>
            </c:numRef>
          </c:val>
        </c:ser>
        <c:ser>
          <c:idx val="1"/>
          <c:order val="1"/>
          <c:tx>
            <c:strRef>
              <c:f>Sheet1!$C$1</c:f>
              <c:strCache>
                <c:ptCount val="1"/>
                <c:pt idx="0">
                  <c:v>Neutral</c:v>
                </c:pt>
              </c:strCache>
            </c:strRef>
          </c:tx>
          <c:invertIfNegative val="0"/>
          <c:cat>
            <c:strRef>
              <c:f>Sheet1!$A$2:$A$4</c:f>
              <c:strCache>
                <c:ptCount val="3"/>
                <c:pt idx="0">
                  <c:v>Urban</c:v>
                </c:pt>
                <c:pt idx="1">
                  <c:v>Suburban</c:v>
                </c:pt>
                <c:pt idx="2">
                  <c:v>Rural</c:v>
                </c:pt>
              </c:strCache>
            </c:strRef>
          </c:cat>
          <c:val>
            <c:numRef>
              <c:f>Sheet1!$C$2:$C$4</c:f>
              <c:numCache>
                <c:formatCode>0%</c:formatCode>
                <c:ptCount val="3"/>
                <c:pt idx="0">
                  <c:v>0.10999999999999999</c:v>
                </c:pt>
                <c:pt idx="1">
                  <c:v>7.999999999999996E-2</c:v>
                </c:pt>
                <c:pt idx="2">
                  <c:v>0.13</c:v>
                </c:pt>
              </c:numCache>
            </c:numRef>
          </c:val>
        </c:ser>
        <c:ser>
          <c:idx val="2"/>
          <c:order val="2"/>
          <c:tx>
            <c:strRef>
              <c:f>Sheet1!$D$1</c:f>
              <c:strCache>
                <c:ptCount val="1"/>
                <c:pt idx="0">
                  <c:v>Agree</c:v>
                </c:pt>
              </c:strCache>
            </c:strRef>
          </c:tx>
          <c:spPr>
            <a:solidFill>
              <a:srgbClr val="C00000"/>
            </a:solidFill>
          </c:spPr>
          <c:invertIfNegative val="0"/>
          <c:cat>
            <c:strRef>
              <c:f>Sheet1!$A$2:$A$4</c:f>
              <c:strCache>
                <c:ptCount val="3"/>
                <c:pt idx="0">
                  <c:v>Urban</c:v>
                </c:pt>
                <c:pt idx="1">
                  <c:v>Suburban</c:v>
                </c:pt>
                <c:pt idx="2">
                  <c:v>Rural</c:v>
                </c:pt>
              </c:strCache>
            </c:strRef>
          </c:cat>
          <c:val>
            <c:numRef>
              <c:f>Sheet1!$D$2:$D$4</c:f>
              <c:numCache>
                <c:formatCode>0%</c:formatCode>
                <c:ptCount val="3"/>
                <c:pt idx="0">
                  <c:v>0.86</c:v>
                </c:pt>
                <c:pt idx="1">
                  <c:v>0.88</c:v>
                </c:pt>
                <c:pt idx="2">
                  <c:v>0.83</c:v>
                </c:pt>
              </c:numCache>
            </c:numRef>
          </c:val>
        </c:ser>
        <c:dLbls>
          <c:showLegendKey val="0"/>
          <c:showVal val="1"/>
          <c:showCatName val="0"/>
          <c:showSerName val="0"/>
          <c:showPercent val="0"/>
          <c:showBubbleSize val="0"/>
        </c:dLbls>
        <c:gapWidth val="50"/>
        <c:overlap val="100"/>
        <c:axId val="168897152"/>
        <c:axId val="168907136"/>
      </c:barChart>
      <c:catAx>
        <c:axId val="168897152"/>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168907136"/>
        <c:crosses val="autoZero"/>
        <c:auto val="1"/>
        <c:lblAlgn val="ctr"/>
        <c:lblOffset val="100"/>
        <c:noMultiLvlLbl val="0"/>
      </c:catAx>
      <c:valAx>
        <c:axId val="168907136"/>
        <c:scaling>
          <c:orientation val="minMax"/>
          <c:max val="1"/>
          <c:min val="0"/>
        </c:scaling>
        <c:delete val="1"/>
        <c:axPos val="b"/>
        <c:numFmt formatCode="0%" sourceLinked="0"/>
        <c:majorTickMark val="none"/>
        <c:minorTickMark val="none"/>
        <c:tickLblPos val="nextTo"/>
        <c:crossAx val="168897152"/>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60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1.5835829753058708E-3"/>
          <c:w val="0.66821965429220465"/>
          <c:h val="0.93908291667110866"/>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numRef>
              <c:f>Sheet1!$A$2:$A$6</c:f>
              <c:numCache>
                <c:formatCode>General</c:formatCode>
                <c:ptCount val="5"/>
              </c:numCache>
            </c:numRef>
          </c:cat>
          <c:val>
            <c:numRef>
              <c:f>Sheet1!$B$2:$B$6</c:f>
              <c:numCache>
                <c:formatCode>0%</c:formatCode>
                <c:ptCount val="5"/>
                <c:pt idx="0">
                  <c:v>0.57999999999999996</c:v>
                </c:pt>
                <c:pt idx="1">
                  <c:v>0.42</c:v>
                </c:pt>
                <c:pt idx="2">
                  <c:v>0.2</c:v>
                </c:pt>
                <c:pt idx="3">
                  <c:v>0.51</c:v>
                </c:pt>
                <c:pt idx="4">
                  <c:v>0.75</c:v>
                </c:pt>
              </c:numCache>
            </c:numRef>
          </c:val>
        </c:ser>
        <c:ser>
          <c:idx val="1"/>
          <c:order val="1"/>
          <c:tx>
            <c:strRef>
              <c:f>Sheet1!$C$1</c:f>
              <c:strCache>
                <c:ptCount val="1"/>
                <c:pt idx="0">
                  <c:v>Neutral</c:v>
                </c:pt>
              </c:strCache>
            </c:strRef>
          </c:tx>
          <c:invertIfNegative val="0"/>
          <c:dLbls>
            <c:dLbl>
              <c:idx val="6"/>
              <c:layout>
                <c:manualLayout>
                  <c:x val="-2.7538317291721418E-2"/>
                  <c:y val="0"/>
                </c:manualLayout>
              </c:layout>
              <c:showLegendKey val="0"/>
              <c:showVal val="1"/>
              <c:showCatName val="0"/>
              <c:showSerName val="0"/>
              <c:showPercent val="0"/>
              <c:showBubbleSize val="0"/>
            </c:dLbl>
            <c:dLbl>
              <c:idx val="8"/>
              <c:layout>
                <c:manualLayout>
                  <c:x val="-2.7538317291721418E-2"/>
                  <c:y val="1.0342402339965709E-16"/>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numRef>
              <c:f>Sheet1!$A$2:$A$6</c:f>
              <c:numCache>
                <c:formatCode>General</c:formatCode>
                <c:ptCount val="5"/>
              </c:numCache>
            </c:numRef>
          </c:cat>
          <c:val>
            <c:numRef>
              <c:f>Sheet1!$C$2:$C$6</c:f>
              <c:numCache>
                <c:formatCode>0%</c:formatCode>
                <c:ptCount val="5"/>
                <c:pt idx="0">
                  <c:v>0.27</c:v>
                </c:pt>
                <c:pt idx="1">
                  <c:v>0.34</c:v>
                </c:pt>
                <c:pt idx="2">
                  <c:v>0.41999999999999993</c:v>
                </c:pt>
                <c:pt idx="3">
                  <c:v>0.28000000000000003</c:v>
                </c:pt>
                <c:pt idx="4">
                  <c:v>0.19</c:v>
                </c:pt>
              </c:numCache>
            </c:numRef>
          </c:val>
        </c:ser>
        <c:ser>
          <c:idx val="2"/>
          <c:order val="2"/>
          <c:tx>
            <c:strRef>
              <c:f>Sheet1!$D$1</c:f>
              <c:strCache>
                <c:ptCount val="1"/>
                <c:pt idx="0">
                  <c:v>Agree</c:v>
                </c:pt>
              </c:strCache>
            </c:strRef>
          </c:tx>
          <c:spPr>
            <a:solidFill>
              <a:srgbClr val="C00000"/>
            </a:solidFill>
          </c:spPr>
          <c:invertIfNegative val="0"/>
          <c:dLbls>
            <c:showLegendKey val="0"/>
            <c:showVal val="1"/>
            <c:showCatName val="0"/>
            <c:showSerName val="0"/>
            <c:showPercent val="0"/>
            <c:showBubbleSize val="0"/>
            <c:showLeaderLines val="0"/>
          </c:dLbls>
          <c:cat>
            <c:numRef>
              <c:f>Sheet1!$A$2:$A$6</c:f>
              <c:numCache>
                <c:formatCode>General</c:formatCode>
                <c:ptCount val="5"/>
              </c:numCache>
            </c:numRef>
          </c:cat>
          <c:val>
            <c:numRef>
              <c:f>Sheet1!$D$2:$D$6</c:f>
              <c:numCache>
                <c:formatCode>0%</c:formatCode>
                <c:ptCount val="5"/>
                <c:pt idx="0">
                  <c:v>0.15</c:v>
                </c:pt>
                <c:pt idx="1">
                  <c:v>0.24</c:v>
                </c:pt>
                <c:pt idx="2">
                  <c:v>0.38</c:v>
                </c:pt>
                <c:pt idx="3">
                  <c:v>0.21</c:v>
                </c:pt>
                <c:pt idx="4">
                  <c:v>0.06</c:v>
                </c:pt>
              </c:numCache>
            </c:numRef>
          </c:val>
        </c:ser>
        <c:dLbls>
          <c:showLegendKey val="0"/>
          <c:showVal val="0"/>
          <c:showCatName val="0"/>
          <c:showSerName val="0"/>
          <c:showPercent val="0"/>
          <c:showBubbleSize val="0"/>
        </c:dLbls>
        <c:gapWidth val="141"/>
        <c:overlap val="100"/>
        <c:axId val="170061824"/>
        <c:axId val="170063360"/>
      </c:barChart>
      <c:catAx>
        <c:axId val="170061824"/>
        <c:scaling>
          <c:orientation val="maxMin"/>
        </c:scaling>
        <c:delete val="0"/>
        <c:axPos val="l"/>
        <c:numFmt formatCode="General" sourceLinked="1"/>
        <c:majorTickMark val="out"/>
        <c:minorTickMark val="none"/>
        <c:tickLblPos val="nextTo"/>
        <c:txPr>
          <a:bodyPr/>
          <a:lstStyle/>
          <a:p>
            <a:pPr>
              <a:defRPr>
                <a:solidFill>
                  <a:schemeClr val="tx1"/>
                </a:solidFill>
              </a:defRPr>
            </a:pPr>
            <a:endParaRPr lang="en-US"/>
          </a:p>
        </c:txPr>
        <c:crossAx val="170063360"/>
        <c:crosses val="autoZero"/>
        <c:auto val="1"/>
        <c:lblAlgn val="ctr"/>
        <c:lblOffset val="100"/>
        <c:noMultiLvlLbl val="0"/>
      </c:catAx>
      <c:valAx>
        <c:axId val="170063360"/>
        <c:scaling>
          <c:orientation val="minMax"/>
          <c:max val="1"/>
          <c:min val="0"/>
        </c:scaling>
        <c:delete val="1"/>
        <c:axPos val="b"/>
        <c:numFmt formatCode="0%" sourceLinked="0"/>
        <c:majorTickMark val="none"/>
        <c:minorTickMark val="none"/>
        <c:tickLblPos val="nextTo"/>
        <c:crossAx val="170061824"/>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60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002A7E"/>
              </a:solidFill>
            </c:spPr>
          </c:dPt>
          <c:dPt>
            <c:idx val="6"/>
            <c:invertIfNegative val="0"/>
            <c:bubble3D val="0"/>
            <c:spPr>
              <a:solidFill>
                <a:srgbClr val="C00000"/>
              </a:solidFill>
            </c:spPr>
          </c:dPt>
          <c:dPt>
            <c:idx val="7"/>
            <c:invertIfNegative val="0"/>
            <c:bubble3D val="0"/>
            <c:spPr>
              <a:solidFill>
                <a:srgbClr val="C00000"/>
              </a:solidFill>
            </c:spPr>
          </c:dPt>
          <c:dPt>
            <c:idx val="8"/>
            <c:invertIfNegative val="0"/>
            <c:bubble3D val="0"/>
            <c:spPr>
              <a:solidFill>
                <a:srgbClr val="C00000"/>
              </a:solidFill>
            </c:spPr>
          </c:dPt>
          <c:dPt>
            <c:idx val="9"/>
            <c:invertIfNegative val="0"/>
            <c:bubble3D val="0"/>
            <c:spPr>
              <a:solidFill>
                <a:srgbClr val="002A7E"/>
              </a:solidFill>
            </c:spPr>
          </c:dPt>
          <c:dLbls>
            <c:txPr>
              <a:bodyPr/>
              <a:lstStyle/>
              <a:p>
                <a:pPr>
                  <a:defRPr sz="9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Sheet1!$A$2:$A$11</c:f>
              <c:strCache>
                <c:ptCount val="10"/>
                <c:pt idx="0">
                  <c:v>High blood pressure</c:v>
                </c:pt>
                <c:pt idx="1">
                  <c:v>AIDS</c:v>
                </c:pt>
                <c:pt idx="2">
                  <c:v>Heart attack</c:v>
                </c:pt>
                <c:pt idx="3">
                  <c:v>Prostate cancer</c:v>
                </c:pt>
                <c:pt idx="4">
                  <c:v>Stroke</c:v>
                </c:pt>
                <c:pt idx="5">
                  <c:v>Breast cancer</c:v>
                </c:pt>
                <c:pt idx="6">
                  <c:v>Thrombosis</c:v>
                </c:pt>
                <c:pt idx="7">
                  <c:v>Pulmonary embolism</c:v>
                </c:pt>
                <c:pt idx="8">
                  <c:v>Deep vein thrombosis</c:v>
                </c:pt>
                <c:pt idx="9">
                  <c:v>Hemo-Distension Syndrome</c:v>
                </c:pt>
              </c:strCache>
            </c:strRef>
          </c:cat>
          <c:val>
            <c:numRef>
              <c:f>Sheet1!$B$2:$B$11</c:f>
              <c:numCache>
                <c:formatCode>0%</c:formatCode>
                <c:ptCount val="10"/>
                <c:pt idx="0">
                  <c:v>0.9</c:v>
                </c:pt>
                <c:pt idx="1">
                  <c:v>0.89</c:v>
                </c:pt>
                <c:pt idx="2">
                  <c:v>0.87</c:v>
                </c:pt>
                <c:pt idx="3">
                  <c:v>0.82</c:v>
                </c:pt>
                <c:pt idx="4">
                  <c:v>0.77</c:v>
                </c:pt>
                <c:pt idx="5">
                  <c:v>0.74</c:v>
                </c:pt>
                <c:pt idx="6">
                  <c:v>0.68</c:v>
                </c:pt>
                <c:pt idx="7">
                  <c:v>0.3</c:v>
                </c:pt>
                <c:pt idx="8">
                  <c:v>0.24</c:v>
                </c:pt>
                <c:pt idx="9">
                  <c:v>0.22</c:v>
                </c:pt>
              </c:numCache>
            </c:numRef>
          </c:val>
        </c:ser>
        <c:dLbls>
          <c:dLblPos val="outEnd"/>
          <c:showLegendKey val="0"/>
          <c:showVal val="1"/>
          <c:showCatName val="0"/>
          <c:showSerName val="0"/>
          <c:showPercent val="0"/>
          <c:showBubbleSize val="0"/>
        </c:dLbls>
        <c:gapWidth val="50"/>
        <c:axId val="170119552"/>
        <c:axId val="170134528"/>
      </c:barChart>
      <c:catAx>
        <c:axId val="170119552"/>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70134528"/>
        <c:crosses val="autoZero"/>
        <c:auto val="1"/>
        <c:lblAlgn val="ctr"/>
        <c:lblOffset val="100"/>
        <c:noMultiLvlLbl val="0"/>
      </c:catAx>
      <c:valAx>
        <c:axId val="170134528"/>
        <c:scaling>
          <c:orientation val="minMax"/>
        </c:scaling>
        <c:delete val="1"/>
        <c:axPos val="t"/>
        <c:numFmt formatCode="0%" sourceLinked="1"/>
        <c:majorTickMark val="out"/>
        <c:minorTickMark val="none"/>
        <c:tickLblPos val="nextTo"/>
        <c:crossAx val="17011955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60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4553902092513666"/>
          <c:y val="9.2050330511422945E-2"/>
          <c:w val="0.61470562739290613"/>
          <c:h val="0.81589933897715416"/>
        </c:manualLayout>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C00000"/>
              </a:solidFill>
            </c:spPr>
          </c:dPt>
          <c:dPt>
            <c:idx val="4"/>
            <c:invertIfNegative val="0"/>
            <c:bubble3D val="0"/>
            <c:spPr>
              <a:solidFill>
                <a:srgbClr val="002A7E"/>
              </a:solidFill>
            </c:spPr>
          </c:dPt>
          <c:dPt>
            <c:idx val="5"/>
            <c:invertIfNegative val="0"/>
            <c:bubble3D val="0"/>
            <c:spPr>
              <a:solidFill>
                <a:srgbClr val="C00000"/>
              </a:solidFill>
            </c:spPr>
          </c:dPt>
          <c:dPt>
            <c:idx val="6"/>
            <c:invertIfNegative val="0"/>
            <c:bubble3D val="0"/>
            <c:spPr>
              <a:solidFill>
                <a:srgbClr val="C00000"/>
              </a:solidFill>
            </c:spPr>
          </c:dPt>
          <c:dPt>
            <c:idx val="7"/>
            <c:invertIfNegative val="0"/>
            <c:bubble3D val="0"/>
            <c:spPr>
              <a:solidFill>
                <a:srgbClr val="002A7E"/>
              </a:solidFill>
            </c:spPr>
          </c:dPt>
          <c:dPt>
            <c:idx val="8"/>
            <c:invertIfNegative val="0"/>
            <c:bubble3D val="0"/>
            <c:spPr>
              <a:solidFill>
                <a:srgbClr val="002A7E"/>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High blood pressure</c:v>
                </c:pt>
                <c:pt idx="1">
                  <c:v>Breast cancer (women only)</c:v>
                </c:pt>
                <c:pt idx="2">
                  <c:v>Stroke</c:v>
                </c:pt>
                <c:pt idx="3">
                  <c:v>Deep vein thrombosis</c:v>
                </c:pt>
                <c:pt idx="4">
                  <c:v>Heart attack</c:v>
                </c:pt>
                <c:pt idx="5">
                  <c:v>Pulmonary embolism</c:v>
                </c:pt>
                <c:pt idx="6">
                  <c:v>Thrombosis</c:v>
                </c:pt>
                <c:pt idx="7">
                  <c:v>Prostate cancer (men only)</c:v>
                </c:pt>
                <c:pt idx="8">
                  <c:v>AIDS</c:v>
                </c:pt>
              </c:strCache>
            </c:strRef>
          </c:cat>
          <c:val>
            <c:numRef>
              <c:f>Sheet1!$B$2:$B$10</c:f>
              <c:numCache>
                <c:formatCode>0%</c:formatCode>
                <c:ptCount val="9"/>
                <c:pt idx="0">
                  <c:v>0.72</c:v>
                </c:pt>
                <c:pt idx="1">
                  <c:v>0.67</c:v>
                </c:pt>
                <c:pt idx="2">
                  <c:v>0.66</c:v>
                </c:pt>
                <c:pt idx="3">
                  <c:v>0.66</c:v>
                </c:pt>
                <c:pt idx="4">
                  <c:v>0.62</c:v>
                </c:pt>
                <c:pt idx="5">
                  <c:v>0.6</c:v>
                </c:pt>
                <c:pt idx="6">
                  <c:v>0.6</c:v>
                </c:pt>
                <c:pt idx="7">
                  <c:v>0.56999999999999995</c:v>
                </c:pt>
                <c:pt idx="8">
                  <c:v>0.48</c:v>
                </c:pt>
              </c:numCache>
            </c:numRef>
          </c:val>
        </c:ser>
        <c:dLbls>
          <c:dLblPos val="outEnd"/>
          <c:showLegendKey val="0"/>
          <c:showVal val="1"/>
          <c:showCatName val="0"/>
          <c:showSerName val="0"/>
          <c:showPercent val="0"/>
          <c:showBubbleSize val="0"/>
        </c:dLbls>
        <c:gapWidth val="50"/>
        <c:axId val="170169856"/>
        <c:axId val="207065088"/>
      </c:barChart>
      <c:catAx>
        <c:axId val="170169856"/>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207065088"/>
        <c:crosses val="autoZero"/>
        <c:auto val="1"/>
        <c:lblAlgn val="ctr"/>
        <c:lblOffset val="100"/>
        <c:noMultiLvlLbl val="0"/>
      </c:catAx>
      <c:valAx>
        <c:axId val="207065088"/>
        <c:scaling>
          <c:orientation val="minMax"/>
        </c:scaling>
        <c:delete val="1"/>
        <c:axPos val="t"/>
        <c:numFmt formatCode="0%" sourceLinked="1"/>
        <c:majorTickMark val="out"/>
        <c:minorTickMark val="none"/>
        <c:tickLblPos val="nextTo"/>
        <c:crossAx val="17016985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0"/>
    </mc:Choice>
    <mc:Fallback>
      <c:style val="10"/>
    </mc:Fallback>
  </mc:AlternateContent>
  <c:chart>
    <c:autoTitleDeleted val="1"/>
    <c:plotArea>
      <c:layout>
        <c:manualLayout>
          <c:layoutTarget val="inner"/>
          <c:xMode val="edge"/>
          <c:yMode val="edge"/>
          <c:x val="2.4281634092635573E-2"/>
          <c:y val="2.8573838939041717E-2"/>
          <c:w val="0.96053527482260193"/>
          <c:h val="0.62396340828701879"/>
        </c:manualLayout>
      </c:layout>
      <c:barChart>
        <c:barDir val="col"/>
        <c:grouping val="clustered"/>
        <c:varyColors val="0"/>
        <c:ser>
          <c:idx val="0"/>
          <c:order val="0"/>
          <c:tx>
            <c:strRef>
              <c:f>Sheet1!$B$1</c:f>
              <c:strCache>
                <c:ptCount val="1"/>
                <c:pt idx="0">
                  <c:v>Brand A</c:v>
                </c:pt>
              </c:strCache>
            </c:strRef>
          </c:tx>
          <c:spPr>
            <a:ln>
              <a:noFill/>
            </a:ln>
          </c:spPr>
          <c:invertIfNegative val="0"/>
          <c:dPt>
            <c:idx val="0"/>
            <c:invertIfNegative val="0"/>
            <c:bubble3D val="0"/>
            <c:spPr>
              <a:ln w="25400">
                <a:noFill/>
              </a:ln>
            </c:spPr>
          </c:dPt>
          <c:dPt>
            <c:idx val="1"/>
            <c:invertIfNegative val="0"/>
            <c:bubble3D val="0"/>
            <c:spPr>
              <a:ln w="25400">
                <a:noFill/>
              </a:ln>
            </c:spPr>
          </c:dPt>
          <c:dPt>
            <c:idx val="2"/>
            <c:invertIfNegative val="0"/>
            <c:bubble3D val="0"/>
            <c:spPr>
              <a:ln w="25400">
                <a:noFill/>
              </a:ln>
            </c:spPr>
          </c:dPt>
          <c:dPt>
            <c:idx val="3"/>
            <c:invertIfNegative val="0"/>
            <c:bubble3D val="0"/>
            <c:spPr>
              <a:ln w="25400">
                <a:noFill/>
              </a:ln>
            </c:spPr>
          </c:dPt>
          <c:dPt>
            <c:idx val="4"/>
            <c:invertIfNegative val="0"/>
            <c:bubble3D val="0"/>
            <c:spPr>
              <a:ln w="25400">
                <a:noFill/>
              </a:ln>
            </c:spPr>
          </c:dPt>
          <c:dPt>
            <c:idx val="6"/>
            <c:invertIfNegative val="0"/>
            <c:bubble3D val="0"/>
            <c:spPr>
              <a:ln w="25400">
                <a:noFill/>
              </a:ln>
            </c:spPr>
          </c:dPt>
          <c:dPt>
            <c:idx val="7"/>
            <c:invertIfNegative val="0"/>
            <c:bubble3D val="0"/>
            <c:spPr>
              <a:ln w="25400">
                <a:noFill/>
              </a:ln>
            </c:spPr>
          </c:dPt>
          <c:dLbls>
            <c:txPr>
              <a:bodyPr/>
              <a:lstStyle/>
              <a:p>
                <a:pPr>
                  <a:defRPr sz="900" b="0">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0"/>
          </c:dLbls>
          <c:cat>
            <c:strRef>
              <c:f>Sheet1!$A$2:$A$10</c:f>
              <c:strCache>
                <c:ptCount val="9"/>
                <c:pt idx="0">
                  <c:v>Thailand (A)</c:v>
                </c:pt>
                <c:pt idx="1">
                  <c:v>Argentina (B)</c:v>
                </c:pt>
                <c:pt idx="2">
                  <c:v>Japan (C) </c:v>
                </c:pt>
                <c:pt idx="3">
                  <c:v>United States (D)</c:v>
                </c:pt>
                <c:pt idx="4">
                  <c:v>United Kingdom (E)</c:v>
                </c:pt>
                <c:pt idx="5">
                  <c:v>Canada (F)</c:v>
                </c:pt>
                <c:pt idx="6">
                  <c:v>Netherlands (G)</c:v>
                </c:pt>
                <c:pt idx="7">
                  <c:v>Germany (H)</c:v>
                </c:pt>
                <c:pt idx="8">
                  <c:v>Australia (I)</c:v>
                </c:pt>
              </c:strCache>
            </c:strRef>
          </c:cat>
          <c:val>
            <c:numRef>
              <c:f>Sheet1!$B$2:$B$10</c:f>
              <c:numCache>
                <c:formatCode>0%</c:formatCode>
                <c:ptCount val="9"/>
                <c:pt idx="0">
                  <c:v>0.44</c:v>
                </c:pt>
                <c:pt idx="1">
                  <c:v>0.21</c:v>
                </c:pt>
                <c:pt idx="2">
                  <c:v>0.19</c:v>
                </c:pt>
                <c:pt idx="3">
                  <c:v>0.17</c:v>
                </c:pt>
                <c:pt idx="4">
                  <c:v>0.16</c:v>
                </c:pt>
                <c:pt idx="5">
                  <c:v>0.16</c:v>
                </c:pt>
                <c:pt idx="6">
                  <c:v>0.14000000000000001</c:v>
                </c:pt>
                <c:pt idx="7">
                  <c:v>0.13</c:v>
                </c:pt>
                <c:pt idx="8">
                  <c:v>0.12</c:v>
                </c:pt>
              </c:numCache>
            </c:numRef>
          </c:val>
        </c:ser>
        <c:dLbls>
          <c:showLegendKey val="0"/>
          <c:showVal val="0"/>
          <c:showCatName val="0"/>
          <c:showSerName val="0"/>
          <c:showPercent val="0"/>
          <c:showBubbleSize val="0"/>
        </c:dLbls>
        <c:gapWidth val="11"/>
        <c:overlap val="8"/>
        <c:axId val="148176896"/>
        <c:axId val="148178432"/>
      </c:barChart>
      <c:catAx>
        <c:axId val="148176896"/>
        <c:scaling>
          <c:orientation val="minMax"/>
        </c:scaling>
        <c:delete val="0"/>
        <c:axPos val="b"/>
        <c:majorTickMark val="out"/>
        <c:minorTickMark val="none"/>
        <c:tickLblPos val="nextTo"/>
        <c:txPr>
          <a:bodyPr/>
          <a:lstStyle/>
          <a:p>
            <a:pPr>
              <a:defRPr sz="800" b="1">
                <a:latin typeface="Arial" panose="020B0604020202020204" pitchFamily="34" charset="0"/>
                <a:cs typeface="Arial" panose="020B0604020202020204" pitchFamily="34" charset="0"/>
              </a:defRPr>
            </a:pPr>
            <a:endParaRPr lang="en-US"/>
          </a:p>
        </c:txPr>
        <c:crossAx val="148178432"/>
        <c:crosses val="autoZero"/>
        <c:auto val="1"/>
        <c:lblAlgn val="ctr"/>
        <c:lblOffset val="100"/>
        <c:noMultiLvlLbl val="0"/>
      </c:catAx>
      <c:valAx>
        <c:axId val="148178432"/>
        <c:scaling>
          <c:orientation val="minMax"/>
          <c:max val="1"/>
          <c:min val="0"/>
        </c:scaling>
        <c:delete val="1"/>
        <c:axPos val="l"/>
        <c:numFmt formatCode="0%" sourceLinked="0"/>
        <c:majorTickMark val="out"/>
        <c:minorTickMark val="none"/>
        <c:tickLblPos val="nextTo"/>
        <c:crossAx val="148176896"/>
        <c:crosses val="autoZero"/>
        <c:crossBetween val="between"/>
        <c:majorUnit val="0.2"/>
      </c:valAx>
    </c:plotArea>
    <c:plotVisOnly val="1"/>
    <c:dispBlanksAs val="gap"/>
    <c:showDLblsOverMax val="0"/>
  </c:chart>
  <c:txPr>
    <a:bodyPr/>
    <a:lstStyle/>
    <a:p>
      <a:pPr>
        <a:defRPr sz="1200" b="1"/>
      </a:pPr>
      <a:endParaRPr lang="en-US"/>
    </a:p>
  </c:txPr>
  <c:externalData r:id="rId1">
    <c:autoUpdate val="0"/>
  </c:externalData>
</c:chartSpace>
</file>

<file path=ppt/charts/chart6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002A7E"/>
              </a:solidFill>
            </c:spPr>
          </c:dPt>
          <c:dPt>
            <c:idx val="6"/>
            <c:invertIfNegative val="0"/>
            <c:bubble3D val="0"/>
            <c:spPr>
              <a:solidFill>
                <a:srgbClr val="002A7E"/>
              </a:solidFill>
            </c:spPr>
          </c:dPt>
          <c:dPt>
            <c:idx val="7"/>
            <c:invertIfNegative val="0"/>
            <c:bubble3D val="0"/>
            <c:spPr>
              <a:solidFill>
                <a:srgbClr val="002A7E"/>
              </a:solidFill>
            </c:spPr>
          </c:dPt>
          <c:dPt>
            <c:idx val="8"/>
            <c:invertIfNegative val="0"/>
            <c:bubble3D val="0"/>
            <c:spPr>
              <a:solidFill>
                <a:srgbClr val="C00000"/>
              </a:solidFill>
            </c:spPr>
          </c:dPt>
          <c:dPt>
            <c:idx val="9"/>
            <c:invertIfNegative val="0"/>
            <c:bubble3D val="0"/>
            <c:spPr>
              <a:solidFill>
                <a:srgbClr val="C00000"/>
              </a:solidFill>
            </c:spPr>
          </c:dPt>
          <c:dPt>
            <c:idx val="10"/>
            <c:invertIfNegative val="0"/>
            <c:bubble3D val="0"/>
            <c:spPr>
              <a:solidFill>
                <a:srgbClr val="C00000"/>
              </a:solidFill>
            </c:spPr>
          </c:dPt>
          <c:dPt>
            <c:idx val="11"/>
            <c:invertIfNegative val="0"/>
            <c:bubble3D val="0"/>
            <c:spPr>
              <a:solidFill>
                <a:srgbClr val="C00000"/>
              </a:solidFill>
            </c:spPr>
          </c:dPt>
          <c:dPt>
            <c:idx val="12"/>
            <c:invertIfNegative val="0"/>
            <c:bubble3D val="0"/>
            <c:spPr>
              <a:solidFill>
                <a:schemeClr val="tx1">
                  <a:lumMod val="65000"/>
                  <a:lumOff val="35000"/>
                </a:schemeClr>
              </a:solidFill>
            </c:spPr>
          </c:dPt>
          <c:dLbls>
            <c:dLbl>
              <c:idx val="0"/>
              <c:layout>
                <c:manualLayout>
                  <c:x val="0"/>
                  <c:y val="7.9542187735847283E-3"/>
                </c:manualLayout>
              </c:layout>
              <c:dLblPos val="outEnd"/>
              <c:showLegendKey val="0"/>
              <c:showVal val="1"/>
              <c:showCatName val="0"/>
              <c:showSerName val="0"/>
              <c:showPercent val="0"/>
              <c:showBubbleSize val="0"/>
            </c:dLbl>
            <c:dLbl>
              <c:idx val="6"/>
              <c:tx>
                <c:rich>
                  <a:bodyPr/>
                  <a:lstStyle/>
                  <a:p>
                    <a:r>
                      <a:rPr lang="en-US" dirty="0" smtClean="0"/>
                      <a:t>43%</a:t>
                    </a:r>
                    <a:endParaRPr lang="en-US" dirty="0"/>
                  </a:p>
                </c:rich>
              </c:tx>
              <c:dLblPos val="outEnd"/>
              <c:showLegendKey val="0"/>
              <c:showVal val="1"/>
              <c:showCatName val="0"/>
              <c:showSerName val="0"/>
              <c:showPercent val="0"/>
              <c:showBubbleSize val="0"/>
            </c:dLbl>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Sheet1!$A$2:$A$16</c:f>
              <c:strCache>
                <c:ptCount val="13"/>
                <c:pt idx="0">
                  <c:v>Hospital stay</c:v>
                </c:pt>
                <c:pt idx="1">
                  <c:v>Surgery</c:v>
                </c:pt>
                <c:pt idx="2">
                  <c:v>Cancer</c:v>
                </c:pt>
                <c:pt idx="3">
                  <c:v>Not moving for long periods </c:v>
                </c:pt>
                <c:pt idx="4">
                  <c:v>Pregnancy/Recent birth</c:v>
                </c:pt>
                <c:pt idx="5">
                  <c:v>Using estrogen-based meds</c:v>
                </c:pt>
                <c:pt idx="6">
                  <c:v>Family history of blood clots</c:v>
                </c:pt>
                <c:pt idx="7">
                  <c:v>Older age (65+)</c:v>
                </c:pt>
                <c:pt idx="8">
                  <c:v>Too much exercise</c:v>
                </c:pt>
                <c:pt idx="9">
                  <c:v>High blood cholesterol</c:v>
                </c:pt>
                <c:pt idx="10">
                  <c:v>Donating blood</c:v>
                </c:pt>
                <c:pt idx="11">
                  <c:v>High blood pressure</c:v>
                </c:pt>
                <c:pt idx="12">
                  <c:v>Not sure</c:v>
                </c:pt>
              </c:strCache>
            </c:strRef>
          </c:cat>
          <c:val>
            <c:numRef>
              <c:f>Sheet1!$B$2:$B$16</c:f>
              <c:numCache>
                <c:formatCode>0%</c:formatCode>
                <c:ptCount val="13"/>
                <c:pt idx="0">
                  <c:v>0.04</c:v>
                </c:pt>
                <c:pt idx="1">
                  <c:v>0.19</c:v>
                </c:pt>
                <c:pt idx="2">
                  <c:v>0.22</c:v>
                </c:pt>
                <c:pt idx="3">
                  <c:v>0.46</c:v>
                </c:pt>
                <c:pt idx="4">
                  <c:v>0.11</c:v>
                </c:pt>
                <c:pt idx="5">
                  <c:v>0.18</c:v>
                </c:pt>
                <c:pt idx="6">
                  <c:v>0.43</c:v>
                </c:pt>
                <c:pt idx="7">
                  <c:v>0.43</c:v>
                </c:pt>
                <c:pt idx="8">
                  <c:v>7.0000000000000007E-2</c:v>
                </c:pt>
                <c:pt idx="9">
                  <c:v>0.66</c:v>
                </c:pt>
                <c:pt idx="10">
                  <c:v>0.03</c:v>
                </c:pt>
                <c:pt idx="11">
                  <c:v>0.47</c:v>
                </c:pt>
                <c:pt idx="12">
                  <c:v>0.14000000000000001</c:v>
                </c:pt>
              </c:numCache>
            </c:numRef>
          </c:val>
        </c:ser>
        <c:dLbls>
          <c:dLblPos val="outEnd"/>
          <c:showLegendKey val="0"/>
          <c:showVal val="1"/>
          <c:showCatName val="0"/>
          <c:showSerName val="0"/>
          <c:showPercent val="0"/>
          <c:showBubbleSize val="0"/>
        </c:dLbls>
        <c:gapWidth val="50"/>
        <c:axId val="207075584"/>
        <c:axId val="207112448"/>
      </c:barChart>
      <c:catAx>
        <c:axId val="207075584"/>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207112448"/>
        <c:crosses val="autoZero"/>
        <c:auto val="1"/>
        <c:lblAlgn val="ctr"/>
        <c:lblOffset val="100"/>
        <c:noMultiLvlLbl val="0"/>
      </c:catAx>
      <c:valAx>
        <c:axId val="207112448"/>
        <c:scaling>
          <c:orientation val="minMax"/>
          <c:max val="0.8"/>
          <c:min val="0"/>
        </c:scaling>
        <c:delete val="1"/>
        <c:axPos val="t"/>
        <c:numFmt formatCode="0%" sourceLinked="1"/>
        <c:majorTickMark val="out"/>
        <c:minorTickMark val="none"/>
        <c:tickLblPos val="nextTo"/>
        <c:crossAx val="207075584"/>
        <c:crosses val="autoZero"/>
        <c:crossBetween val="between"/>
        <c:majorUnit val="0.5"/>
      </c:valAx>
    </c:plotArea>
    <c:plotVisOnly val="1"/>
    <c:dispBlanksAs val="gap"/>
    <c:showDLblsOverMax val="0"/>
  </c:chart>
  <c:txPr>
    <a:bodyPr/>
    <a:lstStyle/>
    <a:p>
      <a:pPr>
        <a:defRPr sz="1800"/>
      </a:pPr>
      <a:endParaRPr lang="en-US"/>
    </a:p>
  </c:txPr>
  <c:externalData r:id="rId1">
    <c:autoUpdate val="0"/>
  </c:externalData>
</c:chartSpace>
</file>

<file path=ppt/charts/chart6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solidFill>
                <a:schemeClr val="bg1"/>
              </a:solidFill>
              <a:ln>
                <a:solidFill>
                  <a:srgbClr val="002A7E"/>
                </a:solidFill>
              </a:ln>
            </c:spPr>
          </c:dPt>
          <c:dLbls>
            <c:dLbl>
              <c:idx val="0"/>
              <c:layout>
                <c:manualLayout>
                  <c:x val="-0.12322644567642206"/>
                  <c:y val="4.8444336435235921E-2"/>
                </c:manualLayout>
              </c:layout>
              <c:spPr/>
              <c:txPr>
                <a:bodyPr/>
                <a:lstStyle/>
                <a:p>
                  <a:pPr>
                    <a:defRPr sz="1000" b="1">
                      <a:solidFill>
                        <a:srgbClr val="002A7E"/>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dLbl>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0.44</c:v>
                </c:pt>
                <c:pt idx="1">
                  <c:v>0.56000000000000005</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6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C00000"/>
              </a:solidFill>
            </c:spPr>
          </c:dPt>
          <c:dPt>
            <c:idx val="5"/>
            <c:invertIfNegative val="0"/>
            <c:bubble3D val="0"/>
            <c:spPr>
              <a:solidFill>
                <a:srgbClr val="C00000"/>
              </a:solidFill>
            </c:spPr>
          </c:dPt>
          <c:dPt>
            <c:idx val="6"/>
            <c:invertIfNegative val="0"/>
            <c:bubble3D val="0"/>
            <c:spPr>
              <a:solidFill>
                <a:srgbClr val="C00000"/>
              </a:solidFill>
            </c:spPr>
          </c:dPt>
          <c:dPt>
            <c:idx val="7"/>
            <c:invertIfNegative val="0"/>
            <c:bubble3D val="0"/>
            <c:spPr>
              <a:solidFill>
                <a:srgbClr val="C00000"/>
              </a:solidFill>
            </c:spPr>
          </c:dPt>
          <c:dPt>
            <c:idx val="8"/>
            <c:invertIfNegative val="0"/>
            <c:bubble3D val="0"/>
            <c:spPr>
              <a:solidFill>
                <a:schemeClr val="tx1">
                  <a:lumMod val="65000"/>
                  <a:lumOff val="35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Swelling of leg</c:v>
                </c:pt>
                <c:pt idx="1">
                  <c:v>Pain/tenderness of leg</c:v>
                </c:pt>
                <c:pt idx="2">
                  <c:v>Changes in the skin color of leg</c:v>
                </c:pt>
                <c:pt idx="3">
                  <c:v>Leg feels warm to touch</c:v>
                </c:pt>
                <c:pt idx="4">
                  <c:v>Itching of your leg</c:v>
                </c:pt>
                <c:pt idx="5">
                  <c:v>Leg paralysis</c:v>
                </c:pt>
                <c:pt idx="6">
                  <c:v>Other</c:v>
                </c:pt>
                <c:pt idx="7">
                  <c:v>None of the above</c:v>
                </c:pt>
                <c:pt idx="8">
                  <c:v>Not sure</c:v>
                </c:pt>
              </c:strCache>
            </c:strRef>
          </c:cat>
          <c:val>
            <c:numRef>
              <c:f>Sheet1!$B$2:$B$10</c:f>
              <c:numCache>
                <c:formatCode>0%</c:formatCode>
                <c:ptCount val="9"/>
                <c:pt idx="0">
                  <c:v>0.63</c:v>
                </c:pt>
                <c:pt idx="1">
                  <c:v>0.64</c:v>
                </c:pt>
                <c:pt idx="2">
                  <c:v>0.56999999999999995</c:v>
                </c:pt>
                <c:pt idx="3">
                  <c:v>0.16</c:v>
                </c:pt>
                <c:pt idx="4">
                  <c:v>0.16</c:v>
                </c:pt>
                <c:pt idx="5">
                  <c:v>0.61</c:v>
                </c:pt>
                <c:pt idx="6" formatCode="General">
                  <c:v>0</c:v>
                </c:pt>
                <c:pt idx="7" formatCode="General">
                  <c:v>0</c:v>
                </c:pt>
                <c:pt idx="8">
                  <c:v>0.06</c:v>
                </c:pt>
              </c:numCache>
            </c:numRef>
          </c:val>
        </c:ser>
        <c:dLbls>
          <c:dLblPos val="outEnd"/>
          <c:showLegendKey val="0"/>
          <c:showVal val="1"/>
          <c:showCatName val="0"/>
          <c:showSerName val="0"/>
          <c:showPercent val="0"/>
          <c:showBubbleSize val="0"/>
        </c:dLbls>
        <c:gapWidth val="50"/>
        <c:axId val="213777024"/>
        <c:axId val="213787776"/>
      </c:barChart>
      <c:catAx>
        <c:axId val="213777024"/>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213787776"/>
        <c:crosses val="autoZero"/>
        <c:auto val="1"/>
        <c:lblAlgn val="ctr"/>
        <c:lblOffset val="100"/>
        <c:noMultiLvlLbl val="0"/>
      </c:catAx>
      <c:valAx>
        <c:axId val="213787776"/>
        <c:scaling>
          <c:orientation val="minMax"/>
        </c:scaling>
        <c:delete val="1"/>
        <c:axPos val="t"/>
        <c:numFmt formatCode="0%" sourceLinked="1"/>
        <c:majorTickMark val="out"/>
        <c:minorTickMark val="none"/>
        <c:tickLblPos val="nextTo"/>
        <c:crossAx val="21377702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6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9139161566000693E-2"/>
          <c:y val="0.13994595675503102"/>
          <c:w val="0.95456680910035796"/>
          <c:h val="0.44829096449731082"/>
        </c:manualLayout>
      </c:layout>
      <c:barChart>
        <c:barDir val="col"/>
        <c:grouping val="clustered"/>
        <c:varyColors val="0"/>
        <c:ser>
          <c:idx val="0"/>
          <c:order val="0"/>
          <c:invertIfNegative val="0"/>
          <c:dPt>
            <c:idx val="0"/>
            <c:invertIfNegative val="0"/>
            <c:bubble3D val="0"/>
            <c:spPr>
              <a:solidFill>
                <a:schemeClr val="tx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Lbls>
            <c:dLbl>
              <c:idx val="1"/>
              <c:tx>
                <c:rich>
                  <a:bodyPr/>
                  <a:lstStyle/>
                  <a:p>
                    <a:r>
                      <a:rPr lang="en-US" smtClean="0"/>
                      <a:t>11%</a:t>
                    </a:r>
                    <a:endParaRPr lang="en-US"/>
                  </a:p>
                </c:rich>
              </c:tx>
              <c:dLblPos val="outEnd"/>
              <c:showLegendKey val="0"/>
              <c:showVal val="1"/>
              <c:showCatName val="0"/>
              <c:showSerName val="0"/>
              <c:showPercent val="0"/>
              <c:showBubbleSize val="0"/>
            </c:dLbl>
            <c:txPr>
              <a:bodyPr/>
              <a:lstStyle/>
              <a:p>
                <a:pPr>
                  <a:defRPr sz="700" b="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Sheet1!$A$1:$E$1</c:f>
              <c:strCache>
                <c:ptCount val="5"/>
                <c:pt idx="0">
                  <c:v>A blood clot in a vein</c:v>
                </c:pt>
                <c:pt idx="1">
                  <c:v>Lack of oxygen in a vein</c:v>
                </c:pt>
                <c:pt idx="2">
                  <c:v>A tumor in a vein</c:v>
                </c:pt>
                <c:pt idx="3">
                  <c:v>None of the above</c:v>
                </c:pt>
                <c:pt idx="4">
                  <c:v>Not sure</c:v>
                </c:pt>
              </c:strCache>
            </c:strRef>
          </c:cat>
          <c:val>
            <c:numRef>
              <c:f>Sheet1!$A$2:$E$2</c:f>
              <c:numCache>
                <c:formatCode>0%</c:formatCode>
                <c:ptCount val="5"/>
                <c:pt idx="0">
                  <c:v>0.57999999999999996</c:v>
                </c:pt>
                <c:pt idx="1">
                  <c:v>0.1</c:v>
                </c:pt>
                <c:pt idx="2">
                  <c:v>0.02</c:v>
                </c:pt>
                <c:pt idx="3">
                  <c:v>0.02</c:v>
                </c:pt>
                <c:pt idx="4">
                  <c:v>0.27</c:v>
                </c:pt>
              </c:numCache>
            </c:numRef>
          </c:val>
        </c:ser>
        <c:dLbls>
          <c:showLegendKey val="0"/>
          <c:showVal val="0"/>
          <c:showCatName val="0"/>
          <c:showSerName val="0"/>
          <c:showPercent val="0"/>
          <c:showBubbleSize val="0"/>
        </c:dLbls>
        <c:gapWidth val="50"/>
        <c:axId val="213817600"/>
        <c:axId val="213827584"/>
      </c:barChart>
      <c:catAx>
        <c:axId val="213817600"/>
        <c:scaling>
          <c:orientation val="minMax"/>
        </c:scaling>
        <c:delete val="0"/>
        <c:axPos val="b"/>
        <c:majorTickMark val="out"/>
        <c:minorTickMark val="none"/>
        <c:tickLblPos val="nextTo"/>
        <c:txPr>
          <a:bodyPr/>
          <a:lstStyle/>
          <a:p>
            <a:pPr>
              <a:defRPr sz="8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213827584"/>
        <c:crosses val="autoZero"/>
        <c:auto val="1"/>
        <c:lblAlgn val="ctr"/>
        <c:lblOffset val="100"/>
        <c:noMultiLvlLbl val="0"/>
      </c:catAx>
      <c:valAx>
        <c:axId val="213827584"/>
        <c:scaling>
          <c:orientation val="minMax"/>
          <c:max val="1"/>
          <c:min val="0"/>
        </c:scaling>
        <c:delete val="1"/>
        <c:axPos val="l"/>
        <c:numFmt formatCode="0%" sourceLinked="1"/>
        <c:majorTickMark val="out"/>
        <c:minorTickMark val="none"/>
        <c:tickLblPos val="nextTo"/>
        <c:crossAx val="21381760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6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solidFill>
                <a:schemeClr val="bg1"/>
              </a:solidFill>
              <a:ln>
                <a:solidFill>
                  <a:srgbClr val="002A7E"/>
                </a:solidFill>
              </a:ln>
            </c:spPr>
          </c:dPt>
          <c:dLbls>
            <c:dLbl>
              <c:idx val="0"/>
              <c:layout>
                <c:manualLayout>
                  <c:x val="-0.13738923213398585"/>
                  <c:y val="-1.1601638924165188E-2"/>
                </c:manualLayout>
              </c:layout>
              <c:spPr/>
              <c:txPr>
                <a:bodyPr/>
                <a:lstStyle/>
                <a:p>
                  <a:pPr>
                    <a:defRPr sz="1000" b="1">
                      <a:solidFill>
                        <a:srgbClr val="002A7E"/>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dLbl>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0.51</c:v>
                </c:pt>
                <c:pt idx="1">
                  <c:v>0.49</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6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0477449493125286"/>
          <c:y val="7.7310472160011981E-2"/>
          <c:w val="0.66158636133786031"/>
          <c:h val="0.82991696124797365"/>
        </c:manualLayout>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C00000"/>
              </a:solidFill>
            </c:spPr>
          </c:dPt>
          <c:dPt>
            <c:idx val="6"/>
            <c:invertIfNegative val="0"/>
            <c:bubble3D val="0"/>
            <c:spPr>
              <a:solidFill>
                <a:srgbClr val="C00000"/>
              </a:solidFill>
            </c:spPr>
          </c:dPt>
          <c:dPt>
            <c:idx val="7"/>
            <c:invertIfNegative val="0"/>
            <c:bubble3D val="0"/>
            <c:spPr>
              <a:solidFill>
                <a:srgbClr val="C00000"/>
              </a:solidFill>
            </c:spPr>
          </c:dPt>
          <c:dPt>
            <c:idx val="8"/>
            <c:invertIfNegative val="0"/>
            <c:bubble3D val="0"/>
            <c:spPr>
              <a:solidFill>
                <a:schemeClr val="tx1">
                  <a:lumMod val="65000"/>
                  <a:lumOff val="35000"/>
                </a:schemeClr>
              </a:solidFill>
            </c:spPr>
          </c:dPt>
          <c:dPt>
            <c:idx val="9"/>
            <c:invertIfNegative val="0"/>
            <c:bubble3D val="0"/>
            <c:spPr>
              <a:solidFill>
                <a:srgbClr val="002A7E"/>
              </a:solidFill>
            </c:spPr>
          </c:dPt>
          <c:dPt>
            <c:idx val="10"/>
            <c:invertIfNegative val="0"/>
            <c:bubble3D val="0"/>
            <c:spPr>
              <a:solidFill>
                <a:schemeClr val="tx1">
                  <a:lumMod val="65000"/>
                  <a:lumOff val="35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Sheet1!$A$2:$A$12</c:f>
              <c:strCache>
                <c:ptCount val="11"/>
                <c:pt idx="0">
                  <c:v>Shortness of breath</c:v>
                </c:pt>
                <c:pt idx="1">
                  <c:v>Chest pain</c:v>
                </c:pt>
                <c:pt idx="2">
                  <c:v>Rapid heart rate</c:v>
                </c:pt>
                <c:pt idx="3">
                  <c:v>Light headed/pass out</c:v>
                </c:pt>
                <c:pt idx="4">
                  <c:v>Cough up blood</c:v>
                </c:pt>
                <c:pt idx="5">
                  <c:v>Slow/shallow breathing</c:v>
                </c:pt>
                <c:pt idx="6">
                  <c:v>Pain radiating down arm</c:v>
                </c:pt>
                <c:pt idx="7">
                  <c:v>Frequent headaches</c:v>
                </c:pt>
                <c:pt idx="8">
                  <c:v>Other</c:v>
                </c:pt>
                <c:pt idx="9">
                  <c:v>None of the above</c:v>
                </c:pt>
                <c:pt idx="10">
                  <c:v>Not sure</c:v>
                </c:pt>
              </c:strCache>
            </c:strRef>
          </c:cat>
          <c:val>
            <c:numRef>
              <c:f>Sheet1!$B$2:$B$12</c:f>
              <c:numCache>
                <c:formatCode>0%</c:formatCode>
                <c:ptCount val="11"/>
                <c:pt idx="0">
                  <c:v>0.66</c:v>
                </c:pt>
                <c:pt idx="1">
                  <c:v>0.68</c:v>
                </c:pt>
                <c:pt idx="2">
                  <c:v>0.42</c:v>
                </c:pt>
                <c:pt idx="3">
                  <c:v>0.22</c:v>
                </c:pt>
                <c:pt idx="4">
                  <c:v>0.33</c:v>
                </c:pt>
                <c:pt idx="5">
                  <c:v>0.52</c:v>
                </c:pt>
                <c:pt idx="6">
                  <c:v>0.28999999999999998</c:v>
                </c:pt>
                <c:pt idx="7">
                  <c:v>0.2</c:v>
                </c:pt>
                <c:pt idx="8" formatCode="General">
                  <c:v>0</c:v>
                </c:pt>
                <c:pt idx="9" formatCode="General">
                  <c:v>0</c:v>
                </c:pt>
                <c:pt idx="10">
                  <c:v>0.08</c:v>
                </c:pt>
              </c:numCache>
            </c:numRef>
          </c:val>
        </c:ser>
        <c:dLbls>
          <c:dLblPos val="outEnd"/>
          <c:showLegendKey val="0"/>
          <c:showVal val="1"/>
          <c:showCatName val="0"/>
          <c:showSerName val="0"/>
          <c:showPercent val="0"/>
          <c:showBubbleSize val="0"/>
        </c:dLbls>
        <c:gapWidth val="50"/>
        <c:axId val="214312448"/>
        <c:axId val="214332160"/>
      </c:barChart>
      <c:catAx>
        <c:axId val="214312448"/>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214332160"/>
        <c:crosses val="autoZero"/>
        <c:auto val="1"/>
        <c:lblAlgn val="ctr"/>
        <c:lblOffset val="100"/>
        <c:noMultiLvlLbl val="0"/>
      </c:catAx>
      <c:valAx>
        <c:axId val="214332160"/>
        <c:scaling>
          <c:orientation val="minMax"/>
        </c:scaling>
        <c:delete val="1"/>
        <c:axPos val="t"/>
        <c:numFmt formatCode="0%" sourceLinked="1"/>
        <c:majorTickMark val="out"/>
        <c:minorTickMark val="none"/>
        <c:tickLblPos val="nextTo"/>
        <c:crossAx val="21431244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6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Thailand</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Sheet1!$A$2:$A$5</c:f>
              <c:strCache>
                <c:ptCount val="4"/>
                <c:pt idx="0">
                  <c:v>Male</c:v>
                </c:pt>
                <c:pt idx="1">
                  <c:v>Female</c:v>
                </c:pt>
                <c:pt idx="2">
                  <c:v>Male</c:v>
                </c:pt>
                <c:pt idx="3">
                  <c:v>Female</c:v>
                </c:pt>
              </c:strCache>
            </c:strRef>
          </c:cat>
          <c:val>
            <c:numRef>
              <c:f>Sheet1!$B$2:$B$5</c:f>
              <c:numCache>
                <c:formatCode>0%</c:formatCode>
                <c:ptCount val="4"/>
                <c:pt idx="0">
                  <c:v>0.88</c:v>
                </c:pt>
                <c:pt idx="1">
                  <c:v>0.87</c:v>
                </c:pt>
                <c:pt idx="2">
                  <c:v>0.92</c:v>
                </c:pt>
                <c:pt idx="3">
                  <c:v>0.91</c:v>
                </c:pt>
              </c:numCache>
            </c:numRef>
          </c:val>
        </c:ser>
        <c:dLbls>
          <c:dLblPos val="outEnd"/>
          <c:showLegendKey val="0"/>
          <c:showVal val="1"/>
          <c:showCatName val="0"/>
          <c:showSerName val="0"/>
          <c:showPercent val="0"/>
          <c:showBubbleSize val="0"/>
        </c:dLbls>
        <c:gapWidth val="50"/>
        <c:axId val="213019648"/>
        <c:axId val="213044608"/>
      </c:barChart>
      <c:catAx>
        <c:axId val="213019648"/>
        <c:scaling>
          <c:orientation val="maxMin"/>
        </c:scaling>
        <c:delete val="1"/>
        <c:axPos val="l"/>
        <c:majorTickMark val="out"/>
        <c:minorTickMark val="none"/>
        <c:tickLblPos val="nextTo"/>
        <c:crossAx val="213044608"/>
        <c:crosses val="autoZero"/>
        <c:auto val="1"/>
        <c:lblAlgn val="ctr"/>
        <c:lblOffset val="100"/>
        <c:noMultiLvlLbl val="0"/>
      </c:catAx>
      <c:valAx>
        <c:axId val="213044608"/>
        <c:scaling>
          <c:orientation val="minMax"/>
          <c:max val="1"/>
          <c:min val="0"/>
        </c:scaling>
        <c:delete val="1"/>
        <c:axPos val="t"/>
        <c:numFmt formatCode="0%" sourceLinked="1"/>
        <c:majorTickMark val="out"/>
        <c:minorTickMark val="none"/>
        <c:tickLblPos val="nextTo"/>
        <c:crossAx val="213019648"/>
        <c:crosses val="autoZero"/>
        <c:crossBetween val="between"/>
        <c:majorUnit val="5.000000000000001E-2"/>
      </c:valAx>
    </c:plotArea>
    <c:plotVisOnly val="1"/>
    <c:dispBlanksAs val="gap"/>
    <c:showDLblsOverMax val="0"/>
  </c:chart>
  <c:txPr>
    <a:bodyPr/>
    <a:lstStyle/>
    <a:p>
      <a:pPr>
        <a:defRPr sz="1800"/>
      </a:pPr>
      <a:endParaRPr lang="en-US"/>
    </a:p>
  </c:txPr>
  <c:externalData r:id="rId1">
    <c:autoUpdate val="0"/>
  </c:externalData>
</c:chartSpace>
</file>

<file path=ppt/charts/chart6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Thailand</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Sheet1!$A$2:$A$5</c:f>
              <c:strCache>
                <c:ptCount val="4"/>
                <c:pt idx="0">
                  <c:v>Male</c:v>
                </c:pt>
                <c:pt idx="1">
                  <c:v>Female</c:v>
                </c:pt>
                <c:pt idx="2">
                  <c:v>Male</c:v>
                </c:pt>
                <c:pt idx="3">
                  <c:v>Female</c:v>
                </c:pt>
              </c:strCache>
            </c:strRef>
          </c:cat>
          <c:val>
            <c:numRef>
              <c:f>Sheet1!$B$2:$B$5</c:f>
              <c:numCache>
                <c:formatCode>0%</c:formatCode>
                <c:ptCount val="4"/>
                <c:pt idx="0">
                  <c:v>0.88</c:v>
                </c:pt>
                <c:pt idx="1">
                  <c:v>0.89</c:v>
                </c:pt>
                <c:pt idx="2">
                  <c:v>0.87</c:v>
                </c:pt>
                <c:pt idx="3">
                  <c:v>0.86</c:v>
                </c:pt>
              </c:numCache>
            </c:numRef>
          </c:val>
        </c:ser>
        <c:dLbls>
          <c:dLblPos val="outEnd"/>
          <c:showLegendKey val="0"/>
          <c:showVal val="1"/>
          <c:showCatName val="0"/>
          <c:showSerName val="0"/>
          <c:showPercent val="0"/>
          <c:showBubbleSize val="0"/>
        </c:dLbls>
        <c:gapWidth val="50"/>
        <c:axId val="213157760"/>
        <c:axId val="213162240"/>
      </c:barChart>
      <c:catAx>
        <c:axId val="213157760"/>
        <c:scaling>
          <c:orientation val="maxMin"/>
        </c:scaling>
        <c:delete val="1"/>
        <c:axPos val="l"/>
        <c:majorTickMark val="out"/>
        <c:minorTickMark val="none"/>
        <c:tickLblPos val="nextTo"/>
        <c:crossAx val="213162240"/>
        <c:crosses val="autoZero"/>
        <c:auto val="1"/>
        <c:lblAlgn val="ctr"/>
        <c:lblOffset val="100"/>
        <c:noMultiLvlLbl val="0"/>
      </c:catAx>
      <c:valAx>
        <c:axId val="213162240"/>
        <c:scaling>
          <c:orientation val="minMax"/>
          <c:max val="1"/>
          <c:min val="0"/>
        </c:scaling>
        <c:delete val="1"/>
        <c:axPos val="t"/>
        <c:numFmt formatCode="0%" sourceLinked="1"/>
        <c:majorTickMark val="out"/>
        <c:minorTickMark val="none"/>
        <c:tickLblPos val="nextTo"/>
        <c:crossAx val="213157760"/>
        <c:crosses val="autoZero"/>
        <c:crossBetween val="between"/>
        <c:majorUnit val="5.000000000000001E-2"/>
      </c:valAx>
    </c:plotArea>
    <c:plotVisOnly val="1"/>
    <c:dispBlanksAs val="gap"/>
    <c:showDLblsOverMax val="0"/>
  </c:chart>
  <c:txPr>
    <a:bodyPr/>
    <a:lstStyle/>
    <a:p>
      <a:pPr>
        <a:defRPr sz="1800"/>
      </a:pPr>
      <a:endParaRPr lang="en-US"/>
    </a:p>
  </c:txPr>
  <c:externalData r:id="rId2">
    <c:autoUpdate val="0"/>
  </c:externalData>
</c:chartSpace>
</file>

<file path=ppt/charts/chart6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Thailand</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Sheet1!$A$2:$A$5</c:f>
              <c:strCache>
                <c:ptCount val="4"/>
                <c:pt idx="0">
                  <c:v>Male</c:v>
                </c:pt>
                <c:pt idx="1">
                  <c:v>Female</c:v>
                </c:pt>
                <c:pt idx="2">
                  <c:v>Male</c:v>
                </c:pt>
                <c:pt idx="3">
                  <c:v>Female</c:v>
                </c:pt>
              </c:strCache>
            </c:strRef>
          </c:cat>
          <c:val>
            <c:numRef>
              <c:f>Sheet1!$B$2:$B$5</c:f>
              <c:numCache>
                <c:formatCode>0%</c:formatCode>
                <c:ptCount val="4"/>
                <c:pt idx="0">
                  <c:v>0.93</c:v>
                </c:pt>
                <c:pt idx="1">
                  <c:v>0.89</c:v>
                </c:pt>
                <c:pt idx="2">
                  <c:v>0.86</c:v>
                </c:pt>
                <c:pt idx="3">
                  <c:v>0.87</c:v>
                </c:pt>
              </c:numCache>
            </c:numRef>
          </c:val>
        </c:ser>
        <c:dLbls>
          <c:dLblPos val="outEnd"/>
          <c:showLegendKey val="0"/>
          <c:showVal val="1"/>
          <c:showCatName val="0"/>
          <c:showSerName val="0"/>
          <c:showPercent val="0"/>
          <c:showBubbleSize val="0"/>
        </c:dLbls>
        <c:gapWidth val="50"/>
        <c:axId val="214049536"/>
        <c:axId val="214058112"/>
      </c:barChart>
      <c:catAx>
        <c:axId val="214049536"/>
        <c:scaling>
          <c:orientation val="maxMin"/>
        </c:scaling>
        <c:delete val="1"/>
        <c:axPos val="l"/>
        <c:majorTickMark val="out"/>
        <c:minorTickMark val="none"/>
        <c:tickLblPos val="nextTo"/>
        <c:crossAx val="214058112"/>
        <c:crosses val="autoZero"/>
        <c:auto val="1"/>
        <c:lblAlgn val="ctr"/>
        <c:lblOffset val="100"/>
        <c:noMultiLvlLbl val="0"/>
      </c:catAx>
      <c:valAx>
        <c:axId val="214058112"/>
        <c:scaling>
          <c:orientation val="minMax"/>
          <c:max val="1"/>
          <c:min val="0"/>
        </c:scaling>
        <c:delete val="1"/>
        <c:axPos val="t"/>
        <c:numFmt formatCode="0%" sourceLinked="1"/>
        <c:majorTickMark val="out"/>
        <c:minorTickMark val="none"/>
        <c:tickLblPos val="nextTo"/>
        <c:crossAx val="214049536"/>
        <c:crosses val="autoZero"/>
        <c:crossBetween val="between"/>
        <c:majorUnit val="5.000000000000001E-2"/>
      </c:valAx>
    </c:plotArea>
    <c:plotVisOnly val="1"/>
    <c:dispBlanksAs val="gap"/>
    <c:showDLblsOverMax val="0"/>
  </c:chart>
  <c:txPr>
    <a:bodyPr/>
    <a:lstStyle/>
    <a:p>
      <a:pPr>
        <a:defRPr sz="1800"/>
      </a:pPr>
      <a:endParaRPr lang="en-US"/>
    </a:p>
  </c:txPr>
  <c:externalData r:id="rId2">
    <c:autoUpdate val="0"/>
  </c:externalData>
</c:chartSpace>
</file>

<file path=ppt/charts/chart6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Thailand</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Sheet1!$A$2:$A$5</c:f>
              <c:strCache>
                <c:ptCount val="4"/>
                <c:pt idx="0">
                  <c:v>Male</c:v>
                </c:pt>
                <c:pt idx="1">
                  <c:v>Female</c:v>
                </c:pt>
                <c:pt idx="2">
                  <c:v>Male</c:v>
                </c:pt>
                <c:pt idx="3">
                  <c:v>Female</c:v>
                </c:pt>
              </c:strCache>
            </c:strRef>
          </c:cat>
          <c:val>
            <c:numRef>
              <c:f>Sheet1!$B$2:$B$5</c:f>
              <c:numCache>
                <c:formatCode>0%</c:formatCode>
                <c:ptCount val="4"/>
                <c:pt idx="0">
                  <c:v>0.79</c:v>
                </c:pt>
                <c:pt idx="1">
                  <c:v>0.79</c:v>
                </c:pt>
                <c:pt idx="2">
                  <c:v>0.74</c:v>
                </c:pt>
                <c:pt idx="3">
                  <c:v>0.74</c:v>
                </c:pt>
              </c:numCache>
            </c:numRef>
          </c:val>
        </c:ser>
        <c:dLbls>
          <c:dLblPos val="outEnd"/>
          <c:showLegendKey val="0"/>
          <c:showVal val="1"/>
          <c:showCatName val="0"/>
          <c:showSerName val="0"/>
          <c:showPercent val="0"/>
          <c:showBubbleSize val="0"/>
        </c:dLbls>
        <c:gapWidth val="50"/>
        <c:axId val="214064512"/>
        <c:axId val="214130688"/>
      </c:barChart>
      <c:catAx>
        <c:axId val="214064512"/>
        <c:scaling>
          <c:orientation val="maxMin"/>
        </c:scaling>
        <c:delete val="1"/>
        <c:axPos val="l"/>
        <c:majorTickMark val="out"/>
        <c:minorTickMark val="none"/>
        <c:tickLblPos val="nextTo"/>
        <c:crossAx val="214130688"/>
        <c:crosses val="autoZero"/>
        <c:auto val="1"/>
        <c:lblAlgn val="ctr"/>
        <c:lblOffset val="100"/>
        <c:noMultiLvlLbl val="0"/>
      </c:catAx>
      <c:valAx>
        <c:axId val="214130688"/>
        <c:scaling>
          <c:orientation val="minMax"/>
          <c:max val="1"/>
          <c:min val="0"/>
        </c:scaling>
        <c:delete val="1"/>
        <c:axPos val="t"/>
        <c:numFmt formatCode="0%" sourceLinked="1"/>
        <c:majorTickMark val="out"/>
        <c:minorTickMark val="none"/>
        <c:tickLblPos val="nextTo"/>
        <c:crossAx val="214064512"/>
        <c:crosses val="autoZero"/>
        <c:crossBetween val="between"/>
        <c:majorUnit val="5.000000000000001E-2"/>
      </c:valAx>
    </c:plotArea>
    <c:plotVisOnly val="1"/>
    <c:dispBlanksAs val="gap"/>
    <c:showDLblsOverMax val="0"/>
  </c:chart>
  <c:txPr>
    <a:bodyPr/>
    <a:lstStyle/>
    <a:p>
      <a:pPr>
        <a:defRPr sz="1800"/>
      </a:pPr>
      <a:endParaRPr lang="en-US"/>
    </a:p>
  </c:txPr>
  <c:externalData r:id="rId2">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289357212701352"/>
          <c:y val="0.38146359342053171"/>
          <c:w val="0.81342828469970663"/>
          <c:h val="0.50684069459803827"/>
        </c:manualLayout>
      </c:layout>
      <c:barChart>
        <c:barDir val="col"/>
        <c:grouping val="clustered"/>
        <c:varyColors val="0"/>
        <c:ser>
          <c:idx val="0"/>
          <c:order val="0"/>
          <c:tx>
            <c:strRef>
              <c:f>Sheet1!$A$2</c:f>
              <c:strCache>
                <c:ptCount val="1"/>
              </c:strCache>
            </c:strRef>
          </c:tx>
          <c:invertIfNegative val="0"/>
          <c:dPt>
            <c:idx val="0"/>
            <c:invertIfNegative val="0"/>
            <c:bubble3D val="0"/>
            <c:spPr>
              <a:solidFill>
                <a:schemeClr val="tx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rgbClr val="002A7E"/>
              </a:solidFill>
              <a:ln>
                <a:noFill/>
              </a:ln>
            </c:spPr>
          </c:dPt>
          <c:dPt>
            <c:idx val="7"/>
            <c:invertIfNegative val="0"/>
            <c:bubble3D val="0"/>
            <c:spPr>
              <a:solidFill>
                <a:srgbClr val="9E2600"/>
              </a:solidFill>
            </c:spPr>
          </c:dPt>
          <c:dPt>
            <c:idx val="8"/>
            <c:invertIfNegative val="0"/>
            <c:bubble3D val="0"/>
            <c:spPr>
              <a:solidFill>
                <a:schemeClr val="bg1">
                  <a:lumMod val="50000"/>
                </a:schemeClr>
              </a:solidFill>
            </c:spPr>
          </c:dPt>
          <c:dLbls>
            <c:txPr>
              <a:bodyPr/>
              <a:lstStyle/>
              <a:p>
                <a:pPr>
                  <a:defRPr sz="700" b="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Sheet1!$B$1:$J$1</c:f>
              <c:strCache>
                <c:ptCount val="9"/>
                <c:pt idx="0">
                  <c:v>AR</c:v>
                </c:pt>
                <c:pt idx="1">
                  <c:v>AU</c:v>
                </c:pt>
                <c:pt idx="2">
                  <c:v>CA</c:v>
                </c:pt>
                <c:pt idx="3">
                  <c:v>DE</c:v>
                </c:pt>
                <c:pt idx="4">
                  <c:v>JP</c:v>
                </c:pt>
                <c:pt idx="5">
                  <c:v>NL</c:v>
                </c:pt>
                <c:pt idx="6">
                  <c:v>TH</c:v>
                </c:pt>
                <c:pt idx="7">
                  <c:v>UK</c:v>
                </c:pt>
                <c:pt idx="8">
                  <c:v>US</c:v>
                </c:pt>
              </c:strCache>
            </c:strRef>
          </c:cat>
          <c:val>
            <c:numRef>
              <c:f>Sheet1!$B$2:$J$2</c:f>
              <c:numCache>
                <c:formatCode>0%</c:formatCode>
                <c:ptCount val="9"/>
                <c:pt idx="0">
                  <c:v>0.85</c:v>
                </c:pt>
                <c:pt idx="1">
                  <c:v>0.74</c:v>
                </c:pt>
                <c:pt idx="2">
                  <c:v>0.78</c:v>
                </c:pt>
                <c:pt idx="3">
                  <c:v>0.78</c:v>
                </c:pt>
                <c:pt idx="4">
                  <c:v>0.74</c:v>
                </c:pt>
                <c:pt idx="5">
                  <c:v>0.87</c:v>
                </c:pt>
                <c:pt idx="6">
                  <c:v>0.66</c:v>
                </c:pt>
                <c:pt idx="7">
                  <c:v>0.78</c:v>
                </c:pt>
                <c:pt idx="8">
                  <c:v>0.77</c:v>
                </c:pt>
              </c:numCache>
            </c:numRef>
          </c:val>
        </c:ser>
        <c:dLbls>
          <c:showLegendKey val="0"/>
          <c:showVal val="0"/>
          <c:showCatName val="0"/>
          <c:showSerName val="0"/>
          <c:showPercent val="0"/>
          <c:showBubbleSize val="0"/>
        </c:dLbls>
        <c:gapWidth val="50"/>
        <c:axId val="147358080"/>
        <c:axId val="147359616"/>
      </c:barChart>
      <c:catAx>
        <c:axId val="147358080"/>
        <c:scaling>
          <c:orientation val="minMax"/>
        </c:scaling>
        <c:delete val="0"/>
        <c:axPos val="b"/>
        <c:majorTickMark val="out"/>
        <c:minorTickMark val="none"/>
        <c:tickLblPos val="nextTo"/>
        <c:txPr>
          <a:bodyPr/>
          <a:lstStyle/>
          <a:p>
            <a:pPr>
              <a:defRPr sz="8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47359616"/>
        <c:crosses val="autoZero"/>
        <c:auto val="1"/>
        <c:lblAlgn val="ctr"/>
        <c:lblOffset val="100"/>
        <c:noMultiLvlLbl val="0"/>
      </c:catAx>
      <c:valAx>
        <c:axId val="147359616"/>
        <c:scaling>
          <c:orientation val="minMax"/>
          <c:max val="1"/>
          <c:min val="0"/>
        </c:scaling>
        <c:delete val="1"/>
        <c:axPos val="l"/>
        <c:numFmt formatCode="0%" sourceLinked="1"/>
        <c:majorTickMark val="out"/>
        <c:minorTickMark val="none"/>
        <c:tickLblPos val="nextTo"/>
        <c:crossAx val="14735808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6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Thailand</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Sheet1!$A$2:$A$5</c:f>
              <c:strCache>
                <c:ptCount val="4"/>
                <c:pt idx="0">
                  <c:v>Male</c:v>
                </c:pt>
                <c:pt idx="1">
                  <c:v>Female</c:v>
                </c:pt>
                <c:pt idx="2">
                  <c:v>Male</c:v>
                </c:pt>
                <c:pt idx="3">
                  <c:v>Female</c:v>
                </c:pt>
              </c:strCache>
            </c:strRef>
          </c:cat>
          <c:val>
            <c:numRef>
              <c:f>Sheet1!$B$2:$B$5</c:f>
              <c:numCache>
                <c:formatCode>0%</c:formatCode>
                <c:ptCount val="4"/>
                <c:pt idx="0">
                  <c:v>0.67</c:v>
                </c:pt>
                <c:pt idx="1">
                  <c:v>0.82</c:v>
                </c:pt>
                <c:pt idx="2">
                  <c:v>0.67</c:v>
                </c:pt>
                <c:pt idx="3">
                  <c:v>0.8</c:v>
                </c:pt>
              </c:numCache>
            </c:numRef>
          </c:val>
        </c:ser>
        <c:dLbls>
          <c:dLblPos val="outEnd"/>
          <c:showLegendKey val="0"/>
          <c:showVal val="1"/>
          <c:showCatName val="0"/>
          <c:showSerName val="0"/>
          <c:showPercent val="0"/>
          <c:showBubbleSize val="0"/>
        </c:dLbls>
        <c:gapWidth val="50"/>
        <c:axId val="214149760"/>
        <c:axId val="214182912"/>
      </c:barChart>
      <c:catAx>
        <c:axId val="214149760"/>
        <c:scaling>
          <c:orientation val="maxMin"/>
        </c:scaling>
        <c:delete val="1"/>
        <c:axPos val="l"/>
        <c:majorTickMark val="out"/>
        <c:minorTickMark val="none"/>
        <c:tickLblPos val="nextTo"/>
        <c:crossAx val="214182912"/>
        <c:crosses val="autoZero"/>
        <c:auto val="1"/>
        <c:lblAlgn val="ctr"/>
        <c:lblOffset val="100"/>
        <c:noMultiLvlLbl val="0"/>
      </c:catAx>
      <c:valAx>
        <c:axId val="214182912"/>
        <c:scaling>
          <c:orientation val="minMax"/>
          <c:max val="1"/>
          <c:min val="0"/>
        </c:scaling>
        <c:delete val="1"/>
        <c:axPos val="t"/>
        <c:numFmt formatCode="0%" sourceLinked="1"/>
        <c:majorTickMark val="out"/>
        <c:minorTickMark val="none"/>
        <c:tickLblPos val="nextTo"/>
        <c:crossAx val="214149760"/>
        <c:crosses val="autoZero"/>
        <c:crossBetween val="between"/>
        <c:majorUnit val="5.000000000000001E-2"/>
      </c:valAx>
    </c:plotArea>
    <c:plotVisOnly val="1"/>
    <c:dispBlanksAs val="gap"/>
    <c:showDLblsOverMax val="0"/>
  </c:chart>
  <c:txPr>
    <a:bodyPr/>
    <a:lstStyle/>
    <a:p>
      <a:pPr>
        <a:defRPr sz="1800"/>
      </a:pPr>
      <a:endParaRPr lang="en-US"/>
    </a:p>
  </c:txPr>
  <c:externalData r:id="rId2">
    <c:autoUpdate val="0"/>
  </c:externalData>
</c:chartSpace>
</file>

<file path=ppt/charts/chart6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Thailand</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Sheet1!$A$2:$A$5</c:f>
              <c:strCache>
                <c:ptCount val="4"/>
                <c:pt idx="0">
                  <c:v>Male</c:v>
                </c:pt>
                <c:pt idx="1">
                  <c:v>Female</c:v>
                </c:pt>
                <c:pt idx="2">
                  <c:v>Male</c:v>
                </c:pt>
                <c:pt idx="3">
                  <c:v>Female</c:v>
                </c:pt>
              </c:strCache>
            </c:strRef>
          </c:cat>
          <c:val>
            <c:numRef>
              <c:f>Sheet1!$B$2:$B$5</c:f>
              <c:numCache>
                <c:formatCode>0%</c:formatCode>
                <c:ptCount val="4"/>
                <c:pt idx="0">
                  <c:v>0.86</c:v>
                </c:pt>
                <c:pt idx="1">
                  <c:v>0.77</c:v>
                </c:pt>
                <c:pt idx="2">
                  <c:v>0.87</c:v>
                </c:pt>
                <c:pt idx="3">
                  <c:v>0.77</c:v>
                </c:pt>
              </c:numCache>
            </c:numRef>
          </c:val>
        </c:ser>
        <c:dLbls>
          <c:dLblPos val="outEnd"/>
          <c:showLegendKey val="0"/>
          <c:showVal val="1"/>
          <c:showCatName val="0"/>
          <c:showSerName val="0"/>
          <c:showPercent val="0"/>
          <c:showBubbleSize val="0"/>
        </c:dLbls>
        <c:gapWidth val="50"/>
        <c:axId val="214226432"/>
        <c:axId val="214235008"/>
      </c:barChart>
      <c:catAx>
        <c:axId val="214226432"/>
        <c:scaling>
          <c:orientation val="maxMin"/>
        </c:scaling>
        <c:delete val="1"/>
        <c:axPos val="l"/>
        <c:majorTickMark val="out"/>
        <c:minorTickMark val="none"/>
        <c:tickLblPos val="nextTo"/>
        <c:crossAx val="214235008"/>
        <c:crosses val="autoZero"/>
        <c:auto val="1"/>
        <c:lblAlgn val="ctr"/>
        <c:lblOffset val="100"/>
        <c:noMultiLvlLbl val="0"/>
      </c:catAx>
      <c:valAx>
        <c:axId val="214235008"/>
        <c:scaling>
          <c:orientation val="minMax"/>
          <c:max val="1"/>
          <c:min val="0"/>
        </c:scaling>
        <c:delete val="1"/>
        <c:axPos val="t"/>
        <c:numFmt formatCode="0%" sourceLinked="1"/>
        <c:majorTickMark val="out"/>
        <c:minorTickMark val="none"/>
        <c:tickLblPos val="nextTo"/>
        <c:crossAx val="214226432"/>
        <c:crosses val="autoZero"/>
        <c:crossBetween val="between"/>
        <c:majorUnit val="5.000000000000001E-2"/>
      </c:valAx>
    </c:plotArea>
    <c:plotVisOnly val="1"/>
    <c:dispBlanksAs val="gap"/>
    <c:showDLblsOverMax val="0"/>
  </c:chart>
  <c:txPr>
    <a:bodyPr/>
    <a:lstStyle/>
    <a:p>
      <a:pPr>
        <a:defRPr sz="1800"/>
      </a:pPr>
      <a:endParaRPr lang="en-US"/>
    </a:p>
  </c:txPr>
  <c:externalData r:id="rId2">
    <c:autoUpdate val="0"/>
  </c:externalData>
</c:chartSpace>
</file>

<file path=ppt/charts/chart62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Thailand</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Sheet1!$A$2:$A$5</c:f>
              <c:strCache>
                <c:ptCount val="4"/>
                <c:pt idx="0">
                  <c:v>Male</c:v>
                </c:pt>
                <c:pt idx="1">
                  <c:v>Female</c:v>
                </c:pt>
                <c:pt idx="2">
                  <c:v>Male</c:v>
                </c:pt>
                <c:pt idx="3">
                  <c:v>Female</c:v>
                </c:pt>
              </c:strCache>
            </c:strRef>
          </c:cat>
          <c:val>
            <c:numRef>
              <c:f>Sheet1!$B$2:$B$5</c:f>
              <c:numCache>
                <c:formatCode>0%</c:formatCode>
                <c:ptCount val="4"/>
                <c:pt idx="0">
                  <c:v>0.15</c:v>
                </c:pt>
                <c:pt idx="1">
                  <c:v>0.31</c:v>
                </c:pt>
                <c:pt idx="2">
                  <c:v>0.2</c:v>
                </c:pt>
                <c:pt idx="3">
                  <c:v>0.25</c:v>
                </c:pt>
              </c:numCache>
            </c:numRef>
          </c:val>
        </c:ser>
        <c:dLbls>
          <c:dLblPos val="outEnd"/>
          <c:showLegendKey val="0"/>
          <c:showVal val="1"/>
          <c:showCatName val="0"/>
          <c:showSerName val="0"/>
          <c:showPercent val="0"/>
          <c:showBubbleSize val="0"/>
        </c:dLbls>
        <c:gapWidth val="50"/>
        <c:axId val="214974464"/>
        <c:axId val="214983040"/>
      </c:barChart>
      <c:catAx>
        <c:axId val="214974464"/>
        <c:scaling>
          <c:orientation val="maxMin"/>
        </c:scaling>
        <c:delete val="1"/>
        <c:axPos val="l"/>
        <c:majorTickMark val="out"/>
        <c:minorTickMark val="none"/>
        <c:tickLblPos val="nextTo"/>
        <c:crossAx val="214983040"/>
        <c:crosses val="autoZero"/>
        <c:auto val="1"/>
        <c:lblAlgn val="ctr"/>
        <c:lblOffset val="100"/>
        <c:noMultiLvlLbl val="0"/>
      </c:catAx>
      <c:valAx>
        <c:axId val="214983040"/>
        <c:scaling>
          <c:orientation val="minMax"/>
          <c:max val="1"/>
          <c:min val="0"/>
        </c:scaling>
        <c:delete val="1"/>
        <c:axPos val="t"/>
        <c:numFmt formatCode="0%" sourceLinked="1"/>
        <c:majorTickMark val="out"/>
        <c:minorTickMark val="none"/>
        <c:tickLblPos val="nextTo"/>
        <c:crossAx val="214974464"/>
        <c:crosses val="autoZero"/>
        <c:crossBetween val="between"/>
        <c:majorUnit val="5.000000000000001E-2"/>
      </c:valAx>
    </c:plotArea>
    <c:plotVisOnly val="1"/>
    <c:dispBlanksAs val="gap"/>
    <c:showDLblsOverMax val="0"/>
  </c:chart>
  <c:txPr>
    <a:bodyPr/>
    <a:lstStyle/>
    <a:p>
      <a:pPr>
        <a:defRPr sz="1800"/>
      </a:pPr>
      <a:endParaRPr lang="en-US"/>
    </a:p>
  </c:txPr>
  <c:externalData r:id="rId2">
    <c:autoUpdate val="0"/>
  </c:externalData>
</c:chartSpace>
</file>

<file path=ppt/charts/chart62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dLbls>
          <c:dLblPos val="outEnd"/>
          <c:showLegendKey val="0"/>
          <c:showVal val="1"/>
          <c:showCatName val="0"/>
          <c:showSerName val="0"/>
          <c:showPercent val="0"/>
          <c:showBubbleSize val="0"/>
        </c:dLbls>
        <c:gapWidth val="50"/>
        <c:axId val="214448768"/>
        <c:axId val="214450560"/>
      </c:barChart>
      <c:catAx>
        <c:axId val="214448768"/>
        <c:scaling>
          <c:orientation val="maxMin"/>
        </c:scaling>
        <c:delete val="1"/>
        <c:axPos val="l"/>
        <c:majorTickMark val="out"/>
        <c:minorTickMark val="none"/>
        <c:tickLblPos val="nextTo"/>
        <c:crossAx val="214450560"/>
        <c:crosses val="autoZero"/>
        <c:auto val="1"/>
        <c:lblAlgn val="ctr"/>
        <c:lblOffset val="100"/>
        <c:noMultiLvlLbl val="0"/>
      </c:catAx>
      <c:valAx>
        <c:axId val="214450560"/>
        <c:scaling>
          <c:orientation val="minMax"/>
        </c:scaling>
        <c:delete val="1"/>
        <c:axPos val="t"/>
        <c:numFmt formatCode="0%" sourceLinked="1"/>
        <c:majorTickMark val="out"/>
        <c:minorTickMark val="none"/>
        <c:tickLblPos val="nextTo"/>
        <c:crossAx val="21444876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62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Thailand</c:v>
                </c:pt>
              </c:strCache>
            </c:strRef>
          </c:tx>
          <c:spPr>
            <a:solidFill>
              <a:schemeClr val="tx1"/>
            </a:solidFill>
          </c:spPr>
          <c:invertIfNegative val="0"/>
          <c:dPt>
            <c:idx val="0"/>
            <c:invertIfNegative val="0"/>
            <c:bubble3D val="0"/>
          </c:dPt>
          <c:dPt>
            <c:idx val="1"/>
            <c:invertIfNegative val="0"/>
            <c:bubble3D val="0"/>
            <c:spPr>
              <a:solidFill>
                <a:schemeClr val="tx1">
                  <a:lumMod val="75000"/>
                  <a:lumOff val="25000"/>
                </a:schemeClr>
              </a:solidFill>
            </c:spPr>
          </c:dPt>
          <c:dPt>
            <c:idx val="2"/>
            <c:invertIfNegative val="0"/>
            <c:bubble3D val="0"/>
            <c:spPr>
              <a:solidFill>
                <a:schemeClr val="tx1">
                  <a:lumMod val="50000"/>
                  <a:lumOff val="50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0.71</c:v>
                </c:pt>
                <c:pt idx="1">
                  <c:v>0.56999999999999995</c:v>
                </c:pt>
                <c:pt idx="2">
                  <c:v>0.79</c:v>
                </c:pt>
              </c:numCache>
            </c:numRef>
          </c:val>
        </c:ser>
        <c:dLbls>
          <c:dLblPos val="outEnd"/>
          <c:showLegendKey val="0"/>
          <c:showVal val="1"/>
          <c:showCatName val="0"/>
          <c:showSerName val="0"/>
          <c:showPercent val="0"/>
          <c:showBubbleSize val="0"/>
        </c:dLbls>
        <c:gapWidth val="50"/>
        <c:axId val="214456960"/>
        <c:axId val="214505728"/>
      </c:barChart>
      <c:catAx>
        <c:axId val="214456960"/>
        <c:scaling>
          <c:orientation val="maxMin"/>
        </c:scaling>
        <c:delete val="1"/>
        <c:axPos val="l"/>
        <c:majorTickMark val="out"/>
        <c:minorTickMark val="none"/>
        <c:tickLblPos val="nextTo"/>
        <c:crossAx val="214505728"/>
        <c:crosses val="autoZero"/>
        <c:auto val="1"/>
        <c:lblAlgn val="ctr"/>
        <c:lblOffset val="100"/>
        <c:noMultiLvlLbl val="0"/>
      </c:catAx>
      <c:valAx>
        <c:axId val="214505728"/>
        <c:scaling>
          <c:orientation val="minMax"/>
          <c:max val="1"/>
          <c:min val="0"/>
        </c:scaling>
        <c:delete val="1"/>
        <c:axPos val="t"/>
        <c:numFmt formatCode="0%" sourceLinked="1"/>
        <c:majorTickMark val="out"/>
        <c:minorTickMark val="none"/>
        <c:tickLblPos val="nextTo"/>
        <c:crossAx val="21445696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62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rgbClr val="003399">
                <a:alpha val="27843"/>
              </a:srgbClr>
            </a:solidFill>
          </c:spPr>
          <c:invertIfNegative val="0"/>
          <c:dPt>
            <c:idx val="0"/>
            <c:invertIfNegative val="0"/>
            <c:bubble3D val="0"/>
            <c:spPr>
              <a:solidFill>
                <a:srgbClr val="002F8E">
                  <a:alpha val="28000"/>
                </a:srgbClr>
              </a:solidFill>
            </c:spPr>
          </c:dPt>
          <c:dPt>
            <c:idx val="1"/>
            <c:invertIfNegative val="0"/>
            <c:bubble3D val="0"/>
          </c:dPt>
          <c:dPt>
            <c:idx val="2"/>
            <c:invertIfNegative val="0"/>
            <c:bubble3D val="0"/>
          </c:dPt>
          <c:dPt>
            <c:idx val="3"/>
            <c:invertIfNegative val="0"/>
            <c:bubble3D val="0"/>
          </c:dPt>
          <c:dPt>
            <c:idx val="4"/>
            <c:invertIfNegative val="0"/>
            <c:bubble3D val="0"/>
            <c:spPr>
              <a:solidFill>
                <a:srgbClr val="C00000"/>
              </a:solidFill>
            </c:spPr>
          </c:dPt>
          <c:dPt>
            <c:idx val="5"/>
            <c:invertIfNegative val="0"/>
            <c:bubble3D val="0"/>
          </c:dPt>
          <c:dPt>
            <c:idx val="6"/>
            <c:invertIfNegative val="0"/>
            <c:bubble3D val="0"/>
            <c:spPr>
              <a:solidFill>
                <a:srgbClr val="003399">
                  <a:alpha val="27451"/>
                </a:srgbClr>
              </a:solidFill>
            </c:spPr>
          </c:dPt>
          <c:dPt>
            <c:idx val="7"/>
            <c:invertIfNegative val="0"/>
            <c:bubble3D val="0"/>
            <c:spPr>
              <a:solidFill>
                <a:srgbClr val="003399">
                  <a:alpha val="27000"/>
                </a:srgbClr>
              </a:solidFill>
            </c:spPr>
          </c:dPt>
          <c:dPt>
            <c:idx val="8"/>
            <c:invertIfNegative val="0"/>
            <c:bubble3D val="0"/>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DE (A)</c:v>
                </c:pt>
                <c:pt idx="1">
                  <c:v>UK (B)</c:v>
                </c:pt>
                <c:pt idx="2">
                  <c:v>NL (C) </c:v>
                </c:pt>
                <c:pt idx="3">
                  <c:v>AR (D)</c:v>
                </c:pt>
                <c:pt idx="4">
                  <c:v>TH (E)</c:v>
                </c:pt>
                <c:pt idx="5">
                  <c:v>AU (F)</c:v>
                </c:pt>
                <c:pt idx="6">
                  <c:v>JP (G)</c:v>
                </c:pt>
                <c:pt idx="7">
                  <c:v>US (H)</c:v>
                </c:pt>
                <c:pt idx="8">
                  <c:v>CA (I)</c:v>
                </c:pt>
              </c:strCache>
            </c:strRef>
          </c:cat>
          <c:val>
            <c:numRef>
              <c:f>Sheet1!$B$2:$B$10</c:f>
              <c:numCache>
                <c:formatCode>0%</c:formatCode>
                <c:ptCount val="9"/>
                <c:pt idx="0">
                  <c:v>0.82</c:v>
                </c:pt>
                <c:pt idx="1">
                  <c:v>0.8</c:v>
                </c:pt>
                <c:pt idx="2">
                  <c:v>0.77</c:v>
                </c:pt>
                <c:pt idx="3">
                  <c:v>0.7</c:v>
                </c:pt>
                <c:pt idx="4">
                  <c:v>0.68</c:v>
                </c:pt>
                <c:pt idx="5">
                  <c:v>0.68</c:v>
                </c:pt>
                <c:pt idx="6">
                  <c:v>0.59</c:v>
                </c:pt>
                <c:pt idx="7">
                  <c:v>0.52</c:v>
                </c:pt>
                <c:pt idx="8">
                  <c:v>0.52</c:v>
                </c:pt>
              </c:numCache>
            </c:numRef>
          </c:val>
        </c:ser>
        <c:dLbls>
          <c:dLblPos val="outEnd"/>
          <c:showLegendKey val="0"/>
          <c:showVal val="1"/>
          <c:showCatName val="0"/>
          <c:showSerName val="0"/>
          <c:showPercent val="0"/>
          <c:showBubbleSize val="0"/>
        </c:dLbls>
        <c:gapWidth val="50"/>
        <c:axId val="214557440"/>
        <c:axId val="214561920"/>
      </c:barChart>
      <c:catAx>
        <c:axId val="214557440"/>
        <c:scaling>
          <c:orientation val="maxMin"/>
        </c:scaling>
        <c:delete val="0"/>
        <c:axPos val="l"/>
        <c:majorTickMark val="out"/>
        <c:minorTickMark val="none"/>
        <c:tickLblPos val="nextTo"/>
        <c:txPr>
          <a:bodyPr/>
          <a:lstStyle/>
          <a:p>
            <a:pPr>
              <a:defRPr sz="800" b="1">
                <a:latin typeface="Arial" panose="020B0604020202020204" pitchFamily="34" charset="0"/>
                <a:cs typeface="Arial" panose="020B0604020202020204" pitchFamily="34" charset="0"/>
              </a:defRPr>
            </a:pPr>
            <a:endParaRPr lang="en-US"/>
          </a:p>
        </c:txPr>
        <c:crossAx val="214561920"/>
        <c:crosses val="autoZero"/>
        <c:auto val="1"/>
        <c:lblAlgn val="ctr"/>
        <c:lblOffset val="100"/>
        <c:noMultiLvlLbl val="0"/>
      </c:catAx>
      <c:valAx>
        <c:axId val="214561920"/>
        <c:scaling>
          <c:orientation val="minMax"/>
          <c:max val="1"/>
          <c:min val="0"/>
        </c:scaling>
        <c:delete val="1"/>
        <c:axPos val="t"/>
        <c:numFmt formatCode="0%" sourceLinked="1"/>
        <c:majorTickMark val="out"/>
        <c:minorTickMark val="none"/>
        <c:tickLblPos val="nextTo"/>
        <c:crossAx val="21455744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62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Thailand</c:v>
                </c:pt>
              </c:strCache>
            </c:strRef>
          </c:tx>
          <c:spPr>
            <a:solidFill>
              <a:schemeClr val="tx1"/>
            </a:solidFill>
          </c:spPr>
          <c:invertIfNegative val="0"/>
          <c:dPt>
            <c:idx val="0"/>
            <c:invertIfNegative val="0"/>
            <c:bubble3D val="0"/>
          </c:dPt>
          <c:dPt>
            <c:idx val="1"/>
            <c:invertIfNegative val="0"/>
            <c:bubble3D val="0"/>
            <c:spPr>
              <a:solidFill>
                <a:schemeClr val="tx1">
                  <a:lumMod val="75000"/>
                  <a:lumOff val="25000"/>
                </a:schemeClr>
              </a:solidFill>
            </c:spPr>
          </c:dPt>
          <c:dPt>
            <c:idx val="2"/>
            <c:invertIfNegative val="0"/>
            <c:bubble3D val="0"/>
            <c:spPr>
              <a:solidFill>
                <a:schemeClr val="tx1">
                  <a:lumMod val="50000"/>
                  <a:lumOff val="50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0.24</c:v>
                </c:pt>
                <c:pt idx="1">
                  <c:v>0.2</c:v>
                </c:pt>
                <c:pt idx="2">
                  <c:v>0.19</c:v>
                </c:pt>
              </c:numCache>
            </c:numRef>
          </c:val>
        </c:ser>
        <c:dLbls>
          <c:dLblPos val="outEnd"/>
          <c:showLegendKey val="0"/>
          <c:showVal val="1"/>
          <c:showCatName val="0"/>
          <c:showSerName val="0"/>
          <c:showPercent val="0"/>
          <c:showBubbleSize val="0"/>
        </c:dLbls>
        <c:gapWidth val="50"/>
        <c:axId val="214596992"/>
        <c:axId val="214617088"/>
      </c:barChart>
      <c:catAx>
        <c:axId val="214596992"/>
        <c:scaling>
          <c:orientation val="maxMin"/>
        </c:scaling>
        <c:delete val="1"/>
        <c:axPos val="l"/>
        <c:majorTickMark val="out"/>
        <c:minorTickMark val="none"/>
        <c:tickLblPos val="nextTo"/>
        <c:crossAx val="214617088"/>
        <c:crosses val="autoZero"/>
        <c:auto val="1"/>
        <c:lblAlgn val="ctr"/>
        <c:lblOffset val="100"/>
        <c:noMultiLvlLbl val="0"/>
      </c:catAx>
      <c:valAx>
        <c:axId val="214617088"/>
        <c:scaling>
          <c:orientation val="minMax"/>
          <c:max val="1"/>
          <c:min val="0"/>
        </c:scaling>
        <c:delete val="1"/>
        <c:axPos val="t"/>
        <c:numFmt formatCode="0%" sourceLinked="1"/>
        <c:majorTickMark val="out"/>
        <c:minorTickMark val="none"/>
        <c:tickLblPos val="nextTo"/>
        <c:crossAx val="214596992"/>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62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Thailand</c:v>
                </c:pt>
              </c:strCache>
            </c:strRef>
          </c:tx>
          <c:spPr>
            <a:solidFill>
              <a:schemeClr val="tx1"/>
            </a:solidFill>
          </c:spPr>
          <c:invertIfNegative val="0"/>
          <c:dPt>
            <c:idx val="0"/>
            <c:invertIfNegative val="0"/>
            <c:bubble3D val="0"/>
          </c:dPt>
          <c:dPt>
            <c:idx val="1"/>
            <c:invertIfNegative val="0"/>
            <c:bubble3D val="0"/>
            <c:spPr>
              <a:solidFill>
                <a:schemeClr val="tx1">
                  <a:lumMod val="75000"/>
                  <a:lumOff val="25000"/>
                </a:schemeClr>
              </a:solidFill>
            </c:spPr>
          </c:dPt>
          <c:dPt>
            <c:idx val="2"/>
            <c:invertIfNegative val="0"/>
            <c:bubble3D val="0"/>
            <c:spPr>
              <a:solidFill>
                <a:schemeClr val="tx1">
                  <a:lumMod val="50000"/>
                  <a:lumOff val="50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0.31</c:v>
                </c:pt>
                <c:pt idx="1">
                  <c:v>0.23</c:v>
                </c:pt>
                <c:pt idx="2">
                  <c:v>0.19</c:v>
                </c:pt>
              </c:numCache>
            </c:numRef>
          </c:val>
        </c:ser>
        <c:dLbls>
          <c:dLblPos val="outEnd"/>
          <c:showLegendKey val="0"/>
          <c:showVal val="1"/>
          <c:showCatName val="0"/>
          <c:showSerName val="0"/>
          <c:showPercent val="0"/>
          <c:showBubbleSize val="0"/>
        </c:dLbls>
        <c:gapWidth val="50"/>
        <c:axId val="215025152"/>
        <c:axId val="215069824"/>
      </c:barChart>
      <c:catAx>
        <c:axId val="215025152"/>
        <c:scaling>
          <c:orientation val="maxMin"/>
        </c:scaling>
        <c:delete val="1"/>
        <c:axPos val="l"/>
        <c:majorTickMark val="out"/>
        <c:minorTickMark val="none"/>
        <c:tickLblPos val="nextTo"/>
        <c:crossAx val="215069824"/>
        <c:crosses val="autoZero"/>
        <c:auto val="1"/>
        <c:lblAlgn val="ctr"/>
        <c:lblOffset val="100"/>
        <c:noMultiLvlLbl val="0"/>
      </c:catAx>
      <c:valAx>
        <c:axId val="215069824"/>
        <c:scaling>
          <c:orientation val="minMax"/>
          <c:max val="1"/>
          <c:min val="0"/>
        </c:scaling>
        <c:delete val="1"/>
        <c:axPos val="t"/>
        <c:numFmt formatCode="0%" sourceLinked="1"/>
        <c:majorTickMark val="out"/>
        <c:minorTickMark val="none"/>
        <c:tickLblPos val="nextTo"/>
        <c:crossAx val="215025152"/>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62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rgbClr val="003399">
                <a:alpha val="27000"/>
              </a:srgbClr>
            </a:solidFill>
          </c:spPr>
          <c:invertIfNegative val="0"/>
          <c:dPt>
            <c:idx val="0"/>
            <c:invertIfNegative val="0"/>
            <c:bubble3D val="0"/>
            <c:spPr>
              <a:solidFill>
                <a:srgbClr val="002F8E">
                  <a:alpha val="28000"/>
                </a:srgbClr>
              </a:solidFill>
            </c:spPr>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spPr>
              <a:solidFill>
                <a:srgbClr val="C00000"/>
              </a:solidFill>
            </c:spPr>
          </c:dPt>
          <c:dPt>
            <c:idx val="7"/>
            <c:invertIfNegative val="0"/>
            <c:bubble3D val="0"/>
          </c:dPt>
          <c:dPt>
            <c:idx val="8"/>
            <c:invertIfNegative val="0"/>
            <c:bubble3D val="0"/>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UK (A)</c:v>
                </c:pt>
                <c:pt idx="1">
                  <c:v>AU (B)</c:v>
                </c:pt>
                <c:pt idx="2">
                  <c:v>US (C) </c:v>
                </c:pt>
                <c:pt idx="3">
                  <c:v>CA (D)</c:v>
                </c:pt>
                <c:pt idx="4">
                  <c:v>DE (E)</c:v>
                </c:pt>
                <c:pt idx="5">
                  <c:v>AR (F)</c:v>
                </c:pt>
                <c:pt idx="6">
                  <c:v>TH (G)</c:v>
                </c:pt>
                <c:pt idx="7">
                  <c:v>NL (H)</c:v>
                </c:pt>
                <c:pt idx="8">
                  <c:v>JP (I)</c:v>
                </c:pt>
              </c:strCache>
            </c:strRef>
          </c:cat>
          <c:val>
            <c:numRef>
              <c:f>Sheet1!$B$2:$B$10</c:f>
              <c:numCache>
                <c:formatCode>0%</c:formatCode>
                <c:ptCount val="9"/>
                <c:pt idx="0">
                  <c:v>0.86</c:v>
                </c:pt>
                <c:pt idx="1">
                  <c:v>0.8</c:v>
                </c:pt>
                <c:pt idx="2">
                  <c:v>0.56999999999999995</c:v>
                </c:pt>
                <c:pt idx="3">
                  <c:v>0.41</c:v>
                </c:pt>
                <c:pt idx="4">
                  <c:v>0.38</c:v>
                </c:pt>
                <c:pt idx="5">
                  <c:v>0.33</c:v>
                </c:pt>
                <c:pt idx="6">
                  <c:v>0.24</c:v>
                </c:pt>
                <c:pt idx="7">
                  <c:v>0.2</c:v>
                </c:pt>
                <c:pt idx="8">
                  <c:v>0.13</c:v>
                </c:pt>
              </c:numCache>
            </c:numRef>
          </c:val>
        </c:ser>
        <c:dLbls>
          <c:dLblPos val="outEnd"/>
          <c:showLegendKey val="0"/>
          <c:showVal val="1"/>
          <c:showCatName val="0"/>
          <c:showSerName val="0"/>
          <c:showPercent val="0"/>
          <c:showBubbleSize val="0"/>
        </c:dLbls>
        <c:gapWidth val="50"/>
        <c:axId val="215130112"/>
        <c:axId val="215133568"/>
      </c:barChart>
      <c:catAx>
        <c:axId val="215130112"/>
        <c:scaling>
          <c:orientation val="maxMin"/>
        </c:scaling>
        <c:delete val="0"/>
        <c:axPos val="l"/>
        <c:majorTickMark val="out"/>
        <c:minorTickMark val="none"/>
        <c:tickLblPos val="nextTo"/>
        <c:txPr>
          <a:bodyPr/>
          <a:lstStyle/>
          <a:p>
            <a:pPr>
              <a:defRPr sz="800" b="1">
                <a:latin typeface="Arial" panose="020B0604020202020204" pitchFamily="34" charset="0"/>
                <a:cs typeface="Arial" panose="020B0604020202020204" pitchFamily="34" charset="0"/>
              </a:defRPr>
            </a:pPr>
            <a:endParaRPr lang="en-US"/>
          </a:p>
        </c:txPr>
        <c:crossAx val="215133568"/>
        <c:crosses val="autoZero"/>
        <c:auto val="1"/>
        <c:lblAlgn val="ctr"/>
        <c:lblOffset val="100"/>
        <c:noMultiLvlLbl val="0"/>
      </c:catAx>
      <c:valAx>
        <c:axId val="215133568"/>
        <c:scaling>
          <c:orientation val="minMax"/>
          <c:max val="1"/>
          <c:min val="0"/>
        </c:scaling>
        <c:delete val="1"/>
        <c:axPos val="t"/>
        <c:numFmt formatCode="0%" sourceLinked="1"/>
        <c:majorTickMark val="out"/>
        <c:minorTickMark val="none"/>
        <c:tickLblPos val="nextTo"/>
        <c:crossAx val="21513011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62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rgbClr val="003399">
                <a:alpha val="27000"/>
              </a:srgbClr>
            </a:solidFill>
          </c:spPr>
          <c:invertIfNegative val="0"/>
          <c:dPt>
            <c:idx val="0"/>
            <c:invertIfNegative val="0"/>
            <c:bubble3D val="0"/>
            <c:spPr>
              <a:solidFill>
                <a:srgbClr val="002F8E">
                  <a:alpha val="28000"/>
                </a:srgbClr>
              </a:solidFill>
            </c:spPr>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spPr>
              <a:solidFill>
                <a:srgbClr val="C00000"/>
              </a:solidFill>
            </c:spPr>
          </c:dPt>
          <c:dPt>
            <c:idx val="8"/>
            <c:invertIfNegative val="0"/>
            <c:bubble3D val="0"/>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UK (A)</c:v>
                </c:pt>
                <c:pt idx="1">
                  <c:v>NL (B)</c:v>
                </c:pt>
                <c:pt idx="2">
                  <c:v>US (C) </c:v>
                </c:pt>
                <c:pt idx="3">
                  <c:v>AR (D)</c:v>
                </c:pt>
                <c:pt idx="4">
                  <c:v>CA (E)</c:v>
                </c:pt>
                <c:pt idx="5">
                  <c:v>AU (F)</c:v>
                </c:pt>
                <c:pt idx="6">
                  <c:v>JP (G)</c:v>
                </c:pt>
                <c:pt idx="7">
                  <c:v>TH (H)</c:v>
                </c:pt>
                <c:pt idx="8">
                  <c:v>DE (I)</c:v>
                </c:pt>
              </c:strCache>
            </c:strRef>
          </c:cat>
          <c:val>
            <c:numRef>
              <c:f>Sheet1!$B$2:$B$10</c:f>
              <c:numCache>
                <c:formatCode>0%</c:formatCode>
                <c:ptCount val="9"/>
                <c:pt idx="0">
                  <c:v>0.72</c:v>
                </c:pt>
                <c:pt idx="1">
                  <c:v>0.72</c:v>
                </c:pt>
                <c:pt idx="2">
                  <c:v>0.7</c:v>
                </c:pt>
                <c:pt idx="3">
                  <c:v>0.66</c:v>
                </c:pt>
                <c:pt idx="4">
                  <c:v>0.63</c:v>
                </c:pt>
                <c:pt idx="5">
                  <c:v>0.56999999999999995</c:v>
                </c:pt>
                <c:pt idx="6">
                  <c:v>0.31</c:v>
                </c:pt>
                <c:pt idx="7">
                  <c:v>0.3</c:v>
                </c:pt>
                <c:pt idx="8">
                  <c:v>0.23</c:v>
                </c:pt>
              </c:numCache>
            </c:numRef>
          </c:val>
        </c:ser>
        <c:dLbls>
          <c:dLblPos val="outEnd"/>
          <c:showLegendKey val="0"/>
          <c:showVal val="1"/>
          <c:showCatName val="0"/>
          <c:showSerName val="0"/>
          <c:showPercent val="0"/>
          <c:showBubbleSize val="0"/>
        </c:dLbls>
        <c:gapWidth val="50"/>
        <c:axId val="215156608"/>
        <c:axId val="215164416"/>
      </c:barChart>
      <c:catAx>
        <c:axId val="215156608"/>
        <c:scaling>
          <c:orientation val="maxMin"/>
        </c:scaling>
        <c:delete val="0"/>
        <c:axPos val="l"/>
        <c:majorTickMark val="out"/>
        <c:minorTickMark val="none"/>
        <c:tickLblPos val="nextTo"/>
        <c:txPr>
          <a:bodyPr/>
          <a:lstStyle/>
          <a:p>
            <a:pPr>
              <a:defRPr sz="800" b="1">
                <a:latin typeface="Arial" panose="020B0604020202020204" pitchFamily="34" charset="0"/>
                <a:cs typeface="Arial" panose="020B0604020202020204" pitchFamily="34" charset="0"/>
              </a:defRPr>
            </a:pPr>
            <a:endParaRPr lang="en-US"/>
          </a:p>
        </c:txPr>
        <c:crossAx val="215164416"/>
        <c:crosses val="autoZero"/>
        <c:auto val="1"/>
        <c:lblAlgn val="ctr"/>
        <c:lblOffset val="100"/>
        <c:noMultiLvlLbl val="0"/>
      </c:catAx>
      <c:valAx>
        <c:axId val="215164416"/>
        <c:scaling>
          <c:orientation val="minMax"/>
          <c:max val="1"/>
          <c:min val="0"/>
        </c:scaling>
        <c:delete val="1"/>
        <c:axPos val="t"/>
        <c:numFmt formatCode="0%" sourceLinked="1"/>
        <c:majorTickMark val="out"/>
        <c:minorTickMark val="none"/>
        <c:tickLblPos val="nextTo"/>
        <c:crossAx val="21515660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6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289357212701352"/>
          <c:y val="0.38146359342053171"/>
          <c:w val="0.81342828469970663"/>
          <c:h val="0.50684069459803827"/>
        </c:manualLayout>
      </c:layout>
      <c:barChart>
        <c:barDir val="col"/>
        <c:grouping val="clustered"/>
        <c:varyColors val="0"/>
        <c:ser>
          <c:idx val="0"/>
          <c:order val="0"/>
          <c:tx>
            <c:strRef>
              <c:f>Sheet1!$A$2</c:f>
              <c:strCache>
                <c:ptCount val="1"/>
              </c:strCache>
            </c:strRef>
          </c:tx>
          <c:invertIfNegative val="0"/>
          <c:dPt>
            <c:idx val="0"/>
            <c:invertIfNegative val="0"/>
            <c:bubble3D val="0"/>
            <c:spPr>
              <a:solidFill>
                <a:schemeClr val="tx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rgbClr val="002A7E"/>
              </a:solidFill>
              <a:ln>
                <a:noFill/>
              </a:ln>
            </c:spPr>
          </c:dPt>
          <c:dPt>
            <c:idx val="7"/>
            <c:invertIfNegative val="0"/>
            <c:bubble3D val="0"/>
            <c:spPr>
              <a:solidFill>
                <a:srgbClr val="9E2600"/>
              </a:solidFill>
            </c:spPr>
          </c:dPt>
          <c:dPt>
            <c:idx val="8"/>
            <c:invertIfNegative val="0"/>
            <c:bubble3D val="0"/>
            <c:spPr>
              <a:solidFill>
                <a:schemeClr val="bg1">
                  <a:lumMod val="50000"/>
                </a:schemeClr>
              </a:solidFill>
            </c:spPr>
          </c:dPt>
          <c:dLbls>
            <c:txPr>
              <a:bodyPr/>
              <a:lstStyle/>
              <a:p>
                <a:pPr>
                  <a:defRPr sz="700" b="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Sheet1!$B$1:$J$1</c:f>
              <c:strCache>
                <c:ptCount val="9"/>
                <c:pt idx="0">
                  <c:v>AR</c:v>
                </c:pt>
                <c:pt idx="1">
                  <c:v>AU</c:v>
                </c:pt>
                <c:pt idx="2">
                  <c:v>CA</c:v>
                </c:pt>
                <c:pt idx="3">
                  <c:v>DE</c:v>
                </c:pt>
                <c:pt idx="4">
                  <c:v>JP</c:v>
                </c:pt>
                <c:pt idx="5">
                  <c:v>NL</c:v>
                </c:pt>
                <c:pt idx="6">
                  <c:v>TH</c:v>
                </c:pt>
                <c:pt idx="7">
                  <c:v>UK</c:v>
                </c:pt>
                <c:pt idx="8">
                  <c:v>US</c:v>
                </c:pt>
              </c:strCache>
            </c:strRef>
          </c:cat>
          <c:val>
            <c:numRef>
              <c:f>Sheet1!$B$2:$J$2</c:f>
              <c:numCache>
                <c:formatCode>0%</c:formatCode>
                <c:ptCount val="9"/>
                <c:pt idx="0">
                  <c:v>0.67</c:v>
                </c:pt>
                <c:pt idx="1">
                  <c:v>0.73</c:v>
                </c:pt>
                <c:pt idx="2">
                  <c:v>0.69</c:v>
                </c:pt>
                <c:pt idx="3">
                  <c:v>0.74</c:v>
                </c:pt>
                <c:pt idx="4">
                  <c:v>0.71</c:v>
                </c:pt>
                <c:pt idx="5">
                  <c:v>0.82</c:v>
                </c:pt>
                <c:pt idx="6">
                  <c:v>0.68</c:v>
                </c:pt>
                <c:pt idx="7">
                  <c:v>0.71</c:v>
                </c:pt>
                <c:pt idx="8">
                  <c:v>0.74</c:v>
                </c:pt>
              </c:numCache>
            </c:numRef>
          </c:val>
        </c:ser>
        <c:dLbls>
          <c:showLegendKey val="0"/>
          <c:showVal val="0"/>
          <c:showCatName val="0"/>
          <c:showSerName val="0"/>
          <c:showPercent val="0"/>
          <c:showBubbleSize val="0"/>
        </c:dLbls>
        <c:gapWidth val="50"/>
        <c:axId val="147399424"/>
        <c:axId val="147400960"/>
      </c:barChart>
      <c:catAx>
        <c:axId val="147399424"/>
        <c:scaling>
          <c:orientation val="minMax"/>
        </c:scaling>
        <c:delete val="0"/>
        <c:axPos val="b"/>
        <c:majorTickMark val="out"/>
        <c:minorTickMark val="none"/>
        <c:tickLblPos val="nextTo"/>
        <c:txPr>
          <a:bodyPr/>
          <a:lstStyle/>
          <a:p>
            <a:pPr>
              <a:defRPr sz="8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47400960"/>
        <c:crosses val="autoZero"/>
        <c:auto val="1"/>
        <c:lblAlgn val="ctr"/>
        <c:lblOffset val="100"/>
        <c:noMultiLvlLbl val="0"/>
      </c:catAx>
      <c:valAx>
        <c:axId val="147400960"/>
        <c:scaling>
          <c:orientation val="minMax"/>
          <c:max val="1"/>
          <c:min val="0"/>
        </c:scaling>
        <c:delete val="1"/>
        <c:axPos val="l"/>
        <c:numFmt formatCode="0%" sourceLinked="1"/>
        <c:majorTickMark val="out"/>
        <c:minorTickMark val="none"/>
        <c:tickLblPos val="nextTo"/>
        <c:crossAx val="14739942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63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Thailand</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Sheet1!$A$2:$A$5</c:f>
              <c:strCache>
                <c:ptCount val="4"/>
                <c:pt idx="0">
                  <c:v>Male</c:v>
                </c:pt>
                <c:pt idx="1">
                  <c:v>Female</c:v>
                </c:pt>
                <c:pt idx="2">
                  <c:v>Male</c:v>
                </c:pt>
                <c:pt idx="3">
                  <c:v>Female</c:v>
                </c:pt>
              </c:strCache>
            </c:strRef>
          </c:cat>
          <c:val>
            <c:numRef>
              <c:f>Sheet1!$B$2:$B$5</c:f>
              <c:numCache>
                <c:formatCode>0%</c:formatCode>
                <c:ptCount val="4"/>
                <c:pt idx="0">
                  <c:v>0.6</c:v>
                </c:pt>
                <c:pt idx="1">
                  <c:v>0.68</c:v>
                </c:pt>
                <c:pt idx="2">
                  <c:v>0.72</c:v>
                </c:pt>
                <c:pt idx="3">
                  <c:v>0.74</c:v>
                </c:pt>
              </c:numCache>
            </c:numRef>
          </c:val>
        </c:ser>
        <c:dLbls>
          <c:dLblPos val="outEnd"/>
          <c:showLegendKey val="0"/>
          <c:showVal val="1"/>
          <c:showCatName val="0"/>
          <c:showSerName val="0"/>
          <c:showPercent val="0"/>
          <c:showBubbleSize val="0"/>
        </c:dLbls>
        <c:gapWidth val="50"/>
        <c:axId val="215149184"/>
        <c:axId val="215236608"/>
      </c:barChart>
      <c:catAx>
        <c:axId val="215149184"/>
        <c:scaling>
          <c:orientation val="maxMin"/>
        </c:scaling>
        <c:delete val="1"/>
        <c:axPos val="l"/>
        <c:majorTickMark val="out"/>
        <c:minorTickMark val="none"/>
        <c:tickLblPos val="nextTo"/>
        <c:crossAx val="215236608"/>
        <c:crosses val="autoZero"/>
        <c:auto val="1"/>
        <c:lblAlgn val="ctr"/>
        <c:lblOffset val="100"/>
        <c:noMultiLvlLbl val="0"/>
      </c:catAx>
      <c:valAx>
        <c:axId val="215236608"/>
        <c:scaling>
          <c:orientation val="minMax"/>
          <c:max val="1"/>
          <c:min val="0"/>
        </c:scaling>
        <c:delete val="1"/>
        <c:axPos val="t"/>
        <c:numFmt formatCode="0%" sourceLinked="1"/>
        <c:majorTickMark val="out"/>
        <c:minorTickMark val="none"/>
        <c:tickLblPos val="nextTo"/>
        <c:crossAx val="215149184"/>
        <c:crosses val="autoZero"/>
        <c:crossBetween val="between"/>
        <c:majorUnit val="5.000000000000001E-2"/>
      </c:valAx>
    </c:plotArea>
    <c:plotVisOnly val="1"/>
    <c:dispBlanksAs val="gap"/>
    <c:showDLblsOverMax val="0"/>
  </c:chart>
  <c:txPr>
    <a:bodyPr/>
    <a:lstStyle/>
    <a:p>
      <a:pPr>
        <a:defRPr sz="1800"/>
      </a:pPr>
      <a:endParaRPr lang="en-US"/>
    </a:p>
  </c:txPr>
  <c:externalData r:id="rId1">
    <c:autoUpdate val="0"/>
  </c:externalData>
</c:chartSpace>
</file>

<file path=ppt/charts/chart63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Thailand</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Sheet1!$A$2:$A$5</c:f>
              <c:strCache>
                <c:ptCount val="4"/>
                <c:pt idx="0">
                  <c:v>Male</c:v>
                </c:pt>
                <c:pt idx="1">
                  <c:v>Female</c:v>
                </c:pt>
                <c:pt idx="2">
                  <c:v>Male</c:v>
                </c:pt>
                <c:pt idx="3">
                  <c:v>Female</c:v>
                </c:pt>
              </c:strCache>
            </c:strRef>
          </c:cat>
          <c:val>
            <c:numRef>
              <c:f>Sheet1!$B$2:$B$5</c:f>
              <c:numCache>
                <c:formatCode>0%</c:formatCode>
                <c:ptCount val="4"/>
                <c:pt idx="0">
                  <c:v>0.18</c:v>
                </c:pt>
                <c:pt idx="1">
                  <c:v>0.28000000000000003</c:v>
                </c:pt>
                <c:pt idx="2">
                  <c:v>0.25</c:v>
                </c:pt>
                <c:pt idx="3">
                  <c:v>0.24</c:v>
                </c:pt>
              </c:numCache>
            </c:numRef>
          </c:val>
        </c:ser>
        <c:dLbls>
          <c:dLblPos val="outEnd"/>
          <c:showLegendKey val="0"/>
          <c:showVal val="1"/>
          <c:showCatName val="0"/>
          <c:showSerName val="0"/>
          <c:showPercent val="0"/>
          <c:showBubbleSize val="0"/>
        </c:dLbls>
        <c:gapWidth val="50"/>
        <c:axId val="215259392"/>
        <c:axId val="215276160"/>
      </c:barChart>
      <c:catAx>
        <c:axId val="215259392"/>
        <c:scaling>
          <c:orientation val="maxMin"/>
        </c:scaling>
        <c:delete val="1"/>
        <c:axPos val="l"/>
        <c:majorTickMark val="out"/>
        <c:minorTickMark val="none"/>
        <c:tickLblPos val="nextTo"/>
        <c:crossAx val="215276160"/>
        <c:crosses val="autoZero"/>
        <c:auto val="1"/>
        <c:lblAlgn val="ctr"/>
        <c:lblOffset val="100"/>
        <c:noMultiLvlLbl val="0"/>
      </c:catAx>
      <c:valAx>
        <c:axId val="215276160"/>
        <c:scaling>
          <c:orientation val="minMax"/>
          <c:max val="1"/>
          <c:min val="0"/>
        </c:scaling>
        <c:delete val="1"/>
        <c:axPos val="t"/>
        <c:numFmt formatCode="0%" sourceLinked="1"/>
        <c:majorTickMark val="out"/>
        <c:minorTickMark val="none"/>
        <c:tickLblPos val="nextTo"/>
        <c:crossAx val="215259392"/>
        <c:crosses val="autoZero"/>
        <c:crossBetween val="between"/>
        <c:majorUnit val="5.000000000000001E-2"/>
      </c:valAx>
    </c:plotArea>
    <c:plotVisOnly val="1"/>
    <c:dispBlanksAs val="gap"/>
    <c:showDLblsOverMax val="0"/>
  </c:chart>
  <c:txPr>
    <a:bodyPr/>
    <a:lstStyle/>
    <a:p>
      <a:pPr>
        <a:defRPr sz="1800"/>
      </a:pPr>
      <a:endParaRPr lang="en-US"/>
    </a:p>
  </c:txPr>
  <c:externalData r:id="rId1">
    <c:autoUpdate val="0"/>
  </c:externalData>
</c:chartSpace>
</file>

<file path=ppt/charts/chart63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Thailand</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Sheet1!$A$2:$A$5</c:f>
              <c:strCache>
                <c:ptCount val="4"/>
                <c:pt idx="0">
                  <c:v>Male</c:v>
                </c:pt>
                <c:pt idx="1">
                  <c:v>Female</c:v>
                </c:pt>
                <c:pt idx="2">
                  <c:v>Male</c:v>
                </c:pt>
                <c:pt idx="3">
                  <c:v>Female</c:v>
                </c:pt>
              </c:strCache>
            </c:strRef>
          </c:cat>
          <c:val>
            <c:numRef>
              <c:f>Sheet1!$B$2:$B$5</c:f>
              <c:numCache>
                <c:formatCode>0%</c:formatCode>
                <c:ptCount val="4"/>
                <c:pt idx="0">
                  <c:v>0.23</c:v>
                </c:pt>
                <c:pt idx="1">
                  <c:v>0.33</c:v>
                </c:pt>
                <c:pt idx="2">
                  <c:v>0.28000000000000003</c:v>
                </c:pt>
                <c:pt idx="3">
                  <c:v>0.32</c:v>
                </c:pt>
              </c:numCache>
            </c:numRef>
          </c:val>
        </c:ser>
        <c:dLbls>
          <c:dLblPos val="outEnd"/>
          <c:showLegendKey val="0"/>
          <c:showVal val="1"/>
          <c:showCatName val="0"/>
          <c:showSerName val="0"/>
          <c:showPercent val="0"/>
          <c:showBubbleSize val="0"/>
        </c:dLbls>
        <c:gapWidth val="50"/>
        <c:axId val="215319680"/>
        <c:axId val="215324160"/>
      </c:barChart>
      <c:catAx>
        <c:axId val="215319680"/>
        <c:scaling>
          <c:orientation val="maxMin"/>
        </c:scaling>
        <c:delete val="1"/>
        <c:axPos val="l"/>
        <c:majorTickMark val="out"/>
        <c:minorTickMark val="none"/>
        <c:tickLblPos val="nextTo"/>
        <c:crossAx val="215324160"/>
        <c:crosses val="autoZero"/>
        <c:auto val="1"/>
        <c:lblAlgn val="ctr"/>
        <c:lblOffset val="100"/>
        <c:noMultiLvlLbl val="0"/>
      </c:catAx>
      <c:valAx>
        <c:axId val="215324160"/>
        <c:scaling>
          <c:orientation val="minMax"/>
          <c:max val="1"/>
          <c:min val="0"/>
        </c:scaling>
        <c:delete val="1"/>
        <c:axPos val="t"/>
        <c:numFmt formatCode="0%" sourceLinked="1"/>
        <c:majorTickMark val="out"/>
        <c:minorTickMark val="none"/>
        <c:tickLblPos val="nextTo"/>
        <c:crossAx val="215319680"/>
        <c:crosses val="autoZero"/>
        <c:crossBetween val="between"/>
        <c:majorUnit val="5.000000000000001E-2"/>
      </c:valAx>
    </c:plotArea>
    <c:plotVisOnly val="1"/>
    <c:dispBlanksAs val="gap"/>
    <c:showDLblsOverMax val="0"/>
  </c:chart>
  <c:txPr>
    <a:bodyPr/>
    <a:lstStyle/>
    <a:p>
      <a:pPr>
        <a:defRPr sz="1800"/>
      </a:pPr>
      <a:endParaRPr lang="en-US"/>
    </a:p>
  </c:txPr>
  <c:externalData r:id="rId1">
    <c:autoUpdate val="0"/>
  </c:externalData>
</c:chartSpace>
</file>

<file path=ppt/charts/chart63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Thailand</c:v>
                </c:pt>
              </c:strCache>
            </c:strRef>
          </c:tx>
          <c:invertIfNegative val="0"/>
          <c:dPt>
            <c:idx val="0"/>
            <c:invertIfNegative val="0"/>
            <c:bubble3D val="0"/>
            <c:spPr>
              <a:solidFill>
                <a:srgbClr val="C00000"/>
              </a:solidFill>
            </c:spPr>
          </c:dPt>
          <c:dPt>
            <c:idx val="1"/>
            <c:invertIfNegative val="0"/>
            <c:bubble3D val="0"/>
            <c:spPr>
              <a:solidFill>
                <a:srgbClr val="C00000">
                  <a:alpha val="75000"/>
                </a:srgbClr>
              </a:solidFill>
            </c:spPr>
          </c:dPt>
          <c:dPt>
            <c:idx val="2"/>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2"/>
                <c:pt idx="0">
                  <c:v>Female</c:v>
                </c:pt>
                <c:pt idx="1">
                  <c:v>Female</c:v>
                </c:pt>
              </c:strCache>
            </c:strRef>
          </c:cat>
          <c:val>
            <c:numRef>
              <c:f>Sheet1!$B$2:$B$4</c:f>
              <c:numCache>
                <c:formatCode>0%</c:formatCode>
                <c:ptCount val="3"/>
                <c:pt idx="0">
                  <c:v>0.72</c:v>
                </c:pt>
                <c:pt idx="1">
                  <c:v>0.66</c:v>
                </c:pt>
              </c:numCache>
            </c:numRef>
          </c:val>
        </c:ser>
        <c:dLbls>
          <c:dLblPos val="outEnd"/>
          <c:showLegendKey val="0"/>
          <c:showVal val="1"/>
          <c:showCatName val="0"/>
          <c:showSerName val="0"/>
          <c:showPercent val="0"/>
          <c:showBubbleSize val="0"/>
        </c:dLbls>
        <c:gapWidth val="50"/>
        <c:axId val="214760448"/>
        <c:axId val="214776832"/>
      </c:barChart>
      <c:catAx>
        <c:axId val="214760448"/>
        <c:scaling>
          <c:orientation val="maxMin"/>
        </c:scaling>
        <c:delete val="1"/>
        <c:axPos val="l"/>
        <c:majorTickMark val="out"/>
        <c:minorTickMark val="none"/>
        <c:tickLblPos val="nextTo"/>
        <c:crossAx val="214776832"/>
        <c:crosses val="autoZero"/>
        <c:auto val="1"/>
        <c:lblAlgn val="ctr"/>
        <c:lblOffset val="100"/>
        <c:noMultiLvlLbl val="0"/>
      </c:catAx>
      <c:valAx>
        <c:axId val="214776832"/>
        <c:scaling>
          <c:orientation val="minMax"/>
          <c:max val="1"/>
          <c:min val="0"/>
        </c:scaling>
        <c:delete val="1"/>
        <c:axPos val="t"/>
        <c:numFmt formatCode="0%" sourceLinked="1"/>
        <c:majorTickMark val="out"/>
        <c:minorTickMark val="none"/>
        <c:tickLblPos val="nextTo"/>
        <c:crossAx val="21476044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63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Thailand</c:v>
                </c:pt>
              </c:strCache>
            </c:strRef>
          </c:tx>
          <c:invertIfNegative val="0"/>
          <c:dPt>
            <c:idx val="0"/>
            <c:invertIfNegative val="0"/>
            <c:bubble3D val="0"/>
            <c:spPr>
              <a:solidFill>
                <a:srgbClr val="002A7E"/>
              </a:solidFill>
            </c:spPr>
          </c:dPt>
          <c:dPt>
            <c:idx val="1"/>
            <c:invertIfNegative val="0"/>
            <c:bubble3D val="0"/>
            <c:spPr>
              <a:solidFill>
                <a:srgbClr val="002A7E">
                  <a:alpha val="75000"/>
                </a:srgbClr>
              </a:solidFill>
            </c:spPr>
          </c:dPt>
          <c:dPt>
            <c:idx val="2"/>
            <c:invertIfNegative val="0"/>
            <c:bubble3D val="0"/>
            <c:spPr>
              <a:solidFill>
                <a:srgbClr val="002A7E">
                  <a:alpha val="50000"/>
                </a:srgbClr>
              </a:solidFill>
            </c:spPr>
          </c:dPt>
          <c:dLbls>
            <c:dLbl>
              <c:idx val="2"/>
              <c:delete val="1"/>
            </c:dLbl>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2"/>
                <c:pt idx="0">
                  <c:v>Male</c:v>
                </c:pt>
                <c:pt idx="1">
                  <c:v>Male</c:v>
                </c:pt>
              </c:strCache>
            </c:strRef>
          </c:cat>
          <c:val>
            <c:numRef>
              <c:f>Sheet1!$B$2:$B$4</c:f>
              <c:numCache>
                <c:formatCode>0%</c:formatCode>
                <c:ptCount val="3"/>
                <c:pt idx="0">
                  <c:v>0.54</c:v>
                </c:pt>
                <c:pt idx="1">
                  <c:v>0.64</c:v>
                </c:pt>
              </c:numCache>
            </c:numRef>
          </c:val>
        </c:ser>
        <c:dLbls>
          <c:dLblPos val="outEnd"/>
          <c:showLegendKey val="0"/>
          <c:showVal val="1"/>
          <c:showCatName val="0"/>
          <c:showSerName val="0"/>
          <c:showPercent val="0"/>
          <c:showBubbleSize val="0"/>
        </c:dLbls>
        <c:gapWidth val="50"/>
        <c:axId val="214803968"/>
        <c:axId val="214816256"/>
      </c:barChart>
      <c:catAx>
        <c:axId val="214803968"/>
        <c:scaling>
          <c:orientation val="maxMin"/>
        </c:scaling>
        <c:delete val="1"/>
        <c:axPos val="l"/>
        <c:majorTickMark val="out"/>
        <c:minorTickMark val="none"/>
        <c:tickLblPos val="nextTo"/>
        <c:crossAx val="214816256"/>
        <c:crosses val="autoZero"/>
        <c:auto val="1"/>
        <c:lblAlgn val="ctr"/>
        <c:lblOffset val="100"/>
        <c:noMultiLvlLbl val="0"/>
      </c:catAx>
      <c:valAx>
        <c:axId val="214816256"/>
        <c:scaling>
          <c:orientation val="minMax"/>
          <c:max val="1"/>
          <c:min val="0"/>
        </c:scaling>
        <c:delete val="1"/>
        <c:axPos val="t"/>
        <c:numFmt formatCode="0%" sourceLinked="1"/>
        <c:majorTickMark val="out"/>
        <c:minorTickMark val="none"/>
        <c:tickLblPos val="nextTo"/>
        <c:crossAx val="21480396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63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Thailand</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Sheet1!$A$2:$A$5</c:f>
              <c:strCache>
                <c:ptCount val="4"/>
                <c:pt idx="0">
                  <c:v>Male</c:v>
                </c:pt>
                <c:pt idx="1">
                  <c:v>Female</c:v>
                </c:pt>
                <c:pt idx="2">
                  <c:v>Male</c:v>
                </c:pt>
                <c:pt idx="3">
                  <c:v>Female</c:v>
                </c:pt>
              </c:strCache>
            </c:strRef>
          </c:cat>
          <c:val>
            <c:numRef>
              <c:f>Sheet1!$B$2:$B$5</c:f>
              <c:numCache>
                <c:formatCode>0%</c:formatCode>
                <c:ptCount val="4"/>
                <c:pt idx="0">
                  <c:v>0.64</c:v>
                </c:pt>
                <c:pt idx="1">
                  <c:v>0.72</c:v>
                </c:pt>
                <c:pt idx="2">
                  <c:v>0.78</c:v>
                </c:pt>
                <c:pt idx="3">
                  <c:v>0.74</c:v>
                </c:pt>
              </c:numCache>
            </c:numRef>
          </c:val>
        </c:ser>
        <c:dLbls>
          <c:dLblPos val="outEnd"/>
          <c:showLegendKey val="0"/>
          <c:showVal val="1"/>
          <c:showCatName val="0"/>
          <c:showSerName val="0"/>
          <c:showPercent val="0"/>
          <c:showBubbleSize val="0"/>
        </c:dLbls>
        <c:gapWidth val="50"/>
        <c:axId val="214908928"/>
        <c:axId val="214921600"/>
      </c:barChart>
      <c:catAx>
        <c:axId val="214908928"/>
        <c:scaling>
          <c:orientation val="maxMin"/>
        </c:scaling>
        <c:delete val="1"/>
        <c:axPos val="l"/>
        <c:majorTickMark val="out"/>
        <c:minorTickMark val="none"/>
        <c:tickLblPos val="nextTo"/>
        <c:crossAx val="214921600"/>
        <c:crosses val="autoZero"/>
        <c:auto val="1"/>
        <c:lblAlgn val="ctr"/>
        <c:lblOffset val="100"/>
        <c:noMultiLvlLbl val="0"/>
      </c:catAx>
      <c:valAx>
        <c:axId val="214921600"/>
        <c:scaling>
          <c:orientation val="minMax"/>
          <c:max val="1"/>
          <c:min val="0"/>
        </c:scaling>
        <c:delete val="1"/>
        <c:axPos val="t"/>
        <c:numFmt formatCode="0%" sourceLinked="1"/>
        <c:majorTickMark val="out"/>
        <c:minorTickMark val="none"/>
        <c:tickLblPos val="nextTo"/>
        <c:crossAx val="214908928"/>
        <c:crosses val="autoZero"/>
        <c:crossBetween val="between"/>
        <c:majorUnit val="5.000000000000001E-2"/>
      </c:valAx>
    </c:plotArea>
    <c:plotVisOnly val="1"/>
    <c:dispBlanksAs val="gap"/>
    <c:showDLblsOverMax val="0"/>
  </c:chart>
  <c:txPr>
    <a:bodyPr/>
    <a:lstStyle/>
    <a:p>
      <a:pPr>
        <a:defRPr sz="1800"/>
      </a:pPr>
      <a:endParaRPr lang="en-US"/>
    </a:p>
  </c:txPr>
  <c:externalData r:id="rId1">
    <c:autoUpdate val="0"/>
  </c:externalData>
</c:chartSpace>
</file>

<file path=ppt/charts/chart63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Thailand</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Sheet1!$A$2:$A$5</c:f>
              <c:strCache>
                <c:ptCount val="4"/>
                <c:pt idx="0">
                  <c:v>Male</c:v>
                </c:pt>
                <c:pt idx="1">
                  <c:v>Female</c:v>
                </c:pt>
                <c:pt idx="2">
                  <c:v>Male</c:v>
                </c:pt>
                <c:pt idx="3">
                  <c:v>Female</c:v>
                </c:pt>
              </c:strCache>
            </c:strRef>
          </c:cat>
          <c:val>
            <c:numRef>
              <c:f>Sheet1!$B$2:$B$5</c:f>
              <c:numCache>
                <c:formatCode>0%</c:formatCode>
                <c:ptCount val="4"/>
                <c:pt idx="0">
                  <c:v>0.59</c:v>
                </c:pt>
                <c:pt idx="1">
                  <c:v>0.61</c:v>
                </c:pt>
                <c:pt idx="2">
                  <c:v>0.67</c:v>
                </c:pt>
                <c:pt idx="3">
                  <c:v>0.63</c:v>
                </c:pt>
              </c:numCache>
            </c:numRef>
          </c:val>
        </c:ser>
        <c:dLbls>
          <c:dLblPos val="outEnd"/>
          <c:showLegendKey val="0"/>
          <c:showVal val="1"/>
          <c:showCatName val="0"/>
          <c:showSerName val="0"/>
          <c:showPercent val="0"/>
          <c:showBubbleSize val="0"/>
        </c:dLbls>
        <c:gapWidth val="50"/>
        <c:axId val="214928000"/>
        <c:axId val="214948864"/>
      </c:barChart>
      <c:catAx>
        <c:axId val="214928000"/>
        <c:scaling>
          <c:orientation val="maxMin"/>
        </c:scaling>
        <c:delete val="1"/>
        <c:axPos val="l"/>
        <c:majorTickMark val="out"/>
        <c:minorTickMark val="none"/>
        <c:tickLblPos val="nextTo"/>
        <c:crossAx val="214948864"/>
        <c:crosses val="autoZero"/>
        <c:auto val="1"/>
        <c:lblAlgn val="ctr"/>
        <c:lblOffset val="100"/>
        <c:noMultiLvlLbl val="0"/>
      </c:catAx>
      <c:valAx>
        <c:axId val="214948864"/>
        <c:scaling>
          <c:orientation val="minMax"/>
          <c:max val="1"/>
          <c:min val="0"/>
        </c:scaling>
        <c:delete val="1"/>
        <c:axPos val="t"/>
        <c:numFmt formatCode="0%" sourceLinked="1"/>
        <c:majorTickMark val="out"/>
        <c:minorTickMark val="none"/>
        <c:tickLblPos val="nextTo"/>
        <c:crossAx val="214928000"/>
        <c:crosses val="autoZero"/>
        <c:crossBetween val="between"/>
        <c:majorUnit val="5.000000000000001E-2"/>
      </c:valAx>
    </c:plotArea>
    <c:plotVisOnly val="1"/>
    <c:dispBlanksAs val="gap"/>
    <c:showDLblsOverMax val="0"/>
  </c:chart>
  <c:txPr>
    <a:bodyPr/>
    <a:lstStyle/>
    <a:p>
      <a:pPr>
        <a:defRPr sz="1800"/>
      </a:pPr>
      <a:endParaRPr lang="en-US"/>
    </a:p>
  </c:txPr>
  <c:externalData r:id="rId2">
    <c:autoUpdate val="0"/>
  </c:externalData>
</c:chartSpace>
</file>

<file path=ppt/charts/chart63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Thailand</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Sheet1!$A$2:$A$5</c:f>
              <c:strCache>
                <c:ptCount val="4"/>
                <c:pt idx="0">
                  <c:v>Male</c:v>
                </c:pt>
                <c:pt idx="1">
                  <c:v>Female</c:v>
                </c:pt>
                <c:pt idx="2">
                  <c:v>Male</c:v>
                </c:pt>
                <c:pt idx="3">
                  <c:v>Female</c:v>
                </c:pt>
              </c:strCache>
            </c:strRef>
          </c:cat>
          <c:val>
            <c:numRef>
              <c:f>Sheet1!$B$2:$B$5</c:f>
              <c:numCache>
                <c:formatCode>0%</c:formatCode>
                <c:ptCount val="4"/>
                <c:pt idx="0">
                  <c:v>0.5</c:v>
                </c:pt>
                <c:pt idx="1">
                  <c:v>0.49</c:v>
                </c:pt>
                <c:pt idx="2">
                  <c:v>0.56999999999999995</c:v>
                </c:pt>
                <c:pt idx="3">
                  <c:v>0.4</c:v>
                </c:pt>
              </c:numCache>
            </c:numRef>
          </c:val>
        </c:ser>
        <c:dLbls>
          <c:dLblPos val="outEnd"/>
          <c:showLegendKey val="0"/>
          <c:showVal val="1"/>
          <c:showCatName val="0"/>
          <c:showSerName val="0"/>
          <c:showPercent val="0"/>
          <c:showBubbleSize val="0"/>
        </c:dLbls>
        <c:gapWidth val="50"/>
        <c:axId val="215893504"/>
        <c:axId val="215914368"/>
      </c:barChart>
      <c:catAx>
        <c:axId val="215893504"/>
        <c:scaling>
          <c:orientation val="maxMin"/>
        </c:scaling>
        <c:delete val="1"/>
        <c:axPos val="l"/>
        <c:majorTickMark val="out"/>
        <c:minorTickMark val="none"/>
        <c:tickLblPos val="nextTo"/>
        <c:crossAx val="215914368"/>
        <c:crosses val="autoZero"/>
        <c:auto val="1"/>
        <c:lblAlgn val="ctr"/>
        <c:lblOffset val="100"/>
        <c:noMultiLvlLbl val="0"/>
      </c:catAx>
      <c:valAx>
        <c:axId val="215914368"/>
        <c:scaling>
          <c:orientation val="minMax"/>
          <c:max val="1"/>
          <c:min val="0"/>
        </c:scaling>
        <c:delete val="1"/>
        <c:axPos val="t"/>
        <c:numFmt formatCode="0%" sourceLinked="1"/>
        <c:majorTickMark val="out"/>
        <c:minorTickMark val="none"/>
        <c:tickLblPos val="nextTo"/>
        <c:crossAx val="215893504"/>
        <c:crosses val="autoZero"/>
        <c:crossBetween val="between"/>
        <c:majorUnit val="5.000000000000001E-2"/>
      </c:valAx>
    </c:plotArea>
    <c:plotVisOnly val="1"/>
    <c:dispBlanksAs val="gap"/>
    <c:showDLblsOverMax val="0"/>
  </c:chart>
  <c:txPr>
    <a:bodyPr/>
    <a:lstStyle/>
    <a:p>
      <a:pPr>
        <a:defRPr sz="1800"/>
      </a:pPr>
      <a:endParaRPr lang="en-US"/>
    </a:p>
  </c:txPr>
  <c:externalData r:id="rId2">
    <c:autoUpdate val="0"/>
  </c:externalData>
</c:chartSpace>
</file>

<file path=ppt/charts/chart63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Thailand</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Sheet1!$A$2:$A$5</c:f>
              <c:strCache>
                <c:ptCount val="4"/>
                <c:pt idx="0">
                  <c:v>Male</c:v>
                </c:pt>
                <c:pt idx="1">
                  <c:v>Female</c:v>
                </c:pt>
                <c:pt idx="2">
                  <c:v>Male</c:v>
                </c:pt>
                <c:pt idx="3">
                  <c:v>Female</c:v>
                </c:pt>
              </c:strCache>
            </c:strRef>
          </c:cat>
          <c:val>
            <c:numRef>
              <c:f>Sheet1!$B$2:$B$5</c:f>
              <c:numCache>
                <c:formatCode>0%</c:formatCode>
                <c:ptCount val="4"/>
                <c:pt idx="0">
                  <c:v>0.59</c:v>
                </c:pt>
                <c:pt idx="1">
                  <c:v>0.67</c:v>
                </c:pt>
                <c:pt idx="2">
                  <c:v>0.74</c:v>
                </c:pt>
                <c:pt idx="3">
                  <c:v>0.67</c:v>
                </c:pt>
              </c:numCache>
            </c:numRef>
          </c:val>
        </c:ser>
        <c:dLbls>
          <c:dLblPos val="outEnd"/>
          <c:showLegendKey val="0"/>
          <c:showVal val="1"/>
          <c:showCatName val="0"/>
          <c:showSerName val="0"/>
          <c:showPercent val="0"/>
          <c:showBubbleSize val="0"/>
        </c:dLbls>
        <c:gapWidth val="50"/>
        <c:axId val="215986560"/>
        <c:axId val="215995136"/>
      </c:barChart>
      <c:catAx>
        <c:axId val="215986560"/>
        <c:scaling>
          <c:orientation val="maxMin"/>
        </c:scaling>
        <c:delete val="1"/>
        <c:axPos val="l"/>
        <c:majorTickMark val="out"/>
        <c:minorTickMark val="none"/>
        <c:tickLblPos val="nextTo"/>
        <c:crossAx val="215995136"/>
        <c:crosses val="autoZero"/>
        <c:auto val="1"/>
        <c:lblAlgn val="ctr"/>
        <c:lblOffset val="100"/>
        <c:noMultiLvlLbl val="0"/>
      </c:catAx>
      <c:valAx>
        <c:axId val="215995136"/>
        <c:scaling>
          <c:orientation val="minMax"/>
          <c:max val="1"/>
          <c:min val="0"/>
        </c:scaling>
        <c:delete val="1"/>
        <c:axPos val="t"/>
        <c:numFmt formatCode="0%" sourceLinked="1"/>
        <c:majorTickMark val="out"/>
        <c:minorTickMark val="none"/>
        <c:tickLblPos val="nextTo"/>
        <c:crossAx val="215986560"/>
        <c:crosses val="autoZero"/>
        <c:crossBetween val="between"/>
        <c:majorUnit val="5.000000000000001E-2"/>
      </c:valAx>
    </c:plotArea>
    <c:plotVisOnly val="1"/>
    <c:dispBlanksAs val="gap"/>
    <c:showDLblsOverMax val="0"/>
  </c:chart>
  <c:txPr>
    <a:bodyPr/>
    <a:lstStyle/>
    <a:p>
      <a:pPr>
        <a:defRPr sz="1800"/>
      </a:pPr>
      <a:endParaRPr lang="en-US"/>
    </a:p>
  </c:txPr>
  <c:externalData r:id="rId2">
    <c:autoUpdate val="0"/>
  </c:externalData>
</c:chartSpace>
</file>

<file path=ppt/charts/chart63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Thailand</c:v>
                </c:pt>
              </c:strCache>
            </c:strRef>
          </c:tx>
          <c:spPr>
            <a:solidFill>
              <a:schemeClr val="tx1"/>
            </a:solidFill>
          </c:spPr>
          <c:invertIfNegative val="0"/>
          <c:dPt>
            <c:idx val="0"/>
            <c:invertIfNegative val="0"/>
            <c:bubble3D val="0"/>
          </c:dPt>
          <c:dPt>
            <c:idx val="1"/>
            <c:invertIfNegative val="0"/>
            <c:bubble3D val="0"/>
            <c:spPr>
              <a:solidFill>
                <a:schemeClr val="tx1">
                  <a:lumMod val="75000"/>
                  <a:lumOff val="25000"/>
                </a:schemeClr>
              </a:solidFill>
            </c:spPr>
          </c:dPt>
          <c:dPt>
            <c:idx val="2"/>
            <c:invertIfNegative val="0"/>
            <c:bubble3D val="0"/>
            <c:spPr>
              <a:solidFill>
                <a:schemeClr val="tx1">
                  <a:lumMod val="50000"/>
                  <a:lumOff val="50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0.61</c:v>
                </c:pt>
                <c:pt idx="1">
                  <c:v>0.52</c:v>
                </c:pt>
                <c:pt idx="2">
                  <c:v>0.68</c:v>
                </c:pt>
              </c:numCache>
            </c:numRef>
          </c:val>
        </c:ser>
        <c:dLbls>
          <c:dLblPos val="outEnd"/>
          <c:showLegendKey val="0"/>
          <c:showVal val="1"/>
          <c:showCatName val="0"/>
          <c:showSerName val="0"/>
          <c:showPercent val="0"/>
          <c:showBubbleSize val="0"/>
        </c:dLbls>
        <c:gapWidth val="50"/>
        <c:axId val="215689088"/>
        <c:axId val="215713280"/>
      </c:barChart>
      <c:catAx>
        <c:axId val="215689088"/>
        <c:scaling>
          <c:orientation val="maxMin"/>
        </c:scaling>
        <c:delete val="1"/>
        <c:axPos val="l"/>
        <c:majorTickMark val="out"/>
        <c:minorTickMark val="none"/>
        <c:tickLblPos val="nextTo"/>
        <c:crossAx val="215713280"/>
        <c:crosses val="autoZero"/>
        <c:auto val="1"/>
        <c:lblAlgn val="ctr"/>
        <c:lblOffset val="100"/>
        <c:noMultiLvlLbl val="0"/>
      </c:catAx>
      <c:valAx>
        <c:axId val="215713280"/>
        <c:scaling>
          <c:orientation val="minMax"/>
          <c:max val="1"/>
          <c:min val="0"/>
        </c:scaling>
        <c:delete val="1"/>
        <c:axPos val="t"/>
        <c:numFmt formatCode="0%" sourceLinked="1"/>
        <c:majorTickMark val="out"/>
        <c:minorTickMark val="none"/>
        <c:tickLblPos val="nextTo"/>
        <c:crossAx val="21568908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6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289357212701352"/>
          <c:y val="0.38146359342053171"/>
          <c:w val="0.81342828469970663"/>
          <c:h val="0.50684069459803827"/>
        </c:manualLayout>
      </c:layout>
      <c:barChart>
        <c:barDir val="col"/>
        <c:grouping val="clustered"/>
        <c:varyColors val="0"/>
        <c:ser>
          <c:idx val="0"/>
          <c:order val="0"/>
          <c:tx>
            <c:strRef>
              <c:f>Sheet1!$A$2</c:f>
              <c:strCache>
                <c:ptCount val="1"/>
              </c:strCache>
            </c:strRef>
          </c:tx>
          <c:invertIfNegative val="0"/>
          <c:dPt>
            <c:idx val="0"/>
            <c:invertIfNegative val="0"/>
            <c:bubble3D val="0"/>
            <c:spPr>
              <a:solidFill>
                <a:schemeClr val="tx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rgbClr val="002A7E"/>
              </a:solidFill>
              <a:ln>
                <a:noFill/>
              </a:ln>
            </c:spPr>
          </c:dPt>
          <c:dPt>
            <c:idx val="7"/>
            <c:invertIfNegative val="0"/>
            <c:bubble3D val="0"/>
            <c:spPr>
              <a:solidFill>
                <a:srgbClr val="9E2600"/>
              </a:solidFill>
            </c:spPr>
          </c:dPt>
          <c:dPt>
            <c:idx val="8"/>
            <c:invertIfNegative val="0"/>
            <c:bubble3D val="0"/>
            <c:spPr>
              <a:solidFill>
                <a:schemeClr val="bg1">
                  <a:lumMod val="50000"/>
                </a:schemeClr>
              </a:solidFill>
            </c:spPr>
          </c:dPt>
          <c:dLbls>
            <c:txPr>
              <a:bodyPr/>
              <a:lstStyle/>
              <a:p>
                <a:pPr>
                  <a:defRPr sz="700" b="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Sheet1!$B$1:$J$1</c:f>
              <c:strCache>
                <c:ptCount val="9"/>
                <c:pt idx="0">
                  <c:v>AR</c:v>
                </c:pt>
                <c:pt idx="1">
                  <c:v>AU</c:v>
                </c:pt>
                <c:pt idx="2">
                  <c:v>CA</c:v>
                </c:pt>
                <c:pt idx="3">
                  <c:v>DE</c:v>
                </c:pt>
                <c:pt idx="4">
                  <c:v>JP</c:v>
                </c:pt>
                <c:pt idx="5">
                  <c:v>NL</c:v>
                </c:pt>
                <c:pt idx="6">
                  <c:v>TH</c:v>
                </c:pt>
                <c:pt idx="7">
                  <c:v>UK</c:v>
                </c:pt>
                <c:pt idx="8">
                  <c:v>US</c:v>
                </c:pt>
              </c:strCache>
            </c:strRef>
          </c:cat>
          <c:val>
            <c:numRef>
              <c:f>Sheet1!$B$2:$J$2</c:f>
              <c:numCache>
                <c:formatCode>0%</c:formatCode>
                <c:ptCount val="9"/>
                <c:pt idx="0">
                  <c:v>0.36</c:v>
                </c:pt>
                <c:pt idx="1">
                  <c:v>0.47</c:v>
                </c:pt>
                <c:pt idx="2">
                  <c:v>0.49</c:v>
                </c:pt>
                <c:pt idx="3">
                  <c:v>0.31</c:v>
                </c:pt>
                <c:pt idx="4">
                  <c:v>0.52</c:v>
                </c:pt>
                <c:pt idx="5">
                  <c:v>0.31</c:v>
                </c:pt>
                <c:pt idx="6">
                  <c:v>0.22</c:v>
                </c:pt>
                <c:pt idx="7">
                  <c:v>0.41</c:v>
                </c:pt>
                <c:pt idx="8">
                  <c:v>0.49</c:v>
                </c:pt>
              </c:numCache>
            </c:numRef>
          </c:val>
        </c:ser>
        <c:dLbls>
          <c:showLegendKey val="0"/>
          <c:showVal val="0"/>
          <c:showCatName val="0"/>
          <c:showSerName val="0"/>
          <c:showPercent val="0"/>
          <c:showBubbleSize val="0"/>
        </c:dLbls>
        <c:gapWidth val="50"/>
        <c:axId val="147555456"/>
        <c:axId val="147556992"/>
      </c:barChart>
      <c:catAx>
        <c:axId val="147555456"/>
        <c:scaling>
          <c:orientation val="minMax"/>
        </c:scaling>
        <c:delete val="0"/>
        <c:axPos val="b"/>
        <c:majorTickMark val="out"/>
        <c:minorTickMark val="none"/>
        <c:tickLblPos val="nextTo"/>
        <c:txPr>
          <a:bodyPr/>
          <a:lstStyle/>
          <a:p>
            <a:pPr>
              <a:defRPr sz="8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47556992"/>
        <c:crosses val="autoZero"/>
        <c:auto val="1"/>
        <c:lblAlgn val="ctr"/>
        <c:lblOffset val="100"/>
        <c:noMultiLvlLbl val="0"/>
      </c:catAx>
      <c:valAx>
        <c:axId val="147556992"/>
        <c:scaling>
          <c:orientation val="minMax"/>
          <c:max val="1"/>
          <c:min val="0"/>
        </c:scaling>
        <c:delete val="1"/>
        <c:axPos val="l"/>
        <c:numFmt formatCode="0%" sourceLinked="1"/>
        <c:majorTickMark val="out"/>
        <c:minorTickMark val="none"/>
        <c:tickLblPos val="nextTo"/>
        <c:crossAx val="14755545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64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Thailand</c:v>
                </c:pt>
              </c:strCache>
            </c:strRef>
          </c:tx>
          <c:spPr>
            <a:solidFill>
              <a:schemeClr val="tx1"/>
            </a:solidFill>
          </c:spPr>
          <c:invertIfNegative val="0"/>
          <c:dPt>
            <c:idx val="0"/>
            <c:invertIfNegative val="0"/>
            <c:bubble3D val="0"/>
          </c:dPt>
          <c:dPt>
            <c:idx val="1"/>
            <c:invertIfNegative val="0"/>
            <c:bubble3D val="0"/>
            <c:spPr>
              <a:solidFill>
                <a:schemeClr val="tx1">
                  <a:lumMod val="75000"/>
                  <a:lumOff val="25000"/>
                </a:schemeClr>
              </a:solidFill>
            </c:spPr>
          </c:dPt>
          <c:dPt>
            <c:idx val="2"/>
            <c:invertIfNegative val="0"/>
            <c:bubble3D val="0"/>
            <c:spPr>
              <a:solidFill>
                <a:schemeClr val="tx1">
                  <a:lumMod val="50000"/>
                  <a:lumOff val="50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0.68</c:v>
                </c:pt>
                <c:pt idx="1">
                  <c:v>0.48</c:v>
                </c:pt>
              </c:numCache>
            </c:numRef>
          </c:val>
        </c:ser>
        <c:dLbls>
          <c:dLblPos val="outEnd"/>
          <c:showLegendKey val="0"/>
          <c:showVal val="1"/>
          <c:showCatName val="0"/>
          <c:showSerName val="0"/>
          <c:showPercent val="0"/>
          <c:showBubbleSize val="0"/>
        </c:dLbls>
        <c:gapWidth val="50"/>
        <c:axId val="215752704"/>
        <c:axId val="215756160"/>
      </c:barChart>
      <c:catAx>
        <c:axId val="215752704"/>
        <c:scaling>
          <c:orientation val="maxMin"/>
        </c:scaling>
        <c:delete val="1"/>
        <c:axPos val="l"/>
        <c:majorTickMark val="out"/>
        <c:minorTickMark val="none"/>
        <c:tickLblPos val="nextTo"/>
        <c:crossAx val="215756160"/>
        <c:crosses val="autoZero"/>
        <c:auto val="1"/>
        <c:lblAlgn val="ctr"/>
        <c:lblOffset val="100"/>
        <c:noMultiLvlLbl val="0"/>
      </c:catAx>
      <c:valAx>
        <c:axId val="215756160"/>
        <c:scaling>
          <c:orientation val="minMax"/>
          <c:max val="1"/>
          <c:min val="0"/>
        </c:scaling>
        <c:delete val="1"/>
        <c:axPos val="t"/>
        <c:numFmt formatCode="0%" sourceLinked="1"/>
        <c:majorTickMark val="out"/>
        <c:minorTickMark val="none"/>
        <c:tickLblPos val="nextTo"/>
        <c:crossAx val="215752704"/>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64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Thailand</c:v>
                </c:pt>
              </c:strCache>
            </c:strRef>
          </c:tx>
          <c:spPr>
            <a:solidFill>
              <a:schemeClr val="tx1"/>
            </a:solidFill>
          </c:spPr>
          <c:invertIfNegative val="0"/>
          <c:dPt>
            <c:idx val="0"/>
            <c:invertIfNegative val="0"/>
            <c:bubble3D val="0"/>
          </c:dPt>
          <c:dPt>
            <c:idx val="1"/>
            <c:invertIfNegative val="0"/>
            <c:bubble3D val="0"/>
            <c:spPr>
              <a:solidFill>
                <a:schemeClr val="tx1">
                  <a:lumMod val="75000"/>
                  <a:lumOff val="25000"/>
                </a:schemeClr>
              </a:solidFill>
            </c:spPr>
          </c:dPt>
          <c:dPt>
            <c:idx val="2"/>
            <c:invertIfNegative val="0"/>
            <c:bubble3D val="0"/>
            <c:spPr>
              <a:solidFill>
                <a:schemeClr val="tx1">
                  <a:lumMod val="50000"/>
                  <a:lumOff val="50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0.6</c:v>
                </c:pt>
                <c:pt idx="1">
                  <c:v>0.5</c:v>
                </c:pt>
              </c:numCache>
            </c:numRef>
          </c:val>
        </c:ser>
        <c:dLbls>
          <c:dLblPos val="outEnd"/>
          <c:showLegendKey val="0"/>
          <c:showVal val="1"/>
          <c:showCatName val="0"/>
          <c:showSerName val="0"/>
          <c:showPercent val="0"/>
          <c:showBubbleSize val="0"/>
        </c:dLbls>
        <c:gapWidth val="50"/>
        <c:axId val="215807872"/>
        <c:axId val="215827968"/>
      </c:barChart>
      <c:catAx>
        <c:axId val="215807872"/>
        <c:scaling>
          <c:orientation val="maxMin"/>
        </c:scaling>
        <c:delete val="1"/>
        <c:axPos val="l"/>
        <c:majorTickMark val="out"/>
        <c:minorTickMark val="none"/>
        <c:tickLblPos val="nextTo"/>
        <c:crossAx val="215827968"/>
        <c:crosses val="autoZero"/>
        <c:auto val="1"/>
        <c:lblAlgn val="ctr"/>
        <c:lblOffset val="100"/>
        <c:noMultiLvlLbl val="0"/>
      </c:catAx>
      <c:valAx>
        <c:axId val="215827968"/>
        <c:scaling>
          <c:orientation val="minMax"/>
          <c:max val="1"/>
          <c:min val="0"/>
        </c:scaling>
        <c:delete val="1"/>
        <c:axPos val="t"/>
        <c:numFmt formatCode="0%" sourceLinked="1"/>
        <c:majorTickMark val="out"/>
        <c:minorTickMark val="none"/>
        <c:tickLblPos val="nextTo"/>
        <c:crossAx val="215807872"/>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64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rgbClr val="003399">
                <a:alpha val="27843"/>
              </a:srgbClr>
            </a:solidFill>
          </c:spPr>
          <c:invertIfNegative val="0"/>
          <c:dPt>
            <c:idx val="0"/>
            <c:invertIfNegative val="0"/>
            <c:bubble3D val="0"/>
            <c:spPr>
              <a:solidFill>
                <a:srgbClr val="C00000"/>
              </a:solidFill>
            </c:spPr>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spPr>
              <a:solidFill>
                <a:srgbClr val="003399">
                  <a:alpha val="27451"/>
                </a:srgbClr>
              </a:solidFill>
            </c:spPr>
          </c:dPt>
          <c:dPt>
            <c:idx val="7"/>
            <c:invertIfNegative val="0"/>
            <c:bubble3D val="0"/>
            <c:spPr>
              <a:solidFill>
                <a:srgbClr val="003399">
                  <a:alpha val="27000"/>
                </a:srgbClr>
              </a:solidFill>
            </c:spPr>
          </c:dPt>
          <c:dPt>
            <c:idx val="8"/>
            <c:invertIfNegative val="0"/>
            <c:bubble3D val="0"/>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TH (A)</c:v>
                </c:pt>
                <c:pt idx="1">
                  <c:v>AR (B)</c:v>
                </c:pt>
                <c:pt idx="2">
                  <c:v>JP (C)</c:v>
                </c:pt>
                <c:pt idx="3">
                  <c:v>DE (D)</c:v>
                </c:pt>
                <c:pt idx="4">
                  <c:v>CA (E)</c:v>
                </c:pt>
                <c:pt idx="5">
                  <c:v>UK (F)</c:v>
                </c:pt>
                <c:pt idx="6">
                  <c:v>US (G)</c:v>
                </c:pt>
                <c:pt idx="7">
                  <c:v>AU (H)</c:v>
                </c:pt>
                <c:pt idx="8">
                  <c:v>NL (I)</c:v>
                </c:pt>
              </c:strCache>
            </c:strRef>
          </c:cat>
          <c:val>
            <c:numRef>
              <c:f>Sheet1!$B$2:$B$10</c:f>
              <c:numCache>
                <c:formatCode>0%</c:formatCode>
                <c:ptCount val="9"/>
                <c:pt idx="0">
                  <c:v>0.6</c:v>
                </c:pt>
                <c:pt idx="1">
                  <c:v>0.56000000000000005</c:v>
                </c:pt>
                <c:pt idx="2">
                  <c:v>0.27</c:v>
                </c:pt>
                <c:pt idx="3">
                  <c:v>0.23</c:v>
                </c:pt>
                <c:pt idx="4">
                  <c:v>0.21</c:v>
                </c:pt>
                <c:pt idx="5">
                  <c:v>0.21</c:v>
                </c:pt>
                <c:pt idx="6">
                  <c:v>0.2</c:v>
                </c:pt>
                <c:pt idx="7">
                  <c:v>0.18</c:v>
                </c:pt>
                <c:pt idx="8">
                  <c:v>0.1</c:v>
                </c:pt>
              </c:numCache>
            </c:numRef>
          </c:val>
        </c:ser>
        <c:dLbls>
          <c:dLblPos val="outEnd"/>
          <c:showLegendKey val="0"/>
          <c:showVal val="1"/>
          <c:showCatName val="0"/>
          <c:showSerName val="0"/>
          <c:showPercent val="0"/>
          <c:showBubbleSize val="0"/>
        </c:dLbls>
        <c:gapWidth val="50"/>
        <c:axId val="215859200"/>
        <c:axId val="215867392"/>
      </c:barChart>
      <c:catAx>
        <c:axId val="215859200"/>
        <c:scaling>
          <c:orientation val="maxMin"/>
        </c:scaling>
        <c:delete val="0"/>
        <c:axPos val="l"/>
        <c:majorTickMark val="out"/>
        <c:minorTickMark val="none"/>
        <c:tickLblPos val="nextTo"/>
        <c:txPr>
          <a:bodyPr/>
          <a:lstStyle/>
          <a:p>
            <a:pPr>
              <a:defRPr sz="800" b="1">
                <a:latin typeface="Arial" panose="020B0604020202020204" pitchFamily="34" charset="0"/>
                <a:cs typeface="Arial" panose="020B0604020202020204" pitchFamily="34" charset="0"/>
              </a:defRPr>
            </a:pPr>
            <a:endParaRPr lang="en-US"/>
          </a:p>
        </c:txPr>
        <c:crossAx val="215867392"/>
        <c:crosses val="autoZero"/>
        <c:auto val="1"/>
        <c:lblAlgn val="ctr"/>
        <c:lblOffset val="100"/>
        <c:noMultiLvlLbl val="0"/>
      </c:catAx>
      <c:valAx>
        <c:axId val="215867392"/>
        <c:scaling>
          <c:orientation val="minMax"/>
          <c:max val="1"/>
          <c:min val="0"/>
        </c:scaling>
        <c:delete val="1"/>
        <c:axPos val="t"/>
        <c:numFmt formatCode="0%" sourceLinked="1"/>
        <c:majorTickMark val="out"/>
        <c:minorTickMark val="none"/>
        <c:tickLblPos val="nextTo"/>
        <c:crossAx val="21585920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64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rgbClr val="003399">
                <a:alpha val="27000"/>
              </a:srgbClr>
            </a:solidFill>
          </c:spPr>
          <c:invertIfNegative val="0"/>
          <c:dPt>
            <c:idx val="0"/>
            <c:invertIfNegative val="0"/>
            <c:bubble3D val="0"/>
            <c:spPr>
              <a:solidFill>
                <a:srgbClr val="C00000"/>
              </a:solidFill>
            </c:spPr>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dPt>
          <c:dPt>
            <c:idx val="8"/>
            <c:invertIfNegative val="0"/>
            <c:bubble3D val="0"/>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TH (A)</c:v>
                </c:pt>
                <c:pt idx="1">
                  <c:v>AR (B)</c:v>
                </c:pt>
                <c:pt idx="2">
                  <c:v>JP (C)</c:v>
                </c:pt>
                <c:pt idx="3">
                  <c:v>DE (D)</c:v>
                </c:pt>
                <c:pt idx="4">
                  <c:v>CA (E)</c:v>
                </c:pt>
                <c:pt idx="5">
                  <c:v>UK (F)</c:v>
                </c:pt>
                <c:pt idx="6">
                  <c:v>US (G)</c:v>
                </c:pt>
                <c:pt idx="7">
                  <c:v>AU (H)</c:v>
                </c:pt>
                <c:pt idx="8">
                  <c:v>NL (I)</c:v>
                </c:pt>
              </c:strCache>
            </c:strRef>
          </c:cat>
          <c:val>
            <c:numRef>
              <c:f>Sheet1!$B$2:$B$10</c:f>
              <c:numCache>
                <c:formatCode>0%</c:formatCode>
                <c:ptCount val="9"/>
                <c:pt idx="0">
                  <c:v>0.66</c:v>
                </c:pt>
                <c:pt idx="1">
                  <c:v>0.6</c:v>
                </c:pt>
                <c:pt idx="2">
                  <c:v>0.35</c:v>
                </c:pt>
                <c:pt idx="3">
                  <c:v>0.26</c:v>
                </c:pt>
                <c:pt idx="4">
                  <c:v>0.21</c:v>
                </c:pt>
                <c:pt idx="5">
                  <c:v>0.21</c:v>
                </c:pt>
                <c:pt idx="6">
                  <c:v>0.2</c:v>
                </c:pt>
                <c:pt idx="7">
                  <c:v>0.19</c:v>
                </c:pt>
                <c:pt idx="8">
                  <c:v>0.15</c:v>
                </c:pt>
              </c:numCache>
            </c:numRef>
          </c:val>
        </c:ser>
        <c:dLbls>
          <c:dLblPos val="outEnd"/>
          <c:showLegendKey val="0"/>
          <c:showVal val="1"/>
          <c:showCatName val="0"/>
          <c:showSerName val="0"/>
          <c:showPercent val="0"/>
          <c:showBubbleSize val="0"/>
        </c:dLbls>
        <c:gapWidth val="50"/>
        <c:axId val="216119552"/>
        <c:axId val="216122880"/>
      </c:barChart>
      <c:catAx>
        <c:axId val="216119552"/>
        <c:scaling>
          <c:orientation val="maxMin"/>
        </c:scaling>
        <c:delete val="0"/>
        <c:axPos val="l"/>
        <c:majorTickMark val="out"/>
        <c:minorTickMark val="none"/>
        <c:tickLblPos val="nextTo"/>
        <c:txPr>
          <a:bodyPr/>
          <a:lstStyle/>
          <a:p>
            <a:pPr>
              <a:defRPr sz="800" b="1">
                <a:latin typeface="Arial" panose="020B0604020202020204" pitchFamily="34" charset="0"/>
                <a:cs typeface="Arial" panose="020B0604020202020204" pitchFamily="34" charset="0"/>
              </a:defRPr>
            </a:pPr>
            <a:endParaRPr lang="en-US"/>
          </a:p>
        </c:txPr>
        <c:crossAx val="216122880"/>
        <c:crosses val="autoZero"/>
        <c:auto val="1"/>
        <c:lblAlgn val="ctr"/>
        <c:lblOffset val="100"/>
        <c:noMultiLvlLbl val="0"/>
      </c:catAx>
      <c:valAx>
        <c:axId val="216122880"/>
        <c:scaling>
          <c:orientation val="minMax"/>
          <c:max val="1"/>
          <c:min val="0"/>
        </c:scaling>
        <c:delete val="1"/>
        <c:axPos val="t"/>
        <c:numFmt formatCode="0%" sourceLinked="1"/>
        <c:majorTickMark val="out"/>
        <c:minorTickMark val="none"/>
        <c:tickLblPos val="nextTo"/>
        <c:crossAx val="21611955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64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rgbClr val="003399">
                <a:alpha val="27000"/>
              </a:srgbClr>
            </a:solidFill>
          </c:spPr>
          <c:invertIfNegative val="0"/>
          <c:dPt>
            <c:idx val="0"/>
            <c:invertIfNegative val="0"/>
            <c:bubble3D val="0"/>
            <c:spPr>
              <a:solidFill>
                <a:srgbClr val="C00000"/>
              </a:solidFill>
            </c:spPr>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dPt>
          <c:dPt>
            <c:idx val="8"/>
            <c:invertIfNegative val="0"/>
            <c:bubble3D val="0"/>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TH (A)</c:v>
                </c:pt>
                <c:pt idx="1">
                  <c:v>AR (B)</c:v>
                </c:pt>
                <c:pt idx="2">
                  <c:v>CA (C)</c:v>
                </c:pt>
                <c:pt idx="3">
                  <c:v>JP (D)</c:v>
                </c:pt>
                <c:pt idx="4">
                  <c:v>US (E)</c:v>
                </c:pt>
                <c:pt idx="5">
                  <c:v>UK (F)</c:v>
                </c:pt>
                <c:pt idx="6">
                  <c:v>AU (G)</c:v>
                </c:pt>
                <c:pt idx="7">
                  <c:v>DE (H)</c:v>
                </c:pt>
                <c:pt idx="8">
                  <c:v>NL (I)</c:v>
                </c:pt>
              </c:strCache>
            </c:strRef>
          </c:cat>
          <c:val>
            <c:numRef>
              <c:f>Sheet1!$B$2:$B$10</c:f>
              <c:numCache>
                <c:formatCode>0%</c:formatCode>
                <c:ptCount val="9"/>
                <c:pt idx="0">
                  <c:v>0.6</c:v>
                </c:pt>
                <c:pt idx="1">
                  <c:v>0.56000000000000005</c:v>
                </c:pt>
                <c:pt idx="2">
                  <c:v>0.25</c:v>
                </c:pt>
                <c:pt idx="3">
                  <c:v>0.23</c:v>
                </c:pt>
                <c:pt idx="4">
                  <c:v>0.22</c:v>
                </c:pt>
                <c:pt idx="5">
                  <c:v>0.22</c:v>
                </c:pt>
                <c:pt idx="6">
                  <c:v>0.22</c:v>
                </c:pt>
                <c:pt idx="7">
                  <c:v>0.21</c:v>
                </c:pt>
                <c:pt idx="8">
                  <c:v>0.12</c:v>
                </c:pt>
              </c:numCache>
            </c:numRef>
          </c:val>
        </c:ser>
        <c:dLbls>
          <c:dLblPos val="outEnd"/>
          <c:showLegendKey val="0"/>
          <c:showVal val="1"/>
          <c:showCatName val="0"/>
          <c:showSerName val="0"/>
          <c:showPercent val="0"/>
          <c:showBubbleSize val="0"/>
        </c:dLbls>
        <c:gapWidth val="50"/>
        <c:axId val="216494080"/>
        <c:axId val="216497152"/>
      </c:barChart>
      <c:catAx>
        <c:axId val="216494080"/>
        <c:scaling>
          <c:orientation val="maxMin"/>
        </c:scaling>
        <c:delete val="0"/>
        <c:axPos val="l"/>
        <c:majorTickMark val="out"/>
        <c:minorTickMark val="none"/>
        <c:tickLblPos val="nextTo"/>
        <c:txPr>
          <a:bodyPr/>
          <a:lstStyle/>
          <a:p>
            <a:pPr>
              <a:defRPr sz="800" b="1">
                <a:latin typeface="Arial" panose="020B0604020202020204" pitchFamily="34" charset="0"/>
                <a:cs typeface="Arial" panose="020B0604020202020204" pitchFamily="34" charset="0"/>
              </a:defRPr>
            </a:pPr>
            <a:endParaRPr lang="en-US"/>
          </a:p>
        </c:txPr>
        <c:crossAx val="216497152"/>
        <c:crosses val="autoZero"/>
        <c:auto val="1"/>
        <c:lblAlgn val="ctr"/>
        <c:lblOffset val="100"/>
        <c:noMultiLvlLbl val="0"/>
      </c:catAx>
      <c:valAx>
        <c:axId val="216497152"/>
        <c:scaling>
          <c:orientation val="minMax"/>
          <c:max val="1"/>
          <c:min val="0"/>
        </c:scaling>
        <c:delete val="1"/>
        <c:axPos val="t"/>
        <c:numFmt formatCode="0%" sourceLinked="1"/>
        <c:majorTickMark val="out"/>
        <c:minorTickMark val="none"/>
        <c:tickLblPos val="nextTo"/>
        <c:crossAx val="21649408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64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dLbls>
          <c:dLblPos val="outEnd"/>
          <c:showLegendKey val="0"/>
          <c:showVal val="1"/>
          <c:showCatName val="0"/>
          <c:showSerName val="0"/>
          <c:showPercent val="0"/>
          <c:showBubbleSize val="0"/>
        </c:dLbls>
        <c:gapWidth val="50"/>
        <c:axId val="216533248"/>
        <c:axId val="216535040"/>
      </c:barChart>
      <c:catAx>
        <c:axId val="216533248"/>
        <c:scaling>
          <c:orientation val="maxMin"/>
        </c:scaling>
        <c:delete val="1"/>
        <c:axPos val="l"/>
        <c:majorTickMark val="out"/>
        <c:minorTickMark val="none"/>
        <c:tickLblPos val="nextTo"/>
        <c:crossAx val="216535040"/>
        <c:crosses val="autoZero"/>
        <c:auto val="1"/>
        <c:lblAlgn val="ctr"/>
        <c:lblOffset val="100"/>
        <c:noMultiLvlLbl val="0"/>
      </c:catAx>
      <c:valAx>
        <c:axId val="216535040"/>
        <c:scaling>
          <c:orientation val="minMax"/>
        </c:scaling>
        <c:delete val="1"/>
        <c:axPos val="t"/>
        <c:numFmt formatCode="0%" sourceLinked="1"/>
        <c:majorTickMark val="out"/>
        <c:minorTickMark val="none"/>
        <c:tickLblPos val="nextTo"/>
        <c:crossAx val="21653324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64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Thailand</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Sheet1!$A$2:$A$5</c:f>
              <c:strCache>
                <c:ptCount val="4"/>
                <c:pt idx="0">
                  <c:v>Male</c:v>
                </c:pt>
                <c:pt idx="1">
                  <c:v>Female</c:v>
                </c:pt>
                <c:pt idx="2">
                  <c:v>Male</c:v>
                </c:pt>
                <c:pt idx="3">
                  <c:v>Female</c:v>
                </c:pt>
              </c:strCache>
            </c:strRef>
          </c:cat>
          <c:val>
            <c:numRef>
              <c:f>Sheet1!$B$2:$B$5</c:f>
              <c:numCache>
                <c:formatCode>0%</c:formatCode>
                <c:ptCount val="4"/>
                <c:pt idx="0">
                  <c:v>0.59</c:v>
                </c:pt>
                <c:pt idx="1">
                  <c:v>0.59</c:v>
                </c:pt>
                <c:pt idx="2">
                  <c:v>0.64</c:v>
                </c:pt>
                <c:pt idx="3">
                  <c:v>0.56999999999999995</c:v>
                </c:pt>
              </c:numCache>
            </c:numRef>
          </c:val>
        </c:ser>
        <c:dLbls>
          <c:dLblPos val="outEnd"/>
          <c:showLegendKey val="0"/>
          <c:showVal val="1"/>
          <c:showCatName val="0"/>
          <c:showSerName val="0"/>
          <c:showPercent val="0"/>
          <c:showBubbleSize val="0"/>
        </c:dLbls>
        <c:gapWidth val="50"/>
        <c:axId val="216541440"/>
        <c:axId val="216611456"/>
      </c:barChart>
      <c:catAx>
        <c:axId val="216541440"/>
        <c:scaling>
          <c:orientation val="maxMin"/>
        </c:scaling>
        <c:delete val="1"/>
        <c:axPos val="l"/>
        <c:majorTickMark val="out"/>
        <c:minorTickMark val="none"/>
        <c:tickLblPos val="nextTo"/>
        <c:crossAx val="216611456"/>
        <c:crosses val="autoZero"/>
        <c:auto val="1"/>
        <c:lblAlgn val="ctr"/>
        <c:lblOffset val="100"/>
        <c:noMultiLvlLbl val="0"/>
      </c:catAx>
      <c:valAx>
        <c:axId val="216611456"/>
        <c:scaling>
          <c:orientation val="minMax"/>
          <c:max val="1"/>
          <c:min val="0"/>
        </c:scaling>
        <c:delete val="1"/>
        <c:axPos val="t"/>
        <c:numFmt formatCode="0%" sourceLinked="1"/>
        <c:majorTickMark val="out"/>
        <c:minorTickMark val="none"/>
        <c:tickLblPos val="nextTo"/>
        <c:crossAx val="216541440"/>
        <c:crosses val="autoZero"/>
        <c:crossBetween val="between"/>
        <c:majorUnit val="5.000000000000001E-2"/>
      </c:valAx>
    </c:plotArea>
    <c:plotVisOnly val="1"/>
    <c:dispBlanksAs val="gap"/>
    <c:showDLblsOverMax val="0"/>
  </c:chart>
  <c:txPr>
    <a:bodyPr/>
    <a:lstStyle/>
    <a:p>
      <a:pPr>
        <a:defRPr sz="1800"/>
      </a:pPr>
      <a:endParaRPr lang="en-US"/>
    </a:p>
  </c:txPr>
  <c:externalData r:id="rId1">
    <c:autoUpdate val="0"/>
  </c:externalData>
</c:chartSpace>
</file>

<file path=ppt/charts/chart64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Thailand</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Sheet1!$A$2:$A$5</c:f>
              <c:strCache>
                <c:ptCount val="4"/>
                <c:pt idx="0">
                  <c:v>Male</c:v>
                </c:pt>
                <c:pt idx="1">
                  <c:v>Female</c:v>
                </c:pt>
                <c:pt idx="2">
                  <c:v>Male</c:v>
                </c:pt>
                <c:pt idx="3">
                  <c:v>Female</c:v>
                </c:pt>
              </c:strCache>
            </c:strRef>
          </c:cat>
          <c:val>
            <c:numRef>
              <c:f>Sheet1!$B$2:$B$5</c:f>
              <c:numCache>
                <c:formatCode>0%</c:formatCode>
                <c:ptCount val="4"/>
                <c:pt idx="0">
                  <c:v>0.69</c:v>
                </c:pt>
                <c:pt idx="1">
                  <c:v>0.67</c:v>
                </c:pt>
                <c:pt idx="2">
                  <c:v>0.72</c:v>
                </c:pt>
                <c:pt idx="3">
                  <c:v>0.59</c:v>
                </c:pt>
              </c:numCache>
            </c:numRef>
          </c:val>
        </c:ser>
        <c:dLbls>
          <c:dLblPos val="outEnd"/>
          <c:showLegendKey val="0"/>
          <c:showVal val="1"/>
          <c:showCatName val="0"/>
          <c:showSerName val="0"/>
          <c:showPercent val="0"/>
          <c:showBubbleSize val="0"/>
        </c:dLbls>
        <c:gapWidth val="50"/>
        <c:axId val="216548096"/>
        <c:axId val="216646784"/>
      </c:barChart>
      <c:catAx>
        <c:axId val="216548096"/>
        <c:scaling>
          <c:orientation val="maxMin"/>
        </c:scaling>
        <c:delete val="1"/>
        <c:axPos val="l"/>
        <c:majorTickMark val="out"/>
        <c:minorTickMark val="none"/>
        <c:tickLblPos val="nextTo"/>
        <c:crossAx val="216646784"/>
        <c:crosses val="autoZero"/>
        <c:auto val="1"/>
        <c:lblAlgn val="ctr"/>
        <c:lblOffset val="100"/>
        <c:noMultiLvlLbl val="0"/>
      </c:catAx>
      <c:valAx>
        <c:axId val="216646784"/>
        <c:scaling>
          <c:orientation val="minMax"/>
          <c:max val="1"/>
          <c:min val="0"/>
        </c:scaling>
        <c:delete val="1"/>
        <c:axPos val="t"/>
        <c:numFmt formatCode="0%" sourceLinked="1"/>
        <c:majorTickMark val="out"/>
        <c:minorTickMark val="none"/>
        <c:tickLblPos val="nextTo"/>
        <c:crossAx val="216548096"/>
        <c:crosses val="autoZero"/>
        <c:crossBetween val="between"/>
        <c:majorUnit val="5.000000000000001E-2"/>
      </c:valAx>
    </c:plotArea>
    <c:plotVisOnly val="1"/>
    <c:dispBlanksAs val="gap"/>
    <c:showDLblsOverMax val="0"/>
  </c:chart>
  <c:txPr>
    <a:bodyPr/>
    <a:lstStyle/>
    <a:p>
      <a:pPr>
        <a:defRPr sz="1800"/>
      </a:pPr>
      <a:endParaRPr lang="en-US"/>
    </a:p>
  </c:txPr>
  <c:externalData r:id="rId1">
    <c:autoUpdate val="0"/>
  </c:externalData>
</c:chartSpace>
</file>

<file path=ppt/charts/chart64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Thailand</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Sheet1!$A$2:$A$5</c:f>
              <c:strCache>
                <c:ptCount val="4"/>
                <c:pt idx="0">
                  <c:v>Male</c:v>
                </c:pt>
                <c:pt idx="1">
                  <c:v>Female</c:v>
                </c:pt>
                <c:pt idx="2">
                  <c:v>Male</c:v>
                </c:pt>
                <c:pt idx="3">
                  <c:v>Female</c:v>
                </c:pt>
              </c:strCache>
            </c:strRef>
          </c:cat>
          <c:val>
            <c:numRef>
              <c:f>Sheet1!$B$2:$B$5</c:f>
              <c:numCache>
                <c:formatCode>0%</c:formatCode>
                <c:ptCount val="4"/>
                <c:pt idx="0">
                  <c:v>0.59</c:v>
                </c:pt>
                <c:pt idx="1">
                  <c:v>0.62</c:v>
                </c:pt>
                <c:pt idx="2">
                  <c:v>0.64</c:v>
                </c:pt>
                <c:pt idx="3">
                  <c:v>0.54</c:v>
                </c:pt>
              </c:numCache>
            </c:numRef>
          </c:val>
        </c:ser>
        <c:dLbls>
          <c:dLblPos val="outEnd"/>
          <c:showLegendKey val="0"/>
          <c:showVal val="1"/>
          <c:showCatName val="0"/>
          <c:showSerName val="0"/>
          <c:showPercent val="0"/>
          <c:showBubbleSize val="0"/>
        </c:dLbls>
        <c:gapWidth val="50"/>
        <c:axId val="216665472"/>
        <c:axId val="216698880"/>
      </c:barChart>
      <c:catAx>
        <c:axId val="216665472"/>
        <c:scaling>
          <c:orientation val="maxMin"/>
        </c:scaling>
        <c:delete val="1"/>
        <c:axPos val="l"/>
        <c:majorTickMark val="out"/>
        <c:minorTickMark val="none"/>
        <c:tickLblPos val="nextTo"/>
        <c:crossAx val="216698880"/>
        <c:crosses val="autoZero"/>
        <c:auto val="1"/>
        <c:lblAlgn val="ctr"/>
        <c:lblOffset val="100"/>
        <c:noMultiLvlLbl val="0"/>
      </c:catAx>
      <c:valAx>
        <c:axId val="216698880"/>
        <c:scaling>
          <c:orientation val="minMax"/>
          <c:max val="1"/>
          <c:min val="0"/>
        </c:scaling>
        <c:delete val="1"/>
        <c:axPos val="t"/>
        <c:numFmt formatCode="0%" sourceLinked="1"/>
        <c:majorTickMark val="out"/>
        <c:minorTickMark val="none"/>
        <c:tickLblPos val="nextTo"/>
        <c:crossAx val="216665472"/>
        <c:crosses val="autoZero"/>
        <c:crossBetween val="between"/>
        <c:majorUnit val="5.000000000000001E-2"/>
      </c:valAx>
    </c:plotArea>
    <c:plotVisOnly val="1"/>
    <c:dispBlanksAs val="gap"/>
    <c:showDLblsOverMax val="0"/>
  </c:chart>
  <c:txPr>
    <a:bodyPr/>
    <a:lstStyle/>
    <a:p>
      <a:pPr>
        <a:defRPr sz="1800"/>
      </a:pPr>
      <a:endParaRPr lang="en-US"/>
    </a:p>
  </c:txPr>
  <c:externalData r:id="rId1">
    <c:autoUpdate val="0"/>
  </c:externalData>
</c:chartSpace>
</file>

<file path=ppt/charts/chart64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5943235235074845E-2"/>
          <c:y val="0.1095081328157869"/>
          <c:w val="0.9681135295298503"/>
          <c:h val="0.7722973213882478"/>
        </c:manualLayout>
      </c:layout>
      <c:barChart>
        <c:barDir val="col"/>
        <c:grouping val="clustered"/>
        <c:varyColors val="0"/>
        <c:ser>
          <c:idx val="0"/>
          <c:order val="0"/>
          <c:tx>
            <c:strRef>
              <c:f>Sheet1!$B$1</c:f>
              <c:strCache>
                <c:ptCount val="1"/>
                <c:pt idx="0">
                  <c:v>Male</c:v>
                </c:pt>
              </c:strCache>
            </c:strRef>
          </c:tx>
          <c:spPr>
            <a:solidFill>
              <a:srgbClr val="002A7E"/>
            </a:solidFill>
          </c:spPr>
          <c:invertIfNegative val="0"/>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Sheet1!$B$2:$B$6</c:f>
              <c:numCache>
                <c:formatCode>0%</c:formatCode>
                <c:ptCount val="5"/>
                <c:pt idx="0">
                  <c:v>0.68</c:v>
                </c:pt>
                <c:pt idx="1">
                  <c:v>0.05</c:v>
                </c:pt>
                <c:pt idx="2">
                  <c:v>0.04</c:v>
                </c:pt>
                <c:pt idx="3">
                  <c:v>0.01</c:v>
                </c:pt>
                <c:pt idx="4">
                  <c:v>0.21</c:v>
                </c:pt>
              </c:numCache>
            </c:numRef>
          </c:val>
        </c:ser>
        <c:ser>
          <c:idx val="1"/>
          <c:order val="1"/>
          <c:tx>
            <c:strRef>
              <c:f>Sheet1!$C$1</c:f>
              <c:strCache>
                <c:ptCount val="1"/>
                <c:pt idx="0">
                  <c:v>Female</c:v>
                </c:pt>
              </c:strCache>
            </c:strRef>
          </c:tx>
          <c:spPr>
            <a:solidFill>
              <a:srgbClr val="C00000"/>
            </a:solidFill>
          </c:spPr>
          <c:invertIfNegative val="0"/>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Sheet1!$C$2:$C$6</c:f>
              <c:numCache>
                <c:formatCode>0%</c:formatCode>
                <c:ptCount val="5"/>
                <c:pt idx="0">
                  <c:v>0.56999999999999995</c:v>
                </c:pt>
                <c:pt idx="1">
                  <c:v>0.14000000000000001</c:v>
                </c:pt>
                <c:pt idx="2">
                  <c:v>0.01</c:v>
                </c:pt>
                <c:pt idx="3">
                  <c:v>0.02</c:v>
                </c:pt>
                <c:pt idx="4">
                  <c:v>0.25</c:v>
                </c:pt>
              </c:numCache>
            </c:numRef>
          </c:val>
        </c:ser>
        <c:ser>
          <c:idx val="2"/>
          <c:order val="2"/>
          <c:tx>
            <c:strRef>
              <c:f>Sheet1!$D$1</c:f>
              <c:strCache>
                <c:ptCount val="1"/>
                <c:pt idx="0">
                  <c:v>Column1</c:v>
                </c:pt>
              </c:strCache>
            </c:strRef>
          </c:tx>
          <c:spPr>
            <a:solidFill>
              <a:srgbClr val="002A7E">
                <a:alpha val="75000"/>
              </a:srgbClr>
            </a:solidFill>
          </c:spPr>
          <c:invertIfNegative val="0"/>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Sheet1!$D$2:$D$6</c:f>
              <c:numCache>
                <c:formatCode>General</c:formatCode>
                <c:ptCount val="5"/>
              </c:numCache>
            </c:numRef>
          </c:val>
        </c:ser>
        <c:ser>
          <c:idx val="3"/>
          <c:order val="3"/>
          <c:tx>
            <c:strRef>
              <c:f>Sheet1!$E$1</c:f>
              <c:strCache>
                <c:ptCount val="1"/>
                <c:pt idx="0">
                  <c:v>Male2</c:v>
                </c:pt>
              </c:strCache>
            </c:strRef>
          </c:tx>
          <c:spPr>
            <a:solidFill>
              <a:srgbClr val="002A7E">
                <a:alpha val="75000"/>
              </a:srgbClr>
            </a:solidFill>
          </c:spPr>
          <c:invertIfNegative val="0"/>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Sheet1!$E$2:$E$6</c:f>
              <c:numCache>
                <c:formatCode>0%</c:formatCode>
                <c:ptCount val="5"/>
                <c:pt idx="0">
                  <c:v>0.54</c:v>
                </c:pt>
                <c:pt idx="1">
                  <c:v>7.0000000000000007E-2</c:v>
                </c:pt>
                <c:pt idx="2">
                  <c:v>0.02</c:v>
                </c:pt>
                <c:pt idx="3">
                  <c:v>0.02</c:v>
                </c:pt>
                <c:pt idx="4">
                  <c:v>0.34</c:v>
                </c:pt>
              </c:numCache>
            </c:numRef>
          </c:val>
        </c:ser>
        <c:ser>
          <c:idx val="4"/>
          <c:order val="4"/>
          <c:tx>
            <c:strRef>
              <c:f>Sheet1!$F$1</c:f>
              <c:strCache>
                <c:ptCount val="1"/>
                <c:pt idx="0">
                  <c:v>Female2</c:v>
                </c:pt>
              </c:strCache>
            </c:strRef>
          </c:tx>
          <c:spPr>
            <a:solidFill>
              <a:srgbClr val="C00000">
                <a:alpha val="50000"/>
              </a:srgbClr>
            </a:solidFill>
          </c:spPr>
          <c:invertIfNegative val="0"/>
          <c:dLbls>
            <c:dLbl>
              <c:idx val="0"/>
              <c:layout>
                <c:manualLayout>
                  <c:x val="4.3480409393064886E-3"/>
                  <c:y val="0"/>
                </c:manualLayout>
              </c:layout>
              <c:dLblPos val="outEnd"/>
              <c:showLegendKey val="0"/>
              <c:showVal val="1"/>
              <c:showCatName val="0"/>
              <c:showSerName val="0"/>
              <c:showPercent val="0"/>
              <c:showBubbleSize val="0"/>
            </c:dLbl>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Sheet1!$F$2:$F$6</c:f>
              <c:numCache>
                <c:formatCode>0%</c:formatCode>
                <c:ptCount val="5"/>
                <c:pt idx="0">
                  <c:v>0.54</c:v>
                </c:pt>
                <c:pt idx="1">
                  <c:v>0.12</c:v>
                </c:pt>
                <c:pt idx="2">
                  <c:v>0.02</c:v>
                </c:pt>
                <c:pt idx="3">
                  <c:v>0.03</c:v>
                </c:pt>
                <c:pt idx="4">
                  <c:v>0.28000000000000003</c:v>
                </c:pt>
              </c:numCache>
            </c:numRef>
          </c:val>
        </c:ser>
        <c:ser>
          <c:idx val="5"/>
          <c:order val="5"/>
          <c:tx>
            <c:strRef>
              <c:f>Sheet1!$G$1</c:f>
              <c:strCache>
                <c:ptCount val="1"/>
                <c:pt idx="0">
                  <c:v>Column2</c:v>
                </c:pt>
              </c:strCache>
            </c:strRef>
          </c:tx>
          <c:spPr>
            <a:solidFill>
              <a:srgbClr val="C00000">
                <a:alpha val="50000"/>
              </a:srgbClr>
            </a:solidFill>
          </c:spPr>
          <c:invertIfNegative val="0"/>
          <c:dLbls>
            <c:dLbl>
              <c:idx val="0"/>
              <c:layout>
                <c:manualLayout>
                  <c:x val="4.3481550641113207E-3"/>
                  <c:y val="0"/>
                </c:manualLayout>
              </c:layout>
              <c:dLblPos val="outEnd"/>
              <c:showLegendKey val="0"/>
              <c:showVal val="1"/>
              <c:showCatName val="0"/>
              <c:showSerName val="0"/>
              <c:showPercent val="0"/>
              <c:showBubbleSize val="0"/>
            </c:dLbl>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Sheet1!$G$2:$G$6</c:f>
              <c:numCache>
                <c:formatCode>General</c:formatCode>
                <c:ptCount val="5"/>
              </c:numCache>
            </c:numRef>
          </c:val>
        </c:ser>
        <c:dLbls>
          <c:dLblPos val="outEnd"/>
          <c:showLegendKey val="0"/>
          <c:showVal val="1"/>
          <c:showCatName val="0"/>
          <c:showSerName val="0"/>
          <c:showPercent val="0"/>
          <c:showBubbleSize val="0"/>
        </c:dLbls>
        <c:gapWidth val="150"/>
        <c:axId val="216332928"/>
        <c:axId val="217321856"/>
      </c:barChart>
      <c:catAx>
        <c:axId val="216332928"/>
        <c:scaling>
          <c:orientation val="minMax"/>
        </c:scaling>
        <c:delete val="1"/>
        <c:axPos val="b"/>
        <c:numFmt formatCode="General" sourceLinked="1"/>
        <c:majorTickMark val="out"/>
        <c:minorTickMark val="none"/>
        <c:tickLblPos val="nextTo"/>
        <c:crossAx val="217321856"/>
        <c:crosses val="autoZero"/>
        <c:auto val="1"/>
        <c:lblAlgn val="ctr"/>
        <c:lblOffset val="100"/>
        <c:noMultiLvlLbl val="0"/>
      </c:catAx>
      <c:valAx>
        <c:axId val="217321856"/>
        <c:scaling>
          <c:orientation val="minMax"/>
        </c:scaling>
        <c:delete val="1"/>
        <c:axPos val="l"/>
        <c:numFmt formatCode="0%" sourceLinked="1"/>
        <c:majorTickMark val="out"/>
        <c:minorTickMark val="none"/>
        <c:tickLblPos val="nextTo"/>
        <c:crossAx val="21633292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6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289357212701352"/>
          <c:y val="0.38146359342053171"/>
          <c:w val="0.81342828469970663"/>
          <c:h val="0.50684069459803827"/>
        </c:manualLayout>
      </c:layout>
      <c:barChart>
        <c:barDir val="col"/>
        <c:grouping val="clustered"/>
        <c:varyColors val="0"/>
        <c:ser>
          <c:idx val="0"/>
          <c:order val="0"/>
          <c:tx>
            <c:strRef>
              <c:f>Sheet1!$A$2</c:f>
              <c:strCache>
                <c:ptCount val="1"/>
              </c:strCache>
            </c:strRef>
          </c:tx>
          <c:invertIfNegative val="0"/>
          <c:dPt>
            <c:idx val="0"/>
            <c:invertIfNegative val="0"/>
            <c:bubble3D val="0"/>
            <c:spPr>
              <a:solidFill>
                <a:schemeClr val="tx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rgbClr val="002A7E"/>
              </a:solidFill>
              <a:ln>
                <a:noFill/>
              </a:ln>
            </c:spPr>
          </c:dPt>
          <c:dPt>
            <c:idx val="7"/>
            <c:invertIfNegative val="0"/>
            <c:bubble3D val="0"/>
            <c:spPr>
              <a:solidFill>
                <a:srgbClr val="9E2600"/>
              </a:solidFill>
            </c:spPr>
          </c:dPt>
          <c:dPt>
            <c:idx val="8"/>
            <c:invertIfNegative val="0"/>
            <c:bubble3D val="0"/>
            <c:spPr>
              <a:solidFill>
                <a:schemeClr val="bg1">
                  <a:lumMod val="50000"/>
                </a:schemeClr>
              </a:solidFill>
            </c:spPr>
          </c:dPt>
          <c:dLbls>
            <c:txPr>
              <a:bodyPr/>
              <a:lstStyle/>
              <a:p>
                <a:pPr>
                  <a:defRPr sz="700" b="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Sheet1!$B$1:$J$1</c:f>
              <c:strCache>
                <c:ptCount val="9"/>
                <c:pt idx="0">
                  <c:v>AR</c:v>
                </c:pt>
                <c:pt idx="1">
                  <c:v>AU</c:v>
                </c:pt>
                <c:pt idx="2">
                  <c:v>CA</c:v>
                </c:pt>
                <c:pt idx="3">
                  <c:v>DE</c:v>
                </c:pt>
                <c:pt idx="4">
                  <c:v>JP</c:v>
                </c:pt>
                <c:pt idx="5">
                  <c:v>NL</c:v>
                </c:pt>
                <c:pt idx="6">
                  <c:v>TH</c:v>
                </c:pt>
                <c:pt idx="7">
                  <c:v>UK</c:v>
                </c:pt>
                <c:pt idx="8">
                  <c:v>US</c:v>
                </c:pt>
              </c:strCache>
            </c:strRef>
          </c:cat>
          <c:val>
            <c:numRef>
              <c:f>Sheet1!$B$2:$J$2</c:f>
              <c:numCache>
                <c:formatCode>0%</c:formatCode>
                <c:ptCount val="9"/>
                <c:pt idx="0">
                  <c:v>0.55000000000000004</c:v>
                </c:pt>
                <c:pt idx="1">
                  <c:v>0.45</c:v>
                </c:pt>
                <c:pt idx="2">
                  <c:v>0.33</c:v>
                </c:pt>
                <c:pt idx="3">
                  <c:v>0.2</c:v>
                </c:pt>
                <c:pt idx="4">
                  <c:v>0.21</c:v>
                </c:pt>
                <c:pt idx="5">
                  <c:v>0.27</c:v>
                </c:pt>
                <c:pt idx="6">
                  <c:v>0.33</c:v>
                </c:pt>
                <c:pt idx="7">
                  <c:v>0.43</c:v>
                </c:pt>
                <c:pt idx="8">
                  <c:v>0.39</c:v>
                </c:pt>
              </c:numCache>
            </c:numRef>
          </c:val>
        </c:ser>
        <c:dLbls>
          <c:showLegendKey val="0"/>
          <c:showVal val="0"/>
          <c:showCatName val="0"/>
          <c:showSerName val="0"/>
          <c:showPercent val="0"/>
          <c:showBubbleSize val="0"/>
        </c:dLbls>
        <c:gapWidth val="50"/>
        <c:axId val="147584512"/>
        <c:axId val="147586048"/>
      </c:barChart>
      <c:catAx>
        <c:axId val="147584512"/>
        <c:scaling>
          <c:orientation val="minMax"/>
        </c:scaling>
        <c:delete val="0"/>
        <c:axPos val="b"/>
        <c:majorTickMark val="out"/>
        <c:minorTickMark val="none"/>
        <c:tickLblPos val="nextTo"/>
        <c:txPr>
          <a:bodyPr/>
          <a:lstStyle/>
          <a:p>
            <a:pPr>
              <a:defRPr sz="8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47586048"/>
        <c:crosses val="autoZero"/>
        <c:auto val="1"/>
        <c:lblAlgn val="ctr"/>
        <c:lblOffset val="100"/>
        <c:noMultiLvlLbl val="0"/>
      </c:catAx>
      <c:valAx>
        <c:axId val="147586048"/>
        <c:scaling>
          <c:orientation val="minMax"/>
          <c:max val="1"/>
          <c:min val="0"/>
        </c:scaling>
        <c:delete val="1"/>
        <c:axPos val="l"/>
        <c:numFmt formatCode="0%" sourceLinked="1"/>
        <c:majorTickMark val="out"/>
        <c:minorTickMark val="none"/>
        <c:tickLblPos val="nextTo"/>
        <c:crossAx val="14758451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65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0.53</c:v>
                </c:pt>
                <c:pt idx="1">
                  <c:v>0.47</c:v>
                </c:pt>
              </c:numCache>
            </c:numRef>
          </c:val>
        </c:ser>
        <c:dLbls>
          <c:showLegendKey val="0"/>
          <c:showVal val="1"/>
          <c:showCatName val="0"/>
          <c:showSerName val="0"/>
          <c:showPercent val="0"/>
          <c:showBubbleSize val="0"/>
          <c:showLeaderLines val="1"/>
        </c:dLbls>
        <c:firstSliceAng val="0"/>
        <c:holeSize val="40"/>
      </c:doughnutChart>
    </c:plotArea>
    <c:plotVisOnly val="1"/>
    <c:dispBlanksAs val="gap"/>
    <c:showDLblsOverMax val="0"/>
  </c:chart>
  <c:txPr>
    <a:bodyPr/>
    <a:lstStyle/>
    <a:p>
      <a:pPr>
        <a:defRPr sz="1800"/>
      </a:pPr>
      <a:endParaRPr lang="en-US"/>
    </a:p>
  </c:txPr>
  <c:externalData r:id="rId1">
    <c:autoUpdate val="0"/>
  </c:externalData>
</c:chartSpace>
</file>

<file path=ppt/charts/chart65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0.45</c:v>
                </c:pt>
                <c:pt idx="1">
                  <c:v>0.55000000000000004</c:v>
                </c:pt>
              </c:numCache>
            </c:numRef>
          </c:val>
        </c:ser>
        <c:dLbls>
          <c:showLegendKey val="0"/>
          <c:showVal val="1"/>
          <c:showCatName val="0"/>
          <c:showSerName val="0"/>
          <c:showPercent val="0"/>
          <c:showBubbleSize val="0"/>
          <c:showLeaderLines val="1"/>
        </c:dLbls>
        <c:firstSliceAng val="0"/>
        <c:holeSize val="40"/>
      </c:doughnutChart>
    </c:plotArea>
    <c:plotVisOnly val="1"/>
    <c:dispBlanksAs val="gap"/>
    <c:showDLblsOverMax val="0"/>
  </c:chart>
  <c:txPr>
    <a:bodyPr/>
    <a:lstStyle/>
    <a:p>
      <a:pPr>
        <a:defRPr sz="1800"/>
      </a:pPr>
      <a:endParaRPr lang="en-US"/>
    </a:p>
  </c:txPr>
  <c:externalData r:id="rId1">
    <c:autoUpdate val="0"/>
  </c:externalData>
</c:chartSpace>
</file>

<file path=ppt/charts/chart65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65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C00000"/>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0.55000000000000004</c:v>
                </c:pt>
                <c:pt idx="1">
                  <c:v>0.45</c:v>
                </c:pt>
              </c:numCache>
            </c:numRef>
          </c:val>
        </c:ser>
        <c:dLbls>
          <c:showLegendKey val="0"/>
          <c:showVal val="1"/>
          <c:showCatName val="0"/>
          <c:showSerName val="0"/>
          <c:showPercent val="0"/>
          <c:showBubbleSize val="0"/>
          <c:showLeaderLines val="1"/>
        </c:dLbls>
        <c:firstSliceAng val="0"/>
        <c:holeSize val="40"/>
      </c:doughnutChart>
    </c:plotArea>
    <c:plotVisOnly val="1"/>
    <c:dispBlanksAs val="gap"/>
    <c:showDLblsOverMax val="0"/>
  </c:chart>
  <c:txPr>
    <a:bodyPr/>
    <a:lstStyle/>
    <a:p>
      <a:pPr>
        <a:defRPr sz="1800"/>
      </a:pPr>
      <a:endParaRPr lang="en-US"/>
    </a:p>
  </c:txPr>
  <c:externalData r:id="rId1">
    <c:autoUpdate val="0"/>
  </c:externalData>
</c:chartSpace>
</file>

<file path=ppt/charts/chart65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C00000"/>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0.52</c:v>
                </c:pt>
                <c:pt idx="1">
                  <c:v>0.48</c:v>
                </c:pt>
              </c:numCache>
            </c:numRef>
          </c:val>
        </c:ser>
        <c:dLbls>
          <c:showLegendKey val="0"/>
          <c:showVal val="1"/>
          <c:showCatName val="0"/>
          <c:showSerName val="0"/>
          <c:showPercent val="0"/>
          <c:showBubbleSize val="0"/>
          <c:showLeaderLines val="1"/>
        </c:dLbls>
        <c:firstSliceAng val="0"/>
        <c:holeSize val="40"/>
      </c:doughnutChart>
    </c:plotArea>
    <c:plotVisOnly val="1"/>
    <c:dispBlanksAs val="gap"/>
    <c:showDLblsOverMax val="0"/>
  </c:chart>
  <c:txPr>
    <a:bodyPr/>
    <a:lstStyle/>
    <a:p>
      <a:pPr>
        <a:defRPr sz="1800"/>
      </a:pPr>
      <a:endParaRPr lang="en-US"/>
    </a:p>
  </c:txPr>
  <c:externalData r:id="rId1">
    <c:autoUpdate val="0"/>
  </c:externalData>
</c:chartSpace>
</file>

<file path=ppt/charts/chart65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65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tx1"/>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0.51</c:v>
                </c:pt>
                <c:pt idx="1">
                  <c:v>0.49</c:v>
                </c:pt>
              </c:numCache>
            </c:numRef>
          </c:val>
        </c:ser>
        <c:dLbls>
          <c:showLegendKey val="0"/>
          <c:showVal val="1"/>
          <c:showCatName val="0"/>
          <c:showSerName val="0"/>
          <c:showPercent val="0"/>
          <c:showBubbleSize val="0"/>
          <c:showLeaderLines val="1"/>
        </c:dLbls>
        <c:firstSliceAng val="0"/>
        <c:holeSize val="40"/>
      </c:doughnutChart>
    </c:plotArea>
    <c:plotVisOnly val="1"/>
    <c:dispBlanksAs val="gap"/>
    <c:showDLblsOverMax val="0"/>
  </c:chart>
  <c:txPr>
    <a:bodyPr/>
    <a:lstStyle/>
    <a:p>
      <a:pPr>
        <a:defRPr sz="1800"/>
      </a:pPr>
      <a:endParaRPr lang="en-US"/>
    </a:p>
  </c:txPr>
  <c:externalData r:id="rId1">
    <c:autoUpdate val="0"/>
  </c:externalData>
</c:chartSpace>
</file>

<file path=ppt/charts/chart65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tx1"/>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0.51</c:v>
                </c:pt>
                <c:pt idx="1">
                  <c:v>0.49</c:v>
                </c:pt>
              </c:numCache>
            </c:numRef>
          </c:val>
        </c:ser>
        <c:dLbls>
          <c:showLegendKey val="0"/>
          <c:showVal val="1"/>
          <c:showCatName val="0"/>
          <c:showSerName val="0"/>
          <c:showPercent val="0"/>
          <c:showBubbleSize val="0"/>
          <c:showLeaderLines val="1"/>
        </c:dLbls>
        <c:firstSliceAng val="0"/>
        <c:holeSize val="40"/>
      </c:doughnutChart>
    </c:plotArea>
    <c:plotVisOnly val="1"/>
    <c:dispBlanksAs val="gap"/>
    <c:showDLblsOverMax val="0"/>
  </c:chart>
  <c:txPr>
    <a:bodyPr/>
    <a:lstStyle/>
    <a:p>
      <a:pPr>
        <a:defRPr sz="1800"/>
      </a:pPr>
      <a:endParaRPr lang="en-US"/>
    </a:p>
  </c:txPr>
  <c:externalData r:id="rId1">
    <c:autoUpdate val="0"/>
  </c:externalData>
</c:chartSpace>
</file>

<file path=ppt/charts/chart65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tx1"/>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0.55000000000000004</c:v>
                </c:pt>
                <c:pt idx="1">
                  <c:v>0.45</c:v>
                </c:pt>
              </c:numCache>
            </c:numRef>
          </c:val>
        </c:ser>
        <c:dLbls>
          <c:showLegendKey val="0"/>
          <c:showVal val="1"/>
          <c:showCatName val="0"/>
          <c:showSerName val="0"/>
          <c:showPercent val="0"/>
          <c:showBubbleSize val="0"/>
          <c:showLeaderLines val="1"/>
        </c:dLbls>
        <c:firstSliceAng val="0"/>
        <c:holeSize val="40"/>
      </c:doughnutChart>
    </c:plotArea>
    <c:plotVisOnly val="1"/>
    <c:dispBlanksAs val="gap"/>
    <c:showDLblsOverMax val="0"/>
  </c:chart>
  <c:txPr>
    <a:bodyPr/>
    <a:lstStyle/>
    <a:p>
      <a:pPr>
        <a:defRPr sz="1800"/>
      </a:pPr>
      <a:endParaRPr lang="en-US"/>
    </a:p>
  </c:txPr>
  <c:externalData r:id="rId1">
    <c:autoUpdate val="0"/>
  </c:externalData>
</c:chartSpace>
</file>

<file path=ppt/charts/chart65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Sheet1!$B$1</c:f>
              <c:strCache>
                <c:ptCount val="1"/>
                <c:pt idx="0">
                  <c:v>M 18-39</c:v>
                </c:pt>
              </c:strCache>
            </c:strRef>
          </c:tx>
          <c:spPr>
            <a:ln>
              <a:noFill/>
            </a:ln>
          </c:spPr>
          <c:marker>
            <c:symbol val="square"/>
            <c:size val="7"/>
            <c:spPr>
              <a:solidFill>
                <a:srgbClr val="004EBC"/>
              </a:solidFill>
              <a:ln>
                <a:solidFill>
                  <a:schemeClr val="tx1"/>
                </a:solidFill>
              </a:ln>
            </c:spPr>
          </c:marker>
          <c:cat>
            <c:strRef>
              <c:f>Sheet1!$A$2:$A$7</c:f>
              <c:strCache>
                <c:ptCount val="6"/>
                <c:pt idx="0">
                  <c:v>Swelling of leg</c:v>
                </c:pt>
                <c:pt idx="1">
                  <c:v>Pain/tenderness of leg</c:v>
                </c:pt>
                <c:pt idx="2">
                  <c:v>Changes in the skin color of leg</c:v>
                </c:pt>
                <c:pt idx="3">
                  <c:v>Leg feels warm to touch</c:v>
                </c:pt>
                <c:pt idx="4">
                  <c:v>Itching of your leg</c:v>
                </c:pt>
                <c:pt idx="5">
                  <c:v>Leg paralysis</c:v>
                </c:pt>
              </c:strCache>
            </c:strRef>
          </c:cat>
          <c:val>
            <c:numRef>
              <c:f>Sheet1!$B$2:$B$7</c:f>
              <c:numCache>
                <c:formatCode>0%</c:formatCode>
                <c:ptCount val="6"/>
                <c:pt idx="0">
                  <c:v>0.44</c:v>
                </c:pt>
                <c:pt idx="1">
                  <c:v>0.62</c:v>
                </c:pt>
                <c:pt idx="2">
                  <c:v>0.56000000000000005</c:v>
                </c:pt>
                <c:pt idx="3">
                  <c:v>0.13</c:v>
                </c:pt>
                <c:pt idx="4">
                  <c:v>0.15</c:v>
                </c:pt>
                <c:pt idx="5">
                  <c:v>0.64</c:v>
                </c:pt>
              </c:numCache>
            </c:numRef>
          </c:val>
          <c:smooth val="0"/>
        </c:ser>
        <c:ser>
          <c:idx val="1"/>
          <c:order val="1"/>
          <c:tx>
            <c:strRef>
              <c:f>Sheet1!$C$1</c:f>
              <c:strCache>
                <c:ptCount val="1"/>
                <c:pt idx="0">
                  <c:v>F 18-39</c:v>
                </c:pt>
              </c:strCache>
            </c:strRef>
          </c:tx>
          <c:spPr>
            <a:ln>
              <a:noFill/>
            </a:ln>
          </c:spPr>
          <c:marker>
            <c:symbol val="square"/>
            <c:size val="7"/>
            <c:spPr>
              <a:solidFill>
                <a:srgbClr val="FF0000"/>
              </a:solidFill>
              <a:ln>
                <a:solidFill>
                  <a:schemeClr val="tx1"/>
                </a:solidFill>
              </a:ln>
            </c:spPr>
          </c:marker>
          <c:cat>
            <c:strRef>
              <c:f>Sheet1!$A$2:$A$7</c:f>
              <c:strCache>
                <c:ptCount val="6"/>
                <c:pt idx="0">
                  <c:v>Swelling of leg</c:v>
                </c:pt>
                <c:pt idx="1">
                  <c:v>Pain/tenderness of leg</c:v>
                </c:pt>
                <c:pt idx="2">
                  <c:v>Changes in the skin color of leg</c:v>
                </c:pt>
                <c:pt idx="3">
                  <c:v>Leg feels warm to touch</c:v>
                </c:pt>
                <c:pt idx="4">
                  <c:v>Itching of your leg</c:v>
                </c:pt>
                <c:pt idx="5">
                  <c:v>Leg paralysis</c:v>
                </c:pt>
              </c:strCache>
            </c:strRef>
          </c:cat>
          <c:val>
            <c:numRef>
              <c:f>Sheet1!$C$2:$C$7</c:f>
              <c:numCache>
                <c:formatCode>0%</c:formatCode>
                <c:ptCount val="6"/>
                <c:pt idx="0">
                  <c:v>0.75</c:v>
                </c:pt>
                <c:pt idx="1">
                  <c:v>0.56000000000000005</c:v>
                </c:pt>
                <c:pt idx="2">
                  <c:v>0.63</c:v>
                </c:pt>
                <c:pt idx="3">
                  <c:v>0.21</c:v>
                </c:pt>
                <c:pt idx="4">
                  <c:v>0.17</c:v>
                </c:pt>
                <c:pt idx="5">
                  <c:v>0.63</c:v>
                </c:pt>
              </c:numCache>
            </c:numRef>
          </c:val>
          <c:smooth val="0"/>
        </c:ser>
        <c:ser>
          <c:idx val="2"/>
          <c:order val="2"/>
          <c:tx>
            <c:strRef>
              <c:f>Sheet1!$D$1</c:f>
              <c:strCache>
                <c:ptCount val="1"/>
                <c:pt idx="0">
                  <c:v>M 40+</c:v>
                </c:pt>
              </c:strCache>
            </c:strRef>
          </c:tx>
          <c:spPr>
            <a:ln>
              <a:noFill/>
            </a:ln>
          </c:spPr>
          <c:marker>
            <c:symbol val="triangle"/>
            <c:size val="7"/>
            <c:spPr>
              <a:solidFill>
                <a:srgbClr val="004EBC"/>
              </a:solidFill>
              <a:ln>
                <a:solidFill>
                  <a:schemeClr val="tx1"/>
                </a:solidFill>
              </a:ln>
            </c:spPr>
          </c:marker>
          <c:cat>
            <c:strRef>
              <c:f>Sheet1!$A$2:$A$7</c:f>
              <c:strCache>
                <c:ptCount val="6"/>
                <c:pt idx="0">
                  <c:v>Swelling of leg</c:v>
                </c:pt>
                <c:pt idx="1">
                  <c:v>Pain/tenderness of leg</c:v>
                </c:pt>
                <c:pt idx="2">
                  <c:v>Changes in the skin color of leg</c:v>
                </c:pt>
                <c:pt idx="3">
                  <c:v>Leg feels warm to touch</c:v>
                </c:pt>
                <c:pt idx="4">
                  <c:v>Itching of your leg</c:v>
                </c:pt>
                <c:pt idx="5">
                  <c:v>Leg paralysis</c:v>
                </c:pt>
              </c:strCache>
            </c:strRef>
          </c:cat>
          <c:val>
            <c:numRef>
              <c:f>Sheet1!$D$2:$D$7</c:f>
              <c:numCache>
                <c:formatCode>0%</c:formatCode>
                <c:ptCount val="6"/>
                <c:pt idx="0">
                  <c:v>0.68</c:v>
                </c:pt>
                <c:pt idx="1">
                  <c:v>0.71</c:v>
                </c:pt>
                <c:pt idx="2">
                  <c:v>0.53</c:v>
                </c:pt>
                <c:pt idx="3">
                  <c:v>0.15</c:v>
                </c:pt>
                <c:pt idx="4">
                  <c:v>0.15</c:v>
                </c:pt>
                <c:pt idx="5">
                  <c:v>0.59</c:v>
                </c:pt>
              </c:numCache>
            </c:numRef>
          </c:val>
          <c:smooth val="0"/>
        </c:ser>
        <c:ser>
          <c:idx val="3"/>
          <c:order val="3"/>
          <c:tx>
            <c:strRef>
              <c:f>Sheet1!$E$1</c:f>
              <c:strCache>
                <c:ptCount val="1"/>
                <c:pt idx="0">
                  <c:v>F 40+</c:v>
                </c:pt>
              </c:strCache>
            </c:strRef>
          </c:tx>
          <c:spPr>
            <a:ln w="28575">
              <a:noFill/>
            </a:ln>
          </c:spPr>
          <c:marker>
            <c:symbol val="triangle"/>
            <c:size val="7"/>
            <c:spPr>
              <a:solidFill>
                <a:srgbClr val="FF0000"/>
              </a:solidFill>
              <a:ln w="12700">
                <a:solidFill>
                  <a:schemeClr val="tx1"/>
                </a:solidFill>
              </a:ln>
            </c:spPr>
          </c:marker>
          <c:cat>
            <c:strRef>
              <c:f>Sheet1!$A$2:$A$7</c:f>
              <c:strCache>
                <c:ptCount val="6"/>
                <c:pt idx="0">
                  <c:v>Swelling of leg</c:v>
                </c:pt>
                <c:pt idx="1">
                  <c:v>Pain/tenderness of leg</c:v>
                </c:pt>
                <c:pt idx="2">
                  <c:v>Changes in the skin color of leg</c:v>
                </c:pt>
                <c:pt idx="3">
                  <c:v>Leg feels warm to touch</c:v>
                </c:pt>
                <c:pt idx="4">
                  <c:v>Itching of your leg</c:v>
                </c:pt>
                <c:pt idx="5">
                  <c:v>Leg paralysis</c:v>
                </c:pt>
              </c:strCache>
            </c:strRef>
          </c:cat>
          <c:val>
            <c:numRef>
              <c:f>Sheet1!$E$2:$E$7</c:f>
              <c:numCache>
                <c:formatCode>0%</c:formatCode>
                <c:ptCount val="6"/>
                <c:pt idx="0">
                  <c:v>0.62</c:v>
                </c:pt>
                <c:pt idx="1">
                  <c:v>0.64</c:v>
                </c:pt>
                <c:pt idx="2">
                  <c:v>0.51</c:v>
                </c:pt>
                <c:pt idx="3">
                  <c:v>0.12</c:v>
                </c:pt>
                <c:pt idx="4">
                  <c:v>0.13</c:v>
                </c:pt>
                <c:pt idx="5">
                  <c:v>0.6</c:v>
                </c:pt>
              </c:numCache>
            </c:numRef>
          </c:val>
          <c:smooth val="0"/>
        </c:ser>
        <c:dLbls>
          <c:showLegendKey val="0"/>
          <c:showVal val="0"/>
          <c:showCatName val="0"/>
          <c:showSerName val="0"/>
          <c:showPercent val="0"/>
          <c:showBubbleSize val="0"/>
        </c:dLbls>
        <c:marker val="1"/>
        <c:smooth val="0"/>
        <c:axId val="218080000"/>
        <c:axId val="218081920"/>
      </c:lineChart>
      <c:catAx>
        <c:axId val="218080000"/>
        <c:scaling>
          <c:orientation val="minMax"/>
        </c:scaling>
        <c:delete val="0"/>
        <c:axPos val="b"/>
        <c:majorTickMark val="out"/>
        <c:minorTickMark val="none"/>
        <c:tickLblPos val="nextTo"/>
        <c:txPr>
          <a:bodyPr/>
          <a:lstStyle/>
          <a:p>
            <a:pPr>
              <a:defRPr sz="9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218081920"/>
        <c:crosses val="autoZero"/>
        <c:auto val="1"/>
        <c:lblAlgn val="ctr"/>
        <c:lblOffset val="100"/>
        <c:noMultiLvlLbl val="0"/>
      </c:catAx>
      <c:valAx>
        <c:axId val="218081920"/>
        <c:scaling>
          <c:orientation val="minMax"/>
          <c:max val="1"/>
          <c:min val="0"/>
        </c:scaling>
        <c:delete val="0"/>
        <c:axPos val="l"/>
        <c:numFmt formatCode="0%" sourceLinked="1"/>
        <c:majorTickMark val="out"/>
        <c:minorTickMark val="none"/>
        <c:tickLblPos val="nextTo"/>
        <c:txPr>
          <a:bodyPr/>
          <a:lstStyle/>
          <a:p>
            <a:pPr>
              <a:defRPr sz="1050">
                <a:latin typeface="Arial" panose="020B0604020202020204" pitchFamily="34" charset="0"/>
                <a:cs typeface="Arial" panose="020B0604020202020204" pitchFamily="34" charset="0"/>
              </a:defRPr>
            </a:pPr>
            <a:endParaRPr lang="en-US"/>
          </a:p>
        </c:txPr>
        <c:crossAx val="218080000"/>
        <c:crosses val="autoZero"/>
        <c:crossBetween val="between"/>
        <c:majorUnit val="0.2"/>
      </c:valAx>
    </c:plotArea>
    <c:legend>
      <c:legendPos val="t"/>
      <c:layout>
        <c:manualLayout>
          <c:xMode val="edge"/>
          <c:yMode val="edge"/>
          <c:x val="0.22198588980950568"/>
          <c:y val="3.4375000000000003E-2"/>
          <c:w val="0.55602822038098865"/>
          <c:h val="6.0237204724409445E-2"/>
        </c:manualLayout>
      </c:layout>
      <c:overlay val="0"/>
      <c:txPr>
        <a:bodyPr/>
        <a:lstStyle/>
        <a:p>
          <a:pPr>
            <a:defRPr sz="1200">
              <a:latin typeface="Arial" panose="020B0604020202020204" pitchFamily="34" charset="0"/>
              <a:cs typeface="Arial" panose="020B0604020202020204" pitchFamily="34" charset="0"/>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6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289357212701352"/>
          <c:y val="0.38146359342053171"/>
          <c:w val="0.81342828469970663"/>
          <c:h val="0.50684069459803827"/>
        </c:manualLayout>
      </c:layout>
      <c:barChart>
        <c:barDir val="col"/>
        <c:grouping val="clustered"/>
        <c:varyColors val="0"/>
        <c:ser>
          <c:idx val="0"/>
          <c:order val="0"/>
          <c:tx>
            <c:strRef>
              <c:f>Sheet1!$A$2</c:f>
              <c:strCache>
                <c:ptCount val="1"/>
              </c:strCache>
            </c:strRef>
          </c:tx>
          <c:invertIfNegative val="0"/>
          <c:dPt>
            <c:idx val="0"/>
            <c:invertIfNegative val="0"/>
            <c:bubble3D val="0"/>
            <c:spPr>
              <a:solidFill>
                <a:schemeClr val="tx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rgbClr val="002A7E"/>
              </a:solidFill>
              <a:ln>
                <a:noFill/>
              </a:ln>
            </c:spPr>
          </c:dPt>
          <c:dPt>
            <c:idx val="7"/>
            <c:invertIfNegative val="0"/>
            <c:bubble3D val="0"/>
            <c:spPr>
              <a:solidFill>
                <a:srgbClr val="9E2600"/>
              </a:solidFill>
            </c:spPr>
          </c:dPt>
          <c:dPt>
            <c:idx val="8"/>
            <c:invertIfNegative val="0"/>
            <c:bubble3D val="0"/>
            <c:spPr>
              <a:solidFill>
                <a:schemeClr val="bg1">
                  <a:lumMod val="50000"/>
                </a:schemeClr>
              </a:solidFill>
            </c:spPr>
          </c:dPt>
          <c:dLbls>
            <c:txPr>
              <a:bodyPr/>
              <a:lstStyle/>
              <a:p>
                <a:pPr>
                  <a:defRPr sz="700" b="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Sheet1!$B$1:$J$1</c:f>
              <c:strCache>
                <c:ptCount val="9"/>
                <c:pt idx="0">
                  <c:v>AR</c:v>
                </c:pt>
                <c:pt idx="1">
                  <c:v>AU</c:v>
                </c:pt>
                <c:pt idx="2">
                  <c:v>CA</c:v>
                </c:pt>
                <c:pt idx="3">
                  <c:v>DE</c:v>
                </c:pt>
                <c:pt idx="4">
                  <c:v>JP</c:v>
                </c:pt>
                <c:pt idx="5">
                  <c:v>NL</c:v>
                </c:pt>
                <c:pt idx="6">
                  <c:v>TH</c:v>
                </c:pt>
                <c:pt idx="7">
                  <c:v>UK</c:v>
                </c:pt>
                <c:pt idx="8">
                  <c:v>US</c:v>
                </c:pt>
              </c:strCache>
            </c:strRef>
          </c:cat>
          <c:val>
            <c:numRef>
              <c:f>Sheet1!$B$2:$J$2</c:f>
              <c:numCache>
                <c:formatCode>0%</c:formatCode>
                <c:ptCount val="9"/>
                <c:pt idx="0">
                  <c:v>0.49</c:v>
                </c:pt>
                <c:pt idx="1">
                  <c:v>0.52</c:v>
                </c:pt>
                <c:pt idx="2">
                  <c:v>0.53</c:v>
                </c:pt>
                <c:pt idx="3">
                  <c:v>0.44</c:v>
                </c:pt>
                <c:pt idx="4">
                  <c:v>0.62</c:v>
                </c:pt>
                <c:pt idx="5">
                  <c:v>0.45</c:v>
                </c:pt>
                <c:pt idx="6">
                  <c:v>0.42</c:v>
                </c:pt>
                <c:pt idx="7">
                  <c:v>0.32</c:v>
                </c:pt>
                <c:pt idx="8">
                  <c:v>0.53</c:v>
                </c:pt>
              </c:numCache>
            </c:numRef>
          </c:val>
        </c:ser>
        <c:dLbls>
          <c:showLegendKey val="0"/>
          <c:showVal val="0"/>
          <c:showCatName val="0"/>
          <c:showSerName val="0"/>
          <c:showPercent val="0"/>
          <c:showBubbleSize val="0"/>
        </c:dLbls>
        <c:gapWidth val="50"/>
        <c:axId val="147507072"/>
        <c:axId val="147508608"/>
      </c:barChart>
      <c:catAx>
        <c:axId val="147507072"/>
        <c:scaling>
          <c:orientation val="minMax"/>
        </c:scaling>
        <c:delete val="0"/>
        <c:axPos val="b"/>
        <c:majorTickMark val="out"/>
        <c:minorTickMark val="none"/>
        <c:tickLblPos val="nextTo"/>
        <c:txPr>
          <a:bodyPr/>
          <a:lstStyle/>
          <a:p>
            <a:pPr>
              <a:defRPr sz="8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47508608"/>
        <c:crosses val="autoZero"/>
        <c:auto val="1"/>
        <c:lblAlgn val="ctr"/>
        <c:lblOffset val="100"/>
        <c:noMultiLvlLbl val="0"/>
      </c:catAx>
      <c:valAx>
        <c:axId val="147508608"/>
        <c:scaling>
          <c:orientation val="minMax"/>
          <c:max val="1"/>
          <c:min val="0"/>
        </c:scaling>
        <c:delete val="1"/>
        <c:axPos val="l"/>
        <c:numFmt formatCode="0%" sourceLinked="1"/>
        <c:majorTickMark val="out"/>
        <c:minorTickMark val="none"/>
        <c:tickLblPos val="nextTo"/>
        <c:crossAx val="14750707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66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0.38</c:v>
                </c:pt>
                <c:pt idx="1">
                  <c:v>0.62</c:v>
                </c:pt>
              </c:numCache>
            </c:numRef>
          </c:val>
        </c:ser>
        <c:dLbls>
          <c:showLegendKey val="0"/>
          <c:showVal val="1"/>
          <c:showCatName val="0"/>
          <c:showSerName val="0"/>
          <c:showPercent val="0"/>
          <c:showBubbleSize val="0"/>
          <c:showLeaderLines val="1"/>
        </c:dLbls>
        <c:firstSliceAng val="0"/>
        <c:holeSize val="40"/>
      </c:doughnutChart>
    </c:plotArea>
    <c:plotVisOnly val="1"/>
    <c:dispBlanksAs val="gap"/>
    <c:showDLblsOverMax val="0"/>
  </c:chart>
  <c:txPr>
    <a:bodyPr/>
    <a:lstStyle/>
    <a:p>
      <a:pPr>
        <a:defRPr sz="1800"/>
      </a:pPr>
      <a:endParaRPr lang="en-US"/>
    </a:p>
  </c:txPr>
  <c:externalData r:id="rId1">
    <c:autoUpdate val="0"/>
  </c:externalData>
</c:chartSpace>
</file>

<file path=ppt/charts/chart66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0.4</c:v>
                </c:pt>
                <c:pt idx="1">
                  <c:v>0.6</c:v>
                </c:pt>
              </c:numCache>
            </c:numRef>
          </c:val>
        </c:ser>
        <c:dLbls>
          <c:showLegendKey val="0"/>
          <c:showVal val="1"/>
          <c:showCatName val="0"/>
          <c:showSerName val="0"/>
          <c:showPercent val="0"/>
          <c:showBubbleSize val="0"/>
          <c:showLeaderLines val="1"/>
        </c:dLbls>
        <c:firstSliceAng val="0"/>
        <c:holeSize val="40"/>
      </c:doughnutChart>
    </c:plotArea>
    <c:plotVisOnly val="1"/>
    <c:dispBlanksAs val="gap"/>
    <c:showDLblsOverMax val="0"/>
  </c:chart>
  <c:txPr>
    <a:bodyPr/>
    <a:lstStyle/>
    <a:p>
      <a:pPr>
        <a:defRPr sz="1800"/>
      </a:pPr>
      <a:endParaRPr lang="en-US"/>
    </a:p>
  </c:txPr>
  <c:externalData r:id="rId1">
    <c:autoUpdate val="0"/>
  </c:externalData>
</c:chartSpace>
</file>

<file path=ppt/charts/chart66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C00000"/>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0.54</c:v>
                </c:pt>
                <c:pt idx="1">
                  <c:v>0.46</c:v>
                </c:pt>
              </c:numCache>
            </c:numRef>
          </c:val>
        </c:ser>
        <c:dLbls>
          <c:showLegendKey val="0"/>
          <c:showVal val="1"/>
          <c:showCatName val="0"/>
          <c:showSerName val="0"/>
          <c:showPercent val="0"/>
          <c:showBubbleSize val="0"/>
          <c:showLeaderLines val="1"/>
        </c:dLbls>
        <c:firstSliceAng val="0"/>
        <c:holeSize val="40"/>
      </c:doughnutChart>
    </c:plotArea>
    <c:plotVisOnly val="1"/>
    <c:dispBlanksAs val="gap"/>
    <c:showDLblsOverMax val="0"/>
  </c:chart>
  <c:txPr>
    <a:bodyPr/>
    <a:lstStyle/>
    <a:p>
      <a:pPr>
        <a:defRPr sz="1800"/>
      </a:pPr>
      <a:endParaRPr lang="en-US"/>
    </a:p>
  </c:txPr>
  <c:externalData r:id="rId1">
    <c:autoUpdate val="0"/>
  </c:externalData>
</c:chartSpace>
</file>

<file path=ppt/charts/chart66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C00000"/>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0.45</c:v>
                </c:pt>
                <c:pt idx="1">
                  <c:v>0.55000000000000004</c:v>
                </c:pt>
              </c:numCache>
            </c:numRef>
          </c:val>
        </c:ser>
        <c:dLbls>
          <c:showLegendKey val="0"/>
          <c:showVal val="1"/>
          <c:showCatName val="0"/>
          <c:showSerName val="0"/>
          <c:showPercent val="0"/>
          <c:showBubbleSize val="0"/>
          <c:showLeaderLines val="1"/>
        </c:dLbls>
        <c:firstSliceAng val="0"/>
        <c:holeSize val="40"/>
      </c:doughnutChart>
    </c:plotArea>
    <c:plotVisOnly val="1"/>
    <c:dispBlanksAs val="gap"/>
    <c:showDLblsOverMax val="0"/>
  </c:chart>
  <c:txPr>
    <a:bodyPr/>
    <a:lstStyle/>
    <a:p>
      <a:pPr>
        <a:defRPr sz="1800"/>
      </a:pPr>
      <a:endParaRPr lang="en-US"/>
    </a:p>
  </c:txPr>
  <c:externalData r:id="rId1">
    <c:autoUpdate val="0"/>
  </c:externalData>
</c:chartSpace>
</file>

<file path=ppt/charts/chart66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tx1"/>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0.45</c:v>
                </c:pt>
                <c:pt idx="1">
                  <c:v>0.55000000000000004</c:v>
                </c:pt>
              </c:numCache>
            </c:numRef>
          </c:val>
        </c:ser>
        <c:dLbls>
          <c:showLegendKey val="0"/>
          <c:showVal val="1"/>
          <c:showCatName val="0"/>
          <c:showSerName val="0"/>
          <c:showPercent val="0"/>
          <c:showBubbleSize val="0"/>
          <c:showLeaderLines val="1"/>
        </c:dLbls>
        <c:firstSliceAng val="0"/>
        <c:holeSize val="40"/>
      </c:doughnutChart>
    </c:plotArea>
    <c:plotVisOnly val="1"/>
    <c:dispBlanksAs val="gap"/>
    <c:showDLblsOverMax val="0"/>
  </c:chart>
  <c:txPr>
    <a:bodyPr/>
    <a:lstStyle/>
    <a:p>
      <a:pPr>
        <a:defRPr sz="1800"/>
      </a:pPr>
      <a:endParaRPr lang="en-US"/>
    </a:p>
  </c:txPr>
  <c:externalData r:id="rId1">
    <c:autoUpdate val="0"/>
  </c:externalData>
</c:chartSpace>
</file>

<file path=ppt/charts/chart66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tx1"/>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0.39</c:v>
                </c:pt>
                <c:pt idx="1">
                  <c:v>0.61</c:v>
                </c:pt>
              </c:numCache>
            </c:numRef>
          </c:val>
        </c:ser>
        <c:dLbls>
          <c:showLegendKey val="0"/>
          <c:showVal val="1"/>
          <c:showCatName val="0"/>
          <c:showSerName val="0"/>
          <c:showPercent val="0"/>
          <c:showBubbleSize val="0"/>
          <c:showLeaderLines val="1"/>
        </c:dLbls>
        <c:firstSliceAng val="0"/>
        <c:holeSize val="40"/>
      </c:doughnutChart>
    </c:plotArea>
    <c:plotVisOnly val="1"/>
    <c:dispBlanksAs val="gap"/>
    <c:showDLblsOverMax val="0"/>
  </c:chart>
  <c:txPr>
    <a:bodyPr/>
    <a:lstStyle/>
    <a:p>
      <a:pPr>
        <a:defRPr sz="1800"/>
      </a:pPr>
      <a:endParaRPr lang="en-US"/>
    </a:p>
  </c:txPr>
  <c:externalData r:id="rId1">
    <c:autoUpdate val="0"/>
  </c:externalData>
</c:chartSpace>
</file>

<file path=ppt/charts/chart66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tx1"/>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0.53</c:v>
                </c:pt>
                <c:pt idx="1">
                  <c:v>0.47</c:v>
                </c:pt>
              </c:numCache>
            </c:numRef>
          </c:val>
        </c:ser>
        <c:dLbls>
          <c:showLegendKey val="0"/>
          <c:showVal val="1"/>
          <c:showCatName val="0"/>
          <c:showSerName val="0"/>
          <c:showPercent val="0"/>
          <c:showBubbleSize val="0"/>
          <c:showLeaderLines val="1"/>
        </c:dLbls>
        <c:firstSliceAng val="0"/>
        <c:holeSize val="40"/>
      </c:doughnutChart>
    </c:plotArea>
    <c:plotVisOnly val="1"/>
    <c:dispBlanksAs val="gap"/>
    <c:showDLblsOverMax val="0"/>
  </c:chart>
  <c:txPr>
    <a:bodyPr/>
    <a:lstStyle/>
    <a:p>
      <a:pPr>
        <a:defRPr sz="1800"/>
      </a:pPr>
      <a:endParaRPr lang="en-US"/>
    </a:p>
  </c:txPr>
  <c:externalData r:id="rId1">
    <c:autoUpdate val="0"/>
  </c:externalData>
</c:chartSpace>
</file>

<file path=ppt/charts/chart66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Sheet1!$B$1</c:f>
              <c:strCache>
                <c:ptCount val="1"/>
                <c:pt idx="0">
                  <c:v>M 18-39*</c:v>
                </c:pt>
              </c:strCache>
            </c:strRef>
          </c:tx>
          <c:spPr>
            <a:ln>
              <a:noFill/>
            </a:ln>
          </c:spPr>
          <c:marker>
            <c:symbol val="square"/>
            <c:size val="7"/>
            <c:spPr>
              <a:solidFill>
                <a:srgbClr val="004EBC"/>
              </a:solidFill>
              <a:ln>
                <a:solidFill>
                  <a:schemeClr val="tx1"/>
                </a:solidFill>
              </a:ln>
            </c:spPr>
          </c:marker>
          <c:cat>
            <c:strRef>
              <c:f>Sheet1!$A$2:$A$9</c:f>
              <c:strCache>
                <c:ptCount val="8"/>
                <c:pt idx="0">
                  <c:v>Shortness of breath</c:v>
                </c:pt>
                <c:pt idx="1">
                  <c:v>Chest pain</c:v>
                </c:pt>
                <c:pt idx="2">
                  <c:v>Rapid heart rate</c:v>
                </c:pt>
                <c:pt idx="3">
                  <c:v>Light headed/ pass out</c:v>
                </c:pt>
                <c:pt idx="4">
                  <c:v>Cough up blood</c:v>
                </c:pt>
                <c:pt idx="5">
                  <c:v>Slow/shallow breathing</c:v>
                </c:pt>
                <c:pt idx="6">
                  <c:v>Pain radiating down arm</c:v>
                </c:pt>
                <c:pt idx="7">
                  <c:v>Frequent headaches</c:v>
                </c:pt>
              </c:strCache>
            </c:strRef>
          </c:cat>
          <c:val>
            <c:numRef>
              <c:f>Sheet1!$B$2:$B$9</c:f>
              <c:numCache>
                <c:formatCode>0%</c:formatCode>
                <c:ptCount val="8"/>
                <c:pt idx="0">
                  <c:v>0.61</c:v>
                </c:pt>
                <c:pt idx="1">
                  <c:v>0.68</c:v>
                </c:pt>
                <c:pt idx="2">
                  <c:v>0.39</c:v>
                </c:pt>
                <c:pt idx="3">
                  <c:v>0.28999999999999998</c:v>
                </c:pt>
                <c:pt idx="4">
                  <c:v>0.28999999999999998</c:v>
                </c:pt>
                <c:pt idx="5">
                  <c:v>0.54</c:v>
                </c:pt>
                <c:pt idx="6">
                  <c:v>0.32</c:v>
                </c:pt>
                <c:pt idx="7">
                  <c:v>0.21</c:v>
                </c:pt>
              </c:numCache>
            </c:numRef>
          </c:val>
          <c:smooth val="0"/>
        </c:ser>
        <c:ser>
          <c:idx val="1"/>
          <c:order val="1"/>
          <c:tx>
            <c:strRef>
              <c:f>Sheet1!$C$1</c:f>
              <c:strCache>
                <c:ptCount val="1"/>
                <c:pt idx="0">
                  <c:v>F 18-39</c:v>
                </c:pt>
              </c:strCache>
            </c:strRef>
          </c:tx>
          <c:spPr>
            <a:ln>
              <a:noFill/>
            </a:ln>
          </c:spPr>
          <c:marker>
            <c:symbol val="square"/>
            <c:size val="7"/>
            <c:spPr>
              <a:solidFill>
                <a:srgbClr val="FF0000"/>
              </a:solidFill>
              <a:ln>
                <a:solidFill>
                  <a:schemeClr val="tx1"/>
                </a:solidFill>
              </a:ln>
            </c:spPr>
          </c:marker>
          <c:cat>
            <c:strRef>
              <c:f>Sheet1!$A$2:$A$9</c:f>
              <c:strCache>
                <c:ptCount val="8"/>
                <c:pt idx="0">
                  <c:v>Shortness of breath</c:v>
                </c:pt>
                <c:pt idx="1">
                  <c:v>Chest pain</c:v>
                </c:pt>
                <c:pt idx="2">
                  <c:v>Rapid heart rate</c:v>
                </c:pt>
                <c:pt idx="3">
                  <c:v>Light headed/ pass out</c:v>
                </c:pt>
                <c:pt idx="4">
                  <c:v>Cough up blood</c:v>
                </c:pt>
                <c:pt idx="5">
                  <c:v>Slow/shallow breathing</c:v>
                </c:pt>
                <c:pt idx="6">
                  <c:v>Pain radiating down arm</c:v>
                </c:pt>
                <c:pt idx="7">
                  <c:v>Frequent headaches</c:v>
                </c:pt>
              </c:strCache>
            </c:strRef>
          </c:cat>
          <c:val>
            <c:numRef>
              <c:f>Sheet1!$C$2:$C$9</c:f>
              <c:numCache>
                <c:formatCode>0%</c:formatCode>
                <c:ptCount val="8"/>
                <c:pt idx="0">
                  <c:v>0.7</c:v>
                </c:pt>
                <c:pt idx="1">
                  <c:v>0.68</c:v>
                </c:pt>
                <c:pt idx="2">
                  <c:v>0.43</c:v>
                </c:pt>
                <c:pt idx="3">
                  <c:v>0.28000000000000003</c:v>
                </c:pt>
                <c:pt idx="4">
                  <c:v>0.38</c:v>
                </c:pt>
                <c:pt idx="5">
                  <c:v>0.55000000000000004</c:v>
                </c:pt>
                <c:pt idx="6">
                  <c:v>0.34</c:v>
                </c:pt>
                <c:pt idx="7">
                  <c:v>0.19</c:v>
                </c:pt>
              </c:numCache>
            </c:numRef>
          </c:val>
          <c:smooth val="0"/>
        </c:ser>
        <c:ser>
          <c:idx val="2"/>
          <c:order val="2"/>
          <c:tx>
            <c:strRef>
              <c:f>Sheet1!$D$1</c:f>
              <c:strCache>
                <c:ptCount val="1"/>
                <c:pt idx="0">
                  <c:v>M 40+</c:v>
                </c:pt>
              </c:strCache>
            </c:strRef>
          </c:tx>
          <c:spPr>
            <a:ln>
              <a:noFill/>
            </a:ln>
          </c:spPr>
          <c:marker>
            <c:symbol val="triangle"/>
            <c:size val="7"/>
            <c:spPr>
              <a:solidFill>
                <a:srgbClr val="004EBC"/>
              </a:solidFill>
              <a:ln>
                <a:solidFill>
                  <a:schemeClr val="tx1"/>
                </a:solidFill>
              </a:ln>
            </c:spPr>
          </c:marker>
          <c:cat>
            <c:strRef>
              <c:f>Sheet1!$A$2:$A$9</c:f>
              <c:strCache>
                <c:ptCount val="8"/>
                <c:pt idx="0">
                  <c:v>Shortness of breath</c:v>
                </c:pt>
                <c:pt idx="1">
                  <c:v>Chest pain</c:v>
                </c:pt>
                <c:pt idx="2">
                  <c:v>Rapid heart rate</c:v>
                </c:pt>
                <c:pt idx="3">
                  <c:v>Light headed/ pass out</c:v>
                </c:pt>
                <c:pt idx="4">
                  <c:v>Cough up blood</c:v>
                </c:pt>
                <c:pt idx="5">
                  <c:v>Slow/shallow breathing</c:v>
                </c:pt>
                <c:pt idx="6">
                  <c:v>Pain radiating down arm</c:v>
                </c:pt>
                <c:pt idx="7">
                  <c:v>Frequent headaches</c:v>
                </c:pt>
              </c:strCache>
            </c:strRef>
          </c:cat>
          <c:val>
            <c:numRef>
              <c:f>Sheet1!$D$2:$D$9</c:f>
              <c:numCache>
                <c:formatCode>0%</c:formatCode>
                <c:ptCount val="8"/>
                <c:pt idx="0">
                  <c:v>0.66</c:v>
                </c:pt>
                <c:pt idx="1">
                  <c:v>0.71</c:v>
                </c:pt>
                <c:pt idx="2">
                  <c:v>0.43</c:v>
                </c:pt>
                <c:pt idx="3">
                  <c:v>0.22</c:v>
                </c:pt>
                <c:pt idx="4">
                  <c:v>0.32</c:v>
                </c:pt>
                <c:pt idx="5">
                  <c:v>0.5</c:v>
                </c:pt>
                <c:pt idx="6">
                  <c:v>0.24</c:v>
                </c:pt>
                <c:pt idx="7">
                  <c:v>0.26</c:v>
                </c:pt>
              </c:numCache>
            </c:numRef>
          </c:val>
          <c:smooth val="0"/>
        </c:ser>
        <c:ser>
          <c:idx val="3"/>
          <c:order val="3"/>
          <c:tx>
            <c:strRef>
              <c:f>Sheet1!$E$1</c:f>
              <c:strCache>
                <c:ptCount val="1"/>
                <c:pt idx="0">
                  <c:v>F 40+</c:v>
                </c:pt>
              </c:strCache>
            </c:strRef>
          </c:tx>
          <c:spPr>
            <a:ln w="28575">
              <a:noFill/>
            </a:ln>
          </c:spPr>
          <c:marker>
            <c:symbol val="triangle"/>
            <c:size val="7"/>
            <c:spPr>
              <a:solidFill>
                <a:srgbClr val="FF0000"/>
              </a:solidFill>
              <a:ln w="12700">
                <a:solidFill>
                  <a:schemeClr val="tx1"/>
                </a:solidFill>
              </a:ln>
            </c:spPr>
          </c:marker>
          <c:cat>
            <c:strRef>
              <c:f>Sheet1!$A$2:$A$9</c:f>
              <c:strCache>
                <c:ptCount val="8"/>
                <c:pt idx="0">
                  <c:v>Shortness of breath</c:v>
                </c:pt>
                <c:pt idx="1">
                  <c:v>Chest pain</c:v>
                </c:pt>
                <c:pt idx="2">
                  <c:v>Rapid heart rate</c:v>
                </c:pt>
                <c:pt idx="3">
                  <c:v>Light headed/ pass out</c:v>
                </c:pt>
                <c:pt idx="4">
                  <c:v>Cough up blood</c:v>
                </c:pt>
                <c:pt idx="5">
                  <c:v>Slow/shallow breathing</c:v>
                </c:pt>
                <c:pt idx="6">
                  <c:v>Pain radiating down arm</c:v>
                </c:pt>
                <c:pt idx="7">
                  <c:v>Frequent headaches</c:v>
                </c:pt>
              </c:strCache>
            </c:strRef>
          </c:cat>
          <c:val>
            <c:numRef>
              <c:f>Sheet1!$E$2:$E$9</c:f>
              <c:numCache>
                <c:formatCode>0%</c:formatCode>
                <c:ptCount val="8"/>
                <c:pt idx="0">
                  <c:v>0.64</c:v>
                </c:pt>
                <c:pt idx="1">
                  <c:v>0.65</c:v>
                </c:pt>
                <c:pt idx="2">
                  <c:v>0.42</c:v>
                </c:pt>
                <c:pt idx="3">
                  <c:v>0.13</c:v>
                </c:pt>
                <c:pt idx="4">
                  <c:v>0.3</c:v>
                </c:pt>
                <c:pt idx="5">
                  <c:v>0.45</c:v>
                </c:pt>
                <c:pt idx="6">
                  <c:v>0.22</c:v>
                </c:pt>
                <c:pt idx="7">
                  <c:v>0.11</c:v>
                </c:pt>
              </c:numCache>
            </c:numRef>
          </c:val>
          <c:smooth val="0"/>
        </c:ser>
        <c:dLbls>
          <c:showLegendKey val="0"/>
          <c:showVal val="0"/>
          <c:showCatName val="0"/>
          <c:showSerName val="0"/>
          <c:showPercent val="0"/>
          <c:showBubbleSize val="0"/>
        </c:dLbls>
        <c:marker val="1"/>
        <c:smooth val="0"/>
        <c:axId val="218641536"/>
        <c:axId val="218643456"/>
      </c:lineChart>
      <c:catAx>
        <c:axId val="218641536"/>
        <c:scaling>
          <c:orientation val="minMax"/>
        </c:scaling>
        <c:delete val="0"/>
        <c:axPos val="b"/>
        <c:majorTickMark val="out"/>
        <c:minorTickMark val="none"/>
        <c:tickLblPos val="nextTo"/>
        <c:txPr>
          <a:bodyPr/>
          <a:lstStyle/>
          <a:p>
            <a:pPr>
              <a:defRPr sz="9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218643456"/>
        <c:crosses val="autoZero"/>
        <c:auto val="1"/>
        <c:lblAlgn val="ctr"/>
        <c:lblOffset val="100"/>
        <c:noMultiLvlLbl val="0"/>
      </c:catAx>
      <c:valAx>
        <c:axId val="218643456"/>
        <c:scaling>
          <c:orientation val="minMax"/>
          <c:max val="1"/>
          <c:min val="0"/>
        </c:scaling>
        <c:delete val="0"/>
        <c:axPos val="l"/>
        <c:numFmt formatCode="0%" sourceLinked="1"/>
        <c:majorTickMark val="out"/>
        <c:minorTickMark val="none"/>
        <c:tickLblPos val="nextTo"/>
        <c:txPr>
          <a:bodyPr/>
          <a:lstStyle/>
          <a:p>
            <a:pPr>
              <a:defRPr sz="1050">
                <a:latin typeface="Arial" panose="020B0604020202020204" pitchFamily="34" charset="0"/>
                <a:cs typeface="Arial" panose="020B0604020202020204" pitchFamily="34" charset="0"/>
              </a:defRPr>
            </a:pPr>
            <a:endParaRPr lang="en-US"/>
          </a:p>
        </c:txPr>
        <c:crossAx val="218641536"/>
        <c:crosses val="autoZero"/>
        <c:crossBetween val="between"/>
        <c:majorUnit val="0.2"/>
      </c:valAx>
    </c:plotArea>
    <c:legend>
      <c:legendPos val="t"/>
      <c:layout>
        <c:manualLayout>
          <c:xMode val="edge"/>
          <c:yMode val="edge"/>
          <c:x val="0.22198588980950568"/>
          <c:y val="3.4375000000000003E-2"/>
          <c:w val="0.55602822038098865"/>
          <c:h val="6.0237204724409445E-2"/>
        </c:manualLayout>
      </c:layout>
      <c:overlay val="0"/>
      <c:txPr>
        <a:bodyPr/>
        <a:lstStyle/>
        <a:p>
          <a:pPr>
            <a:defRPr sz="1200">
              <a:latin typeface="Arial" panose="020B0604020202020204" pitchFamily="34" charset="0"/>
              <a:cs typeface="Arial" panose="020B0604020202020204" pitchFamily="34" charset="0"/>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66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TH</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Sheet1!$A$2:$A$5</c:f>
              <c:strCache>
                <c:ptCount val="4"/>
                <c:pt idx="0">
                  <c:v>Male (A)</c:v>
                </c:pt>
                <c:pt idx="1">
                  <c:v>Female</c:v>
                </c:pt>
                <c:pt idx="2">
                  <c:v>Male (B)</c:v>
                </c:pt>
                <c:pt idx="3">
                  <c:v>Female</c:v>
                </c:pt>
              </c:strCache>
            </c:strRef>
          </c:cat>
          <c:val>
            <c:numRef>
              <c:f>Sheet1!$B$2:$B$5</c:f>
              <c:numCache>
                <c:formatCode>0%</c:formatCode>
                <c:ptCount val="4"/>
                <c:pt idx="0">
                  <c:v>0.04</c:v>
                </c:pt>
                <c:pt idx="1">
                  <c:v>0.03</c:v>
                </c:pt>
                <c:pt idx="2">
                  <c:v>0.03</c:v>
                </c:pt>
                <c:pt idx="3">
                  <c:v>0.04</c:v>
                </c:pt>
              </c:numCache>
            </c:numRef>
          </c:val>
        </c:ser>
        <c:dLbls>
          <c:dLblPos val="outEnd"/>
          <c:showLegendKey val="0"/>
          <c:showVal val="1"/>
          <c:showCatName val="0"/>
          <c:showSerName val="0"/>
          <c:showPercent val="0"/>
          <c:showBubbleSize val="0"/>
        </c:dLbls>
        <c:gapWidth val="50"/>
        <c:axId val="217524096"/>
        <c:axId val="217540864"/>
      </c:barChart>
      <c:catAx>
        <c:axId val="217524096"/>
        <c:scaling>
          <c:orientation val="maxMin"/>
        </c:scaling>
        <c:delete val="1"/>
        <c:axPos val="l"/>
        <c:majorTickMark val="out"/>
        <c:minorTickMark val="none"/>
        <c:tickLblPos val="nextTo"/>
        <c:crossAx val="217540864"/>
        <c:crosses val="autoZero"/>
        <c:auto val="1"/>
        <c:lblAlgn val="ctr"/>
        <c:lblOffset val="100"/>
        <c:noMultiLvlLbl val="0"/>
      </c:catAx>
      <c:valAx>
        <c:axId val="217540864"/>
        <c:scaling>
          <c:orientation val="minMax"/>
          <c:max val="1"/>
          <c:min val="0"/>
        </c:scaling>
        <c:delete val="1"/>
        <c:axPos val="t"/>
        <c:numFmt formatCode="0%" sourceLinked="1"/>
        <c:majorTickMark val="out"/>
        <c:minorTickMark val="none"/>
        <c:tickLblPos val="nextTo"/>
        <c:crossAx val="21752409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66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TH</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Sheet1!$A$2:$A$5</c:f>
              <c:strCache>
                <c:ptCount val="4"/>
                <c:pt idx="0">
                  <c:v>Male</c:v>
                </c:pt>
                <c:pt idx="1">
                  <c:v>Female</c:v>
                </c:pt>
                <c:pt idx="2">
                  <c:v>Male</c:v>
                </c:pt>
                <c:pt idx="3">
                  <c:v>Female</c:v>
                </c:pt>
              </c:strCache>
            </c:strRef>
          </c:cat>
          <c:val>
            <c:numRef>
              <c:f>Sheet1!$B$2:$B$5</c:f>
              <c:numCache>
                <c:formatCode>0%</c:formatCode>
                <c:ptCount val="4"/>
                <c:pt idx="0">
                  <c:v>0.19</c:v>
                </c:pt>
                <c:pt idx="1">
                  <c:v>0.28999999999999998</c:v>
                </c:pt>
                <c:pt idx="2">
                  <c:v>0.13</c:v>
                </c:pt>
                <c:pt idx="3">
                  <c:v>0.14000000000000001</c:v>
                </c:pt>
              </c:numCache>
            </c:numRef>
          </c:val>
        </c:ser>
        <c:dLbls>
          <c:dLblPos val="outEnd"/>
          <c:showLegendKey val="0"/>
          <c:showVal val="1"/>
          <c:showCatName val="0"/>
          <c:showSerName val="0"/>
          <c:showPercent val="0"/>
          <c:showBubbleSize val="0"/>
        </c:dLbls>
        <c:gapWidth val="50"/>
        <c:axId val="217625344"/>
        <c:axId val="217629824"/>
      </c:barChart>
      <c:catAx>
        <c:axId val="217625344"/>
        <c:scaling>
          <c:orientation val="maxMin"/>
        </c:scaling>
        <c:delete val="1"/>
        <c:axPos val="l"/>
        <c:majorTickMark val="out"/>
        <c:minorTickMark val="none"/>
        <c:tickLblPos val="nextTo"/>
        <c:crossAx val="217629824"/>
        <c:crosses val="autoZero"/>
        <c:auto val="1"/>
        <c:lblAlgn val="ctr"/>
        <c:lblOffset val="100"/>
        <c:noMultiLvlLbl val="0"/>
      </c:catAx>
      <c:valAx>
        <c:axId val="217629824"/>
        <c:scaling>
          <c:orientation val="minMax"/>
          <c:max val="1"/>
          <c:min val="0"/>
        </c:scaling>
        <c:delete val="1"/>
        <c:axPos val="t"/>
        <c:numFmt formatCode="0%" sourceLinked="1"/>
        <c:majorTickMark val="out"/>
        <c:minorTickMark val="none"/>
        <c:tickLblPos val="nextTo"/>
        <c:crossAx val="21762534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6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289357212701352"/>
          <c:y val="0.38146359342053171"/>
          <c:w val="0.81342828469970663"/>
          <c:h val="0.50684069459803827"/>
        </c:manualLayout>
      </c:layout>
      <c:barChart>
        <c:barDir val="col"/>
        <c:grouping val="clustered"/>
        <c:varyColors val="0"/>
        <c:ser>
          <c:idx val="0"/>
          <c:order val="0"/>
          <c:tx>
            <c:strRef>
              <c:f>Sheet1!$A$2</c:f>
              <c:strCache>
                <c:ptCount val="1"/>
              </c:strCache>
            </c:strRef>
          </c:tx>
          <c:invertIfNegative val="0"/>
          <c:dPt>
            <c:idx val="0"/>
            <c:invertIfNegative val="0"/>
            <c:bubble3D val="0"/>
            <c:spPr>
              <a:solidFill>
                <a:schemeClr val="tx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rgbClr val="002A7E"/>
              </a:solidFill>
              <a:ln>
                <a:noFill/>
              </a:ln>
            </c:spPr>
          </c:dPt>
          <c:dPt>
            <c:idx val="7"/>
            <c:invertIfNegative val="0"/>
            <c:bubble3D val="0"/>
            <c:spPr>
              <a:solidFill>
                <a:srgbClr val="9E2600"/>
              </a:solidFill>
            </c:spPr>
          </c:dPt>
          <c:dPt>
            <c:idx val="8"/>
            <c:invertIfNegative val="0"/>
            <c:bubble3D val="0"/>
            <c:spPr>
              <a:solidFill>
                <a:schemeClr val="bg1">
                  <a:lumMod val="50000"/>
                </a:schemeClr>
              </a:solidFill>
            </c:spPr>
          </c:dPt>
          <c:dLbls>
            <c:txPr>
              <a:bodyPr/>
              <a:lstStyle/>
              <a:p>
                <a:pPr>
                  <a:defRPr sz="700" b="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Sheet1!$B$1:$J$1</c:f>
              <c:strCache>
                <c:ptCount val="9"/>
                <c:pt idx="0">
                  <c:v>AR</c:v>
                </c:pt>
                <c:pt idx="1">
                  <c:v>AU</c:v>
                </c:pt>
                <c:pt idx="2">
                  <c:v>CA</c:v>
                </c:pt>
                <c:pt idx="3">
                  <c:v>DE</c:v>
                </c:pt>
                <c:pt idx="4">
                  <c:v>JP</c:v>
                </c:pt>
                <c:pt idx="5">
                  <c:v>NL</c:v>
                </c:pt>
                <c:pt idx="6">
                  <c:v>TH</c:v>
                </c:pt>
                <c:pt idx="7">
                  <c:v>UK</c:v>
                </c:pt>
                <c:pt idx="8">
                  <c:v>US</c:v>
                </c:pt>
              </c:strCache>
            </c:strRef>
          </c:cat>
          <c:val>
            <c:numRef>
              <c:f>Sheet1!$B$2:$J$2</c:f>
              <c:numCache>
                <c:formatCode>0%</c:formatCode>
                <c:ptCount val="9"/>
                <c:pt idx="0">
                  <c:v>0.53</c:v>
                </c:pt>
                <c:pt idx="1">
                  <c:v>0.56000000000000005</c:v>
                </c:pt>
                <c:pt idx="2">
                  <c:v>0.47</c:v>
                </c:pt>
                <c:pt idx="3">
                  <c:v>0.41</c:v>
                </c:pt>
                <c:pt idx="4">
                  <c:v>0.52</c:v>
                </c:pt>
                <c:pt idx="5">
                  <c:v>0.44</c:v>
                </c:pt>
                <c:pt idx="6">
                  <c:v>0.52</c:v>
                </c:pt>
                <c:pt idx="7">
                  <c:v>0.54</c:v>
                </c:pt>
                <c:pt idx="8">
                  <c:v>0.51</c:v>
                </c:pt>
              </c:numCache>
            </c:numRef>
          </c:val>
        </c:ser>
        <c:dLbls>
          <c:showLegendKey val="0"/>
          <c:showVal val="0"/>
          <c:showCatName val="0"/>
          <c:showSerName val="0"/>
          <c:showPercent val="0"/>
          <c:showBubbleSize val="0"/>
        </c:dLbls>
        <c:gapWidth val="50"/>
        <c:axId val="148460288"/>
        <c:axId val="148461824"/>
      </c:barChart>
      <c:catAx>
        <c:axId val="148460288"/>
        <c:scaling>
          <c:orientation val="minMax"/>
        </c:scaling>
        <c:delete val="0"/>
        <c:axPos val="b"/>
        <c:majorTickMark val="out"/>
        <c:minorTickMark val="none"/>
        <c:tickLblPos val="nextTo"/>
        <c:txPr>
          <a:bodyPr/>
          <a:lstStyle/>
          <a:p>
            <a:pPr>
              <a:defRPr sz="8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48461824"/>
        <c:crosses val="autoZero"/>
        <c:auto val="1"/>
        <c:lblAlgn val="ctr"/>
        <c:lblOffset val="100"/>
        <c:noMultiLvlLbl val="0"/>
      </c:catAx>
      <c:valAx>
        <c:axId val="148461824"/>
        <c:scaling>
          <c:orientation val="minMax"/>
          <c:max val="1"/>
          <c:min val="0"/>
        </c:scaling>
        <c:delete val="1"/>
        <c:axPos val="l"/>
        <c:numFmt formatCode="0%" sourceLinked="1"/>
        <c:majorTickMark val="out"/>
        <c:minorTickMark val="none"/>
        <c:tickLblPos val="nextTo"/>
        <c:crossAx val="14846028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67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TH</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Sheet1!$A$2:$A$5</c:f>
              <c:strCache>
                <c:ptCount val="4"/>
                <c:pt idx="0">
                  <c:v>Male</c:v>
                </c:pt>
                <c:pt idx="1">
                  <c:v>Female</c:v>
                </c:pt>
                <c:pt idx="2">
                  <c:v>Male</c:v>
                </c:pt>
                <c:pt idx="3">
                  <c:v>Female</c:v>
                </c:pt>
              </c:strCache>
            </c:strRef>
          </c:cat>
          <c:val>
            <c:numRef>
              <c:f>Sheet1!$B$2:$B$5</c:f>
              <c:numCache>
                <c:formatCode>0%</c:formatCode>
                <c:ptCount val="4"/>
                <c:pt idx="0">
                  <c:v>0.41</c:v>
                </c:pt>
                <c:pt idx="1">
                  <c:v>0.45</c:v>
                </c:pt>
                <c:pt idx="2">
                  <c:v>0.45</c:v>
                </c:pt>
                <c:pt idx="3">
                  <c:v>0.53</c:v>
                </c:pt>
              </c:numCache>
            </c:numRef>
          </c:val>
        </c:ser>
        <c:dLbls>
          <c:dLblPos val="outEnd"/>
          <c:showLegendKey val="0"/>
          <c:showVal val="1"/>
          <c:showCatName val="0"/>
          <c:showSerName val="0"/>
          <c:showPercent val="0"/>
          <c:showBubbleSize val="0"/>
        </c:dLbls>
        <c:gapWidth val="50"/>
        <c:axId val="217644416"/>
        <c:axId val="217665536"/>
      </c:barChart>
      <c:catAx>
        <c:axId val="217644416"/>
        <c:scaling>
          <c:orientation val="maxMin"/>
        </c:scaling>
        <c:delete val="1"/>
        <c:axPos val="l"/>
        <c:majorTickMark val="out"/>
        <c:minorTickMark val="none"/>
        <c:tickLblPos val="nextTo"/>
        <c:crossAx val="217665536"/>
        <c:crosses val="autoZero"/>
        <c:auto val="1"/>
        <c:lblAlgn val="ctr"/>
        <c:lblOffset val="100"/>
        <c:noMultiLvlLbl val="0"/>
      </c:catAx>
      <c:valAx>
        <c:axId val="217665536"/>
        <c:scaling>
          <c:orientation val="minMax"/>
          <c:max val="1"/>
          <c:min val="0"/>
        </c:scaling>
        <c:delete val="1"/>
        <c:axPos val="t"/>
        <c:numFmt formatCode="0%" sourceLinked="1"/>
        <c:majorTickMark val="out"/>
        <c:minorTickMark val="none"/>
        <c:tickLblPos val="nextTo"/>
        <c:crossAx val="21764441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67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TH</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Sheet1!$A$2:$A$5</c:f>
              <c:strCache>
                <c:ptCount val="4"/>
                <c:pt idx="0">
                  <c:v>Male</c:v>
                </c:pt>
                <c:pt idx="1">
                  <c:v>Female</c:v>
                </c:pt>
                <c:pt idx="2">
                  <c:v>Male</c:v>
                </c:pt>
                <c:pt idx="3">
                  <c:v>Female</c:v>
                </c:pt>
              </c:strCache>
            </c:strRef>
          </c:cat>
          <c:val>
            <c:numRef>
              <c:f>Sheet1!$B$2:$B$5</c:f>
              <c:numCache>
                <c:formatCode>0%</c:formatCode>
                <c:ptCount val="4"/>
                <c:pt idx="0">
                  <c:v>0.1</c:v>
                </c:pt>
                <c:pt idx="1">
                  <c:v>0.16</c:v>
                </c:pt>
                <c:pt idx="2">
                  <c:v>0.08</c:v>
                </c:pt>
                <c:pt idx="3">
                  <c:v>0.09</c:v>
                </c:pt>
              </c:numCache>
            </c:numRef>
          </c:val>
        </c:ser>
        <c:dLbls>
          <c:dLblPos val="outEnd"/>
          <c:showLegendKey val="0"/>
          <c:showVal val="1"/>
          <c:showCatName val="0"/>
          <c:showSerName val="0"/>
          <c:showPercent val="0"/>
          <c:showBubbleSize val="0"/>
        </c:dLbls>
        <c:gapWidth val="50"/>
        <c:axId val="217676032"/>
        <c:axId val="217700992"/>
      </c:barChart>
      <c:catAx>
        <c:axId val="217676032"/>
        <c:scaling>
          <c:orientation val="maxMin"/>
        </c:scaling>
        <c:delete val="1"/>
        <c:axPos val="l"/>
        <c:majorTickMark val="out"/>
        <c:minorTickMark val="none"/>
        <c:tickLblPos val="nextTo"/>
        <c:crossAx val="217700992"/>
        <c:crosses val="autoZero"/>
        <c:auto val="1"/>
        <c:lblAlgn val="ctr"/>
        <c:lblOffset val="100"/>
        <c:noMultiLvlLbl val="0"/>
      </c:catAx>
      <c:valAx>
        <c:axId val="217700992"/>
        <c:scaling>
          <c:orientation val="minMax"/>
          <c:max val="1"/>
          <c:min val="0"/>
        </c:scaling>
        <c:delete val="1"/>
        <c:axPos val="t"/>
        <c:numFmt formatCode="0%" sourceLinked="1"/>
        <c:majorTickMark val="out"/>
        <c:minorTickMark val="none"/>
        <c:tickLblPos val="nextTo"/>
        <c:crossAx val="21767603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67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TH</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Sheet1!$A$2:$A$5</c:f>
              <c:strCache>
                <c:ptCount val="4"/>
                <c:pt idx="0">
                  <c:v>Male</c:v>
                </c:pt>
                <c:pt idx="1">
                  <c:v>Female</c:v>
                </c:pt>
                <c:pt idx="2">
                  <c:v>Male</c:v>
                </c:pt>
                <c:pt idx="3">
                  <c:v>Female</c:v>
                </c:pt>
              </c:strCache>
            </c:strRef>
          </c:cat>
          <c:val>
            <c:numRef>
              <c:f>Sheet1!$B$2:$B$5</c:f>
              <c:numCache>
                <c:formatCode>0%</c:formatCode>
                <c:ptCount val="4"/>
                <c:pt idx="0">
                  <c:v>0.22</c:v>
                </c:pt>
                <c:pt idx="1">
                  <c:v>0.2</c:v>
                </c:pt>
                <c:pt idx="2">
                  <c:v>0.14000000000000001</c:v>
                </c:pt>
                <c:pt idx="3">
                  <c:v>0.17</c:v>
                </c:pt>
              </c:numCache>
            </c:numRef>
          </c:val>
        </c:ser>
        <c:dLbls>
          <c:dLblPos val="outEnd"/>
          <c:showLegendKey val="0"/>
          <c:showVal val="1"/>
          <c:showCatName val="0"/>
          <c:showSerName val="0"/>
          <c:showPercent val="0"/>
          <c:showBubbleSize val="0"/>
        </c:dLbls>
        <c:gapWidth val="50"/>
        <c:axId val="217760896"/>
        <c:axId val="217765376"/>
      </c:barChart>
      <c:catAx>
        <c:axId val="217760896"/>
        <c:scaling>
          <c:orientation val="maxMin"/>
        </c:scaling>
        <c:delete val="1"/>
        <c:axPos val="l"/>
        <c:majorTickMark val="out"/>
        <c:minorTickMark val="none"/>
        <c:tickLblPos val="nextTo"/>
        <c:crossAx val="217765376"/>
        <c:crosses val="autoZero"/>
        <c:auto val="1"/>
        <c:lblAlgn val="ctr"/>
        <c:lblOffset val="100"/>
        <c:noMultiLvlLbl val="0"/>
      </c:catAx>
      <c:valAx>
        <c:axId val="217765376"/>
        <c:scaling>
          <c:orientation val="minMax"/>
          <c:max val="1"/>
          <c:min val="0"/>
        </c:scaling>
        <c:delete val="1"/>
        <c:axPos val="t"/>
        <c:numFmt formatCode="0%" sourceLinked="1"/>
        <c:majorTickMark val="out"/>
        <c:minorTickMark val="none"/>
        <c:tickLblPos val="nextTo"/>
        <c:crossAx val="21776089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67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TH</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Sheet1!$A$2:$A$5</c:f>
              <c:strCache>
                <c:ptCount val="4"/>
                <c:pt idx="0">
                  <c:v>Male</c:v>
                </c:pt>
                <c:pt idx="1">
                  <c:v>Female</c:v>
                </c:pt>
                <c:pt idx="2">
                  <c:v>Male</c:v>
                </c:pt>
                <c:pt idx="3">
                  <c:v>Female</c:v>
                </c:pt>
              </c:strCache>
            </c:strRef>
          </c:cat>
          <c:val>
            <c:numRef>
              <c:f>Sheet1!$B$2:$B$5</c:f>
              <c:numCache>
                <c:formatCode>0%</c:formatCode>
                <c:ptCount val="4"/>
                <c:pt idx="0">
                  <c:v>0.49</c:v>
                </c:pt>
                <c:pt idx="1">
                  <c:v>0.41</c:v>
                </c:pt>
                <c:pt idx="2">
                  <c:v>0.39</c:v>
                </c:pt>
                <c:pt idx="3">
                  <c:v>0.43</c:v>
                </c:pt>
              </c:numCache>
            </c:numRef>
          </c:val>
        </c:ser>
        <c:dLbls>
          <c:dLblPos val="outEnd"/>
          <c:showLegendKey val="0"/>
          <c:showVal val="1"/>
          <c:showCatName val="0"/>
          <c:showSerName val="0"/>
          <c:showPercent val="0"/>
          <c:showBubbleSize val="0"/>
        </c:dLbls>
        <c:gapWidth val="50"/>
        <c:axId val="218718208"/>
        <c:axId val="218730880"/>
      </c:barChart>
      <c:catAx>
        <c:axId val="218718208"/>
        <c:scaling>
          <c:orientation val="maxMin"/>
        </c:scaling>
        <c:delete val="1"/>
        <c:axPos val="l"/>
        <c:majorTickMark val="out"/>
        <c:minorTickMark val="none"/>
        <c:tickLblPos val="nextTo"/>
        <c:crossAx val="218730880"/>
        <c:crosses val="autoZero"/>
        <c:auto val="1"/>
        <c:lblAlgn val="ctr"/>
        <c:lblOffset val="100"/>
        <c:noMultiLvlLbl val="0"/>
      </c:catAx>
      <c:valAx>
        <c:axId val="218730880"/>
        <c:scaling>
          <c:orientation val="minMax"/>
          <c:max val="1"/>
          <c:min val="0"/>
        </c:scaling>
        <c:delete val="1"/>
        <c:axPos val="t"/>
        <c:numFmt formatCode="0%" sourceLinked="1"/>
        <c:majorTickMark val="out"/>
        <c:minorTickMark val="none"/>
        <c:tickLblPos val="nextTo"/>
        <c:crossAx val="21871820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67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TH</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Sheet1!$A$2:$A$5</c:f>
              <c:strCache>
                <c:ptCount val="4"/>
                <c:pt idx="0">
                  <c:v>Male (A)</c:v>
                </c:pt>
                <c:pt idx="1">
                  <c:v>Female</c:v>
                </c:pt>
                <c:pt idx="2">
                  <c:v>Male (B)</c:v>
                </c:pt>
                <c:pt idx="3">
                  <c:v>Female</c:v>
                </c:pt>
              </c:strCache>
            </c:strRef>
          </c:cat>
          <c:val>
            <c:numRef>
              <c:f>Sheet1!$B$2:$B$5</c:f>
              <c:numCache>
                <c:formatCode>0%</c:formatCode>
                <c:ptCount val="4"/>
                <c:pt idx="0">
                  <c:v>0.42</c:v>
                </c:pt>
                <c:pt idx="1">
                  <c:v>0.47</c:v>
                </c:pt>
                <c:pt idx="2">
                  <c:v>0.44</c:v>
                </c:pt>
                <c:pt idx="3">
                  <c:v>0.4</c:v>
                </c:pt>
              </c:numCache>
            </c:numRef>
          </c:val>
        </c:ser>
        <c:dLbls>
          <c:dLblPos val="outEnd"/>
          <c:showLegendKey val="0"/>
          <c:showVal val="1"/>
          <c:showCatName val="0"/>
          <c:showSerName val="0"/>
          <c:showPercent val="0"/>
          <c:showBubbleSize val="0"/>
        </c:dLbls>
        <c:gapWidth val="50"/>
        <c:axId val="218893312"/>
        <c:axId val="218942848"/>
      </c:barChart>
      <c:catAx>
        <c:axId val="218893312"/>
        <c:scaling>
          <c:orientation val="maxMin"/>
        </c:scaling>
        <c:delete val="1"/>
        <c:axPos val="l"/>
        <c:majorTickMark val="out"/>
        <c:minorTickMark val="none"/>
        <c:tickLblPos val="nextTo"/>
        <c:crossAx val="218942848"/>
        <c:crosses val="autoZero"/>
        <c:auto val="1"/>
        <c:lblAlgn val="ctr"/>
        <c:lblOffset val="100"/>
        <c:noMultiLvlLbl val="0"/>
      </c:catAx>
      <c:valAx>
        <c:axId val="218942848"/>
        <c:scaling>
          <c:orientation val="minMax"/>
          <c:max val="1"/>
          <c:min val="0"/>
        </c:scaling>
        <c:delete val="1"/>
        <c:axPos val="t"/>
        <c:numFmt formatCode="0%" sourceLinked="1"/>
        <c:majorTickMark val="out"/>
        <c:minorTickMark val="none"/>
        <c:tickLblPos val="nextTo"/>
        <c:crossAx val="218893312"/>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67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TH</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Sheet1!$A$2:$A$5</c:f>
              <c:strCache>
                <c:ptCount val="4"/>
                <c:pt idx="0">
                  <c:v>Male</c:v>
                </c:pt>
                <c:pt idx="1">
                  <c:v>Female</c:v>
                </c:pt>
                <c:pt idx="2">
                  <c:v>Male</c:v>
                </c:pt>
                <c:pt idx="3">
                  <c:v>Female</c:v>
                </c:pt>
              </c:strCache>
            </c:strRef>
          </c:cat>
          <c:val>
            <c:numRef>
              <c:f>Sheet1!$B$2:$B$5</c:f>
              <c:numCache>
                <c:formatCode>0%</c:formatCode>
                <c:ptCount val="4"/>
                <c:pt idx="0">
                  <c:v>7.0000000000000007E-2</c:v>
                </c:pt>
                <c:pt idx="1">
                  <c:v>0.1</c:v>
                </c:pt>
                <c:pt idx="2">
                  <c:v>0.05</c:v>
                </c:pt>
                <c:pt idx="3">
                  <c:v>0.04</c:v>
                </c:pt>
              </c:numCache>
            </c:numRef>
          </c:val>
        </c:ser>
        <c:dLbls>
          <c:dLblPos val="outEnd"/>
          <c:showLegendKey val="0"/>
          <c:showVal val="1"/>
          <c:showCatName val="0"/>
          <c:showSerName val="0"/>
          <c:showPercent val="0"/>
          <c:showBubbleSize val="0"/>
        </c:dLbls>
        <c:gapWidth val="50"/>
        <c:axId val="218986368"/>
        <c:axId val="218990848"/>
      </c:barChart>
      <c:catAx>
        <c:axId val="218986368"/>
        <c:scaling>
          <c:orientation val="maxMin"/>
        </c:scaling>
        <c:delete val="1"/>
        <c:axPos val="l"/>
        <c:majorTickMark val="out"/>
        <c:minorTickMark val="none"/>
        <c:tickLblPos val="nextTo"/>
        <c:crossAx val="218990848"/>
        <c:crosses val="autoZero"/>
        <c:auto val="1"/>
        <c:lblAlgn val="ctr"/>
        <c:lblOffset val="100"/>
        <c:noMultiLvlLbl val="0"/>
      </c:catAx>
      <c:valAx>
        <c:axId val="218990848"/>
        <c:scaling>
          <c:orientation val="minMax"/>
          <c:max val="1"/>
          <c:min val="0"/>
        </c:scaling>
        <c:delete val="1"/>
        <c:axPos val="t"/>
        <c:numFmt formatCode="0%" sourceLinked="1"/>
        <c:majorTickMark val="out"/>
        <c:minorTickMark val="none"/>
        <c:tickLblPos val="nextTo"/>
        <c:crossAx val="218986368"/>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67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TH</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Sheet1!$A$2:$A$5</c:f>
              <c:strCache>
                <c:ptCount val="4"/>
                <c:pt idx="0">
                  <c:v>Male</c:v>
                </c:pt>
                <c:pt idx="1">
                  <c:v>Female</c:v>
                </c:pt>
                <c:pt idx="2">
                  <c:v>Male</c:v>
                </c:pt>
                <c:pt idx="3">
                  <c:v>Female</c:v>
                </c:pt>
              </c:strCache>
            </c:strRef>
          </c:cat>
          <c:val>
            <c:numRef>
              <c:f>Sheet1!$B$2:$B$5</c:f>
              <c:numCache>
                <c:formatCode>0%</c:formatCode>
                <c:ptCount val="4"/>
                <c:pt idx="0">
                  <c:v>0.66</c:v>
                </c:pt>
                <c:pt idx="1">
                  <c:v>0.64</c:v>
                </c:pt>
                <c:pt idx="2">
                  <c:v>0.66</c:v>
                </c:pt>
                <c:pt idx="3">
                  <c:v>0.64</c:v>
                </c:pt>
              </c:numCache>
            </c:numRef>
          </c:val>
        </c:ser>
        <c:dLbls>
          <c:dLblPos val="outEnd"/>
          <c:showLegendKey val="0"/>
          <c:showVal val="1"/>
          <c:showCatName val="0"/>
          <c:showSerName val="0"/>
          <c:showPercent val="0"/>
          <c:showBubbleSize val="0"/>
        </c:dLbls>
        <c:gapWidth val="50"/>
        <c:axId val="219001600"/>
        <c:axId val="219030656"/>
      </c:barChart>
      <c:catAx>
        <c:axId val="219001600"/>
        <c:scaling>
          <c:orientation val="maxMin"/>
        </c:scaling>
        <c:delete val="1"/>
        <c:axPos val="l"/>
        <c:majorTickMark val="out"/>
        <c:minorTickMark val="none"/>
        <c:tickLblPos val="nextTo"/>
        <c:crossAx val="219030656"/>
        <c:crosses val="autoZero"/>
        <c:auto val="1"/>
        <c:lblAlgn val="ctr"/>
        <c:lblOffset val="100"/>
        <c:noMultiLvlLbl val="0"/>
      </c:catAx>
      <c:valAx>
        <c:axId val="219030656"/>
        <c:scaling>
          <c:orientation val="minMax"/>
          <c:max val="1"/>
          <c:min val="0"/>
        </c:scaling>
        <c:delete val="1"/>
        <c:axPos val="t"/>
        <c:numFmt formatCode="0%" sourceLinked="1"/>
        <c:majorTickMark val="out"/>
        <c:minorTickMark val="none"/>
        <c:tickLblPos val="nextTo"/>
        <c:crossAx val="219001600"/>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67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TH</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Sheet1!$A$2:$A$5</c:f>
              <c:strCache>
                <c:ptCount val="4"/>
                <c:pt idx="0">
                  <c:v>Male</c:v>
                </c:pt>
                <c:pt idx="1">
                  <c:v>Female</c:v>
                </c:pt>
                <c:pt idx="2">
                  <c:v>Male</c:v>
                </c:pt>
                <c:pt idx="3">
                  <c:v>Female</c:v>
                </c:pt>
              </c:strCache>
            </c:strRef>
          </c:cat>
          <c:val>
            <c:numRef>
              <c:f>Sheet1!$B$2:$B$5</c:f>
              <c:numCache>
                <c:formatCode>0%</c:formatCode>
                <c:ptCount val="4"/>
                <c:pt idx="0">
                  <c:v>0.05</c:v>
                </c:pt>
                <c:pt idx="1">
                  <c:v>0.05</c:v>
                </c:pt>
                <c:pt idx="2">
                  <c:v>0.03</c:v>
                </c:pt>
                <c:pt idx="3">
                  <c:v>0.01</c:v>
                </c:pt>
              </c:numCache>
            </c:numRef>
          </c:val>
        </c:ser>
        <c:dLbls>
          <c:dLblPos val="outEnd"/>
          <c:showLegendKey val="0"/>
          <c:showVal val="1"/>
          <c:showCatName val="0"/>
          <c:showSerName val="0"/>
          <c:showPercent val="0"/>
          <c:showBubbleSize val="0"/>
        </c:dLbls>
        <c:gapWidth val="50"/>
        <c:axId val="219037056"/>
        <c:axId val="219697152"/>
      </c:barChart>
      <c:catAx>
        <c:axId val="219037056"/>
        <c:scaling>
          <c:orientation val="maxMin"/>
        </c:scaling>
        <c:delete val="1"/>
        <c:axPos val="l"/>
        <c:majorTickMark val="out"/>
        <c:minorTickMark val="none"/>
        <c:tickLblPos val="nextTo"/>
        <c:crossAx val="219697152"/>
        <c:crosses val="autoZero"/>
        <c:auto val="1"/>
        <c:lblAlgn val="ctr"/>
        <c:lblOffset val="100"/>
        <c:noMultiLvlLbl val="0"/>
      </c:catAx>
      <c:valAx>
        <c:axId val="219697152"/>
        <c:scaling>
          <c:orientation val="minMax"/>
          <c:max val="1"/>
          <c:min val="0"/>
        </c:scaling>
        <c:delete val="1"/>
        <c:axPos val="t"/>
        <c:numFmt formatCode="0%" sourceLinked="1"/>
        <c:majorTickMark val="out"/>
        <c:minorTickMark val="none"/>
        <c:tickLblPos val="nextTo"/>
        <c:crossAx val="219037056"/>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67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TH</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Sheet1!$A$2:$A$5</c:f>
              <c:strCache>
                <c:ptCount val="4"/>
                <c:pt idx="0">
                  <c:v>Male</c:v>
                </c:pt>
                <c:pt idx="1">
                  <c:v>Female</c:v>
                </c:pt>
                <c:pt idx="2">
                  <c:v>Male</c:v>
                </c:pt>
                <c:pt idx="3">
                  <c:v>Female</c:v>
                </c:pt>
              </c:strCache>
            </c:strRef>
          </c:cat>
          <c:val>
            <c:numRef>
              <c:f>Sheet1!$B$2:$B$5</c:f>
              <c:numCache>
                <c:formatCode>0%</c:formatCode>
                <c:ptCount val="4"/>
                <c:pt idx="0">
                  <c:v>0.48</c:v>
                </c:pt>
                <c:pt idx="1">
                  <c:v>0.51</c:v>
                </c:pt>
                <c:pt idx="2">
                  <c:v>0.42</c:v>
                </c:pt>
                <c:pt idx="3">
                  <c:v>0.48</c:v>
                </c:pt>
              </c:numCache>
            </c:numRef>
          </c:val>
        </c:ser>
        <c:dLbls>
          <c:dLblPos val="outEnd"/>
          <c:showLegendKey val="0"/>
          <c:showVal val="1"/>
          <c:showCatName val="0"/>
          <c:showSerName val="0"/>
          <c:showPercent val="0"/>
          <c:showBubbleSize val="0"/>
        </c:dLbls>
        <c:gapWidth val="50"/>
        <c:axId val="219416064"/>
        <c:axId val="219417216"/>
      </c:barChart>
      <c:catAx>
        <c:axId val="219416064"/>
        <c:scaling>
          <c:orientation val="maxMin"/>
        </c:scaling>
        <c:delete val="1"/>
        <c:axPos val="l"/>
        <c:majorTickMark val="out"/>
        <c:minorTickMark val="none"/>
        <c:tickLblPos val="nextTo"/>
        <c:crossAx val="219417216"/>
        <c:crosses val="autoZero"/>
        <c:auto val="1"/>
        <c:lblAlgn val="ctr"/>
        <c:lblOffset val="100"/>
        <c:noMultiLvlLbl val="0"/>
      </c:catAx>
      <c:valAx>
        <c:axId val="219417216"/>
        <c:scaling>
          <c:orientation val="minMax"/>
          <c:max val="1"/>
          <c:min val="0"/>
        </c:scaling>
        <c:delete val="1"/>
        <c:axPos val="t"/>
        <c:numFmt formatCode="0%" sourceLinked="1"/>
        <c:majorTickMark val="out"/>
        <c:minorTickMark val="none"/>
        <c:tickLblPos val="nextTo"/>
        <c:crossAx val="219416064"/>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67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TH</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Sheet1!$A$2:$A$5</c:f>
              <c:strCache>
                <c:ptCount val="4"/>
                <c:pt idx="0">
                  <c:v>Male (A)</c:v>
                </c:pt>
                <c:pt idx="1">
                  <c:v>Female</c:v>
                </c:pt>
                <c:pt idx="2">
                  <c:v>Male (B)</c:v>
                </c:pt>
                <c:pt idx="3">
                  <c:v>Female</c:v>
                </c:pt>
              </c:strCache>
            </c:strRef>
          </c:cat>
          <c:val>
            <c:numRef>
              <c:f>Sheet1!$B$2:$B$5</c:f>
              <c:numCache>
                <c:formatCode>0%</c:formatCode>
                <c:ptCount val="4"/>
                <c:pt idx="0">
                  <c:v>0.25</c:v>
                </c:pt>
                <c:pt idx="1">
                  <c:v>0.25</c:v>
                </c:pt>
                <c:pt idx="2">
                  <c:v>0.17</c:v>
                </c:pt>
                <c:pt idx="3">
                  <c:v>0.21</c:v>
                </c:pt>
              </c:numCache>
            </c:numRef>
          </c:val>
        </c:ser>
        <c:dLbls>
          <c:dLblPos val="outEnd"/>
          <c:showLegendKey val="0"/>
          <c:showVal val="1"/>
          <c:showCatName val="0"/>
          <c:showSerName val="0"/>
          <c:showPercent val="0"/>
          <c:showBubbleSize val="0"/>
        </c:dLbls>
        <c:gapWidth val="50"/>
        <c:axId val="219497600"/>
        <c:axId val="219518464"/>
      </c:barChart>
      <c:catAx>
        <c:axId val="219497600"/>
        <c:scaling>
          <c:orientation val="maxMin"/>
        </c:scaling>
        <c:delete val="1"/>
        <c:axPos val="l"/>
        <c:majorTickMark val="out"/>
        <c:minorTickMark val="none"/>
        <c:tickLblPos val="nextTo"/>
        <c:crossAx val="219518464"/>
        <c:crosses val="autoZero"/>
        <c:auto val="1"/>
        <c:lblAlgn val="ctr"/>
        <c:lblOffset val="100"/>
        <c:noMultiLvlLbl val="0"/>
      </c:catAx>
      <c:valAx>
        <c:axId val="219518464"/>
        <c:scaling>
          <c:orientation val="minMax"/>
          <c:max val="1"/>
          <c:min val="0"/>
        </c:scaling>
        <c:delete val="1"/>
        <c:axPos val="t"/>
        <c:numFmt formatCode="0%" sourceLinked="1"/>
        <c:majorTickMark val="out"/>
        <c:minorTickMark val="none"/>
        <c:tickLblPos val="nextTo"/>
        <c:crossAx val="219497600"/>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6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289357212701352"/>
          <c:y val="0.38146359342053171"/>
          <c:w val="0.81342828469970663"/>
          <c:h val="0.50684069459803827"/>
        </c:manualLayout>
      </c:layout>
      <c:barChart>
        <c:barDir val="col"/>
        <c:grouping val="clustered"/>
        <c:varyColors val="0"/>
        <c:ser>
          <c:idx val="0"/>
          <c:order val="0"/>
          <c:tx>
            <c:strRef>
              <c:f>Sheet1!$A$2</c:f>
              <c:strCache>
                <c:ptCount val="1"/>
              </c:strCache>
            </c:strRef>
          </c:tx>
          <c:invertIfNegative val="0"/>
          <c:dPt>
            <c:idx val="0"/>
            <c:invertIfNegative val="0"/>
            <c:bubble3D val="0"/>
            <c:spPr>
              <a:solidFill>
                <a:schemeClr val="tx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rgbClr val="002A7E"/>
              </a:solidFill>
              <a:ln>
                <a:noFill/>
              </a:ln>
            </c:spPr>
          </c:dPt>
          <c:dPt>
            <c:idx val="7"/>
            <c:invertIfNegative val="0"/>
            <c:bubble3D val="0"/>
            <c:spPr>
              <a:solidFill>
                <a:srgbClr val="9E2600"/>
              </a:solidFill>
            </c:spPr>
          </c:dPt>
          <c:dPt>
            <c:idx val="8"/>
            <c:invertIfNegative val="0"/>
            <c:bubble3D val="0"/>
            <c:spPr>
              <a:solidFill>
                <a:schemeClr val="bg1">
                  <a:lumMod val="50000"/>
                </a:schemeClr>
              </a:solidFill>
            </c:spPr>
          </c:dPt>
          <c:dLbls>
            <c:txPr>
              <a:bodyPr/>
              <a:lstStyle/>
              <a:p>
                <a:pPr>
                  <a:defRPr sz="700" b="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Sheet1!$B$1:$J$1</c:f>
              <c:strCache>
                <c:ptCount val="9"/>
                <c:pt idx="0">
                  <c:v>AR</c:v>
                </c:pt>
                <c:pt idx="1">
                  <c:v>AU</c:v>
                </c:pt>
                <c:pt idx="2">
                  <c:v>CA</c:v>
                </c:pt>
                <c:pt idx="3">
                  <c:v>DE</c:v>
                </c:pt>
                <c:pt idx="4">
                  <c:v>JP</c:v>
                </c:pt>
                <c:pt idx="5">
                  <c:v>NL</c:v>
                </c:pt>
                <c:pt idx="6">
                  <c:v>TH</c:v>
                </c:pt>
                <c:pt idx="7">
                  <c:v>UK</c:v>
                </c:pt>
                <c:pt idx="8">
                  <c:v>US</c:v>
                </c:pt>
              </c:strCache>
            </c:strRef>
          </c:cat>
          <c:val>
            <c:numRef>
              <c:f>Sheet1!$B$2:$J$2</c:f>
              <c:numCache>
                <c:formatCode>0%</c:formatCode>
                <c:ptCount val="9"/>
                <c:pt idx="0">
                  <c:v>0.14000000000000001</c:v>
                </c:pt>
                <c:pt idx="1">
                  <c:v>0.3</c:v>
                </c:pt>
                <c:pt idx="2">
                  <c:v>0.24</c:v>
                </c:pt>
                <c:pt idx="3">
                  <c:v>0.17</c:v>
                </c:pt>
                <c:pt idx="4">
                  <c:v>0.22</c:v>
                </c:pt>
                <c:pt idx="5">
                  <c:v>0.14000000000000001</c:v>
                </c:pt>
                <c:pt idx="6">
                  <c:v>0.28999999999999998</c:v>
                </c:pt>
                <c:pt idx="7">
                  <c:v>0.31</c:v>
                </c:pt>
                <c:pt idx="8">
                  <c:v>0.27</c:v>
                </c:pt>
              </c:numCache>
            </c:numRef>
          </c:val>
        </c:ser>
        <c:dLbls>
          <c:showLegendKey val="0"/>
          <c:showVal val="0"/>
          <c:showCatName val="0"/>
          <c:showSerName val="0"/>
          <c:showPercent val="0"/>
          <c:showBubbleSize val="0"/>
        </c:dLbls>
        <c:gapWidth val="50"/>
        <c:axId val="148513920"/>
        <c:axId val="148515456"/>
      </c:barChart>
      <c:catAx>
        <c:axId val="148513920"/>
        <c:scaling>
          <c:orientation val="minMax"/>
        </c:scaling>
        <c:delete val="0"/>
        <c:axPos val="b"/>
        <c:majorTickMark val="out"/>
        <c:minorTickMark val="none"/>
        <c:tickLblPos val="nextTo"/>
        <c:txPr>
          <a:bodyPr/>
          <a:lstStyle/>
          <a:p>
            <a:pPr>
              <a:defRPr sz="8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48515456"/>
        <c:crosses val="autoZero"/>
        <c:auto val="1"/>
        <c:lblAlgn val="ctr"/>
        <c:lblOffset val="100"/>
        <c:noMultiLvlLbl val="0"/>
      </c:catAx>
      <c:valAx>
        <c:axId val="148515456"/>
        <c:scaling>
          <c:orientation val="minMax"/>
          <c:max val="1"/>
          <c:min val="0"/>
        </c:scaling>
        <c:delete val="1"/>
        <c:axPos val="l"/>
        <c:numFmt formatCode="0%" sourceLinked="1"/>
        <c:majorTickMark val="out"/>
        <c:minorTickMark val="none"/>
        <c:tickLblPos val="nextTo"/>
        <c:crossAx val="14851392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68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Sheet1!$A$2:$A$5</c:f>
              <c:strCache>
                <c:ptCount val="4"/>
                <c:pt idx="0">
                  <c:v>Males</c:v>
                </c:pt>
                <c:pt idx="1">
                  <c:v>Females</c:v>
                </c:pt>
                <c:pt idx="2">
                  <c:v>Males</c:v>
                </c:pt>
                <c:pt idx="3">
                  <c:v>Females</c:v>
                </c:pt>
              </c:strCache>
            </c:strRef>
          </c:cat>
          <c:val>
            <c:numRef>
              <c:f>Sheet1!$B$2:$B$5</c:f>
              <c:numCache>
                <c:formatCode>0%</c:formatCode>
                <c:ptCount val="4"/>
                <c:pt idx="0">
                  <c:v>0.41</c:v>
                </c:pt>
                <c:pt idx="1">
                  <c:v>0.41</c:v>
                </c:pt>
                <c:pt idx="2">
                  <c:v>0.45</c:v>
                </c:pt>
                <c:pt idx="3">
                  <c:v>0.46</c:v>
                </c:pt>
              </c:numCache>
            </c:numRef>
          </c:val>
        </c:ser>
        <c:ser>
          <c:idx val="1"/>
          <c:order val="1"/>
          <c:tx>
            <c:strRef>
              <c:f>Sheet1!$C$1</c:f>
              <c:strCache>
                <c:ptCount val="1"/>
                <c:pt idx="0">
                  <c:v>Neutral</c:v>
                </c:pt>
              </c:strCache>
            </c:strRef>
          </c:tx>
          <c:invertIfNegative val="0"/>
          <c:dLbls>
            <c:dLbl>
              <c:idx val="4"/>
              <c:delete val="1"/>
            </c:dLbl>
            <c:showLegendKey val="0"/>
            <c:showVal val="1"/>
            <c:showCatName val="0"/>
            <c:showSerName val="0"/>
            <c:showPercent val="0"/>
            <c:showBubbleSize val="0"/>
            <c:showLeaderLines val="0"/>
          </c:dLbls>
          <c:cat>
            <c:strRef>
              <c:f>Sheet1!$A$2:$A$5</c:f>
              <c:strCache>
                <c:ptCount val="4"/>
                <c:pt idx="0">
                  <c:v>Males</c:v>
                </c:pt>
                <c:pt idx="1">
                  <c:v>Females</c:v>
                </c:pt>
                <c:pt idx="2">
                  <c:v>Males</c:v>
                </c:pt>
                <c:pt idx="3">
                  <c:v>Females</c:v>
                </c:pt>
              </c:strCache>
            </c:strRef>
          </c:cat>
          <c:val>
            <c:numRef>
              <c:f>Sheet1!$C$2:$C$5</c:f>
              <c:numCache>
                <c:formatCode>0%</c:formatCode>
                <c:ptCount val="4"/>
                <c:pt idx="0">
                  <c:v>0.34000000000000008</c:v>
                </c:pt>
                <c:pt idx="1">
                  <c:v>0.37</c:v>
                </c:pt>
                <c:pt idx="2">
                  <c:v>0.29000000000000004</c:v>
                </c:pt>
                <c:pt idx="3">
                  <c:v>0.30999999999999994</c:v>
                </c:pt>
              </c:numCache>
            </c:numRef>
          </c:val>
        </c:ser>
        <c:ser>
          <c:idx val="2"/>
          <c:order val="2"/>
          <c:tx>
            <c:strRef>
              <c:f>Sheet1!$D$1</c:f>
              <c:strCache>
                <c:ptCount val="1"/>
                <c:pt idx="0">
                  <c:v>Agree</c:v>
                </c:pt>
              </c:strCache>
            </c:strRef>
          </c:tx>
          <c:spPr>
            <a:solidFill>
              <a:srgbClr val="C00000"/>
            </a:solidFill>
          </c:spPr>
          <c:invertIfNegative val="0"/>
          <c:cat>
            <c:strRef>
              <c:f>Sheet1!$A$2:$A$5</c:f>
              <c:strCache>
                <c:ptCount val="4"/>
                <c:pt idx="0">
                  <c:v>Males</c:v>
                </c:pt>
                <c:pt idx="1">
                  <c:v>Females</c:v>
                </c:pt>
                <c:pt idx="2">
                  <c:v>Males</c:v>
                </c:pt>
                <c:pt idx="3">
                  <c:v>Females</c:v>
                </c:pt>
              </c:strCache>
            </c:strRef>
          </c:cat>
          <c:val>
            <c:numRef>
              <c:f>Sheet1!$D$2:$D$5</c:f>
              <c:numCache>
                <c:formatCode>0%</c:formatCode>
                <c:ptCount val="4"/>
                <c:pt idx="0">
                  <c:v>0.25</c:v>
                </c:pt>
                <c:pt idx="1">
                  <c:v>0.22</c:v>
                </c:pt>
                <c:pt idx="2">
                  <c:v>0.26</c:v>
                </c:pt>
                <c:pt idx="3">
                  <c:v>0.23</c:v>
                </c:pt>
              </c:numCache>
            </c:numRef>
          </c:val>
        </c:ser>
        <c:dLbls>
          <c:showLegendKey val="0"/>
          <c:showVal val="1"/>
          <c:showCatName val="0"/>
          <c:showSerName val="0"/>
          <c:showPercent val="0"/>
          <c:showBubbleSize val="0"/>
        </c:dLbls>
        <c:gapWidth val="50"/>
        <c:overlap val="100"/>
        <c:axId val="219213184"/>
        <c:axId val="219227264"/>
      </c:barChart>
      <c:catAx>
        <c:axId val="219213184"/>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219227264"/>
        <c:crosses val="autoZero"/>
        <c:auto val="1"/>
        <c:lblAlgn val="ctr"/>
        <c:lblOffset val="100"/>
        <c:noMultiLvlLbl val="0"/>
      </c:catAx>
      <c:valAx>
        <c:axId val="219227264"/>
        <c:scaling>
          <c:orientation val="minMax"/>
          <c:max val="1"/>
          <c:min val="0"/>
        </c:scaling>
        <c:delete val="1"/>
        <c:axPos val="b"/>
        <c:numFmt formatCode="0%" sourceLinked="0"/>
        <c:majorTickMark val="none"/>
        <c:minorTickMark val="none"/>
        <c:tickLblPos val="nextTo"/>
        <c:crossAx val="219213184"/>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68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Sheet1!$A$2:$A$5</c:f>
              <c:strCache>
                <c:ptCount val="4"/>
                <c:pt idx="0">
                  <c:v>Males</c:v>
                </c:pt>
                <c:pt idx="1">
                  <c:v>Females</c:v>
                </c:pt>
                <c:pt idx="2">
                  <c:v>Males</c:v>
                </c:pt>
                <c:pt idx="3">
                  <c:v>Females</c:v>
                </c:pt>
              </c:strCache>
            </c:strRef>
          </c:cat>
          <c:val>
            <c:numRef>
              <c:f>Sheet1!$B$2:$B$5</c:f>
              <c:numCache>
                <c:formatCode>0%</c:formatCode>
                <c:ptCount val="4"/>
                <c:pt idx="0">
                  <c:v>0.53</c:v>
                </c:pt>
                <c:pt idx="1">
                  <c:v>0.63</c:v>
                </c:pt>
                <c:pt idx="2">
                  <c:v>0.51</c:v>
                </c:pt>
                <c:pt idx="3">
                  <c:v>0.64</c:v>
                </c:pt>
              </c:numCache>
            </c:numRef>
          </c:val>
        </c:ser>
        <c:ser>
          <c:idx val="1"/>
          <c:order val="1"/>
          <c:tx>
            <c:strRef>
              <c:f>Sheet1!$C$1</c:f>
              <c:strCache>
                <c:ptCount val="1"/>
                <c:pt idx="0">
                  <c:v>Neutral</c:v>
                </c:pt>
              </c:strCache>
            </c:strRef>
          </c:tx>
          <c:invertIfNegative val="0"/>
          <c:dLbls>
            <c:dLbl>
              <c:idx val="4"/>
              <c:delete val="1"/>
            </c:dLbl>
            <c:showLegendKey val="0"/>
            <c:showVal val="1"/>
            <c:showCatName val="0"/>
            <c:showSerName val="0"/>
            <c:showPercent val="0"/>
            <c:showBubbleSize val="0"/>
            <c:showLeaderLines val="0"/>
          </c:dLbls>
          <c:cat>
            <c:strRef>
              <c:f>Sheet1!$A$2:$A$5</c:f>
              <c:strCache>
                <c:ptCount val="4"/>
                <c:pt idx="0">
                  <c:v>Males</c:v>
                </c:pt>
                <c:pt idx="1">
                  <c:v>Females</c:v>
                </c:pt>
                <c:pt idx="2">
                  <c:v>Males</c:v>
                </c:pt>
                <c:pt idx="3">
                  <c:v>Females</c:v>
                </c:pt>
              </c:strCache>
            </c:strRef>
          </c:cat>
          <c:val>
            <c:numRef>
              <c:f>Sheet1!$C$2:$C$5</c:f>
              <c:numCache>
                <c:formatCode>0%</c:formatCode>
                <c:ptCount val="4"/>
                <c:pt idx="0">
                  <c:v>0.30999999999999994</c:v>
                </c:pt>
                <c:pt idx="1">
                  <c:v>0.20999999999999996</c:v>
                </c:pt>
                <c:pt idx="2">
                  <c:v>0.31000000000000005</c:v>
                </c:pt>
                <c:pt idx="3">
                  <c:v>0.22999999999999998</c:v>
                </c:pt>
              </c:numCache>
            </c:numRef>
          </c:val>
        </c:ser>
        <c:ser>
          <c:idx val="2"/>
          <c:order val="2"/>
          <c:tx>
            <c:strRef>
              <c:f>Sheet1!$D$1</c:f>
              <c:strCache>
                <c:ptCount val="1"/>
                <c:pt idx="0">
                  <c:v>Agree</c:v>
                </c:pt>
              </c:strCache>
            </c:strRef>
          </c:tx>
          <c:spPr>
            <a:solidFill>
              <a:srgbClr val="C00000"/>
            </a:solidFill>
          </c:spPr>
          <c:invertIfNegative val="0"/>
          <c:cat>
            <c:strRef>
              <c:f>Sheet1!$A$2:$A$5</c:f>
              <c:strCache>
                <c:ptCount val="4"/>
                <c:pt idx="0">
                  <c:v>Males</c:v>
                </c:pt>
                <c:pt idx="1">
                  <c:v>Females</c:v>
                </c:pt>
                <c:pt idx="2">
                  <c:v>Males</c:v>
                </c:pt>
                <c:pt idx="3">
                  <c:v>Females</c:v>
                </c:pt>
              </c:strCache>
            </c:strRef>
          </c:cat>
          <c:val>
            <c:numRef>
              <c:f>Sheet1!$D$2:$D$5</c:f>
              <c:numCache>
                <c:formatCode>0%</c:formatCode>
                <c:ptCount val="4"/>
                <c:pt idx="0">
                  <c:v>0.16</c:v>
                </c:pt>
                <c:pt idx="1">
                  <c:v>0.16</c:v>
                </c:pt>
                <c:pt idx="2">
                  <c:v>0.18</c:v>
                </c:pt>
                <c:pt idx="3">
                  <c:v>0.13</c:v>
                </c:pt>
              </c:numCache>
            </c:numRef>
          </c:val>
        </c:ser>
        <c:dLbls>
          <c:showLegendKey val="0"/>
          <c:showVal val="1"/>
          <c:showCatName val="0"/>
          <c:showSerName val="0"/>
          <c:showPercent val="0"/>
          <c:showBubbleSize val="0"/>
        </c:dLbls>
        <c:gapWidth val="50"/>
        <c:overlap val="100"/>
        <c:axId val="219258240"/>
        <c:axId val="219272320"/>
      </c:barChart>
      <c:catAx>
        <c:axId val="219258240"/>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219272320"/>
        <c:crosses val="autoZero"/>
        <c:auto val="1"/>
        <c:lblAlgn val="ctr"/>
        <c:lblOffset val="100"/>
        <c:noMultiLvlLbl val="0"/>
      </c:catAx>
      <c:valAx>
        <c:axId val="219272320"/>
        <c:scaling>
          <c:orientation val="minMax"/>
          <c:max val="1"/>
          <c:min val="0"/>
        </c:scaling>
        <c:delete val="1"/>
        <c:axPos val="b"/>
        <c:numFmt formatCode="0%" sourceLinked="0"/>
        <c:majorTickMark val="none"/>
        <c:minorTickMark val="none"/>
        <c:tickLblPos val="nextTo"/>
        <c:crossAx val="219258240"/>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68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dLbls>
          <c:showLegendKey val="0"/>
          <c:showVal val="1"/>
          <c:showCatName val="0"/>
          <c:showSerName val="0"/>
          <c:showPercent val="0"/>
          <c:showBubbleSize val="0"/>
        </c:dLbls>
        <c:gapWidth val="50"/>
        <c:overlap val="100"/>
        <c:axId val="219361280"/>
        <c:axId val="219362816"/>
      </c:barChart>
      <c:catAx>
        <c:axId val="219361280"/>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219362816"/>
        <c:crosses val="autoZero"/>
        <c:auto val="1"/>
        <c:lblAlgn val="ctr"/>
        <c:lblOffset val="100"/>
        <c:noMultiLvlLbl val="0"/>
      </c:catAx>
      <c:valAx>
        <c:axId val="219362816"/>
        <c:scaling>
          <c:orientation val="minMax"/>
          <c:max val="1"/>
          <c:min val="0"/>
        </c:scaling>
        <c:delete val="1"/>
        <c:axPos val="b"/>
        <c:numFmt formatCode="0%" sourceLinked="0"/>
        <c:majorTickMark val="none"/>
        <c:minorTickMark val="none"/>
        <c:tickLblPos val="nextTo"/>
        <c:crossAx val="219361280"/>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68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Sheet1!$A$2:$A$5</c:f>
              <c:strCache>
                <c:ptCount val="4"/>
                <c:pt idx="0">
                  <c:v>Males</c:v>
                </c:pt>
                <c:pt idx="1">
                  <c:v>Females</c:v>
                </c:pt>
                <c:pt idx="2">
                  <c:v>Males</c:v>
                </c:pt>
                <c:pt idx="3">
                  <c:v>Females</c:v>
                </c:pt>
              </c:strCache>
            </c:strRef>
          </c:cat>
          <c:val>
            <c:numRef>
              <c:f>Sheet1!$B$2:$B$5</c:f>
              <c:numCache>
                <c:formatCode>0%</c:formatCode>
                <c:ptCount val="4"/>
                <c:pt idx="0">
                  <c:v>0.21</c:v>
                </c:pt>
                <c:pt idx="1">
                  <c:v>0.2</c:v>
                </c:pt>
                <c:pt idx="2">
                  <c:v>0.19</c:v>
                </c:pt>
                <c:pt idx="3">
                  <c:v>0.23</c:v>
                </c:pt>
              </c:numCache>
            </c:numRef>
          </c:val>
        </c:ser>
        <c:ser>
          <c:idx val="1"/>
          <c:order val="1"/>
          <c:tx>
            <c:strRef>
              <c:f>Sheet1!$C$1</c:f>
              <c:strCache>
                <c:ptCount val="1"/>
                <c:pt idx="0">
                  <c:v>Neutral</c:v>
                </c:pt>
              </c:strCache>
            </c:strRef>
          </c:tx>
          <c:invertIfNegative val="0"/>
          <c:dLbls>
            <c:dLbl>
              <c:idx val="4"/>
              <c:delete val="1"/>
            </c:dLbl>
            <c:showLegendKey val="0"/>
            <c:showVal val="1"/>
            <c:showCatName val="0"/>
            <c:showSerName val="0"/>
            <c:showPercent val="0"/>
            <c:showBubbleSize val="0"/>
            <c:showLeaderLines val="0"/>
          </c:dLbls>
          <c:cat>
            <c:strRef>
              <c:f>Sheet1!$A$2:$A$5</c:f>
              <c:strCache>
                <c:ptCount val="4"/>
                <c:pt idx="0">
                  <c:v>Males</c:v>
                </c:pt>
                <c:pt idx="1">
                  <c:v>Females</c:v>
                </c:pt>
                <c:pt idx="2">
                  <c:v>Males</c:v>
                </c:pt>
                <c:pt idx="3">
                  <c:v>Females</c:v>
                </c:pt>
              </c:strCache>
            </c:strRef>
          </c:cat>
          <c:val>
            <c:numRef>
              <c:f>Sheet1!$C$2:$C$5</c:f>
              <c:numCache>
                <c:formatCode>0%</c:formatCode>
                <c:ptCount val="4"/>
                <c:pt idx="0">
                  <c:v>0.45999999999999996</c:v>
                </c:pt>
                <c:pt idx="1">
                  <c:v>0.39</c:v>
                </c:pt>
                <c:pt idx="2">
                  <c:v>0.40999999999999992</c:v>
                </c:pt>
                <c:pt idx="3">
                  <c:v>0.41000000000000003</c:v>
                </c:pt>
              </c:numCache>
            </c:numRef>
          </c:val>
        </c:ser>
        <c:ser>
          <c:idx val="2"/>
          <c:order val="2"/>
          <c:tx>
            <c:strRef>
              <c:f>Sheet1!$D$1</c:f>
              <c:strCache>
                <c:ptCount val="1"/>
                <c:pt idx="0">
                  <c:v>Agree</c:v>
                </c:pt>
              </c:strCache>
            </c:strRef>
          </c:tx>
          <c:spPr>
            <a:solidFill>
              <a:srgbClr val="C00000"/>
            </a:solidFill>
          </c:spPr>
          <c:invertIfNegative val="0"/>
          <c:cat>
            <c:strRef>
              <c:f>Sheet1!$A$2:$A$5</c:f>
              <c:strCache>
                <c:ptCount val="4"/>
                <c:pt idx="0">
                  <c:v>Males</c:v>
                </c:pt>
                <c:pt idx="1">
                  <c:v>Females</c:v>
                </c:pt>
                <c:pt idx="2">
                  <c:v>Males</c:v>
                </c:pt>
                <c:pt idx="3">
                  <c:v>Females</c:v>
                </c:pt>
              </c:strCache>
            </c:strRef>
          </c:cat>
          <c:val>
            <c:numRef>
              <c:f>Sheet1!$D$2:$D$5</c:f>
              <c:numCache>
                <c:formatCode>0%</c:formatCode>
                <c:ptCount val="4"/>
                <c:pt idx="0">
                  <c:v>0.33</c:v>
                </c:pt>
                <c:pt idx="1">
                  <c:v>0.41</c:v>
                </c:pt>
                <c:pt idx="2">
                  <c:v>0.4</c:v>
                </c:pt>
                <c:pt idx="3">
                  <c:v>0.36</c:v>
                </c:pt>
              </c:numCache>
            </c:numRef>
          </c:val>
        </c:ser>
        <c:dLbls>
          <c:showLegendKey val="0"/>
          <c:showVal val="1"/>
          <c:showCatName val="0"/>
          <c:showSerName val="0"/>
          <c:showPercent val="0"/>
          <c:showBubbleSize val="0"/>
        </c:dLbls>
        <c:gapWidth val="50"/>
        <c:overlap val="100"/>
        <c:axId val="220086272"/>
        <c:axId val="220087808"/>
      </c:barChart>
      <c:catAx>
        <c:axId val="220086272"/>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220087808"/>
        <c:crosses val="autoZero"/>
        <c:auto val="1"/>
        <c:lblAlgn val="ctr"/>
        <c:lblOffset val="100"/>
        <c:noMultiLvlLbl val="0"/>
      </c:catAx>
      <c:valAx>
        <c:axId val="220087808"/>
        <c:scaling>
          <c:orientation val="minMax"/>
          <c:max val="1"/>
          <c:min val="0"/>
        </c:scaling>
        <c:delete val="1"/>
        <c:axPos val="b"/>
        <c:numFmt formatCode="0%" sourceLinked="0"/>
        <c:majorTickMark val="none"/>
        <c:minorTickMark val="none"/>
        <c:tickLblPos val="nextTo"/>
        <c:crossAx val="220086272"/>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68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Sheet1!$A$2:$A$5</c:f>
              <c:strCache>
                <c:ptCount val="4"/>
                <c:pt idx="0">
                  <c:v>Males</c:v>
                </c:pt>
                <c:pt idx="1">
                  <c:v>Females</c:v>
                </c:pt>
                <c:pt idx="2">
                  <c:v>Males</c:v>
                </c:pt>
                <c:pt idx="3">
                  <c:v>Females</c:v>
                </c:pt>
              </c:strCache>
            </c:strRef>
          </c:cat>
          <c:val>
            <c:numRef>
              <c:f>Sheet1!$B$2:$B$5</c:f>
              <c:numCache>
                <c:formatCode>0%</c:formatCode>
                <c:ptCount val="4"/>
                <c:pt idx="0">
                  <c:v>0.42</c:v>
                </c:pt>
                <c:pt idx="1">
                  <c:v>0.52</c:v>
                </c:pt>
                <c:pt idx="2">
                  <c:v>0.52</c:v>
                </c:pt>
                <c:pt idx="3">
                  <c:v>0.57999999999999996</c:v>
                </c:pt>
              </c:numCache>
            </c:numRef>
          </c:val>
        </c:ser>
        <c:ser>
          <c:idx val="1"/>
          <c:order val="1"/>
          <c:tx>
            <c:strRef>
              <c:f>Sheet1!$C$1</c:f>
              <c:strCache>
                <c:ptCount val="1"/>
                <c:pt idx="0">
                  <c:v>Neutral</c:v>
                </c:pt>
              </c:strCache>
            </c:strRef>
          </c:tx>
          <c:invertIfNegative val="0"/>
          <c:dLbls>
            <c:dLbl>
              <c:idx val="4"/>
              <c:delete val="1"/>
            </c:dLbl>
            <c:showLegendKey val="0"/>
            <c:showVal val="1"/>
            <c:showCatName val="0"/>
            <c:showSerName val="0"/>
            <c:showPercent val="0"/>
            <c:showBubbleSize val="0"/>
            <c:showLeaderLines val="0"/>
          </c:dLbls>
          <c:cat>
            <c:strRef>
              <c:f>Sheet1!$A$2:$A$5</c:f>
              <c:strCache>
                <c:ptCount val="4"/>
                <c:pt idx="0">
                  <c:v>Males</c:v>
                </c:pt>
                <c:pt idx="1">
                  <c:v>Females</c:v>
                </c:pt>
                <c:pt idx="2">
                  <c:v>Males</c:v>
                </c:pt>
                <c:pt idx="3">
                  <c:v>Females</c:v>
                </c:pt>
              </c:strCache>
            </c:strRef>
          </c:cat>
          <c:val>
            <c:numRef>
              <c:f>Sheet1!$C$2:$C$5</c:f>
              <c:numCache>
                <c:formatCode>0%</c:formatCode>
                <c:ptCount val="4"/>
                <c:pt idx="0">
                  <c:v>0.33000000000000007</c:v>
                </c:pt>
                <c:pt idx="1">
                  <c:v>0.26</c:v>
                </c:pt>
                <c:pt idx="2">
                  <c:v>0.28000000000000003</c:v>
                </c:pt>
                <c:pt idx="3">
                  <c:v>0.21999999999999997</c:v>
                </c:pt>
              </c:numCache>
            </c:numRef>
          </c:val>
        </c:ser>
        <c:ser>
          <c:idx val="2"/>
          <c:order val="2"/>
          <c:tx>
            <c:strRef>
              <c:f>Sheet1!$D$1</c:f>
              <c:strCache>
                <c:ptCount val="1"/>
                <c:pt idx="0">
                  <c:v>Agree</c:v>
                </c:pt>
              </c:strCache>
            </c:strRef>
          </c:tx>
          <c:spPr>
            <a:solidFill>
              <a:srgbClr val="C00000"/>
            </a:solidFill>
          </c:spPr>
          <c:invertIfNegative val="0"/>
          <c:cat>
            <c:strRef>
              <c:f>Sheet1!$A$2:$A$5</c:f>
              <c:strCache>
                <c:ptCount val="4"/>
                <c:pt idx="0">
                  <c:v>Males</c:v>
                </c:pt>
                <c:pt idx="1">
                  <c:v>Females</c:v>
                </c:pt>
                <c:pt idx="2">
                  <c:v>Males</c:v>
                </c:pt>
                <c:pt idx="3">
                  <c:v>Females</c:v>
                </c:pt>
              </c:strCache>
            </c:strRef>
          </c:cat>
          <c:val>
            <c:numRef>
              <c:f>Sheet1!$D$2:$D$5</c:f>
              <c:numCache>
                <c:formatCode>0%</c:formatCode>
                <c:ptCount val="4"/>
                <c:pt idx="0">
                  <c:v>0.25</c:v>
                </c:pt>
                <c:pt idx="1">
                  <c:v>0.22</c:v>
                </c:pt>
                <c:pt idx="2">
                  <c:v>0.2</c:v>
                </c:pt>
                <c:pt idx="3">
                  <c:v>0.2</c:v>
                </c:pt>
              </c:numCache>
            </c:numRef>
          </c:val>
        </c:ser>
        <c:dLbls>
          <c:showLegendKey val="0"/>
          <c:showVal val="1"/>
          <c:showCatName val="0"/>
          <c:showSerName val="0"/>
          <c:showPercent val="0"/>
          <c:showBubbleSize val="0"/>
        </c:dLbls>
        <c:gapWidth val="50"/>
        <c:overlap val="100"/>
        <c:axId val="220184960"/>
        <c:axId val="220186496"/>
      </c:barChart>
      <c:catAx>
        <c:axId val="220184960"/>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220186496"/>
        <c:crosses val="autoZero"/>
        <c:auto val="1"/>
        <c:lblAlgn val="ctr"/>
        <c:lblOffset val="100"/>
        <c:noMultiLvlLbl val="0"/>
      </c:catAx>
      <c:valAx>
        <c:axId val="220186496"/>
        <c:scaling>
          <c:orientation val="minMax"/>
          <c:max val="1"/>
          <c:min val="0"/>
        </c:scaling>
        <c:delete val="1"/>
        <c:axPos val="b"/>
        <c:numFmt formatCode="0%" sourceLinked="0"/>
        <c:majorTickMark val="none"/>
        <c:minorTickMark val="none"/>
        <c:tickLblPos val="nextTo"/>
        <c:crossAx val="220184960"/>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68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Sheet1!$A$2:$A$5</c:f>
              <c:strCache>
                <c:ptCount val="4"/>
                <c:pt idx="0">
                  <c:v>Males</c:v>
                </c:pt>
                <c:pt idx="1">
                  <c:v>Females</c:v>
                </c:pt>
                <c:pt idx="2">
                  <c:v>Males</c:v>
                </c:pt>
                <c:pt idx="3">
                  <c:v>Females</c:v>
                </c:pt>
              </c:strCache>
            </c:strRef>
          </c:cat>
          <c:val>
            <c:numRef>
              <c:f>Sheet1!$B$2:$B$5</c:f>
              <c:numCache>
                <c:formatCode>0%</c:formatCode>
                <c:ptCount val="4"/>
                <c:pt idx="0">
                  <c:v>0.73</c:v>
                </c:pt>
                <c:pt idx="1">
                  <c:v>0.68</c:v>
                </c:pt>
                <c:pt idx="2">
                  <c:v>0.79</c:v>
                </c:pt>
                <c:pt idx="3">
                  <c:v>0.81</c:v>
                </c:pt>
              </c:numCache>
            </c:numRef>
          </c:val>
        </c:ser>
        <c:ser>
          <c:idx val="1"/>
          <c:order val="1"/>
          <c:tx>
            <c:strRef>
              <c:f>Sheet1!$C$1</c:f>
              <c:strCache>
                <c:ptCount val="1"/>
                <c:pt idx="0">
                  <c:v>Neutral</c:v>
                </c:pt>
              </c:strCache>
            </c:strRef>
          </c:tx>
          <c:invertIfNegative val="0"/>
          <c:dLbls>
            <c:dLbl>
              <c:idx val="4"/>
              <c:delete val="1"/>
            </c:dLbl>
            <c:showLegendKey val="0"/>
            <c:showVal val="1"/>
            <c:showCatName val="0"/>
            <c:showSerName val="0"/>
            <c:showPercent val="0"/>
            <c:showBubbleSize val="0"/>
            <c:showLeaderLines val="0"/>
          </c:dLbls>
          <c:cat>
            <c:strRef>
              <c:f>Sheet1!$A$2:$A$5</c:f>
              <c:strCache>
                <c:ptCount val="4"/>
                <c:pt idx="0">
                  <c:v>Males</c:v>
                </c:pt>
                <c:pt idx="1">
                  <c:v>Females</c:v>
                </c:pt>
                <c:pt idx="2">
                  <c:v>Males</c:v>
                </c:pt>
                <c:pt idx="3">
                  <c:v>Females</c:v>
                </c:pt>
              </c:strCache>
            </c:strRef>
          </c:cat>
          <c:val>
            <c:numRef>
              <c:f>Sheet1!$C$2:$C$5</c:f>
              <c:numCache>
                <c:formatCode>0%</c:formatCode>
                <c:ptCount val="4"/>
                <c:pt idx="0">
                  <c:v>0.24</c:v>
                </c:pt>
                <c:pt idx="1">
                  <c:v>0.20999999999999996</c:v>
                </c:pt>
                <c:pt idx="2">
                  <c:v>0.15999999999999992</c:v>
                </c:pt>
                <c:pt idx="3">
                  <c:v>0.1399999999999999</c:v>
                </c:pt>
              </c:numCache>
            </c:numRef>
          </c:val>
        </c:ser>
        <c:ser>
          <c:idx val="2"/>
          <c:order val="2"/>
          <c:tx>
            <c:strRef>
              <c:f>Sheet1!$D$1</c:f>
              <c:strCache>
                <c:ptCount val="1"/>
                <c:pt idx="0">
                  <c:v>Disagree</c:v>
                </c:pt>
              </c:strCache>
            </c:strRef>
          </c:tx>
          <c:spPr>
            <a:solidFill>
              <a:srgbClr val="C00000"/>
            </a:solidFill>
          </c:spPr>
          <c:invertIfNegative val="0"/>
          <c:cat>
            <c:strRef>
              <c:f>Sheet1!$A$2:$A$5</c:f>
              <c:strCache>
                <c:ptCount val="4"/>
                <c:pt idx="0">
                  <c:v>Males</c:v>
                </c:pt>
                <c:pt idx="1">
                  <c:v>Females</c:v>
                </c:pt>
                <c:pt idx="2">
                  <c:v>Males</c:v>
                </c:pt>
                <c:pt idx="3">
                  <c:v>Females</c:v>
                </c:pt>
              </c:strCache>
            </c:strRef>
          </c:cat>
          <c:val>
            <c:numRef>
              <c:f>Sheet1!$D$2:$D$5</c:f>
              <c:numCache>
                <c:formatCode>0%</c:formatCode>
                <c:ptCount val="4"/>
                <c:pt idx="0">
                  <c:v>0.03</c:v>
                </c:pt>
                <c:pt idx="1">
                  <c:v>0.11</c:v>
                </c:pt>
                <c:pt idx="2">
                  <c:v>0.05</c:v>
                </c:pt>
                <c:pt idx="3">
                  <c:v>0.05</c:v>
                </c:pt>
              </c:numCache>
            </c:numRef>
          </c:val>
        </c:ser>
        <c:dLbls>
          <c:showLegendKey val="0"/>
          <c:showVal val="1"/>
          <c:showCatName val="0"/>
          <c:showSerName val="0"/>
          <c:showPercent val="0"/>
          <c:showBubbleSize val="0"/>
        </c:dLbls>
        <c:gapWidth val="50"/>
        <c:overlap val="100"/>
        <c:axId val="220324224"/>
        <c:axId val="220325760"/>
      </c:barChart>
      <c:catAx>
        <c:axId val="220324224"/>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220325760"/>
        <c:crosses val="autoZero"/>
        <c:auto val="1"/>
        <c:lblAlgn val="ctr"/>
        <c:lblOffset val="100"/>
        <c:noMultiLvlLbl val="0"/>
      </c:catAx>
      <c:valAx>
        <c:axId val="220325760"/>
        <c:scaling>
          <c:orientation val="minMax"/>
          <c:max val="1"/>
          <c:min val="0"/>
        </c:scaling>
        <c:delete val="1"/>
        <c:axPos val="b"/>
        <c:numFmt formatCode="0%" sourceLinked="0"/>
        <c:majorTickMark val="none"/>
        <c:minorTickMark val="none"/>
        <c:tickLblPos val="nextTo"/>
        <c:crossAx val="220324224"/>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68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0.42</c:v>
                </c:pt>
                <c:pt idx="1">
                  <c:v>0.54</c:v>
                </c:pt>
                <c:pt idx="2">
                  <c:v>0.5</c:v>
                </c:pt>
              </c:numCache>
            </c:numRef>
          </c:val>
        </c:ser>
        <c:ser>
          <c:idx val="1"/>
          <c:order val="1"/>
          <c:tx>
            <c:strRef>
              <c:f>Sheet1!$C$1</c:f>
              <c:strCache>
                <c:ptCount val="1"/>
                <c:pt idx="0">
                  <c:v>Neutral</c:v>
                </c:pt>
              </c:strCache>
            </c:strRef>
          </c:tx>
          <c:invertIfNegative val="0"/>
          <c:cat>
            <c:strRef>
              <c:f>Sheet1!$A$2:$A$4</c:f>
              <c:strCache>
                <c:ptCount val="3"/>
                <c:pt idx="0">
                  <c:v>Urban</c:v>
                </c:pt>
                <c:pt idx="1">
                  <c:v>Suburban</c:v>
                </c:pt>
                <c:pt idx="2">
                  <c:v>Rural*</c:v>
                </c:pt>
              </c:strCache>
            </c:strRef>
          </c:cat>
          <c:val>
            <c:numRef>
              <c:f>Sheet1!$C$2:$C$4</c:f>
              <c:numCache>
                <c:formatCode>0%</c:formatCode>
                <c:ptCount val="3"/>
                <c:pt idx="0">
                  <c:v>0.33000000000000007</c:v>
                </c:pt>
                <c:pt idx="1">
                  <c:v>0.27</c:v>
                </c:pt>
                <c:pt idx="2">
                  <c:v>0.31000000000000005</c:v>
                </c:pt>
              </c:numCache>
            </c:numRef>
          </c:val>
        </c:ser>
        <c:ser>
          <c:idx val="2"/>
          <c:order val="2"/>
          <c:tx>
            <c:strRef>
              <c:f>Sheet1!$D$1</c:f>
              <c:strCache>
                <c:ptCount val="1"/>
                <c:pt idx="0">
                  <c:v>Agree</c:v>
                </c:pt>
              </c:strCache>
            </c:strRef>
          </c:tx>
          <c:spPr>
            <a:solidFill>
              <a:srgbClr val="C00000"/>
            </a:solidFill>
          </c:spPr>
          <c:invertIfNegative val="0"/>
          <c:cat>
            <c:strRef>
              <c:f>Sheet1!$A$2:$A$4</c:f>
              <c:strCache>
                <c:ptCount val="3"/>
                <c:pt idx="0">
                  <c:v>Urban</c:v>
                </c:pt>
                <c:pt idx="1">
                  <c:v>Suburban</c:v>
                </c:pt>
                <c:pt idx="2">
                  <c:v>Rural*</c:v>
                </c:pt>
              </c:strCache>
            </c:strRef>
          </c:cat>
          <c:val>
            <c:numRef>
              <c:f>Sheet1!$D$2:$D$4</c:f>
              <c:numCache>
                <c:formatCode>0%</c:formatCode>
                <c:ptCount val="3"/>
                <c:pt idx="0">
                  <c:v>0.25</c:v>
                </c:pt>
                <c:pt idx="1">
                  <c:v>0.19</c:v>
                </c:pt>
                <c:pt idx="2">
                  <c:v>0.19</c:v>
                </c:pt>
              </c:numCache>
            </c:numRef>
          </c:val>
        </c:ser>
        <c:dLbls>
          <c:showLegendKey val="0"/>
          <c:showVal val="1"/>
          <c:showCatName val="0"/>
          <c:showSerName val="0"/>
          <c:showPercent val="0"/>
          <c:showBubbleSize val="0"/>
        </c:dLbls>
        <c:gapWidth val="50"/>
        <c:overlap val="100"/>
        <c:axId val="219950080"/>
        <c:axId val="219964160"/>
      </c:barChart>
      <c:catAx>
        <c:axId val="219950080"/>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219964160"/>
        <c:crosses val="autoZero"/>
        <c:auto val="1"/>
        <c:lblAlgn val="ctr"/>
        <c:lblOffset val="100"/>
        <c:noMultiLvlLbl val="0"/>
      </c:catAx>
      <c:valAx>
        <c:axId val="219964160"/>
        <c:scaling>
          <c:orientation val="minMax"/>
          <c:max val="1"/>
          <c:min val="0"/>
        </c:scaling>
        <c:delete val="1"/>
        <c:axPos val="b"/>
        <c:numFmt formatCode="0%" sourceLinked="0"/>
        <c:majorTickMark val="none"/>
        <c:minorTickMark val="none"/>
        <c:tickLblPos val="nextTo"/>
        <c:crossAx val="219950080"/>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68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0.56999999999999995</c:v>
                </c:pt>
                <c:pt idx="1">
                  <c:v>0.63</c:v>
                </c:pt>
                <c:pt idx="2">
                  <c:v>0.73</c:v>
                </c:pt>
              </c:numCache>
            </c:numRef>
          </c:val>
        </c:ser>
        <c:ser>
          <c:idx val="1"/>
          <c:order val="1"/>
          <c:tx>
            <c:strRef>
              <c:f>Sheet1!$C$1</c:f>
              <c:strCache>
                <c:ptCount val="1"/>
                <c:pt idx="0">
                  <c:v>Neutral</c:v>
                </c:pt>
              </c:strCache>
            </c:strRef>
          </c:tx>
          <c:invertIfNegative val="0"/>
          <c:cat>
            <c:strRef>
              <c:f>Sheet1!$A$2:$A$4</c:f>
              <c:strCache>
                <c:ptCount val="3"/>
                <c:pt idx="0">
                  <c:v>Urban</c:v>
                </c:pt>
                <c:pt idx="1">
                  <c:v>Suburban</c:v>
                </c:pt>
                <c:pt idx="2">
                  <c:v>Rural*</c:v>
                </c:pt>
              </c:strCache>
            </c:strRef>
          </c:cat>
          <c:val>
            <c:numRef>
              <c:f>Sheet1!$C$2:$C$4</c:f>
              <c:numCache>
                <c:formatCode>0%</c:formatCode>
                <c:ptCount val="3"/>
                <c:pt idx="0">
                  <c:v>0.27</c:v>
                </c:pt>
                <c:pt idx="1">
                  <c:v>0.20999999999999996</c:v>
                </c:pt>
                <c:pt idx="2">
                  <c:v>0.16000000000000003</c:v>
                </c:pt>
              </c:numCache>
            </c:numRef>
          </c:val>
        </c:ser>
        <c:ser>
          <c:idx val="2"/>
          <c:order val="2"/>
          <c:tx>
            <c:strRef>
              <c:f>Sheet1!$D$1</c:f>
              <c:strCache>
                <c:ptCount val="1"/>
                <c:pt idx="0">
                  <c:v>Agree</c:v>
                </c:pt>
              </c:strCache>
            </c:strRef>
          </c:tx>
          <c:spPr>
            <a:solidFill>
              <a:srgbClr val="C00000"/>
            </a:solidFill>
          </c:spPr>
          <c:invertIfNegative val="0"/>
          <c:cat>
            <c:strRef>
              <c:f>Sheet1!$A$2:$A$4</c:f>
              <c:strCache>
                <c:ptCount val="3"/>
                <c:pt idx="0">
                  <c:v>Urban</c:v>
                </c:pt>
                <c:pt idx="1">
                  <c:v>Suburban</c:v>
                </c:pt>
                <c:pt idx="2">
                  <c:v>Rural*</c:v>
                </c:pt>
              </c:strCache>
            </c:strRef>
          </c:cat>
          <c:val>
            <c:numRef>
              <c:f>Sheet1!$D$2:$D$4</c:f>
              <c:numCache>
                <c:formatCode>0%</c:formatCode>
                <c:ptCount val="3"/>
                <c:pt idx="0">
                  <c:v>0.16</c:v>
                </c:pt>
                <c:pt idx="1">
                  <c:v>0.16</c:v>
                </c:pt>
                <c:pt idx="2">
                  <c:v>0.11</c:v>
                </c:pt>
              </c:numCache>
            </c:numRef>
          </c:val>
        </c:ser>
        <c:dLbls>
          <c:showLegendKey val="0"/>
          <c:showVal val="1"/>
          <c:showCatName val="0"/>
          <c:showSerName val="0"/>
          <c:showPercent val="0"/>
          <c:showBubbleSize val="0"/>
        </c:dLbls>
        <c:gapWidth val="50"/>
        <c:overlap val="100"/>
        <c:axId val="219991040"/>
        <c:axId val="219996928"/>
      </c:barChart>
      <c:catAx>
        <c:axId val="219991040"/>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219996928"/>
        <c:crosses val="autoZero"/>
        <c:auto val="1"/>
        <c:lblAlgn val="ctr"/>
        <c:lblOffset val="100"/>
        <c:noMultiLvlLbl val="0"/>
      </c:catAx>
      <c:valAx>
        <c:axId val="219996928"/>
        <c:scaling>
          <c:orientation val="minMax"/>
          <c:max val="1"/>
          <c:min val="0"/>
        </c:scaling>
        <c:delete val="1"/>
        <c:axPos val="b"/>
        <c:numFmt formatCode="0%" sourceLinked="0"/>
        <c:majorTickMark val="none"/>
        <c:minorTickMark val="none"/>
        <c:tickLblPos val="nextTo"/>
        <c:crossAx val="219991040"/>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68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0.2</c:v>
                </c:pt>
                <c:pt idx="1">
                  <c:v>0.25</c:v>
                </c:pt>
                <c:pt idx="2">
                  <c:v>0.41</c:v>
                </c:pt>
              </c:numCache>
            </c:numRef>
          </c:val>
        </c:ser>
        <c:ser>
          <c:idx val="1"/>
          <c:order val="1"/>
          <c:tx>
            <c:strRef>
              <c:f>Sheet1!$C$1</c:f>
              <c:strCache>
                <c:ptCount val="1"/>
                <c:pt idx="0">
                  <c:v>Neutral</c:v>
                </c:pt>
              </c:strCache>
            </c:strRef>
          </c:tx>
          <c:invertIfNegative val="0"/>
          <c:cat>
            <c:strRef>
              <c:f>Sheet1!$A$2:$A$4</c:f>
              <c:strCache>
                <c:ptCount val="3"/>
                <c:pt idx="0">
                  <c:v>Urban</c:v>
                </c:pt>
                <c:pt idx="1">
                  <c:v>Suburban</c:v>
                </c:pt>
                <c:pt idx="2">
                  <c:v>Rural*</c:v>
                </c:pt>
              </c:strCache>
            </c:strRef>
          </c:cat>
          <c:val>
            <c:numRef>
              <c:f>Sheet1!$C$2:$C$4</c:f>
              <c:numCache>
                <c:formatCode>0%</c:formatCode>
                <c:ptCount val="3"/>
                <c:pt idx="0">
                  <c:v>0.41999999999999993</c:v>
                </c:pt>
                <c:pt idx="1">
                  <c:v>0.39</c:v>
                </c:pt>
                <c:pt idx="2">
                  <c:v>0.29000000000000004</c:v>
                </c:pt>
              </c:numCache>
            </c:numRef>
          </c:val>
        </c:ser>
        <c:ser>
          <c:idx val="2"/>
          <c:order val="2"/>
          <c:tx>
            <c:strRef>
              <c:f>Sheet1!$D$1</c:f>
              <c:strCache>
                <c:ptCount val="1"/>
                <c:pt idx="0">
                  <c:v>Agree</c:v>
                </c:pt>
              </c:strCache>
            </c:strRef>
          </c:tx>
          <c:spPr>
            <a:solidFill>
              <a:srgbClr val="C00000"/>
            </a:solidFill>
          </c:spPr>
          <c:invertIfNegative val="0"/>
          <c:cat>
            <c:strRef>
              <c:f>Sheet1!$A$2:$A$4</c:f>
              <c:strCache>
                <c:ptCount val="3"/>
                <c:pt idx="0">
                  <c:v>Urban</c:v>
                </c:pt>
                <c:pt idx="1">
                  <c:v>Suburban</c:v>
                </c:pt>
                <c:pt idx="2">
                  <c:v>Rural*</c:v>
                </c:pt>
              </c:strCache>
            </c:strRef>
          </c:cat>
          <c:val>
            <c:numRef>
              <c:f>Sheet1!$D$2:$D$4</c:f>
              <c:numCache>
                <c:formatCode>0%</c:formatCode>
                <c:ptCount val="3"/>
                <c:pt idx="0">
                  <c:v>0.38</c:v>
                </c:pt>
                <c:pt idx="1">
                  <c:v>0.36</c:v>
                </c:pt>
                <c:pt idx="2">
                  <c:v>0.3</c:v>
                </c:pt>
              </c:numCache>
            </c:numRef>
          </c:val>
        </c:ser>
        <c:dLbls>
          <c:showLegendKey val="0"/>
          <c:showVal val="1"/>
          <c:showCatName val="0"/>
          <c:showSerName val="0"/>
          <c:showPercent val="0"/>
          <c:showBubbleSize val="0"/>
        </c:dLbls>
        <c:gapWidth val="50"/>
        <c:overlap val="100"/>
        <c:axId val="221002752"/>
        <c:axId val="221020928"/>
      </c:barChart>
      <c:catAx>
        <c:axId val="221002752"/>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221020928"/>
        <c:crosses val="autoZero"/>
        <c:auto val="1"/>
        <c:lblAlgn val="ctr"/>
        <c:lblOffset val="100"/>
        <c:noMultiLvlLbl val="0"/>
      </c:catAx>
      <c:valAx>
        <c:axId val="221020928"/>
        <c:scaling>
          <c:orientation val="minMax"/>
          <c:max val="1"/>
          <c:min val="0"/>
        </c:scaling>
        <c:delete val="1"/>
        <c:axPos val="b"/>
        <c:numFmt formatCode="0%" sourceLinked="0"/>
        <c:majorTickMark val="none"/>
        <c:minorTickMark val="none"/>
        <c:tickLblPos val="nextTo"/>
        <c:crossAx val="221002752"/>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68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0.51</c:v>
                </c:pt>
                <c:pt idx="1">
                  <c:v>0.52</c:v>
                </c:pt>
                <c:pt idx="2">
                  <c:v>0.68</c:v>
                </c:pt>
              </c:numCache>
            </c:numRef>
          </c:val>
        </c:ser>
        <c:ser>
          <c:idx val="1"/>
          <c:order val="1"/>
          <c:tx>
            <c:strRef>
              <c:f>Sheet1!$C$1</c:f>
              <c:strCache>
                <c:ptCount val="1"/>
                <c:pt idx="0">
                  <c:v>Neutral</c:v>
                </c:pt>
              </c:strCache>
            </c:strRef>
          </c:tx>
          <c:invertIfNegative val="0"/>
          <c:cat>
            <c:strRef>
              <c:f>Sheet1!$A$2:$A$4</c:f>
              <c:strCache>
                <c:ptCount val="3"/>
                <c:pt idx="0">
                  <c:v>Urban</c:v>
                </c:pt>
                <c:pt idx="1">
                  <c:v>Suburban</c:v>
                </c:pt>
                <c:pt idx="2">
                  <c:v>Rural*</c:v>
                </c:pt>
              </c:strCache>
            </c:strRef>
          </c:cat>
          <c:val>
            <c:numRef>
              <c:f>Sheet1!$C$2:$C$4</c:f>
              <c:numCache>
                <c:formatCode>0%</c:formatCode>
                <c:ptCount val="3"/>
                <c:pt idx="0">
                  <c:v>0.27</c:v>
                </c:pt>
                <c:pt idx="1">
                  <c:v>0.27</c:v>
                </c:pt>
                <c:pt idx="2">
                  <c:v>0.19999999999999996</c:v>
                </c:pt>
              </c:numCache>
            </c:numRef>
          </c:val>
        </c:ser>
        <c:ser>
          <c:idx val="2"/>
          <c:order val="2"/>
          <c:tx>
            <c:strRef>
              <c:f>Sheet1!$D$1</c:f>
              <c:strCache>
                <c:ptCount val="1"/>
                <c:pt idx="0">
                  <c:v>Agree</c:v>
                </c:pt>
              </c:strCache>
            </c:strRef>
          </c:tx>
          <c:spPr>
            <a:solidFill>
              <a:srgbClr val="C00000"/>
            </a:solidFill>
          </c:spPr>
          <c:invertIfNegative val="0"/>
          <c:cat>
            <c:strRef>
              <c:f>Sheet1!$A$2:$A$4</c:f>
              <c:strCache>
                <c:ptCount val="3"/>
                <c:pt idx="0">
                  <c:v>Urban</c:v>
                </c:pt>
                <c:pt idx="1">
                  <c:v>Suburban</c:v>
                </c:pt>
                <c:pt idx="2">
                  <c:v>Rural*</c:v>
                </c:pt>
              </c:strCache>
            </c:strRef>
          </c:cat>
          <c:val>
            <c:numRef>
              <c:f>Sheet1!$D$2:$D$4</c:f>
              <c:numCache>
                <c:formatCode>0%</c:formatCode>
                <c:ptCount val="3"/>
                <c:pt idx="0">
                  <c:v>0.22</c:v>
                </c:pt>
                <c:pt idx="1">
                  <c:v>0.21</c:v>
                </c:pt>
                <c:pt idx="2">
                  <c:v>0.12</c:v>
                </c:pt>
              </c:numCache>
            </c:numRef>
          </c:val>
        </c:ser>
        <c:dLbls>
          <c:showLegendKey val="0"/>
          <c:showVal val="1"/>
          <c:showCatName val="0"/>
          <c:showSerName val="0"/>
          <c:showPercent val="0"/>
          <c:showBubbleSize val="0"/>
        </c:dLbls>
        <c:gapWidth val="50"/>
        <c:overlap val="100"/>
        <c:axId val="221047808"/>
        <c:axId val="220746496"/>
      </c:barChart>
      <c:catAx>
        <c:axId val="221047808"/>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220746496"/>
        <c:crosses val="autoZero"/>
        <c:auto val="1"/>
        <c:lblAlgn val="ctr"/>
        <c:lblOffset val="100"/>
        <c:noMultiLvlLbl val="0"/>
      </c:catAx>
      <c:valAx>
        <c:axId val="220746496"/>
        <c:scaling>
          <c:orientation val="minMax"/>
          <c:max val="1"/>
          <c:min val="0"/>
        </c:scaling>
        <c:delete val="1"/>
        <c:axPos val="b"/>
        <c:numFmt formatCode="0%" sourceLinked="0"/>
        <c:majorTickMark val="none"/>
        <c:minorTickMark val="none"/>
        <c:tickLblPos val="nextTo"/>
        <c:crossAx val="221047808"/>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6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289357212701352"/>
          <c:y val="0.38146359342053171"/>
          <c:w val="0.81342828469970663"/>
          <c:h val="0.50684069459803827"/>
        </c:manualLayout>
      </c:layout>
      <c:barChart>
        <c:barDir val="col"/>
        <c:grouping val="clustered"/>
        <c:varyColors val="0"/>
        <c:ser>
          <c:idx val="0"/>
          <c:order val="0"/>
          <c:tx>
            <c:strRef>
              <c:f>Sheet1!$A$2</c:f>
              <c:strCache>
                <c:ptCount val="1"/>
              </c:strCache>
            </c:strRef>
          </c:tx>
          <c:invertIfNegative val="0"/>
          <c:dPt>
            <c:idx val="0"/>
            <c:invertIfNegative val="0"/>
            <c:bubble3D val="0"/>
            <c:spPr>
              <a:solidFill>
                <a:schemeClr val="tx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rgbClr val="002A7E"/>
              </a:solidFill>
              <a:ln>
                <a:noFill/>
              </a:ln>
            </c:spPr>
          </c:dPt>
          <c:dPt>
            <c:idx val="7"/>
            <c:invertIfNegative val="0"/>
            <c:bubble3D val="0"/>
            <c:spPr>
              <a:solidFill>
                <a:srgbClr val="9E2600"/>
              </a:solidFill>
            </c:spPr>
          </c:dPt>
          <c:dPt>
            <c:idx val="8"/>
            <c:invertIfNegative val="0"/>
            <c:bubble3D val="0"/>
            <c:spPr>
              <a:solidFill>
                <a:schemeClr val="bg1">
                  <a:lumMod val="50000"/>
                </a:schemeClr>
              </a:solidFill>
            </c:spPr>
          </c:dPt>
          <c:dLbls>
            <c:txPr>
              <a:bodyPr/>
              <a:lstStyle/>
              <a:p>
                <a:pPr>
                  <a:defRPr sz="700" b="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Sheet1!$B$1:$J$1</c:f>
              <c:strCache>
                <c:ptCount val="9"/>
                <c:pt idx="0">
                  <c:v>AR</c:v>
                </c:pt>
                <c:pt idx="1">
                  <c:v>AU</c:v>
                </c:pt>
                <c:pt idx="2">
                  <c:v>CA</c:v>
                </c:pt>
                <c:pt idx="3">
                  <c:v>DE</c:v>
                </c:pt>
                <c:pt idx="4">
                  <c:v>JP</c:v>
                </c:pt>
                <c:pt idx="5">
                  <c:v>NL</c:v>
                </c:pt>
                <c:pt idx="6">
                  <c:v>TH</c:v>
                </c:pt>
                <c:pt idx="7">
                  <c:v>UK</c:v>
                </c:pt>
                <c:pt idx="8">
                  <c:v>US</c:v>
                </c:pt>
              </c:strCache>
            </c:strRef>
          </c:cat>
          <c:val>
            <c:numRef>
              <c:f>Sheet1!$B$2:$J$2</c:f>
              <c:numCache>
                <c:formatCode>0%</c:formatCode>
                <c:ptCount val="9"/>
                <c:pt idx="0">
                  <c:v>0.11</c:v>
                </c:pt>
                <c:pt idx="1">
                  <c:v>0.24</c:v>
                </c:pt>
                <c:pt idx="2">
                  <c:v>0.14000000000000001</c:v>
                </c:pt>
                <c:pt idx="3">
                  <c:v>0.09</c:v>
                </c:pt>
                <c:pt idx="4">
                  <c:v>0.25</c:v>
                </c:pt>
                <c:pt idx="5">
                  <c:v>0.08</c:v>
                </c:pt>
                <c:pt idx="6">
                  <c:v>0.2</c:v>
                </c:pt>
                <c:pt idx="7">
                  <c:v>0.11</c:v>
                </c:pt>
                <c:pt idx="8">
                  <c:v>0.26</c:v>
                </c:pt>
              </c:numCache>
            </c:numRef>
          </c:val>
        </c:ser>
        <c:dLbls>
          <c:showLegendKey val="0"/>
          <c:showVal val="0"/>
          <c:showCatName val="0"/>
          <c:showSerName val="0"/>
          <c:showPercent val="0"/>
          <c:showBubbleSize val="0"/>
        </c:dLbls>
        <c:gapWidth val="50"/>
        <c:axId val="148661760"/>
        <c:axId val="148663296"/>
      </c:barChart>
      <c:catAx>
        <c:axId val="148661760"/>
        <c:scaling>
          <c:orientation val="minMax"/>
        </c:scaling>
        <c:delete val="0"/>
        <c:axPos val="b"/>
        <c:majorTickMark val="out"/>
        <c:minorTickMark val="none"/>
        <c:tickLblPos val="nextTo"/>
        <c:txPr>
          <a:bodyPr/>
          <a:lstStyle/>
          <a:p>
            <a:pPr>
              <a:defRPr sz="8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48663296"/>
        <c:crosses val="autoZero"/>
        <c:auto val="1"/>
        <c:lblAlgn val="ctr"/>
        <c:lblOffset val="100"/>
        <c:noMultiLvlLbl val="0"/>
      </c:catAx>
      <c:valAx>
        <c:axId val="148663296"/>
        <c:scaling>
          <c:orientation val="minMax"/>
          <c:max val="1"/>
          <c:min val="0"/>
        </c:scaling>
        <c:delete val="1"/>
        <c:axPos val="l"/>
        <c:numFmt formatCode="0%" sourceLinked="1"/>
        <c:majorTickMark val="out"/>
        <c:minorTickMark val="none"/>
        <c:tickLblPos val="nextTo"/>
        <c:crossAx val="14866176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69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0.75</c:v>
                </c:pt>
                <c:pt idx="1">
                  <c:v>0.81</c:v>
                </c:pt>
                <c:pt idx="2">
                  <c:v>0.6</c:v>
                </c:pt>
              </c:numCache>
            </c:numRef>
          </c:val>
        </c:ser>
        <c:ser>
          <c:idx val="1"/>
          <c:order val="1"/>
          <c:tx>
            <c:strRef>
              <c:f>Sheet1!$C$1</c:f>
              <c:strCache>
                <c:ptCount val="1"/>
                <c:pt idx="0">
                  <c:v>Neutral</c:v>
                </c:pt>
              </c:strCache>
            </c:strRef>
          </c:tx>
          <c:invertIfNegative val="0"/>
          <c:cat>
            <c:strRef>
              <c:f>Sheet1!$A$2:$A$4</c:f>
              <c:strCache>
                <c:ptCount val="3"/>
                <c:pt idx="0">
                  <c:v>Urban</c:v>
                </c:pt>
                <c:pt idx="1">
                  <c:v>Suburban</c:v>
                </c:pt>
                <c:pt idx="2">
                  <c:v>Rural*</c:v>
                </c:pt>
              </c:strCache>
            </c:strRef>
          </c:cat>
          <c:val>
            <c:numRef>
              <c:f>Sheet1!$C$2:$C$4</c:f>
              <c:numCache>
                <c:formatCode>0%</c:formatCode>
                <c:ptCount val="3"/>
                <c:pt idx="0">
                  <c:v>0.18999999999999995</c:v>
                </c:pt>
                <c:pt idx="1">
                  <c:v>0.1399999999999999</c:v>
                </c:pt>
                <c:pt idx="2">
                  <c:v>0.35</c:v>
                </c:pt>
              </c:numCache>
            </c:numRef>
          </c:val>
        </c:ser>
        <c:ser>
          <c:idx val="2"/>
          <c:order val="2"/>
          <c:tx>
            <c:strRef>
              <c:f>Sheet1!$D$1</c:f>
              <c:strCache>
                <c:ptCount val="1"/>
                <c:pt idx="0">
                  <c:v>Disagree</c:v>
                </c:pt>
              </c:strCache>
            </c:strRef>
          </c:tx>
          <c:spPr>
            <a:solidFill>
              <a:srgbClr val="C00000"/>
            </a:solidFill>
          </c:spPr>
          <c:invertIfNegative val="0"/>
          <c:cat>
            <c:strRef>
              <c:f>Sheet1!$A$2:$A$4</c:f>
              <c:strCache>
                <c:ptCount val="3"/>
                <c:pt idx="0">
                  <c:v>Urban</c:v>
                </c:pt>
                <c:pt idx="1">
                  <c:v>Suburban</c:v>
                </c:pt>
                <c:pt idx="2">
                  <c:v>Rural*</c:v>
                </c:pt>
              </c:strCache>
            </c:strRef>
          </c:cat>
          <c:val>
            <c:numRef>
              <c:f>Sheet1!$D$2:$D$4</c:f>
              <c:numCache>
                <c:formatCode>0%</c:formatCode>
                <c:ptCount val="3"/>
                <c:pt idx="0">
                  <c:v>0.06</c:v>
                </c:pt>
                <c:pt idx="1">
                  <c:v>0.05</c:v>
                </c:pt>
                <c:pt idx="2">
                  <c:v>0.05</c:v>
                </c:pt>
              </c:numCache>
            </c:numRef>
          </c:val>
        </c:ser>
        <c:dLbls>
          <c:showLegendKey val="0"/>
          <c:showVal val="1"/>
          <c:showCatName val="0"/>
          <c:showSerName val="0"/>
          <c:showPercent val="0"/>
          <c:showBubbleSize val="0"/>
        </c:dLbls>
        <c:gapWidth val="50"/>
        <c:overlap val="100"/>
        <c:axId val="220814336"/>
        <c:axId val="220832512"/>
      </c:barChart>
      <c:catAx>
        <c:axId val="220814336"/>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220832512"/>
        <c:crosses val="autoZero"/>
        <c:auto val="1"/>
        <c:lblAlgn val="ctr"/>
        <c:lblOffset val="100"/>
        <c:noMultiLvlLbl val="0"/>
      </c:catAx>
      <c:valAx>
        <c:axId val="220832512"/>
        <c:scaling>
          <c:orientation val="minMax"/>
          <c:max val="1"/>
          <c:min val="0"/>
        </c:scaling>
        <c:delete val="1"/>
        <c:axPos val="b"/>
        <c:numFmt formatCode="0%" sourceLinked="0"/>
        <c:majorTickMark val="none"/>
        <c:minorTickMark val="none"/>
        <c:tickLblPos val="nextTo"/>
        <c:crossAx val="220814336"/>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69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1.5835829753058708E-3"/>
          <c:w val="0.66821965429220465"/>
          <c:h val="0.93908291667110866"/>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numRef>
              <c:f>Sheet1!$A$2:$A$6</c:f>
              <c:numCache>
                <c:formatCode>General</c:formatCode>
                <c:ptCount val="5"/>
              </c:numCache>
            </c:numRef>
          </c:cat>
          <c:val>
            <c:numRef>
              <c:f>Sheet1!$B$2:$B$6</c:f>
              <c:numCache>
                <c:formatCode>0%</c:formatCode>
                <c:ptCount val="5"/>
                <c:pt idx="0">
                  <c:v>0.74</c:v>
                </c:pt>
                <c:pt idx="1">
                  <c:v>0.49</c:v>
                </c:pt>
                <c:pt idx="2">
                  <c:v>0.64</c:v>
                </c:pt>
                <c:pt idx="3">
                  <c:v>0.76</c:v>
                </c:pt>
                <c:pt idx="4">
                  <c:v>0.85</c:v>
                </c:pt>
              </c:numCache>
            </c:numRef>
          </c:val>
        </c:ser>
        <c:ser>
          <c:idx val="1"/>
          <c:order val="1"/>
          <c:tx>
            <c:strRef>
              <c:f>Sheet1!$C$1</c:f>
              <c:strCache>
                <c:ptCount val="1"/>
                <c:pt idx="0">
                  <c:v>Neutral</c:v>
                </c:pt>
              </c:strCache>
            </c:strRef>
          </c:tx>
          <c:invertIfNegative val="0"/>
          <c:dLbls>
            <c:dLbl>
              <c:idx val="6"/>
              <c:layout>
                <c:manualLayout>
                  <c:x val="-2.7538317291721418E-2"/>
                  <c:y val="0"/>
                </c:manualLayout>
              </c:layout>
              <c:showLegendKey val="0"/>
              <c:showVal val="1"/>
              <c:showCatName val="0"/>
              <c:showSerName val="0"/>
              <c:showPercent val="0"/>
              <c:showBubbleSize val="0"/>
            </c:dLbl>
            <c:dLbl>
              <c:idx val="8"/>
              <c:layout>
                <c:manualLayout>
                  <c:x val="-2.7538317291721418E-2"/>
                  <c:y val="1.0342402339965709E-16"/>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numRef>
              <c:f>Sheet1!$A$2:$A$6</c:f>
              <c:numCache>
                <c:formatCode>General</c:formatCode>
                <c:ptCount val="5"/>
              </c:numCache>
            </c:numRef>
          </c:cat>
          <c:val>
            <c:numRef>
              <c:f>Sheet1!$C$2:$C$6</c:f>
              <c:numCache>
                <c:formatCode>0%</c:formatCode>
                <c:ptCount val="5"/>
                <c:pt idx="0">
                  <c:v>0.17000000000000004</c:v>
                </c:pt>
                <c:pt idx="1">
                  <c:v>0.36</c:v>
                </c:pt>
                <c:pt idx="2">
                  <c:v>0.20999999999999996</c:v>
                </c:pt>
                <c:pt idx="3">
                  <c:v>0.14000000000000001</c:v>
                </c:pt>
                <c:pt idx="4">
                  <c:v>9.000000000000008E-2</c:v>
                </c:pt>
              </c:numCache>
            </c:numRef>
          </c:val>
        </c:ser>
        <c:ser>
          <c:idx val="2"/>
          <c:order val="2"/>
          <c:tx>
            <c:strRef>
              <c:f>Sheet1!$D$1</c:f>
              <c:strCache>
                <c:ptCount val="1"/>
                <c:pt idx="0">
                  <c:v>Agree</c:v>
                </c:pt>
              </c:strCache>
            </c:strRef>
          </c:tx>
          <c:spPr>
            <a:solidFill>
              <a:srgbClr val="C00000"/>
            </a:solidFill>
          </c:spPr>
          <c:invertIfNegative val="0"/>
          <c:dLbls>
            <c:showLegendKey val="0"/>
            <c:showVal val="1"/>
            <c:showCatName val="0"/>
            <c:showSerName val="0"/>
            <c:showPercent val="0"/>
            <c:showBubbleSize val="0"/>
            <c:showLeaderLines val="0"/>
          </c:dLbls>
          <c:cat>
            <c:numRef>
              <c:f>Sheet1!$A$2:$A$6</c:f>
              <c:numCache>
                <c:formatCode>General</c:formatCode>
                <c:ptCount val="5"/>
              </c:numCache>
            </c:numRef>
          </c:cat>
          <c:val>
            <c:numRef>
              <c:f>Sheet1!$D$2:$D$6</c:f>
              <c:numCache>
                <c:formatCode>0%</c:formatCode>
                <c:ptCount val="5"/>
                <c:pt idx="0">
                  <c:v>0.09</c:v>
                </c:pt>
                <c:pt idx="1">
                  <c:v>0.15</c:v>
                </c:pt>
                <c:pt idx="2">
                  <c:v>0.15</c:v>
                </c:pt>
                <c:pt idx="3">
                  <c:v>0.1</c:v>
                </c:pt>
                <c:pt idx="4">
                  <c:v>0.06</c:v>
                </c:pt>
              </c:numCache>
            </c:numRef>
          </c:val>
        </c:ser>
        <c:dLbls>
          <c:showLegendKey val="0"/>
          <c:showVal val="0"/>
          <c:showCatName val="0"/>
          <c:showSerName val="0"/>
          <c:showPercent val="0"/>
          <c:showBubbleSize val="0"/>
        </c:dLbls>
        <c:gapWidth val="141"/>
        <c:overlap val="100"/>
        <c:axId val="130033536"/>
        <c:axId val="130035072"/>
      </c:barChart>
      <c:catAx>
        <c:axId val="130033536"/>
        <c:scaling>
          <c:orientation val="maxMin"/>
        </c:scaling>
        <c:delete val="0"/>
        <c:axPos val="l"/>
        <c:numFmt formatCode="General" sourceLinked="1"/>
        <c:majorTickMark val="out"/>
        <c:minorTickMark val="none"/>
        <c:tickLblPos val="nextTo"/>
        <c:txPr>
          <a:bodyPr/>
          <a:lstStyle/>
          <a:p>
            <a:pPr>
              <a:defRPr>
                <a:solidFill>
                  <a:schemeClr val="tx1"/>
                </a:solidFill>
              </a:defRPr>
            </a:pPr>
            <a:endParaRPr lang="en-US"/>
          </a:p>
        </c:txPr>
        <c:crossAx val="130035072"/>
        <c:crosses val="autoZero"/>
        <c:auto val="1"/>
        <c:lblAlgn val="ctr"/>
        <c:lblOffset val="100"/>
        <c:noMultiLvlLbl val="0"/>
      </c:catAx>
      <c:valAx>
        <c:axId val="130035072"/>
        <c:scaling>
          <c:orientation val="minMax"/>
          <c:max val="1"/>
          <c:min val="0"/>
        </c:scaling>
        <c:delete val="1"/>
        <c:axPos val="b"/>
        <c:numFmt formatCode="0%" sourceLinked="0"/>
        <c:majorTickMark val="none"/>
        <c:minorTickMark val="none"/>
        <c:tickLblPos val="nextTo"/>
        <c:crossAx val="130033536"/>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69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002A7E"/>
              </a:solidFill>
            </c:spPr>
          </c:dPt>
          <c:dPt>
            <c:idx val="6"/>
            <c:invertIfNegative val="0"/>
            <c:bubble3D val="0"/>
            <c:spPr>
              <a:solidFill>
                <a:srgbClr val="C00000"/>
              </a:solidFill>
            </c:spPr>
          </c:dPt>
          <c:dPt>
            <c:idx val="7"/>
            <c:invertIfNegative val="0"/>
            <c:bubble3D val="0"/>
            <c:spPr>
              <a:solidFill>
                <a:srgbClr val="C00000"/>
              </a:solidFill>
            </c:spPr>
          </c:dPt>
          <c:dPt>
            <c:idx val="8"/>
            <c:invertIfNegative val="0"/>
            <c:bubble3D val="0"/>
            <c:spPr>
              <a:solidFill>
                <a:srgbClr val="C00000"/>
              </a:solidFill>
            </c:spPr>
          </c:dPt>
          <c:dPt>
            <c:idx val="9"/>
            <c:invertIfNegative val="0"/>
            <c:bubble3D val="0"/>
            <c:spPr>
              <a:solidFill>
                <a:srgbClr val="002A7E"/>
              </a:solidFill>
            </c:spPr>
          </c:dPt>
          <c:dLbls>
            <c:txPr>
              <a:bodyPr/>
              <a:lstStyle/>
              <a:p>
                <a:pPr>
                  <a:defRPr sz="9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Sheet1!$A$2:$A$11</c:f>
              <c:strCache>
                <c:ptCount val="10"/>
                <c:pt idx="0">
                  <c:v>High blood pressure</c:v>
                </c:pt>
                <c:pt idx="1">
                  <c:v>Heart attack</c:v>
                </c:pt>
                <c:pt idx="2">
                  <c:v>AIDS</c:v>
                </c:pt>
                <c:pt idx="3">
                  <c:v>Breast cancer</c:v>
                </c:pt>
                <c:pt idx="4">
                  <c:v>Stroke</c:v>
                </c:pt>
                <c:pt idx="5">
                  <c:v>Prostate cancer</c:v>
                </c:pt>
                <c:pt idx="6">
                  <c:v>Deep vein thrombosis</c:v>
                </c:pt>
                <c:pt idx="7">
                  <c:v>Thrombosis</c:v>
                </c:pt>
                <c:pt idx="8">
                  <c:v>Pulmonary embolism</c:v>
                </c:pt>
                <c:pt idx="9">
                  <c:v>Hemo-Distension Syndrome</c:v>
                </c:pt>
              </c:strCache>
            </c:strRef>
          </c:cat>
          <c:val>
            <c:numRef>
              <c:f>Sheet1!$B$2:$B$11</c:f>
              <c:numCache>
                <c:formatCode>0%</c:formatCode>
                <c:ptCount val="10"/>
                <c:pt idx="0">
                  <c:v>0.93</c:v>
                </c:pt>
                <c:pt idx="1">
                  <c:v>0.93</c:v>
                </c:pt>
                <c:pt idx="2">
                  <c:v>0.93</c:v>
                </c:pt>
                <c:pt idx="3">
                  <c:v>0.92</c:v>
                </c:pt>
                <c:pt idx="4">
                  <c:v>0.91</c:v>
                </c:pt>
                <c:pt idx="5">
                  <c:v>0.91</c:v>
                </c:pt>
                <c:pt idx="6">
                  <c:v>0.8</c:v>
                </c:pt>
                <c:pt idx="7">
                  <c:v>0.68</c:v>
                </c:pt>
                <c:pt idx="8">
                  <c:v>0.56999999999999995</c:v>
                </c:pt>
                <c:pt idx="9">
                  <c:v>0.1</c:v>
                </c:pt>
              </c:numCache>
            </c:numRef>
          </c:val>
        </c:ser>
        <c:dLbls>
          <c:dLblPos val="outEnd"/>
          <c:showLegendKey val="0"/>
          <c:showVal val="1"/>
          <c:showCatName val="0"/>
          <c:showSerName val="0"/>
          <c:showPercent val="0"/>
          <c:showBubbleSize val="0"/>
        </c:dLbls>
        <c:gapWidth val="50"/>
        <c:axId val="130435328"/>
        <c:axId val="130462848"/>
      </c:barChart>
      <c:catAx>
        <c:axId val="130435328"/>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30462848"/>
        <c:crosses val="autoZero"/>
        <c:auto val="1"/>
        <c:lblAlgn val="ctr"/>
        <c:lblOffset val="100"/>
        <c:noMultiLvlLbl val="0"/>
      </c:catAx>
      <c:valAx>
        <c:axId val="130462848"/>
        <c:scaling>
          <c:orientation val="minMax"/>
        </c:scaling>
        <c:delete val="1"/>
        <c:axPos val="t"/>
        <c:numFmt formatCode="0%" sourceLinked="1"/>
        <c:majorTickMark val="out"/>
        <c:minorTickMark val="none"/>
        <c:tickLblPos val="nextTo"/>
        <c:crossAx val="13043532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69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C00000"/>
              </a:solidFill>
            </c:spPr>
          </c:dPt>
          <c:dPt>
            <c:idx val="6"/>
            <c:invertIfNegative val="0"/>
            <c:bubble3D val="0"/>
            <c:spPr>
              <a:solidFill>
                <a:srgbClr val="C00000"/>
              </a:solidFill>
            </c:spPr>
          </c:dPt>
          <c:dPt>
            <c:idx val="7"/>
            <c:invertIfNegative val="0"/>
            <c:bubble3D val="0"/>
            <c:spPr>
              <a:solidFill>
                <a:srgbClr val="C00000"/>
              </a:solidFill>
            </c:spPr>
          </c:dPt>
          <c:dPt>
            <c:idx val="8"/>
            <c:invertIfNegative val="0"/>
            <c:bubble3D val="0"/>
            <c:spPr>
              <a:solidFill>
                <a:srgbClr val="002A7E"/>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Breast cancer (women only)</c:v>
                </c:pt>
                <c:pt idx="1">
                  <c:v>Heart attack</c:v>
                </c:pt>
                <c:pt idx="2">
                  <c:v>Prostate cancer (men only)</c:v>
                </c:pt>
                <c:pt idx="3">
                  <c:v>Stroke</c:v>
                </c:pt>
                <c:pt idx="4">
                  <c:v>High blood pressure</c:v>
                </c:pt>
                <c:pt idx="5">
                  <c:v>Pulmonary embolism</c:v>
                </c:pt>
                <c:pt idx="6">
                  <c:v>Deep vein thrombosis</c:v>
                </c:pt>
                <c:pt idx="7">
                  <c:v>Thrombosis</c:v>
                </c:pt>
                <c:pt idx="8">
                  <c:v>AIDS</c:v>
                </c:pt>
              </c:strCache>
            </c:strRef>
          </c:cat>
          <c:val>
            <c:numRef>
              <c:f>Sheet1!$B$2:$B$10</c:f>
              <c:numCache>
                <c:formatCode>0%</c:formatCode>
                <c:ptCount val="9"/>
                <c:pt idx="0">
                  <c:v>0.44</c:v>
                </c:pt>
                <c:pt idx="1">
                  <c:v>0.4</c:v>
                </c:pt>
                <c:pt idx="2">
                  <c:v>0.4</c:v>
                </c:pt>
                <c:pt idx="3">
                  <c:v>0.39</c:v>
                </c:pt>
                <c:pt idx="4">
                  <c:v>0.38</c:v>
                </c:pt>
                <c:pt idx="5">
                  <c:v>0.22</c:v>
                </c:pt>
                <c:pt idx="6">
                  <c:v>0.19</c:v>
                </c:pt>
                <c:pt idx="7">
                  <c:v>0.18</c:v>
                </c:pt>
                <c:pt idx="8">
                  <c:v>0.12</c:v>
                </c:pt>
              </c:numCache>
            </c:numRef>
          </c:val>
        </c:ser>
        <c:dLbls>
          <c:dLblPos val="outEnd"/>
          <c:showLegendKey val="0"/>
          <c:showVal val="1"/>
          <c:showCatName val="0"/>
          <c:showSerName val="0"/>
          <c:showPercent val="0"/>
          <c:showBubbleSize val="0"/>
        </c:dLbls>
        <c:gapWidth val="50"/>
        <c:axId val="130493824"/>
        <c:axId val="130516864"/>
      </c:barChart>
      <c:catAx>
        <c:axId val="130493824"/>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30516864"/>
        <c:crosses val="autoZero"/>
        <c:auto val="1"/>
        <c:lblAlgn val="ctr"/>
        <c:lblOffset val="100"/>
        <c:noMultiLvlLbl val="0"/>
      </c:catAx>
      <c:valAx>
        <c:axId val="130516864"/>
        <c:scaling>
          <c:orientation val="minMax"/>
        </c:scaling>
        <c:delete val="1"/>
        <c:axPos val="t"/>
        <c:numFmt formatCode="0%" sourceLinked="1"/>
        <c:majorTickMark val="out"/>
        <c:minorTickMark val="none"/>
        <c:tickLblPos val="nextTo"/>
        <c:crossAx val="13049382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69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002A7E"/>
              </a:solidFill>
            </c:spPr>
          </c:dPt>
          <c:dPt>
            <c:idx val="6"/>
            <c:invertIfNegative val="0"/>
            <c:bubble3D val="0"/>
            <c:spPr>
              <a:solidFill>
                <a:srgbClr val="002A7E"/>
              </a:solidFill>
            </c:spPr>
          </c:dPt>
          <c:dPt>
            <c:idx val="7"/>
            <c:invertIfNegative val="0"/>
            <c:bubble3D val="0"/>
            <c:spPr>
              <a:solidFill>
                <a:srgbClr val="002A7E"/>
              </a:solidFill>
            </c:spPr>
          </c:dPt>
          <c:dPt>
            <c:idx val="8"/>
            <c:invertIfNegative val="0"/>
            <c:bubble3D val="0"/>
            <c:spPr>
              <a:solidFill>
                <a:srgbClr val="C00000"/>
              </a:solidFill>
            </c:spPr>
          </c:dPt>
          <c:dPt>
            <c:idx val="9"/>
            <c:invertIfNegative val="0"/>
            <c:bubble3D val="0"/>
            <c:spPr>
              <a:solidFill>
                <a:srgbClr val="C00000"/>
              </a:solidFill>
            </c:spPr>
          </c:dPt>
          <c:dPt>
            <c:idx val="10"/>
            <c:invertIfNegative val="0"/>
            <c:bubble3D val="0"/>
            <c:spPr>
              <a:solidFill>
                <a:srgbClr val="C00000"/>
              </a:solidFill>
            </c:spPr>
          </c:dPt>
          <c:dPt>
            <c:idx val="11"/>
            <c:invertIfNegative val="0"/>
            <c:bubble3D val="0"/>
            <c:spPr>
              <a:solidFill>
                <a:srgbClr val="C00000"/>
              </a:solidFill>
            </c:spPr>
          </c:dPt>
          <c:dPt>
            <c:idx val="12"/>
            <c:invertIfNegative val="0"/>
            <c:bubble3D val="0"/>
            <c:spPr>
              <a:solidFill>
                <a:schemeClr val="tx1">
                  <a:lumMod val="65000"/>
                  <a:lumOff val="35000"/>
                </a:schemeClr>
              </a:solidFill>
            </c:spPr>
          </c:dPt>
          <c:dLbls>
            <c:dLbl>
              <c:idx val="0"/>
              <c:layout>
                <c:manualLayout>
                  <c:x val="0"/>
                  <c:y val="7.9542187735847283E-3"/>
                </c:manualLayout>
              </c:layout>
              <c:dLblPos val="outEnd"/>
              <c:showLegendKey val="0"/>
              <c:showVal val="1"/>
              <c:showCatName val="0"/>
              <c:showSerName val="0"/>
              <c:showPercent val="0"/>
              <c:showBubbleSize val="0"/>
            </c:dLbl>
            <c:dLbl>
              <c:idx val="6"/>
              <c:tx>
                <c:rich>
                  <a:bodyPr/>
                  <a:lstStyle/>
                  <a:p>
                    <a:r>
                      <a:rPr lang="en-US" dirty="0" smtClean="0"/>
                      <a:t>65%</a:t>
                    </a:r>
                    <a:endParaRPr lang="en-US" dirty="0"/>
                  </a:p>
                </c:rich>
              </c:tx>
              <c:dLblPos val="outEnd"/>
              <c:showLegendKey val="0"/>
              <c:showVal val="1"/>
              <c:showCatName val="0"/>
              <c:showSerName val="0"/>
              <c:showPercent val="0"/>
              <c:showBubbleSize val="0"/>
            </c:dLbl>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Sheet1!$A$2:$A$16</c:f>
              <c:strCache>
                <c:ptCount val="13"/>
                <c:pt idx="0">
                  <c:v>Hospital stay</c:v>
                </c:pt>
                <c:pt idx="1">
                  <c:v>Surgery</c:v>
                </c:pt>
                <c:pt idx="2">
                  <c:v>Cancer</c:v>
                </c:pt>
                <c:pt idx="3">
                  <c:v>Not moving for long periods </c:v>
                </c:pt>
                <c:pt idx="4">
                  <c:v>Pregnancy/Recent birth</c:v>
                </c:pt>
                <c:pt idx="5">
                  <c:v>Using estrogen-based meds</c:v>
                </c:pt>
                <c:pt idx="6">
                  <c:v>Family history of blood clots</c:v>
                </c:pt>
                <c:pt idx="7">
                  <c:v>Older age (65+)</c:v>
                </c:pt>
                <c:pt idx="8">
                  <c:v>Too much exercise</c:v>
                </c:pt>
                <c:pt idx="9">
                  <c:v>High blood cholesterol</c:v>
                </c:pt>
                <c:pt idx="10">
                  <c:v>Donating blood</c:v>
                </c:pt>
                <c:pt idx="11">
                  <c:v>High blood pressure</c:v>
                </c:pt>
                <c:pt idx="12">
                  <c:v>Not sure</c:v>
                </c:pt>
              </c:strCache>
            </c:strRef>
          </c:cat>
          <c:val>
            <c:numRef>
              <c:f>Sheet1!$B$2:$B$16</c:f>
              <c:numCache>
                <c:formatCode>0%</c:formatCode>
                <c:ptCount val="13"/>
                <c:pt idx="0">
                  <c:v>0.36</c:v>
                </c:pt>
                <c:pt idx="1">
                  <c:v>0.48</c:v>
                </c:pt>
                <c:pt idx="2">
                  <c:v>0.17</c:v>
                </c:pt>
                <c:pt idx="3">
                  <c:v>0.74</c:v>
                </c:pt>
                <c:pt idx="4">
                  <c:v>0.26</c:v>
                </c:pt>
                <c:pt idx="5">
                  <c:v>0.24</c:v>
                </c:pt>
                <c:pt idx="6">
                  <c:v>0.65</c:v>
                </c:pt>
                <c:pt idx="7">
                  <c:v>0.51</c:v>
                </c:pt>
                <c:pt idx="8">
                  <c:v>0.03</c:v>
                </c:pt>
                <c:pt idx="9">
                  <c:v>0.46</c:v>
                </c:pt>
                <c:pt idx="10">
                  <c:v>0.03</c:v>
                </c:pt>
                <c:pt idx="11">
                  <c:v>0.43</c:v>
                </c:pt>
                <c:pt idx="12">
                  <c:v>0.1</c:v>
                </c:pt>
              </c:numCache>
            </c:numRef>
          </c:val>
        </c:ser>
        <c:dLbls>
          <c:dLblPos val="outEnd"/>
          <c:showLegendKey val="0"/>
          <c:showVal val="1"/>
          <c:showCatName val="0"/>
          <c:showSerName val="0"/>
          <c:showPercent val="0"/>
          <c:showBubbleSize val="0"/>
        </c:dLbls>
        <c:gapWidth val="50"/>
        <c:axId val="130580864"/>
        <c:axId val="130601344"/>
      </c:barChart>
      <c:catAx>
        <c:axId val="130580864"/>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30601344"/>
        <c:crosses val="autoZero"/>
        <c:auto val="1"/>
        <c:lblAlgn val="ctr"/>
        <c:lblOffset val="100"/>
        <c:noMultiLvlLbl val="0"/>
      </c:catAx>
      <c:valAx>
        <c:axId val="130601344"/>
        <c:scaling>
          <c:orientation val="minMax"/>
          <c:max val="0.8"/>
          <c:min val="0"/>
        </c:scaling>
        <c:delete val="1"/>
        <c:axPos val="t"/>
        <c:numFmt formatCode="0%" sourceLinked="1"/>
        <c:majorTickMark val="out"/>
        <c:minorTickMark val="none"/>
        <c:tickLblPos val="nextTo"/>
        <c:crossAx val="130580864"/>
        <c:crosses val="autoZero"/>
        <c:crossBetween val="between"/>
        <c:majorUnit val="0.5"/>
      </c:valAx>
    </c:plotArea>
    <c:plotVisOnly val="1"/>
    <c:dispBlanksAs val="gap"/>
    <c:showDLblsOverMax val="0"/>
  </c:chart>
  <c:txPr>
    <a:bodyPr/>
    <a:lstStyle/>
    <a:p>
      <a:pPr>
        <a:defRPr sz="1800"/>
      </a:pPr>
      <a:endParaRPr lang="en-US"/>
    </a:p>
  </c:txPr>
  <c:externalData r:id="rId1">
    <c:autoUpdate val="0"/>
  </c:externalData>
</c:chartSpace>
</file>

<file path=ppt/charts/chart69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9139161566000693E-2"/>
          <c:y val="0.13994595675503102"/>
          <c:w val="0.95456680910035796"/>
          <c:h val="0.44829096449731082"/>
        </c:manualLayout>
      </c:layout>
      <c:barChart>
        <c:barDir val="col"/>
        <c:grouping val="clustered"/>
        <c:varyColors val="0"/>
        <c:ser>
          <c:idx val="0"/>
          <c:order val="0"/>
          <c:invertIfNegative val="0"/>
          <c:dPt>
            <c:idx val="0"/>
            <c:invertIfNegative val="0"/>
            <c:bubble3D val="0"/>
            <c:spPr>
              <a:solidFill>
                <a:schemeClr val="tx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Lbls>
            <c:txPr>
              <a:bodyPr/>
              <a:lstStyle/>
              <a:p>
                <a:pPr>
                  <a:defRPr sz="700" b="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Sheet1!$A$1:$E$1</c:f>
              <c:strCache>
                <c:ptCount val="5"/>
                <c:pt idx="0">
                  <c:v>A blood clot in a vein</c:v>
                </c:pt>
                <c:pt idx="1">
                  <c:v>Lack of oxygen in a vein</c:v>
                </c:pt>
                <c:pt idx="2">
                  <c:v>A tumor in a vein</c:v>
                </c:pt>
                <c:pt idx="3">
                  <c:v>None of the above</c:v>
                </c:pt>
                <c:pt idx="4">
                  <c:v>Not sure</c:v>
                </c:pt>
              </c:strCache>
            </c:strRef>
          </c:cat>
          <c:val>
            <c:numRef>
              <c:f>Sheet1!$A$2:$E$2</c:f>
              <c:numCache>
                <c:formatCode>0%</c:formatCode>
                <c:ptCount val="5"/>
                <c:pt idx="0">
                  <c:v>0.76</c:v>
                </c:pt>
                <c:pt idx="1">
                  <c:v>0.08</c:v>
                </c:pt>
                <c:pt idx="2">
                  <c:v>0.01</c:v>
                </c:pt>
                <c:pt idx="3">
                  <c:v>0.02</c:v>
                </c:pt>
                <c:pt idx="4">
                  <c:v>0.12</c:v>
                </c:pt>
              </c:numCache>
            </c:numRef>
          </c:val>
        </c:ser>
        <c:dLbls>
          <c:showLegendKey val="0"/>
          <c:showVal val="0"/>
          <c:showCatName val="0"/>
          <c:showSerName val="0"/>
          <c:showPercent val="0"/>
          <c:showBubbleSize val="0"/>
        </c:dLbls>
        <c:gapWidth val="50"/>
        <c:axId val="130721280"/>
        <c:axId val="130722816"/>
      </c:barChart>
      <c:catAx>
        <c:axId val="130721280"/>
        <c:scaling>
          <c:orientation val="minMax"/>
        </c:scaling>
        <c:delete val="0"/>
        <c:axPos val="b"/>
        <c:majorTickMark val="out"/>
        <c:minorTickMark val="none"/>
        <c:tickLblPos val="nextTo"/>
        <c:txPr>
          <a:bodyPr/>
          <a:lstStyle/>
          <a:p>
            <a:pPr>
              <a:defRPr sz="8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30722816"/>
        <c:crosses val="autoZero"/>
        <c:auto val="1"/>
        <c:lblAlgn val="ctr"/>
        <c:lblOffset val="100"/>
        <c:noMultiLvlLbl val="0"/>
      </c:catAx>
      <c:valAx>
        <c:axId val="130722816"/>
        <c:scaling>
          <c:orientation val="minMax"/>
          <c:max val="1"/>
          <c:min val="0"/>
        </c:scaling>
        <c:delete val="1"/>
        <c:axPos val="l"/>
        <c:numFmt formatCode="0%" sourceLinked="1"/>
        <c:majorTickMark val="out"/>
        <c:minorTickMark val="none"/>
        <c:tickLblPos val="nextTo"/>
        <c:crossAx val="13072128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69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solidFill>
                <a:schemeClr val="bg1"/>
              </a:solidFill>
              <a:ln>
                <a:solidFill>
                  <a:srgbClr val="002A7E"/>
                </a:solidFill>
              </a:ln>
            </c:spPr>
          </c:dPt>
          <c:dLbls>
            <c:dLbl>
              <c:idx val="0"/>
              <c:layout>
                <c:manualLayout>
                  <c:x val="-8.073975900793022E-2"/>
                  <c:y val="0.15652709208215809"/>
                </c:manualLayout>
              </c:layout>
              <c:spPr/>
              <c:txPr>
                <a:bodyPr/>
                <a:lstStyle/>
                <a:p>
                  <a:pPr>
                    <a:defRPr sz="1000" b="1">
                      <a:solidFill>
                        <a:srgbClr val="002A7E"/>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dLbl>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0.24</c:v>
                </c:pt>
                <c:pt idx="1">
                  <c:v>0.76</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69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solidFill>
                <a:schemeClr val="bg1"/>
              </a:solidFill>
              <a:ln>
                <a:solidFill>
                  <a:srgbClr val="002A7E"/>
                </a:solidFill>
              </a:ln>
            </c:spPr>
          </c:dPt>
          <c:dLbls>
            <c:dLbl>
              <c:idx val="0"/>
              <c:layout>
                <c:manualLayout>
                  <c:x val="-5.2415301228935778E-2"/>
                  <c:y val="0.19255467729779877"/>
                </c:manualLayout>
              </c:layout>
              <c:spPr/>
              <c:txPr>
                <a:bodyPr/>
                <a:lstStyle/>
                <a:p>
                  <a:pPr>
                    <a:defRPr sz="1000" b="1">
                      <a:solidFill>
                        <a:srgbClr val="002A7E"/>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dLbl>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0.12</c:v>
                </c:pt>
                <c:pt idx="1">
                  <c:v>0.88</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69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7072022556489287"/>
          <c:y val="9.2050330511422945E-2"/>
          <c:w val="0.50770429443727383"/>
          <c:h val="0.81589933897715416"/>
        </c:manualLayout>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C00000"/>
              </a:solidFill>
            </c:spPr>
          </c:dPt>
          <c:dPt>
            <c:idx val="5"/>
            <c:invertIfNegative val="0"/>
            <c:bubble3D val="0"/>
            <c:spPr>
              <a:solidFill>
                <a:srgbClr val="C00000"/>
              </a:solidFill>
            </c:spPr>
          </c:dPt>
          <c:dPt>
            <c:idx val="6"/>
            <c:invertIfNegative val="0"/>
            <c:bubble3D val="0"/>
            <c:spPr>
              <a:solidFill>
                <a:schemeClr val="tx1">
                  <a:lumMod val="65000"/>
                  <a:lumOff val="35000"/>
                </a:schemeClr>
              </a:solidFill>
            </c:spPr>
          </c:dPt>
          <c:dPt>
            <c:idx val="7"/>
            <c:invertIfNegative val="0"/>
            <c:bubble3D val="0"/>
            <c:spPr>
              <a:solidFill>
                <a:srgbClr val="C00000"/>
              </a:solidFill>
            </c:spPr>
          </c:dPt>
          <c:dPt>
            <c:idx val="8"/>
            <c:invertIfNegative val="0"/>
            <c:bubble3D val="0"/>
            <c:spPr>
              <a:solidFill>
                <a:srgbClr val="002A7E"/>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Swelling of leg</c:v>
                </c:pt>
                <c:pt idx="1">
                  <c:v>Pain/tenderness of leg</c:v>
                </c:pt>
                <c:pt idx="2">
                  <c:v>Changes in the skin color of leg</c:v>
                </c:pt>
                <c:pt idx="3">
                  <c:v>Leg feels warm to touch</c:v>
                </c:pt>
                <c:pt idx="4">
                  <c:v>Itching of your leg</c:v>
                </c:pt>
                <c:pt idx="5">
                  <c:v>Leg paralysis</c:v>
                </c:pt>
                <c:pt idx="6">
                  <c:v>Other</c:v>
                </c:pt>
                <c:pt idx="7">
                  <c:v>None of the above</c:v>
                </c:pt>
                <c:pt idx="8">
                  <c:v>Not sure</c:v>
                </c:pt>
              </c:strCache>
            </c:strRef>
          </c:cat>
          <c:val>
            <c:numRef>
              <c:f>Sheet1!$B$2:$B$10</c:f>
              <c:numCache>
                <c:formatCode>0%</c:formatCode>
                <c:ptCount val="9"/>
                <c:pt idx="0">
                  <c:v>0.74</c:v>
                </c:pt>
                <c:pt idx="1">
                  <c:v>0.89</c:v>
                </c:pt>
                <c:pt idx="2">
                  <c:v>0.57999999999999996</c:v>
                </c:pt>
                <c:pt idx="3">
                  <c:v>0.49</c:v>
                </c:pt>
                <c:pt idx="4">
                  <c:v>0.26</c:v>
                </c:pt>
                <c:pt idx="5">
                  <c:v>0.35</c:v>
                </c:pt>
                <c:pt idx="6" formatCode="General">
                  <c:v>0</c:v>
                </c:pt>
                <c:pt idx="7" formatCode="General">
                  <c:v>0</c:v>
                </c:pt>
                <c:pt idx="8" formatCode="General">
                  <c:v>0</c:v>
                </c:pt>
              </c:numCache>
            </c:numRef>
          </c:val>
        </c:ser>
        <c:dLbls>
          <c:dLblPos val="outEnd"/>
          <c:showLegendKey val="0"/>
          <c:showVal val="1"/>
          <c:showCatName val="0"/>
          <c:showSerName val="0"/>
          <c:showPercent val="0"/>
          <c:showBubbleSize val="0"/>
        </c:dLbls>
        <c:gapWidth val="50"/>
        <c:axId val="131276800"/>
        <c:axId val="131295488"/>
      </c:barChart>
      <c:catAx>
        <c:axId val="131276800"/>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31295488"/>
        <c:crosses val="autoZero"/>
        <c:auto val="1"/>
        <c:lblAlgn val="ctr"/>
        <c:lblOffset val="100"/>
        <c:noMultiLvlLbl val="0"/>
      </c:catAx>
      <c:valAx>
        <c:axId val="131295488"/>
        <c:scaling>
          <c:orientation val="minMax"/>
        </c:scaling>
        <c:delete val="1"/>
        <c:axPos val="t"/>
        <c:numFmt formatCode="0%" sourceLinked="1"/>
        <c:majorTickMark val="out"/>
        <c:minorTickMark val="none"/>
        <c:tickLblPos val="nextTo"/>
        <c:crossAx val="13127680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69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9552110981812474"/>
          <c:y val="8.4226595466957183E-2"/>
          <c:w val="0.63924326676840371"/>
          <c:h val="0.83154680906608558"/>
        </c:manualLayout>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C00000"/>
              </a:solidFill>
            </c:spPr>
          </c:dPt>
          <c:dPt>
            <c:idx val="6"/>
            <c:invertIfNegative val="0"/>
            <c:bubble3D val="0"/>
            <c:spPr>
              <a:solidFill>
                <a:srgbClr val="C00000"/>
              </a:solidFill>
            </c:spPr>
          </c:dPt>
          <c:dPt>
            <c:idx val="7"/>
            <c:invertIfNegative val="0"/>
            <c:bubble3D val="0"/>
            <c:spPr>
              <a:solidFill>
                <a:srgbClr val="C00000"/>
              </a:solidFill>
            </c:spPr>
          </c:dPt>
          <c:dPt>
            <c:idx val="8"/>
            <c:invertIfNegative val="0"/>
            <c:bubble3D val="0"/>
            <c:spPr>
              <a:solidFill>
                <a:schemeClr val="tx1">
                  <a:lumMod val="65000"/>
                  <a:lumOff val="35000"/>
                </a:schemeClr>
              </a:solidFill>
            </c:spPr>
          </c:dPt>
          <c:dPt>
            <c:idx val="9"/>
            <c:invertIfNegative val="0"/>
            <c:bubble3D val="0"/>
            <c:spPr>
              <a:solidFill>
                <a:srgbClr val="002A7E"/>
              </a:solidFill>
            </c:spPr>
          </c:dPt>
          <c:dPt>
            <c:idx val="10"/>
            <c:invertIfNegative val="0"/>
            <c:bubble3D val="0"/>
            <c:spPr>
              <a:solidFill>
                <a:schemeClr val="tx1">
                  <a:lumMod val="65000"/>
                  <a:lumOff val="35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Sheet1!$A$2:$A$12</c:f>
              <c:strCache>
                <c:ptCount val="11"/>
                <c:pt idx="0">
                  <c:v>Shortness of breath</c:v>
                </c:pt>
                <c:pt idx="1">
                  <c:v>Chest pain</c:v>
                </c:pt>
                <c:pt idx="2">
                  <c:v>Rapid heart rate</c:v>
                </c:pt>
                <c:pt idx="3">
                  <c:v>Light headed/pass out</c:v>
                </c:pt>
                <c:pt idx="4">
                  <c:v>Cough up blood</c:v>
                </c:pt>
                <c:pt idx="5">
                  <c:v>Slow/shallow breathing</c:v>
                </c:pt>
                <c:pt idx="6">
                  <c:v>Pain radiating down arm</c:v>
                </c:pt>
                <c:pt idx="7">
                  <c:v>Frequent headaches</c:v>
                </c:pt>
                <c:pt idx="8">
                  <c:v>Other</c:v>
                </c:pt>
                <c:pt idx="9">
                  <c:v>None of the above</c:v>
                </c:pt>
                <c:pt idx="10">
                  <c:v>Not sure</c:v>
                </c:pt>
              </c:strCache>
            </c:strRef>
          </c:cat>
          <c:val>
            <c:numRef>
              <c:f>Sheet1!$B$2:$B$12</c:f>
              <c:numCache>
                <c:formatCode>0%</c:formatCode>
                <c:ptCount val="11"/>
                <c:pt idx="0">
                  <c:v>0.74</c:v>
                </c:pt>
                <c:pt idx="1">
                  <c:v>0.73</c:v>
                </c:pt>
                <c:pt idx="2">
                  <c:v>0.52</c:v>
                </c:pt>
                <c:pt idx="3">
                  <c:v>0.47</c:v>
                </c:pt>
                <c:pt idx="4">
                  <c:v>0.45</c:v>
                </c:pt>
                <c:pt idx="5">
                  <c:v>0.56000000000000005</c:v>
                </c:pt>
                <c:pt idx="6">
                  <c:v>0.3</c:v>
                </c:pt>
                <c:pt idx="7">
                  <c:v>0.24</c:v>
                </c:pt>
                <c:pt idx="8">
                  <c:v>0.02</c:v>
                </c:pt>
                <c:pt idx="9" formatCode="General">
                  <c:v>0</c:v>
                </c:pt>
                <c:pt idx="10">
                  <c:v>0.03</c:v>
                </c:pt>
              </c:numCache>
            </c:numRef>
          </c:val>
        </c:ser>
        <c:dLbls>
          <c:dLblPos val="outEnd"/>
          <c:showLegendKey val="0"/>
          <c:showVal val="1"/>
          <c:showCatName val="0"/>
          <c:showSerName val="0"/>
          <c:showPercent val="0"/>
          <c:showBubbleSize val="0"/>
        </c:dLbls>
        <c:gapWidth val="50"/>
        <c:axId val="131355392"/>
        <c:axId val="131362816"/>
      </c:barChart>
      <c:catAx>
        <c:axId val="131355392"/>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31362816"/>
        <c:crosses val="autoZero"/>
        <c:auto val="1"/>
        <c:lblAlgn val="ctr"/>
        <c:lblOffset val="100"/>
        <c:noMultiLvlLbl val="0"/>
      </c:catAx>
      <c:valAx>
        <c:axId val="131362816"/>
        <c:scaling>
          <c:orientation val="minMax"/>
        </c:scaling>
        <c:delete val="1"/>
        <c:axPos val="t"/>
        <c:numFmt formatCode="0%" sourceLinked="1"/>
        <c:majorTickMark val="out"/>
        <c:minorTickMark val="none"/>
        <c:tickLblPos val="nextTo"/>
        <c:crossAx val="13135539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289357212701352"/>
          <c:y val="0.38146359342053171"/>
          <c:w val="0.81342828469970663"/>
          <c:h val="0.50684069459803827"/>
        </c:manualLayout>
      </c:layout>
      <c:barChart>
        <c:barDir val="col"/>
        <c:grouping val="clustered"/>
        <c:varyColors val="0"/>
        <c:ser>
          <c:idx val="0"/>
          <c:order val="0"/>
          <c:tx>
            <c:strRef>
              <c:f>Sheet1!$A$2</c:f>
              <c:strCache>
                <c:ptCount val="1"/>
              </c:strCache>
            </c:strRef>
          </c:tx>
          <c:invertIfNegative val="0"/>
          <c:dPt>
            <c:idx val="0"/>
            <c:invertIfNegative val="0"/>
            <c:bubble3D val="0"/>
            <c:spPr>
              <a:solidFill>
                <a:schemeClr val="tx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rgbClr val="002A7E"/>
              </a:solidFill>
              <a:ln>
                <a:noFill/>
              </a:ln>
            </c:spPr>
          </c:dPt>
          <c:dPt>
            <c:idx val="7"/>
            <c:invertIfNegative val="0"/>
            <c:bubble3D val="0"/>
            <c:spPr>
              <a:solidFill>
                <a:srgbClr val="9E2600"/>
              </a:solidFill>
            </c:spPr>
          </c:dPt>
          <c:dPt>
            <c:idx val="8"/>
            <c:invertIfNegative val="0"/>
            <c:bubble3D val="0"/>
            <c:spPr>
              <a:solidFill>
                <a:schemeClr val="bg1">
                  <a:lumMod val="50000"/>
                </a:schemeClr>
              </a:solidFill>
            </c:spPr>
          </c:dPt>
          <c:dLbls>
            <c:txPr>
              <a:bodyPr/>
              <a:lstStyle/>
              <a:p>
                <a:pPr>
                  <a:defRPr sz="700" b="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Sheet1!$B$1:$J$1</c:f>
              <c:strCache>
                <c:ptCount val="9"/>
                <c:pt idx="0">
                  <c:v>AR</c:v>
                </c:pt>
                <c:pt idx="1">
                  <c:v>AU</c:v>
                </c:pt>
                <c:pt idx="2">
                  <c:v>CA</c:v>
                </c:pt>
                <c:pt idx="3">
                  <c:v>DE</c:v>
                </c:pt>
                <c:pt idx="4">
                  <c:v>JP</c:v>
                </c:pt>
                <c:pt idx="5">
                  <c:v>NL</c:v>
                </c:pt>
                <c:pt idx="6">
                  <c:v>TH</c:v>
                </c:pt>
                <c:pt idx="7">
                  <c:v>UK</c:v>
                </c:pt>
                <c:pt idx="8">
                  <c:v>US</c:v>
                </c:pt>
              </c:strCache>
            </c:strRef>
          </c:cat>
          <c:val>
            <c:numRef>
              <c:f>Sheet1!$B$2:$J$2</c:f>
              <c:numCache>
                <c:formatCode>0%</c:formatCode>
                <c:ptCount val="9"/>
                <c:pt idx="0">
                  <c:v>0.9</c:v>
                </c:pt>
                <c:pt idx="1">
                  <c:v>0.91</c:v>
                </c:pt>
                <c:pt idx="2">
                  <c:v>0.86</c:v>
                </c:pt>
                <c:pt idx="3">
                  <c:v>0.82</c:v>
                </c:pt>
                <c:pt idx="4">
                  <c:v>0.8</c:v>
                </c:pt>
                <c:pt idx="5">
                  <c:v>0.8</c:v>
                </c:pt>
                <c:pt idx="6">
                  <c:v>0.77</c:v>
                </c:pt>
                <c:pt idx="7">
                  <c:v>0.91</c:v>
                </c:pt>
                <c:pt idx="8">
                  <c:v>0.89</c:v>
                </c:pt>
              </c:numCache>
            </c:numRef>
          </c:val>
        </c:ser>
        <c:dLbls>
          <c:showLegendKey val="0"/>
          <c:showVal val="0"/>
          <c:showCatName val="0"/>
          <c:showSerName val="0"/>
          <c:showPercent val="0"/>
          <c:showBubbleSize val="0"/>
        </c:dLbls>
        <c:gapWidth val="50"/>
        <c:axId val="141262208"/>
        <c:axId val="141264000"/>
      </c:barChart>
      <c:catAx>
        <c:axId val="141262208"/>
        <c:scaling>
          <c:orientation val="minMax"/>
        </c:scaling>
        <c:delete val="0"/>
        <c:axPos val="b"/>
        <c:majorTickMark val="out"/>
        <c:minorTickMark val="none"/>
        <c:tickLblPos val="nextTo"/>
        <c:txPr>
          <a:bodyPr/>
          <a:lstStyle/>
          <a:p>
            <a:pPr>
              <a:defRPr sz="8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41264000"/>
        <c:crosses val="autoZero"/>
        <c:auto val="1"/>
        <c:lblAlgn val="ctr"/>
        <c:lblOffset val="100"/>
        <c:noMultiLvlLbl val="0"/>
      </c:catAx>
      <c:valAx>
        <c:axId val="141264000"/>
        <c:scaling>
          <c:orientation val="minMax"/>
          <c:max val="1"/>
          <c:min val="0"/>
        </c:scaling>
        <c:delete val="1"/>
        <c:axPos val="l"/>
        <c:numFmt formatCode="0%" sourceLinked="1"/>
        <c:majorTickMark val="out"/>
        <c:minorTickMark val="none"/>
        <c:tickLblPos val="nextTo"/>
        <c:crossAx val="14126220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289357212701352"/>
          <c:y val="0.38146359342053171"/>
          <c:w val="0.81342828469970663"/>
          <c:h val="0.50684069459803827"/>
        </c:manualLayout>
      </c:layout>
      <c:barChart>
        <c:barDir val="col"/>
        <c:grouping val="clustered"/>
        <c:varyColors val="0"/>
        <c:ser>
          <c:idx val="0"/>
          <c:order val="0"/>
          <c:tx>
            <c:strRef>
              <c:f>Sheet1!$A$2</c:f>
              <c:strCache>
                <c:ptCount val="1"/>
              </c:strCache>
            </c:strRef>
          </c:tx>
          <c:invertIfNegative val="0"/>
          <c:dPt>
            <c:idx val="0"/>
            <c:invertIfNegative val="0"/>
            <c:bubble3D val="0"/>
            <c:spPr>
              <a:solidFill>
                <a:schemeClr val="tx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rgbClr val="002A7E"/>
              </a:solidFill>
              <a:ln>
                <a:noFill/>
              </a:ln>
            </c:spPr>
          </c:dPt>
          <c:dPt>
            <c:idx val="7"/>
            <c:invertIfNegative val="0"/>
            <c:bubble3D val="0"/>
            <c:spPr>
              <a:solidFill>
                <a:srgbClr val="9E2600"/>
              </a:solidFill>
            </c:spPr>
          </c:dPt>
          <c:dPt>
            <c:idx val="8"/>
            <c:invertIfNegative val="0"/>
            <c:bubble3D val="0"/>
            <c:spPr>
              <a:solidFill>
                <a:schemeClr val="bg1">
                  <a:lumMod val="50000"/>
                </a:schemeClr>
              </a:solidFill>
            </c:spPr>
          </c:dPt>
          <c:dLbls>
            <c:txPr>
              <a:bodyPr/>
              <a:lstStyle/>
              <a:p>
                <a:pPr>
                  <a:defRPr sz="700" b="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Sheet1!$B$1:$J$1</c:f>
              <c:strCache>
                <c:ptCount val="9"/>
                <c:pt idx="0">
                  <c:v>AR</c:v>
                </c:pt>
                <c:pt idx="1">
                  <c:v>AU</c:v>
                </c:pt>
                <c:pt idx="2">
                  <c:v>CA</c:v>
                </c:pt>
                <c:pt idx="3">
                  <c:v>DE</c:v>
                </c:pt>
                <c:pt idx="4">
                  <c:v>JP</c:v>
                </c:pt>
                <c:pt idx="5">
                  <c:v>NL</c:v>
                </c:pt>
                <c:pt idx="6">
                  <c:v>TH</c:v>
                </c:pt>
                <c:pt idx="7">
                  <c:v>UK</c:v>
                </c:pt>
                <c:pt idx="8">
                  <c:v>US</c:v>
                </c:pt>
              </c:strCache>
            </c:strRef>
          </c:cat>
          <c:val>
            <c:numRef>
              <c:f>Sheet1!$B$2:$J$2</c:f>
              <c:numCache>
                <c:formatCode>0%</c:formatCode>
                <c:ptCount val="9"/>
                <c:pt idx="0">
                  <c:v>0.03</c:v>
                </c:pt>
                <c:pt idx="1">
                  <c:v>0.02</c:v>
                </c:pt>
                <c:pt idx="2">
                  <c:v>0.01</c:v>
                </c:pt>
                <c:pt idx="3">
                  <c:v>0.01</c:v>
                </c:pt>
                <c:pt idx="4">
                  <c:v>0</c:v>
                </c:pt>
                <c:pt idx="5">
                  <c:v>0</c:v>
                </c:pt>
                <c:pt idx="6">
                  <c:v>0</c:v>
                </c:pt>
                <c:pt idx="7">
                  <c:v>0</c:v>
                </c:pt>
                <c:pt idx="8">
                  <c:v>0</c:v>
                </c:pt>
              </c:numCache>
            </c:numRef>
          </c:val>
        </c:ser>
        <c:dLbls>
          <c:showLegendKey val="0"/>
          <c:showVal val="0"/>
          <c:showCatName val="0"/>
          <c:showSerName val="0"/>
          <c:showPercent val="0"/>
          <c:showBubbleSize val="0"/>
        </c:dLbls>
        <c:gapWidth val="50"/>
        <c:axId val="148699008"/>
        <c:axId val="148700544"/>
      </c:barChart>
      <c:catAx>
        <c:axId val="148699008"/>
        <c:scaling>
          <c:orientation val="minMax"/>
        </c:scaling>
        <c:delete val="0"/>
        <c:axPos val="b"/>
        <c:majorTickMark val="out"/>
        <c:minorTickMark val="none"/>
        <c:tickLblPos val="nextTo"/>
        <c:txPr>
          <a:bodyPr/>
          <a:lstStyle/>
          <a:p>
            <a:pPr>
              <a:defRPr sz="8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48700544"/>
        <c:crosses val="autoZero"/>
        <c:auto val="1"/>
        <c:lblAlgn val="ctr"/>
        <c:lblOffset val="100"/>
        <c:noMultiLvlLbl val="0"/>
      </c:catAx>
      <c:valAx>
        <c:axId val="148700544"/>
        <c:scaling>
          <c:orientation val="minMax"/>
          <c:max val="1"/>
          <c:min val="0"/>
        </c:scaling>
        <c:delete val="1"/>
        <c:axPos val="l"/>
        <c:numFmt formatCode="0%" sourceLinked="1"/>
        <c:majorTickMark val="out"/>
        <c:minorTickMark val="none"/>
        <c:tickLblPos val="nextTo"/>
        <c:crossAx val="14869900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0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0.88</c:v>
                </c:pt>
                <c:pt idx="1">
                  <c:v>0.87</c:v>
                </c:pt>
                <c:pt idx="2">
                  <c:v>0.95</c:v>
                </c:pt>
                <c:pt idx="3">
                  <c:v>0.97</c:v>
                </c:pt>
                <c:pt idx="4">
                  <c:v>0.96</c:v>
                </c:pt>
                <c:pt idx="5">
                  <c:v>0.98</c:v>
                </c:pt>
              </c:numCache>
            </c:numRef>
          </c:val>
        </c:ser>
        <c:dLbls>
          <c:dLblPos val="outEnd"/>
          <c:showLegendKey val="0"/>
          <c:showVal val="1"/>
          <c:showCatName val="0"/>
          <c:showSerName val="0"/>
          <c:showPercent val="0"/>
          <c:showBubbleSize val="0"/>
        </c:dLbls>
        <c:gapWidth val="50"/>
        <c:axId val="131237760"/>
        <c:axId val="131247104"/>
      </c:barChart>
      <c:catAx>
        <c:axId val="131237760"/>
        <c:scaling>
          <c:orientation val="maxMin"/>
        </c:scaling>
        <c:delete val="1"/>
        <c:axPos val="l"/>
        <c:majorTickMark val="out"/>
        <c:minorTickMark val="none"/>
        <c:tickLblPos val="nextTo"/>
        <c:crossAx val="131247104"/>
        <c:crosses val="autoZero"/>
        <c:auto val="1"/>
        <c:lblAlgn val="ctr"/>
        <c:lblOffset val="100"/>
        <c:noMultiLvlLbl val="0"/>
      </c:catAx>
      <c:valAx>
        <c:axId val="131247104"/>
        <c:scaling>
          <c:orientation val="minMax"/>
          <c:max val="1"/>
          <c:min val="0"/>
        </c:scaling>
        <c:delete val="1"/>
        <c:axPos val="t"/>
        <c:numFmt formatCode="0%" sourceLinked="1"/>
        <c:majorTickMark val="out"/>
        <c:minorTickMark val="none"/>
        <c:tickLblPos val="nextTo"/>
        <c:crossAx val="13123776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0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0.87</c:v>
                </c:pt>
                <c:pt idx="1">
                  <c:v>0.9</c:v>
                </c:pt>
                <c:pt idx="2">
                  <c:v>0.97</c:v>
                </c:pt>
                <c:pt idx="3">
                  <c:v>0.96</c:v>
                </c:pt>
                <c:pt idx="4">
                  <c:v>0.93</c:v>
                </c:pt>
                <c:pt idx="5">
                  <c:v>0.98</c:v>
                </c:pt>
              </c:numCache>
            </c:numRef>
          </c:val>
        </c:ser>
        <c:dLbls>
          <c:dLblPos val="outEnd"/>
          <c:showLegendKey val="0"/>
          <c:showVal val="1"/>
          <c:showCatName val="0"/>
          <c:showSerName val="0"/>
          <c:showPercent val="0"/>
          <c:showBubbleSize val="0"/>
        </c:dLbls>
        <c:gapWidth val="50"/>
        <c:axId val="130233856"/>
        <c:axId val="130251392"/>
      </c:barChart>
      <c:catAx>
        <c:axId val="130233856"/>
        <c:scaling>
          <c:orientation val="maxMin"/>
        </c:scaling>
        <c:delete val="1"/>
        <c:axPos val="l"/>
        <c:majorTickMark val="out"/>
        <c:minorTickMark val="none"/>
        <c:tickLblPos val="nextTo"/>
        <c:crossAx val="130251392"/>
        <c:crosses val="autoZero"/>
        <c:auto val="1"/>
        <c:lblAlgn val="ctr"/>
        <c:lblOffset val="100"/>
        <c:noMultiLvlLbl val="0"/>
      </c:catAx>
      <c:valAx>
        <c:axId val="130251392"/>
        <c:scaling>
          <c:orientation val="minMax"/>
          <c:max val="1"/>
          <c:min val="0"/>
        </c:scaling>
        <c:delete val="1"/>
        <c:axPos val="t"/>
        <c:numFmt formatCode="0%" sourceLinked="1"/>
        <c:majorTickMark val="out"/>
        <c:minorTickMark val="none"/>
        <c:tickLblPos val="nextTo"/>
        <c:crossAx val="13023385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0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0.89</c:v>
                </c:pt>
                <c:pt idx="1">
                  <c:v>0.89</c:v>
                </c:pt>
                <c:pt idx="2">
                  <c:v>0.96</c:v>
                </c:pt>
                <c:pt idx="3">
                  <c:v>0.96</c:v>
                </c:pt>
                <c:pt idx="4">
                  <c:v>0.91</c:v>
                </c:pt>
                <c:pt idx="5">
                  <c:v>0.96</c:v>
                </c:pt>
              </c:numCache>
            </c:numRef>
          </c:val>
        </c:ser>
        <c:dLbls>
          <c:dLblPos val="outEnd"/>
          <c:showLegendKey val="0"/>
          <c:showVal val="1"/>
          <c:showCatName val="0"/>
          <c:showSerName val="0"/>
          <c:showPercent val="0"/>
          <c:showBubbleSize val="0"/>
        </c:dLbls>
        <c:gapWidth val="50"/>
        <c:axId val="130319488"/>
        <c:axId val="130337024"/>
      </c:barChart>
      <c:catAx>
        <c:axId val="130319488"/>
        <c:scaling>
          <c:orientation val="maxMin"/>
        </c:scaling>
        <c:delete val="1"/>
        <c:axPos val="l"/>
        <c:majorTickMark val="out"/>
        <c:minorTickMark val="none"/>
        <c:tickLblPos val="nextTo"/>
        <c:crossAx val="130337024"/>
        <c:crosses val="autoZero"/>
        <c:auto val="1"/>
        <c:lblAlgn val="ctr"/>
        <c:lblOffset val="100"/>
        <c:noMultiLvlLbl val="0"/>
      </c:catAx>
      <c:valAx>
        <c:axId val="130337024"/>
        <c:scaling>
          <c:orientation val="minMax"/>
          <c:max val="1"/>
          <c:min val="0"/>
        </c:scaling>
        <c:delete val="1"/>
        <c:axPos val="t"/>
        <c:numFmt formatCode="0%" sourceLinked="1"/>
        <c:majorTickMark val="out"/>
        <c:minorTickMark val="none"/>
        <c:tickLblPos val="nextTo"/>
        <c:crossAx val="13031948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0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0.81</c:v>
                </c:pt>
                <c:pt idx="1">
                  <c:v>0.89</c:v>
                </c:pt>
                <c:pt idx="2">
                  <c:v>0.96</c:v>
                </c:pt>
                <c:pt idx="3">
                  <c:v>0.95</c:v>
                </c:pt>
                <c:pt idx="4">
                  <c:v>0.92</c:v>
                </c:pt>
                <c:pt idx="5">
                  <c:v>0.98</c:v>
                </c:pt>
              </c:numCache>
            </c:numRef>
          </c:val>
        </c:ser>
        <c:dLbls>
          <c:dLblPos val="outEnd"/>
          <c:showLegendKey val="0"/>
          <c:showVal val="1"/>
          <c:showCatName val="0"/>
          <c:showSerName val="0"/>
          <c:showPercent val="0"/>
          <c:showBubbleSize val="0"/>
        </c:dLbls>
        <c:gapWidth val="50"/>
        <c:axId val="130376448"/>
        <c:axId val="130381696"/>
      </c:barChart>
      <c:catAx>
        <c:axId val="130376448"/>
        <c:scaling>
          <c:orientation val="maxMin"/>
        </c:scaling>
        <c:delete val="1"/>
        <c:axPos val="l"/>
        <c:majorTickMark val="out"/>
        <c:minorTickMark val="none"/>
        <c:tickLblPos val="nextTo"/>
        <c:crossAx val="130381696"/>
        <c:crosses val="autoZero"/>
        <c:auto val="1"/>
        <c:lblAlgn val="ctr"/>
        <c:lblOffset val="100"/>
        <c:noMultiLvlLbl val="0"/>
      </c:catAx>
      <c:valAx>
        <c:axId val="130381696"/>
        <c:scaling>
          <c:orientation val="minMax"/>
          <c:max val="1"/>
          <c:min val="0"/>
        </c:scaling>
        <c:delete val="1"/>
        <c:axPos val="t"/>
        <c:numFmt formatCode="0%" sourceLinked="1"/>
        <c:majorTickMark val="out"/>
        <c:minorTickMark val="none"/>
        <c:tickLblPos val="nextTo"/>
        <c:crossAx val="13037644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0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0.82</c:v>
                </c:pt>
                <c:pt idx="1">
                  <c:v>0.9</c:v>
                </c:pt>
                <c:pt idx="2">
                  <c:v>0.95</c:v>
                </c:pt>
                <c:pt idx="3">
                  <c:v>0.96</c:v>
                </c:pt>
                <c:pt idx="4">
                  <c:v>0.91</c:v>
                </c:pt>
                <c:pt idx="5">
                  <c:v>0.98</c:v>
                </c:pt>
              </c:numCache>
            </c:numRef>
          </c:val>
        </c:ser>
        <c:dLbls>
          <c:dLblPos val="outEnd"/>
          <c:showLegendKey val="0"/>
          <c:showVal val="1"/>
          <c:showCatName val="0"/>
          <c:showSerName val="0"/>
          <c:showPercent val="0"/>
          <c:showBubbleSize val="0"/>
        </c:dLbls>
        <c:gapWidth val="50"/>
        <c:axId val="130396544"/>
        <c:axId val="130414080"/>
      </c:barChart>
      <c:catAx>
        <c:axId val="130396544"/>
        <c:scaling>
          <c:orientation val="maxMin"/>
        </c:scaling>
        <c:delete val="1"/>
        <c:axPos val="l"/>
        <c:majorTickMark val="out"/>
        <c:minorTickMark val="none"/>
        <c:tickLblPos val="nextTo"/>
        <c:crossAx val="130414080"/>
        <c:crosses val="autoZero"/>
        <c:auto val="1"/>
        <c:lblAlgn val="ctr"/>
        <c:lblOffset val="100"/>
        <c:noMultiLvlLbl val="0"/>
      </c:catAx>
      <c:valAx>
        <c:axId val="130414080"/>
        <c:scaling>
          <c:orientation val="minMax"/>
          <c:max val="1"/>
          <c:min val="0"/>
        </c:scaling>
        <c:delete val="1"/>
        <c:axPos val="t"/>
        <c:numFmt formatCode="0%" sourceLinked="1"/>
        <c:majorTickMark val="out"/>
        <c:minorTickMark val="none"/>
        <c:tickLblPos val="nextTo"/>
        <c:crossAx val="13039654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0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0.8</c:v>
                </c:pt>
                <c:pt idx="1">
                  <c:v>0.89</c:v>
                </c:pt>
                <c:pt idx="2">
                  <c:v>0.95</c:v>
                </c:pt>
                <c:pt idx="3">
                  <c:v>0.95</c:v>
                </c:pt>
                <c:pt idx="4">
                  <c:v>0.92</c:v>
                </c:pt>
                <c:pt idx="5">
                  <c:v>0.98</c:v>
                </c:pt>
              </c:numCache>
            </c:numRef>
          </c:val>
        </c:ser>
        <c:dLbls>
          <c:dLblPos val="outEnd"/>
          <c:showLegendKey val="0"/>
          <c:showVal val="1"/>
          <c:showCatName val="0"/>
          <c:showSerName val="0"/>
          <c:showPercent val="0"/>
          <c:showBubbleSize val="0"/>
        </c:dLbls>
        <c:gapWidth val="50"/>
        <c:axId val="131735552"/>
        <c:axId val="131744896"/>
      </c:barChart>
      <c:catAx>
        <c:axId val="131735552"/>
        <c:scaling>
          <c:orientation val="maxMin"/>
        </c:scaling>
        <c:delete val="1"/>
        <c:axPos val="l"/>
        <c:majorTickMark val="out"/>
        <c:minorTickMark val="none"/>
        <c:tickLblPos val="nextTo"/>
        <c:crossAx val="131744896"/>
        <c:crosses val="autoZero"/>
        <c:auto val="1"/>
        <c:lblAlgn val="ctr"/>
        <c:lblOffset val="100"/>
        <c:noMultiLvlLbl val="0"/>
      </c:catAx>
      <c:valAx>
        <c:axId val="131744896"/>
        <c:scaling>
          <c:orientation val="minMax"/>
          <c:max val="1"/>
          <c:min val="0"/>
        </c:scaling>
        <c:delete val="1"/>
        <c:axPos val="t"/>
        <c:numFmt formatCode="0%" sourceLinked="1"/>
        <c:majorTickMark val="out"/>
        <c:minorTickMark val="none"/>
        <c:tickLblPos val="nextTo"/>
        <c:crossAx val="13173555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0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0.12</c:v>
                </c:pt>
                <c:pt idx="1">
                  <c:v>0.14000000000000001</c:v>
                </c:pt>
                <c:pt idx="2">
                  <c:v>0.09</c:v>
                </c:pt>
                <c:pt idx="3">
                  <c:v>7.0000000000000007E-2</c:v>
                </c:pt>
                <c:pt idx="4">
                  <c:v>0.08</c:v>
                </c:pt>
                <c:pt idx="5">
                  <c:v>0.06</c:v>
                </c:pt>
              </c:numCache>
            </c:numRef>
          </c:val>
        </c:ser>
        <c:dLbls>
          <c:dLblPos val="outEnd"/>
          <c:showLegendKey val="0"/>
          <c:showVal val="1"/>
          <c:showCatName val="0"/>
          <c:showSerName val="0"/>
          <c:showPercent val="0"/>
          <c:showBubbleSize val="0"/>
        </c:dLbls>
        <c:gapWidth val="50"/>
        <c:axId val="131771776"/>
        <c:axId val="131789568"/>
      </c:barChart>
      <c:catAx>
        <c:axId val="131771776"/>
        <c:scaling>
          <c:orientation val="maxMin"/>
        </c:scaling>
        <c:delete val="1"/>
        <c:axPos val="l"/>
        <c:majorTickMark val="out"/>
        <c:minorTickMark val="none"/>
        <c:tickLblPos val="nextTo"/>
        <c:crossAx val="131789568"/>
        <c:crosses val="autoZero"/>
        <c:auto val="1"/>
        <c:lblAlgn val="ctr"/>
        <c:lblOffset val="100"/>
        <c:noMultiLvlLbl val="0"/>
      </c:catAx>
      <c:valAx>
        <c:axId val="131789568"/>
        <c:scaling>
          <c:orientation val="minMax"/>
          <c:max val="1"/>
          <c:min val="0"/>
        </c:scaling>
        <c:delete val="1"/>
        <c:axPos val="t"/>
        <c:numFmt formatCode="0%" sourceLinked="1"/>
        <c:majorTickMark val="out"/>
        <c:minorTickMark val="none"/>
        <c:tickLblPos val="nextTo"/>
        <c:crossAx val="13177177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0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0.47</c:v>
                </c:pt>
                <c:pt idx="1">
                  <c:v>0.47</c:v>
                </c:pt>
                <c:pt idx="2">
                  <c:v>0.76</c:v>
                </c:pt>
                <c:pt idx="3">
                  <c:v>0.78</c:v>
                </c:pt>
                <c:pt idx="4">
                  <c:v>0.89</c:v>
                </c:pt>
                <c:pt idx="5">
                  <c:v>0.94</c:v>
                </c:pt>
              </c:numCache>
            </c:numRef>
          </c:val>
        </c:ser>
        <c:dLbls>
          <c:dLblPos val="outEnd"/>
          <c:showLegendKey val="0"/>
          <c:showVal val="1"/>
          <c:showCatName val="0"/>
          <c:showSerName val="0"/>
          <c:showPercent val="0"/>
          <c:showBubbleSize val="0"/>
        </c:dLbls>
        <c:gapWidth val="50"/>
        <c:axId val="131082880"/>
        <c:axId val="131149824"/>
      </c:barChart>
      <c:catAx>
        <c:axId val="131082880"/>
        <c:scaling>
          <c:orientation val="maxMin"/>
        </c:scaling>
        <c:delete val="1"/>
        <c:axPos val="l"/>
        <c:majorTickMark val="out"/>
        <c:minorTickMark val="none"/>
        <c:tickLblPos val="nextTo"/>
        <c:crossAx val="131149824"/>
        <c:crosses val="autoZero"/>
        <c:auto val="1"/>
        <c:lblAlgn val="ctr"/>
        <c:lblOffset val="100"/>
        <c:noMultiLvlLbl val="0"/>
      </c:catAx>
      <c:valAx>
        <c:axId val="131149824"/>
        <c:scaling>
          <c:orientation val="minMax"/>
          <c:max val="1"/>
          <c:min val="0"/>
        </c:scaling>
        <c:delete val="1"/>
        <c:axPos val="t"/>
        <c:numFmt formatCode="0%" sourceLinked="1"/>
        <c:majorTickMark val="out"/>
        <c:minorTickMark val="none"/>
        <c:tickLblPos val="nextTo"/>
        <c:crossAx val="13108288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0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0.67</c:v>
                </c:pt>
                <c:pt idx="1">
                  <c:v>0.63</c:v>
                </c:pt>
                <c:pt idx="2">
                  <c:v>0.9</c:v>
                </c:pt>
                <c:pt idx="3">
                  <c:v>0.89</c:v>
                </c:pt>
                <c:pt idx="4">
                  <c:v>0.89</c:v>
                </c:pt>
                <c:pt idx="5">
                  <c:v>0.96</c:v>
                </c:pt>
              </c:numCache>
            </c:numRef>
          </c:val>
        </c:ser>
        <c:dLbls>
          <c:dLblPos val="outEnd"/>
          <c:showLegendKey val="0"/>
          <c:showVal val="1"/>
          <c:showCatName val="0"/>
          <c:showSerName val="0"/>
          <c:showPercent val="0"/>
          <c:showBubbleSize val="0"/>
        </c:dLbls>
        <c:gapWidth val="50"/>
        <c:axId val="131168512"/>
        <c:axId val="131181952"/>
      </c:barChart>
      <c:catAx>
        <c:axId val="131168512"/>
        <c:scaling>
          <c:orientation val="maxMin"/>
        </c:scaling>
        <c:delete val="1"/>
        <c:axPos val="l"/>
        <c:majorTickMark val="out"/>
        <c:minorTickMark val="none"/>
        <c:tickLblPos val="nextTo"/>
        <c:crossAx val="131181952"/>
        <c:crosses val="autoZero"/>
        <c:auto val="1"/>
        <c:lblAlgn val="ctr"/>
        <c:lblOffset val="100"/>
        <c:noMultiLvlLbl val="0"/>
      </c:catAx>
      <c:valAx>
        <c:axId val="131181952"/>
        <c:scaling>
          <c:orientation val="minMax"/>
          <c:max val="1"/>
          <c:min val="0"/>
        </c:scaling>
        <c:delete val="1"/>
        <c:axPos val="t"/>
        <c:numFmt formatCode="0%" sourceLinked="1"/>
        <c:majorTickMark val="out"/>
        <c:minorTickMark val="none"/>
        <c:tickLblPos val="nextTo"/>
        <c:crossAx val="13116851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0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0.31</c:v>
                </c:pt>
                <c:pt idx="1">
                  <c:v>0.46</c:v>
                </c:pt>
                <c:pt idx="2">
                  <c:v>0.61</c:v>
                </c:pt>
                <c:pt idx="3">
                  <c:v>0.7</c:v>
                </c:pt>
                <c:pt idx="4">
                  <c:v>0.68</c:v>
                </c:pt>
                <c:pt idx="5">
                  <c:v>0.82</c:v>
                </c:pt>
              </c:numCache>
            </c:numRef>
          </c:val>
        </c:ser>
        <c:dLbls>
          <c:dLblPos val="outEnd"/>
          <c:showLegendKey val="0"/>
          <c:showVal val="1"/>
          <c:showCatName val="0"/>
          <c:showSerName val="0"/>
          <c:showPercent val="0"/>
          <c:showBubbleSize val="0"/>
        </c:dLbls>
        <c:gapWidth val="50"/>
        <c:axId val="131606400"/>
        <c:axId val="131615744"/>
      </c:barChart>
      <c:catAx>
        <c:axId val="131606400"/>
        <c:scaling>
          <c:orientation val="maxMin"/>
        </c:scaling>
        <c:delete val="1"/>
        <c:axPos val="l"/>
        <c:majorTickMark val="out"/>
        <c:minorTickMark val="none"/>
        <c:tickLblPos val="nextTo"/>
        <c:crossAx val="131615744"/>
        <c:crosses val="autoZero"/>
        <c:auto val="1"/>
        <c:lblAlgn val="ctr"/>
        <c:lblOffset val="100"/>
        <c:noMultiLvlLbl val="0"/>
      </c:catAx>
      <c:valAx>
        <c:axId val="131615744"/>
        <c:scaling>
          <c:orientation val="minMax"/>
          <c:max val="1"/>
          <c:min val="0"/>
        </c:scaling>
        <c:delete val="1"/>
        <c:axPos val="t"/>
        <c:numFmt formatCode="0%" sourceLinked="1"/>
        <c:majorTickMark val="out"/>
        <c:minorTickMark val="none"/>
        <c:tickLblPos val="nextTo"/>
        <c:crossAx val="13160640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289357212701352"/>
          <c:y val="0.38146359342053171"/>
          <c:w val="0.81342828469970663"/>
          <c:h val="0.50684069459803827"/>
        </c:manualLayout>
      </c:layout>
      <c:barChart>
        <c:barDir val="col"/>
        <c:grouping val="clustered"/>
        <c:varyColors val="0"/>
        <c:ser>
          <c:idx val="0"/>
          <c:order val="0"/>
          <c:tx>
            <c:strRef>
              <c:f>Sheet1!$A$2</c:f>
              <c:strCache>
                <c:ptCount val="1"/>
              </c:strCache>
            </c:strRef>
          </c:tx>
          <c:invertIfNegative val="0"/>
          <c:dPt>
            <c:idx val="0"/>
            <c:invertIfNegative val="0"/>
            <c:bubble3D val="0"/>
            <c:spPr>
              <a:solidFill>
                <a:schemeClr val="tx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rgbClr val="002A7E"/>
              </a:solidFill>
              <a:ln>
                <a:noFill/>
              </a:ln>
            </c:spPr>
          </c:dPt>
          <c:dPt>
            <c:idx val="7"/>
            <c:invertIfNegative val="0"/>
            <c:bubble3D val="0"/>
            <c:spPr>
              <a:solidFill>
                <a:srgbClr val="9E2600"/>
              </a:solidFill>
            </c:spPr>
          </c:dPt>
          <c:dPt>
            <c:idx val="8"/>
            <c:invertIfNegative val="0"/>
            <c:bubble3D val="0"/>
            <c:spPr>
              <a:solidFill>
                <a:schemeClr val="bg1">
                  <a:lumMod val="50000"/>
                </a:schemeClr>
              </a:solidFill>
            </c:spPr>
          </c:dPt>
          <c:dLbls>
            <c:txPr>
              <a:bodyPr/>
              <a:lstStyle/>
              <a:p>
                <a:pPr>
                  <a:defRPr sz="700" b="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Sheet1!$B$1:$J$1</c:f>
              <c:strCache>
                <c:ptCount val="9"/>
                <c:pt idx="0">
                  <c:v>AR</c:v>
                </c:pt>
                <c:pt idx="1">
                  <c:v>AU</c:v>
                </c:pt>
                <c:pt idx="2">
                  <c:v>CA</c:v>
                </c:pt>
                <c:pt idx="3">
                  <c:v>DE</c:v>
                </c:pt>
                <c:pt idx="4">
                  <c:v>JP</c:v>
                </c:pt>
                <c:pt idx="5">
                  <c:v>NL</c:v>
                </c:pt>
                <c:pt idx="6">
                  <c:v>TH</c:v>
                </c:pt>
                <c:pt idx="7">
                  <c:v>UK</c:v>
                </c:pt>
                <c:pt idx="8">
                  <c:v>US</c:v>
                </c:pt>
              </c:strCache>
            </c:strRef>
          </c:cat>
          <c:val>
            <c:numRef>
              <c:f>Sheet1!$B$2:$J$2</c:f>
              <c:numCache>
                <c:formatCode>0%</c:formatCode>
                <c:ptCount val="9"/>
                <c:pt idx="0">
                  <c:v>0</c:v>
                </c:pt>
                <c:pt idx="1">
                  <c:v>0</c:v>
                </c:pt>
                <c:pt idx="2">
                  <c:v>0.03</c:v>
                </c:pt>
                <c:pt idx="3">
                  <c:v>0.01</c:v>
                </c:pt>
                <c:pt idx="4">
                  <c:v>0.01</c:v>
                </c:pt>
                <c:pt idx="5">
                  <c:v>0</c:v>
                </c:pt>
                <c:pt idx="6">
                  <c:v>0</c:v>
                </c:pt>
                <c:pt idx="7">
                  <c:v>0</c:v>
                </c:pt>
                <c:pt idx="8">
                  <c:v>0.03</c:v>
                </c:pt>
              </c:numCache>
            </c:numRef>
          </c:val>
        </c:ser>
        <c:dLbls>
          <c:showLegendKey val="0"/>
          <c:showVal val="0"/>
          <c:showCatName val="0"/>
          <c:showSerName val="0"/>
          <c:showPercent val="0"/>
          <c:showBubbleSize val="0"/>
        </c:dLbls>
        <c:gapWidth val="50"/>
        <c:axId val="148609280"/>
        <c:axId val="148615168"/>
      </c:barChart>
      <c:catAx>
        <c:axId val="148609280"/>
        <c:scaling>
          <c:orientation val="minMax"/>
        </c:scaling>
        <c:delete val="0"/>
        <c:axPos val="b"/>
        <c:majorTickMark val="out"/>
        <c:minorTickMark val="none"/>
        <c:tickLblPos val="nextTo"/>
        <c:txPr>
          <a:bodyPr/>
          <a:lstStyle/>
          <a:p>
            <a:pPr>
              <a:defRPr sz="8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48615168"/>
        <c:crosses val="autoZero"/>
        <c:auto val="1"/>
        <c:lblAlgn val="ctr"/>
        <c:lblOffset val="100"/>
        <c:noMultiLvlLbl val="0"/>
      </c:catAx>
      <c:valAx>
        <c:axId val="148615168"/>
        <c:scaling>
          <c:orientation val="minMax"/>
          <c:max val="1"/>
          <c:min val="0"/>
        </c:scaling>
        <c:delete val="1"/>
        <c:axPos val="l"/>
        <c:numFmt formatCode="0%" sourceLinked="1"/>
        <c:majorTickMark val="out"/>
        <c:minorTickMark val="none"/>
        <c:tickLblPos val="nextTo"/>
        <c:crossAx val="14860928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chemeClr val="tx1"/>
            </a:solidFill>
          </c:spPr>
          <c:invertIfNegative val="0"/>
          <c:dPt>
            <c:idx val="0"/>
            <c:invertIfNegative val="0"/>
            <c:bubble3D val="0"/>
          </c:dPt>
          <c:dPt>
            <c:idx val="1"/>
            <c:invertIfNegative val="0"/>
            <c:bubble3D val="0"/>
            <c:spPr>
              <a:solidFill>
                <a:schemeClr val="tx1">
                  <a:lumMod val="75000"/>
                  <a:lumOff val="25000"/>
                </a:schemeClr>
              </a:solidFill>
            </c:spPr>
          </c:dPt>
          <c:dPt>
            <c:idx val="2"/>
            <c:invertIfNegative val="0"/>
            <c:bubble3D val="0"/>
            <c:spPr>
              <a:solidFill>
                <a:schemeClr val="tx1">
                  <a:lumMod val="50000"/>
                  <a:lumOff val="50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0.67</c:v>
                </c:pt>
                <c:pt idx="1">
                  <c:v>0.69</c:v>
                </c:pt>
                <c:pt idx="2">
                  <c:v>0.76</c:v>
                </c:pt>
              </c:numCache>
            </c:numRef>
          </c:val>
        </c:ser>
        <c:dLbls>
          <c:dLblPos val="outEnd"/>
          <c:showLegendKey val="0"/>
          <c:showVal val="1"/>
          <c:showCatName val="0"/>
          <c:showSerName val="0"/>
          <c:showPercent val="0"/>
          <c:showBubbleSize val="0"/>
        </c:dLbls>
        <c:gapWidth val="50"/>
        <c:axId val="132359680"/>
        <c:axId val="132375680"/>
      </c:barChart>
      <c:catAx>
        <c:axId val="132359680"/>
        <c:scaling>
          <c:orientation val="maxMin"/>
        </c:scaling>
        <c:delete val="1"/>
        <c:axPos val="l"/>
        <c:majorTickMark val="out"/>
        <c:minorTickMark val="none"/>
        <c:tickLblPos val="nextTo"/>
        <c:crossAx val="132375680"/>
        <c:crosses val="autoZero"/>
        <c:auto val="1"/>
        <c:lblAlgn val="ctr"/>
        <c:lblOffset val="100"/>
        <c:noMultiLvlLbl val="0"/>
      </c:catAx>
      <c:valAx>
        <c:axId val="132375680"/>
        <c:scaling>
          <c:orientation val="minMax"/>
          <c:max val="1"/>
          <c:min val="0"/>
        </c:scaling>
        <c:delete val="1"/>
        <c:axPos val="t"/>
        <c:numFmt formatCode="0%" sourceLinked="1"/>
        <c:majorTickMark val="out"/>
        <c:minorTickMark val="none"/>
        <c:tickLblPos val="nextTo"/>
        <c:crossAx val="13235968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rgbClr val="003399">
                <a:alpha val="27843"/>
              </a:srgbClr>
            </a:solidFill>
          </c:spPr>
          <c:invertIfNegative val="0"/>
          <c:dPt>
            <c:idx val="0"/>
            <c:invertIfNegative val="0"/>
            <c:bubble3D val="0"/>
            <c:spPr>
              <a:solidFill>
                <a:srgbClr val="003399">
                  <a:alpha val="28000"/>
                </a:srgbClr>
              </a:solidFill>
            </c:spPr>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spPr>
              <a:solidFill>
                <a:srgbClr val="C00000"/>
              </a:solidFill>
            </c:spPr>
          </c:dPt>
          <c:dPt>
            <c:idx val="6"/>
            <c:invertIfNegative val="0"/>
            <c:bubble3D val="0"/>
            <c:spPr>
              <a:solidFill>
                <a:srgbClr val="003399">
                  <a:alpha val="27451"/>
                </a:srgbClr>
              </a:solidFill>
            </c:spPr>
          </c:dPt>
          <c:dPt>
            <c:idx val="7"/>
            <c:invertIfNegative val="0"/>
            <c:bubble3D val="0"/>
            <c:spPr>
              <a:solidFill>
                <a:srgbClr val="003399">
                  <a:alpha val="27000"/>
                </a:srgbClr>
              </a:solidFill>
            </c:spPr>
          </c:dPt>
          <c:dPt>
            <c:idx val="8"/>
            <c:invertIfNegative val="0"/>
            <c:bubble3D val="0"/>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DE (A)</c:v>
                </c:pt>
                <c:pt idx="1">
                  <c:v>UK (B)</c:v>
                </c:pt>
                <c:pt idx="2">
                  <c:v>NL (C) </c:v>
                </c:pt>
                <c:pt idx="3">
                  <c:v>AR (D)</c:v>
                </c:pt>
                <c:pt idx="4">
                  <c:v>TH (E)</c:v>
                </c:pt>
                <c:pt idx="5">
                  <c:v>AU (F)</c:v>
                </c:pt>
                <c:pt idx="6">
                  <c:v>JP (G)</c:v>
                </c:pt>
                <c:pt idx="7">
                  <c:v>US (H)</c:v>
                </c:pt>
                <c:pt idx="8">
                  <c:v>CA (I)</c:v>
                </c:pt>
              </c:strCache>
            </c:strRef>
          </c:cat>
          <c:val>
            <c:numRef>
              <c:f>Sheet1!$B$2:$B$10</c:f>
              <c:numCache>
                <c:formatCode>0%</c:formatCode>
                <c:ptCount val="9"/>
                <c:pt idx="0">
                  <c:v>0.82</c:v>
                </c:pt>
                <c:pt idx="1">
                  <c:v>0.8</c:v>
                </c:pt>
                <c:pt idx="2">
                  <c:v>0.77</c:v>
                </c:pt>
                <c:pt idx="3">
                  <c:v>0.7</c:v>
                </c:pt>
                <c:pt idx="4">
                  <c:v>0.68</c:v>
                </c:pt>
                <c:pt idx="5">
                  <c:v>0.68</c:v>
                </c:pt>
                <c:pt idx="6">
                  <c:v>0.59</c:v>
                </c:pt>
                <c:pt idx="7">
                  <c:v>0.52</c:v>
                </c:pt>
                <c:pt idx="8">
                  <c:v>0.52</c:v>
                </c:pt>
              </c:numCache>
            </c:numRef>
          </c:val>
        </c:ser>
        <c:dLbls>
          <c:dLblPos val="outEnd"/>
          <c:showLegendKey val="0"/>
          <c:showVal val="1"/>
          <c:showCatName val="0"/>
          <c:showSerName val="0"/>
          <c:showPercent val="0"/>
          <c:showBubbleSize val="0"/>
        </c:dLbls>
        <c:gapWidth val="50"/>
        <c:axId val="132078208"/>
        <c:axId val="132087808"/>
      </c:barChart>
      <c:catAx>
        <c:axId val="132078208"/>
        <c:scaling>
          <c:orientation val="maxMin"/>
        </c:scaling>
        <c:delete val="0"/>
        <c:axPos val="l"/>
        <c:majorTickMark val="out"/>
        <c:minorTickMark val="none"/>
        <c:tickLblPos val="nextTo"/>
        <c:txPr>
          <a:bodyPr/>
          <a:lstStyle/>
          <a:p>
            <a:pPr>
              <a:defRPr sz="800" b="1">
                <a:latin typeface="Arial" panose="020B0604020202020204" pitchFamily="34" charset="0"/>
                <a:cs typeface="Arial" panose="020B0604020202020204" pitchFamily="34" charset="0"/>
              </a:defRPr>
            </a:pPr>
            <a:endParaRPr lang="en-US"/>
          </a:p>
        </c:txPr>
        <c:crossAx val="132087808"/>
        <c:crosses val="autoZero"/>
        <c:auto val="1"/>
        <c:lblAlgn val="ctr"/>
        <c:lblOffset val="100"/>
        <c:noMultiLvlLbl val="0"/>
      </c:catAx>
      <c:valAx>
        <c:axId val="132087808"/>
        <c:scaling>
          <c:orientation val="minMax"/>
          <c:max val="1"/>
          <c:min val="0"/>
        </c:scaling>
        <c:delete val="1"/>
        <c:axPos val="t"/>
        <c:numFmt formatCode="0%" sourceLinked="1"/>
        <c:majorTickMark val="out"/>
        <c:minorTickMark val="none"/>
        <c:tickLblPos val="nextTo"/>
        <c:crossAx val="13207820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US</c:v>
                </c:pt>
              </c:strCache>
            </c:strRef>
          </c:tx>
          <c:spPr>
            <a:solidFill>
              <a:schemeClr val="tx1"/>
            </a:solidFill>
          </c:spPr>
          <c:invertIfNegative val="0"/>
          <c:dPt>
            <c:idx val="0"/>
            <c:invertIfNegative val="0"/>
            <c:bubble3D val="0"/>
          </c:dPt>
          <c:dPt>
            <c:idx val="1"/>
            <c:invertIfNegative val="0"/>
            <c:bubble3D val="0"/>
            <c:spPr>
              <a:solidFill>
                <a:schemeClr val="tx1">
                  <a:lumMod val="75000"/>
                  <a:lumOff val="25000"/>
                </a:schemeClr>
              </a:solidFill>
            </c:spPr>
          </c:dPt>
          <c:dPt>
            <c:idx val="2"/>
            <c:invertIfNegative val="0"/>
            <c:bubble3D val="0"/>
            <c:spPr>
              <a:solidFill>
                <a:schemeClr val="tx1">
                  <a:lumMod val="50000"/>
                  <a:lumOff val="50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0.79</c:v>
                </c:pt>
                <c:pt idx="1">
                  <c:v>0.82</c:v>
                </c:pt>
                <c:pt idx="2">
                  <c:v>0.88</c:v>
                </c:pt>
              </c:numCache>
            </c:numRef>
          </c:val>
        </c:ser>
        <c:dLbls>
          <c:dLblPos val="outEnd"/>
          <c:showLegendKey val="0"/>
          <c:showVal val="1"/>
          <c:showCatName val="0"/>
          <c:showSerName val="0"/>
          <c:showPercent val="0"/>
          <c:showBubbleSize val="0"/>
        </c:dLbls>
        <c:gapWidth val="50"/>
        <c:axId val="132114688"/>
        <c:axId val="132130688"/>
      </c:barChart>
      <c:catAx>
        <c:axId val="132114688"/>
        <c:scaling>
          <c:orientation val="maxMin"/>
        </c:scaling>
        <c:delete val="1"/>
        <c:axPos val="l"/>
        <c:majorTickMark val="out"/>
        <c:minorTickMark val="none"/>
        <c:tickLblPos val="nextTo"/>
        <c:crossAx val="132130688"/>
        <c:crosses val="autoZero"/>
        <c:auto val="1"/>
        <c:lblAlgn val="ctr"/>
        <c:lblOffset val="100"/>
        <c:noMultiLvlLbl val="0"/>
      </c:catAx>
      <c:valAx>
        <c:axId val="132130688"/>
        <c:scaling>
          <c:orientation val="minMax"/>
          <c:max val="1"/>
          <c:min val="0"/>
        </c:scaling>
        <c:delete val="1"/>
        <c:axPos val="t"/>
        <c:numFmt formatCode="0%" sourceLinked="1"/>
        <c:majorTickMark val="out"/>
        <c:minorTickMark val="none"/>
        <c:tickLblPos val="nextTo"/>
        <c:crossAx val="132114688"/>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7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US</c:v>
                </c:pt>
              </c:strCache>
            </c:strRef>
          </c:tx>
          <c:spPr>
            <a:solidFill>
              <a:schemeClr val="tx1"/>
            </a:solidFill>
          </c:spPr>
          <c:invertIfNegative val="0"/>
          <c:dPt>
            <c:idx val="0"/>
            <c:invertIfNegative val="0"/>
            <c:bubble3D val="0"/>
          </c:dPt>
          <c:dPt>
            <c:idx val="1"/>
            <c:invertIfNegative val="0"/>
            <c:bubble3D val="0"/>
            <c:spPr>
              <a:solidFill>
                <a:schemeClr val="tx1">
                  <a:lumMod val="75000"/>
                  <a:lumOff val="25000"/>
                </a:schemeClr>
              </a:solidFill>
            </c:spPr>
          </c:dPt>
          <c:dPt>
            <c:idx val="2"/>
            <c:invertIfNegative val="0"/>
            <c:bubble3D val="0"/>
            <c:spPr>
              <a:solidFill>
                <a:schemeClr val="tx1">
                  <a:lumMod val="50000"/>
                  <a:lumOff val="50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0.55000000000000004</c:v>
                </c:pt>
                <c:pt idx="1">
                  <c:v>0.59</c:v>
                </c:pt>
                <c:pt idx="2">
                  <c:v>0.64</c:v>
                </c:pt>
              </c:numCache>
            </c:numRef>
          </c:val>
        </c:ser>
        <c:dLbls>
          <c:dLblPos val="outEnd"/>
          <c:showLegendKey val="0"/>
          <c:showVal val="1"/>
          <c:showCatName val="0"/>
          <c:showSerName val="0"/>
          <c:showPercent val="0"/>
          <c:showBubbleSize val="0"/>
        </c:dLbls>
        <c:gapWidth val="50"/>
        <c:axId val="132284800"/>
        <c:axId val="132292608"/>
      </c:barChart>
      <c:catAx>
        <c:axId val="132284800"/>
        <c:scaling>
          <c:orientation val="maxMin"/>
        </c:scaling>
        <c:delete val="1"/>
        <c:axPos val="l"/>
        <c:majorTickMark val="out"/>
        <c:minorTickMark val="none"/>
        <c:tickLblPos val="nextTo"/>
        <c:crossAx val="132292608"/>
        <c:crosses val="autoZero"/>
        <c:auto val="1"/>
        <c:lblAlgn val="ctr"/>
        <c:lblOffset val="100"/>
        <c:noMultiLvlLbl val="0"/>
      </c:catAx>
      <c:valAx>
        <c:axId val="132292608"/>
        <c:scaling>
          <c:orientation val="minMax"/>
          <c:max val="1"/>
          <c:min val="0"/>
        </c:scaling>
        <c:delete val="1"/>
        <c:axPos val="t"/>
        <c:numFmt formatCode="0%" sourceLinked="1"/>
        <c:majorTickMark val="out"/>
        <c:minorTickMark val="none"/>
        <c:tickLblPos val="nextTo"/>
        <c:crossAx val="132284800"/>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7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rgbClr val="003399">
                <a:alpha val="27000"/>
              </a:srgbClr>
            </a:solidFill>
          </c:spPr>
          <c:invertIfNegative val="0"/>
          <c:dPt>
            <c:idx val="0"/>
            <c:invertIfNegative val="0"/>
            <c:bubble3D val="0"/>
            <c:spPr>
              <a:solidFill>
                <a:srgbClr val="003399">
                  <a:alpha val="28000"/>
                </a:srgbClr>
              </a:solidFill>
            </c:spPr>
          </c:dPt>
          <c:dPt>
            <c:idx val="1"/>
            <c:invertIfNegative val="0"/>
            <c:bubble3D val="0"/>
            <c:spPr>
              <a:solidFill>
                <a:srgbClr val="C00000"/>
              </a:solidFill>
            </c:spPr>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dPt>
          <c:dPt>
            <c:idx val="8"/>
            <c:invertIfNegative val="0"/>
            <c:bubble3D val="0"/>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UK (A)</c:v>
                </c:pt>
                <c:pt idx="1">
                  <c:v>AU (B)</c:v>
                </c:pt>
                <c:pt idx="2">
                  <c:v>US (C) </c:v>
                </c:pt>
                <c:pt idx="3">
                  <c:v>CA (D)</c:v>
                </c:pt>
                <c:pt idx="4">
                  <c:v>DE (E)</c:v>
                </c:pt>
                <c:pt idx="5">
                  <c:v>AR (F)</c:v>
                </c:pt>
                <c:pt idx="6">
                  <c:v>TH (G)</c:v>
                </c:pt>
                <c:pt idx="7">
                  <c:v>NL (H)</c:v>
                </c:pt>
                <c:pt idx="8">
                  <c:v>JP (I)</c:v>
                </c:pt>
              </c:strCache>
            </c:strRef>
          </c:cat>
          <c:val>
            <c:numRef>
              <c:f>Sheet1!$B$2:$B$10</c:f>
              <c:numCache>
                <c:formatCode>0%</c:formatCode>
                <c:ptCount val="9"/>
                <c:pt idx="0">
                  <c:v>0.86</c:v>
                </c:pt>
                <c:pt idx="1">
                  <c:v>0.8</c:v>
                </c:pt>
                <c:pt idx="2">
                  <c:v>0.56999999999999995</c:v>
                </c:pt>
                <c:pt idx="3">
                  <c:v>0.41</c:v>
                </c:pt>
                <c:pt idx="4">
                  <c:v>0.38</c:v>
                </c:pt>
                <c:pt idx="5">
                  <c:v>0.33</c:v>
                </c:pt>
                <c:pt idx="6">
                  <c:v>0.24</c:v>
                </c:pt>
                <c:pt idx="7">
                  <c:v>0.2</c:v>
                </c:pt>
                <c:pt idx="8">
                  <c:v>0.13</c:v>
                </c:pt>
              </c:numCache>
            </c:numRef>
          </c:val>
        </c:ser>
        <c:dLbls>
          <c:dLblPos val="outEnd"/>
          <c:showLegendKey val="0"/>
          <c:showVal val="1"/>
          <c:showCatName val="0"/>
          <c:showSerName val="0"/>
          <c:showPercent val="0"/>
          <c:showBubbleSize val="0"/>
        </c:dLbls>
        <c:gapWidth val="50"/>
        <c:axId val="221128960"/>
        <c:axId val="221149056"/>
      </c:barChart>
      <c:catAx>
        <c:axId val="221128960"/>
        <c:scaling>
          <c:orientation val="maxMin"/>
        </c:scaling>
        <c:delete val="0"/>
        <c:axPos val="l"/>
        <c:majorTickMark val="out"/>
        <c:minorTickMark val="none"/>
        <c:tickLblPos val="nextTo"/>
        <c:txPr>
          <a:bodyPr/>
          <a:lstStyle/>
          <a:p>
            <a:pPr>
              <a:defRPr sz="800" b="1">
                <a:latin typeface="Arial" panose="020B0604020202020204" pitchFamily="34" charset="0"/>
                <a:cs typeface="Arial" panose="020B0604020202020204" pitchFamily="34" charset="0"/>
              </a:defRPr>
            </a:pPr>
            <a:endParaRPr lang="en-US"/>
          </a:p>
        </c:txPr>
        <c:crossAx val="221149056"/>
        <c:crosses val="autoZero"/>
        <c:auto val="1"/>
        <c:lblAlgn val="ctr"/>
        <c:lblOffset val="100"/>
        <c:noMultiLvlLbl val="0"/>
      </c:catAx>
      <c:valAx>
        <c:axId val="221149056"/>
        <c:scaling>
          <c:orientation val="minMax"/>
          <c:max val="1"/>
          <c:min val="0"/>
        </c:scaling>
        <c:delete val="1"/>
        <c:axPos val="t"/>
        <c:numFmt formatCode="0%" sourceLinked="1"/>
        <c:majorTickMark val="out"/>
        <c:minorTickMark val="none"/>
        <c:tickLblPos val="nextTo"/>
        <c:crossAx val="22112896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rgbClr val="003399">
                <a:alpha val="27000"/>
              </a:srgbClr>
            </a:solidFill>
          </c:spPr>
          <c:invertIfNegative val="0"/>
          <c:dPt>
            <c:idx val="0"/>
            <c:invertIfNegative val="0"/>
            <c:bubble3D val="0"/>
            <c:spPr>
              <a:solidFill>
                <a:srgbClr val="002A7E">
                  <a:alpha val="28000"/>
                </a:srgbClr>
              </a:solidFill>
            </c:spPr>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spPr>
              <a:solidFill>
                <a:srgbClr val="C00000"/>
              </a:solidFill>
            </c:spPr>
          </c:dPt>
          <c:dPt>
            <c:idx val="6"/>
            <c:invertIfNegative val="0"/>
            <c:bubble3D val="0"/>
          </c:dPt>
          <c:dPt>
            <c:idx val="7"/>
            <c:invertIfNegative val="0"/>
            <c:bubble3D val="0"/>
          </c:dPt>
          <c:dPt>
            <c:idx val="8"/>
            <c:invertIfNegative val="0"/>
            <c:bubble3D val="0"/>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UK (A)</c:v>
                </c:pt>
                <c:pt idx="1">
                  <c:v>NL (B)</c:v>
                </c:pt>
                <c:pt idx="2">
                  <c:v>US (C) </c:v>
                </c:pt>
                <c:pt idx="3">
                  <c:v>AR (D)</c:v>
                </c:pt>
                <c:pt idx="4">
                  <c:v>CA (E)</c:v>
                </c:pt>
                <c:pt idx="5">
                  <c:v>AU (F)</c:v>
                </c:pt>
                <c:pt idx="6">
                  <c:v>JP (G)</c:v>
                </c:pt>
                <c:pt idx="7">
                  <c:v>TH (H)</c:v>
                </c:pt>
                <c:pt idx="8">
                  <c:v>DE (I)</c:v>
                </c:pt>
              </c:strCache>
            </c:strRef>
          </c:cat>
          <c:val>
            <c:numRef>
              <c:f>Sheet1!$B$2:$B$10</c:f>
              <c:numCache>
                <c:formatCode>0%</c:formatCode>
                <c:ptCount val="9"/>
                <c:pt idx="0">
                  <c:v>0.72</c:v>
                </c:pt>
                <c:pt idx="1">
                  <c:v>0.72</c:v>
                </c:pt>
                <c:pt idx="2">
                  <c:v>0.7</c:v>
                </c:pt>
                <c:pt idx="3">
                  <c:v>0.66</c:v>
                </c:pt>
                <c:pt idx="4">
                  <c:v>0.63</c:v>
                </c:pt>
                <c:pt idx="5">
                  <c:v>0.56999999999999995</c:v>
                </c:pt>
                <c:pt idx="6">
                  <c:v>0.31</c:v>
                </c:pt>
                <c:pt idx="7">
                  <c:v>0.3</c:v>
                </c:pt>
                <c:pt idx="8">
                  <c:v>0.23</c:v>
                </c:pt>
              </c:numCache>
            </c:numRef>
          </c:val>
        </c:ser>
        <c:dLbls>
          <c:dLblPos val="outEnd"/>
          <c:showLegendKey val="0"/>
          <c:showVal val="1"/>
          <c:showCatName val="0"/>
          <c:showSerName val="0"/>
          <c:showPercent val="0"/>
          <c:showBubbleSize val="0"/>
        </c:dLbls>
        <c:gapWidth val="50"/>
        <c:axId val="221282688"/>
        <c:axId val="221286400"/>
      </c:barChart>
      <c:catAx>
        <c:axId val="221282688"/>
        <c:scaling>
          <c:orientation val="maxMin"/>
        </c:scaling>
        <c:delete val="0"/>
        <c:axPos val="l"/>
        <c:majorTickMark val="out"/>
        <c:minorTickMark val="none"/>
        <c:tickLblPos val="nextTo"/>
        <c:txPr>
          <a:bodyPr/>
          <a:lstStyle/>
          <a:p>
            <a:pPr>
              <a:defRPr sz="800" b="1">
                <a:latin typeface="Arial" panose="020B0604020202020204" pitchFamily="34" charset="0"/>
                <a:cs typeface="Arial" panose="020B0604020202020204" pitchFamily="34" charset="0"/>
              </a:defRPr>
            </a:pPr>
            <a:endParaRPr lang="en-US"/>
          </a:p>
        </c:txPr>
        <c:crossAx val="221286400"/>
        <c:crosses val="autoZero"/>
        <c:auto val="1"/>
        <c:lblAlgn val="ctr"/>
        <c:lblOffset val="100"/>
        <c:noMultiLvlLbl val="0"/>
      </c:catAx>
      <c:valAx>
        <c:axId val="221286400"/>
        <c:scaling>
          <c:orientation val="minMax"/>
          <c:max val="1"/>
          <c:min val="0"/>
        </c:scaling>
        <c:delete val="1"/>
        <c:axPos val="t"/>
        <c:numFmt formatCode="0%" sourceLinked="1"/>
        <c:majorTickMark val="out"/>
        <c:minorTickMark val="none"/>
        <c:tickLblPos val="nextTo"/>
        <c:crossAx val="22128268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0.43</c:v>
                </c:pt>
                <c:pt idx="1">
                  <c:v>0.25</c:v>
                </c:pt>
                <c:pt idx="2">
                  <c:v>0.35</c:v>
                </c:pt>
                <c:pt idx="3">
                  <c:v>0.41</c:v>
                </c:pt>
                <c:pt idx="4">
                  <c:v>0.49</c:v>
                </c:pt>
                <c:pt idx="5">
                  <c:v>0.44</c:v>
                </c:pt>
              </c:numCache>
            </c:numRef>
          </c:val>
        </c:ser>
        <c:dLbls>
          <c:dLblPos val="outEnd"/>
          <c:showLegendKey val="0"/>
          <c:showVal val="1"/>
          <c:showCatName val="0"/>
          <c:showSerName val="0"/>
          <c:showPercent val="0"/>
          <c:showBubbleSize val="0"/>
        </c:dLbls>
        <c:gapWidth val="50"/>
        <c:axId val="131907968"/>
        <c:axId val="131917312"/>
      </c:barChart>
      <c:catAx>
        <c:axId val="131907968"/>
        <c:scaling>
          <c:orientation val="maxMin"/>
        </c:scaling>
        <c:delete val="1"/>
        <c:axPos val="l"/>
        <c:majorTickMark val="out"/>
        <c:minorTickMark val="none"/>
        <c:tickLblPos val="nextTo"/>
        <c:crossAx val="131917312"/>
        <c:crosses val="autoZero"/>
        <c:auto val="1"/>
        <c:lblAlgn val="ctr"/>
        <c:lblOffset val="100"/>
        <c:noMultiLvlLbl val="0"/>
      </c:catAx>
      <c:valAx>
        <c:axId val="131917312"/>
        <c:scaling>
          <c:orientation val="minMax"/>
          <c:max val="1"/>
          <c:min val="0"/>
        </c:scaling>
        <c:delete val="1"/>
        <c:axPos val="t"/>
        <c:numFmt formatCode="0%" sourceLinked="1"/>
        <c:majorTickMark val="out"/>
        <c:minorTickMark val="none"/>
        <c:tickLblPos val="nextTo"/>
        <c:crossAx val="13190796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0.38</c:v>
                </c:pt>
                <c:pt idx="1">
                  <c:v>0.35</c:v>
                </c:pt>
                <c:pt idx="2">
                  <c:v>0.38</c:v>
                </c:pt>
                <c:pt idx="3">
                  <c:v>0.41</c:v>
                </c:pt>
                <c:pt idx="4">
                  <c:v>0.51</c:v>
                </c:pt>
                <c:pt idx="5">
                  <c:v>0.47</c:v>
                </c:pt>
              </c:numCache>
            </c:numRef>
          </c:val>
        </c:ser>
        <c:dLbls>
          <c:dLblPos val="outEnd"/>
          <c:showLegendKey val="0"/>
          <c:showVal val="1"/>
          <c:showCatName val="0"/>
          <c:showSerName val="0"/>
          <c:showPercent val="0"/>
          <c:showBubbleSize val="0"/>
        </c:dLbls>
        <c:gapWidth val="50"/>
        <c:axId val="131944448"/>
        <c:axId val="131949696"/>
      </c:barChart>
      <c:catAx>
        <c:axId val="131944448"/>
        <c:scaling>
          <c:orientation val="maxMin"/>
        </c:scaling>
        <c:delete val="1"/>
        <c:axPos val="l"/>
        <c:majorTickMark val="out"/>
        <c:minorTickMark val="none"/>
        <c:tickLblPos val="nextTo"/>
        <c:crossAx val="131949696"/>
        <c:crosses val="autoZero"/>
        <c:auto val="1"/>
        <c:lblAlgn val="ctr"/>
        <c:lblOffset val="100"/>
        <c:noMultiLvlLbl val="0"/>
      </c:catAx>
      <c:valAx>
        <c:axId val="131949696"/>
        <c:scaling>
          <c:orientation val="minMax"/>
          <c:max val="1"/>
          <c:min val="0"/>
        </c:scaling>
        <c:delete val="1"/>
        <c:axPos val="t"/>
        <c:numFmt formatCode="0%" sourceLinked="1"/>
        <c:majorTickMark val="out"/>
        <c:minorTickMark val="none"/>
        <c:tickLblPos val="nextTo"/>
        <c:crossAx val="13194444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0.25</c:v>
                </c:pt>
                <c:pt idx="1">
                  <c:v>0.13</c:v>
                </c:pt>
                <c:pt idx="2">
                  <c:v>7.0000000000000007E-2</c:v>
                </c:pt>
                <c:pt idx="3">
                  <c:v>7.0000000000000007E-2</c:v>
                </c:pt>
                <c:pt idx="4">
                  <c:v>0.08</c:v>
                </c:pt>
                <c:pt idx="5">
                  <c:v>0.1</c:v>
                </c:pt>
              </c:numCache>
            </c:numRef>
          </c:val>
        </c:ser>
        <c:dLbls>
          <c:dLblPos val="outEnd"/>
          <c:showLegendKey val="0"/>
          <c:showVal val="1"/>
          <c:showCatName val="0"/>
          <c:showSerName val="0"/>
          <c:showPercent val="0"/>
          <c:showBubbleSize val="0"/>
        </c:dLbls>
        <c:gapWidth val="50"/>
        <c:axId val="131960192"/>
        <c:axId val="132027136"/>
      </c:barChart>
      <c:catAx>
        <c:axId val="131960192"/>
        <c:scaling>
          <c:orientation val="maxMin"/>
        </c:scaling>
        <c:delete val="1"/>
        <c:axPos val="l"/>
        <c:majorTickMark val="out"/>
        <c:minorTickMark val="none"/>
        <c:tickLblPos val="nextTo"/>
        <c:crossAx val="132027136"/>
        <c:crosses val="autoZero"/>
        <c:auto val="1"/>
        <c:lblAlgn val="ctr"/>
        <c:lblOffset val="100"/>
        <c:noMultiLvlLbl val="0"/>
      </c:catAx>
      <c:valAx>
        <c:axId val="132027136"/>
        <c:scaling>
          <c:orientation val="minMax"/>
          <c:max val="1"/>
          <c:min val="0"/>
        </c:scaling>
        <c:delete val="1"/>
        <c:axPos val="t"/>
        <c:numFmt formatCode="0%" sourceLinked="1"/>
        <c:majorTickMark val="out"/>
        <c:minorTickMark val="none"/>
        <c:tickLblPos val="nextTo"/>
        <c:crossAx val="13196019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0.38</c:v>
                </c:pt>
                <c:pt idx="1">
                  <c:v>0.31</c:v>
                </c:pt>
                <c:pt idx="2">
                  <c:v>0.35</c:v>
                </c:pt>
                <c:pt idx="3">
                  <c:v>0.42</c:v>
                </c:pt>
                <c:pt idx="4">
                  <c:v>0.49</c:v>
                </c:pt>
                <c:pt idx="5">
                  <c:v>0.46</c:v>
                </c:pt>
              </c:numCache>
            </c:numRef>
          </c:val>
        </c:ser>
        <c:dLbls>
          <c:dLblPos val="outEnd"/>
          <c:showLegendKey val="0"/>
          <c:showVal val="1"/>
          <c:showCatName val="0"/>
          <c:showSerName val="0"/>
          <c:showPercent val="0"/>
          <c:showBubbleSize val="0"/>
        </c:dLbls>
        <c:gapWidth val="50"/>
        <c:axId val="132033536"/>
        <c:axId val="226034048"/>
      </c:barChart>
      <c:catAx>
        <c:axId val="132033536"/>
        <c:scaling>
          <c:orientation val="maxMin"/>
        </c:scaling>
        <c:delete val="1"/>
        <c:axPos val="l"/>
        <c:majorTickMark val="out"/>
        <c:minorTickMark val="none"/>
        <c:tickLblPos val="nextTo"/>
        <c:crossAx val="226034048"/>
        <c:crosses val="autoZero"/>
        <c:auto val="1"/>
        <c:lblAlgn val="ctr"/>
        <c:lblOffset val="100"/>
        <c:noMultiLvlLbl val="0"/>
      </c:catAx>
      <c:valAx>
        <c:axId val="226034048"/>
        <c:scaling>
          <c:orientation val="minMax"/>
          <c:max val="1"/>
          <c:min val="0"/>
        </c:scaling>
        <c:delete val="1"/>
        <c:axPos val="t"/>
        <c:numFmt formatCode="0%" sourceLinked="1"/>
        <c:majorTickMark val="out"/>
        <c:minorTickMark val="none"/>
        <c:tickLblPos val="nextTo"/>
        <c:crossAx val="13203353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289357212701352"/>
          <c:y val="0.38146359342053171"/>
          <c:w val="0.81342828469970663"/>
          <c:h val="0.50684069459803827"/>
        </c:manualLayout>
      </c:layout>
      <c:barChart>
        <c:barDir val="col"/>
        <c:grouping val="clustered"/>
        <c:varyColors val="0"/>
        <c:ser>
          <c:idx val="0"/>
          <c:order val="0"/>
          <c:tx>
            <c:strRef>
              <c:f>Sheet1!$A$2</c:f>
              <c:strCache>
                <c:ptCount val="1"/>
              </c:strCache>
            </c:strRef>
          </c:tx>
          <c:invertIfNegative val="0"/>
          <c:dPt>
            <c:idx val="0"/>
            <c:invertIfNegative val="0"/>
            <c:bubble3D val="0"/>
            <c:spPr>
              <a:solidFill>
                <a:schemeClr val="tx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rgbClr val="002A7E"/>
              </a:solidFill>
              <a:ln>
                <a:noFill/>
              </a:ln>
            </c:spPr>
          </c:dPt>
          <c:dPt>
            <c:idx val="7"/>
            <c:invertIfNegative val="0"/>
            <c:bubble3D val="0"/>
            <c:spPr>
              <a:solidFill>
                <a:srgbClr val="9E2600"/>
              </a:solidFill>
            </c:spPr>
          </c:dPt>
          <c:dPt>
            <c:idx val="8"/>
            <c:invertIfNegative val="0"/>
            <c:bubble3D val="0"/>
            <c:spPr>
              <a:solidFill>
                <a:schemeClr val="bg1">
                  <a:lumMod val="50000"/>
                </a:schemeClr>
              </a:solidFill>
            </c:spPr>
          </c:dPt>
          <c:dLbls>
            <c:txPr>
              <a:bodyPr/>
              <a:lstStyle/>
              <a:p>
                <a:pPr>
                  <a:defRPr sz="700" b="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Sheet1!$B$1:$J$1</c:f>
              <c:strCache>
                <c:ptCount val="9"/>
                <c:pt idx="0">
                  <c:v>AR</c:v>
                </c:pt>
                <c:pt idx="1">
                  <c:v>AU</c:v>
                </c:pt>
                <c:pt idx="2">
                  <c:v>CA</c:v>
                </c:pt>
                <c:pt idx="3">
                  <c:v>DE</c:v>
                </c:pt>
                <c:pt idx="4">
                  <c:v>JP</c:v>
                </c:pt>
                <c:pt idx="5">
                  <c:v>NL</c:v>
                </c:pt>
                <c:pt idx="6">
                  <c:v>TH</c:v>
                </c:pt>
                <c:pt idx="7">
                  <c:v>UK</c:v>
                </c:pt>
                <c:pt idx="8">
                  <c:v>US</c:v>
                </c:pt>
              </c:strCache>
            </c:strRef>
          </c:cat>
          <c:val>
            <c:numRef>
              <c:f>Sheet1!$B$2:$J$2</c:f>
              <c:numCache>
                <c:formatCode>0%</c:formatCode>
                <c:ptCount val="9"/>
                <c:pt idx="0">
                  <c:v>0.03</c:v>
                </c:pt>
                <c:pt idx="1">
                  <c:v>0.03</c:v>
                </c:pt>
                <c:pt idx="2">
                  <c:v>0.04</c:v>
                </c:pt>
                <c:pt idx="3">
                  <c:v>0.03</c:v>
                </c:pt>
                <c:pt idx="4">
                  <c:v>0.02</c:v>
                </c:pt>
                <c:pt idx="5">
                  <c:v>0.01</c:v>
                </c:pt>
                <c:pt idx="6">
                  <c:v>0.08</c:v>
                </c:pt>
                <c:pt idx="7">
                  <c:v>0.02</c:v>
                </c:pt>
                <c:pt idx="8">
                  <c:v>0.03</c:v>
                </c:pt>
              </c:numCache>
            </c:numRef>
          </c:val>
        </c:ser>
        <c:dLbls>
          <c:showLegendKey val="0"/>
          <c:showVal val="0"/>
          <c:showCatName val="0"/>
          <c:showSerName val="0"/>
          <c:showPercent val="0"/>
          <c:showBubbleSize val="0"/>
        </c:dLbls>
        <c:gapWidth val="50"/>
        <c:axId val="149412480"/>
        <c:axId val="149418368"/>
      </c:barChart>
      <c:catAx>
        <c:axId val="149412480"/>
        <c:scaling>
          <c:orientation val="minMax"/>
        </c:scaling>
        <c:delete val="0"/>
        <c:axPos val="b"/>
        <c:majorTickMark val="out"/>
        <c:minorTickMark val="none"/>
        <c:tickLblPos val="nextTo"/>
        <c:txPr>
          <a:bodyPr/>
          <a:lstStyle/>
          <a:p>
            <a:pPr>
              <a:defRPr sz="8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49418368"/>
        <c:crosses val="autoZero"/>
        <c:auto val="1"/>
        <c:lblAlgn val="ctr"/>
        <c:lblOffset val="100"/>
        <c:noMultiLvlLbl val="0"/>
      </c:catAx>
      <c:valAx>
        <c:axId val="149418368"/>
        <c:scaling>
          <c:orientation val="minMax"/>
          <c:max val="1"/>
          <c:min val="0"/>
        </c:scaling>
        <c:delete val="1"/>
        <c:axPos val="l"/>
        <c:numFmt formatCode="0%" sourceLinked="1"/>
        <c:majorTickMark val="out"/>
        <c:minorTickMark val="none"/>
        <c:tickLblPos val="nextTo"/>
        <c:crossAx val="14941248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C00000"/>
              </a:solidFill>
            </c:spPr>
          </c:dPt>
          <c:dPt>
            <c:idx val="1"/>
            <c:invertIfNegative val="0"/>
            <c:bubble3D val="0"/>
            <c:spPr>
              <a:solidFill>
                <a:srgbClr val="C00000">
                  <a:alpha val="75000"/>
                </a:srgbClr>
              </a:solidFill>
            </c:spPr>
          </c:dPt>
          <c:dPt>
            <c:idx val="2"/>
            <c:invertIfNegative val="0"/>
            <c:bubble3D val="0"/>
            <c:spPr>
              <a:solidFill>
                <a:srgbClr val="C00000">
                  <a:alpha val="50000"/>
                </a:srgbClr>
              </a:solidFill>
            </c:spPr>
          </c:dPt>
          <c:dLbls>
            <c:dLbl>
              <c:idx val="0"/>
              <c:layout>
                <c:manualLayout>
                  <c:x val="-2.0449904336313652E-2"/>
                  <c:y val="0"/>
                </c:manualLayout>
              </c:layout>
              <c:dLblPos val="outEnd"/>
              <c:showLegendKey val="0"/>
              <c:showVal val="1"/>
              <c:showCatName val="0"/>
              <c:showSerName val="0"/>
              <c:showPercent val="0"/>
              <c:showBubbleSize val="0"/>
            </c:dLbl>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Female</c:v>
                </c:pt>
                <c:pt idx="1">
                  <c:v>Female</c:v>
                </c:pt>
                <c:pt idx="2">
                  <c:v>Female</c:v>
                </c:pt>
              </c:strCache>
            </c:strRef>
          </c:cat>
          <c:val>
            <c:numRef>
              <c:f>Sheet1!$B$2:$B$4</c:f>
              <c:numCache>
                <c:formatCode>0%</c:formatCode>
                <c:ptCount val="3"/>
                <c:pt idx="0">
                  <c:v>0.48</c:v>
                </c:pt>
                <c:pt idx="1">
                  <c:v>0.42</c:v>
                </c:pt>
                <c:pt idx="2">
                  <c:v>0.41</c:v>
                </c:pt>
              </c:numCache>
            </c:numRef>
          </c:val>
        </c:ser>
        <c:dLbls>
          <c:dLblPos val="outEnd"/>
          <c:showLegendKey val="0"/>
          <c:showVal val="1"/>
          <c:showCatName val="0"/>
          <c:showSerName val="0"/>
          <c:showPercent val="0"/>
          <c:showBubbleSize val="0"/>
        </c:dLbls>
        <c:gapWidth val="50"/>
        <c:axId val="226065024"/>
        <c:axId val="226077312"/>
      </c:barChart>
      <c:catAx>
        <c:axId val="226065024"/>
        <c:scaling>
          <c:orientation val="maxMin"/>
        </c:scaling>
        <c:delete val="1"/>
        <c:axPos val="l"/>
        <c:majorTickMark val="out"/>
        <c:minorTickMark val="none"/>
        <c:tickLblPos val="nextTo"/>
        <c:crossAx val="226077312"/>
        <c:crosses val="autoZero"/>
        <c:auto val="1"/>
        <c:lblAlgn val="ctr"/>
        <c:lblOffset val="100"/>
        <c:noMultiLvlLbl val="0"/>
      </c:catAx>
      <c:valAx>
        <c:axId val="226077312"/>
        <c:scaling>
          <c:orientation val="minMax"/>
          <c:max val="1"/>
          <c:min val="0"/>
        </c:scaling>
        <c:delete val="1"/>
        <c:axPos val="t"/>
        <c:numFmt formatCode="0%" sourceLinked="1"/>
        <c:majorTickMark val="out"/>
        <c:minorTickMark val="none"/>
        <c:tickLblPos val="nextTo"/>
        <c:crossAx val="22606502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002A7E">
                  <a:alpha val="75000"/>
                </a:srgbClr>
              </a:solidFill>
            </c:spPr>
          </c:dPt>
          <c:dPt>
            <c:idx val="2"/>
            <c:invertIfNegative val="0"/>
            <c:bubble3D val="0"/>
            <c:spPr>
              <a:solidFill>
                <a:srgbClr val="002A7E">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Male</c:v>
                </c:pt>
                <c:pt idx="1">
                  <c:v>Male</c:v>
                </c:pt>
                <c:pt idx="2">
                  <c:v>Male</c:v>
                </c:pt>
              </c:strCache>
            </c:strRef>
          </c:cat>
          <c:val>
            <c:numRef>
              <c:f>Sheet1!$B$2:$B$4</c:f>
              <c:numCache>
                <c:formatCode>0%</c:formatCode>
                <c:ptCount val="3"/>
                <c:pt idx="0">
                  <c:v>0.36</c:v>
                </c:pt>
                <c:pt idx="1">
                  <c:v>0.41</c:v>
                </c:pt>
                <c:pt idx="2">
                  <c:v>0.44</c:v>
                </c:pt>
              </c:numCache>
            </c:numRef>
          </c:val>
        </c:ser>
        <c:dLbls>
          <c:dLblPos val="outEnd"/>
          <c:showLegendKey val="0"/>
          <c:showVal val="1"/>
          <c:showCatName val="0"/>
          <c:showSerName val="0"/>
          <c:showPercent val="0"/>
          <c:showBubbleSize val="0"/>
        </c:dLbls>
        <c:gapWidth val="50"/>
        <c:axId val="226153600"/>
        <c:axId val="226161792"/>
      </c:barChart>
      <c:catAx>
        <c:axId val="226153600"/>
        <c:scaling>
          <c:orientation val="maxMin"/>
        </c:scaling>
        <c:delete val="1"/>
        <c:axPos val="l"/>
        <c:majorTickMark val="out"/>
        <c:minorTickMark val="none"/>
        <c:tickLblPos val="nextTo"/>
        <c:crossAx val="226161792"/>
        <c:crosses val="autoZero"/>
        <c:auto val="1"/>
        <c:lblAlgn val="ctr"/>
        <c:lblOffset val="100"/>
        <c:noMultiLvlLbl val="0"/>
      </c:catAx>
      <c:valAx>
        <c:axId val="226161792"/>
        <c:scaling>
          <c:orientation val="minMax"/>
          <c:max val="1"/>
          <c:min val="0"/>
        </c:scaling>
        <c:delete val="1"/>
        <c:axPos val="t"/>
        <c:numFmt formatCode="0%" sourceLinked="1"/>
        <c:majorTickMark val="out"/>
        <c:minorTickMark val="none"/>
        <c:tickLblPos val="nextTo"/>
        <c:crossAx val="22615360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2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0.21</c:v>
                </c:pt>
                <c:pt idx="1">
                  <c:v>0.18</c:v>
                </c:pt>
                <c:pt idx="2">
                  <c:v>0.1</c:v>
                </c:pt>
                <c:pt idx="3">
                  <c:v>0.13</c:v>
                </c:pt>
                <c:pt idx="4">
                  <c:v>0.22</c:v>
                </c:pt>
                <c:pt idx="5">
                  <c:v>0.3</c:v>
                </c:pt>
              </c:numCache>
            </c:numRef>
          </c:val>
        </c:ser>
        <c:dLbls>
          <c:dLblPos val="outEnd"/>
          <c:showLegendKey val="0"/>
          <c:showVal val="1"/>
          <c:showCatName val="0"/>
          <c:showSerName val="0"/>
          <c:showPercent val="0"/>
          <c:showBubbleSize val="0"/>
        </c:dLbls>
        <c:gapWidth val="50"/>
        <c:axId val="225890688"/>
        <c:axId val="225900032"/>
      </c:barChart>
      <c:catAx>
        <c:axId val="225890688"/>
        <c:scaling>
          <c:orientation val="maxMin"/>
        </c:scaling>
        <c:delete val="1"/>
        <c:axPos val="l"/>
        <c:majorTickMark val="out"/>
        <c:minorTickMark val="none"/>
        <c:tickLblPos val="nextTo"/>
        <c:crossAx val="225900032"/>
        <c:crosses val="autoZero"/>
        <c:auto val="1"/>
        <c:lblAlgn val="ctr"/>
        <c:lblOffset val="100"/>
        <c:noMultiLvlLbl val="0"/>
      </c:catAx>
      <c:valAx>
        <c:axId val="225900032"/>
        <c:scaling>
          <c:orientation val="minMax"/>
          <c:max val="1"/>
          <c:min val="0"/>
        </c:scaling>
        <c:delete val="1"/>
        <c:axPos val="t"/>
        <c:numFmt formatCode="0%" sourceLinked="1"/>
        <c:majorTickMark val="out"/>
        <c:minorTickMark val="none"/>
        <c:tickLblPos val="nextTo"/>
        <c:crossAx val="22589068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2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0.25</c:v>
                </c:pt>
                <c:pt idx="1">
                  <c:v>0.16</c:v>
                </c:pt>
                <c:pt idx="2">
                  <c:v>0.14000000000000001</c:v>
                </c:pt>
                <c:pt idx="3">
                  <c:v>0.16</c:v>
                </c:pt>
                <c:pt idx="4">
                  <c:v>0.23</c:v>
                </c:pt>
                <c:pt idx="5">
                  <c:v>0.28000000000000003</c:v>
                </c:pt>
              </c:numCache>
            </c:numRef>
          </c:val>
        </c:ser>
        <c:dLbls>
          <c:dLblPos val="outEnd"/>
          <c:showLegendKey val="0"/>
          <c:showVal val="1"/>
          <c:showCatName val="0"/>
          <c:showSerName val="0"/>
          <c:showPercent val="0"/>
          <c:showBubbleSize val="0"/>
        </c:dLbls>
        <c:gapWidth val="50"/>
        <c:axId val="225951744"/>
        <c:axId val="225956992"/>
      </c:barChart>
      <c:catAx>
        <c:axId val="225951744"/>
        <c:scaling>
          <c:orientation val="maxMin"/>
        </c:scaling>
        <c:delete val="1"/>
        <c:axPos val="l"/>
        <c:majorTickMark val="out"/>
        <c:minorTickMark val="none"/>
        <c:tickLblPos val="nextTo"/>
        <c:crossAx val="225956992"/>
        <c:crosses val="autoZero"/>
        <c:auto val="1"/>
        <c:lblAlgn val="ctr"/>
        <c:lblOffset val="100"/>
        <c:noMultiLvlLbl val="0"/>
      </c:catAx>
      <c:valAx>
        <c:axId val="225956992"/>
        <c:scaling>
          <c:orientation val="minMax"/>
          <c:max val="1"/>
          <c:min val="0"/>
        </c:scaling>
        <c:delete val="1"/>
        <c:axPos val="t"/>
        <c:numFmt formatCode="0%" sourceLinked="1"/>
        <c:majorTickMark val="out"/>
        <c:minorTickMark val="none"/>
        <c:tickLblPos val="nextTo"/>
        <c:crossAx val="22595174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2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0.32</c:v>
                </c:pt>
                <c:pt idx="1">
                  <c:v>0.22</c:v>
                </c:pt>
                <c:pt idx="2">
                  <c:v>0.15</c:v>
                </c:pt>
                <c:pt idx="3">
                  <c:v>0.21</c:v>
                </c:pt>
                <c:pt idx="4">
                  <c:v>0.24</c:v>
                </c:pt>
                <c:pt idx="5">
                  <c:v>0.25</c:v>
                </c:pt>
              </c:numCache>
            </c:numRef>
          </c:val>
        </c:ser>
        <c:dLbls>
          <c:dLblPos val="outEnd"/>
          <c:showLegendKey val="0"/>
          <c:showVal val="1"/>
          <c:showCatName val="0"/>
          <c:showSerName val="0"/>
          <c:showPercent val="0"/>
          <c:showBubbleSize val="0"/>
        </c:dLbls>
        <c:gapWidth val="50"/>
        <c:axId val="225967488"/>
        <c:axId val="225993472"/>
      </c:barChart>
      <c:catAx>
        <c:axId val="225967488"/>
        <c:scaling>
          <c:orientation val="maxMin"/>
        </c:scaling>
        <c:delete val="1"/>
        <c:axPos val="l"/>
        <c:majorTickMark val="out"/>
        <c:minorTickMark val="none"/>
        <c:tickLblPos val="nextTo"/>
        <c:crossAx val="225993472"/>
        <c:crosses val="autoZero"/>
        <c:auto val="1"/>
        <c:lblAlgn val="ctr"/>
        <c:lblOffset val="100"/>
        <c:noMultiLvlLbl val="0"/>
      </c:catAx>
      <c:valAx>
        <c:axId val="225993472"/>
        <c:scaling>
          <c:orientation val="minMax"/>
          <c:max val="1"/>
          <c:min val="0"/>
        </c:scaling>
        <c:delete val="1"/>
        <c:axPos val="t"/>
        <c:numFmt formatCode="0%" sourceLinked="1"/>
        <c:majorTickMark val="out"/>
        <c:minorTickMark val="none"/>
        <c:tickLblPos val="nextTo"/>
        <c:crossAx val="22596748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2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chemeClr val="tx1"/>
            </a:solidFill>
          </c:spPr>
          <c:invertIfNegative val="0"/>
          <c:dPt>
            <c:idx val="0"/>
            <c:invertIfNegative val="0"/>
            <c:bubble3D val="0"/>
          </c:dPt>
          <c:dPt>
            <c:idx val="1"/>
            <c:invertIfNegative val="0"/>
            <c:bubble3D val="0"/>
            <c:spPr>
              <a:solidFill>
                <a:schemeClr val="tx1">
                  <a:lumMod val="75000"/>
                  <a:lumOff val="25000"/>
                </a:schemeClr>
              </a:solidFill>
            </c:spPr>
          </c:dPt>
          <c:dPt>
            <c:idx val="2"/>
            <c:invertIfNegative val="0"/>
            <c:bubble3D val="0"/>
            <c:spPr>
              <a:solidFill>
                <a:schemeClr val="tx1">
                  <a:lumMod val="50000"/>
                  <a:lumOff val="50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0.16</c:v>
                </c:pt>
                <c:pt idx="1">
                  <c:v>0.26</c:v>
                </c:pt>
                <c:pt idx="2">
                  <c:v>0.06</c:v>
                </c:pt>
              </c:numCache>
            </c:numRef>
          </c:val>
        </c:ser>
        <c:dLbls>
          <c:dLblPos val="outEnd"/>
          <c:showLegendKey val="0"/>
          <c:showVal val="1"/>
          <c:showCatName val="0"/>
          <c:showSerName val="0"/>
          <c:showPercent val="0"/>
          <c:showBubbleSize val="0"/>
        </c:dLbls>
        <c:gapWidth val="50"/>
        <c:axId val="226581504"/>
        <c:axId val="226593408"/>
      </c:barChart>
      <c:catAx>
        <c:axId val="226581504"/>
        <c:scaling>
          <c:orientation val="maxMin"/>
        </c:scaling>
        <c:delete val="1"/>
        <c:axPos val="l"/>
        <c:majorTickMark val="out"/>
        <c:minorTickMark val="none"/>
        <c:tickLblPos val="nextTo"/>
        <c:crossAx val="226593408"/>
        <c:crosses val="autoZero"/>
        <c:auto val="1"/>
        <c:lblAlgn val="ctr"/>
        <c:lblOffset val="100"/>
        <c:noMultiLvlLbl val="0"/>
      </c:catAx>
      <c:valAx>
        <c:axId val="226593408"/>
        <c:scaling>
          <c:orientation val="minMax"/>
          <c:max val="1"/>
          <c:min val="0"/>
        </c:scaling>
        <c:delete val="1"/>
        <c:axPos val="t"/>
        <c:numFmt formatCode="0%" sourceLinked="1"/>
        <c:majorTickMark val="out"/>
        <c:minorTickMark val="none"/>
        <c:tickLblPos val="nextTo"/>
        <c:crossAx val="22658150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2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US</c:v>
                </c:pt>
              </c:strCache>
            </c:strRef>
          </c:tx>
          <c:spPr>
            <a:solidFill>
              <a:schemeClr val="tx1"/>
            </a:solidFill>
          </c:spPr>
          <c:invertIfNegative val="0"/>
          <c:dPt>
            <c:idx val="0"/>
            <c:invertIfNegative val="0"/>
            <c:bubble3D val="0"/>
          </c:dPt>
          <c:dPt>
            <c:idx val="1"/>
            <c:invertIfNegative val="0"/>
            <c:bubble3D val="0"/>
            <c:spPr>
              <a:solidFill>
                <a:schemeClr val="tx1">
                  <a:lumMod val="75000"/>
                  <a:lumOff val="25000"/>
                </a:schemeClr>
              </a:solidFill>
            </c:spPr>
          </c:dPt>
          <c:dPt>
            <c:idx val="2"/>
            <c:invertIfNegative val="0"/>
            <c:bubble3D val="0"/>
            <c:spPr>
              <a:solidFill>
                <a:schemeClr val="tx1">
                  <a:lumMod val="50000"/>
                  <a:lumOff val="50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0.18</c:v>
                </c:pt>
                <c:pt idx="1">
                  <c:v>0.24</c:v>
                </c:pt>
                <c:pt idx="2">
                  <c:v>0.11</c:v>
                </c:pt>
              </c:numCache>
            </c:numRef>
          </c:val>
        </c:ser>
        <c:dLbls>
          <c:dLblPos val="outEnd"/>
          <c:showLegendKey val="0"/>
          <c:showVal val="1"/>
          <c:showCatName val="0"/>
          <c:showSerName val="0"/>
          <c:showPercent val="0"/>
          <c:showBubbleSize val="0"/>
        </c:dLbls>
        <c:gapWidth val="50"/>
        <c:axId val="226677888"/>
        <c:axId val="226976512"/>
      </c:barChart>
      <c:catAx>
        <c:axId val="226677888"/>
        <c:scaling>
          <c:orientation val="maxMin"/>
        </c:scaling>
        <c:delete val="1"/>
        <c:axPos val="l"/>
        <c:majorTickMark val="out"/>
        <c:minorTickMark val="none"/>
        <c:tickLblPos val="nextTo"/>
        <c:crossAx val="226976512"/>
        <c:crosses val="autoZero"/>
        <c:auto val="1"/>
        <c:lblAlgn val="ctr"/>
        <c:lblOffset val="100"/>
        <c:noMultiLvlLbl val="0"/>
      </c:catAx>
      <c:valAx>
        <c:axId val="226976512"/>
        <c:scaling>
          <c:orientation val="minMax"/>
          <c:max val="1"/>
          <c:min val="0"/>
        </c:scaling>
        <c:delete val="1"/>
        <c:axPos val="t"/>
        <c:numFmt formatCode="0%" sourceLinked="1"/>
        <c:majorTickMark val="out"/>
        <c:minorTickMark val="none"/>
        <c:tickLblPos val="nextTo"/>
        <c:crossAx val="226677888"/>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72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US</c:v>
                </c:pt>
              </c:strCache>
            </c:strRef>
          </c:tx>
          <c:spPr>
            <a:solidFill>
              <a:schemeClr val="tx1"/>
            </a:solidFill>
          </c:spPr>
          <c:invertIfNegative val="0"/>
          <c:dPt>
            <c:idx val="0"/>
            <c:invertIfNegative val="0"/>
            <c:bubble3D val="0"/>
          </c:dPt>
          <c:dPt>
            <c:idx val="1"/>
            <c:invertIfNegative val="0"/>
            <c:bubble3D val="0"/>
            <c:spPr>
              <a:solidFill>
                <a:schemeClr val="tx1">
                  <a:lumMod val="75000"/>
                  <a:lumOff val="25000"/>
                </a:schemeClr>
              </a:solidFill>
            </c:spPr>
          </c:dPt>
          <c:dPt>
            <c:idx val="2"/>
            <c:invertIfNegative val="0"/>
            <c:bubble3D val="0"/>
            <c:spPr>
              <a:solidFill>
                <a:schemeClr val="tx1">
                  <a:lumMod val="50000"/>
                  <a:lumOff val="50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0.2</c:v>
                </c:pt>
                <c:pt idx="1">
                  <c:v>0.28999999999999998</c:v>
                </c:pt>
                <c:pt idx="2">
                  <c:v>0.15</c:v>
                </c:pt>
              </c:numCache>
            </c:numRef>
          </c:val>
        </c:ser>
        <c:dLbls>
          <c:dLblPos val="outEnd"/>
          <c:showLegendKey val="0"/>
          <c:showVal val="1"/>
          <c:showCatName val="0"/>
          <c:showSerName val="0"/>
          <c:showPercent val="0"/>
          <c:showBubbleSize val="0"/>
        </c:dLbls>
        <c:gapWidth val="50"/>
        <c:axId val="226659328"/>
        <c:axId val="227007104"/>
      </c:barChart>
      <c:catAx>
        <c:axId val="226659328"/>
        <c:scaling>
          <c:orientation val="maxMin"/>
        </c:scaling>
        <c:delete val="1"/>
        <c:axPos val="l"/>
        <c:majorTickMark val="out"/>
        <c:minorTickMark val="none"/>
        <c:tickLblPos val="nextTo"/>
        <c:crossAx val="227007104"/>
        <c:crosses val="autoZero"/>
        <c:auto val="1"/>
        <c:lblAlgn val="ctr"/>
        <c:lblOffset val="100"/>
        <c:noMultiLvlLbl val="0"/>
      </c:catAx>
      <c:valAx>
        <c:axId val="227007104"/>
        <c:scaling>
          <c:orientation val="minMax"/>
          <c:max val="1"/>
          <c:min val="0"/>
        </c:scaling>
        <c:delete val="1"/>
        <c:axPos val="t"/>
        <c:numFmt formatCode="0%" sourceLinked="1"/>
        <c:majorTickMark val="out"/>
        <c:minorTickMark val="none"/>
        <c:tickLblPos val="nextTo"/>
        <c:crossAx val="226659328"/>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72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rgbClr val="003399">
                <a:alpha val="27843"/>
              </a:srgbClr>
            </a:solidFill>
          </c:spPr>
          <c:invertIfNegative val="0"/>
          <c:dPt>
            <c:idx val="0"/>
            <c:invertIfNegative val="0"/>
            <c:bubble3D val="0"/>
            <c:spPr>
              <a:solidFill>
                <a:srgbClr val="002A7E">
                  <a:alpha val="28000"/>
                </a:srgbClr>
              </a:solidFill>
            </c:spPr>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spPr>
              <a:solidFill>
                <a:srgbClr val="003399">
                  <a:alpha val="27451"/>
                </a:srgbClr>
              </a:solidFill>
            </c:spPr>
          </c:dPt>
          <c:dPt>
            <c:idx val="7"/>
            <c:invertIfNegative val="0"/>
            <c:bubble3D val="0"/>
            <c:spPr>
              <a:solidFill>
                <a:srgbClr val="C00000"/>
              </a:solidFill>
            </c:spPr>
          </c:dPt>
          <c:dPt>
            <c:idx val="8"/>
            <c:invertIfNegative val="0"/>
            <c:bubble3D val="0"/>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TH (A)</c:v>
                </c:pt>
                <c:pt idx="1">
                  <c:v>AR (B)</c:v>
                </c:pt>
                <c:pt idx="2">
                  <c:v>JP (C)</c:v>
                </c:pt>
                <c:pt idx="3">
                  <c:v>DE (D)</c:v>
                </c:pt>
                <c:pt idx="4">
                  <c:v>CA (E)</c:v>
                </c:pt>
                <c:pt idx="5">
                  <c:v>UK (F)</c:v>
                </c:pt>
                <c:pt idx="6">
                  <c:v>US (G)</c:v>
                </c:pt>
                <c:pt idx="7">
                  <c:v>AU (H)</c:v>
                </c:pt>
                <c:pt idx="8">
                  <c:v>NL (I)</c:v>
                </c:pt>
              </c:strCache>
            </c:strRef>
          </c:cat>
          <c:val>
            <c:numRef>
              <c:f>Sheet1!$B$2:$B$10</c:f>
              <c:numCache>
                <c:formatCode>0%</c:formatCode>
                <c:ptCount val="9"/>
                <c:pt idx="0">
                  <c:v>0.6</c:v>
                </c:pt>
                <c:pt idx="1">
                  <c:v>0.56000000000000005</c:v>
                </c:pt>
                <c:pt idx="2">
                  <c:v>0.27</c:v>
                </c:pt>
                <c:pt idx="3">
                  <c:v>0.23</c:v>
                </c:pt>
                <c:pt idx="4">
                  <c:v>0.21</c:v>
                </c:pt>
                <c:pt idx="5">
                  <c:v>0.21</c:v>
                </c:pt>
                <c:pt idx="6">
                  <c:v>0.2</c:v>
                </c:pt>
                <c:pt idx="7">
                  <c:v>0.18</c:v>
                </c:pt>
                <c:pt idx="8">
                  <c:v>0.1</c:v>
                </c:pt>
              </c:numCache>
            </c:numRef>
          </c:val>
        </c:ser>
        <c:dLbls>
          <c:dLblPos val="outEnd"/>
          <c:showLegendKey val="0"/>
          <c:showVal val="1"/>
          <c:showCatName val="0"/>
          <c:showSerName val="0"/>
          <c:showPercent val="0"/>
          <c:showBubbleSize val="0"/>
        </c:dLbls>
        <c:gapWidth val="50"/>
        <c:axId val="226739328"/>
        <c:axId val="226755712"/>
      </c:barChart>
      <c:catAx>
        <c:axId val="226739328"/>
        <c:scaling>
          <c:orientation val="maxMin"/>
        </c:scaling>
        <c:delete val="0"/>
        <c:axPos val="l"/>
        <c:majorTickMark val="out"/>
        <c:minorTickMark val="none"/>
        <c:tickLblPos val="nextTo"/>
        <c:txPr>
          <a:bodyPr/>
          <a:lstStyle/>
          <a:p>
            <a:pPr>
              <a:defRPr sz="800" b="1">
                <a:latin typeface="Arial" panose="020B0604020202020204" pitchFamily="34" charset="0"/>
                <a:cs typeface="Arial" panose="020B0604020202020204" pitchFamily="34" charset="0"/>
              </a:defRPr>
            </a:pPr>
            <a:endParaRPr lang="en-US"/>
          </a:p>
        </c:txPr>
        <c:crossAx val="226755712"/>
        <c:crosses val="autoZero"/>
        <c:auto val="1"/>
        <c:lblAlgn val="ctr"/>
        <c:lblOffset val="100"/>
        <c:noMultiLvlLbl val="0"/>
      </c:catAx>
      <c:valAx>
        <c:axId val="226755712"/>
        <c:scaling>
          <c:orientation val="minMax"/>
          <c:max val="1"/>
          <c:min val="0"/>
        </c:scaling>
        <c:delete val="1"/>
        <c:axPos val="t"/>
        <c:numFmt formatCode="0%" sourceLinked="1"/>
        <c:majorTickMark val="out"/>
        <c:minorTickMark val="none"/>
        <c:tickLblPos val="nextTo"/>
        <c:crossAx val="22673932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2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rgbClr val="003399">
                <a:alpha val="27000"/>
              </a:srgbClr>
            </a:solidFill>
          </c:spPr>
          <c:invertIfNegative val="0"/>
          <c:dPt>
            <c:idx val="0"/>
            <c:invertIfNegative val="0"/>
            <c:bubble3D val="0"/>
            <c:spPr>
              <a:solidFill>
                <a:srgbClr val="002A7E">
                  <a:alpha val="28000"/>
                </a:srgbClr>
              </a:solidFill>
            </c:spPr>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spPr>
              <a:solidFill>
                <a:srgbClr val="C00000"/>
              </a:solidFill>
            </c:spPr>
          </c:dPt>
          <c:dPt>
            <c:idx val="8"/>
            <c:invertIfNegative val="0"/>
            <c:bubble3D val="0"/>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TH (A)</c:v>
                </c:pt>
                <c:pt idx="1">
                  <c:v>AR (B)</c:v>
                </c:pt>
                <c:pt idx="2">
                  <c:v>JP (C)</c:v>
                </c:pt>
                <c:pt idx="3">
                  <c:v>DE (D)</c:v>
                </c:pt>
                <c:pt idx="4">
                  <c:v>CA (E)</c:v>
                </c:pt>
                <c:pt idx="5">
                  <c:v>UK (F)</c:v>
                </c:pt>
                <c:pt idx="6">
                  <c:v>US (G)</c:v>
                </c:pt>
                <c:pt idx="7">
                  <c:v>AU (H)</c:v>
                </c:pt>
                <c:pt idx="8">
                  <c:v>NL (I)</c:v>
                </c:pt>
              </c:strCache>
            </c:strRef>
          </c:cat>
          <c:val>
            <c:numRef>
              <c:f>Sheet1!$B$2:$B$10</c:f>
              <c:numCache>
                <c:formatCode>0%</c:formatCode>
                <c:ptCount val="9"/>
                <c:pt idx="0">
                  <c:v>0.66</c:v>
                </c:pt>
                <c:pt idx="1">
                  <c:v>0.6</c:v>
                </c:pt>
                <c:pt idx="2">
                  <c:v>0.35</c:v>
                </c:pt>
                <c:pt idx="3">
                  <c:v>0.26</c:v>
                </c:pt>
                <c:pt idx="4">
                  <c:v>0.21</c:v>
                </c:pt>
                <c:pt idx="5">
                  <c:v>0.21</c:v>
                </c:pt>
                <c:pt idx="6">
                  <c:v>0.2</c:v>
                </c:pt>
                <c:pt idx="7">
                  <c:v>0.19</c:v>
                </c:pt>
                <c:pt idx="8">
                  <c:v>0.15</c:v>
                </c:pt>
              </c:numCache>
            </c:numRef>
          </c:val>
        </c:ser>
        <c:dLbls>
          <c:dLblPos val="outEnd"/>
          <c:showLegendKey val="0"/>
          <c:showVal val="1"/>
          <c:showCatName val="0"/>
          <c:showSerName val="0"/>
          <c:showPercent val="0"/>
          <c:showBubbleSize val="0"/>
        </c:dLbls>
        <c:gapWidth val="50"/>
        <c:axId val="226766208"/>
        <c:axId val="226798592"/>
      </c:barChart>
      <c:catAx>
        <c:axId val="226766208"/>
        <c:scaling>
          <c:orientation val="maxMin"/>
        </c:scaling>
        <c:delete val="0"/>
        <c:axPos val="l"/>
        <c:majorTickMark val="out"/>
        <c:minorTickMark val="none"/>
        <c:tickLblPos val="nextTo"/>
        <c:txPr>
          <a:bodyPr/>
          <a:lstStyle/>
          <a:p>
            <a:pPr>
              <a:defRPr sz="800" b="1">
                <a:latin typeface="Arial" panose="020B0604020202020204" pitchFamily="34" charset="0"/>
                <a:cs typeface="Arial" panose="020B0604020202020204" pitchFamily="34" charset="0"/>
              </a:defRPr>
            </a:pPr>
            <a:endParaRPr lang="en-US"/>
          </a:p>
        </c:txPr>
        <c:crossAx val="226798592"/>
        <c:crosses val="autoZero"/>
        <c:auto val="1"/>
        <c:lblAlgn val="ctr"/>
        <c:lblOffset val="100"/>
        <c:noMultiLvlLbl val="0"/>
      </c:catAx>
      <c:valAx>
        <c:axId val="226798592"/>
        <c:scaling>
          <c:orientation val="minMax"/>
          <c:max val="1"/>
          <c:min val="0"/>
        </c:scaling>
        <c:delete val="1"/>
        <c:axPos val="t"/>
        <c:numFmt formatCode="0%" sourceLinked="1"/>
        <c:majorTickMark val="out"/>
        <c:minorTickMark val="none"/>
        <c:tickLblPos val="nextTo"/>
        <c:crossAx val="22676620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8637113776199824"/>
          <c:y val="8.6425504246727805E-2"/>
          <c:w val="0.64466618489328209"/>
          <c:h val="0.82714899150654442"/>
        </c:manualLayout>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C00000"/>
              </a:solidFill>
            </c:spPr>
          </c:dPt>
          <c:dPt>
            <c:idx val="6"/>
            <c:invertIfNegative val="0"/>
            <c:bubble3D val="0"/>
            <c:spPr>
              <a:solidFill>
                <a:srgbClr val="C00000"/>
              </a:solidFill>
            </c:spPr>
          </c:dPt>
          <c:dPt>
            <c:idx val="7"/>
            <c:invertIfNegative val="0"/>
            <c:bubble3D val="0"/>
            <c:spPr>
              <a:solidFill>
                <a:srgbClr val="C00000"/>
              </a:solidFill>
            </c:spPr>
          </c:dPt>
          <c:dPt>
            <c:idx val="8"/>
            <c:invertIfNegative val="0"/>
            <c:bubble3D val="0"/>
            <c:spPr>
              <a:solidFill>
                <a:schemeClr val="tx1">
                  <a:lumMod val="65000"/>
                  <a:lumOff val="35000"/>
                </a:schemeClr>
              </a:solidFill>
            </c:spPr>
          </c:dPt>
          <c:dPt>
            <c:idx val="9"/>
            <c:invertIfNegative val="0"/>
            <c:bubble3D val="0"/>
            <c:spPr>
              <a:solidFill>
                <a:srgbClr val="002A7E"/>
              </a:solidFill>
            </c:spPr>
          </c:dPt>
          <c:dPt>
            <c:idx val="10"/>
            <c:invertIfNegative val="0"/>
            <c:bubble3D val="0"/>
            <c:spPr>
              <a:solidFill>
                <a:schemeClr val="tx1">
                  <a:lumMod val="65000"/>
                  <a:lumOff val="35000"/>
                </a:schemeClr>
              </a:solidFill>
            </c:spPr>
          </c:dPt>
          <c:dLbls>
            <c:txPr>
              <a:bodyPr/>
              <a:lstStyle/>
              <a:p>
                <a:pPr>
                  <a:defRPr sz="800"/>
                </a:pPr>
                <a:endParaRPr lang="en-US"/>
              </a:p>
            </c:txPr>
            <c:dLblPos val="outEnd"/>
            <c:showLegendKey val="0"/>
            <c:showVal val="1"/>
            <c:showCatName val="0"/>
            <c:showSerName val="0"/>
            <c:showPercent val="0"/>
            <c:showBubbleSize val="0"/>
            <c:showLeaderLines val="0"/>
          </c:dLbls>
          <c:cat>
            <c:strRef>
              <c:f>Sheet1!$A$2:$A$12</c:f>
              <c:strCache>
                <c:ptCount val="11"/>
                <c:pt idx="0">
                  <c:v>Shortness of breath</c:v>
                </c:pt>
                <c:pt idx="1">
                  <c:v>Chest pain</c:v>
                </c:pt>
                <c:pt idx="2">
                  <c:v>Rapid heart rate</c:v>
                </c:pt>
                <c:pt idx="3">
                  <c:v>Light headed/pass out</c:v>
                </c:pt>
                <c:pt idx="4">
                  <c:v>Cough up blood</c:v>
                </c:pt>
                <c:pt idx="5">
                  <c:v>Slow/shallow breathing</c:v>
                </c:pt>
                <c:pt idx="6">
                  <c:v>Pain radiating down arm</c:v>
                </c:pt>
                <c:pt idx="7">
                  <c:v>Frequent headaches</c:v>
                </c:pt>
                <c:pt idx="8">
                  <c:v>Other</c:v>
                </c:pt>
                <c:pt idx="9">
                  <c:v>None of the above</c:v>
                </c:pt>
                <c:pt idx="10">
                  <c:v>Not sure</c:v>
                </c:pt>
              </c:strCache>
            </c:strRef>
          </c:cat>
          <c:val>
            <c:numRef>
              <c:f>Sheet1!$B$2:$B$12</c:f>
              <c:numCache>
                <c:formatCode>0%</c:formatCode>
                <c:ptCount val="11"/>
                <c:pt idx="0">
                  <c:v>0.85</c:v>
                </c:pt>
                <c:pt idx="1">
                  <c:v>0.67</c:v>
                </c:pt>
                <c:pt idx="2">
                  <c:v>0.49</c:v>
                </c:pt>
                <c:pt idx="3">
                  <c:v>0.36</c:v>
                </c:pt>
                <c:pt idx="4">
                  <c:v>0.55000000000000004</c:v>
                </c:pt>
                <c:pt idx="5">
                  <c:v>0.53</c:v>
                </c:pt>
                <c:pt idx="6">
                  <c:v>0.14000000000000001</c:v>
                </c:pt>
                <c:pt idx="7">
                  <c:v>0.11</c:v>
                </c:pt>
                <c:pt idx="8">
                  <c:v>0.03</c:v>
                </c:pt>
                <c:pt idx="9" formatCode="General">
                  <c:v>0</c:v>
                </c:pt>
                <c:pt idx="10">
                  <c:v>0.03</c:v>
                </c:pt>
              </c:numCache>
            </c:numRef>
          </c:val>
        </c:ser>
        <c:dLbls>
          <c:dLblPos val="outEnd"/>
          <c:showLegendKey val="0"/>
          <c:showVal val="1"/>
          <c:showCatName val="0"/>
          <c:showSerName val="0"/>
          <c:showPercent val="0"/>
          <c:showBubbleSize val="0"/>
        </c:dLbls>
        <c:gapWidth val="50"/>
        <c:axId val="148813312"/>
        <c:axId val="148824832"/>
      </c:barChart>
      <c:catAx>
        <c:axId val="148813312"/>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48824832"/>
        <c:crosses val="autoZero"/>
        <c:auto val="1"/>
        <c:lblAlgn val="ctr"/>
        <c:lblOffset val="100"/>
        <c:noMultiLvlLbl val="0"/>
      </c:catAx>
      <c:valAx>
        <c:axId val="148824832"/>
        <c:scaling>
          <c:orientation val="minMax"/>
          <c:max val="0.85000000000000009"/>
          <c:min val="0"/>
        </c:scaling>
        <c:delete val="1"/>
        <c:axPos val="t"/>
        <c:numFmt formatCode="0%" sourceLinked="1"/>
        <c:majorTickMark val="out"/>
        <c:minorTickMark val="none"/>
        <c:tickLblPos val="nextTo"/>
        <c:crossAx val="14881331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3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rgbClr val="003399">
                <a:alpha val="27000"/>
              </a:srgbClr>
            </a:solidFill>
          </c:spPr>
          <c:invertIfNegative val="0"/>
          <c:dPt>
            <c:idx val="0"/>
            <c:invertIfNegative val="0"/>
            <c:bubble3D val="0"/>
            <c:spPr>
              <a:solidFill>
                <a:srgbClr val="002A7E">
                  <a:alpha val="28000"/>
                </a:srgbClr>
              </a:solidFill>
            </c:spPr>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spPr>
              <a:solidFill>
                <a:srgbClr val="C00000"/>
              </a:solidFill>
            </c:spPr>
          </c:dPt>
          <c:dPt>
            <c:idx val="7"/>
            <c:invertIfNegative val="0"/>
            <c:bubble3D val="0"/>
          </c:dPt>
          <c:dPt>
            <c:idx val="8"/>
            <c:invertIfNegative val="0"/>
            <c:bubble3D val="0"/>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TH (A)</c:v>
                </c:pt>
                <c:pt idx="1">
                  <c:v>AR (B)</c:v>
                </c:pt>
                <c:pt idx="2">
                  <c:v>CA (C)</c:v>
                </c:pt>
                <c:pt idx="3">
                  <c:v>JP (D)</c:v>
                </c:pt>
                <c:pt idx="4">
                  <c:v>US (E)</c:v>
                </c:pt>
                <c:pt idx="5">
                  <c:v>UK (F)</c:v>
                </c:pt>
                <c:pt idx="6">
                  <c:v>AU (G)</c:v>
                </c:pt>
                <c:pt idx="7">
                  <c:v>DE (H)</c:v>
                </c:pt>
                <c:pt idx="8">
                  <c:v>NL (I)</c:v>
                </c:pt>
              </c:strCache>
            </c:strRef>
          </c:cat>
          <c:val>
            <c:numRef>
              <c:f>Sheet1!$B$2:$B$10</c:f>
              <c:numCache>
                <c:formatCode>0%</c:formatCode>
                <c:ptCount val="9"/>
                <c:pt idx="0">
                  <c:v>0.6</c:v>
                </c:pt>
                <c:pt idx="1">
                  <c:v>0.56000000000000005</c:v>
                </c:pt>
                <c:pt idx="2">
                  <c:v>0.25</c:v>
                </c:pt>
                <c:pt idx="3">
                  <c:v>0.23</c:v>
                </c:pt>
                <c:pt idx="4">
                  <c:v>0.22</c:v>
                </c:pt>
                <c:pt idx="5">
                  <c:v>0.22</c:v>
                </c:pt>
                <c:pt idx="6">
                  <c:v>0.22</c:v>
                </c:pt>
                <c:pt idx="7">
                  <c:v>0.21</c:v>
                </c:pt>
                <c:pt idx="8">
                  <c:v>0.12</c:v>
                </c:pt>
              </c:numCache>
            </c:numRef>
          </c:val>
        </c:ser>
        <c:dLbls>
          <c:dLblPos val="outEnd"/>
          <c:showLegendKey val="0"/>
          <c:showVal val="1"/>
          <c:showCatName val="0"/>
          <c:showSerName val="0"/>
          <c:showPercent val="0"/>
          <c:showBubbleSize val="0"/>
        </c:dLbls>
        <c:gapWidth val="50"/>
        <c:axId val="226850304"/>
        <c:axId val="226862208"/>
      </c:barChart>
      <c:catAx>
        <c:axId val="226850304"/>
        <c:scaling>
          <c:orientation val="maxMin"/>
        </c:scaling>
        <c:delete val="0"/>
        <c:axPos val="l"/>
        <c:majorTickMark val="out"/>
        <c:minorTickMark val="none"/>
        <c:tickLblPos val="nextTo"/>
        <c:txPr>
          <a:bodyPr/>
          <a:lstStyle/>
          <a:p>
            <a:pPr>
              <a:defRPr sz="800" b="1">
                <a:latin typeface="Arial" panose="020B0604020202020204" pitchFamily="34" charset="0"/>
                <a:cs typeface="Arial" panose="020B0604020202020204" pitchFamily="34" charset="0"/>
              </a:defRPr>
            </a:pPr>
            <a:endParaRPr lang="en-US"/>
          </a:p>
        </c:txPr>
        <c:crossAx val="226862208"/>
        <c:crosses val="autoZero"/>
        <c:auto val="1"/>
        <c:lblAlgn val="ctr"/>
        <c:lblOffset val="100"/>
        <c:noMultiLvlLbl val="0"/>
      </c:catAx>
      <c:valAx>
        <c:axId val="226862208"/>
        <c:scaling>
          <c:orientation val="minMax"/>
          <c:max val="1"/>
          <c:min val="0"/>
        </c:scaling>
        <c:delete val="1"/>
        <c:axPos val="t"/>
        <c:numFmt formatCode="0%" sourceLinked="1"/>
        <c:majorTickMark val="out"/>
        <c:minorTickMark val="none"/>
        <c:tickLblPos val="nextTo"/>
        <c:crossAx val="22685030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3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5943235235074845E-2"/>
          <c:y val="0.1095081328157869"/>
          <c:w val="0.9681135295298503"/>
          <c:h val="0.7722973213882478"/>
        </c:manualLayout>
      </c:layout>
      <c:barChart>
        <c:barDir val="col"/>
        <c:grouping val="clustered"/>
        <c:varyColors val="0"/>
        <c:ser>
          <c:idx val="0"/>
          <c:order val="0"/>
          <c:tx>
            <c:strRef>
              <c:f>Sheet1!$B$1</c:f>
              <c:strCache>
                <c:ptCount val="1"/>
                <c:pt idx="0">
                  <c:v>Male</c:v>
                </c:pt>
              </c:strCache>
            </c:strRef>
          </c:tx>
          <c:spPr>
            <a:solidFill>
              <a:srgbClr val="002A7E"/>
            </a:solidFill>
          </c:spPr>
          <c:invertIfNegative val="0"/>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Sheet1!$B$2:$B$6</c:f>
              <c:numCache>
                <c:formatCode>0%</c:formatCode>
                <c:ptCount val="5"/>
                <c:pt idx="0">
                  <c:v>0.62</c:v>
                </c:pt>
                <c:pt idx="1">
                  <c:v>0.13</c:v>
                </c:pt>
                <c:pt idx="2">
                  <c:v>0.03</c:v>
                </c:pt>
                <c:pt idx="3">
                  <c:v>0.06</c:v>
                </c:pt>
                <c:pt idx="4">
                  <c:v>0.16</c:v>
                </c:pt>
              </c:numCache>
            </c:numRef>
          </c:val>
        </c:ser>
        <c:ser>
          <c:idx val="1"/>
          <c:order val="1"/>
          <c:tx>
            <c:strRef>
              <c:f>Sheet1!$C$1</c:f>
              <c:strCache>
                <c:ptCount val="1"/>
                <c:pt idx="0">
                  <c:v>Female</c:v>
                </c:pt>
              </c:strCache>
            </c:strRef>
          </c:tx>
          <c:spPr>
            <a:solidFill>
              <a:srgbClr val="C00000"/>
            </a:solidFill>
          </c:spPr>
          <c:invertIfNegative val="0"/>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Sheet1!$C$2:$C$6</c:f>
              <c:numCache>
                <c:formatCode>0%</c:formatCode>
                <c:ptCount val="5"/>
                <c:pt idx="0">
                  <c:v>0.73</c:v>
                </c:pt>
                <c:pt idx="1">
                  <c:v>0.09</c:v>
                </c:pt>
                <c:pt idx="3">
                  <c:v>0.03</c:v>
                </c:pt>
                <c:pt idx="4">
                  <c:v>0.16</c:v>
                </c:pt>
              </c:numCache>
            </c:numRef>
          </c:val>
        </c:ser>
        <c:ser>
          <c:idx val="2"/>
          <c:order val="2"/>
          <c:tx>
            <c:strRef>
              <c:f>Sheet1!$D$1</c:f>
              <c:strCache>
                <c:ptCount val="1"/>
                <c:pt idx="0">
                  <c:v>Column1</c:v>
                </c:pt>
              </c:strCache>
            </c:strRef>
          </c:tx>
          <c:spPr>
            <a:solidFill>
              <a:srgbClr val="002A7E">
                <a:alpha val="75000"/>
              </a:srgbClr>
            </a:solidFill>
          </c:spPr>
          <c:invertIfNegative val="0"/>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Sheet1!$D$2:$D$6</c:f>
              <c:numCache>
                <c:formatCode>General</c:formatCode>
                <c:ptCount val="5"/>
              </c:numCache>
            </c:numRef>
          </c:val>
        </c:ser>
        <c:ser>
          <c:idx val="3"/>
          <c:order val="3"/>
          <c:tx>
            <c:strRef>
              <c:f>Sheet1!$E$1</c:f>
              <c:strCache>
                <c:ptCount val="1"/>
                <c:pt idx="0">
                  <c:v>Male2</c:v>
                </c:pt>
              </c:strCache>
            </c:strRef>
          </c:tx>
          <c:spPr>
            <a:solidFill>
              <a:srgbClr val="002A7E">
                <a:alpha val="75000"/>
              </a:srgbClr>
            </a:solidFill>
          </c:spPr>
          <c:invertIfNegative val="0"/>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Sheet1!$E$2:$E$6</c:f>
              <c:numCache>
                <c:formatCode>0%</c:formatCode>
                <c:ptCount val="5"/>
                <c:pt idx="0">
                  <c:v>0.76</c:v>
                </c:pt>
                <c:pt idx="1">
                  <c:v>0.08</c:v>
                </c:pt>
                <c:pt idx="2">
                  <c:v>0.01</c:v>
                </c:pt>
                <c:pt idx="3">
                  <c:v>0.01</c:v>
                </c:pt>
                <c:pt idx="4">
                  <c:v>0.13</c:v>
                </c:pt>
              </c:numCache>
            </c:numRef>
          </c:val>
        </c:ser>
        <c:ser>
          <c:idx val="4"/>
          <c:order val="4"/>
          <c:tx>
            <c:strRef>
              <c:f>Sheet1!$F$1</c:f>
              <c:strCache>
                <c:ptCount val="1"/>
                <c:pt idx="0">
                  <c:v>Female2</c:v>
                </c:pt>
              </c:strCache>
            </c:strRef>
          </c:tx>
          <c:spPr>
            <a:solidFill>
              <a:srgbClr val="C00000">
                <a:alpha val="50000"/>
              </a:srgbClr>
            </a:solidFill>
          </c:spPr>
          <c:invertIfNegative val="0"/>
          <c:dLbls>
            <c:dLbl>
              <c:idx val="0"/>
              <c:layout>
                <c:manualLayout>
                  <c:x val="4.3480409393064886E-3"/>
                  <c:y val="0"/>
                </c:manualLayout>
              </c:layout>
              <c:dLblPos val="outEnd"/>
              <c:showLegendKey val="0"/>
              <c:showVal val="1"/>
              <c:showCatName val="0"/>
              <c:showSerName val="0"/>
              <c:showPercent val="0"/>
              <c:showBubbleSize val="0"/>
            </c:dLbl>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Sheet1!$F$2:$F$6</c:f>
              <c:numCache>
                <c:formatCode>0%</c:formatCode>
                <c:ptCount val="5"/>
                <c:pt idx="0">
                  <c:v>0.83</c:v>
                </c:pt>
                <c:pt idx="1">
                  <c:v>7.0000000000000007E-2</c:v>
                </c:pt>
                <c:pt idx="2">
                  <c:v>0.01</c:v>
                </c:pt>
                <c:pt idx="3">
                  <c:v>0.02</c:v>
                </c:pt>
                <c:pt idx="4">
                  <c:v>0.08</c:v>
                </c:pt>
              </c:numCache>
            </c:numRef>
          </c:val>
        </c:ser>
        <c:ser>
          <c:idx val="5"/>
          <c:order val="5"/>
          <c:tx>
            <c:strRef>
              <c:f>Sheet1!$G$1</c:f>
              <c:strCache>
                <c:ptCount val="1"/>
                <c:pt idx="0">
                  <c:v>Column2</c:v>
                </c:pt>
              </c:strCache>
            </c:strRef>
          </c:tx>
          <c:spPr>
            <a:solidFill>
              <a:srgbClr val="C00000">
                <a:alpha val="50000"/>
              </a:srgbClr>
            </a:solidFill>
          </c:spPr>
          <c:invertIfNegative val="0"/>
          <c:dLbls>
            <c:dLbl>
              <c:idx val="0"/>
              <c:layout>
                <c:manualLayout>
                  <c:x val="4.3481550641113207E-3"/>
                  <c:y val="0"/>
                </c:manualLayout>
              </c:layout>
              <c:dLblPos val="outEnd"/>
              <c:showLegendKey val="0"/>
              <c:showVal val="1"/>
              <c:showCatName val="0"/>
              <c:showSerName val="0"/>
              <c:showPercent val="0"/>
              <c:showBubbleSize val="0"/>
            </c:dLbl>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Sheet1!$G$2:$G$6</c:f>
              <c:numCache>
                <c:formatCode>General</c:formatCode>
                <c:ptCount val="5"/>
              </c:numCache>
            </c:numRef>
          </c:val>
        </c:ser>
        <c:ser>
          <c:idx val="6"/>
          <c:order val="6"/>
          <c:tx>
            <c:strRef>
              <c:f>Sheet1!$H$1</c:f>
              <c:strCache>
                <c:ptCount val="1"/>
                <c:pt idx="0">
                  <c:v>Male3</c:v>
                </c:pt>
              </c:strCache>
            </c:strRef>
          </c:tx>
          <c:spPr>
            <a:solidFill>
              <a:srgbClr val="002A7E">
                <a:alpha val="50000"/>
              </a:srgbClr>
            </a:solidFill>
          </c:spPr>
          <c:invertIfNegative val="0"/>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Sheet1!$H$2:$H$6</c:f>
              <c:numCache>
                <c:formatCode>0%</c:formatCode>
                <c:ptCount val="5"/>
                <c:pt idx="0">
                  <c:v>0.8</c:v>
                </c:pt>
                <c:pt idx="1">
                  <c:v>0.05</c:v>
                </c:pt>
                <c:pt idx="3">
                  <c:v>0.02</c:v>
                </c:pt>
                <c:pt idx="4">
                  <c:v>0.13</c:v>
                </c:pt>
              </c:numCache>
            </c:numRef>
          </c:val>
        </c:ser>
        <c:ser>
          <c:idx val="7"/>
          <c:order val="7"/>
          <c:tx>
            <c:strRef>
              <c:f>Sheet1!$I$1</c:f>
              <c:strCache>
                <c:ptCount val="1"/>
                <c:pt idx="0">
                  <c:v>Female3</c:v>
                </c:pt>
              </c:strCache>
            </c:strRef>
          </c:tx>
          <c:spPr>
            <a:solidFill>
              <a:srgbClr val="C00000">
                <a:alpha val="50000"/>
              </a:srgbClr>
            </a:solidFill>
          </c:spPr>
          <c:invertIfNegative val="0"/>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Sheet1!$I$2:$I$6</c:f>
              <c:numCache>
                <c:formatCode>0%</c:formatCode>
                <c:ptCount val="5"/>
                <c:pt idx="0">
                  <c:v>0.91</c:v>
                </c:pt>
                <c:pt idx="1">
                  <c:v>0.02</c:v>
                </c:pt>
                <c:pt idx="4">
                  <c:v>0.06</c:v>
                </c:pt>
              </c:numCache>
            </c:numRef>
          </c:val>
        </c:ser>
        <c:dLbls>
          <c:dLblPos val="outEnd"/>
          <c:showLegendKey val="0"/>
          <c:showVal val="1"/>
          <c:showCatName val="0"/>
          <c:showSerName val="0"/>
          <c:showPercent val="0"/>
          <c:showBubbleSize val="0"/>
        </c:dLbls>
        <c:gapWidth val="150"/>
        <c:axId val="226913280"/>
        <c:axId val="226923264"/>
      </c:barChart>
      <c:catAx>
        <c:axId val="226913280"/>
        <c:scaling>
          <c:orientation val="minMax"/>
        </c:scaling>
        <c:delete val="1"/>
        <c:axPos val="b"/>
        <c:numFmt formatCode="General" sourceLinked="1"/>
        <c:majorTickMark val="out"/>
        <c:minorTickMark val="none"/>
        <c:tickLblPos val="nextTo"/>
        <c:crossAx val="226923264"/>
        <c:crosses val="autoZero"/>
        <c:auto val="1"/>
        <c:lblAlgn val="ctr"/>
        <c:lblOffset val="100"/>
        <c:noMultiLvlLbl val="0"/>
      </c:catAx>
      <c:valAx>
        <c:axId val="226923264"/>
        <c:scaling>
          <c:orientation val="minMax"/>
        </c:scaling>
        <c:delete val="1"/>
        <c:axPos val="l"/>
        <c:numFmt formatCode="0%" sourceLinked="1"/>
        <c:majorTickMark val="out"/>
        <c:minorTickMark val="none"/>
        <c:tickLblPos val="nextTo"/>
        <c:crossAx val="22691328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3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0.17</c:v>
                </c:pt>
                <c:pt idx="1">
                  <c:v>0.83</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73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0.14000000000000001</c:v>
                </c:pt>
                <c:pt idx="1">
                  <c:v>0.86</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73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0.25</c:v>
                </c:pt>
                <c:pt idx="1">
                  <c:v>0.75</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73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C00000"/>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0.3</c:v>
                </c:pt>
                <c:pt idx="1">
                  <c:v>0.7</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73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C00000"/>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0.26</c:v>
                </c:pt>
                <c:pt idx="1">
                  <c:v>0.74</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73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C00000"/>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0.4</c:v>
                </c:pt>
                <c:pt idx="1">
                  <c:v>0.6</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73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tx1"/>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0.22</c:v>
                </c:pt>
                <c:pt idx="1">
                  <c:v>0.78</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73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tx1"/>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0.27</c:v>
                </c:pt>
                <c:pt idx="1">
                  <c:v>0.73</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7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C00000"/>
              </a:solidFill>
            </c:spPr>
          </c:dPt>
          <c:dPt>
            <c:idx val="6"/>
            <c:invertIfNegative val="0"/>
            <c:bubble3D val="0"/>
            <c:spPr>
              <a:solidFill>
                <a:srgbClr val="C00000"/>
              </a:solidFill>
            </c:spPr>
          </c:dPt>
          <c:dPt>
            <c:idx val="7"/>
            <c:invertIfNegative val="0"/>
            <c:bubble3D val="0"/>
            <c:spPr>
              <a:solidFill>
                <a:srgbClr val="C00000"/>
              </a:solidFill>
            </c:spPr>
          </c:dPt>
          <c:dPt>
            <c:idx val="8"/>
            <c:invertIfNegative val="0"/>
            <c:bubble3D val="0"/>
            <c:spPr>
              <a:solidFill>
                <a:schemeClr val="tx1">
                  <a:lumMod val="65000"/>
                  <a:lumOff val="35000"/>
                </a:schemeClr>
              </a:solidFill>
            </c:spPr>
          </c:dPt>
          <c:dPt>
            <c:idx val="9"/>
            <c:invertIfNegative val="0"/>
            <c:bubble3D val="0"/>
            <c:spPr>
              <a:solidFill>
                <a:schemeClr val="tx1">
                  <a:lumMod val="65000"/>
                  <a:lumOff val="35000"/>
                </a:schemeClr>
              </a:solidFill>
            </c:spPr>
          </c:dPt>
          <c:dPt>
            <c:idx val="10"/>
            <c:invertIfNegative val="0"/>
            <c:bubble3D val="0"/>
            <c:spPr>
              <a:solidFill>
                <a:schemeClr val="tx1">
                  <a:lumMod val="65000"/>
                  <a:lumOff val="35000"/>
                </a:schemeClr>
              </a:solidFill>
            </c:spPr>
          </c:dPt>
          <c:dLbls>
            <c:dLbl>
              <c:idx val="0"/>
              <c:layout>
                <c:manualLayout>
                  <c:x val="0"/>
                  <c:y val="7.9542187735847283E-3"/>
                </c:manualLayout>
              </c:layout>
              <c:dLblPos val="outEnd"/>
              <c:showLegendKey val="0"/>
              <c:showVal val="1"/>
              <c:showCatName val="0"/>
              <c:showSerName val="0"/>
              <c:showPercent val="0"/>
              <c:showBubbleSize val="0"/>
            </c:dLbl>
            <c:dLbl>
              <c:idx val="6"/>
              <c:tx>
                <c:rich>
                  <a:bodyPr/>
                  <a:lstStyle/>
                  <a:p>
                    <a:r>
                      <a:rPr lang="en-US" dirty="0" smtClean="0"/>
                      <a:t>27%</a:t>
                    </a:r>
                    <a:endParaRPr lang="en-US" dirty="0"/>
                  </a:p>
                </c:rich>
              </c:tx>
              <c:dLblPos val="outEnd"/>
              <c:showLegendKey val="0"/>
              <c:showVal val="1"/>
              <c:showCatName val="0"/>
              <c:showSerName val="0"/>
              <c:showPercent val="0"/>
              <c:showBubbleSize val="0"/>
            </c:dLbl>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Sheet1!$A$2:$A$12</c:f>
              <c:strCache>
                <c:ptCount val="11"/>
                <c:pt idx="0">
                  <c:v>Shortness of breath</c:v>
                </c:pt>
                <c:pt idx="1">
                  <c:v>Chest pain</c:v>
                </c:pt>
                <c:pt idx="2">
                  <c:v>Rapid heart rate</c:v>
                </c:pt>
                <c:pt idx="3">
                  <c:v>Light headed/pass out</c:v>
                </c:pt>
                <c:pt idx="4">
                  <c:v>Cough up blood</c:v>
                </c:pt>
                <c:pt idx="5">
                  <c:v>Slow/shallow breathing</c:v>
                </c:pt>
                <c:pt idx="6">
                  <c:v>Pain radiating down arm</c:v>
                </c:pt>
                <c:pt idx="7">
                  <c:v>Frequent headaches</c:v>
                </c:pt>
                <c:pt idx="8">
                  <c:v>Other</c:v>
                </c:pt>
                <c:pt idx="9">
                  <c:v>None of the above</c:v>
                </c:pt>
                <c:pt idx="10">
                  <c:v>Not sure</c:v>
                </c:pt>
              </c:strCache>
            </c:strRef>
          </c:cat>
          <c:val>
            <c:numRef>
              <c:f>Sheet1!$B$2:$B$12</c:f>
              <c:numCache>
                <c:formatCode>0%</c:formatCode>
                <c:ptCount val="11"/>
                <c:pt idx="0">
                  <c:v>0.77</c:v>
                </c:pt>
                <c:pt idx="1">
                  <c:v>0.74</c:v>
                </c:pt>
                <c:pt idx="2">
                  <c:v>0.53</c:v>
                </c:pt>
                <c:pt idx="3">
                  <c:v>0.49</c:v>
                </c:pt>
                <c:pt idx="4">
                  <c:v>0.39</c:v>
                </c:pt>
                <c:pt idx="5">
                  <c:v>0.51</c:v>
                </c:pt>
                <c:pt idx="6">
                  <c:v>0.27</c:v>
                </c:pt>
                <c:pt idx="7">
                  <c:v>0.26</c:v>
                </c:pt>
                <c:pt idx="8">
                  <c:v>0.02</c:v>
                </c:pt>
                <c:pt idx="9">
                  <c:v>0.03</c:v>
                </c:pt>
                <c:pt idx="10">
                  <c:v>0.03</c:v>
                </c:pt>
              </c:numCache>
            </c:numRef>
          </c:val>
        </c:ser>
        <c:dLbls>
          <c:dLblPos val="outEnd"/>
          <c:showLegendKey val="0"/>
          <c:showVal val="1"/>
          <c:showCatName val="0"/>
          <c:showSerName val="0"/>
          <c:showPercent val="0"/>
          <c:showBubbleSize val="0"/>
        </c:dLbls>
        <c:gapWidth val="50"/>
        <c:axId val="148835328"/>
        <c:axId val="148855040"/>
      </c:barChart>
      <c:catAx>
        <c:axId val="148835328"/>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48855040"/>
        <c:crosses val="autoZero"/>
        <c:auto val="1"/>
        <c:lblAlgn val="ctr"/>
        <c:lblOffset val="100"/>
        <c:noMultiLvlLbl val="0"/>
      </c:catAx>
      <c:valAx>
        <c:axId val="148855040"/>
        <c:scaling>
          <c:orientation val="minMax"/>
          <c:max val="0.8"/>
          <c:min val="0"/>
        </c:scaling>
        <c:delete val="1"/>
        <c:axPos val="t"/>
        <c:numFmt formatCode="0%" sourceLinked="1"/>
        <c:majorTickMark val="out"/>
        <c:minorTickMark val="none"/>
        <c:tickLblPos val="nextTo"/>
        <c:crossAx val="148835328"/>
        <c:crosses val="autoZero"/>
        <c:crossBetween val="between"/>
        <c:majorUnit val="0.5"/>
      </c:valAx>
    </c:plotArea>
    <c:plotVisOnly val="1"/>
    <c:dispBlanksAs val="gap"/>
    <c:showDLblsOverMax val="0"/>
  </c:chart>
  <c:txPr>
    <a:bodyPr/>
    <a:lstStyle/>
    <a:p>
      <a:pPr>
        <a:defRPr sz="1800"/>
      </a:pPr>
      <a:endParaRPr lang="en-US"/>
    </a:p>
  </c:txPr>
  <c:externalData r:id="rId1">
    <c:autoUpdate val="0"/>
  </c:externalData>
</c:chartSpace>
</file>

<file path=ppt/charts/chart74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tx1"/>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0.23</c:v>
                </c:pt>
                <c:pt idx="1">
                  <c:v>0.77</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74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Sheet1!$B$1</c:f>
              <c:strCache>
                <c:ptCount val="1"/>
                <c:pt idx="0">
                  <c:v>M 18-39*</c:v>
                </c:pt>
              </c:strCache>
            </c:strRef>
          </c:tx>
          <c:spPr>
            <a:ln>
              <a:noFill/>
            </a:ln>
          </c:spPr>
          <c:marker>
            <c:symbol val="square"/>
            <c:size val="7"/>
            <c:spPr>
              <a:solidFill>
                <a:srgbClr val="004EBC"/>
              </a:solidFill>
              <a:ln>
                <a:solidFill>
                  <a:schemeClr val="tx1"/>
                </a:solidFill>
              </a:ln>
            </c:spPr>
          </c:marker>
          <c:cat>
            <c:strRef>
              <c:f>Sheet1!$A$2:$A$7</c:f>
              <c:strCache>
                <c:ptCount val="6"/>
                <c:pt idx="0">
                  <c:v>Swelling of leg</c:v>
                </c:pt>
                <c:pt idx="1">
                  <c:v>Pain/tenderness of leg</c:v>
                </c:pt>
                <c:pt idx="2">
                  <c:v>Changes in the skin color of leg</c:v>
                </c:pt>
                <c:pt idx="3">
                  <c:v>Leg feels warm to touch</c:v>
                </c:pt>
                <c:pt idx="4">
                  <c:v>Itching of your leg</c:v>
                </c:pt>
                <c:pt idx="5">
                  <c:v>Leg paralysis</c:v>
                </c:pt>
              </c:strCache>
            </c:strRef>
          </c:cat>
          <c:val>
            <c:numRef>
              <c:f>Sheet1!$B$2:$B$7</c:f>
              <c:numCache>
                <c:formatCode>0%</c:formatCode>
                <c:ptCount val="6"/>
                <c:pt idx="0">
                  <c:v>0.47</c:v>
                </c:pt>
                <c:pt idx="1">
                  <c:v>0.67</c:v>
                </c:pt>
                <c:pt idx="2">
                  <c:v>0.4</c:v>
                </c:pt>
                <c:pt idx="3">
                  <c:v>0.53</c:v>
                </c:pt>
                <c:pt idx="4">
                  <c:v>0.33</c:v>
                </c:pt>
                <c:pt idx="5">
                  <c:v>0.47</c:v>
                </c:pt>
              </c:numCache>
            </c:numRef>
          </c:val>
          <c:smooth val="0"/>
        </c:ser>
        <c:ser>
          <c:idx val="1"/>
          <c:order val="1"/>
          <c:tx>
            <c:strRef>
              <c:f>Sheet1!$C$1</c:f>
              <c:strCache>
                <c:ptCount val="1"/>
                <c:pt idx="0">
                  <c:v>F 18-39*</c:v>
                </c:pt>
              </c:strCache>
            </c:strRef>
          </c:tx>
          <c:spPr>
            <a:ln>
              <a:noFill/>
            </a:ln>
          </c:spPr>
          <c:marker>
            <c:symbol val="square"/>
            <c:size val="7"/>
            <c:spPr>
              <a:solidFill>
                <a:srgbClr val="FF0000"/>
              </a:solidFill>
              <a:ln>
                <a:solidFill>
                  <a:schemeClr val="tx1"/>
                </a:solidFill>
              </a:ln>
            </c:spPr>
          </c:marker>
          <c:cat>
            <c:strRef>
              <c:f>Sheet1!$A$2:$A$7</c:f>
              <c:strCache>
                <c:ptCount val="6"/>
                <c:pt idx="0">
                  <c:v>Swelling of leg</c:v>
                </c:pt>
                <c:pt idx="1">
                  <c:v>Pain/tenderness of leg</c:v>
                </c:pt>
                <c:pt idx="2">
                  <c:v>Changes in the skin color of leg</c:v>
                </c:pt>
                <c:pt idx="3">
                  <c:v>Leg feels warm to touch</c:v>
                </c:pt>
                <c:pt idx="4">
                  <c:v>Itching of your leg</c:v>
                </c:pt>
                <c:pt idx="5">
                  <c:v>Leg paralysis</c:v>
                </c:pt>
              </c:strCache>
            </c:strRef>
          </c:cat>
          <c:val>
            <c:numRef>
              <c:f>Sheet1!$C$2:$C$7</c:f>
              <c:numCache>
                <c:formatCode>0%</c:formatCode>
                <c:ptCount val="6"/>
                <c:pt idx="0">
                  <c:v>0.71</c:v>
                </c:pt>
                <c:pt idx="1">
                  <c:v>0.86</c:v>
                </c:pt>
                <c:pt idx="2">
                  <c:v>0.67</c:v>
                </c:pt>
                <c:pt idx="3">
                  <c:v>0.28999999999999998</c:v>
                </c:pt>
                <c:pt idx="4">
                  <c:v>0.24</c:v>
                </c:pt>
                <c:pt idx="5">
                  <c:v>0.48</c:v>
                </c:pt>
              </c:numCache>
            </c:numRef>
          </c:val>
          <c:smooth val="0"/>
        </c:ser>
        <c:ser>
          <c:idx val="2"/>
          <c:order val="2"/>
          <c:tx>
            <c:strRef>
              <c:f>Sheet1!$D$1</c:f>
              <c:strCache>
                <c:ptCount val="1"/>
                <c:pt idx="0">
                  <c:v>M 40-64*</c:v>
                </c:pt>
              </c:strCache>
            </c:strRef>
          </c:tx>
          <c:spPr>
            <a:ln>
              <a:noFill/>
            </a:ln>
          </c:spPr>
          <c:marker>
            <c:symbol val="triangle"/>
            <c:size val="7"/>
            <c:spPr>
              <a:solidFill>
                <a:srgbClr val="004EBC"/>
              </a:solidFill>
              <a:ln>
                <a:solidFill>
                  <a:schemeClr val="tx1"/>
                </a:solidFill>
              </a:ln>
            </c:spPr>
          </c:marker>
          <c:cat>
            <c:strRef>
              <c:f>Sheet1!$A$2:$A$7</c:f>
              <c:strCache>
                <c:ptCount val="6"/>
                <c:pt idx="0">
                  <c:v>Swelling of leg</c:v>
                </c:pt>
                <c:pt idx="1">
                  <c:v>Pain/tenderness of leg</c:v>
                </c:pt>
                <c:pt idx="2">
                  <c:v>Changes in the skin color of leg</c:v>
                </c:pt>
                <c:pt idx="3">
                  <c:v>Leg feels warm to touch</c:v>
                </c:pt>
                <c:pt idx="4">
                  <c:v>Itching of your leg</c:v>
                </c:pt>
                <c:pt idx="5">
                  <c:v>Leg paralysis</c:v>
                </c:pt>
              </c:strCache>
            </c:strRef>
          </c:cat>
          <c:val>
            <c:numRef>
              <c:f>Sheet1!$D$2:$D$7</c:f>
              <c:numCache>
                <c:formatCode>0%</c:formatCode>
                <c:ptCount val="6"/>
                <c:pt idx="0">
                  <c:v>0.86</c:v>
                </c:pt>
                <c:pt idx="1">
                  <c:v>1</c:v>
                </c:pt>
                <c:pt idx="2">
                  <c:v>0.67</c:v>
                </c:pt>
                <c:pt idx="3">
                  <c:v>0.43</c:v>
                </c:pt>
                <c:pt idx="4">
                  <c:v>0.48</c:v>
                </c:pt>
                <c:pt idx="5">
                  <c:v>0.56999999999999995</c:v>
                </c:pt>
              </c:numCache>
            </c:numRef>
          </c:val>
          <c:smooth val="0"/>
        </c:ser>
        <c:ser>
          <c:idx val="3"/>
          <c:order val="3"/>
          <c:tx>
            <c:strRef>
              <c:f>Sheet1!$E$1</c:f>
              <c:strCache>
                <c:ptCount val="1"/>
                <c:pt idx="0">
                  <c:v>F 40-64</c:v>
                </c:pt>
              </c:strCache>
            </c:strRef>
          </c:tx>
          <c:spPr>
            <a:ln w="28575">
              <a:noFill/>
            </a:ln>
          </c:spPr>
          <c:marker>
            <c:symbol val="triangle"/>
            <c:size val="7"/>
            <c:spPr>
              <a:solidFill>
                <a:srgbClr val="FF0000"/>
              </a:solidFill>
              <a:ln w="12700">
                <a:solidFill>
                  <a:schemeClr val="tx1"/>
                </a:solidFill>
              </a:ln>
            </c:spPr>
          </c:marker>
          <c:cat>
            <c:strRef>
              <c:f>Sheet1!$A$2:$A$7</c:f>
              <c:strCache>
                <c:ptCount val="6"/>
                <c:pt idx="0">
                  <c:v>Swelling of leg</c:v>
                </c:pt>
                <c:pt idx="1">
                  <c:v>Pain/tenderness of leg</c:v>
                </c:pt>
                <c:pt idx="2">
                  <c:v>Changes in the skin color of leg</c:v>
                </c:pt>
                <c:pt idx="3">
                  <c:v>Leg feels warm to touch</c:v>
                </c:pt>
                <c:pt idx="4">
                  <c:v>Itching of your leg</c:v>
                </c:pt>
                <c:pt idx="5">
                  <c:v>Leg paralysis</c:v>
                </c:pt>
              </c:strCache>
            </c:strRef>
          </c:cat>
          <c:val>
            <c:numRef>
              <c:f>Sheet1!$E$2:$E$7</c:f>
              <c:numCache>
                <c:formatCode>0%</c:formatCode>
                <c:ptCount val="6"/>
                <c:pt idx="0">
                  <c:v>0.81</c:v>
                </c:pt>
                <c:pt idx="1">
                  <c:v>1</c:v>
                </c:pt>
                <c:pt idx="2">
                  <c:v>0.65</c:v>
                </c:pt>
                <c:pt idx="3">
                  <c:v>0.77</c:v>
                </c:pt>
                <c:pt idx="4">
                  <c:v>0.19</c:v>
                </c:pt>
                <c:pt idx="5">
                  <c:v>0.21</c:v>
                </c:pt>
              </c:numCache>
            </c:numRef>
          </c:val>
          <c:smooth val="0"/>
        </c:ser>
        <c:ser>
          <c:idx val="4"/>
          <c:order val="4"/>
          <c:tx>
            <c:strRef>
              <c:f>Sheet1!$F$1</c:f>
              <c:strCache>
                <c:ptCount val="1"/>
                <c:pt idx="0">
                  <c:v>M 65+</c:v>
                </c:pt>
              </c:strCache>
            </c:strRef>
          </c:tx>
          <c:spPr>
            <a:ln w="28575">
              <a:noFill/>
            </a:ln>
          </c:spPr>
          <c:marker>
            <c:symbol val="circle"/>
            <c:size val="7"/>
            <c:spPr>
              <a:solidFill>
                <a:srgbClr val="004EBC"/>
              </a:solidFill>
              <a:ln w="12700">
                <a:solidFill>
                  <a:schemeClr val="tx1"/>
                </a:solidFill>
              </a:ln>
            </c:spPr>
          </c:marker>
          <c:cat>
            <c:strRef>
              <c:f>Sheet1!$A$2:$A$7</c:f>
              <c:strCache>
                <c:ptCount val="6"/>
                <c:pt idx="0">
                  <c:v>Swelling of leg</c:v>
                </c:pt>
                <c:pt idx="1">
                  <c:v>Pain/tenderness of leg</c:v>
                </c:pt>
                <c:pt idx="2">
                  <c:v>Changes in the skin color of leg</c:v>
                </c:pt>
                <c:pt idx="3">
                  <c:v>Leg feels warm to touch</c:v>
                </c:pt>
                <c:pt idx="4">
                  <c:v>Itching of your leg</c:v>
                </c:pt>
                <c:pt idx="5">
                  <c:v>Leg paralysis</c:v>
                </c:pt>
              </c:strCache>
            </c:strRef>
          </c:cat>
          <c:val>
            <c:numRef>
              <c:f>Sheet1!$F$2:$F$7</c:f>
              <c:numCache>
                <c:formatCode>0%</c:formatCode>
                <c:ptCount val="6"/>
                <c:pt idx="0">
                  <c:v>0.85</c:v>
                </c:pt>
                <c:pt idx="1">
                  <c:v>0.85</c:v>
                </c:pt>
                <c:pt idx="2">
                  <c:v>0.51</c:v>
                </c:pt>
                <c:pt idx="3">
                  <c:v>0.36</c:v>
                </c:pt>
                <c:pt idx="4">
                  <c:v>0.26</c:v>
                </c:pt>
                <c:pt idx="5">
                  <c:v>0.31</c:v>
                </c:pt>
              </c:numCache>
            </c:numRef>
          </c:val>
          <c:smooth val="0"/>
        </c:ser>
        <c:ser>
          <c:idx val="5"/>
          <c:order val="5"/>
          <c:tx>
            <c:strRef>
              <c:f>Sheet1!$G$1</c:f>
              <c:strCache>
                <c:ptCount val="1"/>
                <c:pt idx="0">
                  <c:v>F 65+</c:v>
                </c:pt>
              </c:strCache>
            </c:strRef>
          </c:tx>
          <c:spPr>
            <a:ln w="28575">
              <a:noFill/>
            </a:ln>
          </c:spPr>
          <c:marker>
            <c:symbol val="circle"/>
            <c:size val="7"/>
            <c:spPr>
              <a:solidFill>
                <a:srgbClr val="FF0000"/>
              </a:solidFill>
              <a:ln w="12700">
                <a:solidFill>
                  <a:schemeClr val="tx1"/>
                </a:solidFill>
              </a:ln>
            </c:spPr>
          </c:marker>
          <c:cat>
            <c:strRef>
              <c:f>Sheet1!$A$2:$A$7</c:f>
              <c:strCache>
                <c:ptCount val="6"/>
                <c:pt idx="0">
                  <c:v>Swelling of leg</c:v>
                </c:pt>
                <c:pt idx="1">
                  <c:v>Pain/tenderness of leg</c:v>
                </c:pt>
                <c:pt idx="2">
                  <c:v>Changes in the skin color of leg</c:v>
                </c:pt>
                <c:pt idx="3">
                  <c:v>Leg feels warm to touch</c:v>
                </c:pt>
                <c:pt idx="4">
                  <c:v>Itching of your leg</c:v>
                </c:pt>
                <c:pt idx="5">
                  <c:v>Leg paralysis</c:v>
                </c:pt>
              </c:strCache>
            </c:strRef>
          </c:cat>
          <c:val>
            <c:numRef>
              <c:f>Sheet1!$G$2:$G$7</c:f>
              <c:numCache>
                <c:formatCode>0%</c:formatCode>
                <c:ptCount val="6"/>
                <c:pt idx="0">
                  <c:v>0.78</c:v>
                </c:pt>
                <c:pt idx="1">
                  <c:v>0.94</c:v>
                </c:pt>
                <c:pt idx="2">
                  <c:v>0.46</c:v>
                </c:pt>
                <c:pt idx="3">
                  <c:v>0.49</c:v>
                </c:pt>
                <c:pt idx="4">
                  <c:v>0.17</c:v>
                </c:pt>
                <c:pt idx="5">
                  <c:v>0.11</c:v>
                </c:pt>
              </c:numCache>
            </c:numRef>
          </c:val>
          <c:smooth val="0"/>
        </c:ser>
        <c:dLbls>
          <c:showLegendKey val="0"/>
          <c:showVal val="0"/>
          <c:showCatName val="0"/>
          <c:showSerName val="0"/>
          <c:showPercent val="0"/>
          <c:showBubbleSize val="0"/>
        </c:dLbls>
        <c:marker val="1"/>
        <c:smooth val="0"/>
        <c:axId val="227474432"/>
        <c:axId val="227480704"/>
      </c:lineChart>
      <c:catAx>
        <c:axId val="227474432"/>
        <c:scaling>
          <c:orientation val="minMax"/>
        </c:scaling>
        <c:delete val="0"/>
        <c:axPos val="b"/>
        <c:majorTickMark val="out"/>
        <c:minorTickMark val="none"/>
        <c:tickLblPos val="nextTo"/>
        <c:txPr>
          <a:bodyPr/>
          <a:lstStyle/>
          <a:p>
            <a:pPr>
              <a:defRPr sz="9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227480704"/>
        <c:crosses val="autoZero"/>
        <c:auto val="1"/>
        <c:lblAlgn val="ctr"/>
        <c:lblOffset val="100"/>
        <c:noMultiLvlLbl val="0"/>
      </c:catAx>
      <c:valAx>
        <c:axId val="227480704"/>
        <c:scaling>
          <c:orientation val="minMax"/>
          <c:max val="1"/>
          <c:min val="0"/>
        </c:scaling>
        <c:delete val="0"/>
        <c:axPos val="l"/>
        <c:numFmt formatCode="0%" sourceLinked="1"/>
        <c:majorTickMark val="out"/>
        <c:minorTickMark val="none"/>
        <c:tickLblPos val="nextTo"/>
        <c:txPr>
          <a:bodyPr/>
          <a:lstStyle/>
          <a:p>
            <a:pPr>
              <a:defRPr sz="1050">
                <a:latin typeface="Arial" panose="020B0604020202020204" pitchFamily="34" charset="0"/>
                <a:cs typeface="Arial" panose="020B0604020202020204" pitchFamily="34" charset="0"/>
              </a:defRPr>
            </a:pPr>
            <a:endParaRPr lang="en-US"/>
          </a:p>
        </c:txPr>
        <c:crossAx val="227474432"/>
        <c:crosses val="autoZero"/>
        <c:crossBetween val="between"/>
        <c:majorUnit val="0.2"/>
      </c:valAx>
    </c:plotArea>
    <c:legend>
      <c:legendPos val="t"/>
      <c:layout>
        <c:manualLayout>
          <c:xMode val="edge"/>
          <c:yMode val="edge"/>
          <c:x val="0.22198588980950568"/>
          <c:y val="3.4375000000000003E-2"/>
          <c:w val="0.55602822038098865"/>
          <c:h val="6.0237204724409445E-2"/>
        </c:manualLayout>
      </c:layout>
      <c:overlay val="0"/>
      <c:txPr>
        <a:bodyPr/>
        <a:lstStyle/>
        <a:p>
          <a:pPr>
            <a:defRPr sz="1200">
              <a:latin typeface="Arial" panose="020B0604020202020204" pitchFamily="34" charset="0"/>
              <a:cs typeface="Arial" panose="020B0604020202020204" pitchFamily="34" charset="0"/>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74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0.16</c:v>
                </c:pt>
                <c:pt idx="1">
                  <c:v>0.84</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74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noFill/>
              <a:ln>
                <a:solidFill>
                  <a:srgbClr val="002A7E"/>
                </a:solidFill>
              </a:ln>
            </c:spPr>
          </c:dPt>
          <c:dLbls>
            <c:dLbl>
              <c:idx val="0"/>
              <c:layout>
                <c:manualLayout>
                  <c:x val="0.10893442896780001"/>
                  <c:y val="2.5800265316114197E-2"/>
                </c:manualLayout>
              </c:layout>
              <c:spPr/>
              <c:txPr>
                <a:bodyPr/>
                <a:lstStyle/>
                <a:p>
                  <a:pPr>
                    <a:defRPr sz="1200" b="1">
                      <a:solidFill>
                        <a:schemeClr val="accent1">
                          <a:lumMod val="90000"/>
                          <a:lumOff val="10000"/>
                        </a:schemeClr>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dLbl>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0.04</c:v>
                </c:pt>
                <c:pt idx="1">
                  <c:v>0.96</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74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0.13</c:v>
                </c:pt>
                <c:pt idx="1">
                  <c:v>0.87</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74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C00000"/>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0.19</c:v>
                </c:pt>
                <c:pt idx="1">
                  <c:v>0.81</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74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C00000"/>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c:v>
                </c:pt>
                <c:pt idx="1">
                  <c:v>0.9</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74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C00000"/>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0.16</c:v>
                </c:pt>
                <c:pt idx="1">
                  <c:v>0.84</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74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tx1"/>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0.12</c:v>
                </c:pt>
                <c:pt idx="1">
                  <c:v>0.88</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74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tx1"/>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0.15</c:v>
                </c:pt>
                <c:pt idx="1">
                  <c:v>0.85</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7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C00000"/>
              </a:solidFill>
            </c:spPr>
          </c:dPt>
          <c:dPt>
            <c:idx val="6"/>
            <c:invertIfNegative val="0"/>
            <c:bubble3D val="0"/>
            <c:spPr>
              <a:solidFill>
                <a:srgbClr val="C00000"/>
              </a:solidFill>
            </c:spPr>
          </c:dPt>
          <c:dPt>
            <c:idx val="7"/>
            <c:invertIfNegative val="0"/>
            <c:bubble3D val="0"/>
            <c:spPr>
              <a:solidFill>
                <a:srgbClr val="C00000"/>
              </a:solidFill>
            </c:spPr>
          </c:dPt>
          <c:dPt>
            <c:idx val="8"/>
            <c:invertIfNegative val="0"/>
            <c:bubble3D val="0"/>
            <c:spPr>
              <a:solidFill>
                <a:schemeClr val="tx1">
                  <a:lumMod val="65000"/>
                  <a:lumOff val="35000"/>
                </a:schemeClr>
              </a:solidFill>
            </c:spPr>
          </c:dPt>
          <c:dPt>
            <c:idx val="9"/>
            <c:invertIfNegative val="0"/>
            <c:bubble3D val="0"/>
            <c:spPr>
              <a:solidFill>
                <a:schemeClr val="tx1">
                  <a:lumMod val="65000"/>
                  <a:lumOff val="35000"/>
                </a:schemeClr>
              </a:solidFill>
            </c:spPr>
          </c:dPt>
          <c:dPt>
            <c:idx val="10"/>
            <c:invertIfNegative val="0"/>
            <c:bubble3D val="0"/>
            <c:spPr>
              <a:solidFill>
                <a:schemeClr val="tx1">
                  <a:lumMod val="65000"/>
                  <a:lumOff val="35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Sheet1!$A$2:$A$12</c:f>
              <c:strCache>
                <c:ptCount val="11"/>
                <c:pt idx="0">
                  <c:v>Shortness of breath</c:v>
                </c:pt>
                <c:pt idx="1">
                  <c:v>Chest pain</c:v>
                </c:pt>
                <c:pt idx="2">
                  <c:v>Rapid heart rate</c:v>
                </c:pt>
                <c:pt idx="3">
                  <c:v>Light headed/pass out</c:v>
                </c:pt>
                <c:pt idx="4">
                  <c:v>Cough up blood</c:v>
                </c:pt>
                <c:pt idx="5">
                  <c:v>Slow/shallow breathing</c:v>
                </c:pt>
                <c:pt idx="6">
                  <c:v>Pain radiating down arm</c:v>
                </c:pt>
                <c:pt idx="7">
                  <c:v>Frequent headaches</c:v>
                </c:pt>
                <c:pt idx="8">
                  <c:v>Other</c:v>
                </c:pt>
                <c:pt idx="9">
                  <c:v>None of the above</c:v>
                </c:pt>
                <c:pt idx="10">
                  <c:v>Not sure</c:v>
                </c:pt>
              </c:strCache>
            </c:strRef>
          </c:cat>
          <c:val>
            <c:numRef>
              <c:f>Sheet1!$B$2:$B$12</c:f>
              <c:numCache>
                <c:formatCode>0%</c:formatCode>
                <c:ptCount val="11"/>
                <c:pt idx="0">
                  <c:v>0.78</c:v>
                </c:pt>
                <c:pt idx="1">
                  <c:v>0.74</c:v>
                </c:pt>
                <c:pt idx="2">
                  <c:v>0.44</c:v>
                </c:pt>
                <c:pt idx="3">
                  <c:v>0.31</c:v>
                </c:pt>
                <c:pt idx="4">
                  <c:v>0.2</c:v>
                </c:pt>
                <c:pt idx="5">
                  <c:v>0.41</c:v>
                </c:pt>
                <c:pt idx="6">
                  <c:v>0.17</c:v>
                </c:pt>
                <c:pt idx="7">
                  <c:v>0.09</c:v>
                </c:pt>
                <c:pt idx="8">
                  <c:v>0.01</c:v>
                </c:pt>
                <c:pt idx="9">
                  <c:v>0.01</c:v>
                </c:pt>
                <c:pt idx="10">
                  <c:v>0.03</c:v>
                </c:pt>
              </c:numCache>
            </c:numRef>
          </c:val>
        </c:ser>
        <c:dLbls>
          <c:dLblPos val="outEnd"/>
          <c:showLegendKey val="0"/>
          <c:showVal val="1"/>
          <c:showCatName val="0"/>
          <c:showSerName val="0"/>
          <c:showPercent val="0"/>
          <c:showBubbleSize val="0"/>
        </c:dLbls>
        <c:gapWidth val="50"/>
        <c:axId val="148927232"/>
        <c:axId val="148955136"/>
      </c:barChart>
      <c:catAx>
        <c:axId val="148927232"/>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48955136"/>
        <c:crosses val="autoZero"/>
        <c:auto val="1"/>
        <c:lblAlgn val="ctr"/>
        <c:lblOffset val="100"/>
        <c:noMultiLvlLbl val="0"/>
      </c:catAx>
      <c:valAx>
        <c:axId val="148955136"/>
        <c:scaling>
          <c:orientation val="minMax"/>
        </c:scaling>
        <c:delete val="1"/>
        <c:axPos val="t"/>
        <c:numFmt formatCode="0%" sourceLinked="1"/>
        <c:majorTickMark val="out"/>
        <c:minorTickMark val="none"/>
        <c:tickLblPos val="nextTo"/>
        <c:crossAx val="14892723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5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tx1"/>
              </a:solidFill>
            </c:spPr>
          </c:dPt>
          <c:dPt>
            <c:idx val="1"/>
            <c:bubble3D val="0"/>
            <c:spPr>
              <a:noFill/>
              <a:ln>
                <a:solidFill>
                  <a:srgbClr val="002A7E"/>
                </a:solidFill>
              </a:ln>
            </c:spPr>
          </c:dPt>
          <c:dLbls>
            <c:dLbl>
              <c:idx val="0"/>
              <c:layout>
                <c:manualLayout>
                  <c:x val="9.1734255972884218E-2"/>
                  <c:y val="6.0200619070933124E-2"/>
                </c:manualLayout>
              </c:layout>
              <c:spPr/>
              <c:txPr>
                <a:bodyPr/>
                <a:lstStyle/>
                <a:p>
                  <a:pPr>
                    <a:defRPr sz="1200" b="1">
                      <a:solidFill>
                        <a:schemeClr val="tx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dLbl>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7.0000000000000007E-2</c:v>
                </c:pt>
                <c:pt idx="1">
                  <c:v>0.93</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75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Sheet1!$B$1</c:f>
              <c:strCache>
                <c:ptCount val="1"/>
                <c:pt idx="0">
                  <c:v>M 18-39*</c:v>
                </c:pt>
              </c:strCache>
            </c:strRef>
          </c:tx>
          <c:spPr>
            <a:ln>
              <a:noFill/>
            </a:ln>
          </c:spPr>
          <c:marker>
            <c:symbol val="square"/>
            <c:size val="7"/>
            <c:spPr>
              <a:solidFill>
                <a:srgbClr val="004EBC"/>
              </a:solidFill>
              <a:ln>
                <a:solidFill>
                  <a:schemeClr val="tx1"/>
                </a:solidFill>
              </a:ln>
            </c:spPr>
          </c:marker>
          <c:cat>
            <c:strRef>
              <c:f>Sheet1!$A$2:$A$9</c:f>
              <c:strCache>
                <c:ptCount val="8"/>
                <c:pt idx="0">
                  <c:v>Shortness of breath</c:v>
                </c:pt>
                <c:pt idx="1">
                  <c:v>Chest pain</c:v>
                </c:pt>
                <c:pt idx="2">
                  <c:v>Rapid heart rate</c:v>
                </c:pt>
                <c:pt idx="3">
                  <c:v>Light headed/ pass out</c:v>
                </c:pt>
                <c:pt idx="4">
                  <c:v>Cough up blood</c:v>
                </c:pt>
                <c:pt idx="5">
                  <c:v>Slow/shallow breathing</c:v>
                </c:pt>
                <c:pt idx="6">
                  <c:v>Pain radiating down arm</c:v>
                </c:pt>
                <c:pt idx="7">
                  <c:v>Frequent headaches</c:v>
                </c:pt>
              </c:strCache>
            </c:strRef>
          </c:cat>
          <c:val>
            <c:numRef>
              <c:f>Sheet1!$B$2:$B$9</c:f>
              <c:numCache>
                <c:formatCode>0%</c:formatCode>
                <c:ptCount val="8"/>
                <c:pt idx="0">
                  <c:v>0.71</c:v>
                </c:pt>
                <c:pt idx="1">
                  <c:v>0.64</c:v>
                </c:pt>
                <c:pt idx="2">
                  <c:v>0.71</c:v>
                </c:pt>
                <c:pt idx="3">
                  <c:v>0.56999999999999995</c:v>
                </c:pt>
                <c:pt idx="4">
                  <c:v>0.64</c:v>
                </c:pt>
                <c:pt idx="5">
                  <c:v>0.5</c:v>
                </c:pt>
                <c:pt idx="6">
                  <c:v>0.21</c:v>
                </c:pt>
                <c:pt idx="7">
                  <c:v>0.5</c:v>
                </c:pt>
              </c:numCache>
            </c:numRef>
          </c:val>
          <c:smooth val="0"/>
        </c:ser>
        <c:ser>
          <c:idx val="1"/>
          <c:order val="1"/>
          <c:tx>
            <c:strRef>
              <c:f>Sheet1!$C$1</c:f>
              <c:strCache>
                <c:ptCount val="1"/>
                <c:pt idx="0">
                  <c:v>F 18-39*</c:v>
                </c:pt>
              </c:strCache>
            </c:strRef>
          </c:tx>
          <c:spPr>
            <a:ln>
              <a:noFill/>
            </a:ln>
          </c:spPr>
          <c:marker>
            <c:symbol val="square"/>
            <c:size val="7"/>
            <c:spPr>
              <a:solidFill>
                <a:srgbClr val="FF0000"/>
              </a:solidFill>
              <a:ln>
                <a:solidFill>
                  <a:schemeClr val="tx1"/>
                </a:solidFill>
              </a:ln>
            </c:spPr>
          </c:marker>
          <c:cat>
            <c:strRef>
              <c:f>Sheet1!$A$2:$A$9</c:f>
              <c:strCache>
                <c:ptCount val="8"/>
                <c:pt idx="0">
                  <c:v>Shortness of breath</c:v>
                </c:pt>
                <c:pt idx="1">
                  <c:v>Chest pain</c:v>
                </c:pt>
                <c:pt idx="2">
                  <c:v>Rapid heart rate</c:v>
                </c:pt>
                <c:pt idx="3">
                  <c:v>Light headed/ pass out</c:v>
                </c:pt>
                <c:pt idx="4">
                  <c:v>Cough up blood</c:v>
                </c:pt>
                <c:pt idx="5">
                  <c:v>Slow/shallow breathing</c:v>
                </c:pt>
                <c:pt idx="6">
                  <c:v>Pain radiating down arm</c:v>
                </c:pt>
                <c:pt idx="7">
                  <c:v>Frequent headaches</c:v>
                </c:pt>
              </c:strCache>
            </c:strRef>
          </c:cat>
          <c:val>
            <c:numRef>
              <c:f>Sheet1!$C$2:$C$9</c:f>
              <c:numCache>
                <c:formatCode>0%</c:formatCode>
                <c:ptCount val="8"/>
                <c:pt idx="0">
                  <c:v>0.62</c:v>
                </c:pt>
                <c:pt idx="1">
                  <c:v>0.62</c:v>
                </c:pt>
                <c:pt idx="2">
                  <c:v>0.31</c:v>
                </c:pt>
                <c:pt idx="3">
                  <c:v>0.38</c:v>
                </c:pt>
                <c:pt idx="4">
                  <c:v>0.31</c:v>
                </c:pt>
                <c:pt idx="5">
                  <c:v>0.62</c:v>
                </c:pt>
                <c:pt idx="6">
                  <c:v>0.15</c:v>
                </c:pt>
                <c:pt idx="7">
                  <c:v>0.15</c:v>
                </c:pt>
              </c:numCache>
            </c:numRef>
          </c:val>
          <c:smooth val="0"/>
        </c:ser>
        <c:ser>
          <c:idx val="2"/>
          <c:order val="2"/>
          <c:tx>
            <c:strRef>
              <c:f>Sheet1!$D$1</c:f>
              <c:strCache>
                <c:ptCount val="1"/>
                <c:pt idx="0">
                  <c:v>M 40-64</c:v>
                </c:pt>
              </c:strCache>
            </c:strRef>
          </c:tx>
          <c:spPr>
            <a:ln>
              <a:noFill/>
            </a:ln>
          </c:spPr>
          <c:marker>
            <c:symbol val="triangle"/>
            <c:size val="7"/>
            <c:spPr>
              <a:solidFill>
                <a:srgbClr val="004EBC"/>
              </a:solidFill>
              <a:ln>
                <a:solidFill>
                  <a:schemeClr val="tx1"/>
                </a:solidFill>
              </a:ln>
            </c:spPr>
          </c:marker>
          <c:cat>
            <c:strRef>
              <c:f>Sheet1!$A$2:$A$9</c:f>
              <c:strCache>
                <c:ptCount val="8"/>
                <c:pt idx="0">
                  <c:v>Shortness of breath</c:v>
                </c:pt>
                <c:pt idx="1">
                  <c:v>Chest pain</c:v>
                </c:pt>
                <c:pt idx="2">
                  <c:v>Rapid heart rate</c:v>
                </c:pt>
                <c:pt idx="3">
                  <c:v>Light headed/ pass out</c:v>
                </c:pt>
                <c:pt idx="4">
                  <c:v>Cough up blood</c:v>
                </c:pt>
                <c:pt idx="5">
                  <c:v>Slow/shallow breathing</c:v>
                </c:pt>
                <c:pt idx="6">
                  <c:v>Pain radiating down arm</c:v>
                </c:pt>
                <c:pt idx="7">
                  <c:v>Frequent headaches</c:v>
                </c:pt>
              </c:strCache>
            </c:strRef>
          </c:cat>
          <c:val>
            <c:numRef>
              <c:f>Sheet1!$D$2:$D$9</c:f>
              <c:numCache>
                <c:formatCode>General</c:formatCode>
                <c:ptCount val="8"/>
              </c:numCache>
            </c:numRef>
          </c:val>
          <c:smooth val="0"/>
        </c:ser>
        <c:ser>
          <c:idx val="3"/>
          <c:order val="3"/>
          <c:tx>
            <c:strRef>
              <c:f>Sheet1!$E$1</c:f>
              <c:strCache>
                <c:ptCount val="1"/>
                <c:pt idx="0">
                  <c:v>F 40-64*</c:v>
                </c:pt>
              </c:strCache>
            </c:strRef>
          </c:tx>
          <c:spPr>
            <a:ln w="28575">
              <a:noFill/>
            </a:ln>
          </c:spPr>
          <c:marker>
            <c:symbol val="triangle"/>
            <c:size val="7"/>
            <c:spPr>
              <a:solidFill>
                <a:srgbClr val="FF0000"/>
              </a:solidFill>
              <a:ln w="12700">
                <a:solidFill>
                  <a:schemeClr val="tx1"/>
                </a:solidFill>
              </a:ln>
            </c:spPr>
          </c:marker>
          <c:cat>
            <c:strRef>
              <c:f>Sheet1!$A$2:$A$9</c:f>
              <c:strCache>
                <c:ptCount val="8"/>
                <c:pt idx="0">
                  <c:v>Shortness of breath</c:v>
                </c:pt>
                <c:pt idx="1">
                  <c:v>Chest pain</c:v>
                </c:pt>
                <c:pt idx="2">
                  <c:v>Rapid heart rate</c:v>
                </c:pt>
                <c:pt idx="3">
                  <c:v>Light headed/ pass out</c:v>
                </c:pt>
                <c:pt idx="4">
                  <c:v>Cough up blood</c:v>
                </c:pt>
                <c:pt idx="5">
                  <c:v>Slow/shallow breathing</c:v>
                </c:pt>
                <c:pt idx="6">
                  <c:v>Pain radiating down arm</c:v>
                </c:pt>
                <c:pt idx="7">
                  <c:v>Frequent headaches</c:v>
                </c:pt>
              </c:strCache>
            </c:strRef>
          </c:cat>
          <c:val>
            <c:numRef>
              <c:f>Sheet1!$E$2:$E$9</c:f>
              <c:numCache>
                <c:formatCode>0%</c:formatCode>
                <c:ptCount val="8"/>
                <c:pt idx="0">
                  <c:v>0.81</c:v>
                </c:pt>
                <c:pt idx="1">
                  <c:v>0.75</c:v>
                </c:pt>
                <c:pt idx="2">
                  <c:v>0.63</c:v>
                </c:pt>
                <c:pt idx="3">
                  <c:v>0.37</c:v>
                </c:pt>
                <c:pt idx="4">
                  <c:v>0.44</c:v>
                </c:pt>
                <c:pt idx="5">
                  <c:v>0.63</c:v>
                </c:pt>
                <c:pt idx="6">
                  <c:v>0.37</c:v>
                </c:pt>
                <c:pt idx="7">
                  <c:v>0.06</c:v>
                </c:pt>
              </c:numCache>
            </c:numRef>
          </c:val>
          <c:smooth val="0"/>
        </c:ser>
        <c:ser>
          <c:idx val="4"/>
          <c:order val="4"/>
          <c:tx>
            <c:strRef>
              <c:f>Sheet1!$F$1</c:f>
              <c:strCache>
                <c:ptCount val="1"/>
                <c:pt idx="0">
                  <c:v>M 65+*</c:v>
                </c:pt>
              </c:strCache>
            </c:strRef>
          </c:tx>
          <c:spPr>
            <a:ln w="28575">
              <a:noFill/>
            </a:ln>
          </c:spPr>
          <c:marker>
            <c:symbol val="circle"/>
            <c:size val="7"/>
            <c:spPr>
              <a:solidFill>
                <a:srgbClr val="004EBC"/>
              </a:solidFill>
              <a:ln w="12700">
                <a:solidFill>
                  <a:schemeClr val="tx1"/>
                </a:solidFill>
              </a:ln>
            </c:spPr>
          </c:marker>
          <c:cat>
            <c:strRef>
              <c:f>Sheet1!$A$2:$A$9</c:f>
              <c:strCache>
                <c:ptCount val="8"/>
                <c:pt idx="0">
                  <c:v>Shortness of breath</c:v>
                </c:pt>
                <c:pt idx="1">
                  <c:v>Chest pain</c:v>
                </c:pt>
                <c:pt idx="2">
                  <c:v>Rapid heart rate</c:v>
                </c:pt>
                <c:pt idx="3">
                  <c:v>Light headed/ pass out</c:v>
                </c:pt>
                <c:pt idx="4">
                  <c:v>Cough up blood</c:v>
                </c:pt>
                <c:pt idx="5">
                  <c:v>Slow/shallow breathing</c:v>
                </c:pt>
                <c:pt idx="6">
                  <c:v>Pain radiating down arm</c:v>
                </c:pt>
                <c:pt idx="7">
                  <c:v>Frequent headaches</c:v>
                </c:pt>
              </c:strCache>
            </c:strRef>
          </c:cat>
          <c:val>
            <c:numRef>
              <c:f>Sheet1!$F$2:$F$9</c:f>
              <c:numCache>
                <c:formatCode>0%</c:formatCode>
                <c:ptCount val="8"/>
                <c:pt idx="0">
                  <c:v>0.8</c:v>
                </c:pt>
                <c:pt idx="1">
                  <c:v>0.85</c:v>
                </c:pt>
                <c:pt idx="2">
                  <c:v>0.35</c:v>
                </c:pt>
                <c:pt idx="3">
                  <c:v>0.4</c:v>
                </c:pt>
                <c:pt idx="4">
                  <c:v>0.45</c:v>
                </c:pt>
                <c:pt idx="5">
                  <c:v>0.5</c:v>
                </c:pt>
                <c:pt idx="6">
                  <c:v>0.4</c:v>
                </c:pt>
                <c:pt idx="7">
                  <c:v>0.1</c:v>
                </c:pt>
              </c:numCache>
            </c:numRef>
          </c:val>
          <c:smooth val="0"/>
        </c:ser>
        <c:ser>
          <c:idx val="5"/>
          <c:order val="5"/>
          <c:tx>
            <c:strRef>
              <c:f>Sheet1!$G$1</c:f>
              <c:strCache>
                <c:ptCount val="1"/>
                <c:pt idx="0">
                  <c:v>F 65+*</c:v>
                </c:pt>
              </c:strCache>
            </c:strRef>
          </c:tx>
          <c:spPr>
            <a:ln w="28575">
              <a:noFill/>
            </a:ln>
          </c:spPr>
          <c:marker>
            <c:symbol val="circle"/>
            <c:size val="7"/>
            <c:spPr>
              <a:solidFill>
                <a:srgbClr val="FF0000"/>
              </a:solidFill>
              <a:ln w="12700">
                <a:solidFill>
                  <a:schemeClr val="tx1"/>
                </a:solidFill>
              </a:ln>
            </c:spPr>
          </c:marker>
          <c:cat>
            <c:strRef>
              <c:f>Sheet1!$A$2:$A$9</c:f>
              <c:strCache>
                <c:ptCount val="8"/>
                <c:pt idx="0">
                  <c:v>Shortness of breath</c:v>
                </c:pt>
                <c:pt idx="1">
                  <c:v>Chest pain</c:v>
                </c:pt>
                <c:pt idx="2">
                  <c:v>Rapid heart rate</c:v>
                </c:pt>
                <c:pt idx="3">
                  <c:v>Light headed/ pass out</c:v>
                </c:pt>
                <c:pt idx="4">
                  <c:v>Cough up blood</c:v>
                </c:pt>
                <c:pt idx="5">
                  <c:v>Slow/shallow breathing</c:v>
                </c:pt>
                <c:pt idx="6">
                  <c:v>Pain radiating down arm</c:v>
                </c:pt>
                <c:pt idx="7">
                  <c:v>Frequent headaches</c:v>
                </c:pt>
              </c:strCache>
            </c:strRef>
          </c:cat>
          <c:val>
            <c:numRef>
              <c:f>Sheet1!$G$2:$G$9</c:f>
              <c:numCache>
                <c:formatCode>0%</c:formatCode>
                <c:ptCount val="8"/>
                <c:pt idx="0">
                  <c:v>0.85</c:v>
                </c:pt>
                <c:pt idx="1">
                  <c:v>0.88</c:v>
                </c:pt>
                <c:pt idx="2">
                  <c:v>0.46</c:v>
                </c:pt>
                <c:pt idx="3">
                  <c:v>0.46</c:v>
                </c:pt>
                <c:pt idx="4">
                  <c:v>0.31</c:v>
                </c:pt>
                <c:pt idx="5">
                  <c:v>0.54</c:v>
                </c:pt>
                <c:pt idx="6">
                  <c:v>0.35</c:v>
                </c:pt>
                <c:pt idx="7">
                  <c:v>0.12</c:v>
                </c:pt>
              </c:numCache>
            </c:numRef>
          </c:val>
          <c:smooth val="0"/>
        </c:ser>
        <c:dLbls>
          <c:showLegendKey val="0"/>
          <c:showVal val="0"/>
          <c:showCatName val="0"/>
          <c:showSerName val="0"/>
          <c:showPercent val="0"/>
          <c:showBubbleSize val="0"/>
        </c:dLbls>
        <c:marker val="1"/>
        <c:smooth val="0"/>
        <c:axId val="228078336"/>
        <c:axId val="228080256"/>
      </c:lineChart>
      <c:catAx>
        <c:axId val="228078336"/>
        <c:scaling>
          <c:orientation val="minMax"/>
        </c:scaling>
        <c:delete val="0"/>
        <c:axPos val="b"/>
        <c:majorTickMark val="out"/>
        <c:minorTickMark val="none"/>
        <c:tickLblPos val="nextTo"/>
        <c:txPr>
          <a:bodyPr/>
          <a:lstStyle/>
          <a:p>
            <a:pPr>
              <a:defRPr sz="9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228080256"/>
        <c:crosses val="autoZero"/>
        <c:auto val="1"/>
        <c:lblAlgn val="ctr"/>
        <c:lblOffset val="100"/>
        <c:noMultiLvlLbl val="0"/>
      </c:catAx>
      <c:valAx>
        <c:axId val="228080256"/>
        <c:scaling>
          <c:orientation val="minMax"/>
          <c:max val="1"/>
          <c:min val="0"/>
        </c:scaling>
        <c:delete val="0"/>
        <c:axPos val="l"/>
        <c:numFmt formatCode="0%" sourceLinked="1"/>
        <c:majorTickMark val="out"/>
        <c:minorTickMark val="none"/>
        <c:tickLblPos val="nextTo"/>
        <c:txPr>
          <a:bodyPr/>
          <a:lstStyle/>
          <a:p>
            <a:pPr>
              <a:defRPr sz="1050">
                <a:latin typeface="Arial" panose="020B0604020202020204" pitchFamily="34" charset="0"/>
                <a:cs typeface="Arial" panose="020B0604020202020204" pitchFamily="34" charset="0"/>
              </a:defRPr>
            </a:pPr>
            <a:endParaRPr lang="en-US"/>
          </a:p>
        </c:txPr>
        <c:crossAx val="228078336"/>
        <c:crosses val="autoZero"/>
        <c:crossBetween val="between"/>
        <c:majorUnit val="0.2"/>
      </c:valAx>
    </c:plotArea>
    <c:legend>
      <c:legendPos val="t"/>
      <c:layout>
        <c:manualLayout>
          <c:xMode val="edge"/>
          <c:yMode val="edge"/>
          <c:x val="0.22198588980950568"/>
          <c:y val="3.4375000000000003E-2"/>
          <c:w val="0.55602822038098865"/>
          <c:h val="6.0237204724409445E-2"/>
        </c:manualLayout>
      </c:layout>
      <c:overlay val="0"/>
      <c:txPr>
        <a:bodyPr/>
        <a:lstStyle/>
        <a:p>
          <a:pPr>
            <a:defRPr sz="1200">
              <a:latin typeface="Arial" panose="020B0604020202020204" pitchFamily="34" charset="0"/>
              <a:cs typeface="Arial" panose="020B0604020202020204" pitchFamily="34" charset="0"/>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75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AU</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 (A)</c:v>
                </c:pt>
                <c:pt idx="1">
                  <c:v>Female</c:v>
                </c:pt>
                <c:pt idx="2">
                  <c:v>Male (B)</c:v>
                </c:pt>
                <c:pt idx="3">
                  <c:v>Female</c:v>
                </c:pt>
                <c:pt idx="4">
                  <c:v>Male (C)</c:v>
                </c:pt>
                <c:pt idx="5">
                  <c:v>Female</c:v>
                </c:pt>
              </c:strCache>
            </c:strRef>
          </c:cat>
          <c:val>
            <c:numRef>
              <c:f>Sheet1!$B$2:$B$7</c:f>
              <c:numCache>
                <c:formatCode>0%</c:formatCode>
                <c:ptCount val="6"/>
                <c:pt idx="0">
                  <c:v>0.16</c:v>
                </c:pt>
                <c:pt idx="1">
                  <c:v>0.28999999999999998</c:v>
                </c:pt>
                <c:pt idx="2">
                  <c:v>0.35</c:v>
                </c:pt>
                <c:pt idx="3">
                  <c:v>0.45</c:v>
                </c:pt>
                <c:pt idx="4">
                  <c:v>0.48</c:v>
                </c:pt>
                <c:pt idx="5">
                  <c:v>0.57999999999999996</c:v>
                </c:pt>
              </c:numCache>
            </c:numRef>
          </c:val>
        </c:ser>
        <c:dLbls>
          <c:dLblPos val="outEnd"/>
          <c:showLegendKey val="0"/>
          <c:showVal val="1"/>
          <c:showCatName val="0"/>
          <c:showSerName val="0"/>
          <c:showPercent val="0"/>
          <c:showBubbleSize val="0"/>
        </c:dLbls>
        <c:gapWidth val="50"/>
        <c:axId val="228235136"/>
        <c:axId val="228248576"/>
      </c:barChart>
      <c:catAx>
        <c:axId val="228235136"/>
        <c:scaling>
          <c:orientation val="maxMin"/>
        </c:scaling>
        <c:delete val="1"/>
        <c:axPos val="l"/>
        <c:majorTickMark val="out"/>
        <c:minorTickMark val="none"/>
        <c:tickLblPos val="nextTo"/>
        <c:crossAx val="228248576"/>
        <c:crosses val="autoZero"/>
        <c:auto val="1"/>
        <c:lblAlgn val="ctr"/>
        <c:lblOffset val="100"/>
        <c:noMultiLvlLbl val="0"/>
      </c:catAx>
      <c:valAx>
        <c:axId val="228248576"/>
        <c:scaling>
          <c:orientation val="minMax"/>
          <c:max val="1"/>
          <c:min val="0"/>
        </c:scaling>
        <c:delete val="1"/>
        <c:axPos val="t"/>
        <c:numFmt formatCode="0%" sourceLinked="1"/>
        <c:majorTickMark val="out"/>
        <c:minorTickMark val="none"/>
        <c:tickLblPos val="nextTo"/>
        <c:crossAx val="22823513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5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AU</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0.26</c:v>
                </c:pt>
                <c:pt idx="1">
                  <c:v>0.43</c:v>
                </c:pt>
                <c:pt idx="2">
                  <c:v>0.42</c:v>
                </c:pt>
                <c:pt idx="3">
                  <c:v>0.63</c:v>
                </c:pt>
                <c:pt idx="4">
                  <c:v>0.55000000000000004</c:v>
                </c:pt>
                <c:pt idx="5">
                  <c:v>0.78</c:v>
                </c:pt>
              </c:numCache>
            </c:numRef>
          </c:val>
        </c:ser>
        <c:dLbls>
          <c:dLblPos val="outEnd"/>
          <c:showLegendKey val="0"/>
          <c:showVal val="1"/>
          <c:showCatName val="0"/>
          <c:showSerName val="0"/>
          <c:showPercent val="0"/>
          <c:showBubbleSize val="0"/>
        </c:dLbls>
        <c:gapWidth val="50"/>
        <c:axId val="228464128"/>
        <c:axId val="228485760"/>
      </c:barChart>
      <c:catAx>
        <c:axId val="228464128"/>
        <c:scaling>
          <c:orientation val="maxMin"/>
        </c:scaling>
        <c:delete val="1"/>
        <c:axPos val="l"/>
        <c:majorTickMark val="out"/>
        <c:minorTickMark val="none"/>
        <c:tickLblPos val="nextTo"/>
        <c:crossAx val="228485760"/>
        <c:crosses val="autoZero"/>
        <c:auto val="1"/>
        <c:lblAlgn val="ctr"/>
        <c:lblOffset val="100"/>
        <c:noMultiLvlLbl val="0"/>
      </c:catAx>
      <c:valAx>
        <c:axId val="228485760"/>
        <c:scaling>
          <c:orientation val="minMax"/>
          <c:max val="1"/>
          <c:min val="0"/>
        </c:scaling>
        <c:delete val="1"/>
        <c:axPos val="t"/>
        <c:numFmt formatCode="0%" sourceLinked="1"/>
        <c:majorTickMark val="out"/>
        <c:minorTickMark val="none"/>
        <c:tickLblPos val="nextTo"/>
        <c:crossAx val="22846412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5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AU</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0.53</c:v>
                </c:pt>
                <c:pt idx="1">
                  <c:v>0.67</c:v>
                </c:pt>
                <c:pt idx="2">
                  <c:v>0.76</c:v>
                </c:pt>
                <c:pt idx="3">
                  <c:v>0.84</c:v>
                </c:pt>
                <c:pt idx="4">
                  <c:v>0.87</c:v>
                </c:pt>
                <c:pt idx="5">
                  <c:v>0.89</c:v>
                </c:pt>
              </c:numCache>
            </c:numRef>
          </c:val>
        </c:ser>
        <c:dLbls>
          <c:dLblPos val="outEnd"/>
          <c:showLegendKey val="0"/>
          <c:showVal val="1"/>
          <c:showCatName val="0"/>
          <c:showSerName val="0"/>
          <c:showPercent val="0"/>
          <c:showBubbleSize val="0"/>
        </c:dLbls>
        <c:gapWidth val="50"/>
        <c:axId val="228635776"/>
        <c:axId val="228649216"/>
      </c:barChart>
      <c:catAx>
        <c:axId val="228635776"/>
        <c:scaling>
          <c:orientation val="maxMin"/>
        </c:scaling>
        <c:delete val="1"/>
        <c:axPos val="l"/>
        <c:majorTickMark val="out"/>
        <c:minorTickMark val="none"/>
        <c:tickLblPos val="nextTo"/>
        <c:crossAx val="228649216"/>
        <c:crosses val="autoZero"/>
        <c:auto val="1"/>
        <c:lblAlgn val="ctr"/>
        <c:lblOffset val="100"/>
        <c:noMultiLvlLbl val="0"/>
      </c:catAx>
      <c:valAx>
        <c:axId val="228649216"/>
        <c:scaling>
          <c:orientation val="minMax"/>
          <c:max val="1"/>
          <c:min val="0"/>
        </c:scaling>
        <c:delete val="1"/>
        <c:axPos val="t"/>
        <c:numFmt formatCode="0%" sourceLinked="1"/>
        <c:majorTickMark val="out"/>
        <c:minorTickMark val="none"/>
        <c:tickLblPos val="nextTo"/>
        <c:crossAx val="22863577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5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AU</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0.12</c:v>
                </c:pt>
                <c:pt idx="1">
                  <c:v>0.33</c:v>
                </c:pt>
                <c:pt idx="2">
                  <c:v>0.22</c:v>
                </c:pt>
                <c:pt idx="3">
                  <c:v>0.36</c:v>
                </c:pt>
                <c:pt idx="4">
                  <c:v>0.23</c:v>
                </c:pt>
                <c:pt idx="5">
                  <c:v>0.34</c:v>
                </c:pt>
              </c:numCache>
            </c:numRef>
          </c:val>
        </c:ser>
        <c:dLbls>
          <c:dLblPos val="outEnd"/>
          <c:showLegendKey val="0"/>
          <c:showVal val="1"/>
          <c:showCatName val="0"/>
          <c:showSerName val="0"/>
          <c:showPercent val="0"/>
          <c:showBubbleSize val="0"/>
        </c:dLbls>
        <c:gapWidth val="50"/>
        <c:axId val="229061376"/>
        <c:axId val="229066624"/>
      </c:barChart>
      <c:catAx>
        <c:axId val="229061376"/>
        <c:scaling>
          <c:orientation val="maxMin"/>
        </c:scaling>
        <c:delete val="1"/>
        <c:axPos val="l"/>
        <c:majorTickMark val="out"/>
        <c:minorTickMark val="none"/>
        <c:tickLblPos val="nextTo"/>
        <c:crossAx val="229066624"/>
        <c:crosses val="autoZero"/>
        <c:auto val="1"/>
        <c:lblAlgn val="ctr"/>
        <c:lblOffset val="100"/>
        <c:noMultiLvlLbl val="0"/>
      </c:catAx>
      <c:valAx>
        <c:axId val="229066624"/>
        <c:scaling>
          <c:orientation val="minMax"/>
          <c:max val="1"/>
          <c:min val="0"/>
        </c:scaling>
        <c:delete val="1"/>
        <c:axPos val="t"/>
        <c:numFmt formatCode="0%" sourceLinked="1"/>
        <c:majorTickMark val="out"/>
        <c:minorTickMark val="none"/>
        <c:tickLblPos val="nextTo"/>
        <c:crossAx val="22906137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5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AU</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0.17</c:v>
                </c:pt>
                <c:pt idx="1">
                  <c:v>0.24</c:v>
                </c:pt>
                <c:pt idx="2">
                  <c:v>0.16</c:v>
                </c:pt>
                <c:pt idx="3">
                  <c:v>0.35</c:v>
                </c:pt>
                <c:pt idx="4">
                  <c:v>0.14000000000000001</c:v>
                </c:pt>
                <c:pt idx="5">
                  <c:v>0.39</c:v>
                </c:pt>
              </c:numCache>
            </c:numRef>
          </c:val>
        </c:ser>
        <c:dLbls>
          <c:dLblPos val="outEnd"/>
          <c:showLegendKey val="0"/>
          <c:showVal val="1"/>
          <c:showCatName val="0"/>
          <c:showSerName val="0"/>
          <c:showPercent val="0"/>
          <c:showBubbleSize val="0"/>
        </c:dLbls>
        <c:gapWidth val="50"/>
        <c:axId val="229106048"/>
        <c:axId val="229115392"/>
      </c:barChart>
      <c:catAx>
        <c:axId val="229106048"/>
        <c:scaling>
          <c:orientation val="maxMin"/>
        </c:scaling>
        <c:delete val="1"/>
        <c:axPos val="l"/>
        <c:majorTickMark val="out"/>
        <c:minorTickMark val="none"/>
        <c:tickLblPos val="nextTo"/>
        <c:crossAx val="229115392"/>
        <c:crosses val="autoZero"/>
        <c:auto val="1"/>
        <c:lblAlgn val="ctr"/>
        <c:lblOffset val="100"/>
        <c:noMultiLvlLbl val="0"/>
      </c:catAx>
      <c:valAx>
        <c:axId val="229115392"/>
        <c:scaling>
          <c:orientation val="minMax"/>
          <c:max val="1"/>
          <c:min val="0"/>
        </c:scaling>
        <c:delete val="1"/>
        <c:axPos val="t"/>
        <c:numFmt formatCode="0%" sourceLinked="1"/>
        <c:majorTickMark val="out"/>
        <c:minorTickMark val="none"/>
        <c:tickLblPos val="nextTo"/>
        <c:crossAx val="22910604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5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AU</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0.49</c:v>
                </c:pt>
                <c:pt idx="1">
                  <c:v>0.67</c:v>
                </c:pt>
                <c:pt idx="2">
                  <c:v>0.57999999999999996</c:v>
                </c:pt>
                <c:pt idx="3">
                  <c:v>0.77</c:v>
                </c:pt>
                <c:pt idx="4">
                  <c:v>0.69</c:v>
                </c:pt>
                <c:pt idx="5">
                  <c:v>0.75</c:v>
                </c:pt>
              </c:numCache>
            </c:numRef>
          </c:val>
        </c:ser>
        <c:dLbls>
          <c:dLblPos val="outEnd"/>
          <c:showLegendKey val="0"/>
          <c:showVal val="1"/>
          <c:showCatName val="0"/>
          <c:showSerName val="0"/>
          <c:showPercent val="0"/>
          <c:showBubbleSize val="0"/>
        </c:dLbls>
        <c:gapWidth val="50"/>
        <c:axId val="229171200"/>
        <c:axId val="229180544"/>
      </c:barChart>
      <c:catAx>
        <c:axId val="229171200"/>
        <c:scaling>
          <c:orientation val="maxMin"/>
        </c:scaling>
        <c:delete val="1"/>
        <c:axPos val="l"/>
        <c:majorTickMark val="out"/>
        <c:minorTickMark val="none"/>
        <c:tickLblPos val="nextTo"/>
        <c:crossAx val="229180544"/>
        <c:crosses val="autoZero"/>
        <c:auto val="1"/>
        <c:lblAlgn val="ctr"/>
        <c:lblOffset val="100"/>
        <c:noMultiLvlLbl val="0"/>
      </c:catAx>
      <c:valAx>
        <c:axId val="229180544"/>
        <c:scaling>
          <c:orientation val="minMax"/>
          <c:max val="1"/>
          <c:min val="0"/>
        </c:scaling>
        <c:delete val="1"/>
        <c:axPos val="t"/>
        <c:numFmt formatCode="0%" sourceLinked="1"/>
        <c:majorTickMark val="out"/>
        <c:minorTickMark val="none"/>
        <c:tickLblPos val="nextTo"/>
        <c:crossAx val="22917120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5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AU</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 (A)</c:v>
                </c:pt>
                <c:pt idx="1">
                  <c:v>Female</c:v>
                </c:pt>
                <c:pt idx="2">
                  <c:v>Male (B)</c:v>
                </c:pt>
                <c:pt idx="3">
                  <c:v>Female</c:v>
                </c:pt>
                <c:pt idx="4">
                  <c:v>Male (C)</c:v>
                </c:pt>
                <c:pt idx="5">
                  <c:v>Female</c:v>
                </c:pt>
              </c:strCache>
            </c:strRef>
          </c:cat>
          <c:val>
            <c:numRef>
              <c:f>Sheet1!$B$2:$B$7</c:f>
              <c:numCache>
                <c:formatCode>0%</c:formatCode>
                <c:ptCount val="6"/>
                <c:pt idx="0">
                  <c:v>0.48</c:v>
                </c:pt>
                <c:pt idx="1">
                  <c:v>0.49</c:v>
                </c:pt>
                <c:pt idx="2">
                  <c:v>0.46</c:v>
                </c:pt>
                <c:pt idx="3">
                  <c:v>0.5</c:v>
                </c:pt>
                <c:pt idx="4">
                  <c:v>0.6</c:v>
                </c:pt>
                <c:pt idx="5">
                  <c:v>0.68</c:v>
                </c:pt>
              </c:numCache>
            </c:numRef>
          </c:val>
        </c:ser>
        <c:dLbls>
          <c:dLblPos val="outEnd"/>
          <c:showLegendKey val="0"/>
          <c:showVal val="1"/>
          <c:showCatName val="0"/>
          <c:showSerName val="0"/>
          <c:showPercent val="0"/>
          <c:showBubbleSize val="0"/>
        </c:dLbls>
        <c:gapWidth val="50"/>
        <c:axId val="228913920"/>
        <c:axId val="229193600"/>
      </c:barChart>
      <c:catAx>
        <c:axId val="228913920"/>
        <c:scaling>
          <c:orientation val="maxMin"/>
        </c:scaling>
        <c:delete val="1"/>
        <c:axPos val="l"/>
        <c:majorTickMark val="out"/>
        <c:minorTickMark val="none"/>
        <c:tickLblPos val="nextTo"/>
        <c:crossAx val="229193600"/>
        <c:crosses val="autoZero"/>
        <c:auto val="1"/>
        <c:lblAlgn val="ctr"/>
        <c:lblOffset val="100"/>
        <c:noMultiLvlLbl val="0"/>
      </c:catAx>
      <c:valAx>
        <c:axId val="229193600"/>
        <c:scaling>
          <c:orientation val="minMax"/>
          <c:max val="1"/>
          <c:min val="0"/>
        </c:scaling>
        <c:delete val="1"/>
        <c:axPos val="t"/>
        <c:numFmt formatCode="0%" sourceLinked="1"/>
        <c:majorTickMark val="out"/>
        <c:minorTickMark val="none"/>
        <c:tickLblPos val="nextTo"/>
        <c:crossAx val="228913920"/>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75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AU</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0.03</c:v>
                </c:pt>
                <c:pt idx="1">
                  <c:v>0.04</c:v>
                </c:pt>
                <c:pt idx="2">
                  <c:v>0.03</c:v>
                </c:pt>
                <c:pt idx="3">
                  <c:v>0.02</c:v>
                </c:pt>
                <c:pt idx="4">
                  <c:v>0.04</c:v>
                </c:pt>
                <c:pt idx="5">
                  <c:v>0.04</c:v>
                </c:pt>
              </c:numCache>
            </c:numRef>
          </c:val>
        </c:ser>
        <c:dLbls>
          <c:dLblPos val="outEnd"/>
          <c:showLegendKey val="0"/>
          <c:showVal val="1"/>
          <c:showCatName val="0"/>
          <c:showSerName val="0"/>
          <c:showPercent val="0"/>
          <c:showBubbleSize val="0"/>
        </c:dLbls>
        <c:gapWidth val="50"/>
        <c:axId val="228979072"/>
        <c:axId val="228988416"/>
      </c:barChart>
      <c:catAx>
        <c:axId val="228979072"/>
        <c:scaling>
          <c:orientation val="maxMin"/>
        </c:scaling>
        <c:delete val="1"/>
        <c:axPos val="l"/>
        <c:majorTickMark val="out"/>
        <c:minorTickMark val="none"/>
        <c:tickLblPos val="nextTo"/>
        <c:crossAx val="228988416"/>
        <c:crosses val="autoZero"/>
        <c:auto val="1"/>
        <c:lblAlgn val="ctr"/>
        <c:lblOffset val="100"/>
        <c:noMultiLvlLbl val="0"/>
      </c:catAx>
      <c:valAx>
        <c:axId val="228988416"/>
        <c:scaling>
          <c:orientation val="minMax"/>
          <c:max val="1"/>
          <c:min val="0"/>
        </c:scaling>
        <c:delete val="1"/>
        <c:axPos val="t"/>
        <c:numFmt formatCode="0%" sourceLinked="1"/>
        <c:majorTickMark val="out"/>
        <c:minorTickMark val="none"/>
        <c:tickLblPos val="nextTo"/>
        <c:crossAx val="228979072"/>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7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C00000"/>
              </a:solidFill>
            </c:spPr>
          </c:dPt>
          <c:dPt>
            <c:idx val="6"/>
            <c:invertIfNegative val="0"/>
            <c:bubble3D val="0"/>
            <c:spPr>
              <a:solidFill>
                <a:srgbClr val="C00000"/>
              </a:solidFill>
            </c:spPr>
          </c:dPt>
          <c:dPt>
            <c:idx val="7"/>
            <c:invertIfNegative val="0"/>
            <c:bubble3D val="0"/>
            <c:spPr>
              <a:solidFill>
                <a:srgbClr val="C00000"/>
              </a:solidFill>
            </c:spPr>
          </c:dPt>
          <c:dPt>
            <c:idx val="8"/>
            <c:invertIfNegative val="0"/>
            <c:bubble3D val="0"/>
            <c:spPr>
              <a:solidFill>
                <a:schemeClr val="tx1">
                  <a:lumMod val="65000"/>
                  <a:lumOff val="35000"/>
                </a:schemeClr>
              </a:solidFill>
            </c:spPr>
          </c:dPt>
          <c:dPt>
            <c:idx val="9"/>
            <c:invertIfNegative val="0"/>
            <c:bubble3D val="0"/>
            <c:spPr>
              <a:solidFill>
                <a:srgbClr val="002A7E"/>
              </a:solidFill>
            </c:spPr>
          </c:dPt>
          <c:dPt>
            <c:idx val="10"/>
            <c:invertIfNegative val="0"/>
            <c:bubble3D val="0"/>
            <c:spPr>
              <a:solidFill>
                <a:schemeClr val="tx1">
                  <a:lumMod val="65000"/>
                  <a:lumOff val="35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Sheet1!$A$2:$A$12</c:f>
              <c:strCache>
                <c:ptCount val="11"/>
                <c:pt idx="0">
                  <c:v>Shortness of breath</c:v>
                </c:pt>
                <c:pt idx="1">
                  <c:v>Chest pain</c:v>
                </c:pt>
                <c:pt idx="2">
                  <c:v>Rapid heart rate</c:v>
                </c:pt>
                <c:pt idx="3">
                  <c:v>Light headed/pass out</c:v>
                </c:pt>
                <c:pt idx="4">
                  <c:v>Cough up blood</c:v>
                </c:pt>
                <c:pt idx="5">
                  <c:v>Slow/shallow breathing</c:v>
                </c:pt>
                <c:pt idx="6">
                  <c:v>Pain radiating down arm</c:v>
                </c:pt>
                <c:pt idx="7">
                  <c:v>Frequent headaches</c:v>
                </c:pt>
                <c:pt idx="8">
                  <c:v>Other</c:v>
                </c:pt>
                <c:pt idx="9">
                  <c:v>None of the above</c:v>
                </c:pt>
                <c:pt idx="10">
                  <c:v>Not sure</c:v>
                </c:pt>
              </c:strCache>
            </c:strRef>
          </c:cat>
          <c:val>
            <c:numRef>
              <c:f>Sheet1!$B$2:$B$12</c:f>
              <c:numCache>
                <c:formatCode>0%</c:formatCode>
                <c:ptCount val="11"/>
                <c:pt idx="0">
                  <c:v>0.78</c:v>
                </c:pt>
                <c:pt idx="1">
                  <c:v>0.71</c:v>
                </c:pt>
                <c:pt idx="2">
                  <c:v>0.32</c:v>
                </c:pt>
                <c:pt idx="3">
                  <c:v>0.41</c:v>
                </c:pt>
                <c:pt idx="4">
                  <c:v>0.43</c:v>
                </c:pt>
                <c:pt idx="5">
                  <c:v>0.54</c:v>
                </c:pt>
                <c:pt idx="6">
                  <c:v>0.31</c:v>
                </c:pt>
                <c:pt idx="7">
                  <c:v>0.11</c:v>
                </c:pt>
                <c:pt idx="8" formatCode="General">
                  <c:v>0</c:v>
                </c:pt>
                <c:pt idx="9" formatCode="General">
                  <c:v>0</c:v>
                </c:pt>
                <c:pt idx="10">
                  <c:v>0.02</c:v>
                </c:pt>
              </c:numCache>
            </c:numRef>
          </c:val>
        </c:ser>
        <c:dLbls>
          <c:dLblPos val="outEnd"/>
          <c:showLegendKey val="0"/>
          <c:showVal val="1"/>
          <c:showCatName val="0"/>
          <c:showSerName val="0"/>
          <c:showPercent val="0"/>
          <c:showBubbleSize val="0"/>
        </c:dLbls>
        <c:gapWidth val="50"/>
        <c:axId val="148977920"/>
        <c:axId val="149005824"/>
      </c:barChart>
      <c:catAx>
        <c:axId val="148977920"/>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49005824"/>
        <c:crosses val="autoZero"/>
        <c:auto val="1"/>
        <c:lblAlgn val="ctr"/>
        <c:lblOffset val="100"/>
        <c:noMultiLvlLbl val="0"/>
      </c:catAx>
      <c:valAx>
        <c:axId val="149005824"/>
        <c:scaling>
          <c:orientation val="minMax"/>
        </c:scaling>
        <c:delete val="1"/>
        <c:axPos val="t"/>
        <c:numFmt formatCode="0%" sourceLinked="1"/>
        <c:majorTickMark val="out"/>
        <c:minorTickMark val="none"/>
        <c:tickLblPos val="nextTo"/>
        <c:crossAx val="14897792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6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AU</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0.47</c:v>
                </c:pt>
                <c:pt idx="1">
                  <c:v>0.47</c:v>
                </c:pt>
                <c:pt idx="2">
                  <c:v>0.5</c:v>
                </c:pt>
                <c:pt idx="3">
                  <c:v>0.38</c:v>
                </c:pt>
                <c:pt idx="4">
                  <c:v>0.55000000000000004</c:v>
                </c:pt>
                <c:pt idx="5">
                  <c:v>0.4</c:v>
                </c:pt>
              </c:numCache>
            </c:numRef>
          </c:val>
        </c:ser>
        <c:dLbls>
          <c:dLblPos val="outEnd"/>
          <c:showLegendKey val="0"/>
          <c:showVal val="1"/>
          <c:showCatName val="0"/>
          <c:showSerName val="0"/>
          <c:showPercent val="0"/>
          <c:showBubbleSize val="0"/>
        </c:dLbls>
        <c:gapWidth val="50"/>
        <c:axId val="229027840"/>
        <c:axId val="229041280"/>
      </c:barChart>
      <c:catAx>
        <c:axId val="229027840"/>
        <c:scaling>
          <c:orientation val="maxMin"/>
        </c:scaling>
        <c:delete val="1"/>
        <c:axPos val="l"/>
        <c:majorTickMark val="out"/>
        <c:minorTickMark val="none"/>
        <c:tickLblPos val="nextTo"/>
        <c:crossAx val="229041280"/>
        <c:crosses val="autoZero"/>
        <c:auto val="1"/>
        <c:lblAlgn val="ctr"/>
        <c:lblOffset val="100"/>
        <c:noMultiLvlLbl val="0"/>
      </c:catAx>
      <c:valAx>
        <c:axId val="229041280"/>
        <c:scaling>
          <c:orientation val="minMax"/>
          <c:max val="1"/>
          <c:min val="0"/>
        </c:scaling>
        <c:delete val="1"/>
        <c:axPos val="t"/>
        <c:numFmt formatCode="0%" sourceLinked="1"/>
        <c:majorTickMark val="out"/>
        <c:minorTickMark val="none"/>
        <c:tickLblPos val="nextTo"/>
        <c:crossAx val="229027840"/>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76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AU</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7.0000000000000007E-2</c:v>
                </c:pt>
                <c:pt idx="1">
                  <c:v>0.03</c:v>
                </c:pt>
                <c:pt idx="2">
                  <c:v>0.03</c:v>
                </c:pt>
                <c:pt idx="3">
                  <c:v>0.02</c:v>
                </c:pt>
                <c:pt idx="4">
                  <c:v>0.01</c:v>
                </c:pt>
                <c:pt idx="5">
                  <c:v>0.03</c:v>
                </c:pt>
              </c:numCache>
            </c:numRef>
          </c:val>
        </c:ser>
        <c:dLbls>
          <c:dLblPos val="outEnd"/>
          <c:showLegendKey val="0"/>
          <c:showVal val="1"/>
          <c:showCatName val="0"/>
          <c:showSerName val="0"/>
          <c:showPercent val="0"/>
          <c:showBubbleSize val="0"/>
        </c:dLbls>
        <c:gapWidth val="50"/>
        <c:axId val="229580160"/>
        <c:axId val="229622528"/>
      </c:barChart>
      <c:catAx>
        <c:axId val="229580160"/>
        <c:scaling>
          <c:orientation val="maxMin"/>
        </c:scaling>
        <c:delete val="1"/>
        <c:axPos val="l"/>
        <c:majorTickMark val="out"/>
        <c:minorTickMark val="none"/>
        <c:tickLblPos val="nextTo"/>
        <c:crossAx val="229622528"/>
        <c:crosses val="autoZero"/>
        <c:auto val="1"/>
        <c:lblAlgn val="ctr"/>
        <c:lblOffset val="100"/>
        <c:noMultiLvlLbl val="0"/>
      </c:catAx>
      <c:valAx>
        <c:axId val="229622528"/>
        <c:scaling>
          <c:orientation val="minMax"/>
          <c:max val="1"/>
          <c:min val="0"/>
        </c:scaling>
        <c:delete val="1"/>
        <c:axPos val="t"/>
        <c:numFmt formatCode="0%" sourceLinked="1"/>
        <c:majorTickMark val="out"/>
        <c:minorTickMark val="none"/>
        <c:tickLblPos val="nextTo"/>
        <c:crossAx val="229580160"/>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76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AU</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0.34</c:v>
                </c:pt>
                <c:pt idx="1">
                  <c:v>0.54</c:v>
                </c:pt>
                <c:pt idx="2">
                  <c:v>0.42</c:v>
                </c:pt>
                <c:pt idx="3">
                  <c:v>0.46</c:v>
                </c:pt>
                <c:pt idx="4">
                  <c:v>0.42</c:v>
                </c:pt>
                <c:pt idx="5">
                  <c:v>0.37</c:v>
                </c:pt>
              </c:numCache>
            </c:numRef>
          </c:val>
        </c:ser>
        <c:dLbls>
          <c:dLblPos val="outEnd"/>
          <c:showLegendKey val="0"/>
          <c:showVal val="1"/>
          <c:showCatName val="0"/>
          <c:showSerName val="0"/>
          <c:showPercent val="0"/>
          <c:showBubbleSize val="0"/>
        </c:dLbls>
        <c:gapWidth val="50"/>
        <c:axId val="229641216"/>
        <c:axId val="229695872"/>
      </c:barChart>
      <c:catAx>
        <c:axId val="229641216"/>
        <c:scaling>
          <c:orientation val="maxMin"/>
        </c:scaling>
        <c:delete val="1"/>
        <c:axPos val="l"/>
        <c:majorTickMark val="out"/>
        <c:minorTickMark val="none"/>
        <c:tickLblPos val="nextTo"/>
        <c:crossAx val="229695872"/>
        <c:crosses val="autoZero"/>
        <c:auto val="1"/>
        <c:lblAlgn val="ctr"/>
        <c:lblOffset val="100"/>
        <c:noMultiLvlLbl val="0"/>
      </c:catAx>
      <c:valAx>
        <c:axId val="229695872"/>
        <c:scaling>
          <c:orientation val="minMax"/>
          <c:max val="1"/>
          <c:min val="0"/>
        </c:scaling>
        <c:delete val="1"/>
        <c:axPos val="t"/>
        <c:numFmt formatCode="0%" sourceLinked="1"/>
        <c:majorTickMark val="out"/>
        <c:minorTickMark val="none"/>
        <c:tickLblPos val="nextTo"/>
        <c:crossAx val="229641216"/>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76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AU</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 (A)</c:v>
                </c:pt>
                <c:pt idx="1">
                  <c:v>Female</c:v>
                </c:pt>
                <c:pt idx="2">
                  <c:v>Male (B)</c:v>
                </c:pt>
                <c:pt idx="3">
                  <c:v>Female</c:v>
                </c:pt>
                <c:pt idx="4">
                  <c:v>Male (C)</c:v>
                </c:pt>
                <c:pt idx="5">
                  <c:v>Female</c:v>
                </c:pt>
              </c:strCache>
            </c:strRef>
          </c:cat>
          <c:val>
            <c:numRef>
              <c:f>Sheet1!$B$2:$B$7</c:f>
              <c:numCache>
                <c:formatCode>0%</c:formatCode>
                <c:ptCount val="6"/>
                <c:pt idx="0">
                  <c:v>0.21</c:v>
                </c:pt>
                <c:pt idx="1">
                  <c:v>0.17</c:v>
                </c:pt>
                <c:pt idx="2">
                  <c:v>0.16</c:v>
                </c:pt>
                <c:pt idx="3">
                  <c:v>0.15</c:v>
                </c:pt>
                <c:pt idx="4">
                  <c:v>0.16</c:v>
                </c:pt>
                <c:pt idx="5">
                  <c:v>0.12</c:v>
                </c:pt>
              </c:numCache>
            </c:numRef>
          </c:val>
        </c:ser>
        <c:dLbls>
          <c:dLblPos val="outEnd"/>
          <c:showLegendKey val="0"/>
          <c:showVal val="1"/>
          <c:showCatName val="0"/>
          <c:showSerName val="0"/>
          <c:showPercent val="0"/>
          <c:showBubbleSize val="0"/>
        </c:dLbls>
        <c:gapWidth val="50"/>
        <c:axId val="229706368"/>
        <c:axId val="229810176"/>
      </c:barChart>
      <c:catAx>
        <c:axId val="229706368"/>
        <c:scaling>
          <c:orientation val="maxMin"/>
        </c:scaling>
        <c:delete val="1"/>
        <c:axPos val="l"/>
        <c:majorTickMark val="out"/>
        <c:minorTickMark val="none"/>
        <c:tickLblPos val="nextTo"/>
        <c:crossAx val="229810176"/>
        <c:crosses val="autoZero"/>
        <c:auto val="1"/>
        <c:lblAlgn val="ctr"/>
        <c:lblOffset val="100"/>
        <c:noMultiLvlLbl val="0"/>
      </c:catAx>
      <c:valAx>
        <c:axId val="229810176"/>
        <c:scaling>
          <c:orientation val="minMax"/>
          <c:max val="1"/>
          <c:min val="0"/>
        </c:scaling>
        <c:delete val="1"/>
        <c:axPos val="t"/>
        <c:numFmt formatCode="0%" sourceLinked="1"/>
        <c:majorTickMark val="out"/>
        <c:minorTickMark val="none"/>
        <c:tickLblPos val="nextTo"/>
        <c:crossAx val="229706368"/>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76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dLbl>
              <c:idx val="5"/>
              <c:layout>
                <c:manualLayout>
                  <c:x val="-1.1015326916688568E-2"/>
                  <c:y val="0"/>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Sheet1!$A$2:$A$7</c:f>
              <c:strCache>
                <c:ptCount val="6"/>
                <c:pt idx="0">
                  <c:v>Males</c:v>
                </c:pt>
                <c:pt idx="1">
                  <c:v>Females</c:v>
                </c:pt>
                <c:pt idx="2">
                  <c:v>Males</c:v>
                </c:pt>
                <c:pt idx="3">
                  <c:v>Females</c:v>
                </c:pt>
                <c:pt idx="4">
                  <c:v>Males</c:v>
                </c:pt>
                <c:pt idx="5">
                  <c:v>Females</c:v>
                </c:pt>
              </c:strCache>
            </c:strRef>
          </c:cat>
          <c:val>
            <c:numRef>
              <c:f>Sheet1!$B$2:$B$7</c:f>
              <c:numCache>
                <c:formatCode>0%</c:formatCode>
                <c:ptCount val="6"/>
                <c:pt idx="0">
                  <c:v>0.79</c:v>
                </c:pt>
                <c:pt idx="1">
                  <c:v>0.83</c:v>
                </c:pt>
                <c:pt idx="2">
                  <c:v>0.86</c:v>
                </c:pt>
                <c:pt idx="3">
                  <c:v>0.88</c:v>
                </c:pt>
                <c:pt idx="4">
                  <c:v>0.9</c:v>
                </c:pt>
                <c:pt idx="5">
                  <c:v>0.88</c:v>
                </c:pt>
              </c:numCache>
            </c:numRef>
          </c:val>
        </c:ser>
        <c:ser>
          <c:idx val="1"/>
          <c:order val="1"/>
          <c:tx>
            <c:strRef>
              <c:f>Sheet1!$C$1</c:f>
              <c:strCache>
                <c:ptCount val="1"/>
                <c:pt idx="0">
                  <c:v>Neutral</c:v>
                </c:pt>
              </c:strCache>
            </c:strRef>
          </c:tx>
          <c:invertIfNegative val="0"/>
          <c:dLbls>
            <c:dLbl>
              <c:idx val="5"/>
              <c:delete val="1"/>
            </c:dLbl>
            <c:showLegendKey val="0"/>
            <c:showVal val="1"/>
            <c:showCatName val="0"/>
            <c:showSerName val="0"/>
            <c:showPercent val="0"/>
            <c:showBubbleSize val="0"/>
            <c:showLeaderLines val="0"/>
          </c:dLbls>
          <c:cat>
            <c:strRef>
              <c:f>Sheet1!$A$2:$A$7</c:f>
              <c:strCache>
                <c:ptCount val="6"/>
                <c:pt idx="0">
                  <c:v>Males</c:v>
                </c:pt>
                <c:pt idx="1">
                  <c:v>Females</c:v>
                </c:pt>
                <c:pt idx="2">
                  <c:v>Males</c:v>
                </c:pt>
                <c:pt idx="3">
                  <c:v>Females</c:v>
                </c:pt>
                <c:pt idx="4">
                  <c:v>Males</c:v>
                </c:pt>
                <c:pt idx="5">
                  <c:v>Females</c:v>
                </c:pt>
              </c:strCache>
            </c:strRef>
          </c:cat>
          <c:val>
            <c:numRef>
              <c:f>Sheet1!$C$2:$C$7</c:f>
              <c:numCache>
                <c:formatCode>0%</c:formatCode>
                <c:ptCount val="6"/>
                <c:pt idx="0">
                  <c:v>0.17999999999999994</c:v>
                </c:pt>
                <c:pt idx="1">
                  <c:v>0.14000000000000001</c:v>
                </c:pt>
                <c:pt idx="2">
                  <c:v>7.0000000000000062E-2</c:v>
                </c:pt>
                <c:pt idx="3">
                  <c:v>5.0000000000000044E-2</c:v>
                </c:pt>
                <c:pt idx="4">
                  <c:v>3.0000000000000027E-2</c:v>
                </c:pt>
                <c:pt idx="5">
                  <c:v>0</c:v>
                </c:pt>
              </c:numCache>
            </c:numRef>
          </c:val>
        </c:ser>
        <c:ser>
          <c:idx val="2"/>
          <c:order val="2"/>
          <c:tx>
            <c:strRef>
              <c:f>Sheet1!$D$1</c:f>
              <c:strCache>
                <c:ptCount val="1"/>
                <c:pt idx="0">
                  <c:v>Disagree</c:v>
                </c:pt>
              </c:strCache>
            </c:strRef>
          </c:tx>
          <c:spPr>
            <a:solidFill>
              <a:srgbClr val="C00000"/>
            </a:solidFill>
          </c:spPr>
          <c:invertIfNegative val="0"/>
          <c:cat>
            <c:strRef>
              <c:f>Sheet1!$A$2:$A$7</c:f>
              <c:strCache>
                <c:ptCount val="6"/>
                <c:pt idx="0">
                  <c:v>Males</c:v>
                </c:pt>
                <c:pt idx="1">
                  <c:v>Females</c:v>
                </c:pt>
                <c:pt idx="2">
                  <c:v>Males</c:v>
                </c:pt>
                <c:pt idx="3">
                  <c:v>Females</c:v>
                </c:pt>
                <c:pt idx="4">
                  <c:v>Males</c:v>
                </c:pt>
                <c:pt idx="5">
                  <c:v>Females</c:v>
                </c:pt>
              </c:strCache>
            </c:strRef>
          </c:cat>
          <c:val>
            <c:numRef>
              <c:f>Sheet1!$D$2:$D$7</c:f>
              <c:numCache>
                <c:formatCode>0%</c:formatCode>
                <c:ptCount val="6"/>
                <c:pt idx="0">
                  <c:v>0.03</c:v>
                </c:pt>
                <c:pt idx="1">
                  <c:v>0.03</c:v>
                </c:pt>
                <c:pt idx="2">
                  <c:v>7.0000000000000007E-2</c:v>
                </c:pt>
                <c:pt idx="3">
                  <c:v>7.0000000000000007E-2</c:v>
                </c:pt>
                <c:pt idx="4">
                  <c:v>7.0000000000000007E-2</c:v>
                </c:pt>
                <c:pt idx="5">
                  <c:v>0.12</c:v>
                </c:pt>
              </c:numCache>
            </c:numRef>
          </c:val>
        </c:ser>
        <c:dLbls>
          <c:showLegendKey val="0"/>
          <c:showVal val="1"/>
          <c:showCatName val="0"/>
          <c:showSerName val="0"/>
          <c:showPercent val="0"/>
          <c:showBubbleSize val="0"/>
        </c:dLbls>
        <c:gapWidth val="50"/>
        <c:overlap val="100"/>
        <c:axId val="229442304"/>
        <c:axId val="229443840"/>
      </c:barChart>
      <c:catAx>
        <c:axId val="229442304"/>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229443840"/>
        <c:crosses val="autoZero"/>
        <c:auto val="1"/>
        <c:lblAlgn val="ctr"/>
        <c:lblOffset val="100"/>
        <c:noMultiLvlLbl val="0"/>
      </c:catAx>
      <c:valAx>
        <c:axId val="229443840"/>
        <c:scaling>
          <c:orientation val="minMax"/>
          <c:max val="1"/>
          <c:min val="0"/>
        </c:scaling>
        <c:delete val="1"/>
        <c:axPos val="b"/>
        <c:numFmt formatCode="0%" sourceLinked="0"/>
        <c:majorTickMark val="none"/>
        <c:minorTickMark val="none"/>
        <c:tickLblPos val="nextTo"/>
        <c:crossAx val="229442304"/>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76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cat>
            <c:strRef>
              <c:f>Sheet1!$A$2:$A$7</c:f>
              <c:strCache>
                <c:ptCount val="6"/>
                <c:pt idx="0">
                  <c:v>Males</c:v>
                </c:pt>
                <c:pt idx="1">
                  <c:v>Females</c:v>
                </c:pt>
                <c:pt idx="2">
                  <c:v>Males</c:v>
                </c:pt>
                <c:pt idx="3">
                  <c:v>Females</c:v>
                </c:pt>
                <c:pt idx="4">
                  <c:v>Males</c:v>
                </c:pt>
                <c:pt idx="5">
                  <c:v>Females</c:v>
                </c:pt>
              </c:strCache>
            </c:strRef>
          </c:cat>
          <c:val>
            <c:numRef>
              <c:f>Sheet1!$B$2:$B$7</c:f>
              <c:numCache>
                <c:formatCode>0%</c:formatCode>
                <c:ptCount val="6"/>
                <c:pt idx="0">
                  <c:v>0.41</c:v>
                </c:pt>
                <c:pt idx="1">
                  <c:v>0.61</c:v>
                </c:pt>
                <c:pt idx="2">
                  <c:v>0.69</c:v>
                </c:pt>
                <c:pt idx="3">
                  <c:v>0.75</c:v>
                </c:pt>
                <c:pt idx="4">
                  <c:v>0.7</c:v>
                </c:pt>
                <c:pt idx="5">
                  <c:v>0.78</c:v>
                </c:pt>
              </c:numCache>
            </c:numRef>
          </c:val>
        </c:ser>
        <c:ser>
          <c:idx val="1"/>
          <c:order val="1"/>
          <c:tx>
            <c:strRef>
              <c:f>Sheet1!$C$1</c:f>
              <c:strCache>
                <c:ptCount val="1"/>
                <c:pt idx="0">
                  <c:v>Neutral</c:v>
                </c:pt>
              </c:strCache>
            </c:strRef>
          </c:tx>
          <c:invertIfNegative val="0"/>
          <c:cat>
            <c:strRef>
              <c:f>Sheet1!$A$2:$A$7</c:f>
              <c:strCache>
                <c:ptCount val="6"/>
                <c:pt idx="0">
                  <c:v>Males</c:v>
                </c:pt>
                <c:pt idx="1">
                  <c:v>Females</c:v>
                </c:pt>
                <c:pt idx="2">
                  <c:v>Males</c:v>
                </c:pt>
                <c:pt idx="3">
                  <c:v>Females</c:v>
                </c:pt>
                <c:pt idx="4">
                  <c:v>Males</c:v>
                </c:pt>
                <c:pt idx="5">
                  <c:v>Females</c:v>
                </c:pt>
              </c:strCache>
            </c:strRef>
          </c:cat>
          <c:val>
            <c:numRef>
              <c:f>Sheet1!$C$2:$C$7</c:f>
              <c:numCache>
                <c:formatCode>0%</c:formatCode>
                <c:ptCount val="6"/>
                <c:pt idx="0">
                  <c:v>0.37</c:v>
                </c:pt>
                <c:pt idx="1">
                  <c:v>0.22999999999999998</c:v>
                </c:pt>
                <c:pt idx="2">
                  <c:v>0.19000000000000006</c:v>
                </c:pt>
                <c:pt idx="3">
                  <c:v>0.12</c:v>
                </c:pt>
                <c:pt idx="4">
                  <c:v>0.15000000000000002</c:v>
                </c:pt>
                <c:pt idx="5">
                  <c:v>9.9999999999999978E-2</c:v>
                </c:pt>
              </c:numCache>
            </c:numRef>
          </c:val>
        </c:ser>
        <c:ser>
          <c:idx val="2"/>
          <c:order val="2"/>
          <c:tx>
            <c:strRef>
              <c:f>Sheet1!$D$1</c:f>
              <c:strCache>
                <c:ptCount val="1"/>
                <c:pt idx="0">
                  <c:v>Agree</c:v>
                </c:pt>
              </c:strCache>
            </c:strRef>
          </c:tx>
          <c:spPr>
            <a:solidFill>
              <a:srgbClr val="C00000"/>
            </a:solidFill>
          </c:spPr>
          <c:invertIfNegative val="0"/>
          <c:cat>
            <c:strRef>
              <c:f>Sheet1!$A$2:$A$7</c:f>
              <c:strCache>
                <c:ptCount val="6"/>
                <c:pt idx="0">
                  <c:v>Males</c:v>
                </c:pt>
                <c:pt idx="1">
                  <c:v>Females</c:v>
                </c:pt>
                <c:pt idx="2">
                  <c:v>Males</c:v>
                </c:pt>
                <c:pt idx="3">
                  <c:v>Females</c:v>
                </c:pt>
                <c:pt idx="4">
                  <c:v>Males</c:v>
                </c:pt>
                <c:pt idx="5">
                  <c:v>Females</c:v>
                </c:pt>
              </c:strCache>
            </c:strRef>
          </c:cat>
          <c:val>
            <c:numRef>
              <c:f>Sheet1!$D$2:$D$7</c:f>
              <c:numCache>
                <c:formatCode>0%</c:formatCode>
                <c:ptCount val="6"/>
                <c:pt idx="0">
                  <c:v>0.22</c:v>
                </c:pt>
                <c:pt idx="1">
                  <c:v>0.16</c:v>
                </c:pt>
                <c:pt idx="2">
                  <c:v>0.12</c:v>
                </c:pt>
                <c:pt idx="3">
                  <c:v>0.13</c:v>
                </c:pt>
                <c:pt idx="4">
                  <c:v>0.15</c:v>
                </c:pt>
                <c:pt idx="5">
                  <c:v>0.12</c:v>
                </c:pt>
              </c:numCache>
            </c:numRef>
          </c:val>
        </c:ser>
        <c:dLbls>
          <c:dLblPos val="ctr"/>
          <c:showLegendKey val="0"/>
          <c:showVal val="1"/>
          <c:showCatName val="0"/>
          <c:showSerName val="0"/>
          <c:showPercent val="0"/>
          <c:showBubbleSize val="0"/>
        </c:dLbls>
        <c:gapWidth val="50"/>
        <c:overlap val="100"/>
        <c:axId val="230167296"/>
        <c:axId val="230168832"/>
      </c:barChart>
      <c:catAx>
        <c:axId val="230167296"/>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230168832"/>
        <c:crosses val="autoZero"/>
        <c:auto val="1"/>
        <c:lblAlgn val="ctr"/>
        <c:lblOffset val="100"/>
        <c:noMultiLvlLbl val="0"/>
      </c:catAx>
      <c:valAx>
        <c:axId val="230168832"/>
        <c:scaling>
          <c:orientation val="minMax"/>
          <c:max val="1"/>
          <c:min val="0"/>
        </c:scaling>
        <c:delete val="1"/>
        <c:axPos val="b"/>
        <c:numFmt formatCode="0%" sourceLinked="0"/>
        <c:majorTickMark val="none"/>
        <c:minorTickMark val="none"/>
        <c:tickLblPos val="nextTo"/>
        <c:crossAx val="230167296"/>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76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cat>
            <c:strRef>
              <c:f>Sheet1!$A$2:$A$7</c:f>
              <c:strCache>
                <c:ptCount val="6"/>
                <c:pt idx="0">
                  <c:v>Males</c:v>
                </c:pt>
                <c:pt idx="1">
                  <c:v>Females</c:v>
                </c:pt>
                <c:pt idx="2">
                  <c:v>Males</c:v>
                </c:pt>
                <c:pt idx="3">
                  <c:v>Females</c:v>
                </c:pt>
                <c:pt idx="4">
                  <c:v>Males</c:v>
                </c:pt>
                <c:pt idx="5">
                  <c:v>Females</c:v>
                </c:pt>
              </c:strCache>
            </c:strRef>
          </c:cat>
          <c:val>
            <c:numRef>
              <c:f>Sheet1!$B$2:$B$7</c:f>
              <c:numCache>
                <c:formatCode>0%</c:formatCode>
                <c:ptCount val="6"/>
                <c:pt idx="0">
                  <c:v>0.44</c:v>
                </c:pt>
                <c:pt idx="1">
                  <c:v>0.4</c:v>
                </c:pt>
                <c:pt idx="2">
                  <c:v>0.54</c:v>
                </c:pt>
                <c:pt idx="3">
                  <c:v>0.54</c:v>
                </c:pt>
                <c:pt idx="4">
                  <c:v>0.56000000000000005</c:v>
                </c:pt>
                <c:pt idx="5">
                  <c:v>0.5</c:v>
                </c:pt>
              </c:numCache>
            </c:numRef>
          </c:val>
        </c:ser>
        <c:ser>
          <c:idx val="1"/>
          <c:order val="1"/>
          <c:tx>
            <c:strRef>
              <c:f>Sheet1!$C$1</c:f>
              <c:strCache>
                <c:ptCount val="1"/>
                <c:pt idx="0">
                  <c:v>Neutral</c:v>
                </c:pt>
              </c:strCache>
            </c:strRef>
          </c:tx>
          <c:invertIfNegative val="0"/>
          <c:cat>
            <c:strRef>
              <c:f>Sheet1!$A$2:$A$7</c:f>
              <c:strCache>
                <c:ptCount val="6"/>
                <c:pt idx="0">
                  <c:v>Males</c:v>
                </c:pt>
                <c:pt idx="1">
                  <c:v>Females</c:v>
                </c:pt>
                <c:pt idx="2">
                  <c:v>Males</c:v>
                </c:pt>
                <c:pt idx="3">
                  <c:v>Females</c:v>
                </c:pt>
                <c:pt idx="4">
                  <c:v>Males</c:v>
                </c:pt>
                <c:pt idx="5">
                  <c:v>Females</c:v>
                </c:pt>
              </c:strCache>
            </c:strRef>
          </c:cat>
          <c:val>
            <c:numRef>
              <c:f>Sheet1!$C$2:$C$7</c:f>
              <c:numCache>
                <c:formatCode>0%</c:formatCode>
                <c:ptCount val="6"/>
                <c:pt idx="0">
                  <c:v>0.37</c:v>
                </c:pt>
                <c:pt idx="1">
                  <c:v>0.43999999999999995</c:v>
                </c:pt>
                <c:pt idx="2">
                  <c:v>0.33999999999999997</c:v>
                </c:pt>
                <c:pt idx="3">
                  <c:v>0.31999999999999995</c:v>
                </c:pt>
                <c:pt idx="4">
                  <c:v>0.30999999999999994</c:v>
                </c:pt>
                <c:pt idx="5">
                  <c:v>0.35</c:v>
                </c:pt>
              </c:numCache>
            </c:numRef>
          </c:val>
        </c:ser>
        <c:ser>
          <c:idx val="2"/>
          <c:order val="2"/>
          <c:tx>
            <c:strRef>
              <c:f>Sheet1!$D$1</c:f>
              <c:strCache>
                <c:ptCount val="1"/>
                <c:pt idx="0">
                  <c:v>Agree</c:v>
                </c:pt>
              </c:strCache>
            </c:strRef>
          </c:tx>
          <c:spPr>
            <a:solidFill>
              <a:srgbClr val="C00000"/>
            </a:solidFill>
          </c:spPr>
          <c:invertIfNegative val="0"/>
          <c:cat>
            <c:strRef>
              <c:f>Sheet1!$A$2:$A$7</c:f>
              <c:strCache>
                <c:ptCount val="6"/>
                <c:pt idx="0">
                  <c:v>Males</c:v>
                </c:pt>
                <c:pt idx="1">
                  <c:v>Females</c:v>
                </c:pt>
                <c:pt idx="2">
                  <c:v>Males</c:v>
                </c:pt>
                <c:pt idx="3">
                  <c:v>Females</c:v>
                </c:pt>
                <c:pt idx="4">
                  <c:v>Males</c:v>
                </c:pt>
                <c:pt idx="5">
                  <c:v>Females</c:v>
                </c:pt>
              </c:strCache>
            </c:strRef>
          </c:cat>
          <c:val>
            <c:numRef>
              <c:f>Sheet1!$D$2:$D$7</c:f>
              <c:numCache>
                <c:formatCode>0%</c:formatCode>
                <c:ptCount val="6"/>
                <c:pt idx="0">
                  <c:v>0.19</c:v>
                </c:pt>
                <c:pt idx="1">
                  <c:v>0.16</c:v>
                </c:pt>
                <c:pt idx="2">
                  <c:v>0.12</c:v>
                </c:pt>
                <c:pt idx="3">
                  <c:v>0.14000000000000001</c:v>
                </c:pt>
                <c:pt idx="4">
                  <c:v>0.13</c:v>
                </c:pt>
                <c:pt idx="5">
                  <c:v>0.15</c:v>
                </c:pt>
              </c:numCache>
            </c:numRef>
          </c:val>
        </c:ser>
        <c:dLbls>
          <c:dLblPos val="ctr"/>
          <c:showLegendKey val="0"/>
          <c:showVal val="1"/>
          <c:showCatName val="0"/>
          <c:showSerName val="0"/>
          <c:showPercent val="0"/>
          <c:showBubbleSize val="0"/>
        </c:dLbls>
        <c:gapWidth val="50"/>
        <c:overlap val="100"/>
        <c:axId val="230204160"/>
        <c:axId val="230205696"/>
      </c:barChart>
      <c:catAx>
        <c:axId val="230204160"/>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230205696"/>
        <c:crosses val="autoZero"/>
        <c:auto val="1"/>
        <c:lblAlgn val="ctr"/>
        <c:lblOffset val="100"/>
        <c:noMultiLvlLbl val="0"/>
      </c:catAx>
      <c:valAx>
        <c:axId val="230205696"/>
        <c:scaling>
          <c:orientation val="minMax"/>
          <c:max val="1"/>
          <c:min val="0"/>
        </c:scaling>
        <c:delete val="1"/>
        <c:axPos val="b"/>
        <c:numFmt formatCode="0%" sourceLinked="0"/>
        <c:majorTickMark val="none"/>
        <c:minorTickMark val="none"/>
        <c:tickLblPos val="nextTo"/>
        <c:crossAx val="230204160"/>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76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cat>
            <c:strRef>
              <c:f>Sheet1!$A$2:$A$7</c:f>
              <c:strCache>
                <c:ptCount val="6"/>
                <c:pt idx="0">
                  <c:v>Males</c:v>
                </c:pt>
                <c:pt idx="1">
                  <c:v>Females</c:v>
                </c:pt>
                <c:pt idx="2">
                  <c:v>Males</c:v>
                </c:pt>
                <c:pt idx="3">
                  <c:v>Females</c:v>
                </c:pt>
                <c:pt idx="4">
                  <c:v>Males</c:v>
                </c:pt>
                <c:pt idx="5">
                  <c:v>Females</c:v>
                </c:pt>
              </c:strCache>
            </c:strRef>
          </c:cat>
          <c:val>
            <c:numRef>
              <c:f>Sheet1!$B$2:$B$7</c:f>
              <c:numCache>
                <c:formatCode>0%</c:formatCode>
                <c:ptCount val="6"/>
                <c:pt idx="0">
                  <c:v>0.56000000000000005</c:v>
                </c:pt>
                <c:pt idx="1">
                  <c:v>0.74</c:v>
                </c:pt>
                <c:pt idx="2">
                  <c:v>0.76</c:v>
                </c:pt>
                <c:pt idx="3">
                  <c:v>0.84</c:v>
                </c:pt>
                <c:pt idx="4">
                  <c:v>0.77</c:v>
                </c:pt>
                <c:pt idx="5">
                  <c:v>0.88</c:v>
                </c:pt>
              </c:numCache>
            </c:numRef>
          </c:val>
        </c:ser>
        <c:ser>
          <c:idx val="1"/>
          <c:order val="1"/>
          <c:tx>
            <c:strRef>
              <c:f>Sheet1!$C$1</c:f>
              <c:strCache>
                <c:ptCount val="1"/>
                <c:pt idx="0">
                  <c:v>Neutral</c:v>
                </c:pt>
              </c:strCache>
            </c:strRef>
          </c:tx>
          <c:invertIfNegative val="0"/>
          <c:cat>
            <c:strRef>
              <c:f>Sheet1!$A$2:$A$7</c:f>
              <c:strCache>
                <c:ptCount val="6"/>
                <c:pt idx="0">
                  <c:v>Males</c:v>
                </c:pt>
                <c:pt idx="1">
                  <c:v>Females</c:v>
                </c:pt>
                <c:pt idx="2">
                  <c:v>Males</c:v>
                </c:pt>
                <c:pt idx="3">
                  <c:v>Females</c:v>
                </c:pt>
                <c:pt idx="4">
                  <c:v>Males</c:v>
                </c:pt>
                <c:pt idx="5">
                  <c:v>Females</c:v>
                </c:pt>
              </c:strCache>
            </c:strRef>
          </c:cat>
          <c:val>
            <c:numRef>
              <c:f>Sheet1!$C$2:$C$7</c:f>
              <c:numCache>
                <c:formatCode>0%</c:formatCode>
                <c:ptCount val="6"/>
                <c:pt idx="0">
                  <c:v>0.24</c:v>
                </c:pt>
                <c:pt idx="1">
                  <c:v>0.16000000000000003</c:v>
                </c:pt>
                <c:pt idx="2">
                  <c:v>0.16000000000000003</c:v>
                </c:pt>
                <c:pt idx="3">
                  <c:v>0.10999999999999999</c:v>
                </c:pt>
                <c:pt idx="4">
                  <c:v>0.16999999999999993</c:v>
                </c:pt>
                <c:pt idx="5">
                  <c:v>8.9999999999999969E-2</c:v>
                </c:pt>
              </c:numCache>
            </c:numRef>
          </c:val>
        </c:ser>
        <c:ser>
          <c:idx val="2"/>
          <c:order val="2"/>
          <c:tx>
            <c:strRef>
              <c:f>Sheet1!$D$1</c:f>
              <c:strCache>
                <c:ptCount val="1"/>
                <c:pt idx="0">
                  <c:v>Agree</c:v>
                </c:pt>
              </c:strCache>
            </c:strRef>
          </c:tx>
          <c:spPr>
            <a:solidFill>
              <a:srgbClr val="C00000"/>
            </a:solidFill>
          </c:spPr>
          <c:invertIfNegative val="0"/>
          <c:cat>
            <c:strRef>
              <c:f>Sheet1!$A$2:$A$7</c:f>
              <c:strCache>
                <c:ptCount val="6"/>
                <c:pt idx="0">
                  <c:v>Males</c:v>
                </c:pt>
                <c:pt idx="1">
                  <c:v>Females</c:v>
                </c:pt>
                <c:pt idx="2">
                  <c:v>Males</c:v>
                </c:pt>
                <c:pt idx="3">
                  <c:v>Females</c:v>
                </c:pt>
                <c:pt idx="4">
                  <c:v>Males</c:v>
                </c:pt>
                <c:pt idx="5">
                  <c:v>Females</c:v>
                </c:pt>
              </c:strCache>
            </c:strRef>
          </c:cat>
          <c:val>
            <c:numRef>
              <c:f>Sheet1!$D$2:$D$7</c:f>
              <c:numCache>
                <c:formatCode>0%</c:formatCode>
                <c:ptCount val="6"/>
                <c:pt idx="0">
                  <c:v>0.2</c:v>
                </c:pt>
                <c:pt idx="1">
                  <c:v>0.1</c:v>
                </c:pt>
                <c:pt idx="2">
                  <c:v>0.08</c:v>
                </c:pt>
                <c:pt idx="3">
                  <c:v>0.05</c:v>
                </c:pt>
                <c:pt idx="4">
                  <c:v>0.06</c:v>
                </c:pt>
                <c:pt idx="5">
                  <c:v>0.03</c:v>
                </c:pt>
              </c:numCache>
            </c:numRef>
          </c:val>
        </c:ser>
        <c:dLbls>
          <c:dLblPos val="ctr"/>
          <c:showLegendKey val="0"/>
          <c:showVal val="1"/>
          <c:showCatName val="0"/>
          <c:showSerName val="0"/>
          <c:showPercent val="0"/>
          <c:showBubbleSize val="0"/>
        </c:dLbls>
        <c:gapWidth val="50"/>
        <c:overlap val="100"/>
        <c:axId val="229565184"/>
        <c:axId val="229566720"/>
      </c:barChart>
      <c:catAx>
        <c:axId val="229565184"/>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229566720"/>
        <c:crosses val="autoZero"/>
        <c:auto val="1"/>
        <c:lblAlgn val="ctr"/>
        <c:lblOffset val="100"/>
        <c:noMultiLvlLbl val="0"/>
      </c:catAx>
      <c:valAx>
        <c:axId val="229566720"/>
        <c:scaling>
          <c:orientation val="minMax"/>
          <c:max val="1"/>
          <c:min val="0"/>
        </c:scaling>
        <c:delete val="1"/>
        <c:axPos val="b"/>
        <c:numFmt formatCode="0%" sourceLinked="0"/>
        <c:majorTickMark val="none"/>
        <c:minorTickMark val="none"/>
        <c:tickLblPos val="nextTo"/>
        <c:crossAx val="229565184"/>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76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Sheet1!$A$2:$A$7</c:f>
              <c:strCache>
                <c:ptCount val="6"/>
                <c:pt idx="0">
                  <c:v>Males</c:v>
                </c:pt>
                <c:pt idx="1">
                  <c:v>Females</c:v>
                </c:pt>
                <c:pt idx="2">
                  <c:v>Males</c:v>
                </c:pt>
                <c:pt idx="3">
                  <c:v>Females</c:v>
                </c:pt>
                <c:pt idx="4">
                  <c:v>Males</c:v>
                </c:pt>
                <c:pt idx="5">
                  <c:v>Females</c:v>
                </c:pt>
              </c:strCache>
            </c:strRef>
          </c:cat>
          <c:val>
            <c:numRef>
              <c:f>Sheet1!$B$2:$B$7</c:f>
              <c:numCache>
                <c:formatCode>0%</c:formatCode>
                <c:ptCount val="6"/>
                <c:pt idx="0">
                  <c:v>0.56999999999999995</c:v>
                </c:pt>
                <c:pt idx="1">
                  <c:v>0.73</c:v>
                </c:pt>
                <c:pt idx="2">
                  <c:v>0.76</c:v>
                </c:pt>
                <c:pt idx="3">
                  <c:v>0.84</c:v>
                </c:pt>
                <c:pt idx="4">
                  <c:v>0.88</c:v>
                </c:pt>
                <c:pt idx="5">
                  <c:v>0.89</c:v>
                </c:pt>
              </c:numCache>
            </c:numRef>
          </c:val>
        </c:ser>
        <c:ser>
          <c:idx val="1"/>
          <c:order val="1"/>
          <c:tx>
            <c:strRef>
              <c:f>Sheet1!$C$1</c:f>
              <c:strCache>
                <c:ptCount val="1"/>
                <c:pt idx="0">
                  <c:v>Neutral</c:v>
                </c:pt>
              </c:strCache>
            </c:strRef>
          </c:tx>
          <c:invertIfNegative val="0"/>
          <c:cat>
            <c:strRef>
              <c:f>Sheet1!$A$2:$A$7</c:f>
              <c:strCache>
                <c:ptCount val="6"/>
                <c:pt idx="0">
                  <c:v>Males</c:v>
                </c:pt>
                <c:pt idx="1">
                  <c:v>Females</c:v>
                </c:pt>
                <c:pt idx="2">
                  <c:v>Males</c:v>
                </c:pt>
                <c:pt idx="3">
                  <c:v>Females</c:v>
                </c:pt>
                <c:pt idx="4">
                  <c:v>Males</c:v>
                </c:pt>
                <c:pt idx="5">
                  <c:v>Females</c:v>
                </c:pt>
              </c:strCache>
            </c:strRef>
          </c:cat>
          <c:val>
            <c:numRef>
              <c:f>Sheet1!$C$2:$C$7</c:f>
              <c:numCache>
                <c:formatCode>0%</c:formatCode>
                <c:ptCount val="6"/>
                <c:pt idx="0">
                  <c:v>0.29000000000000004</c:v>
                </c:pt>
                <c:pt idx="1">
                  <c:v>0.17000000000000004</c:v>
                </c:pt>
                <c:pt idx="2">
                  <c:v>0.16000000000000003</c:v>
                </c:pt>
                <c:pt idx="3">
                  <c:v>6.0000000000000053E-2</c:v>
                </c:pt>
                <c:pt idx="4">
                  <c:v>9.9999999999999978E-2</c:v>
                </c:pt>
                <c:pt idx="5">
                  <c:v>4.0000000000000036E-2</c:v>
                </c:pt>
              </c:numCache>
            </c:numRef>
          </c:val>
        </c:ser>
        <c:ser>
          <c:idx val="2"/>
          <c:order val="2"/>
          <c:tx>
            <c:strRef>
              <c:f>Sheet1!$D$1</c:f>
              <c:strCache>
                <c:ptCount val="1"/>
                <c:pt idx="0">
                  <c:v>Agree</c:v>
                </c:pt>
              </c:strCache>
            </c:strRef>
          </c:tx>
          <c:spPr>
            <a:solidFill>
              <a:srgbClr val="C00000"/>
            </a:solidFill>
          </c:spPr>
          <c:invertIfNegative val="0"/>
          <c:cat>
            <c:strRef>
              <c:f>Sheet1!$A$2:$A$7</c:f>
              <c:strCache>
                <c:ptCount val="6"/>
                <c:pt idx="0">
                  <c:v>Males</c:v>
                </c:pt>
                <c:pt idx="1">
                  <c:v>Females</c:v>
                </c:pt>
                <c:pt idx="2">
                  <c:v>Males</c:v>
                </c:pt>
                <c:pt idx="3">
                  <c:v>Females</c:v>
                </c:pt>
                <c:pt idx="4">
                  <c:v>Males</c:v>
                </c:pt>
                <c:pt idx="5">
                  <c:v>Females</c:v>
                </c:pt>
              </c:strCache>
            </c:strRef>
          </c:cat>
          <c:val>
            <c:numRef>
              <c:f>Sheet1!$D$2:$D$7</c:f>
              <c:numCache>
                <c:formatCode>0%</c:formatCode>
                <c:ptCount val="6"/>
                <c:pt idx="0">
                  <c:v>0.14000000000000001</c:v>
                </c:pt>
                <c:pt idx="1">
                  <c:v>0.1</c:v>
                </c:pt>
                <c:pt idx="2">
                  <c:v>0.08</c:v>
                </c:pt>
                <c:pt idx="3">
                  <c:v>0.1</c:v>
                </c:pt>
                <c:pt idx="4">
                  <c:v>0.02</c:v>
                </c:pt>
                <c:pt idx="5">
                  <c:v>7.0000000000000007E-2</c:v>
                </c:pt>
              </c:numCache>
            </c:numRef>
          </c:val>
        </c:ser>
        <c:dLbls>
          <c:showLegendKey val="0"/>
          <c:showVal val="1"/>
          <c:showCatName val="0"/>
          <c:showSerName val="0"/>
          <c:showPercent val="0"/>
          <c:showBubbleSize val="0"/>
        </c:dLbls>
        <c:gapWidth val="50"/>
        <c:overlap val="100"/>
        <c:axId val="230601856"/>
        <c:axId val="230603392"/>
      </c:barChart>
      <c:catAx>
        <c:axId val="230601856"/>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230603392"/>
        <c:crosses val="autoZero"/>
        <c:auto val="1"/>
        <c:lblAlgn val="ctr"/>
        <c:lblOffset val="100"/>
        <c:noMultiLvlLbl val="0"/>
      </c:catAx>
      <c:valAx>
        <c:axId val="230603392"/>
        <c:scaling>
          <c:orientation val="minMax"/>
          <c:max val="1"/>
          <c:min val="0"/>
        </c:scaling>
        <c:delete val="1"/>
        <c:axPos val="b"/>
        <c:numFmt formatCode="0%" sourceLinked="0"/>
        <c:majorTickMark val="none"/>
        <c:minorTickMark val="none"/>
        <c:tickLblPos val="nextTo"/>
        <c:crossAx val="230601856"/>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76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0.49</c:v>
                </c:pt>
                <c:pt idx="1">
                  <c:v>0.53</c:v>
                </c:pt>
                <c:pt idx="2">
                  <c:v>0.41</c:v>
                </c:pt>
              </c:numCache>
            </c:numRef>
          </c:val>
        </c:ser>
        <c:ser>
          <c:idx val="1"/>
          <c:order val="1"/>
          <c:tx>
            <c:strRef>
              <c:f>Sheet1!$C$1</c:f>
              <c:strCache>
                <c:ptCount val="1"/>
                <c:pt idx="0">
                  <c:v>Neutral</c:v>
                </c:pt>
              </c:strCache>
            </c:strRef>
          </c:tx>
          <c:invertIfNegative val="0"/>
          <c:cat>
            <c:strRef>
              <c:f>Sheet1!$A$2:$A$4</c:f>
              <c:strCache>
                <c:ptCount val="3"/>
                <c:pt idx="0">
                  <c:v>Urban</c:v>
                </c:pt>
                <c:pt idx="1">
                  <c:v>Suburban</c:v>
                </c:pt>
                <c:pt idx="2">
                  <c:v>Rural</c:v>
                </c:pt>
              </c:strCache>
            </c:strRef>
          </c:cat>
          <c:val>
            <c:numRef>
              <c:f>Sheet1!$C$2:$C$4</c:f>
              <c:numCache>
                <c:formatCode>0%</c:formatCode>
                <c:ptCount val="3"/>
                <c:pt idx="0">
                  <c:v>0.35</c:v>
                </c:pt>
                <c:pt idx="1">
                  <c:v>0.32999999999999996</c:v>
                </c:pt>
                <c:pt idx="2">
                  <c:v>0.52</c:v>
                </c:pt>
              </c:numCache>
            </c:numRef>
          </c:val>
        </c:ser>
        <c:ser>
          <c:idx val="2"/>
          <c:order val="2"/>
          <c:tx>
            <c:strRef>
              <c:f>Sheet1!$D$1</c:f>
              <c:strCache>
                <c:ptCount val="1"/>
                <c:pt idx="0">
                  <c:v>Agree</c:v>
                </c:pt>
              </c:strCache>
            </c:strRef>
          </c:tx>
          <c:spPr>
            <a:solidFill>
              <a:srgbClr val="C00000"/>
            </a:solidFill>
          </c:spPr>
          <c:invertIfNegative val="0"/>
          <c:cat>
            <c:strRef>
              <c:f>Sheet1!$A$2:$A$4</c:f>
              <c:strCache>
                <c:ptCount val="3"/>
                <c:pt idx="0">
                  <c:v>Urban</c:v>
                </c:pt>
                <c:pt idx="1">
                  <c:v>Suburban</c:v>
                </c:pt>
                <c:pt idx="2">
                  <c:v>Rural</c:v>
                </c:pt>
              </c:strCache>
            </c:strRef>
          </c:cat>
          <c:val>
            <c:numRef>
              <c:f>Sheet1!$D$2:$D$4</c:f>
              <c:numCache>
                <c:formatCode>0%</c:formatCode>
                <c:ptCount val="3"/>
                <c:pt idx="0">
                  <c:v>0.16</c:v>
                </c:pt>
                <c:pt idx="1">
                  <c:v>0.14000000000000001</c:v>
                </c:pt>
                <c:pt idx="2">
                  <c:v>7.0000000000000007E-2</c:v>
                </c:pt>
              </c:numCache>
            </c:numRef>
          </c:val>
        </c:ser>
        <c:dLbls>
          <c:showLegendKey val="0"/>
          <c:showVal val="1"/>
          <c:showCatName val="0"/>
          <c:showSerName val="0"/>
          <c:showPercent val="0"/>
          <c:showBubbleSize val="0"/>
        </c:dLbls>
        <c:gapWidth val="50"/>
        <c:overlap val="100"/>
        <c:axId val="230034432"/>
        <c:axId val="230040320"/>
      </c:barChart>
      <c:catAx>
        <c:axId val="230034432"/>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230040320"/>
        <c:crosses val="autoZero"/>
        <c:auto val="1"/>
        <c:lblAlgn val="ctr"/>
        <c:lblOffset val="100"/>
        <c:noMultiLvlLbl val="0"/>
      </c:catAx>
      <c:valAx>
        <c:axId val="230040320"/>
        <c:scaling>
          <c:orientation val="minMax"/>
          <c:max val="1"/>
          <c:min val="0"/>
        </c:scaling>
        <c:delete val="1"/>
        <c:axPos val="b"/>
        <c:numFmt formatCode="0%" sourceLinked="0"/>
        <c:majorTickMark val="none"/>
        <c:minorTickMark val="none"/>
        <c:tickLblPos val="nextTo"/>
        <c:crossAx val="230034432"/>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7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944278676172799"/>
          <c:y val="8.723431624406626E-2"/>
          <c:w val="0.64944069782562219"/>
          <c:h val="0.82553136751186751"/>
        </c:manualLayout>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C00000"/>
              </a:solidFill>
            </c:spPr>
          </c:dPt>
          <c:dPt>
            <c:idx val="6"/>
            <c:invertIfNegative val="0"/>
            <c:bubble3D val="0"/>
            <c:spPr>
              <a:solidFill>
                <a:srgbClr val="C00000"/>
              </a:solidFill>
            </c:spPr>
          </c:dPt>
          <c:dPt>
            <c:idx val="7"/>
            <c:invertIfNegative val="0"/>
            <c:bubble3D val="0"/>
            <c:spPr>
              <a:solidFill>
                <a:srgbClr val="C00000"/>
              </a:solidFill>
            </c:spPr>
          </c:dPt>
          <c:dPt>
            <c:idx val="8"/>
            <c:invertIfNegative val="0"/>
            <c:bubble3D val="0"/>
            <c:spPr>
              <a:solidFill>
                <a:schemeClr val="tx1">
                  <a:lumMod val="65000"/>
                  <a:lumOff val="35000"/>
                </a:schemeClr>
              </a:solidFill>
            </c:spPr>
          </c:dPt>
          <c:dPt>
            <c:idx val="9"/>
            <c:invertIfNegative val="0"/>
            <c:bubble3D val="0"/>
            <c:spPr>
              <a:solidFill>
                <a:schemeClr val="tx1">
                  <a:lumMod val="65000"/>
                  <a:lumOff val="35000"/>
                </a:schemeClr>
              </a:solidFill>
            </c:spPr>
          </c:dPt>
          <c:dPt>
            <c:idx val="10"/>
            <c:invertIfNegative val="0"/>
            <c:bubble3D val="0"/>
            <c:spPr>
              <a:solidFill>
                <a:schemeClr val="tx1">
                  <a:lumMod val="65000"/>
                  <a:lumOff val="35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Sheet1!$A$2:$A$12</c:f>
              <c:strCache>
                <c:ptCount val="11"/>
                <c:pt idx="0">
                  <c:v>Shortness of breath</c:v>
                </c:pt>
                <c:pt idx="1">
                  <c:v>Chest pain</c:v>
                </c:pt>
                <c:pt idx="2">
                  <c:v>Rapid heart rate</c:v>
                </c:pt>
                <c:pt idx="3">
                  <c:v>Light headed/pass out</c:v>
                </c:pt>
                <c:pt idx="4">
                  <c:v>Cough up blood</c:v>
                </c:pt>
                <c:pt idx="5">
                  <c:v>Slow/shallow breathing</c:v>
                </c:pt>
                <c:pt idx="6">
                  <c:v>Pain radiating down arm</c:v>
                </c:pt>
                <c:pt idx="7">
                  <c:v>Frequent headaches</c:v>
                </c:pt>
                <c:pt idx="8">
                  <c:v>Other</c:v>
                </c:pt>
                <c:pt idx="9">
                  <c:v>None of the above</c:v>
                </c:pt>
                <c:pt idx="10">
                  <c:v>Not sure</c:v>
                </c:pt>
              </c:strCache>
            </c:strRef>
          </c:cat>
          <c:val>
            <c:numRef>
              <c:f>Sheet1!$B$2:$B$12</c:f>
              <c:numCache>
                <c:formatCode>0%</c:formatCode>
                <c:ptCount val="11"/>
                <c:pt idx="0">
                  <c:v>0.78</c:v>
                </c:pt>
                <c:pt idx="1">
                  <c:v>0.69</c:v>
                </c:pt>
                <c:pt idx="2">
                  <c:v>0.53</c:v>
                </c:pt>
                <c:pt idx="3">
                  <c:v>0.49</c:v>
                </c:pt>
                <c:pt idx="4">
                  <c:v>0.33</c:v>
                </c:pt>
                <c:pt idx="5">
                  <c:v>0.47</c:v>
                </c:pt>
                <c:pt idx="6">
                  <c:v>0.24</c:v>
                </c:pt>
                <c:pt idx="7">
                  <c:v>0.14000000000000001</c:v>
                </c:pt>
                <c:pt idx="8">
                  <c:v>0</c:v>
                </c:pt>
                <c:pt idx="9">
                  <c:v>0.03</c:v>
                </c:pt>
                <c:pt idx="10">
                  <c:v>0.04</c:v>
                </c:pt>
              </c:numCache>
            </c:numRef>
          </c:val>
        </c:ser>
        <c:dLbls>
          <c:dLblPos val="outEnd"/>
          <c:showLegendKey val="0"/>
          <c:showVal val="1"/>
          <c:showCatName val="0"/>
          <c:showSerName val="0"/>
          <c:showPercent val="0"/>
          <c:showBubbleSize val="0"/>
        </c:dLbls>
        <c:gapWidth val="50"/>
        <c:axId val="149262336"/>
        <c:axId val="149277696"/>
      </c:barChart>
      <c:catAx>
        <c:axId val="149262336"/>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49277696"/>
        <c:crosses val="autoZero"/>
        <c:auto val="1"/>
        <c:lblAlgn val="ctr"/>
        <c:lblOffset val="100"/>
        <c:noMultiLvlLbl val="0"/>
      </c:catAx>
      <c:valAx>
        <c:axId val="149277696"/>
        <c:scaling>
          <c:orientation val="minMax"/>
          <c:max val="0.8"/>
          <c:min val="0"/>
        </c:scaling>
        <c:delete val="1"/>
        <c:axPos val="t"/>
        <c:numFmt formatCode="0%" sourceLinked="1"/>
        <c:majorTickMark val="out"/>
        <c:minorTickMark val="none"/>
        <c:tickLblPos val="nextTo"/>
        <c:crossAx val="14926233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7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0.74</c:v>
                </c:pt>
                <c:pt idx="1">
                  <c:v>0.72</c:v>
                </c:pt>
                <c:pt idx="2">
                  <c:v>0.8</c:v>
                </c:pt>
              </c:numCache>
            </c:numRef>
          </c:val>
        </c:ser>
        <c:ser>
          <c:idx val="1"/>
          <c:order val="1"/>
          <c:tx>
            <c:strRef>
              <c:f>Sheet1!$C$1</c:f>
              <c:strCache>
                <c:ptCount val="1"/>
                <c:pt idx="0">
                  <c:v>Neutral</c:v>
                </c:pt>
              </c:strCache>
            </c:strRef>
          </c:tx>
          <c:invertIfNegative val="0"/>
          <c:cat>
            <c:strRef>
              <c:f>Sheet1!$A$2:$A$4</c:f>
              <c:strCache>
                <c:ptCount val="3"/>
                <c:pt idx="0">
                  <c:v>Urban</c:v>
                </c:pt>
                <c:pt idx="1">
                  <c:v>Suburban</c:v>
                </c:pt>
                <c:pt idx="2">
                  <c:v>Rural</c:v>
                </c:pt>
              </c:strCache>
            </c:strRef>
          </c:cat>
          <c:val>
            <c:numRef>
              <c:f>Sheet1!$C$2:$C$4</c:f>
              <c:numCache>
                <c:formatCode>0%</c:formatCode>
                <c:ptCount val="3"/>
                <c:pt idx="0">
                  <c:v>0.15000000000000002</c:v>
                </c:pt>
                <c:pt idx="1">
                  <c:v>0.20999999999999996</c:v>
                </c:pt>
                <c:pt idx="2">
                  <c:v>0.14999999999999991</c:v>
                </c:pt>
              </c:numCache>
            </c:numRef>
          </c:val>
        </c:ser>
        <c:ser>
          <c:idx val="2"/>
          <c:order val="2"/>
          <c:tx>
            <c:strRef>
              <c:f>Sheet1!$D$1</c:f>
              <c:strCache>
                <c:ptCount val="1"/>
                <c:pt idx="0">
                  <c:v>Agree</c:v>
                </c:pt>
              </c:strCache>
            </c:strRef>
          </c:tx>
          <c:spPr>
            <a:solidFill>
              <a:srgbClr val="C00000"/>
            </a:solidFill>
          </c:spPr>
          <c:invertIfNegative val="0"/>
          <c:cat>
            <c:strRef>
              <c:f>Sheet1!$A$2:$A$4</c:f>
              <c:strCache>
                <c:ptCount val="3"/>
                <c:pt idx="0">
                  <c:v>Urban</c:v>
                </c:pt>
                <c:pt idx="1">
                  <c:v>Suburban</c:v>
                </c:pt>
                <c:pt idx="2">
                  <c:v>Rural</c:v>
                </c:pt>
              </c:strCache>
            </c:strRef>
          </c:cat>
          <c:val>
            <c:numRef>
              <c:f>Sheet1!$D$2:$D$4</c:f>
              <c:numCache>
                <c:formatCode>0%</c:formatCode>
                <c:ptCount val="3"/>
                <c:pt idx="0">
                  <c:v>0.11</c:v>
                </c:pt>
                <c:pt idx="1">
                  <c:v>7.0000000000000007E-2</c:v>
                </c:pt>
                <c:pt idx="2">
                  <c:v>0.05</c:v>
                </c:pt>
              </c:numCache>
            </c:numRef>
          </c:val>
        </c:ser>
        <c:dLbls>
          <c:showLegendKey val="0"/>
          <c:showVal val="1"/>
          <c:showCatName val="0"/>
          <c:showSerName val="0"/>
          <c:showPercent val="0"/>
          <c:showBubbleSize val="0"/>
        </c:dLbls>
        <c:gapWidth val="50"/>
        <c:overlap val="100"/>
        <c:axId val="230083584"/>
        <c:axId val="230089472"/>
      </c:barChart>
      <c:catAx>
        <c:axId val="230083584"/>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230089472"/>
        <c:crosses val="autoZero"/>
        <c:auto val="1"/>
        <c:lblAlgn val="ctr"/>
        <c:lblOffset val="100"/>
        <c:noMultiLvlLbl val="0"/>
      </c:catAx>
      <c:valAx>
        <c:axId val="230089472"/>
        <c:scaling>
          <c:orientation val="minMax"/>
          <c:max val="1"/>
          <c:min val="0"/>
        </c:scaling>
        <c:delete val="1"/>
        <c:axPos val="b"/>
        <c:numFmt formatCode="0%" sourceLinked="0"/>
        <c:majorTickMark val="none"/>
        <c:minorTickMark val="none"/>
        <c:tickLblPos val="nextTo"/>
        <c:crossAx val="230083584"/>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77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0.64</c:v>
                </c:pt>
                <c:pt idx="1">
                  <c:v>0.61</c:v>
                </c:pt>
                <c:pt idx="2">
                  <c:v>0.72</c:v>
                </c:pt>
              </c:numCache>
            </c:numRef>
          </c:val>
        </c:ser>
        <c:ser>
          <c:idx val="1"/>
          <c:order val="1"/>
          <c:tx>
            <c:strRef>
              <c:f>Sheet1!$C$1</c:f>
              <c:strCache>
                <c:ptCount val="1"/>
                <c:pt idx="0">
                  <c:v>Neutral</c:v>
                </c:pt>
              </c:strCache>
            </c:strRef>
          </c:tx>
          <c:invertIfNegative val="0"/>
          <c:cat>
            <c:strRef>
              <c:f>Sheet1!$A$2:$A$4</c:f>
              <c:strCache>
                <c:ptCount val="3"/>
                <c:pt idx="0">
                  <c:v>Urban</c:v>
                </c:pt>
                <c:pt idx="1">
                  <c:v>Suburban</c:v>
                </c:pt>
                <c:pt idx="2">
                  <c:v>Rural</c:v>
                </c:pt>
              </c:strCache>
            </c:strRef>
          </c:cat>
          <c:val>
            <c:numRef>
              <c:f>Sheet1!$C$2:$C$4</c:f>
              <c:numCache>
                <c:formatCode>0%</c:formatCode>
                <c:ptCount val="3"/>
                <c:pt idx="0">
                  <c:v>0.19999999999999996</c:v>
                </c:pt>
                <c:pt idx="1">
                  <c:v>0.22999999999999998</c:v>
                </c:pt>
                <c:pt idx="2">
                  <c:v>0.20000000000000007</c:v>
                </c:pt>
              </c:numCache>
            </c:numRef>
          </c:val>
        </c:ser>
        <c:ser>
          <c:idx val="2"/>
          <c:order val="2"/>
          <c:tx>
            <c:strRef>
              <c:f>Sheet1!$D$1</c:f>
              <c:strCache>
                <c:ptCount val="1"/>
                <c:pt idx="0">
                  <c:v>Agree</c:v>
                </c:pt>
              </c:strCache>
            </c:strRef>
          </c:tx>
          <c:spPr>
            <a:solidFill>
              <a:srgbClr val="C00000"/>
            </a:solidFill>
          </c:spPr>
          <c:invertIfNegative val="0"/>
          <c:cat>
            <c:strRef>
              <c:f>Sheet1!$A$2:$A$4</c:f>
              <c:strCache>
                <c:ptCount val="3"/>
                <c:pt idx="0">
                  <c:v>Urban</c:v>
                </c:pt>
                <c:pt idx="1">
                  <c:v>Suburban</c:v>
                </c:pt>
                <c:pt idx="2">
                  <c:v>Rural</c:v>
                </c:pt>
              </c:strCache>
            </c:strRef>
          </c:cat>
          <c:val>
            <c:numRef>
              <c:f>Sheet1!$D$2:$D$4</c:f>
              <c:numCache>
                <c:formatCode>0%</c:formatCode>
                <c:ptCount val="3"/>
                <c:pt idx="0">
                  <c:v>0.16</c:v>
                </c:pt>
                <c:pt idx="1">
                  <c:v>0.16</c:v>
                </c:pt>
                <c:pt idx="2">
                  <c:v>0.08</c:v>
                </c:pt>
              </c:numCache>
            </c:numRef>
          </c:val>
        </c:ser>
        <c:dLbls>
          <c:showLegendKey val="0"/>
          <c:showVal val="1"/>
          <c:showCatName val="0"/>
          <c:showSerName val="0"/>
          <c:showPercent val="0"/>
          <c:showBubbleSize val="0"/>
        </c:dLbls>
        <c:gapWidth val="50"/>
        <c:overlap val="100"/>
        <c:axId val="230493184"/>
        <c:axId val="230507264"/>
      </c:barChart>
      <c:catAx>
        <c:axId val="230493184"/>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230507264"/>
        <c:crosses val="autoZero"/>
        <c:auto val="1"/>
        <c:lblAlgn val="ctr"/>
        <c:lblOffset val="100"/>
        <c:noMultiLvlLbl val="0"/>
      </c:catAx>
      <c:valAx>
        <c:axId val="230507264"/>
        <c:scaling>
          <c:orientation val="minMax"/>
          <c:max val="1"/>
          <c:min val="0"/>
        </c:scaling>
        <c:delete val="1"/>
        <c:axPos val="b"/>
        <c:numFmt formatCode="0%" sourceLinked="0"/>
        <c:majorTickMark val="none"/>
        <c:minorTickMark val="none"/>
        <c:tickLblPos val="nextTo"/>
        <c:crossAx val="230493184"/>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77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0.75</c:v>
                </c:pt>
                <c:pt idx="1">
                  <c:v>0.77</c:v>
                </c:pt>
                <c:pt idx="2">
                  <c:v>0.81</c:v>
                </c:pt>
              </c:numCache>
            </c:numRef>
          </c:val>
        </c:ser>
        <c:ser>
          <c:idx val="1"/>
          <c:order val="1"/>
          <c:tx>
            <c:strRef>
              <c:f>Sheet1!$C$1</c:f>
              <c:strCache>
                <c:ptCount val="1"/>
                <c:pt idx="0">
                  <c:v>Neutral</c:v>
                </c:pt>
              </c:strCache>
            </c:strRef>
          </c:tx>
          <c:invertIfNegative val="0"/>
          <c:cat>
            <c:strRef>
              <c:f>Sheet1!$A$2:$A$4</c:f>
              <c:strCache>
                <c:ptCount val="3"/>
                <c:pt idx="0">
                  <c:v>Urban</c:v>
                </c:pt>
                <c:pt idx="1">
                  <c:v>Suburban</c:v>
                </c:pt>
                <c:pt idx="2">
                  <c:v>Rural</c:v>
                </c:pt>
              </c:strCache>
            </c:strRef>
          </c:cat>
          <c:val>
            <c:numRef>
              <c:f>Sheet1!$C$2:$C$4</c:f>
              <c:numCache>
                <c:formatCode>0%</c:formatCode>
                <c:ptCount val="3"/>
                <c:pt idx="0">
                  <c:v>0.15000000000000002</c:v>
                </c:pt>
                <c:pt idx="1">
                  <c:v>0.14000000000000001</c:v>
                </c:pt>
                <c:pt idx="2">
                  <c:v>0.14999999999999991</c:v>
                </c:pt>
              </c:numCache>
            </c:numRef>
          </c:val>
        </c:ser>
        <c:ser>
          <c:idx val="2"/>
          <c:order val="2"/>
          <c:tx>
            <c:strRef>
              <c:f>Sheet1!$D$1</c:f>
              <c:strCache>
                <c:ptCount val="1"/>
                <c:pt idx="0">
                  <c:v>Agree</c:v>
                </c:pt>
              </c:strCache>
            </c:strRef>
          </c:tx>
          <c:spPr>
            <a:solidFill>
              <a:srgbClr val="C00000"/>
            </a:solidFill>
          </c:spPr>
          <c:invertIfNegative val="0"/>
          <c:cat>
            <c:strRef>
              <c:f>Sheet1!$A$2:$A$4</c:f>
              <c:strCache>
                <c:ptCount val="3"/>
                <c:pt idx="0">
                  <c:v>Urban</c:v>
                </c:pt>
                <c:pt idx="1">
                  <c:v>Suburban</c:v>
                </c:pt>
                <c:pt idx="2">
                  <c:v>Rural</c:v>
                </c:pt>
              </c:strCache>
            </c:strRef>
          </c:cat>
          <c:val>
            <c:numRef>
              <c:f>Sheet1!$D$2:$D$4</c:f>
              <c:numCache>
                <c:formatCode>0%</c:formatCode>
                <c:ptCount val="3"/>
                <c:pt idx="0">
                  <c:v>0.1</c:v>
                </c:pt>
                <c:pt idx="1">
                  <c:v>0.09</c:v>
                </c:pt>
                <c:pt idx="2">
                  <c:v>0.04</c:v>
                </c:pt>
              </c:numCache>
            </c:numRef>
          </c:val>
        </c:ser>
        <c:dLbls>
          <c:showLegendKey val="0"/>
          <c:showVal val="1"/>
          <c:showCatName val="0"/>
          <c:showSerName val="0"/>
          <c:showPercent val="0"/>
          <c:showBubbleSize val="0"/>
        </c:dLbls>
        <c:gapWidth val="50"/>
        <c:overlap val="100"/>
        <c:axId val="230546432"/>
        <c:axId val="230884096"/>
      </c:barChart>
      <c:catAx>
        <c:axId val="230546432"/>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230884096"/>
        <c:crosses val="autoZero"/>
        <c:auto val="1"/>
        <c:lblAlgn val="ctr"/>
        <c:lblOffset val="100"/>
        <c:noMultiLvlLbl val="0"/>
      </c:catAx>
      <c:valAx>
        <c:axId val="230884096"/>
        <c:scaling>
          <c:orientation val="minMax"/>
          <c:max val="1"/>
          <c:min val="0"/>
        </c:scaling>
        <c:delete val="1"/>
        <c:axPos val="b"/>
        <c:numFmt formatCode="0%" sourceLinked="0"/>
        <c:majorTickMark val="none"/>
        <c:minorTickMark val="none"/>
        <c:tickLblPos val="nextTo"/>
        <c:crossAx val="230546432"/>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77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0.85</c:v>
                </c:pt>
                <c:pt idx="1">
                  <c:v>0.85</c:v>
                </c:pt>
                <c:pt idx="2">
                  <c:v>0.82</c:v>
                </c:pt>
              </c:numCache>
            </c:numRef>
          </c:val>
        </c:ser>
        <c:ser>
          <c:idx val="1"/>
          <c:order val="1"/>
          <c:tx>
            <c:strRef>
              <c:f>Sheet1!$C$1</c:f>
              <c:strCache>
                <c:ptCount val="1"/>
                <c:pt idx="0">
                  <c:v>Neutral</c:v>
                </c:pt>
              </c:strCache>
            </c:strRef>
          </c:tx>
          <c:invertIfNegative val="0"/>
          <c:cat>
            <c:strRef>
              <c:f>Sheet1!$A$2:$A$4</c:f>
              <c:strCache>
                <c:ptCount val="3"/>
                <c:pt idx="0">
                  <c:v>Urban</c:v>
                </c:pt>
                <c:pt idx="1">
                  <c:v>Suburban</c:v>
                </c:pt>
                <c:pt idx="2">
                  <c:v>Rural</c:v>
                </c:pt>
              </c:strCache>
            </c:strRef>
          </c:cat>
          <c:val>
            <c:numRef>
              <c:f>Sheet1!$C$2:$C$4</c:f>
              <c:numCache>
                <c:formatCode>0%</c:formatCode>
                <c:ptCount val="3"/>
                <c:pt idx="0">
                  <c:v>9.000000000000008E-2</c:v>
                </c:pt>
                <c:pt idx="1">
                  <c:v>0.10999999999999999</c:v>
                </c:pt>
                <c:pt idx="2">
                  <c:v>0.10000000000000009</c:v>
                </c:pt>
              </c:numCache>
            </c:numRef>
          </c:val>
        </c:ser>
        <c:ser>
          <c:idx val="2"/>
          <c:order val="2"/>
          <c:tx>
            <c:strRef>
              <c:f>Sheet1!$D$1</c:f>
              <c:strCache>
                <c:ptCount val="1"/>
                <c:pt idx="0">
                  <c:v>Disagree</c:v>
                </c:pt>
              </c:strCache>
            </c:strRef>
          </c:tx>
          <c:spPr>
            <a:solidFill>
              <a:srgbClr val="C00000"/>
            </a:solidFill>
          </c:spPr>
          <c:invertIfNegative val="0"/>
          <c:cat>
            <c:strRef>
              <c:f>Sheet1!$A$2:$A$4</c:f>
              <c:strCache>
                <c:ptCount val="3"/>
                <c:pt idx="0">
                  <c:v>Urban</c:v>
                </c:pt>
                <c:pt idx="1">
                  <c:v>Suburban</c:v>
                </c:pt>
                <c:pt idx="2">
                  <c:v>Rural</c:v>
                </c:pt>
              </c:strCache>
            </c:strRef>
          </c:cat>
          <c:val>
            <c:numRef>
              <c:f>Sheet1!$D$2:$D$4</c:f>
              <c:numCache>
                <c:formatCode>0%</c:formatCode>
                <c:ptCount val="3"/>
                <c:pt idx="0">
                  <c:v>0.06</c:v>
                </c:pt>
                <c:pt idx="1">
                  <c:v>0.04</c:v>
                </c:pt>
                <c:pt idx="2">
                  <c:v>0.08</c:v>
                </c:pt>
              </c:numCache>
            </c:numRef>
          </c:val>
        </c:ser>
        <c:dLbls>
          <c:showLegendKey val="0"/>
          <c:showVal val="1"/>
          <c:showCatName val="0"/>
          <c:showSerName val="0"/>
          <c:showPercent val="0"/>
          <c:showBubbleSize val="0"/>
        </c:dLbls>
        <c:gapWidth val="50"/>
        <c:overlap val="100"/>
        <c:axId val="230960128"/>
        <c:axId val="230974208"/>
      </c:barChart>
      <c:catAx>
        <c:axId val="230960128"/>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230974208"/>
        <c:crosses val="autoZero"/>
        <c:auto val="1"/>
        <c:lblAlgn val="ctr"/>
        <c:lblOffset val="100"/>
        <c:noMultiLvlLbl val="0"/>
      </c:catAx>
      <c:valAx>
        <c:axId val="230974208"/>
        <c:scaling>
          <c:orientation val="minMax"/>
          <c:max val="1"/>
          <c:min val="0"/>
        </c:scaling>
        <c:delete val="1"/>
        <c:axPos val="b"/>
        <c:numFmt formatCode="0%" sourceLinked="0"/>
        <c:majorTickMark val="none"/>
        <c:minorTickMark val="none"/>
        <c:tickLblPos val="nextTo"/>
        <c:crossAx val="230960128"/>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77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1.5835829753058708E-3"/>
          <c:w val="0.66821965429220465"/>
          <c:h val="0.93908291667110866"/>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numRef>
              <c:f>Sheet1!$A$2:$A$6</c:f>
              <c:numCache>
                <c:formatCode>General</c:formatCode>
                <c:ptCount val="5"/>
              </c:numCache>
            </c:numRef>
          </c:cat>
          <c:val>
            <c:numRef>
              <c:f>Sheet1!$B$2:$B$6</c:f>
              <c:numCache>
                <c:formatCode>0%</c:formatCode>
                <c:ptCount val="5"/>
                <c:pt idx="0">
                  <c:v>0.67</c:v>
                </c:pt>
                <c:pt idx="1">
                  <c:v>0.59</c:v>
                </c:pt>
                <c:pt idx="2">
                  <c:v>0.52</c:v>
                </c:pt>
                <c:pt idx="3">
                  <c:v>0.56000000000000005</c:v>
                </c:pt>
                <c:pt idx="4">
                  <c:v>0.75</c:v>
                </c:pt>
              </c:numCache>
            </c:numRef>
          </c:val>
        </c:ser>
        <c:ser>
          <c:idx val="1"/>
          <c:order val="1"/>
          <c:tx>
            <c:strRef>
              <c:f>Sheet1!$C$1</c:f>
              <c:strCache>
                <c:ptCount val="1"/>
                <c:pt idx="0">
                  <c:v>Neutral</c:v>
                </c:pt>
              </c:strCache>
            </c:strRef>
          </c:tx>
          <c:invertIfNegative val="0"/>
          <c:dLbls>
            <c:dLbl>
              <c:idx val="6"/>
              <c:layout>
                <c:manualLayout>
                  <c:x val="-2.7538317291721418E-2"/>
                  <c:y val="0"/>
                </c:manualLayout>
              </c:layout>
              <c:showLegendKey val="0"/>
              <c:showVal val="1"/>
              <c:showCatName val="0"/>
              <c:showSerName val="0"/>
              <c:showPercent val="0"/>
              <c:showBubbleSize val="0"/>
            </c:dLbl>
            <c:dLbl>
              <c:idx val="8"/>
              <c:layout>
                <c:manualLayout>
                  <c:x val="-2.7538317291721418E-2"/>
                  <c:y val="1.0342402339965709E-16"/>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numRef>
              <c:f>Sheet1!$A$2:$A$6</c:f>
              <c:numCache>
                <c:formatCode>General</c:formatCode>
                <c:ptCount val="5"/>
              </c:numCache>
            </c:numRef>
          </c:cat>
          <c:val>
            <c:numRef>
              <c:f>Sheet1!$C$2:$C$6</c:f>
              <c:numCache>
                <c:formatCode>0%</c:formatCode>
                <c:ptCount val="5"/>
                <c:pt idx="0">
                  <c:v>0.27</c:v>
                </c:pt>
                <c:pt idx="1">
                  <c:v>0.34000000000000008</c:v>
                </c:pt>
                <c:pt idx="2">
                  <c:v>0.38</c:v>
                </c:pt>
                <c:pt idx="3">
                  <c:v>0.36</c:v>
                </c:pt>
                <c:pt idx="4">
                  <c:v>0.17000000000000004</c:v>
                </c:pt>
              </c:numCache>
            </c:numRef>
          </c:val>
        </c:ser>
        <c:ser>
          <c:idx val="2"/>
          <c:order val="2"/>
          <c:tx>
            <c:strRef>
              <c:f>Sheet1!$D$1</c:f>
              <c:strCache>
                <c:ptCount val="1"/>
                <c:pt idx="0">
                  <c:v>Agree</c:v>
                </c:pt>
              </c:strCache>
            </c:strRef>
          </c:tx>
          <c:spPr>
            <a:solidFill>
              <a:srgbClr val="C00000"/>
            </a:solidFill>
          </c:spPr>
          <c:invertIfNegative val="0"/>
          <c:dLbls>
            <c:showLegendKey val="0"/>
            <c:showVal val="1"/>
            <c:showCatName val="0"/>
            <c:showSerName val="0"/>
            <c:showPercent val="0"/>
            <c:showBubbleSize val="0"/>
            <c:showLeaderLines val="0"/>
          </c:dLbls>
          <c:cat>
            <c:numRef>
              <c:f>Sheet1!$A$2:$A$6</c:f>
              <c:numCache>
                <c:formatCode>General</c:formatCode>
                <c:ptCount val="5"/>
              </c:numCache>
            </c:numRef>
          </c:cat>
          <c:val>
            <c:numRef>
              <c:f>Sheet1!$D$2:$D$6</c:f>
              <c:numCache>
                <c:formatCode>0%</c:formatCode>
                <c:ptCount val="5"/>
                <c:pt idx="0">
                  <c:v>0.06</c:v>
                </c:pt>
                <c:pt idx="1">
                  <c:v>7.0000000000000007E-2</c:v>
                </c:pt>
                <c:pt idx="2">
                  <c:v>0.1</c:v>
                </c:pt>
                <c:pt idx="3">
                  <c:v>0.08</c:v>
                </c:pt>
                <c:pt idx="4">
                  <c:v>0.08</c:v>
                </c:pt>
              </c:numCache>
            </c:numRef>
          </c:val>
        </c:ser>
        <c:dLbls>
          <c:showLegendKey val="0"/>
          <c:showVal val="0"/>
          <c:showCatName val="0"/>
          <c:showSerName val="0"/>
          <c:showPercent val="0"/>
          <c:showBubbleSize val="0"/>
        </c:dLbls>
        <c:gapWidth val="141"/>
        <c:overlap val="100"/>
        <c:axId val="230881536"/>
        <c:axId val="231677952"/>
      </c:barChart>
      <c:catAx>
        <c:axId val="230881536"/>
        <c:scaling>
          <c:orientation val="maxMin"/>
        </c:scaling>
        <c:delete val="0"/>
        <c:axPos val="l"/>
        <c:numFmt formatCode="General" sourceLinked="1"/>
        <c:majorTickMark val="out"/>
        <c:minorTickMark val="none"/>
        <c:tickLblPos val="nextTo"/>
        <c:txPr>
          <a:bodyPr/>
          <a:lstStyle/>
          <a:p>
            <a:pPr>
              <a:defRPr>
                <a:solidFill>
                  <a:schemeClr val="tx1"/>
                </a:solidFill>
              </a:defRPr>
            </a:pPr>
            <a:endParaRPr lang="en-US"/>
          </a:p>
        </c:txPr>
        <c:crossAx val="231677952"/>
        <c:crosses val="autoZero"/>
        <c:auto val="1"/>
        <c:lblAlgn val="ctr"/>
        <c:lblOffset val="100"/>
        <c:noMultiLvlLbl val="0"/>
      </c:catAx>
      <c:valAx>
        <c:axId val="231677952"/>
        <c:scaling>
          <c:orientation val="minMax"/>
          <c:max val="1"/>
          <c:min val="0"/>
        </c:scaling>
        <c:delete val="1"/>
        <c:axPos val="b"/>
        <c:numFmt formatCode="0%" sourceLinked="0"/>
        <c:majorTickMark val="none"/>
        <c:minorTickMark val="none"/>
        <c:tickLblPos val="nextTo"/>
        <c:crossAx val="230881536"/>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77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Japan</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002A7E"/>
              </a:solidFill>
            </c:spPr>
          </c:dPt>
          <c:dPt>
            <c:idx val="6"/>
            <c:invertIfNegative val="0"/>
            <c:bubble3D val="0"/>
            <c:spPr>
              <a:solidFill>
                <a:srgbClr val="C00000"/>
              </a:solidFill>
            </c:spPr>
          </c:dPt>
          <c:dPt>
            <c:idx val="7"/>
            <c:invertIfNegative val="0"/>
            <c:bubble3D val="0"/>
            <c:spPr>
              <a:solidFill>
                <a:srgbClr val="C00000"/>
              </a:solidFill>
            </c:spPr>
          </c:dPt>
          <c:dPt>
            <c:idx val="8"/>
            <c:invertIfNegative val="0"/>
            <c:bubble3D val="0"/>
            <c:spPr>
              <a:solidFill>
                <a:srgbClr val="C00000"/>
              </a:solidFill>
            </c:spPr>
          </c:dPt>
          <c:dPt>
            <c:idx val="9"/>
            <c:invertIfNegative val="0"/>
            <c:bubble3D val="0"/>
            <c:spPr>
              <a:solidFill>
                <a:srgbClr val="002A7E"/>
              </a:solidFill>
            </c:spPr>
          </c:dPt>
          <c:dLbls>
            <c:txPr>
              <a:bodyPr/>
              <a:lstStyle/>
              <a:p>
                <a:pPr>
                  <a:defRPr sz="9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Sheet1!$A$2:$A$11</c:f>
              <c:strCache>
                <c:ptCount val="10"/>
                <c:pt idx="0">
                  <c:v>High blood pressure</c:v>
                </c:pt>
                <c:pt idx="1">
                  <c:v>Stroke</c:v>
                </c:pt>
                <c:pt idx="2">
                  <c:v>Heart attack</c:v>
                </c:pt>
                <c:pt idx="3">
                  <c:v>AIDS</c:v>
                </c:pt>
                <c:pt idx="4">
                  <c:v>Breast cancer</c:v>
                </c:pt>
                <c:pt idx="5">
                  <c:v>Prostate cancer</c:v>
                </c:pt>
                <c:pt idx="6">
                  <c:v>Thrombosis</c:v>
                </c:pt>
                <c:pt idx="7">
                  <c:v>Pulmonary embolism</c:v>
                </c:pt>
                <c:pt idx="8">
                  <c:v>Deep vein thrombosis</c:v>
                </c:pt>
                <c:pt idx="9">
                  <c:v>Hemo-Distension Syndrome</c:v>
                </c:pt>
              </c:strCache>
            </c:strRef>
          </c:cat>
          <c:val>
            <c:numRef>
              <c:f>Sheet1!$B$2:$B$11</c:f>
              <c:numCache>
                <c:formatCode>0%</c:formatCode>
                <c:ptCount val="10"/>
                <c:pt idx="0">
                  <c:v>0.82</c:v>
                </c:pt>
                <c:pt idx="1">
                  <c:v>0.8</c:v>
                </c:pt>
                <c:pt idx="2">
                  <c:v>0.79</c:v>
                </c:pt>
                <c:pt idx="3">
                  <c:v>0.79</c:v>
                </c:pt>
                <c:pt idx="4">
                  <c:v>0.78</c:v>
                </c:pt>
                <c:pt idx="5">
                  <c:v>0.72</c:v>
                </c:pt>
                <c:pt idx="6">
                  <c:v>0.59</c:v>
                </c:pt>
                <c:pt idx="7">
                  <c:v>0.31</c:v>
                </c:pt>
                <c:pt idx="8">
                  <c:v>0.13</c:v>
                </c:pt>
                <c:pt idx="9">
                  <c:v>0.03</c:v>
                </c:pt>
              </c:numCache>
            </c:numRef>
          </c:val>
        </c:ser>
        <c:dLbls>
          <c:dLblPos val="outEnd"/>
          <c:showLegendKey val="0"/>
          <c:showVal val="1"/>
          <c:showCatName val="0"/>
          <c:showSerName val="0"/>
          <c:showPercent val="0"/>
          <c:showBubbleSize val="0"/>
        </c:dLbls>
        <c:gapWidth val="50"/>
        <c:axId val="231750272"/>
        <c:axId val="231777792"/>
      </c:barChart>
      <c:catAx>
        <c:axId val="231750272"/>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231777792"/>
        <c:crosses val="autoZero"/>
        <c:auto val="1"/>
        <c:lblAlgn val="ctr"/>
        <c:lblOffset val="100"/>
        <c:noMultiLvlLbl val="0"/>
      </c:catAx>
      <c:valAx>
        <c:axId val="231777792"/>
        <c:scaling>
          <c:orientation val="minMax"/>
        </c:scaling>
        <c:delete val="1"/>
        <c:axPos val="t"/>
        <c:numFmt formatCode="0%" sourceLinked="1"/>
        <c:majorTickMark val="out"/>
        <c:minorTickMark val="none"/>
        <c:tickLblPos val="nextTo"/>
        <c:crossAx val="23175027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7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C00000"/>
              </a:solidFill>
            </c:spPr>
          </c:dPt>
          <c:dPt>
            <c:idx val="6"/>
            <c:invertIfNegative val="0"/>
            <c:bubble3D val="0"/>
            <c:spPr>
              <a:solidFill>
                <a:srgbClr val="C00000"/>
              </a:solidFill>
            </c:spPr>
          </c:dPt>
          <c:dPt>
            <c:idx val="7"/>
            <c:invertIfNegative val="0"/>
            <c:bubble3D val="0"/>
            <c:spPr>
              <a:solidFill>
                <a:srgbClr val="C00000"/>
              </a:solidFill>
            </c:spPr>
          </c:dPt>
          <c:dPt>
            <c:idx val="8"/>
            <c:invertIfNegative val="0"/>
            <c:bubble3D val="0"/>
            <c:spPr>
              <a:solidFill>
                <a:srgbClr val="002A7E"/>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Breast cancer (women only)</c:v>
                </c:pt>
                <c:pt idx="1">
                  <c:v>Stroke</c:v>
                </c:pt>
                <c:pt idx="2">
                  <c:v>Deep vein thrombosis</c:v>
                </c:pt>
                <c:pt idx="3">
                  <c:v>High blood pressure</c:v>
                </c:pt>
                <c:pt idx="4">
                  <c:v>Heart attack</c:v>
                </c:pt>
                <c:pt idx="5">
                  <c:v>Prostate cancer (men only)</c:v>
                </c:pt>
                <c:pt idx="6">
                  <c:v>Thrombosis</c:v>
                </c:pt>
                <c:pt idx="7">
                  <c:v>Pulmonary embolism</c:v>
                </c:pt>
                <c:pt idx="8">
                  <c:v>AIDS</c:v>
                </c:pt>
              </c:strCache>
            </c:strRef>
          </c:cat>
          <c:val>
            <c:numRef>
              <c:f>Sheet1!$B$2:$B$10</c:f>
              <c:numCache>
                <c:formatCode>0%</c:formatCode>
                <c:ptCount val="9"/>
                <c:pt idx="0">
                  <c:v>0.35</c:v>
                </c:pt>
                <c:pt idx="1">
                  <c:v>0.35</c:v>
                </c:pt>
                <c:pt idx="2">
                  <c:v>0.35</c:v>
                </c:pt>
                <c:pt idx="3">
                  <c:v>0.34</c:v>
                </c:pt>
                <c:pt idx="4">
                  <c:v>0.28999999999999998</c:v>
                </c:pt>
                <c:pt idx="5">
                  <c:v>0.28000000000000003</c:v>
                </c:pt>
                <c:pt idx="6">
                  <c:v>0.27</c:v>
                </c:pt>
                <c:pt idx="7">
                  <c:v>0.23</c:v>
                </c:pt>
                <c:pt idx="8">
                  <c:v>0.06</c:v>
                </c:pt>
              </c:numCache>
            </c:numRef>
          </c:val>
        </c:ser>
        <c:dLbls>
          <c:dLblPos val="outEnd"/>
          <c:showLegendKey val="0"/>
          <c:showVal val="1"/>
          <c:showCatName val="0"/>
          <c:showSerName val="0"/>
          <c:showPercent val="0"/>
          <c:showBubbleSize val="0"/>
        </c:dLbls>
        <c:gapWidth val="50"/>
        <c:axId val="231796736"/>
        <c:axId val="231815424"/>
      </c:barChart>
      <c:catAx>
        <c:axId val="231796736"/>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231815424"/>
        <c:crosses val="autoZero"/>
        <c:auto val="1"/>
        <c:lblAlgn val="ctr"/>
        <c:lblOffset val="100"/>
        <c:noMultiLvlLbl val="0"/>
      </c:catAx>
      <c:valAx>
        <c:axId val="231815424"/>
        <c:scaling>
          <c:orientation val="minMax"/>
          <c:max val="0.60000000000000009"/>
        </c:scaling>
        <c:delete val="1"/>
        <c:axPos val="t"/>
        <c:numFmt formatCode="0%" sourceLinked="1"/>
        <c:majorTickMark val="out"/>
        <c:minorTickMark val="none"/>
        <c:tickLblPos val="nextTo"/>
        <c:crossAx val="23179673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7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002A7E"/>
              </a:solidFill>
            </c:spPr>
          </c:dPt>
          <c:dPt>
            <c:idx val="6"/>
            <c:invertIfNegative val="0"/>
            <c:bubble3D val="0"/>
            <c:spPr>
              <a:solidFill>
                <a:srgbClr val="002A7E"/>
              </a:solidFill>
            </c:spPr>
          </c:dPt>
          <c:dPt>
            <c:idx val="7"/>
            <c:invertIfNegative val="0"/>
            <c:bubble3D val="0"/>
            <c:spPr>
              <a:solidFill>
                <a:srgbClr val="002A7E"/>
              </a:solidFill>
            </c:spPr>
          </c:dPt>
          <c:dPt>
            <c:idx val="8"/>
            <c:invertIfNegative val="0"/>
            <c:bubble3D val="0"/>
            <c:spPr>
              <a:solidFill>
                <a:srgbClr val="C00000"/>
              </a:solidFill>
            </c:spPr>
          </c:dPt>
          <c:dPt>
            <c:idx val="9"/>
            <c:invertIfNegative val="0"/>
            <c:bubble3D val="0"/>
            <c:spPr>
              <a:solidFill>
                <a:srgbClr val="C00000"/>
              </a:solidFill>
            </c:spPr>
          </c:dPt>
          <c:dPt>
            <c:idx val="10"/>
            <c:invertIfNegative val="0"/>
            <c:bubble3D val="0"/>
            <c:spPr>
              <a:solidFill>
                <a:srgbClr val="C00000"/>
              </a:solidFill>
            </c:spPr>
          </c:dPt>
          <c:dPt>
            <c:idx val="11"/>
            <c:invertIfNegative val="0"/>
            <c:bubble3D val="0"/>
            <c:spPr>
              <a:solidFill>
                <a:srgbClr val="C00000"/>
              </a:solidFill>
            </c:spPr>
          </c:dPt>
          <c:dPt>
            <c:idx val="12"/>
            <c:invertIfNegative val="0"/>
            <c:bubble3D val="0"/>
            <c:spPr>
              <a:solidFill>
                <a:schemeClr val="tx1">
                  <a:lumMod val="65000"/>
                  <a:lumOff val="35000"/>
                </a:schemeClr>
              </a:solidFill>
            </c:spPr>
          </c:dPt>
          <c:dLbls>
            <c:dLbl>
              <c:idx val="0"/>
              <c:layout>
                <c:manualLayout>
                  <c:x val="0"/>
                  <c:y val="7.9542187735847283E-3"/>
                </c:manualLayout>
              </c:layout>
              <c:dLblPos val="outEnd"/>
              <c:showLegendKey val="0"/>
              <c:showVal val="1"/>
              <c:showCatName val="0"/>
              <c:showSerName val="0"/>
              <c:showPercent val="0"/>
              <c:showBubbleSize val="0"/>
            </c:dLbl>
            <c:dLbl>
              <c:idx val="6"/>
              <c:tx>
                <c:rich>
                  <a:bodyPr/>
                  <a:lstStyle/>
                  <a:p>
                    <a:r>
                      <a:rPr lang="en-US" dirty="0" smtClean="0"/>
                      <a:t>32%</a:t>
                    </a:r>
                    <a:endParaRPr lang="en-US" dirty="0"/>
                  </a:p>
                </c:rich>
              </c:tx>
              <c:dLblPos val="outEnd"/>
              <c:showLegendKey val="0"/>
              <c:showVal val="1"/>
              <c:showCatName val="0"/>
              <c:showSerName val="0"/>
              <c:showPercent val="0"/>
              <c:showBubbleSize val="0"/>
            </c:dLbl>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Sheet1!$A$2:$A$16</c:f>
              <c:strCache>
                <c:ptCount val="13"/>
                <c:pt idx="0">
                  <c:v>Hospital stay</c:v>
                </c:pt>
                <c:pt idx="1">
                  <c:v>Surgery</c:v>
                </c:pt>
                <c:pt idx="2">
                  <c:v>Cancer</c:v>
                </c:pt>
                <c:pt idx="3">
                  <c:v>Not moving for long periods </c:v>
                </c:pt>
                <c:pt idx="4">
                  <c:v>Pregnancy/Recent birth</c:v>
                </c:pt>
                <c:pt idx="5">
                  <c:v>Using estrogen-based meds</c:v>
                </c:pt>
                <c:pt idx="6">
                  <c:v>Family history of blood clots</c:v>
                </c:pt>
                <c:pt idx="7">
                  <c:v>Older age (65+)</c:v>
                </c:pt>
                <c:pt idx="8">
                  <c:v>Too much exercise</c:v>
                </c:pt>
                <c:pt idx="9">
                  <c:v>High blood cholesterol</c:v>
                </c:pt>
                <c:pt idx="10">
                  <c:v>Donating blood</c:v>
                </c:pt>
                <c:pt idx="11">
                  <c:v>High blood pressure</c:v>
                </c:pt>
                <c:pt idx="12">
                  <c:v>Not sure</c:v>
                </c:pt>
              </c:strCache>
            </c:strRef>
          </c:cat>
          <c:val>
            <c:numRef>
              <c:f>Sheet1!$B$2:$B$16</c:f>
              <c:numCache>
                <c:formatCode>0%</c:formatCode>
                <c:ptCount val="13"/>
                <c:pt idx="0">
                  <c:v>0.09</c:v>
                </c:pt>
                <c:pt idx="1">
                  <c:v>0.11</c:v>
                </c:pt>
                <c:pt idx="2">
                  <c:v>0.11</c:v>
                </c:pt>
                <c:pt idx="3">
                  <c:v>0.49</c:v>
                </c:pt>
                <c:pt idx="4">
                  <c:v>0.11</c:v>
                </c:pt>
                <c:pt idx="5">
                  <c:v>7.0000000000000007E-2</c:v>
                </c:pt>
                <c:pt idx="6">
                  <c:v>0.32</c:v>
                </c:pt>
                <c:pt idx="7">
                  <c:v>0.43</c:v>
                </c:pt>
                <c:pt idx="8">
                  <c:v>0.11</c:v>
                </c:pt>
                <c:pt idx="9">
                  <c:v>0.65</c:v>
                </c:pt>
                <c:pt idx="10">
                  <c:v>0.03</c:v>
                </c:pt>
                <c:pt idx="11">
                  <c:v>0.49</c:v>
                </c:pt>
                <c:pt idx="12">
                  <c:v>0.13</c:v>
                </c:pt>
              </c:numCache>
            </c:numRef>
          </c:val>
        </c:ser>
        <c:dLbls>
          <c:dLblPos val="outEnd"/>
          <c:showLegendKey val="0"/>
          <c:showVal val="1"/>
          <c:showCatName val="0"/>
          <c:showSerName val="0"/>
          <c:showPercent val="0"/>
          <c:showBubbleSize val="0"/>
        </c:dLbls>
        <c:gapWidth val="50"/>
        <c:axId val="232141568"/>
        <c:axId val="232157952"/>
      </c:barChart>
      <c:catAx>
        <c:axId val="232141568"/>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232157952"/>
        <c:crosses val="autoZero"/>
        <c:auto val="1"/>
        <c:lblAlgn val="ctr"/>
        <c:lblOffset val="100"/>
        <c:noMultiLvlLbl val="0"/>
      </c:catAx>
      <c:valAx>
        <c:axId val="232157952"/>
        <c:scaling>
          <c:orientation val="minMax"/>
          <c:max val="0.8"/>
          <c:min val="0"/>
        </c:scaling>
        <c:delete val="1"/>
        <c:axPos val="t"/>
        <c:numFmt formatCode="0%" sourceLinked="1"/>
        <c:majorTickMark val="out"/>
        <c:minorTickMark val="none"/>
        <c:tickLblPos val="nextTo"/>
        <c:crossAx val="232141568"/>
        <c:crosses val="autoZero"/>
        <c:crossBetween val="between"/>
        <c:majorUnit val="0.5"/>
      </c:valAx>
    </c:plotArea>
    <c:plotVisOnly val="1"/>
    <c:dispBlanksAs val="gap"/>
    <c:showDLblsOverMax val="0"/>
  </c:chart>
  <c:txPr>
    <a:bodyPr/>
    <a:lstStyle/>
    <a:p>
      <a:pPr>
        <a:defRPr sz="1800"/>
      </a:pPr>
      <a:endParaRPr lang="en-US"/>
    </a:p>
  </c:txPr>
  <c:externalData r:id="rId1">
    <c:autoUpdate val="0"/>
  </c:externalData>
</c:chartSpace>
</file>

<file path=ppt/charts/chart77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9139161566000693E-2"/>
          <c:y val="0.13994595675503102"/>
          <c:w val="0.95456680910035796"/>
          <c:h val="0.44829096449731082"/>
        </c:manualLayout>
      </c:layout>
      <c:barChart>
        <c:barDir val="col"/>
        <c:grouping val="clustered"/>
        <c:varyColors val="0"/>
        <c:ser>
          <c:idx val="0"/>
          <c:order val="0"/>
          <c:invertIfNegative val="0"/>
          <c:dPt>
            <c:idx val="0"/>
            <c:invertIfNegative val="0"/>
            <c:bubble3D val="0"/>
            <c:spPr>
              <a:solidFill>
                <a:schemeClr val="tx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Lbls>
            <c:txPr>
              <a:bodyPr/>
              <a:lstStyle/>
              <a:p>
                <a:pPr>
                  <a:defRPr sz="700" b="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Sheet1!$A$1:$E$1</c:f>
              <c:strCache>
                <c:ptCount val="5"/>
                <c:pt idx="0">
                  <c:v>A blood clot in a vein</c:v>
                </c:pt>
                <c:pt idx="1">
                  <c:v>Lack of oxygen in a vein</c:v>
                </c:pt>
                <c:pt idx="2">
                  <c:v>A tumor in a vein</c:v>
                </c:pt>
                <c:pt idx="3">
                  <c:v>None of the above</c:v>
                </c:pt>
                <c:pt idx="4">
                  <c:v>Not sure</c:v>
                </c:pt>
              </c:strCache>
            </c:strRef>
          </c:cat>
          <c:val>
            <c:numRef>
              <c:f>Sheet1!$A$2:$E$2</c:f>
              <c:numCache>
                <c:formatCode>0%</c:formatCode>
                <c:ptCount val="5"/>
                <c:pt idx="0">
                  <c:v>0.49</c:v>
                </c:pt>
                <c:pt idx="1">
                  <c:v>0.04</c:v>
                </c:pt>
                <c:pt idx="2">
                  <c:v>0.03</c:v>
                </c:pt>
                <c:pt idx="3">
                  <c:v>0.14000000000000001</c:v>
                </c:pt>
                <c:pt idx="4">
                  <c:v>0.3</c:v>
                </c:pt>
              </c:numCache>
            </c:numRef>
          </c:val>
        </c:ser>
        <c:dLbls>
          <c:showLegendKey val="0"/>
          <c:showVal val="0"/>
          <c:showCatName val="0"/>
          <c:showSerName val="0"/>
          <c:showPercent val="0"/>
          <c:showBubbleSize val="0"/>
        </c:dLbls>
        <c:gapWidth val="50"/>
        <c:axId val="231239680"/>
        <c:axId val="231241216"/>
      </c:barChart>
      <c:catAx>
        <c:axId val="231239680"/>
        <c:scaling>
          <c:orientation val="minMax"/>
        </c:scaling>
        <c:delete val="0"/>
        <c:axPos val="b"/>
        <c:majorTickMark val="out"/>
        <c:minorTickMark val="none"/>
        <c:tickLblPos val="nextTo"/>
        <c:txPr>
          <a:bodyPr/>
          <a:lstStyle/>
          <a:p>
            <a:pPr>
              <a:defRPr sz="8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231241216"/>
        <c:crosses val="autoZero"/>
        <c:auto val="1"/>
        <c:lblAlgn val="ctr"/>
        <c:lblOffset val="100"/>
        <c:noMultiLvlLbl val="0"/>
      </c:catAx>
      <c:valAx>
        <c:axId val="231241216"/>
        <c:scaling>
          <c:orientation val="minMax"/>
          <c:max val="1"/>
          <c:min val="0"/>
        </c:scaling>
        <c:delete val="1"/>
        <c:axPos val="l"/>
        <c:numFmt formatCode="0%" sourceLinked="1"/>
        <c:majorTickMark val="out"/>
        <c:minorTickMark val="none"/>
        <c:tickLblPos val="nextTo"/>
        <c:crossAx val="23123968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7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solidFill>
                <a:schemeClr val="bg1"/>
              </a:solidFill>
              <a:ln>
                <a:solidFill>
                  <a:srgbClr val="002A7E"/>
                </a:solidFill>
              </a:ln>
            </c:spPr>
          </c:dPt>
          <c:dLbls>
            <c:dLbl>
              <c:idx val="0"/>
              <c:layout>
                <c:manualLayout>
                  <c:x val="-8.073975900793022E-2"/>
                  <c:y val="0.15652709208215809"/>
                </c:manualLayout>
              </c:layout>
              <c:spPr/>
              <c:txPr>
                <a:bodyPr/>
                <a:lstStyle/>
                <a:p>
                  <a:pPr>
                    <a:defRPr sz="1000" b="1">
                      <a:solidFill>
                        <a:srgbClr val="002A7E"/>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dLbl>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0.25</c:v>
                </c:pt>
                <c:pt idx="1">
                  <c:v>0.75</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7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9627368826603095"/>
          <c:y val="9.2050330511422945E-2"/>
          <c:w val="0.63950612824773045"/>
          <c:h val="0.81589933897715416"/>
        </c:manualLayout>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C00000"/>
              </a:solidFill>
            </c:spPr>
          </c:dPt>
          <c:dPt>
            <c:idx val="6"/>
            <c:invertIfNegative val="0"/>
            <c:bubble3D val="0"/>
            <c:spPr>
              <a:solidFill>
                <a:srgbClr val="C00000"/>
              </a:solidFill>
            </c:spPr>
          </c:dPt>
          <c:dPt>
            <c:idx val="7"/>
            <c:invertIfNegative val="0"/>
            <c:bubble3D val="0"/>
            <c:spPr>
              <a:solidFill>
                <a:srgbClr val="C00000"/>
              </a:solidFill>
            </c:spPr>
          </c:dPt>
          <c:dPt>
            <c:idx val="8"/>
            <c:invertIfNegative val="0"/>
            <c:bubble3D val="0"/>
            <c:spPr>
              <a:solidFill>
                <a:schemeClr val="tx1">
                  <a:lumMod val="65000"/>
                  <a:lumOff val="35000"/>
                </a:schemeClr>
              </a:solidFill>
            </c:spPr>
          </c:dPt>
          <c:dPt>
            <c:idx val="9"/>
            <c:invertIfNegative val="0"/>
            <c:bubble3D val="0"/>
            <c:spPr>
              <a:solidFill>
                <a:schemeClr val="tx1">
                  <a:lumMod val="65000"/>
                  <a:lumOff val="35000"/>
                </a:schemeClr>
              </a:solidFill>
            </c:spPr>
          </c:dPt>
          <c:dPt>
            <c:idx val="10"/>
            <c:invertIfNegative val="0"/>
            <c:bubble3D val="0"/>
            <c:spPr>
              <a:solidFill>
                <a:schemeClr val="tx1">
                  <a:lumMod val="65000"/>
                  <a:lumOff val="35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Sheet1!$A$2:$A$12</c:f>
              <c:strCache>
                <c:ptCount val="11"/>
                <c:pt idx="0">
                  <c:v>Shortness of breath</c:v>
                </c:pt>
                <c:pt idx="1">
                  <c:v>Chest pain</c:v>
                </c:pt>
                <c:pt idx="2">
                  <c:v>Rapid heart rate</c:v>
                </c:pt>
                <c:pt idx="3">
                  <c:v>Light headed/pass out</c:v>
                </c:pt>
                <c:pt idx="4">
                  <c:v>Cough up blood</c:v>
                </c:pt>
                <c:pt idx="5">
                  <c:v>Slow/shallow breathing</c:v>
                </c:pt>
                <c:pt idx="6">
                  <c:v>Pain radiating down arm</c:v>
                </c:pt>
                <c:pt idx="7">
                  <c:v>Frequent headaches</c:v>
                </c:pt>
                <c:pt idx="8">
                  <c:v>Other</c:v>
                </c:pt>
                <c:pt idx="9">
                  <c:v>None of the above</c:v>
                </c:pt>
                <c:pt idx="10">
                  <c:v>Not sure</c:v>
                </c:pt>
              </c:strCache>
            </c:strRef>
          </c:cat>
          <c:val>
            <c:numRef>
              <c:f>Sheet1!$B$2:$B$12</c:f>
              <c:numCache>
                <c:formatCode>0%</c:formatCode>
                <c:ptCount val="11"/>
                <c:pt idx="0">
                  <c:v>0.74</c:v>
                </c:pt>
                <c:pt idx="1">
                  <c:v>0.71</c:v>
                </c:pt>
                <c:pt idx="2">
                  <c:v>0.62</c:v>
                </c:pt>
                <c:pt idx="3">
                  <c:v>0.52</c:v>
                </c:pt>
                <c:pt idx="4">
                  <c:v>0.21</c:v>
                </c:pt>
                <c:pt idx="5">
                  <c:v>0.52</c:v>
                </c:pt>
                <c:pt idx="6">
                  <c:v>0.22</c:v>
                </c:pt>
                <c:pt idx="7">
                  <c:v>0.25</c:v>
                </c:pt>
                <c:pt idx="8">
                  <c:v>0</c:v>
                </c:pt>
                <c:pt idx="9">
                  <c:v>0.01</c:v>
                </c:pt>
                <c:pt idx="10">
                  <c:v>0.02</c:v>
                </c:pt>
              </c:numCache>
            </c:numRef>
          </c:val>
        </c:ser>
        <c:dLbls>
          <c:dLblPos val="outEnd"/>
          <c:showLegendKey val="0"/>
          <c:showVal val="1"/>
          <c:showCatName val="0"/>
          <c:showSerName val="0"/>
          <c:showPercent val="0"/>
          <c:showBubbleSize val="0"/>
        </c:dLbls>
        <c:gapWidth val="50"/>
        <c:axId val="149212160"/>
        <c:axId val="149305600"/>
      </c:barChart>
      <c:catAx>
        <c:axId val="149212160"/>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49305600"/>
        <c:crosses val="autoZero"/>
        <c:auto val="1"/>
        <c:lblAlgn val="ctr"/>
        <c:lblOffset val="100"/>
        <c:noMultiLvlLbl val="0"/>
      </c:catAx>
      <c:valAx>
        <c:axId val="149305600"/>
        <c:scaling>
          <c:orientation val="minMax"/>
          <c:max val="0.75000000000000011"/>
          <c:min val="0"/>
        </c:scaling>
        <c:delete val="1"/>
        <c:axPos val="t"/>
        <c:numFmt formatCode="0%" sourceLinked="1"/>
        <c:majorTickMark val="out"/>
        <c:minorTickMark val="none"/>
        <c:tickLblPos val="nextTo"/>
        <c:crossAx val="14921216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8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solidFill>
                <a:schemeClr val="bg1"/>
              </a:solidFill>
              <a:ln>
                <a:solidFill>
                  <a:srgbClr val="002A7E"/>
                </a:solidFill>
              </a:ln>
            </c:spPr>
          </c:dPt>
          <c:dLbls>
            <c:dLbl>
              <c:idx val="0"/>
              <c:layout>
                <c:manualLayout>
                  <c:x val="-7.3658644563181663E-2"/>
                  <c:y val="0.18054548222591849"/>
                </c:manualLayout>
              </c:layout>
              <c:spPr/>
              <c:txPr>
                <a:bodyPr/>
                <a:lstStyle/>
                <a:p>
                  <a:pPr>
                    <a:defRPr sz="1000" b="1">
                      <a:solidFill>
                        <a:srgbClr val="002A7E"/>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dLbl>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0.19</c:v>
                </c:pt>
                <c:pt idx="1">
                  <c:v>0.81</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78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9627368826603095"/>
          <c:y val="9.2050330511422945E-2"/>
          <c:w val="0.63950612824773045"/>
          <c:h val="0.81589933897715416"/>
        </c:manualLayout>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C00000"/>
              </a:solidFill>
            </c:spPr>
          </c:dPt>
          <c:dPt>
            <c:idx val="5"/>
            <c:invertIfNegative val="0"/>
            <c:bubble3D val="0"/>
            <c:spPr>
              <a:solidFill>
                <a:srgbClr val="C00000"/>
              </a:solidFill>
            </c:spPr>
          </c:dPt>
          <c:dPt>
            <c:idx val="6"/>
            <c:invertIfNegative val="0"/>
            <c:bubble3D val="0"/>
            <c:spPr>
              <a:solidFill>
                <a:schemeClr val="tx1">
                  <a:lumMod val="65000"/>
                  <a:lumOff val="35000"/>
                </a:schemeClr>
              </a:solidFill>
            </c:spPr>
          </c:dPt>
          <c:dPt>
            <c:idx val="7"/>
            <c:invertIfNegative val="0"/>
            <c:bubble3D val="0"/>
            <c:spPr>
              <a:solidFill>
                <a:srgbClr val="C00000"/>
              </a:solidFill>
            </c:spPr>
          </c:dPt>
          <c:dPt>
            <c:idx val="8"/>
            <c:invertIfNegative val="0"/>
            <c:bubble3D val="0"/>
            <c:spPr>
              <a:solidFill>
                <a:schemeClr val="tx1">
                  <a:lumMod val="65000"/>
                  <a:lumOff val="35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Swelling of leg</c:v>
                </c:pt>
                <c:pt idx="1">
                  <c:v>Pain/tenderness of leg</c:v>
                </c:pt>
                <c:pt idx="2">
                  <c:v>Changes in the skin color of leg</c:v>
                </c:pt>
                <c:pt idx="3">
                  <c:v>Leg feels warm to touch</c:v>
                </c:pt>
                <c:pt idx="4">
                  <c:v>Itching of your leg</c:v>
                </c:pt>
                <c:pt idx="5">
                  <c:v>Leg paralysis</c:v>
                </c:pt>
                <c:pt idx="6">
                  <c:v>Other</c:v>
                </c:pt>
                <c:pt idx="7">
                  <c:v>None of the above</c:v>
                </c:pt>
                <c:pt idx="8">
                  <c:v>Not sure</c:v>
                </c:pt>
              </c:strCache>
            </c:strRef>
          </c:cat>
          <c:val>
            <c:numRef>
              <c:f>Sheet1!$B$2:$B$10</c:f>
              <c:numCache>
                <c:formatCode>0%</c:formatCode>
                <c:ptCount val="9"/>
                <c:pt idx="0">
                  <c:v>0.67</c:v>
                </c:pt>
                <c:pt idx="1">
                  <c:v>0.66</c:v>
                </c:pt>
                <c:pt idx="2">
                  <c:v>0.55000000000000004</c:v>
                </c:pt>
                <c:pt idx="3">
                  <c:v>0.18</c:v>
                </c:pt>
                <c:pt idx="4">
                  <c:v>0.31</c:v>
                </c:pt>
                <c:pt idx="5">
                  <c:v>0.43</c:v>
                </c:pt>
                <c:pt idx="6" formatCode="General">
                  <c:v>0</c:v>
                </c:pt>
                <c:pt idx="7" formatCode="General">
                  <c:v>0</c:v>
                </c:pt>
                <c:pt idx="8">
                  <c:v>0.03</c:v>
                </c:pt>
              </c:numCache>
            </c:numRef>
          </c:val>
        </c:ser>
        <c:dLbls>
          <c:dLblPos val="outEnd"/>
          <c:showLegendKey val="0"/>
          <c:showVal val="1"/>
          <c:showCatName val="0"/>
          <c:showSerName val="0"/>
          <c:showPercent val="0"/>
          <c:showBubbleSize val="0"/>
        </c:dLbls>
        <c:gapWidth val="50"/>
        <c:axId val="231332096"/>
        <c:axId val="231392000"/>
      </c:barChart>
      <c:catAx>
        <c:axId val="231332096"/>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231392000"/>
        <c:crosses val="autoZero"/>
        <c:auto val="1"/>
        <c:lblAlgn val="ctr"/>
        <c:lblOffset val="100"/>
        <c:noMultiLvlLbl val="0"/>
      </c:catAx>
      <c:valAx>
        <c:axId val="231392000"/>
        <c:scaling>
          <c:orientation val="minMax"/>
          <c:max val="0.70000000000000007"/>
        </c:scaling>
        <c:delete val="1"/>
        <c:axPos val="t"/>
        <c:numFmt formatCode="0%" sourceLinked="1"/>
        <c:majorTickMark val="out"/>
        <c:minorTickMark val="none"/>
        <c:tickLblPos val="nextTo"/>
        <c:crossAx val="23133209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8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9627368826603095"/>
          <c:y val="9.2050330511422945E-2"/>
          <c:w val="0.56611163283488641"/>
          <c:h val="0.81589933897715416"/>
        </c:manualLayout>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C00000"/>
              </a:solidFill>
            </c:spPr>
          </c:dPt>
          <c:dPt>
            <c:idx val="6"/>
            <c:invertIfNegative val="0"/>
            <c:bubble3D val="0"/>
            <c:spPr>
              <a:solidFill>
                <a:srgbClr val="C00000"/>
              </a:solidFill>
            </c:spPr>
          </c:dPt>
          <c:dPt>
            <c:idx val="7"/>
            <c:invertIfNegative val="0"/>
            <c:bubble3D val="0"/>
            <c:spPr>
              <a:solidFill>
                <a:srgbClr val="C00000"/>
              </a:solidFill>
            </c:spPr>
          </c:dPt>
          <c:dPt>
            <c:idx val="8"/>
            <c:invertIfNegative val="0"/>
            <c:bubble3D val="0"/>
            <c:spPr>
              <a:solidFill>
                <a:schemeClr val="tx1">
                  <a:lumMod val="65000"/>
                  <a:lumOff val="35000"/>
                </a:schemeClr>
              </a:solidFill>
            </c:spPr>
          </c:dPt>
          <c:dPt>
            <c:idx val="9"/>
            <c:invertIfNegative val="0"/>
            <c:bubble3D val="0"/>
            <c:spPr>
              <a:solidFill>
                <a:schemeClr val="tx1">
                  <a:lumMod val="65000"/>
                  <a:lumOff val="35000"/>
                </a:schemeClr>
              </a:solidFill>
            </c:spPr>
          </c:dPt>
          <c:dPt>
            <c:idx val="10"/>
            <c:invertIfNegative val="0"/>
            <c:bubble3D val="0"/>
            <c:spPr>
              <a:solidFill>
                <a:schemeClr val="tx1">
                  <a:lumMod val="65000"/>
                  <a:lumOff val="35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Sheet1!$A$2:$A$12</c:f>
              <c:strCache>
                <c:ptCount val="11"/>
                <c:pt idx="0">
                  <c:v>Shortness of breath</c:v>
                </c:pt>
                <c:pt idx="1">
                  <c:v>Chest pain</c:v>
                </c:pt>
                <c:pt idx="2">
                  <c:v>Rapid heart rate</c:v>
                </c:pt>
                <c:pt idx="3">
                  <c:v>Light headed/pass out</c:v>
                </c:pt>
                <c:pt idx="4">
                  <c:v>Cough up blood</c:v>
                </c:pt>
                <c:pt idx="5">
                  <c:v>Slow/shallow breathing</c:v>
                </c:pt>
                <c:pt idx="6">
                  <c:v>Pain radiating down arm</c:v>
                </c:pt>
                <c:pt idx="7">
                  <c:v>Frequent headaches</c:v>
                </c:pt>
                <c:pt idx="8">
                  <c:v>Other</c:v>
                </c:pt>
                <c:pt idx="9">
                  <c:v>None of the above</c:v>
                </c:pt>
                <c:pt idx="10">
                  <c:v>Not sure</c:v>
                </c:pt>
              </c:strCache>
            </c:strRef>
          </c:cat>
          <c:val>
            <c:numRef>
              <c:f>Sheet1!$B$2:$B$12</c:f>
              <c:numCache>
                <c:formatCode>0%</c:formatCode>
                <c:ptCount val="11"/>
                <c:pt idx="0">
                  <c:v>0.73</c:v>
                </c:pt>
                <c:pt idx="1">
                  <c:v>0.71</c:v>
                </c:pt>
                <c:pt idx="2">
                  <c:v>0.62</c:v>
                </c:pt>
                <c:pt idx="3">
                  <c:v>0.52</c:v>
                </c:pt>
                <c:pt idx="4">
                  <c:v>0.21</c:v>
                </c:pt>
                <c:pt idx="5">
                  <c:v>0.52</c:v>
                </c:pt>
                <c:pt idx="6">
                  <c:v>0.22</c:v>
                </c:pt>
                <c:pt idx="7">
                  <c:v>0.25</c:v>
                </c:pt>
                <c:pt idx="8" formatCode="0">
                  <c:v>0</c:v>
                </c:pt>
                <c:pt idx="9">
                  <c:v>0.01</c:v>
                </c:pt>
                <c:pt idx="10">
                  <c:v>0.02</c:v>
                </c:pt>
              </c:numCache>
            </c:numRef>
          </c:val>
        </c:ser>
        <c:dLbls>
          <c:dLblPos val="outEnd"/>
          <c:showLegendKey val="0"/>
          <c:showVal val="1"/>
          <c:showCatName val="0"/>
          <c:showSerName val="0"/>
          <c:showPercent val="0"/>
          <c:showBubbleSize val="0"/>
        </c:dLbls>
        <c:gapWidth val="50"/>
        <c:axId val="231410688"/>
        <c:axId val="231467264"/>
      </c:barChart>
      <c:catAx>
        <c:axId val="231410688"/>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231467264"/>
        <c:crosses val="autoZero"/>
        <c:auto val="1"/>
        <c:lblAlgn val="ctr"/>
        <c:lblOffset val="100"/>
        <c:noMultiLvlLbl val="0"/>
      </c:catAx>
      <c:valAx>
        <c:axId val="231467264"/>
        <c:scaling>
          <c:orientation val="minMax"/>
          <c:max val="0.75000000000000011"/>
          <c:min val="0"/>
        </c:scaling>
        <c:delete val="1"/>
        <c:axPos val="t"/>
        <c:numFmt formatCode="0%" sourceLinked="1"/>
        <c:majorTickMark val="out"/>
        <c:minorTickMark val="none"/>
        <c:tickLblPos val="nextTo"/>
        <c:crossAx val="23141068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8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0.78</c:v>
                </c:pt>
                <c:pt idx="1">
                  <c:v>0.7</c:v>
                </c:pt>
                <c:pt idx="2">
                  <c:v>0.85</c:v>
                </c:pt>
                <c:pt idx="3">
                  <c:v>0.82</c:v>
                </c:pt>
                <c:pt idx="4">
                  <c:v>0.92</c:v>
                </c:pt>
                <c:pt idx="5">
                  <c:v>0.87</c:v>
                </c:pt>
              </c:numCache>
            </c:numRef>
          </c:val>
        </c:ser>
        <c:dLbls>
          <c:dLblPos val="outEnd"/>
          <c:showLegendKey val="0"/>
          <c:showVal val="1"/>
          <c:showCatName val="0"/>
          <c:showSerName val="0"/>
          <c:showPercent val="0"/>
          <c:showBubbleSize val="0"/>
        </c:dLbls>
        <c:gapWidth val="50"/>
        <c:axId val="230486784"/>
        <c:axId val="232007552"/>
      </c:barChart>
      <c:catAx>
        <c:axId val="230486784"/>
        <c:scaling>
          <c:orientation val="maxMin"/>
        </c:scaling>
        <c:delete val="1"/>
        <c:axPos val="l"/>
        <c:majorTickMark val="out"/>
        <c:minorTickMark val="none"/>
        <c:tickLblPos val="nextTo"/>
        <c:crossAx val="232007552"/>
        <c:crosses val="autoZero"/>
        <c:auto val="1"/>
        <c:lblAlgn val="ctr"/>
        <c:lblOffset val="100"/>
        <c:noMultiLvlLbl val="0"/>
      </c:catAx>
      <c:valAx>
        <c:axId val="232007552"/>
        <c:scaling>
          <c:orientation val="minMax"/>
          <c:max val="1"/>
          <c:min val="0"/>
        </c:scaling>
        <c:delete val="1"/>
        <c:axPos val="t"/>
        <c:numFmt formatCode="0%" sourceLinked="1"/>
        <c:majorTickMark val="out"/>
        <c:minorTickMark val="none"/>
        <c:tickLblPos val="nextTo"/>
        <c:crossAx val="23048678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8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0.75</c:v>
                </c:pt>
                <c:pt idx="1">
                  <c:v>0.68</c:v>
                </c:pt>
                <c:pt idx="2">
                  <c:v>0.79</c:v>
                </c:pt>
                <c:pt idx="3">
                  <c:v>0.81</c:v>
                </c:pt>
                <c:pt idx="4">
                  <c:v>0.82</c:v>
                </c:pt>
                <c:pt idx="5">
                  <c:v>0.85</c:v>
                </c:pt>
              </c:numCache>
            </c:numRef>
          </c:val>
        </c:ser>
        <c:dLbls>
          <c:dLblPos val="outEnd"/>
          <c:showLegendKey val="0"/>
          <c:showVal val="1"/>
          <c:showCatName val="0"/>
          <c:showSerName val="0"/>
          <c:showPercent val="0"/>
          <c:showBubbleSize val="0"/>
        </c:dLbls>
        <c:gapWidth val="50"/>
        <c:axId val="232087936"/>
        <c:axId val="232097280"/>
      </c:barChart>
      <c:catAx>
        <c:axId val="232087936"/>
        <c:scaling>
          <c:orientation val="maxMin"/>
        </c:scaling>
        <c:delete val="1"/>
        <c:axPos val="l"/>
        <c:majorTickMark val="out"/>
        <c:minorTickMark val="none"/>
        <c:tickLblPos val="nextTo"/>
        <c:crossAx val="232097280"/>
        <c:crosses val="autoZero"/>
        <c:auto val="1"/>
        <c:lblAlgn val="ctr"/>
        <c:lblOffset val="100"/>
        <c:noMultiLvlLbl val="0"/>
      </c:catAx>
      <c:valAx>
        <c:axId val="232097280"/>
        <c:scaling>
          <c:orientation val="minMax"/>
          <c:max val="1"/>
          <c:min val="0"/>
        </c:scaling>
        <c:delete val="1"/>
        <c:axPos val="t"/>
        <c:numFmt formatCode="0%" sourceLinked="1"/>
        <c:majorTickMark val="out"/>
        <c:minorTickMark val="none"/>
        <c:tickLblPos val="nextTo"/>
        <c:crossAx val="23208793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8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0.76</c:v>
                </c:pt>
                <c:pt idx="1">
                  <c:v>0.69</c:v>
                </c:pt>
                <c:pt idx="2">
                  <c:v>0.8</c:v>
                </c:pt>
                <c:pt idx="3">
                  <c:v>0.81</c:v>
                </c:pt>
                <c:pt idx="4">
                  <c:v>0.8</c:v>
                </c:pt>
                <c:pt idx="5">
                  <c:v>0.85</c:v>
                </c:pt>
              </c:numCache>
            </c:numRef>
          </c:val>
        </c:ser>
        <c:dLbls>
          <c:dLblPos val="outEnd"/>
          <c:showLegendKey val="0"/>
          <c:showVal val="1"/>
          <c:showCatName val="0"/>
          <c:showSerName val="0"/>
          <c:showPercent val="0"/>
          <c:showBubbleSize val="0"/>
        </c:dLbls>
        <c:gapWidth val="50"/>
        <c:axId val="232456192"/>
        <c:axId val="232465536"/>
      </c:barChart>
      <c:catAx>
        <c:axId val="232456192"/>
        <c:scaling>
          <c:orientation val="maxMin"/>
        </c:scaling>
        <c:delete val="1"/>
        <c:axPos val="l"/>
        <c:majorTickMark val="out"/>
        <c:minorTickMark val="none"/>
        <c:tickLblPos val="nextTo"/>
        <c:crossAx val="232465536"/>
        <c:crosses val="autoZero"/>
        <c:auto val="1"/>
        <c:lblAlgn val="ctr"/>
        <c:lblOffset val="100"/>
        <c:noMultiLvlLbl val="0"/>
      </c:catAx>
      <c:valAx>
        <c:axId val="232465536"/>
        <c:scaling>
          <c:orientation val="minMax"/>
          <c:max val="1"/>
          <c:min val="0"/>
        </c:scaling>
        <c:delete val="1"/>
        <c:axPos val="t"/>
        <c:numFmt formatCode="0%" sourceLinked="1"/>
        <c:majorTickMark val="out"/>
        <c:minorTickMark val="none"/>
        <c:tickLblPos val="nextTo"/>
        <c:crossAx val="23245619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8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0.78</c:v>
                </c:pt>
                <c:pt idx="1">
                  <c:v>0.66</c:v>
                </c:pt>
                <c:pt idx="2">
                  <c:v>0.81</c:v>
                </c:pt>
                <c:pt idx="3">
                  <c:v>0.81</c:v>
                </c:pt>
                <c:pt idx="4">
                  <c:v>0.83</c:v>
                </c:pt>
                <c:pt idx="5">
                  <c:v>0.87</c:v>
                </c:pt>
              </c:numCache>
            </c:numRef>
          </c:val>
        </c:ser>
        <c:dLbls>
          <c:dLblPos val="outEnd"/>
          <c:showLegendKey val="0"/>
          <c:showVal val="1"/>
          <c:showCatName val="0"/>
          <c:showSerName val="0"/>
          <c:showPercent val="0"/>
          <c:showBubbleSize val="0"/>
        </c:dLbls>
        <c:gapWidth val="50"/>
        <c:axId val="232476032"/>
        <c:axId val="232510208"/>
      </c:barChart>
      <c:catAx>
        <c:axId val="232476032"/>
        <c:scaling>
          <c:orientation val="maxMin"/>
        </c:scaling>
        <c:delete val="1"/>
        <c:axPos val="l"/>
        <c:majorTickMark val="out"/>
        <c:minorTickMark val="none"/>
        <c:tickLblPos val="nextTo"/>
        <c:crossAx val="232510208"/>
        <c:crosses val="autoZero"/>
        <c:auto val="1"/>
        <c:lblAlgn val="ctr"/>
        <c:lblOffset val="100"/>
        <c:noMultiLvlLbl val="0"/>
      </c:catAx>
      <c:valAx>
        <c:axId val="232510208"/>
        <c:scaling>
          <c:orientation val="minMax"/>
          <c:max val="1"/>
          <c:min val="0"/>
        </c:scaling>
        <c:delete val="1"/>
        <c:axPos val="t"/>
        <c:numFmt formatCode="0%" sourceLinked="1"/>
        <c:majorTickMark val="out"/>
        <c:minorTickMark val="none"/>
        <c:tickLblPos val="nextTo"/>
        <c:crossAx val="23247603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8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0.74</c:v>
                </c:pt>
                <c:pt idx="1">
                  <c:v>0.68</c:v>
                </c:pt>
                <c:pt idx="2">
                  <c:v>0.77</c:v>
                </c:pt>
                <c:pt idx="3">
                  <c:v>0.81</c:v>
                </c:pt>
                <c:pt idx="4">
                  <c:v>0.78</c:v>
                </c:pt>
                <c:pt idx="5">
                  <c:v>0.87</c:v>
                </c:pt>
              </c:numCache>
            </c:numRef>
          </c:val>
        </c:ser>
        <c:dLbls>
          <c:dLblPos val="outEnd"/>
          <c:showLegendKey val="0"/>
          <c:showVal val="1"/>
          <c:showCatName val="0"/>
          <c:showSerName val="0"/>
          <c:showPercent val="0"/>
          <c:showBubbleSize val="0"/>
        </c:dLbls>
        <c:gapWidth val="50"/>
        <c:axId val="232520704"/>
        <c:axId val="232649088"/>
      </c:barChart>
      <c:catAx>
        <c:axId val="232520704"/>
        <c:scaling>
          <c:orientation val="maxMin"/>
        </c:scaling>
        <c:delete val="1"/>
        <c:axPos val="l"/>
        <c:majorTickMark val="out"/>
        <c:minorTickMark val="none"/>
        <c:tickLblPos val="nextTo"/>
        <c:crossAx val="232649088"/>
        <c:crosses val="autoZero"/>
        <c:auto val="1"/>
        <c:lblAlgn val="ctr"/>
        <c:lblOffset val="100"/>
        <c:noMultiLvlLbl val="0"/>
      </c:catAx>
      <c:valAx>
        <c:axId val="232649088"/>
        <c:scaling>
          <c:orientation val="minMax"/>
          <c:max val="1"/>
          <c:min val="0"/>
        </c:scaling>
        <c:delete val="1"/>
        <c:axPos val="t"/>
        <c:numFmt formatCode="0%" sourceLinked="1"/>
        <c:majorTickMark val="out"/>
        <c:minorTickMark val="none"/>
        <c:tickLblPos val="nextTo"/>
        <c:crossAx val="23252070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8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0.67</c:v>
                </c:pt>
                <c:pt idx="1">
                  <c:v>0.59</c:v>
                </c:pt>
                <c:pt idx="2">
                  <c:v>0.71</c:v>
                </c:pt>
                <c:pt idx="3">
                  <c:v>0.75</c:v>
                </c:pt>
                <c:pt idx="4">
                  <c:v>0.81</c:v>
                </c:pt>
                <c:pt idx="5">
                  <c:v>0.8</c:v>
                </c:pt>
              </c:numCache>
            </c:numRef>
          </c:val>
        </c:ser>
        <c:dLbls>
          <c:dLblPos val="outEnd"/>
          <c:showLegendKey val="0"/>
          <c:showVal val="1"/>
          <c:showCatName val="0"/>
          <c:showSerName val="0"/>
          <c:showPercent val="0"/>
          <c:showBubbleSize val="0"/>
        </c:dLbls>
        <c:gapWidth val="50"/>
        <c:axId val="232675968"/>
        <c:axId val="232697856"/>
      </c:barChart>
      <c:catAx>
        <c:axId val="232675968"/>
        <c:scaling>
          <c:orientation val="maxMin"/>
        </c:scaling>
        <c:delete val="1"/>
        <c:axPos val="l"/>
        <c:majorTickMark val="out"/>
        <c:minorTickMark val="none"/>
        <c:tickLblPos val="nextTo"/>
        <c:crossAx val="232697856"/>
        <c:crosses val="autoZero"/>
        <c:auto val="1"/>
        <c:lblAlgn val="ctr"/>
        <c:lblOffset val="100"/>
        <c:noMultiLvlLbl val="0"/>
      </c:catAx>
      <c:valAx>
        <c:axId val="232697856"/>
        <c:scaling>
          <c:orientation val="minMax"/>
          <c:max val="1"/>
          <c:min val="0"/>
        </c:scaling>
        <c:delete val="1"/>
        <c:axPos val="t"/>
        <c:numFmt formatCode="0%" sourceLinked="1"/>
        <c:majorTickMark val="out"/>
        <c:minorTickMark val="none"/>
        <c:tickLblPos val="nextTo"/>
        <c:crossAx val="23267596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8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0.1</c:v>
                </c:pt>
                <c:pt idx="1">
                  <c:v>0.03</c:v>
                </c:pt>
                <c:pt idx="2">
                  <c:v>0.03</c:v>
                </c:pt>
                <c:pt idx="3">
                  <c:v>0.03</c:v>
                </c:pt>
                <c:pt idx="4">
                  <c:v>0.01</c:v>
                </c:pt>
                <c:pt idx="5" formatCode="General">
                  <c:v>0</c:v>
                </c:pt>
              </c:numCache>
            </c:numRef>
          </c:val>
        </c:ser>
        <c:dLbls>
          <c:dLblPos val="outEnd"/>
          <c:showLegendKey val="0"/>
          <c:showVal val="1"/>
          <c:showCatName val="0"/>
          <c:showSerName val="0"/>
          <c:showPercent val="0"/>
          <c:showBubbleSize val="0"/>
        </c:dLbls>
        <c:gapWidth val="50"/>
        <c:axId val="233052416"/>
        <c:axId val="233057664"/>
      </c:barChart>
      <c:catAx>
        <c:axId val="233052416"/>
        <c:scaling>
          <c:orientation val="maxMin"/>
        </c:scaling>
        <c:delete val="1"/>
        <c:axPos val="l"/>
        <c:majorTickMark val="out"/>
        <c:minorTickMark val="none"/>
        <c:tickLblPos val="nextTo"/>
        <c:crossAx val="233057664"/>
        <c:crosses val="autoZero"/>
        <c:auto val="1"/>
        <c:lblAlgn val="ctr"/>
        <c:lblOffset val="100"/>
        <c:noMultiLvlLbl val="0"/>
      </c:catAx>
      <c:valAx>
        <c:axId val="233057664"/>
        <c:scaling>
          <c:orientation val="minMax"/>
          <c:max val="1"/>
          <c:min val="0"/>
        </c:scaling>
        <c:delete val="1"/>
        <c:axPos val="t"/>
        <c:numFmt formatCode="0%" sourceLinked="1"/>
        <c:majorTickMark val="out"/>
        <c:minorTickMark val="none"/>
        <c:tickLblPos val="nextTo"/>
        <c:crossAx val="23305241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8341023319423425"/>
          <c:y val="9.2050330511422945E-2"/>
          <c:w val="0.63194265425160778"/>
          <c:h val="0.81589933897715416"/>
        </c:manualLayout>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C00000"/>
              </a:solidFill>
            </c:spPr>
          </c:dPt>
          <c:dPt>
            <c:idx val="6"/>
            <c:invertIfNegative val="0"/>
            <c:bubble3D val="0"/>
            <c:spPr>
              <a:solidFill>
                <a:srgbClr val="C00000"/>
              </a:solidFill>
            </c:spPr>
          </c:dPt>
          <c:dPt>
            <c:idx val="7"/>
            <c:invertIfNegative val="0"/>
            <c:bubble3D val="0"/>
            <c:spPr>
              <a:solidFill>
                <a:srgbClr val="C00000"/>
              </a:solidFill>
            </c:spPr>
          </c:dPt>
          <c:dPt>
            <c:idx val="8"/>
            <c:invertIfNegative val="0"/>
            <c:bubble3D val="0"/>
            <c:spPr>
              <a:solidFill>
                <a:schemeClr val="tx1">
                  <a:lumMod val="65000"/>
                  <a:lumOff val="35000"/>
                </a:schemeClr>
              </a:solidFill>
            </c:spPr>
          </c:dPt>
          <c:dPt>
            <c:idx val="9"/>
            <c:invertIfNegative val="0"/>
            <c:bubble3D val="0"/>
            <c:spPr>
              <a:solidFill>
                <a:srgbClr val="002A7E"/>
              </a:solidFill>
            </c:spPr>
          </c:dPt>
          <c:dPt>
            <c:idx val="10"/>
            <c:invertIfNegative val="0"/>
            <c:bubble3D val="0"/>
            <c:spPr>
              <a:solidFill>
                <a:schemeClr val="tx1">
                  <a:lumMod val="65000"/>
                  <a:lumOff val="35000"/>
                </a:schemeClr>
              </a:solidFill>
            </c:spPr>
          </c:dPt>
          <c:dLbls>
            <c:dLbl>
              <c:idx val="1"/>
              <c:layout>
                <c:manualLayout>
                  <c:x val="-1.0913015532572344E-2"/>
                  <c:y val="1.3178286401062696E-6"/>
                </c:manualLayout>
              </c:layout>
              <c:dLblPos val="outEnd"/>
              <c:showLegendKey val="0"/>
              <c:showVal val="1"/>
              <c:showCatName val="0"/>
              <c:showSerName val="0"/>
              <c:showPercent val="0"/>
              <c:showBubbleSize val="0"/>
            </c:dLbl>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Sheet1!$A$2:$A$12</c:f>
              <c:strCache>
                <c:ptCount val="11"/>
                <c:pt idx="0">
                  <c:v>Shortness of breath</c:v>
                </c:pt>
                <c:pt idx="1">
                  <c:v>Chest pain</c:v>
                </c:pt>
                <c:pt idx="2">
                  <c:v>Rapid heart rate</c:v>
                </c:pt>
                <c:pt idx="3">
                  <c:v>Light headed/pass out</c:v>
                </c:pt>
                <c:pt idx="4">
                  <c:v>Cough up blood</c:v>
                </c:pt>
                <c:pt idx="5">
                  <c:v>Slow/shallow breathing</c:v>
                </c:pt>
                <c:pt idx="6">
                  <c:v>Pain radiating down arm</c:v>
                </c:pt>
                <c:pt idx="7">
                  <c:v>Frequent headaches</c:v>
                </c:pt>
                <c:pt idx="8">
                  <c:v>Other</c:v>
                </c:pt>
                <c:pt idx="9">
                  <c:v>None of the above</c:v>
                </c:pt>
                <c:pt idx="10">
                  <c:v>Not sure</c:v>
                </c:pt>
              </c:strCache>
            </c:strRef>
          </c:cat>
          <c:val>
            <c:numRef>
              <c:f>Sheet1!$B$2:$B$12</c:f>
              <c:numCache>
                <c:formatCode>0%</c:formatCode>
                <c:ptCount val="11"/>
                <c:pt idx="0">
                  <c:v>0.87</c:v>
                </c:pt>
                <c:pt idx="1">
                  <c:v>0.82</c:v>
                </c:pt>
                <c:pt idx="2">
                  <c:v>0.45</c:v>
                </c:pt>
                <c:pt idx="3">
                  <c:v>0.31</c:v>
                </c:pt>
                <c:pt idx="4">
                  <c:v>0.27</c:v>
                </c:pt>
                <c:pt idx="5">
                  <c:v>0.44</c:v>
                </c:pt>
                <c:pt idx="6">
                  <c:v>0.14000000000000001</c:v>
                </c:pt>
                <c:pt idx="7">
                  <c:v>0.08</c:v>
                </c:pt>
                <c:pt idx="8" formatCode="General">
                  <c:v>0</c:v>
                </c:pt>
                <c:pt idx="9" formatCode="General">
                  <c:v>0</c:v>
                </c:pt>
                <c:pt idx="10">
                  <c:v>0.01</c:v>
                </c:pt>
              </c:numCache>
            </c:numRef>
          </c:val>
        </c:ser>
        <c:dLbls>
          <c:dLblPos val="outEnd"/>
          <c:showLegendKey val="0"/>
          <c:showVal val="1"/>
          <c:showCatName val="0"/>
          <c:showSerName val="0"/>
          <c:showPercent val="0"/>
          <c:showBubbleSize val="0"/>
        </c:dLbls>
        <c:gapWidth val="50"/>
        <c:axId val="149320448"/>
        <c:axId val="149352448"/>
      </c:barChart>
      <c:catAx>
        <c:axId val="149320448"/>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49352448"/>
        <c:crosses val="autoZero"/>
        <c:auto val="1"/>
        <c:lblAlgn val="ctr"/>
        <c:lblOffset val="100"/>
        <c:noMultiLvlLbl val="0"/>
      </c:catAx>
      <c:valAx>
        <c:axId val="149352448"/>
        <c:scaling>
          <c:orientation val="minMax"/>
          <c:max val="0.9"/>
        </c:scaling>
        <c:delete val="1"/>
        <c:axPos val="t"/>
        <c:numFmt formatCode="0%" sourceLinked="1"/>
        <c:majorTickMark val="out"/>
        <c:minorTickMark val="none"/>
        <c:tickLblPos val="nextTo"/>
        <c:crossAx val="14932044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9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0.48</c:v>
                </c:pt>
                <c:pt idx="1">
                  <c:v>0.41</c:v>
                </c:pt>
                <c:pt idx="2">
                  <c:v>0.6</c:v>
                </c:pt>
                <c:pt idx="3">
                  <c:v>0.6</c:v>
                </c:pt>
                <c:pt idx="4">
                  <c:v>0.69</c:v>
                </c:pt>
                <c:pt idx="5">
                  <c:v>0.75</c:v>
                </c:pt>
              </c:numCache>
            </c:numRef>
          </c:val>
        </c:ser>
        <c:dLbls>
          <c:dLblPos val="outEnd"/>
          <c:showLegendKey val="0"/>
          <c:showVal val="1"/>
          <c:showCatName val="0"/>
          <c:showSerName val="0"/>
          <c:showPercent val="0"/>
          <c:showBubbleSize val="0"/>
        </c:dLbls>
        <c:gapWidth val="50"/>
        <c:axId val="232262656"/>
        <c:axId val="232284544"/>
      </c:barChart>
      <c:catAx>
        <c:axId val="232262656"/>
        <c:scaling>
          <c:orientation val="maxMin"/>
        </c:scaling>
        <c:delete val="1"/>
        <c:axPos val="l"/>
        <c:majorTickMark val="out"/>
        <c:minorTickMark val="none"/>
        <c:tickLblPos val="nextTo"/>
        <c:crossAx val="232284544"/>
        <c:crosses val="autoZero"/>
        <c:auto val="1"/>
        <c:lblAlgn val="ctr"/>
        <c:lblOffset val="100"/>
        <c:noMultiLvlLbl val="0"/>
      </c:catAx>
      <c:valAx>
        <c:axId val="232284544"/>
        <c:scaling>
          <c:orientation val="minMax"/>
          <c:max val="1"/>
          <c:min val="0"/>
        </c:scaling>
        <c:delete val="1"/>
        <c:axPos val="t"/>
        <c:numFmt formatCode="0%" sourceLinked="1"/>
        <c:majorTickMark val="out"/>
        <c:minorTickMark val="none"/>
        <c:tickLblPos val="nextTo"/>
        <c:crossAx val="23226265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9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0.2</c:v>
                </c:pt>
                <c:pt idx="1">
                  <c:v>0.14000000000000001</c:v>
                </c:pt>
                <c:pt idx="2">
                  <c:v>0.14000000000000001</c:v>
                </c:pt>
                <c:pt idx="3">
                  <c:v>0.13</c:v>
                </c:pt>
                <c:pt idx="4">
                  <c:v>0.1</c:v>
                </c:pt>
                <c:pt idx="5">
                  <c:v>0.1</c:v>
                </c:pt>
              </c:numCache>
            </c:numRef>
          </c:val>
        </c:ser>
        <c:dLbls>
          <c:dLblPos val="outEnd"/>
          <c:showLegendKey val="0"/>
          <c:showVal val="1"/>
          <c:showCatName val="0"/>
          <c:showSerName val="0"/>
          <c:showPercent val="0"/>
          <c:showBubbleSize val="0"/>
        </c:dLbls>
        <c:gapWidth val="50"/>
        <c:axId val="232319616"/>
        <c:axId val="232329216"/>
      </c:barChart>
      <c:catAx>
        <c:axId val="232319616"/>
        <c:scaling>
          <c:orientation val="maxMin"/>
        </c:scaling>
        <c:delete val="1"/>
        <c:axPos val="l"/>
        <c:majorTickMark val="out"/>
        <c:minorTickMark val="none"/>
        <c:tickLblPos val="nextTo"/>
        <c:crossAx val="232329216"/>
        <c:crosses val="autoZero"/>
        <c:auto val="1"/>
        <c:lblAlgn val="ctr"/>
        <c:lblOffset val="100"/>
        <c:noMultiLvlLbl val="0"/>
      </c:catAx>
      <c:valAx>
        <c:axId val="232329216"/>
        <c:scaling>
          <c:orientation val="minMax"/>
          <c:max val="1"/>
          <c:min val="0"/>
        </c:scaling>
        <c:delete val="1"/>
        <c:axPos val="t"/>
        <c:numFmt formatCode="0%" sourceLinked="1"/>
        <c:majorTickMark val="out"/>
        <c:minorTickMark val="none"/>
        <c:tickLblPos val="nextTo"/>
        <c:crossAx val="23231961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9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0.36</c:v>
                </c:pt>
                <c:pt idx="1">
                  <c:v>0.28000000000000003</c:v>
                </c:pt>
                <c:pt idx="2">
                  <c:v>0.37</c:v>
                </c:pt>
                <c:pt idx="3">
                  <c:v>0.31</c:v>
                </c:pt>
                <c:pt idx="4">
                  <c:v>0.21</c:v>
                </c:pt>
                <c:pt idx="5">
                  <c:v>0.27</c:v>
                </c:pt>
              </c:numCache>
            </c:numRef>
          </c:val>
        </c:ser>
        <c:dLbls>
          <c:dLblPos val="outEnd"/>
          <c:showLegendKey val="0"/>
          <c:showVal val="1"/>
          <c:showCatName val="0"/>
          <c:showSerName val="0"/>
          <c:showPercent val="0"/>
          <c:showBubbleSize val="0"/>
        </c:dLbls>
        <c:gapWidth val="50"/>
        <c:axId val="232339712"/>
        <c:axId val="232406400"/>
      </c:barChart>
      <c:catAx>
        <c:axId val="232339712"/>
        <c:scaling>
          <c:orientation val="maxMin"/>
        </c:scaling>
        <c:delete val="1"/>
        <c:axPos val="l"/>
        <c:majorTickMark val="out"/>
        <c:minorTickMark val="none"/>
        <c:tickLblPos val="nextTo"/>
        <c:crossAx val="232406400"/>
        <c:crosses val="autoZero"/>
        <c:auto val="1"/>
        <c:lblAlgn val="ctr"/>
        <c:lblOffset val="100"/>
        <c:noMultiLvlLbl val="0"/>
      </c:catAx>
      <c:valAx>
        <c:axId val="232406400"/>
        <c:scaling>
          <c:orientation val="minMax"/>
          <c:max val="1"/>
          <c:min val="0"/>
        </c:scaling>
        <c:delete val="1"/>
        <c:axPos val="t"/>
        <c:numFmt formatCode="0%" sourceLinked="1"/>
        <c:majorTickMark val="out"/>
        <c:minorTickMark val="none"/>
        <c:tickLblPos val="nextTo"/>
        <c:crossAx val="23233971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9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chemeClr val="tx1"/>
            </a:solidFill>
          </c:spPr>
          <c:invertIfNegative val="0"/>
          <c:dPt>
            <c:idx val="0"/>
            <c:invertIfNegative val="0"/>
            <c:bubble3D val="0"/>
          </c:dPt>
          <c:dPt>
            <c:idx val="1"/>
            <c:invertIfNegative val="0"/>
            <c:bubble3D val="0"/>
            <c:spPr>
              <a:solidFill>
                <a:schemeClr val="tx1">
                  <a:lumMod val="75000"/>
                  <a:lumOff val="25000"/>
                </a:schemeClr>
              </a:solidFill>
            </c:spPr>
          </c:dPt>
          <c:dPt>
            <c:idx val="2"/>
            <c:invertIfNegative val="0"/>
            <c:bubble3D val="0"/>
            <c:spPr>
              <a:solidFill>
                <a:schemeClr val="tx1">
                  <a:lumMod val="50000"/>
                  <a:lumOff val="50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0.63</c:v>
                </c:pt>
                <c:pt idx="1">
                  <c:v>0.56000000000000005</c:v>
                </c:pt>
                <c:pt idx="2">
                  <c:v>0.51</c:v>
                </c:pt>
              </c:numCache>
            </c:numRef>
          </c:val>
        </c:ser>
        <c:dLbls>
          <c:dLblPos val="outEnd"/>
          <c:showLegendKey val="0"/>
          <c:showVal val="1"/>
          <c:showCatName val="0"/>
          <c:showSerName val="0"/>
          <c:showPercent val="0"/>
          <c:showBubbleSize val="0"/>
        </c:dLbls>
        <c:gapWidth val="50"/>
        <c:axId val="232437632"/>
        <c:axId val="232453632"/>
      </c:barChart>
      <c:catAx>
        <c:axId val="232437632"/>
        <c:scaling>
          <c:orientation val="maxMin"/>
        </c:scaling>
        <c:delete val="1"/>
        <c:axPos val="l"/>
        <c:majorTickMark val="out"/>
        <c:minorTickMark val="none"/>
        <c:tickLblPos val="nextTo"/>
        <c:crossAx val="232453632"/>
        <c:crosses val="autoZero"/>
        <c:auto val="1"/>
        <c:lblAlgn val="ctr"/>
        <c:lblOffset val="100"/>
        <c:noMultiLvlLbl val="0"/>
      </c:catAx>
      <c:valAx>
        <c:axId val="232453632"/>
        <c:scaling>
          <c:orientation val="minMax"/>
          <c:max val="1"/>
          <c:min val="0"/>
        </c:scaling>
        <c:delete val="1"/>
        <c:axPos val="t"/>
        <c:numFmt formatCode="0%" sourceLinked="1"/>
        <c:majorTickMark val="out"/>
        <c:minorTickMark val="none"/>
        <c:tickLblPos val="nextTo"/>
        <c:crossAx val="23243763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9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rgbClr val="003399">
                <a:alpha val="27843"/>
              </a:srgbClr>
            </a:solidFill>
          </c:spPr>
          <c:invertIfNegative val="0"/>
          <c:dPt>
            <c:idx val="0"/>
            <c:invertIfNegative val="0"/>
            <c:bubble3D val="0"/>
            <c:spPr>
              <a:solidFill>
                <a:srgbClr val="002A7E">
                  <a:alpha val="28000"/>
                </a:srgbClr>
              </a:solidFill>
            </c:spPr>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spPr>
              <a:solidFill>
                <a:srgbClr val="C00000"/>
              </a:solidFill>
            </c:spPr>
          </c:dPt>
          <c:dPt>
            <c:idx val="7"/>
            <c:invertIfNegative val="0"/>
            <c:bubble3D val="0"/>
            <c:spPr>
              <a:solidFill>
                <a:srgbClr val="003399">
                  <a:alpha val="27000"/>
                </a:srgbClr>
              </a:solidFill>
            </c:spPr>
          </c:dPt>
          <c:dPt>
            <c:idx val="8"/>
            <c:invertIfNegative val="0"/>
            <c:bubble3D val="0"/>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DE (A)</c:v>
                </c:pt>
                <c:pt idx="1">
                  <c:v>UK (B)</c:v>
                </c:pt>
                <c:pt idx="2">
                  <c:v>NL (C) </c:v>
                </c:pt>
                <c:pt idx="3">
                  <c:v>AR (D)</c:v>
                </c:pt>
                <c:pt idx="4">
                  <c:v>TH (E)</c:v>
                </c:pt>
                <c:pt idx="5">
                  <c:v>AU (F)</c:v>
                </c:pt>
                <c:pt idx="6">
                  <c:v>JP (G)</c:v>
                </c:pt>
                <c:pt idx="7">
                  <c:v>US (H)</c:v>
                </c:pt>
                <c:pt idx="8">
                  <c:v>CA (I)</c:v>
                </c:pt>
              </c:strCache>
            </c:strRef>
          </c:cat>
          <c:val>
            <c:numRef>
              <c:f>Sheet1!$B$2:$B$10</c:f>
              <c:numCache>
                <c:formatCode>0%</c:formatCode>
                <c:ptCount val="9"/>
                <c:pt idx="0">
                  <c:v>0.82</c:v>
                </c:pt>
                <c:pt idx="1">
                  <c:v>0.8</c:v>
                </c:pt>
                <c:pt idx="2">
                  <c:v>0.77</c:v>
                </c:pt>
                <c:pt idx="3">
                  <c:v>0.7</c:v>
                </c:pt>
                <c:pt idx="4">
                  <c:v>0.68</c:v>
                </c:pt>
                <c:pt idx="5">
                  <c:v>0.68</c:v>
                </c:pt>
                <c:pt idx="6">
                  <c:v>0.59</c:v>
                </c:pt>
                <c:pt idx="7">
                  <c:v>0.52</c:v>
                </c:pt>
                <c:pt idx="8">
                  <c:v>0.52</c:v>
                </c:pt>
              </c:numCache>
            </c:numRef>
          </c:val>
        </c:ser>
        <c:dLbls>
          <c:dLblPos val="outEnd"/>
          <c:showLegendKey val="0"/>
          <c:showVal val="1"/>
          <c:showCatName val="0"/>
          <c:showSerName val="0"/>
          <c:showPercent val="0"/>
          <c:showBubbleSize val="0"/>
        </c:dLbls>
        <c:gapWidth val="50"/>
        <c:axId val="232951808"/>
        <c:axId val="232960000"/>
      </c:barChart>
      <c:catAx>
        <c:axId val="232951808"/>
        <c:scaling>
          <c:orientation val="maxMin"/>
        </c:scaling>
        <c:delete val="0"/>
        <c:axPos val="l"/>
        <c:majorTickMark val="out"/>
        <c:minorTickMark val="none"/>
        <c:tickLblPos val="nextTo"/>
        <c:txPr>
          <a:bodyPr/>
          <a:lstStyle/>
          <a:p>
            <a:pPr>
              <a:defRPr sz="800" b="1">
                <a:latin typeface="Arial" panose="020B0604020202020204" pitchFamily="34" charset="0"/>
                <a:cs typeface="Arial" panose="020B0604020202020204" pitchFamily="34" charset="0"/>
              </a:defRPr>
            </a:pPr>
            <a:endParaRPr lang="en-US"/>
          </a:p>
        </c:txPr>
        <c:crossAx val="232960000"/>
        <c:crosses val="autoZero"/>
        <c:auto val="1"/>
        <c:lblAlgn val="ctr"/>
        <c:lblOffset val="100"/>
        <c:noMultiLvlLbl val="0"/>
      </c:catAx>
      <c:valAx>
        <c:axId val="232960000"/>
        <c:scaling>
          <c:orientation val="minMax"/>
          <c:max val="1"/>
          <c:min val="0"/>
        </c:scaling>
        <c:delete val="1"/>
        <c:axPos val="t"/>
        <c:numFmt formatCode="0%" sourceLinked="1"/>
        <c:majorTickMark val="out"/>
        <c:minorTickMark val="none"/>
        <c:tickLblPos val="nextTo"/>
        <c:crossAx val="23295180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9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US</c:v>
                </c:pt>
              </c:strCache>
            </c:strRef>
          </c:tx>
          <c:spPr>
            <a:solidFill>
              <a:schemeClr val="tx1"/>
            </a:solidFill>
          </c:spPr>
          <c:invertIfNegative val="0"/>
          <c:dPt>
            <c:idx val="0"/>
            <c:invertIfNegative val="0"/>
            <c:bubble3D val="0"/>
          </c:dPt>
          <c:dPt>
            <c:idx val="1"/>
            <c:invertIfNegative val="0"/>
            <c:bubble3D val="0"/>
            <c:spPr>
              <a:solidFill>
                <a:schemeClr val="tx1">
                  <a:lumMod val="75000"/>
                  <a:lumOff val="25000"/>
                </a:schemeClr>
              </a:solidFill>
            </c:spPr>
          </c:dPt>
          <c:dPt>
            <c:idx val="2"/>
            <c:invertIfNegative val="0"/>
            <c:bubble3D val="0"/>
            <c:spPr>
              <a:solidFill>
                <a:schemeClr val="tx1">
                  <a:lumMod val="50000"/>
                  <a:lumOff val="50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0.15</c:v>
                </c:pt>
                <c:pt idx="1">
                  <c:v>0.14000000000000001</c:v>
                </c:pt>
                <c:pt idx="2">
                  <c:v>0.06</c:v>
                </c:pt>
              </c:numCache>
            </c:numRef>
          </c:val>
        </c:ser>
        <c:dLbls>
          <c:dLblPos val="outEnd"/>
          <c:showLegendKey val="0"/>
          <c:showVal val="1"/>
          <c:showCatName val="0"/>
          <c:showSerName val="0"/>
          <c:showPercent val="0"/>
          <c:showBubbleSize val="0"/>
        </c:dLbls>
        <c:gapWidth val="50"/>
        <c:axId val="232970496"/>
        <c:axId val="233441152"/>
      </c:barChart>
      <c:catAx>
        <c:axId val="232970496"/>
        <c:scaling>
          <c:orientation val="maxMin"/>
        </c:scaling>
        <c:delete val="1"/>
        <c:axPos val="l"/>
        <c:majorTickMark val="out"/>
        <c:minorTickMark val="none"/>
        <c:tickLblPos val="nextTo"/>
        <c:crossAx val="233441152"/>
        <c:crosses val="autoZero"/>
        <c:auto val="1"/>
        <c:lblAlgn val="ctr"/>
        <c:lblOffset val="100"/>
        <c:noMultiLvlLbl val="0"/>
      </c:catAx>
      <c:valAx>
        <c:axId val="233441152"/>
        <c:scaling>
          <c:orientation val="minMax"/>
          <c:max val="1"/>
          <c:min val="0"/>
        </c:scaling>
        <c:delete val="1"/>
        <c:axPos val="t"/>
        <c:numFmt formatCode="0%" sourceLinked="1"/>
        <c:majorTickMark val="out"/>
        <c:minorTickMark val="none"/>
        <c:tickLblPos val="nextTo"/>
        <c:crossAx val="232970496"/>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79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US</c:v>
                </c:pt>
              </c:strCache>
            </c:strRef>
          </c:tx>
          <c:spPr>
            <a:solidFill>
              <a:schemeClr val="tx1"/>
            </a:solidFill>
          </c:spPr>
          <c:invertIfNegative val="0"/>
          <c:dPt>
            <c:idx val="0"/>
            <c:invertIfNegative val="0"/>
            <c:bubble3D val="0"/>
          </c:dPt>
          <c:dPt>
            <c:idx val="1"/>
            <c:invertIfNegative val="0"/>
            <c:bubble3D val="0"/>
            <c:spPr>
              <a:solidFill>
                <a:schemeClr val="tx1">
                  <a:lumMod val="75000"/>
                  <a:lumOff val="25000"/>
                </a:schemeClr>
              </a:solidFill>
            </c:spPr>
          </c:dPt>
          <c:dPt>
            <c:idx val="2"/>
            <c:invertIfNegative val="0"/>
            <c:bubble3D val="0"/>
            <c:spPr>
              <a:solidFill>
                <a:schemeClr val="tx1">
                  <a:lumMod val="50000"/>
                  <a:lumOff val="50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0.32</c:v>
                </c:pt>
                <c:pt idx="1">
                  <c:v>0.3</c:v>
                </c:pt>
                <c:pt idx="2">
                  <c:v>0.26</c:v>
                </c:pt>
              </c:numCache>
            </c:numRef>
          </c:val>
        </c:ser>
        <c:dLbls>
          <c:dLblPos val="outEnd"/>
          <c:showLegendKey val="0"/>
          <c:showVal val="1"/>
          <c:showCatName val="0"/>
          <c:showSerName val="0"/>
          <c:showPercent val="0"/>
          <c:showBubbleSize val="0"/>
        </c:dLbls>
        <c:gapWidth val="50"/>
        <c:axId val="233480576"/>
        <c:axId val="233492480"/>
      </c:barChart>
      <c:catAx>
        <c:axId val="233480576"/>
        <c:scaling>
          <c:orientation val="maxMin"/>
        </c:scaling>
        <c:delete val="1"/>
        <c:axPos val="l"/>
        <c:majorTickMark val="out"/>
        <c:minorTickMark val="none"/>
        <c:tickLblPos val="nextTo"/>
        <c:crossAx val="233492480"/>
        <c:crosses val="autoZero"/>
        <c:auto val="1"/>
        <c:lblAlgn val="ctr"/>
        <c:lblOffset val="100"/>
        <c:noMultiLvlLbl val="0"/>
      </c:catAx>
      <c:valAx>
        <c:axId val="233492480"/>
        <c:scaling>
          <c:orientation val="minMax"/>
          <c:max val="1"/>
          <c:min val="0"/>
        </c:scaling>
        <c:delete val="1"/>
        <c:axPos val="t"/>
        <c:numFmt formatCode="0%" sourceLinked="1"/>
        <c:majorTickMark val="out"/>
        <c:minorTickMark val="none"/>
        <c:tickLblPos val="nextTo"/>
        <c:crossAx val="233480576"/>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79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rgbClr val="003399">
                <a:alpha val="27000"/>
              </a:srgbClr>
            </a:solidFill>
          </c:spPr>
          <c:invertIfNegative val="0"/>
          <c:dPt>
            <c:idx val="0"/>
            <c:invertIfNegative val="0"/>
            <c:bubble3D val="0"/>
            <c:spPr>
              <a:solidFill>
                <a:srgbClr val="002A7E">
                  <a:alpha val="28000"/>
                </a:srgbClr>
              </a:solidFill>
            </c:spPr>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dPt>
          <c:dPt>
            <c:idx val="8"/>
            <c:invertIfNegative val="0"/>
            <c:bubble3D val="0"/>
            <c:spPr>
              <a:solidFill>
                <a:srgbClr val="C00000"/>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UK (A)</c:v>
                </c:pt>
                <c:pt idx="1">
                  <c:v>AU (B)</c:v>
                </c:pt>
                <c:pt idx="2">
                  <c:v>US (C) </c:v>
                </c:pt>
                <c:pt idx="3">
                  <c:v>CA (D)</c:v>
                </c:pt>
                <c:pt idx="4">
                  <c:v>DE (E)</c:v>
                </c:pt>
                <c:pt idx="5">
                  <c:v>AR (F)</c:v>
                </c:pt>
                <c:pt idx="6">
                  <c:v>TH (G)</c:v>
                </c:pt>
                <c:pt idx="7">
                  <c:v>NL (H)</c:v>
                </c:pt>
                <c:pt idx="8">
                  <c:v>JP (I)</c:v>
                </c:pt>
              </c:strCache>
            </c:strRef>
          </c:cat>
          <c:val>
            <c:numRef>
              <c:f>Sheet1!$B$2:$B$10</c:f>
              <c:numCache>
                <c:formatCode>0%</c:formatCode>
                <c:ptCount val="9"/>
                <c:pt idx="0">
                  <c:v>0.86</c:v>
                </c:pt>
                <c:pt idx="1">
                  <c:v>0.8</c:v>
                </c:pt>
                <c:pt idx="2">
                  <c:v>0.56999999999999995</c:v>
                </c:pt>
                <c:pt idx="3">
                  <c:v>0.41</c:v>
                </c:pt>
                <c:pt idx="4">
                  <c:v>0.38</c:v>
                </c:pt>
                <c:pt idx="5">
                  <c:v>0.33</c:v>
                </c:pt>
                <c:pt idx="6">
                  <c:v>0.24</c:v>
                </c:pt>
                <c:pt idx="7">
                  <c:v>0.2</c:v>
                </c:pt>
                <c:pt idx="8">
                  <c:v>0.13</c:v>
                </c:pt>
              </c:numCache>
            </c:numRef>
          </c:val>
        </c:ser>
        <c:dLbls>
          <c:dLblPos val="outEnd"/>
          <c:showLegendKey val="0"/>
          <c:showVal val="1"/>
          <c:showCatName val="0"/>
          <c:showSerName val="0"/>
          <c:showPercent val="0"/>
          <c:showBubbleSize val="0"/>
        </c:dLbls>
        <c:gapWidth val="50"/>
        <c:axId val="233548032"/>
        <c:axId val="233551744"/>
      </c:barChart>
      <c:catAx>
        <c:axId val="233548032"/>
        <c:scaling>
          <c:orientation val="maxMin"/>
        </c:scaling>
        <c:delete val="0"/>
        <c:axPos val="l"/>
        <c:majorTickMark val="out"/>
        <c:minorTickMark val="none"/>
        <c:tickLblPos val="nextTo"/>
        <c:txPr>
          <a:bodyPr/>
          <a:lstStyle/>
          <a:p>
            <a:pPr>
              <a:defRPr sz="800" b="1">
                <a:latin typeface="Arial" panose="020B0604020202020204" pitchFamily="34" charset="0"/>
                <a:cs typeface="Arial" panose="020B0604020202020204" pitchFamily="34" charset="0"/>
              </a:defRPr>
            </a:pPr>
            <a:endParaRPr lang="en-US"/>
          </a:p>
        </c:txPr>
        <c:crossAx val="233551744"/>
        <c:crosses val="autoZero"/>
        <c:auto val="1"/>
        <c:lblAlgn val="ctr"/>
        <c:lblOffset val="100"/>
        <c:noMultiLvlLbl val="0"/>
      </c:catAx>
      <c:valAx>
        <c:axId val="233551744"/>
        <c:scaling>
          <c:orientation val="minMax"/>
          <c:max val="1"/>
          <c:min val="0"/>
        </c:scaling>
        <c:delete val="1"/>
        <c:axPos val="t"/>
        <c:numFmt formatCode="0%" sourceLinked="1"/>
        <c:majorTickMark val="out"/>
        <c:minorTickMark val="none"/>
        <c:tickLblPos val="nextTo"/>
        <c:crossAx val="23354803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9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rgbClr val="003399">
                <a:alpha val="27000"/>
              </a:srgbClr>
            </a:solidFill>
          </c:spPr>
          <c:invertIfNegative val="0"/>
          <c:dPt>
            <c:idx val="0"/>
            <c:invertIfNegative val="0"/>
            <c:bubble3D val="0"/>
            <c:spPr>
              <a:solidFill>
                <a:srgbClr val="002A7E">
                  <a:alpha val="28000"/>
                </a:srgbClr>
              </a:solidFill>
            </c:spPr>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spPr>
              <a:solidFill>
                <a:srgbClr val="C00000"/>
              </a:solidFill>
            </c:spPr>
          </c:dPt>
          <c:dPt>
            <c:idx val="7"/>
            <c:invertIfNegative val="0"/>
            <c:bubble3D val="0"/>
          </c:dPt>
          <c:dPt>
            <c:idx val="8"/>
            <c:invertIfNegative val="0"/>
            <c:bubble3D val="0"/>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UK (A)</c:v>
                </c:pt>
                <c:pt idx="1">
                  <c:v>NL (B)</c:v>
                </c:pt>
                <c:pt idx="2">
                  <c:v>US (C) </c:v>
                </c:pt>
                <c:pt idx="3">
                  <c:v>AR (D)</c:v>
                </c:pt>
                <c:pt idx="4">
                  <c:v>CA (E)</c:v>
                </c:pt>
                <c:pt idx="5">
                  <c:v>AU (F)</c:v>
                </c:pt>
                <c:pt idx="6">
                  <c:v>JP (G)</c:v>
                </c:pt>
                <c:pt idx="7">
                  <c:v>TH (H)</c:v>
                </c:pt>
                <c:pt idx="8">
                  <c:v>DE (I)</c:v>
                </c:pt>
              </c:strCache>
            </c:strRef>
          </c:cat>
          <c:val>
            <c:numRef>
              <c:f>Sheet1!$B$2:$B$10</c:f>
              <c:numCache>
                <c:formatCode>0%</c:formatCode>
                <c:ptCount val="9"/>
                <c:pt idx="0">
                  <c:v>0.72</c:v>
                </c:pt>
                <c:pt idx="1">
                  <c:v>0.72</c:v>
                </c:pt>
                <c:pt idx="2">
                  <c:v>0.7</c:v>
                </c:pt>
                <c:pt idx="3">
                  <c:v>0.66</c:v>
                </c:pt>
                <c:pt idx="4">
                  <c:v>0.63</c:v>
                </c:pt>
                <c:pt idx="5">
                  <c:v>0.56999999999999995</c:v>
                </c:pt>
                <c:pt idx="6">
                  <c:v>0.31</c:v>
                </c:pt>
                <c:pt idx="7">
                  <c:v>0.3</c:v>
                </c:pt>
                <c:pt idx="8">
                  <c:v>0.23</c:v>
                </c:pt>
              </c:numCache>
            </c:numRef>
          </c:val>
        </c:ser>
        <c:dLbls>
          <c:dLblPos val="outEnd"/>
          <c:showLegendKey val="0"/>
          <c:showVal val="1"/>
          <c:showCatName val="0"/>
          <c:showSerName val="0"/>
          <c:showPercent val="0"/>
          <c:showBubbleSize val="0"/>
        </c:dLbls>
        <c:gapWidth val="50"/>
        <c:axId val="233619840"/>
        <c:axId val="233635840"/>
      </c:barChart>
      <c:catAx>
        <c:axId val="233619840"/>
        <c:scaling>
          <c:orientation val="maxMin"/>
        </c:scaling>
        <c:delete val="0"/>
        <c:axPos val="l"/>
        <c:majorTickMark val="out"/>
        <c:minorTickMark val="none"/>
        <c:tickLblPos val="nextTo"/>
        <c:txPr>
          <a:bodyPr/>
          <a:lstStyle/>
          <a:p>
            <a:pPr>
              <a:defRPr sz="800" b="1">
                <a:latin typeface="Arial" panose="020B0604020202020204" pitchFamily="34" charset="0"/>
                <a:cs typeface="Arial" panose="020B0604020202020204" pitchFamily="34" charset="0"/>
              </a:defRPr>
            </a:pPr>
            <a:endParaRPr lang="en-US"/>
          </a:p>
        </c:txPr>
        <c:crossAx val="233635840"/>
        <c:crosses val="autoZero"/>
        <c:auto val="1"/>
        <c:lblAlgn val="ctr"/>
        <c:lblOffset val="100"/>
        <c:noMultiLvlLbl val="0"/>
      </c:catAx>
      <c:valAx>
        <c:axId val="233635840"/>
        <c:scaling>
          <c:orientation val="minMax"/>
          <c:max val="1"/>
          <c:min val="0"/>
        </c:scaling>
        <c:delete val="1"/>
        <c:axPos val="t"/>
        <c:numFmt formatCode="0%" sourceLinked="1"/>
        <c:majorTickMark val="out"/>
        <c:minorTickMark val="none"/>
        <c:tickLblPos val="nextTo"/>
        <c:crossAx val="23361984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9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0.41</c:v>
                </c:pt>
                <c:pt idx="1">
                  <c:v>0.22</c:v>
                </c:pt>
                <c:pt idx="2">
                  <c:v>0.43</c:v>
                </c:pt>
                <c:pt idx="3">
                  <c:v>0.3</c:v>
                </c:pt>
                <c:pt idx="4">
                  <c:v>0.37</c:v>
                </c:pt>
                <c:pt idx="5">
                  <c:v>0.31</c:v>
                </c:pt>
              </c:numCache>
            </c:numRef>
          </c:val>
        </c:ser>
        <c:dLbls>
          <c:dLblPos val="outEnd"/>
          <c:showLegendKey val="0"/>
          <c:showVal val="1"/>
          <c:showCatName val="0"/>
          <c:showSerName val="0"/>
          <c:showPercent val="0"/>
          <c:showBubbleSize val="0"/>
        </c:dLbls>
        <c:gapWidth val="50"/>
        <c:axId val="233172352"/>
        <c:axId val="233194240"/>
      </c:barChart>
      <c:catAx>
        <c:axId val="233172352"/>
        <c:scaling>
          <c:orientation val="maxMin"/>
        </c:scaling>
        <c:delete val="1"/>
        <c:axPos val="l"/>
        <c:majorTickMark val="out"/>
        <c:minorTickMark val="none"/>
        <c:tickLblPos val="nextTo"/>
        <c:crossAx val="233194240"/>
        <c:crosses val="autoZero"/>
        <c:auto val="1"/>
        <c:lblAlgn val="ctr"/>
        <c:lblOffset val="100"/>
        <c:noMultiLvlLbl val="0"/>
      </c:catAx>
      <c:valAx>
        <c:axId val="233194240"/>
        <c:scaling>
          <c:orientation val="minMax"/>
          <c:max val="1"/>
          <c:min val="0"/>
        </c:scaling>
        <c:delete val="1"/>
        <c:axPos val="t"/>
        <c:numFmt formatCode="0%" sourceLinked="1"/>
        <c:majorTickMark val="out"/>
        <c:minorTickMark val="none"/>
        <c:tickLblPos val="nextTo"/>
        <c:crossAx val="23317235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289357212701352"/>
          <c:y val="0.38146359342053171"/>
          <c:w val="0.81342828469970663"/>
          <c:h val="0.50684069459803827"/>
        </c:manualLayout>
      </c:layout>
      <c:barChart>
        <c:barDir val="col"/>
        <c:grouping val="clustered"/>
        <c:varyColors val="0"/>
        <c:ser>
          <c:idx val="0"/>
          <c:order val="0"/>
          <c:tx>
            <c:strRef>
              <c:f>Sheet1!$A$2</c:f>
              <c:strCache>
                <c:ptCount val="1"/>
              </c:strCache>
            </c:strRef>
          </c:tx>
          <c:invertIfNegative val="0"/>
          <c:dPt>
            <c:idx val="0"/>
            <c:invertIfNegative val="0"/>
            <c:bubble3D val="0"/>
            <c:spPr>
              <a:solidFill>
                <a:schemeClr val="tx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rgbClr val="002A7E"/>
              </a:solidFill>
              <a:ln>
                <a:noFill/>
              </a:ln>
            </c:spPr>
          </c:dPt>
          <c:dPt>
            <c:idx val="7"/>
            <c:invertIfNegative val="0"/>
            <c:bubble3D val="0"/>
            <c:spPr>
              <a:solidFill>
                <a:srgbClr val="9E2600"/>
              </a:solidFill>
            </c:spPr>
          </c:dPt>
          <c:dPt>
            <c:idx val="8"/>
            <c:invertIfNegative val="0"/>
            <c:bubble3D val="0"/>
            <c:spPr>
              <a:solidFill>
                <a:schemeClr val="bg1">
                  <a:lumMod val="50000"/>
                </a:schemeClr>
              </a:solidFill>
            </c:spPr>
          </c:dPt>
          <c:dLbls>
            <c:txPr>
              <a:bodyPr/>
              <a:lstStyle/>
              <a:p>
                <a:pPr>
                  <a:defRPr sz="700" b="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Sheet1!$B$1:$J$1</c:f>
              <c:strCache>
                <c:ptCount val="9"/>
                <c:pt idx="0">
                  <c:v>AR</c:v>
                </c:pt>
                <c:pt idx="1">
                  <c:v>AU</c:v>
                </c:pt>
                <c:pt idx="2">
                  <c:v>CA</c:v>
                </c:pt>
                <c:pt idx="3">
                  <c:v>DE</c:v>
                </c:pt>
                <c:pt idx="4">
                  <c:v>JP</c:v>
                </c:pt>
                <c:pt idx="5">
                  <c:v>NL</c:v>
                </c:pt>
                <c:pt idx="6">
                  <c:v>TH</c:v>
                </c:pt>
                <c:pt idx="7">
                  <c:v>UK</c:v>
                </c:pt>
                <c:pt idx="8">
                  <c:v>US</c:v>
                </c:pt>
              </c:strCache>
            </c:strRef>
          </c:cat>
          <c:val>
            <c:numRef>
              <c:f>Sheet1!$B$2:$J$2</c:f>
              <c:numCache>
                <c:formatCode>0%</c:formatCode>
                <c:ptCount val="9"/>
                <c:pt idx="0">
                  <c:v>0.95</c:v>
                </c:pt>
                <c:pt idx="1">
                  <c:v>0.92</c:v>
                </c:pt>
                <c:pt idx="2">
                  <c:v>0.89</c:v>
                </c:pt>
                <c:pt idx="3">
                  <c:v>0.81</c:v>
                </c:pt>
                <c:pt idx="4">
                  <c:v>0.78</c:v>
                </c:pt>
                <c:pt idx="5">
                  <c:v>0.81</c:v>
                </c:pt>
                <c:pt idx="6">
                  <c:v>0.74</c:v>
                </c:pt>
                <c:pt idx="7">
                  <c:v>0.91</c:v>
                </c:pt>
                <c:pt idx="8">
                  <c:v>0.89</c:v>
                </c:pt>
              </c:numCache>
            </c:numRef>
          </c:val>
        </c:ser>
        <c:dLbls>
          <c:showLegendKey val="0"/>
          <c:showVal val="0"/>
          <c:showCatName val="0"/>
          <c:showSerName val="0"/>
          <c:showPercent val="0"/>
          <c:showBubbleSize val="0"/>
        </c:dLbls>
        <c:gapWidth val="50"/>
        <c:axId val="141316096"/>
        <c:axId val="141317632"/>
      </c:barChart>
      <c:catAx>
        <c:axId val="141316096"/>
        <c:scaling>
          <c:orientation val="minMax"/>
        </c:scaling>
        <c:delete val="0"/>
        <c:axPos val="b"/>
        <c:majorTickMark val="out"/>
        <c:minorTickMark val="none"/>
        <c:tickLblPos val="nextTo"/>
        <c:txPr>
          <a:bodyPr/>
          <a:lstStyle/>
          <a:p>
            <a:pPr>
              <a:defRPr sz="8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41317632"/>
        <c:crosses val="autoZero"/>
        <c:auto val="1"/>
        <c:lblAlgn val="ctr"/>
        <c:lblOffset val="100"/>
        <c:noMultiLvlLbl val="0"/>
      </c:catAx>
      <c:valAx>
        <c:axId val="141317632"/>
        <c:scaling>
          <c:orientation val="minMax"/>
          <c:max val="1"/>
          <c:min val="0"/>
        </c:scaling>
        <c:delete val="1"/>
        <c:axPos val="l"/>
        <c:numFmt formatCode="0%" sourceLinked="1"/>
        <c:majorTickMark val="out"/>
        <c:minorTickMark val="none"/>
        <c:tickLblPos val="nextTo"/>
        <c:crossAx val="14131609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8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C00000"/>
              </a:solidFill>
            </c:spPr>
          </c:dPt>
          <c:dPt>
            <c:idx val="6"/>
            <c:invertIfNegative val="0"/>
            <c:bubble3D val="0"/>
            <c:spPr>
              <a:solidFill>
                <a:srgbClr val="C00000"/>
              </a:solidFill>
            </c:spPr>
          </c:dPt>
          <c:dPt>
            <c:idx val="7"/>
            <c:invertIfNegative val="0"/>
            <c:bubble3D val="0"/>
            <c:spPr>
              <a:solidFill>
                <a:srgbClr val="C00000"/>
              </a:solidFill>
            </c:spPr>
          </c:dPt>
          <c:dPt>
            <c:idx val="8"/>
            <c:invertIfNegative val="0"/>
            <c:bubble3D val="0"/>
            <c:spPr>
              <a:solidFill>
                <a:schemeClr val="tx1">
                  <a:lumMod val="65000"/>
                  <a:lumOff val="35000"/>
                </a:schemeClr>
              </a:solidFill>
            </c:spPr>
          </c:dPt>
          <c:dPt>
            <c:idx val="9"/>
            <c:invertIfNegative val="0"/>
            <c:bubble3D val="0"/>
            <c:spPr>
              <a:solidFill>
                <a:srgbClr val="002A7E"/>
              </a:solidFill>
            </c:spPr>
          </c:dPt>
          <c:dPt>
            <c:idx val="10"/>
            <c:invertIfNegative val="0"/>
            <c:bubble3D val="0"/>
            <c:spPr>
              <a:solidFill>
                <a:schemeClr val="tx1">
                  <a:lumMod val="65000"/>
                  <a:lumOff val="35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Sheet1!$A$2:$A$12</c:f>
              <c:strCache>
                <c:ptCount val="11"/>
                <c:pt idx="0">
                  <c:v>Shortness of breath</c:v>
                </c:pt>
                <c:pt idx="1">
                  <c:v>Chest pain</c:v>
                </c:pt>
                <c:pt idx="2">
                  <c:v>Rapid heart rate</c:v>
                </c:pt>
                <c:pt idx="3">
                  <c:v>Light headed/pass out</c:v>
                </c:pt>
                <c:pt idx="4">
                  <c:v>Cough up blood</c:v>
                </c:pt>
                <c:pt idx="5">
                  <c:v>Slow/shallow breathing</c:v>
                </c:pt>
                <c:pt idx="6">
                  <c:v>Pain radiating down arm</c:v>
                </c:pt>
                <c:pt idx="7">
                  <c:v>Frequent headaches</c:v>
                </c:pt>
                <c:pt idx="8">
                  <c:v>Other</c:v>
                </c:pt>
                <c:pt idx="9">
                  <c:v>None of the above</c:v>
                </c:pt>
                <c:pt idx="10">
                  <c:v>Not sure</c:v>
                </c:pt>
              </c:strCache>
            </c:strRef>
          </c:cat>
          <c:val>
            <c:numRef>
              <c:f>Sheet1!$B$2:$B$12</c:f>
              <c:numCache>
                <c:formatCode>0%</c:formatCode>
                <c:ptCount val="11"/>
                <c:pt idx="0">
                  <c:v>0.74</c:v>
                </c:pt>
                <c:pt idx="1">
                  <c:v>0.73</c:v>
                </c:pt>
                <c:pt idx="2">
                  <c:v>0.52</c:v>
                </c:pt>
                <c:pt idx="3">
                  <c:v>0.47</c:v>
                </c:pt>
                <c:pt idx="4">
                  <c:v>0.45</c:v>
                </c:pt>
                <c:pt idx="5">
                  <c:v>0.56000000000000005</c:v>
                </c:pt>
                <c:pt idx="6">
                  <c:v>0.3</c:v>
                </c:pt>
                <c:pt idx="7">
                  <c:v>0.24</c:v>
                </c:pt>
                <c:pt idx="8">
                  <c:v>0.02</c:v>
                </c:pt>
                <c:pt idx="9" formatCode="General">
                  <c:v>0</c:v>
                </c:pt>
                <c:pt idx="10">
                  <c:v>0.03</c:v>
                </c:pt>
              </c:numCache>
            </c:numRef>
          </c:val>
        </c:ser>
        <c:dLbls>
          <c:dLblPos val="outEnd"/>
          <c:showLegendKey val="0"/>
          <c:showVal val="1"/>
          <c:showCatName val="0"/>
          <c:showSerName val="0"/>
          <c:showPercent val="0"/>
          <c:showBubbleSize val="0"/>
        </c:dLbls>
        <c:gapWidth val="50"/>
        <c:axId val="150026496"/>
        <c:axId val="150078976"/>
      </c:barChart>
      <c:catAx>
        <c:axId val="150026496"/>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50078976"/>
        <c:crosses val="autoZero"/>
        <c:auto val="1"/>
        <c:lblAlgn val="ctr"/>
        <c:lblOffset val="100"/>
        <c:noMultiLvlLbl val="0"/>
      </c:catAx>
      <c:valAx>
        <c:axId val="150078976"/>
        <c:scaling>
          <c:orientation val="minMax"/>
        </c:scaling>
        <c:delete val="1"/>
        <c:axPos val="t"/>
        <c:numFmt formatCode="0%" sourceLinked="1"/>
        <c:majorTickMark val="out"/>
        <c:minorTickMark val="none"/>
        <c:tickLblPos val="nextTo"/>
        <c:crossAx val="15002649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80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0.3</c:v>
                </c:pt>
                <c:pt idx="1">
                  <c:v>0.19</c:v>
                </c:pt>
                <c:pt idx="2">
                  <c:v>0.31</c:v>
                </c:pt>
                <c:pt idx="3">
                  <c:v>0.23</c:v>
                </c:pt>
                <c:pt idx="4">
                  <c:v>0.21</c:v>
                </c:pt>
                <c:pt idx="5">
                  <c:v>0.44</c:v>
                </c:pt>
              </c:numCache>
            </c:numRef>
          </c:val>
        </c:ser>
        <c:dLbls>
          <c:dLblPos val="outEnd"/>
          <c:showLegendKey val="0"/>
          <c:showVal val="1"/>
          <c:showCatName val="0"/>
          <c:showSerName val="0"/>
          <c:showPercent val="0"/>
          <c:showBubbleSize val="0"/>
        </c:dLbls>
        <c:gapWidth val="50"/>
        <c:axId val="233204736"/>
        <c:axId val="233255296"/>
      </c:barChart>
      <c:catAx>
        <c:axId val="233204736"/>
        <c:scaling>
          <c:orientation val="maxMin"/>
        </c:scaling>
        <c:delete val="1"/>
        <c:axPos val="l"/>
        <c:majorTickMark val="out"/>
        <c:minorTickMark val="none"/>
        <c:tickLblPos val="nextTo"/>
        <c:crossAx val="233255296"/>
        <c:crosses val="autoZero"/>
        <c:auto val="1"/>
        <c:lblAlgn val="ctr"/>
        <c:lblOffset val="100"/>
        <c:noMultiLvlLbl val="0"/>
      </c:catAx>
      <c:valAx>
        <c:axId val="233255296"/>
        <c:scaling>
          <c:orientation val="minMax"/>
          <c:max val="1"/>
          <c:min val="0"/>
        </c:scaling>
        <c:delete val="1"/>
        <c:axPos val="t"/>
        <c:numFmt formatCode="0%" sourceLinked="1"/>
        <c:majorTickMark val="out"/>
        <c:minorTickMark val="none"/>
        <c:tickLblPos val="nextTo"/>
        <c:crossAx val="23320473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80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0.25</c:v>
                </c:pt>
                <c:pt idx="1">
                  <c:v>0.04</c:v>
                </c:pt>
                <c:pt idx="2">
                  <c:v>0.02</c:v>
                </c:pt>
                <c:pt idx="3">
                  <c:v>0.02</c:v>
                </c:pt>
                <c:pt idx="4">
                  <c:v>0.03</c:v>
                </c:pt>
                <c:pt idx="5">
                  <c:v>0.03</c:v>
                </c:pt>
              </c:numCache>
            </c:numRef>
          </c:val>
        </c:ser>
        <c:dLbls>
          <c:dLblPos val="outEnd"/>
          <c:showLegendKey val="0"/>
          <c:showVal val="1"/>
          <c:showCatName val="0"/>
          <c:showSerName val="0"/>
          <c:showPercent val="0"/>
          <c:showBubbleSize val="0"/>
        </c:dLbls>
        <c:gapWidth val="50"/>
        <c:axId val="233269888"/>
        <c:axId val="233295872"/>
      </c:barChart>
      <c:catAx>
        <c:axId val="233269888"/>
        <c:scaling>
          <c:orientation val="maxMin"/>
        </c:scaling>
        <c:delete val="1"/>
        <c:axPos val="l"/>
        <c:majorTickMark val="out"/>
        <c:minorTickMark val="none"/>
        <c:tickLblPos val="nextTo"/>
        <c:crossAx val="233295872"/>
        <c:crosses val="autoZero"/>
        <c:auto val="1"/>
        <c:lblAlgn val="ctr"/>
        <c:lblOffset val="100"/>
        <c:noMultiLvlLbl val="0"/>
      </c:catAx>
      <c:valAx>
        <c:axId val="233295872"/>
        <c:scaling>
          <c:orientation val="minMax"/>
          <c:max val="1"/>
          <c:min val="0"/>
        </c:scaling>
        <c:delete val="1"/>
        <c:axPos val="t"/>
        <c:numFmt formatCode="0%" sourceLinked="1"/>
        <c:majorTickMark val="out"/>
        <c:minorTickMark val="none"/>
        <c:tickLblPos val="nextTo"/>
        <c:crossAx val="23326988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80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0.41</c:v>
                </c:pt>
                <c:pt idx="1">
                  <c:v>0.26</c:v>
                </c:pt>
                <c:pt idx="2">
                  <c:v>0.35</c:v>
                </c:pt>
                <c:pt idx="3">
                  <c:v>0.28000000000000003</c:v>
                </c:pt>
                <c:pt idx="4">
                  <c:v>0.25</c:v>
                </c:pt>
                <c:pt idx="5">
                  <c:v>0.51</c:v>
                </c:pt>
              </c:numCache>
            </c:numRef>
          </c:val>
        </c:ser>
        <c:dLbls>
          <c:dLblPos val="outEnd"/>
          <c:showLegendKey val="0"/>
          <c:showVal val="1"/>
          <c:showCatName val="0"/>
          <c:showSerName val="0"/>
          <c:showPercent val="0"/>
          <c:showBubbleSize val="0"/>
        </c:dLbls>
        <c:gapWidth val="50"/>
        <c:axId val="233318656"/>
        <c:axId val="233328000"/>
      </c:barChart>
      <c:catAx>
        <c:axId val="233318656"/>
        <c:scaling>
          <c:orientation val="maxMin"/>
        </c:scaling>
        <c:delete val="1"/>
        <c:axPos val="l"/>
        <c:majorTickMark val="out"/>
        <c:minorTickMark val="none"/>
        <c:tickLblPos val="nextTo"/>
        <c:crossAx val="233328000"/>
        <c:crosses val="autoZero"/>
        <c:auto val="1"/>
        <c:lblAlgn val="ctr"/>
        <c:lblOffset val="100"/>
        <c:noMultiLvlLbl val="0"/>
      </c:catAx>
      <c:valAx>
        <c:axId val="233328000"/>
        <c:scaling>
          <c:orientation val="minMax"/>
          <c:max val="1"/>
          <c:min val="0"/>
        </c:scaling>
        <c:delete val="1"/>
        <c:axPos val="t"/>
        <c:numFmt formatCode="0%" sourceLinked="1"/>
        <c:majorTickMark val="out"/>
        <c:minorTickMark val="none"/>
        <c:tickLblPos val="nextTo"/>
        <c:crossAx val="23331865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80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C00000"/>
              </a:solidFill>
            </c:spPr>
          </c:dPt>
          <c:dPt>
            <c:idx val="1"/>
            <c:invertIfNegative val="0"/>
            <c:bubble3D val="0"/>
            <c:spPr>
              <a:solidFill>
                <a:srgbClr val="C00000">
                  <a:alpha val="75000"/>
                </a:srgbClr>
              </a:solidFill>
            </c:spPr>
          </c:dPt>
          <c:dPt>
            <c:idx val="2"/>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Female</c:v>
                </c:pt>
                <c:pt idx="1">
                  <c:v>Female</c:v>
                </c:pt>
                <c:pt idx="2">
                  <c:v>Female</c:v>
                </c:pt>
              </c:strCache>
            </c:strRef>
          </c:cat>
          <c:val>
            <c:numRef>
              <c:f>Sheet1!$B$2:$B$4</c:f>
              <c:numCache>
                <c:formatCode>0%</c:formatCode>
                <c:ptCount val="3"/>
                <c:pt idx="0">
                  <c:v>0.37</c:v>
                </c:pt>
                <c:pt idx="1">
                  <c:v>0.42</c:v>
                </c:pt>
                <c:pt idx="2">
                  <c:v>0.26</c:v>
                </c:pt>
              </c:numCache>
            </c:numRef>
          </c:val>
        </c:ser>
        <c:dLbls>
          <c:dLblPos val="outEnd"/>
          <c:showLegendKey val="0"/>
          <c:showVal val="1"/>
          <c:showCatName val="0"/>
          <c:showSerName val="0"/>
          <c:showPercent val="0"/>
          <c:showBubbleSize val="0"/>
        </c:dLbls>
        <c:gapWidth val="50"/>
        <c:axId val="233351040"/>
        <c:axId val="234325888"/>
      </c:barChart>
      <c:catAx>
        <c:axId val="233351040"/>
        <c:scaling>
          <c:orientation val="maxMin"/>
        </c:scaling>
        <c:delete val="1"/>
        <c:axPos val="l"/>
        <c:majorTickMark val="out"/>
        <c:minorTickMark val="none"/>
        <c:tickLblPos val="nextTo"/>
        <c:crossAx val="234325888"/>
        <c:crosses val="autoZero"/>
        <c:auto val="1"/>
        <c:lblAlgn val="ctr"/>
        <c:lblOffset val="100"/>
        <c:noMultiLvlLbl val="0"/>
      </c:catAx>
      <c:valAx>
        <c:axId val="234325888"/>
        <c:scaling>
          <c:orientation val="minMax"/>
          <c:max val="1"/>
          <c:min val="0"/>
        </c:scaling>
        <c:delete val="1"/>
        <c:axPos val="t"/>
        <c:numFmt formatCode="0%" sourceLinked="1"/>
        <c:majorTickMark val="out"/>
        <c:minorTickMark val="none"/>
        <c:tickLblPos val="nextTo"/>
        <c:crossAx val="23335104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80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002A7E">
                  <a:alpha val="75000"/>
                </a:srgbClr>
              </a:solidFill>
            </c:spPr>
          </c:dPt>
          <c:dPt>
            <c:idx val="2"/>
            <c:invertIfNegative val="0"/>
            <c:bubble3D val="0"/>
            <c:spPr>
              <a:solidFill>
                <a:srgbClr val="002A7E">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Male</c:v>
                </c:pt>
                <c:pt idx="1">
                  <c:v>Male</c:v>
                </c:pt>
                <c:pt idx="2">
                  <c:v>Male</c:v>
                </c:pt>
              </c:strCache>
            </c:strRef>
          </c:cat>
          <c:val>
            <c:numRef>
              <c:f>Sheet1!$B$2:$B$4</c:f>
              <c:numCache>
                <c:formatCode>0%</c:formatCode>
                <c:ptCount val="3"/>
                <c:pt idx="0">
                  <c:v>0.37</c:v>
                </c:pt>
                <c:pt idx="1">
                  <c:v>0.28999999999999998</c:v>
                </c:pt>
                <c:pt idx="2">
                  <c:v>0.2</c:v>
                </c:pt>
              </c:numCache>
            </c:numRef>
          </c:val>
        </c:ser>
        <c:dLbls>
          <c:dLblPos val="outEnd"/>
          <c:showLegendKey val="0"/>
          <c:showVal val="1"/>
          <c:showCatName val="0"/>
          <c:showSerName val="0"/>
          <c:showPercent val="0"/>
          <c:showBubbleSize val="0"/>
        </c:dLbls>
        <c:gapWidth val="50"/>
        <c:axId val="233353600"/>
        <c:axId val="234029440"/>
      </c:barChart>
      <c:catAx>
        <c:axId val="233353600"/>
        <c:scaling>
          <c:orientation val="maxMin"/>
        </c:scaling>
        <c:delete val="1"/>
        <c:axPos val="l"/>
        <c:majorTickMark val="out"/>
        <c:minorTickMark val="none"/>
        <c:tickLblPos val="nextTo"/>
        <c:crossAx val="234029440"/>
        <c:crosses val="autoZero"/>
        <c:auto val="1"/>
        <c:lblAlgn val="ctr"/>
        <c:lblOffset val="100"/>
        <c:noMultiLvlLbl val="0"/>
      </c:catAx>
      <c:valAx>
        <c:axId val="234029440"/>
        <c:scaling>
          <c:orientation val="minMax"/>
          <c:max val="1"/>
          <c:min val="0"/>
        </c:scaling>
        <c:delete val="1"/>
        <c:axPos val="t"/>
        <c:numFmt formatCode="0%" sourceLinked="1"/>
        <c:majorTickMark val="out"/>
        <c:minorTickMark val="none"/>
        <c:tickLblPos val="nextTo"/>
        <c:crossAx val="23335360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80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0.51</c:v>
                </c:pt>
                <c:pt idx="1">
                  <c:v>0.24</c:v>
                </c:pt>
                <c:pt idx="2">
                  <c:v>0.25</c:v>
                </c:pt>
                <c:pt idx="3">
                  <c:v>0.28000000000000003</c:v>
                </c:pt>
                <c:pt idx="4">
                  <c:v>0.19</c:v>
                </c:pt>
                <c:pt idx="5">
                  <c:v>0.23</c:v>
                </c:pt>
              </c:numCache>
            </c:numRef>
          </c:val>
        </c:ser>
        <c:dLbls>
          <c:dLblPos val="outEnd"/>
          <c:showLegendKey val="0"/>
          <c:showVal val="1"/>
          <c:showCatName val="0"/>
          <c:showSerName val="0"/>
          <c:showPercent val="0"/>
          <c:showBubbleSize val="0"/>
        </c:dLbls>
        <c:gapWidth val="50"/>
        <c:axId val="234001536"/>
        <c:axId val="234010880"/>
      </c:barChart>
      <c:catAx>
        <c:axId val="234001536"/>
        <c:scaling>
          <c:orientation val="maxMin"/>
        </c:scaling>
        <c:delete val="1"/>
        <c:axPos val="l"/>
        <c:majorTickMark val="out"/>
        <c:minorTickMark val="none"/>
        <c:tickLblPos val="nextTo"/>
        <c:crossAx val="234010880"/>
        <c:crosses val="autoZero"/>
        <c:auto val="1"/>
        <c:lblAlgn val="ctr"/>
        <c:lblOffset val="100"/>
        <c:noMultiLvlLbl val="0"/>
      </c:catAx>
      <c:valAx>
        <c:axId val="234010880"/>
        <c:scaling>
          <c:orientation val="minMax"/>
          <c:max val="1"/>
          <c:min val="0"/>
        </c:scaling>
        <c:delete val="1"/>
        <c:axPos val="t"/>
        <c:numFmt formatCode="0%" sourceLinked="1"/>
        <c:majorTickMark val="out"/>
        <c:minorTickMark val="none"/>
        <c:tickLblPos val="nextTo"/>
        <c:crossAx val="23400153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80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dLbl>
              <c:idx val="0"/>
              <c:tx>
                <c:rich>
                  <a:bodyPr/>
                  <a:lstStyle/>
                  <a:p>
                    <a:r>
                      <a:rPr lang="en-US"/>
                      <a:t>67</a:t>
                    </a:r>
                    <a:r>
                      <a:rPr lang="en-US" smtClean="0"/>
                      <a:t>%*</a:t>
                    </a:r>
                    <a:endParaRPr lang="en-US"/>
                  </a:p>
                </c:rich>
              </c:tx>
              <c:dLblPos val="outEnd"/>
              <c:showLegendKey val="0"/>
              <c:showVal val="1"/>
              <c:showCatName val="0"/>
              <c:showSerName val="0"/>
              <c:showPercent val="0"/>
              <c:showBubbleSize val="0"/>
            </c:dLbl>
            <c:dLbl>
              <c:idx val="1"/>
              <c:tx>
                <c:rich>
                  <a:bodyPr/>
                  <a:lstStyle/>
                  <a:p>
                    <a:r>
                      <a:rPr lang="en-US"/>
                      <a:t>40</a:t>
                    </a:r>
                    <a:r>
                      <a:rPr lang="en-US" smtClean="0"/>
                      <a:t>%*</a:t>
                    </a:r>
                    <a:endParaRPr lang="en-US"/>
                  </a:p>
                </c:rich>
              </c:tx>
              <c:dLblPos val="outEnd"/>
              <c:showLegendKey val="0"/>
              <c:showVal val="1"/>
              <c:showCatName val="0"/>
              <c:showSerName val="0"/>
              <c:showPercent val="0"/>
              <c:showBubbleSize val="0"/>
            </c:dLbl>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0.67</c:v>
                </c:pt>
                <c:pt idx="1">
                  <c:v>0.4</c:v>
                </c:pt>
                <c:pt idx="2">
                  <c:v>0.19</c:v>
                </c:pt>
                <c:pt idx="3">
                  <c:v>0.28000000000000003</c:v>
                </c:pt>
                <c:pt idx="4">
                  <c:v>0.08</c:v>
                </c:pt>
                <c:pt idx="5">
                  <c:v>0.25</c:v>
                </c:pt>
              </c:numCache>
            </c:numRef>
          </c:val>
        </c:ser>
        <c:dLbls>
          <c:dLblPos val="outEnd"/>
          <c:showLegendKey val="0"/>
          <c:showVal val="1"/>
          <c:showCatName val="0"/>
          <c:showSerName val="0"/>
          <c:showPercent val="0"/>
          <c:showBubbleSize val="0"/>
        </c:dLbls>
        <c:gapWidth val="50"/>
        <c:axId val="234160896"/>
        <c:axId val="234166144"/>
      </c:barChart>
      <c:catAx>
        <c:axId val="234160896"/>
        <c:scaling>
          <c:orientation val="maxMin"/>
        </c:scaling>
        <c:delete val="1"/>
        <c:axPos val="l"/>
        <c:majorTickMark val="out"/>
        <c:minorTickMark val="none"/>
        <c:tickLblPos val="nextTo"/>
        <c:crossAx val="234166144"/>
        <c:crosses val="autoZero"/>
        <c:auto val="1"/>
        <c:lblAlgn val="ctr"/>
        <c:lblOffset val="100"/>
        <c:noMultiLvlLbl val="0"/>
      </c:catAx>
      <c:valAx>
        <c:axId val="234166144"/>
        <c:scaling>
          <c:orientation val="minMax"/>
          <c:max val="1"/>
          <c:min val="0"/>
        </c:scaling>
        <c:delete val="1"/>
        <c:axPos val="t"/>
        <c:numFmt formatCode="0%" sourceLinked="1"/>
        <c:majorTickMark val="out"/>
        <c:minorTickMark val="none"/>
        <c:tickLblPos val="nextTo"/>
        <c:crossAx val="23416089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80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0.53</c:v>
                </c:pt>
                <c:pt idx="1">
                  <c:v>0.2</c:v>
                </c:pt>
                <c:pt idx="2">
                  <c:v>0.18</c:v>
                </c:pt>
                <c:pt idx="3">
                  <c:v>0.18</c:v>
                </c:pt>
                <c:pt idx="4">
                  <c:v>0.12</c:v>
                </c:pt>
                <c:pt idx="5">
                  <c:v>0.09</c:v>
                </c:pt>
              </c:numCache>
            </c:numRef>
          </c:val>
        </c:ser>
        <c:dLbls>
          <c:dLblPos val="outEnd"/>
          <c:showLegendKey val="0"/>
          <c:showVal val="1"/>
          <c:showCatName val="0"/>
          <c:showSerName val="0"/>
          <c:showPercent val="0"/>
          <c:showBubbleSize val="0"/>
        </c:dLbls>
        <c:gapWidth val="50"/>
        <c:axId val="234205568"/>
        <c:axId val="234219008"/>
      </c:barChart>
      <c:catAx>
        <c:axId val="234205568"/>
        <c:scaling>
          <c:orientation val="maxMin"/>
        </c:scaling>
        <c:delete val="1"/>
        <c:axPos val="l"/>
        <c:majorTickMark val="out"/>
        <c:minorTickMark val="none"/>
        <c:tickLblPos val="nextTo"/>
        <c:crossAx val="234219008"/>
        <c:crosses val="autoZero"/>
        <c:auto val="1"/>
        <c:lblAlgn val="ctr"/>
        <c:lblOffset val="100"/>
        <c:noMultiLvlLbl val="0"/>
      </c:catAx>
      <c:valAx>
        <c:axId val="234219008"/>
        <c:scaling>
          <c:orientation val="minMax"/>
          <c:max val="1"/>
          <c:min val="0"/>
        </c:scaling>
        <c:delete val="1"/>
        <c:axPos val="t"/>
        <c:numFmt formatCode="0%" sourceLinked="1"/>
        <c:majorTickMark val="out"/>
        <c:minorTickMark val="none"/>
        <c:tickLblPos val="nextTo"/>
        <c:crossAx val="23420556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80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chemeClr val="tx1"/>
            </a:solidFill>
          </c:spPr>
          <c:invertIfNegative val="0"/>
          <c:dPt>
            <c:idx val="0"/>
            <c:invertIfNegative val="0"/>
            <c:bubble3D val="0"/>
          </c:dPt>
          <c:dPt>
            <c:idx val="1"/>
            <c:invertIfNegative val="0"/>
            <c:bubble3D val="0"/>
            <c:spPr>
              <a:solidFill>
                <a:schemeClr val="tx1">
                  <a:lumMod val="75000"/>
                  <a:lumOff val="25000"/>
                </a:schemeClr>
              </a:solidFill>
            </c:spPr>
          </c:dPt>
          <c:dPt>
            <c:idx val="2"/>
            <c:invertIfNegative val="0"/>
            <c:bubble3D val="0"/>
            <c:spPr>
              <a:solidFill>
                <a:schemeClr val="tx1">
                  <a:lumMod val="50000"/>
                  <a:lumOff val="50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0.27</c:v>
                </c:pt>
                <c:pt idx="1">
                  <c:v>0.27</c:v>
                </c:pt>
                <c:pt idx="2">
                  <c:v>0.28999999999999998</c:v>
                </c:pt>
              </c:numCache>
            </c:numRef>
          </c:val>
        </c:ser>
        <c:dLbls>
          <c:dLblPos val="outEnd"/>
          <c:showLegendKey val="0"/>
          <c:showVal val="1"/>
          <c:showCatName val="0"/>
          <c:showSerName val="0"/>
          <c:showPercent val="0"/>
          <c:showBubbleSize val="0"/>
        </c:dLbls>
        <c:gapWidth val="50"/>
        <c:axId val="251478016"/>
        <c:axId val="251481472"/>
      </c:barChart>
      <c:catAx>
        <c:axId val="251478016"/>
        <c:scaling>
          <c:orientation val="maxMin"/>
        </c:scaling>
        <c:delete val="1"/>
        <c:axPos val="l"/>
        <c:majorTickMark val="out"/>
        <c:minorTickMark val="none"/>
        <c:tickLblPos val="nextTo"/>
        <c:crossAx val="251481472"/>
        <c:crosses val="autoZero"/>
        <c:auto val="1"/>
        <c:lblAlgn val="ctr"/>
        <c:lblOffset val="100"/>
        <c:noMultiLvlLbl val="0"/>
      </c:catAx>
      <c:valAx>
        <c:axId val="251481472"/>
        <c:scaling>
          <c:orientation val="minMax"/>
          <c:max val="1"/>
          <c:min val="0"/>
        </c:scaling>
        <c:delete val="1"/>
        <c:axPos val="t"/>
        <c:numFmt formatCode="0%" sourceLinked="1"/>
        <c:majorTickMark val="out"/>
        <c:minorTickMark val="none"/>
        <c:tickLblPos val="nextTo"/>
        <c:crossAx val="25147801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80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US</c:v>
                </c:pt>
              </c:strCache>
            </c:strRef>
          </c:tx>
          <c:spPr>
            <a:solidFill>
              <a:schemeClr val="tx1"/>
            </a:solidFill>
          </c:spPr>
          <c:invertIfNegative val="0"/>
          <c:dPt>
            <c:idx val="0"/>
            <c:invertIfNegative val="0"/>
            <c:bubble3D val="0"/>
          </c:dPt>
          <c:dPt>
            <c:idx val="1"/>
            <c:invertIfNegative val="0"/>
            <c:bubble3D val="0"/>
            <c:spPr>
              <a:solidFill>
                <a:schemeClr val="tx1">
                  <a:lumMod val="75000"/>
                  <a:lumOff val="25000"/>
                </a:schemeClr>
              </a:solidFill>
            </c:spPr>
          </c:dPt>
          <c:dPt>
            <c:idx val="2"/>
            <c:invertIfNegative val="0"/>
            <c:bubble3D val="0"/>
            <c:spPr>
              <a:solidFill>
                <a:schemeClr val="tx1">
                  <a:lumMod val="50000"/>
                  <a:lumOff val="50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0.4</c:v>
                </c:pt>
                <c:pt idx="1">
                  <c:v>0.27</c:v>
                </c:pt>
              </c:numCache>
            </c:numRef>
          </c:val>
        </c:ser>
        <c:dLbls>
          <c:dLblPos val="outEnd"/>
          <c:showLegendKey val="0"/>
          <c:showVal val="1"/>
          <c:showCatName val="0"/>
          <c:showSerName val="0"/>
          <c:showPercent val="0"/>
          <c:showBubbleSize val="0"/>
        </c:dLbls>
        <c:gapWidth val="50"/>
        <c:axId val="251225984"/>
        <c:axId val="251233792"/>
      </c:barChart>
      <c:catAx>
        <c:axId val="251225984"/>
        <c:scaling>
          <c:orientation val="maxMin"/>
        </c:scaling>
        <c:delete val="1"/>
        <c:axPos val="l"/>
        <c:majorTickMark val="out"/>
        <c:minorTickMark val="none"/>
        <c:tickLblPos val="nextTo"/>
        <c:crossAx val="251233792"/>
        <c:crosses val="autoZero"/>
        <c:auto val="1"/>
        <c:lblAlgn val="ctr"/>
        <c:lblOffset val="100"/>
        <c:noMultiLvlLbl val="0"/>
      </c:catAx>
      <c:valAx>
        <c:axId val="251233792"/>
        <c:scaling>
          <c:orientation val="minMax"/>
          <c:max val="1"/>
          <c:min val="0"/>
        </c:scaling>
        <c:delete val="1"/>
        <c:axPos val="t"/>
        <c:numFmt formatCode="0%" sourceLinked="1"/>
        <c:majorTickMark val="out"/>
        <c:minorTickMark val="none"/>
        <c:tickLblPos val="nextTo"/>
        <c:crossAx val="251225984"/>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8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0477449493125286"/>
          <c:y val="7.7310472160011981E-2"/>
          <c:w val="0.66158636133786031"/>
          <c:h val="0.82991696124797365"/>
        </c:manualLayout>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C00000"/>
              </a:solidFill>
            </c:spPr>
          </c:dPt>
          <c:dPt>
            <c:idx val="6"/>
            <c:invertIfNegative val="0"/>
            <c:bubble3D val="0"/>
            <c:spPr>
              <a:solidFill>
                <a:srgbClr val="C00000"/>
              </a:solidFill>
            </c:spPr>
          </c:dPt>
          <c:dPt>
            <c:idx val="7"/>
            <c:invertIfNegative val="0"/>
            <c:bubble3D val="0"/>
            <c:spPr>
              <a:solidFill>
                <a:srgbClr val="C00000"/>
              </a:solidFill>
            </c:spPr>
          </c:dPt>
          <c:dPt>
            <c:idx val="8"/>
            <c:invertIfNegative val="0"/>
            <c:bubble3D val="0"/>
            <c:spPr>
              <a:solidFill>
                <a:schemeClr val="tx1">
                  <a:lumMod val="65000"/>
                  <a:lumOff val="35000"/>
                </a:schemeClr>
              </a:solidFill>
            </c:spPr>
          </c:dPt>
          <c:dPt>
            <c:idx val="9"/>
            <c:invertIfNegative val="0"/>
            <c:bubble3D val="0"/>
            <c:spPr>
              <a:solidFill>
                <a:srgbClr val="002A7E"/>
              </a:solidFill>
            </c:spPr>
          </c:dPt>
          <c:dPt>
            <c:idx val="10"/>
            <c:invertIfNegative val="0"/>
            <c:bubble3D val="0"/>
            <c:spPr>
              <a:solidFill>
                <a:schemeClr val="tx1">
                  <a:lumMod val="65000"/>
                  <a:lumOff val="35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Sheet1!$A$2:$A$12</c:f>
              <c:strCache>
                <c:ptCount val="11"/>
                <c:pt idx="0">
                  <c:v>Shortness of breath</c:v>
                </c:pt>
                <c:pt idx="1">
                  <c:v>Chest pain</c:v>
                </c:pt>
                <c:pt idx="2">
                  <c:v>Rapid heart rate</c:v>
                </c:pt>
                <c:pt idx="3">
                  <c:v>Light headed/pass out</c:v>
                </c:pt>
                <c:pt idx="4">
                  <c:v>Cough up blood</c:v>
                </c:pt>
                <c:pt idx="5">
                  <c:v>Slow/shallow breathing</c:v>
                </c:pt>
                <c:pt idx="6">
                  <c:v>Pain radiating down arm</c:v>
                </c:pt>
                <c:pt idx="7">
                  <c:v>Frequent headaches</c:v>
                </c:pt>
                <c:pt idx="8">
                  <c:v>Other</c:v>
                </c:pt>
                <c:pt idx="9">
                  <c:v>None of the above</c:v>
                </c:pt>
                <c:pt idx="10">
                  <c:v>Not sure</c:v>
                </c:pt>
              </c:strCache>
            </c:strRef>
          </c:cat>
          <c:val>
            <c:numRef>
              <c:f>Sheet1!$B$2:$B$12</c:f>
              <c:numCache>
                <c:formatCode>0%</c:formatCode>
                <c:ptCount val="11"/>
                <c:pt idx="0">
                  <c:v>0.66</c:v>
                </c:pt>
                <c:pt idx="1">
                  <c:v>0.68</c:v>
                </c:pt>
                <c:pt idx="2">
                  <c:v>0.42</c:v>
                </c:pt>
                <c:pt idx="3">
                  <c:v>0.22</c:v>
                </c:pt>
                <c:pt idx="4">
                  <c:v>0.33</c:v>
                </c:pt>
                <c:pt idx="5">
                  <c:v>0.52</c:v>
                </c:pt>
                <c:pt idx="6">
                  <c:v>0.28999999999999998</c:v>
                </c:pt>
                <c:pt idx="7">
                  <c:v>0.2</c:v>
                </c:pt>
                <c:pt idx="8" formatCode="General">
                  <c:v>0</c:v>
                </c:pt>
                <c:pt idx="9" formatCode="General">
                  <c:v>0</c:v>
                </c:pt>
                <c:pt idx="10">
                  <c:v>0.08</c:v>
                </c:pt>
              </c:numCache>
            </c:numRef>
          </c:val>
        </c:ser>
        <c:dLbls>
          <c:dLblPos val="outEnd"/>
          <c:showLegendKey val="0"/>
          <c:showVal val="1"/>
          <c:showCatName val="0"/>
          <c:showSerName val="0"/>
          <c:showPercent val="0"/>
          <c:showBubbleSize val="0"/>
        </c:dLbls>
        <c:gapWidth val="50"/>
        <c:axId val="150106112"/>
        <c:axId val="150113280"/>
      </c:barChart>
      <c:catAx>
        <c:axId val="150106112"/>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50113280"/>
        <c:crosses val="autoZero"/>
        <c:auto val="1"/>
        <c:lblAlgn val="ctr"/>
        <c:lblOffset val="100"/>
        <c:noMultiLvlLbl val="0"/>
      </c:catAx>
      <c:valAx>
        <c:axId val="150113280"/>
        <c:scaling>
          <c:orientation val="minMax"/>
        </c:scaling>
        <c:delete val="1"/>
        <c:axPos val="t"/>
        <c:numFmt formatCode="0%" sourceLinked="1"/>
        <c:majorTickMark val="out"/>
        <c:minorTickMark val="none"/>
        <c:tickLblPos val="nextTo"/>
        <c:crossAx val="15010611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8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US</c:v>
                </c:pt>
              </c:strCache>
            </c:strRef>
          </c:tx>
          <c:spPr>
            <a:solidFill>
              <a:schemeClr val="tx1"/>
            </a:solidFill>
          </c:spPr>
          <c:invertIfNegative val="0"/>
          <c:dPt>
            <c:idx val="0"/>
            <c:invertIfNegative val="0"/>
            <c:bubble3D val="0"/>
          </c:dPt>
          <c:dPt>
            <c:idx val="1"/>
            <c:invertIfNegative val="0"/>
            <c:bubble3D val="0"/>
            <c:spPr>
              <a:solidFill>
                <a:schemeClr val="tx1">
                  <a:lumMod val="75000"/>
                  <a:lumOff val="25000"/>
                </a:schemeClr>
              </a:solidFill>
            </c:spPr>
          </c:dPt>
          <c:dPt>
            <c:idx val="2"/>
            <c:invertIfNegative val="0"/>
            <c:bubble3D val="0"/>
            <c:spPr>
              <a:solidFill>
                <a:schemeClr val="tx1">
                  <a:lumMod val="50000"/>
                  <a:lumOff val="50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0.24</c:v>
                </c:pt>
                <c:pt idx="1">
                  <c:v>0.2</c:v>
                </c:pt>
                <c:pt idx="2">
                  <c:v>0.26</c:v>
                </c:pt>
              </c:numCache>
            </c:numRef>
          </c:val>
        </c:ser>
        <c:dLbls>
          <c:dLblPos val="outEnd"/>
          <c:showLegendKey val="0"/>
          <c:showVal val="1"/>
          <c:showCatName val="0"/>
          <c:showSerName val="0"/>
          <c:showPercent val="0"/>
          <c:showBubbleSize val="0"/>
        </c:dLbls>
        <c:gapWidth val="50"/>
        <c:axId val="251285504"/>
        <c:axId val="251288960"/>
      </c:barChart>
      <c:catAx>
        <c:axId val="251285504"/>
        <c:scaling>
          <c:orientation val="maxMin"/>
        </c:scaling>
        <c:delete val="1"/>
        <c:axPos val="l"/>
        <c:majorTickMark val="out"/>
        <c:minorTickMark val="none"/>
        <c:tickLblPos val="nextTo"/>
        <c:crossAx val="251288960"/>
        <c:crosses val="autoZero"/>
        <c:auto val="1"/>
        <c:lblAlgn val="ctr"/>
        <c:lblOffset val="100"/>
        <c:noMultiLvlLbl val="0"/>
      </c:catAx>
      <c:valAx>
        <c:axId val="251288960"/>
        <c:scaling>
          <c:orientation val="minMax"/>
          <c:max val="1"/>
          <c:min val="0"/>
        </c:scaling>
        <c:delete val="1"/>
        <c:axPos val="t"/>
        <c:numFmt formatCode="0%" sourceLinked="1"/>
        <c:majorTickMark val="out"/>
        <c:minorTickMark val="none"/>
        <c:tickLblPos val="nextTo"/>
        <c:crossAx val="251285504"/>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8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rgbClr val="003399">
                <a:alpha val="27843"/>
              </a:srgbClr>
            </a:solidFill>
          </c:spPr>
          <c:invertIfNegative val="0"/>
          <c:dPt>
            <c:idx val="0"/>
            <c:invertIfNegative val="0"/>
            <c:bubble3D val="0"/>
            <c:spPr>
              <a:solidFill>
                <a:srgbClr val="002A7E">
                  <a:alpha val="28000"/>
                </a:srgbClr>
              </a:solidFill>
            </c:spPr>
          </c:dPt>
          <c:dPt>
            <c:idx val="1"/>
            <c:invertIfNegative val="0"/>
            <c:bubble3D val="0"/>
          </c:dPt>
          <c:dPt>
            <c:idx val="2"/>
            <c:invertIfNegative val="0"/>
            <c:bubble3D val="0"/>
            <c:spPr>
              <a:solidFill>
                <a:srgbClr val="C00000"/>
              </a:solidFill>
            </c:spPr>
          </c:dPt>
          <c:dPt>
            <c:idx val="3"/>
            <c:invertIfNegative val="0"/>
            <c:bubble3D val="0"/>
          </c:dPt>
          <c:dPt>
            <c:idx val="4"/>
            <c:invertIfNegative val="0"/>
            <c:bubble3D val="0"/>
          </c:dPt>
          <c:dPt>
            <c:idx val="5"/>
            <c:invertIfNegative val="0"/>
            <c:bubble3D val="0"/>
          </c:dPt>
          <c:dPt>
            <c:idx val="6"/>
            <c:invertIfNegative val="0"/>
            <c:bubble3D val="0"/>
            <c:spPr>
              <a:solidFill>
                <a:srgbClr val="003399">
                  <a:alpha val="27451"/>
                </a:srgbClr>
              </a:solidFill>
            </c:spPr>
          </c:dPt>
          <c:dPt>
            <c:idx val="7"/>
            <c:invertIfNegative val="0"/>
            <c:bubble3D val="0"/>
            <c:spPr>
              <a:solidFill>
                <a:srgbClr val="003399">
                  <a:alpha val="27000"/>
                </a:srgbClr>
              </a:solidFill>
            </c:spPr>
          </c:dPt>
          <c:dPt>
            <c:idx val="8"/>
            <c:invertIfNegative val="0"/>
            <c:bubble3D val="0"/>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TH (A)</c:v>
                </c:pt>
                <c:pt idx="1">
                  <c:v>AR (B)</c:v>
                </c:pt>
                <c:pt idx="2">
                  <c:v>JP (C)</c:v>
                </c:pt>
                <c:pt idx="3">
                  <c:v>DE (D)</c:v>
                </c:pt>
                <c:pt idx="4">
                  <c:v>CA (E)</c:v>
                </c:pt>
                <c:pt idx="5">
                  <c:v>UK (F)</c:v>
                </c:pt>
                <c:pt idx="6">
                  <c:v>US (G)</c:v>
                </c:pt>
                <c:pt idx="7">
                  <c:v>AU (H)</c:v>
                </c:pt>
                <c:pt idx="8">
                  <c:v>NL (I)</c:v>
                </c:pt>
              </c:strCache>
            </c:strRef>
          </c:cat>
          <c:val>
            <c:numRef>
              <c:f>Sheet1!$B$2:$B$10</c:f>
              <c:numCache>
                <c:formatCode>0%</c:formatCode>
                <c:ptCount val="9"/>
                <c:pt idx="0">
                  <c:v>0.6</c:v>
                </c:pt>
                <c:pt idx="1">
                  <c:v>0.56000000000000005</c:v>
                </c:pt>
                <c:pt idx="2">
                  <c:v>0.27</c:v>
                </c:pt>
                <c:pt idx="3">
                  <c:v>0.23</c:v>
                </c:pt>
                <c:pt idx="4">
                  <c:v>0.21</c:v>
                </c:pt>
                <c:pt idx="5">
                  <c:v>0.21</c:v>
                </c:pt>
                <c:pt idx="6">
                  <c:v>0.2</c:v>
                </c:pt>
                <c:pt idx="7">
                  <c:v>0.18</c:v>
                </c:pt>
                <c:pt idx="8">
                  <c:v>0.1</c:v>
                </c:pt>
              </c:numCache>
            </c:numRef>
          </c:val>
        </c:ser>
        <c:dLbls>
          <c:dLblPos val="outEnd"/>
          <c:showLegendKey val="0"/>
          <c:showVal val="1"/>
          <c:showCatName val="0"/>
          <c:showSerName val="0"/>
          <c:showPercent val="0"/>
          <c:showBubbleSize val="0"/>
        </c:dLbls>
        <c:gapWidth val="50"/>
        <c:axId val="251340672"/>
        <c:axId val="251357440"/>
      </c:barChart>
      <c:catAx>
        <c:axId val="251340672"/>
        <c:scaling>
          <c:orientation val="maxMin"/>
        </c:scaling>
        <c:delete val="0"/>
        <c:axPos val="l"/>
        <c:majorTickMark val="out"/>
        <c:minorTickMark val="none"/>
        <c:tickLblPos val="nextTo"/>
        <c:txPr>
          <a:bodyPr/>
          <a:lstStyle/>
          <a:p>
            <a:pPr>
              <a:defRPr sz="800" b="1">
                <a:latin typeface="Arial" panose="020B0604020202020204" pitchFamily="34" charset="0"/>
                <a:cs typeface="Arial" panose="020B0604020202020204" pitchFamily="34" charset="0"/>
              </a:defRPr>
            </a:pPr>
            <a:endParaRPr lang="en-US"/>
          </a:p>
        </c:txPr>
        <c:crossAx val="251357440"/>
        <c:crosses val="autoZero"/>
        <c:auto val="1"/>
        <c:lblAlgn val="ctr"/>
        <c:lblOffset val="100"/>
        <c:noMultiLvlLbl val="0"/>
      </c:catAx>
      <c:valAx>
        <c:axId val="251357440"/>
        <c:scaling>
          <c:orientation val="minMax"/>
          <c:max val="1"/>
          <c:min val="0"/>
        </c:scaling>
        <c:delete val="1"/>
        <c:axPos val="t"/>
        <c:numFmt formatCode="0%" sourceLinked="1"/>
        <c:majorTickMark val="out"/>
        <c:minorTickMark val="none"/>
        <c:tickLblPos val="nextTo"/>
        <c:crossAx val="25134067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8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rgbClr val="003399">
                <a:alpha val="27000"/>
              </a:srgbClr>
            </a:solidFill>
          </c:spPr>
          <c:invertIfNegative val="0"/>
          <c:dPt>
            <c:idx val="0"/>
            <c:invertIfNegative val="0"/>
            <c:bubble3D val="0"/>
            <c:spPr>
              <a:solidFill>
                <a:srgbClr val="002A7E">
                  <a:alpha val="28000"/>
                </a:srgbClr>
              </a:solidFill>
            </c:spPr>
          </c:dPt>
          <c:dPt>
            <c:idx val="1"/>
            <c:invertIfNegative val="0"/>
            <c:bubble3D val="0"/>
          </c:dPt>
          <c:dPt>
            <c:idx val="2"/>
            <c:invertIfNegative val="0"/>
            <c:bubble3D val="0"/>
            <c:spPr>
              <a:solidFill>
                <a:srgbClr val="C00000"/>
              </a:solidFill>
            </c:spPr>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dPt>
          <c:dPt>
            <c:idx val="8"/>
            <c:invertIfNegative val="0"/>
            <c:bubble3D val="0"/>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TH (A)</c:v>
                </c:pt>
                <c:pt idx="1">
                  <c:v>AR (B)</c:v>
                </c:pt>
                <c:pt idx="2">
                  <c:v>JP (C)</c:v>
                </c:pt>
                <c:pt idx="3">
                  <c:v>DE (D)</c:v>
                </c:pt>
                <c:pt idx="4">
                  <c:v>CA (E)</c:v>
                </c:pt>
                <c:pt idx="5">
                  <c:v>UK (F)</c:v>
                </c:pt>
                <c:pt idx="6">
                  <c:v>US (G)</c:v>
                </c:pt>
                <c:pt idx="7">
                  <c:v>AU (H)</c:v>
                </c:pt>
                <c:pt idx="8">
                  <c:v>NL (I)</c:v>
                </c:pt>
              </c:strCache>
            </c:strRef>
          </c:cat>
          <c:val>
            <c:numRef>
              <c:f>Sheet1!$B$2:$B$10</c:f>
              <c:numCache>
                <c:formatCode>0%</c:formatCode>
                <c:ptCount val="9"/>
                <c:pt idx="0">
                  <c:v>0.66</c:v>
                </c:pt>
                <c:pt idx="1">
                  <c:v>0.6</c:v>
                </c:pt>
                <c:pt idx="2">
                  <c:v>0.35</c:v>
                </c:pt>
                <c:pt idx="3">
                  <c:v>0.26</c:v>
                </c:pt>
                <c:pt idx="4">
                  <c:v>0.21</c:v>
                </c:pt>
                <c:pt idx="5">
                  <c:v>0.21</c:v>
                </c:pt>
                <c:pt idx="6">
                  <c:v>0.2</c:v>
                </c:pt>
                <c:pt idx="7">
                  <c:v>0.19</c:v>
                </c:pt>
                <c:pt idx="8">
                  <c:v>0.15</c:v>
                </c:pt>
              </c:numCache>
            </c:numRef>
          </c:val>
        </c:ser>
        <c:dLbls>
          <c:dLblPos val="outEnd"/>
          <c:showLegendKey val="0"/>
          <c:showVal val="1"/>
          <c:showCatName val="0"/>
          <c:showSerName val="0"/>
          <c:showPercent val="0"/>
          <c:showBubbleSize val="0"/>
        </c:dLbls>
        <c:gapWidth val="50"/>
        <c:axId val="251388672"/>
        <c:axId val="251396480"/>
      </c:barChart>
      <c:catAx>
        <c:axId val="251388672"/>
        <c:scaling>
          <c:orientation val="maxMin"/>
        </c:scaling>
        <c:delete val="0"/>
        <c:axPos val="l"/>
        <c:majorTickMark val="out"/>
        <c:minorTickMark val="none"/>
        <c:tickLblPos val="nextTo"/>
        <c:txPr>
          <a:bodyPr/>
          <a:lstStyle/>
          <a:p>
            <a:pPr>
              <a:defRPr sz="800" b="1">
                <a:latin typeface="Arial" panose="020B0604020202020204" pitchFamily="34" charset="0"/>
                <a:cs typeface="Arial" panose="020B0604020202020204" pitchFamily="34" charset="0"/>
              </a:defRPr>
            </a:pPr>
            <a:endParaRPr lang="en-US"/>
          </a:p>
        </c:txPr>
        <c:crossAx val="251396480"/>
        <c:crosses val="autoZero"/>
        <c:auto val="1"/>
        <c:lblAlgn val="ctr"/>
        <c:lblOffset val="100"/>
        <c:noMultiLvlLbl val="0"/>
      </c:catAx>
      <c:valAx>
        <c:axId val="251396480"/>
        <c:scaling>
          <c:orientation val="minMax"/>
          <c:max val="1"/>
          <c:min val="0"/>
        </c:scaling>
        <c:delete val="1"/>
        <c:axPos val="t"/>
        <c:numFmt formatCode="0%" sourceLinked="1"/>
        <c:majorTickMark val="out"/>
        <c:minorTickMark val="none"/>
        <c:tickLblPos val="nextTo"/>
        <c:crossAx val="25138867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8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US</c:v>
                </c:pt>
              </c:strCache>
            </c:strRef>
          </c:tx>
          <c:spPr>
            <a:solidFill>
              <a:srgbClr val="003399">
                <a:alpha val="27000"/>
              </a:srgbClr>
            </a:solidFill>
          </c:spPr>
          <c:invertIfNegative val="0"/>
          <c:dPt>
            <c:idx val="0"/>
            <c:invertIfNegative val="0"/>
            <c:bubble3D val="0"/>
            <c:spPr>
              <a:solidFill>
                <a:srgbClr val="002A7E">
                  <a:alpha val="28000"/>
                </a:srgbClr>
              </a:solidFill>
            </c:spPr>
          </c:dPt>
          <c:dPt>
            <c:idx val="1"/>
            <c:invertIfNegative val="0"/>
            <c:bubble3D val="0"/>
          </c:dPt>
          <c:dPt>
            <c:idx val="2"/>
            <c:invertIfNegative val="0"/>
            <c:bubble3D val="0"/>
          </c:dPt>
          <c:dPt>
            <c:idx val="3"/>
            <c:invertIfNegative val="0"/>
            <c:bubble3D val="0"/>
            <c:spPr>
              <a:solidFill>
                <a:srgbClr val="C00000"/>
              </a:solidFill>
            </c:spPr>
          </c:dPt>
          <c:dPt>
            <c:idx val="4"/>
            <c:invertIfNegative val="0"/>
            <c:bubble3D val="0"/>
          </c:dPt>
          <c:dPt>
            <c:idx val="5"/>
            <c:invertIfNegative val="0"/>
            <c:bubble3D val="0"/>
          </c:dPt>
          <c:dPt>
            <c:idx val="6"/>
            <c:invertIfNegative val="0"/>
            <c:bubble3D val="0"/>
          </c:dPt>
          <c:dPt>
            <c:idx val="7"/>
            <c:invertIfNegative val="0"/>
            <c:bubble3D val="0"/>
          </c:dPt>
          <c:dPt>
            <c:idx val="8"/>
            <c:invertIfNegative val="0"/>
            <c:bubble3D val="0"/>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Sheet1!$A$2:$A$10</c:f>
              <c:strCache>
                <c:ptCount val="9"/>
                <c:pt idx="0">
                  <c:v>TH (A)</c:v>
                </c:pt>
                <c:pt idx="1">
                  <c:v>AR (B)</c:v>
                </c:pt>
                <c:pt idx="2">
                  <c:v>CA (C)</c:v>
                </c:pt>
                <c:pt idx="3">
                  <c:v>JP (D)</c:v>
                </c:pt>
                <c:pt idx="4">
                  <c:v>US (E)</c:v>
                </c:pt>
                <c:pt idx="5">
                  <c:v>UK (F)</c:v>
                </c:pt>
                <c:pt idx="6">
                  <c:v>AU (G)</c:v>
                </c:pt>
                <c:pt idx="7">
                  <c:v>DE (H)</c:v>
                </c:pt>
                <c:pt idx="8">
                  <c:v>NL (I)</c:v>
                </c:pt>
              </c:strCache>
            </c:strRef>
          </c:cat>
          <c:val>
            <c:numRef>
              <c:f>Sheet1!$B$2:$B$10</c:f>
              <c:numCache>
                <c:formatCode>0%</c:formatCode>
                <c:ptCount val="9"/>
                <c:pt idx="0">
                  <c:v>0.6</c:v>
                </c:pt>
                <c:pt idx="1">
                  <c:v>0.56000000000000005</c:v>
                </c:pt>
                <c:pt idx="2">
                  <c:v>0.25</c:v>
                </c:pt>
                <c:pt idx="3">
                  <c:v>0.23</c:v>
                </c:pt>
                <c:pt idx="4">
                  <c:v>0.22</c:v>
                </c:pt>
                <c:pt idx="5">
                  <c:v>0.22</c:v>
                </c:pt>
                <c:pt idx="6">
                  <c:v>0.22</c:v>
                </c:pt>
                <c:pt idx="7">
                  <c:v>0.21</c:v>
                </c:pt>
                <c:pt idx="8">
                  <c:v>0.12</c:v>
                </c:pt>
              </c:numCache>
            </c:numRef>
          </c:val>
        </c:ser>
        <c:dLbls>
          <c:dLblPos val="outEnd"/>
          <c:showLegendKey val="0"/>
          <c:showVal val="1"/>
          <c:showCatName val="0"/>
          <c:showSerName val="0"/>
          <c:showPercent val="0"/>
          <c:showBubbleSize val="0"/>
        </c:dLbls>
        <c:gapWidth val="50"/>
        <c:axId val="251411072"/>
        <c:axId val="251599104"/>
      </c:barChart>
      <c:catAx>
        <c:axId val="251411072"/>
        <c:scaling>
          <c:orientation val="maxMin"/>
        </c:scaling>
        <c:delete val="0"/>
        <c:axPos val="l"/>
        <c:majorTickMark val="out"/>
        <c:minorTickMark val="none"/>
        <c:tickLblPos val="nextTo"/>
        <c:txPr>
          <a:bodyPr/>
          <a:lstStyle/>
          <a:p>
            <a:pPr>
              <a:defRPr sz="800" b="1">
                <a:latin typeface="Arial" panose="020B0604020202020204" pitchFamily="34" charset="0"/>
                <a:cs typeface="Arial" panose="020B0604020202020204" pitchFamily="34" charset="0"/>
              </a:defRPr>
            </a:pPr>
            <a:endParaRPr lang="en-US"/>
          </a:p>
        </c:txPr>
        <c:crossAx val="251599104"/>
        <c:crosses val="autoZero"/>
        <c:auto val="1"/>
        <c:lblAlgn val="ctr"/>
        <c:lblOffset val="100"/>
        <c:noMultiLvlLbl val="0"/>
      </c:catAx>
      <c:valAx>
        <c:axId val="251599104"/>
        <c:scaling>
          <c:orientation val="minMax"/>
          <c:max val="1"/>
          <c:min val="0"/>
        </c:scaling>
        <c:delete val="1"/>
        <c:axPos val="t"/>
        <c:numFmt formatCode="0%" sourceLinked="1"/>
        <c:majorTickMark val="out"/>
        <c:minorTickMark val="none"/>
        <c:tickLblPos val="nextTo"/>
        <c:crossAx val="25141107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8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5943235235074845E-2"/>
          <c:y val="0.1095081328157869"/>
          <c:w val="0.9681135295298503"/>
          <c:h val="0.7722973213882478"/>
        </c:manualLayout>
      </c:layout>
      <c:barChart>
        <c:barDir val="col"/>
        <c:grouping val="clustered"/>
        <c:varyColors val="0"/>
        <c:ser>
          <c:idx val="0"/>
          <c:order val="0"/>
          <c:tx>
            <c:strRef>
              <c:f>Sheet1!$B$1</c:f>
              <c:strCache>
                <c:ptCount val="1"/>
                <c:pt idx="0">
                  <c:v>Male</c:v>
                </c:pt>
              </c:strCache>
            </c:strRef>
          </c:tx>
          <c:spPr>
            <a:solidFill>
              <a:srgbClr val="002A7E"/>
            </a:solidFill>
          </c:spPr>
          <c:invertIfNegative val="0"/>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Sheet1!$B$2:$B$6</c:f>
              <c:numCache>
                <c:formatCode>0%</c:formatCode>
                <c:ptCount val="5"/>
                <c:pt idx="0">
                  <c:v>0.52</c:v>
                </c:pt>
                <c:pt idx="1">
                  <c:v>0.06</c:v>
                </c:pt>
                <c:pt idx="2">
                  <c:v>0.02</c:v>
                </c:pt>
                <c:pt idx="3">
                  <c:v>0.17</c:v>
                </c:pt>
                <c:pt idx="4">
                  <c:v>0.24</c:v>
                </c:pt>
              </c:numCache>
            </c:numRef>
          </c:val>
        </c:ser>
        <c:ser>
          <c:idx val="1"/>
          <c:order val="1"/>
          <c:tx>
            <c:strRef>
              <c:f>Sheet1!$C$1</c:f>
              <c:strCache>
                <c:ptCount val="1"/>
                <c:pt idx="0">
                  <c:v>Female</c:v>
                </c:pt>
              </c:strCache>
            </c:strRef>
          </c:tx>
          <c:spPr>
            <a:solidFill>
              <a:srgbClr val="C00000"/>
            </a:solidFill>
          </c:spPr>
          <c:invertIfNegative val="0"/>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Sheet1!$C$2:$C$6</c:f>
              <c:numCache>
                <c:formatCode>0%</c:formatCode>
                <c:ptCount val="5"/>
                <c:pt idx="0">
                  <c:v>0.38</c:v>
                </c:pt>
                <c:pt idx="1">
                  <c:v>0.04</c:v>
                </c:pt>
                <c:pt idx="2">
                  <c:v>0.01</c:v>
                </c:pt>
                <c:pt idx="3">
                  <c:v>0.27</c:v>
                </c:pt>
                <c:pt idx="4">
                  <c:v>0.3</c:v>
                </c:pt>
              </c:numCache>
            </c:numRef>
          </c:val>
        </c:ser>
        <c:ser>
          <c:idx val="2"/>
          <c:order val="2"/>
          <c:tx>
            <c:strRef>
              <c:f>Sheet1!$D$1</c:f>
              <c:strCache>
                <c:ptCount val="1"/>
                <c:pt idx="0">
                  <c:v>Column1</c:v>
                </c:pt>
              </c:strCache>
            </c:strRef>
          </c:tx>
          <c:spPr>
            <a:solidFill>
              <a:srgbClr val="002A7E">
                <a:alpha val="75000"/>
              </a:srgbClr>
            </a:solidFill>
          </c:spPr>
          <c:invertIfNegative val="0"/>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Sheet1!$D$2:$D$6</c:f>
              <c:numCache>
                <c:formatCode>General</c:formatCode>
                <c:ptCount val="5"/>
              </c:numCache>
            </c:numRef>
          </c:val>
        </c:ser>
        <c:ser>
          <c:idx val="3"/>
          <c:order val="3"/>
          <c:tx>
            <c:strRef>
              <c:f>Sheet1!$E$1</c:f>
              <c:strCache>
                <c:ptCount val="1"/>
                <c:pt idx="0">
                  <c:v>Male2</c:v>
                </c:pt>
              </c:strCache>
            </c:strRef>
          </c:tx>
          <c:spPr>
            <a:solidFill>
              <a:srgbClr val="002A7E">
                <a:alpha val="75000"/>
              </a:srgbClr>
            </a:solidFill>
          </c:spPr>
          <c:invertIfNegative val="0"/>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Sheet1!$E$2:$E$6</c:f>
              <c:numCache>
                <c:formatCode>0%</c:formatCode>
                <c:ptCount val="5"/>
                <c:pt idx="0">
                  <c:v>0.5</c:v>
                </c:pt>
                <c:pt idx="1">
                  <c:v>0.04</c:v>
                </c:pt>
                <c:pt idx="2">
                  <c:v>0.04</c:v>
                </c:pt>
                <c:pt idx="3">
                  <c:v>0.15</c:v>
                </c:pt>
                <c:pt idx="4">
                  <c:v>0.27</c:v>
                </c:pt>
              </c:numCache>
            </c:numRef>
          </c:val>
        </c:ser>
        <c:ser>
          <c:idx val="4"/>
          <c:order val="4"/>
          <c:tx>
            <c:strRef>
              <c:f>Sheet1!$F$1</c:f>
              <c:strCache>
                <c:ptCount val="1"/>
                <c:pt idx="0">
                  <c:v>Female2</c:v>
                </c:pt>
              </c:strCache>
            </c:strRef>
          </c:tx>
          <c:spPr>
            <a:solidFill>
              <a:srgbClr val="C00000">
                <a:alpha val="50000"/>
              </a:srgbClr>
            </a:solidFill>
          </c:spPr>
          <c:invertIfNegative val="0"/>
          <c:dLbls>
            <c:dLbl>
              <c:idx val="0"/>
              <c:layout>
                <c:manualLayout>
                  <c:x val="4.3480409393064886E-3"/>
                  <c:y val="0"/>
                </c:manualLayout>
              </c:layout>
              <c:dLblPos val="outEnd"/>
              <c:showLegendKey val="0"/>
              <c:showVal val="1"/>
              <c:showCatName val="0"/>
              <c:showSerName val="0"/>
              <c:showPercent val="0"/>
              <c:showBubbleSize val="0"/>
            </c:dLbl>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Sheet1!$F$2:$F$6</c:f>
              <c:numCache>
                <c:formatCode>0%</c:formatCode>
                <c:ptCount val="5"/>
                <c:pt idx="0">
                  <c:v>0.49</c:v>
                </c:pt>
                <c:pt idx="1">
                  <c:v>0.04</c:v>
                </c:pt>
                <c:pt idx="2">
                  <c:v>0.01</c:v>
                </c:pt>
                <c:pt idx="3">
                  <c:v>0.16</c:v>
                </c:pt>
                <c:pt idx="4">
                  <c:v>0.3</c:v>
                </c:pt>
              </c:numCache>
            </c:numRef>
          </c:val>
        </c:ser>
        <c:ser>
          <c:idx val="5"/>
          <c:order val="5"/>
          <c:tx>
            <c:strRef>
              <c:f>Sheet1!$G$1</c:f>
              <c:strCache>
                <c:ptCount val="1"/>
                <c:pt idx="0">
                  <c:v>Column2</c:v>
                </c:pt>
              </c:strCache>
            </c:strRef>
          </c:tx>
          <c:spPr>
            <a:solidFill>
              <a:srgbClr val="C00000">
                <a:alpha val="50000"/>
              </a:srgbClr>
            </a:solidFill>
          </c:spPr>
          <c:invertIfNegative val="0"/>
          <c:dLbls>
            <c:dLbl>
              <c:idx val="0"/>
              <c:layout>
                <c:manualLayout>
                  <c:x val="4.3481550641113207E-3"/>
                  <c:y val="0"/>
                </c:manualLayout>
              </c:layout>
              <c:dLblPos val="outEnd"/>
              <c:showLegendKey val="0"/>
              <c:showVal val="1"/>
              <c:showCatName val="0"/>
              <c:showSerName val="0"/>
              <c:showPercent val="0"/>
              <c:showBubbleSize val="0"/>
            </c:dLbl>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Sheet1!$G$2:$G$6</c:f>
              <c:numCache>
                <c:formatCode>General</c:formatCode>
                <c:ptCount val="5"/>
              </c:numCache>
            </c:numRef>
          </c:val>
        </c:ser>
        <c:ser>
          <c:idx val="6"/>
          <c:order val="6"/>
          <c:tx>
            <c:strRef>
              <c:f>Sheet1!$H$1</c:f>
              <c:strCache>
                <c:ptCount val="1"/>
                <c:pt idx="0">
                  <c:v>Male3</c:v>
                </c:pt>
              </c:strCache>
            </c:strRef>
          </c:tx>
          <c:spPr>
            <a:solidFill>
              <a:srgbClr val="002A7E">
                <a:alpha val="50000"/>
              </a:srgbClr>
            </a:solidFill>
          </c:spPr>
          <c:invertIfNegative val="0"/>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Sheet1!$H$2:$H$6</c:f>
              <c:numCache>
                <c:formatCode>0%</c:formatCode>
                <c:ptCount val="5"/>
                <c:pt idx="0">
                  <c:v>0.43</c:v>
                </c:pt>
                <c:pt idx="1">
                  <c:v>0.02</c:v>
                </c:pt>
                <c:pt idx="2">
                  <c:v>0.04</c:v>
                </c:pt>
                <c:pt idx="3">
                  <c:v>0.04</c:v>
                </c:pt>
                <c:pt idx="4">
                  <c:v>0.46</c:v>
                </c:pt>
              </c:numCache>
            </c:numRef>
          </c:val>
        </c:ser>
        <c:ser>
          <c:idx val="7"/>
          <c:order val="7"/>
          <c:tx>
            <c:strRef>
              <c:f>Sheet1!$I$1</c:f>
              <c:strCache>
                <c:ptCount val="1"/>
                <c:pt idx="0">
                  <c:v>Female3</c:v>
                </c:pt>
              </c:strCache>
            </c:strRef>
          </c:tx>
          <c:spPr>
            <a:solidFill>
              <a:srgbClr val="C00000">
                <a:alpha val="50000"/>
              </a:srgbClr>
            </a:solidFill>
          </c:spPr>
          <c:invertIfNegative val="0"/>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Sheet1!$A$2:$A$6</c:f>
              <c:strCache>
                <c:ptCount val="5"/>
                <c:pt idx="0">
                  <c:v>A blood clot in a vein</c:v>
                </c:pt>
                <c:pt idx="1">
                  <c:v>Lack of oxygen in a vein</c:v>
                </c:pt>
                <c:pt idx="2">
                  <c:v>A tumor in a vein</c:v>
                </c:pt>
                <c:pt idx="3">
                  <c:v>None of the above</c:v>
                </c:pt>
                <c:pt idx="4">
                  <c:v>Not sure</c:v>
                </c:pt>
              </c:strCache>
            </c:strRef>
          </c:cat>
          <c:val>
            <c:numRef>
              <c:f>Sheet1!$I$2:$I$6</c:f>
              <c:numCache>
                <c:formatCode>0%</c:formatCode>
                <c:ptCount val="5"/>
                <c:pt idx="0">
                  <c:v>0.62</c:v>
                </c:pt>
                <c:pt idx="1">
                  <c:v>0.02</c:v>
                </c:pt>
                <c:pt idx="2">
                  <c:v>0.02</c:v>
                </c:pt>
                <c:pt idx="3">
                  <c:v>7.0000000000000007E-2</c:v>
                </c:pt>
                <c:pt idx="4">
                  <c:v>0.25</c:v>
                </c:pt>
              </c:numCache>
            </c:numRef>
          </c:val>
        </c:ser>
        <c:dLbls>
          <c:dLblPos val="outEnd"/>
          <c:showLegendKey val="0"/>
          <c:showVal val="1"/>
          <c:showCatName val="0"/>
          <c:showSerName val="0"/>
          <c:showPercent val="0"/>
          <c:showBubbleSize val="0"/>
        </c:dLbls>
        <c:gapWidth val="150"/>
        <c:axId val="251101184"/>
        <c:axId val="251102720"/>
      </c:barChart>
      <c:catAx>
        <c:axId val="251101184"/>
        <c:scaling>
          <c:orientation val="minMax"/>
        </c:scaling>
        <c:delete val="1"/>
        <c:axPos val="b"/>
        <c:numFmt formatCode="General" sourceLinked="1"/>
        <c:majorTickMark val="out"/>
        <c:minorTickMark val="none"/>
        <c:tickLblPos val="nextTo"/>
        <c:crossAx val="251102720"/>
        <c:crosses val="autoZero"/>
        <c:auto val="1"/>
        <c:lblAlgn val="ctr"/>
        <c:lblOffset val="100"/>
        <c:noMultiLvlLbl val="0"/>
      </c:catAx>
      <c:valAx>
        <c:axId val="251102720"/>
        <c:scaling>
          <c:orientation val="minMax"/>
        </c:scaling>
        <c:delete val="1"/>
        <c:axPos val="l"/>
        <c:numFmt formatCode="0%" sourceLinked="1"/>
        <c:majorTickMark val="out"/>
        <c:minorTickMark val="none"/>
        <c:tickLblPos val="nextTo"/>
        <c:crossAx val="25110118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8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0.26</c:v>
                </c:pt>
                <c:pt idx="1">
                  <c:v>0.74</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8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0.24</c:v>
                </c:pt>
                <c:pt idx="1">
                  <c:v>0.76</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8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0.21</c:v>
                </c:pt>
                <c:pt idx="1">
                  <c:v>0.79</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8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C00000"/>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0.18</c:v>
                </c:pt>
                <c:pt idx="1">
                  <c:v>0.82</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8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C00000"/>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0.22</c:v>
                </c:pt>
                <c:pt idx="1">
                  <c:v>0.78</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8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289357212701352"/>
          <c:y val="0.38146359342053171"/>
          <c:w val="0.81342828469970663"/>
          <c:h val="0.50684069459803827"/>
        </c:manualLayout>
      </c:layout>
      <c:barChart>
        <c:barDir val="col"/>
        <c:grouping val="clustered"/>
        <c:varyColors val="0"/>
        <c:ser>
          <c:idx val="0"/>
          <c:order val="0"/>
          <c:tx>
            <c:strRef>
              <c:f>Sheet1!$A$2</c:f>
              <c:strCache>
                <c:ptCount val="1"/>
              </c:strCache>
            </c:strRef>
          </c:tx>
          <c:invertIfNegative val="0"/>
          <c:dPt>
            <c:idx val="0"/>
            <c:invertIfNegative val="0"/>
            <c:bubble3D val="0"/>
            <c:spPr>
              <a:solidFill>
                <a:schemeClr val="tx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rgbClr val="002A7E"/>
              </a:solidFill>
              <a:ln>
                <a:noFill/>
              </a:ln>
            </c:spPr>
          </c:dPt>
          <c:dPt>
            <c:idx val="7"/>
            <c:invertIfNegative val="0"/>
            <c:bubble3D val="0"/>
            <c:spPr>
              <a:solidFill>
                <a:srgbClr val="9E2600"/>
              </a:solidFill>
            </c:spPr>
          </c:dPt>
          <c:dPt>
            <c:idx val="8"/>
            <c:invertIfNegative val="0"/>
            <c:bubble3D val="0"/>
            <c:spPr>
              <a:solidFill>
                <a:schemeClr val="bg1">
                  <a:lumMod val="50000"/>
                </a:schemeClr>
              </a:solidFill>
            </c:spPr>
          </c:dPt>
          <c:dLbls>
            <c:txPr>
              <a:bodyPr/>
              <a:lstStyle/>
              <a:p>
                <a:pPr>
                  <a:defRPr sz="700" b="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Sheet1!$B$1:$J$1</c:f>
              <c:strCache>
                <c:ptCount val="9"/>
                <c:pt idx="0">
                  <c:v>AR</c:v>
                </c:pt>
                <c:pt idx="1">
                  <c:v>AU</c:v>
                </c:pt>
                <c:pt idx="2">
                  <c:v>CA</c:v>
                </c:pt>
                <c:pt idx="3">
                  <c:v>DE</c:v>
                </c:pt>
                <c:pt idx="4">
                  <c:v>JP</c:v>
                </c:pt>
                <c:pt idx="5">
                  <c:v>NL</c:v>
                </c:pt>
                <c:pt idx="6">
                  <c:v>TH</c:v>
                </c:pt>
                <c:pt idx="7">
                  <c:v>UK</c:v>
                </c:pt>
                <c:pt idx="8">
                  <c:v>US</c:v>
                </c:pt>
              </c:strCache>
            </c:strRef>
          </c:cat>
          <c:val>
            <c:numRef>
              <c:f>Sheet1!$B$2:$J$2</c:f>
              <c:numCache>
                <c:formatCode>0%</c:formatCode>
                <c:ptCount val="9"/>
                <c:pt idx="0">
                  <c:v>0.13</c:v>
                </c:pt>
                <c:pt idx="1">
                  <c:v>0.36</c:v>
                </c:pt>
                <c:pt idx="2">
                  <c:v>0.23</c:v>
                </c:pt>
                <c:pt idx="3">
                  <c:v>0.32</c:v>
                </c:pt>
                <c:pt idx="4">
                  <c:v>0.09</c:v>
                </c:pt>
                <c:pt idx="5">
                  <c:v>0.27</c:v>
                </c:pt>
                <c:pt idx="6">
                  <c:v>0.04</c:v>
                </c:pt>
                <c:pt idx="7">
                  <c:v>0.38</c:v>
                </c:pt>
                <c:pt idx="8">
                  <c:v>0.4</c:v>
                </c:pt>
              </c:numCache>
            </c:numRef>
          </c:val>
        </c:ser>
        <c:dLbls>
          <c:showLegendKey val="0"/>
          <c:showVal val="0"/>
          <c:showCatName val="0"/>
          <c:showSerName val="0"/>
          <c:showPercent val="0"/>
          <c:showBubbleSize val="0"/>
        </c:dLbls>
        <c:gapWidth val="50"/>
        <c:axId val="150226816"/>
        <c:axId val="150228352"/>
      </c:barChart>
      <c:catAx>
        <c:axId val="150226816"/>
        <c:scaling>
          <c:orientation val="minMax"/>
        </c:scaling>
        <c:delete val="0"/>
        <c:axPos val="b"/>
        <c:majorTickMark val="out"/>
        <c:minorTickMark val="none"/>
        <c:tickLblPos val="nextTo"/>
        <c:txPr>
          <a:bodyPr/>
          <a:lstStyle/>
          <a:p>
            <a:pPr>
              <a:defRPr sz="8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50228352"/>
        <c:crosses val="autoZero"/>
        <c:auto val="1"/>
        <c:lblAlgn val="ctr"/>
        <c:lblOffset val="100"/>
        <c:noMultiLvlLbl val="0"/>
      </c:catAx>
      <c:valAx>
        <c:axId val="150228352"/>
        <c:scaling>
          <c:orientation val="minMax"/>
          <c:max val="1"/>
          <c:min val="0"/>
        </c:scaling>
        <c:delete val="1"/>
        <c:axPos val="l"/>
        <c:numFmt formatCode="0%" sourceLinked="1"/>
        <c:majorTickMark val="out"/>
        <c:minorTickMark val="none"/>
        <c:tickLblPos val="nextTo"/>
        <c:crossAx val="15022681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8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C00000"/>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0.37</c:v>
                </c:pt>
                <c:pt idx="1">
                  <c:v>0.62</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8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tx1"/>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0.3</c:v>
                </c:pt>
                <c:pt idx="1">
                  <c:v>0.7</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82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tx1"/>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0.21</c:v>
                </c:pt>
                <c:pt idx="1">
                  <c:v>0.79</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82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tx1"/>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0.18</c:v>
                </c:pt>
                <c:pt idx="1">
                  <c:v>0.82</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82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Sheet1!$B$1</c:f>
              <c:strCache>
                <c:ptCount val="1"/>
                <c:pt idx="0">
                  <c:v>M 18-39*</c:v>
                </c:pt>
              </c:strCache>
            </c:strRef>
          </c:tx>
          <c:spPr>
            <a:ln>
              <a:noFill/>
            </a:ln>
          </c:spPr>
          <c:marker>
            <c:symbol val="square"/>
            <c:size val="7"/>
            <c:spPr>
              <a:solidFill>
                <a:srgbClr val="004EBC"/>
              </a:solidFill>
              <a:ln>
                <a:solidFill>
                  <a:schemeClr val="tx1"/>
                </a:solidFill>
              </a:ln>
            </c:spPr>
          </c:marker>
          <c:cat>
            <c:strRef>
              <c:f>Sheet1!$A$2:$A$7</c:f>
              <c:strCache>
                <c:ptCount val="6"/>
                <c:pt idx="0">
                  <c:v>Swelling of leg</c:v>
                </c:pt>
                <c:pt idx="1">
                  <c:v>Pain/tenderness of leg</c:v>
                </c:pt>
                <c:pt idx="2">
                  <c:v>Changes in the skin color of leg</c:v>
                </c:pt>
                <c:pt idx="3">
                  <c:v>Leg feels warm to touch</c:v>
                </c:pt>
                <c:pt idx="4">
                  <c:v>Itching of your leg</c:v>
                </c:pt>
                <c:pt idx="5">
                  <c:v>Leg paralysis</c:v>
                </c:pt>
              </c:strCache>
            </c:strRef>
          </c:cat>
          <c:val>
            <c:numRef>
              <c:f>Sheet1!$B$2:$B$7</c:f>
              <c:numCache>
                <c:formatCode>0%</c:formatCode>
                <c:ptCount val="6"/>
                <c:pt idx="0">
                  <c:v>0.61</c:v>
                </c:pt>
                <c:pt idx="1">
                  <c:v>0.65</c:v>
                </c:pt>
                <c:pt idx="2">
                  <c:v>0.61</c:v>
                </c:pt>
                <c:pt idx="3">
                  <c:v>0.3</c:v>
                </c:pt>
                <c:pt idx="4">
                  <c:v>0.39</c:v>
                </c:pt>
                <c:pt idx="5">
                  <c:v>0.52</c:v>
                </c:pt>
              </c:numCache>
            </c:numRef>
          </c:val>
          <c:smooth val="0"/>
        </c:ser>
        <c:ser>
          <c:idx val="1"/>
          <c:order val="1"/>
          <c:tx>
            <c:strRef>
              <c:f>Sheet1!$C$1</c:f>
              <c:strCache>
                <c:ptCount val="1"/>
                <c:pt idx="0">
                  <c:v>F 18-39*</c:v>
                </c:pt>
              </c:strCache>
            </c:strRef>
          </c:tx>
          <c:spPr>
            <a:ln>
              <a:noFill/>
            </a:ln>
          </c:spPr>
          <c:marker>
            <c:symbol val="square"/>
            <c:size val="7"/>
            <c:spPr>
              <a:solidFill>
                <a:srgbClr val="FF0000"/>
              </a:solidFill>
              <a:ln>
                <a:solidFill>
                  <a:schemeClr val="tx1"/>
                </a:solidFill>
              </a:ln>
            </c:spPr>
          </c:marker>
          <c:cat>
            <c:strRef>
              <c:f>Sheet1!$A$2:$A$7</c:f>
              <c:strCache>
                <c:ptCount val="6"/>
                <c:pt idx="0">
                  <c:v>Swelling of leg</c:v>
                </c:pt>
                <c:pt idx="1">
                  <c:v>Pain/tenderness of leg</c:v>
                </c:pt>
                <c:pt idx="2">
                  <c:v>Changes in the skin color of leg</c:v>
                </c:pt>
                <c:pt idx="3">
                  <c:v>Leg feels warm to touch</c:v>
                </c:pt>
                <c:pt idx="4">
                  <c:v>Itching of your leg</c:v>
                </c:pt>
                <c:pt idx="5">
                  <c:v>Leg paralysis</c:v>
                </c:pt>
              </c:strCache>
            </c:strRef>
          </c:cat>
          <c:val>
            <c:numRef>
              <c:f>Sheet1!$C$2:$C$7</c:f>
              <c:numCache>
                <c:formatCode>0%</c:formatCode>
                <c:ptCount val="6"/>
                <c:pt idx="0">
                  <c:v>0.62</c:v>
                </c:pt>
                <c:pt idx="1">
                  <c:v>0.85</c:v>
                </c:pt>
                <c:pt idx="2">
                  <c:v>0.46</c:v>
                </c:pt>
                <c:pt idx="3">
                  <c:v>0.08</c:v>
                </c:pt>
                <c:pt idx="4">
                  <c:v>0.38</c:v>
                </c:pt>
                <c:pt idx="5">
                  <c:v>0.38</c:v>
                </c:pt>
              </c:numCache>
            </c:numRef>
          </c:val>
          <c:smooth val="0"/>
        </c:ser>
        <c:ser>
          <c:idx val="2"/>
          <c:order val="2"/>
          <c:tx>
            <c:strRef>
              <c:f>Sheet1!$D$1</c:f>
              <c:strCache>
                <c:ptCount val="1"/>
                <c:pt idx="0">
                  <c:v>M 40-64</c:v>
                </c:pt>
              </c:strCache>
            </c:strRef>
          </c:tx>
          <c:spPr>
            <a:ln>
              <a:noFill/>
            </a:ln>
          </c:spPr>
          <c:marker>
            <c:symbol val="triangle"/>
            <c:size val="7"/>
            <c:spPr>
              <a:solidFill>
                <a:srgbClr val="004EBC"/>
              </a:solidFill>
              <a:ln>
                <a:solidFill>
                  <a:schemeClr val="tx1"/>
                </a:solidFill>
              </a:ln>
            </c:spPr>
          </c:marker>
          <c:cat>
            <c:strRef>
              <c:f>Sheet1!$A$2:$A$7</c:f>
              <c:strCache>
                <c:ptCount val="6"/>
                <c:pt idx="0">
                  <c:v>Swelling of leg</c:v>
                </c:pt>
                <c:pt idx="1">
                  <c:v>Pain/tenderness of leg</c:v>
                </c:pt>
                <c:pt idx="2">
                  <c:v>Changes in the skin color of leg</c:v>
                </c:pt>
                <c:pt idx="3">
                  <c:v>Leg feels warm to touch</c:v>
                </c:pt>
                <c:pt idx="4">
                  <c:v>Itching of your leg</c:v>
                </c:pt>
                <c:pt idx="5">
                  <c:v>Leg paralysis</c:v>
                </c:pt>
              </c:strCache>
            </c:strRef>
          </c:cat>
          <c:val>
            <c:numRef>
              <c:f>Sheet1!$D$2:$D$7</c:f>
              <c:numCache>
                <c:formatCode>0%</c:formatCode>
                <c:ptCount val="6"/>
                <c:pt idx="0">
                  <c:v>0.7</c:v>
                </c:pt>
                <c:pt idx="1">
                  <c:v>0.73</c:v>
                </c:pt>
                <c:pt idx="2">
                  <c:v>0.6</c:v>
                </c:pt>
                <c:pt idx="3">
                  <c:v>0.22</c:v>
                </c:pt>
                <c:pt idx="4">
                  <c:v>0.3</c:v>
                </c:pt>
                <c:pt idx="5">
                  <c:v>0.55000000000000004</c:v>
                </c:pt>
              </c:numCache>
            </c:numRef>
          </c:val>
          <c:smooth val="0"/>
        </c:ser>
        <c:ser>
          <c:idx val="3"/>
          <c:order val="3"/>
          <c:tx>
            <c:strRef>
              <c:f>Sheet1!$E$1</c:f>
              <c:strCache>
                <c:ptCount val="1"/>
                <c:pt idx="0">
                  <c:v>F 40-64</c:v>
                </c:pt>
              </c:strCache>
            </c:strRef>
          </c:tx>
          <c:spPr>
            <a:ln w="28575">
              <a:noFill/>
            </a:ln>
          </c:spPr>
          <c:marker>
            <c:symbol val="triangle"/>
            <c:size val="7"/>
            <c:spPr>
              <a:solidFill>
                <a:srgbClr val="FF0000"/>
              </a:solidFill>
              <a:ln w="12700">
                <a:solidFill>
                  <a:schemeClr val="tx1"/>
                </a:solidFill>
              </a:ln>
            </c:spPr>
          </c:marker>
          <c:cat>
            <c:strRef>
              <c:f>Sheet1!$A$2:$A$7</c:f>
              <c:strCache>
                <c:ptCount val="6"/>
                <c:pt idx="0">
                  <c:v>Swelling of leg</c:v>
                </c:pt>
                <c:pt idx="1">
                  <c:v>Pain/tenderness of leg</c:v>
                </c:pt>
                <c:pt idx="2">
                  <c:v>Changes in the skin color of leg</c:v>
                </c:pt>
                <c:pt idx="3">
                  <c:v>Leg feels warm to touch</c:v>
                </c:pt>
                <c:pt idx="4">
                  <c:v>Itching of your leg</c:v>
                </c:pt>
                <c:pt idx="5">
                  <c:v>Leg paralysis</c:v>
                </c:pt>
              </c:strCache>
            </c:strRef>
          </c:cat>
          <c:val>
            <c:numRef>
              <c:f>Sheet1!$E$2:$E$7</c:f>
              <c:numCache>
                <c:formatCode>0%</c:formatCode>
                <c:ptCount val="6"/>
                <c:pt idx="0">
                  <c:v>0.73</c:v>
                </c:pt>
                <c:pt idx="1">
                  <c:v>0.55000000000000004</c:v>
                </c:pt>
                <c:pt idx="2">
                  <c:v>0.55000000000000004</c:v>
                </c:pt>
                <c:pt idx="3">
                  <c:v>0.16</c:v>
                </c:pt>
                <c:pt idx="4">
                  <c:v>0.41</c:v>
                </c:pt>
                <c:pt idx="5">
                  <c:v>0.33</c:v>
                </c:pt>
              </c:numCache>
            </c:numRef>
          </c:val>
          <c:smooth val="0"/>
        </c:ser>
        <c:ser>
          <c:idx val="4"/>
          <c:order val="4"/>
          <c:tx>
            <c:strRef>
              <c:f>Sheet1!$F$1</c:f>
              <c:strCache>
                <c:ptCount val="1"/>
                <c:pt idx="0">
                  <c:v>M 65+*</c:v>
                </c:pt>
              </c:strCache>
            </c:strRef>
          </c:tx>
          <c:spPr>
            <a:ln w="28575">
              <a:noFill/>
            </a:ln>
          </c:spPr>
          <c:marker>
            <c:symbol val="circle"/>
            <c:size val="7"/>
            <c:spPr>
              <a:solidFill>
                <a:srgbClr val="004EBC"/>
              </a:solidFill>
              <a:ln w="12700">
                <a:solidFill>
                  <a:schemeClr val="tx1"/>
                </a:solidFill>
              </a:ln>
            </c:spPr>
          </c:marker>
          <c:cat>
            <c:strRef>
              <c:f>Sheet1!$A$2:$A$7</c:f>
              <c:strCache>
                <c:ptCount val="6"/>
                <c:pt idx="0">
                  <c:v>Swelling of leg</c:v>
                </c:pt>
                <c:pt idx="1">
                  <c:v>Pain/tenderness of leg</c:v>
                </c:pt>
                <c:pt idx="2">
                  <c:v>Changes in the skin color of leg</c:v>
                </c:pt>
                <c:pt idx="3">
                  <c:v>Leg feels warm to touch</c:v>
                </c:pt>
                <c:pt idx="4">
                  <c:v>Itching of your leg</c:v>
                </c:pt>
                <c:pt idx="5">
                  <c:v>Leg paralysis</c:v>
                </c:pt>
              </c:strCache>
            </c:strRef>
          </c:cat>
          <c:val>
            <c:numRef>
              <c:f>Sheet1!$F$2:$F$7</c:f>
              <c:numCache>
                <c:formatCode>0%</c:formatCode>
                <c:ptCount val="6"/>
                <c:pt idx="0">
                  <c:v>0.65</c:v>
                </c:pt>
                <c:pt idx="1">
                  <c:v>0.69</c:v>
                </c:pt>
                <c:pt idx="2">
                  <c:v>0.54</c:v>
                </c:pt>
                <c:pt idx="3">
                  <c:v>0.23</c:v>
                </c:pt>
                <c:pt idx="4">
                  <c:v>0.27</c:v>
                </c:pt>
                <c:pt idx="5">
                  <c:v>0.5</c:v>
                </c:pt>
              </c:numCache>
            </c:numRef>
          </c:val>
          <c:smooth val="0"/>
        </c:ser>
        <c:ser>
          <c:idx val="5"/>
          <c:order val="5"/>
          <c:tx>
            <c:strRef>
              <c:f>Sheet1!$G$1</c:f>
              <c:strCache>
                <c:ptCount val="1"/>
                <c:pt idx="0">
                  <c:v>F 65+*</c:v>
                </c:pt>
              </c:strCache>
            </c:strRef>
          </c:tx>
          <c:spPr>
            <a:ln w="28575">
              <a:noFill/>
            </a:ln>
          </c:spPr>
          <c:marker>
            <c:symbol val="circle"/>
            <c:size val="7"/>
            <c:spPr>
              <a:solidFill>
                <a:srgbClr val="FF0000"/>
              </a:solidFill>
              <a:ln w="12700">
                <a:solidFill>
                  <a:schemeClr val="tx1"/>
                </a:solidFill>
              </a:ln>
            </c:spPr>
          </c:marker>
          <c:cat>
            <c:strRef>
              <c:f>Sheet1!$A$2:$A$7</c:f>
              <c:strCache>
                <c:ptCount val="6"/>
                <c:pt idx="0">
                  <c:v>Swelling of leg</c:v>
                </c:pt>
                <c:pt idx="1">
                  <c:v>Pain/tenderness of leg</c:v>
                </c:pt>
                <c:pt idx="2">
                  <c:v>Changes in the skin color of leg</c:v>
                </c:pt>
                <c:pt idx="3">
                  <c:v>Leg feels warm to touch</c:v>
                </c:pt>
                <c:pt idx="4">
                  <c:v>Itching of your leg</c:v>
                </c:pt>
                <c:pt idx="5">
                  <c:v>Leg paralysis</c:v>
                </c:pt>
              </c:strCache>
            </c:strRef>
          </c:cat>
          <c:val>
            <c:numRef>
              <c:f>Sheet1!$G$2:$G$7</c:f>
              <c:numCache>
                <c:formatCode>0%</c:formatCode>
                <c:ptCount val="6"/>
                <c:pt idx="0">
                  <c:v>0.67</c:v>
                </c:pt>
                <c:pt idx="1">
                  <c:v>0.6</c:v>
                </c:pt>
                <c:pt idx="2">
                  <c:v>0.53</c:v>
                </c:pt>
                <c:pt idx="3">
                  <c:v>0.13</c:v>
                </c:pt>
                <c:pt idx="4">
                  <c:v>0.2</c:v>
                </c:pt>
                <c:pt idx="5">
                  <c:v>0.33</c:v>
                </c:pt>
              </c:numCache>
            </c:numRef>
          </c:val>
          <c:smooth val="0"/>
        </c:ser>
        <c:dLbls>
          <c:showLegendKey val="0"/>
          <c:showVal val="0"/>
          <c:showCatName val="0"/>
          <c:showSerName val="0"/>
          <c:showPercent val="0"/>
          <c:showBubbleSize val="0"/>
        </c:dLbls>
        <c:marker val="1"/>
        <c:smooth val="0"/>
        <c:axId val="252666240"/>
        <c:axId val="252668160"/>
      </c:lineChart>
      <c:catAx>
        <c:axId val="252666240"/>
        <c:scaling>
          <c:orientation val="minMax"/>
        </c:scaling>
        <c:delete val="0"/>
        <c:axPos val="b"/>
        <c:majorTickMark val="out"/>
        <c:minorTickMark val="none"/>
        <c:tickLblPos val="nextTo"/>
        <c:txPr>
          <a:bodyPr/>
          <a:lstStyle/>
          <a:p>
            <a:pPr>
              <a:defRPr sz="9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252668160"/>
        <c:crosses val="autoZero"/>
        <c:auto val="1"/>
        <c:lblAlgn val="ctr"/>
        <c:lblOffset val="100"/>
        <c:noMultiLvlLbl val="0"/>
      </c:catAx>
      <c:valAx>
        <c:axId val="252668160"/>
        <c:scaling>
          <c:orientation val="minMax"/>
          <c:max val="1"/>
          <c:min val="0"/>
        </c:scaling>
        <c:delete val="0"/>
        <c:axPos val="l"/>
        <c:numFmt formatCode="0%" sourceLinked="1"/>
        <c:majorTickMark val="out"/>
        <c:minorTickMark val="none"/>
        <c:tickLblPos val="nextTo"/>
        <c:txPr>
          <a:bodyPr/>
          <a:lstStyle/>
          <a:p>
            <a:pPr>
              <a:defRPr sz="1050">
                <a:latin typeface="Arial" panose="020B0604020202020204" pitchFamily="34" charset="0"/>
                <a:cs typeface="Arial" panose="020B0604020202020204" pitchFamily="34" charset="0"/>
              </a:defRPr>
            </a:pPr>
            <a:endParaRPr lang="en-US"/>
          </a:p>
        </c:txPr>
        <c:crossAx val="252666240"/>
        <c:crosses val="autoZero"/>
        <c:crossBetween val="between"/>
        <c:majorUnit val="0.2"/>
      </c:valAx>
    </c:plotArea>
    <c:legend>
      <c:legendPos val="t"/>
      <c:layout>
        <c:manualLayout>
          <c:xMode val="edge"/>
          <c:yMode val="edge"/>
          <c:x val="0.22198588980950568"/>
          <c:y val="3.4375000000000003E-2"/>
          <c:w val="0.55602822038098865"/>
          <c:h val="6.0237204724409445E-2"/>
        </c:manualLayout>
      </c:layout>
      <c:overlay val="0"/>
      <c:txPr>
        <a:bodyPr/>
        <a:lstStyle/>
        <a:p>
          <a:pPr>
            <a:defRPr sz="1200">
              <a:latin typeface="Arial" panose="020B0604020202020204" pitchFamily="34" charset="0"/>
              <a:cs typeface="Arial" panose="020B0604020202020204" pitchFamily="34" charset="0"/>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82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0.28999999999999998</c:v>
                </c:pt>
                <c:pt idx="1">
                  <c:v>0.71</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82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0.25</c:v>
                </c:pt>
                <c:pt idx="1">
                  <c:v>0.75</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82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02A7E"/>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0.12</c:v>
                </c:pt>
                <c:pt idx="1">
                  <c:v>0.88</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82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C00000"/>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0.17</c:v>
                </c:pt>
                <c:pt idx="1">
                  <c:v>0.83</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82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C00000"/>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0.13</c:v>
                </c:pt>
                <c:pt idx="1">
                  <c:v>0.87</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8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289357212701352"/>
          <c:y val="0.38146359342053171"/>
          <c:w val="0.81342828469970663"/>
          <c:h val="0.50684069459803827"/>
        </c:manualLayout>
      </c:layout>
      <c:barChart>
        <c:barDir val="col"/>
        <c:grouping val="clustered"/>
        <c:varyColors val="0"/>
        <c:ser>
          <c:idx val="0"/>
          <c:order val="0"/>
          <c:tx>
            <c:strRef>
              <c:f>Sheet1!$A$2</c:f>
              <c:strCache>
                <c:ptCount val="1"/>
              </c:strCache>
            </c:strRef>
          </c:tx>
          <c:invertIfNegative val="0"/>
          <c:dPt>
            <c:idx val="0"/>
            <c:invertIfNegative val="0"/>
            <c:bubble3D val="0"/>
            <c:spPr>
              <a:solidFill>
                <a:schemeClr val="tx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rgbClr val="002A7E"/>
              </a:solidFill>
              <a:ln>
                <a:noFill/>
              </a:ln>
            </c:spPr>
          </c:dPt>
          <c:dPt>
            <c:idx val="7"/>
            <c:invertIfNegative val="0"/>
            <c:bubble3D val="0"/>
            <c:spPr>
              <a:solidFill>
                <a:srgbClr val="9E2600"/>
              </a:solidFill>
            </c:spPr>
          </c:dPt>
          <c:dPt>
            <c:idx val="8"/>
            <c:invertIfNegative val="0"/>
            <c:bubble3D val="0"/>
            <c:spPr>
              <a:solidFill>
                <a:schemeClr val="bg1">
                  <a:lumMod val="50000"/>
                </a:schemeClr>
              </a:solidFill>
            </c:spPr>
          </c:dPt>
          <c:dLbls>
            <c:txPr>
              <a:bodyPr/>
              <a:lstStyle/>
              <a:p>
                <a:pPr>
                  <a:defRPr sz="700" b="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Sheet1!$B$1:$J$1</c:f>
              <c:strCache>
                <c:ptCount val="9"/>
                <c:pt idx="0">
                  <c:v>AR</c:v>
                </c:pt>
                <c:pt idx="1">
                  <c:v>AU</c:v>
                </c:pt>
                <c:pt idx="2">
                  <c:v>CA</c:v>
                </c:pt>
                <c:pt idx="3">
                  <c:v>DE</c:v>
                </c:pt>
                <c:pt idx="4">
                  <c:v>JP</c:v>
                </c:pt>
                <c:pt idx="5">
                  <c:v>NL</c:v>
                </c:pt>
                <c:pt idx="6">
                  <c:v>TH</c:v>
                </c:pt>
                <c:pt idx="7">
                  <c:v>UK</c:v>
                </c:pt>
                <c:pt idx="8">
                  <c:v>US</c:v>
                </c:pt>
              </c:strCache>
            </c:strRef>
          </c:cat>
          <c:val>
            <c:numRef>
              <c:f>Sheet1!$B$2:$J$2</c:f>
              <c:numCache>
                <c:formatCode>0%</c:formatCode>
                <c:ptCount val="9"/>
                <c:pt idx="0">
                  <c:v>0.3</c:v>
                </c:pt>
                <c:pt idx="1">
                  <c:v>0.48</c:v>
                </c:pt>
                <c:pt idx="2">
                  <c:v>0.42</c:v>
                </c:pt>
                <c:pt idx="3">
                  <c:v>0.26</c:v>
                </c:pt>
                <c:pt idx="4">
                  <c:v>0.11</c:v>
                </c:pt>
                <c:pt idx="5">
                  <c:v>0.43</c:v>
                </c:pt>
                <c:pt idx="6">
                  <c:v>0.19</c:v>
                </c:pt>
                <c:pt idx="7">
                  <c:v>0.47</c:v>
                </c:pt>
                <c:pt idx="8">
                  <c:v>0.57999999999999996</c:v>
                </c:pt>
              </c:numCache>
            </c:numRef>
          </c:val>
        </c:ser>
        <c:dLbls>
          <c:showLegendKey val="0"/>
          <c:showVal val="0"/>
          <c:showCatName val="0"/>
          <c:showSerName val="0"/>
          <c:showPercent val="0"/>
          <c:showBubbleSize val="0"/>
        </c:dLbls>
        <c:gapWidth val="50"/>
        <c:axId val="149780736"/>
        <c:axId val="149786624"/>
      </c:barChart>
      <c:catAx>
        <c:axId val="149780736"/>
        <c:scaling>
          <c:orientation val="minMax"/>
        </c:scaling>
        <c:delete val="0"/>
        <c:axPos val="b"/>
        <c:majorTickMark val="out"/>
        <c:minorTickMark val="none"/>
        <c:tickLblPos val="nextTo"/>
        <c:txPr>
          <a:bodyPr/>
          <a:lstStyle/>
          <a:p>
            <a:pPr>
              <a:defRPr sz="8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49786624"/>
        <c:crosses val="autoZero"/>
        <c:auto val="1"/>
        <c:lblAlgn val="ctr"/>
        <c:lblOffset val="100"/>
        <c:noMultiLvlLbl val="0"/>
      </c:catAx>
      <c:valAx>
        <c:axId val="149786624"/>
        <c:scaling>
          <c:orientation val="minMax"/>
          <c:max val="1"/>
          <c:min val="0"/>
        </c:scaling>
        <c:delete val="1"/>
        <c:axPos val="l"/>
        <c:numFmt formatCode="0%" sourceLinked="1"/>
        <c:majorTickMark val="out"/>
        <c:minorTickMark val="none"/>
        <c:tickLblPos val="nextTo"/>
        <c:crossAx val="14978073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83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C00000"/>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0.15</c:v>
                </c:pt>
                <c:pt idx="1">
                  <c:v>0.85</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83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tx1"/>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0.22</c:v>
                </c:pt>
                <c:pt idx="1">
                  <c:v>0.78</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83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tx1"/>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0.16</c:v>
                </c:pt>
                <c:pt idx="1">
                  <c:v>0.84</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83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tx1"/>
              </a:solidFill>
            </c:spPr>
          </c:dPt>
          <c:dPt>
            <c:idx val="1"/>
            <c:bubble3D val="0"/>
            <c:spPr>
              <a:noFill/>
              <a:ln>
                <a:solidFill>
                  <a:srgbClr val="002A7E"/>
                </a:solidFill>
              </a:ln>
            </c:spPr>
          </c:dPt>
          <c:dLbls>
            <c:dLbl>
              <c:idx val="1"/>
              <c:delete val="1"/>
            </c:dLbl>
            <c:txPr>
              <a:bodyPr/>
              <a:lstStyle/>
              <a:p>
                <a:pPr>
                  <a:defRPr sz="1200" b="1">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1"/>
          </c:dLbls>
          <c:cat>
            <c:strRef>
              <c:f>Sheet1!$A$2:$A$3</c:f>
              <c:strCache>
                <c:ptCount val="2"/>
                <c:pt idx="0">
                  <c:v>Yes</c:v>
                </c:pt>
                <c:pt idx="1">
                  <c:v>No</c:v>
                </c:pt>
              </c:strCache>
            </c:strRef>
          </c:cat>
          <c:val>
            <c:numRef>
              <c:f>Sheet1!$B$2:$B$3</c:f>
              <c:numCache>
                <c:formatCode>0%</c:formatCode>
                <c:ptCount val="2"/>
                <c:pt idx="0">
                  <c:v>0.13</c:v>
                </c:pt>
                <c:pt idx="1">
                  <c:v>0.87</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1">
    <c:autoUpdate val="0"/>
  </c:externalData>
</c:chartSpace>
</file>

<file path=ppt/charts/chart83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Sheet1!$B$1</c:f>
              <c:strCache>
                <c:ptCount val="1"/>
                <c:pt idx="0">
                  <c:v>M 18-39*</c:v>
                </c:pt>
              </c:strCache>
            </c:strRef>
          </c:tx>
          <c:spPr>
            <a:ln>
              <a:noFill/>
            </a:ln>
          </c:spPr>
          <c:marker>
            <c:symbol val="square"/>
            <c:size val="7"/>
            <c:spPr>
              <a:solidFill>
                <a:srgbClr val="004EBC"/>
              </a:solidFill>
              <a:ln>
                <a:solidFill>
                  <a:schemeClr val="tx1"/>
                </a:solidFill>
              </a:ln>
            </c:spPr>
          </c:marker>
          <c:cat>
            <c:strRef>
              <c:f>Sheet1!$A$2:$A$9</c:f>
              <c:strCache>
                <c:ptCount val="8"/>
                <c:pt idx="0">
                  <c:v>Shortness of breath</c:v>
                </c:pt>
                <c:pt idx="1">
                  <c:v>Chest pain</c:v>
                </c:pt>
                <c:pt idx="2">
                  <c:v>Rapid heart rate</c:v>
                </c:pt>
                <c:pt idx="3">
                  <c:v>Light headed/ pass out</c:v>
                </c:pt>
                <c:pt idx="4">
                  <c:v>Cough up blood</c:v>
                </c:pt>
                <c:pt idx="5">
                  <c:v>Slow/shallow breathing</c:v>
                </c:pt>
                <c:pt idx="6">
                  <c:v>Pain radiating down arm</c:v>
                </c:pt>
                <c:pt idx="7">
                  <c:v>Frequent headaches</c:v>
                </c:pt>
              </c:strCache>
            </c:strRef>
          </c:cat>
          <c:val>
            <c:numRef>
              <c:f>Sheet1!$B$2:$B$9</c:f>
              <c:numCache>
                <c:formatCode>0%</c:formatCode>
                <c:ptCount val="8"/>
                <c:pt idx="0">
                  <c:v>0.65</c:v>
                </c:pt>
                <c:pt idx="1">
                  <c:v>0.65</c:v>
                </c:pt>
                <c:pt idx="2">
                  <c:v>0.54</c:v>
                </c:pt>
                <c:pt idx="3">
                  <c:v>0.54</c:v>
                </c:pt>
                <c:pt idx="4">
                  <c:v>0.35</c:v>
                </c:pt>
                <c:pt idx="5">
                  <c:v>0.38</c:v>
                </c:pt>
                <c:pt idx="6">
                  <c:v>0.15</c:v>
                </c:pt>
                <c:pt idx="7">
                  <c:v>0.23</c:v>
                </c:pt>
              </c:numCache>
            </c:numRef>
          </c:val>
          <c:smooth val="0"/>
        </c:ser>
        <c:ser>
          <c:idx val="1"/>
          <c:order val="1"/>
          <c:tx>
            <c:strRef>
              <c:f>Sheet1!$C$1</c:f>
              <c:strCache>
                <c:ptCount val="1"/>
                <c:pt idx="0">
                  <c:v>F 18-39*</c:v>
                </c:pt>
              </c:strCache>
            </c:strRef>
          </c:tx>
          <c:spPr>
            <a:ln>
              <a:noFill/>
            </a:ln>
          </c:spPr>
          <c:marker>
            <c:symbol val="square"/>
            <c:size val="7"/>
            <c:spPr>
              <a:solidFill>
                <a:srgbClr val="FF0000"/>
              </a:solidFill>
              <a:ln>
                <a:solidFill>
                  <a:schemeClr val="tx1"/>
                </a:solidFill>
              </a:ln>
            </c:spPr>
          </c:marker>
          <c:cat>
            <c:strRef>
              <c:f>Sheet1!$A$2:$A$9</c:f>
              <c:strCache>
                <c:ptCount val="8"/>
                <c:pt idx="0">
                  <c:v>Shortness of breath</c:v>
                </c:pt>
                <c:pt idx="1">
                  <c:v>Chest pain</c:v>
                </c:pt>
                <c:pt idx="2">
                  <c:v>Rapid heart rate</c:v>
                </c:pt>
                <c:pt idx="3">
                  <c:v>Light headed/ pass out</c:v>
                </c:pt>
                <c:pt idx="4">
                  <c:v>Cough up blood</c:v>
                </c:pt>
                <c:pt idx="5">
                  <c:v>Slow/shallow breathing</c:v>
                </c:pt>
                <c:pt idx="6">
                  <c:v>Pain radiating down arm</c:v>
                </c:pt>
                <c:pt idx="7">
                  <c:v>Frequent headaches</c:v>
                </c:pt>
              </c:strCache>
            </c:strRef>
          </c:cat>
          <c:val>
            <c:numRef>
              <c:f>Sheet1!$C$2:$C$9</c:f>
              <c:numCache>
                <c:formatCode>0%</c:formatCode>
                <c:ptCount val="8"/>
                <c:pt idx="0">
                  <c:v>1</c:v>
                </c:pt>
                <c:pt idx="1">
                  <c:v>0.57999999999999996</c:v>
                </c:pt>
                <c:pt idx="2">
                  <c:v>0.67</c:v>
                </c:pt>
                <c:pt idx="3">
                  <c:v>0.33</c:v>
                </c:pt>
                <c:pt idx="4">
                  <c:v>0.25</c:v>
                </c:pt>
                <c:pt idx="5">
                  <c:v>0.57999999999999996</c:v>
                </c:pt>
                <c:pt idx="6">
                  <c:v>0.08</c:v>
                </c:pt>
                <c:pt idx="7">
                  <c:v>0.33</c:v>
                </c:pt>
              </c:numCache>
            </c:numRef>
          </c:val>
          <c:smooth val="0"/>
        </c:ser>
        <c:ser>
          <c:idx val="2"/>
          <c:order val="2"/>
          <c:tx>
            <c:strRef>
              <c:f>Sheet1!$D$1</c:f>
              <c:strCache>
                <c:ptCount val="1"/>
                <c:pt idx="0">
                  <c:v>M 40-64</c:v>
                </c:pt>
              </c:strCache>
            </c:strRef>
          </c:tx>
          <c:spPr>
            <a:ln>
              <a:noFill/>
            </a:ln>
          </c:spPr>
          <c:marker>
            <c:symbol val="triangle"/>
            <c:size val="7"/>
            <c:spPr>
              <a:solidFill>
                <a:srgbClr val="004EBC"/>
              </a:solidFill>
              <a:ln>
                <a:solidFill>
                  <a:schemeClr val="tx1"/>
                </a:solidFill>
              </a:ln>
            </c:spPr>
          </c:marker>
          <c:cat>
            <c:strRef>
              <c:f>Sheet1!$A$2:$A$9</c:f>
              <c:strCache>
                <c:ptCount val="8"/>
                <c:pt idx="0">
                  <c:v>Shortness of breath</c:v>
                </c:pt>
                <c:pt idx="1">
                  <c:v>Chest pain</c:v>
                </c:pt>
                <c:pt idx="2">
                  <c:v>Rapid heart rate</c:v>
                </c:pt>
                <c:pt idx="3">
                  <c:v>Light headed/ pass out</c:v>
                </c:pt>
                <c:pt idx="4">
                  <c:v>Cough up blood</c:v>
                </c:pt>
                <c:pt idx="5">
                  <c:v>Slow/shallow breathing</c:v>
                </c:pt>
                <c:pt idx="6">
                  <c:v>Pain radiating down arm</c:v>
                </c:pt>
                <c:pt idx="7">
                  <c:v>Frequent headaches</c:v>
                </c:pt>
              </c:strCache>
            </c:strRef>
          </c:cat>
          <c:val>
            <c:numRef>
              <c:f>Sheet1!$D$2:$D$9</c:f>
              <c:numCache>
                <c:formatCode>0%</c:formatCode>
                <c:ptCount val="8"/>
                <c:pt idx="0">
                  <c:v>0.71</c:v>
                </c:pt>
                <c:pt idx="1">
                  <c:v>0.79</c:v>
                </c:pt>
                <c:pt idx="2">
                  <c:v>0.65</c:v>
                </c:pt>
                <c:pt idx="3">
                  <c:v>0.54</c:v>
                </c:pt>
                <c:pt idx="4">
                  <c:v>0.13</c:v>
                </c:pt>
                <c:pt idx="5">
                  <c:v>0.51</c:v>
                </c:pt>
                <c:pt idx="6">
                  <c:v>0.24</c:v>
                </c:pt>
                <c:pt idx="7">
                  <c:v>0.21</c:v>
                </c:pt>
              </c:numCache>
            </c:numRef>
          </c:val>
          <c:smooth val="0"/>
        </c:ser>
        <c:ser>
          <c:idx val="3"/>
          <c:order val="3"/>
          <c:tx>
            <c:strRef>
              <c:f>Sheet1!$E$1</c:f>
              <c:strCache>
                <c:ptCount val="1"/>
                <c:pt idx="0">
                  <c:v>F 40-64</c:v>
                </c:pt>
              </c:strCache>
            </c:strRef>
          </c:tx>
          <c:spPr>
            <a:ln w="28575">
              <a:noFill/>
            </a:ln>
          </c:spPr>
          <c:marker>
            <c:symbol val="triangle"/>
            <c:size val="7"/>
            <c:spPr>
              <a:solidFill>
                <a:srgbClr val="FF0000"/>
              </a:solidFill>
              <a:ln w="12700">
                <a:solidFill>
                  <a:schemeClr val="tx1"/>
                </a:solidFill>
              </a:ln>
            </c:spPr>
          </c:marker>
          <c:cat>
            <c:strRef>
              <c:f>Sheet1!$A$2:$A$9</c:f>
              <c:strCache>
                <c:ptCount val="8"/>
                <c:pt idx="0">
                  <c:v>Shortness of breath</c:v>
                </c:pt>
                <c:pt idx="1">
                  <c:v>Chest pain</c:v>
                </c:pt>
                <c:pt idx="2">
                  <c:v>Rapid heart rate</c:v>
                </c:pt>
                <c:pt idx="3">
                  <c:v>Light headed/ pass out</c:v>
                </c:pt>
                <c:pt idx="4">
                  <c:v>Cough up blood</c:v>
                </c:pt>
                <c:pt idx="5">
                  <c:v>Slow/shallow breathing</c:v>
                </c:pt>
                <c:pt idx="6">
                  <c:v>Pain radiating down arm</c:v>
                </c:pt>
                <c:pt idx="7">
                  <c:v>Frequent headaches</c:v>
                </c:pt>
              </c:strCache>
            </c:strRef>
          </c:cat>
          <c:val>
            <c:numRef>
              <c:f>Sheet1!$E$2:$E$9</c:f>
              <c:numCache>
                <c:formatCode>0%</c:formatCode>
                <c:ptCount val="8"/>
                <c:pt idx="0">
                  <c:v>0.77</c:v>
                </c:pt>
                <c:pt idx="1">
                  <c:v>0.65</c:v>
                </c:pt>
                <c:pt idx="2">
                  <c:v>0.71</c:v>
                </c:pt>
                <c:pt idx="3">
                  <c:v>0.42</c:v>
                </c:pt>
                <c:pt idx="4">
                  <c:v>0.03</c:v>
                </c:pt>
                <c:pt idx="5">
                  <c:v>0.57999999999999996</c:v>
                </c:pt>
                <c:pt idx="6">
                  <c:v>0.35</c:v>
                </c:pt>
                <c:pt idx="7">
                  <c:v>0.23</c:v>
                </c:pt>
              </c:numCache>
            </c:numRef>
          </c:val>
          <c:smooth val="0"/>
        </c:ser>
        <c:ser>
          <c:idx val="4"/>
          <c:order val="4"/>
          <c:tx>
            <c:strRef>
              <c:f>Sheet1!$F$1</c:f>
              <c:strCache>
                <c:ptCount val="1"/>
                <c:pt idx="0">
                  <c:v>M 65+*</c:v>
                </c:pt>
              </c:strCache>
            </c:strRef>
          </c:tx>
          <c:spPr>
            <a:ln w="28575">
              <a:noFill/>
            </a:ln>
          </c:spPr>
          <c:marker>
            <c:symbol val="circle"/>
            <c:size val="7"/>
            <c:spPr>
              <a:solidFill>
                <a:srgbClr val="004EBC"/>
              </a:solidFill>
              <a:ln w="12700">
                <a:solidFill>
                  <a:schemeClr val="tx1"/>
                </a:solidFill>
              </a:ln>
            </c:spPr>
          </c:marker>
          <c:cat>
            <c:strRef>
              <c:f>Sheet1!$A$2:$A$9</c:f>
              <c:strCache>
                <c:ptCount val="8"/>
                <c:pt idx="0">
                  <c:v>Shortness of breath</c:v>
                </c:pt>
                <c:pt idx="1">
                  <c:v>Chest pain</c:v>
                </c:pt>
                <c:pt idx="2">
                  <c:v>Rapid heart rate</c:v>
                </c:pt>
                <c:pt idx="3">
                  <c:v>Light headed/ pass out</c:v>
                </c:pt>
                <c:pt idx="4">
                  <c:v>Cough up blood</c:v>
                </c:pt>
                <c:pt idx="5">
                  <c:v>Slow/shallow breathing</c:v>
                </c:pt>
                <c:pt idx="6">
                  <c:v>Pain radiating down arm</c:v>
                </c:pt>
                <c:pt idx="7">
                  <c:v>Frequent headaches</c:v>
                </c:pt>
              </c:strCache>
            </c:strRef>
          </c:cat>
          <c:val>
            <c:numRef>
              <c:f>Sheet1!$F$2:$F$9</c:f>
              <c:numCache>
                <c:formatCode>0%</c:formatCode>
                <c:ptCount val="8"/>
                <c:pt idx="0">
                  <c:v>0.47</c:v>
                </c:pt>
                <c:pt idx="1">
                  <c:v>0.67</c:v>
                </c:pt>
                <c:pt idx="2">
                  <c:v>0.47</c:v>
                </c:pt>
                <c:pt idx="3">
                  <c:v>0.33</c:v>
                </c:pt>
                <c:pt idx="4">
                  <c:v>0.13</c:v>
                </c:pt>
                <c:pt idx="5">
                  <c:v>0.53</c:v>
                </c:pt>
                <c:pt idx="6">
                  <c:v>0.2</c:v>
                </c:pt>
                <c:pt idx="7">
                  <c:v>0.27</c:v>
                </c:pt>
              </c:numCache>
            </c:numRef>
          </c:val>
          <c:smooth val="0"/>
        </c:ser>
        <c:ser>
          <c:idx val="5"/>
          <c:order val="5"/>
          <c:tx>
            <c:strRef>
              <c:f>Sheet1!$G$1</c:f>
              <c:strCache>
                <c:ptCount val="1"/>
                <c:pt idx="0">
                  <c:v>F 65+</c:v>
                </c:pt>
              </c:strCache>
            </c:strRef>
          </c:tx>
          <c:spPr>
            <a:ln w="28575">
              <a:noFill/>
            </a:ln>
          </c:spPr>
          <c:marker>
            <c:symbol val="circle"/>
            <c:size val="7"/>
            <c:spPr>
              <a:solidFill>
                <a:srgbClr val="FF0000"/>
              </a:solidFill>
              <a:ln w="12700">
                <a:solidFill>
                  <a:schemeClr val="tx1"/>
                </a:solidFill>
              </a:ln>
            </c:spPr>
          </c:marker>
          <c:cat>
            <c:strRef>
              <c:f>Sheet1!$A$2:$A$9</c:f>
              <c:strCache>
                <c:ptCount val="8"/>
                <c:pt idx="0">
                  <c:v>Shortness of breath</c:v>
                </c:pt>
                <c:pt idx="1">
                  <c:v>Chest pain</c:v>
                </c:pt>
                <c:pt idx="2">
                  <c:v>Rapid heart rate</c:v>
                </c:pt>
                <c:pt idx="3">
                  <c:v>Light headed/ pass out</c:v>
                </c:pt>
                <c:pt idx="4">
                  <c:v>Cough up blood</c:v>
                </c:pt>
                <c:pt idx="5">
                  <c:v>Slow/shallow breathing</c:v>
                </c:pt>
                <c:pt idx="6">
                  <c:v>Pain radiating down arm</c:v>
                </c:pt>
                <c:pt idx="7">
                  <c:v>Frequent headaches</c:v>
                </c:pt>
              </c:strCache>
            </c:strRef>
          </c:cat>
          <c:val>
            <c:numRef>
              <c:f>Sheet1!$G$2:$G$9</c:f>
              <c:numCache>
                <c:formatCode>General</c:formatCode>
                <c:ptCount val="8"/>
              </c:numCache>
            </c:numRef>
          </c:val>
          <c:smooth val="0"/>
        </c:ser>
        <c:dLbls>
          <c:showLegendKey val="0"/>
          <c:showVal val="0"/>
          <c:showCatName val="0"/>
          <c:showSerName val="0"/>
          <c:showPercent val="0"/>
          <c:showBubbleSize val="0"/>
        </c:dLbls>
        <c:marker val="1"/>
        <c:smooth val="0"/>
        <c:axId val="252101760"/>
        <c:axId val="252103680"/>
      </c:lineChart>
      <c:catAx>
        <c:axId val="252101760"/>
        <c:scaling>
          <c:orientation val="minMax"/>
        </c:scaling>
        <c:delete val="0"/>
        <c:axPos val="b"/>
        <c:majorTickMark val="out"/>
        <c:minorTickMark val="none"/>
        <c:tickLblPos val="nextTo"/>
        <c:txPr>
          <a:bodyPr/>
          <a:lstStyle/>
          <a:p>
            <a:pPr>
              <a:defRPr sz="9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252103680"/>
        <c:crosses val="autoZero"/>
        <c:auto val="1"/>
        <c:lblAlgn val="ctr"/>
        <c:lblOffset val="100"/>
        <c:noMultiLvlLbl val="0"/>
      </c:catAx>
      <c:valAx>
        <c:axId val="252103680"/>
        <c:scaling>
          <c:orientation val="minMax"/>
          <c:max val="1"/>
          <c:min val="0"/>
        </c:scaling>
        <c:delete val="0"/>
        <c:axPos val="l"/>
        <c:numFmt formatCode="0%" sourceLinked="1"/>
        <c:majorTickMark val="out"/>
        <c:minorTickMark val="none"/>
        <c:tickLblPos val="nextTo"/>
        <c:txPr>
          <a:bodyPr/>
          <a:lstStyle/>
          <a:p>
            <a:pPr>
              <a:defRPr sz="1050">
                <a:latin typeface="Arial" panose="020B0604020202020204" pitchFamily="34" charset="0"/>
                <a:cs typeface="Arial" panose="020B0604020202020204" pitchFamily="34" charset="0"/>
              </a:defRPr>
            </a:pPr>
            <a:endParaRPr lang="en-US"/>
          </a:p>
        </c:txPr>
        <c:crossAx val="252101760"/>
        <c:crosses val="autoZero"/>
        <c:crossBetween val="between"/>
        <c:majorUnit val="0.2"/>
      </c:valAx>
    </c:plotArea>
    <c:legend>
      <c:legendPos val="t"/>
      <c:layout>
        <c:manualLayout>
          <c:xMode val="edge"/>
          <c:yMode val="edge"/>
          <c:x val="0.22198588980950568"/>
          <c:y val="3.4375000000000003E-2"/>
          <c:w val="0.55602822038098865"/>
          <c:h val="6.0237204724409445E-2"/>
        </c:manualLayout>
      </c:layout>
      <c:overlay val="0"/>
      <c:txPr>
        <a:bodyPr/>
        <a:lstStyle/>
        <a:p>
          <a:pPr>
            <a:defRPr sz="1200">
              <a:latin typeface="Arial" panose="020B0604020202020204" pitchFamily="34" charset="0"/>
              <a:cs typeface="Arial" panose="020B0604020202020204" pitchFamily="34" charset="0"/>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83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JP</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 (A)</c:v>
                </c:pt>
                <c:pt idx="1">
                  <c:v>Female</c:v>
                </c:pt>
                <c:pt idx="2">
                  <c:v>Male (B)</c:v>
                </c:pt>
                <c:pt idx="3">
                  <c:v>Female</c:v>
                </c:pt>
                <c:pt idx="4">
                  <c:v>Male (C)</c:v>
                </c:pt>
                <c:pt idx="5">
                  <c:v>Female</c:v>
                </c:pt>
              </c:strCache>
            </c:strRef>
          </c:cat>
          <c:val>
            <c:numRef>
              <c:f>Sheet1!$B$2:$B$7</c:f>
              <c:numCache>
                <c:formatCode>0%</c:formatCode>
                <c:ptCount val="6"/>
                <c:pt idx="0">
                  <c:v>0.12</c:v>
                </c:pt>
                <c:pt idx="1">
                  <c:v>0.11</c:v>
                </c:pt>
                <c:pt idx="2">
                  <c:v>0.08</c:v>
                </c:pt>
                <c:pt idx="3">
                  <c:v>0.11</c:v>
                </c:pt>
                <c:pt idx="4">
                  <c:v>7.0000000000000007E-2</c:v>
                </c:pt>
                <c:pt idx="5">
                  <c:v>7.0000000000000007E-2</c:v>
                </c:pt>
              </c:numCache>
            </c:numRef>
          </c:val>
        </c:ser>
        <c:dLbls>
          <c:dLblPos val="outEnd"/>
          <c:showLegendKey val="0"/>
          <c:showVal val="1"/>
          <c:showCatName val="0"/>
          <c:showSerName val="0"/>
          <c:showPercent val="0"/>
          <c:showBubbleSize val="0"/>
        </c:dLbls>
        <c:gapWidth val="50"/>
        <c:axId val="252164352"/>
        <c:axId val="252194176"/>
      </c:barChart>
      <c:catAx>
        <c:axId val="252164352"/>
        <c:scaling>
          <c:orientation val="maxMin"/>
        </c:scaling>
        <c:delete val="1"/>
        <c:axPos val="l"/>
        <c:majorTickMark val="out"/>
        <c:minorTickMark val="none"/>
        <c:tickLblPos val="nextTo"/>
        <c:crossAx val="252194176"/>
        <c:crosses val="autoZero"/>
        <c:auto val="1"/>
        <c:lblAlgn val="ctr"/>
        <c:lblOffset val="100"/>
        <c:noMultiLvlLbl val="0"/>
      </c:catAx>
      <c:valAx>
        <c:axId val="252194176"/>
        <c:scaling>
          <c:orientation val="minMax"/>
          <c:max val="1"/>
          <c:min val="0"/>
        </c:scaling>
        <c:delete val="1"/>
        <c:axPos val="t"/>
        <c:numFmt formatCode="0%" sourceLinked="1"/>
        <c:majorTickMark val="out"/>
        <c:minorTickMark val="none"/>
        <c:tickLblPos val="nextTo"/>
        <c:crossAx val="25216435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83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JP</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0.11</c:v>
                </c:pt>
                <c:pt idx="1">
                  <c:v>0.15</c:v>
                </c:pt>
                <c:pt idx="2">
                  <c:v>0.09</c:v>
                </c:pt>
                <c:pt idx="3">
                  <c:v>0.1</c:v>
                </c:pt>
                <c:pt idx="4">
                  <c:v>0.12</c:v>
                </c:pt>
                <c:pt idx="5">
                  <c:v>0.1</c:v>
                </c:pt>
              </c:numCache>
            </c:numRef>
          </c:val>
        </c:ser>
        <c:dLbls>
          <c:dLblPos val="outEnd"/>
          <c:showLegendKey val="0"/>
          <c:showVal val="1"/>
          <c:showCatName val="0"/>
          <c:showSerName val="0"/>
          <c:showPercent val="0"/>
          <c:showBubbleSize val="0"/>
        </c:dLbls>
        <c:gapWidth val="50"/>
        <c:axId val="253843328"/>
        <c:axId val="253852672"/>
      </c:barChart>
      <c:catAx>
        <c:axId val="253843328"/>
        <c:scaling>
          <c:orientation val="maxMin"/>
        </c:scaling>
        <c:delete val="1"/>
        <c:axPos val="l"/>
        <c:majorTickMark val="out"/>
        <c:minorTickMark val="none"/>
        <c:tickLblPos val="nextTo"/>
        <c:crossAx val="253852672"/>
        <c:crosses val="autoZero"/>
        <c:auto val="1"/>
        <c:lblAlgn val="ctr"/>
        <c:lblOffset val="100"/>
        <c:noMultiLvlLbl val="0"/>
      </c:catAx>
      <c:valAx>
        <c:axId val="253852672"/>
        <c:scaling>
          <c:orientation val="minMax"/>
          <c:max val="1"/>
          <c:min val="0"/>
        </c:scaling>
        <c:delete val="1"/>
        <c:axPos val="t"/>
        <c:numFmt formatCode="0%" sourceLinked="1"/>
        <c:majorTickMark val="out"/>
        <c:minorTickMark val="none"/>
        <c:tickLblPos val="nextTo"/>
        <c:crossAx val="25384332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83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JP</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0.43</c:v>
                </c:pt>
                <c:pt idx="1">
                  <c:v>0.35</c:v>
                </c:pt>
                <c:pt idx="2">
                  <c:v>0.5</c:v>
                </c:pt>
                <c:pt idx="3">
                  <c:v>0.53</c:v>
                </c:pt>
                <c:pt idx="4">
                  <c:v>0.48</c:v>
                </c:pt>
                <c:pt idx="5">
                  <c:v>0.6</c:v>
                </c:pt>
              </c:numCache>
            </c:numRef>
          </c:val>
        </c:ser>
        <c:dLbls>
          <c:dLblPos val="outEnd"/>
          <c:showLegendKey val="0"/>
          <c:showVal val="1"/>
          <c:showCatName val="0"/>
          <c:showSerName val="0"/>
          <c:showPercent val="0"/>
          <c:showBubbleSize val="0"/>
        </c:dLbls>
        <c:gapWidth val="50"/>
        <c:axId val="253572608"/>
        <c:axId val="253573760"/>
      </c:barChart>
      <c:catAx>
        <c:axId val="253572608"/>
        <c:scaling>
          <c:orientation val="maxMin"/>
        </c:scaling>
        <c:delete val="1"/>
        <c:axPos val="l"/>
        <c:majorTickMark val="out"/>
        <c:minorTickMark val="none"/>
        <c:tickLblPos val="nextTo"/>
        <c:crossAx val="253573760"/>
        <c:crosses val="autoZero"/>
        <c:auto val="1"/>
        <c:lblAlgn val="ctr"/>
        <c:lblOffset val="100"/>
        <c:noMultiLvlLbl val="0"/>
      </c:catAx>
      <c:valAx>
        <c:axId val="253573760"/>
        <c:scaling>
          <c:orientation val="minMax"/>
          <c:max val="1"/>
          <c:min val="0"/>
        </c:scaling>
        <c:delete val="1"/>
        <c:axPos val="t"/>
        <c:numFmt formatCode="0%" sourceLinked="1"/>
        <c:majorTickMark val="out"/>
        <c:minorTickMark val="none"/>
        <c:tickLblPos val="nextTo"/>
        <c:crossAx val="25357260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83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JP</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0.1</c:v>
                </c:pt>
                <c:pt idx="1">
                  <c:v>0.14000000000000001</c:v>
                </c:pt>
                <c:pt idx="2">
                  <c:v>0.05</c:v>
                </c:pt>
                <c:pt idx="3">
                  <c:v>0.17</c:v>
                </c:pt>
                <c:pt idx="4">
                  <c:v>7.0000000000000007E-2</c:v>
                </c:pt>
                <c:pt idx="5">
                  <c:v>0.13</c:v>
                </c:pt>
              </c:numCache>
            </c:numRef>
          </c:val>
        </c:ser>
        <c:dLbls>
          <c:dLblPos val="outEnd"/>
          <c:showLegendKey val="0"/>
          <c:showVal val="1"/>
          <c:showCatName val="0"/>
          <c:showSerName val="0"/>
          <c:showPercent val="0"/>
          <c:showBubbleSize val="0"/>
        </c:dLbls>
        <c:gapWidth val="50"/>
        <c:axId val="253584512"/>
        <c:axId val="253597952"/>
      </c:barChart>
      <c:catAx>
        <c:axId val="253584512"/>
        <c:scaling>
          <c:orientation val="maxMin"/>
        </c:scaling>
        <c:delete val="1"/>
        <c:axPos val="l"/>
        <c:majorTickMark val="out"/>
        <c:minorTickMark val="none"/>
        <c:tickLblPos val="nextTo"/>
        <c:crossAx val="253597952"/>
        <c:crosses val="autoZero"/>
        <c:auto val="1"/>
        <c:lblAlgn val="ctr"/>
        <c:lblOffset val="100"/>
        <c:noMultiLvlLbl val="0"/>
      </c:catAx>
      <c:valAx>
        <c:axId val="253597952"/>
        <c:scaling>
          <c:orientation val="minMax"/>
          <c:max val="1"/>
          <c:min val="0"/>
        </c:scaling>
        <c:delete val="1"/>
        <c:axPos val="t"/>
        <c:numFmt formatCode="0%" sourceLinked="1"/>
        <c:majorTickMark val="out"/>
        <c:minorTickMark val="none"/>
        <c:tickLblPos val="nextTo"/>
        <c:crossAx val="25358451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83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JP</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0.08</c:v>
                </c:pt>
                <c:pt idx="1">
                  <c:v>0.11</c:v>
                </c:pt>
                <c:pt idx="2">
                  <c:v>0.06</c:v>
                </c:pt>
                <c:pt idx="3">
                  <c:v>0.11</c:v>
                </c:pt>
                <c:pt idx="4">
                  <c:v>0.05</c:v>
                </c:pt>
                <c:pt idx="5">
                  <c:v>0.02</c:v>
                </c:pt>
              </c:numCache>
            </c:numRef>
          </c:val>
        </c:ser>
        <c:dLbls>
          <c:dLblPos val="outEnd"/>
          <c:showLegendKey val="0"/>
          <c:showVal val="1"/>
          <c:showCatName val="0"/>
          <c:showSerName val="0"/>
          <c:showPercent val="0"/>
          <c:showBubbleSize val="0"/>
        </c:dLbls>
        <c:gapWidth val="50"/>
        <c:axId val="253682432"/>
        <c:axId val="253699968"/>
      </c:barChart>
      <c:catAx>
        <c:axId val="253682432"/>
        <c:scaling>
          <c:orientation val="maxMin"/>
        </c:scaling>
        <c:delete val="1"/>
        <c:axPos val="l"/>
        <c:majorTickMark val="out"/>
        <c:minorTickMark val="none"/>
        <c:tickLblPos val="nextTo"/>
        <c:crossAx val="253699968"/>
        <c:crosses val="autoZero"/>
        <c:auto val="1"/>
        <c:lblAlgn val="ctr"/>
        <c:lblOffset val="100"/>
        <c:noMultiLvlLbl val="0"/>
      </c:catAx>
      <c:valAx>
        <c:axId val="253699968"/>
        <c:scaling>
          <c:orientation val="minMax"/>
          <c:max val="1"/>
          <c:min val="0"/>
        </c:scaling>
        <c:delete val="1"/>
        <c:axPos val="t"/>
        <c:numFmt formatCode="0%" sourceLinked="1"/>
        <c:majorTickMark val="out"/>
        <c:minorTickMark val="none"/>
        <c:tickLblPos val="nextTo"/>
        <c:crossAx val="25368243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8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289357212701352"/>
          <c:y val="0.38146359342053171"/>
          <c:w val="0.81342828469970663"/>
          <c:h val="0.50684069459803827"/>
        </c:manualLayout>
      </c:layout>
      <c:barChart>
        <c:barDir val="col"/>
        <c:grouping val="clustered"/>
        <c:varyColors val="0"/>
        <c:ser>
          <c:idx val="0"/>
          <c:order val="0"/>
          <c:tx>
            <c:strRef>
              <c:f>Sheet1!$A$2</c:f>
              <c:strCache>
                <c:ptCount val="1"/>
              </c:strCache>
            </c:strRef>
          </c:tx>
          <c:invertIfNegative val="0"/>
          <c:dPt>
            <c:idx val="0"/>
            <c:invertIfNegative val="0"/>
            <c:bubble3D val="0"/>
            <c:spPr>
              <a:solidFill>
                <a:schemeClr val="tx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rgbClr val="002A7E"/>
              </a:solidFill>
              <a:ln>
                <a:noFill/>
              </a:ln>
            </c:spPr>
          </c:dPt>
          <c:dPt>
            <c:idx val="7"/>
            <c:invertIfNegative val="0"/>
            <c:bubble3D val="0"/>
            <c:spPr>
              <a:solidFill>
                <a:srgbClr val="9E2600"/>
              </a:solidFill>
            </c:spPr>
          </c:dPt>
          <c:dPt>
            <c:idx val="8"/>
            <c:invertIfNegative val="0"/>
            <c:bubble3D val="0"/>
            <c:spPr>
              <a:solidFill>
                <a:schemeClr val="bg1">
                  <a:lumMod val="50000"/>
                </a:schemeClr>
              </a:solidFill>
            </c:spPr>
          </c:dPt>
          <c:dLbls>
            <c:txPr>
              <a:bodyPr/>
              <a:lstStyle/>
              <a:p>
                <a:pPr>
                  <a:defRPr sz="700" b="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Sheet1!$B$1:$J$1</c:f>
              <c:strCache>
                <c:ptCount val="9"/>
                <c:pt idx="0">
                  <c:v>AR</c:v>
                </c:pt>
                <c:pt idx="1">
                  <c:v>AU</c:v>
                </c:pt>
                <c:pt idx="2">
                  <c:v>CA</c:v>
                </c:pt>
                <c:pt idx="3">
                  <c:v>DE</c:v>
                </c:pt>
                <c:pt idx="4">
                  <c:v>JP</c:v>
                </c:pt>
                <c:pt idx="5">
                  <c:v>NL</c:v>
                </c:pt>
                <c:pt idx="6">
                  <c:v>TH</c:v>
                </c:pt>
                <c:pt idx="7">
                  <c:v>UK</c:v>
                </c:pt>
                <c:pt idx="8">
                  <c:v>US</c:v>
                </c:pt>
              </c:strCache>
            </c:strRef>
          </c:cat>
          <c:val>
            <c:numRef>
              <c:f>Sheet1!$B$2:$J$2</c:f>
              <c:numCache>
                <c:formatCode>0%</c:formatCode>
                <c:ptCount val="9"/>
                <c:pt idx="0">
                  <c:v>0.17</c:v>
                </c:pt>
                <c:pt idx="1">
                  <c:v>0.17</c:v>
                </c:pt>
                <c:pt idx="2">
                  <c:v>0.18</c:v>
                </c:pt>
                <c:pt idx="3">
                  <c:v>0.13</c:v>
                </c:pt>
                <c:pt idx="4">
                  <c:v>0.11</c:v>
                </c:pt>
                <c:pt idx="5">
                  <c:v>0.13</c:v>
                </c:pt>
                <c:pt idx="6">
                  <c:v>0.22</c:v>
                </c:pt>
                <c:pt idx="7">
                  <c:v>0.13</c:v>
                </c:pt>
                <c:pt idx="8">
                  <c:v>0.21</c:v>
                </c:pt>
              </c:numCache>
            </c:numRef>
          </c:val>
        </c:ser>
        <c:dLbls>
          <c:showLegendKey val="0"/>
          <c:showVal val="0"/>
          <c:showCatName val="0"/>
          <c:showSerName val="0"/>
          <c:showPercent val="0"/>
          <c:showBubbleSize val="0"/>
        </c:dLbls>
        <c:gapWidth val="50"/>
        <c:axId val="149817984"/>
        <c:axId val="149832064"/>
      </c:barChart>
      <c:catAx>
        <c:axId val="149817984"/>
        <c:scaling>
          <c:orientation val="minMax"/>
        </c:scaling>
        <c:delete val="0"/>
        <c:axPos val="b"/>
        <c:majorTickMark val="out"/>
        <c:minorTickMark val="none"/>
        <c:tickLblPos val="nextTo"/>
        <c:txPr>
          <a:bodyPr/>
          <a:lstStyle/>
          <a:p>
            <a:pPr>
              <a:defRPr sz="8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49832064"/>
        <c:crosses val="autoZero"/>
        <c:auto val="1"/>
        <c:lblAlgn val="ctr"/>
        <c:lblOffset val="100"/>
        <c:noMultiLvlLbl val="0"/>
      </c:catAx>
      <c:valAx>
        <c:axId val="149832064"/>
        <c:scaling>
          <c:orientation val="minMax"/>
          <c:max val="1"/>
          <c:min val="0"/>
        </c:scaling>
        <c:delete val="1"/>
        <c:axPos val="l"/>
        <c:numFmt formatCode="0%" sourceLinked="1"/>
        <c:majorTickMark val="out"/>
        <c:minorTickMark val="none"/>
        <c:tickLblPos val="nextTo"/>
        <c:crossAx val="14981798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84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JP</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0.26</c:v>
                </c:pt>
                <c:pt idx="1">
                  <c:v>0.32</c:v>
                </c:pt>
                <c:pt idx="2">
                  <c:v>0.28000000000000003</c:v>
                </c:pt>
                <c:pt idx="3">
                  <c:v>0.37</c:v>
                </c:pt>
                <c:pt idx="4">
                  <c:v>0.3</c:v>
                </c:pt>
                <c:pt idx="5">
                  <c:v>0.37</c:v>
                </c:pt>
              </c:numCache>
            </c:numRef>
          </c:val>
        </c:ser>
        <c:dLbls>
          <c:dLblPos val="outEnd"/>
          <c:showLegendKey val="0"/>
          <c:showVal val="1"/>
          <c:showCatName val="0"/>
          <c:showSerName val="0"/>
          <c:showPercent val="0"/>
          <c:showBubbleSize val="0"/>
        </c:dLbls>
        <c:gapWidth val="50"/>
        <c:axId val="253727104"/>
        <c:axId val="253732352"/>
      </c:barChart>
      <c:catAx>
        <c:axId val="253727104"/>
        <c:scaling>
          <c:orientation val="maxMin"/>
        </c:scaling>
        <c:delete val="1"/>
        <c:axPos val="l"/>
        <c:majorTickMark val="out"/>
        <c:minorTickMark val="none"/>
        <c:tickLblPos val="nextTo"/>
        <c:crossAx val="253732352"/>
        <c:crosses val="autoZero"/>
        <c:auto val="1"/>
        <c:lblAlgn val="ctr"/>
        <c:lblOffset val="100"/>
        <c:noMultiLvlLbl val="0"/>
      </c:catAx>
      <c:valAx>
        <c:axId val="253732352"/>
        <c:scaling>
          <c:orientation val="minMax"/>
          <c:max val="1"/>
          <c:min val="0"/>
        </c:scaling>
        <c:delete val="1"/>
        <c:axPos val="t"/>
        <c:numFmt formatCode="0%" sourceLinked="1"/>
        <c:majorTickMark val="out"/>
        <c:minorTickMark val="none"/>
        <c:tickLblPos val="nextTo"/>
        <c:crossAx val="25372710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84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JP</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 (A)</c:v>
                </c:pt>
                <c:pt idx="1">
                  <c:v>Female</c:v>
                </c:pt>
                <c:pt idx="2">
                  <c:v>Male (B)</c:v>
                </c:pt>
                <c:pt idx="3">
                  <c:v>Female</c:v>
                </c:pt>
                <c:pt idx="4">
                  <c:v>Male (C)</c:v>
                </c:pt>
                <c:pt idx="5">
                  <c:v>Female</c:v>
                </c:pt>
              </c:strCache>
            </c:strRef>
          </c:cat>
          <c:val>
            <c:numRef>
              <c:f>Sheet1!$B$2:$B$7</c:f>
              <c:numCache>
                <c:formatCode>0%</c:formatCode>
                <c:ptCount val="6"/>
                <c:pt idx="0">
                  <c:v>0.4</c:v>
                </c:pt>
                <c:pt idx="1">
                  <c:v>0.32</c:v>
                </c:pt>
                <c:pt idx="2">
                  <c:v>0.41</c:v>
                </c:pt>
                <c:pt idx="3">
                  <c:v>0.44</c:v>
                </c:pt>
                <c:pt idx="4">
                  <c:v>0.48</c:v>
                </c:pt>
                <c:pt idx="5">
                  <c:v>0.52</c:v>
                </c:pt>
              </c:numCache>
            </c:numRef>
          </c:val>
        </c:ser>
        <c:dLbls>
          <c:dLblPos val="outEnd"/>
          <c:showLegendKey val="0"/>
          <c:showVal val="1"/>
          <c:showCatName val="0"/>
          <c:showSerName val="0"/>
          <c:showPercent val="0"/>
          <c:showBubbleSize val="0"/>
        </c:dLbls>
        <c:gapWidth val="50"/>
        <c:axId val="253355904"/>
        <c:axId val="253361152"/>
      </c:barChart>
      <c:catAx>
        <c:axId val="253355904"/>
        <c:scaling>
          <c:orientation val="maxMin"/>
        </c:scaling>
        <c:delete val="1"/>
        <c:axPos val="l"/>
        <c:majorTickMark val="out"/>
        <c:minorTickMark val="none"/>
        <c:tickLblPos val="nextTo"/>
        <c:crossAx val="253361152"/>
        <c:crosses val="autoZero"/>
        <c:auto val="1"/>
        <c:lblAlgn val="ctr"/>
        <c:lblOffset val="100"/>
        <c:noMultiLvlLbl val="0"/>
      </c:catAx>
      <c:valAx>
        <c:axId val="253361152"/>
        <c:scaling>
          <c:orientation val="minMax"/>
          <c:max val="1"/>
          <c:min val="0"/>
        </c:scaling>
        <c:delete val="1"/>
        <c:axPos val="t"/>
        <c:numFmt formatCode="0%" sourceLinked="1"/>
        <c:majorTickMark val="out"/>
        <c:minorTickMark val="none"/>
        <c:tickLblPos val="nextTo"/>
        <c:crossAx val="253355904"/>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84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JP</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0.13</c:v>
                </c:pt>
                <c:pt idx="1">
                  <c:v>7.0000000000000007E-2</c:v>
                </c:pt>
                <c:pt idx="2">
                  <c:v>0.11</c:v>
                </c:pt>
                <c:pt idx="3">
                  <c:v>0.1</c:v>
                </c:pt>
                <c:pt idx="4">
                  <c:v>0.12</c:v>
                </c:pt>
                <c:pt idx="5">
                  <c:v>0.1</c:v>
                </c:pt>
              </c:numCache>
            </c:numRef>
          </c:val>
        </c:ser>
        <c:dLbls>
          <c:dLblPos val="outEnd"/>
          <c:showLegendKey val="0"/>
          <c:showVal val="1"/>
          <c:showCatName val="0"/>
          <c:showSerName val="0"/>
          <c:showPercent val="0"/>
          <c:showBubbleSize val="0"/>
        </c:dLbls>
        <c:gapWidth val="50"/>
        <c:axId val="253494784"/>
        <c:axId val="253500032"/>
      </c:barChart>
      <c:catAx>
        <c:axId val="253494784"/>
        <c:scaling>
          <c:orientation val="maxMin"/>
        </c:scaling>
        <c:delete val="1"/>
        <c:axPos val="l"/>
        <c:majorTickMark val="out"/>
        <c:minorTickMark val="none"/>
        <c:tickLblPos val="nextTo"/>
        <c:crossAx val="253500032"/>
        <c:crosses val="autoZero"/>
        <c:auto val="1"/>
        <c:lblAlgn val="ctr"/>
        <c:lblOffset val="100"/>
        <c:noMultiLvlLbl val="0"/>
      </c:catAx>
      <c:valAx>
        <c:axId val="253500032"/>
        <c:scaling>
          <c:orientation val="minMax"/>
          <c:max val="1"/>
          <c:min val="0"/>
        </c:scaling>
        <c:delete val="1"/>
        <c:axPos val="t"/>
        <c:numFmt formatCode="0%" sourceLinked="1"/>
        <c:majorTickMark val="out"/>
        <c:minorTickMark val="none"/>
        <c:tickLblPos val="nextTo"/>
        <c:crossAx val="253494784"/>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84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JP</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0.56000000000000005</c:v>
                </c:pt>
                <c:pt idx="1">
                  <c:v>0.62</c:v>
                </c:pt>
                <c:pt idx="2">
                  <c:v>0.68</c:v>
                </c:pt>
                <c:pt idx="3">
                  <c:v>0.69</c:v>
                </c:pt>
                <c:pt idx="4">
                  <c:v>0.7</c:v>
                </c:pt>
                <c:pt idx="5">
                  <c:v>0.62</c:v>
                </c:pt>
              </c:numCache>
            </c:numRef>
          </c:val>
        </c:ser>
        <c:dLbls>
          <c:dLblPos val="outEnd"/>
          <c:showLegendKey val="0"/>
          <c:showVal val="1"/>
          <c:showCatName val="0"/>
          <c:showSerName val="0"/>
          <c:showPercent val="0"/>
          <c:showBubbleSize val="0"/>
        </c:dLbls>
        <c:gapWidth val="50"/>
        <c:axId val="253514880"/>
        <c:axId val="253544704"/>
      </c:barChart>
      <c:catAx>
        <c:axId val="253514880"/>
        <c:scaling>
          <c:orientation val="maxMin"/>
        </c:scaling>
        <c:delete val="1"/>
        <c:axPos val="l"/>
        <c:majorTickMark val="out"/>
        <c:minorTickMark val="none"/>
        <c:tickLblPos val="nextTo"/>
        <c:crossAx val="253544704"/>
        <c:crosses val="autoZero"/>
        <c:auto val="1"/>
        <c:lblAlgn val="ctr"/>
        <c:lblOffset val="100"/>
        <c:noMultiLvlLbl val="0"/>
      </c:catAx>
      <c:valAx>
        <c:axId val="253544704"/>
        <c:scaling>
          <c:orientation val="minMax"/>
          <c:max val="1"/>
          <c:min val="0"/>
        </c:scaling>
        <c:delete val="1"/>
        <c:axPos val="t"/>
        <c:numFmt formatCode="0%" sourceLinked="1"/>
        <c:majorTickMark val="out"/>
        <c:minorTickMark val="none"/>
        <c:tickLblPos val="nextTo"/>
        <c:crossAx val="253514880"/>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84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JP</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0.06</c:v>
                </c:pt>
                <c:pt idx="1">
                  <c:v>0.03</c:v>
                </c:pt>
                <c:pt idx="2">
                  <c:v>0.04</c:v>
                </c:pt>
                <c:pt idx="3">
                  <c:v>0.01</c:v>
                </c:pt>
                <c:pt idx="4">
                  <c:v>0.02</c:v>
                </c:pt>
                <c:pt idx="5">
                  <c:v>0</c:v>
                </c:pt>
              </c:numCache>
            </c:numRef>
          </c:val>
        </c:ser>
        <c:dLbls>
          <c:dLblPos val="outEnd"/>
          <c:showLegendKey val="0"/>
          <c:showVal val="1"/>
          <c:showCatName val="0"/>
          <c:showSerName val="0"/>
          <c:showPercent val="0"/>
          <c:showBubbleSize val="0"/>
        </c:dLbls>
        <c:gapWidth val="50"/>
        <c:axId val="254526208"/>
        <c:axId val="254535552"/>
      </c:barChart>
      <c:catAx>
        <c:axId val="254526208"/>
        <c:scaling>
          <c:orientation val="maxMin"/>
        </c:scaling>
        <c:delete val="1"/>
        <c:axPos val="l"/>
        <c:majorTickMark val="out"/>
        <c:minorTickMark val="none"/>
        <c:tickLblPos val="nextTo"/>
        <c:crossAx val="254535552"/>
        <c:crosses val="autoZero"/>
        <c:auto val="1"/>
        <c:lblAlgn val="ctr"/>
        <c:lblOffset val="100"/>
        <c:noMultiLvlLbl val="0"/>
      </c:catAx>
      <c:valAx>
        <c:axId val="254535552"/>
        <c:scaling>
          <c:orientation val="minMax"/>
          <c:max val="1"/>
          <c:min val="0"/>
        </c:scaling>
        <c:delete val="1"/>
        <c:axPos val="t"/>
        <c:numFmt formatCode="0%" sourceLinked="1"/>
        <c:majorTickMark val="out"/>
        <c:minorTickMark val="none"/>
        <c:tickLblPos val="nextTo"/>
        <c:crossAx val="254526208"/>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84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JP</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c:v>
                </c:pt>
                <c:pt idx="1">
                  <c:v>Female</c:v>
                </c:pt>
                <c:pt idx="2">
                  <c:v>Male</c:v>
                </c:pt>
                <c:pt idx="3">
                  <c:v>Female</c:v>
                </c:pt>
                <c:pt idx="4">
                  <c:v>Male</c:v>
                </c:pt>
                <c:pt idx="5">
                  <c:v>Female</c:v>
                </c:pt>
              </c:strCache>
            </c:strRef>
          </c:cat>
          <c:val>
            <c:numRef>
              <c:f>Sheet1!$B$2:$B$7</c:f>
              <c:numCache>
                <c:formatCode>0%</c:formatCode>
                <c:ptCount val="6"/>
                <c:pt idx="0">
                  <c:v>0.49</c:v>
                </c:pt>
                <c:pt idx="1">
                  <c:v>0.49</c:v>
                </c:pt>
                <c:pt idx="2">
                  <c:v>0.49</c:v>
                </c:pt>
                <c:pt idx="3">
                  <c:v>0.53</c:v>
                </c:pt>
                <c:pt idx="4">
                  <c:v>0.55000000000000004</c:v>
                </c:pt>
                <c:pt idx="5">
                  <c:v>0.4</c:v>
                </c:pt>
              </c:numCache>
            </c:numRef>
          </c:val>
        </c:ser>
        <c:dLbls>
          <c:dLblPos val="outEnd"/>
          <c:showLegendKey val="0"/>
          <c:showVal val="1"/>
          <c:showCatName val="0"/>
          <c:showSerName val="0"/>
          <c:showPercent val="0"/>
          <c:showBubbleSize val="0"/>
        </c:dLbls>
        <c:gapWidth val="50"/>
        <c:axId val="254255488"/>
        <c:axId val="254264832"/>
      </c:barChart>
      <c:catAx>
        <c:axId val="254255488"/>
        <c:scaling>
          <c:orientation val="maxMin"/>
        </c:scaling>
        <c:delete val="1"/>
        <c:axPos val="l"/>
        <c:majorTickMark val="out"/>
        <c:minorTickMark val="none"/>
        <c:tickLblPos val="nextTo"/>
        <c:crossAx val="254264832"/>
        <c:crosses val="autoZero"/>
        <c:auto val="1"/>
        <c:lblAlgn val="ctr"/>
        <c:lblOffset val="100"/>
        <c:noMultiLvlLbl val="0"/>
      </c:catAx>
      <c:valAx>
        <c:axId val="254264832"/>
        <c:scaling>
          <c:orientation val="minMax"/>
          <c:max val="1"/>
          <c:min val="0"/>
        </c:scaling>
        <c:delete val="1"/>
        <c:axPos val="t"/>
        <c:numFmt formatCode="0%" sourceLinked="1"/>
        <c:majorTickMark val="out"/>
        <c:minorTickMark val="none"/>
        <c:tickLblPos val="nextTo"/>
        <c:crossAx val="254255488"/>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84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JP</c:v>
                </c:pt>
              </c:strCache>
            </c:strRef>
          </c:tx>
          <c:invertIfNegative val="0"/>
          <c:dPt>
            <c:idx val="0"/>
            <c:invertIfNegative val="0"/>
            <c:bubble3D val="0"/>
            <c:spPr>
              <a:solidFill>
                <a:srgbClr val="002A7E"/>
              </a:solidFill>
            </c:spPr>
          </c:dPt>
          <c:dPt>
            <c:idx val="1"/>
            <c:invertIfNegative val="0"/>
            <c:bubble3D val="0"/>
            <c:spPr>
              <a:solidFill>
                <a:srgbClr val="C00000"/>
              </a:solidFill>
            </c:spPr>
          </c:dPt>
          <c:dPt>
            <c:idx val="2"/>
            <c:invertIfNegative val="0"/>
            <c:bubble3D val="0"/>
            <c:spPr>
              <a:solidFill>
                <a:srgbClr val="002A7E">
                  <a:alpha val="75000"/>
                </a:srgbClr>
              </a:solidFill>
            </c:spPr>
          </c:dPt>
          <c:dPt>
            <c:idx val="3"/>
            <c:invertIfNegative val="0"/>
            <c:bubble3D val="0"/>
            <c:spPr>
              <a:solidFill>
                <a:srgbClr val="C00000">
                  <a:alpha val="75000"/>
                </a:srgbClr>
              </a:solidFill>
            </c:spPr>
          </c:dPt>
          <c:dPt>
            <c:idx val="4"/>
            <c:invertIfNegative val="0"/>
            <c:bubble3D val="0"/>
            <c:spPr>
              <a:solidFill>
                <a:srgbClr val="002A7E">
                  <a:alpha val="50000"/>
                </a:srgbClr>
              </a:solidFill>
            </c:spPr>
          </c:dPt>
          <c:dPt>
            <c:idx val="5"/>
            <c:invertIfNegative val="0"/>
            <c:bubble3D val="0"/>
            <c:spPr>
              <a:solidFill>
                <a:srgbClr val="C00000">
                  <a:alpha val="50000"/>
                </a:srgb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Sheet1!$A$2:$A$7</c:f>
              <c:strCache>
                <c:ptCount val="6"/>
                <c:pt idx="0">
                  <c:v>Male (A)</c:v>
                </c:pt>
                <c:pt idx="1">
                  <c:v>Female</c:v>
                </c:pt>
                <c:pt idx="2">
                  <c:v>Male (B)</c:v>
                </c:pt>
                <c:pt idx="3">
                  <c:v>Female</c:v>
                </c:pt>
                <c:pt idx="4">
                  <c:v>Male (C)</c:v>
                </c:pt>
                <c:pt idx="5">
                  <c:v>Female</c:v>
                </c:pt>
              </c:strCache>
            </c:strRef>
          </c:cat>
          <c:val>
            <c:numRef>
              <c:f>Sheet1!$B$2:$B$7</c:f>
              <c:numCache>
                <c:formatCode>0%</c:formatCode>
                <c:ptCount val="6"/>
                <c:pt idx="0">
                  <c:v>0.12</c:v>
                </c:pt>
                <c:pt idx="1">
                  <c:v>0.1</c:v>
                </c:pt>
                <c:pt idx="2">
                  <c:v>0.13</c:v>
                </c:pt>
                <c:pt idx="3">
                  <c:v>0.1</c:v>
                </c:pt>
                <c:pt idx="4">
                  <c:v>0.11</c:v>
                </c:pt>
                <c:pt idx="5">
                  <c:v>0.1</c:v>
                </c:pt>
              </c:numCache>
            </c:numRef>
          </c:val>
        </c:ser>
        <c:dLbls>
          <c:dLblPos val="outEnd"/>
          <c:showLegendKey val="0"/>
          <c:showVal val="1"/>
          <c:showCatName val="0"/>
          <c:showSerName val="0"/>
          <c:showPercent val="0"/>
          <c:showBubbleSize val="0"/>
        </c:dLbls>
        <c:gapWidth val="50"/>
        <c:axId val="254377984"/>
        <c:axId val="254383232"/>
      </c:barChart>
      <c:catAx>
        <c:axId val="254377984"/>
        <c:scaling>
          <c:orientation val="maxMin"/>
        </c:scaling>
        <c:delete val="1"/>
        <c:axPos val="l"/>
        <c:majorTickMark val="out"/>
        <c:minorTickMark val="none"/>
        <c:tickLblPos val="nextTo"/>
        <c:crossAx val="254383232"/>
        <c:crosses val="autoZero"/>
        <c:auto val="1"/>
        <c:lblAlgn val="ctr"/>
        <c:lblOffset val="100"/>
        <c:noMultiLvlLbl val="0"/>
      </c:catAx>
      <c:valAx>
        <c:axId val="254383232"/>
        <c:scaling>
          <c:orientation val="minMax"/>
          <c:max val="1"/>
          <c:min val="0"/>
        </c:scaling>
        <c:delete val="1"/>
        <c:axPos val="t"/>
        <c:numFmt formatCode="0%" sourceLinked="1"/>
        <c:majorTickMark val="out"/>
        <c:minorTickMark val="none"/>
        <c:tickLblPos val="nextTo"/>
        <c:crossAx val="254377984"/>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84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Sheet1!$A$2:$A$7</c:f>
              <c:strCache>
                <c:ptCount val="6"/>
                <c:pt idx="0">
                  <c:v>Males</c:v>
                </c:pt>
                <c:pt idx="1">
                  <c:v>Females</c:v>
                </c:pt>
                <c:pt idx="2">
                  <c:v>Males</c:v>
                </c:pt>
                <c:pt idx="3">
                  <c:v>Females</c:v>
                </c:pt>
                <c:pt idx="4">
                  <c:v>Males</c:v>
                </c:pt>
                <c:pt idx="5">
                  <c:v>Females</c:v>
                </c:pt>
              </c:strCache>
            </c:strRef>
          </c:cat>
          <c:val>
            <c:numRef>
              <c:f>Sheet1!$B$2:$B$7</c:f>
              <c:numCache>
                <c:formatCode>0%</c:formatCode>
                <c:ptCount val="6"/>
                <c:pt idx="0">
                  <c:v>0.75</c:v>
                </c:pt>
                <c:pt idx="1">
                  <c:v>0.73</c:v>
                </c:pt>
                <c:pt idx="2">
                  <c:v>0.75</c:v>
                </c:pt>
                <c:pt idx="3">
                  <c:v>0.76</c:v>
                </c:pt>
                <c:pt idx="4">
                  <c:v>0.79</c:v>
                </c:pt>
                <c:pt idx="5">
                  <c:v>0.72</c:v>
                </c:pt>
              </c:numCache>
            </c:numRef>
          </c:val>
        </c:ser>
        <c:ser>
          <c:idx val="1"/>
          <c:order val="1"/>
          <c:tx>
            <c:strRef>
              <c:f>Sheet1!$C$1</c:f>
              <c:strCache>
                <c:ptCount val="1"/>
                <c:pt idx="0">
                  <c:v>Neutral</c:v>
                </c:pt>
              </c:strCache>
            </c:strRef>
          </c:tx>
          <c:invertIfNegative val="0"/>
          <c:cat>
            <c:strRef>
              <c:f>Sheet1!$A$2:$A$7</c:f>
              <c:strCache>
                <c:ptCount val="6"/>
                <c:pt idx="0">
                  <c:v>Males</c:v>
                </c:pt>
                <c:pt idx="1">
                  <c:v>Females</c:v>
                </c:pt>
                <c:pt idx="2">
                  <c:v>Males</c:v>
                </c:pt>
                <c:pt idx="3">
                  <c:v>Females</c:v>
                </c:pt>
                <c:pt idx="4">
                  <c:v>Males</c:v>
                </c:pt>
                <c:pt idx="5">
                  <c:v>Females</c:v>
                </c:pt>
              </c:strCache>
            </c:strRef>
          </c:cat>
          <c:val>
            <c:numRef>
              <c:f>Sheet1!$C$2:$C$7</c:f>
              <c:numCache>
                <c:formatCode>0%</c:formatCode>
                <c:ptCount val="6"/>
                <c:pt idx="0">
                  <c:v>0.16000000000000003</c:v>
                </c:pt>
                <c:pt idx="1">
                  <c:v>0.22999999999999998</c:v>
                </c:pt>
                <c:pt idx="2">
                  <c:v>0.18999999999999995</c:v>
                </c:pt>
                <c:pt idx="3">
                  <c:v>0.13</c:v>
                </c:pt>
                <c:pt idx="4">
                  <c:v>0.13</c:v>
                </c:pt>
                <c:pt idx="5">
                  <c:v>0.15000000000000002</c:v>
                </c:pt>
              </c:numCache>
            </c:numRef>
          </c:val>
        </c:ser>
        <c:ser>
          <c:idx val="2"/>
          <c:order val="2"/>
          <c:tx>
            <c:strRef>
              <c:f>Sheet1!$D$1</c:f>
              <c:strCache>
                <c:ptCount val="1"/>
                <c:pt idx="0">
                  <c:v>Disagree</c:v>
                </c:pt>
              </c:strCache>
            </c:strRef>
          </c:tx>
          <c:spPr>
            <a:solidFill>
              <a:srgbClr val="C00000"/>
            </a:solidFill>
          </c:spPr>
          <c:invertIfNegative val="0"/>
          <c:cat>
            <c:strRef>
              <c:f>Sheet1!$A$2:$A$7</c:f>
              <c:strCache>
                <c:ptCount val="6"/>
                <c:pt idx="0">
                  <c:v>Males</c:v>
                </c:pt>
                <c:pt idx="1">
                  <c:v>Females</c:v>
                </c:pt>
                <c:pt idx="2">
                  <c:v>Males</c:v>
                </c:pt>
                <c:pt idx="3">
                  <c:v>Females</c:v>
                </c:pt>
                <c:pt idx="4">
                  <c:v>Males</c:v>
                </c:pt>
                <c:pt idx="5">
                  <c:v>Females</c:v>
                </c:pt>
              </c:strCache>
            </c:strRef>
          </c:cat>
          <c:val>
            <c:numRef>
              <c:f>Sheet1!$D$2:$D$7</c:f>
              <c:numCache>
                <c:formatCode>0%</c:formatCode>
                <c:ptCount val="6"/>
                <c:pt idx="0">
                  <c:v>0.09</c:v>
                </c:pt>
                <c:pt idx="1">
                  <c:v>0.04</c:v>
                </c:pt>
                <c:pt idx="2">
                  <c:v>0.06</c:v>
                </c:pt>
                <c:pt idx="3">
                  <c:v>0.11</c:v>
                </c:pt>
                <c:pt idx="4">
                  <c:v>0.08</c:v>
                </c:pt>
                <c:pt idx="5">
                  <c:v>0.13</c:v>
                </c:pt>
              </c:numCache>
            </c:numRef>
          </c:val>
        </c:ser>
        <c:dLbls>
          <c:showLegendKey val="0"/>
          <c:showVal val="1"/>
          <c:showCatName val="0"/>
          <c:showSerName val="0"/>
          <c:showPercent val="0"/>
          <c:showBubbleSize val="0"/>
        </c:dLbls>
        <c:gapWidth val="50"/>
        <c:overlap val="100"/>
        <c:axId val="254112896"/>
        <c:axId val="254114432"/>
      </c:barChart>
      <c:catAx>
        <c:axId val="254112896"/>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254114432"/>
        <c:crosses val="autoZero"/>
        <c:auto val="1"/>
        <c:lblAlgn val="ctr"/>
        <c:lblOffset val="100"/>
        <c:noMultiLvlLbl val="0"/>
      </c:catAx>
      <c:valAx>
        <c:axId val="254114432"/>
        <c:scaling>
          <c:orientation val="minMax"/>
          <c:max val="1"/>
          <c:min val="0"/>
        </c:scaling>
        <c:delete val="1"/>
        <c:axPos val="b"/>
        <c:numFmt formatCode="0%" sourceLinked="0"/>
        <c:majorTickMark val="none"/>
        <c:minorTickMark val="none"/>
        <c:tickLblPos val="nextTo"/>
        <c:crossAx val="254112896"/>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84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cat>
            <c:strRef>
              <c:f>Sheet1!$A$2:$A$7</c:f>
              <c:strCache>
                <c:ptCount val="6"/>
                <c:pt idx="0">
                  <c:v>Males</c:v>
                </c:pt>
                <c:pt idx="1">
                  <c:v>Females</c:v>
                </c:pt>
                <c:pt idx="2">
                  <c:v>Males</c:v>
                </c:pt>
                <c:pt idx="3">
                  <c:v>Females</c:v>
                </c:pt>
                <c:pt idx="4">
                  <c:v>Males</c:v>
                </c:pt>
                <c:pt idx="5">
                  <c:v>Females</c:v>
                </c:pt>
              </c:strCache>
            </c:strRef>
          </c:cat>
          <c:val>
            <c:numRef>
              <c:f>Sheet1!$B$2:$B$7</c:f>
              <c:numCache>
                <c:formatCode>0%</c:formatCode>
                <c:ptCount val="6"/>
                <c:pt idx="0">
                  <c:v>0.45</c:v>
                </c:pt>
                <c:pt idx="1">
                  <c:v>0.42</c:v>
                </c:pt>
                <c:pt idx="2">
                  <c:v>0.53</c:v>
                </c:pt>
                <c:pt idx="3">
                  <c:v>0.56999999999999995</c:v>
                </c:pt>
                <c:pt idx="4">
                  <c:v>0.57999999999999996</c:v>
                </c:pt>
                <c:pt idx="5">
                  <c:v>0.52</c:v>
                </c:pt>
              </c:numCache>
            </c:numRef>
          </c:val>
        </c:ser>
        <c:ser>
          <c:idx val="1"/>
          <c:order val="1"/>
          <c:tx>
            <c:strRef>
              <c:f>Sheet1!$C$1</c:f>
              <c:strCache>
                <c:ptCount val="1"/>
                <c:pt idx="0">
                  <c:v>Neutral</c:v>
                </c:pt>
              </c:strCache>
            </c:strRef>
          </c:tx>
          <c:invertIfNegative val="0"/>
          <c:cat>
            <c:strRef>
              <c:f>Sheet1!$A$2:$A$7</c:f>
              <c:strCache>
                <c:ptCount val="6"/>
                <c:pt idx="0">
                  <c:v>Males</c:v>
                </c:pt>
                <c:pt idx="1">
                  <c:v>Females</c:v>
                </c:pt>
                <c:pt idx="2">
                  <c:v>Males</c:v>
                </c:pt>
                <c:pt idx="3">
                  <c:v>Females</c:v>
                </c:pt>
                <c:pt idx="4">
                  <c:v>Males</c:v>
                </c:pt>
                <c:pt idx="5">
                  <c:v>Females</c:v>
                </c:pt>
              </c:strCache>
            </c:strRef>
          </c:cat>
          <c:val>
            <c:numRef>
              <c:f>Sheet1!$C$2:$C$7</c:f>
              <c:numCache>
                <c:formatCode>0%</c:formatCode>
                <c:ptCount val="6"/>
                <c:pt idx="0">
                  <c:v>0.42999999999999994</c:v>
                </c:pt>
                <c:pt idx="1">
                  <c:v>0.44999999999999996</c:v>
                </c:pt>
                <c:pt idx="2">
                  <c:v>0.38</c:v>
                </c:pt>
                <c:pt idx="3">
                  <c:v>0.37000000000000011</c:v>
                </c:pt>
                <c:pt idx="4">
                  <c:v>0.32000000000000006</c:v>
                </c:pt>
                <c:pt idx="5">
                  <c:v>0.35</c:v>
                </c:pt>
              </c:numCache>
            </c:numRef>
          </c:val>
        </c:ser>
        <c:ser>
          <c:idx val="2"/>
          <c:order val="2"/>
          <c:tx>
            <c:strRef>
              <c:f>Sheet1!$D$1</c:f>
              <c:strCache>
                <c:ptCount val="1"/>
                <c:pt idx="0">
                  <c:v>Agree</c:v>
                </c:pt>
              </c:strCache>
            </c:strRef>
          </c:tx>
          <c:spPr>
            <a:solidFill>
              <a:srgbClr val="C00000"/>
            </a:solidFill>
          </c:spPr>
          <c:invertIfNegative val="0"/>
          <c:cat>
            <c:strRef>
              <c:f>Sheet1!$A$2:$A$7</c:f>
              <c:strCache>
                <c:ptCount val="6"/>
                <c:pt idx="0">
                  <c:v>Males</c:v>
                </c:pt>
                <c:pt idx="1">
                  <c:v>Females</c:v>
                </c:pt>
                <c:pt idx="2">
                  <c:v>Males</c:v>
                </c:pt>
                <c:pt idx="3">
                  <c:v>Females</c:v>
                </c:pt>
                <c:pt idx="4">
                  <c:v>Males</c:v>
                </c:pt>
                <c:pt idx="5">
                  <c:v>Females</c:v>
                </c:pt>
              </c:strCache>
            </c:strRef>
          </c:cat>
          <c:val>
            <c:numRef>
              <c:f>Sheet1!$D$2:$D$7</c:f>
              <c:numCache>
                <c:formatCode>0%</c:formatCode>
                <c:ptCount val="6"/>
                <c:pt idx="0">
                  <c:v>0.12</c:v>
                </c:pt>
                <c:pt idx="1">
                  <c:v>0.13</c:v>
                </c:pt>
                <c:pt idx="2">
                  <c:v>0.09</c:v>
                </c:pt>
                <c:pt idx="3">
                  <c:v>0.06</c:v>
                </c:pt>
                <c:pt idx="4">
                  <c:v>0.1</c:v>
                </c:pt>
                <c:pt idx="5">
                  <c:v>0.13</c:v>
                </c:pt>
              </c:numCache>
            </c:numRef>
          </c:val>
        </c:ser>
        <c:dLbls>
          <c:dLblPos val="ctr"/>
          <c:showLegendKey val="0"/>
          <c:showVal val="1"/>
          <c:showCatName val="0"/>
          <c:showSerName val="0"/>
          <c:showPercent val="0"/>
          <c:showBubbleSize val="0"/>
        </c:dLbls>
        <c:gapWidth val="50"/>
        <c:overlap val="100"/>
        <c:axId val="254149760"/>
        <c:axId val="254151296"/>
      </c:barChart>
      <c:catAx>
        <c:axId val="254149760"/>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254151296"/>
        <c:crosses val="autoZero"/>
        <c:auto val="1"/>
        <c:lblAlgn val="ctr"/>
        <c:lblOffset val="100"/>
        <c:noMultiLvlLbl val="0"/>
      </c:catAx>
      <c:valAx>
        <c:axId val="254151296"/>
        <c:scaling>
          <c:orientation val="minMax"/>
          <c:max val="1"/>
          <c:min val="0"/>
        </c:scaling>
        <c:delete val="1"/>
        <c:axPos val="b"/>
        <c:numFmt formatCode="0%" sourceLinked="0"/>
        <c:majorTickMark val="none"/>
        <c:minorTickMark val="none"/>
        <c:tickLblPos val="nextTo"/>
        <c:crossAx val="254149760"/>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84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cat>
            <c:strRef>
              <c:f>Sheet1!$A$2:$A$7</c:f>
              <c:strCache>
                <c:ptCount val="6"/>
                <c:pt idx="0">
                  <c:v>Males</c:v>
                </c:pt>
                <c:pt idx="1">
                  <c:v>Females</c:v>
                </c:pt>
                <c:pt idx="2">
                  <c:v>Males</c:v>
                </c:pt>
                <c:pt idx="3">
                  <c:v>Females</c:v>
                </c:pt>
                <c:pt idx="4">
                  <c:v>Males</c:v>
                </c:pt>
                <c:pt idx="5">
                  <c:v>Females</c:v>
                </c:pt>
              </c:strCache>
            </c:strRef>
          </c:cat>
          <c:val>
            <c:numRef>
              <c:f>Sheet1!$B$2:$B$7</c:f>
              <c:numCache>
                <c:formatCode>0%</c:formatCode>
                <c:ptCount val="6"/>
                <c:pt idx="0">
                  <c:v>0.55000000000000004</c:v>
                </c:pt>
                <c:pt idx="1">
                  <c:v>0.56000000000000005</c:v>
                </c:pt>
                <c:pt idx="2">
                  <c:v>0.59</c:v>
                </c:pt>
                <c:pt idx="3">
                  <c:v>0.57999999999999996</c:v>
                </c:pt>
                <c:pt idx="4">
                  <c:v>0.63</c:v>
                </c:pt>
                <c:pt idx="5">
                  <c:v>0.6</c:v>
                </c:pt>
              </c:numCache>
            </c:numRef>
          </c:val>
        </c:ser>
        <c:ser>
          <c:idx val="1"/>
          <c:order val="1"/>
          <c:tx>
            <c:strRef>
              <c:f>Sheet1!$C$1</c:f>
              <c:strCache>
                <c:ptCount val="1"/>
                <c:pt idx="0">
                  <c:v>Neutral</c:v>
                </c:pt>
              </c:strCache>
            </c:strRef>
          </c:tx>
          <c:invertIfNegative val="0"/>
          <c:cat>
            <c:strRef>
              <c:f>Sheet1!$A$2:$A$7</c:f>
              <c:strCache>
                <c:ptCount val="6"/>
                <c:pt idx="0">
                  <c:v>Males</c:v>
                </c:pt>
                <c:pt idx="1">
                  <c:v>Females</c:v>
                </c:pt>
                <c:pt idx="2">
                  <c:v>Males</c:v>
                </c:pt>
                <c:pt idx="3">
                  <c:v>Females</c:v>
                </c:pt>
                <c:pt idx="4">
                  <c:v>Males</c:v>
                </c:pt>
                <c:pt idx="5">
                  <c:v>Females</c:v>
                </c:pt>
              </c:strCache>
            </c:strRef>
          </c:cat>
          <c:val>
            <c:numRef>
              <c:f>Sheet1!$C$2:$C$7</c:f>
              <c:numCache>
                <c:formatCode>0%</c:formatCode>
                <c:ptCount val="6"/>
                <c:pt idx="0">
                  <c:v>0.33999999999999997</c:v>
                </c:pt>
                <c:pt idx="1">
                  <c:v>0.36</c:v>
                </c:pt>
                <c:pt idx="2">
                  <c:v>0.33000000000000007</c:v>
                </c:pt>
                <c:pt idx="3">
                  <c:v>0.3600000000000001</c:v>
                </c:pt>
                <c:pt idx="4">
                  <c:v>0.31000000000000005</c:v>
                </c:pt>
                <c:pt idx="5">
                  <c:v>0.38</c:v>
                </c:pt>
              </c:numCache>
            </c:numRef>
          </c:val>
        </c:ser>
        <c:ser>
          <c:idx val="2"/>
          <c:order val="2"/>
          <c:tx>
            <c:strRef>
              <c:f>Sheet1!$D$1</c:f>
              <c:strCache>
                <c:ptCount val="1"/>
                <c:pt idx="0">
                  <c:v>Agree</c:v>
                </c:pt>
              </c:strCache>
            </c:strRef>
          </c:tx>
          <c:spPr>
            <a:solidFill>
              <a:srgbClr val="C00000"/>
            </a:solidFill>
          </c:spPr>
          <c:invertIfNegative val="0"/>
          <c:cat>
            <c:strRef>
              <c:f>Sheet1!$A$2:$A$7</c:f>
              <c:strCache>
                <c:ptCount val="6"/>
                <c:pt idx="0">
                  <c:v>Males</c:v>
                </c:pt>
                <c:pt idx="1">
                  <c:v>Females</c:v>
                </c:pt>
                <c:pt idx="2">
                  <c:v>Males</c:v>
                </c:pt>
                <c:pt idx="3">
                  <c:v>Females</c:v>
                </c:pt>
                <c:pt idx="4">
                  <c:v>Males</c:v>
                </c:pt>
                <c:pt idx="5">
                  <c:v>Females</c:v>
                </c:pt>
              </c:strCache>
            </c:strRef>
          </c:cat>
          <c:val>
            <c:numRef>
              <c:f>Sheet1!$D$2:$D$7</c:f>
              <c:numCache>
                <c:formatCode>0%</c:formatCode>
                <c:ptCount val="6"/>
                <c:pt idx="0">
                  <c:v>0.11</c:v>
                </c:pt>
                <c:pt idx="1">
                  <c:v>0.08</c:v>
                </c:pt>
                <c:pt idx="2">
                  <c:v>0.08</c:v>
                </c:pt>
                <c:pt idx="3">
                  <c:v>0.06</c:v>
                </c:pt>
                <c:pt idx="4">
                  <c:v>0.06</c:v>
                </c:pt>
                <c:pt idx="5">
                  <c:v>0.02</c:v>
                </c:pt>
              </c:numCache>
            </c:numRef>
          </c:val>
        </c:ser>
        <c:dLbls>
          <c:dLblPos val="ctr"/>
          <c:showLegendKey val="0"/>
          <c:showVal val="1"/>
          <c:showCatName val="0"/>
          <c:showSerName val="0"/>
          <c:showPercent val="0"/>
          <c:showBubbleSize val="0"/>
        </c:dLbls>
        <c:gapWidth val="50"/>
        <c:overlap val="100"/>
        <c:axId val="254878848"/>
        <c:axId val="254880384"/>
      </c:barChart>
      <c:catAx>
        <c:axId val="254878848"/>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254880384"/>
        <c:crosses val="autoZero"/>
        <c:auto val="1"/>
        <c:lblAlgn val="ctr"/>
        <c:lblOffset val="100"/>
        <c:noMultiLvlLbl val="0"/>
      </c:catAx>
      <c:valAx>
        <c:axId val="254880384"/>
        <c:scaling>
          <c:orientation val="minMax"/>
          <c:max val="1"/>
          <c:min val="0"/>
        </c:scaling>
        <c:delete val="1"/>
        <c:axPos val="b"/>
        <c:numFmt formatCode="0%" sourceLinked="0"/>
        <c:majorTickMark val="none"/>
        <c:minorTickMark val="none"/>
        <c:tickLblPos val="nextTo"/>
        <c:crossAx val="254878848"/>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8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289357212701352"/>
          <c:y val="0.38146359342053171"/>
          <c:w val="0.81342828469970663"/>
          <c:h val="0.50684069459803827"/>
        </c:manualLayout>
      </c:layout>
      <c:barChart>
        <c:barDir val="col"/>
        <c:grouping val="clustered"/>
        <c:varyColors val="0"/>
        <c:ser>
          <c:idx val="0"/>
          <c:order val="0"/>
          <c:tx>
            <c:strRef>
              <c:f>Sheet1!$A$2</c:f>
              <c:strCache>
                <c:ptCount val="1"/>
              </c:strCache>
            </c:strRef>
          </c:tx>
          <c:invertIfNegative val="0"/>
          <c:dPt>
            <c:idx val="0"/>
            <c:invertIfNegative val="0"/>
            <c:bubble3D val="0"/>
            <c:spPr>
              <a:solidFill>
                <a:schemeClr val="tx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rgbClr val="002A7E"/>
              </a:solidFill>
              <a:ln>
                <a:noFill/>
              </a:ln>
            </c:spPr>
          </c:dPt>
          <c:dPt>
            <c:idx val="7"/>
            <c:invertIfNegative val="0"/>
            <c:bubble3D val="0"/>
            <c:spPr>
              <a:solidFill>
                <a:srgbClr val="9E2600"/>
              </a:solidFill>
            </c:spPr>
          </c:dPt>
          <c:dPt>
            <c:idx val="8"/>
            <c:invertIfNegative val="0"/>
            <c:bubble3D val="0"/>
            <c:spPr>
              <a:solidFill>
                <a:schemeClr val="bg1">
                  <a:lumMod val="50000"/>
                </a:schemeClr>
              </a:solidFill>
            </c:spPr>
          </c:dPt>
          <c:dLbls>
            <c:txPr>
              <a:bodyPr/>
              <a:lstStyle/>
              <a:p>
                <a:pPr>
                  <a:defRPr sz="700" b="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Sheet1!$B$1:$J$1</c:f>
              <c:strCache>
                <c:ptCount val="9"/>
                <c:pt idx="0">
                  <c:v>AR</c:v>
                </c:pt>
                <c:pt idx="1">
                  <c:v>AU</c:v>
                </c:pt>
                <c:pt idx="2">
                  <c:v>CA</c:v>
                </c:pt>
                <c:pt idx="3">
                  <c:v>DE</c:v>
                </c:pt>
                <c:pt idx="4">
                  <c:v>JP</c:v>
                </c:pt>
                <c:pt idx="5">
                  <c:v>NL</c:v>
                </c:pt>
                <c:pt idx="6">
                  <c:v>TH</c:v>
                </c:pt>
                <c:pt idx="7">
                  <c:v>UK</c:v>
                </c:pt>
                <c:pt idx="8">
                  <c:v>US</c:v>
                </c:pt>
              </c:strCache>
            </c:strRef>
          </c:cat>
          <c:val>
            <c:numRef>
              <c:f>Sheet1!$B$2:$J$2</c:f>
              <c:numCache>
                <c:formatCode>0%</c:formatCode>
                <c:ptCount val="9"/>
                <c:pt idx="0">
                  <c:v>0.5</c:v>
                </c:pt>
                <c:pt idx="1">
                  <c:v>0.74</c:v>
                </c:pt>
                <c:pt idx="2">
                  <c:v>0.63</c:v>
                </c:pt>
                <c:pt idx="3">
                  <c:v>0.7</c:v>
                </c:pt>
                <c:pt idx="4">
                  <c:v>0.49</c:v>
                </c:pt>
                <c:pt idx="5">
                  <c:v>0.72</c:v>
                </c:pt>
                <c:pt idx="6">
                  <c:v>0.46</c:v>
                </c:pt>
                <c:pt idx="7">
                  <c:v>0.73</c:v>
                </c:pt>
                <c:pt idx="8">
                  <c:v>0.71</c:v>
                </c:pt>
              </c:numCache>
            </c:numRef>
          </c:val>
        </c:ser>
        <c:dLbls>
          <c:showLegendKey val="0"/>
          <c:showVal val="0"/>
          <c:showCatName val="0"/>
          <c:showSerName val="0"/>
          <c:showPercent val="0"/>
          <c:showBubbleSize val="0"/>
        </c:dLbls>
        <c:gapWidth val="50"/>
        <c:axId val="149892096"/>
        <c:axId val="149910272"/>
      </c:barChart>
      <c:catAx>
        <c:axId val="149892096"/>
        <c:scaling>
          <c:orientation val="minMax"/>
        </c:scaling>
        <c:delete val="0"/>
        <c:axPos val="b"/>
        <c:majorTickMark val="out"/>
        <c:minorTickMark val="none"/>
        <c:tickLblPos val="nextTo"/>
        <c:txPr>
          <a:bodyPr/>
          <a:lstStyle/>
          <a:p>
            <a:pPr>
              <a:defRPr sz="8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49910272"/>
        <c:crosses val="autoZero"/>
        <c:auto val="1"/>
        <c:lblAlgn val="ctr"/>
        <c:lblOffset val="100"/>
        <c:noMultiLvlLbl val="0"/>
      </c:catAx>
      <c:valAx>
        <c:axId val="149910272"/>
        <c:scaling>
          <c:orientation val="minMax"/>
          <c:max val="1"/>
          <c:min val="0"/>
        </c:scaling>
        <c:delete val="1"/>
        <c:axPos val="l"/>
        <c:numFmt formatCode="0%" sourceLinked="1"/>
        <c:majorTickMark val="out"/>
        <c:minorTickMark val="none"/>
        <c:tickLblPos val="nextTo"/>
        <c:crossAx val="14989209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85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cat>
            <c:strRef>
              <c:f>Sheet1!$A$2:$A$7</c:f>
              <c:strCache>
                <c:ptCount val="6"/>
                <c:pt idx="0">
                  <c:v>Males</c:v>
                </c:pt>
                <c:pt idx="1">
                  <c:v>Females</c:v>
                </c:pt>
                <c:pt idx="2">
                  <c:v>Males</c:v>
                </c:pt>
                <c:pt idx="3">
                  <c:v>Females</c:v>
                </c:pt>
                <c:pt idx="4">
                  <c:v>Males</c:v>
                </c:pt>
                <c:pt idx="5">
                  <c:v>Females</c:v>
                </c:pt>
              </c:strCache>
            </c:strRef>
          </c:cat>
          <c:val>
            <c:numRef>
              <c:f>Sheet1!$B$2:$B$7</c:f>
              <c:numCache>
                <c:formatCode>0%</c:formatCode>
                <c:ptCount val="6"/>
                <c:pt idx="0">
                  <c:v>0.64</c:v>
                </c:pt>
                <c:pt idx="1">
                  <c:v>0.61</c:v>
                </c:pt>
                <c:pt idx="2">
                  <c:v>0.68</c:v>
                </c:pt>
                <c:pt idx="3">
                  <c:v>0.72</c:v>
                </c:pt>
                <c:pt idx="4">
                  <c:v>0.69</c:v>
                </c:pt>
                <c:pt idx="5">
                  <c:v>0.67</c:v>
                </c:pt>
              </c:numCache>
            </c:numRef>
          </c:val>
        </c:ser>
        <c:ser>
          <c:idx val="1"/>
          <c:order val="1"/>
          <c:tx>
            <c:strRef>
              <c:f>Sheet1!$C$1</c:f>
              <c:strCache>
                <c:ptCount val="1"/>
                <c:pt idx="0">
                  <c:v>Neutral</c:v>
                </c:pt>
              </c:strCache>
            </c:strRef>
          </c:tx>
          <c:invertIfNegative val="0"/>
          <c:cat>
            <c:strRef>
              <c:f>Sheet1!$A$2:$A$7</c:f>
              <c:strCache>
                <c:ptCount val="6"/>
                <c:pt idx="0">
                  <c:v>Males</c:v>
                </c:pt>
                <c:pt idx="1">
                  <c:v>Females</c:v>
                </c:pt>
                <c:pt idx="2">
                  <c:v>Males</c:v>
                </c:pt>
                <c:pt idx="3">
                  <c:v>Females</c:v>
                </c:pt>
                <c:pt idx="4">
                  <c:v>Males</c:v>
                </c:pt>
                <c:pt idx="5">
                  <c:v>Females</c:v>
                </c:pt>
              </c:strCache>
            </c:strRef>
          </c:cat>
          <c:val>
            <c:numRef>
              <c:f>Sheet1!$C$2:$C$7</c:f>
              <c:numCache>
                <c:formatCode>0%</c:formatCode>
                <c:ptCount val="6"/>
                <c:pt idx="0">
                  <c:v>0.29000000000000004</c:v>
                </c:pt>
                <c:pt idx="1">
                  <c:v>0.29000000000000004</c:v>
                </c:pt>
                <c:pt idx="2">
                  <c:v>0.26</c:v>
                </c:pt>
                <c:pt idx="3">
                  <c:v>0.27</c:v>
                </c:pt>
                <c:pt idx="4">
                  <c:v>0.23000000000000009</c:v>
                </c:pt>
                <c:pt idx="5">
                  <c:v>0.27999999999999992</c:v>
                </c:pt>
              </c:numCache>
            </c:numRef>
          </c:val>
        </c:ser>
        <c:ser>
          <c:idx val="2"/>
          <c:order val="2"/>
          <c:tx>
            <c:strRef>
              <c:f>Sheet1!$D$1</c:f>
              <c:strCache>
                <c:ptCount val="1"/>
                <c:pt idx="0">
                  <c:v>Agree</c:v>
                </c:pt>
              </c:strCache>
            </c:strRef>
          </c:tx>
          <c:spPr>
            <a:solidFill>
              <a:srgbClr val="C00000"/>
            </a:solidFill>
          </c:spPr>
          <c:invertIfNegative val="0"/>
          <c:dLbls>
            <c:dLbl>
              <c:idx val="1"/>
              <c:layout>
                <c:manualLayout>
                  <c:x val="2.7536148920281125E-3"/>
                  <c:y val="-7.3895839394821066E-3"/>
                </c:manualLayout>
              </c:layout>
              <c:dLblPos val="ctr"/>
              <c:showLegendKey val="0"/>
              <c:showVal val="1"/>
              <c:showCatName val="0"/>
              <c:showSerName val="0"/>
              <c:showPercent val="0"/>
              <c:showBubbleSize val="0"/>
            </c:dLbl>
            <c:dLblPos val="ctr"/>
            <c:showLegendKey val="0"/>
            <c:showVal val="1"/>
            <c:showCatName val="0"/>
            <c:showSerName val="0"/>
            <c:showPercent val="0"/>
            <c:showBubbleSize val="0"/>
            <c:showLeaderLines val="0"/>
          </c:dLbls>
          <c:cat>
            <c:strRef>
              <c:f>Sheet1!$A$2:$A$7</c:f>
              <c:strCache>
                <c:ptCount val="6"/>
                <c:pt idx="0">
                  <c:v>Males</c:v>
                </c:pt>
                <c:pt idx="1">
                  <c:v>Females</c:v>
                </c:pt>
                <c:pt idx="2">
                  <c:v>Males</c:v>
                </c:pt>
                <c:pt idx="3">
                  <c:v>Females</c:v>
                </c:pt>
                <c:pt idx="4">
                  <c:v>Males</c:v>
                </c:pt>
                <c:pt idx="5">
                  <c:v>Females</c:v>
                </c:pt>
              </c:strCache>
            </c:strRef>
          </c:cat>
          <c:val>
            <c:numRef>
              <c:f>Sheet1!$D$2:$D$7</c:f>
              <c:numCache>
                <c:formatCode>0%</c:formatCode>
                <c:ptCount val="6"/>
                <c:pt idx="0">
                  <c:v>7.0000000000000007E-2</c:v>
                </c:pt>
                <c:pt idx="1">
                  <c:v>0.1</c:v>
                </c:pt>
                <c:pt idx="2">
                  <c:v>0.06</c:v>
                </c:pt>
                <c:pt idx="3">
                  <c:v>0.01</c:v>
                </c:pt>
                <c:pt idx="4">
                  <c:v>0.08</c:v>
                </c:pt>
                <c:pt idx="5">
                  <c:v>0.05</c:v>
                </c:pt>
              </c:numCache>
            </c:numRef>
          </c:val>
        </c:ser>
        <c:dLbls>
          <c:dLblPos val="ctr"/>
          <c:showLegendKey val="0"/>
          <c:showVal val="1"/>
          <c:showCatName val="0"/>
          <c:showSerName val="0"/>
          <c:showPercent val="0"/>
          <c:showBubbleSize val="0"/>
        </c:dLbls>
        <c:gapWidth val="50"/>
        <c:overlap val="100"/>
        <c:axId val="254915712"/>
        <c:axId val="254925056"/>
      </c:barChart>
      <c:catAx>
        <c:axId val="254915712"/>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254925056"/>
        <c:crosses val="autoZero"/>
        <c:auto val="1"/>
        <c:lblAlgn val="ctr"/>
        <c:lblOffset val="100"/>
        <c:noMultiLvlLbl val="0"/>
      </c:catAx>
      <c:valAx>
        <c:axId val="254925056"/>
        <c:scaling>
          <c:orientation val="minMax"/>
          <c:max val="1"/>
          <c:min val="0"/>
        </c:scaling>
        <c:delete val="1"/>
        <c:axPos val="b"/>
        <c:numFmt formatCode="0%" sourceLinked="0"/>
        <c:majorTickMark val="none"/>
        <c:minorTickMark val="none"/>
        <c:tickLblPos val="nextTo"/>
        <c:crossAx val="254915712"/>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85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Sheet1!$A$2:$A$7</c:f>
              <c:strCache>
                <c:ptCount val="6"/>
                <c:pt idx="0">
                  <c:v>Males</c:v>
                </c:pt>
                <c:pt idx="1">
                  <c:v>Females</c:v>
                </c:pt>
                <c:pt idx="2">
                  <c:v>Males</c:v>
                </c:pt>
                <c:pt idx="3">
                  <c:v>Females</c:v>
                </c:pt>
                <c:pt idx="4">
                  <c:v>Males</c:v>
                </c:pt>
                <c:pt idx="5">
                  <c:v>Females</c:v>
                </c:pt>
              </c:strCache>
            </c:strRef>
          </c:cat>
          <c:val>
            <c:numRef>
              <c:f>Sheet1!$B$2:$B$7</c:f>
              <c:numCache>
                <c:formatCode>0%</c:formatCode>
                <c:ptCount val="6"/>
                <c:pt idx="0">
                  <c:v>0.54</c:v>
                </c:pt>
                <c:pt idx="1">
                  <c:v>0.45</c:v>
                </c:pt>
                <c:pt idx="2">
                  <c:v>0.55000000000000004</c:v>
                </c:pt>
                <c:pt idx="3">
                  <c:v>0.55000000000000004</c:v>
                </c:pt>
                <c:pt idx="4">
                  <c:v>0.62</c:v>
                </c:pt>
                <c:pt idx="5">
                  <c:v>0.65</c:v>
                </c:pt>
              </c:numCache>
            </c:numRef>
          </c:val>
        </c:ser>
        <c:ser>
          <c:idx val="1"/>
          <c:order val="1"/>
          <c:tx>
            <c:strRef>
              <c:f>Sheet1!$C$1</c:f>
              <c:strCache>
                <c:ptCount val="1"/>
                <c:pt idx="0">
                  <c:v>Neutral</c:v>
                </c:pt>
              </c:strCache>
            </c:strRef>
          </c:tx>
          <c:invertIfNegative val="0"/>
          <c:cat>
            <c:strRef>
              <c:f>Sheet1!$A$2:$A$7</c:f>
              <c:strCache>
                <c:ptCount val="6"/>
                <c:pt idx="0">
                  <c:v>Males</c:v>
                </c:pt>
                <c:pt idx="1">
                  <c:v>Females</c:v>
                </c:pt>
                <c:pt idx="2">
                  <c:v>Males</c:v>
                </c:pt>
                <c:pt idx="3">
                  <c:v>Females</c:v>
                </c:pt>
                <c:pt idx="4">
                  <c:v>Males</c:v>
                </c:pt>
                <c:pt idx="5">
                  <c:v>Females</c:v>
                </c:pt>
              </c:strCache>
            </c:strRef>
          </c:cat>
          <c:val>
            <c:numRef>
              <c:f>Sheet1!$C$2:$C$7</c:f>
              <c:numCache>
                <c:formatCode>0%</c:formatCode>
                <c:ptCount val="6"/>
                <c:pt idx="0">
                  <c:v>0.36</c:v>
                </c:pt>
                <c:pt idx="1">
                  <c:v>0.44999999999999996</c:v>
                </c:pt>
                <c:pt idx="2">
                  <c:v>0.36</c:v>
                </c:pt>
                <c:pt idx="3">
                  <c:v>0.3899999999999999</c:v>
                </c:pt>
                <c:pt idx="4">
                  <c:v>0.31000000000000005</c:v>
                </c:pt>
                <c:pt idx="5">
                  <c:v>0.28000000000000003</c:v>
                </c:pt>
              </c:numCache>
            </c:numRef>
          </c:val>
        </c:ser>
        <c:ser>
          <c:idx val="2"/>
          <c:order val="2"/>
          <c:tx>
            <c:strRef>
              <c:f>Sheet1!$D$1</c:f>
              <c:strCache>
                <c:ptCount val="1"/>
                <c:pt idx="0">
                  <c:v>Agree</c:v>
                </c:pt>
              </c:strCache>
            </c:strRef>
          </c:tx>
          <c:spPr>
            <a:solidFill>
              <a:srgbClr val="C00000"/>
            </a:solidFill>
          </c:spPr>
          <c:invertIfNegative val="0"/>
          <c:dLbls>
            <c:dLbl>
              <c:idx val="0"/>
              <c:layout>
                <c:manualLayout>
                  <c:x val="-5.5078802954883132E-3"/>
                  <c:y val="7.3907477451265642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Sheet1!$A$2:$A$7</c:f>
              <c:strCache>
                <c:ptCount val="6"/>
                <c:pt idx="0">
                  <c:v>Males</c:v>
                </c:pt>
                <c:pt idx="1">
                  <c:v>Females</c:v>
                </c:pt>
                <c:pt idx="2">
                  <c:v>Males</c:v>
                </c:pt>
                <c:pt idx="3">
                  <c:v>Females</c:v>
                </c:pt>
                <c:pt idx="4">
                  <c:v>Males</c:v>
                </c:pt>
                <c:pt idx="5">
                  <c:v>Females</c:v>
                </c:pt>
              </c:strCache>
            </c:strRef>
          </c:cat>
          <c:val>
            <c:numRef>
              <c:f>Sheet1!$D$2:$D$7</c:f>
              <c:numCache>
                <c:formatCode>0%</c:formatCode>
                <c:ptCount val="6"/>
                <c:pt idx="0">
                  <c:v>0.1</c:v>
                </c:pt>
                <c:pt idx="1">
                  <c:v>0.1</c:v>
                </c:pt>
                <c:pt idx="2">
                  <c:v>0.09</c:v>
                </c:pt>
                <c:pt idx="3">
                  <c:v>0.06</c:v>
                </c:pt>
                <c:pt idx="4">
                  <c:v>7.0000000000000007E-2</c:v>
                </c:pt>
                <c:pt idx="5">
                  <c:v>7.0000000000000007E-2</c:v>
                </c:pt>
              </c:numCache>
            </c:numRef>
          </c:val>
        </c:ser>
        <c:dLbls>
          <c:showLegendKey val="0"/>
          <c:showVal val="1"/>
          <c:showCatName val="0"/>
          <c:showSerName val="0"/>
          <c:showPercent val="0"/>
          <c:showBubbleSize val="0"/>
        </c:dLbls>
        <c:gapWidth val="50"/>
        <c:overlap val="100"/>
        <c:axId val="255005824"/>
        <c:axId val="255006976"/>
      </c:barChart>
      <c:catAx>
        <c:axId val="255005824"/>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255006976"/>
        <c:crosses val="autoZero"/>
        <c:auto val="1"/>
        <c:lblAlgn val="ctr"/>
        <c:lblOffset val="100"/>
        <c:noMultiLvlLbl val="0"/>
      </c:catAx>
      <c:valAx>
        <c:axId val="255006976"/>
        <c:scaling>
          <c:orientation val="minMax"/>
          <c:max val="1"/>
          <c:min val="0"/>
        </c:scaling>
        <c:delete val="1"/>
        <c:axPos val="b"/>
        <c:numFmt formatCode="0%" sourceLinked="0"/>
        <c:majorTickMark val="none"/>
        <c:minorTickMark val="none"/>
        <c:tickLblPos val="nextTo"/>
        <c:crossAx val="255005824"/>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85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0.6</c:v>
                </c:pt>
                <c:pt idx="1">
                  <c:v>0.6</c:v>
                </c:pt>
                <c:pt idx="2">
                  <c:v>0.44</c:v>
                </c:pt>
              </c:numCache>
            </c:numRef>
          </c:val>
        </c:ser>
        <c:ser>
          <c:idx val="1"/>
          <c:order val="1"/>
          <c:tx>
            <c:strRef>
              <c:f>Sheet1!$C$1</c:f>
              <c:strCache>
                <c:ptCount val="1"/>
                <c:pt idx="0">
                  <c:v>Neutral</c:v>
                </c:pt>
              </c:strCache>
            </c:strRef>
          </c:tx>
          <c:invertIfNegative val="0"/>
          <c:cat>
            <c:strRef>
              <c:f>Sheet1!$A$2:$A$4</c:f>
              <c:strCache>
                <c:ptCount val="3"/>
                <c:pt idx="0">
                  <c:v>Urban</c:v>
                </c:pt>
                <c:pt idx="1">
                  <c:v>Suburban</c:v>
                </c:pt>
                <c:pt idx="2">
                  <c:v>Rural</c:v>
                </c:pt>
              </c:strCache>
            </c:strRef>
          </c:cat>
          <c:val>
            <c:numRef>
              <c:f>Sheet1!$C$2:$C$4</c:f>
              <c:numCache>
                <c:formatCode>0%</c:formatCode>
                <c:ptCount val="3"/>
                <c:pt idx="0">
                  <c:v>0.31000000000000005</c:v>
                </c:pt>
                <c:pt idx="1">
                  <c:v>0.35</c:v>
                </c:pt>
                <c:pt idx="2">
                  <c:v>0.49</c:v>
                </c:pt>
              </c:numCache>
            </c:numRef>
          </c:val>
        </c:ser>
        <c:ser>
          <c:idx val="2"/>
          <c:order val="2"/>
          <c:tx>
            <c:strRef>
              <c:f>Sheet1!$D$1</c:f>
              <c:strCache>
                <c:ptCount val="1"/>
                <c:pt idx="0">
                  <c:v>Agree</c:v>
                </c:pt>
              </c:strCache>
            </c:strRef>
          </c:tx>
          <c:spPr>
            <a:solidFill>
              <a:srgbClr val="C00000"/>
            </a:solidFill>
          </c:spPr>
          <c:invertIfNegative val="0"/>
          <c:cat>
            <c:strRef>
              <c:f>Sheet1!$A$2:$A$4</c:f>
              <c:strCache>
                <c:ptCount val="3"/>
                <c:pt idx="0">
                  <c:v>Urban</c:v>
                </c:pt>
                <c:pt idx="1">
                  <c:v>Suburban</c:v>
                </c:pt>
                <c:pt idx="2">
                  <c:v>Rural</c:v>
                </c:pt>
              </c:strCache>
            </c:strRef>
          </c:cat>
          <c:val>
            <c:numRef>
              <c:f>Sheet1!$D$2:$D$4</c:f>
              <c:numCache>
                <c:formatCode>0%</c:formatCode>
                <c:ptCount val="3"/>
                <c:pt idx="0">
                  <c:v>0.09</c:v>
                </c:pt>
                <c:pt idx="1">
                  <c:v>0.05</c:v>
                </c:pt>
                <c:pt idx="2">
                  <c:v>7.0000000000000007E-2</c:v>
                </c:pt>
              </c:numCache>
            </c:numRef>
          </c:val>
        </c:ser>
        <c:dLbls>
          <c:showLegendKey val="0"/>
          <c:showVal val="1"/>
          <c:showCatName val="0"/>
          <c:showSerName val="0"/>
          <c:showPercent val="0"/>
          <c:showBubbleSize val="0"/>
        </c:dLbls>
        <c:gapWidth val="50"/>
        <c:overlap val="100"/>
        <c:axId val="254592512"/>
        <c:axId val="254594048"/>
      </c:barChart>
      <c:catAx>
        <c:axId val="254592512"/>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254594048"/>
        <c:crosses val="autoZero"/>
        <c:auto val="1"/>
        <c:lblAlgn val="ctr"/>
        <c:lblOffset val="100"/>
        <c:noMultiLvlLbl val="0"/>
      </c:catAx>
      <c:valAx>
        <c:axId val="254594048"/>
        <c:scaling>
          <c:orientation val="minMax"/>
          <c:max val="1"/>
          <c:min val="0"/>
        </c:scaling>
        <c:delete val="1"/>
        <c:axPos val="b"/>
        <c:numFmt formatCode="0%" sourceLinked="0"/>
        <c:majorTickMark val="none"/>
        <c:minorTickMark val="none"/>
        <c:tickLblPos val="nextTo"/>
        <c:crossAx val="254592512"/>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85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0.67</c:v>
                </c:pt>
                <c:pt idx="1">
                  <c:v>0.68</c:v>
                </c:pt>
                <c:pt idx="2">
                  <c:v>0.66</c:v>
                </c:pt>
              </c:numCache>
            </c:numRef>
          </c:val>
        </c:ser>
        <c:ser>
          <c:idx val="1"/>
          <c:order val="1"/>
          <c:tx>
            <c:strRef>
              <c:f>Sheet1!$C$1</c:f>
              <c:strCache>
                <c:ptCount val="1"/>
                <c:pt idx="0">
                  <c:v>Neutral</c:v>
                </c:pt>
              </c:strCache>
            </c:strRef>
          </c:tx>
          <c:invertIfNegative val="0"/>
          <c:cat>
            <c:strRef>
              <c:f>Sheet1!$A$2:$A$4</c:f>
              <c:strCache>
                <c:ptCount val="3"/>
                <c:pt idx="0">
                  <c:v>Urban</c:v>
                </c:pt>
                <c:pt idx="1">
                  <c:v>Suburban</c:v>
                </c:pt>
                <c:pt idx="2">
                  <c:v>Rural</c:v>
                </c:pt>
              </c:strCache>
            </c:strRef>
          </c:cat>
          <c:val>
            <c:numRef>
              <c:f>Sheet1!$C$2:$C$4</c:f>
              <c:numCache>
                <c:formatCode>0%</c:formatCode>
                <c:ptCount val="3"/>
                <c:pt idx="0">
                  <c:v>0.27999999999999992</c:v>
                </c:pt>
                <c:pt idx="1">
                  <c:v>0.26</c:v>
                </c:pt>
                <c:pt idx="2">
                  <c:v>0.26</c:v>
                </c:pt>
              </c:numCache>
            </c:numRef>
          </c:val>
        </c:ser>
        <c:ser>
          <c:idx val="2"/>
          <c:order val="2"/>
          <c:tx>
            <c:strRef>
              <c:f>Sheet1!$D$1</c:f>
              <c:strCache>
                <c:ptCount val="1"/>
                <c:pt idx="0">
                  <c:v>Agree</c:v>
                </c:pt>
              </c:strCache>
            </c:strRef>
          </c:tx>
          <c:spPr>
            <a:solidFill>
              <a:srgbClr val="C00000"/>
            </a:solidFill>
          </c:spPr>
          <c:invertIfNegative val="0"/>
          <c:cat>
            <c:strRef>
              <c:f>Sheet1!$A$2:$A$4</c:f>
              <c:strCache>
                <c:ptCount val="3"/>
                <c:pt idx="0">
                  <c:v>Urban</c:v>
                </c:pt>
                <c:pt idx="1">
                  <c:v>Suburban</c:v>
                </c:pt>
                <c:pt idx="2">
                  <c:v>Rural</c:v>
                </c:pt>
              </c:strCache>
            </c:strRef>
          </c:cat>
          <c:val>
            <c:numRef>
              <c:f>Sheet1!$D$2:$D$4</c:f>
              <c:numCache>
                <c:formatCode>0%</c:formatCode>
                <c:ptCount val="3"/>
                <c:pt idx="0">
                  <c:v>0.05</c:v>
                </c:pt>
                <c:pt idx="1">
                  <c:v>0.06</c:v>
                </c:pt>
                <c:pt idx="2">
                  <c:v>0.08</c:v>
                </c:pt>
              </c:numCache>
            </c:numRef>
          </c:val>
        </c:ser>
        <c:dLbls>
          <c:showLegendKey val="0"/>
          <c:showVal val="1"/>
          <c:showCatName val="0"/>
          <c:showSerName val="0"/>
          <c:showPercent val="0"/>
          <c:showBubbleSize val="0"/>
        </c:dLbls>
        <c:gapWidth val="50"/>
        <c:overlap val="100"/>
        <c:axId val="124634624"/>
        <c:axId val="124636160"/>
      </c:barChart>
      <c:catAx>
        <c:axId val="124634624"/>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124636160"/>
        <c:crosses val="autoZero"/>
        <c:auto val="1"/>
        <c:lblAlgn val="ctr"/>
        <c:lblOffset val="100"/>
        <c:noMultiLvlLbl val="0"/>
      </c:catAx>
      <c:valAx>
        <c:axId val="124636160"/>
        <c:scaling>
          <c:orientation val="minMax"/>
          <c:max val="1"/>
          <c:min val="0"/>
        </c:scaling>
        <c:delete val="1"/>
        <c:axPos val="b"/>
        <c:numFmt formatCode="0%" sourceLinked="0"/>
        <c:majorTickMark val="none"/>
        <c:minorTickMark val="none"/>
        <c:tickLblPos val="nextTo"/>
        <c:crossAx val="124634624"/>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85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0.5</c:v>
                </c:pt>
                <c:pt idx="1">
                  <c:v>0.54</c:v>
                </c:pt>
                <c:pt idx="2">
                  <c:v>0.49</c:v>
                </c:pt>
              </c:numCache>
            </c:numRef>
          </c:val>
        </c:ser>
        <c:ser>
          <c:idx val="1"/>
          <c:order val="1"/>
          <c:tx>
            <c:strRef>
              <c:f>Sheet1!$C$1</c:f>
              <c:strCache>
                <c:ptCount val="1"/>
                <c:pt idx="0">
                  <c:v>Neutral</c:v>
                </c:pt>
              </c:strCache>
            </c:strRef>
          </c:tx>
          <c:invertIfNegative val="0"/>
          <c:cat>
            <c:strRef>
              <c:f>Sheet1!$A$2:$A$4</c:f>
              <c:strCache>
                <c:ptCount val="3"/>
                <c:pt idx="0">
                  <c:v>Urban</c:v>
                </c:pt>
                <c:pt idx="1">
                  <c:v>Suburban</c:v>
                </c:pt>
                <c:pt idx="2">
                  <c:v>Rural</c:v>
                </c:pt>
              </c:strCache>
            </c:strRef>
          </c:cat>
          <c:val>
            <c:numRef>
              <c:f>Sheet1!$C$2:$C$4</c:f>
              <c:numCache>
                <c:formatCode>0%</c:formatCode>
                <c:ptCount val="3"/>
                <c:pt idx="0">
                  <c:v>0.39</c:v>
                </c:pt>
                <c:pt idx="1">
                  <c:v>0.37</c:v>
                </c:pt>
                <c:pt idx="2">
                  <c:v>0.42000000000000004</c:v>
                </c:pt>
              </c:numCache>
            </c:numRef>
          </c:val>
        </c:ser>
        <c:ser>
          <c:idx val="2"/>
          <c:order val="2"/>
          <c:tx>
            <c:strRef>
              <c:f>Sheet1!$D$1</c:f>
              <c:strCache>
                <c:ptCount val="1"/>
                <c:pt idx="0">
                  <c:v>Agree</c:v>
                </c:pt>
              </c:strCache>
            </c:strRef>
          </c:tx>
          <c:spPr>
            <a:solidFill>
              <a:srgbClr val="C00000"/>
            </a:solidFill>
          </c:spPr>
          <c:invertIfNegative val="0"/>
          <c:cat>
            <c:strRef>
              <c:f>Sheet1!$A$2:$A$4</c:f>
              <c:strCache>
                <c:ptCount val="3"/>
                <c:pt idx="0">
                  <c:v>Urban</c:v>
                </c:pt>
                <c:pt idx="1">
                  <c:v>Suburban</c:v>
                </c:pt>
                <c:pt idx="2">
                  <c:v>Rural</c:v>
                </c:pt>
              </c:strCache>
            </c:strRef>
          </c:cat>
          <c:val>
            <c:numRef>
              <c:f>Sheet1!$D$2:$D$4</c:f>
              <c:numCache>
                <c:formatCode>0%</c:formatCode>
                <c:ptCount val="3"/>
                <c:pt idx="0">
                  <c:v>0.11</c:v>
                </c:pt>
                <c:pt idx="1">
                  <c:v>0.09</c:v>
                </c:pt>
                <c:pt idx="2">
                  <c:v>0.09</c:v>
                </c:pt>
              </c:numCache>
            </c:numRef>
          </c:val>
        </c:ser>
        <c:dLbls>
          <c:showLegendKey val="0"/>
          <c:showVal val="1"/>
          <c:showCatName val="0"/>
          <c:showSerName val="0"/>
          <c:showPercent val="0"/>
          <c:showBubbleSize val="0"/>
        </c:dLbls>
        <c:gapWidth val="50"/>
        <c:overlap val="100"/>
        <c:axId val="124720640"/>
        <c:axId val="124722176"/>
      </c:barChart>
      <c:catAx>
        <c:axId val="124720640"/>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124722176"/>
        <c:crosses val="autoZero"/>
        <c:auto val="1"/>
        <c:lblAlgn val="ctr"/>
        <c:lblOffset val="100"/>
        <c:noMultiLvlLbl val="0"/>
      </c:catAx>
      <c:valAx>
        <c:axId val="124722176"/>
        <c:scaling>
          <c:orientation val="minMax"/>
          <c:max val="1"/>
          <c:min val="0"/>
        </c:scaling>
        <c:delete val="1"/>
        <c:axPos val="b"/>
        <c:numFmt formatCode="0%" sourceLinked="0"/>
        <c:majorTickMark val="none"/>
        <c:minorTickMark val="none"/>
        <c:tickLblPos val="nextTo"/>
        <c:crossAx val="124720640"/>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85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Disagree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0.56999999999999995</c:v>
                </c:pt>
                <c:pt idx="1">
                  <c:v>0.56000000000000005</c:v>
                </c:pt>
                <c:pt idx="2">
                  <c:v>0.46</c:v>
                </c:pt>
              </c:numCache>
            </c:numRef>
          </c:val>
        </c:ser>
        <c:ser>
          <c:idx val="1"/>
          <c:order val="1"/>
          <c:tx>
            <c:strRef>
              <c:f>Sheet1!$C$1</c:f>
              <c:strCache>
                <c:ptCount val="1"/>
                <c:pt idx="0">
                  <c:v>Neutral</c:v>
                </c:pt>
              </c:strCache>
            </c:strRef>
          </c:tx>
          <c:invertIfNegative val="0"/>
          <c:cat>
            <c:strRef>
              <c:f>Sheet1!$A$2:$A$4</c:f>
              <c:strCache>
                <c:ptCount val="3"/>
                <c:pt idx="0">
                  <c:v>Urban</c:v>
                </c:pt>
                <c:pt idx="1">
                  <c:v>Suburban</c:v>
                </c:pt>
                <c:pt idx="2">
                  <c:v>Rural</c:v>
                </c:pt>
              </c:strCache>
            </c:strRef>
          </c:cat>
          <c:val>
            <c:numRef>
              <c:f>Sheet1!$C$2:$C$4</c:f>
              <c:numCache>
                <c:formatCode>0%</c:formatCode>
                <c:ptCount val="3"/>
                <c:pt idx="0">
                  <c:v>0.35000000000000009</c:v>
                </c:pt>
                <c:pt idx="1">
                  <c:v>0.36</c:v>
                </c:pt>
                <c:pt idx="2">
                  <c:v>0.44999999999999996</c:v>
                </c:pt>
              </c:numCache>
            </c:numRef>
          </c:val>
        </c:ser>
        <c:ser>
          <c:idx val="2"/>
          <c:order val="2"/>
          <c:tx>
            <c:strRef>
              <c:f>Sheet1!$D$1</c:f>
              <c:strCache>
                <c:ptCount val="1"/>
                <c:pt idx="0">
                  <c:v>Agree</c:v>
                </c:pt>
              </c:strCache>
            </c:strRef>
          </c:tx>
          <c:spPr>
            <a:solidFill>
              <a:srgbClr val="C00000"/>
            </a:solidFill>
          </c:spPr>
          <c:invertIfNegative val="0"/>
          <c:cat>
            <c:strRef>
              <c:f>Sheet1!$A$2:$A$4</c:f>
              <c:strCache>
                <c:ptCount val="3"/>
                <c:pt idx="0">
                  <c:v>Urban</c:v>
                </c:pt>
                <c:pt idx="1">
                  <c:v>Suburban</c:v>
                </c:pt>
                <c:pt idx="2">
                  <c:v>Rural</c:v>
                </c:pt>
              </c:strCache>
            </c:strRef>
          </c:cat>
          <c:val>
            <c:numRef>
              <c:f>Sheet1!$D$2:$D$4</c:f>
              <c:numCache>
                <c:formatCode>0%</c:formatCode>
                <c:ptCount val="3"/>
                <c:pt idx="0">
                  <c:v>0.08</c:v>
                </c:pt>
                <c:pt idx="1">
                  <c:v>0.08</c:v>
                </c:pt>
                <c:pt idx="2">
                  <c:v>0.09</c:v>
                </c:pt>
              </c:numCache>
            </c:numRef>
          </c:val>
        </c:ser>
        <c:dLbls>
          <c:showLegendKey val="0"/>
          <c:showVal val="1"/>
          <c:showCatName val="0"/>
          <c:showSerName val="0"/>
          <c:showPercent val="0"/>
          <c:showBubbleSize val="0"/>
        </c:dLbls>
        <c:gapWidth val="50"/>
        <c:overlap val="100"/>
        <c:axId val="124782080"/>
        <c:axId val="124783616"/>
      </c:barChart>
      <c:catAx>
        <c:axId val="124782080"/>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124783616"/>
        <c:crosses val="autoZero"/>
        <c:auto val="1"/>
        <c:lblAlgn val="ctr"/>
        <c:lblOffset val="100"/>
        <c:noMultiLvlLbl val="0"/>
      </c:catAx>
      <c:valAx>
        <c:axId val="124783616"/>
        <c:scaling>
          <c:orientation val="minMax"/>
          <c:max val="1"/>
          <c:min val="0"/>
        </c:scaling>
        <c:delete val="1"/>
        <c:axPos val="b"/>
        <c:numFmt formatCode="0%" sourceLinked="0"/>
        <c:majorTickMark val="none"/>
        <c:minorTickMark val="none"/>
        <c:tickLblPos val="nextTo"/>
        <c:crossAx val="124782080"/>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85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468647517344802"/>
          <c:y val="0.13133500147277236"/>
          <c:w val="0.66821965429220465"/>
          <c:h val="0.80933122098944232"/>
        </c:manualLayout>
      </c:layout>
      <c:barChart>
        <c:barDir val="bar"/>
        <c:grouping val="stacked"/>
        <c:varyColors val="0"/>
        <c:ser>
          <c:idx val="0"/>
          <c:order val="0"/>
          <c:tx>
            <c:strRef>
              <c:f>Sheet1!$B$1</c:f>
              <c:strCache>
                <c:ptCount val="1"/>
                <c:pt idx="0">
                  <c:v>Agree</c:v>
                </c:pt>
              </c:strCache>
            </c:strRef>
          </c:tx>
          <c:spPr>
            <a:solidFill>
              <a:srgbClr val="002A7E"/>
            </a:solidFill>
          </c:spPr>
          <c:invertIfNegative val="0"/>
          <c:dLbls>
            <c:dLbl>
              <c:idx val="0"/>
              <c:layout>
                <c:manualLayout>
                  <c:x val="7.2087658592848904E-3"/>
                  <c:y val="-2.5463221495538673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Sheet1!$A$2:$A$4</c:f>
              <c:strCache>
                <c:ptCount val="3"/>
                <c:pt idx="0">
                  <c:v>Urban</c:v>
                </c:pt>
                <c:pt idx="1">
                  <c:v>Suburban</c:v>
                </c:pt>
                <c:pt idx="2">
                  <c:v>Rural</c:v>
                </c:pt>
              </c:strCache>
            </c:strRef>
          </c:cat>
          <c:val>
            <c:numRef>
              <c:f>Sheet1!$B$2:$B$4</c:f>
              <c:numCache>
                <c:formatCode>0%</c:formatCode>
                <c:ptCount val="3"/>
                <c:pt idx="0">
                  <c:v>0.74</c:v>
                </c:pt>
                <c:pt idx="1">
                  <c:v>0.78</c:v>
                </c:pt>
                <c:pt idx="2">
                  <c:v>0.64</c:v>
                </c:pt>
              </c:numCache>
            </c:numRef>
          </c:val>
        </c:ser>
        <c:ser>
          <c:idx val="1"/>
          <c:order val="1"/>
          <c:tx>
            <c:strRef>
              <c:f>Sheet1!$C$1</c:f>
              <c:strCache>
                <c:ptCount val="1"/>
                <c:pt idx="0">
                  <c:v>Neutral</c:v>
                </c:pt>
              </c:strCache>
            </c:strRef>
          </c:tx>
          <c:invertIfNegative val="0"/>
          <c:cat>
            <c:strRef>
              <c:f>Sheet1!$A$2:$A$4</c:f>
              <c:strCache>
                <c:ptCount val="3"/>
                <c:pt idx="0">
                  <c:v>Urban</c:v>
                </c:pt>
                <c:pt idx="1">
                  <c:v>Suburban</c:v>
                </c:pt>
                <c:pt idx="2">
                  <c:v>Rural</c:v>
                </c:pt>
              </c:strCache>
            </c:strRef>
          </c:cat>
          <c:val>
            <c:numRef>
              <c:f>Sheet1!$C$2:$C$4</c:f>
              <c:numCache>
                <c:formatCode>0%</c:formatCode>
                <c:ptCount val="3"/>
                <c:pt idx="0">
                  <c:v>0.17000000000000004</c:v>
                </c:pt>
                <c:pt idx="1">
                  <c:v>0.14999999999999991</c:v>
                </c:pt>
                <c:pt idx="2">
                  <c:v>0.21999999999999997</c:v>
                </c:pt>
              </c:numCache>
            </c:numRef>
          </c:val>
        </c:ser>
        <c:ser>
          <c:idx val="2"/>
          <c:order val="2"/>
          <c:tx>
            <c:strRef>
              <c:f>Sheet1!$D$1</c:f>
              <c:strCache>
                <c:ptCount val="1"/>
                <c:pt idx="0">
                  <c:v>Disagree</c:v>
                </c:pt>
              </c:strCache>
            </c:strRef>
          </c:tx>
          <c:spPr>
            <a:solidFill>
              <a:srgbClr val="C00000"/>
            </a:solidFill>
          </c:spPr>
          <c:invertIfNegative val="0"/>
          <c:cat>
            <c:strRef>
              <c:f>Sheet1!$A$2:$A$4</c:f>
              <c:strCache>
                <c:ptCount val="3"/>
                <c:pt idx="0">
                  <c:v>Urban</c:v>
                </c:pt>
                <c:pt idx="1">
                  <c:v>Suburban</c:v>
                </c:pt>
                <c:pt idx="2">
                  <c:v>Rural</c:v>
                </c:pt>
              </c:strCache>
            </c:strRef>
          </c:cat>
          <c:val>
            <c:numRef>
              <c:f>Sheet1!$D$2:$D$4</c:f>
              <c:numCache>
                <c:formatCode>0%</c:formatCode>
                <c:ptCount val="3"/>
                <c:pt idx="0">
                  <c:v>0.09</c:v>
                </c:pt>
                <c:pt idx="1">
                  <c:v>7.0000000000000007E-2</c:v>
                </c:pt>
                <c:pt idx="2">
                  <c:v>0.14000000000000001</c:v>
                </c:pt>
              </c:numCache>
            </c:numRef>
          </c:val>
        </c:ser>
        <c:dLbls>
          <c:showLegendKey val="0"/>
          <c:showVal val="1"/>
          <c:showCatName val="0"/>
          <c:showSerName val="0"/>
          <c:showPercent val="0"/>
          <c:showBubbleSize val="0"/>
        </c:dLbls>
        <c:gapWidth val="50"/>
        <c:overlap val="100"/>
        <c:axId val="124839424"/>
        <c:axId val="124840960"/>
      </c:barChart>
      <c:catAx>
        <c:axId val="124839424"/>
        <c:scaling>
          <c:orientation val="maxMin"/>
        </c:scaling>
        <c:delete val="0"/>
        <c:axPos val="l"/>
        <c:majorTickMark val="out"/>
        <c:minorTickMark val="none"/>
        <c:tickLblPos val="nextTo"/>
        <c:txPr>
          <a:bodyPr/>
          <a:lstStyle/>
          <a:p>
            <a:pPr>
              <a:defRPr>
                <a:solidFill>
                  <a:schemeClr val="tx1">
                    <a:lumMod val="75000"/>
                    <a:lumOff val="25000"/>
                  </a:schemeClr>
                </a:solidFill>
              </a:defRPr>
            </a:pPr>
            <a:endParaRPr lang="en-US"/>
          </a:p>
        </c:txPr>
        <c:crossAx val="124840960"/>
        <c:crosses val="autoZero"/>
        <c:auto val="1"/>
        <c:lblAlgn val="ctr"/>
        <c:lblOffset val="100"/>
        <c:noMultiLvlLbl val="0"/>
      </c:catAx>
      <c:valAx>
        <c:axId val="124840960"/>
        <c:scaling>
          <c:orientation val="minMax"/>
          <c:max val="1"/>
          <c:min val="0"/>
        </c:scaling>
        <c:delete val="1"/>
        <c:axPos val="b"/>
        <c:numFmt formatCode="0%" sourceLinked="0"/>
        <c:majorTickMark val="none"/>
        <c:minorTickMark val="none"/>
        <c:tickLblPos val="nextTo"/>
        <c:crossAx val="124839424"/>
        <c:crosses val="max"/>
        <c:crossBetween val="between"/>
        <c:majorUnit val="0.2"/>
      </c:valAx>
    </c:plotArea>
    <c:plotVisOnly val="1"/>
    <c:dispBlanksAs val="gap"/>
    <c:showDLblsOverMax val="0"/>
  </c:chart>
  <c:txPr>
    <a:bodyPr/>
    <a:lstStyle/>
    <a:p>
      <a:pPr>
        <a:defRPr sz="900" b="1">
          <a:solidFill>
            <a:schemeClr val="bg1"/>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8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289357212701352"/>
          <c:y val="0.38146359342053171"/>
          <c:w val="0.81342828469970663"/>
          <c:h val="0.50684069459803827"/>
        </c:manualLayout>
      </c:layout>
      <c:barChart>
        <c:barDir val="col"/>
        <c:grouping val="clustered"/>
        <c:varyColors val="0"/>
        <c:ser>
          <c:idx val="0"/>
          <c:order val="0"/>
          <c:tx>
            <c:strRef>
              <c:f>Sheet1!$A$2</c:f>
              <c:strCache>
                <c:ptCount val="1"/>
              </c:strCache>
            </c:strRef>
          </c:tx>
          <c:invertIfNegative val="0"/>
          <c:dPt>
            <c:idx val="0"/>
            <c:invertIfNegative val="0"/>
            <c:bubble3D val="0"/>
            <c:spPr>
              <a:solidFill>
                <a:schemeClr val="tx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rgbClr val="002A7E"/>
              </a:solidFill>
              <a:ln>
                <a:noFill/>
              </a:ln>
            </c:spPr>
          </c:dPt>
          <c:dPt>
            <c:idx val="7"/>
            <c:invertIfNegative val="0"/>
            <c:bubble3D val="0"/>
            <c:spPr>
              <a:solidFill>
                <a:srgbClr val="9E2600"/>
              </a:solidFill>
            </c:spPr>
          </c:dPt>
          <c:dPt>
            <c:idx val="8"/>
            <c:invertIfNegative val="0"/>
            <c:bubble3D val="0"/>
            <c:spPr>
              <a:solidFill>
                <a:schemeClr val="bg1">
                  <a:lumMod val="50000"/>
                </a:schemeClr>
              </a:solidFill>
            </c:spPr>
          </c:dPt>
          <c:dLbls>
            <c:txPr>
              <a:bodyPr/>
              <a:lstStyle/>
              <a:p>
                <a:pPr>
                  <a:defRPr sz="700" b="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Sheet1!$B$1:$J$1</c:f>
              <c:strCache>
                <c:ptCount val="9"/>
                <c:pt idx="0">
                  <c:v>AR</c:v>
                </c:pt>
                <c:pt idx="1">
                  <c:v>AU</c:v>
                </c:pt>
                <c:pt idx="2">
                  <c:v>CA</c:v>
                </c:pt>
                <c:pt idx="3">
                  <c:v>DE</c:v>
                </c:pt>
                <c:pt idx="4">
                  <c:v>JP</c:v>
                </c:pt>
                <c:pt idx="5">
                  <c:v>NL</c:v>
                </c:pt>
                <c:pt idx="6">
                  <c:v>TH</c:v>
                </c:pt>
                <c:pt idx="7">
                  <c:v>UK</c:v>
                </c:pt>
                <c:pt idx="8">
                  <c:v>US</c:v>
                </c:pt>
              </c:strCache>
            </c:strRef>
          </c:cat>
          <c:val>
            <c:numRef>
              <c:f>Sheet1!$B$2:$J$2</c:f>
              <c:numCache>
                <c:formatCode>0%</c:formatCode>
                <c:ptCount val="9"/>
                <c:pt idx="0">
                  <c:v>0.17</c:v>
                </c:pt>
                <c:pt idx="1">
                  <c:v>0.26</c:v>
                </c:pt>
                <c:pt idx="2">
                  <c:v>0.27</c:v>
                </c:pt>
                <c:pt idx="3">
                  <c:v>0.25</c:v>
                </c:pt>
                <c:pt idx="4">
                  <c:v>0.11</c:v>
                </c:pt>
                <c:pt idx="5">
                  <c:v>0.25</c:v>
                </c:pt>
                <c:pt idx="6">
                  <c:v>0.11</c:v>
                </c:pt>
                <c:pt idx="7">
                  <c:v>0.28999999999999998</c:v>
                </c:pt>
                <c:pt idx="8">
                  <c:v>0.33</c:v>
                </c:pt>
              </c:numCache>
            </c:numRef>
          </c:val>
        </c:ser>
        <c:dLbls>
          <c:showLegendKey val="0"/>
          <c:showVal val="0"/>
          <c:showCatName val="0"/>
          <c:showSerName val="0"/>
          <c:showPercent val="0"/>
          <c:showBubbleSize val="0"/>
        </c:dLbls>
        <c:gapWidth val="50"/>
        <c:axId val="149512960"/>
        <c:axId val="149514496"/>
      </c:barChart>
      <c:catAx>
        <c:axId val="149512960"/>
        <c:scaling>
          <c:orientation val="minMax"/>
        </c:scaling>
        <c:delete val="0"/>
        <c:axPos val="b"/>
        <c:majorTickMark val="out"/>
        <c:minorTickMark val="none"/>
        <c:tickLblPos val="nextTo"/>
        <c:txPr>
          <a:bodyPr/>
          <a:lstStyle/>
          <a:p>
            <a:pPr>
              <a:defRPr sz="8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49514496"/>
        <c:crosses val="autoZero"/>
        <c:auto val="1"/>
        <c:lblAlgn val="ctr"/>
        <c:lblOffset val="100"/>
        <c:noMultiLvlLbl val="0"/>
      </c:catAx>
      <c:valAx>
        <c:axId val="149514496"/>
        <c:scaling>
          <c:orientation val="minMax"/>
          <c:max val="1"/>
          <c:min val="0"/>
        </c:scaling>
        <c:delete val="1"/>
        <c:axPos val="l"/>
        <c:numFmt formatCode="0%" sourceLinked="1"/>
        <c:majorTickMark val="out"/>
        <c:minorTickMark val="none"/>
        <c:tickLblPos val="nextTo"/>
        <c:crossAx val="14951296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8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289357212701352"/>
          <c:y val="0.38146359342053171"/>
          <c:w val="0.81342828469970663"/>
          <c:h val="0.50684069459803827"/>
        </c:manualLayout>
      </c:layout>
      <c:barChart>
        <c:barDir val="col"/>
        <c:grouping val="clustered"/>
        <c:varyColors val="0"/>
        <c:ser>
          <c:idx val="0"/>
          <c:order val="0"/>
          <c:tx>
            <c:strRef>
              <c:f>Sheet1!$A$2</c:f>
              <c:strCache>
                <c:ptCount val="1"/>
              </c:strCache>
            </c:strRef>
          </c:tx>
          <c:invertIfNegative val="0"/>
          <c:dPt>
            <c:idx val="0"/>
            <c:invertIfNegative val="0"/>
            <c:bubble3D val="0"/>
            <c:spPr>
              <a:solidFill>
                <a:schemeClr val="tx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rgbClr val="002A7E"/>
              </a:solidFill>
              <a:ln>
                <a:noFill/>
              </a:ln>
            </c:spPr>
          </c:dPt>
          <c:dPt>
            <c:idx val="7"/>
            <c:invertIfNegative val="0"/>
            <c:bubble3D val="0"/>
            <c:spPr>
              <a:solidFill>
                <a:srgbClr val="9E2600"/>
              </a:solidFill>
            </c:spPr>
          </c:dPt>
          <c:dPt>
            <c:idx val="8"/>
            <c:invertIfNegative val="0"/>
            <c:bubble3D val="0"/>
            <c:spPr>
              <a:solidFill>
                <a:schemeClr val="bg1">
                  <a:lumMod val="50000"/>
                </a:schemeClr>
              </a:solidFill>
            </c:spPr>
          </c:dPt>
          <c:dLbls>
            <c:txPr>
              <a:bodyPr/>
              <a:lstStyle/>
              <a:p>
                <a:pPr>
                  <a:defRPr sz="700" b="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Sheet1!$B$1:$J$1</c:f>
              <c:strCache>
                <c:ptCount val="9"/>
                <c:pt idx="0">
                  <c:v>AR</c:v>
                </c:pt>
                <c:pt idx="1">
                  <c:v>AU</c:v>
                </c:pt>
                <c:pt idx="2">
                  <c:v>CA</c:v>
                </c:pt>
                <c:pt idx="3">
                  <c:v>DE</c:v>
                </c:pt>
                <c:pt idx="4">
                  <c:v>JP</c:v>
                </c:pt>
                <c:pt idx="5">
                  <c:v>NL</c:v>
                </c:pt>
                <c:pt idx="6">
                  <c:v>TH</c:v>
                </c:pt>
                <c:pt idx="7">
                  <c:v>UK</c:v>
                </c:pt>
                <c:pt idx="8">
                  <c:v>US</c:v>
                </c:pt>
              </c:strCache>
            </c:strRef>
          </c:cat>
          <c:val>
            <c:numRef>
              <c:f>Sheet1!$B$2:$J$2</c:f>
              <c:numCache>
                <c:formatCode>0%</c:formatCode>
                <c:ptCount val="9"/>
                <c:pt idx="0">
                  <c:v>0.22</c:v>
                </c:pt>
                <c:pt idx="1">
                  <c:v>0.24</c:v>
                </c:pt>
                <c:pt idx="2">
                  <c:v>0.28000000000000003</c:v>
                </c:pt>
                <c:pt idx="3">
                  <c:v>0.31</c:v>
                </c:pt>
                <c:pt idx="4">
                  <c:v>7.0000000000000007E-2</c:v>
                </c:pt>
                <c:pt idx="5">
                  <c:v>0.3</c:v>
                </c:pt>
                <c:pt idx="6">
                  <c:v>0.18</c:v>
                </c:pt>
                <c:pt idx="7">
                  <c:v>0.28000000000000003</c:v>
                </c:pt>
                <c:pt idx="8">
                  <c:v>0.32</c:v>
                </c:pt>
              </c:numCache>
            </c:numRef>
          </c:val>
        </c:ser>
        <c:dLbls>
          <c:showLegendKey val="0"/>
          <c:showVal val="0"/>
          <c:showCatName val="0"/>
          <c:showSerName val="0"/>
          <c:showPercent val="0"/>
          <c:showBubbleSize val="0"/>
        </c:dLbls>
        <c:gapWidth val="50"/>
        <c:axId val="149562496"/>
        <c:axId val="149564032"/>
      </c:barChart>
      <c:catAx>
        <c:axId val="149562496"/>
        <c:scaling>
          <c:orientation val="minMax"/>
        </c:scaling>
        <c:delete val="0"/>
        <c:axPos val="b"/>
        <c:majorTickMark val="out"/>
        <c:minorTickMark val="none"/>
        <c:tickLblPos val="nextTo"/>
        <c:txPr>
          <a:bodyPr/>
          <a:lstStyle/>
          <a:p>
            <a:pPr>
              <a:defRPr sz="8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49564032"/>
        <c:crosses val="autoZero"/>
        <c:auto val="1"/>
        <c:lblAlgn val="ctr"/>
        <c:lblOffset val="100"/>
        <c:noMultiLvlLbl val="0"/>
      </c:catAx>
      <c:valAx>
        <c:axId val="149564032"/>
        <c:scaling>
          <c:orientation val="minMax"/>
          <c:max val="1"/>
          <c:min val="0"/>
        </c:scaling>
        <c:delete val="1"/>
        <c:axPos val="l"/>
        <c:numFmt formatCode="0%" sourceLinked="1"/>
        <c:majorTickMark val="out"/>
        <c:minorTickMark val="none"/>
        <c:tickLblPos val="nextTo"/>
        <c:crossAx val="14956249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8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289357212701352"/>
          <c:y val="0.38146359342053171"/>
          <c:w val="0.81342828469970663"/>
          <c:h val="0.50684069459803827"/>
        </c:manualLayout>
      </c:layout>
      <c:barChart>
        <c:barDir val="col"/>
        <c:grouping val="clustered"/>
        <c:varyColors val="0"/>
        <c:ser>
          <c:idx val="0"/>
          <c:order val="0"/>
          <c:tx>
            <c:strRef>
              <c:f>Sheet1!$A$2</c:f>
              <c:strCache>
                <c:ptCount val="1"/>
              </c:strCache>
            </c:strRef>
          </c:tx>
          <c:invertIfNegative val="0"/>
          <c:dPt>
            <c:idx val="0"/>
            <c:invertIfNegative val="0"/>
            <c:bubble3D val="0"/>
            <c:spPr>
              <a:solidFill>
                <a:schemeClr val="tx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rgbClr val="002A7E"/>
              </a:solidFill>
              <a:ln>
                <a:noFill/>
              </a:ln>
            </c:spPr>
          </c:dPt>
          <c:dPt>
            <c:idx val="7"/>
            <c:invertIfNegative val="0"/>
            <c:bubble3D val="0"/>
            <c:spPr>
              <a:solidFill>
                <a:srgbClr val="9E2600"/>
              </a:solidFill>
            </c:spPr>
          </c:dPt>
          <c:dPt>
            <c:idx val="8"/>
            <c:invertIfNegative val="0"/>
            <c:bubble3D val="0"/>
            <c:spPr>
              <a:solidFill>
                <a:schemeClr val="bg1">
                  <a:lumMod val="50000"/>
                </a:schemeClr>
              </a:solidFill>
            </c:spPr>
          </c:dPt>
          <c:dLbls>
            <c:txPr>
              <a:bodyPr/>
              <a:lstStyle/>
              <a:p>
                <a:pPr>
                  <a:defRPr sz="700" b="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Sheet1!$B$1:$J$1</c:f>
              <c:strCache>
                <c:ptCount val="9"/>
                <c:pt idx="0">
                  <c:v>AR</c:v>
                </c:pt>
                <c:pt idx="1">
                  <c:v>AU</c:v>
                </c:pt>
                <c:pt idx="2">
                  <c:v>CA</c:v>
                </c:pt>
                <c:pt idx="3">
                  <c:v>DE</c:v>
                </c:pt>
                <c:pt idx="4">
                  <c:v>JP</c:v>
                </c:pt>
                <c:pt idx="5">
                  <c:v>NL</c:v>
                </c:pt>
                <c:pt idx="6">
                  <c:v>TH</c:v>
                </c:pt>
                <c:pt idx="7">
                  <c:v>UK</c:v>
                </c:pt>
                <c:pt idx="8">
                  <c:v>US</c:v>
                </c:pt>
              </c:strCache>
            </c:strRef>
          </c:cat>
          <c:val>
            <c:numRef>
              <c:f>Sheet1!$B$2:$J$2</c:f>
              <c:numCache>
                <c:formatCode>0%</c:formatCode>
                <c:ptCount val="9"/>
                <c:pt idx="0">
                  <c:v>0.5</c:v>
                </c:pt>
                <c:pt idx="1">
                  <c:v>0.65</c:v>
                </c:pt>
                <c:pt idx="2">
                  <c:v>0.57999999999999996</c:v>
                </c:pt>
                <c:pt idx="3">
                  <c:v>0.52</c:v>
                </c:pt>
                <c:pt idx="4">
                  <c:v>0.32</c:v>
                </c:pt>
                <c:pt idx="5">
                  <c:v>0.53</c:v>
                </c:pt>
                <c:pt idx="6">
                  <c:v>0.43</c:v>
                </c:pt>
                <c:pt idx="7">
                  <c:v>0.6</c:v>
                </c:pt>
                <c:pt idx="8">
                  <c:v>0.67</c:v>
                </c:pt>
              </c:numCache>
            </c:numRef>
          </c:val>
        </c:ser>
        <c:dLbls>
          <c:showLegendKey val="0"/>
          <c:showVal val="0"/>
          <c:showCatName val="0"/>
          <c:showSerName val="0"/>
          <c:showPercent val="0"/>
          <c:showBubbleSize val="0"/>
        </c:dLbls>
        <c:gapWidth val="50"/>
        <c:axId val="149640704"/>
        <c:axId val="149642240"/>
      </c:barChart>
      <c:catAx>
        <c:axId val="149640704"/>
        <c:scaling>
          <c:orientation val="minMax"/>
        </c:scaling>
        <c:delete val="0"/>
        <c:axPos val="b"/>
        <c:majorTickMark val="out"/>
        <c:minorTickMark val="none"/>
        <c:tickLblPos val="nextTo"/>
        <c:txPr>
          <a:bodyPr/>
          <a:lstStyle/>
          <a:p>
            <a:pPr>
              <a:defRPr sz="8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49642240"/>
        <c:crosses val="autoZero"/>
        <c:auto val="1"/>
        <c:lblAlgn val="ctr"/>
        <c:lblOffset val="100"/>
        <c:noMultiLvlLbl val="0"/>
      </c:catAx>
      <c:valAx>
        <c:axId val="149642240"/>
        <c:scaling>
          <c:orientation val="minMax"/>
          <c:max val="1"/>
          <c:min val="0"/>
        </c:scaling>
        <c:delete val="1"/>
        <c:axPos val="l"/>
        <c:numFmt formatCode="0%" sourceLinked="1"/>
        <c:majorTickMark val="out"/>
        <c:minorTickMark val="none"/>
        <c:tickLblPos val="nextTo"/>
        <c:crossAx val="14964070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8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289357212701352"/>
          <c:y val="0.38146359342053171"/>
          <c:w val="0.81342828469970663"/>
          <c:h val="0.50684069459803827"/>
        </c:manualLayout>
      </c:layout>
      <c:barChart>
        <c:barDir val="col"/>
        <c:grouping val="clustered"/>
        <c:varyColors val="0"/>
        <c:ser>
          <c:idx val="0"/>
          <c:order val="0"/>
          <c:tx>
            <c:strRef>
              <c:f>Sheet1!$A$2</c:f>
              <c:strCache>
                <c:ptCount val="1"/>
              </c:strCache>
            </c:strRef>
          </c:tx>
          <c:invertIfNegative val="0"/>
          <c:dPt>
            <c:idx val="0"/>
            <c:invertIfNegative val="0"/>
            <c:bubble3D val="0"/>
            <c:spPr>
              <a:solidFill>
                <a:schemeClr val="tx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rgbClr val="002A7E"/>
              </a:solidFill>
              <a:ln>
                <a:noFill/>
              </a:ln>
            </c:spPr>
          </c:dPt>
          <c:dPt>
            <c:idx val="7"/>
            <c:invertIfNegative val="0"/>
            <c:bubble3D val="0"/>
            <c:spPr>
              <a:solidFill>
                <a:srgbClr val="9E2600"/>
              </a:solidFill>
            </c:spPr>
          </c:dPt>
          <c:dPt>
            <c:idx val="8"/>
            <c:invertIfNegative val="0"/>
            <c:bubble3D val="0"/>
            <c:spPr>
              <a:solidFill>
                <a:schemeClr val="bg1">
                  <a:lumMod val="50000"/>
                </a:schemeClr>
              </a:solidFill>
            </c:spPr>
          </c:dPt>
          <c:dLbls>
            <c:txPr>
              <a:bodyPr/>
              <a:lstStyle/>
              <a:p>
                <a:pPr>
                  <a:defRPr sz="700" b="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Sheet1!$B$1:$J$1</c:f>
              <c:strCache>
                <c:ptCount val="9"/>
                <c:pt idx="0">
                  <c:v>AR</c:v>
                </c:pt>
                <c:pt idx="1">
                  <c:v>AU</c:v>
                </c:pt>
                <c:pt idx="2">
                  <c:v>CA</c:v>
                </c:pt>
                <c:pt idx="3">
                  <c:v>DE</c:v>
                </c:pt>
                <c:pt idx="4">
                  <c:v>JP</c:v>
                </c:pt>
                <c:pt idx="5">
                  <c:v>NL</c:v>
                </c:pt>
                <c:pt idx="6">
                  <c:v>TH</c:v>
                </c:pt>
                <c:pt idx="7">
                  <c:v>UK</c:v>
                </c:pt>
                <c:pt idx="8">
                  <c:v>US</c:v>
                </c:pt>
              </c:strCache>
            </c:strRef>
          </c:cat>
          <c:val>
            <c:numRef>
              <c:f>Sheet1!$B$2:$J$2</c:f>
              <c:numCache>
                <c:formatCode>0%</c:formatCode>
                <c:ptCount val="9"/>
                <c:pt idx="0">
                  <c:v>0.53</c:v>
                </c:pt>
                <c:pt idx="1">
                  <c:v>0.51</c:v>
                </c:pt>
                <c:pt idx="2">
                  <c:v>0.49</c:v>
                </c:pt>
                <c:pt idx="3">
                  <c:v>0.47</c:v>
                </c:pt>
                <c:pt idx="4">
                  <c:v>0.43</c:v>
                </c:pt>
                <c:pt idx="5">
                  <c:v>0.43</c:v>
                </c:pt>
                <c:pt idx="6">
                  <c:v>0.43</c:v>
                </c:pt>
                <c:pt idx="7">
                  <c:v>0.46</c:v>
                </c:pt>
                <c:pt idx="8">
                  <c:v>0.51</c:v>
                </c:pt>
              </c:numCache>
            </c:numRef>
          </c:val>
        </c:ser>
        <c:dLbls>
          <c:showLegendKey val="0"/>
          <c:showVal val="0"/>
          <c:showCatName val="0"/>
          <c:showSerName val="0"/>
          <c:showPercent val="0"/>
          <c:showBubbleSize val="0"/>
        </c:dLbls>
        <c:gapWidth val="50"/>
        <c:axId val="149686144"/>
        <c:axId val="149687680"/>
      </c:barChart>
      <c:catAx>
        <c:axId val="149686144"/>
        <c:scaling>
          <c:orientation val="minMax"/>
        </c:scaling>
        <c:delete val="0"/>
        <c:axPos val="b"/>
        <c:majorTickMark val="out"/>
        <c:minorTickMark val="none"/>
        <c:tickLblPos val="nextTo"/>
        <c:txPr>
          <a:bodyPr/>
          <a:lstStyle/>
          <a:p>
            <a:pPr>
              <a:defRPr sz="8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49687680"/>
        <c:crosses val="autoZero"/>
        <c:auto val="1"/>
        <c:lblAlgn val="ctr"/>
        <c:lblOffset val="100"/>
        <c:noMultiLvlLbl val="0"/>
      </c:catAx>
      <c:valAx>
        <c:axId val="149687680"/>
        <c:scaling>
          <c:orientation val="minMax"/>
          <c:max val="1"/>
          <c:min val="0"/>
        </c:scaling>
        <c:delete val="1"/>
        <c:axPos val="l"/>
        <c:numFmt formatCode="0%" sourceLinked="1"/>
        <c:majorTickMark val="out"/>
        <c:minorTickMark val="none"/>
        <c:tickLblPos val="nextTo"/>
        <c:crossAx val="14968614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289357212701352"/>
          <c:y val="0.38146359342053171"/>
          <c:w val="0.81342828469970663"/>
          <c:h val="0.50684069459803827"/>
        </c:manualLayout>
      </c:layout>
      <c:barChart>
        <c:barDir val="col"/>
        <c:grouping val="clustered"/>
        <c:varyColors val="0"/>
        <c:ser>
          <c:idx val="0"/>
          <c:order val="0"/>
          <c:tx>
            <c:strRef>
              <c:f>Sheet1!$A$2</c:f>
              <c:strCache>
                <c:ptCount val="1"/>
              </c:strCache>
            </c:strRef>
          </c:tx>
          <c:invertIfNegative val="0"/>
          <c:dPt>
            <c:idx val="0"/>
            <c:invertIfNegative val="0"/>
            <c:bubble3D val="0"/>
            <c:spPr>
              <a:solidFill>
                <a:schemeClr val="tx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rgbClr val="002A7E"/>
              </a:solidFill>
              <a:ln>
                <a:noFill/>
              </a:ln>
            </c:spPr>
          </c:dPt>
          <c:dPt>
            <c:idx val="7"/>
            <c:invertIfNegative val="0"/>
            <c:bubble3D val="0"/>
            <c:spPr>
              <a:solidFill>
                <a:srgbClr val="9E2600"/>
              </a:solidFill>
            </c:spPr>
          </c:dPt>
          <c:dPt>
            <c:idx val="8"/>
            <c:invertIfNegative val="0"/>
            <c:bubble3D val="0"/>
            <c:spPr>
              <a:solidFill>
                <a:schemeClr val="bg1">
                  <a:lumMod val="50000"/>
                </a:schemeClr>
              </a:solidFill>
            </c:spPr>
          </c:dPt>
          <c:dLbls>
            <c:txPr>
              <a:bodyPr/>
              <a:lstStyle/>
              <a:p>
                <a:pPr>
                  <a:defRPr sz="700" b="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Sheet1!$B$1:$J$1</c:f>
              <c:strCache>
                <c:ptCount val="9"/>
                <c:pt idx="0">
                  <c:v>AR</c:v>
                </c:pt>
                <c:pt idx="1">
                  <c:v>AU</c:v>
                </c:pt>
                <c:pt idx="2">
                  <c:v>CA</c:v>
                </c:pt>
                <c:pt idx="3">
                  <c:v>DE</c:v>
                </c:pt>
                <c:pt idx="4">
                  <c:v>JP</c:v>
                </c:pt>
                <c:pt idx="5">
                  <c:v>NL</c:v>
                </c:pt>
                <c:pt idx="6">
                  <c:v>TH</c:v>
                </c:pt>
                <c:pt idx="7">
                  <c:v>UK</c:v>
                </c:pt>
                <c:pt idx="8">
                  <c:v>US</c:v>
                </c:pt>
              </c:strCache>
            </c:strRef>
          </c:cat>
          <c:val>
            <c:numRef>
              <c:f>Sheet1!$B$2:$J$2</c:f>
              <c:numCache>
                <c:formatCode>0%</c:formatCode>
                <c:ptCount val="9"/>
                <c:pt idx="0">
                  <c:v>0.89</c:v>
                </c:pt>
                <c:pt idx="1">
                  <c:v>0.91</c:v>
                </c:pt>
                <c:pt idx="2">
                  <c:v>0.87</c:v>
                </c:pt>
                <c:pt idx="3">
                  <c:v>0.6</c:v>
                </c:pt>
                <c:pt idx="4">
                  <c:v>0.72</c:v>
                </c:pt>
                <c:pt idx="5">
                  <c:v>0.78</c:v>
                </c:pt>
                <c:pt idx="6">
                  <c:v>0.82</c:v>
                </c:pt>
                <c:pt idx="7">
                  <c:v>0.91</c:v>
                </c:pt>
                <c:pt idx="8">
                  <c:v>0.88</c:v>
                </c:pt>
              </c:numCache>
            </c:numRef>
          </c:val>
        </c:ser>
        <c:dLbls>
          <c:showLegendKey val="0"/>
          <c:showVal val="0"/>
          <c:showCatName val="0"/>
          <c:showSerName val="0"/>
          <c:showPercent val="0"/>
          <c:showBubbleSize val="0"/>
        </c:dLbls>
        <c:gapWidth val="50"/>
        <c:axId val="140768768"/>
        <c:axId val="140770304"/>
      </c:barChart>
      <c:catAx>
        <c:axId val="140768768"/>
        <c:scaling>
          <c:orientation val="minMax"/>
        </c:scaling>
        <c:delete val="0"/>
        <c:axPos val="b"/>
        <c:majorTickMark val="out"/>
        <c:minorTickMark val="none"/>
        <c:tickLblPos val="nextTo"/>
        <c:txPr>
          <a:bodyPr/>
          <a:lstStyle/>
          <a:p>
            <a:pPr>
              <a:defRPr sz="8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40770304"/>
        <c:crosses val="autoZero"/>
        <c:auto val="1"/>
        <c:lblAlgn val="ctr"/>
        <c:lblOffset val="100"/>
        <c:noMultiLvlLbl val="0"/>
      </c:catAx>
      <c:valAx>
        <c:axId val="140770304"/>
        <c:scaling>
          <c:orientation val="minMax"/>
          <c:max val="1"/>
          <c:min val="0"/>
        </c:scaling>
        <c:delete val="1"/>
        <c:axPos val="l"/>
        <c:numFmt formatCode="0%" sourceLinked="1"/>
        <c:majorTickMark val="out"/>
        <c:minorTickMark val="none"/>
        <c:tickLblPos val="nextTo"/>
        <c:crossAx val="14076876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9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289357212701352"/>
          <c:y val="0.38146359342053171"/>
          <c:w val="0.81342828469970663"/>
          <c:h val="0.50684069459803827"/>
        </c:manualLayout>
      </c:layout>
      <c:barChart>
        <c:barDir val="col"/>
        <c:grouping val="clustered"/>
        <c:varyColors val="0"/>
        <c:ser>
          <c:idx val="0"/>
          <c:order val="0"/>
          <c:tx>
            <c:strRef>
              <c:f>Sheet1!$A$2</c:f>
              <c:strCache>
                <c:ptCount val="1"/>
              </c:strCache>
            </c:strRef>
          </c:tx>
          <c:invertIfNegative val="0"/>
          <c:dPt>
            <c:idx val="0"/>
            <c:invertIfNegative val="0"/>
            <c:bubble3D val="0"/>
            <c:spPr>
              <a:solidFill>
                <a:schemeClr val="tx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rgbClr val="002A7E"/>
              </a:solidFill>
              <a:ln>
                <a:noFill/>
              </a:ln>
            </c:spPr>
          </c:dPt>
          <c:dPt>
            <c:idx val="7"/>
            <c:invertIfNegative val="0"/>
            <c:bubble3D val="0"/>
            <c:spPr>
              <a:solidFill>
                <a:srgbClr val="9E2600"/>
              </a:solidFill>
            </c:spPr>
          </c:dPt>
          <c:dPt>
            <c:idx val="8"/>
            <c:invertIfNegative val="0"/>
            <c:bubble3D val="0"/>
            <c:spPr>
              <a:solidFill>
                <a:schemeClr val="bg1">
                  <a:lumMod val="50000"/>
                </a:schemeClr>
              </a:solidFill>
            </c:spPr>
          </c:dPt>
          <c:dLbls>
            <c:txPr>
              <a:bodyPr/>
              <a:lstStyle/>
              <a:p>
                <a:pPr>
                  <a:defRPr sz="700" b="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Sheet1!$B$1:$J$1</c:f>
              <c:strCache>
                <c:ptCount val="9"/>
                <c:pt idx="0">
                  <c:v>AR</c:v>
                </c:pt>
                <c:pt idx="1">
                  <c:v>AU</c:v>
                </c:pt>
                <c:pt idx="2">
                  <c:v>CA</c:v>
                </c:pt>
                <c:pt idx="3">
                  <c:v>DE</c:v>
                </c:pt>
                <c:pt idx="4">
                  <c:v>JP</c:v>
                </c:pt>
                <c:pt idx="5">
                  <c:v>NL</c:v>
                </c:pt>
                <c:pt idx="6">
                  <c:v>TH</c:v>
                </c:pt>
                <c:pt idx="7">
                  <c:v>UK</c:v>
                </c:pt>
                <c:pt idx="8">
                  <c:v>US</c:v>
                </c:pt>
              </c:strCache>
            </c:strRef>
          </c:cat>
          <c:val>
            <c:numRef>
              <c:f>Sheet1!$B$2:$J$2</c:f>
              <c:numCache>
                <c:formatCode>0%</c:formatCode>
                <c:ptCount val="9"/>
                <c:pt idx="0">
                  <c:v>7.0000000000000007E-2</c:v>
                </c:pt>
                <c:pt idx="1">
                  <c:v>0.03</c:v>
                </c:pt>
                <c:pt idx="2">
                  <c:v>0.05</c:v>
                </c:pt>
                <c:pt idx="3">
                  <c:v>0.03</c:v>
                </c:pt>
                <c:pt idx="4">
                  <c:v>0.11</c:v>
                </c:pt>
                <c:pt idx="5">
                  <c:v>0.02</c:v>
                </c:pt>
                <c:pt idx="6">
                  <c:v>7.0000000000000007E-2</c:v>
                </c:pt>
                <c:pt idx="7">
                  <c:v>0.04</c:v>
                </c:pt>
                <c:pt idx="8">
                  <c:v>0.05</c:v>
                </c:pt>
              </c:numCache>
            </c:numRef>
          </c:val>
        </c:ser>
        <c:dLbls>
          <c:showLegendKey val="0"/>
          <c:showVal val="0"/>
          <c:showCatName val="0"/>
          <c:showSerName val="0"/>
          <c:showPercent val="0"/>
          <c:showBubbleSize val="0"/>
        </c:dLbls>
        <c:gapWidth val="50"/>
        <c:axId val="150699392"/>
        <c:axId val="150701184"/>
      </c:barChart>
      <c:catAx>
        <c:axId val="150699392"/>
        <c:scaling>
          <c:orientation val="minMax"/>
        </c:scaling>
        <c:delete val="0"/>
        <c:axPos val="b"/>
        <c:majorTickMark val="out"/>
        <c:minorTickMark val="none"/>
        <c:tickLblPos val="nextTo"/>
        <c:txPr>
          <a:bodyPr/>
          <a:lstStyle/>
          <a:p>
            <a:pPr>
              <a:defRPr sz="8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50701184"/>
        <c:crosses val="autoZero"/>
        <c:auto val="1"/>
        <c:lblAlgn val="ctr"/>
        <c:lblOffset val="100"/>
        <c:noMultiLvlLbl val="0"/>
      </c:catAx>
      <c:valAx>
        <c:axId val="150701184"/>
        <c:scaling>
          <c:orientation val="minMax"/>
          <c:max val="1"/>
          <c:min val="0"/>
        </c:scaling>
        <c:delete val="1"/>
        <c:axPos val="l"/>
        <c:numFmt formatCode="0%" sourceLinked="1"/>
        <c:majorTickMark val="out"/>
        <c:minorTickMark val="none"/>
        <c:tickLblPos val="nextTo"/>
        <c:crossAx val="15069939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9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289357212701352"/>
          <c:y val="0.38146359342053171"/>
          <c:w val="0.81342828469970663"/>
          <c:h val="0.50684069459803827"/>
        </c:manualLayout>
      </c:layout>
      <c:barChart>
        <c:barDir val="col"/>
        <c:grouping val="clustered"/>
        <c:varyColors val="0"/>
        <c:ser>
          <c:idx val="0"/>
          <c:order val="0"/>
          <c:tx>
            <c:strRef>
              <c:f>Sheet1!$A$2</c:f>
              <c:strCache>
                <c:ptCount val="1"/>
              </c:strCache>
            </c:strRef>
          </c:tx>
          <c:invertIfNegative val="0"/>
          <c:dPt>
            <c:idx val="0"/>
            <c:invertIfNegative val="0"/>
            <c:bubble3D val="0"/>
            <c:spPr>
              <a:solidFill>
                <a:schemeClr val="tx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rgbClr val="002A7E"/>
              </a:solidFill>
              <a:ln>
                <a:noFill/>
              </a:ln>
            </c:spPr>
          </c:dPt>
          <c:dPt>
            <c:idx val="7"/>
            <c:invertIfNegative val="0"/>
            <c:bubble3D val="0"/>
            <c:spPr>
              <a:solidFill>
                <a:srgbClr val="9E2600"/>
              </a:solidFill>
            </c:spPr>
          </c:dPt>
          <c:dPt>
            <c:idx val="8"/>
            <c:invertIfNegative val="0"/>
            <c:bubble3D val="0"/>
            <c:spPr>
              <a:solidFill>
                <a:schemeClr val="bg1">
                  <a:lumMod val="50000"/>
                </a:schemeClr>
              </a:solidFill>
            </c:spPr>
          </c:dPt>
          <c:dLbls>
            <c:txPr>
              <a:bodyPr/>
              <a:lstStyle/>
              <a:p>
                <a:pPr>
                  <a:defRPr sz="700" b="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Sheet1!$B$1:$J$1</c:f>
              <c:strCache>
                <c:ptCount val="9"/>
                <c:pt idx="0">
                  <c:v>AR</c:v>
                </c:pt>
                <c:pt idx="1">
                  <c:v>AU</c:v>
                </c:pt>
                <c:pt idx="2">
                  <c:v>CA</c:v>
                </c:pt>
                <c:pt idx="3">
                  <c:v>DE</c:v>
                </c:pt>
                <c:pt idx="4">
                  <c:v>JP</c:v>
                </c:pt>
                <c:pt idx="5">
                  <c:v>NL</c:v>
                </c:pt>
                <c:pt idx="6">
                  <c:v>TH</c:v>
                </c:pt>
                <c:pt idx="7">
                  <c:v>UK</c:v>
                </c:pt>
                <c:pt idx="8">
                  <c:v>US</c:v>
                </c:pt>
              </c:strCache>
            </c:strRef>
          </c:cat>
          <c:val>
            <c:numRef>
              <c:f>Sheet1!$B$2:$J$2</c:f>
              <c:numCache>
                <c:formatCode>0%</c:formatCode>
                <c:ptCount val="9"/>
                <c:pt idx="0">
                  <c:v>0.6</c:v>
                </c:pt>
                <c:pt idx="1">
                  <c:v>0.46</c:v>
                </c:pt>
                <c:pt idx="2">
                  <c:v>0.51</c:v>
                </c:pt>
                <c:pt idx="3">
                  <c:v>0.39</c:v>
                </c:pt>
                <c:pt idx="4">
                  <c:v>0.65</c:v>
                </c:pt>
                <c:pt idx="5">
                  <c:v>0.53</c:v>
                </c:pt>
                <c:pt idx="6">
                  <c:v>0.66</c:v>
                </c:pt>
                <c:pt idx="7">
                  <c:v>0.45</c:v>
                </c:pt>
                <c:pt idx="8">
                  <c:v>0.48</c:v>
                </c:pt>
              </c:numCache>
            </c:numRef>
          </c:val>
        </c:ser>
        <c:dLbls>
          <c:showLegendKey val="0"/>
          <c:showVal val="0"/>
          <c:showCatName val="0"/>
          <c:showSerName val="0"/>
          <c:showPercent val="0"/>
          <c:showBubbleSize val="0"/>
        </c:dLbls>
        <c:gapWidth val="50"/>
        <c:axId val="150622208"/>
        <c:axId val="150623744"/>
      </c:barChart>
      <c:catAx>
        <c:axId val="150622208"/>
        <c:scaling>
          <c:orientation val="minMax"/>
        </c:scaling>
        <c:delete val="0"/>
        <c:axPos val="b"/>
        <c:majorTickMark val="out"/>
        <c:minorTickMark val="none"/>
        <c:tickLblPos val="nextTo"/>
        <c:txPr>
          <a:bodyPr/>
          <a:lstStyle/>
          <a:p>
            <a:pPr>
              <a:defRPr sz="8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50623744"/>
        <c:crosses val="autoZero"/>
        <c:auto val="1"/>
        <c:lblAlgn val="ctr"/>
        <c:lblOffset val="100"/>
        <c:noMultiLvlLbl val="0"/>
      </c:catAx>
      <c:valAx>
        <c:axId val="150623744"/>
        <c:scaling>
          <c:orientation val="minMax"/>
          <c:max val="1"/>
          <c:min val="0"/>
        </c:scaling>
        <c:delete val="1"/>
        <c:axPos val="l"/>
        <c:numFmt formatCode="0%" sourceLinked="1"/>
        <c:majorTickMark val="out"/>
        <c:minorTickMark val="none"/>
        <c:tickLblPos val="nextTo"/>
        <c:crossAx val="15062220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9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289357212701352"/>
          <c:y val="0.38146359342053171"/>
          <c:w val="0.81342828469970663"/>
          <c:h val="0.50684069459803827"/>
        </c:manualLayout>
      </c:layout>
      <c:barChart>
        <c:barDir val="col"/>
        <c:grouping val="clustered"/>
        <c:varyColors val="0"/>
        <c:ser>
          <c:idx val="0"/>
          <c:order val="0"/>
          <c:tx>
            <c:strRef>
              <c:f>Sheet1!$A$2</c:f>
              <c:strCache>
                <c:ptCount val="1"/>
              </c:strCache>
            </c:strRef>
          </c:tx>
          <c:invertIfNegative val="0"/>
          <c:dPt>
            <c:idx val="0"/>
            <c:invertIfNegative val="0"/>
            <c:bubble3D val="0"/>
            <c:spPr>
              <a:solidFill>
                <a:schemeClr val="tx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rgbClr val="002A7E"/>
              </a:solidFill>
              <a:ln>
                <a:noFill/>
              </a:ln>
            </c:spPr>
          </c:dPt>
          <c:dPt>
            <c:idx val="7"/>
            <c:invertIfNegative val="0"/>
            <c:bubble3D val="0"/>
            <c:spPr>
              <a:solidFill>
                <a:srgbClr val="9E2600"/>
              </a:solidFill>
            </c:spPr>
          </c:dPt>
          <c:dPt>
            <c:idx val="8"/>
            <c:invertIfNegative val="0"/>
            <c:bubble3D val="0"/>
            <c:spPr>
              <a:solidFill>
                <a:schemeClr val="bg1">
                  <a:lumMod val="50000"/>
                </a:schemeClr>
              </a:solidFill>
            </c:spPr>
          </c:dPt>
          <c:dLbls>
            <c:txPr>
              <a:bodyPr/>
              <a:lstStyle/>
              <a:p>
                <a:pPr>
                  <a:defRPr sz="700" b="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Sheet1!$B$1:$J$1</c:f>
              <c:strCache>
                <c:ptCount val="9"/>
                <c:pt idx="0">
                  <c:v>AR</c:v>
                </c:pt>
                <c:pt idx="1">
                  <c:v>AU</c:v>
                </c:pt>
                <c:pt idx="2">
                  <c:v>CA</c:v>
                </c:pt>
                <c:pt idx="3">
                  <c:v>DE</c:v>
                </c:pt>
                <c:pt idx="4">
                  <c:v>JP</c:v>
                </c:pt>
                <c:pt idx="5">
                  <c:v>NL</c:v>
                </c:pt>
                <c:pt idx="6">
                  <c:v>TH</c:v>
                </c:pt>
                <c:pt idx="7">
                  <c:v>UK</c:v>
                </c:pt>
                <c:pt idx="8">
                  <c:v>US</c:v>
                </c:pt>
              </c:strCache>
            </c:strRef>
          </c:cat>
          <c:val>
            <c:numRef>
              <c:f>Sheet1!$B$2:$J$2</c:f>
              <c:numCache>
                <c:formatCode>0%</c:formatCode>
                <c:ptCount val="9"/>
                <c:pt idx="0">
                  <c:v>0.54</c:v>
                </c:pt>
                <c:pt idx="1">
                  <c:v>0.43</c:v>
                </c:pt>
                <c:pt idx="2">
                  <c:v>0.46</c:v>
                </c:pt>
                <c:pt idx="3">
                  <c:v>0.45</c:v>
                </c:pt>
                <c:pt idx="4">
                  <c:v>0.49</c:v>
                </c:pt>
                <c:pt idx="5">
                  <c:v>0.41</c:v>
                </c:pt>
                <c:pt idx="6">
                  <c:v>0.47</c:v>
                </c:pt>
                <c:pt idx="7">
                  <c:v>0.4</c:v>
                </c:pt>
                <c:pt idx="8">
                  <c:v>0.42</c:v>
                </c:pt>
              </c:numCache>
            </c:numRef>
          </c:val>
        </c:ser>
        <c:dLbls>
          <c:showLegendKey val="0"/>
          <c:showVal val="0"/>
          <c:showCatName val="0"/>
          <c:showSerName val="0"/>
          <c:showPercent val="0"/>
          <c:showBubbleSize val="0"/>
        </c:dLbls>
        <c:gapWidth val="50"/>
        <c:axId val="150647168"/>
        <c:axId val="150648704"/>
      </c:barChart>
      <c:catAx>
        <c:axId val="150647168"/>
        <c:scaling>
          <c:orientation val="minMax"/>
        </c:scaling>
        <c:delete val="0"/>
        <c:axPos val="b"/>
        <c:majorTickMark val="out"/>
        <c:minorTickMark val="none"/>
        <c:tickLblPos val="nextTo"/>
        <c:txPr>
          <a:bodyPr/>
          <a:lstStyle/>
          <a:p>
            <a:pPr>
              <a:defRPr sz="8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50648704"/>
        <c:crosses val="autoZero"/>
        <c:auto val="1"/>
        <c:lblAlgn val="ctr"/>
        <c:lblOffset val="100"/>
        <c:noMultiLvlLbl val="0"/>
      </c:catAx>
      <c:valAx>
        <c:axId val="150648704"/>
        <c:scaling>
          <c:orientation val="minMax"/>
          <c:max val="1"/>
          <c:min val="0"/>
        </c:scaling>
        <c:delete val="1"/>
        <c:axPos val="l"/>
        <c:numFmt formatCode="0%" sourceLinked="1"/>
        <c:majorTickMark val="out"/>
        <c:minorTickMark val="none"/>
        <c:tickLblPos val="nextTo"/>
        <c:crossAx val="15064716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9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289357212701352"/>
          <c:y val="0.38146359342053171"/>
          <c:w val="0.81342828469970663"/>
          <c:h val="0.50684069459803827"/>
        </c:manualLayout>
      </c:layout>
      <c:barChart>
        <c:barDir val="col"/>
        <c:grouping val="clustered"/>
        <c:varyColors val="0"/>
        <c:ser>
          <c:idx val="0"/>
          <c:order val="0"/>
          <c:tx>
            <c:strRef>
              <c:f>Sheet1!$A$2</c:f>
              <c:strCache>
                <c:ptCount val="1"/>
              </c:strCache>
            </c:strRef>
          </c:tx>
          <c:invertIfNegative val="0"/>
          <c:dPt>
            <c:idx val="0"/>
            <c:invertIfNegative val="0"/>
            <c:bubble3D val="0"/>
            <c:spPr>
              <a:solidFill>
                <a:schemeClr val="tx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rgbClr val="002A7E"/>
              </a:solidFill>
              <a:ln>
                <a:noFill/>
              </a:ln>
            </c:spPr>
          </c:dPt>
          <c:dPt>
            <c:idx val="7"/>
            <c:invertIfNegative val="0"/>
            <c:bubble3D val="0"/>
            <c:spPr>
              <a:solidFill>
                <a:srgbClr val="9E2600"/>
              </a:solidFill>
            </c:spPr>
          </c:dPt>
          <c:dPt>
            <c:idx val="8"/>
            <c:invertIfNegative val="0"/>
            <c:bubble3D val="0"/>
            <c:spPr>
              <a:solidFill>
                <a:schemeClr val="bg1">
                  <a:lumMod val="50000"/>
                </a:schemeClr>
              </a:solidFill>
            </c:spPr>
          </c:dPt>
          <c:dLbls>
            <c:txPr>
              <a:bodyPr/>
              <a:lstStyle/>
              <a:p>
                <a:pPr>
                  <a:defRPr sz="700" b="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Sheet1!$B$1:$J$1</c:f>
              <c:strCache>
                <c:ptCount val="9"/>
                <c:pt idx="0">
                  <c:v>AR</c:v>
                </c:pt>
                <c:pt idx="1">
                  <c:v>AU</c:v>
                </c:pt>
                <c:pt idx="2">
                  <c:v>CA</c:v>
                </c:pt>
                <c:pt idx="3">
                  <c:v>DE</c:v>
                </c:pt>
                <c:pt idx="4">
                  <c:v>JP</c:v>
                </c:pt>
                <c:pt idx="5">
                  <c:v>NL</c:v>
                </c:pt>
                <c:pt idx="6">
                  <c:v>TH</c:v>
                </c:pt>
                <c:pt idx="7">
                  <c:v>UK</c:v>
                </c:pt>
                <c:pt idx="8">
                  <c:v>US</c:v>
                </c:pt>
              </c:strCache>
            </c:strRef>
          </c:cat>
          <c:val>
            <c:numRef>
              <c:f>Sheet1!$B$2:$J$2</c:f>
              <c:numCache>
                <c:formatCode>0%</c:formatCode>
                <c:ptCount val="9"/>
                <c:pt idx="0">
                  <c:v>0.13</c:v>
                </c:pt>
                <c:pt idx="1">
                  <c:v>0.1</c:v>
                </c:pt>
                <c:pt idx="2">
                  <c:v>0.15</c:v>
                </c:pt>
                <c:pt idx="3">
                  <c:v>0.12</c:v>
                </c:pt>
                <c:pt idx="4">
                  <c:v>0.13</c:v>
                </c:pt>
                <c:pt idx="5">
                  <c:v>0.13</c:v>
                </c:pt>
                <c:pt idx="6">
                  <c:v>0.14000000000000001</c:v>
                </c:pt>
                <c:pt idx="7">
                  <c:v>0.1</c:v>
                </c:pt>
                <c:pt idx="8">
                  <c:v>0.12</c:v>
                </c:pt>
              </c:numCache>
            </c:numRef>
          </c:val>
        </c:ser>
        <c:dLbls>
          <c:showLegendKey val="0"/>
          <c:showVal val="0"/>
          <c:showCatName val="0"/>
          <c:showSerName val="0"/>
          <c:showPercent val="0"/>
          <c:showBubbleSize val="0"/>
        </c:dLbls>
        <c:gapWidth val="50"/>
        <c:axId val="151450368"/>
        <c:axId val="151451904"/>
      </c:barChart>
      <c:catAx>
        <c:axId val="151450368"/>
        <c:scaling>
          <c:orientation val="minMax"/>
        </c:scaling>
        <c:delete val="0"/>
        <c:axPos val="b"/>
        <c:majorTickMark val="out"/>
        <c:minorTickMark val="none"/>
        <c:tickLblPos val="nextTo"/>
        <c:txPr>
          <a:bodyPr/>
          <a:lstStyle/>
          <a:p>
            <a:pPr>
              <a:defRPr sz="8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51451904"/>
        <c:crosses val="autoZero"/>
        <c:auto val="1"/>
        <c:lblAlgn val="ctr"/>
        <c:lblOffset val="100"/>
        <c:noMultiLvlLbl val="0"/>
      </c:catAx>
      <c:valAx>
        <c:axId val="151451904"/>
        <c:scaling>
          <c:orientation val="minMax"/>
          <c:max val="1"/>
          <c:min val="0"/>
        </c:scaling>
        <c:delete val="1"/>
        <c:axPos val="l"/>
        <c:numFmt formatCode="0%" sourceLinked="1"/>
        <c:majorTickMark val="out"/>
        <c:minorTickMark val="none"/>
        <c:tickLblPos val="nextTo"/>
        <c:crossAx val="15145036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9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289357212701352"/>
          <c:y val="0.38146359342053171"/>
          <c:w val="0.81342828469970663"/>
          <c:h val="0.50684069459803827"/>
        </c:manualLayout>
      </c:layout>
      <c:barChart>
        <c:barDir val="col"/>
        <c:grouping val="clustered"/>
        <c:varyColors val="0"/>
        <c:ser>
          <c:idx val="0"/>
          <c:order val="0"/>
          <c:tx>
            <c:strRef>
              <c:f>Sheet1!$A$2</c:f>
              <c:strCache>
                <c:ptCount val="1"/>
              </c:strCache>
            </c:strRef>
          </c:tx>
          <c:invertIfNegative val="0"/>
          <c:dPt>
            <c:idx val="0"/>
            <c:invertIfNegative val="0"/>
            <c:bubble3D val="0"/>
            <c:spPr>
              <a:solidFill>
                <a:schemeClr val="tx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rgbClr val="002A7E"/>
              </a:solidFill>
              <a:ln>
                <a:noFill/>
              </a:ln>
            </c:spPr>
          </c:dPt>
          <c:dPt>
            <c:idx val="7"/>
            <c:invertIfNegative val="0"/>
            <c:bubble3D val="0"/>
            <c:spPr>
              <a:solidFill>
                <a:srgbClr val="9E2600"/>
              </a:solidFill>
            </c:spPr>
          </c:dPt>
          <c:dPt>
            <c:idx val="8"/>
            <c:invertIfNegative val="0"/>
            <c:bubble3D val="0"/>
            <c:spPr>
              <a:solidFill>
                <a:schemeClr val="bg1">
                  <a:lumMod val="50000"/>
                </a:schemeClr>
              </a:solidFill>
            </c:spPr>
          </c:dPt>
          <c:dLbls>
            <c:txPr>
              <a:bodyPr/>
              <a:lstStyle/>
              <a:p>
                <a:pPr>
                  <a:defRPr sz="700" b="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Sheet1!$B$1:$J$1</c:f>
              <c:strCache>
                <c:ptCount val="9"/>
                <c:pt idx="0">
                  <c:v>AR</c:v>
                </c:pt>
                <c:pt idx="1">
                  <c:v>AU</c:v>
                </c:pt>
                <c:pt idx="2">
                  <c:v>CA</c:v>
                </c:pt>
                <c:pt idx="3">
                  <c:v>DE</c:v>
                </c:pt>
                <c:pt idx="4">
                  <c:v>JP</c:v>
                </c:pt>
                <c:pt idx="5">
                  <c:v>NL</c:v>
                </c:pt>
                <c:pt idx="6">
                  <c:v>TH</c:v>
                </c:pt>
                <c:pt idx="7">
                  <c:v>UK</c:v>
                </c:pt>
                <c:pt idx="8">
                  <c:v>US</c:v>
                </c:pt>
              </c:strCache>
            </c:strRef>
          </c:cat>
          <c:val>
            <c:numRef>
              <c:f>Sheet1!$B$2:$J$2</c:f>
              <c:numCache>
                <c:formatCode>0%</c:formatCode>
                <c:ptCount val="9"/>
                <c:pt idx="0">
                  <c:v>0.05</c:v>
                </c:pt>
                <c:pt idx="1">
                  <c:v>0.03</c:v>
                </c:pt>
                <c:pt idx="2">
                  <c:v>0.04</c:v>
                </c:pt>
                <c:pt idx="3">
                  <c:v>0.04</c:v>
                </c:pt>
                <c:pt idx="4">
                  <c:v>0.03</c:v>
                </c:pt>
                <c:pt idx="5">
                  <c:v>0.03</c:v>
                </c:pt>
                <c:pt idx="6">
                  <c:v>0.03</c:v>
                </c:pt>
                <c:pt idx="7">
                  <c:v>0.03</c:v>
                </c:pt>
                <c:pt idx="8">
                  <c:v>0.06</c:v>
                </c:pt>
              </c:numCache>
            </c:numRef>
          </c:val>
        </c:ser>
        <c:dLbls>
          <c:showLegendKey val="0"/>
          <c:showVal val="0"/>
          <c:showCatName val="0"/>
          <c:showSerName val="0"/>
          <c:showPercent val="0"/>
          <c:showBubbleSize val="0"/>
        </c:dLbls>
        <c:gapWidth val="50"/>
        <c:axId val="151381120"/>
        <c:axId val="151382656"/>
      </c:barChart>
      <c:catAx>
        <c:axId val="151381120"/>
        <c:scaling>
          <c:orientation val="minMax"/>
        </c:scaling>
        <c:delete val="0"/>
        <c:axPos val="b"/>
        <c:majorTickMark val="out"/>
        <c:minorTickMark val="none"/>
        <c:tickLblPos val="nextTo"/>
        <c:txPr>
          <a:bodyPr/>
          <a:lstStyle/>
          <a:p>
            <a:pPr>
              <a:defRPr sz="800" b="1">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151382656"/>
        <c:crosses val="autoZero"/>
        <c:auto val="1"/>
        <c:lblAlgn val="ctr"/>
        <c:lblOffset val="100"/>
        <c:noMultiLvlLbl val="0"/>
      </c:catAx>
      <c:valAx>
        <c:axId val="151382656"/>
        <c:scaling>
          <c:orientation val="minMax"/>
          <c:max val="1"/>
          <c:min val="0"/>
        </c:scaling>
        <c:delete val="1"/>
        <c:axPos val="l"/>
        <c:numFmt formatCode="0%" sourceLinked="1"/>
        <c:majorTickMark val="out"/>
        <c:minorTickMark val="none"/>
        <c:tickLblPos val="nextTo"/>
        <c:crossAx val="15138112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9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002A7E"/>
              </a:solidFill>
            </c:spPr>
          </c:dPt>
          <c:dPt>
            <c:idx val="6"/>
            <c:invertIfNegative val="0"/>
            <c:bubble3D val="0"/>
            <c:spPr>
              <a:solidFill>
                <a:srgbClr val="002A7E"/>
              </a:solidFill>
            </c:spPr>
          </c:dPt>
          <c:dPt>
            <c:idx val="7"/>
            <c:invertIfNegative val="0"/>
            <c:bubble3D val="0"/>
            <c:spPr>
              <a:solidFill>
                <a:srgbClr val="002A7E"/>
              </a:solidFill>
            </c:spPr>
          </c:dPt>
          <c:dPt>
            <c:idx val="8"/>
            <c:invertIfNegative val="0"/>
            <c:bubble3D val="0"/>
            <c:spPr>
              <a:solidFill>
                <a:srgbClr val="C00000"/>
              </a:solidFill>
            </c:spPr>
          </c:dPt>
          <c:dPt>
            <c:idx val="9"/>
            <c:invertIfNegative val="0"/>
            <c:bubble3D val="0"/>
            <c:spPr>
              <a:solidFill>
                <a:srgbClr val="C00000"/>
              </a:solidFill>
            </c:spPr>
          </c:dPt>
          <c:dPt>
            <c:idx val="10"/>
            <c:invertIfNegative val="0"/>
            <c:bubble3D val="0"/>
            <c:spPr>
              <a:solidFill>
                <a:srgbClr val="C00000"/>
              </a:solidFill>
            </c:spPr>
          </c:dPt>
          <c:dPt>
            <c:idx val="11"/>
            <c:invertIfNegative val="0"/>
            <c:bubble3D val="0"/>
            <c:spPr>
              <a:solidFill>
                <a:srgbClr val="C00000"/>
              </a:solidFill>
            </c:spPr>
          </c:dPt>
          <c:dPt>
            <c:idx val="12"/>
            <c:invertIfNegative val="0"/>
            <c:bubble3D val="0"/>
            <c:spPr>
              <a:solidFill>
                <a:schemeClr val="tx1">
                  <a:lumMod val="65000"/>
                  <a:lumOff val="35000"/>
                </a:schemeClr>
              </a:solidFill>
            </c:spPr>
          </c:dPt>
          <c:dLbls>
            <c:dLbl>
              <c:idx val="0"/>
              <c:layout>
                <c:manualLayout>
                  <c:x val="0"/>
                  <c:y val="7.9542187735847283E-3"/>
                </c:manualLayout>
              </c:layout>
              <c:dLblPos val="outEnd"/>
              <c:showLegendKey val="0"/>
              <c:showVal val="1"/>
              <c:showCatName val="0"/>
              <c:showSerName val="0"/>
              <c:showPercent val="0"/>
              <c:showBubbleSize val="0"/>
            </c:dLbl>
            <c:dLbl>
              <c:idx val="6"/>
              <c:tx>
                <c:rich>
                  <a:bodyPr/>
                  <a:lstStyle/>
                  <a:p>
                    <a:r>
                      <a:rPr lang="en-US" dirty="0" smtClean="0"/>
                      <a:t>67%</a:t>
                    </a:r>
                    <a:endParaRPr lang="en-US" dirty="0"/>
                  </a:p>
                </c:rich>
              </c:tx>
              <c:dLblPos val="outEnd"/>
              <c:showLegendKey val="0"/>
              <c:showVal val="1"/>
              <c:showCatName val="0"/>
              <c:showSerName val="0"/>
              <c:showPercent val="0"/>
              <c:showBubbleSize val="0"/>
            </c:dLbl>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Sheet1!$A$2:$A$16</c:f>
              <c:strCache>
                <c:ptCount val="13"/>
                <c:pt idx="0">
                  <c:v>Hospital stay</c:v>
                </c:pt>
                <c:pt idx="1">
                  <c:v>Surgery</c:v>
                </c:pt>
                <c:pt idx="2">
                  <c:v>Cancer</c:v>
                </c:pt>
                <c:pt idx="3">
                  <c:v>Not moving for long periods </c:v>
                </c:pt>
                <c:pt idx="4">
                  <c:v>Pregnancy/Recent birth</c:v>
                </c:pt>
                <c:pt idx="5">
                  <c:v>Using estrogen-based meds</c:v>
                </c:pt>
                <c:pt idx="6">
                  <c:v>Family history of blood clots</c:v>
                </c:pt>
                <c:pt idx="7">
                  <c:v>Older age (65+)</c:v>
                </c:pt>
                <c:pt idx="8">
                  <c:v>Too much exercise</c:v>
                </c:pt>
                <c:pt idx="9">
                  <c:v>High blood cholesterol</c:v>
                </c:pt>
                <c:pt idx="10">
                  <c:v>Donating blood</c:v>
                </c:pt>
                <c:pt idx="11">
                  <c:v>High blood pressure</c:v>
                </c:pt>
                <c:pt idx="12">
                  <c:v>Not sure</c:v>
                </c:pt>
              </c:strCache>
            </c:strRef>
          </c:cat>
          <c:val>
            <c:numRef>
              <c:f>Sheet1!$B$2:$B$16</c:f>
              <c:numCache>
                <c:formatCode>0%</c:formatCode>
                <c:ptCount val="13"/>
                <c:pt idx="0">
                  <c:v>0.4</c:v>
                </c:pt>
                <c:pt idx="1">
                  <c:v>0.57999999999999996</c:v>
                </c:pt>
                <c:pt idx="2">
                  <c:v>0.21</c:v>
                </c:pt>
                <c:pt idx="3">
                  <c:v>0.71</c:v>
                </c:pt>
                <c:pt idx="4">
                  <c:v>0.33</c:v>
                </c:pt>
                <c:pt idx="5">
                  <c:v>0.32</c:v>
                </c:pt>
                <c:pt idx="6">
                  <c:v>0.67</c:v>
                </c:pt>
                <c:pt idx="7">
                  <c:v>0.51</c:v>
                </c:pt>
                <c:pt idx="8">
                  <c:v>0.05</c:v>
                </c:pt>
                <c:pt idx="9">
                  <c:v>0.48</c:v>
                </c:pt>
                <c:pt idx="10">
                  <c:v>0.06</c:v>
                </c:pt>
                <c:pt idx="11">
                  <c:v>0.42</c:v>
                </c:pt>
                <c:pt idx="12">
                  <c:v>0.12</c:v>
                </c:pt>
              </c:numCache>
            </c:numRef>
          </c:val>
        </c:ser>
        <c:dLbls>
          <c:dLblPos val="outEnd"/>
          <c:showLegendKey val="0"/>
          <c:showVal val="1"/>
          <c:showCatName val="0"/>
          <c:showSerName val="0"/>
          <c:showPercent val="0"/>
          <c:showBubbleSize val="0"/>
        </c:dLbls>
        <c:gapWidth val="50"/>
        <c:axId val="150846464"/>
        <c:axId val="150866944"/>
      </c:barChart>
      <c:catAx>
        <c:axId val="150846464"/>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50866944"/>
        <c:crosses val="autoZero"/>
        <c:auto val="1"/>
        <c:lblAlgn val="ctr"/>
        <c:lblOffset val="100"/>
        <c:noMultiLvlLbl val="0"/>
      </c:catAx>
      <c:valAx>
        <c:axId val="150866944"/>
        <c:scaling>
          <c:orientation val="minMax"/>
          <c:max val="0.8"/>
          <c:min val="0"/>
        </c:scaling>
        <c:delete val="1"/>
        <c:axPos val="t"/>
        <c:numFmt formatCode="0%" sourceLinked="1"/>
        <c:majorTickMark val="out"/>
        <c:minorTickMark val="none"/>
        <c:tickLblPos val="nextTo"/>
        <c:crossAx val="150846464"/>
        <c:crosses val="autoZero"/>
        <c:crossBetween val="between"/>
        <c:majorUnit val="0.5"/>
      </c:valAx>
    </c:plotArea>
    <c:plotVisOnly val="1"/>
    <c:dispBlanksAs val="gap"/>
    <c:showDLblsOverMax val="0"/>
  </c:chart>
  <c:txPr>
    <a:bodyPr/>
    <a:lstStyle/>
    <a:p>
      <a:pPr>
        <a:defRPr sz="1800"/>
      </a:pPr>
      <a:endParaRPr lang="en-US"/>
    </a:p>
  </c:txPr>
  <c:externalData r:id="rId1">
    <c:autoUpdate val="0"/>
  </c:externalData>
</c:chartSpace>
</file>

<file path=ppt/charts/chart9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2581048431934817"/>
          <c:y val="8.723431624406626E-2"/>
          <c:w val="0.61805816235183386"/>
          <c:h val="0.82553136751186751"/>
        </c:manualLayout>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002A7E"/>
              </a:solidFill>
            </c:spPr>
          </c:dPt>
          <c:dPt>
            <c:idx val="6"/>
            <c:invertIfNegative val="0"/>
            <c:bubble3D val="0"/>
            <c:spPr>
              <a:solidFill>
                <a:srgbClr val="002A7E"/>
              </a:solidFill>
            </c:spPr>
          </c:dPt>
          <c:dPt>
            <c:idx val="7"/>
            <c:invertIfNegative val="0"/>
            <c:bubble3D val="0"/>
            <c:spPr>
              <a:solidFill>
                <a:srgbClr val="002A7E"/>
              </a:solidFill>
            </c:spPr>
          </c:dPt>
          <c:dPt>
            <c:idx val="8"/>
            <c:invertIfNegative val="0"/>
            <c:bubble3D val="0"/>
            <c:spPr>
              <a:solidFill>
                <a:srgbClr val="C00000"/>
              </a:solidFill>
            </c:spPr>
          </c:dPt>
          <c:dPt>
            <c:idx val="9"/>
            <c:invertIfNegative val="0"/>
            <c:bubble3D val="0"/>
            <c:spPr>
              <a:solidFill>
                <a:srgbClr val="C00000"/>
              </a:solidFill>
            </c:spPr>
          </c:dPt>
          <c:dPt>
            <c:idx val="10"/>
            <c:invertIfNegative val="0"/>
            <c:bubble3D val="0"/>
            <c:spPr>
              <a:solidFill>
                <a:srgbClr val="C00000"/>
              </a:solidFill>
            </c:spPr>
          </c:dPt>
          <c:dPt>
            <c:idx val="11"/>
            <c:invertIfNegative val="0"/>
            <c:bubble3D val="0"/>
            <c:spPr>
              <a:solidFill>
                <a:srgbClr val="C00000"/>
              </a:solidFill>
            </c:spPr>
          </c:dPt>
          <c:dPt>
            <c:idx val="12"/>
            <c:invertIfNegative val="0"/>
            <c:bubble3D val="0"/>
            <c:spPr>
              <a:solidFill>
                <a:schemeClr val="tx1">
                  <a:lumMod val="65000"/>
                  <a:lumOff val="35000"/>
                </a:schemeClr>
              </a:solidFill>
            </c:spPr>
          </c:dPt>
          <c:dLbls>
            <c:dLbl>
              <c:idx val="0"/>
              <c:layout>
                <c:manualLayout>
                  <c:x val="-8.8628580879629281E-3"/>
                  <c:y val="0"/>
                </c:manualLayout>
              </c:layout>
              <c:dLblPos val="outEnd"/>
              <c:showLegendKey val="0"/>
              <c:showVal val="1"/>
              <c:showCatName val="0"/>
              <c:showSerName val="0"/>
              <c:showPercent val="0"/>
              <c:showBubbleSize val="0"/>
            </c:dLbl>
            <c:dLbl>
              <c:idx val="7"/>
              <c:tx>
                <c:rich>
                  <a:bodyPr/>
                  <a:lstStyle/>
                  <a:p>
                    <a:r>
                      <a:rPr lang="en-US" dirty="0" smtClean="0"/>
                      <a:t>49%</a:t>
                    </a:r>
                    <a:endParaRPr lang="en-US" dirty="0"/>
                  </a:p>
                </c:rich>
              </c:tx>
              <c:dLblPos val="outEnd"/>
              <c:showLegendKey val="0"/>
              <c:showVal val="1"/>
              <c:showCatName val="0"/>
              <c:showSerName val="0"/>
              <c:showPercent val="0"/>
              <c:showBubbleSize val="0"/>
            </c:dLbl>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Sheet1!$A$2:$A$14</c:f>
              <c:strCache>
                <c:ptCount val="13"/>
                <c:pt idx="0">
                  <c:v>Hospital stay</c:v>
                </c:pt>
                <c:pt idx="1">
                  <c:v>Surgery</c:v>
                </c:pt>
                <c:pt idx="2">
                  <c:v>Cancer</c:v>
                </c:pt>
                <c:pt idx="3">
                  <c:v>Not moving for long periods </c:v>
                </c:pt>
                <c:pt idx="4">
                  <c:v>Pregnancy/Recent birth</c:v>
                </c:pt>
                <c:pt idx="5">
                  <c:v>Using estrogen-based meds</c:v>
                </c:pt>
                <c:pt idx="6">
                  <c:v>Family history of blood clots</c:v>
                </c:pt>
                <c:pt idx="7">
                  <c:v>Older age (65+)</c:v>
                </c:pt>
                <c:pt idx="8">
                  <c:v>Too much exercise</c:v>
                </c:pt>
                <c:pt idx="9">
                  <c:v>High blood cholesterol</c:v>
                </c:pt>
                <c:pt idx="10">
                  <c:v>Donating blood</c:v>
                </c:pt>
                <c:pt idx="11">
                  <c:v>High blood pressure</c:v>
                </c:pt>
                <c:pt idx="12">
                  <c:v>Not sure</c:v>
                </c:pt>
              </c:strCache>
            </c:strRef>
          </c:cat>
          <c:val>
            <c:numRef>
              <c:f>Sheet1!$B$2:$B$14</c:f>
              <c:numCache>
                <c:formatCode>0%</c:formatCode>
                <c:ptCount val="13"/>
                <c:pt idx="0">
                  <c:v>0.23</c:v>
                </c:pt>
                <c:pt idx="1">
                  <c:v>0.42</c:v>
                </c:pt>
                <c:pt idx="2">
                  <c:v>0.18</c:v>
                </c:pt>
                <c:pt idx="3">
                  <c:v>0.63</c:v>
                </c:pt>
                <c:pt idx="4">
                  <c:v>0.27</c:v>
                </c:pt>
                <c:pt idx="5">
                  <c:v>0.28000000000000003</c:v>
                </c:pt>
                <c:pt idx="6">
                  <c:v>0.57999999999999996</c:v>
                </c:pt>
                <c:pt idx="7">
                  <c:v>0.49</c:v>
                </c:pt>
                <c:pt idx="8">
                  <c:v>0.05</c:v>
                </c:pt>
                <c:pt idx="9">
                  <c:v>0.51</c:v>
                </c:pt>
                <c:pt idx="10">
                  <c:v>0.04</c:v>
                </c:pt>
                <c:pt idx="11">
                  <c:v>0.46</c:v>
                </c:pt>
                <c:pt idx="12">
                  <c:v>0.15</c:v>
                </c:pt>
              </c:numCache>
            </c:numRef>
          </c:val>
        </c:ser>
        <c:dLbls>
          <c:dLblPos val="outEnd"/>
          <c:showLegendKey val="0"/>
          <c:showVal val="1"/>
          <c:showCatName val="0"/>
          <c:showSerName val="0"/>
          <c:showPercent val="0"/>
          <c:showBubbleSize val="0"/>
        </c:dLbls>
        <c:gapWidth val="50"/>
        <c:axId val="150939136"/>
        <c:axId val="150951424"/>
      </c:barChart>
      <c:catAx>
        <c:axId val="150939136"/>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50951424"/>
        <c:crosses val="autoZero"/>
        <c:auto val="1"/>
        <c:lblAlgn val="ctr"/>
        <c:lblOffset val="100"/>
        <c:noMultiLvlLbl val="0"/>
      </c:catAx>
      <c:valAx>
        <c:axId val="150951424"/>
        <c:scaling>
          <c:orientation val="minMax"/>
          <c:max val="0.8"/>
          <c:min val="0"/>
        </c:scaling>
        <c:delete val="1"/>
        <c:axPos val="t"/>
        <c:numFmt formatCode="0%" sourceLinked="1"/>
        <c:majorTickMark val="out"/>
        <c:minorTickMark val="none"/>
        <c:tickLblPos val="nextTo"/>
        <c:crossAx val="15093913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9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2372592132372141"/>
          <c:y val="8.6425504246727805E-2"/>
          <c:w val="0.60731140133155892"/>
          <c:h val="0.82714899150654442"/>
        </c:manualLayout>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002A7E"/>
              </a:solidFill>
            </c:spPr>
          </c:dPt>
          <c:dPt>
            <c:idx val="6"/>
            <c:invertIfNegative val="0"/>
            <c:bubble3D val="0"/>
            <c:spPr>
              <a:solidFill>
                <a:srgbClr val="002A7E"/>
              </a:solidFill>
            </c:spPr>
          </c:dPt>
          <c:dPt>
            <c:idx val="7"/>
            <c:invertIfNegative val="0"/>
            <c:bubble3D val="0"/>
            <c:spPr>
              <a:solidFill>
                <a:srgbClr val="002A7E"/>
              </a:solidFill>
            </c:spPr>
          </c:dPt>
          <c:dPt>
            <c:idx val="8"/>
            <c:invertIfNegative val="0"/>
            <c:bubble3D val="0"/>
            <c:spPr>
              <a:solidFill>
                <a:srgbClr val="C00000"/>
              </a:solidFill>
            </c:spPr>
          </c:dPt>
          <c:dPt>
            <c:idx val="9"/>
            <c:invertIfNegative val="0"/>
            <c:bubble3D val="0"/>
            <c:spPr>
              <a:solidFill>
                <a:srgbClr val="C00000"/>
              </a:solidFill>
            </c:spPr>
          </c:dPt>
          <c:dPt>
            <c:idx val="10"/>
            <c:invertIfNegative val="0"/>
            <c:bubble3D val="0"/>
            <c:spPr>
              <a:solidFill>
                <a:srgbClr val="C00000"/>
              </a:solidFill>
            </c:spPr>
          </c:dPt>
          <c:dPt>
            <c:idx val="11"/>
            <c:invertIfNegative val="0"/>
            <c:bubble3D val="0"/>
            <c:spPr>
              <a:solidFill>
                <a:srgbClr val="C00000"/>
              </a:solidFill>
            </c:spPr>
          </c:dPt>
          <c:dPt>
            <c:idx val="12"/>
            <c:invertIfNegative val="0"/>
            <c:bubble3D val="0"/>
            <c:spPr>
              <a:solidFill>
                <a:schemeClr val="tx1">
                  <a:lumMod val="65000"/>
                  <a:lumOff val="35000"/>
                </a:schemeClr>
              </a:solidFill>
            </c:spPr>
          </c:dPt>
          <c:dLbls>
            <c:dLbl>
              <c:idx val="0"/>
              <c:layout>
                <c:manualLayout>
                  <c:x val="-1.1493779557453286E-2"/>
                  <c:y val="0"/>
                </c:manualLayout>
              </c:layout>
              <c:dLblPos val="outEnd"/>
              <c:showLegendKey val="0"/>
              <c:showVal val="1"/>
              <c:showCatName val="0"/>
              <c:showSerName val="0"/>
              <c:showPercent val="0"/>
              <c:showBubbleSize val="0"/>
            </c:dLbl>
            <c:dLbl>
              <c:idx val="7"/>
              <c:tx>
                <c:rich>
                  <a:bodyPr/>
                  <a:lstStyle/>
                  <a:p>
                    <a:r>
                      <a:rPr lang="en-US" dirty="0" smtClean="0"/>
                      <a:t>53%</a:t>
                    </a:r>
                    <a:endParaRPr lang="en-US" dirty="0"/>
                  </a:p>
                </c:rich>
              </c:tx>
              <c:dLblPos val="outEnd"/>
              <c:showLegendKey val="0"/>
              <c:showVal val="1"/>
              <c:showCatName val="0"/>
              <c:showSerName val="0"/>
              <c:showPercent val="0"/>
              <c:showBubbleSize val="0"/>
            </c:dLbl>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Sheet1!$A$2:$A$14</c:f>
              <c:strCache>
                <c:ptCount val="13"/>
                <c:pt idx="0">
                  <c:v>Hospital stay</c:v>
                </c:pt>
                <c:pt idx="1">
                  <c:v>Surgery</c:v>
                </c:pt>
                <c:pt idx="2">
                  <c:v>Cancer</c:v>
                </c:pt>
                <c:pt idx="3">
                  <c:v>Not moving for long periods </c:v>
                </c:pt>
                <c:pt idx="4">
                  <c:v>Pregnancy/Recent birth</c:v>
                </c:pt>
                <c:pt idx="5">
                  <c:v>Using estrogen-based meds</c:v>
                </c:pt>
                <c:pt idx="6">
                  <c:v>Family history of blood clots</c:v>
                </c:pt>
                <c:pt idx="7">
                  <c:v>Older age (65+)</c:v>
                </c:pt>
                <c:pt idx="8">
                  <c:v>Too much exercise</c:v>
                </c:pt>
                <c:pt idx="9">
                  <c:v>High blood cholesterol</c:v>
                </c:pt>
                <c:pt idx="10">
                  <c:v>Donating blood</c:v>
                </c:pt>
                <c:pt idx="11">
                  <c:v>High blood pressure</c:v>
                </c:pt>
                <c:pt idx="12">
                  <c:v>Not sure</c:v>
                </c:pt>
              </c:strCache>
            </c:strRef>
          </c:cat>
          <c:val>
            <c:numRef>
              <c:f>Sheet1!$B$2:$B$14</c:f>
              <c:numCache>
                <c:formatCode>0%</c:formatCode>
                <c:ptCount val="13"/>
                <c:pt idx="0">
                  <c:v>0.13</c:v>
                </c:pt>
                <c:pt idx="1">
                  <c:v>0.3</c:v>
                </c:pt>
                <c:pt idx="2">
                  <c:v>0.17</c:v>
                </c:pt>
                <c:pt idx="3">
                  <c:v>0.5</c:v>
                </c:pt>
                <c:pt idx="4">
                  <c:v>0.17</c:v>
                </c:pt>
                <c:pt idx="5">
                  <c:v>0.22</c:v>
                </c:pt>
                <c:pt idx="6">
                  <c:v>0.5</c:v>
                </c:pt>
                <c:pt idx="7">
                  <c:v>0.53</c:v>
                </c:pt>
                <c:pt idx="8">
                  <c:v>7.0000000000000007E-2</c:v>
                </c:pt>
                <c:pt idx="9">
                  <c:v>0.6</c:v>
                </c:pt>
                <c:pt idx="10">
                  <c:v>0.05</c:v>
                </c:pt>
                <c:pt idx="11">
                  <c:v>0.54</c:v>
                </c:pt>
                <c:pt idx="12">
                  <c:v>0.13</c:v>
                </c:pt>
              </c:numCache>
            </c:numRef>
          </c:val>
        </c:ser>
        <c:dLbls>
          <c:dLblPos val="outEnd"/>
          <c:showLegendKey val="0"/>
          <c:showVal val="1"/>
          <c:showCatName val="0"/>
          <c:showSerName val="0"/>
          <c:showPercent val="0"/>
          <c:showBubbleSize val="0"/>
        </c:dLbls>
        <c:gapWidth val="50"/>
        <c:axId val="150978560"/>
        <c:axId val="151130112"/>
      </c:barChart>
      <c:catAx>
        <c:axId val="150978560"/>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51130112"/>
        <c:crosses val="autoZero"/>
        <c:auto val="1"/>
        <c:lblAlgn val="ctr"/>
        <c:lblOffset val="100"/>
        <c:noMultiLvlLbl val="0"/>
      </c:catAx>
      <c:valAx>
        <c:axId val="151130112"/>
        <c:scaling>
          <c:orientation val="minMax"/>
          <c:max val="0.85000000000000009"/>
          <c:min val="0"/>
        </c:scaling>
        <c:delete val="1"/>
        <c:axPos val="t"/>
        <c:numFmt formatCode="0%" sourceLinked="1"/>
        <c:majorTickMark val="out"/>
        <c:minorTickMark val="none"/>
        <c:tickLblPos val="nextTo"/>
        <c:crossAx val="15097856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9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002A7E"/>
              </a:solidFill>
            </c:spPr>
          </c:dPt>
          <c:dPt>
            <c:idx val="6"/>
            <c:invertIfNegative val="0"/>
            <c:bubble3D val="0"/>
            <c:spPr>
              <a:solidFill>
                <a:srgbClr val="002A7E"/>
              </a:solidFill>
            </c:spPr>
          </c:dPt>
          <c:dPt>
            <c:idx val="7"/>
            <c:invertIfNegative val="0"/>
            <c:bubble3D val="0"/>
            <c:spPr>
              <a:solidFill>
                <a:srgbClr val="002A7E"/>
              </a:solidFill>
            </c:spPr>
          </c:dPt>
          <c:dPt>
            <c:idx val="8"/>
            <c:invertIfNegative val="0"/>
            <c:bubble3D val="0"/>
            <c:spPr>
              <a:solidFill>
                <a:srgbClr val="C00000"/>
              </a:solidFill>
            </c:spPr>
          </c:dPt>
          <c:dPt>
            <c:idx val="9"/>
            <c:invertIfNegative val="0"/>
            <c:bubble3D val="0"/>
            <c:spPr>
              <a:solidFill>
                <a:srgbClr val="C00000"/>
              </a:solidFill>
            </c:spPr>
          </c:dPt>
          <c:dPt>
            <c:idx val="10"/>
            <c:invertIfNegative val="0"/>
            <c:bubble3D val="0"/>
            <c:spPr>
              <a:solidFill>
                <a:srgbClr val="C00000"/>
              </a:solidFill>
            </c:spPr>
          </c:dPt>
          <c:dPt>
            <c:idx val="11"/>
            <c:invertIfNegative val="0"/>
            <c:bubble3D val="0"/>
            <c:spPr>
              <a:solidFill>
                <a:srgbClr val="C00000"/>
              </a:solidFill>
            </c:spPr>
          </c:dPt>
          <c:dPt>
            <c:idx val="12"/>
            <c:invertIfNegative val="0"/>
            <c:bubble3D val="0"/>
            <c:spPr>
              <a:solidFill>
                <a:schemeClr val="tx1">
                  <a:lumMod val="65000"/>
                  <a:lumOff val="35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Sheet1!$A$2:$A$14</c:f>
              <c:strCache>
                <c:ptCount val="13"/>
                <c:pt idx="0">
                  <c:v>Hospital stay</c:v>
                </c:pt>
                <c:pt idx="1">
                  <c:v>Surgery</c:v>
                </c:pt>
                <c:pt idx="2">
                  <c:v>Cancer</c:v>
                </c:pt>
                <c:pt idx="3">
                  <c:v>Not moving for long periods </c:v>
                </c:pt>
                <c:pt idx="4">
                  <c:v>Pregnancy/Recent birth</c:v>
                </c:pt>
                <c:pt idx="5">
                  <c:v>Using estrogen-based meds</c:v>
                </c:pt>
                <c:pt idx="6">
                  <c:v>Family history of blood clots</c:v>
                </c:pt>
                <c:pt idx="7">
                  <c:v>Older age (65+)</c:v>
                </c:pt>
                <c:pt idx="8">
                  <c:v>Too much exercise</c:v>
                </c:pt>
                <c:pt idx="9">
                  <c:v>High blood cholesterol</c:v>
                </c:pt>
                <c:pt idx="10">
                  <c:v>Donating blood</c:v>
                </c:pt>
                <c:pt idx="11">
                  <c:v>High blood pressure</c:v>
                </c:pt>
                <c:pt idx="12">
                  <c:v>Not sure</c:v>
                </c:pt>
              </c:strCache>
            </c:strRef>
          </c:cat>
          <c:val>
            <c:numRef>
              <c:f>Sheet1!$B$2:$B$14</c:f>
              <c:numCache>
                <c:formatCode>0%</c:formatCode>
                <c:ptCount val="13"/>
                <c:pt idx="0">
                  <c:v>0.32</c:v>
                </c:pt>
                <c:pt idx="1">
                  <c:v>0.26</c:v>
                </c:pt>
                <c:pt idx="2">
                  <c:v>0.13</c:v>
                </c:pt>
                <c:pt idx="3">
                  <c:v>0.7</c:v>
                </c:pt>
                <c:pt idx="4">
                  <c:v>0.25</c:v>
                </c:pt>
                <c:pt idx="5">
                  <c:v>0.31</c:v>
                </c:pt>
                <c:pt idx="6">
                  <c:v>0.52</c:v>
                </c:pt>
                <c:pt idx="7">
                  <c:v>0.47</c:v>
                </c:pt>
                <c:pt idx="8">
                  <c:v>0.03</c:v>
                </c:pt>
                <c:pt idx="9">
                  <c:v>0.39</c:v>
                </c:pt>
                <c:pt idx="10">
                  <c:v>0.04</c:v>
                </c:pt>
                <c:pt idx="11">
                  <c:v>0.45</c:v>
                </c:pt>
                <c:pt idx="12">
                  <c:v>0.12</c:v>
                </c:pt>
              </c:numCache>
            </c:numRef>
          </c:val>
        </c:ser>
        <c:dLbls>
          <c:dLblPos val="outEnd"/>
          <c:showLegendKey val="0"/>
          <c:showVal val="1"/>
          <c:showCatName val="0"/>
          <c:showSerName val="0"/>
          <c:showPercent val="0"/>
          <c:showBubbleSize val="0"/>
        </c:dLbls>
        <c:gapWidth val="50"/>
        <c:axId val="151136512"/>
        <c:axId val="151193856"/>
      </c:barChart>
      <c:catAx>
        <c:axId val="151136512"/>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51193856"/>
        <c:crosses val="autoZero"/>
        <c:auto val="1"/>
        <c:lblAlgn val="ctr"/>
        <c:lblOffset val="100"/>
        <c:noMultiLvlLbl val="0"/>
      </c:catAx>
      <c:valAx>
        <c:axId val="151193856"/>
        <c:scaling>
          <c:orientation val="minMax"/>
          <c:max val="0.75000000000000011"/>
          <c:min val="0"/>
        </c:scaling>
        <c:delete val="1"/>
        <c:axPos val="t"/>
        <c:numFmt formatCode="0%" sourceLinked="1"/>
        <c:majorTickMark val="out"/>
        <c:minorTickMark val="none"/>
        <c:tickLblPos val="nextTo"/>
        <c:crossAx val="15113651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9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3395222424452725"/>
          <c:y val="7.4414115350934201E-2"/>
          <c:w val="0.61207365663425972"/>
          <c:h val="0.85117176929813165"/>
        </c:manualLayout>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rgbClr val="002A7E"/>
              </a:solidFill>
            </c:spPr>
          </c:dPt>
          <c:dPt>
            <c:idx val="1"/>
            <c:invertIfNegative val="0"/>
            <c:bubble3D val="0"/>
            <c:spPr>
              <a:solidFill>
                <a:srgbClr val="002A7E"/>
              </a:solidFill>
            </c:spPr>
          </c:dPt>
          <c:dPt>
            <c:idx val="2"/>
            <c:invertIfNegative val="0"/>
            <c:bubble3D val="0"/>
            <c:spPr>
              <a:solidFill>
                <a:srgbClr val="002A7E"/>
              </a:solidFill>
            </c:spPr>
          </c:dPt>
          <c:dPt>
            <c:idx val="3"/>
            <c:invertIfNegative val="0"/>
            <c:bubble3D val="0"/>
            <c:spPr>
              <a:solidFill>
                <a:srgbClr val="002A7E"/>
              </a:solidFill>
            </c:spPr>
          </c:dPt>
          <c:dPt>
            <c:idx val="4"/>
            <c:invertIfNegative val="0"/>
            <c:bubble3D val="0"/>
            <c:spPr>
              <a:solidFill>
                <a:srgbClr val="002A7E"/>
              </a:solidFill>
            </c:spPr>
          </c:dPt>
          <c:dPt>
            <c:idx val="5"/>
            <c:invertIfNegative val="0"/>
            <c:bubble3D val="0"/>
            <c:spPr>
              <a:solidFill>
                <a:srgbClr val="002A7E"/>
              </a:solidFill>
            </c:spPr>
          </c:dPt>
          <c:dPt>
            <c:idx val="6"/>
            <c:invertIfNegative val="0"/>
            <c:bubble3D val="0"/>
            <c:spPr>
              <a:solidFill>
                <a:srgbClr val="002A7E"/>
              </a:solidFill>
            </c:spPr>
          </c:dPt>
          <c:dPt>
            <c:idx val="7"/>
            <c:invertIfNegative val="0"/>
            <c:bubble3D val="0"/>
            <c:spPr>
              <a:solidFill>
                <a:srgbClr val="002A7E"/>
              </a:solidFill>
            </c:spPr>
          </c:dPt>
          <c:dPt>
            <c:idx val="8"/>
            <c:invertIfNegative val="0"/>
            <c:bubble3D val="0"/>
            <c:spPr>
              <a:solidFill>
                <a:srgbClr val="C00000"/>
              </a:solidFill>
            </c:spPr>
          </c:dPt>
          <c:dPt>
            <c:idx val="9"/>
            <c:invertIfNegative val="0"/>
            <c:bubble3D val="0"/>
            <c:spPr>
              <a:solidFill>
                <a:srgbClr val="C00000"/>
              </a:solidFill>
            </c:spPr>
          </c:dPt>
          <c:dPt>
            <c:idx val="10"/>
            <c:invertIfNegative val="0"/>
            <c:bubble3D val="0"/>
            <c:spPr>
              <a:solidFill>
                <a:srgbClr val="C00000"/>
              </a:solidFill>
            </c:spPr>
          </c:dPt>
          <c:dPt>
            <c:idx val="11"/>
            <c:invertIfNegative val="0"/>
            <c:bubble3D val="0"/>
            <c:spPr>
              <a:solidFill>
                <a:srgbClr val="C00000"/>
              </a:solidFill>
            </c:spPr>
          </c:dPt>
          <c:dPt>
            <c:idx val="12"/>
            <c:invertIfNegative val="0"/>
            <c:bubble3D val="0"/>
            <c:spPr>
              <a:solidFill>
                <a:schemeClr val="tx1">
                  <a:lumMod val="65000"/>
                  <a:lumOff val="35000"/>
                </a:schemeClr>
              </a:solidFill>
            </c:spPr>
          </c:dPt>
          <c:dLbls>
            <c:txPr>
              <a:bodyPr/>
              <a:lstStyle/>
              <a:p>
                <a:pPr>
                  <a:defRPr sz="800">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dLbls>
          <c:cat>
            <c:strRef>
              <c:f>Sheet1!$A$2:$A$14</c:f>
              <c:strCache>
                <c:ptCount val="13"/>
                <c:pt idx="0">
                  <c:v>Hospital stay</c:v>
                </c:pt>
                <c:pt idx="1">
                  <c:v>Surgery</c:v>
                </c:pt>
                <c:pt idx="2">
                  <c:v>Cancer</c:v>
                </c:pt>
                <c:pt idx="3">
                  <c:v>Not moving for long periods </c:v>
                </c:pt>
                <c:pt idx="4">
                  <c:v>Pregnancy/Recent birth</c:v>
                </c:pt>
                <c:pt idx="5">
                  <c:v>Using estrogen-based meds</c:v>
                </c:pt>
                <c:pt idx="6">
                  <c:v>Family history of blood clots</c:v>
                </c:pt>
                <c:pt idx="7">
                  <c:v>Older age (65+)</c:v>
                </c:pt>
                <c:pt idx="8">
                  <c:v>Too much exercise</c:v>
                </c:pt>
                <c:pt idx="9">
                  <c:v>High blood cholesterol</c:v>
                </c:pt>
                <c:pt idx="10">
                  <c:v>Donating blood</c:v>
                </c:pt>
                <c:pt idx="11">
                  <c:v>High blood pressure</c:v>
                </c:pt>
                <c:pt idx="12">
                  <c:v>Not sure</c:v>
                </c:pt>
              </c:strCache>
            </c:strRef>
          </c:cat>
          <c:val>
            <c:numRef>
              <c:f>Sheet1!$B$2:$B$14</c:f>
              <c:numCache>
                <c:formatCode>0%</c:formatCode>
                <c:ptCount val="13"/>
                <c:pt idx="0">
                  <c:v>0.38</c:v>
                </c:pt>
                <c:pt idx="1">
                  <c:v>0.47</c:v>
                </c:pt>
                <c:pt idx="2">
                  <c:v>0.13</c:v>
                </c:pt>
                <c:pt idx="3">
                  <c:v>0.73</c:v>
                </c:pt>
                <c:pt idx="4">
                  <c:v>0.28999999999999998</c:v>
                </c:pt>
                <c:pt idx="5">
                  <c:v>0.28000000000000003</c:v>
                </c:pt>
                <c:pt idx="6">
                  <c:v>0.6</c:v>
                </c:pt>
                <c:pt idx="7">
                  <c:v>0.46</c:v>
                </c:pt>
                <c:pt idx="8">
                  <c:v>0.04</c:v>
                </c:pt>
                <c:pt idx="9">
                  <c:v>0.45</c:v>
                </c:pt>
                <c:pt idx="10">
                  <c:v>0.03</c:v>
                </c:pt>
                <c:pt idx="11">
                  <c:v>0.4</c:v>
                </c:pt>
                <c:pt idx="12">
                  <c:v>0.1</c:v>
                </c:pt>
              </c:numCache>
            </c:numRef>
          </c:val>
        </c:ser>
        <c:dLbls>
          <c:dLblPos val="outEnd"/>
          <c:showLegendKey val="0"/>
          <c:showVal val="1"/>
          <c:showCatName val="0"/>
          <c:showSerName val="0"/>
          <c:showPercent val="0"/>
          <c:showBubbleSize val="0"/>
        </c:dLbls>
        <c:gapWidth val="50"/>
        <c:axId val="151233280"/>
        <c:axId val="151261952"/>
      </c:barChart>
      <c:catAx>
        <c:axId val="151233280"/>
        <c:scaling>
          <c:orientation val="maxMin"/>
        </c:scaling>
        <c:delete val="0"/>
        <c:axPos val="l"/>
        <c:majorTickMark val="out"/>
        <c:minorTickMark val="none"/>
        <c:tickLblPos val="nextTo"/>
        <c:txPr>
          <a:bodyPr/>
          <a:lstStyle/>
          <a:p>
            <a:pPr>
              <a:defRPr sz="800">
                <a:latin typeface="Arial" panose="020B0604020202020204" pitchFamily="34" charset="0"/>
                <a:cs typeface="Arial" panose="020B0604020202020204" pitchFamily="34" charset="0"/>
              </a:defRPr>
            </a:pPr>
            <a:endParaRPr lang="en-US"/>
          </a:p>
        </c:txPr>
        <c:crossAx val="151261952"/>
        <c:crosses val="autoZero"/>
        <c:auto val="1"/>
        <c:lblAlgn val="ctr"/>
        <c:lblOffset val="100"/>
        <c:noMultiLvlLbl val="0"/>
      </c:catAx>
      <c:valAx>
        <c:axId val="151261952"/>
        <c:scaling>
          <c:orientation val="minMax"/>
          <c:max val="0.75000000000000011"/>
          <c:min val="0"/>
        </c:scaling>
        <c:delete val="1"/>
        <c:axPos val="t"/>
        <c:numFmt formatCode="0%" sourceLinked="1"/>
        <c:majorTickMark val="out"/>
        <c:minorTickMark val="none"/>
        <c:tickLblPos val="nextTo"/>
        <c:crossAx val="15123328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8475" cy="461963"/>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3970338" y="0"/>
            <a:ext cx="3038475" cy="461963"/>
          </a:xfrm>
          <a:prstGeom prst="rect">
            <a:avLst/>
          </a:prstGeom>
        </p:spPr>
        <p:txBody>
          <a:bodyPr vert="horz" lIns="91440" tIns="45720" rIns="91440" bIns="45720" rtlCol="0"/>
          <a:lstStyle>
            <a:lvl1pPr algn="r">
              <a:defRPr sz="1200"/>
            </a:lvl1pPr>
          </a:lstStyle>
          <a:p>
            <a:fld id="{ABFDF3BE-3DB2-4DE9-A667-EC6C0B68E11B}" type="datetimeFigureOut">
              <a:rPr lang="en-US" smtClean="0"/>
              <a:t>9/19/2014</a:t>
            </a:fld>
            <a:endParaRPr lang="en-US"/>
          </a:p>
        </p:txBody>
      </p:sp>
      <p:sp>
        <p:nvSpPr>
          <p:cNvPr id="4" name="Footer Placeholder 3"/>
          <p:cNvSpPr>
            <a:spLocks noGrp="1"/>
          </p:cNvSpPr>
          <p:nvPr>
            <p:ph type="ftr" sz="quarter" idx="2"/>
          </p:nvPr>
        </p:nvSpPr>
        <p:spPr>
          <a:xfrm>
            <a:off x="0" y="8772525"/>
            <a:ext cx="3038475" cy="461963"/>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3970338" y="8772525"/>
            <a:ext cx="3038475" cy="461963"/>
          </a:xfrm>
          <a:prstGeom prst="rect">
            <a:avLst/>
          </a:prstGeom>
        </p:spPr>
        <p:txBody>
          <a:bodyPr vert="horz" lIns="91440" tIns="45720" rIns="91440" bIns="45720" rtlCol="0" anchor="b"/>
          <a:lstStyle>
            <a:lvl1pPr algn="r">
              <a:defRPr sz="1200"/>
            </a:lvl1pPr>
          </a:lstStyle>
          <a:p>
            <a:fld id="{AB26803F-E94E-4577-84B6-7FD68B39790F}" type="slidenum">
              <a:rPr lang="en-US" smtClean="0"/>
              <a:t>‹#›</a:t>
            </a:fld>
            <a:endParaRPr lang="en-US"/>
          </a:p>
        </p:txBody>
      </p:sp>
    </p:spTree>
    <p:extLst>
      <p:ext uri="{BB962C8B-B14F-4D97-AF65-F5344CB8AC3E}">
        <p14:creationId xmlns:p14="http://schemas.microsoft.com/office/powerpoint/2010/main" val="9169646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hdr" sz="quarter"/>
          </p:nvPr>
        </p:nvSpPr>
        <p:spPr bwMode="auto">
          <a:xfrm>
            <a:off x="0" y="0"/>
            <a:ext cx="3037840" cy="4618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2830" tIns="46415" rIns="92830" bIns="46415" numCol="1" anchor="t" anchorCtr="0" compatLnSpc="1">
            <a:prstTxWarp prst="textNoShape">
              <a:avLst/>
            </a:prstTxWarp>
          </a:bodyPr>
          <a:lstStyle>
            <a:lvl1pPr>
              <a:defRPr sz="1200">
                <a:solidFill>
                  <a:schemeClr val="tx1"/>
                </a:solidFill>
                <a:latin typeface="Arial" charset="0"/>
              </a:defRPr>
            </a:lvl1pPr>
          </a:lstStyle>
          <a:p>
            <a:endParaRPr lang="en-US"/>
          </a:p>
        </p:txBody>
      </p:sp>
      <p:sp>
        <p:nvSpPr>
          <p:cNvPr id="5123" name="Rectangle 3"/>
          <p:cNvSpPr>
            <a:spLocks noGrp="1" noChangeArrowheads="1"/>
          </p:cNvSpPr>
          <p:nvPr>
            <p:ph type="dt" idx="1"/>
          </p:nvPr>
        </p:nvSpPr>
        <p:spPr bwMode="auto">
          <a:xfrm>
            <a:off x="3970938" y="0"/>
            <a:ext cx="3037840" cy="4618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2830" tIns="46415" rIns="92830" bIns="46415" numCol="1" anchor="t" anchorCtr="0" compatLnSpc="1">
            <a:prstTxWarp prst="textNoShape">
              <a:avLst/>
            </a:prstTxWarp>
          </a:bodyPr>
          <a:lstStyle>
            <a:lvl1pPr algn="r">
              <a:defRPr sz="1200">
                <a:solidFill>
                  <a:schemeClr val="tx1"/>
                </a:solidFill>
                <a:latin typeface="Arial" charset="0"/>
              </a:defRPr>
            </a:lvl1pPr>
          </a:lstStyle>
          <a:p>
            <a:endParaRPr lang="en-US"/>
          </a:p>
        </p:txBody>
      </p:sp>
      <p:sp>
        <p:nvSpPr>
          <p:cNvPr id="5124" name="Rectangle 4"/>
          <p:cNvSpPr>
            <a:spLocks noGrp="1" noRot="1" noChangeAspect="1" noChangeArrowheads="1" noTextEdit="1"/>
          </p:cNvSpPr>
          <p:nvPr>
            <p:ph type="sldImg" idx="2"/>
          </p:nvPr>
        </p:nvSpPr>
        <p:spPr bwMode="auto">
          <a:xfrm>
            <a:off x="1195388" y="692150"/>
            <a:ext cx="4619625" cy="3463925"/>
          </a:xfrm>
          <a:prstGeom prst="rect">
            <a:avLst/>
          </a:prstGeom>
          <a:no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5125" name="Rectangle 5"/>
          <p:cNvSpPr>
            <a:spLocks noGrp="1" noChangeArrowheads="1"/>
          </p:cNvSpPr>
          <p:nvPr>
            <p:ph type="body" sz="quarter" idx="3"/>
          </p:nvPr>
        </p:nvSpPr>
        <p:spPr bwMode="auto">
          <a:xfrm>
            <a:off x="701040" y="4387136"/>
            <a:ext cx="5608320" cy="41562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2830" tIns="46415" rIns="92830" bIns="46415"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5126" name="Rectangle 6"/>
          <p:cNvSpPr>
            <a:spLocks noGrp="1" noChangeArrowheads="1"/>
          </p:cNvSpPr>
          <p:nvPr>
            <p:ph type="ftr" sz="quarter" idx="4"/>
          </p:nvPr>
        </p:nvSpPr>
        <p:spPr bwMode="auto">
          <a:xfrm>
            <a:off x="0" y="8772668"/>
            <a:ext cx="3037840" cy="4618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2830" tIns="46415" rIns="92830" bIns="46415" numCol="1" anchor="b" anchorCtr="0" compatLnSpc="1">
            <a:prstTxWarp prst="textNoShape">
              <a:avLst/>
            </a:prstTxWarp>
          </a:bodyPr>
          <a:lstStyle>
            <a:lvl1pPr>
              <a:defRPr sz="1200">
                <a:solidFill>
                  <a:schemeClr val="tx1"/>
                </a:solidFill>
                <a:latin typeface="Arial" charset="0"/>
              </a:defRPr>
            </a:lvl1pPr>
          </a:lstStyle>
          <a:p>
            <a:endParaRPr lang="en-US"/>
          </a:p>
        </p:txBody>
      </p:sp>
      <p:sp>
        <p:nvSpPr>
          <p:cNvPr id="5127" name="Rectangle 7"/>
          <p:cNvSpPr>
            <a:spLocks noGrp="1" noChangeArrowheads="1"/>
          </p:cNvSpPr>
          <p:nvPr>
            <p:ph type="sldNum" sz="quarter" idx="5"/>
          </p:nvPr>
        </p:nvSpPr>
        <p:spPr bwMode="auto">
          <a:xfrm>
            <a:off x="3970938" y="8772668"/>
            <a:ext cx="3037840" cy="4618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2830" tIns="46415" rIns="92830" bIns="46415" numCol="1" anchor="b" anchorCtr="0" compatLnSpc="1">
            <a:prstTxWarp prst="textNoShape">
              <a:avLst/>
            </a:prstTxWarp>
          </a:bodyPr>
          <a:lstStyle>
            <a:lvl1pPr algn="r">
              <a:defRPr sz="1200">
                <a:solidFill>
                  <a:schemeClr val="tx1"/>
                </a:solidFill>
                <a:latin typeface="Arial" charset="0"/>
              </a:defRPr>
            </a:lvl1pPr>
          </a:lstStyle>
          <a:p>
            <a:fld id="{B071385B-D6F2-42F4-9560-DDAAB26E7B7A}" type="slidenum">
              <a:rPr lang="en-US"/>
              <a:pPr/>
              <a:t>‹#›</a:t>
            </a:fld>
            <a:endParaRPr lang="en-US"/>
          </a:p>
        </p:txBody>
      </p:sp>
    </p:spTree>
    <p:extLst>
      <p:ext uri="{BB962C8B-B14F-4D97-AF65-F5344CB8AC3E}">
        <p14:creationId xmlns:p14="http://schemas.microsoft.com/office/powerpoint/2010/main" val="1303542567"/>
      </p:ext>
    </p:extLst>
  </p:cSld>
  <p:clrMap bg1="lt1" tx1="dk1" bg2="lt2" tx2="dk2" accent1="accent1" accent2="accent2" accent3="accent3" accent4="accent4" accent5="accent5" accent6="accent6" hlink="hlink" folHlink="folHlink"/>
  <p:notesStyle>
    <a:lvl1pPr algn="l" rtl="0" fontAlgn="base">
      <a:spcBef>
        <a:spcPct val="30000"/>
      </a:spcBef>
      <a:spcAft>
        <a:spcPct val="0"/>
      </a:spcAft>
      <a:defRPr sz="1200" kern="1200">
        <a:solidFill>
          <a:schemeClr val="tx1"/>
        </a:solidFill>
        <a:latin typeface="Arial" charset="0"/>
        <a:ea typeface="+mn-ea"/>
        <a:cs typeface="+mn-cs"/>
      </a:defRPr>
    </a:lvl1pPr>
    <a:lvl2pPr marL="457200" algn="l" rtl="0" fontAlgn="base">
      <a:spcBef>
        <a:spcPct val="30000"/>
      </a:spcBef>
      <a:spcAft>
        <a:spcPct val="0"/>
      </a:spcAft>
      <a:defRPr sz="1200" kern="1200">
        <a:solidFill>
          <a:schemeClr val="tx1"/>
        </a:solidFill>
        <a:latin typeface="Arial" charset="0"/>
        <a:ea typeface="+mn-ea"/>
        <a:cs typeface="+mn-cs"/>
      </a:defRPr>
    </a:lvl2pPr>
    <a:lvl3pPr marL="914400" algn="l" rtl="0" fontAlgn="base">
      <a:spcBef>
        <a:spcPct val="30000"/>
      </a:spcBef>
      <a:spcAft>
        <a:spcPct val="0"/>
      </a:spcAft>
      <a:defRPr sz="1200" kern="1200">
        <a:solidFill>
          <a:schemeClr val="tx1"/>
        </a:solidFill>
        <a:latin typeface="Arial" charset="0"/>
        <a:ea typeface="+mn-ea"/>
        <a:cs typeface="+mn-cs"/>
      </a:defRPr>
    </a:lvl3pPr>
    <a:lvl4pPr marL="1371600" algn="l" rtl="0" fontAlgn="base">
      <a:spcBef>
        <a:spcPct val="30000"/>
      </a:spcBef>
      <a:spcAft>
        <a:spcPct val="0"/>
      </a:spcAft>
      <a:defRPr sz="1200" kern="1200">
        <a:solidFill>
          <a:schemeClr val="tx1"/>
        </a:solidFill>
        <a:latin typeface="Arial" charset="0"/>
        <a:ea typeface="+mn-ea"/>
        <a:cs typeface="+mn-cs"/>
      </a:defRPr>
    </a:lvl4pPr>
    <a:lvl5pPr marL="1828800" algn="l" rtl="0" fontAlgn="base">
      <a:spcBef>
        <a:spcPct val="30000"/>
      </a:spcBef>
      <a:spcAft>
        <a:spcPct val="0"/>
      </a:spcAft>
      <a:defRPr sz="1200" kern="1200">
        <a:solidFill>
          <a:schemeClr val="tx1"/>
        </a:solidFill>
        <a:latin typeface="Arial"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pt-BR" sz="1200" b="0" i="0" u="none" strike="noStrike" kern="1200" dirty="0" smtClean="0">
                <a:solidFill>
                  <a:schemeClr val="tx1"/>
                </a:solidFill>
                <a:effectLst/>
                <a:latin typeface="Arial" charset="0"/>
                <a:ea typeface="+mn-ea"/>
                <a:cs typeface="+mn-cs"/>
              </a:rPr>
              <a:t>Heart Attack: </a:t>
            </a:r>
            <a:r>
              <a:rPr lang="pt-BR" dirty="0" smtClean="0"/>
              <a:t> </a:t>
            </a:r>
            <a:r>
              <a:rPr lang="pt-BR" sz="1200" b="0" i="0" u="none" strike="noStrike" kern="1200" dirty="0" smtClean="0">
                <a:solidFill>
                  <a:schemeClr val="tx1"/>
                </a:solidFill>
                <a:effectLst/>
                <a:latin typeface="Arial" charset="0"/>
                <a:ea typeface="+mn-ea"/>
                <a:cs typeface="+mn-cs"/>
              </a:rPr>
              <a:t>Males 18-39 (n=55), </a:t>
            </a:r>
            <a:r>
              <a:rPr lang="pt-BR" dirty="0" smtClean="0"/>
              <a:t> </a:t>
            </a:r>
            <a:r>
              <a:rPr lang="pt-BR" sz="1200" b="0" i="0" u="none" strike="noStrike" kern="1200" dirty="0" smtClean="0">
                <a:solidFill>
                  <a:schemeClr val="tx1"/>
                </a:solidFill>
                <a:effectLst/>
                <a:latin typeface="Arial" charset="0"/>
                <a:ea typeface="+mn-ea"/>
                <a:cs typeface="+mn-cs"/>
              </a:rPr>
              <a:t>Females 18-39 (n=85), </a:t>
            </a:r>
            <a:r>
              <a:rPr lang="pt-BR" dirty="0" smtClean="0"/>
              <a:t> </a:t>
            </a:r>
            <a:r>
              <a:rPr lang="pt-BR" sz="1200" b="0" i="0" u="none" strike="noStrike" kern="1200" dirty="0" smtClean="0">
                <a:solidFill>
                  <a:schemeClr val="tx1"/>
                </a:solidFill>
                <a:effectLst/>
                <a:latin typeface="Arial" charset="0"/>
                <a:ea typeface="+mn-ea"/>
                <a:cs typeface="+mn-cs"/>
              </a:rPr>
              <a:t>Males 40-64 (n=135), </a:t>
            </a:r>
            <a:r>
              <a:rPr lang="pt-BR" dirty="0" smtClean="0"/>
              <a:t> </a:t>
            </a:r>
            <a:r>
              <a:rPr lang="pt-BR" sz="1200" b="0" i="0" u="none" strike="noStrike" kern="1200" dirty="0" smtClean="0">
                <a:solidFill>
                  <a:schemeClr val="tx1"/>
                </a:solidFill>
                <a:effectLst/>
                <a:latin typeface="Arial" charset="0"/>
                <a:ea typeface="+mn-ea"/>
                <a:cs typeface="+mn-cs"/>
              </a:rPr>
              <a:t>Females 40-64 (n=161), </a:t>
            </a:r>
            <a:r>
              <a:rPr lang="pt-BR" dirty="0" smtClean="0"/>
              <a:t> </a:t>
            </a:r>
            <a:r>
              <a:rPr lang="pt-BR" sz="1200" b="0" i="0" u="none" strike="noStrike" kern="1200" dirty="0" smtClean="0">
                <a:solidFill>
                  <a:schemeClr val="tx1"/>
                </a:solidFill>
                <a:effectLst/>
                <a:latin typeface="Arial" charset="0"/>
                <a:ea typeface="+mn-ea"/>
                <a:cs typeface="+mn-cs"/>
              </a:rPr>
              <a:t>Males 65+ (n=148), </a:t>
            </a:r>
            <a:r>
              <a:rPr lang="pt-BR" dirty="0" smtClean="0"/>
              <a:t> </a:t>
            </a:r>
            <a:r>
              <a:rPr lang="pt-BR" sz="1200" b="0" i="0" u="none" strike="noStrike" kern="1200" dirty="0" smtClean="0">
                <a:solidFill>
                  <a:schemeClr val="tx1"/>
                </a:solidFill>
                <a:effectLst/>
                <a:latin typeface="Arial" charset="0"/>
                <a:ea typeface="+mn-ea"/>
                <a:cs typeface="+mn-cs"/>
              </a:rPr>
              <a:t>Females 65+ (n=148), </a:t>
            </a:r>
            <a:r>
              <a:rPr lang="pt-BR" dirty="0" smtClean="0"/>
              <a:t> </a:t>
            </a:r>
            <a:r>
              <a:rPr lang="pt-BR" sz="1200" b="0" i="0" u="none" strike="noStrike" kern="1200" dirty="0" smtClean="0">
                <a:solidFill>
                  <a:schemeClr val="tx1"/>
                </a:solidFill>
                <a:effectLst/>
                <a:latin typeface="Arial" charset="0"/>
                <a:ea typeface="+mn-ea"/>
                <a:cs typeface="+mn-cs"/>
              </a:rPr>
              <a:t>Urban (n=367), </a:t>
            </a:r>
            <a:r>
              <a:rPr lang="pt-BR" dirty="0" smtClean="0"/>
              <a:t> </a:t>
            </a:r>
            <a:r>
              <a:rPr lang="pt-BR" sz="1200" b="0" i="0" u="none" strike="noStrike" kern="1200" dirty="0" smtClean="0">
                <a:solidFill>
                  <a:schemeClr val="tx1"/>
                </a:solidFill>
                <a:effectLst/>
                <a:latin typeface="Arial" charset="0"/>
                <a:ea typeface="+mn-ea"/>
                <a:cs typeface="+mn-cs"/>
              </a:rPr>
              <a:t>Suburban (n=294), </a:t>
            </a:r>
            <a:r>
              <a:rPr lang="pt-BR" dirty="0" smtClean="0"/>
              <a:t> </a:t>
            </a:r>
            <a:r>
              <a:rPr lang="pt-BR" sz="1200" b="0" i="0" u="none" strike="noStrike" kern="1200" dirty="0" smtClean="0">
                <a:solidFill>
                  <a:schemeClr val="tx1"/>
                </a:solidFill>
                <a:effectLst/>
                <a:latin typeface="Arial" charset="0"/>
                <a:ea typeface="+mn-ea"/>
                <a:cs typeface="+mn-cs"/>
              </a:rPr>
              <a:t>Rural (n=71)</a:t>
            </a:r>
          </a:p>
          <a:p>
            <a:r>
              <a:rPr lang="pt-BR" sz="1200" b="0" i="0" u="none" strike="noStrike" kern="1200" dirty="0" smtClean="0">
                <a:solidFill>
                  <a:schemeClr val="tx1"/>
                </a:solidFill>
                <a:effectLst/>
                <a:latin typeface="Arial" charset="0"/>
                <a:ea typeface="+mn-ea"/>
                <a:cs typeface="+mn-cs"/>
              </a:rPr>
              <a:t>Thrombosis: </a:t>
            </a:r>
            <a:r>
              <a:rPr lang="pt-BR" dirty="0" smtClean="0"/>
              <a:t> </a:t>
            </a:r>
            <a:r>
              <a:rPr lang="pt-BR" sz="1200" b="0" i="0" u="none" strike="noStrike" kern="1200" dirty="0" smtClean="0">
                <a:solidFill>
                  <a:schemeClr val="tx1"/>
                </a:solidFill>
                <a:effectLst/>
                <a:latin typeface="Arial" charset="0"/>
                <a:ea typeface="+mn-ea"/>
                <a:cs typeface="+mn-cs"/>
              </a:rPr>
              <a:t>Males 18-39 (n=26), </a:t>
            </a:r>
            <a:r>
              <a:rPr lang="pt-BR" dirty="0" smtClean="0"/>
              <a:t> </a:t>
            </a:r>
            <a:r>
              <a:rPr lang="pt-BR" sz="1200" b="0" i="0" u="none" strike="noStrike" kern="1200" dirty="0" smtClean="0">
                <a:solidFill>
                  <a:schemeClr val="tx1"/>
                </a:solidFill>
                <a:effectLst/>
                <a:latin typeface="Arial" charset="0"/>
                <a:ea typeface="+mn-ea"/>
                <a:cs typeface="+mn-cs"/>
              </a:rPr>
              <a:t>Females 18-39 (n=45), </a:t>
            </a:r>
            <a:r>
              <a:rPr lang="pt-BR" dirty="0" smtClean="0"/>
              <a:t> </a:t>
            </a:r>
            <a:r>
              <a:rPr lang="pt-BR" sz="1200" b="0" i="0" u="none" strike="noStrike" kern="1200" dirty="0" smtClean="0">
                <a:solidFill>
                  <a:schemeClr val="tx1"/>
                </a:solidFill>
                <a:effectLst/>
                <a:latin typeface="Arial" charset="0"/>
                <a:ea typeface="+mn-ea"/>
                <a:cs typeface="+mn-cs"/>
              </a:rPr>
              <a:t>Males 40-64 (n=68), </a:t>
            </a:r>
            <a:r>
              <a:rPr lang="pt-BR" dirty="0" smtClean="0"/>
              <a:t> </a:t>
            </a:r>
            <a:r>
              <a:rPr lang="pt-BR" sz="1200" b="0" i="0" u="none" strike="noStrike" kern="1200" dirty="0" smtClean="0">
                <a:solidFill>
                  <a:schemeClr val="tx1"/>
                </a:solidFill>
                <a:effectLst/>
                <a:latin typeface="Arial" charset="0"/>
                <a:ea typeface="+mn-ea"/>
                <a:cs typeface="+mn-cs"/>
              </a:rPr>
              <a:t>Females 40-64 (n=105), </a:t>
            </a:r>
            <a:r>
              <a:rPr lang="pt-BR" dirty="0" smtClean="0"/>
              <a:t> </a:t>
            </a:r>
            <a:r>
              <a:rPr lang="pt-BR" sz="1200" b="0" i="0" u="none" strike="noStrike" kern="1200" dirty="0" smtClean="0">
                <a:solidFill>
                  <a:schemeClr val="tx1"/>
                </a:solidFill>
                <a:effectLst/>
                <a:latin typeface="Arial" charset="0"/>
                <a:ea typeface="+mn-ea"/>
                <a:cs typeface="+mn-cs"/>
              </a:rPr>
              <a:t>Males 65+ (n=95), </a:t>
            </a:r>
            <a:r>
              <a:rPr lang="pt-BR" dirty="0" smtClean="0"/>
              <a:t> </a:t>
            </a:r>
            <a:r>
              <a:rPr lang="pt-BR" sz="1200" b="0" i="0" u="none" strike="noStrike" kern="1200" dirty="0" smtClean="0">
                <a:solidFill>
                  <a:schemeClr val="tx1"/>
                </a:solidFill>
                <a:effectLst/>
                <a:latin typeface="Arial" charset="0"/>
                <a:ea typeface="+mn-ea"/>
                <a:cs typeface="+mn-cs"/>
              </a:rPr>
              <a:t>Females 65+ (n=110), </a:t>
            </a:r>
            <a:r>
              <a:rPr lang="pt-BR" dirty="0" smtClean="0"/>
              <a:t> </a:t>
            </a:r>
            <a:r>
              <a:rPr lang="pt-BR" sz="1200" b="0" i="0" u="none" strike="noStrike" kern="1200" dirty="0" smtClean="0">
                <a:solidFill>
                  <a:schemeClr val="tx1"/>
                </a:solidFill>
                <a:effectLst/>
                <a:latin typeface="Arial" charset="0"/>
                <a:ea typeface="+mn-ea"/>
                <a:cs typeface="+mn-cs"/>
              </a:rPr>
              <a:t>Urban (n=224), </a:t>
            </a:r>
            <a:r>
              <a:rPr lang="pt-BR" dirty="0" smtClean="0"/>
              <a:t> </a:t>
            </a:r>
            <a:r>
              <a:rPr lang="pt-BR" sz="1200" b="0" i="0" u="none" strike="noStrike" kern="1200" dirty="0" smtClean="0">
                <a:solidFill>
                  <a:schemeClr val="tx1"/>
                </a:solidFill>
                <a:effectLst/>
                <a:latin typeface="Arial" charset="0"/>
                <a:ea typeface="+mn-ea"/>
                <a:cs typeface="+mn-cs"/>
              </a:rPr>
              <a:t>Suburban (n=180), </a:t>
            </a:r>
            <a:r>
              <a:rPr lang="pt-BR" dirty="0" smtClean="0"/>
              <a:t> </a:t>
            </a:r>
            <a:r>
              <a:rPr lang="pt-BR" sz="1200" b="0" i="0" u="none" strike="noStrike" kern="1200" dirty="0" smtClean="0">
                <a:solidFill>
                  <a:schemeClr val="tx1"/>
                </a:solidFill>
                <a:effectLst/>
                <a:latin typeface="Arial" charset="0"/>
                <a:ea typeface="+mn-ea"/>
                <a:cs typeface="+mn-cs"/>
              </a:rPr>
              <a:t>Rural (n=45)</a:t>
            </a:r>
          </a:p>
          <a:p>
            <a:r>
              <a:rPr lang="pt-BR" sz="1200" b="0" i="0" u="none" strike="noStrike" kern="1200" dirty="0" smtClean="0">
                <a:solidFill>
                  <a:schemeClr val="tx1"/>
                </a:solidFill>
                <a:effectLst/>
                <a:latin typeface="Arial" charset="0"/>
                <a:ea typeface="+mn-ea"/>
                <a:cs typeface="+mn-cs"/>
              </a:rPr>
              <a:t>Stroke: </a:t>
            </a:r>
            <a:r>
              <a:rPr lang="pt-BR" dirty="0" smtClean="0"/>
              <a:t> </a:t>
            </a:r>
            <a:r>
              <a:rPr lang="pt-BR" sz="1200" b="0" i="0" u="none" strike="noStrike" kern="1200" dirty="0" smtClean="0">
                <a:solidFill>
                  <a:schemeClr val="tx1"/>
                </a:solidFill>
                <a:effectLst/>
                <a:latin typeface="Arial" charset="0"/>
                <a:ea typeface="+mn-ea"/>
                <a:cs typeface="+mn-cs"/>
              </a:rPr>
              <a:t>Males 18-39 (n=50), </a:t>
            </a:r>
            <a:r>
              <a:rPr lang="pt-BR" dirty="0" smtClean="0"/>
              <a:t> </a:t>
            </a:r>
            <a:r>
              <a:rPr lang="pt-BR" sz="1200" b="0" i="0" u="none" strike="noStrike" kern="1200" dirty="0" smtClean="0">
                <a:solidFill>
                  <a:schemeClr val="tx1"/>
                </a:solidFill>
                <a:effectLst/>
                <a:latin typeface="Arial" charset="0"/>
                <a:ea typeface="+mn-ea"/>
                <a:cs typeface="+mn-cs"/>
              </a:rPr>
              <a:t>Females 18-39 (n=83), </a:t>
            </a:r>
            <a:r>
              <a:rPr lang="pt-BR" dirty="0" smtClean="0"/>
              <a:t> </a:t>
            </a:r>
            <a:r>
              <a:rPr lang="pt-BR" sz="1200" b="0" i="0" u="none" strike="noStrike" kern="1200" dirty="0" smtClean="0">
                <a:solidFill>
                  <a:schemeClr val="tx1"/>
                </a:solidFill>
                <a:effectLst/>
                <a:latin typeface="Arial" charset="0"/>
                <a:ea typeface="+mn-ea"/>
                <a:cs typeface="+mn-cs"/>
              </a:rPr>
              <a:t>Males 40-64 (n=137), </a:t>
            </a:r>
            <a:r>
              <a:rPr lang="pt-BR" dirty="0" smtClean="0"/>
              <a:t> </a:t>
            </a:r>
            <a:r>
              <a:rPr lang="pt-BR" sz="1200" b="0" i="0" u="none" strike="noStrike" kern="1200" dirty="0" smtClean="0">
                <a:solidFill>
                  <a:schemeClr val="tx1"/>
                </a:solidFill>
                <a:effectLst/>
                <a:latin typeface="Arial" charset="0"/>
                <a:ea typeface="+mn-ea"/>
                <a:cs typeface="+mn-cs"/>
              </a:rPr>
              <a:t>Females 40-64 (n=163), </a:t>
            </a:r>
            <a:r>
              <a:rPr lang="pt-BR" dirty="0" smtClean="0"/>
              <a:t> </a:t>
            </a:r>
            <a:r>
              <a:rPr lang="pt-BR" sz="1200" b="0" i="0" u="none" strike="noStrike" kern="1200" dirty="0" smtClean="0">
                <a:solidFill>
                  <a:schemeClr val="tx1"/>
                </a:solidFill>
                <a:effectLst/>
                <a:latin typeface="Arial" charset="0"/>
                <a:ea typeface="+mn-ea"/>
                <a:cs typeface="+mn-cs"/>
              </a:rPr>
              <a:t>Males 65+ (n=145), </a:t>
            </a:r>
            <a:r>
              <a:rPr lang="pt-BR" dirty="0" smtClean="0"/>
              <a:t> </a:t>
            </a:r>
            <a:r>
              <a:rPr lang="pt-BR" sz="1200" b="0" i="0" u="none" strike="noStrike" kern="1200" dirty="0" smtClean="0">
                <a:solidFill>
                  <a:schemeClr val="tx1"/>
                </a:solidFill>
                <a:effectLst/>
                <a:latin typeface="Arial" charset="0"/>
                <a:ea typeface="+mn-ea"/>
                <a:cs typeface="+mn-cs"/>
              </a:rPr>
              <a:t>Females 65+ (n=148), </a:t>
            </a:r>
            <a:r>
              <a:rPr lang="pt-BR" dirty="0" smtClean="0"/>
              <a:t> </a:t>
            </a:r>
            <a:r>
              <a:rPr lang="pt-BR" sz="1200" b="0" i="0" u="none" strike="noStrike" kern="1200" dirty="0" smtClean="0">
                <a:solidFill>
                  <a:schemeClr val="tx1"/>
                </a:solidFill>
                <a:effectLst/>
                <a:latin typeface="Arial" charset="0"/>
                <a:ea typeface="+mn-ea"/>
                <a:cs typeface="+mn-cs"/>
              </a:rPr>
              <a:t>Urban (n=361), </a:t>
            </a:r>
            <a:r>
              <a:rPr lang="pt-BR" dirty="0" smtClean="0"/>
              <a:t> </a:t>
            </a:r>
            <a:r>
              <a:rPr lang="pt-BR" sz="1200" b="0" i="0" u="none" strike="noStrike" kern="1200" dirty="0" smtClean="0">
                <a:solidFill>
                  <a:schemeClr val="tx1"/>
                </a:solidFill>
                <a:effectLst/>
                <a:latin typeface="Arial" charset="0"/>
                <a:ea typeface="+mn-ea"/>
                <a:cs typeface="+mn-cs"/>
              </a:rPr>
              <a:t>Suburban (n=291), </a:t>
            </a:r>
            <a:r>
              <a:rPr lang="pt-BR" dirty="0" smtClean="0"/>
              <a:t> </a:t>
            </a:r>
            <a:r>
              <a:rPr lang="pt-BR" sz="1200" b="0" i="0" u="none" strike="noStrike" kern="1200" dirty="0" smtClean="0">
                <a:solidFill>
                  <a:schemeClr val="tx1"/>
                </a:solidFill>
                <a:effectLst/>
                <a:latin typeface="Arial" charset="0"/>
                <a:ea typeface="+mn-ea"/>
                <a:cs typeface="+mn-cs"/>
              </a:rPr>
              <a:t>Rural (n=74)</a:t>
            </a:r>
          </a:p>
          <a:p>
            <a:r>
              <a:rPr lang="pt-BR" sz="1200" b="0" i="0" u="none" strike="noStrike" kern="1200" dirty="0" smtClean="0">
                <a:solidFill>
                  <a:schemeClr val="tx1"/>
                </a:solidFill>
                <a:effectLst/>
                <a:latin typeface="Arial" charset="0"/>
                <a:ea typeface="+mn-ea"/>
                <a:cs typeface="+mn-cs"/>
              </a:rPr>
              <a:t>Deep Vein Thrombosis: </a:t>
            </a:r>
            <a:r>
              <a:rPr lang="pt-BR" dirty="0" smtClean="0"/>
              <a:t> </a:t>
            </a:r>
            <a:r>
              <a:rPr lang="pt-BR" sz="1200" b="0" i="0" u="none" strike="noStrike" kern="1200" dirty="0" smtClean="0">
                <a:solidFill>
                  <a:schemeClr val="tx1"/>
                </a:solidFill>
                <a:effectLst/>
                <a:latin typeface="Arial" charset="0"/>
                <a:ea typeface="+mn-ea"/>
                <a:cs typeface="+mn-cs"/>
              </a:rPr>
              <a:t>Males 18-39 (n=26), </a:t>
            </a:r>
            <a:r>
              <a:rPr lang="pt-BR" dirty="0" smtClean="0"/>
              <a:t> </a:t>
            </a:r>
            <a:r>
              <a:rPr lang="pt-BR" sz="1200" b="0" i="0" u="none" strike="noStrike" kern="1200" dirty="0" smtClean="0">
                <a:solidFill>
                  <a:schemeClr val="tx1"/>
                </a:solidFill>
                <a:effectLst/>
                <a:latin typeface="Arial" charset="0"/>
                <a:ea typeface="+mn-ea"/>
                <a:cs typeface="+mn-cs"/>
              </a:rPr>
              <a:t>Females 18-39 (n=50), </a:t>
            </a:r>
            <a:r>
              <a:rPr lang="pt-BR" dirty="0" smtClean="0"/>
              <a:t> </a:t>
            </a:r>
            <a:r>
              <a:rPr lang="pt-BR" sz="1200" b="0" i="0" u="none" strike="noStrike" kern="1200" dirty="0" smtClean="0">
                <a:solidFill>
                  <a:schemeClr val="tx1"/>
                </a:solidFill>
                <a:effectLst/>
                <a:latin typeface="Arial" charset="0"/>
                <a:ea typeface="+mn-ea"/>
                <a:cs typeface="+mn-cs"/>
              </a:rPr>
              <a:t>Males 40-64 (n=82), </a:t>
            </a:r>
            <a:r>
              <a:rPr lang="pt-BR" dirty="0" smtClean="0"/>
              <a:t> </a:t>
            </a:r>
            <a:r>
              <a:rPr lang="pt-BR" sz="1200" b="0" i="0" u="none" strike="noStrike" kern="1200" dirty="0" smtClean="0">
                <a:solidFill>
                  <a:schemeClr val="tx1"/>
                </a:solidFill>
                <a:effectLst/>
                <a:latin typeface="Arial" charset="0"/>
                <a:ea typeface="+mn-ea"/>
                <a:cs typeface="+mn-cs"/>
              </a:rPr>
              <a:t>Females 40-64 (n=118), </a:t>
            </a:r>
            <a:r>
              <a:rPr lang="pt-BR" dirty="0" smtClean="0"/>
              <a:t> </a:t>
            </a:r>
            <a:r>
              <a:rPr lang="pt-BR" sz="1200" b="0" i="0" u="none" strike="noStrike" kern="1200" dirty="0" smtClean="0">
                <a:solidFill>
                  <a:schemeClr val="tx1"/>
                </a:solidFill>
                <a:effectLst/>
                <a:latin typeface="Arial" charset="0"/>
                <a:ea typeface="+mn-ea"/>
                <a:cs typeface="+mn-cs"/>
              </a:rPr>
              <a:t>Males 65+ (n=95), </a:t>
            </a:r>
            <a:r>
              <a:rPr lang="pt-BR" dirty="0" smtClean="0"/>
              <a:t> </a:t>
            </a:r>
            <a:r>
              <a:rPr lang="pt-BR" sz="1200" b="0" i="0" u="none" strike="noStrike" kern="1200" dirty="0" smtClean="0">
                <a:solidFill>
                  <a:schemeClr val="tx1"/>
                </a:solidFill>
                <a:effectLst/>
                <a:latin typeface="Arial" charset="0"/>
                <a:ea typeface="+mn-ea"/>
                <a:cs typeface="+mn-cs"/>
              </a:rPr>
              <a:t>Females 65+ (n=115), </a:t>
            </a:r>
            <a:r>
              <a:rPr lang="pt-BR" dirty="0" smtClean="0"/>
              <a:t> </a:t>
            </a:r>
            <a:r>
              <a:rPr lang="pt-BR" sz="1200" b="0" i="0" u="none" strike="noStrike" kern="1200" dirty="0" smtClean="0">
                <a:solidFill>
                  <a:schemeClr val="tx1"/>
                </a:solidFill>
                <a:effectLst/>
                <a:latin typeface="Arial" charset="0"/>
                <a:ea typeface="+mn-ea"/>
                <a:cs typeface="+mn-cs"/>
              </a:rPr>
              <a:t>Urban (n=242), </a:t>
            </a:r>
            <a:r>
              <a:rPr lang="pt-BR" dirty="0" smtClean="0"/>
              <a:t> </a:t>
            </a:r>
            <a:r>
              <a:rPr lang="pt-BR" sz="1200" b="0" i="0" u="none" strike="noStrike" kern="1200" dirty="0" smtClean="0">
                <a:solidFill>
                  <a:schemeClr val="tx1"/>
                </a:solidFill>
                <a:effectLst/>
                <a:latin typeface="Arial" charset="0"/>
                <a:ea typeface="+mn-ea"/>
                <a:cs typeface="+mn-cs"/>
              </a:rPr>
              <a:t>Suburban (n=193), </a:t>
            </a:r>
            <a:r>
              <a:rPr lang="pt-BR" dirty="0" smtClean="0"/>
              <a:t> </a:t>
            </a:r>
            <a:r>
              <a:rPr lang="pt-BR" sz="1200" b="0" i="0" u="none" strike="noStrike" kern="1200" dirty="0" smtClean="0">
                <a:solidFill>
                  <a:schemeClr val="tx1"/>
                </a:solidFill>
                <a:effectLst/>
                <a:latin typeface="Arial" charset="0"/>
                <a:ea typeface="+mn-ea"/>
                <a:cs typeface="+mn-cs"/>
              </a:rPr>
              <a:t>Rural (n=51)</a:t>
            </a:r>
          </a:p>
          <a:p>
            <a:r>
              <a:rPr lang="pt-BR" sz="1200" b="0" i="0" u="none" strike="noStrike" kern="1200" dirty="0" smtClean="0">
                <a:solidFill>
                  <a:schemeClr val="tx1"/>
                </a:solidFill>
                <a:effectLst/>
                <a:latin typeface="Arial" charset="0"/>
                <a:ea typeface="+mn-ea"/>
                <a:cs typeface="+mn-cs"/>
              </a:rPr>
              <a:t>AIDS: </a:t>
            </a:r>
            <a:r>
              <a:rPr lang="pt-BR" dirty="0" smtClean="0"/>
              <a:t> </a:t>
            </a:r>
            <a:r>
              <a:rPr lang="pt-BR" sz="1200" b="0" i="0" u="none" strike="noStrike" kern="1200" dirty="0" smtClean="0">
                <a:solidFill>
                  <a:schemeClr val="tx1"/>
                </a:solidFill>
                <a:effectLst/>
                <a:latin typeface="Arial" charset="0"/>
                <a:ea typeface="+mn-ea"/>
                <a:cs typeface="+mn-cs"/>
              </a:rPr>
              <a:t>Males 18-39 (n=52), </a:t>
            </a:r>
            <a:r>
              <a:rPr lang="pt-BR" dirty="0" smtClean="0"/>
              <a:t> </a:t>
            </a:r>
            <a:r>
              <a:rPr lang="pt-BR" sz="1200" b="0" i="0" u="none" strike="noStrike" kern="1200" dirty="0" smtClean="0">
                <a:solidFill>
                  <a:schemeClr val="tx1"/>
                </a:solidFill>
                <a:effectLst/>
                <a:latin typeface="Arial" charset="0"/>
                <a:ea typeface="+mn-ea"/>
                <a:cs typeface="+mn-cs"/>
              </a:rPr>
              <a:t>Females 18-39 (n=83), </a:t>
            </a:r>
            <a:r>
              <a:rPr lang="pt-BR" dirty="0" smtClean="0"/>
              <a:t> </a:t>
            </a:r>
            <a:r>
              <a:rPr lang="pt-BR" sz="1200" b="0" i="0" u="none" strike="noStrike" kern="1200" dirty="0" smtClean="0">
                <a:solidFill>
                  <a:schemeClr val="tx1"/>
                </a:solidFill>
                <a:effectLst/>
                <a:latin typeface="Arial" charset="0"/>
                <a:ea typeface="+mn-ea"/>
                <a:cs typeface="+mn-cs"/>
              </a:rPr>
              <a:t>Males 40-64 (n=132), </a:t>
            </a:r>
            <a:r>
              <a:rPr lang="pt-BR" dirty="0" smtClean="0"/>
              <a:t> </a:t>
            </a:r>
            <a:r>
              <a:rPr lang="pt-BR" sz="1200" b="0" i="0" u="none" strike="noStrike" kern="1200" dirty="0" smtClean="0">
                <a:solidFill>
                  <a:schemeClr val="tx1"/>
                </a:solidFill>
                <a:effectLst/>
                <a:latin typeface="Arial" charset="0"/>
                <a:ea typeface="+mn-ea"/>
                <a:cs typeface="+mn-cs"/>
              </a:rPr>
              <a:t>Females 40-64 (n=162), </a:t>
            </a:r>
            <a:r>
              <a:rPr lang="pt-BR" dirty="0" smtClean="0"/>
              <a:t> </a:t>
            </a:r>
            <a:r>
              <a:rPr lang="pt-BR" sz="1200" b="0" i="0" u="none" strike="noStrike" kern="1200" dirty="0" smtClean="0">
                <a:solidFill>
                  <a:schemeClr val="tx1"/>
                </a:solidFill>
                <a:effectLst/>
                <a:latin typeface="Arial" charset="0"/>
                <a:ea typeface="+mn-ea"/>
                <a:cs typeface="+mn-cs"/>
              </a:rPr>
              <a:t>Males 65+ (n=146), </a:t>
            </a:r>
            <a:r>
              <a:rPr lang="pt-BR" dirty="0" smtClean="0"/>
              <a:t> </a:t>
            </a:r>
            <a:r>
              <a:rPr lang="pt-BR" sz="1200" b="0" i="0" u="none" strike="noStrike" kern="1200" dirty="0" smtClean="0">
                <a:solidFill>
                  <a:schemeClr val="tx1"/>
                </a:solidFill>
                <a:effectLst/>
                <a:latin typeface="Arial" charset="0"/>
                <a:ea typeface="+mn-ea"/>
                <a:cs typeface="+mn-cs"/>
              </a:rPr>
              <a:t>Females 65+ (n=147), </a:t>
            </a:r>
            <a:r>
              <a:rPr lang="pt-BR" dirty="0" smtClean="0"/>
              <a:t> </a:t>
            </a:r>
            <a:r>
              <a:rPr lang="pt-BR" sz="1200" b="0" i="0" u="none" strike="noStrike" kern="1200" dirty="0" smtClean="0">
                <a:solidFill>
                  <a:schemeClr val="tx1"/>
                </a:solidFill>
                <a:effectLst/>
                <a:latin typeface="Arial" charset="0"/>
                <a:ea typeface="+mn-ea"/>
                <a:cs typeface="+mn-cs"/>
              </a:rPr>
              <a:t>Urban (n=360), </a:t>
            </a:r>
            <a:r>
              <a:rPr lang="pt-BR" dirty="0" smtClean="0"/>
              <a:t> </a:t>
            </a:r>
            <a:r>
              <a:rPr lang="pt-BR" sz="1200" b="0" i="0" u="none" strike="noStrike" kern="1200" dirty="0" smtClean="0">
                <a:solidFill>
                  <a:schemeClr val="tx1"/>
                </a:solidFill>
                <a:effectLst/>
                <a:latin typeface="Arial" charset="0"/>
                <a:ea typeface="+mn-ea"/>
                <a:cs typeface="+mn-cs"/>
              </a:rPr>
              <a:t>Suburban (n=290), </a:t>
            </a:r>
            <a:r>
              <a:rPr lang="pt-BR" dirty="0" smtClean="0"/>
              <a:t> </a:t>
            </a:r>
            <a:r>
              <a:rPr lang="pt-BR" sz="1200" b="0" i="0" u="none" strike="noStrike" kern="1200" dirty="0" smtClean="0">
                <a:solidFill>
                  <a:schemeClr val="tx1"/>
                </a:solidFill>
                <a:effectLst/>
                <a:latin typeface="Arial" charset="0"/>
                <a:ea typeface="+mn-ea"/>
                <a:cs typeface="+mn-cs"/>
              </a:rPr>
              <a:t>Rural (n=72)</a:t>
            </a:r>
          </a:p>
          <a:p>
            <a:r>
              <a:rPr lang="pt-BR" sz="1200" b="0" i="0" u="none" strike="noStrike" kern="1200" dirty="0" smtClean="0">
                <a:solidFill>
                  <a:schemeClr val="tx1"/>
                </a:solidFill>
                <a:effectLst/>
                <a:latin typeface="Arial" charset="0"/>
                <a:ea typeface="+mn-ea"/>
                <a:cs typeface="+mn-cs"/>
              </a:rPr>
              <a:t>Pulmonary embolism: </a:t>
            </a:r>
            <a:r>
              <a:rPr lang="pt-BR" dirty="0" smtClean="0"/>
              <a:t> </a:t>
            </a:r>
            <a:r>
              <a:rPr lang="pt-BR" sz="1200" b="0" i="0" u="none" strike="noStrike" kern="1200" dirty="0" smtClean="0">
                <a:solidFill>
                  <a:schemeClr val="tx1"/>
                </a:solidFill>
                <a:effectLst/>
                <a:latin typeface="Arial" charset="0"/>
                <a:ea typeface="+mn-ea"/>
                <a:cs typeface="+mn-cs"/>
              </a:rPr>
              <a:t>Males 18-39 (n=41), </a:t>
            </a:r>
            <a:r>
              <a:rPr lang="pt-BR" dirty="0" smtClean="0"/>
              <a:t> </a:t>
            </a:r>
            <a:r>
              <a:rPr lang="pt-BR" sz="1200" b="0" i="0" u="none" strike="noStrike" kern="1200" dirty="0" smtClean="0">
                <a:solidFill>
                  <a:schemeClr val="tx1"/>
                </a:solidFill>
                <a:effectLst/>
                <a:latin typeface="Arial" charset="0"/>
                <a:ea typeface="+mn-ea"/>
                <a:cs typeface="+mn-cs"/>
              </a:rPr>
              <a:t>Females 18-39 (n=67), </a:t>
            </a:r>
            <a:r>
              <a:rPr lang="pt-BR" dirty="0" smtClean="0"/>
              <a:t> </a:t>
            </a:r>
            <a:r>
              <a:rPr lang="pt-BR" sz="1200" b="0" i="0" u="none" strike="noStrike" kern="1200" dirty="0" smtClean="0">
                <a:solidFill>
                  <a:schemeClr val="tx1"/>
                </a:solidFill>
                <a:effectLst/>
                <a:latin typeface="Arial" charset="0"/>
                <a:ea typeface="+mn-ea"/>
                <a:cs typeface="+mn-cs"/>
              </a:rPr>
              <a:t>Males 40-64 (n=97), </a:t>
            </a:r>
            <a:r>
              <a:rPr lang="pt-BR" dirty="0" smtClean="0"/>
              <a:t> </a:t>
            </a:r>
            <a:r>
              <a:rPr lang="pt-BR" sz="1200" b="0" i="0" u="none" strike="noStrike" kern="1200" dirty="0" smtClean="0">
                <a:solidFill>
                  <a:schemeClr val="tx1"/>
                </a:solidFill>
                <a:effectLst/>
                <a:latin typeface="Arial" charset="0"/>
                <a:ea typeface="+mn-ea"/>
                <a:cs typeface="+mn-cs"/>
              </a:rPr>
              <a:t>Females 40-64 (n=127), </a:t>
            </a:r>
            <a:r>
              <a:rPr lang="pt-BR" dirty="0" smtClean="0"/>
              <a:t> </a:t>
            </a:r>
            <a:r>
              <a:rPr lang="pt-BR" sz="1200" b="0" i="0" u="none" strike="noStrike" kern="1200" dirty="0" smtClean="0">
                <a:solidFill>
                  <a:schemeClr val="tx1"/>
                </a:solidFill>
                <a:effectLst/>
                <a:latin typeface="Arial" charset="0"/>
                <a:ea typeface="+mn-ea"/>
                <a:cs typeface="+mn-cs"/>
              </a:rPr>
              <a:t>Males 65+ (n=121), </a:t>
            </a:r>
            <a:r>
              <a:rPr lang="pt-BR" dirty="0" smtClean="0"/>
              <a:t> </a:t>
            </a:r>
            <a:r>
              <a:rPr lang="pt-BR" sz="1200" b="0" i="0" u="none" strike="noStrike" kern="1200" dirty="0" smtClean="0">
                <a:solidFill>
                  <a:schemeClr val="tx1"/>
                </a:solidFill>
                <a:effectLst/>
                <a:latin typeface="Arial" charset="0"/>
                <a:ea typeface="+mn-ea"/>
                <a:cs typeface="+mn-cs"/>
              </a:rPr>
              <a:t>Females 65+ (n=121), </a:t>
            </a:r>
            <a:r>
              <a:rPr lang="pt-BR" dirty="0" smtClean="0"/>
              <a:t> </a:t>
            </a:r>
            <a:r>
              <a:rPr lang="pt-BR" sz="1200" b="0" i="0" u="none" strike="noStrike" kern="1200" dirty="0" smtClean="0">
                <a:solidFill>
                  <a:schemeClr val="tx1"/>
                </a:solidFill>
                <a:effectLst/>
                <a:latin typeface="Arial" charset="0"/>
                <a:ea typeface="+mn-ea"/>
                <a:cs typeface="+mn-cs"/>
              </a:rPr>
              <a:t>Urban (n=289), </a:t>
            </a:r>
            <a:r>
              <a:rPr lang="pt-BR" dirty="0" smtClean="0"/>
              <a:t> </a:t>
            </a:r>
            <a:r>
              <a:rPr lang="pt-BR" sz="1200" b="0" i="0" u="none" strike="noStrike" kern="1200" dirty="0" smtClean="0">
                <a:solidFill>
                  <a:schemeClr val="tx1"/>
                </a:solidFill>
                <a:effectLst/>
                <a:latin typeface="Arial" charset="0"/>
                <a:ea typeface="+mn-ea"/>
                <a:cs typeface="+mn-cs"/>
              </a:rPr>
              <a:t>Suburban (n=228), </a:t>
            </a:r>
            <a:r>
              <a:rPr lang="pt-BR" dirty="0" smtClean="0"/>
              <a:t> </a:t>
            </a:r>
            <a:r>
              <a:rPr lang="pt-BR" sz="1200" b="0" i="0" u="none" strike="noStrike" kern="1200" dirty="0" smtClean="0">
                <a:solidFill>
                  <a:schemeClr val="tx1"/>
                </a:solidFill>
                <a:effectLst/>
                <a:latin typeface="Arial" charset="0"/>
                <a:ea typeface="+mn-ea"/>
                <a:cs typeface="+mn-cs"/>
              </a:rPr>
              <a:t>Rural (n=57)</a:t>
            </a:r>
          </a:p>
          <a:p>
            <a:r>
              <a:rPr lang="pt-BR" sz="1200" b="0" i="0" u="none" strike="noStrike" kern="1200" dirty="0" smtClean="0">
                <a:solidFill>
                  <a:schemeClr val="tx1"/>
                </a:solidFill>
                <a:effectLst/>
                <a:latin typeface="Arial" charset="0"/>
                <a:ea typeface="+mn-ea"/>
                <a:cs typeface="+mn-cs"/>
              </a:rPr>
              <a:t>High Blood Pressure: </a:t>
            </a:r>
            <a:r>
              <a:rPr lang="pt-BR" dirty="0" smtClean="0"/>
              <a:t> </a:t>
            </a:r>
            <a:r>
              <a:rPr lang="pt-BR" sz="1200" b="0" i="0" u="none" strike="noStrike" kern="1200" dirty="0" smtClean="0">
                <a:solidFill>
                  <a:schemeClr val="tx1"/>
                </a:solidFill>
                <a:effectLst/>
                <a:latin typeface="Arial" charset="0"/>
                <a:ea typeface="+mn-ea"/>
                <a:cs typeface="+mn-cs"/>
              </a:rPr>
              <a:t>Males 18-39 (n=55), </a:t>
            </a:r>
            <a:r>
              <a:rPr lang="pt-BR" dirty="0" smtClean="0"/>
              <a:t> </a:t>
            </a:r>
            <a:r>
              <a:rPr lang="pt-BR" sz="1200" b="0" i="0" u="none" strike="noStrike" kern="1200" dirty="0" smtClean="0">
                <a:solidFill>
                  <a:schemeClr val="tx1"/>
                </a:solidFill>
                <a:effectLst/>
                <a:latin typeface="Arial" charset="0"/>
                <a:ea typeface="+mn-ea"/>
                <a:cs typeface="+mn-cs"/>
              </a:rPr>
              <a:t>Females 18-39 (n=84), </a:t>
            </a:r>
            <a:r>
              <a:rPr lang="pt-BR" dirty="0" smtClean="0"/>
              <a:t> </a:t>
            </a:r>
            <a:r>
              <a:rPr lang="pt-BR" sz="1200" b="0" i="0" u="none" strike="noStrike" kern="1200" dirty="0" smtClean="0">
                <a:solidFill>
                  <a:schemeClr val="tx1"/>
                </a:solidFill>
                <a:effectLst/>
                <a:latin typeface="Arial" charset="0"/>
                <a:ea typeface="+mn-ea"/>
                <a:cs typeface="+mn-cs"/>
              </a:rPr>
              <a:t>Males 40-64 (n=141), </a:t>
            </a:r>
            <a:r>
              <a:rPr lang="pt-BR" dirty="0" smtClean="0"/>
              <a:t> </a:t>
            </a:r>
            <a:r>
              <a:rPr lang="pt-BR" sz="1200" b="0" i="0" u="none" strike="noStrike" kern="1200" dirty="0" smtClean="0">
                <a:solidFill>
                  <a:schemeClr val="tx1"/>
                </a:solidFill>
                <a:effectLst/>
                <a:latin typeface="Arial" charset="0"/>
                <a:ea typeface="+mn-ea"/>
                <a:cs typeface="+mn-cs"/>
              </a:rPr>
              <a:t>Females 40-64 (n=165), </a:t>
            </a:r>
            <a:r>
              <a:rPr lang="pt-BR" dirty="0" smtClean="0"/>
              <a:t> </a:t>
            </a:r>
            <a:r>
              <a:rPr lang="pt-BR" sz="1200" b="0" i="0" u="none" strike="noStrike" kern="1200" dirty="0" smtClean="0">
                <a:solidFill>
                  <a:schemeClr val="tx1"/>
                </a:solidFill>
                <a:effectLst/>
                <a:latin typeface="Arial" charset="0"/>
                <a:ea typeface="+mn-ea"/>
                <a:cs typeface="+mn-cs"/>
              </a:rPr>
              <a:t>Males 65+ (n=158), </a:t>
            </a:r>
            <a:r>
              <a:rPr lang="pt-BR" dirty="0" smtClean="0"/>
              <a:t> </a:t>
            </a:r>
            <a:r>
              <a:rPr lang="pt-BR" sz="1200" b="0" i="0" u="none" strike="noStrike" kern="1200" dirty="0" smtClean="0">
                <a:solidFill>
                  <a:schemeClr val="tx1"/>
                </a:solidFill>
                <a:effectLst/>
                <a:latin typeface="Arial" charset="0"/>
                <a:ea typeface="+mn-ea"/>
                <a:cs typeface="+mn-cs"/>
              </a:rPr>
              <a:t>Females 65+ (n=156), </a:t>
            </a:r>
            <a:r>
              <a:rPr lang="pt-BR" dirty="0" smtClean="0"/>
              <a:t> </a:t>
            </a:r>
            <a:r>
              <a:rPr lang="pt-BR" sz="1200" b="0" i="0" u="none" strike="noStrike" kern="1200" dirty="0" smtClean="0">
                <a:solidFill>
                  <a:schemeClr val="tx1"/>
                </a:solidFill>
                <a:effectLst/>
                <a:latin typeface="Arial" charset="0"/>
                <a:ea typeface="+mn-ea"/>
                <a:cs typeface="+mn-cs"/>
              </a:rPr>
              <a:t>Urban (n=384), </a:t>
            </a:r>
            <a:r>
              <a:rPr lang="pt-BR" dirty="0" smtClean="0"/>
              <a:t> </a:t>
            </a:r>
            <a:r>
              <a:rPr lang="pt-BR" sz="1200" b="0" i="0" u="none" strike="noStrike" kern="1200" dirty="0" smtClean="0">
                <a:solidFill>
                  <a:schemeClr val="tx1"/>
                </a:solidFill>
                <a:effectLst/>
                <a:latin typeface="Arial" charset="0"/>
                <a:ea typeface="+mn-ea"/>
                <a:cs typeface="+mn-cs"/>
              </a:rPr>
              <a:t>Suburban (n=300), </a:t>
            </a:r>
            <a:r>
              <a:rPr lang="pt-BR" dirty="0" smtClean="0"/>
              <a:t> </a:t>
            </a:r>
            <a:r>
              <a:rPr lang="pt-BR" sz="1200" b="0" i="0" u="none" strike="noStrike" kern="1200" dirty="0" smtClean="0">
                <a:solidFill>
                  <a:schemeClr val="tx1"/>
                </a:solidFill>
                <a:effectLst/>
                <a:latin typeface="Arial" charset="0"/>
                <a:ea typeface="+mn-ea"/>
                <a:cs typeface="+mn-cs"/>
              </a:rPr>
              <a:t>Rural (n=75)</a:t>
            </a:r>
          </a:p>
          <a:p>
            <a:r>
              <a:rPr lang="pt-BR" sz="1200" b="0" i="0" u="none" strike="noStrike" kern="1200" dirty="0" smtClean="0">
                <a:solidFill>
                  <a:schemeClr val="tx1"/>
                </a:solidFill>
                <a:effectLst/>
                <a:latin typeface="Arial" charset="0"/>
                <a:ea typeface="+mn-ea"/>
                <a:cs typeface="+mn-cs"/>
              </a:rPr>
              <a:t>Breast Cancer: </a:t>
            </a:r>
            <a:r>
              <a:rPr lang="pt-BR" dirty="0" smtClean="0"/>
              <a:t> </a:t>
            </a:r>
            <a:r>
              <a:rPr lang="pt-BR" sz="1200" b="0" i="0" u="none" strike="noStrike" kern="1200" dirty="0" smtClean="0">
                <a:solidFill>
                  <a:schemeClr val="tx1"/>
                </a:solidFill>
                <a:effectLst/>
                <a:latin typeface="Arial" charset="0"/>
                <a:ea typeface="+mn-ea"/>
                <a:cs typeface="+mn-cs"/>
              </a:rPr>
              <a:t>Males 18-39 (n=0), </a:t>
            </a:r>
            <a:r>
              <a:rPr lang="pt-BR" dirty="0" smtClean="0"/>
              <a:t> </a:t>
            </a:r>
            <a:r>
              <a:rPr lang="pt-BR" sz="1200" b="0" i="0" u="none" strike="noStrike" kern="1200" dirty="0" smtClean="0">
                <a:solidFill>
                  <a:schemeClr val="tx1"/>
                </a:solidFill>
                <a:effectLst/>
                <a:latin typeface="Arial" charset="0"/>
                <a:ea typeface="+mn-ea"/>
                <a:cs typeface="+mn-cs"/>
              </a:rPr>
              <a:t>Females 18-39 (n=83), </a:t>
            </a:r>
            <a:r>
              <a:rPr lang="pt-BR" dirty="0" smtClean="0"/>
              <a:t> </a:t>
            </a:r>
            <a:r>
              <a:rPr lang="pt-BR" sz="1200" b="0" i="0" u="none" strike="noStrike" kern="1200" dirty="0" smtClean="0">
                <a:solidFill>
                  <a:schemeClr val="tx1"/>
                </a:solidFill>
                <a:effectLst/>
                <a:latin typeface="Arial" charset="0"/>
                <a:ea typeface="+mn-ea"/>
                <a:cs typeface="+mn-cs"/>
              </a:rPr>
              <a:t>Males 40-64 (n=0), </a:t>
            </a:r>
            <a:r>
              <a:rPr lang="pt-BR" dirty="0" smtClean="0"/>
              <a:t> </a:t>
            </a:r>
            <a:r>
              <a:rPr lang="pt-BR" sz="1200" b="0" i="0" u="none" strike="noStrike" kern="1200" dirty="0" smtClean="0">
                <a:solidFill>
                  <a:schemeClr val="tx1"/>
                </a:solidFill>
                <a:effectLst/>
                <a:latin typeface="Arial" charset="0"/>
                <a:ea typeface="+mn-ea"/>
                <a:cs typeface="+mn-cs"/>
              </a:rPr>
              <a:t>Females 40-64 (n=159), </a:t>
            </a:r>
            <a:r>
              <a:rPr lang="pt-BR" dirty="0" smtClean="0"/>
              <a:t> </a:t>
            </a:r>
            <a:r>
              <a:rPr lang="pt-BR" sz="1200" b="0" i="0" u="none" strike="noStrike" kern="1200" dirty="0" smtClean="0">
                <a:solidFill>
                  <a:schemeClr val="tx1"/>
                </a:solidFill>
                <a:effectLst/>
                <a:latin typeface="Arial" charset="0"/>
                <a:ea typeface="+mn-ea"/>
                <a:cs typeface="+mn-cs"/>
              </a:rPr>
              <a:t>Males 65+ (n=0), </a:t>
            </a:r>
            <a:r>
              <a:rPr lang="pt-BR" dirty="0" smtClean="0"/>
              <a:t> </a:t>
            </a:r>
            <a:r>
              <a:rPr lang="pt-BR" sz="1200" b="0" i="0" u="none" strike="noStrike" kern="1200" dirty="0" smtClean="0">
                <a:solidFill>
                  <a:schemeClr val="tx1"/>
                </a:solidFill>
                <a:effectLst/>
                <a:latin typeface="Arial" charset="0"/>
                <a:ea typeface="+mn-ea"/>
                <a:cs typeface="+mn-cs"/>
              </a:rPr>
              <a:t>Females 65+ (n=147), </a:t>
            </a:r>
            <a:r>
              <a:rPr lang="pt-BR" dirty="0" smtClean="0"/>
              <a:t> </a:t>
            </a:r>
            <a:r>
              <a:rPr lang="pt-BR" sz="1200" b="0" i="0" u="none" strike="noStrike" kern="1200" dirty="0" smtClean="0">
                <a:solidFill>
                  <a:schemeClr val="tx1"/>
                </a:solidFill>
                <a:effectLst/>
                <a:latin typeface="Arial" charset="0"/>
                <a:ea typeface="+mn-ea"/>
                <a:cs typeface="+mn-cs"/>
              </a:rPr>
              <a:t>Urban (n=193), </a:t>
            </a:r>
            <a:r>
              <a:rPr lang="pt-BR" dirty="0" smtClean="0"/>
              <a:t> </a:t>
            </a:r>
            <a:r>
              <a:rPr lang="pt-BR" sz="1200" b="0" i="0" u="none" strike="noStrike" kern="1200" dirty="0" smtClean="0">
                <a:solidFill>
                  <a:schemeClr val="tx1"/>
                </a:solidFill>
                <a:effectLst/>
                <a:latin typeface="Arial" charset="0"/>
                <a:ea typeface="+mn-ea"/>
                <a:cs typeface="+mn-cs"/>
              </a:rPr>
              <a:t>Suburban (n=156), </a:t>
            </a:r>
            <a:r>
              <a:rPr lang="pt-BR" dirty="0" smtClean="0"/>
              <a:t> </a:t>
            </a:r>
            <a:r>
              <a:rPr lang="pt-BR" sz="1200" b="0" i="0" u="none" strike="noStrike" kern="1200" dirty="0" smtClean="0">
                <a:solidFill>
                  <a:schemeClr val="tx1"/>
                </a:solidFill>
                <a:effectLst/>
                <a:latin typeface="Arial" charset="0"/>
                <a:ea typeface="+mn-ea"/>
                <a:cs typeface="+mn-cs"/>
              </a:rPr>
              <a:t>Rural (n=40)</a:t>
            </a:r>
          </a:p>
          <a:p>
            <a:r>
              <a:rPr lang="pt-BR" sz="1200" b="0" i="0" u="none" strike="noStrike" kern="1200" dirty="0" smtClean="0">
                <a:solidFill>
                  <a:schemeClr val="tx1"/>
                </a:solidFill>
                <a:effectLst/>
                <a:latin typeface="Arial" charset="0"/>
                <a:ea typeface="+mn-ea"/>
                <a:cs typeface="+mn-cs"/>
              </a:rPr>
              <a:t>Prostate Cancer: </a:t>
            </a:r>
            <a:r>
              <a:rPr lang="pt-BR" dirty="0" smtClean="0"/>
              <a:t> </a:t>
            </a:r>
            <a:r>
              <a:rPr lang="pt-BR" sz="1200" b="0" i="0" u="none" strike="noStrike" kern="1200" dirty="0" smtClean="0">
                <a:solidFill>
                  <a:schemeClr val="tx1"/>
                </a:solidFill>
                <a:effectLst/>
                <a:latin typeface="Arial" charset="0"/>
                <a:ea typeface="+mn-ea"/>
                <a:cs typeface="+mn-cs"/>
              </a:rPr>
              <a:t>Males 18-39 (n=52), </a:t>
            </a:r>
            <a:r>
              <a:rPr lang="pt-BR" dirty="0" smtClean="0"/>
              <a:t> </a:t>
            </a:r>
            <a:r>
              <a:rPr lang="pt-BR" sz="1200" b="0" i="0" u="none" strike="noStrike" kern="1200" dirty="0" smtClean="0">
                <a:solidFill>
                  <a:schemeClr val="tx1"/>
                </a:solidFill>
                <a:effectLst/>
                <a:latin typeface="Arial" charset="0"/>
                <a:ea typeface="+mn-ea"/>
                <a:cs typeface="+mn-cs"/>
              </a:rPr>
              <a:t>Females 18-39 (n=0), </a:t>
            </a:r>
            <a:r>
              <a:rPr lang="pt-BR" dirty="0" smtClean="0"/>
              <a:t> </a:t>
            </a:r>
            <a:r>
              <a:rPr lang="pt-BR" sz="1200" b="0" i="0" u="none" strike="noStrike" kern="1200" dirty="0" smtClean="0">
                <a:solidFill>
                  <a:schemeClr val="tx1"/>
                </a:solidFill>
                <a:effectLst/>
                <a:latin typeface="Arial" charset="0"/>
                <a:ea typeface="+mn-ea"/>
                <a:cs typeface="+mn-cs"/>
              </a:rPr>
              <a:t>Males 40-64 (n=133), </a:t>
            </a:r>
            <a:r>
              <a:rPr lang="pt-BR" dirty="0" smtClean="0"/>
              <a:t> </a:t>
            </a:r>
            <a:r>
              <a:rPr lang="pt-BR" sz="1200" b="0" i="0" u="none" strike="noStrike" kern="1200" dirty="0" smtClean="0">
                <a:solidFill>
                  <a:schemeClr val="tx1"/>
                </a:solidFill>
                <a:effectLst/>
                <a:latin typeface="Arial" charset="0"/>
                <a:ea typeface="+mn-ea"/>
                <a:cs typeface="+mn-cs"/>
              </a:rPr>
              <a:t>Females 40-64 (n=0), </a:t>
            </a:r>
            <a:r>
              <a:rPr lang="pt-BR" dirty="0" smtClean="0"/>
              <a:t> </a:t>
            </a:r>
            <a:r>
              <a:rPr lang="pt-BR" sz="1200" b="0" i="0" u="none" strike="noStrike" kern="1200" dirty="0" smtClean="0">
                <a:solidFill>
                  <a:schemeClr val="tx1"/>
                </a:solidFill>
                <a:effectLst/>
                <a:latin typeface="Arial" charset="0"/>
                <a:ea typeface="+mn-ea"/>
                <a:cs typeface="+mn-cs"/>
              </a:rPr>
              <a:t>Males 65+ (n=144), </a:t>
            </a:r>
            <a:r>
              <a:rPr lang="pt-BR" dirty="0" smtClean="0"/>
              <a:t> </a:t>
            </a:r>
            <a:r>
              <a:rPr lang="pt-BR" sz="1200" b="0" i="0" u="none" strike="noStrike" kern="1200" dirty="0" smtClean="0">
                <a:solidFill>
                  <a:schemeClr val="tx1"/>
                </a:solidFill>
                <a:effectLst/>
                <a:latin typeface="Arial" charset="0"/>
                <a:ea typeface="+mn-ea"/>
                <a:cs typeface="+mn-cs"/>
              </a:rPr>
              <a:t>Females 65+ (n=0), </a:t>
            </a:r>
            <a:r>
              <a:rPr lang="pt-BR" dirty="0" smtClean="0"/>
              <a:t> </a:t>
            </a:r>
            <a:r>
              <a:rPr lang="pt-BR" sz="1200" b="0" i="0" u="none" strike="noStrike" kern="1200" dirty="0" smtClean="0">
                <a:solidFill>
                  <a:schemeClr val="tx1"/>
                </a:solidFill>
                <a:effectLst/>
                <a:latin typeface="Arial" charset="0"/>
                <a:ea typeface="+mn-ea"/>
                <a:cs typeface="+mn-cs"/>
              </a:rPr>
              <a:t>Urban (n=168), </a:t>
            </a:r>
            <a:r>
              <a:rPr lang="pt-BR" dirty="0" smtClean="0"/>
              <a:t> </a:t>
            </a:r>
            <a:r>
              <a:rPr lang="pt-BR" sz="1200" b="0" i="0" u="none" strike="noStrike" kern="1200" dirty="0" smtClean="0">
                <a:solidFill>
                  <a:schemeClr val="tx1"/>
                </a:solidFill>
                <a:effectLst/>
                <a:latin typeface="Arial" charset="0"/>
                <a:ea typeface="+mn-ea"/>
                <a:cs typeface="+mn-cs"/>
              </a:rPr>
              <a:t>Suburban (n=129), </a:t>
            </a:r>
            <a:r>
              <a:rPr lang="pt-BR" dirty="0" smtClean="0"/>
              <a:t> </a:t>
            </a:r>
            <a:r>
              <a:rPr lang="pt-BR" sz="1200" b="0" i="0" u="none" strike="noStrike" kern="1200" dirty="0" smtClean="0">
                <a:solidFill>
                  <a:schemeClr val="tx1"/>
                </a:solidFill>
                <a:effectLst/>
                <a:latin typeface="Arial" charset="0"/>
                <a:ea typeface="+mn-ea"/>
                <a:cs typeface="+mn-cs"/>
              </a:rPr>
              <a:t>Rural (n=32)</a:t>
            </a:r>
          </a:p>
        </p:txBody>
      </p:sp>
      <p:sp>
        <p:nvSpPr>
          <p:cNvPr id="4" name="Slide Number Placeholder 3"/>
          <p:cNvSpPr>
            <a:spLocks noGrp="1"/>
          </p:cNvSpPr>
          <p:nvPr>
            <p:ph type="sldNum" sz="quarter" idx="10"/>
          </p:nvPr>
        </p:nvSpPr>
        <p:spPr/>
        <p:txBody>
          <a:bodyPr/>
          <a:lstStyle/>
          <a:p>
            <a:fld id="{B071385B-D6F2-42F4-9560-DDAAB26E7B7A}" type="slidenum">
              <a:rPr lang="en-US" smtClean="0"/>
              <a:pPr/>
              <a:t>52</a:t>
            </a:fld>
            <a:endParaRPr lang="en-US"/>
          </a:p>
        </p:txBody>
      </p:sp>
    </p:spTree>
    <p:extLst>
      <p:ext uri="{BB962C8B-B14F-4D97-AF65-F5344CB8AC3E}">
        <p14:creationId xmlns:p14="http://schemas.microsoft.com/office/powerpoint/2010/main" val="341528296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pt-BR" sz="1200" b="0" i="0" u="none" strike="noStrike" kern="1200" dirty="0" smtClean="0">
                <a:solidFill>
                  <a:schemeClr val="tx1"/>
                </a:solidFill>
                <a:effectLst/>
                <a:latin typeface="Arial" charset="0"/>
                <a:ea typeface="+mn-ea"/>
                <a:cs typeface="+mn-cs"/>
              </a:rPr>
              <a:t>Heart Attack: </a:t>
            </a:r>
            <a:r>
              <a:rPr lang="pt-BR" dirty="0" smtClean="0"/>
              <a:t> </a:t>
            </a:r>
            <a:r>
              <a:rPr lang="pt-BR" sz="1200" b="0" i="0" u="none" strike="noStrike" kern="1200" dirty="0" smtClean="0">
                <a:solidFill>
                  <a:schemeClr val="tx1"/>
                </a:solidFill>
                <a:effectLst/>
                <a:latin typeface="Arial" charset="0"/>
                <a:ea typeface="+mn-ea"/>
                <a:cs typeface="+mn-cs"/>
              </a:rPr>
              <a:t>Males 18-39 (n=77), </a:t>
            </a:r>
            <a:r>
              <a:rPr lang="pt-BR" dirty="0" smtClean="0"/>
              <a:t> </a:t>
            </a:r>
            <a:r>
              <a:rPr lang="pt-BR" sz="1200" b="0" i="0" u="none" strike="noStrike" kern="1200" dirty="0" smtClean="0">
                <a:solidFill>
                  <a:schemeClr val="tx1"/>
                </a:solidFill>
                <a:effectLst/>
                <a:latin typeface="Arial" charset="0"/>
                <a:ea typeface="+mn-ea"/>
                <a:cs typeface="+mn-cs"/>
              </a:rPr>
              <a:t>Females 18-39 (n=77), </a:t>
            </a:r>
            <a:r>
              <a:rPr lang="pt-BR" dirty="0" smtClean="0"/>
              <a:t> </a:t>
            </a:r>
            <a:r>
              <a:rPr lang="pt-BR" sz="1200" b="0" i="0" u="none" strike="noStrike" kern="1200" dirty="0" smtClean="0">
                <a:solidFill>
                  <a:schemeClr val="tx1"/>
                </a:solidFill>
                <a:effectLst/>
                <a:latin typeface="Arial" charset="0"/>
                <a:ea typeface="+mn-ea"/>
                <a:cs typeface="+mn-cs"/>
              </a:rPr>
              <a:t>Males 40-64 (n=158), </a:t>
            </a:r>
            <a:r>
              <a:rPr lang="pt-BR" dirty="0" smtClean="0"/>
              <a:t> </a:t>
            </a:r>
            <a:r>
              <a:rPr lang="pt-BR" sz="1200" b="0" i="0" u="none" strike="noStrike" kern="1200" dirty="0" smtClean="0">
                <a:solidFill>
                  <a:schemeClr val="tx1"/>
                </a:solidFill>
                <a:effectLst/>
                <a:latin typeface="Arial" charset="0"/>
                <a:ea typeface="+mn-ea"/>
                <a:cs typeface="+mn-cs"/>
              </a:rPr>
              <a:t>Females 40-64 (n=144), </a:t>
            </a:r>
            <a:r>
              <a:rPr lang="pt-BR" dirty="0" smtClean="0"/>
              <a:t> </a:t>
            </a:r>
            <a:r>
              <a:rPr lang="pt-BR" sz="1200" b="0" i="0" u="none" strike="noStrike" kern="1200" dirty="0" smtClean="0">
                <a:solidFill>
                  <a:schemeClr val="tx1"/>
                </a:solidFill>
                <a:effectLst/>
                <a:latin typeface="Arial" charset="0"/>
                <a:ea typeface="+mn-ea"/>
                <a:cs typeface="+mn-cs"/>
              </a:rPr>
              <a:t>Males 65+ (n=213), </a:t>
            </a:r>
            <a:r>
              <a:rPr lang="pt-BR" dirty="0" smtClean="0"/>
              <a:t> </a:t>
            </a:r>
            <a:r>
              <a:rPr lang="pt-BR" sz="1200" b="0" i="0" u="none" strike="noStrike" kern="1200" dirty="0" smtClean="0">
                <a:solidFill>
                  <a:schemeClr val="tx1"/>
                </a:solidFill>
                <a:effectLst/>
                <a:latin typeface="Arial" charset="0"/>
                <a:ea typeface="+mn-ea"/>
                <a:cs typeface="+mn-cs"/>
              </a:rPr>
              <a:t>Females 65+ (n=90), </a:t>
            </a:r>
            <a:r>
              <a:rPr lang="pt-BR" dirty="0" smtClean="0"/>
              <a:t> </a:t>
            </a:r>
            <a:r>
              <a:rPr lang="pt-BR" sz="1200" b="0" i="0" u="none" strike="noStrike" kern="1200" dirty="0" smtClean="0">
                <a:solidFill>
                  <a:schemeClr val="tx1"/>
                </a:solidFill>
                <a:effectLst/>
                <a:latin typeface="Arial" charset="0"/>
                <a:ea typeface="+mn-ea"/>
                <a:cs typeface="+mn-cs"/>
              </a:rPr>
              <a:t>Urban (n=628), </a:t>
            </a:r>
            <a:r>
              <a:rPr lang="pt-BR" dirty="0" smtClean="0"/>
              <a:t> </a:t>
            </a:r>
            <a:r>
              <a:rPr lang="pt-BR" sz="1200" b="0" i="0" u="none" strike="noStrike" kern="1200" dirty="0" smtClean="0">
                <a:solidFill>
                  <a:schemeClr val="tx1"/>
                </a:solidFill>
                <a:effectLst/>
                <a:latin typeface="Arial" charset="0"/>
                <a:ea typeface="+mn-ea"/>
                <a:cs typeface="+mn-cs"/>
              </a:rPr>
              <a:t>Suburban (n=111), </a:t>
            </a:r>
            <a:r>
              <a:rPr lang="pt-BR" dirty="0" smtClean="0"/>
              <a:t> </a:t>
            </a:r>
            <a:r>
              <a:rPr lang="pt-BR" sz="1200" b="0" i="0" u="none" strike="noStrike" kern="1200" dirty="0" smtClean="0">
                <a:solidFill>
                  <a:schemeClr val="tx1"/>
                </a:solidFill>
                <a:effectLst/>
                <a:latin typeface="Arial" charset="0"/>
                <a:ea typeface="+mn-ea"/>
                <a:cs typeface="+mn-cs"/>
              </a:rPr>
              <a:t>Rural (n=20*)</a:t>
            </a:r>
          </a:p>
          <a:p>
            <a:r>
              <a:rPr lang="pt-BR" sz="1200" b="0" i="0" u="none" strike="noStrike" kern="1200" dirty="0" smtClean="0">
                <a:solidFill>
                  <a:schemeClr val="tx1"/>
                </a:solidFill>
                <a:effectLst/>
                <a:latin typeface="Arial" charset="0"/>
                <a:ea typeface="+mn-ea"/>
                <a:cs typeface="+mn-cs"/>
              </a:rPr>
              <a:t>Thrombosis: </a:t>
            </a:r>
            <a:r>
              <a:rPr lang="pt-BR" dirty="0" smtClean="0"/>
              <a:t> </a:t>
            </a:r>
            <a:r>
              <a:rPr lang="pt-BR" sz="1200" b="0" i="0" u="none" strike="noStrike" kern="1200" dirty="0" smtClean="0">
                <a:solidFill>
                  <a:schemeClr val="tx1"/>
                </a:solidFill>
                <a:effectLst/>
                <a:latin typeface="Arial" charset="0"/>
                <a:ea typeface="+mn-ea"/>
                <a:cs typeface="+mn-cs"/>
              </a:rPr>
              <a:t>Males 18-39 (n=44), </a:t>
            </a:r>
            <a:r>
              <a:rPr lang="pt-BR" dirty="0" smtClean="0"/>
              <a:t> </a:t>
            </a:r>
            <a:r>
              <a:rPr lang="pt-BR" sz="1200" b="0" i="0" u="none" strike="noStrike" kern="1200" dirty="0" smtClean="0">
                <a:solidFill>
                  <a:schemeClr val="tx1"/>
                </a:solidFill>
                <a:effectLst/>
                <a:latin typeface="Arial" charset="0"/>
                <a:ea typeface="+mn-ea"/>
                <a:cs typeface="+mn-cs"/>
              </a:rPr>
              <a:t>Females 18-39 (n=52), </a:t>
            </a:r>
            <a:r>
              <a:rPr lang="pt-BR" dirty="0" smtClean="0"/>
              <a:t> </a:t>
            </a:r>
            <a:r>
              <a:rPr lang="pt-BR" sz="1200" b="0" i="0" u="none" strike="noStrike" kern="1200" dirty="0" smtClean="0">
                <a:solidFill>
                  <a:schemeClr val="tx1"/>
                </a:solidFill>
                <a:effectLst/>
                <a:latin typeface="Arial" charset="0"/>
                <a:ea typeface="+mn-ea"/>
                <a:cs typeface="+mn-cs"/>
              </a:rPr>
              <a:t>Males 40-64 (n=126), </a:t>
            </a:r>
            <a:r>
              <a:rPr lang="pt-BR" dirty="0" smtClean="0"/>
              <a:t> </a:t>
            </a:r>
            <a:r>
              <a:rPr lang="pt-BR" sz="1200" b="0" i="0" u="none" strike="noStrike" kern="1200" dirty="0" smtClean="0">
                <a:solidFill>
                  <a:schemeClr val="tx1"/>
                </a:solidFill>
                <a:effectLst/>
                <a:latin typeface="Arial" charset="0"/>
                <a:ea typeface="+mn-ea"/>
                <a:cs typeface="+mn-cs"/>
              </a:rPr>
              <a:t>Females 40-64 (n=121), </a:t>
            </a:r>
            <a:r>
              <a:rPr lang="pt-BR" dirty="0" smtClean="0"/>
              <a:t> </a:t>
            </a:r>
            <a:r>
              <a:rPr lang="pt-BR" sz="1200" b="0" i="0" u="none" strike="noStrike" kern="1200" dirty="0" smtClean="0">
                <a:solidFill>
                  <a:schemeClr val="tx1"/>
                </a:solidFill>
                <a:effectLst/>
                <a:latin typeface="Arial" charset="0"/>
                <a:ea typeface="+mn-ea"/>
                <a:cs typeface="+mn-cs"/>
              </a:rPr>
              <a:t>Males 65+ (n=185), </a:t>
            </a:r>
            <a:r>
              <a:rPr lang="pt-BR" dirty="0" smtClean="0"/>
              <a:t> </a:t>
            </a:r>
            <a:r>
              <a:rPr lang="pt-BR" sz="1200" b="0" i="0" u="none" strike="noStrike" kern="1200" dirty="0" smtClean="0">
                <a:solidFill>
                  <a:schemeClr val="tx1"/>
                </a:solidFill>
                <a:effectLst/>
                <a:latin typeface="Arial" charset="0"/>
                <a:ea typeface="+mn-ea"/>
                <a:cs typeface="+mn-cs"/>
              </a:rPr>
              <a:t>Females 65+ (n=83), </a:t>
            </a:r>
            <a:r>
              <a:rPr lang="pt-BR" dirty="0" smtClean="0"/>
              <a:t> </a:t>
            </a:r>
            <a:r>
              <a:rPr lang="pt-BR" sz="1200" b="0" i="0" u="none" strike="noStrike" kern="1200" dirty="0" smtClean="0">
                <a:solidFill>
                  <a:schemeClr val="tx1"/>
                </a:solidFill>
                <a:effectLst/>
                <a:latin typeface="Arial" charset="0"/>
                <a:ea typeface="+mn-ea"/>
                <a:cs typeface="+mn-cs"/>
              </a:rPr>
              <a:t>Urban (n=507), </a:t>
            </a:r>
            <a:r>
              <a:rPr lang="pt-BR" dirty="0" smtClean="0"/>
              <a:t> </a:t>
            </a:r>
            <a:r>
              <a:rPr lang="pt-BR" sz="1200" b="0" i="0" u="none" strike="noStrike" kern="1200" dirty="0" smtClean="0">
                <a:solidFill>
                  <a:schemeClr val="tx1"/>
                </a:solidFill>
                <a:effectLst/>
                <a:latin typeface="Arial" charset="0"/>
                <a:ea typeface="+mn-ea"/>
                <a:cs typeface="+mn-cs"/>
              </a:rPr>
              <a:t>Suburban (n=90), </a:t>
            </a:r>
            <a:r>
              <a:rPr lang="pt-BR" dirty="0" smtClean="0"/>
              <a:t> </a:t>
            </a:r>
            <a:r>
              <a:rPr lang="pt-BR" sz="1200" b="0" i="0" u="none" strike="noStrike" kern="1200" dirty="0" smtClean="0">
                <a:solidFill>
                  <a:schemeClr val="tx1"/>
                </a:solidFill>
                <a:effectLst/>
                <a:latin typeface="Arial" charset="0"/>
                <a:ea typeface="+mn-ea"/>
                <a:cs typeface="+mn-cs"/>
              </a:rPr>
              <a:t>Rural (n=14*); US (n=449), CA (n=465), AR (n=611), UK (n=684), DE (n=656), NL (n=608), TH (n=569), AU (n=617), JP (n=478)</a:t>
            </a:r>
          </a:p>
          <a:p>
            <a:r>
              <a:rPr lang="pt-BR" sz="1200" b="0" i="0" u="none" strike="noStrike" kern="1200" dirty="0" smtClean="0">
                <a:solidFill>
                  <a:schemeClr val="tx1"/>
                </a:solidFill>
                <a:effectLst/>
                <a:latin typeface="Arial" charset="0"/>
                <a:ea typeface="+mn-ea"/>
                <a:cs typeface="+mn-cs"/>
              </a:rPr>
              <a:t>Stroke: </a:t>
            </a:r>
            <a:r>
              <a:rPr lang="pt-BR" dirty="0" smtClean="0"/>
              <a:t> </a:t>
            </a:r>
            <a:r>
              <a:rPr lang="pt-BR" sz="1200" b="0" i="0" u="none" strike="noStrike" kern="1200" dirty="0" smtClean="0">
                <a:solidFill>
                  <a:schemeClr val="tx1"/>
                </a:solidFill>
                <a:effectLst/>
                <a:latin typeface="Arial" charset="0"/>
                <a:ea typeface="+mn-ea"/>
                <a:cs typeface="+mn-cs"/>
              </a:rPr>
              <a:t>Males 18-39 (n=69), </a:t>
            </a:r>
            <a:r>
              <a:rPr lang="pt-BR" dirty="0" smtClean="0"/>
              <a:t> </a:t>
            </a:r>
            <a:r>
              <a:rPr lang="pt-BR" sz="1200" b="0" i="0" u="none" strike="noStrike" kern="1200" dirty="0" smtClean="0">
                <a:solidFill>
                  <a:schemeClr val="tx1"/>
                </a:solidFill>
                <a:effectLst/>
                <a:latin typeface="Arial" charset="0"/>
                <a:ea typeface="+mn-ea"/>
                <a:cs typeface="+mn-cs"/>
              </a:rPr>
              <a:t>Females 18-39 (n=68), </a:t>
            </a:r>
            <a:r>
              <a:rPr lang="pt-BR" dirty="0" smtClean="0"/>
              <a:t> </a:t>
            </a:r>
            <a:r>
              <a:rPr lang="pt-BR" sz="1200" b="0" i="0" u="none" strike="noStrike" kern="1200" dirty="0" smtClean="0">
                <a:solidFill>
                  <a:schemeClr val="tx1"/>
                </a:solidFill>
                <a:effectLst/>
                <a:latin typeface="Arial" charset="0"/>
                <a:ea typeface="+mn-ea"/>
                <a:cs typeface="+mn-cs"/>
              </a:rPr>
              <a:t>Males 40-64 (n=154), </a:t>
            </a:r>
            <a:r>
              <a:rPr lang="pt-BR" dirty="0" smtClean="0"/>
              <a:t> </a:t>
            </a:r>
            <a:r>
              <a:rPr lang="pt-BR" sz="1200" b="0" i="0" u="none" strike="noStrike" kern="1200" dirty="0" smtClean="0">
                <a:solidFill>
                  <a:schemeClr val="tx1"/>
                </a:solidFill>
                <a:effectLst/>
                <a:latin typeface="Arial" charset="0"/>
                <a:ea typeface="+mn-ea"/>
                <a:cs typeface="+mn-cs"/>
              </a:rPr>
              <a:t>Females 40-64 (n=145), </a:t>
            </a:r>
            <a:r>
              <a:rPr lang="pt-BR" dirty="0" smtClean="0"/>
              <a:t> </a:t>
            </a:r>
            <a:r>
              <a:rPr lang="pt-BR" sz="1200" b="0" i="0" u="none" strike="noStrike" kern="1200" dirty="0" smtClean="0">
                <a:solidFill>
                  <a:schemeClr val="tx1"/>
                </a:solidFill>
                <a:effectLst/>
                <a:latin typeface="Arial" charset="0"/>
                <a:ea typeface="+mn-ea"/>
                <a:cs typeface="+mn-cs"/>
              </a:rPr>
              <a:t>Males 65+ (n=209), </a:t>
            </a:r>
            <a:r>
              <a:rPr lang="pt-BR" dirty="0" smtClean="0"/>
              <a:t> </a:t>
            </a:r>
            <a:r>
              <a:rPr lang="pt-BR" sz="1200" b="0" i="0" u="none" strike="noStrike" kern="1200" dirty="0" smtClean="0">
                <a:solidFill>
                  <a:schemeClr val="tx1"/>
                </a:solidFill>
                <a:effectLst/>
                <a:latin typeface="Arial" charset="0"/>
                <a:ea typeface="+mn-ea"/>
                <a:cs typeface="+mn-cs"/>
              </a:rPr>
              <a:t>Females 65+ (n=91), </a:t>
            </a:r>
            <a:r>
              <a:rPr lang="pt-BR" dirty="0" smtClean="0"/>
              <a:t> </a:t>
            </a:r>
            <a:r>
              <a:rPr lang="pt-BR" sz="1200" b="0" i="0" u="none" strike="noStrike" kern="1200" dirty="0" smtClean="0">
                <a:solidFill>
                  <a:schemeClr val="tx1"/>
                </a:solidFill>
                <a:effectLst/>
                <a:latin typeface="Arial" charset="0"/>
                <a:ea typeface="+mn-ea"/>
                <a:cs typeface="+mn-cs"/>
              </a:rPr>
              <a:t>Urban (n=612), </a:t>
            </a:r>
            <a:r>
              <a:rPr lang="pt-BR" dirty="0" smtClean="0"/>
              <a:t> </a:t>
            </a:r>
            <a:r>
              <a:rPr lang="pt-BR" sz="1200" b="0" i="0" u="none" strike="noStrike" kern="1200" dirty="0" smtClean="0">
                <a:solidFill>
                  <a:schemeClr val="tx1"/>
                </a:solidFill>
                <a:effectLst/>
                <a:latin typeface="Arial" charset="0"/>
                <a:ea typeface="+mn-ea"/>
                <a:cs typeface="+mn-cs"/>
              </a:rPr>
              <a:t>Suburban (n=107), </a:t>
            </a:r>
            <a:r>
              <a:rPr lang="pt-BR" dirty="0" smtClean="0"/>
              <a:t> </a:t>
            </a:r>
            <a:r>
              <a:rPr lang="pt-BR" sz="1200" b="0" i="0" u="none" strike="noStrike" kern="1200" dirty="0" smtClean="0">
                <a:solidFill>
                  <a:schemeClr val="tx1"/>
                </a:solidFill>
                <a:effectLst/>
                <a:latin typeface="Arial" charset="0"/>
                <a:ea typeface="+mn-ea"/>
                <a:cs typeface="+mn-cs"/>
              </a:rPr>
              <a:t>Rural (n=17*)</a:t>
            </a:r>
          </a:p>
          <a:p>
            <a:r>
              <a:rPr lang="pt-BR" sz="1200" b="0" i="0" u="none" strike="noStrike" kern="1200" dirty="0" smtClean="0">
                <a:solidFill>
                  <a:schemeClr val="tx1"/>
                </a:solidFill>
                <a:effectLst/>
                <a:latin typeface="Arial" charset="0"/>
                <a:ea typeface="+mn-ea"/>
                <a:cs typeface="+mn-cs"/>
              </a:rPr>
              <a:t>Deep Vein Thrombosis: </a:t>
            </a:r>
            <a:r>
              <a:rPr lang="pt-BR" dirty="0" smtClean="0"/>
              <a:t> </a:t>
            </a:r>
            <a:r>
              <a:rPr lang="pt-BR" sz="1200" b="0" i="0" u="none" strike="noStrike" kern="1200" dirty="0" smtClean="0">
                <a:solidFill>
                  <a:schemeClr val="tx1"/>
                </a:solidFill>
                <a:effectLst/>
                <a:latin typeface="Arial" charset="0"/>
                <a:ea typeface="+mn-ea"/>
                <a:cs typeface="+mn-cs"/>
              </a:rPr>
              <a:t>Males 18-39 (n=15*), </a:t>
            </a:r>
            <a:r>
              <a:rPr lang="pt-BR" dirty="0" smtClean="0"/>
              <a:t> </a:t>
            </a:r>
            <a:r>
              <a:rPr lang="pt-BR" sz="1200" b="0" i="0" u="none" strike="noStrike" kern="1200" dirty="0" smtClean="0">
                <a:solidFill>
                  <a:schemeClr val="tx1"/>
                </a:solidFill>
                <a:effectLst/>
                <a:latin typeface="Arial" charset="0"/>
                <a:ea typeface="+mn-ea"/>
                <a:cs typeface="+mn-cs"/>
              </a:rPr>
              <a:t>Females 18-39 (n=25*), </a:t>
            </a:r>
            <a:r>
              <a:rPr lang="pt-BR" dirty="0" smtClean="0"/>
              <a:t> </a:t>
            </a:r>
            <a:r>
              <a:rPr lang="pt-BR" sz="1200" b="0" i="0" u="none" strike="noStrike" kern="1200" dirty="0" smtClean="0">
                <a:solidFill>
                  <a:schemeClr val="tx1"/>
                </a:solidFill>
                <a:effectLst/>
                <a:latin typeface="Arial" charset="0"/>
                <a:ea typeface="+mn-ea"/>
                <a:cs typeface="+mn-cs"/>
              </a:rPr>
              <a:t>Males 40-64 (n=54), </a:t>
            </a:r>
            <a:r>
              <a:rPr lang="pt-BR" dirty="0" smtClean="0"/>
              <a:t> </a:t>
            </a:r>
            <a:r>
              <a:rPr lang="pt-BR" sz="1200" b="0" i="0" u="none" strike="noStrike" kern="1200" dirty="0" smtClean="0">
                <a:solidFill>
                  <a:schemeClr val="tx1"/>
                </a:solidFill>
                <a:effectLst/>
                <a:latin typeface="Arial" charset="0"/>
                <a:ea typeface="+mn-ea"/>
                <a:cs typeface="+mn-cs"/>
              </a:rPr>
              <a:t>Females 40-64 (n=66), </a:t>
            </a:r>
            <a:r>
              <a:rPr lang="pt-BR" dirty="0" smtClean="0"/>
              <a:t> </a:t>
            </a:r>
            <a:r>
              <a:rPr lang="pt-BR" sz="1200" b="0" i="0" u="none" strike="noStrike" kern="1200" dirty="0" smtClean="0">
                <a:solidFill>
                  <a:schemeClr val="tx1"/>
                </a:solidFill>
                <a:effectLst/>
                <a:latin typeface="Arial" charset="0"/>
                <a:ea typeface="+mn-ea"/>
                <a:cs typeface="+mn-cs"/>
              </a:rPr>
              <a:t>Males 65+ (n=88), </a:t>
            </a:r>
            <a:r>
              <a:rPr lang="pt-BR" dirty="0" smtClean="0"/>
              <a:t> </a:t>
            </a:r>
            <a:r>
              <a:rPr lang="pt-BR" sz="1200" b="0" i="0" u="none" strike="noStrike" kern="1200" dirty="0" smtClean="0">
                <a:solidFill>
                  <a:schemeClr val="tx1"/>
                </a:solidFill>
                <a:effectLst/>
                <a:latin typeface="Arial" charset="0"/>
                <a:ea typeface="+mn-ea"/>
                <a:cs typeface="+mn-cs"/>
              </a:rPr>
              <a:t>Females 65+ (n=51), </a:t>
            </a:r>
            <a:r>
              <a:rPr lang="pt-BR" dirty="0" smtClean="0"/>
              <a:t> </a:t>
            </a:r>
            <a:r>
              <a:rPr lang="pt-BR" sz="1200" b="0" i="0" u="none" strike="noStrike" kern="1200" dirty="0" smtClean="0">
                <a:solidFill>
                  <a:schemeClr val="tx1"/>
                </a:solidFill>
                <a:effectLst/>
                <a:latin typeface="Arial" charset="0"/>
                <a:ea typeface="+mn-ea"/>
                <a:cs typeface="+mn-cs"/>
              </a:rPr>
              <a:t>Urban (n=249), </a:t>
            </a:r>
            <a:r>
              <a:rPr lang="pt-BR" dirty="0" smtClean="0"/>
              <a:t> </a:t>
            </a:r>
            <a:r>
              <a:rPr lang="pt-BR" sz="1200" b="0" i="0" u="none" strike="noStrike" kern="1200" dirty="0" smtClean="0">
                <a:solidFill>
                  <a:schemeClr val="tx1"/>
                </a:solidFill>
                <a:effectLst/>
                <a:latin typeface="Arial" charset="0"/>
                <a:ea typeface="+mn-ea"/>
                <a:cs typeface="+mn-cs"/>
              </a:rPr>
              <a:t>Suburban (n=43), </a:t>
            </a:r>
            <a:r>
              <a:rPr lang="pt-BR" dirty="0" smtClean="0"/>
              <a:t> </a:t>
            </a:r>
            <a:r>
              <a:rPr lang="pt-BR" sz="1200" b="0" i="0" u="none" strike="noStrike" kern="1200" dirty="0" smtClean="0">
                <a:solidFill>
                  <a:schemeClr val="tx1"/>
                </a:solidFill>
                <a:effectLst/>
                <a:latin typeface="Arial" charset="0"/>
                <a:ea typeface="+mn-ea"/>
                <a:cs typeface="+mn-cs"/>
              </a:rPr>
              <a:t>Rural (n=7*); US (n=486),  CA (n=350),  AR (n=299),  UK (n=720),  DE (n=319),  NL (n=155),  TH (n=193),  AU (n=687),  JP (n=109)</a:t>
            </a:r>
          </a:p>
          <a:p>
            <a:r>
              <a:rPr lang="pt-BR" sz="1200" b="0" i="0" u="none" strike="noStrike" kern="1200" dirty="0" smtClean="0">
                <a:solidFill>
                  <a:schemeClr val="tx1"/>
                </a:solidFill>
                <a:effectLst/>
                <a:latin typeface="Arial" charset="0"/>
                <a:ea typeface="+mn-ea"/>
                <a:cs typeface="+mn-cs"/>
              </a:rPr>
              <a:t>AIDS: </a:t>
            </a:r>
            <a:r>
              <a:rPr lang="pt-BR" dirty="0" smtClean="0"/>
              <a:t> </a:t>
            </a:r>
            <a:r>
              <a:rPr lang="pt-BR" sz="1200" b="0" i="0" u="none" strike="noStrike" kern="1200" dirty="0" smtClean="0">
                <a:solidFill>
                  <a:schemeClr val="tx1"/>
                </a:solidFill>
                <a:effectLst/>
                <a:latin typeface="Arial" charset="0"/>
                <a:ea typeface="+mn-ea"/>
                <a:cs typeface="+mn-cs"/>
              </a:rPr>
              <a:t>Males 18-39 (n=78), </a:t>
            </a:r>
            <a:r>
              <a:rPr lang="pt-BR" dirty="0" smtClean="0"/>
              <a:t> </a:t>
            </a:r>
            <a:r>
              <a:rPr lang="pt-BR" sz="1200" b="0" i="0" u="none" strike="noStrike" kern="1200" dirty="0" smtClean="0">
                <a:solidFill>
                  <a:schemeClr val="tx1"/>
                </a:solidFill>
                <a:effectLst/>
                <a:latin typeface="Arial" charset="0"/>
                <a:ea typeface="+mn-ea"/>
                <a:cs typeface="+mn-cs"/>
              </a:rPr>
              <a:t>Females 18-39 (n=76), </a:t>
            </a:r>
            <a:r>
              <a:rPr lang="pt-BR" dirty="0" smtClean="0"/>
              <a:t> </a:t>
            </a:r>
            <a:r>
              <a:rPr lang="pt-BR" sz="1200" b="0" i="0" u="none" strike="noStrike" kern="1200" dirty="0" smtClean="0">
                <a:solidFill>
                  <a:schemeClr val="tx1"/>
                </a:solidFill>
                <a:effectLst/>
                <a:latin typeface="Arial" charset="0"/>
                <a:ea typeface="+mn-ea"/>
                <a:cs typeface="+mn-cs"/>
              </a:rPr>
              <a:t>Males 40-64 (n=154), </a:t>
            </a:r>
            <a:r>
              <a:rPr lang="pt-BR" dirty="0" smtClean="0"/>
              <a:t> </a:t>
            </a:r>
            <a:r>
              <a:rPr lang="pt-BR" sz="1200" b="0" i="0" u="none" strike="noStrike" kern="1200" dirty="0" smtClean="0">
                <a:solidFill>
                  <a:schemeClr val="tx1"/>
                </a:solidFill>
                <a:effectLst/>
                <a:latin typeface="Arial" charset="0"/>
                <a:ea typeface="+mn-ea"/>
                <a:cs typeface="+mn-cs"/>
              </a:rPr>
              <a:t>Females 40-64 (n=144), </a:t>
            </a:r>
            <a:r>
              <a:rPr lang="pt-BR" dirty="0" smtClean="0"/>
              <a:t> </a:t>
            </a:r>
            <a:r>
              <a:rPr lang="pt-BR" sz="1200" b="0" i="0" u="none" strike="noStrike" kern="1200" dirty="0" smtClean="0">
                <a:solidFill>
                  <a:schemeClr val="tx1"/>
                </a:solidFill>
                <a:effectLst/>
                <a:latin typeface="Arial" charset="0"/>
                <a:ea typeface="+mn-ea"/>
                <a:cs typeface="+mn-cs"/>
              </a:rPr>
              <a:t>Males 65+ (n=201), </a:t>
            </a:r>
            <a:r>
              <a:rPr lang="pt-BR" dirty="0" smtClean="0"/>
              <a:t> </a:t>
            </a:r>
            <a:r>
              <a:rPr lang="pt-BR" sz="1200" b="0" i="0" u="none" strike="noStrike" kern="1200" dirty="0" smtClean="0">
                <a:solidFill>
                  <a:schemeClr val="tx1"/>
                </a:solidFill>
                <a:effectLst/>
                <a:latin typeface="Arial" charset="0"/>
                <a:ea typeface="+mn-ea"/>
                <a:cs typeface="+mn-cs"/>
              </a:rPr>
              <a:t>Females 65+ (n=87), </a:t>
            </a:r>
            <a:r>
              <a:rPr lang="pt-BR" dirty="0" smtClean="0"/>
              <a:t> </a:t>
            </a:r>
            <a:r>
              <a:rPr lang="pt-BR" sz="1200" b="0" i="0" u="none" strike="noStrike" kern="1200" dirty="0" smtClean="0">
                <a:solidFill>
                  <a:schemeClr val="tx1"/>
                </a:solidFill>
                <a:effectLst/>
                <a:latin typeface="Arial" charset="0"/>
                <a:ea typeface="+mn-ea"/>
                <a:cs typeface="+mn-cs"/>
              </a:rPr>
              <a:t>Urban (n=614), </a:t>
            </a:r>
            <a:r>
              <a:rPr lang="pt-BR" dirty="0" smtClean="0"/>
              <a:t> </a:t>
            </a:r>
            <a:r>
              <a:rPr lang="pt-BR" sz="1200" b="0" i="0" u="none" strike="noStrike" kern="1200" dirty="0" smtClean="0">
                <a:solidFill>
                  <a:schemeClr val="tx1"/>
                </a:solidFill>
                <a:effectLst/>
                <a:latin typeface="Arial" charset="0"/>
                <a:ea typeface="+mn-ea"/>
                <a:cs typeface="+mn-cs"/>
              </a:rPr>
              <a:t>Suburban (n=106), </a:t>
            </a:r>
            <a:r>
              <a:rPr lang="pt-BR" dirty="0" smtClean="0"/>
              <a:t> </a:t>
            </a:r>
            <a:r>
              <a:rPr lang="pt-BR" sz="1200" b="0" i="0" u="none" strike="noStrike" kern="1200" dirty="0" smtClean="0">
                <a:solidFill>
                  <a:schemeClr val="tx1"/>
                </a:solidFill>
                <a:effectLst/>
                <a:latin typeface="Arial" charset="0"/>
                <a:ea typeface="+mn-ea"/>
                <a:cs typeface="+mn-cs"/>
              </a:rPr>
              <a:t>Rural (n=20*)</a:t>
            </a:r>
          </a:p>
          <a:p>
            <a:r>
              <a:rPr lang="pt-BR" sz="1200" b="0" i="0" u="none" strike="noStrike" kern="1200" dirty="0" smtClean="0">
                <a:solidFill>
                  <a:schemeClr val="tx1"/>
                </a:solidFill>
                <a:effectLst/>
                <a:latin typeface="Arial" charset="0"/>
                <a:ea typeface="+mn-ea"/>
                <a:cs typeface="+mn-cs"/>
              </a:rPr>
              <a:t>Pulmonary Embolism: </a:t>
            </a:r>
            <a:r>
              <a:rPr lang="pt-BR" dirty="0" smtClean="0"/>
              <a:t> </a:t>
            </a:r>
            <a:r>
              <a:rPr lang="pt-BR" sz="1200" b="0" i="0" u="none" strike="noStrike" kern="1200" dirty="0" smtClean="0">
                <a:solidFill>
                  <a:schemeClr val="tx1"/>
                </a:solidFill>
                <a:effectLst/>
                <a:latin typeface="Arial" charset="0"/>
                <a:ea typeface="+mn-ea"/>
                <a:cs typeface="+mn-cs"/>
              </a:rPr>
              <a:t>Males 18-39 (n=50), </a:t>
            </a:r>
            <a:r>
              <a:rPr lang="pt-BR" dirty="0" smtClean="0"/>
              <a:t> </a:t>
            </a:r>
            <a:r>
              <a:rPr lang="pt-BR" sz="1200" b="0" i="0" u="none" strike="noStrike" kern="1200" dirty="0" smtClean="0">
                <a:solidFill>
                  <a:schemeClr val="tx1"/>
                </a:solidFill>
                <a:effectLst/>
                <a:latin typeface="Arial" charset="0"/>
                <a:ea typeface="+mn-ea"/>
                <a:cs typeface="+mn-cs"/>
              </a:rPr>
              <a:t>Females 18-39 (n=49), </a:t>
            </a:r>
            <a:r>
              <a:rPr lang="pt-BR" dirty="0" smtClean="0"/>
              <a:t> </a:t>
            </a:r>
            <a:r>
              <a:rPr lang="pt-BR" sz="1200" b="0" i="0" u="none" strike="noStrike" kern="1200" dirty="0" smtClean="0">
                <a:solidFill>
                  <a:schemeClr val="tx1"/>
                </a:solidFill>
                <a:effectLst/>
                <a:latin typeface="Arial" charset="0"/>
                <a:ea typeface="+mn-ea"/>
                <a:cs typeface="+mn-cs"/>
              </a:rPr>
              <a:t>Males 40-64 (n=114), </a:t>
            </a:r>
            <a:r>
              <a:rPr lang="pt-BR" dirty="0" smtClean="0"/>
              <a:t> </a:t>
            </a:r>
            <a:r>
              <a:rPr lang="pt-BR" sz="1200" b="0" i="0" u="none" strike="noStrike" kern="1200" dirty="0" smtClean="0">
                <a:solidFill>
                  <a:schemeClr val="tx1"/>
                </a:solidFill>
                <a:effectLst/>
                <a:latin typeface="Arial" charset="0"/>
                <a:ea typeface="+mn-ea"/>
                <a:cs typeface="+mn-cs"/>
              </a:rPr>
              <a:t>Females 40-64 (n=109), </a:t>
            </a:r>
            <a:r>
              <a:rPr lang="pt-BR" dirty="0" smtClean="0"/>
              <a:t> </a:t>
            </a:r>
            <a:r>
              <a:rPr lang="pt-BR" sz="1200" b="0" i="0" u="none" strike="noStrike" kern="1200" dirty="0" smtClean="0">
                <a:solidFill>
                  <a:schemeClr val="tx1"/>
                </a:solidFill>
                <a:effectLst/>
                <a:latin typeface="Arial" charset="0"/>
                <a:ea typeface="+mn-ea"/>
                <a:cs typeface="+mn-cs"/>
              </a:rPr>
              <a:t>Males 65+ (n=156), </a:t>
            </a:r>
            <a:r>
              <a:rPr lang="pt-BR" dirty="0" smtClean="0"/>
              <a:t> </a:t>
            </a:r>
            <a:r>
              <a:rPr lang="pt-BR" sz="1200" b="0" i="0" u="none" strike="noStrike" kern="1200" dirty="0" smtClean="0">
                <a:solidFill>
                  <a:schemeClr val="tx1"/>
                </a:solidFill>
                <a:effectLst/>
                <a:latin typeface="Arial" charset="0"/>
                <a:ea typeface="+mn-ea"/>
                <a:cs typeface="+mn-cs"/>
              </a:rPr>
              <a:t>Females 65+ (n=72), </a:t>
            </a:r>
            <a:r>
              <a:rPr lang="pt-BR" dirty="0" smtClean="0"/>
              <a:t> </a:t>
            </a:r>
            <a:r>
              <a:rPr lang="pt-BR" sz="1200" b="0" i="0" u="none" strike="noStrike" kern="1200" dirty="0" smtClean="0">
                <a:solidFill>
                  <a:schemeClr val="tx1"/>
                </a:solidFill>
                <a:effectLst/>
                <a:latin typeface="Arial" charset="0"/>
                <a:ea typeface="+mn-ea"/>
                <a:cs typeface="+mn-cs"/>
              </a:rPr>
              <a:t>Urban (n=466), </a:t>
            </a:r>
            <a:r>
              <a:rPr lang="pt-BR" dirty="0" smtClean="0"/>
              <a:t> </a:t>
            </a:r>
            <a:r>
              <a:rPr lang="pt-BR" sz="1200" b="0" i="0" u="none" strike="noStrike" kern="1200" dirty="0" smtClean="0">
                <a:solidFill>
                  <a:schemeClr val="tx1"/>
                </a:solidFill>
                <a:effectLst/>
                <a:latin typeface="Arial" charset="0"/>
                <a:ea typeface="+mn-ea"/>
                <a:cs typeface="+mn-cs"/>
              </a:rPr>
              <a:t>Suburban (n=71), </a:t>
            </a:r>
            <a:r>
              <a:rPr lang="pt-BR" dirty="0" smtClean="0"/>
              <a:t> </a:t>
            </a:r>
            <a:r>
              <a:rPr lang="pt-BR" sz="1200" b="0" i="0" u="none" strike="noStrike" kern="1200" dirty="0" smtClean="0">
                <a:solidFill>
                  <a:schemeClr val="tx1"/>
                </a:solidFill>
                <a:effectLst/>
                <a:latin typeface="Arial" charset="0"/>
                <a:ea typeface="+mn-ea"/>
                <a:cs typeface="+mn-cs"/>
              </a:rPr>
              <a:t>Rural (n=13*); US (n=574),  CA (n=533),  AR (n=550),  UK (n=613),  DE (n=186),  NL (n=566),  TH (n=238),  AU (n=511),  JP (n=255)</a:t>
            </a:r>
          </a:p>
          <a:p>
            <a:r>
              <a:rPr lang="pt-BR" sz="1200" b="0" i="0" u="none" strike="noStrike" kern="1200" dirty="0" smtClean="0">
                <a:solidFill>
                  <a:schemeClr val="tx1"/>
                </a:solidFill>
                <a:effectLst/>
                <a:latin typeface="Arial" charset="0"/>
                <a:ea typeface="+mn-ea"/>
                <a:cs typeface="+mn-cs"/>
              </a:rPr>
              <a:t>High Blood Pressure: </a:t>
            </a:r>
            <a:r>
              <a:rPr lang="pt-BR" dirty="0" smtClean="0"/>
              <a:t> </a:t>
            </a:r>
            <a:r>
              <a:rPr lang="pt-BR" sz="1200" b="0" i="0" u="none" strike="noStrike" kern="1200" dirty="0" smtClean="0">
                <a:solidFill>
                  <a:schemeClr val="tx1"/>
                </a:solidFill>
                <a:effectLst/>
                <a:latin typeface="Arial" charset="0"/>
                <a:ea typeface="+mn-ea"/>
                <a:cs typeface="+mn-cs"/>
              </a:rPr>
              <a:t>Males 18-39 (n=73), </a:t>
            </a:r>
            <a:r>
              <a:rPr lang="pt-BR" dirty="0" smtClean="0"/>
              <a:t> </a:t>
            </a:r>
            <a:r>
              <a:rPr lang="pt-BR" sz="1200" b="0" i="0" u="none" strike="noStrike" kern="1200" dirty="0" smtClean="0">
                <a:solidFill>
                  <a:schemeClr val="tx1"/>
                </a:solidFill>
                <a:effectLst/>
                <a:latin typeface="Arial" charset="0"/>
                <a:ea typeface="+mn-ea"/>
                <a:cs typeface="+mn-cs"/>
              </a:rPr>
              <a:t>Females 18-39 (n=73), </a:t>
            </a:r>
            <a:r>
              <a:rPr lang="pt-BR" dirty="0" smtClean="0"/>
              <a:t> </a:t>
            </a:r>
            <a:r>
              <a:rPr lang="pt-BR" sz="1200" b="0" i="0" u="none" strike="noStrike" kern="1200" dirty="0" smtClean="0">
                <a:solidFill>
                  <a:schemeClr val="tx1"/>
                </a:solidFill>
                <a:effectLst/>
                <a:latin typeface="Arial" charset="0"/>
                <a:ea typeface="+mn-ea"/>
                <a:cs typeface="+mn-cs"/>
              </a:rPr>
              <a:t>Males 40-64 (n=161), </a:t>
            </a:r>
            <a:r>
              <a:rPr lang="pt-BR" dirty="0" smtClean="0"/>
              <a:t> </a:t>
            </a:r>
            <a:r>
              <a:rPr lang="pt-BR" sz="1200" b="0" i="0" u="none" strike="noStrike" kern="1200" dirty="0" smtClean="0">
                <a:solidFill>
                  <a:schemeClr val="tx1"/>
                </a:solidFill>
                <a:effectLst/>
                <a:latin typeface="Arial" charset="0"/>
                <a:ea typeface="+mn-ea"/>
                <a:cs typeface="+mn-cs"/>
              </a:rPr>
              <a:t>Females 40-64 (n=152), </a:t>
            </a:r>
            <a:r>
              <a:rPr lang="pt-BR" dirty="0" smtClean="0"/>
              <a:t> </a:t>
            </a:r>
            <a:r>
              <a:rPr lang="pt-BR" sz="1200" b="0" i="0" u="none" strike="noStrike" kern="1200" dirty="0" smtClean="0">
                <a:solidFill>
                  <a:schemeClr val="tx1"/>
                </a:solidFill>
                <a:effectLst/>
                <a:latin typeface="Arial" charset="0"/>
                <a:ea typeface="+mn-ea"/>
                <a:cs typeface="+mn-cs"/>
              </a:rPr>
              <a:t>Males 65+ (n=220), </a:t>
            </a:r>
            <a:r>
              <a:rPr lang="pt-BR" dirty="0" smtClean="0"/>
              <a:t> </a:t>
            </a:r>
            <a:r>
              <a:rPr lang="pt-BR" sz="1200" b="0" i="0" u="none" strike="noStrike" kern="1200" dirty="0" smtClean="0">
                <a:solidFill>
                  <a:schemeClr val="tx1"/>
                </a:solidFill>
                <a:effectLst/>
                <a:latin typeface="Arial" charset="0"/>
                <a:ea typeface="+mn-ea"/>
                <a:cs typeface="+mn-cs"/>
              </a:rPr>
              <a:t>Females 65+ (n=90), </a:t>
            </a:r>
            <a:r>
              <a:rPr lang="pt-BR" dirty="0" smtClean="0"/>
              <a:t> </a:t>
            </a:r>
            <a:r>
              <a:rPr lang="pt-BR" sz="1200" b="0" i="0" u="none" strike="noStrike" kern="1200" dirty="0" smtClean="0">
                <a:solidFill>
                  <a:schemeClr val="tx1"/>
                </a:solidFill>
                <a:effectLst/>
                <a:latin typeface="Arial" charset="0"/>
                <a:ea typeface="+mn-ea"/>
                <a:cs typeface="+mn-cs"/>
              </a:rPr>
              <a:t>Urban (n=637), </a:t>
            </a:r>
            <a:r>
              <a:rPr lang="pt-BR" dirty="0" smtClean="0"/>
              <a:t> </a:t>
            </a:r>
            <a:r>
              <a:rPr lang="pt-BR" sz="1200" b="0" i="0" u="none" strike="noStrike" kern="1200" dirty="0" smtClean="0">
                <a:solidFill>
                  <a:schemeClr val="tx1"/>
                </a:solidFill>
                <a:effectLst/>
                <a:latin typeface="Arial" charset="0"/>
                <a:ea typeface="+mn-ea"/>
                <a:cs typeface="+mn-cs"/>
              </a:rPr>
              <a:t>Suburban (n=111), </a:t>
            </a:r>
            <a:r>
              <a:rPr lang="pt-BR" dirty="0" smtClean="0"/>
              <a:t> </a:t>
            </a:r>
            <a:r>
              <a:rPr lang="pt-BR" sz="1200" b="0" i="0" u="none" strike="noStrike" kern="1200" dirty="0" smtClean="0">
                <a:solidFill>
                  <a:schemeClr val="tx1"/>
                </a:solidFill>
                <a:effectLst/>
                <a:latin typeface="Arial" charset="0"/>
                <a:ea typeface="+mn-ea"/>
                <a:cs typeface="+mn-cs"/>
              </a:rPr>
              <a:t>Rural (n=21*)</a:t>
            </a:r>
          </a:p>
          <a:p>
            <a:r>
              <a:rPr lang="pt-BR" sz="1200" b="0" i="0" u="none" strike="noStrike" kern="1200" dirty="0" smtClean="0">
                <a:solidFill>
                  <a:schemeClr val="tx1"/>
                </a:solidFill>
                <a:effectLst/>
                <a:latin typeface="Arial" charset="0"/>
                <a:ea typeface="+mn-ea"/>
                <a:cs typeface="+mn-cs"/>
              </a:rPr>
              <a:t>Breast Cancer: </a:t>
            </a:r>
            <a:r>
              <a:rPr lang="pt-BR" dirty="0" smtClean="0"/>
              <a:t> </a:t>
            </a:r>
            <a:r>
              <a:rPr lang="pt-BR" sz="1200" b="0" i="0" u="none" strike="noStrike" kern="1200" dirty="0" smtClean="0">
                <a:solidFill>
                  <a:schemeClr val="tx1"/>
                </a:solidFill>
                <a:effectLst/>
                <a:latin typeface="Arial" charset="0"/>
                <a:ea typeface="+mn-ea"/>
                <a:cs typeface="+mn-cs"/>
              </a:rPr>
              <a:t>Males 18-39 (n=0), </a:t>
            </a:r>
            <a:r>
              <a:rPr lang="pt-BR" dirty="0" smtClean="0"/>
              <a:t> </a:t>
            </a:r>
            <a:r>
              <a:rPr lang="pt-BR" sz="1200" b="0" i="0" u="none" strike="noStrike" kern="1200" dirty="0" smtClean="0">
                <a:solidFill>
                  <a:schemeClr val="tx1"/>
                </a:solidFill>
                <a:effectLst/>
                <a:latin typeface="Arial" charset="0"/>
                <a:ea typeface="+mn-ea"/>
                <a:cs typeface="+mn-cs"/>
              </a:rPr>
              <a:t>Females 18-39 (n=77), </a:t>
            </a:r>
            <a:r>
              <a:rPr lang="pt-BR" dirty="0" smtClean="0"/>
              <a:t> </a:t>
            </a:r>
            <a:r>
              <a:rPr lang="pt-BR" sz="1200" b="0" i="0" u="none" strike="noStrike" kern="1200" dirty="0" smtClean="0">
                <a:solidFill>
                  <a:schemeClr val="tx1"/>
                </a:solidFill>
                <a:effectLst/>
                <a:latin typeface="Arial" charset="0"/>
                <a:ea typeface="+mn-ea"/>
                <a:cs typeface="+mn-cs"/>
              </a:rPr>
              <a:t>Males 40-64 (n=0), </a:t>
            </a:r>
            <a:r>
              <a:rPr lang="pt-BR" dirty="0" smtClean="0"/>
              <a:t> </a:t>
            </a:r>
            <a:r>
              <a:rPr lang="pt-BR" sz="1200" b="0" i="0" u="none" strike="noStrike" kern="1200" dirty="0" smtClean="0">
                <a:solidFill>
                  <a:schemeClr val="tx1"/>
                </a:solidFill>
                <a:effectLst/>
                <a:latin typeface="Arial" charset="0"/>
                <a:ea typeface="+mn-ea"/>
                <a:cs typeface="+mn-cs"/>
              </a:rPr>
              <a:t>Females 40-64 (n=148), </a:t>
            </a:r>
            <a:r>
              <a:rPr lang="pt-BR" dirty="0" smtClean="0"/>
              <a:t> </a:t>
            </a:r>
            <a:r>
              <a:rPr lang="pt-BR" sz="1200" b="0" i="0" u="none" strike="noStrike" kern="1200" dirty="0" smtClean="0">
                <a:solidFill>
                  <a:schemeClr val="tx1"/>
                </a:solidFill>
                <a:effectLst/>
                <a:latin typeface="Arial" charset="0"/>
                <a:ea typeface="+mn-ea"/>
                <a:cs typeface="+mn-cs"/>
              </a:rPr>
              <a:t>Males 65+ (n=0), </a:t>
            </a:r>
            <a:r>
              <a:rPr lang="pt-BR" dirty="0" smtClean="0"/>
              <a:t> </a:t>
            </a:r>
            <a:r>
              <a:rPr lang="pt-BR" sz="1200" b="0" i="0" u="none" strike="noStrike" kern="1200" dirty="0" smtClean="0">
                <a:solidFill>
                  <a:schemeClr val="tx1"/>
                </a:solidFill>
                <a:effectLst/>
                <a:latin typeface="Arial" charset="0"/>
                <a:ea typeface="+mn-ea"/>
                <a:cs typeface="+mn-cs"/>
              </a:rPr>
              <a:t>Females 65+ (n=90), </a:t>
            </a:r>
            <a:r>
              <a:rPr lang="pt-BR" dirty="0" smtClean="0"/>
              <a:t> </a:t>
            </a:r>
            <a:r>
              <a:rPr lang="pt-BR" sz="1200" b="0" i="0" u="none" strike="noStrike" kern="1200" dirty="0" smtClean="0">
                <a:solidFill>
                  <a:schemeClr val="tx1"/>
                </a:solidFill>
                <a:effectLst/>
                <a:latin typeface="Arial" charset="0"/>
                <a:ea typeface="+mn-ea"/>
                <a:cs typeface="+mn-cs"/>
              </a:rPr>
              <a:t>Urban (n=258), </a:t>
            </a:r>
            <a:r>
              <a:rPr lang="pt-BR" dirty="0" smtClean="0"/>
              <a:t> </a:t>
            </a:r>
            <a:r>
              <a:rPr lang="pt-BR" sz="1200" b="0" i="0" u="none" strike="noStrike" kern="1200" dirty="0" smtClean="0">
                <a:solidFill>
                  <a:schemeClr val="tx1"/>
                </a:solidFill>
                <a:effectLst/>
                <a:latin typeface="Arial" charset="0"/>
                <a:ea typeface="+mn-ea"/>
                <a:cs typeface="+mn-cs"/>
              </a:rPr>
              <a:t>Suburban (n=44), </a:t>
            </a:r>
            <a:r>
              <a:rPr lang="pt-BR" dirty="0" smtClean="0"/>
              <a:t> </a:t>
            </a:r>
            <a:r>
              <a:rPr lang="pt-BR" sz="1200" b="0" i="0" u="none" strike="noStrike" kern="1200" dirty="0" smtClean="0">
                <a:solidFill>
                  <a:schemeClr val="tx1"/>
                </a:solidFill>
                <a:effectLst/>
                <a:latin typeface="Arial" charset="0"/>
                <a:ea typeface="+mn-ea"/>
                <a:cs typeface="+mn-cs"/>
              </a:rPr>
              <a:t>Rural (n=13*)</a:t>
            </a:r>
          </a:p>
          <a:p>
            <a:r>
              <a:rPr lang="pt-BR" sz="1200" b="0" i="0" u="none" strike="noStrike" kern="1200" dirty="0" smtClean="0">
                <a:solidFill>
                  <a:schemeClr val="tx1"/>
                </a:solidFill>
                <a:effectLst/>
                <a:latin typeface="Arial" charset="0"/>
                <a:ea typeface="+mn-ea"/>
                <a:cs typeface="+mn-cs"/>
              </a:rPr>
              <a:t>Prostate Cancer: </a:t>
            </a:r>
            <a:r>
              <a:rPr lang="pt-BR" dirty="0" smtClean="0"/>
              <a:t> </a:t>
            </a:r>
            <a:r>
              <a:rPr lang="pt-BR" sz="1200" b="0" i="0" u="none" strike="noStrike" kern="1200" dirty="0" smtClean="0">
                <a:solidFill>
                  <a:schemeClr val="tx1"/>
                </a:solidFill>
                <a:effectLst/>
                <a:latin typeface="Arial" charset="0"/>
                <a:ea typeface="+mn-ea"/>
                <a:cs typeface="+mn-cs"/>
              </a:rPr>
              <a:t>Males 18-39 (n=72), </a:t>
            </a:r>
            <a:r>
              <a:rPr lang="pt-BR" dirty="0" smtClean="0"/>
              <a:t> </a:t>
            </a:r>
            <a:r>
              <a:rPr lang="pt-BR" sz="1200" b="0" i="0" u="none" strike="noStrike" kern="1200" dirty="0" smtClean="0">
                <a:solidFill>
                  <a:schemeClr val="tx1"/>
                </a:solidFill>
                <a:effectLst/>
                <a:latin typeface="Arial" charset="0"/>
                <a:ea typeface="+mn-ea"/>
                <a:cs typeface="+mn-cs"/>
              </a:rPr>
              <a:t>Females 18-39 (n=0), </a:t>
            </a:r>
            <a:r>
              <a:rPr lang="pt-BR" dirty="0" smtClean="0"/>
              <a:t> </a:t>
            </a:r>
            <a:r>
              <a:rPr lang="pt-BR" sz="1200" b="0" i="0" u="none" strike="noStrike" kern="1200" dirty="0" smtClean="0">
                <a:solidFill>
                  <a:schemeClr val="tx1"/>
                </a:solidFill>
                <a:effectLst/>
                <a:latin typeface="Arial" charset="0"/>
                <a:ea typeface="+mn-ea"/>
                <a:cs typeface="+mn-cs"/>
              </a:rPr>
              <a:t>Males 40-64 (n=154), </a:t>
            </a:r>
            <a:r>
              <a:rPr lang="pt-BR" dirty="0" smtClean="0"/>
              <a:t> </a:t>
            </a:r>
            <a:r>
              <a:rPr lang="pt-BR" sz="1200" b="0" i="0" u="none" strike="noStrike" kern="1200" dirty="0" smtClean="0">
                <a:solidFill>
                  <a:schemeClr val="tx1"/>
                </a:solidFill>
                <a:effectLst/>
                <a:latin typeface="Arial" charset="0"/>
                <a:ea typeface="+mn-ea"/>
                <a:cs typeface="+mn-cs"/>
              </a:rPr>
              <a:t>Females 40-64 (n=0), </a:t>
            </a:r>
            <a:r>
              <a:rPr lang="pt-BR" dirty="0" smtClean="0"/>
              <a:t> </a:t>
            </a:r>
            <a:r>
              <a:rPr lang="pt-BR" sz="1200" b="0" i="0" u="none" strike="noStrike" kern="1200" dirty="0" smtClean="0">
                <a:solidFill>
                  <a:schemeClr val="tx1"/>
                </a:solidFill>
                <a:effectLst/>
                <a:latin typeface="Arial" charset="0"/>
                <a:ea typeface="+mn-ea"/>
                <a:cs typeface="+mn-cs"/>
              </a:rPr>
              <a:t>Males 65+ (n=206), </a:t>
            </a:r>
            <a:r>
              <a:rPr lang="pt-BR" dirty="0" smtClean="0"/>
              <a:t> </a:t>
            </a:r>
            <a:r>
              <a:rPr lang="pt-BR" sz="1200" b="0" i="0" u="none" strike="noStrike" kern="1200" dirty="0" smtClean="0">
                <a:solidFill>
                  <a:schemeClr val="tx1"/>
                </a:solidFill>
                <a:effectLst/>
                <a:latin typeface="Arial" charset="0"/>
                <a:ea typeface="+mn-ea"/>
                <a:cs typeface="+mn-cs"/>
              </a:rPr>
              <a:t>Females 65+ (n=0), </a:t>
            </a:r>
            <a:r>
              <a:rPr lang="pt-BR" dirty="0" smtClean="0"/>
              <a:t> </a:t>
            </a:r>
            <a:r>
              <a:rPr lang="pt-BR" sz="1200" b="0" i="0" u="none" strike="noStrike" kern="1200" dirty="0" smtClean="0">
                <a:solidFill>
                  <a:schemeClr val="tx1"/>
                </a:solidFill>
                <a:effectLst/>
                <a:latin typeface="Arial" charset="0"/>
                <a:ea typeface="+mn-ea"/>
                <a:cs typeface="+mn-cs"/>
              </a:rPr>
              <a:t>Urban (n=359), </a:t>
            </a:r>
            <a:r>
              <a:rPr lang="pt-BR" dirty="0" smtClean="0"/>
              <a:t> </a:t>
            </a:r>
            <a:r>
              <a:rPr lang="pt-BR" sz="1200" b="0" i="0" u="none" strike="noStrike" kern="1200" dirty="0" smtClean="0">
                <a:solidFill>
                  <a:schemeClr val="tx1"/>
                </a:solidFill>
                <a:effectLst/>
                <a:latin typeface="Arial" charset="0"/>
                <a:ea typeface="+mn-ea"/>
                <a:cs typeface="+mn-cs"/>
              </a:rPr>
              <a:t>Suburban (n=65), </a:t>
            </a:r>
            <a:r>
              <a:rPr lang="pt-BR" dirty="0" smtClean="0"/>
              <a:t> </a:t>
            </a:r>
            <a:r>
              <a:rPr lang="pt-BR" sz="1200" b="0" i="0" u="none" strike="noStrike" kern="1200" dirty="0" smtClean="0">
                <a:solidFill>
                  <a:schemeClr val="tx1"/>
                </a:solidFill>
                <a:effectLst/>
                <a:latin typeface="Arial" charset="0"/>
                <a:ea typeface="+mn-ea"/>
                <a:cs typeface="+mn-cs"/>
              </a:rPr>
              <a:t>Rural (n=8*)</a:t>
            </a:r>
            <a:endParaRPr lang="en-US" dirty="0" smtClean="0"/>
          </a:p>
          <a:p>
            <a:endParaRPr lang="en-US" dirty="0"/>
          </a:p>
        </p:txBody>
      </p:sp>
      <p:sp>
        <p:nvSpPr>
          <p:cNvPr id="4" name="Slide Number Placeholder 3"/>
          <p:cNvSpPr>
            <a:spLocks noGrp="1"/>
          </p:cNvSpPr>
          <p:nvPr>
            <p:ph type="sldNum" sz="quarter" idx="10"/>
          </p:nvPr>
        </p:nvSpPr>
        <p:spPr/>
        <p:txBody>
          <a:bodyPr/>
          <a:lstStyle/>
          <a:p>
            <a:fld id="{B071385B-D6F2-42F4-9560-DDAAB26E7B7A}" type="slidenum">
              <a:rPr lang="en-US" smtClean="0"/>
              <a:pPr/>
              <a:t>125</a:t>
            </a:fld>
            <a:endParaRPr lang="en-US"/>
          </a:p>
        </p:txBody>
      </p:sp>
    </p:spTree>
    <p:extLst>
      <p:ext uri="{BB962C8B-B14F-4D97-AF65-F5344CB8AC3E}">
        <p14:creationId xmlns:p14="http://schemas.microsoft.com/office/powerpoint/2010/main" val="309198177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pt-BR" sz="1200" b="0" i="0" u="none" strike="noStrike" kern="1200" dirty="0" smtClean="0">
                <a:solidFill>
                  <a:schemeClr val="tx1"/>
                </a:solidFill>
                <a:effectLst/>
                <a:latin typeface="Arial" charset="0"/>
                <a:ea typeface="+mn-ea"/>
                <a:cs typeface="+mn-cs"/>
              </a:rPr>
              <a:t>Heart Attack: </a:t>
            </a:r>
            <a:r>
              <a:rPr lang="pt-BR" dirty="0" smtClean="0"/>
              <a:t> </a:t>
            </a:r>
            <a:r>
              <a:rPr lang="pt-BR" sz="1200" b="0" i="0" u="none" strike="noStrike" kern="1200" dirty="0" smtClean="0">
                <a:solidFill>
                  <a:schemeClr val="tx1"/>
                </a:solidFill>
                <a:effectLst/>
                <a:latin typeface="Arial" charset="0"/>
                <a:ea typeface="+mn-ea"/>
                <a:cs typeface="+mn-cs"/>
              </a:rPr>
              <a:t>Males 18-39 (n=68), </a:t>
            </a:r>
            <a:r>
              <a:rPr lang="pt-BR" dirty="0" smtClean="0"/>
              <a:t> </a:t>
            </a:r>
            <a:r>
              <a:rPr lang="pt-BR" sz="1200" b="0" i="0" u="none" strike="noStrike" kern="1200" dirty="0" smtClean="0">
                <a:solidFill>
                  <a:schemeClr val="tx1"/>
                </a:solidFill>
                <a:effectLst/>
                <a:latin typeface="Arial" charset="0"/>
                <a:ea typeface="+mn-ea"/>
                <a:cs typeface="+mn-cs"/>
              </a:rPr>
              <a:t>Females 18-39 (n=69), </a:t>
            </a:r>
            <a:r>
              <a:rPr lang="pt-BR" dirty="0" smtClean="0"/>
              <a:t> </a:t>
            </a:r>
            <a:r>
              <a:rPr lang="pt-BR" sz="1200" b="0" i="0" u="none" strike="noStrike" kern="1200" dirty="0" smtClean="0">
                <a:solidFill>
                  <a:schemeClr val="tx1"/>
                </a:solidFill>
                <a:effectLst/>
                <a:latin typeface="Arial" charset="0"/>
                <a:ea typeface="+mn-ea"/>
                <a:cs typeface="+mn-cs"/>
              </a:rPr>
              <a:t>Males 40-64 (n=119), </a:t>
            </a:r>
            <a:r>
              <a:rPr lang="pt-BR" dirty="0" smtClean="0"/>
              <a:t> </a:t>
            </a:r>
            <a:r>
              <a:rPr lang="pt-BR" sz="1200" b="0" i="0" u="none" strike="noStrike" kern="1200" dirty="0" smtClean="0">
                <a:solidFill>
                  <a:schemeClr val="tx1"/>
                </a:solidFill>
                <a:effectLst/>
                <a:latin typeface="Arial" charset="0"/>
                <a:ea typeface="+mn-ea"/>
                <a:cs typeface="+mn-cs"/>
              </a:rPr>
              <a:t>Females 40-64 (n=144), </a:t>
            </a:r>
            <a:r>
              <a:rPr lang="pt-BR" dirty="0" smtClean="0"/>
              <a:t> </a:t>
            </a:r>
            <a:r>
              <a:rPr lang="pt-BR" sz="1200" b="0" i="0" u="none" strike="noStrike" kern="1200" dirty="0" smtClean="0">
                <a:solidFill>
                  <a:schemeClr val="tx1"/>
                </a:solidFill>
                <a:effectLst/>
                <a:latin typeface="Arial" charset="0"/>
                <a:ea typeface="+mn-ea"/>
                <a:cs typeface="+mn-cs"/>
              </a:rPr>
              <a:t>Males 65+ (n=134), </a:t>
            </a:r>
            <a:r>
              <a:rPr lang="pt-BR" dirty="0" smtClean="0"/>
              <a:t> </a:t>
            </a:r>
            <a:r>
              <a:rPr lang="pt-BR" sz="1200" b="0" i="0" u="none" strike="noStrike" kern="1200" dirty="0" smtClean="0">
                <a:solidFill>
                  <a:schemeClr val="tx1"/>
                </a:solidFill>
                <a:effectLst/>
                <a:latin typeface="Arial" charset="0"/>
                <a:ea typeface="+mn-ea"/>
                <a:cs typeface="+mn-cs"/>
              </a:rPr>
              <a:t>Females 65+ (n=108), </a:t>
            </a:r>
            <a:r>
              <a:rPr lang="pt-BR" dirty="0" smtClean="0"/>
              <a:t> </a:t>
            </a:r>
            <a:r>
              <a:rPr lang="pt-BR" sz="1200" b="0" i="0" u="none" strike="noStrike" kern="1200" dirty="0" smtClean="0">
                <a:solidFill>
                  <a:schemeClr val="tx1"/>
                </a:solidFill>
                <a:effectLst/>
                <a:latin typeface="Arial" charset="0"/>
                <a:ea typeface="+mn-ea"/>
                <a:cs typeface="+mn-cs"/>
              </a:rPr>
              <a:t>Urban (n=327), </a:t>
            </a:r>
            <a:r>
              <a:rPr lang="pt-BR" dirty="0" smtClean="0"/>
              <a:t> </a:t>
            </a:r>
            <a:r>
              <a:rPr lang="pt-BR" sz="1200" b="0" i="0" u="none" strike="noStrike" kern="1200" dirty="0" smtClean="0">
                <a:solidFill>
                  <a:schemeClr val="tx1"/>
                </a:solidFill>
                <a:effectLst/>
                <a:latin typeface="Arial" charset="0"/>
                <a:ea typeface="+mn-ea"/>
                <a:cs typeface="+mn-cs"/>
              </a:rPr>
              <a:t>Suburban (n=252), </a:t>
            </a:r>
            <a:r>
              <a:rPr lang="pt-BR" dirty="0" smtClean="0"/>
              <a:t> </a:t>
            </a:r>
            <a:r>
              <a:rPr lang="pt-BR" sz="1200" b="0" i="0" u="none" strike="noStrike" kern="1200" dirty="0" smtClean="0">
                <a:solidFill>
                  <a:schemeClr val="tx1"/>
                </a:solidFill>
                <a:effectLst/>
                <a:latin typeface="Arial" charset="0"/>
                <a:ea typeface="+mn-ea"/>
                <a:cs typeface="+mn-cs"/>
              </a:rPr>
              <a:t>Rural (n=63)</a:t>
            </a:r>
          </a:p>
          <a:p>
            <a:r>
              <a:rPr lang="pt-BR" sz="1200" b="0" i="0" u="none" strike="noStrike" kern="1200" dirty="0" smtClean="0">
                <a:solidFill>
                  <a:schemeClr val="tx1"/>
                </a:solidFill>
                <a:effectLst/>
                <a:latin typeface="Arial" charset="0"/>
                <a:ea typeface="+mn-ea"/>
                <a:cs typeface="+mn-cs"/>
              </a:rPr>
              <a:t>Thrombosis: </a:t>
            </a:r>
            <a:r>
              <a:rPr lang="pt-BR" dirty="0" smtClean="0"/>
              <a:t> </a:t>
            </a:r>
            <a:r>
              <a:rPr lang="pt-BR" sz="1200" b="0" i="0" u="none" strike="noStrike" kern="1200" dirty="0" smtClean="0">
                <a:solidFill>
                  <a:schemeClr val="tx1"/>
                </a:solidFill>
                <a:effectLst/>
                <a:latin typeface="Arial" charset="0"/>
                <a:ea typeface="+mn-ea"/>
                <a:cs typeface="+mn-cs"/>
              </a:rPr>
              <a:t>Males 18-39 (n=63), </a:t>
            </a:r>
            <a:r>
              <a:rPr lang="pt-BR" dirty="0" smtClean="0"/>
              <a:t> </a:t>
            </a:r>
            <a:r>
              <a:rPr lang="pt-BR" sz="1200" b="0" i="0" u="none" strike="noStrike" kern="1200" dirty="0" smtClean="0">
                <a:solidFill>
                  <a:schemeClr val="tx1"/>
                </a:solidFill>
                <a:effectLst/>
                <a:latin typeface="Arial" charset="0"/>
                <a:ea typeface="+mn-ea"/>
                <a:cs typeface="+mn-cs"/>
              </a:rPr>
              <a:t>Females 18-39 (n=64), </a:t>
            </a:r>
            <a:r>
              <a:rPr lang="pt-BR" dirty="0" smtClean="0"/>
              <a:t> </a:t>
            </a:r>
            <a:r>
              <a:rPr lang="pt-BR" sz="1200" b="0" i="0" u="none" strike="noStrike" kern="1200" dirty="0" smtClean="0">
                <a:solidFill>
                  <a:schemeClr val="tx1"/>
                </a:solidFill>
                <a:effectLst/>
                <a:latin typeface="Arial" charset="0"/>
                <a:ea typeface="+mn-ea"/>
                <a:cs typeface="+mn-cs"/>
              </a:rPr>
              <a:t>Males 40-64 (n=113), </a:t>
            </a:r>
            <a:r>
              <a:rPr lang="pt-BR" dirty="0" smtClean="0"/>
              <a:t> </a:t>
            </a:r>
            <a:r>
              <a:rPr lang="pt-BR" sz="1200" b="0" i="0" u="none" strike="noStrike" kern="1200" dirty="0" smtClean="0">
                <a:solidFill>
                  <a:schemeClr val="tx1"/>
                </a:solidFill>
                <a:effectLst/>
                <a:latin typeface="Arial" charset="0"/>
                <a:ea typeface="+mn-ea"/>
                <a:cs typeface="+mn-cs"/>
              </a:rPr>
              <a:t>Females 40-64 (n=142), </a:t>
            </a:r>
            <a:r>
              <a:rPr lang="pt-BR" dirty="0" smtClean="0"/>
              <a:t> </a:t>
            </a:r>
            <a:r>
              <a:rPr lang="pt-BR" sz="1200" b="0" i="0" u="none" strike="noStrike" kern="1200" dirty="0" smtClean="0">
                <a:solidFill>
                  <a:schemeClr val="tx1"/>
                </a:solidFill>
                <a:effectLst/>
                <a:latin typeface="Arial" charset="0"/>
                <a:ea typeface="+mn-ea"/>
                <a:cs typeface="+mn-cs"/>
              </a:rPr>
              <a:t>Males 65+ (n=119), </a:t>
            </a:r>
            <a:r>
              <a:rPr lang="pt-BR" dirty="0" smtClean="0"/>
              <a:t> </a:t>
            </a:r>
            <a:r>
              <a:rPr lang="pt-BR" sz="1200" b="0" i="0" u="none" strike="noStrike" kern="1200" dirty="0" smtClean="0">
                <a:solidFill>
                  <a:schemeClr val="tx1"/>
                </a:solidFill>
                <a:effectLst/>
                <a:latin typeface="Arial" charset="0"/>
                <a:ea typeface="+mn-ea"/>
                <a:cs typeface="+mn-cs"/>
              </a:rPr>
              <a:t>Females 65+ (n=107), </a:t>
            </a:r>
            <a:r>
              <a:rPr lang="pt-BR" dirty="0" smtClean="0"/>
              <a:t> </a:t>
            </a:r>
            <a:r>
              <a:rPr lang="pt-BR" sz="1200" b="0" i="0" u="none" strike="noStrike" kern="1200" dirty="0" smtClean="0">
                <a:solidFill>
                  <a:schemeClr val="tx1"/>
                </a:solidFill>
                <a:effectLst/>
                <a:latin typeface="Arial" charset="0"/>
                <a:ea typeface="+mn-ea"/>
                <a:cs typeface="+mn-cs"/>
              </a:rPr>
              <a:t>Urban (n=313), </a:t>
            </a:r>
            <a:r>
              <a:rPr lang="pt-BR" dirty="0" smtClean="0"/>
              <a:t> </a:t>
            </a:r>
            <a:r>
              <a:rPr lang="pt-BR" sz="1200" b="0" i="0" u="none" strike="noStrike" kern="1200" dirty="0" smtClean="0">
                <a:solidFill>
                  <a:schemeClr val="tx1"/>
                </a:solidFill>
                <a:effectLst/>
                <a:latin typeface="Arial" charset="0"/>
                <a:ea typeface="+mn-ea"/>
                <a:cs typeface="+mn-cs"/>
              </a:rPr>
              <a:t>Suburban (n=235), </a:t>
            </a:r>
            <a:r>
              <a:rPr lang="pt-BR" dirty="0" smtClean="0"/>
              <a:t> </a:t>
            </a:r>
            <a:r>
              <a:rPr lang="pt-BR" sz="1200" b="0" i="0" u="none" strike="noStrike" kern="1200" dirty="0" smtClean="0">
                <a:solidFill>
                  <a:schemeClr val="tx1"/>
                </a:solidFill>
                <a:effectLst/>
                <a:latin typeface="Arial" charset="0"/>
                <a:ea typeface="+mn-ea"/>
                <a:cs typeface="+mn-cs"/>
              </a:rPr>
              <a:t>Rural (n=60)</a:t>
            </a:r>
          </a:p>
          <a:p>
            <a:r>
              <a:rPr lang="pt-BR" sz="1200" b="0" i="0" u="none" strike="noStrike" kern="1200" dirty="0" smtClean="0">
                <a:solidFill>
                  <a:schemeClr val="tx1"/>
                </a:solidFill>
                <a:effectLst/>
                <a:latin typeface="Arial" charset="0"/>
                <a:ea typeface="+mn-ea"/>
                <a:cs typeface="+mn-cs"/>
              </a:rPr>
              <a:t>Stroke: </a:t>
            </a:r>
            <a:r>
              <a:rPr lang="pt-BR" dirty="0" smtClean="0"/>
              <a:t> </a:t>
            </a:r>
            <a:r>
              <a:rPr lang="pt-BR" sz="1200" b="0" i="0" u="none" strike="noStrike" kern="1200" dirty="0" smtClean="0">
                <a:solidFill>
                  <a:schemeClr val="tx1"/>
                </a:solidFill>
                <a:effectLst/>
                <a:latin typeface="Arial" charset="0"/>
                <a:ea typeface="+mn-ea"/>
                <a:cs typeface="+mn-cs"/>
              </a:rPr>
              <a:t>Males 18-39 (n=68), </a:t>
            </a:r>
            <a:r>
              <a:rPr lang="pt-BR" dirty="0" smtClean="0"/>
              <a:t> </a:t>
            </a:r>
            <a:r>
              <a:rPr lang="pt-BR" sz="1200" b="0" i="0" u="none" strike="noStrike" kern="1200" dirty="0" smtClean="0">
                <a:solidFill>
                  <a:schemeClr val="tx1"/>
                </a:solidFill>
                <a:effectLst/>
                <a:latin typeface="Arial" charset="0"/>
                <a:ea typeface="+mn-ea"/>
                <a:cs typeface="+mn-cs"/>
              </a:rPr>
              <a:t>Females 18-39 (n=66), </a:t>
            </a:r>
            <a:r>
              <a:rPr lang="pt-BR" dirty="0" smtClean="0"/>
              <a:t> </a:t>
            </a:r>
            <a:r>
              <a:rPr lang="pt-BR" sz="1200" b="0" i="0" u="none" strike="noStrike" kern="1200" dirty="0" smtClean="0">
                <a:solidFill>
                  <a:schemeClr val="tx1"/>
                </a:solidFill>
                <a:effectLst/>
                <a:latin typeface="Arial" charset="0"/>
                <a:ea typeface="+mn-ea"/>
                <a:cs typeface="+mn-cs"/>
              </a:rPr>
              <a:t>Males 40-64 (n=117), </a:t>
            </a:r>
            <a:r>
              <a:rPr lang="pt-BR" dirty="0" smtClean="0"/>
              <a:t> </a:t>
            </a:r>
            <a:r>
              <a:rPr lang="pt-BR" sz="1200" b="0" i="0" u="none" strike="noStrike" kern="1200" dirty="0" smtClean="0">
                <a:solidFill>
                  <a:schemeClr val="tx1"/>
                </a:solidFill>
                <a:effectLst/>
                <a:latin typeface="Arial" charset="0"/>
                <a:ea typeface="+mn-ea"/>
                <a:cs typeface="+mn-cs"/>
              </a:rPr>
              <a:t>Females 40-64 (n=146), </a:t>
            </a:r>
            <a:r>
              <a:rPr lang="pt-BR" dirty="0" smtClean="0"/>
              <a:t> </a:t>
            </a:r>
            <a:r>
              <a:rPr lang="pt-BR" sz="1200" b="0" i="0" u="none" strike="noStrike" kern="1200" dirty="0" smtClean="0">
                <a:solidFill>
                  <a:schemeClr val="tx1"/>
                </a:solidFill>
                <a:effectLst/>
                <a:latin typeface="Arial" charset="0"/>
                <a:ea typeface="+mn-ea"/>
                <a:cs typeface="+mn-cs"/>
              </a:rPr>
              <a:t>Males 65+ (n=124), </a:t>
            </a:r>
            <a:r>
              <a:rPr lang="pt-BR" dirty="0" smtClean="0"/>
              <a:t> </a:t>
            </a:r>
            <a:r>
              <a:rPr lang="pt-BR" sz="1200" b="0" i="0" u="none" strike="noStrike" kern="1200" dirty="0" smtClean="0">
                <a:solidFill>
                  <a:schemeClr val="tx1"/>
                </a:solidFill>
                <a:effectLst/>
                <a:latin typeface="Arial" charset="0"/>
                <a:ea typeface="+mn-ea"/>
                <a:cs typeface="+mn-cs"/>
              </a:rPr>
              <a:t>Females 65+ (n=105), </a:t>
            </a:r>
            <a:r>
              <a:rPr lang="pt-BR" dirty="0" smtClean="0"/>
              <a:t> </a:t>
            </a:r>
            <a:r>
              <a:rPr lang="pt-BR" sz="1200" b="0" i="0" u="none" strike="noStrike" kern="1200" dirty="0" smtClean="0">
                <a:solidFill>
                  <a:schemeClr val="tx1"/>
                </a:solidFill>
                <a:effectLst/>
                <a:latin typeface="Arial" charset="0"/>
                <a:ea typeface="+mn-ea"/>
                <a:cs typeface="+mn-cs"/>
              </a:rPr>
              <a:t>Urban (n=323), </a:t>
            </a:r>
            <a:r>
              <a:rPr lang="pt-BR" dirty="0" smtClean="0"/>
              <a:t> </a:t>
            </a:r>
            <a:r>
              <a:rPr lang="pt-BR" sz="1200" b="0" i="0" u="none" strike="noStrike" kern="1200" dirty="0" smtClean="0">
                <a:solidFill>
                  <a:schemeClr val="tx1"/>
                </a:solidFill>
                <a:effectLst/>
                <a:latin typeface="Arial" charset="0"/>
                <a:ea typeface="+mn-ea"/>
                <a:cs typeface="+mn-cs"/>
              </a:rPr>
              <a:t>Suburban (n=238), </a:t>
            </a:r>
            <a:r>
              <a:rPr lang="pt-BR" dirty="0" smtClean="0"/>
              <a:t> </a:t>
            </a:r>
            <a:r>
              <a:rPr lang="pt-BR" sz="1200" b="0" i="0" u="none" strike="noStrike" kern="1200" dirty="0" smtClean="0">
                <a:solidFill>
                  <a:schemeClr val="tx1"/>
                </a:solidFill>
                <a:effectLst/>
                <a:latin typeface="Arial" charset="0"/>
                <a:ea typeface="+mn-ea"/>
                <a:cs typeface="+mn-cs"/>
              </a:rPr>
              <a:t>Rural (n=65)</a:t>
            </a:r>
          </a:p>
          <a:p>
            <a:r>
              <a:rPr lang="pt-BR" sz="1200" b="0" i="0" u="none" strike="noStrike" kern="1200" dirty="0" smtClean="0">
                <a:solidFill>
                  <a:schemeClr val="tx1"/>
                </a:solidFill>
                <a:effectLst/>
                <a:latin typeface="Arial" charset="0"/>
                <a:ea typeface="+mn-ea"/>
                <a:cs typeface="+mn-cs"/>
              </a:rPr>
              <a:t>Deep Vein Thrombosis: </a:t>
            </a:r>
            <a:r>
              <a:rPr lang="pt-BR" dirty="0" smtClean="0"/>
              <a:t> </a:t>
            </a:r>
            <a:r>
              <a:rPr lang="pt-BR" sz="1200" b="0" i="0" u="none" strike="noStrike" kern="1200" dirty="0" smtClean="0">
                <a:solidFill>
                  <a:schemeClr val="tx1"/>
                </a:solidFill>
                <a:effectLst/>
                <a:latin typeface="Arial" charset="0"/>
                <a:ea typeface="+mn-ea"/>
                <a:cs typeface="+mn-cs"/>
              </a:rPr>
              <a:t>Males 18-39 (n=17*), </a:t>
            </a:r>
            <a:r>
              <a:rPr lang="pt-BR" dirty="0" smtClean="0"/>
              <a:t> </a:t>
            </a:r>
            <a:r>
              <a:rPr lang="pt-BR" sz="1200" b="0" i="0" u="none" strike="noStrike" kern="1200" dirty="0" smtClean="0">
                <a:solidFill>
                  <a:schemeClr val="tx1"/>
                </a:solidFill>
                <a:effectLst/>
                <a:latin typeface="Arial" charset="0"/>
                <a:ea typeface="+mn-ea"/>
                <a:cs typeface="+mn-cs"/>
              </a:rPr>
              <a:t>Females 18-39 (n=18*), </a:t>
            </a:r>
            <a:r>
              <a:rPr lang="pt-BR" dirty="0" smtClean="0"/>
              <a:t> </a:t>
            </a:r>
            <a:r>
              <a:rPr lang="pt-BR" sz="1200" b="0" i="0" u="none" strike="noStrike" kern="1200" dirty="0" smtClean="0">
                <a:solidFill>
                  <a:schemeClr val="tx1"/>
                </a:solidFill>
                <a:effectLst/>
                <a:latin typeface="Arial" charset="0"/>
                <a:ea typeface="+mn-ea"/>
                <a:cs typeface="+mn-cs"/>
              </a:rPr>
              <a:t>Males 40-64 (n=17*), </a:t>
            </a:r>
            <a:r>
              <a:rPr lang="pt-BR" dirty="0" smtClean="0"/>
              <a:t> </a:t>
            </a:r>
            <a:r>
              <a:rPr lang="pt-BR" sz="1200" b="0" i="0" u="none" strike="noStrike" kern="1200" dirty="0" smtClean="0">
                <a:solidFill>
                  <a:schemeClr val="tx1"/>
                </a:solidFill>
                <a:effectLst/>
                <a:latin typeface="Arial" charset="0"/>
                <a:ea typeface="+mn-ea"/>
                <a:cs typeface="+mn-cs"/>
              </a:rPr>
              <a:t>Females 40-64 (n=46), </a:t>
            </a:r>
            <a:r>
              <a:rPr lang="pt-BR" dirty="0" smtClean="0"/>
              <a:t> </a:t>
            </a:r>
            <a:r>
              <a:rPr lang="pt-BR" sz="1200" b="0" i="0" u="none" strike="noStrike" kern="1200" dirty="0" smtClean="0">
                <a:solidFill>
                  <a:schemeClr val="tx1"/>
                </a:solidFill>
                <a:effectLst/>
                <a:latin typeface="Arial" charset="0"/>
                <a:ea typeface="+mn-ea"/>
                <a:cs typeface="+mn-cs"/>
              </a:rPr>
              <a:t>Males 65+ (n=19*), </a:t>
            </a:r>
            <a:r>
              <a:rPr lang="pt-BR" dirty="0" smtClean="0"/>
              <a:t> </a:t>
            </a:r>
            <a:r>
              <a:rPr lang="pt-BR" sz="1200" b="0" i="0" u="none" strike="noStrike" kern="1200" dirty="0" smtClean="0">
                <a:solidFill>
                  <a:schemeClr val="tx1"/>
                </a:solidFill>
                <a:effectLst/>
                <a:latin typeface="Arial" charset="0"/>
                <a:ea typeface="+mn-ea"/>
                <a:cs typeface="+mn-cs"/>
              </a:rPr>
              <a:t>Females 65+ (n=38), </a:t>
            </a:r>
            <a:r>
              <a:rPr lang="pt-BR" dirty="0" smtClean="0"/>
              <a:t> </a:t>
            </a:r>
            <a:r>
              <a:rPr lang="pt-BR" sz="1200" b="0" i="0" u="none" strike="noStrike" kern="1200" dirty="0" smtClean="0">
                <a:solidFill>
                  <a:schemeClr val="tx1"/>
                </a:solidFill>
                <a:effectLst/>
                <a:latin typeface="Arial" charset="0"/>
                <a:ea typeface="+mn-ea"/>
                <a:cs typeface="+mn-cs"/>
              </a:rPr>
              <a:t>Urban (n=91), </a:t>
            </a:r>
            <a:r>
              <a:rPr lang="pt-BR" dirty="0" smtClean="0"/>
              <a:t> </a:t>
            </a:r>
            <a:r>
              <a:rPr lang="pt-BR" sz="1200" b="0" i="0" u="none" strike="noStrike" kern="1200" dirty="0" smtClean="0">
                <a:solidFill>
                  <a:schemeClr val="tx1"/>
                </a:solidFill>
                <a:effectLst/>
                <a:latin typeface="Arial" charset="0"/>
                <a:ea typeface="+mn-ea"/>
                <a:cs typeface="+mn-cs"/>
              </a:rPr>
              <a:t>Suburban (n=52), </a:t>
            </a:r>
            <a:r>
              <a:rPr lang="pt-BR" dirty="0" smtClean="0"/>
              <a:t> </a:t>
            </a:r>
            <a:r>
              <a:rPr lang="pt-BR" sz="1200" b="0" i="0" u="none" strike="noStrike" kern="1200" dirty="0" smtClean="0">
                <a:solidFill>
                  <a:schemeClr val="tx1"/>
                </a:solidFill>
                <a:effectLst/>
                <a:latin typeface="Arial" charset="0"/>
                <a:ea typeface="+mn-ea"/>
                <a:cs typeface="+mn-cs"/>
              </a:rPr>
              <a:t>Rural (n=12*)</a:t>
            </a:r>
          </a:p>
          <a:p>
            <a:r>
              <a:rPr lang="pt-BR" sz="1200" b="0" i="0" u="none" strike="noStrike" kern="1200" dirty="0" smtClean="0">
                <a:solidFill>
                  <a:schemeClr val="tx1"/>
                </a:solidFill>
                <a:effectLst/>
                <a:latin typeface="Arial" charset="0"/>
                <a:ea typeface="+mn-ea"/>
                <a:cs typeface="+mn-cs"/>
              </a:rPr>
              <a:t>AIDS: </a:t>
            </a:r>
            <a:r>
              <a:rPr lang="pt-BR" dirty="0" smtClean="0"/>
              <a:t> </a:t>
            </a:r>
            <a:r>
              <a:rPr lang="pt-BR" sz="1200" b="0" i="0" u="none" strike="noStrike" kern="1200" dirty="0" smtClean="0">
                <a:solidFill>
                  <a:schemeClr val="tx1"/>
                </a:solidFill>
                <a:effectLst/>
                <a:latin typeface="Arial" charset="0"/>
                <a:ea typeface="+mn-ea"/>
                <a:cs typeface="+mn-cs"/>
              </a:rPr>
              <a:t>Males 18-39 (n=68), </a:t>
            </a:r>
            <a:r>
              <a:rPr lang="pt-BR" dirty="0" smtClean="0"/>
              <a:t> </a:t>
            </a:r>
            <a:r>
              <a:rPr lang="pt-BR" sz="1200" b="0" i="0" u="none" strike="noStrike" kern="1200" dirty="0" smtClean="0">
                <a:solidFill>
                  <a:schemeClr val="tx1"/>
                </a:solidFill>
                <a:effectLst/>
                <a:latin typeface="Arial" charset="0"/>
                <a:ea typeface="+mn-ea"/>
                <a:cs typeface="+mn-cs"/>
              </a:rPr>
              <a:t>Females 18-39 (n=66), </a:t>
            </a:r>
            <a:r>
              <a:rPr lang="pt-BR" dirty="0" smtClean="0"/>
              <a:t> </a:t>
            </a:r>
            <a:r>
              <a:rPr lang="pt-BR" sz="1200" b="0" i="0" u="none" strike="noStrike" kern="1200" dirty="0" smtClean="0">
                <a:solidFill>
                  <a:schemeClr val="tx1"/>
                </a:solidFill>
                <a:effectLst/>
                <a:latin typeface="Arial" charset="0"/>
                <a:ea typeface="+mn-ea"/>
                <a:cs typeface="+mn-cs"/>
              </a:rPr>
              <a:t>Males 40-64 (n=114), </a:t>
            </a:r>
            <a:r>
              <a:rPr lang="pt-BR" dirty="0" smtClean="0"/>
              <a:t> </a:t>
            </a:r>
            <a:r>
              <a:rPr lang="pt-BR" sz="1200" b="0" i="0" u="none" strike="noStrike" kern="1200" dirty="0" smtClean="0">
                <a:solidFill>
                  <a:schemeClr val="tx1"/>
                </a:solidFill>
                <a:effectLst/>
                <a:latin typeface="Arial" charset="0"/>
                <a:ea typeface="+mn-ea"/>
                <a:cs typeface="+mn-cs"/>
              </a:rPr>
              <a:t>Females 40-64 (n=141), </a:t>
            </a:r>
            <a:r>
              <a:rPr lang="pt-BR" dirty="0" smtClean="0"/>
              <a:t> </a:t>
            </a:r>
            <a:r>
              <a:rPr lang="pt-BR" sz="1200" b="0" i="0" u="none" strike="noStrike" kern="1200" dirty="0" smtClean="0">
                <a:solidFill>
                  <a:schemeClr val="tx1"/>
                </a:solidFill>
                <a:effectLst/>
                <a:latin typeface="Arial" charset="0"/>
                <a:ea typeface="+mn-ea"/>
                <a:cs typeface="+mn-cs"/>
              </a:rPr>
              <a:t>Males 65+ (n=104), </a:t>
            </a:r>
            <a:r>
              <a:rPr lang="pt-BR" dirty="0" smtClean="0"/>
              <a:t> </a:t>
            </a:r>
            <a:r>
              <a:rPr lang="pt-BR" sz="1200" b="0" i="0" u="none" strike="noStrike" kern="1200" dirty="0" smtClean="0">
                <a:solidFill>
                  <a:schemeClr val="tx1"/>
                </a:solidFill>
                <a:effectLst/>
                <a:latin typeface="Arial" charset="0"/>
                <a:ea typeface="+mn-ea"/>
                <a:cs typeface="+mn-cs"/>
              </a:rPr>
              <a:t>Females 65+ (n=101), </a:t>
            </a:r>
            <a:r>
              <a:rPr lang="pt-BR" dirty="0" smtClean="0"/>
              <a:t> </a:t>
            </a:r>
            <a:r>
              <a:rPr lang="pt-BR" sz="1200" b="0" i="0" u="none" strike="noStrike" kern="1200" dirty="0" smtClean="0">
                <a:solidFill>
                  <a:schemeClr val="tx1"/>
                </a:solidFill>
                <a:effectLst/>
                <a:latin typeface="Arial" charset="0"/>
                <a:ea typeface="+mn-ea"/>
                <a:cs typeface="+mn-cs"/>
              </a:rPr>
              <a:t>Urban (n=308), </a:t>
            </a:r>
            <a:r>
              <a:rPr lang="pt-BR" dirty="0" smtClean="0"/>
              <a:t> </a:t>
            </a:r>
            <a:r>
              <a:rPr lang="pt-BR" sz="1200" b="0" i="0" u="none" strike="noStrike" kern="1200" dirty="0" smtClean="0">
                <a:solidFill>
                  <a:schemeClr val="tx1"/>
                </a:solidFill>
                <a:effectLst/>
                <a:latin typeface="Arial" charset="0"/>
                <a:ea typeface="+mn-ea"/>
                <a:cs typeface="+mn-cs"/>
              </a:rPr>
              <a:t>Suburban (n=227), </a:t>
            </a:r>
            <a:r>
              <a:rPr lang="pt-BR" dirty="0" smtClean="0"/>
              <a:t> </a:t>
            </a:r>
            <a:r>
              <a:rPr lang="pt-BR" sz="1200" b="0" i="0" u="none" strike="noStrike" kern="1200" dirty="0" smtClean="0">
                <a:solidFill>
                  <a:schemeClr val="tx1"/>
                </a:solidFill>
                <a:effectLst/>
                <a:latin typeface="Arial" charset="0"/>
                <a:ea typeface="+mn-ea"/>
                <a:cs typeface="+mn-cs"/>
              </a:rPr>
              <a:t>Rural (n=59)</a:t>
            </a:r>
          </a:p>
          <a:p>
            <a:r>
              <a:rPr lang="pt-BR" sz="1200" b="0" i="0" u="none" strike="noStrike" kern="1200" dirty="0" smtClean="0">
                <a:solidFill>
                  <a:schemeClr val="tx1"/>
                </a:solidFill>
                <a:effectLst/>
                <a:latin typeface="Arial" charset="0"/>
                <a:ea typeface="+mn-ea"/>
                <a:cs typeface="+mn-cs"/>
              </a:rPr>
              <a:t>Pulmonary Embolism: </a:t>
            </a:r>
            <a:r>
              <a:rPr lang="pt-BR" dirty="0" smtClean="0"/>
              <a:t> </a:t>
            </a:r>
            <a:r>
              <a:rPr lang="pt-BR" sz="1200" b="0" i="0" u="none" strike="noStrike" kern="1200" dirty="0" smtClean="0">
                <a:solidFill>
                  <a:schemeClr val="tx1"/>
                </a:solidFill>
                <a:effectLst/>
                <a:latin typeface="Arial" charset="0"/>
                <a:ea typeface="+mn-ea"/>
                <a:cs typeface="+mn-cs"/>
              </a:rPr>
              <a:t>Males 18-39 (n=57), </a:t>
            </a:r>
            <a:r>
              <a:rPr lang="pt-BR" dirty="0" smtClean="0"/>
              <a:t> </a:t>
            </a:r>
            <a:r>
              <a:rPr lang="pt-BR" sz="1200" b="0" i="0" u="none" strike="noStrike" kern="1200" dirty="0" smtClean="0">
                <a:solidFill>
                  <a:schemeClr val="tx1"/>
                </a:solidFill>
                <a:effectLst/>
                <a:latin typeface="Arial" charset="0"/>
                <a:ea typeface="+mn-ea"/>
                <a:cs typeface="+mn-cs"/>
              </a:rPr>
              <a:t>Females 18-39 (n=59), </a:t>
            </a:r>
            <a:r>
              <a:rPr lang="pt-BR" dirty="0" smtClean="0"/>
              <a:t> </a:t>
            </a:r>
            <a:r>
              <a:rPr lang="pt-BR" sz="1200" b="0" i="0" u="none" strike="noStrike" kern="1200" dirty="0" smtClean="0">
                <a:solidFill>
                  <a:schemeClr val="tx1"/>
                </a:solidFill>
                <a:effectLst/>
                <a:latin typeface="Arial" charset="0"/>
                <a:ea typeface="+mn-ea"/>
                <a:cs typeface="+mn-cs"/>
              </a:rPr>
              <a:t>Males 40-64 (n=110), </a:t>
            </a:r>
            <a:r>
              <a:rPr lang="pt-BR" dirty="0" smtClean="0"/>
              <a:t> </a:t>
            </a:r>
            <a:r>
              <a:rPr lang="pt-BR" sz="1200" b="0" i="0" u="none" strike="noStrike" kern="1200" dirty="0" smtClean="0">
                <a:solidFill>
                  <a:schemeClr val="tx1"/>
                </a:solidFill>
                <a:effectLst/>
                <a:latin typeface="Arial" charset="0"/>
                <a:ea typeface="+mn-ea"/>
                <a:cs typeface="+mn-cs"/>
              </a:rPr>
              <a:t>Females 40-64 (n=135), </a:t>
            </a:r>
            <a:r>
              <a:rPr lang="pt-BR" dirty="0" smtClean="0"/>
              <a:t> </a:t>
            </a:r>
            <a:r>
              <a:rPr lang="pt-BR" sz="1200" b="0" i="0" u="none" strike="noStrike" kern="1200" dirty="0" smtClean="0">
                <a:solidFill>
                  <a:schemeClr val="tx1"/>
                </a:solidFill>
                <a:effectLst/>
                <a:latin typeface="Arial" charset="0"/>
                <a:ea typeface="+mn-ea"/>
                <a:cs typeface="+mn-cs"/>
              </a:rPr>
              <a:t>Males 65+ (n=102), </a:t>
            </a:r>
            <a:r>
              <a:rPr lang="pt-BR" dirty="0" smtClean="0"/>
              <a:t> </a:t>
            </a:r>
            <a:r>
              <a:rPr lang="pt-BR" sz="1200" b="0" i="0" u="none" strike="noStrike" kern="1200" dirty="0" smtClean="0">
                <a:solidFill>
                  <a:schemeClr val="tx1"/>
                </a:solidFill>
                <a:effectLst/>
                <a:latin typeface="Arial" charset="0"/>
                <a:ea typeface="+mn-ea"/>
                <a:cs typeface="+mn-cs"/>
              </a:rPr>
              <a:t>Females 65+ (n=103), </a:t>
            </a:r>
            <a:r>
              <a:rPr lang="pt-BR" dirty="0" smtClean="0"/>
              <a:t> </a:t>
            </a:r>
            <a:r>
              <a:rPr lang="pt-BR" sz="1200" b="0" i="0" u="none" strike="noStrike" kern="1200" dirty="0" smtClean="0">
                <a:solidFill>
                  <a:schemeClr val="tx1"/>
                </a:solidFill>
                <a:effectLst/>
                <a:latin typeface="Arial" charset="0"/>
                <a:ea typeface="+mn-ea"/>
                <a:cs typeface="+mn-cs"/>
              </a:rPr>
              <a:t>Urban (n=286), </a:t>
            </a:r>
            <a:r>
              <a:rPr lang="pt-BR" dirty="0" smtClean="0"/>
              <a:t> </a:t>
            </a:r>
            <a:r>
              <a:rPr lang="pt-BR" sz="1200" b="0" i="0" u="none" strike="noStrike" kern="1200" dirty="0" smtClean="0">
                <a:solidFill>
                  <a:schemeClr val="tx1"/>
                </a:solidFill>
                <a:effectLst/>
                <a:latin typeface="Arial" charset="0"/>
                <a:ea typeface="+mn-ea"/>
                <a:cs typeface="+mn-cs"/>
              </a:rPr>
              <a:t>Suburban (n=223), </a:t>
            </a:r>
            <a:r>
              <a:rPr lang="pt-BR" dirty="0" smtClean="0"/>
              <a:t> </a:t>
            </a:r>
            <a:r>
              <a:rPr lang="pt-BR" sz="1200" b="0" i="0" u="none" strike="noStrike" kern="1200" dirty="0" smtClean="0">
                <a:solidFill>
                  <a:schemeClr val="tx1"/>
                </a:solidFill>
                <a:effectLst/>
                <a:latin typeface="Arial" charset="0"/>
                <a:ea typeface="+mn-ea"/>
                <a:cs typeface="+mn-cs"/>
              </a:rPr>
              <a:t>Rural (n=57)</a:t>
            </a:r>
          </a:p>
          <a:p>
            <a:r>
              <a:rPr lang="pt-BR" sz="1200" b="0" i="0" u="none" strike="noStrike" kern="1200" dirty="0" smtClean="0">
                <a:solidFill>
                  <a:schemeClr val="tx1"/>
                </a:solidFill>
                <a:effectLst/>
                <a:latin typeface="Arial" charset="0"/>
                <a:ea typeface="+mn-ea"/>
                <a:cs typeface="+mn-cs"/>
              </a:rPr>
              <a:t>High Blood Pressure: </a:t>
            </a:r>
            <a:r>
              <a:rPr lang="pt-BR" dirty="0" smtClean="0"/>
              <a:t> </a:t>
            </a:r>
            <a:r>
              <a:rPr lang="pt-BR" sz="1200" b="0" i="0" u="none" strike="noStrike" kern="1200" dirty="0" smtClean="0">
                <a:solidFill>
                  <a:schemeClr val="tx1"/>
                </a:solidFill>
                <a:effectLst/>
                <a:latin typeface="Arial" charset="0"/>
                <a:ea typeface="+mn-ea"/>
                <a:cs typeface="+mn-cs"/>
              </a:rPr>
              <a:t>Males 18-39 (n=69), </a:t>
            </a:r>
            <a:r>
              <a:rPr lang="pt-BR" dirty="0" smtClean="0"/>
              <a:t> </a:t>
            </a:r>
            <a:r>
              <a:rPr lang="pt-BR" sz="1200" b="0" i="0" u="none" strike="noStrike" kern="1200" dirty="0" smtClean="0">
                <a:solidFill>
                  <a:schemeClr val="tx1"/>
                </a:solidFill>
                <a:effectLst/>
                <a:latin typeface="Arial" charset="0"/>
                <a:ea typeface="+mn-ea"/>
                <a:cs typeface="+mn-cs"/>
              </a:rPr>
              <a:t>Females 18-39 (n=69), </a:t>
            </a:r>
            <a:r>
              <a:rPr lang="pt-BR" dirty="0" smtClean="0"/>
              <a:t> </a:t>
            </a:r>
            <a:r>
              <a:rPr lang="pt-BR" sz="1200" b="0" i="0" u="none" strike="noStrike" kern="1200" dirty="0" smtClean="0">
                <a:solidFill>
                  <a:schemeClr val="tx1"/>
                </a:solidFill>
                <a:effectLst/>
                <a:latin typeface="Arial" charset="0"/>
                <a:ea typeface="+mn-ea"/>
                <a:cs typeface="+mn-cs"/>
              </a:rPr>
              <a:t>Males 40-64 (n=130), </a:t>
            </a:r>
            <a:r>
              <a:rPr lang="pt-BR" dirty="0" smtClean="0"/>
              <a:t> </a:t>
            </a:r>
            <a:r>
              <a:rPr lang="pt-BR" sz="1200" b="0" i="0" u="none" strike="noStrike" kern="1200" dirty="0" smtClean="0">
                <a:solidFill>
                  <a:schemeClr val="tx1"/>
                </a:solidFill>
                <a:effectLst/>
                <a:latin typeface="Arial" charset="0"/>
                <a:ea typeface="+mn-ea"/>
                <a:cs typeface="+mn-cs"/>
              </a:rPr>
              <a:t>Females 40-64 (n=148), </a:t>
            </a:r>
            <a:r>
              <a:rPr lang="pt-BR" dirty="0" smtClean="0"/>
              <a:t> </a:t>
            </a:r>
            <a:r>
              <a:rPr lang="pt-BR" sz="1200" b="0" i="0" u="none" strike="noStrike" kern="1200" dirty="0" smtClean="0">
                <a:solidFill>
                  <a:schemeClr val="tx1"/>
                </a:solidFill>
                <a:effectLst/>
                <a:latin typeface="Arial" charset="0"/>
                <a:ea typeface="+mn-ea"/>
                <a:cs typeface="+mn-cs"/>
              </a:rPr>
              <a:t>Males 65+ (n=149), </a:t>
            </a:r>
            <a:r>
              <a:rPr lang="pt-BR" dirty="0" smtClean="0"/>
              <a:t> </a:t>
            </a:r>
            <a:r>
              <a:rPr lang="pt-BR" sz="1200" b="0" i="0" u="none" strike="noStrike" kern="1200" dirty="0" smtClean="0">
                <a:solidFill>
                  <a:schemeClr val="tx1"/>
                </a:solidFill>
                <a:effectLst/>
                <a:latin typeface="Arial" charset="0"/>
                <a:ea typeface="+mn-ea"/>
                <a:cs typeface="+mn-cs"/>
              </a:rPr>
              <a:t>Females 65+ (n=123), </a:t>
            </a:r>
            <a:r>
              <a:rPr lang="pt-BR" dirty="0" smtClean="0"/>
              <a:t> </a:t>
            </a:r>
            <a:r>
              <a:rPr lang="pt-BR" sz="1200" b="0" i="0" u="none" strike="noStrike" kern="1200" dirty="0" smtClean="0">
                <a:solidFill>
                  <a:schemeClr val="tx1"/>
                </a:solidFill>
                <a:effectLst/>
                <a:latin typeface="Arial" charset="0"/>
                <a:ea typeface="+mn-ea"/>
                <a:cs typeface="+mn-cs"/>
              </a:rPr>
              <a:t>Urban (n=354), </a:t>
            </a:r>
            <a:r>
              <a:rPr lang="pt-BR" dirty="0" smtClean="0"/>
              <a:t> </a:t>
            </a:r>
            <a:r>
              <a:rPr lang="pt-BR" sz="1200" b="0" i="0" u="none" strike="noStrike" kern="1200" dirty="0" smtClean="0">
                <a:solidFill>
                  <a:schemeClr val="tx1"/>
                </a:solidFill>
                <a:effectLst/>
                <a:latin typeface="Arial" charset="0"/>
                <a:ea typeface="+mn-ea"/>
                <a:cs typeface="+mn-cs"/>
              </a:rPr>
              <a:t>Suburban (n=265), </a:t>
            </a:r>
            <a:r>
              <a:rPr lang="pt-BR" dirty="0" smtClean="0"/>
              <a:t> </a:t>
            </a:r>
            <a:r>
              <a:rPr lang="pt-BR" sz="1200" b="0" i="0" u="none" strike="noStrike" kern="1200" dirty="0" smtClean="0">
                <a:solidFill>
                  <a:schemeClr val="tx1"/>
                </a:solidFill>
                <a:effectLst/>
                <a:latin typeface="Arial" charset="0"/>
                <a:ea typeface="+mn-ea"/>
                <a:cs typeface="+mn-cs"/>
              </a:rPr>
              <a:t>Rural (n=69)</a:t>
            </a:r>
          </a:p>
          <a:p>
            <a:r>
              <a:rPr lang="pt-BR" sz="1200" b="0" i="0" u="none" strike="noStrike" kern="1200" dirty="0" smtClean="0">
                <a:solidFill>
                  <a:schemeClr val="tx1"/>
                </a:solidFill>
                <a:effectLst/>
                <a:latin typeface="Arial" charset="0"/>
                <a:ea typeface="+mn-ea"/>
                <a:cs typeface="+mn-cs"/>
              </a:rPr>
              <a:t>Breast Cancer: </a:t>
            </a:r>
            <a:r>
              <a:rPr lang="pt-BR" dirty="0" smtClean="0"/>
              <a:t> </a:t>
            </a:r>
            <a:r>
              <a:rPr lang="pt-BR" sz="1200" b="0" i="0" u="none" strike="noStrike" kern="1200" dirty="0" smtClean="0">
                <a:solidFill>
                  <a:schemeClr val="tx1"/>
                </a:solidFill>
                <a:effectLst/>
                <a:latin typeface="Arial" charset="0"/>
                <a:ea typeface="+mn-ea"/>
                <a:cs typeface="+mn-cs"/>
              </a:rPr>
              <a:t>Males 18-39 (n=0), </a:t>
            </a:r>
            <a:r>
              <a:rPr lang="pt-BR" dirty="0" smtClean="0"/>
              <a:t> </a:t>
            </a:r>
            <a:r>
              <a:rPr lang="pt-BR" sz="1200" b="0" i="0" u="none" strike="noStrike" kern="1200" dirty="0" smtClean="0">
                <a:solidFill>
                  <a:schemeClr val="tx1"/>
                </a:solidFill>
                <a:effectLst/>
                <a:latin typeface="Arial" charset="0"/>
                <a:ea typeface="+mn-ea"/>
                <a:cs typeface="+mn-cs"/>
              </a:rPr>
              <a:t>Females 18-39 (n=68), </a:t>
            </a:r>
            <a:r>
              <a:rPr lang="pt-BR" dirty="0" smtClean="0"/>
              <a:t> </a:t>
            </a:r>
            <a:r>
              <a:rPr lang="pt-BR" sz="1200" b="0" i="0" u="none" strike="noStrike" kern="1200" dirty="0" smtClean="0">
                <a:solidFill>
                  <a:schemeClr val="tx1"/>
                </a:solidFill>
                <a:effectLst/>
                <a:latin typeface="Arial" charset="0"/>
                <a:ea typeface="+mn-ea"/>
                <a:cs typeface="+mn-cs"/>
              </a:rPr>
              <a:t>Males 40-64 (n=0), </a:t>
            </a:r>
            <a:r>
              <a:rPr lang="pt-BR" dirty="0" smtClean="0"/>
              <a:t> </a:t>
            </a:r>
            <a:r>
              <a:rPr lang="pt-BR" sz="1200" b="0" i="0" u="none" strike="noStrike" kern="1200" dirty="0" smtClean="0">
                <a:solidFill>
                  <a:schemeClr val="tx1"/>
                </a:solidFill>
                <a:effectLst/>
                <a:latin typeface="Arial" charset="0"/>
                <a:ea typeface="+mn-ea"/>
                <a:cs typeface="+mn-cs"/>
              </a:rPr>
              <a:t>Females 40-64 (n=145), </a:t>
            </a:r>
            <a:r>
              <a:rPr lang="pt-BR" dirty="0" smtClean="0"/>
              <a:t> </a:t>
            </a:r>
            <a:r>
              <a:rPr lang="pt-BR" sz="1200" b="0" i="0" u="none" strike="noStrike" kern="1200" dirty="0" smtClean="0">
                <a:solidFill>
                  <a:schemeClr val="tx1"/>
                </a:solidFill>
                <a:effectLst/>
                <a:latin typeface="Arial" charset="0"/>
                <a:ea typeface="+mn-ea"/>
                <a:cs typeface="+mn-cs"/>
              </a:rPr>
              <a:t>Males 65+ (n=0), </a:t>
            </a:r>
            <a:r>
              <a:rPr lang="pt-BR" dirty="0" smtClean="0"/>
              <a:t> </a:t>
            </a:r>
            <a:r>
              <a:rPr lang="pt-BR" sz="1200" b="0" i="0" u="none" strike="noStrike" kern="1200" dirty="0" smtClean="0">
                <a:solidFill>
                  <a:schemeClr val="tx1"/>
                </a:solidFill>
                <a:effectLst/>
                <a:latin typeface="Arial" charset="0"/>
                <a:ea typeface="+mn-ea"/>
                <a:cs typeface="+mn-cs"/>
              </a:rPr>
              <a:t>Females 65+ (n=110), </a:t>
            </a:r>
            <a:r>
              <a:rPr lang="pt-BR" dirty="0" smtClean="0"/>
              <a:t> </a:t>
            </a:r>
            <a:r>
              <a:rPr lang="pt-BR" sz="1200" b="0" i="0" u="none" strike="noStrike" kern="1200" dirty="0" smtClean="0">
                <a:solidFill>
                  <a:schemeClr val="tx1"/>
                </a:solidFill>
                <a:effectLst/>
                <a:latin typeface="Arial" charset="0"/>
                <a:ea typeface="+mn-ea"/>
                <a:cs typeface="+mn-cs"/>
              </a:rPr>
              <a:t>Urban (n=163), </a:t>
            </a:r>
            <a:r>
              <a:rPr lang="pt-BR" dirty="0" smtClean="0"/>
              <a:t> </a:t>
            </a:r>
            <a:r>
              <a:rPr lang="pt-BR" sz="1200" b="0" i="0" u="none" strike="noStrike" kern="1200" dirty="0" smtClean="0">
                <a:solidFill>
                  <a:schemeClr val="tx1"/>
                </a:solidFill>
                <a:effectLst/>
                <a:latin typeface="Arial" charset="0"/>
                <a:ea typeface="+mn-ea"/>
                <a:cs typeface="+mn-cs"/>
              </a:rPr>
              <a:t>Suburban (n=131), </a:t>
            </a:r>
            <a:r>
              <a:rPr lang="pt-BR" dirty="0" smtClean="0"/>
              <a:t> </a:t>
            </a:r>
            <a:r>
              <a:rPr lang="pt-BR" sz="1200" b="0" i="0" u="none" strike="noStrike" kern="1200" dirty="0" smtClean="0">
                <a:solidFill>
                  <a:schemeClr val="tx1"/>
                </a:solidFill>
                <a:effectLst/>
                <a:latin typeface="Arial" charset="0"/>
                <a:ea typeface="+mn-ea"/>
                <a:cs typeface="+mn-cs"/>
              </a:rPr>
              <a:t>Rural (n=29*)</a:t>
            </a:r>
          </a:p>
          <a:p>
            <a:r>
              <a:rPr lang="pt-BR" sz="1200" b="0" i="0" u="none" strike="noStrike" kern="1200" dirty="0" smtClean="0">
                <a:solidFill>
                  <a:schemeClr val="tx1"/>
                </a:solidFill>
                <a:effectLst/>
                <a:latin typeface="Arial" charset="0"/>
                <a:ea typeface="+mn-ea"/>
                <a:cs typeface="+mn-cs"/>
              </a:rPr>
              <a:t>Prostate Cancer: </a:t>
            </a:r>
            <a:r>
              <a:rPr lang="pt-BR" dirty="0" smtClean="0"/>
              <a:t> </a:t>
            </a:r>
            <a:r>
              <a:rPr lang="pt-BR" sz="1200" b="0" i="0" u="none" strike="noStrike" kern="1200" dirty="0" smtClean="0">
                <a:solidFill>
                  <a:schemeClr val="tx1"/>
                </a:solidFill>
                <a:effectLst/>
                <a:latin typeface="Arial" charset="0"/>
                <a:ea typeface="+mn-ea"/>
                <a:cs typeface="+mn-cs"/>
              </a:rPr>
              <a:t>Males 18-39 (n=66), </a:t>
            </a:r>
            <a:r>
              <a:rPr lang="pt-BR" dirty="0" smtClean="0"/>
              <a:t> </a:t>
            </a:r>
            <a:r>
              <a:rPr lang="pt-BR" sz="1200" b="0" i="0" u="none" strike="noStrike" kern="1200" dirty="0" smtClean="0">
                <a:solidFill>
                  <a:schemeClr val="tx1"/>
                </a:solidFill>
                <a:effectLst/>
                <a:latin typeface="Arial" charset="0"/>
                <a:ea typeface="+mn-ea"/>
                <a:cs typeface="+mn-cs"/>
              </a:rPr>
              <a:t>Females 18-39 (n=0), </a:t>
            </a:r>
            <a:r>
              <a:rPr lang="pt-BR" dirty="0" smtClean="0"/>
              <a:t> </a:t>
            </a:r>
            <a:r>
              <a:rPr lang="pt-BR" sz="1200" b="0" i="0" u="none" strike="noStrike" kern="1200" dirty="0" smtClean="0">
                <a:solidFill>
                  <a:schemeClr val="tx1"/>
                </a:solidFill>
                <a:effectLst/>
                <a:latin typeface="Arial" charset="0"/>
                <a:ea typeface="+mn-ea"/>
                <a:cs typeface="+mn-cs"/>
              </a:rPr>
              <a:t>Males 40-64 (n=115), </a:t>
            </a:r>
            <a:r>
              <a:rPr lang="pt-BR" dirty="0" smtClean="0"/>
              <a:t> </a:t>
            </a:r>
            <a:r>
              <a:rPr lang="pt-BR" sz="1200" b="0" i="0" u="none" strike="noStrike" kern="1200" dirty="0" smtClean="0">
                <a:solidFill>
                  <a:schemeClr val="tx1"/>
                </a:solidFill>
                <a:effectLst/>
                <a:latin typeface="Arial" charset="0"/>
                <a:ea typeface="+mn-ea"/>
                <a:cs typeface="+mn-cs"/>
              </a:rPr>
              <a:t>Females 40-64 (n=0), </a:t>
            </a:r>
            <a:r>
              <a:rPr lang="pt-BR" dirty="0" smtClean="0"/>
              <a:t> </a:t>
            </a:r>
            <a:r>
              <a:rPr lang="pt-BR" sz="1200" b="0" i="0" u="none" strike="noStrike" kern="1200" dirty="0" smtClean="0">
                <a:solidFill>
                  <a:schemeClr val="tx1"/>
                </a:solidFill>
                <a:effectLst/>
                <a:latin typeface="Arial" charset="0"/>
                <a:ea typeface="+mn-ea"/>
                <a:cs typeface="+mn-cs"/>
              </a:rPr>
              <a:t>Males 65+ (n=121), </a:t>
            </a:r>
            <a:r>
              <a:rPr lang="pt-BR" dirty="0" smtClean="0"/>
              <a:t> </a:t>
            </a:r>
            <a:r>
              <a:rPr lang="pt-BR" sz="1200" b="0" i="0" u="none" strike="noStrike" kern="1200" dirty="0" smtClean="0">
                <a:solidFill>
                  <a:schemeClr val="tx1"/>
                </a:solidFill>
                <a:effectLst/>
                <a:latin typeface="Arial" charset="0"/>
                <a:ea typeface="+mn-ea"/>
                <a:cs typeface="+mn-cs"/>
              </a:rPr>
              <a:t>Females 65+ (n=0), </a:t>
            </a:r>
            <a:r>
              <a:rPr lang="pt-BR" dirty="0" smtClean="0"/>
              <a:t> </a:t>
            </a:r>
            <a:r>
              <a:rPr lang="pt-BR" sz="1200" b="0" i="0" u="none" strike="noStrike" kern="1200" dirty="0" smtClean="0">
                <a:solidFill>
                  <a:schemeClr val="tx1"/>
                </a:solidFill>
                <a:effectLst/>
                <a:latin typeface="Arial" charset="0"/>
                <a:ea typeface="+mn-ea"/>
                <a:cs typeface="+mn-cs"/>
              </a:rPr>
              <a:t>Urban (n=162), </a:t>
            </a:r>
            <a:r>
              <a:rPr lang="pt-BR" dirty="0" smtClean="0"/>
              <a:t> </a:t>
            </a:r>
            <a:r>
              <a:rPr lang="pt-BR" sz="1200" b="0" i="0" u="none" strike="noStrike" kern="1200" dirty="0" smtClean="0">
                <a:solidFill>
                  <a:schemeClr val="tx1"/>
                </a:solidFill>
                <a:effectLst/>
                <a:latin typeface="Arial" charset="0"/>
                <a:ea typeface="+mn-ea"/>
                <a:cs typeface="+mn-cs"/>
              </a:rPr>
              <a:t>Suburban (n=107), </a:t>
            </a:r>
            <a:r>
              <a:rPr lang="pt-BR" dirty="0" smtClean="0"/>
              <a:t> </a:t>
            </a:r>
            <a:r>
              <a:rPr lang="pt-BR" sz="1200" b="0" i="0" u="none" strike="noStrike" kern="1200" dirty="0" smtClean="0">
                <a:solidFill>
                  <a:schemeClr val="tx1"/>
                </a:solidFill>
                <a:effectLst/>
                <a:latin typeface="Arial" charset="0"/>
                <a:ea typeface="+mn-ea"/>
                <a:cs typeface="+mn-cs"/>
              </a:rPr>
              <a:t>Rural (n=33)</a:t>
            </a:r>
            <a:endParaRPr lang="en-US" dirty="0"/>
          </a:p>
        </p:txBody>
      </p:sp>
      <p:sp>
        <p:nvSpPr>
          <p:cNvPr id="4" name="Slide Number Placeholder 3"/>
          <p:cNvSpPr>
            <a:spLocks noGrp="1"/>
          </p:cNvSpPr>
          <p:nvPr>
            <p:ph type="sldNum" sz="quarter" idx="10"/>
          </p:nvPr>
        </p:nvSpPr>
        <p:spPr/>
        <p:txBody>
          <a:bodyPr/>
          <a:lstStyle/>
          <a:p>
            <a:fld id="{B071385B-D6F2-42F4-9560-DDAAB26E7B7A}" type="slidenum">
              <a:rPr lang="en-US" smtClean="0"/>
              <a:pPr/>
              <a:t>142</a:t>
            </a:fld>
            <a:endParaRPr lang="en-US"/>
          </a:p>
        </p:txBody>
      </p:sp>
    </p:spTree>
    <p:extLst>
      <p:ext uri="{BB962C8B-B14F-4D97-AF65-F5344CB8AC3E}">
        <p14:creationId xmlns:p14="http://schemas.microsoft.com/office/powerpoint/2010/main" val="417576460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pt-BR" sz="1200" b="0" i="0" u="none" strike="noStrike" kern="1200" dirty="0" smtClean="0">
                <a:solidFill>
                  <a:schemeClr val="tx1"/>
                </a:solidFill>
                <a:effectLst/>
                <a:latin typeface="Arial" charset="0"/>
                <a:ea typeface="+mn-ea"/>
                <a:cs typeface="+mn-cs"/>
              </a:rPr>
              <a:t>Heart Attack: </a:t>
            </a:r>
            <a:r>
              <a:rPr lang="pt-BR" dirty="0" smtClean="0"/>
              <a:t> </a:t>
            </a:r>
            <a:r>
              <a:rPr lang="pt-BR" sz="1200" b="0" i="0" u="none" strike="noStrike" kern="1200" dirty="0" smtClean="0">
                <a:solidFill>
                  <a:schemeClr val="tx1"/>
                </a:solidFill>
                <a:effectLst/>
                <a:latin typeface="Arial" charset="0"/>
                <a:ea typeface="+mn-ea"/>
                <a:cs typeface="+mn-cs"/>
              </a:rPr>
              <a:t>Males 18-39 (n=68), </a:t>
            </a:r>
            <a:r>
              <a:rPr lang="pt-BR" dirty="0" smtClean="0"/>
              <a:t> </a:t>
            </a:r>
            <a:r>
              <a:rPr lang="pt-BR" sz="1200" b="0" i="0" u="none" strike="noStrike" kern="1200" dirty="0" smtClean="0">
                <a:solidFill>
                  <a:schemeClr val="tx1"/>
                </a:solidFill>
                <a:effectLst/>
                <a:latin typeface="Arial" charset="0"/>
                <a:ea typeface="+mn-ea"/>
                <a:cs typeface="+mn-cs"/>
              </a:rPr>
              <a:t>Females 18-39 (n=69), </a:t>
            </a:r>
            <a:r>
              <a:rPr lang="pt-BR" dirty="0" smtClean="0"/>
              <a:t> </a:t>
            </a:r>
            <a:r>
              <a:rPr lang="pt-BR" sz="1200" b="0" i="0" u="none" strike="noStrike" kern="1200" dirty="0" smtClean="0">
                <a:solidFill>
                  <a:schemeClr val="tx1"/>
                </a:solidFill>
                <a:effectLst/>
                <a:latin typeface="Arial" charset="0"/>
                <a:ea typeface="+mn-ea"/>
                <a:cs typeface="+mn-cs"/>
              </a:rPr>
              <a:t>Males 40-64 (n=119), </a:t>
            </a:r>
            <a:r>
              <a:rPr lang="pt-BR" dirty="0" smtClean="0"/>
              <a:t> </a:t>
            </a:r>
            <a:r>
              <a:rPr lang="pt-BR" sz="1200" b="0" i="0" u="none" strike="noStrike" kern="1200" dirty="0" smtClean="0">
                <a:solidFill>
                  <a:schemeClr val="tx1"/>
                </a:solidFill>
                <a:effectLst/>
                <a:latin typeface="Arial" charset="0"/>
                <a:ea typeface="+mn-ea"/>
                <a:cs typeface="+mn-cs"/>
              </a:rPr>
              <a:t>Females 40-64 (n=144), </a:t>
            </a:r>
            <a:r>
              <a:rPr lang="pt-BR" dirty="0" smtClean="0"/>
              <a:t> </a:t>
            </a:r>
            <a:r>
              <a:rPr lang="pt-BR" sz="1200" b="0" i="0" u="none" strike="noStrike" kern="1200" dirty="0" smtClean="0">
                <a:solidFill>
                  <a:schemeClr val="tx1"/>
                </a:solidFill>
                <a:effectLst/>
                <a:latin typeface="Arial" charset="0"/>
                <a:ea typeface="+mn-ea"/>
                <a:cs typeface="+mn-cs"/>
              </a:rPr>
              <a:t>Males 65+ (n=134), </a:t>
            </a:r>
            <a:r>
              <a:rPr lang="pt-BR" dirty="0" smtClean="0"/>
              <a:t> </a:t>
            </a:r>
            <a:r>
              <a:rPr lang="pt-BR" sz="1200" b="0" i="0" u="none" strike="noStrike" kern="1200" dirty="0" smtClean="0">
                <a:solidFill>
                  <a:schemeClr val="tx1"/>
                </a:solidFill>
                <a:effectLst/>
                <a:latin typeface="Arial" charset="0"/>
                <a:ea typeface="+mn-ea"/>
                <a:cs typeface="+mn-cs"/>
              </a:rPr>
              <a:t>Females 65+ (n=108), </a:t>
            </a:r>
            <a:r>
              <a:rPr lang="pt-BR" dirty="0" smtClean="0"/>
              <a:t> </a:t>
            </a:r>
            <a:r>
              <a:rPr lang="pt-BR" sz="1200" b="0" i="0" u="none" strike="noStrike" kern="1200" dirty="0" smtClean="0">
                <a:solidFill>
                  <a:schemeClr val="tx1"/>
                </a:solidFill>
                <a:effectLst/>
                <a:latin typeface="Arial" charset="0"/>
                <a:ea typeface="+mn-ea"/>
                <a:cs typeface="+mn-cs"/>
              </a:rPr>
              <a:t>Urban (n=327), </a:t>
            </a:r>
            <a:r>
              <a:rPr lang="pt-BR" dirty="0" smtClean="0"/>
              <a:t> </a:t>
            </a:r>
            <a:r>
              <a:rPr lang="pt-BR" sz="1200" b="0" i="0" u="none" strike="noStrike" kern="1200" dirty="0" smtClean="0">
                <a:solidFill>
                  <a:schemeClr val="tx1"/>
                </a:solidFill>
                <a:effectLst/>
                <a:latin typeface="Arial" charset="0"/>
                <a:ea typeface="+mn-ea"/>
                <a:cs typeface="+mn-cs"/>
              </a:rPr>
              <a:t>Suburban (n=252), </a:t>
            </a:r>
            <a:r>
              <a:rPr lang="pt-BR" dirty="0" smtClean="0"/>
              <a:t> </a:t>
            </a:r>
            <a:r>
              <a:rPr lang="pt-BR" sz="1200" b="0" i="0" u="none" strike="noStrike" kern="1200" dirty="0" smtClean="0">
                <a:solidFill>
                  <a:schemeClr val="tx1"/>
                </a:solidFill>
                <a:effectLst/>
                <a:latin typeface="Arial" charset="0"/>
                <a:ea typeface="+mn-ea"/>
                <a:cs typeface="+mn-cs"/>
              </a:rPr>
              <a:t>Rural (n=63)</a:t>
            </a:r>
          </a:p>
          <a:p>
            <a:r>
              <a:rPr lang="pt-BR" sz="1200" b="0" i="0" u="none" strike="noStrike" kern="1200" dirty="0" smtClean="0">
                <a:solidFill>
                  <a:schemeClr val="tx1"/>
                </a:solidFill>
                <a:effectLst/>
                <a:latin typeface="Arial" charset="0"/>
                <a:ea typeface="+mn-ea"/>
                <a:cs typeface="+mn-cs"/>
              </a:rPr>
              <a:t>Thrombosis: </a:t>
            </a:r>
            <a:r>
              <a:rPr lang="pt-BR" dirty="0" smtClean="0"/>
              <a:t> </a:t>
            </a:r>
            <a:r>
              <a:rPr lang="pt-BR" sz="1200" b="0" i="0" u="none" strike="noStrike" kern="1200" dirty="0" smtClean="0">
                <a:solidFill>
                  <a:schemeClr val="tx1"/>
                </a:solidFill>
                <a:effectLst/>
                <a:latin typeface="Arial" charset="0"/>
                <a:ea typeface="+mn-ea"/>
                <a:cs typeface="+mn-cs"/>
              </a:rPr>
              <a:t>Males 18-39 (n=63), </a:t>
            </a:r>
            <a:r>
              <a:rPr lang="pt-BR" dirty="0" smtClean="0"/>
              <a:t> </a:t>
            </a:r>
            <a:r>
              <a:rPr lang="pt-BR" sz="1200" b="0" i="0" u="none" strike="noStrike" kern="1200" dirty="0" smtClean="0">
                <a:solidFill>
                  <a:schemeClr val="tx1"/>
                </a:solidFill>
                <a:effectLst/>
                <a:latin typeface="Arial" charset="0"/>
                <a:ea typeface="+mn-ea"/>
                <a:cs typeface="+mn-cs"/>
              </a:rPr>
              <a:t>Females 18-39 (n=64), </a:t>
            </a:r>
            <a:r>
              <a:rPr lang="pt-BR" dirty="0" smtClean="0"/>
              <a:t> </a:t>
            </a:r>
            <a:r>
              <a:rPr lang="pt-BR" sz="1200" b="0" i="0" u="none" strike="noStrike" kern="1200" dirty="0" smtClean="0">
                <a:solidFill>
                  <a:schemeClr val="tx1"/>
                </a:solidFill>
                <a:effectLst/>
                <a:latin typeface="Arial" charset="0"/>
                <a:ea typeface="+mn-ea"/>
                <a:cs typeface="+mn-cs"/>
              </a:rPr>
              <a:t>Males 40-64 (n=113), </a:t>
            </a:r>
            <a:r>
              <a:rPr lang="pt-BR" dirty="0" smtClean="0"/>
              <a:t> </a:t>
            </a:r>
            <a:r>
              <a:rPr lang="pt-BR" sz="1200" b="0" i="0" u="none" strike="noStrike" kern="1200" dirty="0" smtClean="0">
                <a:solidFill>
                  <a:schemeClr val="tx1"/>
                </a:solidFill>
                <a:effectLst/>
                <a:latin typeface="Arial" charset="0"/>
                <a:ea typeface="+mn-ea"/>
                <a:cs typeface="+mn-cs"/>
              </a:rPr>
              <a:t>Females 40-64 (n=142), </a:t>
            </a:r>
            <a:r>
              <a:rPr lang="pt-BR" dirty="0" smtClean="0"/>
              <a:t> </a:t>
            </a:r>
            <a:r>
              <a:rPr lang="pt-BR" sz="1200" b="0" i="0" u="none" strike="noStrike" kern="1200" dirty="0" smtClean="0">
                <a:solidFill>
                  <a:schemeClr val="tx1"/>
                </a:solidFill>
                <a:effectLst/>
                <a:latin typeface="Arial" charset="0"/>
                <a:ea typeface="+mn-ea"/>
                <a:cs typeface="+mn-cs"/>
              </a:rPr>
              <a:t>Males 65+ (n=119), </a:t>
            </a:r>
            <a:r>
              <a:rPr lang="pt-BR" dirty="0" smtClean="0"/>
              <a:t> </a:t>
            </a:r>
            <a:r>
              <a:rPr lang="pt-BR" sz="1200" b="0" i="0" u="none" strike="noStrike" kern="1200" dirty="0" smtClean="0">
                <a:solidFill>
                  <a:schemeClr val="tx1"/>
                </a:solidFill>
                <a:effectLst/>
                <a:latin typeface="Arial" charset="0"/>
                <a:ea typeface="+mn-ea"/>
                <a:cs typeface="+mn-cs"/>
              </a:rPr>
              <a:t>Females 65+ (n=107), </a:t>
            </a:r>
            <a:r>
              <a:rPr lang="pt-BR" dirty="0" smtClean="0"/>
              <a:t> </a:t>
            </a:r>
            <a:r>
              <a:rPr lang="pt-BR" sz="1200" b="0" i="0" u="none" strike="noStrike" kern="1200" dirty="0" smtClean="0">
                <a:solidFill>
                  <a:schemeClr val="tx1"/>
                </a:solidFill>
                <a:effectLst/>
                <a:latin typeface="Arial" charset="0"/>
                <a:ea typeface="+mn-ea"/>
                <a:cs typeface="+mn-cs"/>
              </a:rPr>
              <a:t>Urban (n=313), </a:t>
            </a:r>
            <a:r>
              <a:rPr lang="pt-BR" dirty="0" smtClean="0"/>
              <a:t> </a:t>
            </a:r>
            <a:r>
              <a:rPr lang="pt-BR" sz="1200" b="0" i="0" u="none" strike="noStrike" kern="1200" dirty="0" smtClean="0">
                <a:solidFill>
                  <a:schemeClr val="tx1"/>
                </a:solidFill>
                <a:effectLst/>
                <a:latin typeface="Arial" charset="0"/>
                <a:ea typeface="+mn-ea"/>
                <a:cs typeface="+mn-cs"/>
              </a:rPr>
              <a:t>Suburban (n=235), </a:t>
            </a:r>
            <a:r>
              <a:rPr lang="pt-BR" dirty="0" smtClean="0"/>
              <a:t> </a:t>
            </a:r>
            <a:r>
              <a:rPr lang="pt-BR" sz="1200" b="0" i="0" u="none" strike="noStrike" kern="1200" dirty="0" smtClean="0">
                <a:solidFill>
                  <a:schemeClr val="tx1"/>
                </a:solidFill>
                <a:effectLst/>
                <a:latin typeface="Arial" charset="0"/>
                <a:ea typeface="+mn-ea"/>
                <a:cs typeface="+mn-cs"/>
              </a:rPr>
              <a:t>Rural (n=60); US (n=449), CA (n=465), AR (n=611), UK (n=684), DE (n=656), NL (n=608), TH (n=569), AU (n=617), JP (n=478)</a:t>
            </a:r>
          </a:p>
          <a:p>
            <a:r>
              <a:rPr lang="pt-BR" sz="1200" b="0" i="0" u="none" strike="noStrike" kern="1200" dirty="0" smtClean="0">
                <a:solidFill>
                  <a:schemeClr val="tx1"/>
                </a:solidFill>
                <a:effectLst/>
                <a:latin typeface="Arial" charset="0"/>
                <a:ea typeface="+mn-ea"/>
                <a:cs typeface="+mn-cs"/>
              </a:rPr>
              <a:t>Stroke: </a:t>
            </a:r>
            <a:r>
              <a:rPr lang="pt-BR" dirty="0" smtClean="0"/>
              <a:t> </a:t>
            </a:r>
            <a:r>
              <a:rPr lang="pt-BR" sz="1200" b="0" i="0" u="none" strike="noStrike" kern="1200" dirty="0" smtClean="0">
                <a:solidFill>
                  <a:schemeClr val="tx1"/>
                </a:solidFill>
                <a:effectLst/>
                <a:latin typeface="Arial" charset="0"/>
                <a:ea typeface="+mn-ea"/>
                <a:cs typeface="+mn-cs"/>
              </a:rPr>
              <a:t>Males 18-39 (n=68), </a:t>
            </a:r>
            <a:r>
              <a:rPr lang="pt-BR" dirty="0" smtClean="0"/>
              <a:t> </a:t>
            </a:r>
            <a:r>
              <a:rPr lang="pt-BR" sz="1200" b="0" i="0" u="none" strike="noStrike" kern="1200" dirty="0" smtClean="0">
                <a:solidFill>
                  <a:schemeClr val="tx1"/>
                </a:solidFill>
                <a:effectLst/>
                <a:latin typeface="Arial" charset="0"/>
                <a:ea typeface="+mn-ea"/>
                <a:cs typeface="+mn-cs"/>
              </a:rPr>
              <a:t>Females 18-39 (n=66), </a:t>
            </a:r>
            <a:r>
              <a:rPr lang="pt-BR" dirty="0" smtClean="0"/>
              <a:t> </a:t>
            </a:r>
            <a:r>
              <a:rPr lang="pt-BR" sz="1200" b="0" i="0" u="none" strike="noStrike" kern="1200" dirty="0" smtClean="0">
                <a:solidFill>
                  <a:schemeClr val="tx1"/>
                </a:solidFill>
                <a:effectLst/>
                <a:latin typeface="Arial" charset="0"/>
                <a:ea typeface="+mn-ea"/>
                <a:cs typeface="+mn-cs"/>
              </a:rPr>
              <a:t>Males 40-64 (n=117), </a:t>
            </a:r>
            <a:r>
              <a:rPr lang="pt-BR" dirty="0" smtClean="0"/>
              <a:t> </a:t>
            </a:r>
            <a:r>
              <a:rPr lang="pt-BR" sz="1200" b="0" i="0" u="none" strike="noStrike" kern="1200" dirty="0" smtClean="0">
                <a:solidFill>
                  <a:schemeClr val="tx1"/>
                </a:solidFill>
                <a:effectLst/>
                <a:latin typeface="Arial" charset="0"/>
                <a:ea typeface="+mn-ea"/>
                <a:cs typeface="+mn-cs"/>
              </a:rPr>
              <a:t>Females 40-64 (n=146), </a:t>
            </a:r>
            <a:r>
              <a:rPr lang="pt-BR" dirty="0" smtClean="0"/>
              <a:t> </a:t>
            </a:r>
            <a:r>
              <a:rPr lang="pt-BR" sz="1200" b="0" i="0" u="none" strike="noStrike" kern="1200" dirty="0" smtClean="0">
                <a:solidFill>
                  <a:schemeClr val="tx1"/>
                </a:solidFill>
                <a:effectLst/>
                <a:latin typeface="Arial" charset="0"/>
                <a:ea typeface="+mn-ea"/>
                <a:cs typeface="+mn-cs"/>
              </a:rPr>
              <a:t>Males 65+ (n=124), </a:t>
            </a:r>
            <a:r>
              <a:rPr lang="pt-BR" dirty="0" smtClean="0"/>
              <a:t> </a:t>
            </a:r>
            <a:r>
              <a:rPr lang="pt-BR" sz="1200" b="0" i="0" u="none" strike="noStrike" kern="1200" dirty="0" smtClean="0">
                <a:solidFill>
                  <a:schemeClr val="tx1"/>
                </a:solidFill>
                <a:effectLst/>
                <a:latin typeface="Arial" charset="0"/>
                <a:ea typeface="+mn-ea"/>
                <a:cs typeface="+mn-cs"/>
              </a:rPr>
              <a:t>Females 65+ (n=105), </a:t>
            </a:r>
            <a:r>
              <a:rPr lang="pt-BR" dirty="0" smtClean="0"/>
              <a:t> </a:t>
            </a:r>
            <a:r>
              <a:rPr lang="pt-BR" sz="1200" b="0" i="0" u="none" strike="noStrike" kern="1200" dirty="0" smtClean="0">
                <a:solidFill>
                  <a:schemeClr val="tx1"/>
                </a:solidFill>
                <a:effectLst/>
                <a:latin typeface="Arial" charset="0"/>
                <a:ea typeface="+mn-ea"/>
                <a:cs typeface="+mn-cs"/>
              </a:rPr>
              <a:t>Urban (n=323), </a:t>
            </a:r>
            <a:r>
              <a:rPr lang="pt-BR" dirty="0" smtClean="0"/>
              <a:t> </a:t>
            </a:r>
            <a:r>
              <a:rPr lang="pt-BR" sz="1200" b="0" i="0" u="none" strike="noStrike" kern="1200" dirty="0" smtClean="0">
                <a:solidFill>
                  <a:schemeClr val="tx1"/>
                </a:solidFill>
                <a:effectLst/>
                <a:latin typeface="Arial" charset="0"/>
                <a:ea typeface="+mn-ea"/>
                <a:cs typeface="+mn-cs"/>
              </a:rPr>
              <a:t>Suburban (n=238), </a:t>
            </a:r>
            <a:r>
              <a:rPr lang="pt-BR" dirty="0" smtClean="0"/>
              <a:t> </a:t>
            </a:r>
            <a:r>
              <a:rPr lang="pt-BR" sz="1200" b="0" i="0" u="none" strike="noStrike" kern="1200" dirty="0" smtClean="0">
                <a:solidFill>
                  <a:schemeClr val="tx1"/>
                </a:solidFill>
                <a:effectLst/>
                <a:latin typeface="Arial" charset="0"/>
                <a:ea typeface="+mn-ea"/>
                <a:cs typeface="+mn-cs"/>
              </a:rPr>
              <a:t>Rural (n=65)</a:t>
            </a:r>
          </a:p>
          <a:p>
            <a:r>
              <a:rPr lang="pt-BR" sz="1200" b="0" i="0" u="none" strike="noStrike" kern="1200" dirty="0" smtClean="0">
                <a:solidFill>
                  <a:schemeClr val="tx1"/>
                </a:solidFill>
                <a:effectLst/>
                <a:latin typeface="Arial" charset="0"/>
                <a:ea typeface="+mn-ea"/>
                <a:cs typeface="+mn-cs"/>
              </a:rPr>
              <a:t>Deep Vein Thrombosis: </a:t>
            </a:r>
            <a:r>
              <a:rPr lang="pt-BR" dirty="0" smtClean="0"/>
              <a:t> </a:t>
            </a:r>
            <a:r>
              <a:rPr lang="pt-BR" sz="1200" b="0" i="0" u="none" strike="noStrike" kern="1200" dirty="0" smtClean="0">
                <a:solidFill>
                  <a:schemeClr val="tx1"/>
                </a:solidFill>
                <a:effectLst/>
                <a:latin typeface="Arial" charset="0"/>
                <a:ea typeface="+mn-ea"/>
                <a:cs typeface="+mn-cs"/>
              </a:rPr>
              <a:t>Males 18-39 (n=17*), </a:t>
            </a:r>
            <a:r>
              <a:rPr lang="pt-BR" dirty="0" smtClean="0"/>
              <a:t> </a:t>
            </a:r>
            <a:r>
              <a:rPr lang="pt-BR" sz="1200" b="0" i="0" u="none" strike="noStrike" kern="1200" dirty="0" smtClean="0">
                <a:solidFill>
                  <a:schemeClr val="tx1"/>
                </a:solidFill>
                <a:effectLst/>
                <a:latin typeface="Arial" charset="0"/>
                <a:ea typeface="+mn-ea"/>
                <a:cs typeface="+mn-cs"/>
              </a:rPr>
              <a:t>Females 18-39 (n=18*), </a:t>
            </a:r>
            <a:r>
              <a:rPr lang="pt-BR" dirty="0" smtClean="0"/>
              <a:t> </a:t>
            </a:r>
            <a:r>
              <a:rPr lang="pt-BR" sz="1200" b="0" i="0" u="none" strike="noStrike" kern="1200" dirty="0" smtClean="0">
                <a:solidFill>
                  <a:schemeClr val="tx1"/>
                </a:solidFill>
                <a:effectLst/>
                <a:latin typeface="Arial" charset="0"/>
                <a:ea typeface="+mn-ea"/>
                <a:cs typeface="+mn-cs"/>
              </a:rPr>
              <a:t>Males 40-64 (n=17*), </a:t>
            </a:r>
            <a:r>
              <a:rPr lang="pt-BR" dirty="0" smtClean="0"/>
              <a:t> </a:t>
            </a:r>
            <a:r>
              <a:rPr lang="pt-BR" sz="1200" b="0" i="0" u="none" strike="noStrike" kern="1200" dirty="0" smtClean="0">
                <a:solidFill>
                  <a:schemeClr val="tx1"/>
                </a:solidFill>
                <a:effectLst/>
                <a:latin typeface="Arial" charset="0"/>
                <a:ea typeface="+mn-ea"/>
                <a:cs typeface="+mn-cs"/>
              </a:rPr>
              <a:t>Females 40-64 (n=46), </a:t>
            </a:r>
            <a:r>
              <a:rPr lang="pt-BR" dirty="0" smtClean="0"/>
              <a:t> </a:t>
            </a:r>
            <a:r>
              <a:rPr lang="pt-BR" sz="1200" b="0" i="0" u="none" strike="noStrike" kern="1200" dirty="0" smtClean="0">
                <a:solidFill>
                  <a:schemeClr val="tx1"/>
                </a:solidFill>
                <a:effectLst/>
                <a:latin typeface="Arial" charset="0"/>
                <a:ea typeface="+mn-ea"/>
                <a:cs typeface="+mn-cs"/>
              </a:rPr>
              <a:t>Males 65+ (n=19*), </a:t>
            </a:r>
            <a:r>
              <a:rPr lang="pt-BR" dirty="0" smtClean="0"/>
              <a:t> </a:t>
            </a:r>
            <a:r>
              <a:rPr lang="pt-BR" sz="1200" b="0" i="0" u="none" strike="noStrike" kern="1200" dirty="0" smtClean="0">
                <a:solidFill>
                  <a:schemeClr val="tx1"/>
                </a:solidFill>
                <a:effectLst/>
                <a:latin typeface="Arial" charset="0"/>
                <a:ea typeface="+mn-ea"/>
                <a:cs typeface="+mn-cs"/>
              </a:rPr>
              <a:t>Females 65+ (n=38), </a:t>
            </a:r>
            <a:r>
              <a:rPr lang="pt-BR" dirty="0" smtClean="0"/>
              <a:t> </a:t>
            </a:r>
            <a:r>
              <a:rPr lang="pt-BR" sz="1200" b="0" i="0" u="none" strike="noStrike" kern="1200" dirty="0" smtClean="0">
                <a:solidFill>
                  <a:schemeClr val="tx1"/>
                </a:solidFill>
                <a:effectLst/>
                <a:latin typeface="Arial" charset="0"/>
                <a:ea typeface="+mn-ea"/>
                <a:cs typeface="+mn-cs"/>
              </a:rPr>
              <a:t>Urban (n=91), </a:t>
            </a:r>
            <a:r>
              <a:rPr lang="pt-BR" dirty="0" smtClean="0"/>
              <a:t> </a:t>
            </a:r>
            <a:r>
              <a:rPr lang="pt-BR" sz="1200" b="0" i="0" u="none" strike="noStrike" kern="1200" dirty="0" smtClean="0">
                <a:solidFill>
                  <a:schemeClr val="tx1"/>
                </a:solidFill>
                <a:effectLst/>
                <a:latin typeface="Arial" charset="0"/>
                <a:ea typeface="+mn-ea"/>
                <a:cs typeface="+mn-cs"/>
              </a:rPr>
              <a:t>Suburban (n=52), </a:t>
            </a:r>
            <a:r>
              <a:rPr lang="pt-BR" dirty="0" smtClean="0"/>
              <a:t> </a:t>
            </a:r>
            <a:r>
              <a:rPr lang="pt-BR" sz="1200" b="0" i="0" u="none" strike="noStrike" kern="1200" dirty="0" smtClean="0">
                <a:solidFill>
                  <a:schemeClr val="tx1"/>
                </a:solidFill>
                <a:effectLst/>
                <a:latin typeface="Arial" charset="0"/>
                <a:ea typeface="+mn-ea"/>
                <a:cs typeface="+mn-cs"/>
              </a:rPr>
              <a:t>Rural (n=12*); US (n=486),  CA (n=350),  AR (n=299),  UK (n=720),  DE (n=319),  NL (n=155),  TH (n=193),  AU (n=687),  JP (n=109)</a:t>
            </a:r>
          </a:p>
          <a:p>
            <a:r>
              <a:rPr lang="pt-BR" sz="1200" b="0" i="0" u="none" strike="noStrike" kern="1200" dirty="0" smtClean="0">
                <a:solidFill>
                  <a:schemeClr val="tx1"/>
                </a:solidFill>
                <a:effectLst/>
                <a:latin typeface="Arial" charset="0"/>
                <a:ea typeface="+mn-ea"/>
                <a:cs typeface="+mn-cs"/>
              </a:rPr>
              <a:t>AIDS: </a:t>
            </a:r>
            <a:r>
              <a:rPr lang="pt-BR" dirty="0" smtClean="0"/>
              <a:t> </a:t>
            </a:r>
            <a:r>
              <a:rPr lang="pt-BR" sz="1200" b="0" i="0" u="none" strike="noStrike" kern="1200" dirty="0" smtClean="0">
                <a:solidFill>
                  <a:schemeClr val="tx1"/>
                </a:solidFill>
                <a:effectLst/>
                <a:latin typeface="Arial" charset="0"/>
                <a:ea typeface="+mn-ea"/>
                <a:cs typeface="+mn-cs"/>
              </a:rPr>
              <a:t>Males 18-39 (n=68), </a:t>
            </a:r>
            <a:r>
              <a:rPr lang="pt-BR" dirty="0" smtClean="0"/>
              <a:t> </a:t>
            </a:r>
            <a:r>
              <a:rPr lang="pt-BR" sz="1200" b="0" i="0" u="none" strike="noStrike" kern="1200" dirty="0" smtClean="0">
                <a:solidFill>
                  <a:schemeClr val="tx1"/>
                </a:solidFill>
                <a:effectLst/>
                <a:latin typeface="Arial" charset="0"/>
                <a:ea typeface="+mn-ea"/>
                <a:cs typeface="+mn-cs"/>
              </a:rPr>
              <a:t>Females 18-39 (n=66), </a:t>
            </a:r>
            <a:r>
              <a:rPr lang="pt-BR" dirty="0" smtClean="0"/>
              <a:t> </a:t>
            </a:r>
            <a:r>
              <a:rPr lang="pt-BR" sz="1200" b="0" i="0" u="none" strike="noStrike" kern="1200" dirty="0" smtClean="0">
                <a:solidFill>
                  <a:schemeClr val="tx1"/>
                </a:solidFill>
                <a:effectLst/>
                <a:latin typeface="Arial" charset="0"/>
                <a:ea typeface="+mn-ea"/>
                <a:cs typeface="+mn-cs"/>
              </a:rPr>
              <a:t>Males 40-64 (n=114), </a:t>
            </a:r>
            <a:r>
              <a:rPr lang="pt-BR" dirty="0" smtClean="0"/>
              <a:t> </a:t>
            </a:r>
            <a:r>
              <a:rPr lang="pt-BR" sz="1200" b="0" i="0" u="none" strike="noStrike" kern="1200" dirty="0" smtClean="0">
                <a:solidFill>
                  <a:schemeClr val="tx1"/>
                </a:solidFill>
                <a:effectLst/>
                <a:latin typeface="Arial" charset="0"/>
                <a:ea typeface="+mn-ea"/>
                <a:cs typeface="+mn-cs"/>
              </a:rPr>
              <a:t>Females 40-64 (n=141), </a:t>
            </a:r>
            <a:r>
              <a:rPr lang="pt-BR" dirty="0" smtClean="0"/>
              <a:t> </a:t>
            </a:r>
            <a:r>
              <a:rPr lang="pt-BR" sz="1200" b="0" i="0" u="none" strike="noStrike" kern="1200" dirty="0" smtClean="0">
                <a:solidFill>
                  <a:schemeClr val="tx1"/>
                </a:solidFill>
                <a:effectLst/>
                <a:latin typeface="Arial" charset="0"/>
                <a:ea typeface="+mn-ea"/>
                <a:cs typeface="+mn-cs"/>
              </a:rPr>
              <a:t>Males 65+ (n=104), </a:t>
            </a:r>
            <a:r>
              <a:rPr lang="pt-BR" dirty="0" smtClean="0"/>
              <a:t> </a:t>
            </a:r>
            <a:r>
              <a:rPr lang="pt-BR" sz="1200" b="0" i="0" u="none" strike="noStrike" kern="1200" dirty="0" smtClean="0">
                <a:solidFill>
                  <a:schemeClr val="tx1"/>
                </a:solidFill>
                <a:effectLst/>
                <a:latin typeface="Arial" charset="0"/>
                <a:ea typeface="+mn-ea"/>
                <a:cs typeface="+mn-cs"/>
              </a:rPr>
              <a:t>Females 65+ (n=101), </a:t>
            </a:r>
            <a:r>
              <a:rPr lang="pt-BR" dirty="0" smtClean="0"/>
              <a:t> </a:t>
            </a:r>
            <a:r>
              <a:rPr lang="pt-BR" sz="1200" b="0" i="0" u="none" strike="noStrike" kern="1200" dirty="0" smtClean="0">
                <a:solidFill>
                  <a:schemeClr val="tx1"/>
                </a:solidFill>
                <a:effectLst/>
                <a:latin typeface="Arial" charset="0"/>
                <a:ea typeface="+mn-ea"/>
                <a:cs typeface="+mn-cs"/>
              </a:rPr>
              <a:t>Urban (n=308), </a:t>
            </a:r>
            <a:r>
              <a:rPr lang="pt-BR" dirty="0" smtClean="0"/>
              <a:t> </a:t>
            </a:r>
            <a:r>
              <a:rPr lang="pt-BR" sz="1200" b="0" i="0" u="none" strike="noStrike" kern="1200" dirty="0" smtClean="0">
                <a:solidFill>
                  <a:schemeClr val="tx1"/>
                </a:solidFill>
                <a:effectLst/>
                <a:latin typeface="Arial" charset="0"/>
                <a:ea typeface="+mn-ea"/>
                <a:cs typeface="+mn-cs"/>
              </a:rPr>
              <a:t>Suburban (n=227), </a:t>
            </a:r>
            <a:r>
              <a:rPr lang="pt-BR" dirty="0" smtClean="0"/>
              <a:t> </a:t>
            </a:r>
            <a:r>
              <a:rPr lang="pt-BR" sz="1200" b="0" i="0" u="none" strike="noStrike" kern="1200" dirty="0" smtClean="0">
                <a:solidFill>
                  <a:schemeClr val="tx1"/>
                </a:solidFill>
                <a:effectLst/>
                <a:latin typeface="Arial" charset="0"/>
                <a:ea typeface="+mn-ea"/>
                <a:cs typeface="+mn-cs"/>
              </a:rPr>
              <a:t>Rural (n=59)</a:t>
            </a:r>
          </a:p>
          <a:p>
            <a:r>
              <a:rPr lang="pt-BR" sz="1200" b="0" i="0" u="none" strike="noStrike" kern="1200" dirty="0" smtClean="0">
                <a:solidFill>
                  <a:schemeClr val="tx1"/>
                </a:solidFill>
                <a:effectLst/>
                <a:latin typeface="Arial" charset="0"/>
                <a:ea typeface="+mn-ea"/>
                <a:cs typeface="+mn-cs"/>
              </a:rPr>
              <a:t>Pulmonary Embolism: </a:t>
            </a:r>
            <a:r>
              <a:rPr lang="pt-BR" dirty="0" smtClean="0"/>
              <a:t> </a:t>
            </a:r>
            <a:r>
              <a:rPr lang="pt-BR" sz="1200" b="0" i="0" u="none" strike="noStrike" kern="1200" dirty="0" smtClean="0">
                <a:solidFill>
                  <a:schemeClr val="tx1"/>
                </a:solidFill>
                <a:effectLst/>
                <a:latin typeface="Arial" charset="0"/>
                <a:ea typeface="+mn-ea"/>
                <a:cs typeface="+mn-cs"/>
              </a:rPr>
              <a:t>Males 18-39 (n=57), </a:t>
            </a:r>
            <a:r>
              <a:rPr lang="pt-BR" dirty="0" smtClean="0"/>
              <a:t> </a:t>
            </a:r>
            <a:r>
              <a:rPr lang="pt-BR" sz="1200" b="0" i="0" u="none" strike="noStrike" kern="1200" dirty="0" smtClean="0">
                <a:solidFill>
                  <a:schemeClr val="tx1"/>
                </a:solidFill>
                <a:effectLst/>
                <a:latin typeface="Arial" charset="0"/>
                <a:ea typeface="+mn-ea"/>
                <a:cs typeface="+mn-cs"/>
              </a:rPr>
              <a:t>Females 18-39 (n=59), </a:t>
            </a:r>
            <a:r>
              <a:rPr lang="pt-BR" dirty="0" smtClean="0"/>
              <a:t> </a:t>
            </a:r>
            <a:r>
              <a:rPr lang="pt-BR" sz="1200" b="0" i="0" u="none" strike="noStrike" kern="1200" dirty="0" smtClean="0">
                <a:solidFill>
                  <a:schemeClr val="tx1"/>
                </a:solidFill>
                <a:effectLst/>
                <a:latin typeface="Arial" charset="0"/>
                <a:ea typeface="+mn-ea"/>
                <a:cs typeface="+mn-cs"/>
              </a:rPr>
              <a:t>Males 40-64 (n=110), </a:t>
            </a:r>
            <a:r>
              <a:rPr lang="pt-BR" dirty="0" smtClean="0"/>
              <a:t> </a:t>
            </a:r>
            <a:r>
              <a:rPr lang="pt-BR" sz="1200" b="0" i="0" u="none" strike="noStrike" kern="1200" dirty="0" smtClean="0">
                <a:solidFill>
                  <a:schemeClr val="tx1"/>
                </a:solidFill>
                <a:effectLst/>
                <a:latin typeface="Arial" charset="0"/>
                <a:ea typeface="+mn-ea"/>
                <a:cs typeface="+mn-cs"/>
              </a:rPr>
              <a:t>Females 40-64 (n=135), </a:t>
            </a:r>
            <a:r>
              <a:rPr lang="pt-BR" dirty="0" smtClean="0"/>
              <a:t> </a:t>
            </a:r>
            <a:r>
              <a:rPr lang="pt-BR" sz="1200" b="0" i="0" u="none" strike="noStrike" kern="1200" dirty="0" smtClean="0">
                <a:solidFill>
                  <a:schemeClr val="tx1"/>
                </a:solidFill>
                <a:effectLst/>
                <a:latin typeface="Arial" charset="0"/>
                <a:ea typeface="+mn-ea"/>
                <a:cs typeface="+mn-cs"/>
              </a:rPr>
              <a:t>Males 65+ (n=102), </a:t>
            </a:r>
            <a:r>
              <a:rPr lang="pt-BR" dirty="0" smtClean="0"/>
              <a:t> </a:t>
            </a:r>
            <a:r>
              <a:rPr lang="pt-BR" sz="1200" b="0" i="0" u="none" strike="noStrike" kern="1200" dirty="0" smtClean="0">
                <a:solidFill>
                  <a:schemeClr val="tx1"/>
                </a:solidFill>
                <a:effectLst/>
                <a:latin typeface="Arial" charset="0"/>
                <a:ea typeface="+mn-ea"/>
                <a:cs typeface="+mn-cs"/>
              </a:rPr>
              <a:t>Females 65+ (n=103), </a:t>
            </a:r>
            <a:r>
              <a:rPr lang="pt-BR" dirty="0" smtClean="0"/>
              <a:t> </a:t>
            </a:r>
            <a:r>
              <a:rPr lang="pt-BR" sz="1200" b="0" i="0" u="none" strike="noStrike" kern="1200" dirty="0" smtClean="0">
                <a:solidFill>
                  <a:schemeClr val="tx1"/>
                </a:solidFill>
                <a:effectLst/>
                <a:latin typeface="Arial" charset="0"/>
                <a:ea typeface="+mn-ea"/>
                <a:cs typeface="+mn-cs"/>
              </a:rPr>
              <a:t>Urban (n=286), </a:t>
            </a:r>
            <a:r>
              <a:rPr lang="pt-BR" dirty="0" smtClean="0"/>
              <a:t> </a:t>
            </a:r>
            <a:r>
              <a:rPr lang="pt-BR" sz="1200" b="0" i="0" u="none" strike="noStrike" kern="1200" dirty="0" smtClean="0">
                <a:solidFill>
                  <a:schemeClr val="tx1"/>
                </a:solidFill>
                <a:effectLst/>
                <a:latin typeface="Arial" charset="0"/>
                <a:ea typeface="+mn-ea"/>
                <a:cs typeface="+mn-cs"/>
              </a:rPr>
              <a:t>Suburban (n=223), </a:t>
            </a:r>
            <a:r>
              <a:rPr lang="pt-BR" dirty="0" smtClean="0"/>
              <a:t> </a:t>
            </a:r>
            <a:r>
              <a:rPr lang="pt-BR" sz="1200" b="0" i="0" u="none" strike="noStrike" kern="1200" dirty="0" smtClean="0">
                <a:solidFill>
                  <a:schemeClr val="tx1"/>
                </a:solidFill>
                <a:effectLst/>
                <a:latin typeface="Arial" charset="0"/>
                <a:ea typeface="+mn-ea"/>
                <a:cs typeface="+mn-cs"/>
              </a:rPr>
              <a:t>Rural (n=57); US (n=574),  CA (n=533),  AR (n=550),  UK (n=613),  DE (n=186),  NL (n=566),  TH (n=238),  AU (n=511),  JP (n=255)</a:t>
            </a:r>
          </a:p>
          <a:p>
            <a:r>
              <a:rPr lang="pt-BR" sz="1200" b="0" i="0" u="none" strike="noStrike" kern="1200" dirty="0" smtClean="0">
                <a:solidFill>
                  <a:schemeClr val="tx1"/>
                </a:solidFill>
                <a:effectLst/>
                <a:latin typeface="Arial" charset="0"/>
                <a:ea typeface="+mn-ea"/>
                <a:cs typeface="+mn-cs"/>
              </a:rPr>
              <a:t>High Blood Pressure: </a:t>
            </a:r>
            <a:r>
              <a:rPr lang="pt-BR" dirty="0" smtClean="0"/>
              <a:t> </a:t>
            </a:r>
            <a:r>
              <a:rPr lang="pt-BR" sz="1200" b="0" i="0" u="none" strike="noStrike" kern="1200" dirty="0" smtClean="0">
                <a:solidFill>
                  <a:schemeClr val="tx1"/>
                </a:solidFill>
                <a:effectLst/>
                <a:latin typeface="Arial" charset="0"/>
                <a:ea typeface="+mn-ea"/>
                <a:cs typeface="+mn-cs"/>
              </a:rPr>
              <a:t>Males 18-39 (n=69), </a:t>
            </a:r>
            <a:r>
              <a:rPr lang="pt-BR" dirty="0" smtClean="0"/>
              <a:t> </a:t>
            </a:r>
            <a:r>
              <a:rPr lang="pt-BR" sz="1200" b="0" i="0" u="none" strike="noStrike" kern="1200" dirty="0" smtClean="0">
                <a:solidFill>
                  <a:schemeClr val="tx1"/>
                </a:solidFill>
                <a:effectLst/>
                <a:latin typeface="Arial" charset="0"/>
                <a:ea typeface="+mn-ea"/>
                <a:cs typeface="+mn-cs"/>
              </a:rPr>
              <a:t>Females 18-39 (n=69), </a:t>
            </a:r>
            <a:r>
              <a:rPr lang="pt-BR" dirty="0" smtClean="0"/>
              <a:t> </a:t>
            </a:r>
            <a:r>
              <a:rPr lang="pt-BR" sz="1200" b="0" i="0" u="none" strike="noStrike" kern="1200" dirty="0" smtClean="0">
                <a:solidFill>
                  <a:schemeClr val="tx1"/>
                </a:solidFill>
                <a:effectLst/>
                <a:latin typeface="Arial" charset="0"/>
                <a:ea typeface="+mn-ea"/>
                <a:cs typeface="+mn-cs"/>
              </a:rPr>
              <a:t>Males 40-64 (n=130), </a:t>
            </a:r>
            <a:r>
              <a:rPr lang="pt-BR" dirty="0" smtClean="0"/>
              <a:t> </a:t>
            </a:r>
            <a:r>
              <a:rPr lang="pt-BR" sz="1200" b="0" i="0" u="none" strike="noStrike" kern="1200" dirty="0" smtClean="0">
                <a:solidFill>
                  <a:schemeClr val="tx1"/>
                </a:solidFill>
                <a:effectLst/>
                <a:latin typeface="Arial" charset="0"/>
                <a:ea typeface="+mn-ea"/>
                <a:cs typeface="+mn-cs"/>
              </a:rPr>
              <a:t>Females 40-64 (n=148), </a:t>
            </a:r>
            <a:r>
              <a:rPr lang="pt-BR" dirty="0" smtClean="0"/>
              <a:t> </a:t>
            </a:r>
            <a:r>
              <a:rPr lang="pt-BR" sz="1200" b="0" i="0" u="none" strike="noStrike" kern="1200" dirty="0" smtClean="0">
                <a:solidFill>
                  <a:schemeClr val="tx1"/>
                </a:solidFill>
                <a:effectLst/>
                <a:latin typeface="Arial" charset="0"/>
                <a:ea typeface="+mn-ea"/>
                <a:cs typeface="+mn-cs"/>
              </a:rPr>
              <a:t>Males 65+ (n=149), </a:t>
            </a:r>
            <a:r>
              <a:rPr lang="pt-BR" dirty="0" smtClean="0"/>
              <a:t> </a:t>
            </a:r>
            <a:r>
              <a:rPr lang="pt-BR" sz="1200" b="0" i="0" u="none" strike="noStrike" kern="1200" dirty="0" smtClean="0">
                <a:solidFill>
                  <a:schemeClr val="tx1"/>
                </a:solidFill>
                <a:effectLst/>
                <a:latin typeface="Arial" charset="0"/>
                <a:ea typeface="+mn-ea"/>
                <a:cs typeface="+mn-cs"/>
              </a:rPr>
              <a:t>Females 65+ (n=123), </a:t>
            </a:r>
            <a:r>
              <a:rPr lang="pt-BR" dirty="0" smtClean="0"/>
              <a:t> </a:t>
            </a:r>
            <a:r>
              <a:rPr lang="pt-BR" sz="1200" b="0" i="0" u="none" strike="noStrike" kern="1200" dirty="0" smtClean="0">
                <a:solidFill>
                  <a:schemeClr val="tx1"/>
                </a:solidFill>
                <a:effectLst/>
                <a:latin typeface="Arial" charset="0"/>
                <a:ea typeface="+mn-ea"/>
                <a:cs typeface="+mn-cs"/>
              </a:rPr>
              <a:t>Urban (n=354), </a:t>
            </a:r>
            <a:r>
              <a:rPr lang="pt-BR" dirty="0" smtClean="0"/>
              <a:t> </a:t>
            </a:r>
            <a:r>
              <a:rPr lang="pt-BR" sz="1200" b="0" i="0" u="none" strike="noStrike" kern="1200" dirty="0" smtClean="0">
                <a:solidFill>
                  <a:schemeClr val="tx1"/>
                </a:solidFill>
                <a:effectLst/>
                <a:latin typeface="Arial" charset="0"/>
                <a:ea typeface="+mn-ea"/>
                <a:cs typeface="+mn-cs"/>
              </a:rPr>
              <a:t>Suburban (n=265), </a:t>
            </a:r>
            <a:r>
              <a:rPr lang="pt-BR" dirty="0" smtClean="0"/>
              <a:t> </a:t>
            </a:r>
            <a:r>
              <a:rPr lang="pt-BR" sz="1200" b="0" i="0" u="none" strike="noStrike" kern="1200" dirty="0" smtClean="0">
                <a:solidFill>
                  <a:schemeClr val="tx1"/>
                </a:solidFill>
                <a:effectLst/>
                <a:latin typeface="Arial" charset="0"/>
                <a:ea typeface="+mn-ea"/>
                <a:cs typeface="+mn-cs"/>
              </a:rPr>
              <a:t>Rural (n=69)</a:t>
            </a:r>
          </a:p>
          <a:p>
            <a:r>
              <a:rPr lang="pt-BR" sz="1200" b="0" i="0" u="none" strike="noStrike" kern="1200" dirty="0" smtClean="0">
                <a:solidFill>
                  <a:schemeClr val="tx1"/>
                </a:solidFill>
                <a:effectLst/>
                <a:latin typeface="Arial" charset="0"/>
                <a:ea typeface="+mn-ea"/>
                <a:cs typeface="+mn-cs"/>
              </a:rPr>
              <a:t>Breast Cancer: </a:t>
            </a:r>
            <a:r>
              <a:rPr lang="pt-BR" dirty="0" smtClean="0"/>
              <a:t> </a:t>
            </a:r>
            <a:r>
              <a:rPr lang="pt-BR" sz="1200" b="0" i="0" u="none" strike="noStrike" kern="1200" dirty="0" smtClean="0">
                <a:solidFill>
                  <a:schemeClr val="tx1"/>
                </a:solidFill>
                <a:effectLst/>
                <a:latin typeface="Arial" charset="0"/>
                <a:ea typeface="+mn-ea"/>
                <a:cs typeface="+mn-cs"/>
              </a:rPr>
              <a:t>Males 18-39 (n=0), </a:t>
            </a:r>
            <a:r>
              <a:rPr lang="pt-BR" dirty="0" smtClean="0"/>
              <a:t> </a:t>
            </a:r>
            <a:r>
              <a:rPr lang="pt-BR" sz="1200" b="0" i="0" u="none" strike="noStrike" kern="1200" dirty="0" smtClean="0">
                <a:solidFill>
                  <a:schemeClr val="tx1"/>
                </a:solidFill>
                <a:effectLst/>
                <a:latin typeface="Arial" charset="0"/>
                <a:ea typeface="+mn-ea"/>
                <a:cs typeface="+mn-cs"/>
              </a:rPr>
              <a:t>Females 18-39 (n=68), </a:t>
            </a:r>
            <a:r>
              <a:rPr lang="pt-BR" dirty="0" smtClean="0"/>
              <a:t> </a:t>
            </a:r>
            <a:r>
              <a:rPr lang="pt-BR" sz="1200" b="0" i="0" u="none" strike="noStrike" kern="1200" dirty="0" smtClean="0">
                <a:solidFill>
                  <a:schemeClr val="tx1"/>
                </a:solidFill>
                <a:effectLst/>
                <a:latin typeface="Arial" charset="0"/>
                <a:ea typeface="+mn-ea"/>
                <a:cs typeface="+mn-cs"/>
              </a:rPr>
              <a:t>Males 40-64 (n=0), </a:t>
            </a:r>
            <a:r>
              <a:rPr lang="pt-BR" dirty="0" smtClean="0"/>
              <a:t> </a:t>
            </a:r>
            <a:r>
              <a:rPr lang="pt-BR" sz="1200" b="0" i="0" u="none" strike="noStrike" kern="1200" dirty="0" smtClean="0">
                <a:solidFill>
                  <a:schemeClr val="tx1"/>
                </a:solidFill>
                <a:effectLst/>
                <a:latin typeface="Arial" charset="0"/>
                <a:ea typeface="+mn-ea"/>
                <a:cs typeface="+mn-cs"/>
              </a:rPr>
              <a:t>Females 40-64 (n=145), </a:t>
            </a:r>
            <a:r>
              <a:rPr lang="pt-BR" dirty="0" smtClean="0"/>
              <a:t> </a:t>
            </a:r>
            <a:r>
              <a:rPr lang="pt-BR" sz="1200" b="0" i="0" u="none" strike="noStrike" kern="1200" dirty="0" smtClean="0">
                <a:solidFill>
                  <a:schemeClr val="tx1"/>
                </a:solidFill>
                <a:effectLst/>
                <a:latin typeface="Arial" charset="0"/>
                <a:ea typeface="+mn-ea"/>
                <a:cs typeface="+mn-cs"/>
              </a:rPr>
              <a:t>Males 65+ (n=0), </a:t>
            </a:r>
            <a:r>
              <a:rPr lang="pt-BR" dirty="0" smtClean="0"/>
              <a:t> </a:t>
            </a:r>
            <a:r>
              <a:rPr lang="pt-BR" sz="1200" b="0" i="0" u="none" strike="noStrike" kern="1200" dirty="0" smtClean="0">
                <a:solidFill>
                  <a:schemeClr val="tx1"/>
                </a:solidFill>
                <a:effectLst/>
                <a:latin typeface="Arial" charset="0"/>
                <a:ea typeface="+mn-ea"/>
                <a:cs typeface="+mn-cs"/>
              </a:rPr>
              <a:t>Females 65+ (n=110), </a:t>
            </a:r>
            <a:r>
              <a:rPr lang="pt-BR" dirty="0" smtClean="0"/>
              <a:t> </a:t>
            </a:r>
            <a:r>
              <a:rPr lang="pt-BR" sz="1200" b="0" i="0" u="none" strike="noStrike" kern="1200" dirty="0" smtClean="0">
                <a:solidFill>
                  <a:schemeClr val="tx1"/>
                </a:solidFill>
                <a:effectLst/>
                <a:latin typeface="Arial" charset="0"/>
                <a:ea typeface="+mn-ea"/>
                <a:cs typeface="+mn-cs"/>
              </a:rPr>
              <a:t>Urban (n=163), </a:t>
            </a:r>
            <a:r>
              <a:rPr lang="pt-BR" dirty="0" smtClean="0"/>
              <a:t> </a:t>
            </a:r>
            <a:r>
              <a:rPr lang="pt-BR" sz="1200" b="0" i="0" u="none" strike="noStrike" kern="1200" dirty="0" smtClean="0">
                <a:solidFill>
                  <a:schemeClr val="tx1"/>
                </a:solidFill>
                <a:effectLst/>
                <a:latin typeface="Arial" charset="0"/>
                <a:ea typeface="+mn-ea"/>
                <a:cs typeface="+mn-cs"/>
              </a:rPr>
              <a:t>Suburban (n=131), </a:t>
            </a:r>
            <a:r>
              <a:rPr lang="pt-BR" dirty="0" smtClean="0"/>
              <a:t> </a:t>
            </a:r>
            <a:r>
              <a:rPr lang="pt-BR" sz="1200" b="0" i="0" u="none" strike="noStrike" kern="1200" dirty="0" smtClean="0">
                <a:solidFill>
                  <a:schemeClr val="tx1"/>
                </a:solidFill>
                <a:effectLst/>
                <a:latin typeface="Arial" charset="0"/>
                <a:ea typeface="+mn-ea"/>
                <a:cs typeface="+mn-cs"/>
              </a:rPr>
              <a:t>Rural (n=29*)</a:t>
            </a:r>
          </a:p>
          <a:p>
            <a:r>
              <a:rPr lang="pt-BR" sz="1200" b="0" i="0" u="none" strike="noStrike" kern="1200" dirty="0" smtClean="0">
                <a:solidFill>
                  <a:schemeClr val="tx1"/>
                </a:solidFill>
                <a:effectLst/>
                <a:latin typeface="Arial" charset="0"/>
                <a:ea typeface="+mn-ea"/>
                <a:cs typeface="+mn-cs"/>
              </a:rPr>
              <a:t>Prostate Cancer: </a:t>
            </a:r>
            <a:r>
              <a:rPr lang="pt-BR" dirty="0" smtClean="0"/>
              <a:t> </a:t>
            </a:r>
            <a:r>
              <a:rPr lang="pt-BR" sz="1200" b="0" i="0" u="none" strike="noStrike" kern="1200" dirty="0" smtClean="0">
                <a:solidFill>
                  <a:schemeClr val="tx1"/>
                </a:solidFill>
                <a:effectLst/>
                <a:latin typeface="Arial" charset="0"/>
                <a:ea typeface="+mn-ea"/>
                <a:cs typeface="+mn-cs"/>
              </a:rPr>
              <a:t>Males 18-39 (n=66), </a:t>
            </a:r>
            <a:r>
              <a:rPr lang="pt-BR" dirty="0" smtClean="0"/>
              <a:t> </a:t>
            </a:r>
            <a:r>
              <a:rPr lang="pt-BR" sz="1200" b="0" i="0" u="none" strike="noStrike" kern="1200" dirty="0" smtClean="0">
                <a:solidFill>
                  <a:schemeClr val="tx1"/>
                </a:solidFill>
                <a:effectLst/>
                <a:latin typeface="Arial" charset="0"/>
                <a:ea typeface="+mn-ea"/>
                <a:cs typeface="+mn-cs"/>
              </a:rPr>
              <a:t>Females 18-39 (n=0), </a:t>
            </a:r>
            <a:r>
              <a:rPr lang="pt-BR" dirty="0" smtClean="0"/>
              <a:t> </a:t>
            </a:r>
            <a:r>
              <a:rPr lang="pt-BR" sz="1200" b="0" i="0" u="none" strike="noStrike" kern="1200" dirty="0" smtClean="0">
                <a:solidFill>
                  <a:schemeClr val="tx1"/>
                </a:solidFill>
                <a:effectLst/>
                <a:latin typeface="Arial" charset="0"/>
                <a:ea typeface="+mn-ea"/>
                <a:cs typeface="+mn-cs"/>
              </a:rPr>
              <a:t>Males 40-64 (n=115), </a:t>
            </a:r>
            <a:r>
              <a:rPr lang="pt-BR" dirty="0" smtClean="0"/>
              <a:t> </a:t>
            </a:r>
            <a:r>
              <a:rPr lang="pt-BR" sz="1200" b="0" i="0" u="none" strike="noStrike" kern="1200" dirty="0" smtClean="0">
                <a:solidFill>
                  <a:schemeClr val="tx1"/>
                </a:solidFill>
                <a:effectLst/>
                <a:latin typeface="Arial" charset="0"/>
                <a:ea typeface="+mn-ea"/>
                <a:cs typeface="+mn-cs"/>
              </a:rPr>
              <a:t>Females 40-64 (n=0), </a:t>
            </a:r>
            <a:r>
              <a:rPr lang="pt-BR" dirty="0" smtClean="0"/>
              <a:t> </a:t>
            </a:r>
            <a:r>
              <a:rPr lang="pt-BR" sz="1200" b="0" i="0" u="none" strike="noStrike" kern="1200" dirty="0" smtClean="0">
                <a:solidFill>
                  <a:schemeClr val="tx1"/>
                </a:solidFill>
                <a:effectLst/>
                <a:latin typeface="Arial" charset="0"/>
                <a:ea typeface="+mn-ea"/>
                <a:cs typeface="+mn-cs"/>
              </a:rPr>
              <a:t>Males 65+ (n=121), </a:t>
            </a:r>
            <a:r>
              <a:rPr lang="pt-BR" dirty="0" smtClean="0"/>
              <a:t> </a:t>
            </a:r>
            <a:r>
              <a:rPr lang="pt-BR" sz="1200" b="0" i="0" u="none" strike="noStrike" kern="1200" dirty="0" smtClean="0">
                <a:solidFill>
                  <a:schemeClr val="tx1"/>
                </a:solidFill>
                <a:effectLst/>
                <a:latin typeface="Arial" charset="0"/>
                <a:ea typeface="+mn-ea"/>
                <a:cs typeface="+mn-cs"/>
              </a:rPr>
              <a:t>Females 65+ (n=0), </a:t>
            </a:r>
            <a:r>
              <a:rPr lang="pt-BR" dirty="0" smtClean="0"/>
              <a:t> </a:t>
            </a:r>
            <a:r>
              <a:rPr lang="pt-BR" sz="1200" b="0" i="0" u="none" strike="noStrike" kern="1200" dirty="0" smtClean="0">
                <a:solidFill>
                  <a:schemeClr val="tx1"/>
                </a:solidFill>
                <a:effectLst/>
                <a:latin typeface="Arial" charset="0"/>
                <a:ea typeface="+mn-ea"/>
                <a:cs typeface="+mn-cs"/>
              </a:rPr>
              <a:t>Urban (n=162), </a:t>
            </a:r>
            <a:r>
              <a:rPr lang="pt-BR" dirty="0" smtClean="0"/>
              <a:t> </a:t>
            </a:r>
            <a:r>
              <a:rPr lang="pt-BR" sz="1200" b="0" i="0" u="none" strike="noStrike" kern="1200" dirty="0" smtClean="0">
                <a:solidFill>
                  <a:schemeClr val="tx1"/>
                </a:solidFill>
                <a:effectLst/>
                <a:latin typeface="Arial" charset="0"/>
                <a:ea typeface="+mn-ea"/>
                <a:cs typeface="+mn-cs"/>
              </a:rPr>
              <a:t>Suburban (n=107), </a:t>
            </a:r>
            <a:r>
              <a:rPr lang="pt-BR" dirty="0" smtClean="0"/>
              <a:t> </a:t>
            </a:r>
            <a:r>
              <a:rPr lang="pt-BR" sz="1200" b="0" i="0" u="none" strike="noStrike" kern="1200" dirty="0" smtClean="0">
                <a:solidFill>
                  <a:schemeClr val="tx1"/>
                </a:solidFill>
                <a:effectLst/>
                <a:latin typeface="Arial" charset="0"/>
                <a:ea typeface="+mn-ea"/>
                <a:cs typeface="+mn-cs"/>
              </a:rPr>
              <a:t>Rural (n=33)</a:t>
            </a:r>
            <a:endParaRPr lang="en-US" dirty="0" smtClean="0"/>
          </a:p>
          <a:p>
            <a:endParaRPr lang="en-US" dirty="0"/>
          </a:p>
        </p:txBody>
      </p:sp>
      <p:sp>
        <p:nvSpPr>
          <p:cNvPr id="4" name="Slide Number Placeholder 3"/>
          <p:cNvSpPr>
            <a:spLocks noGrp="1"/>
          </p:cNvSpPr>
          <p:nvPr>
            <p:ph type="sldNum" sz="quarter" idx="10"/>
          </p:nvPr>
        </p:nvSpPr>
        <p:spPr/>
        <p:txBody>
          <a:bodyPr/>
          <a:lstStyle/>
          <a:p>
            <a:fld id="{B071385B-D6F2-42F4-9560-DDAAB26E7B7A}" type="slidenum">
              <a:rPr lang="en-US" smtClean="0"/>
              <a:pPr/>
              <a:t>143</a:t>
            </a:fld>
            <a:endParaRPr lang="en-US"/>
          </a:p>
        </p:txBody>
      </p:sp>
    </p:spTree>
    <p:extLst>
      <p:ext uri="{BB962C8B-B14F-4D97-AF65-F5344CB8AC3E}">
        <p14:creationId xmlns:p14="http://schemas.microsoft.com/office/powerpoint/2010/main" val="315238404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Heart Attack:  </a:t>
            </a:r>
            <a:r>
              <a:rPr lang="pt-BR" sz="1200" b="0" i="0" u="none" strike="noStrike" kern="1200" dirty="0" smtClean="0">
                <a:solidFill>
                  <a:schemeClr val="tx1"/>
                </a:solidFill>
                <a:effectLst/>
                <a:latin typeface="Arial" charset="0"/>
                <a:ea typeface="+mn-ea"/>
                <a:cs typeface="+mn-cs"/>
              </a:rPr>
              <a:t>Males 18-39 (n=64), </a:t>
            </a:r>
            <a:r>
              <a:rPr lang="pt-BR" dirty="0" smtClean="0"/>
              <a:t> </a:t>
            </a:r>
            <a:r>
              <a:rPr lang="pt-BR" sz="1200" b="0" i="0" u="none" strike="noStrike" kern="1200" dirty="0" smtClean="0">
                <a:solidFill>
                  <a:schemeClr val="tx1"/>
                </a:solidFill>
                <a:effectLst/>
                <a:latin typeface="Arial" charset="0"/>
                <a:ea typeface="+mn-ea"/>
                <a:cs typeface="+mn-cs"/>
              </a:rPr>
              <a:t>Females 18-39 (n=77), </a:t>
            </a:r>
            <a:r>
              <a:rPr lang="pt-BR" dirty="0" smtClean="0"/>
              <a:t> </a:t>
            </a:r>
            <a:r>
              <a:rPr lang="pt-BR" sz="1200" b="0" i="0" u="none" strike="noStrike" kern="1200" dirty="0" smtClean="0">
                <a:solidFill>
                  <a:schemeClr val="tx1"/>
                </a:solidFill>
                <a:effectLst/>
                <a:latin typeface="Arial" charset="0"/>
                <a:ea typeface="+mn-ea"/>
                <a:cs typeface="+mn-cs"/>
              </a:rPr>
              <a:t>Males 40+ (n=303), </a:t>
            </a:r>
            <a:r>
              <a:rPr lang="pt-BR" dirty="0" smtClean="0"/>
              <a:t> </a:t>
            </a:r>
            <a:r>
              <a:rPr lang="pt-BR" sz="1200" b="0" i="0" u="none" strike="noStrike" kern="1200" dirty="0" smtClean="0">
                <a:solidFill>
                  <a:schemeClr val="tx1"/>
                </a:solidFill>
                <a:effectLst/>
                <a:latin typeface="Arial" charset="0"/>
                <a:ea typeface="+mn-ea"/>
                <a:cs typeface="+mn-cs"/>
              </a:rPr>
              <a:t>Females 40+ (n=251), </a:t>
            </a:r>
            <a:r>
              <a:rPr lang="pt-BR" dirty="0" smtClean="0"/>
              <a:t> </a:t>
            </a:r>
            <a:r>
              <a:rPr lang="pt-BR" sz="1200" b="0" i="0" u="none" strike="noStrike" kern="1200" dirty="0" smtClean="0">
                <a:solidFill>
                  <a:schemeClr val="tx1"/>
                </a:solidFill>
                <a:effectLst/>
                <a:latin typeface="Arial" charset="0"/>
                <a:ea typeface="+mn-ea"/>
                <a:cs typeface="+mn-cs"/>
              </a:rPr>
              <a:t>Urban (n=582), </a:t>
            </a:r>
            <a:r>
              <a:rPr lang="pt-BR" dirty="0" smtClean="0"/>
              <a:t> </a:t>
            </a:r>
            <a:r>
              <a:rPr lang="pt-BR" sz="1200" b="0" i="0" u="none" strike="noStrike" kern="1200" dirty="0" smtClean="0">
                <a:solidFill>
                  <a:schemeClr val="tx1"/>
                </a:solidFill>
                <a:effectLst/>
                <a:latin typeface="Arial" charset="0"/>
                <a:ea typeface="+mn-ea"/>
                <a:cs typeface="+mn-cs"/>
              </a:rPr>
              <a:t>Suburban (n=98), </a:t>
            </a:r>
            <a:r>
              <a:rPr lang="pt-BR" dirty="0" smtClean="0"/>
              <a:t> </a:t>
            </a:r>
            <a:r>
              <a:rPr lang="pt-BR" sz="1200" b="0" i="0" u="none" strike="noStrike" kern="1200" dirty="0" smtClean="0">
                <a:solidFill>
                  <a:schemeClr val="tx1"/>
                </a:solidFill>
                <a:effectLst/>
                <a:latin typeface="Arial" charset="0"/>
                <a:ea typeface="+mn-ea"/>
                <a:cs typeface="+mn-cs"/>
              </a:rPr>
              <a:t>Rural (n=15*)</a:t>
            </a:r>
            <a:endParaRPr lang="en-US" dirty="0" smtClean="0"/>
          </a:p>
          <a:p>
            <a:r>
              <a:rPr lang="en-US" dirty="0" smtClean="0"/>
              <a:t>Thrombosis:  </a:t>
            </a:r>
            <a:r>
              <a:rPr lang="pt-BR" sz="1200" b="0" i="0" u="none" strike="noStrike" kern="1200" dirty="0" smtClean="0">
                <a:solidFill>
                  <a:schemeClr val="tx1"/>
                </a:solidFill>
                <a:effectLst/>
                <a:latin typeface="Arial" charset="0"/>
                <a:ea typeface="+mn-ea"/>
                <a:cs typeface="+mn-cs"/>
              </a:rPr>
              <a:t>Males 18-39 (n=44), </a:t>
            </a:r>
            <a:r>
              <a:rPr lang="pt-BR" dirty="0" smtClean="0"/>
              <a:t> </a:t>
            </a:r>
            <a:r>
              <a:rPr lang="pt-BR" sz="1200" b="0" i="0" u="none" strike="noStrike" kern="1200" dirty="0" smtClean="0">
                <a:solidFill>
                  <a:schemeClr val="tx1"/>
                </a:solidFill>
                <a:effectLst/>
                <a:latin typeface="Arial" charset="0"/>
                <a:ea typeface="+mn-ea"/>
                <a:cs typeface="+mn-cs"/>
              </a:rPr>
              <a:t>Females 18-39 (n=59), </a:t>
            </a:r>
            <a:r>
              <a:rPr lang="pt-BR" dirty="0" smtClean="0"/>
              <a:t> </a:t>
            </a:r>
            <a:r>
              <a:rPr lang="pt-BR" sz="1200" b="0" i="0" u="none" strike="noStrike" kern="1200" dirty="0" smtClean="0">
                <a:solidFill>
                  <a:schemeClr val="tx1"/>
                </a:solidFill>
                <a:effectLst/>
                <a:latin typeface="Arial" charset="0"/>
                <a:ea typeface="+mn-ea"/>
                <a:cs typeface="+mn-cs"/>
              </a:rPr>
              <a:t>Males 40+ (n=249), </a:t>
            </a:r>
            <a:r>
              <a:rPr lang="pt-BR" dirty="0" smtClean="0"/>
              <a:t> </a:t>
            </a:r>
            <a:r>
              <a:rPr lang="pt-BR" sz="1200" b="0" i="0" u="none" strike="noStrike" kern="1200" dirty="0" smtClean="0">
                <a:solidFill>
                  <a:schemeClr val="tx1"/>
                </a:solidFill>
                <a:effectLst/>
                <a:latin typeface="Arial" charset="0"/>
                <a:ea typeface="+mn-ea"/>
                <a:cs typeface="+mn-cs"/>
              </a:rPr>
              <a:t>Females 40+ (n=217), </a:t>
            </a:r>
            <a:r>
              <a:rPr lang="pt-BR" dirty="0" smtClean="0"/>
              <a:t> </a:t>
            </a:r>
            <a:r>
              <a:rPr lang="pt-BR" sz="1200" b="0" i="0" u="none" strike="noStrike" kern="1200" dirty="0" smtClean="0">
                <a:solidFill>
                  <a:schemeClr val="tx1"/>
                </a:solidFill>
                <a:effectLst/>
                <a:latin typeface="Arial" charset="0"/>
                <a:ea typeface="+mn-ea"/>
                <a:cs typeface="+mn-cs"/>
              </a:rPr>
              <a:t>Urban (n=483), </a:t>
            </a:r>
            <a:r>
              <a:rPr lang="pt-BR" dirty="0" smtClean="0"/>
              <a:t> </a:t>
            </a:r>
            <a:r>
              <a:rPr lang="pt-BR" sz="1200" b="0" i="0" u="none" strike="noStrike" kern="1200" dirty="0" smtClean="0">
                <a:solidFill>
                  <a:schemeClr val="tx1"/>
                </a:solidFill>
                <a:effectLst/>
                <a:latin typeface="Arial" charset="0"/>
                <a:ea typeface="+mn-ea"/>
                <a:cs typeface="+mn-cs"/>
              </a:rPr>
              <a:t>Suburban (n=72), </a:t>
            </a:r>
            <a:r>
              <a:rPr lang="pt-BR" dirty="0" smtClean="0"/>
              <a:t> </a:t>
            </a:r>
            <a:r>
              <a:rPr lang="pt-BR" sz="1200" b="0" i="0" u="none" strike="noStrike" kern="1200" dirty="0" smtClean="0">
                <a:solidFill>
                  <a:schemeClr val="tx1"/>
                </a:solidFill>
                <a:effectLst/>
                <a:latin typeface="Arial" charset="0"/>
                <a:ea typeface="+mn-ea"/>
                <a:cs typeface="+mn-cs"/>
              </a:rPr>
              <a:t>Rural (n=14*)</a:t>
            </a:r>
            <a:endParaRPr lang="en-US" dirty="0" smtClean="0"/>
          </a:p>
          <a:p>
            <a:r>
              <a:rPr lang="en-US" dirty="0" smtClean="0"/>
              <a:t>Stroke:  </a:t>
            </a:r>
            <a:r>
              <a:rPr lang="pt-BR" sz="1200" b="0" i="0" u="none" strike="noStrike" kern="1200" dirty="0" smtClean="0">
                <a:solidFill>
                  <a:schemeClr val="tx1"/>
                </a:solidFill>
                <a:effectLst/>
                <a:latin typeface="Arial" charset="0"/>
                <a:ea typeface="+mn-ea"/>
                <a:cs typeface="+mn-cs"/>
              </a:rPr>
              <a:t>Males 18-39 (n=58), </a:t>
            </a:r>
            <a:r>
              <a:rPr lang="pt-BR" dirty="0" smtClean="0"/>
              <a:t> </a:t>
            </a:r>
            <a:r>
              <a:rPr lang="pt-BR" sz="1200" b="0" i="0" u="none" strike="noStrike" kern="1200" dirty="0" smtClean="0">
                <a:solidFill>
                  <a:schemeClr val="tx1"/>
                </a:solidFill>
                <a:effectLst/>
                <a:latin typeface="Arial" charset="0"/>
                <a:ea typeface="+mn-ea"/>
                <a:cs typeface="+mn-cs"/>
              </a:rPr>
              <a:t>Females 18-39 (n=69), </a:t>
            </a:r>
            <a:r>
              <a:rPr lang="pt-BR" dirty="0" smtClean="0"/>
              <a:t> </a:t>
            </a:r>
            <a:r>
              <a:rPr lang="pt-BR" sz="1200" b="0" i="0" u="none" strike="noStrike" kern="1200" dirty="0" smtClean="0">
                <a:solidFill>
                  <a:schemeClr val="tx1"/>
                </a:solidFill>
                <a:effectLst/>
                <a:latin typeface="Arial" charset="0"/>
                <a:ea typeface="+mn-ea"/>
                <a:cs typeface="+mn-cs"/>
              </a:rPr>
              <a:t>Males 40+ (n=258), </a:t>
            </a:r>
            <a:r>
              <a:rPr lang="pt-BR" dirty="0" smtClean="0"/>
              <a:t> </a:t>
            </a:r>
            <a:r>
              <a:rPr lang="pt-BR" sz="1200" b="0" i="0" u="none" strike="noStrike" kern="1200" dirty="0" smtClean="0">
                <a:solidFill>
                  <a:schemeClr val="tx1"/>
                </a:solidFill>
                <a:effectLst/>
                <a:latin typeface="Arial" charset="0"/>
                <a:ea typeface="+mn-ea"/>
                <a:cs typeface="+mn-cs"/>
              </a:rPr>
              <a:t>Females 40+ (n=217), </a:t>
            </a:r>
            <a:r>
              <a:rPr lang="pt-BR" dirty="0" smtClean="0"/>
              <a:t> </a:t>
            </a:r>
            <a:r>
              <a:rPr lang="pt-BR" sz="1200" b="0" i="0" u="none" strike="noStrike" kern="1200" dirty="0" smtClean="0">
                <a:solidFill>
                  <a:schemeClr val="tx1"/>
                </a:solidFill>
                <a:effectLst/>
                <a:latin typeface="Arial" charset="0"/>
                <a:ea typeface="+mn-ea"/>
                <a:cs typeface="+mn-cs"/>
              </a:rPr>
              <a:t>Urban (n=507), </a:t>
            </a:r>
            <a:r>
              <a:rPr lang="pt-BR" dirty="0" smtClean="0"/>
              <a:t> </a:t>
            </a:r>
            <a:r>
              <a:rPr lang="pt-BR" sz="1200" b="0" i="0" u="none" strike="noStrike" kern="1200" dirty="0" smtClean="0">
                <a:solidFill>
                  <a:schemeClr val="tx1"/>
                </a:solidFill>
                <a:effectLst/>
                <a:latin typeface="Arial" charset="0"/>
                <a:ea typeface="+mn-ea"/>
                <a:cs typeface="+mn-cs"/>
              </a:rPr>
              <a:t>Suburban (n=81), </a:t>
            </a:r>
            <a:r>
              <a:rPr lang="pt-BR" dirty="0" smtClean="0"/>
              <a:t> </a:t>
            </a:r>
            <a:r>
              <a:rPr lang="pt-BR" sz="1200" b="0" i="0" u="none" strike="noStrike" kern="1200" dirty="0" smtClean="0">
                <a:solidFill>
                  <a:schemeClr val="tx1"/>
                </a:solidFill>
                <a:effectLst/>
                <a:latin typeface="Arial" charset="0"/>
                <a:ea typeface="+mn-ea"/>
                <a:cs typeface="+mn-cs"/>
              </a:rPr>
              <a:t>Rural (n=14*)</a:t>
            </a:r>
            <a:endParaRPr lang="en-US" dirty="0" smtClean="0"/>
          </a:p>
          <a:p>
            <a:r>
              <a:rPr lang="en-US" dirty="0" smtClean="0"/>
              <a:t>Deep Vein Thrombosis:  </a:t>
            </a:r>
            <a:r>
              <a:rPr lang="pt-BR" sz="1200" b="0" i="0" u="none" strike="noStrike" kern="1200" dirty="0" smtClean="0">
                <a:solidFill>
                  <a:schemeClr val="tx1"/>
                </a:solidFill>
                <a:effectLst/>
                <a:latin typeface="Arial" charset="0"/>
                <a:ea typeface="+mn-ea"/>
                <a:cs typeface="+mn-cs"/>
              </a:rPr>
              <a:t>Males 18-39 (n=13*), </a:t>
            </a:r>
            <a:r>
              <a:rPr lang="pt-BR" dirty="0" smtClean="0"/>
              <a:t> </a:t>
            </a:r>
            <a:r>
              <a:rPr lang="pt-BR" sz="1200" b="0" i="0" u="none" strike="noStrike" kern="1200" dirty="0" smtClean="0">
                <a:solidFill>
                  <a:schemeClr val="tx1"/>
                </a:solidFill>
                <a:effectLst/>
                <a:latin typeface="Arial" charset="0"/>
                <a:ea typeface="+mn-ea"/>
                <a:cs typeface="+mn-cs"/>
              </a:rPr>
              <a:t>Females 18-39 (n=24*), </a:t>
            </a:r>
            <a:r>
              <a:rPr lang="pt-BR" dirty="0" smtClean="0"/>
              <a:t> </a:t>
            </a:r>
            <a:r>
              <a:rPr lang="pt-BR" sz="1200" b="0" i="0" u="none" strike="noStrike" kern="1200" dirty="0" smtClean="0">
                <a:solidFill>
                  <a:schemeClr val="tx1"/>
                </a:solidFill>
                <a:effectLst/>
                <a:latin typeface="Arial" charset="0"/>
                <a:ea typeface="+mn-ea"/>
                <a:cs typeface="+mn-cs"/>
              </a:rPr>
              <a:t>Males 40+ (n=86), </a:t>
            </a:r>
            <a:r>
              <a:rPr lang="pt-BR" dirty="0" smtClean="0"/>
              <a:t> </a:t>
            </a:r>
            <a:r>
              <a:rPr lang="pt-BR" sz="1200" b="0" i="0" u="none" strike="noStrike" kern="1200" dirty="0" smtClean="0">
                <a:solidFill>
                  <a:schemeClr val="tx1"/>
                </a:solidFill>
                <a:effectLst/>
                <a:latin typeface="Arial" charset="0"/>
                <a:ea typeface="+mn-ea"/>
                <a:cs typeface="+mn-cs"/>
              </a:rPr>
              <a:t>Females 40+ (n=70), </a:t>
            </a:r>
            <a:r>
              <a:rPr lang="pt-BR" dirty="0" smtClean="0"/>
              <a:t> </a:t>
            </a:r>
            <a:r>
              <a:rPr lang="pt-BR" sz="1200" b="0" i="0" u="none" strike="noStrike" kern="1200" dirty="0" smtClean="0">
                <a:solidFill>
                  <a:schemeClr val="tx1"/>
                </a:solidFill>
                <a:effectLst/>
                <a:latin typeface="Arial" charset="0"/>
                <a:ea typeface="+mn-ea"/>
                <a:cs typeface="+mn-cs"/>
              </a:rPr>
              <a:t>Urban (n=163), </a:t>
            </a:r>
            <a:r>
              <a:rPr lang="pt-BR" dirty="0" smtClean="0"/>
              <a:t> </a:t>
            </a:r>
            <a:r>
              <a:rPr lang="pt-BR" sz="1200" b="0" i="0" u="none" strike="noStrike" kern="1200" dirty="0" smtClean="0">
                <a:solidFill>
                  <a:schemeClr val="tx1"/>
                </a:solidFill>
                <a:effectLst/>
                <a:latin typeface="Arial" charset="0"/>
                <a:ea typeface="+mn-ea"/>
                <a:cs typeface="+mn-cs"/>
              </a:rPr>
              <a:t>Suburban (n=26*), </a:t>
            </a:r>
            <a:r>
              <a:rPr lang="pt-BR" dirty="0" smtClean="0"/>
              <a:t> </a:t>
            </a:r>
            <a:r>
              <a:rPr lang="pt-BR" sz="1200" b="0" i="0" u="none" strike="noStrike" kern="1200" dirty="0" smtClean="0">
                <a:solidFill>
                  <a:schemeClr val="tx1"/>
                </a:solidFill>
                <a:effectLst/>
                <a:latin typeface="Arial" charset="0"/>
                <a:ea typeface="+mn-ea"/>
                <a:cs typeface="+mn-cs"/>
              </a:rPr>
              <a:t>Rural (n=4*)</a:t>
            </a:r>
            <a:endParaRPr lang="en-US" dirty="0" smtClean="0"/>
          </a:p>
          <a:p>
            <a:r>
              <a:rPr lang="en-US" dirty="0" smtClean="0"/>
              <a:t>AIDS:  </a:t>
            </a:r>
            <a:r>
              <a:rPr lang="pt-BR" sz="1200" b="0" i="0" u="none" strike="noStrike" kern="1200" dirty="0" smtClean="0">
                <a:solidFill>
                  <a:schemeClr val="tx1"/>
                </a:solidFill>
                <a:effectLst/>
                <a:latin typeface="Arial" charset="0"/>
                <a:ea typeface="+mn-ea"/>
                <a:cs typeface="+mn-cs"/>
              </a:rPr>
              <a:t>Males 18-39 (n=68), </a:t>
            </a:r>
            <a:r>
              <a:rPr lang="pt-BR" dirty="0" smtClean="0"/>
              <a:t> </a:t>
            </a:r>
            <a:r>
              <a:rPr lang="pt-BR" sz="1200" b="0" i="0" u="none" strike="noStrike" kern="1200" dirty="0" smtClean="0">
                <a:solidFill>
                  <a:schemeClr val="tx1"/>
                </a:solidFill>
                <a:effectLst/>
                <a:latin typeface="Arial" charset="0"/>
                <a:ea typeface="+mn-ea"/>
                <a:cs typeface="+mn-cs"/>
              </a:rPr>
              <a:t>Females 18-39 (n=77), </a:t>
            </a:r>
            <a:r>
              <a:rPr lang="pt-BR" dirty="0" smtClean="0"/>
              <a:t> </a:t>
            </a:r>
            <a:r>
              <a:rPr lang="pt-BR" sz="1200" b="0" i="0" u="none" strike="noStrike" kern="1200" dirty="0" smtClean="0">
                <a:solidFill>
                  <a:schemeClr val="tx1"/>
                </a:solidFill>
                <a:effectLst/>
                <a:latin typeface="Arial" charset="0"/>
                <a:ea typeface="+mn-ea"/>
                <a:cs typeface="+mn-cs"/>
              </a:rPr>
              <a:t>Males 40+ (n=300), </a:t>
            </a:r>
            <a:r>
              <a:rPr lang="pt-BR" dirty="0" smtClean="0"/>
              <a:t> </a:t>
            </a:r>
            <a:r>
              <a:rPr lang="pt-BR" sz="1200" b="0" i="0" u="none" strike="noStrike" kern="1200" dirty="0" smtClean="0">
                <a:solidFill>
                  <a:schemeClr val="tx1"/>
                </a:solidFill>
                <a:effectLst/>
                <a:latin typeface="Arial" charset="0"/>
                <a:ea typeface="+mn-ea"/>
                <a:cs typeface="+mn-cs"/>
              </a:rPr>
              <a:t>Females 40+ (n=253), </a:t>
            </a:r>
            <a:r>
              <a:rPr lang="pt-BR" dirty="0" smtClean="0"/>
              <a:t> </a:t>
            </a:r>
            <a:r>
              <a:rPr lang="pt-BR" sz="1200" b="0" i="0" u="none" strike="noStrike" kern="1200" dirty="0" smtClean="0">
                <a:solidFill>
                  <a:schemeClr val="tx1"/>
                </a:solidFill>
                <a:effectLst/>
                <a:latin typeface="Arial" charset="0"/>
                <a:ea typeface="+mn-ea"/>
                <a:cs typeface="+mn-cs"/>
              </a:rPr>
              <a:t>Urban (n=581), </a:t>
            </a:r>
            <a:r>
              <a:rPr lang="pt-BR" dirty="0" smtClean="0"/>
              <a:t> </a:t>
            </a:r>
            <a:r>
              <a:rPr lang="pt-BR" sz="1200" b="0" i="0" u="none" strike="noStrike" kern="1200" dirty="0" smtClean="0">
                <a:solidFill>
                  <a:schemeClr val="tx1"/>
                </a:solidFill>
                <a:effectLst/>
                <a:latin typeface="Arial" charset="0"/>
                <a:ea typeface="+mn-ea"/>
                <a:cs typeface="+mn-cs"/>
              </a:rPr>
              <a:t>Suburban (n=101), </a:t>
            </a:r>
            <a:r>
              <a:rPr lang="pt-BR" dirty="0" smtClean="0"/>
              <a:t> </a:t>
            </a:r>
            <a:r>
              <a:rPr lang="pt-BR" sz="1200" b="0" i="0" u="none" strike="noStrike" kern="1200" dirty="0" smtClean="0">
                <a:solidFill>
                  <a:schemeClr val="tx1"/>
                </a:solidFill>
                <a:effectLst/>
                <a:latin typeface="Arial" charset="0"/>
                <a:ea typeface="+mn-ea"/>
                <a:cs typeface="+mn-cs"/>
              </a:rPr>
              <a:t>Rural (n=16*)</a:t>
            </a:r>
            <a:endParaRPr lang="en-US" dirty="0" smtClean="0"/>
          </a:p>
          <a:p>
            <a:r>
              <a:rPr lang="en-US" dirty="0" smtClean="0"/>
              <a:t>Pulmonary Embolism:  </a:t>
            </a:r>
            <a:r>
              <a:rPr lang="pt-BR" sz="1200" b="0" i="0" u="none" strike="noStrike" kern="1200" dirty="0" smtClean="0">
                <a:solidFill>
                  <a:schemeClr val="tx1"/>
                </a:solidFill>
                <a:effectLst/>
                <a:latin typeface="Arial" charset="0"/>
                <a:ea typeface="+mn-ea"/>
                <a:cs typeface="+mn-cs"/>
              </a:rPr>
              <a:t>Males 18-39 (n=17*), </a:t>
            </a:r>
            <a:r>
              <a:rPr lang="pt-BR" dirty="0" smtClean="0"/>
              <a:t> </a:t>
            </a:r>
            <a:r>
              <a:rPr lang="pt-BR" sz="1200" b="0" i="0" u="none" strike="noStrike" kern="1200" dirty="0" smtClean="0">
                <a:solidFill>
                  <a:schemeClr val="tx1"/>
                </a:solidFill>
                <a:effectLst/>
                <a:latin typeface="Arial" charset="0"/>
                <a:ea typeface="+mn-ea"/>
                <a:cs typeface="+mn-cs"/>
              </a:rPr>
              <a:t>Females 18-39 (n=29*), </a:t>
            </a:r>
            <a:r>
              <a:rPr lang="pt-BR" dirty="0" smtClean="0"/>
              <a:t> </a:t>
            </a:r>
            <a:r>
              <a:rPr lang="pt-BR" sz="1200" b="0" i="0" u="none" strike="noStrike" kern="1200" dirty="0" smtClean="0">
                <a:solidFill>
                  <a:schemeClr val="tx1"/>
                </a:solidFill>
                <a:effectLst/>
                <a:latin typeface="Arial" charset="0"/>
                <a:ea typeface="+mn-ea"/>
                <a:cs typeface="+mn-cs"/>
              </a:rPr>
              <a:t>Males 40+ (n=99), </a:t>
            </a:r>
            <a:r>
              <a:rPr lang="pt-BR" dirty="0" smtClean="0"/>
              <a:t> </a:t>
            </a:r>
            <a:r>
              <a:rPr lang="pt-BR" sz="1200" b="0" i="0" u="none" strike="noStrike" kern="1200" dirty="0" smtClean="0">
                <a:solidFill>
                  <a:schemeClr val="tx1"/>
                </a:solidFill>
                <a:effectLst/>
                <a:latin typeface="Arial" charset="0"/>
                <a:ea typeface="+mn-ea"/>
                <a:cs typeface="+mn-cs"/>
              </a:rPr>
              <a:t>Females 40+ (n=93), </a:t>
            </a:r>
            <a:r>
              <a:rPr lang="pt-BR" dirty="0" smtClean="0"/>
              <a:t> </a:t>
            </a:r>
            <a:r>
              <a:rPr lang="pt-BR" sz="1200" b="0" i="0" u="none" strike="noStrike" kern="1200" dirty="0" smtClean="0">
                <a:solidFill>
                  <a:schemeClr val="tx1"/>
                </a:solidFill>
                <a:effectLst/>
                <a:latin typeface="Arial" charset="0"/>
                <a:ea typeface="+mn-ea"/>
                <a:cs typeface="+mn-cs"/>
              </a:rPr>
              <a:t>Urban (n=204), </a:t>
            </a:r>
            <a:r>
              <a:rPr lang="pt-BR" dirty="0" smtClean="0"/>
              <a:t> </a:t>
            </a:r>
            <a:r>
              <a:rPr lang="pt-BR" sz="1200" b="0" i="0" u="none" strike="noStrike" kern="1200" dirty="0" smtClean="0">
                <a:solidFill>
                  <a:schemeClr val="tx1"/>
                </a:solidFill>
                <a:effectLst/>
                <a:latin typeface="Arial" charset="0"/>
                <a:ea typeface="+mn-ea"/>
                <a:cs typeface="+mn-cs"/>
              </a:rPr>
              <a:t>Suburban (n=30), </a:t>
            </a:r>
            <a:r>
              <a:rPr lang="pt-BR" dirty="0" smtClean="0"/>
              <a:t> </a:t>
            </a:r>
            <a:r>
              <a:rPr lang="pt-BR" sz="1200" b="0" i="0" u="none" strike="noStrike" kern="1200" dirty="0" smtClean="0">
                <a:solidFill>
                  <a:schemeClr val="tx1"/>
                </a:solidFill>
                <a:effectLst/>
                <a:latin typeface="Arial" charset="0"/>
                <a:ea typeface="+mn-ea"/>
                <a:cs typeface="+mn-cs"/>
              </a:rPr>
              <a:t>Rural (n=4*)</a:t>
            </a:r>
            <a:endParaRPr lang="en-US" dirty="0" smtClean="0"/>
          </a:p>
          <a:p>
            <a:r>
              <a:rPr lang="en-US" dirty="0" smtClean="0"/>
              <a:t>High Blood Pressure:  </a:t>
            </a:r>
            <a:r>
              <a:rPr lang="pt-BR" sz="1200" b="0" i="0" u="none" strike="noStrike" kern="1200" dirty="0" smtClean="0">
                <a:solidFill>
                  <a:schemeClr val="tx1"/>
                </a:solidFill>
                <a:effectLst/>
                <a:latin typeface="Arial" charset="0"/>
                <a:ea typeface="+mn-ea"/>
                <a:cs typeface="+mn-cs"/>
              </a:rPr>
              <a:t>Males 18-39 (n=64), </a:t>
            </a:r>
            <a:r>
              <a:rPr lang="pt-BR" dirty="0" smtClean="0"/>
              <a:t> </a:t>
            </a:r>
            <a:r>
              <a:rPr lang="pt-BR" sz="1200" b="0" i="0" u="none" strike="noStrike" kern="1200" dirty="0" smtClean="0">
                <a:solidFill>
                  <a:schemeClr val="tx1"/>
                </a:solidFill>
                <a:effectLst/>
                <a:latin typeface="Arial" charset="0"/>
                <a:ea typeface="+mn-ea"/>
                <a:cs typeface="+mn-cs"/>
              </a:rPr>
              <a:t>Females 18-39 (n=76), </a:t>
            </a:r>
            <a:r>
              <a:rPr lang="pt-BR" dirty="0" smtClean="0"/>
              <a:t> </a:t>
            </a:r>
            <a:r>
              <a:rPr lang="pt-BR" sz="1200" b="0" i="0" u="none" strike="noStrike" kern="1200" dirty="0" smtClean="0">
                <a:solidFill>
                  <a:schemeClr val="tx1"/>
                </a:solidFill>
                <a:effectLst/>
                <a:latin typeface="Arial" charset="0"/>
                <a:ea typeface="+mn-ea"/>
                <a:cs typeface="+mn-cs"/>
              </a:rPr>
              <a:t>Males 40+ (n=320), </a:t>
            </a:r>
            <a:r>
              <a:rPr lang="pt-BR" dirty="0" smtClean="0"/>
              <a:t> </a:t>
            </a:r>
            <a:r>
              <a:rPr lang="pt-BR" sz="1200" b="0" i="0" u="none" strike="noStrike" kern="1200" dirty="0" smtClean="0">
                <a:solidFill>
                  <a:schemeClr val="tx1"/>
                </a:solidFill>
                <a:effectLst/>
                <a:latin typeface="Arial" charset="0"/>
                <a:ea typeface="+mn-ea"/>
                <a:cs typeface="+mn-cs"/>
              </a:rPr>
              <a:t>Females 40+ (n=265), </a:t>
            </a:r>
            <a:r>
              <a:rPr lang="pt-BR" dirty="0" smtClean="0"/>
              <a:t> </a:t>
            </a:r>
            <a:r>
              <a:rPr lang="pt-BR" sz="1200" b="0" i="0" u="none" strike="noStrike" kern="1200" dirty="0" smtClean="0">
                <a:solidFill>
                  <a:schemeClr val="tx1"/>
                </a:solidFill>
                <a:effectLst/>
                <a:latin typeface="Arial" charset="0"/>
                <a:ea typeface="+mn-ea"/>
                <a:cs typeface="+mn-cs"/>
              </a:rPr>
              <a:t>Urban (n=606), </a:t>
            </a:r>
            <a:r>
              <a:rPr lang="pt-BR" dirty="0" smtClean="0"/>
              <a:t> </a:t>
            </a:r>
            <a:r>
              <a:rPr lang="pt-BR" sz="1200" b="0" i="0" u="none" strike="noStrike" kern="1200" dirty="0" smtClean="0">
                <a:solidFill>
                  <a:schemeClr val="tx1"/>
                </a:solidFill>
                <a:effectLst/>
                <a:latin typeface="Arial" charset="0"/>
                <a:ea typeface="+mn-ea"/>
                <a:cs typeface="+mn-cs"/>
              </a:rPr>
              <a:t>Suburban (n=102), </a:t>
            </a:r>
            <a:r>
              <a:rPr lang="pt-BR" dirty="0" smtClean="0"/>
              <a:t> </a:t>
            </a:r>
            <a:r>
              <a:rPr lang="pt-BR" sz="1200" b="0" i="0" u="none" strike="noStrike" kern="1200" dirty="0" smtClean="0">
                <a:solidFill>
                  <a:schemeClr val="tx1"/>
                </a:solidFill>
                <a:effectLst/>
                <a:latin typeface="Arial" charset="0"/>
                <a:ea typeface="+mn-ea"/>
                <a:cs typeface="+mn-cs"/>
              </a:rPr>
              <a:t>Rural (n=17*)</a:t>
            </a:r>
            <a:endParaRPr lang="en-US" dirty="0" smtClean="0"/>
          </a:p>
          <a:p>
            <a:r>
              <a:rPr lang="en-US" dirty="0" smtClean="0"/>
              <a:t>Breast Cancer:  </a:t>
            </a:r>
            <a:r>
              <a:rPr lang="pt-BR" sz="1200" b="0" i="0" u="none" strike="noStrike" kern="1200" dirty="0" smtClean="0">
                <a:solidFill>
                  <a:schemeClr val="tx1"/>
                </a:solidFill>
                <a:effectLst/>
                <a:latin typeface="Arial" charset="0"/>
                <a:ea typeface="+mn-ea"/>
                <a:cs typeface="+mn-cs"/>
              </a:rPr>
              <a:t>Males 18-39 (n=0), </a:t>
            </a:r>
            <a:r>
              <a:rPr lang="pt-BR" dirty="0" smtClean="0"/>
              <a:t> </a:t>
            </a:r>
            <a:r>
              <a:rPr lang="pt-BR" sz="1200" b="0" i="0" u="none" strike="noStrike" kern="1200" dirty="0" smtClean="0">
                <a:solidFill>
                  <a:schemeClr val="tx1"/>
                </a:solidFill>
                <a:effectLst/>
                <a:latin typeface="Arial" charset="0"/>
                <a:ea typeface="+mn-ea"/>
                <a:cs typeface="+mn-cs"/>
              </a:rPr>
              <a:t>Females 18-39 (n=71), </a:t>
            </a:r>
            <a:r>
              <a:rPr lang="pt-BR" dirty="0" smtClean="0"/>
              <a:t> </a:t>
            </a:r>
            <a:r>
              <a:rPr lang="pt-BR" sz="1200" b="0" i="0" u="none" strike="noStrike" kern="1200" dirty="0" smtClean="0">
                <a:solidFill>
                  <a:schemeClr val="tx1"/>
                </a:solidFill>
                <a:effectLst/>
                <a:latin typeface="Arial" charset="0"/>
                <a:ea typeface="+mn-ea"/>
                <a:cs typeface="+mn-cs"/>
              </a:rPr>
              <a:t>Males 40+ (n=0), </a:t>
            </a:r>
            <a:r>
              <a:rPr lang="pt-BR" dirty="0" smtClean="0"/>
              <a:t> </a:t>
            </a:r>
            <a:r>
              <a:rPr lang="pt-BR" sz="1200" b="0" i="0" u="none" strike="noStrike" kern="1200" dirty="0" smtClean="0">
                <a:solidFill>
                  <a:schemeClr val="tx1"/>
                </a:solidFill>
                <a:effectLst/>
                <a:latin typeface="Arial" charset="0"/>
                <a:ea typeface="+mn-ea"/>
                <a:cs typeface="+mn-cs"/>
              </a:rPr>
              <a:t>Females 40+ (n=233), </a:t>
            </a:r>
            <a:r>
              <a:rPr lang="pt-BR" dirty="0" smtClean="0"/>
              <a:t> </a:t>
            </a:r>
            <a:r>
              <a:rPr lang="pt-BR" sz="1200" b="0" i="0" u="none" strike="noStrike" kern="1200" dirty="0" smtClean="0">
                <a:solidFill>
                  <a:schemeClr val="tx1"/>
                </a:solidFill>
                <a:effectLst/>
                <a:latin typeface="Arial" charset="0"/>
                <a:ea typeface="+mn-ea"/>
                <a:cs typeface="+mn-cs"/>
              </a:rPr>
              <a:t>Urban (n=268), </a:t>
            </a:r>
            <a:r>
              <a:rPr lang="pt-BR" dirty="0" smtClean="0"/>
              <a:t> </a:t>
            </a:r>
            <a:r>
              <a:rPr lang="pt-BR" sz="1200" b="0" i="0" u="none" strike="noStrike" kern="1200" dirty="0" smtClean="0">
                <a:solidFill>
                  <a:schemeClr val="tx1"/>
                </a:solidFill>
                <a:effectLst/>
                <a:latin typeface="Arial" charset="0"/>
                <a:ea typeface="+mn-ea"/>
                <a:cs typeface="+mn-cs"/>
              </a:rPr>
              <a:t>Suburban (n=29*), </a:t>
            </a:r>
            <a:r>
              <a:rPr lang="pt-BR" dirty="0" smtClean="0"/>
              <a:t> </a:t>
            </a:r>
            <a:r>
              <a:rPr lang="pt-BR" sz="1200" b="0" i="0" u="none" strike="noStrike" kern="1200" dirty="0" smtClean="0">
                <a:solidFill>
                  <a:schemeClr val="tx1"/>
                </a:solidFill>
                <a:effectLst/>
                <a:latin typeface="Arial" charset="0"/>
                <a:ea typeface="+mn-ea"/>
                <a:cs typeface="+mn-cs"/>
              </a:rPr>
              <a:t>Rural (n=7*)</a:t>
            </a:r>
            <a:endParaRPr lang="en-US" dirty="0" smtClean="0"/>
          </a:p>
          <a:p>
            <a:r>
              <a:rPr lang="en-US" dirty="0" smtClean="0"/>
              <a:t>Prostate Cancer: </a:t>
            </a:r>
            <a:r>
              <a:rPr lang="pt-BR" sz="1200" b="0" i="0" u="none" strike="noStrike" kern="1200" dirty="0" smtClean="0">
                <a:solidFill>
                  <a:schemeClr val="tx1"/>
                </a:solidFill>
                <a:effectLst/>
                <a:latin typeface="Arial" charset="0"/>
                <a:ea typeface="+mn-ea"/>
                <a:cs typeface="+mn-cs"/>
              </a:rPr>
              <a:t>Males 18-39 (n=63), </a:t>
            </a:r>
            <a:r>
              <a:rPr lang="pt-BR" dirty="0" smtClean="0"/>
              <a:t> </a:t>
            </a:r>
            <a:r>
              <a:rPr lang="pt-BR" sz="1200" b="0" i="0" u="none" strike="noStrike" kern="1200" dirty="0" smtClean="0">
                <a:solidFill>
                  <a:schemeClr val="tx1"/>
                </a:solidFill>
                <a:effectLst/>
                <a:latin typeface="Arial" charset="0"/>
                <a:ea typeface="+mn-ea"/>
                <a:cs typeface="+mn-cs"/>
              </a:rPr>
              <a:t>Females 18-39 (n=0), </a:t>
            </a:r>
            <a:r>
              <a:rPr lang="pt-BR" dirty="0" smtClean="0"/>
              <a:t> </a:t>
            </a:r>
            <a:r>
              <a:rPr lang="pt-BR" sz="1200" b="0" i="0" u="none" strike="noStrike" kern="1200" dirty="0" smtClean="0">
                <a:solidFill>
                  <a:schemeClr val="tx1"/>
                </a:solidFill>
                <a:effectLst/>
                <a:latin typeface="Arial" charset="0"/>
                <a:ea typeface="+mn-ea"/>
                <a:cs typeface="+mn-cs"/>
              </a:rPr>
              <a:t>Males 40+ (n=302), </a:t>
            </a:r>
            <a:r>
              <a:rPr lang="pt-BR" dirty="0" smtClean="0"/>
              <a:t> </a:t>
            </a:r>
            <a:r>
              <a:rPr lang="pt-BR" sz="1200" b="0" i="0" u="none" strike="noStrike" kern="1200" dirty="0" smtClean="0">
                <a:solidFill>
                  <a:schemeClr val="tx1"/>
                </a:solidFill>
                <a:effectLst/>
                <a:latin typeface="Arial" charset="0"/>
                <a:ea typeface="+mn-ea"/>
                <a:cs typeface="+mn-cs"/>
              </a:rPr>
              <a:t>Females 40+ (n=0), </a:t>
            </a:r>
            <a:r>
              <a:rPr lang="pt-BR" dirty="0" smtClean="0"/>
              <a:t> </a:t>
            </a:r>
            <a:r>
              <a:rPr lang="pt-BR" sz="1200" b="0" i="0" u="none" strike="noStrike" kern="1200" dirty="0" smtClean="0">
                <a:solidFill>
                  <a:schemeClr val="tx1"/>
                </a:solidFill>
                <a:effectLst/>
                <a:latin typeface="Arial" charset="0"/>
                <a:ea typeface="+mn-ea"/>
                <a:cs typeface="+mn-cs"/>
              </a:rPr>
              <a:t>Urban (n=296), </a:t>
            </a:r>
            <a:r>
              <a:rPr lang="pt-BR" dirty="0" smtClean="0"/>
              <a:t> </a:t>
            </a:r>
            <a:r>
              <a:rPr lang="pt-BR" sz="1200" b="0" i="0" u="none" strike="noStrike" kern="1200" dirty="0" smtClean="0">
                <a:solidFill>
                  <a:schemeClr val="tx1"/>
                </a:solidFill>
                <a:effectLst/>
                <a:latin typeface="Arial" charset="0"/>
                <a:ea typeface="+mn-ea"/>
                <a:cs typeface="+mn-cs"/>
              </a:rPr>
              <a:t>Suburban (n=61), </a:t>
            </a:r>
            <a:r>
              <a:rPr lang="pt-BR" dirty="0" smtClean="0"/>
              <a:t> </a:t>
            </a:r>
            <a:r>
              <a:rPr lang="pt-BR" sz="1200" b="0" i="0" u="none" strike="noStrike" kern="1200" dirty="0" smtClean="0">
                <a:solidFill>
                  <a:schemeClr val="tx1"/>
                </a:solidFill>
                <a:effectLst/>
                <a:latin typeface="Arial" charset="0"/>
                <a:ea typeface="+mn-ea"/>
                <a:cs typeface="+mn-cs"/>
              </a:rPr>
              <a:t>Rural (n=8*)</a:t>
            </a:r>
            <a:endParaRPr lang="en-US" dirty="0"/>
          </a:p>
        </p:txBody>
      </p:sp>
      <p:sp>
        <p:nvSpPr>
          <p:cNvPr id="4" name="Slide Number Placeholder 3"/>
          <p:cNvSpPr>
            <a:spLocks noGrp="1"/>
          </p:cNvSpPr>
          <p:nvPr>
            <p:ph type="sldNum" sz="quarter" idx="10"/>
          </p:nvPr>
        </p:nvSpPr>
        <p:spPr/>
        <p:txBody>
          <a:bodyPr/>
          <a:lstStyle/>
          <a:p>
            <a:fld id="{B071385B-D6F2-42F4-9560-DDAAB26E7B7A}" type="slidenum">
              <a:rPr lang="en-US" smtClean="0"/>
              <a:pPr/>
              <a:t>160</a:t>
            </a:fld>
            <a:endParaRPr lang="en-US"/>
          </a:p>
        </p:txBody>
      </p:sp>
    </p:spTree>
    <p:extLst>
      <p:ext uri="{BB962C8B-B14F-4D97-AF65-F5344CB8AC3E}">
        <p14:creationId xmlns:p14="http://schemas.microsoft.com/office/powerpoint/2010/main" val="35123975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Heart Attack:  </a:t>
            </a:r>
            <a:r>
              <a:rPr lang="pt-BR" sz="1200" b="0" i="0" u="none" strike="noStrike" kern="1200" dirty="0" smtClean="0">
                <a:solidFill>
                  <a:schemeClr val="tx1"/>
                </a:solidFill>
                <a:effectLst/>
                <a:latin typeface="Arial" charset="0"/>
                <a:ea typeface="+mn-ea"/>
                <a:cs typeface="+mn-cs"/>
              </a:rPr>
              <a:t>Males 18-39 (n=64), </a:t>
            </a:r>
            <a:r>
              <a:rPr lang="pt-BR" dirty="0" smtClean="0"/>
              <a:t> </a:t>
            </a:r>
            <a:r>
              <a:rPr lang="pt-BR" sz="1200" b="0" i="0" u="none" strike="noStrike" kern="1200" dirty="0" smtClean="0">
                <a:solidFill>
                  <a:schemeClr val="tx1"/>
                </a:solidFill>
                <a:effectLst/>
                <a:latin typeface="Arial" charset="0"/>
                <a:ea typeface="+mn-ea"/>
                <a:cs typeface="+mn-cs"/>
              </a:rPr>
              <a:t>Females 18-39 (n=77), </a:t>
            </a:r>
            <a:r>
              <a:rPr lang="pt-BR" dirty="0" smtClean="0"/>
              <a:t> </a:t>
            </a:r>
            <a:r>
              <a:rPr lang="pt-BR" sz="1200" b="0" i="0" u="none" strike="noStrike" kern="1200" dirty="0" smtClean="0">
                <a:solidFill>
                  <a:schemeClr val="tx1"/>
                </a:solidFill>
                <a:effectLst/>
                <a:latin typeface="Arial" charset="0"/>
                <a:ea typeface="+mn-ea"/>
                <a:cs typeface="+mn-cs"/>
              </a:rPr>
              <a:t>Males 40+ (n=303), </a:t>
            </a:r>
            <a:r>
              <a:rPr lang="pt-BR" dirty="0" smtClean="0"/>
              <a:t> </a:t>
            </a:r>
            <a:r>
              <a:rPr lang="pt-BR" sz="1200" b="0" i="0" u="none" strike="noStrike" kern="1200" dirty="0" smtClean="0">
                <a:solidFill>
                  <a:schemeClr val="tx1"/>
                </a:solidFill>
                <a:effectLst/>
                <a:latin typeface="Arial" charset="0"/>
                <a:ea typeface="+mn-ea"/>
                <a:cs typeface="+mn-cs"/>
              </a:rPr>
              <a:t>Females 40+ (n=251), </a:t>
            </a:r>
            <a:r>
              <a:rPr lang="pt-BR" dirty="0" smtClean="0"/>
              <a:t> </a:t>
            </a:r>
            <a:r>
              <a:rPr lang="pt-BR" sz="1200" b="0" i="0" u="none" strike="noStrike" kern="1200" dirty="0" smtClean="0">
                <a:solidFill>
                  <a:schemeClr val="tx1"/>
                </a:solidFill>
                <a:effectLst/>
                <a:latin typeface="Arial" charset="0"/>
                <a:ea typeface="+mn-ea"/>
                <a:cs typeface="+mn-cs"/>
              </a:rPr>
              <a:t>Urban (n=582), </a:t>
            </a:r>
            <a:r>
              <a:rPr lang="pt-BR" dirty="0" smtClean="0"/>
              <a:t> </a:t>
            </a:r>
            <a:r>
              <a:rPr lang="pt-BR" sz="1200" b="0" i="0" u="none" strike="noStrike" kern="1200" dirty="0" smtClean="0">
                <a:solidFill>
                  <a:schemeClr val="tx1"/>
                </a:solidFill>
                <a:effectLst/>
                <a:latin typeface="Arial" charset="0"/>
                <a:ea typeface="+mn-ea"/>
                <a:cs typeface="+mn-cs"/>
              </a:rPr>
              <a:t>Suburban (n=98), </a:t>
            </a:r>
            <a:r>
              <a:rPr lang="pt-BR" dirty="0" smtClean="0"/>
              <a:t> </a:t>
            </a:r>
            <a:r>
              <a:rPr lang="pt-BR" sz="1200" b="0" i="0" u="none" strike="noStrike" kern="1200" dirty="0" smtClean="0">
                <a:solidFill>
                  <a:schemeClr val="tx1"/>
                </a:solidFill>
                <a:effectLst/>
                <a:latin typeface="Arial" charset="0"/>
                <a:ea typeface="+mn-ea"/>
                <a:cs typeface="+mn-cs"/>
              </a:rPr>
              <a:t>Rural (n=15*)</a:t>
            </a:r>
            <a:endParaRPr lang="en-US" dirty="0" smtClean="0"/>
          </a:p>
          <a:p>
            <a:r>
              <a:rPr lang="en-US" dirty="0" smtClean="0"/>
              <a:t>Thrombosis:  </a:t>
            </a:r>
            <a:r>
              <a:rPr lang="pt-BR" sz="1200" b="0" i="0" u="none" strike="noStrike" kern="1200" dirty="0" smtClean="0">
                <a:solidFill>
                  <a:schemeClr val="tx1"/>
                </a:solidFill>
                <a:effectLst/>
                <a:latin typeface="Arial" charset="0"/>
                <a:ea typeface="+mn-ea"/>
                <a:cs typeface="+mn-cs"/>
              </a:rPr>
              <a:t>Males 18-39 (n=44), </a:t>
            </a:r>
            <a:r>
              <a:rPr lang="pt-BR" dirty="0" smtClean="0"/>
              <a:t> </a:t>
            </a:r>
            <a:r>
              <a:rPr lang="pt-BR" sz="1200" b="0" i="0" u="none" strike="noStrike" kern="1200" dirty="0" smtClean="0">
                <a:solidFill>
                  <a:schemeClr val="tx1"/>
                </a:solidFill>
                <a:effectLst/>
                <a:latin typeface="Arial" charset="0"/>
                <a:ea typeface="+mn-ea"/>
                <a:cs typeface="+mn-cs"/>
              </a:rPr>
              <a:t>Females 18-39 (n=59), </a:t>
            </a:r>
            <a:r>
              <a:rPr lang="pt-BR" dirty="0" smtClean="0"/>
              <a:t> </a:t>
            </a:r>
            <a:r>
              <a:rPr lang="pt-BR" sz="1200" b="0" i="0" u="none" strike="noStrike" kern="1200" dirty="0" smtClean="0">
                <a:solidFill>
                  <a:schemeClr val="tx1"/>
                </a:solidFill>
                <a:effectLst/>
                <a:latin typeface="Arial" charset="0"/>
                <a:ea typeface="+mn-ea"/>
                <a:cs typeface="+mn-cs"/>
              </a:rPr>
              <a:t>Males 40+ (n=249), </a:t>
            </a:r>
            <a:r>
              <a:rPr lang="pt-BR" dirty="0" smtClean="0"/>
              <a:t> </a:t>
            </a:r>
            <a:r>
              <a:rPr lang="pt-BR" sz="1200" b="0" i="0" u="none" strike="noStrike" kern="1200" dirty="0" smtClean="0">
                <a:solidFill>
                  <a:schemeClr val="tx1"/>
                </a:solidFill>
                <a:effectLst/>
                <a:latin typeface="Arial" charset="0"/>
                <a:ea typeface="+mn-ea"/>
                <a:cs typeface="+mn-cs"/>
              </a:rPr>
              <a:t>Females 40+ (n=217), </a:t>
            </a:r>
            <a:r>
              <a:rPr lang="pt-BR" dirty="0" smtClean="0"/>
              <a:t> </a:t>
            </a:r>
            <a:r>
              <a:rPr lang="pt-BR" sz="1200" b="0" i="0" u="none" strike="noStrike" kern="1200" dirty="0" smtClean="0">
                <a:solidFill>
                  <a:schemeClr val="tx1"/>
                </a:solidFill>
                <a:effectLst/>
                <a:latin typeface="Arial" charset="0"/>
                <a:ea typeface="+mn-ea"/>
                <a:cs typeface="+mn-cs"/>
              </a:rPr>
              <a:t>Urban (n=483), </a:t>
            </a:r>
            <a:r>
              <a:rPr lang="pt-BR" dirty="0" smtClean="0"/>
              <a:t> </a:t>
            </a:r>
            <a:r>
              <a:rPr lang="pt-BR" sz="1200" b="0" i="0" u="none" strike="noStrike" kern="1200" dirty="0" smtClean="0">
                <a:solidFill>
                  <a:schemeClr val="tx1"/>
                </a:solidFill>
                <a:effectLst/>
                <a:latin typeface="Arial" charset="0"/>
                <a:ea typeface="+mn-ea"/>
                <a:cs typeface="+mn-cs"/>
              </a:rPr>
              <a:t>Suburban (n=72), </a:t>
            </a:r>
            <a:r>
              <a:rPr lang="pt-BR" dirty="0" smtClean="0"/>
              <a:t> </a:t>
            </a:r>
            <a:r>
              <a:rPr lang="pt-BR" sz="1200" b="0" i="0" u="none" strike="noStrike" kern="1200" dirty="0" smtClean="0">
                <a:solidFill>
                  <a:schemeClr val="tx1"/>
                </a:solidFill>
                <a:effectLst/>
                <a:latin typeface="Arial" charset="0"/>
                <a:ea typeface="+mn-ea"/>
                <a:cs typeface="+mn-cs"/>
              </a:rPr>
              <a:t>Rural (n=14*); US (n=449), CA (n=465), AR (n=611), UK (n=684), DE (n=656), NL (n=608), TH (n=569), AU (n=617), JP (n=478)</a:t>
            </a:r>
            <a:endParaRPr lang="en-US" dirty="0" smtClean="0"/>
          </a:p>
          <a:p>
            <a:r>
              <a:rPr lang="en-US" dirty="0" smtClean="0"/>
              <a:t>Stroke:  </a:t>
            </a:r>
            <a:r>
              <a:rPr lang="pt-BR" sz="1200" b="0" i="0" u="none" strike="noStrike" kern="1200" dirty="0" smtClean="0">
                <a:solidFill>
                  <a:schemeClr val="tx1"/>
                </a:solidFill>
                <a:effectLst/>
                <a:latin typeface="Arial" charset="0"/>
                <a:ea typeface="+mn-ea"/>
                <a:cs typeface="+mn-cs"/>
              </a:rPr>
              <a:t>Males 18-39 (n=58), </a:t>
            </a:r>
            <a:r>
              <a:rPr lang="pt-BR" dirty="0" smtClean="0"/>
              <a:t> </a:t>
            </a:r>
            <a:r>
              <a:rPr lang="pt-BR" sz="1200" b="0" i="0" u="none" strike="noStrike" kern="1200" dirty="0" smtClean="0">
                <a:solidFill>
                  <a:schemeClr val="tx1"/>
                </a:solidFill>
                <a:effectLst/>
                <a:latin typeface="Arial" charset="0"/>
                <a:ea typeface="+mn-ea"/>
                <a:cs typeface="+mn-cs"/>
              </a:rPr>
              <a:t>Females 18-39 (n=69), </a:t>
            </a:r>
            <a:r>
              <a:rPr lang="pt-BR" dirty="0" smtClean="0"/>
              <a:t> </a:t>
            </a:r>
            <a:r>
              <a:rPr lang="pt-BR" sz="1200" b="0" i="0" u="none" strike="noStrike" kern="1200" dirty="0" smtClean="0">
                <a:solidFill>
                  <a:schemeClr val="tx1"/>
                </a:solidFill>
                <a:effectLst/>
                <a:latin typeface="Arial" charset="0"/>
                <a:ea typeface="+mn-ea"/>
                <a:cs typeface="+mn-cs"/>
              </a:rPr>
              <a:t>Males 40+ (n=258), </a:t>
            </a:r>
            <a:r>
              <a:rPr lang="pt-BR" dirty="0" smtClean="0"/>
              <a:t> </a:t>
            </a:r>
            <a:r>
              <a:rPr lang="pt-BR" sz="1200" b="0" i="0" u="none" strike="noStrike" kern="1200" dirty="0" smtClean="0">
                <a:solidFill>
                  <a:schemeClr val="tx1"/>
                </a:solidFill>
                <a:effectLst/>
                <a:latin typeface="Arial" charset="0"/>
                <a:ea typeface="+mn-ea"/>
                <a:cs typeface="+mn-cs"/>
              </a:rPr>
              <a:t>Females 40+ (n=217), </a:t>
            </a:r>
            <a:r>
              <a:rPr lang="pt-BR" dirty="0" smtClean="0"/>
              <a:t> </a:t>
            </a:r>
            <a:r>
              <a:rPr lang="pt-BR" sz="1200" b="0" i="0" u="none" strike="noStrike" kern="1200" dirty="0" smtClean="0">
                <a:solidFill>
                  <a:schemeClr val="tx1"/>
                </a:solidFill>
                <a:effectLst/>
                <a:latin typeface="Arial" charset="0"/>
                <a:ea typeface="+mn-ea"/>
                <a:cs typeface="+mn-cs"/>
              </a:rPr>
              <a:t>Urban (n=507), </a:t>
            </a:r>
            <a:r>
              <a:rPr lang="pt-BR" dirty="0" smtClean="0"/>
              <a:t> </a:t>
            </a:r>
            <a:r>
              <a:rPr lang="pt-BR" sz="1200" b="0" i="0" u="none" strike="noStrike" kern="1200" dirty="0" smtClean="0">
                <a:solidFill>
                  <a:schemeClr val="tx1"/>
                </a:solidFill>
                <a:effectLst/>
                <a:latin typeface="Arial" charset="0"/>
                <a:ea typeface="+mn-ea"/>
                <a:cs typeface="+mn-cs"/>
              </a:rPr>
              <a:t>Suburban (n=81), </a:t>
            </a:r>
            <a:r>
              <a:rPr lang="pt-BR" dirty="0" smtClean="0"/>
              <a:t> </a:t>
            </a:r>
            <a:r>
              <a:rPr lang="pt-BR" sz="1200" b="0" i="0" u="none" strike="noStrike" kern="1200" dirty="0" smtClean="0">
                <a:solidFill>
                  <a:schemeClr val="tx1"/>
                </a:solidFill>
                <a:effectLst/>
                <a:latin typeface="Arial" charset="0"/>
                <a:ea typeface="+mn-ea"/>
                <a:cs typeface="+mn-cs"/>
              </a:rPr>
              <a:t>Rural (n=14*)</a:t>
            </a:r>
            <a:endParaRPr lang="en-US" dirty="0" smtClean="0"/>
          </a:p>
          <a:p>
            <a:r>
              <a:rPr lang="en-US" dirty="0" smtClean="0"/>
              <a:t>Deep Vein Thrombosis:  </a:t>
            </a:r>
            <a:r>
              <a:rPr lang="pt-BR" sz="1200" b="0" i="0" u="none" strike="noStrike" kern="1200" dirty="0" smtClean="0">
                <a:solidFill>
                  <a:schemeClr val="tx1"/>
                </a:solidFill>
                <a:effectLst/>
                <a:latin typeface="Arial" charset="0"/>
                <a:ea typeface="+mn-ea"/>
                <a:cs typeface="+mn-cs"/>
              </a:rPr>
              <a:t>Males 18-39 (n=13*), </a:t>
            </a:r>
            <a:r>
              <a:rPr lang="pt-BR" dirty="0" smtClean="0"/>
              <a:t> </a:t>
            </a:r>
            <a:r>
              <a:rPr lang="pt-BR" sz="1200" b="0" i="0" u="none" strike="noStrike" kern="1200" dirty="0" smtClean="0">
                <a:solidFill>
                  <a:schemeClr val="tx1"/>
                </a:solidFill>
                <a:effectLst/>
                <a:latin typeface="Arial" charset="0"/>
                <a:ea typeface="+mn-ea"/>
                <a:cs typeface="+mn-cs"/>
              </a:rPr>
              <a:t>Females 18-39 (n=24*), </a:t>
            </a:r>
            <a:r>
              <a:rPr lang="pt-BR" dirty="0" smtClean="0"/>
              <a:t> </a:t>
            </a:r>
            <a:r>
              <a:rPr lang="pt-BR" sz="1200" b="0" i="0" u="none" strike="noStrike" kern="1200" dirty="0" smtClean="0">
                <a:solidFill>
                  <a:schemeClr val="tx1"/>
                </a:solidFill>
                <a:effectLst/>
                <a:latin typeface="Arial" charset="0"/>
                <a:ea typeface="+mn-ea"/>
                <a:cs typeface="+mn-cs"/>
              </a:rPr>
              <a:t>Males 40+ (n=86), </a:t>
            </a:r>
            <a:r>
              <a:rPr lang="pt-BR" dirty="0" smtClean="0"/>
              <a:t> </a:t>
            </a:r>
            <a:r>
              <a:rPr lang="pt-BR" sz="1200" b="0" i="0" u="none" strike="noStrike" kern="1200" dirty="0" smtClean="0">
                <a:solidFill>
                  <a:schemeClr val="tx1"/>
                </a:solidFill>
                <a:effectLst/>
                <a:latin typeface="Arial" charset="0"/>
                <a:ea typeface="+mn-ea"/>
                <a:cs typeface="+mn-cs"/>
              </a:rPr>
              <a:t>Females 40+ (n=70), </a:t>
            </a:r>
            <a:r>
              <a:rPr lang="pt-BR" dirty="0" smtClean="0"/>
              <a:t> </a:t>
            </a:r>
            <a:r>
              <a:rPr lang="pt-BR" sz="1200" b="0" i="0" u="none" strike="noStrike" kern="1200" dirty="0" smtClean="0">
                <a:solidFill>
                  <a:schemeClr val="tx1"/>
                </a:solidFill>
                <a:effectLst/>
                <a:latin typeface="Arial" charset="0"/>
                <a:ea typeface="+mn-ea"/>
                <a:cs typeface="+mn-cs"/>
              </a:rPr>
              <a:t>Urban (n=163), </a:t>
            </a:r>
            <a:r>
              <a:rPr lang="pt-BR" dirty="0" smtClean="0"/>
              <a:t> </a:t>
            </a:r>
            <a:r>
              <a:rPr lang="pt-BR" sz="1200" b="0" i="0" u="none" strike="noStrike" kern="1200" dirty="0" smtClean="0">
                <a:solidFill>
                  <a:schemeClr val="tx1"/>
                </a:solidFill>
                <a:effectLst/>
                <a:latin typeface="Arial" charset="0"/>
                <a:ea typeface="+mn-ea"/>
                <a:cs typeface="+mn-cs"/>
              </a:rPr>
              <a:t>Suburban (n=26*), </a:t>
            </a:r>
            <a:r>
              <a:rPr lang="pt-BR" dirty="0" smtClean="0"/>
              <a:t> </a:t>
            </a:r>
            <a:r>
              <a:rPr lang="pt-BR" sz="1200" b="0" i="0" u="none" strike="noStrike" kern="1200" dirty="0" smtClean="0">
                <a:solidFill>
                  <a:schemeClr val="tx1"/>
                </a:solidFill>
                <a:effectLst/>
                <a:latin typeface="Arial" charset="0"/>
                <a:ea typeface="+mn-ea"/>
                <a:cs typeface="+mn-cs"/>
              </a:rPr>
              <a:t>Rural (n=4*); US (n=486),  CA (n=350),  AR (n=299),  UK (n=720),  DE (n=319),  NL (n=155),  TH (n=193),  AU (n=687),  JP (n=109)</a:t>
            </a:r>
            <a:endParaRPr lang="en-US" dirty="0" smtClean="0"/>
          </a:p>
          <a:p>
            <a:r>
              <a:rPr lang="en-US" dirty="0" smtClean="0"/>
              <a:t>AIDS:  </a:t>
            </a:r>
            <a:r>
              <a:rPr lang="pt-BR" sz="1200" b="0" i="0" u="none" strike="noStrike" kern="1200" dirty="0" smtClean="0">
                <a:solidFill>
                  <a:schemeClr val="tx1"/>
                </a:solidFill>
                <a:effectLst/>
                <a:latin typeface="Arial" charset="0"/>
                <a:ea typeface="+mn-ea"/>
                <a:cs typeface="+mn-cs"/>
              </a:rPr>
              <a:t>Males 18-39 (n=68), </a:t>
            </a:r>
            <a:r>
              <a:rPr lang="pt-BR" dirty="0" smtClean="0"/>
              <a:t> </a:t>
            </a:r>
            <a:r>
              <a:rPr lang="pt-BR" sz="1200" b="0" i="0" u="none" strike="noStrike" kern="1200" dirty="0" smtClean="0">
                <a:solidFill>
                  <a:schemeClr val="tx1"/>
                </a:solidFill>
                <a:effectLst/>
                <a:latin typeface="Arial" charset="0"/>
                <a:ea typeface="+mn-ea"/>
                <a:cs typeface="+mn-cs"/>
              </a:rPr>
              <a:t>Females 18-39 (n=77), </a:t>
            </a:r>
            <a:r>
              <a:rPr lang="pt-BR" dirty="0" smtClean="0"/>
              <a:t> </a:t>
            </a:r>
            <a:r>
              <a:rPr lang="pt-BR" sz="1200" b="0" i="0" u="none" strike="noStrike" kern="1200" dirty="0" smtClean="0">
                <a:solidFill>
                  <a:schemeClr val="tx1"/>
                </a:solidFill>
                <a:effectLst/>
                <a:latin typeface="Arial" charset="0"/>
                <a:ea typeface="+mn-ea"/>
                <a:cs typeface="+mn-cs"/>
              </a:rPr>
              <a:t>Males 40+ (n=300), </a:t>
            </a:r>
            <a:r>
              <a:rPr lang="pt-BR" dirty="0" smtClean="0"/>
              <a:t> </a:t>
            </a:r>
            <a:r>
              <a:rPr lang="pt-BR" sz="1200" b="0" i="0" u="none" strike="noStrike" kern="1200" dirty="0" smtClean="0">
                <a:solidFill>
                  <a:schemeClr val="tx1"/>
                </a:solidFill>
                <a:effectLst/>
                <a:latin typeface="Arial" charset="0"/>
                <a:ea typeface="+mn-ea"/>
                <a:cs typeface="+mn-cs"/>
              </a:rPr>
              <a:t>Females 40+ (n=253), </a:t>
            </a:r>
            <a:r>
              <a:rPr lang="pt-BR" dirty="0" smtClean="0"/>
              <a:t> </a:t>
            </a:r>
            <a:r>
              <a:rPr lang="pt-BR" sz="1200" b="0" i="0" u="none" strike="noStrike" kern="1200" dirty="0" smtClean="0">
                <a:solidFill>
                  <a:schemeClr val="tx1"/>
                </a:solidFill>
                <a:effectLst/>
                <a:latin typeface="Arial" charset="0"/>
                <a:ea typeface="+mn-ea"/>
                <a:cs typeface="+mn-cs"/>
              </a:rPr>
              <a:t>Urban (n=581), </a:t>
            </a:r>
            <a:r>
              <a:rPr lang="pt-BR" dirty="0" smtClean="0"/>
              <a:t> </a:t>
            </a:r>
            <a:r>
              <a:rPr lang="pt-BR" sz="1200" b="0" i="0" u="none" strike="noStrike" kern="1200" dirty="0" smtClean="0">
                <a:solidFill>
                  <a:schemeClr val="tx1"/>
                </a:solidFill>
                <a:effectLst/>
                <a:latin typeface="Arial" charset="0"/>
                <a:ea typeface="+mn-ea"/>
                <a:cs typeface="+mn-cs"/>
              </a:rPr>
              <a:t>Suburban (n=101), </a:t>
            </a:r>
            <a:r>
              <a:rPr lang="pt-BR" dirty="0" smtClean="0"/>
              <a:t> </a:t>
            </a:r>
            <a:r>
              <a:rPr lang="pt-BR" sz="1200" b="0" i="0" u="none" strike="noStrike" kern="1200" dirty="0" smtClean="0">
                <a:solidFill>
                  <a:schemeClr val="tx1"/>
                </a:solidFill>
                <a:effectLst/>
                <a:latin typeface="Arial" charset="0"/>
                <a:ea typeface="+mn-ea"/>
                <a:cs typeface="+mn-cs"/>
              </a:rPr>
              <a:t>Rural (n=16*)</a:t>
            </a:r>
            <a:endParaRPr lang="en-US" dirty="0" smtClean="0"/>
          </a:p>
          <a:p>
            <a:r>
              <a:rPr lang="en-US" dirty="0" smtClean="0"/>
              <a:t>Pulmonary Embolism:  </a:t>
            </a:r>
            <a:r>
              <a:rPr lang="pt-BR" sz="1200" b="0" i="0" u="none" strike="noStrike" kern="1200" dirty="0" smtClean="0">
                <a:solidFill>
                  <a:schemeClr val="tx1"/>
                </a:solidFill>
                <a:effectLst/>
                <a:latin typeface="Arial" charset="0"/>
                <a:ea typeface="+mn-ea"/>
                <a:cs typeface="+mn-cs"/>
              </a:rPr>
              <a:t>Males 18-39 (n=17*), </a:t>
            </a:r>
            <a:r>
              <a:rPr lang="pt-BR" dirty="0" smtClean="0"/>
              <a:t> </a:t>
            </a:r>
            <a:r>
              <a:rPr lang="pt-BR" sz="1200" b="0" i="0" u="none" strike="noStrike" kern="1200" dirty="0" smtClean="0">
                <a:solidFill>
                  <a:schemeClr val="tx1"/>
                </a:solidFill>
                <a:effectLst/>
                <a:latin typeface="Arial" charset="0"/>
                <a:ea typeface="+mn-ea"/>
                <a:cs typeface="+mn-cs"/>
              </a:rPr>
              <a:t>Females 18-39 (n=29*), </a:t>
            </a:r>
            <a:r>
              <a:rPr lang="pt-BR" dirty="0" smtClean="0"/>
              <a:t> </a:t>
            </a:r>
            <a:r>
              <a:rPr lang="pt-BR" sz="1200" b="0" i="0" u="none" strike="noStrike" kern="1200" dirty="0" smtClean="0">
                <a:solidFill>
                  <a:schemeClr val="tx1"/>
                </a:solidFill>
                <a:effectLst/>
                <a:latin typeface="Arial" charset="0"/>
                <a:ea typeface="+mn-ea"/>
                <a:cs typeface="+mn-cs"/>
              </a:rPr>
              <a:t>Males 40+ (n=99), </a:t>
            </a:r>
            <a:r>
              <a:rPr lang="pt-BR" dirty="0" smtClean="0"/>
              <a:t> </a:t>
            </a:r>
            <a:r>
              <a:rPr lang="pt-BR" sz="1200" b="0" i="0" u="none" strike="noStrike" kern="1200" dirty="0" smtClean="0">
                <a:solidFill>
                  <a:schemeClr val="tx1"/>
                </a:solidFill>
                <a:effectLst/>
                <a:latin typeface="Arial" charset="0"/>
                <a:ea typeface="+mn-ea"/>
                <a:cs typeface="+mn-cs"/>
              </a:rPr>
              <a:t>Females 40+ (n=93), </a:t>
            </a:r>
            <a:r>
              <a:rPr lang="pt-BR" dirty="0" smtClean="0"/>
              <a:t> </a:t>
            </a:r>
            <a:r>
              <a:rPr lang="pt-BR" sz="1200" b="0" i="0" u="none" strike="noStrike" kern="1200" dirty="0" smtClean="0">
                <a:solidFill>
                  <a:schemeClr val="tx1"/>
                </a:solidFill>
                <a:effectLst/>
                <a:latin typeface="Arial" charset="0"/>
                <a:ea typeface="+mn-ea"/>
                <a:cs typeface="+mn-cs"/>
              </a:rPr>
              <a:t>Urban (n=204), </a:t>
            </a:r>
            <a:r>
              <a:rPr lang="pt-BR" dirty="0" smtClean="0"/>
              <a:t> </a:t>
            </a:r>
            <a:r>
              <a:rPr lang="pt-BR" sz="1200" b="0" i="0" u="none" strike="noStrike" kern="1200" dirty="0" smtClean="0">
                <a:solidFill>
                  <a:schemeClr val="tx1"/>
                </a:solidFill>
                <a:effectLst/>
                <a:latin typeface="Arial" charset="0"/>
                <a:ea typeface="+mn-ea"/>
                <a:cs typeface="+mn-cs"/>
              </a:rPr>
              <a:t>Suburban (n=30), </a:t>
            </a:r>
            <a:r>
              <a:rPr lang="pt-BR" dirty="0" smtClean="0"/>
              <a:t> </a:t>
            </a:r>
            <a:r>
              <a:rPr lang="pt-BR" sz="1200" b="0" i="0" u="none" strike="noStrike" kern="1200" dirty="0" smtClean="0">
                <a:solidFill>
                  <a:schemeClr val="tx1"/>
                </a:solidFill>
                <a:effectLst/>
                <a:latin typeface="Arial" charset="0"/>
                <a:ea typeface="+mn-ea"/>
                <a:cs typeface="+mn-cs"/>
              </a:rPr>
              <a:t>Rural (n=4*); US (n=574),  CA (n=533),  AR (n=550),  UK (n=613),  DE (n=186),  NL (n=566),  TH (n=238),  AU (n=511),  JP (n=255)</a:t>
            </a:r>
            <a:endParaRPr lang="en-US" dirty="0" smtClean="0"/>
          </a:p>
          <a:p>
            <a:r>
              <a:rPr lang="en-US" dirty="0" smtClean="0"/>
              <a:t>High Blood Pressure:  </a:t>
            </a:r>
            <a:r>
              <a:rPr lang="pt-BR" sz="1200" b="0" i="0" u="none" strike="noStrike" kern="1200" dirty="0" smtClean="0">
                <a:solidFill>
                  <a:schemeClr val="tx1"/>
                </a:solidFill>
                <a:effectLst/>
                <a:latin typeface="Arial" charset="0"/>
                <a:ea typeface="+mn-ea"/>
                <a:cs typeface="+mn-cs"/>
              </a:rPr>
              <a:t>Males 18-39 (n=64), </a:t>
            </a:r>
            <a:r>
              <a:rPr lang="pt-BR" dirty="0" smtClean="0"/>
              <a:t> </a:t>
            </a:r>
            <a:r>
              <a:rPr lang="pt-BR" sz="1200" b="0" i="0" u="none" strike="noStrike" kern="1200" dirty="0" smtClean="0">
                <a:solidFill>
                  <a:schemeClr val="tx1"/>
                </a:solidFill>
                <a:effectLst/>
                <a:latin typeface="Arial" charset="0"/>
                <a:ea typeface="+mn-ea"/>
                <a:cs typeface="+mn-cs"/>
              </a:rPr>
              <a:t>Females 18-39 (n=76), </a:t>
            </a:r>
            <a:r>
              <a:rPr lang="pt-BR" dirty="0" smtClean="0"/>
              <a:t> </a:t>
            </a:r>
            <a:r>
              <a:rPr lang="pt-BR" sz="1200" b="0" i="0" u="none" strike="noStrike" kern="1200" dirty="0" smtClean="0">
                <a:solidFill>
                  <a:schemeClr val="tx1"/>
                </a:solidFill>
                <a:effectLst/>
                <a:latin typeface="Arial" charset="0"/>
                <a:ea typeface="+mn-ea"/>
                <a:cs typeface="+mn-cs"/>
              </a:rPr>
              <a:t>Males 40+ (n=320), </a:t>
            </a:r>
            <a:r>
              <a:rPr lang="pt-BR" dirty="0" smtClean="0"/>
              <a:t> </a:t>
            </a:r>
            <a:r>
              <a:rPr lang="pt-BR" sz="1200" b="0" i="0" u="none" strike="noStrike" kern="1200" dirty="0" smtClean="0">
                <a:solidFill>
                  <a:schemeClr val="tx1"/>
                </a:solidFill>
                <a:effectLst/>
                <a:latin typeface="Arial" charset="0"/>
                <a:ea typeface="+mn-ea"/>
                <a:cs typeface="+mn-cs"/>
              </a:rPr>
              <a:t>Females 40+ (n=265), </a:t>
            </a:r>
            <a:r>
              <a:rPr lang="pt-BR" dirty="0" smtClean="0"/>
              <a:t> </a:t>
            </a:r>
            <a:r>
              <a:rPr lang="pt-BR" sz="1200" b="0" i="0" u="none" strike="noStrike" kern="1200" dirty="0" smtClean="0">
                <a:solidFill>
                  <a:schemeClr val="tx1"/>
                </a:solidFill>
                <a:effectLst/>
                <a:latin typeface="Arial" charset="0"/>
                <a:ea typeface="+mn-ea"/>
                <a:cs typeface="+mn-cs"/>
              </a:rPr>
              <a:t>Urban (n=606), </a:t>
            </a:r>
            <a:r>
              <a:rPr lang="pt-BR" dirty="0" smtClean="0"/>
              <a:t> </a:t>
            </a:r>
            <a:r>
              <a:rPr lang="pt-BR" sz="1200" b="0" i="0" u="none" strike="noStrike" kern="1200" dirty="0" smtClean="0">
                <a:solidFill>
                  <a:schemeClr val="tx1"/>
                </a:solidFill>
                <a:effectLst/>
                <a:latin typeface="Arial" charset="0"/>
                <a:ea typeface="+mn-ea"/>
                <a:cs typeface="+mn-cs"/>
              </a:rPr>
              <a:t>Suburban (n=102), </a:t>
            </a:r>
            <a:r>
              <a:rPr lang="pt-BR" dirty="0" smtClean="0"/>
              <a:t> </a:t>
            </a:r>
            <a:r>
              <a:rPr lang="pt-BR" sz="1200" b="0" i="0" u="none" strike="noStrike" kern="1200" dirty="0" smtClean="0">
                <a:solidFill>
                  <a:schemeClr val="tx1"/>
                </a:solidFill>
                <a:effectLst/>
                <a:latin typeface="Arial" charset="0"/>
                <a:ea typeface="+mn-ea"/>
                <a:cs typeface="+mn-cs"/>
              </a:rPr>
              <a:t>Rural (n=17*)</a:t>
            </a:r>
            <a:endParaRPr lang="en-US" dirty="0" smtClean="0"/>
          </a:p>
          <a:p>
            <a:r>
              <a:rPr lang="en-US" dirty="0" smtClean="0"/>
              <a:t>Breast Cancer:  </a:t>
            </a:r>
            <a:r>
              <a:rPr lang="pt-BR" sz="1200" b="0" i="0" u="none" strike="noStrike" kern="1200" dirty="0" smtClean="0">
                <a:solidFill>
                  <a:schemeClr val="tx1"/>
                </a:solidFill>
                <a:effectLst/>
                <a:latin typeface="Arial" charset="0"/>
                <a:ea typeface="+mn-ea"/>
                <a:cs typeface="+mn-cs"/>
              </a:rPr>
              <a:t>Males 18-39 (n=0), </a:t>
            </a:r>
            <a:r>
              <a:rPr lang="pt-BR" dirty="0" smtClean="0"/>
              <a:t> </a:t>
            </a:r>
            <a:r>
              <a:rPr lang="pt-BR" sz="1200" b="0" i="0" u="none" strike="noStrike" kern="1200" dirty="0" smtClean="0">
                <a:solidFill>
                  <a:schemeClr val="tx1"/>
                </a:solidFill>
                <a:effectLst/>
                <a:latin typeface="Arial" charset="0"/>
                <a:ea typeface="+mn-ea"/>
                <a:cs typeface="+mn-cs"/>
              </a:rPr>
              <a:t>Females 18-39 (n=71), </a:t>
            </a:r>
            <a:r>
              <a:rPr lang="pt-BR" dirty="0" smtClean="0"/>
              <a:t> </a:t>
            </a:r>
            <a:r>
              <a:rPr lang="pt-BR" sz="1200" b="0" i="0" u="none" strike="noStrike" kern="1200" dirty="0" smtClean="0">
                <a:solidFill>
                  <a:schemeClr val="tx1"/>
                </a:solidFill>
                <a:effectLst/>
                <a:latin typeface="Arial" charset="0"/>
                <a:ea typeface="+mn-ea"/>
                <a:cs typeface="+mn-cs"/>
              </a:rPr>
              <a:t>Males 40+ (n=0), </a:t>
            </a:r>
            <a:r>
              <a:rPr lang="pt-BR" dirty="0" smtClean="0"/>
              <a:t> </a:t>
            </a:r>
            <a:r>
              <a:rPr lang="pt-BR" sz="1200" b="0" i="0" u="none" strike="noStrike" kern="1200" dirty="0" smtClean="0">
                <a:solidFill>
                  <a:schemeClr val="tx1"/>
                </a:solidFill>
                <a:effectLst/>
                <a:latin typeface="Arial" charset="0"/>
                <a:ea typeface="+mn-ea"/>
                <a:cs typeface="+mn-cs"/>
              </a:rPr>
              <a:t>Females 40+ (n=233), </a:t>
            </a:r>
            <a:r>
              <a:rPr lang="pt-BR" dirty="0" smtClean="0"/>
              <a:t> </a:t>
            </a:r>
            <a:r>
              <a:rPr lang="pt-BR" sz="1200" b="0" i="0" u="none" strike="noStrike" kern="1200" dirty="0" smtClean="0">
                <a:solidFill>
                  <a:schemeClr val="tx1"/>
                </a:solidFill>
                <a:effectLst/>
                <a:latin typeface="Arial" charset="0"/>
                <a:ea typeface="+mn-ea"/>
                <a:cs typeface="+mn-cs"/>
              </a:rPr>
              <a:t>Urban (n=268), </a:t>
            </a:r>
            <a:r>
              <a:rPr lang="pt-BR" dirty="0" smtClean="0"/>
              <a:t> </a:t>
            </a:r>
            <a:r>
              <a:rPr lang="pt-BR" sz="1200" b="0" i="0" u="none" strike="noStrike" kern="1200" dirty="0" smtClean="0">
                <a:solidFill>
                  <a:schemeClr val="tx1"/>
                </a:solidFill>
                <a:effectLst/>
                <a:latin typeface="Arial" charset="0"/>
                <a:ea typeface="+mn-ea"/>
                <a:cs typeface="+mn-cs"/>
              </a:rPr>
              <a:t>Suburban (n=29*), </a:t>
            </a:r>
            <a:r>
              <a:rPr lang="pt-BR" dirty="0" smtClean="0"/>
              <a:t> </a:t>
            </a:r>
            <a:r>
              <a:rPr lang="pt-BR" sz="1200" b="0" i="0" u="none" strike="noStrike" kern="1200" dirty="0" smtClean="0">
                <a:solidFill>
                  <a:schemeClr val="tx1"/>
                </a:solidFill>
                <a:effectLst/>
                <a:latin typeface="Arial" charset="0"/>
                <a:ea typeface="+mn-ea"/>
                <a:cs typeface="+mn-cs"/>
              </a:rPr>
              <a:t>Rural (n=7*)</a:t>
            </a:r>
            <a:endParaRPr lang="en-US" dirty="0" smtClean="0"/>
          </a:p>
          <a:p>
            <a:r>
              <a:rPr lang="en-US" dirty="0" smtClean="0"/>
              <a:t>Prostate Cancer: </a:t>
            </a:r>
            <a:r>
              <a:rPr lang="pt-BR" sz="1200" b="0" i="0" u="none" strike="noStrike" kern="1200" dirty="0" smtClean="0">
                <a:solidFill>
                  <a:schemeClr val="tx1"/>
                </a:solidFill>
                <a:effectLst/>
                <a:latin typeface="Arial" charset="0"/>
                <a:ea typeface="+mn-ea"/>
                <a:cs typeface="+mn-cs"/>
              </a:rPr>
              <a:t>Males 18-39 (n=63), </a:t>
            </a:r>
            <a:r>
              <a:rPr lang="pt-BR" dirty="0" smtClean="0"/>
              <a:t> </a:t>
            </a:r>
            <a:r>
              <a:rPr lang="pt-BR" sz="1200" b="0" i="0" u="none" strike="noStrike" kern="1200" dirty="0" smtClean="0">
                <a:solidFill>
                  <a:schemeClr val="tx1"/>
                </a:solidFill>
                <a:effectLst/>
                <a:latin typeface="Arial" charset="0"/>
                <a:ea typeface="+mn-ea"/>
                <a:cs typeface="+mn-cs"/>
              </a:rPr>
              <a:t>Females 18-39 (n=0), </a:t>
            </a:r>
            <a:r>
              <a:rPr lang="pt-BR" dirty="0" smtClean="0"/>
              <a:t> </a:t>
            </a:r>
            <a:r>
              <a:rPr lang="pt-BR" sz="1200" b="0" i="0" u="none" strike="noStrike" kern="1200" dirty="0" smtClean="0">
                <a:solidFill>
                  <a:schemeClr val="tx1"/>
                </a:solidFill>
                <a:effectLst/>
                <a:latin typeface="Arial" charset="0"/>
                <a:ea typeface="+mn-ea"/>
                <a:cs typeface="+mn-cs"/>
              </a:rPr>
              <a:t>Males 40+ (n=302), </a:t>
            </a:r>
            <a:r>
              <a:rPr lang="pt-BR" dirty="0" smtClean="0"/>
              <a:t> </a:t>
            </a:r>
            <a:r>
              <a:rPr lang="pt-BR" sz="1200" b="0" i="0" u="none" strike="noStrike" kern="1200" dirty="0" smtClean="0">
                <a:solidFill>
                  <a:schemeClr val="tx1"/>
                </a:solidFill>
                <a:effectLst/>
                <a:latin typeface="Arial" charset="0"/>
                <a:ea typeface="+mn-ea"/>
                <a:cs typeface="+mn-cs"/>
              </a:rPr>
              <a:t>Females 40+ (n=0), </a:t>
            </a:r>
            <a:r>
              <a:rPr lang="pt-BR" dirty="0" smtClean="0"/>
              <a:t> </a:t>
            </a:r>
            <a:r>
              <a:rPr lang="pt-BR" sz="1200" b="0" i="0" u="none" strike="noStrike" kern="1200" dirty="0" smtClean="0">
                <a:solidFill>
                  <a:schemeClr val="tx1"/>
                </a:solidFill>
                <a:effectLst/>
                <a:latin typeface="Arial" charset="0"/>
                <a:ea typeface="+mn-ea"/>
                <a:cs typeface="+mn-cs"/>
              </a:rPr>
              <a:t>Urban (n=296), </a:t>
            </a:r>
            <a:r>
              <a:rPr lang="pt-BR" dirty="0" smtClean="0"/>
              <a:t> </a:t>
            </a:r>
            <a:r>
              <a:rPr lang="pt-BR" sz="1200" b="0" i="0" u="none" strike="noStrike" kern="1200" dirty="0" smtClean="0">
                <a:solidFill>
                  <a:schemeClr val="tx1"/>
                </a:solidFill>
                <a:effectLst/>
                <a:latin typeface="Arial" charset="0"/>
                <a:ea typeface="+mn-ea"/>
                <a:cs typeface="+mn-cs"/>
              </a:rPr>
              <a:t>Suburban (n=61), </a:t>
            </a:r>
            <a:r>
              <a:rPr lang="pt-BR" dirty="0" smtClean="0"/>
              <a:t> </a:t>
            </a:r>
            <a:r>
              <a:rPr lang="pt-BR" sz="1200" b="0" i="0" u="none" strike="noStrike" kern="1200" dirty="0" smtClean="0">
                <a:solidFill>
                  <a:schemeClr val="tx1"/>
                </a:solidFill>
                <a:effectLst/>
                <a:latin typeface="Arial" charset="0"/>
                <a:ea typeface="+mn-ea"/>
                <a:cs typeface="+mn-cs"/>
              </a:rPr>
              <a:t>Rural (n=8*)</a:t>
            </a:r>
            <a:endParaRPr lang="en-US" dirty="0" smtClean="0"/>
          </a:p>
          <a:p>
            <a:endParaRPr lang="en-US" dirty="0"/>
          </a:p>
        </p:txBody>
      </p:sp>
      <p:sp>
        <p:nvSpPr>
          <p:cNvPr id="4" name="Slide Number Placeholder 3"/>
          <p:cNvSpPr>
            <a:spLocks noGrp="1"/>
          </p:cNvSpPr>
          <p:nvPr>
            <p:ph type="sldNum" sz="quarter" idx="10"/>
          </p:nvPr>
        </p:nvSpPr>
        <p:spPr/>
        <p:txBody>
          <a:bodyPr/>
          <a:lstStyle/>
          <a:p>
            <a:fld id="{B071385B-D6F2-42F4-9560-DDAAB26E7B7A}" type="slidenum">
              <a:rPr lang="en-US" smtClean="0"/>
              <a:pPr/>
              <a:t>161</a:t>
            </a:fld>
            <a:endParaRPr lang="en-US"/>
          </a:p>
        </p:txBody>
      </p:sp>
    </p:spTree>
    <p:extLst>
      <p:ext uri="{BB962C8B-B14F-4D97-AF65-F5344CB8AC3E}">
        <p14:creationId xmlns:p14="http://schemas.microsoft.com/office/powerpoint/2010/main" val="378583949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Heart Attack:  </a:t>
            </a:r>
            <a:r>
              <a:rPr lang="pt-BR" sz="1200" b="0" i="0" u="none" strike="noStrike" kern="1200" dirty="0" smtClean="0">
                <a:solidFill>
                  <a:schemeClr val="tx1"/>
                </a:solidFill>
                <a:effectLst/>
                <a:latin typeface="Arial" charset="0"/>
                <a:ea typeface="+mn-ea"/>
                <a:cs typeface="+mn-cs"/>
              </a:rPr>
              <a:t>Males 18-39 (n=78), </a:t>
            </a:r>
            <a:r>
              <a:rPr lang="pt-BR" dirty="0" smtClean="0"/>
              <a:t> </a:t>
            </a:r>
            <a:r>
              <a:rPr lang="pt-BR" sz="1200" b="0" i="0" u="none" strike="noStrike" kern="1200" dirty="0" smtClean="0">
                <a:solidFill>
                  <a:schemeClr val="tx1"/>
                </a:solidFill>
                <a:effectLst/>
                <a:latin typeface="Arial" charset="0"/>
                <a:ea typeface="+mn-ea"/>
                <a:cs typeface="+mn-cs"/>
              </a:rPr>
              <a:t>Females 18-39 (n=63), </a:t>
            </a:r>
            <a:r>
              <a:rPr lang="pt-BR" dirty="0" smtClean="0"/>
              <a:t> </a:t>
            </a:r>
            <a:r>
              <a:rPr lang="pt-BR" sz="1200" b="0" i="0" u="none" strike="noStrike" kern="1200" dirty="0" smtClean="0">
                <a:solidFill>
                  <a:schemeClr val="tx1"/>
                </a:solidFill>
                <a:effectLst/>
                <a:latin typeface="Arial" charset="0"/>
                <a:ea typeface="+mn-ea"/>
                <a:cs typeface="+mn-cs"/>
              </a:rPr>
              <a:t>Males 40-64 (n=148), </a:t>
            </a:r>
            <a:r>
              <a:rPr lang="pt-BR" dirty="0" smtClean="0"/>
              <a:t> </a:t>
            </a:r>
            <a:r>
              <a:rPr lang="pt-BR" sz="1200" b="0" i="0" u="none" strike="noStrike" kern="1200" dirty="0" smtClean="0">
                <a:solidFill>
                  <a:schemeClr val="tx1"/>
                </a:solidFill>
                <a:effectLst/>
                <a:latin typeface="Arial" charset="0"/>
                <a:ea typeface="+mn-ea"/>
                <a:cs typeface="+mn-cs"/>
              </a:rPr>
              <a:t>Females 40-64 (n=160), </a:t>
            </a:r>
            <a:r>
              <a:rPr lang="pt-BR" dirty="0" smtClean="0"/>
              <a:t> </a:t>
            </a:r>
            <a:r>
              <a:rPr lang="pt-BR" sz="1200" b="0" i="0" u="none" strike="noStrike" kern="1200" dirty="0" smtClean="0">
                <a:solidFill>
                  <a:schemeClr val="tx1"/>
                </a:solidFill>
                <a:effectLst/>
                <a:latin typeface="Arial" charset="0"/>
                <a:ea typeface="+mn-ea"/>
                <a:cs typeface="+mn-cs"/>
              </a:rPr>
              <a:t>Males 65+ (n=148), </a:t>
            </a:r>
            <a:r>
              <a:rPr lang="pt-BR" dirty="0" smtClean="0"/>
              <a:t> </a:t>
            </a:r>
            <a:r>
              <a:rPr lang="pt-BR" sz="1200" b="0" i="0" u="none" strike="noStrike" kern="1200" dirty="0" smtClean="0">
                <a:solidFill>
                  <a:schemeClr val="tx1"/>
                </a:solidFill>
                <a:effectLst/>
                <a:latin typeface="Arial" charset="0"/>
                <a:ea typeface="+mn-ea"/>
                <a:cs typeface="+mn-cs"/>
              </a:rPr>
              <a:t>Females 65+ (n=158), </a:t>
            </a:r>
            <a:r>
              <a:rPr lang="pt-BR" dirty="0" smtClean="0"/>
              <a:t> </a:t>
            </a:r>
            <a:r>
              <a:rPr lang="pt-BR" sz="1200" b="0" i="0" u="none" strike="noStrike" kern="1200" dirty="0" smtClean="0">
                <a:solidFill>
                  <a:schemeClr val="tx1"/>
                </a:solidFill>
                <a:effectLst/>
                <a:latin typeface="Arial" charset="0"/>
                <a:ea typeface="+mn-ea"/>
                <a:cs typeface="+mn-cs"/>
              </a:rPr>
              <a:t>Urban (n=495), </a:t>
            </a:r>
            <a:r>
              <a:rPr lang="pt-BR" dirty="0" smtClean="0"/>
              <a:t> </a:t>
            </a:r>
            <a:r>
              <a:rPr lang="pt-BR" sz="1200" b="0" i="0" u="none" strike="noStrike" kern="1200" dirty="0" smtClean="0">
                <a:solidFill>
                  <a:schemeClr val="tx1"/>
                </a:solidFill>
                <a:effectLst/>
                <a:latin typeface="Arial" charset="0"/>
                <a:ea typeface="+mn-ea"/>
                <a:cs typeface="+mn-cs"/>
              </a:rPr>
              <a:t>Suburban (n=188), </a:t>
            </a:r>
            <a:r>
              <a:rPr lang="pt-BR" dirty="0" smtClean="0"/>
              <a:t> </a:t>
            </a:r>
            <a:r>
              <a:rPr lang="pt-BR" sz="1200" b="0" i="0" u="none" strike="noStrike" kern="1200" dirty="0" smtClean="0">
                <a:solidFill>
                  <a:schemeClr val="tx1"/>
                </a:solidFill>
                <a:effectLst/>
                <a:latin typeface="Arial" charset="0"/>
                <a:ea typeface="+mn-ea"/>
                <a:cs typeface="+mn-cs"/>
              </a:rPr>
              <a:t>Rural (n=72)</a:t>
            </a:r>
            <a:endParaRPr lang="en-US" dirty="0" smtClean="0"/>
          </a:p>
          <a:p>
            <a:r>
              <a:rPr lang="en-US" dirty="0" smtClean="0"/>
              <a:t>Thrombosis:  </a:t>
            </a:r>
            <a:r>
              <a:rPr lang="pt-BR" sz="1200" b="0" i="0" u="none" strike="noStrike" kern="1200" dirty="0" smtClean="0">
                <a:solidFill>
                  <a:schemeClr val="tx1"/>
                </a:solidFill>
                <a:effectLst/>
                <a:latin typeface="Arial" charset="0"/>
                <a:ea typeface="+mn-ea"/>
                <a:cs typeface="+mn-cs"/>
              </a:rPr>
              <a:t>Males 18-39 (n=42), </a:t>
            </a:r>
            <a:r>
              <a:rPr lang="pt-BR" dirty="0" smtClean="0"/>
              <a:t> </a:t>
            </a:r>
            <a:r>
              <a:rPr lang="pt-BR" sz="1200" b="0" i="0" u="none" strike="noStrike" kern="1200" dirty="0" smtClean="0">
                <a:solidFill>
                  <a:schemeClr val="tx1"/>
                </a:solidFill>
                <a:effectLst/>
                <a:latin typeface="Arial" charset="0"/>
                <a:ea typeface="+mn-ea"/>
                <a:cs typeface="+mn-cs"/>
              </a:rPr>
              <a:t>Females 18-39 (n=33), </a:t>
            </a:r>
            <a:r>
              <a:rPr lang="pt-BR" dirty="0" smtClean="0"/>
              <a:t> </a:t>
            </a:r>
            <a:r>
              <a:rPr lang="pt-BR" sz="1200" b="0" i="0" u="none" strike="noStrike" kern="1200" dirty="0" smtClean="0">
                <a:solidFill>
                  <a:schemeClr val="tx1"/>
                </a:solidFill>
                <a:effectLst/>
                <a:latin typeface="Arial" charset="0"/>
                <a:ea typeface="+mn-ea"/>
                <a:cs typeface="+mn-cs"/>
              </a:rPr>
              <a:t>Males 40-64 (n=117), </a:t>
            </a:r>
            <a:r>
              <a:rPr lang="pt-BR" dirty="0" smtClean="0"/>
              <a:t> </a:t>
            </a:r>
            <a:r>
              <a:rPr lang="pt-BR" sz="1200" b="0" i="0" u="none" strike="noStrike" kern="1200" dirty="0" smtClean="0">
                <a:solidFill>
                  <a:schemeClr val="tx1"/>
                </a:solidFill>
                <a:effectLst/>
                <a:latin typeface="Arial" charset="0"/>
                <a:ea typeface="+mn-ea"/>
                <a:cs typeface="+mn-cs"/>
              </a:rPr>
              <a:t>Females 40-64 (n=131), </a:t>
            </a:r>
            <a:r>
              <a:rPr lang="pt-BR" dirty="0" smtClean="0"/>
              <a:t> </a:t>
            </a:r>
            <a:r>
              <a:rPr lang="pt-BR" sz="1200" b="0" i="0" u="none" strike="noStrike" kern="1200" dirty="0" smtClean="0">
                <a:solidFill>
                  <a:schemeClr val="tx1"/>
                </a:solidFill>
                <a:effectLst/>
                <a:latin typeface="Arial" charset="0"/>
                <a:ea typeface="+mn-ea"/>
                <a:cs typeface="+mn-cs"/>
              </a:rPr>
              <a:t>Males 65+ (n=142), </a:t>
            </a:r>
            <a:r>
              <a:rPr lang="pt-BR" dirty="0" smtClean="0"/>
              <a:t> </a:t>
            </a:r>
            <a:r>
              <a:rPr lang="pt-BR" sz="1200" b="0" i="0" u="none" strike="noStrike" kern="1200" dirty="0" smtClean="0">
                <a:solidFill>
                  <a:schemeClr val="tx1"/>
                </a:solidFill>
                <a:effectLst/>
                <a:latin typeface="Arial" charset="0"/>
                <a:ea typeface="+mn-ea"/>
                <a:cs typeface="+mn-cs"/>
              </a:rPr>
              <a:t>Females 65+ (n=152), </a:t>
            </a:r>
            <a:r>
              <a:rPr lang="pt-BR" dirty="0" smtClean="0"/>
              <a:t> </a:t>
            </a:r>
            <a:r>
              <a:rPr lang="pt-BR" sz="1200" b="0" i="0" u="none" strike="noStrike" kern="1200" dirty="0" smtClean="0">
                <a:solidFill>
                  <a:schemeClr val="tx1"/>
                </a:solidFill>
                <a:effectLst/>
                <a:latin typeface="Arial" charset="0"/>
                <a:ea typeface="+mn-ea"/>
                <a:cs typeface="+mn-cs"/>
              </a:rPr>
              <a:t>Urban (n=397), </a:t>
            </a:r>
            <a:r>
              <a:rPr lang="pt-BR" dirty="0" smtClean="0"/>
              <a:t> </a:t>
            </a:r>
            <a:r>
              <a:rPr lang="pt-BR" sz="1200" b="0" i="0" u="none" strike="noStrike" kern="1200" dirty="0" smtClean="0">
                <a:solidFill>
                  <a:schemeClr val="tx1"/>
                </a:solidFill>
                <a:effectLst/>
                <a:latin typeface="Arial" charset="0"/>
                <a:ea typeface="+mn-ea"/>
                <a:cs typeface="+mn-cs"/>
              </a:rPr>
              <a:t>Suburban (n=156), </a:t>
            </a:r>
            <a:r>
              <a:rPr lang="pt-BR" dirty="0" smtClean="0"/>
              <a:t> </a:t>
            </a:r>
            <a:r>
              <a:rPr lang="pt-BR" sz="1200" b="0" i="0" u="none" strike="noStrike" kern="1200" dirty="0" smtClean="0">
                <a:solidFill>
                  <a:schemeClr val="tx1"/>
                </a:solidFill>
                <a:effectLst/>
                <a:latin typeface="Arial" charset="0"/>
                <a:ea typeface="+mn-ea"/>
                <a:cs typeface="+mn-cs"/>
              </a:rPr>
              <a:t>Rural (n=64)</a:t>
            </a:r>
            <a:endParaRPr lang="en-US" dirty="0" smtClean="0"/>
          </a:p>
          <a:p>
            <a:r>
              <a:rPr lang="en-US" dirty="0" smtClean="0"/>
              <a:t>Stroke:  </a:t>
            </a:r>
            <a:r>
              <a:rPr lang="pt-BR" sz="1200" b="0" i="0" u="none" strike="noStrike" kern="1200" dirty="0" smtClean="0">
                <a:solidFill>
                  <a:schemeClr val="tx1"/>
                </a:solidFill>
                <a:effectLst/>
                <a:latin typeface="Arial" charset="0"/>
                <a:ea typeface="+mn-ea"/>
                <a:cs typeface="+mn-cs"/>
              </a:rPr>
              <a:t>Males 18-39 (n=73), </a:t>
            </a:r>
            <a:r>
              <a:rPr lang="pt-BR" dirty="0" smtClean="0"/>
              <a:t> </a:t>
            </a:r>
            <a:r>
              <a:rPr lang="pt-BR" sz="1200" b="0" i="0" u="none" strike="noStrike" kern="1200" dirty="0" smtClean="0">
                <a:solidFill>
                  <a:schemeClr val="tx1"/>
                </a:solidFill>
                <a:effectLst/>
                <a:latin typeface="Arial" charset="0"/>
                <a:ea typeface="+mn-ea"/>
                <a:cs typeface="+mn-cs"/>
              </a:rPr>
              <a:t>Females 18-39 (n=62), </a:t>
            </a:r>
            <a:r>
              <a:rPr lang="pt-BR" dirty="0" smtClean="0"/>
              <a:t> </a:t>
            </a:r>
            <a:r>
              <a:rPr lang="pt-BR" sz="1200" b="0" i="0" u="none" strike="noStrike" kern="1200" dirty="0" smtClean="0">
                <a:solidFill>
                  <a:schemeClr val="tx1"/>
                </a:solidFill>
                <a:effectLst/>
                <a:latin typeface="Arial" charset="0"/>
                <a:ea typeface="+mn-ea"/>
                <a:cs typeface="+mn-cs"/>
              </a:rPr>
              <a:t>Males 40-64 (n=147), </a:t>
            </a:r>
            <a:r>
              <a:rPr lang="pt-BR" dirty="0" smtClean="0"/>
              <a:t> </a:t>
            </a:r>
            <a:r>
              <a:rPr lang="pt-BR" sz="1200" b="0" i="0" u="none" strike="noStrike" kern="1200" dirty="0" smtClean="0">
                <a:solidFill>
                  <a:schemeClr val="tx1"/>
                </a:solidFill>
                <a:effectLst/>
                <a:latin typeface="Arial" charset="0"/>
                <a:ea typeface="+mn-ea"/>
                <a:cs typeface="+mn-cs"/>
              </a:rPr>
              <a:t>Females 40-64 (n=159), </a:t>
            </a:r>
            <a:r>
              <a:rPr lang="pt-BR" dirty="0" smtClean="0"/>
              <a:t> </a:t>
            </a:r>
            <a:r>
              <a:rPr lang="pt-BR" sz="1200" b="0" i="0" u="none" strike="noStrike" kern="1200" dirty="0" smtClean="0">
                <a:solidFill>
                  <a:schemeClr val="tx1"/>
                </a:solidFill>
                <a:effectLst/>
                <a:latin typeface="Arial" charset="0"/>
                <a:ea typeface="+mn-ea"/>
                <a:cs typeface="+mn-cs"/>
              </a:rPr>
              <a:t>Males 65+ (n=146), </a:t>
            </a:r>
            <a:r>
              <a:rPr lang="pt-BR" dirty="0" smtClean="0"/>
              <a:t> </a:t>
            </a:r>
            <a:r>
              <a:rPr lang="pt-BR" sz="1200" b="0" i="0" u="none" strike="noStrike" kern="1200" dirty="0" smtClean="0">
                <a:solidFill>
                  <a:schemeClr val="tx1"/>
                </a:solidFill>
                <a:effectLst/>
                <a:latin typeface="Arial" charset="0"/>
                <a:ea typeface="+mn-ea"/>
                <a:cs typeface="+mn-cs"/>
              </a:rPr>
              <a:t>Females 65+ (n=157), </a:t>
            </a:r>
            <a:r>
              <a:rPr lang="pt-BR" dirty="0" smtClean="0"/>
              <a:t> </a:t>
            </a:r>
            <a:r>
              <a:rPr lang="pt-BR" sz="1200" b="0" i="0" u="none" strike="noStrike" kern="1200" dirty="0" smtClean="0">
                <a:solidFill>
                  <a:schemeClr val="tx1"/>
                </a:solidFill>
                <a:effectLst/>
                <a:latin typeface="Arial" charset="0"/>
                <a:ea typeface="+mn-ea"/>
                <a:cs typeface="+mn-cs"/>
              </a:rPr>
              <a:t>Urban (n=488), </a:t>
            </a:r>
            <a:r>
              <a:rPr lang="pt-BR" dirty="0" smtClean="0"/>
              <a:t> </a:t>
            </a:r>
            <a:r>
              <a:rPr lang="pt-BR" sz="1200" b="0" i="0" u="none" strike="noStrike" kern="1200" dirty="0" smtClean="0">
                <a:solidFill>
                  <a:schemeClr val="tx1"/>
                </a:solidFill>
                <a:effectLst/>
                <a:latin typeface="Arial" charset="0"/>
                <a:ea typeface="+mn-ea"/>
                <a:cs typeface="+mn-cs"/>
              </a:rPr>
              <a:t>Suburban (n=184), </a:t>
            </a:r>
            <a:r>
              <a:rPr lang="pt-BR" dirty="0" smtClean="0"/>
              <a:t> </a:t>
            </a:r>
            <a:r>
              <a:rPr lang="pt-BR" sz="1200" b="0" i="0" u="none" strike="noStrike" kern="1200" dirty="0" smtClean="0">
                <a:solidFill>
                  <a:schemeClr val="tx1"/>
                </a:solidFill>
                <a:effectLst/>
                <a:latin typeface="Arial" charset="0"/>
                <a:ea typeface="+mn-ea"/>
                <a:cs typeface="+mn-cs"/>
              </a:rPr>
              <a:t>Rural (n=72)</a:t>
            </a:r>
            <a:endParaRPr lang="en-US" dirty="0" smtClean="0"/>
          </a:p>
          <a:p>
            <a:r>
              <a:rPr lang="en-US" dirty="0" smtClean="0"/>
              <a:t>Deep Vein Thrombosis:  </a:t>
            </a:r>
            <a:r>
              <a:rPr lang="pt-BR" sz="1200" b="0" i="0" u="none" strike="noStrike" kern="1200" dirty="0" smtClean="0">
                <a:solidFill>
                  <a:schemeClr val="tx1"/>
                </a:solidFill>
                <a:effectLst/>
                <a:latin typeface="Arial" charset="0"/>
                <a:ea typeface="+mn-ea"/>
                <a:cs typeface="+mn-cs"/>
              </a:rPr>
              <a:t>Males 18-39 (n=60), </a:t>
            </a:r>
            <a:r>
              <a:rPr lang="pt-BR" dirty="0" smtClean="0"/>
              <a:t> </a:t>
            </a:r>
            <a:r>
              <a:rPr lang="pt-BR" sz="1200" b="0" i="0" u="none" strike="noStrike" kern="1200" dirty="0" smtClean="0">
                <a:solidFill>
                  <a:schemeClr val="tx1"/>
                </a:solidFill>
                <a:effectLst/>
                <a:latin typeface="Arial" charset="0"/>
                <a:ea typeface="+mn-ea"/>
                <a:cs typeface="+mn-cs"/>
              </a:rPr>
              <a:t>Females 18-39 (n=44), </a:t>
            </a:r>
            <a:r>
              <a:rPr lang="pt-BR" dirty="0" smtClean="0"/>
              <a:t> </a:t>
            </a:r>
            <a:r>
              <a:rPr lang="pt-BR" sz="1200" b="0" i="0" u="none" strike="noStrike" kern="1200" dirty="0" smtClean="0">
                <a:solidFill>
                  <a:schemeClr val="tx1"/>
                </a:solidFill>
                <a:effectLst/>
                <a:latin typeface="Arial" charset="0"/>
                <a:ea typeface="+mn-ea"/>
                <a:cs typeface="+mn-cs"/>
              </a:rPr>
              <a:t>Males 40-64 (n=138), </a:t>
            </a:r>
            <a:r>
              <a:rPr lang="pt-BR" dirty="0" smtClean="0"/>
              <a:t> </a:t>
            </a:r>
            <a:r>
              <a:rPr lang="pt-BR" sz="1200" b="0" i="0" u="none" strike="noStrike" kern="1200" dirty="0" smtClean="0">
                <a:solidFill>
                  <a:schemeClr val="tx1"/>
                </a:solidFill>
                <a:effectLst/>
                <a:latin typeface="Arial" charset="0"/>
                <a:ea typeface="+mn-ea"/>
                <a:cs typeface="+mn-cs"/>
              </a:rPr>
              <a:t>Females 40-64 (n=148), </a:t>
            </a:r>
            <a:r>
              <a:rPr lang="pt-BR" dirty="0" smtClean="0"/>
              <a:t> </a:t>
            </a:r>
            <a:r>
              <a:rPr lang="pt-BR" sz="1200" b="0" i="0" u="none" strike="noStrike" kern="1200" dirty="0" smtClean="0">
                <a:solidFill>
                  <a:schemeClr val="tx1"/>
                </a:solidFill>
                <a:effectLst/>
                <a:latin typeface="Arial" charset="0"/>
                <a:ea typeface="+mn-ea"/>
                <a:cs typeface="+mn-cs"/>
              </a:rPr>
              <a:t>Males 65+ (n=142), </a:t>
            </a:r>
            <a:r>
              <a:rPr lang="pt-BR" dirty="0" smtClean="0"/>
              <a:t> </a:t>
            </a:r>
            <a:r>
              <a:rPr lang="pt-BR" sz="1200" b="0" i="0" u="none" strike="noStrike" kern="1200" dirty="0" smtClean="0">
                <a:solidFill>
                  <a:schemeClr val="tx1"/>
                </a:solidFill>
                <a:effectLst/>
                <a:latin typeface="Arial" charset="0"/>
                <a:ea typeface="+mn-ea"/>
                <a:cs typeface="+mn-cs"/>
              </a:rPr>
              <a:t>Females 65+ (n=155), </a:t>
            </a:r>
            <a:r>
              <a:rPr lang="pt-BR" dirty="0" smtClean="0"/>
              <a:t> </a:t>
            </a:r>
            <a:r>
              <a:rPr lang="pt-BR" sz="1200" b="0" i="0" u="none" strike="noStrike" kern="1200" dirty="0" smtClean="0">
                <a:solidFill>
                  <a:schemeClr val="tx1"/>
                </a:solidFill>
                <a:effectLst/>
                <a:latin typeface="Arial" charset="0"/>
                <a:ea typeface="+mn-ea"/>
                <a:cs typeface="+mn-cs"/>
              </a:rPr>
              <a:t>Urban (n=443), </a:t>
            </a:r>
            <a:r>
              <a:rPr lang="pt-BR" dirty="0" smtClean="0"/>
              <a:t> </a:t>
            </a:r>
            <a:r>
              <a:rPr lang="pt-BR" sz="1200" b="0" i="0" u="none" strike="noStrike" kern="1200" dirty="0" smtClean="0">
                <a:solidFill>
                  <a:schemeClr val="tx1"/>
                </a:solidFill>
                <a:effectLst/>
                <a:latin typeface="Arial" charset="0"/>
                <a:ea typeface="+mn-ea"/>
                <a:cs typeface="+mn-cs"/>
              </a:rPr>
              <a:t>Suburban (n=175), </a:t>
            </a:r>
            <a:r>
              <a:rPr lang="pt-BR" dirty="0" smtClean="0"/>
              <a:t> </a:t>
            </a:r>
            <a:r>
              <a:rPr lang="pt-BR" sz="1200" b="0" i="0" u="none" strike="noStrike" kern="1200" dirty="0" smtClean="0">
                <a:solidFill>
                  <a:schemeClr val="tx1"/>
                </a:solidFill>
                <a:effectLst/>
                <a:latin typeface="Arial" charset="0"/>
                <a:ea typeface="+mn-ea"/>
                <a:cs typeface="+mn-cs"/>
              </a:rPr>
              <a:t>Rural (n=69)</a:t>
            </a:r>
            <a:endParaRPr lang="en-US" dirty="0" smtClean="0"/>
          </a:p>
          <a:p>
            <a:r>
              <a:rPr lang="en-US" dirty="0" smtClean="0"/>
              <a:t>AIDS:  </a:t>
            </a:r>
            <a:r>
              <a:rPr lang="pt-BR" sz="1200" b="0" i="0" u="none" strike="noStrike" kern="1200" dirty="0" smtClean="0">
                <a:solidFill>
                  <a:schemeClr val="tx1"/>
                </a:solidFill>
                <a:effectLst/>
                <a:latin typeface="Arial" charset="0"/>
                <a:ea typeface="+mn-ea"/>
                <a:cs typeface="+mn-cs"/>
              </a:rPr>
              <a:t>Males 18-39 (n=80), </a:t>
            </a:r>
            <a:r>
              <a:rPr lang="pt-BR" dirty="0" smtClean="0"/>
              <a:t> </a:t>
            </a:r>
            <a:r>
              <a:rPr lang="pt-BR" sz="1200" b="0" i="0" u="none" strike="noStrike" kern="1200" dirty="0" smtClean="0">
                <a:solidFill>
                  <a:schemeClr val="tx1"/>
                </a:solidFill>
                <a:effectLst/>
                <a:latin typeface="Arial" charset="0"/>
                <a:ea typeface="+mn-ea"/>
                <a:cs typeface="+mn-cs"/>
              </a:rPr>
              <a:t>Females 18-39 (n=62), </a:t>
            </a:r>
            <a:r>
              <a:rPr lang="pt-BR" dirty="0" smtClean="0"/>
              <a:t> </a:t>
            </a:r>
            <a:r>
              <a:rPr lang="pt-BR" sz="1200" b="0" i="0" u="none" strike="noStrike" kern="1200" dirty="0" smtClean="0">
                <a:solidFill>
                  <a:schemeClr val="tx1"/>
                </a:solidFill>
                <a:effectLst/>
                <a:latin typeface="Arial" charset="0"/>
                <a:ea typeface="+mn-ea"/>
                <a:cs typeface="+mn-cs"/>
              </a:rPr>
              <a:t>Males 40-64 (n=147), </a:t>
            </a:r>
            <a:r>
              <a:rPr lang="pt-BR" dirty="0" smtClean="0"/>
              <a:t> </a:t>
            </a:r>
            <a:r>
              <a:rPr lang="pt-BR" sz="1200" b="0" i="0" u="none" strike="noStrike" kern="1200" dirty="0" smtClean="0">
                <a:solidFill>
                  <a:schemeClr val="tx1"/>
                </a:solidFill>
                <a:effectLst/>
                <a:latin typeface="Arial" charset="0"/>
                <a:ea typeface="+mn-ea"/>
                <a:cs typeface="+mn-cs"/>
              </a:rPr>
              <a:t>Females 40-64 (n=160), </a:t>
            </a:r>
            <a:r>
              <a:rPr lang="pt-BR" dirty="0" smtClean="0"/>
              <a:t> </a:t>
            </a:r>
            <a:r>
              <a:rPr lang="pt-BR" sz="1200" b="0" i="0" u="none" strike="noStrike" kern="1200" dirty="0" smtClean="0">
                <a:solidFill>
                  <a:schemeClr val="tx1"/>
                </a:solidFill>
                <a:effectLst/>
                <a:latin typeface="Arial" charset="0"/>
                <a:ea typeface="+mn-ea"/>
                <a:cs typeface="+mn-cs"/>
              </a:rPr>
              <a:t>Males 65+ (n=144), </a:t>
            </a:r>
            <a:r>
              <a:rPr lang="pt-BR" dirty="0" smtClean="0"/>
              <a:t> </a:t>
            </a:r>
            <a:r>
              <a:rPr lang="pt-BR" sz="1200" b="0" i="0" u="none" strike="noStrike" kern="1200" dirty="0" smtClean="0">
                <a:solidFill>
                  <a:schemeClr val="tx1"/>
                </a:solidFill>
                <a:effectLst/>
                <a:latin typeface="Arial" charset="0"/>
                <a:ea typeface="+mn-ea"/>
                <a:cs typeface="+mn-cs"/>
              </a:rPr>
              <a:t>Females 65+ (n=155), </a:t>
            </a:r>
            <a:r>
              <a:rPr lang="pt-BR" dirty="0" smtClean="0"/>
              <a:t> </a:t>
            </a:r>
            <a:r>
              <a:rPr lang="pt-BR" sz="1200" b="0" i="0" u="none" strike="noStrike" kern="1200" dirty="0" smtClean="0">
                <a:solidFill>
                  <a:schemeClr val="tx1"/>
                </a:solidFill>
                <a:effectLst/>
                <a:latin typeface="Arial" charset="0"/>
                <a:ea typeface="+mn-ea"/>
                <a:cs typeface="+mn-cs"/>
              </a:rPr>
              <a:t>Urban (n=491), </a:t>
            </a:r>
            <a:r>
              <a:rPr lang="pt-BR" dirty="0" smtClean="0"/>
              <a:t> </a:t>
            </a:r>
            <a:r>
              <a:rPr lang="pt-BR" sz="1200" b="0" i="0" u="none" strike="noStrike" kern="1200" dirty="0" smtClean="0">
                <a:solidFill>
                  <a:schemeClr val="tx1"/>
                </a:solidFill>
                <a:effectLst/>
                <a:latin typeface="Arial" charset="0"/>
                <a:ea typeface="+mn-ea"/>
                <a:cs typeface="+mn-cs"/>
              </a:rPr>
              <a:t>Suburban (n=187), </a:t>
            </a:r>
            <a:r>
              <a:rPr lang="pt-BR" dirty="0" smtClean="0"/>
              <a:t> </a:t>
            </a:r>
            <a:r>
              <a:rPr lang="pt-BR" sz="1200" b="0" i="0" u="none" strike="noStrike" kern="1200" dirty="0" smtClean="0">
                <a:solidFill>
                  <a:schemeClr val="tx1"/>
                </a:solidFill>
                <a:effectLst/>
                <a:latin typeface="Arial" charset="0"/>
                <a:ea typeface="+mn-ea"/>
                <a:cs typeface="+mn-cs"/>
              </a:rPr>
              <a:t>Rural (n=70)</a:t>
            </a:r>
            <a:endParaRPr lang="en-US" dirty="0" smtClean="0"/>
          </a:p>
          <a:p>
            <a:r>
              <a:rPr lang="en-US" dirty="0" smtClean="0"/>
              <a:t>Pulmonary Embolism:  </a:t>
            </a:r>
            <a:r>
              <a:rPr lang="pt-BR" sz="1200" b="0" i="0" u="none" strike="noStrike" kern="1200" dirty="0" smtClean="0">
                <a:solidFill>
                  <a:schemeClr val="tx1"/>
                </a:solidFill>
                <a:effectLst/>
                <a:latin typeface="Arial" charset="0"/>
                <a:ea typeface="+mn-ea"/>
                <a:cs typeface="+mn-cs"/>
              </a:rPr>
              <a:t>Males 18-39 (n=28*), </a:t>
            </a:r>
            <a:r>
              <a:rPr lang="pt-BR" dirty="0" smtClean="0"/>
              <a:t> </a:t>
            </a:r>
            <a:r>
              <a:rPr lang="pt-BR" sz="1200" b="0" i="0" u="none" strike="noStrike" kern="1200" dirty="0" smtClean="0">
                <a:solidFill>
                  <a:schemeClr val="tx1"/>
                </a:solidFill>
                <a:effectLst/>
                <a:latin typeface="Arial" charset="0"/>
                <a:ea typeface="+mn-ea"/>
                <a:cs typeface="+mn-cs"/>
              </a:rPr>
              <a:t>Females 18-39 (n=32), </a:t>
            </a:r>
            <a:r>
              <a:rPr lang="pt-BR" dirty="0" smtClean="0"/>
              <a:t> </a:t>
            </a:r>
            <a:r>
              <a:rPr lang="pt-BR" sz="1200" b="0" i="0" u="none" strike="noStrike" kern="1200" dirty="0" smtClean="0">
                <a:solidFill>
                  <a:schemeClr val="tx1"/>
                </a:solidFill>
                <a:effectLst/>
                <a:latin typeface="Arial" charset="0"/>
                <a:ea typeface="+mn-ea"/>
                <a:cs typeface="+mn-cs"/>
              </a:rPr>
              <a:t>Males 40-64 (n=94), </a:t>
            </a:r>
            <a:r>
              <a:rPr lang="pt-BR" dirty="0" smtClean="0"/>
              <a:t> </a:t>
            </a:r>
            <a:r>
              <a:rPr lang="pt-BR" sz="1200" b="0" i="0" u="none" strike="noStrike" kern="1200" dirty="0" smtClean="0">
                <a:solidFill>
                  <a:schemeClr val="tx1"/>
                </a:solidFill>
                <a:effectLst/>
                <a:latin typeface="Arial" charset="0"/>
                <a:ea typeface="+mn-ea"/>
                <a:cs typeface="+mn-cs"/>
              </a:rPr>
              <a:t>Females 40-64 (n=117), </a:t>
            </a:r>
            <a:r>
              <a:rPr lang="pt-BR" dirty="0" smtClean="0"/>
              <a:t> </a:t>
            </a:r>
            <a:r>
              <a:rPr lang="pt-BR" sz="1200" b="0" i="0" u="none" strike="noStrike" kern="1200" dirty="0" smtClean="0">
                <a:solidFill>
                  <a:schemeClr val="tx1"/>
                </a:solidFill>
                <a:effectLst/>
                <a:latin typeface="Arial" charset="0"/>
                <a:ea typeface="+mn-ea"/>
                <a:cs typeface="+mn-cs"/>
              </a:rPr>
              <a:t>Males 65+ (n=108), </a:t>
            </a:r>
            <a:r>
              <a:rPr lang="pt-BR" dirty="0" smtClean="0"/>
              <a:t> </a:t>
            </a:r>
            <a:r>
              <a:rPr lang="pt-BR" sz="1200" b="0" i="0" u="none" strike="noStrike" kern="1200" dirty="0" smtClean="0">
                <a:solidFill>
                  <a:schemeClr val="tx1"/>
                </a:solidFill>
                <a:effectLst/>
                <a:latin typeface="Arial" charset="0"/>
                <a:ea typeface="+mn-ea"/>
                <a:cs typeface="+mn-cs"/>
              </a:rPr>
              <a:t>Females 65+ (n=132), </a:t>
            </a:r>
            <a:r>
              <a:rPr lang="pt-BR" dirty="0" smtClean="0"/>
              <a:t> </a:t>
            </a:r>
            <a:r>
              <a:rPr lang="pt-BR" sz="1200" b="0" i="0" u="none" strike="noStrike" kern="1200" dirty="0" smtClean="0">
                <a:solidFill>
                  <a:schemeClr val="tx1"/>
                </a:solidFill>
                <a:effectLst/>
                <a:latin typeface="Arial" charset="0"/>
                <a:ea typeface="+mn-ea"/>
                <a:cs typeface="+mn-cs"/>
              </a:rPr>
              <a:t>Urban (n=327), </a:t>
            </a:r>
            <a:r>
              <a:rPr lang="pt-BR" dirty="0" smtClean="0"/>
              <a:t> </a:t>
            </a:r>
            <a:r>
              <a:rPr lang="pt-BR" sz="1200" b="0" i="0" u="none" strike="noStrike" kern="1200" dirty="0" smtClean="0">
                <a:solidFill>
                  <a:schemeClr val="tx1"/>
                </a:solidFill>
                <a:effectLst/>
                <a:latin typeface="Arial" charset="0"/>
                <a:ea typeface="+mn-ea"/>
                <a:cs typeface="+mn-cs"/>
              </a:rPr>
              <a:t>Suburban (n=133), </a:t>
            </a:r>
            <a:r>
              <a:rPr lang="pt-BR" dirty="0" smtClean="0"/>
              <a:t> </a:t>
            </a:r>
            <a:r>
              <a:rPr lang="pt-BR" sz="1200" b="0" i="0" u="none" strike="noStrike" kern="1200" dirty="0" smtClean="0">
                <a:solidFill>
                  <a:schemeClr val="tx1"/>
                </a:solidFill>
                <a:effectLst/>
                <a:latin typeface="Arial" charset="0"/>
                <a:ea typeface="+mn-ea"/>
                <a:cs typeface="+mn-cs"/>
              </a:rPr>
              <a:t>Rural (n=51)</a:t>
            </a:r>
            <a:endParaRPr lang="en-US" dirty="0" smtClean="0"/>
          </a:p>
          <a:p>
            <a:r>
              <a:rPr lang="en-US" dirty="0" smtClean="0"/>
              <a:t>High Blood Pressure:  </a:t>
            </a:r>
            <a:r>
              <a:rPr lang="pt-BR" sz="1200" b="0" i="0" u="none" strike="noStrike" kern="1200" dirty="0" smtClean="0">
                <a:solidFill>
                  <a:schemeClr val="tx1"/>
                </a:solidFill>
                <a:effectLst/>
                <a:latin typeface="Arial" charset="0"/>
                <a:ea typeface="+mn-ea"/>
                <a:cs typeface="+mn-cs"/>
              </a:rPr>
              <a:t>Males 18-39 (n=79), </a:t>
            </a:r>
            <a:r>
              <a:rPr lang="pt-BR" dirty="0" smtClean="0"/>
              <a:t> </a:t>
            </a:r>
            <a:r>
              <a:rPr lang="pt-BR" sz="1200" b="0" i="0" u="none" strike="noStrike" kern="1200" dirty="0" smtClean="0">
                <a:solidFill>
                  <a:schemeClr val="tx1"/>
                </a:solidFill>
                <a:effectLst/>
                <a:latin typeface="Arial" charset="0"/>
                <a:ea typeface="+mn-ea"/>
                <a:cs typeface="+mn-cs"/>
              </a:rPr>
              <a:t>Females 18-39 (n=61), </a:t>
            </a:r>
            <a:r>
              <a:rPr lang="pt-BR" dirty="0" smtClean="0"/>
              <a:t> </a:t>
            </a:r>
            <a:r>
              <a:rPr lang="pt-BR" sz="1200" b="0" i="0" u="none" strike="noStrike" kern="1200" dirty="0" smtClean="0">
                <a:solidFill>
                  <a:schemeClr val="tx1"/>
                </a:solidFill>
                <a:effectLst/>
                <a:latin typeface="Arial" charset="0"/>
                <a:ea typeface="+mn-ea"/>
                <a:cs typeface="+mn-cs"/>
              </a:rPr>
              <a:t>Males 40-64 (n=146), </a:t>
            </a:r>
            <a:r>
              <a:rPr lang="pt-BR" dirty="0" smtClean="0"/>
              <a:t> </a:t>
            </a:r>
            <a:r>
              <a:rPr lang="pt-BR" sz="1200" b="0" i="0" u="none" strike="noStrike" kern="1200" dirty="0" smtClean="0">
                <a:solidFill>
                  <a:schemeClr val="tx1"/>
                </a:solidFill>
                <a:effectLst/>
                <a:latin typeface="Arial" charset="0"/>
                <a:ea typeface="+mn-ea"/>
                <a:cs typeface="+mn-cs"/>
              </a:rPr>
              <a:t>Females 40-64 (n=162), </a:t>
            </a:r>
            <a:r>
              <a:rPr lang="pt-BR" dirty="0" smtClean="0"/>
              <a:t> </a:t>
            </a:r>
            <a:r>
              <a:rPr lang="pt-BR" sz="1200" b="0" i="0" u="none" strike="noStrike" kern="1200" dirty="0" smtClean="0">
                <a:solidFill>
                  <a:schemeClr val="tx1"/>
                </a:solidFill>
                <a:effectLst/>
                <a:latin typeface="Arial" charset="0"/>
                <a:ea typeface="+mn-ea"/>
                <a:cs typeface="+mn-cs"/>
              </a:rPr>
              <a:t>Males 65+ (n=153), </a:t>
            </a:r>
            <a:r>
              <a:rPr lang="pt-BR" dirty="0" smtClean="0"/>
              <a:t> </a:t>
            </a:r>
            <a:r>
              <a:rPr lang="pt-BR" sz="1200" b="0" i="0" u="none" strike="noStrike" kern="1200" dirty="0" smtClean="0">
                <a:solidFill>
                  <a:schemeClr val="tx1"/>
                </a:solidFill>
                <a:effectLst/>
                <a:latin typeface="Arial" charset="0"/>
                <a:ea typeface="+mn-ea"/>
                <a:cs typeface="+mn-cs"/>
              </a:rPr>
              <a:t>Females 65+ (n=158), </a:t>
            </a:r>
            <a:r>
              <a:rPr lang="pt-BR" dirty="0" smtClean="0"/>
              <a:t> </a:t>
            </a:r>
            <a:r>
              <a:rPr lang="pt-BR" sz="1200" b="0" i="0" u="none" strike="noStrike" kern="1200" dirty="0" smtClean="0">
                <a:solidFill>
                  <a:schemeClr val="tx1"/>
                </a:solidFill>
                <a:effectLst/>
                <a:latin typeface="Arial" charset="0"/>
                <a:ea typeface="+mn-ea"/>
                <a:cs typeface="+mn-cs"/>
              </a:rPr>
              <a:t>Urban (n=498), </a:t>
            </a:r>
            <a:r>
              <a:rPr lang="pt-BR" dirty="0" smtClean="0"/>
              <a:t> </a:t>
            </a:r>
            <a:r>
              <a:rPr lang="pt-BR" sz="1200" b="0" i="0" u="none" strike="noStrike" kern="1200" dirty="0" smtClean="0">
                <a:solidFill>
                  <a:schemeClr val="tx1"/>
                </a:solidFill>
                <a:effectLst/>
                <a:latin typeface="Arial" charset="0"/>
                <a:ea typeface="+mn-ea"/>
                <a:cs typeface="+mn-cs"/>
              </a:rPr>
              <a:t>Suburban (n=189), </a:t>
            </a:r>
            <a:r>
              <a:rPr lang="pt-BR" dirty="0" smtClean="0"/>
              <a:t> </a:t>
            </a:r>
            <a:r>
              <a:rPr lang="pt-BR" sz="1200" b="0" i="0" u="none" strike="noStrike" kern="1200" dirty="0" smtClean="0">
                <a:solidFill>
                  <a:schemeClr val="tx1"/>
                </a:solidFill>
                <a:effectLst/>
                <a:latin typeface="Arial" charset="0"/>
                <a:ea typeface="+mn-ea"/>
                <a:cs typeface="+mn-cs"/>
              </a:rPr>
              <a:t>Rural (n=72)</a:t>
            </a:r>
            <a:endParaRPr lang="en-US" dirty="0" smtClean="0"/>
          </a:p>
          <a:p>
            <a:r>
              <a:rPr lang="en-US" dirty="0" smtClean="0"/>
              <a:t>Breast Cancer:  </a:t>
            </a:r>
            <a:r>
              <a:rPr lang="pt-BR" sz="1200" b="0" i="0" u="none" strike="noStrike" kern="1200" dirty="0" smtClean="0">
                <a:solidFill>
                  <a:schemeClr val="tx1"/>
                </a:solidFill>
                <a:effectLst/>
                <a:latin typeface="Arial" charset="0"/>
                <a:ea typeface="+mn-ea"/>
                <a:cs typeface="+mn-cs"/>
              </a:rPr>
              <a:t>Males 18-39 (n=0), </a:t>
            </a:r>
            <a:r>
              <a:rPr lang="pt-BR" dirty="0" smtClean="0"/>
              <a:t> </a:t>
            </a:r>
            <a:r>
              <a:rPr lang="pt-BR" sz="1200" b="0" i="0" u="none" strike="noStrike" kern="1200" dirty="0" smtClean="0">
                <a:solidFill>
                  <a:schemeClr val="tx1"/>
                </a:solidFill>
                <a:effectLst/>
                <a:latin typeface="Arial" charset="0"/>
                <a:ea typeface="+mn-ea"/>
                <a:cs typeface="+mn-cs"/>
              </a:rPr>
              <a:t>Females 18-39 (n=63), </a:t>
            </a:r>
            <a:r>
              <a:rPr lang="pt-BR" dirty="0" smtClean="0"/>
              <a:t> </a:t>
            </a:r>
            <a:r>
              <a:rPr lang="pt-BR" sz="1200" b="0" i="0" u="none" strike="noStrike" kern="1200" dirty="0" smtClean="0">
                <a:solidFill>
                  <a:schemeClr val="tx1"/>
                </a:solidFill>
                <a:effectLst/>
                <a:latin typeface="Arial" charset="0"/>
                <a:ea typeface="+mn-ea"/>
                <a:cs typeface="+mn-cs"/>
              </a:rPr>
              <a:t>Males 40-64 (n=0), </a:t>
            </a:r>
            <a:r>
              <a:rPr lang="pt-BR" dirty="0" smtClean="0"/>
              <a:t> </a:t>
            </a:r>
            <a:r>
              <a:rPr lang="pt-BR" sz="1200" b="0" i="0" u="none" strike="noStrike" kern="1200" dirty="0" smtClean="0">
                <a:solidFill>
                  <a:schemeClr val="tx1"/>
                </a:solidFill>
                <a:effectLst/>
                <a:latin typeface="Arial" charset="0"/>
                <a:ea typeface="+mn-ea"/>
                <a:cs typeface="+mn-cs"/>
              </a:rPr>
              <a:t>Females 40-64 (n=160), </a:t>
            </a:r>
            <a:r>
              <a:rPr lang="pt-BR" dirty="0" smtClean="0"/>
              <a:t> </a:t>
            </a:r>
            <a:r>
              <a:rPr lang="pt-BR" sz="1200" b="0" i="0" u="none" strike="noStrike" kern="1200" dirty="0" smtClean="0">
                <a:solidFill>
                  <a:schemeClr val="tx1"/>
                </a:solidFill>
                <a:effectLst/>
                <a:latin typeface="Arial" charset="0"/>
                <a:ea typeface="+mn-ea"/>
                <a:cs typeface="+mn-cs"/>
              </a:rPr>
              <a:t>Males 65+ (n=0), </a:t>
            </a:r>
            <a:r>
              <a:rPr lang="pt-BR" dirty="0" smtClean="0"/>
              <a:t> </a:t>
            </a:r>
            <a:r>
              <a:rPr lang="pt-BR" sz="1200" b="0" i="0" u="none" strike="noStrike" kern="1200" dirty="0" smtClean="0">
                <a:solidFill>
                  <a:schemeClr val="tx1"/>
                </a:solidFill>
                <a:effectLst/>
                <a:latin typeface="Arial" charset="0"/>
                <a:ea typeface="+mn-ea"/>
                <a:cs typeface="+mn-cs"/>
              </a:rPr>
              <a:t>Females 65+ (n=158), </a:t>
            </a:r>
            <a:r>
              <a:rPr lang="pt-BR" dirty="0" smtClean="0"/>
              <a:t> </a:t>
            </a:r>
            <a:r>
              <a:rPr lang="pt-BR" sz="1200" b="0" i="0" u="none" strike="noStrike" kern="1200" dirty="0" smtClean="0">
                <a:solidFill>
                  <a:schemeClr val="tx1"/>
                </a:solidFill>
                <a:effectLst/>
                <a:latin typeface="Arial" charset="0"/>
                <a:ea typeface="+mn-ea"/>
                <a:cs typeface="+mn-cs"/>
              </a:rPr>
              <a:t>Urban (n=235), </a:t>
            </a:r>
            <a:r>
              <a:rPr lang="pt-BR" dirty="0" smtClean="0"/>
              <a:t> </a:t>
            </a:r>
            <a:r>
              <a:rPr lang="pt-BR" sz="1200" b="0" i="0" u="none" strike="noStrike" kern="1200" dirty="0" smtClean="0">
                <a:solidFill>
                  <a:schemeClr val="tx1"/>
                </a:solidFill>
                <a:effectLst/>
                <a:latin typeface="Arial" charset="0"/>
                <a:ea typeface="+mn-ea"/>
                <a:cs typeface="+mn-cs"/>
              </a:rPr>
              <a:t>Suburban (n=106), </a:t>
            </a:r>
            <a:r>
              <a:rPr lang="pt-BR" dirty="0" smtClean="0"/>
              <a:t> </a:t>
            </a:r>
            <a:r>
              <a:rPr lang="pt-BR" sz="1200" b="0" i="0" u="none" strike="noStrike" kern="1200" dirty="0" smtClean="0">
                <a:solidFill>
                  <a:schemeClr val="tx1"/>
                </a:solidFill>
                <a:effectLst/>
                <a:latin typeface="Arial" charset="0"/>
                <a:ea typeface="+mn-ea"/>
                <a:cs typeface="+mn-cs"/>
              </a:rPr>
              <a:t>Rural (n=40)</a:t>
            </a:r>
            <a:endParaRPr lang="en-US" dirty="0" smtClean="0"/>
          </a:p>
          <a:p>
            <a:r>
              <a:rPr lang="en-US" dirty="0" smtClean="0"/>
              <a:t>Prostate Cancer: </a:t>
            </a:r>
            <a:r>
              <a:rPr lang="pt-BR" sz="1200" b="0" i="0" u="none" strike="noStrike" kern="1200" dirty="0" smtClean="0">
                <a:solidFill>
                  <a:schemeClr val="tx1"/>
                </a:solidFill>
                <a:effectLst/>
                <a:latin typeface="Arial" charset="0"/>
                <a:ea typeface="+mn-ea"/>
                <a:cs typeface="+mn-cs"/>
              </a:rPr>
              <a:t>Males 18-39 (n=72), </a:t>
            </a:r>
            <a:r>
              <a:rPr lang="pt-BR" dirty="0" smtClean="0"/>
              <a:t> </a:t>
            </a:r>
            <a:r>
              <a:rPr lang="pt-BR" sz="1200" b="0" i="0" u="none" strike="noStrike" kern="1200" dirty="0" smtClean="0">
                <a:solidFill>
                  <a:schemeClr val="tx1"/>
                </a:solidFill>
                <a:effectLst/>
                <a:latin typeface="Arial" charset="0"/>
                <a:ea typeface="+mn-ea"/>
                <a:cs typeface="+mn-cs"/>
              </a:rPr>
              <a:t>Females 18-39 (n=0), </a:t>
            </a:r>
            <a:r>
              <a:rPr lang="pt-BR" dirty="0" smtClean="0"/>
              <a:t> </a:t>
            </a:r>
            <a:r>
              <a:rPr lang="pt-BR" sz="1200" b="0" i="0" u="none" strike="noStrike" kern="1200" dirty="0" smtClean="0">
                <a:solidFill>
                  <a:schemeClr val="tx1"/>
                </a:solidFill>
                <a:effectLst/>
                <a:latin typeface="Arial" charset="0"/>
                <a:ea typeface="+mn-ea"/>
                <a:cs typeface="+mn-cs"/>
              </a:rPr>
              <a:t>Males 40-64 (n=146), </a:t>
            </a:r>
            <a:r>
              <a:rPr lang="pt-BR" dirty="0" smtClean="0"/>
              <a:t> </a:t>
            </a:r>
            <a:r>
              <a:rPr lang="pt-BR" sz="1200" b="0" i="0" u="none" strike="noStrike" kern="1200" dirty="0" smtClean="0">
                <a:solidFill>
                  <a:schemeClr val="tx1"/>
                </a:solidFill>
                <a:effectLst/>
                <a:latin typeface="Arial" charset="0"/>
                <a:ea typeface="+mn-ea"/>
                <a:cs typeface="+mn-cs"/>
              </a:rPr>
              <a:t>Females 40-64 (n=0), </a:t>
            </a:r>
            <a:r>
              <a:rPr lang="pt-BR" dirty="0" smtClean="0"/>
              <a:t> </a:t>
            </a:r>
            <a:r>
              <a:rPr lang="pt-BR" sz="1200" b="0" i="0" u="none" strike="noStrike" kern="1200" dirty="0" smtClean="0">
                <a:solidFill>
                  <a:schemeClr val="tx1"/>
                </a:solidFill>
                <a:effectLst/>
                <a:latin typeface="Arial" charset="0"/>
                <a:ea typeface="+mn-ea"/>
                <a:cs typeface="+mn-cs"/>
              </a:rPr>
              <a:t>Males 65+ (n=147), </a:t>
            </a:r>
            <a:r>
              <a:rPr lang="pt-BR" dirty="0" smtClean="0"/>
              <a:t> </a:t>
            </a:r>
            <a:r>
              <a:rPr lang="pt-BR" sz="1200" b="0" i="0" u="none" strike="noStrike" kern="1200" dirty="0" smtClean="0">
                <a:solidFill>
                  <a:schemeClr val="tx1"/>
                </a:solidFill>
                <a:effectLst/>
                <a:latin typeface="Arial" charset="0"/>
                <a:ea typeface="+mn-ea"/>
                <a:cs typeface="+mn-cs"/>
              </a:rPr>
              <a:t>Females 65+ (n=0), </a:t>
            </a:r>
            <a:r>
              <a:rPr lang="pt-BR" dirty="0" smtClean="0"/>
              <a:t> </a:t>
            </a:r>
            <a:r>
              <a:rPr lang="pt-BR" sz="1200" b="0" i="0" u="none" strike="noStrike" kern="1200" dirty="0" smtClean="0">
                <a:solidFill>
                  <a:schemeClr val="tx1"/>
                </a:solidFill>
                <a:effectLst/>
                <a:latin typeface="Arial" charset="0"/>
                <a:ea typeface="+mn-ea"/>
                <a:cs typeface="+mn-cs"/>
              </a:rPr>
              <a:t>Urban (n=254), </a:t>
            </a:r>
            <a:r>
              <a:rPr lang="pt-BR" dirty="0" smtClean="0"/>
              <a:t> </a:t>
            </a:r>
            <a:r>
              <a:rPr lang="pt-BR" sz="1200" b="0" i="0" u="none" strike="noStrike" kern="1200" dirty="0" smtClean="0">
                <a:solidFill>
                  <a:schemeClr val="tx1"/>
                </a:solidFill>
                <a:effectLst/>
                <a:latin typeface="Arial" charset="0"/>
                <a:ea typeface="+mn-ea"/>
                <a:cs typeface="+mn-cs"/>
              </a:rPr>
              <a:t>Suburban (n=79), </a:t>
            </a:r>
            <a:r>
              <a:rPr lang="pt-BR" dirty="0" smtClean="0"/>
              <a:t> </a:t>
            </a:r>
            <a:r>
              <a:rPr lang="pt-BR" sz="1200" b="0" i="0" u="none" strike="noStrike" kern="1200" dirty="0" smtClean="0">
                <a:solidFill>
                  <a:schemeClr val="tx1"/>
                </a:solidFill>
                <a:effectLst/>
                <a:latin typeface="Arial" charset="0"/>
                <a:ea typeface="+mn-ea"/>
                <a:cs typeface="+mn-cs"/>
              </a:rPr>
              <a:t>Rural (n=32)</a:t>
            </a:r>
            <a:endParaRPr lang="en-US" dirty="0"/>
          </a:p>
        </p:txBody>
      </p:sp>
      <p:sp>
        <p:nvSpPr>
          <p:cNvPr id="4" name="Slide Number Placeholder 3"/>
          <p:cNvSpPr>
            <a:spLocks noGrp="1"/>
          </p:cNvSpPr>
          <p:nvPr>
            <p:ph type="sldNum" sz="quarter" idx="10"/>
          </p:nvPr>
        </p:nvSpPr>
        <p:spPr/>
        <p:txBody>
          <a:bodyPr/>
          <a:lstStyle/>
          <a:p>
            <a:fld id="{B071385B-D6F2-42F4-9560-DDAAB26E7B7A}" type="slidenum">
              <a:rPr lang="en-US" smtClean="0"/>
              <a:pPr/>
              <a:t>178</a:t>
            </a:fld>
            <a:endParaRPr lang="en-US"/>
          </a:p>
        </p:txBody>
      </p:sp>
    </p:spTree>
    <p:extLst>
      <p:ext uri="{BB962C8B-B14F-4D97-AF65-F5344CB8AC3E}">
        <p14:creationId xmlns:p14="http://schemas.microsoft.com/office/powerpoint/2010/main" val="57549896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Heart Attack:  </a:t>
            </a:r>
            <a:r>
              <a:rPr lang="pt-BR" sz="1200" b="0" i="0" u="none" strike="noStrike" kern="1200" dirty="0" smtClean="0">
                <a:solidFill>
                  <a:schemeClr val="tx1"/>
                </a:solidFill>
                <a:effectLst/>
                <a:latin typeface="Arial" charset="0"/>
                <a:ea typeface="+mn-ea"/>
                <a:cs typeface="+mn-cs"/>
              </a:rPr>
              <a:t>Males 18-39 (n=78), </a:t>
            </a:r>
            <a:r>
              <a:rPr lang="pt-BR" dirty="0" smtClean="0"/>
              <a:t> </a:t>
            </a:r>
            <a:r>
              <a:rPr lang="pt-BR" sz="1200" b="0" i="0" u="none" strike="noStrike" kern="1200" dirty="0" smtClean="0">
                <a:solidFill>
                  <a:schemeClr val="tx1"/>
                </a:solidFill>
                <a:effectLst/>
                <a:latin typeface="Arial" charset="0"/>
                <a:ea typeface="+mn-ea"/>
                <a:cs typeface="+mn-cs"/>
              </a:rPr>
              <a:t>Females 18-39 (n=63), </a:t>
            </a:r>
            <a:r>
              <a:rPr lang="pt-BR" dirty="0" smtClean="0"/>
              <a:t> </a:t>
            </a:r>
            <a:r>
              <a:rPr lang="pt-BR" sz="1200" b="0" i="0" u="none" strike="noStrike" kern="1200" dirty="0" smtClean="0">
                <a:solidFill>
                  <a:schemeClr val="tx1"/>
                </a:solidFill>
                <a:effectLst/>
                <a:latin typeface="Arial" charset="0"/>
                <a:ea typeface="+mn-ea"/>
                <a:cs typeface="+mn-cs"/>
              </a:rPr>
              <a:t>Males 40-64 (n=148), </a:t>
            </a:r>
            <a:r>
              <a:rPr lang="pt-BR" dirty="0" smtClean="0"/>
              <a:t> </a:t>
            </a:r>
            <a:r>
              <a:rPr lang="pt-BR" sz="1200" b="0" i="0" u="none" strike="noStrike" kern="1200" dirty="0" smtClean="0">
                <a:solidFill>
                  <a:schemeClr val="tx1"/>
                </a:solidFill>
                <a:effectLst/>
                <a:latin typeface="Arial" charset="0"/>
                <a:ea typeface="+mn-ea"/>
                <a:cs typeface="+mn-cs"/>
              </a:rPr>
              <a:t>Females 40-64 (n=160), </a:t>
            </a:r>
            <a:r>
              <a:rPr lang="pt-BR" dirty="0" smtClean="0"/>
              <a:t> </a:t>
            </a:r>
            <a:r>
              <a:rPr lang="pt-BR" sz="1200" b="0" i="0" u="none" strike="noStrike" kern="1200" dirty="0" smtClean="0">
                <a:solidFill>
                  <a:schemeClr val="tx1"/>
                </a:solidFill>
                <a:effectLst/>
                <a:latin typeface="Arial" charset="0"/>
                <a:ea typeface="+mn-ea"/>
                <a:cs typeface="+mn-cs"/>
              </a:rPr>
              <a:t>Males 65+ (n=148), </a:t>
            </a:r>
            <a:r>
              <a:rPr lang="pt-BR" dirty="0" smtClean="0"/>
              <a:t> </a:t>
            </a:r>
            <a:r>
              <a:rPr lang="pt-BR" sz="1200" b="0" i="0" u="none" strike="noStrike" kern="1200" dirty="0" smtClean="0">
                <a:solidFill>
                  <a:schemeClr val="tx1"/>
                </a:solidFill>
                <a:effectLst/>
                <a:latin typeface="Arial" charset="0"/>
                <a:ea typeface="+mn-ea"/>
                <a:cs typeface="+mn-cs"/>
              </a:rPr>
              <a:t>Females 65+ (n=158), </a:t>
            </a:r>
            <a:r>
              <a:rPr lang="pt-BR" dirty="0" smtClean="0"/>
              <a:t> </a:t>
            </a:r>
            <a:r>
              <a:rPr lang="pt-BR" sz="1200" b="0" i="0" u="none" strike="noStrike" kern="1200" dirty="0" smtClean="0">
                <a:solidFill>
                  <a:schemeClr val="tx1"/>
                </a:solidFill>
                <a:effectLst/>
                <a:latin typeface="Arial" charset="0"/>
                <a:ea typeface="+mn-ea"/>
                <a:cs typeface="+mn-cs"/>
              </a:rPr>
              <a:t>Urban (n=495), </a:t>
            </a:r>
            <a:r>
              <a:rPr lang="pt-BR" dirty="0" smtClean="0"/>
              <a:t> </a:t>
            </a:r>
            <a:r>
              <a:rPr lang="pt-BR" sz="1200" b="0" i="0" u="none" strike="noStrike" kern="1200" dirty="0" smtClean="0">
                <a:solidFill>
                  <a:schemeClr val="tx1"/>
                </a:solidFill>
                <a:effectLst/>
                <a:latin typeface="Arial" charset="0"/>
                <a:ea typeface="+mn-ea"/>
                <a:cs typeface="+mn-cs"/>
              </a:rPr>
              <a:t>Suburban (n=188), </a:t>
            </a:r>
            <a:r>
              <a:rPr lang="pt-BR" dirty="0" smtClean="0"/>
              <a:t> </a:t>
            </a:r>
            <a:r>
              <a:rPr lang="pt-BR" sz="1200" b="0" i="0" u="none" strike="noStrike" kern="1200" dirty="0" smtClean="0">
                <a:solidFill>
                  <a:schemeClr val="tx1"/>
                </a:solidFill>
                <a:effectLst/>
                <a:latin typeface="Arial" charset="0"/>
                <a:ea typeface="+mn-ea"/>
                <a:cs typeface="+mn-cs"/>
              </a:rPr>
              <a:t>Rural (n=72)</a:t>
            </a:r>
            <a:endParaRPr lang="en-US" dirty="0" smtClean="0"/>
          </a:p>
          <a:p>
            <a:r>
              <a:rPr lang="en-US" dirty="0" smtClean="0"/>
              <a:t>Thrombosis:  </a:t>
            </a:r>
            <a:r>
              <a:rPr lang="pt-BR" sz="1200" b="0" i="0" u="none" strike="noStrike" kern="1200" dirty="0" smtClean="0">
                <a:solidFill>
                  <a:schemeClr val="tx1"/>
                </a:solidFill>
                <a:effectLst/>
                <a:latin typeface="Arial" charset="0"/>
                <a:ea typeface="+mn-ea"/>
                <a:cs typeface="+mn-cs"/>
              </a:rPr>
              <a:t>Males 18-39 (n=42), </a:t>
            </a:r>
            <a:r>
              <a:rPr lang="pt-BR" dirty="0" smtClean="0"/>
              <a:t> </a:t>
            </a:r>
            <a:r>
              <a:rPr lang="pt-BR" sz="1200" b="0" i="0" u="none" strike="noStrike" kern="1200" dirty="0" smtClean="0">
                <a:solidFill>
                  <a:schemeClr val="tx1"/>
                </a:solidFill>
                <a:effectLst/>
                <a:latin typeface="Arial" charset="0"/>
                <a:ea typeface="+mn-ea"/>
                <a:cs typeface="+mn-cs"/>
              </a:rPr>
              <a:t>Females 18-39 (n=33), </a:t>
            </a:r>
            <a:r>
              <a:rPr lang="pt-BR" dirty="0" smtClean="0"/>
              <a:t> </a:t>
            </a:r>
            <a:r>
              <a:rPr lang="pt-BR" sz="1200" b="0" i="0" u="none" strike="noStrike" kern="1200" dirty="0" smtClean="0">
                <a:solidFill>
                  <a:schemeClr val="tx1"/>
                </a:solidFill>
                <a:effectLst/>
                <a:latin typeface="Arial" charset="0"/>
                <a:ea typeface="+mn-ea"/>
                <a:cs typeface="+mn-cs"/>
              </a:rPr>
              <a:t>Males 40-64 (n=117), </a:t>
            </a:r>
            <a:r>
              <a:rPr lang="pt-BR" dirty="0" smtClean="0"/>
              <a:t> </a:t>
            </a:r>
            <a:r>
              <a:rPr lang="pt-BR" sz="1200" b="0" i="0" u="none" strike="noStrike" kern="1200" dirty="0" smtClean="0">
                <a:solidFill>
                  <a:schemeClr val="tx1"/>
                </a:solidFill>
                <a:effectLst/>
                <a:latin typeface="Arial" charset="0"/>
                <a:ea typeface="+mn-ea"/>
                <a:cs typeface="+mn-cs"/>
              </a:rPr>
              <a:t>Females 40-64 (n=131), </a:t>
            </a:r>
            <a:r>
              <a:rPr lang="pt-BR" dirty="0" smtClean="0"/>
              <a:t> </a:t>
            </a:r>
            <a:r>
              <a:rPr lang="pt-BR" sz="1200" b="0" i="0" u="none" strike="noStrike" kern="1200" dirty="0" smtClean="0">
                <a:solidFill>
                  <a:schemeClr val="tx1"/>
                </a:solidFill>
                <a:effectLst/>
                <a:latin typeface="Arial" charset="0"/>
                <a:ea typeface="+mn-ea"/>
                <a:cs typeface="+mn-cs"/>
              </a:rPr>
              <a:t>Males 65+ (n=142), </a:t>
            </a:r>
            <a:r>
              <a:rPr lang="pt-BR" dirty="0" smtClean="0"/>
              <a:t> </a:t>
            </a:r>
            <a:r>
              <a:rPr lang="pt-BR" sz="1200" b="0" i="0" u="none" strike="noStrike" kern="1200" dirty="0" smtClean="0">
                <a:solidFill>
                  <a:schemeClr val="tx1"/>
                </a:solidFill>
                <a:effectLst/>
                <a:latin typeface="Arial" charset="0"/>
                <a:ea typeface="+mn-ea"/>
                <a:cs typeface="+mn-cs"/>
              </a:rPr>
              <a:t>Females 65+ (n=152), </a:t>
            </a:r>
            <a:r>
              <a:rPr lang="pt-BR" dirty="0" smtClean="0"/>
              <a:t> </a:t>
            </a:r>
            <a:r>
              <a:rPr lang="pt-BR" sz="1200" b="0" i="0" u="none" strike="noStrike" kern="1200" dirty="0" smtClean="0">
                <a:solidFill>
                  <a:schemeClr val="tx1"/>
                </a:solidFill>
                <a:effectLst/>
                <a:latin typeface="Arial" charset="0"/>
                <a:ea typeface="+mn-ea"/>
                <a:cs typeface="+mn-cs"/>
              </a:rPr>
              <a:t>Urban (n=397), </a:t>
            </a:r>
            <a:r>
              <a:rPr lang="pt-BR" dirty="0" smtClean="0"/>
              <a:t> </a:t>
            </a:r>
            <a:r>
              <a:rPr lang="pt-BR" sz="1200" b="0" i="0" u="none" strike="noStrike" kern="1200" dirty="0" smtClean="0">
                <a:solidFill>
                  <a:schemeClr val="tx1"/>
                </a:solidFill>
                <a:effectLst/>
                <a:latin typeface="Arial" charset="0"/>
                <a:ea typeface="+mn-ea"/>
                <a:cs typeface="+mn-cs"/>
              </a:rPr>
              <a:t>Suburban (n=156), </a:t>
            </a:r>
            <a:r>
              <a:rPr lang="pt-BR" dirty="0" smtClean="0"/>
              <a:t> </a:t>
            </a:r>
            <a:r>
              <a:rPr lang="pt-BR" sz="1200" b="0" i="0" u="none" strike="noStrike" kern="1200" dirty="0" smtClean="0">
                <a:solidFill>
                  <a:schemeClr val="tx1"/>
                </a:solidFill>
                <a:effectLst/>
                <a:latin typeface="Arial" charset="0"/>
                <a:ea typeface="+mn-ea"/>
                <a:cs typeface="+mn-cs"/>
              </a:rPr>
              <a:t>Rural (n=64); US (n=449), CA (n=465), AR (n=611), UK (n=684), DE (n=656), NL (n=608), TH (n=569), AU (n=617), JP (n=478)</a:t>
            </a:r>
            <a:endParaRPr lang="en-US" dirty="0" smtClean="0"/>
          </a:p>
          <a:p>
            <a:r>
              <a:rPr lang="en-US" dirty="0" smtClean="0"/>
              <a:t>Stroke:  </a:t>
            </a:r>
            <a:r>
              <a:rPr lang="pt-BR" sz="1200" b="0" i="0" u="none" strike="noStrike" kern="1200" dirty="0" smtClean="0">
                <a:solidFill>
                  <a:schemeClr val="tx1"/>
                </a:solidFill>
                <a:effectLst/>
                <a:latin typeface="Arial" charset="0"/>
                <a:ea typeface="+mn-ea"/>
                <a:cs typeface="+mn-cs"/>
              </a:rPr>
              <a:t>Males 18-39 (n=73), </a:t>
            </a:r>
            <a:r>
              <a:rPr lang="pt-BR" dirty="0" smtClean="0"/>
              <a:t> </a:t>
            </a:r>
            <a:r>
              <a:rPr lang="pt-BR" sz="1200" b="0" i="0" u="none" strike="noStrike" kern="1200" dirty="0" smtClean="0">
                <a:solidFill>
                  <a:schemeClr val="tx1"/>
                </a:solidFill>
                <a:effectLst/>
                <a:latin typeface="Arial" charset="0"/>
                <a:ea typeface="+mn-ea"/>
                <a:cs typeface="+mn-cs"/>
              </a:rPr>
              <a:t>Females 18-39 (n=62), </a:t>
            </a:r>
            <a:r>
              <a:rPr lang="pt-BR" dirty="0" smtClean="0"/>
              <a:t> </a:t>
            </a:r>
            <a:r>
              <a:rPr lang="pt-BR" sz="1200" b="0" i="0" u="none" strike="noStrike" kern="1200" dirty="0" smtClean="0">
                <a:solidFill>
                  <a:schemeClr val="tx1"/>
                </a:solidFill>
                <a:effectLst/>
                <a:latin typeface="Arial" charset="0"/>
                <a:ea typeface="+mn-ea"/>
                <a:cs typeface="+mn-cs"/>
              </a:rPr>
              <a:t>Males 40-64 (n=147), </a:t>
            </a:r>
            <a:r>
              <a:rPr lang="pt-BR" dirty="0" smtClean="0"/>
              <a:t> </a:t>
            </a:r>
            <a:r>
              <a:rPr lang="pt-BR" sz="1200" b="0" i="0" u="none" strike="noStrike" kern="1200" dirty="0" smtClean="0">
                <a:solidFill>
                  <a:schemeClr val="tx1"/>
                </a:solidFill>
                <a:effectLst/>
                <a:latin typeface="Arial" charset="0"/>
                <a:ea typeface="+mn-ea"/>
                <a:cs typeface="+mn-cs"/>
              </a:rPr>
              <a:t>Females 40-64 (n=159), </a:t>
            </a:r>
            <a:r>
              <a:rPr lang="pt-BR" dirty="0" smtClean="0"/>
              <a:t> </a:t>
            </a:r>
            <a:r>
              <a:rPr lang="pt-BR" sz="1200" b="0" i="0" u="none" strike="noStrike" kern="1200" dirty="0" smtClean="0">
                <a:solidFill>
                  <a:schemeClr val="tx1"/>
                </a:solidFill>
                <a:effectLst/>
                <a:latin typeface="Arial" charset="0"/>
                <a:ea typeface="+mn-ea"/>
                <a:cs typeface="+mn-cs"/>
              </a:rPr>
              <a:t>Males 65+ (n=146), </a:t>
            </a:r>
            <a:r>
              <a:rPr lang="pt-BR" dirty="0" smtClean="0"/>
              <a:t> </a:t>
            </a:r>
            <a:r>
              <a:rPr lang="pt-BR" sz="1200" b="0" i="0" u="none" strike="noStrike" kern="1200" dirty="0" smtClean="0">
                <a:solidFill>
                  <a:schemeClr val="tx1"/>
                </a:solidFill>
                <a:effectLst/>
                <a:latin typeface="Arial" charset="0"/>
                <a:ea typeface="+mn-ea"/>
                <a:cs typeface="+mn-cs"/>
              </a:rPr>
              <a:t>Females 65+ (n=157), </a:t>
            </a:r>
            <a:r>
              <a:rPr lang="pt-BR" dirty="0" smtClean="0"/>
              <a:t> </a:t>
            </a:r>
            <a:r>
              <a:rPr lang="pt-BR" sz="1200" b="0" i="0" u="none" strike="noStrike" kern="1200" dirty="0" smtClean="0">
                <a:solidFill>
                  <a:schemeClr val="tx1"/>
                </a:solidFill>
                <a:effectLst/>
                <a:latin typeface="Arial" charset="0"/>
                <a:ea typeface="+mn-ea"/>
                <a:cs typeface="+mn-cs"/>
              </a:rPr>
              <a:t>Urban (n=488), </a:t>
            </a:r>
            <a:r>
              <a:rPr lang="pt-BR" dirty="0" smtClean="0"/>
              <a:t> </a:t>
            </a:r>
            <a:r>
              <a:rPr lang="pt-BR" sz="1200" b="0" i="0" u="none" strike="noStrike" kern="1200" dirty="0" smtClean="0">
                <a:solidFill>
                  <a:schemeClr val="tx1"/>
                </a:solidFill>
                <a:effectLst/>
                <a:latin typeface="Arial" charset="0"/>
                <a:ea typeface="+mn-ea"/>
                <a:cs typeface="+mn-cs"/>
              </a:rPr>
              <a:t>Suburban (n=184), </a:t>
            </a:r>
            <a:r>
              <a:rPr lang="pt-BR" dirty="0" smtClean="0"/>
              <a:t> </a:t>
            </a:r>
            <a:r>
              <a:rPr lang="pt-BR" sz="1200" b="0" i="0" u="none" strike="noStrike" kern="1200" dirty="0" smtClean="0">
                <a:solidFill>
                  <a:schemeClr val="tx1"/>
                </a:solidFill>
                <a:effectLst/>
                <a:latin typeface="Arial" charset="0"/>
                <a:ea typeface="+mn-ea"/>
                <a:cs typeface="+mn-cs"/>
              </a:rPr>
              <a:t>Rural (n=72)</a:t>
            </a:r>
            <a:endParaRPr lang="en-US" dirty="0" smtClean="0"/>
          </a:p>
          <a:p>
            <a:r>
              <a:rPr lang="en-US" dirty="0" smtClean="0"/>
              <a:t>Deep Vein Thrombosis:  </a:t>
            </a:r>
            <a:r>
              <a:rPr lang="pt-BR" sz="1200" b="0" i="0" u="none" strike="noStrike" kern="1200" dirty="0" smtClean="0">
                <a:solidFill>
                  <a:schemeClr val="tx1"/>
                </a:solidFill>
                <a:effectLst/>
                <a:latin typeface="Arial" charset="0"/>
                <a:ea typeface="+mn-ea"/>
                <a:cs typeface="+mn-cs"/>
              </a:rPr>
              <a:t>Males 18-39 (n=60), </a:t>
            </a:r>
            <a:r>
              <a:rPr lang="pt-BR" dirty="0" smtClean="0"/>
              <a:t> </a:t>
            </a:r>
            <a:r>
              <a:rPr lang="pt-BR" sz="1200" b="0" i="0" u="none" strike="noStrike" kern="1200" dirty="0" smtClean="0">
                <a:solidFill>
                  <a:schemeClr val="tx1"/>
                </a:solidFill>
                <a:effectLst/>
                <a:latin typeface="Arial" charset="0"/>
                <a:ea typeface="+mn-ea"/>
                <a:cs typeface="+mn-cs"/>
              </a:rPr>
              <a:t>Females 18-39 (n=44), </a:t>
            </a:r>
            <a:r>
              <a:rPr lang="pt-BR" dirty="0" smtClean="0"/>
              <a:t> </a:t>
            </a:r>
            <a:r>
              <a:rPr lang="pt-BR" sz="1200" b="0" i="0" u="none" strike="noStrike" kern="1200" dirty="0" smtClean="0">
                <a:solidFill>
                  <a:schemeClr val="tx1"/>
                </a:solidFill>
                <a:effectLst/>
                <a:latin typeface="Arial" charset="0"/>
                <a:ea typeface="+mn-ea"/>
                <a:cs typeface="+mn-cs"/>
              </a:rPr>
              <a:t>Males 40-64 (n=138), </a:t>
            </a:r>
            <a:r>
              <a:rPr lang="pt-BR" dirty="0" smtClean="0"/>
              <a:t> </a:t>
            </a:r>
            <a:r>
              <a:rPr lang="pt-BR" sz="1200" b="0" i="0" u="none" strike="noStrike" kern="1200" dirty="0" smtClean="0">
                <a:solidFill>
                  <a:schemeClr val="tx1"/>
                </a:solidFill>
                <a:effectLst/>
                <a:latin typeface="Arial" charset="0"/>
                <a:ea typeface="+mn-ea"/>
                <a:cs typeface="+mn-cs"/>
              </a:rPr>
              <a:t>Females 40-64 (n=148), </a:t>
            </a:r>
            <a:r>
              <a:rPr lang="pt-BR" dirty="0" smtClean="0"/>
              <a:t> </a:t>
            </a:r>
            <a:r>
              <a:rPr lang="pt-BR" sz="1200" b="0" i="0" u="none" strike="noStrike" kern="1200" dirty="0" smtClean="0">
                <a:solidFill>
                  <a:schemeClr val="tx1"/>
                </a:solidFill>
                <a:effectLst/>
                <a:latin typeface="Arial" charset="0"/>
                <a:ea typeface="+mn-ea"/>
                <a:cs typeface="+mn-cs"/>
              </a:rPr>
              <a:t>Males 65+ (n=142), </a:t>
            </a:r>
            <a:r>
              <a:rPr lang="pt-BR" dirty="0" smtClean="0"/>
              <a:t> </a:t>
            </a:r>
            <a:r>
              <a:rPr lang="pt-BR" sz="1200" b="0" i="0" u="none" strike="noStrike" kern="1200" dirty="0" smtClean="0">
                <a:solidFill>
                  <a:schemeClr val="tx1"/>
                </a:solidFill>
                <a:effectLst/>
                <a:latin typeface="Arial" charset="0"/>
                <a:ea typeface="+mn-ea"/>
                <a:cs typeface="+mn-cs"/>
              </a:rPr>
              <a:t>Females 65+ (n=155), </a:t>
            </a:r>
            <a:r>
              <a:rPr lang="pt-BR" dirty="0" smtClean="0"/>
              <a:t> </a:t>
            </a:r>
            <a:r>
              <a:rPr lang="pt-BR" sz="1200" b="0" i="0" u="none" strike="noStrike" kern="1200" dirty="0" smtClean="0">
                <a:solidFill>
                  <a:schemeClr val="tx1"/>
                </a:solidFill>
                <a:effectLst/>
                <a:latin typeface="Arial" charset="0"/>
                <a:ea typeface="+mn-ea"/>
                <a:cs typeface="+mn-cs"/>
              </a:rPr>
              <a:t>Urban (n=443), </a:t>
            </a:r>
            <a:r>
              <a:rPr lang="pt-BR" dirty="0" smtClean="0"/>
              <a:t> </a:t>
            </a:r>
            <a:r>
              <a:rPr lang="pt-BR" sz="1200" b="0" i="0" u="none" strike="noStrike" kern="1200" dirty="0" smtClean="0">
                <a:solidFill>
                  <a:schemeClr val="tx1"/>
                </a:solidFill>
                <a:effectLst/>
                <a:latin typeface="Arial" charset="0"/>
                <a:ea typeface="+mn-ea"/>
                <a:cs typeface="+mn-cs"/>
              </a:rPr>
              <a:t>Suburban (n=175), </a:t>
            </a:r>
            <a:r>
              <a:rPr lang="pt-BR" dirty="0" smtClean="0"/>
              <a:t> </a:t>
            </a:r>
            <a:r>
              <a:rPr lang="pt-BR" sz="1200" b="0" i="0" u="none" strike="noStrike" kern="1200" dirty="0" smtClean="0">
                <a:solidFill>
                  <a:schemeClr val="tx1"/>
                </a:solidFill>
                <a:effectLst/>
                <a:latin typeface="Arial" charset="0"/>
                <a:ea typeface="+mn-ea"/>
                <a:cs typeface="+mn-cs"/>
              </a:rPr>
              <a:t>Rural (n=69); US (n=486),  CA (n=350),  AR (n=299),  UK (n=720),  DE (n=319),  NL (n=155),  TH (n=193),  AU (n=687),  JP (n=109)</a:t>
            </a:r>
            <a:endParaRPr lang="en-US" dirty="0" smtClean="0"/>
          </a:p>
          <a:p>
            <a:r>
              <a:rPr lang="en-US" dirty="0" smtClean="0"/>
              <a:t>AIDS:  </a:t>
            </a:r>
            <a:r>
              <a:rPr lang="pt-BR" sz="1200" b="0" i="0" u="none" strike="noStrike" kern="1200" dirty="0" smtClean="0">
                <a:solidFill>
                  <a:schemeClr val="tx1"/>
                </a:solidFill>
                <a:effectLst/>
                <a:latin typeface="Arial" charset="0"/>
                <a:ea typeface="+mn-ea"/>
                <a:cs typeface="+mn-cs"/>
              </a:rPr>
              <a:t>Males 18-39 (n=80), </a:t>
            </a:r>
            <a:r>
              <a:rPr lang="pt-BR" dirty="0" smtClean="0"/>
              <a:t> </a:t>
            </a:r>
            <a:r>
              <a:rPr lang="pt-BR" sz="1200" b="0" i="0" u="none" strike="noStrike" kern="1200" dirty="0" smtClean="0">
                <a:solidFill>
                  <a:schemeClr val="tx1"/>
                </a:solidFill>
                <a:effectLst/>
                <a:latin typeface="Arial" charset="0"/>
                <a:ea typeface="+mn-ea"/>
                <a:cs typeface="+mn-cs"/>
              </a:rPr>
              <a:t>Females 18-39 (n=62), </a:t>
            </a:r>
            <a:r>
              <a:rPr lang="pt-BR" dirty="0" smtClean="0"/>
              <a:t> </a:t>
            </a:r>
            <a:r>
              <a:rPr lang="pt-BR" sz="1200" b="0" i="0" u="none" strike="noStrike" kern="1200" dirty="0" smtClean="0">
                <a:solidFill>
                  <a:schemeClr val="tx1"/>
                </a:solidFill>
                <a:effectLst/>
                <a:latin typeface="Arial" charset="0"/>
                <a:ea typeface="+mn-ea"/>
                <a:cs typeface="+mn-cs"/>
              </a:rPr>
              <a:t>Males 40-64 (n=147), </a:t>
            </a:r>
            <a:r>
              <a:rPr lang="pt-BR" dirty="0" smtClean="0"/>
              <a:t> </a:t>
            </a:r>
            <a:r>
              <a:rPr lang="pt-BR" sz="1200" b="0" i="0" u="none" strike="noStrike" kern="1200" dirty="0" smtClean="0">
                <a:solidFill>
                  <a:schemeClr val="tx1"/>
                </a:solidFill>
                <a:effectLst/>
                <a:latin typeface="Arial" charset="0"/>
                <a:ea typeface="+mn-ea"/>
                <a:cs typeface="+mn-cs"/>
              </a:rPr>
              <a:t>Females 40-64 (n=160), </a:t>
            </a:r>
            <a:r>
              <a:rPr lang="pt-BR" dirty="0" smtClean="0"/>
              <a:t> </a:t>
            </a:r>
            <a:r>
              <a:rPr lang="pt-BR" sz="1200" b="0" i="0" u="none" strike="noStrike" kern="1200" dirty="0" smtClean="0">
                <a:solidFill>
                  <a:schemeClr val="tx1"/>
                </a:solidFill>
                <a:effectLst/>
                <a:latin typeface="Arial" charset="0"/>
                <a:ea typeface="+mn-ea"/>
                <a:cs typeface="+mn-cs"/>
              </a:rPr>
              <a:t>Males 65+ (n=144), </a:t>
            </a:r>
            <a:r>
              <a:rPr lang="pt-BR" dirty="0" smtClean="0"/>
              <a:t> </a:t>
            </a:r>
            <a:r>
              <a:rPr lang="pt-BR" sz="1200" b="0" i="0" u="none" strike="noStrike" kern="1200" dirty="0" smtClean="0">
                <a:solidFill>
                  <a:schemeClr val="tx1"/>
                </a:solidFill>
                <a:effectLst/>
                <a:latin typeface="Arial" charset="0"/>
                <a:ea typeface="+mn-ea"/>
                <a:cs typeface="+mn-cs"/>
              </a:rPr>
              <a:t>Females 65+ (n=155), </a:t>
            </a:r>
            <a:r>
              <a:rPr lang="pt-BR" dirty="0" smtClean="0"/>
              <a:t> </a:t>
            </a:r>
            <a:r>
              <a:rPr lang="pt-BR" sz="1200" b="0" i="0" u="none" strike="noStrike" kern="1200" dirty="0" smtClean="0">
                <a:solidFill>
                  <a:schemeClr val="tx1"/>
                </a:solidFill>
                <a:effectLst/>
                <a:latin typeface="Arial" charset="0"/>
                <a:ea typeface="+mn-ea"/>
                <a:cs typeface="+mn-cs"/>
              </a:rPr>
              <a:t>Urban (n=491), </a:t>
            </a:r>
            <a:r>
              <a:rPr lang="pt-BR" dirty="0" smtClean="0"/>
              <a:t> </a:t>
            </a:r>
            <a:r>
              <a:rPr lang="pt-BR" sz="1200" b="0" i="0" u="none" strike="noStrike" kern="1200" dirty="0" smtClean="0">
                <a:solidFill>
                  <a:schemeClr val="tx1"/>
                </a:solidFill>
                <a:effectLst/>
                <a:latin typeface="Arial" charset="0"/>
                <a:ea typeface="+mn-ea"/>
                <a:cs typeface="+mn-cs"/>
              </a:rPr>
              <a:t>Suburban (n=187), </a:t>
            </a:r>
            <a:r>
              <a:rPr lang="pt-BR" dirty="0" smtClean="0"/>
              <a:t> </a:t>
            </a:r>
            <a:r>
              <a:rPr lang="pt-BR" sz="1200" b="0" i="0" u="none" strike="noStrike" kern="1200" dirty="0" smtClean="0">
                <a:solidFill>
                  <a:schemeClr val="tx1"/>
                </a:solidFill>
                <a:effectLst/>
                <a:latin typeface="Arial" charset="0"/>
                <a:ea typeface="+mn-ea"/>
                <a:cs typeface="+mn-cs"/>
              </a:rPr>
              <a:t>Rural (n=70)</a:t>
            </a:r>
            <a:endParaRPr lang="en-US" dirty="0" smtClean="0"/>
          </a:p>
          <a:p>
            <a:r>
              <a:rPr lang="en-US" dirty="0" smtClean="0"/>
              <a:t>Pulmonary Embolism:  </a:t>
            </a:r>
            <a:r>
              <a:rPr lang="pt-BR" sz="1200" b="0" i="0" u="none" strike="noStrike" kern="1200" dirty="0" smtClean="0">
                <a:solidFill>
                  <a:schemeClr val="tx1"/>
                </a:solidFill>
                <a:effectLst/>
                <a:latin typeface="Arial" charset="0"/>
                <a:ea typeface="+mn-ea"/>
                <a:cs typeface="+mn-cs"/>
              </a:rPr>
              <a:t>Males 18-39 (n=28*), </a:t>
            </a:r>
            <a:r>
              <a:rPr lang="pt-BR" dirty="0" smtClean="0"/>
              <a:t> </a:t>
            </a:r>
            <a:r>
              <a:rPr lang="pt-BR" sz="1200" b="0" i="0" u="none" strike="noStrike" kern="1200" dirty="0" smtClean="0">
                <a:solidFill>
                  <a:schemeClr val="tx1"/>
                </a:solidFill>
                <a:effectLst/>
                <a:latin typeface="Arial" charset="0"/>
                <a:ea typeface="+mn-ea"/>
                <a:cs typeface="+mn-cs"/>
              </a:rPr>
              <a:t>Females 18-39 (n=32), </a:t>
            </a:r>
            <a:r>
              <a:rPr lang="pt-BR" dirty="0" smtClean="0"/>
              <a:t> </a:t>
            </a:r>
            <a:r>
              <a:rPr lang="pt-BR" sz="1200" b="0" i="0" u="none" strike="noStrike" kern="1200" dirty="0" smtClean="0">
                <a:solidFill>
                  <a:schemeClr val="tx1"/>
                </a:solidFill>
                <a:effectLst/>
                <a:latin typeface="Arial" charset="0"/>
                <a:ea typeface="+mn-ea"/>
                <a:cs typeface="+mn-cs"/>
              </a:rPr>
              <a:t>Males 40-64 (n=94), </a:t>
            </a:r>
            <a:r>
              <a:rPr lang="pt-BR" dirty="0" smtClean="0"/>
              <a:t> </a:t>
            </a:r>
            <a:r>
              <a:rPr lang="pt-BR" sz="1200" b="0" i="0" u="none" strike="noStrike" kern="1200" dirty="0" smtClean="0">
                <a:solidFill>
                  <a:schemeClr val="tx1"/>
                </a:solidFill>
                <a:effectLst/>
                <a:latin typeface="Arial" charset="0"/>
                <a:ea typeface="+mn-ea"/>
                <a:cs typeface="+mn-cs"/>
              </a:rPr>
              <a:t>Females 40-64 (n=117), </a:t>
            </a:r>
            <a:r>
              <a:rPr lang="pt-BR" dirty="0" smtClean="0"/>
              <a:t> </a:t>
            </a:r>
            <a:r>
              <a:rPr lang="pt-BR" sz="1200" b="0" i="0" u="none" strike="noStrike" kern="1200" dirty="0" smtClean="0">
                <a:solidFill>
                  <a:schemeClr val="tx1"/>
                </a:solidFill>
                <a:effectLst/>
                <a:latin typeface="Arial" charset="0"/>
                <a:ea typeface="+mn-ea"/>
                <a:cs typeface="+mn-cs"/>
              </a:rPr>
              <a:t>Males 65+ (n=108), </a:t>
            </a:r>
            <a:r>
              <a:rPr lang="pt-BR" dirty="0" smtClean="0"/>
              <a:t> </a:t>
            </a:r>
            <a:r>
              <a:rPr lang="pt-BR" sz="1200" b="0" i="0" u="none" strike="noStrike" kern="1200" dirty="0" smtClean="0">
                <a:solidFill>
                  <a:schemeClr val="tx1"/>
                </a:solidFill>
                <a:effectLst/>
                <a:latin typeface="Arial" charset="0"/>
                <a:ea typeface="+mn-ea"/>
                <a:cs typeface="+mn-cs"/>
              </a:rPr>
              <a:t>Females 65+ (n=132), </a:t>
            </a:r>
            <a:r>
              <a:rPr lang="pt-BR" dirty="0" smtClean="0"/>
              <a:t> </a:t>
            </a:r>
            <a:r>
              <a:rPr lang="pt-BR" sz="1200" b="0" i="0" u="none" strike="noStrike" kern="1200" dirty="0" smtClean="0">
                <a:solidFill>
                  <a:schemeClr val="tx1"/>
                </a:solidFill>
                <a:effectLst/>
                <a:latin typeface="Arial" charset="0"/>
                <a:ea typeface="+mn-ea"/>
                <a:cs typeface="+mn-cs"/>
              </a:rPr>
              <a:t>Urban (n=327), </a:t>
            </a:r>
            <a:r>
              <a:rPr lang="pt-BR" dirty="0" smtClean="0"/>
              <a:t> </a:t>
            </a:r>
            <a:r>
              <a:rPr lang="pt-BR" sz="1200" b="0" i="0" u="none" strike="noStrike" kern="1200" dirty="0" smtClean="0">
                <a:solidFill>
                  <a:schemeClr val="tx1"/>
                </a:solidFill>
                <a:effectLst/>
                <a:latin typeface="Arial" charset="0"/>
                <a:ea typeface="+mn-ea"/>
                <a:cs typeface="+mn-cs"/>
              </a:rPr>
              <a:t>Suburban (n=133), </a:t>
            </a:r>
            <a:r>
              <a:rPr lang="pt-BR" dirty="0" smtClean="0"/>
              <a:t> </a:t>
            </a:r>
            <a:r>
              <a:rPr lang="pt-BR" sz="1200" b="0" i="0" u="none" strike="noStrike" kern="1200" dirty="0" smtClean="0">
                <a:solidFill>
                  <a:schemeClr val="tx1"/>
                </a:solidFill>
                <a:effectLst/>
                <a:latin typeface="Arial" charset="0"/>
                <a:ea typeface="+mn-ea"/>
                <a:cs typeface="+mn-cs"/>
              </a:rPr>
              <a:t>Rural (n=51);</a:t>
            </a:r>
            <a:r>
              <a:rPr lang="pt-BR" sz="1200" b="0" i="0" u="none" strike="noStrike" kern="1200" baseline="0" dirty="0" smtClean="0">
                <a:solidFill>
                  <a:schemeClr val="tx1"/>
                </a:solidFill>
                <a:effectLst/>
                <a:latin typeface="Arial" charset="0"/>
                <a:ea typeface="+mn-ea"/>
                <a:cs typeface="+mn-cs"/>
              </a:rPr>
              <a:t> US (n=574),  CA (n=533),  AR (n=550),  UK (n=613),  DE (n=186),  NL (n=566),  TH (n=238),  AU (n=511),  JP (n=255)</a:t>
            </a:r>
            <a:endParaRPr lang="en-US" dirty="0" smtClean="0"/>
          </a:p>
          <a:p>
            <a:r>
              <a:rPr lang="en-US" dirty="0" smtClean="0"/>
              <a:t>High Blood Pressure:  </a:t>
            </a:r>
            <a:r>
              <a:rPr lang="pt-BR" sz="1200" b="0" i="0" u="none" strike="noStrike" kern="1200" dirty="0" smtClean="0">
                <a:solidFill>
                  <a:schemeClr val="tx1"/>
                </a:solidFill>
                <a:effectLst/>
                <a:latin typeface="Arial" charset="0"/>
                <a:ea typeface="+mn-ea"/>
                <a:cs typeface="+mn-cs"/>
              </a:rPr>
              <a:t>Males 18-39 (n=79), </a:t>
            </a:r>
            <a:r>
              <a:rPr lang="pt-BR" dirty="0" smtClean="0"/>
              <a:t> </a:t>
            </a:r>
            <a:r>
              <a:rPr lang="pt-BR" sz="1200" b="0" i="0" u="none" strike="noStrike" kern="1200" dirty="0" smtClean="0">
                <a:solidFill>
                  <a:schemeClr val="tx1"/>
                </a:solidFill>
                <a:effectLst/>
                <a:latin typeface="Arial" charset="0"/>
                <a:ea typeface="+mn-ea"/>
                <a:cs typeface="+mn-cs"/>
              </a:rPr>
              <a:t>Females 18-39 (n=61), </a:t>
            </a:r>
            <a:r>
              <a:rPr lang="pt-BR" dirty="0" smtClean="0"/>
              <a:t> </a:t>
            </a:r>
            <a:r>
              <a:rPr lang="pt-BR" sz="1200" b="0" i="0" u="none" strike="noStrike" kern="1200" dirty="0" smtClean="0">
                <a:solidFill>
                  <a:schemeClr val="tx1"/>
                </a:solidFill>
                <a:effectLst/>
                <a:latin typeface="Arial" charset="0"/>
                <a:ea typeface="+mn-ea"/>
                <a:cs typeface="+mn-cs"/>
              </a:rPr>
              <a:t>Males 40-64 (n=146), </a:t>
            </a:r>
            <a:r>
              <a:rPr lang="pt-BR" dirty="0" smtClean="0"/>
              <a:t> </a:t>
            </a:r>
            <a:r>
              <a:rPr lang="pt-BR" sz="1200" b="0" i="0" u="none" strike="noStrike" kern="1200" dirty="0" smtClean="0">
                <a:solidFill>
                  <a:schemeClr val="tx1"/>
                </a:solidFill>
                <a:effectLst/>
                <a:latin typeface="Arial" charset="0"/>
                <a:ea typeface="+mn-ea"/>
                <a:cs typeface="+mn-cs"/>
              </a:rPr>
              <a:t>Females 40-64 (n=162), </a:t>
            </a:r>
            <a:r>
              <a:rPr lang="pt-BR" dirty="0" smtClean="0"/>
              <a:t> </a:t>
            </a:r>
            <a:r>
              <a:rPr lang="pt-BR" sz="1200" b="0" i="0" u="none" strike="noStrike" kern="1200" dirty="0" smtClean="0">
                <a:solidFill>
                  <a:schemeClr val="tx1"/>
                </a:solidFill>
                <a:effectLst/>
                <a:latin typeface="Arial" charset="0"/>
                <a:ea typeface="+mn-ea"/>
                <a:cs typeface="+mn-cs"/>
              </a:rPr>
              <a:t>Males 65+ (n=153), </a:t>
            </a:r>
            <a:r>
              <a:rPr lang="pt-BR" dirty="0" smtClean="0"/>
              <a:t> </a:t>
            </a:r>
            <a:r>
              <a:rPr lang="pt-BR" sz="1200" b="0" i="0" u="none" strike="noStrike" kern="1200" dirty="0" smtClean="0">
                <a:solidFill>
                  <a:schemeClr val="tx1"/>
                </a:solidFill>
                <a:effectLst/>
                <a:latin typeface="Arial" charset="0"/>
                <a:ea typeface="+mn-ea"/>
                <a:cs typeface="+mn-cs"/>
              </a:rPr>
              <a:t>Females 65+ (n=158), </a:t>
            </a:r>
            <a:r>
              <a:rPr lang="pt-BR" dirty="0" smtClean="0"/>
              <a:t> </a:t>
            </a:r>
            <a:r>
              <a:rPr lang="pt-BR" sz="1200" b="0" i="0" u="none" strike="noStrike" kern="1200" dirty="0" smtClean="0">
                <a:solidFill>
                  <a:schemeClr val="tx1"/>
                </a:solidFill>
                <a:effectLst/>
                <a:latin typeface="Arial" charset="0"/>
                <a:ea typeface="+mn-ea"/>
                <a:cs typeface="+mn-cs"/>
              </a:rPr>
              <a:t>Urban (n=498), </a:t>
            </a:r>
            <a:r>
              <a:rPr lang="pt-BR" dirty="0" smtClean="0"/>
              <a:t> </a:t>
            </a:r>
            <a:r>
              <a:rPr lang="pt-BR" sz="1200" b="0" i="0" u="none" strike="noStrike" kern="1200" dirty="0" smtClean="0">
                <a:solidFill>
                  <a:schemeClr val="tx1"/>
                </a:solidFill>
                <a:effectLst/>
                <a:latin typeface="Arial" charset="0"/>
                <a:ea typeface="+mn-ea"/>
                <a:cs typeface="+mn-cs"/>
              </a:rPr>
              <a:t>Suburban (n=189), </a:t>
            </a:r>
            <a:r>
              <a:rPr lang="pt-BR" dirty="0" smtClean="0"/>
              <a:t> </a:t>
            </a:r>
            <a:r>
              <a:rPr lang="pt-BR" sz="1200" b="0" i="0" u="none" strike="noStrike" kern="1200" dirty="0" smtClean="0">
                <a:solidFill>
                  <a:schemeClr val="tx1"/>
                </a:solidFill>
                <a:effectLst/>
                <a:latin typeface="Arial" charset="0"/>
                <a:ea typeface="+mn-ea"/>
                <a:cs typeface="+mn-cs"/>
              </a:rPr>
              <a:t>Rural (n=72)</a:t>
            </a:r>
            <a:endParaRPr lang="en-US" dirty="0" smtClean="0"/>
          </a:p>
          <a:p>
            <a:r>
              <a:rPr lang="en-US" dirty="0" smtClean="0"/>
              <a:t>Breast Cancer:  </a:t>
            </a:r>
            <a:r>
              <a:rPr lang="pt-BR" sz="1200" b="0" i="0" u="none" strike="noStrike" kern="1200" dirty="0" smtClean="0">
                <a:solidFill>
                  <a:schemeClr val="tx1"/>
                </a:solidFill>
                <a:effectLst/>
                <a:latin typeface="Arial" charset="0"/>
                <a:ea typeface="+mn-ea"/>
                <a:cs typeface="+mn-cs"/>
              </a:rPr>
              <a:t>Males 18-39 (n=0), </a:t>
            </a:r>
            <a:r>
              <a:rPr lang="pt-BR" dirty="0" smtClean="0"/>
              <a:t> </a:t>
            </a:r>
            <a:r>
              <a:rPr lang="pt-BR" sz="1200" b="0" i="0" u="none" strike="noStrike" kern="1200" dirty="0" smtClean="0">
                <a:solidFill>
                  <a:schemeClr val="tx1"/>
                </a:solidFill>
                <a:effectLst/>
                <a:latin typeface="Arial" charset="0"/>
                <a:ea typeface="+mn-ea"/>
                <a:cs typeface="+mn-cs"/>
              </a:rPr>
              <a:t>Females 18-39 (n=63), </a:t>
            </a:r>
            <a:r>
              <a:rPr lang="pt-BR" dirty="0" smtClean="0"/>
              <a:t> </a:t>
            </a:r>
            <a:r>
              <a:rPr lang="pt-BR" sz="1200" b="0" i="0" u="none" strike="noStrike" kern="1200" dirty="0" smtClean="0">
                <a:solidFill>
                  <a:schemeClr val="tx1"/>
                </a:solidFill>
                <a:effectLst/>
                <a:latin typeface="Arial" charset="0"/>
                <a:ea typeface="+mn-ea"/>
                <a:cs typeface="+mn-cs"/>
              </a:rPr>
              <a:t>Males 40-64 (n=0), </a:t>
            </a:r>
            <a:r>
              <a:rPr lang="pt-BR" dirty="0" smtClean="0"/>
              <a:t> </a:t>
            </a:r>
            <a:r>
              <a:rPr lang="pt-BR" sz="1200" b="0" i="0" u="none" strike="noStrike" kern="1200" dirty="0" smtClean="0">
                <a:solidFill>
                  <a:schemeClr val="tx1"/>
                </a:solidFill>
                <a:effectLst/>
                <a:latin typeface="Arial" charset="0"/>
                <a:ea typeface="+mn-ea"/>
                <a:cs typeface="+mn-cs"/>
              </a:rPr>
              <a:t>Females 40-64 (n=160), </a:t>
            </a:r>
            <a:r>
              <a:rPr lang="pt-BR" dirty="0" smtClean="0"/>
              <a:t> </a:t>
            </a:r>
            <a:r>
              <a:rPr lang="pt-BR" sz="1200" b="0" i="0" u="none" strike="noStrike" kern="1200" dirty="0" smtClean="0">
                <a:solidFill>
                  <a:schemeClr val="tx1"/>
                </a:solidFill>
                <a:effectLst/>
                <a:latin typeface="Arial" charset="0"/>
                <a:ea typeface="+mn-ea"/>
                <a:cs typeface="+mn-cs"/>
              </a:rPr>
              <a:t>Males 65+ (n=0), </a:t>
            </a:r>
            <a:r>
              <a:rPr lang="pt-BR" dirty="0" smtClean="0"/>
              <a:t> </a:t>
            </a:r>
            <a:r>
              <a:rPr lang="pt-BR" sz="1200" b="0" i="0" u="none" strike="noStrike" kern="1200" dirty="0" smtClean="0">
                <a:solidFill>
                  <a:schemeClr val="tx1"/>
                </a:solidFill>
                <a:effectLst/>
                <a:latin typeface="Arial" charset="0"/>
                <a:ea typeface="+mn-ea"/>
                <a:cs typeface="+mn-cs"/>
              </a:rPr>
              <a:t>Females 65+ (n=158), </a:t>
            </a:r>
            <a:r>
              <a:rPr lang="pt-BR" dirty="0" smtClean="0"/>
              <a:t> </a:t>
            </a:r>
            <a:r>
              <a:rPr lang="pt-BR" sz="1200" b="0" i="0" u="none" strike="noStrike" kern="1200" dirty="0" smtClean="0">
                <a:solidFill>
                  <a:schemeClr val="tx1"/>
                </a:solidFill>
                <a:effectLst/>
                <a:latin typeface="Arial" charset="0"/>
                <a:ea typeface="+mn-ea"/>
                <a:cs typeface="+mn-cs"/>
              </a:rPr>
              <a:t>Urban (n=235), </a:t>
            </a:r>
            <a:r>
              <a:rPr lang="pt-BR" dirty="0" smtClean="0"/>
              <a:t> </a:t>
            </a:r>
            <a:r>
              <a:rPr lang="pt-BR" sz="1200" b="0" i="0" u="none" strike="noStrike" kern="1200" dirty="0" smtClean="0">
                <a:solidFill>
                  <a:schemeClr val="tx1"/>
                </a:solidFill>
                <a:effectLst/>
                <a:latin typeface="Arial" charset="0"/>
                <a:ea typeface="+mn-ea"/>
                <a:cs typeface="+mn-cs"/>
              </a:rPr>
              <a:t>Suburban (n=106), </a:t>
            </a:r>
            <a:r>
              <a:rPr lang="pt-BR" dirty="0" smtClean="0"/>
              <a:t> </a:t>
            </a:r>
            <a:r>
              <a:rPr lang="pt-BR" sz="1200" b="0" i="0" u="none" strike="noStrike" kern="1200" dirty="0" smtClean="0">
                <a:solidFill>
                  <a:schemeClr val="tx1"/>
                </a:solidFill>
                <a:effectLst/>
                <a:latin typeface="Arial" charset="0"/>
                <a:ea typeface="+mn-ea"/>
                <a:cs typeface="+mn-cs"/>
              </a:rPr>
              <a:t>Rural (n=40)</a:t>
            </a:r>
            <a:endParaRPr lang="en-US" dirty="0" smtClean="0"/>
          </a:p>
          <a:p>
            <a:r>
              <a:rPr lang="en-US" dirty="0" smtClean="0"/>
              <a:t>Prostate Cancer: </a:t>
            </a:r>
            <a:r>
              <a:rPr lang="pt-BR" sz="1200" b="0" i="0" u="none" strike="noStrike" kern="1200" dirty="0" smtClean="0">
                <a:solidFill>
                  <a:schemeClr val="tx1"/>
                </a:solidFill>
                <a:effectLst/>
                <a:latin typeface="Arial" charset="0"/>
                <a:ea typeface="+mn-ea"/>
                <a:cs typeface="+mn-cs"/>
              </a:rPr>
              <a:t>Males 18-39 (n=72), </a:t>
            </a:r>
            <a:r>
              <a:rPr lang="pt-BR" dirty="0" smtClean="0"/>
              <a:t> </a:t>
            </a:r>
            <a:r>
              <a:rPr lang="pt-BR" sz="1200" b="0" i="0" u="none" strike="noStrike" kern="1200" dirty="0" smtClean="0">
                <a:solidFill>
                  <a:schemeClr val="tx1"/>
                </a:solidFill>
                <a:effectLst/>
                <a:latin typeface="Arial" charset="0"/>
                <a:ea typeface="+mn-ea"/>
                <a:cs typeface="+mn-cs"/>
              </a:rPr>
              <a:t>Females 18-39 (n=0), </a:t>
            </a:r>
            <a:r>
              <a:rPr lang="pt-BR" dirty="0" smtClean="0"/>
              <a:t> </a:t>
            </a:r>
            <a:r>
              <a:rPr lang="pt-BR" sz="1200" b="0" i="0" u="none" strike="noStrike" kern="1200" dirty="0" smtClean="0">
                <a:solidFill>
                  <a:schemeClr val="tx1"/>
                </a:solidFill>
                <a:effectLst/>
                <a:latin typeface="Arial" charset="0"/>
                <a:ea typeface="+mn-ea"/>
                <a:cs typeface="+mn-cs"/>
              </a:rPr>
              <a:t>Males 40-64 (n=146), </a:t>
            </a:r>
            <a:r>
              <a:rPr lang="pt-BR" dirty="0" smtClean="0"/>
              <a:t> </a:t>
            </a:r>
            <a:r>
              <a:rPr lang="pt-BR" sz="1200" b="0" i="0" u="none" strike="noStrike" kern="1200" dirty="0" smtClean="0">
                <a:solidFill>
                  <a:schemeClr val="tx1"/>
                </a:solidFill>
                <a:effectLst/>
                <a:latin typeface="Arial" charset="0"/>
                <a:ea typeface="+mn-ea"/>
                <a:cs typeface="+mn-cs"/>
              </a:rPr>
              <a:t>Females 40-64 (n=0), </a:t>
            </a:r>
            <a:r>
              <a:rPr lang="pt-BR" dirty="0" smtClean="0"/>
              <a:t> </a:t>
            </a:r>
            <a:r>
              <a:rPr lang="pt-BR" sz="1200" b="0" i="0" u="none" strike="noStrike" kern="1200" dirty="0" smtClean="0">
                <a:solidFill>
                  <a:schemeClr val="tx1"/>
                </a:solidFill>
                <a:effectLst/>
                <a:latin typeface="Arial" charset="0"/>
                <a:ea typeface="+mn-ea"/>
                <a:cs typeface="+mn-cs"/>
              </a:rPr>
              <a:t>Males 65+ (n=147), </a:t>
            </a:r>
            <a:r>
              <a:rPr lang="pt-BR" dirty="0" smtClean="0"/>
              <a:t> </a:t>
            </a:r>
            <a:r>
              <a:rPr lang="pt-BR" sz="1200" b="0" i="0" u="none" strike="noStrike" kern="1200" dirty="0" smtClean="0">
                <a:solidFill>
                  <a:schemeClr val="tx1"/>
                </a:solidFill>
                <a:effectLst/>
                <a:latin typeface="Arial" charset="0"/>
                <a:ea typeface="+mn-ea"/>
                <a:cs typeface="+mn-cs"/>
              </a:rPr>
              <a:t>Females 65+ (n=0), </a:t>
            </a:r>
            <a:r>
              <a:rPr lang="pt-BR" dirty="0" smtClean="0"/>
              <a:t> </a:t>
            </a:r>
            <a:r>
              <a:rPr lang="pt-BR" sz="1200" b="0" i="0" u="none" strike="noStrike" kern="1200" dirty="0" smtClean="0">
                <a:solidFill>
                  <a:schemeClr val="tx1"/>
                </a:solidFill>
                <a:effectLst/>
                <a:latin typeface="Arial" charset="0"/>
                <a:ea typeface="+mn-ea"/>
                <a:cs typeface="+mn-cs"/>
              </a:rPr>
              <a:t>Urban (n=254), </a:t>
            </a:r>
            <a:r>
              <a:rPr lang="pt-BR" dirty="0" smtClean="0"/>
              <a:t> </a:t>
            </a:r>
            <a:r>
              <a:rPr lang="pt-BR" sz="1200" b="0" i="0" u="none" strike="noStrike" kern="1200" dirty="0" smtClean="0">
                <a:solidFill>
                  <a:schemeClr val="tx1"/>
                </a:solidFill>
                <a:effectLst/>
                <a:latin typeface="Arial" charset="0"/>
                <a:ea typeface="+mn-ea"/>
                <a:cs typeface="+mn-cs"/>
              </a:rPr>
              <a:t>Suburban (n=79), </a:t>
            </a:r>
            <a:r>
              <a:rPr lang="pt-BR" dirty="0" smtClean="0"/>
              <a:t> </a:t>
            </a:r>
            <a:r>
              <a:rPr lang="pt-BR" sz="1200" b="0" i="0" u="none" strike="noStrike" kern="1200" dirty="0" smtClean="0">
                <a:solidFill>
                  <a:schemeClr val="tx1"/>
                </a:solidFill>
                <a:effectLst/>
                <a:latin typeface="Arial" charset="0"/>
                <a:ea typeface="+mn-ea"/>
                <a:cs typeface="+mn-cs"/>
              </a:rPr>
              <a:t>Rural (n=32)</a:t>
            </a:r>
            <a:endParaRPr lang="en-US" dirty="0" smtClean="0"/>
          </a:p>
          <a:p>
            <a:endParaRPr lang="en-US" dirty="0"/>
          </a:p>
        </p:txBody>
      </p:sp>
      <p:sp>
        <p:nvSpPr>
          <p:cNvPr id="4" name="Slide Number Placeholder 3"/>
          <p:cNvSpPr>
            <a:spLocks noGrp="1"/>
          </p:cNvSpPr>
          <p:nvPr>
            <p:ph type="sldNum" sz="quarter" idx="10"/>
          </p:nvPr>
        </p:nvSpPr>
        <p:spPr/>
        <p:txBody>
          <a:bodyPr/>
          <a:lstStyle/>
          <a:p>
            <a:fld id="{B071385B-D6F2-42F4-9560-DDAAB26E7B7A}" type="slidenum">
              <a:rPr lang="en-US" smtClean="0"/>
              <a:pPr/>
              <a:t>179</a:t>
            </a:fld>
            <a:endParaRPr lang="en-US"/>
          </a:p>
        </p:txBody>
      </p:sp>
    </p:spTree>
    <p:extLst>
      <p:ext uri="{BB962C8B-B14F-4D97-AF65-F5344CB8AC3E}">
        <p14:creationId xmlns:p14="http://schemas.microsoft.com/office/powerpoint/2010/main" val="34549244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Heart Attack:  </a:t>
            </a:r>
            <a:r>
              <a:rPr lang="pt-BR" sz="1200" b="0" i="0" u="none" strike="noStrike" kern="1200" dirty="0" smtClean="0">
                <a:solidFill>
                  <a:schemeClr val="tx1"/>
                </a:solidFill>
                <a:effectLst/>
                <a:latin typeface="Arial" charset="0"/>
                <a:ea typeface="+mn-ea"/>
                <a:cs typeface="+mn-cs"/>
              </a:rPr>
              <a:t>Males 18-39 (n=67), </a:t>
            </a:r>
            <a:r>
              <a:rPr lang="pt-BR" dirty="0" smtClean="0"/>
              <a:t> </a:t>
            </a:r>
            <a:r>
              <a:rPr lang="pt-BR" sz="1200" b="0" i="0" u="none" strike="noStrike" kern="1200" dirty="0" smtClean="0">
                <a:solidFill>
                  <a:schemeClr val="tx1"/>
                </a:solidFill>
                <a:effectLst/>
                <a:latin typeface="Arial" charset="0"/>
                <a:ea typeface="+mn-ea"/>
                <a:cs typeface="+mn-cs"/>
              </a:rPr>
              <a:t>Females 18-39 (n=48), </a:t>
            </a:r>
            <a:r>
              <a:rPr lang="pt-BR" dirty="0" smtClean="0"/>
              <a:t> </a:t>
            </a:r>
            <a:r>
              <a:rPr lang="pt-BR" sz="1200" b="0" i="0" u="none" strike="noStrike" kern="1200" dirty="0" smtClean="0">
                <a:solidFill>
                  <a:schemeClr val="tx1"/>
                </a:solidFill>
                <a:effectLst/>
                <a:latin typeface="Arial" charset="0"/>
                <a:ea typeface="+mn-ea"/>
                <a:cs typeface="+mn-cs"/>
              </a:rPr>
              <a:t>Males 40-64 (n=201), </a:t>
            </a:r>
            <a:r>
              <a:rPr lang="pt-BR" dirty="0" smtClean="0"/>
              <a:t> </a:t>
            </a:r>
            <a:r>
              <a:rPr lang="pt-BR" sz="1200" b="0" i="0" u="none" strike="noStrike" kern="1200" dirty="0" smtClean="0">
                <a:solidFill>
                  <a:schemeClr val="tx1"/>
                </a:solidFill>
                <a:effectLst/>
                <a:latin typeface="Arial" charset="0"/>
                <a:ea typeface="+mn-ea"/>
                <a:cs typeface="+mn-cs"/>
              </a:rPr>
              <a:t>Females 40-64 (n=188), </a:t>
            </a:r>
            <a:r>
              <a:rPr lang="pt-BR" dirty="0" smtClean="0"/>
              <a:t> </a:t>
            </a:r>
            <a:r>
              <a:rPr lang="pt-BR" sz="1200" b="0" i="0" u="none" strike="noStrike" kern="1200" dirty="0" smtClean="0">
                <a:solidFill>
                  <a:schemeClr val="tx1"/>
                </a:solidFill>
                <a:effectLst/>
                <a:latin typeface="Arial" charset="0"/>
                <a:ea typeface="+mn-ea"/>
                <a:cs typeface="+mn-cs"/>
              </a:rPr>
              <a:t>Males 65+ (n=102), </a:t>
            </a:r>
            <a:r>
              <a:rPr lang="pt-BR" dirty="0" smtClean="0"/>
              <a:t> </a:t>
            </a:r>
            <a:r>
              <a:rPr lang="pt-BR" sz="1200" b="0" i="0" u="none" strike="noStrike" kern="1200" dirty="0" smtClean="0">
                <a:solidFill>
                  <a:schemeClr val="tx1"/>
                </a:solidFill>
                <a:effectLst/>
                <a:latin typeface="Arial" charset="0"/>
                <a:ea typeface="+mn-ea"/>
                <a:cs typeface="+mn-cs"/>
              </a:rPr>
              <a:t>Females 65+ (n=34), </a:t>
            </a:r>
            <a:r>
              <a:rPr lang="pt-BR" dirty="0" smtClean="0"/>
              <a:t> </a:t>
            </a:r>
            <a:r>
              <a:rPr lang="pt-BR" sz="1200" b="0" i="0" u="none" strike="noStrike" kern="1200" dirty="0" smtClean="0">
                <a:solidFill>
                  <a:schemeClr val="tx1"/>
                </a:solidFill>
                <a:effectLst/>
                <a:latin typeface="Arial" charset="0"/>
                <a:ea typeface="+mn-ea"/>
                <a:cs typeface="+mn-cs"/>
              </a:rPr>
              <a:t>Urban (n=320), </a:t>
            </a:r>
            <a:r>
              <a:rPr lang="pt-BR" dirty="0" smtClean="0"/>
              <a:t> </a:t>
            </a:r>
            <a:r>
              <a:rPr lang="pt-BR" sz="1200" b="0" i="0" u="none" strike="noStrike" kern="1200" dirty="0" smtClean="0">
                <a:solidFill>
                  <a:schemeClr val="tx1"/>
                </a:solidFill>
                <a:effectLst/>
                <a:latin typeface="Arial" charset="0"/>
                <a:ea typeface="+mn-ea"/>
                <a:cs typeface="+mn-cs"/>
              </a:rPr>
              <a:t>Suburban (n=265), </a:t>
            </a:r>
            <a:r>
              <a:rPr lang="pt-BR" dirty="0" smtClean="0"/>
              <a:t> </a:t>
            </a:r>
            <a:r>
              <a:rPr lang="pt-BR" sz="1200" b="0" i="0" u="none" strike="noStrike" kern="1200" dirty="0" smtClean="0">
                <a:solidFill>
                  <a:schemeClr val="tx1"/>
                </a:solidFill>
                <a:effectLst/>
                <a:latin typeface="Arial" charset="0"/>
                <a:ea typeface="+mn-ea"/>
                <a:cs typeface="+mn-cs"/>
              </a:rPr>
              <a:t>Rural (n=55)</a:t>
            </a:r>
            <a:endParaRPr lang="en-US" dirty="0" smtClean="0"/>
          </a:p>
          <a:p>
            <a:r>
              <a:rPr lang="en-US" dirty="0" smtClean="0"/>
              <a:t>Thrombosis:  </a:t>
            </a:r>
            <a:r>
              <a:rPr lang="pt-BR" sz="1200" b="0" i="0" u="none" strike="noStrike" kern="1200" dirty="0" smtClean="0">
                <a:solidFill>
                  <a:schemeClr val="tx1"/>
                </a:solidFill>
                <a:effectLst/>
                <a:latin typeface="Arial" charset="0"/>
                <a:ea typeface="+mn-ea"/>
                <a:cs typeface="+mn-cs"/>
              </a:rPr>
              <a:t>Males 18-39 (n=43), </a:t>
            </a:r>
            <a:r>
              <a:rPr lang="pt-BR" dirty="0" smtClean="0"/>
              <a:t> </a:t>
            </a:r>
            <a:r>
              <a:rPr lang="pt-BR" sz="1200" b="0" i="0" u="none" strike="noStrike" kern="1200" dirty="0" smtClean="0">
                <a:solidFill>
                  <a:schemeClr val="tx1"/>
                </a:solidFill>
                <a:effectLst/>
                <a:latin typeface="Arial" charset="0"/>
                <a:ea typeface="+mn-ea"/>
                <a:cs typeface="+mn-cs"/>
              </a:rPr>
              <a:t>Females 18-39 (n=29*), </a:t>
            </a:r>
            <a:r>
              <a:rPr lang="pt-BR" dirty="0" smtClean="0"/>
              <a:t> </a:t>
            </a:r>
            <a:r>
              <a:rPr lang="pt-BR" sz="1200" b="0" i="0" u="none" strike="noStrike" kern="1200" dirty="0" smtClean="0">
                <a:solidFill>
                  <a:schemeClr val="tx1"/>
                </a:solidFill>
                <a:effectLst/>
                <a:latin typeface="Arial" charset="0"/>
                <a:ea typeface="+mn-ea"/>
                <a:cs typeface="+mn-cs"/>
              </a:rPr>
              <a:t>Males 40-64 (n=151), </a:t>
            </a:r>
            <a:r>
              <a:rPr lang="pt-BR" dirty="0" smtClean="0"/>
              <a:t> </a:t>
            </a:r>
            <a:r>
              <a:rPr lang="pt-BR" sz="1200" b="0" i="0" u="none" strike="noStrike" kern="1200" dirty="0" smtClean="0">
                <a:solidFill>
                  <a:schemeClr val="tx1"/>
                </a:solidFill>
                <a:effectLst/>
                <a:latin typeface="Arial" charset="0"/>
                <a:ea typeface="+mn-ea"/>
                <a:cs typeface="+mn-cs"/>
              </a:rPr>
              <a:t>Females 40-64 (n=139), </a:t>
            </a:r>
            <a:r>
              <a:rPr lang="pt-BR" dirty="0" smtClean="0"/>
              <a:t> </a:t>
            </a:r>
            <a:r>
              <a:rPr lang="pt-BR" sz="1200" b="0" i="0" u="none" strike="noStrike" kern="1200" dirty="0" smtClean="0">
                <a:solidFill>
                  <a:schemeClr val="tx1"/>
                </a:solidFill>
                <a:effectLst/>
                <a:latin typeface="Arial" charset="0"/>
                <a:ea typeface="+mn-ea"/>
                <a:cs typeface="+mn-cs"/>
              </a:rPr>
              <a:t>Males 65+ (n=86), </a:t>
            </a:r>
            <a:r>
              <a:rPr lang="pt-BR" dirty="0" smtClean="0"/>
              <a:t> </a:t>
            </a:r>
            <a:r>
              <a:rPr lang="pt-BR" sz="1200" b="0" i="0" u="none" strike="noStrike" kern="1200" dirty="0" smtClean="0">
                <a:solidFill>
                  <a:schemeClr val="tx1"/>
                </a:solidFill>
                <a:effectLst/>
                <a:latin typeface="Arial" charset="0"/>
                <a:ea typeface="+mn-ea"/>
                <a:cs typeface="+mn-cs"/>
              </a:rPr>
              <a:t>Females 65+ (n=30), </a:t>
            </a:r>
            <a:r>
              <a:rPr lang="pt-BR" dirty="0" smtClean="0"/>
              <a:t> </a:t>
            </a:r>
            <a:r>
              <a:rPr lang="pt-BR" sz="1200" b="0" i="0" u="none" strike="noStrike" kern="1200" dirty="0" smtClean="0">
                <a:solidFill>
                  <a:schemeClr val="tx1"/>
                </a:solidFill>
                <a:effectLst/>
                <a:latin typeface="Arial" charset="0"/>
                <a:ea typeface="+mn-ea"/>
                <a:cs typeface="+mn-cs"/>
              </a:rPr>
              <a:t>Urban (n=248), </a:t>
            </a:r>
            <a:r>
              <a:rPr lang="pt-BR" dirty="0" smtClean="0"/>
              <a:t> </a:t>
            </a:r>
            <a:r>
              <a:rPr lang="pt-BR" sz="1200" b="0" i="0" u="none" strike="noStrike" kern="1200" dirty="0" smtClean="0">
                <a:solidFill>
                  <a:schemeClr val="tx1"/>
                </a:solidFill>
                <a:effectLst/>
                <a:latin typeface="Arial" charset="0"/>
                <a:ea typeface="+mn-ea"/>
                <a:cs typeface="+mn-cs"/>
              </a:rPr>
              <a:t>Suburban (n=194), </a:t>
            </a:r>
            <a:r>
              <a:rPr lang="pt-BR" dirty="0" smtClean="0"/>
              <a:t> </a:t>
            </a:r>
            <a:r>
              <a:rPr lang="pt-BR" sz="1200" b="0" i="0" u="none" strike="noStrike" kern="1200" dirty="0" smtClean="0">
                <a:solidFill>
                  <a:schemeClr val="tx1"/>
                </a:solidFill>
                <a:effectLst/>
                <a:latin typeface="Arial" charset="0"/>
                <a:ea typeface="+mn-ea"/>
                <a:cs typeface="+mn-cs"/>
              </a:rPr>
              <a:t>Rural (n=36)</a:t>
            </a:r>
            <a:endParaRPr lang="en-US" dirty="0" smtClean="0"/>
          </a:p>
          <a:p>
            <a:r>
              <a:rPr lang="en-US" dirty="0" smtClean="0"/>
              <a:t>Stroke:  </a:t>
            </a:r>
            <a:r>
              <a:rPr lang="pt-BR" sz="1200" b="0" i="0" u="none" strike="noStrike" kern="1200" dirty="0" smtClean="0">
                <a:solidFill>
                  <a:schemeClr val="tx1"/>
                </a:solidFill>
                <a:effectLst/>
                <a:latin typeface="Arial" charset="0"/>
                <a:ea typeface="+mn-ea"/>
                <a:cs typeface="+mn-cs"/>
              </a:rPr>
              <a:t>Males 18-39 (n=69), </a:t>
            </a:r>
            <a:r>
              <a:rPr lang="pt-BR" dirty="0" smtClean="0"/>
              <a:t> </a:t>
            </a:r>
            <a:r>
              <a:rPr lang="pt-BR" sz="1200" b="0" i="0" u="none" strike="noStrike" kern="1200" dirty="0" smtClean="0">
                <a:solidFill>
                  <a:schemeClr val="tx1"/>
                </a:solidFill>
                <a:effectLst/>
                <a:latin typeface="Arial" charset="0"/>
                <a:ea typeface="+mn-ea"/>
                <a:cs typeface="+mn-cs"/>
              </a:rPr>
              <a:t>Females 18-39 (n=47), </a:t>
            </a:r>
            <a:r>
              <a:rPr lang="pt-BR" dirty="0" smtClean="0"/>
              <a:t> </a:t>
            </a:r>
            <a:r>
              <a:rPr lang="pt-BR" sz="1200" b="0" i="0" u="none" strike="noStrike" kern="1200" dirty="0" smtClean="0">
                <a:solidFill>
                  <a:schemeClr val="tx1"/>
                </a:solidFill>
                <a:effectLst/>
                <a:latin typeface="Arial" charset="0"/>
                <a:ea typeface="+mn-ea"/>
                <a:cs typeface="+mn-cs"/>
              </a:rPr>
              <a:t>Males 40-64 (n=206), </a:t>
            </a:r>
            <a:r>
              <a:rPr lang="pt-BR" dirty="0" smtClean="0"/>
              <a:t> </a:t>
            </a:r>
            <a:r>
              <a:rPr lang="pt-BR" sz="1200" b="0" i="0" u="none" strike="noStrike" kern="1200" dirty="0" smtClean="0">
                <a:solidFill>
                  <a:schemeClr val="tx1"/>
                </a:solidFill>
                <a:effectLst/>
                <a:latin typeface="Arial" charset="0"/>
                <a:ea typeface="+mn-ea"/>
                <a:cs typeface="+mn-cs"/>
              </a:rPr>
              <a:t>Females 40-64 (n=188), </a:t>
            </a:r>
            <a:r>
              <a:rPr lang="pt-BR" dirty="0" smtClean="0"/>
              <a:t> </a:t>
            </a:r>
            <a:r>
              <a:rPr lang="pt-BR" sz="1200" b="0" i="0" u="none" strike="noStrike" kern="1200" dirty="0" smtClean="0">
                <a:solidFill>
                  <a:schemeClr val="tx1"/>
                </a:solidFill>
                <a:effectLst/>
                <a:latin typeface="Arial" charset="0"/>
                <a:ea typeface="+mn-ea"/>
                <a:cs typeface="+mn-cs"/>
              </a:rPr>
              <a:t>Males 65+ (n=104), </a:t>
            </a:r>
            <a:r>
              <a:rPr lang="pt-BR" dirty="0" smtClean="0"/>
              <a:t> </a:t>
            </a:r>
            <a:r>
              <a:rPr lang="pt-BR" sz="1200" b="0" i="0" u="none" strike="noStrike" kern="1200" dirty="0" smtClean="0">
                <a:solidFill>
                  <a:schemeClr val="tx1"/>
                </a:solidFill>
                <a:effectLst/>
                <a:latin typeface="Arial" charset="0"/>
                <a:ea typeface="+mn-ea"/>
                <a:cs typeface="+mn-cs"/>
              </a:rPr>
              <a:t>Females 65+ (n=35), </a:t>
            </a:r>
            <a:r>
              <a:rPr lang="pt-BR" dirty="0" smtClean="0"/>
              <a:t> </a:t>
            </a:r>
            <a:r>
              <a:rPr lang="pt-BR" sz="1200" b="0" i="0" u="none" strike="noStrike" kern="1200" dirty="0" smtClean="0">
                <a:solidFill>
                  <a:schemeClr val="tx1"/>
                </a:solidFill>
                <a:effectLst/>
                <a:latin typeface="Arial" charset="0"/>
                <a:ea typeface="+mn-ea"/>
                <a:cs typeface="+mn-cs"/>
              </a:rPr>
              <a:t>Urban (n=324), </a:t>
            </a:r>
            <a:r>
              <a:rPr lang="pt-BR" dirty="0" smtClean="0"/>
              <a:t> </a:t>
            </a:r>
            <a:r>
              <a:rPr lang="pt-BR" sz="1200" b="0" i="0" u="none" strike="noStrike" kern="1200" dirty="0" smtClean="0">
                <a:solidFill>
                  <a:schemeClr val="tx1"/>
                </a:solidFill>
                <a:effectLst/>
                <a:latin typeface="Arial" charset="0"/>
                <a:ea typeface="+mn-ea"/>
                <a:cs typeface="+mn-cs"/>
              </a:rPr>
              <a:t>Suburban (n=271), </a:t>
            </a:r>
            <a:r>
              <a:rPr lang="pt-BR" dirty="0" smtClean="0"/>
              <a:t> </a:t>
            </a:r>
            <a:r>
              <a:rPr lang="pt-BR" sz="1200" b="0" i="0" u="none" strike="noStrike" kern="1200" dirty="0" smtClean="0">
                <a:solidFill>
                  <a:schemeClr val="tx1"/>
                </a:solidFill>
                <a:effectLst/>
                <a:latin typeface="Arial" charset="0"/>
                <a:ea typeface="+mn-ea"/>
                <a:cs typeface="+mn-cs"/>
              </a:rPr>
              <a:t>Rural (n=54)</a:t>
            </a:r>
            <a:endParaRPr lang="en-US" dirty="0" smtClean="0"/>
          </a:p>
          <a:p>
            <a:r>
              <a:rPr lang="en-US" dirty="0" smtClean="0"/>
              <a:t>Deep Vein Thrombosis:  </a:t>
            </a:r>
            <a:r>
              <a:rPr lang="pt-BR" sz="1200" b="0" i="0" u="none" strike="noStrike" kern="1200" dirty="0" smtClean="0">
                <a:solidFill>
                  <a:schemeClr val="tx1"/>
                </a:solidFill>
                <a:effectLst/>
                <a:latin typeface="Arial" charset="0"/>
                <a:ea typeface="+mn-ea"/>
                <a:cs typeface="+mn-cs"/>
              </a:rPr>
              <a:t>Males 18-39 (n=18*), </a:t>
            </a:r>
            <a:r>
              <a:rPr lang="pt-BR" dirty="0" smtClean="0"/>
              <a:t> </a:t>
            </a:r>
            <a:r>
              <a:rPr lang="pt-BR" sz="1200" b="0" i="0" u="none" strike="noStrike" kern="1200" dirty="0" smtClean="0">
                <a:solidFill>
                  <a:schemeClr val="tx1"/>
                </a:solidFill>
                <a:effectLst/>
                <a:latin typeface="Arial" charset="0"/>
                <a:ea typeface="+mn-ea"/>
                <a:cs typeface="+mn-cs"/>
              </a:rPr>
              <a:t>Females 18-39 (n=10*), </a:t>
            </a:r>
            <a:r>
              <a:rPr lang="pt-BR" dirty="0" smtClean="0"/>
              <a:t> </a:t>
            </a:r>
            <a:r>
              <a:rPr lang="pt-BR" sz="1200" b="0" i="0" u="none" strike="noStrike" kern="1200" dirty="0" smtClean="0">
                <a:solidFill>
                  <a:schemeClr val="tx1"/>
                </a:solidFill>
                <a:effectLst/>
                <a:latin typeface="Arial" charset="0"/>
                <a:ea typeface="+mn-ea"/>
                <a:cs typeface="+mn-cs"/>
              </a:rPr>
              <a:t>Males 40-64 (n=36), </a:t>
            </a:r>
            <a:r>
              <a:rPr lang="pt-BR" dirty="0" smtClean="0"/>
              <a:t> </a:t>
            </a:r>
            <a:r>
              <a:rPr lang="pt-BR" sz="1200" b="0" i="0" u="none" strike="noStrike" kern="1200" dirty="0" smtClean="0">
                <a:solidFill>
                  <a:schemeClr val="tx1"/>
                </a:solidFill>
                <a:effectLst/>
                <a:latin typeface="Arial" charset="0"/>
                <a:ea typeface="+mn-ea"/>
                <a:cs typeface="+mn-cs"/>
              </a:rPr>
              <a:t>Females 40-64 (n=29*), </a:t>
            </a:r>
            <a:r>
              <a:rPr lang="pt-BR" dirty="0" smtClean="0"/>
              <a:t> </a:t>
            </a:r>
            <a:r>
              <a:rPr lang="pt-BR" sz="1200" b="0" i="0" u="none" strike="noStrike" kern="1200" dirty="0" smtClean="0">
                <a:solidFill>
                  <a:schemeClr val="tx1"/>
                </a:solidFill>
                <a:effectLst/>
                <a:latin typeface="Arial" charset="0"/>
                <a:ea typeface="+mn-ea"/>
                <a:cs typeface="+mn-cs"/>
              </a:rPr>
              <a:t>Males 65+ (n=12*), </a:t>
            </a:r>
            <a:r>
              <a:rPr lang="pt-BR" dirty="0" smtClean="0"/>
              <a:t> </a:t>
            </a:r>
            <a:r>
              <a:rPr lang="pt-BR" sz="1200" b="0" i="0" u="none" strike="noStrike" kern="1200" dirty="0" smtClean="0">
                <a:solidFill>
                  <a:schemeClr val="tx1"/>
                </a:solidFill>
                <a:effectLst/>
                <a:latin typeface="Arial" charset="0"/>
                <a:ea typeface="+mn-ea"/>
                <a:cs typeface="+mn-cs"/>
              </a:rPr>
              <a:t>Females 65+ (n=4*), </a:t>
            </a:r>
            <a:r>
              <a:rPr lang="pt-BR" dirty="0" smtClean="0"/>
              <a:t> </a:t>
            </a:r>
            <a:r>
              <a:rPr lang="pt-BR" sz="1200" b="0" i="0" u="none" strike="noStrike" kern="1200" dirty="0" smtClean="0">
                <a:solidFill>
                  <a:schemeClr val="tx1"/>
                </a:solidFill>
                <a:effectLst/>
                <a:latin typeface="Arial" charset="0"/>
                <a:ea typeface="+mn-ea"/>
                <a:cs typeface="+mn-cs"/>
              </a:rPr>
              <a:t>Urban (n=55), </a:t>
            </a:r>
            <a:r>
              <a:rPr lang="pt-BR" dirty="0" smtClean="0"/>
              <a:t> </a:t>
            </a:r>
            <a:r>
              <a:rPr lang="pt-BR" sz="1200" b="0" i="0" u="none" strike="noStrike" kern="1200" dirty="0" smtClean="0">
                <a:solidFill>
                  <a:schemeClr val="tx1"/>
                </a:solidFill>
                <a:effectLst/>
                <a:latin typeface="Arial" charset="0"/>
                <a:ea typeface="+mn-ea"/>
                <a:cs typeface="+mn-cs"/>
              </a:rPr>
              <a:t>Suburban (n=48), </a:t>
            </a:r>
            <a:r>
              <a:rPr lang="pt-BR" dirty="0" smtClean="0"/>
              <a:t> </a:t>
            </a:r>
            <a:r>
              <a:rPr lang="pt-BR" sz="1200" b="0" i="0" u="none" strike="noStrike" kern="1200" dirty="0" smtClean="0">
                <a:solidFill>
                  <a:schemeClr val="tx1"/>
                </a:solidFill>
                <a:effectLst/>
                <a:latin typeface="Arial" charset="0"/>
                <a:ea typeface="+mn-ea"/>
                <a:cs typeface="+mn-cs"/>
              </a:rPr>
              <a:t>Rural (n=6*)</a:t>
            </a:r>
            <a:endParaRPr lang="en-US" dirty="0" smtClean="0"/>
          </a:p>
          <a:p>
            <a:r>
              <a:rPr lang="en-US" dirty="0" smtClean="0"/>
              <a:t>AIDS:  </a:t>
            </a:r>
            <a:r>
              <a:rPr lang="pt-BR" sz="1200" b="0" i="0" u="none" strike="noStrike" kern="1200" dirty="0" smtClean="0">
                <a:solidFill>
                  <a:schemeClr val="tx1"/>
                </a:solidFill>
                <a:effectLst/>
                <a:latin typeface="Arial" charset="0"/>
                <a:ea typeface="+mn-ea"/>
                <a:cs typeface="+mn-cs"/>
              </a:rPr>
              <a:t>Males 18-39 (n=68), </a:t>
            </a:r>
            <a:r>
              <a:rPr lang="pt-BR" dirty="0" smtClean="0"/>
              <a:t> </a:t>
            </a:r>
            <a:r>
              <a:rPr lang="pt-BR" sz="1200" b="0" i="0" u="none" strike="noStrike" kern="1200" dirty="0" smtClean="0">
                <a:solidFill>
                  <a:schemeClr val="tx1"/>
                </a:solidFill>
                <a:effectLst/>
                <a:latin typeface="Arial" charset="0"/>
                <a:ea typeface="+mn-ea"/>
                <a:cs typeface="+mn-cs"/>
              </a:rPr>
              <a:t>Females 18-39 (n=49), </a:t>
            </a:r>
            <a:r>
              <a:rPr lang="pt-BR" dirty="0" smtClean="0"/>
              <a:t> </a:t>
            </a:r>
            <a:r>
              <a:rPr lang="pt-BR" sz="1200" b="0" i="0" u="none" strike="noStrike" kern="1200" dirty="0" smtClean="0">
                <a:solidFill>
                  <a:schemeClr val="tx1"/>
                </a:solidFill>
                <a:effectLst/>
                <a:latin typeface="Arial" charset="0"/>
                <a:ea typeface="+mn-ea"/>
                <a:cs typeface="+mn-cs"/>
              </a:rPr>
              <a:t>Males 40-64 (n=203), </a:t>
            </a:r>
            <a:r>
              <a:rPr lang="pt-BR" dirty="0" smtClean="0"/>
              <a:t> </a:t>
            </a:r>
            <a:r>
              <a:rPr lang="pt-BR" sz="1200" b="0" i="0" u="none" strike="noStrike" kern="1200" dirty="0" smtClean="0">
                <a:solidFill>
                  <a:schemeClr val="tx1"/>
                </a:solidFill>
                <a:effectLst/>
                <a:latin typeface="Arial" charset="0"/>
                <a:ea typeface="+mn-ea"/>
                <a:cs typeface="+mn-cs"/>
              </a:rPr>
              <a:t>Females 40-64 (n=187), </a:t>
            </a:r>
            <a:r>
              <a:rPr lang="pt-BR" dirty="0" smtClean="0"/>
              <a:t> </a:t>
            </a:r>
            <a:r>
              <a:rPr lang="pt-BR" sz="1200" b="0" i="0" u="none" strike="noStrike" kern="1200" dirty="0" smtClean="0">
                <a:solidFill>
                  <a:schemeClr val="tx1"/>
                </a:solidFill>
                <a:effectLst/>
                <a:latin typeface="Arial" charset="0"/>
                <a:ea typeface="+mn-ea"/>
                <a:cs typeface="+mn-cs"/>
              </a:rPr>
              <a:t>Males 65+ (n=100), </a:t>
            </a:r>
            <a:r>
              <a:rPr lang="pt-BR" dirty="0" smtClean="0"/>
              <a:t> </a:t>
            </a:r>
            <a:r>
              <a:rPr lang="pt-BR" sz="1200" b="0" i="0" u="none" strike="noStrike" kern="1200" dirty="0" smtClean="0">
                <a:solidFill>
                  <a:schemeClr val="tx1"/>
                </a:solidFill>
                <a:effectLst/>
                <a:latin typeface="Arial" charset="0"/>
                <a:ea typeface="+mn-ea"/>
                <a:cs typeface="+mn-cs"/>
              </a:rPr>
              <a:t>Females 65+ (n=34), </a:t>
            </a:r>
            <a:r>
              <a:rPr lang="pt-BR" dirty="0" smtClean="0"/>
              <a:t> </a:t>
            </a:r>
            <a:r>
              <a:rPr lang="pt-BR" sz="1200" b="0" i="0" u="none" strike="noStrike" kern="1200" dirty="0" smtClean="0">
                <a:solidFill>
                  <a:schemeClr val="tx1"/>
                </a:solidFill>
                <a:effectLst/>
                <a:latin typeface="Arial" charset="0"/>
                <a:ea typeface="+mn-ea"/>
                <a:cs typeface="+mn-cs"/>
              </a:rPr>
              <a:t>Urban (n=322), </a:t>
            </a:r>
            <a:r>
              <a:rPr lang="pt-BR" dirty="0" smtClean="0"/>
              <a:t> </a:t>
            </a:r>
            <a:r>
              <a:rPr lang="pt-BR" sz="1200" b="0" i="0" u="none" strike="noStrike" kern="1200" dirty="0" smtClean="0">
                <a:solidFill>
                  <a:schemeClr val="tx1"/>
                </a:solidFill>
                <a:effectLst/>
                <a:latin typeface="Arial" charset="0"/>
                <a:ea typeface="+mn-ea"/>
                <a:cs typeface="+mn-cs"/>
              </a:rPr>
              <a:t>Suburban (n=266), </a:t>
            </a:r>
            <a:r>
              <a:rPr lang="pt-BR" dirty="0" smtClean="0"/>
              <a:t> </a:t>
            </a:r>
            <a:r>
              <a:rPr lang="pt-BR" sz="1200" b="0" i="0" u="none" strike="noStrike" kern="1200" dirty="0" smtClean="0">
                <a:solidFill>
                  <a:schemeClr val="tx1"/>
                </a:solidFill>
                <a:effectLst/>
                <a:latin typeface="Arial" charset="0"/>
                <a:ea typeface="+mn-ea"/>
                <a:cs typeface="+mn-cs"/>
              </a:rPr>
              <a:t>Rural (n=53)</a:t>
            </a:r>
            <a:endParaRPr lang="en-US" dirty="0" smtClean="0"/>
          </a:p>
          <a:p>
            <a:r>
              <a:rPr lang="en-US" dirty="0" smtClean="0"/>
              <a:t>Pulmonary Embolism:  </a:t>
            </a:r>
            <a:r>
              <a:rPr lang="pt-BR" sz="1200" b="0" i="0" u="none" strike="noStrike" kern="1200" dirty="0" smtClean="0">
                <a:solidFill>
                  <a:schemeClr val="tx1"/>
                </a:solidFill>
                <a:effectLst/>
                <a:latin typeface="Arial" charset="0"/>
                <a:ea typeface="+mn-ea"/>
                <a:cs typeface="+mn-cs"/>
              </a:rPr>
              <a:t>Males 18-39 (n=32), </a:t>
            </a:r>
            <a:r>
              <a:rPr lang="pt-BR" dirty="0" smtClean="0"/>
              <a:t> </a:t>
            </a:r>
            <a:r>
              <a:rPr lang="pt-BR" sz="1200" b="0" i="0" u="none" strike="noStrike" kern="1200" dirty="0" smtClean="0">
                <a:solidFill>
                  <a:schemeClr val="tx1"/>
                </a:solidFill>
                <a:effectLst/>
                <a:latin typeface="Arial" charset="0"/>
                <a:ea typeface="+mn-ea"/>
                <a:cs typeface="+mn-cs"/>
              </a:rPr>
              <a:t>Females 18-39 (n=20*), </a:t>
            </a:r>
            <a:r>
              <a:rPr lang="pt-BR" dirty="0" smtClean="0"/>
              <a:t> </a:t>
            </a:r>
            <a:r>
              <a:rPr lang="pt-BR" sz="1200" b="0" i="0" u="none" strike="noStrike" kern="1200" dirty="0" smtClean="0">
                <a:solidFill>
                  <a:schemeClr val="tx1"/>
                </a:solidFill>
                <a:effectLst/>
                <a:latin typeface="Arial" charset="0"/>
                <a:ea typeface="+mn-ea"/>
                <a:cs typeface="+mn-cs"/>
              </a:rPr>
              <a:t>Males 40-64 (n=93), </a:t>
            </a:r>
            <a:r>
              <a:rPr lang="pt-BR" dirty="0" smtClean="0"/>
              <a:t> </a:t>
            </a:r>
            <a:r>
              <a:rPr lang="pt-BR" sz="1200" b="0" i="0" u="none" strike="noStrike" kern="1200" dirty="0" smtClean="0">
                <a:solidFill>
                  <a:schemeClr val="tx1"/>
                </a:solidFill>
                <a:effectLst/>
                <a:latin typeface="Arial" charset="0"/>
                <a:ea typeface="+mn-ea"/>
                <a:cs typeface="+mn-cs"/>
              </a:rPr>
              <a:t>Females 40-64 (n=73), </a:t>
            </a:r>
            <a:r>
              <a:rPr lang="pt-BR" dirty="0" smtClean="0"/>
              <a:t> </a:t>
            </a:r>
            <a:r>
              <a:rPr lang="pt-BR" sz="1200" b="0" i="0" u="none" strike="noStrike" kern="1200" dirty="0" smtClean="0">
                <a:solidFill>
                  <a:schemeClr val="tx1"/>
                </a:solidFill>
                <a:effectLst/>
                <a:latin typeface="Arial" charset="0"/>
                <a:ea typeface="+mn-ea"/>
                <a:cs typeface="+mn-cs"/>
              </a:rPr>
              <a:t>Males 65+ (n=26*), </a:t>
            </a:r>
            <a:r>
              <a:rPr lang="pt-BR" dirty="0" smtClean="0"/>
              <a:t> </a:t>
            </a:r>
            <a:r>
              <a:rPr lang="pt-BR" sz="1200" b="0" i="0" u="none" strike="noStrike" kern="1200" dirty="0" smtClean="0">
                <a:solidFill>
                  <a:schemeClr val="tx1"/>
                </a:solidFill>
                <a:effectLst/>
                <a:latin typeface="Arial" charset="0"/>
                <a:ea typeface="+mn-ea"/>
                <a:cs typeface="+mn-cs"/>
              </a:rPr>
              <a:t>Females 65+ (n=11*), </a:t>
            </a:r>
            <a:r>
              <a:rPr lang="pt-BR" dirty="0" smtClean="0"/>
              <a:t> </a:t>
            </a:r>
            <a:r>
              <a:rPr lang="pt-BR" sz="1200" b="0" i="0" u="none" strike="noStrike" kern="1200" dirty="0" smtClean="0">
                <a:solidFill>
                  <a:schemeClr val="tx1"/>
                </a:solidFill>
                <a:effectLst/>
                <a:latin typeface="Arial" charset="0"/>
                <a:ea typeface="+mn-ea"/>
                <a:cs typeface="+mn-cs"/>
              </a:rPr>
              <a:t>Urban (n=125), </a:t>
            </a:r>
            <a:r>
              <a:rPr lang="pt-BR" dirty="0" smtClean="0"/>
              <a:t> </a:t>
            </a:r>
            <a:r>
              <a:rPr lang="pt-BR" sz="1200" b="0" i="0" u="none" strike="noStrike" kern="1200" dirty="0" smtClean="0">
                <a:solidFill>
                  <a:schemeClr val="tx1"/>
                </a:solidFill>
                <a:effectLst/>
                <a:latin typeface="Arial" charset="0"/>
                <a:ea typeface="+mn-ea"/>
                <a:cs typeface="+mn-cs"/>
              </a:rPr>
              <a:t>Suburban (n=111), </a:t>
            </a:r>
            <a:r>
              <a:rPr lang="pt-BR" dirty="0" smtClean="0"/>
              <a:t> </a:t>
            </a:r>
            <a:r>
              <a:rPr lang="pt-BR" sz="1200" b="0" i="0" u="none" strike="noStrike" kern="1200" dirty="0" smtClean="0">
                <a:solidFill>
                  <a:schemeClr val="tx1"/>
                </a:solidFill>
                <a:effectLst/>
                <a:latin typeface="Arial" charset="0"/>
                <a:ea typeface="+mn-ea"/>
                <a:cs typeface="+mn-cs"/>
              </a:rPr>
              <a:t>Rural (n=19*)</a:t>
            </a:r>
            <a:endParaRPr lang="en-US" dirty="0" smtClean="0"/>
          </a:p>
          <a:p>
            <a:r>
              <a:rPr lang="en-US" dirty="0" smtClean="0"/>
              <a:t>High Blood Pressure:  </a:t>
            </a:r>
            <a:r>
              <a:rPr lang="pt-BR" sz="1200" b="0" i="0" u="none" strike="noStrike" kern="1200" dirty="0" smtClean="0">
                <a:solidFill>
                  <a:schemeClr val="tx1"/>
                </a:solidFill>
                <a:effectLst/>
                <a:latin typeface="Arial" charset="0"/>
                <a:ea typeface="+mn-ea"/>
                <a:cs typeface="+mn-cs"/>
              </a:rPr>
              <a:t>Males 18-39 (n=69), </a:t>
            </a:r>
            <a:r>
              <a:rPr lang="pt-BR" dirty="0" smtClean="0"/>
              <a:t> </a:t>
            </a:r>
            <a:r>
              <a:rPr lang="pt-BR" sz="1200" b="0" i="0" u="none" strike="noStrike" kern="1200" dirty="0" smtClean="0">
                <a:solidFill>
                  <a:schemeClr val="tx1"/>
                </a:solidFill>
                <a:effectLst/>
                <a:latin typeface="Arial" charset="0"/>
                <a:ea typeface="+mn-ea"/>
                <a:cs typeface="+mn-cs"/>
              </a:rPr>
              <a:t>Females 18-39 (n=50), </a:t>
            </a:r>
            <a:r>
              <a:rPr lang="pt-BR" dirty="0" smtClean="0"/>
              <a:t> </a:t>
            </a:r>
            <a:r>
              <a:rPr lang="pt-BR" sz="1200" b="0" i="0" u="none" strike="noStrike" kern="1200" dirty="0" smtClean="0">
                <a:solidFill>
                  <a:schemeClr val="tx1"/>
                </a:solidFill>
                <a:effectLst/>
                <a:latin typeface="Arial" charset="0"/>
                <a:ea typeface="+mn-ea"/>
                <a:cs typeface="+mn-cs"/>
              </a:rPr>
              <a:t>Males 40-64 (n=216), </a:t>
            </a:r>
            <a:r>
              <a:rPr lang="pt-BR" dirty="0" smtClean="0"/>
              <a:t> </a:t>
            </a:r>
            <a:r>
              <a:rPr lang="pt-BR" sz="1200" b="0" i="0" u="none" strike="noStrike" kern="1200" dirty="0" smtClean="0">
                <a:solidFill>
                  <a:schemeClr val="tx1"/>
                </a:solidFill>
                <a:effectLst/>
                <a:latin typeface="Arial" charset="0"/>
                <a:ea typeface="+mn-ea"/>
                <a:cs typeface="+mn-cs"/>
              </a:rPr>
              <a:t>Females 40-64 (n=190), </a:t>
            </a:r>
            <a:r>
              <a:rPr lang="pt-BR" dirty="0" smtClean="0"/>
              <a:t> </a:t>
            </a:r>
            <a:r>
              <a:rPr lang="pt-BR" sz="1200" b="0" i="0" u="none" strike="noStrike" kern="1200" dirty="0" smtClean="0">
                <a:solidFill>
                  <a:schemeClr val="tx1"/>
                </a:solidFill>
                <a:effectLst/>
                <a:latin typeface="Arial" charset="0"/>
                <a:ea typeface="+mn-ea"/>
                <a:cs typeface="+mn-cs"/>
              </a:rPr>
              <a:t>Males 65+ (n=115), </a:t>
            </a:r>
            <a:r>
              <a:rPr lang="pt-BR" dirty="0" smtClean="0"/>
              <a:t> </a:t>
            </a:r>
            <a:r>
              <a:rPr lang="pt-BR" sz="1200" b="0" i="0" u="none" strike="noStrike" kern="1200" dirty="0" smtClean="0">
                <a:solidFill>
                  <a:schemeClr val="tx1"/>
                </a:solidFill>
                <a:effectLst/>
                <a:latin typeface="Arial" charset="0"/>
                <a:ea typeface="+mn-ea"/>
                <a:cs typeface="+mn-cs"/>
              </a:rPr>
              <a:t>Females 65+ (n=35), </a:t>
            </a:r>
            <a:r>
              <a:rPr lang="pt-BR" dirty="0" smtClean="0"/>
              <a:t> </a:t>
            </a:r>
            <a:r>
              <a:rPr lang="pt-BR" sz="1200" b="0" i="0" u="none" strike="noStrike" kern="1200" dirty="0" smtClean="0">
                <a:solidFill>
                  <a:schemeClr val="tx1"/>
                </a:solidFill>
                <a:effectLst/>
                <a:latin typeface="Arial" charset="0"/>
                <a:ea typeface="+mn-ea"/>
                <a:cs typeface="+mn-cs"/>
              </a:rPr>
              <a:t>Urban (n=329), </a:t>
            </a:r>
            <a:r>
              <a:rPr lang="pt-BR" dirty="0" smtClean="0"/>
              <a:t> </a:t>
            </a:r>
            <a:r>
              <a:rPr lang="pt-BR" sz="1200" b="0" i="0" u="none" strike="noStrike" kern="1200" dirty="0" smtClean="0">
                <a:solidFill>
                  <a:schemeClr val="tx1"/>
                </a:solidFill>
                <a:effectLst/>
                <a:latin typeface="Arial" charset="0"/>
                <a:ea typeface="+mn-ea"/>
                <a:cs typeface="+mn-cs"/>
              </a:rPr>
              <a:t>Suburban (n=292), </a:t>
            </a:r>
            <a:r>
              <a:rPr lang="pt-BR" dirty="0" smtClean="0"/>
              <a:t> </a:t>
            </a:r>
            <a:r>
              <a:rPr lang="pt-BR" sz="1200" b="0" i="0" u="none" strike="noStrike" kern="1200" dirty="0" smtClean="0">
                <a:solidFill>
                  <a:schemeClr val="tx1"/>
                </a:solidFill>
                <a:effectLst/>
                <a:latin typeface="Arial" charset="0"/>
                <a:ea typeface="+mn-ea"/>
                <a:cs typeface="+mn-cs"/>
              </a:rPr>
              <a:t>Rural (n=54)</a:t>
            </a:r>
            <a:endParaRPr lang="en-US" dirty="0" smtClean="0"/>
          </a:p>
          <a:p>
            <a:r>
              <a:rPr lang="en-US" dirty="0" smtClean="0"/>
              <a:t>Breast Cancer:  </a:t>
            </a:r>
            <a:r>
              <a:rPr lang="pt-BR" sz="1200" b="0" i="0" u="none" strike="noStrike" kern="1200" dirty="0" smtClean="0">
                <a:solidFill>
                  <a:schemeClr val="tx1"/>
                </a:solidFill>
                <a:effectLst/>
                <a:latin typeface="Arial" charset="0"/>
                <a:ea typeface="+mn-ea"/>
                <a:cs typeface="+mn-cs"/>
              </a:rPr>
              <a:t>Males 18-39 (n=0), </a:t>
            </a:r>
            <a:r>
              <a:rPr lang="pt-BR" dirty="0" smtClean="0"/>
              <a:t> </a:t>
            </a:r>
            <a:r>
              <a:rPr lang="pt-BR" sz="1200" b="0" i="0" u="none" strike="noStrike" kern="1200" dirty="0" smtClean="0">
                <a:solidFill>
                  <a:schemeClr val="tx1"/>
                </a:solidFill>
                <a:effectLst/>
                <a:latin typeface="Arial" charset="0"/>
                <a:ea typeface="+mn-ea"/>
                <a:cs typeface="+mn-cs"/>
              </a:rPr>
              <a:t>Females 18-39 (n=48), </a:t>
            </a:r>
            <a:r>
              <a:rPr lang="pt-BR" dirty="0" smtClean="0"/>
              <a:t> </a:t>
            </a:r>
            <a:r>
              <a:rPr lang="pt-BR" sz="1200" b="0" i="0" u="none" strike="noStrike" kern="1200" dirty="0" smtClean="0">
                <a:solidFill>
                  <a:schemeClr val="tx1"/>
                </a:solidFill>
                <a:effectLst/>
                <a:latin typeface="Arial" charset="0"/>
                <a:ea typeface="+mn-ea"/>
                <a:cs typeface="+mn-cs"/>
              </a:rPr>
              <a:t>Males 40-64 (n=0), </a:t>
            </a:r>
            <a:r>
              <a:rPr lang="pt-BR" dirty="0" smtClean="0"/>
              <a:t> </a:t>
            </a:r>
            <a:r>
              <a:rPr lang="pt-BR" sz="1200" b="0" i="0" u="none" strike="noStrike" kern="1200" dirty="0" smtClean="0">
                <a:solidFill>
                  <a:schemeClr val="tx1"/>
                </a:solidFill>
                <a:effectLst/>
                <a:latin typeface="Arial" charset="0"/>
                <a:ea typeface="+mn-ea"/>
                <a:cs typeface="+mn-cs"/>
              </a:rPr>
              <a:t>Females 40-64 (n=187), </a:t>
            </a:r>
            <a:r>
              <a:rPr lang="pt-BR" dirty="0" smtClean="0"/>
              <a:t> </a:t>
            </a:r>
            <a:r>
              <a:rPr lang="pt-BR" sz="1200" b="0" i="0" u="none" strike="noStrike" kern="1200" dirty="0" smtClean="0">
                <a:solidFill>
                  <a:schemeClr val="tx1"/>
                </a:solidFill>
                <a:effectLst/>
                <a:latin typeface="Arial" charset="0"/>
                <a:ea typeface="+mn-ea"/>
                <a:cs typeface="+mn-cs"/>
              </a:rPr>
              <a:t>Males 65+ (n=0), </a:t>
            </a:r>
            <a:r>
              <a:rPr lang="pt-BR" dirty="0" smtClean="0"/>
              <a:t> </a:t>
            </a:r>
            <a:r>
              <a:rPr lang="pt-BR" sz="1200" b="0" i="0" u="none" strike="noStrike" kern="1200" dirty="0" smtClean="0">
                <a:solidFill>
                  <a:schemeClr val="tx1"/>
                </a:solidFill>
                <a:effectLst/>
                <a:latin typeface="Arial" charset="0"/>
                <a:ea typeface="+mn-ea"/>
                <a:cs typeface="+mn-cs"/>
              </a:rPr>
              <a:t>Females 65+ (n=35), </a:t>
            </a:r>
            <a:r>
              <a:rPr lang="pt-BR" dirty="0" smtClean="0"/>
              <a:t> </a:t>
            </a:r>
            <a:r>
              <a:rPr lang="pt-BR" sz="1200" b="0" i="0" u="none" strike="noStrike" kern="1200" dirty="0" smtClean="0">
                <a:solidFill>
                  <a:schemeClr val="tx1"/>
                </a:solidFill>
                <a:effectLst/>
                <a:latin typeface="Arial" charset="0"/>
                <a:ea typeface="+mn-ea"/>
                <a:cs typeface="+mn-cs"/>
              </a:rPr>
              <a:t>Urban (n=136), </a:t>
            </a:r>
            <a:r>
              <a:rPr lang="pt-BR" dirty="0" smtClean="0"/>
              <a:t> </a:t>
            </a:r>
            <a:r>
              <a:rPr lang="pt-BR" sz="1200" b="0" i="0" u="none" strike="noStrike" kern="1200" dirty="0" smtClean="0">
                <a:solidFill>
                  <a:schemeClr val="tx1"/>
                </a:solidFill>
                <a:effectLst/>
                <a:latin typeface="Arial" charset="0"/>
                <a:ea typeface="+mn-ea"/>
                <a:cs typeface="+mn-cs"/>
              </a:rPr>
              <a:t>Suburban (n=105), </a:t>
            </a:r>
            <a:r>
              <a:rPr lang="pt-BR" dirty="0" smtClean="0"/>
              <a:t> </a:t>
            </a:r>
            <a:r>
              <a:rPr lang="pt-BR" sz="1200" b="0" i="0" u="none" strike="noStrike" kern="1200" dirty="0" smtClean="0">
                <a:solidFill>
                  <a:schemeClr val="tx1"/>
                </a:solidFill>
                <a:effectLst/>
                <a:latin typeface="Arial" charset="0"/>
                <a:ea typeface="+mn-ea"/>
                <a:cs typeface="+mn-cs"/>
              </a:rPr>
              <a:t>Rural (n=29*)</a:t>
            </a:r>
            <a:endParaRPr lang="en-US" dirty="0" smtClean="0"/>
          </a:p>
          <a:p>
            <a:r>
              <a:rPr lang="en-US" dirty="0" smtClean="0"/>
              <a:t>Prostate Cancer: </a:t>
            </a:r>
            <a:r>
              <a:rPr lang="pt-BR" sz="1200" b="0" i="0" u="none" strike="noStrike" kern="1200" dirty="0" smtClean="0">
                <a:solidFill>
                  <a:schemeClr val="tx1"/>
                </a:solidFill>
                <a:effectLst/>
                <a:latin typeface="Arial" charset="0"/>
                <a:ea typeface="+mn-ea"/>
                <a:cs typeface="+mn-cs"/>
              </a:rPr>
              <a:t>Males 18-39 (n=60), </a:t>
            </a:r>
            <a:r>
              <a:rPr lang="pt-BR" dirty="0" smtClean="0"/>
              <a:t> </a:t>
            </a:r>
            <a:r>
              <a:rPr lang="pt-BR" sz="1200" b="0" i="0" u="none" strike="noStrike" kern="1200" dirty="0" smtClean="0">
                <a:solidFill>
                  <a:schemeClr val="tx1"/>
                </a:solidFill>
                <a:effectLst/>
                <a:latin typeface="Arial" charset="0"/>
                <a:ea typeface="+mn-ea"/>
                <a:cs typeface="+mn-cs"/>
              </a:rPr>
              <a:t>Females 18-39 (n=0), </a:t>
            </a:r>
            <a:r>
              <a:rPr lang="pt-BR" dirty="0" smtClean="0"/>
              <a:t> </a:t>
            </a:r>
            <a:r>
              <a:rPr lang="pt-BR" sz="1200" b="0" i="0" u="none" strike="noStrike" kern="1200" dirty="0" smtClean="0">
                <a:solidFill>
                  <a:schemeClr val="tx1"/>
                </a:solidFill>
                <a:effectLst/>
                <a:latin typeface="Arial" charset="0"/>
                <a:ea typeface="+mn-ea"/>
                <a:cs typeface="+mn-cs"/>
              </a:rPr>
              <a:t>Males 40-64 (n=180), </a:t>
            </a:r>
            <a:r>
              <a:rPr lang="pt-BR" dirty="0" smtClean="0"/>
              <a:t> </a:t>
            </a:r>
            <a:r>
              <a:rPr lang="pt-BR" sz="1200" b="0" i="0" u="none" strike="noStrike" kern="1200" dirty="0" smtClean="0">
                <a:solidFill>
                  <a:schemeClr val="tx1"/>
                </a:solidFill>
                <a:effectLst/>
                <a:latin typeface="Arial" charset="0"/>
                <a:ea typeface="+mn-ea"/>
                <a:cs typeface="+mn-cs"/>
              </a:rPr>
              <a:t>Females 40-64 (n=0), </a:t>
            </a:r>
            <a:r>
              <a:rPr lang="pt-BR" dirty="0" smtClean="0"/>
              <a:t> </a:t>
            </a:r>
            <a:r>
              <a:rPr lang="pt-BR" sz="1200" b="0" i="0" u="none" strike="noStrike" kern="1200" dirty="0" smtClean="0">
                <a:solidFill>
                  <a:schemeClr val="tx1"/>
                </a:solidFill>
                <a:effectLst/>
                <a:latin typeface="Arial" charset="0"/>
                <a:ea typeface="+mn-ea"/>
                <a:cs typeface="+mn-cs"/>
              </a:rPr>
              <a:t>Males 65+ (n=101), </a:t>
            </a:r>
            <a:r>
              <a:rPr lang="pt-BR" dirty="0" smtClean="0"/>
              <a:t> </a:t>
            </a:r>
            <a:r>
              <a:rPr lang="pt-BR" sz="1200" b="0" i="0" u="none" strike="noStrike" kern="1200" dirty="0" smtClean="0">
                <a:solidFill>
                  <a:schemeClr val="tx1"/>
                </a:solidFill>
                <a:effectLst/>
                <a:latin typeface="Arial" charset="0"/>
                <a:ea typeface="+mn-ea"/>
                <a:cs typeface="+mn-cs"/>
              </a:rPr>
              <a:t>Females 65+ (n=0), </a:t>
            </a:r>
            <a:r>
              <a:rPr lang="pt-BR" dirty="0" smtClean="0"/>
              <a:t> </a:t>
            </a:r>
            <a:r>
              <a:rPr lang="pt-BR" sz="1200" b="0" i="0" u="none" strike="noStrike" kern="1200" dirty="0" smtClean="0">
                <a:solidFill>
                  <a:schemeClr val="tx1"/>
                </a:solidFill>
                <a:effectLst/>
                <a:latin typeface="Arial" charset="0"/>
                <a:ea typeface="+mn-ea"/>
                <a:cs typeface="+mn-cs"/>
              </a:rPr>
              <a:t>Urban (n=174), </a:t>
            </a:r>
            <a:r>
              <a:rPr lang="pt-BR" dirty="0" smtClean="0"/>
              <a:t> </a:t>
            </a:r>
            <a:r>
              <a:rPr lang="pt-BR" sz="1200" b="0" i="0" u="none" strike="noStrike" kern="1200" dirty="0" smtClean="0">
                <a:solidFill>
                  <a:schemeClr val="tx1"/>
                </a:solidFill>
                <a:effectLst/>
                <a:latin typeface="Arial" charset="0"/>
                <a:ea typeface="+mn-ea"/>
                <a:cs typeface="+mn-cs"/>
              </a:rPr>
              <a:t>Suburban (n=145), </a:t>
            </a:r>
            <a:r>
              <a:rPr lang="pt-BR" dirty="0" smtClean="0"/>
              <a:t> </a:t>
            </a:r>
            <a:r>
              <a:rPr lang="pt-BR" sz="1200" b="0" i="0" u="none" strike="noStrike" kern="1200" dirty="0" smtClean="0">
                <a:solidFill>
                  <a:schemeClr val="tx1"/>
                </a:solidFill>
                <a:effectLst/>
                <a:latin typeface="Arial" charset="0"/>
                <a:ea typeface="+mn-ea"/>
                <a:cs typeface="+mn-cs"/>
              </a:rPr>
              <a:t>Rural (n=22*)</a:t>
            </a:r>
            <a:endParaRPr lang="en-US" dirty="0"/>
          </a:p>
        </p:txBody>
      </p:sp>
      <p:sp>
        <p:nvSpPr>
          <p:cNvPr id="4" name="Slide Number Placeholder 3"/>
          <p:cNvSpPr>
            <a:spLocks noGrp="1"/>
          </p:cNvSpPr>
          <p:nvPr>
            <p:ph type="sldNum" sz="quarter" idx="10"/>
          </p:nvPr>
        </p:nvSpPr>
        <p:spPr/>
        <p:txBody>
          <a:bodyPr/>
          <a:lstStyle/>
          <a:p>
            <a:fld id="{B071385B-D6F2-42F4-9560-DDAAB26E7B7A}" type="slidenum">
              <a:rPr lang="en-US" smtClean="0"/>
              <a:pPr/>
              <a:t>196</a:t>
            </a:fld>
            <a:endParaRPr lang="en-US"/>
          </a:p>
        </p:txBody>
      </p:sp>
    </p:spTree>
    <p:extLst>
      <p:ext uri="{BB962C8B-B14F-4D97-AF65-F5344CB8AC3E}">
        <p14:creationId xmlns:p14="http://schemas.microsoft.com/office/powerpoint/2010/main" val="373294306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Heart Attack:  </a:t>
            </a:r>
            <a:r>
              <a:rPr lang="pt-BR" sz="1200" b="0" i="0" u="none" strike="noStrike" kern="1200" dirty="0" smtClean="0">
                <a:solidFill>
                  <a:schemeClr val="tx1"/>
                </a:solidFill>
                <a:effectLst/>
                <a:latin typeface="Arial" charset="0"/>
                <a:ea typeface="+mn-ea"/>
                <a:cs typeface="+mn-cs"/>
              </a:rPr>
              <a:t>Males 18-39 (n=67), </a:t>
            </a:r>
            <a:r>
              <a:rPr lang="pt-BR" dirty="0" smtClean="0"/>
              <a:t> </a:t>
            </a:r>
            <a:r>
              <a:rPr lang="pt-BR" sz="1200" b="0" i="0" u="none" strike="noStrike" kern="1200" dirty="0" smtClean="0">
                <a:solidFill>
                  <a:schemeClr val="tx1"/>
                </a:solidFill>
                <a:effectLst/>
                <a:latin typeface="Arial" charset="0"/>
                <a:ea typeface="+mn-ea"/>
                <a:cs typeface="+mn-cs"/>
              </a:rPr>
              <a:t>Females 18-39 (n=48), </a:t>
            </a:r>
            <a:r>
              <a:rPr lang="pt-BR" dirty="0" smtClean="0"/>
              <a:t> </a:t>
            </a:r>
            <a:r>
              <a:rPr lang="pt-BR" sz="1200" b="0" i="0" u="none" strike="noStrike" kern="1200" dirty="0" smtClean="0">
                <a:solidFill>
                  <a:schemeClr val="tx1"/>
                </a:solidFill>
                <a:effectLst/>
                <a:latin typeface="Arial" charset="0"/>
                <a:ea typeface="+mn-ea"/>
                <a:cs typeface="+mn-cs"/>
              </a:rPr>
              <a:t>Males 40-64 (n=201), </a:t>
            </a:r>
            <a:r>
              <a:rPr lang="pt-BR" dirty="0" smtClean="0"/>
              <a:t> </a:t>
            </a:r>
            <a:r>
              <a:rPr lang="pt-BR" sz="1200" b="0" i="0" u="none" strike="noStrike" kern="1200" dirty="0" smtClean="0">
                <a:solidFill>
                  <a:schemeClr val="tx1"/>
                </a:solidFill>
                <a:effectLst/>
                <a:latin typeface="Arial" charset="0"/>
                <a:ea typeface="+mn-ea"/>
                <a:cs typeface="+mn-cs"/>
              </a:rPr>
              <a:t>Females 40-64 (n=188), </a:t>
            </a:r>
            <a:r>
              <a:rPr lang="pt-BR" dirty="0" smtClean="0"/>
              <a:t> </a:t>
            </a:r>
            <a:r>
              <a:rPr lang="pt-BR" sz="1200" b="0" i="0" u="none" strike="noStrike" kern="1200" dirty="0" smtClean="0">
                <a:solidFill>
                  <a:schemeClr val="tx1"/>
                </a:solidFill>
                <a:effectLst/>
                <a:latin typeface="Arial" charset="0"/>
                <a:ea typeface="+mn-ea"/>
                <a:cs typeface="+mn-cs"/>
              </a:rPr>
              <a:t>Males 65+ (n=102), </a:t>
            </a:r>
            <a:r>
              <a:rPr lang="pt-BR" dirty="0" smtClean="0"/>
              <a:t> </a:t>
            </a:r>
            <a:r>
              <a:rPr lang="pt-BR" sz="1200" b="0" i="0" u="none" strike="noStrike" kern="1200" dirty="0" smtClean="0">
                <a:solidFill>
                  <a:schemeClr val="tx1"/>
                </a:solidFill>
                <a:effectLst/>
                <a:latin typeface="Arial" charset="0"/>
                <a:ea typeface="+mn-ea"/>
                <a:cs typeface="+mn-cs"/>
              </a:rPr>
              <a:t>Females 65+ (n=34), </a:t>
            </a:r>
            <a:r>
              <a:rPr lang="pt-BR" dirty="0" smtClean="0"/>
              <a:t> </a:t>
            </a:r>
            <a:r>
              <a:rPr lang="pt-BR" sz="1200" b="0" i="0" u="none" strike="noStrike" kern="1200" dirty="0" smtClean="0">
                <a:solidFill>
                  <a:schemeClr val="tx1"/>
                </a:solidFill>
                <a:effectLst/>
                <a:latin typeface="Arial" charset="0"/>
                <a:ea typeface="+mn-ea"/>
                <a:cs typeface="+mn-cs"/>
              </a:rPr>
              <a:t>Urban (n=320), </a:t>
            </a:r>
            <a:r>
              <a:rPr lang="pt-BR" dirty="0" smtClean="0"/>
              <a:t> </a:t>
            </a:r>
            <a:r>
              <a:rPr lang="pt-BR" sz="1200" b="0" i="0" u="none" strike="noStrike" kern="1200" dirty="0" smtClean="0">
                <a:solidFill>
                  <a:schemeClr val="tx1"/>
                </a:solidFill>
                <a:effectLst/>
                <a:latin typeface="Arial" charset="0"/>
                <a:ea typeface="+mn-ea"/>
                <a:cs typeface="+mn-cs"/>
              </a:rPr>
              <a:t>Suburban (n=265), </a:t>
            </a:r>
            <a:r>
              <a:rPr lang="pt-BR" dirty="0" smtClean="0"/>
              <a:t> </a:t>
            </a:r>
            <a:r>
              <a:rPr lang="pt-BR" sz="1200" b="0" i="0" u="none" strike="noStrike" kern="1200" dirty="0" smtClean="0">
                <a:solidFill>
                  <a:schemeClr val="tx1"/>
                </a:solidFill>
                <a:effectLst/>
                <a:latin typeface="Arial" charset="0"/>
                <a:ea typeface="+mn-ea"/>
                <a:cs typeface="+mn-cs"/>
              </a:rPr>
              <a:t>Rural (n=55)</a:t>
            </a:r>
            <a:endParaRPr lang="en-US" dirty="0" smtClean="0"/>
          </a:p>
          <a:p>
            <a:r>
              <a:rPr lang="en-US" dirty="0" smtClean="0"/>
              <a:t>Thrombosis:  </a:t>
            </a:r>
            <a:r>
              <a:rPr lang="pt-BR" sz="1200" b="0" i="0" u="none" strike="noStrike" kern="1200" dirty="0" smtClean="0">
                <a:solidFill>
                  <a:schemeClr val="tx1"/>
                </a:solidFill>
                <a:effectLst/>
                <a:latin typeface="Arial" charset="0"/>
                <a:ea typeface="+mn-ea"/>
                <a:cs typeface="+mn-cs"/>
              </a:rPr>
              <a:t>Males 18-39 (n=43), </a:t>
            </a:r>
            <a:r>
              <a:rPr lang="pt-BR" dirty="0" smtClean="0"/>
              <a:t> </a:t>
            </a:r>
            <a:r>
              <a:rPr lang="pt-BR" sz="1200" b="0" i="0" u="none" strike="noStrike" kern="1200" dirty="0" smtClean="0">
                <a:solidFill>
                  <a:schemeClr val="tx1"/>
                </a:solidFill>
                <a:effectLst/>
                <a:latin typeface="Arial" charset="0"/>
                <a:ea typeface="+mn-ea"/>
                <a:cs typeface="+mn-cs"/>
              </a:rPr>
              <a:t>Females 18-39 (n=29*), </a:t>
            </a:r>
            <a:r>
              <a:rPr lang="pt-BR" dirty="0" smtClean="0"/>
              <a:t> </a:t>
            </a:r>
            <a:r>
              <a:rPr lang="pt-BR" sz="1200" b="0" i="0" u="none" strike="noStrike" kern="1200" dirty="0" smtClean="0">
                <a:solidFill>
                  <a:schemeClr val="tx1"/>
                </a:solidFill>
                <a:effectLst/>
                <a:latin typeface="Arial" charset="0"/>
                <a:ea typeface="+mn-ea"/>
                <a:cs typeface="+mn-cs"/>
              </a:rPr>
              <a:t>Males 40-64 (n=151), </a:t>
            </a:r>
            <a:r>
              <a:rPr lang="pt-BR" dirty="0" smtClean="0"/>
              <a:t> </a:t>
            </a:r>
            <a:r>
              <a:rPr lang="pt-BR" sz="1200" b="0" i="0" u="none" strike="noStrike" kern="1200" dirty="0" smtClean="0">
                <a:solidFill>
                  <a:schemeClr val="tx1"/>
                </a:solidFill>
                <a:effectLst/>
                <a:latin typeface="Arial" charset="0"/>
                <a:ea typeface="+mn-ea"/>
                <a:cs typeface="+mn-cs"/>
              </a:rPr>
              <a:t>Females 40-64 (n=139), </a:t>
            </a:r>
            <a:r>
              <a:rPr lang="pt-BR" dirty="0" smtClean="0"/>
              <a:t> </a:t>
            </a:r>
            <a:r>
              <a:rPr lang="pt-BR" sz="1200" b="0" i="0" u="none" strike="noStrike" kern="1200" dirty="0" smtClean="0">
                <a:solidFill>
                  <a:schemeClr val="tx1"/>
                </a:solidFill>
                <a:effectLst/>
                <a:latin typeface="Arial" charset="0"/>
                <a:ea typeface="+mn-ea"/>
                <a:cs typeface="+mn-cs"/>
              </a:rPr>
              <a:t>Males 65+ (n=86), </a:t>
            </a:r>
            <a:r>
              <a:rPr lang="pt-BR" dirty="0" smtClean="0"/>
              <a:t> </a:t>
            </a:r>
            <a:r>
              <a:rPr lang="pt-BR" sz="1200" b="0" i="0" u="none" strike="noStrike" kern="1200" dirty="0" smtClean="0">
                <a:solidFill>
                  <a:schemeClr val="tx1"/>
                </a:solidFill>
                <a:effectLst/>
                <a:latin typeface="Arial" charset="0"/>
                <a:ea typeface="+mn-ea"/>
                <a:cs typeface="+mn-cs"/>
              </a:rPr>
              <a:t>Females 65+ (n=30), </a:t>
            </a:r>
            <a:r>
              <a:rPr lang="pt-BR" dirty="0" smtClean="0"/>
              <a:t> </a:t>
            </a:r>
            <a:r>
              <a:rPr lang="pt-BR" sz="1200" b="0" i="0" u="none" strike="noStrike" kern="1200" dirty="0" smtClean="0">
                <a:solidFill>
                  <a:schemeClr val="tx1"/>
                </a:solidFill>
                <a:effectLst/>
                <a:latin typeface="Arial" charset="0"/>
                <a:ea typeface="+mn-ea"/>
                <a:cs typeface="+mn-cs"/>
              </a:rPr>
              <a:t>Urban (n=248), </a:t>
            </a:r>
            <a:r>
              <a:rPr lang="pt-BR" dirty="0" smtClean="0"/>
              <a:t> </a:t>
            </a:r>
            <a:r>
              <a:rPr lang="pt-BR" sz="1200" b="0" i="0" u="none" strike="noStrike" kern="1200" dirty="0" smtClean="0">
                <a:solidFill>
                  <a:schemeClr val="tx1"/>
                </a:solidFill>
                <a:effectLst/>
                <a:latin typeface="Arial" charset="0"/>
                <a:ea typeface="+mn-ea"/>
                <a:cs typeface="+mn-cs"/>
              </a:rPr>
              <a:t>Suburban (n=194), </a:t>
            </a:r>
            <a:r>
              <a:rPr lang="pt-BR" dirty="0" smtClean="0"/>
              <a:t> </a:t>
            </a:r>
            <a:r>
              <a:rPr lang="pt-BR" sz="1200" b="0" i="0" u="none" strike="noStrike" kern="1200" dirty="0" smtClean="0">
                <a:solidFill>
                  <a:schemeClr val="tx1"/>
                </a:solidFill>
                <a:effectLst/>
                <a:latin typeface="Arial" charset="0"/>
                <a:ea typeface="+mn-ea"/>
                <a:cs typeface="+mn-cs"/>
              </a:rPr>
              <a:t>Rural (n=36); US (n=449), CA (n=465), AR (n=611), UK (n=684), DE (n=656), NL (n=608), TH (n=569), AU (n=617), JP (n=478)</a:t>
            </a:r>
            <a:endParaRPr lang="en-US" dirty="0" smtClean="0"/>
          </a:p>
          <a:p>
            <a:r>
              <a:rPr lang="en-US" dirty="0" smtClean="0"/>
              <a:t>Stroke:  </a:t>
            </a:r>
            <a:r>
              <a:rPr lang="pt-BR" sz="1200" b="0" i="0" u="none" strike="noStrike" kern="1200" dirty="0" smtClean="0">
                <a:solidFill>
                  <a:schemeClr val="tx1"/>
                </a:solidFill>
                <a:effectLst/>
                <a:latin typeface="Arial" charset="0"/>
                <a:ea typeface="+mn-ea"/>
                <a:cs typeface="+mn-cs"/>
              </a:rPr>
              <a:t>Males 18-39 (n=69), </a:t>
            </a:r>
            <a:r>
              <a:rPr lang="pt-BR" dirty="0" smtClean="0"/>
              <a:t> </a:t>
            </a:r>
            <a:r>
              <a:rPr lang="pt-BR" sz="1200" b="0" i="0" u="none" strike="noStrike" kern="1200" dirty="0" smtClean="0">
                <a:solidFill>
                  <a:schemeClr val="tx1"/>
                </a:solidFill>
                <a:effectLst/>
                <a:latin typeface="Arial" charset="0"/>
                <a:ea typeface="+mn-ea"/>
                <a:cs typeface="+mn-cs"/>
              </a:rPr>
              <a:t>Females 18-39 (n=47), </a:t>
            </a:r>
            <a:r>
              <a:rPr lang="pt-BR" dirty="0" smtClean="0"/>
              <a:t> </a:t>
            </a:r>
            <a:r>
              <a:rPr lang="pt-BR" sz="1200" b="0" i="0" u="none" strike="noStrike" kern="1200" dirty="0" smtClean="0">
                <a:solidFill>
                  <a:schemeClr val="tx1"/>
                </a:solidFill>
                <a:effectLst/>
                <a:latin typeface="Arial" charset="0"/>
                <a:ea typeface="+mn-ea"/>
                <a:cs typeface="+mn-cs"/>
              </a:rPr>
              <a:t>Males 40-64 (n=206), </a:t>
            </a:r>
            <a:r>
              <a:rPr lang="pt-BR" dirty="0" smtClean="0"/>
              <a:t> </a:t>
            </a:r>
            <a:r>
              <a:rPr lang="pt-BR" sz="1200" b="0" i="0" u="none" strike="noStrike" kern="1200" dirty="0" smtClean="0">
                <a:solidFill>
                  <a:schemeClr val="tx1"/>
                </a:solidFill>
                <a:effectLst/>
                <a:latin typeface="Arial" charset="0"/>
                <a:ea typeface="+mn-ea"/>
                <a:cs typeface="+mn-cs"/>
              </a:rPr>
              <a:t>Females 40-64 (n=188), </a:t>
            </a:r>
            <a:r>
              <a:rPr lang="pt-BR" dirty="0" smtClean="0"/>
              <a:t> </a:t>
            </a:r>
            <a:r>
              <a:rPr lang="pt-BR" sz="1200" b="0" i="0" u="none" strike="noStrike" kern="1200" dirty="0" smtClean="0">
                <a:solidFill>
                  <a:schemeClr val="tx1"/>
                </a:solidFill>
                <a:effectLst/>
                <a:latin typeface="Arial" charset="0"/>
                <a:ea typeface="+mn-ea"/>
                <a:cs typeface="+mn-cs"/>
              </a:rPr>
              <a:t>Males 65+ (n=104), </a:t>
            </a:r>
            <a:r>
              <a:rPr lang="pt-BR" dirty="0" smtClean="0"/>
              <a:t> </a:t>
            </a:r>
            <a:r>
              <a:rPr lang="pt-BR" sz="1200" b="0" i="0" u="none" strike="noStrike" kern="1200" dirty="0" smtClean="0">
                <a:solidFill>
                  <a:schemeClr val="tx1"/>
                </a:solidFill>
                <a:effectLst/>
                <a:latin typeface="Arial" charset="0"/>
                <a:ea typeface="+mn-ea"/>
                <a:cs typeface="+mn-cs"/>
              </a:rPr>
              <a:t>Females 65+ (n=35), </a:t>
            </a:r>
            <a:r>
              <a:rPr lang="pt-BR" dirty="0" smtClean="0"/>
              <a:t> </a:t>
            </a:r>
            <a:r>
              <a:rPr lang="pt-BR" sz="1200" b="0" i="0" u="none" strike="noStrike" kern="1200" dirty="0" smtClean="0">
                <a:solidFill>
                  <a:schemeClr val="tx1"/>
                </a:solidFill>
                <a:effectLst/>
                <a:latin typeface="Arial" charset="0"/>
                <a:ea typeface="+mn-ea"/>
                <a:cs typeface="+mn-cs"/>
              </a:rPr>
              <a:t>Urban (n=324), </a:t>
            </a:r>
            <a:r>
              <a:rPr lang="pt-BR" dirty="0" smtClean="0"/>
              <a:t> </a:t>
            </a:r>
            <a:r>
              <a:rPr lang="pt-BR" sz="1200" b="0" i="0" u="none" strike="noStrike" kern="1200" dirty="0" smtClean="0">
                <a:solidFill>
                  <a:schemeClr val="tx1"/>
                </a:solidFill>
                <a:effectLst/>
                <a:latin typeface="Arial" charset="0"/>
                <a:ea typeface="+mn-ea"/>
                <a:cs typeface="+mn-cs"/>
              </a:rPr>
              <a:t>Suburban (n=271), </a:t>
            </a:r>
            <a:r>
              <a:rPr lang="pt-BR" dirty="0" smtClean="0"/>
              <a:t> </a:t>
            </a:r>
            <a:r>
              <a:rPr lang="pt-BR" sz="1200" b="0" i="0" u="none" strike="noStrike" kern="1200" dirty="0" smtClean="0">
                <a:solidFill>
                  <a:schemeClr val="tx1"/>
                </a:solidFill>
                <a:effectLst/>
                <a:latin typeface="Arial" charset="0"/>
                <a:ea typeface="+mn-ea"/>
                <a:cs typeface="+mn-cs"/>
              </a:rPr>
              <a:t>Rural (n=54)</a:t>
            </a:r>
            <a:endParaRPr lang="en-US" dirty="0" smtClean="0"/>
          </a:p>
          <a:p>
            <a:r>
              <a:rPr lang="en-US" dirty="0" smtClean="0"/>
              <a:t>Deep Vein Thrombosis:  </a:t>
            </a:r>
            <a:r>
              <a:rPr lang="pt-BR" sz="1200" b="0" i="0" u="none" strike="noStrike" kern="1200" dirty="0" smtClean="0">
                <a:solidFill>
                  <a:schemeClr val="tx1"/>
                </a:solidFill>
                <a:effectLst/>
                <a:latin typeface="Arial" charset="0"/>
                <a:ea typeface="+mn-ea"/>
                <a:cs typeface="+mn-cs"/>
              </a:rPr>
              <a:t>Males 18-39 (n=18*), </a:t>
            </a:r>
            <a:r>
              <a:rPr lang="pt-BR" dirty="0" smtClean="0"/>
              <a:t> </a:t>
            </a:r>
            <a:r>
              <a:rPr lang="pt-BR" sz="1200" b="0" i="0" u="none" strike="noStrike" kern="1200" dirty="0" smtClean="0">
                <a:solidFill>
                  <a:schemeClr val="tx1"/>
                </a:solidFill>
                <a:effectLst/>
                <a:latin typeface="Arial" charset="0"/>
                <a:ea typeface="+mn-ea"/>
                <a:cs typeface="+mn-cs"/>
              </a:rPr>
              <a:t>Females 18-39 (n=10*), </a:t>
            </a:r>
            <a:r>
              <a:rPr lang="pt-BR" dirty="0" smtClean="0"/>
              <a:t> </a:t>
            </a:r>
            <a:r>
              <a:rPr lang="pt-BR" sz="1200" b="0" i="0" u="none" strike="noStrike" kern="1200" dirty="0" smtClean="0">
                <a:solidFill>
                  <a:schemeClr val="tx1"/>
                </a:solidFill>
                <a:effectLst/>
                <a:latin typeface="Arial" charset="0"/>
                <a:ea typeface="+mn-ea"/>
                <a:cs typeface="+mn-cs"/>
              </a:rPr>
              <a:t>Males 40-64 (n=36), </a:t>
            </a:r>
            <a:r>
              <a:rPr lang="pt-BR" dirty="0" smtClean="0"/>
              <a:t> </a:t>
            </a:r>
            <a:r>
              <a:rPr lang="pt-BR" sz="1200" b="0" i="0" u="none" strike="noStrike" kern="1200" dirty="0" smtClean="0">
                <a:solidFill>
                  <a:schemeClr val="tx1"/>
                </a:solidFill>
                <a:effectLst/>
                <a:latin typeface="Arial" charset="0"/>
                <a:ea typeface="+mn-ea"/>
                <a:cs typeface="+mn-cs"/>
              </a:rPr>
              <a:t>Females 40-64 (n=29*), </a:t>
            </a:r>
            <a:r>
              <a:rPr lang="pt-BR" dirty="0" smtClean="0"/>
              <a:t> </a:t>
            </a:r>
            <a:r>
              <a:rPr lang="pt-BR" sz="1200" b="0" i="0" u="none" strike="noStrike" kern="1200" dirty="0" smtClean="0">
                <a:solidFill>
                  <a:schemeClr val="tx1"/>
                </a:solidFill>
                <a:effectLst/>
                <a:latin typeface="Arial" charset="0"/>
                <a:ea typeface="+mn-ea"/>
                <a:cs typeface="+mn-cs"/>
              </a:rPr>
              <a:t>Males 65+ (n=12*), </a:t>
            </a:r>
            <a:r>
              <a:rPr lang="pt-BR" dirty="0" smtClean="0"/>
              <a:t> </a:t>
            </a:r>
            <a:r>
              <a:rPr lang="pt-BR" sz="1200" b="0" i="0" u="none" strike="noStrike" kern="1200" dirty="0" smtClean="0">
                <a:solidFill>
                  <a:schemeClr val="tx1"/>
                </a:solidFill>
                <a:effectLst/>
                <a:latin typeface="Arial" charset="0"/>
                <a:ea typeface="+mn-ea"/>
                <a:cs typeface="+mn-cs"/>
              </a:rPr>
              <a:t>Females 65+ (n=4*), </a:t>
            </a:r>
            <a:r>
              <a:rPr lang="pt-BR" dirty="0" smtClean="0"/>
              <a:t> </a:t>
            </a:r>
            <a:r>
              <a:rPr lang="pt-BR" sz="1200" b="0" i="0" u="none" strike="noStrike" kern="1200" dirty="0" smtClean="0">
                <a:solidFill>
                  <a:schemeClr val="tx1"/>
                </a:solidFill>
                <a:effectLst/>
                <a:latin typeface="Arial" charset="0"/>
                <a:ea typeface="+mn-ea"/>
                <a:cs typeface="+mn-cs"/>
              </a:rPr>
              <a:t>Urban (n=55), </a:t>
            </a:r>
            <a:r>
              <a:rPr lang="pt-BR" dirty="0" smtClean="0"/>
              <a:t> </a:t>
            </a:r>
            <a:r>
              <a:rPr lang="pt-BR" sz="1200" b="0" i="0" u="none" strike="noStrike" kern="1200" dirty="0" smtClean="0">
                <a:solidFill>
                  <a:schemeClr val="tx1"/>
                </a:solidFill>
                <a:effectLst/>
                <a:latin typeface="Arial" charset="0"/>
                <a:ea typeface="+mn-ea"/>
                <a:cs typeface="+mn-cs"/>
              </a:rPr>
              <a:t>Suburban (n=48), </a:t>
            </a:r>
            <a:r>
              <a:rPr lang="pt-BR" dirty="0" smtClean="0"/>
              <a:t> </a:t>
            </a:r>
            <a:r>
              <a:rPr lang="pt-BR" sz="1200" b="0" i="0" u="none" strike="noStrike" kern="1200" dirty="0" smtClean="0">
                <a:solidFill>
                  <a:schemeClr val="tx1"/>
                </a:solidFill>
                <a:effectLst/>
                <a:latin typeface="Arial" charset="0"/>
                <a:ea typeface="+mn-ea"/>
                <a:cs typeface="+mn-cs"/>
              </a:rPr>
              <a:t>Rural (n=6*); US (n=486),  CA (n=350),  AR (n=299),  UK (n=720),  DE (n=319),  NL (n=155),  TH (n=193),  AU (n=687),  JP (n=109)</a:t>
            </a:r>
            <a:endParaRPr lang="en-US" dirty="0" smtClean="0"/>
          </a:p>
          <a:p>
            <a:r>
              <a:rPr lang="en-US" dirty="0" smtClean="0"/>
              <a:t>AIDS:  </a:t>
            </a:r>
            <a:r>
              <a:rPr lang="pt-BR" sz="1200" b="0" i="0" u="none" strike="noStrike" kern="1200" dirty="0" smtClean="0">
                <a:solidFill>
                  <a:schemeClr val="tx1"/>
                </a:solidFill>
                <a:effectLst/>
                <a:latin typeface="Arial" charset="0"/>
                <a:ea typeface="+mn-ea"/>
                <a:cs typeface="+mn-cs"/>
              </a:rPr>
              <a:t>Males 18-39 (n=68), </a:t>
            </a:r>
            <a:r>
              <a:rPr lang="pt-BR" dirty="0" smtClean="0"/>
              <a:t> </a:t>
            </a:r>
            <a:r>
              <a:rPr lang="pt-BR" sz="1200" b="0" i="0" u="none" strike="noStrike" kern="1200" dirty="0" smtClean="0">
                <a:solidFill>
                  <a:schemeClr val="tx1"/>
                </a:solidFill>
                <a:effectLst/>
                <a:latin typeface="Arial" charset="0"/>
                <a:ea typeface="+mn-ea"/>
                <a:cs typeface="+mn-cs"/>
              </a:rPr>
              <a:t>Females 18-39 (n=49), </a:t>
            </a:r>
            <a:r>
              <a:rPr lang="pt-BR" dirty="0" smtClean="0"/>
              <a:t> </a:t>
            </a:r>
            <a:r>
              <a:rPr lang="pt-BR" sz="1200" b="0" i="0" u="none" strike="noStrike" kern="1200" dirty="0" smtClean="0">
                <a:solidFill>
                  <a:schemeClr val="tx1"/>
                </a:solidFill>
                <a:effectLst/>
                <a:latin typeface="Arial" charset="0"/>
                <a:ea typeface="+mn-ea"/>
                <a:cs typeface="+mn-cs"/>
              </a:rPr>
              <a:t>Males 40-64 (n=203), </a:t>
            </a:r>
            <a:r>
              <a:rPr lang="pt-BR" dirty="0" smtClean="0"/>
              <a:t> </a:t>
            </a:r>
            <a:r>
              <a:rPr lang="pt-BR" sz="1200" b="0" i="0" u="none" strike="noStrike" kern="1200" dirty="0" smtClean="0">
                <a:solidFill>
                  <a:schemeClr val="tx1"/>
                </a:solidFill>
                <a:effectLst/>
                <a:latin typeface="Arial" charset="0"/>
                <a:ea typeface="+mn-ea"/>
                <a:cs typeface="+mn-cs"/>
              </a:rPr>
              <a:t>Females 40-64 (n=187), </a:t>
            </a:r>
            <a:r>
              <a:rPr lang="pt-BR" dirty="0" smtClean="0"/>
              <a:t> </a:t>
            </a:r>
            <a:r>
              <a:rPr lang="pt-BR" sz="1200" b="0" i="0" u="none" strike="noStrike" kern="1200" dirty="0" smtClean="0">
                <a:solidFill>
                  <a:schemeClr val="tx1"/>
                </a:solidFill>
                <a:effectLst/>
                <a:latin typeface="Arial" charset="0"/>
                <a:ea typeface="+mn-ea"/>
                <a:cs typeface="+mn-cs"/>
              </a:rPr>
              <a:t>Males 65+ (n=100), </a:t>
            </a:r>
            <a:r>
              <a:rPr lang="pt-BR" dirty="0" smtClean="0"/>
              <a:t> </a:t>
            </a:r>
            <a:r>
              <a:rPr lang="pt-BR" sz="1200" b="0" i="0" u="none" strike="noStrike" kern="1200" dirty="0" smtClean="0">
                <a:solidFill>
                  <a:schemeClr val="tx1"/>
                </a:solidFill>
                <a:effectLst/>
                <a:latin typeface="Arial" charset="0"/>
                <a:ea typeface="+mn-ea"/>
                <a:cs typeface="+mn-cs"/>
              </a:rPr>
              <a:t>Females 65+ (n=34), </a:t>
            </a:r>
            <a:r>
              <a:rPr lang="pt-BR" dirty="0" smtClean="0"/>
              <a:t> </a:t>
            </a:r>
            <a:r>
              <a:rPr lang="pt-BR" sz="1200" b="0" i="0" u="none" strike="noStrike" kern="1200" dirty="0" smtClean="0">
                <a:solidFill>
                  <a:schemeClr val="tx1"/>
                </a:solidFill>
                <a:effectLst/>
                <a:latin typeface="Arial" charset="0"/>
                <a:ea typeface="+mn-ea"/>
                <a:cs typeface="+mn-cs"/>
              </a:rPr>
              <a:t>Urban (n=322), </a:t>
            </a:r>
            <a:r>
              <a:rPr lang="pt-BR" dirty="0" smtClean="0"/>
              <a:t> </a:t>
            </a:r>
            <a:r>
              <a:rPr lang="pt-BR" sz="1200" b="0" i="0" u="none" strike="noStrike" kern="1200" dirty="0" smtClean="0">
                <a:solidFill>
                  <a:schemeClr val="tx1"/>
                </a:solidFill>
                <a:effectLst/>
                <a:latin typeface="Arial" charset="0"/>
                <a:ea typeface="+mn-ea"/>
                <a:cs typeface="+mn-cs"/>
              </a:rPr>
              <a:t>Suburban (n=266), </a:t>
            </a:r>
            <a:r>
              <a:rPr lang="pt-BR" dirty="0" smtClean="0"/>
              <a:t> </a:t>
            </a:r>
            <a:r>
              <a:rPr lang="pt-BR" sz="1200" b="0" i="0" u="none" strike="noStrike" kern="1200" dirty="0" smtClean="0">
                <a:solidFill>
                  <a:schemeClr val="tx1"/>
                </a:solidFill>
                <a:effectLst/>
                <a:latin typeface="Arial" charset="0"/>
                <a:ea typeface="+mn-ea"/>
                <a:cs typeface="+mn-cs"/>
              </a:rPr>
              <a:t>Rural (n=53)</a:t>
            </a:r>
            <a:endParaRPr lang="en-US" dirty="0" smtClean="0"/>
          </a:p>
          <a:p>
            <a:r>
              <a:rPr lang="en-US" dirty="0" smtClean="0"/>
              <a:t>Pulmonary Embolism:  </a:t>
            </a:r>
            <a:r>
              <a:rPr lang="pt-BR" sz="1200" b="0" i="0" u="none" strike="noStrike" kern="1200" dirty="0" smtClean="0">
                <a:solidFill>
                  <a:schemeClr val="tx1"/>
                </a:solidFill>
                <a:effectLst/>
                <a:latin typeface="Arial" charset="0"/>
                <a:ea typeface="+mn-ea"/>
                <a:cs typeface="+mn-cs"/>
              </a:rPr>
              <a:t>Males 18-39 (n=32), </a:t>
            </a:r>
            <a:r>
              <a:rPr lang="pt-BR" dirty="0" smtClean="0"/>
              <a:t> </a:t>
            </a:r>
            <a:r>
              <a:rPr lang="pt-BR" sz="1200" b="0" i="0" u="none" strike="noStrike" kern="1200" dirty="0" smtClean="0">
                <a:solidFill>
                  <a:schemeClr val="tx1"/>
                </a:solidFill>
                <a:effectLst/>
                <a:latin typeface="Arial" charset="0"/>
                <a:ea typeface="+mn-ea"/>
                <a:cs typeface="+mn-cs"/>
              </a:rPr>
              <a:t>Females 18-39 (n=20*), </a:t>
            </a:r>
            <a:r>
              <a:rPr lang="pt-BR" dirty="0" smtClean="0"/>
              <a:t> </a:t>
            </a:r>
            <a:r>
              <a:rPr lang="pt-BR" sz="1200" b="0" i="0" u="none" strike="noStrike" kern="1200" dirty="0" smtClean="0">
                <a:solidFill>
                  <a:schemeClr val="tx1"/>
                </a:solidFill>
                <a:effectLst/>
                <a:latin typeface="Arial" charset="0"/>
                <a:ea typeface="+mn-ea"/>
                <a:cs typeface="+mn-cs"/>
              </a:rPr>
              <a:t>Males 40-64 (n=93), </a:t>
            </a:r>
            <a:r>
              <a:rPr lang="pt-BR" dirty="0" smtClean="0"/>
              <a:t> </a:t>
            </a:r>
            <a:r>
              <a:rPr lang="pt-BR" sz="1200" b="0" i="0" u="none" strike="noStrike" kern="1200" dirty="0" smtClean="0">
                <a:solidFill>
                  <a:schemeClr val="tx1"/>
                </a:solidFill>
                <a:effectLst/>
                <a:latin typeface="Arial" charset="0"/>
                <a:ea typeface="+mn-ea"/>
                <a:cs typeface="+mn-cs"/>
              </a:rPr>
              <a:t>Females 40-64 (n=73), </a:t>
            </a:r>
            <a:r>
              <a:rPr lang="pt-BR" dirty="0" smtClean="0"/>
              <a:t> </a:t>
            </a:r>
            <a:r>
              <a:rPr lang="pt-BR" sz="1200" b="0" i="0" u="none" strike="noStrike" kern="1200" dirty="0" smtClean="0">
                <a:solidFill>
                  <a:schemeClr val="tx1"/>
                </a:solidFill>
                <a:effectLst/>
                <a:latin typeface="Arial" charset="0"/>
                <a:ea typeface="+mn-ea"/>
                <a:cs typeface="+mn-cs"/>
              </a:rPr>
              <a:t>Males 65+ (n=26*), </a:t>
            </a:r>
            <a:r>
              <a:rPr lang="pt-BR" dirty="0" smtClean="0"/>
              <a:t> </a:t>
            </a:r>
            <a:r>
              <a:rPr lang="pt-BR" sz="1200" b="0" i="0" u="none" strike="noStrike" kern="1200" dirty="0" smtClean="0">
                <a:solidFill>
                  <a:schemeClr val="tx1"/>
                </a:solidFill>
                <a:effectLst/>
                <a:latin typeface="Arial" charset="0"/>
                <a:ea typeface="+mn-ea"/>
                <a:cs typeface="+mn-cs"/>
              </a:rPr>
              <a:t>Females 65+ (n=11*), </a:t>
            </a:r>
            <a:r>
              <a:rPr lang="pt-BR" dirty="0" smtClean="0"/>
              <a:t> </a:t>
            </a:r>
            <a:r>
              <a:rPr lang="pt-BR" sz="1200" b="0" i="0" u="none" strike="noStrike" kern="1200" dirty="0" smtClean="0">
                <a:solidFill>
                  <a:schemeClr val="tx1"/>
                </a:solidFill>
                <a:effectLst/>
                <a:latin typeface="Arial" charset="0"/>
                <a:ea typeface="+mn-ea"/>
                <a:cs typeface="+mn-cs"/>
              </a:rPr>
              <a:t>Urban (n=125), </a:t>
            </a:r>
            <a:r>
              <a:rPr lang="pt-BR" dirty="0" smtClean="0"/>
              <a:t> </a:t>
            </a:r>
            <a:r>
              <a:rPr lang="pt-BR" sz="1200" b="0" i="0" u="none" strike="noStrike" kern="1200" dirty="0" smtClean="0">
                <a:solidFill>
                  <a:schemeClr val="tx1"/>
                </a:solidFill>
                <a:effectLst/>
                <a:latin typeface="Arial" charset="0"/>
                <a:ea typeface="+mn-ea"/>
                <a:cs typeface="+mn-cs"/>
              </a:rPr>
              <a:t>Suburban (n=111), </a:t>
            </a:r>
            <a:r>
              <a:rPr lang="pt-BR" dirty="0" smtClean="0"/>
              <a:t> </a:t>
            </a:r>
            <a:r>
              <a:rPr lang="pt-BR" sz="1200" b="0" i="0" u="none" strike="noStrike" kern="1200" dirty="0" smtClean="0">
                <a:solidFill>
                  <a:schemeClr val="tx1"/>
                </a:solidFill>
                <a:effectLst/>
                <a:latin typeface="Arial" charset="0"/>
                <a:ea typeface="+mn-ea"/>
                <a:cs typeface="+mn-cs"/>
              </a:rPr>
              <a:t>Rural (n=19*); US (n=574),  CA (n=533),  AR (n=550),  UK (n=613),  DE (n=186),  NL (n=566),  TH (n=238),  AU (n=511),  JP (n=255)</a:t>
            </a:r>
            <a:endParaRPr lang="en-US" dirty="0" smtClean="0"/>
          </a:p>
          <a:p>
            <a:r>
              <a:rPr lang="en-US" dirty="0" smtClean="0"/>
              <a:t>High Blood Pressure:  </a:t>
            </a:r>
            <a:r>
              <a:rPr lang="pt-BR" sz="1200" b="0" i="0" u="none" strike="noStrike" kern="1200" dirty="0" smtClean="0">
                <a:solidFill>
                  <a:schemeClr val="tx1"/>
                </a:solidFill>
                <a:effectLst/>
                <a:latin typeface="Arial" charset="0"/>
                <a:ea typeface="+mn-ea"/>
                <a:cs typeface="+mn-cs"/>
              </a:rPr>
              <a:t>Males 18-39 (n=69), </a:t>
            </a:r>
            <a:r>
              <a:rPr lang="pt-BR" dirty="0" smtClean="0"/>
              <a:t> </a:t>
            </a:r>
            <a:r>
              <a:rPr lang="pt-BR" sz="1200" b="0" i="0" u="none" strike="noStrike" kern="1200" dirty="0" smtClean="0">
                <a:solidFill>
                  <a:schemeClr val="tx1"/>
                </a:solidFill>
                <a:effectLst/>
                <a:latin typeface="Arial" charset="0"/>
                <a:ea typeface="+mn-ea"/>
                <a:cs typeface="+mn-cs"/>
              </a:rPr>
              <a:t>Females 18-39 (n=50), </a:t>
            </a:r>
            <a:r>
              <a:rPr lang="pt-BR" dirty="0" smtClean="0"/>
              <a:t> </a:t>
            </a:r>
            <a:r>
              <a:rPr lang="pt-BR" sz="1200" b="0" i="0" u="none" strike="noStrike" kern="1200" dirty="0" smtClean="0">
                <a:solidFill>
                  <a:schemeClr val="tx1"/>
                </a:solidFill>
                <a:effectLst/>
                <a:latin typeface="Arial" charset="0"/>
                <a:ea typeface="+mn-ea"/>
                <a:cs typeface="+mn-cs"/>
              </a:rPr>
              <a:t>Males 40-64 (n=216), </a:t>
            </a:r>
            <a:r>
              <a:rPr lang="pt-BR" dirty="0" smtClean="0"/>
              <a:t> </a:t>
            </a:r>
            <a:r>
              <a:rPr lang="pt-BR" sz="1200" b="0" i="0" u="none" strike="noStrike" kern="1200" dirty="0" smtClean="0">
                <a:solidFill>
                  <a:schemeClr val="tx1"/>
                </a:solidFill>
                <a:effectLst/>
                <a:latin typeface="Arial" charset="0"/>
                <a:ea typeface="+mn-ea"/>
                <a:cs typeface="+mn-cs"/>
              </a:rPr>
              <a:t>Females 40-64 (n=190), </a:t>
            </a:r>
            <a:r>
              <a:rPr lang="pt-BR" dirty="0" smtClean="0"/>
              <a:t> </a:t>
            </a:r>
            <a:r>
              <a:rPr lang="pt-BR" sz="1200" b="0" i="0" u="none" strike="noStrike" kern="1200" dirty="0" smtClean="0">
                <a:solidFill>
                  <a:schemeClr val="tx1"/>
                </a:solidFill>
                <a:effectLst/>
                <a:latin typeface="Arial" charset="0"/>
                <a:ea typeface="+mn-ea"/>
                <a:cs typeface="+mn-cs"/>
              </a:rPr>
              <a:t>Males 65+ (n=115), </a:t>
            </a:r>
            <a:r>
              <a:rPr lang="pt-BR" dirty="0" smtClean="0"/>
              <a:t> </a:t>
            </a:r>
            <a:r>
              <a:rPr lang="pt-BR" sz="1200" b="0" i="0" u="none" strike="noStrike" kern="1200" dirty="0" smtClean="0">
                <a:solidFill>
                  <a:schemeClr val="tx1"/>
                </a:solidFill>
                <a:effectLst/>
                <a:latin typeface="Arial" charset="0"/>
                <a:ea typeface="+mn-ea"/>
                <a:cs typeface="+mn-cs"/>
              </a:rPr>
              <a:t>Females 65+ (n=35), </a:t>
            </a:r>
            <a:r>
              <a:rPr lang="pt-BR" dirty="0" smtClean="0"/>
              <a:t> </a:t>
            </a:r>
            <a:r>
              <a:rPr lang="pt-BR" sz="1200" b="0" i="0" u="none" strike="noStrike" kern="1200" dirty="0" smtClean="0">
                <a:solidFill>
                  <a:schemeClr val="tx1"/>
                </a:solidFill>
                <a:effectLst/>
                <a:latin typeface="Arial" charset="0"/>
                <a:ea typeface="+mn-ea"/>
                <a:cs typeface="+mn-cs"/>
              </a:rPr>
              <a:t>Urban (n=329), </a:t>
            </a:r>
            <a:r>
              <a:rPr lang="pt-BR" dirty="0" smtClean="0"/>
              <a:t> </a:t>
            </a:r>
            <a:r>
              <a:rPr lang="pt-BR" sz="1200" b="0" i="0" u="none" strike="noStrike" kern="1200" dirty="0" smtClean="0">
                <a:solidFill>
                  <a:schemeClr val="tx1"/>
                </a:solidFill>
                <a:effectLst/>
                <a:latin typeface="Arial" charset="0"/>
                <a:ea typeface="+mn-ea"/>
                <a:cs typeface="+mn-cs"/>
              </a:rPr>
              <a:t>Suburban (n=292), </a:t>
            </a:r>
            <a:r>
              <a:rPr lang="pt-BR" dirty="0" smtClean="0"/>
              <a:t> </a:t>
            </a:r>
            <a:r>
              <a:rPr lang="pt-BR" sz="1200" b="0" i="0" u="none" strike="noStrike" kern="1200" dirty="0" smtClean="0">
                <a:solidFill>
                  <a:schemeClr val="tx1"/>
                </a:solidFill>
                <a:effectLst/>
                <a:latin typeface="Arial" charset="0"/>
                <a:ea typeface="+mn-ea"/>
                <a:cs typeface="+mn-cs"/>
              </a:rPr>
              <a:t>Rural (n=54)</a:t>
            </a:r>
            <a:endParaRPr lang="en-US" dirty="0" smtClean="0"/>
          </a:p>
          <a:p>
            <a:r>
              <a:rPr lang="en-US" dirty="0" smtClean="0"/>
              <a:t>Breast Cancer:  </a:t>
            </a:r>
            <a:r>
              <a:rPr lang="pt-BR" sz="1200" b="0" i="0" u="none" strike="noStrike" kern="1200" dirty="0" smtClean="0">
                <a:solidFill>
                  <a:schemeClr val="tx1"/>
                </a:solidFill>
                <a:effectLst/>
                <a:latin typeface="Arial" charset="0"/>
                <a:ea typeface="+mn-ea"/>
                <a:cs typeface="+mn-cs"/>
              </a:rPr>
              <a:t>Males 18-39 (n=0), </a:t>
            </a:r>
            <a:r>
              <a:rPr lang="pt-BR" dirty="0" smtClean="0"/>
              <a:t> </a:t>
            </a:r>
            <a:r>
              <a:rPr lang="pt-BR" sz="1200" b="0" i="0" u="none" strike="noStrike" kern="1200" dirty="0" smtClean="0">
                <a:solidFill>
                  <a:schemeClr val="tx1"/>
                </a:solidFill>
                <a:effectLst/>
                <a:latin typeface="Arial" charset="0"/>
                <a:ea typeface="+mn-ea"/>
                <a:cs typeface="+mn-cs"/>
              </a:rPr>
              <a:t>Females 18-39 (n=48), </a:t>
            </a:r>
            <a:r>
              <a:rPr lang="pt-BR" dirty="0" smtClean="0"/>
              <a:t> </a:t>
            </a:r>
            <a:r>
              <a:rPr lang="pt-BR" sz="1200" b="0" i="0" u="none" strike="noStrike" kern="1200" dirty="0" smtClean="0">
                <a:solidFill>
                  <a:schemeClr val="tx1"/>
                </a:solidFill>
                <a:effectLst/>
                <a:latin typeface="Arial" charset="0"/>
                <a:ea typeface="+mn-ea"/>
                <a:cs typeface="+mn-cs"/>
              </a:rPr>
              <a:t>Males 40-64 (n=0), </a:t>
            </a:r>
            <a:r>
              <a:rPr lang="pt-BR" dirty="0" smtClean="0"/>
              <a:t> </a:t>
            </a:r>
            <a:r>
              <a:rPr lang="pt-BR" sz="1200" b="0" i="0" u="none" strike="noStrike" kern="1200" dirty="0" smtClean="0">
                <a:solidFill>
                  <a:schemeClr val="tx1"/>
                </a:solidFill>
                <a:effectLst/>
                <a:latin typeface="Arial" charset="0"/>
                <a:ea typeface="+mn-ea"/>
                <a:cs typeface="+mn-cs"/>
              </a:rPr>
              <a:t>Females 40-64 (n=187), </a:t>
            </a:r>
            <a:r>
              <a:rPr lang="pt-BR" dirty="0" smtClean="0"/>
              <a:t> </a:t>
            </a:r>
            <a:r>
              <a:rPr lang="pt-BR" sz="1200" b="0" i="0" u="none" strike="noStrike" kern="1200" dirty="0" smtClean="0">
                <a:solidFill>
                  <a:schemeClr val="tx1"/>
                </a:solidFill>
                <a:effectLst/>
                <a:latin typeface="Arial" charset="0"/>
                <a:ea typeface="+mn-ea"/>
                <a:cs typeface="+mn-cs"/>
              </a:rPr>
              <a:t>Males 65+ (n=0), </a:t>
            </a:r>
            <a:r>
              <a:rPr lang="pt-BR" dirty="0" smtClean="0"/>
              <a:t> </a:t>
            </a:r>
            <a:r>
              <a:rPr lang="pt-BR" sz="1200" b="0" i="0" u="none" strike="noStrike" kern="1200" dirty="0" smtClean="0">
                <a:solidFill>
                  <a:schemeClr val="tx1"/>
                </a:solidFill>
                <a:effectLst/>
                <a:latin typeface="Arial" charset="0"/>
                <a:ea typeface="+mn-ea"/>
                <a:cs typeface="+mn-cs"/>
              </a:rPr>
              <a:t>Females 65+ (n=35), </a:t>
            </a:r>
            <a:r>
              <a:rPr lang="pt-BR" dirty="0" smtClean="0"/>
              <a:t> </a:t>
            </a:r>
            <a:r>
              <a:rPr lang="pt-BR" sz="1200" b="0" i="0" u="none" strike="noStrike" kern="1200" dirty="0" smtClean="0">
                <a:solidFill>
                  <a:schemeClr val="tx1"/>
                </a:solidFill>
                <a:effectLst/>
                <a:latin typeface="Arial" charset="0"/>
                <a:ea typeface="+mn-ea"/>
                <a:cs typeface="+mn-cs"/>
              </a:rPr>
              <a:t>Urban (n=136), </a:t>
            </a:r>
            <a:r>
              <a:rPr lang="pt-BR" dirty="0" smtClean="0"/>
              <a:t> </a:t>
            </a:r>
            <a:r>
              <a:rPr lang="pt-BR" sz="1200" b="0" i="0" u="none" strike="noStrike" kern="1200" dirty="0" smtClean="0">
                <a:solidFill>
                  <a:schemeClr val="tx1"/>
                </a:solidFill>
                <a:effectLst/>
                <a:latin typeface="Arial" charset="0"/>
                <a:ea typeface="+mn-ea"/>
                <a:cs typeface="+mn-cs"/>
              </a:rPr>
              <a:t>Suburban (n=105), </a:t>
            </a:r>
            <a:r>
              <a:rPr lang="pt-BR" dirty="0" smtClean="0"/>
              <a:t> </a:t>
            </a:r>
            <a:r>
              <a:rPr lang="pt-BR" sz="1200" b="0" i="0" u="none" strike="noStrike" kern="1200" dirty="0" smtClean="0">
                <a:solidFill>
                  <a:schemeClr val="tx1"/>
                </a:solidFill>
                <a:effectLst/>
                <a:latin typeface="Arial" charset="0"/>
                <a:ea typeface="+mn-ea"/>
                <a:cs typeface="+mn-cs"/>
              </a:rPr>
              <a:t>Rural (n=29*)</a:t>
            </a:r>
            <a:endParaRPr lang="en-US" dirty="0" smtClean="0"/>
          </a:p>
          <a:p>
            <a:r>
              <a:rPr lang="en-US" dirty="0" smtClean="0"/>
              <a:t>Prostate Cancer: </a:t>
            </a:r>
            <a:r>
              <a:rPr lang="pt-BR" sz="1200" b="0" i="0" u="none" strike="noStrike" kern="1200" dirty="0" smtClean="0">
                <a:solidFill>
                  <a:schemeClr val="tx1"/>
                </a:solidFill>
                <a:effectLst/>
                <a:latin typeface="Arial" charset="0"/>
                <a:ea typeface="+mn-ea"/>
                <a:cs typeface="+mn-cs"/>
              </a:rPr>
              <a:t>Males 18-39 (n=60), </a:t>
            </a:r>
            <a:r>
              <a:rPr lang="pt-BR" dirty="0" smtClean="0"/>
              <a:t> </a:t>
            </a:r>
            <a:r>
              <a:rPr lang="pt-BR" sz="1200" b="0" i="0" u="none" strike="noStrike" kern="1200" dirty="0" smtClean="0">
                <a:solidFill>
                  <a:schemeClr val="tx1"/>
                </a:solidFill>
                <a:effectLst/>
                <a:latin typeface="Arial" charset="0"/>
                <a:ea typeface="+mn-ea"/>
                <a:cs typeface="+mn-cs"/>
              </a:rPr>
              <a:t>Females 18-39 (n=0), </a:t>
            </a:r>
            <a:r>
              <a:rPr lang="pt-BR" dirty="0" smtClean="0"/>
              <a:t> </a:t>
            </a:r>
            <a:r>
              <a:rPr lang="pt-BR" sz="1200" b="0" i="0" u="none" strike="noStrike" kern="1200" dirty="0" smtClean="0">
                <a:solidFill>
                  <a:schemeClr val="tx1"/>
                </a:solidFill>
                <a:effectLst/>
                <a:latin typeface="Arial" charset="0"/>
                <a:ea typeface="+mn-ea"/>
                <a:cs typeface="+mn-cs"/>
              </a:rPr>
              <a:t>Males 40-64 (n=180), </a:t>
            </a:r>
            <a:r>
              <a:rPr lang="pt-BR" dirty="0" smtClean="0"/>
              <a:t> </a:t>
            </a:r>
            <a:r>
              <a:rPr lang="pt-BR" sz="1200" b="0" i="0" u="none" strike="noStrike" kern="1200" dirty="0" smtClean="0">
                <a:solidFill>
                  <a:schemeClr val="tx1"/>
                </a:solidFill>
                <a:effectLst/>
                <a:latin typeface="Arial" charset="0"/>
                <a:ea typeface="+mn-ea"/>
                <a:cs typeface="+mn-cs"/>
              </a:rPr>
              <a:t>Females 40-64 (n=0), </a:t>
            </a:r>
            <a:r>
              <a:rPr lang="pt-BR" dirty="0" smtClean="0"/>
              <a:t> </a:t>
            </a:r>
            <a:r>
              <a:rPr lang="pt-BR" sz="1200" b="0" i="0" u="none" strike="noStrike" kern="1200" dirty="0" smtClean="0">
                <a:solidFill>
                  <a:schemeClr val="tx1"/>
                </a:solidFill>
                <a:effectLst/>
                <a:latin typeface="Arial" charset="0"/>
                <a:ea typeface="+mn-ea"/>
                <a:cs typeface="+mn-cs"/>
              </a:rPr>
              <a:t>Males 65+ (n=101), </a:t>
            </a:r>
            <a:r>
              <a:rPr lang="pt-BR" dirty="0" smtClean="0"/>
              <a:t> </a:t>
            </a:r>
            <a:r>
              <a:rPr lang="pt-BR" sz="1200" b="0" i="0" u="none" strike="noStrike" kern="1200" dirty="0" smtClean="0">
                <a:solidFill>
                  <a:schemeClr val="tx1"/>
                </a:solidFill>
                <a:effectLst/>
                <a:latin typeface="Arial" charset="0"/>
                <a:ea typeface="+mn-ea"/>
                <a:cs typeface="+mn-cs"/>
              </a:rPr>
              <a:t>Females 65+ (n=0), </a:t>
            </a:r>
            <a:r>
              <a:rPr lang="pt-BR" dirty="0" smtClean="0"/>
              <a:t> </a:t>
            </a:r>
            <a:r>
              <a:rPr lang="pt-BR" sz="1200" b="0" i="0" u="none" strike="noStrike" kern="1200" dirty="0" smtClean="0">
                <a:solidFill>
                  <a:schemeClr val="tx1"/>
                </a:solidFill>
                <a:effectLst/>
                <a:latin typeface="Arial" charset="0"/>
                <a:ea typeface="+mn-ea"/>
                <a:cs typeface="+mn-cs"/>
              </a:rPr>
              <a:t>Urban (n=174), </a:t>
            </a:r>
            <a:r>
              <a:rPr lang="pt-BR" dirty="0" smtClean="0"/>
              <a:t> </a:t>
            </a:r>
            <a:r>
              <a:rPr lang="pt-BR" sz="1200" b="0" i="0" u="none" strike="noStrike" kern="1200" dirty="0" smtClean="0">
                <a:solidFill>
                  <a:schemeClr val="tx1"/>
                </a:solidFill>
                <a:effectLst/>
                <a:latin typeface="Arial" charset="0"/>
                <a:ea typeface="+mn-ea"/>
                <a:cs typeface="+mn-cs"/>
              </a:rPr>
              <a:t>Suburban (n=145), </a:t>
            </a:r>
            <a:r>
              <a:rPr lang="pt-BR" dirty="0" smtClean="0"/>
              <a:t> </a:t>
            </a:r>
            <a:r>
              <a:rPr lang="pt-BR" sz="1200" b="0" i="0" u="none" strike="noStrike" kern="1200" dirty="0" smtClean="0">
                <a:solidFill>
                  <a:schemeClr val="tx1"/>
                </a:solidFill>
                <a:effectLst/>
                <a:latin typeface="Arial" charset="0"/>
                <a:ea typeface="+mn-ea"/>
                <a:cs typeface="+mn-cs"/>
              </a:rPr>
              <a:t>Rural (n=22*)</a:t>
            </a:r>
            <a:endParaRPr lang="en-US" dirty="0" smtClean="0"/>
          </a:p>
          <a:p>
            <a:endParaRPr lang="en-US" dirty="0"/>
          </a:p>
        </p:txBody>
      </p:sp>
      <p:sp>
        <p:nvSpPr>
          <p:cNvPr id="4" name="Slide Number Placeholder 3"/>
          <p:cNvSpPr>
            <a:spLocks noGrp="1"/>
          </p:cNvSpPr>
          <p:nvPr>
            <p:ph type="sldNum" sz="quarter" idx="10"/>
          </p:nvPr>
        </p:nvSpPr>
        <p:spPr/>
        <p:txBody>
          <a:bodyPr/>
          <a:lstStyle/>
          <a:p>
            <a:fld id="{B071385B-D6F2-42F4-9560-DDAAB26E7B7A}" type="slidenum">
              <a:rPr lang="en-US" smtClean="0"/>
              <a:pPr/>
              <a:t>197</a:t>
            </a:fld>
            <a:endParaRPr lang="en-US"/>
          </a:p>
        </p:txBody>
      </p:sp>
    </p:spTree>
    <p:extLst>
      <p:ext uri="{BB962C8B-B14F-4D97-AF65-F5344CB8AC3E}">
        <p14:creationId xmlns:p14="http://schemas.microsoft.com/office/powerpoint/2010/main" val="120827007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pt-BR" sz="1000" b="0" i="0" u="none" strike="noStrike" kern="1200" dirty="0" smtClean="0">
                <a:solidFill>
                  <a:schemeClr val="tx1"/>
                </a:solidFill>
                <a:effectLst/>
                <a:latin typeface="Arial" charset="0"/>
                <a:ea typeface="+mn-ea"/>
                <a:cs typeface="+mn-cs"/>
              </a:rPr>
              <a:t>Heart Attack: </a:t>
            </a:r>
            <a:r>
              <a:rPr lang="pt-BR" sz="1000" dirty="0" smtClean="0"/>
              <a:t> </a:t>
            </a:r>
            <a:r>
              <a:rPr lang="pt-BR" sz="1000" b="0" i="0" u="none" strike="noStrike" kern="1200" dirty="0" smtClean="0">
                <a:solidFill>
                  <a:schemeClr val="tx1"/>
                </a:solidFill>
                <a:effectLst/>
                <a:latin typeface="Arial" charset="0"/>
                <a:ea typeface="+mn-ea"/>
                <a:cs typeface="+mn-cs"/>
              </a:rPr>
              <a:t>Males 18-39 (n=55), </a:t>
            </a:r>
            <a:r>
              <a:rPr lang="pt-BR" sz="1000" dirty="0" smtClean="0"/>
              <a:t> </a:t>
            </a:r>
            <a:r>
              <a:rPr lang="pt-BR" sz="1000" b="0" i="0" u="none" strike="noStrike" kern="1200" dirty="0" smtClean="0">
                <a:solidFill>
                  <a:schemeClr val="tx1"/>
                </a:solidFill>
                <a:effectLst/>
                <a:latin typeface="Arial" charset="0"/>
                <a:ea typeface="+mn-ea"/>
                <a:cs typeface="+mn-cs"/>
              </a:rPr>
              <a:t>Females 18-39 (n=85), </a:t>
            </a:r>
            <a:r>
              <a:rPr lang="pt-BR" sz="1000" dirty="0" smtClean="0"/>
              <a:t> </a:t>
            </a:r>
            <a:r>
              <a:rPr lang="pt-BR" sz="1000" b="0" i="0" u="none" strike="noStrike" kern="1200" dirty="0" smtClean="0">
                <a:solidFill>
                  <a:schemeClr val="tx1"/>
                </a:solidFill>
                <a:effectLst/>
                <a:latin typeface="Arial" charset="0"/>
                <a:ea typeface="+mn-ea"/>
                <a:cs typeface="+mn-cs"/>
              </a:rPr>
              <a:t>Males 40-64 (n=135), </a:t>
            </a:r>
            <a:r>
              <a:rPr lang="pt-BR" sz="1000" dirty="0" smtClean="0"/>
              <a:t> </a:t>
            </a:r>
            <a:r>
              <a:rPr lang="pt-BR" sz="1000" b="0" i="0" u="none" strike="noStrike" kern="1200" dirty="0" smtClean="0">
                <a:solidFill>
                  <a:schemeClr val="tx1"/>
                </a:solidFill>
                <a:effectLst/>
                <a:latin typeface="Arial" charset="0"/>
                <a:ea typeface="+mn-ea"/>
                <a:cs typeface="+mn-cs"/>
              </a:rPr>
              <a:t>Females 40-64 (n=161), </a:t>
            </a:r>
            <a:r>
              <a:rPr lang="pt-BR" sz="1000" dirty="0" smtClean="0"/>
              <a:t> </a:t>
            </a:r>
            <a:r>
              <a:rPr lang="pt-BR" sz="1000" b="0" i="0" u="none" strike="noStrike" kern="1200" dirty="0" smtClean="0">
                <a:solidFill>
                  <a:schemeClr val="tx1"/>
                </a:solidFill>
                <a:effectLst/>
                <a:latin typeface="Arial" charset="0"/>
                <a:ea typeface="+mn-ea"/>
                <a:cs typeface="+mn-cs"/>
              </a:rPr>
              <a:t>Males 65+ (n=148), </a:t>
            </a:r>
            <a:r>
              <a:rPr lang="pt-BR" sz="1000" dirty="0" smtClean="0"/>
              <a:t> </a:t>
            </a:r>
            <a:r>
              <a:rPr lang="pt-BR" sz="1000" b="0" i="0" u="none" strike="noStrike" kern="1200" dirty="0" smtClean="0">
                <a:solidFill>
                  <a:schemeClr val="tx1"/>
                </a:solidFill>
                <a:effectLst/>
                <a:latin typeface="Arial" charset="0"/>
                <a:ea typeface="+mn-ea"/>
                <a:cs typeface="+mn-cs"/>
              </a:rPr>
              <a:t>Females 65+ (n=148), </a:t>
            </a:r>
            <a:r>
              <a:rPr lang="pt-BR" sz="1000" dirty="0" smtClean="0"/>
              <a:t> </a:t>
            </a:r>
            <a:r>
              <a:rPr lang="pt-BR" sz="1000" b="0" i="0" u="none" strike="noStrike" kern="1200" dirty="0" smtClean="0">
                <a:solidFill>
                  <a:schemeClr val="tx1"/>
                </a:solidFill>
                <a:effectLst/>
                <a:latin typeface="Arial" charset="0"/>
                <a:ea typeface="+mn-ea"/>
                <a:cs typeface="+mn-cs"/>
              </a:rPr>
              <a:t>Urban (n=367), </a:t>
            </a:r>
            <a:r>
              <a:rPr lang="pt-BR" sz="1000" dirty="0" smtClean="0"/>
              <a:t> </a:t>
            </a:r>
            <a:r>
              <a:rPr lang="pt-BR" sz="1000" b="0" i="0" u="none" strike="noStrike" kern="1200" dirty="0" smtClean="0">
                <a:solidFill>
                  <a:schemeClr val="tx1"/>
                </a:solidFill>
                <a:effectLst/>
                <a:latin typeface="Arial" charset="0"/>
                <a:ea typeface="+mn-ea"/>
                <a:cs typeface="+mn-cs"/>
              </a:rPr>
              <a:t>Suburban (n=294), </a:t>
            </a:r>
            <a:r>
              <a:rPr lang="pt-BR" sz="1000" dirty="0" smtClean="0"/>
              <a:t> </a:t>
            </a:r>
            <a:r>
              <a:rPr lang="pt-BR" sz="1000" b="0" i="0" u="none" strike="noStrike" kern="1200" dirty="0" smtClean="0">
                <a:solidFill>
                  <a:schemeClr val="tx1"/>
                </a:solidFill>
                <a:effectLst/>
                <a:latin typeface="Arial" charset="0"/>
                <a:ea typeface="+mn-ea"/>
                <a:cs typeface="+mn-cs"/>
              </a:rPr>
              <a:t>Rural (n=71)</a:t>
            </a:r>
          </a:p>
          <a:p>
            <a:pPr marL="0" marR="0" indent="0" algn="l" defTabSz="914400" rtl="0" eaLnBrk="1" fontAlgn="base" latinLnBrk="0" hangingPunct="1">
              <a:lnSpc>
                <a:spcPct val="100000"/>
              </a:lnSpc>
              <a:spcBef>
                <a:spcPct val="30000"/>
              </a:spcBef>
              <a:spcAft>
                <a:spcPct val="0"/>
              </a:spcAft>
              <a:buClrTx/>
              <a:buSzTx/>
              <a:buFontTx/>
              <a:buNone/>
              <a:tabLst/>
              <a:defRPr/>
            </a:pPr>
            <a:r>
              <a:rPr lang="pt-BR" sz="1000" b="0" i="0" u="none" strike="noStrike" kern="1200" dirty="0" smtClean="0">
                <a:solidFill>
                  <a:schemeClr val="tx1"/>
                </a:solidFill>
                <a:effectLst/>
                <a:latin typeface="Arial" charset="0"/>
                <a:ea typeface="+mn-ea"/>
                <a:cs typeface="+mn-cs"/>
              </a:rPr>
              <a:t>Thrombosis: </a:t>
            </a:r>
            <a:r>
              <a:rPr lang="pt-BR" sz="1000" dirty="0" smtClean="0"/>
              <a:t> </a:t>
            </a:r>
            <a:r>
              <a:rPr lang="pt-BR" sz="1000" b="0" i="0" u="none" strike="noStrike" kern="1200" dirty="0" smtClean="0">
                <a:solidFill>
                  <a:schemeClr val="tx1"/>
                </a:solidFill>
                <a:effectLst/>
                <a:latin typeface="Arial" charset="0"/>
                <a:ea typeface="+mn-ea"/>
                <a:cs typeface="+mn-cs"/>
              </a:rPr>
              <a:t>Males 18-39 (n=26), </a:t>
            </a:r>
            <a:r>
              <a:rPr lang="pt-BR" sz="1000" dirty="0" smtClean="0"/>
              <a:t> </a:t>
            </a:r>
            <a:r>
              <a:rPr lang="pt-BR" sz="1000" b="0" i="0" u="none" strike="noStrike" kern="1200" dirty="0" smtClean="0">
                <a:solidFill>
                  <a:schemeClr val="tx1"/>
                </a:solidFill>
                <a:effectLst/>
                <a:latin typeface="Arial" charset="0"/>
                <a:ea typeface="+mn-ea"/>
                <a:cs typeface="+mn-cs"/>
              </a:rPr>
              <a:t>Females 18-39 (n=45), </a:t>
            </a:r>
            <a:r>
              <a:rPr lang="pt-BR" sz="1000" dirty="0" smtClean="0"/>
              <a:t> </a:t>
            </a:r>
            <a:r>
              <a:rPr lang="pt-BR" sz="1000" b="0" i="0" u="none" strike="noStrike" kern="1200" dirty="0" smtClean="0">
                <a:solidFill>
                  <a:schemeClr val="tx1"/>
                </a:solidFill>
                <a:effectLst/>
                <a:latin typeface="Arial" charset="0"/>
                <a:ea typeface="+mn-ea"/>
                <a:cs typeface="+mn-cs"/>
              </a:rPr>
              <a:t>Males 40-64 (n=68), </a:t>
            </a:r>
            <a:r>
              <a:rPr lang="pt-BR" sz="1000" dirty="0" smtClean="0"/>
              <a:t> </a:t>
            </a:r>
            <a:r>
              <a:rPr lang="pt-BR" sz="1000" b="0" i="0" u="none" strike="noStrike" kern="1200" dirty="0" smtClean="0">
                <a:solidFill>
                  <a:schemeClr val="tx1"/>
                </a:solidFill>
                <a:effectLst/>
                <a:latin typeface="Arial" charset="0"/>
                <a:ea typeface="+mn-ea"/>
                <a:cs typeface="+mn-cs"/>
              </a:rPr>
              <a:t>Females 40-64 (n=105), </a:t>
            </a:r>
            <a:r>
              <a:rPr lang="pt-BR" sz="1000" dirty="0" smtClean="0"/>
              <a:t> </a:t>
            </a:r>
            <a:r>
              <a:rPr lang="pt-BR" sz="1000" b="0" i="0" u="none" strike="noStrike" kern="1200" dirty="0" smtClean="0">
                <a:solidFill>
                  <a:schemeClr val="tx1"/>
                </a:solidFill>
                <a:effectLst/>
                <a:latin typeface="Arial" charset="0"/>
                <a:ea typeface="+mn-ea"/>
                <a:cs typeface="+mn-cs"/>
              </a:rPr>
              <a:t>Males 65+ (n=95), </a:t>
            </a:r>
            <a:r>
              <a:rPr lang="pt-BR" sz="1000" dirty="0" smtClean="0"/>
              <a:t> </a:t>
            </a:r>
            <a:r>
              <a:rPr lang="pt-BR" sz="1000" b="0" i="0" u="none" strike="noStrike" kern="1200" dirty="0" smtClean="0">
                <a:solidFill>
                  <a:schemeClr val="tx1"/>
                </a:solidFill>
                <a:effectLst/>
                <a:latin typeface="Arial" charset="0"/>
                <a:ea typeface="+mn-ea"/>
                <a:cs typeface="+mn-cs"/>
              </a:rPr>
              <a:t>Females 65+ (n=110), </a:t>
            </a:r>
            <a:r>
              <a:rPr lang="pt-BR" sz="1000" dirty="0" smtClean="0"/>
              <a:t> </a:t>
            </a:r>
            <a:r>
              <a:rPr lang="pt-BR" sz="1000" b="0" i="0" u="none" strike="noStrike" kern="1200" dirty="0" smtClean="0">
                <a:solidFill>
                  <a:schemeClr val="tx1"/>
                </a:solidFill>
                <a:effectLst/>
                <a:latin typeface="Arial" charset="0"/>
                <a:ea typeface="+mn-ea"/>
                <a:cs typeface="+mn-cs"/>
              </a:rPr>
              <a:t>Urban (n=224), </a:t>
            </a:r>
            <a:r>
              <a:rPr lang="pt-BR" sz="1000" dirty="0" smtClean="0"/>
              <a:t> </a:t>
            </a:r>
            <a:r>
              <a:rPr lang="pt-BR" sz="1000" b="0" i="0" u="none" strike="noStrike" kern="1200" dirty="0" smtClean="0">
                <a:solidFill>
                  <a:schemeClr val="tx1"/>
                </a:solidFill>
                <a:effectLst/>
                <a:latin typeface="Arial" charset="0"/>
                <a:ea typeface="+mn-ea"/>
                <a:cs typeface="+mn-cs"/>
              </a:rPr>
              <a:t>Suburban (n=180), </a:t>
            </a:r>
            <a:r>
              <a:rPr lang="pt-BR" sz="1000" dirty="0" smtClean="0"/>
              <a:t> </a:t>
            </a:r>
            <a:r>
              <a:rPr lang="pt-BR" sz="1000" b="0" i="0" u="none" strike="noStrike" kern="1200" dirty="0" smtClean="0">
                <a:solidFill>
                  <a:schemeClr val="tx1"/>
                </a:solidFill>
                <a:effectLst/>
                <a:latin typeface="Arial" charset="0"/>
                <a:ea typeface="+mn-ea"/>
                <a:cs typeface="+mn-cs"/>
              </a:rPr>
              <a:t>Rural (n=45), </a:t>
            </a:r>
            <a:r>
              <a:rPr lang="pt-BR" sz="1000" dirty="0" smtClean="0"/>
              <a:t>US (n=449), CA (n=465), AR (n=611), UK (n=684), DE (n=656), NL (n=608), TH (n=569), AU (n=617), JP (n=478)</a:t>
            </a:r>
            <a:endParaRPr lang="pt-BR" sz="1000" b="0" i="0" u="none" strike="noStrike" kern="1200" dirty="0" smtClean="0">
              <a:solidFill>
                <a:schemeClr val="tx1"/>
              </a:solidFill>
              <a:effectLst/>
              <a:latin typeface="Arial" charset="0"/>
              <a:ea typeface="+mn-ea"/>
              <a:cs typeface="+mn-cs"/>
            </a:endParaRPr>
          </a:p>
          <a:p>
            <a:r>
              <a:rPr lang="pt-BR" sz="1000" b="0" i="0" u="none" strike="noStrike" kern="1200" dirty="0" smtClean="0">
                <a:solidFill>
                  <a:schemeClr val="tx1"/>
                </a:solidFill>
                <a:effectLst/>
                <a:latin typeface="Arial" charset="0"/>
                <a:ea typeface="+mn-ea"/>
                <a:cs typeface="+mn-cs"/>
              </a:rPr>
              <a:t>Stroke: </a:t>
            </a:r>
            <a:r>
              <a:rPr lang="pt-BR" sz="1000" dirty="0" smtClean="0"/>
              <a:t> </a:t>
            </a:r>
            <a:r>
              <a:rPr lang="pt-BR" sz="1000" b="0" i="0" u="none" strike="noStrike" kern="1200" dirty="0" smtClean="0">
                <a:solidFill>
                  <a:schemeClr val="tx1"/>
                </a:solidFill>
                <a:effectLst/>
                <a:latin typeface="Arial" charset="0"/>
                <a:ea typeface="+mn-ea"/>
                <a:cs typeface="+mn-cs"/>
              </a:rPr>
              <a:t>Males 18-39 (n=50), </a:t>
            </a:r>
            <a:r>
              <a:rPr lang="pt-BR" sz="1000" dirty="0" smtClean="0"/>
              <a:t> </a:t>
            </a:r>
            <a:r>
              <a:rPr lang="pt-BR" sz="1000" b="0" i="0" u="none" strike="noStrike" kern="1200" dirty="0" smtClean="0">
                <a:solidFill>
                  <a:schemeClr val="tx1"/>
                </a:solidFill>
                <a:effectLst/>
                <a:latin typeface="Arial" charset="0"/>
                <a:ea typeface="+mn-ea"/>
                <a:cs typeface="+mn-cs"/>
              </a:rPr>
              <a:t>Females 18-39 (n=83), </a:t>
            </a:r>
            <a:r>
              <a:rPr lang="pt-BR" sz="1000" dirty="0" smtClean="0"/>
              <a:t> </a:t>
            </a:r>
            <a:r>
              <a:rPr lang="pt-BR" sz="1000" b="0" i="0" u="none" strike="noStrike" kern="1200" dirty="0" smtClean="0">
                <a:solidFill>
                  <a:schemeClr val="tx1"/>
                </a:solidFill>
                <a:effectLst/>
                <a:latin typeface="Arial" charset="0"/>
                <a:ea typeface="+mn-ea"/>
                <a:cs typeface="+mn-cs"/>
              </a:rPr>
              <a:t>Males 40-64 (n=137), </a:t>
            </a:r>
            <a:r>
              <a:rPr lang="pt-BR" sz="1000" dirty="0" smtClean="0"/>
              <a:t> </a:t>
            </a:r>
            <a:r>
              <a:rPr lang="pt-BR" sz="1000" b="0" i="0" u="none" strike="noStrike" kern="1200" dirty="0" smtClean="0">
                <a:solidFill>
                  <a:schemeClr val="tx1"/>
                </a:solidFill>
                <a:effectLst/>
                <a:latin typeface="Arial" charset="0"/>
                <a:ea typeface="+mn-ea"/>
                <a:cs typeface="+mn-cs"/>
              </a:rPr>
              <a:t>Females 40-64 (n=163), </a:t>
            </a:r>
            <a:r>
              <a:rPr lang="pt-BR" sz="1000" dirty="0" smtClean="0"/>
              <a:t> </a:t>
            </a:r>
            <a:r>
              <a:rPr lang="pt-BR" sz="1000" b="0" i="0" u="none" strike="noStrike" kern="1200" dirty="0" smtClean="0">
                <a:solidFill>
                  <a:schemeClr val="tx1"/>
                </a:solidFill>
                <a:effectLst/>
                <a:latin typeface="Arial" charset="0"/>
                <a:ea typeface="+mn-ea"/>
                <a:cs typeface="+mn-cs"/>
              </a:rPr>
              <a:t>Males 65+ (n=145), </a:t>
            </a:r>
            <a:r>
              <a:rPr lang="pt-BR" sz="1000" dirty="0" smtClean="0"/>
              <a:t> </a:t>
            </a:r>
            <a:r>
              <a:rPr lang="pt-BR" sz="1000" b="0" i="0" u="none" strike="noStrike" kern="1200" dirty="0" smtClean="0">
                <a:solidFill>
                  <a:schemeClr val="tx1"/>
                </a:solidFill>
                <a:effectLst/>
                <a:latin typeface="Arial" charset="0"/>
                <a:ea typeface="+mn-ea"/>
                <a:cs typeface="+mn-cs"/>
              </a:rPr>
              <a:t>Females 65+ (n=148), </a:t>
            </a:r>
            <a:r>
              <a:rPr lang="pt-BR" sz="1000" dirty="0" smtClean="0"/>
              <a:t> </a:t>
            </a:r>
            <a:r>
              <a:rPr lang="pt-BR" sz="1000" b="0" i="0" u="none" strike="noStrike" kern="1200" dirty="0" smtClean="0">
                <a:solidFill>
                  <a:schemeClr val="tx1"/>
                </a:solidFill>
                <a:effectLst/>
                <a:latin typeface="Arial" charset="0"/>
                <a:ea typeface="+mn-ea"/>
                <a:cs typeface="+mn-cs"/>
              </a:rPr>
              <a:t>Urban (n=361), </a:t>
            </a:r>
            <a:r>
              <a:rPr lang="pt-BR" sz="1000" dirty="0" smtClean="0"/>
              <a:t> </a:t>
            </a:r>
            <a:r>
              <a:rPr lang="pt-BR" sz="1000" b="0" i="0" u="none" strike="noStrike" kern="1200" dirty="0" smtClean="0">
                <a:solidFill>
                  <a:schemeClr val="tx1"/>
                </a:solidFill>
                <a:effectLst/>
                <a:latin typeface="Arial" charset="0"/>
                <a:ea typeface="+mn-ea"/>
                <a:cs typeface="+mn-cs"/>
              </a:rPr>
              <a:t>Suburban (n=291), </a:t>
            </a:r>
            <a:r>
              <a:rPr lang="pt-BR" sz="1000" dirty="0" smtClean="0"/>
              <a:t> </a:t>
            </a:r>
            <a:r>
              <a:rPr lang="pt-BR" sz="1000" b="0" i="0" u="none" strike="noStrike" kern="1200" dirty="0" smtClean="0">
                <a:solidFill>
                  <a:schemeClr val="tx1"/>
                </a:solidFill>
                <a:effectLst/>
                <a:latin typeface="Arial" charset="0"/>
                <a:ea typeface="+mn-ea"/>
                <a:cs typeface="+mn-cs"/>
              </a:rPr>
              <a:t>Rural (n=74)</a:t>
            </a:r>
          </a:p>
          <a:p>
            <a:r>
              <a:rPr lang="pt-BR" sz="1000" b="0" i="0" u="none" strike="noStrike" kern="1200" dirty="0" smtClean="0">
                <a:solidFill>
                  <a:schemeClr val="tx1"/>
                </a:solidFill>
                <a:effectLst/>
                <a:latin typeface="Arial" charset="0"/>
                <a:ea typeface="+mn-ea"/>
                <a:cs typeface="+mn-cs"/>
              </a:rPr>
              <a:t>Deep Vein Thrombosis: </a:t>
            </a:r>
            <a:r>
              <a:rPr lang="pt-BR" sz="1000" dirty="0" smtClean="0"/>
              <a:t> </a:t>
            </a:r>
            <a:r>
              <a:rPr lang="pt-BR" sz="1000" b="0" i="0" u="none" strike="noStrike" kern="1200" dirty="0" smtClean="0">
                <a:solidFill>
                  <a:schemeClr val="tx1"/>
                </a:solidFill>
                <a:effectLst/>
                <a:latin typeface="Arial" charset="0"/>
                <a:ea typeface="+mn-ea"/>
                <a:cs typeface="+mn-cs"/>
              </a:rPr>
              <a:t>Males 18-39 (n=26), </a:t>
            </a:r>
            <a:r>
              <a:rPr lang="pt-BR" sz="1000" dirty="0" smtClean="0"/>
              <a:t> </a:t>
            </a:r>
            <a:r>
              <a:rPr lang="pt-BR" sz="1000" b="0" i="0" u="none" strike="noStrike" kern="1200" dirty="0" smtClean="0">
                <a:solidFill>
                  <a:schemeClr val="tx1"/>
                </a:solidFill>
                <a:effectLst/>
                <a:latin typeface="Arial" charset="0"/>
                <a:ea typeface="+mn-ea"/>
                <a:cs typeface="+mn-cs"/>
              </a:rPr>
              <a:t>Females 18-39 (n=50), </a:t>
            </a:r>
            <a:r>
              <a:rPr lang="pt-BR" sz="1000" dirty="0" smtClean="0"/>
              <a:t> </a:t>
            </a:r>
            <a:r>
              <a:rPr lang="pt-BR" sz="1000" b="0" i="0" u="none" strike="noStrike" kern="1200" dirty="0" smtClean="0">
                <a:solidFill>
                  <a:schemeClr val="tx1"/>
                </a:solidFill>
                <a:effectLst/>
                <a:latin typeface="Arial" charset="0"/>
                <a:ea typeface="+mn-ea"/>
                <a:cs typeface="+mn-cs"/>
              </a:rPr>
              <a:t>Males 40-64 (n=82), </a:t>
            </a:r>
            <a:r>
              <a:rPr lang="pt-BR" sz="1000" dirty="0" smtClean="0"/>
              <a:t> </a:t>
            </a:r>
            <a:r>
              <a:rPr lang="pt-BR" sz="1000" b="0" i="0" u="none" strike="noStrike" kern="1200" dirty="0" smtClean="0">
                <a:solidFill>
                  <a:schemeClr val="tx1"/>
                </a:solidFill>
                <a:effectLst/>
                <a:latin typeface="Arial" charset="0"/>
                <a:ea typeface="+mn-ea"/>
                <a:cs typeface="+mn-cs"/>
              </a:rPr>
              <a:t>Females 40-64 (n=118), </a:t>
            </a:r>
            <a:r>
              <a:rPr lang="pt-BR" sz="1000" dirty="0" smtClean="0"/>
              <a:t> </a:t>
            </a:r>
            <a:r>
              <a:rPr lang="pt-BR" sz="1000" b="0" i="0" u="none" strike="noStrike" kern="1200" dirty="0" smtClean="0">
                <a:solidFill>
                  <a:schemeClr val="tx1"/>
                </a:solidFill>
                <a:effectLst/>
                <a:latin typeface="Arial" charset="0"/>
                <a:ea typeface="+mn-ea"/>
                <a:cs typeface="+mn-cs"/>
              </a:rPr>
              <a:t>Males 65+ (n=95), </a:t>
            </a:r>
            <a:r>
              <a:rPr lang="pt-BR" sz="1000" dirty="0" smtClean="0"/>
              <a:t> </a:t>
            </a:r>
            <a:r>
              <a:rPr lang="pt-BR" sz="1000" b="0" i="0" u="none" strike="noStrike" kern="1200" dirty="0" smtClean="0">
                <a:solidFill>
                  <a:schemeClr val="tx1"/>
                </a:solidFill>
                <a:effectLst/>
                <a:latin typeface="Arial" charset="0"/>
                <a:ea typeface="+mn-ea"/>
                <a:cs typeface="+mn-cs"/>
              </a:rPr>
              <a:t>Females 65+ (n=115), </a:t>
            </a:r>
            <a:r>
              <a:rPr lang="pt-BR" sz="1000" dirty="0" smtClean="0"/>
              <a:t> </a:t>
            </a:r>
            <a:r>
              <a:rPr lang="pt-BR" sz="1000" b="0" i="0" u="none" strike="noStrike" kern="1200" dirty="0" smtClean="0">
                <a:solidFill>
                  <a:schemeClr val="tx1"/>
                </a:solidFill>
                <a:effectLst/>
                <a:latin typeface="Arial" charset="0"/>
                <a:ea typeface="+mn-ea"/>
                <a:cs typeface="+mn-cs"/>
              </a:rPr>
              <a:t>Urban (n=242), </a:t>
            </a:r>
            <a:r>
              <a:rPr lang="pt-BR" sz="1000" dirty="0" smtClean="0"/>
              <a:t> </a:t>
            </a:r>
            <a:r>
              <a:rPr lang="pt-BR" sz="1000" b="0" i="0" u="none" strike="noStrike" kern="1200" dirty="0" smtClean="0">
                <a:solidFill>
                  <a:schemeClr val="tx1"/>
                </a:solidFill>
                <a:effectLst/>
                <a:latin typeface="Arial" charset="0"/>
                <a:ea typeface="+mn-ea"/>
                <a:cs typeface="+mn-cs"/>
              </a:rPr>
              <a:t>Suburban (n=193), </a:t>
            </a:r>
            <a:r>
              <a:rPr lang="pt-BR" sz="1000" dirty="0" smtClean="0"/>
              <a:t> </a:t>
            </a:r>
            <a:r>
              <a:rPr lang="pt-BR" sz="1000" b="0" i="0" u="none" strike="noStrike" kern="1200" dirty="0" smtClean="0">
                <a:solidFill>
                  <a:schemeClr val="tx1"/>
                </a:solidFill>
                <a:effectLst/>
                <a:latin typeface="Arial" charset="0"/>
                <a:ea typeface="+mn-ea"/>
                <a:cs typeface="+mn-cs"/>
              </a:rPr>
              <a:t>Rural (n=51), </a:t>
            </a:r>
            <a:r>
              <a:rPr lang="pt-BR" sz="1000" dirty="0" smtClean="0"/>
              <a:t>US (n=486),  CA (n=350),  AR (n=299),  UK (n=720),  DE (n=319),  NL (n=155),  TH (n=193),  AU (n=687),  JP (n=109)</a:t>
            </a:r>
            <a:endParaRPr lang="pt-BR" sz="1000" b="0" i="0" u="none" strike="noStrike" kern="1200" dirty="0" smtClean="0">
              <a:solidFill>
                <a:schemeClr val="tx1"/>
              </a:solidFill>
              <a:effectLst/>
              <a:latin typeface="Arial" charset="0"/>
              <a:ea typeface="+mn-ea"/>
              <a:cs typeface="+mn-cs"/>
            </a:endParaRPr>
          </a:p>
          <a:p>
            <a:r>
              <a:rPr lang="pt-BR" sz="1000" b="0" i="0" u="none" strike="noStrike" kern="1200" dirty="0" smtClean="0">
                <a:solidFill>
                  <a:schemeClr val="tx1"/>
                </a:solidFill>
                <a:effectLst/>
                <a:latin typeface="Arial" charset="0"/>
                <a:ea typeface="+mn-ea"/>
                <a:cs typeface="+mn-cs"/>
              </a:rPr>
              <a:t>AIDS: </a:t>
            </a:r>
            <a:r>
              <a:rPr lang="pt-BR" sz="1000" dirty="0" smtClean="0"/>
              <a:t> </a:t>
            </a:r>
            <a:r>
              <a:rPr lang="pt-BR" sz="1000" b="0" i="0" u="none" strike="noStrike" kern="1200" dirty="0" smtClean="0">
                <a:solidFill>
                  <a:schemeClr val="tx1"/>
                </a:solidFill>
                <a:effectLst/>
                <a:latin typeface="Arial" charset="0"/>
                <a:ea typeface="+mn-ea"/>
                <a:cs typeface="+mn-cs"/>
              </a:rPr>
              <a:t>Males 18-39 (n=52), </a:t>
            </a:r>
            <a:r>
              <a:rPr lang="pt-BR" sz="1000" dirty="0" smtClean="0"/>
              <a:t> </a:t>
            </a:r>
            <a:r>
              <a:rPr lang="pt-BR" sz="1000" b="0" i="0" u="none" strike="noStrike" kern="1200" dirty="0" smtClean="0">
                <a:solidFill>
                  <a:schemeClr val="tx1"/>
                </a:solidFill>
                <a:effectLst/>
                <a:latin typeface="Arial" charset="0"/>
                <a:ea typeface="+mn-ea"/>
                <a:cs typeface="+mn-cs"/>
              </a:rPr>
              <a:t>Females 18-39 (n=83), </a:t>
            </a:r>
            <a:r>
              <a:rPr lang="pt-BR" sz="1000" dirty="0" smtClean="0"/>
              <a:t> </a:t>
            </a:r>
            <a:r>
              <a:rPr lang="pt-BR" sz="1000" b="0" i="0" u="none" strike="noStrike" kern="1200" dirty="0" smtClean="0">
                <a:solidFill>
                  <a:schemeClr val="tx1"/>
                </a:solidFill>
                <a:effectLst/>
                <a:latin typeface="Arial" charset="0"/>
                <a:ea typeface="+mn-ea"/>
                <a:cs typeface="+mn-cs"/>
              </a:rPr>
              <a:t>Males 40-64 (n=132), </a:t>
            </a:r>
            <a:r>
              <a:rPr lang="pt-BR" sz="1000" dirty="0" smtClean="0"/>
              <a:t> </a:t>
            </a:r>
            <a:r>
              <a:rPr lang="pt-BR" sz="1000" b="0" i="0" u="none" strike="noStrike" kern="1200" dirty="0" smtClean="0">
                <a:solidFill>
                  <a:schemeClr val="tx1"/>
                </a:solidFill>
                <a:effectLst/>
                <a:latin typeface="Arial" charset="0"/>
                <a:ea typeface="+mn-ea"/>
                <a:cs typeface="+mn-cs"/>
              </a:rPr>
              <a:t>Females 40-64 (n=162), </a:t>
            </a:r>
            <a:r>
              <a:rPr lang="pt-BR" sz="1000" dirty="0" smtClean="0"/>
              <a:t> </a:t>
            </a:r>
            <a:r>
              <a:rPr lang="pt-BR" sz="1000" b="0" i="0" u="none" strike="noStrike" kern="1200" dirty="0" smtClean="0">
                <a:solidFill>
                  <a:schemeClr val="tx1"/>
                </a:solidFill>
                <a:effectLst/>
                <a:latin typeface="Arial" charset="0"/>
                <a:ea typeface="+mn-ea"/>
                <a:cs typeface="+mn-cs"/>
              </a:rPr>
              <a:t>Males 65+ (n=146), </a:t>
            </a:r>
            <a:r>
              <a:rPr lang="pt-BR" sz="1000" dirty="0" smtClean="0"/>
              <a:t> </a:t>
            </a:r>
            <a:r>
              <a:rPr lang="pt-BR" sz="1000" b="0" i="0" u="none" strike="noStrike" kern="1200" dirty="0" smtClean="0">
                <a:solidFill>
                  <a:schemeClr val="tx1"/>
                </a:solidFill>
                <a:effectLst/>
                <a:latin typeface="Arial" charset="0"/>
                <a:ea typeface="+mn-ea"/>
                <a:cs typeface="+mn-cs"/>
              </a:rPr>
              <a:t>Females 65+ (n=147), </a:t>
            </a:r>
            <a:r>
              <a:rPr lang="pt-BR" sz="1000" dirty="0" smtClean="0"/>
              <a:t> </a:t>
            </a:r>
            <a:r>
              <a:rPr lang="pt-BR" sz="1000" b="0" i="0" u="none" strike="noStrike" kern="1200" dirty="0" smtClean="0">
                <a:solidFill>
                  <a:schemeClr val="tx1"/>
                </a:solidFill>
                <a:effectLst/>
                <a:latin typeface="Arial" charset="0"/>
                <a:ea typeface="+mn-ea"/>
                <a:cs typeface="+mn-cs"/>
              </a:rPr>
              <a:t>Urban (n=360), </a:t>
            </a:r>
            <a:r>
              <a:rPr lang="pt-BR" sz="1000" dirty="0" smtClean="0"/>
              <a:t> </a:t>
            </a:r>
            <a:r>
              <a:rPr lang="pt-BR" sz="1000" b="0" i="0" u="none" strike="noStrike" kern="1200" dirty="0" smtClean="0">
                <a:solidFill>
                  <a:schemeClr val="tx1"/>
                </a:solidFill>
                <a:effectLst/>
                <a:latin typeface="Arial" charset="0"/>
                <a:ea typeface="+mn-ea"/>
                <a:cs typeface="+mn-cs"/>
              </a:rPr>
              <a:t>Suburban (n=290), </a:t>
            </a:r>
            <a:r>
              <a:rPr lang="pt-BR" sz="1000" dirty="0" smtClean="0"/>
              <a:t> </a:t>
            </a:r>
            <a:r>
              <a:rPr lang="pt-BR" sz="1000" b="0" i="0" u="none" strike="noStrike" kern="1200" dirty="0" smtClean="0">
                <a:solidFill>
                  <a:schemeClr val="tx1"/>
                </a:solidFill>
                <a:effectLst/>
                <a:latin typeface="Arial" charset="0"/>
                <a:ea typeface="+mn-ea"/>
                <a:cs typeface="+mn-cs"/>
              </a:rPr>
              <a:t>Rural (n=72)</a:t>
            </a:r>
          </a:p>
          <a:p>
            <a:r>
              <a:rPr lang="pt-BR" sz="1000" b="0" i="0" u="none" strike="noStrike" kern="1200" dirty="0" smtClean="0">
                <a:solidFill>
                  <a:schemeClr val="tx1"/>
                </a:solidFill>
                <a:effectLst/>
                <a:latin typeface="Arial" charset="0"/>
                <a:ea typeface="+mn-ea"/>
                <a:cs typeface="+mn-cs"/>
              </a:rPr>
              <a:t>Pulmonary embolism: </a:t>
            </a:r>
            <a:r>
              <a:rPr lang="pt-BR" sz="1000" dirty="0" smtClean="0"/>
              <a:t> </a:t>
            </a:r>
            <a:r>
              <a:rPr lang="pt-BR" sz="1000" b="0" i="0" u="none" strike="noStrike" kern="1200" dirty="0" smtClean="0">
                <a:solidFill>
                  <a:schemeClr val="tx1"/>
                </a:solidFill>
                <a:effectLst/>
                <a:latin typeface="Arial" charset="0"/>
                <a:ea typeface="+mn-ea"/>
                <a:cs typeface="+mn-cs"/>
              </a:rPr>
              <a:t>Males 18-39 (n=41), </a:t>
            </a:r>
            <a:r>
              <a:rPr lang="pt-BR" sz="1000" dirty="0" smtClean="0"/>
              <a:t> </a:t>
            </a:r>
            <a:r>
              <a:rPr lang="pt-BR" sz="1000" b="0" i="0" u="none" strike="noStrike" kern="1200" dirty="0" smtClean="0">
                <a:solidFill>
                  <a:schemeClr val="tx1"/>
                </a:solidFill>
                <a:effectLst/>
                <a:latin typeface="Arial" charset="0"/>
                <a:ea typeface="+mn-ea"/>
                <a:cs typeface="+mn-cs"/>
              </a:rPr>
              <a:t>Females 18-39 (n=67), </a:t>
            </a:r>
            <a:r>
              <a:rPr lang="pt-BR" sz="1000" dirty="0" smtClean="0"/>
              <a:t> </a:t>
            </a:r>
            <a:r>
              <a:rPr lang="pt-BR" sz="1000" b="0" i="0" u="none" strike="noStrike" kern="1200" dirty="0" smtClean="0">
                <a:solidFill>
                  <a:schemeClr val="tx1"/>
                </a:solidFill>
                <a:effectLst/>
                <a:latin typeface="Arial" charset="0"/>
                <a:ea typeface="+mn-ea"/>
                <a:cs typeface="+mn-cs"/>
              </a:rPr>
              <a:t>Males 40-64 (n=97), </a:t>
            </a:r>
            <a:r>
              <a:rPr lang="pt-BR" sz="1000" dirty="0" smtClean="0"/>
              <a:t> </a:t>
            </a:r>
            <a:r>
              <a:rPr lang="pt-BR" sz="1000" b="0" i="0" u="none" strike="noStrike" kern="1200" dirty="0" smtClean="0">
                <a:solidFill>
                  <a:schemeClr val="tx1"/>
                </a:solidFill>
                <a:effectLst/>
                <a:latin typeface="Arial" charset="0"/>
                <a:ea typeface="+mn-ea"/>
                <a:cs typeface="+mn-cs"/>
              </a:rPr>
              <a:t>Females 40-64 (n=127), </a:t>
            </a:r>
            <a:r>
              <a:rPr lang="pt-BR" sz="1000" dirty="0" smtClean="0"/>
              <a:t> </a:t>
            </a:r>
            <a:r>
              <a:rPr lang="pt-BR" sz="1000" b="0" i="0" u="none" strike="noStrike" kern="1200" dirty="0" smtClean="0">
                <a:solidFill>
                  <a:schemeClr val="tx1"/>
                </a:solidFill>
                <a:effectLst/>
                <a:latin typeface="Arial" charset="0"/>
                <a:ea typeface="+mn-ea"/>
                <a:cs typeface="+mn-cs"/>
              </a:rPr>
              <a:t>Males 65+ (n=121), </a:t>
            </a:r>
            <a:r>
              <a:rPr lang="pt-BR" sz="1000" dirty="0" smtClean="0"/>
              <a:t> </a:t>
            </a:r>
            <a:r>
              <a:rPr lang="pt-BR" sz="1000" b="0" i="0" u="none" strike="noStrike" kern="1200" dirty="0" smtClean="0">
                <a:solidFill>
                  <a:schemeClr val="tx1"/>
                </a:solidFill>
                <a:effectLst/>
                <a:latin typeface="Arial" charset="0"/>
                <a:ea typeface="+mn-ea"/>
                <a:cs typeface="+mn-cs"/>
              </a:rPr>
              <a:t>Females 65+ (n=121), </a:t>
            </a:r>
            <a:r>
              <a:rPr lang="pt-BR" sz="1000" dirty="0" smtClean="0"/>
              <a:t> </a:t>
            </a:r>
            <a:r>
              <a:rPr lang="pt-BR" sz="1000" b="0" i="0" u="none" strike="noStrike" kern="1200" dirty="0" smtClean="0">
                <a:solidFill>
                  <a:schemeClr val="tx1"/>
                </a:solidFill>
                <a:effectLst/>
                <a:latin typeface="Arial" charset="0"/>
                <a:ea typeface="+mn-ea"/>
                <a:cs typeface="+mn-cs"/>
              </a:rPr>
              <a:t>Urban (n=289), </a:t>
            </a:r>
            <a:r>
              <a:rPr lang="pt-BR" sz="1000" dirty="0" smtClean="0"/>
              <a:t> </a:t>
            </a:r>
            <a:r>
              <a:rPr lang="pt-BR" sz="1000" b="0" i="0" u="none" strike="noStrike" kern="1200" dirty="0" smtClean="0">
                <a:solidFill>
                  <a:schemeClr val="tx1"/>
                </a:solidFill>
                <a:effectLst/>
                <a:latin typeface="Arial" charset="0"/>
                <a:ea typeface="+mn-ea"/>
                <a:cs typeface="+mn-cs"/>
              </a:rPr>
              <a:t>Suburban (n=228), </a:t>
            </a:r>
            <a:r>
              <a:rPr lang="pt-BR" sz="1000" dirty="0" smtClean="0"/>
              <a:t> </a:t>
            </a:r>
            <a:r>
              <a:rPr lang="pt-BR" sz="1000" b="0" i="0" u="none" strike="noStrike" kern="1200" dirty="0" smtClean="0">
                <a:solidFill>
                  <a:schemeClr val="tx1"/>
                </a:solidFill>
                <a:effectLst/>
                <a:latin typeface="Arial" charset="0"/>
                <a:ea typeface="+mn-ea"/>
                <a:cs typeface="+mn-cs"/>
              </a:rPr>
              <a:t>Rural (n=57), </a:t>
            </a:r>
            <a:r>
              <a:rPr lang="pt-BR" sz="1000" dirty="0" smtClean="0"/>
              <a:t>US (n=574),  CA (n=533),  AR (n=550),  UK (n=613),  DE (n=186),  NL (n=566),  TH (n=238),  AU (n=511),  JP (n=255)</a:t>
            </a:r>
            <a:endParaRPr lang="pt-BR" sz="1000" b="0" i="0" u="none" strike="noStrike" kern="1200" dirty="0" smtClean="0">
              <a:solidFill>
                <a:schemeClr val="tx1"/>
              </a:solidFill>
              <a:effectLst/>
              <a:latin typeface="Arial" charset="0"/>
              <a:ea typeface="+mn-ea"/>
              <a:cs typeface="+mn-cs"/>
            </a:endParaRPr>
          </a:p>
          <a:p>
            <a:r>
              <a:rPr lang="pt-BR" sz="1000" b="0" i="0" u="none" strike="noStrike" kern="1200" dirty="0" smtClean="0">
                <a:solidFill>
                  <a:schemeClr val="tx1"/>
                </a:solidFill>
                <a:effectLst/>
                <a:latin typeface="Arial" charset="0"/>
                <a:ea typeface="+mn-ea"/>
                <a:cs typeface="+mn-cs"/>
              </a:rPr>
              <a:t>High Blood Pressure: </a:t>
            </a:r>
            <a:r>
              <a:rPr lang="pt-BR" sz="1000" dirty="0" smtClean="0"/>
              <a:t> </a:t>
            </a:r>
            <a:r>
              <a:rPr lang="pt-BR" sz="1000" b="0" i="0" u="none" strike="noStrike" kern="1200" dirty="0" smtClean="0">
                <a:solidFill>
                  <a:schemeClr val="tx1"/>
                </a:solidFill>
                <a:effectLst/>
                <a:latin typeface="Arial" charset="0"/>
                <a:ea typeface="+mn-ea"/>
                <a:cs typeface="+mn-cs"/>
              </a:rPr>
              <a:t>Males 18-39 (n=55), </a:t>
            </a:r>
            <a:r>
              <a:rPr lang="pt-BR" sz="1000" dirty="0" smtClean="0"/>
              <a:t> </a:t>
            </a:r>
            <a:r>
              <a:rPr lang="pt-BR" sz="1000" b="0" i="0" u="none" strike="noStrike" kern="1200" dirty="0" smtClean="0">
                <a:solidFill>
                  <a:schemeClr val="tx1"/>
                </a:solidFill>
                <a:effectLst/>
                <a:latin typeface="Arial" charset="0"/>
                <a:ea typeface="+mn-ea"/>
                <a:cs typeface="+mn-cs"/>
              </a:rPr>
              <a:t>Females 18-39 (n=84), </a:t>
            </a:r>
            <a:r>
              <a:rPr lang="pt-BR" sz="1000" dirty="0" smtClean="0"/>
              <a:t> </a:t>
            </a:r>
            <a:r>
              <a:rPr lang="pt-BR" sz="1000" b="0" i="0" u="none" strike="noStrike" kern="1200" dirty="0" smtClean="0">
                <a:solidFill>
                  <a:schemeClr val="tx1"/>
                </a:solidFill>
                <a:effectLst/>
                <a:latin typeface="Arial" charset="0"/>
                <a:ea typeface="+mn-ea"/>
                <a:cs typeface="+mn-cs"/>
              </a:rPr>
              <a:t>Males 40-64 (n=141), </a:t>
            </a:r>
            <a:r>
              <a:rPr lang="pt-BR" sz="1000" dirty="0" smtClean="0"/>
              <a:t> </a:t>
            </a:r>
            <a:r>
              <a:rPr lang="pt-BR" sz="1000" b="0" i="0" u="none" strike="noStrike" kern="1200" dirty="0" smtClean="0">
                <a:solidFill>
                  <a:schemeClr val="tx1"/>
                </a:solidFill>
                <a:effectLst/>
                <a:latin typeface="Arial" charset="0"/>
                <a:ea typeface="+mn-ea"/>
                <a:cs typeface="+mn-cs"/>
              </a:rPr>
              <a:t>Females 40-64 (n=165), </a:t>
            </a:r>
            <a:r>
              <a:rPr lang="pt-BR" sz="1000" dirty="0" smtClean="0"/>
              <a:t> </a:t>
            </a:r>
            <a:r>
              <a:rPr lang="pt-BR" sz="1000" b="0" i="0" u="none" strike="noStrike" kern="1200" dirty="0" smtClean="0">
                <a:solidFill>
                  <a:schemeClr val="tx1"/>
                </a:solidFill>
                <a:effectLst/>
                <a:latin typeface="Arial" charset="0"/>
                <a:ea typeface="+mn-ea"/>
                <a:cs typeface="+mn-cs"/>
              </a:rPr>
              <a:t>Males 65+ (n=158), </a:t>
            </a:r>
            <a:r>
              <a:rPr lang="pt-BR" sz="1000" dirty="0" smtClean="0"/>
              <a:t> </a:t>
            </a:r>
            <a:r>
              <a:rPr lang="pt-BR" sz="1000" b="0" i="0" u="none" strike="noStrike" kern="1200" dirty="0" smtClean="0">
                <a:solidFill>
                  <a:schemeClr val="tx1"/>
                </a:solidFill>
                <a:effectLst/>
                <a:latin typeface="Arial" charset="0"/>
                <a:ea typeface="+mn-ea"/>
                <a:cs typeface="+mn-cs"/>
              </a:rPr>
              <a:t>Females 65+ (n=156), </a:t>
            </a:r>
            <a:r>
              <a:rPr lang="pt-BR" sz="1000" dirty="0" smtClean="0"/>
              <a:t> </a:t>
            </a:r>
            <a:r>
              <a:rPr lang="pt-BR" sz="1000" b="0" i="0" u="none" strike="noStrike" kern="1200" dirty="0" smtClean="0">
                <a:solidFill>
                  <a:schemeClr val="tx1"/>
                </a:solidFill>
                <a:effectLst/>
                <a:latin typeface="Arial" charset="0"/>
                <a:ea typeface="+mn-ea"/>
                <a:cs typeface="+mn-cs"/>
              </a:rPr>
              <a:t>Urban (n=384), </a:t>
            </a:r>
            <a:r>
              <a:rPr lang="pt-BR" sz="1000" dirty="0" smtClean="0"/>
              <a:t> </a:t>
            </a:r>
            <a:r>
              <a:rPr lang="pt-BR" sz="1000" b="0" i="0" u="none" strike="noStrike" kern="1200" dirty="0" smtClean="0">
                <a:solidFill>
                  <a:schemeClr val="tx1"/>
                </a:solidFill>
                <a:effectLst/>
                <a:latin typeface="Arial" charset="0"/>
                <a:ea typeface="+mn-ea"/>
                <a:cs typeface="+mn-cs"/>
              </a:rPr>
              <a:t>Suburban (n=300), </a:t>
            </a:r>
            <a:r>
              <a:rPr lang="pt-BR" sz="1000" dirty="0" smtClean="0"/>
              <a:t> </a:t>
            </a:r>
            <a:r>
              <a:rPr lang="pt-BR" sz="1000" b="0" i="0" u="none" strike="noStrike" kern="1200" dirty="0" smtClean="0">
                <a:solidFill>
                  <a:schemeClr val="tx1"/>
                </a:solidFill>
                <a:effectLst/>
                <a:latin typeface="Arial" charset="0"/>
                <a:ea typeface="+mn-ea"/>
                <a:cs typeface="+mn-cs"/>
              </a:rPr>
              <a:t>Rural (n=75)</a:t>
            </a:r>
          </a:p>
          <a:p>
            <a:r>
              <a:rPr lang="pt-BR" sz="1000" b="0" i="0" u="none" strike="noStrike" kern="1200" dirty="0" smtClean="0">
                <a:solidFill>
                  <a:schemeClr val="tx1"/>
                </a:solidFill>
                <a:effectLst/>
                <a:latin typeface="Arial" charset="0"/>
                <a:ea typeface="+mn-ea"/>
                <a:cs typeface="+mn-cs"/>
              </a:rPr>
              <a:t>Breast Cancer: </a:t>
            </a:r>
            <a:r>
              <a:rPr lang="pt-BR" sz="1000" dirty="0" smtClean="0"/>
              <a:t> </a:t>
            </a:r>
            <a:r>
              <a:rPr lang="pt-BR" sz="1000" b="0" i="0" u="none" strike="noStrike" kern="1200" dirty="0" smtClean="0">
                <a:solidFill>
                  <a:schemeClr val="tx1"/>
                </a:solidFill>
                <a:effectLst/>
                <a:latin typeface="Arial" charset="0"/>
                <a:ea typeface="+mn-ea"/>
                <a:cs typeface="+mn-cs"/>
              </a:rPr>
              <a:t>Males 18-39 (n=0), </a:t>
            </a:r>
            <a:r>
              <a:rPr lang="pt-BR" sz="1000" dirty="0" smtClean="0"/>
              <a:t> </a:t>
            </a:r>
            <a:r>
              <a:rPr lang="pt-BR" sz="1000" b="0" i="0" u="none" strike="noStrike" kern="1200" dirty="0" smtClean="0">
                <a:solidFill>
                  <a:schemeClr val="tx1"/>
                </a:solidFill>
                <a:effectLst/>
                <a:latin typeface="Arial" charset="0"/>
                <a:ea typeface="+mn-ea"/>
                <a:cs typeface="+mn-cs"/>
              </a:rPr>
              <a:t>Females 18-39 (n=83), </a:t>
            </a:r>
            <a:r>
              <a:rPr lang="pt-BR" sz="1000" dirty="0" smtClean="0"/>
              <a:t> </a:t>
            </a:r>
            <a:r>
              <a:rPr lang="pt-BR" sz="1000" b="0" i="0" u="none" strike="noStrike" kern="1200" dirty="0" smtClean="0">
                <a:solidFill>
                  <a:schemeClr val="tx1"/>
                </a:solidFill>
                <a:effectLst/>
                <a:latin typeface="Arial" charset="0"/>
                <a:ea typeface="+mn-ea"/>
                <a:cs typeface="+mn-cs"/>
              </a:rPr>
              <a:t>Males 40-64 (n=0), </a:t>
            </a:r>
            <a:r>
              <a:rPr lang="pt-BR" sz="1000" dirty="0" smtClean="0"/>
              <a:t> </a:t>
            </a:r>
            <a:r>
              <a:rPr lang="pt-BR" sz="1000" b="0" i="0" u="none" strike="noStrike" kern="1200" dirty="0" smtClean="0">
                <a:solidFill>
                  <a:schemeClr val="tx1"/>
                </a:solidFill>
                <a:effectLst/>
                <a:latin typeface="Arial" charset="0"/>
                <a:ea typeface="+mn-ea"/>
                <a:cs typeface="+mn-cs"/>
              </a:rPr>
              <a:t>Females 40-64 (n=159), </a:t>
            </a:r>
            <a:r>
              <a:rPr lang="pt-BR" sz="1000" dirty="0" smtClean="0"/>
              <a:t> </a:t>
            </a:r>
            <a:r>
              <a:rPr lang="pt-BR" sz="1000" b="0" i="0" u="none" strike="noStrike" kern="1200" dirty="0" smtClean="0">
                <a:solidFill>
                  <a:schemeClr val="tx1"/>
                </a:solidFill>
                <a:effectLst/>
                <a:latin typeface="Arial" charset="0"/>
                <a:ea typeface="+mn-ea"/>
                <a:cs typeface="+mn-cs"/>
              </a:rPr>
              <a:t>Males 65+ (n=0), </a:t>
            </a:r>
            <a:r>
              <a:rPr lang="pt-BR" sz="1000" dirty="0" smtClean="0"/>
              <a:t> </a:t>
            </a:r>
            <a:r>
              <a:rPr lang="pt-BR" sz="1000" b="0" i="0" u="none" strike="noStrike" kern="1200" dirty="0" smtClean="0">
                <a:solidFill>
                  <a:schemeClr val="tx1"/>
                </a:solidFill>
                <a:effectLst/>
                <a:latin typeface="Arial" charset="0"/>
                <a:ea typeface="+mn-ea"/>
                <a:cs typeface="+mn-cs"/>
              </a:rPr>
              <a:t>Females 65+ (n=147), </a:t>
            </a:r>
            <a:r>
              <a:rPr lang="pt-BR" sz="1000" dirty="0" smtClean="0"/>
              <a:t> </a:t>
            </a:r>
            <a:r>
              <a:rPr lang="pt-BR" sz="1000" b="0" i="0" u="none" strike="noStrike" kern="1200" dirty="0" smtClean="0">
                <a:solidFill>
                  <a:schemeClr val="tx1"/>
                </a:solidFill>
                <a:effectLst/>
                <a:latin typeface="Arial" charset="0"/>
                <a:ea typeface="+mn-ea"/>
                <a:cs typeface="+mn-cs"/>
              </a:rPr>
              <a:t>Urban (n=193), </a:t>
            </a:r>
            <a:r>
              <a:rPr lang="pt-BR" sz="1000" dirty="0" smtClean="0"/>
              <a:t> </a:t>
            </a:r>
            <a:r>
              <a:rPr lang="pt-BR" sz="1000" b="0" i="0" u="none" strike="noStrike" kern="1200" dirty="0" smtClean="0">
                <a:solidFill>
                  <a:schemeClr val="tx1"/>
                </a:solidFill>
                <a:effectLst/>
                <a:latin typeface="Arial" charset="0"/>
                <a:ea typeface="+mn-ea"/>
                <a:cs typeface="+mn-cs"/>
              </a:rPr>
              <a:t>Suburban (n=156), </a:t>
            </a:r>
            <a:r>
              <a:rPr lang="pt-BR" sz="1000" dirty="0" smtClean="0"/>
              <a:t> </a:t>
            </a:r>
            <a:r>
              <a:rPr lang="pt-BR" sz="1000" b="0" i="0" u="none" strike="noStrike" kern="1200" dirty="0" smtClean="0">
                <a:solidFill>
                  <a:schemeClr val="tx1"/>
                </a:solidFill>
                <a:effectLst/>
                <a:latin typeface="Arial" charset="0"/>
                <a:ea typeface="+mn-ea"/>
                <a:cs typeface="+mn-cs"/>
              </a:rPr>
              <a:t>Rural (n=40)</a:t>
            </a:r>
          </a:p>
          <a:p>
            <a:r>
              <a:rPr lang="pt-BR" sz="1000" b="0" i="0" u="none" strike="noStrike" kern="1200" dirty="0" smtClean="0">
                <a:solidFill>
                  <a:schemeClr val="tx1"/>
                </a:solidFill>
                <a:effectLst/>
                <a:latin typeface="Arial" charset="0"/>
                <a:ea typeface="+mn-ea"/>
                <a:cs typeface="+mn-cs"/>
              </a:rPr>
              <a:t>Prostate Cancer: </a:t>
            </a:r>
            <a:r>
              <a:rPr lang="pt-BR" sz="1000" dirty="0" smtClean="0"/>
              <a:t> </a:t>
            </a:r>
            <a:r>
              <a:rPr lang="pt-BR" sz="1000" b="0" i="0" u="none" strike="noStrike" kern="1200" dirty="0" smtClean="0">
                <a:solidFill>
                  <a:schemeClr val="tx1"/>
                </a:solidFill>
                <a:effectLst/>
                <a:latin typeface="Arial" charset="0"/>
                <a:ea typeface="+mn-ea"/>
                <a:cs typeface="+mn-cs"/>
              </a:rPr>
              <a:t>Males 18-39 (n=52), </a:t>
            </a:r>
            <a:r>
              <a:rPr lang="pt-BR" sz="1000" dirty="0" smtClean="0"/>
              <a:t> </a:t>
            </a:r>
            <a:r>
              <a:rPr lang="pt-BR" sz="1000" b="0" i="0" u="none" strike="noStrike" kern="1200" dirty="0" smtClean="0">
                <a:solidFill>
                  <a:schemeClr val="tx1"/>
                </a:solidFill>
                <a:effectLst/>
                <a:latin typeface="Arial" charset="0"/>
                <a:ea typeface="+mn-ea"/>
                <a:cs typeface="+mn-cs"/>
              </a:rPr>
              <a:t>Females 18-39 (n=0), </a:t>
            </a:r>
            <a:r>
              <a:rPr lang="pt-BR" sz="1000" dirty="0" smtClean="0"/>
              <a:t> </a:t>
            </a:r>
            <a:r>
              <a:rPr lang="pt-BR" sz="1000" b="0" i="0" u="none" strike="noStrike" kern="1200" dirty="0" smtClean="0">
                <a:solidFill>
                  <a:schemeClr val="tx1"/>
                </a:solidFill>
                <a:effectLst/>
                <a:latin typeface="Arial" charset="0"/>
                <a:ea typeface="+mn-ea"/>
                <a:cs typeface="+mn-cs"/>
              </a:rPr>
              <a:t>Males 40-64 (n=133), </a:t>
            </a:r>
            <a:r>
              <a:rPr lang="pt-BR" sz="1000" dirty="0" smtClean="0"/>
              <a:t> </a:t>
            </a:r>
            <a:r>
              <a:rPr lang="pt-BR" sz="1000" b="0" i="0" u="none" strike="noStrike" kern="1200" dirty="0" smtClean="0">
                <a:solidFill>
                  <a:schemeClr val="tx1"/>
                </a:solidFill>
                <a:effectLst/>
                <a:latin typeface="Arial" charset="0"/>
                <a:ea typeface="+mn-ea"/>
                <a:cs typeface="+mn-cs"/>
              </a:rPr>
              <a:t>Females 40-64 (n=0), </a:t>
            </a:r>
            <a:r>
              <a:rPr lang="pt-BR" sz="1000" dirty="0" smtClean="0"/>
              <a:t> </a:t>
            </a:r>
            <a:r>
              <a:rPr lang="pt-BR" sz="1000" b="0" i="0" u="none" strike="noStrike" kern="1200" dirty="0" smtClean="0">
                <a:solidFill>
                  <a:schemeClr val="tx1"/>
                </a:solidFill>
                <a:effectLst/>
                <a:latin typeface="Arial" charset="0"/>
                <a:ea typeface="+mn-ea"/>
                <a:cs typeface="+mn-cs"/>
              </a:rPr>
              <a:t>Males 65+ (n=144), </a:t>
            </a:r>
            <a:r>
              <a:rPr lang="pt-BR" sz="1000" dirty="0" smtClean="0"/>
              <a:t> </a:t>
            </a:r>
            <a:r>
              <a:rPr lang="pt-BR" sz="1000" b="0" i="0" u="none" strike="noStrike" kern="1200" dirty="0" smtClean="0">
                <a:solidFill>
                  <a:schemeClr val="tx1"/>
                </a:solidFill>
                <a:effectLst/>
                <a:latin typeface="Arial" charset="0"/>
                <a:ea typeface="+mn-ea"/>
                <a:cs typeface="+mn-cs"/>
              </a:rPr>
              <a:t>Females 65+ (n=0), </a:t>
            </a:r>
            <a:r>
              <a:rPr lang="pt-BR" sz="1000" dirty="0" smtClean="0"/>
              <a:t> </a:t>
            </a:r>
            <a:r>
              <a:rPr lang="pt-BR" sz="1000" b="0" i="0" u="none" strike="noStrike" kern="1200" dirty="0" smtClean="0">
                <a:solidFill>
                  <a:schemeClr val="tx1"/>
                </a:solidFill>
                <a:effectLst/>
                <a:latin typeface="Arial" charset="0"/>
                <a:ea typeface="+mn-ea"/>
                <a:cs typeface="+mn-cs"/>
              </a:rPr>
              <a:t>Urban (n=168), </a:t>
            </a:r>
            <a:r>
              <a:rPr lang="pt-BR" sz="1000" dirty="0" smtClean="0"/>
              <a:t> </a:t>
            </a:r>
            <a:r>
              <a:rPr lang="pt-BR" sz="1000" b="0" i="0" u="none" strike="noStrike" kern="1200" dirty="0" smtClean="0">
                <a:solidFill>
                  <a:schemeClr val="tx1"/>
                </a:solidFill>
                <a:effectLst/>
                <a:latin typeface="Arial" charset="0"/>
                <a:ea typeface="+mn-ea"/>
                <a:cs typeface="+mn-cs"/>
              </a:rPr>
              <a:t>Suburban (n=129), </a:t>
            </a:r>
            <a:r>
              <a:rPr lang="pt-BR" sz="1000" dirty="0" smtClean="0"/>
              <a:t> </a:t>
            </a:r>
            <a:r>
              <a:rPr lang="pt-BR" sz="1000" b="0" i="0" u="none" strike="noStrike" kern="1200" dirty="0" smtClean="0">
                <a:solidFill>
                  <a:schemeClr val="tx1"/>
                </a:solidFill>
                <a:effectLst/>
                <a:latin typeface="Arial" charset="0"/>
                <a:ea typeface="+mn-ea"/>
                <a:cs typeface="+mn-cs"/>
              </a:rPr>
              <a:t>Rural (n=32)</a:t>
            </a:r>
          </a:p>
        </p:txBody>
      </p:sp>
      <p:sp>
        <p:nvSpPr>
          <p:cNvPr id="4" name="Slide Number Placeholder 3"/>
          <p:cNvSpPr>
            <a:spLocks noGrp="1"/>
          </p:cNvSpPr>
          <p:nvPr>
            <p:ph type="sldNum" sz="quarter" idx="10"/>
          </p:nvPr>
        </p:nvSpPr>
        <p:spPr/>
        <p:txBody>
          <a:bodyPr/>
          <a:lstStyle/>
          <a:p>
            <a:fld id="{B071385B-D6F2-42F4-9560-DDAAB26E7B7A}" type="slidenum">
              <a:rPr lang="en-US" smtClean="0"/>
              <a:pPr/>
              <a:t>53</a:t>
            </a:fld>
            <a:endParaRPr lang="en-US"/>
          </a:p>
        </p:txBody>
      </p:sp>
    </p:spTree>
    <p:extLst>
      <p:ext uri="{BB962C8B-B14F-4D97-AF65-F5344CB8AC3E}">
        <p14:creationId xmlns:p14="http://schemas.microsoft.com/office/powerpoint/2010/main" val="342092984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pt-BR" sz="1200" b="0" i="0" u="none" strike="noStrike" kern="1200" dirty="0" smtClean="0">
                <a:solidFill>
                  <a:schemeClr val="tx1"/>
                </a:solidFill>
                <a:effectLst/>
                <a:latin typeface="Arial" charset="0"/>
                <a:ea typeface="+mn-ea"/>
                <a:cs typeface="+mn-cs"/>
              </a:rPr>
              <a:t>Heart Attack: </a:t>
            </a:r>
            <a:r>
              <a:rPr lang="pt-BR" dirty="0" smtClean="0"/>
              <a:t> </a:t>
            </a:r>
            <a:r>
              <a:rPr lang="pt-BR" sz="1200" b="0" i="0" u="none" strike="noStrike" kern="1200" dirty="0" smtClean="0">
                <a:solidFill>
                  <a:schemeClr val="tx1"/>
                </a:solidFill>
                <a:effectLst/>
                <a:latin typeface="Arial" charset="0"/>
                <a:ea typeface="+mn-ea"/>
                <a:cs typeface="+mn-cs"/>
              </a:rPr>
              <a:t>Males 18-39 (n=70), </a:t>
            </a:r>
            <a:r>
              <a:rPr lang="pt-BR" dirty="0" smtClean="0"/>
              <a:t> </a:t>
            </a:r>
            <a:r>
              <a:rPr lang="pt-BR" sz="1200" b="0" i="0" u="none" strike="noStrike" kern="1200" dirty="0" smtClean="0">
                <a:solidFill>
                  <a:schemeClr val="tx1"/>
                </a:solidFill>
                <a:effectLst/>
                <a:latin typeface="Arial" charset="0"/>
                <a:ea typeface="+mn-ea"/>
                <a:cs typeface="+mn-cs"/>
              </a:rPr>
              <a:t>Females 18-39 (n=72), </a:t>
            </a:r>
            <a:r>
              <a:rPr lang="pt-BR" dirty="0" smtClean="0"/>
              <a:t> </a:t>
            </a:r>
            <a:r>
              <a:rPr lang="pt-BR" sz="1200" b="0" i="0" u="none" strike="noStrike" kern="1200" dirty="0" smtClean="0">
                <a:solidFill>
                  <a:schemeClr val="tx1"/>
                </a:solidFill>
                <a:effectLst/>
                <a:latin typeface="Arial" charset="0"/>
                <a:ea typeface="+mn-ea"/>
                <a:cs typeface="+mn-cs"/>
              </a:rPr>
              <a:t>Males 40-64 (n=147), </a:t>
            </a:r>
            <a:r>
              <a:rPr lang="pt-BR" dirty="0" smtClean="0"/>
              <a:t> </a:t>
            </a:r>
            <a:r>
              <a:rPr lang="pt-BR" sz="1200" b="0" i="0" u="none" strike="noStrike" kern="1200" dirty="0" smtClean="0">
                <a:solidFill>
                  <a:schemeClr val="tx1"/>
                </a:solidFill>
                <a:effectLst/>
                <a:latin typeface="Arial" charset="0"/>
                <a:ea typeface="+mn-ea"/>
                <a:cs typeface="+mn-cs"/>
              </a:rPr>
              <a:t>Females 40-64 (n=152), </a:t>
            </a:r>
            <a:r>
              <a:rPr lang="pt-BR" dirty="0" smtClean="0"/>
              <a:t> </a:t>
            </a:r>
            <a:r>
              <a:rPr lang="pt-BR" sz="1200" b="0" i="0" u="none" strike="noStrike" kern="1200" dirty="0" smtClean="0">
                <a:solidFill>
                  <a:schemeClr val="tx1"/>
                </a:solidFill>
                <a:effectLst/>
                <a:latin typeface="Arial" charset="0"/>
                <a:ea typeface="+mn-ea"/>
                <a:cs typeface="+mn-cs"/>
              </a:rPr>
              <a:t>Males 65+ (n=170), </a:t>
            </a:r>
            <a:r>
              <a:rPr lang="pt-BR" dirty="0" smtClean="0"/>
              <a:t> </a:t>
            </a:r>
            <a:r>
              <a:rPr lang="pt-BR" sz="1200" b="0" i="0" u="none" strike="noStrike" kern="1200" dirty="0" smtClean="0">
                <a:solidFill>
                  <a:schemeClr val="tx1"/>
                </a:solidFill>
                <a:effectLst/>
                <a:latin typeface="Arial" charset="0"/>
                <a:ea typeface="+mn-ea"/>
                <a:cs typeface="+mn-cs"/>
              </a:rPr>
              <a:t>Females 65+ (n=141), </a:t>
            </a:r>
            <a:r>
              <a:rPr lang="pt-BR" dirty="0" smtClean="0"/>
              <a:t> </a:t>
            </a:r>
            <a:r>
              <a:rPr lang="pt-BR" sz="1200" b="0" i="0" u="none" strike="noStrike" kern="1200" dirty="0" smtClean="0">
                <a:solidFill>
                  <a:schemeClr val="tx1"/>
                </a:solidFill>
                <a:effectLst/>
                <a:latin typeface="Arial" charset="0"/>
                <a:ea typeface="+mn-ea"/>
                <a:cs typeface="+mn-cs"/>
              </a:rPr>
              <a:t>Urban (n=346), </a:t>
            </a:r>
            <a:r>
              <a:rPr lang="pt-BR" dirty="0" smtClean="0"/>
              <a:t> </a:t>
            </a:r>
            <a:r>
              <a:rPr lang="pt-BR" sz="1200" b="0" i="0" u="none" strike="noStrike" kern="1200" dirty="0" smtClean="0">
                <a:solidFill>
                  <a:schemeClr val="tx1"/>
                </a:solidFill>
                <a:effectLst/>
                <a:latin typeface="Arial" charset="0"/>
                <a:ea typeface="+mn-ea"/>
                <a:cs typeface="+mn-cs"/>
              </a:rPr>
              <a:t>Suburban (n=343), </a:t>
            </a:r>
            <a:r>
              <a:rPr lang="pt-BR" dirty="0" smtClean="0"/>
              <a:t> </a:t>
            </a:r>
            <a:r>
              <a:rPr lang="pt-BR" sz="1200" b="0" i="0" u="none" strike="noStrike" kern="1200" dirty="0" smtClean="0">
                <a:solidFill>
                  <a:schemeClr val="tx1"/>
                </a:solidFill>
                <a:effectLst/>
                <a:latin typeface="Arial" charset="0"/>
                <a:ea typeface="+mn-ea"/>
                <a:cs typeface="+mn-cs"/>
              </a:rPr>
              <a:t>Rural (n=63)</a:t>
            </a:r>
          </a:p>
          <a:p>
            <a:r>
              <a:rPr lang="pt-BR" sz="1200" b="0" i="0" u="none" strike="noStrike" kern="1200" dirty="0" smtClean="0">
                <a:solidFill>
                  <a:schemeClr val="tx1"/>
                </a:solidFill>
                <a:effectLst/>
                <a:latin typeface="Arial" charset="0"/>
                <a:ea typeface="+mn-ea"/>
                <a:cs typeface="+mn-cs"/>
              </a:rPr>
              <a:t>Thrombosis: </a:t>
            </a:r>
            <a:r>
              <a:rPr lang="pt-BR" dirty="0" smtClean="0"/>
              <a:t> </a:t>
            </a:r>
            <a:r>
              <a:rPr lang="pt-BR" sz="1200" b="0" i="0" u="none" strike="noStrike" kern="1200" dirty="0" smtClean="0">
                <a:solidFill>
                  <a:schemeClr val="tx1"/>
                </a:solidFill>
                <a:effectLst/>
                <a:latin typeface="Arial" charset="0"/>
                <a:ea typeface="+mn-ea"/>
                <a:cs typeface="+mn-cs"/>
              </a:rPr>
              <a:t>Males 18-39 (n=51), </a:t>
            </a:r>
            <a:r>
              <a:rPr lang="pt-BR" dirty="0" smtClean="0"/>
              <a:t> </a:t>
            </a:r>
            <a:r>
              <a:rPr lang="pt-BR" sz="1200" b="0" i="0" u="none" strike="noStrike" kern="1200" dirty="0" smtClean="0">
                <a:solidFill>
                  <a:schemeClr val="tx1"/>
                </a:solidFill>
                <a:effectLst/>
                <a:latin typeface="Arial" charset="0"/>
                <a:ea typeface="+mn-ea"/>
                <a:cs typeface="+mn-cs"/>
              </a:rPr>
              <a:t>Females 18-39 (n=61), </a:t>
            </a:r>
            <a:r>
              <a:rPr lang="pt-BR" dirty="0" smtClean="0"/>
              <a:t> </a:t>
            </a:r>
            <a:r>
              <a:rPr lang="pt-BR" sz="1200" b="0" i="0" u="none" strike="noStrike" kern="1200" dirty="0" smtClean="0">
                <a:solidFill>
                  <a:schemeClr val="tx1"/>
                </a:solidFill>
                <a:effectLst/>
                <a:latin typeface="Arial" charset="0"/>
                <a:ea typeface="+mn-ea"/>
                <a:cs typeface="+mn-cs"/>
              </a:rPr>
              <a:t>Males 40-64 (n=128), </a:t>
            </a:r>
            <a:r>
              <a:rPr lang="pt-BR" dirty="0" smtClean="0"/>
              <a:t> </a:t>
            </a:r>
            <a:r>
              <a:rPr lang="pt-BR" sz="1200" b="0" i="0" u="none" strike="noStrike" kern="1200" dirty="0" smtClean="0">
                <a:solidFill>
                  <a:schemeClr val="tx1"/>
                </a:solidFill>
                <a:effectLst/>
                <a:latin typeface="Arial" charset="0"/>
                <a:ea typeface="+mn-ea"/>
                <a:cs typeface="+mn-cs"/>
              </a:rPr>
              <a:t>Females 40-64 (n=140), </a:t>
            </a:r>
            <a:r>
              <a:rPr lang="pt-BR" dirty="0" smtClean="0"/>
              <a:t> </a:t>
            </a:r>
            <a:r>
              <a:rPr lang="pt-BR" sz="1200" b="0" i="0" u="none" strike="noStrike" kern="1200" dirty="0" smtClean="0">
                <a:solidFill>
                  <a:schemeClr val="tx1"/>
                </a:solidFill>
                <a:effectLst/>
                <a:latin typeface="Arial" charset="0"/>
                <a:ea typeface="+mn-ea"/>
                <a:cs typeface="+mn-cs"/>
              </a:rPr>
              <a:t>Males 65+ (n=164), </a:t>
            </a:r>
            <a:r>
              <a:rPr lang="pt-BR" dirty="0" smtClean="0"/>
              <a:t> </a:t>
            </a:r>
            <a:r>
              <a:rPr lang="pt-BR" sz="1200" b="0" i="0" u="none" strike="noStrike" kern="1200" dirty="0" smtClean="0">
                <a:solidFill>
                  <a:schemeClr val="tx1"/>
                </a:solidFill>
                <a:effectLst/>
                <a:latin typeface="Arial" charset="0"/>
                <a:ea typeface="+mn-ea"/>
                <a:cs typeface="+mn-cs"/>
              </a:rPr>
              <a:t>Females 65+ (n=140), </a:t>
            </a:r>
            <a:r>
              <a:rPr lang="pt-BR" dirty="0" smtClean="0"/>
              <a:t> </a:t>
            </a:r>
            <a:r>
              <a:rPr lang="pt-BR" sz="1200" b="0" i="0" u="none" strike="noStrike" kern="1200" dirty="0" smtClean="0">
                <a:solidFill>
                  <a:schemeClr val="tx1"/>
                </a:solidFill>
                <a:effectLst/>
                <a:latin typeface="Arial" charset="0"/>
                <a:ea typeface="+mn-ea"/>
                <a:cs typeface="+mn-cs"/>
              </a:rPr>
              <a:t>Urban (n=310), </a:t>
            </a:r>
            <a:r>
              <a:rPr lang="pt-BR" dirty="0" smtClean="0"/>
              <a:t> </a:t>
            </a:r>
            <a:r>
              <a:rPr lang="pt-BR" sz="1200" b="0" i="0" u="none" strike="noStrike" kern="1200" dirty="0" smtClean="0">
                <a:solidFill>
                  <a:schemeClr val="tx1"/>
                </a:solidFill>
                <a:effectLst/>
                <a:latin typeface="Arial" charset="0"/>
                <a:ea typeface="+mn-ea"/>
                <a:cs typeface="+mn-cs"/>
              </a:rPr>
              <a:t>Suburban (n=318), </a:t>
            </a:r>
            <a:r>
              <a:rPr lang="pt-BR" dirty="0" smtClean="0"/>
              <a:t> </a:t>
            </a:r>
            <a:r>
              <a:rPr lang="pt-BR" sz="1200" b="0" i="0" u="none" strike="noStrike" kern="1200" dirty="0" smtClean="0">
                <a:solidFill>
                  <a:schemeClr val="tx1"/>
                </a:solidFill>
                <a:effectLst/>
                <a:latin typeface="Arial" charset="0"/>
                <a:ea typeface="+mn-ea"/>
                <a:cs typeface="+mn-cs"/>
              </a:rPr>
              <a:t>Rural (n=56)</a:t>
            </a:r>
          </a:p>
          <a:p>
            <a:r>
              <a:rPr lang="pt-BR" sz="1200" b="0" i="0" u="none" strike="noStrike" kern="1200" dirty="0" smtClean="0">
                <a:solidFill>
                  <a:schemeClr val="tx1"/>
                </a:solidFill>
                <a:effectLst/>
                <a:latin typeface="Arial" charset="0"/>
                <a:ea typeface="+mn-ea"/>
                <a:cs typeface="+mn-cs"/>
              </a:rPr>
              <a:t>Stroke: </a:t>
            </a:r>
            <a:r>
              <a:rPr lang="pt-BR" dirty="0" smtClean="0"/>
              <a:t> </a:t>
            </a:r>
            <a:r>
              <a:rPr lang="pt-BR" sz="1200" b="0" i="0" u="none" strike="noStrike" kern="1200" dirty="0" smtClean="0">
                <a:solidFill>
                  <a:schemeClr val="tx1"/>
                </a:solidFill>
                <a:effectLst/>
                <a:latin typeface="Arial" charset="0"/>
                <a:ea typeface="+mn-ea"/>
                <a:cs typeface="+mn-cs"/>
              </a:rPr>
              <a:t>Males 18-39 (n=71), </a:t>
            </a:r>
            <a:r>
              <a:rPr lang="pt-BR" dirty="0" smtClean="0"/>
              <a:t> </a:t>
            </a:r>
            <a:r>
              <a:rPr lang="pt-BR" sz="1200" b="0" i="0" u="none" strike="noStrike" kern="1200" dirty="0" smtClean="0">
                <a:solidFill>
                  <a:schemeClr val="tx1"/>
                </a:solidFill>
                <a:effectLst/>
                <a:latin typeface="Arial" charset="0"/>
                <a:ea typeface="+mn-ea"/>
                <a:cs typeface="+mn-cs"/>
              </a:rPr>
              <a:t>Females 18-39 (n=70), </a:t>
            </a:r>
            <a:r>
              <a:rPr lang="pt-BR" dirty="0" smtClean="0"/>
              <a:t> </a:t>
            </a:r>
            <a:r>
              <a:rPr lang="pt-BR" sz="1200" b="0" i="0" u="none" strike="noStrike" kern="1200" dirty="0" smtClean="0">
                <a:solidFill>
                  <a:schemeClr val="tx1"/>
                </a:solidFill>
                <a:effectLst/>
                <a:latin typeface="Arial" charset="0"/>
                <a:ea typeface="+mn-ea"/>
                <a:cs typeface="+mn-cs"/>
              </a:rPr>
              <a:t>Males 40-64 (n=145), </a:t>
            </a:r>
            <a:r>
              <a:rPr lang="pt-BR" dirty="0" smtClean="0"/>
              <a:t> </a:t>
            </a:r>
            <a:r>
              <a:rPr lang="pt-BR" sz="1200" b="0" i="0" u="none" strike="noStrike" kern="1200" dirty="0" smtClean="0">
                <a:solidFill>
                  <a:schemeClr val="tx1"/>
                </a:solidFill>
                <a:effectLst/>
                <a:latin typeface="Arial" charset="0"/>
                <a:ea typeface="+mn-ea"/>
                <a:cs typeface="+mn-cs"/>
              </a:rPr>
              <a:t>Females 40-64 (n=154), </a:t>
            </a:r>
            <a:r>
              <a:rPr lang="pt-BR" dirty="0" smtClean="0"/>
              <a:t> </a:t>
            </a:r>
            <a:r>
              <a:rPr lang="pt-BR" sz="1200" b="0" i="0" u="none" strike="noStrike" kern="1200" dirty="0" smtClean="0">
                <a:solidFill>
                  <a:schemeClr val="tx1"/>
                </a:solidFill>
                <a:effectLst/>
                <a:latin typeface="Arial" charset="0"/>
                <a:ea typeface="+mn-ea"/>
                <a:cs typeface="+mn-cs"/>
              </a:rPr>
              <a:t>Males 65+ (n=168), </a:t>
            </a:r>
            <a:r>
              <a:rPr lang="pt-BR" dirty="0" smtClean="0"/>
              <a:t> </a:t>
            </a:r>
            <a:r>
              <a:rPr lang="pt-BR" sz="1200" b="0" i="0" u="none" strike="noStrike" kern="1200" dirty="0" smtClean="0">
                <a:solidFill>
                  <a:schemeClr val="tx1"/>
                </a:solidFill>
                <a:effectLst/>
                <a:latin typeface="Arial" charset="0"/>
                <a:ea typeface="+mn-ea"/>
                <a:cs typeface="+mn-cs"/>
              </a:rPr>
              <a:t>Females 65+ (n=141), </a:t>
            </a:r>
            <a:r>
              <a:rPr lang="pt-BR" dirty="0" smtClean="0"/>
              <a:t> </a:t>
            </a:r>
            <a:r>
              <a:rPr lang="pt-BR" sz="1200" b="0" i="0" u="none" strike="noStrike" kern="1200" dirty="0" smtClean="0">
                <a:solidFill>
                  <a:schemeClr val="tx1"/>
                </a:solidFill>
                <a:effectLst/>
                <a:latin typeface="Arial" charset="0"/>
                <a:ea typeface="+mn-ea"/>
                <a:cs typeface="+mn-cs"/>
              </a:rPr>
              <a:t>Urban (n=345), </a:t>
            </a:r>
            <a:r>
              <a:rPr lang="pt-BR" dirty="0" smtClean="0"/>
              <a:t> </a:t>
            </a:r>
            <a:r>
              <a:rPr lang="pt-BR" sz="1200" b="0" i="0" u="none" strike="noStrike" kern="1200" dirty="0" smtClean="0">
                <a:solidFill>
                  <a:schemeClr val="tx1"/>
                </a:solidFill>
                <a:effectLst/>
                <a:latin typeface="Arial" charset="0"/>
                <a:ea typeface="+mn-ea"/>
                <a:cs typeface="+mn-cs"/>
              </a:rPr>
              <a:t>Suburban (n=343), </a:t>
            </a:r>
            <a:r>
              <a:rPr lang="pt-BR" dirty="0" smtClean="0"/>
              <a:t> </a:t>
            </a:r>
            <a:r>
              <a:rPr lang="pt-BR" sz="1200" b="0" i="0" u="none" strike="noStrike" kern="1200" dirty="0" smtClean="0">
                <a:solidFill>
                  <a:schemeClr val="tx1"/>
                </a:solidFill>
                <a:effectLst/>
                <a:latin typeface="Arial" charset="0"/>
                <a:ea typeface="+mn-ea"/>
                <a:cs typeface="+mn-cs"/>
              </a:rPr>
              <a:t>Rural (n=61)</a:t>
            </a:r>
          </a:p>
          <a:p>
            <a:r>
              <a:rPr lang="pt-BR" sz="1200" b="0" i="0" u="none" strike="noStrike" kern="1200" dirty="0" smtClean="0">
                <a:solidFill>
                  <a:schemeClr val="tx1"/>
                </a:solidFill>
                <a:effectLst/>
                <a:latin typeface="Arial" charset="0"/>
                <a:ea typeface="+mn-ea"/>
                <a:cs typeface="+mn-cs"/>
              </a:rPr>
              <a:t>Deep Vein Thrombosis: </a:t>
            </a:r>
            <a:r>
              <a:rPr lang="pt-BR" dirty="0" smtClean="0"/>
              <a:t> </a:t>
            </a:r>
            <a:r>
              <a:rPr lang="pt-BR" sz="1200" b="0" i="0" u="none" strike="noStrike" kern="1200" dirty="0" smtClean="0">
                <a:solidFill>
                  <a:schemeClr val="tx1"/>
                </a:solidFill>
                <a:effectLst/>
                <a:latin typeface="Arial" charset="0"/>
                <a:ea typeface="+mn-ea"/>
                <a:cs typeface="+mn-cs"/>
              </a:rPr>
              <a:t>Males 18-39 (n=59), </a:t>
            </a:r>
            <a:r>
              <a:rPr lang="pt-BR" dirty="0" smtClean="0"/>
              <a:t> </a:t>
            </a:r>
            <a:r>
              <a:rPr lang="pt-BR" sz="1200" b="0" i="0" u="none" strike="noStrike" kern="1200" dirty="0" smtClean="0">
                <a:solidFill>
                  <a:schemeClr val="tx1"/>
                </a:solidFill>
                <a:effectLst/>
                <a:latin typeface="Arial" charset="0"/>
                <a:ea typeface="+mn-ea"/>
                <a:cs typeface="+mn-cs"/>
              </a:rPr>
              <a:t>Females 18-39 (n=66), </a:t>
            </a:r>
            <a:r>
              <a:rPr lang="pt-BR" dirty="0" smtClean="0"/>
              <a:t> </a:t>
            </a:r>
            <a:r>
              <a:rPr lang="pt-BR" sz="1200" b="0" i="0" u="none" strike="noStrike" kern="1200" dirty="0" smtClean="0">
                <a:solidFill>
                  <a:schemeClr val="tx1"/>
                </a:solidFill>
                <a:effectLst/>
                <a:latin typeface="Arial" charset="0"/>
                <a:ea typeface="+mn-ea"/>
                <a:cs typeface="+mn-cs"/>
              </a:rPr>
              <a:t>Males 40-64 (n=140), </a:t>
            </a:r>
            <a:r>
              <a:rPr lang="pt-BR" dirty="0" smtClean="0"/>
              <a:t> </a:t>
            </a:r>
            <a:r>
              <a:rPr lang="pt-BR" sz="1200" b="0" i="0" u="none" strike="noStrike" kern="1200" dirty="0" smtClean="0">
                <a:solidFill>
                  <a:schemeClr val="tx1"/>
                </a:solidFill>
                <a:effectLst/>
                <a:latin typeface="Arial" charset="0"/>
                <a:ea typeface="+mn-ea"/>
                <a:cs typeface="+mn-cs"/>
              </a:rPr>
              <a:t>Females 40-64 (n=150), </a:t>
            </a:r>
            <a:r>
              <a:rPr lang="pt-BR" dirty="0" smtClean="0"/>
              <a:t> </a:t>
            </a:r>
            <a:r>
              <a:rPr lang="pt-BR" sz="1200" b="0" i="0" u="none" strike="noStrike" kern="1200" dirty="0" smtClean="0">
                <a:solidFill>
                  <a:schemeClr val="tx1"/>
                </a:solidFill>
                <a:effectLst/>
                <a:latin typeface="Arial" charset="0"/>
                <a:ea typeface="+mn-ea"/>
                <a:cs typeface="+mn-cs"/>
              </a:rPr>
              <a:t>Males 65+ (n=164), </a:t>
            </a:r>
            <a:r>
              <a:rPr lang="pt-BR" dirty="0" smtClean="0"/>
              <a:t> </a:t>
            </a:r>
            <a:r>
              <a:rPr lang="pt-BR" sz="1200" b="0" i="0" u="none" strike="noStrike" kern="1200" dirty="0" smtClean="0">
                <a:solidFill>
                  <a:schemeClr val="tx1"/>
                </a:solidFill>
                <a:effectLst/>
                <a:latin typeface="Arial" charset="0"/>
                <a:ea typeface="+mn-ea"/>
                <a:cs typeface="+mn-cs"/>
              </a:rPr>
              <a:t>Females 65+ (n=141), </a:t>
            </a:r>
            <a:r>
              <a:rPr lang="pt-BR" dirty="0" smtClean="0"/>
              <a:t> </a:t>
            </a:r>
            <a:r>
              <a:rPr lang="pt-BR" sz="1200" b="0" i="0" u="none" strike="noStrike" kern="1200" dirty="0" smtClean="0">
                <a:solidFill>
                  <a:schemeClr val="tx1"/>
                </a:solidFill>
                <a:effectLst/>
                <a:latin typeface="Arial" charset="0"/>
                <a:ea typeface="+mn-ea"/>
                <a:cs typeface="+mn-cs"/>
              </a:rPr>
              <a:t>Urban (n=327), </a:t>
            </a:r>
            <a:r>
              <a:rPr lang="pt-BR" dirty="0" smtClean="0"/>
              <a:t> </a:t>
            </a:r>
            <a:r>
              <a:rPr lang="pt-BR" sz="1200" b="0" i="0" u="none" strike="noStrike" kern="1200" dirty="0" smtClean="0">
                <a:solidFill>
                  <a:schemeClr val="tx1"/>
                </a:solidFill>
                <a:effectLst/>
                <a:latin typeface="Arial" charset="0"/>
                <a:ea typeface="+mn-ea"/>
                <a:cs typeface="+mn-cs"/>
              </a:rPr>
              <a:t>Suburban (n=334), </a:t>
            </a:r>
            <a:r>
              <a:rPr lang="pt-BR" dirty="0" smtClean="0"/>
              <a:t> </a:t>
            </a:r>
            <a:r>
              <a:rPr lang="pt-BR" sz="1200" b="0" i="0" u="none" strike="noStrike" kern="1200" dirty="0" smtClean="0">
                <a:solidFill>
                  <a:schemeClr val="tx1"/>
                </a:solidFill>
                <a:effectLst/>
                <a:latin typeface="Arial" charset="0"/>
                <a:ea typeface="+mn-ea"/>
                <a:cs typeface="+mn-cs"/>
              </a:rPr>
              <a:t>Rural (n=59)</a:t>
            </a:r>
          </a:p>
          <a:p>
            <a:r>
              <a:rPr lang="pt-BR" sz="1200" b="0" i="0" u="none" strike="noStrike" kern="1200" dirty="0" smtClean="0">
                <a:solidFill>
                  <a:schemeClr val="tx1"/>
                </a:solidFill>
                <a:effectLst/>
                <a:latin typeface="Arial" charset="0"/>
                <a:ea typeface="+mn-ea"/>
                <a:cs typeface="+mn-cs"/>
              </a:rPr>
              <a:t>AIDS: </a:t>
            </a:r>
            <a:r>
              <a:rPr lang="pt-BR" dirty="0" smtClean="0"/>
              <a:t> </a:t>
            </a:r>
            <a:r>
              <a:rPr lang="pt-BR" sz="1200" b="0" i="0" u="none" strike="noStrike" kern="1200" dirty="0" smtClean="0">
                <a:solidFill>
                  <a:schemeClr val="tx1"/>
                </a:solidFill>
                <a:effectLst/>
                <a:latin typeface="Arial" charset="0"/>
                <a:ea typeface="+mn-ea"/>
                <a:cs typeface="+mn-cs"/>
              </a:rPr>
              <a:t>Males 18-39 (n=73), </a:t>
            </a:r>
            <a:r>
              <a:rPr lang="pt-BR" dirty="0" smtClean="0"/>
              <a:t> </a:t>
            </a:r>
            <a:r>
              <a:rPr lang="pt-BR" sz="1200" b="0" i="0" u="none" strike="noStrike" kern="1200" dirty="0" smtClean="0">
                <a:solidFill>
                  <a:schemeClr val="tx1"/>
                </a:solidFill>
                <a:effectLst/>
                <a:latin typeface="Arial" charset="0"/>
                <a:ea typeface="+mn-ea"/>
                <a:cs typeface="+mn-cs"/>
              </a:rPr>
              <a:t>Females 18-39 (n=71), </a:t>
            </a:r>
            <a:r>
              <a:rPr lang="pt-BR" dirty="0" smtClean="0"/>
              <a:t> </a:t>
            </a:r>
            <a:r>
              <a:rPr lang="pt-BR" sz="1200" b="0" i="0" u="none" strike="noStrike" kern="1200" dirty="0" smtClean="0">
                <a:solidFill>
                  <a:schemeClr val="tx1"/>
                </a:solidFill>
                <a:effectLst/>
                <a:latin typeface="Arial" charset="0"/>
                <a:ea typeface="+mn-ea"/>
                <a:cs typeface="+mn-cs"/>
              </a:rPr>
              <a:t>Males 40-64 (n=145), </a:t>
            </a:r>
            <a:r>
              <a:rPr lang="pt-BR" dirty="0" smtClean="0"/>
              <a:t> </a:t>
            </a:r>
            <a:r>
              <a:rPr lang="pt-BR" sz="1200" b="0" i="0" u="none" strike="noStrike" kern="1200" dirty="0" smtClean="0">
                <a:solidFill>
                  <a:schemeClr val="tx1"/>
                </a:solidFill>
                <a:effectLst/>
                <a:latin typeface="Arial" charset="0"/>
                <a:ea typeface="+mn-ea"/>
                <a:cs typeface="+mn-cs"/>
              </a:rPr>
              <a:t>Females 40-64 (n=151), </a:t>
            </a:r>
            <a:r>
              <a:rPr lang="pt-BR" dirty="0" smtClean="0"/>
              <a:t> </a:t>
            </a:r>
            <a:r>
              <a:rPr lang="pt-BR" sz="1200" b="0" i="0" u="none" strike="noStrike" kern="1200" dirty="0" smtClean="0">
                <a:solidFill>
                  <a:schemeClr val="tx1"/>
                </a:solidFill>
                <a:effectLst/>
                <a:latin typeface="Arial" charset="0"/>
                <a:ea typeface="+mn-ea"/>
                <a:cs typeface="+mn-cs"/>
              </a:rPr>
              <a:t>Males 65+ (n=167), </a:t>
            </a:r>
            <a:r>
              <a:rPr lang="pt-BR" dirty="0" smtClean="0"/>
              <a:t> </a:t>
            </a:r>
            <a:r>
              <a:rPr lang="pt-BR" sz="1200" b="0" i="0" u="none" strike="noStrike" kern="1200" dirty="0" smtClean="0">
                <a:solidFill>
                  <a:schemeClr val="tx1"/>
                </a:solidFill>
                <a:effectLst/>
                <a:latin typeface="Arial" charset="0"/>
                <a:ea typeface="+mn-ea"/>
                <a:cs typeface="+mn-cs"/>
              </a:rPr>
              <a:t>Females 65+ (n=141), </a:t>
            </a:r>
            <a:r>
              <a:rPr lang="pt-BR" dirty="0" smtClean="0"/>
              <a:t> </a:t>
            </a:r>
            <a:r>
              <a:rPr lang="pt-BR" sz="1200" b="0" i="0" u="none" strike="noStrike" kern="1200" dirty="0" smtClean="0">
                <a:solidFill>
                  <a:schemeClr val="tx1"/>
                </a:solidFill>
                <a:effectLst/>
                <a:latin typeface="Arial" charset="0"/>
                <a:ea typeface="+mn-ea"/>
                <a:cs typeface="+mn-cs"/>
              </a:rPr>
              <a:t>Urban (n=346), </a:t>
            </a:r>
            <a:r>
              <a:rPr lang="pt-BR" dirty="0" smtClean="0"/>
              <a:t> </a:t>
            </a:r>
            <a:r>
              <a:rPr lang="pt-BR" sz="1200" b="0" i="0" u="none" strike="noStrike" kern="1200" dirty="0" smtClean="0">
                <a:solidFill>
                  <a:schemeClr val="tx1"/>
                </a:solidFill>
                <a:effectLst/>
                <a:latin typeface="Arial" charset="0"/>
                <a:ea typeface="+mn-ea"/>
                <a:cs typeface="+mn-cs"/>
              </a:rPr>
              <a:t>Suburban (n=341), </a:t>
            </a:r>
            <a:r>
              <a:rPr lang="pt-BR" dirty="0" smtClean="0"/>
              <a:t> </a:t>
            </a:r>
            <a:r>
              <a:rPr lang="pt-BR" sz="1200" b="0" i="0" u="none" strike="noStrike" kern="1200" dirty="0" smtClean="0">
                <a:solidFill>
                  <a:schemeClr val="tx1"/>
                </a:solidFill>
                <a:effectLst/>
                <a:latin typeface="Arial" charset="0"/>
                <a:ea typeface="+mn-ea"/>
                <a:cs typeface="+mn-cs"/>
              </a:rPr>
              <a:t>Rural (n=61)</a:t>
            </a:r>
          </a:p>
          <a:p>
            <a:r>
              <a:rPr lang="pt-BR" sz="1200" b="0" i="0" u="none" strike="noStrike" kern="1200" dirty="0" smtClean="0">
                <a:solidFill>
                  <a:schemeClr val="tx1"/>
                </a:solidFill>
                <a:effectLst/>
                <a:latin typeface="Arial" charset="0"/>
                <a:ea typeface="+mn-ea"/>
                <a:cs typeface="+mn-cs"/>
              </a:rPr>
              <a:t>Pulmonary Embolism: </a:t>
            </a:r>
            <a:r>
              <a:rPr lang="pt-BR" dirty="0" smtClean="0"/>
              <a:t> </a:t>
            </a:r>
            <a:r>
              <a:rPr lang="pt-BR" sz="1200" b="0" i="0" u="none" strike="noStrike" kern="1200" dirty="0" smtClean="0">
                <a:solidFill>
                  <a:schemeClr val="tx1"/>
                </a:solidFill>
                <a:effectLst/>
                <a:latin typeface="Arial" charset="0"/>
                <a:ea typeface="+mn-ea"/>
                <a:cs typeface="+mn-cs"/>
              </a:rPr>
              <a:t>Males 18-39 (n=43), </a:t>
            </a:r>
            <a:r>
              <a:rPr lang="pt-BR" dirty="0" smtClean="0"/>
              <a:t> </a:t>
            </a:r>
            <a:r>
              <a:rPr lang="pt-BR" sz="1200" b="0" i="0" u="none" strike="noStrike" kern="1200" dirty="0" smtClean="0">
                <a:solidFill>
                  <a:schemeClr val="tx1"/>
                </a:solidFill>
                <a:effectLst/>
                <a:latin typeface="Arial" charset="0"/>
                <a:ea typeface="+mn-ea"/>
                <a:cs typeface="+mn-cs"/>
              </a:rPr>
              <a:t>Females 18-39 (n=50), </a:t>
            </a:r>
            <a:r>
              <a:rPr lang="pt-BR" dirty="0" smtClean="0"/>
              <a:t> </a:t>
            </a:r>
            <a:r>
              <a:rPr lang="pt-BR" sz="1200" b="0" i="0" u="none" strike="noStrike" kern="1200" dirty="0" smtClean="0">
                <a:solidFill>
                  <a:schemeClr val="tx1"/>
                </a:solidFill>
                <a:effectLst/>
                <a:latin typeface="Arial" charset="0"/>
                <a:ea typeface="+mn-ea"/>
                <a:cs typeface="+mn-cs"/>
              </a:rPr>
              <a:t>Males 40-64 (n=119), </a:t>
            </a:r>
            <a:r>
              <a:rPr lang="pt-BR" dirty="0" smtClean="0"/>
              <a:t> </a:t>
            </a:r>
            <a:r>
              <a:rPr lang="pt-BR" sz="1200" b="0" i="0" u="none" strike="noStrike" kern="1200" dirty="0" smtClean="0">
                <a:solidFill>
                  <a:schemeClr val="tx1"/>
                </a:solidFill>
                <a:effectLst/>
                <a:latin typeface="Arial" charset="0"/>
                <a:ea typeface="+mn-ea"/>
                <a:cs typeface="+mn-cs"/>
              </a:rPr>
              <a:t>Females 40-64 (n=131), </a:t>
            </a:r>
            <a:r>
              <a:rPr lang="pt-BR" dirty="0" smtClean="0"/>
              <a:t> </a:t>
            </a:r>
            <a:r>
              <a:rPr lang="pt-BR" sz="1200" b="0" i="0" u="none" strike="noStrike" kern="1200" dirty="0" smtClean="0">
                <a:solidFill>
                  <a:schemeClr val="tx1"/>
                </a:solidFill>
                <a:effectLst/>
                <a:latin typeface="Arial" charset="0"/>
                <a:ea typeface="+mn-ea"/>
                <a:cs typeface="+mn-cs"/>
              </a:rPr>
              <a:t>Males 65+ (n=139), </a:t>
            </a:r>
            <a:r>
              <a:rPr lang="pt-BR" dirty="0" smtClean="0"/>
              <a:t> </a:t>
            </a:r>
            <a:r>
              <a:rPr lang="pt-BR" sz="1200" b="0" i="0" u="none" strike="noStrike" kern="1200" dirty="0" smtClean="0">
                <a:solidFill>
                  <a:schemeClr val="tx1"/>
                </a:solidFill>
                <a:effectLst/>
                <a:latin typeface="Arial" charset="0"/>
                <a:ea typeface="+mn-ea"/>
                <a:cs typeface="+mn-cs"/>
              </a:rPr>
              <a:t>Females 65+ (n=131), </a:t>
            </a:r>
            <a:r>
              <a:rPr lang="pt-BR" dirty="0" smtClean="0"/>
              <a:t> </a:t>
            </a:r>
            <a:r>
              <a:rPr lang="pt-BR" sz="1200" b="0" i="0" u="none" strike="noStrike" kern="1200" dirty="0" smtClean="0">
                <a:solidFill>
                  <a:schemeClr val="tx1"/>
                </a:solidFill>
                <a:effectLst/>
                <a:latin typeface="Arial" charset="0"/>
                <a:ea typeface="+mn-ea"/>
                <a:cs typeface="+mn-cs"/>
              </a:rPr>
              <a:t>Urban (n=272), </a:t>
            </a:r>
            <a:r>
              <a:rPr lang="pt-BR" dirty="0" smtClean="0"/>
              <a:t> </a:t>
            </a:r>
            <a:r>
              <a:rPr lang="pt-BR" sz="1200" b="0" i="0" u="none" strike="noStrike" kern="1200" dirty="0" smtClean="0">
                <a:solidFill>
                  <a:schemeClr val="tx1"/>
                </a:solidFill>
                <a:effectLst/>
                <a:latin typeface="Arial" charset="0"/>
                <a:ea typeface="+mn-ea"/>
                <a:cs typeface="+mn-cs"/>
              </a:rPr>
              <a:t>Suburban (n=289), </a:t>
            </a:r>
            <a:r>
              <a:rPr lang="pt-BR" dirty="0" smtClean="0"/>
              <a:t> </a:t>
            </a:r>
            <a:r>
              <a:rPr lang="pt-BR" sz="1200" b="0" i="0" u="none" strike="noStrike" kern="1200" dirty="0" smtClean="0">
                <a:solidFill>
                  <a:schemeClr val="tx1"/>
                </a:solidFill>
                <a:effectLst/>
                <a:latin typeface="Arial" charset="0"/>
                <a:ea typeface="+mn-ea"/>
                <a:cs typeface="+mn-cs"/>
              </a:rPr>
              <a:t>Rural (n=52)</a:t>
            </a:r>
          </a:p>
          <a:p>
            <a:r>
              <a:rPr lang="pt-BR" sz="1200" b="0" i="0" u="none" strike="noStrike" kern="1200" dirty="0" smtClean="0">
                <a:solidFill>
                  <a:schemeClr val="tx1"/>
                </a:solidFill>
                <a:effectLst/>
                <a:latin typeface="Arial" charset="0"/>
                <a:ea typeface="+mn-ea"/>
                <a:cs typeface="+mn-cs"/>
              </a:rPr>
              <a:t>High Blood Pressure: </a:t>
            </a:r>
            <a:r>
              <a:rPr lang="pt-BR" dirty="0" smtClean="0"/>
              <a:t> </a:t>
            </a:r>
            <a:r>
              <a:rPr lang="pt-BR" sz="1200" b="0" i="0" u="none" strike="noStrike" kern="1200" dirty="0" smtClean="0">
                <a:solidFill>
                  <a:schemeClr val="tx1"/>
                </a:solidFill>
                <a:effectLst/>
                <a:latin typeface="Arial" charset="0"/>
                <a:ea typeface="+mn-ea"/>
                <a:cs typeface="+mn-cs"/>
              </a:rPr>
              <a:t>Males 18-39 (n=74), </a:t>
            </a:r>
            <a:r>
              <a:rPr lang="pt-BR" dirty="0" smtClean="0"/>
              <a:t> </a:t>
            </a:r>
            <a:r>
              <a:rPr lang="pt-BR" sz="1200" b="0" i="0" u="none" strike="noStrike" kern="1200" dirty="0" smtClean="0">
                <a:solidFill>
                  <a:schemeClr val="tx1"/>
                </a:solidFill>
                <a:effectLst/>
                <a:latin typeface="Arial" charset="0"/>
                <a:ea typeface="+mn-ea"/>
                <a:cs typeface="+mn-cs"/>
              </a:rPr>
              <a:t>Females 18-39 (n=71), </a:t>
            </a:r>
            <a:r>
              <a:rPr lang="pt-BR" dirty="0" smtClean="0"/>
              <a:t> </a:t>
            </a:r>
            <a:r>
              <a:rPr lang="pt-BR" sz="1200" b="0" i="0" u="none" strike="noStrike" kern="1200" dirty="0" smtClean="0">
                <a:solidFill>
                  <a:schemeClr val="tx1"/>
                </a:solidFill>
                <a:effectLst/>
                <a:latin typeface="Arial" charset="0"/>
                <a:ea typeface="+mn-ea"/>
                <a:cs typeface="+mn-cs"/>
              </a:rPr>
              <a:t>Males 40-64 (n=150), </a:t>
            </a:r>
            <a:r>
              <a:rPr lang="pt-BR" dirty="0" smtClean="0"/>
              <a:t> </a:t>
            </a:r>
            <a:r>
              <a:rPr lang="pt-BR" sz="1200" b="0" i="0" u="none" strike="noStrike" kern="1200" dirty="0" smtClean="0">
                <a:solidFill>
                  <a:schemeClr val="tx1"/>
                </a:solidFill>
                <a:effectLst/>
                <a:latin typeface="Arial" charset="0"/>
                <a:ea typeface="+mn-ea"/>
                <a:cs typeface="+mn-cs"/>
              </a:rPr>
              <a:t>Females 40-64 (n=154), </a:t>
            </a:r>
            <a:r>
              <a:rPr lang="pt-BR" dirty="0" smtClean="0"/>
              <a:t> </a:t>
            </a:r>
            <a:r>
              <a:rPr lang="pt-BR" sz="1200" b="0" i="0" u="none" strike="noStrike" kern="1200" dirty="0" smtClean="0">
                <a:solidFill>
                  <a:schemeClr val="tx1"/>
                </a:solidFill>
                <a:effectLst/>
                <a:latin typeface="Arial" charset="0"/>
                <a:ea typeface="+mn-ea"/>
                <a:cs typeface="+mn-cs"/>
              </a:rPr>
              <a:t>Males 65+ (n=176), </a:t>
            </a:r>
            <a:r>
              <a:rPr lang="pt-BR" dirty="0" smtClean="0"/>
              <a:t> </a:t>
            </a:r>
            <a:r>
              <a:rPr lang="pt-BR" sz="1200" b="0" i="0" u="none" strike="noStrike" kern="1200" dirty="0" smtClean="0">
                <a:solidFill>
                  <a:schemeClr val="tx1"/>
                </a:solidFill>
                <a:effectLst/>
                <a:latin typeface="Arial" charset="0"/>
                <a:ea typeface="+mn-ea"/>
                <a:cs typeface="+mn-cs"/>
              </a:rPr>
              <a:t>Females 65+ (n=143), </a:t>
            </a:r>
            <a:r>
              <a:rPr lang="pt-BR" dirty="0" smtClean="0"/>
              <a:t> </a:t>
            </a:r>
            <a:r>
              <a:rPr lang="pt-BR" sz="1200" b="0" i="0" u="none" strike="noStrike" kern="1200" dirty="0" smtClean="0">
                <a:solidFill>
                  <a:schemeClr val="tx1"/>
                </a:solidFill>
                <a:effectLst/>
                <a:latin typeface="Arial" charset="0"/>
                <a:ea typeface="+mn-ea"/>
                <a:cs typeface="+mn-cs"/>
              </a:rPr>
              <a:t>Urban (n=354), </a:t>
            </a:r>
            <a:r>
              <a:rPr lang="pt-BR" dirty="0" smtClean="0"/>
              <a:t> </a:t>
            </a:r>
            <a:r>
              <a:rPr lang="pt-BR" sz="1200" b="0" i="0" u="none" strike="noStrike" kern="1200" dirty="0" smtClean="0">
                <a:solidFill>
                  <a:schemeClr val="tx1"/>
                </a:solidFill>
                <a:effectLst/>
                <a:latin typeface="Arial" charset="0"/>
                <a:ea typeface="+mn-ea"/>
                <a:cs typeface="+mn-cs"/>
              </a:rPr>
              <a:t>Suburban (n=347), </a:t>
            </a:r>
            <a:r>
              <a:rPr lang="pt-BR" dirty="0" smtClean="0"/>
              <a:t> </a:t>
            </a:r>
            <a:r>
              <a:rPr lang="pt-BR" sz="1200" b="0" i="0" u="none" strike="noStrike" kern="1200" dirty="0" smtClean="0">
                <a:solidFill>
                  <a:schemeClr val="tx1"/>
                </a:solidFill>
                <a:effectLst/>
                <a:latin typeface="Arial" charset="0"/>
                <a:ea typeface="+mn-ea"/>
                <a:cs typeface="+mn-cs"/>
              </a:rPr>
              <a:t>Rural (n=67)</a:t>
            </a:r>
          </a:p>
          <a:p>
            <a:r>
              <a:rPr lang="pt-BR" sz="1200" b="0" i="0" u="none" strike="noStrike" kern="1200" dirty="0" smtClean="0">
                <a:solidFill>
                  <a:schemeClr val="tx1"/>
                </a:solidFill>
                <a:effectLst/>
                <a:latin typeface="Arial" charset="0"/>
                <a:ea typeface="+mn-ea"/>
                <a:cs typeface="+mn-cs"/>
              </a:rPr>
              <a:t>Breast Cancer: </a:t>
            </a:r>
            <a:r>
              <a:rPr lang="pt-BR" dirty="0" smtClean="0"/>
              <a:t> </a:t>
            </a:r>
            <a:r>
              <a:rPr lang="pt-BR" sz="1200" b="0" i="0" u="none" strike="noStrike" kern="1200" dirty="0" smtClean="0">
                <a:solidFill>
                  <a:schemeClr val="tx1"/>
                </a:solidFill>
                <a:effectLst/>
                <a:latin typeface="Arial" charset="0"/>
                <a:ea typeface="+mn-ea"/>
                <a:cs typeface="+mn-cs"/>
              </a:rPr>
              <a:t>Males 18-39 (n=0), </a:t>
            </a:r>
            <a:r>
              <a:rPr lang="pt-BR" dirty="0" smtClean="0"/>
              <a:t> </a:t>
            </a:r>
            <a:r>
              <a:rPr lang="pt-BR" sz="1200" b="0" i="0" u="none" strike="noStrike" kern="1200" dirty="0" smtClean="0">
                <a:solidFill>
                  <a:schemeClr val="tx1"/>
                </a:solidFill>
                <a:effectLst/>
                <a:latin typeface="Arial" charset="0"/>
                <a:ea typeface="+mn-ea"/>
                <a:cs typeface="+mn-cs"/>
              </a:rPr>
              <a:t>Females 18-39 (n=72), </a:t>
            </a:r>
            <a:r>
              <a:rPr lang="pt-BR" dirty="0" smtClean="0"/>
              <a:t> </a:t>
            </a:r>
            <a:r>
              <a:rPr lang="pt-BR" sz="1200" b="0" i="0" u="none" strike="noStrike" kern="1200" dirty="0" smtClean="0">
                <a:solidFill>
                  <a:schemeClr val="tx1"/>
                </a:solidFill>
                <a:effectLst/>
                <a:latin typeface="Arial" charset="0"/>
                <a:ea typeface="+mn-ea"/>
                <a:cs typeface="+mn-cs"/>
              </a:rPr>
              <a:t>Males 40-64 (n=0), </a:t>
            </a:r>
            <a:r>
              <a:rPr lang="pt-BR" dirty="0" smtClean="0"/>
              <a:t> </a:t>
            </a:r>
            <a:r>
              <a:rPr lang="pt-BR" sz="1200" b="0" i="0" u="none" strike="noStrike" kern="1200" dirty="0" smtClean="0">
                <a:solidFill>
                  <a:schemeClr val="tx1"/>
                </a:solidFill>
                <a:effectLst/>
                <a:latin typeface="Arial" charset="0"/>
                <a:ea typeface="+mn-ea"/>
                <a:cs typeface="+mn-cs"/>
              </a:rPr>
              <a:t>Females 40-64 (n=153), </a:t>
            </a:r>
            <a:r>
              <a:rPr lang="pt-BR" dirty="0" smtClean="0"/>
              <a:t> </a:t>
            </a:r>
            <a:r>
              <a:rPr lang="pt-BR" sz="1200" b="0" i="0" u="none" strike="noStrike" kern="1200" dirty="0" smtClean="0">
                <a:solidFill>
                  <a:schemeClr val="tx1"/>
                </a:solidFill>
                <a:effectLst/>
                <a:latin typeface="Arial" charset="0"/>
                <a:ea typeface="+mn-ea"/>
                <a:cs typeface="+mn-cs"/>
              </a:rPr>
              <a:t>Males 65+ (n=0), </a:t>
            </a:r>
            <a:r>
              <a:rPr lang="pt-BR" dirty="0" smtClean="0"/>
              <a:t> </a:t>
            </a:r>
            <a:r>
              <a:rPr lang="pt-BR" sz="1200" b="0" i="0" u="none" strike="noStrike" kern="1200" dirty="0" smtClean="0">
                <a:solidFill>
                  <a:schemeClr val="tx1"/>
                </a:solidFill>
                <a:effectLst/>
                <a:latin typeface="Arial" charset="0"/>
                <a:ea typeface="+mn-ea"/>
                <a:cs typeface="+mn-cs"/>
              </a:rPr>
              <a:t>Females 65+ (n=140), </a:t>
            </a:r>
            <a:r>
              <a:rPr lang="pt-BR" dirty="0" smtClean="0"/>
              <a:t> </a:t>
            </a:r>
            <a:r>
              <a:rPr lang="pt-BR" sz="1200" b="0" i="0" u="none" strike="noStrike" kern="1200" dirty="0" smtClean="0">
                <a:solidFill>
                  <a:schemeClr val="tx1"/>
                </a:solidFill>
                <a:effectLst/>
                <a:latin typeface="Arial" charset="0"/>
                <a:ea typeface="+mn-ea"/>
                <a:cs typeface="+mn-cs"/>
              </a:rPr>
              <a:t>Urban (n=174), </a:t>
            </a:r>
            <a:r>
              <a:rPr lang="pt-BR" dirty="0" smtClean="0"/>
              <a:t> </a:t>
            </a:r>
            <a:r>
              <a:rPr lang="pt-BR" sz="1200" b="0" i="0" u="none" strike="noStrike" kern="1200" dirty="0" smtClean="0">
                <a:solidFill>
                  <a:schemeClr val="tx1"/>
                </a:solidFill>
                <a:effectLst/>
                <a:latin typeface="Arial" charset="0"/>
                <a:ea typeface="+mn-ea"/>
                <a:cs typeface="+mn-cs"/>
              </a:rPr>
              <a:t>Suburban (n=167), </a:t>
            </a:r>
            <a:r>
              <a:rPr lang="pt-BR" dirty="0" smtClean="0"/>
              <a:t> </a:t>
            </a:r>
            <a:r>
              <a:rPr lang="pt-BR" sz="1200" b="0" i="0" u="none" strike="noStrike" kern="1200" dirty="0" smtClean="0">
                <a:solidFill>
                  <a:schemeClr val="tx1"/>
                </a:solidFill>
                <a:effectLst/>
                <a:latin typeface="Arial" charset="0"/>
                <a:ea typeface="+mn-ea"/>
                <a:cs typeface="+mn-cs"/>
              </a:rPr>
              <a:t>Rural (n=24)</a:t>
            </a:r>
          </a:p>
          <a:p>
            <a:r>
              <a:rPr lang="pt-BR" sz="1200" b="0" i="0" u="none" strike="noStrike" kern="1200" dirty="0" smtClean="0">
                <a:solidFill>
                  <a:schemeClr val="tx1"/>
                </a:solidFill>
                <a:effectLst/>
                <a:latin typeface="Arial" charset="0"/>
                <a:ea typeface="+mn-ea"/>
                <a:cs typeface="+mn-cs"/>
              </a:rPr>
              <a:t>Prostate Cancer: </a:t>
            </a:r>
            <a:r>
              <a:rPr lang="pt-BR" dirty="0" smtClean="0"/>
              <a:t> </a:t>
            </a:r>
            <a:r>
              <a:rPr lang="pt-BR" sz="1200" b="0" i="0" u="none" strike="noStrike" kern="1200" dirty="0" smtClean="0">
                <a:solidFill>
                  <a:schemeClr val="tx1"/>
                </a:solidFill>
                <a:effectLst/>
                <a:latin typeface="Arial" charset="0"/>
                <a:ea typeface="+mn-ea"/>
                <a:cs typeface="+mn-cs"/>
              </a:rPr>
              <a:t>Males 18-39 (n=69), </a:t>
            </a:r>
            <a:r>
              <a:rPr lang="pt-BR" dirty="0" smtClean="0"/>
              <a:t> </a:t>
            </a:r>
            <a:r>
              <a:rPr lang="pt-BR" sz="1200" b="0" i="0" u="none" strike="noStrike" kern="1200" dirty="0" smtClean="0">
                <a:solidFill>
                  <a:schemeClr val="tx1"/>
                </a:solidFill>
                <a:effectLst/>
                <a:latin typeface="Arial" charset="0"/>
                <a:ea typeface="+mn-ea"/>
                <a:cs typeface="+mn-cs"/>
              </a:rPr>
              <a:t>Females 18-39 (n=0), </a:t>
            </a:r>
            <a:r>
              <a:rPr lang="pt-BR" dirty="0" smtClean="0"/>
              <a:t> </a:t>
            </a:r>
            <a:r>
              <a:rPr lang="pt-BR" sz="1200" b="0" i="0" u="none" strike="noStrike" kern="1200" dirty="0" smtClean="0">
                <a:solidFill>
                  <a:schemeClr val="tx1"/>
                </a:solidFill>
                <a:effectLst/>
                <a:latin typeface="Arial" charset="0"/>
                <a:ea typeface="+mn-ea"/>
                <a:cs typeface="+mn-cs"/>
              </a:rPr>
              <a:t>Males 40-64 (n=146), </a:t>
            </a:r>
            <a:r>
              <a:rPr lang="pt-BR" dirty="0" smtClean="0"/>
              <a:t> </a:t>
            </a:r>
            <a:r>
              <a:rPr lang="pt-BR" sz="1200" b="0" i="0" u="none" strike="noStrike" kern="1200" dirty="0" smtClean="0">
                <a:solidFill>
                  <a:schemeClr val="tx1"/>
                </a:solidFill>
                <a:effectLst/>
                <a:latin typeface="Arial" charset="0"/>
                <a:ea typeface="+mn-ea"/>
                <a:cs typeface="+mn-cs"/>
              </a:rPr>
              <a:t>Females 40-64 (n=0), </a:t>
            </a:r>
            <a:r>
              <a:rPr lang="pt-BR" dirty="0" smtClean="0"/>
              <a:t> </a:t>
            </a:r>
            <a:r>
              <a:rPr lang="pt-BR" sz="1200" b="0" i="0" u="none" strike="noStrike" kern="1200" dirty="0" smtClean="0">
                <a:solidFill>
                  <a:schemeClr val="tx1"/>
                </a:solidFill>
                <a:effectLst/>
                <a:latin typeface="Arial" charset="0"/>
                <a:ea typeface="+mn-ea"/>
                <a:cs typeface="+mn-cs"/>
              </a:rPr>
              <a:t>Males 65+ (n=167), </a:t>
            </a:r>
            <a:r>
              <a:rPr lang="pt-BR" dirty="0" smtClean="0"/>
              <a:t> </a:t>
            </a:r>
            <a:r>
              <a:rPr lang="pt-BR" sz="1200" b="0" i="0" u="none" strike="noStrike" kern="1200" dirty="0" smtClean="0">
                <a:solidFill>
                  <a:schemeClr val="tx1"/>
                </a:solidFill>
                <a:effectLst/>
                <a:latin typeface="Arial" charset="0"/>
                <a:ea typeface="+mn-ea"/>
                <a:cs typeface="+mn-cs"/>
              </a:rPr>
              <a:t>Females 65+ (n=0), </a:t>
            </a:r>
            <a:r>
              <a:rPr lang="pt-BR" dirty="0" smtClean="0"/>
              <a:t> </a:t>
            </a:r>
            <a:r>
              <a:rPr lang="pt-BR" sz="1200" b="0" i="0" u="none" strike="noStrike" kern="1200" dirty="0" smtClean="0">
                <a:solidFill>
                  <a:schemeClr val="tx1"/>
                </a:solidFill>
                <a:effectLst/>
                <a:latin typeface="Arial" charset="0"/>
                <a:ea typeface="+mn-ea"/>
                <a:cs typeface="+mn-cs"/>
              </a:rPr>
              <a:t>Urban (n=170), </a:t>
            </a:r>
            <a:r>
              <a:rPr lang="pt-BR" dirty="0" smtClean="0"/>
              <a:t> </a:t>
            </a:r>
            <a:r>
              <a:rPr lang="pt-BR" sz="1200" b="0" i="0" u="none" strike="noStrike" kern="1200" dirty="0" smtClean="0">
                <a:solidFill>
                  <a:schemeClr val="tx1"/>
                </a:solidFill>
                <a:effectLst/>
                <a:latin typeface="Arial" charset="0"/>
                <a:ea typeface="+mn-ea"/>
                <a:cs typeface="+mn-cs"/>
              </a:rPr>
              <a:t>Suburban (n=174), </a:t>
            </a:r>
            <a:r>
              <a:rPr lang="pt-BR" dirty="0" smtClean="0"/>
              <a:t> </a:t>
            </a:r>
            <a:r>
              <a:rPr lang="pt-BR" sz="1200" b="0" i="0" u="none" strike="noStrike" kern="1200" dirty="0" smtClean="0">
                <a:solidFill>
                  <a:schemeClr val="tx1"/>
                </a:solidFill>
                <a:effectLst/>
                <a:latin typeface="Arial" charset="0"/>
                <a:ea typeface="+mn-ea"/>
                <a:cs typeface="+mn-cs"/>
              </a:rPr>
              <a:t>Rural (n=38)</a:t>
            </a:r>
          </a:p>
        </p:txBody>
      </p:sp>
      <p:sp>
        <p:nvSpPr>
          <p:cNvPr id="4" name="Slide Number Placeholder 3"/>
          <p:cNvSpPr>
            <a:spLocks noGrp="1"/>
          </p:cNvSpPr>
          <p:nvPr>
            <p:ph type="sldNum" sz="quarter" idx="10"/>
          </p:nvPr>
        </p:nvSpPr>
        <p:spPr/>
        <p:txBody>
          <a:bodyPr/>
          <a:lstStyle/>
          <a:p>
            <a:fld id="{B071385B-D6F2-42F4-9560-DDAAB26E7B7A}" type="slidenum">
              <a:rPr lang="en-US" smtClean="0"/>
              <a:pPr/>
              <a:t>70</a:t>
            </a:fld>
            <a:endParaRPr lang="en-US"/>
          </a:p>
        </p:txBody>
      </p:sp>
    </p:spTree>
    <p:extLst>
      <p:ext uri="{BB962C8B-B14F-4D97-AF65-F5344CB8AC3E}">
        <p14:creationId xmlns:p14="http://schemas.microsoft.com/office/powerpoint/2010/main" val="331494213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pt-BR" sz="1200" b="0" i="0" u="none" strike="noStrike" kern="1200" dirty="0" smtClean="0">
                <a:solidFill>
                  <a:schemeClr val="tx1"/>
                </a:solidFill>
                <a:effectLst/>
                <a:latin typeface="Arial" charset="0"/>
                <a:ea typeface="+mn-ea"/>
                <a:cs typeface="+mn-cs"/>
              </a:rPr>
              <a:t>Heart Attack: </a:t>
            </a:r>
            <a:r>
              <a:rPr lang="pt-BR" dirty="0" smtClean="0"/>
              <a:t> </a:t>
            </a:r>
            <a:r>
              <a:rPr lang="pt-BR" sz="1200" b="0" i="0" u="none" strike="noStrike" kern="1200" dirty="0" smtClean="0">
                <a:solidFill>
                  <a:schemeClr val="tx1"/>
                </a:solidFill>
                <a:effectLst/>
                <a:latin typeface="Arial" charset="0"/>
                <a:ea typeface="+mn-ea"/>
                <a:cs typeface="+mn-cs"/>
              </a:rPr>
              <a:t>Males 18-39 (n=70), </a:t>
            </a:r>
            <a:r>
              <a:rPr lang="pt-BR" dirty="0" smtClean="0"/>
              <a:t> </a:t>
            </a:r>
            <a:r>
              <a:rPr lang="pt-BR" sz="1200" b="0" i="0" u="none" strike="noStrike" kern="1200" dirty="0" smtClean="0">
                <a:solidFill>
                  <a:schemeClr val="tx1"/>
                </a:solidFill>
                <a:effectLst/>
                <a:latin typeface="Arial" charset="0"/>
                <a:ea typeface="+mn-ea"/>
                <a:cs typeface="+mn-cs"/>
              </a:rPr>
              <a:t>Females 18-39 (n=72), </a:t>
            </a:r>
            <a:r>
              <a:rPr lang="pt-BR" dirty="0" smtClean="0"/>
              <a:t> </a:t>
            </a:r>
            <a:r>
              <a:rPr lang="pt-BR" sz="1200" b="0" i="0" u="none" strike="noStrike" kern="1200" dirty="0" smtClean="0">
                <a:solidFill>
                  <a:schemeClr val="tx1"/>
                </a:solidFill>
                <a:effectLst/>
                <a:latin typeface="Arial" charset="0"/>
                <a:ea typeface="+mn-ea"/>
                <a:cs typeface="+mn-cs"/>
              </a:rPr>
              <a:t>Males 40-64 (n=147), </a:t>
            </a:r>
            <a:r>
              <a:rPr lang="pt-BR" dirty="0" smtClean="0"/>
              <a:t> </a:t>
            </a:r>
            <a:r>
              <a:rPr lang="pt-BR" sz="1200" b="0" i="0" u="none" strike="noStrike" kern="1200" dirty="0" smtClean="0">
                <a:solidFill>
                  <a:schemeClr val="tx1"/>
                </a:solidFill>
                <a:effectLst/>
                <a:latin typeface="Arial" charset="0"/>
                <a:ea typeface="+mn-ea"/>
                <a:cs typeface="+mn-cs"/>
              </a:rPr>
              <a:t>Females 40-64 (n=152), </a:t>
            </a:r>
            <a:r>
              <a:rPr lang="pt-BR" dirty="0" smtClean="0"/>
              <a:t> </a:t>
            </a:r>
            <a:r>
              <a:rPr lang="pt-BR" sz="1200" b="0" i="0" u="none" strike="noStrike" kern="1200" dirty="0" smtClean="0">
                <a:solidFill>
                  <a:schemeClr val="tx1"/>
                </a:solidFill>
                <a:effectLst/>
                <a:latin typeface="Arial" charset="0"/>
                <a:ea typeface="+mn-ea"/>
                <a:cs typeface="+mn-cs"/>
              </a:rPr>
              <a:t>Males 65+ (n=170), </a:t>
            </a:r>
            <a:r>
              <a:rPr lang="pt-BR" dirty="0" smtClean="0"/>
              <a:t> </a:t>
            </a:r>
            <a:r>
              <a:rPr lang="pt-BR" sz="1200" b="0" i="0" u="none" strike="noStrike" kern="1200" dirty="0" smtClean="0">
                <a:solidFill>
                  <a:schemeClr val="tx1"/>
                </a:solidFill>
                <a:effectLst/>
                <a:latin typeface="Arial" charset="0"/>
                <a:ea typeface="+mn-ea"/>
                <a:cs typeface="+mn-cs"/>
              </a:rPr>
              <a:t>Females 65+ (n=141), </a:t>
            </a:r>
            <a:r>
              <a:rPr lang="pt-BR" dirty="0" smtClean="0"/>
              <a:t> </a:t>
            </a:r>
            <a:r>
              <a:rPr lang="pt-BR" sz="1200" b="0" i="0" u="none" strike="noStrike" kern="1200" dirty="0" smtClean="0">
                <a:solidFill>
                  <a:schemeClr val="tx1"/>
                </a:solidFill>
                <a:effectLst/>
                <a:latin typeface="Arial" charset="0"/>
                <a:ea typeface="+mn-ea"/>
                <a:cs typeface="+mn-cs"/>
              </a:rPr>
              <a:t>Urban (n=346), </a:t>
            </a:r>
            <a:r>
              <a:rPr lang="pt-BR" dirty="0" smtClean="0"/>
              <a:t> </a:t>
            </a:r>
            <a:r>
              <a:rPr lang="pt-BR" sz="1200" b="0" i="0" u="none" strike="noStrike" kern="1200" dirty="0" smtClean="0">
                <a:solidFill>
                  <a:schemeClr val="tx1"/>
                </a:solidFill>
                <a:effectLst/>
                <a:latin typeface="Arial" charset="0"/>
                <a:ea typeface="+mn-ea"/>
                <a:cs typeface="+mn-cs"/>
              </a:rPr>
              <a:t>Suburban (n=343), </a:t>
            </a:r>
            <a:r>
              <a:rPr lang="pt-BR" dirty="0" smtClean="0"/>
              <a:t> </a:t>
            </a:r>
            <a:r>
              <a:rPr lang="pt-BR" sz="1200" b="0" i="0" u="none" strike="noStrike" kern="1200" dirty="0" smtClean="0">
                <a:solidFill>
                  <a:schemeClr val="tx1"/>
                </a:solidFill>
                <a:effectLst/>
                <a:latin typeface="Arial" charset="0"/>
                <a:ea typeface="+mn-ea"/>
                <a:cs typeface="+mn-cs"/>
              </a:rPr>
              <a:t>Rural (n=63)</a:t>
            </a:r>
          </a:p>
          <a:p>
            <a:r>
              <a:rPr lang="pt-BR" sz="1200" b="0" i="0" u="none" strike="noStrike" kern="1200" dirty="0" smtClean="0">
                <a:solidFill>
                  <a:schemeClr val="tx1"/>
                </a:solidFill>
                <a:effectLst/>
                <a:latin typeface="Arial" charset="0"/>
                <a:ea typeface="+mn-ea"/>
                <a:cs typeface="+mn-cs"/>
              </a:rPr>
              <a:t>Thrombosis: </a:t>
            </a:r>
            <a:r>
              <a:rPr lang="pt-BR" dirty="0" smtClean="0"/>
              <a:t> </a:t>
            </a:r>
            <a:r>
              <a:rPr lang="pt-BR" sz="1200" b="0" i="0" u="none" strike="noStrike" kern="1200" dirty="0" smtClean="0">
                <a:solidFill>
                  <a:schemeClr val="tx1"/>
                </a:solidFill>
                <a:effectLst/>
                <a:latin typeface="Arial" charset="0"/>
                <a:ea typeface="+mn-ea"/>
                <a:cs typeface="+mn-cs"/>
              </a:rPr>
              <a:t>Males 18-39 (n=51), </a:t>
            </a:r>
            <a:r>
              <a:rPr lang="pt-BR" dirty="0" smtClean="0"/>
              <a:t> </a:t>
            </a:r>
            <a:r>
              <a:rPr lang="pt-BR" sz="1200" b="0" i="0" u="none" strike="noStrike" kern="1200" dirty="0" smtClean="0">
                <a:solidFill>
                  <a:schemeClr val="tx1"/>
                </a:solidFill>
                <a:effectLst/>
                <a:latin typeface="Arial" charset="0"/>
                <a:ea typeface="+mn-ea"/>
                <a:cs typeface="+mn-cs"/>
              </a:rPr>
              <a:t>Females 18-39 (n=61), </a:t>
            </a:r>
            <a:r>
              <a:rPr lang="pt-BR" dirty="0" smtClean="0"/>
              <a:t> </a:t>
            </a:r>
            <a:r>
              <a:rPr lang="pt-BR" sz="1200" b="0" i="0" u="none" strike="noStrike" kern="1200" dirty="0" smtClean="0">
                <a:solidFill>
                  <a:schemeClr val="tx1"/>
                </a:solidFill>
                <a:effectLst/>
                <a:latin typeface="Arial" charset="0"/>
                <a:ea typeface="+mn-ea"/>
                <a:cs typeface="+mn-cs"/>
              </a:rPr>
              <a:t>Males 40-64 (n=128), </a:t>
            </a:r>
            <a:r>
              <a:rPr lang="pt-BR" dirty="0" smtClean="0"/>
              <a:t> </a:t>
            </a:r>
            <a:r>
              <a:rPr lang="pt-BR" sz="1200" b="0" i="0" u="none" strike="noStrike" kern="1200" dirty="0" smtClean="0">
                <a:solidFill>
                  <a:schemeClr val="tx1"/>
                </a:solidFill>
                <a:effectLst/>
                <a:latin typeface="Arial" charset="0"/>
                <a:ea typeface="+mn-ea"/>
                <a:cs typeface="+mn-cs"/>
              </a:rPr>
              <a:t>Females 40-64 (n=140), </a:t>
            </a:r>
            <a:r>
              <a:rPr lang="pt-BR" dirty="0" smtClean="0"/>
              <a:t> </a:t>
            </a:r>
            <a:r>
              <a:rPr lang="pt-BR" sz="1200" b="0" i="0" u="none" strike="noStrike" kern="1200" dirty="0" smtClean="0">
                <a:solidFill>
                  <a:schemeClr val="tx1"/>
                </a:solidFill>
                <a:effectLst/>
                <a:latin typeface="Arial" charset="0"/>
                <a:ea typeface="+mn-ea"/>
                <a:cs typeface="+mn-cs"/>
              </a:rPr>
              <a:t>Males 65+ (n=164), </a:t>
            </a:r>
            <a:r>
              <a:rPr lang="pt-BR" dirty="0" smtClean="0"/>
              <a:t> </a:t>
            </a:r>
            <a:r>
              <a:rPr lang="pt-BR" sz="1200" b="0" i="0" u="none" strike="noStrike" kern="1200" dirty="0" smtClean="0">
                <a:solidFill>
                  <a:schemeClr val="tx1"/>
                </a:solidFill>
                <a:effectLst/>
                <a:latin typeface="Arial" charset="0"/>
                <a:ea typeface="+mn-ea"/>
                <a:cs typeface="+mn-cs"/>
              </a:rPr>
              <a:t>Females 65+ (n=140), </a:t>
            </a:r>
            <a:r>
              <a:rPr lang="pt-BR" dirty="0" smtClean="0"/>
              <a:t> </a:t>
            </a:r>
            <a:r>
              <a:rPr lang="pt-BR" sz="1200" b="0" i="0" u="none" strike="noStrike" kern="1200" dirty="0" smtClean="0">
                <a:solidFill>
                  <a:schemeClr val="tx1"/>
                </a:solidFill>
                <a:effectLst/>
                <a:latin typeface="Arial" charset="0"/>
                <a:ea typeface="+mn-ea"/>
                <a:cs typeface="+mn-cs"/>
              </a:rPr>
              <a:t>Urban (n=310), </a:t>
            </a:r>
            <a:r>
              <a:rPr lang="pt-BR" dirty="0" smtClean="0"/>
              <a:t> </a:t>
            </a:r>
            <a:r>
              <a:rPr lang="pt-BR" sz="1200" b="0" i="0" u="none" strike="noStrike" kern="1200" dirty="0" smtClean="0">
                <a:solidFill>
                  <a:schemeClr val="tx1"/>
                </a:solidFill>
                <a:effectLst/>
                <a:latin typeface="Arial" charset="0"/>
                <a:ea typeface="+mn-ea"/>
                <a:cs typeface="+mn-cs"/>
              </a:rPr>
              <a:t>Suburban (n=318), </a:t>
            </a:r>
            <a:r>
              <a:rPr lang="pt-BR" dirty="0" smtClean="0"/>
              <a:t> </a:t>
            </a:r>
            <a:r>
              <a:rPr lang="pt-BR" sz="1200" b="0" i="0" u="none" strike="noStrike" kern="1200" dirty="0" smtClean="0">
                <a:solidFill>
                  <a:schemeClr val="tx1"/>
                </a:solidFill>
                <a:effectLst/>
                <a:latin typeface="Arial" charset="0"/>
                <a:ea typeface="+mn-ea"/>
                <a:cs typeface="+mn-cs"/>
              </a:rPr>
              <a:t>Rural (n=56); US (n=449), CA (n=465), AR (n=611), UK (n=684), DE (n=656), NL (n=608), TH (n=569), AU (n=617), JP (n=478)</a:t>
            </a:r>
          </a:p>
          <a:p>
            <a:r>
              <a:rPr lang="pt-BR" sz="1200" b="0" i="0" u="none" strike="noStrike" kern="1200" dirty="0" smtClean="0">
                <a:solidFill>
                  <a:schemeClr val="tx1"/>
                </a:solidFill>
                <a:effectLst/>
                <a:latin typeface="Arial" charset="0"/>
                <a:ea typeface="+mn-ea"/>
                <a:cs typeface="+mn-cs"/>
              </a:rPr>
              <a:t>Stroke: </a:t>
            </a:r>
            <a:r>
              <a:rPr lang="pt-BR" dirty="0" smtClean="0"/>
              <a:t> </a:t>
            </a:r>
            <a:r>
              <a:rPr lang="pt-BR" sz="1200" b="0" i="0" u="none" strike="noStrike" kern="1200" dirty="0" smtClean="0">
                <a:solidFill>
                  <a:schemeClr val="tx1"/>
                </a:solidFill>
                <a:effectLst/>
                <a:latin typeface="Arial" charset="0"/>
                <a:ea typeface="+mn-ea"/>
                <a:cs typeface="+mn-cs"/>
              </a:rPr>
              <a:t>Males 18-39 (n=71), </a:t>
            </a:r>
            <a:r>
              <a:rPr lang="pt-BR" dirty="0" smtClean="0"/>
              <a:t> </a:t>
            </a:r>
            <a:r>
              <a:rPr lang="pt-BR" sz="1200" b="0" i="0" u="none" strike="noStrike" kern="1200" dirty="0" smtClean="0">
                <a:solidFill>
                  <a:schemeClr val="tx1"/>
                </a:solidFill>
                <a:effectLst/>
                <a:latin typeface="Arial" charset="0"/>
                <a:ea typeface="+mn-ea"/>
                <a:cs typeface="+mn-cs"/>
              </a:rPr>
              <a:t>Females 18-39 (n=70), </a:t>
            </a:r>
            <a:r>
              <a:rPr lang="pt-BR" dirty="0" smtClean="0"/>
              <a:t> </a:t>
            </a:r>
            <a:r>
              <a:rPr lang="pt-BR" sz="1200" b="0" i="0" u="none" strike="noStrike" kern="1200" dirty="0" smtClean="0">
                <a:solidFill>
                  <a:schemeClr val="tx1"/>
                </a:solidFill>
                <a:effectLst/>
                <a:latin typeface="Arial" charset="0"/>
                <a:ea typeface="+mn-ea"/>
                <a:cs typeface="+mn-cs"/>
              </a:rPr>
              <a:t>Males 40-64 (n=145), </a:t>
            </a:r>
            <a:r>
              <a:rPr lang="pt-BR" dirty="0" smtClean="0"/>
              <a:t> </a:t>
            </a:r>
            <a:r>
              <a:rPr lang="pt-BR" sz="1200" b="0" i="0" u="none" strike="noStrike" kern="1200" dirty="0" smtClean="0">
                <a:solidFill>
                  <a:schemeClr val="tx1"/>
                </a:solidFill>
                <a:effectLst/>
                <a:latin typeface="Arial" charset="0"/>
                <a:ea typeface="+mn-ea"/>
                <a:cs typeface="+mn-cs"/>
              </a:rPr>
              <a:t>Females 40-64 (n=154), </a:t>
            </a:r>
            <a:r>
              <a:rPr lang="pt-BR" dirty="0" smtClean="0"/>
              <a:t> </a:t>
            </a:r>
            <a:r>
              <a:rPr lang="pt-BR" sz="1200" b="0" i="0" u="none" strike="noStrike" kern="1200" dirty="0" smtClean="0">
                <a:solidFill>
                  <a:schemeClr val="tx1"/>
                </a:solidFill>
                <a:effectLst/>
                <a:latin typeface="Arial" charset="0"/>
                <a:ea typeface="+mn-ea"/>
                <a:cs typeface="+mn-cs"/>
              </a:rPr>
              <a:t>Males 65+ (n=168), </a:t>
            </a:r>
            <a:r>
              <a:rPr lang="pt-BR" dirty="0" smtClean="0"/>
              <a:t> </a:t>
            </a:r>
            <a:r>
              <a:rPr lang="pt-BR" sz="1200" b="0" i="0" u="none" strike="noStrike" kern="1200" dirty="0" smtClean="0">
                <a:solidFill>
                  <a:schemeClr val="tx1"/>
                </a:solidFill>
                <a:effectLst/>
                <a:latin typeface="Arial" charset="0"/>
                <a:ea typeface="+mn-ea"/>
                <a:cs typeface="+mn-cs"/>
              </a:rPr>
              <a:t>Females 65+ (n=141), </a:t>
            </a:r>
            <a:r>
              <a:rPr lang="pt-BR" dirty="0" smtClean="0"/>
              <a:t> </a:t>
            </a:r>
            <a:r>
              <a:rPr lang="pt-BR" sz="1200" b="0" i="0" u="none" strike="noStrike" kern="1200" dirty="0" smtClean="0">
                <a:solidFill>
                  <a:schemeClr val="tx1"/>
                </a:solidFill>
                <a:effectLst/>
                <a:latin typeface="Arial" charset="0"/>
                <a:ea typeface="+mn-ea"/>
                <a:cs typeface="+mn-cs"/>
              </a:rPr>
              <a:t>Urban (n=345), </a:t>
            </a:r>
            <a:r>
              <a:rPr lang="pt-BR" dirty="0" smtClean="0"/>
              <a:t> </a:t>
            </a:r>
            <a:r>
              <a:rPr lang="pt-BR" sz="1200" b="0" i="0" u="none" strike="noStrike" kern="1200" dirty="0" smtClean="0">
                <a:solidFill>
                  <a:schemeClr val="tx1"/>
                </a:solidFill>
                <a:effectLst/>
                <a:latin typeface="Arial" charset="0"/>
                <a:ea typeface="+mn-ea"/>
                <a:cs typeface="+mn-cs"/>
              </a:rPr>
              <a:t>Suburban (n=343), </a:t>
            </a:r>
            <a:r>
              <a:rPr lang="pt-BR" dirty="0" smtClean="0"/>
              <a:t> </a:t>
            </a:r>
            <a:r>
              <a:rPr lang="pt-BR" sz="1200" b="0" i="0" u="none" strike="noStrike" kern="1200" dirty="0" smtClean="0">
                <a:solidFill>
                  <a:schemeClr val="tx1"/>
                </a:solidFill>
                <a:effectLst/>
                <a:latin typeface="Arial" charset="0"/>
                <a:ea typeface="+mn-ea"/>
                <a:cs typeface="+mn-cs"/>
              </a:rPr>
              <a:t>Rural (n=61)</a:t>
            </a:r>
          </a:p>
          <a:p>
            <a:r>
              <a:rPr lang="pt-BR" sz="1200" b="0" i="0" u="none" strike="noStrike" kern="1200" dirty="0" smtClean="0">
                <a:solidFill>
                  <a:schemeClr val="tx1"/>
                </a:solidFill>
                <a:effectLst/>
                <a:latin typeface="Arial" charset="0"/>
                <a:ea typeface="+mn-ea"/>
                <a:cs typeface="+mn-cs"/>
              </a:rPr>
              <a:t>Deep Vein Thrombosis: </a:t>
            </a:r>
            <a:r>
              <a:rPr lang="pt-BR" dirty="0" smtClean="0"/>
              <a:t> </a:t>
            </a:r>
            <a:r>
              <a:rPr lang="pt-BR" sz="1200" b="0" i="0" u="none" strike="noStrike" kern="1200" dirty="0" smtClean="0">
                <a:solidFill>
                  <a:schemeClr val="tx1"/>
                </a:solidFill>
                <a:effectLst/>
                <a:latin typeface="Arial" charset="0"/>
                <a:ea typeface="+mn-ea"/>
                <a:cs typeface="+mn-cs"/>
              </a:rPr>
              <a:t>Males 18-39 (n=59), </a:t>
            </a:r>
            <a:r>
              <a:rPr lang="pt-BR" dirty="0" smtClean="0"/>
              <a:t> </a:t>
            </a:r>
            <a:r>
              <a:rPr lang="pt-BR" sz="1200" b="0" i="0" u="none" strike="noStrike" kern="1200" dirty="0" smtClean="0">
                <a:solidFill>
                  <a:schemeClr val="tx1"/>
                </a:solidFill>
                <a:effectLst/>
                <a:latin typeface="Arial" charset="0"/>
                <a:ea typeface="+mn-ea"/>
                <a:cs typeface="+mn-cs"/>
              </a:rPr>
              <a:t>Females 18-39 (n=66), </a:t>
            </a:r>
            <a:r>
              <a:rPr lang="pt-BR" dirty="0" smtClean="0"/>
              <a:t> </a:t>
            </a:r>
            <a:r>
              <a:rPr lang="pt-BR" sz="1200" b="0" i="0" u="none" strike="noStrike" kern="1200" dirty="0" smtClean="0">
                <a:solidFill>
                  <a:schemeClr val="tx1"/>
                </a:solidFill>
                <a:effectLst/>
                <a:latin typeface="Arial" charset="0"/>
                <a:ea typeface="+mn-ea"/>
                <a:cs typeface="+mn-cs"/>
              </a:rPr>
              <a:t>Males 40-64 (n=140), </a:t>
            </a:r>
            <a:r>
              <a:rPr lang="pt-BR" dirty="0" smtClean="0"/>
              <a:t> </a:t>
            </a:r>
            <a:r>
              <a:rPr lang="pt-BR" sz="1200" b="0" i="0" u="none" strike="noStrike" kern="1200" dirty="0" smtClean="0">
                <a:solidFill>
                  <a:schemeClr val="tx1"/>
                </a:solidFill>
                <a:effectLst/>
                <a:latin typeface="Arial" charset="0"/>
                <a:ea typeface="+mn-ea"/>
                <a:cs typeface="+mn-cs"/>
              </a:rPr>
              <a:t>Females 40-64 (n=150), </a:t>
            </a:r>
            <a:r>
              <a:rPr lang="pt-BR" dirty="0" smtClean="0"/>
              <a:t> </a:t>
            </a:r>
            <a:r>
              <a:rPr lang="pt-BR" sz="1200" b="0" i="0" u="none" strike="noStrike" kern="1200" dirty="0" smtClean="0">
                <a:solidFill>
                  <a:schemeClr val="tx1"/>
                </a:solidFill>
                <a:effectLst/>
                <a:latin typeface="Arial" charset="0"/>
                <a:ea typeface="+mn-ea"/>
                <a:cs typeface="+mn-cs"/>
              </a:rPr>
              <a:t>Males 65+ (n=164), </a:t>
            </a:r>
            <a:r>
              <a:rPr lang="pt-BR" dirty="0" smtClean="0"/>
              <a:t> </a:t>
            </a:r>
            <a:r>
              <a:rPr lang="pt-BR" sz="1200" b="0" i="0" u="none" strike="noStrike" kern="1200" dirty="0" smtClean="0">
                <a:solidFill>
                  <a:schemeClr val="tx1"/>
                </a:solidFill>
                <a:effectLst/>
                <a:latin typeface="Arial" charset="0"/>
                <a:ea typeface="+mn-ea"/>
                <a:cs typeface="+mn-cs"/>
              </a:rPr>
              <a:t>Females 65+ (n=141), </a:t>
            </a:r>
            <a:r>
              <a:rPr lang="pt-BR" dirty="0" smtClean="0"/>
              <a:t> </a:t>
            </a:r>
            <a:r>
              <a:rPr lang="pt-BR" sz="1200" b="0" i="0" u="none" strike="noStrike" kern="1200" dirty="0" smtClean="0">
                <a:solidFill>
                  <a:schemeClr val="tx1"/>
                </a:solidFill>
                <a:effectLst/>
                <a:latin typeface="Arial" charset="0"/>
                <a:ea typeface="+mn-ea"/>
                <a:cs typeface="+mn-cs"/>
              </a:rPr>
              <a:t>Urban (n=327), </a:t>
            </a:r>
            <a:r>
              <a:rPr lang="pt-BR" dirty="0" smtClean="0"/>
              <a:t> </a:t>
            </a:r>
            <a:r>
              <a:rPr lang="pt-BR" sz="1200" b="0" i="0" u="none" strike="noStrike" kern="1200" dirty="0" smtClean="0">
                <a:solidFill>
                  <a:schemeClr val="tx1"/>
                </a:solidFill>
                <a:effectLst/>
                <a:latin typeface="Arial" charset="0"/>
                <a:ea typeface="+mn-ea"/>
                <a:cs typeface="+mn-cs"/>
              </a:rPr>
              <a:t>Suburban (n=334), </a:t>
            </a:r>
            <a:r>
              <a:rPr lang="pt-BR" dirty="0" smtClean="0"/>
              <a:t> </a:t>
            </a:r>
            <a:r>
              <a:rPr lang="pt-BR" sz="1200" b="0" i="0" u="none" strike="noStrike" kern="1200" dirty="0" smtClean="0">
                <a:solidFill>
                  <a:schemeClr val="tx1"/>
                </a:solidFill>
                <a:effectLst/>
                <a:latin typeface="Arial" charset="0"/>
                <a:ea typeface="+mn-ea"/>
                <a:cs typeface="+mn-cs"/>
              </a:rPr>
              <a:t>Rural (n=59); US (n=486),  CA (n=350),  AR (n=299),  UK (n=720),  DE (n=319),  NL (n=155),  TH (n=193),  AU (n=687),  JP (n=109)</a:t>
            </a:r>
          </a:p>
          <a:p>
            <a:r>
              <a:rPr lang="pt-BR" sz="1200" b="0" i="0" u="none" strike="noStrike" kern="1200" dirty="0" smtClean="0">
                <a:solidFill>
                  <a:schemeClr val="tx1"/>
                </a:solidFill>
                <a:effectLst/>
                <a:latin typeface="Arial" charset="0"/>
                <a:ea typeface="+mn-ea"/>
                <a:cs typeface="+mn-cs"/>
              </a:rPr>
              <a:t>AIDS: </a:t>
            </a:r>
            <a:r>
              <a:rPr lang="pt-BR" dirty="0" smtClean="0"/>
              <a:t> </a:t>
            </a:r>
            <a:r>
              <a:rPr lang="pt-BR" sz="1200" b="0" i="0" u="none" strike="noStrike" kern="1200" dirty="0" smtClean="0">
                <a:solidFill>
                  <a:schemeClr val="tx1"/>
                </a:solidFill>
                <a:effectLst/>
                <a:latin typeface="Arial" charset="0"/>
                <a:ea typeface="+mn-ea"/>
                <a:cs typeface="+mn-cs"/>
              </a:rPr>
              <a:t>Males 18-39 (n=73), </a:t>
            </a:r>
            <a:r>
              <a:rPr lang="pt-BR" dirty="0" smtClean="0"/>
              <a:t> </a:t>
            </a:r>
            <a:r>
              <a:rPr lang="pt-BR" sz="1200" b="0" i="0" u="none" strike="noStrike" kern="1200" dirty="0" smtClean="0">
                <a:solidFill>
                  <a:schemeClr val="tx1"/>
                </a:solidFill>
                <a:effectLst/>
                <a:latin typeface="Arial" charset="0"/>
                <a:ea typeface="+mn-ea"/>
                <a:cs typeface="+mn-cs"/>
              </a:rPr>
              <a:t>Females 18-39 (n=71), </a:t>
            </a:r>
            <a:r>
              <a:rPr lang="pt-BR" dirty="0" smtClean="0"/>
              <a:t> </a:t>
            </a:r>
            <a:r>
              <a:rPr lang="pt-BR" sz="1200" b="0" i="0" u="none" strike="noStrike" kern="1200" dirty="0" smtClean="0">
                <a:solidFill>
                  <a:schemeClr val="tx1"/>
                </a:solidFill>
                <a:effectLst/>
                <a:latin typeface="Arial" charset="0"/>
                <a:ea typeface="+mn-ea"/>
                <a:cs typeface="+mn-cs"/>
              </a:rPr>
              <a:t>Males 40-64 (n=145), </a:t>
            </a:r>
            <a:r>
              <a:rPr lang="pt-BR" dirty="0" smtClean="0"/>
              <a:t> </a:t>
            </a:r>
            <a:r>
              <a:rPr lang="pt-BR" sz="1200" b="0" i="0" u="none" strike="noStrike" kern="1200" dirty="0" smtClean="0">
                <a:solidFill>
                  <a:schemeClr val="tx1"/>
                </a:solidFill>
                <a:effectLst/>
                <a:latin typeface="Arial" charset="0"/>
                <a:ea typeface="+mn-ea"/>
                <a:cs typeface="+mn-cs"/>
              </a:rPr>
              <a:t>Females 40-64 (n=151), </a:t>
            </a:r>
            <a:r>
              <a:rPr lang="pt-BR" dirty="0" smtClean="0"/>
              <a:t> </a:t>
            </a:r>
            <a:r>
              <a:rPr lang="pt-BR" sz="1200" b="0" i="0" u="none" strike="noStrike" kern="1200" dirty="0" smtClean="0">
                <a:solidFill>
                  <a:schemeClr val="tx1"/>
                </a:solidFill>
                <a:effectLst/>
                <a:latin typeface="Arial" charset="0"/>
                <a:ea typeface="+mn-ea"/>
                <a:cs typeface="+mn-cs"/>
              </a:rPr>
              <a:t>Males 65+ (n=167), </a:t>
            </a:r>
            <a:r>
              <a:rPr lang="pt-BR" dirty="0" smtClean="0"/>
              <a:t> </a:t>
            </a:r>
            <a:r>
              <a:rPr lang="pt-BR" sz="1200" b="0" i="0" u="none" strike="noStrike" kern="1200" dirty="0" smtClean="0">
                <a:solidFill>
                  <a:schemeClr val="tx1"/>
                </a:solidFill>
                <a:effectLst/>
                <a:latin typeface="Arial" charset="0"/>
                <a:ea typeface="+mn-ea"/>
                <a:cs typeface="+mn-cs"/>
              </a:rPr>
              <a:t>Females 65+ (n=141), </a:t>
            </a:r>
            <a:r>
              <a:rPr lang="pt-BR" dirty="0" smtClean="0"/>
              <a:t> </a:t>
            </a:r>
            <a:r>
              <a:rPr lang="pt-BR" sz="1200" b="0" i="0" u="none" strike="noStrike" kern="1200" dirty="0" smtClean="0">
                <a:solidFill>
                  <a:schemeClr val="tx1"/>
                </a:solidFill>
                <a:effectLst/>
                <a:latin typeface="Arial" charset="0"/>
                <a:ea typeface="+mn-ea"/>
                <a:cs typeface="+mn-cs"/>
              </a:rPr>
              <a:t>Urban (n=346), </a:t>
            </a:r>
            <a:r>
              <a:rPr lang="pt-BR" dirty="0" smtClean="0"/>
              <a:t> </a:t>
            </a:r>
            <a:r>
              <a:rPr lang="pt-BR" sz="1200" b="0" i="0" u="none" strike="noStrike" kern="1200" dirty="0" smtClean="0">
                <a:solidFill>
                  <a:schemeClr val="tx1"/>
                </a:solidFill>
                <a:effectLst/>
                <a:latin typeface="Arial" charset="0"/>
                <a:ea typeface="+mn-ea"/>
                <a:cs typeface="+mn-cs"/>
              </a:rPr>
              <a:t>Suburban (n=341), </a:t>
            </a:r>
            <a:r>
              <a:rPr lang="pt-BR" dirty="0" smtClean="0"/>
              <a:t> </a:t>
            </a:r>
            <a:r>
              <a:rPr lang="pt-BR" sz="1200" b="0" i="0" u="none" strike="noStrike" kern="1200" dirty="0" smtClean="0">
                <a:solidFill>
                  <a:schemeClr val="tx1"/>
                </a:solidFill>
                <a:effectLst/>
                <a:latin typeface="Arial" charset="0"/>
                <a:ea typeface="+mn-ea"/>
                <a:cs typeface="+mn-cs"/>
              </a:rPr>
              <a:t>Rural (n=61)</a:t>
            </a:r>
          </a:p>
          <a:p>
            <a:r>
              <a:rPr lang="pt-BR" sz="1200" b="0" i="0" u="none" strike="noStrike" kern="1200" dirty="0" smtClean="0">
                <a:solidFill>
                  <a:schemeClr val="tx1"/>
                </a:solidFill>
                <a:effectLst/>
                <a:latin typeface="Arial" charset="0"/>
                <a:ea typeface="+mn-ea"/>
                <a:cs typeface="+mn-cs"/>
              </a:rPr>
              <a:t>Pulmonary Embolism: </a:t>
            </a:r>
            <a:r>
              <a:rPr lang="pt-BR" dirty="0" smtClean="0"/>
              <a:t> </a:t>
            </a:r>
            <a:r>
              <a:rPr lang="pt-BR" sz="1200" b="0" i="0" u="none" strike="noStrike" kern="1200" dirty="0" smtClean="0">
                <a:solidFill>
                  <a:schemeClr val="tx1"/>
                </a:solidFill>
                <a:effectLst/>
                <a:latin typeface="Arial" charset="0"/>
                <a:ea typeface="+mn-ea"/>
                <a:cs typeface="+mn-cs"/>
              </a:rPr>
              <a:t>Males 18-39 (n=43), </a:t>
            </a:r>
            <a:r>
              <a:rPr lang="pt-BR" dirty="0" smtClean="0"/>
              <a:t> </a:t>
            </a:r>
            <a:r>
              <a:rPr lang="pt-BR" sz="1200" b="0" i="0" u="none" strike="noStrike" kern="1200" dirty="0" smtClean="0">
                <a:solidFill>
                  <a:schemeClr val="tx1"/>
                </a:solidFill>
                <a:effectLst/>
                <a:latin typeface="Arial" charset="0"/>
                <a:ea typeface="+mn-ea"/>
                <a:cs typeface="+mn-cs"/>
              </a:rPr>
              <a:t>Females 18-39 (n=50), </a:t>
            </a:r>
            <a:r>
              <a:rPr lang="pt-BR" dirty="0" smtClean="0"/>
              <a:t> </a:t>
            </a:r>
            <a:r>
              <a:rPr lang="pt-BR" sz="1200" b="0" i="0" u="none" strike="noStrike" kern="1200" dirty="0" smtClean="0">
                <a:solidFill>
                  <a:schemeClr val="tx1"/>
                </a:solidFill>
                <a:effectLst/>
                <a:latin typeface="Arial" charset="0"/>
                <a:ea typeface="+mn-ea"/>
                <a:cs typeface="+mn-cs"/>
              </a:rPr>
              <a:t>Males 40-64 (n=119), </a:t>
            </a:r>
            <a:r>
              <a:rPr lang="pt-BR" dirty="0" smtClean="0"/>
              <a:t> </a:t>
            </a:r>
            <a:r>
              <a:rPr lang="pt-BR" sz="1200" b="0" i="0" u="none" strike="noStrike" kern="1200" dirty="0" smtClean="0">
                <a:solidFill>
                  <a:schemeClr val="tx1"/>
                </a:solidFill>
                <a:effectLst/>
                <a:latin typeface="Arial" charset="0"/>
                <a:ea typeface="+mn-ea"/>
                <a:cs typeface="+mn-cs"/>
              </a:rPr>
              <a:t>Females 40-64 (n=131), </a:t>
            </a:r>
            <a:r>
              <a:rPr lang="pt-BR" dirty="0" smtClean="0"/>
              <a:t> </a:t>
            </a:r>
            <a:r>
              <a:rPr lang="pt-BR" sz="1200" b="0" i="0" u="none" strike="noStrike" kern="1200" dirty="0" smtClean="0">
                <a:solidFill>
                  <a:schemeClr val="tx1"/>
                </a:solidFill>
                <a:effectLst/>
                <a:latin typeface="Arial" charset="0"/>
                <a:ea typeface="+mn-ea"/>
                <a:cs typeface="+mn-cs"/>
              </a:rPr>
              <a:t>Males 65+ (n=139), </a:t>
            </a:r>
            <a:r>
              <a:rPr lang="pt-BR" dirty="0" smtClean="0"/>
              <a:t> </a:t>
            </a:r>
            <a:r>
              <a:rPr lang="pt-BR" sz="1200" b="0" i="0" u="none" strike="noStrike" kern="1200" dirty="0" smtClean="0">
                <a:solidFill>
                  <a:schemeClr val="tx1"/>
                </a:solidFill>
                <a:effectLst/>
                <a:latin typeface="Arial" charset="0"/>
                <a:ea typeface="+mn-ea"/>
                <a:cs typeface="+mn-cs"/>
              </a:rPr>
              <a:t>Females 65+ (n=131), </a:t>
            </a:r>
            <a:r>
              <a:rPr lang="pt-BR" dirty="0" smtClean="0"/>
              <a:t> </a:t>
            </a:r>
            <a:r>
              <a:rPr lang="pt-BR" sz="1200" b="0" i="0" u="none" strike="noStrike" kern="1200" dirty="0" smtClean="0">
                <a:solidFill>
                  <a:schemeClr val="tx1"/>
                </a:solidFill>
                <a:effectLst/>
                <a:latin typeface="Arial" charset="0"/>
                <a:ea typeface="+mn-ea"/>
                <a:cs typeface="+mn-cs"/>
              </a:rPr>
              <a:t>Urban (n=272), </a:t>
            </a:r>
            <a:r>
              <a:rPr lang="pt-BR" dirty="0" smtClean="0"/>
              <a:t> </a:t>
            </a:r>
            <a:r>
              <a:rPr lang="pt-BR" sz="1200" b="0" i="0" u="none" strike="noStrike" kern="1200" dirty="0" smtClean="0">
                <a:solidFill>
                  <a:schemeClr val="tx1"/>
                </a:solidFill>
                <a:effectLst/>
                <a:latin typeface="Arial" charset="0"/>
                <a:ea typeface="+mn-ea"/>
                <a:cs typeface="+mn-cs"/>
              </a:rPr>
              <a:t>Suburban (n=289), </a:t>
            </a:r>
            <a:r>
              <a:rPr lang="pt-BR" dirty="0" smtClean="0"/>
              <a:t> </a:t>
            </a:r>
            <a:r>
              <a:rPr lang="pt-BR" sz="1200" b="0" i="0" u="none" strike="noStrike" kern="1200" dirty="0" smtClean="0">
                <a:solidFill>
                  <a:schemeClr val="tx1"/>
                </a:solidFill>
                <a:effectLst/>
                <a:latin typeface="Arial" charset="0"/>
                <a:ea typeface="+mn-ea"/>
                <a:cs typeface="+mn-cs"/>
              </a:rPr>
              <a:t>Rural (n=52); US (n=574),  CA (n=533),  AR (n=550),  UK (n=613),  DE (n=186),  NL (n=566),  TH (n=238),  AU (n=511),  JP (n=255)</a:t>
            </a:r>
          </a:p>
          <a:p>
            <a:r>
              <a:rPr lang="pt-BR" sz="1200" b="0" i="0" u="none" strike="noStrike" kern="1200" dirty="0" smtClean="0">
                <a:solidFill>
                  <a:schemeClr val="tx1"/>
                </a:solidFill>
                <a:effectLst/>
                <a:latin typeface="Arial" charset="0"/>
                <a:ea typeface="+mn-ea"/>
                <a:cs typeface="+mn-cs"/>
              </a:rPr>
              <a:t>High Blood Pressure: </a:t>
            </a:r>
            <a:r>
              <a:rPr lang="pt-BR" dirty="0" smtClean="0"/>
              <a:t> </a:t>
            </a:r>
            <a:r>
              <a:rPr lang="pt-BR" sz="1200" b="0" i="0" u="none" strike="noStrike" kern="1200" dirty="0" smtClean="0">
                <a:solidFill>
                  <a:schemeClr val="tx1"/>
                </a:solidFill>
                <a:effectLst/>
                <a:latin typeface="Arial" charset="0"/>
                <a:ea typeface="+mn-ea"/>
                <a:cs typeface="+mn-cs"/>
              </a:rPr>
              <a:t>Males 18-39 (n=74), </a:t>
            </a:r>
            <a:r>
              <a:rPr lang="pt-BR" dirty="0" smtClean="0"/>
              <a:t> </a:t>
            </a:r>
            <a:r>
              <a:rPr lang="pt-BR" sz="1200" b="0" i="0" u="none" strike="noStrike" kern="1200" dirty="0" smtClean="0">
                <a:solidFill>
                  <a:schemeClr val="tx1"/>
                </a:solidFill>
                <a:effectLst/>
                <a:latin typeface="Arial" charset="0"/>
                <a:ea typeface="+mn-ea"/>
                <a:cs typeface="+mn-cs"/>
              </a:rPr>
              <a:t>Females 18-39 (n=71), </a:t>
            </a:r>
            <a:r>
              <a:rPr lang="pt-BR" dirty="0" smtClean="0"/>
              <a:t> </a:t>
            </a:r>
            <a:r>
              <a:rPr lang="pt-BR" sz="1200" b="0" i="0" u="none" strike="noStrike" kern="1200" dirty="0" smtClean="0">
                <a:solidFill>
                  <a:schemeClr val="tx1"/>
                </a:solidFill>
                <a:effectLst/>
                <a:latin typeface="Arial" charset="0"/>
                <a:ea typeface="+mn-ea"/>
                <a:cs typeface="+mn-cs"/>
              </a:rPr>
              <a:t>Males 40-64 (n=150), </a:t>
            </a:r>
            <a:r>
              <a:rPr lang="pt-BR" dirty="0" smtClean="0"/>
              <a:t> </a:t>
            </a:r>
            <a:r>
              <a:rPr lang="pt-BR" sz="1200" b="0" i="0" u="none" strike="noStrike" kern="1200" dirty="0" smtClean="0">
                <a:solidFill>
                  <a:schemeClr val="tx1"/>
                </a:solidFill>
                <a:effectLst/>
                <a:latin typeface="Arial" charset="0"/>
                <a:ea typeface="+mn-ea"/>
                <a:cs typeface="+mn-cs"/>
              </a:rPr>
              <a:t>Females 40-64 (n=154), </a:t>
            </a:r>
            <a:r>
              <a:rPr lang="pt-BR" dirty="0" smtClean="0"/>
              <a:t> </a:t>
            </a:r>
            <a:r>
              <a:rPr lang="pt-BR" sz="1200" b="0" i="0" u="none" strike="noStrike" kern="1200" dirty="0" smtClean="0">
                <a:solidFill>
                  <a:schemeClr val="tx1"/>
                </a:solidFill>
                <a:effectLst/>
                <a:latin typeface="Arial" charset="0"/>
                <a:ea typeface="+mn-ea"/>
                <a:cs typeface="+mn-cs"/>
              </a:rPr>
              <a:t>Males 65+ (n=176), </a:t>
            </a:r>
            <a:r>
              <a:rPr lang="pt-BR" dirty="0" smtClean="0"/>
              <a:t> </a:t>
            </a:r>
            <a:r>
              <a:rPr lang="pt-BR" sz="1200" b="0" i="0" u="none" strike="noStrike" kern="1200" dirty="0" smtClean="0">
                <a:solidFill>
                  <a:schemeClr val="tx1"/>
                </a:solidFill>
                <a:effectLst/>
                <a:latin typeface="Arial" charset="0"/>
                <a:ea typeface="+mn-ea"/>
                <a:cs typeface="+mn-cs"/>
              </a:rPr>
              <a:t>Females 65+ (n=143), </a:t>
            </a:r>
            <a:r>
              <a:rPr lang="pt-BR" dirty="0" smtClean="0"/>
              <a:t> </a:t>
            </a:r>
            <a:r>
              <a:rPr lang="pt-BR" sz="1200" b="0" i="0" u="none" strike="noStrike" kern="1200" dirty="0" smtClean="0">
                <a:solidFill>
                  <a:schemeClr val="tx1"/>
                </a:solidFill>
                <a:effectLst/>
                <a:latin typeface="Arial" charset="0"/>
                <a:ea typeface="+mn-ea"/>
                <a:cs typeface="+mn-cs"/>
              </a:rPr>
              <a:t>Urban (n=354), </a:t>
            </a:r>
            <a:r>
              <a:rPr lang="pt-BR" dirty="0" smtClean="0"/>
              <a:t> </a:t>
            </a:r>
            <a:r>
              <a:rPr lang="pt-BR" sz="1200" b="0" i="0" u="none" strike="noStrike" kern="1200" dirty="0" smtClean="0">
                <a:solidFill>
                  <a:schemeClr val="tx1"/>
                </a:solidFill>
                <a:effectLst/>
                <a:latin typeface="Arial" charset="0"/>
                <a:ea typeface="+mn-ea"/>
                <a:cs typeface="+mn-cs"/>
              </a:rPr>
              <a:t>Suburban (n=347), </a:t>
            </a:r>
            <a:r>
              <a:rPr lang="pt-BR" dirty="0" smtClean="0"/>
              <a:t> </a:t>
            </a:r>
            <a:r>
              <a:rPr lang="pt-BR" sz="1200" b="0" i="0" u="none" strike="noStrike" kern="1200" dirty="0" smtClean="0">
                <a:solidFill>
                  <a:schemeClr val="tx1"/>
                </a:solidFill>
                <a:effectLst/>
                <a:latin typeface="Arial" charset="0"/>
                <a:ea typeface="+mn-ea"/>
                <a:cs typeface="+mn-cs"/>
              </a:rPr>
              <a:t>Rural (n=67)</a:t>
            </a:r>
          </a:p>
          <a:p>
            <a:r>
              <a:rPr lang="pt-BR" sz="1200" b="0" i="0" u="none" strike="noStrike" kern="1200" dirty="0" smtClean="0">
                <a:solidFill>
                  <a:schemeClr val="tx1"/>
                </a:solidFill>
                <a:effectLst/>
                <a:latin typeface="Arial" charset="0"/>
                <a:ea typeface="+mn-ea"/>
                <a:cs typeface="+mn-cs"/>
              </a:rPr>
              <a:t>Breast Cancer: </a:t>
            </a:r>
            <a:r>
              <a:rPr lang="pt-BR" dirty="0" smtClean="0"/>
              <a:t> </a:t>
            </a:r>
            <a:r>
              <a:rPr lang="pt-BR" sz="1200" b="0" i="0" u="none" strike="noStrike" kern="1200" dirty="0" smtClean="0">
                <a:solidFill>
                  <a:schemeClr val="tx1"/>
                </a:solidFill>
                <a:effectLst/>
                <a:latin typeface="Arial" charset="0"/>
                <a:ea typeface="+mn-ea"/>
                <a:cs typeface="+mn-cs"/>
              </a:rPr>
              <a:t>Males 18-39 (n=0), </a:t>
            </a:r>
            <a:r>
              <a:rPr lang="pt-BR" dirty="0" smtClean="0"/>
              <a:t> </a:t>
            </a:r>
            <a:r>
              <a:rPr lang="pt-BR" sz="1200" b="0" i="0" u="none" strike="noStrike" kern="1200" dirty="0" smtClean="0">
                <a:solidFill>
                  <a:schemeClr val="tx1"/>
                </a:solidFill>
                <a:effectLst/>
                <a:latin typeface="Arial" charset="0"/>
                <a:ea typeface="+mn-ea"/>
                <a:cs typeface="+mn-cs"/>
              </a:rPr>
              <a:t>Females 18-39 (n=72), </a:t>
            </a:r>
            <a:r>
              <a:rPr lang="pt-BR" dirty="0" smtClean="0"/>
              <a:t> </a:t>
            </a:r>
            <a:r>
              <a:rPr lang="pt-BR" sz="1200" b="0" i="0" u="none" strike="noStrike" kern="1200" dirty="0" smtClean="0">
                <a:solidFill>
                  <a:schemeClr val="tx1"/>
                </a:solidFill>
                <a:effectLst/>
                <a:latin typeface="Arial" charset="0"/>
                <a:ea typeface="+mn-ea"/>
                <a:cs typeface="+mn-cs"/>
              </a:rPr>
              <a:t>Males 40-64 (n=0), </a:t>
            </a:r>
            <a:r>
              <a:rPr lang="pt-BR" dirty="0" smtClean="0"/>
              <a:t> </a:t>
            </a:r>
            <a:r>
              <a:rPr lang="pt-BR" sz="1200" b="0" i="0" u="none" strike="noStrike" kern="1200" dirty="0" smtClean="0">
                <a:solidFill>
                  <a:schemeClr val="tx1"/>
                </a:solidFill>
                <a:effectLst/>
                <a:latin typeface="Arial" charset="0"/>
                <a:ea typeface="+mn-ea"/>
                <a:cs typeface="+mn-cs"/>
              </a:rPr>
              <a:t>Females 40-64 (n=153), </a:t>
            </a:r>
            <a:r>
              <a:rPr lang="pt-BR" dirty="0" smtClean="0"/>
              <a:t> </a:t>
            </a:r>
            <a:r>
              <a:rPr lang="pt-BR" sz="1200" b="0" i="0" u="none" strike="noStrike" kern="1200" dirty="0" smtClean="0">
                <a:solidFill>
                  <a:schemeClr val="tx1"/>
                </a:solidFill>
                <a:effectLst/>
                <a:latin typeface="Arial" charset="0"/>
                <a:ea typeface="+mn-ea"/>
                <a:cs typeface="+mn-cs"/>
              </a:rPr>
              <a:t>Males 65+ (n=0), </a:t>
            </a:r>
            <a:r>
              <a:rPr lang="pt-BR" dirty="0" smtClean="0"/>
              <a:t> </a:t>
            </a:r>
            <a:r>
              <a:rPr lang="pt-BR" sz="1200" b="0" i="0" u="none" strike="noStrike" kern="1200" dirty="0" smtClean="0">
                <a:solidFill>
                  <a:schemeClr val="tx1"/>
                </a:solidFill>
                <a:effectLst/>
                <a:latin typeface="Arial" charset="0"/>
                <a:ea typeface="+mn-ea"/>
                <a:cs typeface="+mn-cs"/>
              </a:rPr>
              <a:t>Females 65+ (n=140), </a:t>
            </a:r>
            <a:r>
              <a:rPr lang="pt-BR" dirty="0" smtClean="0"/>
              <a:t> </a:t>
            </a:r>
            <a:r>
              <a:rPr lang="pt-BR" sz="1200" b="0" i="0" u="none" strike="noStrike" kern="1200" dirty="0" smtClean="0">
                <a:solidFill>
                  <a:schemeClr val="tx1"/>
                </a:solidFill>
                <a:effectLst/>
                <a:latin typeface="Arial" charset="0"/>
                <a:ea typeface="+mn-ea"/>
                <a:cs typeface="+mn-cs"/>
              </a:rPr>
              <a:t>Urban (n=174), </a:t>
            </a:r>
            <a:r>
              <a:rPr lang="pt-BR" dirty="0" smtClean="0"/>
              <a:t> </a:t>
            </a:r>
            <a:r>
              <a:rPr lang="pt-BR" sz="1200" b="0" i="0" u="none" strike="noStrike" kern="1200" dirty="0" smtClean="0">
                <a:solidFill>
                  <a:schemeClr val="tx1"/>
                </a:solidFill>
                <a:effectLst/>
                <a:latin typeface="Arial" charset="0"/>
                <a:ea typeface="+mn-ea"/>
                <a:cs typeface="+mn-cs"/>
              </a:rPr>
              <a:t>Suburban (n=167), </a:t>
            </a:r>
            <a:r>
              <a:rPr lang="pt-BR" dirty="0" smtClean="0"/>
              <a:t> </a:t>
            </a:r>
            <a:r>
              <a:rPr lang="pt-BR" sz="1200" b="0" i="0" u="none" strike="noStrike" kern="1200" dirty="0" smtClean="0">
                <a:solidFill>
                  <a:schemeClr val="tx1"/>
                </a:solidFill>
                <a:effectLst/>
                <a:latin typeface="Arial" charset="0"/>
                <a:ea typeface="+mn-ea"/>
                <a:cs typeface="+mn-cs"/>
              </a:rPr>
              <a:t>Rural (n=24)</a:t>
            </a:r>
          </a:p>
          <a:p>
            <a:r>
              <a:rPr lang="pt-BR" sz="1200" b="0" i="0" u="none" strike="noStrike" kern="1200" dirty="0" smtClean="0">
                <a:solidFill>
                  <a:schemeClr val="tx1"/>
                </a:solidFill>
                <a:effectLst/>
                <a:latin typeface="Arial" charset="0"/>
                <a:ea typeface="+mn-ea"/>
                <a:cs typeface="+mn-cs"/>
              </a:rPr>
              <a:t>Prostate Cancer: </a:t>
            </a:r>
            <a:r>
              <a:rPr lang="pt-BR" dirty="0" smtClean="0"/>
              <a:t> </a:t>
            </a:r>
            <a:r>
              <a:rPr lang="pt-BR" sz="1200" b="0" i="0" u="none" strike="noStrike" kern="1200" dirty="0" smtClean="0">
                <a:solidFill>
                  <a:schemeClr val="tx1"/>
                </a:solidFill>
                <a:effectLst/>
                <a:latin typeface="Arial" charset="0"/>
                <a:ea typeface="+mn-ea"/>
                <a:cs typeface="+mn-cs"/>
              </a:rPr>
              <a:t>Males 18-39 (n=69), </a:t>
            </a:r>
            <a:r>
              <a:rPr lang="pt-BR" dirty="0" smtClean="0"/>
              <a:t> </a:t>
            </a:r>
            <a:r>
              <a:rPr lang="pt-BR" sz="1200" b="0" i="0" u="none" strike="noStrike" kern="1200" dirty="0" smtClean="0">
                <a:solidFill>
                  <a:schemeClr val="tx1"/>
                </a:solidFill>
                <a:effectLst/>
                <a:latin typeface="Arial" charset="0"/>
                <a:ea typeface="+mn-ea"/>
                <a:cs typeface="+mn-cs"/>
              </a:rPr>
              <a:t>Females 18-39 (n=0), </a:t>
            </a:r>
            <a:r>
              <a:rPr lang="pt-BR" dirty="0" smtClean="0"/>
              <a:t> </a:t>
            </a:r>
            <a:r>
              <a:rPr lang="pt-BR" sz="1200" b="0" i="0" u="none" strike="noStrike" kern="1200" dirty="0" smtClean="0">
                <a:solidFill>
                  <a:schemeClr val="tx1"/>
                </a:solidFill>
                <a:effectLst/>
                <a:latin typeface="Arial" charset="0"/>
                <a:ea typeface="+mn-ea"/>
                <a:cs typeface="+mn-cs"/>
              </a:rPr>
              <a:t>Males 40-64 (n=146), </a:t>
            </a:r>
            <a:r>
              <a:rPr lang="pt-BR" dirty="0" smtClean="0"/>
              <a:t> </a:t>
            </a:r>
            <a:r>
              <a:rPr lang="pt-BR" sz="1200" b="0" i="0" u="none" strike="noStrike" kern="1200" dirty="0" smtClean="0">
                <a:solidFill>
                  <a:schemeClr val="tx1"/>
                </a:solidFill>
                <a:effectLst/>
                <a:latin typeface="Arial" charset="0"/>
                <a:ea typeface="+mn-ea"/>
                <a:cs typeface="+mn-cs"/>
              </a:rPr>
              <a:t>Females 40-64 (n=0), </a:t>
            </a:r>
            <a:r>
              <a:rPr lang="pt-BR" dirty="0" smtClean="0"/>
              <a:t> </a:t>
            </a:r>
            <a:r>
              <a:rPr lang="pt-BR" sz="1200" b="0" i="0" u="none" strike="noStrike" kern="1200" dirty="0" smtClean="0">
                <a:solidFill>
                  <a:schemeClr val="tx1"/>
                </a:solidFill>
                <a:effectLst/>
                <a:latin typeface="Arial" charset="0"/>
                <a:ea typeface="+mn-ea"/>
                <a:cs typeface="+mn-cs"/>
              </a:rPr>
              <a:t>Males 65+ (n=167), </a:t>
            </a:r>
            <a:r>
              <a:rPr lang="pt-BR" dirty="0" smtClean="0"/>
              <a:t> </a:t>
            </a:r>
            <a:r>
              <a:rPr lang="pt-BR" sz="1200" b="0" i="0" u="none" strike="noStrike" kern="1200" dirty="0" smtClean="0">
                <a:solidFill>
                  <a:schemeClr val="tx1"/>
                </a:solidFill>
                <a:effectLst/>
                <a:latin typeface="Arial" charset="0"/>
                <a:ea typeface="+mn-ea"/>
                <a:cs typeface="+mn-cs"/>
              </a:rPr>
              <a:t>Females 65+ (n=0), </a:t>
            </a:r>
            <a:r>
              <a:rPr lang="pt-BR" dirty="0" smtClean="0"/>
              <a:t> </a:t>
            </a:r>
            <a:r>
              <a:rPr lang="pt-BR" sz="1200" b="0" i="0" u="none" strike="noStrike" kern="1200" dirty="0" smtClean="0">
                <a:solidFill>
                  <a:schemeClr val="tx1"/>
                </a:solidFill>
                <a:effectLst/>
                <a:latin typeface="Arial" charset="0"/>
                <a:ea typeface="+mn-ea"/>
                <a:cs typeface="+mn-cs"/>
              </a:rPr>
              <a:t>Urban (n=170), </a:t>
            </a:r>
            <a:r>
              <a:rPr lang="pt-BR" dirty="0" smtClean="0"/>
              <a:t> </a:t>
            </a:r>
            <a:r>
              <a:rPr lang="pt-BR" sz="1200" b="0" i="0" u="none" strike="noStrike" kern="1200" dirty="0" smtClean="0">
                <a:solidFill>
                  <a:schemeClr val="tx1"/>
                </a:solidFill>
                <a:effectLst/>
                <a:latin typeface="Arial" charset="0"/>
                <a:ea typeface="+mn-ea"/>
                <a:cs typeface="+mn-cs"/>
              </a:rPr>
              <a:t>Suburban (n=174), </a:t>
            </a:r>
            <a:r>
              <a:rPr lang="pt-BR" dirty="0" smtClean="0"/>
              <a:t> </a:t>
            </a:r>
            <a:r>
              <a:rPr lang="pt-BR" sz="1200" b="0" i="0" u="none" strike="noStrike" kern="1200" dirty="0" smtClean="0">
                <a:solidFill>
                  <a:schemeClr val="tx1"/>
                </a:solidFill>
                <a:effectLst/>
                <a:latin typeface="Arial" charset="0"/>
                <a:ea typeface="+mn-ea"/>
                <a:cs typeface="+mn-cs"/>
              </a:rPr>
              <a:t>Rural (n=38)</a:t>
            </a:r>
          </a:p>
        </p:txBody>
      </p:sp>
      <p:sp>
        <p:nvSpPr>
          <p:cNvPr id="4" name="Slide Number Placeholder 3"/>
          <p:cNvSpPr>
            <a:spLocks noGrp="1"/>
          </p:cNvSpPr>
          <p:nvPr>
            <p:ph type="sldNum" sz="quarter" idx="10"/>
          </p:nvPr>
        </p:nvSpPr>
        <p:spPr/>
        <p:txBody>
          <a:bodyPr/>
          <a:lstStyle/>
          <a:p>
            <a:fld id="{B071385B-D6F2-42F4-9560-DDAAB26E7B7A}" type="slidenum">
              <a:rPr lang="en-US" smtClean="0"/>
              <a:pPr/>
              <a:t>71</a:t>
            </a:fld>
            <a:endParaRPr lang="en-US"/>
          </a:p>
        </p:txBody>
      </p:sp>
    </p:spTree>
    <p:extLst>
      <p:ext uri="{BB962C8B-B14F-4D97-AF65-F5344CB8AC3E}">
        <p14:creationId xmlns:p14="http://schemas.microsoft.com/office/powerpoint/2010/main" val="143643392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pt-BR" sz="1200" b="0" i="0" u="none" strike="noStrike" kern="1200" dirty="0" smtClean="0">
                <a:solidFill>
                  <a:schemeClr val="tx1"/>
                </a:solidFill>
                <a:effectLst/>
                <a:latin typeface="Arial" charset="0"/>
                <a:ea typeface="+mn-ea"/>
                <a:cs typeface="+mn-cs"/>
              </a:rPr>
              <a:t>Heart Attack: </a:t>
            </a:r>
            <a:r>
              <a:rPr lang="pt-BR" dirty="0" smtClean="0"/>
              <a:t> </a:t>
            </a:r>
            <a:r>
              <a:rPr lang="pt-BR" sz="1200" b="0" i="0" u="none" strike="noStrike" kern="1200" dirty="0" smtClean="0">
                <a:solidFill>
                  <a:schemeClr val="tx1"/>
                </a:solidFill>
                <a:effectLst/>
                <a:latin typeface="Arial" charset="0"/>
                <a:ea typeface="+mn-ea"/>
                <a:cs typeface="+mn-cs"/>
              </a:rPr>
              <a:t>Males 18-39 (n=66), </a:t>
            </a:r>
            <a:r>
              <a:rPr lang="pt-BR" dirty="0" smtClean="0"/>
              <a:t> </a:t>
            </a:r>
            <a:r>
              <a:rPr lang="pt-BR" sz="1200" b="0" i="0" u="none" strike="noStrike" kern="1200" dirty="0" smtClean="0">
                <a:solidFill>
                  <a:schemeClr val="tx1"/>
                </a:solidFill>
                <a:effectLst/>
                <a:latin typeface="Arial" charset="0"/>
                <a:ea typeface="+mn-ea"/>
                <a:cs typeface="+mn-cs"/>
              </a:rPr>
              <a:t>Females 18-39 (n=76), </a:t>
            </a:r>
            <a:r>
              <a:rPr lang="pt-BR" dirty="0" smtClean="0"/>
              <a:t> </a:t>
            </a:r>
            <a:r>
              <a:rPr lang="pt-BR" sz="1200" b="0" i="0" u="none" strike="noStrike" kern="1200" dirty="0" smtClean="0">
                <a:solidFill>
                  <a:schemeClr val="tx1"/>
                </a:solidFill>
                <a:effectLst/>
                <a:latin typeface="Arial" charset="0"/>
                <a:ea typeface="+mn-ea"/>
                <a:cs typeface="+mn-cs"/>
              </a:rPr>
              <a:t>Males 40-64 (n=134), </a:t>
            </a:r>
            <a:r>
              <a:rPr lang="pt-BR" dirty="0" smtClean="0"/>
              <a:t> </a:t>
            </a:r>
            <a:r>
              <a:rPr lang="pt-BR" sz="1200" b="0" i="0" u="none" strike="noStrike" kern="1200" dirty="0" smtClean="0">
                <a:solidFill>
                  <a:schemeClr val="tx1"/>
                </a:solidFill>
                <a:effectLst/>
                <a:latin typeface="Arial" charset="0"/>
                <a:ea typeface="+mn-ea"/>
                <a:cs typeface="+mn-cs"/>
              </a:rPr>
              <a:t>Females 40-64 (n=152), </a:t>
            </a:r>
            <a:r>
              <a:rPr lang="pt-BR" dirty="0" smtClean="0"/>
              <a:t> </a:t>
            </a:r>
            <a:r>
              <a:rPr lang="pt-BR" sz="1200" b="0" i="0" u="none" strike="noStrike" kern="1200" dirty="0" smtClean="0">
                <a:solidFill>
                  <a:schemeClr val="tx1"/>
                </a:solidFill>
                <a:effectLst/>
                <a:latin typeface="Arial" charset="0"/>
                <a:ea typeface="+mn-ea"/>
                <a:cs typeface="+mn-cs"/>
              </a:rPr>
              <a:t>Males 65+ (n=163), </a:t>
            </a:r>
            <a:r>
              <a:rPr lang="pt-BR" dirty="0" smtClean="0"/>
              <a:t> </a:t>
            </a:r>
            <a:r>
              <a:rPr lang="pt-BR" sz="1200" b="0" i="0" u="none" strike="noStrike" kern="1200" dirty="0" smtClean="0">
                <a:solidFill>
                  <a:schemeClr val="tx1"/>
                </a:solidFill>
                <a:effectLst/>
                <a:latin typeface="Arial" charset="0"/>
                <a:ea typeface="+mn-ea"/>
                <a:cs typeface="+mn-cs"/>
              </a:rPr>
              <a:t>Females 65+ (n=135), </a:t>
            </a:r>
            <a:r>
              <a:rPr lang="pt-BR" dirty="0" smtClean="0"/>
              <a:t> </a:t>
            </a:r>
            <a:r>
              <a:rPr lang="pt-BR" sz="1200" b="0" i="0" u="none" strike="noStrike" kern="1200" dirty="0" smtClean="0">
                <a:solidFill>
                  <a:schemeClr val="tx1"/>
                </a:solidFill>
                <a:effectLst/>
                <a:latin typeface="Arial" charset="0"/>
                <a:ea typeface="+mn-ea"/>
                <a:cs typeface="+mn-cs"/>
              </a:rPr>
              <a:t>Urban (n=416), </a:t>
            </a:r>
            <a:r>
              <a:rPr lang="pt-BR" dirty="0" smtClean="0"/>
              <a:t> </a:t>
            </a:r>
            <a:r>
              <a:rPr lang="pt-BR" sz="1200" b="0" i="0" u="none" strike="noStrike" kern="1200" dirty="0" smtClean="0">
                <a:solidFill>
                  <a:schemeClr val="tx1"/>
                </a:solidFill>
                <a:effectLst/>
                <a:latin typeface="Arial" charset="0"/>
                <a:ea typeface="+mn-ea"/>
                <a:cs typeface="+mn-cs"/>
              </a:rPr>
              <a:t>Suburban (n=254), </a:t>
            </a:r>
            <a:r>
              <a:rPr lang="pt-BR" dirty="0" smtClean="0"/>
              <a:t> </a:t>
            </a:r>
            <a:r>
              <a:rPr lang="pt-BR" sz="1200" b="0" i="0" u="none" strike="noStrike" kern="1200" dirty="0" smtClean="0">
                <a:solidFill>
                  <a:schemeClr val="tx1"/>
                </a:solidFill>
                <a:effectLst/>
                <a:latin typeface="Arial" charset="0"/>
                <a:ea typeface="+mn-ea"/>
                <a:cs typeface="+mn-cs"/>
              </a:rPr>
              <a:t>Rural (n=56)</a:t>
            </a:r>
          </a:p>
          <a:p>
            <a:r>
              <a:rPr lang="pt-BR" sz="1200" b="0" i="0" u="none" strike="noStrike" kern="1200" dirty="0" smtClean="0">
                <a:solidFill>
                  <a:schemeClr val="tx1"/>
                </a:solidFill>
                <a:effectLst/>
                <a:latin typeface="Arial" charset="0"/>
                <a:ea typeface="+mn-ea"/>
                <a:cs typeface="+mn-cs"/>
              </a:rPr>
              <a:t>Thrombosis: </a:t>
            </a:r>
            <a:r>
              <a:rPr lang="pt-BR" dirty="0" smtClean="0"/>
              <a:t> </a:t>
            </a:r>
            <a:r>
              <a:rPr lang="pt-BR" sz="1200" b="0" i="0" u="none" strike="noStrike" kern="1200" dirty="0" smtClean="0">
                <a:solidFill>
                  <a:schemeClr val="tx1"/>
                </a:solidFill>
                <a:effectLst/>
                <a:latin typeface="Arial" charset="0"/>
                <a:ea typeface="+mn-ea"/>
                <a:cs typeface="+mn-cs"/>
              </a:rPr>
              <a:t>Males 18-39 (n=21), </a:t>
            </a:r>
            <a:r>
              <a:rPr lang="pt-BR" dirty="0" smtClean="0"/>
              <a:t> </a:t>
            </a:r>
            <a:r>
              <a:rPr lang="pt-BR" sz="1200" b="0" i="0" u="none" strike="noStrike" kern="1200" dirty="0" smtClean="0">
                <a:solidFill>
                  <a:schemeClr val="tx1"/>
                </a:solidFill>
                <a:effectLst/>
                <a:latin typeface="Arial" charset="0"/>
                <a:ea typeface="+mn-ea"/>
                <a:cs typeface="+mn-cs"/>
              </a:rPr>
              <a:t>Females 18-39 (n=36), </a:t>
            </a:r>
            <a:r>
              <a:rPr lang="pt-BR" dirty="0" smtClean="0"/>
              <a:t> </a:t>
            </a:r>
            <a:r>
              <a:rPr lang="pt-BR" sz="1200" b="0" i="0" u="none" strike="noStrike" kern="1200" dirty="0" smtClean="0">
                <a:solidFill>
                  <a:schemeClr val="tx1"/>
                </a:solidFill>
                <a:effectLst/>
                <a:latin typeface="Arial" charset="0"/>
                <a:ea typeface="+mn-ea"/>
                <a:cs typeface="+mn-cs"/>
              </a:rPr>
              <a:t>Males 40-64 (n=75), </a:t>
            </a:r>
            <a:r>
              <a:rPr lang="pt-BR" dirty="0" smtClean="0"/>
              <a:t> </a:t>
            </a:r>
            <a:r>
              <a:rPr lang="pt-BR" sz="1200" b="0" i="0" u="none" strike="noStrike" kern="1200" dirty="0" smtClean="0">
                <a:solidFill>
                  <a:schemeClr val="tx1"/>
                </a:solidFill>
                <a:effectLst/>
                <a:latin typeface="Arial" charset="0"/>
                <a:ea typeface="+mn-ea"/>
                <a:cs typeface="+mn-cs"/>
              </a:rPr>
              <a:t>Females 40-64 (n=108), </a:t>
            </a:r>
            <a:r>
              <a:rPr lang="pt-BR" dirty="0" smtClean="0"/>
              <a:t> </a:t>
            </a:r>
            <a:r>
              <a:rPr lang="pt-BR" sz="1200" b="0" i="0" u="none" strike="noStrike" kern="1200" dirty="0" smtClean="0">
                <a:solidFill>
                  <a:schemeClr val="tx1"/>
                </a:solidFill>
                <a:effectLst/>
                <a:latin typeface="Arial" charset="0"/>
                <a:ea typeface="+mn-ea"/>
                <a:cs typeface="+mn-cs"/>
              </a:rPr>
              <a:t>Males 65+ (n=117), </a:t>
            </a:r>
            <a:r>
              <a:rPr lang="pt-BR" dirty="0" smtClean="0"/>
              <a:t> </a:t>
            </a:r>
            <a:r>
              <a:rPr lang="pt-BR" sz="1200" b="0" i="0" u="none" strike="noStrike" kern="1200" dirty="0" smtClean="0">
                <a:solidFill>
                  <a:schemeClr val="tx1"/>
                </a:solidFill>
                <a:effectLst/>
                <a:latin typeface="Arial" charset="0"/>
                <a:ea typeface="+mn-ea"/>
                <a:cs typeface="+mn-cs"/>
              </a:rPr>
              <a:t>Females 65+ (n=108), </a:t>
            </a:r>
            <a:r>
              <a:rPr lang="pt-BR" dirty="0" smtClean="0"/>
              <a:t> </a:t>
            </a:r>
            <a:r>
              <a:rPr lang="pt-BR" sz="1200" b="0" i="0" u="none" strike="noStrike" kern="1200" dirty="0" smtClean="0">
                <a:solidFill>
                  <a:schemeClr val="tx1"/>
                </a:solidFill>
                <a:effectLst/>
                <a:latin typeface="Arial" charset="0"/>
                <a:ea typeface="+mn-ea"/>
                <a:cs typeface="+mn-cs"/>
              </a:rPr>
              <a:t>Urban (n=262), </a:t>
            </a:r>
            <a:r>
              <a:rPr lang="pt-BR" dirty="0" smtClean="0"/>
              <a:t> </a:t>
            </a:r>
            <a:r>
              <a:rPr lang="pt-BR" sz="1200" b="0" i="0" u="none" strike="noStrike" kern="1200" dirty="0" smtClean="0">
                <a:solidFill>
                  <a:schemeClr val="tx1"/>
                </a:solidFill>
                <a:effectLst/>
                <a:latin typeface="Arial" charset="0"/>
                <a:ea typeface="+mn-ea"/>
                <a:cs typeface="+mn-cs"/>
              </a:rPr>
              <a:t>Suburban (n=167), </a:t>
            </a:r>
            <a:r>
              <a:rPr lang="pt-BR" dirty="0" smtClean="0"/>
              <a:t> </a:t>
            </a:r>
            <a:r>
              <a:rPr lang="pt-BR" sz="1200" b="0" i="0" u="none" strike="noStrike" kern="1200" dirty="0" smtClean="0">
                <a:solidFill>
                  <a:schemeClr val="tx1"/>
                </a:solidFill>
                <a:effectLst/>
                <a:latin typeface="Arial" charset="0"/>
                <a:ea typeface="+mn-ea"/>
                <a:cs typeface="+mn-cs"/>
              </a:rPr>
              <a:t>Rural (n=36)</a:t>
            </a:r>
          </a:p>
          <a:p>
            <a:r>
              <a:rPr lang="pt-BR" sz="1200" b="0" i="0" u="none" strike="noStrike" kern="1200" dirty="0" smtClean="0">
                <a:solidFill>
                  <a:schemeClr val="tx1"/>
                </a:solidFill>
                <a:effectLst/>
                <a:latin typeface="Arial" charset="0"/>
                <a:ea typeface="+mn-ea"/>
                <a:cs typeface="+mn-cs"/>
              </a:rPr>
              <a:t>Stroke: </a:t>
            </a:r>
            <a:r>
              <a:rPr lang="pt-BR" dirty="0" smtClean="0"/>
              <a:t> </a:t>
            </a:r>
            <a:r>
              <a:rPr lang="pt-BR" sz="1200" b="0" i="0" u="none" strike="noStrike" kern="1200" dirty="0" smtClean="0">
                <a:solidFill>
                  <a:schemeClr val="tx1"/>
                </a:solidFill>
                <a:effectLst/>
                <a:latin typeface="Arial" charset="0"/>
                <a:ea typeface="+mn-ea"/>
                <a:cs typeface="+mn-cs"/>
              </a:rPr>
              <a:t>Males 18-39 (n=63), </a:t>
            </a:r>
            <a:r>
              <a:rPr lang="pt-BR" dirty="0" smtClean="0"/>
              <a:t> </a:t>
            </a:r>
            <a:r>
              <a:rPr lang="pt-BR" sz="1200" b="0" i="0" u="none" strike="noStrike" kern="1200" dirty="0" smtClean="0">
                <a:solidFill>
                  <a:schemeClr val="tx1"/>
                </a:solidFill>
                <a:effectLst/>
                <a:latin typeface="Arial" charset="0"/>
                <a:ea typeface="+mn-ea"/>
                <a:cs typeface="+mn-cs"/>
              </a:rPr>
              <a:t>Females 18-39 (n=73), </a:t>
            </a:r>
            <a:r>
              <a:rPr lang="pt-BR" dirty="0" smtClean="0"/>
              <a:t> </a:t>
            </a:r>
            <a:r>
              <a:rPr lang="pt-BR" sz="1200" b="0" i="0" u="none" strike="noStrike" kern="1200" dirty="0" smtClean="0">
                <a:solidFill>
                  <a:schemeClr val="tx1"/>
                </a:solidFill>
                <a:effectLst/>
                <a:latin typeface="Arial" charset="0"/>
                <a:ea typeface="+mn-ea"/>
                <a:cs typeface="+mn-cs"/>
              </a:rPr>
              <a:t>Males 40-64 (n=127), </a:t>
            </a:r>
            <a:r>
              <a:rPr lang="pt-BR" dirty="0" smtClean="0"/>
              <a:t> </a:t>
            </a:r>
            <a:r>
              <a:rPr lang="pt-BR" sz="1200" b="0" i="0" u="none" strike="noStrike" kern="1200" dirty="0" smtClean="0">
                <a:solidFill>
                  <a:schemeClr val="tx1"/>
                </a:solidFill>
                <a:effectLst/>
                <a:latin typeface="Arial" charset="0"/>
                <a:ea typeface="+mn-ea"/>
                <a:cs typeface="+mn-cs"/>
              </a:rPr>
              <a:t>Females 40-64 (n=150), </a:t>
            </a:r>
            <a:r>
              <a:rPr lang="pt-BR" dirty="0" smtClean="0"/>
              <a:t> </a:t>
            </a:r>
            <a:r>
              <a:rPr lang="pt-BR" sz="1200" b="0" i="0" u="none" strike="noStrike" kern="1200" dirty="0" smtClean="0">
                <a:solidFill>
                  <a:schemeClr val="tx1"/>
                </a:solidFill>
                <a:effectLst/>
                <a:latin typeface="Arial" charset="0"/>
                <a:ea typeface="+mn-ea"/>
                <a:cs typeface="+mn-cs"/>
              </a:rPr>
              <a:t>Males 65+ (n=155), </a:t>
            </a:r>
            <a:r>
              <a:rPr lang="pt-BR" dirty="0" smtClean="0"/>
              <a:t> </a:t>
            </a:r>
            <a:r>
              <a:rPr lang="pt-BR" sz="1200" b="0" i="0" u="none" strike="noStrike" kern="1200" dirty="0" smtClean="0">
                <a:solidFill>
                  <a:schemeClr val="tx1"/>
                </a:solidFill>
                <a:effectLst/>
                <a:latin typeface="Arial" charset="0"/>
                <a:ea typeface="+mn-ea"/>
                <a:cs typeface="+mn-cs"/>
              </a:rPr>
              <a:t>Females 65+ (n=132), </a:t>
            </a:r>
            <a:r>
              <a:rPr lang="pt-BR" dirty="0" smtClean="0"/>
              <a:t> </a:t>
            </a:r>
            <a:r>
              <a:rPr lang="pt-BR" sz="1200" b="0" i="0" u="none" strike="noStrike" kern="1200" dirty="0" smtClean="0">
                <a:solidFill>
                  <a:schemeClr val="tx1"/>
                </a:solidFill>
                <a:effectLst/>
                <a:latin typeface="Arial" charset="0"/>
                <a:ea typeface="+mn-ea"/>
                <a:cs typeface="+mn-cs"/>
              </a:rPr>
              <a:t>Urban (n=401), </a:t>
            </a:r>
            <a:r>
              <a:rPr lang="pt-BR" dirty="0" smtClean="0"/>
              <a:t> </a:t>
            </a:r>
            <a:r>
              <a:rPr lang="pt-BR" sz="1200" b="0" i="0" u="none" strike="noStrike" kern="1200" dirty="0" smtClean="0">
                <a:solidFill>
                  <a:schemeClr val="tx1"/>
                </a:solidFill>
                <a:effectLst/>
                <a:latin typeface="Arial" charset="0"/>
                <a:ea typeface="+mn-ea"/>
                <a:cs typeface="+mn-cs"/>
              </a:rPr>
              <a:t>Suburban (n=247), </a:t>
            </a:r>
            <a:r>
              <a:rPr lang="pt-BR" dirty="0" smtClean="0"/>
              <a:t> </a:t>
            </a:r>
            <a:r>
              <a:rPr lang="pt-BR" sz="1200" b="0" i="0" u="none" strike="noStrike" kern="1200" dirty="0" smtClean="0">
                <a:solidFill>
                  <a:schemeClr val="tx1"/>
                </a:solidFill>
                <a:effectLst/>
                <a:latin typeface="Arial" charset="0"/>
                <a:ea typeface="+mn-ea"/>
                <a:cs typeface="+mn-cs"/>
              </a:rPr>
              <a:t>Rural (n=52)</a:t>
            </a:r>
          </a:p>
          <a:p>
            <a:r>
              <a:rPr lang="pt-BR" sz="1200" b="0" i="0" u="none" strike="noStrike" kern="1200" dirty="0" smtClean="0">
                <a:solidFill>
                  <a:schemeClr val="tx1"/>
                </a:solidFill>
                <a:effectLst/>
                <a:latin typeface="Arial" charset="0"/>
                <a:ea typeface="+mn-ea"/>
                <a:cs typeface="+mn-cs"/>
              </a:rPr>
              <a:t>Deep Vein Thrombosis: </a:t>
            </a:r>
            <a:r>
              <a:rPr lang="pt-BR" dirty="0" smtClean="0"/>
              <a:t> </a:t>
            </a:r>
            <a:r>
              <a:rPr lang="pt-BR" sz="1200" b="0" i="0" u="none" strike="noStrike" kern="1200" dirty="0" smtClean="0">
                <a:solidFill>
                  <a:schemeClr val="tx1"/>
                </a:solidFill>
                <a:effectLst/>
                <a:latin typeface="Arial" charset="0"/>
                <a:ea typeface="+mn-ea"/>
                <a:cs typeface="+mn-cs"/>
              </a:rPr>
              <a:t>Males 18-39 (n=23), </a:t>
            </a:r>
            <a:r>
              <a:rPr lang="pt-BR" dirty="0" smtClean="0"/>
              <a:t> </a:t>
            </a:r>
            <a:r>
              <a:rPr lang="pt-BR" sz="1200" b="0" i="0" u="none" strike="noStrike" kern="1200" dirty="0" smtClean="0">
                <a:solidFill>
                  <a:schemeClr val="tx1"/>
                </a:solidFill>
                <a:effectLst/>
                <a:latin typeface="Arial" charset="0"/>
                <a:ea typeface="+mn-ea"/>
                <a:cs typeface="+mn-cs"/>
              </a:rPr>
              <a:t>Females 18-39 (n=31), </a:t>
            </a:r>
            <a:r>
              <a:rPr lang="pt-BR" dirty="0" smtClean="0"/>
              <a:t> </a:t>
            </a:r>
            <a:r>
              <a:rPr lang="pt-BR" sz="1200" b="0" i="0" u="none" strike="noStrike" kern="1200" dirty="0" smtClean="0">
                <a:solidFill>
                  <a:schemeClr val="tx1"/>
                </a:solidFill>
                <a:effectLst/>
                <a:latin typeface="Arial" charset="0"/>
                <a:ea typeface="+mn-ea"/>
                <a:cs typeface="+mn-cs"/>
              </a:rPr>
              <a:t>Males 40-64 (n=50), </a:t>
            </a:r>
            <a:r>
              <a:rPr lang="pt-BR" dirty="0" smtClean="0"/>
              <a:t> </a:t>
            </a:r>
            <a:r>
              <a:rPr lang="pt-BR" sz="1200" b="0" i="0" u="none" strike="noStrike" kern="1200" dirty="0" smtClean="0">
                <a:solidFill>
                  <a:schemeClr val="tx1"/>
                </a:solidFill>
                <a:effectLst/>
                <a:latin typeface="Arial" charset="0"/>
                <a:ea typeface="+mn-ea"/>
                <a:cs typeface="+mn-cs"/>
              </a:rPr>
              <a:t>Females 40-64 (n=90), </a:t>
            </a:r>
            <a:r>
              <a:rPr lang="pt-BR" dirty="0" smtClean="0"/>
              <a:t> </a:t>
            </a:r>
            <a:r>
              <a:rPr lang="pt-BR" sz="1200" b="0" i="0" u="none" strike="noStrike" kern="1200" dirty="0" smtClean="0">
                <a:solidFill>
                  <a:schemeClr val="tx1"/>
                </a:solidFill>
                <a:effectLst/>
                <a:latin typeface="Arial" charset="0"/>
                <a:ea typeface="+mn-ea"/>
                <a:cs typeface="+mn-cs"/>
              </a:rPr>
              <a:t>Males 65+ (n=72), </a:t>
            </a:r>
            <a:r>
              <a:rPr lang="pt-BR" dirty="0" smtClean="0"/>
              <a:t> </a:t>
            </a:r>
            <a:r>
              <a:rPr lang="pt-BR" sz="1200" b="0" i="0" u="none" strike="noStrike" kern="1200" dirty="0" smtClean="0">
                <a:solidFill>
                  <a:schemeClr val="tx1"/>
                </a:solidFill>
                <a:effectLst/>
                <a:latin typeface="Arial" charset="0"/>
                <a:ea typeface="+mn-ea"/>
                <a:cs typeface="+mn-cs"/>
              </a:rPr>
              <a:t>Females 65+ (n=84), </a:t>
            </a:r>
            <a:r>
              <a:rPr lang="pt-BR" dirty="0" smtClean="0"/>
              <a:t> </a:t>
            </a:r>
            <a:r>
              <a:rPr lang="pt-BR" sz="1200" b="0" i="0" u="none" strike="noStrike" kern="1200" dirty="0" smtClean="0">
                <a:solidFill>
                  <a:schemeClr val="tx1"/>
                </a:solidFill>
                <a:effectLst/>
                <a:latin typeface="Arial" charset="0"/>
                <a:ea typeface="+mn-ea"/>
                <a:cs typeface="+mn-cs"/>
              </a:rPr>
              <a:t>Urban (n=201), </a:t>
            </a:r>
            <a:r>
              <a:rPr lang="pt-BR" dirty="0" smtClean="0"/>
              <a:t> </a:t>
            </a:r>
            <a:r>
              <a:rPr lang="pt-BR" sz="1200" b="0" i="0" u="none" strike="noStrike" kern="1200" dirty="0" smtClean="0">
                <a:solidFill>
                  <a:schemeClr val="tx1"/>
                </a:solidFill>
                <a:effectLst/>
                <a:latin typeface="Arial" charset="0"/>
                <a:ea typeface="+mn-ea"/>
                <a:cs typeface="+mn-cs"/>
              </a:rPr>
              <a:t>Suburban (n=122), </a:t>
            </a:r>
            <a:r>
              <a:rPr lang="pt-BR" dirty="0" smtClean="0"/>
              <a:t> </a:t>
            </a:r>
            <a:r>
              <a:rPr lang="pt-BR" sz="1200" b="0" i="0" u="none" strike="noStrike" kern="1200" dirty="0" smtClean="0">
                <a:solidFill>
                  <a:schemeClr val="tx1"/>
                </a:solidFill>
                <a:effectLst/>
                <a:latin typeface="Arial" charset="0"/>
                <a:ea typeface="+mn-ea"/>
                <a:cs typeface="+mn-cs"/>
              </a:rPr>
              <a:t>Rural (n=27)</a:t>
            </a:r>
          </a:p>
          <a:p>
            <a:r>
              <a:rPr lang="pt-BR" sz="1200" b="0" i="0" u="none" strike="noStrike" kern="1200" dirty="0" smtClean="0">
                <a:solidFill>
                  <a:schemeClr val="tx1"/>
                </a:solidFill>
                <a:effectLst/>
                <a:latin typeface="Arial" charset="0"/>
                <a:ea typeface="+mn-ea"/>
                <a:cs typeface="+mn-cs"/>
              </a:rPr>
              <a:t>AIDS: </a:t>
            </a:r>
            <a:r>
              <a:rPr lang="pt-BR" dirty="0" smtClean="0"/>
              <a:t> </a:t>
            </a:r>
            <a:r>
              <a:rPr lang="pt-BR" sz="1200" b="0" i="0" u="none" strike="noStrike" kern="1200" dirty="0" smtClean="0">
                <a:solidFill>
                  <a:schemeClr val="tx1"/>
                </a:solidFill>
                <a:effectLst/>
                <a:latin typeface="Arial" charset="0"/>
                <a:ea typeface="+mn-ea"/>
                <a:cs typeface="+mn-cs"/>
              </a:rPr>
              <a:t>Males 18-39 (n=67), </a:t>
            </a:r>
            <a:r>
              <a:rPr lang="pt-BR" dirty="0" smtClean="0"/>
              <a:t> </a:t>
            </a:r>
            <a:r>
              <a:rPr lang="pt-BR" sz="1200" b="0" i="0" u="none" strike="noStrike" kern="1200" dirty="0" smtClean="0">
                <a:solidFill>
                  <a:schemeClr val="tx1"/>
                </a:solidFill>
                <a:effectLst/>
                <a:latin typeface="Arial" charset="0"/>
                <a:ea typeface="+mn-ea"/>
                <a:cs typeface="+mn-cs"/>
              </a:rPr>
              <a:t>Females 18-39 (n=77), </a:t>
            </a:r>
            <a:r>
              <a:rPr lang="pt-BR" dirty="0" smtClean="0"/>
              <a:t> </a:t>
            </a:r>
            <a:r>
              <a:rPr lang="pt-BR" sz="1200" b="0" i="0" u="none" strike="noStrike" kern="1200" dirty="0" smtClean="0">
                <a:solidFill>
                  <a:schemeClr val="tx1"/>
                </a:solidFill>
                <a:effectLst/>
                <a:latin typeface="Arial" charset="0"/>
                <a:ea typeface="+mn-ea"/>
                <a:cs typeface="+mn-cs"/>
              </a:rPr>
              <a:t>Males 40-64 (n=133), </a:t>
            </a:r>
            <a:r>
              <a:rPr lang="pt-BR" dirty="0" smtClean="0"/>
              <a:t> </a:t>
            </a:r>
            <a:r>
              <a:rPr lang="pt-BR" sz="1200" b="0" i="0" u="none" strike="noStrike" kern="1200" dirty="0" smtClean="0">
                <a:solidFill>
                  <a:schemeClr val="tx1"/>
                </a:solidFill>
                <a:effectLst/>
                <a:latin typeface="Arial" charset="0"/>
                <a:ea typeface="+mn-ea"/>
                <a:cs typeface="+mn-cs"/>
              </a:rPr>
              <a:t>Females 40-64 (n=149), </a:t>
            </a:r>
            <a:r>
              <a:rPr lang="pt-BR" dirty="0" smtClean="0"/>
              <a:t> </a:t>
            </a:r>
            <a:r>
              <a:rPr lang="pt-BR" sz="1200" b="0" i="0" u="none" strike="noStrike" kern="1200" dirty="0" smtClean="0">
                <a:solidFill>
                  <a:schemeClr val="tx1"/>
                </a:solidFill>
                <a:effectLst/>
                <a:latin typeface="Arial" charset="0"/>
                <a:ea typeface="+mn-ea"/>
                <a:cs typeface="+mn-cs"/>
              </a:rPr>
              <a:t>Males 65+ (n=155), </a:t>
            </a:r>
            <a:r>
              <a:rPr lang="pt-BR" dirty="0" smtClean="0"/>
              <a:t> </a:t>
            </a:r>
            <a:r>
              <a:rPr lang="pt-BR" sz="1200" b="0" i="0" u="none" strike="noStrike" kern="1200" dirty="0" smtClean="0">
                <a:solidFill>
                  <a:schemeClr val="tx1"/>
                </a:solidFill>
                <a:effectLst/>
                <a:latin typeface="Arial" charset="0"/>
                <a:ea typeface="+mn-ea"/>
                <a:cs typeface="+mn-cs"/>
              </a:rPr>
              <a:t>Females 65+ (n=131), </a:t>
            </a:r>
            <a:r>
              <a:rPr lang="pt-BR" dirty="0" smtClean="0"/>
              <a:t> </a:t>
            </a:r>
            <a:r>
              <a:rPr lang="pt-BR" sz="1200" b="0" i="0" u="none" strike="noStrike" kern="1200" dirty="0" smtClean="0">
                <a:solidFill>
                  <a:schemeClr val="tx1"/>
                </a:solidFill>
                <a:effectLst/>
                <a:latin typeface="Arial" charset="0"/>
                <a:ea typeface="+mn-ea"/>
                <a:cs typeface="+mn-cs"/>
              </a:rPr>
              <a:t>Urban (n=411), </a:t>
            </a:r>
            <a:r>
              <a:rPr lang="pt-BR" dirty="0" smtClean="0"/>
              <a:t> </a:t>
            </a:r>
            <a:r>
              <a:rPr lang="pt-BR" sz="1200" b="0" i="0" u="none" strike="noStrike" kern="1200" dirty="0" smtClean="0">
                <a:solidFill>
                  <a:schemeClr val="tx1"/>
                </a:solidFill>
                <a:effectLst/>
                <a:latin typeface="Arial" charset="0"/>
                <a:ea typeface="+mn-ea"/>
                <a:cs typeface="+mn-cs"/>
              </a:rPr>
              <a:t>Suburban (n=247), </a:t>
            </a:r>
            <a:r>
              <a:rPr lang="pt-BR" dirty="0" smtClean="0"/>
              <a:t> </a:t>
            </a:r>
            <a:r>
              <a:rPr lang="pt-BR" sz="1200" b="0" i="0" u="none" strike="noStrike" kern="1200" dirty="0" smtClean="0">
                <a:solidFill>
                  <a:schemeClr val="tx1"/>
                </a:solidFill>
                <a:effectLst/>
                <a:latin typeface="Arial" charset="0"/>
                <a:ea typeface="+mn-ea"/>
                <a:cs typeface="+mn-cs"/>
              </a:rPr>
              <a:t>Rural (n=54)</a:t>
            </a:r>
          </a:p>
          <a:p>
            <a:r>
              <a:rPr lang="pt-BR" sz="1200" b="0" i="0" u="none" strike="noStrike" kern="1200" dirty="0" smtClean="0">
                <a:solidFill>
                  <a:schemeClr val="tx1"/>
                </a:solidFill>
                <a:effectLst/>
                <a:latin typeface="Arial" charset="0"/>
                <a:ea typeface="+mn-ea"/>
                <a:cs typeface="+mn-cs"/>
              </a:rPr>
              <a:t>Pulmonary Embolism: </a:t>
            </a:r>
            <a:r>
              <a:rPr lang="pt-BR" dirty="0" smtClean="0"/>
              <a:t> </a:t>
            </a:r>
            <a:r>
              <a:rPr lang="pt-BR" sz="1200" b="0" i="0" u="none" strike="noStrike" kern="1200" dirty="0" smtClean="0">
                <a:solidFill>
                  <a:schemeClr val="tx1"/>
                </a:solidFill>
                <a:effectLst/>
                <a:latin typeface="Arial" charset="0"/>
                <a:ea typeface="+mn-ea"/>
                <a:cs typeface="+mn-cs"/>
              </a:rPr>
              <a:t>Males 18-39 (n=37), </a:t>
            </a:r>
            <a:r>
              <a:rPr lang="pt-BR" dirty="0" smtClean="0"/>
              <a:t> </a:t>
            </a:r>
            <a:r>
              <a:rPr lang="pt-BR" sz="1200" b="0" i="0" u="none" strike="noStrike" kern="1200" dirty="0" smtClean="0">
                <a:solidFill>
                  <a:schemeClr val="tx1"/>
                </a:solidFill>
                <a:effectLst/>
                <a:latin typeface="Arial" charset="0"/>
                <a:ea typeface="+mn-ea"/>
                <a:cs typeface="+mn-cs"/>
              </a:rPr>
              <a:t>Females 18-39 (n=48), </a:t>
            </a:r>
            <a:r>
              <a:rPr lang="pt-BR" dirty="0" smtClean="0"/>
              <a:t> </a:t>
            </a:r>
            <a:r>
              <a:rPr lang="pt-BR" sz="1200" b="0" i="0" u="none" strike="noStrike" kern="1200" dirty="0" smtClean="0">
                <a:solidFill>
                  <a:schemeClr val="tx1"/>
                </a:solidFill>
                <a:effectLst/>
                <a:latin typeface="Arial" charset="0"/>
                <a:ea typeface="+mn-ea"/>
                <a:cs typeface="+mn-cs"/>
              </a:rPr>
              <a:t>Males 40-64 (n=90), </a:t>
            </a:r>
            <a:r>
              <a:rPr lang="pt-BR" dirty="0" smtClean="0"/>
              <a:t> </a:t>
            </a:r>
            <a:r>
              <a:rPr lang="pt-BR" sz="1200" b="0" i="0" u="none" strike="noStrike" kern="1200" dirty="0" smtClean="0">
                <a:solidFill>
                  <a:schemeClr val="tx1"/>
                </a:solidFill>
                <a:effectLst/>
                <a:latin typeface="Arial" charset="0"/>
                <a:ea typeface="+mn-ea"/>
                <a:cs typeface="+mn-cs"/>
              </a:rPr>
              <a:t>Females 40-64 (n=126), </a:t>
            </a:r>
            <a:r>
              <a:rPr lang="pt-BR" dirty="0" smtClean="0"/>
              <a:t> </a:t>
            </a:r>
            <a:r>
              <a:rPr lang="pt-BR" sz="1200" b="0" i="0" u="none" strike="noStrike" kern="1200" dirty="0" smtClean="0">
                <a:solidFill>
                  <a:schemeClr val="tx1"/>
                </a:solidFill>
                <a:effectLst/>
                <a:latin typeface="Arial" charset="0"/>
                <a:ea typeface="+mn-ea"/>
                <a:cs typeface="+mn-cs"/>
              </a:rPr>
              <a:t>Males 65+ (n=122), </a:t>
            </a:r>
            <a:r>
              <a:rPr lang="pt-BR" dirty="0" smtClean="0"/>
              <a:t> </a:t>
            </a:r>
            <a:r>
              <a:rPr lang="pt-BR" sz="1200" b="0" i="0" u="none" strike="noStrike" kern="1200" dirty="0" smtClean="0">
                <a:solidFill>
                  <a:schemeClr val="tx1"/>
                </a:solidFill>
                <a:effectLst/>
                <a:latin typeface="Arial" charset="0"/>
                <a:ea typeface="+mn-ea"/>
                <a:cs typeface="+mn-cs"/>
              </a:rPr>
              <a:t>Females 65+ (n=110), </a:t>
            </a:r>
            <a:r>
              <a:rPr lang="pt-BR" dirty="0" smtClean="0"/>
              <a:t> </a:t>
            </a:r>
            <a:r>
              <a:rPr lang="pt-BR" sz="1200" b="0" i="0" u="none" strike="noStrike" kern="1200" dirty="0" smtClean="0">
                <a:solidFill>
                  <a:schemeClr val="tx1"/>
                </a:solidFill>
                <a:effectLst/>
                <a:latin typeface="Arial" charset="0"/>
                <a:ea typeface="+mn-ea"/>
                <a:cs typeface="+mn-cs"/>
              </a:rPr>
              <a:t>Urban (n=301), </a:t>
            </a:r>
            <a:r>
              <a:rPr lang="pt-BR" dirty="0" smtClean="0"/>
              <a:t> </a:t>
            </a:r>
            <a:r>
              <a:rPr lang="pt-BR" sz="1200" b="0" i="0" u="none" strike="noStrike" kern="1200" dirty="0" smtClean="0">
                <a:solidFill>
                  <a:schemeClr val="tx1"/>
                </a:solidFill>
                <a:effectLst/>
                <a:latin typeface="Arial" charset="0"/>
                <a:ea typeface="+mn-ea"/>
                <a:cs typeface="+mn-cs"/>
              </a:rPr>
              <a:t>Suburban (n=188), </a:t>
            </a:r>
            <a:r>
              <a:rPr lang="pt-BR" dirty="0" smtClean="0"/>
              <a:t> </a:t>
            </a:r>
            <a:r>
              <a:rPr lang="pt-BR" sz="1200" b="0" i="0" u="none" strike="noStrike" kern="1200" dirty="0" smtClean="0">
                <a:solidFill>
                  <a:schemeClr val="tx1"/>
                </a:solidFill>
                <a:effectLst/>
                <a:latin typeface="Arial" charset="0"/>
                <a:ea typeface="+mn-ea"/>
                <a:cs typeface="+mn-cs"/>
              </a:rPr>
              <a:t>Rural (n=44)</a:t>
            </a:r>
          </a:p>
          <a:p>
            <a:r>
              <a:rPr lang="pt-BR" sz="1200" b="0" i="0" u="none" strike="noStrike" kern="1200" dirty="0" smtClean="0">
                <a:solidFill>
                  <a:schemeClr val="tx1"/>
                </a:solidFill>
                <a:effectLst/>
                <a:latin typeface="Arial" charset="0"/>
                <a:ea typeface="+mn-ea"/>
                <a:cs typeface="+mn-cs"/>
              </a:rPr>
              <a:t>High Blood Pressure: </a:t>
            </a:r>
            <a:r>
              <a:rPr lang="pt-BR" dirty="0" smtClean="0"/>
              <a:t> </a:t>
            </a:r>
            <a:r>
              <a:rPr lang="pt-BR" sz="1200" b="0" i="0" u="none" strike="noStrike" kern="1200" dirty="0" smtClean="0">
                <a:solidFill>
                  <a:schemeClr val="tx1"/>
                </a:solidFill>
                <a:effectLst/>
                <a:latin typeface="Arial" charset="0"/>
                <a:ea typeface="+mn-ea"/>
                <a:cs typeface="+mn-cs"/>
              </a:rPr>
              <a:t>Males 18-39 (n=65), </a:t>
            </a:r>
            <a:r>
              <a:rPr lang="pt-BR" dirty="0" smtClean="0"/>
              <a:t> </a:t>
            </a:r>
            <a:r>
              <a:rPr lang="pt-BR" sz="1200" b="0" i="0" u="none" strike="noStrike" kern="1200" dirty="0" smtClean="0">
                <a:solidFill>
                  <a:schemeClr val="tx1"/>
                </a:solidFill>
                <a:effectLst/>
                <a:latin typeface="Arial" charset="0"/>
                <a:ea typeface="+mn-ea"/>
                <a:cs typeface="+mn-cs"/>
              </a:rPr>
              <a:t>Females 18-39 (n=74), </a:t>
            </a:r>
            <a:r>
              <a:rPr lang="pt-BR" dirty="0" smtClean="0"/>
              <a:t> </a:t>
            </a:r>
            <a:r>
              <a:rPr lang="pt-BR" sz="1200" b="0" i="0" u="none" strike="noStrike" kern="1200" dirty="0" smtClean="0">
                <a:solidFill>
                  <a:schemeClr val="tx1"/>
                </a:solidFill>
                <a:effectLst/>
                <a:latin typeface="Arial" charset="0"/>
                <a:ea typeface="+mn-ea"/>
                <a:cs typeface="+mn-cs"/>
              </a:rPr>
              <a:t>Males 40-64 (n=131), </a:t>
            </a:r>
            <a:r>
              <a:rPr lang="pt-BR" dirty="0" smtClean="0"/>
              <a:t> </a:t>
            </a:r>
            <a:r>
              <a:rPr lang="pt-BR" sz="1200" b="0" i="0" u="none" strike="noStrike" kern="1200" dirty="0" smtClean="0">
                <a:solidFill>
                  <a:schemeClr val="tx1"/>
                </a:solidFill>
                <a:effectLst/>
                <a:latin typeface="Arial" charset="0"/>
                <a:ea typeface="+mn-ea"/>
                <a:cs typeface="+mn-cs"/>
              </a:rPr>
              <a:t>Females 40-64 (n=151), </a:t>
            </a:r>
            <a:r>
              <a:rPr lang="pt-BR" dirty="0" smtClean="0"/>
              <a:t> </a:t>
            </a:r>
            <a:r>
              <a:rPr lang="pt-BR" sz="1200" b="0" i="0" u="none" strike="noStrike" kern="1200" dirty="0" smtClean="0">
                <a:solidFill>
                  <a:schemeClr val="tx1"/>
                </a:solidFill>
                <a:effectLst/>
                <a:latin typeface="Arial" charset="0"/>
                <a:ea typeface="+mn-ea"/>
                <a:cs typeface="+mn-cs"/>
              </a:rPr>
              <a:t>Males 65+ (n=159), </a:t>
            </a:r>
            <a:r>
              <a:rPr lang="pt-BR" dirty="0" smtClean="0"/>
              <a:t> </a:t>
            </a:r>
            <a:r>
              <a:rPr lang="pt-BR" sz="1200" b="0" i="0" u="none" strike="noStrike" kern="1200" dirty="0" smtClean="0">
                <a:solidFill>
                  <a:schemeClr val="tx1"/>
                </a:solidFill>
                <a:effectLst/>
                <a:latin typeface="Arial" charset="0"/>
                <a:ea typeface="+mn-ea"/>
                <a:cs typeface="+mn-cs"/>
              </a:rPr>
              <a:t>Females 65+ (n=137), </a:t>
            </a:r>
            <a:r>
              <a:rPr lang="pt-BR" dirty="0" smtClean="0"/>
              <a:t> </a:t>
            </a:r>
            <a:r>
              <a:rPr lang="pt-BR" sz="1200" b="0" i="0" u="none" strike="noStrike" kern="1200" dirty="0" smtClean="0">
                <a:solidFill>
                  <a:schemeClr val="tx1"/>
                </a:solidFill>
                <a:effectLst/>
                <a:latin typeface="Arial" charset="0"/>
                <a:ea typeface="+mn-ea"/>
                <a:cs typeface="+mn-cs"/>
              </a:rPr>
              <a:t>Urban (n=414), </a:t>
            </a:r>
            <a:r>
              <a:rPr lang="pt-BR" dirty="0" smtClean="0"/>
              <a:t> </a:t>
            </a:r>
            <a:r>
              <a:rPr lang="pt-BR" sz="1200" b="0" i="0" u="none" strike="noStrike" kern="1200" dirty="0" smtClean="0">
                <a:solidFill>
                  <a:schemeClr val="tx1"/>
                </a:solidFill>
                <a:effectLst/>
                <a:latin typeface="Arial" charset="0"/>
                <a:ea typeface="+mn-ea"/>
                <a:cs typeface="+mn-cs"/>
              </a:rPr>
              <a:t>Suburban (n=247), </a:t>
            </a:r>
            <a:r>
              <a:rPr lang="pt-BR" dirty="0" smtClean="0"/>
              <a:t> </a:t>
            </a:r>
            <a:r>
              <a:rPr lang="pt-BR" sz="1200" b="0" i="0" u="none" strike="noStrike" kern="1200" dirty="0" smtClean="0">
                <a:solidFill>
                  <a:schemeClr val="tx1"/>
                </a:solidFill>
                <a:effectLst/>
                <a:latin typeface="Arial" charset="0"/>
                <a:ea typeface="+mn-ea"/>
                <a:cs typeface="+mn-cs"/>
              </a:rPr>
              <a:t>Rural (n=56)</a:t>
            </a:r>
          </a:p>
          <a:p>
            <a:r>
              <a:rPr lang="pt-BR" sz="1200" b="0" i="0" u="none" strike="noStrike" kern="1200" dirty="0" smtClean="0">
                <a:solidFill>
                  <a:schemeClr val="tx1"/>
                </a:solidFill>
                <a:effectLst/>
                <a:latin typeface="Arial" charset="0"/>
                <a:ea typeface="+mn-ea"/>
                <a:cs typeface="+mn-cs"/>
              </a:rPr>
              <a:t>Breast Cancer: </a:t>
            </a:r>
            <a:r>
              <a:rPr lang="pt-BR" dirty="0" smtClean="0"/>
              <a:t> </a:t>
            </a:r>
            <a:r>
              <a:rPr lang="pt-BR" sz="1200" b="0" i="0" u="none" strike="noStrike" kern="1200" dirty="0" smtClean="0">
                <a:solidFill>
                  <a:schemeClr val="tx1"/>
                </a:solidFill>
                <a:effectLst/>
                <a:latin typeface="Arial" charset="0"/>
                <a:ea typeface="+mn-ea"/>
                <a:cs typeface="+mn-cs"/>
              </a:rPr>
              <a:t>Males 18-39 (n=0), </a:t>
            </a:r>
            <a:r>
              <a:rPr lang="pt-BR" dirty="0" smtClean="0"/>
              <a:t> </a:t>
            </a:r>
            <a:r>
              <a:rPr lang="pt-BR" sz="1200" b="0" i="0" u="none" strike="noStrike" kern="1200" dirty="0" smtClean="0">
                <a:solidFill>
                  <a:schemeClr val="tx1"/>
                </a:solidFill>
                <a:effectLst/>
                <a:latin typeface="Arial" charset="0"/>
                <a:ea typeface="+mn-ea"/>
                <a:cs typeface="+mn-cs"/>
              </a:rPr>
              <a:t>Females 18-39 (n=77), </a:t>
            </a:r>
            <a:r>
              <a:rPr lang="pt-BR" dirty="0" smtClean="0"/>
              <a:t> </a:t>
            </a:r>
            <a:r>
              <a:rPr lang="pt-BR" sz="1200" b="0" i="0" u="none" strike="noStrike" kern="1200" dirty="0" smtClean="0">
                <a:solidFill>
                  <a:schemeClr val="tx1"/>
                </a:solidFill>
                <a:effectLst/>
                <a:latin typeface="Arial" charset="0"/>
                <a:ea typeface="+mn-ea"/>
                <a:cs typeface="+mn-cs"/>
              </a:rPr>
              <a:t>Males 40-64 (n=0), </a:t>
            </a:r>
            <a:r>
              <a:rPr lang="pt-BR" dirty="0" smtClean="0"/>
              <a:t> </a:t>
            </a:r>
            <a:r>
              <a:rPr lang="pt-BR" sz="1200" b="0" i="0" u="none" strike="noStrike" kern="1200" dirty="0" smtClean="0">
                <a:solidFill>
                  <a:schemeClr val="tx1"/>
                </a:solidFill>
                <a:effectLst/>
                <a:latin typeface="Arial" charset="0"/>
                <a:ea typeface="+mn-ea"/>
                <a:cs typeface="+mn-cs"/>
              </a:rPr>
              <a:t>Females 40-64 (n=153), </a:t>
            </a:r>
            <a:r>
              <a:rPr lang="pt-BR" dirty="0" smtClean="0"/>
              <a:t> </a:t>
            </a:r>
            <a:r>
              <a:rPr lang="pt-BR" sz="1200" b="0" i="0" u="none" strike="noStrike" kern="1200" dirty="0" smtClean="0">
                <a:solidFill>
                  <a:schemeClr val="tx1"/>
                </a:solidFill>
                <a:effectLst/>
                <a:latin typeface="Arial" charset="0"/>
                <a:ea typeface="+mn-ea"/>
                <a:cs typeface="+mn-cs"/>
              </a:rPr>
              <a:t>Males 65+ (n=0), </a:t>
            </a:r>
            <a:r>
              <a:rPr lang="pt-BR" dirty="0" smtClean="0"/>
              <a:t> </a:t>
            </a:r>
            <a:r>
              <a:rPr lang="pt-BR" sz="1200" b="0" i="0" u="none" strike="noStrike" kern="1200" dirty="0" smtClean="0">
                <a:solidFill>
                  <a:schemeClr val="tx1"/>
                </a:solidFill>
                <a:effectLst/>
                <a:latin typeface="Arial" charset="0"/>
                <a:ea typeface="+mn-ea"/>
                <a:cs typeface="+mn-cs"/>
              </a:rPr>
              <a:t>Females 65+ (n=137), </a:t>
            </a:r>
            <a:r>
              <a:rPr lang="pt-BR" dirty="0" smtClean="0"/>
              <a:t> </a:t>
            </a:r>
            <a:r>
              <a:rPr lang="pt-BR" sz="1200" b="0" i="0" u="none" strike="noStrike" kern="1200" dirty="0" smtClean="0">
                <a:solidFill>
                  <a:schemeClr val="tx1"/>
                </a:solidFill>
                <a:effectLst/>
                <a:latin typeface="Arial" charset="0"/>
                <a:ea typeface="+mn-ea"/>
                <a:cs typeface="+mn-cs"/>
              </a:rPr>
              <a:t>Urban (n=197), </a:t>
            </a:r>
            <a:r>
              <a:rPr lang="pt-BR" dirty="0" smtClean="0"/>
              <a:t> </a:t>
            </a:r>
            <a:r>
              <a:rPr lang="pt-BR" sz="1200" b="0" i="0" u="none" strike="noStrike" kern="1200" dirty="0" smtClean="0">
                <a:solidFill>
                  <a:schemeClr val="tx1"/>
                </a:solidFill>
                <a:effectLst/>
                <a:latin typeface="Arial" charset="0"/>
                <a:ea typeface="+mn-ea"/>
                <a:cs typeface="+mn-cs"/>
              </a:rPr>
              <a:t>Suburban (n=138), </a:t>
            </a:r>
            <a:r>
              <a:rPr lang="pt-BR" dirty="0" smtClean="0"/>
              <a:t> </a:t>
            </a:r>
            <a:r>
              <a:rPr lang="pt-BR" sz="1200" b="0" i="0" u="none" strike="noStrike" kern="1200" dirty="0" smtClean="0">
                <a:solidFill>
                  <a:schemeClr val="tx1"/>
                </a:solidFill>
                <a:effectLst/>
                <a:latin typeface="Arial" charset="0"/>
                <a:ea typeface="+mn-ea"/>
                <a:cs typeface="+mn-cs"/>
              </a:rPr>
              <a:t>Rural (n=32)</a:t>
            </a:r>
          </a:p>
          <a:p>
            <a:r>
              <a:rPr lang="pt-BR" sz="1200" b="0" i="0" u="none" strike="noStrike" kern="1200" dirty="0" smtClean="0">
                <a:solidFill>
                  <a:schemeClr val="tx1"/>
                </a:solidFill>
                <a:effectLst/>
                <a:latin typeface="Arial" charset="0"/>
                <a:ea typeface="+mn-ea"/>
                <a:cs typeface="+mn-cs"/>
              </a:rPr>
              <a:t>Prostate Cancer: </a:t>
            </a:r>
            <a:r>
              <a:rPr lang="pt-BR" dirty="0" smtClean="0"/>
              <a:t> </a:t>
            </a:r>
            <a:r>
              <a:rPr lang="pt-BR" sz="1200" b="0" i="0" u="none" strike="noStrike" kern="1200" dirty="0" smtClean="0">
                <a:solidFill>
                  <a:schemeClr val="tx1"/>
                </a:solidFill>
                <a:effectLst/>
                <a:latin typeface="Arial" charset="0"/>
                <a:ea typeface="+mn-ea"/>
                <a:cs typeface="+mn-cs"/>
              </a:rPr>
              <a:t>Males 18-39 (n=65), </a:t>
            </a:r>
            <a:r>
              <a:rPr lang="pt-BR" dirty="0" smtClean="0"/>
              <a:t> </a:t>
            </a:r>
            <a:r>
              <a:rPr lang="pt-BR" sz="1200" b="0" i="0" u="none" strike="noStrike" kern="1200" dirty="0" smtClean="0">
                <a:solidFill>
                  <a:schemeClr val="tx1"/>
                </a:solidFill>
                <a:effectLst/>
                <a:latin typeface="Arial" charset="0"/>
                <a:ea typeface="+mn-ea"/>
                <a:cs typeface="+mn-cs"/>
              </a:rPr>
              <a:t>Females 18-39 (n=0), </a:t>
            </a:r>
            <a:r>
              <a:rPr lang="pt-BR" dirty="0" smtClean="0"/>
              <a:t> </a:t>
            </a:r>
            <a:r>
              <a:rPr lang="pt-BR" sz="1200" b="0" i="0" u="none" strike="noStrike" kern="1200" dirty="0" smtClean="0">
                <a:solidFill>
                  <a:schemeClr val="tx1"/>
                </a:solidFill>
                <a:effectLst/>
                <a:latin typeface="Arial" charset="0"/>
                <a:ea typeface="+mn-ea"/>
                <a:cs typeface="+mn-cs"/>
              </a:rPr>
              <a:t>Males 40-64 (n=128), </a:t>
            </a:r>
            <a:r>
              <a:rPr lang="pt-BR" dirty="0" smtClean="0"/>
              <a:t> </a:t>
            </a:r>
            <a:r>
              <a:rPr lang="pt-BR" sz="1200" b="0" i="0" u="none" strike="noStrike" kern="1200" dirty="0" smtClean="0">
                <a:solidFill>
                  <a:schemeClr val="tx1"/>
                </a:solidFill>
                <a:effectLst/>
                <a:latin typeface="Arial" charset="0"/>
                <a:ea typeface="+mn-ea"/>
                <a:cs typeface="+mn-cs"/>
              </a:rPr>
              <a:t>Females 40-64 (n=0), </a:t>
            </a:r>
            <a:r>
              <a:rPr lang="pt-BR" dirty="0" smtClean="0"/>
              <a:t> </a:t>
            </a:r>
            <a:r>
              <a:rPr lang="pt-BR" sz="1200" b="0" i="0" u="none" strike="noStrike" kern="1200" dirty="0" smtClean="0">
                <a:solidFill>
                  <a:schemeClr val="tx1"/>
                </a:solidFill>
                <a:effectLst/>
                <a:latin typeface="Arial" charset="0"/>
                <a:ea typeface="+mn-ea"/>
                <a:cs typeface="+mn-cs"/>
              </a:rPr>
              <a:t>Males 65+ (n=160), </a:t>
            </a:r>
            <a:r>
              <a:rPr lang="pt-BR" dirty="0" smtClean="0"/>
              <a:t> </a:t>
            </a:r>
            <a:r>
              <a:rPr lang="pt-BR" sz="1200" b="0" i="0" u="none" strike="noStrike" kern="1200" dirty="0" smtClean="0">
                <a:solidFill>
                  <a:schemeClr val="tx1"/>
                </a:solidFill>
                <a:effectLst/>
                <a:latin typeface="Arial" charset="0"/>
                <a:ea typeface="+mn-ea"/>
                <a:cs typeface="+mn-cs"/>
              </a:rPr>
              <a:t>Females 65+ (n=0), </a:t>
            </a:r>
            <a:r>
              <a:rPr lang="pt-BR" dirty="0" smtClean="0"/>
              <a:t> </a:t>
            </a:r>
            <a:r>
              <a:rPr lang="pt-BR" sz="1200" b="0" i="0" u="none" strike="noStrike" kern="1200" dirty="0" smtClean="0">
                <a:solidFill>
                  <a:schemeClr val="tx1"/>
                </a:solidFill>
                <a:effectLst/>
                <a:latin typeface="Arial" charset="0"/>
                <a:ea typeface="+mn-ea"/>
                <a:cs typeface="+mn-cs"/>
              </a:rPr>
              <a:t>Urban (n=217), </a:t>
            </a:r>
            <a:r>
              <a:rPr lang="pt-BR" dirty="0" smtClean="0"/>
              <a:t> </a:t>
            </a:r>
            <a:r>
              <a:rPr lang="pt-BR" sz="1200" b="0" i="0" u="none" strike="noStrike" kern="1200" dirty="0" smtClean="0">
                <a:solidFill>
                  <a:schemeClr val="tx1"/>
                </a:solidFill>
                <a:effectLst/>
                <a:latin typeface="Arial" charset="0"/>
                <a:ea typeface="+mn-ea"/>
                <a:cs typeface="+mn-cs"/>
              </a:rPr>
              <a:t>Suburban (n=112), </a:t>
            </a:r>
            <a:r>
              <a:rPr lang="pt-BR" dirty="0" smtClean="0"/>
              <a:t> </a:t>
            </a:r>
            <a:r>
              <a:rPr lang="pt-BR" sz="1200" b="0" i="0" u="none" strike="noStrike" kern="1200" dirty="0" smtClean="0">
                <a:solidFill>
                  <a:schemeClr val="tx1"/>
                </a:solidFill>
                <a:effectLst/>
                <a:latin typeface="Arial" charset="0"/>
                <a:ea typeface="+mn-ea"/>
                <a:cs typeface="+mn-cs"/>
              </a:rPr>
              <a:t>Rural (n=24)</a:t>
            </a:r>
            <a:endParaRPr lang="en-US" dirty="0"/>
          </a:p>
        </p:txBody>
      </p:sp>
      <p:sp>
        <p:nvSpPr>
          <p:cNvPr id="4" name="Slide Number Placeholder 3"/>
          <p:cNvSpPr>
            <a:spLocks noGrp="1"/>
          </p:cNvSpPr>
          <p:nvPr>
            <p:ph type="sldNum" sz="quarter" idx="10"/>
          </p:nvPr>
        </p:nvSpPr>
        <p:spPr/>
        <p:txBody>
          <a:bodyPr/>
          <a:lstStyle/>
          <a:p>
            <a:fld id="{B071385B-D6F2-42F4-9560-DDAAB26E7B7A}" type="slidenum">
              <a:rPr lang="en-US" smtClean="0"/>
              <a:pPr/>
              <a:t>88</a:t>
            </a:fld>
            <a:endParaRPr lang="en-US"/>
          </a:p>
        </p:txBody>
      </p:sp>
    </p:spTree>
    <p:extLst>
      <p:ext uri="{BB962C8B-B14F-4D97-AF65-F5344CB8AC3E}">
        <p14:creationId xmlns:p14="http://schemas.microsoft.com/office/powerpoint/2010/main" val="256185174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pt-BR" sz="1200" b="0" i="0" u="none" strike="noStrike" kern="1200" dirty="0" smtClean="0">
                <a:solidFill>
                  <a:schemeClr val="tx1"/>
                </a:solidFill>
                <a:effectLst/>
                <a:latin typeface="Arial" charset="0"/>
                <a:ea typeface="+mn-ea"/>
                <a:cs typeface="+mn-cs"/>
              </a:rPr>
              <a:t>Heart Attack: </a:t>
            </a:r>
            <a:r>
              <a:rPr lang="pt-BR" dirty="0" smtClean="0"/>
              <a:t> </a:t>
            </a:r>
            <a:r>
              <a:rPr lang="pt-BR" sz="1200" b="0" i="0" u="none" strike="noStrike" kern="1200" dirty="0" smtClean="0">
                <a:solidFill>
                  <a:schemeClr val="tx1"/>
                </a:solidFill>
                <a:effectLst/>
                <a:latin typeface="Arial" charset="0"/>
                <a:ea typeface="+mn-ea"/>
                <a:cs typeface="+mn-cs"/>
              </a:rPr>
              <a:t>Males 18-39 (n=66), </a:t>
            </a:r>
            <a:r>
              <a:rPr lang="pt-BR" dirty="0" smtClean="0"/>
              <a:t> </a:t>
            </a:r>
            <a:r>
              <a:rPr lang="pt-BR" sz="1200" b="0" i="0" u="none" strike="noStrike" kern="1200" dirty="0" smtClean="0">
                <a:solidFill>
                  <a:schemeClr val="tx1"/>
                </a:solidFill>
                <a:effectLst/>
                <a:latin typeface="Arial" charset="0"/>
                <a:ea typeface="+mn-ea"/>
                <a:cs typeface="+mn-cs"/>
              </a:rPr>
              <a:t>Females 18-39 (n=76), </a:t>
            </a:r>
            <a:r>
              <a:rPr lang="pt-BR" dirty="0" smtClean="0"/>
              <a:t> </a:t>
            </a:r>
            <a:r>
              <a:rPr lang="pt-BR" sz="1200" b="0" i="0" u="none" strike="noStrike" kern="1200" dirty="0" smtClean="0">
                <a:solidFill>
                  <a:schemeClr val="tx1"/>
                </a:solidFill>
                <a:effectLst/>
                <a:latin typeface="Arial" charset="0"/>
                <a:ea typeface="+mn-ea"/>
                <a:cs typeface="+mn-cs"/>
              </a:rPr>
              <a:t>Males 40-64 (n=134), </a:t>
            </a:r>
            <a:r>
              <a:rPr lang="pt-BR" dirty="0" smtClean="0"/>
              <a:t> </a:t>
            </a:r>
            <a:r>
              <a:rPr lang="pt-BR" sz="1200" b="0" i="0" u="none" strike="noStrike" kern="1200" dirty="0" smtClean="0">
                <a:solidFill>
                  <a:schemeClr val="tx1"/>
                </a:solidFill>
                <a:effectLst/>
                <a:latin typeface="Arial" charset="0"/>
                <a:ea typeface="+mn-ea"/>
                <a:cs typeface="+mn-cs"/>
              </a:rPr>
              <a:t>Females 40-64 (n=152), </a:t>
            </a:r>
            <a:r>
              <a:rPr lang="pt-BR" dirty="0" smtClean="0"/>
              <a:t> </a:t>
            </a:r>
            <a:r>
              <a:rPr lang="pt-BR" sz="1200" b="0" i="0" u="none" strike="noStrike" kern="1200" dirty="0" smtClean="0">
                <a:solidFill>
                  <a:schemeClr val="tx1"/>
                </a:solidFill>
                <a:effectLst/>
                <a:latin typeface="Arial" charset="0"/>
                <a:ea typeface="+mn-ea"/>
                <a:cs typeface="+mn-cs"/>
              </a:rPr>
              <a:t>Males 65+ (n=163), </a:t>
            </a:r>
            <a:r>
              <a:rPr lang="pt-BR" dirty="0" smtClean="0"/>
              <a:t> </a:t>
            </a:r>
            <a:r>
              <a:rPr lang="pt-BR" sz="1200" b="0" i="0" u="none" strike="noStrike" kern="1200" dirty="0" smtClean="0">
                <a:solidFill>
                  <a:schemeClr val="tx1"/>
                </a:solidFill>
                <a:effectLst/>
                <a:latin typeface="Arial" charset="0"/>
                <a:ea typeface="+mn-ea"/>
                <a:cs typeface="+mn-cs"/>
              </a:rPr>
              <a:t>Females 65+ (n=135), </a:t>
            </a:r>
            <a:r>
              <a:rPr lang="pt-BR" dirty="0" smtClean="0"/>
              <a:t> </a:t>
            </a:r>
            <a:r>
              <a:rPr lang="pt-BR" sz="1200" b="0" i="0" u="none" strike="noStrike" kern="1200" dirty="0" smtClean="0">
                <a:solidFill>
                  <a:schemeClr val="tx1"/>
                </a:solidFill>
                <a:effectLst/>
                <a:latin typeface="Arial" charset="0"/>
                <a:ea typeface="+mn-ea"/>
                <a:cs typeface="+mn-cs"/>
              </a:rPr>
              <a:t>Urban (n=416), </a:t>
            </a:r>
            <a:r>
              <a:rPr lang="pt-BR" dirty="0" smtClean="0"/>
              <a:t> </a:t>
            </a:r>
            <a:r>
              <a:rPr lang="pt-BR" sz="1200" b="0" i="0" u="none" strike="noStrike" kern="1200" dirty="0" smtClean="0">
                <a:solidFill>
                  <a:schemeClr val="tx1"/>
                </a:solidFill>
                <a:effectLst/>
                <a:latin typeface="Arial" charset="0"/>
                <a:ea typeface="+mn-ea"/>
                <a:cs typeface="+mn-cs"/>
              </a:rPr>
              <a:t>Suburban (n=254), </a:t>
            </a:r>
            <a:r>
              <a:rPr lang="pt-BR" dirty="0" smtClean="0"/>
              <a:t> </a:t>
            </a:r>
            <a:r>
              <a:rPr lang="pt-BR" sz="1200" b="0" i="0" u="none" strike="noStrike" kern="1200" dirty="0" smtClean="0">
                <a:solidFill>
                  <a:schemeClr val="tx1"/>
                </a:solidFill>
                <a:effectLst/>
                <a:latin typeface="Arial" charset="0"/>
                <a:ea typeface="+mn-ea"/>
                <a:cs typeface="+mn-cs"/>
              </a:rPr>
              <a:t>Rural (n=56)</a:t>
            </a:r>
          </a:p>
          <a:p>
            <a:r>
              <a:rPr lang="pt-BR" sz="1200" b="0" i="0" u="none" strike="noStrike" kern="1200" dirty="0" smtClean="0">
                <a:solidFill>
                  <a:schemeClr val="tx1"/>
                </a:solidFill>
                <a:effectLst/>
                <a:latin typeface="Arial" charset="0"/>
                <a:ea typeface="+mn-ea"/>
                <a:cs typeface="+mn-cs"/>
              </a:rPr>
              <a:t>Thrombosis: </a:t>
            </a:r>
            <a:r>
              <a:rPr lang="pt-BR" dirty="0" smtClean="0"/>
              <a:t> </a:t>
            </a:r>
            <a:r>
              <a:rPr lang="pt-BR" sz="1200" b="0" i="0" u="none" strike="noStrike" kern="1200" dirty="0" smtClean="0">
                <a:solidFill>
                  <a:schemeClr val="tx1"/>
                </a:solidFill>
                <a:effectLst/>
                <a:latin typeface="Arial" charset="0"/>
                <a:ea typeface="+mn-ea"/>
                <a:cs typeface="+mn-cs"/>
              </a:rPr>
              <a:t>Males 18-39 (n=21), </a:t>
            </a:r>
            <a:r>
              <a:rPr lang="pt-BR" dirty="0" smtClean="0"/>
              <a:t> </a:t>
            </a:r>
            <a:r>
              <a:rPr lang="pt-BR" sz="1200" b="0" i="0" u="none" strike="noStrike" kern="1200" dirty="0" smtClean="0">
                <a:solidFill>
                  <a:schemeClr val="tx1"/>
                </a:solidFill>
                <a:effectLst/>
                <a:latin typeface="Arial" charset="0"/>
                <a:ea typeface="+mn-ea"/>
                <a:cs typeface="+mn-cs"/>
              </a:rPr>
              <a:t>Females 18-39 (n=36), </a:t>
            </a:r>
            <a:r>
              <a:rPr lang="pt-BR" dirty="0" smtClean="0"/>
              <a:t> </a:t>
            </a:r>
            <a:r>
              <a:rPr lang="pt-BR" sz="1200" b="0" i="0" u="none" strike="noStrike" kern="1200" dirty="0" smtClean="0">
                <a:solidFill>
                  <a:schemeClr val="tx1"/>
                </a:solidFill>
                <a:effectLst/>
                <a:latin typeface="Arial" charset="0"/>
                <a:ea typeface="+mn-ea"/>
                <a:cs typeface="+mn-cs"/>
              </a:rPr>
              <a:t>Males 40-64 (n=75), </a:t>
            </a:r>
            <a:r>
              <a:rPr lang="pt-BR" dirty="0" smtClean="0"/>
              <a:t> </a:t>
            </a:r>
            <a:r>
              <a:rPr lang="pt-BR" sz="1200" b="0" i="0" u="none" strike="noStrike" kern="1200" dirty="0" smtClean="0">
                <a:solidFill>
                  <a:schemeClr val="tx1"/>
                </a:solidFill>
                <a:effectLst/>
                <a:latin typeface="Arial" charset="0"/>
                <a:ea typeface="+mn-ea"/>
                <a:cs typeface="+mn-cs"/>
              </a:rPr>
              <a:t>Females 40-64 (n=108), </a:t>
            </a:r>
            <a:r>
              <a:rPr lang="pt-BR" dirty="0" smtClean="0"/>
              <a:t> </a:t>
            </a:r>
            <a:r>
              <a:rPr lang="pt-BR" sz="1200" b="0" i="0" u="none" strike="noStrike" kern="1200" dirty="0" smtClean="0">
                <a:solidFill>
                  <a:schemeClr val="tx1"/>
                </a:solidFill>
                <a:effectLst/>
                <a:latin typeface="Arial" charset="0"/>
                <a:ea typeface="+mn-ea"/>
                <a:cs typeface="+mn-cs"/>
              </a:rPr>
              <a:t>Males 65+ (n=117), </a:t>
            </a:r>
            <a:r>
              <a:rPr lang="pt-BR" dirty="0" smtClean="0"/>
              <a:t> </a:t>
            </a:r>
            <a:r>
              <a:rPr lang="pt-BR" sz="1200" b="0" i="0" u="none" strike="noStrike" kern="1200" dirty="0" smtClean="0">
                <a:solidFill>
                  <a:schemeClr val="tx1"/>
                </a:solidFill>
                <a:effectLst/>
                <a:latin typeface="Arial" charset="0"/>
                <a:ea typeface="+mn-ea"/>
                <a:cs typeface="+mn-cs"/>
              </a:rPr>
              <a:t>Females 65+ (n=108), </a:t>
            </a:r>
            <a:r>
              <a:rPr lang="pt-BR" dirty="0" smtClean="0"/>
              <a:t> </a:t>
            </a:r>
            <a:r>
              <a:rPr lang="pt-BR" sz="1200" b="0" i="0" u="none" strike="noStrike" kern="1200" dirty="0" smtClean="0">
                <a:solidFill>
                  <a:schemeClr val="tx1"/>
                </a:solidFill>
                <a:effectLst/>
                <a:latin typeface="Arial" charset="0"/>
                <a:ea typeface="+mn-ea"/>
                <a:cs typeface="+mn-cs"/>
              </a:rPr>
              <a:t>Urban (n=262), </a:t>
            </a:r>
            <a:r>
              <a:rPr lang="pt-BR" dirty="0" smtClean="0"/>
              <a:t> </a:t>
            </a:r>
            <a:r>
              <a:rPr lang="pt-BR" sz="1200" b="0" i="0" u="none" strike="noStrike" kern="1200" dirty="0" smtClean="0">
                <a:solidFill>
                  <a:schemeClr val="tx1"/>
                </a:solidFill>
                <a:effectLst/>
                <a:latin typeface="Arial" charset="0"/>
                <a:ea typeface="+mn-ea"/>
                <a:cs typeface="+mn-cs"/>
              </a:rPr>
              <a:t>Suburban (n=167), </a:t>
            </a:r>
            <a:r>
              <a:rPr lang="pt-BR" dirty="0" smtClean="0"/>
              <a:t> </a:t>
            </a:r>
            <a:r>
              <a:rPr lang="pt-BR" sz="1200" b="0" i="0" u="none" strike="noStrike" kern="1200" dirty="0" smtClean="0">
                <a:solidFill>
                  <a:schemeClr val="tx1"/>
                </a:solidFill>
                <a:effectLst/>
                <a:latin typeface="Arial" charset="0"/>
                <a:ea typeface="+mn-ea"/>
                <a:cs typeface="+mn-cs"/>
              </a:rPr>
              <a:t>Rural (n=36); US (n=449), CA (n=465), AR (n=611), UK (n=684), DE (n=656), NL (n=608), TH (n=569), AU (n=617), JP (n=478)</a:t>
            </a:r>
          </a:p>
          <a:p>
            <a:r>
              <a:rPr lang="pt-BR" sz="1200" b="0" i="0" u="none" strike="noStrike" kern="1200" dirty="0" smtClean="0">
                <a:solidFill>
                  <a:schemeClr val="tx1"/>
                </a:solidFill>
                <a:effectLst/>
                <a:latin typeface="Arial" charset="0"/>
                <a:ea typeface="+mn-ea"/>
                <a:cs typeface="+mn-cs"/>
              </a:rPr>
              <a:t>Stroke: </a:t>
            </a:r>
            <a:r>
              <a:rPr lang="pt-BR" dirty="0" smtClean="0"/>
              <a:t> </a:t>
            </a:r>
            <a:r>
              <a:rPr lang="pt-BR" sz="1200" b="0" i="0" u="none" strike="noStrike" kern="1200" dirty="0" smtClean="0">
                <a:solidFill>
                  <a:schemeClr val="tx1"/>
                </a:solidFill>
                <a:effectLst/>
                <a:latin typeface="Arial" charset="0"/>
                <a:ea typeface="+mn-ea"/>
                <a:cs typeface="+mn-cs"/>
              </a:rPr>
              <a:t>Males 18-39 (n=63), </a:t>
            </a:r>
            <a:r>
              <a:rPr lang="pt-BR" dirty="0" smtClean="0"/>
              <a:t> </a:t>
            </a:r>
            <a:r>
              <a:rPr lang="pt-BR" sz="1200" b="0" i="0" u="none" strike="noStrike" kern="1200" dirty="0" smtClean="0">
                <a:solidFill>
                  <a:schemeClr val="tx1"/>
                </a:solidFill>
                <a:effectLst/>
                <a:latin typeface="Arial" charset="0"/>
                <a:ea typeface="+mn-ea"/>
                <a:cs typeface="+mn-cs"/>
              </a:rPr>
              <a:t>Females 18-39 (n=73), </a:t>
            </a:r>
            <a:r>
              <a:rPr lang="pt-BR" dirty="0" smtClean="0"/>
              <a:t> </a:t>
            </a:r>
            <a:r>
              <a:rPr lang="pt-BR" sz="1200" b="0" i="0" u="none" strike="noStrike" kern="1200" dirty="0" smtClean="0">
                <a:solidFill>
                  <a:schemeClr val="tx1"/>
                </a:solidFill>
                <a:effectLst/>
                <a:latin typeface="Arial" charset="0"/>
                <a:ea typeface="+mn-ea"/>
                <a:cs typeface="+mn-cs"/>
              </a:rPr>
              <a:t>Males 40-64 (n=127), </a:t>
            </a:r>
            <a:r>
              <a:rPr lang="pt-BR" dirty="0" smtClean="0"/>
              <a:t> </a:t>
            </a:r>
            <a:r>
              <a:rPr lang="pt-BR" sz="1200" b="0" i="0" u="none" strike="noStrike" kern="1200" dirty="0" smtClean="0">
                <a:solidFill>
                  <a:schemeClr val="tx1"/>
                </a:solidFill>
                <a:effectLst/>
                <a:latin typeface="Arial" charset="0"/>
                <a:ea typeface="+mn-ea"/>
                <a:cs typeface="+mn-cs"/>
              </a:rPr>
              <a:t>Females 40-64 (n=150), </a:t>
            </a:r>
            <a:r>
              <a:rPr lang="pt-BR" dirty="0" smtClean="0"/>
              <a:t> </a:t>
            </a:r>
            <a:r>
              <a:rPr lang="pt-BR" sz="1200" b="0" i="0" u="none" strike="noStrike" kern="1200" dirty="0" smtClean="0">
                <a:solidFill>
                  <a:schemeClr val="tx1"/>
                </a:solidFill>
                <a:effectLst/>
                <a:latin typeface="Arial" charset="0"/>
                <a:ea typeface="+mn-ea"/>
                <a:cs typeface="+mn-cs"/>
              </a:rPr>
              <a:t>Males 65+ (n=155), </a:t>
            </a:r>
            <a:r>
              <a:rPr lang="pt-BR" dirty="0" smtClean="0"/>
              <a:t> </a:t>
            </a:r>
            <a:r>
              <a:rPr lang="pt-BR" sz="1200" b="0" i="0" u="none" strike="noStrike" kern="1200" dirty="0" smtClean="0">
                <a:solidFill>
                  <a:schemeClr val="tx1"/>
                </a:solidFill>
                <a:effectLst/>
                <a:latin typeface="Arial" charset="0"/>
                <a:ea typeface="+mn-ea"/>
                <a:cs typeface="+mn-cs"/>
              </a:rPr>
              <a:t>Females 65+ (n=132), </a:t>
            </a:r>
            <a:r>
              <a:rPr lang="pt-BR" dirty="0" smtClean="0"/>
              <a:t> </a:t>
            </a:r>
            <a:r>
              <a:rPr lang="pt-BR" sz="1200" b="0" i="0" u="none" strike="noStrike" kern="1200" dirty="0" smtClean="0">
                <a:solidFill>
                  <a:schemeClr val="tx1"/>
                </a:solidFill>
                <a:effectLst/>
                <a:latin typeface="Arial" charset="0"/>
                <a:ea typeface="+mn-ea"/>
                <a:cs typeface="+mn-cs"/>
              </a:rPr>
              <a:t>Urban (n=401), </a:t>
            </a:r>
            <a:r>
              <a:rPr lang="pt-BR" dirty="0" smtClean="0"/>
              <a:t> </a:t>
            </a:r>
            <a:r>
              <a:rPr lang="pt-BR" sz="1200" b="0" i="0" u="none" strike="noStrike" kern="1200" dirty="0" smtClean="0">
                <a:solidFill>
                  <a:schemeClr val="tx1"/>
                </a:solidFill>
                <a:effectLst/>
                <a:latin typeface="Arial" charset="0"/>
                <a:ea typeface="+mn-ea"/>
                <a:cs typeface="+mn-cs"/>
              </a:rPr>
              <a:t>Suburban (n=247), </a:t>
            </a:r>
            <a:r>
              <a:rPr lang="pt-BR" dirty="0" smtClean="0"/>
              <a:t> </a:t>
            </a:r>
            <a:r>
              <a:rPr lang="pt-BR" sz="1200" b="0" i="0" u="none" strike="noStrike" kern="1200" dirty="0" smtClean="0">
                <a:solidFill>
                  <a:schemeClr val="tx1"/>
                </a:solidFill>
                <a:effectLst/>
                <a:latin typeface="Arial" charset="0"/>
                <a:ea typeface="+mn-ea"/>
                <a:cs typeface="+mn-cs"/>
              </a:rPr>
              <a:t>Rural (n=52)</a:t>
            </a:r>
          </a:p>
          <a:p>
            <a:r>
              <a:rPr lang="pt-BR" sz="1200" b="0" i="0" u="none" strike="noStrike" kern="1200" dirty="0" smtClean="0">
                <a:solidFill>
                  <a:schemeClr val="tx1"/>
                </a:solidFill>
                <a:effectLst/>
                <a:latin typeface="Arial" charset="0"/>
                <a:ea typeface="+mn-ea"/>
                <a:cs typeface="+mn-cs"/>
              </a:rPr>
              <a:t>Deep Vein Thrombosis: </a:t>
            </a:r>
            <a:r>
              <a:rPr lang="pt-BR" dirty="0" smtClean="0"/>
              <a:t> </a:t>
            </a:r>
            <a:r>
              <a:rPr lang="pt-BR" sz="1200" b="0" i="0" u="none" strike="noStrike" kern="1200" dirty="0" smtClean="0">
                <a:solidFill>
                  <a:schemeClr val="tx1"/>
                </a:solidFill>
                <a:effectLst/>
                <a:latin typeface="Arial" charset="0"/>
                <a:ea typeface="+mn-ea"/>
                <a:cs typeface="+mn-cs"/>
              </a:rPr>
              <a:t>Males 18-39 (n=23), </a:t>
            </a:r>
            <a:r>
              <a:rPr lang="pt-BR" dirty="0" smtClean="0"/>
              <a:t> </a:t>
            </a:r>
            <a:r>
              <a:rPr lang="pt-BR" sz="1200" b="0" i="0" u="none" strike="noStrike" kern="1200" dirty="0" smtClean="0">
                <a:solidFill>
                  <a:schemeClr val="tx1"/>
                </a:solidFill>
                <a:effectLst/>
                <a:latin typeface="Arial" charset="0"/>
                <a:ea typeface="+mn-ea"/>
                <a:cs typeface="+mn-cs"/>
              </a:rPr>
              <a:t>Females 18-39 (n=31), </a:t>
            </a:r>
            <a:r>
              <a:rPr lang="pt-BR" dirty="0" smtClean="0"/>
              <a:t> </a:t>
            </a:r>
            <a:r>
              <a:rPr lang="pt-BR" sz="1200" b="0" i="0" u="none" strike="noStrike" kern="1200" dirty="0" smtClean="0">
                <a:solidFill>
                  <a:schemeClr val="tx1"/>
                </a:solidFill>
                <a:effectLst/>
                <a:latin typeface="Arial" charset="0"/>
                <a:ea typeface="+mn-ea"/>
                <a:cs typeface="+mn-cs"/>
              </a:rPr>
              <a:t>Males 40-64 (n=50), </a:t>
            </a:r>
            <a:r>
              <a:rPr lang="pt-BR" dirty="0" smtClean="0"/>
              <a:t> </a:t>
            </a:r>
            <a:r>
              <a:rPr lang="pt-BR" sz="1200" b="0" i="0" u="none" strike="noStrike" kern="1200" dirty="0" smtClean="0">
                <a:solidFill>
                  <a:schemeClr val="tx1"/>
                </a:solidFill>
                <a:effectLst/>
                <a:latin typeface="Arial" charset="0"/>
                <a:ea typeface="+mn-ea"/>
                <a:cs typeface="+mn-cs"/>
              </a:rPr>
              <a:t>Females 40-64 (n=90), </a:t>
            </a:r>
            <a:r>
              <a:rPr lang="pt-BR" dirty="0" smtClean="0"/>
              <a:t> </a:t>
            </a:r>
            <a:r>
              <a:rPr lang="pt-BR" sz="1200" b="0" i="0" u="none" strike="noStrike" kern="1200" dirty="0" smtClean="0">
                <a:solidFill>
                  <a:schemeClr val="tx1"/>
                </a:solidFill>
                <a:effectLst/>
                <a:latin typeface="Arial" charset="0"/>
                <a:ea typeface="+mn-ea"/>
                <a:cs typeface="+mn-cs"/>
              </a:rPr>
              <a:t>Males 65+ (n=72), </a:t>
            </a:r>
            <a:r>
              <a:rPr lang="pt-BR" dirty="0" smtClean="0"/>
              <a:t> </a:t>
            </a:r>
            <a:r>
              <a:rPr lang="pt-BR" sz="1200" b="0" i="0" u="none" strike="noStrike" kern="1200" dirty="0" smtClean="0">
                <a:solidFill>
                  <a:schemeClr val="tx1"/>
                </a:solidFill>
                <a:effectLst/>
                <a:latin typeface="Arial" charset="0"/>
                <a:ea typeface="+mn-ea"/>
                <a:cs typeface="+mn-cs"/>
              </a:rPr>
              <a:t>Females 65+ (n=84), </a:t>
            </a:r>
            <a:r>
              <a:rPr lang="pt-BR" dirty="0" smtClean="0"/>
              <a:t> </a:t>
            </a:r>
            <a:r>
              <a:rPr lang="pt-BR" sz="1200" b="0" i="0" u="none" strike="noStrike" kern="1200" dirty="0" smtClean="0">
                <a:solidFill>
                  <a:schemeClr val="tx1"/>
                </a:solidFill>
                <a:effectLst/>
                <a:latin typeface="Arial" charset="0"/>
                <a:ea typeface="+mn-ea"/>
                <a:cs typeface="+mn-cs"/>
              </a:rPr>
              <a:t>Urban (n=201), </a:t>
            </a:r>
            <a:r>
              <a:rPr lang="pt-BR" dirty="0" smtClean="0"/>
              <a:t> </a:t>
            </a:r>
            <a:r>
              <a:rPr lang="pt-BR" sz="1200" b="0" i="0" u="none" strike="noStrike" kern="1200" dirty="0" smtClean="0">
                <a:solidFill>
                  <a:schemeClr val="tx1"/>
                </a:solidFill>
                <a:effectLst/>
                <a:latin typeface="Arial" charset="0"/>
                <a:ea typeface="+mn-ea"/>
                <a:cs typeface="+mn-cs"/>
              </a:rPr>
              <a:t>Suburban (n=122), </a:t>
            </a:r>
            <a:r>
              <a:rPr lang="pt-BR" dirty="0" smtClean="0"/>
              <a:t> </a:t>
            </a:r>
            <a:r>
              <a:rPr lang="pt-BR" sz="1200" b="0" i="0" u="none" strike="noStrike" kern="1200" dirty="0" smtClean="0">
                <a:solidFill>
                  <a:schemeClr val="tx1"/>
                </a:solidFill>
                <a:effectLst/>
                <a:latin typeface="Arial" charset="0"/>
                <a:ea typeface="+mn-ea"/>
                <a:cs typeface="+mn-cs"/>
              </a:rPr>
              <a:t>Rural (n=27); US (n=486),  CA (n=350),  AR (n=299),  UK (n=720),  DE (n=319),  NL (n=155),  TH (n=193),  AU (n=687),  JP (n=109)</a:t>
            </a:r>
          </a:p>
          <a:p>
            <a:r>
              <a:rPr lang="pt-BR" sz="1200" b="0" i="0" u="none" strike="noStrike" kern="1200" dirty="0" smtClean="0">
                <a:solidFill>
                  <a:schemeClr val="tx1"/>
                </a:solidFill>
                <a:effectLst/>
                <a:latin typeface="Arial" charset="0"/>
                <a:ea typeface="+mn-ea"/>
                <a:cs typeface="+mn-cs"/>
              </a:rPr>
              <a:t>AIDS: </a:t>
            </a:r>
            <a:r>
              <a:rPr lang="pt-BR" dirty="0" smtClean="0"/>
              <a:t> </a:t>
            </a:r>
            <a:r>
              <a:rPr lang="pt-BR" sz="1200" b="0" i="0" u="none" strike="noStrike" kern="1200" dirty="0" smtClean="0">
                <a:solidFill>
                  <a:schemeClr val="tx1"/>
                </a:solidFill>
                <a:effectLst/>
                <a:latin typeface="Arial" charset="0"/>
                <a:ea typeface="+mn-ea"/>
                <a:cs typeface="+mn-cs"/>
              </a:rPr>
              <a:t>Males 18-39 (n=67), </a:t>
            </a:r>
            <a:r>
              <a:rPr lang="pt-BR" dirty="0" smtClean="0"/>
              <a:t> </a:t>
            </a:r>
            <a:r>
              <a:rPr lang="pt-BR" sz="1200" b="0" i="0" u="none" strike="noStrike" kern="1200" dirty="0" smtClean="0">
                <a:solidFill>
                  <a:schemeClr val="tx1"/>
                </a:solidFill>
                <a:effectLst/>
                <a:latin typeface="Arial" charset="0"/>
                <a:ea typeface="+mn-ea"/>
                <a:cs typeface="+mn-cs"/>
              </a:rPr>
              <a:t>Females 18-39 (n=77), </a:t>
            </a:r>
            <a:r>
              <a:rPr lang="pt-BR" dirty="0" smtClean="0"/>
              <a:t> </a:t>
            </a:r>
            <a:r>
              <a:rPr lang="pt-BR" sz="1200" b="0" i="0" u="none" strike="noStrike" kern="1200" dirty="0" smtClean="0">
                <a:solidFill>
                  <a:schemeClr val="tx1"/>
                </a:solidFill>
                <a:effectLst/>
                <a:latin typeface="Arial" charset="0"/>
                <a:ea typeface="+mn-ea"/>
                <a:cs typeface="+mn-cs"/>
              </a:rPr>
              <a:t>Males 40-64 (n=133), </a:t>
            </a:r>
            <a:r>
              <a:rPr lang="pt-BR" dirty="0" smtClean="0"/>
              <a:t> </a:t>
            </a:r>
            <a:r>
              <a:rPr lang="pt-BR" sz="1200" b="0" i="0" u="none" strike="noStrike" kern="1200" dirty="0" smtClean="0">
                <a:solidFill>
                  <a:schemeClr val="tx1"/>
                </a:solidFill>
                <a:effectLst/>
                <a:latin typeface="Arial" charset="0"/>
                <a:ea typeface="+mn-ea"/>
                <a:cs typeface="+mn-cs"/>
              </a:rPr>
              <a:t>Females 40-64 (n=149), </a:t>
            </a:r>
            <a:r>
              <a:rPr lang="pt-BR" dirty="0" smtClean="0"/>
              <a:t> </a:t>
            </a:r>
            <a:r>
              <a:rPr lang="pt-BR" sz="1200" b="0" i="0" u="none" strike="noStrike" kern="1200" dirty="0" smtClean="0">
                <a:solidFill>
                  <a:schemeClr val="tx1"/>
                </a:solidFill>
                <a:effectLst/>
                <a:latin typeface="Arial" charset="0"/>
                <a:ea typeface="+mn-ea"/>
                <a:cs typeface="+mn-cs"/>
              </a:rPr>
              <a:t>Males 65+ (n=155), </a:t>
            </a:r>
            <a:r>
              <a:rPr lang="pt-BR" dirty="0" smtClean="0"/>
              <a:t> </a:t>
            </a:r>
            <a:r>
              <a:rPr lang="pt-BR" sz="1200" b="0" i="0" u="none" strike="noStrike" kern="1200" dirty="0" smtClean="0">
                <a:solidFill>
                  <a:schemeClr val="tx1"/>
                </a:solidFill>
                <a:effectLst/>
                <a:latin typeface="Arial" charset="0"/>
                <a:ea typeface="+mn-ea"/>
                <a:cs typeface="+mn-cs"/>
              </a:rPr>
              <a:t>Females 65+ (n=131), </a:t>
            </a:r>
            <a:r>
              <a:rPr lang="pt-BR" dirty="0" smtClean="0"/>
              <a:t> </a:t>
            </a:r>
            <a:r>
              <a:rPr lang="pt-BR" sz="1200" b="0" i="0" u="none" strike="noStrike" kern="1200" dirty="0" smtClean="0">
                <a:solidFill>
                  <a:schemeClr val="tx1"/>
                </a:solidFill>
                <a:effectLst/>
                <a:latin typeface="Arial" charset="0"/>
                <a:ea typeface="+mn-ea"/>
                <a:cs typeface="+mn-cs"/>
              </a:rPr>
              <a:t>Urban (n=411), </a:t>
            </a:r>
            <a:r>
              <a:rPr lang="pt-BR" dirty="0" smtClean="0"/>
              <a:t> </a:t>
            </a:r>
            <a:r>
              <a:rPr lang="pt-BR" sz="1200" b="0" i="0" u="none" strike="noStrike" kern="1200" dirty="0" smtClean="0">
                <a:solidFill>
                  <a:schemeClr val="tx1"/>
                </a:solidFill>
                <a:effectLst/>
                <a:latin typeface="Arial" charset="0"/>
                <a:ea typeface="+mn-ea"/>
                <a:cs typeface="+mn-cs"/>
              </a:rPr>
              <a:t>Suburban (n=247), </a:t>
            </a:r>
            <a:r>
              <a:rPr lang="pt-BR" dirty="0" smtClean="0"/>
              <a:t> </a:t>
            </a:r>
            <a:r>
              <a:rPr lang="pt-BR" sz="1200" b="0" i="0" u="none" strike="noStrike" kern="1200" dirty="0" smtClean="0">
                <a:solidFill>
                  <a:schemeClr val="tx1"/>
                </a:solidFill>
                <a:effectLst/>
                <a:latin typeface="Arial" charset="0"/>
                <a:ea typeface="+mn-ea"/>
                <a:cs typeface="+mn-cs"/>
              </a:rPr>
              <a:t>Rural (n=54)</a:t>
            </a:r>
          </a:p>
          <a:p>
            <a:r>
              <a:rPr lang="pt-BR" sz="1200" b="0" i="0" u="none" strike="noStrike" kern="1200" dirty="0" smtClean="0">
                <a:solidFill>
                  <a:schemeClr val="tx1"/>
                </a:solidFill>
                <a:effectLst/>
                <a:latin typeface="Arial" charset="0"/>
                <a:ea typeface="+mn-ea"/>
                <a:cs typeface="+mn-cs"/>
              </a:rPr>
              <a:t>Pulmonary Embolism: </a:t>
            </a:r>
            <a:r>
              <a:rPr lang="pt-BR" dirty="0" smtClean="0"/>
              <a:t> </a:t>
            </a:r>
            <a:r>
              <a:rPr lang="pt-BR" sz="1200" b="0" i="0" u="none" strike="noStrike" kern="1200" dirty="0" smtClean="0">
                <a:solidFill>
                  <a:schemeClr val="tx1"/>
                </a:solidFill>
                <a:effectLst/>
                <a:latin typeface="Arial" charset="0"/>
                <a:ea typeface="+mn-ea"/>
                <a:cs typeface="+mn-cs"/>
              </a:rPr>
              <a:t>Males 18-39 (n=37), </a:t>
            </a:r>
            <a:r>
              <a:rPr lang="pt-BR" dirty="0" smtClean="0"/>
              <a:t> </a:t>
            </a:r>
            <a:r>
              <a:rPr lang="pt-BR" sz="1200" b="0" i="0" u="none" strike="noStrike" kern="1200" dirty="0" smtClean="0">
                <a:solidFill>
                  <a:schemeClr val="tx1"/>
                </a:solidFill>
                <a:effectLst/>
                <a:latin typeface="Arial" charset="0"/>
                <a:ea typeface="+mn-ea"/>
                <a:cs typeface="+mn-cs"/>
              </a:rPr>
              <a:t>Females 18-39 (n=48), </a:t>
            </a:r>
            <a:r>
              <a:rPr lang="pt-BR" dirty="0" smtClean="0"/>
              <a:t> </a:t>
            </a:r>
            <a:r>
              <a:rPr lang="pt-BR" sz="1200" b="0" i="0" u="none" strike="noStrike" kern="1200" dirty="0" smtClean="0">
                <a:solidFill>
                  <a:schemeClr val="tx1"/>
                </a:solidFill>
                <a:effectLst/>
                <a:latin typeface="Arial" charset="0"/>
                <a:ea typeface="+mn-ea"/>
                <a:cs typeface="+mn-cs"/>
              </a:rPr>
              <a:t>Males 40-64 (n=90), </a:t>
            </a:r>
            <a:r>
              <a:rPr lang="pt-BR" dirty="0" smtClean="0"/>
              <a:t> </a:t>
            </a:r>
            <a:r>
              <a:rPr lang="pt-BR" sz="1200" b="0" i="0" u="none" strike="noStrike" kern="1200" dirty="0" smtClean="0">
                <a:solidFill>
                  <a:schemeClr val="tx1"/>
                </a:solidFill>
                <a:effectLst/>
                <a:latin typeface="Arial" charset="0"/>
                <a:ea typeface="+mn-ea"/>
                <a:cs typeface="+mn-cs"/>
              </a:rPr>
              <a:t>Females 40-64 (n=126), </a:t>
            </a:r>
            <a:r>
              <a:rPr lang="pt-BR" dirty="0" smtClean="0"/>
              <a:t> </a:t>
            </a:r>
            <a:r>
              <a:rPr lang="pt-BR" sz="1200" b="0" i="0" u="none" strike="noStrike" kern="1200" dirty="0" smtClean="0">
                <a:solidFill>
                  <a:schemeClr val="tx1"/>
                </a:solidFill>
                <a:effectLst/>
                <a:latin typeface="Arial" charset="0"/>
                <a:ea typeface="+mn-ea"/>
                <a:cs typeface="+mn-cs"/>
              </a:rPr>
              <a:t>Males 65+ (n=122), </a:t>
            </a:r>
            <a:r>
              <a:rPr lang="pt-BR" dirty="0" smtClean="0"/>
              <a:t> </a:t>
            </a:r>
            <a:r>
              <a:rPr lang="pt-BR" sz="1200" b="0" i="0" u="none" strike="noStrike" kern="1200" dirty="0" smtClean="0">
                <a:solidFill>
                  <a:schemeClr val="tx1"/>
                </a:solidFill>
                <a:effectLst/>
                <a:latin typeface="Arial" charset="0"/>
                <a:ea typeface="+mn-ea"/>
                <a:cs typeface="+mn-cs"/>
              </a:rPr>
              <a:t>Females 65+ (n=110), </a:t>
            </a:r>
            <a:r>
              <a:rPr lang="pt-BR" dirty="0" smtClean="0"/>
              <a:t> </a:t>
            </a:r>
            <a:r>
              <a:rPr lang="pt-BR" sz="1200" b="0" i="0" u="none" strike="noStrike" kern="1200" dirty="0" smtClean="0">
                <a:solidFill>
                  <a:schemeClr val="tx1"/>
                </a:solidFill>
                <a:effectLst/>
                <a:latin typeface="Arial" charset="0"/>
                <a:ea typeface="+mn-ea"/>
                <a:cs typeface="+mn-cs"/>
              </a:rPr>
              <a:t>Urban (n=301), </a:t>
            </a:r>
            <a:r>
              <a:rPr lang="pt-BR" dirty="0" smtClean="0"/>
              <a:t> </a:t>
            </a:r>
            <a:r>
              <a:rPr lang="pt-BR" sz="1200" b="0" i="0" u="none" strike="noStrike" kern="1200" dirty="0" smtClean="0">
                <a:solidFill>
                  <a:schemeClr val="tx1"/>
                </a:solidFill>
                <a:effectLst/>
                <a:latin typeface="Arial" charset="0"/>
                <a:ea typeface="+mn-ea"/>
                <a:cs typeface="+mn-cs"/>
              </a:rPr>
              <a:t>Suburban (n=188), </a:t>
            </a:r>
            <a:r>
              <a:rPr lang="pt-BR" dirty="0" smtClean="0"/>
              <a:t> </a:t>
            </a:r>
            <a:r>
              <a:rPr lang="pt-BR" sz="1200" b="0" i="0" u="none" strike="noStrike" kern="1200" dirty="0" smtClean="0">
                <a:solidFill>
                  <a:schemeClr val="tx1"/>
                </a:solidFill>
                <a:effectLst/>
                <a:latin typeface="Arial" charset="0"/>
                <a:ea typeface="+mn-ea"/>
                <a:cs typeface="+mn-cs"/>
              </a:rPr>
              <a:t>Rural (n=44); US (n=574),  CA (n=533),  AR (n=550),  UK (n=613),  DE (n=186),  NL (n=566),  TH (n=238),  AU (n=511),  JP (n=255)</a:t>
            </a:r>
          </a:p>
          <a:p>
            <a:r>
              <a:rPr lang="pt-BR" sz="1200" b="0" i="0" u="none" strike="noStrike" kern="1200" dirty="0" smtClean="0">
                <a:solidFill>
                  <a:schemeClr val="tx1"/>
                </a:solidFill>
                <a:effectLst/>
                <a:latin typeface="Arial" charset="0"/>
                <a:ea typeface="+mn-ea"/>
                <a:cs typeface="+mn-cs"/>
              </a:rPr>
              <a:t>High Blood Pressure: </a:t>
            </a:r>
            <a:r>
              <a:rPr lang="pt-BR" dirty="0" smtClean="0"/>
              <a:t> </a:t>
            </a:r>
            <a:r>
              <a:rPr lang="pt-BR" sz="1200" b="0" i="0" u="none" strike="noStrike" kern="1200" dirty="0" smtClean="0">
                <a:solidFill>
                  <a:schemeClr val="tx1"/>
                </a:solidFill>
                <a:effectLst/>
                <a:latin typeface="Arial" charset="0"/>
                <a:ea typeface="+mn-ea"/>
                <a:cs typeface="+mn-cs"/>
              </a:rPr>
              <a:t>Males 18-39 (n=65), </a:t>
            </a:r>
            <a:r>
              <a:rPr lang="pt-BR" dirty="0" smtClean="0"/>
              <a:t> </a:t>
            </a:r>
            <a:r>
              <a:rPr lang="pt-BR" sz="1200" b="0" i="0" u="none" strike="noStrike" kern="1200" dirty="0" smtClean="0">
                <a:solidFill>
                  <a:schemeClr val="tx1"/>
                </a:solidFill>
                <a:effectLst/>
                <a:latin typeface="Arial" charset="0"/>
                <a:ea typeface="+mn-ea"/>
                <a:cs typeface="+mn-cs"/>
              </a:rPr>
              <a:t>Females 18-39 (n=74), </a:t>
            </a:r>
            <a:r>
              <a:rPr lang="pt-BR" dirty="0" smtClean="0"/>
              <a:t> </a:t>
            </a:r>
            <a:r>
              <a:rPr lang="pt-BR" sz="1200" b="0" i="0" u="none" strike="noStrike" kern="1200" dirty="0" smtClean="0">
                <a:solidFill>
                  <a:schemeClr val="tx1"/>
                </a:solidFill>
                <a:effectLst/>
                <a:latin typeface="Arial" charset="0"/>
                <a:ea typeface="+mn-ea"/>
                <a:cs typeface="+mn-cs"/>
              </a:rPr>
              <a:t>Males 40-64 (n=131), </a:t>
            </a:r>
            <a:r>
              <a:rPr lang="pt-BR" dirty="0" smtClean="0"/>
              <a:t> </a:t>
            </a:r>
            <a:r>
              <a:rPr lang="pt-BR" sz="1200" b="0" i="0" u="none" strike="noStrike" kern="1200" dirty="0" smtClean="0">
                <a:solidFill>
                  <a:schemeClr val="tx1"/>
                </a:solidFill>
                <a:effectLst/>
                <a:latin typeface="Arial" charset="0"/>
                <a:ea typeface="+mn-ea"/>
                <a:cs typeface="+mn-cs"/>
              </a:rPr>
              <a:t>Females 40-64 (n=151), </a:t>
            </a:r>
            <a:r>
              <a:rPr lang="pt-BR" dirty="0" smtClean="0"/>
              <a:t> </a:t>
            </a:r>
            <a:r>
              <a:rPr lang="pt-BR" sz="1200" b="0" i="0" u="none" strike="noStrike" kern="1200" dirty="0" smtClean="0">
                <a:solidFill>
                  <a:schemeClr val="tx1"/>
                </a:solidFill>
                <a:effectLst/>
                <a:latin typeface="Arial" charset="0"/>
                <a:ea typeface="+mn-ea"/>
                <a:cs typeface="+mn-cs"/>
              </a:rPr>
              <a:t>Males 65+ (n=159), </a:t>
            </a:r>
            <a:r>
              <a:rPr lang="pt-BR" dirty="0" smtClean="0"/>
              <a:t> </a:t>
            </a:r>
            <a:r>
              <a:rPr lang="pt-BR" sz="1200" b="0" i="0" u="none" strike="noStrike" kern="1200" dirty="0" smtClean="0">
                <a:solidFill>
                  <a:schemeClr val="tx1"/>
                </a:solidFill>
                <a:effectLst/>
                <a:latin typeface="Arial" charset="0"/>
                <a:ea typeface="+mn-ea"/>
                <a:cs typeface="+mn-cs"/>
              </a:rPr>
              <a:t>Females 65+ (n=137), </a:t>
            </a:r>
            <a:r>
              <a:rPr lang="pt-BR" dirty="0" smtClean="0"/>
              <a:t> </a:t>
            </a:r>
            <a:r>
              <a:rPr lang="pt-BR" sz="1200" b="0" i="0" u="none" strike="noStrike" kern="1200" dirty="0" smtClean="0">
                <a:solidFill>
                  <a:schemeClr val="tx1"/>
                </a:solidFill>
                <a:effectLst/>
                <a:latin typeface="Arial" charset="0"/>
                <a:ea typeface="+mn-ea"/>
                <a:cs typeface="+mn-cs"/>
              </a:rPr>
              <a:t>Urban (n=414), </a:t>
            </a:r>
            <a:r>
              <a:rPr lang="pt-BR" dirty="0" smtClean="0"/>
              <a:t> </a:t>
            </a:r>
            <a:r>
              <a:rPr lang="pt-BR" sz="1200" b="0" i="0" u="none" strike="noStrike" kern="1200" dirty="0" smtClean="0">
                <a:solidFill>
                  <a:schemeClr val="tx1"/>
                </a:solidFill>
                <a:effectLst/>
                <a:latin typeface="Arial" charset="0"/>
                <a:ea typeface="+mn-ea"/>
                <a:cs typeface="+mn-cs"/>
              </a:rPr>
              <a:t>Suburban (n=247), </a:t>
            </a:r>
            <a:r>
              <a:rPr lang="pt-BR" dirty="0" smtClean="0"/>
              <a:t> </a:t>
            </a:r>
            <a:r>
              <a:rPr lang="pt-BR" sz="1200" b="0" i="0" u="none" strike="noStrike" kern="1200" dirty="0" smtClean="0">
                <a:solidFill>
                  <a:schemeClr val="tx1"/>
                </a:solidFill>
                <a:effectLst/>
                <a:latin typeface="Arial" charset="0"/>
                <a:ea typeface="+mn-ea"/>
                <a:cs typeface="+mn-cs"/>
              </a:rPr>
              <a:t>Rural (n=56)</a:t>
            </a:r>
          </a:p>
          <a:p>
            <a:r>
              <a:rPr lang="pt-BR" sz="1200" b="0" i="0" u="none" strike="noStrike" kern="1200" dirty="0" smtClean="0">
                <a:solidFill>
                  <a:schemeClr val="tx1"/>
                </a:solidFill>
                <a:effectLst/>
                <a:latin typeface="Arial" charset="0"/>
                <a:ea typeface="+mn-ea"/>
                <a:cs typeface="+mn-cs"/>
              </a:rPr>
              <a:t>Breast Cancer: </a:t>
            </a:r>
            <a:r>
              <a:rPr lang="pt-BR" dirty="0" smtClean="0"/>
              <a:t> </a:t>
            </a:r>
            <a:r>
              <a:rPr lang="pt-BR" sz="1200" b="0" i="0" u="none" strike="noStrike" kern="1200" dirty="0" smtClean="0">
                <a:solidFill>
                  <a:schemeClr val="tx1"/>
                </a:solidFill>
                <a:effectLst/>
                <a:latin typeface="Arial" charset="0"/>
                <a:ea typeface="+mn-ea"/>
                <a:cs typeface="+mn-cs"/>
              </a:rPr>
              <a:t>Males 18-39 (n=0), </a:t>
            </a:r>
            <a:r>
              <a:rPr lang="pt-BR" dirty="0" smtClean="0"/>
              <a:t> </a:t>
            </a:r>
            <a:r>
              <a:rPr lang="pt-BR" sz="1200" b="0" i="0" u="none" strike="noStrike" kern="1200" dirty="0" smtClean="0">
                <a:solidFill>
                  <a:schemeClr val="tx1"/>
                </a:solidFill>
                <a:effectLst/>
                <a:latin typeface="Arial" charset="0"/>
                <a:ea typeface="+mn-ea"/>
                <a:cs typeface="+mn-cs"/>
              </a:rPr>
              <a:t>Females 18-39 (n=77), </a:t>
            </a:r>
            <a:r>
              <a:rPr lang="pt-BR" dirty="0" smtClean="0"/>
              <a:t> </a:t>
            </a:r>
            <a:r>
              <a:rPr lang="pt-BR" sz="1200" b="0" i="0" u="none" strike="noStrike" kern="1200" dirty="0" smtClean="0">
                <a:solidFill>
                  <a:schemeClr val="tx1"/>
                </a:solidFill>
                <a:effectLst/>
                <a:latin typeface="Arial" charset="0"/>
                <a:ea typeface="+mn-ea"/>
                <a:cs typeface="+mn-cs"/>
              </a:rPr>
              <a:t>Males 40-64 (n=0), </a:t>
            </a:r>
            <a:r>
              <a:rPr lang="pt-BR" dirty="0" smtClean="0"/>
              <a:t> </a:t>
            </a:r>
            <a:r>
              <a:rPr lang="pt-BR" sz="1200" b="0" i="0" u="none" strike="noStrike" kern="1200" dirty="0" smtClean="0">
                <a:solidFill>
                  <a:schemeClr val="tx1"/>
                </a:solidFill>
                <a:effectLst/>
                <a:latin typeface="Arial" charset="0"/>
                <a:ea typeface="+mn-ea"/>
                <a:cs typeface="+mn-cs"/>
              </a:rPr>
              <a:t>Females 40-64 (n=153), </a:t>
            </a:r>
            <a:r>
              <a:rPr lang="pt-BR" dirty="0" smtClean="0"/>
              <a:t> </a:t>
            </a:r>
            <a:r>
              <a:rPr lang="pt-BR" sz="1200" b="0" i="0" u="none" strike="noStrike" kern="1200" dirty="0" smtClean="0">
                <a:solidFill>
                  <a:schemeClr val="tx1"/>
                </a:solidFill>
                <a:effectLst/>
                <a:latin typeface="Arial" charset="0"/>
                <a:ea typeface="+mn-ea"/>
                <a:cs typeface="+mn-cs"/>
              </a:rPr>
              <a:t>Males 65+ (n=0), </a:t>
            </a:r>
            <a:r>
              <a:rPr lang="pt-BR" dirty="0" smtClean="0"/>
              <a:t> </a:t>
            </a:r>
            <a:r>
              <a:rPr lang="pt-BR" sz="1200" b="0" i="0" u="none" strike="noStrike" kern="1200" dirty="0" smtClean="0">
                <a:solidFill>
                  <a:schemeClr val="tx1"/>
                </a:solidFill>
                <a:effectLst/>
                <a:latin typeface="Arial" charset="0"/>
                <a:ea typeface="+mn-ea"/>
                <a:cs typeface="+mn-cs"/>
              </a:rPr>
              <a:t>Females 65+ (n=137), </a:t>
            </a:r>
            <a:r>
              <a:rPr lang="pt-BR" dirty="0" smtClean="0"/>
              <a:t> </a:t>
            </a:r>
            <a:r>
              <a:rPr lang="pt-BR" sz="1200" b="0" i="0" u="none" strike="noStrike" kern="1200" dirty="0" smtClean="0">
                <a:solidFill>
                  <a:schemeClr val="tx1"/>
                </a:solidFill>
                <a:effectLst/>
                <a:latin typeface="Arial" charset="0"/>
                <a:ea typeface="+mn-ea"/>
                <a:cs typeface="+mn-cs"/>
              </a:rPr>
              <a:t>Urban (n=197), </a:t>
            </a:r>
            <a:r>
              <a:rPr lang="pt-BR" dirty="0" smtClean="0"/>
              <a:t> </a:t>
            </a:r>
            <a:r>
              <a:rPr lang="pt-BR" sz="1200" b="0" i="0" u="none" strike="noStrike" kern="1200" dirty="0" smtClean="0">
                <a:solidFill>
                  <a:schemeClr val="tx1"/>
                </a:solidFill>
                <a:effectLst/>
                <a:latin typeface="Arial" charset="0"/>
                <a:ea typeface="+mn-ea"/>
                <a:cs typeface="+mn-cs"/>
              </a:rPr>
              <a:t>Suburban (n=138), </a:t>
            </a:r>
            <a:r>
              <a:rPr lang="pt-BR" dirty="0" smtClean="0"/>
              <a:t> </a:t>
            </a:r>
            <a:r>
              <a:rPr lang="pt-BR" sz="1200" b="0" i="0" u="none" strike="noStrike" kern="1200" dirty="0" smtClean="0">
                <a:solidFill>
                  <a:schemeClr val="tx1"/>
                </a:solidFill>
                <a:effectLst/>
                <a:latin typeface="Arial" charset="0"/>
                <a:ea typeface="+mn-ea"/>
                <a:cs typeface="+mn-cs"/>
              </a:rPr>
              <a:t>Rural (n=32)</a:t>
            </a:r>
          </a:p>
          <a:p>
            <a:r>
              <a:rPr lang="pt-BR" sz="1200" b="0" i="0" u="none" strike="noStrike" kern="1200" dirty="0" smtClean="0">
                <a:solidFill>
                  <a:schemeClr val="tx1"/>
                </a:solidFill>
                <a:effectLst/>
                <a:latin typeface="Arial" charset="0"/>
                <a:ea typeface="+mn-ea"/>
                <a:cs typeface="+mn-cs"/>
              </a:rPr>
              <a:t>Prostate Cancer: </a:t>
            </a:r>
            <a:r>
              <a:rPr lang="pt-BR" dirty="0" smtClean="0"/>
              <a:t> </a:t>
            </a:r>
            <a:r>
              <a:rPr lang="pt-BR" sz="1200" b="0" i="0" u="none" strike="noStrike" kern="1200" dirty="0" smtClean="0">
                <a:solidFill>
                  <a:schemeClr val="tx1"/>
                </a:solidFill>
                <a:effectLst/>
                <a:latin typeface="Arial" charset="0"/>
                <a:ea typeface="+mn-ea"/>
                <a:cs typeface="+mn-cs"/>
              </a:rPr>
              <a:t>Males 18-39 (n=65), </a:t>
            </a:r>
            <a:r>
              <a:rPr lang="pt-BR" dirty="0" smtClean="0"/>
              <a:t> </a:t>
            </a:r>
            <a:r>
              <a:rPr lang="pt-BR" sz="1200" b="0" i="0" u="none" strike="noStrike" kern="1200" dirty="0" smtClean="0">
                <a:solidFill>
                  <a:schemeClr val="tx1"/>
                </a:solidFill>
                <a:effectLst/>
                <a:latin typeface="Arial" charset="0"/>
                <a:ea typeface="+mn-ea"/>
                <a:cs typeface="+mn-cs"/>
              </a:rPr>
              <a:t>Females 18-39 (n=0), </a:t>
            </a:r>
            <a:r>
              <a:rPr lang="pt-BR" dirty="0" smtClean="0"/>
              <a:t> </a:t>
            </a:r>
            <a:r>
              <a:rPr lang="pt-BR" sz="1200" b="0" i="0" u="none" strike="noStrike" kern="1200" dirty="0" smtClean="0">
                <a:solidFill>
                  <a:schemeClr val="tx1"/>
                </a:solidFill>
                <a:effectLst/>
                <a:latin typeface="Arial" charset="0"/>
                <a:ea typeface="+mn-ea"/>
                <a:cs typeface="+mn-cs"/>
              </a:rPr>
              <a:t>Males 40-64 (n=128), </a:t>
            </a:r>
            <a:r>
              <a:rPr lang="pt-BR" dirty="0" smtClean="0"/>
              <a:t> </a:t>
            </a:r>
            <a:r>
              <a:rPr lang="pt-BR" sz="1200" b="0" i="0" u="none" strike="noStrike" kern="1200" dirty="0" smtClean="0">
                <a:solidFill>
                  <a:schemeClr val="tx1"/>
                </a:solidFill>
                <a:effectLst/>
                <a:latin typeface="Arial" charset="0"/>
                <a:ea typeface="+mn-ea"/>
                <a:cs typeface="+mn-cs"/>
              </a:rPr>
              <a:t>Females 40-64 (n=0), </a:t>
            </a:r>
            <a:r>
              <a:rPr lang="pt-BR" dirty="0" smtClean="0"/>
              <a:t> </a:t>
            </a:r>
            <a:r>
              <a:rPr lang="pt-BR" sz="1200" b="0" i="0" u="none" strike="noStrike" kern="1200" dirty="0" smtClean="0">
                <a:solidFill>
                  <a:schemeClr val="tx1"/>
                </a:solidFill>
                <a:effectLst/>
                <a:latin typeface="Arial" charset="0"/>
                <a:ea typeface="+mn-ea"/>
                <a:cs typeface="+mn-cs"/>
              </a:rPr>
              <a:t>Males 65+ (n=160), </a:t>
            </a:r>
            <a:r>
              <a:rPr lang="pt-BR" dirty="0" smtClean="0"/>
              <a:t> </a:t>
            </a:r>
            <a:r>
              <a:rPr lang="pt-BR" sz="1200" b="0" i="0" u="none" strike="noStrike" kern="1200" dirty="0" smtClean="0">
                <a:solidFill>
                  <a:schemeClr val="tx1"/>
                </a:solidFill>
                <a:effectLst/>
                <a:latin typeface="Arial" charset="0"/>
                <a:ea typeface="+mn-ea"/>
                <a:cs typeface="+mn-cs"/>
              </a:rPr>
              <a:t>Females 65+ (n=0), </a:t>
            </a:r>
            <a:r>
              <a:rPr lang="pt-BR" dirty="0" smtClean="0"/>
              <a:t> </a:t>
            </a:r>
            <a:r>
              <a:rPr lang="pt-BR" sz="1200" b="0" i="0" u="none" strike="noStrike" kern="1200" dirty="0" smtClean="0">
                <a:solidFill>
                  <a:schemeClr val="tx1"/>
                </a:solidFill>
                <a:effectLst/>
                <a:latin typeface="Arial" charset="0"/>
                <a:ea typeface="+mn-ea"/>
                <a:cs typeface="+mn-cs"/>
              </a:rPr>
              <a:t>Urban (n=217), </a:t>
            </a:r>
            <a:r>
              <a:rPr lang="pt-BR" dirty="0" smtClean="0"/>
              <a:t> </a:t>
            </a:r>
            <a:r>
              <a:rPr lang="pt-BR" sz="1200" b="0" i="0" u="none" strike="noStrike" kern="1200" dirty="0" smtClean="0">
                <a:solidFill>
                  <a:schemeClr val="tx1"/>
                </a:solidFill>
                <a:effectLst/>
                <a:latin typeface="Arial" charset="0"/>
                <a:ea typeface="+mn-ea"/>
                <a:cs typeface="+mn-cs"/>
              </a:rPr>
              <a:t>Suburban (n=112), </a:t>
            </a:r>
            <a:r>
              <a:rPr lang="pt-BR" dirty="0" smtClean="0"/>
              <a:t> </a:t>
            </a:r>
            <a:r>
              <a:rPr lang="pt-BR" sz="1200" b="0" i="0" u="none" strike="noStrike" kern="1200" dirty="0" smtClean="0">
                <a:solidFill>
                  <a:schemeClr val="tx1"/>
                </a:solidFill>
                <a:effectLst/>
                <a:latin typeface="Arial" charset="0"/>
                <a:ea typeface="+mn-ea"/>
                <a:cs typeface="+mn-cs"/>
              </a:rPr>
              <a:t>Rural (n=24)</a:t>
            </a:r>
            <a:endParaRPr lang="en-US" dirty="0" smtClean="0"/>
          </a:p>
          <a:p>
            <a:endParaRPr lang="en-US" dirty="0"/>
          </a:p>
        </p:txBody>
      </p:sp>
      <p:sp>
        <p:nvSpPr>
          <p:cNvPr id="4" name="Slide Number Placeholder 3"/>
          <p:cNvSpPr>
            <a:spLocks noGrp="1"/>
          </p:cNvSpPr>
          <p:nvPr>
            <p:ph type="sldNum" sz="quarter" idx="10"/>
          </p:nvPr>
        </p:nvSpPr>
        <p:spPr/>
        <p:txBody>
          <a:bodyPr/>
          <a:lstStyle/>
          <a:p>
            <a:fld id="{B071385B-D6F2-42F4-9560-DDAAB26E7B7A}" type="slidenum">
              <a:rPr lang="en-US" smtClean="0"/>
              <a:pPr/>
              <a:t>89</a:t>
            </a:fld>
            <a:endParaRPr lang="en-US"/>
          </a:p>
        </p:txBody>
      </p:sp>
    </p:spTree>
    <p:extLst>
      <p:ext uri="{BB962C8B-B14F-4D97-AF65-F5344CB8AC3E}">
        <p14:creationId xmlns:p14="http://schemas.microsoft.com/office/powerpoint/2010/main" val="117785276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pt-BR" sz="1200" b="0" i="0" u="none" strike="noStrike" kern="1200" dirty="0" smtClean="0">
                <a:solidFill>
                  <a:schemeClr val="tx1"/>
                </a:solidFill>
                <a:effectLst/>
                <a:latin typeface="Arial" charset="0"/>
                <a:ea typeface="+mn-ea"/>
                <a:cs typeface="+mn-cs"/>
              </a:rPr>
              <a:t>Heart Attack: </a:t>
            </a:r>
            <a:r>
              <a:rPr lang="pt-BR" dirty="0" smtClean="0"/>
              <a:t> </a:t>
            </a:r>
            <a:r>
              <a:rPr lang="pt-BR" sz="1200" b="0" i="0" u="none" strike="noStrike" kern="1200" dirty="0" smtClean="0">
                <a:solidFill>
                  <a:schemeClr val="tx1"/>
                </a:solidFill>
                <a:effectLst/>
                <a:latin typeface="Arial" charset="0"/>
                <a:ea typeface="+mn-ea"/>
                <a:cs typeface="+mn-cs"/>
              </a:rPr>
              <a:t>Males 18-39 (n=62), </a:t>
            </a:r>
            <a:r>
              <a:rPr lang="pt-BR" dirty="0" smtClean="0"/>
              <a:t> </a:t>
            </a:r>
            <a:r>
              <a:rPr lang="pt-BR" sz="1200" b="0" i="0" u="none" strike="noStrike" kern="1200" dirty="0" smtClean="0">
                <a:solidFill>
                  <a:schemeClr val="tx1"/>
                </a:solidFill>
                <a:effectLst/>
                <a:latin typeface="Arial" charset="0"/>
                <a:ea typeface="+mn-ea"/>
                <a:cs typeface="+mn-cs"/>
              </a:rPr>
              <a:t>Females 18-39 (n=70), </a:t>
            </a:r>
            <a:r>
              <a:rPr lang="pt-BR" dirty="0" smtClean="0"/>
              <a:t> </a:t>
            </a:r>
            <a:r>
              <a:rPr lang="pt-BR" sz="1200" b="0" i="0" u="none" strike="noStrike" kern="1200" dirty="0" smtClean="0">
                <a:solidFill>
                  <a:schemeClr val="tx1"/>
                </a:solidFill>
                <a:effectLst/>
                <a:latin typeface="Arial" charset="0"/>
                <a:ea typeface="+mn-ea"/>
                <a:cs typeface="+mn-cs"/>
              </a:rPr>
              <a:t>Males 40-64 (n=129), </a:t>
            </a:r>
            <a:r>
              <a:rPr lang="pt-BR" dirty="0" smtClean="0"/>
              <a:t> </a:t>
            </a:r>
            <a:r>
              <a:rPr lang="pt-BR" sz="1200" b="0" i="0" u="none" strike="noStrike" kern="1200" dirty="0" smtClean="0">
                <a:solidFill>
                  <a:schemeClr val="tx1"/>
                </a:solidFill>
                <a:effectLst/>
                <a:latin typeface="Arial" charset="0"/>
                <a:ea typeface="+mn-ea"/>
                <a:cs typeface="+mn-cs"/>
              </a:rPr>
              <a:t>Females 40-64 (n=139), </a:t>
            </a:r>
            <a:r>
              <a:rPr lang="pt-BR" dirty="0" smtClean="0"/>
              <a:t> </a:t>
            </a:r>
            <a:r>
              <a:rPr lang="pt-BR" sz="1200" b="0" i="0" u="none" strike="noStrike" kern="1200" dirty="0" smtClean="0">
                <a:solidFill>
                  <a:schemeClr val="tx1"/>
                </a:solidFill>
                <a:effectLst/>
                <a:latin typeface="Arial" charset="0"/>
                <a:ea typeface="+mn-ea"/>
                <a:cs typeface="+mn-cs"/>
              </a:rPr>
              <a:t>Males 65+ (n=142), </a:t>
            </a:r>
            <a:r>
              <a:rPr lang="pt-BR" dirty="0" smtClean="0"/>
              <a:t> </a:t>
            </a:r>
            <a:r>
              <a:rPr lang="pt-BR" sz="1200" b="0" i="0" u="none" strike="noStrike" kern="1200" dirty="0" smtClean="0">
                <a:solidFill>
                  <a:schemeClr val="tx1"/>
                </a:solidFill>
                <a:effectLst/>
                <a:latin typeface="Arial" charset="0"/>
                <a:ea typeface="+mn-ea"/>
                <a:cs typeface="+mn-cs"/>
              </a:rPr>
              <a:t>Females 65+ (n=132), </a:t>
            </a:r>
            <a:r>
              <a:rPr lang="pt-BR" dirty="0" smtClean="0"/>
              <a:t> </a:t>
            </a:r>
            <a:r>
              <a:rPr lang="pt-BR" sz="1200" b="0" i="0" u="none" strike="noStrike" kern="1200" dirty="0" smtClean="0">
                <a:solidFill>
                  <a:schemeClr val="tx1"/>
                </a:solidFill>
                <a:effectLst/>
                <a:latin typeface="Arial" charset="0"/>
                <a:ea typeface="+mn-ea"/>
                <a:cs typeface="+mn-cs"/>
              </a:rPr>
              <a:t>Urban (n=339), </a:t>
            </a:r>
            <a:r>
              <a:rPr lang="pt-BR" dirty="0" smtClean="0"/>
              <a:t> </a:t>
            </a:r>
            <a:r>
              <a:rPr lang="pt-BR" sz="1200" b="0" i="0" u="none" strike="noStrike" kern="1200" dirty="0" smtClean="0">
                <a:solidFill>
                  <a:schemeClr val="tx1"/>
                </a:solidFill>
                <a:effectLst/>
                <a:latin typeface="Arial" charset="0"/>
                <a:ea typeface="+mn-ea"/>
                <a:cs typeface="+mn-cs"/>
              </a:rPr>
              <a:t>Suburban (n=284), </a:t>
            </a:r>
            <a:r>
              <a:rPr lang="pt-BR" dirty="0" smtClean="0"/>
              <a:t> </a:t>
            </a:r>
            <a:r>
              <a:rPr lang="pt-BR" sz="1200" b="0" i="0" u="none" strike="noStrike" kern="1200" dirty="0" smtClean="0">
                <a:solidFill>
                  <a:schemeClr val="tx1"/>
                </a:solidFill>
                <a:effectLst/>
                <a:latin typeface="Arial" charset="0"/>
                <a:ea typeface="+mn-ea"/>
                <a:cs typeface="+mn-cs"/>
              </a:rPr>
              <a:t>Rural (n=51)</a:t>
            </a:r>
          </a:p>
          <a:p>
            <a:r>
              <a:rPr lang="pt-BR" sz="1200" b="0" i="0" u="none" strike="noStrike" kern="1200" dirty="0" smtClean="0">
                <a:solidFill>
                  <a:schemeClr val="tx1"/>
                </a:solidFill>
                <a:effectLst/>
                <a:latin typeface="Arial" charset="0"/>
                <a:ea typeface="+mn-ea"/>
                <a:cs typeface="+mn-cs"/>
              </a:rPr>
              <a:t>Thrombosis: </a:t>
            </a:r>
            <a:r>
              <a:rPr lang="pt-BR" dirty="0" smtClean="0"/>
              <a:t> </a:t>
            </a:r>
            <a:r>
              <a:rPr lang="pt-BR" sz="1200" b="0" i="0" u="none" strike="noStrike" kern="1200" dirty="0" smtClean="0">
                <a:solidFill>
                  <a:schemeClr val="tx1"/>
                </a:solidFill>
                <a:effectLst/>
                <a:latin typeface="Arial" charset="0"/>
                <a:ea typeface="+mn-ea"/>
                <a:cs typeface="+mn-cs"/>
              </a:rPr>
              <a:t>Males 18-39 (n=58), </a:t>
            </a:r>
            <a:r>
              <a:rPr lang="pt-BR" dirty="0" smtClean="0"/>
              <a:t> </a:t>
            </a:r>
            <a:r>
              <a:rPr lang="pt-BR" sz="1200" b="0" i="0" u="none" strike="noStrike" kern="1200" dirty="0" smtClean="0">
                <a:solidFill>
                  <a:schemeClr val="tx1"/>
                </a:solidFill>
                <a:effectLst/>
                <a:latin typeface="Arial" charset="0"/>
                <a:ea typeface="+mn-ea"/>
                <a:cs typeface="+mn-cs"/>
              </a:rPr>
              <a:t>Females 18-39 (n=69), </a:t>
            </a:r>
            <a:r>
              <a:rPr lang="pt-BR" dirty="0" smtClean="0"/>
              <a:t> </a:t>
            </a:r>
            <a:r>
              <a:rPr lang="pt-BR" sz="1200" b="0" i="0" u="none" strike="noStrike" kern="1200" dirty="0" smtClean="0">
                <a:solidFill>
                  <a:schemeClr val="tx1"/>
                </a:solidFill>
                <a:effectLst/>
                <a:latin typeface="Arial" charset="0"/>
                <a:ea typeface="+mn-ea"/>
                <a:cs typeface="+mn-cs"/>
              </a:rPr>
              <a:t>Males 40-64 (n=126), </a:t>
            </a:r>
            <a:r>
              <a:rPr lang="pt-BR" dirty="0" smtClean="0"/>
              <a:t> </a:t>
            </a:r>
            <a:r>
              <a:rPr lang="pt-BR" sz="1200" b="0" i="0" u="none" strike="noStrike" kern="1200" dirty="0" smtClean="0">
                <a:solidFill>
                  <a:schemeClr val="tx1"/>
                </a:solidFill>
                <a:effectLst/>
                <a:latin typeface="Arial" charset="0"/>
                <a:ea typeface="+mn-ea"/>
                <a:cs typeface="+mn-cs"/>
              </a:rPr>
              <a:t>Females 40-64 (n=138), </a:t>
            </a:r>
            <a:r>
              <a:rPr lang="pt-BR" dirty="0" smtClean="0"/>
              <a:t> </a:t>
            </a:r>
            <a:r>
              <a:rPr lang="pt-BR" sz="1200" b="0" i="0" u="none" strike="noStrike" kern="1200" dirty="0" smtClean="0">
                <a:solidFill>
                  <a:schemeClr val="tx1"/>
                </a:solidFill>
                <a:effectLst/>
                <a:latin typeface="Arial" charset="0"/>
                <a:ea typeface="+mn-ea"/>
                <a:cs typeface="+mn-cs"/>
              </a:rPr>
              <a:t>Males 65+ (n=133), </a:t>
            </a:r>
            <a:r>
              <a:rPr lang="pt-BR" dirty="0" smtClean="0"/>
              <a:t> </a:t>
            </a:r>
            <a:r>
              <a:rPr lang="pt-BR" sz="1200" b="0" i="0" u="none" strike="noStrike" kern="1200" dirty="0" smtClean="0">
                <a:solidFill>
                  <a:schemeClr val="tx1"/>
                </a:solidFill>
                <a:effectLst/>
                <a:latin typeface="Arial" charset="0"/>
                <a:ea typeface="+mn-ea"/>
                <a:cs typeface="+mn-cs"/>
              </a:rPr>
              <a:t>Females 65+ (n=132), </a:t>
            </a:r>
            <a:r>
              <a:rPr lang="pt-BR" dirty="0" smtClean="0"/>
              <a:t> </a:t>
            </a:r>
            <a:r>
              <a:rPr lang="pt-BR" sz="1200" b="0" i="0" u="none" strike="noStrike" kern="1200" dirty="0" smtClean="0">
                <a:solidFill>
                  <a:schemeClr val="tx1"/>
                </a:solidFill>
                <a:effectLst/>
                <a:latin typeface="Arial" charset="0"/>
                <a:ea typeface="+mn-ea"/>
                <a:cs typeface="+mn-cs"/>
              </a:rPr>
              <a:t>Urban (n=328), </a:t>
            </a:r>
            <a:r>
              <a:rPr lang="pt-BR" dirty="0" smtClean="0"/>
              <a:t> </a:t>
            </a:r>
            <a:r>
              <a:rPr lang="pt-BR" sz="1200" b="0" i="0" u="none" strike="noStrike" kern="1200" dirty="0" smtClean="0">
                <a:solidFill>
                  <a:schemeClr val="tx1"/>
                </a:solidFill>
                <a:effectLst/>
                <a:latin typeface="Arial" charset="0"/>
                <a:ea typeface="+mn-ea"/>
                <a:cs typeface="+mn-cs"/>
              </a:rPr>
              <a:t>Suburban (n=280), </a:t>
            </a:r>
            <a:r>
              <a:rPr lang="pt-BR" dirty="0" smtClean="0"/>
              <a:t> </a:t>
            </a:r>
            <a:r>
              <a:rPr lang="pt-BR" sz="1200" b="0" i="0" u="none" strike="noStrike" kern="1200" dirty="0" smtClean="0">
                <a:solidFill>
                  <a:schemeClr val="tx1"/>
                </a:solidFill>
                <a:effectLst/>
                <a:latin typeface="Arial" charset="0"/>
                <a:ea typeface="+mn-ea"/>
                <a:cs typeface="+mn-cs"/>
              </a:rPr>
              <a:t>Rural (n=48)</a:t>
            </a:r>
          </a:p>
          <a:p>
            <a:r>
              <a:rPr lang="pt-BR" sz="1200" b="0" i="0" u="none" strike="noStrike" kern="1200" dirty="0" smtClean="0">
                <a:solidFill>
                  <a:schemeClr val="tx1"/>
                </a:solidFill>
                <a:effectLst/>
                <a:latin typeface="Arial" charset="0"/>
                <a:ea typeface="+mn-ea"/>
                <a:cs typeface="+mn-cs"/>
              </a:rPr>
              <a:t>Stroke: </a:t>
            </a:r>
            <a:r>
              <a:rPr lang="pt-BR" dirty="0" smtClean="0"/>
              <a:t> </a:t>
            </a:r>
            <a:r>
              <a:rPr lang="pt-BR" sz="1200" b="0" i="0" u="none" strike="noStrike" kern="1200" dirty="0" smtClean="0">
                <a:solidFill>
                  <a:schemeClr val="tx1"/>
                </a:solidFill>
                <a:effectLst/>
                <a:latin typeface="Arial" charset="0"/>
                <a:ea typeface="+mn-ea"/>
                <a:cs typeface="+mn-cs"/>
              </a:rPr>
              <a:t>Males 18-39 (n=58), </a:t>
            </a:r>
            <a:r>
              <a:rPr lang="pt-BR" dirty="0" smtClean="0"/>
              <a:t> </a:t>
            </a:r>
            <a:r>
              <a:rPr lang="pt-BR" sz="1200" b="0" i="0" u="none" strike="noStrike" kern="1200" dirty="0" smtClean="0">
                <a:solidFill>
                  <a:schemeClr val="tx1"/>
                </a:solidFill>
                <a:effectLst/>
                <a:latin typeface="Arial" charset="0"/>
                <a:ea typeface="+mn-ea"/>
                <a:cs typeface="+mn-cs"/>
              </a:rPr>
              <a:t>Females 18-39 (n=70), </a:t>
            </a:r>
            <a:r>
              <a:rPr lang="pt-BR" dirty="0" smtClean="0"/>
              <a:t> </a:t>
            </a:r>
            <a:r>
              <a:rPr lang="pt-BR" sz="1200" b="0" i="0" u="none" strike="noStrike" kern="1200" dirty="0" smtClean="0">
                <a:solidFill>
                  <a:schemeClr val="tx1"/>
                </a:solidFill>
                <a:effectLst/>
                <a:latin typeface="Arial" charset="0"/>
                <a:ea typeface="+mn-ea"/>
                <a:cs typeface="+mn-cs"/>
              </a:rPr>
              <a:t>Males 40-64 (n=128), </a:t>
            </a:r>
            <a:r>
              <a:rPr lang="pt-BR" dirty="0" smtClean="0"/>
              <a:t> </a:t>
            </a:r>
            <a:r>
              <a:rPr lang="pt-BR" sz="1200" b="0" i="0" u="none" strike="noStrike" kern="1200" dirty="0" smtClean="0">
                <a:solidFill>
                  <a:schemeClr val="tx1"/>
                </a:solidFill>
                <a:effectLst/>
                <a:latin typeface="Arial" charset="0"/>
                <a:ea typeface="+mn-ea"/>
                <a:cs typeface="+mn-cs"/>
              </a:rPr>
              <a:t>Females 40-64 (n=139), </a:t>
            </a:r>
            <a:r>
              <a:rPr lang="pt-BR" dirty="0" smtClean="0"/>
              <a:t> </a:t>
            </a:r>
            <a:r>
              <a:rPr lang="pt-BR" sz="1200" b="0" i="0" u="none" strike="noStrike" kern="1200" dirty="0" smtClean="0">
                <a:solidFill>
                  <a:schemeClr val="tx1"/>
                </a:solidFill>
                <a:effectLst/>
                <a:latin typeface="Arial" charset="0"/>
                <a:ea typeface="+mn-ea"/>
                <a:cs typeface="+mn-cs"/>
              </a:rPr>
              <a:t>Males 65+ (n=137), </a:t>
            </a:r>
            <a:r>
              <a:rPr lang="pt-BR" dirty="0" smtClean="0"/>
              <a:t> </a:t>
            </a:r>
            <a:r>
              <a:rPr lang="pt-BR" sz="1200" b="0" i="0" u="none" strike="noStrike" kern="1200" dirty="0" smtClean="0">
                <a:solidFill>
                  <a:schemeClr val="tx1"/>
                </a:solidFill>
                <a:effectLst/>
                <a:latin typeface="Arial" charset="0"/>
                <a:ea typeface="+mn-ea"/>
                <a:cs typeface="+mn-cs"/>
              </a:rPr>
              <a:t>Females 65+ (n=132), </a:t>
            </a:r>
            <a:r>
              <a:rPr lang="pt-BR" dirty="0" smtClean="0"/>
              <a:t> </a:t>
            </a:r>
            <a:r>
              <a:rPr lang="pt-BR" sz="1200" b="0" i="0" u="none" strike="noStrike" kern="1200" dirty="0" smtClean="0">
                <a:solidFill>
                  <a:schemeClr val="tx1"/>
                </a:solidFill>
                <a:effectLst/>
                <a:latin typeface="Arial" charset="0"/>
                <a:ea typeface="+mn-ea"/>
                <a:cs typeface="+mn-cs"/>
              </a:rPr>
              <a:t>Urban (n=333), </a:t>
            </a:r>
            <a:r>
              <a:rPr lang="pt-BR" dirty="0" smtClean="0"/>
              <a:t> </a:t>
            </a:r>
            <a:r>
              <a:rPr lang="pt-BR" sz="1200" b="0" i="0" u="none" strike="noStrike" kern="1200" dirty="0" smtClean="0">
                <a:solidFill>
                  <a:schemeClr val="tx1"/>
                </a:solidFill>
                <a:effectLst/>
                <a:latin typeface="Arial" charset="0"/>
                <a:ea typeface="+mn-ea"/>
                <a:cs typeface="+mn-cs"/>
              </a:rPr>
              <a:t>Suburban (n=282), </a:t>
            </a:r>
            <a:r>
              <a:rPr lang="pt-BR" dirty="0" smtClean="0"/>
              <a:t> </a:t>
            </a:r>
            <a:r>
              <a:rPr lang="pt-BR" sz="1200" b="0" i="0" u="none" strike="noStrike" kern="1200" dirty="0" smtClean="0">
                <a:solidFill>
                  <a:schemeClr val="tx1"/>
                </a:solidFill>
                <a:effectLst/>
                <a:latin typeface="Arial" charset="0"/>
                <a:ea typeface="+mn-ea"/>
                <a:cs typeface="+mn-cs"/>
              </a:rPr>
              <a:t>Rural (n=49)</a:t>
            </a:r>
          </a:p>
          <a:p>
            <a:r>
              <a:rPr lang="pt-BR" sz="1200" b="0" i="0" u="none" strike="noStrike" kern="1200" dirty="0" smtClean="0">
                <a:solidFill>
                  <a:schemeClr val="tx1"/>
                </a:solidFill>
                <a:effectLst/>
                <a:latin typeface="Arial" charset="0"/>
                <a:ea typeface="+mn-ea"/>
                <a:cs typeface="+mn-cs"/>
              </a:rPr>
              <a:t>Deep Vein Thrombosis: </a:t>
            </a:r>
            <a:r>
              <a:rPr lang="pt-BR" dirty="0" smtClean="0"/>
              <a:t> </a:t>
            </a:r>
            <a:r>
              <a:rPr lang="pt-BR" sz="1200" b="0" i="0" u="none" strike="noStrike" kern="1200" dirty="0" smtClean="0">
                <a:solidFill>
                  <a:schemeClr val="tx1"/>
                </a:solidFill>
                <a:effectLst/>
                <a:latin typeface="Arial" charset="0"/>
                <a:ea typeface="+mn-ea"/>
                <a:cs typeface="+mn-cs"/>
              </a:rPr>
              <a:t>Males 18-39 (n=20*), </a:t>
            </a:r>
            <a:r>
              <a:rPr lang="pt-BR" dirty="0" smtClean="0"/>
              <a:t> </a:t>
            </a:r>
            <a:r>
              <a:rPr lang="pt-BR" sz="1200" b="0" i="0" u="none" strike="noStrike" kern="1200" dirty="0" smtClean="0">
                <a:solidFill>
                  <a:schemeClr val="tx1"/>
                </a:solidFill>
                <a:effectLst/>
                <a:latin typeface="Arial" charset="0"/>
                <a:ea typeface="+mn-ea"/>
                <a:cs typeface="+mn-cs"/>
              </a:rPr>
              <a:t>Females 18-39 (n=32), </a:t>
            </a:r>
            <a:r>
              <a:rPr lang="pt-BR" dirty="0" smtClean="0"/>
              <a:t> </a:t>
            </a:r>
            <a:r>
              <a:rPr lang="pt-BR" sz="1200" b="0" i="0" u="none" strike="noStrike" kern="1200" dirty="0" smtClean="0">
                <a:solidFill>
                  <a:schemeClr val="tx1"/>
                </a:solidFill>
                <a:effectLst/>
                <a:latin typeface="Arial" charset="0"/>
                <a:ea typeface="+mn-ea"/>
                <a:cs typeface="+mn-cs"/>
              </a:rPr>
              <a:t>Males 40-64 (n=51), </a:t>
            </a:r>
            <a:r>
              <a:rPr lang="pt-BR" dirty="0" smtClean="0"/>
              <a:t> </a:t>
            </a:r>
            <a:r>
              <a:rPr lang="pt-BR" sz="1200" b="0" i="0" u="none" strike="noStrike" kern="1200" dirty="0" smtClean="0">
                <a:solidFill>
                  <a:schemeClr val="tx1"/>
                </a:solidFill>
                <a:effectLst/>
                <a:latin typeface="Arial" charset="0"/>
                <a:ea typeface="+mn-ea"/>
                <a:cs typeface="+mn-cs"/>
              </a:rPr>
              <a:t>Females 40-64 (n=74), </a:t>
            </a:r>
            <a:r>
              <a:rPr lang="pt-BR" dirty="0" smtClean="0"/>
              <a:t> </a:t>
            </a:r>
            <a:r>
              <a:rPr lang="pt-BR" sz="1200" b="0" i="0" u="none" strike="noStrike" kern="1200" dirty="0" smtClean="0">
                <a:solidFill>
                  <a:schemeClr val="tx1"/>
                </a:solidFill>
                <a:effectLst/>
                <a:latin typeface="Arial" charset="0"/>
                <a:ea typeface="+mn-ea"/>
                <a:cs typeface="+mn-cs"/>
              </a:rPr>
              <a:t>Males 65+ (n=64), </a:t>
            </a:r>
            <a:r>
              <a:rPr lang="pt-BR" dirty="0" smtClean="0"/>
              <a:t> </a:t>
            </a:r>
            <a:r>
              <a:rPr lang="pt-BR" sz="1200" b="0" i="0" u="none" strike="noStrike" kern="1200" dirty="0" smtClean="0">
                <a:solidFill>
                  <a:schemeClr val="tx1"/>
                </a:solidFill>
                <a:effectLst/>
                <a:latin typeface="Arial" charset="0"/>
                <a:ea typeface="+mn-ea"/>
                <a:cs typeface="+mn-cs"/>
              </a:rPr>
              <a:t>Females 65+ (n=78), </a:t>
            </a:r>
            <a:r>
              <a:rPr lang="pt-BR" dirty="0" smtClean="0"/>
              <a:t> </a:t>
            </a:r>
            <a:r>
              <a:rPr lang="pt-BR" sz="1200" b="0" i="0" u="none" strike="noStrike" kern="1200" dirty="0" smtClean="0">
                <a:solidFill>
                  <a:schemeClr val="tx1"/>
                </a:solidFill>
                <a:effectLst/>
                <a:latin typeface="Arial" charset="0"/>
                <a:ea typeface="+mn-ea"/>
                <a:cs typeface="+mn-cs"/>
              </a:rPr>
              <a:t>Urban (n=168), </a:t>
            </a:r>
            <a:r>
              <a:rPr lang="pt-BR" dirty="0" smtClean="0"/>
              <a:t> </a:t>
            </a:r>
            <a:r>
              <a:rPr lang="pt-BR" sz="1200" b="0" i="0" u="none" strike="noStrike" kern="1200" dirty="0" smtClean="0">
                <a:solidFill>
                  <a:schemeClr val="tx1"/>
                </a:solidFill>
                <a:effectLst/>
                <a:latin typeface="Arial" charset="0"/>
                <a:ea typeface="+mn-ea"/>
                <a:cs typeface="+mn-cs"/>
              </a:rPr>
              <a:t>Suburban (n=130), </a:t>
            </a:r>
            <a:r>
              <a:rPr lang="pt-BR" dirty="0" smtClean="0"/>
              <a:t> </a:t>
            </a:r>
            <a:r>
              <a:rPr lang="pt-BR" sz="1200" b="0" i="0" u="none" strike="noStrike" kern="1200" dirty="0" smtClean="0">
                <a:solidFill>
                  <a:schemeClr val="tx1"/>
                </a:solidFill>
                <a:effectLst/>
                <a:latin typeface="Arial" charset="0"/>
                <a:ea typeface="+mn-ea"/>
                <a:cs typeface="+mn-cs"/>
              </a:rPr>
              <a:t>Rural (n=21*)</a:t>
            </a:r>
          </a:p>
          <a:p>
            <a:r>
              <a:rPr lang="pt-BR" sz="1200" b="0" i="0" u="none" strike="noStrike" kern="1200" dirty="0" smtClean="0">
                <a:solidFill>
                  <a:schemeClr val="tx1"/>
                </a:solidFill>
                <a:effectLst/>
                <a:latin typeface="Arial" charset="0"/>
                <a:ea typeface="+mn-ea"/>
                <a:cs typeface="+mn-cs"/>
              </a:rPr>
              <a:t>AIDS: </a:t>
            </a:r>
            <a:r>
              <a:rPr lang="pt-BR" dirty="0" smtClean="0"/>
              <a:t> </a:t>
            </a:r>
            <a:r>
              <a:rPr lang="pt-BR" sz="1200" b="0" i="0" u="none" strike="noStrike" kern="1200" dirty="0" smtClean="0">
                <a:solidFill>
                  <a:schemeClr val="tx1"/>
                </a:solidFill>
                <a:effectLst/>
                <a:latin typeface="Arial" charset="0"/>
                <a:ea typeface="+mn-ea"/>
                <a:cs typeface="+mn-cs"/>
              </a:rPr>
              <a:t>Males 18-39 (n=59), </a:t>
            </a:r>
            <a:r>
              <a:rPr lang="pt-BR" dirty="0" smtClean="0"/>
              <a:t> </a:t>
            </a:r>
            <a:r>
              <a:rPr lang="pt-BR" sz="1200" b="0" i="0" u="none" strike="noStrike" kern="1200" dirty="0" smtClean="0">
                <a:solidFill>
                  <a:schemeClr val="tx1"/>
                </a:solidFill>
                <a:effectLst/>
                <a:latin typeface="Arial" charset="0"/>
                <a:ea typeface="+mn-ea"/>
                <a:cs typeface="+mn-cs"/>
              </a:rPr>
              <a:t>Females 18-39 (n=69), </a:t>
            </a:r>
            <a:r>
              <a:rPr lang="pt-BR" dirty="0" smtClean="0"/>
              <a:t> </a:t>
            </a:r>
            <a:r>
              <a:rPr lang="pt-BR" sz="1200" b="0" i="0" u="none" strike="noStrike" kern="1200" dirty="0" smtClean="0">
                <a:solidFill>
                  <a:schemeClr val="tx1"/>
                </a:solidFill>
                <a:effectLst/>
                <a:latin typeface="Arial" charset="0"/>
                <a:ea typeface="+mn-ea"/>
                <a:cs typeface="+mn-cs"/>
              </a:rPr>
              <a:t>Males 40-64 (n=127), </a:t>
            </a:r>
            <a:r>
              <a:rPr lang="pt-BR" dirty="0" smtClean="0"/>
              <a:t> </a:t>
            </a:r>
            <a:r>
              <a:rPr lang="pt-BR" sz="1200" b="0" i="0" u="none" strike="noStrike" kern="1200" dirty="0" smtClean="0">
                <a:solidFill>
                  <a:schemeClr val="tx1"/>
                </a:solidFill>
                <a:effectLst/>
                <a:latin typeface="Arial" charset="0"/>
                <a:ea typeface="+mn-ea"/>
                <a:cs typeface="+mn-cs"/>
              </a:rPr>
              <a:t>Females 40-64 (n=136), </a:t>
            </a:r>
            <a:r>
              <a:rPr lang="pt-BR" dirty="0" smtClean="0"/>
              <a:t> </a:t>
            </a:r>
            <a:r>
              <a:rPr lang="pt-BR" sz="1200" b="0" i="0" u="none" strike="noStrike" kern="1200" dirty="0" smtClean="0">
                <a:solidFill>
                  <a:schemeClr val="tx1"/>
                </a:solidFill>
                <a:effectLst/>
                <a:latin typeface="Arial" charset="0"/>
                <a:ea typeface="+mn-ea"/>
                <a:cs typeface="+mn-cs"/>
              </a:rPr>
              <a:t>Males 65+ (n=135), </a:t>
            </a:r>
            <a:r>
              <a:rPr lang="pt-BR" dirty="0" smtClean="0"/>
              <a:t> </a:t>
            </a:r>
            <a:r>
              <a:rPr lang="pt-BR" sz="1200" b="0" i="0" u="none" strike="noStrike" kern="1200" dirty="0" smtClean="0">
                <a:solidFill>
                  <a:schemeClr val="tx1"/>
                </a:solidFill>
                <a:effectLst/>
                <a:latin typeface="Arial" charset="0"/>
                <a:ea typeface="+mn-ea"/>
                <a:cs typeface="+mn-cs"/>
              </a:rPr>
              <a:t>Females 65+ (n=124), </a:t>
            </a:r>
            <a:r>
              <a:rPr lang="pt-BR" dirty="0" smtClean="0"/>
              <a:t> </a:t>
            </a:r>
            <a:r>
              <a:rPr lang="pt-BR" sz="1200" b="0" i="0" u="none" strike="noStrike" kern="1200" dirty="0" smtClean="0">
                <a:solidFill>
                  <a:schemeClr val="tx1"/>
                </a:solidFill>
                <a:effectLst/>
                <a:latin typeface="Arial" charset="0"/>
                <a:ea typeface="+mn-ea"/>
                <a:cs typeface="+mn-cs"/>
              </a:rPr>
              <a:t>Urban (n=325), </a:t>
            </a:r>
            <a:r>
              <a:rPr lang="pt-BR" dirty="0" smtClean="0"/>
              <a:t> </a:t>
            </a:r>
            <a:r>
              <a:rPr lang="pt-BR" sz="1200" b="0" i="0" u="none" strike="noStrike" kern="1200" dirty="0" smtClean="0">
                <a:solidFill>
                  <a:schemeClr val="tx1"/>
                </a:solidFill>
                <a:effectLst/>
                <a:latin typeface="Arial" charset="0"/>
                <a:ea typeface="+mn-ea"/>
                <a:cs typeface="+mn-cs"/>
              </a:rPr>
              <a:t>Suburban (n=275), </a:t>
            </a:r>
            <a:r>
              <a:rPr lang="pt-BR" dirty="0" smtClean="0"/>
              <a:t> </a:t>
            </a:r>
            <a:r>
              <a:rPr lang="pt-BR" sz="1200" b="0" i="0" u="none" strike="noStrike" kern="1200" dirty="0" smtClean="0">
                <a:solidFill>
                  <a:schemeClr val="tx1"/>
                </a:solidFill>
                <a:effectLst/>
                <a:latin typeface="Arial" charset="0"/>
                <a:ea typeface="+mn-ea"/>
                <a:cs typeface="+mn-cs"/>
              </a:rPr>
              <a:t>Rural (n=50)</a:t>
            </a:r>
          </a:p>
          <a:p>
            <a:r>
              <a:rPr lang="pt-BR" sz="1200" b="0" i="0" u="none" strike="noStrike" kern="1200" dirty="0" smtClean="0">
                <a:solidFill>
                  <a:schemeClr val="tx1"/>
                </a:solidFill>
                <a:effectLst/>
                <a:latin typeface="Arial" charset="0"/>
                <a:ea typeface="+mn-ea"/>
                <a:cs typeface="+mn-cs"/>
              </a:rPr>
              <a:t>Pulmonary Embolism: </a:t>
            </a:r>
            <a:r>
              <a:rPr lang="pt-BR" dirty="0" smtClean="0"/>
              <a:t> </a:t>
            </a:r>
            <a:r>
              <a:rPr lang="pt-BR" sz="1200" b="0" i="0" u="none" strike="noStrike" kern="1200" dirty="0" smtClean="0">
                <a:solidFill>
                  <a:schemeClr val="tx1"/>
                </a:solidFill>
                <a:effectLst/>
                <a:latin typeface="Arial" charset="0"/>
                <a:ea typeface="+mn-ea"/>
                <a:cs typeface="+mn-cs"/>
              </a:rPr>
              <a:t>Males 18-39 (n=12*), </a:t>
            </a:r>
            <a:r>
              <a:rPr lang="pt-BR" dirty="0" smtClean="0"/>
              <a:t> </a:t>
            </a:r>
            <a:r>
              <a:rPr lang="pt-BR" sz="1200" b="0" i="0" u="none" strike="noStrike" kern="1200" dirty="0" smtClean="0">
                <a:solidFill>
                  <a:schemeClr val="tx1"/>
                </a:solidFill>
                <a:effectLst/>
                <a:latin typeface="Arial" charset="0"/>
                <a:ea typeface="+mn-ea"/>
                <a:cs typeface="+mn-cs"/>
              </a:rPr>
              <a:t>Females 18-39 (n=27*), </a:t>
            </a:r>
            <a:r>
              <a:rPr lang="pt-BR" dirty="0" smtClean="0"/>
              <a:t> </a:t>
            </a:r>
            <a:r>
              <a:rPr lang="pt-BR" sz="1200" b="0" i="0" u="none" strike="noStrike" kern="1200" dirty="0" smtClean="0">
                <a:solidFill>
                  <a:schemeClr val="tx1"/>
                </a:solidFill>
                <a:effectLst/>
                <a:latin typeface="Arial" charset="0"/>
                <a:ea typeface="+mn-ea"/>
                <a:cs typeface="+mn-cs"/>
              </a:rPr>
              <a:t>Males 40-64 (n=30), </a:t>
            </a:r>
            <a:r>
              <a:rPr lang="pt-BR" dirty="0" smtClean="0"/>
              <a:t> </a:t>
            </a:r>
            <a:r>
              <a:rPr lang="pt-BR" sz="1200" b="0" i="0" u="none" strike="noStrike" kern="1200" dirty="0" smtClean="0">
                <a:solidFill>
                  <a:schemeClr val="tx1"/>
                </a:solidFill>
                <a:effectLst/>
                <a:latin typeface="Arial" charset="0"/>
                <a:ea typeface="+mn-ea"/>
                <a:cs typeface="+mn-cs"/>
              </a:rPr>
              <a:t>Females 40-64 (n=42), </a:t>
            </a:r>
            <a:r>
              <a:rPr lang="pt-BR" dirty="0" smtClean="0"/>
              <a:t> </a:t>
            </a:r>
            <a:r>
              <a:rPr lang="pt-BR" sz="1200" b="0" i="0" u="none" strike="noStrike" kern="1200" dirty="0" smtClean="0">
                <a:solidFill>
                  <a:schemeClr val="tx1"/>
                </a:solidFill>
                <a:effectLst/>
                <a:latin typeface="Arial" charset="0"/>
                <a:ea typeface="+mn-ea"/>
                <a:cs typeface="+mn-cs"/>
              </a:rPr>
              <a:t>Males 65+ (n=37), </a:t>
            </a:r>
            <a:r>
              <a:rPr lang="pt-BR" dirty="0" smtClean="0"/>
              <a:t> </a:t>
            </a:r>
            <a:r>
              <a:rPr lang="pt-BR" sz="1200" b="0" i="0" u="none" strike="noStrike" kern="1200" dirty="0" smtClean="0">
                <a:solidFill>
                  <a:schemeClr val="tx1"/>
                </a:solidFill>
                <a:effectLst/>
                <a:latin typeface="Arial" charset="0"/>
                <a:ea typeface="+mn-ea"/>
                <a:cs typeface="+mn-cs"/>
              </a:rPr>
              <a:t>Females 65+ (n=38), </a:t>
            </a:r>
            <a:r>
              <a:rPr lang="pt-BR" dirty="0" smtClean="0"/>
              <a:t> </a:t>
            </a:r>
            <a:r>
              <a:rPr lang="pt-BR" sz="1200" b="0" i="0" u="none" strike="noStrike" kern="1200" dirty="0" smtClean="0">
                <a:solidFill>
                  <a:schemeClr val="tx1"/>
                </a:solidFill>
                <a:effectLst/>
                <a:latin typeface="Arial" charset="0"/>
                <a:ea typeface="+mn-ea"/>
                <a:cs typeface="+mn-cs"/>
              </a:rPr>
              <a:t>Urban (n=97), </a:t>
            </a:r>
            <a:r>
              <a:rPr lang="pt-BR" dirty="0" smtClean="0"/>
              <a:t> </a:t>
            </a:r>
            <a:r>
              <a:rPr lang="pt-BR" sz="1200" b="0" i="0" u="none" strike="noStrike" kern="1200" dirty="0" smtClean="0">
                <a:solidFill>
                  <a:schemeClr val="tx1"/>
                </a:solidFill>
                <a:effectLst/>
                <a:latin typeface="Arial" charset="0"/>
                <a:ea typeface="+mn-ea"/>
                <a:cs typeface="+mn-cs"/>
              </a:rPr>
              <a:t>Suburban (n=75), </a:t>
            </a:r>
            <a:r>
              <a:rPr lang="pt-BR" dirty="0" smtClean="0"/>
              <a:t> </a:t>
            </a:r>
            <a:r>
              <a:rPr lang="pt-BR" sz="1200" b="0" i="0" u="none" strike="noStrike" kern="1200" dirty="0" smtClean="0">
                <a:solidFill>
                  <a:schemeClr val="tx1"/>
                </a:solidFill>
                <a:effectLst/>
                <a:latin typeface="Arial" charset="0"/>
                <a:ea typeface="+mn-ea"/>
                <a:cs typeface="+mn-cs"/>
              </a:rPr>
              <a:t>Rural (n=14*)</a:t>
            </a:r>
          </a:p>
          <a:p>
            <a:r>
              <a:rPr lang="pt-BR" sz="1200" b="0" i="0" u="none" strike="noStrike" kern="1200" dirty="0" smtClean="0">
                <a:solidFill>
                  <a:schemeClr val="tx1"/>
                </a:solidFill>
                <a:effectLst/>
                <a:latin typeface="Arial" charset="0"/>
                <a:ea typeface="+mn-ea"/>
                <a:cs typeface="+mn-cs"/>
              </a:rPr>
              <a:t>High Blood Pressure: </a:t>
            </a:r>
            <a:r>
              <a:rPr lang="pt-BR" dirty="0" smtClean="0"/>
              <a:t> </a:t>
            </a:r>
            <a:r>
              <a:rPr lang="pt-BR" sz="1200" b="0" i="0" u="none" strike="noStrike" kern="1200" dirty="0" smtClean="0">
                <a:solidFill>
                  <a:schemeClr val="tx1"/>
                </a:solidFill>
                <a:effectLst/>
                <a:latin typeface="Arial" charset="0"/>
                <a:ea typeface="+mn-ea"/>
                <a:cs typeface="+mn-cs"/>
              </a:rPr>
              <a:t>Males 18-39 (n=63), </a:t>
            </a:r>
            <a:r>
              <a:rPr lang="pt-BR" dirty="0" smtClean="0"/>
              <a:t> </a:t>
            </a:r>
            <a:r>
              <a:rPr lang="pt-BR" sz="1200" b="0" i="0" u="none" strike="noStrike" kern="1200" dirty="0" smtClean="0">
                <a:solidFill>
                  <a:schemeClr val="tx1"/>
                </a:solidFill>
                <a:effectLst/>
                <a:latin typeface="Arial" charset="0"/>
                <a:ea typeface="+mn-ea"/>
                <a:cs typeface="+mn-cs"/>
              </a:rPr>
              <a:t>Females 18-39 (n=70), </a:t>
            </a:r>
            <a:r>
              <a:rPr lang="pt-BR" dirty="0" smtClean="0"/>
              <a:t> </a:t>
            </a:r>
            <a:r>
              <a:rPr lang="pt-BR" sz="1200" b="0" i="0" u="none" strike="noStrike" kern="1200" dirty="0" smtClean="0">
                <a:solidFill>
                  <a:schemeClr val="tx1"/>
                </a:solidFill>
                <a:effectLst/>
                <a:latin typeface="Arial" charset="0"/>
                <a:ea typeface="+mn-ea"/>
                <a:cs typeface="+mn-cs"/>
              </a:rPr>
              <a:t>Males 40-64 (n=136), </a:t>
            </a:r>
            <a:r>
              <a:rPr lang="pt-BR" dirty="0" smtClean="0"/>
              <a:t> </a:t>
            </a:r>
            <a:r>
              <a:rPr lang="pt-BR" sz="1200" b="0" i="0" u="none" strike="noStrike" kern="1200" dirty="0" smtClean="0">
                <a:solidFill>
                  <a:schemeClr val="tx1"/>
                </a:solidFill>
                <a:effectLst/>
                <a:latin typeface="Arial" charset="0"/>
                <a:ea typeface="+mn-ea"/>
                <a:cs typeface="+mn-cs"/>
              </a:rPr>
              <a:t>Females 40-64 (n=144), </a:t>
            </a:r>
            <a:r>
              <a:rPr lang="pt-BR" dirty="0" smtClean="0"/>
              <a:t> </a:t>
            </a:r>
            <a:r>
              <a:rPr lang="pt-BR" sz="1200" b="0" i="0" u="none" strike="noStrike" kern="1200" dirty="0" smtClean="0">
                <a:solidFill>
                  <a:schemeClr val="tx1"/>
                </a:solidFill>
                <a:effectLst/>
                <a:latin typeface="Arial" charset="0"/>
                <a:ea typeface="+mn-ea"/>
                <a:cs typeface="+mn-cs"/>
              </a:rPr>
              <a:t>Males 65+ (n=152), </a:t>
            </a:r>
            <a:r>
              <a:rPr lang="pt-BR" dirty="0" smtClean="0"/>
              <a:t> </a:t>
            </a:r>
            <a:r>
              <a:rPr lang="pt-BR" sz="1200" b="0" i="0" u="none" strike="noStrike" kern="1200" dirty="0" smtClean="0">
                <a:solidFill>
                  <a:schemeClr val="tx1"/>
                </a:solidFill>
                <a:effectLst/>
                <a:latin typeface="Arial" charset="0"/>
                <a:ea typeface="+mn-ea"/>
                <a:cs typeface="+mn-cs"/>
              </a:rPr>
              <a:t>Females 65+ (n=141), </a:t>
            </a:r>
            <a:r>
              <a:rPr lang="pt-BR" dirty="0" smtClean="0"/>
              <a:t> </a:t>
            </a:r>
            <a:r>
              <a:rPr lang="pt-BR" sz="1200" b="0" i="0" u="none" strike="noStrike" kern="1200" dirty="0" smtClean="0">
                <a:solidFill>
                  <a:schemeClr val="tx1"/>
                </a:solidFill>
                <a:effectLst/>
                <a:latin typeface="Arial" charset="0"/>
                <a:ea typeface="+mn-ea"/>
                <a:cs typeface="+mn-cs"/>
              </a:rPr>
              <a:t>Urban (n=355), </a:t>
            </a:r>
            <a:r>
              <a:rPr lang="pt-BR" dirty="0" smtClean="0"/>
              <a:t> </a:t>
            </a:r>
            <a:r>
              <a:rPr lang="pt-BR" sz="1200" b="0" i="0" u="none" strike="noStrike" kern="1200" dirty="0" smtClean="0">
                <a:solidFill>
                  <a:schemeClr val="tx1"/>
                </a:solidFill>
                <a:effectLst/>
                <a:latin typeface="Arial" charset="0"/>
                <a:ea typeface="+mn-ea"/>
                <a:cs typeface="+mn-cs"/>
              </a:rPr>
              <a:t>Suburban (n=300), </a:t>
            </a:r>
            <a:r>
              <a:rPr lang="pt-BR" dirty="0" smtClean="0"/>
              <a:t> </a:t>
            </a:r>
            <a:r>
              <a:rPr lang="pt-BR" sz="1200" b="0" i="0" u="none" strike="noStrike" kern="1200" dirty="0" smtClean="0">
                <a:solidFill>
                  <a:schemeClr val="tx1"/>
                </a:solidFill>
                <a:effectLst/>
                <a:latin typeface="Arial" charset="0"/>
                <a:ea typeface="+mn-ea"/>
                <a:cs typeface="+mn-cs"/>
              </a:rPr>
              <a:t>Rural (n=51)</a:t>
            </a:r>
          </a:p>
          <a:p>
            <a:r>
              <a:rPr lang="pt-BR" sz="1200" b="0" i="0" u="none" strike="noStrike" kern="1200" dirty="0" smtClean="0">
                <a:solidFill>
                  <a:schemeClr val="tx1"/>
                </a:solidFill>
                <a:effectLst/>
                <a:latin typeface="Arial" charset="0"/>
                <a:ea typeface="+mn-ea"/>
                <a:cs typeface="+mn-cs"/>
              </a:rPr>
              <a:t>Breast Cancer: </a:t>
            </a:r>
            <a:r>
              <a:rPr lang="pt-BR" dirty="0" smtClean="0"/>
              <a:t> </a:t>
            </a:r>
            <a:r>
              <a:rPr lang="pt-BR" sz="1200" b="0" i="0" u="none" strike="noStrike" kern="1200" dirty="0" smtClean="0">
                <a:solidFill>
                  <a:schemeClr val="tx1"/>
                </a:solidFill>
                <a:effectLst/>
                <a:latin typeface="Arial" charset="0"/>
                <a:ea typeface="+mn-ea"/>
                <a:cs typeface="+mn-cs"/>
              </a:rPr>
              <a:t>Males 18-39 (n=0), </a:t>
            </a:r>
            <a:r>
              <a:rPr lang="pt-BR" dirty="0" smtClean="0"/>
              <a:t> </a:t>
            </a:r>
            <a:r>
              <a:rPr lang="pt-BR" sz="1200" b="0" i="0" u="none" strike="noStrike" kern="1200" dirty="0" smtClean="0">
                <a:solidFill>
                  <a:schemeClr val="tx1"/>
                </a:solidFill>
                <a:effectLst/>
                <a:latin typeface="Arial" charset="0"/>
                <a:ea typeface="+mn-ea"/>
                <a:cs typeface="+mn-cs"/>
              </a:rPr>
              <a:t>Females 18-39 (n=69), </a:t>
            </a:r>
            <a:r>
              <a:rPr lang="pt-BR" dirty="0" smtClean="0"/>
              <a:t> </a:t>
            </a:r>
            <a:r>
              <a:rPr lang="pt-BR" sz="1200" b="0" i="0" u="none" strike="noStrike" kern="1200" dirty="0" smtClean="0">
                <a:solidFill>
                  <a:schemeClr val="tx1"/>
                </a:solidFill>
                <a:effectLst/>
                <a:latin typeface="Arial" charset="0"/>
                <a:ea typeface="+mn-ea"/>
                <a:cs typeface="+mn-cs"/>
              </a:rPr>
              <a:t>Males 40-64 (n=0), </a:t>
            </a:r>
            <a:r>
              <a:rPr lang="pt-BR" dirty="0" smtClean="0"/>
              <a:t> </a:t>
            </a:r>
            <a:r>
              <a:rPr lang="pt-BR" sz="1200" b="0" i="0" u="none" strike="noStrike" kern="1200" dirty="0" smtClean="0">
                <a:solidFill>
                  <a:schemeClr val="tx1"/>
                </a:solidFill>
                <a:effectLst/>
                <a:latin typeface="Arial" charset="0"/>
                <a:ea typeface="+mn-ea"/>
                <a:cs typeface="+mn-cs"/>
              </a:rPr>
              <a:t>Females 40-64 (n=137), </a:t>
            </a:r>
            <a:r>
              <a:rPr lang="pt-BR" dirty="0" smtClean="0"/>
              <a:t> </a:t>
            </a:r>
            <a:r>
              <a:rPr lang="pt-BR" sz="1200" b="0" i="0" u="none" strike="noStrike" kern="1200" dirty="0" smtClean="0">
                <a:solidFill>
                  <a:schemeClr val="tx1"/>
                </a:solidFill>
                <a:effectLst/>
                <a:latin typeface="Arial" charset="0"/>
                <a:ea typeface="+mn-ea"/>
                <a:cs typeface="+mn-cs"/>
              </a:rPr>
              <a:t>Males 65+ (n=0), </a:t>
            </a:r>
            <a:r>
              <a:rPr lang="pt-BR" dirty="0" smtClean="0"/>
              <a:t> </a:t>
            </a:r>
            <a:r>
              <a:rPr lang="pt-BR" sz="1200" b="0" i="0" u="none" strike="noStrike" kern="1200" dirty="0" smtClean="0">
                <a:solidFill>
                  <a:schemeClr val="tx1"/>
                </a:solidFill>
                <a:effectLst/>
                <a:latin typeface="Arial" charset="0"/>
                <a:ea typeface="+mn-ea"/>
                <a:cs typeface="+mn-cs"/>
              </a:rPr>
              <a:t>Females 65+ (n=127), </a:t>
            </a:r>
            <a:r>
              <a:rPr lang="pt-BR" dirty="0" smtClean="0"/>
              <a:t> </a:t>
            </a:r>
            <a:r>
              <a:rPr lang="pt-BR" sz="1200" b="0" i="0" u="none" strike="noStrike" kern="1200" dirty="0" smtClean="0">
                <a:solidFill>
                  <a:schemeClr val="tx1"/>
                </a:solidFill>
                <a:effectLst/>
                <a:latin typeface="Arial" charset="0"/>
                <a:ea typeface="+mn-ea"/>
                <a:cs typeface="+mn-cs"/>
              </a:rPr>
              <a:t>Urban (n=171), </a:t>
            </a:r>
            <a:r>
              <a:rPr lang="pt-BR" dirty="0" smtClean="0"/>
              <a:t> </a:t>
            </a:r>
            <a:r>
              <a:rPr lang="pt-BR" sz="1200" b="0" i="0" u="none" strike="noStrike" kern="1200" dirty="0" smtClean="0">
                <a:solidFill>
                  <a:schemeClr val="tx1"/>
                </a:solidFill>
                <a:effectLst/>
                <a:latin typeface="Arial" charset="0"/>
                <a:ea typeface="+mn-ea"/>
                <a:cs typeface="+mn-cs"/>
              </a:rPr>
              <a:t>Suburban (n=138), </a:t>
            </a:r>
            <a:r>
              <a:rPr lang="pt-BR" dirty="0" smtClean="0"/>
              <a:t> </a:t>
            </a:r>
            <a:r>
              <a:rPr lang="pt-BR" sz="1200" b="0" i="0" u="none" strike="noStrike" kern="1200" dirty="0" smtClean="0">
                <a:solidFill>
                  <a:schemeClr val="tx1"/>
                </a:solidFill>
                <a:effectLst/>
                <a:latin typeface="Arial" charset="0"/>
                <a:ea typeface="+mn-ea"/>
                <a:cs typeface="+mn-cs"/>
              </a:rPr>
              <a:t>Rural (n=24*)</a:t>
            </a:r>
          </a:p>
          <a:p>
            <a:r>
              <a:rPr lang="pt-BR" sz="1200" b="0" i="0" u="none" strike="noStrike" kern="1200" dirty="0" smtClean="0">
                <a:solidFill>
                  <a:schemeClr val="tx1"/>
                </a:solidFill>
                <a:effectLst/>
                <a:latin typeface="Arial" charset="0"/>
                <a:ea typeface="+mn-ea"/>
                <a:cs typeface="+mn-cs"/>
              </a:rPr>
              <a:t>Prostate Cancer: </a:t>
            </a:r>
            <a:r>
              <a:rPr lang="pt-BR" dirty="0" smtClean="0"/>
              <a:t> </a:t>
            </a:r>
            <a:r>
              <a:rPr lang="pt-BR" sz="1200" b="0" i="0" u="none" strike="noStrike" kern="1200" dirty="0" smtClean="0">
                <a:solidFill>
                  <a:schemeClr val="tx1"/>
                </a:solidFill>
                <a:effectLst/>
                <a:latin typeface="Arial" charset="0"/>
                <a:ea typeface="+mn-ea"/>
                <a:cs typeface="+mn-cs"/>
              </a:rPr>
              <a:t>Males 18-39 (n=36), </a:t>
            </a:r>
            <a:r>
              <a:rPr lang="pt-BR" dirty="0" smtClean="0"/>
              <a:t> </a:t>
            </a:r>
            <a:r>
              <a:rPr lang="pt-BR" sz="1200" b="0" i="0" u="none" strike="noStrike" kern="1200" dirty="0" smtClean="0">
                <a:solidFill>
                  <a:schemeClr val="tx1"/>
                </a:solidFill>
                <a:effectLst/>
                <a:latin typeface="Arial" charset="0"/>
                <a:ea typeface="+mn-ea"/>
                <a:cs typeface="+mn-cs"/>
              </a:rPr>
              <a:t>Females 18-39 (n=0), </a:t>
            </a:r>
            <a:r>
              <a:rPr lang="pt-BR" dirty="0" smtClean="0"/>
              <a:t> </a:t>
            </a:r>
            <a:r>
              <a:rPr lang="pt-BR" sz="1200" b="0" i="0" u="none" strike="noStrike" kern="1200" dirty="0" smtClean="0">
                <a:solidFill>
                  <a:schemeClr val="tx1"/>
                </a:solidFill>
                <a:effectLst/>
                <a:latin typeface="Arial" charset="0"/>
                <a:ea typeface="+mn-ea"/>
                <a:cs typeface="+mn-cs"/>
              </a:rPr>
              <a:t>Males 40-64 (n=95), </a:t>
            </a:r>
            <a:r>
              <a:rPr lang="pt-BR" dirty="0" smtClean="0"/>
              <a:t> </a:t>
            </a:r>
            <a:r>
              <a:rPr lang="pt-BR" sz="1200" b="0" i="0" u="none" strike="noStrike" kern="1200" dirty="0" smtClean="0">
                <a:solidFill>
                  <a:schemeClr val="tx1"/>
                </a:solidFill>
                <a:effectLst/>
                <a:latin typeface="Arial" charset="0"/>
                <a:ea typeface="+mn-ea"/>
                <a:cs typeface="+mn-cs"/>
              </a:rPr>
              <a:t>Females 40-64 (n=0), </a:t>
            </a:r>
            <a:r>
              <a:rPr lang="pt-BR" dirty="0" smtClean="0"/>
              <a:t> </a:t>
            </a:r>
            <a:r>
              <a:rPr lang="pt-BR" sz="1200" b="0" i="0" u="none" strike="noStrike" kern="1200" dirty="0" smtClean="0">
                <a:solidFill>
                  <a:schemeClr val="tx1"/>
                </a:solidFill>
                <a:effectLst/>
                <a:latin typeface="Arial" charset="0"/>
                <a:ea typeface="+mn-ea"/>
                <a:cs typeface="+mn-cs"/>
              </a:rPr>
              <a:t>Males 65+ (n=118), </a:t>
            </a:r>
            <a:r>
              <a:rPr lang="pt-BR" dirty="0" smtClean="0"/>
              <a:t> </a:t>
            </a:r>
            <a:r>
              <a:rPr lang="pt-BR" sz="1200" b="0" i="0" u="none" strike="noStrike" kern="1200" dirty="0" smtClean="0">
                <a:solidFill>
                  <a:schemeClr val="tx1"/>
                </a:solidFill>
                <a:effectLst/>
                <a:latin typeface="Arial" charset="0"/>
                <a:ea typeface="+mn-ea"/>
                <a:cs typeface="+mn-cs"/>
              </a:rPr>
              <a:t>Females 65+ (n=0), </a:t>
            </a:r>
            <a:r>
              <a:rPr lang="pt-BR" dirty="0" smtClean="0"/>
              <a:t> </a:t>
            </a:r>
            <a:r>
              <a:rPr lang="pt-BR" sz="1200" b="0" i="0" u="none" strike="noStrike" kern="1200" dirty="0" smtClean="0">
                <a:solidFill>
                  <a:schemeClr val="tx1"/>
                </a:solidFill>
                <a:effectLst/>
                <a:latin typeface="Arial" charset="0"/>
                <a:ea typeface="+mn-ea"/>
                <a:cs typeface="+mn-cs"/>
              </a:rPr>
              <a:t>Urban (n=118), </a:t>
            </a:r>
            <a:r>
              <a:rPr lang="pt-BR" dirty="0" smtClean="0"/>
              <a:t> </a:t>
            </a:r>
            <a:r>
              <a:rPr lang="pt-BR" sz="1200" b="0" i="0" u="none" strike="noStrike" kern="1200" dirty="0" smtClean="0">
                <a:solidFill>
                  <a:schemeClr val="tx1"/>
                </a:solidFill>
                <a:effectLst/>
                <a:latin typeface="Arial" charset="0"/>
                <a:ea typeface="+mn-ea"/>
                <a:cs typeface="+mn-cs"/>
              </a:rPr>
              <a:t>Suburban (n=111), </a:t>
            </a:r>
            <a:r>
              <a:rPr lang="pt-BR" dirty="0" smtClean="0"/>
              <a:t> </a:t>
            </a:r>
            <a:r>
              <a:rPr lang="pt-BR" sz="1200" b="0" i="0" u="none" strike="noStrike" kern="1200" dirty="0" smtClean="0">
                <a:solidFill>
                  <a:schemeClr val="tx1"/>
                </a:solidFill>
                <a:effectLst/>
                <a:latin typeface="Arial" charset="0"/>
                <a:ea typeface="+mn-ea"/>
                <a:cs typeface="+mn-cs"/>
              </a:rPr>
              <a:t>Rural (n=20*)</a:t>
            </a:r>
            <a:endParaRPr lang="en-US" dirty="0"/>
          </a:p>
        </p:txBody>
      </p:sp>
      <p:sp>
        <p:nvSpPr>
          <p:cNvPr id="4" name="Slide Number Placeholder 3"/>
          <p:cNvSpPr>
            <a:spLocks noGrp="1"/>
          </p:cNvSpPr>
          <p:nvPr>
            <p:ph type="sldNum" sz="quarter" idx="10"/>
          </p:nvPr>
        </p:nvSpPr>
        <p:spPr/>
        <p:txBody>
          <a:bodyPr/>
          <a:lstStyle/>
          <a:p>
            <a:fld id="{B071385B-D6F2-42F4-9560-DDAAB26E7B7A}" type="slidenum">
              <a:rPr lang="en-US" smtClean="0"/>
              <a:pPr/>
              <a:t>106</a:t>
            </a:fld>
            <a:endParaRPr lang="en-US"/>
          </a:p>
        </p:txBody>
      </p:sp>
    </p:spTree>
    <p:extLst>
      <p:ext uri="{BB962C8B-B14F-4D97-AF65-F5344CB8AC3E}">
        <p14:creationId xmlns:p14="http://schemas.microsoft.com/office/powerpoint/2010/main" val="361976511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pt-BR" sz="1200" b="0" i="0" u="none" strike="noStrike" kern="1200" dirty="0" smtClean="0">
                <a:solidFill>
                  <a:schemeClr val="tx1"/>
                </a:solidFill>
                <a:effectLst/>
                <a:latin typeface="Arial" charset="0"/>
                <a:ea typeface="+mn-ea"/>
                <a:cs typeface="+mn-cs"/>
              </a:rPr>
              <a:t>Heart Attack: </a:t>
            </a:r>
            <a:r>
              <a:rPr lang="pt-BR" dirty="0" smtClean="0"/>
              <a:t> </a:t>
            </a:r>
            <a:r>
              <a:rPr lang="pt-BR" sz="1200" b="0" i="0" u="none" strike="noStrike" kern="1200" dirty="0" smtClean="0">
                <a:solidFill>
                  <a:schemeClr val="tx1"/>
                </a:solidFill>
                <a:effectLst/>
                <a:latin typeface="Arial" charset="0"/>
                <a:ea typeface="+mn-ea"/>
                <a:cs typeface="+mn-cs"/>
              </a:rPr>
              <a:t>Males 18-39 (n=62), </a:t>
            </a:r>
            <a:r>
              <a:rPr lang="pt-BR" dirty="0" smtClean="0"/>
              <a:t> </a:t>
            </a:r>
            <a:r>
              <a:rPr lang="pt-BR" sz="1200" b="0" i="0" u="none" strike="noStrike" kern="1200" dirty="0" smtClean="0">
                <a:solidFill>
                  <a:schemeClr val="tx1"/>
                </a:solidFill>
                <a:effectLst/>
                <a:latin typeface="Arial" charset="0"/>
                <a:ea typeface="+mn-ea"/>
                <a:cs typeface="+mn-cs"/>
              </a:rPr>
              <a:t>Females 18-39 (n=70), </a:t>
            </a:r>
            <a:r>
              <a:rPr lang="pt-BR" dirty="0" smtClean="0"/>
              <a:t> </a:t>
            </a:r>
            <a:r>
              <a:rPr lang="pt-BR" sz="1200" b="0" i="0" u="none" strike="noStrike" kern="1200" dirty="0" smtClean="0">
                <a:solidFill>
                  <a:schemeClr val="tx1"/>
                </a:solidFill>
                <a:effectLst/>
                <a:latin typeface="Arial" charset="0"/>
                <a:ea typeface="+mn-ea"/>
                <a:cs typeface="+mn-cs"/>
              </a:rPr>
              <a:t>Males 40-64 (n=129), </a:t>
            </a:r>
            <a:r>
              <a:rPr lang="pt-BR" dirty="0" smtClean="0"/>
              <a:t> </a:t>
            </a:r>
            <a:r>
              <a:rPr lang="pt-BR" sz="1200" b="0" i="0" u="none" strike="noStrike" kern="1200" dirty="0" smtClean="0">
                <a:solidFill>
                  <a:schemeClr val="tx1"/>
                </a:solidFill>
                <a:effectLst/>
                <a:latin typeface="Arial" charset="0"/>
                <a:ea typeface="+mn-ea"/>
                <a:cs typeface="+mn-cs"/>
              </a:rPr>
              <a:t>Females 40-64 (n=139), </a:t>
            </a:r>
            <a:r>
              <a:rPr lang="pt-BR" dirty="0" smtClean="0"/>
              <a:t> </a:t>
            </a:r>
            <a:r>
              <a:rPr lang="pt-BR" sz="1200" b="0" i="0" u="none" strike="noStrike" kern="1200" dirty="0" smtClean="0">
                <a:solidFill>
                  <a:schemeClr val="tx1"/>
                </a:solidFill>
                <a:effectLst/>
                <a:latin typeface="Arial" charset="0"/>
                <a:ea typeface="+mn-ea"/>
                <a:cs typeface="+mn-cs"/>
              </a:rPr>
              <a:t>Males 65+ (n=142), </a:t>
            </a:r>
            <a:r>
              <a:rPr lang="pt-BR" dirty="0" smtClean="0"/>
              <a:t> </a:t>
            </a:r>
            <a:r>
              <a:rPr lang="pt-BR" sz="1200" b="0" i="0" u="none" strike="noStrike" kern="1200" dirty="0" smtClean="0">
                <a:solidFill>
                  <a:schemeClr val="tx1"/>
                </a:solidFill>
                <a:effectLst/>
                <a:latin typeface="Arial" charset="0"/>
                <a:ea typeface="+mn-ea"/>
                <a:cs typeface="+mn-cs"/>
              </a:rPr>
              <a:t>Females 65+ (n=132), </a:t>
            </a:r>
            <a:r>
              <a:rPr lang="pt-BR" dirty="0" smtClean="0"/>
              <a:t> </a:t>
            </a:r>
            <a:r>
              <a:rPr lang="pt-BR" sz="1200" b="0" i="0" u="none" strike="noStrike" kern="1200" dirty="0" smtClean="0">
                <a:solidFill>
                  <a:schemeClr val="tx1"/>
                </a:solidFill>
                <a:effectLst/>
                <a:latin typeface="Arial" charset="0"/>
                <a:ea typeface="+mn-ea"/>
                <a:cs typeface="+mn-cs"/>
              </a:rPr>
              <a:t>Urban (n=339), </a:t>
            </a:r>
            <a:r>
              <a:rPr lang="pt-BR" dirty="0" smtClean="0"/>
              <a:t> </a:t>
            </a:r>
            <a:r>
              <a:rPr lang="pt-BR" sz="1200" b="0" i="0" u="none" strike="noStrike" kern="1200" dirty="0" smtClean="0">
                <a:solidFill>
                  <a:schemeClr val="tx1"/>
                </a:solidFill>
                <a:effectLst/>
                <a:latin typeface="Arial" charset="0"/>
                <a:ea typeface="+mn-ea"/>
                <a:cs typeface="+mn-cs"/>
              </a:rPr>
              <a:t>Suburban (n=284), </a:t>
            </a:r>
            <a:r>
              <a:rPr lang="pt-BR" dirty="0" smtClean="0"/>
              <a:t> </a:t>
            </a:r>
            <a:r>
              <a:rPr lang="pt-BR" sz="1200" b="0" i="0" u="none" strike="noStrike" kern="1200" dirty="0" smtClean="0">
                <a:solidFill>
                  <a:schemeClr val="tx1"/>
                </a:solidFill>
                <a:effectLst/>
                <a:latin typeface="Arial" charset="0"/>
                <a:ea typeface="+mn-ea"/>
                <a:cs typeface="+mn-cs"/>
              </a:rPr>
              <a:t>Rural (n=51)</a:t>
            </a:r>
          </a:p>
          <a:p>
            <a:r>
              <a:rPr lang="pt-BR" sz="1200" b="0" i="0" u="none" strike="noStrike" kern="1200" dirty="0" smtClean="0">
                <a:solidFill>
                  <a:schemeClr val="tx1"/>
                </a:solidFill>
                <a:effectLst/>
                <a:latin typeface="Arial" charset="0"/>
                <a:ea typeface="+mn-ea"/>
                <a:cs typeface="+mn-cs"/>
              </a:rPr>
              <a:t>Thrombosis: </a:t>
            </a:r>
            <a:r>
              <a:rPr lang="pt-BR" dirty="0" smtClean="0"/>
              <a:t> </a:t>
            </a:r>
            <a:r>
              <a:rPr lang="pt-BR" sz="1200" b="0" i="0" u="none" strike="noStrike" kern="1200" dirty="0" smtClean="0">
                <a:solidFill>
                  <a:schemeClr val="tx1"/>
                </a:solidFill>
                <a:effectLst/>
                <a:latin typeface="Arial" charset="0"/>
                <a:ea typeface="+mn-ea"/>
                <a:cs typeface="+mn-cs"/>
              </a:rPr>
              <a:t>Males 18-39 (n=58), </a:t>
            </a:r>
            <a:r>
              <a:rPr lang="pt-BR" dirty="0" smtClean="0"/>
              <a:t> </a:t>
            </a:r>
            <a:r>
              <a:rPr lang="pt-BR" sz="1200" b="0" i="0" u="none" strike="noStrike" kern="1200" dirty="0" smtClean="0">
                <a:solidFill>
                  <a:schemeClr val="tx1"/>
                </a:solidFill>
                <a:effectLst/>
                <a:latin typeface="Arial" charset="0"/>
                <a:ea typeface="+mn-ea"/>
                <a:cs typeface="+mn-cs"/>
              </a:rPr>
              <a:t>Females 18-39 (n=69), </a:t>
            </a:r>
            <a:r>
              <a:rPr lang="pt-BR" dirty="0" smtClean="0"/>
              <a:t> </a:t>
            </a:r>
            <a:r>
              <a:rPr lang="pt-BR" sz="1200" b="0" i="0" u="none" strike="noStrike" kern="1200" dirty="0" smtClean="0">
                <a:solidFill>
                  <a:schemeClr val="tx1"/>
                </a:solidFill>
                <a:effectLst/>
                <a:latin typeface="Arial" charset="0"/>
                <a:ea typeface="+mn-ea"/>
                <a:cs typeface="+mn-cs"/>
              </a:rPr>
              <a:t>Males 40-64 (n=126), </a:t>
            </a:r>
            <a:r>
              <a:rPr lang="pt-BR" dirty="0" smtClean="0"/>
              <a:t> </a:t>
            </a:r>
            <a:r>
              <a:rPr lang="pt-BR" sz="1200" b="0" i="0" u="none" strike="noStrike" kern="1200" dirty="0" smtClean="0">
                <a:solidFill>
                  <a:schemeClr val="tx1"/>
                </a:solidFill>
                <a:effectLst/>
                <a:latin typeface="Arial" charset="0"/>
                <a:ea typeface="+mn-ea"/>
                <a:cs typeface="+mn-cs"/>
              </a:rPr>
              <a:t>Females 40-64 (n=138), </a:t>
            </a:r>
            <a:r>
              <a:rPr lang="pt-BR" dirty="0" smtClean="0"/>
              <a:t> </a:t>
            </a:r>
            <a:r>
              <a:rPr lang="pt-BR" sz="1200" b="0" i="0" u="none" strike="noStrike" kern="1200" dirty="0" smtClean="0">
                <a:solidFill>
                  <a:schemeClr val="tx1"/>
                </a:solidFill>
                <a:effectLst/>
                <a:latin typeface="Arial" charset="0"/>
                <a:ea typeface="+mn-ea"/>
                <a:cs typeface="+mn-cs"/>
              </a:rPr>
              <a:t>Males 65+ (n=133), </a:t>
            </a:r>
            <a:r>
              <a:rPr lang="pt-BR" dirty="0" smtClean="0"/>
              <a:t> </a:t>
            </a:r>
            <a:r>
              <a:rPr lang="pt-BR" sz="1200" b="0" i="0" u="none" strike="noStrike" kern="1200" dirty="0" smtClean="0">
                <a:solidFill>
                  <a:schemeClr val="tx1"/>
                </a:solidFill>
                <a:effectLst/>
                <a:latin typeface="Arial" charset="0"/>
                <a:ea typeface="+mn-ea"/>
                <a:cs typeface="+mn-cs"/>
              </a:rPr>
              <a:t>Females 65+ (n=132), </a:t>
            </a:r>
            <a:r>
              <a:rPr lang="pt-BR" dirty="0" smtClean="0"/>
              <a:t> </a:t>
            </a:r>
            <a:r>
              <a:rPr lang="pt-BR" sz="1200" b="0" i="0" u="none" strike="noStrike" kern="1200" dirty="0" smtClean="0">
                <a:solidFill>
                  <a:schemeClr val="tx1"/>
                </a:solidFill>
                <a:effectLst/>
                <a:latin typeface="Arial" charset="0"/>
                <a:ea typeface="+mn-ea"/>
                <a:cs typeface="+mn-cs"/>
              </a:rPr>
              <a:t>Urban (n=328), </a:t>
            </a:r>
            <a:r>
              <a:rPr lang="pt-BR" dirty="0" smtClean="0"/>
              <a:t> </a:t>
            </a:r>
            <a:r>
              <a:rPr lang="pt-BR" sz="1200" b="0" i="0" u="none" strike="noStrike" kern="1200" dirty="0" smtClean="0">
                <a:solidFill>
                  <a:schemeClr val="tx1"/>
                </a:solidFill>
                <a:effectLst/>
                <a:latin typeface="Arial" charset="0"/>
                <a:ea typeface="+mn-ea"/>
                <a:cs typeface="+mn-cs"/>
              </a:rPr>
              <a:t>Suburban (n=280), </a:t>
            </a:r>
            <a:r>
              <a:rPr lang="pt-BR" dirty="0" smtClean="0"/>
              <a:t> </a:t>
            </a:r>
            <a:r>
              <a:rPr lang="pt-BR" sz="1200" b="0" i="0" u="none" strike="noStrike" kern="1200" dirty="0" smtClean="0">
                <a:solidFill>
                  <a:schemeClr val="tx1"/>
                </a:solidFill>
                <a:effectLst/>
                <a:latin typeface="Arial" charset="0"/>
                <a:ea typeface="+mn-ea"/>
                <a:cs typeface="+mn-cs"/>
              </a:rPr>
              <a:t>Rural (n=48); US (n=449), CA (n=465), AR (n=611), UK (n=684), DE (n=656), NL (n=608), TH (n=569), AU (n=617), JP (n=478)</a:t>
            </a:r>
          </a:p>
          <a:p>
            <a:r>
              <a:rPr lang="pt-BR" sz="1200" b="0" i="0" u="none" strike="noStrike" kern="1200" dirty="0" smtClean="0">
                <a:solidFill>
                  <a:schemeClr val="tx1"/>
                </a:solidFill>
                <a:effectLst/>
                <a:latin typeface="Arial" charset="0"/>
                <a:ea typeface="+mn-ea"/>
                <a:cs typeface="+mn-cs"/>
              </a:rPr>
              <a:t>Stroke: </a:t>
            </a:r>
            <a:r>
              <a:rPr lang="pt-BR" dirty="0" smtClean="0"/>
              <a:t> </a:t>
            </a:r>
            <a:r>
              <a:rPr lang="pt-BR" sz="1200" b="0" i="0" u="none" strike="noStrike" kern="1200" dirty="0" smtClean="0">
                <a:solidFill>
                  <a:schemeClr val="tx1"/>
                </a:solidFill>
                <a:effectLst/>
                <a:latin typeface="Arial" charset="0"/>
                <a:ea typeface="+mn-ea"/>
                <a:cs typeface="+mn-cs"/>
              </a:rPr>
              <a:t>Males 18-39 (n=58), </a:t>
            </a:r>
            <a:r>
              <a:rPr lang="pt-BR" dirty="0" smtClean="0"/>
              <a:t> </a:t>
            </a:r>
            <a:r>
              <a:rPr lang="pt-BR" sz="1200" b="0" i="0" u="none" strike="noStrike" kern="1200" dirty="0" smtClean="0">
                <a:solidFill>
                  <a:schemeClr val="tx1"/>
                </a:solidFill>
                <a:effectLst/>
                <a:latin typeface="Arial" charset="0"/>
                <a:ea typeface="+mn-ea"/>
                <a:cs typeface="+mn-cs"/>
              </a:rPr>
              <a:t>Females 18-39 (n=70), </a:t>
            </a:r>
            <a:r>
              <a:rPr lang="pt-BR" dirty="0" smtClean="0"/>
              <a:t> </a:t>
            </a:r>
            <a:r>
              <a:rPr lang="pt-BR" sz="1200" b="0" i="0" u="none" strike="noStrike" kern="1200" dirty="0" smtClean="0">
                <a:solidFill>
                  <a:schemeClr val="tx1"/>
                </a:solidFill>
                <a:effectLst/>
                <a:latin typeface="Arial" charset="0"/>
                <a:ea typeface="+mn-ea"/>
                <a:cs typeface="+mn-cs"/>
              </a:rPr>
              <a:t>Males 40-64 (n=128), </a:t>
            </a:r>
            <a:r>
              <a:rPr lang="pt-BR" dirty="0" smtClean="0"/>
              <a:t> </a:t>
            </a:r>
            <a:r>
              <a:rPr lang="pt-BR" sz="1200" b="0" i="0" u="none" strike="noStrike" kern="1200" dirty="0" smtClean="0">
                <a:solidFill>
                  <a:schemeClr val="tx1"/>
                </a:solidFill>
                <a:effectLst/>
                <a:latin typeface="Arial" charset="0"/>
                <a:ea typeface="+mn-ea"/>
                <a:cs typeface="+mn-cs"/>
              </a:rPr>
              <a:t>Females 40-64 (n=139), </a:t>
            </a:r>
            <a:r>
              <a:rPr lang="pt-BR" dirty="0" smtClean="0"/>
              <a:t> </a:t>
            </a:r>
            <a:r>
              <a:rPr lang="pt-BR" sz="1200" b="0" i="0" u="none" strike="noStrike" kern="1200" dirty="0" smtClean="0">
                <a:solidFill>
                  <a:schemeClr val="tx1"/>
                </a:solidFill>
                <a:effectLst/>
                <a:latin typeface="Arial" charset="0"/>
                <a:ea typeface="+mn-ea"/>
                <a:cs typeface="+mn-cs"/>
              </a:rPr>
              <a:t>Males 65+ (n=137), </a:t>
            </a:r>
            <a:r>
              <a:rPr lang="pt-BR" dirty="0" smtClean="0"/>
              <a:t> </a:t>
            </a:r>
            <a:r>
              <a:rPr lang="pt-BR" sz="1200" b="0" i="0" u="none" strike="noStrike" kern="1200" dirty="0" smtClean="0">
                <a:solidFill>
                  <a:schemeClr val="tx1"/>
                </a:solidFill>
                <a:effectLst/>
                <a:latin typeface="Arial" charset="0"/>
                <a:ea typeface="+mn-ea"/>
                <a:cs typeface="+mn-cs"/>
              </a:rPr>
              <a:t>Females 65+ (n=132), </a:t>
            </a:r>
            <a:r>
              <a:rPr lang="pt-BR" dirty="0" smtClean="0"/>
              <a:t> </a:t>
            </a:r>
            <a:r>
              <a:rPr lang="pt-BR" sz="1200" b="0" i="0" u="none" strike="noStrike" kern="1200" dirty="0" smtClean="0">
                <a:solidFill>
                  <a:schemeClr val="tx1"/>
                </a:solidFill>
                <a:effectLst/>
                <a:latin typeface="Arial" charset="0"/>
                <a:ea typeface="+mn-ea"/>
                <a:cs typeface="+mn-cs"/>
              </a:rPr>
              <a:t>Urban (n=333), </a:t>
            </a:r>
            <a:r>
              <a:rPr lang="pt-BR" dirty="0" smtClean="0"/>
              <a:t> </a:t>
            </a:r>
            <a:r>
              <a:rPr lang="pt-BR" sz="1200" b="0" i="0" u="none" strike="noStrike" kern="1200" dirty="0" smtClean="0">
                <a:solidFill>
                  <a:schemeClr val="tx1"/>
                </a:solidFill>
                <a:effectLst/>
                <a:latin typeface="Arial" charset="0"/>
                <a:ea typeface="+mn-ea"/>
                <a:cs typeface="+mn-cs"/>
              </a:rPr>
              <a:t>Suburban (n=282), </a:t>
            </a:r>
            <a:r>
              <a:rPr lang="pt-BR" dirty="0" smtClean="0"/>
              <a:t> </a:t>
            </a:r>
            <a:r>
              <a:rPr lang="pt-BR" sz="1200" b="0" i="0" u="none" strike="noStrike" kern="1200" dirty="0" smtClean="0">
                <a:solidFill>
                  <a:schemeClr val="tx1"/>
                </a:solidFill>
                <a:effectLst/>
                <a:latin typeface="Arial" charset="0"/>
                <a:ea typeface="+mn-ea"/>
                <a:cs typeface="+mn-cs"/>
              </a:rPr>
              <a:t>Rural (n=49)</a:t>
            </a:r>
          </a:p>
          <a:p>
            <a:r>
              <a:rPr lang="pt-BR" sz="1200" b="0" i="0" u="none" strike="noStrike" kern="1200" dirty="0" smtClean="0">
                <a:solidFill>
                  <a:schemeClr val="tx1"/>
                </a:solidFill>
                <a:effectLst/>
                <a:latin typeface="Arial" charset="0"/>
                <a:ea typeface="+mn-ea"/>
                <a:cs typeface="+mn-cs"/>
              </a:rPr>
              <a:t>Deep Vein Thrombosis: </a:t>
            </a:r>
            <a:r>
              <a:rPr lang="pt-BR" dirty="0" smtClean="0"/>
              <a:t> </a:t>
            </a:r>
            <a:r>
              <a:rPr lang="pt-BR" sz="1200" b="0" i="0" u="none" strike="noStrike" kern="1200" dirty="0" smtClean="0">
                <a:solidFill>
                  <a:schemeClr val="tx1"/>
                </a:solidFill>
                <a:effectLst/>
                <a:latin typeface="Arial" charset="0"/>
                <a:ea typeface="+mn-ea"/>
                <a:cs typeface="+mn-cs"/>
              </a:rPr>
              <a:t>Males 18-39 (n=20*), </a:t>
            </a:r>
            <a:r>
              <a:rPr lang="pt-BR" dirty="0" smtClean="0"/>
              <a:t> </a:t>
            </a:r>
            <a:r>
              <a:rPr lang="pt-BR" sz="1200" b="0" i="0" u="none" strike="noStrike" kern="1200" dirty="0" smtClean="0">
                <a:solidFill>
                  <a:schemeClr val="tx1"/>
                </a:solidFill>
                <a:effectLst/>
                <a:latin typeface="Arial" charset="0"/>
                <a:ea typeface="+mn-ea"/>
                <a:cs typeface="+mn-cs"/>
              </a:rPr>
              <a:t>Females 18-39 (n=32), </a:t>
            </a:r>
            <a:r>
              <a:rPr lang="pt-BR" dirty="0" smtClean="0"/>
              <a:t> </a:t>
            </a:r>
            <a:r>
              <a:rPr lang="pt-BR" sz="1200" b="0" i="0" u="none" strike="noStrike" kern="1200" dirty="0" smtClean="0">
                <a:solidFill>
                  <a:schemeClr val="tx1"/>
                </a:solidFill>
                <a:effectLst/>
                <a:latin typeface="Arial" charset="0"/>
                <a:ea typeface="+mn-ea"/>
                <a:cs typeface="+mn-cs"/>
              </a:rPr>
              <a:t>Males 40-64 (n=51), </a:t>
            </a:r>
            <a:r>
              <a:rPr lang="pt-BR" dirty="0" smtClean="0"/>
              <a:t> </a:t>
            </a:r>
            <a:r>
              <a:rPr lang="pt-BR" sz="1200" b="0" i="0" u="none" strike="noStrike" kern="1200" dirty="0" smtClean="0">
                <a:solidFill>
                  <a:schemeClr val="tx1"/>
                </a:solidFill>
                <a:effectLst/>
                <a:latin typeface="Arial" charset="0"/>
                <a:ea typeface="+mn-ea"/>
                <a:cs typeface="+mn-cs"/>
              </a:rPr>
              <a:t>Females 40-64 (n=74), </a:t>
            </a:r>
            <a:r>
              <a:rPr lang="pt-BR" dirty="0" smtClean="0"/>
              <a:t> </a:t>
            </a:r>
            <a:r>
              <a:rPr lang="pt-BR" sz="1200" b="0" i="0" u="none" strike="noStrike" kern="1200" dirty="0" smtClean="0">
                <a:solidFill>
                  <a:schemeClr val="tx1"/>
                </a:solidFill>
                <a:effectLst/>
                <a:latin typeface="Arial" charset="0"/>
                <a:ea typeface="+mn-ea"/>
                <a:cs typeface="+mn-cs"/>
              </a:rPr>
              <a:t>Males 65+ (n=64), </a:t>
            </a:r>
            <a:r>
              <a:rPr lang="pt-BR" dirty="0" smtClean="0"/>
              <a:t> </a:t>
            </a:r>
            <a:r>
              <a:rPr lang="pt-BR" sz="1200" b="0" i="0" u="none" strike="noStrike" kern="1200" dirty="0" smtClean="0">
                <a:solidFill>
                  <a:schemeClr val="tx1"/>
                </a:solidFill>
                <a:effectLst/>
                <a:latin typeface="Arial" charset="0"/>
                <a:ea typeface="+mn-ea"/>
                <a:cs typeface="+mn-cs"/>
              </a:rPr>
              <a:t>Females 65+ (n=78), </a:t>
            </a:r>
            <a:r>
              <a:rPr lang="pt-BR" dirty="0" smtClean="0"/>
              <a:t> </a:t>
            </a:r>
            <a:r>
              <a:rPr lang="pt-BR" sz="1200" b="0" i="0" u="none" strike="noStrike" kern="1200" dirty="0" smtClean="0">
                <a:solidFill>
                  <a:schemeClr val="tx1"/>
                </a:solidFill>
                <a:effectLst/>
                <a:latin typeface="Arial" charset="0"/>
                <a:ea typeface="+mn-ea"/>
                <a:cs typeface="+mn-cs"/>
              </a:rPr>
              <a:t>Urban (n=168), </a:t>
            </a:r>
            <a:r>
              <a:rPr lang="pt-BR" dirty="0" smtClean="0"/>
              <a:t> </a:t>
            </a:r>
            <a:r>
              <a:rPr lang="pt-BR" sz="1200" b="0" i="0" u="none" strike="noStrike" kern="1200" dirty="0" smtClean="0">
                <a:solidFill>
                  <a:schemeClr val="tx1"/>
                </a:solidFill>
                <a:effectLst/>
                <a:latin typeface="Arial" charset="0"/>
                <a:ea typeface="+mn-ea"/>
                <a:cs typeface="+mn-cs"/>
              </a:rPr>
              <a:t>Suburban (n=130), </a:t>
            </a:r>
            <a:r>
              <a:rPr lang="pt-BR" dirty="0" smtClean="0"/>
              <a:t> </a:t>
            </a:r>
            <a:r>
              <a:rPr lang="pt-BR" sz="1200" b="0" i="0" u="none" strike="noStrike" kern="1200" dirty="0" smtClean="0">
                <a:solidFill>
                  <a:schemeClr val="tx1"/>
                </a:solidFill>
                <a:effectLst/>
                <a:latin typeface="Arial" charset="0"/>
                <a:ea typeface="+mn-ea"/>
                <a:cs typeface="+mn-cs"/>
              </a:rPr>
              <a:t>Rural (n=21*); US (n=486),  CA (n=350),  AR (n=299),  UK (n=720),  DE (n=319),  NL (n=155),  TH (n=193),  AU (n=687),  JP (n=109)</a:t>
            </a:r>
          </a:p>
          <a:p>
            <a:r>
              <a:rPr lang="pt-BR" sz="1200" b="0" i="0" u="none" strike="noStrike" kern="1200" dirty="0" smtClean="0">
                <a:solidFill>
                  <a:schemeClr val="tx1"/>
                </a:solidFill>
                <a:effectLst/>
                <a:latin typeface="Arial" charset="0"/>
                <a:ea typeface="+mn-ea"/>
                <a:cs typeface="+mn-cs"/>
              </a:rPr>
              <a:t>AIDS: </a:t>
            </a:r>
            <a:r>
              <a:rPr lang="pt-BR" dirty="0" smtClean="0"/>
              <a:t> </a:t>
            </a:r>
            <a:r>
              <a:rPr lang="pt-BR" sz="1200" b="0" i="0" u="none" strike="noStrike" kern="1200" dirty="0" smtClean="0">
                <a:solidFill>
                  <a:schemeClr val="tx1"/>
                </a:solidFill>
                <a:effectLst/>
                <a:latin typeface="Arial" charset="0"/>
                <a:ea typeface="+mn-ea"/>
                <a:cs typeface="+mn-cs"/>
              </a:rPr>
              <a:t>Males 18-39 (n=59), </a:t>
            </a:r>
            <a:r>
              <a:rPr lang="pt-BR" dirty="0" smtClean="0"/>
              <a:t> </a:t>
            </a:r>
            <a:r>
              <a:rPr lang="pt-BR" sz="1200" b="0" i="0" u="none" strike="noStrike" kern="1200" dirty="0" smtClean="0">
                <a:solidFill>
                  <a:schemeClr val="tx1"/>
                </a:solidFill>
                <a:effectLst/>
                <a:latin typeface="Arial" charset="0"/>
                <a:ea typeface="+mn-ea"/>
                <a:cs typeface="+mn-cs"/>
              </a:rPr>
              <a:t>Females 18-39 (n=69), </a:t>
            </a:r>
            <a:r>
              <a:rPr lang="pt-BR" dirty="0" smtClean="0"/>
              <a:t> </a:t>
            </a:r>
            <a:r>
              <a:rPr lang="pt-BR" sz="1200" b="0" i="0" u="none" strike="noStrike" kern="1200" dirty="0" smtClean="0">
                <a:solidFill>
                  <a:schemeClr val="tx1"/>
                </a:solidFill>
                <a:effectLst/>
                <a:latin typeface="Arial" charset="0"/>
                <a:ea typeface="+mn-ea"/>
                <a:cs typeface="+mn-cs"/>
              </a:rPr>
              <a:t>Males 40-64 (n=127), </a:t>
            </a:r>
            <a:r>
              <a:rPr lang="pt-BR" dirty="0" smtClean="0"/>
              <a:t> </a:t>
            </a:r>
            <a:r>
              <a:rPr lang="pt-BR" sz="1200" b="0" i="0" u="none" strike="noStrike" kern="1200" dirty="0" smtClean="0">
                <a:solidFill>
                  <a:schemeClr val="tx1"/>
                </a:solidFill>
                <a:effectLst/>
                <a:latin typeface="Arial" charset="0"/>
                <a:ea typeface="+mn-ea"/>
                <a:cs typeface="+mn-cs"/>
              </a:rPr>
              <a:t>Females 40-64 (n=136), </a:t>
            </a:r>
            <a:r>
              <a:rPr lang="pt-BR" dirty="0" smtClean="0"/>
              <a:t> </a:t>
            </a:r>
            <a:r>
              <a:rPr lang="pt-BR" sz="1200" b="0" i="0" u="none" strike="noStrike" kern="1200" dirty="0" smtClean="0">
                <a:solidFill>
                  <a:schemeClr val="tx1"/>
                </a:solidFill>
                <a:effectLst/>
                <a:latin typeface="Arial" charset="0"/>
                <a:ea typeface="+mn-ea"/>
                <a:cs typeface="+mn-cs"/>
              </a:rPr>
              <a:t>Males 65+ (n=135), </a:t>
            </a:r>
            <a:r>
              <a:rPr lang="pt-BR" dirty="0" smtClean="0"/>
              <a:t> </a:t>
            </a:r>
            <a:r>
              <a:rPr lang="pt-BR" sz="1200" b="0" i="0" u="none" strike="noStrike" kern="1200" dirty="0" smtClean="0">
                <a:solidFill>
                  <a:schemeClr val="tx1"/>
                </a:solidFill>
                <a:effectLst/>
                <a:latin typeface="Arial" charset="0"/>
                <a:ea typeface="+mn-ea"/>
                <a:cs typeface="+mn-cs"/>
              </a:rPr>
              <a:t>Females 65+ (n=124), </a:t>
            </a:r>
            <a:r>
              <a:rPr lang="pt-BR" dirty="0" smtClean="0"/>
              <a:t> </a:t>
            </a:r>
            <a:r>
              <a:rPr lang="pt-BR" sz="1200" b="0" i="0" u="none" strike="noStrike" kern="1200" dirty="0" smtClean="0">
                <a:solidFill>
                  <a:schemeClr val="tx1"/>
                </a:solidFill>
                <a:effectLst/>
                <a:latin typeface="Arial" charset="0"/>
                <a:ea typeface="+mn-ea"/>
                <a:cs typeface="+mn-cs"/>
              </a:rPr>
              <a:t>Urban (n=325), </a:t>
            </a:r>
            <a:r>
              <a:rPr lang="pt-BR" dirty="0" smtClean="0"/>
              <a:t> </a:t>
            </a:r>
            <a:r>
              <a:rPr lang="pt-BR" sz="1200" b="0" i="0" u="none" strike="noStrike" kern="1200" dirty="0" smtClean="0">
                <a:solidFill>
                  <a:schemeClr val="tx1"/>
                </a:solidFill>
                <a:effectLst/>
                <a:latin typeface="Arial" charset="0"/>
                <a:ea typeface="+mn-ea"/>
                <a:cs typeface="+mn-cs"/>
              </a:rPr>
              <a:t>Suburban (n=275), </a:t>
            </a:r>
            <a:r>
              <a:rPr lang="pt-BR" dirty="0" smtClean="0"/>
              <a:t> </a:t>
            </a:r>
            <a:r>
              <a:rPr lang="pt-BR" sz="1200" b="0" i="0" u="none" strike="noStrike" kern="1200" dirty="0" smtClean="0">
                <a:solidFill>
                  <a:schemeClr val="tx1"/>
                </a:solidFill>
                <a:effectLst/>
                <a:latin typeface="Arial" charset="0"/>
                <a:ea typeface="+mn-ea"/>
                <a:cs typeface="+mn-cs"/>
              </a:rPr>
              <a:t>Rural (n=50)</a:t>
            </a:r>
          </a:p>
          <a:p>
            <a:r>
              <a:rPr lang="pt-BR" sz="1200" b="0" i="0" u="none" strike="noStrike" kern="1200" dirty="0" smtClean="0">
                <a:solidFill>
                  <a:schemeClr val="tx1"/>
                </a:solidFill>
                <a:effectLst/>
                <a:latin typeface="Arial" charset="0"/>
                <a:ea typeface="+mn-ea"/>
                <a:cs typeface="+mn-cs"/>
              </a:rPr>
              <a:t>Pulmonary Embolism: </a:t>
            </a:r>
            <a:r>
              <a:rPr lang="pt-BR" dirty="0" smtClean="0"/>
              <a:t> </a:t>
            </a:r>
            <a:r>
              <a:rPr lang="pt-BR" sz="1200" b="0" i="0" u="none" strike="noStrike" kern="1200" dirty="0" smtClean="0">
                <a:solidFill>
                  <a:schemeClr val="tx1"/>
                </a:solidFill>
                <a:effectLst/>
                <a:latin typeface="Arial" charset="0"/>
                <a:ea typeface="+mn-ea"/>
                <a:cs typeface="+mn-cs"/>
              </a:rPr>
              <a:t>Males 18-39 (n=12*), </a:t>
            </a:r>
            <a:r>
              <a:rPr lang="pt-BR" dirty="0" smtClean="0"/>
              <a:t> </a:t>
            </a:r>
            <a:r>
              <a:rPr lang="pt-BR" sz="1200" b="0" i="0" u="none" strike="noStrike" kern="1200" dirty="0" smtClean="0">
                <a:solidFill>
                  <a:schemeClr val="tx1"/>
                </a:solidFill>
                <a:effectLst/>
                <a:latin typeface="Arial" charset="0"/>
                <a:ea typeface="+mn-ea"/>
                <a:cs typeface="+mn-cs"/>
              </a:rPr>
              <a:t>Females 18-39 (n=27*), </a:t>
            </a:r>
            <a:r>
              <a:rPr lang="pt-BR" dirty="0" smtClean="0"/>
              <a:t> </a:t>
            </a:r>
            <a:r>
              <a:rPr lang="pt-BR" sz="1200" b="0" i="0" u="none" strike="noStrike" kern="1200" dirty="0" smtClean="0">
                <a:solidFill>
                  <a:schemeClr val="tx1"/>
                </a:solidFill>
                <a:effectLst/>
                <a:latin typeface="Arial" charset="0"/>
                <a:ea typeface="+mn-ea"/>
                <a:cs typeface="+mn-cs"/>
              </a:rPr>
              <a:t>Males 40-64 (n=30), </a:t>
            </a:r>
            <a:r>
              <a:rPr lang="pt-BR" dirty="0" smtClean="0"/>
              <a:t> </a:t>
            </a:r>
            <a:r>
              <a:rPr lang="pt-BR" sz="1200" b="0" i="0" u="none" strike="noStrike" kern="1200" dirty="0" smtClean="0">
                <a:solidFill>
                  <a:schemeClr val="tx1"/>
                </a:solidFill>
                <a:effectLst/>
                <a:latin typeface="Arial" charset="0"/>
                <a:ea typeface="+mn-ea"/>
                <a:cs typeface="+mn-cs"/>
              </a:rPr>
              <a:t>Females 40-64 (n=42), </a:t>
            </a:r>
            <a:r>
              <a:rPr lang="pt-BR" dirty="0" smtClean="0"/>
              <a:t> </a:t>
            </a:r>
            <a:r>
              <a:rPr lang="pt-BR" sz="1200" b="0" i="0" u="none" strike="noStrike" kern="1200" dirty="0" smtClean="0">
                <a:solidFill>
                  <a:schemeClr val="tx1"/>
                </a:solidFill>
                <a:effectLst/>
                <a:latin typeface="Arial" charset="0"/>
                <a:ea typeface="+mn-ea"/>
                <a:cs typeface="+mn-cs"/>
              </a:rPr>
              <a:t>Males 65+ (n=37), </a:t>
            </a:r>
            <a:r>
              <a:rPr lang="pt-BR" dirty="0" smtClean="0"/>
              <a:t> </a:t>
            </a:r>
            <a:r>
              <a:rPr lang="pt-BR" sz="1200" b="0" i="0" u="none" strike="noStrike" kern="1200" dirty="0" smtClean="0">
                <a:solidFill>
                  <a:schemeClr val="tx1"/>
                </a:solidFill>
                <a:effectLst/>
                <a:latin typeface="Arial" charset="0"/>
                <a:ea typeface="+mn-ea"/>
                <a:cs typeface="+mn-cs"/>
              </a:rPr>
              <a:t>Females 65+ (n=38), </a:t>
            </a:r>
            <a:r>
              <a:rPr lang="pt-BR" dirty="0" smtClean="0"/>
              <a:t> </a:t>
            </a:r>
            <a:r>
              <a:rPr lang="pt-BR" sz="1200" b="0" i="0" u="none" strike="noStrike" kern="1200" dirty="0" smtClean="0">
                <a:solidFill>
                  <a:schemeClr val="tx1"/>
                </a:solidFill>
                <a:effectLst/>
                <a:latin typeface="Arial" charset="0"/>
                <a:ea typeface="+mn-ea"/>
                <a:cs typeface="+mn-cs"/>
              </a:rPr>
              <a:t>Urban (n=97), </a:t>
            </a:r>
            <a:r>
              <a:rPr lang="pt-BR" dirty="0" smtClean="0"/>
              <a:t> </a:t>
            </a:r>
            <a:r>
              <a:rPr lang="pt-BR" sz="1200" b="0" i="0" u="none" strike="noStrike" kern="1200" dirty="0" smtClean="0">
                <a:solidFill>
                  <a:schemeClr val="tx1"/>
                </a:solidFill>
                <a:effectLst/>
                <a:latin typeface="Arial" charset="0"/>
                <a:ea typeface="+mn-ea"/>
                <a:cs typeface="+mn-cs"/>
              </a:rPr>
              <a:t>Suburban (n=75), </a:t>
            </a:r>
            <a:r>
              <a:rPr lang="pt-BR" dirty="0" smtClean="0"/>
              <a:t> </a:t>
            </a:r>
            <a:r>
              <a:rPr lang="pt-BR" sz="1200" b="0" i="0" u="none" strike="noStrike" kern="1200" dirty="0" smtClean="0">
                <a:solidFill>
                  <a:schemeClr val="tx1"/>
                </a:solidFill>
                <a:effectLst/>
                <a:latin typeface="Arial" charset="0"/>
                <a:ea typeface="+mn-ea"/>
                <a:cs typeface="+mn-cs"/>
              </a:rPr>
              <a:t>Rural (n=14*); US (n=574),  CA (n=533),  AR (n=550),  UK (n=613),  DE (n=186),  NL (n=566),  TH (n=238),  AU (n=511),  JP (n=255)</a:t>
            </a:r>
          </a:p>
          <a:p>
            <a:r>
              <a:rPr lang="pt-BR" sz="1200" b="0" i="0" u="none" strike="noStrike" kern="1200" dirty="0" smtClean="0">
                <a:solidFill>
                  <a:schemeClr val="tx1"/>
                </a:solidFill>
                <a:effectLst/>
                <a:latin typeface="Arial" charset="0"/>
                <a:ea typeface="+mn-ea"/>
                <a:cs typeface="+mn-cs"/>
              </a:rPr>
              <a:t>High Blood Pressure: </a:t>
            </a:r>
            <a:r>
              <a:rPr lang="pt-BR" dirty="0" smtClean="0"/>
              <a:t> </a:t>
            </a:r>
            <a:r>
              <a:rPr lang="pt-BR" sz="1200" b="0" i="0" u="none" strike="noStrike" kern="1200" dirty="0" smtClean="0">
                <a:solidFill>
                  <a:schemeClr val="tx1"/>
                </a:solidFill>
                <a:effectLst/>
                <a:latin typeface="Arial" charset="0"/>
                <a:ea typeface="+mn-ea"/>
                <a:cs typeface="+mn-cs"/>
              </a:rPr>
              <a:t>Males 18-39 (n=63), </a:t>
            </a:r>
            <a:r>
              <a:rPr lang="pt-BR" dirty="0" smtClean="0"/>
              <a:t> </a:t>
            </a:r>
            <a:r>
              <a:rPr lang="pt-BR" sz="1200" b="0" i="0" u="none" strike="noStrike" kern="1200" dirty="0" smtClean="0">
                <a:solidFill>
                  <a:schemeClr val="tx1"/>
                </a:solidFill>
                <a:effectLst/>
                <a:latin typeface="Arial" charset="0"/>
                <a:ea typeface="+mn-ea"/>
                <a:cs typeface="+mn-cs"/>
              </a:rPr>
              <a:t>Females 18-39 (n=70), </a:t>
            </a:r>
            <a:r>
              <a:rPr lang="pt-BR" dirty="0" smtClean="0"/>
              <a:t> </a:t>
            </a:r>
            <a:r>
              <a:rPr lang="pt-BR" sz="1200" b="0" i="0" u="none" strike="noStrike" kern="1200" dirty="0" smtClean="0">
                <a:solidFill>
                  <a:schemeClr val="tx1"/>
                </a:solidFill>
                <a:effectLst/>
                <a:latin typeface="Arial" charset="0"/>
                <a:ea typeface="+mn-ea"/>
                <a:cs typeface="+mn-cs"/>
              </a:rPr>
              <a:t>Males 40-64 (n=136), </a:t>
            </a:r>
            <a:r>
              <a:rPr lang="pt-BR" dirty="0" smtClean="0"/>
              <a:t> </a:t>
            </a:r>
            <a:r>
              <a:rPr lang="pt-BR" sz="1200" b="0" i="0" u="none" strike="noStrike" kern="1200" dirty="0" smtClean="0">
                <a:solidFill>
                  <a:schemeClr val="tx1"/>
                </a:solidFill>
                <a:effectLst/>
                <a:latin typeface="Arial" charset="0"/>
                <a:ea typeface="+mn-ea"/>
                <a:cs typeface="+mn-cs"/>
              </a:rPr>
              <a:t>Females 40-64 (n=144), </a:t>
            </a:r>
            <a:r>
              <a:rPr lang="pt-BR" dirty="0" smtClean="0"/>
              <a:t> </a:t>
            </a:r>
            <a:r>
              <a:rPr lang="pt-BR" sz="1200" b="0" i="0" u="none" strike="noStrike" kern="1200" dirty="0" smtClean="0">
                <a:solidFill>
                  <a:schemeClr val="tx1"/>
                </a:solidFill>
                <a:effectLst/>
                <a:latin typeface="Arial" charset="0"/>
                <a:ea typeface="+mn-ea"/>
                <a:cs typeface="+mn-cs"/>
              </a:rPr>
              <a:t>Males 65+ (n=152), </a:t>
            </a:r>
            <a:r>
              <a:rPr lang="pt-BR" dirty="0" smtClean="0"/>
              <a:t> </a:t>
            </a:r>
            <a:r>
              <a:rPr lang="pt-BR" sz="1200" b="0" i="0" u="none" strike="noStrike" kern="1200" dirty="0" smtClean="0">
                <a:solidFill>
                  <a:schemeClr val="tx1"/>
                </a:solidFill>
                <a:effectLst/>
                <a:latin typeface="Arial" charset="0"/>
                <a:ea typeface="+mn-ea"/>
                <a:cs typeface="+mn-cs"/>
              </a:rPr>
              <a:t>Females 65+ (n=141), </a:t>
            </a:r>
            <a:r>
              <a:rPr lang="pt-BR" dirty="0" smtClean="0"/>
              <a:t> </a:t>
            </a:r>
            <a:r>
              <a:rPr lang="pt-BR" sz="1200" b="0" i="0" u="none" strike="noStrike" kern="1200" dirty="0" smtClean="0">
                <a:solidFill>
                  <a:schemeClr val="tx1"/>
                </a:solidFill>
                <a:effectLst/>
                <a:latin typeface="Arial" charset="0"/>
                <a:ea typeface="+mn-ea"/>
                <a:cs typeface="+mn-cs"/>
              </a:rPr>
              <a:t>Urban (n=355), </a:t>
            </a:r>
            <a:r>
              <a:rPr lang="pt-BR" dirty="0" smtClean="0"/>
              <a:t> </a:t>
            </a:r>
            <a:r>
              <a:rPr lang="pt-BR" sz="1200" b="0" i="0" u="none" strike="noStrike" kern="1200" dirty="0" smtClean="0">
                <a:solidFill>
                  <a:schemeClr val="tx1"/>
                </a:solidFill>
                <a:effectLst/>
                <a:latin typeface="Arial" charset="0"/>
                <a:ea typeface="+mn-ea"/>
                <a:cs typeface="+mn-cs"/>
              </a:rPr>
              <a:t>Suburban (n=300), </a:t>
            </a:r>
            <a:r>
              <a:rPr lang="pt-BR" dirty="0" smtClean="0"/>
              <a:t> </a:t>
            </a:r>
            <a:r>
              <a:rPr lang="pt-BR" sz="1200" b="0" i="0" u="none" strike="noStrike" kern="1200" dirty="0" smtClean="0">
                <a:solidFill>
                  <a:schemeClr val="tx1"/>
                </a:solidFill>
                <a:effectLst/>
                <a:latin typeface="Arial" charset="0"/>
                <a:ea typeface="+mn-ea"/>
                <a:cs typeface="+mn-cs"/>
              </a:rPr>
              <a:t>Rural (n=51)</a:t>
            </a:r>
          </a:p>
          <a:p>
            <a:r>
              <a:rPr lang="pt-BR" sz="1200" b="0" i="0" u="none" strike="noStrike" kern="1200" dirty="0" smtClean="0">
                <a:solidFill>
                  <a:schemeClr val="tx1"/>
                </a:solidFill>
                <a:effectLst/>
                <a:latin typeface="Arial" charset="0"/>
                <a:ea typeface="+mn-ea"/>
                <a:cs typeface="+mn-cs"/>
              </a:rPr>
              <a:t>Breast Cancer: </a:t>
            </a:r>
            <a:r>
              <a:rPr lang="pt-BR" dirty="0" smtClean="0"/>
              <a:t> </a:t>
            </a:r>
            <a:r>
              <a:rPr lang="pt-BR" sz="1200" b="0" i="0" u="none" strike="noStrike" kern="1200" dirty="0" smtClean="0">
                <a:solidFill>
                  <a:schemeClr val="tx1"/>
                </a:solidFill>
                <a:effectLst/>
                <a:latin typeface="Arial" charset="0"/>
                <a:ea typeface="+mn-ea"/>
                <a:cs typeface="+mn-cs"/>
              </a:rPr>
              <a:t>Males 18-39 (n=0), </a:t>
            </a:r>
            <a:r>
              <a:rPr lang="pt-BR" dirty="0" smtClean="0"/>
              <a:t> </a:t>
            </a:r>
            <a:r>
              <a:rPr lang="pt-BR" sz="1200" b="0" i="0" u="none" strike="noStrike" kern="1200" dirty="0" smtClean="0">
                <a:solidFill>
                  <a:schemeClr val="tx1"/>
                </a:solidFill>
                <a:effectLst/>
                <a:latin typeface="Arial" charset="0"/>
                <a:ea typeface="+mn-ea"/>
                <a:cs typeface="+mn-cs"/>
              </a:rPr>
              <a:t>Females 18-39 (n=69), </a:t>
            </a:r>
            <a:r>
              <a:rPr lang="pt-BR" dirty="0" smtClean="0"/>
              <a:t> </a:t>
            </a:r>
            <a:r>
              <a:rPr lang="pt-BR" sz="1200" b="0" i="0" u="none" strike="noStrike" kern="1200" dirty="0" smtClean="0">
                <a:solidFill>
                  <a:schemeClr val="tx1"/>
                </a:solidFill>
                <a:effectLst/>
                <a:latin typeface="Arial" charset="0"/>
                <a:ea typeface="+mn-ea"/>
                <a:cs typeface="+mn-cs"/>
              </a:rPr>
              <a:t>Males 40-64 (n=0), </a:t>
            </a:r>
            <a:r>
              <a:rPr lang="pt-BR" dirty="0" smtClean="0"/>
              <a:t> </a:t>
            </a:r>
            <a:r>
              <a:rPr lang="pt-BR" sz="1200" b="0" i="0" u="none" strike="noStrike" kern="1200" dirty="0" smtClean="0">
                <a:solidFill>
                  <a:schemeClr val="tx1"/>
                </a:solidFill>
                <a:effectLst/>
                <a:latin typeface="Arial" charset="0"/>
                <a:ea typeface="+mn-ea"/>
                <a:cs typeface="+mn-cs"/>
              </a:rPr>
              <a:t>Females 40-64 (n=137), </a:t>
            </a:r>
            <a:r>
              <a:rPr lang="pt-BR" dirty="0" smtClean="0"/>
              <a:t> </a:t>
            </a:r>
            <a:r>
              <a:rPr lang="pt-BR" sz="1200" b="0" i="0" u="none" strike="noStrike" kern="1200" dirty="0" smtClean="0">
                <a:solidFill>
                  <a:schemeClr val="tx1"/>
                </a:solidFill>
                <a:effectLst/>
                <a:latin typeface="Arial" charset="0"/>
                <a:ea typeface="+mn-ea"/>
                <a:cs typeface="+mn-cs"/>
              </a:rPr>
              <a:t>Males 65+ (n=0), </a:t>
            </a:r>
            <a:r>
              <a:rPr lang="pt-BR" dirty="0" smtClean="0"/>
              <a:t> </a:t>
            </a:r>
            <a:r>
              <a:rPr lang="pt-BR" sz="1200" b="0" i="0" u="none" strike="noStrike" kern="1200" dirty="0" smtClean="0">
                <a:solidFill>
                  <a:schemeClr val="tx1"/>
                </a:solidFill>
                <a:effectLst/>
                <a:latin typeface="Arial" charset="0"/>
                <a:ea typeface="+mn-ea"/>
                <a:cs typeface="+mn-cs"/>
              </a:rPr>
              <a:t>Females 65+ (n=127), </a:t>
            </a:r>
            <a:r>
              <a:rPr lang="pt-BR" dirty="0" smtClean="0"/>
              <a:t> </a:t>
            </a:r>
            <a:r>
              <a:rPr lang="pt-BR" sz="1200" b="0" i="0" u="none" strike="noStrike" kern="1200" dirty="0" smtClean="0">
                <a:solidFill>
                  <a:schemeClr val="tx1"/>
                </a:solidFill>
                <a:effectLst/>
                <a:latin typeface="Arial" charset="0"/>
                <a:ea typeface="+mn-ea"/>
                <a:cs typeface="+mn-cs"/>
              </a:rPr>
              <a:t>Urban (n=171), </a:t>
            </a:r>
            <a:r>
              <a:rPr lang="pt-BR" dirty="0" smtClean="0"/>
              <a:t> </a:t>
            </a:r>
            <a:r>
              <a:rPr lang="pt-BR" sz="1200" b="0" i="0" u="none" strike="noStrike" kern="1200" dirty="0" smtClean="0">
                <a:solidFill>
                  <a:schemeClr val="tx1"/>
                </a:solidFill>
                <a:effectLst/>
                <a:latin typeface="Arial" charset="0"/>
                <a:ea typeface="+mn-ea"/>
                <a:cs typeface="+mn-cs"/>
              </a:rPr>
              <a:t>Suburban (n=138), </a:t>
            </a:r>
            <a:r>
              <a:rPr lang="pt-BR" dirty="0" smtClean="0"/>
              <a:t> </a:t>
            </a:r>
            <a:r>
              <a:rPr lang="pt-BR" sz="1200" b="0" i="0" u="none" strike="noStrike" kern="1200" dirty="0" smtClean="0">
                <a:solidFill>
                  <a:schemeClr val="tx1"/>
                </a:solidFill>
                <a:effectLst/>
                <a:latin typeface="Arial" charset="0"/>
                <a:ea typeface="+mn-ea"/>
                <a:cs typeface="+mn-cs"/>
              </a:rPr>
              <a:t>Rural (n=24*)</a:t>
            </a:r>
          </a:p>
          <a:p>
            <a:r>
              <a:rPr lang="pt-BR" sz="1200" b="0" i="0" u="none" strike="noStrike" kern="1200" dirty="0" smtClean="0">
                <a:solidFill>
                  <a:schemeClr val="tx1"/>
                </a:solidFill>
                <a:effectLst/>
                <a:latin typeface="Arial" charset="0"/>
                <a:ea typeface="+mn-ea"/>
                <a:cs typeface="+mn-cs"/>
              </a:rPr>
              <a:t>Prostate Cancer: </a:t>
            </a:r>
            <a:r>
              <a:rPr lang="pt-BR" dirty="0" smtClean="0"/>
              <a:t> </a:t>
            </a:r>
            <a:r>
              <a:rPr lang="pt-BR" sz="1200" b="0" i="0" u="none" strike="noStrike" kern="1200" dirty="0" smtClean="0">
                <a:solidFill>
                  <a:schemeClr val="tx1"/>
                </a:solidFill>
                <a:effectLst/>
                <a:latin typeface="Arial" charset="0"/>
                <a:ea typeface="+mn-ea"/>
                <a:cs typeface="+mn-cs"/>
              </a:rPr>
              <a:t>Males 18-39 (n=36), </a:t>
            </a:r>
            <a:r>
              <a:rPr lang="pt-BR" dirty="0" smtClean="0"/>
              <a:t> </a:t>
            </a:r>
            <a:r>
              <a:rPr lang="pt-BR" sz="1200" b="0" i="0" u="none" strike="noStrike" kern="1200" dirty="0" smtClean="0">
                <a:solidFill>
                  <a:schemeClr val="tx1"/>
                </a:solidFill>
                <a:effectLst/>
                <a:latin typeface="Arial" charset="0"/>
                <a:ea typeface="+mn-ea"/>
                <a:cs typeface="+mn-cs"/>
              </a:rPr>
              <a:t>Females 18-39 (n=0), </a:t>
            </a:r>
            <a:r>
              <a:rPr lang="pt-BR" dirty="0" smtClean="0"/>
              <a:t> </a:t>
            </a:r>
            <a:r>
              <a:rPr lang="pt-BR" sz="1200" b="0" i="0" u="none" strike="noStrike" kern="1200" dirty="0" smtClean="0">
                <a:solidFill>
                  <a:schemeClr val="tx1"/>
                </a:solidFill>
                <a:effectLst/>
                <a:latin typeface="Arial" charset="0"/>
                <a:ea typeface="+mn-ea"/>
                <a:cs typeface="+mn-cs"/>
              </a:rPr>
              <a:t>Males 40-64 (n=95), </a:t>
            </a:r>
            <a:r>
              <a:rPr lang="pt-BR" dirty="0" smtClean="0"/>
              <a:t> </a:t>
            </a:r>
            <a:r>
              <a:rPr lang="pt-BR" sz="1200" b="0" i="0" u="none" strike="noStrike" kern="1200" dirty="0" smtClean="0">
                <a:solidFill>
                  <a:schemeClr val="tx1"/>
                </a:solidFill>
                <a:effectLst/>
                <a:latin typeface="Arial" charset="0"/>
                <a:ea typeface="+mn-ea"/>
                <a:cs typeface="+mn-cs"/>
              </a:rPr>
              <a:t>Females 40-64 (n=0), </a:t>
            </a:r>
            <a:r>
              <a:rPr lang="pt-BR" dirty="0" smtClean="0"/>
              <a:t> </a:t>
            </a:r>
            <a:r>
              <a:rPr lang="pt-BR" sz="1200" b="0" i="0" u="none" strike="noStrike" kern="1200" dirty="0" smtClean="0">
                <a:solidFill>
                  <a:schemeClr val="tx1"/>
                </a:solidFill>
                <a:effectLst/>
                <a:latin typeface="Arial" charset="0"/>
                <a:ea typeface="+mn-ea"/>
                <a:cs typeface="+mn-cs"/>
              </a:rPr>
              <a:t>Males 65+ (n=118), </a:t>
            </a:r>
            <a:r>
              <a:rPr lang="pt-BR" dirty="0" smtClean="0"/>
              <a:t> </a:t>
            </a:r>
            <a:r>
              <a:rPr lang="pt-BR" sz="1200" b="0" i="0" u="none" strike="noStrike" kern="1200" dirty="0" smtClean="0">
                <a:solidFill>
                  <a:schemeClr val="tx1"/>
                </a:solidFill>
                <a:effectLst/>
                <a:latin typeface="Arial" charset="0"/>
                <a:ea typeface="+mn-ea"/>
                <a:cs typeface="+mn-cs"/>
              </a:rPr>
              <a:t>Females 65+ (n=0), </a:t>
            </a:r>
            <a:r>
              <a:rPr lang="pt-BR" dirty="0" smtClean="0"/>
              <a:t> </a:t>
            </a:r>
            <a:r>
              <a:rPr lang="pt-BR" sz="1200" b="0" i="0" u="none" strike="noStrike" kern="1200" dirty="0" smtClean="0">
                <a:solidFill>
                  <a:schemeClr val="tx1"/>
                </a:solidFill>
                <a:effectLst/>
                <a:latin typeface="Arial" charset="0"/>
                <a:ea typeface="+mn-ea"/>
                <a:cs typeface="+mn-cs"/>
              </a:rPr>
              <a:t>Urban (n=118), </a:t>
            </a:r>
            <a:r>
              <a:rPr lang="pt-BR" dirty="0" smtClean="0"/>
              <a:t> </a:t>
            </a:r>
            <a:r>
              <a:rPr lang="pt-BR" sz="1200" b="0" i="0" u="none" strike="noStrike" kern="1200" dirty="0" smtClean="0">
                <a:solidFill>
                  <a:schemeClr val="tx1"/>
                </a:solidFill>
                <a:effectLst/>
                <a:latin typeface="Arial" charset="0"/>
                <a:ea typeface="+mn-ea"/>
                <a:cs typeface="+mn-cs"/>
              </a:rPr>
              <a:t>Suburban (n=111), </a:t>
            </a:r>
            <a:r>
              <a:rPr lang="pt-BR" dirty="0" smtClean="0"/>
              <a:t> </a:t>
            </a:r>
            <a:r>
              <a:rPr lang="pt-BR" sz="1200" b="0" i="0" u="none" strike="noStrike" kern="1200" dirty="0" smtClean="0">
                <a:solidFill>
                  <a:schemeClr val="tx1"/>
                </a:solidFill>
                <a:effectLst/>
                <a:latin typeface="Arial" charset="0"/>
                <a:ea typeface="+mn-ea"/>
                <a:cs typeface="+mn-cs"/>
              </a:rPr>
              <a:t>Rural (n=20*)</a:t>
            </a:r>
            <a:endParaRPr lang="en-US" dirty="0" smtClean="0"/>
          </a:p>
          <a:p>
            <a:endParaRPr lang="en-US" dirty="0"/>
          </a:p>
        </p:txBody>
      </p:sp>
      <p:sp>
        <p:nvSpPr>
          <p:cNvPr id="4" name="Slide Number Placeholder 3"/>
          <p:cNvSpPr>
            <a:spLocks noGrp="1"/>
          </p:cNvSpPr>
          <p:nvPr>
            <p:ph type="sldNum" sz="quarter" idx="10"/>
          </p:nvPr>
        </p:nvSpPr>
        <p:spPr/>
        <p:txBody>
          <a:bodyPr/>
          <a:lstStyle/>
          <a:p>
            <a:fld id="{B071385B-D6F2-42F4-9560-DDAAB26E7B7A}" type="slidenum">
              <a:rPr lang="en-US" smtClean="0"/>
              <a:pPr/>
              <a:t>107</a:t>
            </a:fld>
            <a:endParaRPr lang="en-US"/>
          </a:p>
        </p:txBody>
      </p:sp>
    </p:spTree>
    <p:extLst>
      <p:ext uri="{BB962C8B-B14F-4D97-AF65-F5344CB8AC3E}">
        <p14:creationId xmlns:p14="http://schemas.microsoft.com/office/powerpoint/2010/main" val="248240286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pt-BR" sz="1200" b="0" i="0" u="none" strike="noStrike" kern="1200" dirty="0" smtClean="0">
                <a:solidFill>
                  <a:schemeClr val="tx1"/>
                </a:solidFill>
                <a:effectLst/>
                <a:latin typeface="Arial" charset="0"/>
                <a:ea typeface="+mn-ea"/>
                <a:cs typeface="+mn-cs"/>
              </a:rPr>
              <a:t>Heart Attack: </a:t>
            </a:r>
            <a:r>
              <a:rPr lang="pt-BR" dirty="0" smtClean="0"/>
              <a:t> </a:t>
            </a:r>
            <a:r>
              <a:rPr lang="pt-BR" sz="1200" b="0" i="0" u="none" strike="noStrike" kern="1200" dirty="0" smtClean="0">
                <a:solidFill>
                  <a:schemeClr val="tx1"/>
                </a:solidFill>
                <a:effectLst/>
                <a:latin typeface="Arial" charset="0"/>
                <a:ea typeface="+mn-ea"/>
                <a:cs typeface="+mn-cs"/>
              </a:rPr>
              <a:t>Males 18-39 (n=77), </a:t>
            </a:r>
            <a:r>
              <a:rPr lang="pt-BR" dirty="0" smtClean="0"/>
              <a:t> </a:t>
            </a:r>
            <a:r>
              <a:rPr lang="pt-BR" sz="1200" b="0" i="0" u="none" strike="noStrike" kern="1200" dirty="0" smtClean="0">
                <a:solidFill>
                  <a:schemeClr val="tx1"/>
                </a:solidFill>
                <a:effectLst/>
                <a:latin typeface="Arial" charset="0"/>
                <a:ea typeface="+mn-ea"/>
                <a:cs typeface="+mn-cs"/>
              </a:rPr>
              <a:t>Females 18-39 (n=77), </a:t>
            </a:r>
            <a:r>
              <a:rPr lang="pt-BR" dirty="0" smtClean="0"/>
              <a:t> </a:t>
            </a:r>
            <a:r>
              <a:rPr lang="pt-BR" sz="1200" b="0" i="0" u="none" strike="noStrike" kern="1200" dirty="0" smtClean="0">
                <a:solidFill>
                  <a:schemeClr val="tx1"/>
                </a:solidFill>
                <a:effectLst/>
                <a:latin typeface="Arial" charset="0"/>
                <a:ea typeface="+mn-ea"/>
                <a:cs typeface="+mn-cs"/>
              </a:rPr>
              <a:t>Males 40-64 (n=158), </a:t>
            </a:r>
            <a:r>
              <a:rPr lang="pt-BR" dirty="0" smtClean="0"/>
              <a:t> </a:t>
            </a:r>
            <a:r>
              <a:rPr lang="pt-BR" sz="1200" b="0" i="0" u="none" strike="noStrike" kern="1200" dirty="0" smtClean="0">
                <a:solidFill>
                  <a:schemeClr val="tx1"/>
                </a:solidFill>
                <a:effectLst/>
                <a:latin typeface="Arial" charset="0"/>
                <a:ea typeface="+mn-ea"/>
                <a:cs typeface="+mn-cs"/>
              </a:rPr>
              <a:t>Females 40-64 (n=144), </a:t>
            </a:r>
            <a:r>
              <a:rPr lang="pt-BR" dirty="0" smtClean="0"/>
              <a:t> </a:t>
            </a:r>
            <a:r>
              <a:rPr lang="pt-BR" sz="1200" b="0" i="0" u="none" strike="noStrike" kern="1200" dirty="0" smtClean="0">
                <a:solidFill>
                  <a:schemeClr val="tx1"/>
                </a:solidFill>
                <a:effectLst/>
                <a:latin typeface="Arial" charset="0"/>
                <a:ea typeface="+mn-ea"/>
                <a:cs typeface="+mn-cs"/>
              </a:rPr>
              <a:t>Males 65+ (n=213), </a:t>
            </a:r>
            <a:r>
              <a:rPr lang="pt-BR" dirty="0" smtClean="0"/>
              <a:t> </a:t>
            </a:r>
            <a:r>
              <a:rPr lang="pt-BR" sz="1200" b="0" i="0" u="none" strike="noStrike" kern="1200" dirty="0" smtClean="0">
                <a:solidFill>
                  <a:schemeClr val="tx1"/>
                </a:solidFill>
                <a:effectLst/>
                <a:latin typeface="Arial" charset="0"/>
                <a:ea typeface="+mn-ea"/>
                <a:cs typeface="+mn-cs"/>
              </a:rPr>
              <a:t>Females 65+ (n=90), </a:t>
            </a:r>
            <a:r>
              <a:rPr lang="pt-BR" dirty="0" smtClean="0"/>
              <a:t> </a:t>
            </a:r>
            <a:r>
              <a:rPr lang="pt-BR" sz="1200" b="0" i="0" u="none" strike="noStrike" kern="1200" dirty="0" smtClean="0">
                <a:solidFill>
                  <a:schemeClr val="tx1"/>
                </a:solidFill>
                <a:effectLst/>
                <a:latin typeface="Arial" charset="0"/>
                <a:ea typeface="+mn-ea"/>
                <a:cs typeface="+mn-cs"/>
              </a:rPr>
              <a:t>Urban (n=628), </a:t>
            </a:r>
            <a:r>
              <a:rPr lang="pt-BR" dirty="0" smtClean="0"/>
              <a:t> </a:t>
            </a:r>
            <a:r>
              <a:rPr lang="pt-BR" sz="1200" b="0" i="0" u="none" strike="noStrike" kern="1200" dirty="0" smtClean="0">
                <a:solidFill>
                  <a:schemeClr val="tx1"/>
                </a:solidFill>
                <a:effectLst/>
                <a:latin typeface="Arial" charset="0"/>
                <a:ea typeface="+mn-ea"/>
                <a:cs typeface="+mn-cs"/>
              </a:rPr>
              <a:t>Suburban (n=111), </a:t>
            </a:r>
            <a:r>
              <a:rPr lang="pt-BR" dirty="0" smtClean="0"/>
              <a:t> </a:t>
            </a:r>
            <a:r>
              <a:rPr lang="pt-BR" sz="1200" b="0" i="0" u="none" strike="noStrike" kern="1200" dirty="0" smtClean="0">
                <a:solidFill>
                  <a:schemeClr val="tx1"/>
                </a:solidFill>
                <a:effectLst/>
                <a:latin typeface="Arial" charset="0"/>
                <a:ea typeface="+mn-ea"/>
                <a:cs typeface="+mn-cs"/>
              </a:rPr>
              <a:t>Rural (n=20*)</a:t>
            </a:r>
          </a:p>
          <a:p>
            <a:r>
              <a:rPr lang="pt-BR" sz="1200" b="0" i="0" u="none" strike="noStrike" kern="1200" dirty="0" smtClean="0">
                <a:solidFill>
                  <a:schemeClr val="tx1"/>
                </a:solidFill>
                <a:effectLst/>
                <a:latin typeface="Arial" charset="0"/>
                <a:ea typeface="+mn-ea"/>
                <a:cs typeface="+mn-cs"/>
              </a:rPr>
              <a:t>Thrombosis: </a:t>
            </a:r>
            <a:r>
              <a:rPr lang="pt-BR" dirty="0" smtClean="0"/>
              <a:t> </a:t>
            </a:r>
            <a:r>
              <a:rPr lang="pt-BR" sz="1200" b="0" i="0" u="none" strike="noStrike" kern="1200" dirty="0" smtClean="0">
                <a:solidFill>
                  <a:schemeClr val="tx1"/>
                </a:solidFill>
                <a:effectLst/>
                <a:latin typeface="Arial" charset="0"/>
                <a:ea typeface="+mn-ea"/>
                <a:cs typeface="+mn-cs"/>
              </a:rPr>
              <a:t>Males 18-39 (n=44), </a:t>
            </a:r>
            <a:r>
              <a:rPr lang="pt-BR" dirty="0" smtClean="0"/>
              <a:t> </a:t>
            </a:r>
            <a:r>
              <a:rPr lang="pt-BR" sz="1200" b="0" i="0" u="none" strike="noStrike" kern="1200" dirty="0" smtClean="0">
                <a:solidFill>
                  <a:schemeClr val="tx1"/>
                </a:solidFill>
                <a:effectLst/>
                <a:latin typeface="Arial" charset="0"/>
                <a:ea typeface="+mn-ea"/>
                <a:cs typeface="+mn-cs"/>
              </a:rPr>
              <a:t>Females 18-39 (n=52), </a:t>
            </a:r>
            <a:r>
              <a:rPr lang="pt-BR" dirty="0" smtClean="0"/>
              <a:t> </a:t>
            </a:r>
            <a:r>
              <a:rPr lang="pt-BR" sz="1200" b="0" i="0" u="none" strike="noStrike" kern="1200" dirty="0" smtClean="0">
                <a:solidFill>
                  <a:schemeClr val="tx1"/>
                </a:solidFill>
                <a:effectLst/>
                <a:latin typeface="Arial" charset="0"/>
                <a:ea typeface="+mn-ea"/>
                <a:cs typeface="+mn-cs"/>
              </a:rPr>
              <a:t>Males 40-64 (n=126), </a:t>
            </a:r>
            <a:r>
              <a:rPr lang="pt-BR" dirty="0" smtClean="0"/>
              <a:t> </a:t>
            </a:r>
            <a:r>
              <a:rPr lang="pt-BR" sz="1200" b="0" i="0" u="none" strike="noStrike" kern="1200" dirty="0" smtClean="0">
                <a:solidFill>
                  <a:schemeClr val="tx1"/>
                </a:solidFill>
                <a:effectLst/>
                <a:latin typeface="Arial" charset="0"/>
                <a:ea typeface="+mn-ea"/>
                <a:cs typeface="+mn-cs"/>
              </a:rPr>
              <a:t>Females 40-64 (n=121), </a:t>
            </a:r>
            <a:r>
              <a:rPr lang="pt-BR" dirty="0" smtClean="0"/>
              <a:t> </a:t>
            </a:r>
            <a:r>
              <a:rPr lang="pt-BR" sz="1200" b="0" i="0" u="none" strike="noStrike" kern="1200" dirty="0" smtClean="0">
                <a:solidFill>
                  <a:schemeClr val="tx1"/>
                </a:solidFill>
                <a:effectLst/>
                <a:latin typeface="Arial" charset="0"/>
                <a:ea typeface="+mn-ea"/>
                <a:cs typeface="+mn-cs"/>
              </a:rPr>
              <a:t>Males 65+ (n=185), </a:t>
            </a:r>
            <a:r>
              <a:rPr lang="pt-BR" dirty="0" smtClean="0"/>
              <a:t> </a:t>
            </a:r>
            <a:r>
              <a:rPr lang="pt-BR" sz="1200" b="0" i="0" u="none" strike="noStrike" kern="1200" dirty="0" smtClean="0">
                <a:solidFill>
                  <a:schemeClr val="tx1"/>
                </a:solidFill>
                <a:effectLst/>
                <a:latin typeface="Arial" charset="0"/>
                <a:ea typeface="+mn-ea"/>
                <a:cs typeface="+mn-cs"/>
              </a:rPr>
              <a:t>Females 65+ (n=83), </a:t>
            </a:r>
            <a:r>
              <a:rPr lang="pt-BR" dirty="0" smtClean="0"/>
              <a:t> </a:t>
            </a:r>
            <a:r>
              <a:rPr lang="pt-BR" sz="1200" b="0" i="0" u="none" strike="noStrike" kern="1200" dirty="0" smtClean="0">
                <a:solidFill>
                  <a:schemeClr val="tx1"/>
                </a:solidFill>
                <a:effectLst/>
                <a:latin typeface="Arial" charset="0"/>
                <a:ea typeface="+mn-ea"/>
                <a:cs typeface="+mn-cs"/>
              </a:rPr>
              <a:t>Urban (n=507), </a:t>
            </a:r>
            <a:r>
              <a:rPr lang="pt-BR" dirty="0" smtClean="0"/>
              <a:t> </a:t>
            </a:r>
            <a:r>
              <a:rPr lang="pt-BR" sz="1200" b="0" i="0" u="none" strike="noStrike" kern="1200" dirty="0" smtClean="0">
                <a:solidFill>
                  <a:schemeClr val="tx1"/>
                </a:solidFill>
                <a:effectLst/>
                <a:latin typeface="Arial" charset="0"/>
                <a:ea typeface="+mn-ea"/>
                <a:cs typeface="+mn-cs"/>
              </a:rPr>
              <a:t>Suburban (n=90), </a:t>
            </a:r>
            <a:r>
              <a:rPr lang="pt-BR" dirty="0" smtClean="0"/>
              <a:t> </a:t>
            </a:r>
            <a:r>
              <a:rPr lang="pt-BR" sz="1200" b="0" i="0" u="none" strike="noStrike" kern="1200" dirty="0" smtClean="0">
                <a:solidFill>
                  <a:schemeClr val="tx1"/>
                </a:solidFill>
                <a:effectLst/>
                <a:latin typeface="Arial" charset="0"/>
                <a:ea typeface="+mn-ea"/>
                <a:cs typeface="+mn-cs"/>
              </a:rPr>
              <a:t>Rural (n=14*)</a:t>
            </a:r>
          </a:p>
          <a:p>
            <a:r>
              <a:rPr lang="pt-BR" sz="1200" b="0" i="0" u="none" strike="noStrike" kern="1200" dirty="0" smtClean="0">
                <a:solidFill>
                  <a:schemeClr val="tx1"/>
                </a:solidFill>
                <a:effectLst/>
                <a:latin typeface="Arial" charset="0"/>
                <a:ea typeface="+mn-ea"/>
                <a:cs typeface="+mn-cs"/>
              </a:rPr>
              <a:t>Stroke: </a:t>
            </a:r>
            <a:r>
              <a:rPr lang="pt-BR" dirty="0" smtClean="0"/>
              <a:t> </a:t>
            </a:r>
            <a:r>
              <a:rPr lang="pt-BR" sz="1200" b="0" i="0" u="none" strike="noStrike" kern="1200" dirty="0" smtClean="0">
                <a:solidFill>
                  <a:schemeClr val="tx1"/>
                </a:solidFill>
                <a:effectLst/>
                <a:latin typeface="Arial" charset="0"/>
                <a:ea typeface="+mn-ea"/>
                <a:cs typeface="+mn-cs"/>
              </a:rPr>
              <a:t>Males 18-39 (n=69), </a:t>
            </a:r>
            <a:r>
              <a:rPr lang="pt-BR" dirty="0" smtClean="0"/>
              <a:t> </a:t>
            </a:r>
            <a:r>
              <a:rPr lang="pt-BR" sz="1200" b="0" i="0" u="none" strike="noStrike" kern="1200" dirty="0" smtClean="0">
                <a:solidFill>
                  <a:schemeClr val="tx1"/>
                </a:solidFill>
                <a:effectLst/>
                <a:latin typeface="Arial" charset="0"/>
                <a:ea typeface="+mn-ea"/>
                <a:cs typeface="+mn-cs"/>
              </a:rPr>
              <a:t>Females 18-39 (n=68), </a:t>
            </a:r>
            <a:r>
              <a:rPr lang="pt-BR" dirty="0" smtClean="0"/>
              <a:t> </a:t>
            </a:r>
            <a:r>
              <a:rPr lang="pt-BR" sz="1200" b="0" i="0" u="none" strike="noStrike" kern="1200" dirty="0" smtClean="0">
                <a:solidFill>
                  <a:schemeClr val="tx1"/>
                </a:solidFill>
                <a:effectLst/>
                <a:latin typeface="Arial" charset="0"/>
                <a:ea typeface="+mn-ea"/>
                <a:cs typeface="+mn-cs"/>
              </a:rPr>
              <a:t>Males 40-64 (n=154), </a:t>
            </a:r>
            <a:r>
              <a:rPr lang="pt-BR" dirty="0" smtClean="0"/>
              <a:t> </a:t>
            </a:r>
            <a:r>
              <a:rPr lang="pt-BR" sz="1200" b="0" i="0" u="none" strike="noStrike" kern="1200" dirty="0" smtClean="0">
                <a:solidFill>
                  <a:schemeClr val="tx1"/>
                </a:solidFill>
                <a:effectLst/>
                <a:latin typeface="Arial" charset="0"/>
                <a:ea typeface="+mn-ea"/>
                <a:cs typeface="+mn-cs"/>
              </a:rPr>
              <a:t>Females 40-64 (n=145), </a:t>
            </a:r>
            <a:r>
              <a:rPr lang="pt-BR" dirty="0" smtClean="0"/>
              <a:t> </a:t>
            </a:r>
            <a:r>
              <a:rPr lang="pt-BR" sz="1200" b="0" i="0" u="none" strike="noStrike" kern="1200" dirty="0" smtClean="0">
                <a:solidFill>
                  <a:schemeClr val="tx1"/>
                </a:solidFill>
                <a:effectLst/>
                <a:latin typeface="Arial" charset="0"/>
                <a:ea typeface="+mn-ea"/>
                <a:cs typeface="+mn-cs"/>
              </a:rPr>
              <a:t>Males 65+ (n=209), </a:t>
            </a:r>
            <a:r>
              <a:rPr lang="pt-BR" dirty="0" smtClean="0"/>
              <a:t> </a:t>
            </a:r>
            <a:r>
              <a:rPr lang="pt-BR" sz="1200" b="0" i="0" u="none" strike="noStrike" kern="1200" dirty="0" smtClean="0">
                <a:solidFill>
                  <a:schemeClr val="tx1"/>
                </a:solidFill>
                <a:effectLst/>
                <a:latin typeface="Arial" charset="0"/>
                <a:ea typeface="+mn-ea"/>
                <a:cs typeface="+mn-cs"/>
              </a:rPr>
              <a:t>Females 65+ (n=91), </a:t>
            </a:r>
            <a:r>
              <a:rPr lang="pt-BR" dirty="0" smtClean="0"/>
              <a:t> </a:t>
            </a:r>
            <a:r>
              <a:rPr lang="pt-BR" sz="1200" b="0" i="0" u="none" strike="noStrike" kern="1200" dirty="0" smtClean="0">
                <a:solidFill>
                  <a:schemeClr val="tx1"/>
                </a:solidFill>
                <a:effectLst/>
                <a:latin typeface="Arial" charset="0"/>
                <a:ea typeface="+mn-ea"/>
                <a:cs typeface="+mn-cs"/>
              </a:rPr>
              <a:t>Urban (n=612), </a:t>
            </a:r>
            <a:r>
              <a:rPr lang="pt-BR" dirty="0" smtClean="0"/>
              <a:t> </a:t>
            </a:r>
            <a:r>
              <a:rPr lang="pt-BR" sz="1200" b="0" i="0" u="none" strike="noStrike" kern="1200" dirty="0" smtClean="0">
                <a:solidFill>
                  <a:schemeClr val="tx1"/>
                </a:solidFill>
                <a:effectLst/>
                <a:latin typeface="Arial" charset="0"/>
                <a:ea typeface="+mn-ea"/>
                <a:cs typeface="+mn-cs"/>
              </a:rPr>
              <a:t>Suburban (n=107), </a:t>
            </a:r>
            <a:r>
              <a:rPr lang="pt-BR" dirty="0" smtClean="0"/>
              <a:t> </a:t>
            </a:r>
            <a:r>
              <a:rPr lang="pt-BR" sz="1200" b="0" i="0" u="none" strike="noStrike" kern="1200" dirty="0" smtClean="0">
                <a:solidFill>
                  <a:schemeClr val="tx1"/>
                </a:solidFill>
                <a:effectLst/>
                <a:latin typeface="Arial" charset="0"/>
                <a:ea typeface="+mn-ea"/>
                <a:cs typeface="+mn-cs"/>
              </a:rPr>
              <a:t>Rural (n=17*)</a:t>
            </a:r>
          </a:p>
          <a:p>
            <a:r>
              <a:rPr lang="pt-BR" sz="1200" b="0" i="0" u="none" strike="noStrike" kern="1200" dirty="0" smtClean="0">
                <a:solidFill>
                  <a:schemeClr val="tx1"/>
                </a:solidFill>
                <a:effectLst/>
                <a:latin typeface="Arial" charset="0"/>
                <a:ea typeface="+mn-ea"/>
                <a:cs typeface="+mn-cs"/>
              </a:rPr>
              <a:t>Deep Vein Thrombosis: </a:t>
            </a:r>
            <a:r>
              <a:rPr lang="pt-BR" dirty="0" smtClean="0"/>
              <a:t> </a:t>
            </a:r>
            <a:r>
              <a:rPr lang="pt-BR" sz="1200" b="0" i="0" u="none" strike="noStrike" kern="1200" dirty="0" smtClean="0">
                <a:solidFill>
                  <a:schemeClr val="tx1"/>
                </a:solidFill>
                <a:effectLst/>
                <a:latin typeface="Arial" charset="0"/>
                <a:ea typeface="+mn-ea"/>
                <a:cs typeface="+mn-cs"/>
              </a:rPr>
              <a:t>Males 18-39 (n=15*), </a:t>
            </a:r>
            <a:r>
              <a:rPr lang="pt-BR" dirty="0" smtClean="0"/>
              <a:t> </a:t>
            </a:r>
            <a:r>
              <a:rPr lang="pt-BR" sz="1200" b="0" i="0" u="none" strike="noStrike" kern="1200" dirty="0" smtClean="0">
                <a:solidFill>
                  <a:schemeClr val="tx1"/>
                </a:solidFill>
                <a:effectLst/>
                <a:latin typeface="Arial" charset="0"/>
                <a:ea typeface="+mn-ea"/>
                <a:cs typeface="+mn-cs"/>
              </a:rPr>
              <a:t>Females 18-39 (n=25*), </a:t>
            </a:r>
            <a:r>
              <a:rPr lang="pt-BR" dirty="0" smtClean="0"/>
              <a:t> </a:t>
            </a:r>
            <a:r>
              <a:rPr lang="pt-BR" sz="1200" b="0" i="0" u="none" strike="noStrike" kern="1200" dirty="0" smtClean="0">
                <a:solidFill>
                  <a:schemeClr val="tx1"/>
                </a:solidFill>
                <a:effectLst/>
                <a:latin typeface="Arial" charset="0"/>
                <a:ea typeface="+mn-ea"/>
                <a:cs typeface="+mn-cs"/>
              </a:rPr>
              <a:t>Males 40-64 (n=54), </a:t>
            </a:r>
            <a:r>
              <a:rPr lang="pt-BR" dirty="0" smtClean="0"/>
              <a:t> </a:t>
            </a:r>
            <a:r>
              <a:rPr lang="pt-BR" sz="1200" b="0" i="0" u="none" strike="noStrike" kern="1200" dirty="0" smtClean="0">
                <a:solidFill>
                  <a:schemeClr val="tx1"/>
                </a:solidFill>
                <a:effectLst/>
                <a:latin typeface="Arial" charset="0"/>
                <a:ea typeface="+mn-ea"/>
                <a:cs typeface="+mn-cs"/>
              </a:rPr>
              <a:t>Females 40-64 (n=66), </a:t>
            </a:r>
            <a:r>
              <a:rPr lang="pt-BR" dirty="0" smtClean="0"/>
              <a:t> </a:t>
            </a:r>
            <a:r>
              <a:rPr lang="pt-BR" sz="1200" b="0" i="0" u="none" strike="noStrike" kern="1200" dirty="0" smtClean="0">
                <a:solidFill>
                  <a:schemeClr val="tx1"/>
                </a:solidFill>
                <a:effectLst/>
                <a:latin typeface="Arial" charset="0"/>
                <a:ea typeface="+mn-ea"/>
                <a:cs typeface="+mn-cs"/>
              </a:rPr>
              <a:t>Males 65+ (n=88), </a:t>
            </a:r>
            <a:r>
              <a:rPr lang="pt-BR" dirty="0" smtClean="0"/>
              <a:t> </a:t>
            </a:r>
            <a:r>
              <a:rPr lang="pt-BR" sz="1200" b="0" i="0" u="none" strike="noStrike" kern="1200" dirty="0" smtClean="0">
                <a:solidFill>
                  <a:schemeClr val="tx1"/>
                </a:solidFill>
                <a:effectLst/>
                <a:latin typeface="Arial" charset="0"/>
                <a:ea typeface="+mn-ea"/>
                <a:cs typeface="+mn-cs"/>
              </a:rPr>
              <a:t>Females 65+ (n=51), </a:t>
            </a:r>
            <a:r>
              <a:rPr lang="pt-BR" dirty="0" smtClean="0"/>
              <a:t> </a:t>
            </a:r>
            <a:r>
              <a:rPr lang="pt-BR" sz="1200" b="0" i="0" u="none" strike="noStrike" kern="1200" dirty="0" smtClean="0">
                <a:solidFill>
                  <a:schemeClr val="tx1"/>
                </a:solidFill>
                <a:effectLst/>
                <a:latin typeface="Arial" charset="0"/>
                <a:ea typeface="+mn-ea"/>
                <a:cs typeface="+mn-cs"/>
              </a:rPr>
              <a:t>Urban (n=249), </a:t>
            </a:r>
            <a:r>
              <a:rPr lang="pt-BR" dirty="0" smtClean="0"/>
              <a:t> </a:t>
            </a:r>
            <a:r>
              <a:rPr lang="pt-BR" sz="1200" b="0" i="0" u="none" strike="noStrike" kern="1200" dirty="0" smtClean="0">
                <a:solidFill>
                  <a:schemeClr val="tx1"/>
                </a:solidFill>
                <a:effectLst/>
                <a:latin typeface="Arial" charset="0"/>
                <a:ea typeface="+mn-ea"/>
                <a:cs typeface="+mn-cs"/>
              </a:rPr>
              <a:t>Suburban (n=43), </a:t>
            </a:r>
            <a:r>
              <a:rPr lang="pt-BR" dirty="0" smtClean="0"/>
              <a:t> </a:t>
            </a:r>
            <a:r>
              <a:rPr lang="pt-BR" sz="1200" b="0" i="0" u="none" strike="noStrike" kern="1200" dirty="0" smtClean="0">
                <a:solidFill>
                  <a:schemeClr val="tx1"/>
                </a:solidFill>
                <a:effectLst/>
                <a:latin typeface="Arial" charset="0"/>
                <a:ea typeface="+mn-ea"/>
                <a:cs typeface="+mn-cs"/>
              </a:rPr>
              <a:t>Rural (n=7*)</a:t>
            </a:r>
          </a:p>
          <a:p>
            <a:r>
              <a:rPr lang="pt-BR" sz="1200" b="0" i="0" u="none" strike="noStrike" kern="1200" dirty="0" smtClean="0">
                <a:solidFill>
                  <a:schemeClr val="tx1"/>
                </a:solidFill>
                <a:effectLst/>
                <a:latin typeface="Arial" charset="0"/>
                <a:ea typeface="+mn-ea"/>
                <a:cs typeface="+mn-cs"/>
              </a:rPr>
              <a:t>AIDS: </a:t>
            </a:r>
            <a:r>
              <a:rPr lang="pt-BR" dirty="0" smtClean="0"/>
              <a:t> </a:t>
            </a:r>
            <a:r>
              <a:rPr lang="pt-BR" sz="1200" b="0" i="0" u="none" strike="noStrike" kern="1200" dirty="0" smtClean="0">
                <a:solidFill>
                  <a:schemeClr val="tx1"/>
                </a:solidFill>
                <a:effectLst/>
                <a:latin typeface="Arial" charset="0"/>
                <a:ea typeface="+mn-ea"/>
                <a:cs typeface="+mn-cs"/>
              </a:rPr>
              <a:t>Males 18-39 (n=78), </a:t>
            </a:r>
            <a:r>
              <a:rPr lang="pt-BR" dirty="0" smtClean="0"/>
              <a:t> </a:t>
            </a:r>
            <a:r>
              <a:rPr lang="pt-BR" sz="1200" b="0" i="0" u="none" strike="noStrike" kern="1200" dirty="0" smtClean="0">
                <a:solidFill>
                  <a:schemeClr val="tx1"/>
                </a:solidFill>
                <a:effectLst/>
                <a:latin typeface="Arial" charset="0"/>
                <a:ea typeface="+mn-ea"/>
                <a:cs typeface="+mn-cs"/>
              </a:rPr>
              <a:t>Females 18-39 (n=76), </a:t>
            </a:r>
            <a:r>
              <a:rPr lang="pt-BR" dirty="0" smtClean="0"/>
              <a:t> </a:t>
            </a:r>
            <a:r>
              <a:rPr lang="pt-BR" sz="1200" b="0" i="0" u="none" strike="noStrike" kern="1200" dirty="0" smtClean="0">
                <a:solidFill>
                  <a:schemeClr val="tx1"/>
                </a:solidFill>
                <a:effectLst/>
                <a:latin typeface="Arial" charset="0"/>
                <a:ea typeface="+mn-ea"/>
                <a:cs typeface="+mn-cs"/>
              </a:rPr>
              <a:t>Males 40-64 (n=154), </a:t>
            </a:r>
            <a:r>
              <a:rPr lang="pt-BR" dirty="0" smtClean="0"/>
              <a:t> </a:t>
            </a:r>
            <a:r>
              <a:rPr lang="pt-BR" sz="1200" b="0" i="0" u="none" strike="noStrike" kern="1200" dirty="0" smtClean="0">
                <a:solidFill>
                  <a:schemeClr val="tx1"/>
                </a:solidFill>
                <a:effectLst/>
                <a:latin typeface="Arial" charset="0"/>
                <a:ea typeface="+mn-ea"/>
                <a:cs typeface="+mn-cs"/>
              </a:rPr>
              <a:t>Females 40-64 (n=144), </a:t>
            </a:r>
            <a:r>
              <a:rPr lang="pt-BR" dirty="0" smtClean="0"/>
              <a:t> </a:t>
            </a:r>
            <a:r>
              <a:rPr lang="pt-BR" sz="1200" b="0" i="0" u="none" strike="noStrike" kern="1200" dirty="0" smtClean="0">
                <a:solidFill>
                  <a:schemeClr val="tx1"/>
                </a:solidFill>
                <a:effectLst/>
                <a:latin typeface="Arial" charset="0"/>
                <a:ea typeface="+mn-ea"/>
                <a:cs typeface="+mn-cs"/>
              </a:rPr>
              <a:t>Males 65+ (n=201), </a:t>
            </a:r>
            <a:r>
              <a:rPr lang="pt-BR" dirty="0" smtClean="0"/>
              <a:t> </a:t>
            </a:r>
            <a:r>
              <a:rPr lang="pt-BR" sz="1200" b="0" i="0" u="none" strike="noStrike" kern="1200" dirty="0" smtClean="0">
                <a:solidFill>
                  <a:schemeClr val="tx1"/>
                </a:solidFill>
                <a:effectLst/>
                <a:latin typeface="Arial" charset="0"/>
                <a:ea typeface="+mn-ea"/>
                <a:cs typeface="+mn-cs"/>
              </a:rPr>
              <a:t>Females 65+ (n=87), </a:t>
            </a:r>
            <a:r>
              <a:rPr lang="pt-BR" dirty="0" smtClean="0"/>
              <a:t> </a:t>
            </a:r>
            <a:r>
              <a:rPr lang="pt-BR" sz="1200" b="0" i="0" u="none" strike="noStrike" kern="1200" dirty="0" smtClean="0">
                <a:solidFill>
                  <a:schemeClr val="tx1"/>
                </a:solidFill>
                <a:effectLst/>
                <a:latin typeface="Arial" charset="0"/>
                <a:ea typeface="+mn-ea"/>
                <a:cs typeface="+mn-cs"/>
              </a:rPr>
              <a:t>Urban (n=614), </a:t>
            </a:r>
            <a:r>
              <a:rPr lang="pt-BR" dirty="0" smtClean="0"/>
              <a:t> </a:t>
            </a:r>
            <a:r>
              <a:rPr lang="pt-BR" sz="1200" b="0" i="0" u="none" strike="noStrike" kern="1200" dirty="0" smtClean="0">
                <a:solidFill>
                  <a:schemeClr val="tx1"/>
                </a:solidFill>
                <a:effectLst/>
                <a:latin typeface="Arial" charset="0"/>
                <a:ea typeface="+mn-ea"/>
                <a:cs typeface="+mn-cs"/>
              </a:rPr>
              <a:t>Suburban (n=106), </a:t>
            </a:r>
            <a:r>
              <a:rPr lang="pt-BR" dirty="0" smtClean="0"/>
              <a:t> </a:t>
            </a:r>
            <a:r>
              <a:rPr lang="pt-BR" sz="1200" b="0" i="0" u="none" strike="noStrike" kern="1200" dirty="0" smtClean="0">
                <a:solidFill>
                  <a:schemeClr val="tx1"/>
                </a:solidFill>
                <a:effectLst/>
                <a:latin typeface="Arial" charset="0"/>
                <a:ea typeface="+mn-ea"/>
                <a:cs typeface="+mn-cs"/>
              </a:rPr>
              <a:t>Rural (n=20*)</a:t>
            </a:r>
          </a:p>
          <a:p>
            <a:r>
              <a:rPr lang="pt-BR" sz="1200" b="0" i="0" u="none" strike="noStrike" kern="1200" dirty="0" smtClean="0">
                <a:solidFill>
                  <a:schemeClr val="tx1"/>
                </a:solidFill>
                <a:effectLst/>
                <a:latin typeface="Arial" charset="0"/>
                <a:ea typeface="+mn-ea"/>
                <a:cs typeface="+mn-cs"/>
              </a:rPr>
              <a:t>Pulmonary Embolism: </a:t>
            </a:r>
            <a:r>
              <a:rPr lang="pt-BR" dirty="0" smtClean="0"/>
              <a:t> </a:t>
            </a:r>
            <a:r>
              <a:rPr lang="pt-BR" sz="1200" b="0" i="0" u="none" strike="noStrike" kern="1200" dirty="0" smtClean="0">
                <a:solidFill>
                  <a:schemeClr val="tx1"/>
                </a:solidFill>
                <a:effectLst/>
                <a:latin typeface="Arial" charset="0"/>
                <a:ea typeface="+mn-ea"/>
                <a:cs typeface="+mn-cs"/>
              </a:rPr>
              <a:t>Males 18-39 (n=50), </a:t>
            </a:r>
            <a:r>
              <a:rPr lang="pt-BR" dirty="0" smtClean="0"/>
              <a:t> </a:t>
            </a:r>
            <a:r>
              <a:rPr lang="pt-BR" sz="1200" b="0" i="0" u="none" strike="noStrike" kern="1200" dirty="0" smtClean="0">
                <a:solidFill>
                  <a:schemeClr val="tx1"/>
                </a:solidFill>
                <a:effectLst/>
                <a:latin typeface="Arial" charset="0"/>
                <a:ea typeface="+mn-ea"/>
                <a:cs typeface="+mn-cs"/>
              </a:rPr>
              <a:t>Females 18-39 (n=49), </a:t>
            </a:r>
            <a:r>
              <a:rPr lang="pt-BR" dirty="0" smtClean="0"/>
              <a:t> </a:t>
            </a:r>
            <a:r>
              <a:rPr lang="pt-BR" sz="1200" b="0" i="0" u="none" strike="noStrike" kern="1200" dirty="0" smtClean="0">
                <a:solidFill>
                  <a:schemeClr val="tx1"/>
                </a:solidFill>
                <a:effectLst/>
                <a:latin typeface="Arial" charset="0"/>
                <a:ea typeface="+mn-ea"/>
                <a:cs typeface="+mn-cs"/>
              </a:rPr>
              <a:t>Males 40-64 (n=114), </a:t>
            </a:r>
            <a:r>
              <a:rPr lang="pt-BR" dirty="0" smtClean="0"/>
              <a:t> </a:t>
            </a:r>
            <a:r>
              <a:rPr lang="pt-BR" sz="1200" b="0" i="0" u="none" strike="noStrike" kern="1200" dirty="0" smtClean="0">
                <a:solidFill>
                  <a:schemeClr val="tx1"/>
                </a:solidFill>
                <a:effectLst/>
                <a:latin typeface="Arial" charset="0"/>
                <a:ea typeface="+mn-ea"/>
                <a:cs typeface="+mn-cs"/>
              </a:rPr>
              <a:t>Females 40-64 (n=109), </a:t>
            </a:r>
            <a:r>
              <a:rPr lang="pt-BR" dirty="0" smtClean="0"/>
              <a:t> </a:t>
            </a:r>
            <a:r>
              <a:rPr lang="pt-BR" sz="1200" b="0" i="0" u="none" strike="noStrike" kern="1200" dirty="0" smtClean="0">
                <a:solidFill>
                  <a:schemeClr val="tx1"/>
                </a:solidFill>
                <a:effectLst/>
                <a:latin typeface="Arial" charset="0"/>
                <a:ea typeface="+mn-ea"/>
                <a:cs typeface="+mn-cs"/>
              </a:rPr>
              <a:t>Males 65+ (n=156), </a:t>
            </a:r>
            <a:r>
              <a:rPr lang="pt-BR" dirty="0" smtClean="0"/>
              <a:t> </a:t>
            </a:r>
            <a:r>
              <a:rPr lang="pt-BR" sz="1200" b="0" i="0" u="none" strike="noStrike" kern="1200" dirty="0" smtClean="0">
                <a:solidFill>
                  <a:schemeClr val="tx1"/>
                </a:solidFill>
                <a:effectLst/>
                <a:latin typeface="Arial" charset="0"/>
                <a:ea typeface="+mn-ea"/>
                <a:cs typeface="+mn-cs"/>
              </a:rPr>
              <a:t>Females 65+ (n=72), </a:t>
            </a:r>
            <a:r>
              <a:rPr lang="pt-BR" dirty="0" smtClean="0"/>
              <a:t> </a:t>
            </a:r>
            <a:r>
              <a:rPr lang="pt-BR" sz="1200" b="0" i="0" u="none" strike="noStrike" kern="1200" dirty="0" smtClean="0">
                <a:solidFill>
                  <a:schemeClr val="tx1"/>
                </a:solidFill>
                <a:effectLst/>
                <a:latin typeface="Arial" charset="0"/>
                <a:ea typeface="+mn-ea"/>
                <a:cs typeface="+mn-cs"/>
              </a:rPr>
              <a:t>Urban (n=466), </a:t>
            </a:r>
            <a:r>
              <a:rPr lang="pt-BR" dirty="0" smtClean="0"/>
              <a:t> </a:t>
            </a:r>
            <a:r>
              <a:rPr lang="pt-BR" sz="1200" b="0" i="0" u="none" strike="noStrike" kern="1200" dirty="0" smtClean="0">
                <a:solidFill>
                  <a:schemeClr val="tx1"/>
                </a:solidFill>
                <a:effectLst/>
                <a:latin typeface="Arial" charset="0"/>
                <a:ea typeface="+mn-ea"/>
                <a:cs typeface="+mn-cs"/>
              </a:rPr>
              <a:t>Suburban (n=71), </a:t>
            </a:r>
            <a:r>
              <a:rPr lang="pt-BR" dirty="0" smtClean="0"/>
              <a:t> </a:t>
            </a:r>
            <a:r>
              <a:rPr lang="pt-BR" sz="1200" b="0" i="0" u="none" strike="noStrike" kern="1200" dirty="0" smtClean="0">
                <a:solidFill>
                  <a:schemeClr val="tx1"/>
                </a:solidFill>
                <a:effectLst/>
                <a:latin typeface="Arial" charset="0"/>
                <a:ea typeface="+mn-ea"/>
                <a:cs typeface="+mn-cs"/>
              </a:rPr>
              <a:t>Rural (n=13*)</a:t>
            </a:r>
          </a:p>
          <a:p>
            <a:r>
              <a:rPr lang="pt-BR" sz="1200" b="0" i="0" u="none" strike="noStrike" kern="1200" dirty="0" smtClean="0">
                <a:solidFill>
                  <a:schemeClr val="tx1"/>
                </a:solidFill>
                <a:effectLst/>
                <a:latin typeface="Arial" charset="0"/>
                <a:ea typeface="+mn-ea"/>
                <a:cs typeface="+mn-cs"/>
              </a:rPr>
              <a:t>High Blood Pressure: </a:t>
            </a:r>
            <a:r>
              <a:rPr lang="pt-BR" dirty="0" smtClean="0"/>
              <a:t> </a:t>
            </a:r>
            <a:r>
              <a:rPr lang="pt-BR" sz="1200" b="0" i="0" u="none" strike="noStrike" kern="1200" dirty="0" smtClean="0">
                <a:solidFill>
                  <a:schemeClr val="tx1"/>
                </a:solidFill>
                <a:effectLst/>
                <a:latin typeface="Arial" charset="0"/>
                <a:ea typeface="+mn-ea"/>
                <a:cs typeface="+mn-cs"/>
              </a:rPr>
              <a:t>Males 18-39 (n=73), </a:t>
            </a:r>
            <a:r>
              <a:rPr lang="pt-BR" dirty="0" smtClean="0"/>
              <a:t> </a:t>
            </a:r>
            <a:r>
              <a:rPr lang="pt-BR" sz="1200" b="0" i="0" u="none" strike="noStrike" kern="1200" dirty="0" smtClean="0">
                <a:solidFill>
                  <a:schemeClr val="tx1"/>
                </a:solidFill>
                <a:effectLst/>
                <a:latin typeface="Arial" charset="0"/>
                <a:ea typeface="+mn-ea"/>
                <a:cs typeface="+mn-cs"/>
              </a:rPr>
              <a:t>Females 18-39 (n=73), </a:t>
            </a:r>
            <a:r>
              <a:rPr lang="pt-BR" dirty="0" smtClean="0"/>
              <a:t> </a:t>
            </a:r>
            <a:r>
              <a:rPr lang="pt-BR" sz="1200" b="0" i="0" u="none" strike="noStrike" kern="1200" dirty="0" smtClean="0">
                <a:solidFill>
                  <a:schemeClr val="tx1"/>
                </a:solidFill>
                <a:effectLst/>
                <a:latin typeface="Arial" charset="0"/>
                <a:ea typeface="+mn-ea"/>
                <a:cs typeface="+mn-cs"/>
              </a:rPr>
              <a:t>Males 40-64 (n=161), </a:t>
            </a:r>
            <a:r>
              <a:rPr lang="pt-BR" dirty="0" smtClean="0"/>
              <a:t> </a:t>
            </a:r>
            <a:r>
              <a:rPr lang="pt-BR" sz="1200" b="0" i="0" u="none" strike="noStrike" kern="1200" dirty="0" smtClean="0">
                <a:solidFill>
                  <a:schemeClr val="tx1"/>
                </a:solidFill>
                <a:effectLst/>
                <a:latin typeface="Arial" charset="0"/>
                <a:ea typeface="+mn-ea"/>
                <a:cs typeface="+mn-cs"/>
              </a:rPr>
              <a:t>Females 40-64 (n=152), </a:t>
            </a:r>
            <a:r>
              <a:rPr lang="pt-BR" dirty="0" smtClean="0"/>
              <a:t> </a:t>
            </a:r>
            <a:r>
              <a:rPr lang="pt-BR" sz="1200" b="0" i="0" u="none" strike="noStrike" kern="1200" dirty="0" smtClean="0">
                <a:solidFill>
                  <a:schemeClr val="tx1"/>
                </a:solidFill>
                <a:effectLst/>
                <a:latin typeface="Arial" charset="0"/>
                <a:ea typeface="+mn-ea"/>
                <a:cs typeface="+mn-cs"/>
              </a:rPr>
              <a:t>Males 65+ (n=220), </a:t>
            </a:r>
            <a:r>
              <a:rPr lang="pt-BR" dirty="0" smtClean="0"/>
              <a:t> </a:t>
            </a:r>
            <a:r>
              <a:rPr lang="pt-BR" sz="1200" b="0" i="0" u="none" strike="noStrike" kern="1200" dirty="0" smtClean="0">
                <a:solidFill>
                  <a:schemeClr val="tx1"/>
                </a:solidFill>
                <a:effectLst/>
                <a:latin typeface="Arial" charset="0"/>
                <a:ea typeface="+mn-ea"/>
                <a:cs typeface="+mn-cs"/>
              </a:rPr>
              <a:t>Females 65+ (n=90), </a:t>
            </a:r>
            <a:r>
              <a:rPr lang="pt-BR" dirty="0" smtClean="0"/>
              <a:t> </a:t>
            </a:r>
            <a:r>
              <a:rPr lang="pt-BR" sz="1200" b="0" i="0" u="none" strike="noStrike" kern="1200" dirty="0" smtClean="0">
                <a:solidFill>
                  <a:schemeClr val="tx1"/>
                </a:solidFill>
                <a:effectLst/>
                <a:latin typeface="Arial" charset="0"/>
                <a:ea typeface="+mn-ea"/>
                <a:cs typeface="+mn-cs"/>
              </a:rPr>
              <a:t>Urban (n=637), </a:t>
            </a:r>
            <a:r>
              <a:rPr lang="pt-BR" dirty="0" smtClean="0"/>
              <a:t> </a:t>
            </a:r>
            <a:r>
              <a:rPr lang="pt-BR" sz="1200" b="0" i="0" u="none" strike="noStrike" kern="1200" dirty="0" smtClean="0">
                <a:solidFill>
                  <a:schemeClr val="tx1"/>
                </a:solidFill>
                <a:effectLst/>
                <a:latin typeface="Arial" charset="0"/>
                <a:ea typeface="+mn-ea"/>
                <a:cs typeface="+mn-cs"/>
              </a:rPr>
              <a:t>Suburban (n=111), </a:t>
            </a:r>
            <a:r>
              <a:rPr lang="pt-BR" dirty="0" smtClean="0"/>
              <a:t> </a:t>
            </a:r>
            <a:r>
              <a:rPr lang="pt-BR" sz="1200" b="0" i="0" u="none" strike="noStrike" kern="1200" dirty="0" smtClean="0">
                <a:solidFill>
                  <a:schemeClr val="tx1"/>
                </a:solidFill>
                <a:effectLst/>
                <a:latin typeface="Arial" charset="0"/>
                <a:ea typeface="+mn-ea"/>
                <a:cs typeface="+mn-cs"/>
              </a:rPr>
              <a:t>Rural (n=21*)</a:t>
            </a:r>
          </a:p>
          <a:p>
            <a:r>
              <a:rPr lang="pt-BR" sz="1200" b="0" i="0" u="none" strike="noStrike" kern="1200" dirty="0" smtClean="0">
                <a:solidFill>
                  <a:schemeClr val="tx1"/>
                </a:solidFill>
                <a:effectLst/>
                <a:latin typeface="Arial" charset="0"/>
                <a:ea typeface="+mn-ea"/>
                <a:cs typeface="+mn-cs"/>
              </a:rPr>
              <a:t>Breast Cancer: </a:t>
            </a:r>
            <a:r>
              <a:rPr lang="pt-BR" dirty="0" smtClean="0"/>
              <a:t> </a:t>
            </a:r>
            <a:r>
              <a:rPr lang="pt-BR" sz="1200" b="0" i="0" u="none" strike="noStrike" kern="1200" dirty="0" smtClean="0">
                <a:solidFill>
                  <a:schemeClr val="tx1"/>
                </a:solidFill>
                <a:effectLst/>
                <a:latin typeface="Arial" charset="0"/>
                <a:ea typeface="+mn-ea"/>
                <a:cs typeface="+mn-cs"/>
              </a:rPr>
              <a:t>Males 18-39 (n=0), </a:t>
            </a:r>
            <a:r>
              <a:rPr lang="pt-BR" dirty="0" smtClean="0"/>
              <a:t> </a:t>
            </a:r>
            <a:r>
              <a:rPr lang="pt-BR" sz="1200" b="0" i="0" u="none" strike="noStrike" kern="1200" dirty="0" smtClean="0">
                <a:solidFill>
                  <a:schemeClr val="tx1"/>
                </a:solidFill>
                <a:effectLst/>
                <a:latin typeface="Arial" charset="0"/>
                <a:ea typeface="+mn-ea"/>
                <a:cs typeface="+mn-cs"/>
              </a:rPr>
              <a:t>Females 18-39 (n=77), </a:t>
            </a:r>
            <a:r>
              <a:rPr lang="pt-BR" dirty="0" smtClean="0"/>
              <a:t> </a:t>
            </a:r>
            <a:r>
              <a:rPr lang="pt-BR" sz="1200" b="0" i="0" u="none" strike="noStrike" kern="1200" dirty="0" smtClean="0">
                <a:solidFill>
                  <a:schemeClr val="tx1"/>
                </a:solidFill>
                <a:effectLst/>
                <a:latin typeface="Arial" charset="0"/>
                <a:ea typeface="+mn-ea"/>
                <a:cs typeface="+mn-cs"/>
              </a:rPr>
              <a:t>Males 40-64 (n=0), </a:t>
            </a:r>
            <a:r>
              <a:rPr lang="pt-BR" dirty="0" smtClean="0"/>
              <a:t> </a:t>
            </a:r>
            <a:r>
              <a:rPr lang="pt-BR" sz="1200" b="0" i="0" u="none" strike="noStrike" kern="1200" dirty="0" smtClean="0">
                <a:solidFill>
                  <a:schemeClr val="tx1"/>
                </a:solidFill>
                <a:effectLst/>
                <a:latin typeface="Arial" charset="0"/>
                <a:ea typeface="+mn-ea"/>
                <a:cs typeface="+mn-cs"/>
              </a:rPr>
              <a:t>Females 40-64 (n=148), </a:t>
            </a:r>
            <a:r>
              <a:rPr lang="pt-BR" dirty="0" smtClean="0"/>
              <a:t> </a:t>
            </a:r>
            <a:r>
              <a:rPr lang="pt-BR" sz="1200" b="0" i="0" u="none" strike="noStrike" kern="1200" dirty="0" smtClean="0">
                <a:solidFill>
                  <a:schemeClr val="tx1"/>
                </a:solidFill>
                <a:effectLst/>
                <a:latin typeface="Arial" charset="0"/>
                <a:ea typeface="+mn-ea"/>
                <a:cs typeface="+mn-cs"/>
              </a:rPr>
              <a:t>Males 65+ (n=0), </a:t>
            </a:r>
            <a:r>
              <a:rPr lang="pt-BR" dirty="0" smtClean="0"/>
              <a:t> </a:t>
            </a:r>
            <a:r>
              <a:rPr lang="pt-BR" sz="1200" b="0" i="0" u="none" strike="noStrike" kern="1200" dirty="0" smtClean="0">
                <a:solidFill>
                  <a:schemeClr val="tx1"/>
                </a:solidFill>
                <a:effectLst/>
                <a:latin typeface="Arial" charset="0"/>
                <a:ea typeface="+mn-ea"/>
                <a:cs typeface="+mn-cs"/>
              </a:rPr>
              <a:t>Females 65+ (n=90), </a:t>
            </a:r>
            <a:r>
              <a:rPr lang="pt-BR" dirty="0" smtClean="0"/>
              <a:t> </a:t>
            </a:r>
            <a:r>
              <a:rPr lang="pt-BR" sz="1200" b="0" i="0" u="none" strike="noStrike" kern="1200" dirty="0" smtClean="0">
                <a:solidFill>
                  <a:schemeClr val="tx1"/>
                </a:solidFill>
                <a:effectLst/>
                <a:latin typeface="Arial" charset="0"/>
                <a:ea typeface="+mn-ea"/>
                <a:cs typeface="+mn-cs"/>
              </a:rPr>
              <a:t>Urban (n=258), </a:t>
            </a:r>
            <a:r>
              <a:rPr lang="pt-BR" dirty="0" smtClean="0"/>
              <a:t> </a:t>
            </a:r>
            <a:r>
              <a:rPr lang="pt-BR" sz="1200" b="0" i="0" u="none" strike="noStrike" kern="1200" dirty="0" smtClean="0">
                <a:solidFill>
                  <a:schemeClr val="tx1"/>
                </a:solidFill>
                <a:effectLst/>
                <a:latin typeface="Arial" charset="0"/>
                <a:ea typeface="+mn-ea"/>
                <a:cs typeface="+mn-cs"/>
              </a:rPr>
              <a:t>Suburban (n=44), </a:t>
            </a:r>
            <a:r>
              <a:rPr lang="pt-BR" dirty="0" smtClean="0"/>
              <a:t> </a:t>
            </a:r>
            <a:r>
              <a:rPr lang="pt-BR" sz="1200" b="0" i="0" u="none" strike="noStrike" kern="1200" dirty="0" smtClean="0">
                <a:solidFill>
                  <a:schemeClr val="tx1"/>
                </a:solidFill>
                <a:effectLst/>
                <a:latin typeface="Arial" charset="0"/>
                <a:ea typeface="+mn-ea"/>
                <a:cs typeface="+mn-cs"/>
              </a:rPr>
              <a:t>Rural (n=13*)</a:t>
            </a:r>
          </a:p>
          <a:p>
            <a:r>
              <a:rPr lang="pt-BR" sz="1200" b="0" i="0" u="none" strike="noStrike" kern="1200" dirty="0" smtClean="0">
                <a:solidFill>
                  <a:schemeClr val="tx1"/>
                </a:solidFill>
                <a:effectLst/>
                <a:latin typeface="Arial" charset="0"/>
                <a:ea typeface="+mn-ea"/>
                <a:cs typeface="+mn-cs"/>
              </a:rPr>
              <a:t>Prostate Cancer: </a:t>
            </a:r>
            <a:r>
              <a:rPr lang="pt-BR" dirty="0" smtClean="0"/>
              <a:t> </a:t>
            </a:r>
            <a:r>
              <a:rPr lang="pt-BR" sz="1200" b="0" i="0" u="none" strike="noStrike" kern="1200" dirty="0" smtClean="0">
                <a:solidFill>
                  <a:schemeClr val="tx1"/>
                </a:solidFill>
                <a:effectLst/>
                <a:latin typeface="Arial" charset="0"/>
                <a:ea typeface="+mn-ea"/>
                <a:cs typeface="+mn-cs"/>
              </a:rPr>
              <a:t>Males 18-39 (n=72), </a:t>
            </a:r>
            <a:r>
              <a:rPr lang="pt-BR" dirty="0" smtClean="0"/>
              <a:t> </a:t>
            </a:r>
            <a:r>
              <a:rPr lang="pt-BR" sz="1200" b="0" i="0" u="none" strike="noStrike" kern="1200" dirty="0" smtClean="0">
                <a:solidFill>
                  <a:schemeClr val="tx1"/>
                </a:solidFill>
                <a:effectLst/>
                <a:latin typeface="Arial" charset="0"/>
                <a:ea typeface="+mn-ea"/>
                <a:cs typeface="+mn-cs"/>
              </a:rPr>
              <a:t>Females 18-39 (n=0), </a:t>
            </a:r>
            <a:r>
              <a:rPr lang="pt-BR" dirty="0" smtClean="0"/>
              <a:t> </a:t>
            </a:r>
            <a:r>
              <a:rPr lang="pt-BR" sz="1200" b="0" i="0" u="none" strike="noStrike" kern="1200" dirty="0" smtClean="0">
                <a:solidFill>
                  <a:schemeClr val="tx1"/>
                </a:solidFill>
                <a:effectLst/>
                <a:latin typeface="Arial" charset="0"/>
                <a:ea typeface="+mn-ea"/>
                <a:cs typeface="+mn-cs"/>
              </a:rPr>
              <a:t>Males 40-64 (n=154), </a:t>
            </a:r>
            <a:r>
              <a:rPr lang="pt-BR" dirty="0" smtClean="0"/>
              <a:t> </a:t>
            </a:r>
            <a:r>
              <a:rPr lang="pt-BR" sz="1200" b="0" i="0" u="none" strike="noStrike" kern="1200" dirty="0" smtClean="0">
                <a:solidFill>
                  <a:schemeClr val="tx1"/>
                </a:solidFill>
                <a:effectLst/>
                <a:latin typeface="Arial" charset="0"/>
                <a:ea typeface="+mn-ea"/>
                <a:cs typeface="+mn-cs"/>
              </a:rPr>
              <a:t>Females 40-64 (n=0), </a:t>
            </a:r>
            <a:r>
              <a:rPr lang="pt-BR" dirty="0" smtClean="0"/>
              <a:t> </a:t>
            </a:r>
            <a:r>
              <a:rPr lang="pt-BR" sz="1200" b="0" i="0" u="none" strike="noStrike" kern="1200" dirty="0" smtClean="0">
                <a:solidFill>
                  <a:schemeClr val="tx1"/>
                </a:solidFill>
                <a:effectLst/>
                <a:latin typeface="Arial" charset="0"/>
                <a:ea typeface="+mn-ea"/>
                <a:cs typeface="+mn-cs"/>
              </a:rPr>
              <a:t>Males 65+ (n=206), </a:t>
            </a:r>
            <a:r>
              <a:rPr lang="pt-BR" dirty="0" smtClean="0"/>
              <a:t> </a:t>
            </a:r>
            <a:r>
              <a:rPr lang="pt-BR" sz="1200" b="0" i="0" u="none" strike="noStrike" kern="1200" dirty="0" smtClean="0">
                <a:solidFill>
                  <a:schemeClr val="tx1"/>
                </a:solidFill>
                <a:effectLst/>
                <a:latin typeface="Arial" charset="0"/>
                <a:ea typeface="+mn-ea"/>
                <a:cs typeface="+mn-cs"/>
              </a:rPr>
              <a:t>Females 65+ (n=0), </a:t>
            </a:r>
            <a:r>
              <a:rPr lang="pt-BR" dirty="0" smtClean="0"/>
              <a:t> </a:t>
            </a:r>
            <a:r>
              <a:rPr lang="pt-BR" sz="1200" b="0" i="0" u="none" strike="noStrike" kern="1200" dirty="0" smtClean="0">
                <a:solidFill>
                  <a:schemeClr val="tx1"/>
                </a:solidFill>
                <a:effectLst/>
                <a:latin typeface="Arial" charset="0"/>
                <a:ea typeface="+mn-ea"/>
                <a:cs typeface="+mn-cs"/>
              </a:rPr>
              <a:t>Urban (n=359), </a:t>
            </a:r>
            <a:r>
              <a:rPr lang="pt-BR" dirty="0" smtClean="0"/>
              <a:t> </a:t>
            </a:r>
            <a:r>
              <a:rPr lang="pt-BR" sz="1200" b="0" i="0" u="none" strike="noStrike" kern="1200" dirty="0" smtClean="0">
                <a:solidFill>
                  <a:schemeClr val="tx1"/>
                </a:solidFill>
                <a:effectLst/>
                <a:latin typeface="Arial" charset="0"/>
                <a:ea typeface="+mn-ea"/>
                <a:cs typeface="+mn-cs"/>
              </a:rPr>
              <a:t>Suburban (n=65), </a:t>
            </a:r>
            <a:r>
              <a:rPr lang="pt-BR" dirty="0" smtClean="0"/>
              <a:t> </a:t>
            </a:r>
            <a:r>
              <a:rPr lang="pt-BR" sz="1200" b="0" i="0" u="none" strike="noStrike" kern="1200" dirty="0" smtClean="0">
                <a:solidFill>
                  <a:schemeClr val="tx1"/>
                </a:solidFill>
                <a:effectLst/>
                <a:latin typeface="Arial" charset="0"/>
                <a:ea typeface="+mn-ea"/>
                <a:cs typeface="+mn-cs"/>
              </a:rPr>
              <a:t>Rural (n=8*)</a:t>
            </a:r>
            <a:endParaRPr lang="en-US" dirty="0"/>
          </a:p>
        </p:txBody>
      </p:sp>
      <p:sp>
        <p:nvSpPr>
          <p:cNvPr id="4" name="Slide Number Placeholder 3"/>
          <p:cNvSpPr>
            <a:spLocks noGrp="1"/>
          </p:cNvSpPr>
          <p:nvPr>
            <p:ph type="sldNum" sz="quarter" idx="10"/>
          </p:nvPr>
        </p:nvSpPr>
        <p:spPr/>
        <p:txBody>
          <a:bodyPr/>
          <a:lstStyle/>
          <a:p>
            <a:fld id="{B071385B-D6F2-42F4-9560-DDAAB26E7B7A}" type="slidenum">
              <a:rPr lang="en-US" smtClean="0"/>
              <a:pPr/>
              <a:t>124</a:t>
            </a:fld>
            <a:endParaRPr lang="en-US"/>
          </a:p>
        </p:txBody>
      </p:sp>
    </p:spTree>
    <p:extLst>
      <p:ext uri="{BB962C8B-B14F-4D97-AF65-F5344CB8AC3E}">
        <p14:creationId xmlns:p14="http://schemas.microsoft.com/office/powerpoint/2010/main" val="2390111074"/>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image" Target="../media/image3.jpg"/><Relationship Id="rId1" Type="http://schemas.openxmlformats.org/officeDocument/2006/relationships/slideMaster" Target="../slideMasters/slideMaster1.xml"/><Relationship Id="rId4" Type="http://schemas.openxmlformats.org/officeDocument/2006/relationships/image" Target="../media/image5.jpg"/></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bg bwMode="gray">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ctrTitle" hasCustomPrompt="1"/>
          </p:nvPr>
        </p:nvSpPr>
        <p:spPr bwMode="gray">
          <a:xfrm>
            <a:off x="685800" y="2000251"/>
            <a:ext cx="6643688" cy="1244600"/>
          </a:xfrm>
        </p:spPr>
        <p:txBody>
          <a:bodyPr/>
          <a:lstStyle>
            <a:lvl1pPr algn="ctr">
              <a:defRPr sz="3600" b="1">
                <a:solidFill>
                  <a:schemeClr val="bg1"/>
                </a:solidFill>
                <a:latin typeface="Arial" pitchFamily="34" charset="0"/>
                <a:cs typeface="Arial" pitchFamily="34" charset="0"/>
              </a:defRPr>
            </a:lvl1pPr>
          </a:lstStyle>
          <a:p>
            <a:pPr lvl="0"/>
            <a:r>
              <a:rPr lang="en-US" noProof="0" dirty="0" smtClean="0"/>
              <a:t>Click to edit </a:t>
            </a:r>
            <a:br>
              <a:rPr lang="en-US" noProof="0" dirty="0" smtClean="0"/>
            </a:br>
            <a:r>
              <a:rPr lang="en-US" noProof="0" dirty="0" smtClean="0"/>
              <a:t>Master title style</a:t>
            </a:r>
          </a:p>
        </p:txBody>
      </p:sp>
      <p:sp>
        <p:nvSpPr>
          <p:cNvPr id="3075" name="Rectangle 3"/>
          <p:cNvSpPr>
            <a:spLocks noGrp="1" noChangeArrowheads="1"/>
          </p:cNvSpPr>
          <p:nvPr>
            <p:ph type="subTitle" idx="1"/>
          </p:nvPr>
        </p:nvSpPr>
        <p:spPr bwMode="gray">
          <a:xfrm>
            <a:off x="1371600" y="3530600"/>
            <a:ext cx="6400800" cy="919163"/>
          </a:xfrm>
        </p:spPr>
        <p:txBody>
          <a:bodyPr/>
          <a:lstStyle>
            <a:lvl1pPr marL="0" indent="0">
              <a:spcBef>
                <a:spcPct val="0"/>
              </a:spcBef>
              <a:buFontTx/>
              <a:buNone/>
              <a:defRPr sz="2000">
                <a:solidFill>
                  <a:schemeClr val="bg1"/>
                </a:solidFill>
                <a:latin typeface="Arial" pitchFamily="34" charset="0"/>
                <a:cs typeface="Arial" pitchFamily="34" charset="0"/>
              </a:defRPr>
            </a:lvl1pPr>
          </a:lstStyle>
          <a:p>
            <a:pPr lvl="0"/>
            <a:r>
              <a:rPr lang="en-US" noProof="0" smtClean="0"/>
              <a:t>Click to edit Master subtitle style</a:t>
            </a:r>
          </a:p>
        </p:txBody>
      </p:sp>
      <p:pic>
        <p:nvPicPr>
          <p:cNvPr id="3" name="Picture 2" descr="WTD_PowerPoint_1_Cover.jp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8467" y="0"/>
            <a:ext cx="9152467" cy="6864350"/>
          </a:xfrm>
          <a:prstGeom prst="rect">
            <a:avLst/>
          </a:prstGeom>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blank" preserve="1">
  <p:cSld name="2_Blank">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r>
              <a:rPr lang="en-US"/>
              <a:t> - </a:t>
            </a:r>
            <a:fld id="{8FAC1CE3-0013-4A1C-AA61-A816E609AAE0}" type="slidenum">
              <a:rPr lang="en-US"/>
              <a:pPr/>
              <a:t>‹#›</a:t>
            </a:fld>
            <a:r>
              <a:rPr lang="en-US"/>
              <a:t> -</a:t>
            </a:r>
          </a:p>
        </p:txBody>
      </p:sp>
      <p:pic>
        <p:nvPicPr>
          <p:cNvPr id="4" name="Picture 3" descr="WTD_PowerPoint_1 (generic closing page).jp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8467" y="0"/>
            <a:ext cx="9135533" cy="6851650"/>
          </a:xfrm>
          <a:prstGeom prst="rect">
            <a:avLst/>
          </a:prstGeom>
        </p:spPr>
      </p:pic>
    </p:spTree>
    <p:extLst>
      <p:ext uri="{BB962C8B-B14F-4D97-AF65-F5344CB8AC3E}">
        <p14:creationId xmlns:p14="http://schemas.microsoft.com/office/powerpoint/2010/main" val="339772867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2_Slides with comments">
    <p:spTree>
      <p:nvGrpSpPr>
        <p:cNvPr id="1" name=""/>
        <p:cNvGrpSpPr/>
        <p:nvPr/>
      </p:nvGrpSpPr>
      <p:grpSpPr>
        <a:xfrm>
          <a:off x="0" y="0"/>
          <a:ext cx="0" cy="0"/>
          <a:chOff x="0" y="0"/>
          <a:chExt cx="0" cy="0"/>
        </a:xfrm>
      </p:grpSpPr>
      <p:sp>
        <p:nvSpPr>
          <p:cNvPr id="26" name="Fußzeilenplatzhalter 4"/>
          <p:cNvSpPr>
            <a:spLocks noGrp="1"/>
          </p:cNvSpPr>
          <p:nvPr>
            <p:ph type="ftr" sz="quarter" idx="10"/>
          </p:nvPr>
        </p:nvSpPr>
        <p:spPr>
          <a:xfrm>
            <a:off x="2328863" y="6565900"/>
            <a:ext cx="1282700" cy="185738"/>
          </a:xfrm>
          <a:prstGeom prst="rect">
            <a:avLst/>
          </a:prstGeom>
        </p:spPr>
        <p:txBody>
          <a:bodyPr wrap="none" lIns="0" tIns="0" rIns="0" bIns="0">
            <a:spAutoFit/>
          </a:bodyPr>
          <a:lstStyle>
            <a:lvl1pPr fontAlgn="auto">
              <a:spcBef>
                <a:spcPts val="0"/>
              </a:spcBef>
              <a:spcAft>
                <a:spcPts val="0"/>
              </a:spcAft>
              <a:defRPr sz="1200">
                <a:solidFill>
                  <a:schemeClr val="tx1"/>
                </a:solidFill>
                <a:latin typeface="+mn-lt"/>
              </a:defRPr>
            </a:lvl1pPr>
          </a:lstStyle>
          <a:p>
            <a:endParaRPr lang="en-CA"/>
          </a:p>
        </p:txBody>
      </p:sp>
      <p:sp>
        <p:nvSpPr>
          <p:cNvPr id="27" name="Foliennummernplatzhalter 5"/>
          <p:cNvSpPr>
            <a:spLocks noGrp="1"/>
          </p:cNvSpPr>
          <p:nvPr>
            <p:ph type="sldNum" sz="quarter" idx="11"/>
          </p:nvPr>
        </p:nvSpPr>
        <p:spPr>
          <a:xfrm>
            <a:off x="8689975" y="6565900"/>
            <a:ext cx="290513" cy="185738"/>
          </a:xfrm>
          <a:prstGeom prst="rect">
            <a:avLst/>
          </a:prstGeom>
        </p:spPr>
        <p:txBody>
          <a:bodyPr wrap="none" lIns="0" tIns="0" rIns="0" bIns="0" anchor="b" anchorCtr="0">
            <a:spAutoFit/>
          </a:bodyPr>
          <a:lstStyle>
            <a:lvl1pPr algn="r" fontAlgn="auto">
              <a:spcBef>
                <a:spcPts val="0"/>
              </a:spcBef>
              <a:spcAft>
                <a:spcPts val="0"/>
              </a:spcAft>
              <a:defRPr sz="1200" b="1">
                <a:latin typeface="+mn-lt"/>
              </a:defRPr>
            </a:lvl1pPr>
          </a:lstStyle>
          <a:p>
            <a:fld id="{468226D2-3746-4260-85B4-481F15C81FCF}" type="slidenum">
              <a:rPr lang="en-CA" smtClean="0"/>
              <a:t>‹#›</a:t>
            </a:fld>
            <a:endParaRPr lang="en-CA"/>
          </a:p>
        </p:txBody>
      </p:sp>
    </p:spTree>
    <p:extLst>
      <p:ext uri="{BB962C8B-B14F-4D97-AF65-F5344CB8AC3E}">
        <p14:creationId xmlns:p14="http://schemas.microsoft.com/office/powerpoint/2010/main" val="316031614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a:latin typeface="Arial" pitchFamily="34" charset="0"/>
                <a:cs typeface="Arial" pitchFamily="34" charset="0"/>
              </a:defRPr>
            </a:lvl1pPr>
          </a:lstStyle>
          <a:p>
            <a:r>
              <a:rPr lang="en-US" dirty="0" smtClean="0"/>
              <a:t>Click to edit Master title style</a:t>
            </a:r>
            <a:endParaRPr lang="en-US" dirty="0"/>
          </a:p>
        </p:txBody>
      </p:sp>
      <p:sp>
        <p:nvSpPr>
          <p:cNvPr id="3" name="Content Placeholder 2"/>
          <p:cNvSpPr>
            <a:spLocks noGrp="1"/>
          </p:cNvSpPr>
          <p:nvPr>
            <p:ph idx="1"/>
          </p:nvPr>
        </p:nvSpPr>
        <p:spPr/>
        <p:txBody>
          <a:bodyPr/>
          <a:lstStyle>
            <a:lvl1pPr>
              <a:defRPr>
                <a:latin typeface="Arial" pitchFamily="34" charset="0"/>
                <a:cs typeface="Arial" pitchFamily="34" charset="0"/>
              </a:defRPr>
            </a:lvl1pPr>
            <a:lvl2pPr>
              <a:defRPr>
                <a:latin typeface="Arial" pitchFamily="34" charset="0"/>
                <a:cs typeface="Arial" pitchFamily="34" charset="0"/>
              </a:defRPr>
            </a:lvl2pPr>
            <a:lvl3pPr>
              <a:defRPr>
                <a:latin typeface="Arial" pitchFamily="34" charset="0"/>
                <a:cs typeface="Arial" pitchFamily="34" charset="0"/>
              </a:defRPr>
            </a:lvl3pPr>
            <a:lvl4pPr>
              <a:defRPr>
                <a:latin typeface="Arial" pitchFamily="34" charset="0"/>
                <a:cs typeface="Arial" pitchFamily="34" charset="0"/>
              </a:defRPr>
            </a:lvl4pPr>
            <a:lvl5pPr>
              <a:defRPr>
                <a:latin typeface="Arial" pitchFamily="34" charset="0"/>
                <a:cs typeface="Arial"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Slide Number Placeholder 3"/>
          <p:cNvSpPr>
            <a:spLocks noGrp="1"/>
          </p:cNvSpPr>
          <p:nvPr>
            <p:ph type="sldNum" sz="quarter" idx="10"/>
          </p:nvPr>
        </p:nvSpPr>
        <p:spPr/>
        <p:txBody>
          <a:bodyPr/>
          <a:lstStyle>
            <a:lvl1pPr>
              <a:defRPr/>
            </a:lvl1pPr>
          </a:lstStyle>
          <a:p>
            <a:r>
              <a:rPr lang="en-US"/>
              <a:t> - </a:t>
            </a:r>
            <a:fld id="{8C28EAF3-A1DF-4542-860A-456B67E0B799}" type="slidenum">
              <a:rPr lang="en-US"/>
              <a:pPr/>
              <a:t>‹#›</a:t>
            </a:fld>
            <a:r>
              <a:rPr lang="en-US"/>
              <a:t> -</a:t>
            </a:r>
          </a:p>
        </p:txBody>
      </p:sp>
    </p:spTree>
    <p:extLst>
      <p:ext uri="{BB962C8B-B14F-4D97-AF65-F5344CB8AC3E}">
        <p14:creationId xmlns:p14="http://schemas.microsoft.com/office/powerpoint/2010/main" val="412227502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167188" cy="50133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776788" y="1600200"/>
            <a:ext cx="4167187" cy="50133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Slide Number Placeholder 4"/>
          <p:cNvSpPr>
            <a:spLocks noGrp="1"/>
          </p:cNvSpPr>
          <p:nvPr>
            <p:ph type="sldNum" sz="quarter" idx="10"/>
          </p:nvPr>
        </p:nvSpPr>
        <p:spPr/>
        <p:txBody>
          <a:bodyPr/>
          <a:lstStyle>
            <a:lvl1pPr>
              <a:defRPr/>
            </a:lvl1pPr>
          </a:lstStyle>
          <a:p>
            <a:r>
              <a:rPr lang="en-US"/>
              <a:t> - </a:t>
            </a:r>
            <a:fld id="{20E0377D-8EDD-4B91-B5DF-162063A946D8}" type="slidenum">
              <a:rPr lang="en-US"/>
              <a:pPr/>
              <a:t>‹#›</a:t>
            </a:fld>
            <a:r>
              <a:rPr lang="en-US"/>
              <a:t> -</a:t>
            </a:r>
          </a:p>
        </p:txBody>
      </p:sp>
    </p:spTree>
    <p:extLst>
      <p:ext uri="{BB962C8B-B14F-4D97-AF65-F5344CB8AC3E}">
        <p14:creationId xmlns:p14="http://schemas.microsoft.com/office/powerpoint/2010/main" val="266399937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Slide Number Placeholder 6"/>
          <p:cNvSpPr>
            <a:spLocks noGrp="1"/>
          </p:cNvSpPr>
          <p:nvPr>
            <p:ph type="sldNum" sz="quarter" idx="10"/>
          </p:nvPr>
        </p:nvSpPr>
        <p:spPr/>
        <p:txBody>
          <a:bodyPr/>
          <a:lstStyle>
            <a:lvl1pPr>
              <a:defRPr/>
            </a:lvl1pPr>
          </a:lstStyle>
          <a:p>
            <a:r>
              <a:rPr lang="en-US"/>
              <a:t> - </a:t>
            </a:r>
            <a:fld id="{BD5EA844-08F8-4A2A-B882-27E735657C01}" type="slidenum">
              <a:rPr lang="en-US"/>
              <a:pPr/>
              <a:t>‹#›</a:t>
            </a:fld>
            <a:r>
              <a:rPr lang="en-US"/>
              <a:t> -</a:t>
            </a:r>
          </a:p>
        </p:txBody>
      </p:sp>
    </p:spTree>
    <p:extLst>
      <p:ext uri="{BB962C8B-B14F-4D97-AF65-F5344CB8AC3E}">
        <p14:creationId xmlns:p14="http://schemas.microsoft.com/office/powerpoint/2010/main" val="47707998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Slide Number Placeholder 2"/>
          <p:cNvSpPr>
            <a:spLocks noGrp="1"/>
          </p:cNvSpPr>
          <p:nvPr>
            <p:ph type="sldNum" sz="quarter" idx="10"/>
          </p:nvPr>
        </p:nvSpPr>
        <p:spPr/>
        <p:txBody>
          <a:bodyPr/>
          <a:lstStyle>
            <a:lvl1pPr>
              <a:defRPr/>
            </a:lvl1pPr>
          </a:lstStyle>
          <a:p>
            <a:r>
              <a:rPr lang="en-US"/>
              <a:t> - </a:t>
            </a:r>
            <a:fld id="{45F5BCA6-64CF-432B-B6E7-A7F57C5C42C7}" type="slidenum">
              <a:rPr lang="en-US"/>
              <a:pPr/>
              <a:t>‹#›</a:t>
            </a:fld>
            <a:r>
              <a:rPr lang="en-US"/>
              <a:t> -</a:t>
            </a:r>
          </a:p>
        </p:txBody>
      </p:sp>
    </p:spTree>
    <p:extLst>
      <p:ext uri="{BB962C8B-B14F-4D97-AF65-F5344CB8AC3E}">
        <p14:creationId xmlns:p14="http://schemas.microsoft.com/office/powerpoint/2010/main" val="395450182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486775"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167188" cy="5013325"/>
          </a:xfrm>
        </p:spPr>
        <p:txBody>
          <a:bodyPr/>
          <a:lstStyle>
            <a:lvl1pPr>
              <a:defRPr sz="2200"/>
            </a:lvl1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ClipArt Placeholder 3"/>
          <p:cNvSpPr>
            <a:spLocks noGrp="1"/>
          </p:cNvSpPr>
          <p:nvPr>
            <p:ph type="clipArt" sz="half" idx="2"/>
          </p:nvPr>
        </p:nvSpPr>
        <p:spPr>
          <a:xfrm>
            <a:off x="4776788" y="1600200"/>
            <a:ext cx="4167187" cy="5013325"/>
          </a:xfrm>
        </p:spPr>
        <p:txBody>
          <a:bodyPr/>
          <a:lstStyle/>
          <a:p>
            <a:endParaRPr lang="en-US" dirty="0"/>
          </a:p>
        </p:txBody>
      </p:sp>
      <p:sp>
        <p:nvSpPr>
          <p:cNvPr id="5" name="Slide Number Placeholder 4"/>
          <p:cNvSpPr>
            <a:spLocks noGrp="1"/>
          </p:cNvSpPr>
          <p:nvPr>
            <p:ph type="sldNum" sz="quarter" idx="10"/>
          </p:nvPr>
        </p:nvSpPr>
        <p:spPr>
          <a:xfrm>
            <a:off x="8574088" y="6664327"/>
            <a:ext cx="509587" cy="236537"/>
          </a:xfrm>
        </p:spPr>
        <p:txBody>
          <a:bodyPr/>
          <a:lstStyle>
            <a:lvl1pPr>
              <a:defRPr/>
            </a:lvl1pPr>
          </a:lstStyle>
          <a:p>
            <a:r>
              <a:rPr lang="en-US"/>
              <a:t> - </a:t>
            </a:r>
            <a:fld id="{DEC30CD0-F670-4900-8652-C26C67ECDEF5}" type="slidenum">
              <a:rPr lang="en-US"/>
              <a:pPr/>
              <a:t>‹#›</a:t>
            </a:fld>
            <a:r>
              <a:rPr lang="en-US"/>
              <a:t> -</a:t>
            </a:r>
          </a:p>
        </p:txBody>
      </p:sp>
    </p:spTree>
    <p:extLst>
      <p:ext uri="{BB962C8B-B14F-4D97-AF65-F5344CB8AC3E}">
        <p14:creationId xmlns:p14="http://schemas.microsoft.com/office/powerpoint/2010/main" val="243811693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r>
              <a:rPr lang="en-US"/>
              <a:t> - </a:t>
            </a:r>
            <a:fld id="{8FAC1CE3-0013-4A1C-AA61-A816E609AAE0}" type="slidenum">
              <a:rPr lang="en-US"/>
              <a:pPr/>
              <a:t>‹#›</a:t>
            </a:fld>
            <a:r>
              <a:rPr lang="en-US"/>
              <a:t> -</a:t>
            </a:r>
          </a:p>
        </p:txBody>
      </p:sp>
    </p:spTree>
    <p:extLst>
      <p:ext uri="{BB962C8B-B14F-4D97-AF65-F5344CB8AC3E}">
        <p14:creationId xmlns:p14="http://schemas.microsoft.com/office/powerpoint/2010/main" val="384315355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3_Blank">
    <p:spTree>
      <p:nvGrpSpPr>
        <p:cNvPr id="1" name=""/>
        <p:cNvGrpSpPr/>
        <p:nvPr/>
      </p:nvGrpSpPr>
      <p:grpSpPr>
        <a:xfrm>
          <a:off x="0" y="0"/>
          <a:ext cx="0" cy="0"/>
          <a:chOff x="0" y="0"/>
          <a:chExt cx="0" cy="0"/>
        </a:xfrm>
      </p:grpSpPr>
      <p:pic>
        <p:nvPicPr>
          <p:cNvPr id="9" name="Picture 8" descr="WTD_PowerPoint_1 (generic closing page).jp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 y="-6350"/>
            <a:ext cx="9152467" cy="6864350"/>
          </a:xfrm>
          <a:prstGeom prst="rect">
            <a:avLst/>
          </a:prstGeom>
        </p:spPr>
      </p:pic>
      <p:sp>
        <p:nvSpPr>
          <p:cNvPr id="2" name="Slide Number Placeholder 1"/>
          <p:cNvSpPr>
            <a:spLocks noGrp="1"/>
          </p:cNvSpPr>
          <p:nvPr>
            <p:ph type="sldNum" sz="quarter" idx="10"/>
          </p:nvPr>
        </p:nvSpPr>
        <p:spPr/>
        <p:txBody>
          <a:bodyPr/>
          <a:lstStyle>
            <a:lvl1pPr>
              <a:defRPr/>
            </a:lvl1pPr>
          </a:lstStyle>
          <a:p>
            <a:r>
              <a:rPr lang="en-US"/>
              <a:t> - </a:t>
            </a:r>
            <a:fld id="{8FAC1CE3-0013-4A1C-AA61-A816E609AAE0}" type="slidenum">
              <a:rPr lang="en-US"/>
              <a:pPr/>
              <a:t>‹#›</a:t>
            </a:fld>
            <a:r>
              <a:rPr lang="en-US"/>
              <a:t> -</a:t>
            </a:r>
          </a:p>
        </p:txBody>
      </p:sp>
      <p:sp>
        <p:nvSpPr>
          <p:cNvPr id="4" name="TextBox 3"/>
          <p:cNvSpPr txBox="1"/>
          <p:nvPr userDrawn="1"/>
        </p:nvSpPr>
        <p:spPr>
          <a:xfrm>
            <a:off x="891198" y="332602"/>
            <a:ext cx="7469466" cy="830997"/>
          </a:xfrm>
          <a:prstGeom prst="rect">
            <a:avLst/>
          </a:prstGeom>
          <a:noFill/>
        </p:spPr>
        <p:txBody>
          <a:bodyPr wrap="square" rtlCol="0">
            <a:spAutoFit/>
          </a:bodyPr>
          <a:lstStyle/>
          <a:p>
            <a:r>
              <a:rPr lang="en-US" sz="2400" b="1" dirty="0" smtClean="0">
                <a:solidFill>
                  <a:schemeClr val="tx1"/>
                </a:solidFill>
                <a:latin typeface="Arial"/>
                <a:cs typeface="Arial"/>
              </a:rPr>
              <a:t>We’re starting a global movement.</a:t>
            </a:r>
          </a:p>
          <a:p>
            <a:r>
              <a:rPr lang="en-US" sz="2400" b="1" dirty="0" smtClean="0">
                <a:solidFill>
                  <a:schemeClr val="tx1"/>
                </a:solidFill>
                <a:latin typeface="Arial"/>
                <a:cs typeface="Arial"/>
              </a:rPr>
              <a:t>Help us stop blood clots and save lives.</a:t>
            </a:r>
            <a:endParaRPr lang="en-US" sz="2400" b="1" dirty="0">
              <a:solidFill>
                <a:schemeClr val="tx1"/>
              </a:solidFill>
              <a:latin typeface="Arial"/>
              <a:cs typeface="Arial"/>
            </a:endParaRPr>
          </a:p>
        </p:txBody>
      </p:sp>
      <p:sp>
        <p:nvSpPr>
          <p:cNvPr id="5" name="TextBox 4"/>
          <p:cNvSpPr txBox="1"/>
          <p:nvPr userDrawn="1"/>
        </p:nvSpPr>
        <p:spPr>
          <a:xfrm>
            <a:off x="891999" y="4255777"/>
            <a:ext cx="6440581" cy="2534027"/>
          </a:xfrm>
          <a:prstGeom prst="rect">
            <a:avLst/>
          </a:prstGeom>
          <a:noFill/>
        </p:spPr>
        <p:txBody>
          <a:bodyPr wrap="square" rtlCol="0">
            <a:spAutoFit/>
          </a:bodyPr>
          <a:lstStyle/>
          <a:p>
            <a:pPr>
              <a:lnSpc>
                <a:spcPct val="80000"/>
              </a:lnSpc>
            </a:pPr>
            <a:r>
              <a:rPr lang="en-US" sz="2000" b="1" dirty="0" smtClean="0">
                <a:solidFill>
                  <a:srgbClr val="FF0000"/>
                </a:solidFill>
                <a:latin typeface="Arial"/>
                <a:cs typeface="Arial"/>
              </a:rPr>
              <a:t>Join us </a:t>
            </a:r>
            <a:r>
              <a:rPr lang="en-US" sz="2000" dirty="0" smtClean="0">
                <a:solidFill>
                  <a:schemeClr val="tx1"/>
                </a:solidFill>
                <a:latin typeface="Arial"/>
                <a:cs typeface="Arial"/>
              </a:rPr>
              <a:t>and 100+ organizations from around the world. </a:t>
            </a:r>
          </a:p>
          <a:p>
            <a:pPr>
              <a:lnSpc>
                <a:spcPct val="80000"/>
              </a:lnSpc>
            </a:pPr>
            <a:endParaRPr lang="en-US" sz="2000" dirty="0" smtClean="0">
              <a:solidFill>
                <a:schemeClr val="tx1"/>
              </a:solidFill>
              <a:latin typeface="Arial"/>
              <a:cs typeface="Arial"/>
            </a:endParaRPr>
          </a:p>
          <a:p>
            <a:pPr>
              <a:lnSpc>
                <a:spcPct val="80000"/>
              </a:lnSpc>
            </a:pPr>
            <a:r>
              <a:rPr lang="en-US" sz="2000" dirty="0" smtClean="0">
                <a:solidFill>
                  <a:schemeClr val="tx1"/>
                </a:solidFill>
                <a:latin typeface="Arial"/>
                <a:cs typeface="Arial"/>
              </a:rPr>
              <a:t>Learn how at </a:t>
            </a:r>
            <a:r>
              <a:rPr lang="en-US" sz="2000" b="1" dirty="0" err="1" smtClean="0">
                <a:solidFill>
                  <a:srgbClr val="FF0000"/>
                </a:solidFill>
                <a:latin typeface="Arial"/>
                <a:cs typeface="Arial"/>
              </a:rPr>
              <a:t>WorldThrombosisDay.org</a:t>
            </a:r>
            <a:endParaRPr lang="en-US" sz="2000" b="1" dirty="0" smtClean="0">
              <a:solidFill>
                <a:srgbClr val="FF0000"/>
              </a:solidFill>
              <a:latin typeface="Arial"/>
              <a:cs typeface="Arial"/>
            </a:endParaRPr>
          </a:p>
          <a:p>
            <a:pPr>
              <a:lnSpc>
                <a:spcPct val="80000"/>
              </a:lnSpc>
            </a:pPr>
            <a:endParaRPr lang="en-US" sz="2000" dirty="0" smtClean="0">
              <a:solidFill>
                <a:schemeClr val="tx1"/>
              </a:solidFill>
              <a:latin typeface="Arial"/>
              <a:cs typeface="Arial"/>
            </a:endParaRPr>
          </a:p>
          <a:p>
            <a:pPr>
              <a:lnSpc>
                <a:spcPct val="130000"/>
              </a:lnSpc>
            </a:pPr>
            <a:r>
              <a:rPr lang="en-US" sz="2000" dirty="0" smtClean="0">
                <a:solidFill>
                  <a:schemeClr val="tx1"/>
                </a:solidFill>
                <a:latin typeface="Arial"/>
                <a:cs typeface="Arial"/>
              </a:rPr>
              <a:t>      </a:t>
            </a:r>
            <a:r>
              <a:rPr lang="en-US" sz="2000" dirty="0" err="1" smtClean="0">
                <a:solidFill>
                  <a:schemeClr val="tx1"/>
                </a:solidFill>
                <a:latin typeface="Arial"/>
                <a:cs typeface="Arial"/>
              </a:rPr>
              <a:t>WorldThrombosisDay</a:t>
            </a:r>
            <a:endParaRPr lang="en-US" sz="2000" dirty="0" smtClean="0">
              <a:solidFill>
                <a:schemeClr val="tx1"/>
              </a:solidFill>
              <a:latin typeface="Arial"/>
              <a:cs typeface="Arial"/>
            </a:endParaRPr>
          </a:p>
          <a:p>
            <a:pPr>
              <a:lnSpc>
                <a:spcPct val="130000"/>
              </a:lnSpc>
            </a:pPr>
            <a:endParaRPr lang="en-US" sz="2000" dirty="0" smtClean="0">
              <a:solidFill>
                <a:schemeClr val="tx1"/>
              </a:solidFill>
              <a:latin typeface="Arial"/>
              <a:cs typeface="Arial"/>
            </a:endParaRPr>
          </a:p>
          <a:p>
            <a:pPr>
              <a:lnSpc>
                <a:spcPct val="50000"/>
              </a:lnSpc>
            </a:pPr>
            <a:r>
              <a:rPr lang="en-US" sz="2000" dirty="0" smtClean="0">
                <a:solidFill>
                  <a:schemeClr val="tx1"/>
                </a:solidFill>
                <a:latin typeface="Arial"/>
                <a:cs typeface="Arial"/>
              </a:rPr>
              <a:t>      @</a:t>
            </a:r>
            <a:r>
              <a:rPr lang="en-US" sz="2000" dirty="0" err="1" smtClean="0">
                <a:solidFill>
                  <a:schemeClr val="tx1"/>
                </a:solidFill>
                <a:latin typeface="Arial"/>
                <a:cs typeface="Arial"/>
              </a:rPr>
              <a:t>ThrombosisDay</a:t>
            </a:r>
            <a:r>
              <a:rPr lang="en-US" sz="2000" smtClean="0">
                <a:solidFill>
                  <a:schemeClr val="tx1"/>
                </a:solidFill>
                <a:latin typeface="Arial"/>
                <a:cs typeface="Arial"/>
              </a:rPr>
              <a:t>   #</a:t>
            </a:r>
            <a:r>
              <a:rPr lang="en-US" sz="2000" dirty="0" err="1" smtClean="0">
                <a:solidFill>
                  <a:schemeClr val="tx1"/>
                </a:solidFill>
                <a:latin typeface="Arial"/>
                <a:cs typeface="Arial"/>
              </a:rPr>
              <a:t>JoinWTDay</a:t>
            </a:r>
            <a:r>
              <a:rPr lang="en-US" sz="2000" dirty="0" smtClean="0">
                <a:solidFill>
                  <a:schemeClr val="tx1"/>
                </a:solidFill>
                <a:latin typeface="Arial"/>
                <a:cs typeface="Arial"/>
              </a:rPr>
              <a:t>   #WTDay14</a:t>
            </a:r>
          </a:p>
          <a:p>
            <a:pPr>
              <a:lnSpc>
                <a:spcPct val="80000"/>
              </a:lnSpc>
            </a:pPr>
            <a:endParaRPr lang="en-US" sz="2000" dirty="0" smtClean="0">
              <a:solidFill>
                <a:schemeClr val="tx1"/>
              </a:solidFill>
              <a:latin typeface="Arial"/>
              <a:cs typeface="Arial"/>
            </a:endParaRPr>
          </a:p>
          <a:p>
            <a:pPr>
              <a:lnSpc>
                <a:spcPct val="80000"/>
              </a:lnSpc>
            </a:pPr>
            <a:endParaRPr lang="en-US" sz="2000" dirty="0">
              <a:solidFill>
                <a:schemeClr val="tx1"/>
              </a:solidFill>
              <a:latin typeface="Arial"/>
              <a:cs typeface="Arial"/>
            </a:endParaRPr>
          </a:p>
        </p:txBody>
      </p:sp>
      <p:pic>
        <p:nvPicPr>
          <p:cNvPr id="7" name="Picture 6" descr="social media icon facebook.jpg"/>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877057" y="5309391"/>
            <a:ext cx="457200" cy="457200"/>
          </a:xfrm>
          <a:prstGeom prst="rect">
            <a:avLst/>
          </a:prstGeom>
        </p:spPr>
      </p:pic>
      <p:pic>
        <p:nvPicPr>
          <p:cNvPr id="8" name="Picture 7" descr="social media icon twitter.jpg"/>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881208" y="5914119"/>
            <a:ext cx="457200" cy="457200"/>
          </a:xfrm>
          <a:prstGeom prst="rect">
            <a:avLst/>
          </a:prstGeom>
        </p:spPr>
      </p:pic>
    </p:spTree>
    <p:extLst>
      <p:ext uri="{BB962C8B-B14F-4D97-AF65-F5344CB8AC3E}">
        <p14:creationId xmlns:p14="http://schemas.microsoft.com/office/powerpoint/2010/main" val="90006875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r>
              <a:rPr lang="en-US"/>
              <a:t> - </a:t>
            </a:r>
            <a:fld id="{8FAC1CE3-0013-4A1C-AA61-A816E609AAE0}" type="slidenum">
              <a:rPr lang="en-US"/>
              <a:pPr/>
              <a:t>‹#›</a:t>
            </a:fld>
            <a:r>
              <a:rPr lang="en-US"/>
              <a:t> -</a:t>
            </a:r>
          </a:p>
        </p:txBody>
      </p:sp>
      <p:pic>
        <p:nvPicPr>
          <p:cNvPr id="3" name="Picture 2" descr="WTD_PowerPoint_1 (closing page).jp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6350"/>
            <a:ext cx="9144000" cy="6858000"/>
          </a:xfrm>
          <a:prstGeom prst="rect">
            <a:avLst/>
          </a:prstGeom>
        </p:spPr>
      </p:pic>
    </p:spTree>
    <p:extLst>
      <p:ext uri="{BB962C8B-B14F-4D97-AF65-F5344CB8AC3E}">
        <p14:creationId xmlns:p14="http://schemas.microsoft.com/office/powerpoint/2010/main" val="180084255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jp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black">
          <a:xfrm>
            <a:off x="457200" y="274638"/>
            <a:ext cx="8486775"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p>
            <a:pPr lvl="0"/>
            <a:r>
              <a:rPr lang="en-US" dirty="0" smtClean="0"/>
              <a:t>Click to edit Master title style</a:t>
            </a:r>
          </a:p>
        </p:txBody>
      </p:sp>
      <p:sp>
        <p:nvSpPr>
          <p:cNvPr id="1027" name="Rectangle 3"/>
          <p:cNvSpPr>
            <a:spLocks noGrp="1" noChangeArrowheads="1"/>
          </p:cNvSpPr>
          <p:nvPr>
            <p:ph type="body" idx="1"/>
          </p:nvPr>
        </p:nvSpPr>
        <p:spPr bwMode="black">
          <a:xfrm>
            <a:off x="457200" y="1600200"/>
            <a:ext cx="8486775" cy="5013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1030" name="Rectangle 6"/>
          <p:cNvSpPr>
            <a:spLocks noGrp="1" noChangeArrowheads="1"/>
          </p:cNvSpPr>
          <p:nvPr>
            <p:ph type="sldNum" sz="quarter" idx="4"/>
          </p:nvPr>
        </p:nvSpPr>
        <p:spPr bwMode="gray">
          <a:xfrm>
            <a:off x="8574088" y="6664327"/>
            <a:ext cx="509587" cy="236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000">
                <a:solidFill>
                  <a:schemeClr val="bg1"/>
                </a:solidFill>
              </a:defRPr>
            </a:lvl1pPr>
          </a:lstStyle>
          <a:p>
            <a:r>
              <a:rPr lang="en-US" smtClean="0"/>
              <a:t> - </a:t>
            </a:r>
            <a:fld id="{9DDE3585-0DE2-40C9-B218-DB34F7AE3B31}" type="slidenum">
              <a:rPr lang="en-US" smtClean="0"/>
              <a:pPr/>
              <a:t>‹#›</a:t>
            </a:fld>
            <a:r>
              <a:rPr lang="en-US" smtClean="0"/>
              <a:t> -</a:t>
            </a:r>
            <a:endParaRPr lang="en-US" dirty="0"/>
          </a:p>
        </p:txBody>
      </p:sp>
      <p:pic>
        <p:nvPicPr>
          <p:cNvPr id="2" name="Picture 1" descr="WTD_PowerPoint_1_Pages.jpg"/>
          <p:cNvPicPr>
            <a:picLocks noChangeAspect="1"/>
          </p:cNvPicPr>
          <p:nvPr userDrawn="1"/>
        </p:nvPicPr>
        <p:blipFill>
          <a:blip r:embed="rId13">
            <a:extLst>
              <a:ext uri="{28A0092B-C50C-407E-A947-70E740481C1C}">
                <a14:useLocalDpi xmlns:a14="http://schemas.microsoft.com/office/drawing/2010/main" val="0"/>
              </a:ext>
            </a:extLst>
          </a:blip>
          <a:stretch>
            <a:fillRect/>
          </a:stretch>
        </p:blipFill>
        <p:spPr>
          <a:xfrm>
            <a:off x="57" y="0"/>
            <a:ext cx="9146748" cy="6860061"/>
          </a:xfrm>
          <a:prstGeom prst="rect">
            <a:avLst/>
          </a:prstGeom>
        </p:spPr>
      </p:pic>
    </p:spTree>
  </p:cSld>
  <p:clrMap bg1="lt1" tx1="dk1" bg2="lt2" tx2="dk2" accent1="accent1" accent2="accent2" accent3="accent3" accent4="accent4" accent5="accent5" accent6="accent6" hlink="hlink" folHlink="folHlink"/>
  <p:sldLayoutIdLst>
    <p:sldLayoutId id="2147483649" r:id="rId1"/>
    <p:sldLayoutId id="2147483654" r:id="rId2"/>
    <p:sldLayoutId id="2147483656" r:id="rId3"/>
    <p:sldLayoutId id="2147483657" r:id="rId4"/>
    <p:sldLayoutId id="2147483658" r:id="rId5"/>
    <p:sldLayoutId id="2147483684" r:id="rId6"/>
    <p:sldLayoutId id="2147483659" r:id="rId7"/>
    <p:sldLayoutId id="2147483687" r:id="rId8"/>
    <p:sldLayoutId id="2147483685" r:id="rId9"/>
    <p:sldLayoutId id="2147483686" r:id="rId10"/>
    <p:sldLayoutId id="2147483688" r:id="rId11"/>
  </p:sldLayoutIdLst>
  <p:hf hdr="0" ftr="0" dt="0"/>
  <p:txStyles>
    <p:title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p:titleStyle>
    <p:bodyStyle>
      <a:lvl1pPr marL="257175" indent="-257175" algn="l" rtl="0" fontAlgn="base">
        <a:spcBef>
          <a:spcPct val="75000"/>
        </a:spcBef>
        <a:spcAft>
          <a:spcPct val="0"/>
        </a:spcAft>
        <a:buClr>
          <a:srgbClr val="0D204A"/>
        </a:buClr>
        <a:buFont typeface="Wingdings" pitchFamily="2" charset="2"/>
        <a:buChar char="§"/>
        <a:defRPr sz="2600">
          <a:solidFill>
            <a:schemeClr val="tx1"/>
          </a:solidFill>
          <a:latin typeface="Arial" pitchFamily="34" charset="0"/>
          <a:ea typeface="+mn-ea"/>
          <a:cs typeface="Arial" pitchFamily="34" charset="0"/>
        </a:defRPr>
      </a:lvl1pPr>
      <a:lvl2pPr marL="533400" indent="-274638" algn="l" rtl="0" fontAlgn="base">
        <a:spcBef>
          <a:spcPct val="25000"/>
        </a:spcBef>
        <a:spcAft>
          <a:spcPct val="0"/>
        </a:spcAft>
        <a:buClr>
          <a:srgbClr val="0D204A"/>
        </a:buClr>
        <a:buFont typeface="Wingdings" pitchFamily="2" charset="2"/>
        <a:buChar char="§"/>
        <a:defRPr sz="2200">
          <a:solidFill>
            <a:schemeClr val="tx1"/>
          </a:solidFill>
          <a:latin typeface="Arial" pitchFamily="34" charset="0"/>
          <a:cs typeface="Arial" pitchFamily="34" charset="0"/>
        </a:defRPr>
      </a:lvl2pPr>
      <a:lvl3pPr marL="738188" indent="-203200" algn="l" rtl="0" fontAlgn="base">
        <a:spcBef>
          <a:spcPct val="15000"/>
        </a:spcBef>
        <a:spcAft>
          <a:spcPct val="0"/>
        </a:spcAft>
        <a:buClr>
          <a:srgbClr val="0D204A"/>
        </a:buClr>
        <a:buFont typeface="Wingdings" pitchFamily="2" charset="2"/>
        <a:buChar char="§"/>
        <a:defRPr>
          <a:solidFill>
            <a:schemeClr val="tx1"/>
          </a:solidFill>
          <a:latin typeface="Arial" pitchFamily="34" charset="0"/>
          <a:cs typeface="Arial" pitchFamily="34" charset="0"/>
        </a:defRPr>
      </a:lvl3pPr>
      <a:lvl4pPr marL="942975" indent="-203200" algn="l" rtl="0" fontAlgn="base">
        <a:spcBef>
          <a:spcPct val="10000"/>
        </a:spcBef>
        <a:spcAft>
          <a:spcPct val="0"/>
        </a:spcAft>
        <a:buClr>
          <a:srgbClr val="0D204A"/>
        </a:buClr>
        <a:buFont typeface="Wingdings" pitchFamily="2" charset="2"/>
        <a:buChar char="§"/>
        <a:defRPr sz="1600">
          <a:solidFill>
            <a:schemeClr val="tx1"/>
          </a:solidFill>
          <a:latin typeface="Arial" pitchFamily="34" charset="0"/>
          <a:cs typeface="Arial" pitchFamily="34" charset="0"/>
        </a:defRPr>
      </a:lvl4pPr>
      <a:lvl5pPr marL="1163638" indent="-219075" algn="l" rtl="0" fontAlgn="base">
        <a:spcBef>
          <a:spcPct val="10000"/>
        </a:spcBef>
        <a:spcAft>
          <a:spcPct val="0"/>
        </a:spcAft>
        <a:buClr>
          <a:srgbClr val="0D204A"/>
        </a:buClr>
        <a:buFont typeface="Wingdings" pitchFamily="2" charset="2"/>
        <a:buChar char="§"/>
        <a:defRPr sz="1600">
          <a:solidFill>
            <a:schemeClr val="tx1"/>
          </a:solidFill>
          <a:latin typeface="Arial" pitchFamily="34" charset="0"/>
          <a:cs typeface="Arial" pitchFamily="34" charset="0"/>
        </a:defRPr>
      </a:lvl5pPr>
      <a:lvl6pPr marL="1620838" indent="-219075" algn="l" rtl="0" fontAlgn="base">
        <a:spcBef>
          <a:spcPct val="10000"/>
        </a:spcBef>
        <a:spcAft>
          <a:spcPct val="0"/>
        </a:spcAft>
        <a:buClr>
          <a:schemeClr val="tx1"/>
        </a:buClr>
        <a:buChar char="»"/>
        <a:defRPr sz="1600">
          <a:solidFill>
            <a:schemeClr val="tx1"/>
          </a:solidFill>
          <a:latin typeface="+mn-lt"/>
        </a:defRPr>
      </a:lvl6pPr>
      <a:lvl7pPr marL="2078038" indent="-219075" algn="l" rtl="0" fontAlgn="base">
        <a:spcBef>
          <a:spcPct val="10000"/>
        </a:spcBef>
        <a:spcAft>
          <a:spcPct val="0"/>
        </a:spcAft>
        <a:buClr>
          <a:schemeClr val="tx1"/>
        </a:buClr>
        <a:buChar char="»"/>
        <a:defRPr sz="1600">
          <a:solidFill>
            <a:schemeClr val="tx1"/>
          </a:solidFill>
          <a:latin typeface="+mn-lt"/>
        </a:defRPr>
      </a:lvl7pPr>
      <a:lvl8pPr marL="2535238" indent="-219075" algn="l" rtl="0" fontAlgn="base">
        <a:spcBef>
          <a:spcPct val="10000"/>
        </a:spcBef>
        <a:spcAft>
          <a:spcPct val="0"/>
        </a:spcAft>
        <a:buClr>
          <a:schemeClr val="tx1"/>
        </a:buClr>
        <a:buChar char="»"/>
        <a:defRPr sz="1600">
          <a:solidFill>
            <a:schemeClr val="tx1"/>
          </a:solidFill>
          <a:latin typeface="+mn-lt"/>
        </a:defRPr>
      </a:lvl8pPr>
      <a:lvl9pPr marL="2992438" indent="-219075" algn="l" rtl="0" fontAlgn="base">
        <a:spcBef>
          <a:spcPct val="10000"/>
        </a:spcBef>
        <a:spcAft>
          <a:spcPct val="0"/>
        </a:spcAft>
        <a:buClr>
          <a:schemeClr val="tx1"/>
        </a:buClr>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0.png"/><Relationship Id="rId1" Type="http://schemas.openxmlformats.org/officeDocument/2006/relationships/slideLayout" Target="../slideLayouts/slideLayout7.xml"/><Relationship Id="rId4" Type="http://schemas.openxmlformats.org/officeDocument/2006/relationships/image" Target="../media/image11.png"/></Relationships>
</file>

<file path=ppt/slides/_rels/slide100.xml.rels><?xml version="1.0" encoding="UTF-8" standalone="yes"?>
<Relationships xmlns="http://schemas.openxmlformats.org/package/2006/relationships"><Relationship Id="rId3" Type="http://schemas.openxmlformats.org/officeDocument/2006/relationships/chart" Target="../charts/chart359.xml"/><Relationship Id="rId2" Type="http://schemas.openxmlformats.org/officeDocument/2006/relationships/chart" Target="../charts/chart358.xml"/><Relationship Id="rId1" Type="http://schemas.openxmlformats.org/officeDocument/2006/relationships/slideLayout" Target="../slideLayouts/slideLayout7.xml"/><Relationship Id="rId6" Type="http://schemas.openxmlformats.org/officeDocument/2006/relationships/chart" Target="../charts/chart361.xml"/><Relationship Id="rId5" Type="http://schemas.openxmlformats.org/officeDocument/2006/relationships/chart" Target="../charts/chart360.xml"/><Relationship Id="rId4" Type="http://schemas.openxmlformats.org/officeDocument/2006/relationships/image" Target="../media/image21.png"/></Relationships>
</file>

<file path=ppt/slides/_rels/slide101.xml.rels><?xml version="1.0" encoding="UTF-8" standalone="yes"?>
<Relationships xmlns="http://schemas.openxmlformats.org/package/2006/relationships"><Relationship Id="rId3" Type="http://schemas.openxmlformats.org/officeDocument/2006/relationships/chart" Target="../charts/chart363.xml"/><Relationship Id="rId7" Type="http://schemas.openxmlformats.org/officeDocument/2006/relationships/chart" Target="../charts/chart366.xml"/><Relationship Id="rId2" Type="http://schemas.openxmlformats.org/officeDocument/2006/relationships/chart" Target="../charts/chart362.xml"/><Relationship Id="rId1" Type="http://schemas.openxmlformats.org/officeDocument/2006/relationships/slideLayout" Target="../slideLayouts/slideLayout7.xml"/><Relationship Id="rId6" Type="http://schemas.openxmlformats.org/officeDocument/2006/relationships/chart" Target="../charts/chart365.xml"/><Relationship Id="rId5" Type="http://schemas.openxmlformats.org/officeDocument/2006/relationships/image" Target="../media/image21.png"/><Relationship Id="rId4" Type="http://schemas.openxmlformats.org/officeDocument/2006/relationships/chart" Target="../charts/chart364.xml"/></Relationships>
</file>

<file path=ppt/slides/_rels/slide102.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21.png"/><Relationship Id="rId1" Type="http://schemas.openxmlformats.org/officeDocument/2006/relationships/slideLayout" Target="../slideLayouts/slideLayout7.xml"/></Relationships>
</file>

<file path=ppt/slides/_rels/slide103.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21.png"/><Relationship Id="rId1" Type="http://schemas.openxmlformats.org/officeDocument/2006/relationships/slideLayout" Target="../slideLayouts/slideLayout7.xml"/></Relationships>
</file>

<file path=ppt/slides/_rels/slide104.xml.rels><?xml version="1.0" encoding="UTF-8" standalone="yes"?>
<Relationships xmlns="http://schemas.openxmlformats.org/package/2006/relationships"><Relationship Id="rId8" Type="http://schemas.openxmlformats.org/officeDocument/2006/relationships/chart" Target="../charts/chart373.xml"/><Relationship Id="rId3" Type="http://schemas.openxmlformats.org/officeDocument/2006/relationships/chart" Target="../charts/chart368.xml"/><Relationship Id="rId7" Type="http://schemas.openxmlformats.org/officeDocument/2006/relationships/chart" Target="../charts/chart372.xml"/><Relationship Id="rId2" Type="http://schemas.openxmlformats.org/officeDocument/2006/relationships/chart" Target="../charts/chart367.xml"/><Relationship Id="rId1" Type="http://schemas.openxmlformats.org/officeDocument/2006/relationships/slideLayout" Target="../slideLayouts/slideLayout7.xml"/><Relationship Id="rId6" Type="http://schemas.openxmlformats.org/officeDocument/2006/relationships/chart" Target="../charts/chart371.xml"/><Relationship Id="rId5" Type="http://schemas.openxmlformats.org/officeDocument/2006/relationships/chart" Target="../charts/chart370.xml"/><Relationship Id="rId4" Type="http://schemas.openxmlformats.org/officeDocument/2006/relationships/chart" Target="../charts/chart369.xml"/><Relationship Id="rId9" Type="http://schemas.openxmlformats.org/officeDocument/2006/relationships/image" Target="../media/image21.png"/></Relationships>
</file>

<file path=ppt/slides/_rels/slide105.xml.rels><?xml version="1.0" encoding="UTF-8" standalone="yes"?>
<Relationships xmlns="http://schemas.openxmlformats.org/package/2006/relationships"><Relationship Id="rId8" Type="http://schemas.openxmlformats.org/officeDocument/2006/relationships/chart" Target="../charts/chart379.xml"/><Relationship Id="rId3" Type="http://schemas.openxmlformats.org/officeDocument/2006/relationships/chart" Target="../charts/chart375.xml"/><Relationship Id="rId7" Type="http://schemas.openxmlformats.org/officeDocument/2006/relationships/chart" Target="../charts/chart378.xml"/><Relationship Id="rId2" Type="http://schemas.openxmlformats.org/officeDocument/2006/relationships/chart" Target="../charts/chart374.xml"/><Relationship Id="rId1" Type="http://schemas.openxmlformats.org/officeDocument/2006/relationships/slideLayout" Target="../slideLayouts/slideLayout7.xml"/><Relationship Id="rId6" Type="http://schemas.openxmlformats.org/officeDocument/2006/relationships/chart" Target="../charts/chart377.xml"/><Relationship Id="rId11" Type="http://schemas.openxmlformats.org/officeDocument/2006/relationships/chart" Target="../charts/chart382.xml"/><Relationship Id="rId5" Type="http://schemas.openxmlformats.org/officeDocument/2006/relationships/image" Target="../media/image21.png"/><Relationship Id="rId10" Type="http://schemas.openxmlformats.org/officeDocument/2006/relationships/chart" Target="../charts/chart381.xml"/><Relationship Id="rId4" Type="http://schemas.openxmlformats.org/officeDocument/2006/relationships/chart" Target="../charts/chart376.xml"/><Relationship Id="rId9" Type="http://schemas.openxmlformats.org/officeDocument/2006/relationships/chart" Target="../charts/chart380.xml"/></Relationships>
</file>

<file path=ppt/slides/_rels/slide106.xml.rels><?xml version="1.0" encoding="UTF-8" standalone="yes"?>
<Relationships xmlns="http://schemas.openxmlformats.org/package/2006/relationships"><Relationship Id="rId8" Type="http://schemas.openxmlformats.org/officeDocument/2006/relationships/chart" Target="../charts/chart388.xml"/><Relationship Id="rId3" Type="http://schemas.openxmlformats.org/officeDocument/2006/relationships/chart" Target="../charts/chart383.xml"/><Relationship Id="rId7" Type="http://schemas.openxmlformats.org/officeDocument/2006/relationships/chart" Target="../charts/chart387.xml"/><Relationship Id="rId2" Type="http://schemas.openxmlformats.org/officeDocument/2006/relationships/notesSlide" Target="../notesSlides/notesSlide7.xml"/><Relationship Id="rId1" Type="http://schemas.openxmlformats.org/officeDocument/2006/relationships/slideLayout" Target="../slideLayouts/slideLayout7.xml"/><Relationship Id="rId6" Type="http://schemas.openxmlformats.org/officeDocument/2006/relationships/chart" Target="../charts/chart386.xml"/><Relationship Id="rId5" Type="http://schemas.openxmlformats.org/officeDocument/2006/relationships/chart" Target="../charts/chart385.xml"/><Relationship Id="rId4" Type="http://schemas.openxmlformats.org/officeDocument/2006/relationships/chart" Target="../charts/chart384.xml"/><Relationship Id="rId9" Type="http://schemas.openxmlformats.org/officeDocument/2006/relationships/image" Target="../media/image21.png"/></Relationships>
</file>

<file path=ppt/slides/_rels/slide107.xml.rels><?xml version="1.0" encoding="UTF-8" standalone="yes"?>
<Relationships xmlns="http://schemas.openxmlformats.org/package/2006/relationships"><Relationship Id="rId8" Type="http://schemas.openxmlformats.org/officeDocument/2006/relationships/chart" Target="../charts/chart393.xml"/><Relationship Id="rId3" Type="http://schemas.openxmlformats.org/officeDocument/2006/relationships/chart" Target="../charts/chart389.xml"/><Relationship Id="rId7" Type="http://schemas.openxmlformats.org/officeDocument/2006/relationships/chart" Target="../charts/chart392.xml"/><Relationship Id="rId12" Type="http://schemas.openxmlformats.org/officeDocument/2006/relationships/chart" Target="../charts/chart397.xml"/><Relationship Id="rId2" Type="http://schemas.openxmlformats.org/officeDocument/2006/relationships/notesSlide" Target="../notesSlides/notesSlide8.xml"/><Relationship Id="rId1" Type="http://schemas.openxmlformats.org/officeDocument/2006/relationships/slideLayout" Target="../slideLayouts/slideLayout7.xml"/><Relationship Id="rId6" Type="http://schemas.openxmlformats.org/officeDocument/2006/relationships/image" Target="../media/image21.png"/><Relationship Id="rId11" Type="http://schemas.openxmlformats.org/officeDocument/2006/relationships/chart" Target="../charts/chart396.xml"/><Relationship Id="rId5" Type="http://schemas.openxmlformats.org/officeDocument/2006/relationships/chart" Target="../charts/chart391.xml"/><Relationship Id="rId10" Type="http://schemas.openxmlformats.org/officeDocument/2006/relationships/chart" Target="../charts/chart395.xml"/><Relationship Id="rId4" Type="http://schemas.openxmlformats.org/officeDocument/2006/relationships/chart" Target="../charts/chart390.xml"/><Relationship Id="rId9" Type="http://schemas.openxmlformats.org/officeDocument/2006/relationships/chart" Target="../charts/chart394.xml"/></Relationships>
</file>

<file path=ppt/slides/_rels/slide108.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chart" Target="../charts/chart398.xml"/><Relationship Id="rId1" Type="http://schemas.openxmlformats.org/officeDocument/2006/relationships/slideLayout" Target="../slideLayouts/slideLayout7.xml"/></Relationships>
</file>

<file path=ppt/slides/_rels/slide109.xml.rels><?xml version="1.0" encoding="UTF-8" standalone="yes"?>
<Relationships xmlns="http://schemas.openxmlformats.org/package/2006/relationships"><Relationship Id="rId8" Type="http://schemas.openxmlformats.org/officeDocument/2006/relationships/chart" Target="../charts/chart405.xml"/><Relationship Id="rId3" Type="http://schemas.openxmlformats.org/officeDocument/2006/relationships/chart" Target="../charts/chart400.xml"/><Relationship Id="rId7" Type="http://schemas.openxmlformats.org/officeDocument/2006/relationships/chart" Target="../charts/chart404.xml"/><Relationship Id="rId2" Type="http://schemas.openxmlformats.org/officeDocument/2006/relationships/chart" Target="../charts/chart399.xml"/><Relationship Id="rId1" Type="http://schemas.openxmlformats.org/officeDocument/2006/relationships/slideLayout" Target="../slideLayouts/slideLayout7.xml"/><Relationship Id="rId6" Type="http://schemas.openxmlformats.org/officeDocument/2006/relationships/chart" Target="../charts/chart403.xml"/><Relationship Id="rId11" Type="http://schemas.openxmlformats.org/officeDocument/2006/relationships/image" Target="../media/image21.png"/><Relationship Id="rId5" Type="http://schemas.openxmlformats.org/officeDocument/2006/relationships/chart" Target="../charts/chart402.xml"/><Relationship Id="rId10" Type="http://schemas.openxmlformats.org/officeDocument/2006/relationships/chart" Target="../charts/chart407.xml"/><Relationship Id="rId4" Type="http://schemas.openxmlformats.org/officeDocument/2006/relationships/chart" Target="../charts/chart401.xml"/><Relationship Id="rId9" Type="http://schemas.openxmlformats.org/officeDocument/2006/relationships/chart" Target="../charts/chart406.xml"/></Relationships>
</file>

<file path=ppt/slides/_rels/slide11.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image" Target="../media/image12.png"/><Relationship Id="rId1" Type="http://schemas.openxmlformats.org/officeDocument/2006/relationships/slideLayout" Target="../slideLayouts/slideLayout7.xml"/></Relationships>
</file>

<file path=ppt/slides/_rels/slide110.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chart" Target="../charts/chart408.xml"/><Relationship Id="rId1" Type="http://schemas.openxmlformats.org/officeDocument/2006/relationships/slideLayout" Target="../slideLayouts/slideLayout7.xml"/></Relationships>
</file>

<file path=ppt/slides/_rels/slide111.xml.rels><?xml version="1.0" encoding="UTF-8" standalone="yes"?>
<Relationships xmlns="http://schemas.openxmlformats.org/package/2006/relationships"><Relationship Id="rId8" Type="http://schemas.openxmlformats.org/officeDocument/2006/relationships/chart" Target="../charts/chart415.xml"/><Relationship Id="rId3" Type="http://schemas.openxmlformats.org/officeDocument/2006/relationships/chart" Target="../charts/chart410.xml"/><Relationship Id="rId7" Type="http://schemas.openxmlformats.org/officeDocument/2006/relationships/chart" Target="../charts/chart414.xml"/><Relationship Id="rId2" Type="http://schemas.openxmlformats.org/officeDocument/2006/relationships/chart" Target="../charts/chart409.xml"/><Relationship Id="rId1" Type="http://schemas.openxmlformats.org/officeDocument/2006/relationships/slideLayout" Target="../slideLayouts/slideLayout7.xml"/><Relationship Id="rId6" Type="http://schemas.openxmlformats.org/officeDocument/2006/relationships/chart" Target="../charts/chart413.xml"/><Relationship Id="rId11" Type="http://schemas.openxmlformats.org/officeDocument/2006/relationships/image" Target="../media/image21.png"/><Relationship Id="rId5" Type="http://schemas.openxmlformats.org/officeDocument/2006/relationships/chart" Target="../charts/chart412.xml"/><Relationship Id="rId10" Type="http://schemas.openxmlformats.org/officeDocument/2006/relationships/chart" Target="../charts/chart417.xml"/><Relationship Id="rId4" Type="http://schemas.openxmlformats.org/officeDocument/2006/relationships/chart" Target="../charts/chart411.xml"/><Relationship Id="rId9" Type="http://schemas.openxmlformats.org/officeDocument/2006/relationships/chart" Target="../charts/chart416.xml"/></Relationships>
</file>

<file path=ppt/slides/_rels/slide112.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chart" Target="../charts/chart418.xml"/><Relationship Id="rId1" Type="http://schemas.openxmlformats.org/officeDocument/2006/relationships/slideLayout" Target="../slideLayouts/slideLayout7.xml"/></Relationships>
</file>

<file path=ppt/slides/_rels/slide113.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chart" Target="../charts/chart420.xml"/><Relationship Id="rId7" Type="http://schemas.openxmlformats.org/officeDocument/2006/relationships/chart" Target="../charts/chart424.xml"/><Relationship Id="rId2" Type="http://schemas.openxmlformats.org/officeDocument/2006/relationships/chart" Target="../charts/chart419.xml"/><Relationship Id="rId1" Type="http://schemas.openxmlformats.org/officeDocument/2006/relationships/slideLayout" Target="../slideLayouts/slideLayout7.xml"/><Relationship Id="rId6" Type="http://schemas.openxmlformats.org/officeDocument/2006/relationships/chart" Target="../charts/chart423.xml"/><Relationship Id="rId5" Type="http://schemas.openxmlformats.org/officeDocument/2006/relationships/chart" Target="../charts/chart422.xml"/><Relationship Id="rId4" Type="http://schemas.openxmlformats.org/officeDocument/2006/relationships/chart" Target="../charts/chart421.xml"/></Relationships>
</file>

<file path=ppt/slides/_rels/slide114.xml.rels><?xml version="1.0" encoding="UTF-8" standalone="yes"?>
<Relationships xmlns="http://schemas.openxmlformats.org/package/2006/relationships"><Relationship Id="rId8" Type="http://schemas.openxmlformats.org/officeDocument/2006/relationships/chart" Target="../charts/chart430.xml"/><Relationship Id="rId3" Type="http://schemas.openxmlformats.org/officeDocument/2006/relationships/chart" Target="../charts/chart426.xml"/><Relationship Id="rId7" Type="http://schemas.openxmlformats.org/officeDocument/2006/relationships/image" Target="../media/image21.png"/><Relationship Id="rId2" Type="http://schemas.openxmlformats.org/officeDocument/2006/relationships/chart" Target="../charts/chart425.xml"/><Relationship Id="rId1" Type="http://schemas.openxmlformats.org/officeDocument/2006/relationships/slideLayout" Target="../slideLayouts/slideLayout7.xml"/><Relationship Id="rId6" Type="http://schemas.openxmlformats.org/officeDocument/2006/relationships/chart" Target="../charts/chart429.xml"/><Relationship Id="rId5" Type="http://schemas.openxmlformats.org/officeDocument/2006/relationships/chart" Target="../charts/chart428.xml"/><Relationship Id="rId4" Type="http://schemas.openxmlformats.org/officeDocument/2006/relationships/chart" Target="../charts/chart427.xml"/></Relationships>
</file>

<file path=ppt/slides/_rels/slide115.xml.rels><?xml version="1.0" encoding="UTF-8" standalone="yes"?>
<Relationships xmlns="http://schemas.openxmlformats.org/package/2006/relationships"><Relationship Id="rId3" Type="http://schemas.openxmlformats.org/officeDocument/2006/relationships/chart" Target="../charts/chart432.xml"/><Relationship Id="rId7" Type="http://schemas.openxmlformats.org/officeDocument/2006/relationships/chart" Target="../charts/chart435.xml"/><Relationship Id="rId2" Type="http://schemas.openxmlformats.org/officeDocument/2006/relationships/chart" Target="../charts/chart431.xml"/><Relationship Id="rId1" Type="http://schemas.openxmlformats.org/officeDocument/2006/relationships/slideLayout" Target="../slideLayouts/slideLayout7.xml"/><Relationship Id="rId6" Type="http://schemas.openxmlformats.org/officeDocument/2006/relationships/image" Target="../media/image21.png"/><Relationship Id="rId5" Type="http://schemas.openxmlformats.org/officeDocument/2006/relationships/chart" Target="../charts/chart434.xml"/><Relationship Id="rId4" Type="http://schemas.openxmlformats.org/officeDocument/2006/relationships/chart" Target="../charts/chart433.xml"/></Relationships>
</file>

<file path=ppt/slides/_rels/slide116.xml.rels><?xml version="1.0" encoding="UTF-8" standalone="yes"?>
<Relationships xmlns="http://schemas.openxmlformats.org/package/2006/relationships"><Relationship Id="rId3" Type="http://schemas.openxmlformats.org/officeDocument/2006/relationships/chart" Target="../charts/chart437.xml"/><Relationship Id="rId7" Type="http://schemas.openxmlformats.org/officeDocument/2006/relationships/image" Target="../media/image21.png"/><Relationship Id="rId2" Type="http://schemas.openxmlformats.org/officeDocument/2006/relationships/chart" Target="../charts/chart436.xml"/><Relationship Id="rId1" Type="http://schemas.openxmlformats.org/officeDocument/2006/relationships/slideLayout" Target="../slideLayouts/slideLayout7.xml"/><Relationship Id="rId6" Type="http://schemas.openxmlformats.org/officeDocument/2006/relationships/chart" Target="../charts/chart440.xml"/><Relationship Id="rId5" Type="http://schemas.openxmlformats.org/officeDocument/2006/relationships/chart" Target="../charts/chart439.xml"/><Relationship Id="rId4" Type="http://schemas.openxmlformats.org/officeDocument/2006/relationships/chart" Target="../charts/chart438.xml"/></Relationships>
</file>

<file path=ppt/slides/_rels/slide11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7.xml"/></Relationships>
</file>

<file path=ppt/slides/_rels/slide11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chart" Target="../charts/chart441.xml"/><Relationship Id="rId1" Type="http://schemas.openxmlformats.org/officeDocument/2006/relationships/slideLayout" Target="../slideLayouts/slideLayout7.xml"/><Relationship Id="rId6" Type="http://schemas.openxmlformats.org/officeDocument/2006/relationships/chart" Target="../charts/chart444.xml"/><Relationship Id="rId5" Type="http://schemas.openxmlformats.org/officeDocument/2006/relationships/chart" Target="../charts/chart443.xml"/><Relationship Id="rId4" Type="http://schemas.openxmlformats.org/officeDocument/2006/relationships/chart" Target="../charts/chart442.xml"/></Relationships>
</file>

<file path=ppt/slides/_rels/slide119.xml.rels><?xml version="1.0" encoding="UTF-8" standalone="yes"?>
<Relationships xmlns="http://schemas.openxmlformats.org/package/2006/relationships"><Relationship Id="rId3" Type="http://schemas.openxmlformats.org/officeDocument/2006/relationships/chart" Target="../charts/chart446.xml"/><Relationship Id="rId7" Type="http://schemas.openxmlformats.org/officeDocument/2006/relationships/chart" Target="../charts/chart449.xml"/><Relationship Id="rId2" Type="http://schemas.openxmlformats.org/officeDocument/2006/relationships/chart" Target="../charts/chart445.xml"/><Relationship Id="rId1" Type="http://schemas.openxmlformats.org/officeDocument/2006/relationships/slideLayout" Target="../slideLayouts/slideLayout7.xml"/><Relationship Id="rId6" Type="http://schemas.openxmlformats.org/officeDocument/2006/relationships/chart" Target="../charts/chart448.xml"/><Relationship Id="rId5" Type="http://schemas.openxmlformats.org/officeDocument/2006/relationships/image" Target="../media/image19.png"/><Relationship Id="rId4" Type="http://schemas.openxmlformats.org/officeDocument/2006/relationships/chart" Target="../charts/chart447.xml"/></Relationships>
</file>

<file path=ppt/slides/_rels/slide1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120.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9.png"/><Relationship Id="rId1" Type="http://schemas.openxmlformats.org/officeDocument/2006/relationships/slideLayout" Target="../slideLayouts/slideLayout7.xml"/></Relationships>
</file>

<file path=ppt/slides/_rels/slide121.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9.png"/><Relationship Id="rId1" Type="http://schemas.openxmlformats.org/officeDocument/2006/relationships/slideLayout" Target="../slideLayouts/slideLayout7.xml"/></Relationships>
</file>

<file path=ppt/slides/_rels/slide122.xml.rels><?xml version="1.0" encoding="UTF-8" standalone="yes"?>
<Relationships xmlns="http://schemas.openxmlformats.org/package/2006/relationships"><Relationship Id="rId8" Type="http://schemas.openxmlformats.org/officeDocument/2006/relationships/chart" Target="../charts/chart456.xml"/><Relationship Id="rId3" Type="http://schemas.openxmlformats.org/officeDocument/2006/relationships/chart" Target="../charts/chart451.xml"/><Relationship Id="rId7" Type="http://schemas.openxmlformats.org/officeDocument/2006/relationships/chart" Target="../charts/chart455.xml"/><Relationship Id="rId2" Type="http://schemas.openxmlformats.org/officeDocument/2006/relationships/chart" Target="../charts/chart450.xml"/><Relationship Id="rId1" Type="http://schemas.openxmlformats.org/officeDocument/2006/relationships/slideLayout" Target="../slideLayouts/slideLayout7.xml"/><Relationship Id="rId6" Type="http://schemas.openxmlformats.org/officeDocument/2006/relationships/chart" Target="../charts/chart454.xml"/><Relationship Id="rId5" Type="http://schemas.openxmlformats.org/officeDocument/2006/relationships/chart" Target="../charts/chart453.xml"/><Relationship Id="rId4" Type="http://schemas.openxmlformats.org/officeDocument/2006/relationships/chart" Target="../charts/chart452.xml"/><Relationship Id="rId9" Type="http://schemas.openxmlformats.org/officeDocument/2006/relationships/image" Target="../media/image19.png"/></Relationships>
</file>

<file path=ppt/slides/_rels/slide123.xml.rels><?xml version="1.0" encoding="UTF-8" standalone="yes"?>
<Relationships xmlns="http://schemas.openxmlformats.org/package/2006/relationships"><Relationship Id="rId8" Type="http://schemas.openxmlformats.org/officeDocument/2006/relationships/chart" Target="../charts/chart462.xml"/><Relationship Id="rId3" Type="http://schemas.openxmlformats.org/officeDocument/2006/relationships/chart" Target="../charts/chart458.xml"/><Relationship Id="rId7" Type="http://schemas.openxmlformats.org/officeDocument/2006/relationships/chart" Target="../charts/chart461.xml"/><Relationship Id="rId2" Type="http://schemas.openxmlformats.org/officeDocument/2006/relationships/chart" Target="../charts/chart457.xml"/><Relationship Id="rId1" Type="http://schemas.openxmlformats.org/officeDocument/2006/relationships/slideLayout" Target="../slideLayouts/slideLayout7.xml"/><Relationship Id="rId6" Type="http://schemas.openxmlformats.org/officeDocument/2006/relationships/chart" Target="../charts/chart460.xml"/><Relationship Id="rId11" Type="http://schemas.openxmlformats.org/officeDocument/2006/relationships/chart" Target="../charts/chart465.xml"/><Relationship Id="rId5" Type="http://schemas.openxmlformats.org/officeDocument/2006/relationships/image" Target="../media/image19.png"/><Relationship Id="rId10" Type="http://schemas.openxmlformats.org/officeDocument/2006/relationships/chart" Target="../charts/chart464.xml"/><Relationship Id="rId4" Type="http://schemas.openxmlformats.org/officeDocument/2006/relationships/chart" Target="../charts/chart459.xml"/><Relationship Id="rId9" Type="http://schemas.openxmlformats.org/officeDocument/2006/relationships/chart" Target="../charts/chart463.xml"/></Relationships>
</file>

<file path=ppt/slides/_rels/slide124.xml.rels><?xml version="1.0" encoding="UTF-8" standalone="yes"?>
<Relationships xmlns="http://schemas.openxmlformats.org/package/2006/relationships"><Relationship Id="rId8" Type="http://schemas.openxmlformats.org/officeDocument/2006/relationships/chart" Target="../charts/chart471.xml"/><Relationship Id="rId3" Type="http://schemas.openxmlformats.org/officeDocument/2006/relationships/chart" Target="../charts/chart466.xml"/><Relationship Id="rId7" Type="http://schemas.openxmlformats.org/officeDocument/2006/relationships/chart" Target="../charts/chart470.xml"/><Relationship Id="rId2" Type="http://schemas.openxmlformats.org/officeDocument/2006/relationships/notesSlide" Target="../notesSlides/notesSlide9.xml"/><Relationship Id="rId1" Type="http://schemas.openxmlformats.org/officeDocument/2006/relationships/slideLayout" Target="../slideLayouts/slideLayout7.xml"/><Relationship Id="rId6" Type="http://schemas.openxmlformats.org/officeDocument/2006/relationships/chart" Target="../charts/chart469.xml"/><Relationship Id="rId5" Type="http://schemas.openxmlformats.org/officeDocument/2006/relationships/chart" Target="../charts/chart468.xml"/><Relationship Id="rId4" Type="http://schemas.openxmlformats.org/officeDocument/2006/relationships/chart" Target="../charts/chart467.xml"/><Relationship Id="rId9" Type="http://schemas.openxmlformats.org/officeDocument/2006/relationships/image" Target="../media/image19.png"/></Relationships>
</file>

<file path=ppt/slides/_rels/slide125.xml.rels><?xml version="1.0" encoding="UTF-8" standalone="yes"?>
<Relationships xmlns="http://schemas.openxmlformats.org/package/2006/relationships"><Relationship Id="rId8" Type="http://schemas.openxmlformats.org/officeDocument/2006/relationships/chart" Target="../charts/chart476.xml"/><Relationship Id="rId3" Type="http://schemas.openxmlformats.org/officeDocument/2006/relationships/chart" Target="../charts/chart472.xml"/><Relationship Id="rId7" Type="http://schemas.openxmlformats.org/officeDocument/2006/relationships/chart" Target="../charts/chart475.xml"/><Relationship Id="rId12" Type="http://schemas.openxmlformats.org/officeDocument/2006/relationships/chart" Target="../charts/chart480.xml"/><Relationship Id="rId2" Type="http://schemas.openxmlformats.org/officeDocument/2006/relationships/notesSlide" Target="../notesSlides/notesSlide10.xml"/><Relationship Id="rId1" Type="http://schemas.openxmlformats.org/officeDocument/2006/relationships/slideLayout" Target="../slideLayouts/slideLayout7.xml"/><Relationship Id="rId6" Type="http://schemas.openxmlformats.org/officeDocument/2006/relationships/image" Target="../media/image19.png"/><Relationship Id="rId11" Type="http://schemas.openxmlformats.org/officeDocument/2006/relationships/chart" Target="../charts/chart479.xml"/><Relationship Id="rId5" Type="http://schemas.openxmlformats.org/officeDocument/2006/relationships/chart" Target="../charts/chart474.xml"/><Relationship Id="rId10" Type="http://schemas.openxmlformats.org/officeDocument/2006/relationships/chart" Target="../charts/chart478.xml"/><Relationship Id="rId4" Type="http://schemas.openxmlformats.org/officeDocument/2006/relationships/chart" Target="../charts/chart473.xml"/><Relationship Id="rId9" Type="http://schemas.openxmlformats.org/officeDocument/2006/relationships/chart" Target="../charts/chart477.xml"/></Relationships>
</file>

<file path=ppt/slides/_rels/slide126.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chart" Target="../charts/chart481.xml"/><Relationship Id="rId1" Type="http://schemas.openxmlformats.org/officeDocument/2006/relationships/slideLayout" Target="../slideLayouts/slideLayout7.xml"/></Relationships>
</file>

<file path=ppt/slides/_rels/slide127.xml.rels><?xml version="1.0" encoding="UTF-8" standalone="yes"?>
<Relationships xmlns="http://schemas.openxmlformats.org/package/2006/relationships"><Relationship Id="rId8" Type="http://schemas.openxmlformats.org/officeDocument/2006/relationships/chart" Target="../charts/chart488.xml"/><Relationship Id="rId3" Type="http://schemas.openxmlformats.org/officeDocument/2006/relationships/chart" Target="../charts/chart483.xml"/><Relationship Id="rId7" Type="http://schemas.openxmlformats.org/officeDocument/2006/relationships/chart" Target="../charts/chart487.xml"/><Relationship Id="rId2" Type="http://schemas.openxmlformats.org/officeDocument/2006/relationships/chart" Target="../charts/chart482.xml"/><Relationship Id="rId1" Type="http://schemas.openxmlformats.org/officeDocument/2006/relationships/slideLayout" Target="../slideLayouts/slideLayout7.xml"/><Relationship Id="rId6" Type="http://schemas.openxmlformats.org/officeDocument/2006/relationships/chart" Target="../charts/chart486.xml"/><Relationship Id="rId11" Type="http://schemas.openxmlformats.org/officeDocument/2006/relationships/image" Target="../media/image19.png"/><Relationship Id="rId5" Type="http://schemas.openxmlformats.org/officeDocument/2006/relationships/chart" Target="../charts/chart485.xml"/><Relationship Id="rId10" Type="http://schemas.openxmlformats.org/officeDocument/2006/relationships/chart" Target="../charts/chart490.xml"/><Relationship Id="rId4" Type="http://schemas.openxmlformats.org/officeDocument/2006/relationships/chart" Target="../charts/chart484.xml"/><Relationship Id="rId9" Type="http://schemas.openxmlformats.org/officeDocument/2006/relationships/chart" Target="../charts/chart489.xml"/></Relationships>
</file>

<file path=ppt/slides/_rels/slide12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chart" Target="../charts/chart491.xml"/><Relationship Id="rId1" Type="http://schemas.openxmlformats.org/officeDocument/2006/relationships/slideLayout" Target="../slideLayouts/slideLayout7.xml"/></Relationships>
</file>

<file path=ppt/slides/_rels/slide129.xml.rels><?xml version="1.0" encoding="UTF-8" standalone="yes"?>
<Relationships xmlns="http://schemas.openxmlformats.org/package/2006/relationships"><Relationship Id="rId8" Type="http://schemas.openxmlformats.org/officeDocument/2006/relationships/chart" Target="../charts/chart498.xml"/><Relationship Id="rId3" Type="http://schemas.openxmlformats.org/officeDocument/2006/relationships/chart" Target="../charts/chart493.xml"/><Relationship Id="rId7" Type="http://schemas.openxmlformats.org/officeDocument/2006/relationships/chart" Target="../charts/chart497.xml"/><Relationship Id="rId2" Type="http://schemas.openxmlformats.org/officeDocument/2006/relationships/chart" Target="../charts/chart492.xml"/><Relationship Id="rId1" Type="http://schemas.openxmlformats.org/officeDocument/2006/relationships/slideLayout" Target="../slideLayouts/slideLayout7.xml"/><Relationship Id="rId6" Type="http://schemas.openxmlformats.org/officeDocument/2006/relationships/chart" Target="../charts/chart496.xml"/><Relationship Id="rId11" Type="http://schemas.openxmlformats.org/officeDocument/2006/relationships/image" Target="../media/image19.png"/><Relationship Id="rId5" Type="http://schemas.openxmlformats.org/officeDocument/2006/relationships/chart" Target="../charts/chart495.xml"/><Relationship Id="rId10" Type="http://schemas.openxmlformats.org/officeDocument/2006/relationships/chart" Target="../charts/chart500.xml"/><Relationship Id="rId4" Type="http://schemas.openxmlformats.org/officeDocument/2006/relationships/chart" Target="../charts/chart494.xml"/><Relationship Id="rId9" Type="http://schemas.openxmlformats.org/officeDocument/2006/relationships/chart" Target="../charts/chart499.xml"/></Relationships>
</file>

<file path=ppt/slides/_rels/slide1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15.png"/><Relationship Id="rId1" Type="http://schemas.openxmlformats.org/officeDocument/2006/relationships/slideLayout" Target="../slideLayouts/slideLayout7.xml"/><Relationship Id="rId5" Type="http://schemas.openxmlformats.org/officeDocument/2006/relationships/chart" Target="../charts/chart3.xml"/><Relationship Id="rId4" Type="http://schemas.openxmlformats.org/officeDocument/2006/relationships/chart" Target="../charts/chart2.xml"/></Relationships>
</file>

<file path=ppt/slides/_rels/slide130.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chart" Target="../charts/chart501.xml"/><Relationship Id="rId1" Type="http://schemas.openxmlformats.org/officeDocument/2006/relationships/slideLayout" Target="../slideLayouts/slideLayout7.xml"/></Relationships>
</file>

<file path=ppt/slides/_rels/slide131.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chart" Target="../charts/chart503.xml"/><Relationship Id="rId7" Type="http://schemas.openxmlformats.org/officeDocument/2006/relationships/chart" Target="../charts/chart507.xml"/><Relationship Id="rId2" Type="http://schemas.openxmlformats.org/officeDocument/2006/relationships/chart" Target="../charts/chart502.xml"/><Relationship Id="rId1" Type="http://schemas.openxmlformats.org/officeDocument/2006/relationships/slideLayout" Target="../slideLayouts/slideLayout7.xml"/><Relationship Id="rId6" Type="http://schemas.openxmlformats.org/officeDocument/2006/relationships/chart" Target="../charts/chart506.xml"/><Relationship Id="rId5" Type="http://schemas.openxmlformats.org/officeDocument/2006/relationships/chart" Target="../charts/chart505.xml"/><Relationship Id="rId4" Type="http://schemas.openxmlformats.org/officeDocument/2006/relationships/chart" Target="../charts/chart504.xml"/></Relationships>
</file>

<file path=ppt/slides/_rels/slide132.xml.rels><?xml version="1.0" encoding="UTF-8" standalone="yes"?>
<Relationships xmlns="http://schemas.openxmlformats.org/package/2006/relationships"><Relationship Id="rId8" Type="http://schemas.openxmlformats.org/officeDocument/2006/relationships/chart" Target="../charts/chart513.xml"/><Relationship Id="rId3" Type="http://schemas.openxmlformats.org/officeDocument/2006/relationships/chart" Target="../charts/chart509.xml"/><Relationship Id="rId7" Type="http://schemas.openxmlformats.org/officeDocument/2006/relationships/image" Target="../media/image19.png"/><Relationship Id="rId2" Type="http://schemas.openxmlformats.org/officeDocument/2006/relationships/chart" Target="../charts/chart508.xml"/><Relationship Id="rId1" Type="http://schemas.openxmlformats.org/officeDocument/2006/relationships/slideLayout" Target="../slideLayouts/slideLayout7.xml"/><Relationship Id="rId6" Type="http://schemas.openxmlformats.org/officeDocument/2006/relationships/chart" Target="../charts/chart512.xml"/><Relationship Id="rId5" Type="http://schemas.openxmlformats.org/officeDocument/2006/relationships/chart" Target="../charts/chart511.xml"/><Relationship Id="rId4" Type="http://schemas.openxmlformats.org/officeDocument/2006/relationships/chart" Target="../charts/chart510.xml"/></Relationships>
</file>

<file path=ppt/slides/_rels/slide133.xml.rels><?xml version="1.0" encoding="UTF-8" standalone="yes"?>
<Relationships xmlns="http://schemas.openxmlformats.org/package/2006/relationships"><Relationship Id="rId3" Type="http://schemas.openxmlformats.org/officeDocument/2006/relationships/chart" Target="../charts/chart515.xml"/><Relationship Id="rId7" Type="http://schemas.openxmlformats.org/officeDocument/2006/relationships/image" Target="../media/image19.png"/><Relationship Id="rId2" Type="http://schemas.openxmlformats.org/officeDocument/2006/relationships/chart" Target="../charts/chart514.xml"/><Relationship Id="rId1" Type="http://schemas.openxmlformats.org/officeDocument/2006/relationships/slideLayout" Target="../slideLayouts/slideLayout7.xml"/><Relationship Id="rId6" Type="http://schemas.openxmlformats.org/officeDocument/2006/relationships/chart" Target="../charts/chart518.xml"/><Relationship Id="rId5" Type="http://schemas.openxmlformats.org/officeDocument/2006/relationships/chart" Target="../charts/chart517.xml"/><Relationship Id="rId4" Type="http://schemas.openxmlformats.org/officeDocument/2006/relationships/chart" Target="../charts/chart516.xml"/></Relationships>
</file>

<file path=ppt/slides/_rels/slide134.xml.rels><?xml version="1.0" encoding="UTF-8" standalone="yes"?>
<Relationships xmlns="http://schemas.openxmlformats.org/package/2006/relationships"><Relationship Id="rId3" Type="http://schemas.openxmlformats.org/officeDocument/2006/relationships/chart" Target="../charts/chart520.xml"/><Relationship Id="rId7" Type="http://schemas.openxmlformats.org/officeDocument/2006/relationships/image" Target="../media/image19.png"/><Relationship Id="rId2" Type="http://schemas.openxmlformats.org/officeDocument/2006/relationships/chart" Target="../charts/chart519.xml"/><Relationship Id="rId1" Type="http://schemas.openxmlformats.org/officeDocument/2006/relationships/slideLayout" Target="../slideLayouts/slideLayout7.xml"/><Relationship Id="rId6" Type="http://schemas.openxmlformats.org/officeDocument/2006/relationships/chart" Target="../charts/chart523.xml"/><Relationship Id="rId5" Type="http://schemas.openxmlformats.org/officeDocument/2006/relationships/chart" Target="../charts/chart522.xml"/><Relationship Id="rId4" Type="http://schemas.openxmlformats.org/officeDocument/2006/relationships/chart" Target="../charts/chart521.xml"/></Relationships>
</file>

<file path=ppt/slides/_rels/slide13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7.xml"/></Relationships>
</file>

<file path=ppt/slides/_rels/slide136.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chart" Target="../charts/chart524.xml"/><Relationship Id="rId1" Type="http://schemas.openxmlformats.org/officeDocument/2006/relationships/slideLayout" Target="../slideLayouts/slideLayout7.xml"/><Relationship Id="rId6" Type="http://schemas.openxmlformats.org/officeDocument/2006/relationships/chart" Target="../charts/chart527.xml"/><Relationship Id="rId5" Type="http://schemas.openxmlformats.org/officeDocument/2006/relationships/chart" Target="../charts/chart526.xml"/><Relationship Id="rId4" Type="http://schemas.openxmlformats.org/officeDocument/2006/relationships/chart" Target="../charts/chart525.xml"/></Relationships>
</file>

<file path=ppt/slides/_rels/slide137.xml.rels><?xml version="1.0" encoding="UTF-8" standalone="yes"?>
<Relationships xmlns="http://schemas.openxmlformats.org/package/2006/relationships"><Relationship Id="rId3" Type="http://schemas.openxmlformats.org/officeDocument/2006/relationships/chart" Target="../charts/chart529.xml"/><Relationship Id="rId7" Type="http://schemas.openxmlformats.org/officeDocument/2006/relationships/chart" Target="../charts/chart532.xml"/><Relationship Id="rId2" Type="http://schemas.openxmlformats.org/officeDocument/2006/relationships/chart" Target="../charts/chart528.xml"/><Relationship Id="rId1" Type="http://schemas.openxmlformats.org/officeDocument/2006/relationships/slideLayout" Target="../slideLayouts/slideLayout7.xml"/><Relationship Id="rId6" Type="http://schemas.openxmlformats.org/officeDocument/2006/relationships/chart" Target="../charts/chart531.xml"/><Relationship Id="rId5" Type="http://schemas.openxmlformats.org/officeDocument/2006/relationships/image" Target="../media/image22.png"/><Relationship Id="rId4" Type="http://schemas.openxmlformats.org/officeDocument/2006/relationships/chart" Target="../charts/chart530.xml"/></Relationships>
</file>

<file path=ppt/slides/_rels/slide138.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22.png"/><Relationship Id="rId1" Type="http://schemas.openxmlformats.org/officeDocument/2006/relationships/slideLayout" Target="../slideLayouts/slideLayout7.xml"/></Relationships>
</file>

<file path=ppt/slides/_rels/slide139.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22.png"/><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0.xml.rels><?xml version="1.0" encoding="UTF-8" standalone="yes"?>
<Relationships xmlns="http://schemas.openxmlformats.org/package/2006/relationships"><Relationship Id="rId8" Type="http://schemas.openxmlformats.org/officeDocument/2006/relationships/chart" Target="../charts/chart539.xml"/><Relationship Id="rId3" Type="http://schemas.openxmlformats.org/officeDocument/2006/relationships/chart" Target="../charts/chart534.xml"/><Relationship Id="rId7" Type="http://schemas.openxmlformats.org/officeDocument/2006/relationships/chart" Target="../charts/chart538.xml"/><Relationship Id="rId2" Type="http://schemas.openxmlformats.org/officeDocument/2006/relationships/chart" Target="../charts/chart533.xml"/><Relationship Id="rId1" Type="http://schemas.openxmlformats.org/officeDocument/2006/relationships/slideLayout" Target="../slideLayouts/slideLayout7.xml"/><Relationship Id="rId6" Type="http://schemas.openxmlformats.org/officeDocument/2006/relationships/chart" Target="../charts/chart537.xml"/><Relationship Id="rId5" Type="http://schemas.openxmlformats.org/officeDocument/2006/relationships/chart" Target="../charts/chart536.xml"/><Relationship Id="rId4" Type="http://schemas.openxmlformats.org/officeDocument/2006/relationships/chart" Target="../charts/chart535.xml"/><Relationship Id="rId9" Type="http://schemas.openxmlformats.org/officeDocument/2006/relationships/image" Target="../media/image22.png"/></Relationships>
</file>

<file path=ppt/slides/_rels/slide141.xml.rels><?xml version="1.0" encoding="UTF-8" standalone="yes"?>
<Relationships xmlns="http://schemas.openxmlformats.org/package/2006/relationships"><Relationship Id="rId8" Type="http://schemas.openxmlformats.org/officeDocument/2006/relationships/chart" Target="../charts/chart545.xml"/><Relationship Id="rId3" Type="http://schemas.openxmlformats.org/officeDocument/2006/relationships/chart" Target="../charts/chart541.xml"/><Relationship Id="rId7" Type="http://schemas.openxmlformats.org/officeDocument/2006/relationships/chart" Target="../charts/chart544.xml"/><Relationship Id="rId2" Type="http://schemas.openxmlformats.org/officeDocument/2006/relationships/chart" Target="../charts/chart540.xml"/><Relationship Id="rId1" Type="http://schemas.openxmlformats.org/officeDocument/2006/relationships/slideLayout" Target="../slideLayouts/slideLayout7.xml"/><Relationship Id="rId6" Type="http://schemas.openxmlformats.org/officeDocument/2006/relationships/chart" Target="../charts/chart543.xml"/><Relationship Id="rId11" Type="http://schemas.openxmlformats.org/officeDocument/2006/relationships/chart" Target="../charts/chart548.xml"/><Relationship Id="rId5" Type="http://schemas.openxmlformats.org/officeDocument/2006/relationships/image" Target="../media/image22.png"/><Relationship Id="rId10" Type="http://schemas.openxmlformats.org/officeDocument/2006/relationships/chart" Target="../charts/chart547.xml"/><Relationship Id="rId4" Type="http://schemas.openxmlformats.org/officeDocument/2006/relationships/chart" Target="../charts/chart542.xml"/><Relationship Id="rId9" Type="http://schemas.openxmlformats.org/officeDocument/2006/relationships/chart" Target="../charts/chart546.xml"/></Relationships>
</file>

<file path=ppt/slides/_rels/slide142.xml.rels><?xml version="1.0" encoding="UTF-8" standalone="yes"?>
<Relationships xmlns="http://schemas.openxmlformats.org/package/2006/relationships"><Relationship Id="rId8" Type="http://schemas.openxmlformats.org/officeDocument/2006/relationships/chart" Target="../charts/chart554.xml"/><Relationship Id="rId3" Type="http://schemas.openxmlformats.org/officeDocument/2006/relationships/chart" Target="../charts/chart549.xml"/><Relationship Id="rId7" Type="http://schemas.openxmlformats.org/officeDocument/2006/relationships/chart" Target="../charts/chart553.xml"/><Relationship Id="rId2" Type="http://schemas.openxmlformats.org/officeDocument/2006/relationships/notesSlide" Target="../notesSlides/notesSlide11.xml"/><Relationship Id="rId1" Type="http://schemas.openxmlformats.org/officeDocument/2006/relationships/slideLayout" Target="../slideLayouts/slideLayout7.xml"/><Relationship Id="rId6" Type="http://schemas.openxmlformats.org/officeDocument/2006/relationships/chart" Target="../charts/chart552.xml"/><Relationship Id="rId5" Type="http://schemas.openxmlformats.org/officeDocument/2006/relationships/chart" Target="../charts/chart551.xml"/><Relationship Id="rId4" Type="http://schemas.openxmlformats.org/officeDocument/2006/relationships/chart" Target="../charts/chart550.xml"/><Relationship Id="rId9" Type="http://schemas.openxmlformats.org/officeDocument/2006/relationships/image" Target="../media/image22.png"/></Relationships>
</file>

<file path=ppt/slides/_rels/slide143.xml.rels><?xml version="1.0" encoding="UTF-8" standalone="yes"?>
<Relationships xmlns="http://schemas.openxmlformats.org/package/2006/relationships"><Relationship Id="rId8" Type="http://schemas.openxmlformats.org/officeDocument/2006/relationships/chart" Target="../charts/chart559.xml"/><Relationship Id="rId3" Type="http://schemas.openxmlformats.org/officeDocument/2006/relationships/chart" Target="../charts/chart555.xml"/><Relationship Id="rId7" Type="http://schemas.openxmlformats.org/officeDocument/2006/relationships/chart" Target="../charts/chart558.xml"/><Relationship Id="rId12" Type="http://schemas.openxmlformats.org/officeDocument/2006/relationships/chart" Target="../charts/chart563.xml"/><Relationship Id="rId2" Type="http://schemas.openxmlformats.org/officeDocument/2006/relationships/notesSlide" Target="../notesSlides/notesSlide12.xml"/><Relationship Id="rId1" Type="http://schemas.openxmlformats.org/officeDocument/2006/relationships/slideLayout" Target="../slideLayouts/slideLayout7.xml"/><Relationship Id="rId6" Type="http://schemas.openxmlformats.org/officeDocument/2006/relationships/image" Target="../media/image22.png"/><Relationship Id="rId11" Type="http://schemas.openxmlformats.org/officeDocument/2006/relationships/chart" Target="../charts/chart562.xml"/><Relationship Id="rId5" Type="http://schemas.openxmlformats.org/officeDocument/2006/relationships/chart" Target="../charts/chart557.xml"/><Relationship Id="rId10" Type="http://schemas.openxmlformats.org/officeDocument/2006/relationships/chart" Target="../charts/chart561.xml"/><Relationship Id="rId4" Type="http://schemas.openxmlformats.org/officeDocument/2006/relationships/chart" Target="../charts/chart556.xml"/><Relationship Id="rId9" Type="http://schemas.openxmlformats.org/officeDocument/2006/relationships/chart" Target="../charts/chart560.xml"/></Relationships>
</file>

<file path=ppt/slides/_rels/slide144.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chart" Target="../charts/chart564.xml"/><Relationship Id="rId1" Type="http://schemas.openxmlformats.org/officeDocument/2006/relationships/slideLayout" Target="../slideLayouts/slideLayout7.xml"/></Relationships>
</file>

<file path=ppt/slides/_rels/slide145.xml.rels><?xml version="1.0" encoding="UTF-8" standalone="yes"?>
<Relationships xmlns="http://schemas.openxmlformats.org/package/2006/relationships"><Relationship Id="rId8" Type="http://schemas.openxmlformats.org/officeDocument/2006/relationships/chart" Target="../charts/chart571.xml"/><Relationship Id="rId3" Type="http://schemas.openxmlformats.org/officeDocument/2006/relationships/chart" Target="../charts/chart566.xml"/><Relationship Id="rId7" Type="http://schemas.openxmlformats.org/officeDocument/2006/relationships/chart" Target="../charts/chart570.xml"/><Relationship Id="rId2" Type="http://schemas.openxmlformats.org/officeDocument/2006/relationships/chart" Target="../charts/chart565.xml"/><Relationship Id="rId1" Type="http://schemas.openxmlformats.org/officeDocument/2006/relationships/slideLayout" Target="../slideLayouts/slideLayout7.xml"/><Relationship Id="rId6" Type="http://schemas.openxmlformats.org/officeDocument/2006/relationships/chart" Target="../charts/chart569.xml"/><Relationship Id="rId11" Type="http://schemas.openxmlformats.org/officeDocument/2006/relationships/image" Target="../media/image22.png"/><Relationship Id="rId5" Type="http://schemas.openxmlformats.org/officeDocument/2006/relationships/chart" Target="../charts/chart568.xml"/><Relationship Id="rId10" Type="http://schemas.openxmlformats.org/officeDocument/2006/relationships/chart" Target="../charts/chart573.xml"/><Relationship Id="rId4" Type="http://schemas.openxmlformats.org/officeDocument/2006/relationships/chart" Target="../charts/chart567.xml"/><Relationship Id="rId9" Type="http://schemas.openxmlformats.org/officeDocument/2006/relationships/chart" Target="../charts/chart572.xml"/></Relationships>
</file>

<file path=ppt/slides/_rels/slide146.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chart" Target="../charts/chart574.xml"/><Relationship Id="rId1" Type="http://schemas.openxmlformats.org/officeDocument/2006/relationships/slideLayout" Target="../slideLayouts/slideLayout7.xml"/></Relationships>
</file>

<file path=ppt/slides/_rels/slide147.xml.rels><?xml version="1.0" encoding="UTF-8" standalone="yes"?>
<Relationships xmlns="http://schemas.openxmlformats.org/package/2006/relationships"><Relationship Id="rId8" Type="http://schemas.openxmlformats.org/officeDocument/2006/relationships/chart" Target="../charts/chart581.xml"/><Relationship Id="rId3" Type="http://schemas.openxmlformats.org/officeDocument/2006/relationships/chart" Target="../charts/chart576.xml"/><Relationship Id="rId7" Type="http://schemas.openxmlformats.org/officeDocument/2006/relationships/chart" Target="../charts/chart580.xml"/><Relationship Id="rId2" Type="http://schemas.openxmlformats.org/officeDocument/2006/relationships/chart" Target="../charts/chart575.xml"/><Relationship Id="rId1" Type="http://schemas.openxmlformats.org/officeDocument/2006/relationships/slideLayout" Target="../slideLayouts/slideLayout7.xml"/><Relationship Id="rId6" Type="http://schemas.openxmlformats.org/officeDocument/2006/relationships/chart" Target="../charts/chart579.xml"/><Relationship Id="rId11" Type="http://schemas.openxmlformats.org/officeDocument/2006/relationships/image" Target="../media/image22.png"/><Relationship Id="rId5" Type="http://schemas.openxmlformats.org/officeDocument/2006/relationships/chart" Target="../charts/chart578.xml"/><Relationship Id="rId10" Type="http://schemas.openxmlformats.org/officeDocument/2006/relationships/chart" Target="../charts/chart583.xml"/><Relationship Id="rId4" Type="http://schemas.openxmlformats.org/officeDocument/2006/relationships/chart" Target="../charts/chart577.xml"/><Relationship Id="rId9" Type="http://schemas.openxmlformats.org/officeDocument/2006/relationships/chart" Target="../charts/chart582.xml"/></Relationships>
</file>

<file path=ppt/slides/_rels/slide148.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chart" Target="../charts/chart584.xml"/><Relationship Id="rId1" Type="http://schemas.openxmlformats.org/officeDocument/2006/relationships/slideLayout" Target="../slideLayouts/slideLayout7.xml"/></Relationships>
</file>

<file path=ppt/slides/_rels/slide149.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chart" Target="../charts/chart586.xml"/><Relationship Id="rId7" Type="http://schemas.openxmlformats.org/officeDocument/2006/relationships/chart" Target="../charts/chart590.xml"/><Relationship Id="rId2" Type="http://schemas.openxmlformats.org/officeDocument/2006/relationships/chart" Target="../charts/chart585.xml"/><Relationship Id="rId1" Type="http://schemas.openxmlformats.org/officeDocument/2006/relationships/slideLayout" Target="../slideLayouts/slideLayout7.xml"/><Relationship Id="rId6" Type="http://schemas.openxmlformats.org/officeDocument/2006/relationships/chart" Target="../charts/chart589.xml"/><Relationship Id="rId5" Type="http://schemas.openxmlformats.org/officeDocument/2006/relationships/chart" Target="../charts/chart588.xml"/><Relationship Id="rId4" Type="http://schemas.openxmlformats.org/officeDocument/2006/relationships/chart" Target="../charts/chart587.xml"/></Relationships>
</file>

<file path=ppt/slides/_rels/slide15.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5.xml"/></Relationships>
</file>

<file path=ppt/slides/_rels/slide150.xml.rels><?xml version="1.0" encoding="UTF-8" standalone="yes"?>
<Relationships xmlns="http://schemas.openxmlformats.org/package/2006/relationships"><Relationship Id="rId8" Type="http://schemas.openxmlformats.org/officeDocument/2006/relationships/chart" Target="../charts/chart596.xml"/><Relationship Id="rId3" Type="http://schemas.openxmlformats.org/officeDocument/2006/relationships/chart" Target="../charts/chart592.xml"/><Relationship Id="rId7" Type="http://schemas.openxmlformats.org/officeDocument/2006/relationships/image" Target="../media/image22.png"/><Relationship Id="rId2" Type="http://schemas.openxmlformats.org/officeDocument/2006/relationships/chart" Target="../charts/chart591.xml"/><Relationship Id="rId1" Type="http://schemas.openxmlformats.org/officeDocument/2006/relationships/slideLayout" Target="../slideLayouts/slideLayout7.xml"/><Relationship Id="rId6" Type="http://schemas.openxmlformats.org/officeDocument/2006/relationships/chart" Target="../charts/chart595.xml"/><Relationship Id="rId5" Type="http://schemas.openxmlformats.org/officeDocument/2006/relationships/chart" Target="../charts/chart594.xml"/><Relationship Id="rId4" Type="http://schemas.openxmlformats.org/officeDocument/2006/relationships/chart" Target="../charts/chart593.xml"/></Relationships>
</file>

<file path=ppt/slides/_rels/slide151.xml.rels><?xml version="1.0" encoding="UTF-8" standalone="yes"?>
<Relationships xmlns="http://schemas.openxmlformats.org/package/2006/relationships"><Relationship Id="rId3" Type="http://schemas.openxmlformats.org/officeDocument/2006/relationships/chart" Target="../charts/chart598.xml"/><Relationship Id="rId7" Type="http://schemas.openxmlformats.org/officeDocument/2006/relationships/image" Target="../media/image22.png"/><Relationship Id="rId2" Type="http://schemas.openxmlformats.org/officeDocument/2006/relationships/chart" Target="../charts/chart597.xml"/><Relationship Id="rId1" Type="http://schemas.openxmlformats.org/officeDocument/2006/relationships/slideLayout" Target="../slideLayouts/slideLayout7.xml"/><Relationship Id="rId6" Type="http://schemas.openxmlformats.org/officeDocument/2006/relationships/chart" Target="../charts/chart601.xml"/><Relationship Id="rId5" Type="http://schemas.openxmlformats.org/officeDocument/2006/relationships/chart" Target="../charts/chart600.xml"/><Relationship Id="rId4" Type="http://schemas.openxmlformats.org/officeDocument/2006/relationships/chart" Target="../charts/chart599.xml"/></Relationships>
</file>

<file path=ppt/slides/_rels/slide152.xml.rels><?xml version="1.0" encoding="UTF-8" standalone="yes"?>
<Relationships xmlns="http://schemas.openxmlformats.org/package/2006/relationships"><Relationship Id="rId3" Type="http://schemas.openxmlformats.org/officeDocument/2006/relationships/chart" Target="../charts/chart603.xml"/><Relationship Id="rId7" Type="http://schemas.openxmlformats.org/officeDocument/2006/relationships/image" Target="../media/image22.png"/><Relationship Id="rId2" Type="http://schemas.openxmlformats.org/officeDocument/2006/relationships/chart" Target="../charts/chart602.xml"/><Relationship Id="rId1" Type="http://schemas.openxmlformats.org/officeDocument/2006/relationships/slideLayout" Target="../slideLayouts/slideLayout7.xml"/><Relationship Id="rId6" Type="http://schemas.openxmlformats.org/officeDocument/2006/relationships/chart" Target="../charts/chart606.xml"/><Relationship Id="rId5" Type="http://schemas.openxmlformats.org/officeDocument/2006/relationships/chart" Target="../charts/chart605.xml"/><Relationship Id="rId4" Type="http://schemas.openxmlformats.org/officeDocument/2006/relationships/chart" Target="../charts/chart604.xml"/></Relationships>
</file>

<file path=ppt/slides/_rels/slide15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7.xml"/></Relationships>
</file>

<file path=ppt/slides/_rels/slide15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chart" Target="../charts/chart607.xml"/><Relationship Id="rId1" Type="http://schemas.openxmlformats.org/officeDocument/2006/relationships/slideLayout" Target="../slideLayouts/slideLayout7.xml"/><Relationship Id="rId6" Type="http://schemas.openxmlformats.org/officeDocument/2006/relationships/chart" Target="../charts/chart610.xml"/><Relationship Id="rId5" Type="http://schemas.openxmlformats.org/officeDocument/2006/relationships/chart" Target="../charts/chart609.xml"/><Relationship Id="rId4" Type="http://schemas.openxmlformats.org/officeDocument/2006/relationships/chart" Target="../charts/chart608.xml"/></Relationships>
</file>

<file path=ppt/slides/_rels/slide155.xml.rels><?xml version="1.0" encoding="UTF-8" standalone="yes"?>
<Relationships xmlns="http://schemas.openxmlformats.org/package/2006/relationships"><Relationship Id="rId3" Type="http://schemas.openxmlformats.org/officeDocument/2006/relationships/chart" Target="../charts/chart612.xml"/><Relationship Id="rId7" Type="http://schemas.openxmlformats.org/officeDocument/2006/relationships/chart" Target="../charts/chart615.xml"/><Relationship Id="rId2" Type="http://schemas.openxmlformats.org/officeDocument/2006/relationships/chart" Target="../charts/chart611.xml"/><Relationship Id="rId1" Type="http://schemas.openxmlformats.org/officeDocument/2006/relationships/slideLayout" Target="../slideLayouts/slideLayout7.xml"/><Relationship Id="rId6" Type="http://schemas.openxmlformats.org/officeDocument/2006/relationships/image" Target="../media/image24.png"/><Relationship Id="rId5" Type="http://schemas.openxmlformats.org/officeDocument/2006/relationships/chart" Target="../charts/chart614.xml"/><Relationship Id="rId4" Type="http://schemas.openxmlformats.org/officeDocument/2006/relationships/chart" Target="../charts/chart613.xml"/></Relationships>
</file>

<file path=ppt/slides/_rels/slide156.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24.png"/><Relationship Id="rId1" Type="http://schemas.openxmlformats.org/officeDocument/2006/relationships/slideLayout" Target="../slideLayouts/slideLayout7.xml"/></Relationships>
</file>

<file path=ppt/slides/_rels/slide157.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24.png"/><Relationship Id="rId1" Type="http://schemas.openxmlformats.org/officeDocument/2006/relationships/slideLayout" Target="../slideLayouts/slideLayout7.xml"/></Relationships>
</file>

<file path=ppt/slides/_rels/slide158.xml.rels><?xml version="1.0" encoding="UTF-8" standalone="yes"?>
<Relationships xmlns="http://schemas.openxmlformats.org/package/2006/relationships"><Relationship Id="rId8" Type="http://schemas.openxmlformats.org/officeDocument/2006/relationships/chart" Target="../charts/chart621.xml"/><Relationship Id="rId3" Type="http://schemas.openxmlformats.org/officeDocument/2006/relationships/image" Target="../media/image24.png"/><Relationship Id="rId7" Type="http://schemas.openxmlformats.org/officeDocument/2006/relationships/chart" Target="../charts/chart620.xml"/><Relationship Id="rId2" Type="http://schemas.openxmlformats.org/officeDocument/2006/relationships/chart" Target="../charts/chart616.xml"/><Relationship Id="rId1" Type="http://schemas.openxmlformats.org/officeDocument/2006/relationships/slideLayout" Target="../slideLayouts/slideLayout7.xml"/><Relationship Id="rId6" Type="http://schemas.openxmlformats.org/officeDocument/2006/relationships/chart" Target="../charts/chart619.xml"/><Relationship Id="rId5" Type="http://schemas.openxmlformats.org/officeDocument/2006/relationships/chart" Target="../charts/chart618.xml"/><Relationship Id="rId4" Type="http://schemas.openxmlformats.org/officeDocument/2006/relationships/chart" Target="../charts/chart617.xml"/><Relationship Id="rId9" Type="http://schemas.openxmlformats.org/officeDocument/2006/relationships/chart" Target="../charts/chart622.xml"/></Relationships>
</file>

<file path=ppt/slides/_rels/slide159.xml.rels><?xml version="1.0" encoding="UTF-8" standalone="yes"?>
<Relationships xmlns="http://schemas.openxmlformats.org/package/2006/relationships"><Relationship Id="rId8" Type="http://schemas.openxmlformats.org/officeDocument/2006/relationships/chart" Target="../charts/chart629.xml"/><Relationship Id="rId3" Type="http://schemas.openxmlformats.org/officeDocument/2006/relationships/chart" Target="../charts/chart624.xml"/><Relationship Id="rId7" Type="http://schemas.openxmlformats.org/officeDocument/2006/relationships/chart" Target="../charts/chart628.xml"/><Relationship Id="rId12" Type="http://schemas.openxmlformats.org/officeDocument/2006/relationships/chart" Target="../charts/chart632.xml"/><Relationship Id="rId2" Type="http://schemas.openxmlformats.org/officeDocument/2006/relationships/chart" Target="../charts/chart623.xml"/><Relationship Id="rId1" Type="http://schemas.openxmlformats.org/officeDocument/2006/relationships/slideLayout" Target="../slideLayouts/slideLayout7.xml"/><Relationship Id="rId6" Type="http://schemas.openxmlformats.org/officeDocument/2006/relationships/chart" Target="../charts/chart627.xml"/><Relationship Id="rId11" Type="http://schemas.openxmlformats.org/officeDocument/2006/relationships/chart" Target="../charts/chart631.xml"/><Relationship Id="rId5" Type="http://schemas.openxmlformats.org/officeDocument/2006/relationships/chart" Target="../charts/chart626.xml"/><Relationship Id="rId10" Type="http://schemas.openxmlformats.org/officeDocument/2006/relationships/chart" Target="../charts/chart630.xml"/><Relationship Id="rId4" Type="http://schemas.openxmlformats.org/officeDocument/2006/relationships/chart" Target="../charts/chart625.xml"/><Relationship Id="rId9" Type="http://schemas.openxmlformats.org/officeDocument/2006/relationships/image" Target="../media/image24.png"/></Relationships>
</file>

<file path=ppt/slides/_rels/slide16.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5.xml"/></Relationships>
</file>

<file path=ppt/slides/_rels/slide160.xml.rels><?xml version="1.0" encoding="UTF-8" standalone="yes"?>
<Relationships xmlns="http://schemas.openxmlformats.org/package/2006/relationships"><Relationship Id="rId8" Type="http://schemas.openxmlformats.org/officeDocument/2006/relationships/chart" Target="../charts/chart637.xml"/><Relationship Id="rId3" Type="http://schemas.openxmlformats.org/officeDocument/2006/relationships/chart" Target="../charts/chart633.xml"/><Relationship Id="rId7" Type="http://schemas.openxmlformats.org/officeDocument/2006/relationships/chart" Target="../charts/chart636.xml"/><Relationship Id="rId2" Type="http://schemas.openxmlformats.org/officeDocument/2006/relationships/notesSlide" Target="../notesSlides/notesSlide13.xml"/><Relationship Id="rId1" Type="http://schemas.openxmlformats.org/officeDocument/2006/relationships/slideLayout" Target="../slideLayouts/slideLayout7.xml"/><Relationship Id="rId6" Type="http://schemas.openxmlformats.org/officeDocument/2006/relationships/chart" Target="../charts/chart635.xml"/><Relationship Id="rId5" Type="http://schemas.openxmlformats.org/officeDocument/2006/relationships/image" Target="../media/image24.png"/><Relationship Id="rId4" Type="http://schemas.openxmlformats.org/officeDocument/2006/relationships/chart" Target="../charts/chart634.xml"/><Relationship Id="rId9" Type="http://schemas.openxmlformats.org/officeDocument/2006/relationships/chart" Target="../charts/chart638.xml"/></Relationships>
</file>

<file path=ppt/slides/_rels/slide161.xml.rels><?xml version="1.0" encoding="UTF-8" standalone="yes"?>
<Relationships xmlns="http://schemas.openxmlformats.org/package/2006/relationships"><Relationship Id="rId8" Type="http://schemas.openxmlformats.org/officeDocument/2006/relationships/chart" Target="../charts/chart644.xml"/><Relationship Id="rId13" Type="http://schemas.openxmlformats.org/officeDocument/2006/relationships/chart" Target="../charts/chart648.xml"/><Relationship Id="rId3" Type="http://schemas.openxmlformats.org/officeDocument/2006/relationships/chart" Target="../charts/chart639.xml"/><Relationship Id="rId7" Type="http://schemas.openxmlformats.org/officeDocument/2006/relationships/chart" Target="../charts/chart643.xml"/><Relationship Id="rId12" Type="http://schemas.openxmlformats.org/officeDocument/2006/relationships/chart" Target="../charts/chart647.xml"/><Relationship Id="rId2" Type="http://schemas.openxmlformats.org/officeDocument/2006/relationships/notesSlide" Target="../notesSlides/notesSlide14.xml"/><Relationship Id="rId1" Type="http://schemas.openxmlformats.org/officeDocument/2006/relationships/slideLayout" Target="../slideLayouts/slideLayout7.xml"/><Relationship Id="rId6" Type="http://schemas.openxmlformats.org/officeDocument/2006/relationships/chart" Target="../charts/chart642.xml"/><Relationship Id="rId11" Type="http://schemas.openxmlformats.org/officeDocument/2006/relationships/chart" Target="../charts/chart646.xml"/><Relationship Id="rId5" Type="http://schemas.openxmlformats.org/officeDocument/2006/relationships/chart" Target="../charts/chart641.xml"/><Relationship Id="rId10" Type="http://schemas.openxmlformats.org/officeDocument/2006/relationships/chart" Target="../charts/chart645.xml"/><Relationship Id="rId4" Type="http://schemas.openxmlformats.org/officeDocument/2006/relationships/chart" Target="../charts/chart640.xml"/><Relationship Id="rId9" Type="http://schemas.openxmlformats.org/officeDocument/2006/relationships/image" Target="../media/image24.png"/></Relationships>
</file>

<file path=ppt/slides/_rels/slide16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chart" Target="../charts/chart649.xml"/><Relationship Id="rId1" Type="http://schemas.openxmlformats.org/officeDocument/2006/relationships/slideLayout" Target="../slideLayouts/slideLayout7.xml"/></Relationships>
</file>

<file path=ppt/slides/_rels/slide163.xml.rels><?xml version="1.0" encoding="UTF-8" standalone="yes"?>
<Relationships xmlns="http://schemas.openxmlformats.org/package/2006/relationships"><Relationship Id="rId8" Type="http://schemas.openxmlformats.org/officeDocument/2006/relationships/chart" Target="../charts/chart656.xml"/><Relationship Id="rId3" Type="http://schemas.openxmlformats.org/officeDocument/2006/relationships/chart" Target="../charts/chart651.xml"/><Relationship Id="rId7" Type="http://schemas.openxmlformats.org/officeDocument/2006/relationships/chart" Target="../charts/chart655.xml"/><Relationship Id="rId2" Type="http://schemas.openxmlformats.org/officeDocument/2006/relationships/chart" Target="../charts/chart650.xml"/><Relationship Id="rId1" Type="http://schemas.openxmlformats.org/officeDocument/2006/relationships/slideLayout" Target="../slideLayouts/slideLayout7.xml"/><Relationship Id="rId6" Type="http://schemas.openxmlformats.org/officeDocument/2006/relationships/chart" Target="../charts/chart654.xml"/><Relationship Id="rId11" Type="http://schemas.openxmlformats.org/officeDocument/2006/relationships/image" Target="../media/image24.png"/><Relationship Id="rId5" Type="http://schemas.openxmlformats.org/officeDocument/2006/relationships/chart" Target="../charts/chart653.xml"/><Relationship Id="rId10" Type="http://schemas.openxmlformats.org/officeDocument/2006/relationships/chart" Target="../charts/chart658.xml"/><Relationship Id="rId4" Type="http://schemas.openxmlformats.org/officeDocument/2006/relationships/chart" Target="../charts/chart652.xml"/><Relationship Id="rId9" Type="http://schemas.openxmlformats.org/officeDocument/2006/relationships/chart" Target="../charts/chart657.xml"/></Relationships>
</file>

<file path=ppt/slides/_rels/slide16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chart" Target="../charts/chart659.xml"/><Relationship Id="rId1" Type="http://schemas.openxmlformats.org/officeDocument/2006/relationships/slideLayout" Target="../slideLayouts/slideLayout7.xml"/></Relationships>
</file>

<file path=ppt/slides/_rels/slide165.xml.rels><?xml version="1.0" encoding="UTF-8" standalone="yes"?>
<Relationships xmlns="http://schemas.openxmlformats.org/package/2006/relationships"><Relationship Id="rId8" Type="http://schemas.openxmlformats.org/officeDocument/2006/relationships/chart" Target="../charts/chart666.xml"/><Relationship Id="rId3" Type="http://schemas.openxmlformats.org/officeDocument/2006/relationships/chart" Target="../charts/chart661.xml"/><Relationship Id="rId7" Type="http://schemas.openxmlformats.org/officeDocument/2006/relationships/chart" Target="../charts/chart665.xml"/><Relationship Id="rId2" Type="http://schemas.openxmlformats.org/officeDocument/2006/relationships/chart" Target="../charts/chart660.xml"/><Relationship Id="rId1" Type="http://schemas.openxmlformats.org/officeDocument/2006/relationships/slideLayout" Target="../slideLayouts/slideLayout7.xml"/><Relationship Id="rId6" Type="http://schemas.openxmlformats.org/officeDocument/2006/relationships/chart" Target="../charts/chart664.xml"/><Relationship Id="rId5" Type="http://schemas.openxmlformats.org/officeDocument/2006/relationships/chart" Target="../charts/chart663.xml"/><Relationship Id="rId4" Type="http://schemas.openxmlformats.org/officeDocument/2006/relationships/chart" Target="../charts/chart662.xml"/><Relationship Id="rId9" Type="http://schemas.openxmlformats.org/officeDocument/2006/relationships/image" Target="../media/image24.png"/></Relationships>
</file>

<file path=ppt/slides/_rels/slide16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chart" Target="../charts/chart667.xml"/><Relationship Id="rId1" Type="http://schemas.openxmlformats.org/officeDocument/2006/relationships/slideLayout" Target="../slideLayouts/slideLayout7.xml"/></Relationships>
</file>

<file path=ppt/slides/_rels/slide167.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chart" Target="../charts/chart669.xml"/><Relationship Id="rId7" Type="http://schemas.openxmlformats.org/officeDocument/2006/relationships/chart" Target="../charts/chart673.xml"/><Relationship Id="rId2" Type="http://schemas.openxmlformats.org/officeDocument/2006/relationships/chart" Target="../charts/chart668.xml"/><Relationship Id="rId1" Type="http://schemas.openxmlformats.org/officeDocument/2006/relationships/slideLayout" Target="../slideLayouts/slideLayout7.xml"/><Relationship Id="rId6" Type="http://schemas.openxmlformats.org/officeDocument/2006/relationships/chart" Target="../charts/chart672.xml"/><Relationship Id="rId5" Type="http://schemas.openxmlformats.org/officeDocument/2006/relationships/chart" Target="../charts/chart671.xml"/><Relationship Id="rId4" Type="http://schemas.openxmlformats.org/officeDocument/2006/relationships/chart" Target="../charts/chart670.xml"/></Relationships>
</file>

<file path=ppt/slides/_rels/slide168.xml.rels><?xml version="1.0" encoding="UTF-8" standalone="yes"?>
<Relationships xmlns="http://schemas.openxmlformats.org/package/2006/relationships"><Relationship Id="rId8" Type="http://schemas.openxmlformats.org/officeDocument/2006/relationships/chart" Target="../charts/chart679.xml"/><Relationship Id="rId3" Type="http://schemas.openxmlformats.org/officeDocument/2006/relationships/chart" Target="../charts/chart675.xml"/><Relationship Id="rId7" Type="http://schemas.openxmlformats.org/officeDocument/2006/relationships/image" Target="../media/image24.png"/><Relationship Id="rId2" Type="http://schemas.openxmlformats.org/officeDocument/2006/relationships/chart" Target="../charts/chart674.xml"/><Relationship Id="rId1" Type="http://schemas.openxmlformats.org/officeDocument/2006/relationships/slideLayout" Target="../slideLayouts/slideLayout7.xml"/><Relationship Id="rId6" Type="http://schemas.openxmlformats.org/officeDocument/2006/relationships/chart" Target="../charts/chart678.xml"/><Relationship Id="rId5" Type="http://schemas.openxmlformats.org/officeDocument/2006/relationships/chart" Target="../charts/chart677.xml"/><Relationship Id="rId4" Type="http://schemas.openxmlformats.org/officeDocument/2006/relationships/chart" Target="../charts/chart676.xml"/></Relationships>
</file>

<file path=ppt/slides/_rels/slide169.xml.rels><?xml version="1.0" encoding="UTF-8" standalone="yes"?>
<Relationships xmlns="http://schemas.openxmlformats.org/package/2006/relationships"><Relationship Id="rId8" Type="http://schemas.openxmlformats.org/officeDocument/2006/relationships/chart" Target="../charts/chart685.xml"/><Relationship Id="rId3" Type="http://schemas.openxmlformats.org/officeDocument/2006/relationships/chart" Target="../charts/chart681.xml"/><Relationship Id="rId7" Type="http://schemas.openxmlformats.org/officeDocument/2006/relationships/chart" Target="../charts/chart684.xml"/><Relationship Id="rId2" Type="http://schemas.openxmlformats.org/officeDocument/2006/relationships/chart" Target="../charts/chart680.xml"/><Relationship Id="rId1" Type="http://schemas.openxmlformats.org/officeDocument/2006/relationships/slideLayout" Target="../slideLayouts/slideLayout7.xml"/><Relationship Id="rId6" Type="http://schemas.openxmlformats.org/officeDocument/2006/relationships/chart" Target="../charts/chart683.xml"/><Relationship Id="rId5" Type="http://schemas.openxmlformats.org/officeDocument/2006/relationships/image" Target="../media/image24.png"/><Relationship Id="rId4" Type="http://schemas.openxmlformats.org/officeDocument/2006/relationships/chart" Target="../charts/chart682.xml"/></Relationships>
</file>

<file path=ppt/slides/_rels/slide17.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7.xml"/></Relationships>
</file>

<file path=ppt/slides/_rels/slide170.xml.rels><?xml version="1.0" encoding="UTF-8" standalone="yes"?>
<Relationships xmlns="http://schemas.openxmlformats.org/package/2006/relationships"><Relationship Id="rId3" Type="http://schemas.openxmlformats.org/officeDocument/2006/relationships/chart" Target="../charts/chart687.xml"/><Relationship Id="rId7" Type="http://schemas.openxmlformats.org/officeDocument/2006/relationships/image" Target="../media/image24.png"/><Relationship Id="rId2" Type="http://schemas.openxmlformats.org/officeDocument/2006/relationships/chart" Target="../charts/chart686.xml"/><Relationship Id="rId1" Type="http://schemas.openxmlformats.org/officeDocument/2006/relationships/slideLayout" Target="../slideLayouts/slideLayout7.xml"/><Relationship Id="rId6" Type="http://schemas.openxmlformats.org/officeDocument/2006/relationships/chart" Target="../charts/chart690.xml"/><Relationship Id="rId5" Type="http://schemas.openxmlformats.org/officeDocument/2006/relationships/chart" Target="../charts/chart689.xml"/><Relationship Id="rId4" Type="http://schemas.openxmlformats.org/officeDocument/2006/relationships/chart" Target="../charts/chart688.xml"/></Relationships>
</file>

<file path=ppt/slides/_rels/slide17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7.xml"/></Relationships>
</file>

<file path=ppt/slides/_rels/slide172.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chart" Target="../charts/chart691.xml"/><Relationship Id="rId1" Type="http://schemas.openxmlformats.org/officeDocument/2006/relationships/slideLayout" Target="../slideLayouts/slideLayout7.xml"/><Relationship Id="rId6" Type="http://schemas.openxmlformats.org/officeDocument/2006/relationships/chart" Target="../charts/chart694.xml"/><Relationship Id="rId5" Type="http://schemas.openxmlformats.org/officeDocument/2006/relationships/chart" Target="../charts/chart693.xml"/><Relationship Id="rId4" Type="http://schemas.openxmlformats.org/officeDocument/2006/relationships/chart" Target="../charts/chart692.xml"/></Relationships>
</file>

<file path=ppt/slides/_rels/slide173.xml.rels><?xml version="1.0" encoding="UTF-8" standalone="yes"?>
<Relationships xmlns="http://schemas.openxmlformats.org/package/2006/relationships"><Relationship Id="rId3" Type="http://schemas.openxmlformats.org/officeDocument/2006/relationships/chart" Target="../charts/chart696.xml"/><Relationship Id="rId7" Type="http://schemas.openxmlformats.org/officeDocument/2006/relationships/chart" Target="../charts/chart699.xml"/><Relationship Id="rId2" Type="http://schemas.openxmlformats.org/officeDocument/2006/relationships/chart" Target="../charts/chart695.xml"/><Relationship Id="rId1" Type="http://schemas.openxmlformats.org/officeDocument/2006/relationships/slideLayout" Target="../slideLayouts/slideLayout7.xml"/><Relationship Id="rId6" Type="http://schemas.openxmlformats.org/officeDocument/2006/relationships/chart" Target="../charts/chart698.xml"/><Relationship Id="rId5" Type="http://schemas.openxmlformats.org/officeDocument/2006/relationships/image" Target="../media/image23.png"/><Relationship Id="rId4" Type="http://schemas.openxmlformats.org/officeDocument/2006/relationships/chart" Target="../charts/chart697.xml"/></Relationships>
</file>

<file path=ppt/slides/_rels/slide174.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23.png"/><Relationship Id="rId1" Type="http://schemas.openxmlformats.org/officeDocument/2006/relationships/slideLayout" Target="../slideLayouts/slideLayout7.xml"/></Relationships>
</file>

<file path=ppt/slides/_rels/slide175.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23.png"/><Relationship Id="rId1" Type="http://schemas.openxmlformats.org/officeDocument/2006/relationships/slideLayout" Target="../slideLayouts/slideLayout7.xml"/></Relationships>
</file>

<file path=ppt/slides/_rels/slide176.xml.rels><?xml version="1.0" encoding="UTF-8" standalone="yes"?>
<Relationships xmlns="http://schemas.openxmlformats.org/package/2006/relationships"><Relationship Id="rId8" Type="http://schemas.openxmlformats.org/officeDocument/2006/relationships/chart" Target="../charts/chart706.xml"/><Relationship Id="rId3" Type="http://schemas.openxmlformats.org/officeDocument/2006/relationships/chart" Target="../charts/chart701.xml"/><Relationship Id="rId7" Type="http://schemas.openxmlformats.org/officeDocument/2006/relationships/chart" Target="../charts/chart705.xml"/><Relationship Id="rId2" Type="http://schemas.openxmlformats.org/officeDocument/2006/relationships/chart" Target="../charts/chart700.xml"/><Relationship Id="rId1" Type="http://schemas.openxmlformats.org/officeDocument/2006/relationships/slideLayout" Target="../slideLayouts/slideLayout7.xml"/><Relationship Id="rId6" Type="http://schemas.openxmlformats.org/officeDocument/2006/relationships/chart" Target="../charts/chart704.xml"/><Relationship Id="rId5" Type="http://schemas.openxmlformats.org/officeDocument/2006/relationships/chart" Target="../charts/chart703.xml"/><Relationship Id="rId4" Type="http://schemas.openxmlformats.org/officeDocument/2006/relationships/chart" Target="../charts/chart702.xml"/><Relationship Id="rId9" Type="http://schemas.openxmlformats.org/officeDocument/2006/relationships/image" Target="../media/image23.png"/></Relationships>
</file>

<file path=ppt/slides/_rels/slide177.xml.rels><?xml version="1.0" encoding="UTF-8" standalone="yes"?>
<Relationships xmlns="http://schemas.openxmlformats.org/package/2006/relationships"><Relationship Id="rId8" Type="http://schemas.openxmlformats.org/officeDocument/2006/relationships/chart" Target="../charts/chart713.xml"/><Relationship Id="rId3" Type="http://schemas.openxmlformats.org/officeDocument/2006/relationships/chart" Target="../charts/chart708.xml"/><Relationship Id="rId7" Type="http://schemas.openxmlformats.org/officeDocument/2006/relationships/chart" Target="../charts/chart712.xml"/><Relationship Id="rId2" Type="http://schemas.openxmlformats.org/officeDocument/2006/relationships/chart" Target="../charts/chart707.xml"/><Relationship Id="rId1" Type="http://schemas.openxmlformats.org/officeDocument/2006/relationships/slideLayout" Target="../slideLayouts/slideLayout7.xml"/><Relationship Id="rId6" Type="http://schemas.openxmlformats.org/officeDocument/2006/relationships/chart" Target="../charts/chart711.xml"/><Relationship Id="rId11" Type="http://schemas.openxmlformats.org/officeDocument/2006/relationships/image" Target="../media/image23.png"/><Relationship Id="rId5" Type="http://schemas.openxmlformats.org/officeDocument/2006/relationships/chart" Target="../charts/chart710.xml"/><Relationship Id="rId10" Type="http://schemas.openxmlformats.org/officeDocument/2006/relationships/chart" Target="../charts/chart715.xml"/><Relationship Id="rId4" Type="http://schemas.openxmlformats.org/officeDocument/2006/relationships/chart" Target="../charts/chart709.xml"/><Relationship Id="rId9" Type="http://schemas.openxmlformats.org/officeDocument/2006/relationships/chart" Target="../charts/chart714.xml"/></Relationships>
</file>

<file path=ppt/slides/_rels/slide178.xml.rels><?xml version="1.0" encoding="UTF-8" standalone="yes"?>
<Relationships xmlns="http://schemas.openxmlformats.org/package/2006/relationships"><Relationship Id="rId8" Type="http://schemas.openxmlformats.org/officeDocument/2006/relationships/chart" Target="../charts/chart721.xml"/><Relationship Id="rId3" Type="http://schemas.openxmlformats.org/officeDocument/2006/relationships/chart" Target="../charts/chart716.xml"/><Relationship Id="rId7" Type="http://schemas.openxmlformats.org/officeDocument/2006/relationships/chart" Target="../charts/chart720.xml"/><Relationship Id="rId2" Type="http://schemas.openxmlformats.org/officeDocument/2006/relationships/notesSlide" Target="../notesSlides/notesSlide15.xml"/><Relationship Id="rId1" Type="http://schemas.openxmlformats.org/officeDocument/2006/relationships/slideLayout" Target="../slideLayouts/slideLayout7.xml"/><Relationship Id="rId6" Type="http://schemas.openxmlformats.org/officeDocument/2006/relationships/chart" Target="../charts/chart719.xml"/><Relationship Id="rId5" Type="http://schemas.openxmlformats.org/officeDocument/2006/relationships/chart" Target="../charts/chart718.xml"/><Relationship Id="rId4" Type="http://schemas.openxmlformats.org/officeDocument/2006/relationships/chart" Target="../charts/chart717.xml"/><Relationship Id="rId9" Type="http://schemas.openxmlformats.org/officeDocument/2006/relationships/image" Target="../media/image23.png"/></Relationships>
</file>

<file path=ppt/slides/_rels/slide179.xml.rels><?xml version="1.0" encoding="UTF-8" standalone="yes"?>
<Relationships xmlns="http://schemas.openxmlformats.org/package/2006/relationships"><Relationship Id="rId8" Type="http://schemas.openxmlformats.org/officeDocument/2006/relationships/chart" Target="../charts/chart727.xml"/><Relationship Id="rId3" Type="http://schemas.openxmlformats.org/officeDocument/2006/relationships/chart" Target="../charts/chart722.xml"/><Relationship Id="rId7" Type="http://schemas.openxmlformats.org/officeDocument/2006/relationships/chart" Target="../charts/chart726.xml"/><Relationship Id="rId12" Type="http://schemas.openxmlformats.org/officeDocument/2006/relationships/image" Target="../media/image23.png"/><Relationship Id="rId2" Type="http://schemas.openxmlformats.org/officeDocument/2006/relationships/notesSlide" Target="../notesSlides/notesSlide16.xml"/><Relationship Id="rId1" Type="http://schemas.openxmlformats.org/officeDocument/2006/relationships/slideLayout" Target="../slideLayouts/slideLayout7.xml"/><Relationship Id="rId6" Type="http://schemas.openxmlformats.org/officeDocument/2006/relationships/chart" Target="../charts/chart725.xml"/><Relationship Id="rId11" Type="http://schemas.openxmlformats.org/officeDocument/2006/relationships/chart" Target="../charts/chart730.xml"/><Relationship Id="rId5" Type="http://schemas.openxmlformats.org/officeDocument/2006/relationships/chart" Target="../charts/chart724.xml"/><Relationship Id="rId10" Type="http://schemas.openxmlformats.org/officeDocument/2006/relationships/chart" Target="../charts/chart729.xml"/><Relationship Id="rId4" Type="http://schemas.openxmlformats.org/officeDocument/2006/relationships/chart" Target="../charts/chart723.xml"/><Relationship Id="rId9" Type="http://schemas.openxmlformats.org/officeDocument/2006/relationships/chart" Target="../charts/chart728.xml"/></Relationships>
</file>

<file path=ppt/slides/_rels/slide18.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chart" Target="../charts/chart4.xml"/><Relationship Id="rId1" Type="http://schemas.openxmlformats.org/officeDocument/2006/relationships/slideLayout" Target="../slideLayouts/slideLayout7.xml"/><Relationship Id="rId6" Type="http://schemas.openxmlformats.org/officeDocument/2006/relationships/chart" Target="../charts/chart8.xml"/><Relationship Id="rId5" Type="http://schemas.openxmlformats.org/officeDocument/2006/relationships/chart" Target="../charts/chart7.xml"/><Relationship Id="rId4" Type="http://schemas.openxmlformats.org/officeDocument/2006/relationships/chart" Target="../charts/chart6.xml"/></Relationships>
</file>

<file path=ppt/slides/_rels/slide180.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chart" Target="../charts/chart731.xml"/><Relationship Id="rId1" Type="http://schemas.openxmlformats.org/officeDocument/2006/relationships/slideLayout" Target="../slideLayouts/slideLayout7.xml"/></Relationships>
</file>

<file path=ppt/slides/_rels/slide181.xml.rels><?xml version="1.0" encoding="UTF-8" standalone="yes"?>
<Relationships xmlns="http://schemas.openxmlformats.org/package/2006/relationships"><Relationship Id="rId8" Type="http://schemas.openxmlformats.org/officeDocument/2006/relationships/chart" Target="../charts/chart738.xml"/><Relationship Id="rId3" Type="http://schemas.openxmlformats.org/officeDocument/2006/relationships/chart" Target="../charts/chart733.xml"/><Relationship Id="rId7" Type="http://schemas.openxmlformats.org/officeDocument/2006/relationships/chart" Target="../charts/chart737.xml"/><Relationship Id="rId2" Type="http://schemas.openxmlformats.org/officeDocument/2006/relationships/chart" Target="../charts/chart732.xml"/><Relationship Id="rId1" Type="http://schemas.openxmlformats.org/officeDocument/2006/relationships/slideLayout" Target="../slideLayouts/slideLayout7.xml"/><Relationship Id="rId6" Type="http://schemas.openxmlformats.org/officeDocument/2006/relationships/chart" Target="../charts/chart736.xml"/><Relationship Id="rId11" Type="http://schemas.openxmlformats.org/officeDocument/2006/relationships/image" Target="../media/image23.png"/><Relationship Id="rId5" Type="http://schemas.openxmlformats.org/officeDocument/2006/relationships/chart" Target="../charts/chart735.xml"/><Relationship Id="rId10" Type="http://schemas.openxmlformats.org/officeDocument/2006/relationships/chart" Target="../charts/chart740.xml"/><Relationship Id="rId4" Type="http://schemas.openxmlformats.org/officeDocument/2006/relationships/chart" Target="../charts/chart734.xml"/><Relationship Id="rId9" Type="http://schemas.openxmlformats.org/officeDocument/2006/relationships/chart" Target="../charts/chart739.xml"/></Relationships>
</file>

<file path=ppt/slides/_rels/slide182.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chart" Target="../charts/chart741.xml"/><Relationship Id="rId1" Type="http://schemas.openxmlformats.org/officeDocument/2006/relationships/slideLayout" Target="../slideLayouts/slideLayout7.xml"/></Relationships>
</file>

<file path=ppt/slides/_rels/slide183.xml.rels><?xml version="1.0" encoding="UTF-8" standalone="yes"?>
<Relationships xmlns="http://schemas.openxmlformats.org/package/2006/relationships"><Relationship Id="rId8" Type="http://schemas.openxmlformats.org/officeDocument/2006/relationships/chart" Target="../charts/chart748.xml"/><Relationship Id="rId3" Type="http://schemas.openxmlformats.org/officeDocument/2006/relationships/chart" Target="../charts/chart743.xml"/><Relationship Id="rId7" Type="http://schemas.openxmlformats.org/officeDocument/2006/relationships/chart" Target="../charts/chart747.xml"/><Relationship Id="rId2" Type="http://schemas.openxmlformats.org/officeDocument/2006/relationships/chart" Target="../charts/chart742.xml"/><Relationship Id="rId1" Type="http://schemas.openxmlformats.org/officeDocument/2006/relationships/slideLayout" Target="../slideLayouts/slideLayout7.xml"/><Relationship Id="rId6" Type="http://schemas.openxmlformats.org/officeDocument/2006/relationships/chart" Target="../charts/chart746.xml"/><Relationship Id="rId11" Type="http://schemas.openxmlformats.org/officeDocument/2006/relationships/image" Target="../media/image23.png"/><Relationship Id="rId5" Type="http://schemas.openxmlformats.org/officeDocument/2006/relationships/chart" Target="../charts/chart745.xml"/><Relationship Id="rId10" Type="http://schemas.openxmlformats.org/officeDocument/2006/relationships/chart" Target="../charts/chart750.xml"/><Relationship Id="rId4" Type="http://schemas.openxmlformats.org/officeDocument/2006/relationships/chart" Target="../charts/chart744.xml"/><Relationship Id="rId9" Type="http://schemas.openxmlformats.org/officeDocument/2006/relationships/chart" Target="../charts/chart749.xml"/></Relationships>
</file>

<file path=ppt/slides/_rels/slide184.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chart" Target="../charts/chart751.xml"/><Relationship Id="rId1" Type="http://schemas.openxmlformats.org/officeDocument/2006/relationships/slideLayout" Target="../slideLayouts/slideLayout7.xml"/></Relationships>
</file>

<file path=ppt/slides/_rels/slide185.xml.rels><?xml version="1.0" encoding="UTF-8" standalone="yes"?>
<Relationships xmlns="http://schemas.openxmlformats.org/package/2006/relationships"><Relationship Id="rId8" Type="http://schemas.openxmlformats.org/officeDocument/2006/relationships/image" Target="../media/image23.png"/><Relationship Id="rId3" Type="http://schemas.openxmlformats.org/officeDocument/2006/relationships/chart" Target="../charts/chart753.xml"/><Relationship Id="rId7" Type="http://schemas.openxmlformats.org/officeDocument/2006/relationships/chart" Target="../charts/chart757.xml"/><Relationship Id="rId2" Type="http://schemas.openxmlformats.org/officeDocument/2006/relationships/chart" Target="../charts/chart752.xml"/><Relationship Id="rId1" Type="http://schemas.openxmlformats.org/officeDocument/2006/relationships/slideLayout" Target="../slideLayouts/slideLayout7.xml"/><Relationship Id="rId6" Type="http://schemas.openxmlformats.org/officeDocument/2006/relationships/chart" Target="../charts/chart756.xml"/><Relationship Id="rId5" Type="http://schemas.openxmlformats.org/officeDocument/2006/relationships/chart" Target="../charts/chart755.xml"/><Relationship Id="rId4" Type="http://schemas.openxmlformats.org/officeDocument/2006/relationships/chart" Target="../charts/chart754.xml"/></Relationships>
</file>

<file path=ppt/slides/_rels/slide186.xml.rels><?xml version="1.0" encoding="UTF-8" standalone="yes"?>
<Relationships xmlns="http://schemas.openxmlformats.org/package/2006/relationships"><Relationship Id="rId8" Type="http://schemas.openxmlformats.org/officeDocument/2006/relationships/chart" Target="../charts/chart763.xml"/><Relationship Id="rId3" Type="http://schemas.openxmlformats.org/officeDocument/2006/relationships/chart" Target="../charts/chart759.xml"/><Relationship Id="rId7" Type="http://schemas.openxmlformats.org/officeDocument/2006/relationships/image" Target="../media/image23.png"/><Relationship Id="rId2" Type="http://schemas.openxmlformats.org/officeDocument/2006/relationships/chart" Target="../charts/chart758.xml"/><Relationship Id="rId1" Type="http://schemas.openxmlformats.org/officeDocument/2006/relationships/slideLayout" Target="../slideLayouts/slideLayout7.xml"/><Relationship Id="rId6" Type="http://schemas.openxmlformats.org/officeDocument/2006/relationships/chart" Target="../charts/chart762.xml"/><Relationship Id="rId5" Type="http://schemas.openxmlformats.org/officeDocument/2006/relationships/chart" Target="../charts/chart761.xml"/><Relationship Id="rId4" Type="http://schemas.openxmlformats.org/officeDocument/2006/relationships/chart" Target="../charts/chart760.xml"/></Relationships>
</file>

<file path=ppt/slides/_rels/slide187.xml.rels><?xml version="1.0" encoding="UTF-8" standalone="yes"?>
<Relationships xmlns="http://schemas.openxmlformats.org/package/2006/relationships"><Relationship Id="rId3" Type="http://schemas.openxmlformats.org/officeDocument/2006/relationships/chart" Target="../charts/chart765.xml"/><Relationship Id="rId7" Type="http://schemas.openxmlformats.org/officeDocument/2006/relationships/image" Target="../media/image23.png"/><Relationship Id="rId2" Type="http://schemas.openxmlformats.org/officeDocument/2006/relationships/chart" Target="../charts/chart764.xml"/><Relationship Id="rId1" Type="http://schemas.openxmlformats.org/officeDocument/2006/relationships/slideLayout" Target="../slideLayouts/slideLayout7.xml"/><Relationship Id="rId6" Type="http://schemas.openxmlformats.org/officeDocument/2006/relationships/chart" Target="../charts/chart768.xml"/><Relationship Id="rId5" Type="http://schemas.openxmlformats.org/officeDocument/2006/relationships/chart" Target="../charts/chart767.xml"/><Relationship Id="rId4" Type="http://schemas.openxmlformats.org/officeDocument/2006/relationships/chart" Target="../charts/chart766.xml"/></Relationships>
</file>

<file path=ppt/slides/_rels/slide188.xml.rels><?xml version="1.0" encoding="UTF-8" standalone="yes"?>
<Relationships xmlns="http://schemas.openxmlformats.org/package/2006/relationships"><Relationship Id="rId3" Type="http://schemas.openxmlformats.org/officeDocument/2006/relationships/chart" Target="../charts/chart770.xml"/><Relationship Id="rId7" Type="http://schemas.openxmlformats.org/officeDocument/2006/relationships/image" Target="../media/image23.png"/><Relationship Id="rId2" Type="http://schemas.openxmlformats.org/officeDocument/2006/relationships/chart" Target="../charts/chart769.xml"/><Relationship Id="rId1" Type="http://schemas.openxmlformats.org/officeDocument/2006/relationships/slideLayout" Target="../slideLayouts/slideLayout7.xml"/><Relationship Id="rId6" Type="http://schemas.openxmlformats.org/officeDocument/2006/relationships/chart" Target="../charts/chart773.xml"/><Relationship Id="rId5" Type="http://schemas.openxmlformats.org/officeDocument/2006/relationships/chart" Target="../charts/chart772.xml"/><Relationship Id="rId4" Type="http://schemas.openxmlformats.org/officeDocument/2006/relationships/chart" Target="../charts/chart771.xml"/></Relationships>
</file>

<file path=ppt/slides/_rels/slide18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chart" Target="../charts/chart9.xml"/><Relationship Id="rId1" Type="http://schemas.openxmlformats.org/officeDocument/2006/relationships/slideLayout" Target="../slideLayouts/slideLayout7.xml"/><Relationship Id="rId6" Type="http://schemas.openxmlformats.org/officeDocument/2006/relationships/chart" Target="../charts/chart13.xml"/><Relationship Id="rId5" Type="http://schemas.openxmlformats.org/officeDocument/2006/relationships/chart" Target="../charts/chart12.xml"/><Relationship Id="rId4" Type="http://schemas.openxmlformats.org/officeDocument/2006/relationships/chart" Target="../charts/chart11.xml"/></Relationships>
</file>

<file path=ppt/slides/_rels/slide190.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chart" Target="../charts/chart774.xml"/><Relationship Id="rId1" Type="http://schemas.openxmlformats.org/officeDocument/2006/relationships/slideLayout" Target="../slideLayouts/slideLayout7.xml"/><Relationship Id="rId6" Type="http://schemas.openxmlformats.org/officeDocument/2006/relationships/chart" Target="../charts/chart777.xml"/><Relationship Id="rId5" Type="http://schemas.openxmlformats.org/officeDocument/2006/relationships/chart" Target="../charts/chart776.xml"/><Relationship Id="rId4" Type="http://schemas.openxmlformats.org/officeDocument/2006/relationships/chart" Target="../charts/chart775.xml"/></Relationships>
</file>

<file path=ppt/slides/_rels/slide191.xml.rels><?xml version="1.0" encoding="UTF-8" standalone="yes"?>
<Relationships xmlns="http://schemas.openxmlformats.org/package/2006/relationships"><Relationship Id="rId3" Type="http://schemas.openxmlformats.org/officeDocument/2006/relationships/chart" Target="../charts/chart779.xml"/><Relationship Id="rId7" Type="http://schemas.openxmlformats.org/officeDocument/2006/relationships/chart" Target="../charts/chart782.xml"/><Relationship Id="rId2" Type="http://schemas.openxmlformats.org/officeDocument/2006/relationships/chart" Target="../charts/chart778.xml"/><Relationship Id="rId1" Type="http://schemas.openxmlformats.org/officeDocument/2006/relationships/slideLayout" Target="../slideLayouts/slideLayout7.xml"/><Relationship Id="rId6" Type="http://schemas.openxmlformats.org/officeDocument/2006/relationships/chart" Target="../charts/chart781.xml"/><Relationship Id="rId5" Type="http://schemas.openxmlformats.org/officeDocument/2006/relationships/image" Target="../media/image25.png"/><Relationship Id="rId4" Type="http://schemas.openxmlformats.org/officeDocument/2006/relationships/chart" Target="../charts/chart780.xml"/></Relationships>
</file>

<file path=ppt/slides/_rels/slide192.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25.png"/><Relationship Id="rId1" Type="http://schemas.openxmlformats.org/officeDocument/2006/relationships/slideLayout" Target="../slideLayouts/slideLayout7.xml"/></Relationships>
</file>

<file path=ppt/slides/_rels/slide193.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25.png"/><Relationship Id="rId1" Type="http://schemas.openxmlformats.org/officeDocument/2006/relationships/slideLayout" Target="../slideLayouts/slideLayout7.xml"/></Relationships>
</file>

<file path=ppt/slides/_rels/slide194.xml.rels><?xml version="1.0" encoding="UTF-8" standalone="yes"?>
<Relationships xmlns="http://schemas.openxmlformats.org/package/2006/relationships"><Relationship Id="rId8" Type="http://schemas.openxmlformats.org/officeDocument/2006/relationships/chart" Target="../charts/chart789.xml"/><Relationship Id="rId3" Type="http://schemas.openxmlformats.org/officeDocument/2006/relationships/chart" Target="../charts/chart784.xml"/><Relationship Id="rId7" Type="http://schemas.openxmlformats.org/officeDocument/2006/relationships/chart" Target="../charts/chart788.xml"/><Relationship Id="rId2" Type="http://schemas.openxmlformats.org/officeDocument/2006/relationships/chart" Target="../charts/chart783.xml"/><Relationship Id="rId1" Type="http://schemas.openxmlformats.org/officeDocument/2006/relationships/slideLayout" Target="../slideLayouts/slideLayout7.xml"/><Relationship Id="rId6" Type="http://schemas.openxmlformats.org/officeDocument/2006/relationships/chart" Target="../charts/chart787.xml"/><Relationship Id="rId5" Type="http://schemas.openxmlformats.org/officeDocument/2006/relationships/chart" Target="../charts/chart786.xml"/><Relationship Id="rId4" Type="http://schemas.openxmlformats.org/officeDocument/2006/relationships/chart" Target="../charts/chart785.xml"/><Relationship Id="rId9" Type="http://schemas.openxmlformats.org/officeDocument/2006/relationships/image" Target="../media/image25.png"/></Relationships>
</file>

<file path=ppt/slides/_rels/slide195.xml.rels><?xml version="1.0" encoding="UTF-8" standalone="yes"?>
<Relationships xmlns="http://schemas.openxmlformats.org/package/2006/relationships"><Relationship Id="rId8" Type="http://schemas.openxmlformats.org/officeDocument/2006/relationships/chart" Target="../charts/chart796.xml"/><Relationship Id="rId3" Type="http://schemas.openxmlformats.org/officeDocument/2006/relationships/chart" Target="../charts/chart791.xml"/><Relationship Id="rId7" Type="http://schemas.openxmlformats.org/officeDocument/2006/relationships/chart" Target="../charts/chart795.xml"/><Relationship Id="rId2" Type="http://schemas.openxmlformats.org/officeDocument/2006/relationships/chart" Target="../charts/chart790.xml"/><Relationship Id="rId1" Type="http://schemas.openxmlformats.org/officeDocument/2006/relationships/slideLayout" Target="../slideLayouts/slideLayout7.xml"/><Relationship Id="rId6" Type="http://schemas.openxmlformats.org/officeDocument/2006/relationships/chart" Target="../charts/chart794.xml"/><Relationship Id="rId11" Type="http://schemas.openxmlformats.org/officeDocument/2006/relationships/image" Target="../media/image25.png"/><Relationship Id="rId5" Type="http://schemas.openxmlformats.org/officeDocument/2006/relationships/chart" Target="../charts/chart793.xml"/><Relationship Id="rId10" Type="http://schemas.openxmlformats.org/officeDocument/2006/relationships/chart" Target="../charts/chart798.xml"/><Relationship Id="rId4" Type="http://schemas.openxmlformats.org/officeDocument/2006/relationships/chart" Target="../charts/chart792.xml"/><Relationship Id="rId9" Type="http://schemas.openxmlformats.org/officeDocument/2006/relationships/chart" Target="../charts/chart797.xml"/></Relationships>
</file>

<file path=ppt/slides/_rels/slide196.xml.rels><?xml version="1.0" encoding="UTF-8" standalone="yes"?>
<Relationships xmlns="http://schemas.openxmlformats.org/package/2006/relationships"><Relationship Id="rId8" Type="http://schemas.openxmlformats.org/officeDocument/2006/relationships/chart" Target="../charts/chart804.xml"/><Relationship Id="rId3" Type="http://schemas.openxmlformats.org/officeDocument/2006/relationships/chart" Target="../charts/chart799.xml"/><Relationship Id="rId7" Type="http://schemas.openxmlformats.org/officeDocument/2006/relationships/chart" Target="../charts/chart803.xml"/><Relationship Id="rId2" Type="http://schemas.openxmlformats.org/officeDocument/2006/relationships/notesSlide" Target="../notesSlides/notesSlide17.xml"/><Relationship Id="rId1" Type="http://schemas.openxmlformats.org/officeDocument/2006/relationships/slideLayout" Target="../slideLayouts/slideLayout7.xml"/><Relationship Id="rId6" Type="http://schemas.openxmlformats.org/officeDocument/2006/relationships/chart" Target="../charts/chart802.xml"/><Relationship Id="rId5" Type="http://schemas.openxmlformats.org/officeDocument/2006/relationships/chart" Target="../charts/chart801.xml"/><Relationship Id="rId4" Type="http://schemas.openxmlformats.org/officeDocument/2006/relationships/chart" Target="../charts/chart800.xml"/><Relationship Id="rId9" Type="http://schemas.openxmlformats.org/officeDocument/2006/relationships/image" Target="../media/image25.png"/></Relationships>
</file>

<file path=ppt/slides/_rels/slide197.xml.rels><?xml version="1.0" encoding="UTF-8" standalone="yes"?>
<Relationships xmlns="http://schemas.openxmlformats.org/package/2006/relationships"><Relationship Id="rId8" Type="http://schemas.openxmlformats.org/officeDocument/2006/relationships/chart" Target="../charts/chart810.xml"/><Relationship Id="rId3" Type="http://schemas.openxmlformats.org/officeDocument/2006/relationships/chart" Target="../charts/chart805.xml"/><Relationship Id="rId7" Type="http://schemas.openxmlformats.org/officeDocument/2006/relationships/chart" Target="../charts/chart809.xml"/><Relationship Id="rId12" Type="http://schemas.openxmlformats.org/officeDocument/2006/relationships/image" Target="../media/image25.png"/><Relationship Id="rId2" Type="http://schemas.openxmlformats.org/officeDocument/2006/relationships/notesSlide" Target="../notesSlides/notesSlide18.xml"/><Relationship Id="rId1" Type="http://schemas.openxmlformats.org/officeDocument/2006/relationships/slideLayout" Target="../slideLayouts/slideLayout7.xml"/><Relationship Id="rId6" Type="http://schemas.openxmlformats.org/officeDocument/2006/relationships/chart" Target="../charts/chart808.xml"/><Relationship Id="rId11" Type="http://schemas.openxmlformats.org/officeDocument/2006/relationships/chart" Target="../charts/chart813.xml"/><Relationship Id="rId5" Type="http://schemas.openxmlformats.org/officeDocument/2006/relationships/chart" Target="../charts/chart807.xml"/><Relationship Id="rId10" Type="http://schemas.openxmlformats.org/officeDocument/2006/relationships/chart" Target="../charts/chart812.xml"/><Relationship Id="rId4" Type="http://schemas.openxmlformats.org/officeDocument/2006/relationships/chart" Target="../charts/chart806.xml"/><Relationship Id="rId9" Type="http://schemas.openxmlformats.org/officeDocument/2006/relationships/chart" Target="../charts/chart811.xml"/></Relationships>
</file>

<file path=ppt/slides/_rels/slide19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chart" Target="../charts/chart814.xml"/><Relationship Id="rId1" Type="http://schemas.openxmlformats.org/officeDocument/2006/relationships/slideLayout" Target="../slideLayouts/slideLayout7.xml"/></Relationships>
</file>

<file path=ppt/slides/_rels/slide199.xml.rels><?xml version="1.0" encoding="UTF-8" standalone="yes"?>
<Relationships xmlns="http://schemas.openxmlformats.org/package/2006/relationships"><Relationship Id="rId8" Type="http://schemas.openxmlformats.org/officeDocument/2006/relationships/chart" Target="../charts/chart821.xml"/><Relationship Id="rId3" Type="http://schemas.openxmlformats.org/officeDocument/2006/relationships/chart" Target="../charts/chart816.xml"/><Relationship Id="rId7" Type="http://schemas.openxmlformats.org/officeDocument/2006/relationships/chart" Target="../charts/chart820.xml"/><Relationship Id="rId2" Type="http://schemas.openxmlformats.org/officeDocument/2006/relationships/chart" Target="../charts/chart815.xml"/><Relationship Id="rId1" Type="http://schemas.openxmlformats.org/officeDocument/2006/relationships/slideLayout" Target="../slideLayouts/slideLayout7.xml"/><Relationship Id="rId6" Type="http://schemas.openxmlformats.org/officeDocument/2006/relationships/chart" Target="../charts/chart819.xml"/><Relationship Id="rId11" Type="http://schemas.openxmlformats.org/officeDocument/2006/relationships/image" Target="../media/image25.png"/><Relationship Id="rId5" Type="http://schemas.openxmlformats.org/officeDocument/2006/relationships/chart" Target="../charts/chart818.xml"/><Relationship Id="rId10" Type="http://schemas.openxmlformats.org/officeDocument/2006/relationships/chart" Target="../charts/chart823.xml"/><Relationship Id="rId4" Type="http://schemas.openxmlformats.org/officeDocument/2006/relationships/chart" Target="../charts/chart817.xml"/><Relationship Id="rId9" Type="http://schemas.openxmlformats.org/officeDocument/2006/relationships/chart" Target="../charts/chart82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0.xml.rels><?xml version="1.0" encoding="UTF-8" standalone="yes"?>
<Relationships xmlns="http://schemas.openxmlformats.org/package/2006/relationships"><Relationship Id="rId8" Type="http://schemas.openxmlformats.org/officeDocument/2006/relationships/image" Target="../media/image20.png"/><Relationship Id="rId3" Type="http://schemas.openxmlformats.org/officeDocument/2006/relationships/chart" Target="../charts/chart14.xml"/><Relationship Id="rId7" Type="http://schemas.openxmlformats.org/officeDocument/2006/relationships/chart" Target="../charts/chart16.xml"/><Relationship Id="rId2" Type="http://schemas.openxmlformats.org/officeDocument/2006/relationships/image" Target="../media/image17.png"/><Relationship Id="rId1" Type="http://schemas.openxmlformats.org/officeDocument/2006/relationships/slideLayout" Target="../slideLayouts/slideLayout5.xml"/><Relationship Id="rId6" Type="http://schemas.openxmlformats.org/officeDocument/2006/relationships/image" Target="../media/image19.png"/><Relationship Id="rId11" Type="http://schemas.openxmlformats.org/officeDocument/2006/relationships/chart" Target="../charts/chart18.xml"/><Relationship Id="rId5" Type="http://schemas.openxmlformats.org/officeDocument/2006/relationships/chart" Target="../charts/chart15.xml"/><Relationship Id="rId10" Type="http://schemas.openxmlformats.org/officeDocument/2006/relationships/image" Target="../media/image21.png"/><Relationship Id="rId4" Type="http://schemas.openxmlformats.org/officeDocument/2006/relationships/image" Target="../media/image18.png"/><Relationship Id="rId9" Type="http://schemas.openxmlformats.org/officeDocument/2006/relationships/chart" Target="../charts/chart17.xml"/></Relationships>
</file>

<file path=ppt/slides/_rels/slide200.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chart" Target="../charts/chart824.xml"/><Relationship Id="rId1" Type="http://schemas.openxmlformats.org/officeDocument/2006/relationships/slideLayout" Target="../slideLayouts/slideLayout7.xml"/></Relationships>
</file>

<file path=ppt/slides/_rels/slide201.xml.rels><?xml version="1.0" encoding="UTF-8" standalone="yes"?>
<Relationships xmlns="http://schemas.openxmlformats.org/package/2006/relationships"><Relationship Id="rId8" Type="http://schemas.openxmlformats.org/officeDocument/2006/relationships/chart" Target="../charts/chart831.xml"/><Relationship Id="rId3" Type="http://schemas.openxmlformats.org/officeDocument/2006/relationships/chart" Target="../charts/chart826.xml"/><Relationship Id="rId7" Type="http://schemas.openxmlformats.org/officeDocument/2006/relationships/chart" Target="../charts/chart830.xml"/><Relationship Id="rId2" Type="http://schemas.openxmlformats.org/officeDocument/2006/relationships/chart" Target="../charts/chart825.xml"/><Relationship Id="rId1" Type="http://schemas.openxmlformats.org/officeDocument/2006/relationships/slideLayout" Target="../slideLayouts/slideLayout7.xml"/><Relationship Id="rId6" Type="http://schemas.openxmlformats.org/officeDocument/2006/relationships/chart" Target="../charts/chart829.xml"/><Relationship Id="rId11" Type="http://schemas.openxmlformats.org/officeDocument/2006/relationships/image" Target="../media/image25.png"/><Relationship Id="rId5" Type="http://schemas.openxmlformats.org/officeDocument/2006/relationships/chart" Target="../charts/chart828.xml"/><Relationship Id="rId10" Type="http://schemas.openxmlformats.org/officeDocument/2006/relationships/chart" Target="../charts/chart833.xml"/><Relationship Id="rId4" Type="http://schemas.openxmlformats.org/officeDocument/2006/relationships/chart" Target="../charts/chart827.xml"/><Relationship Id="rId9" Type="http://schemas.openxmlformats.org/officeDocument/2006/relationships/chart" Target="../charts/chart832.xml"/></Relationships>
</file>

<file path=ppt/slides/_rels/slide20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chart" Target="../charts/chart834.xml"/><Relationship Id="rId1" Type="http://schemas.openxmlformats.org/officeDocument/2006/relationships/slideLayout" Target="../slideLayouts/slideLayout7.xml"/></Relationships>
</file>

<file path=ppt/slides/_rels/slide203.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chart" Target="../charts/chart836.xml"/><Relationship Id="rId7" Type="http://schemas.openxmlformats.org/officeDocument/2006/relationships/chart" Target="../charts/chart840.xml"/><Relationship Id="rId2" Type="http://schemas.openxmlformats.org/officeDocument/2006/relationships/chart" Target="../charts/chart835.xml"/><Relationship Id="rId1" Type="http://schemas.openxmlformats.org/officeDocument/2006/relationships/slideLayout" Target="../slideLayouts/slideLayout7.xml"/><Relationship Id="rId6" Type="http://schemas.openxmlformats.org/officeDocument/2006/relationships/chart" Target="../charts/chart839.xml"/><Relationship Id="rId5" Type="http://schemas.openxmlformats.org/officeDocument/2006/relationships/chart" Target="../charts/chart838.xml"/><Relationship Id="rId4" Type="http://schemas.openxmlformats.org/officeDocument/2006/relationships/chart" Target="../charts/chart837.xml"/></Relationships>
</file>

<file path=ppt/slides/_rels/slide204.xml.rels><?xml version="1.0" encoding="UTF-8" standalone="yes"?>
<Relationships xmlns="http://schemas.openxmlformats.org/package/2006/relationships"><Relationship Id="rId8" Type="http://schemas.openxmlformats.org/officeDocument/2006/relationships/chart" Target="../charts/chart846.xml"/><Relationship Id="rId3" Type="http://schemas.openxmlformats.org/officeDocument/2006/relationships/chart" Target="../charts/chart842.xml"/><Relationship Id="rId7" Type="http://schemas.openxmlformats.org/officeDocument/2006/relationships/image" Target="../media/image25.png"/><Relationship Id="rId2" Type="http://schemas.openxmlformats.org/officeDocument/2006/relationships/chart" Target="../charts/chart841.xml"/><Relationship Id="rId1" Type="http://schemas.openxmlformats.org/officeDocument/2006/relationships/slideLayout" Target="../slideLayouts/slideLayout7.xml"/><Relationship Id="rId6" Type="http://schemas.openxmlformats.org/officeDocument/2006/relationships/chart" Target="../charts/chart845.xml"/><Relationship Id="rId5" Type="http://schemas.openxmlformats.org/officeDocument/2006/relationships/chart" Target="../charts/chart844.xml"/><Relationship Id="rId4" Type="http://schemas.openxmlformats.org/officeDocument/2006/relationships/chart" Target="../charts/chart843.xml"/></Relationships>
</file>

<file path=ppt/slides/_rels/slide205.xml.rels><?xml version="1.0" encoding="UTF-8" standalone="yes"?>
<Relationships xmlns="http://schemas.openxmlformats.org/package/2006/relationships"><Relationship Id="rId3" Type="http://schemas.openxmlformats.org/officeDocument/2006/relationships/chart" Target="../charts/chart848.xml"/><Relationship Id="rId7" Type="http://schemas.openxmlformats.org/officeDocument/2006/relationships/image" Target="../media/image25.png"/><Relationship Id="rId2" Type="http://schemas.openxmlformats.org/officeDocument/2006/relationships/chart" Target="../charts/chart847.xml"/><Relationship Id="rId1" Type="http://schemas.openxmlformats.org/officeDocument/2006/relationships/slideLayout" Target="../slideLayouts/slideLayout7.xml"/><Relationship Id="rId6" Type="http://schemas.openxmlformats.org/officeDocument/2006/relationships/chart" Target="../charts/chart851.xml"/><Relationship Id="rId5" Type="http://schemas.openxmlformats.org/officeDocument/2006/relationships/chart" Target="../charts/chart850.xml"/><Relationship Id="rId4" Type="http://schemas.openxmlformats.org/officeDocument/2006/relationships/chart" Target="../charts/chart849.xml"/></Relationships>
</file>

<file path=ppt/slides/_rels/slide206.xml.rels><?xml version="1.0" encoding="UTF-8" standalone="yes"?>
<Relationships xmlns="http://schemas.openxmlformats.org/package/2006/relationships"><Relationship Id="rId3" Type="http://schemas.openxmlformats.org/officeDocument/2006/relationships/chart" Target="../charts/chart853.xml"/><Relationship Id="rId7" Type="http://schemas.openxmlformats.org/officeDocument/2006/relationships/image" Target="../media/image25.png"/><Relationship Id="rId2" Type="http://schemas.openxmlformats.org/officeDocument/2006/relationships/chart" Target="../charts/chart852.xml"/><Relationship Id="rId1" Type="http://schemas.openxmlformats.org/officeDocument/2006/relationships/slideLayout" Target="../slideLayouts/slideLayout7.xml"/><Relationship Id="rId6" Type="http://schemas.openxmlformats.org/officeDocument/2006/relationships/chart" Target="../charts/chart856.xml"/><Relationship Id="rId5" Type="http://schemas.openxmlformats.org/officeDocument/2006/relationships/chart" Target="../charts/chart855.xml"/><Relationship Id="rId4" Type="http://schemas.openxmlformats.org/officeDocument/2006/relationships/chart" Target="../charts/chart854.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1.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image" Target="../media/image22.png"/><Relationship Id="rId7" Type="http://schemas.openxmlformats.org/officeDocument/2006/relationships/image" Target="../media/image24.png"/><Relationship Id="rId2" Type="http://schemas.openxmlformats.org/officeDocument/2006/relationships/chart" Target="../charts/chart19.xml"/><Relationship Id="rId1" Type="http://schemas.openxmlformats.org/officeDocument/2006/relationships/slideLayout" Target="../slideLayouts/slideLayout5.xml"/><Relationship Id="rId6" Type="http://schemas.openxmlformats.org/officeDocument/2006/relationships/chart" Target="../charts/chart21.xml"/><Relationship Id="rId5" Type="http://schemas.openxmlformats.org/officeDocument/2006/relationships/image" Target="../media/image23.png"/><Relationship Id="rId4" Type="http://schemas.openxmlformats.org/officeDocument/2006/relationships/chart" Target="../charts/chart20.xml"/><Relationship Id="rId9" Type="http://schemas.openxmlformats.org/officeDocument/2006/relationships/chart" Target="../charts/chart22.xml"/></Relationships>
</file>

<file path=ppt/slides/_rels/slide22.xml.rels><?xml version="1.0" encoding="UTF-8" standalone="yes"?>
<Relationships xmlns="http://schemas.openxmlformats.org/package/2006/relationships"><Relationship Id="rId3" Type="http://schemas.openxmlformats.org/officeDocument/2006/relationships/chart" Target="../charts/chart24.xml"/><Relationship Id="rId2" Type="http://schemas.openxmlformats.org/officeDocument/2006/relationships/chart" Target="../charts/chart23.xml"/><Relationship Id="rId1" Type="http://schemas.openxmlformats.org/officeDocument/2006/relationships/slideLayout" Target="../slideLayouts/slideLayout7.xml"/><Relationship Id="rId6" Type="http://schemas.openxmlformats.org/officeDocument/2006/relationships/chart" Target="../charts/chart27.xml"/><Relationship Id="rId5" Type="http://schemas.openxmlformats.org/officeDocument/2006/relationships/chart" Target="../charts/chart26.xml"/><Relationship Id="rId4" Type="http://schemas.openxmlformats.org/officeDocument/2006/relationships/chart" Target="../charts/chart25.xml"/></Relationships>
</file>

<file path=ppt/slides/_rels/slide23.xml.rels><?xml version="1.0" encoding="UTF-8" standalone="yes"?>
<Relationships xmlns="http://schemas.openxmlformats.org/package/2006/relationships"><Relationship Id="rId3" Type="http://schemas.openxmlformats.org/officeDocument/2006/relationships/chart" Target="../charts/chart29.xml"/><Relationship Id="rId2" Type="http://schemas.openxmlformats.org/officeDocument/2006/relationships/chart" Target="../charts/chart28.xml"/><Relationship Id="rId1" Type="http://schemas.openxmlformats.org/officeDocument/2006/relationships/slideLayout" Target="../slideLayouts/slideLayout7.xml"/><Relationship Id="rId5" Type="http://schemas.openxmlformats.org/officeDocument/2006/relationships/chart" Target="../charts/chart31.xml"/><Relationship Id="rId4" Type="http://schemas.openxmlformats.org/officeDocument/2006/relationships/chart" Target="../charts/chart30.xml"/></Relationships>
</file>

<file path=ppt/slides/_rels/slide24.xml.rels><?xml version="1.0" encoding="UTF-8" standalone="yes"?>
<Relationships xmlns="http://schemas.openxmlformats.org/package/2006/relationships"><Relationship Id="rId8" Type="http://schemas.openxmlformats.org/officeDocument/2006/relationships/chart" Target="../charts/chart35.xml"/><Relationship Id="rId3" Type="http://schemas.openxmlformats.org/officeDocument/2006/relationships/image" Target="../media/image17.png"/><Relationship Id="rId7" Type="http://schemas.openxmlformats.org/officeDocument/2006/relationships/image" Target="../media/image19.png"/><Relationship Id="rId2" Type="http://schemas.openxmlformats.org/officeDocument/2006/relationships/chart" Target="../charts/chart32.xml"/><Relationship Id="rId1" Type="http://schemas.openxmlformats.org/officeDocument/2006/relationships/slideLayout" Target="../slideLayouts/slideLayout5.xml"/><Relationship Id="rId6" Type="http://schemas.openxmlformats.org/officeDocument/2006/relationships/chart" Target="../charts/chart34.xml"/><Relationship Id="rId11" Type="http://schemas.openxmlformats.org/officeDocument/2006/relationships/image" Target="../media/image21.png"/><Relationship Id="rId5" Type="http://schemas.openxmlformats.org/officeDocument/2006/relationships/image" Target="../media/image18.png"/><Relationship Id="rId10" Type="http://schemas.openxmlformats.org/officeDocument/2006/relationships/chart" Target="../charts/chart36.xml"/><Relationship Id="rId4" Type="http://schemas.openxmlformats.org/officeDocument/2006/relationships/chart" Target="../charts/chart33.xml"/><Relationship Id="rId9" Type="http://schemas.openxmlformats.org/officeDocument/2006/relationships/image" Target="../media/image20.png"/></Relationships>
</file>

<file path=ppt/slides/_rels/slide25.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chart" Target="../charts/chart38.xml"/><Relationship Id="rId7" Type="http://schemas.openxmlformats.org/officeDocument/2006/relationships/chart" Target="../charts/chart40.xml"/><Relationship Id="rId2" Type="http://schemas.openxmlformats.org/officeDocument/2006/relationships/chart" Target="../charts/chart37.xml"/><Relationship Id="rId1" Type="http://schemas.openxmlformats.org/officeDocument/2006/relationships/slideLayout" Target="../slideLayouts/slideLayout5.xml"/><Relationship Id="rId6" Type="http://schemas.openxmlformats.org/officeDocument/2006/relationships/image" Target="../media/image23.png"/><Relationship Id="rId5" Type="http://schemas.openxmlformats.org/officeDocument/2006/relationships/chart" Target="../charts/chart39.xml"/><Relationship Id="rId4" Type="http://schemas.openxmlformats.org/officeDocument/2006/relationships/image" Target="../media/image22.png"/><Relationship Id="rId9" Type="http://schemas.openxmlformats.org/officeDocument/2006/relationships/image" Target="../media/image25.png"/></Relationships>
</file>

<file path=ppt/slides/_rels/slide26.xml.rels><?xml version="1.0" encoding="UTF-8" standalone="yes"?>
<Relationships xmlns="http://schemas.openxmlformats.org/package/2006/relationships"><Relationship Id="rId8" Type="http://schemas.openxmlformats.org/officeDocument/2006/relationships/image" Target="../media/image31.png"/><Relationship Id="rId3" Type="http://schemas.openxmlformats.org/officeDocument/2006/relationships/image" Target="../media/image26.png"/><Relationship Id="rId7" Type="http://schemas.openxmlformats.org/officeDocument/2006/relationships/image" Target="../media/image30.png"/><Relationship Id="rId2" Type="http://schemas.openxmlformats.org/officeDocument/2006/relationships/chart" Target="../charts/chart41.xml"/><Relationship Id="rId1" Type="http://schemas.openxmlformats.org/officeDocument/2006/relationships/slideLayout" Target="../slideLayouts/slideLayout7.xml"/><Relationship Id="rId6" Type="http://schemas.openxmlformats.org/officeDocument/2006/relationships/image" Target="../media/image29.png"/><Relationship Id="rId11" Type="http://schemas.openxmlformats.org/officeDocument/2006/relationships/image" Target="../media/image34.png"/><Relationship Id="rId5" Type="http://schemas.openxmlformats.org/officeDocument/2006/relationships/image" Target="../media/image28.png"/><Relationship Id="rId10" Type="http://schemas.openxmlformats.org/officeDocument/2006/relationships/image" Target="../media/image33.png"/><Relationship Id="rId4" Type="http://schemas.openxmlformats.org/officeDocument/2006/relationships/image" Target="../media/image27.png"/><Relationship Id="rId9" Type="http://schemas.openxmlformats.org/officeDocument/2006/relationships/image" Target="../media/image32.png"/></Relationships>
</file>

<file path=ppt/slides/_rels/slide27.xml.rels><?xml version="1.0" encoding="UTF-8" standalone="yes"?>
<Relationships xmlns="http://schemas.openxmlformats.org/package/2006/relationships"><Relationship Id="rId8" Type="http://schemas.openxmlformats.org/officeDocument/2006/relationships/image" Target="../media/image31.png"/><Relationship Id="rId3" Type="http://schemas.openxmlformats.org/officeDocument/2006/relationships/image" Target="../media/image26.png"/><Relationship Id="rId7" Type="http://schemas.openxmlformats.org/officeDocument/2006/relationships/image" Target="../media/image30.png"/><Relationship Id="rId2" Type="http://schemas.openxmlformats.org/officeDocument/2006/relationships/chart" Target="../charts/chart42.xml"/><Relationship Id="rId1" Type="http://schemas.openxmlformats.org/officeDocument/2006/relationships/slideLayout" Target="../slideLayouts/slideLayout7.xml"/><Relationship Id="rId6" Type="http://schemas.openxmlformats.org/officeDocument/2006/relationships/image" Target="../media/image29.png"/><Relationship Id="rId11" Type="http://schemas.openxmlformats.org/officeDocument/2006/relationships/image" Target="../media/image34.png"/><Relationship Id="rId5" Type="http://schemas.openxmlformats.org/officeDocument/2006/relationships/image" Target="../media/image28.png"/><Relationship Id="rId10" Type="http://schemas.openxmlformats.org/officeDocument/2006/relationships/image" Target="../media/image33.png"/><Relationship Id="rId4" Type="http://schemas.openxmlformats.org/officeDocument/2006/relationships/image" Target="../media/image27.png"/><Relationship Id="rId9" Type="http://schemas.openxmlformats.org/officeDocument/2006/relationships/image" Target="../media/image32.png"/></Relationships>
</file>

<file path=ppt/slides/_rels/slide28.xml.rels><?xml version="1.0" encoding="UTF-8" standalone="yes"?>
<Relationships xmlns="http://schemas.openxmlformats.org/package/2006/relationships"><Relationship Id="rId3" Type="http://schemas.openxmlformats.org/officeDocument/2006/relationships/chart" Target="../charts/chart44.xml"/><Relationship Id="rId2" Type="http://schemas.openxmlformats.org/officeDocument/2006/relationships/chart" Target="../charts/chart43.xml"/><Relationship Id="rId1" Type="http://schemas.openxmlformats.org/officeDocument/2006/relationships/slideLayout" Target="../slideLayouts/slideLayout7.xml"/><Relationship Id="rId5" Type="http://schemas.openxmlformats.org/officeDocument/2006/relationships/chart" Target="../charts/chart46.xml"/><Relationship Id="rId4" Type="http://schemas.openxmlformats.org/officeDocument/2006/relationships/chart" Target="../charts/chart45.xml"/></Relationships>
</file>

<file path=ppt/slides/_rels/slide29.xml.rels><?xml version="1.0" encoding="UTF-8" standalone="yes"?>
<Relationships xmlns="http://schemas.openxmlformats.org/package/2006/relationships"><Relationship Id="rId3" Type="http://schemas.openxmlformats.org/officeDocument/2006/relationships/chart" Target="../charts/chart48.xml"/><Relationship Id="rId2" Type="http://schemas.openxmlformats.org/officeDocument/2006/relationships/chart" Target="../charts/chart47.xml"/><Relationship Id="rId1" Type="http://schemas.openxmlformats.org/officeDocument/2006/relationships/slideLayout" Target="../slideLayouts/slideLayout7.xml"/><Relationship Id="rId6" Type="http://schemas.openxmlformats.org/officeDocument/2006/relationships/chart" Target="../charts/chart51.xml"/><Relationship Id="rId5" Type="http://schemas.openxmlformats.org/officeDocument/2006/relationships/chart" Target="../charts/chart50.xml"/><Relationship Id="rId4" Type="http://schemas.openxmlformats.org/officeDocument/2006/relationships/chart" Target="../charts/chart49.xml"/></Relationships>
</file>

<file path=ppt/slides/_rels/slide3.xml.rels><?xml version="1.0" encoding="UTF-8" standalone="yes"?>
<Relationships xmlns="http://schemas.openxmlformats.org/package/2006/relationships"><Relationship Id="rId2" Type="http://schemas.openxmlformats.org/officeDocument/2006/relationships/image" Target="../media/image8.wmf"/><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8" Type="http://schemas.openxmlformats.org/officeDocument/2006/relationships/chart" Target="../charts/chart55.xml"/><Relationship Id="rId3" Type="http://schemas.openxmlformats.org/officeDocument/2006/relationships/image" Target="../media/image17.png"/><Relationship Id="rId7" Type="http://schemas.openxmlformats.org/officeDocument/2006/relationships/image" Target="../media/image19.png"/><Relationship Id="rId2" Type="http://schemas.openxmlformats.org/officeDocument/2006/relationships/chart" Target="../charts/chart52.xml"/><Relationship Id="rId1" Type="http://schemas.openxmlformats.org/officeDocument/2006/relationships/slideLayout" Target="../slideLayouts/slideLayout5.xml"/><Relationship Id="rId6" Type="http://schemas.openxmlformats.org/officeDocument/2006/relationships/chart" Target="../charts/chart54.xml"/><Relationship Id="rId11" Type="http://schemas.openxmlformats.org/officeDocument/2006/relationships/image" Target="../media/image21.png"/><Relationship Id="rId5" Type="http://schemas.openxmlformats.org/officeDocument/2006/relationships/image" Target="../media/image18.png"/><Relationship Id="rId10" Type="http://schemas.openxmlformats.org/officeDocument/2006/relationships/chart" Target="../charts/chart56.xml"/><Relationship Id="rId4" Type="http://schemas.openxmlformats.org/officeDocument/2006/relationships/chart" Target="../charts/chart53.xml"/><Relationship Id="rId9" Type="http://schemas.openxmlformats.org/officeDocument/2006/relationships/image" Target="../media/image20.png"/></Relationships>
</file>

<file path=ppt/slides/_rels/slide31.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image" Target="../media/image22.png"/><Relationship Id="rId7" Type="http://schemas.openxmlformats.org/officeDocument/2006/relationships/image" Target="../media/image24.png"/><Relationship Id="rId2" Type="http://schemas.openxmlformats.org/officeDocument/2006/relationships/chart" Target="../charts/chart57.xml"/><Relationship Id="rId1" Type="http://schemas.openxmlformats.org/officeDocument/2006/relationships/slideLayout" Target="../slideLayouts/slideLayout5.xml"/><Relationship Id="rId6" Type="http://schemas.openxmlformats.org/officeDocument/2006/relationships/chart" Target="../charts/chart59.xml"/><Relationship Id="rId5" Type="http://schemas.openxmlformats.org/officeDocument/2006/relationships/image" Target="../media/image23.png"/><Relationship Id="rId4" Type="http://schemas.openxmlformats.org/officeDocument/2006/relationships/chart" Target="../charts/chart58.xml"/><Relationship Id="rId9" Type="http://schemas.openxmlformats.org/officeDocument/2006/relationships/chart" Target="../charts/chart60.xml"/></Relationships>
</file>

<file path=ppt/slides/_rels/slide32.xml.rels><?xml version="1.0" encoding="UTF-8" standalone="yes"?>
<Relationships xmlns="http://schemas.openxmlformats.org/package/2006/relationships"><Relationship Id="rId8" Type="http://schemas.openxmlformats.org/officeDocument/2006/relationships/image" Target="../media/image31.png"/><Relationship Id="rId3" Type="http://schemas.openxmlformats.org/officeDocument/2006/relationships/image" Target="../media/image26.png"/><Relationship Id="rId7" Type="http://schemas.openxmlformats.org/officeDocument/2006/relationships/image" Target="../media/image30.png"/><Relationship Id="rId2" Type="http://schemas.openxmlformats.org/officeDocument/2006/relationships/chart" Target="../charts/chart61.xml"/><Relationship Id="rId1" Type="http://schemas.openxmlformats.org/officeDocument/2006/relationships/slideLayout" Target="../slideLayouts/slideLayout7.xml"/><Relationship Id="rId6" Type="http://schemas.openxmlformats.org/officeDocument/2006/relationships/image" Target="../media/image29.png"/><Relationship Id="rId11" Type="http://schemas.openxmlformats.org/officeDocument/2006/relationships/image" Target="../media/image34.png"/><Relationship Id="rId5" Type="http://schemas.openxmlformats.org/officeDocument/2006/relationships/image" Target="../media/image28.png"/><Relationship Id="rId10" Type="http://schemas.openxmlformats.org/officeDocument/2006/relationships/image" Target="../media/image33.png"/><Relationship Id="rId4" Type="http://schemas.openxmlformats.org/officeDocument/2006/relationships/image" Target="../media/image27.png"/><Relationship Id="rId9" Type="http://schemas.openxmlformats.org/officeDocument/2006/relationships/image" Target="../media/image32.png"/></Relationships>
</file>

<file path=ppt/slides/_rels/slide33.xml.rels><?xml version="1.0" encoding="UTF-8" standalone="yes"?>
<Relationships xmlns="http://schemas.openxmlformats.org/package/2006/relationships"><Relationship Id="rId3" Type="http://schemas.openxmlformats.org/officeDocument/2006/relationships/chart" Target="../charts/chart63.xml"/><Relationship Id="rId2" Type="http://schemas.openxmlformats.org/officeDocument/2006/relationships/chart" Target="../charts/chart62.xml"/><Relationship Id="rId1" Type="http://schemas.openxmlformats.org/officeDocument/2006/relationships/slideLayout" Target="../slideLayouts/slideLayout7.xml"/><Relationship Id="rId6" Type="http://schemas.openxmlformats.org/officeDocument/2006/relationships/chart" Target="../charts/chart66.xml"/><Relationship Id="rId5" Type="http://schemas.openxmlformats.org/officeDocument/2006/relationships/chart" Target="../charts/chart65.xml"/><Relationship Id="rId4" Type="http://schemas.openxmlformats.org/officeDocument/2006/relationships/chart" Target="../charts/chart64.xml"/></Relationships>
</file>

<file path=ppt/slides/_rels/slide34.xml.rels><?xml version="1.0" encoding="UTF-8" standalone="yes"?>
<Relationships xmlns="http://schemas.openxmlformats.org/package/2006/relationships"><Relationship Id="rId3" Type="http://schemas.openxmlformats.org/officeDocument/2006/relationships/chart" Target="../charts/chart68.xml"/><Relationship Id="rId7" Type="http://schemas.openxmlformats.org/officeDocument/2006/relationships/chart" Target="../charts/chart72.xml"/><Relationship Id="rId2" Type="http://schemas.openxmlformats.org/officeDocument/2006/relationships/chart" Target="../charts/chart67.xml"/><Relationship Id="rId1" Type="http://schemas.openxmlformats.org/officeDocument/2006/relationships/slideLayout" Target="../slideLayouts/slideLayout7.xml"/><Relationship Id="rId6" Type="http://schemas.openxmlformats.org/officeDocument/2006/relationships/chart" Target="../charts/chart71.xml"/><Relationship Id="rId5" Type="http://schemas.openxmlformats.org/officeDocument/2006/relationships/chart" Target="../charts/chart70.xml"/><Relationship Id="rId4" Type="http://schemas.openxmlformats.org/officeDocument/2006/relationships/chart" Target="../charts/chart69.xml"/></Relationships>
</file>

<file path=ppt/slides/_rels/slide35.xml.rels><?xml version="1.0" encoding="UTF-8" standalone="yes"?>
<Relationships xmlns="http://schemas.openxmlformats.org/package/2006/relationships"><Relationship Id="rId8" Type="http://schemas.openxmlformats.org/officeDocument/2006/relationships/chart" Target="../charts/chart75.xml"/><Relationship Id="rId3" Type="http://schemas.openxmlformats.org/officeDocument/2006/relationships/chart" Target="../charts/chart74.xml"/><Relationship Id="rId7" Type="http://schemas.openxmlformats.org/officeDocument/2006/relationships/image" Target="../media/image20.png"/><Relationship Id="rId2" Type="http://schemas.openxmlformats.org/officeDocument/2006/relationships/chart" Target="../charts/chart73.xml"/><Relationship Id="rId1" Type="http://schemas.openxmlformats.org/officeDocument/2006/relationships/slideLayout" Target="../slideLayouts/slideLayout5.xml"/><Relationship Id="rId6" Type="http://schemas.openxmlformats.org/officeDocument/2006/relationships/image" Target="../media/image19.png"/><Relationship Id="rId11" Type="http://schemas.openxmlformats.org/officeDocument/2006/relationships/chart" Target="../charts/chart77.xml"/><Relationship Id="rId5" Type="http://schemas.openxmlformats.org/officeDocument/2006/relationships/image" Target="../media/image18.png"/><Relationship Id="rId10" Type="http://schemas.openxmlformats.org/officeDocument/2006/relationships/chart" Target="../charts/chart76.xml"/><Relationship Id="rId4" Type="http://schemas.openxmlformats.org/officeDocument/2006/relationships/image" Target="../media/image17.png"/><Relationship Id="rId9" Type="http://schemas.openxmlformats.org/officeDocument/2006/relationships/image" Target="../media/image21.png"/></Relationships>
</file>

<file path=ppt/slides/_rels/slide36.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chart" Target="../charts/chart79.xml"/><Relationship Id="rId7" Type="http://schemas.openxmlformats.org/officeDocument/2006/relationships/chart" Target="../charts/chart81.xml"/><Relationship Id="rId2" Type="http://schemas.openxmlformats.org/officeDocument/2006/relationships/chart" Target="../charts/chart78.xml"/><Relationship Id="rId1" Type="http://schemas.openxmlformats.org/officeDocument/2006/relationships/slideLayout" Target="../slideLayouts/slideLayout5.xml"/><Relationship Id="rId6" Type="http://schemas.openxmlformats.org/officeDocument/2006/relationships/image" Target="../media/image23.png"/><Relationship Id="rId5" Type="http://schemas.openxmlformats.org/officeDocument/2006/relationships/chart" Target="../charts/chart80.xml"/><Relationship Id="rId4" Type="http://schemas.openxmlformats.org/officeDocument/2006/relationships/image" Target="../media/image22.png"/><Relationship Id="rId9" Type="http://schemas.openxmlformats.org/officeDocument/2006/relationships/image" Target="../media/image25.png"/></Relationships>
</file>

<file path=ppt/slides/_rels/slide37.xml.rels><?xml version="1.0" encoding="UTF-8" standalone="yes"?>
<Relationships xmlns="http://schemas.openxmlformats.org/package/2006/relationships"><Relationship Id="rId3" Type="http://schemas.openxmlformats.org/officeDocument/2006/relationships/chart" Target="../charts/chart83.xml"/><Relationship Id="rId2" Type="http://schemas.openxmlformats.org/officeDocument/2006/relationships/chart" Target="../charts/chart82.xml"/><Relationship Id="rId1" Type="http://schemas.openxmlformats.org/officeDocument/2006/relationships/slideLayout" Target="../slideLayouts/slideLayout7.xml"/><Relationship Id="rId5" Type="http://schemas.openxmlformats.org/officeDocument/2006/relationships/chart" Target="../charts/chart85.xml"/><Relationship Id="rId4" Type="http://schemas.openxmlformats.org/officeDocument/2006/relationships/chart" Target="../charts/chart84.xml"/></Relationships>
</file>

<file path=ppt/slides/_rels/slide38.xml.rels><?xml version="1.0" encoding="UTF-8" standalone="yes"?>
<Relationships xmlns="http://schemas.openxmlformats.org/package/2006/relationships"><Relationship Id="rId3" Type="http://schemas.openxmlformats.org/officeDocument/2006/relationships/chart" Target="../charts/chart87.xml"/><Relationship Id="rId2" Type="http://schemas.openxmlformats.org/officeDocument/2006/relationships/chart" Target="../charts/chart86.xml"/><Relationship Id="rId1" Type="http://schemas.openxmlformats.org/officeDocument/2006/relationships/slideLayout" Target="../slideLayouts/slideLayout7.xml"/><Relationship Id="rId5" Type="http://schemas.openxmlformats.org/officeDocument/2006/relationships/chart" Target="../charts/chart89.xml"/><Relationship Id="rId4" Type="http://schemas.openxmlformats.org/officeDocument/2006/relationships/chart" Target="../charts/chart88.xml"/></Relationships>
</file>

<file path=ppt/slides/_rels/slide39.xml.rels><?xml version="1.0" encoding="UTF-8" standalone="yes"?>
<Relationships xmlns="http://schemas.openxmlformats.org/package/2006/relationships"><Relationship Id="rId3" Type="http://schemas.openxmlformats.org/officeDocument/2006/relationships/chart" Target="../charts/chart91.xml"/><Relationship Id="rId2" Type="http://schemas.openxmlformats.org/officeDocument/2006/relationships/chart" Target="../charts/chart90.xml"/><Relationship Id="rId1" Type="http://schemas.openxmlformats.org/officeDocument/2006/relationships/slideLayout" Target="../slideLayouts/slideLayout7.xml"/><Relationship Id="rId6" Type="http://schemas.openxmlformats.org/officeDocument/2006/relationships/chart" Target="../charts/chart94.xml"/><Relationship Id="rId5" Type="http://schemas.openxmlformats.org/officeDocument/2006/relationships/chart" Target="../charts/chart93.xml"/><Relationship Id="rId4" Type="http://schemas.openxmlformats.org/officeDocument/2006/relationships/chart" Target="../charts/chart9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0.xml.rels><?xml version="1.0" encoding="UTF-8" standalone="yes"?>
<Relationships xmlns="http://schemas.openxmlformats.org/package/2006/relationships"><Relationship Id="rId8" Type="http://schemas.openxmlformats.org/officeDocument/2006/relationships/image" Target="../media/image20.png"/><Relationship Id="rId3" Type="http://schemas.openxmlformats.org/officeDocument/2006/relationships/image" Target="../media/image17.png"/><Relationship Id="rId7" Type="http://schemas.openxmlformats.org/officeDocument/2006/relationships/image" Target="../media/image19.png"/><Relationship Id="rId2" Type="http://schemas.openxmlformats.org/officeDocument/2006/relationships/chart" Target="../charts/chart95.xml"/><Relationship Id="rId1" Type="http://schemas.openxmlformats.org/officeDocument/2006/relationships/slideLayout" Target="../slideLayouts/slideLayout5.xml"/><Relationship Id="rId6" Type="http://schemas.openxmlformats.org/officeDocument/2006/relationships/chart" Target="../charts/chart97.xml"/><Relationship Id="rId11" Type="http://schemas.openxmlformats.org/officeDocument/2006/relationships/chart" Target="../charts/chart99.xml"/><Relationship Id="rId5" Type="http://schemas.openxmlformats.org/officeDocument/2006/relationships/image" Target="../media/image18.png"/><Relationship Id="rId10" Type="http://schemas.openxmlformats.org/officeDocument/2006/relationships/image" Target="../media/image21.png"/><Relationship Id="rId4" Type="http://schemas.openxmlformats.org/officeDocument/2006/relationships/chart" Target="../charts/chart96.xml"/><Relationship Id="rId9" Type="http://schemas.openxmlformats.org/officeDocument/2006/relationships/chart" Target="../charts/chart98.xml"/></Relationships>
</file>

<file path=ppt/slides/_rels/slide41.xml.rels><?xml version="1.0" encoding="UTF-8" standalone="yes"?>
<Relationships xmlns="http://schemas.openxmlformats.org/package/2006/relationships"><Relationship Id="rId8" Type="http://schemas.openxmlformats.org/officeDocument/2006/relationships/chart" Target="../charts/chart102.xml"/><Relationship Id="rId3" Type="http://schemas.openxmlformats.org/officeDocument/2006/relationships/image" Target="../media/image23.png"/><Relationship Id="rId7" Type="http://schemas.openxmlformats.org/officeDocument/2006/relationships/chart" Target="../charts/chart101.xml"/><Relationship Id="rId2" Type="http://schemas.openxmlformats.org/officeDocument/2006/relationships/image" Target="../media/image22.png"/><Relationship Id="rId1" Type="http://schemas.openxmlformats.org/officeDocument/2006/relationships/slideLayout" Target="../slideLayouts/slideLayout5.xml"/><Relationship Id="rId6" Type="http://schemas.openxmlformats.org/officeDocument/2006/relationships/chart" Target="../charts/chart100.xml"/><Relationship Id="rId5" Type="http://schemas.openxmlformats.org/officeDocument/2006/relationships/image" Target="../media/image25.png"/><Relationship Id="rId4" Type="http://schemas.openxmlformats.org/officeDocument/2006/relationships/image" Target="../media/image24.png"/><Relationship Id="rId9" Type="http://schemas.openxmlformats.org/officeDocument/2006/relationships/chart" Target="../charts/chart103.xml"/></Relationships>
</file>

<file path=ppt/slides/_rels/slide42.xml.rels><?xml version="1.0" encoding="UTF-8" standalone="yes"?>
<Relationships xmlns="http://schemas.openxmlformats.org/package/2006/relationships"><Relationship Id="rId3" Type="http://schemas.openxmlformats.org/officeDocument/2006/relationships/chart" Target="../charts/chart105.xml"/><Relationship Id="rId2" Type="http://schemas.openxmlformats.org/officeDocument/2006/relationships/chart" Target="../charts/chart104.xml"/><Relationship Id="rId1" Type="http://schemas.openxmlformats.org/officeDocument/2006/relationships/slideLayout" Target="../slideLayouts/slideLayout7.xml"/><Relationship Id="rId4" Type="http://schemas.openxmlformats.org/officeDocument/2006/relationships/chart" Target="../charts/chart106.xml"/></Relationships>
</file>

<file path=ppt/slides/_rels/slide43.xml.rels><?xml version="1.0" encoding="UTF-8" standalone="yes"?>
<Relationships xmlns="http://schemas.openxmlformats.org/package/2006/relationships"><Relationship Id="rId3" Type="http://schemas.openxmlformats.org/officeDocument/2006/relationships/chart" Target="../charts/chart108.xml"/><Relationship Id="rId2" Type="http://schemas.openxmlformats.org/officeDocument/2006/relationships/chart" Target="../charts/chart107.xml"/><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image" Target="../media/image20.png"/><Relationship Id="rId7" Type="http://schemas.openxmlformats.org/officeDocument/2006/relationships/image" Target="../media/image22.png"/><Relationship Id="rId2" Type="http://schemas.openxmlformats.org/officeDocument/2006/relationships/image" Target="../media/image17.png"/><Relationship Id="rId1" Type="http://schemas.openxmlformats.org/officeDocument/2006/relationships/slideLayout" Target="../slideLayouts/slideLayout2.xml"/><Relationship Id="rId6" Type="http://schemas.openxmlformats.org/officeDocument/2006/relationships/image" Target="../media/image19.png"/><Relationship Id="rId5" Type="http://schemas.openxmlformats.org/officeDocument/2006/relationships/image" Target="../media/image21.png"/><Relationship Id="rId10" Type="http://schemas.openxmlformats.org/officeDocument/2006/relationships/image" Target="../media/image25.png"/><Relationship Id="rId4" Type="http://schemas.openxmlformats.org/officeDocument/2006/relationships/image" Target="../media/image18.png"/><Relationship Id="rId9" Type="http://schemas.openxmlformats.org/officeDocument/2006/relationships/image" Target="../media/image23.png"/></Relationships>
</file>

<file path=ppt/slides/_rels/slide4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3" Type="http://schemas.openxmlformats.org/officeDocument/2006/relationships/chart" Target="../charts/chart110.xml"/><Relationship Id="rId2" Type="http://schemas.openxmlformats.org/officeDocument/2006/relationships/chart" Target="../charts/chart109.xml"/><Relationship Id="rId1" Type="http://schemas.openxmlformats.org/officeDocument/2006/relationships/slideLayout" Target="../slideLayouts/slideLayout7.xml"/><Relationship Id="rId6" Type="http://schemas.openxmlformats.org/officeDocument/2006/relationships/chart" Target="../charts/chart112.xml"/><Relationship Id="rId5" Type="http://schemas.openxmlformats.org/officeDocument/2006/relationships/image" Target="../media/image17.png"/><Relationship Id="rId4" Type="http://schemas.openxmlformats.org/officeDocument/2006/relationships/chart" Target="../charts/chart111.xml"/></Relationships>
</file>

<file path=ppt/slides/_rels/slide47.xml.rels><?xml version="1.0" encoding="UTF-8" standalone="yes"?>
<Relationships xmlns="http://schemas.openxmlformats.org/package/2006/relationships"><Relationship Id="rId3" Type="http://schemas.openxmlformats.org/officeDocument/2006/relationships/chart" Target="../charts/chart114.xml"/><Relationship Id="rId7" Type="http://schemas.openxmlformats.org/officeDocument/2006/relationships/chart" Target="../charts/chart117.xml"/><Relationship Id="rId2" Type="http://schemas.openxmlformats.org/officeDocument/2006/relationships/chart" Target="../charts/chart113.xml"/><Relationship Id="rId1" Type="http://schemas.openxmlformats.org/officeDocument/2006/relationships/slideLayout" Target="../slideLayouts/slideLayout7.xml"/><Relationship Id="rId6" Type="http://schemas.openxmlformats.org/officeDocument/2006/relationships/image" Target="../media/image17.png"/><Relationship Id="rId5" Type="http://schemas.openxmlformats.org/officeDocument/2006/relationships/chart" Target="../charts/chart116.xml"/><Relationship Id="rId4" Type="http://schemas.openxmlformats.org/officeDocument/2006/relationships/chart" Target="../charts/chart115.xml"/></Relationships>
</file>

<file path=ppt/slides/_rels/slide48.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3" Type="http://schemas.openxmlformats.org/officeDocument/2006/relationships/image" Target="../media/image8.wmf"/><Relationship Id="rId2" Type="http://schemas.openxmlformats.org/officeDocument/2006/relationships/image" Target="../media/image9.wmf"/><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8" Type="http://schemas.openxmlformats.org/officeDocument/2006/relationships/chart" Target="../charts/chart123.xml"/><Relationship Id="rId3" Type="http://schemas.openxmlformats.org/officeDocument/2006/relationships/chart" Target="../charts/chart118.xml"/><Relationship Id="rId7" Type="http://schemas.openxmlformats.org/officeDocument/2006/relationships/chart" Target="../charts/chart122.xml"/><Relationship Id="rId2" Type="http://schemas.openxmlformats.org/officeDocument/2006/relationships/image" Target="../media/image17.png"/><Relationship Id="rId1" Type="http://schemas.openxmlformats.org/officeDocument/2006/relationships/slideLayout" Target="../slideLayouts/slideLayout7.xml"/><Relationship Id="rId6" Type="http://schemas.openxmlformats.org/officeDocument/2006/relationships/chart" Target="../charts/chart121.xml"/><Relationship Id="rId5" Type="http://schemas.openxmlformats.org/officeDocument/2006/relationships/chart" Target="../charts/chart120.xml"/><Relationship Id="rId4" Type="http://schemas.openxmlformats.org/officeDocument/2006/relationships/chart" Target="../charts/chart119.xml"/><Relationship Id="rId9" Type="http://schemas.openxmlformats.org/officeDocument/2006/relationships/chart" Target="../charts/chart124.xml"/></Relationships>
</file>

<file path=ppt/slides/_rels/slide51.xml.rels><?xml version="1.0" encoding="UTF-8" standalone="yes"?>
<Relationships xmlns="http://schemas.openxmlformats.org/package/2006/relationships"><Relationship Id="rId8" Type="http://schemas.openxmlformats.org/officeDocument/2006/relationships/chart" Target="../charts/chart130.xml"/><Relationship Id="rId3" Type="http://schemas.openxmlformats.org/officeDocument/2006/relationships/chart" Target="../charts/chart125.xml"/><Relationship Id="rId7" Type="http://schemas.openxmlformats.org/officeDocument/2006/relationships/chart" Target="../charts/chart129.xml"/><Relationship Id="rId2" Type="http://schemas.openxmlformats.org/officeDocument/2006/relationships/image" Target="../media/image17.png"/><Relationship Id="rId1" Type="http://schemas.openxmlformats.org/officeDocument/2006/relationships/slideLayout" Target="../slideLayouts/slideLayout7.xml"/><Relationship Id="rId6" Type="http://schemas.openxmlformats.org/officeDocument/2006/relationships/chart" Target="../charts/chart128.xml"/><Relationship Id="rId11" Type="http://schemas.openxmlformats.org/officeDocument/2006/relationships/chart" Target="../charts/chart133.xml"/><Relationship Id="rId5" Type="http://schemas.openxmlformats.org/officeDocument/2006/relationships/chart" Target="../charts/chart127.xml"/><Relationship Id="rId10" Type="http://schemas.openxmlformats.org/officeDocument/2006/relationships/chart" Target="../charts/chart132.xml"/><Relationship Id="rId4" Type="http://schemas.openxmlformats.org/officeDocument/2006/relationships/chart" Target="../charts/chart126.xml"/><Relationship Id="rId9" Type="http://schemas.openxmlformats.org/officeDocument/2006/relationships/chart" Target="../charts/chart131.xml"/></Relationships>
</file>

<file path=ppt/slides/_rels/slide52.xml.rels><?xml version="1.0" encoding="UTF-8" standalone="yes"?>
<Relationships xmlns="http://schemas.openxmlformats.org/package/2006/relationships"><Relationship Id="rId8" Type="http://schemas.openxmlformats.org/officeDocument/2006/relationships/chart" Target="../charts/chart138.xml"/><Relationship Id="rId3" Type="http://schemas.openxmlformats.org/officeDocument/2006/relationships/image" Target="../media/image17.png"/><Relationship Id="rId7" Type="http://schemas.openxmlformats.org/officeDocument/2006/relationships/chart" Target="../charts/chart137.xml"/><Relationship Id="rId2" Type="http://schemas.openxmlformats.org/officeDocument/2006/relationships/notesSlide" Target="../notesSlides/notesSlide1.xml"/><Relationship Id="rId1" Type="http://schemas.openxmlformats.org/officeDocument/2006/relationships/slideLayout" Target="../slideLayouts/slideLayout7.xml"/><Relationship Id="rId6" Type="http://schemas.openxmlformats.org/officeDocument/2006/relationships/chart" Target="../charts/chart136.xml"/><Relationship Id="rId5" Type="http://schemas.openxmlformats.org/officeDocument/2006/relationships/chart" Target="../charts/chart135.xml"/><Relationship Id="rId4" Type="http://schemas.openxmlformats.org/officeDocument/2006/relationships/chart" Target="../charts/chart134.xml"/><Relationship Id="rId9" Type="http://schemas.openxmlformats.org/officeDocument/2006/relationships/chart" Target="../charts/chart139.xml"/></Relationships>
</file>

<file path=ppt/slides/_rels/slide53.xml.rels><?xml version="1.0" encoding="UTF-8" standalone="yes"?>
<Relationships xmlns="http://schemas.openxmlformats.org/package/2006/relationships"><Relationship Id="rId8" Type="http://schemas.openxmlformats.org/officeDocument/2006/relationships/chart" Target="../charts/chart144.xml"/><Relationship Id="rId3" Type="http://schemas.openxmlformats.org/officeDocument/2006/relationships/image" Target="../media/image17.png"/><Relationship Id="rId7" Type="http://schemas.openxmlformats.org/officeDocument/2006/relationships/chart" Target="../charts/chart143.xml"/><Relationship Id="rId12" Type="http://schemas.openxmlformats.org/officeDocument/2006/relationships/chart" Target="../charts/chart148.xml"/><Relationship Id="rId2" Type="http://schemas.openxmlformats.org/officeDocument/2006/relationships/notesSlide" Target="../notesSlides/notesSlide2.xml"/><Relationship Id="rId1" Type="http://schemas.openxmlformats.org/officeDocument/2006/relationships/slideLayout" Target="../slideLayouts/slideLayout7.xml"/><Relationship Id="rId6" Type="http://schemas.openxmlformats.org/officeDocument/2006/relationships/chart" Target="../charts/chart142.xml"/><Relationship Id="rId11" Type="http://schemas.openxmlformats.org/officeDocument/2006/relationships/chart" Target="../charts/chart147.xml"/><Relationship Id="rId5" Type="http://schemas.openxmlformats.org/officeDocument/2006/relationships/chart" Target="../charts/chart141.xml"/><Relationship Id="rId10" Type="http://schemas.openxmlformats.org/officeDocument/2006/relationships/chart" Target="../charts/chart146.xml"/><Relationship Id="rId4" Type="http://schemas.openxmlformats.org/officeDocument/2006/relationships/chart" Target="../charts/chart140.xml"/><Relationship Id="rId9" Type="http://schemas.openxmlformats.org/officeDocument/2006/relationships/chart" Target="../charts/chart145.xml"/></Relationships>
</file>

<file path=ppt/slides/_rels/slide5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chart" Target="../charts/chart149.xml"/><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8" Type="http://schemas.openxmlformats.org/officeDocument/2006/relationships/chart" Target="../charts/chart155.xml"/><Relationship Id="rId3" Type="http://schemas.openxmlformats.org/officeDocument/2006/relationships/chart" Target="../charts/chart150.xml"/><Relationship Id="rId7" Type="http://schemas.openxmlformats.org/officeDocument/2006/relationships/chart" Target="../charts/chart154.xml"/><Relationship Id="rId2" Type="http://schemas.openxmlformats.org/officeDocument/2006/relationships/image" Target="../media/image17.png"/><Relationship Id="rId1" Type="http://schemas.openxmlformats.org/officeDocument/2006/relationships/slideLayout" Target="../slideLayouts/slideLayout7.xml"/><Relationship Id="rId6" Type="http://schemas.openxmlformats.org/officeDocument/2006/relationships/chart" Target="../charts/chart153.xml"/><Relationship Id="rId11" Type="http://schemas.openxmlformats.org/officeDocument/2006/relationships/chart" Target="../charts/chart158.xml"/><Relationship Id="rId5" Type="http://schemas.openxmlformats.org/officeDocument/2006/relationships/chart" Target="../charts/chart152.xml"/><Relationship Id="rId10" Type="http://schemas.openxmlformats.org/officeDocument/2006/relationships/chart" Target="../charts/chart157.xml"/><Relationship Id="rId4" Type="http://schemas.openxmlformats.org/officeDocument/2006/relationships/chart" Target="../charts/chart151.xml"/><Relationship Id="rId9" Type="http://schemas.openxmlformats.org/officeDocument/2006/relationships/chart" Target="../charts/chart156.xml"/></Relationships>
</file>

<file path=ppt/slides/_rels/slide5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chart" Target="../charts/chart159.xml"/><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8" Type="http://schemas.openxmlformats.org/officeDocument/2006/relationships/chart" Target="../charts/chart165.xml"/><Relationship Id="rId3" Type="http://schemas.openxmlformats.org/officeDocument/2006/relationships/chart" Target="../charts/chart160.xml"/><Relationship Id="rId7" Type="http://schemas.openxmlformats.org/officeDocument/2006/relationships/chart" Target="../charts/chart164.xml"/><Relationship Id="rId2" Type="http://schemas.openxmlformats.org/officeDocument/2006/relationships/image" Target="../media/image17.png"/><Relationship Id="rId1" Type="http://schemas.openxmlformats.org/officeDocument/2006/relationships/slideLayout" Target="../slideLayouts/slideLayout7.xml"/><Relationship Id="rId6" Type="http://schemas.openxmlformats.org/officeDocument/2006/relationships/chart" Target="../charts/chart163.xml"/><Relationship Id="rId11" Type="http://schemas.openxmlformats.org/officeDocument/2006/relationships/chart" Target="../charts/chart168.xml"/><Relationship Id="rId5" Type="http://schemas.openxmlformats.org/officeDocument/2006/relationships/chart" Target="../charts/chart162.xml"/><Relationship Id="rId10" Type="http://schemas.openxmlformats.org/officeDocument/2006/relationships/chart" Target="../charts/chart167.xml"/><Relationship Id="rId4" Type="http://schemas.openxmlformats.org/officeDocument/2006/relationships/chart" Target="../charts/chart161.xml"/><Relationship Id="rId9" Type="http://schemas.openxmlformats.org/officeDocument/2006/relationships/chart" Target="../charts/chart166.xml"/></Relationships>
</file>

<file path=ppt/slides/_rels/slide5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chart" Target="../charts/chart169.xml"/><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8" Type="http://schemas.openxmlformats.org/officeDocument/2006/relationships/image" Target="../media/image17.png"/><Relationship Id="rId3" Type="http://schemas.openxmlformats.org/officeDocument/2006/relationships/chart" Target="../charts/chart171.xml"/><Relationship Id="rId7" Type="http://schemas.openxmlformats.org/officeDocument/2006/relationships/chart" Target="../charts/chart175.xml"/><Relationship Id="rId2" Type="http://schemas.openxmlformats.org/officeDocument/2006/relationships/chart" Target="../charts/chart170.xml"/><Relationship Id="rId1" Type="http://schemas.openxmlformats.org/officeDocument/2006/relationships/slideLayout" Target="../slideLayouts/slideLayout7.xml"/><Relationship Id="rId6" Type="http://schemas.openxmlformats.org/officeDocument/2006/relationships/chart" Target="../charts/chart174.xml"/><Relationship Id="rId5" Type="http://schemas.openxmlformats.org/officeDocument/2006/relationships/chart" Target="../charts/chart173.xml"/><Relationship Id="rId4" Type="http://schemas.openxmlformats.org/officeDocument/2006/relationships/chart" Target="../charts/chart17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8" Type="http://schemas.openxmlformats.org/officeDocument/2006/relationships/chart" Target="../charts/chart181.xml"/><Relationship Id="rId3" Type="http://schemas.openxmlformats.org/officeDocument/2006/relationships/chart" Target="../charts/chart177.xml"/><Relationship Id="rId7" Type="http://schemas.openxmlformats.org/officeDocument/2006/relationships/image" Target="../media/image17.png"/><Relationship Id="rId2" Type="http://schemas.openxmlformats.org/officeDocument/2006/relationships/chart" Target="../charts/chart176.xml"/><Relationship Id="rId1" Type="http://schemas.openxmlformats.org/officeDocument/2006/relationships/slideLayout" Target="../slideLayouts/slideLayout7.xml"/><Relationship Id="rId6" Type="http://schemas.openxmlformats.org/officeDocument/2006/relationships/chart" Target="../charts/chart180.xml"/><Relationship Id="rId5" Type="http://schemas.openxmlformats.org/officeDocument/2006/relationships/chart" Target="../charts/chart179.xml"/><Relationship Id="rId4" Type="http://schemas.openxmlformats.org/officeDocument/2006/relationships/chart" Target="../charts/chart178.xml"/></Relationships>
</file>

<file path=ppt/slides/_rels/slide61.xml.rels><?xml version="1.0" encoding="UTF-8" standalone="yes"?>
<Relationships xmlns="http://schemas.openxmlformats.org/package/2006/relationships"><Relationship Id="rId3" Type="http://schemas.openxmlformats.org/officeDocument/2006/relationships/chart" Target="../charts/chart183.xml"/><Relationship Id="rId7" Type="http://schemas.openxmlformats.org/officeDocument/2006/relationships/chart" Target="../charts/chart186.xml"/><Relationship Id="rId2" Type="http://schemas.openxmlformats.org/officeDocument/2006/relationships/chart" Target="../charts/chart182.xml"/><Relationship Id="rId1" Type="http://schemas.openxmlformats.org/officeDocument/2006/relationships/slideLayout" Target="../slideLayouts/slideLayout7.xml"/><Relationship Id="rId6" Type="http://schemas.openxmlformats.org/officeDocument/2006/relationships/image" Target="../media/image17.png"/><Relationship Id="rId5" Type="http://schemas.openxmlformats.org/officeDocument/2006/relationships/chart" Target="../charts/chart185.xml"/><Relationship Id="rId4" Type="http://schemas.openxmlformats.org/officeDocument/2006/relationships/chart" Target="../charts/chart184.xml"/></Relationships>
</file>

<file path=ppt/slides/_rels/slide62.xml.rels><?xml version="1.0" encoding="UTF-8" standalone="yes"?>
<Relationships xmlns="http://schemas.openxmlformats.org/package/2006/relationships"><Relationship Id="rId3" Type="http://schemas.openxmlformats.org/officeDocument/2006/relationships/chart" Target="../charts/chart188.xml"/><Relationship Id="rId7" Type="http://schemas.openxmlformats.org/officeDocument/2006/relationships/chart" Target="../charts/chart191.xml"/><Relationship Id="rId2" Type="http://schemas.openxmlformats.org/officeDocument/2006/relationships/chart" Target="../charts/chart187.xml"/><Relationship Id="rId1" Type="http://schemas.openxmlformats.org/officeDocument/2006/relationships/slideLayout" Target="../slideLayouts/slideLayout7.xml"/><Relationship Id="rId6" Type="http://schemas.openxmlformats.org/officeDocument/2006/relationships/chart" Target="../charts/chart190.xml"/><Relationship Id="rId5" Type="http://schemas.openxmlformats.org/officeDocument/2006/relationships/chart" Target="../charts/chart189.xml"/><Relationship Id="rId4" Type="http://schemas.openxmlformats.org/officeDocument/2006/relationships/image" Target="../media/image17.png"/></Relationships>
</file>

<file path=ppt/slides/_rels/slide6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3" Type="http://schemas.openxmlformats.org/officeDocument/2006/relationships/chart" Target="../charts/chart192.xml"/><Relationship Id="rId2" Type="http://schemas.openxmlformats.org/officeDocument/2006/relationships/image" Target="../media/image20.png"/><Relationship Id="rId1" Type="http://schemas.openxmlformats.org/officeDocument/2006/relationships/slideLayout" Target="../slideLayouts/slideLayout7.xml"/><Relationship Id="rId6" Type="http://schemas.openxmlformats.org/officeDocument/2006/relationships/chart" Target="../charts/chart195.xml"/><Relationship Id="rId5" Type="http://schemas.openxmlformats.org/officeDocument/2006/relationships/chart" Target="../charts/chart194.xml"/><Relationship Id="rId4" Type="http://schemas.openxmlformats.org/officeDocument/2006/relationships/chart" Target="../charts/chart193.xml"/></Relationships>
</file>

<file path=ppt/slides/_rels/slide65.xml.rels><?xml version="1.0" encoding="UTF-8" standalone="yes"?>
<Relationships xmlns="http://schemas.openxmlformats.org/package/2006/relationships"><Relationship Id="rId3" Type="http://schemas.openxmlformats.org/officeDocument/2006/relationships/chart" Target="../charts/chart197.xml"/><Relationship Id="rId7" Type="http://schemas.openxmlformats.org/officeDocument/2006/relationships/chart" Target="../charts/chart200.xml"/><Relationship Id="rId2" Type="http://schemas.openxmlformats.org/officeDocument/2006/relationships/chart" Target="../charts/chart196.xml"/><Relationship Id="rId1" Type="http://schemas.openxmlformats.org/officeDocument/2006/relationships/slideLayout" Target="../slideLayouts/slideLayout7.xml"/><Relationship Id="rId6" Type="http://schemas.openxmlformats.org/officeDocument/2006/relationships/chart" Target="../charts/chart199.xml"/><Relationship Id="rId5" Type="http://schemas.openxmlformats.org/officeDocument/2006/relationships/image" Target="../media/image20.png"/><Relationship Id="rId4" Type="http://schemas.openxmlformats.org/officeDocument/2006/relationships/chart" Target="../charts/chart198.xml"/></Relationships>
</file>

<file path=ppt/slides/_rels/slide66.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20.png"/><Relationship Id="rId1" Type="http://schemas.openxmlformats.org/officeDocument/2006/relationships/slideLayout" Target="../slideLayouts/slideLayout7.xml"/></Relationships>
</file>

<file path=ppt/slides/_rels/slide67.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20.png"/><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8" Type="http://schemas.openxmlformats.org/officeDocument/2006/relationships/chart" Target="../charts/chart207.xml"/><Relationship Id="rId3" Type="http://schemas.openxmlformats.org/officeDocument/2006/relationships/chart" Target="../charts/chart202.xml"/><Relationship Id="rId7" Type="http://schemas.openxmlformats.org/officeDocument/2006/relationships/chart" Target="../charts/chart206.xml"/><Relationship Id="rId2" Type="http://schemas.openxmlformats.org/officeDocument/2006/relationships/chart" Target="../charts/chart201.xml"/><Relationship Id="rId1" Type="http://schemas.openxmlformats.org/officeDocument/2006/relationships/slideLayout" Target="../slideLayouts/slideLayout7.xml"/><Relationship Id="rId6" Type="http://schemas.openxmlformats.org/officeDocument/2006/relationships/chart" Target="../charts/chart205.xml"/><Relationship Id="rId5" Type="http://schemas.openxmlformats.org/officeDocument/2006/relationships/chart" Target="../charts/chart204.xml"/><Relationship Id="rId4" Type="http://schemas.openxmlformats.org/officeDocument/2006/relationships/chart" Target="../charts/chart203.xml"/><Relationship Id="rId9" Type="http://schemas.openxmlformats.org/officeDocument/2006/relationships/image" Target="../media/image20.png"/></Relationships>
</file>

<file path=ppt/slides/_rels/slide69.xml.rels><?xml version="1.0" encoding="UTF-8" standalone="yes"?>
<Relationships xmlns="http://schemas.openxmlformats.org/package/2006/relationships"><Relationship Id="rId8" Type="http://schemas.openxmlformats.org/officeDocument/2006/relationships/chart" Target="../charts/chart213.xml"/><Relationship Id="rId3" Type="http://schemas.openxmlformats.org/officeDocument/2006/relationships/chart" Target="../charts/chart209.xml"/><Relationship Id="rId7" Type="http://schemas.openxmlformats.org/officeDocument/2006/relationships/chart" Target="../charts/chart212.xml"/><Relationship Id="rId2" Type="http://schemas.openxmlformats.org/officeDocument/2006/relationships/chart" Target="../charts/chart208.xml"/><Relationship Id="rId1" Type="http://schemas.openxmlformats.org/officeDocument/2006/relationships/slideLayout" Target="../slideLayouts/slideLayout7.xml"/><Relationship Id="rId6" Type="http://schemas.openxmlformats.org/officeDocument/2006/relationships/chart" Target="../charts/chart211.xml"/><Relationship Id="rId11" Type="http://schemas.openxmlformats.org/officeDocument/2006/relationships/chart" Target="../charts/chart216.xml"/><Relationship Id="rId5" Type="http://schemas.openxmlformats.org/officeDocument/2006/relationships/image" Target="../media/image20.png"/><Relationship Id="rId10" Type="http://schemas.openxmlformats.org/officeDocument/2006/relationships/chart" Target="../charts/chart215.xml"/><Relationship Id="rId4" Type="http://schemas.openxmlformats.org/officeDocument/2006/relationships/chart" Target="../charts/chart210.xml"/><Relationship Id="rId9" Type="http://schemas.openxmlformats.org/officeDocument/2006/relationships/chart" Target="../charts/chart214.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8" Type="http://schemas.openxmlformats.org/officeDocument/2006/relationships/chart" Target="../charts/chart222.xml"/><Relationship Id="rId3" Type="http://schemas.openxmlformats.org/officeDocument/2006/relationships/chart" Target="../charts/chart217.xml"/><Relationship Id="rId7" Type="http://schemas.openxmlformats.org/officeDocument/2006/relationships/chart" Target="../charts/chart221.xml"/><Relationship Id="rId2" Type="http://schemas.openxmlformats.org/officeDocument/2006/relationships/notesSlide" Target="../notesSlides/notesSlide3.xml"/><Relationship Id="rId1" Type="http://schemas.openxmlformats.org/officeDocument/2006/relationships/slideLayout" Target="../slideLayouts/slideLayout7.xml"/><Relationship Id="rId6" Type="http://schemas.openxmlformats.org/officeDocument/2006/relationships/chart" Target="../charts/chart220.xml"/><Relationship Id="rId5" Type="http://schemas.openxmlformats.org/officeDocument/2006/relationships/chart" Target="../charts/chart219.xml"/><Relationship Id="rId4" Type="http://schemas.openxmlformats.org/officeDocument/2006/relationships/chart" Target="../charts/chart218.xml"/><Relationship Id="rId9" Type="http://schemas.openxmlformats.org/officeDocument/2006/relationships/image" Target="../media/image20.png"/></Relationships>
</file>

<file path=ppt/slides/_rels/slide71.xml.rels><?xml version="1.0" encoding="UTF-8" standalone="yes"?>
<Relationships xmlns="http://schemas.openxmlformats.org/package/2006/relationships"><Relationship Id="rId8" Type="http://schemas.openxmlformats.org/officeDocument/2006/relationships/chart" Target="../charts/chart227.xml"/><Relationship Id="rId3" Type="http://schemas.openxmlformats.org/officeDocument/2006/relationships/chart" Target="../charts/chart223.xml"/><Relationship Id="rId7" Type="http://schemas.openxmlformats.org/officeDocument/2006/relationships/chart" Target="../charts/chart226.xml"/><Relationship Id="rId12" Type="http://schemas.openxmlformats.org/officeDocument/2006/relationships/chart" Target="../charts/chart231.xml"/><Relationship Id="rId2" Type="http://schemas.openxmlformats.org/officeDocument/2006/relationships/notesSlide" Target="../notesSlides/notesSlide4.xml"/><Relationship Id="rId1" Type="http://schemas.openxmlformats.org/officeDocument/2006/relationships/slideLayout" Target="../slideLayouts/slideLayout7.xml"/><Relationship Id="rId6" Type="http://schemas.openxmlformats.org/officeDocument/2006/relationships/image" Target="../media/image20.png"/><Relationship Id="rId11" Type="http://schemas.openxmlformats.org/officeDocument/2006/relationships/chart" Target="../charts/chart230.xml"/><Relationship Id="rId5" Type="http://schemas.openxmlformats.org/officeDocument/2006/relationships/chart" Target="../charts/chart225.xml"/><Relationship Id="rId10" Type="http://schemas.openxmlformats.org/officeDocument/2006/relationships/chart" Target="../charts/chart229.xml"/><Relationship Id="rId4" Type="http://schemas.openxmlformats.org/officeDocument/2006/relationships/chart" Target="../charts/chart224.xml"/><Relationship Id="rId9" Type="http://schemas.openxmlformats.org/officeDocument/2006/relationships/chart" Target="../charts/chart228.xml"/></Relationships>
</file>

<file path=ppt/slides/_rels/slide72.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chart" Target="../charts/chart232.xml"/><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8" Type="http://schemas.openxmlformats.org/officeDocument/2006/relationships/chart" Target="../charts/chart239.xml"/><Relationship Id="rId3" Type="http://schemas.openxmlformats.org/officeDocument/2006/relationships/chart" Target="../charts/chart234.xml"/><Relationship Id="rId7" Type="http://schemas.openxmlformats.org/officeDocument/2006/relationships/chart" Target="../charts/chart238.xml"/><Relationship Id="rId2" Type="http://schemas.openxmlformats.org/officeDocument/2006/relationships/chart" Target="../charts/chart233.xml"/><Relationship Id="rId1" Type="http://schemas.openxmlformats.org/officeDocument/2006/relationships/slideLayout" Target="../slideLayouts/slideLayout7.xml"/><Relationship Id="rId6" Type="http://schemas.openxmlformats.org/officeDocument/2006/relationships/chart" Target="../charts/chart237.xml"/><Relationship Id="rId11" Type="http://schemas.openxmlformats.org/officeDocument/2006/relationships/image" Target="../media/image20.png"/><Relationship Id="rId5" Type="http://schemas.openxmlformats.org/officeDocument/2006/relationships/chart" Target="../charts/chart236.xml"/><Relationship Id="rId10" Type="http://schemas.openxmlformats.org/officeDocument/2006/relationships/chart" Target="../charts/chart241.xml"/><Relationship Id="rId4" Type="http://schemas.openxmlformats.org/officeDocument/2006/relationships/chart" Target="../charts/chart235.xml"/><Relationship Id="rId9" Type="http://schemas.openxmlformats.org/officeDocument/2006/relationships/chart" Target="../charts/chart240.xml"/></Relationships>
</file>

<file path=ppt/slides/_rels/slide74.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chart" Target="../charts/chart242.xml"/><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8" Type="http://schemas.openxmlformats.org/officeDocument/2006/relationships/chart" Target="../charts/chart249.xml"/><Relationship Id="rId3" Type="http://schemas.openxmlformats.org/officeDocument/2006/relationships/chart" Target="../charts/chart244.xml"/><Relationship Id="rId7" Type="http://schemas.openxmlformats.org/officeDocument/2006/relationships/chart" Target="../charts/chart248.xml"/><Relationship Id="rId2" Type="http://schemas.openxmlformats.org/officeDocument/2006/relationships/chart" Target="../charts/chart243.xml"/><Relationship Id="rId1" Type="http://schemas.openxmlformats.org/officeDocument/2006/relationships/slideLayout" Target="../slideLayouts/slideLayout7.xml"/><Relationship Id="rId6" Type="http://schemas.openxmlformats.org/officeDocument/2006/relationships/chart" Target="../charts/chart247.xml"/><Relationship Id="rId11" Type="http://schemas.openxmlformats.org/officeDocument/2006/relationships/image" Target="../media/image20.png"/><Relationship Id="rId5" Type="http://schemas.openxmlformats.org/officeDocument/2006/relationships/chart" Target="../charts/chart246.xml"/><Relationship Id="rId10" Type="http://schemas.openxmlformats.org/officeDocument/2006/relationships/chart" Target="../charts/chart251.xml"/><Relationship Id="rId4" Type="http://schemas.openxmlformats.org/officeDocument/2006/relationships/chart" Target="../charts/chart245.xml"/><Relationship Id="rId9" Type="http://schemas.openxmlformats.org/officeDocument/2006/relationships/chart" Target="../charts/chart250.xml"/></Relationships>
</file>

<file path=ppt/slides/_rels/slide76.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chart" Target="../charts/chart252.xml"/><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8" Type="http://schemas.openxmlformats.org/officeDocument/2006/relationships/image" Target="../media/image20.png"/><Relationship Id="rId3" Type="http://schemas.openxmlformats.org/officeDocument/2006/relationships/chart" Target="../charts/chart254.xml"/><Relationship Id="rId7" Type="http://schemas.openxmlformats.org/officeDocument/2006/relationships/chart" Target="../charts/chart258.xml"/><Relationship Id="rId2" Type="http://schemas.openxmlformats.org/officeDocument/2006/relationships/chart" Target="../charts/chart253.xml"/><Relationship Id="rId1" Type="http://schemas.openxmlformats.org/officeDocument/2006/relationships/slideLayout" Target="../slideLayouts/slideLayout7.xml"/><Relationship Id="rId6" Type="http://schemas.openxmlformats.org/officeDocument/2006/relationships/chart" Target="../charts/chart257.xml"/><Relationship Id="rId5" Type="http://schemas.openxmlformats.org/officeDocument/2006/relationships/chart" Target="../charts/chart256.xml"/><Relationship Id="rId4" Type="http://schemas.openxmlformats.org/officeDocument/2006/relationships/chart" Target="../charts/chart255.xml"/></Relationships>
</file>

<file path=ppt/slides/_rels/slide78.xml.rels><?xml version="1.0" encoding="UTF-8" standalone="yes"?>
<Relationships xmlns="http://schemas.openxmlformats.org/package/2006/relationships"><Relationship Id="rId8" Type="http://schemas.openxmlformats.org/officeDocument/2006/relationships/chart" Target="../charts/chart264.xml"/><Relationship Id="rId3" Type="http://schemas.openxmlformats.org/officeDocument/2006/relationships/chart" Target="../charts/chart260.xml"/><Relationship Id="rId7" Type="http://schemas.openxmlformats.org/officeDocument/2006/relationships/image" Target="../media/image20.png"/><Relationship Id="rId2" Type="http://schemas.openxmlformats.org/officeDocument/2006/relationships/chart" Target="../charts/chart259.xml"/><Relationship Id="rId1" Type="http://schemas.openxmlformats.org/officeDocument/2006/relationships/slideLayout" Target="../slideLayouts/slideLayout7.xml"/><Relationship Id="rId6" Type="http://schemas.openxmlformats.org/officeDocument/2006/relationships/chart" Target="../charts/chart263.xml"/><Relationship Id="rId5" Type="http://schemas.openxmlformats.org/officeDocument/2006/relationships/chart" Target="../charts/chart262.xml"/><Relationship Id="rId4" Type="http://schemas.openxmlformats.org/officeDocument/2006/relationships/chart" Target="../charts/chart261.xml"/></Relationships>
</file>

<file path=ppt/slides/_rels/slide79.xml.rels><?xml version="1.0" encoding="UTF-8" standalone="yes"?>
<Relationships xmlns="http://schemas.openxmlformats.org/package/2006/relationships"><Relationship Id="rId3" Type="http://schemas.openxmlformats.org/officeDocument/2006/relationships/chart" Target="../charts/chart266.xml"/><Relationship Id="rId7" Type="http://schemas.openxmlformats.org/officeDocument/2006/relationships/image" Target="../media/image20.png"/><Relationship Id="rId2" Type="http://schemas.openxmlformats.org/officeDocument/2006/relationships/chart" Target="../charts/chart265.xml"/><Relationship Id="rId1" Type="http://schemas.openxmlformats.org/officeDocument/2006/relationships/slideLayout" Target="../slideLayouts/slideLayout7.xml"/><Relationship Id="rId6" Type="http://schemas.openxmlformats.org/officeDocument/2006/relationships/chart" Target="../charts/chart269.xml"/><Relationship Id="rId5" Type="http://schemas.openxmlformats.org/officeDocument/2006/relationships/chart" Target="../charts/chart268.xml"/><Relationship Id="rId4" Type="http://schemas.openxmlformats.org/officeDocument/2006/relationships/chart" Target="../charts/chart26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3" Type="http://schemas.openxmlformats.org/officeDocument/2006/relationships/chart" Target="../charts/chart271.xml"/><Relationship Id="rId7" Type="http://schemas.openxmlformats.org/officeDocument/2006/relationships/image" Target="../media/image20.png"/><Relationship Id="rId2" Type="http://schemas.openxmlformats.org/officeDocument/2006/relationships/chart" Target="../charts/chart270.xml"/><Relationship Id="rId1" Type="http://schemas.openxmlformats.org/officeDocument/2006/relationships/slideLayout" Target="../slideLayouts/slideLayout7.xml"/><Relationship Id="rId6" Type="http://schemas.openxmlformats.org/officeDocument/2006/relationships/chart" Target="../charts/chart274.xml"/><Relationship Id="rId5" Type="http://schemas.openxmlformats.org/officeDocument/2006/relationships/chart" Target="../charts/chart273.xml"/><Relationship Id="rId4" Type="http://schemas.openxmlformats.org/officeDocument/2006/relationships/chart" Target="../charts/chart272.xml"/></Relationships>
</file>

<file path=ppt/slides/_rels/slide8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7.xml"/></Relationships>
</file>

<file path=ppt/slides/_rels/slide8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chart" Target="../charts/chart275.xml"/><Relationship Id="rId1" Type="http://schemas.openxmlformats.org/officeDocument/2006/relationships/slideLayout" Target="../slideLayouts/slideLayout7.xml"/><Relationship Id="rId6" Type="http://schemas.openxmlformats.org/officeDocument/2006/relationships/chart" Target="../charts/chart278.xml"/><Relationship Id="rId5" Type="http://schemas.openxmlformats.org/officeDocument/2006/relationships/chart" Target="../charts/chart277.xml"/><Relationship Id="rId4" Type="http://schemas.openxmlformats.org/officeDocument/2006/relationships/chart" Target="../charts/chart276.xml"/></Relationships>
</file>

<file path=ppt/slides/_rels/slide83.xml.rels><?xml version="1.0" encoding="UTF-8" standalone="yes"?>
<Relationships xmlns="http://schemas.openxmlformats.org/package/2006/relationships"><Relationship Id="rId3" Type="http://schemas.openxmlformats.org/officeDocument/2006/relationships/chart" Target="../charts/chart280.xml"/><Relationship Id="rId7" Type="http://schemas.openxmlformats.org/officeDocument/2006/relationships/chart" Target="../charts/chart283.xml"/><Relationship Id="rId2" Type="http://schemas.openxmlformats.org/officeDocument/2006/relationships/chart" Target="../charts/chart279.xml"/><Relationship Id="rId1" Type="http://schemas.openxmlformats.org/officeDocument/2006/relationships/slideLayout" Target="../slideLayouts/slideLayout7.xml"/><Relationship Id="rId6" Type="http://schemas.openxmlformats.org/officeDocument/2006/relationships/chart" Target="../charts/chart282.xml"/><Relationship Id="rId5" Type="http://schemas.openxmlformats.org/officeDocument/2006/relationships/image" Target="../media/image18.png"/><Relationship Id="rId4" Type="http://schemas.openxmlformats.org/officeDocument/2006/relationships/chart" Target="../charts/chart281.xml"/></Relationships>
</file>

<file path=ppt/slides/_rels/slide84.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8.png"/><Relationship Id="rId1" Type="http://schemas.openxmlformats.org/officeDocument/2006/relationships/slideLayout" Target="../slideLayouts/slideLayout7.xml"/></Relationships>
</file>

<file path=ppt/slides/_rels/slide85.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8.png"/><Relationship Id="rId1" Type="http://schemas.openxmlformats.org/officeDocument/2006/relationships/slideLayout" Target="../slideLayouts/slideLayout7.xml"/></Relationships>
</file>

<file path=ppt/slides/_rels/slide86.xml.rels><?xml version="1.0" encoding="UTF-8" standalone="yes"?>
<Relationships xmlns="http://schemas.openxmlformats.org/package/2006/relationships"><Relationship Id="rId8" Type="http://schemas.openxmlformats.org/officeDocument/2006/relationships/chart" Target="../charts/chart290.xml"/><Relationship Id="rId3" Type="http://schemas.openxmlformats.org/officeDocument/2006/relationships/chart" Target="../charts/chart285.xml"/><Relationship Id="rId7" Type="http://schemas.openxmlformats.org/officeDocument/2006/relationships/chart" Target="../charts/chart289.xml"/><Relationship Id="rId2" Type="http://schemas.openxmlformats.org/officeDocument/2006/relationships/chart" Target="../charts/chart284.xml"/><Relationship Id="rId1" Type="http://schemas.openxmlformats.org/officeDocument/2006/relationships/slideLayout" Target="../slideLayouts/slideLayout7.xml"/><Relationship Id="rId6" Type="http://schemas.openxmlformats.org/officeDocument/2006/relationships/chart" Target="../charts/chart288.xml"/><Relationship Id="rId5" Type="http://schemas.openxmlformats.org/officeDocument/2006/relationships/chart" Target="../charts/chart287.xml"/><Relationship Id="rId4" Type="http://schemas.openxmlformats.org/officeDocument/2006/relationships/chart" Target="../charts/chart286.xml"/><Relationship Id="rId9" Type="http://schemas.openxmlformats.org/officeDocument/2006/relationships/image" Target="../media/image18.png"/></Relationships>
</file>

<file path=ppt/slides/_rels/slide87.xml.rels><?xml version="1.0" encoding="UTF-8" standalone="yes"?>
<Relationships xmlns="http://schemas.openxmlformats.org/package/2006/relationships"><Relationship Id="rId8" Type="http://schemas.openxmlformats.org/officeDocument/2006/relationships/chart" Target="../charts/chart296.xml"/><Relationship Id="rId3" Type="http://schemas.openxmlformats.org/officeDocument/2006/relationships/chart" Target="../charts/chart292.xml"/><Relationship Id="rId7" Type="http://schemas.openxmlformats.org/officeDocument/2006/relationships/chart" Target="../charts/chart295.xml"/><Relationship Id="rId2" Type="http://schemas.openxmlformats.org/officeDocument/2006/relationships/chart" Target="../charts/chart291.xml"/><Relationship Id="rId1" Type="http://schemas.openxmlformats.org/officeDocument/2006/relationships/slideLayout" Target="../slideLayouts/slideLayout7.xml"/><Relationship Id="rId6" Type="http://schemas.openxmlformats.org/officeDocument/2006/relationships/chart" Target="../charts/chart294.xml"/><Relationship Id="rId11" Type="http://schemas.openxmlformats.org/officeDocument/2006/relationships/chart" Target="../charts/chart299.xml"/><Relationship Id="rId5" Type="http://schemas.openxmlformats.org/officeDocument/2006/relationships/image" Target="../media/image18.png"/><Relationship Id="rId10" Type="http://schemas.openxmlformats.org/officeDocument/2006/relationships/chart" Target="../charts/chart298.xml"/><Relationship Id="rId4" Type="http://schemas.openxmlformats.org/officeDocument/2006/relationships/chart" Target="../charts/chart293.xml"/><Relationship Id="rId9" Type="http://schemas.openxmlformats.org/officeDocument/2006/relationships/chart" Target="../charts/chart297.xml"/></Relationships>
</file>

<file path=ppt/slides/_rels/slide88.xml.rels><?xml version="1.0" encoding="UTF-8" standalone="yes"?>
<Relationships xmlns="http://schemas.openxmlformats.org/package/2006/relationships"><Relationship Id="rId8" Type="http://schemas.openxmlformats.org/officeDocument/2006/relationships/chart" Target="../charts/chart305.xml"/><Relationship Id="rId3" Type="http://schemas.openxmlformats.org/officeDocument/2006/relationships/chart" Target="../charts/chart300.xml"/><Relationship Id="rId7" Type="http://schemas.openxmlformats.org/officeDocument/2006/relationships/chart" Target="../charts/chart304.xml"/><Relationship Id="rId2" Type="http://schemas.openxmlformats.org/officeDocument/2006/relationships/notesSlide" Target="../notesSlides/notesSlide5.xml"/><Relationship Id="rId1" Type="http://schemas.openxmlformats.org/officeDocument/2006/relationships/slideLayout" Target="../slideLayouts/slideLayout7.xml"/><Relationship Id="rId6" Type="http://schemas.openxmlformats.org/officeDocument/2006/relationships/chart" Target="../charts/chart303.xml"/><Relationship Id="rId5" Type="http://schemas.openxmlformats.org/officeDocument/2006/relationships/chart" Target="../charts/chart302.xml"/><Relationship Id="rId4" Type="http://schemas.openxmlformats.org/officeDocument/2006/relationships/chart" Target="../charts/chart301.xml"/><Relationship Id="rId9" Type="http://schemas.openxmlformats.org/officeDocument/2006/relationships/image" Target="../media/image18.png"/></Relationships>
</file>

<file path=ppt/slides/_rels/slide89.xml.rels><?xml version="1.0" encoding="UTF-8" standalone="yes"?>
<Relationships xmlns="http://schemas.openxmlformats.org/package/2006/relationships"><Relationship Id="rId8" Type="http://schemas.openxmlformats.org/officeDocument/2006/relationships/chart" Target="../charts/chart310.xml"/><Relationship Id="rId3" Type="http://schemas.openxmlformats.org/officeDocument/2006/relationships/chart" Target="../charts/chart306.xml"/><Relationship Id="rId7" Type="http://schemas.openxmlformats.org/officeDocument/2006/relationships/chart" Target="../charts/chart309.xml"/><Relationship Id="rId12" Type="http://schemas.openxmlformats.org/officeDocument/2006/relationships/chart" Target="../charts/chart314.xml"/><Relationship Id="rId2" Type="http://schemas.openxmlformats.org/officeDocument/2006/relationships/notesSlide" Target="../notesSlides/notesSlide6.xml"/><Relationship Id="rId1" Type="http://schemas.openxmlformats.org/officeDocument/2006/relationships/slideLayout" Target="../slideLayouts/slideLayout7.xml"/><Relationship Id="rId6" Type="http://schemas.openxmlformats.org/officeDocument/2006/relationships/image" Target="../media/image18.png"/><Relationship Id="rId11" Type="http://schemas.openxmlformats.org/officeDocument/2006/relationships/chart" Target="../charts/chart313.xml"/><Relationship Id="rId5" Type="http://schemas.openxmlformats.org/officeDocument/2006/relationships/chart" Target="../charts/chart308.xml"/><Relationship Id="rId10" Type="http://schemas.openxmlformats.org/officeDocument/2006/relationships/chart" Target="../charts/chart312.xml"/><Relationship Id="rId4" Type="http://schemas.openxmlformats.org/officeDocument/2006/relationships/chart" Target="../charts/chart307.xml"/><Relationship Id="rId9" Type="http://schemas.openxmlformats.org/officeDocument/2006/relationships/chart" Target="../charts/chart311.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chart" Target="../charts/chart315.xml"/><Relationship Id="rId1" Type="http://schemas.openxmlformats.org/officeDocument/2006/relationships/slideLayout" Target="../slideLayouts/slideLayout7.xml"/></Relationships>
</file>

<file path=ppt/slides/_rels/slide91.xml.rels><?xml version="1.0" encoding="UTF-8" standalone="yes"?>
<Relationships xmlns="http://schemas.openxmlformats.org/package/2006/relationships"><Relationship Id="rId8" Type="http://schemas.openxmlformats.org/officeDocument/2006/relationships/chart" Target="../charts/chart322.xml"/><Relationship Id="rId3" Type="http://schemas.openxmlformats.org/officeDocument/2006/relationships/chart" Target="../charts/chart317.xml"/><Relationship Id="rId7" Type="http://schemas.openxmlformats.org/officeDocument/2006/relationships/chart" Target="../charts/chart321.xml"/><Relationship Id="rId2" Type="http://schemas.openxmlformats.org/officeDocument/2006/relationships/chart" Target="../charts/chart316.xml"/><Relationship Id="rId1" Type="http://schemas.openxmlformats.org/officeDocument/2006/relationships/slideLayout" Target="../slideLayouts/slideLayout7.xml"/><Relationship Id="rId6" Type="http://schemas.openxmlformats.org/officeDocument/2006/relationships/chart" Target="../charts/chart320.xml"/><Relationship Id="rId11" Type="http://schemas.openxmlformats.org/officeDocument/2006/relationships/image" Target="../media/image18.png"/><Relationship Id="rId5" Type="http://schemas.openxmlformats.org/officeDocument/2006/relationships/chart" Target="../charts/chart319.xml"/><Relationship Id="rId10" Type="http://schemas.openxmlformats.org/officeDocument/2006/relationships/chart" Target="../charts/chart324.xml"/><Relationship Id="rId4" Type="http://schemas.openxmlformats.org/officeDocument/2006/relationships/chart" Target="../charts/chart318.xml"/><Relationship Id="rId9" Type="http://schemas.openxmlformats.org/officeDocument/2006/relationships/chart" Target="../charts/chart323.xml"/></Relationships>
</file>

<file path=ppt/slides/_rels/slide9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chart" Target="../charts/chart325.xml"/><Relationship Id="rId1" Type="http://schemas.openxmlformats.org/officeDocument/2006/relationships/slideLayout" Target="../slideLayouts/slideLayout7.xml"/></Relationships>
</file>

<file path=ppt/slides/_rels/slide93.xml.rels><?xml version="1.0" encoding="UTF-8" standalone="yes"?>
<Relationships xmlns="http://schemas.openxmlformats.org/package/2006/relationships"><Relationship Id="rId8" Type="http://schemas.openxmlformats.org/officeDocument/2006/relationships/chart" Target="../charts/chart332.xml"/><Relationship Id="rId3" Type="http://schemas.openxmlformats.org/officeDocument/2006/relationships/chart" Target="../charts/chart327.xml"/><Relationship Id="rId7" Type="http://schemas.openxmlformats.org/officeDocument/2006/relationships/chart" Target="../charts/chart331.xml"/><Relationship Id="rId2" Type="http://schemas.openxmlformats.org/officeDocument/2006/relationships/chart" Target="../charts/chart326.xml"/><Relationship Id="rId1" Type="http://schemas.openxmlformats.org/officeDocument/2006/relationships/slideLayout" Target="../slideLayouts/slideLayout7.xml"/><Relationship Id="rId6" Type="http://schemas.openxmlformats.org/officeDocument/2006/relationships/chart" Target="../charts/chart330.xml"/><Relationship Id="rId11" Type="http://schemas.openxmlformats.org/officeDocument/2006/relationships/image" Target="../media/image18.png"/><Relationship Id="rId5" Type="http://schemas.openxmlformats.org/officeDocument/2006/relationships/chart" Target="../charts/chart329.xml"/><Relationship Id="rId10" Type="http://schemas.openxmlformats.org/officeDocument/2006/relationships/chart" Target="../charts/chart334.xml"/><Relationship Id="rId4" Type="http://schemas.openxmlformats.org/officeDocument/2006/relationships/chart" Target="../charts/chart328.xml"/><Relationship Id="rId9" Type="http://schemas.openxmlformats.org/officeDocument/2006/relationships/chart" Target="../charts/chart333.xml"/></Relationships>
</file>

<file path=ppt/slides/_rels/slide94.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chart" Target="../charts/chart335.xml"/><Relationship Id="rId1" Type="http://schemas.openxmlformats.org/officeDocument/2006/relationships/slideLayout" Target="../slideLayouts/slideLayout7.xml"/></Relationships>
</file>

<file path=ppt/slides/_rels/slide95.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chart" Target="../charts/chart337.xml"/><Relationship Id="rId7" Type="http://schemas.openxmlformats.org/officeDocument/2006/relationships/chart" Target="../charts/chart341.xml"/><Relationship Id="rId2" Type="http://schemas.openxmlformats.org/officeDocument/2006/relationships/chart" Target="../charts/chart336.xml"/><Relationship Id="rId1" Type="http://schemas.openxmlformats.org/officeDocument/2006/relationships/slideLayout" Target="../slideLayouts/slideLayout7.xml"/><Relationship Id="rId6" Type="http://schemas.openxmlformats.org/officeDocument/2006/relationships/chart" Target="../charts/chart340.xml"/><Relationship Id="rId5" Type="http://schemas.openxmlformats.org/officeDocument/2006/relationships/chart" Target="../charts/chart339.xml"/><Relationship Id="rId4" Type="http://schemas.openxmlformats.org/officeDocument/2006/relationships/chart" Target="../charts/chart338.xml"/></Relationships>
</file>

<file path=ppt/slides/_rels/slide96.xml.rels><?xml version="1.0" encoding="UTF-8" standalone="yes"?>
<Relationships xmlns="http://schemas.openxmlformats.org/package/2006/relationships"><Relationship Id="rId8" Type="http://schemas.openxmlformats.org/officeDocument/2006/relationships/chart" Target="../charts/chart347.xml"/><Relationship Id="rId3" Type="http://schemas.openxmlformats.org/officeDocument/2006/relationships/chart" Target="../charts/chart343.xml"/><Relationship Id="rId7" Type="http://schemas.openxmlformats.org/officeDocument/2006/relationships/image" Target="../media/image18.png"/><Relationship Id="rId2" Type="http://schemas.openxmlformats.org/officeDocument/2006/relationships/chart" Target="../charts/chart342.xml"/><Relationship Id="rId1" Type="http://schemas.openxmlformats.org/officeDocument/2006/relationships/slideLayout" Target="../slideLayouts/slideLayout7.xml"/><Relationship Id="rId6" Type="http://schemas.openxmlformats.org/officeDocument/2006/relationships/chart" Target="../charts/chart346.xml"/><Relationship Id="rId5" Type="http://schemas.openxmlformats.org/officeDocument/2006/relationships/chart" Target="../charts/chart345.xml"/><Relationship Id="rId4" Type="http://schemas.openxmlformats.org/officeDocument/2006/relationships/chart" Target="../charts/chart344.xml"/></Relationships>
</file>

<file path=ppt/slides/_rels/slide97.xml.rels><?xml version="1.0" encoding="UTF-8" standalone="yes"?>
<Relationships xmlns="http://schemas.openxmlformats.org/package/2006/relationships"><Relationship Id="rId3" Type="http://schemas.openxmlformats.org/officeDocument/2006/relationships/chart" Target="../charts/chart349.xml"/><Relationship Id="rId7" Type="http://schemas.openxmlformats.org/officeDocument/2006/relationships/image" Target="../media/image18.png"/><Relationship Id="rId2" Type="http://schemas.openxmlformats.org/officeDocument/2006/relationships/chart" Target="../charts/chart348.xml"/><Relationship Id="rId1" Type="http://schemas.openxmlformats.org/officeDocument/2006/relationships/slideLayout" Target="../slideLayouts/slideLayout7.xml"/><Relationship Id="rId6" Type="http://schemas.openxmlformats.org/officeDocument/2006/relationships/chart" Target="../charts/chart352.xml"/><Relationship Id="rId5" Type="http://schemas.openxmlformats.org/officeDocument/2006/relationships/chart" Target="../charts/chart351.xml"/><Relationship Id="rId4" Type="http://schemas.openxmlformats.org/officeDocument/2006/relationships/chart" Target="../charts/chart350.xml"/></Relationships>
</file>

<file path=ppt/slides/_rels/slide98.xml.rels><?xml version="1.0" encoding="UTF-8" standalone="yes"?>
<Relationships xmlns="http://schemas.openxmlformats.org/package/2006/relationships"><Relationship Id="rId3" Type="http://schemas.openxmlformats.org/officeDocument/2006/relationships/chart" Target="../charts/chart354.xml"/><Relationship Id="rId7" Type="http://schemas.openxmlformats.org/officeDocument/2006/relationships/image" Target="../media/image18.png"/><Relationship Id="rId2" Type="http://schemas.openxmlformats.org/officeDocument/2006/relationships/chart" Target="../charts/chart353.xml"/><Relationship Id="rId1" Type="http://schemas.openxmlformats.org/officeDocument/2006/relationships/slideLayout" Target="../slideLayouts/slideLayout7.xml"/><Relationship Id="rId6" Type="http://schemas.openxmlformats.org/officeDocument/2006/relationships/chart" Target="../charts/chart357.xml"/><Relationship Id="rId5" Type="http://schemas.openxmlformats.org/officeDocument/2006/relationships/chart" Target="../charts/chart356.xml"/><Relationship Id="rId4" Type="http://schemas.openxmlformats.org/officeDocument/2006/relationships/chart" Target="../charts/chart355.xml"/></Relationships>
</file>

<file path=ppt/slides/_rels/slide9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p:cNvSpPr>
            <a:spLocks noGrp="1" noChangeArrowheads="1"/>
          </p:cNvSpPr>
          <p:nvPr>
            <p:ph type="ctrTitle"/>
          </p:nvPr>
        </p:nvSpPr>
        <p:spPr/>
        <p:txBody>
          <a:bodyPr/>
          <a:lstStyle/>
          <a:p>
            <a:r>
              <a:rPr lang="en-US" dirty="0"/>
              <a:t>Tracking Awareness Of Venous Thromboembolism Among The General Population</a:t>
            </a:r>
          </a:p>
        </p:txBody>
      </p:sp>
      <p:sp>
        <p:nvSpPr>
          <p:cNvPr id="2051" name="Rectangle 3"/>
          <p:cNvSpPr>
            <a:spLocks noGrp="1" noChangeArrowheads="1"/>
          </p:cNvSpPr>
          <p:nvPr>
            <p:ph type="subTitle" idx="1"/>
          </p:nvPr>
        </p:nvSpPr>
        <p:spPr>
          <a:xfrm>
            <a:off x="323849" y="4168775"/>
            <a:ext cx="8724901" cy="919163"/>
          </a:xfrm>
        </p:spPr>
        <p:txBody>
          <a:bodyPr/>
          <a:lstStyle/>
          <a:p>
            <a:r>
              <a:rPr lang="en-US" sz="2400" b="1" dirty="0" smtClean="0"/>
              <a:t>Final Report</a:t>
            </a:r>
          </a:p>
          <a:p>
            <a:r>
              <a:rPr lang="en-US" sz="1800" dirty="0" smtClean="0"/>
              <a:t>Prepared for the International Society on Thrombosis and Haemostasis</a:t>
            </a:r>
          </a:p>
          <a:p>
            <a:r>
              <a:rPr lang="en-US" sz="1800" dirty="0" smtClean="0"/>
              <a:t>Prepared by Ipsos Healthcare</a:t>
            </a:r>
          </a:p>
          <a:p>
            <a:r>
              <a:rPr lang="en-US" sz="1800" dirty="0" smtClean="0"/>
              <a:t>Updated September 4, 2014</a:t>
            </a:r>
            <a:endParaRPr lang="en-US" sz="1800" dirty="0"/>
          </a:p>
        </p:txBody>
      </p:sp>
    </p:spTree>
    <p:extLst>
      <p:ext uri="{BB962C8B-B14F-4D97-AF65-F5344CB8AC3E}">
        <p14:creationId xmlns:p14="http://schemas.microsoft.com/office/powerpoint/2010/main" val="683659798"/>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1" y="0"/>
            <a:ext cx="9144000" cy="6858000"/>
          </a:xfrm>
          <a:prstGeom prst="rect">
            <a:avLst/>
          </a:prstGeom>
          <a:solidFill>
            <a:schemeClr val="bg1"/>
          </a:solidFill>
          <a:ln w="9525" cap="flat" cmpd="sng" algn="ctr">
            <a:solidFill>
              <a:schemeClr val="bg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nvGrpSpPr>
          <p:cNvPr id="526" name="Group 525"/>
          <p:cNvGrpSpPr>
            <a:grpSpLocks noChangeAspect="1"/>
          </p:cNvGrpSpPr>
          <p:nvPr/>
        </p:nvGrpSpPr>
        <p:grpSpPr>
          <a:xfrm>
            <a:off x="7158512" y="1776853"/>
            <a:ext cx="263029" cy="454343"/>
            <a:chOff x="1300163" y="455612"/>
            <a:chExt cx="322263" cy="784227"/>
          </a:xfrm>
          <a:solidFill>
            <a:srgbClr val="BCBEC0"/>
          </a:solidFill>
        </p:grpSpPr>
        <p:sp>
          <p:nvSpPr>
            <p:cNvPr id="527"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528"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pic>
        <p:nvPicPr>
          <p:cNvPr id="31" name="Picture 3" descr="C:\Users\Liz.OHalloran\AppData\Local\Microsoft\Windows\Temporary Internet Files\Content.IE5\0NJYUKQ4\MP900427704[1].jpg"/>
          <p:cNvPicPr>
            <a:picLocks noChangeAspect="1" noChangeArrowheads="1"/>
          </p:cNvPicPr>
          <p:nvPr/>
        </p:nvPicPr>
        <p:blipFill rotWithShape="1">
          <a:blip r:embed="rId2" cstate="print">
            <a:extLst>
              <a:ext uri="{BEBA8EAE-BF5A-486C-A8C5-ECC9F3942E4B}">
                <a14:imgProps xmlns:a14="http://schemas.microsoft.com/office/drawing/2010/main">
                  <a14:imgLayer r:embed="rId3">
                    <a14:imgEffect>
                      <a14:backgroundRemoval t="4688" b="100000" l="0" r="93833">
                        <a14:foregroundMark x1="40822" y1="24805" x2="27460" y2="83887"/>
                        <a14:foregroundMark x1="21733" y1="39941" x2="20117" y2="41113"/>
                        <a14:foregroundMark x1="52863" y1="58008" x2="67548" y2="66406"/>
                        <a14:foregroundMark x1="86050" y1="74414" x2="58003" y2="96777"/>
                        <a14:foregroundMark x1="78708" y1="65820" x2="75624" y2="69824"/>
                        <a14:foregroundMark x1="29075" y1="44336" x2="29515" y2="46289"/>
                      </a14:backgroundRemoval>
                    </a14:imgEffect>
                  </a14:imgLayer>
                </a14:imgProps>
              </a:ext>
              <a:ext uri="{28A0092B-C50C-407E-A947-70E740481C1C}">
                <a14:useLocalDpi xmlns:a14="http://schemas.microsoft.com/office/drawing/2010/main" val="0"/>
              </a:ext>
            </a:extLst>
          </a:blip>
          <a:srcRect l="14930" b="11043"/>
          <a:stretch/>
        </p:blipFill>
        <p:spPr bwMode="auto">
          <a:xfrm>
            <a:off x="-1" y="1828463"/>
            <a:ext cx="3198679" cy="5029538"/>
          </a:xfrm>
          <a:prstGeom prst="rect">
            <a:avLst/>
          </a:prstGeom>
          <a:noFill/>
          <a:extLst>
            <a:ext uri="{909E8E84-426E-40DD-AFC4-6F175D3DCCD1}">
              <a14:hiddenFill xmlns:a14="http://schemas.microsoft.com/office/drawing/2010/main">
                <a:solidFill>
                  <a:srgbClr val="FFFFFF"/>
                </a:solidFill>
              </a14:hiddenFill>
            </a:ext>
          </a:extLst>
        </p:spPr>
      </p:pic>
      <p:sp>
        <p:nvSpPr>
          <p:cNvPr id="29" name="TextBox 28"/>
          <p:cNvSpPr txBox="1"/>
          <p:nvPr/>
        </p:nvSpPr>
        <p:spPr>
          <a:xfrm>
            <a:off x="444272" y="46395"/>
            <a:ext cx="8173034" cy="707886"/>
          </a:xfrm>
          <a:prstGeom prst="rect">
            <a:avLst/>
          </a:prstGeom>
          <a:noFill/>
        </p:spPr>
        <p:txBody>
          <a:bodyPr wrap="square" rtlCol="0">
            <a:spAutoFit/>
          </a:bodyPr>
          <a:lstStyle/>
          <a:p>
            <a:pPr algn="ctr"/>
            <a:r>
              <a:rPr lang="en-US" sz="2000" b="1" dirty="0" smtClean="0">
                <a:solidFill>
                  <a:prstClr val="black"/>
                </a:solidFill>
              </a:rPr>
              <a:t>ON AVERAGE, AWARENESS OF THROMBOSIS IN COUNTRIES STUDIED IS SIGNIFICANTLY LESS THAN OTHER COMMON-PLACE MEDICAL CONDITIONS</a:t>
            </a:r>
          </a:p>
        </p:txBody>
      </p:sp>
      <p:graphicFrame>
        <p:nvGraphicFramePr>
          <p:cNvPr id="232" name="Table 231"/>
          <p:cNvGraphicFramePr>
            <a:graphicFrameLocks noGrp="1"/>
          </p:cNvGraphicFramePr>
          <p:nvPr>
            <p:extLst>
              <p:ext uri="{D42A27DB-BD31-4B8C-83A1-F6EECF244321}">
                <p14:modId xmlns:p14="http://schemas.microsoft.com/office/powerpoint/2010/main" val="699619864"/>
              </p:ext>
            </p:extLst>
          </p:nvPr>
        </p:nvGraphicFramePr>
        <p:xfrm>
          <a:off x="2562203" y="1115377"/>
          <a:ext cx="2075630" cy="5372883"/>
        </p:xfrm>
        <a:graphic>
          <a:graphicData uri="http://schemas.openxmlformats.org/drawingml/2006/table">
            <a:tbl>
              <a:tblPr firstRow="1" bandRow="1"/>
              <a:tblGrid>
                <a:gridCol w="2075630"/>
              </a:tblGrid>
              <a:tr h="596987">
                <a:tc>
                  <a:txBody>
                    <a:bodyPr/>
                    <a:lstStyle/>
                    <a:p>
                      <a:pPr algn="r" fontAlgn="b"/>
                      <a:r>
                        <a:rPr lang="en-US" sz="1600" b="1" i="1" u="none" strike="noStrike" dirty="0">
                          <a:solidFill>
                            <a:srgbClr val="000000"/>
                          </a:solidFill>
                          <a:effectLst/>
                          <a:latin typeface="+mj-lt"/>
                        </a:rPr>
                        <a:t>High blood pressure</a:t>
                      </a:r>
                    </a:p>
                  </a:txBody>
                  <a:tcPr marL="9525" marR="9525" marT="9525"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r>
              <a:tr h="596987">
                <a:tc>
                  <a:txBody>
                    <a:bodyPr/>
                    <a:lstStyle/>
                    <a:p>
                      <a:pPr algn="r" fontAlgn="b"/>
                      <a:r>
                        <a:rPr lang="en-US" sz="1600" b="1" i="1" u="none" strike="noStrike">
                          <a:solidFill>
                            <a:srgbClr val="000000"/>
                          </a:solidFill>
                          <a:effectLst/>
                          <a:latin typeface="+mj-lt"/>
                        </a:rPr>
                        <a:t>Heart attack</a:t>
                      </a:r>
                    </a:p>
                  </a:txBody>
                  <a:tcPr marL="9525" marR="9525" marT="9525"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r>
              <a:tr h="596987">
                <a:tc>
                  <a:txBody>
                    <a:bodyPr/>
                    <a:lstStyle/>
                    <a:p>
                      <a:pPr algn="r" fontAlgn="b"/>
                      <a:r>
                        <a:rPr lang="en-US" sz="1600" b="1" i="1" u="none" strike="noStrike" dirty="0">
                          <a:solidFill>
                            <a:srgbClr val="000000"/>
                          </a:solidFill>
                          <a:effectLst/>
                          <a:latin typeface="+mj-lt"/>
                        </a:rPr>
                        <a:t>AIDS</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596987">
                <a:tc>
                  <a:txBody>
                    <a:bodyPr/>
                    <a:lstStyle/>
                    <a:p>
                      <a:pPr algn="r" fontAlgn="b"/>
                      <a:r>
                        <a:rPr lang="en-US" sz="1600" b="1" i="1" u="none" strike="noStrike" dirty="0">
                          <a:solidFill>
                            <a:srgbClr val="000000"/>
                          </a:solidFill>
                          <a:effectLst/>
                          <a:latin typeface="+mj-lt"/>
                        </a:rPr>
                        <a:t>Stroke</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596987">
                <a:tc>
                  <a:txBody>
                    <a:bodyPr/>
                    <a:lstStyle/>
                    <a:p>
                      <a:pPr algn="r" fontAlgn="b"/>
                      <a:r>
                        <a:rPr lang="en-US" sz="1600" b="1" i="1" u="none" strike="noStrike">
                          <a:solidFill>
                            <a:srgbClr val="000000"/>
                          </a:solidFill>
                          <a:effectLst/>
                          <a:latin typeface="+mj-lt"/>
                        </a:rPr>
                        <a:t>Breast cancer</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596987">
                <a:tc>
                  <a:txBody>
                    <a:bodyPr/>
                    <a:lstStyle/>
                    <a:p>
                      <a:pPr algn="r" fontAlgn="b"/>
                      <a:r>
                        <a:rPr lang="en-US" sz="1600" b="1" i="1" u="none" strike="noStrike">
                          <a:solidFill>
                            <a:srgbClr val="000000"/>
                          </a:solidFill>
                          <a:effectLst/>
                          <a:latin typeface="+mj-lt"/>
                        </a:rPr>
                        <a:t>Prostate cancer</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596987">
                <a:tc>
                  <a:txBody>
                    <a:bodyPr/>
                    <a:lstStyle/>
                    <a:p>
                      <a:pPr algn="r" fontAlgn="b"/>
                      <a:r>
                        <a:rPr lang="en-US" sz="1600" b="1" i="1" u="none" strike="noStrike">
                          <a:solidFill>
                            <a:srgbClr val="000000"/>
                          </a:solidFill>
                          <a:effectLst/>
                          <a:latin typeface="+mj-lt"/>
                        </a:rPr>
                        <a:t>Thrombosis</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596987">
                <a:tc>
                  <a:txBody>
                    <a:bodyPr/>
                    <a:lstStyle/>
                    <a:p>
                      <a:pPr algn="r" fontAlgn="b"/>
                      <a:r>
                        <a:rPr lang="en-US" sz="1600" b="1" i="1" u="none" strike="noStrike" dirty="0">
                          <a:solidFill>
                            <a:srgbClr val="000000"/>
                          </a:solidFill>
                          <a:effectLst/>
                          <a:latin typeface="+mj-lt"/>
                        </a:rPr>
                        <a:t>Pulmonary embolism</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596987">
                <a:tc>
                  <a:txBody>
                    <a:bodyPr/>
                    <a:lstStyle/>
                    <a:p>
                      <a:pPr algn="r" fontAlgn="b"/>
                      <a:r>
                        <a:rPr lang="en-US" sz="1600" b="1" i="1" u="none" strike="noStrike" dirty="0">
                          <a:solidFill>
                            <a:srgbClr val="000000"/>
                          </a:solidFill>
                          <a:effectLst/>
                          <a:latin typeface="+mj-lt"/>
                        </a:rPr>
                        <a:t>Deep vein thrombosis</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grpSp>
        <p:nvGrpSpPr>
          <p:cNvPr id="451" name="Group 450"/>
          <p:cNvGrpSpPr>
            <a:grpSpLocks noChangeAspect="1"/>
          </p:cNvGrpSpPr>
          <p:nvPr/>
        </p:nvGrpSpPr>
        <p:grpSpPr>
          <a:xfrm>
            <a:off x="4660400" y="1187839"/>
            <a:ext cx="263029" cy="454343"/>
            <a:chOff x="1300163" y="455612"/>
            <a:chExt cx="322263" cy="784227"/>
          </a:xfrm>
          <a:solidFill>
            <a:srgbClr val="ED6737">
              <a:lumMod val="60000"/>
              <a:lumOff val="40000"/>
            </a:srgbClr>
          </a:solidFill>
        </p:grpSpPr>
        <p:sp>
          <p:nvSpPr>
            <p:cNvPr id="452"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453"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454" name="Group 453"/>
          <p:cNvGrpSpPr>
            <a:grpSpLocks noChangeAspect="1"/>
          </p:cNvGrpSpPr>
          <p:nvPr/>
        </p:nvGrpSpPr>
        <p:grpSpPr>
          <a:xfrm>
            <a:off x="4978308" y="1187839"/>
            <a:ext cx="263029" cy="454343"/>
            <a:chOff x="1300163" y="455612"/>
            <a:chExt cx="322263" cy="784227"/>
          </a:xfrm>
          <a:solidFill>
            <a:srgbClr val="ED6737">
              <a:lumMod val="60000"/>
              <a:lumOff val="40000"/>
            </a:srgbClr>
          </a:solidFill>
        </p:grpSpPr>
        <p:sp>
          <p:nvSpPr>
            <p:cNvPr id="455"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456"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457" name="Group 456"/>
          <p:cNvGrpSpPr>
            <a:grpSpLocks noChangeAspect="1"/>
          </p:cNvGrpSpPr>
          <p:nvPr/>
        </p:nvGrpSpPr>
        <p:grpSpPr>
          <a:xfrm>
            <a:off x="5296216" y="1187839"/>
            <a:ext cx="263029" cy="454343"/>
            <a:chOff x="1300163" y="455612"/>
            <a:chExt cx="322263" cy="784227"/>
          </a:xfrm>
          <a:solidFill>
            <a:srgbClr val="ED6737">
              <a:lumMod val="60000"/>
              <a:lumOff val="40000"/>
            </a:srgbClr>
          </a:solidFill>
        </p:grpSpPr>
        <p:sp>
          <p:nvSpPr>
            <p:cNvPr id="458"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459"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460" name="Group 459"/>
          <p:cNvGrpSpPr>
            <a:grpSpLocks noChangeAspect="1"/>
          </p:cNvGrpSpPr>
          <p:nvPr/>
        </p:nvGrpSpPr>
        <p:grpSpPr>
          <a:xfrm>
            <a:off x="5614124" y="1187839"/>
            <a:ext cx="263029" cy="454343"/>
            <a:chOff x="1300163" y="455612"/>
            <a:chExt cx="322263" cy="784227"/>
          </a:xfrm>
          <a:solidFill>
            <a:srgbClr val="ED6737">
              <a:lumMod val="60000"/>
              <a:lumOff val="40000"/>
            </a:srgbClr>
          </a:solidFill>
        </p:grpSpPr>
        <p:sp>
          <p:nvSpPr>
            <p:cNvPr id="461"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462"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463" name="Group 462"/>
          <p:cNvGrpSpPr>
            <a:grpSpLocks noChangeAspect="1"/>
          </p:cNvGrpSpPr>
          <p:nvPr/>
        </p:nvGrpSpPr>
        <p:grpSpPr>
          <a:xfrm>
            <a:off x="5932032" y="1187839"/>
            <a:ext cx="263029" cy="454343"/>
            <a:chOff x="1300163" y="455612"/>
            <a:chExt cx="322263" cy="784227"/>
          </a:xfrm>
          <a:solidFill>
            <a:srgbClr val="ED6737">
              <a:lumMod val="60000"/>
              <a:lumOff val="40000"/>
            </a:srgbClr>
          </a:solidFill>
        </p:grpSpPr>
        <p:sp>
          <p:nvSpPr>
            <p:cNvPr id="464"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465"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478" name="Group 477"/>
          <p:cNvGrpSpPr>
            <a:grpSpLocks noChangeAspect="1"/>
          </p:cNvGrpSpPr>
          <p:nvPr/>
        </p:nvGrpSpPr>
        <p:grpSpPr>
          <a:xfrm>
            <a:off x="7521571" y="1187839"/>
            <a:ext cx="263029" cy="454343"/>
            <a:chOff x="1300163" y="455612"/>
            <a:chExt cx="322263" cy="784227"/>
          </a:xfrm>
          <a:solidFill>
            <a:srgbClr val="BCBEC0"/>
          </a:solidFill>
        </p:grpSpPr>
        <p:sp>
          <p:nvSpPr>
            <p:cNvPr id="479"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480"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aphicFrame>
        <p:nvGraphicFramePr>
          <p:cNvPr id="482" name="Table 481"/>
          <p:cNvGraphicFramePr>
            <a:graphicFrameLocks noGrp="1"/>
          </p:cNvGraphicFramePr>
          <p:nvPr>
            <p:extLst>
              <p:ext uri="{D42A27DB-BD31-4B8C-83A1-F6EECF244321}">
                <p14:modId xmlns:p14="http://schemas.microsoft.com/office/powerpoint/2010/main" val="845728631"/>
              </p:ext>
            </p:extLst>
          </p:nvPr>
        </p:nvGraphicFramePr>
        <p:xfrm>
          <a:off x="7944940" y="1111402"/>
          <a:ext cx="1094987" cy="5372883"/>
        </p:xfrm>
        <a:graphic>
          <a:graphicData uri="http://schemas.openxmlformats.org/drawingml/2006/table">
            <a:tbl>
              <a:tblPr firstRow="1" bandRow="1"/>
              <a:tblGrid>
                <a:gridCol w="1094987"/>
              </a:tblGrid>
              <a:tr h="596987">
                <a:tc>
                  <a:txBody>
                    <a:bodyPr/>
                    <a:lstStyle/>
                    <a:p>
                      <a:pPr algn="l" fontAlgn="b"/>
                      <a:r>
                        <a:rPr lang="en-US" sz="2800" b="1" i="0" u="none" strike="noStrike" dirty="0">
                          <a:solidFill>
                            <a:schemeClr val="accent1">
                              <a:lumMod val="90000"/>
                              <a:lumOff val="10000"/>
                            </a:schemeClr>
                          </a:solidFill>
                          <a:effectLst/>
                          <a:latin typeface="Calibri"/>
                        </a:rPr>
                        <a:t>90%</a:t>
                      </a:r>
                    </a:p>
                  </a:txBody>
                  <a:tcPr marL="9525" marR="9525" marT="9525"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r>
              <a:tr h="596987">
                <a:tc>
                  <a:txBody>
                    <a:bodyPr/>
                    <a:lstStyle/>
                    <a:p>
                      <a:pPr algn="l" fontAlgn="b"/>
                      <a:r>
                        <a:rPr lang="en-US" sz="2800" b="1" i="0" u="none" strike="noStrike">
                          <a:solidFill>
                            <a:schemeClr val="accent1">
                              <a:lumMod val="90000"/>
                              <a:lumOff val="10000"/>
                            </a:schemeClr>
                          </a:solidFill>
                          <a:effectLst/>
                          <a:latin typeface="Calibri"/>
                        </a:rPr>
                        <a:t>88%</a:t>
                      </a:r>
                    </a:p>
                  </a:txBody>
                  <a:tcPr marL="9525" marR="9525" marT="9525"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r>
              <a:tr h="596987">
                <a:tc>
                  <a:txBody>
                    <a:bodyPr/>
                    <a:lstStyle/>
                    <a:p>
                      <a:pPr algn="l" fontAlgn="b"/>
                      <a:r>
                        <a:rPr lang="en-US" sz="2800" b="1" i="0" u="none" strike="noStrike">
                          <a:solidFill>
                            <a:schemeClr val="accent1">
                              <a:lumMod val="90000"/>
                              <a:lumOff val="10000"/>
                            </a:schemeClr>
                          </a:solidFill>
                          <a:effectLst/>
                          <a:latin typeface="Calibri"/>
                        </a:rPr>
                        <a:t>87%</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596987">
                <a:tc>
                  <a:txBody>
                    <a:bodyPr/>
                    <a:lstStyle/>
                    <a:p>
                      <a:pPr algn="l" fontAlgn="b"/>
                      <a:r>
                        <a:rPr lang="en-US" sz="2800" b="1" i="0" u="none" strike="noStrike">
                          <a:solidFill>
                            <a:schemeClr val="accent1">
                              <a:lumMod val="90000"/>
                              <a:lumOff val="10000"/>
                            </a:schemeClr>
                          </a:solidFill>
                          <a:effectLst/>
                          <a:latin typeface="Calibri"/>
                        </a:rPr>
                        <a:t>85%</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596987">
                <a:tc>
                  <a:txBody>
                    <a:bodyPr/>
                    <a:lstStyle/>
                    <a:p>
                      <a:pPr algn="l" fontAlgn="b"/>
                      <a:r>
                        <a:rPr lang="en-US" sz="2800" b="1" i="0" u="none" strike="noStrike">
                          <a:solidFill>
                            <a:schemeClr val="accent1">
                              <a:lumMod val="90000"/>
                              <a:lumOff val="10000"/>
                            </a:schemeClr>
                          </a:solidFill>
                          <a:effectLst/>
                          <a:latin typeface="Calibri"/>
                        </a:rPr>
                        <a:t>85%</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596987">
                <a:tc>
                  <a:txBody>
                    <a:bodyPr/>
                    <a:lstStyle/>
                    <a:p>
                      <a:pPr algn="l" fontAlgn="b"/>
                      <a:r>
                        <a:rPr lang="en-US" sz="2800" b="1" i="0" u="none" strike="noStrike">
                          <a:solidFill>
                            <a:schemeClr val="accent1">
                              <a:lumMod val="90000"/>
                              <a:lumOff val="10000"/>
                            </a:schemeClr>
                          </a:solidFill>
                          <a:effectLst/>
                          <a:latin typeface="Calibri"/>
                        </a:rPr>
                        <a:t>82%</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596987">
                <a:tc>
                  <a:txBody>
                    <a:bodyPr/>
                    <a:lstStyle/>
                    <a:p>
                      <a:pPr algn="l" fontAlgn="b"/>
                      <a:r>
                        <a:rPr lang="en-US" sz="2800" b="1" i="0" u="none" strike="noStrike">
                          <a:solidFill>
                            <a:schemeClr val="accent1">
                              <a:lumMod val="90000"/>
                              <a:lumOff val="10000"/>
                            </a:schemeClr>
                          </a:solidFill>
                          <a:effectLst/>
                          <a:latin typeface="Calibri"/>
                        </a:rPr>
                        <a:t>68%</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596987">
                <a:tc>
                  <a:txBody>
                    <a:bodyPr/>
                    <a:lstStyle/>
                    <a:p>
                      <a:pPr algn="l" fontAlgn="b"/>
                      <a:r>
                        <a:rPr lang="en-US" sz="2800" b="1" i="0" u="none" strike="noStrike">
                          <a:solidFill>
                            <a:schemeClr val="accent1">
                              <a:lumMod val="90000"/>
                              <a:lumOff val="10000"/>
                            </a:schemeClr>
                          </a:solidFill>
                          <a:effectLst/>
                          <a:latin typeface="Calibri"/>
                        </a:rPr>
                        <a:t>54%</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596987">
                <a:tc>
                  <a:txBody>
                    <a:bodyPr/>
                    <a:lstStyle/>
                    <a:p>
                      <a:pPr algn="l" fontAlgn="b"/>
                      <a:r>
                        <a:rPr lang="en-US" sz="2800" b="1" i="0" u="none" strike="noStrike" dirty="0">
                          <a:solidFill>
                            <a:schemeClr val="accent1">
                              <a:lumMod val="90000"/>
                              <a:lumOff val="10000"/>
                            </a:schemeClr>
                          </a:solidFill>
                          <a:effectLst/>
                          <a:latin typeface="Calibri"/>
                        </a:rPr>
                        <a:t>44%</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grpSp>
        <p:nvGrpSpPr>
          <p:cNvPr id="483" name="Group 482"/>
          <p:cNvGrpSpPr>
            <a:grpSpLocks noChangeAspect="1"/>
          </p:cNvGrpSpPr>
          <p:nvPr/>
        </p:nvGrpSpPr>
        <p:grpSpPr>
          <a:xfrm>
            <a:off x="6219599" y="1189170"/>
            <a:ext cx="263029" cy="454343"/>
            <a:chOff x="1300163" y="455612"/>
            <a:chExt cx="322263" cy="784227"/>
          </a:xfrm>
          <a:solidFill>
            <a:srgbClr val="ED6737">
              <a:lumMod val="60000"/>
              <a:lumOff val="40000"/>
            </a:srgbClr>
          </a:solidFill>
        </p:grpSpPr>
        <p:sp>
          <p:nvSpPr>
            <p:cNvPr id="484"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485"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486" name="Group 485"/>
          <p:cNvGrpSpPr>
            <a:grpSpLocks noChangeAspect="1"/>
          </p:cNvGrpSpPr>
          <p:nvPr/>
        </p:nvGrpSpPr>
        <p:grpSpPr>
          <a:xfrm>
            <a:off x="6522697" y="1178119"/>
            <a:ext cx="263029" cy="454343"/>
            <a:chOff x="1300163" y="455612"/>
            <a:chExt cx="322263" cy="784227"/>
          </a:xfrm>
          <a:solidFill>
            <a:srgbClr val="ED6737">
              <a:lumMod val="60000"/>
              <a:lumOff val="40000"/>
            </a:srgbClr>
          </a:solidFill>
        </p:grpSpPr>
        <p:sp>
          <p:nvSpPr>
            <p:cNvPr id="487"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488"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489" name="Group 488"/>
          <p:cNvGrpSpPr>
            <a:grpSpLocks noChangeAspect="1"/>
          </p:cNvGrpSpPr>
          <p:nvPr/>
        </p:nvGrpSpPr>
        <p:grpSpPr>
          <a:xfrm>
            <a:off x="6840605" y="1178119"/>
            <a:ext cx="263029" cy="454343"/>
            <a:chOff x="1300163" y="455612"/>
            <a:chExt cx="322263" cy="784227"/>
          </a:xfrm>
          <a:solidFill>
            <a:srgbClr val="ED6737">
              <a:lumMod val="60000"/>
              <a:lumOff val="40000"/>
            </a:srgbClr>
          </a:solidFill>
        </p:grpSpPr>
        <p:sp>
          <p:nvSpPr>
            <p:cNvPr id="490"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491"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492" name="Group 491"/>
          <p:cNvGrpSpPr>
            <a:grpSpLocks noChangeAspect="1"/>
          </p:cNvGrpSpPr>
          <p:nvPr/>
        </p:nvGrpSpPr>
        <p:grpSpPr>
          <a:xfrm>
            <a:off x="7158513" y="1178119"/>
            <a:ext cx="263029" cy="454343"/>
            <a:chOff x="1300163" y="455612"/>
            <a:chExt cx="322263" cy="784227"/>
          </a:xfrm>
          <a:solidFill>
            <a:srgbClr val="ED6737">
              <a:lumMod val="60000"/>
              <a:lumOff val="40000"/>
            </a:srgbClr>
          </a:solidFill>
        </p:grpSpPr>
        <p:sp>
          <p:nvSpPr>
            <p:cNvPr id="493"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494"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495" name="Group 494"/>
          <p:cNvGrpSpPr>
            <a:grpSpLocks noChangeAspect="1"/>
          </p:cNvGrpSpPr>
          <p:nvPr/>
        </p:nvGrpSpPr>
        <p:grpSpPr>
          <a:xfrm>
            <a:off x="4669682" y="1801397"/>
            <a:ext cx="263029" cy="454343"/>
            <a:chOff x="1300163" y="455612"/>
            <a:chExt cx="322263" cy="784227"/>
          </a:xfrm>
          <a:solidFill>
            <a:srgbClr val="ED6737">
              <a:lumMod val="60000"/>
              <a:lumOff val="40000"/>
            </a:srgbClr>
          </a:solidFill>
        </p:grpSpPr>
        <p:sp>
          <p:nvSpPr>
            <p:cNvPr id="496"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497"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498" name="Group 497"/>
          <p:cNvGrpSpPr>
            <a:grpSpLocks noChangeAspect="1"/>
          </p:cNvGrpSpPr>
          <p:nvPr/>
        </p:nvGrpSpPr>
        <p:grpSpPr>
          <a:xfrm>
            <a:off x="4987590" y="1801397"/>
            <a:ext cx="263029" cy="454343"/>
            <a:chOff x="1300163" y="455612"/>
            <a:chExt cx="322263" cy="784227"/>
          </a:xfrm>
          <a:solidFill>
            <a:srgbClr val="ED6737">
              <a:lumMod val="60000"/>
              <a:lumOff val="40000"/>
            </a:srgbClr>
          </a:solidFill>
        </p:grpSpPr>
        <p:sp>
          <p:nvSpPr>
            <p:cNvPr id="499"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500"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501" name="Group 500"/>
          <p:cNvGrpSpPr>
            <a:grpSpLocks noChangeAspect="1"/>
          </p:cNvGrpSpPr>
          <p:nvPr/>
        </p:nvGrpSpPr>
        <p:grpSpPr>
          <a:xfrm>
            <a:off x="5305498" y="1801397"/>
            <a:ext cx="263029" cy="454343"/>
            <a:chOff x="1300163" y="455612"/>
            <a:chExt cx="322263" cy="784227"/>
          </a:xfrm>
          <a:solidFill>
            <a:srgbClr val="ED6737">
              <a:lumMod val="60000"/>
              <a:lumOff val="40000"/>
            </a:srgbClr>
          </a:solidFill>
        </p:grpSpPr>
        <p:sp>
          <p:nvSpPr>
            <p:cNvPr id="502"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503"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504" name="Group 503"/>
          <p:cNvGrpSpPr>
            <a:grpSpLocks noChangeAspect="1"/>
          </p:cNvGrpSpPr>
          <p:nvPr/>
        </p:nvGrpSpPr>
        <p:grpSpPr>
          <a:xfrm>
            <a:off x="5623406" y="1801397"/>
            <a:ext cx="263029" cy="454343"/>
            <a:chOff x="1300163" y="455612"/>
            <a:chExt cx="322263" cy="784227"/>
          </a:xfrm>
          <a:solidFill>
            <a:srgbClr val="ED6737">
              <a:lumMod val="60000"/>
              <a:lumOff val="40000"/>
            </a:srgbClr>
          </a:solidFill>
        </p:grpSpPr>
        <p:sp>
          <p:nvSpPr>
            <p:cNvPr id="505"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506"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507" name="Group 506"/>
          <p:cNvGrpSpPr>
            <a:grpSpLocks noChangeAspect="1"/>
          </p:cNvGrpSpPr>
          <p:nvPr/>
        </p:nvGrpSpPr>
        <p:grpSpPr>
          <a:xfrm>
            <a:off x="5941314" y="1801397"/>
            <a:ext cx="263029" cy="454343"/>
            <a:chOff x="1300163" y="455612"/>
            <a:chExt cx="322263" cy="784227"/>
          </a:xfrm>
          <a:solidFill>
            <a:srgbClr val="ED6737">
              <a:lumMod val="60000"/>
              <a:lumOff val="40000"/>
            </a:srgbClr>
          </a:solidFill>
        </p:grpSpPr>
        <p:sp>
          <p:nvSpPr>
            <p:cNvPr id="508"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509"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510" name="Group 509"/>
          <p:cNvGrpSpPr>
            <a:grpSpLocks noChangeAspect="1"/>
          </p:cNvGrpSpPr>
          <p:nvPr/>
        </p:nvGrpSpPr>
        <p:grpSpPr>
          <a:xfrm>
            <a:off x="7502803" y="1790177"/>
            <a:ext cx="263029" cy="454343"/>
            <a:chOff x="1300163" y="455612"/>
            <a:chExt cx="322263" cy="784227"/>
          </a:xfrm>
          <a:solidFill>
            <a:srgbClr val="BCBEC0"/>
          </a:solidFill>
        </p:grpSpPr>
        <p:sp>
          <p:nvSpPr>
            <p:cNvPr id="511"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512"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513" name="Group 512"/>
          <p:cNvGrpSpPr>
            <a:grpSpLocks noChangeAspect="1"/>
          </p:cNvGrpSpPr>
          <p:nvPr/>
        </p:nvGrpSpPr>
        <p:grpSpPr>
          <a:xfrm>
            <a:off x="6228881" y="1802728"/>
            <a:ext cx="263029" cy="454343"/>
            <a:chOff x="1300163" y="455612"/>
            <a:chExt cx="322263" cy="784227"/>
          </a:xfrm>
          <a:solidFill>
            <a:srgbClr val="ED6737">
              <a:lumMod val="60000"/>
              <a:lumOff val="40000"/>
            </a:srgbClr>
          </a:solidFill>
        </p:grpSpPr>
        <p:sp>
          <p:nvSpPr>
            <p:cNvPr id="514"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515"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516" name="Group 515"/>
          <p:cNvGrpSpPr>
            <a:grpSpLocks noChangeAspect="1"/>
          </p:cNvGrpSpPr>
          <p:nvPr/>
        </p:nvGrpSpPr>
        <p:grpSpPr>
          <a:xfrm>
            <a:off x="6531979" y="1791677"/>
            <a:ext cx="263029" cy="454343"/>
            <a:chOff x="1300163" y="455612"/>
            <a:chExt cx="322263" cy="784227"/>
          </a:xfrm>
          <a:solidFill>
            <a:srgbClr val="ED6737">
              <a:lumMod val="60000"/>
              <a:lumOff val="40000"/>
            </a:srgbClr>
          </a:solidFill>
        </p:grpSpPr>
        <p:sp>
          <p:nvSpPr>
            <p:cNvPr id="517"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518"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519" name="Group 518"/>
          <p:cNvGrpSpPr>
            <a:grpSpLocks noChangeAspect="1"/>
          </p:cNvGrpSpPr>
          <p:nvPr/>
        </p:nvGrpSpPr>
        <p:grpSpPr>
          <a:xfrm>
            <a:off x="6849887" y="1791677"/>
            <a:ext cx="263029" cy="454343"/>
            <a:chOff x="1300163" y="455612"/>
            <a:chExt cx="322263" cy="784227"/>
          </a:xfrm>
          <a:solidFill>
            <a:srgbClr val="ED6737">
              <a:lumMod val="60000"/>
              <a:lumOff val="40000"/>
            </a:srgbClr>
          </a:solidFill>
        </p:grpSpPr>
        <p:sp>
          <p:nvSpPr>
            <p:cNvPr id="520"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521"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pic>
        <p:nvPicPr>
          <p:cNvPr id="525" name="Picture 3"/>
          <p:cNvPicPr>
            <a:picLocks noChangeAspect="1" noChangeArrowheads="1"/>
          </p:cNvPicPr>
          <p:nvPr/>
        </p:nvPicPr>
        <p:blipFill rotWithShape="1">
          <a:blip r:embed="rId4" cstate="print"/>
          <a:srcRect r="892" b="12133"/>
          <a:stretch/>
        </p:blipFill>
        <p:spPr bwMode="auto">
          <a:xfrm>
            <a:off x="7158513" y="1771243"/>
            <a:ext cx="263029" cy="420624"/>
          </a:xfrm>
          <a:prstGeom prst="rect">
            <a:avLst/>
          </a:prstGeom>
          <a:noFill/>
          <a:ln w="9525">
            <a:noFill/>
            <a:miter lim="800000"/>
            <a:headEnd/>
            <a:tailEnd/>
          </a:ln>
          <a:effectLst/>
        </p:spPr>
      </p:pic>
      <p:grpSp>
        <p:nvGrpSpPr>
          <p:cNvPr id="529" name="Group 528"/>
          <p:cNvGrpSpPr>
            <a:grpSpLocks noChangeAspect="1"/>
          </p:cNvGrpSpPr>
          <p:nvPr/>
        </p:nvGrpSpPr>
        <p:grpSpPr>
          <a:xfrm>
            <a:off x="7159442" y="2383663"/>
            <a:ext cx="263029" cy="454343"/>
            <a:chOff x="1300163" y="455612"/>
            <a:chExt cx="322263" cy="784227"/>
          </a:xfrm>
          <a:solidFill>
            <a:srgbClr val="BCBEC0"/>
          </a:solidFill>
        </p:grpSpPr>
        <p:sp>
          <p:nvSpPr>
            <p:cNvPr id="530"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531"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532" name="Group 531"/>
          <p:cNvGrpSpPr>
            <a:grpSpLocks noChangeAspect="1"/>
          </p:cNvGrpSpPr>
          <p:nvPr/>
        </p:nvGrpSpPr>
        <p:grpSpPr>
          <a:xfrm>
            <a:off x="4670612" y="2408207"/>
            <a:ext cx="263029" cy="454343"/>
            <a:chOff x="1300163" y="455612"/>
            <a:chExt cx="322263" cy="784227"/>
          </a:xfrm>
          <a:solidFill>
            <a:srgbClr val="ED6737">
              <a:lumMod val="60000"/>
              <a:lumOff val="40000"/>
            </a:srgbClr>
          </a:solidFill>
        </p:grpSpPr>
        <p:sp>
          <p:nvSpPr>
            <p:cNvPr id="533"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534"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535" name="Group 534"/>
          <p:cNvGrpSpPr>
            <a:grpSpLocks noChangeAspect="1"/>
          </p:cNvGrpSpPr>
          <p:nvPr/>
        </p:nvGrpSpPr>
        <p:grpSpPr>
          <a:xfrm>
            <a:off x="4988520" y="2408207"/>
            <a:ext cx="263029" cy="454343"/>
            <a:chOff x="1300163" y="455612"/>
            <a:chExt cx="322263" cy="784227"/>
          </a:xfrm>
          <a:solidFill>
            <a:srgbClr val="ED6737">
              <a:lumMod val="60000"/>
              <a:lumOff val="40000"/>
            </a:srgbClr>
          </a:solidFill>
        </p:grpSpPr>
        <p:sp>
          <p:nvSpPr>
            <p:cNvPr id="536"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537"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538" name="Group 537"/>
          <p:cNvGrpSpPr>
            <a:grpSpLocks noChangeAspect="1"/>
          </p:cNvGrpSpPr>
          <p:nvPr/>
        </p:nvGrpSpPr>
        <p:grpSpPr>
          <a:xfrm>
            <a:off x="5306428" y="2408207"/>
            <a:ext cx="263029" cy="454343"/>
            <a:chOff x="1300163" y="455612"/>
            <a:chExt cx="322263" cy="784227"/>
          </a:xfrm>
          <a:solidFill>
            <a:srgbClr val="ED6737">
              <a:lumMod val="60000"/>
              <a:lumOff val="40000"/>
            </a:srgbClr>
          </a:solidFill>
        </p:grpSpPr>
        <p:sp>
          <p:nvSpPr>
            <p:cNvPr id="539"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540"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541" name="Group 540"/>
          <p:cNvGrpSpPr>
            <a:grpSpLocks noChangeAspect="1"/>
          </p:cNvGrpSpPr>
          <p:nvPr/>
        </p:nvGrpSpPr>
        <p:grpSpPr>
          <a:xfrm>
            <a:off x="5624336" y="2408207"/>
            <a:ext cx="263029" cy="454343"/>
            <a:chOff x="1300163" y="455612"/>
            <a:chExt cx="322263" cy="784227"/>
          </a:xfrm>
          <a:solidFill>
            <a:srgbClr val="ED6737">
              <a:lumMod val="60000"/>
              <a:lumOff val="40000"/>
            </a:srgbClr>
          </a:solidFill>
        </p:grpSpPr>
        <p:sp>
          <p:nvSpPr>
            <p:cNvPr id="542"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543"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544" name="Group 543"/>
          <p:cNvGrpSpPr>
            <a:grpSpLocks noChangeAspect="1"/>
          </p:cNvGrpSpPr>
          <p:nvPr/>
        </p:nvGrpSpPr>
        <p:grpSpPr>
          <a:xfrm>
            <a:off x="5942244" y="2408207"/>
            <a:ext cx="263029" cy="454343"/>
            <a:chOff x="1300163" y="455612"/>
            <a:chExt cx="322263" cy="784227"/>
          </a:xfrm>
          <a:solidFill>
            <a:srgbClr val="ED6737">
              <a:lumMod val="60000"/>
              <a:lumOff val="40000"/>
            </a:srgbClr>
          </a:solidFill>
        </p:grpSpPr>
        <p:sp>
          <p:nvSpPr>
            <p:cNvPr id="545"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546"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547" name="Group 546"/>
          <p:cNvGrpSpPr>
            <a:grpSpLocks noChangeAspect="1"/>
          </p:cNvGrpSpPr>
          <p:nvPr/>
        </p:nvGrpSpPr>
        <p:grpSpPr>
          <a:xfrm>
            <a:off x="7503733" y="2396987"/>
            <a:ext cx="263029" cy="454343"/>
            <a:chOff x="1300163" y="455612"/>
            <a:chExt cx="322263" cy="784227"/>
          </a:xfrm>
          <a:solidFill>
            <a:srgbClr val="BCBEC0"/>
          </a:solidFill>
        </p:grpSpPr>
        <p:sp>
          <p:nvSpPr>
            <p:cNvPr id="548"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549"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550" name="Group 549"/>
          <p:cNvGrpSpPr>
            <a:grpSpLocks noChangeAspect="1"/>
          </p:cNvGrpSpPr>
          <p:nvPr/>
        </p:nvGrpSpPr>
        <p:grpSpPr>
          <a:xfrm>
            <a:off x="6229811" y="2409538"/>
            <a:ext cx="263029" cy="454343"/>
            <a:chOff x="1300163" y="455612"/>
            <a:chExt cx="322263" cy="784227"/>
          </a:xfrm>
          <a:solidFill>
            <a:srgbClr val="ED6737">
              <a:lumMod val="60000"/>
              <a:lumOff val="40000"/>
            </a:srgbClr>
          </a:solidFill>
        </p:grpSpPr>
        <p:sp>
          <p:nvSpPr>
            <p:cNvPr id="551"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552"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553" name="Group 552"/>
          <p:cNvGrpSpPr>
            <a:grpSpLocks noChangeAspect="1"/>
          </p:cNvGrpSpPr>
          <p:nvPr/>
        </p:nvGrpSpPr>
        <p:grpSpPr>
          <a:xfrm>
            <a:off x="6532909" y="2398487"/>
            <a:ext cx="263029" cy="454343"/>
            <a:chOff x="1300163" y="455612"/>
            <a:chExt cx="322263" cy="784227"/>
          </a:xfrm>
          <a:solidFill>
            <a:srgbClr val="ED6737">
              <a:lumMod val="60000"/>
              <a:lumOff val="40000"/>
            </a:srgbClr>
          </a:solidFill>
        </p:grpSpPr>
        <p:sp>
          <p:nvSpPr>
            <p:cNvPr id="554"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555"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556" name="Group 555"/>
          <p:cNvGrpSpPr>
            <a:grpSpLocks noChangeAspect="1"/>
          </p:cNvGrpSpPr>
          <p:nvPr/>
        </p:nvGrpSpPr>
        <p:grpSpPr>
          <a:xfrm>
            <a:off x="6850817" y="2398487"/>
            <a:ext cx="263029" cy="454343"/>
            <a:chOff x="1300163" y="455612"/>
            <a:chExt cx="322263" cy="784227"/>
          </a:xfrm>
          <a:solidFill>
            <a:srgbClr val="ED6737">
              <a:lumMod val="60000"/>
              <a:lumOff val="40000"/>
            </a:srgbClr>
          </a:solidFill>
        </p:grpSpPr>
        <p:sp>
          <p:nvSpPr>
            <p:cNvPr id="557"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558"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pic>
        <p:nvPicPr>
          <p:cNvPr id="559" name="Picture 3"/>
          <p:cNvPicPr>
            <a:picLocks noChangeAspect="1" noChangeArrowheads="1"/>
          </p:cNvPicPr>
          <p:nvPr/>
        </p:nvPicPr>
        <p:blipFill rotWithShape="1">
          <a:blip r:embed="rId4" cstate="print"/>
          <a:srcRect r="892" b="21379"/>
          <a:stretch/>
        </p:blipFill>
        <p:spPr bwMode="auto">
          <a:xfrm>
            <a:off x="7159443" y="2378053"/>
            <a:ext cx="263029" cy="376367"/>
          </a:xfrm>
          <a:prstGeom prst="rect">
            <a:avLst/>
          </a:prstGeom>
          <a:noFill/>
          <a:ln w="9525">
            <a:noFill/>
            <a:miter lim="800000"/>
            <a:headEnd/>
            <a:tailEnd/>
          </a:ln>
          <a:effectLst/>
        </p:spPr>
      </p:pic>
      <p:grpSp>
        <p:nvGrpSpPr>
          <p:cNvPr id="8" name="Group 7"/>
          <p:cNvGrpSpPr/>
          <p:nvPr/>
        </p:nvGrpSpPr>
        <p:grpSpPr>
          <a:xfrm>
            <a:off x="4671542" y="2984864"/>
            <a:ext cx="3101760" cy="485827"/>
            <a:chOff x="4671542" y="2984864"/>
            <a:chExt cx="3101760" cy="485827"/>
          </a:xfrm>
        </p:grpSpPr>
        <p:grpSp>
          <p:nvGrpSpPr>
            <p:cNvPr id="560" name="Group 559"/>
            <p:cNvGrpSpPr>
              <a:grpSpLocks noChangeAspect="1"/>
            </p:cNvGrpSpPr>
            <p:nvPr/>
          </p:nvGrpSpPr>
          <p:grpSpPr>
            <a:xfrm>
              <a:off x="7160372" y="2990473"/>
              <a:ext cx="263029" cy="454343"/>
              <a:chOff x="1300163" y="455612"/>
              <a:chExt cx="322263" cy="784227"/>
            </a:xfrm>
            <a:solidFill>
              <a:srgbClr val="BCBEC0"/>
            </a:solidFill>
          </p:grpSpPr>
          <p:sp>
            <p:nvSpPr>
              <p:cNvPr id="561"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562"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563" name="Group 562"/>
            <p:cNvGrpSpPr>
              <a:grpSpLocks noChangeAspect="1"/>
            </p:cNvGrpSpPr>
            <p:nvPr/>
          </p:nvGrpSpPr>
          <p:grpSpPr>
            <a:xfrm>
              <a:off x="4671542" y="3015017"/>
              <a:ext cx="263029" cy="454343"/>
              <a:chOff x="1300163" y="455612"/>
              <a:chExt cx="322263" cy="784227"/>
            </a:xfrm>
            <a:solidFill>
              <a:srgbClr val="ED6737">
                <a:lumMod val="60000"/>
                <a:lumOff val="40000"/>
              </a:srgbClr>
            </a:solidFill>
          </p:grpSpPr>
          <p:sp>
            <p:nvSpPr>
              <p:cNvPr id="564"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565"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566" name="Group 565"/>
            <p:cNvGrpSpPr>
              <a:grpSpLocks noChangeAspect="1"/>
            </p:cNvGrpSpPr>
            <p:nvPr/>
          </p:nvGrpSpPr>
          <p:grpSpPr>
            <a:xfrm>
              <a:off x="4989450" y="3015017"/>
              <a:ext cx="263029" cy="454343"/>
              <a:chOff x="1300163" y="455612"/>
              <a:chExt cx="322263" cy="784227"/>
            </a:xfrm>
            <a:solidFill>
              <a:srgbClr val="ED6737">
                <a:lumMod val="60000"/>
                <a:lumOff val="40000"/>
              </a:srgbClr>
            </a:solidFill>
          </p:grpSpPr>
          <p:sp>
            <p:nvSpPr>
              <p:cNvPr id="567"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568"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569" name="Group 568"/>
            <p:cNvGrpSpPr>
              <a:grpSpLocks noChangeAspect="1"/>
            </p:cNvGrpSpPr>
            <p:nvPr/>
          </p:nvGrpSpPr>
          <p:grpSpPr>
            <a:xfrm>
              <a:off x="5307358" y="3015017"/>
              <a:ext cx="263029" cy="454343"/>
              <a:chOff x="1300163" y="455612"/>
              <a:chExt cx="322263" cy="784227"/>
            </a:xfrm>
            <a:solidFill>
              <a:srgbClr val="ED6737">
                <a:lumMod val="60000"/>
                <a:lumOff val="40000"/>
              </a:srgbClr>
            </a:solidFill>
          </p:grpSpPr>
          <p:sp>
            <p:nvSpPr>
              <p:cNvPr id="570"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571"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572" name="Group 571"/>
            <p:cNvGrpSpPr>
              <a:grpSpLocks noChangeAspect="1"/>
            </p:cNvGrpSpPr>
            <p:nvPr/>
          </p:nvGrpSpPr>
          <p:grpSpPr>
            <a:xfrm>
              <a:off x="5625266" y="3015017"/>
              <a:ext cx="263029" cy="454343"/>
              <a:chOff x="1300163" y="455612"/>
              <a:chExt cx="322263" cy="784227"/>
            </a:xfrm>
            <a:solidFill>
              <a:srgbClr val="ED6737">
                <a:lumMod val="60000"/>
                <a:lumOff val="40000"/>
              </a:srgbClr>
            </a:solidFill>
          </p:grpSpPr>
          <p:sp>
            <p:nvSpPr>
              <p:cNvPr id="573"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574"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575" name="Group 574"/>
            <p:cNvGrpSpPr>
              <a:grpSpLocks noChangeAspect="1"/>
            </p:cNvGrpSpPr>
            <p:nvPr/>
          </p:nvGrpSpPr>
          <p:grpSpPr>
            <a:xfrm>
              <a:off x="5943174" y="3015017"/>
              <a:ext cx="263029" cy="454343"/>
              <a:chOff x="1300163" y="455612"/>
              <a:chExt cx="322263" cy="784227"/>
            </a:xfrm>
            <a:solidFill>
              <a:srgbClr val="ED6737">
                <a:lumMod val="60000"/>
                <a:lumOff val="40000"/>
              </a:srgbClr>
            </a:solidFill>
          </p:grpSpPr>
          <p:sp>
            <p:nvSpPr>
              <p:cNvPr id="576"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577"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578" name="Group 577"/>
            <p:cNvGrpSpPr>
              <a:grpSpLocks noChangeAspect="1"/>
            </p:cNvGrpSpPr>
            <p:nvPr/>
          </p:nvGrpSpPr>
          <p:grpSpPr>
            <a:xfrm>
              <a:off x="7510273" y="3003797"/>
              <a:ext cx="263029" cy="454343"/>
              <a:chOff x="1272671" y="436246"/>
              <a:chExt cx="322263" cy="784225"/>
            </a:xfrm>
            <a:solidFill>
              <a:srgbClr val="BCBEC0"/>
            </a:solidFill>
          </p:grpSpPr>
          <p:sp>
            <p:nvSpPr>
              <p:cNvPr id="579" name="Oval 47"/>
              <p:cNvSpPr>
                <a:spLocks noChangeArrowheads="1"/>
              </p:cNvSpPr>
              <p:nvPr/>
            </p:nvSpPr>
            <p:spPr bwMode="auto">
              <a:xfrm>
                <a:off x="1366333" y="436246"/>
                <a:ext cx="138113" cy="13969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580" name="Freeform 48"/>
              <p:cNvSpPr>
                <a:spLocks/>
              </p:cNvSpPr>
              <p:nvPr/>
            </p:nvSpPr>
            <p:spPr bwMode="auto">
              <a:xfrm>
                <a:off x="1272671" y="590233"/>
                <a:ext cx="322263" cy="630238"/>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581" name="Group 580"/>
            <p:cNvGrpSpPr>
              <a:grpSpLocks noChangeAspect="1"/>
            </p:cNvGrpSpPr>
            <p:nvPr/>
          </p:nvGrpSpPr>
          <p:grpSpPr>
            <a:xfrm>
              <a:off x="6230741" y="3016348"/>
              <a:ext cx="263029" cy="454343"/>
              <a:chOff x="1300163" y="455612"/>
              <a:chExt cx="322263" cy="784227"/>
            </a:xfrm>
            <a:solidFill>
              <a:srgbClr val="ED6737">
                <a:lumMod val="60000"/>
                <a:lumOff val="40000"/>
              </a:srgbClr>
            </a:solidFill>
          </p:grpSpPr>
          <p:sp>
            <p:nvSpPr>
              <p:cNvPr id="582"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583"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584" name="Group 583"/>
            <p:cNvGrpSpPr>
              <a:grpSpLocks noChangeAspect="1"/>
            </p:cNvGrpSpPr>
            <p:nvPr/>
          </p:nvGrpSpPr>
          <p:grpSpPr>
            <a:xfrm>
              <a:off x="6533839" y="3005297"/>
              <a:ext cx="263029" cy="454343"/>
              <a:chOff x="1300163" y="455612"/>
              <a:chExt cx="322263" cy="784227"/>
            </a:xfrm>
            <a:solidFill>
              <a:srgbClr val="ED6737">
                <a:lumMod val="60000"/>
                <a:lumOff val="40000"/>
              </a:srgbClr>
            </a:solidFill>
          </p:grpSpPr>
          <p:sp>
            <p:nvSpPr>
              <p:cNvPr id="585"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586"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587" name="Group 586"/>
            <p:cNvGrpSpPr>
              <a:grpSpLocks noChangeAspect="1"/>
            </p:cNvGrpSpPr>
            <p:nvPr/>
          </p:nvGrpSpPr>
          <p:grpSpPr>
            <a:xfrm>
              <a:off x="6851747" y="3005297"/>
              <a:ext cx="263029" cy="454343"/>
              <a:chOff x="1300163" y="455612"/>
              <a:chExt cx="322263" cy="784227"/>
            </a:xfrm>
            <a:solidFill>
              <a:srgbClr val="ED6737">
                <a:lumMod val="60000"/>
                <a:lumOff val="40000"/>
              </a:srgbClr>
            </a:solidFill>
          </p:grpSpPr>
          <p:sp>
            <p:nvSpPr>
              <p:cNvPr id="588"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589"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pic>
          <p:nvPicPr>
            <p:cNvPr id="590" name="Picture 3"/>
            <p:cNvPicPr>
              <a:picLocks noChangeAspect="1" noChangeArrowheads="1"/>
            </p:cNvPicPr>
            <p:nvPr/>
          </p:nvPicPr>
          <p:blipFill rotWithShape="1">
            <a:blip r:embed="rId4" cstate="print"/>
            <a:srcRect r="892" b="42055"/>
            <a:stretch/>
          </p:blipFill>
          <p:spPr bwMode="auto">
            <a:xfrm>
              <a:off x="7160373" y="2984864"/>
              <a:ext cx="263029" cy="277388"/>
            </a:xfrm>
            <a:prstGeom prst="rect">
              <a:avLst/>
            </a:prstGeom>
            <a:noFill/>
            <a:ln w="9525">
              <a:noFill/>
              <a:miter lim="800000"/>
              <a:headEnd/>
              <a:tailEnd/>
            </a:ln>
            <a:effectLst/>
          </p:spPr>
        </p:pic>
      </p:grpSp>
      <p:grpSp>
        <p:nvGrpSpPr>
          <p:cNvPr id="591" name="Group 590"/>
          <p:cNvGrpSpPr/>
          <p:nvPr/>
        </p:nvGrpSpPr>
        <p:grpSpPr>
          <a:xfrm>
            <a:off x="4672472" y="3597284"/>
            <a:ext cx="3107370" cy="485827"/>
            <a:chOff x="4671542" y="2984864"/>
            <a:chExt cx="3107370" cy="485827"/>
          </a:xfrm>
        </p:grpSpPr>
        <p:grpSp>
          <p:nvGrpSpPr>
            <p:cNvPr id="592" name="Group 591"/>
            <p:cNvGrpSpPr>
              <a:grpSpLocks noChangeAspect="1"/>
            </p:cNvGrpSpPr>
            <p:nvPr/>
          </p:nvGrpSpPr>
          <p:grpSpPr>
            <a:xfrm>
              <a:off x="7160372" y="2990473"/>
              <a:ext cx="263029" cy="454343"/>
              <a:chOff x="1300163" y="455612"/>
              <a:chExt cx="322263" cy="784227"/>
            </a:xfrm>
            <a:solidFill>
              <a:srgbClr val="BCBEC0"/>
            </a:solidFill>
          </p:grpSpPr>
          <p:sp>
            <p:nvSpPr>
              <p:cNvPr id="621"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622"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593" name="Group 592"/>
            <p:cNvGrpSpPr>
              <a:grpSpLocks noChangeAspect="1"/>
            </p:cNvGrpSpPr>
            <p:nvPr/>
          </p:nvGrpSpPr>
          <p:grpSpPr>
            <a:xfrm>
              <a:off x="4671542" y="3015017"/>
              <a:ext cx="263029" cy="454343"/>
              <a:chOff x="1300163" y="455612"/>
              <a:chExt cx="322263" cy="784227"/>
            </a:xfrm>
            <a:solidFill>
              <a:srgbClr val="ED6737">
                <a:lumMod val="60000"/>
                <a:lumOff val="40000"/>
              </a:srgbClr>
            </a:solidFill>
          </p:grpSpPr>
          <p:sp>
            <p:nvSpPr>
              <p:cNvPr id="619"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620"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594" name="Group 593"/>
            <p:cNvGrpSpPr>
              <a:grpSpLocks noChangeAspect="1"/>
            </p:cNvGrpSpPr>
            <p:nvPr/>
          </p:nvGrpSpPr>
          <p:grpSpPr>
            <a:xfrm>
              <a:off x="4989450" y="3015017"/>
              <a:ext cx="263029" cy="454343"/>
              <a:chOff x="1300163" y="455612"/>
              <a:chExt cx="322263" cy="784227"/>
            </a:xfrm>
            <a:solidFill>
              <a:srgbClr val="ED6737">
                <a:lumMod val="60000"/>
                <a:lumOff val="40000"/>
              </a:srgbClr>
            </a:solidFill>
          </p:grpSpPr>
          <p:sp>
            <p:nvSpPr>
              <p:cNvPr id="617"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618"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595" name="Group 594"/>
            <p:cNvGrpSpPr>
              <a:grpSpLocks noChangeAspect="1"/>
            </p:cNvGrpSpPr>
            <p:nvPr/>
          </p:nvGrpSpPr>
          <p:grpSpPr>
            <a:xfrm>
              <a:off x="5307358" y="3015017"/>
              <a:ext cx="263029" cy="454343"/>
              <a:chOff x="1300163" y="455612"/>
              <a:chExt cx="322263" cy="784227"/>
            </a:xfrm>
            <a:solidFill>
              <a:srgbClr val="ED6737">
                <a:lumMod val="60000"/>
                <a:lumOff val="40000"/>
              </a:srgbClr>
            </a:solidFill>
          </p:grpSpPr>
          <p:sp>
            <p:nvSpPr>
              <p:cNvPr id="615"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616"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596" name="Group 595"/>
            <p:cNvGrpSpPr>
              <a:grpSpLocks noChangeAspect="1"/>
            </p:cNvGrpSpPr>
            <p:nvPr/>
          </p:nvGrpSpPr>
          <p:grpSpPr>
            <a:xfrm>
              <a:off x="5625266" y="3015017"/>
              <a:ext cx="263029" cy="454343"/>
              <a:chOff x="1300163" y="455612"/>
              <a:chExt cx="322263" cy="784227"/>
            </a:xfrm>
            <a:solidFill>
              <a:srgbClr val="ED6737">
                <a:lumMod val="60000"/>
                <a:lumOff val="40000"/>
              </a:srgbClr>
            </a:solidFill>
          </p:grpSpPr>
          <p:sp>
            <p:nvSpPr>
              <p:cNvPr id="613"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614"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597" name="Group 596"/>
            <p:cNvGrpSpPr>
              <a:grpSpLocks noChangeAspect="1"/>
            </p:cNvGrpSpPr>
            <p:nvPr/>
          </p:nvGrpSpPr>
          <p:grpSpPr>
            <a:xfrm>
              <a:off x="5943174" y="3015017"/>
              <a:ext cx="263029" cy="454343"/>
              <a:chOff x="1300163" y="455612"/>
              <a:chExt cx="322263" cy="784227"/>
            </a:xfrm>
            <a:solidFill>
              <a:srgbClr val="ED6737">
                <a:lumMod val="60000"/>
                <a:lumOff val="40000"/>
              </a:srgbClr>
            </a:solidFill>
          </p:grpSpPr>
          <p:sp>
            <p:nvSpPr>
              <p:cNvPr id="611"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612"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598" name="Group 597"/>
            <p:cNvGrpSpPr>
              <a:grpSpLocks noChangeAspect="1"/>
            </p:cNvGrpSpPr>
            <p:nvPr/>
          </p:nvGrpSpPr>
          <p:grpSpPr>
            <a:xfrm>
              <a:off x="7515883" y="2998187"/>
              <a:ext cx="263029" cy="454343"/>
              <a:chOff x="1279544" y="426563"/>
              <a:chExt cx="322263" cy="784225"/>
            </a:xfrm>
            <a:solidFill>
              <a:srgbClr val="BCBEC0"/>
            </a:solidFill>
          </p:grpSpPr>
          <p:sp>
            <p:nvSpPr>
              <p:cNvPr id="609" name="Oval 47"/>
              <p:cNvSpPr>
                <a:spLocks noChangeArrowheads="1"/>
              </p:cNvSpPr>
              <p:nvPr/>
            </p:nvSpPr>
            <p:spPr bwMode="auto">
              <a:xfrm>
                <a:off x="1373206" y="426563"/>
                <a:ext cx="138113" cy="13969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610" name="Freeform 48"/>
              <p:cNvSpPr>
                <a:spLocks/>
              </p:cNvSpPr>
              <p:nvPr/>
            </p:nvSpPr>
            <p:spPr bwMode="auto">
              <a:xfrm>
                <a:off x="1279544" y="580550"/>
                <a:ext cx="322263" cy="630238"/>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599" name="Group 598"/>
            <p:cNvGrpSpPr>
              <a:grpSpLocks noChangeAspect="1"/>
            </p:cNvGrpSpPr>
            <p:nvPr/>
          </p:nvGrpSpPr>
          <p:grpSpPr>
            <a:xfrm>
              <a:off x="6230741" y="3016348"/>
              <a:ext cx="263029" cy="454343"/>
              <a:chOff x="1300163" y="455612"/>
              <a:chExt cx="322263" cy="784227"/>
            </a:xfrm>
            <a:solidFill>
              <a:srgbClr val="ED6737">
                <a:lumMod val="60000"/>
                <a:lumOff val="40000"/>
              </a:srgbClr>
            </a:solidFill>
          </p:grpSpPr>
          <p:sp>
            <p:nvSpPr>
              <p:cNvPr id="607"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608"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600" name="Group 599"/>
            <p:cNvGrpSpPr>
              <a:grpSpLocks noChangeAspect="1"/>
            </p:cNvGrpSpPr>
            <p:nvPr/>
          </p:nvGrpSpPr>
          <p:grpSpPr>
            <a:xfrm>
              <a:off x="6533839" y="3005297"/>
              <a:ext cx="263029" cy="454343"/>
              <a:chOff x="1300163" y="455612"/>
              <a:chExt cx="322263" cy="784227"/>
            </a:xfrm>
            <a:solidFill>
              <a:srgbClr val="ED6737">
                <a:lumMod val="60000"/>
                <a:lumOff val="40000"/>
              </a:srgbClr>
            </a:solidFill>
          </p:grpSpPr>
          <p:sp>
            <p:nvSpPr>
              <p:cNvPr id="605"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606"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601" name="Group 600"/>
            <p:cNvGrpSpPr>
              <a:grpSpLocks noChangeAspect="1"/>
            </p:cNvGrpSpPr>
            <p:nvPr/>
          </p:nvGrpSpPr>
          <p:grpSpPr>
            <a:xfrm>
              <a:off x="6851747" y="3005297"/>
              <a:ext cx="263029" cy="454343"/>
              <a:chOff x="1300163" y="455612"/>
              <a:chExt cx="322263" cy="784227"/>
            </a:xfrm>
            <a:solidFill>
              <a:srgbClr val="ED6737">
                <a:lumMod val="60000"/>
                <a:lumOff val="40000"/>
              </a:srgbClr>
            </a:solidFill>
          </p:grpSpPr>
          <p:sp>
            <p:nvSpPr>
              <p:cNvPr id="603"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604"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pic>
          <p:nvPicPr>
            <p:cNvPr id="602" name="Picture 3"/>
            <p:cNvPicPr>
              <a:picLocks noChangeAspect="1" noChangeArrowheads="1"/>
            </p:cNvPicPr>
            <p:nvPr/>
          </p:nvPicPr>
          <p:blipFill rotWithShape="1">
            <a:blip r:embed="rId4" cstate="print"/>
            <a:srcRect r="892" b="42055"/>
            <a:stretch/>
          </p:blipFill>
          <p:spPr bwMode="auto">
            <a:xfrm>
              <a:off x="7160373" y="2984864"/>
              <a:ext cx="263029" cy="277388"/>
            </a:xfrm>
            <a:prstGeom prst="rect">
              <a:avLst/>
            </a:prstGeom>
            <a:noFill/>
            <a:ln w="9525">
              <a:noFill/>
              <a:miter lim="800000"/>
              <a:headEnd/>
              <a:tailEnd/>
            </a:ln>
            <a:effectLst/>
          </p:spPr>
        </p:pic>
      </p:grpSp>
      <p:grpSp>
        <p:nvGrpSpPr>
          <p:cNvPr id="623" name="Group 622"/>
          <p:cNvGrpSpPr/>
          <p:nvPr/>
        </p:nvGrpSpPr>
        <p:grpSpPr>
          <a:xfrm>
            <a:off x="4679012" y="4170434"/>
            <a:ext cx="3107370" cy="485827"/>
            <a:chOff x="4671542" y="2984864"/>
            <a:chExt cx="3107370" cy="485827"/>
          </a:xfrm>
        </p:grpSpPr>
        <p:grpSp>
          <p:nvGrpSpPr>
            <p:cNvPr id="624" name="Group 623"/>
            <p:cNvGrpSpPr>
              <a:grpSpLocks noChangeAspect="1"/>
            </p:cNvGrpSpPr>
            <p:nvPr/>
          </p:nvGrpSpPr>
          <p:grpSpPr>
            <a:xfrm>
              <a:off x="7160372" y="2990473"/>
              <a:ext cx="263029" cy="454343"/>
              <a:chOff x="1300163" y="455612"/>
              <a:chExt cx="322263" cy="784227"/>
            </a:xfrm>
            <a:solidFill>
              <a:srgbClr val="BCBEC0"/>
            </a:solidFill>
          </p:grpSpPr>
          <p:sp>
            <p:nvSpPr>
              <p:cNvPr id="653"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654"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625" name="Group 624"/>
            <p:cNvGrpSpPr>
              <a:grpSpLocks noChangeAspect="1"/>
            </p:cNvGrpSpPr>
            <p:nvPr/>
          </p:nvGrpSpPr>
          <p:grpSpPr>
            <a:xfrm>
              <a:off x="4671542" y="3015017"/>
              <a:ext cx="263029" cy="454343"/>
              <a:chOff x="1300163" y="455612"/>
              <a:chExt cx="322263" cy="784227"/>
            </a:xfrm>
            <a:solidFill>
              <a:srgbClr val="ED6737">
                <a:lumMod val="60000"/>
                <a:lumOff val="40000"/>
              </a:srgbClr>
            </a:solidFill>
          </p:grpSpPr>
          <p:sp>
            <p:nvSpPr>
              <p:cNvPr id="651"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652"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626" name="Group 625"/>
            <p:cNvGrpSpPr>
              <a:grpSpLocks noChangeAspect="1"/>
            </p:cNvGrpSpPr>
            <p:nvPr/>
          </p:nvGrpSpPr>
          <p:grpSpPr>
            <a:xfrm>
              <a:off x="4989450" y="3015017"/>
              <a:ext cx="263029" cy="454343"/>
              <a:chOff x="1300163" y="455612"/>
              <a:chExt cx="322263" cy="784227"/>
            </a:xfrm>
            <a:solidFill>
              <a:srgbClr val="ED6737">
                <a:lumMod val="60000"/>
                <a:lumOff val="40000"/>
              </a:srgbClr>
            </a:solidFill>
          </p:grpSpPr>
          <p:sp>
            <p:nvSpPr>
              <p:cNvPr id="649"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650"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627" name="Group 626"/>
            <p:cNvGrpSpPr>
              <a:grpSpLocks noChangeAspect="1"/>
            </p:cNvGrpSpPr>
            <p:nvPr/>
          </p:nvGrpSpPr>
          <p:grpSpPr>
            <a:xfrm>
              <a:off x="5307358" y="3015017"/>
              <a:ext cx="263029" cy="454343"/>
              <a:chOff x="1300163" y="455612"/>
              <a:chExt cx="322263" cy="784227"/>
            </a:xfrm>
            <a:solidFill>
              <a:srgbClr val="ED6737">
                <a:lumMod val="60000"/>
                <a:lumOff val="40000"/>
              </a:srgbClr>
            </a:solidFill>
          </p:grpSpPr>
          <p:sp>
            <p:nvSpPr>
              <p:cNvPr id="647"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648"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628" name="Group 627"/>
            <p:cNvGrpSpPr>
              <a:grpSpLocks noChangeAspect="1"/>
            </p:cNvGrpSpPr>
            <p:nvPr/>
          </p:nvGrpSpPr>
          <p:grpSpPr>
            <a:xfrm>
              <a:off x="5625266" y="3015017"/>
              <a:ext cx="263029" cy="454343"/>
              <a:chOff x="1300163" y="455612"/>
              <a:chExt cx="322263" cy="784227"/>
            </a:xfrm>
            <a:solidFill>
              <a:srgbClr val="ED6737">
                <a:lumMod val="60000"/>
                <a:lumOff val="40000"/>
              </a:srgbClr>
            </a:solidFill>
          </p:grpSpPr>
          <p:sp>
            <p:nvSpPr>
              <p:cNvPr id="645"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646"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629" name="Group 628"/>
            <p:cNvGrpSpPr>
              <a:grpSpLocks noChangeAspect="1"/>
            </p:cNvGrpSpPr>
            <p:nvPr/>
          </p:nvGrpSpPr>
          <p:grpSpPr>
            <a:xfrm>
              <a:off x="5943174" y="3015017"/>
              <a:ext cx="263029" cy="454343"/>
              <a:chOff x="1300163" y="455612"/>
              <a:chExt cx="322263" cy="784227"/>
            </a:xfrm>
            <a:solidFill>
              <a:srgbClr val="ED6737">
                <a:lumMod val="60000"/>
                <a:lumOff val="40000"/>
              </a:srgbClr>
            </a:solidFill>
          </p:grpSpPr>
          <p:sp>
            <p:nvSpPr>
              <p:cNvPr id="643"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644"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630" name="Group 629"/>
            <p:cNvGrpSpPr>
              <a:grpSpLocks noChangeAspect="1"/>
            </p:cNvGrpSpPr>
            <p:nvPr/>
          </p:nvGrpSpPr>
          <p:grpSpPr>
            <a:xfrm>
              <a:off x="7515883" y="3003797"/>
              <a:ext cx="263029" cy="454343"/>
              <a:chOff x="1279544" y="436246"/>
              <a:chExt cx="322263" cy="784225"/>
            </a:xfrm>
            <a:solidFill>
              <a:srgbClr val="BCBEC0"/>
            </a:solidFill>
          </p:grpSpPr>
          <p:sp>
            <p:nvSpPr>
              <p:cNvPr id="641" name="Oval 47"/>
              <p:cNvSpPr>
                <a:spLocks noChangeArrowheads="1"/>
              </p:cNvSpPr>
              <p:nvPr/>
            </p:nvSpPr>
            <p:spPr bwMode="auto">
              <a:xfrm>
                <a:off x="1373206" y="436246"/>
                <a:ext cx="138113" cy="13969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642" name="Freeform 48"/>
              <p:cNvSpPr>
                <a:spLocks/>
              </p:cNvSpPr>
              <p:nvPr/>
            </p:nvSpPr>
            <p:spPr bwMode="auto">
              <a:xfrm>
                <a:off x="1279544" y="590233"/>
                <a:ext cx="322263" cy="630238"/>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631" name="Group 630"/>
            <p:cNvGrpSpPr>
              <a:grpSpLocks noChangeAspect="1"/>
            </p:cNvGrpSpPr>
            <p:nvPr/>
          </p:nvGrpSpPr>
          <p:grpSpPr>
            <a:xfrm>
              <a:off x="6230741" y="3016348"/>
              <a:ext cx="263029" cy="454343"/>
              <a:chOff x="1300163" y="455612"/>
              <a:chExt cx="322263" cy="784227"/>
            </a:xfrm>
            <a:solidFill>
              <a:srgbClr val="ED6737">
                <a:lumMod val="60000"/>
                <a:lumOff val="40000"/>
              </a:srgbClr>
            </a:solidFill>
          </p:grpSpPr>
          <p:sp>
            <p:nvSpPr>
              <p:cNvPr id="639"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640"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632" name="Group 631"/>
            <p:cNvGrpSpPr>
              <a:grpSpLocks noChangeAspect="1"/>
            </p:cNvGrpSpPr>
            <p:nvPr/>
          </p:nvGrpSpPr>
          <p:grpSpPr>
            <a:xfrm>
              <a:off x="6533839" y="3005297"/>
              <a:ext cx="263029" cy="454343"/>
              <a:chOff x="1300163" y="455612"/>
              <a:chExt cx="322263" cy="784227"/>
            </a:xfrm>
            <a:solidFill>
              <a:srgbClr val="ED6737">
                <a:lumMod val="60000"/>
                <a:lumOff val="40000"/>
              </a:srgbClr>
            </a:solidFill>
          </p:grpSpPr>
          <p:sp>
            <p:nvSpPr>
              <p:cNvPr id="637"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638"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633" name="Group 632"/>
            <p:cNvGrpSpPr>
              <a:grpSpLocks noChangeAspect="1"/>
            </p:cNvGrpSpPr>
            <p:nvPr/>
          </p:nvGrpSpPr>
          <p:grpSpPr>
            <a:xfrm>
              <a:off x="6851747" y="3005297"/>
              <a:ext cx="263029" cy="454343"/>
              <a:chOff x="1300163" y="455612"/>
              <a:chExt cx="322263" cy="784227"/>
            </a:xfrm>
            <a:solidFill>
              <a:srgbClr val="ED6737">
                <a:lumMod val="60000"/>
                <a:lumOff val="40000"/>
              </a:srgbClr>
            </a:solidFill>
          </p:grpSpPr>
          <p:sp>
            <p:nvSpPr>
              <p:cNvPr id="635"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636"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pic>
          <p:nvPicPr>
            <p:cNvPr id="634" name="Picture 3"/>
            <p:cNvPicPr>
              <a:picLocks noChangeAspect="1" noChangeArrowheads="1"/>
            </p:cNvPicPr>
            <p:nvPr/>
          </p:nvPicPr>
          <p:blipFill rotWithShape="1">
            <a:blip r:embed="rId4" cstate="print"/>
            <a:srcRect r="892" b="77096"/>
            <a:stretch/>
          </p:blipFill>
          <p:spPr bwMode="auto">
            <a:xfrm>
              <a:off x="7160373" y="2984864"/>
              <a:ext cx="263029" cy="109646"/>
            </a:xfrm>
            <a:prstGeom prst="rect">
              <a:avLst/>
            </a:prstGeom>
            <a:noFill/>
            <a:ln w="9525">
              <a:noFill/>
              <a:miter lim="800000"/>
              <a:headEnd/>
              <a:tailEnd/>
            </a:ln>
            <a:effectLst/>
          </p:spPr>
        </p:pic>
      </p:grpSp>
      <p:grpSp>
        <p:nvGrpSpPr>
          <p:cNvPr id="10" name="Group 9"/>
          <p:cNvGrpSpPr/>
          <p:nvPr/>
        </p:nvGrpSpPr>
        <p:grpSpPr>
          <a:xfrm>
            <a:off x="4679942" y="4766023"/>
            <a:ext cx="3112980" cy="480218"/>
            <a:chOff x="4679942" y="4766023"/>
            <a:chExt cx="3112980" cy="480218"/>
          </a:xfrm>
        </p:grpSpPr>
        <p:grpSp>
          <p:nvGrpSpPr>
            <p:cNvPr id="655" name="Group 654"/>
            <p:cNvGrpSpPr/>
            <p:nvPr/>
          </p:nvGrpSpPr>
          <p:grpSpPr>
            <a:xfrm>
              <a:off x="4679942" y="4766023"/>
              <a:ext cx="3112980" cy="480218"/>
              <a:chOff x="4671542" y="2990473"/>
              <a:chExt cx="3112980" cy="480218"/>
            </a:xfrm>
          </p:grpSpPr>
          <p:grpSp>
            <p:nvGrpSpPr>
              <p:cNvPr id="656" name="Group 655"/>
              <p:cNvGrpSpPr>
                <a:grpSpLocks noChangeAspect="1"/>
              </p:cNvGrpSpPr>
              <p:nvPr/>
            </p:nvGrpSpPr>
            <p:grpSpPr>
              <a:xfrm>
                <a:off x="7160372" y="2990473"/>
                <a:ext cx="263029" cy="454343"/>
                <a:chOff x="1300163" y="455612"/>
                <a:chExt cx="322263" cy="784227"/>
              </a:xfrm>
              <a:solidFill>
                <a:srgbClr val="BCBEC0"/>
              </a:solidFill>
            </p:grpSpPr>
            <p:sp>
              <p:nvSpPr>
                <p:cNvPr id="685"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686"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657" name="Group 656"/>
              <p:cNvGrpSpPr>
                <a:grpSpLocks noChangeAspect="1"/>
              </p:cNvGrpSpPr>
              <p:nvPr/>
            </p:nvGrpSpPr>
            <p:grpSpPr>
              <a:xfrm>
                <a:off x="4671542" y="3015017"/>
                <a:ext cx="263029" cy="454343"/>
                <a:chOff x="1300163" y="455612"/>
                <a:chExt cx="322263" cy="784227"/>
              </a:xfrm>
              <a:solidFill>
                <a:srgbClr val="ED6737">
                  <a:lumMod val="60000"/>
                  <a:lumOff val="40000"/>
                </a:srgbClr>
              </a:solidFill>
            </p:grpSpPr>
            <p:sp>
              <p:nvSpPr>
                <p:cNvPr id="683"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684"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658" name="Group 657"/>
              <p:cNvGrpSpPr>
                <a:grpSpLocks noChangeAspect="1"/>
              </p:cNvGrpSpPr>
              <p:nvPr/>
            </p:nvGrpSpPr>
            <p:grpSpPr>
              <a:xfrm>
                <a:off x="4989450" y="3015017"/>
                <a:ext cx="263029" cy="454343"/>
                <a:chOff x="1300163" y="455612"/>
                <a:chExt cx="322263" cy="784227"/>
              </a:xfrm>
              <a:solidFill>
                <a:srgbClr val="ED6737">
                  <a:lumMod val="60000"/>
                  <a:lumOff val="40000"/>
                </a:srgbClr>
              </a:solidFill>
            </p:grpSpPr>
            <p:sp>
              <p:nvSpPr>
                <p:cNvPr id="681"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682"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659" name="Group 658"/>
              <p:cNvGrpSpPr>
                <a:grpSpLocks noChangeAspect="1"/>
              </p:cNvGrpSpPr>
              <p:nvPr/>
            </p:nvGrpSpPr>
            <p:grpSpPr>
              <a:xfrm>
                <a:off x="5307358" y="3015017"/>
                <a:ext cx="263029" cy="454343"/>
                <a:chOff x="1300163" y="455612"/>
                <a:chExt cx="322263" cy="784227"/>
              </a:xfrm>
              <a:solidFill>
                <a:srgbClr val="ED6737">
                  <a:lumMod val="60000"/>
                  <a:lumOff val="40000"/>
                </a:srgbClr>
              </a:solidFill>
            </p:grpSpPr>
            <p:sp>
              <p:nvSpPr>
                <p:cNvPr id="679"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680"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660" name="Group 659"/>
              <p:cNvGrpSpPr>
                <a:grpSpLocks noChangeAspect="1"/>
              </p:cNvGrpSpPr>
              <p:nvPr/>
            </p:nvGrpSpPr>
            <p:grpSpPr>
              <a:xfrm>
                <a:off x="5625266" y="3015017"/>
                <a:ext cx="263029" cy="454343"/>
                <a:chOff x="1300163" y="455612"/>
                <a:chExt cx="322263" cy="784227"/>
              </a:xfrm>
              <a:solidFill>
                <a:srgbClr val="ED6737">
                  <a:lumMod val="60000"/>
                  <a:lumOff val="40000"/>
                </a:srgbClr>
              </a:solidFill>
            </p:grpSpPr>
            <p:sp>
              <p:nvSpPr>
                <p:cNvPr id="677"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678"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661" name="Group 660"/>
              <p:cNvGrpSpPr>
                <a:grpSpLocks noChangeAspect="1"/>
              </p:cNvGrpSpPr>
              <p:nvPr/>
            </p:nvGrpSpPr>
            <p:grpSpPr>
              <a:xfrm>
                <a:off x="5943174" y="3015017"/>
                <a:ext cx="263029" cy="454343"/>
                <a:chOff x="1300163" y="455612"/>
                <a:chExt cx="322263" cy="784227"/>
              </a:xfrm>
              <a:solidFill>
                <a:srgbClr val="ED6737">
                  <a:lumMod val="60000"/>
                  <a:lumOff val="40000"/>
                </a:srgbClr>
              </a:solidFill>
            </p:grpSpPr>
            <p:sp>
              <p:nvSpPr>
                <p:cNvPr id="675"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676"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662" name="Group 661"/>
              <p:cNvGrpSpPr>
                <a:grpSpLocks noChangeAspect="1"/>
              </p:cNvGrpSpPr>
              <p:nvPr/>
            </p:nvGrpSpPr>
            <p:grpSpPr>
              <a:xfrm>
                <a:off x="7521493" y="2998187"/>
                <a:ext cx="263029" cy="454343"/>
                <a:chOff x="1286417" y="426563"/>
                <a:chExt cx="322263" cy="784225"/>
              </a:xfrm>
              <a:solidFill>
                <a:srgbClr val="BCBEC0"/>
              </a:solidFill>
            </p:grpSpPr>
            <p:sp>
              <p:nvSpPr>
                <p:cNvPr id="673" name="Oval 47"/>
                <p:cNvSpPr>
                  <a:spLocks noChangeArrowheads="1"/>
                </p:cNvSpPr>
                <p:nvPr/>
              </p:nvSpPr>
              <p:spPr bwMode="auto">
                <a:xfrm>
                  <a:off x="1380079" y="426563"/>
                  <a:ext cx="138113" cy="13969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674" name="Freeform 48"/>
                <p:cNvSpPr>
                  <a:spLocks/>
                </p:cNvSpPr>
                <p:nvPr/>
              </p:nvSpPr>
              <p:spPr bwMode="auto">
                <a:xfrm>
                  <a:off x="1286417" y="580550"/>
                  <a:ext cx="322263" cy="630238"/>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663" name="Group 662"/>
              <p:cNvGrpSpPr>
                <a:grpSpLocks noChangeAspect="1"/>
              </p:cNvGrpSpPr>
              <p:nvPr/>
            </p:nvGrpSpPr>
            <p:grpSpPr>
              <a:xfrm>
                <a:off x="6230741" y="3016348"/>
                <a:ext cx="263029" cy="454343"/>
                <a:chOff x="1300163" y="455612"/>
                <a:chExt cx="322263" cy="784227"/>
              </a:xfrm>
              <a:solidFill>
                <a:srgbClr val="ED6737">
                  <a:lumMod val="60000"/>
                  <a:lumOff val="40000"/>
                </a:srgbClr>
              </a:solidFill>
            </p:grpSpPr>
            <p:sp>
              <p:nvSpPr>
                <p:cNvPr id="671"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672"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664" name="Group 663"/>
              <p:cNvGrpSpPr>
                <a:grpSpLocks noChangeAspect="1"/>
              </p:cNvGrpSpPr>
              <p:nvPr/>
            </p:nvGrpSpPr>
            <p:grpSpPr>
              <a:xfrm>
                <a:off x="6533839" y="3005296"/>
                <a:ext cx="263029" cy="454341"/>
                <a:chOff x="1300163" y="455612"/>
                <a:chExt cx="322263" cy="784227"/>
              </a:xfrm>
              <a:solidFill>
                <a:srgbClr val="ED6737">
                  <a:lumMod val="60000"/>
                  <a:lumOff val="40000"/>
                </a:srgbClr>
              </a:solidFill>
            </p:grpSpPr>
            <p:sp>
              <p:nvSpPr>
                <p:cNvPr id="669" name="Oval 47"/>
                <p:cNvSpPr>
                  <a:spLocks noChangeArrowheads="1"/>
                </p:cNvSpPr>
                <p:nvPr/>
              </p:nvSpPr>
              <p:spPr bwMode="auto">
                <a:xfrm>
                  <a:off x="1393825" y="455612"/>
                  <a:ext cx="138113" cy="139700"/>
                </a:xfrm>
                <a:prstGeom prst="ellipse">
                  <a:avLst/>
                </a:pr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670"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665" name="Group 664"/>
              <p:cNvGrpSpPr>
                <a:grpSpLocks noChangeAspect="1"/>
              </p:cNvGrpSpPr>
              <p:nvPr/>
            </p:nvGrpSpPr>
            <p:grpSpPr>
              <a:xfrm>
                <a:off x="6851747" y="3005297"/>
                <a:ext cx="263029" cy="454343"/>
                <a:chOff x="1300163" y="455612"/>
                <a:chExt cx="322263" cy="784227"/>
              </a:xfrm>
              <a:solidFill>
                <a:srgbClr val="ED6737">
                  <a:lumMod val="60000"/>
                  <a:lumOff val="40000"/>
                </a:srgbClr>
              </a:solidFill>
            </p:grpSpPr>
            <p:sp>
              <p:nvSpPr>
                <p:cNvPr id="667" name="Oval 47"/>
                <p:cNvSpPr>
                  <a:spLocks noChangeArrowheads="1"/>
                </p:cNvSpPr>
                <p:nvPr/>
              </p:nvSpPr>
              <p:spPr bwMode="auto">
                <a:xfrm>
                  <a:off x="1393825" y="455612"/>
                  <a:ext cx="138113" cy="139700"/>
                </a:xfrm>
                <a:prstGeom prst="ellipse">
                  <a:avLst/>
                </a:pr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668"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pic>
          <p:nvPicPr>
            <p:cNvPr id="687" name="Picture 3"/>
            <p:cNvPicPr>
              <a:picLocks noChangeAspect="1" noChangeArrowheads="1"/>
            </p:cNvPicPr>
            <p:nvPr/>
          </p:nvPicPr>
          <p:blipFill rotWithShape="1">
            <a:blip r:embed="rId4" cstate="print"/>
            <a:srcRect r="892" b="12133"/>
            <a:stretch/>
          </p:blipFill>
          <p:spPr bwMode="auto">
            <a:xfrm>
              <a:off x="6542239" y="4771633"/>
              <a:ext cx="263029" cy="420624"/>
            </a:xfrm>
            <a:prstGeom prst="rect">
              <a:avLst/>
            </a:prstGeom>
            <a:noFill/>
            <a:ln w="9525">
              <a:noFill/>
              <a:miter lim="800000"/>
              <a:headEnd/>
              <a:tailEnd/>
            </a:ln>
            <a:effectLst/>
          </p:spPr>
        </p:pic>
      </p:grpSp>
      <p:grpSp>
        <p:nvGrpSpPr>
          <p:cNvPr id="11" name="Group 10"/>
          <p:cNvGrpSpPr/>
          <p:nvPr/>
        </p:nvGrpSpPr>
        <p:grpSpPr>
          <a:xfrm>
            <a:off x="4666781" y="5360603"/>
            <a:ext cx="3101760" cy="480218"/>
            <a:chOff x="4666781" y="5360603"/>
            <a:chExt cx="3101760" cy="480218"/>
          </a:xfrm>
        </p:grpSpPr>
        <p:grpSp>
          <p:nvGrpSpPr>
            <p:cNvPr id="689" name="Group 688"/>
            <p:cNvGrpSpPr/>
            <p:nvPr/>
          </p:nvGrpSpPr>
          <p:grpSpPr>
            <a:xfrm>
              <a:off x="4666781" y="5360603"/>
              <a:ext cx="3101760" cy="480218"/>
              <a:chOff x="4671542" y="2990473"/>
              <a:chExt cx="3101760" cy="480218"/>
            </a:xfrm>
          </p:grpSpPr>
          <p:grpSp>
            <p:nvGrpSpPr>
              <p:cNvPr id="691" name="Group 690"/>
              <p:cNvGrpSpPr>
                <a:grpSpLocks noChangeAspect="1"/>
              </p:cNvGrpSpPr>
              <p:nvPr/>
            </p:nvGrpSpPr>
            <p:grpSpPr>
              <a:xfrm>
                <a:off x="7160372" y="2990473"/>
                <a:ext cx="263029" cy="454343"/>
                <a:chOff x="1300163" y="455612"/>
                <a:chExt cx="322263" cy="784227"/>
              </a:xfrm>
              <a:solidFill>
                <a:srgbClr val="BCBEC0"/>
              </a:solidFill>
            </p:grpSpPr>
            <p:sp>
              <p:nvSpPr>
                <p:cNvPr id="719"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720"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692" name="Group 691"/>
              <p:cNvGrpSpPr>
                <a:grpSpLocks noChangeAspect="1"/>
              </p:cNvGrpSpPr>
              <p:nvPr/>
            </p:nvGrpSpPr>
            <p:grpSpPr>
              <a:xfrm>
                <a:off x="4671542" y="3015017"/>
                <a:ext cx="263029" cy="454343"/>
                <a:chOff x="1300163" y="455612"/>
                <a:chExt cx="322263" cy="784227"/>
              </a:xfrm>
              <a:solidFill>
                <a:srgbClr val="ED6737">
                  <a:lumMod val="60000"/>
                  <a:lumOff val="40000"/>
                </a:srgbClr>
              </a:solidFill>
            </p:grpSpPr>
            <p:sp>
              <p:nvSpPr>
                <p:cNvPr id="717"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718"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693" name="Group 692"/>
              <p:cNvGrpSpPr>
                <a:grpSpLocks noChangeAspect="1"/>
              </p:cNvGrpSpPr>
              <p:nvPr/>
            </p:nvGrpSpPr>
            <p:grpSpPr>
              <a:xfrm>
                <a:off x="4989450" y="3015017"/>
                <a:ext cx="263029" cy="454343"/>
                <a:chOff x="1300163" y="455612"/>
                <a:chExt cx="322263" cy="784227"/>
              </a:xfrm>
              <a:solidFill>
                <a:srgbClr val="ED6737">
                  <a:lumMod val="60000"/>
                  <a:lumOff val="40000"/>
                </a:srgbClr>
              </a:solidFill>
            </p:grpSpPr>
            <p:sp>
              <p:nvSpPr>
                <p:cNvPr id="715"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716"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694" name="Group 693"/>
              <p:cNvGrpSpPr>
                <a:grpSpLocks noChangeAspect="1"/>
              </p:cNvGrpSpPr>
              <p:nvPr/>
            </p:nvGrpSpPr>
            <p:grpSpPr>
              <a:xfrm>
                <a:off x="5307358" y="3015017"/>
                <a:ext cx="263029" cy="454343"/>
                <a:chOff x="1300163" y="455612"/>
                <a:chExt cx="322263" cy="784227"/>
              </a:xfrm>
              <a:solidFill>
                <a:srgbClr val="ED6737">
                  <a:lumMod val="60000"/>
                  <a:lumOff val="40000"/>
                </a:srgbClr>
              </a:solidFill>
            </p:grpSpPr>
            <p:sp>
              <p:nvSpPr>
                <p:cNvPr id="713"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714"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695" name="Group 694"/>
              <p:cNvGrpSpPr>
                <a:grpSpLocks noChangeAspect="1"/>
              </p:cNvGrpSpPr>
              <p:nvPr/>
            </p:nvGrpSpPr>
            <p:grpSpPr>
              <a:xfrm>
                <a:off x="5625266" y="3015017"/>
                <a:ext cx="263029" cy="454343"/>
                <a:chOff x="1300163" y="455612"/>
                <a:chExt cx="322263" cy="784227"/>
              </a:xfrm>
              <a:solidFill>
                <a:srgbClr val="ED6737">
                  <a:lumMod val="60000"/>
                  <a:lumOff val="40000"/>
                </a:srgbClr>
              </a:solidFill>
            </p:grpSpPr>
            <p:sp>
              <p:nvSpPr>
                <p:cNvPr id="711"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712"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696" name="Group 695"/>
              <p:cNvGrpSpPr>
                <a:grpSpLocks noChangeAspect="1"/>
              </p:cNvGrpSpPr>
              <p:nvPr/>
            </p:nvGrpSpPr>
            <p:grpSpPr>
              <a:xfrm>
                <a:off x="5943174" y="3015017"/>
                <a:ext cx="263029" cy="454343"/>
                <a:chOff x="1300163" y="455612"/>
                <a:chExt cx="322263" cy="784227"/>
              </a:xfrm>
              <a:solidFill>
                <a:srgbClr val="ED6737">
                  <a:lumMod val="60000"/>
                  <a:lumOff val="40000"/>
                </a:srgbClr>
              </a:solidFill>
            </p:grpSpPr>
            <p:sp>
              <p:nvSpPr>
                <p:cNvPr id="709"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710"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697" name="Group 696"/>
              <p:cNvGrpSpPr>
                <a:grpSpLocks noChangeAspect="1"/>
              </p:cNvGrpSpPr>
              <p:nvPr/>
            </p:nvGrpSpPr>
            <p:grpSpPr>
              <a:xfrm>
                <a:off x="7510273" y="2992577"/>
                <a:ext cx="263029" cy="454343"/>
                <a:chOff x="1272671" y="416880"/>
                <a:chExt cx="322263" cy="784225"/>
              </a:xfrm>
              <a:solidFill>
                <a:srgbClr val="BCBEC0"/>
              </a:solidFill>
            </p:grpSpPr>
            <p:sp>
              <p:nvSpPr>
                <p:cNvPr id="707" name="Oval 47"/>
                <p:cNvSpPr>
                  <a:spLocks noChangeArrowheads="1"/>
                </p:cNvSpPr>
                <p:nvPr/>
              </p:nvSpPr>
              <p:spPr bwMode="auto">
                <a:xfrm>
                  <a:off x="1366333" y="416880"/>
                  <a:ext cx="138113" cy="13969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708" name="Freeform 48"/>
                <p:cNvSpPr>
                  <a:spLocks/>
                </p:cNvSpPr>
                <p:nvPr/>
              </p:nvSpPr>
              <p:spPr bwMode="auto">
                <a:xfrm>
                  <a:off x="1272671" y="570867"/>
                  <a:ext cx="322263" cy="630238"/>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698" name="Group 697"/>
              <p:cNvGrpSpPr>
                <a:grpSpLocks noChangeAspect="1"/>
              </p:cNvGrpSpPr>
              <p:nvPr/>
            </p:nvGrpSpPr>
            <p:grpSpPr>
              <a:xfrm>
                <a:off x="6230741" y="3016348"/>
                <a:ext cx="263029" cy="454343"/>
                <a:chOff x="1300163" y="455612"/>
                <a:chExt cx="322263" cy="784227"/>
              </a:xfrm>
              <a:solidFill>
                <a:srgbClr val="ED6737">
                  <a:lumMod val="60000"/>
                  <a:lumOff val="40000"/>
                </a:srgbClr>
              </a:solidFill>
            </p:grpSpPr>
            <p:sp>
              <p:nvSpPr>
                <p:cNvPr id="705" name="Oval 47"/>
                <p:cNvSpPr>
                  <a:spLocks noChangeArrowheads="1"/>
                </p:cNvSpPr>
                <p:nvPr/>
              </p:nvSpPr>
              <p:spPr bwMode="auto">
                <a:xfrm>
                  <a:off x="1393825" y="455612"/>
                  <a:ext cx="138113" cy="139700"/>
                </a:xfrm>
                <a:prstGeom prst="ellipse">
                  <a:avLst/>
                </a:pr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706"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699" name="Group 698"/>
              <p:cNvGrpSpPr>
                <a:grpSpLocks noChangeAspect="1"/>
              </p:cNvGrpSpPr>
              <p:nvPr/>
            </p:nvGrpSpPr>
            <p:grpSpPr>
              <a:xfrm>
                <a:off x="6533839" y="3005296"/>
                <a:ext cx="263029" cy="454341"/>
                <a:chOff x="1300163" y="455612"/>
                <a:chExt cx="322263" cy="784227"/>
              </a:xfrm>
              <a:solidFill>
                <a:srgbClr val="ED6737">
                  <a:lumMod val="60000"/>
                  <a:lumOff val="40000"/>
                </a:srgbClr>
              </a:solidFill>
            </p:grpSpPr>
            <p:sp>
              <p:nvSpPr>
                <p:cNvPr id="703" name="Oval 47"/>
                <p:cNvSpPr>
                  <a:spLocks noChangeArrowheads="1"/>
                </p:cNvSpPr>
                <p:nvPr/>
              </p:nvSpPr>
              <p:spPr bwMode="auto">
                <a:xfrm>
                  <a:off x="1393825" y="455612"/>
                  <a:ext cx="138113" cy="139700"/>
                </a:xfrm>
                <a:prstGeom prst="ellipse">
                  <a:avLst/>
                </a:pr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704"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700" name="Group 699"/>
              <p:cNvGrpSpPr>
                <a:grpSpLocks noChangeAspect="1"/>
              </p:cNvGrpSpPr>
              <p:nvPr/>
            </p:nvGrpSpPr>
            <p:grpSpPr>
              <a:xfrm>
                <a:off x="6851747" y="3005297"/>
                <a:ext cx="263029" cy="454343"/>
                <a:chOff x="1300163" y="455612"/>
                <a:chExt cx="322263" cy="784227"/>
              </a:xfrm>
              <a:solidFill>
                <a:srgbClr val="ED6737">
                  <a:lumMod val="60000"/>
                  <a:lumOff val="40000"/>
                </a:srgbClr>
              </a:solidFill>
            </p:grpSpPr>
            <p:sp>
              <p:nvSpPr>
                <p:cNvPr id="701" name="Oval 47"/>
                <p:cNvSpPr>
                  <a:spLocks noChangeArrowheads="1"/>
                </p:cNvSpPr>
                <p:nvPr/>
              </p:nvSpPr>
              <p:spPr bwMode="auto">
                <a:xfrm>
                  <a:off x="1393825" y="455612"/>
                  <a:ext cx="138113" cy="139700"/>
                </a:xfrm>
                <a:prstGeom prst="ellipse">
                  <a:avLst/>
                </a:pr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702"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pic>
          <p:nvPicPr>
            <p:cNvPr id="721" name="Picture 3"/>
            <p:cNvPicPr>
              <a:picLocks noChangeAspect="1" noChangeArrowheads="1"/>
            </p:cNvPicPr>
            <p:nvPr/>
          </p:nvPicPr>
          <p:blipFill rotWithShape="1">
            <a:blip r:embed="rId4" cstate="print"/>
            <a:srcRect r="892" b="56067"/>
            <a:stretch/>
          </p:blipFill>
          <p:spPr bwMode="auto">
            <a:xfrm>
              <a:off x="6220528" y="5383043"/>
              <a:ext cx="263029" cy="210312"/>
            </a:xfrm>
            <a:prstGeom prst="rect">
              <a:avLst/>
            </a:prstGeom>
            <a:noFill/>
            <a:ln w="9525">
              <a:noFill/>
              <a:miter lim="800000"/>
              <a:headEnd/>
              <a:tailEnd/>
            </a:ln>
            <a:effectLst/>
          </p:spPr>
        </p:pic>
      </p:grpSp>
      <p:grpSp>
        <p:nvGrpSpPr>
          <p:cNvPr id="723" name="Group 722"/>
          <p:cNvGrpSpPr/>
          <p:nvPr/>
        </p:nvGrpSpPr>
        <p:grpSpPr>
          <a:xfrm>
            <a:off x="4679012" y="5933740"/>
            <a:ext cx="3107370" cy="480218"/>
            <a:chOff x="4671542" y="2990473"/>
            <a:chExt cx="3107370" cy="480218"/>
          </a:xfrm>
        </p:grpSpPr>
        <p:grpSp>
          <p:nvGrpSpPr>
            <p:cNvPr id="725" name="Group 724"/>
            <p:cNvGrpSpPr>
              <a:grpSpLocks noChangeAspect="1"/>
            </p:cNvGrpSpPr>
            <p:nvPr/>
          </p:nvGrpSpPr>
          <p:grpSpPr>
            <a:xfrm>
              <a:off x="7160372" y="2990473"/>
              <a:ext cx="263029" cy="454343"/>
              <a:chOff x="1300163" y="455612"/>
              <a:chExt cx="322263" cy="784227"/>
            </a:xfrm>
            <a:solidFill>
              <a:srgbClr val="BCBEC0"/>
            </a:solidFill>
          </p:grpSpPr>
          <p:sp>
            <p:nvSpPr>
              <p:cNvPr id="753"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754"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726" name="Group 725"/>
            <p:cNvGrpSpPr>
              <a:grpSpLocks noChangeAspect="1"/>
            </p:cNvGrpSpPr>
            <p:nvPr/>
          </p:nvGrpSpPr>
          <p:grpSpPr>
            <a:xfrm>
              <a:off x="4671542" y="3015017"/>
              <a:ext cx="263029" cy="454343"/>
              <a:chOff x="1300163" y="455612"/>
              <a:chExt cx="322263" cy="784227"/>
            </a:xfrm>
            <a:solidFill>
              <a:srgbClr val="ED6737">
                <a:lumMod val="60000"/>
                <a:lumOff val="40000"/>
              </a:srgbClr>
            </a:solidFill>
          </p:grpSpPr>
          <p:sp>
            <p:nvSpPr>
              <p:cNvPr id="751"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752"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727" name="Group 726"/>
            <p:cNvGrpSpPr>
              <a:grpSpLocks noChangeAspect="1"/>
            </p:cNvGrpSpPr>
            <p:nvPr/>
          </p:nvGrpSpPr>
          <p:grpSpPr>
            <a:xfrm>
              <a:off x="4989450" y="3015017"/>
              <a:ext cx="263029" cy="454343"/>
              <a:chOff x="1300163" y="455612"/>
              <a:chExt cx="322263" cy="784227"/>
            </a:xfrm>
            <a:solidFill>
              <a:srgbClr val="ED6737">
                <a:lumMod val="60000"/>
                <a:lumOff val="40000"/>
              </a:srgbClr>
            </a:solidFill>
          </p:grpSpPr>
          <p:sp>
            <p:nvSpPr>
              <p:cNvPr id="749"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750"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728" name="Group 727"/>
            <p:cNvGrpSpPr>
              <a:grpSpLocks noChangeAspect="1"/>
            </p:cNvGrpSpPr>
            <p:nvPr/>
          </p:nvGrpSpPr>
          <p:grpSpPr>
            <a:xfrm>
              <a:off x="5307358" y="3015017"/>
              <a:ext cx="263029" cy="454343"/>
              <a:chOff x="1300163" y="455612"/>
              <a:chExt cx="322263" cy="784227"/>
            </a:xfrm>
            <a:solidFill>
              <a:srgbClr val="ED6737">
                <a:lumMod val="60000"/>
                <a:lumOff val="40000"/>
              </a:srgbClr>
            </a:solidFill>
          </p:grpSpPr>
          <p:sp>
            <p:nvSpPr>
              <p:cNvPr id="747"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748"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729" name="Group 728"/>
            <p:cNvGrpSpPr>
              <a:grpSpLocks noChangeAspect="1"/>
            </p:cNvGrpSpPr>
            <p:nvPr/>
          </p:nvGrpSpPr>
          <p:grpSpPr>
            <a:xfrm>
              <a:off x="5625266" y="3015017"/>
              <a:ext cx="263029" cy="454343"/>
              <a:chOff x="1300163" y="455612"/>
              <a:chExt cx="322263" cy="784227"/>
            </a:xfrm>
            <a:solidFill>
              <a:srgbClr val="ED6737">
                <a:lumMod val="60000"/>
                <a:lumOff val="40000"/>
              </a:srgbClr>
            </a:solidFill>
          </p:grpSpPr>
          <p:sp>
            <p:nvSpPr>
              <p:cNvPr id="745" name="Oval 47"/>
              <p:cNvSpPr>
                <a:spLocks noChangeArrowheads="1"/>
              </p:cNvSpPr>
              <p:nvPr/>
            </p:nvSpPr>
            <p:spPr bwMode="auto">
              <a:xfrm>
                <a:off x="1393825" y="455612"/>
                <a:ext cx="138113"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746"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730" name="Group 729"/>
            <p:cNvGrpSpPr>
              <a:grpSpLocks noChangeAspect="1"/>
            </p:cNvGrpSpPr>
            <p:nvPr/>
          </p:nvGrpSpPr>
          <p:grpSpPr>
            <a:xfrm>
              <a:off x="5943174" y="3015017"/>
              <a:ext cx="263029" cy="454343"/>
              <a:chOff x="1300163" y="455612"/>
              <a:chExt cx="322263" cy="784227"/>
            </a:xfrm>
            <a:solidFill>
              <a:srgbClr val="ED6737">
                <a:lumMod val="60000"/>
                <a:lumOff val="40000"/>
              </a:srgbClr>
            </a:solidFill>
          </p:grpSpPr>
          <p:sp>
            <p:nvSpPr>
              <p:cNvPr id="743" name="Oval 47"/>
              <p:cNvSpPr>
                <a:spLocks noChangeArrowheads="1"/>
              </p:cNvSpPr>
              <p:nvPr/>
            </p:nvSpPr>
            <p:spPr bwMode="auto">
              <a:xfrm>
                <a:off x="1393825" y="455612"/>
                <a:ext cx="138113" cy="139700"/>
              </a:xfrm>
              <a:prstGeom prst="ellipse">
                <a:avLst/>
              </a:pr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744"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731" name="Group 730"/>
            <p:cNvGrpSpPr>
              <a:grpSpLocks noChangeAspect="1"/>
            </p:cNvGrpSpPr>
            <p:nvPr/>
          </p:nvGrpSpPr>
          <p:grpSpPr>
            <a:xfrm>
              <a:off x="7515883" y="2992577"/>
              <a:ext cx="263029" cy="454343"/>
              <a:chOff x="1279544" y="416880"/>
              <a:chExt cx="322263" cy="784225"/>
            </a:xfrm>
            <a:solidFill>
              <a:srgbClr val="BCBEC0"/>
            </a:solidFill>
          </p:grpSpPr>
          <p:sp>
            <p:nvSpPr>
              <p:cNvPr id="741" name="Oval 47"/>
              <p:cNvSpPr>
                <a:spLocks noChangeArrowheads="1"/>
              </p:cNvSpPr>
              <p:nvPr/>
            </p:nvSpPr>
            <p:spPr bwMode="auto">
              <a:xfrm>
                <a:off x="1373206" y="416880"/>
                <a:ext cx="138113" cy="13969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742" name="Freeform 48"/>
              <p:cNvSpPr>
                <a:spLocks/>
              </p:cNvSpPr>
              <p:nvPr/>
            </p:nvSpPr>
            <p:spPr bwMode="auto">
              <a:xfrm>
                <a:off x="1279544" y="570867"/>
                <a:ext cx="322263" cy="630238"/>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732" name="Group 731"/>
            <p:cNvGrpSpPr>
              <a:grpSpLocks noChangeAspect="1"/>
            </p:cNvGrpSpPr>
            <p:nvPr/>
          </p:nvGrpSpPr>
          <p:grpSpPr>
            <a:xfrm>
              <a:off x="6230741" y="3016348"/>
              <a:ext cx="263029" cy="454343"/>
              <a:chOff x="1300163" y="455612"/>
              <a:chExt cx="322263" cy="784227"/>
            </a:xfrm>
            <a:solidFill>
              <a:srgbClr val="ED6737">
                <a:lumMod val="60000"/>
                <a:lumOff val="40000"/>
              </a:srgbClr>
            </a:solidFill>
          </p:grpSpPr>
          <p:sp>
            <p:nvSpPr>
              <p:cNvPr id="739" name="Oval 47"/>
              <p:cNvSpPr>
                <a:spLocks noChangeArrowheads="1"/>
              </p:cNvSpPr>
              <p:nvPr/>
            </p:nvSpPr>
            <p:spPr bwMode="auto">
              <a:xfrm>
                <a:off x="1393825" y="455612"/>
                <a:ext cx="138113" cy="139700"/>
              </a:xfrm>
              <a:prstGeom prst="ellipse">
                <a:avLst/>
              </a:pr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740"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733" name="Group 732"/>
            <p:cNvGrpSpPr>
              <a:grpSpLocks noChangeAspect="1"/>
            </p:cNvGrpSpPr>
            <p:nvPr/>
          </p:nvGrpSpPr>
          <p:grpSpPr>
            <a:xfrm>
              <a:off x="6533839" y="3005296"/>
              <a:ext cx="263029" cy="454341"/>
              <a:chOff x="1300163" y="455612"/>
              <a:chExt cx="322263" cy="784227"/>
            </a:xfrm>
            <a:solidFill>
              <a:srgbClr val="ED6737">
                <a:lumMod val="60000"/>
                <a:lumOff val="40000"/>
              </a:srgbClr>
            </a:solidFill>
          </p:grpSpPr>
          <p:sp>
            <p:nvSpPr>
              <p:cNvPr id="737" name="Oval 47"/>
              <p:cNvSpPr>
                <a:spLocks noChangeArrowheads="1"/>
              </p:cNvSpPr>
              <p:nvPr/>
            </p:nvSpPr>
            <p:spPr bwMode="auto">
              <a:xfrm>
                <a:off x="1393825" y="455612"/>
                <a:ext cx="138113" cy="139700"/>
              </a:xfrm>
              <a:prstGeom prst="ellipse">
                <a:avLst/>
              </a:pr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738"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nvGrpSpPr>
            <p:cNvPr id="734" name="Group 733"/>
            <p:cNvGrpSpPr>
              <a:grpSpLocks noChangeAspect="1"/>
            </p:cNvGrpSpPr>
            <p:nvPr/>
          </p:nvGrpSpPr>
          <p:grpSpPr>
            <a:xfrm>
              <a:off x="6851747" y="3005297"/>
              <a:ext cx="263029" cy="454343"/>
              <a:chOff x="1300163" y="455612"/>
              <a:chExt cx="322263" cy="784227"/>
            </a:xfrm>
            <a:solidFill>
              <a:srgbClr val="ED6737">
                <a:lumMod val="60000"/>
                <a:lumOff val="40000"/>
              </a:srgbClr>
            </a:solidFill>
          </p:grpSpPr>
          <p:sp>
            <p:nvSpPr>
              <p:cNvPr id="735" name="Oval 47"/>
              <p:cNvSpPr>
                <a:spLocks noChangeArrowheads="1"/>
              </p:cNvSpPr>
              <p:nvPr/>
            </p:nvSpPr>
            <p:spPr bwMode="auto">
              <a:xfrm>
                <a:off x="1393825" y="455612"/>
                <a:ext cx="138113" cy="139700"/>
              </a:xfrm>
              <a:prstGeom prst="ellipse">
                <a:avLst/>
              </a:pr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sp>
            <p:nvSpPr>
              <p:cNvPr id="736" name="Freeform 48"/>
              <p:cNvSpPr>
                <a:spLocks/>
              </p:cNvSpPr>
              <p:nvPr/>
            </p:nvSpPr>
            <p:spPr bwMode="auto">
              <a:xfrm>
                <a:off x="1300163" y="609600"/>
                <a:ext cx="322263" cy="630239"/>
              </a:xfrm>
              <a:custGeom>
                <a:avLst/>
                <a:gdLst>
                  <a:gd name="T0" fmla="*/ 86 w 86"/>
                  <a:gd name="T1" fmla="*/ 25 h 168"/>
                  <a:gd name="T2" fmla="*/ 61 w 86"/>
                  <a:gd name="T3" fmla="*/ 0 h 168"/>
                  <a:gd name="T4" fmla="*/ 37 w 86"/>
                  <a:gd name="T5" fmla="*/ 0 h 168"/>
                  <a:gd name="T6" fmla="*/ 35 w 86"/>
                  <a:gd name="T7" fmla="*/ 0 h 168"/>
                  <a:gd name="T8" fmla="*/ 25 w 86"/>
                  <a:gd name="T9" fmla="*/ 0 h 168"/>
                  <a:gd name="T10" fmla="*/ 0 w 86"/>
                  <a:gd name="T11" fmla="*/ 25 h 168"/>
                  <a:gd name="T12" fmla="*/ 0 w 86"/>
                  <a:gd name="T13" fmla="*/ 25 h 168"/>
                  <a:gd name="T14" fmla="*/ 0 w 86"/>
                  <a:gd name="T15" fmla="*/ 73 h 168"/>
                  <a:gd name="T16" fmla="*/ 8 w 86"/>
                  <a:gd name="T17" fmla="*/ 81 h 168"/>
                  <a:gd name="T18" fmla="*/ 16 w 86"/>
                  <a:gd name="T19" fmla="*/ 73 h 168"/>
                  <a:gd name="T20" fmla="*/ 16 w 86"/>
                  <a:gd name="T21" fmla="*/ 45 h 168"/>
                  <a:gd name="T22" fmla="*/ 16 w 86"/>
                  <a:gd name="T23" fmla="*/ 28 h 168"/>
                  <a:gd name="T24" fmla="*/ 20 w 86"/>
                  <a:gd name="T25" fmla="*/ 28 h 168"/>
                  <a:gd name="T26" fmla="*/ 20 w 86"/>
                  <a:gd name="T27" fmla="*/ 46 h 168"/>
                  <a:gd name="T28" fmla="*/ 20 w 86"/>
                  <a:gd name="T29" fmla="*/ 77 h 168"/>
                  <a:gd name="T30" fmla="*/ 20 w 86"/>
                  <a:gd name="T31" fmla="*/ 81 h 168"/>
                  <a:gd name="T32" fmla="*/ 20 w 86"/>
                  <a:gd name="T33" fmla="*/ 157 h 168"/>
                  <a:gd name="T34" fmla="*/ 30 w 86"/>
                  <a:gd name="T35" fmla="*/ 168 h 168"/>
                  <a:gd name="T36" fmla="*/ 41 w 86"/>
                  <a:gd name="T37" fmla="*/ 157 h 168"/>
                  <a:gd name="T38" fmla="*/ 41 w 86"/>
                  <a:gd name="T39" fmla="*/ 81 h 168"/>
                  <a:gd name="T40" fmla="*/ 45 w 86"/>
                  <a:gd name="T41" fmla="*/ 81 h 168"/>
                  <a:gd name="T42" fmla="*/ 45 w 86"/>
                  <a:gd name="T43" fmla="*/ 157 h 168"/>
                  <a:gd name="T44" fmla="*/ 56 w 86"/>
                  <a:gd name="T45" fmla="*/ 168 h 168"/>
                  <a:gd name="T46" fmla="*/ 66 w 86"/>
                  <a:gd name="T47" fmla="*/ 157 h 168"/>
                  <a:gd name="T48" fmla="*/ 66 w 86"/>
                  <a:gd name="T49" fmla="*/ 81 h 168"/>
                  <a:gd name="T50" fmla="*/ 66 w 86"/>
                  <a:gd name="T51" fmla="*/ 77 h 168"/>
                  <a:gd name="T52" fmla="*/ 66 w 86"/>
                  <a:gd name="T53" fmla="*/ 46 h 168"/>
                  <a:gd name="T54" fmla="*/ 66 w 86"/>
                  <a:gd name="T55" fmla="*/ 28 h 168"/>
                  <a:gd name="T56" fmla="*/ 70 w 86"/>
                  <a:gd name="T57" fmla="*/ 28 h 168"/>
                  <a:gd name="T58" fmla="*/ 70 w 86"/>
                  <a:gd name="T59" fmla="*/ 45 h 168"/>
                  <a:gd name="T60" fmla="*/ 70 w 86"/>
                  <a:gd name="T61" fmla="*/ 73 h 168"/>
                  <a:gd name="T62" fmla="*/ 78 w 86"/>
                  <a:gd name="T63" fmla="*/ 81 h 168"/>
                  <a:gd name="T64" fmla="*/ 86 w 86"/>
                  <a:gd name="T65" fmla="*/ 73 h 168"/>
                  <a:gd name="T66" fmla="*/ 86 w 86"/>
                  <a:gd name="T67" fmla="*/ 25 h 168"/>
                  <a:gd name="T68" fmla="*/ 86 w 86"/>
                  <a:gd name="T69"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68">
                    <a:moveTo>
                      <a:pt x="86" y="25"/>
                    </a:moveTo>
                    <a:cubicBezTo>
                      <a:pt x="86" y="11"/>
                      <a:pt x="75" y="0"/>
                      <a:pt x="61" y="0"/>
                    </a:cubicBezTo>
                    <a:cubicBezTo>
                      <a:pt x="37" y="0"/>
                      <a:pt x="37" y="0"/>
                      <a:pt x="37" y="0"/>
                    </a:cubicBezTo>
                    <a:cubicBezTo>
                      <a:pt x="35" y="0"/>
                      <a:pt x="35" y="0"/>
                      <a:pt x="35" y="0"/>
                    </a:cubicBezTo>
                    <a:cubicBezTo>
                      <a:pt x="25" y="0"/>
                      <a:pt x="25" y="0"/>
                      <a:pt x="25" y="0"/>
                    </a:cubicBezTo>
                    <a:cubicBezTo>
                      <a:pt x="11" y="0"/>
                      <a:pt x="0" y="11"/>
                      <a:pt x="0" y="25"/>
                    </a:cubicBezTo>
                    <a:cubicBezTo>
                      <a:pt x="0" y="25"/>
                      <a:pt x="0" y="25"/>
                      <a:pt x="0" y="25"/>
                    </a:cubicBezTo>
                    <a:cubicBezTo>
                      <a:pt x="0" y="73"/>
                      <a:pt x="0" y="73"/>
                      <a:pt x="0" y="73"/>
                    </a:cubicBezTo>
                    <a:cubicBezTo>
                      <a:pt x="0" y="78"/>
                      <a:pt x="3" y="81"/>
                      <a:pt x="8" y="81"/>
                    </a:cubicBezTo>
                    <a:cubicBezTo>
                      <a:pt x="12" y="81"/>
                      <a:pt x="16" y="78"/>
                      <a:pt x="16" y="73"/>
                    </a:cubicBezTo>
                    <a:cubicBezTo>
                      <a:pt x="16" y="45"/>
                      <a:pt x="16" y="45"/>
                      <a:pt x="16" y="45"/>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4" y="168"/>
                      <a:pt x="30" y="168"/>
                    </a:cubicBezTo>
                    <a:cubicBezTo>
                      <a:pt x="36" y="168"/>
                      <a:pt x="41" y="163"/>
                      <a:pt x="41" y="157"/>
                    </a:cubicBezTo>
                    <a:cubicBezTo>
                      <a:pt x="41" y="81"/>
                      <a:pt x="41" y="81"/>
                      <a:pt x="41" y="81"/>
                    </a:cubicBezTo>
                    <a:cubicBezTo>
                      <a:pt x="45" y="81"/>
                      <a:pt x="45" y="81"/>
                      <a:pt x="45" y="81"/>
                    </a:cubicBezTo>
                    <a:cubicBezTo>
                      <a:pt x="45" y="157"/>
                      <a:pt x="45" y="157"/>
                      <a:pt x="45" y="157"/>
                    </a:cubicBezTo>
                    <a:cubicBezTo>
                      <a:pt x="45" y="163"/>
                      <a:pt x="50" y="168"/>
                      <a:pt x="56" y="168"/>
                    </a:cubicBezTo>
                    <a:cubicBezTo>
                      <a:pt x="62" y="168"/>
                      <a:pt x="66" y="163"/>
                      <a:pt x="66" y="157"/>
                    </a:cubicBezTo>
                    <a:cubicBezTo>
                      <a:pt x="66" y="81"/>
                      <a:pt x="66" y="81"/>
                      <a:pt x="66" y="81"/>
                    </a:cubicBezTo>
                    <a:cubicBezTo>
                      <a:pt x="66" y="77"/>
                      <a:pt x="66" y="77"/>
                      <a:pt x="66" y="77"/>
                    </a:cubicBezTo>
                    <a:cubicBezTo>
                      <a:pt x="66" y="46"/>
                      <a:pt x="66" y="46"/>
                      <a:pt x="66" y="46"/>
                    </a:cubicBezTo>
                    <a:cubicBezTo>
                      <a:pt x="66" y="28"/>
                      <a:pt x="66" y="28"/>
                      <a:pt x="66" y="28"/>
                    </a:cubicBezTo>
                    <a:cubicBezTo>
                      <a:pt x="70" y="28"/>
                      <a:pt x="70" y="28"/>
                      <a:pt x="70" y="28"/>
                    </a:cubicBezTo>
                    <a:cubicBezTo>
                      <a:pt x="70" y="45"/>
                      <a:pt x="70" y="45"/>
                      <a:pt x="70" y="45"/>
                    </a:cubicBezTo>
                    <a:cubicBezTo>
                      <a:pt x="70" y="73"/>
                      <a:pt x="70" y="73"/>
                      <a:pt x="70" y="73"/>
                    </a:cubicBezTo>
                    <a:cubicBezTo>
                      <a:pt x="70" y="78"/>
                      <a:pt x="74" y="81"/>
                      <a:pt x="78" y="81"/>
                    </a:cubicBezTo>
                    <a:cubicBezTo>
                      <a:pt x="83" y="81"/>
                      <a:pt x="86" y="78"/>
                      <a:pt x="86" y="73"/>
                    </a:cubicBezTo>
                    <a:cubicBezTo>
                      <a:pt x="86" y="25"/>
                      <a:pt x="86" y="25"/>
                      <a:pt x="86" y="25"/>
                    </a:cubicBezTo>
                    <a:cubicBezTo>
                      <a:pt x="86" y="25"/>
                      <a:pt x="86" y="25"/>
                      <a:pt x="86" y="25"/>
                    </a:cubicBez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smtClean="0">
                  <a:ln>
                    <a:noFill/>
                  </a:ln>
                  <a:solidFill>
                    <a:srgbClr val="1F497D"/>
                  </a:solidFill>
                  <a:effectLst/>
                  <a:uLnTx/>
                  <a:uFillTx/>
                  <a:latin typeface="Calibri"/>
                </a:endParaRPr>
              </a:p>
            </p:txBody>
          </p:sp>
        </p:grpSp>
      </p:grpSp>
      <p:pic>
        <p:nvPicPr>
          <p:cNvPr id="755" name="Picture 3"/>
          <p:cNvPicPr>
            <a:picLocks noChangeAspect="1" noChangeArrowheads="1"/>
          </p:cNvPicPr>
          <p:nvPr/>
        </p:nvPicPr>
        <p:blipFill rotWithShape="1">
          <a:blip r:embed="rId4" cstate="print"/>
          <a:srcRect r="892" b="56067"/>
          <a:stretch/>
        </p:blipFill>
        <p:spPr bwMode="auto">
          <a:xfrm>
            <a:off x="5946649" y="5956180"/>
            <a:ext cx="263029" cy="210312"/>
          </a:xfrm>
          <a:prstGeom prst="rect">
            <a:avLst/>
          </a:prstGeom>
          <a:noFill/>
          <a:ln w="9525">
            <a:noFill/>
            <a:miter lim="800000"/>
            <a:headEnd/>
            <a:tailEnd/>
          </a:ln>
          <a:effectLst/>
        </p:spPr>
      </p:pic>
      <p:grpSp>
        <p:nvGrpSpPr>
          <p:cNvPr id="19" name="Group 18"/>
          <p:cNvGrpSpPr/>
          <p:nvPr/>
        </p:nvGrpSpPr>
        <p:grpSpPr>
          <a:xfrm>
            <a:off x="87779" y="914438"/>
            <a:ext cx="2756577" cy="1389539"/>
            <a:chOff x="-263341" y="870548"/>
            <a:chExt cx="2756577" cy="1389539"/>
          </a:xfrm>
        </p:grpSpPr>
        <p:sp>
          <p:nvSpPr>
            <p:cNvPr id="14" name="Rounded Rectangle 13"/>
            <p:cNvSpPr/>
            <p:nvPr/>
          </p:nvSpPr>
          <p:spPr bwMode="auto">
            <a:xfrm>
              <a:off x="21946" y="870548"/>
              <a:ext cx="2070202" cy="1341302"/>
            </a:xfrm>
            <a:prstGeom prst="roundRect">
              <a:avLst/>
            </a:prstGeom>
            <a:solidFill>
              <a:schemeClr val="bg1">
                <a:lumMod val="95000"/>
              </a:schemeClr>
            </a:solidFill>
            <a:ln w="9525" cap="flat" cmpd="sng" algn="ctr">
              <a:solidFill>
                <a:srgbClr val="002A7E"/>
              </a:solidFill>
              <a:prstDash val="sysDot"/>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17" name="TextBox 16"/>
            <p:cNvSpPr txBox="1"/>
            <p:nvPr/>
          </p:nvSpPr>
          <p:spPr>
            <a:xfrm>
              <a:off x="-263341" y="941587"/>
              <a:ext cx="2677363" cy="276999"/>
            </a:xfrm>
            <a:prstGeom prst="rect">
              <a:avLst/>
            </a:prstGeom>
            <a:noFill/>
          </p:spPr>
          <p:txBody>
            <a:bodyPr wrap="square" rtlCol="0">
              <a:spAutoFit/>
            </a:bodyPr>
            <a:lstStyle/>
            <a:p>
              <a:pPr algn="ctr"/>
              <a:r>
                <a:rPr lang="en-US" sz="1200" b="1" dirty="0" smtClean="0">
                  <a:solidFill>
                    <a:schemeClr val="accent1">
                      <a:lumMod val="90000"/>
                      <a:lumOff val="10000"/>
                    </a:schemeClr>
                  </a:solidFill>
                  <a:latin typeface="Arial" panose="020B0604020202020204" pitchFamily="34" charset="0"/>
                  <a:cs typeface="Arial" panose="020B0604020202020204" pitchFamily="34" charset="0"/>
                </a:rPr>
                <a:t>Countries of Study</a:t>
              </a:r>
              <a:endParaRPr lang="en-US" sz="1200" b="1" dirty="0">
                <a:solidFill>
                  <a:schemeClr val="accent1">
                    <a:lumMod val="90000"/>
                    <a:lumOff val="10000"/>
                  </a:schemeClr>
                </a:solidFill>
                <a:latin typeface="Arial" panose="020B0604020202020204" pitchFamily="34" charset="0"/>
                <a:cs typeface="Arial" panose="020B0604020202020204" pitchFamily="34" charset="0"/>
              </a:endParaRPr>
            </a:p>
          </p:txBody>
        </p:sp>
        <p:sp>
          <p:nvSpPr>
            <p:cNvPr id="756" name="TextBox 755"/>
            <p:cNvSpPr txBox="1"/>
            <p:nvPr/>
          </p:nvSpPr>
          <p:spPr>
            <a:xfrm>
              <a:off x="124355" y="1244424"/>
              <a:ext cx="1280161" cy="1015663"/>
            </a:xfrm>
            <a:prstGeom prst="rect">
              <a:avLst/>
            </a:prstGeom>
            <a:noFill/>
          </p:spPr>
          <p:txBody>
            <a:bodyPr wrap="square" rtlCol="0">
              <a:spAutoFit/>
            </a:bodyPr>
            <a:lstStyle/>
            <a:p>
              <a:r>
                <a:rPr lang="en-US" sz="1000" dirty="0" smtClean="0">
                  <a:solidFill>
                    <a:schemeClr val="accent1">
                      <a:lumMod val="90000"/>
                      <a:lumOff val="10000"/>
                    </a:schemeClr>
                  </a:solidFill>
                  <a:latin typeface="Arial" panose="020B0604020202020204" pitchFamily="34" charset="0"/>
                  <a:cs typeface="Arial" panose="020B0604020202020204" pitchFamily="34" charset="0"/>
                </a:rPr>
                <a:t>United States</a:t>
              </a:r>
            </a:p>
            <a:p>
              <a:r>
                <a:rPr lang="en-US" sz="1000" dirty="0" smtClean="0">
                  <a:solidFill>
                    <a:schemeClr val="accent1">
                      <a:lumMod val="90000"/>
                      <a:lumOff val="10000"/>
                    </a:schemeClr>
                  </a:solidFill>
                  <a:latin typeface="Arial" panose="020B0604020202020204" pitchFamily="34" charset="0"/>
                  <a:cs typeface="Arial" panose="020B0604020202020204" pitchFamily="34" charset="0"/>
                </a:rPr>
                <a:t>Canada</a:t>
              </a:r>
            </a:p>
            <a:p>
              <a:r>
                <a:rPr lang="en-US" sz="1000" dirty="0" smtClean="0">
                  <a:solidFill>
                    <a:schemeClr val="accent1">
                      <a:lumMod val="90000"/>
                      <a:lumOff val="10000"/>
                    </a:schemeClr>
                  </a:solidFill>
                  <a:latin typeface="Arial" panose="020B0604020202020204" pitchFamily="34" charset="0"/>
                  <a:cs typeface="Arial" panose="020B0604020202020204" pitchFamily="34" charset="0"/>
                </a:rPr>
                <a:t>Argentina</a:t>
              </a:r>
            </a:p>
            <a:p>
              <a:r>
                <a:rPr lang="en-US" sz="1000" dirty="0" smtClean="0">
                  <a:solidFill>
                    <a:schemeClr val="accent1">
                      <a:lumMod val="90000"/>
                      <a:lumOff val="10000"/>
                    </a:schemeClr>
                  </a:solidFill>
                  <a:latin typeface="Arial" panose="020B0604020202020204" pitchFamily="34" charset="0"/>
                  <a:cs typeface="Arial" panose="020B0604020202020204" pitchFamily="34" charset="0"/>
                </a:rPr>
                <a:t>United Kingdom</a:t>
              </a:r>
            </a:p>
            <a:p>
              <a:r>
                <a:rPr lang="en-US" sz="1000" dirty="0" smtClean="0">
                  <a:solidFill>
                    <a:schemeClr val="accent1">
                      <a:lumMod val="90000"/>
                      <a:lumOff val="10000"/>
                    </a:schemeClr>
                  </a:solidFill>
                  <a:latin typeface="Arial" panose="020B0604020202020204" pitchFamily="34" charset="0"/>
                  <a:cs typeface="Arial" panose="020B0604020202020204" pitchFamily="34" charset="0"/>
                </a:rPr>
                <a:t>Germany</a:t>
              </a:r>
            </a:p>
            <a:p>
              <a:endParaRPr lang="en-US" sz="1000" dirty="0">
                <a:solidFill>
                  <a:schemeClr val="accent1">
                    <a:lumMod val="90000"/>
                    <a:lumOff val="10000"/>
                  </a:schemeClr>
                </a:solidFill>
                <a:latin typeface="Arial" panose="020B0604020202020204" pitchFamily="34" charset="0"/>
                <a:cs typeface="Arial" panose="020B0604020202020204" pitchFamily="34" charset="0"/>
              </a:endParaRPr>
            </a:p>
          </p:txBody>
        </p:sp>
        <p:sp>
          <p:nvSpPr>
            <p:cNvPr id="757" name="TextBox 756"/>
            <p:cNvSpPr txBox="1"/>
            <p:nvPr/>
          </p:nvSpPr>
          <p:spPr>
            <a:xfrm>
              <a:off x="1213075" y="1243209"/>
              <a:ext cx="1280161" cy="861774"/>
            </a:xfrm>
            <a:prstGeom prst="rect">
              <a:avLst/>
            </a:prstGeom>
            <a:noFill/>
          </p:spPr>
          <p:txBody>
            <a:bodyPr wrap="square" rtlCol="0">
              <a:spAutoFit/>
            </a:bodyPr>
            <a:lstStyle/>
            <a:p>
              <a:r>
                <a:rPr lang="en-US" sz="1000" dirty="0" smtClean="0">
                  <a:solidFill>
                    <a:schemeClr val="accent1">
                      <a:lumMod val="90000"/>
                      <a:lumOff val="10000"/>
                    </a:schemeClr>
                  </a:solidFill>
                  <a:latin typeface="Arial" panose="020B0604020202020204" pitchFamily="34" charset="0"/>
                  <a:cs typeface="Arial" panose="020B0604020202020204" pitchFamily="34" charset="0"/>
                </a:rPr>
                <a:t>Netherlands</a:t>
              </a:r>
            </a:p>
            <a:p>
              <a:r>
                <a:rPr lang="en-US" sz="1000" dirty="0" smtClean="0">
                  <a:solidFill>
                    <a:schemeClr val="accent1">
                      <a:lumMod val="90000"/>
                      <a:lumOff val="10000"/>
                    </a:schemeClr>
                  </a:solidFill>
                  <a:latin typeface="Arial" panose="020B0604020202020204" pitchFamily="34" charset="0"/>
                  <a:cs typeface="Arial" panose="020B0604020202020204" pitchFamily="34" charset="0"/>
                </a:rPr>
                <a:t>Thailand</a:t>
              </a:r>
            </a:p>
            <a:p>
              <a:r>
                <a:rPr lang="en-US" sz="1000" dirty="0" smtClean="0">
                  <a:solidFill>
                    <a:schemeClr val="accent1">
                      <a:lumMod val="90000"/>
                      <a:lumOff val="10000"/>
                    </a:schemeClr>
                  </a:solidFill>
                  <a:latin typeface="Arial" panose="020B0604020202020204" pitchFamily="34" charset="0"/>
                  <a:cs typeface="Arial" panose="020B0604020202020204" pitchFamily="34" charset="0"/>
                </a:rPr>
                <a:t>Australia</a:t>
              </a:r>
            </a:p>
            <a:p>
              <a:r>
                <a:rPr lang="en-US" sz="1000" dirty="0" smtClean="0">
                  <a:solidFill>
                    <a:schemeClr val="accent1">
                      <a:lumMod val="90000"/>
                      <a:lumOff val="10000"/>
                    </a:schemeClr>
                  </a:solidFill>
                  <a:latin typeface="Arial" panose="020B0604020202020204" pitchFamily="34" charset="0"/>
                  <a:cs typeface="Arial" panose="020B0604020202020204" pitchFamily="34" charset="0"/>
                </a:rPr>
                <a:t>Japan</a:t>
              </a:r>
            </a:p>
            <a:p>
              <a:endParaRPr lang="en-US" sz="1000" dirty="0">
                <a:solidFill>
                  <a:schemeClr val="accent1">
                    <a:lumMod val="90000"/>
                    <a:lumOff val="10000"/>
                  </a:schemeClr>
                </a:solidFill>
                <a:latin typeface="Arial" panose="020B0604020202020204" pitchFamily="34" charset="0"/>
                <a:cs typeface="Arial" panose="020B0604020202020204" pitchFamily="34" charset="0"/>
              </a:endParaRPr>
            </a:p>
          </p:txBody>
        </p:sp>
      </p:grpSp>
      <p:sp>
        <p:nvSpPr>
          <p:cNvPr id="758" name="TextBox 757"/>
          <p:cNvSpPr txBox="1"/>
          <p:nvPr/>
        </p:nvSpPr>
        <p:spPr>
          <a:xfrm>
            <a:off x="2432459" y="901120"/>
            <a:ext cx="2677363" cy="307777"/>
          </a:xfrm>
          <a:prstGeom prst="rect">
            <a:avLst/>
          </a:prstGeom>
          <a:noFill/>
        </p:spPr>
        <p:txBody>
          <a:bodyPr wrap="square" rtlCol="0">
            <a:spAutoFit/>
          </a:bodyPr>
          <a:lstStyle/>
          <a:p>
            <a:pPr algn="ctr"/>
            <a:r>
              <a:rPr lang="en-US" sz="1400" b="1" dirty="0" smtClean="0">
                <a:solidFill>
                  <a:schemeClr val="tx1">
                    <a:lumMod val="50000"/>
                    <a:lumOff val="50000"/>
                  </a:schemeClr>
                </a:solidFill>
                <a:latin typeface="Arial" panose="020B0604020202020204" pitchFamily="34" charset="0"/>
                <a:cs typeface="Arial" panose="020B0604020202020204" pitchFamily="34" charset="0"/>
              </a:rPr>
              <a:t>MEDICAL CONDITION</a:t>
            </a:r>
            <a:endParaRPr lang="en-US" sz="1400" b="1" dirty="0">
              <a:solidFill>
                <a:schemeClr val="tx1">
                  <a:lumMod val="50000"/>
                  <a:lumOff val="50000"/>
                </a:schemeClr>
              </a:solidFill>
              <a:latin typeface="Arial" panose="020B0604020202020204" pitchFamily="34" charset="0"/>
              <a:cs typeface="Arial" panose="020B0604020202020204" pitchFamily="34" charset="0"/>
            </a:endParaRPr>
          </a:p>
        </p:txBody>
      </p:sp>
      <p:sp>
        <p:nvSpPr>
          <p:cNvPr id="759" name="TextBox 758"/>
          <p:cNvSpPr txBox="1"/>
          <p:nvPr/>
        </p:nvSpPr>
        <p:spPr>
          <a:xfrm>
            <a:off x="6893048" y="721775"/>
            <a:ext cx="2677363" cy="523220"/>
          </a:xfrm>
          <a:prstGeom prst="rect">
            <a:avLst/>
          </a:prstGeom>
          <a:noFill/>
        </p:spPr>
        <p:txBody>
          <a:bodyPr wrap="square" rtlCol="0">
            <a:spAutoFit/>
          </a:bodyPr>
          <a:lstStyle/>
          <a:p>
            <a:pPr algn="ctr"/>
            <a:r>
              <a:rPr lang="en-US" sz="1400" b="1" dirty="0" smtClean="0">
                <a:solidFill>
                  <a:schemeClr val="tx1">
                    <a:lumMod val="50000"/>
                    <a:lumOff val="50000"/>
                  </a:schemeClr>
                </a:solidFill>
                <a:latin typeface="Arial" panose="020B0604020202020204" pitchFamily="34" charset="0"/>
                <a:cs typeface="Arial" panose="020B0604020202020204" pitchFamily="34" charset="0"/>
              </a:rPr>
              <a:t>AVG. CLAIMED</a:t>
            </a:r>
          </a:p>
          <a:p>
            <a:pPr algn="ctr"/>
            <a:r>
              <a:rPr lang="en-US" sz="1400" b="1" dirty="0" smtClean="0">
                <a:solidFill>
                  <a:schemeClr val="tx1">
                    <a:lumMod val="50000"/>
                    <a:lumOff val="50000"/>
                  </a:schemeClr>
                </a:solidFill>
                <a:latin typeface="Arial" panose="020B0604020202020204" pitchFamily="34" charset="0"/>
                <a:cs typeface="Arial" panose="020B0604020202020204" pitchFamily="34" charset="0"/>
              </a:rPr>
              <a:t>AWARENESS</a:t>
            </a:r>
            <a:endParaRPr lang="en-US" sz="1400" b="1" dirty="0">
              <a:solidFill>
                <a:schemeClr val="tx1">
                  <a:lumMod val="50000"/>
                  <a:lumOff val="50000"/>
                </a:schemeClr>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8041951"/>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2" name="Chart 31"/>
          <p:cNvGraphicFramePr/>
          <p:nvPr>
            <p:extLst>
              <p:ext uri="{D42A27DB-BD31-4B8C-83A1-F6EECF244321}">
                <p14:modId xmlns:p14="http://schemas.microsoft.com/office/powerpoint/2010/main" val="607353682"/>
              </p:ext>
            </p:extLst>
          </p:nvPr>
        </p:nvGraphicFramePr>
        <p:xfrm>
          <a:off x="4559643" y="3323434"/>
          <a:ext cx="4152900" cy="1937739"/>
        </p:xfrm>
        <a:graphic>
          <a:graphicData uri="http://schemas.openxmlformats.org/drawingml/2006/chart">
            <c:chart xmlns:c="http://schemas.openxmlformats.org/drawingml/2006/chart" xmlns:r="http://schemas.openxmlformats.org/officeDocument/2006/relationships" r:id="rId2"/>
          </a:graphicData>
        </a:graphic>
      </p:graphicFrame>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100</a:t>
            </a:fld>
            <a:r>
              <a:rPr lang="en-US" smtClean="0"/>
              <a:t> -</a:t>
            </a:r>
            <a:endParaRPr lang="en-US"/>
          </a:p>
        </p:txBody>
      </p:sp>
      <p:grpSp>
        <p:nvGrpSpPr>
          <p:cNvPr id="30" name="Group 29"/>
          <p:cNvGrpSpPr/>
          <p:nvPr/>
        </p:nvGrpSpPr>
        <p:grpSpPr>
          <a:xfrm>
            <a:off x="264294" y="1122854"/>
            <a:ext cx="8537799" cy="1899400"/>
            <a:chOff x="264294" y="709402"/>
            <a:chExt cx="8537799" cy="1899400"/>
          </a:xfrm>
        </p:grpSpPr>
        <p:sp>
          <p:nvSpPr>
            <p:cNvPr id="4" name="Rectangle 3"/>
            <p:cNvSpPr/>
            <p:nvPr/>
          </p:nvSpPr>
          <p:spPr>
            <a:xfrm>
              <a:off x="922050" y="902863"/>
              <a:ext cx="3116912" cy="261610"/>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Awareness of Medical Conditions</a:t>
              </a:r>
              <a:endParaRPr lang="en-US" sz="1050" b="1" dirty="0">
                <a:solidFill>
                  <a:srgbClr val="002A7E"/>
                </a:solidFill>
                <a:latin typeface="Arial" panose="020B0604020202020204" pitchFamily="34" charset="0"/>
                <a:cs typeface="Arial" panose="020B0604020202020204" pitchFamily="34" charset="0"/>
              </a:endParaRPr>
            </a:p>
          </p:txBody>
        </p:sp>
        <p:sp>
          <p:nvSpPr>
            <p:cNvPr id="7" name="Rectangle 6"/>
            <p:cNvSpPr/>
            <p:nvPr/>
          </p:nvSpPr>
          <p:spPr>
            <a:xfrm>
              <a:off x="5306997" y="771458"/>
              <a:ext cx="3116912" cy="415498"/>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Personal Concern for Medical Conditions</a:t>
              </a:r>
            </a:p>
            <a:p>
              <a:pPr algn="ctr"/>
              <a:r>
                <a:rPr lang="en-US" sz="1000" b="1" i="1" dirty="0" smtClean="0">
                  <a:solidFill>
                    <a:srgbClr val="002A7E"/>
                  </a:solidFill>
                  <a:latin typeface="Arial" panose="020B0604020202020204" pitchFamily="34" charset="0"/>
                  <a:cs typeface="Arial" panose="020B0604020202020204" pitchFamily="34" charset="0"/>
                </a:rPr>
                <a:t>Among those Aware of Condition</a:t>
              </a:r>
              <a:endParaRPr lang="en-US" sz="1000" b="1" i="1" dirty="0">
                <a:solidFill>
                  <a:srgbClr val="002A7E"/>
                </a:solidFill>
                <a:latin typeface="Arial" panose="020B0604020202020204" pitchFamily="34" charset="0"/>
                <a:cs typeface="Arial" panose="020B0604020202020204" pitchFamily="34" charset="0"/>
              </a:endParaRPr>
            </a:p>
          </p:txBody>
        </p:sp>
        <p:sp>
          <p:nvSpPr>
            <p:cNvPr id="25" name="Rounded Rectangle 24"/>
            <p:cNvSpPr/>
            <p:nvPr/>
          </p:nvSpPr>
          <p:spPr bwMode="auto">
            <a:xfrm>
              <a:off x="264294" y="709402"/>
              <a:ext cx="8537799" cy="1899400"/>
            </a:xfrm>
            <a:prstGeom prst="roundRect">
              <a:avLst/>
            </a:prstGeom>
            <a:noFill/>
            <a:ln w="19050" cap="flat" cmpd="sng" algn="ctr">
              <a:solidFill>
                <a:srgbClr val="C00000"/>
              </a:solidFill>
              <a:prstDash val="sysDot"/>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grpSp>
        <p:nvGrpSpPr>
          <p:cNvPr id="29" name="Group 28"/>
          <p:cNvGrpSpPr/>
          <p:nvPr/>
        </p:nvGrpSpPr>
        <p:grpSpPr>
          <a:xfrm>
            <a:off x="4608401" y="3127910"/>
            <a:ext cx="4268899" cy="2207401"/>
            <a:chOff x="264294" y="2873481"/>
            <a:chExt cx="4268899" cy="2207401"/>
          </a:xfrm>
        </p:grpSpPr>
        <p:sp>
          <p:nvSpPr>
            <p:cNvPr id="27" name="Rectangle 26"/>
            <p:cNvSpPr/>
            <p:nvPr/>
          </p:nvSpPr>
          <p:spPr>
            <a:xfrm>
              <a:off x="740506" y="2948997"/>
              <a:ext cx="3116912" cy="261610"/>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Perceived Blood Clot Risk Factors</a:t>
              </a:r>
              <a:endParaRPr lang="en-US" sz="1050" b="1" dirty="0">
                <a:solidFill>
                  <a:srgbClr val="002A7E"/>
                </a:solidFill>
                <a:latin typeface="Arial" panose="020B0604020202020204" pitchFamily="34" charset="0"/>
                <a:cs typeface="Arial" panose="020B0604020202020204" pitchFamily="34" charset="0"/>
              </a:endParaRPr>
            </a:p>
          </p:txBody>
        </p:sp>
        <p:sp>
          <p:nvSpPr>
            <p:cNvPr id="28" name="Rounded Rectangle 27"/>
            <p:cNvSpPr/>
            <p:nvPr/>
          </p:nvSpPr>
          <p:spPr bwMode="auto">
            <a:xfrm>
              <a:off x="264294" y="2873481"/>
              <a:ext cx="4268899" cy="2207401"/>
            </a:xfrm>
            <a:prstGeom prst="roundRect">
              <a:avLst/>
            </a:prstGeom>
            <a:noFill/>
            <a:ln w="19050" cap="flat" cmpd="sng" algn="ctr">
              <a:solidFill>
                <a:srgbClr val="002A7E"/>
              </a:solidFill>
              <a:prstDash val="sysDot"/>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sp>
        <p:nvSpPr>
          <p:cNvPr id="35" name="Rectangle 34"/>
          <p:cNvSpPr/>
          <p:nvPr/>
        </p:nvSpPr>
        <p:spPr>
          <a:xfrm>
            <a:off x="762330" y="3203425"/>
            <a:ext cx="3116912" cy="261610"/>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Blood Clot Fact Statements</a:t>
            </a:r>
            <a:endParaRPr lang="en-US" sz="1050" b="1" dirty="0">
              <a:solidFill>
                <a:srgbClr val="002A7E"/>
              </a:solidFill>
              <a:latin typeface="Arial" panose="020B0604020202020204" pitchFamily="34" charset="0"/>
              <a:cs typeface="Arial" panose="020B0604020202020204" pitchFamily="34" charset="0"/>
            </a:endParaRPr>
          </a:p>
        </p:txBody>
      </p:sp>
      <p:sp>
        <p:nvSpPr>
          <p:cNvPr id="36" name="Rounded Rectangle 35"/>
          <p:cNvSpPr/>
          <p:nvPr/>
        </p:nvSpPr>
        <p:spPr bwMode="auto">
          <a:xfrm>
            <a:off x="286118" y="3127909"/>
            <a:ext cx="4268899" cy="3479625"/>
          </a:xfrm>
          <a:prstGeom prst="roundRect">
            <a:avLst/>
          </a:prstGeom>
          <a:noFill/>
          <a:ln w="19050" cap="flat" cmpd="sng" algn="ctr">
            <a:solidFill>
              <a:schemeClr val="tx1">
                <a:lumMod val="85000"/>
                <a:lumOff val="15000"/>
              </a:schemeClr>
            </a:solidFill>
            <a:prstDash val="sysDot"/>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37" name="Oval 36"/>
          <p:cNvSpPr/>
          <p:nvPr/>
        </p:nvSpPr>
        <p:spPr bwMode="auto">
          <a:xfrm>
            <a:off x="7943353" y="4834385"/>
            <a:ext cx="127221" cy="119269"/>
          </a:xfrm>
          <a:prstGeom prst="ellipse">
            <a:avLst/>
          </a:prstGeom>
          <a:solidFill>
            <a:srgbClr val="002A7E"/>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38" name="Oval 37"/>
          <p:cNvSpPr/>
          <p:nvPr/>
        </p:nvSpPr>
        <p:spPr bwMode="auto">
          <a:xfrm>
            <a:off x="7944684" y="5042442"/>
            <a:ext cx="127221" cy="119269"/>
          </a:xfrm>
          <a:prstGeom prst="ellipse">
            <a:avLst/>
          </a:prstGeom>
          <a:solidFill>
            <a:srgbClr val="C00000"/>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39" name="TextBox 38"/>
          <p:cNvSpPr txBox="1"/>
          <p:nvPr/>
        </p:nvSpPr>
        <p:spPr>
          <a:xfrm>
            <a:off x="8000343" y="4786297"/>
            <a:ext cx="874643" cy="215444"/>
          </a:xfrm>
          <a:prstGeom prst="rect">
            <a:avLst/>
          </a:prstGeom>
          <a:noFill/>
        </p:spPr>
        <p:txBody>
          <a:bodyPr wrap="square" rtlCol="0">
            <a:spAutoFit/>
          </a:bodyPr>
          <a:lstStyle/>
          <a:p>
            <a:r>
              <a:rPr lang="en-US" sz="800" b="1" dirty="0" smtClean="0">
                <a:solidFill>
                  <a:srgbClr val="002A7E"/>
                </a:solidFill>
                <a:latin typeface="Arial" panose="020B0604020202020204" pitchFamily="34" charset="0"/>
                <a:cs typeface="Arial" panose="020B0604020202020204" pitchFamily="34" charset="0"/>
              </a:rPr>
              <a:t>Risk Factors</a:t>
            </a:r>
            <a:endParaRPr lang="en-US" sz="800" b="1" dirty="0">
              <a:solidFill>
                <a:srgbClr val="002A7E"/>
              </a:solidFill>
              <a:latin typeface="Arial" panose="020B0604020202020204" pitchFamily="34" charset="0"/>
              <a:cs typeface="Arial" panose="020B0604020202020204" pitchFamily="34" charset="0"/>
            </a:endParaRPr>
          </a:p>
        </p:txBody>
      </p:sp>
      <p:sp>
        <p:nvSpPr>
          <p:cNvPr id="40" name="TextBox 39"/>
          <p:cNvSpPr txBox="1"/>
          <p:nvPr/>
        </p:nvSpPr>
        <p:spPr>
          <a:xfrm>
            <a:off x="8017576" y="4994354"/>
            <a:ext cx="874643" cy="338554"/>
          </a:xfrm>
          <a:prstGeom prst="rect">
            <a:avLst/>
          </a:prstGeom>
          <a:noFill/>
        </p:spPr>
        <p:txBody>
          <a:bodyPr wrap="square" rtlCol="0">
            <a:spAutoFit/>
          </a:bodyPr>
          <a:lstStyle/>
          <a:p>
            <a:r>
              <a:rPr lang="en-US" sz="800" b="1" dirty="0" smtClean="0">
                <a:solidFill>
                  <a:srgbClr val="002A7E"/>
                </a:solidFill>
                <a:latin typeface="Arial" panose="020B0604020202020204" pitchFamily="34" charset="0"/>
                <a:cs typeface="Arial" panose="020B0604020202020204" pitchFamily="34" charset="0"/>
              </a:rPr>
              <a:t>Non-Risk Factors</a:t>
            </a:r>
            <a:endParaRPr lang="en-US" sz="800" b="1" dirty="0">
              <a:solidFill>
                <a:srgbClr val="002A7E"/>
              </a:solidFill>
              <a:latin typeface="Arial" panose="020B0604020202020204" pitchFamily="34" charset="0"/>
              <a:cs typeface="Arial" panose="020B0604020202020204" pitchFamily="34" charset="0"/>
            </a:endParaRPr>
          </a:p>
        </p:txBody>
      </p:sp>
      <p:graphicFrame>
        <p:nvGraphicFramePr>
          <p:cNvPr id="23" name="Chart 22"/>
          <p:cNvGraphicFramePr/>
          <p:nvPr>
            <p:extLst>
              <p:ext uri="{D42A27DB-BD31-4B8C-83A1-F6EECF244321}">
                <p14:modId xmlns:p14="http://schemas.microsoft.com/office/powerpoint/2010/main" val="244506582"/>
              </p:ext>
            </p:extLst>
          </p:nvPr>
        </p:nvGraphicFramePr>
        <p:xfrm>
          <a:off x="286118" y="3546282"/>
          <a:ext cx="4104368" cy="2910177"/>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Table 8"/>
          <p:cNvGraphicFramePr>
            <a:graphicFrameLocks noGrp="1"/>
          </p:cNvGraphicFramePr>
          <p:nvPr>
            <p:extLst>
              <p:ext uri="{D42A27DB-BD31-4B8C-83A1-F6EECF244321}">
                <p14:modId xmlns:p14="http://schemas.microsoft.com/office/powerpoint/2010/main" val="1301684314"/>
              </p:ext>
            </p:extLst>
          </p:nvPr>
        </p:nvGraphicFramePr>
        <p:xfrm>
          <a:off x="286118" y="3465035"/>
          <a:ext cx="1121264" cy="2861032"/>
        </p:xfrm>
        <a:graphic>
          <a:graphicData uri="http://schemas.openxmlformats.org/drawingml/2006/table">
            <a:tbl>
              <a:tblPr firstRow="1" bandRow="1">
                <a:tableStyleId>{5C22544A-7EE6-4342-B048-85BDC9FD1C3A}</a:tableStyleId>
              </a:tblPr>
              <a:tblGrid>
                <a:gridCol w="1121264"/>
              </a:tblGrid>
              <a:tr h="629887">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800" b="0" dirty="0" smtClean="0">
                          <a:solidFill>
                            <a:schemeClr val="tx1"/>
                          </a:solidFill>
                          <a:latin typeface="Arial" panose="020B0604020202020204" pitchFamily="34" charset="0"/>
                          <a:cs typeface="Arial" panose="020B0604020202020204" pitchFamily="34" charset="0"/>
                        </a:rPr>
                        <a:t>People under 40 years old do have to worry about blood clots*</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500932">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800" b="0" dirty="0" smtClean="0">
                          <a:solidFill>
                            <a:schemeClr val="tx1"/>
                          </a:solidFill>
                          <a:latin typeface="Arial" panose="020B0604020202020204" pitchFamily="34" charset="0"/>
                          <a:cs typeface="Arial" panose="020B0604020202020204" pitchFamily="34" charset="0"/>
                        </a:rPr>
                        <a:t>Most blood </a:t>
                      </a:r>
                      <a:r>
                        <a:rPr lang="en-US" sz="800" b="0" baseline="0" dirty="0" smtClean="0">
                          <a:solidFill>
                            <a:schemeClr val="tx1"/>
                          </a:solidFill>
                          <a:latin typeface="Arial" panose="020B0604020202020204" pitchFamily="34" charset="0"/>
                          <a:cs typeface="Arial" panose="020B0604020202020204" pitchFamily="34" charset="0"/>
                        </a:rPr>
                        <a:t> </a:t>
                      </a:r>
                      <a:r>
                        <a:rPr lang="en-US" sz="800" b="0" dirty="0" smtClean="0">
                          <a:solidFill>
                            <a:schemeClr val="tx1"/>
                          </a:solidFill>
                          <a:latin typeface="Arial" panose="020B0604020202020204" pitchFamily="34" charset="0"/>
                          <a:cs typeface="Arial" panose="020B0604020202020204" pitchFamily="34" charset="0"/>
                        </a:rPr>
                        <a:t>clots can be</a:t>
                      </a:r>
                      <a:r>
                        <a:rPr lang="en-US" sz="800" b="0" baseline="0" dirty="0" smtClean="0">
                          <a:solidFill>
                            <a:schemeClr val="tx1"/>
                          </a:solidFill>
                          <a:latin typeface="Arial" panose="020B0604020202020204" pitchFamily="34" charset="0"/>
                          <a:cs typeface="Arial" panose="020B0604020202020204" pitchFamily="34" charset="0"/>
                        </a:rPr>
                        <a:t> </a:t>
                      </a:r>
                      <a:r>
                        <a:rPr lang="en-US" sz="800" b="0" dirty="0" smtClean="0">
                          <a:solidFill>
                            <a:schemeClr val="tx1"/>
                          </a:solidFill>
                          <a:latin typeface="Arial" panose="020B0604020202020204" pitchFamily="34" charset="0"/>
                          <a:cs typeface="Arial" panose="020B0604020202020204" pitchFamily="34" charset="0"/>
                        </a:rPr>
                        <a:t>prevented*</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594327">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800" b="0" dirty="0" smtClean="0">
                          <a:solidFill>
                            <a:schemeClr val="tx1"/>
                          </a:solidFill>
                          <a:latin typeface="Arial" panose="020B0604020202020204" pitchFamily="34" charset="0"/>
                          <a:cs typeface="Arial" panose="020B0604020202020204" pitchFamily="34" charset="0"/>
                        </a:rPr>
                        <a:t>It is likely that a blood clot in the leg left untreated can travel to your lungs *</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567943">
                <a:tc>
                  <a:txBody>
                    <a:bodyPr/>
                    <a:lstStyle/>
                    <a:p>
                      <a:pPr algn="ctr"/>
                      <a:r>
                        <a:rPr lang="en-US" sz="800" b="0" dirty="0" smtClean="0">
                          <a:solidFill>
                            <a:schemeClr val="tx1"/>
                          </a:solidFill>
                          <a:latin typeface="Arial" panose="020B0604020202020204" pitchFamily="34" charset="0"/>
                          <a:cs typeface="Arial" panose="020B0604020202020204" pitchFamily="34" charset="0"/>
                        </a:rPr>
                        <a:t>Having a blood clot is considered a</a:t>
                      </a:r>
                      <a:r>
                        <a:rPr lang="en-US" sz="800" b="0" baseline="0" dirty="0" smtClean="0">
                          <a:solidFill>
                            <a:schemeClr val="tx1"/>
                          </a:solidFill>
                          <a:latin typeface="Arial" panose="020B0604020202020204" pitchFamily="34" charset="0"/>
                          <a:cs typeface="Arial" panose="020B0604020202020204" pitchFamily="34" charset="0"/>
                        </a:rPr>
                        <a:t> </a:t>
                      </a:r>
                      <a:r>
                        <a:rPr lang="en-US" sz="800" b="0" dirty="0" smtClean="0">
                          <a:solidFill>
                            <a:schemeClr val="tx1"/>
                          </a:solidFill>
                          <a:latin typeface="Arial" panose="020B0604020202020204" pitchFamily="34" charset="0"/>
                          <a:cs typeface="Arial" panose="020B0604020202020204" pitchFamily="34" charset="0"/>
                        </a:rPr>
                        <a:t>medical</a:t>
                      </a:r>
                      <a:r>
                        <a:rPr lang="en-US" sz="800" b="0" baseline="0" dirty="0" smtClean="0">
                          <a:solidFill>
                            <a:schemeClr val="tx1"/>
                          </a:solidFill>
                          <a:latin typeface="Arial" panose="020B0604020202020204" pitchFamily="34" charset="0"/>
                          <a:cs typeface="Arial" panose="020B0604020202020204" pitchFamily="34" charset="0"/>
                        </a:rPr>
                        <a:t> </a:t>
                      </a:r>
                      <a:r>
                        <a:rPr lang="en-US" sz="800" b="0" dirty="0" smtClean="0">
                          <a:solidFill>
                            <a:schemeClr val="tx1"/>
                          </a:solidFill>
                          <a:latin typeface="Arial" panose="020B0604020202020204" pitchFamily="34" charset="0"/>
                          <a:cs typeface="Arial" panose="020B0604020202020204" pitchFamily="34" charset="0"/>
                        </a:rPr>
                        <a:t>emergency*</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567943">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800" b="0" dirty="0" smtClean="0">
                          <a:solidFill>
                            <a:schemeClr val="tx1"/>
                          </a:solidFill>
                          <a:latin typeface="Arial" panose="020B0604020202020204" pitchFamily="34" charset="0"/>
                          <a:cs typeface="Arial" panose="020B0604020202020204" pitchFamily="34" charset="0"/>
                        </a:rPr>
                        <a:t>Blood clots can cause death</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cxnSp>
        <p:nvCxnSpPr>
          <p:cNvPr id="11" name="Straight Connector 10"/>
          <p:cNvCxnSpPr/>
          <p:nvPr/>
        </p:nvCxnSpPr>
        <p:spPr bwMode="auto">
          <a:xfrm>
            <a:off x="516835" y="4094922"/>
            <a:ext cx="3641697" cy="0"/>
          </a:xfrm>
          <a:prstGeom prst="line">
            <a:avLst/>
          </a:prstGeom>
          <a:ln>
            <a:headEnd type="none" w="med" len="med"/>
            <a:tailEnd type="none" w="med" len="med"/>
          </a:ln>
          <a:extLst/>
        </p:spPr>
        <p:style>
          <a:lnRef idx="1">
            <a:schemeClr val="accent6"/>
          </a:lnRef>
          <a:fillRef idx="0">
            <a:schemeClr val="accent6"/>
          </a:fillRef>
          <a:effectRef idx="0">
            <a:schemeClr val="accent6"/>
          </a:effectRef>
          <a:fontRef idx="minor">
            <a:schemeClr val="tx1"/>
          </a:fontRef>
        </p:style>
      </p:cxnSp>
      <p:cxnSp>
        <p:nvCxnSpPr>
          <p:cNvPr id="33" name="Straight Connector 32"/>
          <p:cNvCxnSpPr/>
          <p:nvPr/>
        </p:nvCxnSpPr>
        <p:spPr bwMode="auto">
          <a:xfrm>
            <a:off x="542019" y="4644872"/>
            <a:ext cx="3641697" cy="0"/>
          </a:xfrm>
          <a:prstGeom prst="line">
            <a:avLst/>
          </a:prstGeom>
          <a:ln>
            <a:headEnd type="none" w="med" len="med"/>
            <a:tailEnd type="none" w="med" len="med"/>
          </a:ln>
          <a:extLst/>
        </p:spPr>
        <p:style>
          <a:lnRef idx="1">
            <a:schemeClr val="accent6"/>
          </a:lnRef>
          <a:fillRef idx="0">
            <a:schemeClr val="accent6"/>
          </a:fillRef>
          <a:effectRef idx="0">
            <a:schemeClr val="accent6"/>
          </a:effectRef>
          <a:fontRef idx="minor">
            <a:schemeClr val="tx1"/>
          </a:fontRef>
        </p:style>
      </p:cxnSp>
      <p:cxnSp>
        <p:nvCxnSpPr>
          <p:cNvPr id="34" name="Straight Connector 33"/>
          <p:cNvCxnSpPr/>
          <p:nvPr/>
        </p:nvCxnSpPr>
        <p:spPr bwMode="auto">
          <a:xfrm>
            <a:off x="559252" y="5186871"/>
            <a:ext cx="3641697" cy="0"/>
          </a:xfrm>
          <a:prstGeom prst="line">
            <a:avLst/>
          </a:prstGeom>
          <a:ln>
            <a:headEnd type="none" w="med" len="med"/>
            <a:tailEnd type="none" w="med" len="med"/>
          </a:ln>
          <a:extLst/>
        </p:spPr>
        <p:style>
          <a:lnRef idx="1">
            <a:schemeClr val="accent6"/>
          </a:lnRef>
          <a:fillRef idx="0">
            <a:schemeClr val="accent6"/>
          </a:fillRef>
          <a:effectRef idx="0">
            <a:schemeClr val="accent6"/>
          </a:effectRef>
          <a:fontRef idx="minor">
            <a:schemeClr val="tx1"/>
          </a:fontRef>
        </p:style>
      </p:cxnSp>
      <p:cxnSp>
        <p:nvCxnSpPr>
          <p:cNvPr id="41" name="Straight Connector 40"/>
          <p:cNvCxnSpPr/>
          <p:nvPr/>
        </p:nvCxnSpPr>
        <p:spPr bwMode="auto">
          <a:xfrm>
            <a:off x="536730" y="5736821"/>
            <a:ext cx="3641697" cy="0"/>
          </a:xfrm>
          <a:prstGeom prst="line">
            <a:avLst/>
          </a:prstGeom>
          <a:ln>
            <a:headEnd type="none" w="med" len="med"/>
            <a:tailEnd type="none" w="med" len="med"/>
          </a:ln>
          <a:extLst/>
        </p:spPr>
        <p:style>
          <a:lnRef idx="1">
            <a:schemeClr val="accent6"/>
          </a:lnRef>
          <a:fillRef idx="0">
            <a:schemeClr val="accent6"/>
          </a:fillRef>
          <a:effectRef idx="0">
            <a:schemeClr val="accent6"/>
          </a:effectRef>
          <a:fontRef idx="minor">
            <a:schemeClr val="tx1"/>
          </a:fontRef>
        </p:style>
      </p:cxnSp>
      <p:sp>
        <p:nvSpPr>
          <p:cNvPr id="42" name="TextBox 41"/>
          <p:cNvSpPr txBox="1"/>
          <p:nvPr/>
        </p:nvSpPr>
        <p:spPr>
          <a:xfrm>
            <a:off x="4608401" y="5819234"/>
            <a:ext cx="2261063" cy="707886"/>
          </a:xfrm>
          <a:prstGeom prst="rect">
            <a:avLst/>
          </a:prstGeom>
          <a:noFill/>
        </p:spPr>
        <p:txBody>
          <a:bodyPr wrap="square" rtlCol="0">
            <a:spAutoFit/>
          </a:bodyPr>
          <a:lstStyle/>
          <a:p>
            <a:r>
              <a:rPr lang="en-US" sz="800" i="1" dirty="0" smtClean="0">
                <a:solidFill>
                  <a:schemeClr val="tx1"/>
                </a:solidFill>
                <a:latin typeface="Arial" panose="020B0604020202020204" pitchFamily="34" charset="0"/>
                <a:cs typeface="Arial" panose="020B0604020202020204" pitchFamily="34" charset="0"/>
              </a:rPr>
              <a:t>*Compared to what was asked in actual survey, statements have been changed to the positive/affirmative and scales have been reversed. This change has been made for increased ease of interpretation of results.</a:t>
            </a:r>
            <a:endParaRPr lang="en-US" sz="800" i="1" dirty="0">
              <a:solidFill>
                <a:schemeClr val="tx1"/>
              </a:solidFill>
              <a:latin typeface="Arial" panose="020B0604020202020204" pitchFamily="34" charset="0"/>
              <a:cs typeface="Arial" panose="020B0604020202020204" pitchFamily="34" charset="0"/>
            </a:endParaRPr>
          </a:p>
        </p:txBody>
      </p:sp>
      <p:sp>
        <p:nvSpPr>
          <p:cNvPr id="43" name="Title 1"/>
          <p:cNvSpPr txBox="1">
            <a:spLocks/>
          </p:cNvSpPr>
          <p:nvPr/>
        </p:nvSpPr>
        <p:spPr>
          <a:xfrm>
            <a:off x="147099" y="139465"/>
            <a:ext cx="8486775"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kern="0" dirty="0" smtClean="0"/>
              <a:t>Germany Summary of Results</a:t>
            </a:r>
            <a:endParaRPr lang="en-US" kern="0" dirty="0"/>
          </a:p>
        </p:txBody>
      </p:sp>
      <p:pic>
        <p:nvPicPr>
          <p:cNvPr id="44" name="Picture 4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335501" y="111401"/>
            <a:ext cx="612648" cy="612648"/>
          </a:xfrm>
          <a:prstGeom prst="rect">
            <a:avLst/>
          </a:prstGeom>
        </p:spPr>
      </p:pic>
      <p:graphicFrame>
        <p:nvGraphicFramePr>
          <p:cNvPr id="26" name="Chart 25"/>
          <p:cNvGraphicFramePr/>
          <p:nvPr>
            <p:extLst>
              <p:ext uri="{D42A27DB-BD31-4B8C-83A1-F6EECF244321}">
                <p14:modId xmlns:p14="http://schemas.microsoft.com/office/powerpoint/2010/main" val="3587890488"/>
              </p:ext>
            </p:extLst>
          </p:nvPr>
        </p:nvGraphicFramePr>
        <p:xfrm>
          <a:off x="304800" y="1447800"/>
          <a:ext cx="4152900" cy="151764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31" name="Chart 30"/>
          <p:cNvGraphicFramePr/>
          <p:nvPr>
            <p:extLst>
              <p:ext uri="{D42A27DB-BD31-4B8C-83A1-F6EECF244321}">
                <p14:modId xmlns:p14="http://schemas.microsoft.com/office/powerpoint/2010/main" val="2224286052"/>
              </p:ext>
            </p:extLst>
          </p:nvPr>
        </p:nvGraphicFramePr>
        <p:xfrm>
          <a:off x="4901514" y="1447800"/>
          <a:ext cx="4152900" cy="1517648"/>
        </p:xfrm>
        <a:graphic>
          <a:graphicData uri="http://schemas.openxmlformats.org/drawingml/2006/chart">
            <c:chart xmlns:c="http://schemas.openxmlformats.org/drawingml/2006/chart" xmlns:r="http://schemas.openxmlformats.org/officeDocument/2006/relationships" r:id="rId6"/>
          </a:graphicData>
        </a:graphic>
      </p:graphicFrame>
      <p:grpSp>
        <p:nvGrpSpPr>
          <p:cNvPr id="3" name="Group 2"/>
          <p:cNvGrpSpPr/>
          <p:nvPr/>
        </p:nvGrpSpPr>
        <p:grpSpPr>
          <a:xfrm>
            <a:off x="1710784" y="6289742"/>
            <a:ext cx="4301426" cy="263592"/>
            <a:chOff x="756664" y="6313595"/>
            <a:chExt cx="4301426" cy="263592"/>
          </a:xfrm>
        </p:grpSpPr>
        <p:sp>
          <p:nvSpPr>
            <p:cNvPr id="46" name="TextBox 45"/>
            <p:cNvSpPr txBox="1"/>
            <p:nvPr/>
          </p:nvSpPr>
          <p:spPr>
            <a:xfrm>
              <a:off x="877781" y="6313595"/>
              <a:ext cx="2269295" cy="261610"/>
            </a:xfrm>
            <a:prstGeom prst="rect">
              <a:avLst/>
            </a:prstGeom>
            <a:noFill/>
          </p:spPr>
          <p:txBody>
            <a:bodyPr wrap="square" rtlCol="0">
              <a:spAutoFit/>
            </a:bodyPr>
            <a:lstStyle/>
            <a:p>
              <a:r>
                <a:rPr lang="en-US" sz="1050" b="1" dirty="0" smtClean="0">
                  <a:solidFill>
                    <a:schemeClr val="tx1"/>
                  </a:solidFill>
                  <a:latin typeface="Arial" panose="020B0604020202020204" pitchFamily="34" charset="0"/>
                  <a:cs typeface="Arial" panose="020B0604020202020204" pitchFamily="34" charset="0"/>
                </a:rPr>
                <a:t>Agree</a:t>
              </a:r>
              <a:endParaRPr lang="en-US" sz="1050" b="1" dirty="0">
                <a:solidFill>
                  <a:schemeClr val="tx1"/>
                </a:solidFill>
                <a:latin typeface="Arial" panose="020B0604020202020204" pitchFamily="34" charset="0"/>
                <a:cs typeface="Arial" panose="020B0604020202020204" pitchFamily="34" charset="0"/>
              </a:endParaRPr>
            </a:p>
          </p:txBody>
        </p:sp>
        <p:sp>
          <p:nvSpPr>
            <p:cNvPr id="47" name="Rectangle 46"/>
            <p:cNvSpPr/>
            <p:nvPr/>
          </p:nvSpPr>
          <p:spPr bwMode="auto">
            <a:xfrm>
              <a:off x="1516774" y="6359677"/>
              <a:ext cx="165386" cy="150053"/>
            </a:xfrm>
            <a:prstGeom prst="rect">
              <a:avLst/>
            </a:prstGeom>
            <a:solidFill>
              <a:schemeClr val="tx1">
                <a:lumMod val="65000"/>
                <a:lumOff val="35000"/>
              </a:schemeClr>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sp>
          <p:nvSpPr>
            <p:cNvPr id="48" name="TextBox 47"/>
            <p:cNvSpPr txBox="1"/>
            <p:nvPr/>
          </p:nvSpPr>
          <p:spPr>
            <a:xfrm>
              <a:off x="1650356" y="6314108"/>
              <a:ext cx="1860605" cy="261610"/>
            </a:xfrm>
            <a:prstGeom prst="rect">
              <a:avLst/>
            </a:prstGeom>
            <a:noFill/>
          </p:spPr>
          <p:txBody>
            <a:bodyPr wrap="square" rtlCol="0">
              <a:spAutoFit/>
            </a:bodyPr>
            <a:lstStyle/>
            <a:p>
              <a:r>
                <a:rPr lang="en-US" sz="1050" b="1" dirty="0" smtClean="0">
                  <a:solidFill>
                    <a:schemeClr val="tx1"/>
                  </a:solidFill>
                  <a:latin typeface="Arial" panose="020B0604020202020204" pitchFamily="34" charset="0"/>
                  <a:cs typeface="Arial" panose="020B0604020202020204" pitchFamily="34" charset="0"/>
                </a:rPr>
                <a:t>Neutral</a:t>
              </a:r>
              <a:endParaRPr lang="en-US" sz="1200" b="1" dirty="0">
                <a:solidFill>
                  <a:schemeClr val="tx1"/>
                </a:solidFill>
                <a:latin typeface="Arial" panose="020B0604020202020204" pitchFamily="34" charset="0"/>
                <a:cs typeface="Arial" panose="020B0604020202020204" pitchFamily="34" charset="0"/>
              </a:endParaRPr>
            </a:p>
          </p:txBody>
        </p:sp>
        <p:sp>
          <p:nvSpPr>
            <p:cNvPr id="49" name="Rectangle 48"/>
            <p:cNvSpPr/>
            <p:nvPr/>
          </p:nvSpPr>
          <p:spPr bwMode="auto">
            <a:xfrm>
              <a:off x="756664" y="6377067"/>
              <a:ext cx="165386" cy="150053"/>
            </a:xfrm>
            <a:prstGeom prst="rect">
              <a:avLst/>
            </a:prstGeom>
            <a:solidFill>
              <a:srgbClr val="002A7E"/>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sp>
          <p:nvSpPr>
            <p:cNvPr id="52" name="Rectangle 51"/>
            <p:cNvSpPr/>
            <p:nvPr/>
          </p:nvSpPr>
          <p:spPr bwMode="auto">
            <a:xfrm>
              <a:off x="2380100" y="6377048"/>
              <a:ext cx="165386" cy="150053"/>
            </a:xfrm>
            <a:prstGeom prst="rect">
              <a:avLst/>
            </a:prstGeom>
            <a:solidFill>
              <a:srgbClr val="C00000"/>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sp>
          <p:nvSpPr>
            <p:cNvPr id="53" name="TextBox 52"/>
            <p:cNvSpPr txBox="1"/>
            <p:nvPr/>
          </p:nvSpPr>
          <p:spPr>
            <a:xfrm>
              <a:off x="2513682" y="6315577"/>
              <a:ext cx="2544408" cy="261610"/>
            </a:xfrm>
            <a:prstGeom prst="rect">
              <a:avLst/>
            </a:prstGeom>
            <a:noFill/>
          </p:spPr>
          <p:txBody>
            <a:bodyPr wrap="square" rtlCol="0">
              <a:spAutoFit/>
            </a:bodyPr>
            <a:lstStyle/>
            <a:p>
              <a:r>
                <a:rPr lang="en-US" sz="1050" b="1" dirty="0" smtClean="0">
                  <a:solidFill>
                    <a:schemeClr val="tx1"/>
                  </a:solidFill>
                  <a:latin typeface="Arial" panose="020B0604020202020204" pitchFamily="34" charset="0"/>
                  <a:cs typeface="Arial" panose="020B0604020202020204" pitchFamily="34" charset="0"/>
                </a:rPr>
                <a:t>Disagree</a:t>
              </a:r>
              <a:endParaRPr lang="en-US" sz="1200" b="1" dirty="0">
                <a:solidFill>
                  <a:schemeClr val="tx1"/>
                </a:solidFill>
                <a:latin typeface="Arial" panose="020B0604020202020204" pitchFamily="34" charset="0"/>
                <a:cs typeface="Arial" panose="020B0604020202020204" pitchFamily="34" charset="0"/>
              </a:endParaRPr>
            </a:p>
          </p:txBody>
        </p:sp>
      </p:grpSp>
      <p:sp>
        <p:nvSpPr>
          <p:cNvPr id="45" name="Oval 44"/>
          <p:cNvSpPr/>
          <p:nvPr/>
        </p:nvSpPr>
        <p:spPr bwMode="auto">
          <a:xfrm>
            <a:off x="3289358" y="2307592"/>
            <a:ext cx="381325" cy="182880"/>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50" name="TextBox 49"/>
          <p:cNvSpPr txBox="1"/>
          <p:nvPr/>
        </p:nvSpPr>
        <p:spPr>
          <a:xfrm>
            <a:off x="3511005" y="2305628"/>
            <a:ext cx="1523990" cy="215444"/>
          </a:xfrm>
          <a:prstGeom prst="rect">
            <a:avLst/>
          </a:prstGeom>
          <a:noFill/>
        </p:spPr>
        <p:txBody>
          <a:bodyPr wrap="square" rtlCol="0">
            <a:spAutoFit/>
          </a:bodyPr>
          <a:lstStyle/>
          <a:p>
            <a:pPr algn="ctr"/>
            <a:r>
              <a:rPr lang="en-US" sz="800" dirty="0" smtClean="0">
                <a:solidFill>
                  <a:srgbClr val="C00000"/>
                </a:solidFill>
                <a:latin typeface="Arial" panose="020B0604020202020204" pitchFamily="34" charset="0"/>
                <a:cs typeface="Arial" panose="020B0604020202020204" pitchFamily="34" charset="0"/>
              </a:rPr>
              <a:t>Lowest among Countries</a:t>
            </a:r>
            <a:endParaRPr lang="en-US" sz="800" dirty="0">
              <a:solidFill>
                <a:srgbClr val="C00000"/>
              </a:solidFill>
              <a:latin typeface="Arial" panose="020B0604020202020204" pitchFamily="34" charset="0"/>
              <a:cs typeface="Arial" panose="020B0604020202020204" pitchFamily="34" charset="0"/>
            </a:endParaRPr>
          </a:p>
        </p:txBody>
      </p:sp>
      <p:sp>
        <p:nvSpPr>
          <p:cNvPr id="51" name="Oval 50"/>
          <p:cNvSpPr/>
          <p:nvPr/>
        </p:nvSpPr>
        <p:spPr bwMode="auto">
          <a:xfrm>
            <a:off x="3791602" y="1927275"/>
            <a:ext cx="381325" cy="182880"/>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54" name="TextBox 53"/>
          <p:cNvSpPr txBox="1"/>
          <p:nvPr/>
        </p:nvSpPr>
        <p:spPr>
          <a:xfrm>
            <a:off x="4108661" y="1861703"/>
            <a:ext cx="1523990" cy="338554"/>
          </a:xfrm>
          <a:prstGeom prst="rect">
            <a:avLst/>
          </a:prstGeom>
          <a:noFill/>
        </p:spPr>
        <p:txBody>
          <a:bodyPr wrap="square" rtlCol="0">
            <a:spAutoFit/>
          </a:bodyPr>
          <a:lstStyle/>
          <a:p>
            <a:r>
              <a:rPr lang="en-US" sz="800" dirty="0" smtClean="0">
                <a:solidFill>
                  <a:srgbClr val="C00000"/>
                </a:solidFill>
                <a:latin typeface="Arial" panose="020B0604020202020204" pitchFamily="34" charset="0"/>
                <a:cs typeface="Arial" panose="020B0604020202020204" pitchFamily="34" charset="0"/>
              </a:rPr>
              <a:t>Highest</a:t>
            </a:r>
          </a:p>
          <a:p>
            <a:r>
              <a:rPr lang="en-US" sz="800" dirty="0" smtClean="0">
                <a:solidFill>
                  <a:srgbClr val="C00000"/>
                </a:solidFill>
                <a:latin typeface="Arial" panose="020B0604020202020204" pitchFamily="34" charset="0"/>
                <a:cs typeface="Arial" panose="020B0604020202020204" pitchFamily="34" charset="0"/>
              </a:rPr>
              <a:t>among Countries</a:t>
            </a:r>
            <a:endParaRPr lang="en-US" sz="800" dirty="0">
              <a:solidFill>
                <a:srgbClr val="C00000"/>
              </a:solidFill>
              <a:latin typeface="Arial" panose="020B0604020202020204" pitchFamily="34" charset="0"/>
              <a:cs typeface="Arial" panose="020B0604020202020204" pitchFamily="34" charset="0"/>
            </a:endParaRPr>
          </a:p>
        </p:txBody>
      </p:sp>
      <p:sp>
        <p:nvSpPr>
          <p:cNvPr id="55" name="Oval 54"/>
          <p:cNvSpPr/>
          <p:nvPr/>
        </p:nvSpPr>
        <p:spPr bwMode="auto">
          <a:xfrm>
            <a:off x="2344742" y="2549929"/>
            <a:ext cx="381325" cy="182880"/>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56" name="TextBox 55"/>
          <p:cNvSpPr txBox="1"/>
          <p:nvPr/>
        </p:nvSpPr>
        <p:spPr>
          <a:xfrm>
            <a:off x="2566389" y="2547965"/>
            <a:ext cx="1523990" cy="215444"/>
          </a:xfrm>
          <a:prstGeom prst="rect">
            <a:avLst/>
          </a:prstGeom>
          <a:noFill/>
        </p:spPr>
        <p:txBody>
          <a:bodyPr wrap="square" rtlCol="0">
            <a:spAutoFit/>
          </a:bodyPr>
          <a:lstStyle/>
          <a:p>
            <a:pPr algn="ctr"/>
            <a:r>
              <a:rPr lang="en-US" sz="800" dirty="0" smtClean="0">
                <a:solidFill>
                  <a:srgbClr val="C00000"/>
                </a:solidFill>
                <a:latin typeface="Arial" panose="020B0604020202020204" pitchFamily="34" charset="0"/>
                <a:cs typeface="Arial" panose="020B0604020202020204" pitchFamily="34" charset="0"/>
              </a:rPr>
              <a:t>Lowest among Countries</a:t>
            </a:r>
            <a:endParaRPr lang="en-US" sz="800" dirty="0">
              <a:solidFill>
                <a:srgbClr val="C00000"/>
              </a:solidFill>
              <a:latin typeface="Arial" panose="020B0604020202020204" pitchFamily="34" charset="0"/>
              <a:cs typeface="Arial" panose="020B0604020202020204" pitchFamily="34" charset="0"/>
            </a:endParaRPr>
          </a:p>
        </p:txBody>
      </p:sp>
      <p:sp>
        <p:nvSpPr>
          <p:cNvPr id="57" name="Oval 56"/>
          <p:cNvSpPr/>
          <p:nvPr/>
        </p:nvSpPr>
        <p:spPr bwMode="auto">
          <a:xfrm>
            <a:off x="7331535" y="4571620"/>
            <a:ext cx="381325" cy="182880"/>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58" name="TextBox 57"/>
          <p:cNvSpPr txBox="1"/>
          <p:nvPr/>
        </p:nvSpPr>
        <p:spPr>
          <a:xfrm>
            <a:off x="7541702" y="4536217"/>
            <a:ext cx="1523990" cy="215444"/>
          </a:xfrm>
          <a:prstGeom prst="rect">
            <a:avLst/>
          </a:prstGeom>
          <a:noFill/>
        </p:spPr>
        <p:txBody>
          <a:bodyPr wrap="square" rtlCol="0">
            <a:spAutoFit/>
          </a:bodyPr>
          <a:lstStyle/>
          <a:p>
            <a:pPr algn="ctr"/>
            <a:r>
              <a:rPr lang="en-US" sz="800" dirty="0" smtClean="0">
                <a:solidFill>
                  <a:srgbClr val="C00000"/>
                </a:solidFill>
                <a:latin typeface="Arial" panose="020B0604020202020204" pitchFamily="34" charset="0"/>
                <a:cs typeface="Arial" panose="020B0604020202020204" pitchFamily="34" charset="0"/>
              </a:rPr>
              <a:t>Lowest among Countries</a:t>
            </a:r>
            <a:endParaRPr lang="en-US" sz="800" dirty="0">
              <a:solidFill>
                <a:srgbClr val="C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45541077"/>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101</a:t>
            </a:fld>
            <a:r>
              <a:rPr lang="en-US" smtClean="0"/>
              <a:t> -</a:t>
            </a:r>
            <a:endParaRPr lang="en-US"/>
          </a:p>
        </p:txBody>
      </p:sp>
      <p:grpSp>
        <p:nvGrpSpPr>
          <p:cNvPr id="18" name="Group 17"/>
          <p:cNvGrpSpPr/>
          <p:nvPr/>
        </p:nvGrpSpPr>
        <p:grpSpPr>
          <a:xfrm>
            <a:off x="1194925" y="765186"/>
            <a:ext cx="6222734" cy="3003724"/>
            <a:chOff x="0" y="2792745"/>
            <a:chExt cx="6222734" cy="3003724"/>
          </a:xfrm>
        </p:grpSpPr>
        <p:sp>
          <p:nvSpPr>
            <p:cNvPr id="17" name="Rounded Rectangle 16"/>
            <p:cNvSpPr/>
            <p:nvPr/>
          </p:nvSpPr>
          <p:spPr bwMode="auto">
            <a:xfrm>
              <a:off x="182880" y="3021496"/>
              <a:ext cx="5971430" cy="2774973"/>
            </a:xfrm>
            <a:prstGeom prst="roundRect">
              <a:avLst/>
            </a:prstGeom>
            <a:noFill/>
            <a:ln w="19050" cap="flat" cmpd="sng" algn="ctr">
              <a:solidFill>
                <a:srgbClr val="002A7E"/>
              </a:solidFill>
              <a:prstDash val="sysDot"/>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nvGrpSpPr>
            <p:cNvPr id="11" name="Group 10"/>
            <p:cNvGrpSpPr/>
            <p:nvPr/>
          </p:nvGrpSpPr>
          <p:grpSpPr>
            <a:xfrm>
              <a:off x="1239407" y="2792745"/>
              <a:ext cx="3394735" cy="1735277"/>
              <a:chOff x="711615" y="4224167"/>
              <a:chExt cx="3394735" cy="1735277"/>
            </a:xfrm>
          </p:grpSpPr>
          <p:graphicFrame>
            <p:nvGraphicFramePr>
              <p:cNvPr id="9" name="Chart 8"/>
              <p:cNvGraphicFramePr/>
              <p:nvPr>
                <p:extLst>
                  <p:ext uri="{D42A27DB-BD31-4B8C-83A1-F6EECF244321}">
                    <p14:modId xmlns:p14="http://schemas.microsoft.com/office/powerpoint/2010/main" val="3297062742"/>
                  </p:ext>
                </p:extLst>
              </p:nvPr>
            </p:nvGraphicFramePr>
            <p:xfrm>
              <a:off x="711615" y="4224167"/>
              <a:ext cx="3394735" cy="1735277"/>
            </p:xfrm>
            <a:graphic>
              <a:graphicData uri="http://schemas.openxmlformats.org/drawingml/2006/chart">
                <c:chart xmlns:c="http://schemas.openxmlformats.org/drawingml/2006/chart" xmlns:r="http://schemas.openxmlformats.org/officeDocument/2006/relationships" r:id="rId2"/>
              </a:graphicData>
            </a:graphic>
          </p:graphicFrame>
          <p:sp>
            <p:nvSpPr>
              <p:cNvPr id="10" name="Rectangle 9"/>
              <p:cNvSpPr/>
              <p:nvPr/>
            </p:nvSpPr>
            <p:spPr>
              <a:xfrm>
                <a:off x="886071" y="4541714"/>
                <a:ext cx="3116912" cy="253916"/>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Perceived Cause of DVT</a:t>
                </a:r>
                <a:endParaRPr lang="en-US" sz="1000" b="1" i="1" dirty="0">
                  <a:solidFill>
                    <a:srgbClr val="002A7E"/>
                  </a:solidFill>
                  <a:latin typeface="Arial" panose="020B0604020202020204" pitchFamily="34" charset="0"/>
                  <a:cs typeface="Arial" panose="020B0604020202020204" pitchFamily="34" charset="0"/>
                </a:endParaRPr>
              </a:p>
            </p:txBody>
          </p:sp>
        </p:grpSp>
        <p:grpSp>
          <p:nvGrpSpPr>
            <p:cNvPr id="16" name="Group 15"/>
            <p:cNvGrpSpPr/>
            <p:nvPr/>
          </p:nvGrpSpPr>
          <p:grpSpPr>
            <a:xfrm>
              <a:off x="0" y="4423764"/>
              <a:ext cx="2566347" cy="1057523"/>
              <a:chOff x="-93495" y="5695574"/>
              <a:chExt cx="2566347" cy="1057523"/>
            </a:xfrm>
          </p:grpSpPr>
          <p:graphicFrame>
            <p:nvGraphicFramePr>
              <p:cNvPr id="12" name="Chart 11"/>
              <p:cNvGraphicFramePr/>
              <p:nvPr>
                <p:extLst>
                  <p:ext uri="{D42A27DB-BD31-4B8C-83A1-F6EECF244321}">
                    <p14:modId xmlns:p14="http://schemas.microsoft.com/office/powerpoint/2010/main" val="2247258518"/>
                  </p:ext>
                </p:extLst>
              </p:nvPr>
            </p:nvGraphicFramePr>
            <p:xfrm>
              <a:off x="679349" y="5695574"/>
              <a:ext cx="1793503" cy="1057523"/>
            </p:xfrm>
            <a:graphic>
              <a:graphicData uri="http://schemas.openxmlformats.org/drawingml/2006/chart">
                <c:chart xmlns:c="http://schemas.openxmlformats.org/drawingml/2006/chart" xmlns:r="http://schemas.openxmlformats.org/officeDocument/2006/relationships" r:id="rId3"/>
              </a:graphicData>
            </a:graphic>
          </p:graphicFrame>
          <p:sp>
            <p:nvSpPr>
              <p:cNvPr id="13" name="Rectangle 12"/>
              <p:cNvSpPr/>
              <p:nvPr/>
            </p:nvSpPr>
            <p:spPr>
              <a:xfrm>
                <a:off x="-93495" y="5847053"/>
                <a:ext cx="1386662" cy="738664"/>
              </a:xfrm>
              <a:prstGeom prst="rect">
                <a:avLst/>
              </a:prstGeom>
            </p:spPr>
            <p:txBody>
              <a:bodyPr wrap="square">
                <a:spAutoFit/>
              </a:bodyPr>
              <a:lstStyle/>
              <a:p>
                <a:pPr algn="r"/>
                <a:r>
                  <a:rPr lang="en-US" sz="1050" b="1" dirty="0" smtClean="0">
                    <a:solidFill>
                      <a:srgbClr val="002A7E"/>
                    </a:solidFill>
                    <a:latin typeface="Arial" panose="020B0604020202020204" pitchFamily="34" charset="0"/>
                    <a:cs typeface="Arial" panose="020B0604020202020204" pitchFamily="34" charset="0"/>
                  </a:rPr>
                  <a:t>Claimed Knowledge of What a DVT </a:t>
                </a:r>
              </a:p>
              <a:p>
                <a:pPr algn="r"/>
                <a:r>
                  <a:rPr lang="en-US" sz="1050" b="1" dirty="0">
                    <a:solidFill>
                      <a:srgbClr val="002A7E"/>
                    </a:solidFill>
                    <a:latin typeface="Arial" panose="020B0604020202020204" pitchFamily="34" charset="0"/>
                    <a:cs typeface="Arial" panose="020B0604020202020204" pitchFamily="34" charset="0"/>
                  </a:rPr>
                  <a:t>W</a:t>
                </a:r>
                <a:r>
                  <a:rPr lang="en-US" sz="1050" b="1" dirty="0" smtClean="0">
                    <a:solidFill>
                      <a:srgbClr val="002A7E"/>
                    </a:solidFill>
                    <a:latin typeface="Arial" panose="020B0604020202020204" pitchFamily="34" charset="0"/>
                    <a:cs typeface="Arial" panose="020B0604020202020204" pitchFamily="34" charset="0"/>
                  </a:rPr>
                  <a:t>ould Feel Like</a:t>
                </a:r>
                <a:endParaRPr lang="en-US" sz="1000" b="1" i="1" dirty="0">
                  <a:solidFill>
                    <a:srgbClr val="002A7E"/>
                  </a:solidFill>
                  <a:latin typeface="Arial" panose="020B0604020202020204" pitchFamily="34" charset="0"/>
                  <a:cs typeface="Arial" panose="020B0604020202020204" pitchFamily="34" charset="0"/>
                </a:endParaRPr>
              </a:p>
            </p:txBody>
          </p:sp>
        </p:grpSp>
        <p:sp>
          <p:nvSpPr>
            <p:cNvPr id="15" name="Rectangle 14"/>
            <p:cNvSpPr/>
            <p:nvPr/>
          </p:nvSpPr>
          <p:spPr>
            <a:xfrm>
              <a:off x="3105822" y="4148087"/>
              <a:ext cx="3116912" cy="261610"/>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Perceived DVT Symptoms</a:t>
              </a:r>
              <a:endParaRPr lang="en-US" sz="1050" b="1" dirty="0">
                <a:solidFill>
                  <a:srgbClr val="002A7E"/>
                </a:solidFill>
                <a:latin typeface="Arial" panose="020B0604020202020204" pitchFamily="34" charset="0"/>
                <a:cs typeface="Arial" panose="020B0604020202020204" pitchFamily="34" charset="0"/>
              </a:endParaRPr>
            </a:p>
          </p:txBody>
        </p:sp>
      </p:grpSp>
      <p:grpSp>
        <p:nvGrpSpPr>
          <p:cNvPr id="24" name="Group 23"/>
          <p:cNvGrpSpPr/>
          <p:nvPr/>
        </p:nvGrpSpPr>
        <p:grpSpPr>
          <a:xfrm>
            <a:off x="1393707" y="3935895"/>
            <a:ext cx="5971430" cy="2028358"/>
            <a:chOff x="3905251" y="2122998"/>
            <a:chExt cx="5971430" cy="2028358"/>
          </a:xfrm>
        </p:grpSpPr>
        <p:sp>
          <p:nvSpPr>
            <p:cNvPr id="23" name="Rounded Rectangle 22"/>
            <p:cNvSpPr/>
            <p:nvPr/>
          </p:nvSpPr>
          <p:spPr bwMode="auto">
            <a:xfrm>
              <a:off x="3905251" y="2122998"/>
              <a:ext cx="5971430" cy="2028358"/>
            </a:xfrm>
            <a:prstGeom prst="roundRect">
              <a:avLst/>
            </a:prstGeom>
            <a:noFill/>
            <a:ln w="19050" cap="flat" cmpd="sng" algn="ctr">
              <a:solidFill>
                <a:srgbClr val="C00000"/>
              </a:solidFill>
              <a:prstDash val="sysDot"/>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aphicFrame>
          <p:nvGraphicFramePr>
            <p:cNvPr id="20" name="Chart 19"/>
            <p:cNvGraphicFramePr/>
            <p:nvPr>
              <p:extLst>
                <p:ext uri="{D42A27DB-BD31-4B8C-83A1-F6EECF244321}">
                  <p14:modId xmlns:p14="http://schemas.microsoft.com/office/powerpoint/2010/main" val="3233786573"/>
                </p:ext>
              </p:extLst>
            </p:nvPr>
          </p:nvGraphicFramePr>
          <p:xfrm>
            <a:off x="4125446" y="2966876"/>
            <a:ext cx="1793503" cy="1057523"/>
          </p:xfrm>
          <a:graphic>
            <a:graphicData uri="http://schemas.openxmlformats.org/drawingml/2006/chart">
              <c:chart xmlns:c="http://schemas.openxmlformats.org/drawingml/2006/chart" xmlns:r="http://schemas.openxmlformats.org/officeDocument/2006/relationships" r:id="rId4"/>
            </a:graphicData>
          </a:graphic>
        </p:graphicFrame>
        <p:sp>
          <p:nvSpPr>
            <p:cNvPr id="21" name="Rectangle 20"/>
            <p:cNvSpPr/>
            <p:nvPr/>
          </p:nvSpPr>
          <p:spPr>
            <a:xfrm>
              <a:off x="4204784" y="2619376"/>
              <a:ext cx="1634829" cy="577081"/>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Claimed Knowledge </a:t>
              </a:r>
            </a:p>
            <a:p>
              <a:pPr algn="ctr"/>
              <a:r>
                <a:rPr lang="en-US" sz="1050" b="1" dirty="0" smtClean="0">
                  <a:solidFill>
                    <a:srgbClr val="002A7E"/>
                  </a:solidFill>
                  <a:latin typeface="Arial" panose="020B0604020202020204" pitchFamily="34" charset="0"/>
                  <a:cs typeface="Arial" panose="020B0604020202020204" pitchFamily="34" charset="0"/>
                </a:rPr>
                <a:t>of What a PE </a:t>
              </a:r>
            </a:p>
            <a:p>
              <a:pPr algn="ctr"/>
              <a:r>
                <a:rPr lang="en-US" sz="1050" b="1" dirty="0">
                  <a:solidFill>
                    <a:srgbClr val="002A7E"/>
                  </a:solidFill>
                  <a:latin typeface="Arial" panose="020B0604020202020204" pitchFamily="34" charset="0"/>
                  <a:cs typeface="Arial" panose="020B0604020202020204" pitchFamily="34" charset="0"/>
                </a:rPr>
                <a:t>W</a:t>
              </a:r>
              <a:r>
                <a:rPr lang="en-US" sz="1050" b="1" dirty="0" smtClean="0">
                  <a:solidFill>
                    <a:srgbClr val="002A7E"/>
                  </a:solidFill>
                  <a:latin typeface="Arial" panose="020B0604020202020204" pitchFamily="34" charset="0"/>
                  <a:cs typeface="Arial" panose="020B0604020202020204" pitchFamily="34" charset="0"/>
                </a:rPr>
                <a:t>ould Feel Like</a:t>
              </a:r>
              <a:endParaRPr lang="en-US" sz="1000" b="1" i="1" dirty="0">
                <a:solidFill>
                  <a:srgbClr val="002A7E"/>
                </a:solidFill>
                <a:latin typeface="Arial" panose="020B0604020202020204" pitchFamily="34" charset="0"/>
                <a:cs typeface="Arial" panose="020B0604020202020204" pitchFamily="34" charset="0"/>
              </a:endParaRPr>
            </a:p>
          </p:txBody>
        </p:sp>
        <p:sp>
          <p:nvSpPr>
            <p:cNvPr id="22" name="Rectangle 21"/>
            <p:cNvSpPr/>
            <p:nvPr/>
          </p:nvSpPr>
          <p:spPr>
            <a:xfrm>
              <a:off x="6009362" y="2328900"/>
              <a:ext cx="3116912" cy="261610"/>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Perceived PE Symptoms</a:t>
              </a:r>
              <a:endParaRPr lang="en-US" sz="1050" b="1" dirty="0">
                <a:solidFill>
                  <a:srgbClr val="002A7E"/>
                </a:solidFill>
                <a:latin typeface="Arial" panose="020B0604020202020204" pitchFamily="34" charset="0"/>
                <a:cs typeface="Arial" panose="020B0604020202020204" pitchFamily="34" charset="0"/>
              </a:endParaRPr>
            </a:p>
          </p:txBody>
        </p:sp>
      </p:grpSp>
      <p:sp>
        <p:nvSpPr>
          <p:cNvPr id="27" name="Oval 26"/>
          <p:cNvSpPr/>
          <p:nvPr/>
        </p:nvSpPr>
        <p:spPr bwMode="auto">
          <a:xfrm>
            <a:off x="6265627" y="3118992"/>
            <a:ext cx="127221" cy="119269"/>
          </a:xfrm>
          <a:prstGeom prst="ellipse">
            <a:avLst/>
          </a:prstGeom>
          <a:solidFill>
            <a:srgbClr val="002A7E"/>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8" name="Oval 27"/>
          <p:cNvSpPr/>
          <p:nvPr/>
        </p:nvSpPr>
        <p:spPr bwMode="auto">
          <a:xfrm>
            <a:off x="6266958" y="3327049"/>
            <a:ext cx="127221" cy="119269"/>
          </a:xfrm>
          <a:prstGeom prst="ellipse">
            <a:avLst/>
          </a:prstGeom>
          <a:solidFill>
            <a:srgbClr val="C00000"/>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9" name="TextBox 28"/>
          <p:cNvSpPr txBox="1"/>
          <p:nvPr/>
        </p:nvSpPr>
        <p:spPr>
          <a:xfrm>
            <a:off x="6322617" y="3070904"/>
            <a:ext cx="874643" cy="215444"/>
          </a:xfrm>
          <a:prstGeom prst="rect">
            <a:avLst/>
          </a:prstGeom>
          <a:noFill/>
        </p:spPr>
        <p:txBody>
          <a:bodyPr wrap="square" rtlCol="0">
            <a:spAutoFit/>
          </a:bodyPr>
          <a:lstStyle/>
          <a:p>
            <a:r>
              <a:rPr lang="en-US" sz="800" b="1" dirty="0" smtClean="0">
                <a:solidFill>
                  <a:srgbClr val="002A7E"/>
                </a:solidFill>
                <a:latin typeface="Arial" panose="020B0604020202020204" pitchFamily="34" charset="0"/>
                <a:cs typeface="Arial" panose="020B0604020202020204" pitchFamily="34" charset="0"/>
              </a:rPr>
              <a:t>Symptoms</a:t>
            </a:r>
            <a:endParaRPr lang="en-US" sz="800" b="1" dirty="0">
              <a:solidFill>
                <a:srgbClr val="002A7E"/>
              </a:solidFill>
              <a:latin typeface="Arial" panose="020B0604020202020204" pitchFamily="34" charset="0"/>
              <a:cs typeface="Arial" panose="020B0604020202020204" pitchFamily="34" charset="0"/>
            </a:endParaRPr>
          </a:p>
        </p:txBody>
      </p:sp>
      <p:sp>
        <p:nvSpPr>
          <p:cNvPr id="30" name="TextBox 29"/>
          <p:cNvSpPr txBox="1"/>
          <p:nvPr/>
        </p:nvSpPr>
        <p:spPr>
          <a:xfrm>
            <a:off x="6339850" y="3278961"/>
            <a:ext cx="874643" cy="338554"/>
          </a:xfrm>
          <a:prstGeom prst="rect">
            <a:avLst/>
          </a:prstGeom>
          <a:noFill/>
        </p:spPr>
        <p:txBody>
          <a:bodyPr wrap="square" rtlCol="0">
            <a:spAutoFit/>
          </a:bodyPr>
          <a:lstStyle/>
          <a:p>
            <a:r>
              <a:rPr lang="en-US" sz="800" b="1" dirty="0" smtClean="0">
                <a:solidFill>
                  <a:srgbClr val="002A7E"/>
                </a:solidFill>
                <a:latin typeface="Arial" panose="020B0604020202020204" pitchFamily="34" charset="0"/>
                <a:cs typeface="Arial" panose="020B0604020202020204" pitchFamily="34" charset="0"/>
              </a:rPr>
              <a:t>Non- </a:t>
            </a:r>
          </a:p>
          <a:p>
            <a:r>
              <a:rPr lang="en-US" sz="800" b="1" dirty="0" smtClean="0">
                <a:solidFill>
                  <a:srgbClr val="002A7E"/>
                </a:solidFill>
                <a:latin typeface="Arial" panose="020B0604020202020204" pitchFamily="34" charset="0"/>
                <a:cs typeface="Arial" panose="020B0604020202020204" pitchFamily="34" charset="0"/>
              </a:rPr>
              <a:t>Symptoms</a:t>
            </a:r>
            <a:endParaRPr lang="en-US" sz="800" b="1" dirty="0">
              <a:solidFill>
                <a:srgbClr val="002A7E"/>
              </a:solidFill>
              <a:latin typeface="Arial" panose="020B0604020202020204" pitchFamily="34" charset="0"/>
              <a:cs typeface="Arial" panose="020B0604020202020204" pitchFamily="34" charset="0"/>
            </a:endParaRPr>
          </a:p>
        </p:txBody>
      </p:sp>
      <p:sp>
        <p:nvSpPr>
          <p:cNvPr id="31" name="Oval 30"/>
          <p:cNvSpPr/>
          <p:nvPr/>
        </p:nvSpPr>
        <p:spPr bwMode="auto">
          <a:xfrm>
            <a:off x="6318625" y="5291024"/>
            <a:ext cx="127221" cy="119269"/>
          </a:xfrm>
          <a:prstGeom prst="ellipse">
            <a:avLst/>
          </a:prstGeom>
          <a:solidFill>
            <a:srgbClr val="002A7E"/>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32" name="Oval 31"/>
          <p:cNvSpPr/>
          <p:nvPr/>
        </p:nvSpPr>
        <p:spPr bwMode="auto">
          <a:xfrm>
            <a:off x="6319956" y="5499081"/>
            <a:ext cx="127221" cy="119269"/>
          </a:xfrm>
          <a:prstGeom prst="ellipse">
            <a:avLst/>
          </a:prstGeom>
          <a:solidFill>
            <a:srgbClr val="C00000"/>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33" name="TextBox 32"/>
          <p:cNvSpPr txBox="1"/>
          <p:nvPr/>
        </p:nvSpPr>
        <p:spPr>
          <a:xfrm>
            <a:off x="6375615" y="5242936"/>
            <a:ext cx="874643" cy="215444"/>
          </a:xfrm>
          <a:prstGeom prst="rect">
            <a:avLst/>
          </a:prstGeom>
          <a:noFill/>
        </p:spPr>
        <p:txBody>
          <a:bodyPr wrap="square" rtlCol="0">
            <a:spAutoFit/>
          </a:bodyPr>
          <a:lstStyle/>
          <a:p>
            <a:r>
              <a:rPr lang="en-US" sz="800" b="1" dirty="0" smtClean="0">
                <a:solidFill>
                  <a:srgbClr val="002A7E"/>
                </a:solidFill>
                <a:latin typeface="Arial" panose="020B0604020202020204" pitchFamily="34" charset="0"/>
                <a:cs typeface="Arial" panose="020B0604020202020204" pitchFamily="34" charset="0"/>
              </a:rPr>
              <a:t>Symptoms</a:t>
            </a:r>
            <a:endParaRPr lang="en-US" sz="800" b="1" dirty="0">
              <a:solidFill>
                <a:srgbClr val="002A7E"/>
              </a:solidFill>
              <a:latin typeface="Arial" panose="020B0604020202020204" pitchFamily="34" charset="0"/>
              <a:cs typeface="Arial" panose="020B0604020202020204" pitchFamily="34" charset="0"/>
            </a:endParaRPr>
          </a:p>
        </p:txBody>
      </p:sp>
      <p:sp>
        <p:nvSpPr>
          <p:cNvPr id="34" name="TextBox 33"/>
          <p:cNvSpPr txBox="1"/>
          <p:nvPr/>
        </p:nvSpPr>
        <p:spPr>
          <a:xfrm>
            <a:off x="6392848" y="5450993"/>
            <a:ext cx="874643" cy="338554"/>
          </a:xfrm>
          <a:prstGeom prst="rect">
            <a:avLst/>
          </a:prstGeom>
          <a:noFill/>
        </p:spPr>
        <p:txBody>
          <a:bodyPr wrap="square" rtlCol="0">
            <a:spAutoFit/>
          </a:bodyPr>
          <a:lstStyle/>
          <a:p>
            <a:r>
              <a:rPr lang="en-US" sz="800" b="1" dirty="0" smtClean="0">
                <a:solidFill>
                  <a:srgbClr val="002A7E"/>
                </a:solidFill>
                <a:latin typeface="Arial" panose="020B0604020202020204" pitchFamily="34" charset="0"/>
                <a:cs typeface="Arial" panose="020B0604020202020204" pitchFamily="34" charset="0"/>
              </a:rPr>
              <a:t>Non- </a:t>
            </a:r>
          </a:p>
          <a:p>
            <a:r>
              <a:rPr lang="en-US" sz="800" b="1" dirty="0" smtClean="0">
                <a:solidFill>
                  <a:srgbClr val="002A7E"/>
                </a:solidFill>
                <a:latin typeface="Arial" panose="020B0604020202020204" pitchFamily="34" charset="0"/>
                <a:cs typeface="Arial" panose="020B0604020202020204" pitchFamily="34" charset="0"/>
              </a:rPr>
              <a:t>Symptoms</a:t>
            </a:r>
            <a:endParaRPr lang="en-US" sz="800" b="1" dirty="0">
              <a:solidFill>
                <a:srgbClr val="002A7E"/>
              </a:solidFill>
              <a:latin typeface="Arial" panose="020B0604020202020204" pitchFamily="34" charset="0"/>
              <a:cs typeface="Arial" panose="020B0604020202020204" pitchFamily="34" charset="0"/>
            </a:endParaRPr>
          </a:p>
        </p:txBody>
      </p:sp>
      <p:sp>
        <p:nvSpPr>
          <p:cNvPr id="35" name="Title 1"/>
          <p:cNvSpPr txBox="1">
            <a:spLocks/>
          </p:cNvSpPr>
          <p:nvPr/>
        </p:nvSpPr>
        <p:spPr>
          <a:xfrm>
            <a:off x="147099" y="139465"/>
            <a:ext cx="8486775"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kern="0" dirty="0" smtClean="0"/>
              <a:t>Germany Summary of Results</a:t>
            </a:r>
            <a:endParaRPr lang="en-US" kern="0" dirty="0"/>
          </a:p>
        </p:txBody>
      </p:sp>
      <p:pic>
        <p:nvPicPr>
          <p:cNvPr id="36" name="Picture 35"/>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335501" y="111401"/>
            <a:ext cx="612648" cy="612648"/>
          </a:xfrm>
          <a:prstGeom prst="rect">
            <a:avLst/>
          </a:prstGeom>
        </p:spPr>
      </p:pic>
      <p:graphicFrame>
        <p:nvGraphicFramePr>
          <p:cNvPr id="38" name="Chart 37"/>
          <p:cNvGraphicFramePr/>
          <p:nvPr>
            <p:extLst>
              <p:ext uri="{D42A27DB-BD31-4B8C-83A1-F6EECF244321}">
                <p14:modId xmlns:p14="http://schemas.microsoft.com/office/powerpoint/2010/main" val="1906005522"/>
              </p:ext>
            </p:extLst>
          </p:nvPr>
        </p:nvGraphicFramePr>
        <p:xfrm>
          <a:off x="3492843" y="2246871"/>
          <a:ext cx="4152900" cy="151764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39" name="Chart 38"/>
          <p:cNvGraphicFramePr/>
          <p:nvPr>
            <p:extLst>
              <p:ext uri="{D42A27DB-BD31-4B8C-83A1-F6EECF244321}">
                <p14:modId xmlns:p14="http://schemas.microsoft.com/office/powerpoint/2010/main" val="4202780882"/>
              </p:ext>
            </p:extLst>
          </p:nvPr>
        </p:nvGraphicFramePr>
        <p:xfrm>
          <a:off x="3315729" y="4279557"/>
          <a:ext cx="4152900" cy="1711968"/>
        </p:xfrm>
        <a:graphic>
          <a:graphicData uri="http://schemas.openxmlformats.org/drawingml/2006/chart">
            <c:chart xmlns:c="http://schemas.openxmlformats.org/drawingml/2006/chart" xmlns:r="http://schemas.openxmlformats.org/officeDocument/2006/relationships" r:id="rId7"/>
          </a:graphicData>
        </a:graphic>
      </p:graphicFrame>
      <p:sp>
        <p:nvSpPr>
          <p:cNvPr id="37" name="Oval 36"/>
          <p:cNvSpPr/>
          <p:nvPr/>
        </p:nvSpPr>
        <p:spPr bwMode="auto">
          <a:xfrm>
            <a:off x="5084532" y="4917914"/>
            <a:ext cx="381325" cy="182880"/>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40" name="TextBox 39"/>
          <p:cNvSpPr txBox="1"/>
          <p:nvPr/>
        </p:nvSpPr>
        <p:spPr>
          <a:xfrm>
            <a:off x="6015176" y="4898738"/>
            <a:ext cx="1523990" cy="338554"/>
          </a:xfrm>
          <a:prstGeom prst="rect">
            <a:avLst/>
          </a:prstGeom>
          <a:noFill/>
        </p:spPr>
        <p:txBody>
          <a:bodyPr wrap="square" rtlCol="0">
            <a:spAutoFit/>
          </a:bodyPr>
          <a:lstStyle/>
          <a:p>
            <a:pPr algn="ctr"/>
            <a:r>
              <a:rPr lang="en-US" sz="800" dirty="0" smtClean="0">
                <a:solidFill>
                  <a:srgbClr val="C00000"/>
                </a:solidFill>
                <a:latin typeface="Arial" panose="020B0604020202020204" pitchFamily="34" charset="0"/>
                <a:cs typeface="Arial" panose="020B0604020202020204" pitchFamily="34" charset="0"/>
              </a:rPr>
              <a:t>All Circles</a:t>
            </a:r>
          </a:p>
          <a:p>
            <a:pPr algn="ctr"/>
            <a:r>
              <a:rPr lang="en-US" sz="800" dirty="0" smtClean="0">
                <a:solidFill>
                  <a:srgbClr val="C00000"/>
                </a:solidFill>
                <a:latin typeface="Arial" panose="020B0604020202020204" pitchFamily="34" charset="0"/>
                <a:cs typeface="Arial" panose="020B0604020202020204" pitchFamily="34" charset="0"/>
              </a:rPr>
              <a:t>Lowest among Countries</a:t>
            </a:r>
            <a:endParaRPr lang="en-US" sz="800" dirty="0">
              <a:solidFill>
                <a:srgbClr val="C00000"/>
              </a:solidFill>
              <a:latin typeface="Arial" panose="020B0604020202020204" pitchFamily="34" charset="0"/>
              <a:cs typeface="Arial" panose="020B0604020202020204" pitchFamily="34" charset="0"/>
            </a:endParaRPr>
          </a:p>
        </p:txBody>
      </p:sp>
      <p:sp>
        <p:nvSpPr>
          <p:cNvPr id="41" name="Oval 40"/>
          <p:cNvSpPr/>
          <p:nvPr/>
        </p:nvSpPr>
        <p:spPr bwMode="auto">
          <a:xfrm>
            <a:off x="5650384" y="5054412"/>
            <a:ext cx="381325" cy="182880"/>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Tree>
    <p:extLst>
      <p:ext uri="{BB962C8B-B14F-4D97-AF65-F5344CB8AC3E}">
        <p14:creationId xmlns:p14="http://schemas.microsoft.com/office/powerpoint/2010/main" val="2857949459"/>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102</a:t>
            </a:fld>
            <a:r>
              <a:rPr lang="en-US" smtClean="0"/>
              <a:t> -</a:t>
            </a:r>
            <a:endParaRPr lang="en-US"/>
          </a:p>
        </p:txBody>
      </p:sp>
      <p:sp>
        <p:nvSpPr>
          <p:cNvPr id="4" name="Title 1"/>
          <p:cNvSpPr txBox="1">
            <a:spLocks/>
          </p:cNvSpPr>
          <p:nvPr/>
        </p:nvSpPr>
        <p:spPr>
          <a:xfrm>
            <a:off x="147099" y="139465"/>
            <a:ext cx="8486775"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kern="0" dirty="0" smtClean="0"/>
              <a:t>Germany Summary of Results</a:t>
            </a:r>
            <a:endParaRPr lang="en-US" kern="0" dirty="0"/>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335501" y="111401"/>
            <a:ext cx="612648" cy="612648"/>
          </a:xfrm>
          <a:prstGeom prst="rect">
            <a:avLst/>
          </a:prstGeom>
        </p:spPr>
      </p:pic>
      <p:pic>
        <p:nvPicPr>
          <p:cNvPr id="6" name="Picture 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95738" y="1027051"/>
            <a:ext cx="604717" cy="359051"/>
          </a:xfrm>
          <a:prstGeom prst="rect">
            <a:avLst/>
          </a:prstGeom>
        </p:spPr>
      </p:pic>
      <p:sp>
        <p:nvSpPr>
          <p:cNvPr id="7" name="TextBox 6"/>
          <p:cNvSpPr txBox="1"/>
          <p:nvPr/>
        </p:nvSpPr>
        <p:spPr>
          <a:xfrm>
            <a:off x="836845" y="1130417"/>
            <a:ext cx="7712138" cy="492443"/>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Among the general medical conditions tested, awareness for each is similar among all demographics in Germany.</a:t>
            </a:r>
            <a:endParaRPr lang="en-US" sz="1300" b="1" dirty="0">
              <a:solidFill>
                <a:schemeClr val="tx1"/>
              </a:solidFill>
              <a:latin typeface="Arial" panose="020B0604020202020204" pitchFamily="34" charset="0"/>
              <a:cs typeface="Arial" panose="020B0604020202020204" pitchFamily="34" charset="0"/>
            </a:endParaRPr>
          </a:p>
        </p:txBody>
      </p:sp>
      <p:sp>
        <p:nvSpPr>
          <p:cNvPr id="8" name="TextBox 7"/>
          <p:cNvSpPr txBox="1"/>
          <p:nvPr/>
        </p:nvSpPr>
        <p:spPr>
          <a:xfrm>
            <a:off x="900455" y="1537171"/>
            <a:ext cx="7712138" cy="430887"/>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In other countries, often the older population is more aware of medical conditions. In Germany, however, there is not the trend for older adults to be more aware of conditions, except for prostate cancer.</a:t>
            </a:r>
            <a:endParaRPr lang="en-US" sz="1100" dirty="0">
              <a:solidFill>
                <a:schemeClr val="tx1"/>
              </a:solidFill>
              <a:latin typeface="Arial" panose="020B0604020202020204" pitchFamily="34" charset="0"/>
              <a:cs typeface="Arial" panose="020B0604020202020204" pitchFamily="34" charset="0"/>
            </a:endParaRPr>
          </a:p>
        </p:txBody>
      </p:sp>
      <p:pic>
        <p:nvPicPr>
          <p:cNvPr id="9" name="Picture 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97069" y="1926845"/>
            <a:ext cx="604717" cy="359051"/>
          </a:xfrm>
          <a:prstGeom prst="rect">
            <a:avLst/>
          </a:prstGeom>
        </p:spPr>
      </p:pic>
      <p:sp>
        <p:nvSpPr>
          <p:cNvPr id="10" name="TextBox 9"/>
          <p:cNvSpPr txBox="1"/>
          <p:nvPr/>
        </p:nvSpPr>
        <p:spPr>
          <a:xfrm>
            <a:off x="838176" y="2030211"/>
            <a:ext cx="7712138" cy="492443"/>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Germans are most aware of the term “thrombosis” compared to all other countries, yet awareness for deep vein thrombosis and pulmonary embolism is much less.</a:t>
            </a:r>
            <a:endParaRPr lang="en-US" sz="1300" b="1" dirty="0">
              <a:solidFill>
                <a:schemeClr val="tx1"/>
              </a:solidFill>
              <a:latin typeface="Arial" panose="020B0604020202020204" pitchFamily="34" charset="0"/>
              <a:cs typeface="Arial" panose="020B0604020202020204" pitchFamily="34" charset="0"/>
            </a:endParaRPr>
          </a:p>
        </p:txBody>
      </p:sp>
      <p:sp>
        <p:nvSpPr>
          <p:cNvPr id="11" name="TextBox 10"/>
          <p:cNvSpPr txBox="1"/>
          <p:nvPr/>
        </p:nvSpPr>
        <p:spPr>
          <a:xfrm>
            <a:off x="901786" y="2452867"/>
            <a:ext cx="7712138" cy="1277273"/>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With 82% of adults claiming they are aware of the term, Germany ranks as the country most aware of the term “thrombosis.” Awareness is highest (89%) among females 65+.</a:t>
            </a:r>
          </a:p>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There is a disconnect between awareness of thrombosis and deep vein thrombosis. Comparatively, only 38% of Germans are aware of DVT.</a:t>
            </a:r>
          </a:p>
          <a:p>
            <a:pPr marL="628650" lvl="1"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Women (46%) </a:t>
            </a:r>
            <a:r>
              <a:rPr lang="en-US" sz="1100" dirty="0">
                <a:solidFill>
                  <a:schemeClr val="tx1"/>
                </a:solidFill>
                <a:latin typeface="Arial" panose="020B0604020202020204" pitchFamily="34" charset="0"/>
                <a:cs typeface="Arial" panose="020B0604020202020204" pitchFamily="34" charset="0"/>
              </a:rPr>
              <a:t>are significantly more aware of DVT than </a:t>
            </a:r>
            <a:r>
              <a:rPr lang="en-US" sz="1100" dirty="0" smtClean="0">
                <a:solidFill>
                  <a:schemeClr val="tx1"/>
                </a:solidFill>
                <a:latin typeface="Arial" panose="020B0604020202020204" pitchFamily="34" charset="0"/>
                <a:cs typeface="Arial" panose="020B0604020202020204" pitchFamily="34" charset="0"/>
              </a:rPr>
              <a:t>men (31%).</a:t>
            </a:r>
          </a:p>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There </a:t>
            </a:r>
            <a:r>
              <a:rPr lang="en-US" sz="1100" dirty="0">
                <a:solidFill>
                  <a:schemeClr val="tx1"/>
                </a:solidFill>
                <a:latin typeface="Arial" panose="020B0604020202020204" pitchFamily="34" charset="0"/>
                <a:cs typeface="Arial" panose="020B0604020202020204" pitchFamily="34" charset="0"/>
              </a:rPr>
              <a:t>is an even larger disconnect for the term pulmonary embolism – Germany ranks last among countries measured in terms of awareness for PE (23%).</a:t>
            </a:r>
          </a:p>
        </p:txBody>
      </p:sp>
      <p:pic>
        <p:nvPicPr>
          <p:cNvPr id="12" name="Picture 1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97069" y="3652212"/>
            <a:ext cx="604717" cy="359051"/>
          </a:xfrm>
          <a:prstGeom prst="rect">
            <a:avLst/>
          </a:prstGeom>
        </p:spPr>
      </p:pic>
      <p:sp>
        <p:nvSpPr>
          <p:cNvPr id="13" name="TextBox 12"/>
          <p:cNvSpPr txBox="1"/>
          <p:nvPr/>
        </p:nvSpPr>
        <p:spPr>
          <a:xfrm>
            <a:off x="838176" y="3755578"/>
            <a:ext cx="7712138" cy="492443"/>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Although Germans lead awareness for thrombosis, personal concern for the condition is not widespread.</a:t>
            </a:r>
            <a:endParaRPr lang="en-US" sz="1300" b="1" dirty="0">
              <a:solidFill>
                <a:schemeClr val="tx1"/>
              </a:solidFill>
              <a:latin typeface="Arial" panose="020B0604020202020204" pitchFamily="34" charset="0"/>
              <a:cs typeface="Arial" panose="020B0604020202020204" pitchFamily="34" charset="0"/>
            </a:endParaRPr>
          </a:p>
        </p:txBody>
      </p:sp>
      <p:sp>
        <p:nvSpPr>
          <p:cNvPr id="14" name="TextBox 13"/>
          <p:cNvSpPr txBox="1"/>
          <p:nvPr/>
        </p:nvSpPr>
        <p:spPr>
          <a:xfrm>
            <a:off x="901786" y="4162332"/>
            <a:ext cx="7712138" cy="769441"/>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Less than one-fourth (23%) of Germans aware of thrombosis are personally concerned about the condition.</a:t>
            </a:r>
          </a:p>
          <a:p>
            <a:pPr marL="628650" lvl="1"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Concern is highest, however, among older women (34%).</a:t>
            </a:r>
          </a:p>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Personal concern for DVT (26%) and PE (21%) are similar to thrombosis for Germans.</a:t>
            </a:r>
          </a:p>
          <a:p>
            <a:pPr marL="171450" indent="-171450">
              <a:buClr>
                <a:srgbClr val="C00000"/>
              </a:buClr>
              <a:buFont typeface="Arial" panose="020B0604020202020204" pitchFamily="34" charset="0"/>
              <a:buChar char="•"/>
            </a:pPr>
            <a:endParaRPr lang="en-US" sz="1100" dirty="0">
              <a:solidFill>
                <a:schemeClr val="tx1"/>
              </a:solidFill>
              <a:latin typeface="Arial" panose="020B0604020202020204" pitchFamily="34" charset="0"/>
              <a:cs typeface="Arial" panose="020B0604020202020204" pitchFamily="34" charset="0"/>
            </a:endParaRPr>
          </a:p>
        </p:txBody>
      </p:sp>
      <p:pic>
        <p:nvPicPr>
          <p:cNvPr id="15" name="Picture 1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98400" y="4703075"/>
            <a:ext cx="604717" cy="359051"/>
          </a:xfrm>
          <a:prstGeom prst="rect">
            <a:avLst/>
          </a:prstGeom>
        </p:spPr>
      </p:pic>
      <p:sp>
        <p:nvSpPr>
          <p:cNvPr id="16" name="TextBox 15"/>
          <p:cNvSpPr txBox="1"/>
          <p:nvPr/>
        </p:nvSpPr>
        <p:spPr>
          <a:xfrm>
            <a:off x="839507" y="4806441"/>
            <a:ext cx="7930782" cy="292388"/>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Among countries measured, Germany is one of the most educated in terms of the cause of DVT.</a:t>
            </a:r>
            <a:endParaRPr lang="en-US" sz="1300" b="1" dirty="0">
              <a:solidFill>
                <a:schemeClr val="tx1"/>
              </a:solidFill>
              <a:latin typeface="Arial" panose="020B0604020202020204" pitchFamily="34" charset="0"/>
              <a:cs typeface="Arial" panose="020B0604020202020204" pitchFamily="34" charset="0"/>
            </a:endParaRPr>
          </a:p>
        </p:txBody>
      </p:sp>
      <p:sp>
        <p:nvSpPr>
          <p:cNvPr id="17" name="TextBox 16"/>
          <p:cNvSpPr txBox="1"/>
          <p:nvPr/>
        </p:nvSpPr>
        <p:spPr>
          <a:xfrm>
            <a:off x="903117" y="5054175"/>
            <a:ext cx="7712138" cy="600164"/>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When prompted, most Germans (66%) are able to indicate the cause of a DVT.</a:t>
            </a:r>
          </a:p>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Older women are the most educated, with 78% over the age of 65+ accurately identifying the cause.</a:t>
            </a:r>
          </a:p>
          <a:p>
            <a:pPr marL="171450" indent="-171450">
              <a:buClr>
                <a:srgbClr val="C00000"/>
              </a:buClr>
              <a:buFont typeface="Arial" panose="020B0604020202020204" pitchFamily="34" charset="0"/>
              <a:buChar char="•"/>
            </a:pPr>
            <a:endParaRPr lang="en-US" sz="1100" dirty="0">
              <a:solidFill>
                <a:schemeClr val="tx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31549998"/>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103</a:t>
            </a:fld>
            <a:r>
              <a:rPr lang="en-US" smtClean="0"/>
              <a:t> -</a:t>
            </a:r>
            <a:endParaRPr lang="en-US"/>
          </a:p>
        </p:txBody>
      </p:sp>
      <p:sp>
        <p:nvSpPr>
          <p:cNvPr id="4" name="Title 1"/>
          <p:cNvSpPr txBox="1">
            <a:spLocks/>
          </p:cNvSpPr>
          <p:nvPr/>
        </p:nvSpPr>
        <p:spPr>
          <a:xfrm>
            <a:off x="147099" y="139465"/>
            <a:ext cx="8486775"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kern="0" dirty="0" smtClean="0"/>
              <a:t>Germany Summary of Results</a:t>
            </a:r>
            <a:endParaRPr lang="en-US" kern="0" dirty="0"/>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335501" y="111401"/>
            <a:ext cx="612648" cy="612648"/>
          </a:xfrm>
          <a:prstGeom prst="rect">
            <a:avLst/>
          </a:prstGeom>
        </p:spPr>
      </p:pic>
      <p:pic>
        <p:nvPicPr>
          <p:cNvPr id="6" name="Picture 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95738" y="1027051"/>
            <a:ext cx="604717" cy="359051"/>
          </a:xfrm>
          <a:prstGeom prst="rect">
            <a:avLst/>
          </a:prstGeom>
        </p:spPr>
      </p:pic>
      <p:sp>
        <p:nvSpPr>
          <p:cNvPr id="7" name="TextBox 6"/>
          <p:cNvSpPr txBox="1"/>
          <p:nvPr/>
        </p:nvSpPr>
        <p:spPr>
          <a:xfrm>
            <a:off x="836845" y="1130417"/>
            <a:ext cx="7712138" cy="492443"/>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The older German population, specifically older females (36%), claims to be more aware of what a DVT would feel like.</a:t>
            </a:r>
            <a:endParaRPr lang="en-US" sz="1300" b="1" dirty="0">
              <a:solidFill>
                <a:schemeClr val="tx1"/>
              </a:solidFill>
              <a:latin typeface="Arial" panose="020B0604020202020204" pitchFamily="34" charset="0"/>
              <a:cs typeface="Arial" panose="020B0604020202020204" pitchFamily="34" charset="0"/>
            </a:endParaRPr>
          </a:p>
        </p:txBody>
      </p:sp>
      <p:sp>
        <p:nvSpPr>
          <p:cNvPr id="8" name="TextBox 7"/>
          <p:cNvSpPr txBox="1"/>
          <p:nvPr/>
        </p:nvSpPr>
        <p:spPr>
          <a:xfrm>
            <a:off x="900455" y="1537171"/>
            <a:ext cx="7712138" cy="430887"/>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Among those claiming to know what a DVT would feel like (24%), Germans are also generally educated about symptoms. On average, all actual symptoms of DVT were selected more often than non-symptoms.</a:t>
            </a:r>
            <a:endParaRPr lang="en-US" sz="1100" dirty="0">
              <a:solidFill>
                <a:schemeClr val="tx1"/>
              </a:solidFill>
              <a:latin typeface="Arial" panose="020B0604020202020204" pitchFamily="34" charset="0"/>
              <a:cs typeface="Arial" panose="020B0604020202020204" pitchFamily="34" charset="0"/>
            </a:endParaRPr>
          </a:p>
        </p:txBody>
      </p:sp>
      <p:pic>
        <p:nvPicPr>
          <p:cNvPr id="18" name="Picture 1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05020" y="1918894"/>
            <a:ext cx="604717" cy="359051"/>
          </a:xfrm>
          <a:prstGeom prst="rect">
            <a:avLst/>
          </a:prstGeom>
        </p:spPr>
      </p:pic>
      <p:sp>
        <p:nvSpPr>
          <p:cNvPr id="19" name="TextBox 18"/>
          <p:cNvSpPr txBox="1"/>
          <p:nvPr/>
        </p:nvSpPr>
        <p:spPr>
          <a:xfrm>
            <a:off x="846127" y="2022260"/>
            <a:ext cx="7712138" cy="292388"/>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Fewer Germans claim to be aware of what a PE would feel like compared to a DVT.</a:t>
            </a:r>
            <a:endParaRPr lang="en-US" sz="1300" b="1" dirty="0">
              <a:solidFill>
                <a:schemeClr val="tx1"/>
              </a:solidFill>
              <a:latin typeface="Arial" panose="020B0604020202020204" pitchFamily="34" charset="0"/>
              <a:cs typeface="Arial" panose="020B0604020202020204" pitchFamily="34" charset="0"/>
            </a:endParaRPr>
          </a:p>
        </p:txBody>
      </p:sp>
      <p:sp>
        <p:nvSpPr>
          <p:cNvPr id="20" name="TextBox 19"/>
          <p:cNvSpPr txBox="1"/>
          <p:nvPr/>
        </p:nvSpPr>
        <p:spPr>
          <a:xfrm>
            <a:off x="909737" y="2214337"/>
            <a:ext cx="7712138" cy="430887"/>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Only 13% of Germans claim to know what a PE would feel like. Among those that do, awareness of symptoms is varied. </a:t>
            </a:r>
            <a:endParaRPr lang="en-US" sz="1100" dirty="0">
              <a:solidFill>
                <a:schemeClr val="tx1"/>
              </a:solidFill>
              <a:latin typeface="Arial" panose="020B0604020202020204" pitchFamily="34" charset="0"/>
              <a:cs typeface="Arial" panose="020B0604020202020204" pitchFamily="34" charset="0"/>
            </a:endParaRPr>
          </a:p>
        </p:txBody>
      </p:sp>
      <p:pic>
        <p:nvPicPr>
          <p:cNvPr id="21" name="Picture 2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17019" y="2515750"/>
            <a:ext cx="604717" cy="359051"/>
          </a:xfrm>
          <a:prstGeom prst="rect">
            <a:avLst/>
          </a:prstGeom>
        </p:spPr>
      </p:pic>
      <p:sp>
        <p:nvSpPr>
          <p:cNvPr id="22" name="TextBox 21"/>
          <p:cNvSpPr txBox="1"/>
          <p:nvPr/>
        </p:nvSpPr>
        <p:spPr>
          <a:xfrm>
            <a:off x="858126" y="2619116"/>
            <a:ext cx="7712138" cy="492443"/>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Not moving for long periods (70%) is the most recognized blood clot risk factor among every demographic.</a:t>
            </a:r>
            <a:endParaRPr lang="en-US" sz="1300" b="1" dirty="0">
              <a:solidFill>
                <a:schemeClr val="tx1"/>
              </a:solidFill>
              <a:latin typeface="Arial" panose="020B0604020202020204" pitchFamily="34" charset="0"/>
              <a:cs typeface="Arial" panose="020B0604020202020204" pitchFamily="34" charset="0"/>
            </a:endParaRPr>
          </a:p>
        </p:txBody>
      </p:sp>
      <p:sp>
        <p:nvSpPr>
          <p:cNvPr id="23" name="TextBox 22"/>
          <p:cNvSpPr txBox="1"/>
          <p:nvPr/>
        </p:nvSpPr>
        <p:spPr>
          <a:xfrm>
            <a:off x="921736" y="3025870"/>
            <a:ext cx="7712138" cy="769441"/>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Older age (47%) and family history of blood clots (52%) are also widely identified risk factors.</a:t>
            </a:r>
          </a:p>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Cancer (13%), surgery (26%), and hospital stays (32%) are not as widely considered risk factors by Germans.</a:t>
            </a:r>
          </a:p>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As with most countries, high blood pressure (45%) and high cholesterol (39%) are commonly associated with the risk for blood clots although they are not factors.</a:t>
            </a:r>
            <a:endParaRPr lang="en-US" sz="1100" dirty="0">
              <a:solidFill>
                <a:schemeClr val="tx1"/>
              </a:solidFill>
              <a:latin typeface="Arial" panose="020B0604020202020204" pitchFamily="34" charset="0"/>
              <a:cs typeface="Arial" panose="020B0604020202020204" pitchFamily="34" charset="0"/>
            </a:endParaRPr>
          </a:p>
        </p:txBody>
      </p:sp>
      <p:pic>
        <p:nvPicPr>
          <p:cNvPr id="14" name="Picture 1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24970" y="3817825"/>
            <a:ext cx="604717" cy="359051"/>
          </a:xfrm>
          <a:prstGeom prst="rect">
            <a:avLst/>
          </a:prstGeom>
        </p:spPr>
      </p:pic>
      <p:sp>
        <p:nvSpPr>
          <p:cNvPr id="15" name="TextBox 14"/>
          <p:cNvSpPr txBox="1"/>
          <p:nvPr/>
        </p:nvSpPr>
        <p:spPr>
          <a:xfrm>
            <a:off x="866077" y="3921191"/>
            <a:ext cx="7712138" cy="492443"/>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A large proportion of the German population is either unsure (38%) or disagree (16%) that blood clots can be prevented.</a:t>
            </a:r>
            <a:endParaRPr lang="en-US" sz="1300" b="1" dirty="0">
              <a:solidFill>
                <a:schemeClr val="tx1"/>
              </a:solidFill>
              <a:latin typeface="Arial" panose="020B0604020202020204" pitchFamily="34" charset="0"/>
              <a:cs typeface="Arial" panose="020B0604020202020204" pitchFamily="34" charset="0"/>
            </a:endParaRPr>
          </a:p>
        </p:txBody>
      </p:sp>
      <p:sp>
        <p:nvSpPr>
          <p:cNvPr id="16" name="TextBox 15"/>
          <p:cNvSpPr txBox="1"/>
          <p:nvPr/>
        </p:nvSpPr>
        <p:spPr>
          <a:xfrm>
            <a:off x="929687" y="4327945"/>
            <a:ext cx="7712138" cy="261610"/>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Older females are largely unsure if blood clots can be prevented (45%) as well as young females (44%).</a:t>
            </a:r>
            <a:endParaRPr lang="en-US" sz="1100" dirty="0">
              <a:solidFill>
                <a:schemeClr val="tx1"/>
              </a:solidFill>
              <a:latin typeface="Arial" panose="020B0604020202020204" pitchFamily="34" charset="0"/>
              <a:cs typeface="Arial" panose="020B0604020202020204" pitchFamily="34" charset="0"/>
            </a:endParaRPr>
          </a:p>
        </p:txBody>
      </p:sp>
      <p:pic>
        <p:nvPicPr>
          <p:cNvPr id="17" name="Picture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22995" y="4611990"/>
            <a:ext cx="604717" cy="359051"/>
          </a:xfrm>
          <a:prstGeom prst="rect">
            <a:avLst/>
          </a:prstGeom>
        </p:spPr>
      </p:pic>
      <p:sp>
        <p:nvSpPr>
          <p:cNvPr id="24" name="TextBox 23"/>
          <p:cNvSpPr txBox="1"/>
          <p:nvPr/>
        </p:nvSpPr>
        <p:spPr>
          <a:xfrm>
            <a:off x="864102" y="4715356"/>
            <a:ext cx="7712138" cy="292388"/>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Germans largely agree (83%) that blood clots can cause death.</a:t>
            </a:r>
            <a:endParaRPr lang="en-US" sz="1300" b="1" dirty="0">
              <a:solidFill>
                <a:schemeClr val="tx1"/>
              </a:solidFill>
              <a:latin typeface="Arial" panose="020B0604020202020204" pitchFamily="34" charset="0"/>
              <a:cs typeface="Arial" panose="020B0604020202020204" pitchFamily="34" charset="0"/>
            </a:endParaRPr>
          </a:p>
        </p:txBody>
      </p:sp>
      <p:sp>
        <p:nvSpPr>
          <p:cNvPr id="25" name="TextBox 24"/>
          <p:cNvSpPr txBox="1"/>
          <p:nvPr/>
        </p:nvSpPr>
        <p:spPr>
          <a:xfrm>
            <a:off x="927712" y="4955860"/>
            <a:ext cx="7712138" cy="430887"/>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Although percentages are high for all demographics in terms of agreeing blood clots can cause death, young females are the demographic that least agrees with the morbidity of blood clots (73% agree).</a:t>
            </a:r>
            <a:endParaRPr lang="en-US" sz="1100" dirty="0">
              <a:solidFill>
                <a:schemeClr val="tx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7210411"/>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 name="Rounded Rectangle 87"/>
          <p:cNvSpPr/>
          <p:nvPr/>
        </p:nvSpPr>
        <p:spPr bwMode="auto">
          <a:xfrm>
            <a:off x="7569332" y="1850555"/>
            <a:ext cx="1327018" cy="1727843"/>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104</a:t>
            </a:fld>
            <a:r>
              <a:rPr lang="en-US" smtClean="0"/>
              <a:t> -</a:t>
            </a:r>
            <a:endParaRPr lang="en-US"/>
          </a:p>
        </p:txBody>
      </p:sp>
      <p:sp>
        <p:nvSpPr>
          <p:cNvPr id="5" name="Title 1"/>
          <p:cNvSpPr txBox="1">
            <a:spLocks/>
          </p:cNvSpPr>
          <p:nvPr/>
        </p:nvSpPr>
        <p:spPr>
          <a:xfrm>
            <a:off x="139147" y="139465"/>
            <a:ext cx="886968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smtClean="0"/>
              <a:t>Aided Awareness of Various Medical Conditions</a:t>
            </a:r>
            <a:endParaRPr lang="en-US" sz="2400" kern="0" dirty="0"/>
          </a:p>
        </p:txBody>
      </p:sp>
      <p:grpSp>
        <p:nvGrpSpPr>
          <p:cNvPr id="24" name="Group 23"/>
          <p:cNvGrpSpPr/>
          <p:nvPr/>
        </p:nvGrpSpPr>
        <p:grpSpPr>
          <a:xfrm>
            <a:off x="139144" y="1225315"/>
            <a:ext cx="3670856" cy="1355960"/>
            <a:chOff x="139144" y="730015"/>
            <a:chExt cx="3670856" cy="1355960"/>
          </a:xfrm>
        </p:grpSpPr>
        <p:graphicFrame>
          <p:nvGraphicFramePr>
            <p:cNvPr id="6" name="Chart 5"/>
            <p:cNvGraphicFramePr/>
            <p:nvPr>
              <p:extLst>
                <p:ext uri="{D42A27DB-BD31-4B8C-83A1-F6EECF244321}">
                  <p14:modId xmlns:p14="http://schemas.microsoft.com/office/powerpoint/2010/main" val="2273778796"/>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2"/>
            </a:graphicData>
          </a:graphic>
        </p:graphicFrame>
        <p:cxnSp>
          <p:nvCxnSpPr>
            <p:cNvPr id="17" name="Straight Connector 1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 name="Straight Connector 1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 name="TextBox 18"/>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0" name="TextBox 19"/>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1" name="TextBox 20"/>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2" name="TextBox 21"/>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3" name="TextBox 22"/>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High Blood Pressure</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25" name="Group 24"/>
          <p:cNvGrpSpPr/>
          <p:nvPr/>
        </p:nvGrpSpPr>
        <p:grpSpPr>
          <a:xfrm>
            <a:off x="158196" y="2539612"/>
            <a:ext cx="3670856" cy="1355960"/>
            <a:chOff x="139144" y="730015"/>
            <a:chExt cx="3670856" cy="1355960"/>
          </a:xfrm>
        </p:grpSpPr>
        <p:graphicFrame>
          <p:nvGraphicFramePr>
            <p:cNvPr id="26" name="Chart 25"/>
            <p:cNvGraphicFramePr/>
            <p:nvPr>
              <p:extLst>
                <p:ext uri="{D42A27DB-BD31-4B8C-83A1-F6EECF244321}">
                  <p14:modId xmlns:p14="http://schemas.microsoft.com/office/powerpoint/2010/main" val="1551736766"/>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3"/>
            </a:graphicData>
          </a:graphic>
        </p:graphicFrame>
        <p:cxnSp>
          <p:nvCxnSpPr>
            <p:cNvPr id="27" name="Straight Connector 2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 name="Straight Connector 2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9" name="TextBox 28"/>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0" name="TextBox 29"/>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1" name="TextBox 30"/>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2" name="TextBox 31"/>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3" name="TextBox 32"/>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Heart Attack</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34" name="Group 33"/>
          <p:cNvGrpSpPr/>
          <p:nvPr/>
        </p:nvGrpSpPr>
        <p:grpSpPr>
          <a:xfrm>
            <a:off x="139147" y="3840008"/>
            <a:ext cx="3670856" cy="1355960"/>
            <a:chOff x="139144" y="730015"/>
            <a:chExt cx="3670856" cy="1355960"/>
          </a:xfrm>
        </p:grpSpPr>
        <p:graphicFrame>
          <p:nvGraphicFramePr>
            <p:cNvPr id="35" name="Chart 34"/>
            <p:cNvGraphicFramePr/>
            <p:nvPr>
              <p:extLst>
                <p:ext uri="{D42A27DB-BD31-4B8C-83A1-F6EECF244321}">
                  <p14:modId xmlns:p14="http://schemas.microsoft.com/office/powerpoint/2010/main" val="2951951425"/>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4"/>
            </a:graphicData>
          </a:graphic>
        </p:graphicFrame>
        <p:cxnSp>
          <p:nvCxnSpPr>
            <p:cNvPr id="36" name="Straight Connector 35"/>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Straight Connector 36"/>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8" name="TextBox 37"/>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9" name="TextBox 38"/>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0" name="TextBox 39"/>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1" name="TextBox 40"/>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2" name="TextBox 41"/>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AIDS</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43" name="Group 42"/>
          <p:cNvGrpSpPr/>
          <p:nvPr/>
        </p:nvGrpSpPr>
        <p:grpSpPr>
          <a:xfrm>
            <a:off x="139144" y="5154305"/>
            <a:ext cx="3670856" cy="1355960"/>
            <a:chOff x="139144" y="730015"/>
            <a:chExt cx="3670856" cy="1355960"/>
          </a:xfrm>
        </p:grpSpPr>
        <p:graphicFrame>
          <p:nvGraphicFramePr>
            <p:cNvPr id="44" name="Chart 43"/>
            <p:cNvGraphicFramePr/>
            <p:nvPr>
              <p:extLst>
                <p:ext uri="{D42A27DB-BD31-4B8C-83A1-F6EECF244321}">
                  <p14:modId xmlns:p14="http://schemas.microsoft.com/office/powerpoint/2010/main" val="2701398779"/>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5"/>
            </a:graphicData>
          </a:graphic>
        </p:graphicFrame>
        <p:cxnSp>
          <p:nvCxnSpPr>
            <p:cNvPr id="45" name="Straight Connector 44"/>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Straight Connector 45"/>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TextBox 46"/>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8" name="TextBox 47"/>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9" name="TextBox 48"/>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0" name="TextBox 49"/>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1" name="TextBox 50"/>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Stroke</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52" name="Group 51"/>
          <p:cNvGrpSpPr/>
          <p:nvPr/>
        </p:nvGrpSpPr>
        <p:grpSpPr>
          <a:xfrm>
            <a:off x="4205330" y="1225315"/>
            <a:ext cx="3670856" cy="1355960"/>
            <a:chOff x="139144" y="730015"/>
            <a:chExt cx="3670856" cy="1355960"/>
          </a:xfrm>
        </p:grpSpPr>
        <p:graphicFrame>
          <p:nvGraphicFramePr>
            <p:cNvPr id="53" name="Chart 52"/>
            <p:cNvGraphicFramePr/>
            <p:nvPr>
              <p:extLst>
                <p:ext uri="{D42A27DB-BD31-4B8C-83A1-F6EECF244321}">
                  <p14:modId xmlns:p14="http://schemas.microsoft.com/office/powerpoint/2010/main" val="3629196449"/>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6"/>
            </a:graphicData>
          </a:graphic>
        </p:graphicFrame>
        <p:cxnSp>
          <p:nvCxnSpPr>
            <p:cNvPr id="54" name="Straight Connector 53"/>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5" name="Straight Connector 54"/>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6" name="TextBox 55"/>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7" name="TextBox 56"/>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8" name="TextBox 57"/>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9" name="TextBox 58"/>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0" name="TextBox 59"/>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Breast Cancer</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61" name="Group 60"/>
          <p:cNvGrpSpPr/>
          <p:nvPr/>
        </p:nvGrpSpPr>
        <p:grpSpPr>
          <a:xfrm>
            <a:off x="4205330" y="2539612"/>
            <a:ext cx="3670856" cy="1355960"/>
            <a:chOff x="139144" y="730015"/>
            <a:chExt cx="3670856" cy="1355960"/>
          </a:xfrm>
        </p:grpSpPr>
        <p:graphicFrame>
          <p:nvGraphicFramePr>
            <p:cNvPr id="62" name="Chart 61"/>
            <p:cNvGraphicFramePr/>
            <p:nvPr>
              <p:extLst>
                <p:ext uri="{D42A27DB-BD31-4B8C-83A1-F6EECF244321}">
                  <p14:modId xmlns:p14="http://schemas.microsoft.com/office/powerpoint/2010/main" val="193371506"/>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7"/>
            </a:graphicData>
          </a:graphic>
        </p:graphicFrame>
        <p:cxnSp>
          <p:nvCxnSpPr>
            <p:cNvPr id="63" name="Straight Connector 62"/>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4" name="Straight Connector 63"/>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5" name="TextBox 64"/>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6" name="TextBox 65"/>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7" name="TextBox 66"/>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8" name="TextBox 67"/>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9" name="TextBox 68"/>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Prostate Cancer</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70" name="Group 69"/>
          <p:cNvGrpSpPr/>
          <p:nvPr/>
        </p:nvGrpSpPr>
        <p:grpSpPr>
          <a:xfrm>
            <a:off x="4205330" y="3840008"/>
            <a:ext cx="3670856" cy="1355960"/>
            <a:chOff x="139144" y="730015"/>
            <a:chExt cx="3670856" cy="1355960"/>
          </a:xfrm>
        </p:grpSpPr>
        <p:graphicFrame>
          <p:nvGraphicFramePr>
            <p:cNvPr id="71" name="Chart 70"/>
            <p:cNvGraphicFramePr/>
            <p:nvPr>
              <p:extLst>
                <p:ext uri="{D42A27DB-BD31-4B8C-83A1-F6EECF244321}">
                  <p14:modId xmlns:p14="http://schemas.microsoft.com/office/powerpoint/2010/main" val="1320443205"/>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8"/>
            </a:graphicData>
          </a:graphic>
        </p:graphicFrame>
        <p:cxnSp>
          <p:nvCxnSpPr>
            <p:cNvPr id="72" name="Straight Connector 71"/>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 name="Straight Connector 72"/>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TextBox 73"/>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5" name="TextBox 74"/>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6" name="TextBox 75"/>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7" name="TextBox 76"/>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8" name="TextBox 77"/>
            <p:cNvSpPr txBox="1"/>
            <p:nvPr/>
          </p:nvSpPr>
          <p:spPr>
            <a:xfrm>
              <a:off x="636273" y="730015"/>
              <a:ext cx="2571750" cy="276999"/>
            </a:xfrm>
            <a:prstGeom prst="rect">
              <a:avLst/>
            </a:prstGeom>
            <a:noFill/>
          </p:spPr>
          <p:txBody>
            <a:bodyPr wrap="square" rtlCol="0">
              <a:spAutoFit/>
            </a:bodyPr>
            <a:lstStyle/>
            <a:p>
              <a:pPr algn="ctr"/>
              <a:r>
                <a:rPr lang="en-US" sz="1200" b="1" dirty="0" err="1">
                  <a:solidFill>
                    <a:schemeClr val="tx2"/>
                  </a:solidFill>
                  <a:latin typeface="Arial" panose="020B0604020202020204" pitchFamily="34" charset="0"/>
                  <a:cs typeface="Arial" panose="020B0604020202020204" pitchFamily="34" charset="0"/>
                </a:rPr>
                <a:t>Hemo</a:t>
              </a:r>
              <a:r>
                <a:rPr lang="en-US" sz="1200" b="1" dirty="0">
                  <a:solidFill>
                    <a:schemeClr val="tx2"/>
                  </a:solidFill>
                  <a:latin typeface="Arial" panose="020B0604020202020204" pitchFamily="34" charset="0"/>
                  <a:cs typeface="Arial" panose="020B0604020202020204" pitchFamily="34" charset="0"/>
                </a:rPr>
                <a:t>-Distension </a:t>
              </a:r>
              <a:r>
                <a:rPr lang="en-US" sz="1200" b="1" dirty="0" smtClean="0">
                  <a:solidFill>
                    <a:schemeClr val="tx2"/>
                  </a:solidFill>
                  <a:latin typeface="Arial" panose="020B0604020202020204" pitchFamily="34" charset="0"/>
                  <a:cs typeface="Arial" panose="020B0604020202020204" pitchFamily="34" charset="0"/>
                </a:rPr>
                <a:t>Syndrome*</a:t>
              </a:r>
              <a:endParaRPr lang="en-US" sz="1200" b="1" dirty="0">
                <a:solidFill>
                  <a:schemeClr val="tx2"/>
                </a:solidFill>
                <a:latin typeface="Arial" panose="020B0604020202020204" pitchFamily="34" charset="0"/>
                <a:cs typeface="Arial" panose="020B0604020202020204" pitchFamily="34" charset="0"/>
              </a:endParaRPr>
            </a:p>
          </p:txBody>
        </p:sp>
      </p:grpSp>
      <p:sp>
        <p:nvSpPr>
          <p:cNvPr id="79" name="TextBox 78"/>
          <p:cNvSpPr txBox="1"/>
          <p:nvPr/>
        </p:nvSpPr>
        <p:spPr>
          <a:xfrm>
            <a:off x="5906416" y="4837902"/>
            <a:ext cx="1848766" cy="353943"/>
          </a:xfrm>
          <a:prstGeom prst="rect">
            <a:avLst/>
          </a:prstGeom>
          <a:noFill/>
        </p:spPr>
        <p:txBody>
          <a:bodyPr wrap="square" rtlCol="0">
            <a:spAutoFit/>
          </a:bodyPr>
          <a:lstStyle/>
          <a:p>
            <a:r>
              <a:rPr lang="en-US" sz="850" dirty="0" smtClean="0">
                <a:solidFill>
                  <a:schemeClr val="tx2"/>
                </a:solidFill>
                <a:latin typeface="Arial" panose="020B0604020202020204" pitchFamily="34" charset="0"/>
                <a:cs typeface="Arial" panose="020B0604020202020204" pitchFamily="34" charset="0"/>
              </a:rPr>
              <a:t>*Fictitious disease for reference of over-</a:t>
            </a:r>
            <a:r>
              <a:rPr lang="en-US" sz="850" dirty="0" err="1" smtClean="0">
                <a:solidFill>
                  <a:schemeClr val="tx2"/>
                </a:solidFill>
                <a:latin typeface="Arial" panose="020B0604020202020204" pitchFamily="34" charset="0"/>
                <a:cs typeface="Arial" panose="020B0604020202020204" pitchFamily="34" charset="0"/>
              </a:rPr>
              <a:t>agreeance</a:t>
            </a:r>
            <a:endParaRPr lang="en-US" sz="850" dirty="0">
              <a:solidFill>
                <a:schemeClr val="tx2"/>
              </a:solidFill>
              <a:latin typeface="Arial" panose="020B0604020202020204" pitchFamily="34" charset="0"/>
              <a:cs typeface="Arial" panose="020B0604020202020204" pitchFamily="34" charset="0"/>
            </a:endParaRPr>
          </a:p>
        </p:txBody>
      </p:sp>
      <p:grpSp>
        <p:nvGrpSpPr>
          <p:cNvPr id="80" name="Group 79"/>
          <p:cNvGrpSpPr/>
          <p:nvPr/>
        </p:nvGrpSpPr>
        <p:grpSpPr>
          <a:xfrm>
            <a:off x="7633919" y="2759983"/>
            <a:ext cx="486337" cy="486337"/>
            <a:chOff x="446183" y="3541776"/>
            <a:chExt cx="838200" cy="838200"/>
          </a:xfrm>
        </p:grpSpPr>
        <p:sp>
          <p:nvSpPr>
            <p:cNvPr id="81" name="Oval 80"/>
            <p:cNvSpPr/>
            <p:nvPr/>
          </p:nvSpPr>
          <p:spPr>
            <a:xfrm>
              <a:off x="446183" y="3541776"/>
              <a:ext cx="838200" cy="838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2" name="Freeform 5"/>
            <p:cNvSpPr>
              <a:spLocks noEditPoints="1"/>
            </p:cNvSpPr>
            <p:nvPr/>
          </p:nvSpPr>
          <p:spPr bwMode="auto">
            <a:xfrm>
              <a:off x="711994" y="3629025"/>
              <a:ext cx="316706" cy="675640"/>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dirty="0"/>
            </a:p>
          </p:txBody>
        </p:sp>
      </p:grpSp>
      <p:grpSp>
        <p:nvGrpSpPr>
          <p:cNvPr id="83" name="Group 82"/>
          <p:cNvGrpSpPr/>
          <p:nvPr/>
        </p:nvGrpSpPr>
        <p:grpSpPr>
          <a:xfrm>
            <a:off x="7620216" y="2038938"/>
            <a:ext cx="486337" cy="486337"/>
            <a:chOff x="446183" y="4590288"/>
            <a:chExt cx="838200" cy="838200"/>
          </a:xfrm>
        </p:grpSpPr>
        <p:sp>
          <p:nvSpPr>
            <p:cNvPr id="84" name="Oval 83"/>
            <p:cNvSpPr/>
            <p:nvPr/>
          </p:nvSpPr>
          <p:spPr>
            <a:xfrm>
              <a:off x="446183" y="4590288"/>
              <a:ext cx="838200" cy="838200"/>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5" name="Freeform 9"/>
            <p:cNvSpPr>
              <a:spLocks noEditPoints="1"/>
            </p:cNvSpPr>
            <p:nvPr/>
          </p:nvSpPr>
          <p:spPr bwMode="auto">
            <a:xfrm>
              <a:off x="742950" y="4667250"/>
              <a:ext cx="255588" cy="692658"/>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sp>
        <p:nvSpPr>
          <p:cNvPr id="86" name="TextBox 85"/>
          <p:cNvSpPr txBox="1"/>
          <p:nvPr/>
        </p:nvSpPr>
        <p:spPr>
          <a:xfrm>
            <a:off x="8057975" y="2000838"/>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Blue bars</a:t>
            </a:r>
          </a:p>
          <a:p>
            <a:r>
              <a:rPr lang="en-US" sz="1000" b="1" dirty="0" smtClean="0">
                <a:solidFill>
                  <a:schemeClr val="tx2"/>
                </a:solidFill>
                <a:latin typeface="Arial" panose="020B0604020202020204" pitchFamily="34" charset="0"/>
                <a:cs typeface="Arial" panose="020B0604020202020204" pitchFamily="34" charset="0"/>
              </a:rPr>
              <a:t>Represent</a:t>
            </a:r>
          </a:p>
          <a:p>
            <a:r>
              <a:rPr lang="en-US" sz="1000" b="1" dirty="0" smtClean="0">
                <a:solidFill>
                  <a:schemeClr val="tx2"/>
                </a:solidFill>
                <a:latin typeface="Arial" panose="020B0604020202020204" pitchFamily="34" charset="0"/>
                <a:cs typeface="Arial" panose="020B0604020202020204" pitchFamily="34" charset="0"/>
              </a:rPr>
              <a:t>Males</a:t>
            </a:r>
            <a:endParaRPr lang="en-US" sz="1000" b="1" dirty="0">
              <a:solidFill>
                <a:schemeClr val="tx2"/>
              </a:solidFill>
              <a:latin typeface="Arial" panose="020B0604020202020204" pitchFamily="34" charset="0"/>
              <a:cs typeface="Arial" panose="020B0604020202020204" pitchFamily="34" charset="0"/>
            </a:endParaRPr>
          </a:p>
        </p:txBody>
      </p:sp>
      <p:sp>
        <p:nvSpPr>
          <p:cNvPr id="87" name="TextBox 86"/>
          <p:cNvSpPr txBox="1"/>
          <p:nvPr/>
        </p:nvSpPr>
        <p:spPr>
          <a:xfrm>
            <a:off x="8125073" y="2772506"/>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Red bars</a:t>
            </a:r>
          </a:p>
          <a:p>
            <a:r>
              <a:rPr lang="en-US" sz="1000" b="1" dirty="0" smtClean="0">
                <a:solidFill>
                  <a:schemeClr val="tx2"/>
                </a:solidFill>
                <a:latin typeface="Arial" panose="020B0604020202020204" pitchFamily="34" charset="0"/>
                <a:cs typeface="Arial" panose="020B0604020202020204" pitchFamily="34" charset="0"/>
              </a:rPr>
              <a:t>Represent Females</a:t>
            </a:r>
            <a:endParaRPr lang="en-US" sz="1000" b="1" dirty="0">
              <a:solidFill>
                <a:schemeClr val="tx2"/>
              </a:solidFill>
              <a:latin typeface="Arial" panose="020B0604020202020204" pitchFamily="34" charset="0"/>
              <a:cs typeface="Arial" panose="020B0604020202020204" pitchFamily="34" charset="0"/>
            </a:endParaRPr>
          </a:p>
        </p:txBody>
      </p:sp>
      <p:sp>
        <p:nvSpPr>
          <p:cNvPr id="89" name="Rectangle 88"/>
          <p:cNvSpPr/>
          <p:nvPr/>
        </p:nvSpPr>
        <p:spPr>
          <a:xfrm>
            <a:off x="83490" y="6417581"/>
            <a:ext cx="7033137" cy="338554"/>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Germany Respondents. </a:t>
            </a:r>
            <a:r>
              <a:rPr lang="pt-BR" sz="800" dirty="0">
                <a:solidFill>
                  <a:schemeClr val="tx1"/>
                </a:solidFill>
                <a:latin typeface="Arial" panose="020B0604020202020204" pitchFamily="34" charset="0"/>
                <a:cs typeface="Arial" panose="020B0604020202020204" pitchFamily="34" charset="0"/>
              </a:rPr>
              <a:t>Males: 18-39 (n=80), 40-64 (n=157), 65+ (n=174); Females: 18-39 (n=80), 40-64 (n=163), 65+ (n=148)</a:t>
            </a:r>
            <a:endParaRPr lang="en-US" sz="800" dirty="0" smtClean="0">
              <a:solidFill>
                <a:schemeClr val="tx1"/>
              </a:solidFill>
              <a:latin typeface="Arial" panose="020B0604020202020204" pitchFamily="34" charset="0"/>
              <a:cs typeface="Arial" panose="020B0604020202020204" pitchFamily="34" charset="0"/>
            </a:endParaRPr>
          </a:p>
          <a:p>
            <a:r>
              <a:rPr lang="en-US" sz="800" dirty="0" smtClean="0">
                <a:solidFill>
                  <a:schemeClr val="tx1"/>
                </a:solidFill>
                <a:latin typeface="Arial" panose="020B0604020202020204" pitchFamily="34" charset="0"/>
                <a:cs typeface="Arial" panose="020B0604020202020204" pitchFamily="34" charset="0"/>
              </a:rPr>
              <a:t>Q1</a:t>
            </a:r>
            <a:r>
              <a:rPr lang="en-US" sz="800" dirty="0">
                <a:solidFill>
                  <a:schemeClr val="tx1"/>
                </a:solidFill>
                <a:latin typeface="Arial" panose="020B0604020202020204" pitchFamily="34" charset="0"/>
                <a:cs typeface="Arial" panose="020B0604020202020204" pitchFamily="34" charset="0"/>
              </a:rPr>
              <a:t>.  For each medical condition or term listed, indicate if you are aware of or have ever heard the term. </a:t>
            </a:r>
          </a:p>
        </p:txBody>
      </p:sp>
      <p:pic>
        <p:nvPicPr>
          <p:cNvPr id="90" name="Picture 89"/>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8335501" y="111401"/>
            <a:ext cx="612648" cy="612648"/>
          </a:xfrm>
          <a:prstGeom prst="rect">
            <a:avLst/>
          </a:prstGeom>
        </p:spPr>
      </p:pic>
      <p:grpSp>
        <p:nvGrpSpPr>
          <p:cNvPr id="91" name="Group 90"/>
          <p:cNvGrpSpPr/>
          <p:nvPr/>
        </p:nvGrpSpPr>
        <p:grpSpPr>
          <a:xfrm>
            <a:off x="665612" y="1487039"/>
            <a:ext cx="255198" cy="990759"/>
            <a:chOff x="665612" y="1487039"/>
            <a:chExt cx="255198" cy="990759"/>
          </a:xfrm>
        </p:grpSpPr>
        <p:sp>
          <p:nvSpPr>
            <p:cNvPr id="92" name="TextBox 91"/>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93" name="TextBox 92"/>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94" name="TextBox 93"/>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95" name="TextBox 94"/>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96" name="TextBox 95"/>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97" name="TextBox 96"/>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98" name="Group 97"/>
          <p:cNvGrpSpPr/>
          <p:nvPr/>
        </p:nvGrpSpPr>
        <p:grpSpPr>
          <a:xfrm>
            <a:off x="665612" y="2784538"/>
            <a:ext cx="255198" cy="990759"/>
            <a:chOff x="665612" y="1487039"/>
            <a:chExt cx="255198" cy="990759"/>
          </a:xfrm>
        </p:grpSpPr>
        <p:sp>
          <p:nvSpPr>
            <p:cNvPr id="99" name="TextBox 98"/>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00" name="TextBox 99"/>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01" name="TextBox 100"/>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02" name="TextBox 101"/>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03" name="TextBox 102"/>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04" name="TextBox 103"/>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05" name="Group 104"/>
          <p:cNvGrpSpPr/>
          <p:nvPr/>
        </p:nvGrpSpPr>
        <p:grpSpPr>
          <a:xfrm>
            <a:off x="665612" y="4092943"/>
            <a:ext cx="255198" cy="990759"/>
            <a:chOff x="665612" y="1487039"/>
            <a:chExt cx="255198" cy="990759"/>
          </a:xfrm>
        </p:grpSpPr>
        <p:sp>
          <p:nvSpPr>
            <p:cNvPr id="106" name="TextBox 105"/>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07" name="TextBox 106"/>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08" name="TextBox 107"/>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09" name="TextBox 108"/>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10" name="TextBox 109"/>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11" name="TextBox 110"/>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12" name="Group 111"/>
          <p:cNvGrpSpPr/>
          <p:nvPr/>
        </p:nvGrpSpPr>
        <p:grpSpPr>
          <a:xfrm>
            <a:off x="665612" y="5433731"/>
            <a:ext cx="255198" cy="990759"/>
            <a:chOff x="665612" y="1487039"/>
            <a:chExt cx="255198" cy="990759"/>
          </a:xfrm>
        </p:grpSpPr>
        <p:sp>
          <p:nvSpPr>
            <p:cNvPr id="113" name="TextBox 112"/>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14" name="TextBox 113"/>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15" name="TextBox 114"/>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16" name="TextBox 115"/>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17" name="TextBox 116"/>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18" name="TextBox 117"/>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19" name="Group 118"/>
          <p:cNvGrpSpPr/>
          <p:nvPr/>
        </p:nvGrpSpPr>
        <p:grpSpPr>
          <a:xfrm>
            <a:off x="4726523" y="1493814"/>
            <a:ext cx="255198" cy="990759"/>
            <a:chOff x="665612" y="1487039"/>
            <a:chExt cx="255198" cy="990759"/>
          </a:xfrm>
        </p:grpSpPr>
        <p:sp>
          <p:nvSpPr>
            <p:cNvPr id="120" name="TextBox 119"/>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21" name="TextBox 120"/>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22" name="TextBox 121"/>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23" name="TextBox 122"/>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24" name="TextBox 123"/>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25" name="TextBox 124"/>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26" name="Group 125"/>
          <p:cNvGrpSpPr/>
          <p:nvPr/>
        </p:nvGrpSpPr>
        <p:grpSpPr>
          <a:xfrm>
            <a:off x="4726523" y="2794259"/>
            <a:ext cx="255198" cy="990759"/>
            <a:chOff x="665612" y="1487039"/>
            <a:chExt cx="255198" cy="990759"/>
          </a:xfrm>
        </p:grpSpPr>
        <p:sp>
          <p:nvSpPr>
            <p:cNvPr id="127" name="TextBox 126"/>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28" name="TextBox 127"/>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29" name="TextBox 128"/>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30" name="TextBox 129"/>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31" name="TextBox 130"/>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32" name="TextBox 131"/>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33" name="Group 132"/>
          <p:cNvGrpSpPr/>
          <p:nvPr/>
        </p:nvGrpSpPr>
        <p:grpSpPr>
          <a:xfrm>
            <a:off x="4726523" y="4121367"/>
            <a:ext cx="255198" cy="990759"/>
            <a:chOff x="665612" y="1487039"/>
            <a:chExt cx="255198" cy="990759"/>
          </a:xfrm>
        </p:grpSpPr>
        <p:sp>
          <p:nvSpPr>
            <p:cNvPr id="134" name="TextBox 133"/>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35" name="TextBox 134"/>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36" name="TextBox 135"/>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37" name="TextBox 136"/>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38" name="TextBox 137"/>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39" name="TextBox 138"/>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sp>
        <p:nvSpPr>
          <p:cNvPr id="140" name="TextBox 139"/>
          <p:cNvSpPr txBox="1"/>
          <p:nvPr/>
        </p:nvSpPr>
        <p:spPr>
          <a:xfrm>
            <a:off x="3693557" y="2236576"/>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41" name="TextBox 140"/>
          <p:cNvSpPr txBox="1"/>
          <p:nvPr/>
        </p:nvSpPr>
        <p:spPr>
          <a:xfrm>
            <a:off x="3527800" y="5573211"/>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42" name="TextBox 141"/>
          <p:cNvSpPr txBox="1"/>
          <p:nvPr/>
        </p:nvSpPr>
        <p:spPr>
          <a:xfrm>
            <a:off x="3537887" y="6160375"/>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43" name="TextBox 142"/>
          <p:cNvSpPr txBox="1"/>
          <p:nvPr/>
        </p:nvSpPr>
        <p:spPr>
          <a:xfrm>
            <a:off x="7381119" y="2364024"/>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44" name="TextBox 143"/>
          <p:cNvSpPr txBox="1"/>
          <p:nvPr/>
        </p:nvSpPr>
        <p:spPr>
          <a:xfrm>
            <a:off x="5581130" y="4852870"/>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Tree>
    <p:extLst>
      <p:ext uri="{BB962C8B-B14F-4D97-AF65-F5344CB8AC3E}">
        <p14:creationId xmlns:p14="http://schemas.microsoft.com/office/powerpoint/2010/main" val="176707321"/>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 name="Rounded Rectangle 152"/>
          <p:cNvSpPr/>
          <p:nvPr/>
        </p:nvSpPr>
        <p:spPr bwMode="auto">
          <a:xfrm>
            <a:off x="6242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152" name="Rounded Rectangle 151"/>
          <p:cNvSpPr/>
          <p:nvPr/>
        </p:nvSpPr>
        <p:spPr bwMode="auto">
          <a:xfrm>
            <a:off x="3194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117" name="Rounded Rectangle 116"/>
          <p:cNvSpPr/>
          <p:nvPr/>
        </p:nvSpPr>
        <p:spPr bwMode="auto">
          <a:xfrm>
            <a:off x="251348"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105</a:t>
            </a:fld>
            <a:r>
              <a:rPr lang="en-US" smtClean="0"/>
              <a:t> -</a:t>
            </a:r>
            <a:endParaRPr lang="en-US"/>
          </a:p>
        </p:txBody>
      </p:sp>
      <p:sp>
        <p:nvSpPr>
          <p:cNvPr id="5" name="Title 1"/>
          <p:cNvSpPr txBox="1">
            <a:spLocks/>
          </p:cNvSpPr>
          <p:nvPr/>
        </p:nvSpPr>
        <p:spPr>
          <a:xfrm>
            <a:off x="139147" y="139465"/>
            <a:ext cx="886968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smtClean="0"/>
              <a:t>Aided Awareness of Various Medical Conditions</a:t>
            </a:r>
            <a:endParaRPr lang="en-US" sz="2400" kern="0" dirty="0"/>
          </a:p>
        </p:txBody>
      </p:sp>
      <p:sp>
        <p:nvSpPr>
          <p:cNvPr id="86" name="TextBox 85"/>
          <p:cNvSpPr txBox="1"/>
          <p:nvPr/>
        </p:nvSpPr>
        <p:spPr>
          <a:xfrm>
            <a:off x="649761" y="857652"/>
            <a:ext cx="140987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Thrombosis</a:t>
            </a:r>
            <a:endParaRPr lang="en-US" sz="1400" b="1" dirty="0">
              <a:solidFill>
                <a:schemeClr val="tx2"/>
              </a:solidFill>
              <a:latin typeface="Arial" panose="020B0604020202020204" pitchFamily="34" charset="0"/>
              <a:cs typeface="Arial" panose="020B0604020202020204" pitchFamily="34" charset="0"/>
            </a:endParaRPr>
          </a:p>
        </p:txBody>
      </p:sp>
      <p:sp>
        <p:nvSpPr>
          <p:cNvPr id="89" name="TextBox 88"/>
          <p:cNvSpPr txBox="1"/>
          <p:nvPr/>
        </p:nvSpPr>
        <p:spPr>
          <a:xfrm>
            <a:off x="3276425" y="857652"/>
            <a:ext cx="234332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Deep Vein Thrombosis</a:t>
            </a:r>
            <a:endParaRPr lang="en-US" sz="1400" b="1" dirty="0">
              <a:solidFill>
                <a:schemeClr val="tx2"/>
              </a:solidFill>
              <a:latin typeface="Arial" panose="020B0604020202020204" pitchFamily="34" charset="0"/>
              <a:cs typeface="Arial" panose="020B0604020202020204" pitchFamily="34" charset="0"/>
            </a:endParaRPr>
          </a:p>
        </p:txBody>
      </p:sp>
      <p:sp>
        <p:nvSpPr>
          <p:cNvPr id="90" name="TextBox 89"/>
          <p:cNvSpPr txBox="1"/>
          <p:nvPr/>
        </p:nvSpPr>
        <p:spPr>
          <a:xfrm>
            <a:off x="6438725" y="857652"/>
            <a:ext cx="222902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Pulmonary Embolism</a:t>
            </a:r>
            <a:endParaRPr lang="en-US" sz="1400" b="1" dirty="0">
              <a:solidFill>
                <a:schemeClr val="tx2"/>
              </a:solidFill>
              <a:latin typeface="Arial" panose="020B0604020202020204" pitchFamily="34" charset="0"/>
              <a:cs typeface="Arial" panose="020B0604020202020204" pitchFamily="34" charset="0"/>
            </a:endParaRPr>
          </a:p>
        </p:txBody>
      </p:sp>
      <p:cxnSp>
        <p:nvCxnSpPr>
          <p:cNvPr id="91" name="Straight Connector 90"/>
          <p:cNvCxnSpPr/>
          <p:nvPr/>
        </p:nvCxnSpPr>
        <p:spPr bwMode="auto">
          <a:xfrm rot="5400000">
            <a:off x="523875" y="3235092"/>
            <a:ext cx="4754880" cy="0"/>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Straight Connector 91"/>
          <p:cNvCxnSpPr/>
          <p:nvPr/>
        </p:nvCxnSpPr>
        <p:spPr bwMode="auto">
          <a:xfrm rot="5400000">
            <a:off x="3657600" y="3235092"/>
            <a:ext cx="4754880" cy="0"/>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93" name="Group 92"/>
          <p:cNvGrpSpPr/>
          <p:nvPr/>
        </p:nvGrpSpPr>
        <p:grpSpPr>
          <a:xfrm>
            <a:off x="215344" y="1244365"/>
            <a:ext cx="2623106" cy="1355960"/>
            <a:chOff x="139144" y="730015"/>
            <a:chExt cx="3670856" cy="1355960"/>
          </a:xfrm>
        </p:grpSpPr>
        <p:graphicFrame>
          <p:nvGraphicFramePr>
            <p:cNvPr id="94" name="Chart 93"/>
            <p:cNvGraphicFramePr/>
            <p:nvPr>
              <p:extLst>
                <p:ext uri="{D42A27DB-BD31-4B8C-83A1-F6EECF244321}">
                  <p14:modId xmlns:p14="http://schemas.microsoft.com/office/powerpoint/2010/main" val="446895405"/>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2"/>
            </a:graphicData>
          </a:graphic>
        </p:graphicFrame>
        <p:cxnSp>
          <p:nvCxnSpPr>
            <p:cNvPr id="95" name="Straight Connector 94"/>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Straight Connector 95"/>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8" name="TextBox 97"/>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99" name="TextBox 98"/>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00" name="TextBox 99"/>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01" name="TextBox 100"/>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Age/Gender</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13" name="TextBox 112"/>
          <p:cNvSpPr txBox="1"/>
          <p:nvPr/>
        </p:nvSpPr>
        <p:spPr>
          <a:xfrm>
            <a:off x="306525" y="3916361"/>
            <a:ext cx="2446199"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Compared to Other Countries</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16" name="Rectangle 115"/>
          <p:cNvSpPr/>
          <p:nvPr/>
        </p:nvSpPr>
        <p:spPr>
          <a:xfrm>
            <a:off x="83490" y="6246406"/>
            <a:ext cx="7033137" cy="461665"/>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Germany Respondents. </a:t>
            </a:r>
            <a:r>
              <a:rPr lang="pt-BR" sz="800" dirty="0">
                <a:solidFill>
                  <a:schemeClr val="tx1"/>
                </a:solidFill>
                <a:latin typeface="Arial" panose="020B0604020202020204" pitchFamily="34" charset="0"/>
                <a:cs typeface="Arial" panose="020B0604020202020204" pitchFamily="34" charset="0"/>
              </a:rPr>
              <a:t>Males: 18-39 (n=80), 40-64 (n=157), 65+ (n=174); Females: 18-39 (n=80), 40-64 (n=163), 65+ (n=148); </a:t>
            </a:r>
            <a:endParaRPr lang="pt-BR" sz="800" dirty="0" smtClean="0">
              <a:solidFill>
                <a:schemeClr val="tx1"/>
              </a:solidFill>
              <a:latin typeface="Arial" panose="020B0604020202020204" pitchFamily="34" charset="0"/>
              <a:cs typeface="Arial" panose="020B0604020202020204" pitchFamily="34" charset="0"/>
            </a:endParaRPr>
          </a:p>
          <a:p>
            <a:r>
              <a:rPr lang="pt-BR" sz="800" dirty="0" smtClean="0">
                <a:solidFill>
                  <a:schemeClr val="tx1"/>
                </a:solidFill>
                <a:latin typeface="Arial" panose="020B0604020202020204" pitchFamily="34" charset="0"/>
                <a:cs typeface="Arial" panose="020B0604020202020204" pitchFamily="34" charset="0"/>
              </a:rPr>
              <a:t>Locale</a:t>
            </a:r>
            <a:r>
              <a:rPr lang="pt-BR" sz="800" dirty="0">
                <a:solidFill>
                  <a:schemeClr val="tx1"/>
                </a:solidFill>
                <a:latin typeface="Arial" panose="020B0604020202020204" pitchFamily="34" charset="0"/>
                <a:cs typeface="Arial" panose="020B0604020202020204" pitchFamily="34" charset="0"/>
              </a:rPr>
              <a:t>: Urban (n=405), Suburban (n=335), Rural (n=62); </a:t>
            </a:r>
            <a:endParaRPr lang="en-US" sz="800" dirty="0" smtClean="0">
              <a:solidFill>
                <a:schemeClr val="tx1"/>
              </a:solidFill>
              <a:latin typeface="Arial" panose="020B0604020202020204" pitchFamily="34" charset="0"/>
              <a:cs typeface="Arial" panose="020B0604020202020204" pitchFamily="34" charset="0"/>
            </a:endParaRPr>
          </a:p>
          <a:p>
            <a:r>
              <a:rPr lang="en-US" sz="800" dirty="0" smtClean="0">
                <a:solidFill>
                  <a:schemeClr val="tx1"/>
                </a:solidFill>
                <a:latin typeface="Arial" panose="020B0604020202020204" pitchFamily="34" charset="0"/>
                <a:cs typeface="Arial" panose="020B0604020202020204" pitchFamily="34" charset="0"/>
              </a:rPr>
              <a:t>Q1</a:t>
            </a:r>
            <a:r>
              <a:rPr lang="en-US" sz="800" dirty="0">
                <a:solidFill>
                  <a:schemeClr val="tx1"/>
                </a:solidFill>
                <a:latin typeface="Arial" panose="020B0604020202020204" pitchFamily="34" charset="0"/>
                <a:cs typeface="Arial" panose="020B0604020202020204" pitchFamily="34" charset="0"/>
              </a:rPr>
              <a:t>.  For each medical condition or term listed, indicate if you are aware of or have ever heard the term. </a:t>
            </a:r>
          </a:p>
        </p:txBody>
      </p:sp>
      <p:grpSp>
        <p:nvGrpSpPr>
          <p:cNvPr id="118" name="Group 117"/>
          <p:cNvGrpSpPr/>
          <p:nvPr/>
        </p:nvGrpSpPr>
        <p:grpSpPr>
          <a:xfrm>
            <a:off x="3196669" y="1168165"/>
            <a:ext cx="2623106" cy="1355960"/>
            <a:chOff x="139144" y="730015"/>
            <a:chExt cx="3670856" cy="1355960"/>
          </a:xfrm>
        </p:grpSpPr>
        <p:graphicFrame>
          <p:nvGraphicFramePr>
            <p:cNvPr id="119" name="Chart 118"/>
            <p:cNvGraphicFramePr/>
            <p:nvPr>
              <p:extLst>
                <p:ext uri="{D42A27DB-BD31-4B8C-83A1-F6EECF244321}">
                  <p14:modId xmlns:p14="http://schemas.microsoft.com/office/powerpoint/2010/main" val="1521086349"/>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3"/>
            </a:graphicData>
          </a:graphic>
        </p:graphicFrame>
        <p:cxnSp>
          <p:nvCxnSpPr>
            <p:cNvPr id="120" name="Straight Connector 119"/>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1" name="Straight Connector 120"/>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2" name="TextBox 121"/>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23" name="TextBox 122"/>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24" name="TextBox 123"/>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25" name="TextBox 124"/>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Age/Gender</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33" name="TextBox 132"/>
          <p:cNvSpPr txBox="1"/>
          <p:nvPr/>
        </p:nvSpPr>
        <p:spPr>
          <a:xfrm>
            <a:off x="3287850" y="3916361"/>
            <a:ext cx="2446199"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Compared to Other Countries</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nvGrpSpPr>
          <p:cNvPr id="135" name="Group 134"/>
          <p:cNvGrpSpPr/>
          <p:nvPr/>
        </p:nvGrpSpPr>
        <p:grpSpPr>
          <a:xfrm>
            <a:off x="6254194" y="1158640"/>
            <a:ext cx="2623106" cy="1355960"/>
            <a:chOff x="139144" y="730015"/>
            <a:chExt cx="3670856" cy="1355960"/>
          </a:xfrm>
        </p:grpSpPr>
        <p:graphicFrame>
          <p:nvGraphicFramePr>
            <p:cNvPr id="136" name="Chart 135"/>
            <p:cNvGraphicFramePr/>
            <p:nvPr>
              <p:extLst>
                <p:ext uri="{D42A27DB-BD31-4B8C-83A1-F6EECF244321}">
                  <p14:modId xmlns:p14="http://schemas.microsoft.com/office/powerpoint/2010/main" val="2493379847"/>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4"/>
            </a:graphicData>
          </a:graphic>
        </p:graphicFrame>
        <p:cxnSp>
          <p:nvCxnSpPr>
            <p:cNvPr id="137" name="Straight Connector 13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Straight Connector 13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39" name="TextBox 138"/>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40" name="TextBox 139"/>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41" name="TextBox 140"/>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42" name="TextBox 141"/>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Age/Gender</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50" name="TextBox 149"/>
          <p:cNvSpPr txBox="1"/>
          <p:nvPr/>
        </p:nvSpPr>
        <p:spPr>
          <a:xfrm>
            <a:off x="6345375" y="3916361"/>
            <a:ext cx="2446199"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Compared to Other Countries</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nvGrpSpPr>
          <p:cNvPr id="8" name="Group 7"/>
          <p:cNvGrpSpPr/>
          <p:nvPr/>
        </p:nvGrpSpPr>
        <p:grpSpPr>
          <a:xfrm>
            <a:off x="2737061" y="5403989"/>
            <a:ext cx="3632787" cy="806083"/>
            <a:chOff x="2681381" y="5587328"/>
            <a:chExt cx="3632787" cy="806083"/>
          </a:xfrm>
        </p:grpSpPr>
        <p:grpSp>
          <p:nvGrpSpPr>
            <p:cNvPr id="7" name="Group 6"/>
            <p:cNvGrpSpPr/>
            <p:nvPr/>
          </p:nvGrpSpPr>
          <p:grpSpPr>
            <a:xfrm>
              <a:off x="2909010" y="5799246"/>
              <a:ext cx="3405158" cy="594165"/>
              <a:chOff x="2280360" y="5913546"/>
              <a:chExt cx="3405158" cy="594165"/>
            </a:xfrm>
          </p:grpSpPr>
          <p:sp>
            <p:nvSpPr>
              <p:cNvPr id="154" name="Rounded Rectangle 153"/>
              <p:cNvSpPr/>
              <p:nvPr/>
            </p:nvSpPr>
            <p:spPr bwMode="auto">
              <a:xfrm>
                <a:off x="2280360" y="5913546"/>
                <a:ext cx="3069769" cy="589760"/>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nvGrpSpPr>
              <p:cNvPr id="155" name="Group 154"/>
              <p:cNvGrpSpPr/>
              <p:nvPr/>
            </p:nvGrpSpPr>
            <p:grpSpPr>
              <a:xfrm>
                <a:off x="3955289" y="5948736"/>
                <a:ext cx="486337" cy="486337"/>
                <a:chOff x="446183" y="3541776"/>
                <a:chExt cx="838200" cy="838200"/>
              </a:xfrm>
            </p:grpSpPr>
            <p:sp>
              <p:nvSpPr>
                <p:cNvPr id="156" name="Oval 155"/>
                <p:cNvSpPr/>
                <p:nvPr/>
              </p:nvSpPr>
              <p:spPr>
                <a:xfrm>
                  <a:off x="446183" y="3541776"/>
                  <a:ext cx="838200" cy="838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157" name="Freeform 5"/>
                <p:cNvSpPr>
                  <a:spLocks noEditPoints="1"/>
                </p:cNvSpPr>
                <p:nvPr/>
              </p:nvSpPr>
              <p:spPr bwMode="auto">
                <a:xfrm>
                  <a:off x="711994" y="3629025"/>
                  <a:ext cx="316706" cy="675640"/>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dirty="0"/>
                </a:p>
              </p:txBody>
            </p:sp>
          </p:grpSp>
          <p:grpSp>
            <p:nvGrpSpPr>
              <p:cNvPr id="158" name="Group 157"/>
              <p:cNvGrpSpPr/>
              <p:nvPr/>
            </p:nvGrpSpPr>
            <p:grpSpPr>
              <a:xfrm>
                <a:off x="2455070" y="5991813"/>
                <a:ext cx="486337" cy="486337"/>
                <a:chOff x="446183" y="4590288"/>
                <a:chExt cx="838200" cy="838200"/>
              </a:xfrm>
            </p:grpSpPr>
            <p:sp>
              <p:nvSpPr>
                <p:cNvPr id="159" name="Oval 158"/>
                <p:cNvSpPr/>
                <p:nvPr/>
              </p:nvSpPr>
              <p:spPr>
                <a:xfrm>
                  <a:off x="446183" y="4590288"/>
                  <a:ext cx="838200" cy="838200"/>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160" name="Freeform 9"/>
                <p:cNvSpPr>
                  <a:spLocks noEditPoints="1"/>
                </p:cNvSpPr>
                <p:nvPr/>
              </p:nvSpPr>
              <p:spPr bwMode="auto">
                <a:xfrm>
                  <a:off x="742950" y="4667250"/>
                  <a:ext cx="255588" cy="692658"/>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sp>
            <p:nvSpPr>
              <p:cNvPr id="161" name="TextBox 160"/>
              <p:cNvSpPr txBox="1"/>
              <p:nvPr/>
            </p:nvSpPr>
            <p:spPr>
              <a:xfrm>
                <a:off x="2892829" y="5953713"/>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Blue bars</a:t>
                </a:r>
              </a:p>
              <a:p>
                <a:r>
                  <a:rPr lang="en-US" sz="1000" b="1" dirty="0" smtClean="0">
                    <a:solidFill>
                      <a:schemeClr val="tx2"/>
                    </a:solidFill>
                    <a:latin typeface="Arial" panose="020B0604020202020204" pitchFamily="34" charset="0"/>
                    <a:cs typeface="Arial" panose="020B0604020202020204" pitchFamily="34" charset="0"/>
                  </a:rPr>
                  <a:t>Represent</a:t>
                </a:r>
              </a:p>
              <a:p>
                <a:r>
                  <a:rPr lang="en-US" sz="1000" b="1" dirty="0" smtClean="0">
                    <a:solidFill>
                      <a:schemeClr val="tx2"/>
                    </a:solidFill>
                    <a:latin typeface="Arial" panose="020B0604020202020204" pitchFamily="34" charset="0"/>
                    <a:cs typeface="Arial" panose="020B0604020202020204" pitchFamily="34" charset="0"/>
                  </a:rPr>
                  <a:t>Males</a:t>
                </a:r>
                <a:endParaRPr lang="en-US" sz="1000" b="1" dirty="0">
                  <a:solidFill>
                    <a:schemeClr val="tx2"/>
                  </a:solidFill>
                  <a:latin typeface="Arial" panose="020B0604020202020204" pitchFamily="34" charset="0"/>
                  <a:cs typeface="Arial" panose="020B0604020202020204" pitchFamily="34" charset="0"/>
                </a:endParaRPr>
              </a:p>
            </p:txBody>
          </p:sp>
          <p:sp>
            <p:nvSpPr>
              <p:cNvPr id="162" name="TextBox 161"/>
              <p:cNvSpPr txBox="1"/>
              <p:nvPr/>
            </p:nvSpPr>
            <p:spPr>
              <a:xfrm>
                <a:off x="4446987" y="5942121"/>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Red bars</a:t>
                </a:r>
              </a:p>
              <a:p>
                <a:r>
                  <a:rPr lang="en-US" sz="1000" b="1" dirty="0" smtClean="0">
                    <a:solidFill>
                      <a:schemeClr val="tx2"/>
                    </a:solidFill>
                    <a:latin typeface="Arial" panose="020B0604020202020204" pitchFamily="34" charset="0"/>
                    <a:cs typeface="Arial" panose="020B0604020202020204" pitchFamily="34" charset="0"/>
                  </a:rPr>
                  <a:t>Represent Females</a:t>
                </a:r>
                <a:endParaRPr lang="en-US" sz="1000" b="1" dirty="0">
                  <a:solidFill>
                    <a:schemeClr val="tx2"/>
                  </a:solidFill>
                  <a:latin typeface="Arial" panose="020B0604020202020204" pitchFamily="34" charset="0"/>
                  <a:cs typeface="Arial" panose="020B0604020202020204" pitchFamily="34" charset="0"/>
                </a:endParaRPr>
              </a:p>
            </p:txBody>
          </p:sp>
        </p:grpSp>
        <p:sp>
          <p:nvSpPr>
            <p:cNvPr id="163" name="TextBox 162"/>
            <p:cNvSpPr txBox="1"/>
            <p:nvPr/>
          </p:nvSpPr>
          <p:spPr>
            <a:xfrm>
              <a:off x="2681381" y="5587328"/>
              <a:ext cx="1837711" cy="261610"/>
            </a:xfrm>
            <a:prstGeom prst="rect">
              <a:avLst/>
            </a:prstGeom>
            <a:noFill/>
          </p:spPr>
          <p:txBody>
            <a:bodyPr wrap="square" rtlCol="0">
              <a:spAutoFit/>
            </a:bodyPr>
            <a:lstStyle/>
            <a:p>
              <a:pPr algn="ctr"/>
              <a:r>
                <a:rPr lang="en-US" sz="1050" b="1" i="1" dirty="0" smtClean="0">
                  <a:solidFill>
                    <a:schemeClr val="tx1"/>
                  </a:solidFill>
                  <a:latin typeface="Arial" panose="020B0604020202020204" pitchFamily="34" charset="0"/>
                  <a:cs typeface="Arial" panose="020B0604020202020204" pitchFamily="34" charset="0"/>
                </a:rPr>
                <a:t>Among Age/Gender</a:t>
              </a:r>
              <a:endParaRPr lang="en-US" sz="1050" b="1" i="1" dirty="0">
                <a:solidFill>
                  <a:schemeClr val="tx1"/>
                </a:solidFill>
                <a:latin typeface="Arial" panose="020B0604020202020204" pitchFamily="34" charset="0"/>
                <a:cs typeface="Arial" panose="020B0604020202020204" pitchFamily="34" charset="0"/>
              </a:endParaRPr>
            </a:p>
          </p:txBody>
        </p:sp>
      </p:grpSp>
      <p:pic>
        <p:nvPicPr>
          <p:cNvPr id="77" name="Picture 7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335501" y="111401"/>
            <a:ext cx="612648" cy="612648"/>
          </a:xfrm>
          <a:prstGeom prst="rect">
            <a:avLst/>
          </a:prstGeom>
        </p:spPr>
      </p:pic>
      <p:grpSp>
        <p:nvGrpSpPr>
          <p:cNvPr id="78" name="Group 77"/>
          <p:cNvGrpSpPr/>
          <p:nvPr/>
        </p:nvGrpSpPr>
        <p:grpSpPr>
          <a:xfrm>
            <a:off x="-5517" y="2697161"/>
            <a:ext cx="2794338" cy="1189039"/>
            <a:chOff x="-81717" y="2678111"/>
            <a:chExt cx="2794338" cy="1189039"/>
          </a:xfrm>
        </p:grpSpPr>
        <p:grpSp>
          <p:nvGrpSpPr>
            <p:cNvPr id="81" name="Group 80"/>
            <p:cNvGrpSpPr/>
            <p:nvPr/>
          </p:nvGrpSpPr>
          <p:grpSpPr>
            <a:xfrm>
              <a:off x="531093" y="2678111"/>
              <a:ext cx="2181528" cy="1189039"/>
              <a:chOff x="554355" y="730015"/>
              <a:chExt cx="3052897" cy="1189039"/>
            </a:xfrm>
          </p:grpSpPr>
          <p:graphicFrame>
            <p:nvGraphicFramePr>
              <p:cNvPr id="85" name="Chart 84"/>
              <p:cNvGraphicFramePr/>
              <p:nvPr>
                <p:extLst>
                  <p:ext uri="{D42A27DB-BD31-4B8C-83A1-F6EECF244321}">
                    <p14:modId xmlns:p14="http://schemas.microsoft.com/office/powerpoint/2010/main" val="799826183"/>
                  </p:ext>
                </p:extLst>
              </p:nvPr>
            </p:nvGraphicFramePr>
            <p:xfrm>
              <a:off x="755365" y="895351"/>
              <a:ext cx="2851887" cy="1023703"/>
            </p:xfrm>
            <a:graphic>
              <a:graphicData uri="http://schemas.openxmlformats.org/drawingml/2006/chart">
                <c:chart xmlns:c="http://schemas.openxmlformats.org/drawingml/2006/chart" xmlns:r="http://schemas.openxmlformats.org/officeDocument/2006/relationships" r:id="rId6"/>
              </a:graphicData>
            </a:graphic>
          </p:graphicFrame>
          <p:sp>
            <p:nvSpPr>
              <p:cNvPr id="87" name="TextBox 86"/>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Locale</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82" name="TextBox 81"/>
            <p:cNvSpPr txBox="1"/>
            <p:nvPr/>
          </p:nvSpPr>
          <p:spPr>
            <a:xfrm>
              <a:off x="179156" y="2955110"/>
              <a:ext cx="578539"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83" name="TextBox 82"/>
            <p:cNvSpPr txBox="1"/>
            <p:nvPr/>
          </p:nvSpPr>
          <p:spPr>
            <a:xfrm>
              <a:off x="-81717" y="3210856"/>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Suburban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84" name="TextBox 83"/>
            <p:cNvSpPr txBox="1"/>
            <p:nvPr/>
          </p:nvSpPr>
          <p:spPr>
            <a:xfrm>
              <a:off x="8712" y="3476343"/>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Rural</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grpSp>
      <p:graphicFrame>
        <p:nvGraphicFramePr>
          <p:cNvPr id="88" name="Chart 87"/>
          <p:cNvGraphicFramePr/>
          <p:nvPr>
            <p:extLst>
              <p:ext uri="{D42A27DB-BD31-4B8C-83A1-F6EECF244321}">
                <p14:modId xmlns:p14="http://schemas.microsoft.com/office/powerpoint/2010/main" val="3738596345"/>
              </p:ext>
            </p:extLst>
          </p:nvPr>
        </p:nvGraphicFramePr>
        <p:xfrm>
          <a:off x="215344" y="4147320"/>
          <a:ext cx="2867024" cy="1517648"/>
        </p:xfrm>
        <a:graphic>
          <a:graphicData uri="http://schemas.openxmlformats.org/drawingml/2006/chart">
            <c:chart xmlns:c="http://schemas.openxmlformats.org/drawingml/2006/chart" xmlns:r="http://schemas.openxmlformats.org/officeDocument/2006/relationships" r:id="rId7"/>
          </a:graphicData>
        </a:graphic>
      </p:graphicFrame>
      <p:grpSp>
        <p:nvGrpSpPr>
          <p:cNvPr id="97" name="Group 96"/>
          <p:cNvGrpSpPr/>
          <p:nvPr/>
        </p:nvGrpSpPr>
        <p:grpSpPr>
          <a:xfrm>
            <a:off x="581388" y="1487039"/>
            <a:ext cx="255198" cy="990759"/>
            <a:chOff x="665612" y="1487039"/>
            <a:chExt cx="255198" cy="990759"/>
          </a:xfrm>
        </p:grpSpPr>
        <p:sp>
          <p:nvSpPr>
            <p:cNvPr id="104" name="TextBox 103"/>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05" name="TextBox 104"/>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06" name="TextBox 105"/>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07" name="TextBox 106"/>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08" name="TextBox 107"/>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14" name="TextBox 113"/>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34" name="Group 133"/>
          <p:cNvGrpSpPr/>
          <p:nvPr/>
        </p:nvGrpSpPr>
        <p:grpSpPr>
          <a:xfrm>
            <a:off x="3569516" y="1438911"/>
            <a:ext cx="255198" cy="990759"/>
            <a:chOff x="665612" y="1487039"/>
            <a:chExt cx="255198" cy="990759"/>
          </a:xfrm>
        </p:grpSpPr>
        <p:sp>
          <p:nvSpPr>
            <p:cNvPr id="151" name="TextBox 150"/>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64" name="TextBox 163"/>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65" name="TextBox 164"/>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66" name="TextBox 165"/>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67" name="TextBox 166"/>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68" name="TextBox 167"/>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69" name="Group 168"/>
          <p:cNvGrpSpPr/>
          <p:nvPr/>
        </p:nvGrpSpPr>
        <p:grpSpPr>
          <a:xfrm>
            <a:off x="6616297" y="1438911"/>
            <a:ext cx="255198" cy="990759"/>
            <a:chOff x="665612" y="1487039"/>
            <a:chExt cx="255198" cy="990759"/>
          </a:xfrm>
        </p:grpSpPr>
        <p:sp>
          <p:nvSpPr>
            <p:cNvPr id="170" name="TextBox 169"/>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71" name="TextBox 170"/>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72" name="TextBox 171"/>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73" name="TextBox 172"/>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74" name="TextBox 173"/>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75" name="TextBox 174"/>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76" name="Group 175"/>
          <p:cNvGrpSpPr/>
          <p:nvPr/>
        </p:nvGrpSpPr>
        <p:grpSpPr>
          <a:xfrm>
            <a:off x="2895263" y="2697161"/>
            <a:ext cx="2794338" cy="1189039"/>
            <a:chOff x="-81717" y="2678111"/>
            <a:chExt cx="2794338" cy="1189039"/>
          </a:xfrm>
        </p:grpSpPr>
        <p:grpSp>
          <p:nvGrpSpPr>
            <p:cNvPr id="177" name="Group 176"/>
            <p:cNvGrpSpPr/>
            <p:nvPr/>
          </p:nvGrpSpPr>
          <p:grpSpPr>
            <a:xfrm>
              <a:off x="531093" y="2678111"/>
              <a:ext cx="2181528" cy="1189039"/>
              <a:chOff x="554355" y="730015"/>
              <a:chExt cx="3052897" cy="1189039"/>
            </a:xfrm>
          </p:grpSpPr>
          <p:graphicFrame>
            <p:nvGraphicFramePr>
              <p:cNvPr id="181" name="Chart 180"/>
              <p:cNvGraphicFramePr/>
              <p:nvPr>
                <p:extLst>
                  <p:ext uri="{D42A27DB-BD31-4B8C-83A1-F6EECF244321}">
                    <p14:modId xmlns:p14="http://schemas.microsoft.com/office/powerpoint/2010/main" val="4173961586"/>
                  </p:ext>
                </p:extLst>
              </p:nvPr>
            </p:nvGraphicFramePr>
            <p:xfrm>
              <a:off x="755365" y="895351"/>
              <a:ext cx="2851887" cy="1023703"/>
            </p:xfrm>
            <a:graphic>
              <a:graphicData uri="http://schemas.openxmlformats.org/drawingml/2006/chart">
                <c:chart xmlns:c="http://schemas.openxmlformats.org/drawingml/2006/chart" xmlns:r="http://schemas.openxmlformats.org/officeDocument/2006/relationships" r:id="rId8"/>
              </a:graphicData>
            </a:graphic>
          </p:graphicFrame>
          <p:sp>
            <p:nvSpPr>
              <p:cNvPr id="182" name="TextBox 181"/>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Locale</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78" name="TextBox 177"/>
            <p:cNvSpPr txBox="1"/>
            <p:nvPr/>
          </p:nvSpPr>
          <p:spPr>
            <a:xfrm>
              <a:off x="179156" y="2955110"/>
              <a:ext cx="578539"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79" name="TextBox 178"/>
            <p:cNvSpPr txBox="1"/>
            <p:nvPr/>
          </p:nvSpPr>
          <p:spPr>
            <a:xfrm>
              <a:off x="-81717" y="3210856"/>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Suburban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80" name="TextBox 179"/>
            <p:cNvSpPr txBox="1"/>
            <p:nvPr/>
          </p:nvSpPr>
          <p:spPr>
            <a:xfrm>
              <a:off x="8712" y="3476343"/>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Rural</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grpSp>
      <p:grpSp>
        <p:nvGrpSpPr>
          <p:cNvPr id="183" name="Group 182"/>
          <p:cNvGrpSpPr/>
          <p:nvPr/>
        </p:nvGrpSpPr>
        <p:grpSpPr>
          <a:xfrm>
            <a:off x="5952788" y="2697161"/>
            <a:ext cx="2794338" cy="1189039"/>
            <a:chOff x="-81717" y="2678111"/>
            <a:chExt cx="2794338" cy="1189039"/>
          </a:xfrm>
        </p:grpSpPr>
        <p:grpSp>
          <p:nvGrpSpPr>
            <p:cNvPr id="184" name="Group 183"/>
            <p:cNvGrpSpPr/>
            <p:nvPr/>
          </p:nvGrpSpPr>
          <p:grpSpPr>
            <a:xfrm>
              <a:off x="531093" y="2678111"/>
              <a:ext cx="2181528" cy="1189039"/>
              <a:chOff x="554355" y="730015"/>
              <a:chExt cx="3052897" cy="1189039"/>
            </a:xfrm>
          </p:grpSpPr>
          <p:graphicFrame>
            <p:nvGraphicFramePr>
              <p:cNvPr id="188" name="Chart 187"/>
              <p:cNvGraphicFramePr/>
              <p:nvPr>
                <p:extLst>
                  <p:ext uri="{D42A27DB-BD31-4B8C-83A1-F6EECF244321}">
                    <p14:modId xmlns:p14="http://schemas.microsoft.com/office/powerpoint/2010/main" val="903273368"/>
                  </p:ext>
                </p:extLst>
              </p:nvPr>
            </p:nvGraphicFramePr>
            <p:xfrm>
              <a:off x="755365" y="895351"/>
              <a:ext cx="2851887" cy="1023703"/>
            </p:xfrm>
            <a:graphic>
              <a:graphicData uri="http://schemas.openxmlformats.org/drawingml/2006/chart">
                <c:chart xmlns:c="http://schemas.openxmlformats.org/drawingml/2006/chart" xmlns:r="http://schemas.openxmlformats.org/officeDocument/2006/relationships" r:id="rId9"/>
              </a:graphicData>
            </a:graphic>
          </p:graphicFrame>
          <p:sp>
            <p:nvSpPr>
              <p:cNvPr id="189" name="TextBox 188"/>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Locale</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85" name="TextBox 184"/>
            <p:cNvSpPr txBox="1"/>
            <p:nvPr/>
          </p:nvSpPr>
          <p:spPr>
            <a:xfrm>
              <a:off x="179156" y="2955110"/>
              <a:ext cx="578539"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86" name="TextBox 185"/>
            <p:cNvSpPr txBox="1"/>
            <p:nvPr/>
          </p:nvSpPr>
          <p:spPr>
            <a:xfrm>
              <a:off x="-81717" y="3210856"/>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Suburban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87" name="TextBox 186"/>
            <p:cNvSpPr txBox="1"/>
            <p:nvPr/>
          </p:nvSpPr>
          <p:spPr>
            <a:xfrm>
              <a:off x="8712" y="3476343"/>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Rural</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90" name="TextBox 189"/>
          <p:cNvSpPr txBox="1"/>
          <p:nvPr/>
        </p:nvSpPr>
        <p:spPr>
          <a:xfrm>
            <a:off x="2396911" y="4152617"/>
            <a:ext cx="551754" cy="215444"/>
          </a:xfrm>
          <a:prstGeom prst="rect">
            <a:avLst/>
          </a:prstGeom>
          <a:noFill/>
        </p:spPr>
        <p:txBody>
          <a:bodyPr wrap="none" rtlCol="0">
            <a:spAutoFit/>
          </a:bodyPr>
          <a:lstStyle/>
          <a:p>
            <a:r>
              <a:rPr lang="en-US" sz="800" dirty="0" smtClean="0">
                <a:solidFill>
                  <a:schemeClr val="tx1"/>
                </a:solidFill>
              </a:rPr>
              <a:t>CDEFGHI</a:t>
            </a:r>
            <a:endParaRPr lang="en-US" sz="800" dirty="0">
              <a:solidFill>
                <a:schemeClr val="tx1"/>
              </a:solidFill>
            </a:endParaRPr>
          </a:p>
        </p:txBody>
      </p:sp>
      <p:sp>
        <p:nvSpPr>
          <p:cNvPr id="191" name="TextBox 190"/>
          <p:cNvSpPr txBox="1"/>
          <p:nvPr/>
        </p:nvSpPr>
        <p:spPr>
          <a:xfrm>
            <a:off x="2673719" y="4392722"/>
            <a:ext cx="497252" cy="215444"/>
          </a:xfrm>
          <a:prstGeom prst="rect">
            <a:avLst/>
          </a:prstGeom>
          <a:noFill/>
        </p:spPr>
        <p:txBody>
          <a:bodyPr wrap="none" rtlCol="0">
            <a:spAutoFit/>
          </a:bodyPr>
          <a:lstStyle/>
          <a:p>
            <a:r>
              <a:rPr lang="en-US" sz="800" dirty="0" smtClean="0">
                <a:solidFill>
                  <a:schemeClr val="tx1"/>
                </a:solidFill>
              </a:rPr>
              <a:t>DEFGHI</a:t>
            </a:r>
            <a:endParaRPr lang="en-US" sz="800" dirty="0">
              <a:solidFill>
                <a:schemeClr val="tx1"/>
              </a:solidFill>
            </a:endParaRPr>
          </a:p>
        </p:txBody>
      </p:sp>
      <p:sp>
        <p:nvSpPr>
          <p:cNvPr id="192" name="TextBox 191"/>
          <p:cNvSpPr txBox="1"/>
          <p:nvPr/>
        </p:nvSpPr>
        <p:spPr>
          <a:xfrm>
            <a:off x="2601527" y="4512476"/>
            <a:ext cx="497252" cy="215444"/>
          </a:xfrm>
          <a:prstGeom prst="rect">
            <a:avLst/>
          </a:prstGeom>
          <a:noFill/>
        </p:spPr>
        <p:txBody>
          <a:bodyPr wrap="none" rtlCol="0">
            <a:spAutoFit/>
          </a:bodyPr>
          <a:lstStyle/>
          <a:p>
            <a:r>
              <a:rPr lang="en-US" sz="800" dirty="0" smtClean="0">
                <a:solidFill>
                  <a:schemeClr val="tx1"/>
                </a:solidFill>
              </a:rPr>
              <a:t>DEFGHI</a:t>
            </a:r>
            <a:endParaRPr lang="en-US" sz="800" dirty="0">
              <a:solidFill>
                <a:schemeClr val="tx1"/>
              </a:solidFill>
            </a:endParaRPr>
          </a:p>
        </p:txBody>
      </p:sp>
      <p:sp>
        <p:nvSpPr>
          <p:cNvPr id="193" name="TextBox 192"/>
          <p:cNvSpPr txBox="1"/>
          <p:nvPr/>
        </p:nvSpPr>
        <p:spPr>
          <a:xfrm>
            <a:off x="2460258" y="4655803"/>
            <a:ext cx="338554" cy="215444"/>
          </a:xfrm>
          <a:prstGeom prst="rect">
            <a:avLst/>
          </a:prstGeom>
          <a:noFill/>
        </p:spPr>
        <p:txBody>
          <a:bodyPr wrap="none" rtlCol="0">
            <a:spAutoFit/>
          </a:bodyPr>
          <a:lstStyle/>
          <a:p>
            <a:r>
              <a:rPr lang="en-US" sz="800" smtClean="0">
                <a:solidFill>
                  <a:schemeClr val="tx1"/>
                </a:solidFill>
              </a:rPr>
              <a:t>GHI</a:t>
            </a:r>
            <a:endParaRPr lang="en-US" sz="800" dirty="0">
              <a:solidFill>
                <a:schemeClr val="tx1"/>
              </a:solidFill>
            </a:endParaRPr>
          </a:p>
        </p:txBody>
      </p:sp>
      <p:sp>
        <p:nvSpPr>
          <p:cNvPr id="194" name="TextBox 193"/>
          <p:cNvSpPr txBox="1"/>
          <p:nvPr/>
        </p:nvSpPr>
        <p:spPr>
          <a:xfrm>
            <a:off x="2432250" y="4798640"/>
            <a:ext cx="338554" cy="215444"/>
          </a:xfrm>
          <a:prstGeom prst="rect">
            <a:avLst/>
          </a:prstGeom>
          <a:noFill/>
        </p:spPr>
        <p:txBody>
          <a:bodyPr wrap="none" rtlCol="0">
            <a:spAutoFit/>
          </a:bodyPr>
          <a:lstStyle/>
          <a:p>
            <a:r>
              <a:rPr lang="en-US" sz="800" smtClean="0">
                <a:solidFill>
                  <a:schemeClr val="tx1"/>
                </a:solidFill>
              </a:rPr>
              <a:t>GHI</a:t>
            </a:r>
            <a:endParaRPr lang="en-US" sz="800" dirty="0">
              <a:solidFill>
                <a:schemeClr val="tx1"/>
              </a:solidFill>
            </a:endParaRPr>
          </a:p>
        </p:txBody>
      </p:sp>
      <p:sp>
        <p:nvSpPr>
          <p:cNvPr id="195" name="TextBox 194"/>
          <p:cNvSpPr txBox="1"/>
          <p:nvPr/>
        </p:nvSpPr>
        <p:spPr>
          <a:xfrm>
            <a:off x="2426202" y="4918394"/>
            <a:ext cx="338554" cy="215444"/>
          </a:xfrm>
          <a:prstGeom prst="rect">
            <a:avLst/>
          </a:prstGeom>
          <a:noFill/>
        </p:spPr>
        <p:txBody>
          <a:bodyPr wrap="none" rtlCol="0">
            <a:spAutoFit/>
          </a:bodyPr>
          <a:lstStyle/>
          <a:p>
            <a:r>
              <a:rPr lang="en-US" sz="800" smtClean="0">
                <a:solidFill>
                  <a:schemeClr val="tx1"/>
                </a:solidFill>
              </a:rPr>
              <a:t>GHI</a:t>
            </a:r>
            <a:endParaRPr lang="en-US" sz="800" dirty="0">
              <a:solidFill>
                <a:schemeClr val="tx1"/>
              </a:solidFill>
            </a:endParaRPr>
          </a:p>
        </p:txBody>
      </p:sp>
      <p:sp>
        <p:nvSpPr>
          <p:cNvPr id="196" name="TextBox 195"/>
          <p:cNvSpPr txBox="1"/>
          <p:nvPr/>
        </p:nvSpPr>
        <p:spPr>
          <a:xfrm>
            <a:off x="2244893" y="5074244"/>
            <a:ext cx="274434" cy="215444"/>
          </a:xfrm>
          <a:prstGeom prst="rect">
            <a:avLst/>
          </a:prstGeom>
          <a:noFill/>
        </p:spPr>
        <p:txBody>
          <a:bodyPr wrap="none" rtlCol="0">
            <a:spAutoFit/>
          </a:bodyPr>
          <a:lstStyle/>
          <a:p>
            <a:r>
              <a:rPr lang="en-US" sz="800" smtClean="0">
                <a:solidFill>
                  <a:schemeClr val="tx1"/>
                </a:solidFill>
              </a:rPr>
              <a:t>HI</a:t>
            </a:r>
            <a:endParaRPr lang="en-US" sz="800" dirty="0">
              <a:solidFill>
                <a:schemeClr val="tx1"/>
              </a:solidFill>
            </a:endParaRPr>
          </a:p>
        </p:txBody>
      </p:sp>
      <p:sp>
        <p:nvSpPr>
          <p:cNvPr id="197" name="TextBox 196"/>
          <p:cNvSpPr txBox="1"/>
          <p:nvPr/>
        </p:nvSpPr>
        <p:spPr>
          <a:xfrm>
            <a:off x="5479431" y="4081588"/>
            <a:ext cx="607859" cy="215444"/>
          </a:xfrm>
          <a:prstGeom prst="rect">
            <a:avLst/>
          </a:prstGeom>
          <a:noFill/>
        </p:spPr>
        <p:txBody>
          <a:bodyPr wrap="none" rtlCol="0">
            <a:spAutoFit/>
          </a:bodyPr>
          <a:lstStyle/>
          <a:p>
            <a:r>
              <a:rPr lang="en-US" sz="800" dirty="0" smtClean="0">
                <a:solidFill>
                  <a:schemeClr val="tx1"/>
                </a:solidFill>
              </a:rPr>
              <a:t>BCDEFGHI</a:t>
            </a:r>
            <a:endParaRPr lang="en-US" sz="800" dirty="0">
              <a:solidFill>
                <a:schemeClr val="tx1"/>
              </a:solidFill>
            </a:endParaRPr>
          </a:p>
        </p:txBody>
      </p:sp>
      <p:sp>
        <p:nvSpPr>
          <p:cNvPr id="198" name="TextBox 197"/>
          <p:cNvSpPr txBox="1"/>
          <p:nvPr/>
        </p:nvSpPr>
        <p:spPr>
          <a:xfrm>
            <a:off x="5669738" y="4292874"/>
            <a:ext cx="551754" cy="215444"/>
          </a:xfrm>
          <a:prstGeom prst="rect">
            <a:avLst/>
          </a:prstGeom>
          <a:noFill/>
        </p:spPr>
        <p:txBody>
          <a:bodyPr wrap="none" rtlCol="0">
            <a:spAutoFit/>
          </a:bodyPr>
          <a:lstStyle/>
          <a:p>
            <a:r>
              <a:rPr lang="en-US" sz="800" dirty="0" smtClean="0">
                <a:solidFill>
                  <a:schemeClr val="tx1"/>
                </a:solidFill>
              </a:rPr>
              <a:t>CDEFGHI</a:t>
            </a:r>
            <a:endParaRPr lang="en-US" sz="800" dirty="0">
              <a:solidFill>
                <a:schemeClr val="tx1"/>
              </a:solidFill>
            </a:endParaRPr>
          </a:p>
        </p:txBody>
      </p:sp>
      <p:sp>
        <p:nvSpPr>
          <p:cNvPr id="199" name="TextBox 198"/>
          <p:cNvSpPr txBox="1"/>
          <p:nvPr/>
        </p:nvSpPr>
        <p:spPr>
          <a:xfrm>
            <a:off x="5161596" y="4440993"/>
            <a:ext cx="497252" cy="215444"/>
          </a:xfrm>
          <a:prstGeom prst="rect">
            <a:avLst/>
          </a:prstGeom>
          <a:noFill/>
        </p:spPr>
        <p:txBody>
          <a:bodyPr wrap="none" rtlCol="0">
            <a:spAutoFit/>
          </a:bodyPr>
          <a:lstStyle/>
          <a:p>
            <a:r>
              <a:rPr lang="en-US" sz="800" dirty="0" smtClean="0">
                <a:solidFill>
                  <a:schemeClr val="tx1"/>
                </a:solidFill>
              </a:rPr>
              <a:t>DEFGHI</a:t>
            </a:r>
            <a:endParaRPr lang="en-US" sz="800" dirty="0">
              <a:solidFill>
                <a:schemeClr val="tx1"/>
              </a:solidFill>
            </a:endParaRPr>
          </a:p>
        </p:txBody>
      </p:sp>
      <p:sp>
        <p:nvSpPr>
          <p:cNvPr id="200" name="TextBox 199"/>
          <p:cNvSpPr txBox="1"/>
          <p:nvPr/>
        </p:nvSpPr>
        <p:spPr>
          <a:xfrm>
            <a:off x="4833828" y="4571235"/>
            <a:ext cx="385042" cy="215444"/>
          </a:xfrm>
          <a:prstGeom prst="rect">
            <a:avLst/>
          </a:prstGeom>
          <a:noFill/>
        </p:spPr>
        <p:txBody>
          <a:bodyPr wrap="none" rtlCol="0">
            <a:spAutoFit/>
          </a:bodyPr>
          <a:lstStyle/>
          <a:p>
            <a:r>
              <a:rPr lang="en-US" sz="800" dirty="0" smtClean="0">
                <a:solidFill>
                  <a:schemeClr val="tx1"/>
                </a:solidFill>
              </a:rPr>
              <a:t>FGHI</a:t>
            </a:r>
            <a:endParaRPr lang="en-US" sz="800" dirty="0">
              <a:solidFill>
                <a:schemeClr val="tx1"/>
              </a:solidFill>
            </a:endParaRPr>
          </a:p>
        </p:txBody>
      </p:sp>
      <p:sp>
        <p:nvSpPr>
          <p:cNvPr id="201" name="TextBox 200"/>
          <p:cNvSpPr txBox="1"/>
          <p:nvPr/>
        </p:nvSpPr>
        <p:spPr>
          <a:xfrm>
            <a:off x="4761687" y="4727920"/>
            <a:ext cx="338554" cy="215444"/>
          </a:xfrm>
          <a:prstGeom prst="rect">
            <a:avLst/>
          </a:prstGeom>
          <a:noFill/>
        </p:spPr>
        <p:txBody>
          <a:bodyPr wrap="none" rtlCol="0">
            <a:spAutoFit/>
          </a:bodyPr>
          <a:lstStyle/>
          <a:p>
            <a:r>
              <a:rPr lang="en-US" sz="800" dirty="0" smtClean="0">
                <a:solidFill>
                  <a:schemeClr val="tx1"/>
                </a:solidFill>
              </a:rPr>
              <a:t>GHI</a:t>
            </a:r>
            <a:endParaRPr lang="en-US" sz="800" dirty="0">
              <a:solidFill>
                <a:schemeClr val="tx1"/>
              </a:solidFill>
            </a:endParaRPr>
          </a:p>
        </p:txBody>
      </p:sp>
      <p:sp>
        <p:nvSpPr>
          <p:cNvPr id="202" name="TextBox 201"/>
          <p:cNvSpPr txBox="1"/>
          <p:nvPr/>
        </p:nvSpPr>
        <p:spPr>
          <a:xfrm>
            <a:off x="4634187" y="4847183"/>
            <a:ext cx="338554" cy="215444"/>
          </a:xfrm>
          <a:prstGeom prst="rect">
            <a:avLst/>
          </a:prstGeom>
          <a:noFill/>
        </p:spPr>
        <p:txBody>
          <a:bodyPr wrap="none" rtlCol="0">
            <a:spAutoFit/>
          </a:bodyPr>
          <a:lstStyle/>
          <a:p>
            <a:r>
              <a:rPr lang="en-US" sz="800" dirty="0" smtClean="0">
                <a:solidFill>
                  <a:schemeClr val="tx1"/>
                </a:solidFill>
              </a:rPr>
              <a:t>GHI</a:t>
            </a:r>
            <a:endParaRPr lang="en-US" sz="800" dirty="0">
              <a:solidFill>
                <a:schemeClr val="tx1"/>
              </a:solidFill>
            </a:endParaRPr>
          </a:p>
        </p:txBody>
      </p:sp>
      <p:sp>
        <p:nvSpPr>
          <p:cNvPr id="203" name="TextBox 202"/>
          <p:cNvSpPr txBox="1"/>
          <p:nvPr/>
        </p:nvSpPr>
        <p:spPr>
          <a:xfrm>
            <a:off x="4430627" y="4999947"/>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04" name="TextBox 203"/>
          <p:cNvSpPr txBox="1"/>
          <p:nvPr/>
        </p:nvSpPr>
        <p:spPr>
          <a:xfrm>
            <a:off x="4354962" y="5121806"/>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05" name="TextBox 204"/>
          <p:cNvSpPr txBox="1"/>
          <p:nvPr/>
        </p:nvSpPr>
        <p:spPr>
          <a:xfrm>
            <a:off x="8304035" y="4068959"/>
            <a:ext cx="434734" cy="215444"/>
          </a:xfrm>
          <a:prstGeom prst="rect">
            <a:avLst/>
          </a:prstGeom>
          <a:noFill/>
        </p:spPr>
        <p:txBody>
          <a:bodyPr wrap="none" rtlCol="0">
            <a:spAutoFit/>
          </a:bodyPr>
          <a:lstStyle/>
          <a:p>
            <a:r>
              <a:rPr lang="en-US" sz="800" dirty="0" smtClean="0">
                <a:solidFill>
                  <a:schemeClr val="tx1"/>
                </a:solidFill>
              </a:rPr>
              <a:t>EFGHI</a:t>
            </a:r>
            <a:endParaRPr lang="en-US" sz="800" dirty="0">
              <a:solidFill>
                <a:schemeClr val="tx1"/>
              </a:solidFill>
            </a:endParaRPr>
          </a:p>
        </p:txBody>
      </p:sp>
      <p:sp>
        <p:nvSpPr>
          <p:cNvPr id="206" name="TextBox 205"/>
          <p:cNvSpPr txBox="1"/>
          <p:nvPr/>
        </p:nvSpPr>
        <p:spPr>
          <a:xfrm>
            <a:off x="8544404" y="4303149"/>
            <a:ext cx="497252" cy="215444"/>
          </a:xfrm>
          <a:prstGeom prst="rect">
            <a:avLst/>
          </a:prstGeom>
          <a:noFill/>
        </p:spPr>
        <p:txBody>
          <a:bodyPr wrap="none" rtlCol="0">
            <a:spAutoFit/>
          </a:bodyPr>
          <a:lstStyle/>
          <a:p>
            <a:r>
              <a:rPr lang="en-US" sz="800" dirty="0" smtClean="0">
                <a:solidFill>
                  <a:schemeClr val="tx1"/>
                </a:solidFill>
              </a:rPr>
              <a:t>DEFGHI</a:t>
            </a:r>
            <a:endParaRPr lang="en-US" sz="800" dirty="0">
              <a:solidFill>
                <a:schemeClr val="tx1"/>
              </a:solidFill>
            </a:endParaRPr>
          </a:p>
        </p:txBody>
      </p:sp>
      <p:sp>
        <p:nvSpPr>
          <p:cNvPr id="207" name="TextBox 206"/>
          <p:cNvSpPr txBox="1"/>
          <p:nvPr/>
        </p:nvSpPr>
        <p:spPr>
          <a:xfrm>
            <a:off x="8497338" y="4430122"/>
            <a:ext cx="434734" cy="215444"/>
          </a:xfrm>
          <a:prstGeom prst="rect">
            <a:avLst/>
          </a:prstGeom>
          <a:noFill/>
        </p:spPr>
        <p:txBody>
          <a:bodyPr wrap="none" rtlCol="0">
            <a:spAutoFit/>
          </a:bodyPr>
          <a:lstStyle/>
          <a:p>
            <a:r>
              <a:rPr lang="en-US" sz="800" dirty="0" smtClean="0">
                <a:solidFill>
                  <a:schemeClr val="tx1"/>
                </a:solidFill>
              </a:rPr>
              <a:t>EFGHI</a:t>
            </a:r>
            <a:endParaRPr lang="en-US" sz="800" dirty="0">
              <a:solidFill>
                <a:schemeClr val="tx1"/>
              </a:solidFill>
            </a:endParaRPr>
          </a:p>
        </p:txBody>
      </p:sp>
      <p:sp>
        <p:nvSpPr>
          <p:cNvPr id="208" name="TextBox 207"/>
          <p:cNvSpPr txBox="1"/>
          <p:nvPr/>
        </p:nvSpPr>
        <p:spPr>
          <a:xfrm>
            <a:off x="8418502" y="4573940"/>
            <a:ext cx="385042" cy="215444"/>
          </a:xfrm>
          <a:prstGeom prst="rect">
            <a:avLst/>
          </a:prstGeom>
          <a:noFill/>
        </p:spPr>
        <p:txBody>
          <a:bodyPr wrap="none" rtlCol="0">
            <a:spAutoFit/>
          </a:bodyPr>
          <a:lstStyle/>
          <a:p>
            <a:r>
              <a:rPr lang="en-US" sz="800" dirty="0" smtClean="0">
                <a:solidFill>
                  <a:schemeClr val="tx1"/>
                </a:solidFill>
              </a:rPr>
              <a:t>FGHI</a:t>
            </a:r>
            <a:endParaRPr lang="en-US" sz="800" dirty="0">
              <a:solidFill>
                <a:schemeClr val="tx1"/>
              </a:solidFill>
            </a:endParaRPr>
          </a:p>
        </p:txBody>
      </p:sp>
      <p:sp>
        <p:nvSpPr>
          <p:cNvPr id="209" name="TextBox 208"/>
          <p:cNvSpPr txBox="1"/>
          <p:nvPr/>
        </p:nvSpPr>
        <p:spPr>
          <a:xfrm>
            <a:off x="8340131" y="4704672"/>
            <a:ext cx="385042" cy="215444"/>
          </a:xfrm>
          <a:prstGeom prst="rect">
            <a:avLst/>
          </a:prstGeom>
          <a:noFill/>
        </p:spPr>
        <p:txBody>
          <a:bodyPr wrap="none" rtlCol="0">
            <a:spAutoFit/>
          </a:bodyPr>
          <a:lstStyle/>
          <a:p>
            <a:r>
              <a:rPr lang="en-US" sz="800" dirty="0" smtClean="0">
                <a:solidFill>
                  <a:schemeClr val="tx1"/>
                </a:solidFill>
              </a:rPr>
              <a:t>FGHI</a:t>
            </a:r>
            <a:endParaRPr lang="en-US" sz="800" dirty="0">
              <a:solidFill>
                <a:schemeClr val="tx1"/>
              </a:solidFill>
            </a:endParaRPr>
          </a:p>
        </p:txBody>
      </p:sp>
      <p:sp>
        <p:nvSpPr>
          <p:cNvPr id="210" name="TextBox 209"/>
          <p:cNvSpPr txBox="1"/>
          <p:nvPr/>
        </p:nvSpPr>
        <p:spPr>
          <a:xfrm>
            <a:off x="8225981" y="4835642"/>
            <a:ext cx="338554" cy="215444"/>
          </a:xfrm>
          <a:prstGeom prst="rect">
            <a:avLst/>
          </a:prstGeom>
          <a:noFill/>
        </p:spPr>
        <p:txBody>
          <a:bodyPr wrap="none" rtlCol="0">
            <a:spAutoFit/>
          </a:bodyPr>
          <a:lstStyle/>
          <a:p>
            <a:r>
              <a:rPr lang="en-US" sz="800" dirty="0" smtClean="0">
                <a:solidFill>
                  <a:schemeClr val="tx1"/>
                </a:solidFill>
              </a:rPr>
              <a:t>GHI</a:t>
            </a:r>
            <a:endParaRPr lang="en-US" sz="800" dirty="0">
              <a:solidFill>
                <a:schemeClr val="tx1"/>
              </a:solidFill>
            </a:endParaRPr>
          </a:p>
        </p:txBody>
      </p:sp>
      <p:sp>
        <p:nvSpPr>
          <p:cNvPr id="211" name="TextBox 210"/>
          <p:cNvSpPr txBox="1"/>
          <p:nvPr/>
        </p:nvSpPr>
        <p:spPr>
          <a:xfrm>
            <a:off x="7648464" y="4978554"/>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12" name="TextBox 211"/>
          <p:cNvSpPr txBox="1"/>
          <p:nvPr/>
        </p:nvSpPr>
        <p:spPr>
          <a:xfrm>
            <a:off x="7648464" y="5109774"/>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graphicFrame>
        <p:nvGraphicFramePr>
          <p:cNvPr id="213" name="Chart 212"/>
          <p:cNvGraphicFramePr/>
          <p:nvPr>
            <p:extLst>
              <p:ext uri="{D42A27DB-BD31-4B8C-83A1-F6EECF244321}">
                <p14:modId xmlns:p14="http://schemas.microsoft.com/office/powerpoint/2010/main" val="777049676"/>
              </p:ext>
            </p:extLst>
          </p:nvPr>
        </p:nvGraphicFramePr>
        <p:xfrm>
          <a:off x="3196669" y="4071120"/>
          <a:ext cx="2867024" cy="1517648"/>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214" name="Chart 213"/>
          <p:cNvGraphicFramePr/>
          <p:nvPr>
            <p:extLst>
              <p:ext uri="{D42A27DB-BD31-4B8C-83A1-F6EECF244321}">
                <p14:modId xmlns:p14="http://schemas.microsoft.com/office/powerpoint/2010/main" val="409037235"/>
              </p:ext>
            </p:extLst>
          </p:nvPr>
        </p:nvGraphicFramePr>
        <p:xfrm>
          <a:off x="6254194" y="4061595"/>
          <a:ext cx="2867024" cy="1517648"/>
        </p:xfrm>
        <a:graphic>
          <a:graphicData uri="http://schemas.openxmlformats.org/drawingml/2006/chart">
            <c:chart xmlns:c="http://schemas.openxmlformats.org/drawingml/2006/chart" xmlns:r="http://schemas.openxmlformats.org/officeDocument/2006/relationships" r:id="rId11"/>
          </a:graphicData>
        </a:graphic>
      </p:graphicFrame>
      <p:grpSp>
        <p:nvGrpSpPr>
          <p:cNvPr id="215" name="Group 214"/>
          <p:cNvGrpSpPr/>
          <p:nvPr/>
        </p:nvGrpSpPr>
        <p:grpSpPr>
          <a:xfrm>
            <a:off x="689676" y="2989988"/>
            <a:ext cx="256802" cy="740828"/>
            <a:chOff x="665612" y="1547199"/>
            <a:chExt cx="256802" cy="740828"/>
          </a:xfrm>
        </p:grpSpPr>
        <p:sp>
          <p:nvSpPr>
            <p:cNvPr id="216" name="TextBox 215"/>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217" name="TextBox 216"/>
            <p:cNvSpPr txBox="1"/>
            <p:nvPr/>
          </p:nvSpPr>
          <p:spPr>
            <a:xfrm>
              <a:off x="665612" y="1799020"/>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218" name="TextBox 217"/>
            <p:cNvSpPr txBox="1"/>
            <p:nvPr/>
          </p:nvSpPr>
          <p:spPr>
            <a:xfrm>
              <a:off x="701708" y="2057195"/>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pSp>
        <p:nvGrpSpPr>
          <p:cNvPr id="219" name="Group 218"/>
          <p:cNvGrpSpPr/>
          <p:nvPr/>
        </p:nvGrpSpPr>
        <p:grpSpPr>
          <a:xfrm>
            <a:off x="3590456" y="2989988"/>
            <a:ext cx="256802" cy="740828"/>
            <a:chOff x="665612" y="1547199"/>
            <a:chExt cx="256802" cy="740828"/>
          </a:xfrm>
        </p:grpSpPr>
        <p:sp>
          <p:nvSpPr>
            <p:cNvPr id="220" name="TextBox 219"/>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221" name="TextBox 220"/>
            <p:cNvSpPr txBox="1"/>
            <p:nvPr/>
          </p:nvSpPr>
          <p:spPr>
            <a:xfrm>
              <a:off x="665612" y="1799020"/>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222" name="TextBox 221"/>
            <p:cNvSpPr txBox="1"/>
            <p:nvPr/>
          </p:nvSpPr>
          <p:spPr>
            <a:xfrm>
              <a:off x="701708" y="2057195"/>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pSp>
        <p:nvGrpSpPr>
          <p:cNvPr id="223" name="Group 222"/>
          <p:cNvGrpSpPr/>
          <p:nvPr/>
        </p:nvGrpSpPr>
        <p:grpSpPr>
          <a:xfrm>
            <a:off x="6647981" y="3002020"/>
            <a:ext cx="256802" cy="716764"/>
            <a:chOff x="665612" y="1559231"/>
            <a:chExt cx="256802" cy="716764"/>
          </a:xfrm>
        </p:grpSpPr>
        <p:sp>
          <p:nvSpPr>
            <p:cNvPr id="224" name="TextBox 223"/>
            <p:cNvSpPr txBox="1"/>
            <p:nvPr/>
          </p:nvSpPr>
          <p:spPr>
            <a:xfrm>
              <a:off x="665612" y="1559231"/>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225" name="TextBox 224"/>
            <p:cNvSpPr txBox="1"/>
            <p:nvPr/>
          </p:nvSpPr>
          <p:spPr>
            <a:xfrm>
              <a:off x="665612" y="1799020"/>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226" name="TextBox 225"/>
            <p:cNvSpPr txBox="1"/>
            <p:nvPr/>
          </p:nvSpPr>
          <p:spPr>
            <a:xfrm>
              <a:off x="701708" y="2045163"/>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sp>
        <p:nvSpPr>
          <p:cNvPr id="227" name="TextBox 226"/>
          <p:cNvSpPr txBox="1"/>
          <p:nvPr/>
        </p:nvSpPr>
        <p:spPr>
          <a:xfrm>
            <a:off x="2620797" y="1656432"/>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228" name="TextBox 227"/>
          <p:cNvSpPr txBox="1"/>
          <p:nvPr/>
        </p:nvSpPr>
        <p:spPr>
          <a:xfrm>
            <a:off x="2674211" y="2258998"/>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229" name="TextBox 228"/>
          <p:cNvSpPr txBox="1"/>
          <p:nvPr/>
        </p:nvSpPr>
        <p:spPr>
          <a:xfrm>
            <a:off x="4728235" y="158797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230" name="TextBox 229"/>
          <p:cNvSpPr txBox="1"/>
          <p:nvPr/>
        </p:nvSpPr>
        <p:spPr>
          <a:xfrm>
            <a:off x="4807162" y="1877073"/>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231" name="TextBox 230"/>
          <p:cNvSpPr txBox="1"/>
          <p:nvPr/>
        </p:nvSpPr>
        <p:spPr>
          <a:xfrm>
            <a:off x="4984773" y="2186806"/>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232" name="TextBox 231"/>
          <p:cNvSpPr txBox="1"/>
          <p:nvPr/>
        </p:nvSpPr>
        <p:spPr>
          <a:xfrm>
            <a:off x="7652954" y="1577536"/>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Tree>
    <p:extLst>
      <p:ext uri="{BB962C8B-B14F-4D97-AF65-F5344CB8AC3E}">
        <p14:creationId xmlns:p14="http://schemas.microsoft.com/office/powerpoint/2010/main" val="3680119816"/>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 name="Rounded Rectangle 87"/>
          <p:cNvSpPr/>
          <p:nvPr/>
        </p:nvSpPr>
        <p:spPr bwMode="auto">
          <a:xfrm>
            <a:off x="7569332" y="1850555"/>
            <a:ext cx="1327018" cy="1727843"/>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106</a:t>
            </a:fld>
            <a:r>
              <a:rPr lang="en-US" smtClean="0"/>
              <a:t> -</a:t>
            </a:r>
            <a:endParaRPr lang="en-US"/>
          </a:p>
        </p:txBody>
      </p:sp>
      <p:sp>
        <p:nvSpPr>
          <p:cNvPr id="5" name="Title 1"/>
          <p:cNvSpPr txBox="1">
            <a:spLocks/>
          </p:cNvSpPr>
          <p:nvPr/>
        </p:nvSpPr>
        <p:spPr>
          <a:xfrm>
            <a:off x="139147" y="139465"/>
            <a:ext cx="886968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Personal Concern for Various Medical Conditions</a:t>
            </a:r>
            <a:endParaRPr lang="en-US" sz="2400" kern="0" dirty="0"/>
          </a:p>
        </p:txBody>
      </p:sp>
      <p:grpSp>
        <p:nvGrpSpPr>
          <p:cNvPr id="24" name="Group 23"/>
          <p:cNvGrpSpPr/>
          <p:nvPr/>
        </p:nvGrpSpPr>
        <p:grpSpPr>
          <a:xfrm>
            <a:off x="139144" y="1198876"/>
            <a:ext cx="3670856" cy="1355960"/>
            <a:chOff x="139144" y="730015"/>
            <a:chExt cx="3670856" cy="1355960"/>
          </a:xfrm>
        </p:grpSpPr>
        <p:graphicFrame>
          <p:nvGraphicFramePr>
            <p:cNvPr id="6" name="Chart 5"/>
            <p:cNvGraphicFramePr/>
            <p:nvPr>
              <p:extLst>
                <p:ext uri="{D42A27DB-BD31-4B8C-83A1-F6EECF244321}">
                  <p14:modId xmlns:p14="http://schemas.microsoft.com/office/powerpoint/2010/main" val="3853537917"/>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3"/>
            </a:graphicData>
          </a:graphic>
        </p:graphicFrame>
        <p:cxnSp>
          <p:nvCxnSpPr>
            <p:cNvPr id="17" name="Straight Connector 1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 name="Straight Connector 1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 name="TextBox 18"/>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0" name="TextBox 19"/>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1" name="TextBox 20"/>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2" name="TextBox 21"/>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3" name="TextBox 22"/>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High Blood Pressure</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25" name="Group 24"/>
          <p:cNvGrpSpPr/>
          <p:nvPr/>
        </p:nvGrpSpPr>
        <p:grpSpPr>
          <a:xfrm>
            <a:off x="158196" y="2663437"/>
            <a:ext cx="3670856" cy="1355960"/>
            <a:chOff x="139144" y="730015"/>
            <a:chExt cx="3670856" cy="1355960"/>
          </a:xfrm>
        </p:grpSpPr>
        <p:graphicFrame>
          <p:nvGraphicFramePr>
            <p:cNvPr id="26" name="Chart 25"/>
            <p:cNvGraphicFramePr/>
            <p:nvPr>
              <p:extLst>
                <p:ext uri="{D42A27DB-BD31-4B8C-83A1-F6EECF244321}">
                  <p14:modId xmlns:p14="http://schemas.microsoft.com/office/powerpoint/2010/main" val="2921602928"/>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4"/>
            </a:graphicData>
          </a:graphic>
        </p:graphicFrame>
        <p:cxnSp>
          <p:nvCxnSpPr>
            <p:cNvPr id="27" name="Straight Connector 2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 name="Straight Connector 2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9" name="TextBox 28"/>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0" name="TextBox 29"/>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1" name="TextBox 30"/>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2" name="TextBox 31"/>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3" name="TextBox 32"/>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Heart Attack</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34" name="Group 33"/>
          <p:cNvGrpSpPr/>
          <p:nvPr/>
        </p:nvGrpSpPr>
        <p:grpSpPr>
          <a:xfrm>
            <a:off x="139147" y="4040033"/>
            <a:ext cx="3670856" cy="1355960"/>
            <a:chOff x="139144" y="730015"/>
            <a:chExt cx="3670856" cy="1355960"/>
          </a:xfrm>
        </p:grpSpPr>
        <p:graphicFrame>
          <p:nvGraphicFramePr>
            <p:cNvPr id="35" name="Chart 34"/>
            <p:cNvGraphicFramePr/>
            <p:nvPr>
              <p:extLst>
                <p:ext uri="{D42A27DB-BD31-4B8C-83A1-F6EECF244321}">
                  <p14:modId xmlns:p14="http://schemas.microsoft.com/office/powerpoint/2010/main" val="2418537402"/>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5"/>
            </a:graphicData>
          </a:graphic>
        </p:graphicFrame>
        <p:cxnSp>
          <p:nvCxnSpPr>
            <p:cNvPr id="36" name="Straight Connector 35"/>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Straight Connector 36"/>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8" name="TextBox 37"/>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9" name="TextBox 38"/>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0" name="TextBox 39"/>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1" name="TextBox 40"/>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2" name="TextBox 41"/>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AIDS</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43" name="Group 42"/>
          <p:cNvGrpSpPr/>
          <p:nvPr/>
        </p:nvGrpSpPr>
        <p:grpSpPr>
          <a:xfrm>
            <a:off x="4387119" y="1198876"/>
            <a:ext cx="3670856" cy="1355960"/>
            <a:chOff x="139144" y="730015"/>
            <a:chExt cx="3670856" cy="1355960"/>
          </a:xfrm>
        </p:grpSpPr>
        <p:graphicFrame>
          <p:nvGraphicFramePr>
            <p:cNvPr id="44" name="Chart 43"/>
            <p:cNvGraphicFramePr/>
            <p:nvPr>
              <p:extLst>
                <p:ext uri="{D42A27DB-BD31-4B8C-83A1-F6EECF244321}">
                  <p14:modId xmlns:p14="http://schemas.microsoft.com/office/powerpoint/2010/main" val="945115991"/>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6"/>
            </a:graphicData>
          </a:graphic>
        </p:graphicFrame>
        <p:cxnSp>
          <p:nvCxnSpPr>
            <p:cNvPr id="45" name="Straight Connector 44"/>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Straight Connector 45"/>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TextBox 46"/>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8" name="TextBox 47"/>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9" name="TextBox 48"/>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0" name="TextBox 49"/>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1" name="TextBox 50"/>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Stroke</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52" name="Group 51"/>
          <p:cNvGrpSpPr/>
          <p:nvPr/>
        </p:nvGrpSpPr>
        <p:grpSpPr>
          <a:xfrm>
            <a:off x="4205330" y="2663437"/>
            <a:ext cx="3670856" cy="1355960"/>
            <a:chOff x="139144" y="730015"/>
            <a:chExt cx="3670856" cy="1355960"/>
          </a:xfrm>
        </p:grpSpPr>
        <p:graphicFrame>
          <p:nvGraphicFramePr>
            <p:cNvPr id="53" name="Chart 52"/>
            <p:cNvGraphicFramePr/>
            <p:nvPr>
              <p:extLst>
                <p:ext uri="{D42A27DB-BD31-4B8C-83A1-F6EECF244321}">
                  <p14:modId xmlns:p14="http://schemas.microsoft.com/office/powerpoint/2010/main" val="1515891827"/>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7"/>
            </a:graphicData>
          </a:graphic>
        </p:graphicFrame>
        <p:cxnSp>
          <p:nvCxnSpPr>
            <p:cNvPr id="54" name="Straight Connector 53"/>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5" name="Straight Connector 54"/>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6" name="TextBox 55"/>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7" name="TextBox 56"/>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8" name="TextBox 57"/>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9" name="TextBox 58"/>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0" name="TextBox 59"/>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Breast Cancer</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61" name="Group 60"/>
          <p:cNvGrpSpPr/>
          <p:nvPr/>
        </p:nvGrpSpPr>
        <p:grpSpPr>
          <a:xfrm>
            <a:off x="4205330" y="4040033"/>
            <a:ext cx="3670856" cy="1355960"/>
            <a:chOff x="139144" y="730015"/>
            <a:chExt cx="3670856" cy="1355960"/>
          </a:xfrm>
        </p:grpSpPr>
        <p:graphicFrame>
          <p:nvGraphicFramePr>
            <p:cNvPr id="62" name="Chart 61"/>
            <p:cNvGraphicFramePr/>
            <p:nvPr>
              <p:extLst>
                <p:ext uri="{D42A27DB-BD31-4B8C-83A1-F6EECF244321}">
                  <p14:modId xmlns:p14="http://schemas.microsoft.com/office/powerpoint/2010/main" val="631207775"/>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8"/>
            </a:graphicData>
          </a:graphic>
        </p:graphicFrame>
        <p:cxnSp>
          <p:nvCxnSpPr>
            <p:cNvPr id="63" name="Straight Connector 62"/>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4" name="Straight Connector 63"/>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5" name="TextBox 64"/>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6" name="TextBox 65"/>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7" name="TextBox 66"/>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8" name="TextBox 67"/>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9" name="TextBox 68"/>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Prostate Cancer</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80" name="Group 79"/>
          <p:cNvGrpSpPr/>
          <p:nvPr/>
        </p:nvGrpSpPr>
        <p:grpSpPr>
          <a:xfrm>
            <a:off x="7633919" y="2759983"/>
            <a:ext cx="486337" cy="486337"/>
            <a:chOff x="446183" y="3541776"/>
            <a:chExt cx="838200" cy="838200"/>
          </a:xfrm>
        </p:grpSpPr>
        <p:sp>
          <p:nvSpPr>
            <p:cNvPr id="81" name="Oval 80"/>
            <p:cNvSpPr/>
            <p:nvPr/>
          </p:nvSpPr>
          <p:spPr>
            <a:xfrm>
              <a:off x="446183" y="3541776"/>
              <a:ext cx="838200" cy="838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2" name="Freeform 5"/>
            <p:cNvSpPr>
              <a:spLocks noEditPoints="1"/>
            </p:cNvSpPr>
            <p:nvPr/>
          </p:nvSpPr>
          <p:spPr bwMode="auto">
            <a:xfrm>
              <a:off x="711994" y="3629025"/>
              <a:ext cx="316706" cy="675640"/>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dirty="0"/>
            </a:p>
          </p:txBody>
        </p:sp>
      </p:grpSp>
      <p:grpSp>
        <p:nvGrpSpPr>
          <p:cNvPr id="83" name="Group 82"/>
          <p:cNvGrpSpPr/>
          <p:nvPr/>
        </p:nvGrpSpPr>
        <p:grpSpPr>
          <a:xfrm>
            <a:off x="7620216" y="2038938"/>
            <a:ext cx="486337" cy="486337"/>
            <a:chOff x="446183" y="4590288"/>
            <a:chExt cx="838200" cy="838200"/>
          </a:xfrm>
        </p:grpSpPr>
        <p:sp>
          <p:nvSpPr>
            <p:cNvPr id="84" name="Oval 83"/>
            <p:cNvSpPr/>
            <p:nvPr/>
          </p:nvSpPr>
          <p:spPr>
            <a:xfrm>
              <a:off x="446183" y="4590288"/>
              <a:ext cx="838200" cy="838200"/>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5" name="Freeform 9"/>
            <p:cNvSpPr>
              <a:spLocks noEditPoints="1"/>
            </p:cNvSpPr>
            <p:nvPr/>
          </p:nvSpPr>
          <p:spPr bwMode="auto">
            <a:xfrm>
              <a:off x="742950" y="4667250"/>
              <a:ext cx="255588" cy="692658"/>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sp>
        <p:nvSpPr>
          <p:cNvPr id="86" name="TextBox 85"/>
          <p:cNvSpPr txBox="1"/>
          <p:nvPr/>
        </p:nvSpPr>
        <p:spPr>
          <a:xfrm>
            <a:off x="8057975" y="2000838"/>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Blue bars</a:t>
            </a:r>
          </a:p>
          <a:p>
            <a:r>
              <a:rPr lang="en-US" sz="1000" b="1" dirty="0" smtClean="0">
                <a:solidFill>
                  <a:schemeClr val="tx2"/>
                </a:solidFill>
                <a:latin typeface="Arial" panose="020B0604020202020204" pitchFamily="34" charset="0"/>
                <a:cs typeface="Arial" panose="020B0604020202020204" pitchFamily="34" charset="0"/>
              </a:rPr>
              <a:t>Represent</a:t>
            </a:r>
          </a:p>
          <a:p>
            <a:r>
              <a:rPr lang="en-US" sz="1000" b="1" dirty="0" smtClean="0">
                <a:solidFill>
                  <a:schemeClr val="tx2"/>
                </a:solidFill>
                <a:latin typeface="Arial" panose="020B0604020202020204" pitchFamily="34" charset="0"/>
                <a:cs typeface="Arial" panose="020B0604020202020204" pitchFamily="34" charset="0"/>
              </a:rPr>
              <a:t>Males</a:t>
            </a:r>
            <a:endParaRPr lang="en-US" sz="1000" b="1" dirty="0">
              <a:solidFill>
                <a:schemeClr val="tx2"/>
              </a:solidFill>
              <a:latin typeface="Arial" panose="020B0604020202020204" pitchFamily="34" charset="0"/>
              <a:cs typeface="Arial" panose="020B0604020202020204" pitchFamily="34" charset="0"/>
            </a:endParaRPr>
          </a:p>
        </p:txBody>
      </p:sp>
      <p:sp>
        <p:nvSpPr>
          <p:cNvPr id="87" name="TextBox 86"/>
          <p:cNvSpPr txBox="1"/>
          <p:nvPr/>
        </p:nvSpPr>
        <p:spPr>
          <a:xfrm>
            <a:off x="8125073" y="2772506"/>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Red bars</a:t>
            </a:r>
          </a:p>
          <a:p>
            <a:r>
              <a:rPr lang="en-US" sz="1000" b="1" dirty="0" smtClean="0">
                <a:solidFill>
                  <a:schemeClr val="tx2"/>
                </a:solidFill>
                <a:latin typeface="Arial" panose="020B0604020202020204" pitchFamily="34" charset="0"/>
                <a:cs typeface="Arial" panose="020B0604020202020204" pitchFamily="34" charset="0"/>
              </a:rPr>
              <a:t>Represent Females</a:t>
            </a:r>
            <a:endParaRPr lang="en-US" sz="1000" b="1" dirty="0">
              <a:solidFill>
                <a:schemeClr val="tx2"/>
              </a:solidFill>
              <a:latin typeface="Arial" panose="020B0604020202020204" pitchFamily="34" charset="0"/>
              <a:cs typeface="Arial" panose="020B0604020202020204" pitchFamily="34" charset="0"/>
            </a:endParaRPr>
          </a:p>
        </p:txBody>
      </p:sp>
      <p:sp>
        <p:nvSpPr>
          <p:cNvPr id="89" name="Rectangle 88"/>
          <p:cNvSpPr/>
          <p:nvPr/>
        </p:nvSpPr>
        <p:spPr>
          <a:xfrm>
            <a:off x="83490" y="6274706"/>
            <a:ext cx="7033137" cy="461665"/>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Germany Respondents aware of condition at Q1.</a:t>
            </a:r>
          </a:p>
          <a:p>
            <a:r>
              <a:rPr lang="en-US" sz="800" dirty="0">
                <a:solidFill>
                  <a:schemeClr val="tx1"/>
                </a:solidFill>
                <a:latin typeface="Arial" panose="020B0604020202020204" pitchFamily="34" charset="0"/>
                <a:cs typeface="Arial" panose="020B0604020202020204" pitchFamily="34" charset="0"/>
              </a:rPr>
              <a:t>Q2.  On a scale of 1 to 5, how concerned are you about each of these medical conditions?  </a:t>
            </a:r>
            <a:br>
              <a:rPr lang="en-US" sz="800" dirty="0">
                <a:solidFill>
                  <a:schemeClr val="tx1"/>
                </a:solidFill>
                <a:latin typeface="Arial" panose="020B0604020202020204" pitchFamily="34" charset="0"/>
                <a:cs typeface="Arial" panose="020B0604020202020204" pitchFamily="34" charset="0"/>
              </a:rPr>
            </a:br>
            <a:r>
              <a:rPr lang="en-US" sz="800" dirty="0">
                <a:solidFill>
                  <a:schemeClr val="tx1"/>
                </a:solidFill>
                <a:latin typeface="Arial" panose="020B0604020202020204" pitchFamily="34" charset="0"/>
                <a:cs typeface="Arial" panose="020B0604020202020204" pitchFamily="34" charset="0"/>
              </a:rPr>
              <a:t>(Where 1 is not at all concerned and 5 is extremely concerned about risk to your health</a:t>
            </a:r>
            <a:r>
              <a:rPr lang="en-US" sz="800" dirty="0" smtClean="0">
                <a:solidFill>
                  <a:schemeClr val="tx1"/>
                </a:solidFill>
                <a:latin typeface="Arial" panose="020B0604020202020204" pitchFamily="34" charset="0"/>
                <a:cs typeface="Arial" panose="020B0604020202020204" pitchFamily="34" charset="0"/>
              </a:rPr>
              <a:t>.)</a:t>
            </a:r>
            <a:endParaRPr lang="en-US" sz="800" dirty="0">
              <a:solidFill>
                <a:schemeClr val="tx1"/>
              </a:solidFill>
              <a:latin typeface="Arial" panose="020B0604020202020204" pitchFamily="34" charset="0"/>
              <a:cs typeface="Arial" panose="020B0604020202020204" pitchFamily="34" charset="0"/>
            </a:endParaRPr>
          </a:p>
        </p:txBody>
      </p:sp>
      <p:grpSp>
        <p:nvGrpSpPr>
          <p:cNvPr id="90" name="Group 89"/>
          <p:cNvGrpSpPr/>
          <p:nvPr/>
        </p:nvGrpSpPr>
        <p:grpSpPr>
          <a:xfrm>
            <a:off x="2299691" y="5721465"/>
            <a:ext cx="2715264" cy="369332"/>
            <a:chOff x="3398983" y="5762931"/>
            <a:chExt cx="2715264" cy="369332"/>
          </a:xfrm>
        </p:grpSpPr>
        <p:sp>
          <p:nvSpPr>
            <p:cNvPr id="91" name="Oval 90"/>
            <p:cNvSpPr/>
            <p:nvPr/>
          </p:nvSpPr>
          <p:spPr>
            <a:xfrm>
              <a:off x="4459351" y="5793070"/>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2</a:t>
              </a:r>
            </a:p>
          </p:txBody>
        </p:sp>
        <p:sp>
          <p:nvSpPr>
            <p:cNvPr id="92" name="Oval 91"/>
            <p:cNvSpPr/>
            <p:nvPr/>
          </p:nvSpPr>
          <p:spPr>
            <a:xfrm>
              <a:off x="4676227" y="5793070"/>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93" name="TextBox 92"/>
            <p:cNvSpPr txBox="1"/>
            <p:nvPr/>
          </p:nvSpPr>
          <p:spPr>
            <a:xfrm>
              <a:off x="3398983" y="5762931"/>
              <a:ext cx="787395" cy="369332"/>
            </a:xfrm>
            <a:prstGeom prst="rect">
              <a:avLst/>
            </a:prstGeom>
            <a:noFill/>
          </p:spPr>
          <p:txBody>
            <a:bodyPr wrap="none" rtlCol="0">
              <a:spAutoFit/>
            </a:bodyPr>
            <a:lstStyle/>
            <a:p>
              <a:pPr algn="r" fontAlgn="base">
                <a:spcBef>
                  <a:spcPct val="0"/>
                </a:spcBef>
                <a:spcAft>
                  <a:spcPct val="0"/>
                </a:spcAft>
              </a:pPr>
              <a:r>
                <a:rPr lang="en-US" sz="900" b="1" i="1" dirty="0" smtClean="0">
                  <a:solidFill>
                    <a:srgbClr val="000000"/>
                  </a:solidFill>
                  <a:latin typeface="Arial" panose="020B0604020202020204" pitchFamily="34" charset="0"/>
                  <a:cs typeface="Arial" panose="020B0604020202020204" pitchFamily="34" charset="0"/>
                </a:rPr>
                <a:t>Not at All </a:t>
              </a:r>
              <a:br>
                <a:rPr lang="en-US" sz="900" b="1" i="1" dirty="0" smtClean="0">
                  <a:solidFill>
                    <a:srgbClr val="000000"/>
                  </a:solidFill>
                  <a:latin typeface="Arial" panose="020B0604020202020204" pitchFamily="34" charset="0"/>
                  <a:cs typeface="Arial" panose="020B0604020202020204" pitchFamily="34" charset="0"/>
                </a:rPr>
              </a:br>
              <a:r>
                <a:rPr lang="en-US" sz="900" b="1" i="1" dirty="0" smtClean="0">
                  <a:solidFill>
                    <a:srgbClr val="000000"/>
                  </a:solidFill>
                  <a:latin typeface="Arial" panose="020B0604020202020204" pitchFamily="34" charset="0"/>
                  <a:cs typeface="Arial" panose="020B0604020202020204" pitchFamily="34" charset="0"/>
                </a:rPr>
                <a:t>Concerned</a:t>
              </a:r>
            </a:p>
          </p:txBody>
        </p:sp>
        <p:sp>
          <p:nvSpPr>
            <p:cNvPr id="94" name="TextBox 93"/>
            <p:cNvSpPr txBox="1"/>
            <p:nvPr/>
          </p:nvSpPr>
          <p:spPr>
            <a:xfrm>
              <a:off x="5326852" y="5762931"/>
              <a:ext cx="787395" cy="369332"/>
            </a:xfrm>
            <a:prstGeom prst="rect">
              <a:avLst/>
            </a:prstGeom>
            <a:noFill/>
          </p:spPr>
          <p:txBody>
            <a:bodyPr wrap="none" rtlCol="0">
              <a:spAutoFit/>
            </a:bodyPr>
            <a:lstStyle/>
            <a:p>
              <a:pPr fontAlgn="base">
                <a:spcBef>
                  <a:spcPct val="0"/>
                </a:spcBef>
                <a:spcAft>
                  <a:spcPct val="0"/>
                </a:spcAft>
              </a:pPr>
              <a:r>
                <a:rPr lang="en-US" sz="900" b="1" i="1" dirty="0" smtClean="0">
                  <a:solidFill>
                    <a:srgbClr val="000000"/>
                  </a:solidFill>
                  <a:latin typeface="Arial" panose="020B0604020202020204" pitchFamily="34" charset="0"/>
                  <a:cs typeface="Arial" panose="020B0604020202020204" pitchFamily="34" charset="0"/>
                </a:rPr>
                <a:t>Extremely</a:t>
              </a:r>
              <a:br>
                <a:rPr lang="en-US" sz="900" b="1" i="1" dirty="0" smtClean="0">
                  <a:solidFill>
                    <a:srgbClr val="000000"/>
                  </a:solidFill>
                  <a:latin typeface="Arial" panose="020B0604020202020204" pitchFamily="34" charset="0"/>
                  <a:cs typeface="Arial" panose="020B0604020202020204" pitchFamily="34" charset="0"/>
                </a:rPr>
              </a:br>
              <a:r>
                <a:rPr lang="en-US" sz="900" b="1" i="1" dirty="0" smtClean="0">
                  <a:solidFill>
                    <a:srgbClr val="000000"/>
                  </a:solidFill>
                  <a:latin typeface="Arial" panose="020B0604020202020204" pitchFamily="34" charset="0"/>
                  <a:cs typeface="Arial" panose="020B0604020202020204" pitchFamily="34" charset="0"/>
                </a:rPr>
                <a:t>Concerned</a:t>
              </a:r>
            </a:p>
          </p:txBody>
        </p:sp>
        <p:sp>
          <p:nvSpPr>
            <p:cNvPr id="95" name="Oval 94"/>
            <p:cNvSpPr/>
            <p:nvPr/>
          </p:nvSpPr>
          <p:spPr>
            <a:xfrm>
              <a:off x="4242475" y="5793070"/>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1</a:t>
              </a:r>
            </a:p>
          </p:txBody>
        </p:sp>
        <p:sp>
          <p:nvSpPr>
            <p:cNvPr id="96" name="Oval 95"/>
            <p:cNvSpPr/>
            <p:nvPr/>
          </p:nvSpPr>
          <p:spPr>
            <a:xfrm>
              <a:off x="4893103" y="5793070"/>
              <a:ext cx="172026" cy="170554"/>
            </a:xfrm>
            <a:prstGeom prst="ellipse">
              <a:avLst/>
            </a:prstGeom>
            <a:solidFill>
              <a:schemeClr val="accent1"/>
            </a:solidFill>
            <a:ln/>
          </p:spPr>
          <p:style>
            <a:lnRef idx="1">
              <a:schemeClr val="accent2"/>
            </a:lnRef>
            <a:fillRef idx="3">
              <a:schemeClr val="accent2"/>
            </a:fillRef>
            <a:effectRef idx="2">
              <a:schemeClr val="accent2"/>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4</a:t>
              </a:r>
            </a:p>
          </p:txBody>
        </p:sp>
        <p:sp>
          <p:nvSpPr>
            <p:cNvPr id="97" name="Oval 96"/>
            <p:cNvSpPr/>
            <p:nvPr/>
          </p:nvSpPr>
          <p:spPr>
            <a:xfrm>
              <a:off x="5109979" y="5793070"/>
              <a:ext cx="172026" cy="170554"/>
            </a:xfrm>
            <a:prstGeom prst="ellipse">
              <a:avLst/>
            </a:prstGeom>
            <a:solidFill>
              <a:schemeClr val="accent1"/>
            </a:solidFill>
            <a:ln/>
          </p:spPr>
          <p:style>
            <a:lnRef idx="1">
              <a:schemeClr val="accent2"/>
            </a:lnRef>
            <a:fillRef idx="3">
              <a:schemeClr val="accent2"/>
            </a:fillRef>
            <a:effectRef idx="2">
              <a:schemeClr val="accent2"/>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5</a:t>
              </a:r>
            </a:p>
          </p:txBody>
        </p:sp>
      </p:grpSp>
      <p:sp>
        <p:nvSpPr>
          <p:cNvPr id="98" name="Rectangle 97"/>
          <p:cNvSpPr/>
          <p:nvPr/>
        </p:nvSpPr>
        <p:spPr>
          <a:xfrm>
            <a:off x="2411644" y="5382911"/>
            <a:ext cx="2502608" cy="338554"/>
          </a:xfrm>
          <a:prstGeom prst="rect">
            <a:avLst/>
          </a:prstGeom>
        </p:spPr>
        <p:txBody>
          <a:bodyPr wrap="none">
            <a:spAutoFit/>
          </a:bodyPr>
          <a:lstStyle/>
          <a:p>
            <a:pPr algn="ctr"/>
            <a:r>
              <a:rPr lang="en-US" sz="800" b="1" i="1" dirty="0" smtClean="0">
                <a:solidFill>
                  <a:schemeClr val="tx1"/>
                </a:solidFill>
                <a:latin typeface="Arial" panose="020B0604020202020204" pitchFamily="34" charset="0"/>
                <a:cs typeface="Arial" panose="020B0604020202020204" pitchFamily="34" charset="0"/>
              </a:rPr>
              <a:t>Percentage represents “Top </a:t>
            </a:r>
            <a:r>
              <a:rPr lang="en-US" sz="800" b="1" i="1" dirty="0">
                <a:solidFill>
                  <a:schemeClr val="tx1"/>
                </a:solidFill>
                <a:latin typeface="Arial" panose="020B0604020202020204" pitchFamily="34" charset="0"/>
                <a:cs typeface="Arial" panose="020B0604020202020204" pitchFamily="34" charset="0"/>
              </a:rPr>
              <a:t>2 Box </a:t>
            </a:r>
            <a:r>
              <a:rPr lang="en-US" sz="800" b="1" i="1" dirty="0" smtClean="0">
                <a:solidFill>
                  <a:schemeClr val="tx1"/>
                </a:solidFill>
                <a:latin typeface="Arial" panose="020B0604020202020204" pitchFamily="34" charset="0"/>
                <a:cs typeface="Arial" panose="020B0604020202020204" pitchFamily="34" charset="0"/>
              </a:rPr>
              <a:t>Score”</a:t>
            </a:r>
          </a:p>
          <a:p>
            <a:pPr algn="ctr"/>
            <a:r>
              <a:rPr lang="en-US" sz="800" b="1" i="1" dirty="0" smtClean="0">
                <a:solidFill>
                  <a:schemeClr val="tx1"/>
                </a:solidFill>
                <a:latin typeface="Arial" panose="020B0604020202020204" pitchFamily="34" charset="0"/>
                <a:cs typeface="Arial" panose="020B0604020202020204" pitchFamily="34" charset="0"/>
              </a:rPr>
              <a:t> the percent of respondents that selected 4 or 5</a:t>
            </a:r>
            <a:endParaRPr lang="en-US" sz="800" b="1" dirty="0">
              <a:solidFill>
                <a:schemeClr val="tx1"/>
              </a:solidFill>
              <a:latin typeface="Arial" panose="020B0604020202020204" pitchFamily="34" charset="0"/>
              <a:cs typeface="Arial" panose="020B0604020202020204" pitchFamily="34" charset="0"/>
            </a:endParaRPr>
          </a:p>
        </p:txBody>
      </p:sp>
      <p:sp>
        <p:nvSpPr>
          <p:cNvPr id="99" name="TextBox 98"/>
          <p:cNvSpPr txBox="1"/>
          <p:nvPr/>
        </p:nvSpPr>
        <p:spPr>
          <a:xfrm>
            <a:off x="949572" y="672889"/>
            <a:ext cx="6008018" cy="615553"/>
          </a:xfrm>
          <a:prstGeom prst="rect">
            <a:avLst/>
          </a:prstGeom>
          <a:noFill/>
        </p:spPr>
        <p:txBody>
          <a:bodyPr wrap="square" rtlCol="0">
            <a:spAutoFit/>
          </a:bodyPr>
          <a:lstStyle/>
          <a:p>
            <a:pPr algn="ctr"/>
            <a:r>
              <a:rPr lang="en-US" dirty="0" smtClean="0">
                <a:solidFill>
                  <a:schemeClr val="tx1"/>
                </a:solidFill>
                <a:latin typeface="Arial" panose="020B0604020202020204" pitchFamily="34" charset="0"/>
                <a:cs typeface="Arial" panose="020B0604020202020204" pitchFamily="34" charset="0"/>
              </a:rPr>
              <a:t>Among Adults 18+ Aware of Condition</a:t>
            </a:r>
          </a:p>
          <a:p>
            <a:pPr algn="ctr"/>
            <a:r>
              <a:rPr lang="en-US" sz="1600" i="1" dirty="0">
                <a:solidFill>
                  <a:schemeClr val="tx1"/>
                </a:solidFill>
                <a:latin typeface="Arial" panose="020B0604020202020204" pitchFamily="34" charset="0"/>
                <a:cs typeface="Arial" panose="020B0604020202020204" pitchFamily="34" charset="0"/>
              </a:rPr>
              <a:t>Top 2 Box </a:t>
            </a:r>
            <a:r>
              <a:rPr lang="en-US" sz="1600" i="1" dirty="0" smtClean="0">
                <a:solidFill>
                  <a:schemeClr val="tx1"/>
                </a:solidFill>
                <a:latin typeface="Arial" panose="020B0604020202020204" pitchFamily="34" charset="0"/>
                <a:cs typeface="Arial" panose="020B0604020202020204" pitchFamily="34" charset="0"/>
              </a:rPr>
              <a:t>Results</a:t>
            </a:r>
            <a:endParaRPr lang="en-US" sz="1600" i="1" dirty="0">
              <a:solidFill>
                <a:schemeClr val="tx1"/>
              </a:solidFill>
              <a:latin typeface="Arial" panose="020B0604020202020204" pitchFamily="34" charset="0"/>
              <a:cs typeface="Arial" panose="020B0604020202020204" pitchFamily="34" charset="0"/>
            </a:endParaRPr>
          </a:p>
        </p:txBody>
      </p:sp>
      <p:sp>
        <p:nvSpPr>
          <p:cNvPr id="100" name="TextBox 99"/>
          <p:cNvSpPr txBox="1"/>
          <p:nvPr/>
        </p:nvSpPr>
        <p:spPr>
          <a:xfrm>
            <a:off x="6308311" y="3640134"/>
            <a:ext cx="1848766" cy="223138"/>
          </a:xfrm>
          <a:prstGeom prst="rect">
            <a:avLst/>
          </a:prstGeom>
          <a:noFill/>
        </p:spPr>
        <p:txBody>
          <a:bodyPr wrap="square" rtlCol="0">
            <a:spAutoFit/>
          </a:bodyPr>
          <a:lstStyle/>
          <a:p>
            <a:r>
              <a:rPr lang="en-US" sz="850" b="1" dirty="0" smtClean="0">
                <a:solidFill>
                  <a:schemeClr val="tx2"/>
                </a:solidFill>
                <a:latin typeface="Arial" panose="020B0604020202020204" pitchFamily="34" charset="0"/>
                <a:cs typeface="Arial" panose="020B0604020202020204" pitchFamily="34" charset="0"/>
              </a:rPr>
              <a:t>*Women Only</a:t>
            </a:r>
            <a:endParaRPr lang="en-US" sz="850" b="1" dirty="0">
              <a:solidFill>
                <a:schemeClr val="tx2"/>
              </a:solidFill>
              <a:latin typeface="Arial" panose="020B0604020202020204" pitchFamily="34" charset="0"/>
              <a:cs typeface="Arial" panose="020B0604020202020204" pitchFamily="34" charset="0"/>
            </a:endParaRPr>
          </a:p>
        </p:txBody>
      </p:sp>
      <p:sp>
        <p:nvSpPr>
          <p:cNvPr id="101" name="TextBox 100"/>
          <p:cNvSpPr txBox="1"/>
          <p:nvPr/>
        </p:nvSpPr>
        <p:spPr>
          <a:xfrm>
            <a:off x="6192244" y="4983259"/>
            <a:ext cx="1848766" cy="223138"/>
          </a:xfrm>
          <a:prstGeom prst="rect">
            <a:avLst/>
          </a:prstGeom>
          <a:noFill/>
        </p:spPr>
        <p:txBody>
          <a:bodyPr wrap="square" rtlCol="0">
            <a:spAutoFit/>
          </a:bodyPr>
          <a:lstStyle/>
          <a:p>
            <a:r>
              <a:rPr lang="en-US" sz="850" b="1" dirty="0" smtClean="0">
                <a:solidFill>
                  <a:schemeClr val="tx2"/>
                </a:solidFill>
                <a:latin typeface="Arial" panose="020B0604020202020204" pitchFamily="34" charset="0"/>
                <a:cs typeface="Arial" panose="020B0604020202020204" pitchFamily="34" charset="0"/>
              </a:rPr>
              <a:t>*Men Only</a:t>
            </a:r>
            <a:endParaRPr lang="en-US" sz="850" b="1" dirty="0">
              <a:solidFill>
                <a:schemeClr val="tx2"/>
              </a:solidFill>
              <a:latin typeface="Arial" panose="020B0604020202020204" pitchFamily="34" charset="0"/>
              <a:cs typeface="Arial" panose="020B0604020202020204" pitchFamily="34" charset="0"/>
            </a:endParaRPr>
          </a:p>
        </p:txBody>
      </p:sp>
      <p:pic>
        <p:nvPicPr>
          <p:cNvPr id="102" name="Picture 101"/>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8335501" y="111401"/>
            <a:ext cx="612648" cy="612648"/>
          </a:xfrm>
          <a:prstGeom prst="rect">
            <a:avLst/>
          </a:prstGeom>
        </p:spPr>
      </p:pic>
      <p:grpSp>
        <p:nvGrpSpPr>
          <p:cNvPr id="103" name="Group 102"/>
          <p:cNvGrpSpPr/>
          <p:nvPr/>
        </p:nvGrpSpPr>
        <p:grpSpPr>
          <a:xfrm>
            <a:off x="665612" y="1450943"/>
            <a:ext cx="255198" cy="990759"/>
            <a:chOff x="665612" y="1487039"/>
            <a:chExt cx="255198" cy="990759"/>
          </a:xfrm>
        </p:grpSpPr>
        <p:sp>
          <p:nvSpPr>
            <p:cNvPr id="104" name="TextBox 103"/>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05" name="TextBox 104"/>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06" name="TextBox 105"/>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07" name="TextBox 106"/>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08" name="TextBox 107"/>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09" name="TextBox 108"/>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10" name="Group 109"/>
          <p:cNvGrpSpPr/>
          <p:nvPr/>
        </p:nvGrpSpPr>
        <p:grpSpPr>
          <a:xfrm>
            <a:off x="665612" y="2914619"/>
            <a:ext cx="255198" cy="990759"/>
            <a:chOff x="665612" y="1487039"/>
            <a:chExt cx="255198" cy="990759"/>
          </a:xfrm>
        </p:grpSpPr>
        <p:sp>
          <p:nvSpPr>
            <p:cNvPr id="111" name="TextBox 110"/>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12" name="TextBox 111"/>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13" name="TextBox 112"/>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14" name="TextBox 113"/>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15" name="TextBox 114"/>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16" name="TextBox 115"/>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17" name="Group 116"/>
          <p:cNvGrpSpPr/>
          <p:nvPr/>
        </p:nvGrpSpPr>
        <p:grpSpPr>
          <a:xfrm>
            <a:off x="665612" y="4317067"/>
            <a:ext cx="255198" cy="990759"/>
            <a:chOff x="665612" y="1487039"/>
            <a:chExt cx="255198" cy="990759"/>
          </a:xfrm>
        </p:grpSpPr>
        <p:sp>
          <p:nvSpPr>
            <p:cNvPr id="118" name="TextBox 117"/>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19" name="TextBox 118"/>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20" name="TextBox 119"/>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21" name="TextBox 120"/>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22" name="TextBox 121"/>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23" name="TextBox 122"/>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24" name="Group 123"/>
          <p:cNvGrpSpPr/>
          <p:nvPr/>
        </p:nvGrpSpPr>
        <p:grpSpPr>
          <a:xfrm>
            <a:off x="4911421" y="1466232"/>
            <a:ext cx="255198" cy="990759"/>
            <a:chOff x="665612" y="1487039"/>
            <a:chExt cx="255198" cy="990759"/>
          </a:xfrm>
        </p:grpSpPr>
        <p:sp>
          <p:nvSpPr>
            <p:cNvPr id="125" name="TextBox 124"/>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26" name="TextBox 125"/>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27" name="TextBox 126"/>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28" name="TextBox 127"/>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29" name="TextBox 128"/>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30" name="TextBox 129"/>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sp>
        <p:nvSpPr>
          <p:cNvPr id="139" name="TextBox 138"/>
          <p:cNvSpPr txBox="1"/>
          <p:nvPr/>
        </p:nvSpPr>
        <p:spPr>
          <a:xfrm>
            <a:off x="6669112" y="2221760"/>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Tree>
    <p:extLst>
      <p:ext uri="{BB962C8B-B14F-4D97-AF65-F5344CB8AC3E}">
        <p14:creationId xmlns:p14="http://schemas.microsoft.com/office/powerpoint/2010/main" val="981922309"/>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 name="Rounded Rectangle 152"/>
          <p:cNvSpPr/>
          <p:nvPr/>
        </p:nvSpPr>
        <p:spPr bwMode="auto">
          <a:xfrm>
            <a:off x="6242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152" name="Rounded Rectangle 151"/>
          <p:cNvSpPr/>
          <p:nvPr/>
        </p:nvSpPr>
        <p:spPr bwMode="auto">
          <a:xfrm>
            <a:off x="3194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117" name="Rounded Rectangle 116"/>
          <p:cNvSpPr/>
          <p:nvPr/>
        </p:nvSpPr>
        <p:spPr bwMode="auto">
          <a:xfrm>
            <a:off x="251348"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107</a:t>
            </a:fld>
            <a:r>
              <a:rPr lang="en-US" smtClean="0"/>
              <a:t> -</a:t>
            </a:r>
            <a:endParaRPr lang="en-US"/>
          </a:p>
        </p:txBody>
      </p:sp>
      <p:sp>
        <p:nvSpPr>
          <p:cNvPr id="5" name="Title 1"/>
          <p:cNvSpPr txBox="1">
            <a:spLocks/>
          </p:cNvSpPr>
          <p:nvPr/>
        </p:nvSpPr>
        <p:spPr>
          <a:xfrm>
            <a:off x="139147" y="139465"/>
            <a:ext cx="886968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Personal Concern for Various Medical Conditions</a:t>
            </a:r>
            <a:endParaRPr lang="en-US" sz="2400" kern="0" dirty="0"/>
          </a:p>
        </p:txBody>
      </p:sp>
      <p:sp>
        <p:nvSpPr>
          <p:cNvPr id="86" name="TextBox 85"/>
          <p:cNvSpPr txBox="1"/>
          <p:nvPr/>
        </p:nvSpPr>
        <p:spPr>
          <a:xfrm>
            <a:off x="649761" y="857652"/>
            <a:ext cx="140987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Thrombosis</a:t>
            </a:r>
            <a:endParaRPr lang="en-US" sz="1400" b="1" dirty="0">
              <a:solidFill>
                <a:schemeClr val="tx2"/>
              </a:solidFill>
              <a:latin typeface="Arial" panose="020B0604020202020204" pitchFamily="34" charset="0"/>
              <a:cs typeface="Arial" panose="020B0604020202020204" pitchFamily="34" charset="0"/>
            </a:endParaRPr>
          </a:p>
        </p:txBody>
      </p:sp>
      <p:sp>
        <p:nvSpPr>
          <p:cNvPr id="89" name="TextBox 88"/>
          <p:cNvSpPr txBox="1"/>
          <p:nvPr/>
        </p:nvSpPr>
        <p:spPr>
          <a:xfrm>
            <a:off x="3276425" y="857652"/>
            <a:ext cx="234332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Deep Vein Thrombosis</a:t>
            </a:r>
            <a:endParaRPr lang="en-US" sz="1400" b="1" dirty="0">
              <a:solidFill>
                <a:schemeClr val="tx2"/>
              </a:solidFill>
              <a:latin typeface="Arial" panose="020B0604020202020204" pitchFamily="34" charset="0"/>
              <a:cs typeface="Arial" panose="020B0604020202020204" pitchFamily="34" charset="0"/>
            </a:endParaRPr>
          </a:p>
        </p:txBody>
      </p:sp>
      <p:sp>
        <p:nvSpPr>
          <p:cNvPr id="90" name="TextBox 89"/>
          <p:cNvSpPr txBox="1"/>
          <p:nvPr/>
        </p:nvSpPr>
        <p:spPr>
          <a:xfrm>
            <a:off x="6438725" y="857652"/>
            <a:ext cx="222902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Pulmonary Embolism</a:t>
            </a:r>
            <a:endParaRPr lang="en-US" sz="1400" b="1" dirty="0">
              <a:solidFill>
                <a:schemeClr val="tx2"/>
              </a:solidFill>
              <a:latin typeface="Arial" panose="020B0604020202020204" pitchFamily="34" charset="0"/>
              <a:cs typeface="Arial" panose="020B0604020202020204" pitchFamily="34" charset="0"/>
            </a:endParaRPr>
          </a:p>
        </p:txBody>
      </p:sp>
      <p:cxnSp>
        <p:nvCxnSpPr>
          <p:cNvPr id="91" name="Straight Connector 90"/>
          <p:cNvCxnSpPr/>
          <p:nvPr/>
        </p:nvCxnSpPr>
        <p:spPr bwMode="auto">
          <a:xfrm rot="5400000">
            <a:off x="523875" y="3235092"/>
            <a:ext cx="4754880" cy="0"/>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Straight Connector 91"/>
          <p:cNvCxnSpPr/>
          <p:nvPr/>
        </p:nvCxnSpPr>
        <p:spPr bwMode="auto">
          <a:xfrm rot="5400000">
            <a:off x="3657600" y="3235092"/>
            <a:ext cx="4754880" cy="0"/>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93" name="Group 92"/>
          <p:cNvGrpSpPr/>
          <p:nvPr/>
        </p:nvGrpSpPr>
        <p:grpSpPr>
          <a:xfrm>
            <a:off x="179248" y="1244365"/>
            <a:ext cx="2659202" cy="1355960"/>
            <a:chOff x="88630" y="730015"/>
            <a:chExt cx="3721370" cy="1355960"/>
          </a:xfrm>
        </p:grpSpPr>
        <p:graphicFrame>
          <p:nvGraphicFramePr>
            <p:cNvPr id="94" name="Chart 93"/>
            <p:cNvGraphicFramePr/>
            <p:nvPr>
              <p:extLst>
                <p:ext uri="{D42A27DB-BD31-4B8C-83A1-F6EECF244321}">
                  <p14:modId xmlns:p14="http://schemas.microsoft.com/office/powerpoint/2010/main" val="3215864789"/>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3"/>
            </a:graphicData>
          </a:graphic>
        </p:graphicFrame>
        <p:cxnSp>
          <p:nvCxnSpPr>
            <p:cNvPr id="95" name="Straight Connector 94"/>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Straight Connector 95"/>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8" name="TextBox 97"/>
            <p:cNvSpPr txBox="1"/>
            <p:nvPr/>
          </p:nvSpPr>
          <p:spPr>
            <a:xfrm>
              <a:off x="88631"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99" name="TextBox 98"/>
            <p:cNvSpPr txBox="1"/>
            <p:nvPr/>
          </p:nvSpPr>
          <p:spPr>
            <a:xfrm>
              <a:off x="88630" y="1355255"/>
              <a:ext cx="809626"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00" name="TextBox 99"/>
            <p:cNvSpPr txBox="1"/>
            <p:nvPr/>
          </p:nvSpPr>
          <p:spPr>
            <a:xfrm>
              <a:off x="92361"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01" name="TextBox 100"/>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Age/Gender</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13" name="TextBox 112"/>
          <p:cNvSpPr txBox="1"/>
          <p:nvPr/>
        </p:nvSpPr>
        <p:spPr>
          <a:xfrm>
            <a:off x="306525" y="4002086"/>
            <a:ext cx="2446199"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Compared to Other Countries</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nvGrpSpPr>
          <p:cNvPr id="118" name="Group 117"/>
          <p:cNvGrpSpPr/>
          <p:nvPr/>
        </p:nvGrpSpPr>
        <p:grpSpPr>
          <a:xfrm>
            <a:off x="3196669" y="1168165"/>
            <a:ext cx="2623106" cy="1355960"/>
            <a:chOff x="139144" y="730015"/>
            <a:chExt cx="3670856" cy="1355960"/>
          </a:xfrm>
        </p:grpSpPr>
        <p:graphicFrame>
          <p:nvGraphicFramePr>
            <p:cNvPr id="119" name="Chart 118"/>
            <p:cNvGraphicFramePr/>
            <p:nvPr>
              <p:extLst>
                <p:ext uri="{D42A27DB-BD31-4B8C-83A1-F6EECF244321}">
                  <p14:modId xmlns:p14="http://schemas.microsoft.com/office/powerpoint/2010/main" val="758038107"/>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4"/>
            </a:graphicData>
          </a:graphic>
        </p:graphicFrame>
        <p:cxnSp>
          <p:nvCxnSpPr>
            <p:cNvPr id="120" name="Straight Connector 119"/>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1" name="Straight Connector 120"/>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2" name="TextBox 121"/>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23" name="TextBox 122"/>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24" name="TextBox 123"/>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25" name="TextBox 124"/>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Age/Gender</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33" name="TextBox 132"/>
          <p:cNvSpPr txBox="1"/>
          <p:nvPr/>
        </p:nvSpPr>
        <p:spPr>
          <a:xfrm>
            <a:off x="3287850" y="3925886"/>
            <a:ext cx="2446199"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Compared to Other Countries</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nvGrpSpPr>
          <p:cNvPr id="135" name="Group 134"/>
          <p:cNvGrpSpPr/>
          <p:nvPr/>
        </p:nvGrpSpPr>
        <p:grpSpPr>
          <a:xfrm>
            <a:off x="6254194" y="1158640"/>
            <a:ext cx="2623106" cy="1355960"/>
            <a:chOff x="139144" y="730015"/>
            <a:chExt cx="3670856" cy="1355960"/>
          </a:xfrm>
        </p:grpSpPr>
        <p:graphicFrame>
          <p:nvGraphicFramePr>
            <p:cNvPr id="136" name="Chart 135"/>
            <p:cNvGraphicFramePr/>
            <p:nvPr>
              <p:extLst>
                <p:ext uri="{D42A27DB-BD31-4B8C-83A1-F6EECF244321}">
                  <p14:modId xmlns:p14="http://schemas.microsoft.com/office/powerpoint/2010/main" val="2195850912"/>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5"/>
            </a:graphicData>
          </a:graphic>
        </p:graphicFrame>
        <p:cxnSp>
          <p:nvCxnSpPr>
            <p:cNvPr id="137" name="Straight Connector 13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Straight Connector 13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39" name="TextBox 138"/>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40" name="TextBox 139"/>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41" name="TextBox 140"/>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42" name="TextBox 141"/>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Age/Gender</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50" name="TextBox 149"/>
          <p:cNvSpPr txBox="1"/>
          <p:nvPr/>
        </p:nvSpPr>
        <p:spPr>
          <a:xfrm>
            <a:off x="6345375" y="3916361"/>
            <a:ext cx="2446199"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Compared to Other Countries</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nvGrpSpPr>
          <p:cNvPr id="8" name="Group 7"/>
          <p:cNvGrpSpPr/>
          <p:nvPr/>
        </p:nvGrpSpPr>
        <p:grpSpPr>
          <a:xfrm>
            <a:off x="2345234" y="5591147"/>
            <a:ext cx="3632787" cy="806083"/>
            <a:chOff x="2681381" y="5587328"/>
            <a:chExt cx="3632787" cy="806083"/>
          </a:xfrm>
        </p:grpSpPr>
        <p:grpSp>
          <p:nvGrpSpPr>
            <p:cNvPr id="7" name="Group 6"/>
            <p:cNvGrpSpPr/>
            <p:nvPr/>
          </p:nvGrpSpPr>
          <p:grpSpPr>
            <a:xfrm>
              <a:off x="2909010" y="5799246"/>
              <a:ext cx="3405158" cy="594165"/>
              <a:chOff x="2280360" y="5913546"/>
              <a:chExt cx="3405158" cy="594165"/>
            </a:xfrm>
          </p:grpSpPr>
          <p:sp>
            <p:nvSpPr>
              <p:cNvPr id="154" name="Rounded Rectangle 153"/>
              <p:cNvSpPr/>
              <p:nvPr/>
            </p:nvSpPr>
            <p:spPr bwMode="auto">
              <a:xfrm>
                <a:off x="2280360" y="5913546"/>
                <a:ext cx="3069769" cy="589760"/>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nvGrpSpPr>
              <p:cNvPr id="155" name="Group 154"/>
              <p:cNvGrpSpPr/>
              <p:nvPr/>
            </p:nvGrpSpPr>
            <p:grpSpPr>
              <a:xfrm>
                <a:off x="3955289" y="5967786"/>
                <a:ext cx="486337" cy="486337"/>
                <a:chOff x="446183" y="3574608"/>
                <a:chExt cx="838200" cy="838200"/>
              </a:xfrm>
            </p:grpSpPr>
            <p:sp>
              <p:nvSpPr>
                <p:cNvPr id="156" name="Oval 155"/>
                <p:cNvSpPr/>
                <p:nvPr/>
              </p:nvSpPr>
              <p:spPr>
                <a:xfrm>
                  <a:off x="446183" y="3574608"/>
                  <a:ext cx="838200" cy="838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157" name="Freeform 5"/>
                <p:cNvSpPr>
                  <a:spLocks noEditPoints="1"/>
                </p:cNvSpPr>
                <p:nvPr/>
              </p:nvSpPr>
              <p:spPr bwMode="auto">
                <a:xfrm>
                  <a:off x="711994" y="3661857"/>
                  <a:ext cx="316706" cy="675640"/>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dirty="0"/>
                </a:p>
              </p:txBody>
            </p:sp>
          </p:grpSp>
          <p:grpSp>
            <p:nvGrpSpPr>
              <p:cNvPr id="158" name="Group 157"/>
              <p:cNvGrpSpPr/>
              <p:nvPr/>
            </p:nvGrpSpPr>
            <p:grpSpPr>
              <a:xfrm>
                <a:off x="2455070" y="5991813"/>
                <a:ext cx="486337" cy="486337"/>
                <a:chOff x="446183" y="4590288"/>
                <a:chExt cx="838200" cy="838200"/>
              </a:xfrm>
            </p:grpSpPr>
            <p:sp>
              <p:nvSpPr>
                <p:cNvPr id="159" name="Oval 158"/>
                <p:cNvSpPr/>
                <p:nvPr/>
              </p:nvSpPr>
              <p:spPr>
                <a:xfrm>
                  <a:off x="446183" y="4590288"/>
                  <a:ext cx="838200" cy="838200"/>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160" name="Freeform 9"/>
                <p:cNvSpPr>
                  <a:spLocks noEditPoints="1"/>
                </p:cNvSpPr>
                <p:nvPr/>
              </p:nvSpPr>
              <p:spPr bwMode="auto">
                <a:xfrm>
                  <a:off x="742950" y="4667250"/>
                  <a:ext cx="255588" cy="692658"/>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sp>
            <p:nvSpPr>
              <p:cNvPr id="161" name="TextBox 160"/>
              <p:cNvSpPr txBox="1"/>
              <p:nvPr/>
            </p:nvSpPr>
            <p:spPr>
              <a:xfrm>
                <a:off x="2892829" y="5953713"/>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Blue bars</a:t>
                </a:r>
              </a:p>
              <a:p>
                <a:r>
                  <a:rPr lang="en-US" sz="1000" b="1" dirty="0" smtClean="0">
                    <a:solidFill>
                      <a:schemeClr val="tx2"/>
                    </a:solidFill>
                    <a:latin typeface="Arial" panose="020B0604020202020204" pitchFamily="34" charset="0"/>
                    <a:cs typeface="Arial" panose="020B0604020202020204" pitchFamily="34" charset="0"/>
                  </a:rPr>
                  <a:t>Represent</a:t>
                </a:r>
              </a:p>
              <a:p>
                <a:r>
                  <a:rPr lang="en-US" sz="1000" b="1" dirty="0" smtClean="0">
                    <a:solidFill>
                      <a:schemeClr val="tx2"/>
                    </a:solidFill>
                    <a:latin typeface="Arial" panose="020B0604020202020204" pitchFamily="34" charset="0"/>
                    <a:cs typeface="Arial" panose="020B0604020202020204" pitchFamily="34" charset="0"/>
                  </a:rPr>
                  <a:t>Males</a:t>
                </a:r>
                <a:endParaRPr lang="en-US" sz="1000" b="1" dirty="0">
                  <a:solidFill>
                    <a:schemeClr val="tx2"/>
                  </a:solidFill>
                  <a:latin typeface="Arial" panose="020B0604020202020204" pitchFamily="34" charset="0"/>
                  <a:cs typeface="Arial" panose="020B0604020202020204" pitchFamily="34" charset="0"/>
                </a:endParaRPr>
              </a:p>
            </p:txBody>
          </p:sp>
          <p:sp>
            <p:nvSpPr>
              <p:cNvPr id="162" name="TextBox 161"/>
              <p:cNvSpPr txBox="1"/>
              <p:nvPr/>
            </p:nvSpPr>
            <p:spPr>
              <a:xfrm>
                <a:off x="4446987" y="5942121"/>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Red bars</a:t>
                </a:r>
              </a:p>
              <a:p>
                <a:r>
                  <a:rPr lang="en-US" sz="1000" b="1" dirty="0" smtClean="0">
                    <a:solidFill>
                      <a:schemeClr val="tx2"/>
                    </a:solidFill>
                    <a:latin typeface="Arial" panose="020B0604020202020204" pitchFamily="34" charset="0"/>
                    <a:cs typeface="Arial" panose="020B0604020202020204" pitchFamily="34" charset="0"/>
                  </a:rPr>
                  <a:t>Represent Females</a:t>
                </a:r>
                <a:endParaRPr lang="en-US" sz="1000" b="1" dirty="0">
                  <a:solidFill>
                    <a:schemeClr val="tx2"/>
                  </a:solidFill>
                  <a:latin typeface="Arial" panose="020B0604020202020204" pitchFamily="34" charset="0"/>
                  <a:cs typeface="Arial" panose="020B0604020202020204" pitchFamily="34" charset="0"/>
                </a:endParaRPr>
              </a:p>
            </p:txBody>
          </p:sp>
        </p:grpSp>
        <p:sp>
          <p:nvSpPr>
            <p:cNvPr id="163" name="TextBox 162"/>
            <p:cNvSpPr txBox="1"/>
            <p:nvPr/>
          </p:nvSpPr>
          <p:spPr>
            <a:xfrm>
              <a:off x="2681381" y="5587328"/>
              <a:ext cx="1837711" cy="261610"/>
            </a:xfrm>
            <a:prstGeom prst="rect">
              <a:avLst/>
            </a:prstGeom>
            <a:noFill/>
          </p:spPr>
          <p:txBody>
            <a:bodyPr wrap="square" rtlCol="0">
              <a:spAutoFit/>
            </a:bodyPr>
            <a:lstStyle/>
            <a:p>
              <a:pPr algn="ctr"/>
              <a:r>
                <a:rPr lang="en-US" sz="1050" b="1" i="1" dirty="0" smtClean="0">
                  <a:solidFill>
                    <a:schemeClr val="tx1"/>
                  </a:solidFill>
                  <a:latin typeface="Arial" panose="020B0604020202020204" pitchFamily="34" charset="0"/>
                  <a:cs typeface="Arial" panose="020B0604020202020204" pitchFamily="34" charset="0"/>
                </a:rPr>
                <a:t>Among Age/Gender</a:t>
              </a:r>
              <a:endParaRPr lang="en-US" sz="1050" b="1" i="1" dirty="0">
                <a:solidFill>
                  <a:schemeClr val="tx1"/>
                </a:solidFill>
                <a:latin typeface="Arial" panose="020B0604020202020204" pitchFamily="34" charset="0"/>
                <a:cs typeface="Arial" panose="020B0604020202020204" pitchFamily="34" charset="0"/>
              </a:endParaRPr>
            </a:p>
          </p:txBody>
        </p:sp>
      </p:grpSp>
      <p:sp>
        <p:nvSpPr>
          <p:cNvPr id="77" name="Rectangle 76"/>
          <p:cNvSpPr/>
          <p:nvPr/>
        </p:nvSpPr>
        <p:spPr>
          <a:xfrm>
            <a:off x="83490" y="6293756"/>
            <a:ext cx="7033137" cy="461665"/>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Germany Respondents aware of condition at Q1.</a:t>
            </a:r>
          </a:p>
          <a:p>
            <a:r>
              <a:rPr lang="en-US" sz="800" dirty="0">
                <a:solidFill>
                  <a:schemeClr val="tx1"/>
                </a:solidFill>
                <a:latin typeface="Arial" panose="020B0604020202020204" pitchFamily="34" charset="0"/>
                <a:cs typeface="Arial" panose="020B0604020202020204" pitchFamily="34" charset="0"/>
              </a:rPr>
              <a:t>Q2.  On a scale of 1 to 5, how concerned are you about each of these medical conditions?  </a:t>
            </a:r>
            <a:br>
              <a:rPr lang="en-US" sz="800" dirty="0">
                <a:solidFill>
                  <a:schemeClr val="tx1"/>
                </a:solidFill>
                <a:latin typeface="Arial" panose="020B0604020202020204" pitchFamily="34" charset="0"/>
                <a:cs typeface="Arial" panose="020B0604020202020204" pitchFamily="34" charset="0"/>
              </a:rPr>
            </a:br>
            <a:r>
              <a:rPr lang="en-US" sz="800" dirty="0">
                <a:solidFill>
                  <a:schemeClr val="tx1"/>
                </a:solidFill>
                <a:latin typeface="Arial" panose="020B0604020202020204" pitchFamily="34" charset="0"/>
                <a:cs typeface="Arial" panose="020B0604020202020204" pitchFamily="34" charset="0"/>
              </a:rPr>
              <a:t>(Where 1 is not at all concerned and 5 is extremely concerned about risk to your health.) </a:t>
            </a:r>
            <a:r>
              <a:rPr lang="en-US" sz="800" dirty="0">
                <a:solidFill>
                  <a:srgbClr val="FF0000"/>
                </a:solidFill>
                <a:latin typeface="Arial" panose="020B0604020202020204" pitchFamily="34" charset="0"/>
                <a:cs typeface="Arial" panose="020B0604020202020204" pitchFamily="34" charset="0"/>
              </a:rPr>
              <a:t>*Caution: Small sample size, interpret with caution.</a:t>
            </a:r>
          </a:p>
        </p:txBody>
      </p:sp>
      <p:pic>
        <p:nvPicPr>
          <p:cNvPr id="78" name="Picture 77"/>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8335501" y="111401"/>
            <a:ext cx="612648" cy="612648"/>
          </a:xfrm>
          <a:prstGeom prst="rect">
            <a:avLst/>
          </a:prstGeom>
        </p:spPr>
      </p:pic>
      <p:grpSp>
        <p:nvGrpSpPr>
          <p:cNvPr id="79" name="Group 78"/>
          <p:cNvGrpSpPr/>
          <p:nvPr/>
        </p:nvGrpSpPr>
        <p:grpSpPr>
          <a:xfrm>
            <a:off x="6515" y="2697161"/>
            <a:ext cx="2782306" cy="1189039"/>
            <a:chOff x="-69685" y="2678111"/>
            <a:chExt cx="2782306" cy="1189039"/>
          </a:xfrm>
        </p:grpSpPr>
        <p:grpSp>
          <p:nvGrpSpPr>
            <p:cNvPr id="80" name="Group 79"/>
            <p:cNvGrpSpPr/>
            <p:nvPr/>
          </p:nvGrpSpPr>
          <p:grpSpPr>
            <a:xfrm>
              <a:off x="531093" y="2678111"/>
              <a:ext cx="2181528" cy="1189039"/>
              <a:chOff x="554355" y="730015"/>
              <a:chExt cx="3052897" cy="1189039"/>
            </a:xfrm>
          </p:grpSpPr>
          <p:graphicFrame>
            <p:nvGraphicFramePr>
              <p:cNvPr id="84" name="Chart 83"/>
              <p:cNvGraphicFramePr/>
              <p:nvPr>
                <p:extLst>
                  <p:ext uri="{D42A27DB-BD31-4B8C-83A1-F6EECF244321}">
                    <p14:modId xmlns:p14="http://schemas.microsoft.com/office/powerpoint/2010/main" val="1267150839"/>
                  </p:ext>
                </p:extLst>
              </p:nvPr>
            </p:nvGraphicFramePr>
            <p:xfrm>
              <a:off x="755365" y="895351"/>
              <a:ext cx="2851887" cy="1023703"/>
            </p:xfrm>
            <a:graphic>
              <a:graphicData uri="http://schemas.openxmlformats.org/drawingml/2006/chart">
                <c:chart xmlns:c="http://schemas.openxmlformats.org/drawingml/2006/chart" xmlns:r="http://schemas.openxmlformats.org/officeDocument/2006/relationships" r:id="rId7"/>
              </a:graphicData>
            </a:graphic>
          </p:graphicFrame>
          <p:sp>
            <p:nvSpPr>
              <p:cNvPr id="85" name="TextBox 84"/>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Locale</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81" name="TextBox 80"/>
            <p:cNvSpPr txBox="1"/>
            <p:nvPr/>
          </p:nvSpPr>
          <p:spPr>
            <a:xfrm>
              <a:off x="191188" y="2955110"/>
              <a:ext cx="578539"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82" name="TextBox 81"/>
            <p:cNvSpPr txBox="1"/>
            <p:nvPr/>
          </p:nvSpPr>
          <p:spPr>
            <a:xfrm>
              <a:off x="-69685" y="3210856"/>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Suburban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83" name="TextBox 82"/>
            <p:cNvSpPr txBox="1"/>
            <p:nvPr/>
          </p:nvSpPr>
          <p:spPr>
            <a:xfrm>
              <a:off x="20744" y="3476343"/>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Rural</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grpSp>
      <p:grpSp>
        <p:nvGrpSpPr>
          <p:cNvPr id="87" name="Group 86"/>
          <p:cNvGrpSpPr/>
          <p:nvPr/>
        </p:nvGrpSpPr>
        <p:grpSpPr>
          <a:xfrm>
            <a:off x="569356" y="1487039"/>
            <a:ext cx="255198" cy="990759"/>
            <a:chOff x="665612" y="1487039"/>
            <a:chExt cx="255198" cy="990759"/>
          </a:xfrm>
        </p:grpSpPr>
        <p:sp>
          <p:nvSpPr>
            <p:cNvPr id="88" name="TextBox 87"/>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97" name="TextBox 96"/>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04" name="TextBox 103"/>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05" name="TextBox 104"/>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06" name="TextBox 105"/>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07" name="TextBox 106"/>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08" name="Group 107"/>
          <p:cNvGrpSpPr/>
          <p:nvPr/>
        </p:nvGrpSpPr>
        <p:grpSpPr>
          <a:xfrm>
            <a:off x="701708" y="2989988"/>
            <a:ext cx="256802" cy="740828"/>
            <a:chOff x="665612" y="1547199"/>
            <a:chExt cx="256802" cy="740828"/>
          </a:xfrm>
        </p:grpSpPr>
        <p:sp>
          <p:nvSpPr>
            <p:cNvPr id="114" name="TextBox 113"/>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116" name="TextBox 115"/>
            <p:cNvSpPr txBox="1"/>
            <p:nvPr/>
          </p:nvSpPr>
          <p:spPr>
            <a:xfrm>
              <a:off x="665612" y="1799020"/>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164" name="TextBox 163"/>
            <p:cNvSpPr txBox="1"/>
            <p:nvPr/>
          </p:nvSpPr>
          <p:spPr>
            <a:xfrm>
              <a:off x="701708" y="2057195"/>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pSp>
        <p:nvGrpSpPr>
          <p:cNvPr id="165" name="Group 164"/>
          <p:cNvGrpSpPr/>
          <p:nvPr/>
        </p:nvGrpSpPr>
        <p:grpSpPr>
          <a:xfrm>
            <a:off x="3564321" y="1438911"/>
            <a:ext cx="255198" cy="990759"/>
            <a:chOff x="665612" y="1487039"/>
            <a:chExt cx="255198" cy="990759"/>
          </a:xfrm>
        </p:grpSpPr>
        <p:sp>
          <p:nvSpPr>
            <p:cNvPr id="166" name="TextBox 165"/>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67" name="TextBox 166"/>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68" name="TextBox 167"/>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69" name="TextBox 168"/>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70" name="TextBox 169"/>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71" name="TextBox 170"/>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72" name="Group 171"/>
          <p:cNvGrpSpPr/>
          <p:nvPr/>
        </p:nvGrpSpPr>
        <p:grpSpPr>
          <a:xfrm>
            <a:off x="6612991" y="1438911"/>
            <a:ext cx="255198" cy="990759"/>
            <a:chOff x="665612" y="1487039"/>
            <a:chExt cx="255198" cy="990759"/>
          </a:xfrm>
        </p:grpSpPr>
        <p:sp>
          <p:nvSpPr>
            <p:cNvPr id="173" name="TextBox 172"/>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74" name="TextBox 173"/>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75" name="TextBox 174"/>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76" name="TextBox 175"/>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77" name="TextBox 176"/>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78" name="TextBox 177"/>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79" name="Group 178"/>
          <p:cNvGrpSpPr/>
          <p:nvPr/>
        </p:nvGrpSpPr>
        <p:grpSpPr>
          <a:xfrm>
            <a:off x="2929916" y="2697161"/>
            <a:ext cx="2782306" cy="1189039"/>
            <a:chOff x="-69685" y="2678111"/>
            <a:chExt cx="2782306" cy="1189039"/>
          </a:xfrm>
        </p:grpSpPr>
        <p:grpSp>
          <p:nvGrpSpPr>
            <p:cNvPr id="180" name="Group 179"/>
            <p:cNvGrpSpPr/>
            <p:nvPr/>
          </p:nvGrpSpPr>
          <p:grpSpPr>
            <a:xfrm>
              <a:off x="531093" y="2678111"/>
              <a:ext cx="2181528" cy="1189039"/>
              <a:chOff x="554355" y="730015"/>
              <a:chExt cx="3052897" cy="1189039"/>
            </a:xfrm>
          </p:grpSpPr>
          <p:graphicFrame>
            <p:nvGraphicFramePr>
              <p:cNvPr id="184" name="Chart 183"/>
              <p:cNvGraphicFramePr/>
              <p:nvPr>
                <p:extLst>
                  <p:ext uri="{D42A27DB-BD31-4B8C-83A1-F6EECF244321}">
                    <p14:modId xmlns:p14="http://schemas.microsoft.com/office/powerpoint/2010/main" val="884962187"/>
                  </p:ext>
                </p:extLst>
              </p:nvPr>
            </p:nvGraphicFramePr>
            <p:xfrm>
              <a:off x="755365" y="895351"/>
              <a:ext cx="2851887" cy="1023703"/>
            </p:xfrm>
            <a:graphic>
              <a:graphicData uri="http://schemas.openxmlformats.org/drawingml/2006/chart">
                <c:chart xmlns:c="http://schemas.openxmlformats.org/drawingml/2006/chart" xmlns:r="http://schemas.openxmlformats.org/officeDocument/2006/relationships" r:id="rId8"/>
              </a:graphicData>
            </a:graphic>
          </p:graphicFrame>
          <p:sp>
            <p:nvSpPr>
              <p:cNvPr id="185" name="TextBox 184"/>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Locale</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81" name="TextBox 180"/>
            <p:cNvSpPr txBox="1"/>
            <p:nvPr/>
          </p:nvSpPr>
          <p:spPr>
            <a:xfrm>
              <a:off x="191188" y="2955110"/>
              <a:ext cx="578539"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82" name="TextBox 181"/>
            <p:cNvSpPr txBox="1"/>
            <p:nvPr/>
          </p:nvSpPr>
          <p:spPr>
            <a:xfrm>
              <a:off x="-69685" y="3210856"/>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Suburban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83" name="TextBox 182"/>
            <p:cNvSpPr txBox="1"/>
            <p:nvPr/>
          </p:nvSpPr>
          <p:spPr>
            <a:xfrm>
              <a:off x="20744" y="3476343"/>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Rural*</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grpSp>
      <p:grpSp>
        <p:nvGrpSpPr>
          <p:cNvPr id="186" name="Group 185"/>
          <p:cNvGrpSpPr/>
          <p:nvPr/>
        </p:nvGrpSpPr>
        <p:grpSpPr>
          <a:xfrm>
            <a:off x="3620825" y="2989988"/>
            <a:ext cx="256802" cy="740828"/>
            <a:chOff x="665612" y="1547199"/>
            <a:chExt cx="256802" cy="740828"/>
          </a:xfrm>
        </p:grpSpPr>
        <p:sp>
          <p:nvSpPr>
            <p:cNvPr id="187" name="TextBox 186"/>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188" name="TextBox 187"/>
            <p:cNvSpPr txBox="1"/>
            <p:nvPr/>
          </p:nvSpPr>
          <p:spPr>
            <a:xfrm>
              <a:off x="665612" y="1799020"/>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189" name="TextBox 188"/>
            <p:cNvSpPr txBox="1"/>
            <p:nvPr/>
          </p:nvSpPr>
          <p:spPr>
            <a:xfrm>
              <a:off x="701708" y="2057195"/>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pSp>
        <p:nvGrpSpPr>
          <p:cNvPr id="190" name="Group 189"/>
          <p:cNvGrpSpPr/>
          <p:nvPr/>
        </p:nvGrpSpPr>
        <p:grpSpPr>
          <a:xfrm>
            <a:off x="6094994" y="2697161"/>
            <a:ext cx="2782306" cy="1189039"/>
            <a:chOff x="-69685" y="2678111"/>
            <a:chExt cx="2782306" cy="1189039"/>
          </a:xfrm>
        </p:grpSpPr>
        <p:grpSp>
          <p:nvGrpSpPr>
            <p:cNvPr id="191" name="Group 190"/>
            <p:cNvGrpSpPr/>
            <p:nvPr/>
          </p:nvGrpSpPr>
          <p:grpSpPr>
            <a:xfrm>
              <a:off x="531093" y="2678111"/>
              <a:ext cx="2181528" cy="1189039"/>
              <a:chOff x="554355" y="730015"/>
              <a:chExt cx="3052897" cy="1189039"/>
            </a:xfrm>
          </p:grpSpPr>
          <p:graphicFrame>
            <p:nvGraphicFramePr>
              <p:cNvPr id="195" name="Chart 194"/>
              <p:cNvGraphicFramePr/>
              <p:nvPr>
                <p:extLst>
                  <p:ext uri="{D42A27DB-BD31-4B8C-83A1-F6EECF244321}">
                    <p14:modId xmlns:p14="http://schemas.microsoft.com/office/powerpoint/2010/main" val="999083788"/>
                  </p:ext>
                </p:extLst>
              </p:nvPr>
            </p:nvGraphicFramePr>
            <p:xfrm>
              <a:off x="755365" y="895351"/>
              <a:ext cx="2851887" cy="1023703"/>
            </p:xfrm>
            <a:graphic>
              <a:graphicData uri="http://schemas.openxmlformats.org/drawingml/2006/chart">
                <c:chart xmlns:c="http://schemas.openxmlformats.org/drawingml/2006/chart" xmlns:r="http://schemas.openxmlformats.org/officeDocument/2006/relationships" r:id="rId9"/>
              </a:graphicData>
            </a:graphic>
          </p:graphicFrame>
          <p:sp>
            <p:nvSpPr>
              <p:cNvPr id="196" name="TextBox 195"/>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Locale</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92" name="TextBox 191"/>
            <p:cNvSpPr txBox="1"/>
            <p:nvPr/>
          </p:nvSpPr>
          <p:spPr>
            <a:xfrm>
              <a:off x="191188" y="2955110"/>
              <a:ext cx="578539"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93" name="TextBox 192"/>
            <p:cNvSpPr txBox="1"/>
            <p:nvPr/>
          </p:nvSpPr>
          <p:spPr>
            <a:xfrm>
              <a:off x="-69685" y="3210856"/>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Suburban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94" name="TextBox 193"/>
            <p:cNvSpPr txBox="1"/>
            <p:nvPr/>
          </p:nvSpPr>
          <p:spPr>
            <a:xfrm>
              <a:off x="20744" y="3476343"/>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Rural*</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grpSp>
      <p:grpSp>
        <p:nvGrpSpPr>
          <p:cNvPr id="197" name="Group 196"/>
          <p:cNvGrpSpPr/>
          <p:nvPr/>
        </p:nvGrpSpPr>
        <p:grpSpPr>
          <a:xfrm>
            <a:off x="6785903" y="2989988"/>
            <a:ext cx="256802" cy="740828"/>
            <a:chOff x="665612" y="1547199"/>
            <a:chExt cx="256802" cy="740828"/>
          </a:xfrm>
        </p:grpSpPr>
        <p:sp>
          <p:nvSpPr>
            <p:cNvPr id="198" name="TextBox 197"/>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199" name="TextBox 198"/>
            <p:cNvSpPr txBox="1"/>
            <p:nvPr/>
          </p:nvSpPr>
          <p:spPr>
            <a:xfrm>
              <a:off x="665612" y="1799020"/>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200" name="TextBox 199"/>
            <p:cNvSpPr txBox="1"/>
            <p:nvPr/>
          </p:nvSpPr>
          <p:spPr>
            <a:xfrm>
              <a:off x="701708" y="2057195"/>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aphicFrame>
        <p:nvGraphicFramePr>
          <p:cNvPr id="201" name="Chart 200"/>
          <p:cNvGraphicFramePr/>
          <p:nvPr>
            <p:extLst>
              <p:ext uri="{D42A27DB-BD31-4B8C-83A1-F6EECF244321}">
                <p14:modId xmlns:p14="http://schemas.microsoft.com/office/powerpoint/2010/main" val="228267408"/>
              </p:ext>
            </p:extLst>
          </p:nvPr>
        </p:nvGraphicFramePr>
        <p:xfrm>
          <a:off x="215344" y="4147320"/>
          <a:ext cx="2867024" cy="1517648"/>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202" name="Chart 201"/>
          <p:cNvGraphicFramePr/>
          <p:nvPr>
            <p:extLst>
              <p:ext uri="{D42A27DB-BD31-4B8C-83A1-F6EECF244321}">
                <p14:modId xmlns:p14="http://schemas.microsoft.com/office/powerpoint/2010/main" val="1088086813"/>
              </p:ext>
            </p:extLst>
          </p:nvPr>
        </p:nvGraphicFramePr>
        <p:xfrm>
          <a:off x="3196669" y="4071120"/>
          <a:ext cx="2867024" cy="1517648"/>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203" name="Chart 202"/>
          <p:cNvGraphicFramePr/>
          <p:nvPr>
            <p:extLst>
              <p:ext uri="{D42A27DB-BD31-4B8C-83A1-F6EECF244321}">
                <p14:modId xmlns:p14="http://schemas.microsoft.com/office/powerpoint/2010/main" val="3955398962"/>
              </p:ext>
            </p:extLst>
          </p:nvPr>
        </p:nvGraphicFramePr>
        <p:xfrm>
          <a:off x="6254194" y="4061595"/>
          <a:ext cx="2867024" cy="1517648"/>
        </p:xfrm>
        <a:graphic>
          <a:graphicData uri="http://schemas.openxmlformats.org/drawingml/2006/chart">
            <c:chart xmlns:c="http://schemas.openxmlformats.org/drawingml/2006/chart" xmlns:r="http://schemas.openxmlformats.org/officeDocument/2006/relationships" r:id="rId12"/>
          </a:graphicData>
        </a:graphic>
      </p:graphicFrame>
      <p:sp>
        <p:nvSpPr>
          <p:cNvPr id="204" name="TextBox 203"/>
          <p:cNvSpPr txBox="1"/>
          <p:nvPr/>
        </p:nvSpPr>
        <p:spPr>
          <a:xfrm>
            <a:off x="1931050" y="4123235"/>
            <a:ext cx="551754" cy="215444"/>
          </a:xfrm>
          <a:prstGeom prst="rect">
            <a:avLst/>
          </a:prstGeom>
          <a:noFill/>
        </p:spPr>
        <p:txBody>
          <a:bodyPr wrap="none" rtlCol="0">
            <a:spAutoFit/>
          </a:bodyPr>
          <a:lstStyle/>
          <a:p>
            <a:r>
              <a:rPr lang="en-US" sz="800" dirty="0" smtClean="0">
                <a:solidFill>
                  <a:schemeClr val="tx1"/>
                </a:solidFill>
              </a:rPr>
              <a:t>CDEFGHI</a:t>
            </a:r>
            <a:endParaRPr lang="en-US" sz="800" dirty="0">
              <a:solidFill>
                <a:schemeClr val="tx1"/>
              </a:solidFill>
            </a:endParaRPr>
          </a:p>
        </p:txBody>
      </p:sp>
      <p:sp>
        <p:nvSpPr>
          <p:cNvPr id="205" name="TextBox 204"/>
          <p:cNvSpPr txBox="1"/>
          <p:nvPr/>
        </p:nvSpPr>
        <p:spPr>
          <a:xfrm>
            <a:off x="2158096" y="4386807"/>
            <a:ext cx="551754" cy="215444"/>
          </a:xfrm>
          <a:prstGeom prst="rect">
            <a:avLst/>
          </a:prstGeom>
          <a:noFill/>
        </p:spPr>
        <p:txBody>
          <a:bodyPr wrap="none" rtlCol="0">
            <a:spAutoFit/>
          </a:bodyPr>
          <a:lstStyle/>
          <a:p>
            <a:r>
              <a:rPr lang="en-US" sz="800" dirty="0" smtClean="0">
                <a:solidFill>
                  <a:schemeClr val="tx1"/>
                </a:solidFill>
              </a:rPr>
              <a:t>CDEFGHI</a:t>
            </a:r>
            <a:endParaRPr lang="en-US" sz="800" dirty="0">
              <a:solidFill>
                <a:schemeClr val="tx1"/>
              </a:solidFill>
            </a:endParaRPr>
          </a:p>
        </p:txBody>
      </p:sp>
      <p:sp>
        <p:nvSpPr>
          <p:cNvPr id="206" name="TextBox 205"/>
          <p:cNvSpPr txBox="1"/>
          <p:nvPr/>
        </p:nvSpPr>
        <p:spPr>
          <a:xfrm>
            <a:off x="1502085" y="4518593"/>
            <a:ext cx="385042" cy="215444"/>
          </a:xfrm>
          <a:prstGeom prst="rect">
            <a:avLst/>
          </a:prstGeom>
          <a:noFill/>
        </p:spPr>
        <p:txBody>
          <a:bodyPr wrap="none" rtlCol="0">
            <a:spAutoFit/>
          </a:bodyPr>
          <a:lstStyle/>
          <a:p>
            <a:r>
              <a:rPr lang="en-US" sz="800" dirty="0" smtClean="0">
                <a:solidFill>
                  <a:schemeClr val="tx1"/>
                </a:solidFill>
              </a:rPr>
              <a:t>FGHI</a:t>
            </a:r>
            <a:endParaRPr lang="en-US" sz="800" dirty="0">
              <a:solidFill>
                <a:schemeClr val="tx1"/>
              </a:solidFill>
            </a:endParaRPr>
          </a:p>
        </p:txBody>
      </p:sp>
      <p:sp>
        <p:nvSpPr>
          <p:cNvPr id="207" name="TextBox 206"/>
          <p:cNvSpPr txBox="1"/>
          <p:nvPr/>
        </p:nvSpPr>
        <p:spPr>
          <a:xfrm>
            <a:off x="1413977" y="4662411"/>
            <a:ext cx="274434" cy="215444"/>
          </a:xfrm>
          <a:prstGeom prst="rect">
            <a:avLst/>
          </a:prstGeom>
          <a:noFill/>
        </p:spPr>
        <p:txBody>
          <a:bodyPr wrap="none" rtlCol="0">
            <a:spAutoFit/>
          </a:bodyPr>
          <a:lstStyle/>
          <a:p>
            <a:r>
              <a:rPr lang="en-US" sz="800" dirty="0" smtClean="0">
                <a:solidFill>
                  <a:schemeClr val="tx1"/>
                </a:solidFill>
              </a:rPr>
              <a:t>HI</a:t>
            </a:r>
            <a:endParaRPr lang="en-US" sz="800" dirty="0">
              <a:solidFill>
                <a:schemeClr val="tx1"/>
              </a:solidFill>
            </a:endParaRPr>
          </a:p>
        </p:txBody>
      </p:sp>
      <p:sp>
        <p:nvSpPr>
          <p:cNvPr id="208" name="TextBox 207"/>
          <p:cNvSpPr txBox="1"/>
          <p:nvPr/>
        </p:nvSpPr>
        <p:spPr>
          <a:xfrm>
            <a:off x="1380375" y="4787793"/>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09" name="TextBox 208"/>
          <p:cNvSpPr txBox="1"/>
          <p:nvPr/>
        </p:nvSpPr>
        <p:spPr>
          <a:xfrm>
            <a:off x="1380375" y="4919579"/>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10" name="TextBox 209"/>
          <p:cNvSpPr txBox="1"/>
          <p:nvPr/>
        </p:nvSpPr>
        <p:spPr>
          <a:xfrm>
            <a:off x="1356311" y="5063397"/>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11" name="TextBox 210"/>
          <p:cNvSpPr txBox="1"/>
          <p:nvPr/>
        </p:nvSpPr>
        <p:spPr>
          <a:xfrm>
            <a:off x="1299282" y="5195183"/>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12" name="TextBox 211"/>
          <p:cNvSpPr txBox="1"/>
          <p:nvPr/>
        </p:nvSpPr>
        <p:spPr>
          <a:xfrm>
            <a:off x="5359254" y="4166643"/>
            <a:ext cx="551754" cy="215444"/>
          </a:xfrm>
          <a:prstGeom prst="rect">
            <a:avLst/>
          </a:prstGeom>
          <a:noFill/>
        </p:spPr>
        <p:txBody>
          <a:bodyPr wrap="none" rtlCol="0">
            <a:spAutoFit/>
          </a:bodyPr>
          <a:lstStyle/>
          <a:p>
            <a:r>
              <a:rPr lang="en-US" sz="800" dirty="0" smtClean="0">
                <a:solidFill>
                  <a:schemeClr val="tx1"/>
                </a:solidFill>
              </a:rPr>
              <a:t>CDEFGHI</a:t>
            </a:r>
            <a:endParaRPr lang="en-US" sz="800" dirty="0">
              <a:solidFill>
                <a:schemeClr val="tx1"/>
              </a:solidFill>
            </a:endParaRPr>
          </a:p>
        </p:txBody>
      </p:sp>
      <p:sp>
        <p:nvSpPr>
          <p:cNvPr id="213" name="TextBox 212"/>
          <p:cNvSpPr txBox="1"/>
          <p:nvPr/>
        </p:nvSpPr>
        <p:spPr>
          <a:xfrm>
            <a:off x="5217780" y="4297864"/>
            <a:ext cx="551754" cy="215444"/>
          </a:xfrm>
          <a:prstGeom prst="rect">
            <a:avLst/>
          </a:prstGeom>
          <a:noFill/>
        </p:spPr>
        <p:txBody>
          <a:bodyPr wrap="none" rtlCol="0">
            <a:spAutoFit/>
          </a:bodyPr>
          <a:lstStyle/>
          <a:p>
            <a:r>
              <a:rPr lang="en-US" sz="800" dirty="0" smtClean="0">
                <a:solidFill>
                  <a:schemeClr val="tx1"/>
                </a:solidFill>
              </a:rPr>
              <a:t>CDEFGHI</a:t>
            </a:r>
            <a:endParaRPr lang="en-US" sz="800" dirty="0">
              <a:solidFill>
                <a:schemeClr val="tx1"/>
              </a:solidFill>
            </a:endParaRPr>
          </a:p>
        </p:txBody>
      </p:sp>
      <p:sp>
        <p:nvSpPr>
          <p:cNvPr id="214" name="TextBox 213"/>
          <p:cNvSpPr txBox="1"/>
          <p:nvPr/>
        </p:nvSpPr>
        <p:spPr>
          <a:xfrm>
            <a:off x="4666026" y="4441687"/>
            <a:ext cx="434734" cy="215444"/>
          </a:xfrm>
          <a:prstGeom prst="rect">
            <a:avLst/>
          </a:prstGeom>
          <a:noFill/>
        </p:spPr>
        <p:txBody>
          <a:bodyPr wrap="none" rtlCol="0">
            <a:spAutoFit/>
          </a:bodyPr>
          <a:lstStyle/>
          <a:p>
            <a:r>
              <a:rPr lang="en-US" sz="800" dirty="0" smtClean="0">
                <a:solidFill>
                  <a:schemeClr val="tx1"/>
                </a:solidFill>
              </a:rPr>
              <a:t>EFGHI</a:t>
            </a:r>
            <a:endParaRPr lang="en-US" sz="800" dirty="0">
              <a:solidFill>
                <a:schemeClr val="tx1"/>
              </a:solidFill>
            </a:endParaRPr>
          </a:p>
        </p:txBody>
      </p:sp>
      <p:sp>
        <p:nvSpPr>
          <p:cNvPr id="215" name="TextBox 214"/>
          <p:cNvSpPr txBox="1"/>
          <p:nvPr/>
        </p:nvSpPr>
        <p:spPr>
          <a:xfrm>
            <a:off x="4454864" y="4579663"/>
            <a:ext cx="338554" cy="215444"/>
          </a:xfrm>
          <a:prstGeom prst="rect">
            <a:avLst/>
          </a:prstGeom>
          <a:noFill/>
        </p:spPr>
        <p:txBody>
          <a:bodyPr wrap="none" rtlCol="0">
            <a:spAutoFit/>
          </a:bodyPr>
          <a:lstStyle/>
          <a:p>
            <a:r>
              <a:rPr lang="en-US" sz="800" smtClean="0">
                <a:solidFill>
                  <a:schemeClr val="tx1"/>
                </a:solidFill>
              </a:rPr>
              <a:t>GHI</a:t>
            </a:r>
            <a:endParaRPr lang="en-US" sz="800" dirty="0">
              <a:solidFill>
                <a:schemeClr val="tx1"/>
              </a:solidFill>
            </a:endParaRPr>
          </a:p>
        </p:txBody>
      </p:sp>
      <p:sp>
        <p:nvSpPr>
          <p:cNvPr id="216" name="TextBox 215"/>
          <p:cNvSpPr txBox="1"/>
          <p:nvPr/>
        </p:nvSpPr>
        <p:spPr>
          <a:xfrm>
            <a:off x="8284980" y="4154611"/>
            <a:ext cx="551754" cy="215444"/>
          </a:xfrm>
          <a:prstGeom prst="rect">
            <a:avLst/>
          </a:prstGeom>
          <a:noFill/>
        </p:spPr>
        <p:txBody>
          <a:bodyPr wrap="none" rtlCol="0">
            <a:spAutoFit/>
          </a:bodyPr>
          <a:lstStyle/>
          <a:p>
            <a:r>
              <a:rPr lang="en-US" sz="800" dirty="0" smtClean="0">
                <a:solidFill>
                  <a:schemeClr val="tx1"/>
                </a:solidFill>
              </a:rPr>
              <a:t>CDEFGHI</a:t>
            </a:r>
            <a:endParaRPr lang="en-US" sz="800" dirty="0">
              <a:solidFill>
                <a:schemeClr val="tx1"/>
              </a:solidFill>
            </a:endParaRPr>
          </a:p>
        </p:txBody>
      </p:sp>
      <p:sp>
        <p:nvSpPr>
          <p:cNvPr id="217" name="TextBox 216"/>
          <p:cNvSpPr txBox="1"/>
          <p:nvPr/>
        </p:nvSpPr>
        <p:spPr>
          <a:xfrm>
            <a:off x="8196706" y="4286397"/>
            <a:ext cx="551754" cy="215444"/>
          </a:xfrm>
          <a:prstGeom prst="rect">
            <a:avLst/>
          </a:prstGeom>
          <a:noFill/>
        </p:spPr>
        <p:txBody>
          <a:bodyPr wrap="none" rtlCol="0">
            <a:spAutoFit/>
          </a:bodyPr>
          <a:lstStyle/>
          <a:p>
            <a:r>
              <a:rPr lang="en-US" sz="800" dirty="0" smtClean="0">
                <a:solidFill>
                  <a:schemeClr val="tx1"/>
                </a:solidFill>
              </a:rPr>
              <a:t>CDEFGHI</a:t>
            </a:r>
            <a:endParaRPr lang="en-US" sz="800" dirty="0">
              <a:solidFill>
                <a:schemeClr val="tx1"/>
              </a:solidFill>
            </a:endParaRPr>
          </a:p>
        </p:txBody>
      </p:sp>
      <p:sp>
        <p:nvSpPr>
          <p:cNvPr id="218" name="TextBox 217"/>
          <p:cNvSpPr txBox="1"/>
          <p:nvPr/>
        </p:nvSpPr>
        <p:spPr>
          <a:xfrm>
            <a:off x="7495598" y="4434935"/>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19" name="TextBox 218"/>
          <p:cNvSpPr txBox="1"/>
          <p:nvPr/>
        </p:nvSpPr>
        <p:spPr>
          <a:xfrm>
            <a:off x="7459502" y="4562352"/>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20" name="TextBox 219"/>
          <p:cNvSpPr txBox="1"/>
          <p:nvPr/>
        </p:nvSpPr>
        <p:spPr>
          <a:xfrm>
            <a:off x="7456301" y="4711236"/>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21" name="TextBox 220"/>
          <p:cNvSpPr txBox="1"/>
          <p:nvPr/>
        </p:nvSpPr>
        <p:spPr>
          <a:xfrm>
            <a:off x="7444269" y="4835921"/>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22" name="TextBox 221"/>
          <p:cNvSpPr txBox="1"/>
          <p:nvPr/>
        </p:nvSpPr>
        <p:spPr>
          <a:xfrm>
            <a:off x="7456301" y="4967707"/>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23" name="TextBox 222"/>
          <p:cNvSpPr txBox="1"/>
          <p:nvPr/>
        </p:nvSpPr>
        <p:spPr>
          <a:xfrm>
            <a:off x="7426537" y="5099493"/>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24" name="TextBox 223"/>
          <p:cNvSpPr txBox="1"/>
          <p:nvPr/>
        </p:nvSpPr>
        <p:spPr>
          <a:xfrm>
            <a:off x="1493385" y="1972488"/>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225" name="TextBox 224"/>
          <p:cNvSpPr txBox="1"/>
          <p:nvPr/>
        </p:nvSpPr>
        <p:spPr>
          <a:xfrm>
            <a:off x="1608953" y="2262774"/>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Tree>
    <p:extLst>
      <p:ext uri="{BB962C8B-B14F-4D97-AF65-F5344CB8AC3E}">
        <p14:creationId xmlns:p14="http://schemas.microsoft.com/office/powerpoint/2010/main" val="4019184612"/>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Rounded Rectangle 78"/>
          <p:cNvSpPr/>
          <p:nvPr/>
        </p:nvSpPr>
        <p:spPr bwMode="auto">
          <a:xfrm>
            <a:off x="7146621" y="1697199"/>
            <a:ext cx="1636776" cy="3998750"/>
          </a:xfrm>
          <a:prstGeom prst="roundRect">
            <a:avLst/>
          </a:prstGeom>
          <a:solidFill>
            <a:schemeClr val="bg1">
              <a:lumMod val="95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78" name="Rounded Rectangle 77"/>
          <p:cNvSpPr/>
          <p:nvPr/>
        </p:nvSpPr>
        <p:spPr bwMode="auto">
          <a:xfrm>
            <a:off x="5415664" y="1697199"/>
            <a:ext cx="1636776" cy="3998750"/>
          </a:xfrm>
          <a:prstGeom prst="roundRect">
            <a:avLst/>
          </a:prstGeom>
          <a:solidFill>
            <a:schemeClr val="bg1">
              <a:lumMod val="95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77" name="Rounded Rectangle 76"/>
          <p:cNvSpPr/>
          <p:nvPr/>
        </p:nvSpPr>
        <p:spPr bwMode="auto">
          <a:xfrm>
            <a:off x="3721954" y="1697199"/>
            <a:ext cx="1636776" cy="3998750"/>
          </a:xfrm>
          <a:prstGeom prst="roundRect">
            <a:avLst/>
          </a:prstGeom>
          <a:solidFill>
            <a:schemeClr val="bg1">
              <a:lumMod val="95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76" name="Rounded Rectangle 75"/>
          <p:cNvSpPr/>
          <p:nvPr/>
        </p:nvSpPr>
        <p:spPr bwMode="auto">
          <a:xfrm>
            <a:off x="2019299" y="1697198"/>
            <a:ext cx="1638301" cy="3998751"/>
          </a:xfrm>
          <a:prstGeom prst="roundRect">
            <a:avLst/>
          </a:prstGeom>
          <a:solidFill>
            <a:schemeClr val="bg1">
              <a:lumMod val="95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75" name="Rounded Rectangle 74"/>
          <p:cNvSpPr/>
          <p:nvPr/>
        </p:nvSpPr>
        <p:spPr bwMode="auto">
          <a:xfrm>
            <a:off x="296839" y="1697198"/>
            <a:ext cx="1636776" cy="3998751"/>
          </a:xfrm>
          <a:prstGeom prst="roundRect">
            <a:avLst/>
          </a:prstGeom>
          <a:solidFill>
            <a:schemeClr val="bg1">
              <a:lumMod val="95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108</a:t>
            </a:fld>
            <a:r>
              <a:rPr lang="en-US" smtClean="0"/>
              <a:t> -</a:t>
            </a:r>
            <a:endParaRPr lang="en-US"/>
          </a:p>
        </p:txBody>
      </p:sp>
      <p:graphicFrame>
        <p:nvGraphicFramePr>
          <p:cNvPr id="3" name="Chart 2"/>
          <p:cNvGraphicFramePr/>
          <p:nvPr>
            <p:extLst>
              <p:ext uri="{D42A27DB-BD31-4B8C-83A1-F6EECF244321}">
                <p14:modId xmlns:p14="http://schemas.microsoft.com/office/powerpoint/2010/main" val="1512605196"/>
              </p:ext>
            </p:extLst>
          </p:nvPr>
        </p:nvGraphicFramePr>
        <p:xfrm>
          <a:off x="174929" y="1223716"/>
          <a:ext cx="8762337" cy="4207030"/>
        </p:xfrm>
        <a:graphic>
          <a:graphicData uri="http://schemas.openxmlformats.org/drawingml/2006/chart">
            <c:chart xmlns:c="http://schemas.openxmlformats.org/drawingml/2006/chart" xmlns:r="http://schemas.openxmlformats.org/officeDocument/2006/relationships" r:id="rId2"/>
          </a:graphicData>
        </a:graphic>
      </p:graphicFrame>
      <p:sp>
        <p:nvSpPr>
          <p:cNvPr id="49" name="Rectangle 48"/>
          <p:cNvSpPr/>
          <p:nvPr/>
        </p:nvSpPr>
        <p:spPr>
          <a:xfrm>
            <a:off x="436182" y="5146242"/>
            <a:ext cx="1451427" cy="461665"/>
          </a:xfrm>
          <a:prstGeom prst="rect">
            <a:avLst/>
          </a:prstGeom>
        </p:spPr>
        <p:txBody>
          <a:bodyPr wrap="square">
            <a:spAutoFit/>
          </a:bodyPr>
          <a:lstStyle/>
          <a:p>
            <a:pPr algn="ctr"/>
            <a:r>
              <a:rPr lang="en-US" sz="1200" b="1" dirty="0">
                <a:solidFill>
                  <a:schemeClr val="tx1"/>
                </a:solidFill>
                <a:latin typeface="Arial" panose="020B0604020202020204" pitchFamily="34" charset="0"/>
                <a:cs typeface="Arial" panose="020B0604020202020204" pitchFamily="34" charset="0"/>
              </a:rPr>
              <a:t>A blood clot in </a:t>
            </a:r>
            <a:r>
              <a:rPr lang="en-US" sz="1200" b="1" dirty="0" smtClean="0">
                <a:solidFill>
                  <a:schemeClr val="tx1"/>
                </a:solidFill>
                <a:latin typeface="Arial" panose="020B0604020202020204" pitchFamily="34" charset="0"/>
                <a:cs typeface="Arial" panose="020B0604020202020204" pitchFamily="34" charset="0"/>
              </a:rPr>
              <a:t/>
            </a:r>
            <a:br>
              <a:rPr lang="en-US" sz="1200" b="1" dirty="0" smtClean="0">
                <a:solidFill>
                  <a:schemeClr val="tx1"/>
                </a:solidFill>
                <a:latin typeface="Arial" panose="020B0604020202020204" pitchFamily="34" charset="0"/>
                <a:cs typeface="Arial" panose="020B0604020202020204" pitchFamily="34" charset="0"/>
              </a:rPr>
            </a:br>
            <a:r>
              <a:rPr lang="en-US" sz="1200" b="1" dirty="0" smtClean="0">
                <a:solidFill>
                  <a:schemeClr val="tx1"/>
                </a:solidFill>
                <a:latin typeface="Arial" panose="020B0604020202020204" pitchFamily="34" charset="0"/>
                <a:cs typeface="Arial" panose="020B0604020202020204" pitchFamily="34" charset="0"/>
              </a:rPr>
              <a:t>a </a:t>
            </a:r>
            <a:r>
              <a:rPr lang="en-US" sz="1200" b="1" dirty="0">
                <a:solidFill>
                  <a:schemeClr val="tx1"/>
                </a:solidFill>
                <a:latin typeface="Arial" panose="020B0604020202020204" pitchFamily="34" charset="0"/>
                <a:cs typeface="Arial" panose="020B0604020202020204" pitchFamily="34" charset="0"/>
              </a:rPr>
              <a:t>vein</a:t>
            </a:r>
          </a:p>
        </p:txBody>
      </p:sp>
      <p:sp>
        <p:nvSpPr>
          <p:cNvPr id="50" name="Rectangle 49"/>
          <p:cNvSpPr/>
          <p:nvPr/>
        </p:nvSpPr>
        <p:spPr>
          <a:xfrm>
            <a:off x="2117810" y="5146242"/>
            <a:ext cx="1451427" cy="461665"/>
          </a:xfrm>
          <a:prstGeom prst="rect">
            <a:avLst/>
          </a:prstGeom>
        </p:spPr>
        <p:txBody>
          <a:bodyPr wrap="square">
            <a:spAutoFit/>
          </a:bodyPr>
          <a:lstStyle/>
          <a:p>
            <a:pPr algn="ctr"/>
            <a:r>
              <a:rPr lang="en-US" sz="1200" b="1" dirty="0" smtClean="0">
                <a:solidFill>
                  <a:schemeClr val="tx1"/>
                </a:solidFill>
                <a:latin typeface="Arial" panose="020B0604020202020204" pitchFamily="34" charset="0"/>
                <a:cs typeface="Arial" panose="020B0604020202020204" pitchFamily="34" charset="0"/>
              </a:rPr>
              <a:t>Lack </a:t>
            </a:r>
            <a:r>
              <a:rPr lang="en-US" sz="1200" b="1" dirty="0">
                <a:solidFill>
                  <a:schemeClr val="tx1"/>
                </a:solidFill>
                <a:latin typeface="Arial" panose="020B0604020202020204" pitchFamily="34" charset="0"/>
                <a:cs typeface="Arial" panose="020B0604020202020204" pitchFamily="34" charset="0"/>
              </a:rPr>
              <a:t>of oxygen </a:t>
            </a:r>
            <a:r>
              <a:rPr lang="en-US" sz="1200" b="1" dirty="0" smtClean="0">
                <a:solidFill>
                  <a:schemeClr val="tx1"/>
                </a:solidFill>
                <a:latin typeface="Arial" panose="020B0604020202020204" pitchFamily="34" charset="0"/>
                <a:cs typeface="Arial" panose="020B0604020202020204" pitchFamily="34" charset="0"/>
              </a:rPr>
              <a:t/>
            </a:r>
            <a:br>
              <a:rPr lang="en-US" sz="1200" b="1" dirty="0" smtClean="0">
                <a:solidFill>
                  <a:schemeClr val="tx1"/>
                </a:solidFill>
                <a:latin typeface="Arial" panose="020B0604020202020204" pitchFamily="34" charset="0"/>
                <a:cs typeface="Arial" panose="020B0604020202020204" pitchFamily="34" charset="0"/>
              </a:rPr>
            </a:br>
            <a:r>
              <a:rPr lang="en-US" sz="1200" b="1" dirty="0" smtClean="0">
                <a:solidFill>
                  <a:schemeClr val="tx1"/>
                </a:solidFill>
                <a:latin typeface="Arial" panose="020B0604020202020204" pitchFamily="34" charset="0"/>
                <a:cs typeface="Arial" panose="020B0604020202020204" pitchFamily="34" charset="0"/>
              </a:rPr>
              <a:t>in </a:t>
            </a:r>
            <a:r>
              <a:rPr lang="en-US" sz="1200" b="1" dirty="0">
                <a:solidFill>
                  <a:schemeClr val="tx1"/>
                </a:solidFill>
                <a:latin typeface="Arial" panose="020B0604020202020204" pitchFamily="34" charset="0"/>
                <a:cs typeface="Arial" panose="020B0604020202020204" pitchFamily="34" charset="0"/>
              </a:rPr>
              <a:t>a vein</a:t>
            </a:r>
          </a:p>
        </p:txBody>
      </p:sp>
      <p:sp>
        <p:nvSpPr>
          <p:cNvPr id="53" name="Rectangle 52"/>
          <p:cNvSpPr/>
          <p:nvPr/>
        </p:nvSpPr>
        <p:spPr>
          <a:xfrm>
            <a:off x="3762262" y="5146242"/>
            <a:ext cx="1496869" cy="276999"/>
          </a:xfrm>
          <a:prstGeom prst="rect">
            <a:avLst/>
          </a:prstGeom>
        </p:spPr>
        <p:txBody>
          <a:bodyPr wrap="square">
            <a:spAutoFit/>
          </a:bodyPr>
          <a:lstStyle/>
          <a:p>
            <a:pPr algn="ctr"/>
            <a:r>
              <a:rPr lang="en-US" sz="1200" b="1" dirty="0" smtClean="0">
                <a:solidFill>
                  <a:srgbClr val="000000"/>
                </a:solidFill>
                <a:latin typeface="Arial" panose="020B0604020202020204" pitchFamily="34" charset="0"/>
                <a:ea typeface="Calibri"/>
                <a:cs typeface="Arial" panose="020B0604020202020204" pitchFamily="34" charset="0"/>
              </a:rPr>
              <a:t>A </a:t>
            </a:r>
            <a:r>
              <a:rPr lang="en-US" sz="1200" b="1" dirty="0">
                <a:solidFill>
                  <a:srgbClr val="000000"/>
                </a:solidFill>
                <a:latin typeface="Arial" panose="020B0604020202020204" pitchFamily="34" charset="0"/>
                <a:ea typeface="Calibri"/>
                <a:cs typeface="Arial" panose="020B0604020202020204" pitchFamily="34" charset="0"/>
              </a:rPr>
              <a:t>tumor in a vein</a:t>
            </a:r>
            <a:endParaRPr lang="en-US" sz="1200" b="1" dirty="0">
              <a:latin typeface="Arial" panose="020B0604020202020204" pitchFamily="34" charset="0"/>
              <a:cs typeface="Arial" panose="020B0604020202020204" pitchFamily="34" charset="0"/>
            </a:endParaRPr>
          </a:p>
        </p:txBody>
      </p:sp>
      <p:sp>
        <p:nvSpPr>
          <p:cNvPr id="54" name="Rectangle 53"/>
          <p:cNvSpPr/>
          <p:nvPr/>
        </p:nvSpPr>
        <p:spPr>
          <a:xfrm>
            <a:off x="7216575" y="5146242"/>
            <a:ext cx="1496869" cy="276999"/>
          </a:xfrm>
          <a:prstGeom prst="rect">
            <a:avLst/>
          </a:prstGeom>
        </p:spPr>
        <p:txBody>
          <a:bodyPr wrap="square">
            <a:spAutoFit/>
          </a:bodyPr>
          <a:lstStyle/>
          <a:p>
            <a:pPr algn="ctr"/>
            <a:r>
              <a:rPr lang="en-US" sz="1200" b="1" dirty="0" smtClean="0">
                <a:solidFill>
                  <a:srgbClr val="000000"/>
                </a:solidFill>
                <a:latin typeface="Arial" panose="020B0604020202020204" pitchFamily="34" charset="0"/>
                <a:ea typeface="Calibri"/>
                <a:cs typeface="Arial" panose="020B0604020202020204" pitchFamily="34" charset="0"/>
              </a:rPr>
              <a:t>Unsure</a:t>
            </a:r>
            <a:endParaRPr lang="en-US" sz="1200" b="1" dirty="0">
              <a:latin typeface="Arial" panose="020B0604020202020204" pitchFamily="34" charset="0"/>
              <a:cs typeface="Arial" panose="020B0604020202020204" pitchFamily="34" charset="0"/>
            </a:endParaRPr>
          </a:p>
        </p:txBody>
      </p:sp>
      <p:sp>
        <p:nvSpPr>
          <p:cNvPr id="55" name="Rectangle 54"/>
          <p:cNvSpPr/>
          <p:nvPr/>
        </p:nvSpPr>
        <p:spPr>
          <a:xfrm>
            <a:off x="5532555" y="5146242"/>
            <a:ext cx="1496869" cy="461665"/>
          </a:xfrm>
          <a:prstGeom prst="rect">
            <a:avLst/>
          </a:prstGeom>
        </p:spPr>
        <p:txBody>
          <a:bodyPr wrap="square">
            <a:spAutoFit/>
          </a:bodyPr>
          <a:lstStyle/>
          <a:p>
            <a:pPr algn="ctr"/>
            <a:r>
              <a:rPr lang="en-US" sz="1200" b="1" dirty="0" smtClean="0">
                <a:solidFill>
                  <a:srgbClr val="000000"/>
                </a:solidFill>
                <a:latin typeface="Arial" panose="020B0604020202020204" pitchFamily="34" charset="0"/>
                <a:ea typeface="Calibri"/>
                <a:cs typeface="Arial" panose="020B0604020202020204" pitchFamily="34" charset="0"/>
              </a:rPr>
              <a:t>None of the above</a:t>
            </a:r>
            <a:endParaRPr lang="en-US" sz="1200" b="1" dirty="0">
              <a:latin typeface="Arial" panose="020B0604020202020204" pitchFamily="34" charset="0"/>
              <a:cs typeface="Arial" panose="020B0604020202020204" pitchFamily="34" charset="0"/>
            </a:endParaRPr>
          </a:p>
        </p:txBody>
      </p:sp>
      <p:sp>
        <p:nvSpPr>
          <p:cNvPr id="56" name="Rectangle 55"/>
          <p:cNvSpPr/>
          <p:nvPr/>
        </p:nvSpPr>
        <p:spPr>
          <a:xfrm>
            <a:off x="83490" y="6417581"/>
            <a:ext cx="7033137" cy="338554"/>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Germany Respondents. </a:t>
            </a:r>
            <a:r>
              <a:rPr lang="pt-BR" sz="800" dirty="0">
                <a:solidFill>
                  <a:schemeClr val="tx1"/>
                </a:solidFill>
                <a:latin typeface="Arial" panose="020B0604020202020204" pitchFamily="34" charset="0"/>
                <a:cs typeface="Arial" panose="020B0604020202020204" pitchFamily="34" charset="0"/>
              </a:rPr>
              <a:t>Males: 18-39 (n=80), 40-64 (n=157), 65+ (n=174); Females: 18-39 (n=80), 40-64 (n=163), 65+ (n=148)</a:t>
            </a:r>
            <a:endParaRPr lang="en-US" sz="800" dirty="0" smtClean="0">
              <a:solidFill>
                <a:schemeClr val="tx1"/>
              </a:solidFill>
              <a:latin typeface="Arial" panose="020B0604020202020204" pitchFamily="34" charset="0"/>
              <a:cs typeface="Arial" panose="020B0604020202020204" pitchFamily="34" charset="0"/>
            </a:endParaRPr>
          </a:p>
          <a:p>
            <a:r>
              <a:rPr lang="en-US" sz="800" dirty="0" smtClean="0">
                <a:solidFill>
                  <a:schemeClr val="tx1"/>
                </a:solidFill>
                <a:latin typeface="Arial" panose="020B0604020202020204" pitchFamily="34" charset="0"/>
                <a:cs typeface="Arial" panose="020B0604020202020204" pitchFamily="34" charset="0"/>
              </a:rPr>
              <a:t>Q3</a:t>
            </a:r>
            <a:r>
              <a:rPr lang="en-US" sz="800" dirty="0">
                <a:solidFill>
                  <a:schemeClr val="tx1"/>
                </a:solidFill>
                <a:latin typeface="Arial" panose="020B0604020202020204" pitchFamily="34" charset="0"/>
                <a:cs typeface="Arial" panose="020B0604020202020204" pitchFamily="34" charset="0"/>
              </a:rPr>
              <a:t>. Which of the following phrases best describes the underlying cause of a deep vein thrombosis?  (select one)</a:t>
            </a:r>
          </a:p>
        </p:txBody>
      </p:sp>
      <p:sp>
        <p:nvSpPr>
          <p:cNvPr id="58" name="Title 1"/>
          <p:cNvSpPr txBox="1">
            <a:spLocks/>
          </p:cNvSpPr>
          <p:nvPr/>
        </p:nvSpPr>
        <p:spPr>
          <a:xfrm>
            <a:off x="121565" y="780504"/>
            <a:ext cx="8988948"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pPr algn="ctr"/>
            <a:r>
              <a:rPr lang="en-US" sz="2400" kern="0" dirty="0" smtClean="0"/>
              <a:t>Perceived Underlying Cause of a </a:t>
            </a:r>
          </a:p>
          <a:p>
            <a:pPr algn="ctr"/>
            <a:r>
              <a:rPr lang="en-US" sz="2400" kern="0" dirty="0" smtClean="0"/>
              <a:t>Deep Vein Thrombosis</a:t>
            </a:r>
            <a:endParaRPr lang="en-US" sz="2400" kern="0" dirty="0"/>
          </a:p>
        </p:txBody>
      </p:sp>
      <p:sp>
        <p:nvSpPr>
          <p:cNvPr id="60" name="TextBox 59"/>
          <p:cNvSpPr txBox="1"/>
          <p:nvPr/>
        </p:nvSpPr>
        <p:spPr>
          <a:xfrm>
            <a:off x="182635" y="490002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1" name="TextBox 60"/>
          <p:cNvSpPr txBox="1"/>
          <p:nvPr/>
        </p:nvSpPr>
        <p:spPr>
          <a:xfrm>
            <a:off x="757082" y="489727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2" name="TextBox 61"/>
          <p:cNvSpPr txBox="1"/>
          <p:nvPr/>
        </p:nvSpPr>
        <p:spPr>
          <a:xfrm>
            <a:off x="1322922" y="4897270"/>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3" name="TextBox 62"/>
          <p:cNvSpPr txBox="1"/>
          <p:nvPr/>
        </p:nvSpPr>
        <p:spPr>
          <a:xfrm>
            <a:off x="1900312" y="490002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4" name="TextBox 63"/>
          <p:cNvSpPr txBox="1"/>
          <p:nvPr/>
        </p:nvSpPr>
        <p:spPr>
          <a:xfrm>
            <a:off x="2474759" y="489727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5" name="TextBox 64"/>
          <p:cNvSpPr txBox="1"/>
          <p:nvPr/>
        </p:nvSpPr>
        <p:spPr>
          <a:xfrm>
            <a:off x="3040599" y="4897270"/>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6" name="TextBox 65"/>
          <p:cNvSpPr txBox="1"/>
          <p:nvPr/>
        </p:nvSpPr>
        <p:spPr>
          <a:xfrm>
            <a:off x="3600058" y="4900020"/>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7" name="TextBox 66"/>
          <p:cNvSpPr txBox="1"/>
          <p:nvPr/>
        </p:nvSpPr>
        <p:spPr>
          <a:xfrm>
            <a:off x="4174505" y="4897270"/>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8" name="TextBox 67"/>
          <p:cNvSpPr txBox="1"/>
          <p:nvPr/>
        </p:nvSpPr>
        <p:spPr>
          <a:xfrm>
            <a:off x="4740345" y="4897269"/>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9" name="TextBox 68"/>
          <p:cNvSpPr txBox="1"/>
          <p:nvPr/>
        </p:nvSpPr>
        <p:spPr>
          <a:xfrm>
            <a:off x="5284243" y="4900019"/>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0" name="TextBox 69"/>
          <p:cNvSpPr txBox="1"/>
          <p:nvPr/>
        </p:nvSpPr>
        <p:spPr>
          <a:xfrm>
            <a:off x="5858690" y="4897269"/>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1" name="TextBox 70"/>
          <p:cNvSpPr txBox="1"/>
          <p:nvPr/>
        </p:nvSpPr>
        <p:spPr>
          <a:xfrm>
            <a:off x="6424530" y="4897268"/>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2" name="TextBox 71"/>
          <p:cNvSpPr txBox="1"/>
          <p:nvPr/>
        </p:nvSpPr>
        <p:spPr>
          <a:xfrm>
            <a:off x="6976954" y="4897258"/>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3" name="TextBox 72"/>
          <p:cNvSpPr txBox="1"/>
          <p:nvPr/>
        </p:nvSpPr>
        <p:spPr>
          <a:xfrm>
            <a:off x="7551401" y="4894508"/>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4" name="TextBox 73"/>
          <p:cNvSpPr txBox="1"/>
          <p:nvPr/>
        </p:nvSpPr>
        <p:spPr>
          <a:xfrm>
            <a:off x="8117241" y="4894507"/>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grpSp>
        <p:nvGrpSpPr>
          <p:cNvPr id="81" name="Group 80"/>
          <p:cNvGrpSpPr/>
          <p:nvPr/>
        </p:nvGrpSpPr>
        <p:grpSpPr>
          <a:xfrm>
            <a:off x="3056335" y="2250240"/>
            <a:ext cx="3405158" cy="594165"/>
            <a:chOff x="2280360" y="5913546"/>
            <a:chExt cx="3405158" cy="594165"/>
          </a:xfrm>
        </p:grpSpPr>
        <p:sp>
          <p:nvSpPr>
            <p:cNvPr id="83" name="Rounded Rectangle 82"/>
            <p:cNvSpPr/>
            <p:nvPr/>
          </p:nvSpPr>
          <p:spPr bwMode="auto">
            <a:xfrm>
              <a:off x="2280360" y="5913546"/>
              <a:ext cx="3069769" cy="589760"/>
            </a:xfrm>
            <a:prstGeom prst="roundRect">
              <a:avLst/>
            </a:prstGeom>
            <a:solidFill>
              <a:schemeClr val="bg1"/>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nvGrpSpPr>
            <p:cNvPr id="84" name="Group 83"/>
            <p:cNvGrpSpPr/>
            <p:nvPr/>
          </p:nvGrpSpPr>
          <p:grpSpPr>
            <a:xfrm>
              <a:off x="3955289" y="5967786"/>
              <a:ext cx="486337" cy="486337"/>
              <a:chOff x="446183" y="3574608"/>
              <a:chExt cx="838200" cy="838200"/>
            </a:xfrm>
          </p:grpSpPr>
          <p:sp>
            <p:nvSpPr>
              <p:cNvPr id="90" name="Oval 89"/>
              <p:cNvSpPr/>
              <p:nvPr/>
            </p:nvSpPr>
            <p:spPr>
              <a:xfrm>
                <a:off x="446183" y="3574608"/>
                <a:ext cx="838200" cy="838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91" name="Freeform 5"/>
              <p:cNvSpPr>
                <a:spLocks noEditPoints="1"/>
              </p:cNvSpPr>
              <p:nvPr/>
            </p:nvSpPr>
            <p:spPr bwMode="auto">
              <a:xfrm>
                <a:off x="711994" y="3661857"/>
                <a:ext cx="316706" cy="675640"/>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dirty="0"/>
              </a:p>
            </p:txBody>
          </p:sp>
        </p:grpSp>
        <p:grpSp>
          <p:nvGrpSpPr>
            <p:cNvPr id="85" name="Group 84"/>
            <p:cNvGrpSpPr/>
            <p:nvPr/>
          </p:nvGrpSpPr>
          <p:grpSpPr>
            <a:xfrm>
              <a:off x="2455070" y="5991813"/>
              <a:ext cx="486337" cy="486337"/>
              <a:chOff x="446183" y="4590288"/>
              <a:chExt cx="838200" cy="838200"/>
            </a:xfrm>
          </p:grpSpPr>
          <p:sp>
            <p:nvSpPr>
              <p:cNvPr id="88" name="Oval 87"/>
              <p:cNvSpPr/>
              <p:nvPr/>
            </p:nvSpPr>
            <p:spPr>
              <a:xfrm>
                <a:off x="446183" y="4590288"/>
                <a:ext cx="838200" cy="838200"/>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9" name="Freeform 9"/>
              <p:cNvSpPr>
                <a:spLocks noEditPoints="1"/>
              </p:cNvSpPr>
              <p:nvPr/>
            </p:nvSpPr>
            <p:spPr bwMode="auto">
              <a:xfrm>
                <a:off x="742950" y="4667250"/>
                <a:ext cx="255588" cy="692658"/>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sp>
          <p:nvSpPr>
            <p:cNvPr id="86" name="TextBox 85"/>
            <p:cNvSpPr txBox="1"/>
            <p:nvPr/>
          </p:nvSpPr>
          <p:spPr>
            <a:xfrm>
              <a:off x="2892829" y="5953713"/>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Blue bars</a:t>
              </a:r>
            </a:p>
            <a:p>
              <a:r>
                <a:rPr lang="en-US" sz="1000" b="1" dirty="0" smtClean="0">
                  <a:solidFill>
                    <a:schemeClr val="tx2"/>
                  </a:solidFill>
                  <a:latin typeface="Arial" panose="020B0604020202020204" pitchFamily="34" charset="0"/>
                  <a:cs typeface="Arial" panose="020B0604020202020204" pitchFamily="34" charset="0"/>
                </a:rPr>
                <a:t>Represent</a:t>
              </a:r>
            </a:p>
            <a:p>
              <a:r>
                <a:rPr lang="en-US" sz="1000" b="1" dirty="0" smtClean="0">
                  <a:solidFill>
                    <a:schemeClr val="tx2"/>
                  </a:solidFill>
                  <a:latin typeface="Arial" panose="020B0604020202020204" pitchFamily="34" charset="0"/>
                  <a:cs typeface="Arial" panose="020B0604020202020204" pitchFamily="34" charset="0"/>
                </a:rPr>
                <a:t>Males</a:t>
              </a:r>
              <a:endParaRPr lang="en-US" sz="1000" b="1" dirty="0">
                <a:solidFill>
                  <a:schemeClr val="tx2"/>
                </a:solidFill>
                <a:latin typeface="Arial" panose="020B0604020202020204" pitchFamily="34" charset="0"/>
                <a:cs typeface="Arial" panose="020B0604020202020204" pitchFamily="34" charset="0"/>
              </a:endParaRPr>
            </a:p>
          </p:txBody>
        </p:sp>
        <p:sp>
          <p:nvSpPr>
            <p:cNvPr id="87" name="TextBox 86"/>
            <p:cNvSpPr txBox="1"/>
            <p:nvPr/>
          </p:nvSpPr>
          <p:spPr>
            <a:xfrm>
              <a:off x="4446987" y="5942121"/>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Red bars</a:t>
              </a:r>
            </a:p>
            <a:p>
              <a:r>
                <a:rPr lang="en-US" sz="1000" b="1" dirty="0" smtClean="0">
                  <a:solidFill>
                    <a:schemeClr val="tx2"/>
                  </a:solidFill>
                  <a:latin typeface="Arial" panose="020B0604020202020204" pitchFamily="34" charset="0"/>
                  <a:cs typeface="Arial" panose="020B0604020202020204" pitchFamily="34" charset="0"/>
                </a:rPr>
                <a:t>Represent Females</a:t>
              </a:r>
              <a:endParaRPr lang="en-US" sz="1000" b="1" dirty="0">
                <a:solidFill>
                  <a:schemeClr val="tx2"/>
                </a:solidFill>
                <a:latin typeface="Arial" panose="020B0604020202020204" pitchFamily="34" charset="0"/>
                <a:cs typeface="Arial" panose="020B0604020202020204" pitchFamily="34" charset="0"/>
              </a:endParaRPr>
            </a:p>
          </p:txBody>
        </p:sp>
      </p:grpSp>
      <p:pic>
        <p:nvPicPr>
          <p:cNvPr id="42" name="Picture 4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335501" y="111401"/>
            <a:ext cx="612648" cy="612648"/>
          </a:xfrm>
          <a:prstGeom prst="rect">
            <a:avLst/>
          </a:prstGeom>
        </p:spPr>
      </p:pic>
      <p:grpSp>
        <p:nvGrpSpPr>
          <p:cNvPr id="43" name="Group 42"/>
          <p:cNvGrpSpPr/>
          <p:nvPr/>
        </p:nvGrpSpPr>
        <p:grpSpPr>
          <a:xfrm>
            <a:off x="284201" y="5016843"/>
            <a:ext cx="1717591" cy="246221"/>
            <a:chOff x="284203" y="5016843"/>
            <a:chExt cx="1717591" cy="246221"/>
          </a:xfrm>
        </p:grpSpPr>
        <p:sp>
          <p:nvSpPr>
            <p:cNvPr id="44" name="TextBox 43"/>
            <p:cNvSpPr txBox="1"/>
            <p:nvPr/>
          </p:nvSpPr>
          <p:spPr>
            <a:xfrm>
              <a:off x="284203"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A</a:t>
              </a:r>
              <a:endParaRPr lang="en-US" sz="1000" dirty="0">
                <a:solidFill>
                  <a:schemeClr val="tx1"/>
                </a:solidFill>
                <a:latin typeface="Arial" pitchFamily="34" charset="0"/>
                <a:cs typeface="Arial" pitchFamily="34" charset="0"/>
              </a:endParaRPr>
            </a:p>
          </p:txBody>
        </p:sp>
        <p:sp>
          <p:nvSpPr>
            <p:cNvPr id="45" name="TextBox 44"/>
            <p:cNvSpPr txBox="1"/>
            <p:nvPr/>
          </p:nvSpPr>
          <p:spPr>
            <a:xfrm>
              <a:off x="49426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B</a:t>
              </a:r>
              <a:endParaRPr lang="en-US" sz="1000" dirty="0">
                <a:solidFill>
                  <a:schemeClr val="tx1"/>
                </a:solidFill>
                <a:latin typeface="Arial" pitchFamily="34" charset="0"/>
                <a:cs typeface="Arial" pitchFamily="34" charset="0"/>
              </a:endParaRPr>
            </a:p>
          </p:txBody>
        </p:sp>
        <p:sp>
          <p:nvSpPr>
            <p:cNvPr id="46" name="TextBox 45"/>
            <p:cNvSpPr txBox="1"/>
            <p:nvPr/>
          </p:nvSpPr>
          <p:spPr>
            <a:xfrm>
              <a:off x="840257"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C</a:t>
              </a:r>
              <a:endParaRPr lang="en-US" sz="1000" dirty="0">
                <a:solidFill>
                  <a:schemeClr val="tx1"/>
                </a:solidFill>
                <a:latin typeface="Arial" pitchFamily="34" charset="0"/>
                <a:cs typeface="Arial" pitchFamily="34" charset="0"/>
              </a:endParaRPr>
            </a:p>
          </p:txBody>
        </p:sp>
        <p:sp>
          <p:nvSpPr>
            <p:cNvPr id="47" name="TextBox 46"/>
            <p:cNvSpPr txBox="1"/>
            <p:nvPr/>
          </p:nvSpPr>
          <p:spPr>
            <a:xfrm>
              <a:off x="1025609"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D</a:t>
              </a:r>
              <a:endParaRPr lang="en-US" sz="1000" dirty="0">
                <a:solidFill>
                  <a:schemeClr val="tx1"/>
                </a:solidFill>
                <a:latin typeface="Arial" pitchFamily="34" charset="0"/>
                <a:cs typeface="Arial" pitchFamily="34" charset="0"/>
              </a:endParaRPr>
            </a:p>
          </p:txBody>
        </p:sp>
        <p:sp>
          <p:nvSpPr>
            <p:cNvPr id="48" name="TextBox 47"/>
            <p:cNvSpPr txBox="1"/>
            <p:nvPr/>
          </p:nvSpPr>
          <p:spPr>
            <a:xfrm>
              <a:off x="137159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E</a:t>
              </a:r>
              <a:endParaRPr lang="en-US" sz="1000" dirty="0">
                <a:solidFill>
                  <a:schemeClr val="tx1"/>
                </a:solidFill>
                <a:latin typeface="Arial" pitchFamily="34" charset="0"/>
                <a:cs typeface="Arial" pitchFamily="34" charset="0"/>
              </a:endParaRPr>
            </a:p>
          </p:txBody>
        </p:sp>
        <p:sp>
          <p:nvSpPr>
            <p:cNvPr id="51" name="TextBox 50"/>
            <p:cNvSpPr txBox="1"/>
            <p:nvPr/>
          </p:nvSpPr>
          <p:spPr>
            <a:xfrm>
              <a:off x="1544594"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F</a:t>
              </a:r>
              <a:endParaRPr lang="en-US" sz="1000" dirty="0">
                <a:solidFill>
                  <a:schemeClr val="tx1"/>
                </a:solidFill>
                <a:latin typeface="Arial" pitchFamily="34" charset="0"/>
                <a:cs typeface="Arial" pitchFamily="34" charset="0"/>
              </a:endParaRPr>
            </a:p>
          </p:txBody>
        </p:sp>
      </p:grpSp>
      <p:grpSp>
        <p:nvGrpSpPr>
          <p:cNvPr id="52" name="Group 51"/>
          <p:cNvGrpSpPr/>
          <p:nvPr/>
        </p:nvGrpSpPr>
        <p:grpSpPr>
          <a:xfrm>
            <a:off x="1989434" y="5016843"/>
            <a:ext cx="1717591" cy="246221"/>
            <a:chOff x="284203" y="5016843"/>
            <a:chExt cx="1717591" cy="246221"/>
          </a:xfrm>
        </p:grpSpPr>
        <p:sp>
          <p:nvSpPr>
            <p:cNvPr id="57" name="TextBox 56"/>
            <p:cNvSpPr txBox="1"/>
            <p:nvPr/>
          </p:nvSpPr>
          <p:spPr>
            <a:xfrm>
              <a:off x="284203"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A</a:t>
              </a:r>
              <a:endParaRPr lang="en-US" sz="1000" dirty="0">
                <a:solidFill>
                  <a:schemeClr val="tx1"/>
                </a:solidFill>
                <a:latin typeface="Arial" pitchFamily="34" charset="0"/>
                <a:cs typeface="Arial" pitchFamily="34" charset="0"/>
              </a:endParaRPr>
            </a:p>
          </p:txBody>
        </p:sp>
        <p:sp>
          <p:nvSpPr>
            <p:cNvPr id="59" name="TextBox 58"/>
            <p:cNvSpPr txBox="1"/>
            <p:nvPr/>
          </p:nvSpPr>
          <p:spPr>
            <a:xfrm>
              <a:off x="49426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B</a:t>
              </a:r>
              <a:endParaRPr lang="en-US" sz="1000" dirty="0">
                <a:solidFill>
                  <a:schemeClr val="tx1"/>
                </a:solidFill>
                <a:latin typeface="Arial" pitchFamily="34" charset="0"/>
                <a:cs typeface="Arial" pitchFamily="34" charset="0"/>
              </a:endParaRPr>
            </a:p>
          </p:txBody>
        </p:sp>
        <p:sp>
          <p:nvSpPr>
            <p:cNvPr id="80" name="TextBox 79"/>
            <p:cNvSpPr txBox="1"/>
            <p:nvPr/>
          </p:nvSpPr>
          <p:spPr>
            <a:xfrm>
              <a:off x="840257"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C</a:t>
              </a:r>
              <a:endParaRPr lang="en-US" sz="1000" dirty="0">
                <a:solidFill>
                  <a:schemeClr val="tx1"/>
                </a:solidFill>
                <a:latin typeface="Arial" pitchFamily="34" charset="0"/>
                <a:cs typeface="Arial" pitchFamily="34" charset="0"/>
              </a:endParaRPr>
            </a:p>
          </p:txBody>
        </p:sp>
        <p:sp>
          <p:nvSpPr>
            <p:cNvPr id="82" name="TextBox 81"/>
            <p:cNvSpPr txBox="1"/>
            <p:nvPr/>
          </p:nvSpPr>
          <p:spPr>
            <a:xfrm>
              <a:off x="1025609"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D</a:t>
              </a:r>
              <a:endParaRPr lang="en-US" sz="1000" dirty="0">
                <a:solidFill>
                  <a:schemeClr val="tx1"/>
                </a:solidFill>
                <a:latin typeface="Arial" pitchFamily="34" charset="0"/>
                <a:cs typeface="Arial" pitchFamily="34" charset="0"/>
              </a:endParaRPr>
            </a:p>
          </p:txBody>
        </p:sp>
        <p:sp>
          <p:nvSpPr>
            <p:cNvPr id="92" name="TextBox 91"/>
            <p:cNvSpPr txBox="1"/>
            <p:nvPr/>
          </p:nvSpPr>
          <p:spPr>
            <a:xfrm>
              <a:off x="137159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E</a:t>
              </a:r>
              <a:endParaRPr lang="en-US" sz="1000" dirty="0">
                <a:solidFill>
                  <a:schemeClr val="tx1"/>
                </a:solidFill>
                <a:latin typeface="Arial" pitchFamily="34" charset="0"/>
                <a:cs typeface="Arial" pitchFamily="34" charset="0"/>
              </a:endParaRPr>
            </a:p>
          </p:txBody>
        </p:sp>
        <p:sp>
          <p:nvSpPr>
            <p:cNvPr id="93" name="TextBox 92"/>
            <p:cNvSpPr txBox="1"/>
            <p:nvPr/>
          </p:nvSpPr>
          <p:spPr>
            <a:xfrm>
              <a:off x="1544594"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F</a:t>
              </a:r>
              <a:endParaRPr lang="en-US" sz="1000" dirty="0">
                <a:solidFill>
                  <a:schemeClr val="tx1"/>
                </a:solidFill>
                <a:latin typeface="Arial" pitchFamily="34" charset="0"/>
                <a:cs typeface="Arial" pitchFamily="34" charset="0"/>
              </a:endParaRPr>
            </a:p>
          </p:txBody>
        </p:sp>
      </p:grpSp>
      <p:grpSp>
        <p:nvGrpSpPr>
          <p:cNvPr id="94" name="Group 93"/>
          <p:cNvGrpSpPr/>
          <p:nvPr/>
        </p:nvGrpSpPr>
        <p:grpSpPr>
          <a:xfrm>
            <a:off x="3719380" y="5016843"/>
            <a:ext cx="1717591" cy="246221"/>
            <a:chOff x="284203" y="5016843"/>
            <a:chExt cx="1717591" cy="246221"/>
          </a:xfrm>
        </p:grpSpPr>
        <p:sp>
          <p:nvSpPr>
            <p:cNvPr id="95" name="TextBox 94"/>
            <p:cNvSpPr txBox="1"/>
            <p:nvPr/>
          </p:nvSpPr>
          <p:spPr>
            <a:xfrm>
              <a:off x="284203"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A</a:t>
              </a:r>
              <a:endParaRPr lang="en-US" sz="1000" dirty="0">
                <a:solidFill>
                  <a:schemeClr val="tx1"/>
                </a:solidFill>
                <a:latin typeface="Arial" pitchFamily="34" charset="0"/>
                <a:cs typeface="Arial" pitchFamily="34" charset="0"/>
              </a:endParaRPr>
            </a:p>
          </p:txBody>
        </p:sp>
        <p:sp>
          <p:nvSpPr>
            <p:cNvPr id="96" name="TextBox 95"/>
            <p:cNvSpPr txBox="1"/>
            <p:nvPr/>
          </p:nvSpPr>
          <p:spPr>
            <a:xfrm>
              <a:off x="49426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B</a:t>
              </a:r>
              <a:endParaRPr lang="en-US" sz="1000" dirty="0">
                <a:solidFill>
                  <a:schemeClr val="tx1"/>
                </a:solidFill>
                <a:latin typeface="Arial" pitchFamily="34" charset="0"/>
                <a:cs typeface="Arial" pitchFamily="34" charset="0"/>
              </a:endParaRPr>
            </a:p>
          </p:txBody>
        </p:sp>
        <p:sp>
          <p:nvSpPr>
            <p:cNvPr id="97" name="TextBox 96"/>
            <p:cNvSpPr txBox="1"/>
            <p:nvPr/>
          </p:nvSpPr>
          <p:spPr>
            <a:xfrm>
              <a:off x="840257"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C</a:t>
              </a:r>
              <a:endParaRPr lang="en-US" sz="1000" dirty="0">
                <a:solidFill>
                  <a:schemeClr val="tx1"/>
                </a:solidFill>
                <a:latin typeface="Arial" pitchFamily="34" charset="0"/>
                <a:cs typeface="Arial" pitchFamily="34" charset="0"/>
              </a:endParaRPr>
            </a:p>
          </p:txBody>
        </p:sp>
        <p:sp>
          <p:nvSpPr>
            <p:cNvPr id="98" name="TextBox 97"/>
            <p:cNvSpPr txBox="1"/>
            <p:nvPr/>
          </p:nvSpPr>
          <p:spPr>
            <a:xfrm>
              <a:off x="1025609"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D</a:t>
              </a:r>
              <a:endParaRPr lang="en-US" sz="1000" dirty="0">
                <a:solidFill>
                  <a:schemeClr val="tx1"/>
                </a:solidFill>
                <a:latin typeface="Arial" pitchFamily="34" charset="0"/>
                <a:cs typeface="Arial" pitchFamily="34" charset="0"/>
              </a:endParaRPr>
            </a:p>
          </p:txBody>
        </p:sp>
        <p:sp>
          <p:nvSpPr>
            <p:cNvPr id="99" name="TextBox 98"/>
            <p:cNvSpPr txBox="1"/>
            <p:nvPr/>
          </p:nvSpPr>
          <p:spPr>
            <a:xfrm>
              <a:off x="137159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E</a:t>
              </a:r>
              <a:endParaRPr lang="en-US" sz="1000" dirty="0">
                <a:solidFill>
                  <a:schemeClr val="tx1"/>
                </a:solidFill>
                <a:latin typeface="Arial" pitchFamily="34" charset="0"/>
                <a:cs typeface="Arial" pitchFamily="34" charset="0"/>
              </a:endParaRPr>
            </a:p>
          </p:txBody>
        </p:sp>
        <p:sp>
          <p:nvSpPr>
            <p:cNvPr id="100" name="TextBox 99"/>
            <p:cNvSpPr txBox="1"/>
            <p:nvPr/>
          </p:nvSpPr>
          <p:spPr>
            <a:xfrm>
              <a:off x="1544594"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F</a:t>
              </a:r>
              <a:endParaRPr lang="en-US" sz="1000" dirty="0">
                <a:solidFill>
                  <a:schemeClr val="tx1"/>
                </a:solidFill>
                <a:latin typeface="Arial" pitchFamily="34" charset="0"/>
                <a:cs typeface="Arial" pitchFamily="34" charset="0"/>
              </a:endParaRPr>
            </a:p>
          </p:txBody>
        </p:sp>
      </p:grpSp>
      <p:grpSp>
        <p:nvGrpSpPr>
          <p:cNvPr id="101" name="Group 100"/>
          <p:cNvGrpSpPr/>
          <p:nvPr/>
        </p:nvGrpSpPr>
        <p:grpSpPr>
          <a:xfrm>
            <a:off x="5399899" y="5016843"/>
            <a:ext cx="1717591" cy="246221"/>
            <a:chOff x="284203" y="5016843"/>
            <a:chExt cx="1717591" cy="246221"/>
          </a:xfrm>
        </p:grpSpPr>
        <p:sp>
          <p:nvSpPr>
            <p:cNvPr id="102" name="TextBox 101"/>
            <p:cNvSpPr txBox="1"/>
            <p:nvPr/>
          </p:nvSpPr>
          <p:spPr>
            <a:xfrm>
              <a:off x="284203"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A</a:t>
              </a:r>
              <a:endParaRPr lang="en-US" sz="1000" dirty="0">
                <a:solidFill>
                  <a:schemeClr val="tx1"/>
                </a:solidFill>
                <a:latin typeface="Arial" pitchFamily="34" charset="0"/>
                <a:cs typeface="Arial" pitchFamily="34" charset="0"/>
              </a:endParaRPr>
            </a:p>
          </p:txBody>
        </p:sp>
        <p:sp>
          <p:nvSpPr>
            <p:cNvPr id="103" name="TextBox 102"/>
            <p:cNvSpPr txBox="1"/>
            <p:nvPr/>
          </p:nvSpPr>
          <p:spPr>
            <a:xfrm>
              <a:off x="49426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B</a:t>
              </a:r>
              <a:endParaRPr lang="en-US" sz="1000" dirty="0">
                <a:solidFill>
                  <a:schemeClr val="tx1"/>
                </a:solidFill>
                <a:latin typeface="Arial" pitchFamily="34" charset="0"/>
                <a:cs typeface="Arial" pitchFamily="34" charset="0"/>
              </a:endParaRPr>
            </a:p>
          </p:txBody>
        </p:sp>
        <p:sp>
          <p:nvSpPr>
            <p:cNvPr id="104" name="TextBox 103"/>
            <p:cNvSpPr txBox="1"/>
            <p:nvPr/>
          </p:nvSpPr>
          <p:spPr>
            <a:xfrm>
              <a:off x="840257"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C</a:t>
              </a:r>
              <a:endParaRPr lang="en-US" sz="1000" dirty="0">
                <a:solidFill>
                  <a:schemeClr val="tx1"/>
                </a:solidFill>
                <a:latin typeface="Arial" pitchFamily="34" charset="0"/>
                <a:cs typeface="Arial" pitchFamily="34" charset="0"/>
              </a:endParaRPr>
            </a:p>
          </p:txBody>
        </p:sp>
        <p:sp>
          <p:nvSpPr>
            <p:cNvPr id="105" name="TextBox 104"/>
            <p:cNvSpPr txBox="1"/>
            <p:nvPr/>
          </p:nvSpPr>
          <p:spPr>
            <a:xfrm>
              <a:off x="1025609"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D</a:t>
              </a:r>
              <a:endParaRPr lang="en-US" sz="1000" dirty="0">
                <a:solidFill>
                  <a:schemeClr val="tx1"/>
                </a:solidFill>
                <a:latin typeface="Arial" pitchFamily="34" charset="0"/>
                <a:cs typeface="Arial" pitchFamily="34" charset="0"/>
              </a:endParaRPr>
            </a:p>
          </p:txBody>
        </p:sp>
        <p:sp>
          <p:nvSpPr>
            <p:cNvPr id="106" name="TextBox 105"/>
            <p:cNvSpPr txBox="1"/>
            <p:nvPr/>
          </p:nvSpPr>
          <p:spPr>
            <a:xfrm>
              <a:off x="137159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E</a:t>
              </a:r>
              <a:endParaRPr lang="en-US" sz="1000" dirty="0">
                <a:solidFill>
                  <a:schemeClr val="tx1"/>
                </a:solidFill>
                <a:latin typeface="Arial" pitchFamily="34" charset="0"/>
                <a:cs typeface="Arial" pitchFamily="34" charset="0"/>
              </a:endParaRPr>
            </a:p>
          </p:txBody>
        </p:sp>
        <p:sp>
          <p:nvSpPr>
            <p:cNvPr id="107" name="TextBox 106"/>
            <p:cNvSpPr txBox="1"/>
            <p:nvPr/>
          </p:nvSpPr>
          <p:spPr>
            <a:xfrm>
              <a:off x="1544594"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F</a:t>
              </a:r>
              <a:endParaRPr lang="en-US" sz="1000" dirty="0">
                <a:solidFill>
                  <a:schemeClr val="tx1"/>
                </a:solidFill>
                <a:latin typeface="Arial" pitchFamily="34" charset="0"/>
                <a:cs typeface="Arial" pitchFamily="34" charset="0"/>
              </a:endParaRPr>
            </a:p>
          </p:txBody>
        </p:sp>
      </p:grpSp>
      <p:grpSp>
        <p:nvGrpSpPr>
          <p:cNvPr id="108" name="Group 107"/>
          <p:cNvGrpSpPr/>
          <p:nvPr/>
        </p:nvGrpSpPr>
        <p:grpSpPr>
          <a:xfrm>
            <a:off x="7105131" y="5016843"/>
            <a:ext cx="1717591" cy="246221"/>
            <a:chOff x="284203" y="5016843"/>
            <a:chExt cx="1717591" cy="246221"/>
          </a:xfrm>
        </p:grpSpPr>
        <p:sp>
          <p:nvSpPr>
            <p:cNvPr id="109" name="TextBox 108"/>
            <p:cNvSpPr txBox="1"/>
            <p:nvPr/>
          </p:nvSpPr>
          <p:spPr>
            <a:xfrm>
              <a:off x="284203"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A</a:t>
              </a:r>
              <a:endParaRPr lang="en-US" sz="1000" dirty="0">
                <a:solidFill>
                  <a:schemeClr val="tx1"/>
                </a:solidFill>
                <a:latin typeface="Arial" pitchFamily="34" charset="0"/>
                <a:cs typeface="Arial" pitchFamily="34" charset="0"/>
              </a:endParaRPr>
            </a:p>
          </p:txBody>
        </p:sp>
        <p:sp>
          <p:nvSpPr>
            <p:cNvPr id="110" name="TextBox 109"/>
            <p:cNvSpPr txBox="1"/>
            <p:nvPr/>
          </p:nvSpPr>
          <p:spPr>
            <a:xfrm>
              <a:off x="49426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B</a:t>
              </a:r>
              <a:endParaRPr lang="en-US" sz="1000" dirty="0">
                <a:solidFill>
                  <a:schemeClr val="tx1"/>
                </a:solidFill>
                <a:latin typeface="Arial" pitchFamily="34" charset="0"/>
                <a:cs typeface="Arial" pitchFamily="34" charset="0"/>
              </a:endParaRPr>
            </a:p>
          </p:txBody>
        </p:sp>
        <p:sp>
          <p:nvSpPr>
            <p:cNvPr id="111" name="TextBox 110"/>
            <p:cNvSpPr txBox="1"/>
            <p:nvPr/>
          </p:nvSpPr>
          <p:spPr>
            <a:xfrm>
              <a:off x="840257"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C</a:t>
              </a:r>
              <a:endParaRPr lang="en-US" sz="1000" dirty="0">
                <a:solidFill>
                  <a:schemeClr val="tx1"/>
                </a:solidFill>
                <a:latin typeface="Arial" pitchFamily="34" charset="0"/>
                <a:cs typeface="Arial" pitchFamily="34" charset="0"/>
              </a:endParaRPr>
            </a:p>
          </p:txBody>
        </p:sp>
        <p:sp>
          <p:nvSpPr>
            <p:cNvPr id="112" name="TextBox 111"/>
            <p:cNvSpPr txBox="1"/>
            <p:nvPr/>
          </p:nvSpPr>
          <p:spPr>
            <a:xfrm>
              <a:off x="1025609"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D</a:t>
              </a:r>
              <a:endParaRPr lang="en-US" sz="1000" dirty="0">
                <a:solidFill>
                  <a:schemeClr val="tx1"/>
                </a:solidFill>
                <a:latin typeface="Arial" pitchFamily="34" charset="0"/>
                <a:cs typeface="Arial" pitchFamily="34" charset="0"/>
              </a:endParaRPr>
            </a:p>
          </p:txBody>
        </p:sp>
        <p:sp>
          <p:nvSpPr>
            <p:cNvPr id="113" name="TextBox 112"/>
            <p:cNvSpPr txBox="1"/>
            <p:nvPr/>
          </p:nvSpPr>
          <p:spPr>
            <a:xfrm>
              <a:off x="137159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E</a:t>
              </a:r>
              <a:endParaRPr lang="en-US" sz="1000" dirty="0">
                <a:solidFill>
                  <a:schemeClr val="tx1"/>
                </a:solidFill>
                <a:latin typeface="Arial" pitchFamily="34" charset="0"/>
                <a:cs typeface="Arial" pitchFamily="34" charset="0"/>
              </a:endParaRPr>
            </a:p>
          </p:txBody>
        </p:sp>
        <p:sp>
          <p:nvSpPr>
            <p:cNvPr id="114" name="TextBox 113"/>
            <p:cNvSpPr txBox="1"/>
            <p:nvPr/>
          </p:nvSpPr>
          <p:spPr>
            <a:xfrm>
              <a:off x="1544594"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F</a:t>
              </a:r>
              <a:endParaRPr lang="en-US" sz="1000" dirty="0">
                <a:solidFill>
                  <a:schemeClr val="tx1"/>
                </a:solidFill>
                <a:latin typeface="Arial" pitchFamily="34" charset="0"/>
                <a:cs typeface="Arial" pitchFamily="34" charset="0"/>
              </a:endParaRPr>
            </a:p>
          </p:txBody>
        </p:sp>
      </p:grpSp>
      <p:sp>
        <p:nvSpPr>
          <p:cNvPr id="4" name="Rectangle 3"/>
          <p:cNvSpPr/>
          <p:nvPr/>
        </p:nvSpPr>
        <p:spPr>
          <a:xfrm>
            <a:off x="4540342" y="4684577"/>
            <a:ext cx="333746" cy="215444"/>
          </a:xfrm>
          <a:prstGeom prst="rect">
            <a:avLst/>
          </a:prstGeom>
        </p:spPr>
        <p:txBody>
          <a:bodyPr wrap="none">
            <a:spAutoFit/>
          </a:bodyPr>
          <a:lstStyle/>
          <a:p>
            <a:pPr algn="ctr">
              <a:defRPr sz="800" b="0" i="0" u="none" strike="noStrike" kern="1200" baseline="0">
                <a:solidFill>
                  <a:srgbClr val="000000"/>
                </a:solidFill>
                <a:latin typeface="Arial" panose="020B0604020202020204" pitchFamily="34" charset="0"/>
                <a:ea typeface="+mn-ea"/>
                <a:cs typeface="Arial" panose="020B0604020202020204" pitchFamily="34" charset="0"/>
              </a:defRPr>
            </a:pPr>
            <a:r>
              <a:rPr lang="en-US" dirty="0" smtClean="0"/>
              <a:t>0%</a:t>
            </a:r>
            <a:endParaRPr lang="en-US" dirty="0"/>
          </a:p>
        </p:txBody>
      </p:sp>
    </p:spTree>
    <p:extLst>
      <p:ext uri="{BB962C8B-B14F-4D97-AF65-F5344CB8AC3E}">
        <p14:creationId xmlns:p14="http://schemas.microsoft.com/office/powerpoint/2010/main" val="1051849257"/>
      </p:ext>
    </p:extLst>
  </p:cSld>
  <p:clrMapOvr>
    <a:masterClrMapping/>
  </p:clrMapOvr>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109</a:t>
            </a:fld>
            <a:r>
              <a:rPr lang="en-US" smtClean="0"/>
              <a:t> -</a:t>
            </a:r>
            <a:endParaRPr lang="en-US"/>
          </a:p>
        </p:txBody>
      </p:sp>
      <p:cxnSp>
        <p:nvCxnSpPr>
          <p:cNvPr id="91" name="Straight Connector 90"/>
          <p:cNvCxnSpPr/>
          <p:nvPr/>
        </p:nvCxnSpPr>
        <p:spPr bwMode="auto">
          <a:xfrm>
            <a:off x="2901315" y="1171575"/>
            <a:ext cx="0" cy="4136157"/>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Straight Connector 91"/>
          <p:cNvCxnSpPr/>
          <p:nvPr/>
        </p:nvCxnSpPr>
        <p:spPr bwMode="auto">
          <a:xfrm>
            <a:off x="6035040" y="1171575"/>
            <a:ext cx="0" cy="4136157"/>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8" name="Title 1"/>
          <p:cNvSpPr txBox="1">
            <a:spLocks/>
          </p:cNvSpPr>
          <p:nvPr/>
        </p:nvSpPr>
        <p:spPr>
          <a:xfrm>
            <a:off x="139147" y="125380"/>
            <a:ext cx="8933291" cy="5715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Knowledge of Deep Vein Thrombosis Symptoms</a:t>
            </a:r>
            <a:endParaRPr lang="en-US" sz="2400" kern="0" dirty="0"/>
          </a:p>
        </p:txBody>
      </p:sp>
      <p:grpSp>
        <p:nvGrpSpPr>
          <p:cNvPr id="6" name="Group 5"/>
          <p:cNvGrpSpPr/>
          <p:nvPr/>
        </p:nvGrpSpPr>
        <p:grpSpPr>
          <a:xfrm>
            <a:off x="251348" y="1317774"/>
            <a:ext cx="2425176" cy="486337"/>
            <a:chOff x="251348" y="771956"/>
            <a:chExt cx="2425176" cy="486337"/>
          </a:xfrm>
        </p:grpSpPr>
        <p:sp>
          <p:nvSpPr>
            <p:cNvPr id="117" name="Rounded Rectangle 116"/>
            <p:cNvSpPr/>
            <p:nvPr/>
          </p:nvSpPr>
          <p:spPr bwMode="auto">
            <a:xfrm>
              <a:off x="251348"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86" name="TextBox 85"/>
            <p:cNvSpPr txBox="1"/>
            <p:nvPr/>
          </p:nvSpPr>
          <p:spPr>
            <a:xfrm>
              <a:off x="649761" y="857652"/>
              <a:ext cx="140987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Males (A)</a:t>
              </a:r>
              <a:endParaRPr lang="en-US" sz="1400" b="1" dirty="0">
                <a:solidFill>
                  <a:schemeClr val="tx2"/>
                </a:solidFill>
                <a:latin typeface="Arial" panose="020B0604020202020204" pitchFamily="34" charset="0"/>
                <a:cs typeface="Arial" panose="020B0604020202020204" pitchFamily="34" charset="0"/>
              </a:endParaRPr>
            </a:p>
          </p:txBody>
        </p:sp>
        <p:sp>
          <p:nvSpPr>
            <p:cNvPr id="80" name="Oval 79"/>
            <p:cNvSpPr/>
            <p:nvPr/>
          </p:nvSpPr>
          <p:spPr>
            <a:xfrm>
              <a:off x="2022544" y="771956"/>
              <a:ext cx="486337" cy="486337"/>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1" name="Freeform 9"/>
            <p:cNvSpPr>
              <a:spLocks noEditPoints="1"/>
            </p:cNvSpPr>
            <p:nvPr/>
          </p:nvSpPr>
          <p:spPr bwMode="auto">
            <a:xfrm>
              <a:off x="2194733" y="816611"/>
              <a:ext cx="148296" cy="401891"/>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grpSp>
        <p:nvGrpSpPr>
          <p:cNvPr id="9" name="Group 8"/>
          <p:cNvGrpSpPr/>
          <p:nvPr/>
        </p:nvGrpSpPr>
        <p:grpSpPr>
          <a:xfrm>
            <a:off x="3194574" y="1317774"/>
            <a:ext cx="2425176" cy="486337"/>
            <a:chOff x="3194574" y="780911"/>
            <a:chExt cx="2425176" cy="486337"/>
          </a:xfrm>
        </p:grpSpPr>
        <p:sp>
          <p:nvSpPr>
            <p:cNvPr id="152" name="Rounded Rectangle 151"/>
            <p:cNvSpPr/>
            <p:nvPr/>
          </p:nvSpPr>
          <p:spPr bwMode="auto">
            <a:xfrm>
              <a:off x="3194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89" name="TextBox 88"/>
            <p:cNvSpPr txBox="1"/>
            <p:nvPr/>
          </p:nvSpPr>
          <p:spPr>
            <a:xfrm>
              <a:off x="3238325" y="857652"/>
              <a:ext cx="234332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Females (B)</a:t>
              </a:r>
              <a:endParaRPr lang="en-US" sz="1400" b="1" dirty="0">
                <a:solidFill>
                  <a:schemeClr val="tx2"/>
                </a:solidFill>
                <a:latin typeface="Arial" panose="020B0604020202020204" pitchFamily="34" charset="0"/>
                <a:cs typeface="Arial" panose="020B0604020202020204" pitchFamily="34" charset="0"/>
              </a:endParaRPr>
            </a:p>
          </p:txBody>
        </p:sp>
        <p:sp>
          <p:nvSpPr>
            <p:cNvPr id="82" name="Oval 81"/>
            <p:cNvSpPr/>
            <p:nvPr/>
          </p:nvSpPr>
          <p:spPr>
            <a:xfrm>
              <a:off x="4977371" y="780911"/>
              <a:ext cx="486337" cy="486337"/>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3" name="Freeform 5"/>
            <p:cNvSpPr>
              <a:spLocks noEditPoints="1"/>
            </p:cNvSpPr>
            <p:nvPr/>
          </p:nvSpPr>
          <p:spPr bwMode="auto">
            <a:xfrm>
              <a:off x="5131599" y="831534"/>
              <a:ext cx="183758" cy="392017"/>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dirty="0"/>
            </a:p>
          </p:txBody>
        </p:sp>
      </p:grpSp>
      <p:grpSp>
        <p:nvGrpSpPr>
          <p:cNvPr id="10" name="Group 9"/>
          <p:cNvGrpSpPr/>
          <p:nvPr/>
        </p:nvGrpSpPr>
        <p:grpSpPr>
          <a:xfrm>
            <a:off x="6242574" y="1288817"/>
            <a:ext cx="2425176" cy="544250"/>
            <a:chOff x="6242574" y="755417"/>
            <a:chExt cx="2425176" cy="544250"/>
          </a:xfrm>
        </p:grpSpPr>
        <p:sp>
          <p:nvSpPr>
            <p:cNvPr id="153" name="Rounded Rectangle 152"/>
            <p:cNvSpPr/>
            <p:nvPr/>
          </p:nvSpPr>
          <p:spPr bwMode="auto">
            <a:xfrm>
              <a:off x="6242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90" name="TextBox 89"/>
            <p:cNvSpPr txBox="1"/>
            <p:nvPr/>
          </p:nvSpPr>
          <p:spPr>
            <a:xfrm>
              <a:off x="6343475" y="857652"/>
              <a:ext cx="222902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Locale</a:t>
              </a:r>
              <a:endParaRPr lang="en-US" sz="1400" b="1" dirty="0">
                <a:solidFill>
                  <a:schemeClr val="tx2"/>
                </a:solidFill>
                <a:latin typeface="Arial" panose="020B0604020202020204" pitchFamily="34" charset="0"/>
                <a:cs typeface="Arial" panose="020B0604020202020204" pitchFamily="34" charset="0"/>
              </a:endParaRPr>
            </a:p>
          </p:txBody>
        </p:sp>
        <p:grpSp>
          <p:nvGrpSpPr>
            <p:cNvPr id="84" name="Group 83"/>
            <p:cNvGrpSpPr/>
            <p:nvPr/>
          </p:nvGrpSpPr>
          <p:grpSpPr>
            <a:xfrm>
              <a:off x="7966980" y="755417"/>
              <a:ext cx="544250" cy="544250"/>
              <a:chOff x="5780183" y="381000"/>
              <a:chExt cx="838200" cy="838200"/>
            </a:xfrm>
          </p:grpSpPr>
          <p:sp>
            <p:nvSpPr>
              <p:cNvPr id="85" name="Oval 84"/>
              <p:cNvSpPr/>
              <p:nvPr/>
            </p:nvSpPr>
            <p:spPr>
              <a:xfrm>
                <a:off x="5780183" y="381000"/>
                <a:ext cx="838200" cy="83820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grpSp>
            <p:nvGrpSpPr>
              <p:cNvPr id="87" name="Group 86"/>
              <p:cNvGrpSpPr/>
              <p:nvPr/>
            </p:nvGrpSpPr>
            <p:grpSpPr>
              <a:xfrm>
                <a:off x="5854700" y="457200"/>
                <a:ext cx="685800" cy="685800"/>
                <a:chOff x="6265862" y="2439988"/>
                <a:chExt cx="1962150" cy="1962150"/>
              </a:xfrm>
              <a:solidFill>
                <a:schemeClr val="bg1"/>
              </a:solidFill>
            </p:grpSpPr>
            <p:sp>
              <p:nvSpPr>
                <p:cNvPr id="88" name="Freeform 5"/>
                <p:cNvSpPr>
                  <a:spLocks/>
                </p:cNvSpPr>
                <p:nvPr/>
              </p:nvSpPr>
              <p:spPr bwMode="auto">
                <a:xfrm>
                  <a:off x="7513637" y="2903538"/>
                  <a:ext cx="82550" cy="123825"/>
                </a:xfrm>
                <a:custGeom>
                  <a:avLst/>
                  <a:gdLst/>
                  <a:ahLst/>
                  <a:cxnLst>
                    <a:cxn ang="0">
                      <a:pos x="8" y="112"/>
                    </a:cxn>
                    <a:cxn ang="0">
                      <a:pos x="38" y="105"/>
                    </a:cxn>
                    <a:cxn ang="0">
                      <a:pos x="75" y="97"/>
                    </a:cxn>
                    <a:cxn ang="0">
                      <a:pos x="75" y="82"/>
                    </a:cxn>
                    <a:cxn ang="0">
                      <a:pos x="16" y="0"/>
                    </a:cxn>
                    <a:cxn ang="0">
                      <a:pos x="8" y="112"/>
                    </a:cxn>
                  </a:cxnLst>
                  <a:rect l="0" t="0" r="r" b="b"/>
                  <a:pathLst>
                    <a:path w="75" h="113">
                      <a:moveTo>
                        <a:pt x="8" y="112"/>
                      </a:moveTo>
                      <a:cubicBezTo>
                        <a:pt x="22" y="113"/>
                        <a:pt x="24" y="103"/>
                        <a:pt x="38" y="105"/>
                      </a:cubicBezTo>
                      <a:cubicBezTo>
                        <a:pt x="59" y="111"/>
                        <a:pt x="58" y="94"/>
                        <a:pt x="75" y="97"/>
                      </a:cubicBezTo>
                      <a:cubicBezTo>
                        <a:pt x="75" y="92"/>
                        <a:pt x="75" y="87"/>
                        <a:pt x="75" y="82"/>
                      </a:cubicBezTo>
                      <a:cubicBezTo>
                        <a:pt x="44" y="67"/>
                        <a:pt x="55" y="9"/>
                        <a:pt x="16" y="0"/>
                      </a:cubicBezTo>
                      <a:cubicBezTo>
                        <a:pt x="0" y="40"/>
                        <a:pt x="39" y="72"/>
                        <a:pt x="8" y="11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97" name="Freeform 6"/>
                <p:cNvSpPr>
                  <a:spLocks/>
                </p:cNvSpPr>
                <p:nvPr/>
              </p:nvSpPr>
              <p:spPr bwMode="auto">
                <a:xfrm>
                  <a:off x="7477125" y="2952750"/>
                  <a:ext cx="47625" cy="49213"/>
                </a:xfrm>
                <a:custGeom>
                  <a:avLst/>
                  <a:gdLst/>
                  <a:ahLst/>
                  <a:cxnLst>
                    <a:cxn ang="0">
                      <a:pos x="33" y="0"/>
                    </a:cxn>
                    <a:cxn ang="0">
                      <a:pos x="3" y="45"/>
                    </a:cxn>
                    <a:cxn ang="0">
                      <a:pos x="41" y="45"/>
                    </a:cxn>
                    <a:cxn ang="0">
                      <a:pos x="33" y="0"/>
                    </a:cxn>
                  </a:cxnLst>
                  <a:rect l="0" t="0" r="r" b="b"/>
                  <a:pathLst>
                    <a:path w="42" h="45">
                      <a:moveTo>
                        <a:pt x="33" y="0"/>
                      </a:moveTo>
                      <a:cubicBezTo>
                        <a:pt x="9" y="1"/>
                        <a:pt x="0" y="17"/>
                        <a:pt x="3" y="45"/>
                      </a:cubicBezTo>
                      <a:cubicBezTo>
                        <a:pt x="16" y="45"/>
                        <a:pt x="28" y="45"/>
                        <a:pt x="41" y="45"/>
                      </a:cubicBezTo>
                      <a:cubicBezTo>
                        <a:pt x="42" y="26"/>
                        <a:pt x="42" y="9"/>
                        <a:pt x="33"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4" name="Freeform 7"/>
                <p:cNvSpPr>
                  <a:spLocks/>
                </p:cNvSpPr>
                <p:nvPr/>
              </p:nvSpPr>
              <p:spPr bwMode="auto">
                <a:xfrm>
                  <a:off x="7366000" y="2779713"/>
                  <a:ext cx="90488" cy="50800"/>
                </a:xfrm>
                <a:custGeom>
                  <a:avLst/>
                  <a:gdLst/>
                  <a:ahLst/>
                  <a:cxnLst>
                    <a:cxn ang="0">
                      <a:pos x="82" y="15"/>
                    </a:cxn>
                    <a:cxn ang="0">
                      <a:pos x="75" y="0"/>
                    </a:cxn>
                    <a:cxn ang="0">
                      <a:pos x="0" y="0"/>
                    </a:cxn>
                    <a:cxn ang="0">
                      <a:pos x="22" y="44"/>
                    </a:cxn>
                    <a:cxn ang="0">
                      <a:pos x="82" y="15"/>
                    </a:cxn>
                  </a:cxnLst>
                  <a:rect l="0" t="0" r="r" b="b"/>
                  <a:pathLst>
                    <a:path w="82" h="45">
                      <a:moveTo>
                        <a:pt x="82" y="15"/>
                      </a:moveTo>
                      <a:cubicBezTo>
                        <a:pt x="82" y="7"/>
                        <a:pt x="76" y="6"/>
                        <a:pt x="75" y="0"/>
                      </a:cubicBezTo>
                      <a:cubicBezTo>
                        <a:pt x="45" y="7"/>
                        <a:pt x="30" y="7"/>
                        <a:pt x="0" y="0"/>
                      </a:cubicBezTo>
                      <a:cubicBezTo>
                        <a:pt x="0" y="22"/>
                        <a:pt x="16" y="29"/>
                        <a:pt x="22" y="44"/>
                      </a:cubicBezTo>
                      <a:cubicBezTo>
                        <a:pt x="53" y="45"/>
                        <a:pt x="81" y="43"/>
                        <a:pt x="82" y="1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5" name="Freeform 8"/>
                <p:cNvSpPr>
                  <a:spLocks/>
                </p:cNvSpPr>
                <p:nvPr/>
              </p:nvSpPr>
              <p:spPr bwMode="auto">
                <a:xfrm>
                  <a:off x="7218362" y="2787650"/>
                  <a:ext cx="131763" cy="147638"/>
                </a:xfrm>
                <a:custGeom>
                  <a:avLst/>
                  <a:gdLst/>
                  <a:ahLst/>
                  <a:cxnLst>
                    <a:cxn ang="0">
                      <a:pos x="8" y="112"/>
                    </a:cxn>
                    <a:cxn ang="0">
                      <a:pos x="37" y="127"/>
                    </a:cxn>
                    <a:cxn ang="0">
                      <a:pos x="37" y="134"/>
                    </a:cxn>
                    <a:cxn ang="0">
                      <a:pos x="112" y="82"/>
                    </a:cxn>
                    <a:cxn ang="0">
                      <a:pos x="8" y="112"/>
                    </a:cxn>
                  </a:cxnLst>
                  <a:rect l="0" t="0" r="r" b="b"/>
                  <a:pathLst>
                    <a:path w="120" h="134">
                      <a:moveTo>
                        <a:pt x="8" y="112"/>
                      </a:moveTo>
                      <a:cubicBezTo>
                        <a:pt x="12" y="122"/>
                        <a:pt x="36" y="113"/>
                        <a:pt x="37" y="127"/>
                      </a:cubicBezTo>
                      <a:cubicBezTo>
                        <a:pt x="33" y="127"/>
                        <a:pt x="29" y="133"/>
                        <a:pt x="37" y="134"/>
                      </a:cubicBezTo>
                      <a:cubicBezTo>
                        <a:pt x="64" y="119"/>
                        <a:pt x="100" y="113"/>
                        <a:pt x="112" y="82"/>
                      </a:cubicBezTo>
                      <a:cubicBezTo>
                        <a:pt x="120" y="0"/>
                        <a:pt x="0" y="21"/>
                        <a:pt x="8" y="11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6" name="Freeform 9"/>
                <p:cNvSpPr>
                  <a:spLocks/>
                </p:cNvSpPr>
                <p:nvPr/>
              </p:nvSpPr>
              <p:spPr bwMode="auto">
                <a:xfrm>
                  <a:off x="6831012" y="3395663"/>
                  <a:ext cx="52388" cy="36513"/>
                </a:xfrm>
                <a:custGeom>
                  <a:avLst/>
                  <a:gdLst/>
                  <a:ahLst/>
                  <a:cxnLst>
                    <a:cxn ang="0">
                      <a:pos x="0" y="16"/>
                    </a:cxn>
                    <a:cxn ang="0">
                      <a:pos x="45" y="1"/>
                    </a:cxn>
                    <a:cxn ang="0">
                      <a:pos x="0" y="16"/>
                    </a:cxn>
                  </a:cxnLst>
                  <a:rect l="0" t="0" r="r" b="b"/>
                  <a:pathLst>
                    <a:path w="48" h="33">
                      <a:moveTo>
                        <a:pt x="0" y="16"/>
                      </a:moveTo>
                      <a:cubicBezTo>
                        <a:pt x="18" y="21"/>
                        <a:pt x="48" y="33"/>
                        <a:pt x="45" y="1"/>
                      </a:cubicBezTo>
                      <a:cubicBezTo>
                        <a:pt x="24" y="0"/>
                        <a:pt x="7" y="3"/>
                        <a:pt x="0" y="1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7" name="Freeform 10"/>
                <p:cNvSpPr>
                  <a:spLocks/>
                </p:cNvSpPr>
                <p:nvPr/>
              </p:nvSpPr>
              <p:spPr bwMode="auto">
                <a:xfrm>
                  <a:off x="6732587" y="3328988"/>
                  <a:ext cx="98425" cy="69850"/>
                </a:xfrm>
                <a:custGeom>
                  <a:avLst/>
                  <a:gdLst/>
                  <a:ahLst/>
                  <a:cxnLst>
                    <a:cxn ang="0">
                      <a:pos x="0" y="32"/>
                    </a:cxn>
                    <a:cxn ang="0">
                      <a:pos x="89" y="62"/>
                    </a:cxn>
                    <a:cxn ang="0">
                      <a:pos x="0" y="32"/>
                    </a:cxn>
                  </a:cxnLst>
                  <a:rect l="0" t="0" r="r" b="b"/>
                  <a:pathLst>
                    <a:path w="89" h="63">
                      <a:moveTo>
                        <a:pt x="0" y="32"/>
                      </a:moveTo>
                      <a:cubicBezTo>
                        <a:pt x="43" y="29"/>
                        <a:pt x="49" y="63"/>
                        <a:pt x="89" y="62"/>
                      </a:cubicBezTo>
                      <a:cubicBezTo>
                        <a:pt x="71" y="45"/>
                        <a:pt x="20" y="0"/>
                        <a:pt x="0" y="3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8" name="Freeform 11"/>
                <p:cNvSpPr>
                  <a:spLocks noEditPoints="1"/>
                </p:cNvSpPr>
                <p:nvPr/>
              </p:nvSpPr>
              <p:spPr bwMode="auto">
                <a:xfrm>
                  <a:off x="6265862" y="2439988"/>
                  <a:ext cx="1962150" cy="1962150"/>
                </a:xfrm>
                <a:custGeom>
                  <a:avLst/>
                  <a:gdLst/>
                  <a:ahLst/>
                  <a:cxnLst>
                    <a:cxn ang="0">
                      <a:pos x="887" y="1775"/>
                    </a:cxn>
                    <a:cxn ang="0">
                      <a:pos x="1442" y="330"/>
                    </a:cxn>
                    <a:cxn ang="0">
                      <a:pos x="1442" y="330"/>
                    </a:cxn>
                    <a:cxn ang="0">
                      <a:pos x="564" y="171"/>
                    </a:cxn>
                    <a:cxn ang="0">
                      <a:pos x="163" y="580"/>
                    </a:cxn>
                    <a:cxn ang="0">
                      <a:pos x="203" y="786"/>
                    </a:cxn>
                    <a:cxn ang="0">
                      <a:pos x="438" y="1080"/>
                    </a:cxn>
                    <a:cxn ang="0">
                      <a:pos x="603" y="1605"/>
                    </a:cxn>
                    <a:cxn ang="0">
                      <a:pos x="749" y="1342"/>
                    </a:cxn>
                    <a:cxn ang="0">
                      <a:pos x="720" y="1074"/>
                    </a:cxn>
                    <a:cxn ang="0">
                      <a:pos x="526" y="941"/>
                    </a:cxn>
                    <a:cxn ang="0">
                      <a:pos x="429" y="903"/>
                    </a:cxn>
                    <a:cxn ang="0">
                      <a:pos x="362" y="866"/>
                    </a:cxn>
                    <a:cxn ang="0">
                      <a:pos x="459" y="807"/>
                    </a:cxn>
                    <a:cxn ang="0">
                      <a:pos x="645" y="576"/>
                    </a:cxn>
                    <a:cxn ang="0">
                      <a:pos x="623" y="553"/>
                    </a:cxn>
                    <a:cxn ang="0">
                      <a:pos x="682" y="524"/>
                    </a:cxn>
                    <a:cxn ang="0">
                      <a:pos x="660" y="390"/>
                    </a:cxn>
                    <a:cxn ang="0">
                      <a:pos x="556" y="345"/>
                    </a:cxn>
                    <a:cxn ang="0">
                      <a:pos x="496" y="449"/>
                    </a:cxn>
                    <a:cxn ang="0">
                      <a:pos x="489" y="330"/>
                    </a:cxn>
                    <a:cxn ang="0">
                      <a:pos x="541" y="345"/>
                    </a:cxn>
                    <a:cxn ang="0">
                      <a:pos x="586" y="256"/>
                    </a:cxn>
                    <a:cxn ang="0">
                      <a:pos x="638" y="367"/>
                    </a:cxn>
                    <a:cxn ang="0">
                      <a:pos x="675" y="323"/>
                    </a:cxn>
                    <a:cxn ang="0">
                      <a:pos x="608" y="211"/>
                    </a:cxn>
                    <a:cxn ang="0">
                      <a:pos x="519" y="271"/>
                    </a:cxn>
                    <a:cxn ang="0">
                      <a:pos x="444" y="241"/>
                    </a:cxn>
                    <a:cxn ang="0">
                      <a:pos x="468" y="223"/>
                    </a:cxn>
                    <a:cxn ang="0">
                      <a:pos x="586" y="189"/>
                    </a:cxn>
                    <a:cxn ang="0">
                      <a:pos x="757" y="256"/>
                    </a:cxn>
                    <a:cxn ang="0">
                      <a:pos x="769" y="260"/>
                    </a:cxn>
                    <a:cxn ang="0">
                      <a:pos x="1025" y="256"/>
                    </a:cxn>
                    <a:cxn ang="0">
                      <a:pos x="1040" y="122"/>
                    </a:cxn>
                    <a:cxn ang="0">
                      <a:pos x="1226" y="390"/>
                    </a:cxn>
                    <a:cxn ang="0">
                      <a:pos x="1271" y="472"/>
                    </a:cxn>
                    <a:cxn ang="0">
                      <a:pos x="1151" y="554"/>
                    </a:cxn>
                    <a:cxn ang="0">
                      <a:pos x="1122" y="606"/>
                    </a:cxn>
                    <a:cxn ang="0">
                      <a:pos x="1174" y="687"/>
                    </a:cxn>
                    <a:cxn ang="0">
                      <a:pos x="1256" y="606"/>
                    </a:cxn>
                    <a:cxn ang="0">
                      <a:pos x="1352" y="658"/>
                    </a:cxn>
                    <a:cxn ang="0">
                      <a:pos x="1419" y="650"/>
                    </a:cxn>
                    <a:cxn ang="0">
                      <a:pos x="1472" y="762"/>
                    </a:cxn>
                    <a:cxn ang="0">
                      <a:pos x="1352" y="762"/>
                    </a:cxn>
                    <a:cxn ang="0">
                      <a:pos x="1092" y="777"/>
                    </a:cxn>
                    <a:cxn ang="0">
                      <a:pos x="1226" y="1022"/>
                    </a:cxn>
                    <a:cxn ang="0">
                      <a:pos x="1323" y="1439"/>
                    </a:cxn>
                    <a:cxn ang="0">
                      <a:pos x="1620" y="970"/>
                    </a:cxn>
                    <a:cxn ang="0">
                      <a:pos x="1671" y="829"/>
                    </a:cxn>
                  </a:cxnLst>
                  <a:rect l="0" t="0" r="r" b="b"/>
                  <a:pathLst>
                    <a:path w="1775" h="1775">
                      <a:moveTo>
                        <a:pt x="887" y="0"/>
                      </a:moveTo>
                      <a:cubicBezTo>
                        <a:pt x="398" y="0"/>
                        <a:pt x="0" y="398"/>
                        <a:pt x="0" y="887"/>
                      </a:cubicBezTo>
                      <a:cubicBezTo>
                        <a:pt x="0" y="1377"/>
                        <a:pt x="398" y="1775"/>
                        <a:pt x="887" y="1775"/>
                      </a:cubicBezTo>
                      <a:cubicBezTo>
                        <a:pt x="1377" y="1775"/>
                        <a:pt x="1775" y="1377"/>
                        <a:pt x="1775" y="887"/>
                      </a:cubicBezTo>
                      <a:cubicBezTo>
                        <a:pt x="1775" y="398"/>
                        <a:pt x="1377" y="0"/>
                        <a:pt x="887" y="0"/>
                      </a:cubicBezTo>
                      <a:close/>
                      <a:moveTo>
                        <a:pt x="1442" y="330"/>
                      </a:moveTo>
                      <a:cubicBezTo>
                        <a:pt x="1451" y="339"/>
                        <a:pt x="1458" y="348"/>
                        <a:pt x="1466" y="357"/>
                      </a:cubicBezTo>
                      <a:cubicBezTo>
                        <a:pt x="1454" y="364"/>
                        <a:pt x="1448" y="342"/>
                        <a:pt x="1442" y="330"/>
                      </a:cubicBezTo>
                      <a:cubicBezTo>
                        <a:pt x="1442" y="330"/>
                        <a:pt x="1442" y="330"/>
                        <a:pt x="1442" y="330"/>
                      </a:cubicBezTo>
                      <a:close/>
                      <a:moveTo>
                        <a:pt x="564" y="171"/>
                      </a:moveTo>
                      <a:cubicBezTo>
                        <a:pt x="561" y="173"/>
                        <a:pt x="557" y="175"/>
                        <a:pt x="554" y="176"/>
                      </a:cubicBezTo>
                      <a:cubicBezTo>
                        <a:pt x="557" y="174"/>
                        <a:pt x="561" y="172"/>
                        <a:pt x="564" y="171"/>
                      </a:cubicBezTo>
                      <a:close/>
                      <a:moveTo>
                        <a:pt x="887" y="1674"/>
                      </a:moveTo>
                      <a:cubicBezTo>
                        <a:pt x="453" y="1674"/>
                        <a:pt x="100" y="1321"/>
                        <a:pt x="100" y="887"/>
                      </a:cubicBezTo>
                      <a:cubicBezTo>
                        <a:pt x="100" y="778"/>
                        <a:pt x="123" y="674"/>
                        <a:pt x="163" y="580"/>
                      </a:cubicBezTo>
                      <a:cubicBezTo>
                        <a:pt x="156" y="597"/>
                        <a:pt x="150" y="614"/>
                        <a:pt x="145" y="631"/>
                      </a:cubicBezTo>
                      <a:cubicBezTo>
                        <a:pt x="147" y="707"/>
                        <a:pt x="166" y="787"/>
                        <a:pt x="217" y="837"/>
                      </a:cubicBezTo>
                      <a:cubicBezTo>
                        <a:pt x="216" y="817"/>
                        <a:pt x="204" y="807"/>
                        <a:pt x="203" y="786"/>
                      </a:cubicBezTo>
                      <a:cubicBezTo>
                        <a:pt x="227" y="801"/>
                        <a:pt x="242" y="826"/>
                        <a:pt x="239" y="867"/>
                      </a:cubicBezTo>
                      <a:cubicBezTo>
                        <a:pt x="316" y="923"/>
                        <a:pt x="421" y="950"/>
                        <a:pt x="475" y="1029"/>
                      </a:cubicBezTo>
                      <a:cubicBezTo>
                        <a:pt x="467" y="1050"/>
                        <a:pt x="451" y="1064"/>
                        <a:pt x="438" y="1080"/>
                      </a:cubicBezTo>
                      <a:cubicBezTo>
                        <a:pt x="417" y="1179"/>
                        <a:pt x="535" y="1226"/>
                        <a:pt x="549" y="1309"/>
                      </a:cubicBezTo>
                      <a:cubicBezTo>
                        <a:pt x="566" y="1414"/>
                        <a:pt x="517" y="1521"/>
                        <a:pt x="546" y="1579"/>
                      </a:cubicBezTo>
                      <a:cubicBezTo>
                        <a:pt x="565" y="1589"/>
                        <a:pt x="584" y="1597"/>
                        <a:pt x="603" y="1605"/>
                      </a:cubicBezTo>
                      <a:cubicBezTo>
                        <a:pt x="616" y="1544"/>
                        <a:pt x="599" y="1498"/>
                        <a:pt x="675" y="1476"/>
                      </a:cubicBezTo>
                      <a:cubicBezTo>
                        <a:pt x="681" y="1455"/>
                        <a:pt x="665" y="1457"/>
                        <a:pt x="668" y="1439"/>
                      </a:cubicBezTo>
                      <a:cubicBezTo>
                        <a:pt x="710" y="1451"/>
                        <a:pt x="743" y="1391"/>
                        <a:pt x="749" y="1342"/>
                      </a:cubicBezTo>
                      <a:cubicBezTo>
                        <a:pt x="769" y="1333"/>
                        <a:pt x="789" y="1322"/>
                        <a:pt x="809" y="1313"/>
                      </a:cubicBezTo>
                      <a:cubicBezTo>
                        <a:pt x="808" y="1235"/>
                        <a:pt x="854" y="1204"/>
                        <a:pt x="861" y="1134"/>
                      </a:cubicBezTo>
                      <a:cubicBezTo>
                        <a:pt x="812" y="1116"/>
                        <a:pt x="773" y="1088"/>
                        <a:pt x="720" y="1074"/>
                      </a:cubicBezTo>
                      <a:cubicBezTo>
                        <a:pt x="720" y="1062"/>
                        <a:pt x="720" y="1050"/>
                        <a:pt x="720" y="1037"/>
                      </a:cubicBezTo>
                      <a:cubicBezTo>
                        <a:pt x="690" y="1010"/>
                        <a:pt x="633" y="1009"/>
                        <a:pt x="623" y="963"/>
                      </a:cubicBezTo>
                      <a:cubicBezTo>
                        <a:pt x="574" y="962"/>
                        <a:pt x="543" y="956"/>
                        <a:pt x="526" y="941"/>
                      </a:cubicBezTo>
                      <a:cubicBezTo>
                        <a:pt x="498" y="945"/>
                        <a:pt x="496" y="975"/>
                        <a:pt x="467" y="978"/>
                      </a:cubicBezTo>
                      <a:cubicBezTo>
                        <a:pt x="466" y="970"/>
                        <a:pt x="458" y="972"/>
                        <a:pt x="452" y="970"/>
                      </a:cubicBezTo>
                      <a:cubicBezTo>
                        <a:pt x="414" y="965"/>
                        <a:pt x="427" y="936"/>
                        <a:pt x="429" y="903"/>
                      </a:cubicBezTo>
                      <a:cubicBezTo>
                        <a:pt x="419" y="899"/>
                        <a:pt x="391" y="912"/>
                        <a:pt x="392" y="896"/>
                      </a:cubicBezTo>
                      <a:cubicBezTo>
                        <a:pt x="391" y="877"/>
                        <a:pt x="396" y="865"/>
                        <a:pt x="407" y="859"/>
                      </a:cubicBezTo>
                      <a:cubicBezTo>
                        <a:pt x="403" y="833"/>
                        <a:pt x="360" y="843"/>
                        <a:pt x="362" y="866"/>
                      </a:cubicBezTo>
                      <a:cubicBezTo>
                        <a:pt x="360" y="866"/>
                        <a:pt x="357" y="866"/>
                        <a:pt x="355" y="866"/>
                      </a:cubicBezTo>
                      <a:cubicBezTo>
                        <a:pt x="239" y="839"/>
                        <a:pt x="362" y="715"/>
                        <a:pt x="429" y="754"/>
                      </a:cubicBezTo>
                      <a:cubicBezTo>
                        <a:pt x="435" y="776"/>
                        <a:pt x="441" y="797"/>
                        <a:pt x="459" y="807"/>
                      </a:cubicBezTo>
                      <a:cubicBezTo>
                        <a:pt x="481" y="792"/>
                        <a:pt x="451" y="746"/>
                        <a:pt x="467" y="739"/>
                      </a:cubicBezTo>
                      <a:cubicBezTo>
                        <a:pt x="476" y="727"/>
                        <a:pt x="482" y="710"/>
                        <a:pt x="504" y="710"/>
                      </a:cubicBezTo>
                      <a:cubicBezTo>
                        <a:pt x="518" y="625"/>
                        <a:pt x="610" y="599"/>
                        <a:pt x="645" y="576"/>
                      </a:cubicBezTo>
                      <a:cubicBezTo>
                        <a:pt x="645" y="573"/>
                        <a:pt x="645" y="571"/>
                        <a:pt x="645" y="568"/>
                      </a:cubicBezTo>
                      <a:cubicBezTo>
                        <a:pt x="645" y="561"/>
                        <a:pt x="636" y="563"/>
                        <a:pt x="630" y="561"/>
                      </a:cubicBezTo>
                      <a:cubicBezTo>
                        <a:pt x="626" y="560"/>
                        <a:pt x="622" y="560"/>
                        <a:pt x="623" y="553"/>
                      </a:cubicBezTo>
                      <a:cubicBezTo>
                        <a:pt x="620" y="536"/>
                        <a:pt x="637" y="537"/>
                        <a:pt x="630" y="516"/>
                      </a:cubicBezTo>
                      <a:cubicBezTo>
                        <a:pt x="654" y="547"/>
                        <a:pt x="677" y="508"/>
                        <a:pt x="705" y="501"/>
                      </a:cubicBezTo>
                      <a:cubicBezTo>
                        <a:pt x="701" y="512"/>
                        <a:pt x="693" y="519"/>
                        <a:pt x="682" y="524"/>
                      </a:cubicBezTo>
                      <a:cubicBezTo>
                        <a:pt x="677" y="529"/>
                        <a:pt x="664" y="560"/>
                        <a:pt x="690" y="553"/>
                      </a:cubicBezTo>
                      <a:cubicBezTo>
                        <a:pt x="707" y="553"/>
                        <a:pt x="712" y="566"/>
                        <a:pt x="735" y="561"/>
                      </a:cubicBezTo>
                      <a:cubicBezTo>
                        <a:pt x="724" y="494"/>
                        <a:pt x="683" y="459"/>
                        <a:pt x="660" y="390"/>
                      </a:cubicBezTo>
                      <a:cubicBezTo>
                        <a:pt x="636" y="380"/>
                        <a:pt x="654" y="414"/>
                        <a:pt x="630" y="405"/>
                      </a:cubicBezTo>
                      <a:cubicBezTo>
                        <a:pt x="605" y="406"/>
                        <a:pt x="620" y="366"/>
                        <a:pt x="601" y="360"/>
                      </a:cubicBezTo>
                      <a:cubicBezTo>
                        <a:pt x="574" y="365"/>
                        <a:pt x="563" y="344"/>
                        <a:pt x="556" y="345"/>
                      </a:cubicBezTo>
                      <a:cubicBezTo>
                        <a:pt x="556" y="350"/>
                        <a:pt x="555" y="354"/>
                        <a:pt x="549" y="352"/>
                      </a:cubicBezTo>
                      <a:cubicBezTo>
                        <a:pt x="551" y="449"/>
                        <a:pt x="529" y="434"/>
                        <a:pt x="504" y="494"/>
                      </a:cubicBezTo>
                      <a:cubicBezTo>
                        <a:pt x="504" y="476"/>
                        <a:pt x="491" y="472"/>
                        <a:pt x="496" y="449"/>
                      </a:cubicBezTo>
                      <a:cubicBezTo>
                        <a:pt x="486" y="450"/>
                        <a:pt x="480" y="446"/>
                        <a:pt x="474" y="442"/>
                      </a:cubicBezTo>
                      <a:cubicBezTo>
                        <a:pt x="449" y="432"/>
                        <a:pt x="421" y="425"/>
                        <a:pt x="415" y="397"/>
                      </a:cubicBezTo>
                      <a:cubicBezTo>
                        <a:pt x="436" y="372"/>
                        <a:pt x="454" y="342"/>
                        <a:pt x="489" y="330"/>
                      </a:cubicBezTo>
                      <a:cubicBezTo>
                        <a:pt x="483" y="349"/>
                        <a:pt x="517" y="365"/>
                        <a:pt x="519" y="352"/>
                      </a:cubicBezTo>
                      <a:cubicBezTo>
                        <a:pt x="511" y="352"/>
                        <a:pt x="509" y="339"/>
                        <a:pt x="519" y="338"/>
                      </a:cubicBezTo>
                      <a:cubicBezTo>
                        <a:pt x="529" y="337"/>
                        <a:pt x="535" y="341"/>
                        <a:pt x="541" y="345"/>
                      </a:cubicBezTo>
                      <a:cubicBezTo>
                        <a:pt x="542" y="326"/>
                        <a:pt x="530" y="322"/>
                        <a:pt x="519" y="315"/>
                      </a:cubicBezTo>
                      <a:cubicBezTo>
                        <a:pt x="527" y="296"/>
                        <a:pt x="555" y="297"/>
                        <a:pt x="549" y="263"/>
                      </a:cubicBezTo>
                      <a:cubicBezTo>
                        <a:pt x="525" y="253"/>
                        <a:pt x="575" y="256"/>
                        <a:pt x="586" y="256"/>
                      </a:cubicBezTo>
                      <a:cubicBezTo>
                        <a:pt x="580" y="279"/>
                        <a:pt x="606" y="270"/>
                        <a:pt x="601" y="293"/>
                      </a:cubicBezTo>
                      <a:cubicBezTo>
                        <a:pt x="599" y="316"/>
                        <a:pt x="574" y="316"/>
                        <a:pt x="556" y="323"/>
                      </a:cubicBezTo>
                      <a:cubicBezTo>
                        <a:pt x="589" y="332"/>
                        <a:pt x="610" y="353"/>
                        <a:pt x="638" y="367"/>
                      </a:cubicBezTo>
                      <a:cubicBezTo>
                        <a:pt x="656" y="353"/>
                        <a:pt x="623" y="340"/>
                        <a:pt x="660" y="352"/>
                      </a:cubicBezTo>
                      <a:cubicBezTo>
                        <a:pt x="661" y="334"/>
                        <a:pt x="662" y="316"/>
                        <a:pt x="645" y="315"/>
                      </a:cubicBezTo>
                      <a:cubicBezTo>
                        <a:pt x="653" y="292"/>
                        <a:pt x="665" y="324"/>
                        <a:pt x="675" y="323"/>
                      </a:cubicBezTo>
                      <a:cubicBezTo>
                        <a:pt x="683" y="318"/>
                        <a:pt x="683" y="306"/>
                        <a:pt x="697" y="308"/>
                      </a:cubicBezTo>
                      <a:cubicBezTo>
                        <a:pt x="653" y="269"/>
                        <a:pt x="654" y="213"/>
                        <a:pt x="578" y="218"/>
                      </a:cubicBezTo>
                      <a:cubicBezTo>
                        <a:pt x="554" y="210"/>
                        <a:pt x="598" y="210"/>
                        <a:pt x="608" y="211"/>
                      </a:cubicBezTo>
                      <a:cubicBezTo>
                        <a:pt x="606" y="200"/>
                        <a:pt x="586" y="208"/>
                        <a:pt x="586" y="196"/>
                      </a:cubicBezTo>
                      <a:cubicBezTo>
                        <a:pt x="559" y="212"/>
                        <a:pt x="497" y="192"/>
                        <a:pt x="496" y="233"/>
                      </a:cubicBezTo>
                      <a:cubicBezTo>
                        <a:pt x="491" y="259"/>
                        <a:pt x="527" y="243"/>
                        <a:pt x="519" y="271"/>
                      </a:cubicBezTo>
                      <a:cubicBezTo>
                        <a:pt x="512" y="274"/>
                        <a:pt x="505" y="277"/>
                        <a:pt x="504" y="285"/>
                      </a:cubicBezTo>
                      <a:cubicBezTo>
                        <a:pt x="494" y="257"/>
                        <a:pt x="470" y="276"/>
                        <a:pt x="467" y="233"/>
                      </a:cubicBezTo>
                      <a:cubicBezTo>
                        <a:pt x="455" y="231"/>
                        <a:pt x="454" y="240"/>
                        <a:pt x="444" y="241"/>
                      </a:cubicBezTo>
                      <a:cubicBezTo>
                        <a:pt x="438" y="262"/>
                        <a:pt x="455" y="260"/>
                        <a:pt x="452" y="278"/>
                      </a:cubicBezTo>
                      <a:cubicBezTo>
                        <a:pt x="424" y="244"/>
                        <a:pt x="420" y="291"/>
                        <a:pt x="380" y="287"/>
                      </a:cubicBezTo>
                      <a:cubicBezTo>
                        <a:pt x="408" y="263"/>
                        <a:pt x="437" y="242"/>
                        <a:pt x="468" y="223"/>
                      </a:cubicBezTo>
                      <a:cubicBezTo>
                        <a:pt x="480" y="220"/>
                        <a:pt x="489" y="214"/>
                        <a:pt x="495" y="206"/>
                      </a:cubicBezTo>
                      <a:cubicBezTo>
                        <a:pt x="504" y="201"/>
                        <a:pt x="512" y="196"/>
                        <a:pt x="521" y="191"/>
                      </a:cubicBezTo>
                      <a:cubicBezTo>
                        <a:pt x="539" y="193"/>
                        <a:pt x="560" y="191"/>
                        <a:pt x="586" y="189"/>
                      </a:cubicBezTo>
                      <a:cubicBezTo>
                        <a:pt x="593" y="175"/>
                        <a:pt x="601" y="163"/>
                        <a:pt x="611" y="152"/>
                      </a:cubicBezTo>
                      <a:cubicBezTo>
                        <a:pt x="626" y="146"/>
                        <a:pt x="641" y="140"/>
                        <a:pt x="656" y="135"/>
                      </a:cubicBezTo>
                      <a:cubicBezTo>
                        <a:pt x="682" y="183"/>
                        <a:pt x="790" y="161"/>
                        <a:pt x="757" y="256"/>
                      </a:cubicBezTo>
                      <a:cubicBezTo>
                        <a:pt x="758" y="262"/>
                        <a:pt x="765" y="263"/>
                        <a:pt x="769" y="260"/>
                      </a:cubicBezTo>
                      <a:cubicBezTo>
                        <a:pt x="770" y="259"/>
                        <a:pt x="771" y="257"/>
                        <a:pt x="772" y="256"/>
                      </a:cubicBezTo>
                      <a:cubicBezTo>
                        <a:pt x="772" y="258"/>
                        <a:pt x="771" y="259"/>
                        <a:pt x="769" y="260"/>
                      </a:cubicBezTo>
                      <a:cubicBezTo>
                        <a:pt x="753" y="294"/>
                        <a:pt x="763" y="382"/>
                        <a:pt x="817" y="397"/>
                      </a:cubicBezTo>
                      <a:cubicBezTo>
                        <a:pt x="838" y="383"/>
                        <a:pt x="845" y="356"/>
                        <a:pt x="861" y="337"/>
                      </a:cubicBezTo>
                      <a:cubicBezTo>
                        <a:pt x="894" y="289"/>
                        <a:pt x="971" y="283"/>
                        <a:pt x="1025" y="256"/>
                      </a:cubicBezTo>
                      <a:cubicBezTo>
                        <a:pt x="988" y="228"/>
                        <a:pt x="1051" y="199"/>
                        <a:pt x="1025" y="166"/>
                      </a:cubicBezTo>
                      <a:cubicBezTo>
                        <a:pt x="1028" y="155"/>
                        <a:pt x="1035" y="169"/>
                        <a:pt x="1047" y="166"/>
                      </a:cubicBezTo>
                      <a:cubicBezTo>
                        <a:pt x="1047" y="149"/>
                        <a:pt x="1035" y="144"/>
                        <a:pt x="1040" y="122"/>
                      </a:cubicBezTo>
                      <a:cubicBezTo>
                        <a:pt x="1044" y="121"/>
                        <a:pt x="1047" y="120"/>
                        <a:pt x="1050" y="118"/>
                      </a:cubicBezTo>
                      <a:cubicBezTo>
                        <a:pt x="1167" y="142"/>
                        <a:pt x="1274" y="193"/>
                        <a:pt x="1365" y="264"/>
                      </a:cubicBezTo>
                      <a:cubicBezTo>
                        <a:pt x="1287" y="274"/>
                        <a:pt x="1273" y="348"/>
                        <a:pt x="1226" y="390"/>
                      </a:cubicBezTo>
                      <a:cubicBezTo>
                        <a:pt x="1236" y="399"/>
                        <a:pt x="1231" y="425"/>
                        <a:pt x="1241" y="434"/>
                      </a:cubicBezTo>
                      <a:cubicBezTo>
                        <a:pt x="1249" y="428"/>
                        <a:pt x="1261" y="425"/>
                        <a:pt x="1278" y="427"/>
                      </a:cubicBezTo>
                      <a:cubicBezTo>
                        <a:pt x="1284" y="432"/>
                        <a:pt x="1298" y="478"/>
                        <a:pt x="1271" y="472"/>
                      </a:cubicBezTo>
                      <a:cubicBezTo>
                        <a:pt x="1268" y="454"/>
                        <a:pt x="1272" y="443"/>
                        <a:pt x="1278" y="434"/>
                      </a:cubicBezTo>
                      <a:cubicBezTo>
                        <a:pt x="1239" y="462"/>
                        <a:pt x="1237" y="528"/>
                        <a:pt x="1174" y="531"/>
                      </a:cubicBezTo>
                      <a:cubicBezTo>
                        <a:pt x="1176" y="548"/>
                        <a:pt x="1152" y="539"/>
                        <a:pt x="1151" y="554"/>
                      </a:cubicBezTo>
                      <a:cubicBezTo>
                        <a:pt x="1159" y="571"/>
                        <a:pt x="1177" y="577"/>
                        <a:pt x="1174" y="606"/>
                      </a:cubicBezTo>
                      <a:cubicBezTo>
                        <a:pt x="1171" y="606"/>
                        <a:pt x="1169" y="606"/>
                        <a:pt x="1166" y="606"/>
                      </a:cubicBezTo>
                      <a:cubicBezTo>
                        <a:pt x="1160" y="626"/>
                        <a:pt x="1143" y="595"/>
                        <a:pt x="1122" y="606"/>
                      </a:cubicBezTo>
                      <a:cubicBezTo>
                        <a:pt x="1099" y="610"/>
                        <a:pt x="1110" y="649"/>
                        <a:pt x="1099" y="665"/>
                      </a:cubicBezTo>
                      <a:cubicBezTo>
                        <a:pt x="1097" y="677"/>
                        <a:pt x="1106" y="678"/>
                        <a:pt x="1107" y="687"/>
                      </a:cubicBezTo>
                      <a:cubicBezTo>
                        <a:pt x="1129" y="687"/>
                        <a:pt x="1151" y="687"/>
                        <a:pt x="1174" y="687"/>
                      </a:cubicBezTo>
                      <a:cubicBezTo>
                        <a:pt x="1175" y="679"/>
                        <a:pt x="1182" y="676"/>
                        <a:pt x="1189" y="673"/>
                      </a:cubicBezTo>
                      <a:cubicBezTo>
                        <a:pt x="1189" y="663"/>
                        <a:pt x="1189" y="653"/>
                        <a:pt x="1189" y="643"/>
                      </a:cubicBezTo>
                      <a:cubicBezTo>
                        <a:pt x="1212" y="631"/>
                        <a:pt x="1229" y="614"/>
                        <a:pt x="1256" y="606"/>
                      </a:cubicBezTo>
                      <a:cubicBezTo>
                        <a:pt x="1266" y="608"/>
                        <a:pt x="1262" y="624"/>
                        <a:pt x="1263" y="635"/>
                      </a:cubicBezTo>
                      <a:cubicBezTo>
                        <a:pt x="1270" y="605"/>
                        <a:pt x="1353" y="671"/>
                        <a:pt x="1300" y="680"/>
                      </a:cubicBezTo>
                      <a:cubicBezTo>
                        <a:pt x="1324" y="708"/>
                        <a:pt x="1330" y="656"/>
                        <a:pt x="1352" y="658"/>
                      </a:cubicBezTo>
                      <a:cubicBezTo>
                        <a:pt x="1356" y="672"/>
                        <a:pt x="1374" y="671"/>
                        <a:pt x="1367" y="695"/>
                      </a:cubicBezTo>
                      <a:cubicBezTo>
                        <a:pt x="1372" y="695"/>
                        <a:pt x="1377" y="695"/>
                        <a:pt x="1382" y="695"/>
                      </a:cubicBezTo>
                      <a:cubicBezTo>
                        <a:pt x="1412" y="686"/>
                        <a:pt x="1372" y="647"/>
                        <a:pt x="1419" y="650"/>
                      </a:cubicBezTo>
                      <a:cubicBezTo>
                        <a:pt x="1409" y="660"/>
                        <a:pt x="1409" y="685"/>
                        <a:pt x="1419" y="695"/>
                      </a:cubicBezTo>
                      <a:cubicBezTo>
                        <a:pt x="1441" y="706"/>
                        <a:pt x="1480" y="699"/>
                        <a:pt x="1486" y="725"/>
                      </a:cubicBezTo>
                      <a:cubicBezTo>
                        <a:pt x="1482" y="738"/>
                        <a:pt x="1483" y="756"/>
                        <a:pt x="1472" y="762"/>
                      </a:cubicBezTo>
                      <a:cubicBezTo>
                        <a:pt x="1471" y="745"/>
                        <a:pt x="1440" y="759"/>
                        <a:pt x="1427" y="754"/>
                      </a:cubicBezTo>
                      <a:cubicBezTo>
                        <a:pt x="1392" y="767"/>
                        <a:pt x="1398" y="746"/>
                        <a:pt x="1375" y="732"/>
                      </a:cubicBezTo>
                      <a:cubicBezTo>
                        <a:pt x="1364" y="739"/>
                        <a:pt x="1351" y="743"/>
                        <a:pt x="1352" y="762"/>
                      </a:cubicBezTo>
                      <a:cubicBezTo>
                        <a:pt x="1329" y="751"/>
                        <a:pt x="1315" y="730"/>
                        <a:pt x="1285" y="725"/>
                      </a:cubicBezTo>
                      <a:cubicBezTo>
                        <a:pt x="1285" y="715"/>
                        <a:pt x="1285" y="705"/>
                        <a:pt x="1285" y="695"/>
                      </a:cubicBezTo>
                      <a:cubicBezTo>
                        <a:pt x="1229" y="674"/>
                        <a:pt x="1088" y="688"/>
                        <a:pt x="1092" y="777"/>
                      </a:cubicBezTo>
                      <a:cubicBezTo>
                        <a:pt x="1009" y="807"/>
                        <a:pt x="1050" y="883"/>
                        <a:pt x="1025" y="955"/>
                      </a:cubicBezTo>
                      <a:cubicBezTo>
                        <a:pt x="1052" y="980"/>
                        <a:pt x="1066" y="1019"/>
                        <a:pt x="1099" y="1037"/>
                      </a:cubicBezTo>
                      <a:cubicBezTo>
                        <a:pt x="1146" y="1032"/>
                        <a:pt x="1179" y="1038"/>
                        <a:pt x="1226" y="1022"/>
                      </a:cubicBezTo>
                      <a:cubicBezTo>
                        <a:pt x="1224" y="1047"/>
                        <a:pt x="1253" y="1040"/>
                        <a:pt x="1263" y="1052"/>
                      </a:cubicBezTo>
                      <a:cubicBezTo>
                        <a:pt x="1258" y="1141"/>
                        <a:pt x="1328" y="1189"/>
                        <a:pt x="1278" y="1261"/>
                      </a:cubicBezTo>
                      <a:cubicBezTo>
                        <a:pt x="1302" y="1311"/>
                        <a:pt x="1303" y="1385"/>
                        <a:pt x="1323" y="1439"/>
                      </a:cubicBezTo>
                      <a:cubicBezTo>
                        <a:pt x="1443" y="1457"/>
                        <a:pt x="1448" y="1297"/>
                        <a:pt x="1524" y="1246"/>
                      </a:cubicBezTo>
                      <a:cubicBezTo>
                        <a:pt x="1528" y="1191"/>
                        <a:pt x="1525" y="1176"/>
                        <a:pt x="1524" y="1119"/>
                      </a:cubicBezTo>
                      <a:cubicBezTo>
                        <a:pt x="1560" y="1074"/>
                        <a:pt x="1613" y="1045"/>
                        <a:pt x="1620" y="970"/>
                      </a:cubicBezTo>
                      <a:cubicBezTo>
                        <a:pt x="1603" y="953"/>
                        <a:pt x="1574" y="994"/>
                        <a:pt x="1561" y="963"/>
                      </a:cubicBezTo>
                      <a:cubicBezTo>
                        <a:pt x="1604" y="933"/>
                        <a:pt x="1705" y="902"/>
                        <a:pt x="1658" y="829"/>
                      </a:cubicBezTo>
                      <a:cubicBezTo>
                        <a:pt x="1662" y="829"/>
                        <a:pt x="1667" y="829"/>
                        <a:pt x="1671" y="829"/>
                      </a:cubicBezTo>
                      <a:cubicBezTo>
                        <a:pt x="1673" y="848"/>
                        <a:pt x="1674" y="868"/>
                        <a:pt x="1674" y="887"/>
                      </a:cubicBezTo>
                      <a:cubicBezTo>
                        <a:pt x="1674" y="1321"/>
                        <a:pt x="1321" y="1674"/>
                        <a:pt x="887" y="167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grpSp>
      </p:grpSp>
      <p:sp>
        <p:nvSpPr>
          <p:cNvPr id="114" name="TextBox 113"/>
          <p:cNvSpPr txBox="1"/>
          <p:nvPr/>
        </p:nvSpPr>
        <p:spPr>
          <a:xfrm>
            <a:off x="1759250" y="586800"/>
            <a:ext cx="5295824" cy="584775"/>
          </a:xfrm>
          <a:prstGeom prst="rect">
            <a:avLst/>
          </a:prstGeom>
          <a:noFill/>
        </p:spPr>
        <p:txBody>
          <a:bodyPr wrap="square" rtlCol="0">
            <a:spAutoFit/>
          </a:bodyPr>
          <a:lstStyle/>
          <a:p>
            <a:pPr algn="ctr"/>
            <a:r>
              <a:rPr lang="en-US" sz="1600" i="1" dirty="0" smtClean="0">
                <a:solidFill>
                  <a:schemeClr val="tx1"/>
                </a:solidFill>
                <a:latin typeface="Arial" panose="020B0604020202020204" pitchFamily="34" charset="0"/>
                <a:cs typeface="Arial" panose="020B0604020202020204" pitchFamily="34" charset="0"/>
              </a:rPr>
              <a:t>Proportion of Adults which Claim to Know </a:t>
            </a:r>
          </a:p>
          <a:p>
            <a:pPr algn="ctr"/>
            <a:r>
              <a:rPr lang="en-US" sz="1600" i="1" dirty="0" smtClean="0">
                <a:solidFill>
                  <a:schemeClr val="tx1"/>
                </a:solidFill>
                <a:latin typeface="Arial" panose="020B0604020202020204" pitchFamily="34" charset="0"/>
                <a:cs typeface="Arial" panose="020B0604020202020204" pitchFamily="34" charset="0"/>
              </a:rPr>
              <a:t>What a DVT Would Feel Like</a:t>
            </a:r>
          </a:p>
        </p:txBody>
      </p:sp>
      <p:graphicFrame>
        <p:nvGraphicFramePr>
          <p:cNvPr id="14" name="Chart 13"/>
          <p:cNvGraphicFramePr/>
          <p:nvPr>
            <p:extLst>
              <p:ext uri="{D42A27DB-BD31-4B8C-83A1-F6EECF244321}">
                <p14:modId xmlns:p14="http://schemas.microsoft.com/office/powerpoint/2010/main" val="373717240"/>
              </p:ext>
            </p:extLst>
          </p:nvPr>
        </p:nvGraphicFramePr>
        <p:xfrm>
          <a:off x="356389" y="1833067"/>
          <a:ext cx="2215094" cy="1476729"/>
        </p:xfrm>
        <a:graphic>
          <a:graphicData uri="http://schemas.openxmlformats.org/drawingml/2006/chart">
            <c:chart xmlns:c="http://schemas.openxmlformats.org/drawingml/2006/chart" xmlns:r="http://schemas.openxmlformats.org/officeDocument/2006/relationships" r:id="rId2"/>
          </a:graphicData>
        </a:graphic>
      </p:graphicFrame>
      <p:sp>
        <p:nvSpPr>
          <p:cNvPr id="116" name="TextBox 115"/>
          <p:cNvSpPr txBox="1"/>
          <p:nvPr/>
        </p:nvSpPr>
        <p:spPr>
          <a:xfrm>
            <a:off x="893792" y="1833067"/>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18-39</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66" name="Chart 165"/>
          <p:cNvGraphicFramePr/>
          <p:nvPr>
            <p:extLst>
              <p:ext uri="{D42A27DB-BD31-4B8C-83A1-F6EECF244321}">
                <p14:modId xmlns:p14="http://schemas.microsoft.com/office/powerpoint/2010/main" val="3892157835"/>
              </p:ext>
            </p:extLst>
          </p:nvPr>
        </p:nvGraphicFramePr>
        <p:xfrm>
          <a:off x="356389" y="3095516"/>
          <a:ext cx="2215094" cy="1476729"/>
        </p:xfrm>
        <a:graphic>
          <a:graphicData uri="http://schemas.openxmlformats.org/drawingml/2006/chart">
            <c:chart xmlns:c="http://schemas.openxmlformats.org/drawingml/2006/chart" xmlns:r="http://schemas.openxmlformats.org/officeDocument/2006/relationships" r:id="rId3"/>
          </a:graphicData>
        </a:graphic>
      </p:graphicFrame>
      <p:sp>
        <p:nvSpPr>
          <p:cNvPr id="167" name="TextBox 166"/>
          <p:cNvSpPr txBox="1"/>
          <p:nvPr/>
        </p:nvSpPr>
        <p:spPr>
          <a:xfrm>
            <a:off x="893792" y="3095516"/>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40-64</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68" name="Chart 167"/>
          <p:cNvGraphicFramePr/>
          <p:nvPr>
            <p:extLst>
              <p:ext uri="{D42A27DB-BD31-4B8C-83A1-F6EECF244321}">
                <p14:modId xmlns:p14="http://schemas.microsoft.com/office/powerpoint/2010/main" val="678929946"/>
              </p:ext>
            </p:extLst>
          </p:nvPr>
        </p:nvGraphicFramePr>
        <p:xfrm>
          <a:off x="372830" y="4433392"/>
          <a:ext cx="2215094" cy="1476729"/>
        </p:xfrm>
        <a:graphic>
          <a:graphicData uri="http://schemas.openxmlformats.org/drawingml/2006/chart">
            <c:chart xmlns:c="http://schemas.openxmlformats.org/drawingml/2006/chart" xmlns:r="http://schemas.openxmlformats.org/officeDocument/2006/relationships" r:id="rId4"/>
          </a:graphicData>
        </a:graphic>
      </p:graphicFrame>
      <p:sp>
        <p:nvSpPr>
          <p:cNvPr id="169" name="TextBox 168"/>
          <p:cNvSpPr txBox="1"/>
          <p:nvPr/>
        </p:nvSpPr>
        <p:spPr>
          <a:xfrm>
            <a:off x="910233" y="4433392"/>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65+</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0" name="Chart 169"/>
          <p:cNvGraphicFramePr/>
          <p:nvPr>
            <p:extLst>
              <p:ext uri="{D42A27DB-BD31-4B8C-83A1-F6EECF244321}">
                <p14:modId xmlns:p14="http://schemas.microsoft.com/office/powerpoint/2010/main" val="2762788566"/>
              </p:ext>
            </p:extLst>
          </p:nvPr>
        </p:nvGraphicFramePr>
        <p:xfrm>
          <a:off x="3251989" y="1842592"/>
          <a:ext cx="2215094" cy="1476729"/>
        </p:xfrm>
        <a:graphic>
          <a:graphicData uri="http://schemas.openxmlformats.org/drawingml/2006/chart">
            <c:chart xmlns:c="http://schemas.openxmlformats.org/drawingml/2006/chart" xmlns:r="http://schemas.openxmlformats.org/officeDocument/2006/relationships" r:id="rId5"/>
          </a:graphicData>
        </a:graphic>
      </p:graphicFrame>
      <p:sp>
        <p:nvSpPr>
          <p:cNvPr id="171" name="TextBox 170"/>
          <p:cNvSpPr txBox="1"/>
          <p:nvPr/>
        </p:nvSpPr>
        <p:spPr>
          <a:xfrm>
            <a:off x="3789392" y="1842592"/>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18-39</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2" name="Chart 171"/>
          <p:cNvGraphicFramePr/>
          <p:nvPr>
            <p:extLst>
              <p:ext uri="{D42A27DB-BD31-4B8C-83A1-F6EECF244321}">
                <p14:modId xmlns:p14="http://schemas.microsoft.com/office/powerpoint/2010/main" val="501423783"/>
              </p:ext>
            </p:extLst>
          </p:nvPr>
        </p:nvGraphicFramePr>
        <p:xfrm>
          <a:off x="3251989" y="3105041"/>
          <a:ext cx="2215094" cy="1476729"/>
        </p:xfrm>
        <a:graphic>
          <a:graphicData uri="http://schemas.openxmlformats.org/drawingml/2006/chart">
            <c:chart xmlns:c="http://schemas.openxmlformats.org/drawingml/2006/chart" xmlns:r="http://schemas.openxmlformats.org/officeDocument/2006/relationships" r:id="rId6"/>
          </a:graphicData>
        </a:graphic>
      </p:graphicFrame>
      <p:sp>
        <p:nvSpPr>
          <p:cNvPr id="173" name="TextBox 172"/>
          <p:cNvSpPr txBox="1"/>
          <p:nvPr/>
        </p:nvSpPr>
        <p:spPr>
          <a:xfrm>
            <a:off x="3789392" y="3105041"/>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40-64</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4" name="Chart 173"/>
          <p:cNvGraphicFramePr/>
          <p:nvPr>
            <p:extLst>
              <p:ext uri="{D42A27DB-BD31-4B8C-83A1-F6EECF244321}">
                <p14:modId xmlns:p14="http://schemas.microsoft.com/office/powerpoint/2010/main" val="1563675831"/>
              </p:ext>
            </p:extLst>
          </p:nvPr>
        </p:nvGraphicFramePr>
        <p:xfrm>
          <a:off x="3268430" y="4442917"/>
          <a:ext cx="2215094" cy="1476729"/>
        </p:xfrm>
        <a:graphic>
          <a:graphicData uri="http://schemas.openxmlformats.org/drawingml/2006/chart">
            <c:chart xmlns:c="http://schemas.openxmlformats.org/drawingml/2006/chart" xmlns:r="http://schemas.openxmlformats.org/officeDocument/2006/relationships" r:id="rId7"/>
          </a:graphicData>
        </a:graphic>
      </p:graphicFrame>
      <p:sp>
        <p:nvSpPr>
          <p:cNvPr id="175" name="TextBox 174"/>
          <p:cNvSpPr txBox="1"/>
          <p:nvPr/>
        </p:nvSpPr>
        <p:spPr>
          <a:xfrm>
            <a:off x="3805833" y="4442917"/>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65+</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6" name="Chart 175"/>
          <p:cNvGraphicFramePr/>
          <p:nvPr>
            <p:extLst>
              <p:ext uri="{D42A27DB-BD31-4B8C-83A1-F6EECF244321}">
                <p14:modId xmlns:p14="http://schemas.microsoft.com/office/powerpoint/2010/main" val="2781309884"/>
              </p:ext>
            </p:extLst>
          </p:nvPr>
        </p:nvGraphicFramePr>
        <p:xfrm>
          <a:off x="6404764" y="1833067"/>
          <a:ext cx="2215094" cy="1476729"/>
        </p:xfrm>
        <a:graphic>
          <a:graphicData uri="http://schemas.openxmlformats.org/drawingml/2006/chart">
            <c:chart xmlns:c="http://schemas.openxmlformats.org/drawingml/2006/chart" xmlns:r="http://schemas.openxmlformats.org/officeDocument/2006/relationships" r:id="rId8"/>
          </a:graphicData>
        </a:graphic>
      </p:graphicFrame>
      <p:sp>
        <p:nvSpPr>
          <p:cNvPr id="177" name="TextBox 176"/>
          <p:cNvSpPr txBox="1"/>
          <p:nvPr/>
        </p:nvSpPr>
        <p:spPr>
          <a:xfrm>
            <a:off x="6942167" y="1833067"/>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Urban (C)</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8" name="Chart 177"/>
          <p:cNvGraphicFramePr/>
          <p:nvPr>
            <p:extLst>
              <p:ext uri="{D42A27DB-BD31-4B8C-83A1-F6EECF244321}">
                <p14:modId xmlns:p14="http://schemas.microsoft.com/office/powerpoint/2010/main" val="710882970"/>
              </p:ext>
            </p:extLst>
          </p:nvPr>
        </p:nvGraphicFramePr>
        <p:xfrm>
          <a:off x="6404764" y="3095516"/>
          <a:ext cx="2215094" cy="1476729"/>
        </p:xfrm>
        <a:graphic>
          <a:graphicData uri="http://schemas.openxmlformats.org/drawingml/2006/chart">
            <c:chart xmlns:c="http://schemas.openxmlformats.org/drawingml/2006/chart" xmlns:r="http://schemas.openxmlformats.org/officeDocument/2006/relationships" r:id="rId9"/>
          </a:graphicData>
        </a:graphic>
      </p:graphicFrame>
      <p:sp>
        <p:nvSpPr>
          <p:cNvPr id="179" name="TextBox 178"/>
          <p:cNvSpPr txBox="1"/>
          <p:nvPr/>
        </p:nvSpPr>
        <p:spPr>
          <a:xfrm>
            <a:off x="6942167" y="3095516"/>
            <a:ext cx="128936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Suburban (D)</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80" name="Chart 179"/>
          <p:cNvGraphicFramePr/>
          <p:nvPr>
            <p:extLst>
              <p:ext uri="{D42A27DB-BD31-4B8C-83A1-F6EECF244321}">
                <p14:modId xmlns:p14="http://schemas.microsoft.com/office/powerpoint/2010/main" val="664104259"/>
              </p:ext>
            </p:extLst>
          </p:nvPr>
        </p:nvGraphicFramePr>
        <p:xfrm>
          <a:off x="6421205" y="4433392"/>
          <a:ext cx="2215094" cy="1476729"/>
        </p:xfrm>
        <a:graphic>
          <a:graphicData uri="http://schemas.openxmlformats.org/drawingml/2006/chart">
            <c:chart xmlns:c="http://schemas.openxmlformats.org/drawingml/2006/chart" xmlns:r="http://schemas.openxmlformats.org/officeDocument/2006/relationships" r:id="rId10"/>
          </a:graphicData>
        </a:graphic>
      </p:graphicFrame>
      <p:sp>
        <p:nvSpPr>
          <p:cNvPr id="181" name="TextBox 180"/>
          <p:cNvSpPr txBox="1"/>
          <p:nvPr/>
        </p:nvSpPr>
        <p:spPr>
          <a:xfrm>
            <a:off x="6958608" y="4433392"/>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Rural (E)</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82" name="Rectangle 181"/>
          <p:cNvSpPr/>
          <p:nvPr/>
        </p:nvSpPr>
        <p:spPr>
          <a:xfrm>
            <a:off x="83490" y="6281654"/>
            <a:ext cx="7033137" cy="461665"/>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Germany Respondents. </a:t>
            </a:r>
            <a:r>
              <a:rPr lang="pt-BR" sz="800" dirty="0">
                <a:solidFill>
                  <a:schemeClr val="tx1"/>
                </a:solidFill>
                <a:latin typeface="Arial" panose="020B0604020202020204" pitchFamily="34" charset="0"/>
                <a:cs typeface="Arial" panose="020B0604020202020204" pitchFamily="34" charset="0"/>
              </a:rPr>
              <a:t>Males: 18-39 (n=80), 40-64 (n=157), 65+ (n=174); Females: 18-39 (n=80), 40-64 (n=163), 65+ (n=148); </a:t>
            </a:r>
            <a:endParaRPr lang="pt-BR" sz="800" dirty="0" smtClean="0">
              <a:solidFill>
                <a:schemeClr val="tx1"/>
              </a:solidFill>
              <a:latin typeface="Arial" panose="020B0604020202020204" pitchFamily="34" charset="0"/>
              <a:cs typeface="Arial" panose="020B0604020202020204" pitchFamily="34" charset="0"/>
            </a:endParaRPr>
          </a:p>
          <a:p>
            <a:r>
              <a:rPr lang="pt-BR" sz="800" dirty="0" smtClean="0">
                <a:solidFill>
                  <a:schemeClr val="tx1"/>
                </a:solidFill>
                <a:latin typeface="Arial" panose="020B0604020202020204" pitchFamily="34" charset="0"/>
                <a:cs typeface="Arial" panose="020B0604020202020204" pitchFamily="34" charset="0"/>
              </a:rPr>
              <a:t>Locale</a:t>
            </a:r>
            <a:r>
              <a:rPr lang="pt-BR" sz="800" dirty="0">
                <a:solidFill>
                  <a:schemeClr val="tx1"/>
                </a:solidFill>
                <a:latin typeface="Arial" panose="020B0604020202020204" pitchFamily="34" charset="0"/>
                <a:cs typeface="Arial" panose="020B0604020202020204" pitchFamily="34" charset="0"/>
              </a:rPr>
              <a:t>: Urban (n=405), Suburban (n=335), Rural (n=62)</a:t>
            </a:r>
            <a:endParaRPr lang="en-US" sz="800" dirty="0" smtClean="0">
              <a:solidFill>
                <a:schemeClr val="tx1"/>
              </a:solidFill>
              <a:latin typeface="Arial" panose="020B0604020202020204" pitchFamily="34" charset="0"/>
              <a:cs typeface="Arial" panose="020B0604020202020204" pitchFamily="34" charset="0"/>
            </a:endParaRPr>
          </a:p>
          <a:p>
            <a:r>
              <a:rPr lang="en-US" sz="800" dirty="0" smtClean="0">
                <a:solidFill>
                  <a:schemeClr val="tx1"/>
                </a:solidFill>
                <a:latin typeface="Arial" panose="020B0604020202020204" pitchFamily="34" charset="0"/>
                <a:cs typeface="Arial" panose="020B0604020202020204" pitchFamily="34" charset="0"/>
              </a:rPr>
              <a:t>Q4. </a:t>
            </a:r>
            <a:r>
              <a:rPr lang="en-US" sz="800" dirty="0">
                <a:solidFill>
                  <a:schemeClr val="tx1"/>
                </a:solidFill>
                <a:latin typeface="Arial" panose="020B0604020202020204" pitchFamily="34" charset="0"/>
                <a:cs typeface="Arial" panose="020B0604020202020204" pitchFamily="34" charset="0"/>
              </a:rPr>
              <a:t>Do you know what a blood clot in your leg (also known as deep vein thrombosis) would feel like if you had one personally?</a:t>
            </a:r>
          </a:p>
        </p:txBody>
      </p:sp>
      <p:pic>
        <p:nvPicPr>
          <p:cNvPr id="50" name="Picture 49"/>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8335501" y="111401"/>
            <a:ext cx="612648" cy="612648"/>
          </a:xfrm>
          <a:prstGeom prst="rect">
            <a:avLst/>
          </a:prstGeom>
        </p:spPr>
      </p:pic>
    </p:spTree>
    <p:extLst>
      <p:ext uri="{BB962C8B-B14F-4D97-AF65-F5344CB8AC3E}">
        <p14:creationId xmlns:p14="http://schemas.microsoft.com/office/powerpoint/2010/main" val="79921902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11</a:t>
            </a:fld>
            <a:r>
              <a:rPr lang="en-US" smtClean="0"/>
              <a:t> -</a:t>
            </a:r>
            <a:endParaRPr lang="en-US"/>
          </a:p>
        </p:txBody>
      </p:sp>
      <p:sp>
        <p:nvSpPr>
          <p:cNvPr id="13" name="TextBox 12"/>
          <p:cNvSpPr txBox="1"/>
          <p:nvPr/>
        </p:nvSpPr>
        <p:spPr>
          <a:xfrm>
            <a:off x="191069" y="171703"/>
            <a:ext cx="8761862" cy="707886"/>
          </a:xfrm>
          <a:prstGeom prst="rect">
            <a:avLst/>
          </a:prstGeom>
          <a:noFill/>
        </p:spPr>
        <p:txBody>
          <a:bodyPr wrap="square" rtlCol="0">
            <a:spAutoFit/>
          </a:bodyPr>
          <a:lstStyle/>
          <a:p>
            <a:pPr algn="ctr"/>
            <a:r>
              <a:rPr lang="en-US" sz="2000" b="1" dirty="0" smtClean="0">
                <a:solidFill>
                  <a:prstClr val="black"/>
                </a:solidFill>
              </a:rPr>
              <a:t>AWARENESS OF THROMBOSIS, DEEP VEIN THROMBOSIS, AND PULMONARY EMBOLISM VARIES WITHIN COUNTRIES</a:t>
            </a:r>
            <a:r>
              <a:rPr lang="en-US" sz="2000" b="1" dirty="0">
                <a:solidFill>
                  <a:prstClr val="black"/>
                </a:solidFill>
              </a:rPr>
              <a:t> </a:t>
            </a:r>
            <a:r>
              <a:rPr lang="en-US" sz="2000" b="1" dirty="0" smtClean="0">
                <a:solidFill>
                  <a:prstClr val="black"/>
                </a:solidFill>
              </a:rPr>
              <a:t>AS WELL AS AMONG COUNTRIES</a:t>
            </a:r>
            <a:endParaRPr lang="en-US" sz="2000" b="1" dirty="0">
              <a:solidFill>
                <a:prstClr val="black"/>
              </a:solidFill>
            </a:endParaRPr>
          </a:p>
        </p:txBody>
      </p:sp>
      <p:grpSp>
        <p:nvGrpSpPr>
          <p:cNvPr id="17" name="Group 16"/>
          <p:cNvGrpSpPr/>
          <p:nvPr/>
        </p:nvGrpSpPr>
        <p:grpSpPr>
          <a:xfrm>
            <a:off x="213218" y="924901"/>
            <a:ext cx="4465214" cy="2742622"/>
            <a:chOff x="1828800" y="924901"/>
            <a:chExt cx="4465214" cy="2742622"/>
          </a:xfrm>
        </p:grpSpPr>
        <p:grpSp>
          <p:nvGrpSpPr>
            <p:cNvPr id="3" name="Group 10"/>
            <p:cNvGrpSpPr>
              <a:grpSpLocks/>
            </p:cNvGrpSpPr>
            <p:nvPr/>
          </p:nvGrpSpPr>
          <p:grpSpPr bwMode="auto">
            <a:xfrm>
              <a:off x="2026011" y="1297369"/>
              <a:ext cx="4209971" cy="2370154"/>
              <a:chOff x="0" y="723"/>
              <a:chExt cx="5414" cy="3048"/>
            </a:xfrm>
            <a:solidFill>
              <a:srgbClr val="C1BA9E"/>
            </a:solidFill>
          </p:grpSpPr>
          <p:sp>
            <p:nvSpPr>
              <p:cNvPr id="4" name="Freeform 3"/>
              <p:cNvSpPr>
                <a:spLocks noChangeAspect="1" noEditPoints="1"/>
              </p:cNvSpPr>
              <p:nvPr/>
            </p:nvSpPr>
            <p:spPr bwMode="auto">
              <a:xfrm>
                <a:off x="2213" y="723"/>
                <a:ext cx="3201" cy="2883"/>
              </a:xfrm>
              <a:custGeom>
                <a:avLst/>
                <a:gdLst>
                  <a:gd name="T0" fmla="*/ 2927 w 3062"/>
                  <a:gd name="T1" fmla="*/ 2669 h 2758"/>
                  <a:gd name="T2" fmla="*/ 2865 w 3062"/>
                  <a:gd name="T3" fmla="*/ 2545 h 2758"/>
                  <a:gd name="T4" fmla="*/ 2974 w 3062"/>
                  <a:gd name="T5" fmla="*/ 2469 h 2758"/>
                  <a:gd name="T6" fmla="*/ 2938 w 3062"/>
                  <a:gd name="T7" fmla="*/ 2350 h 2758"/>
                  <a:gd name="T8" fmla="*/ 3985 w 3062"/>
                  <a:gd name="T9" fmla="*/ 576 h 2758"/>
                  <a:gd name="T10" fmla="*/ 3375 w 3062"/>
                  <a:gd name="T11" fmla="*/ 391 h 2758"/>
                  <a:gd name="T12" fmla="*/ 3024 w 3062"/>
                  <a:gd name="T13" fmla="*/ 327 h 2758"/>
                  <a:gd name="T14" fmla="*/ 2742 w 3062"/>
                  <a:gd name="T15" fmla="*/ 197 h 2758"/>
                  <a:gd name="T16" fmla="*/ 2021 w 3062"/>
                  <a:gd name="T17" fmla="*/ 410 h 2758"/>
                  <a:gd name="T18" fmla="*/ 1795 w 3062"/>
                  <a:gd name="T19" fmla="*/ 597 h 2758"/>
                  <a:gd name="T20" fmla="*/ 1326 w 3062"/>
                  <a:gd name="T21" fmla="*/ 717 h 2758"/>
                  <a:gd name="T22" fmla="*/ 1150 w 3062"/>
                  <a:gd name="T23" fmla="*/ 862 h 2758"/>
                  <a:gd name="T24" fmla="*/ 1061 w 3062"/>
                  <a:gd name="T25" fmla="*/ 576 h 2758"/>
                  <a:gd name="T26" fmla="*/ 685 w 3062"/>
                  <a:gd name="T27" fmla="*/ 660 h 2758"/>
                  <a:gd name="T28" fmla="*/ 603 w 3062"/>
                  <a:gd name="T29" fmla="*/ 1085 h 2758"/>
                  <a:gd name="T30" fmla="*/ 731 w 3062"/>
                  <a:gd name="T31" fmla="*/ 1017 h 2758"/>
                  <a:gd name="T32" fmla="*/ 960 w 3062"/>
                  <a:gd name="T33" fmla="*/ 1044 h 2758"/>
                  <a:gd name="T34" fmla="*/ 704 w 3062"/>
                  <a:gd name="T35" fmla="*/ 1279 h 2758"/>
                  <a:gd name="T36" fmla="*/ 551 w 3062"/>
                  <a:gd name="T37" fmla="*/ 1286 h 2758"/>
                  <a:gd name="T38" fmla="*/ 308 w 3062"/>
                  <a:gd name="T39" fmla="*/ 1508 h 2758"/>
                  <a:gd name="T40" fmla="*/ 223 w 3062"/>
                  <a:gd name="T41" fmla="*/ 1803 h 2758"/>
                  <a:gd name="T42" fmla="*/ 693 w 3062"/>
                  <a:gd name="T43" fmla="*/ 1794 h 2758"/>
                  <a:gd name="T44" fmla="*/ 778 w 3062"/>
                  <a:gd name="T45" fmla="*/ 1717 h 2758"/>
                  <a:gd name="T46" fmla="*/ 1020 w 3062"/>
                  <a:gd name="T47" fmla="*/ 1814 h 2758"/>
                  <a:gd name="T48" fmla="*/ 728 w 3062"/>
                  <a:gd name="T49" fmla="*/ 1956 h 2758"/>
                  <a:gd name="T50" fmla="*/ 259 w 3062"/>
                  <a:gd name="T51" fmla="*/ 1846 h 2758"/>
                  <a:gd name="T52" fmla="*/ 44 w 3062"/>
                  <a:gd name="T53" fmla="*/ 2417 h 2758"/>
                  <a:gd name="T54" fmla="*/ 534 w 3062"/>
                  <a:gd name="T55" fmla="*/ 2561 h 2758"/>
                  <a:gd name="T56" fmla="*/ 660 w 3062"/>
                  <a:gd name="T57" fmla="*/ 3139 h 2758"/>
                  <a:gd name="T58" fmla="*/ 1143 w 3062"/>
                  <a:gd name="T59" fmla="*/ 3039 h 2758"/>
                  <a:gd name="T60" fmla="*/ 1438 w 3062"/>
                  <a:gd name="T61" fmla="*/ 2415 h 2758"/>
                  <a:gd name="T62" fmla="*/ 1227 w 3062"/>
                  <a:gd name="T63" fmla="*/ 2233 h 2758"/>
                  <a:gd name="T64" fmla="*/ 1443 w 3062"/>
                  <a:gd name="T65" fmla="*/ 2093 h 2758"/>
                  <a:gd name="T66" fmla="*/ 1892 w 3062"/>
                  <a:gd name="T67" fmla="*/ 2178 h 2758"/>
                  <a:gd name="T68" fmla="*/ 2358 w 3062"/>
                  <a:gd name="T69" fmla="*/ 2286 h 2758"/>
                  <a:gd name="T70" fmla="*/ 2523 w 3062"/>
                  <a:gd name="T71" fmla="*/ 2376 h 2758"/>
                  <a:gd name="T72" fmla="*/ 2834 w 3062"/>
                  <a:gd name="T73" fmla="*/ 2141 h 2758"/>
                  <a:gd name="T74" fmla="*/ 2944 w 3062"/>
                  <a:gd name="T75" fmla="*/ 1717 h 2758"/>
                  <a:gd name="T76" fmla="*/ 3157 w 3062"/>
                  <a:gd name="T77" fmla="*/ 1661 h 2758"/>
                  <a:gd name="T78" fmla="*/ 3516 w 3062"/>
                  <a:gd name="T79" fmla="*/ 1085 h 2758"/>
                  <a:gd name="T80" fmla="*/ 3686 w 3062"/>
                  <a:gd name="T81" fmla="*/ 1163 h 2758"/>
                  <a:gd name="T82" fmla="*/ 3968 w 3062"/>
                  <a:gd name="T83" fmla="*/ 1074 h 2758"/>
                  <a:gd name="T84" fmla="*/ 1179 w 3062"/>
                  <a:gd name="T85" fmla="*/ 1696 h 2758"/>
                  <a:gd name="T86" fmla="*/ 1185 w 3062"/>
                  <a:gd name="T87" fmla="*/ 1590 h 2758"/>
                  <a:gd name="T88" fmla="*/ 1337 w 3062"/>
                  <a:gd name="T89" fmla="*/ 1713 h 2758"/>
                  <a:gd name="T90" fmla="*/ 1557 w 3062"/>
                  <a:gd name="T91" fmla="*/ 358 h 2758"/>
                  <a:gd name="T92" fmla="*/ 1476 w 3062"/>
                  <a:gd name="T93" fmla="*/ 343 h 2758"/>
                  <a:gd name="T94" fmla="*/ 163 w 3062"/>
                  <a:gd name="T95" fmla="*/ 1343 h 2758"/>
                  <a:gd name="T96" fmla="*/ 2474 w 3062"/>
                  <a:gd name="T97" fmla="*/ 2649 h 2758"/>
                  <a:gd name="T98" fmla="*/ 1405 w 3062"/>
                  <a:gd name="T99" fmla="*/ 2919 h 2758"/>
                  <a:gd name="T100" fmla="*/ 283 w 3062"/>
                  <a:gd name="T101" fmla="*/ 1415 h 2758"/>
                  <a:gd name="T102" fmla="*/ 281 w 3062"/>
                  <a:gd name="T103" fmla="*/ 1148 h 2758"/>
                  <a:gd name="T104" fmla="*/ 4067 w 3062"/>
                  <a:gd name="T105" fmla="*/ 3599 h 2758"/>
                  <a:gd name="T106" fmla="*/ 3930 w 3062"/>
                  <a:gd name="T107" fmla="*/ 3760 h 2758"/>
                  <a:gd name="T108" fmla="*/ 3151 w 3062"/>
                  <a:gd name="T109" fmla="*/ 1900 h 2758"/>
                  <a:gd name="T110" fmla="*/ 3320 w 3062"/>
                  <a:gd name="T111" fmla="*/ 2820 h 2758"/>
                  <a:gd name="T112" fmla="*/ 3164 w 3062"/>
                  <a:gd name="T113" fmla="*/ 2655 h 2758"/>
                  <a:gd name="T114" fmla="*/ 3252 w 3062"/>
                  <a:gd name="T115" fmla="*/ 2916 h 2758"/>
                  <a:gd name="T116" fmla="*/ 2801 w 3062"/>
                  <a:gd name="T117" fmla="*/ 3338 h 2758"/>
                  <a:gd name="T118" fmla="*/ 3471 w 3062"/>
                  <a:gd name="T119" fmla="*/ 3534 h 2758"/>
                  <a:gd name="T120" fmla="*/ 3377 w 3062"/>
                  <a:gd name="T121" fmla="*/ 1300 h 2758"/>
                  <a:gd name="T122" fmla="*/ 3394 w 3062"/>
                  <a:gd name="T123" fmla="*/ 1671 h 2758"/>
                  <a:gd name="T124" fmla="*/ 3285 w 3062"/>
                  <a:gd name="T125" fmla="*/ 1854 h 275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062"/>
                  <a:gd name="T190" fmla="*/ 0 h 2758"/>
                  <a:gd name="T191" fmla="*/ 3062 w 3062"/>
                  <a:gd name="T192" fmla="*/ 2758 h 275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062" h="2758">
                    <a:moveTo>
                      <a:pt x="1982" y="1630"/>
                    </a:moveTo>
                    <a:lnTo>
                      <a:pt x="1982" y="1630"/>
                    </a:lnTo>
                    <a:lnTo>
                      <a:pt x="1976" y="1628"/>
                    </a:lnTo>
                    <a:lnTo>
                      <a:pt x="1972" y="1630"/>
                    </a:lnTo>
                    <a:lnTo>
                      <a:pt x="1962" y="1640"/>
                    </a:lnTo>
                    <a:lnTo>
                      <a:pt x="1960" y="1644"/>
                    </a:lnTo>
                    <a:lnTo>
                      <a:pt x="1962" y="1650"/>
                    </a:lnTo>
                    <a:lnTo>
                      <a:pt x="1966" y="1652"/>
                    </a:lnTo>
                    <a:lnTo>
                      <a:pt x="1972" y="1650"/>
                    </a:lnTo>
                    <a:lnTo>
                      <a:pt x="1982" y="1640"/>
                    </a:lnTo>
                    <a:lnTo>
                      <a:pt x="1984" y="1634"/>
                    </a:lnTo>
                    <a:lnTo>
                      <a:pt x="1982" y="1630"/>
                    </a:lnTo>
                    <a:close/>
                    <a:moveTo>
                      <a:pt x="2112" y="1982"/>
                    </a:moveTo>
                    <a:lnTo>
                      <a:pt x="2112" y="1982"/>
                    </a:lnTo>
                    <a:lnTo>
                      <a:pt x="2116" y="1994"/>
                    </a:lnTo>
                    <a:lnTo>
                      <a:pt x="2120" y="2000"/>
                    </a:lnTo>
                    <a:lnTo>
                      <a:pt x="2122" y="2006"/>
                    </a:lnTo>
                    <a:lnTo>
                      <a:pt x="2122" y="2014"/>
                    </a:lnTo>
                    <a:lnTo>
                      <a:pt x="2122" y="2018"/>
                    </a:lnTo>
                    <a:lnTo>
                      <a:pt x="2124" y="2022"/>
                    </a:lnTo>
                    <a:lnTo>
                      <a:pt x="2126" y="2024"/>
                    </a:lnTo>
                    <a:lnTo>
                      <a:pt x="2128" y="2026"/>
                    </a:lnTo>
                    <a:lnTo>
                      <a:pt x="2130" y="2026"/>
                    </a:lnTo>
                    <a:lnTo>
                      <a:pt x="2134" y="2026"/>
                    </a:lnTo>
                    <a:lnTo>
                      <a:pt x="2140" y="2024"/>
                    </a:lnTo>
                    <a:lnTo>
                      <a:pt x="2142" y="2022"/>
                    </a:lnTo>
                    <a:lnTo>
                      <a:pt x="2142" y="2008"/>
                    </a:lnTo>
                    <a:lnTo>
                      <a:pt x="2142" y="1996"/>
                    </a:lnTo>
                    <a:lnTo>
                      <a:pt x="2144" y="1992"/>
                    </a:lnTo>
                    <a:lnTo>
                      <a:pt x="2146" y="1994"/>
                    </a:lnTo>
                    <a:lnTo>
                      <a:pt x="2148" y="2000"/>
                    </a:lnTo>
                    <a:lnTo>
                      <a:pt x="2158" y="2012"/>
                    </a:lnTo>
                    <a:lnTo>
                      <a:pt x="2166" y="2020"/>
                    </a:lnTo>
                    <a:lnTo>
                      <a:pt x="2172" y="2024"/>
                    </a:lnTo>
                    <a:lnTo>
                      <a:pt x="2180" y="2026"/>
                    </a:lnTo>
                    <a:lnTo>
                      <a:pt x="2184" y="2026"/>
                    </a:lnTo>
                    <a:lnTo>
                      <a:pt x="2186" y="2026"/>
                    </a:lnTo>
                    <a:lnTo>
                      <a:pt x="2188" y="2024"/>
                    </a:lnTo>
                    <a:lnTo>
                      <a:pt x="2190" y="2022"/>
                    </a:lnTo>
                    <a:lnTo>
                      <a:pt x="2188" y="2020"/>
                    </a:lnTo>
                    <a:lnTo>
                      <a:pt x="2186" y="2014"/>
                    </a:lnTo>
                    <a:lnTo>
                      <a:pt x="2176" y="2002"/>
                    </a:lnTo>
                    <a:lnTo>
                      <a:pt x="2168" y="1992"/>
                    </a:lnTo>
                    <a:lnTo>
                      <a:pt x="2166" y="1988"/>
                    </a:lnTo>
                    <a:lnTo>
                      <a:pt x="2166" y="1984"/>
                    </a:lnTo>
                    <a:lnTo>
                      <a:pt x="2168" y="1982"/>
                    </a:lnTo>
                    <a:lnTo>
                      <a:pt x="2178" y="1972"/>
                    </a:lnTo>
                    <a:lnTo>
                      <a:pt x="2180" y="1968"/>
                    </a:lnTo>
                    <a:lnTo>
                      <a:pt x="2182" y="1962"/>
                    </a:lnTo>
                    <a:lnTo>
                      <a:pt x="2180" y="1960"/>
                    </a:lnTo>
                    <a:lnTo>
                      <a:pt x="2174" y="1958"/>
                    </a:lnTo>
                    <a:lnTo>
                      <a:pt x="2150" y="1958"/>
                    </a:lnTo>
                    <a:lnTo>
                      <a:pt x="2148" y="1958"/>
                    </a:lnTo>
                    <a:lnTo>
                      <a:pt x="2146" y="1956"/>
                    </a:lnTo>
                    <a:lnTo>
                      <a:pt x="2146" y="1954"/>
                    </a:lnTo>
                    <a:lnTo>
                      <a:pt x="2146" y="1950"/>
                    </a:lnTo>
                    <a:lnTo>
                      <a:pt x="2148" y="1946"/>
                    </a:lnTo>
                    <a:lnTo>
                      <a:pt x="2158" y="1934"/>
                    </a:lnTo>
                    <a:lnTo>
                      <a:pt x="2158" y="1932"/>
                    </a:lnTo>
                    <a:lnTo>
                      <a:pt x="2158" y="1930"/>
                    </a:lnTo>
                    <a:lnTo>
                      <a:pt x="2154" y="1928"/>
                    </a:lnTo>
                    <a:lnTo>
                      <a:pt x="2150" y="1928"/>
                    </a:lnTo>
                    <a:lnTo>
                      <a:pt x="2144" y="1930"/>
                    </a:lnTo>
                    <a:lnTo>
                      <a:pt x="2138" y="1934"/>
                    </a:lnTo>
                    <a:lnTo>
                      <a:pt x="2130" y="1946"/>
                    </a:lnTo>
                    <a:lnTo>
                      <a:pt x="2116" y="1970"/>
                    </a:lnTo>
                    <a:lnTo>
                      <a:pt x="2112" y="1982"/>
                    </a:lnTo>
                    <a:close/>
                    <a:moveTo>
                      <a:pt x="1966" y="1940"/>
                    </a:moveTo>
                    <a:lnTo>
                      <a:pt x="1966" y="1940"/>
                    </a:lnTo>
                    <a:lnTo>
                      <a:pt x="1968" y="1948"/>
                    </a:lnTo>
                    <a:lnTo>
                      <a:pt x="1970" y="1954"/>
                    </a:lnTo>
                    <a:lnTo>
                      <a:pt x="1972" y="1960"/>
                    </a:lnTo>
                    <a:lnTo>
                      <a:pt x="1980" y="1974"/>
                    </a:lnTo>
                    <a:lnTo>
                      <a:pt x="1982" y="1980"/>
                    </a:lnTo>
                    <a:lnTo>
                      <a:pt x="1988" y="1984"/>
                    </a:lnTo>
                    <a:lnTo>
                      <a:pt x="1994" y="1986"/>
                    </a:lnTo>
                    <a:lnTo>
                      <a:pt x="1998" y="1986"/>
                    </a:lnTo>
                    <a:lnTo>
                      <a:pt x="2014" y="1986"/>
                    </a:lnTo>
                    <a:lnTo>
                      <a:pt x="2018" y="1986"/>
                    </a:lnTo>
                    <a:lnTo>
                      <a:pt x="2024" y="1988"/>
                    </a:lnTo>
                    <a:lnTo>
                      <a:pt x="2032" y="1990"/>
                    </a:lnTo>
                    <a:lnTo>
                      <a:pt x="2038" y="1992"/>
                    </a:lnTo>
                    <a:lnTo>
                      <a:pt x="2044" y="1996"/>
                    </a:lnTo>
                    <a:lnTo>
                      <a:pt x="2052" y="1996"/>
                    </a:lnTo>
                    <a:lnTo>
                      <a:pt x="2056" y="1996"/>
                    </a:lnTo>
                    <a:lnTo>
                      <a:pt x="2062" y="1994"/>
                    </a:lnTo>
                    <a:lnTo>
                      <a:pt x="2066" y="1988"/>
                    </a:lnTo>
                    <a:lnTo>
                      <a:pt x="2072" y="1974"/>
                    </a:lnTo>
                    <a:lnTo>
                      <a:pt x="2074" y="1968"/>
                    </a:lnTo>
                    <a:lnTo>
                      <a:pt x="2078" y="1962"/>
                    </a:lnTo>
                    <a:lnTo>
                      <a:pt x="2088" y="1950"/>
                    </a:lnTo>
                    <a:lnTo>
                      <a:pt x="2090" y="1944"/>
                    </a:lnTo>
                    <a:lnTo>
                      <a:pt x="2094" y="1932"/>
                    </a:lnTo>
                    <a:lnTo>
                      <a:pt x="2096" y="1928"/>
                    </a:lnTo>
                    <a:lnTo>
                      <a:pt x="2100" y="1924"/>
                    </a:lnTo>
                    <a:lnTo>
                      <a:pt x="2106" y="1922"/>
                    </a:lnTo>
                    <a:lnTo>
                      <a:pt x="2108" y="1920"/>
                    </a:lnTo>
                    <a:lnTo>
                      <a:pt x="2108" y="1918"/>
                    </a:lnTo>
                    <a:lnTo>
                      <a:pt x="2108" y="1916"/>
                    </a:lnTo>
                    <a:lnTo>
                      <a:pt x="2106" y="1914"/>
                    </a:lnTo>
                    <a:lnTo>
                      <a:pt x="2100" y="1912"/>
                    </a:lnTo>
                    <a:lnTo>
                      <a:pt x="2096" y="1908"/>
                    </a:lnTo>
                    <a:lnTo>
                      <a:pt x="2094" y="1900"/>
                    </a:lnTo>
                    <a:lnTo>
                      <a:pt x="2094" y="1898"/>
                    </a:lnTo>
                    <a:lnTo>
                      <a:pt x="2094" y="1882"/>
                    </a:lnTo>
                    <a:lnTo>
                      <a:pt x="2094" y="1878"/>
                    </a:lnTo>
                    <a:lnTo>
                      <a:pt x="2096" y="1870"/>
                    </a:lnTo>
                    <a:lnTo>
                      <a:pt x="2100" y="1866"/>
                    </a:lnTo>
                    <a:lnTo>
                      <a:pt x="2106" y="1864"/>
                    </a:lnTo>
                    <a:lnTo>
                      <a:pt x="2108" y="1862"/>
                    </a:lnTo>
                    <a:lnTo>
                      <a:pt x="2110" y="1858"/>
                    </a:lnTo>
                    <a:lnTo>
                      <a:pt x="2110" y="1856"/>
                    </a:lnTo>
                    <a:lnTo>
                      <a:pt x="2110" y="1852"/>
                    </a:lnTo>
                    <a:lnTo>
                      <a:pt x="2106" y="1848"/>
                    </a:lnTo>
                    <a:lnTo>
                      <a:pt x="2102" y="1842"/>
                    </a:lnTo>
                    <a:lnTo>
                      <a:pt x="2096" y="1836"/>
                    </a:lnTo>
                    <a:lnTo>
                      <a:pt x="2090" y="1834"/>
                    </a:lnTo>
                    <a:lnTo>
                      <a:pt x="2084" y="1832"/>
                    </a:lnTo>
                    <a:lnTo>
                      <a:pt x="2076" y="1834"/>
                    </a:lnTo>
                    <a:lnTo>
                      <a:pt x="2052" y="1846"/>
                    </a:lnTo>
                    <a:lnTo>
                      <a:pt x="2046" y="1850"/>
                    </a:lnTo>
                    <a:lnTo>
                      <a:pt x="2040" y="1856"/>
                    </a:lnTo>
                    <a:lnTo>
                      <a:pt x="2020" y="1882"/>
                    </a:lnTo>
                    <a:lnTo>
                      <a:pt x="2014" y="1888"/>
                    </a:lnTo>
                    <a:lnTo>
                      <a:pt x="2008" y="1892"/>
                    </a:lnTo>
                    <a:lnTo>
                      <a:pt x="2004" y="1896"/>
                    </a:lnTo>
                    <a:lnTo>
                      <a:pt x="1988" y="1902"/>
                    </a:lnTo>
                    <a:lnTo>
                      <a:pt x="1984" y="1904"/>
                    </a:lnTo>
                    <a:lnTo>
                      <a:pt x="1972" y="1914"/>
                    </a:lnTo>
                    <a:lnTo>
                      <a:pt x="1968" y="1920"/>
                    </a:lnTo>
                    <a:lnTo>
                      <a:pt x="1966" y="1926"/>
                    </a:lnTo>
                    <a:lnTo>
                      <a:pt x="1966" y="1940"/>
                    </a:lnTo>
                    <a:close/>
                    <a:moveTo>
                      <a:pt x="2180" y="1810"/>
                    </a:moveTo>
                    <a:lnTo>
                      <a:pt x="2180" y="1810"/>
                    </a:lnTo>
                    <a:lnTo>
                      <a:pt x="2174" y="1814"/>
                    </a:lnTo>
                    <a:lnTo>
                      <a:pt x="2170" y="1818"/>
                    </a:lnTo>
                    <a:lnTo>
                      <a:pt x="2164" y="1832"/>
                    </a:lnTo>
                    <a:lnTo>
                      <a:pt x="2164" y="1834"/>
                    </a:lnTo>
                    <a:lnTo>
                      <a:pt x="2164" y="1836"/>
                    </a:lnTo>
                    <a:lnTo>
                      <a:pt x="2166" y="1838"/>
                    </a:lnTo>
                    <a:lnTo>
                      <a:pt x="2168" y="1836"/>
                    </a:lnTo>
                    <a:lnTo>
                      <a:pt x="2174" y="1834"/>
                    </a:lnTo>
                    <a:lnTo>
                      <a:pt x="2180" y="1832"/>
                    </a:lnTo>
                    <a:lnTo>
                      <a:pt x="2186" y="1834"/>
                    </a:lnTo>
                    <a:lnTo>
                      <a:pt x="2192" y="1838"/>
                    </a:lnTo>
                    <a:lnTo>
                      <a:pt x="2200" y="1840"/>
                    </a:lnTo>
                    <a:lnTo>
                      <a:pt x="2204" y="1840"/>
                    </a:lnTo>
                    <a:lnTo>
                      <a:pt x="2210" y="1840"/>
                    </a:lnTo>
                    <a:lnTo>
                      <a:pt x="2218" y="1844"/>
                    </a:lnTo>
                    <a:lnTo>
                      <a:pt x="2224" y="1846"/>
                    </a:lnTo>
                    <a:lnTo>
                      <a:pt x="2226" y="1846"/>
                    </a:lnTo>
                    <a:lnTo>
                      <a:pt x="2228" y="1846"/>
                    </a:lnTo>
                    <a:lnTo>
                      <a:pt x="2230" y="1844"/>
                    </a:lnTo>
                    <a:lnTo>
                      <a:pt x="2230" y="1842"/>
                    </a:lnTo>
                    <a:lnTo>
                      <a:pt x="2230" y="1818"/>
                    </a:lnTo>
                    <a:lnTo>
                      <a:pt x="2230" y="1812"/>
                    </a:lnTo>
                    <a:lnTo>
                      <a:pt x="2226" y="1806"/>
                    </a:lnTo>
                    <a:lnTo>
                      <a:pt x="2216" y="1798"/>
                    </a:lnTo>
                    <a:lnTo>
                      <a:pt x="2214" y="1796"/>
                    </a:lnTo>
                    <a:lnTo>
                      <a:pt x="2212" y="1794"/>
                    </a:lnTo>
                    <a:lnTo>
                      <a:pt x="2208" y="1796"/>
                    </a:lnTo>
                    <a:lnTo>
                      <a:pt x="2206" y="1798"/>
                    </a:lnTo>
                    <a:lnTo>
                      <a:pt x="2198" y="1806"/>
                    </a:lnTo>
                    <a:lnTo>
                      <a:pt x="2190" y="1810"/>
                    </a:lnTo>
                    <a:lnTo>
                      <a:pt x="2184" y="1810"/>
                    </a:lnTo>
                    <a:lnTo>
                      <a:pt x="2180" y="1810"/>
                    </a:lnTo>
                    <a:close/>
                    <a:moveTo>
                      <a:pt x="2152" y="1544"/>
                    </a:moveTo>
                    <a:lnTo>
                      <a:pt x="2152" y="1544"/>
                    </a:lnTo>
                    <a:lnTo>
                      <a:pt x="2152" y="1542"/>
                    </a:lnTo>
                    <a:lnTo>
                      <a:pt x="2152" y="1540"/>
                    </a:lnTo>
                    <a:lnTo>
                      <a:pt x="2150" y="1540"/>
                    </a:lnTo>
                    <a:lnTo>
                      <a:pt x="2148" y="1542"/>
                    </a:lnTo>
                    <a:lnTo>
                      <a:pt x="2138" y="1550"/>
                    </a:lnTo>
                    <a:lnTo>
                      <a:pt x="2134" y="1558"/>
                    </a:lnTo>
                    <a:lnTo>
                      <a:pt x="2132" y="1564"/>
                    </a:lnTo>
                    <a:lnTo>
                      <a:pt x="2132" y="1568"/>
                    </a:lnTo>
                    <a:lnTo>
                      <a:pt x="2134" y="1576"/>
                    </a:lnTo>
                    <a:lnTo>
                      <a:pt x="2136" y="1584"/>
                    </a:lnTo>
                    <a:lnTo>
                      <a:pt x="2140" y="1588"/>
                    </a:lnTo>
                    <a:lnTo>
                      <a:pt x="2140" y="1590"/>
                    </a:lnTo>
                    <a:lnTo>
                      <a:pt x="2142" y="1592"/>
                    </a:lnTo>
                    <a:lnTo>
                      <a:pt x="2144" y="1590"/>
                    </a:lnTo>
                    <a:lnTo>
                      <a:pt x="2144" y="1588"/>
                    </a:lnTo>
                    <a:lnTo>
                      <a:pt x="2150" y="1564"/>
                    </a:lnTo>
                    <a:lnTo>
                      <a:pt x="2152" y="1548"/>
                    </a:lnTo>
                    <a:lnTo>
                      <a:pt x="2152" y="1544"/>
                    </a:lnTo>
                    <a:close/>
                    <a:moveTo>
                      <a:pt x="2066" y="2082"/>
                    </a:moveTo>
                    <a:lnTo>
                      <a:pt x="2066" y="2082"/>
                    </a:lnTo>
                    <a:lnTo>
                      <a:pt x="2068" y="2082"/>
                    </a:lnTo>
                    <a:lnTo>
                      <a:pt x="2070" y="2082"/>
                    </a:lnTo>
                    <a:lnTo>
                      <a:pt x="2072" y="2080"/>
                    </a:lnTo>
                    <a:lnTo>
                      <a:pt x="2070" y="2078"/>
                    </a:lnTo>
                    <a:lnTo>
                      <a:pt x="2068" y="2072"/>
                    </a:lnTo>
                    <a:lnTo>
                      <a:pt x="2062" y="2066"/>
                    </a:lnTo>
                    <a:lnTo>
                      <a:pt x="2056" y="2062"/>
                    </a:lnTo>
                    <a:lnTo>
                      <a:pt x="2032" y="2058"/>
                    </a:lnTo>
                    <a:lnTo>
                      <a:pt x="2018" y="2052"/>
                    </a:lnTo>
                    <a:lnTo>
                      <a:pt x="2012" y="2048"/>
                    </a:lnTo>
                    <a:lnTo>
                      <a:pt x="2006" y="2046"/>
                    </a:lnTo>
                    <a:lnTo>
                      <a:pt x="1998" y="2046"/>
                    </a:lnTo>
                    <a:lnTo>
                      <a:pt x="1994" y="2046"/>
                    </a:lnTo>
                    <a:lnTo>
                      <a:pt x="1978" y="2046"/>
                    </a:lnTo>
                    <a:lnTo>
                      <a:pt x="1964" y="2046"/>
                    </a:lnTo>
                    <a:lnTo>
                      <a:pt x="1948" y="2046"/>
                    </a:lnTo>
                    <a:lnTo>
                      <a:pt x="1916" y="2046"/>
                    </a:lnTo>
                    <a:lnTo>
                      <a:pt x="1912" y="2046"/>
                    </a:lnTo>
                    <a:lnTo>
                      <a:pt x="1916" y="2048"/>
                    </a:lnTo>
                    <a:lnTo>
                      <a:pt x="1940" y="2062"/>
                    </a:lnTo>
                    <a:lnTo>
                      <a:pt x="1954" y="2066"/>
                    </a:lnTo>
                    <a:lnTo>
                      <a:pt x="1998" y="2074"/>
                    </a:lnTo>
                    <a:lnTo>
                      <a:pt x="2014" y="2074"/>
                    </a:lnTo>
                    <a:lnTo>
                      <a:pt x="2026" y="2074"/>
                    </a:lnTo>
                    <a:lnTo>
                      <a:pt x="2042" y="2076"/>
                    </a:lnTo>
                    <a:lnTo>
                      <a:pt x="2066" y="2082"/>
                    </a:lnTo>
                    <a:close/>
                    <a:moveTo>
                      <a:pt x="2126" y="1676"/>
                    </a:moveTo>
                    <a:lnTo>
                      <a:pt x="2126" y="1676"/>
                    </a:lnTo>
                    <a:lnTo>
                      <a:pt x="2124" y="1684"/>
                    </a:lnTo>
                    <a:lnTo>
                      <a:pt x="2126" y="1692"/>
                    </a:lnTo>
                    <a:lnTo>
                      <a:pt x="2130" y="1706"/>
                    </a:lnTo>
                    <a:lnTo>
                      <a:pt x="2134" y="1712"/>
                    </a:lnTo>
                    <a:lnTo>
                      <a:pt x="2138" y="1718"/>
                    </a:lnTo>
                    <a:lnTo>
                      <a:pt x="2142" y="1722"/>
                    </a:lnTo>
                    <a:lnTo>
                      <a:pt x="2148" y="1722"/>
                    </a:lnTo>
                    <a:lnTo>
                      <a:pt x="2152" y="1724"/>
                    </a:lnTo>
                    <a:lnTo>
                      <a:pt x="2158" y="1728"/>
                    </a:lnTo>
                    <a:lnTo>
                      <a:pt x="2174" y="1738"/>
                    </a:lnTo>
                    <a:lnTo>
                      <a:pt x="2180" y="1744"/>
                    </a:lnTo>
                    <a:lnTo>
                      <a:pt x="2186" y="1750"/>
                    </a:lnTo>
                    <a:lnTo>
                      <a:pt x="2188" y="1754"/>
                    </a:lnTo>
                    <a:lnTo>
                      <a:pt x="2192" y="1760"/>
                    </a:lnTo>
                    <a:lnTo>
                      <a:pt x="2198" y="1766"/>
                    </a:lnTo>
                    <a:lnTo>
                      <a:pt x="2204" y="1768"/>
                    </a:lnTo>
                    <a:lnTo>
                      <a:pt x="2206" y="1768"/>
                    </a:lnTo>
                    <a:lnTo>
                      <a:pt x="2208" y="1768"/>
                    </a:lnTo>
                    <a:lnTo>
                      <a:pt x="2210" y="1766"/>
                    </a:lnTo>
                    <a:lnTo>
                      <a:pt x="2210" y="1764"/>
                    </a:lnTo>
                    <a:lnTo>
                      <a:pt x="2210" y="1760"/>
                    </a:lnTo>
                    <a:lnTo>
                      <a:pt x="2210" y="1752"/>
                    </a:lnTo>
                    <a:lnTo>
                      <a:pt x="2206" y="1746"/>
                    </a:lnTo>
                    <a:lnTo>
                      <a:pt x="2196" y="1730"/>
                    </a:lnTo>
                    <a:lnTo>
                      <a:pt x="2190" y="1724"/>
                    </a:lnTo>
                    <a:lnTo>
                      <a:pt x="2184" y="1718"/>
                    </a:lnTo>
                    <a:lnTo>
                      <a:pt x="2168" y="1708"/>
                    </a:lnTo>
                    <a:lnTo>
                      <a:pt x="2164" y="1704"/>
                    </a:lnTo>
                    <a:lnTo>
                      <a:pt x="2162" y="1698"/>
                    </a:lnTo>
                    <a:lnTo>
                      <a:pt x="2164" y="1686"/>
                    </a:lnTo>
                    <a:lnTo>
                      <a:pt x="2170" y="1672"/>
                    </a:lnTo>
                    <a:lnTo>
                      <a:pt x="2168" y="1666"/>
                    </a:lnTo>
                    <a:lnTo>
                      <a:pt x="2164" y="1660"/>
                    </a:lnTo>
                    <a:lnTo>
                      <a:pt x="2160" y="1658"/>
                    </a:lnTo>
                    <a:lnTo>
                      <a:pt x="2152" y="1656"/>
                    </a:lnTo>
                    <a:lnTo>
                      <a:pt x="2146" y="1658"/>
                    </a:lnTo>
                    <a:lnTo>
                      <a:pt x="2140" y="1660"/>
                    </a:lnTo>
                    <a:lnTo>
                      <a:pt x="2134" y="1666"/>
                    </a:lnTo>
                    <a:lnTo>
                      <a:pt x="2130" y="1672"/>
                    </a:lnTo>
                    <a:lnTo>
                      <a:pt x="2126" y="1676"/>
                    </a:lnTo>
                    <a:close/>
                    <a:moveTo>
                      <a:pt x="3046" y="620"/>
                    </a:moveTo>
                    <a:lnTo>
                      <a:pt x="3046" y="620"/>
                    </a:lnTo>
                    <a:lnTo>
                      <a:pt x="3052" y="616"/>
                    </a:lnTo>
                    <a:lnTo>
                      <a:pt x="3054" y="610"/>
                    </a:lnTo>
                    <a:lnTo>
                      <a:pt x="3062" y="478"/>
                    </a:lnTo>
                    <a:lnTo>
                      <a:pt x="3060" y="472"/>
                    </a:lnTo>
                    <a:lnTo>
                      <a:pt x="3056" y="466"/>
                    </a:lnTo>
                    <a:lnTo>
                      <a:pt x="3050" y="464"/>
                    </a:lnTo>
                    <a:lnTo>
                      <a:pt x="3038" y="460"/>
                    </a:lnTo>
                    <a:lnTo>
                      <a:pt x="3034" y="458"/>
                    </a:lnTo>
                    <a:lnTo>
                      <a:pt x="3028" y="454"/>
                    </a:lnTo>
                    <a:lnTo>
                      <a:pt x="3020" y="446"/>
                    </a:lnTo>
                    <a:lnTo>
                      <a:pt x="3006" y="438"/>
                    </a:lnTo>
                    <a:lnTo>
                      <a:pt x="3002" y="434"/>
                    </a:lnTo>
                    <a:lnTo>
                      <a:pt x="2994" y="432"/>
                    </a:lnTo>
                    <a:lnTo>
                      <a:pt x="2986" y="432"/>
                    </a:lnTo>
                    <a:lnTo>
                      <a:pt x="2972" y="432"/>
                    </a:lnTo>
                    <a:lnTo>
                      <a:pt x="2966" y="430"/>
                    </a:lnTo>
                    <a:lnTo>
                      <a:pt x="2958" y="428"/>
                    </a:lnTo>
                    <a:lnTo>
                      <a:pt x="2952" y="424"/>
                    </a:lnTo>
                    <a:lnTo>
                      <a:pt x="2946" y="422"/>
                    </a:lnTo>
                    <a:lnTo>
                      <a:pt x="2938" y="422"/>
                    </a:lnTo>
                    <a:lnTo>
                      <a:pt x="2934" y="422"/>
                    </a:lnTo>
                    <a:lnTo>
                      <a:pt x="2920" y="422"/>
                    </a:lnTo>
                    <a:lnTo>
                      <a:pt x="2918" y="424"/>
                    </a:lnTo>
                    <a:lnTo>
                      <a:pt x="2918" y="430"/>
                    </a:lnTo>
                    <a:lnTo>
                      <a:pt x="2924" y="452"/>
                    </a:lnTo>
                    <a:lnTo>
                      <a:pt x="2922" y="460"/>
                    </a:lnTo>
                    <a:lnTo>
                      <a:pt x="2918" y="464"/>
                    </a:lnTo>
                    <a:lnTo>
                      <a:pt x="2914" y="466"/>
                    </a:lnTo>
                    <a:lnTo>
                      <a:pt x="2906" y="468"/>
                    </a:lnTo>
                    <a:lnTo>
                      <a:pt x="2900" y="466"/>
                    </a:lnTo>
                    <a:lnTo>
                      <a:pt x="2894" y="464"/>
                    </a:lnTo>
                    <a:lnTo>
                      <a:pt x="2888" y="460"/>
                    </a:lnTo>
                    <a:lnTo>
                      <a:pt x="2882" y="454"/>
                    </a:lnTo>
                    <a:lnTo>
                      <a:pt x="2880" y="448"/>
                    </a:lnTo>
                    <a:lnTo>
                      <a:pt x="2876" y="436"/>
                    </a:lnTo>
                    <a:lnTo>
                      <a:pt x="2874" y="432"/>
                    </a:lnTo>
                    <a:lnTo>
                      <a:pt x="2868" y="432"/>
                    </a:lnTo>
                    <a:lnTo>
                      <a:pt x="2856" y="432"/>
                    </a:lnTo>
                    <a:lnTo>
                      <a:pt x="2848" y="432"/>
                    </a:lnTo>
                    <a:lnTo>
                      <a:pt x="2842" y="436"/>
                    </a:lnTo>
                    <a:lnTo>
                      <a:pt x="2836" y="438"/>
                    </a:lnTo>
                    <a:lnTo>
                      <a:pt x="2830" y="438"/>
                    </a:lnTo>
                    <a:lnTo>
                      <a:pt x="2816" y="434"/>
                    </a:lnTo>
                    <a:lnTo>
                      <a:pt x="2800" y="432"/>
                    </a:lnTo>
                    <a:lnTo>
                      <a:pt x="2786" y="432"/>
                    </a:lnTo>
                    <a:lnTo>
                      <a:pt x="2780" y="432"/>
                    </a:lnTo>
                    <a:lnTo>
                      <a:pt x="2774" y="436"/>
                    </a:lnTo>
                    <a:lnTo>
                      <a:pt x="2772" y="438"/>
                    </a:lnTo>
                    <a:lnTo>
                      <a:pt x="2768" y="438"/>
                    </a:lnTo>
                    <a:lnTo>
                      <a:pt x="2764" y="436"/>
                    </a:lnTo>
                    <a:lnTo>
                      <a:pt x="2756" y="426"/>
                    </a:lnTo>
                    <a:lnTo>
                      <a:pt x="2752" y="420"/>
                    </a:lnTo>
                    <a:lnTo>
                      <a:pt x="2750" y="414"/>
                    </a:lnTo>
                    <a:lnTo>
                      <a:pt x="2750" y="400"/>
                    </a:lnTo>
                    <a:lnTo>
                      <a:pt x="2748" y="394"/>
                    </a:lnTo>
                    <a:lnTo>
                      <a:pt x="2742" y="388"/>
                    </a:lnTo>
                    <a:lnTo>
                      <a:pt x="2726" y="376"/>
                    </a:lnTo>
                    <a:lnTo>
                      <a:pt x="2720" y="374"/>
                    </a:lnTo>
                    <a:lnTo>
                      <a:pt x="2712" y="372"/>
                    </a:lnTo>
                    <a:lnTo>
                      <a:pt x="2680" y="372"/>
                    </a:lnTo>
                    <a:lnTo>
                      <a:pt x="2664" y="372"/>
                    </a:lnTo>
                    <a:lnTo>
                      <a:pt x="2630" y="372"/>
                    </a:lnTo>
                    <a:lnTo>
                      <a:pt x="2624" y="370"/>
                    </a:lnTo>
                    <a:lnTo>
                      <a:pt x="2622" y="368"/>
                    </a:lnTo>
                    <a:lnTo>
                      <a:pt x="2620" y="362"/>
                    </a:lnTo>
                    <a:lnTo>
                      <a:pt x="2618" y="358"/>
                    </a:lnTo>
                    <a:lnTo>
                      <a:pt x="2606" y="348"/>
                    </a:lnTo>
                    <a:lnTo>
                      <a:pt x="2590" y="338"/>
                    </a:lnTo>
                    <a:lnTo>
                      <a:pt x="2586" y="332"/>
                    </a:lnTo>
                    <a:lnTo>
                      <a:pt x="2584" y="326"/>
                    </a:lnTo>
                    <a:lnTo>
                      <a:pt x="2584" y="322"/>
                    </a:lnTo>
                    <a:lnTo>
                      <a:pt x="2580" y="316"/>
                    </a:lnTo>
                    <a:lnTo>
                      <a:pt x="2576" y="312"/>
                    </a:lnTo>
                    <a:lnTo>
                      <a:pt x="2474" y="286"/>
                    </a:lnTo>
                    <a:lnTo>
                      <a:pt x="2468" y="286"/>
                    </a:lnTo>
                    <a:lnTo>
                      <a:pt x="2466" y="288"/>
                    </a:lnTo>
                    <a:lnTo>
                      <a:pt x="2466" y="290"/>
                    </a:lnTo>
                    <a:lnTo>
                      <a:pt x="2464" y="294"/>
                    </a:lnTo>
                    <a:lnTo>
                      <a:pt x="2458" y="298"/>
                    </a:lnTo>
                    <a:lnTo>
                      <a:pt x="2442" y="310"/>
                    </a:lnTo>
                    <a:lnTo>
                      <a:pt x="2438" y="314"/>
                    </a:lnTo>
                    <a:lnTo>
                      <a:pt x="2438" y="322"/>
                    </a:lnTo>
                    <a:lnTo>
                      <a:pt x="2444" y="336"/>
                    </a:lnTo>
                    <a:lnTo>
                      <a:pt x="2444" y="338"/>
                    </a:lnTo>
                    <a:lnTo>
                      <a:pt x="2444" y="342"/>
                    </a:lnTo>
                    <a:lnTo>
                      <a:pt x="2442" y="344"/>
                    </a:lnTo>
                    <a:lnTo>
                      <a:pt x="2438" y="346"/>
                    </a:lnTo>
                    <a:lnTo>
                      <a:pt x="2424" y="350"/>
                    </a:lnTo>
                    <a:lnTo>
                      <a:pt x="2408" y="352"/>
                    </a:lnTo>
                    <a:lnTo>
                      <a:pt x="2406" y="352"/>
                    </a:lnTo>
                    <a:lnTo>
                      <a:pt x="2390" y="350"/>
                    </a:lnTo>
                    <a:lnTo>
                      <a:pt x="2376" y="346"/>
                    </a:lnTo>
                    <a:lnTo>
                      <a:pt x="2368" y="346"/>
                    </a:lnTo>
                    <a:lnTo>
                      <a:pt x="2362" y="348"/>
                    </a:lnTo>
                    <a:lnTo>
                      <a:pt x="2358" y="350"/>
                    </a:lnTo>
                    <a:lnTo>
                      <a:pt x="2350" y="350"/>
                    </a:lnTo>
                    <a:lnTo>
                      <a:pt x="2346" y="346"/>
                    </a:lnTo>
                    <a:lnTo>
                      <a:pt x="2332" y="340"/>
                    </a:lnTo>
                    <a:lnTo>
                      <a:pt x="2326" y="336"/>
                    </a:lnTo>
                    <a:lnTo>
                      <a:pt x="2324" y="336"/>
                    </a:lnTo>
                    <a:lnTo>
                      <a:pt x="2322" y="336"/>
                    </a:lnTo>
                    <a:lnTo>
                      <a:pt x="2320" y="338"/>
                    </a:lnTo>
                    <a:lnTo>
                      <a:pt x="2318" y="342"/>
                    </a:lnTo>
                    <a:lnTo>
                      <a:pt x="2318" y="354"/>
                    </a:lnTo>
                    <a:lnTo>
                      <a:pt x="2318" y="362"/>
                    </a:lnTo>
                    <a:lnTo>
                      <a:pt x="2314" y="368"/>
                    </a:lnTo>
                    <a:lnTo>
                      <a:pt x="2304" y="376"/>
                    </a:lnTo>
                    <a:lnTo>
                      <a:pt x="2302" y="378"/>
                    </a:lnTo>
                    <a:lnTo>
                      <a:pt x="2300" y="378"/>
                    </a:lnTo>
                    <a:lnTo>
                      <a:pt x="2298" y="378"/>
                    </a:lnTo>
                    <a:lnTo>
                      <a:pt x="2294" y="376"/>
                    </a:lnTo>
                    <a:lnTo>
                      <a:pt x="2284" y="360"/>
                    </a:lnTo>
                    <a:lnTo>
                      <a:pt x="2276" y="346"/>
                    </a:lnTo>
                    <a:lnTo>
                      <a:pt x="2264" y="330"/>
                    </a:lnTo>
                    <a:lnTo>
                      <a:pt x="2262" y="324"/>
                    </a:lnTo>
                    <a:lnTo>
                      <a:pt x="2264" y="316"/>
                    </a:lnTo>
                    <a:lnTo>
                      <a:pt x="2276" y="300"/>
                    </a:lnTo>
                    <a:lnTo>
                      <a:pt x="2278" y="294"/>
                    </a:lnTo>
                    <a:lnTo>
                      <a:pt x="2280" y="286"/>
                    </a:lnTo>
                    <a:lnTo>
                      <a:pt x="2280" y="282"/>
                    </a:lnTo>
                    <a:lnTo>
                      <a:pt x="2278" y="276"/>
                    </a:lnTo>
                    <a:lnTo>
                      <a:pt x="2274" y="268"/>
                    </a:lnTo>
                    <a:lnTo>
                      <a:pt x="2266" y="260"/>
                    </a:lnTo>
                    <a:lnTo>
                      <a:pt x="2252" y="252"/>
                    </a:lnTo>
                    <a:lnTo>
                      <a:pt x="2248" y="248"/>
                    </a:lnTo>
                    <a:lnTo>
                      <a:pt x="2240" y="246"/>
                    </a:lnTo>
                    <a:lnTo>
                      <a:pt x="2232" y="246"/>
                    </a:lnTo>
                    <a:lnTo>
                      <a:pt x="2230" y="246"/>
                    </a:lnTo>
                    <a:lnTo>
                      <a:pt x="2222" y="244"/>
                    </a:lnTo>
                    <a:lnTo>
                      <a:pt x="2216" y="240"/>
                    </a:lnTo>
                    <a:lnTo>
                      <a:pt x="2204" y="232"/>
                    </a:lnTo>
                    <a:lnTo>
                      <a:pt x="2198" y="230"/>
                    </a:lnTo>
                    <a:lnTo>
                      <a:pt x="2196" y="228"/>
                    </a:lnTo>
                    <a:lnTo>
                      <a:pt x="2192" y="228"/>
                    </a:lnTo>
                    <a:lnTo>
                      <a:pt x="2190" y="230"/>
                    </a:lnTo>
                    <a:lnTo>
                      <a:pt x="2188" y="232"/>
                    </a:lnTo>
                    <a:lnTo>
                      <a:pt x="2186" y="238"/>
                    </a:lnTo>
                    <a:lnTo>
                      <a:pt x="2178" y="252"/>
                    </a:lnTo>
                    <a:lnTo>
                      <a:pt x="2176" y="258"/>
                    </a:lnTo>
                    <a:lnTo>
                      <a:pt x="2170" y="262"/>
                    </a:lnTo>
                    <a:lnTo>
                      <a:pt x="2164" y="264"/>
                    </a:lnTo>
                    <a:lnTo>
                      <a:pt x="2132" y="264"/>
                    </a:lnTo>
                    <a:lnTo>
                      <a:pt x="2124" y="264"/>
                    </a:lnTo>
                    <a:lnTo>
                      <a:pt x="2116" y="262"/>
                    </a:lnTo>
                    <a:lnTo>
                      <a:pt x="2110" y="258"/>
                    </a:lnTo>
                    <a:lnTo>
                      <a:pt x="2104" y="254"/>
                    </a:lnTo>
                    <a:lnTo>
                      <a:pt x="2100" y="248"/>
                    </a:lnTo>
                    <a:lnTo>
                      <a:pt x="2098" y="242"/>
                    </a:lnTo>
                    <a:lnTo>
                      <a:pt x="2092" y="238"/>
                    </a:lnTo>
                    <a:lnTo>
                      <a:pt x="2086" y="236"/>
                    </a:lnTo>
                    <a:lnTo>
                      <a:pt x="2062" y="236"/>
                    </a:lnTo>
                    <a:lnTo>
                      <a:pt x="2054" y="236"/>
                    </a:lnTo>
                    <a:lnTo>
                      <a:pt x="2048" y="240"/>
                    </a:lnTo>
                    <a:lnTo>
                      <a:pt x="2032" y="250"/>
                    </a:lnTo>
                    <a:lnTo>
                      <a:pt x="2030" y="252"/>
                    </a:lnTo>
                    <a:lnTo>
                      <a:pt x="2028" y="252"/>
                    </a:lnTo>
                    <a:lnTo>
                      <a:pt x="2026" y="250"/>
                    </a:lnTo>
                    <a:lnTo>
                      <a:pt x="2026" y="246"/>
                    </a:lnTo>
                    <a:lnTo>
                      <a:pt x="2026" y="244"/>
                    </a:lnTo>
                    <a:lnTo>
                      <a:pt x="2024" y="236"/>
                    </a:lnTo>
                    <a:lnTo>
                      <a:pt x="2020" y="230"/>
                    </a:lnTo>
                    <a:lnTo>
                      <a:pt x="2012" y="222"/>
                    </a:lnTo>
                    <a:lnTo>
                      <a:pt x="2004" y="218"/>
                    </a:lnTo>
                    <a:lnTo>
                      <a:pt x="1998" y="216"/>
                    </a:lnTo>
                    <a:lnTo>
                      <a:pt x="1994" y="216"/>
                    </a:lnTo>
                    <a:lnTo>
                      <a:pt x="1986" y="218"/>
                    </a:lnTo>
                    <a:lnTo>
                      <a:pt x="1980" y="222"/>
                    </a:lnTo>
                    <a:lnTo>
                      <a:pt x="1972" y="230"/>
                    </a:lnTo>
                    <a:lnTo>
                      <a:pt x="1960" y="240"/>
                    </a:lnTo>
                    <a:lnTo>
                      <a:pt x="1944" y="250"/>
                    </a:lnTo>
                    <a:lnTo>
                      <a:pt x="1930" y="260"/>
                    </a:lnTo>
                    <a:lnTo>
                      <a:pt x="1914" y="270"/>
                    </a:lnTo>
                    <a:lnTo>
                      <a:pt x="1910" y="272"/>
                    </a:lnTo>
                    <a:lnTo>
                      <a:pt x="1912" y="268"/>
                    </a:lnTo>
                    <a:lnTo>
                      <a:pt x="1922" y="252"/>
                    </a:lnTo>
                    <a:lnTo>
                      <a:pt x="1928" y="246"/>
                    </a:lnTo>
                    <a:lnTo>
                      <a:pt x="1934" y="242"/>
                    </a:lnTo>
                    <a:lnTo>
                      <a:pt x="1940" y="238"/>
                    </a:lnTo>
                    <a:lnTo>
                      <a:pt x="1946" y="234"/>
                    </a:lnTo>
                    <a:lnTo>
                      <a:pt x="1952" y="228"/>
                    </a:lnTo>
                    <a:lnTo>
                      <a:pt x="1972" y="194"/>
                    </a:lnTo>
                    <a:lnTo>
                      <a:pt x="1982" y="180"/>
                    </a:lnTo>
                    <a:lnTo>
                      <a:pt x="1990" y="172"/>
                    </a:lnTo>
                    <a:lnTo>
                      <a:pt x="2000" y="160"/>
                    </a:lnTo>
                    <a:lnTo>
                      <a:pt x="2010" y="144"/>
                    </a:lnTo>
                    <a:lnTo>
                      <a:pt x="2014" y="138"/>
                    </a:lnTo>
                    <a:lnTo>
                      <a:pt x="2014" y="130"/>
                    </a:lnTo>
                    <a:lnTo>
                      <a:pt x="2008" y="96"/>
                    </a:lnTo>
                    <a:lnTo>
                      <a:pt x="2004" y="90"/>
                    </a:lnTo>
                    <a:lnTo>
                      <a:pt x="2000" y="84"/>
                    </a:lnTo>
                    <a:lnTo>
                      <a:pt x="1972" y="64"/>
                    </a:lnTo>
                    <a:lnTo>
                      <a:pt x="1958" y="56"/>
                    </a:lnTo>
                    <a:lnTo>
                      <a:pt x="1944" y="52"/>
                    </a:lnTo>
                    <a:lnTo>
                      <a:pt x="1940" y="48"/>
                    </a:lnTo>
                    <a:lnTo>
                      <a:pt x="1938" y="44"/>
                    </a:lnTo>
                    <a:lnTo>
                      <a:pt x="1934" y="32"/>
                    </a:lnTo>
                    <a:lnTo>
                      <a:pt x="1922" y="8"/>
                    </a:lnTo>
                    <a:lnTo>
                      <a:pt x="1916" y="2"/>
                    </a:lnTo>
                    <a:lnTo>
                      <a:pt x="1910" y="0"/>
                    </a:lnTo>
                    <a:lnTo>
                      <a:pt x="1886" y="0"/>
                    </a:lnTo>
                    <a:lnTo>
                      <a:pt x="1880" y="2"/>
                    </a:lnTo>
                    <a:lnTo>
                      <a:pt x="1872" y="6"/>
                    </a:lnTo>
                    <a:lnTo>
                      <a:pt x="1844" y="34"/>
                    </a:lnTo>
                    <a:lnTo>
                      <a:pt x="1840" y="40"/>
                    </a:lnTo>
                    <a:lnTo>
                      <a:pt x="1838" y="48"/>
                    </a:lnTo>
                    <a:lnTo>
                      <a:pt x="1832" y="70"/>
                    </a:lnTo>
                    <a:lnTo>
                      <a:pt x="1828" y="78"/>
                    </a:lnTo>
                    <a:lnTo>
                      <a:pt x="1822" y="82"/>
                    </a:lnTo>
                    <a:lnTo>
                      <a:pt x="1788" y="104"/>
                    </a:lnTo>
                    <a:lnTo>
                      <a:pt x="1780" y="106"/>
                    </a:lnTo>
                    <a:lnTo>
                      <a:pt x="1774" y="104"/>
                    </a:lnTo>
                    <a:lnTo>
                      <a:pt x="1758" y="92"/>
                    </a:lnTo>
                    <a:lnTo>
                      <a:pt x="1750" y="90"/>
                    </a:lnTo>
                    <a:lnTo>
                      <a:pt x="1744" y="92"/>
                    </a:lnTo>
                    <a:lnTo>
                      <a:pt x="1710" y="106"/>
                    </a:lnTo>
                    <a:lnTo>
                      <a:pt x="1696" y="112"/>
                    </a:lnTo>
                    <a:lnTo>
                      <a:pt x="1660" y="134"/>
                    </a:lnTo>
                    <a:lnTo>
                      <a:pt x="1648" y="144"/>
                    </a:lnTo>
                    <a:lnTo>
                      <a:pt x="1630" y="162"/>
                    </a:lnTo>
                    <a:lnTo>
                      <a:pt x="1626" y="168"/>
                    </a:lnTo>
                    <a:lnTo>
                      <a:pt x="1622" y="174"/>
                    </a:lnTo>
                    <a:lnTo>
                      <a:pt x="1616" y="218"/>
                    </a:lnTo>
                    <a:lnTo>
                      <a:pt x="1612" y="224"/>
                    </a:lnTo>
                    <a:lnTo>
                      <a:pt x="1606" y="228"/>
                    </a:lnTo>
                    <a:lnTo>
                      <a:pt x="1544" y="244"/>
                    </a:lnTo>
                    <a:lnTo>
                      <a:pt x="1536" y="246"/>
                    </a:lnTo>
                    <a:lnTo>
                      <a:pt x="1532" y="252"/>
                    </a:lnTo>
                    <a:lnTo>
                      <a:pt x="1530" y="258"/>
                    </a:lnTo>
                    <a:lnTo>
                      <a:pt x="1528" y="264"/>
                    </a:lnTo>
                    <a:lnTo>
                      <a:pt x="1526" y="272"/>
                    </a:lnTo>
                    <a:lnTo>
                      <a:pt x="1526" y="306"/>
                    </a:lnTo>
                    <a:lnTo>
                      <a:pt x="1524" y="310"/>
                    </a:lnTo>
                    <a:lnTo>
                      <a:pt x="1522" y="308"/>
                    </a:lnTo>
                    <a:lnTo>
                      <a:pt x="1516" y="304"/>
                    </a:lnTo>
                    <a:lnTo>
                      <a:pt x="1508" y="302"/>
                    </a:lnTo>
                    <a:lnTo>
                      <a:pt x="1494" y="296"/>
                    </a:lnTo>
                    <a:lnTo>
                      <a:pt x="1488" y="296"/>
                    </a:lnTo>
                    <a:lnTo>
                      <a:pt x="1482" y="300"/>
                    </a:lnTo>
                    <a:lnTo>
                      <a:pt x="1472" y="316"/>
                    </a:lnTo>
                    <a:lnTo>
                      <a:pt x="1468" y="320"/>
                    </a:lnTo>
                    <a:lnTo>
                      <a:pt x="1464" y="320"/>
                    </a:lnTo>
                    <a:lnTo>
                      <a:pt x="1462" y="318"/>
                    </a:lnTo>
                    <a:lnTo>
                      <a:pt x="1458" y="314"/>
                    </a:lnTo>
                    <a:lnTo>
                      <a:pt x="1458" y="308"/>
                    </a:lnTo>
                    <a:lnTo>
                      <a:pt x="1456" y="304"/>
                    </a:lnTo>
                    <a:lnTo>
                      <a:pt x="1452" y="298"/>
                    </a:lnTo>
                    <a:lnTo>
                      <a:pt x="1444" y="290"/>
                    </a:lnTo>
                    <a:lnTo>
                      <a:pt x="1438" y="286"/>
                    </a:lnTo>
                    <a:lnTo>
                      <a:pt x="1434" y="284"/>
                    </a:lnTo>
                    <a:lnTo>
                      <a:pt x="1428" y="286"/>
                    </a:lnTo>
                    <a:lnTo>
                      <a:pt x="1426" y="292"/>
                    </a:lnTo>
                    <a:lnTo>
                      <a:pt x="1420" y="306"/>
                    </a:lnTo>
                    <a:lnTo>
                      <a:pt x="1418" y="322"/>
                    </a:lnTo>
                    <a:lnTo>
                      <a:pt x="1418" y="336"/>
                    </a:lnTo>
                    <a:lnTo>
                      <a:pt x="1418" y="352"/>
                    </a:lnTo>
                    <a:lnTo>
                      <a:pt x="1418" y="374"/>
                    </a:lnTo>
                    <a:lnTo>
                      <a:pt x="1416" y="382"/>
                    </a:lnTo>
                    <a:lnTo>
                      <a:pt x="1414" y="388"/>
                    </a:lnTo>
                    <a:lnTo>
                      <a:pt x="1412" y="388"/>
                    </a:lnTo>
                    <a:lnTo>
                      <a:pt x="1408" y="388"/>
                    </a:lnTo>
                    <a:lnTo>
                      <a:pt x="1404" y="384"/>
                    </a:lnTo>
                    <a:lnTo>
                      <a:pt x="1402" y="380"/>
                    </a:lnTo>
                    <a:lnTo>
                      <a:pt x="1400" y="372"/>
                    </a:lnTo>
                    <a:lnTo>
                      <a:pt x="1400" y="364"/>
                    </a:lnTo>
                    <a:lnTo>
                      <a:pt x="1406" y="340"/>
                    </a:lnTo>
                    <a:lnTo>
                      <a:pt x="1408" y="334"/>
                    </a:lnTo>
                    <a:lnTo>
                      <a:pt x="1406" y="326"/>
                    </a:lnTo>
                    <a:lnTo>
                      <a:pt x="1402" y="312"/>
                    </a:lnTo>
                    <a:lnTo>
                      <a:pt x="1398" y="296"/>
                    </a:lnTo>
                    <a:lnTo>
                      <a:pt x="1398" y="292"/>
                    </a:lnTo>
                    <a:lnTo>
                      <a:pt x="1396" y="286"/>
                    </a:lnTo>
                    <a:lnTo>
                      <a:pt x="1392" y="282"/>
                    </a:lnTo>
                    <a:lnTo>
                      <a:pt x="1376" y="278"/>
                    </a:lnTo>
                    <a:lnTo>
                      <a:pt x="1362" y="274"/>
                    </a:lnTo>
                    <a:lnTo>
                      <a:pt x="1348" y="274"/>
                    </a:lnTo>
                    <a:lnTo>
                      <a:pt x="1342" y="276"/>
                    </a:lnTo>
                    <a:lnTo>
                      <a:pt x="1338" y="282"/>
                    </a:lnTo>
                    <a:lnTo>
                      <a:pt x="1322" y="336"/>
                    </a:lnTo>
                    <a:lnTo>
                      <a:pt x="1320" y="342"/>
                    </a:lnTo>
                    <a:lnTo>
                      <a:pt x="1316" y="348"/>
                    </a:lnTo>
                    <a:lnTo>
                      <a:pt x="1308" y="360"/>
                    </a:lnTo>
                    <a:lnTo>
                      <a:pt x="1304" y="366"/>
                    </a:lnTo>
                    <a:lnTo>
                      <a:pt x="1304" y="372"/>
                    </a:lnTo>
                    <a:lnTo>
                      <a:pt x="1304" y="380"/>
                    </a:lnTo>
                    <a:lnTo>
                      <a:pt x="1308" y="384"/>
                    </a:lnTo>
                    <a:lnTo>
                      <a:pt x="1310" y="392"/>
                    </a:lnTo>
                    <a:lnTo>
                      <a:pt x="1310" y="400"/>
                    </a:lnTo>
                    <a:lnTo>
                      <a:pt x="1310" y="414"/>
                    </a:lnTo>
                    <a:lnTo>
                      <a:pt x="1310" y="426"/>
                    </a:lnTo>
                    <a:lnTo>
                      <a:pt x="1312" y="432"/>
                    </a:lnTo>
                    <a:lnTo>
                      <a:pt x="1316" y="436"/>
                    </a:lnTo>
                    <a:lnTo>
                      <a:pt x="1334" y="454"/>
                    </a:lnTo>
                    <a:lnTo>
                      <a:pt x="1338" y="460"/>
                    </a:lnTo>
                    <a:lnTo>
                      <a:pt x="1336" y="468"/>
                    </a:lnTo>
                    <a:lnTo>
                      <a:pt x="1324" y="484"/>
                    </a:lnTo>
                    <a:lnTo>
                      <a:pt x="1322" y="486"/>
                    </a:lnTo>
                    <a:lnTo>
                      <a:pt x="1320" y="486"/>
                    </a:lnTo>
                    <a:lnTo>
                      <a:pt x="1318" y="486"/>
                    </a:lnTo>
                    <a:lnTo>
                      <a:pt x="1314" y="484"/>
                    </a:lnTo>
                    <a:lnTo>
                      <a:pt x="1296" y="466"/>
                    </a:lnTo>
                    <a:lnTo>
                      <a:pt x="1284" y="456"/>
                    </a:lnTo>
                    <a:lnTo>
                      <a:pt x="1258" y="436"/>
                    </a:lnTo>
                    <a:lnTo>
                      <a:pt x="1252" y="432"/>
                    </a:lnTo>
                    <a:lnTo>
                      <a:pt x="1244" y="432"/>
                    </a:lnTo>
                    <a:lnTo>
                      <a:pt x="1230" y="432"/>
                    </a:lnTo>
                    <a:lnTo>
                      <a:pt x="1214" y="432"/>
                    </a:lnTo>
                    <a:lnTo>
                      <a:pt x="1212" y="432"/>
                    </a:lnTo>
                    <a:lnTo>
                      <a:pt x="1208" y="432"/>
                    </a:lnTo>
                    <a:lnTo>
                      <a:pt x="1206" y="434"/>
                    </a:lnTo>
                    <a:lnTo>
                      <a:pt x="1204" y="436"/>
                    </a:lnTo>
                    <a:lnTo>
                      <a:pt x="1204" y="440"/>
                    </a:lnTo>
                    <a:lnTo>
                      <a:pt x="1204" y="452"/>
                    </a:lnTo>
                    <a:lnTo>
                      <a:pt x="1202" y="460"/>
                    </a:lnTo>
                    <a:lnTo>
                      <a:pt x="1198" y="466"/>
                    </a:lnTo>
                    <a:lnTo>
                      <a:pt x="1192" y="468"/>
                    </a:lnTo>
                    <a:lnTo>
                      <a:pt x="1186" y="466"/>
                    </a:lnTo>
                    <a:lnTo>
                      <a:pt x="1180" y="464"/>
                    </a:lnTo>
                    <a:lnTo>
                      <a:pt x="1174" y="462"/>
                    </a:lnTo>
                    <a:lnTo>
                      <a:pt x="1166" y="464"/>
                    </a:lnTo>
                    <a:lnTo>
                      <a:pt x="1162" y="466"/>
                    </a:lnTo>
                    <a:lnTo>
                      <a:pt x="1146" y="474"/>
                    </a:lnTo>
                    <a:lnTo>
                      <a:pt x="1142" y="476"/>
                    </a:lnTo>
                    <a:lnTo>
                      <a:pt x="1134" y="478"/>
                    </a:lnTo>
                    <a:lnTo>
                      <a:pt x="1126" y="480"/>
                    </a:lnTo>
                    <a:lnTo>
                      <a:pt x="1124" y="480"/>
                    </a:lnTo>
                    <a:lnTo>
                      <a:pt x="1116" y="478"/>
                    </a:lnTo>
                    <a:lnTo>
                      <a:pt x="1110" y="476"/>
                    </a:lnTo>
                    <a:lnTo>
                      <a:pt x="1104" y="472"/>
                    </a:lnTo>
                    <a:lnTo>
                      <a:pt x="1098" y="474"/>
                    </a:lnTo>
                    <a:lnTo>
                      <a:pt x="1092" y="476"/>
                    </a:lnTo>
                    <a:lnTo>
                      <a:pt x="1078" y="484"/>
                    </a:lnTo>
                    <a:lnTo>
                      <a:pt x="1062" y="496"/>
                    </a:lnTo>
                    <a:lnTo>
                      <a:pt x="1050" y="504"/>
                    </a:lnTo>
                    <a:lnTo>
                      <a:pt x="1024" y="516"/>
                    </a:lnTo>
                    <a:lnTo>
                      <a:pt x="1012" y="520"/>
                    </a:lnTo>
                    <a:lnTo>
                      <a:pt x="1008" y="522"/>
                    </a:lnTo>
                    <a:lnTo>
                      <a:pt x="1004" y="526"/>
                    </a:lnTo>
                    <a:lnTo>
                      <a:pt x="1000" y="540"/>
                    </a:lnTo>
                    <a:lnTo>
                      <a:pt x="996" y="546"/>
                    </a:lnTo>
                    <a:lnTo>
                      <a:pt x="992" y="548"/>
                    </a:lnTo>
                    <a:lnTo>
                      <a:pt x="988" y="546"/>
                    </a:lnTo>
                    <a:lnTo>
                      <a:pt x="982" y="542"/>
                    </a:lnTo>
                    <a:lnTo>
                      <a:pt x="974" y="534"/>
                    </a:lnTo>
                    <a:lnTo>
                      <a:pt x="972" y="530"/>
                    </a:lnTo>
                    <a:lnTo>
                      <a:pt x="972" y="526"/>
                    </a:lnTo>
                    <a:lnTo>
                      <a:pt x="974" y="524"/>
                    </a:lnTo>
                    <a:lnTo>
                      <a:pt x="982" y="514"/>
                    </a:lnTo>
                    <a:lnTo>
                      <a:pt x="986" y="508"/>
                    </a:lnTo>
                    <a:lnTo>
                      <a:pt x="988" y="502"/>
                    </a:lnTo>
                    <a:lnTo>
                      <a:pt x="988" y="498"/>
                    </a:lnTo>
                    <a:lnTo>
                      <a:pt x="986" y="492"/>
                    </a:lnTo>
                    <a:lnTo>
                      <a:pt x="980" y="486"/>
                    </a:lnTo>
                    <a:lnTo>
                      <a:pt x="976" y="484"/>
                    </a:lnTo>
                    <a:lnTo>
                      <a:pt x="964" y="480"/>
                    </a:lnTo>
                    <a:lnTo>
                      <a:pt x="950" y="480"/>
                    </a:lnTo>
                    <a:lnTo>
                      <a:pt x="946" y="480"/>
                    </a:lnTo>
                    <a:lnTo>
                      <a:pt x="944" y="480"/>
                    </a:lnTo>
                    <a:lnTo>
                      <a:pt x="942" y="482"/>
                    </a:lnTo>
                    <a:lnTo>
                      <a:pt x="942" y="484"/>
                    </a:lnTo>
                    <a:lnTo>
                      <a:pt x="942" y="488"/>
                    </a:lnTo>
                    <a:lnTo>
                      <a:pt x="944" y="492"/>
                    </a:lnTo>
                    <a:lnTo>
                      <a:pt x="948" y="500"/>
                    </a:lnTo>
                    <a:lnTo>
                      <a:pt x="948" y="508"/>
                    </a:lnTo>
                    <a:lnTo>
                      <a:pt x="948" y="520"/>
                    </a:lnTo>
                    <a:lnTo>
                      <a:pt x="950" y="528"/>
                    </a:lnTo>
                    <a:lnTo>
                      <a:pt x="952" y="536"/>
                    </a:lnTo>
                    <a:lnTo>
                      <a:pt x="954" y="542"/>
                    </a:lnTo>
                    <a:lnTo>
                      <a:pt x="956" y="548"/>
                    </a:lnTo>
                    <a:lnTo>
                      <a:pt x="956" y="556"/>
                    </a:lnTo>
                    <a:lnTo>
                      <a:pt x="952" y="570"/>
                    </a:lnTo>
                    <a:lnTo>
                      <a:pt x="948" y="574"/>
                    </a:lnTo>
                    <a:lnTo>
                      <a:pt x="946" y="574"/>
                    </a:lnTo>
                    <a:lnTo>
                      <a:pt x="944" y="572"/>
                    </a:lnTo>
                    <a:lnTo>
                      <a:pt x="938" y="570"/>
                    </a:lnTo>
                    <a:lnTo>
                      <a:pt x="930" y="568"/>
                    </a:lnTo>
                    <a:lnTo>
                      <a:pt x="928" y="568"/>
                    </a:lnTo>
                    <a:lnTo>
                      <a:pt x="920" y="570"/>
                    </a:lnTo>
                    <a:lnTo>
                      <a:pt x="914" y="572"/>
                    </a:lnTo>
                    <a:lnTo>
                      <a:pt x="902" y="582"/>
                    </a:lnTo>
                    <a:lnTo>
                      <a:pt x="896" y="584"/>
                    </a:lnTo>
                    <a:lnTo>
                      <a:pt x="884" y="592"/>
                    </a:lnTo>
                    <a:lnTo>
                      <a:pt x="882" y="598"/>
                    </a:lnTo>
                    <a:lnTo>
                      <a:pt x="884" y="604"/>
                    </a:lnTo>
                    <a:lnTo>
                      <a:pt x="896" y="630"/>
                    </a:lnTo>
                    <a:lnTo>
                      <a:pt x="898" y="634"/>
                    </a:lnTo>
                    <a:lnTo>
                      <a:pt x="894" y="632"/>
                    </a:lnTo>
                    <a:lnTo>
                      <a:pt x="888" y="628"/>
                    </a:lnTo>
                    <a:lnTo>
                      <a:pt x="882" y="626"/>
                    </a:lnTo>
                    <a:lnTo>
                      <a:pt x="868" y="626"/>
                    </a:lnTo>
                    <a:lnTo>
                      <a:pt x="860" y="626"/>
                    </a:lnTo>
                    <a:lnTo>
                      <a:pt x="854" y="624"/>
                    </a:lnTo>
                    <a:lnTo>
                      <a:pt x="848" y="620"/>
                    </a:lnTo>
                    <a:lnTo>
                      <a:pt x="842" y="620"/>
                    </a:lnTo>
                    <a:lnTo>
                      <a:pt x="840" y="622"/>
                    </a:lnTo>
                    <a:lnTo>
                      <a:pt x="842" y="630"/>
                    </a:lnTo>
                    <a:lnTo>
                      <a:pt x="842" y="632"/>
                    </a:lnTo>
                    <a:lnTo>
                      <a:pt x="836" y="630"/>
                    </a:lnTo>
                    <a:lnTo>
                      <a:pt x="818" y="624"/>
                    </a:lnTo>
                    <a:lnTo>
                      <a:pt x="812" y="622"/>
                    </a:lnTo>
                    <a:lnTo>
                      <a:pt x="808" y="616"/>
                    </a:lnTo>
                    <a:lnTo>
                      <a:pt x="804" y="604"/>
                    </a:lnTo>
                    <a:lnTo>
                      <a:pt x="804" y="598"/>
                    </a:lnTo>
                    <a:lnTo>
                      <a:pt x="806" y="592"/>
                    </a:lnTo>
                    <a:lnTo>
                      <a:pt x="810" y="588"/>
                    </a:lnTo>
                    <a:lnTo>
                      <a:pt x="812" y="582"/>
                    </a:lnTo>
                    <a:lnTo>
                      <a:pt x="810" y="578"/>
                    </a:lnTo>
                    <a:lnTo>
                      <a:pt x="804" y="574"/>
                    </a:lnTo>
                    <a:lnTo>
                      <a:pt x="800" y="572"/>
                    </a:lnTo>
                    <a:lnTo>
                      <a:pt x="786" y="562"/>
                    </a:lnTo>
                    <a:lnTo>
                      <a:pt x="778" y="554"/>
                    </a:lnTo>
                    <a:lnTo>
                      <a:pt x="768" y="544"/>
                    </a:lnTo>
                    <a:lnTo>
                      <a:pt x="766" y="540"/>
                    </a:lnTo>
                    <a:lnTo>
                      <a:pt x="768" y="538"/>
                    </a:lnTo>
                    <a:lnTo>
                      <a:pt x="772" y="540"/>
                    </a:lnTo>
                    <a:lnTo>
                      <a:pt x="778" y="544"/>
                    </a:lnTo>
                    <a:lnTo>
                      <a:pt x="784" y="546"/>
                    </a:lnTo>
                    <a:lnTo>
                      <a:pt x="790" y="548"/>
                    </a:lnTo>
                    <a:lnTo>
                      <a:pt x="794" y="548"/>
                    </a:lnTo>
                    <a:lnTo>
                      <a:pt x="800" y="550"/>
                    </a:lnTo>
                    <a:lnTo>
                      <a:pt x="806" y="556"/>
                    </a:lnTo>
                    <a:lnTo>
                      <a:pt x="808" y="560"/>
                    </a:lnTo>
                    <a:lnTo>
                      <a:pt x="812" y="566"/>
                    </a:lnTo>
                    <a:lnTo>
                      <a:pt x="820" y="570"/>
                    </a:lnTo>
                    <a:lnTo>
                      <a:pt x="842" y="576"/>
                    </a:lnTo>
                    <a:lnTo>
                      <a:pt x="850" y="576"/>
                    </a:lnTo>
                    <a:lnTo>
                      <a:pt x="858" y="576"/>
                    </a:lnTo>
                    <a:lnTo>
                      <a:pt x="872" y="570"/>
                    </a:lnTo>
                    <a:lnTo>
                      <a:pt x="888" y="564"/>
                    </a:lnTo>
                    <a:lnTo>
                      <a:pt x="892" y="562"/>
                    </a:lnTo>
                    <a:lnTo>
                      <a:pt x="898" y="558"/>
                    </a:lnTo>
                    <a:lnTo>
                      <a:pt x="902" y="550"/>
                    </a:lnTo>
                    <a:lnTo>
                      <a:pt x="906" y="536"/>
                    </a:lnTo>
                    <a:lnTo>
                      <a:pt x="906" y="530"/>
                    </a:lnTo>
                    <a:lnTo>
                      <a:pt x="904" y="524"/>
                    </a:lnTo>
                    <a:lnTo>
                      <a:pt x="876" y="496"/>
                    </a:lnTo>
                    <a:lnTo>
                      <a:pt x="864" y="486"/>
                    </a:lnTo>
                    <a:lnTo>
                      <a:pt x="848" y="474"/>
                    </a:lnTo>
                    <a:lnTo>
                      <a:pt x="836" y="464"/>
                    </a:lnTo>
                    <a:lnTo>
                      <a:pt x="826" y="456"/>
                    </a:lnTo>
                    <a:lnTo>
                      <a:pt x="820" y="452"/>
                    </a:lnTo>
                    <a:lnTo>
                      <a:pt x="814" y="448"/>
                    </a:lnTo>
                    <a:lnTo>
                      <a:pt x="800" y="444"/>
                    </a:lnTo>
                    <a:lnTo>
                      <a:pt x="788" y="440"/>
                    </a:lnTo>
                    <a:lnTo>
                      <a:pt x="784" y="438"/>
                    </a:lnTo>
                    <a:lnTo>
                      <a:pt x="782" y="432"/>
                    </a:lnTo>
                    <a:lnTo>
                      <a:pt x="782" y="430"/>
                    </a:lnTo>
                    <a:lnTo>
                      <a:pt x="782" y="426"/>
                    </a:lnTo>
                    <a:lnTo>
                      <a:pt x="780" y="424"/>
                    </a:lnTo>
                    <a:lnTo>
                      <a:pt x="778" y="422"/>
                    </a:lnTo>
                    <a:lnTo>
                      <a:pt x="774" y="422"/>
                    </a:lnTo>
                    <a:lnTo>
                      <a:pt x="770" y="422"/>
                    </a:lnTo>
                    <a:lnTo>
                      <a:pt x="754" y="422"/>
                    </a:lnTo>
                    <a:lnTo>
                      <a:pt x="752" y="422"/>
                    </a:lnTo>
                    <a:lnTo>
                      <a:pt x="742" y="422"/>
                    </a:lnTo>
                    <a:lnTo>
                      <a:pt x="738" y="416"/>
                    </a:lnTo>
                    <a:lnTo>
                      <a:pt x="734" y="412"/>
                    </a:lnTo>
                    <a:lnTo>
                      <a:pt x="734" y="406"/>
                    </a:lnTo>
                    <a:lnTo>
                      <a:pt x="736" y="394"/>
                    </a:lnTo>
                    <a:lnTo>
                      <a:pt x="740" y="390"/>
                    </a:lnTo>
                    <a:lnTo>
                      <a:pt x="740" y="384"/>
                    </a:lnTo>
                    <a:lnTo>
                      <a:pt x="738" y="378"/>
                    </a:lnTo>
                    <a:lnTo>
                      <a:pt x="728" y="368"/>
                    </a:lnTo>
                    <a:lnTo>
                      <a:pt x="720" y="358"/>
                    </a:lnTo>
                    <a:lnTo>
                      <a:pt x="716" y="358"/>
                    </a:lnTo>
                    <a:lnTo>
                      <a:pt x="714" y="356"/>
                    </a:lnTo>
                    <a:lnTo>
                      <a:pt x="710" y="358"/>
                    </a:lnTo>
                    <a:lnTo>
                      <a:pt x="708" y="358"/>
                    </a:lnTo>
                    <a:lnTo>
                      <a:pt x="700" y="368"/>
                    </a:lnTo>
                    <a:lnTo>
                      <a:pt x="694" y="370"/>
                    </a:lnTo>
                    <a:lnTo>
                      <a:pt x="686" y="370"/>
                    </a:lnTo>
                    <a:lnTo>
                      <a:pt x="682" y="366"/>
                    </a:lnTo>
                    <a:lnTo>
                      <a:pt x="670" y="362"/>
                    </a:lnTo>
                    <a:lnTo>
                      <a:pt x="656" y="362"/>
                    </a:lnTo>
                    <a:lnTo>
                      <a:pt x="654" y="362"/>
                    </a:lnTo>
                    <a:lnTo>
                      <a:pt x="646" y="364"/>
                    </a:lnTo>
                    <a:lnTo>
                      <a:pt x="640" y="368"/>
                    </a:lnTo>
                    <a:lnTo>
                      <a:pt x="632" y="376"/>
                    </a:lnTo>
                    <a:lnTo>
                      <a:pt x="626" y="380"/>
                    </a:lnTo>
                    <a:lnTo>
                      <a:pt x="620" y="382"/>
                    </a:lnTo>
                    <a:lnTo>
                      <a:pt x="610" y="382"/>
                    </a:lnTo>
                    <a:lnTo>
                      <a:pt x="606" y="384"/>
                    </a:lnTo>
                    <a:lnTo>
                      <a:pt x="600" y="388"/>
                    </a:lnTo>
                    <a:lnTo>
                      <a:pt x="596" y="390"/>
                    </a:lnTo>
                    <a:lnTo>
                      <a:pt x="592" y="392"/>
                    </a:lnTo>
                    <a:lnTo>
                      <a:pt x="586" y="394"/>
                    </a:lnTo>
                    <a:lnTo>
                      <a:pt x="584" y="400"/>
                    </a:lnTo>
                    <a:lnTo>
                      <a:pt x="578" y="414"/>
                    </a:lnTo>
                    <a:lnTo>
                      <a:pt x="574" y="420"/>
                    </a:lnTo>
                    <a:lnTo>
                      <a:pt x="568" y="422"/>
                    </a:lnTo>
                    <a:lnTo>
                      <a:pt x="556" y="422"/>
                    </a:lnTo>
                    <a:lnTo>
                      <a:pt x="548" y="424"/>
                    </a:lnTo>
                    <a:lnTo>
                      <a:pt x="544" y="430"/>
                    </a:lnTo>
                    <a:lnTo>
                      <a:pt x="540" y="444"/>
                    </a:lnTo>
                    <a:lnTo>
                      <a:pt x="538" y="456"/>
                    </a:lnTo>
                    <a:lnTo>
                      <a:pt x="534" y="460"/>
                    </a:lnTo>
                    <a:lnTo>
                      <a:pt x="530" y="460"/>
                    </a:lnTo>
                    <a:lnTo>
                      <a:pt x="526" y="460"/>
                    </a:lnTo>
                    <a:lnTo>
                      <a:pt x="518" y="462"/>
                    </a:lnTo>
                    <a:lnTo>
                      <a:pt x="514" y="468"/>
                    </a:lnTo>
                    <a:lnTo>
                      <a:pt x="502" y="484"/>
                    </a:lnTo>
                    <a:lnTo>
                      <a:pt x="500" y="490"/>
                    </a:lnTo>
                    <a:lnTo>
                      <a:pt x="498" y="498"/>
                    </a:lnTo>
                    <a:lnTo>
                      <a:pt x="498" y="502"/>
                    </a:lnTo>
                    <a:lnTo>
                      <a:pt x="496" y="510"/>
                    </a:lnTo>
                    <a:lnTo>
                      <a:pt x="494" y="516"/>
                    </a:lnTo>
                    <a:lnTo>
                      <a:pt x="482" y="532"/>
                    </a:lnTo>
                    <a:lnTo>
                      <a:pt x="474" y="546"/>
                    </a:lnTo>
                    <a:lnTo>
                      <a:pt x="472" y="552"/>
                    </a:lnTo>
                    <a:lnTo>
                      <a:pt x="466" y="566"/>
                    </a:lnTo>
                    <a:lnTo>
                      <a:pt x="462" y="570"/>
                    </a:lnTo>
                    <a:lnTo>
                      <a:pt x="456" y="586"/>
                    </a:lnTo>
                    <a:lnTo>
                      <a:pt x="452" y="590"/>
                    </a:lnTo>
                    <a:lnTo>
                      <a:pt x="444" y="604"/>
                    </a:lnTo>
                    <a:lnTo>
                      <a:pt x="424" y="640"/>
                    </a:lnTo>
                    <a:lnTo>
                      <a:pt x="414" y="652"/>
                    </a:lnTo>
                    <a:lnTo>
                      <a:pt x="406" y="660"/>
                    </a:lnTo>
                    <a:lnTo>
                      <a:pt x="392" y="670"/>
                    </a:lnTo>
                    <a:lnTo>
                      <a:pt x="388" y="672"/>
                    </a:lnTo>
                    <a:lnTo>
                      <a:pt x="382" y="676"/>
                    </a:lnTo>
                    <a:lnTo>
                      <a:pt x="376" y="682"/>
                    </a:lnTo>
                    <a:lnTo>
                      <a:pt x="374" y="688"/>
                    </a:lnTo>
                    <a:lnTo>
                      <a:pt x="366" y="700"/>
                    </a:lnTo>
                    <a:lnTo>
                      <a:pt x="356" y="710"/>
                    </a:lnTo>
                    <a:lnTo>
                      <a:pt x="352" y="714"/>
                    </a:lnTo>
                    <a:lnTo>
                      <a:pt x="350" y="720"/>
                    </a:lnTo>
                    <a:lnTo>
                      <a:pt x="346" y="732"/>
                    </a:lnTo>
                    <a:lnTo>
                      <a:pt x="344" y="736"/>
                    </a:lnTo>
                    <a:lnTo>
                      <a:pt x="342" y="744"/>
                    </a:lnTo>
                    <a:lnTo>
                      <a:pt x="340" y="752"/>
                    </a:lnTo>
                    <a:lnTo>
                      <a:pt x="340" y="756"/>
                    </a:lnTo>
                    <a:lnTo>
                      <a:pt x="342" y="764"/>
                    </a:lnTo>
                    <a:lnTo>
                      <a:pt x="344" y="770"/>
                    </a:lnTo>
                    <a:lnTo>
                      <a:pt x="346" y="776"/>
                    </a:lnTo>
                    <a:lnTo>
                      <a:pt x="348" y="784"/>
                    </a:lnTo>
                    <a:lnTo>
                      <a:pt x="350" y="792"/>
                    </a:lnTo>
                    <a:lnTo>
                      <a:pt x="350" y="794"/>
                    </a:lnTo>
                    <a:lnTo>
                      <a:pt x="350" y="810"/>
                    </a:lnTo>
                    <a:lnTo>
                      <a:pt x="350" y="814"/>
                    </a:lnTo>
                    <a:lnTo>
                      <a:pt x="352" y="820"/>
                    </a:lnTo>
                    <a:lnTo>
                      <a:pt x="356" y="826"/>
                    </a:lnTo>
                    <a:lnTo>
                      <a:pt x="364" y="828"/>
                    </a:lnTo>
                    <a:lnTo>
                      <a:pt x="370" y="830"/>
                    </a:lnTo>
                    <a:lnTo>
                      <a:pt x="378" y="832"/>
                    </a:lnTo>
                    <a:lnTo>
                      <a:pt x="382" y="832"/>
                    </a:lnTo>
                    <a:lnTo>
                      <a:pt x="390" y="830"/>
                    </a:lnTo>
                    <a:lnTo>
                      <a:pt x="396" y="828"/>
                    </a:lnTo>
                    <a:lnTo>
                      <a:pt x="412" y="816"/>
                    </a:lnTo>
                    <a:lnTo>
                      <a:pt x="424" y="808"/>
                    </a:lnTo>
                    <a:lnTo>
                      <a:pt x="430" y="804"/>
                    </a:lnTo>
                    <a:lnTo>
                      <a:pt x="434" y="802"/>
                    </a:lnTo>
                    <a:lnTo>
                      <a:pt x="438" y="800"/>
                    </a:lnTo>
                    <a:lnTo>
                      <a:pt x="442" y="796"/>
                    </a:lnTo>
                    <a:lnTo>
                      <a:pt x="446" y="790"/>
                    </a:lnTo>
                    <a:lnTo>
                      <a:pt x="454" y="778"/>
                    </a:lnTo>
                    <a:lnTo>
                      <a:pt x="458" y="774"/>
                    </a:lnTo>
                    <a:lnTo>
                      <a:pt x="454" y="778"/>
                    </a:lnTo>
                    <a:lnTo>
                      <a:pt x="446" y="790"/>
                    </a:lnTo>
                    <a:lnTo>
                      <a:pt x="442" y="796"/>
                    </a:lnTo>
                    <a:lnTo>
                      <a:pt x="440" y="808"/>
                    </a:lnTo>
                    <a:lnTo>
                      <a:pt x="442" y="820"/>
                    </a:lnTo>
                    <a:lnTo>
                      <a:pt x="446" y="826"/>
                    </a:lnTo>
                    <a:lnTo>
                      <a:pt x="448" y="832"/>
                    </a:lnTo>
                    <a:lnTo>
                      <a:pt x="448" y="840"/>
                    </a:lnTo>
                    <a:lnTo>
                      <a:pt x="448" y="844"/>
                    </a:lnTo>
                    <a:lnTo>
                      <a:pt x="452" y="860"/>
                    </a:lnTo>
                    <a:lnTo>
                      <a:pt x="456" y="874"/>
                    </a:lnTo>
                    <a:lnTo>
                      <a:pt x="458" y="886"/>
                    </a:lnTo>
                    <a:lnTo>
                      <a:pt x="460" y="892"/>
                    </a:lnTo>
                    <a:lnTo>
                      <a:pt x="464" y="896"/>
                    </a:lnTo>
                    <a:lnTo>
                      <a:pt x="466" y="902"/>
                    </a:lnTo>
                    <a:lnTo>
                      <a:pt x="468" y="906"/>
                    </a:lnTo>
                    <a:lnTo>
                      <a:pt x="470" y="910"/>
                    </a:lnTo>
                    <a:lnTo>
                      <a:pt x="476" y="910"/>
                    </a:lnTo>
                    <a:lnTo>
                      <a:pt x="480" y="910"/>
                    </a:lnTo>
                    <a:lnTo>
                      <a:pt x="486" y="910"/>
                    </a:lnTo>
                    <a:lnTo>
                      <a:pt x="488" y="906"/>
                    </a:lnTo>
                    <a:lnTo>
                      <a:pt x="490" y="902"/>
                    </a:lnTo>
                    <a:lnTo>
                      <a:pt x="492" y="896"/>
                    </a:lnTo>
                    <a:lnTo>
                      <a:pt x="498" y="892"/>
                    </a:lnTo>
                    <a:lnTo>
                      <a:pt x="506" y="892"/>
                    </a:lnTo>
                    <a:lnTo>
                      <a:pt x="510" y="892"/>
                    </a:lnTo>
                    <a:lnTo>
                      <a:pt x="516" y="890"/>
                    </a:lnTo>
                    <a:lnTo>
                      <a:pt x="520" y="884"/>
                    </a:lnTo>
                    <a:lnTo>
                      <a:pt x="524" y="878"/>
                    </a:lnTo>
                    <a:lnTo>
                      <a:pt x="526" y="872"/>
                    </a:lnTo>
                    <a:lnTo>
                      <a:pt x="528" y="864"/>
                    </a:lnTo>
                    <a:lnTo>
                      <a:pt x="528" y="840"/>
                    </a:lnTo>
                    <a:lnTo>
                      <a:pt x="528" y="824"/>
                    </a:lnTo>
                    <a:lnTo>
                      <a:pt x="528" y="822"/>
                    </a:lnTo>
                    <a:lnTo>
                      <a:pt x="528" y="816"/>
                    </a:lnTo>
                    <a:lnTo>
                      <a:pt x="532" y="814"/>
                    </a:lnTo>
                    <a:lnTo>
                      <a:pt x="544" y="810"/>
                    </a:lnTo>
                    <a:lnTo>
                      <a:pt x="550" y="806"/>
                    </a:lnTo>
                    <a:lnTo>
                      <a:pt x="554" y="802"/>
                    </a:lnTo>
                    <a:lnTo>
                      <a:pt x="556" y="796"/>
                    </a:lnTo>
                    <a:lnTo>
                      <a:pt x="556" y="792"/>
                    </a:lnTo>
                    <a:lnTo>
                      <a:pt x="556" y="784"/>
                    </a:lnTo>
                    <a:lnTo>
                      <a:pt x="554" y="776"/>
                    </a:lnTo>
                    <a:lnTo>
                      <a:pt x="550" y="772"/>
                    </a:lnTo>
                    <a:lnTo>
                      <a:pt x="542" y="760"/>
                    </a:lnTo>
                    <a:lnTo>
                      <a:pt x="538" y="754"/>
                    </a:lnTo>
                    <a:lnTo>
                      <a:pt x="536" y="746"/>
                    </a:lnTo>
                    <a:lnTo>
                      <a:pt x="536" y="732"/>
                    </a:lnTo>
                    <a:lnTo>
                      <a:pt x="536" y="716"/>
                    </a:lnTo>
                    <a:lnTo>
                      <a:pt x="536" y="704"/>
                    </a:lnTo>
                    <a:lnTo>
                      <a:pt x="538" y="696"/>
                    </a:lnTo>
                    <a:lnTo>
                      <a:pt x="542" y="690"/>
                    </a:lnTo>
                    <a:lnTo>
                      <a:pt x="550" y="682"/>
                    </a:lnTo>
                    <a:lnTo>
                      <a:pt x="562" y="672"/>
                    </a:lnTo>
                    <a:lnTo>
                      <a:pt x="572" y="662"/>
                    </a:lnTo>
                    <a:lnTo>
                      <a:pt x="590" y="652"/>
                    </a:lnTo>
                    <a:lnTo>
                      <a:pt x="594" y="646"/>
                    </a:lnTo>
                    <a:lnTo>
                      <a:pt x="600" y="640"/>
                    </a:lnTo>
                    <a:lnTo>
                      <a:pt x="602" y="634"/>
                    </a:lnTo>
                    <a:lnTo>
                      <a:pt x="604" y="628"/>
                    </a:lnTo>
                    <a:lnTo>
                      <a:pt x="600" y="622"/>
                    </a:lnTo>
                    <a:lnTo>
                      <a:pt x="598" y="616"/>
                    </a:lnTo>
                    <a:lnTo>
                      <a:pt x="600" y="610"/>
                    </a:lnTo>
                    <a:lnTo>
                      <a:pt x="602" y="604"/>
                    </a:lnTo>
                    <a:lnTo>
                      <a:pt x="612" y="592"/>
                    </a:lnTo>
                    <a:lnTo>
                      <a:pt x="620" y="584"/>
                    </a:lnTo>
                    <a:lnTo>
                      <a:pt x="624" y="580"/>
                    </a:lnTo>
                    <a:lnTo>
                      <a:pt x="630" y="576"/>
                    </a:lnTo>
                    <a:lnTo>
                      <a:pt x="634" y="578"/>
                    </a:lnTo>
                    <a:lnTo>
                      <a:pt x="640" y="582"/>
                    </a:lnTo>
                    <a:lnTo>
                      <a:pt x="648" y="594"/>
                    </a:lnTo>
                    <a:lnTo>
                      <a:pt x="652" y="600"/>
                    </a:lnTo>
                    <a:lnTo>
                      <a:pt x="652" y="608"/>
                    </a:lnTo>
                    <a:lnTo>
                      <a:pt x="652" y="614"/>
                    </a:lnTo>
                    <a:lnTo>
                      <a:pt x="638" y="640"/>
                    </a:lnTo>
                    <a:lnTo>
                      <a:pt x="634" y="646"/>
                    </a:lnTo>
                    <a:lnTo>
                      <a:pt x="628" y="650"/>
                    </a:lnTo>
                    <a:lnTo>
                      <a:pt x="612" y="662"/>
                    </a:lnTo>
                    <a:lnTo>
                      <a:pt x="606" y="666"/>
                    </a:lnTo>
                    <a:lnTo>
                      <a:pt x="604" y="674"/>
                    </a:lnTo>
                    <a:lnTo>
                      <a:pt x="598" y="688"/>
                    </a:lnTo>
                    <a:lnTo>
                      <a:pt x="596" y="704"/>
                    </a:lnTo>
                    <a:lnTo>
                      <a:pt x="596" y="726"/>
                    </a:lnTo>
                    <a:lnTo>
                      <a:pt x="596" y="734"/>
                    </a:lnTo>
                    <a:lnTo>
                      <a:pt x="600" y="742"/>
                    </a:lnTo>
                    <a:lnTo>
                      <a:pt x="602" y="748"/>
                    </a:lnTo>
                    <a:lnTo>
                      <a:pt x="610" y="760"/>
                    </a:lnTo>
                    <a:lnTo>
                      <a:pt x="620" y="770"/>
                    </a:lnTo>
                    <a:lnTo>
                      <a:pt x="626" y="772"/>
                    </a:lnTo>
                    <a:lnTo>
                      <a:pt x="634" y="774"/>
                    </a:lnTo>
                    <a:lnTo>
                      <a:pt x="636" y="774"/>
                    </a:lnTo>
                    <a:lnTo>
                      <a:pt x="652" y="772"/>
                    </a:lnTo>
                    <a:lnTo>
                      <a:pt x="676" y="766"/>
                    </a:lnTo>
                    <a:lnTo>
                      <a:pt x="690" y="764"/>
                    </a:lnTo>
                    <a:lnTo>
                      <a:pt x="694" y="764"/>
                    </a:lnTo>
                    <a:lnTo>
                      <a:pt x="700" y="764"/>
                    </a:lnTo>
                    <a:lnTo>
                      <a:pt x="704" y="766"/>
                    </a:lnTo>
                    <a:lnTo>
                      <a:pt x="708" y="768"/>
                    </a:lnTo>
                    <a:lnTo>
                      <a:pt x="712" y="774"/>
                    </a:lnTo>
                    <a:lnTo>
                      <a:pt x="714" y="782"/>
                    </a:lnTo>
                    <a:lnTo>
                      <a:pt x="714" y="786"/>
                    </a:lnTo>
                    <a:lnTo>
                      <a:pt x="712" y="790"/>
                    </a:lnTo>
                    <a:lnTo>
                      <a:pt x="708" y="794"/>
                    </a:lnTo>
                    <a:lnTo>
                      <a:pt x="704" y="794"/>
                    </a:lnTo>
                    <a:lnTo>
                      <a:pt x="700" y="792"/>
                    </a:lnTo>
                    <a:lnTo>
                      <a:pt x="686" y="792"/>
                    </a:lnTo>
                    <a:lnTo>
                      <a:pt x="672" y="792"/>
                    </a:lnTo>
                    <a:lnTo>
                      <a:pt x="658" y="796"/>
                    </a:lnTo>
                    <a:lnTo>
                      <a:pt x="642" y="800"/>
                    </a:lnTo>
                    <a:lnTo>
                      <a:pt x="638" y="804"/>
                    </a:lnTo>
                    <a:lnTo>
                      <a:pt x="634" y="808"/>
                    </a:lnTo>
                    <a:lnTo>
                      <a:pt x="634" y="818"/>
                    </a:lnTo>
                    <a:lnTo>
                      <a:pt x="636" y="822"/>
                    </a:lnTo>
                    <a:lnTo>
                      <a:pt x="640" y="828"/>
                    </a:lnTo>
                    <a:lnTo>
                      <a:pt x="644" y="832"/>
                    </a:lnTo>
                    <a:lnTo>
                      <a:pt x="644" y="838"/>
                    </a:lnTo>
                    <a:lnTo>
                      <a:pt x="644" y="842"/>
                    </a:lnTo>
                    <a:lnTo>
                      <a:pt x="642" y="850"/>
                    </a:lnTo>
                    <a:lnTo>
                      <a:pt x="638" y="854"/>
                    </a:lnTo>
                    <a:lnTo>
                      <a:pt x="636" y="856"/>
                    </a:lnTo>
                    <a:lnTo>
                      <a:pt x="634" y="858"/>
                    </a:lnTo>
                    <a:lnTo>
                      <a:pt x="632" y="858"/>
                    </a:lnTo>
                    <a:lnTo>
                      <a:pt x="628" y="858"/>
                    </a:lnTo>
                    <a:lnTo>
                      <a:pt x="622" y="856"/>
                    </a:lnTo>
                    <a:lnTo>
                      <a:pt x="610" y="852"/>
                    </a:lnTo>
                    <a:lnTo>
                      <a:pt x="606" y="854"/>
                    </a:lnTo>
                    <a:lnTo>
                      <a:pt x="602" y="858"/>
                    </a:lnTo>
                    <a:lnTo>
                      <a:pt x="600" y="864"/>
                    </a:lnTo>
                    <a:lnTo>
                      <a:pt x="598" y="872"/>
                    </a:lnTo>
                    <a:lnTo>
                      <a:pt x="596" y="880"/>
                    </a:lnTo>
                    <a:lnTo>
                      <a:pt x="596" y="882"/>
                    </a:lnTo>
                    <a:lnTo>
                      <a:pt x="596" y="890"/>
                    </a:lnTo>
                    <a:lnTo>
                      <a:pt x="596" y="898"/>
                    </a:lnTo>
                    <a:lnTo>
                      <a:pt x="596" y="902"/>
                    </a:lnTo>
                    <a:lnTo>
                      <a:pt x="596" y="910"/>
                    </a:lnTo>
                    <a:lnTo>
                      <a:pt x="592" y="910"/>
                    </a:lnTo>
                    <a:lnTo>
                      <a:pt x="586" y="912"/>
                    </a:lnTo>
                    <a:lnTo>
                      <a:pt x="582" y="916"/>
                    </a:lnTo>
                    <a:lnTo>
                      <a:pt x="578" y="920"/>
                    </a:lnTo>
                    <a:lnTo>
                      <a:pt x="576" y="926"/>
                    </a:lnTo>
                    <a:lnTo>
                      <a:pt x="574" y="928"/>
                    </a:lnTo>
                    <a:lnTo>
                      <a:pt x="568" y="930"/>
                    </a:lnTo>
                    <a:lnTo>
                      <a:pt x="564" y="930"/>
                    </a:lnTo>
                    <a:lnTo>
                      <a:pt x="552" y="930"/>
                    </a:lnTo>
                    <a:lnTo>
                      <a:pt x="540" y="932"/>
                    </a:lnTo>
                    <a:lnTo>
                      <a:pt x="516" y="938"/>
                    </a:lnTo>
                    <a:lnTo>
                      <a:pt x="500" y="944"/>
                    </a:lnTo>
                    <a:lnTo>
                      <a:pt x="496" y="946"/>
                    </a:lnTo>
                    <a:lnTo>
                      <a:pt x="488" y="950"/>
                    </a:lnTo>
                    <a:lnTo>
                      <a:pt x="482" y="946"/>
                    </a:lnTo>
                    <a:lnTo>
                      <a:pt x="476" y="944"/>
                    </a:lnTo>
                    <a:lnTo>
                      <a:pt x="468" y="942"/>
                    </a:lnTo>
                    <a:lnTo>
                      <a:pt x="462" y="944"/>
                    </a:lnTo>
                    <a:lnTo>
                      <a:pt x="456" y="946"/>
                    </a:lnTo>
                    <a:lnTo>
                      <a:pt x="450" y="946"/>
                    </a:lnTo>
                    <a:lnTo>
                      <a:pt x="444" y="944"/>
                    </a:lnTo>
                    <a:lnTo>
                      <a:pt x="440" y="940"/>
                    </a:lnTo>
                    <a:lnTo>
                      <a:pt x="440" y="934"/>
                    </a:lnTo>
                    <a:lnTo>
                      <a:pt x="436" y="932"/>
                    </a:lnTo>
                    <a:lnTo>
                      <a:pt x="432" y="930"/>
                    </a:lnTo>
                    <a:lnTo>
                      <a:pt x="428" y="930"/>
                    </a:lnTo>
                    <a:lnTo>
                      <a:pt x="424" y="930"/>
                    </a:lnTo>
                    <a:lnTo>
                      <a:pt x="422" y="928"/>
                    </a:lnTo>
                    <a:lnTo>
                      <a:pt x="420" y="924"/>
                    </a:lnTo>
                    <a:lnTo>
                      <a:pt x="420" y="922"/>
                    </a:lnTo>
                    <a:lnTo>
                      <a:pt x="420" y="918"/>
                    </a:lnTo>
                    <a:lnTo>
                      <a:pt x="420" y="902"/>
                    </a:lnTo>
                    <a:lnTo>
                      <a:pt x="420" y="898"/>
                    </a:lnTo>
                    <a:lnTo>
                      <a:pt x="422" y="894"/>
                    </a:lnTo>
                    <a:lnTo>
                      <a:pt x="424" y="890"/>
                    </a:lnTo>
                    <a:lnTo>
                      <a:pt x="430" y="890"/>
                    </a:lnTo>
                    <a:lnTo>
                      <a:pt x="434" y="886"/>
                    </a:lnTo>
                    <a:lnTo>
                      <a:pt x="436" y="882"/>
                    </a:lnTo>
                    <a:lnTo>
                      <a:pt x="434" y="882"/>
                    </a:lnTo>
                    <a:lnTo>
                      <a:pt x="430" y="880"/>
                    </a:lnTo>
                    <a:lnTo>
                      <a:pt x="430" y="876"/>
                    </a:lnTo>
                    <a:lnTo>
                      <a:pt x="430" y="864"/>
                    </a:lnTo>
                    <a:lnTo>
                      <a:pt x="430" y="860"/>
                    </a:lnTo>
                    <a:lnTo>
                      <a:pt x="428" y="858"/>
                    </a:lnTo>
                    <a:lnTo>
                      <a:pt x="428" y="856"/>
                    </a:lnTo>
                    <a:lnTo>
                      <a:pt x="426" y="854"/>
                    </a:lnTo>
                    <a:lnTo>
                      <a:pt x="422" y="856"/>
                    </a:lnTo>
                    <a:lnTo>
                      <a:pt x="418" y="858"/>
                    </a:lnTo>
                    <a:lnTo>
                      <a:pt x="406" y="862"/>
                    </a:lnTo>
                    <a:lnTo>
                      <a:pt x="400" y="864"/>
                    </a:lnTo>
                    <a:lnTo>
                      <a:pt x="398" y="868"/>
                    </a:lnTo>
                    <a:lnTo>
                      <a:pt x="394" y="874"/>
                    </a:lnTo>
                    <a:lnTo>
                      <a:pt x="392" y="882"/>
                    </a:lnTo>
                    <a:lnTo>
                      <a:pt x="392" y="890"/>
                    </a:lnTo>
                    <a:lnTo>
                      <a:pt x="392" y="892"/>
                    </a:lnTo>
                    <a:lnTo>
                      <a:pt x="392" y="900"/>
                    </a:lnTo>
                    <a:lnTo>
                      <a:pt x="396" y="906"/>
                    </a:lnTo>
                    <a:lnTo>
                      <a:pt x="404" y="918"/>
                    </a:lnTo>
                    <a:lnTo>
                      <a:pt x="406" y="922"/>
                    </a:lnTo>
                    <a:lnTo>
                      <a:pt x="410" y="930"/>
                    </a:lnTo>
                    <a:lnTo>
                      <a:pt x="406" y="936"/>
                    </a:lnTo>
                    <a:lnTo>
                      <a:pt x="404" y="942"/>
                    </a:lnTo>
                    <a:lnTo>
                      <a:pt x="400" y="954"/>
                    </a:lnTo>
                    <a:lnTo>
                      <a:pt x="398" y="958"/>
                    </a:lnTo>
                    <a:lnTo>
                      <a:pt x="396" y="958"/>
                    </a:lnTo>
                    <a:lnTo>
                      <a:pt x="386" y="958"/>
                    </a:lnTo>
                    <a:lnTo>
                      <a:pt x="380" y="960"/>
                    </a:lnTo>
                    <a:lnTo>
                      <a:pt x="376" y="960"/>
                    </a:lnTo>
                    <a:lnTo>
                      <a:pt x="364" y="964"/>
                    </a:lnTo>
                    <a:lnTo>
                      <a:pt x="358" y="966"/>
                    </a:lnTo>
                    <a:lnTo>
                      <a:pt x="352" y="970"/>
                    </a:lnTo>
                    <a:lnTo>
                      <a:pt x="346" y="976"/>
                    </a:lnTo>
                    <a:lnTo>
                      <a:pt x="336" y="992"/>
                    </a:lnTo>
                    <a:lnTo>
                      <a:pt x="326" y="1004"/>
                    </a:lnTo>
                    <a:lnTo>
                      <a:pt x="320" y="1008"/>
                    </a:lnTo>
                    <a:lnTo>
                      <a:pt x="316" y="1012"/>
                    </a:lnTo>
                    <a:lnTo>
                      <a:pt x="312" y="1018"/>
                    </a:lnTo>
                    <a:lnTo>
                      <a:pt x="306" y="1024"/>
                    </a:lnTo>
                    <a:lnTo>
                      <a:pt x="298" y="1034"/>
                    </a:lnTo>
                    <a:lnTo>
                      <a:pt x="296" y="1040"/>
                    </a:lnTo>
                    <a:lnTo>
                      <a:pt x="292" y="1046"/>
                    </a:lnTo>
                    <a:lnTo>
                      <a:pt x="288" y="1048"/>
                    </a:lnTo>
                    <a:lnTo>
                      <a:pt x="282" y="1050"/>
                    </a:lnTo>
                    <a:lnTo>
                      <a:pt x="278" y="1054"/>
                    </a:lnTo>
                    <a:lnTo>
                      <a:pt x="276" y="1060"/>
                    </a:lnTo>
                    <a:lnTo>
                      <a:pt x="272" y="1064"/>
                    </a:lnTo>
                    <a:lnTo>
                      <a:pt x="264" y="1066"/>
                    </a:lnTo>
                    <a:lnTo>
                      <a:pt x="260" y="1066"/>
                    </a:lnTo>
                    <a:lnTo>
                      <a:pt x="256" y="1066"/>
                    </a:lnTo>
                    <a:lnTo>
                      <a:pt x="252" y="1062"/>
                    </a:lnTo>
                    <a:lnTo>
                      <a:pt x="252" y="1058"/>
                    </a:lnTo>
                    <a:lnTo>
                      <a:pt x="248" y="1058"/>
                    </a:lnTo>
                    <a:lnTo>
                      <a:pt x="244" y="1058"/>
                    </a:lnTo>
                    <a:lnTo>
                      <a:pt x="242" y="1062"/>
                    </a:lnTo>
                    <a:lnTo>
                      <a:pt x="242" y="1072"/>
                    </a:lnTo>
                    <a:lnTo>
                      <a:pt x="242" y="1076"/>
                    </a:lnTo>
                    <a:lnTo>
                      <a:pt x="238" y="1076"/>
                    </a:lnTo>
                    <a:lnTo>
                      <a:pt x="228" y="1076"/>
                    </a:lnTo>
                    <a:lnTo>
                      <a:pt x="218" y="1076"/>
                    </a:lnTo>
                    <a:lnTo>
                      <a:pt x="206" y="1080"/>
                    </a:lnTo>
                    <a:lnTo>
                      <a:pt x="202" y="1082"/>
                    </a:lnTo>
                    <a:lnTo>
                      <a:pt x="196" y="1086"/>
                    </a:lnTo>
                    <a:lnTo>
                      <a:pt x="194" y="1092"/>
                    </a:lnTo>
                    <a:lnTo>
                      <a:pt x="196" y="1096"/>
                    </a:lnTo>
                    <a:lnTo>
                      <a:pt x="202" y="1100"/>
                    </a:lnTo>
                    <a:lnTo>
                      <a:pt x="206" y="1102"/>
                    </a:lnTo>
                    <a:lnTo>
                      <a:pt x="214" y="1106"/>
                    </a:lnTo>
                    <a:lnTo>
                      <a:pt x="222" y="1106"/>
                    </a:lnTo>
                    <a:lnTo>
                      <a:pt x="226" y="1106"/>
                    </a:lnTo>
                    <a:lnTo>
                      <a:pt x="230" y="1108"/>
                    </a:lnTo>
                    <a:lnTo>
                      <a:pt x="234" y="1110"/>
                    </a:lnTo>
                    <a:lnTo>
                      <a:pt x="234" y="1116"/>
                    </a:lnTo>
                    <a:lnTo>
                      <a:pt x="238" y="1120"/>
                    </a:lnTo>
                    <a:lnTo>
                      <a:pt x="242" y="1126"/>
                    </a:lnTo>
                    <a:lnTo>
                      <a:pt x="242" y="1134"/>
                    </a:lnTo>
                    <a:lnTo>
                      <a:pt x="242" y="1138"/>
                    </a:lnTo>
                    <a:lnTo>
                      <a:pt x="244" y="1142"/>
                    </a:lnTo>
                    <a:lnTo>
                      <a:pt x="248" y="1146"/>
                    </a:lnTo>
                    <a:lnTo>
                      <a:pt x="252" y="1148"/>
                    </a:lnTo>
                    <a:lnTo>
                      <a:pt x="252" y="1154"/>
                    </a:lnTo>
                    <a:lnTo>
                      <a:pt x="252" y="1156"/>
                    </a:lnTo>
                    <a:lnTo>
                      <a:pt x="250" y="1172"/>
                    </a:lnTo>
                    <a:lnTo>
                      <a:pt x="244" y="1196"/>
                    </a:lnTo>
                    <a:lnTo>
                      <a:pt x="242" y="1204"/>
                    </a:lnTo>
                    <a:lnTo>
                      <a:pt x="234" y="1202"/>
                    </a:lnTo>
                    <a:lnTo>
                      <a:pt x="192" y="1194"/>
                    </a:lnTo>
                    <a:lnTo>
                      <a:pt x="176" y="1194"/>
                    </a:lnTo>
                    <a:lnTo>
                      <a:pt x="162" y="1194"/>
                    </a:lnTo>
                    <a:lnTo>
                      <a:pt x="150" y="1194"/>
                    </a:lnTo>
                    <a:lnTo>
                      <a:pt x="140" y="1194"/>
                    </a:lnTo>
                    <a:lnTo>
                      <a:pt x="134" y="1196"/>
                    </a:lnTo>
                    <a:lnTo>
                      <a:pt x="130" y="1198"/>
                    </a:lnTo>
                    <a:lnTo>
                      <a:pt x="128" y="1204"/>
                    </a:lnTo>
                    <a:lnTo>
                      <a:pt x="128" y="1212"/>
                    </a:lnTo>
                    <a:lnTo>
                      <a:pt x="132" y="1226"/>
                    </a:lnTo>
                    <a:lnTo>
                      <a:pt x="134" y="1234"/>
                    </a:lnTo>
                    <a:lnTo>
                      <a:pt x="130" y="1234"/>
                    </a:lnTo>
                    <a:lnTo>
                      <a:pt x="128" y="1234"/>
                    </a:lnTo>
                    <a:lnTo>
                      <a:pt x="128" y="1236"/>
                    </a:lnTo>
                    <a:lnTo>
                      <a:pt x="128" y="1240"/>
                    </a:lnTo>
                    <a:lnTo>
                      <a:pt x="132" y="1246"/>
                    </a:lnTo>
                    <a:lnTo>
                      <a:pt x="134" y="1254"/>
                    </a:lnTo>
                    <a:lnTo>
                      <a:pt x="134" y="1262"/>
                    </a:lnTo>
                    <a:lnTo>
                      <a:pt x="134" y="1264"/>
                    </a:lnTo>
                    <a:lnTo>
                      <a:pt x="134" y="1272"/>
                    </a:lnTo>
                    <a:lnTo>
                      <a:pt x="132" y="1280"/>
                    </a:lnTo>
                    <a:lnTo>
                      <a:pt x="128" y="1286"/>
                    </a:lnTo>
                    <a:lnTo>
                      <a:pt x="128" y="1292"/>
                    </a:lnTo>
                    <a:lnTo>
                      <a:pt x="130" y="1298"/>
                    </a:lnTo>
                    <a:lnTo>
                      <a:pt x="134" y="1304"/>
                    </a:lnTo>
                    <a:lnTo>
                      <a:pt x="134" y="1310"/>
                    </a:lnTo>
                    <a:lnTo>
                      <a:pt x="134" y="1314"/>
                    </a:lnTo>
                    <a:lnTo>
                      <a:pt x="136" y="1316"/>
                    </a:lnTo>
                    <a:lnTo>
                      <a:pt x="138" y="1320"/>
                    </a:lnTo>
                    <a:lnTo>
                      <a:pt x="140" y="1322"/>
                    </a:lnTo>
                    <a:lnTo>
                      <a:pt x="142" y="1322"/>
                    </a:lnTo>
                    <a:lnTo>
                      <a:pt x="146" y="1322"/>
                    </a:lnTo>
                    <a:lnTo>
                      <a:pt x="154" y="1322"/>
                    </a:lnTo>
                    <a:lnTo>
                      <a:pt x="160" y="1322"/>
                    </a:lnTo>
                    <a:lnTo>
                      <a:pt x="164" y="1322"/>
                    </a:lnTo>
                    <a:lnTo>
                      <a:pt x="170" y="1326"/>
                    </a:lnTo>
                    <a:lnTo>
                      <a:pt x="178" y="1334"/>
                    </a:lnTo>
                    <a:lnTo>
                      <a:pt x="184" y="1338"/>
                    </a:lnTo>
                    <a:lnTo>
                      <a:pt x="192" y="1338"/>
                    </a:lnTo>
                    <a:lnTo>
                      <a:pt x="206" y="1334"/>
                    </a:lnTo>
                    <a:lnTo>
                      <a:pt x="220" y="1328"/>
                    </a:lnTo>
                    <a:lnTo>
                      <a:pt x="234" y="1324"/>
                    </a:lnTo>
                    <a:lnTo>
                      <a:pt x="242" y="1320"/>
                    </a:lnTo>
                    <a:lnTo>
                      <a:pt x="246" y="1314"/>
                    </a:lnTo>
                    <a:lnTo>
                      <a:pt x="248" y="1308"/>
                    </a:lnTo>
                    <a:lnTo>
                      <a:pt x="258" y="1296"/>
                    </a:lnTo>
                    <a:lnTo>
                      <a:pt x="266" y="1288"/>
                    </a:lnTo>
                    <a:lnTo>
                      <a:pt x="270" y="1282"/>
                    </a:lnTo>
                    <a:lnTo>
                      <a:pt x="272" y="1276"/>
                    </a:lnTo>
                    <a:lnTo>
                      <a:pt x="274" y="1264"/>
                    </a:lnTo>
                    <a:lnTo>
                      <a:pt x="280" y="1250"/>
                    </a:lnTo>
                    <a:lnTo>
                      <a:pt x="282" y="1244"/>
                    </a:lnTo>
                    <a:lnTo>
                      <a:pt x="288" y="1238"/>
                    </a:lnTo>
                    <a:lnTo>
                      <a:pt x="304" y="1228"/>
                    </a:lnTo>
                    <a:lnTo>
                      <a:pt x="310" y="1224"/>
                    </a:lnTo>
                    <a:lnTo>
                      <a:pt x="316" y="1216"/>
                    </a:lnTo>
                    <a:lnTo>
                      <a:pt x="318" y="1212"/>
                    </a:lnTo>
                    <a:lnTo>
                      <a:pt x="322" y="1206"/>
                    </a:lnTo>
                    <a:lnTo>
                      <a:pt x="326" y="1204"/>
                    </a:lnTo>
                    <a:lnTo>
                      <a:pt x="340" y="1204"/>
                    </a:lnTo>
                    <a:lnTo>
                      <a:pt x="342" y="1204"/>
                    </a:lnTo>
                    <a:lnTo>
                      <a:pt x="350" y="1202"/>
                    </a:lnTo>
                    <a:lnTo>
                      <a:pt x="358" y="1200"/>
                    </a:lnTo>
                    <a:lnTo>
                      <a:pt x="374" y="1188"/>
                    </a:lnTo>
                    <a:lnTo>
                      <a:pt x="380" y="1186"/>
                    </a:lnTo>
                    <a:lnTo>
                      <a:pt x="386" y="1184"/>
                    </a:lnTo>
                    <a:lnTo>
                      <a:pt x="390" y="1182"/>
                    </a:lnTo>
                    <a:lnTo>
                      <a:pt x="396" y="1180"/>
                    </a:lnTo>
                    <a:lnTo>
                      <a:pt x="402" y="1178"/>
                    </a:lnTo>
                    <a:lnTo>
                      <a:pt x="408" y="1178"/>
                    </a:lnTo>
                    <a:lnTo>
                      <a:pt x="412" y="1180"/>
                    </a:lnTo>
                    <a:lnTo>
                      <a:pt x="420" y="1186"/>
                    </a:lnTo>
                    <a:lnTo>
                      <a:pt x="424" y="1192"/>
                    </a:lnTo>
                    <a:lnTo>
                      <a:pt x="436" y="1208"/>
                    </a:lnTo>
                    <a:lnTo>
                      <a:pt x="444" y="1220"/>
                    </a:lnTo>
                    <a:lnTo>
                      <a:pt x="446" y="1226"/>
                    </a:lnTo>
                    <a:lnTo>
                      <a:pt x="450" y="1232"/>
                    </a:lnTo>
                    <a:lnTo>
                      <a:pt x="456" y="1236"/>
                    </a:lnTo>
                    <a:lnTo>
                      <a:pt x="482" y="1250"/>
                    </a:lnTo>
                    <a:lnTo>
                      <a:pt x="488" y="1254"/>
                    </a:lnTo>
                    <a:lnTo>
                      <a:pt x="492" y="1260"/>
                    </a:lnTo>
                    <a:lnTo>
                      <a:pt x="502" y="1274"/>
                    </a:lnTo>
                    <a:lnTo>
                      <a:pt x="506" y="1282"/>
                    </a:lnTo>
                    <a:lnTo>
                      <a:pt x="506" y="1290"/>
                    </a:lnTo>
                    <a:lnTo>
                      <a:pt x="506" y="1304"/>
                    </a:lnTo>
                    <a:lnTo>
                      <a:pt x="506" y="1312"/>
                    </a:lnTo>
                    <a:lnTo>
                      <a:pt x="508" y="1316"/>
                    </a:lnTo>
                    <a:lnTo>
                      <a:pt x="510" y="1316"/>
                    </a:lnTo>
                    <a:lnTo>
                      <a:pt x="512" y="1316"/>
                    </a:lnTo>
                    <a:lnTo>
                      <a:pt x="514" y="1312"/>
                    </a:lnTo>
                    <a:lnTo>
                      <a:pt x="518" y="1302"/>
                    </a:lnTo>
                    <a:lnTo>
                      <a:pt x="522" y="1294"/>
                    </a:lnTo>
                    <a:lnTo>
                      <a:pt x="524" y="1288"/>
                    </a:lnTo>
                    <a:lnTo>
                      <a:pt x="526" y="1282"/>
                    </a:lnTo>
                    <a:lnTo>
                      <a:pt x="528" y="1274"/>
                    </a:lnTo>
                    <a:lnTo>
                      <a:pt x="528" y="1270"/>
                    </a:lnTo>
                    <a:lnTo>
                      <a:pt x="528" y="1268"/>
                    </a:lnTo>
                    <a:lnTo>
                      <a:pt x="530" y="1266"/>
                    </a:lnTo>
                    <a:lnTo>
                      <a:pt x="532" y="1266"/>
                    </a:lnTo>
                    <a:lnTo>
                      <a:pt x="534" y="1266"/>
                    </a:lnTo>
                    <a:lnTo>
                      <a:pt x="540" y="1268"/>
                    </a:lnTo>
                    <a:lnTo>
                      <a:pt x="552" y="1272"/>
                    </a:lnTo>
                    <a:lnTo>
                      <a:pt x="554" y="1272"/>
                    </a:lnTo>
                    <a:lnTo>
                      <a:pt x="554" y="1270"/>
                    </a:lnTo>
                    <a:lnTo>
                      <a:pt x="552" y="1266"/>
                    </a:lnTo>
                    <a:lnTo>
                      <a:pt x="534" y="1248"/>
                    </a:lnTo>
                    <a:lnTo>
                      <a:pt x="520" y="1240"/>
                    </a:lnTo>
                    <a:lnTo>
                      <a:pt x="516" y="1236"/>
                    </a:lnTo>
                    <a:lnTo>
                      <a:pt x="504" y="1228"/>
                    </a:lnTo>
                    <a:lnTo>
                      <a:pt x="494" y="1216"/>
                    </a:lnTo>
                    <a:lnTo>
                      <a:pt x="484" y="1200"/>
                    </a:lnTo>
                    <a:lnTo>
                      <a:pt x="476" y="1188"/>
                    </a:lnTo>
                    <a:lnTo>
                      <a:pt x="472" y="1182"/>
                    </a:lnTo>
                    <a:lnTo>
                      <a:pt x="470" y="1174"/>
                    </a:lnTo>
                    <a:lnTo>
                      <a:pt x="468" y="1166"/>
                    </a:lnTo>
                    <a:lnTo>
                      <a:pt x="468" y="1164"/>
                    </a:lnTo>
                    <a:lnTo>
                      <a:pt x="470" y="1158"/>
                    </a:lnTo>
                    <a:lnTo>
                      <a:pt x="474" y="1156"/>
                    </a:lnTo>
                    <a:lnTo>
                      <a:pt x="478" y="1154"/>
                    </a:lnTo>
                    <a:lnTo>
                      <a:pt x="482" y="1156"/>
                    </a:lnTo>
                    <a:lnTo>
                      <a:pt x="488" y="1156"/>
                    </a:lnTo>
                    <a:lnTo>
                      <a:pt x="496" y="1162"/>
                    </a:lnTo>
                    <a:lnTo>
                      <a:pt x="502" y="1168"/>
                    </a:lnTo>
                    <a:lnTo>
                      <a:pt x="508" y="1176"/>
                    </a:lnTo>
                    <a:lnTo>
                      <a:pt x="510" y="1182"/>
                    </a:lnTo>
                    <a:lnTo>
                      <a:pt x="516" y="1196"/>
                    </a:lnTo>
                    <a:lnTo>
                      <a:pt x="520" y="1204"/>
                    </a:lnTo>
                    <a:lnTo>
                      <a:pt x="524" y="1208"/>
                    </a:lnTo>
                    <a:lnTo>
                      <a:pt x="540" y="1220"/>
                    </a:lnTo>
                    <a:lnTo>
                      <a:pt x="548" y="1224"/>
                    </a:lnTo>
                    <a:lnTo>
                      <a:pt x="552" y="1230"/>
                    </a:lnTo>
                    <a:lnTo>
                      <a:pt x="560" y="1238"/>
                    </a:lnTo>
                    <a:lnTo>
                      <a:pt x="564" y="1244"/>
                    </a:lnTo>
                    <a:lnTo>
                      <a:pt x="566" y="1248"/>
                    </a:lnTo>
                    <a:lnTo>
                      <a:pt x="570" y="1260"/>
                    </a:lnTo>
                    <a:lnTo>
                      <a:pt x="572" y="1266"/>
                    </a:lnTo>
                    <a:lnTo>
                      <a:pt x="576" y="1272"/>
                    </a:lnTo>
                    <a:lnTo>
                      <a:pt x="580" y="1280"/>
                    </a:lnTo>
                    <a:lnTo>
                      <a:pt x="584" y="1286"/>
                    </a:lnTo>
                    <a:lnTo>
                      <a:pt x="588" y="1290"/>
                    </a:lnTo>
                    <a:lnTo>
                      <a:pt x="594" y="1292"/>
                    </a:lnTo>
                    <a:lnTo>
                      <a:pt x="598" y="1292"/>
                    </a:lnTo>
                    <a:lnTo>
                      <a:pt x="602" y="1294"/>
                    </a:lnTo>
                    <a:lnTo>
                      <a:pt x="602" y="1296"/>
                    </a:lnTo>
                    <a:lnTo>
                      <a:pt x="602" y="1298"/>
                    </a:lnTo>
                    <a:lnTo>
                      <a:pt x="598" y="1304"/>
                    </a:lnTo>
                    <a:lnTo>
                      <a:pt x="596" y="1310"/>
                    </a:lnTo>
                    <a:lnTo>
                      <a:pt x="596" y="1314"/>
                    </a:lnTo>
                    <a:lnTo>
                      <a:pt x="598" y="1320"/>
                    </a:lnTo>
                    <a:lnTo>
                      <a:pt x="604" y="1326"/>
                    </a:lnTo>
                    <a:lnTo>
                      <a:pt x="608" y="1328"/>
                    </a:lnTo>
                    <a:lnTo>
                      <a:pt x="616" y="1330"/>
                    </a:lnTo>
                    <a:lnTo>
                      <a:pt x="620" y="1326"/>
                    </a:lnTo>
                    <a:lnTo>
                      <a:pt x="624" y="1322"/>
                    </a:lnTo>
                    <a:lnTo>
                      <a:pt x="626" y="1316"/>
                    </a:lnTo>
                    <a:lnTo>
                      <a:pt x="628" y="1312"/>
                    </a:lnTo>
                    <a:lnTo>
                      <a:pt x="632" y="1308"/>
                    </a:lnTo>
                    <a:lnTo>
                      <a:pt x="638" y="1306"/>
                    </a:lnTo>
                    <a:lnTo>
                      <a:pt x="640" y="1304"/>
                    </a:lnTo>
                    <a:lnTo>
                      <a:pt x="642" y="1302"/>
                    </a:lnTo>
                    <a:lnTo>
                      <a:pt x="640" y="1300"/>
                    </a:lnTo>
                    <a:lnTo>
                      <a:pt x="640" y="1296"/>
                    </a:lnTo>
                    <a:lnTo>
                      <a:pt x="632" y="1288"/>
                    </a:lnTo>
                    <a:lnTo>
                      <a:pt x="628" y="1282"/>
                    </a:lnTo>
                    <a:lnTo>
                      <a:pt x="626" y="1278"/>
                    </a:lnTo>
                    <a:lnTo>
                      <a:pt x="624" y="1272"/>
                    </a:lnTo>
                    <a:lnTo>
                      <a:pt x="620" y="1268"/>
                    </a:lnTo>
                    <a:lnTo>
                      <a:pt x="620" y="1266"/>
                    </a:lnTo>
                    <a:lnTo>
                      <a:pt x="620" y="1264"/>
                    </a:lnTo>
                    <a:lnTo>
                      <a:pt x="624" y="1260"/>
                    </a:lnTo>
                    <a:lnTo>
                      <a:pt x="638" y="1256"/>
                    </a:lnTo>
                    <a:lnTo>
                      <a:pt x="652" y="1254"/>
                    </a:lnTo>
                    <a:lnTo>
                      <a:pt x="656" y="1254"/>
                    </a:lnTo>
                    <a:lnTo>
                      <a:pt x="664" y="1254"/>
                    </a:lnTo>
                    <a:lnTo>
                      <a:pt x="668" y="1260"/>
                    </a:lnTo>
                    <a:lnTo>
                      <a:pt x="670" y="1266"/>
                    </a:lnTo>
                    <a:lnTo>
                      <a:pt x="674" y="1272"/>
                    </a:lnTo>
                    <a:lnTo>
                      <a:pt x="678" y="1280"/>
                    </a:lnTo>
                    <a:lnTo>
                      <a:pt x="680" y="1284"/>
                    </a:lnTo>
                    <a:lnTo>
                      <a:pt x="688" y="1300"/>
                    </a:lnTo>
                    <a:lnTo>
                      <a:pt x="690" y="1304"/>
                    </a:lnTo>
                    <a:lnTo>
                      <a:pt x="698" y="1318"/>
                    </a:lnTo>
                    <a:lnTo>
                      <a:pt x="700" y="1324"/>
                    </a:lnTo>
                    <a:lnTo>
                      <a:pt x="704" y="1328"/>
                    </a:lnTo>
                    <a:lnTo>
                      <a:pt x="712" y="1330"/>
                    </a:lnTo>
                    <a:lnTo>
                      <a:pt x="734" y="1330"/>
                    </a:lnTo>
                    <a:lnTo>
                      <a:pt x="748" y="1330"/>
                    </a:lnTo>
                    <a:lnTo>
                      <a:pt x="760" y="1334"/>
                    </a:lnTo>
                    <a:lnTo>
                      <a:pt x="774" y="1338"/>
                    </a:lnTo>
                    <a:lnTo>
                      <a:pt x="782" y="1338"/>
                    </a:lnTo>
                    <a:lnTo>
                      <a:pt x="788" y="1338"/>
                    </a:lnTo>
                    <a:lnTo>
                      <a:pt x="794" y="1334"/>
                    </a:lnTo>
                    <a:lnTo>
                      <a:pt x="802" y="1332"/>
                    </a:lnTo>
                    <a:lnTo>
                      <a:pt x="808" y="1334"/>
                    </a:lnTo>
                    <a:lnTo>
                      <a:pt x="814" y="1338"/>
                    </a:lnTo>
                    <a:lnTo>
                      <a:pt x="820" y="1340"/>
                    </a:lnTo>
                    <a:lnTo>
                      <a:pt x="824" y="1348"/>
                    </a:lnTo>
                    <a:lnTo>
                      <a:pt x="826" y="1354"/>
                    </a:lnTo>
                    <a:lnTo>
                      <a:pt x="828" y="1360"/>
                    </a:lnTo>
                    <a:lnTo>
                      <a:pt x="828" y="1368"/>
                    </a:lnTo>
                    <a:lnTo>
                      <a:pt x="814" y="1402"/>
                    </a:lnTo>
                    <a:lnTo>
                      <a:pt x="810" y="1408"/>
                    </a:lnTo>
                    <a:lnTo>
                      <a:pt x="806" y="1410"/>
                    </a:lnTo>
                    <a:lnTo>
                      <a:pt x="802" y="1412"/>
                    </a:lnTo>
                    <a:lnTo>
                      <a:pt x="798" y="1416"/>
                    </a:lnTo>
                    <a:lnTo>
                      <a:pt x="796" y="1422"/>
                    </a:lnTo>
                    <a:lnTo>
                      <a:pt x="792" y="1428"/>
                    </a:lnTo>
                    <a:lnTo>
                      <a:pt x="786" y="1434"/>
                    </a:lnTo>
                    <a:lnTo>
                      <a:pt x="780" y="1438"/>
                    </a:lnTo>
                    <a:lnTo>
                      <a:pt x="774" y="1438"/>
                    </a:lnTo>
                    <a:lnTo>
                      <a:pt x="760" y="1438"/>
                    </a:lnTo>
                    <a:lnTo>
                      <a:pt x="754" y="1438"/>
                    </a:lnTo>
                    <a:lnTo>
                      <a:pt x="748" y="1434"/>
                    </a:lnTo>
                    <a:lnTo>
                      <a:pt x="742" y="1430"/>
                    </a:lnTo>
                    <a:lnTo>
                      <a:pt x="734" y="1430"/>
                    </a:lnTo>
                    <a:lnTo>
                      <a:pt x="712" y="1436"/>
                    </a:lnTo>
                    <a:lnTo>
                      <a:pt x="704" y="1438"/>
                    </a:lnTo>
                    <a:lnTo>
                      <a:pt x="696" y="1436"/>
                    </a:lnTo>
                    <a:lnTo>
                      <a:pt x="682" y="1432"/>
                    </a:lnTo>
                    <a:lnTo>
                      <a:pt x="666" y="1428"/>
                    </a:lnTo>
                    <a:lnTo>
                      <a:pt x="662" y="1428"/>
                    </a:lnTo>
                    <a:lnTo>
                      <a:pt x="656" y="1428"/>
                    </a:lnTo>
                    <a:lnTo>
                      <a:pt x="650" y="1424"/>
                    </a:lnTo>
                    <a:lnTo>
                      <a:pt x="638" y="1416"/>
                    </a:lnTo>
                    <a:lnTo>
                      <a:pt x="632" y="1412"/>
                    </a:lnTo>
                    <a:lnTo>
                      <a:pt x="626" y="1410"/>
                    </a:lnTo>
                    <a:lnTo>
                      <a:pt x="618" y="1410"/>
                    </a:lnTo>
                    <a:lnTo>
                      <a:pt x="614" y="1410"/>
                    </a:lnTo>
                    <a:lnTo>
                      <a:pt x="598" y="1412"/>
                    </a:lnTo>
                    <a:lnTo>
                      <a:pt x="584" y="1416"/>
                    </a:lnTo>
                    <a:lnTo>
                      <a:pt x="578" y="1420"/>
                    </a:lnTo>
                    <a:lnTo>
                      <a:pt x="576" y="1428"/>
                    </a:lnTo>
                    <a:lnTo>
                      <a:pt x="576" y="1430"/>
                    </a:lnTo>
                    <a:lnTo>
                      <a:pt x="574" y="1438"/>
                    </a:lnTo>
                    <a:lnTo>
                      <a:pt x="570" y="1442"/>
                    </a:lnTo>
                    <a:lnTo>
                      <a:pt x="554" y="1446"/>
                    </a:lnTo>
                    <a:lnTo>
                      <a:pt x="548" y="1446"/>
                    </a:lnTo>
                    <a:lnTo>
                      <a:pt x="542" y="1442"/>
                    </a:lnTo>
                    <a:lnTo>
                      <a:pt x="534" y="1434"/>
                    </a:lnTo>
                    <a:lnTo>
                      <a:pt x="522" y="1424"/>
                    </a:lnTo>
                    <a:lnTo>
                      <a:pt x="512" y="1414"/>
                    </a:lnTo>
                    <a:lnTo>
                      <a:pt x="508" y="1410"/>
                    </a:lnTo>
                    <a:lnTo>
                      <a:pt x="500" y="1410"/>
                    </a:lnTo>
                    <a:lnTo>
                      <a:pt x="476" y="1410"/>
                    </a:lnTo>
                    <a:lnTo>
                      <a:pt x="470" y="1408"/>
                    </a:lnTo>
                    <a:lnTo>
                      <a:pt x="462" y="1406"/>
                    </a:lnTo>
                    <a:lnTo>
                      <a:pt x="456" y="1404"/>
                    </a:lnTo>
                    <a:lnTo>
                      <a:pt x="442" y="1396"/>
                    </a:lnTo>
                    <a:lnTo>
                      <a:pt x="436" y="1394"/>
                    </a:lnTo>
                    <a:lnTo>
                      <a:pt x="424" y="1386"/>
                    </a:lnTo>
                    <a:lnTo>
                      <a:pt x="422" y="1380"/>
                    </a:lnTo>
                    <a:lnTo>
                      <a:pt x="424" y="1374"/>
                    </a:lnTo>
                    <a:lnTo>
                      <a:pt x="434" y="1358"/>
                    </a:lnTo>
                    <a:lnTo>
                      <a:pt x="436" y="1350"/>
                    </a:lnTo>
                    <a:lnTo>
                      <a:pt x="436" y="1344"/>
                    </a:lnTo>
                    <a:lnTo>
                      <a:pt x="434" y="1338"/>
                    </a:lnTo>
                    <a:lnTo>
                      <a:pt x="428" y="1332"/>
                    </a:lnTo>
                    <a:lnTo>
                      <a:pt x="422" y="1328"/>
                    </a:lnTo>
                    <a:lnTo>
                      <a:pt x="418" y="1326"/>
                    </a:lnTo>
                    <a:lnTo>
                      <a:pt x="406" y="1322"/>
                    </a:lnTo>
                    <a:lnTo>
                      <a:pt x="402" y="1322"/>
                    </a:lnTo>
                    <a:lnTo>
                      <a:pt x="400" y="1324"/>
                    </a:lnTo>
                    <a:lnTo>
                      <a:pt x="400" y="1328"/>
                    </a:lnTo>
                    <a:lnTo>
                      <a:pt x="400" y="1324"/>
                    </a:lnTo>
                    <a:lnTo>
                      <a:pt x="398" y="1324"/>
                    </a:lnTo>
                    <a:lnTo>
                      <a:pt x="396" y="1326"/>
                    </a:lnTo>
                    <a:lnTo>
                      <a:pt x="390" y="1330"/>
                    </a:lnTo>
                    <a:lnTo>
                      <a:pt x="382" y="1332"/>
                    </a:lnTo>
                    <a:lnTo>
                      <a:pt x="378" y="1332"/>
                    </a:lnTo>
                    <a:lnTo>
                      <a:pt x="362" y="1332"/>
                    </a:lnTo>
                    <a:lnTo>
                      <a:pt x="320" y="1332"/>
                    </a:lnTo>
                    <a:lnTo>
                      <a:pt x="312" y="1332"/>
                    </a:lnTo>
                    <a:lnTo>
                      <a:pt x="304" y="1334"/>
                    </a:lnTo>
                    <a:lnTo>
                      <a:pt x="270" y="1348"/>
                    </a:lnTo>
                    <a:lnTo>
                      <a:pt x="254" y="1354"/>
                    </a:lnTo>
                    <a:lnTo>
                      <a:pt x="250" y="1358"/>
                    </a:lnTo>
                    <a:lnTo>
                      <a:pt x="244" y="1360"/>
                    </a:lnTo>
                    <a:lnTo>
                      <a:pt x="242" y="1362"/>
                    </a:lnTo>
                    <a:lnTo>
                      <a:pt x="242" y="1364"/>
                    </a:lnTo>
                    <a:lnTo>
                      <a:pt x="242" y="1362"/>
                    </a:lnTo>
                    <a:lnTo>
                      <a:pt x="240" y="1362"/>
                    </a:lnTo>
                    <a:lnTo>
                      <a:pt x="238" y="1360"/>
                    </a:lnTo>
                    <a:lnTo>
                      <a:pt x="224" y="1360"/>
                    </a:lnTo>
                    <a:lnTo>
                      <a:pt x="220" y="1360"/>
                    </a:lnTo>
                    <a:lnTo>
                      <a:pt x="208" y="1360"/>
                    </a:lnTo>
                    <a:lnTo>
                      <a:pt x="196" y="1356"/>
                    </a:lnTo>
                    <a:lnTo>
                      <a:pt x="190" y="1354"/>
                    </a:lnTo>
                    <a:lnTo>
                      <a:pt x="188" y="1354"/>
                    </a:lnTo>
                    <a:lnTo>
                      <a:pt x="184" y="1354"/>
                    </a:lnTo>
                    <a:lnTo>
                      <a:pt x="182" y="1356"/>
                    </a:lnTo>
                    <a:lnTo>
                      <a:pt x="180" y="1358"/>
                    </a:lnTo>
                    <a:lnTo>
                      <a:pt x="168" y="1374"/>
                    </a:lnTo>
                    <a:lnTo>
                      <a:pt x="158" y="1386"/>
                    </a:lnTo>
                    <a:lnTo>
                      <a:pt x="150" y="1394"/>
                    </a:lnTo>
                    <a:lnTo>
                      <a:pt x="140" y="1406"/>
                    </a:lnTo>
                    <a:lnTo>
                      <a:pt x="130" y="1422"/>
                    </a:lnTo>
                    <a:lnTo>
                      <a:pt x="122" y="1436"/>
                    </a:lnTo>
                    <a:lnTo>
                      <a:pt x="116" y="1460"/>
                    </a:lnTo>
                    <a:lnTo>
                      <a:pt x="114" y="1466"/>
                    </a:lnTo>
                    <a:lnTo>
                      <a:pt x="108" y="1472"/>
                    </a:lnTo>
                    <a:lnTo>
                      <a:pt x="82" y="1484"/>
                    </a:lnTo>
                    <a:lnTo>
                      <a:pt x="70" y="1492"/>
                    </a:lnTo>
                    <a:lnTo>
                      <a:pt x="66" y="1498"/>
                    </a:lnTo>
                    <a:lnTo>
                      <a:pt x="62" y="1502"/>
                    </a:lnTo>
                    <a:lnTo>
                      <a:pt x="52" y="1514"/>
                    </a:lnTo>
                    <a:lnTo>
                      <a:pt x="32" y="1550"/>
                    </a:lnTo>
                    <a:lnTo>
                      <a:pt x="24" y="1564"/>
                    </a:lnTo>
                    <a:lnTo>
                      <a:pt x="12" y="1598"/>
                    </a:lnTo>
                    <a:lnTo>
                      <a:pt x="8" y="1606"/>
                    </a:lnTo>
                    <a:lnTo>
                      <a:pt x="10" y="1614"/>
                    </a:lnTo>
                    <a:lnTo>
                      <a:pt x="16" y="1626"/>
                    </a:lnTo>
                    <a:lnTo>
                      <a:pt x="18" y="1642"/>
                    </a:lnTo>
                    <a:lnTo>
                      <a:pt x="18" y="1666"/>
                    </a:lnTo>
                    <a:lnTo>
                      <a:pt x="16" y="1672"/>
                    </a:lnTo>
                    <a:lnTo>
                      <a:pt x="12" y="1678"/>
                    </a:lnTo>
                    <a:lnTo>
                      <a:pt x="8" y="1684"/>
                    </a:lnTo>
                    <a:lnTo>
                      <a:pt x="6" y="1692"/>
                    </a:lnTo>
                    <a:lnTo>
                      <a:pt x="0" y="1706"/>
                    </a:lnTo>
                    <a:lnTo>
                      <a:pt x="0" y="1712"/>
                    </a:lnTo>
                    <a:lnTo>
                      <a:pt x="0" y="1720"/>
                    </a:lnTo>
                    <a:lnTo>
                      <a:pt x="6" y="1744"/>
                    </a:lnTo>
                    <a:lnTo>
                      <a:pt x="8" y="1750"/>
                    </a:lnTo>
                    <a:lnTo>
                      <a:pt x="12" y="1752"/>
                    </a:lnTo>
                    <a:lnTo>
                      <a:pt x="18" y="1752"/>
                    </a:lnTo>
                    <a:lnTo>
                      <a:pt x="20" y="1752"/>
                    </a:lnTo>
                    <a:lnTo>
                      <a:pt x="18" y="1752"/>
                    </a:lnTo>
                    <a:lnTo>
                      <a:pt x="20" y="1760"/>
                    </a:lnTo>
                    <a:lnTo>
                      <a:pt x="24" y="1764"/>
                    </a:lnTo>
                    <a:lnTo>
                      <a:pt x="26" y="1768"/>
                    </a:lnTo>
                    <a:lnTo>
                      <a:pt x="30" y="1770"/>
                    </a:lnTo>
                    <a:lnTo>
                      <a:pt x="32" y="1768"/>
                    </a:lnTo>
                    <a:lnTo>
                      <a:pt x="30" y="1770"/>
                    </a:lnTo>
                    <a:lnTo>
                      <a:pt x="30" y="1772"/>
                    </a:lnTo>
                    <a:lnTo>
                      <a:pt x="32" y="1772"/>
                    </a:lnTo>
                    <a:lnTo>
                      <a:pt x="36" y="1774"/>
                    </a:lnTo>
                    <a:lnTo>
                      <a:pt x="40" y="1778"/>
                    </a:lnTo>
                    <a:lnTo>
                      <a:pt x="52" y="1804"/>
                    </a:lnTo>
                    <a:lnTo>
                      <a:pt x="56" y="1810"/>
                    </a:lnTo>
                    <a:lnTo>
                      <a:pt x="60" y="1816"/>
                    </a:lnTo>
                    <a:lnTo>
                      <a:pt x="72" y="1824"/>
                    </a:lnTo>
                    <a:lnTo>
                      <a:pt x="84" y="1832"/>
                    </a:lnTo>
                    <a:lnTo>
                      <a:pt x="94" y="1838"/>
                    </a:lnTo>
                    <a:lnTo>
                      <a:pt x="102" y="1844"/>
                    </a:lnTo>
                    <a:lnTo>
                      <a:pt x="128" y="1864"/>
                    </a:lnTo>
                    <a:lnTo>
                      <a:pt x="136" y="1868"/>
                    </a:lnTo>
                    <a:lnTo>
                      <a:pt x="142" y="1870"/>
                    </a:lnTo>
                    <a:lnTo>
                      <a:pt x="146" y="1870"/>
                    </a:lnTo>
                    <a:lnTo>
                      <a:pt x="152" y="1868"/>
                    </a:lnTo>
                    <a:lnTo>
                      <a:pt x="154" y="1868"/>
                    </a:lnTo>
                    <a:lnTo>
                      <a:pt x="154" y="1866"/>
                    </a:lnTo>
                    <a:lnTo>
                      <a:pt x="154" y="1868"/>
                    </a:lnTo>
                    <a:lnTo>
                      <a:pt x="158" y="1868"/>
                    </a:lnTo>
                    <a:lnTo>
                      <a:pt x="162" y="1870"/>
                    </a:lnTo>
                    <a:lnTo>
                      <a:pt x="166" y="1870"/>
                    </a:lnTo>
                    <a:lnTo>
                      <a:pt x="182" y="1868"/>
                    </a:lnTo>
                    <a:lnTo>
                      <a:pt x="206" y="1862"/>
                    </a:lnTo>
                    <a:lnTo>
                      <a:pt x="218" y="1860"/>
                    </a:lnTo>
                    <a:lnTo>
                      <a:pt x="224" y="1860"/>
                    </a:lnTo>
                    <a:lnTo>
                      <a:pt x="232" y="1860"/>
                    </a:lnTo>
                    <a:lnTo>
                      <a:pt x="244" y="1860"/>
                    </a:lnTo>
                    <a:lnTo>
                      <a:pt x="260" y="1856"/>
                    </a:lnTo>
                    <a:lnTo>
                      <a:pt x="274" y="1852"/>
                    </a:lnTo>
                    <a:lnTo>
                      <a:pt x="282" y="1850"/>
                    </a:lnTo>
                    <a:lnTo>
                      <a:pt x="288" y="1844"/>
                    </a:lnTo>
                    <a:lnTo>
                      <a:pt x="294" y="1842"/>
                    </a:lnTo>
                    <a:lnTo>
                      <a:pt x="300" y="1838"/>
                    </a:lnTo>
                    <a:lnTo>
                      <a:pt x="306" y="1838"/>
                    </a:lnTo>
                    <a:lnTo>
                      <a:pt x="312" y="1840"/>
                    </a:lnTo>
                    <a:lnTo>
                      <a:pt x="320" y="1840"/>
                    </a:lnTo>
                    <a:lnTo>
                      <a:pt x="322" y="1840"/>
                    </a:lnTo>
                    <a:lnTo>
                      <a:pt x="330" y="1842"/>
                    </a:lnTo>
                    <a:lnTo>
                      <a:pt x="334" y="1846"/>
                    </a:lnTo>
                    <a:lnTo>
                      <a:pt x="346" y="1862"/>
                    </a:lnTo>
                    <a:lnTo>
                      <a:pt x="352" y="1868"/>
                    </a:lnTo>
                    <a:lnTo>
                      <a:pt x="358" y="1870"/>
                    </a:lnTo>
                    <a:lnTo>
                      <a:pt x="362" y="1870"/>
                    </a:lnTo>
                    <a:lnTo>
                      <a:pt x="370" y="1870"/>
                    </a:lnTo>
                    <a:lnTo>
                      <a:pt x="378" y="1874"/>
                    </a:lnTo>
                    <a:lnTo>
                      <a:pt x="384" y="1876"/>
                    </a:lnTo>
                    <a:lnTo>
                      <a:pt x="388" y="1878"/>
                    </a:lnTo>
                    <a:lnTo>
                      <a:pt x="392" y="1878"/>
                    </a:lnTo>
                    <a:lnTo>
                      <a:pt x="392" y="1876"/>
                    </a:lnTo>
                    <a:lnTo>
                      <a:pt x="392" y="1878"/>
                    </a:lnTo>
                    <a:lnTo>
                      <a:pt x="394" y="1878"/>
                    </a:lnTo>
                    <a:lnTo>
                      <a:pt x="398" y="1878"/>
                    </a:lnTo>
                    <a:lnTo>
                      <a:pt x="404" y="1880"/>
                    </a:lnTo>
                    <a:lnTo>
                      <a:pt x="408" y="1884"/>
                    </a:lnTo>
                    <a:lnTo>
                      <a:pt x="410" y="1890"/>
                    </a:lnTo>
                    <a:lnTo>
                      <a:pt x="410" y="1896"/>
                    </a:lnTo>
                    <a:lnTo>
                      <a:pt x="410" y="1900"/>
                    </a:lnTo>
                    <a:lnTo>
                      <a:pt x="410" y="1908"/>
                    </a:lnTo>
                    <a:lnTo>
                      <a:pt x="410" y="1916"/>
                    </a:lnTo>
                    <a:lnTo>
                      <a:pt x="410" y="1920"/>
                    </a:lnTo>
                    <a:lnTo>
                      <a:pt x="410" y="1936"/>
                    </a:lnTo>
                    <a:lnTo>
                      <a:pt x="410" y="1950"/>
                    </a:lnTo>
                    <a:lnTo>
                      <a:pt x="412" y="1956"/>
                    </a:lnTo>
                    <a:lnTo>
                      <a:pt x="414" y="1964"/>
                    </a:lnTo>
                    <a:lnTo>
                      <a:pt x="434" y="1990"/>
                    </a:lnTo>
                    <a:lnTo>
                      <a:pt x="438" y="1994"/>
                    </a:lnTo>
                    <a:lnTo>
                      <a:pt x="440" y="1994"/>
                    </a:lnTo>
                    <a:lnTo>
                      <a:pt x="442" y="1994"/>
                    </a:lnTo>
                    <a:lnTo>
                      <a:pt x="440" y="1996"/>
                    </a:lnTo>
                    <a:lnTo>
                      <a:pt x="440" y="1998"/>
                    </a:lnTo>
                    <a:lnTo>
                      <a:pt x="444" y="2002"/>
                    </a:lnTo>
                    <a:lnTo>
                      <a:pt x="452" y="2014"/>
                    </a:lnTo>
                    <a:lnTo>
                      <a:pt x="456" y="2020"/>
                    </a:lnTo>
                    <a:lnTo>
                      <a:pt x="458" y="2026"/>
                    </a:lnTo>
                    <a:lnTo>
                      <a:pt x="458" y="2034"/>
                    </a:lnTo>
                    <a:lnTo>
                      <a:pt x="458" y="2038"/>
                    </a:lnTo>
                    <a:lnTo>
                      <a:pt x="458" y="2046"/>
                    </a:lnTo>
                    <a:lnTo>
                      <a:pt x="460" y="2054"/>
                    </a:lnTo>
                    <a:lnTo>
                      <a:pt x="468" y="2096"/>
                    </a:lnTo>
                    <a:lnTo>
                      <a:pt x="472" y="2112"/>
                    </a:lnTo>
                    <a:lnTo>
                      <a:pt x="476" y="2124"/>
                    </a:lnTo>
                    <a:lnTo>
                      <a:pt x="478" y="2134"/>
                    </a:lnTo>
                    <a:lnTo>
                      <a:pt x="472" y="2144"/>
                    </a:lnTo>
                    <a:lnTo>
                      <a:pt x="462" y="2166"/>
                    </a:lnTo>
                    <a:lnTo>
                      <a:pt x="460" y="2172"/>
                    </a:lnTo>
                    <a:lnTo>
                      <a:pt x="458" y="2180"/>
                    </a:lnTo>
                    <a:lnTo>
                      <a:pt x="458" y="2204"/>
                    </a:lnTo>
                    <a:lnTo>
                      <a:pt x="460" y="2212"/>
                    </a:lnTo>
                    <a:lnTo>
                      <a:pt x="460" y="2210"/>
                    </a:lnTo>
                    <a:lnTo>
                      <a:pt x="460" y="2212"/>
                    </a:lnTo>
                    <a:lnTo>
                      <a:pt x="456" y="2220"/>
                    </a:lnTo>
                    <a:lnTo>
                      <a:pt x="452" y="2234"/>
                    </a:lnTo>
                    <a:lnTo>
                      <a:pt x="450" y="2242"/>
                    </a:lnTo>
                    <a:lnTo>
                      <a:pt x="452" y="2248"/>
                    </a:lnTo>
                    <a:lnTo>
                      <a:pt x="484" y="2302"/>
                    </a:lnTo>
                    <a:lnTo>
                      <a:pt x="488" y="2308"/>
                    </a:lnTo>
                    <a:lnTo>
                      <a:pt x="488" y="2314"/>
                    </a:lnTo>
                    <a:lnTo>
                      <a:pt x="490" y="2328"/>
                    </a:lnTo>
                    <a:lnTo>
                      <a:pt x="496" y="2380"/>
                    </a:lnTo>
                    <a:lnTo>
                      <a:pt x="500" y="2386"/>
                    </a:lnTo>
                    <a:lnTo>
                      <a:pt x="504" y="2392"/>
                    </a:lnTo>
                    <a:lnTo>
                      <a:pt x="520" y="2402"/>
                    </a:lnTo>
                    <a:lnTo>
                      <a:pt x="528" y="2406"/>
                    </a:lnTo>
                    <a:lnTo>
                      <a:pt x="528" y="2404"/>
                    </a:lnTo>
                    <a:lnTo>
                      <a:pt x="528" y="2406"/>
                    </a:lnTo>
                    <a:lnTo>
                      <a:pt x="532" y="2414"/>
                    </a:lnTo>
                    <a:lnTo>
                      <a:pt x="534" y="2420"/>
                    </a:lnTo>
                    <a:lnTo>
                      <a:pt x="540" y="2434"/>
                    </a:lnTo>
                    <a:lnTo>
                      <a:pt x="546" y="2458"/>
                    </a:lnTo>
                    <a:lnTo>
                      <a:pt x="548" y="2474"/>
                    </a:lnTo>
                    <a:lnTo>
                      <a:pt x="548" y="2478"/>
                    </a:lnTo>
                    <a:lnTo>
                      <a:pt x="548" y="2486"/>
                    </a:lnTo>
                    <a:lnTo>
                      <a:pt x="552" y="2492"/>
                    </a:lnTo>
                    <a:lnTo>
                      <a:pt x="562" y="2508"/>
                    </a:lnTo>
                    <a:lnTo>
                      <a:pt x="568" y="2512"/>
                    </a:lnTo>
                    <a:lnTo>
                      <a:pt x="574" y="2514"/>
                    </a:lnTo>
                    <a:lnTo>
                      <a:pt x="598" y="2508"/>
                    </a:lnTo>
                    <a:lnTo>
                      <a:pt x="614" y="2504"/>
                    </a:lnTo>
                    <a:lnTo>
                      <a:pt x="638" y="2498"/>
                    </a:lnTo>
                    <a:lnTo>
                      <a:pt x="654" y="2496"/>
                    </a:lnTo>
                    <a:lnTo>
                      <a:pt x="676" y="2496"/>
                    </a:lnTo>
                    <a:lnTo>
                      <a:pt x="684" y="2494"/>
                    </a:lnTo>
                    <a:lnTo>
                      <a:pt x="690" y="2490"/>
                    </a:lnTo>
                    <a:lnTo>
                      <a:pt x="748" y="2424"/>
                    </a:lnTo>
                    <a:lnTo>
                      <a:pt x="756" y="2410"/>
                    </a:lnTo>
                    <a:lnTo>
                      <a:pt x="770" y="2376"/>
                    </a:lnTo>
                    <a:lnTo>
                      <a:pt x="770" y="2370"/>
                    </a:lnTo>
                    <a:lnTo>
                      <a:pt x="770" y="2368"/>
                    </a:lnTo>
                    <a:lnTo>
                      <a:pt x="768" y="2368"/>
                    </a:lnTo>
                    <a:lnTo>
                      <a:pt x="770" y="2368"/>
                    </a:lnTo>
                    <a:lnTo>
                      <a:pt x="772" y="2366"/>
                    </a:lnTo>
                    <a:lnTo>
                      <a:pt x="772" y="2364"/>
                    </a:lnTo>
                    <a:lnTo>
                      <a:pt x="774" y="2358"/>
                    </a:lnTo>
                    <a:lnTo>
                      <a:pt x="778" y="2354"/>
                    </a:lnTo>
                    <a:lnTo>
                      <a:pt x="806" y="2334"/>
                    </a:lnTo>
                    <a:lnTo>
                      <a:pt x="810" y="2328"/>
                    </a:lnTo>
                    <a:lnTo>
                      <a:pt x="814" y="2322"/>
                    </a:lnTo>
                    <a:lnTo>
                      <a:pt x="818" y="2308"/>
                    </a:lnTo>
                    <a:lnTo>
                      <a:pt x="820" y="2300"/>
                    </a:lnTo>
                    <a:lnTo>
                      <a:pt x="820" y="2292"/>
                    </a:lnTo>
                    <a:lnTo>
                      <a:pt x="814" y="2268"/>
                    </a:lnTo>
                    <a:lnTo>
                      <a:pt x="814" y="2260"/>
                    </a:lnTo>
                    <a:lnTo>
                      <a:pt x="816" y="2254"/>
                    </a:lnTo>
                    <a:lnTo>
                      <a:pt x="826" y="2238"/>
                    </a:lnTo>
                    <a:lnTo>
                      <a:pt x="832" y="2232"/>
                    </a:lnTo>
                    <a:lnTo>
                      <a:pt x="838" y="2228"/>
                    </a:lnTo>
                    <a:lnTo>
                      <a:pt x="874" y="2206"/>
                    </a:lnTo>
                    <a:lnTo>
                      <a:pt x="880" y="2202"/>
                    </a:lnTo>
                    <a:lnTo>
                      <a:pt x="884" y="2194"/>
                    </a:lnTo>
                    <a:lnTo>
                      <a:pt x="886" y="2190"/>
                    </a:lnTo>
                    <a:lnTo>
                      <a:pt x="894" y="2176"/>
                    </a:lnTo>
                    <a:lnTo>
                      <a:pt x="896" y="2170"/>
                    </a:lnTo>
                    <a:lnTo>
                      <a:pt x="898" y="2162"/>
                    </a:lnTo>
                    <a:lnTo>
                      <a:pt x="898" y="2156"/>
                    </a:lnTo>
                    <a:lnTo>
                      <a:pt x="892" y="2132"/>
                    </a:lnTo>
                    <a:lnTo>
                      <a:pt x="890" y="2116"/>
                    </a:lnTo>
                    <a:lnTo>
                      <a:pt x="890" y="2112"/>
                    </a:lnTo>
                    <a:lnTo>
                      <a:pt x="890" y="2108"/>
                    </a:lnTo>
                    <a:lnTo>
                      <a:pt x="888" y="2106"/>
                    </a:lnTo>
                    <a:lnTo>
                      <a:pt x="886" y="2108"/>
                    </a:lnTo>
                    <a:lnTo>
                      <a:pt x="888" y="2106"/>
                    </a:lnTo>
                    <a:lnTo>
                      <a:pt x="888" y="2102"/>
                    </a:lnTo>
                    <a:lnTo>
                      <a:pt x="886" y="2098"/>
                    </a:lnTo>
                    <a:lnTo>
                      <a:pt x="882" y="2094"/>
                    </a:lnTo>
                    <a:lnTo>
                      <a:pt x="880" y="2086"/>
                    </a:lnTo>
                    <a:lnTo>
                      <a:pt x="880" y="2054"/>
                    </a:lnTo>
                    <a:lnTo>
                      <a:pt x="880" y="2046"/>
                    </a:lnTo>
                    <a:lnTo>
                      <a:pt x="876" y="2038"/>
                    </a:lnTo>
                    <a:lnTo>
                      <a:pt x="874" y="2032"/>
                    </a:lnTo>
                    <a:lnTo>
                      <a:pt x="872" y="2026"/>
                    </a:lnTo>
                    <a:lnTo>
                      <a:pt x="876" y="2020"/>
                    </a:lnTo>
                    <a:lnTo>
                      <a:pt x="880" y="2016"/>
                    </a:lnTo>
                    <a:lnTo>
                      <a:pt x="880" y="2012"/>
                    </a:lnTo>
                    <a:lnTo>
                      <a:pt x="882" y="2006"/>
                    </a:lnTo>
                    <a:lnTo>
                      <a:pt x="884" y="2000"/>
                    </a:lnTo>
                    <a:lnTo>
                      <a:pt x="894" y="1984"/>
                    </a:lnTo>
                    <a:lnTo>
                      <a:pt x="900" y="1978"/>
                    </a:lnTo>
                    <a:lnTo>
                      <a:pt x="906" y="1974"/>
                    </a:lnTo>
                    <a:lnTo>
                      <a:pt x="912" y="1970"/>
                    </a:lnTo>
                    <a:lnTo>
                      <a:pt x="918" y="1968"/>
                    </a:lnTo>
                    <a:lnTo>
                      <a:pt x="922" y="1960"/>
                    </a:lnTo>
                    <a:lnTo>
                      <a:pt x="934" y="1936"/>
                    </a:lnTo>
                    <a:lnTo>
                      <a:pt x="940" y="1930"/>
                    </a:lnTo>
                    <a:lnTo>
                      <a:pt x="946" y="1924"/>
                    </a:lnTo>
                    <a:lnTo>
                      <a:pt x="970" y="1912"/>
                    </a:lnTo>
                    <a:lnTo>
                      <a:pt x="984" y="1902"/>
                    </a:lnTo>
                    <a:lnTo>
                      <a:pt x="1012" y="1874"/>
                    </a:lnTo>
                    <a:lnTo>
                      <a:pt x="1016" y="1868"/>
                    </a:lnTo>
                    <a:lnTo>
                      <a:pt x="1020" y="1862"/>
                    </a:lnTo>
                    <a:lnTo>
                      <a:pt x="1044" y="1808"/>
                    </a:lnTo>
                    <a:lnTo>
                      <a:pt x="1048" y="1792"/>
                    </a:lnTo>
                    <a:lnTo>
                      <a:pt x="1054" y="1770"/>
                    </a:lnTo>
                    <a:lnTo>
                      <a:pt x="1054" y="1766"/>
                    </a:lnTo>
                    <a:lnTo>
                      <a:pt x="1054" y="1764"/>
                    </a:lnTo>
                    <a:lnTo>
                      <a:pt x="1050" y="1764"/>
                    </a:lnTo>
                    <a:lnTo>
                      <a:pt x="1048" y="1764"/>
                    </a:lnTo>
                    <a:lnTo>
                      <a:pt x="976" y="1780"/>
                    </a:lnTo>
                    <a:lnTo>
                      <a:pt x="968" y="1780"/>
                    </a:lnTo>
                    <a:lnTo>
                      <a:pt x="960" y="1778"/>
                    </a:lnTo>
                    <a:lnTo>
                      <a:pt x="956" y="1774"/>
                    </a:lnTo>
                    <a:lnTo>
                      <a:pt x="944" y="1766"/>
                    </a:lnTo>
                    <a:lnTo>
                      <a:pt x="934" y="1754"/>
                    </a:lnTo>
                    <a:lnTo>
                      <a:pt x="904" y="1710"/>
                    </a:lnTo>
                    <a:lnTo>
                      <a:pt x="898" y="1704"/>
                    </a:lnTo>
                    <a:lnTo>
                      <a:pt x="892" y="1700"/>
                    </a:lnTo>
                    <a:lnTo>
                      <a:pt x="886" y="1696"/>
                    </a:lnTo>
                    <a:lnTo>
                      <a:pt x="880" y="1692"/>
                    </a:lnTo>
                    <a:lnTo>
                      <a:pt x="876" y="1686"/>
                    </a:lnTo>
                    <a:lnTo>
                      <a:pt x="864" y="1670"/>
                    </a:lnTo>
                    <a:lnTo>
                      <a:pt x="860" y="1664"/>
                    </a:lnTo>
                    <a:lnTo>
                      <a:pt x="858" y="1656"/>
                    </a:lnTo>
                    <a:lnTo>
                      <a:pt x="852" y="1642"/>
                    </a:lnTo>
                    <a:lnTo>
                      <a:pt x="848" y="1626"/>
                    </a:lnTo>
                    <a:lnTo>
                      <a:pt x="842" y="1602"/>
                    </a:lnTo>
                    <a:lnTo>
                      <a:pt x="840" y="1596"/>
                    </a:lnTo>
                    <a:lnTo>
                      <a:pt x="834" y="1590"/>
                    </a:lnTo>
                    <a:lnTo>
                      <a:pt x="826" y="1582"/>
                    </a:lnTo>
                    <a:lnTo>
                      <a:pt x="822" y="1574"/>
                    </a:lnTo>
                    <a:lnTo>
                      <a:pt x="818" y="1568"/>
                    </a:lnTo>
                    <a:lnTo>
                      <a:pt x="814" y="1544"/>
                    </a:lnTo>
                    <a:lnTo>
                      <a:pt x="808" y="1530"/>
                    </a:lnTo>
                    <a:lnTo>
                      <a:pt x="796" y="1504"/>
                    </a:lnTo>
                    <a:lnTo>
                      <a:pt x="786" y="1492"/>
                    </a:lnTo>
                    <a:lnTo>
                      <a:pt x="768" y="1474"/>
                    </a:lnTo>
                    <a:lnTo>
                      <a:pt x="766" y="1470"/>
                    </a:lnTo>
                    <a:lnTo>
                      <a:pt x="770" y="1472"/>
                    </a:lnTo>
                    <a:lnTo>
                      <a:pt x="794" y="1484"/>
                    </a:lnTo>
                    <a:lnTo>
                      <a:pt x="798" y="1484"/>
                    </a:lnTo>
                    <a:lnTo>
                      <a:pt x="800" y="1484"/>
                    </a:lnTo>
                    <a:lnTo>
                      <a:pt x="804" y="1482"/>
                    </a:lnTo>
                    <a:lnTo>
                      <a:pt x="804" y="1480"/>
                    </a:lnTo>
                    <a:lnTo>
                      <a:pt x="808" y="1476"/>
                    </a:lnTo>
                    <a:lnTo>
                      <a:pt x="810" y="1474"/>
                    </a:lnTo>
                    <a:lnTo>
                      <a:pt x="810" y="1472"/>
                    </a:lnTo>
                    <a:lnTo>
                      <a:pt x="812" y="1474"/>
                    </a:lnTo>
                    <a:lnTo>
                      <a:pt x="814" y="1476"/>
                    </a:lnTo>
                    <a:lnTo>
                      <a:pt x="818" y="1480"/>
                    </a:lnTo>
                    <a:lnTo>
                      <a:pt x="824" y="1494"/>
                    </a:lnTo>
                    <a:lnTo>
                      <a:pt x="856" y="1550"/>
                    </a:lnTo>
                    <a:lnTo>
                      <a:pt x="866" y="1562"/>
                    </a:lnTo>
                    <a:lnTo>
                      <a:pt x="874" y="1570"/>
                    </a:lnTo>
                    <a:lnTo>
                      <a:pt x="878" y="1576"/>
                    </a:lnTo>
                    <a:lnTo>
                      <a:pt x="882" y="1584"/>
                    </a:lnTo>
                    <a:lnTo>
                      <a:pt x="886" y="1598"/>
                    </a:lnTo>
                    <a:lnTo>
                      <a:pt x="892" y="1614"/>
                    </a:lnTo>
                    <a:lnTo>
                      <a:pt x="898" y="1636"/>
                    </a:lnTo>
                    <a:lnTo>
                      <a:pt x="900" y="1644"/>
                    </a:lnTo>
                    <a:lnTo>
                      <a:pt x="904" y="1650"/>
                    </a:lnTo>
                    <a:lnTo>
                      <a:pt x="924" y="1668"/>
                    </a:lnTo>
                    <a:lnTo>
                      <a:pt x="928" y="1674"/>
                    </a:lnTo>
                    <a:lnTo>
                      <a:pt x="928" y="1678"/>
                    </a:lnTo>
                    <a:lnTo>
                      <a:pt x="928" y="1684"/>
                    </a:lnTo>
                    <a:lnTo>
                      <a:pt x="932" y="1690"/>
                    </a:lnTo>
                    <a:lnTo>
                      <a:pt x="936" y="1696"/>
                    </a:lnTo>
                    <a:lnTo>
                      <a:pt x="942" y="1710"/>
                    </a:lnTo>
                    <a:lnTo>
                      <a:pt x="954" y="1736"/>
                    </a:lnTo>
                    <a:lnTo>
                      <a:pt x="960" y="1740"/>
                    </a:lnTo>
                    <a:lnTo>
                      <a:pt x="966" y="1740"/>
                    </a:lnTo>
                    <a:lnTo>
                      <a:pt x="980" y="1736"/>
                    </a:lnTo>
                    <a:lnTo>
                      <a:pt x="996" y="1732"/>
                    </a:lnTo>
                    <a:lnTo>
                      <a:pt x="1000" y="1732"/>
                    </a:lnTo>
                    <a:lnTo>
                      <a:pt x="1006" y="1732"/>
                    </a:lnTo>
                    <a:lnTo>
                      <a:pt x="1012" y="1728"/>
                    </a:lnTo>
                    <a:lnTo>
                      <a:pt x="1020" y="1718"/>
                    </a:lnTo>
                    <a:lnTo>
                      <a:pt x="1028" y="1714"/>
                    </a:lnTo>
                    <a:lnTo>
                      <a:pt x="1034" y="1710"/>
                    </a:lnTo>
                    <a:lnTo>
                      <a:pt x="1048" y="1706"/>
                    </a:lnTo>
                    <a:lnTo>
                      <a:pt x="1064" y="1700"/>
                    </a:lnTo>
                    <a:lnTo>
                      <a:pt x="1088" y="1688"/>
                    </a:lnTo>
                    <a:lnTo>
                      <a:pt x="1096" y="1684"/>
                    </a:lnTo>
                    <a:lnTo>
                      <a:pt x="1102" y="1680"/>
                    </a:lnTo>
                    <a:lnTo>
                      <a:pt x="1128" y="1668"/>
                    </a:lnTo>
                    <a:lnTo>
                      <a:pt x="1134" y="1664"/>
                    </a:lnTo>
                    <a:lnTo>
                      <a:pt x="1140" y="1658"/>
                    </a:lnTo>
                    <a:lnTo>
                      <a:pt x="1158" y="1632"/>
                    </a:lnTo>
                    <a:lnTo>
                      <a:pt x="1168" y="1618"/>
                    </a:lnTo>
                    <a:lnTo>
                      <a:pt x="1170" y="1612"/>
                    </a:lnTo>
                    <a:lnTo>
                      <a:pt x="1180" y="1600"/>
                    </a:lnTo>
                    <a:lnTo>
                      <a:pt x="1188" y="1592"/>
                    </a:lnTo>
                    <a:lnTo>
                      <a:pt x="1188" y="1588"/>
                    </a:lnTo>
                    <a:lnTo>
                      <a:pt x="1190" y="1586"/>
                    </a:lnTo>
                    <a:lnTo>
                      <a:pt x="1188" y="1584"/>
                    </a:lnTo>
                    <a:lnTo>
                      <a:pt x="1186" y="1582"/>
                    </a:lnTo>
                    <a:lnTo>
                      <a:pt x="1160" y="1562"/>
                    </a:lnTo>
                    <a:lnTo>
                      <a:pt x="1154" y="1558"/>
                    </a:lnTo>
                    <a:lnTo>
                      <a:pt x="1148" y="1556"/>
                    </a:lnTo>
                    <a:lnTo>
                      <a:pt x="1144" y="1554"/>
                    </a:lnTo>
                    <a:lnTo>
                      <a:pt x="1140" y="1548"/>
                    </a:lnTo>
                    <a:lnTo>
                      <a:pt x="1138" y="1544"/>
                    </a:lnTo>
                    <a:lnTo>
                      <a:pt x="1132" y="1540"/>
                    </a:lnTo>
                    <a:lnTo>
                      <a:pt x="1126" y="1538"/>
                    </a:lnTo>
                    <a:lnTo>
                      <a:pt x="1102" y="1544"/>
                    </a:lnTo>
                    <a:lnTo>
                      <a:pt x="1096" y="1544"/>
                    </a:lnTo>
                    <a:lnTo>
                      <a:pt x="1088" y="1542"/>
                    </a:lnTo>
                    <a:lnTo>
                      <a:pt x="1082" y="1540"/>
                    </a:lnTo>
                    <a:lnTo>
                      <a:pt x="1076" y="1536"/>
                    </a:lnTo>
                    <a:lnTo>
                      <a:pt x="1070" y="1536"/>
                    </a:lnTo>
                    <a:lnTo>
                      <a:pt x="1058" y="1534"/>
                    </a:lnTo>
                    <a:lnTo>
                      <a:pt x="1054" y="1530"/>
                    </a:lnTo>
                    <a:lnTo>
                      <a:pt x="1048" y="1526"/>
                    </a:lnTo>
                    <a:lnTo>
                      <a:pt x="1044" y="1520"/>
                    </a:lnTo>
                    <a:lnTo>
                      <a:pt x="1040" y="1506"/>
                    </a:lnTo>
                    <a:lnTo>
                      <a:pt x="1036" y="1498"/>
                    </a:lnTo>
                    <a:lnTo>
                      <a:pt x="1032" y="1492"/>
                    </a:lnTo>
                    <a:lnTo>
                      <a:pt x="1022" y="1484"/>
                    </a:lnTo>
                    <a:lnTo>
                      <a:pt x="1018" y="1478"/>
                    </a:lnTo>
                    <a:lnTo>
                      <a:pt x="1018" y="1472"/>
                    </a:lnTo>
                    <a:lnTo>
                      <a:pt x="1018" y="1468"/>
                    </a:lnTo>
                    <a:lnTo>
                      <a:pt x="1022" y="1462"/>
                    </a:lnTo>
                    <a:lnTo>
                      <a:pt x="1026" y="1458"/>
                    </a:lnTo>
                    <a:lnTo>
                      <a:pt x="1026" y="1452"/>
                    </a:lnTo>
                    <a:lnTo>
                      <a:pt x="1028" y="1452"/>
                    </a:lnTo>
                    <a:lnTo>
                      <a:pt x="1032" y="1454"/>
                    </a:lnTo>
                    <a:lnTo>
                      <a:pt x="1040" y="1462"/>
                    </a:lnTo>
                    <a:lnTo>
                      <a:pt x="1052" y="1474"/>
                    </a:lnTo>
                    <a:lnTo>
                      <a:pt x="1060" y="1482"/>
                    </a:lnTo>
                    <a:lnTo>
                      <a:pt x="1072" y="1492"/>
                    </a:lnTo>
                    <a:lnTo>
                      <a:pt x="1088" y="1504"/>
                    </a:lnTo>
                    <a:lnTo>
                      <a:pt x="1102" y="1510"/>
                    </a:lnTo>
                    <a:lnTo>
                      <a:pt x="1116" y="1514"/>
                    </a:lnTo>
                    <a:lnTo>
                      <a:pt x="1124" y="1516"/>
                    </a:lnTo>
                    <a:lnTo>
                      <a:pt x="1132" y="1514"/>
                    </a:lnTo>
                    <a:lnTo>
                      <a:pt x="1136" y="1510"/>
                    </a:lnTo>
                    <a:lnTo>
                      <a:pt x="1144" y="1510"/>
                    </a:lnTo>
                    <a:lnTo>
                      <a:pt x="1150" y="1514"/>
                    </a:lnTo>
                    <a:lnTo>
                      <a:pt x="1158" y="1522"/>
                    </a:lnTo>
                    <a:lnTo>
                      <a:pt x="1164" y="1526"/>
                    </a:lnTo>
                    <a:lnTo>
                      <a:pt x="1172" y="1530"/>
                    </a:lnTo>
                    <a:lnTo>
                      <a:pt x="1206" y="1544"/>
                    </a:lnTo>
                    <a:lnTo>
                      <a:pt x="1218" y="1546"/>
                    </a:lnTo>
                    <a:lnTo>
                      <a:pt x="1222" y="1546"/>
                    </a:lnTo>
                    <a:lnTo>
                      <a:pt x="1230" y="1544"/>
                    </a:lnTo>
                    <a:lnTo>
                      <a:pt x="1244" y="1538"/>
                    </a:lnTo>
                    <a:lnTo>
                      <a:pt x="1260" y="1536"/>
                    </a:lnTo>
                    <a:lnTo>
                      <a:pt x="1292" y="1536"/>
                    </a:lnTo>
                    <a:lnTo>
                      <a:pt x="1300" y="1538"/>
                    </a:lnTo>
                    <a:lnTo>
                      <a:pt x="1306" y="1544"/>
                    </a:lnTo>
                    <a:lnTo>
                      <a:pt x="1316" y="1558"/>
                    </a:lnTo>
                    <a:lnTo>
                      <a:pt x="1320" y="1566"/>
                    </a:lnTo>
                    <a:lnTo>
                      <a:pt x="1326" y="1572"/>
                    </a:lnTo>
                    <a:lnTo>
                      <a:pt x="1336" y="1588"/>
                    </a:lnTo>
                    <a:lnTo>
                      <a:pt x="1346" y="1602"/>
                    </a:lnTo>
                    <a:lnTo>
                      <a:pt x="1354" y="1610"/>
                    </a:lnTo>
                    <a:lnTo>
                      <a:pt x="1360" y="1612"/>
                    </a:lnTo>
                    <a:lnTo>
                      <a:pt x="1366" y="1610"/>
                    </a:lnTo>
                    <a:lnTo>
                      <a:pt x="1382" y="1600"/>
                    </a:lnTo>
                    <a:lnTo>
                      <a:pt x="1386" y="1598"/>
                    </a:lnTo>
                    <a:lnTo>
                      <a:pt x="1388" y="1600"/>
                    </a:lnTo>
                    <a:lnTo>
                      <a:pt x="1390" y="1600"/>
                    </a:lnTo>
                    <a:lnTo>
                      <a:pt x="1390" y="1604"/>
                    </a:lnTo>
                    <a:lnTo>
                      <a:pt x="1398" y="1676"/>
                    </a:lnTo>
                    <a:lnTo>
                      <a:pt x="1402" y="1692"/>
                    </a:lnTo>
                    <a:lnTo>
                      <a:pt x="1408" y="1714"/>
                    </a:lnTo>
                    <a:lnTo>
                      <a:pt x="1414" y="1730"/>
                    </a:lnTo>
                    <a:lnTo>
                      <a:pt x="1434" y="1764"/>
                    </a:lnTo>
                    <a:lnTo>
                      <a:pt x="1442" y="1778"/>
                    </a:lnTo>
                    <a:lnTo>
                      <a:pt x="1444" y="1784"/>
                    </a:lnTo>
                    <a:lnTo>
                      <a:pt x="1452" y="1798"/>
                    </a:lnTo>
                    <a:lnTo>
                      <a:pt x="1464" y="1814"/>
                    </a:lnTo>
                    <a:lnTo>
                      <a:pt x="1466" y="1816"/>
                    </a:lnTo>
                    <a:lnTo>
                      <a:pt x="1468" y="1816"/>
                    </a:lnTo>
                    <a:lnTo>
                      <a:pt x="1470" y="1816"/>
                    </a:lnTo>
                    <a:lnTo>
                      <a:pt x="1472" y="1814"/>
                    </a:lnTo>
                    <a:lnTo>
                      <a:pt x="1474" y="1808"/>
                    </a:lnTo>
                    <a:lnTo>
                      <a:pt x="1484" y="1796"/>
                    </a:lnTo>
                    <a:lnTo>
                      <a:pt x="1492" y="1786"/>
                    </a:lnTo>
                    <a:lnTo>
                      <a:pt x="1500" y="1774"/>
                    </a:lnTo>
                    <a:lnTo>
                      <a:pt x="1504" y="1768"/>
                    </a:lnTo>
                    <a:lnTo>
                      <a:pt x="1506" y="1762"/>
                    </a:lnTo>
                    <a:lnTo>
                      <a:pt x="1506" y="1754"/>
                    </a:lnTo>
                    <a:lnTo>
                      <a:pt x="1506" y="1730"/>
                    </a:lnTo>
                    <a:lnTo>
                      <a:pt x="1510" y="1716"/>
                    </a:lnTo>
                    <a:lnTo>
                      <a:pt x="1514" y="1700"/>
                    </a:lnTo>
                    <a:lnTo>
                      <a:pt x="1518" y="1694"/>
                    </a:lnTo>
                    <a:lnTo>
                      <a:pt x="1522" y="1688"/>
                    </a:lnTo>
                    <a:lnTo>
                      <a:pt x="1540" y="1670"/>
                    </a:lnTo>
                    <a:lnTo>
                      <a:pt x="1554" y="1660"/>
                    </a:lnTo>
                    <a:lnTo>
                      <a:pt x="1578" y="1648"/>
                    </a:lnTo>
                    <a:lnTo>
                      <a:pt x="1590" y="1638"/>
                    </a:lnTo>
                    <a:lnTo>
                      <a:pt x="1598" y="1630"/>
                    </a:lnTo>
                    <a:lnTo>
                      <a:pt x="1604" y="1624"/>
                    </a:lnTo>
                    <a:lnTo>
                      <a:pt x="1608" y="1618"/>
                    </a:lnTo>
                    <a:lnTo>
                      <a:pt x="1612" y="1604"/>
                    </a:lnTo>
                    <a:lnTo>
                      <a:pt x="1616" y="1598"/>
                    </a:lnTo>
                    <a:lnTo>
                      <a:pt x="1622" y="1596"/>
                    </a:lnTo>
                    <a:lnTo>
                      <a:pt x="1636" y="1596"/>
                    </a:lnTo>
                    <a:lnTo>
                      <a:pt x="1644" y="1596"/>
                    </a:lnTo>
                    <a:lnTo>
                      <a:pt x="1652" y="1592"/>
                    </a:lnTo>
                    <a:lnTo>
                      <a:pt x="1666" y="1588"/>
                    </a:lnTo>
                    <a:lnTo>
                      <a:pt x="1676" y="1586"/>
                    </a:lnTo>
                    <a:lnTo>
                      <a:pt x="1686" y="1588"/>
                    </a:lnTo>
                    <a:lnTo>
                      <a:pt x="1688" y="1590"/>
                    </a:lnTo>
                    <a:lnTo>
                      <a:pt x="1694" y="1594"/>
                    </a:lnTo>
                    <a:lnTo>
                      <a:pt x="1700" y="1598"/>
                    </a:lnTo>
                    <a:lnTo>
                      <a:pt x="1702" y="1604"/>
                    </a:lnTo>
                    <a:lnTo>
                      <a:pt x="1706" y="1612"/>
                    </a:lnTo>
                    <a:lnTo>
                      <a:pt x="1708" y="1618"/>
                    </a:lnTo>
                    <a:lnTo>
                      <a:pt x="1714" y="1632"/>
                    </a:lnTo>
                    <a:lnTo>
                      <a:pt x="1728" y="1676"/>
                    </a:lnTo>
                    <a:lnTo>
                      <a:pt x="1732" y="1682"/>
                    </a:lnTo>
                    <a:lnTo>
                      <a:pt x="1738" y="1688"/>
                    </a:lnTo>
                    <a:lnTo>
                      <a:pt x="1744" y="1690"/>
                    </a:lnTo>
                    <a:lnTo>
                      <a:pt x="1750" y="1692"/>
                    </a:lnTo>
                    <a:lnTo>
                      <a:pt x="1758" y="1690"/>
                    </a:lnTo>
                    <a:lnTo>
                      <a:pt x="1764" y="1688"/>
                    </a:lnTo>
                    <a:lnTo>
                      <a:pt x="1770" y="1686"/>
                    </a:lnTo>
                    <a:lnTo>
                      <a:pt x="1776" y="1688"/>
                    </a:lnTo>
                    <a:lnTo>
                      <a:pt x="1780" y="1694"/>
                    </a:lnTo>
                    <a:lnTo>
                      <a:pt x="1782" y="1700"/>
                    </a:lnTo>
                    <a:lnTo>
                      <a:pt x="1788" y="1716"/>
                    </a:lnTo>
                    <a:lnTo>
                      <a:pt x="1790" y="1730"/>
                    </a:lnTo>
                    <a:lnTo>
                      <a:pt x="1790" y="1754"/>
                    </a:lnTo>
                    <a:lnTo>
                      <a:pt x="1790" y="1770"/>
                    </a:lnTo>
                    <a:lnTo>
                      <a:pt x="1790" y="1802"/>
                    </a:lnTo>
                    <a:lnTo>
                      <a:pt x="1792" y="1810"/>
                    </a:lnTo>
                    <a:lnTo>
                      <a:pt x="1796" y="1816"/>
                    </a:lnTo>
                    <a:lnTo>
                      <a:pt x="1804" y="1824"/>
                    </a:lnTo>
                    <a:lnTo>
                      <a:pt x="1814" y="1838"/>
                    </a:lnTo>
                    <a:lnTo>
                      <a:pt x="1816" y="1842"/>
                    </a:lnTo>
                    <a:lnTo>
                      <a:pt x="1822" y="1858"/>
                    </a:lnTo>
                    <a:lnTo>
                      <a:pt x="1826" y="1862"/>
                    </a:lnTo>
                    <a:lnTo>
                      <a:pt x="1834" y="1876"/>
                    </a:lnTo>
                    <a:lnTo>
                      <a:pt x="1842" y="1884"/>
                    </a:lnTo>
                    <a:lnTo>
                      <a:pt x="1854" y="1894"/>
                    </a:lnTo>
                    <a:lnTo>
                      <a:pt x="1872" y="1912"/>
                    </a:lnTo>
                    <a:lnTo>
                      <a:pt x="1878" y="1916"/>
                    </a:lnTo>
                    <a:lnTo>
                      <a:pt x="1880" y="1914"/>
                    </a:lnTo>
                    <a:lnTo>
                      <a:pt x="1884" y="1914"/>
                    </a:lnTo>
                    <a:lnTo>
                      <a:pt x="1886" y="1908"/>
                    </a:lnTo>
                    <a:lnTo>
                      <a:pt x="1886" y="1900"/>
                    </a:lnTo>
                    <a:lnTo>
                      <a:pt x="1880" y="1886"/>
                    </a:lnTo>
                    <a:lnTo>
                      <a:pt x="1874" y="1872"/>
                    </a:lnTo>
                    <a:lnTo>
                      <a:pt x="1872" y="1866"/>
                    </a:lnTo>
                    <a:lnTo>
                      <a:pt x="1862" y="1854"/>
                    </a:lnTo>
                    <a:lnTo>
                      <a:pt x="1854" y="1846"/>
                    </a:lnTo>
                    <a:lnTo>
                      <a:pt x="1842" y="1836"/>
                    </a:lnTo>
                    <a:lnTo>
                      <a:pt x="1836" y="1834"/>
                    </a:lnTo>
                    <a:lnTo>
                      <a:pt x="1824" y="1826"/>
                    </a:lnTo>
                    <a:lnTo>
                      <a:pt x="1820" y="1820"/>
                    </a:lnTo>
                    <a:lnTo>
                      <a:pt x="1818" y="1812"/>
                    </a:lnTo>
                    <a:lnTo>
                      <a:pt x="1812" y="1790"/>
                    </a:lnTo>
                    <a:lnTo>
                      <a:pt x="1810" y="1774"/>
                    </a:lnTo>
                    <a:lnTo>
                      <a:pt x="1810" y="1770"/>
                    </a:lnTo>
                    <a:lnTo>
                      <a:pt x="1812" y="1754"/>
                    </a:lnTo>
                    <a:lnTo>
                      <a:pt x="1816" y="1740"/>
                    </a:lnTo>
                    <a:lnTo>
                      <a:pt x="1818" y="1736"/>
                    </a:lnTo>
                    <a:lnTo>
                      <a:pt x="1820" y="1734"/>
                    </a:lnTo>
                    <a:lnTo>
                      <a:pt x="1824" y="1734"/>
                    </a:lnTo>
                    <a:lnTo>
                      <a:pt x="1826" y="1734"/>
                    </a:lnTo>
                    <a:lnTo>
                      <a:pt x="1842" y="1740"/>
                    </a:lnTo>
                    <a:lnTo>
                      <a:pt x="1848" y="1742"/>
                    </a:lnTo>
                    <a:lnTo>
                      <a:pt x="1854" y="1746"/>
                    </a:lnTo>
                    <a:lnTo>
                      <a:pt x="1858" y="1752"/>
                    </a:lnTo>
                    <a:lnTo>
                      <a:pt x="1864" y="1758"/>
                    </a:lnTo>
                    <a:lnTo>
                      <a:pt x="1872" y="1766"/>
                    </a:lnTo>
                    <a:lnTo>
                      <a:pt x="1884" y="1776"/>
                    </a:lnTo>
                    <a:lnTo>
                      <a:pt x="1888" y="1782"/>
                    </a:lnTo>
                    <a:lnTo>
                      <a:pt x="1894" y="1780"/>
                    </a:lnTo>
                    <a:lnTo>
                      <a:pt x="1898" y="1782"/>
                    </a:lnTo>
                    <a:lnTo>
                      <a:pt x="1902" y="1788"/>
                    </a:lnTo>
                    <a:lnTo>
                      <a:pt x="1904" y="1794"/>
                    </a:lnTo>
                    <a:lnTo>
                      <a:pt x="1906" y="1796"/>
                    </a:lnTo>
                    <a:lnTo>
                      <a:pt x="1908" y="1798"/>
                    </a:lnTo>
                    <a:lnTo>
                      <a:pt x="1912" y="1798"/>
                    </a:lnTo>
                    <a:lnTo>
                      <a:pt x="1914" y="1796"/>
                    </a:lnTo>
                    <a:lnTo>
                      <a:pt x="1940" y="1776"/>
                    </a:lnTo>
                    <a:lnTo>
                      <a:pt x="1952" y="1766"/>
                    </a:lnTo>
                    <a:lnTo>
                      <a:pt x="1962" y="1758"/>
                    </a:lnTo>
                    <a:lnTo>
                      <a:pt x="1964" y="1752"/>
                    </a:lnTo>
                    <a:lnTo>
                      <a:pt x="1964" y="1744"/>
                    </a:lnTo>
                    <a:lnTo>
                      <a:pt x="1950" y="1690"/>
                    </a:lnTo>
                    <a:lnTo>
                      <a:pt x="1946" y="1684"/>
                    </a:lnTo>
                    <a:lnTo>
                      <a:pt x="1942" y="1678"/>
                    </a:lnTo>
                    <a:lnTo>
                      <a:pt x="1932" y="1666"/>
                    </a:lnTo>
                    <a:lnTo>
                      <a:pt x="1922" y="1650"/>
                    </a:lnTo>
                    <a:lnTo>
                      <a:pt x="1914" y="1636"/>
                    </a:lnTo>
                    <a:lnTo>
                      <a:pt x="1912" y="1632"/>
                    </a:lnTo>
                    <a:lnTo>
                      <a:pt x="1910" y="1626"/>
                    </a:lnTo>
                    <a:lnTo>
                      <a:pt x="1912" y="1620"/>
                    </a:lnTo>
                    <a:lnTo>
                      <a:pt x="1924" y="1612"/>
                    </a:lnTo>
                    <a:lnTo>
                      <a:pt x="1930" y="1608"/>
                    </a:lnTo>
                    <a:lnTo>
                      <a:pt x="1942" y="1606"/>
                    </a:lnTo>
                    <a:lnTo>
                      <a:pt x="1948" y="1606"/>
                    </a:lnTo>
                    <a:lnTo>
                      <a:pt x="1954" y="1610"/>
                    </a:lnTo>
                    <a:lnTo>
                      <a:pt x="1970" y="1620"/>
                    </a:lnTo>
                    <a:lnTo>
                      <a:pt x="1972" y="1622"/>
                    </a:lnTo>
                    <a:lnTo>
                      <a:pt x="1974" y="1620"/>
                    </a:lnTo>
                    <a:lnTo>
                      <a:pt x="1976" y="1620"/>
                    </a:lnTo>
                    <a:lnTo>
                      <a:pt x="1976" y="1616"/>
                    </a:lnTo>
                    <a:lnTo>
                      <a:pt x="1976" y="1614"/>
                    </a:lnTo>
                    <a:lnTo>
                      <a:pt x="1978" y="1606"/>
                    </a:lnTo>
                    <a:lnTo>
                      <a:pt x="1984" y="1604"/>
                    </a:lnTo>
                    <a:lnTo>
                      <a:pt x="2008" y="1598"/>
                    </a:lnTo>
                    <a:lnTo>
                      <a:pt x="2014" y="1594"/>
                    </a:lnTo>
                    <a:lnTo>
                      <a:pt x="2020" y="1590"/>
                    </a:lnTo>
                    <a:lnTo>
                      <a:pt x="2024" y="1586"/>
                    </a:lnTo>
                    <a:lnTo>
                      <a:pt x="2030" y="1586"/>
                    </a:lnTo>
                    <a:lnTo>
                      <a:pt x="2040" y="1586"/>
                    </a:lnTo>
                    <a:lnTo>
                      <a:pt x="2052" y="1582"/>
                    </a:lnTo>
                    <a:lnTo>
                      <a:pt x="2056" y="1580"/>
                    </a:lnTo>
                    <a:lnTo>
                      <a:pt x="2072" y="1572"/>
                    </a:lnTo>
                    <a:lnTo>
                      <a:pt x="2076" y="1570"/>
                    </a:lnTo>
                    <a:lnTo>
                      <a:pt x="2090" y="1562"/>
                    </a:lnTo>
                    <a:lnTo>
                      <a:pt x="2106" y="1550"/>
                    </a:lnTo>
                    <a:lnTo>
                      <a:pt x="2112" y="1546"/>
                    </a:lnTo>
                    <a:lnTo>
                      <a:pt x="2116" y="1540"/>
                    </a:lnTo>
                    <a:lnTo>
                      <a:pt x="2120" y="1534"/>
                    </a:lnTo>
                    <a:lnTo>
                      <a:pt x="2126" y="1520"/>
                    </a:lnTo>
                    <a:lnTo>
                      <a:pt x="2130" y="1514"/>
                    </a:lnTo>
                    <a:lnTo>
                      <a:pt x="2138" y="1500"/>
                    </a:lnTo>
                    <a:lnTo>
                      <a:pt x="2148" y="1484"/>
                    </a:lnTo>
                    <a:lnTo>
                      <a:pt x="2150" y="1478"/>
                    </a:lnTo>
                    <a:lnTo>
                      <a:pt x="2152" y="1470"/>
                    </a:lnTo>
                    <a:lnTo>
                      <a:pt x="2152" y="1466"/>
                    </a:lnTo>
                    <a:lnTo>
                      <a:pt x="2150" y="1460"/>
                    </a:lnTo>
                    <a:lnTo>
                      <a:pt x="2148" y="1454"/>
                    </a:lnTo>
                    <a:lnTo>
                      <a:pt x="2146" y="1448"/>
                    </a:lnTo>
                    <a:lnTo>
                      <a:pt x="2148" y="1444"/>
                    </a:lnTo>
                    <a:lnTo>
                      <a:pt x="2150" y="1438"/>
                    </a:lnTo>
                    <a:lnTo>
                      <a:pt x="2148" y="1432"/>
                    </a:lnTo>
                    <a:lnTo>
                      <a:pt x="2146" y="1426"/>
                    </a:lnTo>
                    <a:lnTo>
                      <a:pt x="2140" y="1412"/>
                    </a:lnTo>
                    <a:lnTo>
                      <a:pt x="2126" y="1378"/>
                    </a:lnTo>
                    <a:lnTo>
                      <a:pt x="2122" y="1366"/>
                    </a:lnTo>
                    <a:lnTo>
                      <a:pt x="2124" y="1360"/>
                    </a:lnTo>
                    <a:lnTo>
                      <a:pt x="2128" y="1354"/>
                    </a:lnTo>
                    <a:lnTo>
                      <a:pt x="2136" y="1346"/>
                    </a:lnTo>
                    <a:lnTo>
                      <a:pt x="2150" y="1338"/>
                    </a:lnTo>
                    <a:lnTo>
                      <a:pt x="2154" y="1334"/>
                    </a:lnTo>
                    <a:lnTo>
                      <a:pt x="2160" y="1330"/>
                    </a:lnTo>
                    <a:lnTo>
                      <a:pt x="2162" y="1326"/>
                    </a:lnTo>
                    <a:lnTo>
                      <a:pt x="2160" y="1322"/>
                    </a:lnTo>
                    <a:lnTo>
                      <a:pt x="2154" y="1322"/>
                    </a:lnTo>
                    <a:lnTo>
                      <a:pt x="2140" y="1322"/>
                    </a:lnTo>
                    <a:lnTo>
                      <a:pt x="2128" y="1322"/>
                    </a:lnTo>
                    <a:lnTo>
                      <a:pt x="2118" y="1322"/>
                    </a:lnTo>
                    <a:lnTo>
                      <a:pt x="2114" y="1320"/>
                    </a:lnTo>
                    <a:lnTo>
                      <a:pt x="2110" y="1314"/>
                    </a:lnTo>
                    <a:lnTo>
                      <a:pt x="2106" y="1308"/>
                    </a:lnTo>
                    <a:lnTo>
                      <a:pt x="2098" y="1296"/>
                    </a:lnTo>
                    <a:lnTo>
                      <a:pt x="2096" y="1294"/>
                    </a:lnTo>
                    <a:lnTo>
                      <a:pt x="2096" y="1292"/>
                    </a:lnTo>
                    <a:lnTo>
                      <a:pt x="2100" y="1288"/>
                    </a:lnTo>
                    <a:lnTo>
                      <a:pt x="2106" y="1286"/>
                    </a:lnTo>
                    <a:lnTo>
                      <a:pt x="2120" y="1278"/>
                    </a:lnTo>
                    <a:lnTo>
                      <a:pt x="2126" y="1276"/>
                    </a:lnTo>
                    <a:lnTo>
                      <a:pt x="2138" y="1266"/>
                    </a:lnTo>
                    <a:lnTo>
                      <a:pt x="2146" y="1258"/>
                    </a:lnTo>
                    <a:lnTo>
                      <a:pt x="2152" y="1254"/>
                    </a:lnTo>
                    <a:lnTo>
                      <a:pt x="2158" y="1252"/>
                    </a:lnTo>
                    <a:lnTo>
                      <a:pt x="2158" y="1254"/>
                    </a:lnTo>
                    <a:lnTo>
                      <a:pt x="2160" y="1254"/>
                    </a:lnTo>
                    <a:lnTo>
                      <a:pt x="2158" y="1260"/>
                    </a:lnTo>
                    <a:lnTo>
                      <a:pt x="2156" y="1266"/>
                    </a:lnTo>
                    <a:lnTo>
                      <a:pt x="2154" y="1272"/>
                    </a:lnTo>
                    <a:lnTo>
                      <a:pt x="2158" y="1278"/>
                    </a:lnTo>
                    <a:lnTo>
                      <a:pt x="2162" y="1280"/>
                    </a:lnTo>
                    <a:lnTo>
                      <a:pt x="2166" y="1282"/>
                    </a:lnTo>
                    <a:lnTo>
                      <a:pt x="2180" y="1280"/>
                    </a:lnTo>
                    <a:lnTo>
                      <a:pt x="2194" y="1274"/>
                    </a:lnTo>
                    <a:lnTo>
                      <a:pt x="2202" y="1274"/>
                    </a:lnTo>
                    <a:lnTo>
                      <a:pt x="2208" y="1276"/>
                    </a:lnTo>
                    <a:lnTo>
                      <a:pt x="2214" y="1278"/>
                    </a:lnTo>
                    <a:lnTo>
                      <a:pt x="2220" y="1284"/>
                    </a:lnTo>
                    <a:lnTo>
                      <a:pt x="2224" y="1290"/>
                    </a:lnTo>
                    <a:lnTo>
                      <a:pt x="2228" y="1294"/>
                    </a:lnTo>
                    <a:lnTo>
                      <a:pt x="2230" y="1306"/>
                    </a:lnTo>
                    <a:lnTo>
                      <a:pt x="2230" y="1320"/>
                    </a:lnTo>
                    <a:lnTo>
                      <a:pt x="2230" y="1332"/>
                    </a:lnTo>
                    <a:lnTo>
                      <a:pt x="2228" y="1348"/>
                    </a:lnTo>
                    <a:lnTo>
                      <a:pt x="2224" y="1362"/>
                    </a:lnTo>
                    <a:lnTo>
                      <a:pt x="2222" y="1366"/>
                    </a:lnTo>
                    <a:lnTo>
                      <a:pt x="2224" y="1368"/>
                    </a:lnTo>
                    <a:lnTo>
                      <a:pt x="2226" y="1370"/>
                    </a:lnTo>
                    <a:lnTo>
                      <a:pt x="2228" y="1370"/>
                    </a:lnTo>
                    <a:lnTo>
                      <a:pt x="2232" y="1370"/>
                    </a:lnTo>
                    <a:lnTo>
                      <a:pt x="2240" y="1370"/>
                    </a:lnTo>
                    <a:lnTo>
                      <a:pt x="2248" y="1366"/>
                    </a:lnTo>
                    <a:lnTo>
                      <a:pt x="2252" y="1364"/>
                    </a:lnTo>
                    <a:lnTo>
                      <a:pt x="2264" y="1356"/>
                    </a:lnTo>
                    <a:lnTo>
                      <a:pt x="2274" y="1346"/>
                    </a:lnTo>
                    <a:lnTo>
                      <a:pt x="2278" y="1340"/>
                    </a:lnTo>
                    <a:lnTo>
                      <a:pt x="2276" y="1334"/>
                    </a:lnTo>
                    <a:lnTo>
                      <a:pt x="2264" y="1308"/>
                    </a:lnTo>
                    <a:lnTo>
                      <a:pt x="2260" y="1296"/>
                    </a:lnTo>
                    <a:lnTo>
                      <a:pt x="2260" y="1284"/>
                    </a:lnTo>
                    <a:lnTo>
                      <a:pt x="2260" y="1280"/>
                    </a:lnTo>
                    <a:lnTo>
                      <a:pt x="2260" y="1268"/>
                    </a:lnTo>
                    <a:lnTo>
                      <a:pt x="2256" y="1256"/>
                    </a:lnTo>
                    <a:lnTo>
                      <a:pt x="2254" y="1250"/>
                    </a:lnTo>
                    <a:lnTo>
                      <a:pt x="2252" y="1244"/>
                    </a:lnTo>
                    <a:lnTo>
                      <a:pt x="2256" y="1238"/>
                    </a:lnTo>
                    <a:lnTo>
                      <a:pt x="2266" y="1228"/>
                    </a:lnTo>
                    <a:lnTo>
                      <a:pt x="2274" y="1220"/>
                    </a:lnTo>
                    <a:lnTo>
                      <a:pt x="2280" y="1216"/>
                    </a:lnTo>
                    <a:lnTo>
                      <a:pt x="2286" y="1214"/>
                    </a:lnTo>
                    <a:lnTo>
                      <a:pt x="2290" y="1216"/>
                    </a:lnTo>
                    <a:lnTo>
                      <a:pt x="2292" y="1218"/>
                    </a:lnTo>
                    <a:lnTo>
                      <a:pt x="2292" y="1222"/>
                    </a:lnTo>
                    <a:lnTo>
                      <a:pt x="2294" y="1224"/>
                    </a:lnTo>
                    <a:lnTo>
                      <a:pt x="2304" y="1224"/>
                    </a:lnTo>
                    <a:lnTo>
                      <a:pt x="2310" y="1222"/>
                    </a:lnTo>
                    <a:lnTo>
                      <a:pt x="2314" y="1218"/>
                    </a:lnTo>
                    <a:lnTo>
                      <a:pt x="2320" y="1216"/>
                    </a:lnTo>
                    <a:lnTo>
                      <a:pt x="2326" y="1218"/>
                    </a:lnTo>
                    <a:lnTo>
                      <a:pt x="2332" y="1220"/>
                    </a:lnTo>
                    <a:lnTo>
                      <a:pt x="2338" y="1222"/>
                    </a:lnTo>
                    <a:lnTo>
                      <a:pt x="2344" y="1218"/>
                    </a:lnTo>
                    <a:lnTo>
                      <a:pt x="2362" y="1200"/>
                    </a:lnTo>
                    <a:lnTo>
                      <a:pt x="2374" y="1188"/>
                    </a:lnTo>
                    <a:lnTo>
                      <a:pt x="2382" y="1180"/>
                    </a:lnTo>
                    <a:lnTo>
                      <a:pt x="2392" y="1168"/>
                    </a:lnTo>
                    <a:lnTo>
                      <a:pt x="2422" y="1132"/>
                    </a:lnTo>
                    <a:lnTo>
                      <a:pt x="2430" y="1118"/>
                    </a:lnTo>
                    <a:lnTo>
                      <a:pt x="2442" y="1094"/>
                    </a:lnTo>
                    <a:lnTo>
                      <a:pt x="2446" y="1086"/>
                    </a:lnTo>
                    <a:lnTo>
                      <a:pt x="2446" y="1078"/>
                    </a:lnTo>
                    <a:lnTo>
                      <a:pt x="2446" y="1056"/>
                    </a:lnTo>
                    <a:lnTo>
                      <a:pt x="2448" y="1040"/>
                    </a:lnTo>
                    <a:lnTo>
                      <a:pt x="2454" y="996"/>
                    </a:lnTo>
                    <a:lnTo>
                      <a:pt x="2456" y="980"/>
                    </a:lnTo>
                    <a:lnTo>
                      <a:pt x="2456" y="978"/>
                    </a:lnTo>
                    <a:lnTo>
                      <a:pt x="2454" y="970"/>
                    </a:lnTo>
                    <a:lnTo>
                      <a:pt x="2450" y="964"/>
                    </a:lnTo>
                    <a:lnTo>
                      <a:pt x="2442" y="956"/>
                    </a:lnTo>
                    <a:lnTo>
                      <a:pt x="2436" y="952"/>
                    </a:lnTo>
                    <a:lnTo>
                      <a:pt x="2430" y="954"/>
                    </a:lnTo>
                    <a:lnTo>
                      <a:pt x="2414" y="964"/>
                    </a:lnTo>
                    <a:lnTo>
                      <a:pt x="2406" y="968"/>
                    </a:lnTo>
                    <a:lnTo>
                      <a:pt x="2400" y="966"/>
                    </a:lnTo>
                    <a:lnTo>
                      <a:pt x="2394" y="964"/>
                    </a:lnTo>
                    <a:lnTo>
                      <a:pt x="2388" y="958"/>
                    </a:lnTo>
                    <a:lnTo>
                      <a:pt x="2384" y="952"/>
                    </a:lnTo>
                    <a:lnTo>
                      <a:pt x="2382" y="948"/>
                    </a:lnTo>
                    <a:lnTo>
                      <a:pt x="2378" y="942"/>
                    </a:lnTo>
                    <a:lnTo>
                      <a:pt x="2372" y="940"/>
                    </a:lnTo>
                    <a:lnTo>
                      <a:pt x="2370" y="938"/>
                    </a:lnTo>
                    <a:lnTo>
                      <a:pt x="2372" y="936"/>
                    </a:lnTo>
                    <a:lnTo>
                      <a:pt x="2384" y="924"/>
                    </a:lnTo>
                    <a:lnTo>
                      <a:pt x="2402" y="906"/>
                    </a:lnTo>
                    <a:lnTo>
                      <a:pt x="2412" y="896"/>
                    </a:lnTo>
                    <a:lnTo>
                      <a:pt x="2420" y="888"/>
                    </a:lnTo>
                    <a:lnTo>
                      <a:pt x="2424" y="882"/>
                    </a:lnTo>
                    <a:lnTo>
                      <a:pt x="2426" y="876"/>
                    </a:lnTo>
                    <a:lnTo>
                      <a:pt x="2428" y="872"/>
                    </a:lnTo>
                    <a:lnTo>
                      <a:pt x="2432" y="866"/>
                    </a:lnTo>
                    <a:lnTo>
                      <a:pt x="2490" y="808"/>
                    </a:lnTo>
                    <a:lnTo>
                      <a:pt x="2496" y="804"/>
                    </a:lnTo>
                    <a:lnTo>
                      <a:pt x="2504" y="802"/>
                    </a:lnTo>
                    <a:lnTo>
                      <a:pt x="2506" y="802"/>
                    </a:lnTo>
                    <a:lnTo>
                      <a:pt x="2522" y="802"/>
                    </a:lnTo>
                    <a:lnTo>
                      <a:pt x="2556" y="802"/>
                    </a:lnTo>
                    <a:lnTo>
                      <a:pt x="2564" y="802"/>
                    </a:lnTo>
                    <a:lnTo>
                      <a:pt x="2570" y="800"/>
                    </a:lnTo>
                    <a:lnTo>
                      <a:pt x="2576" y="796"/>
                    </a:lnTo>
                    <a:lnTo>
                      <a:pt x="2584" y="794"/>
                    </a:lnTo>
                    <a:lnTo>
                      <a:pt x="2590" y="796"/>
                    </a:lnTo>
                    <a:lnTo>
                      <a:pt x="2604" y="800"/>
                    </a:lnTo>
                    <a:lnTo>
                      <a:pt x="2610" y="804"/>
                    </a:lnTo>
                    <a:lnTo>
                      <a:pt x="2612" y="810"/>
                    </a:lnTo>
                    <a:lnTo>
                      <a:pt x="2612" y="814"/>
                    </a:lnTo>
                    <a:lnTo>
                      <a:pt x="2614" y="818"/>
                    </a:lnTo>
                    <a:lnTo>
                      <a:pt x="2614" y="820"/>
                    </a:lnTo>
                    <a:lnTo>
                      <a:pt x="2618" y="820"/>
                    </a:lnTo>
                    <a:lnTo>
                      <a:pt x="2620" y="822"/>
                    </a:lnTo>
                    <a:lnTo>
                      <a:pt x="2654" y="814"/>
                    </a:lnTo>
                    <a:lnTo>
                      <a:pt x="2666" y="812"/>
                    </a:lnTo>
                    <a:lnTo>
                      <a:pt x="2668" y="812"/>
                    </a:lnTo>
                    <a:lnTo>
                      <a:pt x="2666" y="808"/>
                    </a:lnTo>
                    <a:lnTo>
                      <a:pt x="2664" y="802"/>
                    </a:lnTo>
                    <a:lnTo>
                      <a:pt x="2664" y="796"/>
                    </a:lnTo>
                    <a:lnTo>
                      <a:pt x="2668" y="782"/>
                    </a:lnTo>
                    <a:lnTo>
                      <a:pt x="2674" y="766"/>
                    </a:lnTo>
                    <a:lnTo>
                      <a:pt x="2678" y="752"/>
                    </a:lnTo>
                    <a:lnTo>
                      <a:pt x="2682" y="746"/>
                    </a:lnTo>
                    <a:lnTo>
                      <a:pt x="2688" y="740"/>
                    </a:lnTo>
                    <a:lnTo>
                      <a:pt x="2704" y="730"/>
                    </a:lnTo>
                    <a:lnTo>
                      <a:pt x="2710" y="726"/>
                    </a:lnTo>
                    <a:lnTo>
                      <a:pt x="2718" y="726"/>
                    </a:lnTo>
                    <a:lnTo>
                      <a:pt x="2742" y="732"/>
                    </a:lnTo>
                    <a:lnTo>
                      <a:pt x="2748" y="736"/>
                    </a:lnTo>
                    <a:lnTo>
                      <a:pt x="2754" y="742"/>
                    </a:lnTo>
                    <a:lnTo>
                      <a:pt x="2756" y="746"/>
                    </a:lnTo>
                    <a:lnTo>
                      <a:pt x="2758" y="750"/>
                    </a:lnTo>
                    <a:lnTo>
                      <a:pt x="2760" y="750"/>
                    </a:lnTo>
                    <a:lnTo>
                      <a:pt x="2762" y="750"/>
                    </a:lnTo>
                    <a:lnTo>
                      <a:pt x="2764" y="748"/>
                    </a:lnTo>
                    <a:lnTo>
                      <a:pt x="2774" y="740"/>
                    </a:lnTo>
                    <a:lnTo>
                      <a:pt x="2786" y="730"/>
                    </a:lnTo>
                    <a:lnTo>
                      <a:pt x="2812" y="710"/>
                    </a:lnTo>
                    <a:lnTo>
                      <a:pt x="2814" y="708"/>
                    </a:lnTo>
                    <a:lnTo>
                      <a:pt x="2816" y="708"/>
                    </a:lnTo>
                    <a:lnTo>
                      <a:pt x="2818" y="710"/>
                    </a:lnTo>
                    <a:lnTo>
                      <a:pt x="2818" y="714"/>
                    </a:lnTo>
                    <a:lnTo>
                      <a:pt x="2818" y="736"/>
                    </a:lnTo>
                    <a:lnTo>
                      <a:pt x="2816" y="744"/>
                    </a:lnTo>
                    <a:lnTo>
                      <a:pt x="2812" y="750"/>
                    </a:lnTo>
                    <a:lnTo>
                      <a:pt x="2794" y="768"/>
                    </a:lnTo>
                    <a:lnTo>
                      <a:pt x="2782" y="778"/>
                    </a:lnTo>
                    <a:lnTo>
                      <a:pt x="2776" y="780"/>
                    </a:lnTo>
                    <a:lnTo>
                      <a:pt x="2770" y="784"/>
                    </a:lnTo>
                    <a:lnTo>
                      <a:pt x="2764" y="790"/>
                    </a:lnTo>
                    <a:lnTo>
                      <a:pt x="2754" y="806"/>
                    </a:lnTo>
                    <a:lnTo>
                      <a:pt x="2744" y="818"/>
                    </a:lnTo>
                    <a:lnTo>
                      <a:pt x="2736" y="826"/>
                    </a:lnTo>
                    <a:lnTo>
                      <a:pt x="2724" y="838"/>
                    </a:lnTo>
                    <a:lnTo>
                      <a:pt x="2716" y="846"/>
                    </a:lnTo>
                    <a:lnTo>
                      <a:pt x="2710" y="850"/>
                    </a:lnTo>
                    <a:lnTo>
                      <a:pt x="2706" y="852"/>
                    </a:lnTo>
                    <a:lnTo>
                      <a:pt x="2702" y="854"/>
                    </a:lnTo>
                    <a:lnTo>
                      <a:pt x="2698" y="860"/>
                    </a:lnTo>
                    <a:lnTo>
                      <a:pt x="2684" y="904"/>
                    </a:lnTo>
                    <a:lnTo>
                      <a:pt x="2682" y="910"/>
                    </a:lnTo>
                    <a:lnTo>
                      <a:pt x="2682" y="918"/>
                    </a:lnTo>
                    <a:lnTo>
                      <a:pt x="2700" y="1020"/>
                    </a:lnTo>
                    <a:lnTo>
                      <a:pt x="2700" y="1022"/>
                    </a:lnTo>
                    <a:lnTo>
                      <a:pt x="2702" y="1024"/>
                    </a:lnTo>
                    <a:lnTo>
                      <a:pt x="2704" y="1024"/>
                    </a:lnTo>
                    <a:lnTo>
                      <a:pt x="2706" y="1022"/>
                    </a:lnTo>
                    <a:lnTo>
                      <a:pt x="2726" y="996"/>
                    </a:lnTo>
                    <a:lnTo>
                      <a:pt x="2734" y="984"/>
                    </a:lnTo>
                    <a:lnTo>
                      <a:pt x="2744" y="972"/>
                    </a:lnTo>
                    <a:lnTo>
                      <a:pt x="2746" y="966"/>
                    </a:lnTo>
                    <a:lnTo>
                      <a:pt x="2754" y="952"/>
                    </a:lnTo>
                    <a:lnTo>
                      <a:pt x="2756" y="948"/>
                    </a:lnTo>
                    <a:lnTo>
                      <a:pt x="2760" y="940"/>
                    </a:lnTo>
                    <a:lnTo>
                      <a:pt x="2766" y="936"/>
                    </a:lnTo>
                    <a:lnTo>
                      <a:pt x="2772" y="934"/>
                    </a:lnTo>
                    <a:lnTo>
                      <a:pt x="2776" y="928"/>
                    </a:lnTo>
                    <a:lnTo>
                      <a:pt x="2778" y="922"/>
                    </a:lnTo>
                    <a:lnTo>
                      <a:pt x="2778" y="918"/>
                    </a:lnTo>
                    <a:lnTo>
                      <a:pt x="2780" y="912"/>
                    </a:lnTo>
                    <a:lnTo>
                      <a:pt x="2784" y="906"/>
                    </a:lnTo>
                    <a:lnTo>
                      <a:pt x="2788" y="900"/>
                    </a:lnTo>
                    <a:lnTo>
                      <a:pt x="2790" y="894"/>
                    </a:lnTo>
                    <a:lnTo>
                      <a:pt x="2796" y="870"/>
                    </a:lnTo>
                    <a:lnTo>
                      <a:pt x="2798" y="856"/>
                    </a:lnTo>
                    <a:lnTo>
                      <a:pt x="2796" y="854"/>
                    </a:lnTo>
                    <a:lnTo>
                      <a:pt x="2790" y="852"/>
                    </a:lnTo>
                    <a:lnTo>
                      <a:pt x="2786" y="852"/>
                    </a:lnTo>
                    <a:lnTo>
                      <a:pt x="2784" y="852"/>
                    </a:lnTo>
                    <a:lnTo>
                      <a:pt x="2782" y="850"/>
                    </a:lnTo>
                    <a:lnTo>
                      <a:pt x="2782" y="848"/>
                    </a:lnTo>
                    <a:lnTo>
                      <a:pt x="2782" y="844"/>
                    </a:lnTo>
                    <a:lnTo>
                      <a:pt x="2796" y="810"/>
                    </a:lnTo>
                    <a:lnTo>
                      <a:pt x="2798" y="804"/>
                    </a:lnTo>
                    <a:lnTo>
                      <a:pt x="2804" y="798"/>
                    </a:lnTo>
                    <a:lnTo>
                      <a:pt x="2816" y="790"/>
                    </a:lnTo>
                    <a:lnTo>
                      <a:pt x="2820" y="786"/>
                    </a:lnTo>
                    <a:lnTo>
                      <a:pt x="2832" y="784"/>
                    </a:lnTo>
                    <a:lnTo>
                      <a:pt x="2838" y="784"/>
                    </a:lnTo>
                    <a:lnTo>
                      <a:pt x="2842" y="788"/>
                    </a:lnTo>
                    <a:lnTo>
                      <a:pt x="2844" y="790"/>
                    </a:lnTo>
                    <a:lnTo>
                      <a:pt x="2848" y="790"/>
                    </a:lnTo>
                    <a:lnTo>
                      <a:pt x="2854" y="788"/>
                    </a:lnTo>
                    <a:lnTo>
                      <a:pt x="2870" y="770"/>
                    </a:lnTo>
                    <a:lnTo>
                      <a:pt x="2874" y="768"/>
                    </a:lnTo>
                    <a:lnTo>
                      <a:pt x="2876" y="768"/>
                    </a:lnTo>
                    <a:lnTo>
                      <a:pt x="2880" y="768"/>
                    </a:lnTo>
                    <a:lnTo>
                      <a:pt x="2882" y="770"/>
                    </a:lnTo>
                    <a:lnTo>
                      <a:pt x="2900" y="788"/>
                    </a:lnTo>
                    <a:lnTo>
                      <a:pt x="2902" y="790"/>
                    </a:lnTo>
                    <a:lnTo>
                      <a:pt x="2906" y="790"/>
                    </a:lnTo>
                    <a:lnTo>
                      <a:pt x="2908" y="788"/>
                    </a:lnTo>
                    <a:lnTo>
                      <a:pt x="2908" y="786"/>
                    </a:lnTo>
                    <a:lnTo>
                      <a:pt x="2914" y="772"/>
                    </a:lnTo>
                    <a:lnTo>
                      <a:pt x="2918" y="766"/>
                    </a:lnTo>
                    <a:lnTo>
                      <a:pt x="2924" y="764"/>
                    </a:lnTo>
                    <a:lnTo>
                      <a:pt x="2928" y="764"/>
                    </a:lnTo>
                    <a:lnTo>
                      <a:pt x="2934" y="762"/>
                    </a:lnTo>
                    <a:lnTo>
                      <a:pt x="2940" y="758"/>
                    </a:lnTo>
                    <a:lnTo>
                      <a:pt x="2960" y="732"/>
                    </a:lnTo>
                    <a:lnTo>
                      <a:pt x="2966" y="726"/>
                    </a:lnTo>
                    <a:lnTo>
                      <a:pt x="2972" y="722"/>
                    </a:lnTo>
                    <a:lnTo>
                      <a:pt x="2996" y="708"/>
                    </a:lnTo>
                    <a:lnTo>
                      <a:pt x="3004" y="706"/>
                    </a:lnTo>
                    <a:lnTo>
                      <a:pt x="3012" y="706"/>
                    </a:lnTo>
                    <a:lnTo>
                      <a:pt x="3016" y="706"/>
                    </a:lnTo>
                    <a:lnTo>
                      <a:pt x="3024" y="706"/>
                    </a:lnTo>
                    <a:lnTo>
                      <a:pt x="3030" y="708"/>
                    </a:lnTo>
                    <a:lnTo>
                      <a:pt x="3036" y="712"/>
                    </a:lnTo>
                    <a:lnTo>
                      <a:pt x="3042" y="712"/>
                    </a:lnTo>
                    <a:lnTo>
                      <a:pt x="3044" y="710"/>
                    </a:lnTo>
                    <a:lnTo>
                      <a:pt x="3044" y="698"/>
                    </a:lnTo>
                    <a:lnTo>
                      <a:pt x="3044" y="694"/>
                    </a:lnTo>
                    <a:lnTo>
                      <a:pt x="3040" y="678"/>
                    </a:lnTo>
                    <a:lnTo>
                      <a:pt x="3036" y="664"/>
                    </a:lnTo>
                    <a:lnTo>
                      <a:pt x="3032" y="656"/>
                    </a:lnTo>
                    <a:lnTo>
                      <a:pt x="3028" y="650"/>
                    </a:lnTo>
                    <a:lnTo>
                      <a:pt x="3020" y="642"/>
                    </a:lnTo>
                    <a:lnTo>
                      <a:pt x="3018" y="640"/>
                    </a:lnTo>
                    <a:lnTo>
                      <a:pt x="3018" y="638"/>
                    </a:lnTo>
                    <a:lnTo>
                      <a:pt x="3018" y="634"/>
                    </a:lnTo>
                    <a:lnTo>
                      <a:pt x="3022" y="634"/>
                    </a:lnTo>
                    <a:lnTo>
                      <a:pt x="3026" y="630"/>
                    </a:lnTo>
                    <a:lnTo>
                      <a:pt x="3040" y="624"/>
                    </a:lnTo>
                    <a:lnTo>
                      <a:pt x="3046" y="620"/>
                    </a:lnTo>
                    <a:close/>
                    <a:moveTo>
                      <a:pt x="420" y="930"/>
                    </a:moveTo>
                    <a:lnTo>
                      <a:pt x="420" y="930"/>
                    </a:lnTo>
                    <a:lnTo>
                      <a:pt x="414" y="924"/>
                    </a:lnTo>
                    <a:lnTo>
                      <a:pt x="410" y="920"/>
                    </a:lnTo>
                    <a:lnTo>
                      <a:pt x="414" y="924"/>
                    </a:lnTo>
                    <a:lnTo>
                      <a:pt x="420" y="930"/>
                    </a:lnTo>
                    <a:close/>
                    <a:moveTo>
                      <a:pt x="938" y="1244"/>
                    </a:moveTo>
                    <a:lnTo>
                      <a:pt x="938" y="1244"/>
                    </a:lnTo>
                    <a:lnTo>
                      <a:pt x="934" y="1238"/>
                    </a:lnTo>
                    <a:lnTo>
                      <a:pt x="928" y="1236"/>
                    </a:lnTo>
                    <a:lnTo>
                      <a:pt x="924" y="1234"/>
                    </a:lnTo>
                    <a:lnTo>
                      <a:pt x="914" y="1234"/>
                    </a:lnTo>
                    <a:lnTo>
                      <a:pt x="902" y="1238"/>
                    </a:lnTo>
                    <a:lnTo>
                      <a:pt x="896" y="1240"/>
                    </a:lnTo>
                    <a:lnTo>
                      <a:pt x="890" y="1242"/>
                    </a:lnTo>
                    <a:lnTo>
                      <a:pt x="882" y="1244"/>
                    </a:lnTo>
                    <a:lnTo>
                      <a:pt x="878" y="1244"/>
                    </a:lnTo>
                    <a:lnTo>
                      <a:pt x="864" y="1244"/>
                    </a:lnTo>
                    <a:lnTo>
                      <a:pt x="852" y="1240"/>
                    </a:lnTo>
                    <a:lnTo>
                      <a:pt x="848" y="1238"/>
                    </a:lnTo>
                    <a:lnTo>
                      <a:pt x="836" y="1234"/>
                    </a:lnTo>
                    <a:lnTo>
                      <a:pt x="822" y="1234"/>
                    </a:lnTo>
                    <a:lnTo>
                      <a:pt x="800" y="1234"/>
                    </a:lnTo>
                    <a:lnTo>
                      <a:pt x="786" y="1234"/>
                    </a:lnTo>
                    <a:lnTo>
                      <a:pt x="774" y="1234"/>
                    </a:lnTo>
                    <a:lnTo>
                      <a:pt x="770" y="1234"/>
                    </a:lnTo>
                    <a:lnTo>
                      <a:pt x="764" y="1236"/>
                    </a:lnTo>
                    <a:lnTo>
                      <a:pt x="758" y="1238"/>
                    </a:lnTo>
                    <a:lnTo>
                      <a:pt x="746" y="1248"/>
                    </a:lnTo>
                    <a:lnTo>
                      <a:pt x="740" y="1250"/>
                    </a:lnTo>
                    <a:lnTo>
                      <a:pt x="734" y="1250"/>
                    </a:lnTo>
                    <a:lnTo>
                      <a:pt x="728" y="1248"/>
                    </a:lnTo>
                    <a:lnTo>
                      <a:pt x="722" y="1244"/>
                    </a:lnTo>
                    <a:lnTo>
                      <a:pt x="716" y="1240"/>
                    </a:lnTo>
                    <a:lnTo>
                      <a:pt x="702" y="1236"/>
                    </a:lnTo>
                    <a:lnTo>
                      <a:pt x="696" y="1232"/>
                    </a:lnTo>
                    <a:lnTo>
                      <a:pt x="694" y="1226"/>
                    </a:lnTo>
                    <a:lnTo>
                      <a:pt x="694" y="1222"/>
                    </a:lnTo>
                    <a:lnTo>
                      <a:pt x="696" y="1214"/>
                    </a:lnTo>
                    <a:lnTo>
                      <a:pt x="700" y="1208"/>
                    </a:lnTo>
                    <a:lnTo>
                      <a:pt x="708" y="1200"/>
                    </a:lnTo>
                    <a:lnTo>
                      <a:pt x="714" y="1194"/>
                    </a:lnTo>
                    <a:lnTo>
                      <a:pt x="714" y="1186"/>
                    </a:lnTo>
                    <a:lnTo>
                      <a:pt x="714" y="1172"/>
                    </a:lnTo>
                    <a:lnTo>
                      <a:pt x="714" y="1166"/>
                    </a:lnTo>
                    <a:lnTo>
                      <a:pt x="718" y="1160"/>
                    </a:lnTo>
                    <a:lnTo>
                      <a:pt x="724" y="1156"/>
                    </a:lnTo>
                    <a:lnTo>
                      <a:pt x="728" y="1150"/>
                    </a:lnTo>
                    <a:lnTo>
                      <a:pt x="740" y="1142"/>
                    </a:lnTo>
                    <a:lnTo>
                      <a:pt x="746" y="1140"/>
                    </a:lnTo>
                    <a:lnTo>
                      <a:pt x="754" y="1136"/>
                    </a:lnTo>
                    <a:lnTo>
                      <a:pt x="760" y="1136"/>
                    </a:lnTo>
                    <a:lnTo>
                      <a:pt x="764" y="1136"/>
                    </a:lnTo>
                    <a:lnTo>
                      <a:pt x="772" y="1138"/>
                    </a:lnTo>
                    <a:lnTo>
                      <a:pt x="778" y="1140"/>
                    </a:lnTo>
                    <a:lnTo>
                      <a:pt x="780" y="1146"/>
                    </a:lnTo>
                    <a:lnTo>
                      <a:pt x="778" y="1150"/>
                    </a:lnTo>
                    <a:lnTo>
                      <a:pt x="776" y="1152"/>
                    </a:lnTo>
                    <a:lnTo>
                      <a:pt x="776" y="1156"/>
                    </a:lnTo>
                    <a:lnTo>
                      <a:pt x="778" y="1160"/>
                    </a:lnTo>
                    <a:lnTo>
                      <a:pt x="786" y="1170"/>
                    </a:lnTo>
                    <a:lnTo>
                      <a:pt x="792" y="1172"/>
                    </a:lnTo>
                    <a:lnTo>
                      <a:pt x="800" y="1172"/>
                    </a:lnTo>
                    <a:lnTo>
                      <a:pt x="824" y="1158"/>
                    </a:lnTo>
                    <a:lnTo>
                      <a:pt x="832" y="1156"/>
                    </a:lnTo>
                    <a:lnTo>
                      <a:pt x="838" y="1158"/>
                    </a:lnTo>
                    <a:lnTo>
                      <a:pt x="862" y="1164"/>
                    </a:lnTo>
                    <a:lnTo>
                      <a:pt x="870" y="1166"/>
                    </a:lnTo>
                    <a:lnTo>
                      <a:pt x="874" y="1172"/>
                    </a:lnTo>
                    <a:lnTo>
                      <a:pt x="886" y="1188"/>
                    </a:lnTo>
                    <a:lnTo>
                      <a:pt x="888" y="1194"/>
                    </a:lnTo>
                    <a:lnTo>
                      <a:pt x="890" y="1200"/>
                    </a:lnTo>
                    <a:lnTo>
                      <a:pt x="892" y="1204"/>
                    </a:lnTo>
                    <a:lnTo>
                      <a:pt x="894" y="1210"/>
                    </a:lnTo>
                    <a:lnTo>
                      <a:pt x="900" y="1212"/>
                    </a:lnTo>
                    <a:lnTo>
                      <a:pt x="908" y="1214"/>
                    </a:lnTo>
                    <a:lnTo>
                      <a:pt x="912" y="1214"/>
                    </a:lnTo>
                    <a:lnTo>
                      <a:pt x="918" y="1216"/>
                    </a:lnTo>
                    <a:lnTo>
                      <a:pt x="924" y="1218"/>
                    </a:lnTo>
                    <a:lnTo>
                      <a:pt x="932" y="1232"/>
                    </a:lnTo>
                    <a:lnTo>
                      <a:pt x="936" y="1236"/>
                    </a:lnTo>
                    <a:lnTo>
                      <a:pt x="938" y="1244"/>
                    </a:lnTo>
                    <a:close/>
                    <a:moveTo>
                      <a:pt x="1094" y="1156"/>
                    </a:moveTo>
                    <a:lnTo>
                      <a:pt x="1094" y="1156"/>
                    </a:lnTo>
                    <a:lnTo>
                      <a:pt x="1078" y="1156"/>
                    </a:lnTo>
                    <a:lnTo>
                      <a:pt x="1074" y="1156"/>
                    </a:lnTo>
                    <a:lnTo>
                      <a:pt x="1068" y="1156"/>
                    </a:lnTo>
                    <a:lnTo>
                      <a:pt x="1062" y="1160"/>
                    </a:lnTo>
                    <a:lnTo>
                      <a:pt x="1058" y="1166"/>
                    </a:lnTo>
                    <a:lnTo>
                      <a:pt x="1058" y="1172"/>
                    </a:lnTo>
                    <a:lnTo>
                      <a:pt x="1064" y="1196"/>
                    </a:lnTo>
                    <a:lnTo>
                      <a:pt x="1068" y="1204"/>
                    </a:lnTo>
                    <a:lnTo>
                      <a:pt x="1072" y="1210"/>
                    </a:lnTo>
                    <a:lnTo>
                      <a:pt x="1080" y="1218"/>
                    </a:lnTo>
                    <a:lnTo>
                      <a:pt x="1084" y="1224"/>
                    </a:lnTo>
                    <a:lnTo>
                      <a:pt x="1086" y="1232"/>
                    </a:lnTo>
                    <a:lnTo>
                      <a:pt x="1086" y="1256"/>
                    </a:lnTo>
                    <a:lnTo>
                      <a:pt x="1086" y="1264"/>
                    </a:lnTo>
                    <a:lnTo>
                      <a:pt x="1080" y="1266"/>
                    </a:lnTo>
                    <a:lnTo>
                      <a:pt x="1020" y="1278"/>
                    </a:lnTo>
                    <a:lnTo>
                      <a:pt x="1014" y="1278"/>
                    </a:lnTo>
                    <a:lnTo>
                      <a:pt x="1010" y="1276"/>
                    </a:lnTo>
                    <a:lnTo>
                      <a:pt x="1006" y="1274"/>
                    </a:lnTo>
                    <a:lnTo>
                      <a:pt x="1002" y="1278"/>
                    </a:lnTo>
                    <a:lnTo>
                      <a:pt x="998" y="1280"/>
                    </a:lnTo>
                    <a:lnTo>
                      <a:pt x="990" y="1282"/>
                    </a:lnTo>
                    <a:lnTo>
                      <a:pt x="982" y="1284"/>
                    </a:lnTo>
                    <a:lnTo>
                      <a:pt x="976" y="1284"/>
                    </a:lnTo>
                    <a:lnTo>
                      <a:pt x="972" y="1284"/>
                    </a:lnTo>
                    <a:lnTo>
                      <a:pt x="962" y="1278"/>
                    </a:lnTo>
                    <a:lnTo>
                      <a:pt x="958" y="1272"/>
                    </a:lnTo>
                    <a:lnTo>
                      <a:pt x="954" y="1268"/>
                    </a:lnTo>
                    <a:lnTo>
                      <a:pt x="954" y="1266"/>
                    </a:lnTo>
                    <a:lnTo>
                      <a:pt x="954" y="1264"/>
                    </a:lnTo>
                    <a:lnTo>
                      <a:pt x="960" y="1264"/>
                    </a:lnTo>
                    <a:lnTo>
                      <a:pt x="968" y="1262"/>
                    </a:lnTo>
                    <a:lnTo>
                      <a:pt x="976" y="1260"/>
                    </a:lnTo>
                    <a:lnTo>
                      <a:pt x="980" y="1256"/>
                    </a:lnTo>
                    <a:lnTo>
                      <a:pt x="986" y="1256"/>
                    </a:lnTo>
                    <a:lnTo>
                      <a:pt x="992" y="1258"/>
                    </a:lnTo>
                    <a:lnTo>
                      <a:pt x="996" y="1264"/>
                    </a:lnTo>
                    <a:lnTo>
                      <a:pt x="998" y="1268"/>
                    </a:lnTo>
                    <a:lnTo>
                      <a:pt x="998" y="1270"/>
                    </a:lnTo>
                    <a:lnTo>
                      <a:pt x="1002" y="1266"/>
                    </a:lnTo>
                    <a:lnTo>
                      <a:pt x="1004" y="1260"/>
                    </a:lnTo>
                    <a:lnTo>
                      <a:pt x="1012" y="1248"/>
                    </a:lnTo>
                    <a:lnTo>
                      <a:pt x="1022" y="1240"/>
                    </a:lnTo>
                    <a:lnTo>
                      <a:pt x="1024" y="1234"/>
                    </a:lnTo>
                    <a:lnTo>
                      <a:pt x="1024" y="1226"/>
                    </a:lnTo>
                    <a:lnTo>
                      <a:pt x="1010" y="1202"/>
                    </a:lnTo>
                    <a:lnTo>
                      <a:pt x="1002" y="1188"/>
                    </a:lnTo>
                    <a:lnTo>
                      <a:pt x="974" y="1152"/>
                    </a:lnTo>
                    <a:lnTo>
                      <a:pt x="970" y="1146"/>
                    </a:lnTo>
                    <a:lnTo>
                      <a:pt x="972" y="1138"/>
                    </a:lnTo>
                    <a:lnTo>
                      <a:pt x="984" y="1122"/>
                    </a:lnTo>
                    <a:lnTo>
                      <a:pt x="988" y="1118"/>
                    </a:lnTo>
                    <a:lnTo>
                      <a:pt x="994" y="1112"/>
                    </a:lnTo>
                    <a:lnTo>
                      <a:pt x="1000" y="1110"/>
                    </a:lnTo>
                    <a:lnTo>
                      <a:pt x="1006" y="1108"/>
                    </a:lnTo>
                    <a:lnTo>
                      <a:pt x="1012" y="1112"/>
                    </a:lnTo>
                    <a:lnTo>
                      <a:pt x="1018" y="1114"/>
                    </a:lnTo>
                    <a:lnTo>
                      <a:pt x="1026" y="1116"/>
                    </a:lnTo>
                    <a:lnTo>
                      <a:pt x="1048" y="1116"/>
                    </a:lnTo>
                    <a:lnTo>
                      <a:pt x="1064" y="1116"/>
                    </a:lnTo>
                    <a:lnTo>
                      <a:pt x="1078" y="1116"/>
                    </a:lnTo>
                    <a:lnTo>
                      <a:pt x="1084" y="1118"/>
                    </a:lnTo>
                    <a:lnTo>
                      <a:pt x="1090" y="1122"/>
                    </a:lnTo>
                    <a:lnTo>
                      <a:pt x="1110" y="1148"/>
                    </a:lnTo>
                    <a:lnTo>
                      <a:pt x="1112" y="1152"/>
                    </a:lnTo>
                    <a:lnTo>
                      <a:pt x="1112" y="1154"/>
                    </a:lnTo>
                    <a:lnTo>
                      <a:pt x="1110" y="1154"/>
                    </a:lnTo>
                    <a:lnTo>
                      <a:pt x="1108" y="1156"/>
                    </a:lnTo>
                    <a:lnTo>
                      <a:pt x="1094" y="1156"/>
                    </a:lnTo>
                    <a:close/>
                    <a:moveTo>
                      <a:pt x="1098" y="350"/>
                    </a:moveTo>
                    <a:lnTo>
                      <a:pt x="1098" y="350"/>
                    </a:lnTo>
                    <a:lnTo>
                      <a:pt x="1102" y="354"/>
                    </a:lnTo>
                    <a:lnTo>
                      <a:pt x="1106" y="358"/>
                    </a:lnTo>
                    <a:lnTo>
                      <a:pt x="1108" y="362"/>
                    </a:lnTo>
                    <a:lnTo>
                      <a:pt x="1112" y="366"/>
                    </a:lnTo>
                    <a:lnTo>
                      <a:pt x="1118" y="368"/>
                    </a:lnTo>
                    <a:lnTo>
                      <a:pt x="1124" y="372"/>
                    </a:lnTo>
                    <a:lnTo>
                      <a:pt x="1132" y="372"/>
                    </a:lnTo>
                    <a:lnTo>
                      <a:pt x="1156" y="372"/>
                    </a:lnTo>
                    <a:lnTo>
                      <a:pt x="1158" y="372"/>
                    </a:lnTo>
                    <a:lnTo>
                      <a:pt x="1160" y="370"/>
                    </a:lnTo>
                    <a:lnTo>
                      <a:pt x="1160" y="368"/>
                    </a:lnTo>
                    <a:lnTo>
                      <a:pt x="1158" y="366"/>
                    </a:lnTo>
                    <a:lnTo>
                      <a:pt x="1150" y="358"/>
                    </a:lnTo>
                    <a:lnTo>
                      <a:pt x="1146" y="352"/>
                    </a:lnTo>
                    <a:lnTo>
                      <a:pt x="1142" y="346"/>
                    </a:lnTo>
                    <a:lnTo>
                      <a:pt x="1128" y="302"/>
                    </a:lnTo>
                    <a:lnTo>
                      <a:pt x="1126" y="294"/>
                    </a:lnTo>
                    <a:lnTo>
                      <a:pt x="1128" y="286"/>
                    </a:lnTo>
                    <a:lnTo>
                      <a:pt x="1140" y="262"/>
                    </a:lnTo>
                    <a:lnTo>
                      <a:pt x="1148" y="248"/>
                    </a:lnTo>
                    <a:lnTo>
                      <a:pt x="1180" y="184"/>
                    </a:lnTo>
                    <a:lnTo>
                      <a:pt x="1184" y="178"/>
                    </a:lnTo>
                    <a:lnTo>
                      <a:pt x="1190" y="172"/>
                    </a:lnTo>
                    <a:lnTo>
                      <a:pt x="1216" y="152"/>
                    </a:lnTo>
                    <a:lnTo>
                      <a:pt x="1226" y="140"/>
                    </a:lnTo>
                    <a:lnTo>
                      <a:pt x="1238" y="124"/>
                    </a:lnTo>
                    <a:lnTo>
                      <a:pt x="1244" y="120"/>
                    </a:lnTo>
                    <a:lnTo>
                      <a:pt x="1250" y="116"/>
                    </a:lnTo>
                    <a:lnTo>
                      <a:pt x="1264" y="110"/>
                    </a:lnTo>
                    <a:lnTo>
                      <a:pt x="1278" y="104"/>
                    </a:lnTo>
                    <a:lnTo>
                      <a:pt x="1294" y="94"/>
                    </a:lnTo>
                    <a:lnTo>
                      <a:pt x="1306" y="84"/>
                    </a:lnTo>
                    <a:lnTo>
                      <a:pt x="1334" y="56"/>
                    </a:lnTo>
                    <a:lnTo>
                      <a:pt x="1338" y="50"/>
                    </a:lnTo>
                    <a:lnTo>
                      <a:pt x="1336" y="42"/>
                    </a:lnTo>
                    <a:lnTo>
                      <a:pt x="1334" y="38"/>
                    </a:lnTo>
                    <a:lnTo>
                      <a:pt x="1328" y="32"/>
                    </a:lnTo>
                    <a:lnTo>
                      <a:pt x="1322" y="30"/>
                    </a:lnTo>
                    <a:lnTo>
                      <a:pt x="1308" y="30"/>
                    </a:lnTo>
                    <a:lnTo>
                      <a:pt x="1302" y="32"/>
                    </a:lnTo>
                    <a:lnTo>
                      <a:pt x="1296" y="36"/>
                    </a:lnTo>
                    <a:lnTo>
                      <a:pt x="1286" y="44"/>
                    </a:lnTo>
                    <a:lnTo>
                      <a:pt x="1276" y="54"/>
                    </a:lnTo>
                    <a:lnTo>
                      <a:pt x="1270" y="58"/>
                    </a:lnTo>
                    <a:lnTo>
                      <a:pt x="1264" y="62"/>
                    </a:lnTo>
                    <a:lnTo>
                      <a:pt x="1250" y="66"/>
                    </a:lnTo>
                    <a:lnTo>
                      <a:pt x="1234" y="70"/>
                    </a:lnTo>
                    <a:lnTo>
                      <a:pt x="1220" y="70"/>
                    </a:lnTo>
                    <a:lnTo>
                      <a:pt x="1214" y="70"/>
                    </a:lnTo>
                    <a:lnTo>
                      <a:pt x="1208" y="74"/>
                    </a:lnTo>
                    <a:lnTo>
                      <a:pt x="1198" y="84"/>
                    </a:lnTo>
                    <a:lnTo>
                      <a:pt x="1188" y="94"/>
                    </a:lnTo>
                    <a:lnTo>
                      <a:pt x="1160" y="122"/>
                    </a:lnTo>
                    <a:lnTo>
                      <a:pt x="1146" y="132"/>
                    </a:lnTo>
                    <a:lnTo>
                      <a:pt x="1142" y="134"/>
                    </a:lnTo>
                    <a:lnTo>
                      <a:pt x="1136" y="140"/>
                    </a:lnTo>
                    <a:lnTo>
                      <a:pt x="1134" y="146"/>
                    </a:lnTo>
                    <a:lnTo>
                      <a:pt x="1134" y="160"/>
                    </a:lnTo>
                    <a:lnTo>
                      <a:pt x="1132" y="166"/>
                    </a:lnTo>
                    <a:lnTo>
                      <a:pt x="1128" y="170"/>
                    </a:lnTo>
                    <a:lnTo>
                      <a:pt x="1122" y="174"/>
                    </a:lnTo>
                    <a:lnTo>
                      <a:pt x="1116" y="178"/>
                    </a:lnTo>
                    <a:lnTo>
                      <a:pt x="1110" y="184"/>
                    </a:lnTo>
                    <a:lnTo>
                      <a:pt x="1100" y="200"/>
                    </a:lnTo>
                    <a:lnTo>
                      <a:pt x="1096" y="206"/>
                    </a:lnTo>
                    <a:lnTo>
                      <a:pt x="1096" y="214"/>
                    </a:lnTo>
                    <a:lnTo>
                      <a:pt x="1096" y="218"/>
                    </a:lnTo>
                    <a:lnTo>
                      <a:pt x="1094" y="226"/>
                    </a:lnTo>
                    <a:lnTo>
                      <a:pt x="1092" y="232"/>
                    </a:lnTo>
                    <a:lnTo>
                      <a:pt x="1090" y="238"/>
                    </a:lnTo>
                    <a:lnTo>
                      <a:pt x="1082" y="252"/>
                    </a:lnTo>
                    <a:lnTo>
                      <a:pt x="1080" y="258"/>
                    </a:lnTo>
                    <a:lnTo>
                      <a:pt x="1076" y="266"/>
                    </a:lnTo>
                    <a:lnTo>
                      <a:pt x="1076" y="272"/>
                    </a:lnTo>
                    <a:lnTo>
                      <a:pt x="1076" y="286"/>
                    </a:lnTo>
                    <a:lnTo>
                      <a:pt x="1074" y="294"/>
                    </a:lnTo>
                    <a:lnTo>
                      <a:pt x="1072" y="302"/>
                    </a:lnTo>
                    <a:lnTo>
                      <a:pt x="1070" y="306"/>
                    </a:lnTo>
                    <a:lnTo>
                      <a:pt x="1068" y="314"/>
                    </a:lnTo>
                    <a:lnTo>
                      <a:pt x="1068" y="322"/>
                    </a:lnTo>
                    <a:lnTo>
                      <a:pt x="1074" y="336"/>
                    </a:lnTo>
                    <a:lnTo>
                      <a:pt x="1078" y="342"/>
                    </a:lnTo>
                    <a:lnTo>
                      <a:pt x="1084" y="346"/>
                    </a:lnTo>
                    <a:lnTo>
                      <a:pt x="1098" y="350"/>
                    </a:lnTo>
                    <a:close/>
                    <a:moveTo>
                      <a:pt x="148" y="1002"/>
                    </a:moveTo>
                    <a:lnTo>
                      <a:pt x="148" y="1002"/>
                    </a:lnTo>
                    <a:lnTo>
                      <a:pt x="162" y="994"/>
                    </a:lnTo>
                    <a:lnTo>
                      <a:pt x="168" y="992"/>
                    </a:lnTo>
                    <a:lnTo>
                      <a:pt x="172" y="988"/>
                    </a:lnTo>
                    <a:lnTo>
                      <a:pt x="174" y="980"/>
                    </a:lnTo>
                    <a:lnTo>
                      <a:pt x="174" y="978"/>
                    </a:lnTo>
                    <a:lnTo>
                      <a:pt x="174" y="962"/>
                    </a:lnTo>
                    <a:lnTo>
                      <a:pt x="174" y="958"/>
                    </a:lnTo>
                    <a:lnTo>
                      <a:pt x="176" y="950"/>
                    </a:lnTo>
                    <a:lnTo>
                      <a:pt x="180" y="944"/>
                    </a:lnTo>
                    <a:lnTo>
                      <a:pt x="182" y="940"/>
                    </a:lnTo>
                    <a:lnTo>
                      <a:pt x="180" y="936"/>
                    </a:lnTo>
                    <a:lnTo>
                      <a:pt x="176" y="930"/>
                    </a:lnTo>
                    <a:lnTo>
                      <a:pt x="174" y="926"/>
                    </a:lnTo>
                    <a:lnTo>
                      <a:pt x="172" y="922"/>
                    </a:lnTo>
                    <a:lnTo>
                      <a:pt x="170" y="920"/>
                    </a:lnTo>
                    <a:lnTo>
                      <a:pt x="164" y="920"/>
                    </a:lnTo>
                    <a:lnTo>
                      <a:pt x="160" y="916"/>
                    </a:lnTo>
                    <a:lnTo>
                      <a:pt x="158" y="914"/>
                    </a:lnTo>
                    <a:lnTo>
                      <a:pt x="154" y="914"/>
                    </a:lnTo>
                    <a:lnTo>
                      <a:pt x="148" y="916"/>
                    </a:lnTo>
                    <a:lnTo>
                      <a:pt x="140" y="924"/>
                    </a:lnTo>
                    <a:lnTo>
                      <a:pt x="136" y="930"/>
                    </a:lnTo>
                    <a:lnTo>
                      <a:pt x="134" y="936"/>
                    </a:lnTo>
                    <a:lnTo>
                      <a:pt x="132" y="938"/>
                    </a:lnTo>
                    <a:lnTo>
                      <a:pt x="126" y="940"/>
                    </a:lnTo>
                    <a:lnTo>
                      <a:pt x="124" y="940"/>
                    </a:lnTo>
                    <a:lnTo>
                      <a:pt x="120" y="940"/>
                    </a:lnTo>
                    <a:lnTo>
                      <a:pt x="118" y="942"/>
                    </a:lnTo>
                    <a:lnTo>
                      <a:pt x="118" y="944"/>
                    </a:lnTo>
                    <a:lnTo>
                      <a:pt x="118" y="948"/>
                    </a:lnTo>
                    <a:lnTo>
                      <a:pt x="122" y="952"/>
                    </a:lnTo>
                    <a:lnTo>
                      <a:pt x="122" y="958"/>
                    </a:lnTo>
                    <a:lnTo>
                      <a:pt x="120" y="960"/>
                    </a:lnTo>
                    <a:lnTo>
                      <a:pt x="118" y="960"/>
                    </a:lnTo>
                    <a:lnTo>
                      <a:pt x="120" y="964"/>
                    </a:lnTo>
                    <a:lnTo>
                      <a:pt x="124" y="970"/>
                    </a:lnTo>
                    <a:lnTo>
                      <a:pt x="124" y="974"/>
                    </a:lnTo>
                    <a:lnTo>
                      <a:pt x="124" y="978"/>
                    </a:lnTo>
                    <a:lnTo>
                      <a:pt x="120" y="984"/>
                    </a:lnTo>
                    <a:lnTo>
                      <a:pt x="116" y="988"/>
                    </a:lnTo>
                    <a:lnTo>
                      <a:pt x="116" y="994"/>
                    </a:lnTo>
                    <a:lnTo>
                      <a:pt x="116" y="1004"/>
                    </a:lnTo>
                    <a:lnTo>
                      <a:pt x="116" y="1008"/>
                    </a:lnTo>
                    <a:lnTo>
                      <a:pt x="120" y="1012"/>
                    </a:lnTo>
                    <a:lnTo>
                      <a:pt x="126" y="1016"/>
                    </a:lnTo>
                    <a:lnTo>
                      <a:pt x="132" y="1014"/>
                    </a:lnTo>
                    <a:lnTo>
                      <a:pt x="148" y="1002"/>
                    </a:lnTo>
                    <a:close/>
                    <a:moveTo>
                      <a:pt x="1506" y="1812"/>
                    </a:moveTo>
                    <a:lnTo>
                      <a:pt x="1506" y="1812"/>
                    </a:lnTo>
                    <a:lnTo>
                      <a:pt x="1506" y="1828"/>
                    </a:lnTo>
                    <a:lnTo>
                      <a:pt x="1506" y="1832"/>
                    </a:lnTo>
                    <a:lnTo>
                      <a:pt x="1508" y="1836"/>
                    </a:lnTo>
                    <a:lnTo>
                      <a:pt x="1510" y="1838"/>
                    </a:lnTo>
                    <a:lnTo>
                      <a:pt x="1512" y="1840"/>
                    </a:lnTo>
                    <a:lnTo>
                      <a:pt x="1514" y="1840"/>
                    </a:lnTo>
                    <a:lnTo>
                      <a:pt x="1518" y="1840"/>
                    </a:lnTo>
                    <a:lnTo>
                      <a:pt x="1524" y="1838"/>
                    </a:lnTo>
                    <a:lnTo>
                      <a:pt x="1530" y="1834"/>
                    </a:lnTo>
                    <a:lnTo>
                      <a:pt x="1532" y="1828"/>
                    </a:lnTo>
                    <a:lnTo>
                      <a:pt x="1532" y="1822"/>
                    </a:lnTo>
                    <a:lnTo>
                      <a:pt x="1530" y="1816"/>
                    </a:lnTo>
                    <a:lnTo>
                      <a:pt x="1514" y="1806"/>
                    </a:lnTo>
                    <a:lnTo>
                      <a:pt x="1510" y="1804"/>
                    </a:lnTo>
                    <a:lnTo>
                      <a:pt x="1508" y="1804"/>
                    </a:lnTo>
                    <a:lnTo>
                      <a:pt x="1508" y="1806"/>
                    </a:lnTo>
                    <a:lnTo>
                      <a:pt x="1506" y="1808"/>
                    </a:lnTo>
                    <a:lnTo>
                      <a:pt x="1506" y="1812"/>
                    </a:lnTo>
                    <a:close/>
                    <a:moveTo>
                      <a:pt x="1910" y="1994"/>
                    </a:moveTo>
                    <a:lnTo>
                      <a:pt x="1910" y="1994"/>
                    </a:lnTo>
                    <a:lnTo>
                      <a:pt x="1904" y="1980"/>
                    </a:lnTo>
                    <a:lnTo>
                      <a:pt x="1892" y="1964"/>
                    </a:lnTo>
                    <a:lnTo>
                      <a:pt x="1884" y="1952"/>
                    </a:lnTo>
                    <a:lnTo>
                      <a:pt x="1872" y="1942"/>
                    </a:lnTo>
                    <a:lnTo>
                      <a:pt x="1846" y="1914"/>
                    </a:lnTo>
                    <a:lnTo>
                      <a:pt x="1832" y="1904"/>
                    </a:lnTo>
                    <a:lnTo>
                      <a:pt x="1826" y="1902"/>
                    </a:lnTo>
                    <a:lnTo>
                      <a:pt x="1812" y="1896"/>
                    </a:lnTo>
                    <a:lnTo>
                      <a:pt x="1808" y="1892"/>
                    </a:lnTo>
                    <a:lnTo>
                      <a:pt x="1800" y="1888"/>
                    </a:lnTo>
                    <a:lnTo>
                      <a:pt x="1796" y="1882"/>
                    </a:lnTo>
                    <a:lnTo>
                      <a:pt x="1784" y="1866"/>
                    </a:lnTo>
                    <a:lnTo>
                      <a:pt x="1780" y="1862"/>
                    </a:lnTo>
                    <a:lnTo>
                      <a:pt x="1772" y="1860"/>
                    </a:lnTo>
                    <a:lnTo>
                      <a:pt x="1768" y="1860"/>
                    </a:lnTo>
                    <a:lnTo>
                      <a:pt x="1766" y="1860"/>
                    </a:lnTo>
                    <a:lnTo>
                      <a:pt x="1764" y="1862"/>
                    </a:lnTo>
                    <a:lnTo>
                      <a:pt x="1762" y="1864"/>
                    </a:lnTo>
                    <a:lnTo>
                      <a:pt x="1762" y="1868"/>
                    </a:lnTo>
                    <a:lnTo>
                      <a:pt x="1768" y="1890"/>
                    </a:lnTo>
                    <a:lnTo>
                      <a:pt x="1772" y="1898"/>
                    </a:lnTo>
                    <a:lnTo>
                      <a:pt x="1776" y="1904"/>
                    </a:lnTo>
                    <a:lnTo>
                      <a:pt x="1784" y="1912"/>
                    </a:lnTo>
                    <a:lnTo>
                      <a:pt x="1796" y="1924"/>
                    </a:lnTo>
                    <a:lnTo>
                      <a:pt x="1804" y="1932"/>
                    </a:lnTo>
                    <a:lnTo>
                      <a:pt x="1814" y="1942"/>
                    </a:lnTo>
                    <a:lnTo>
                      <a:pt x="1824" y="1956"/>
                    </a:lnTo>
                    <a:lnTo>
                      <a:pt x="1836" y="1980"/>
                    </a:lnTo>
                    <a:lnTo>
                      <a:pt x="1840" y="1986"/>
                    </a:lnTo>
                    <a:lnTo>
                      <a:pt x="1846" y="1992"/>
                    </a:lnTo>
                    <a:lnTo>
                      <a:pt x="1862" y="2002"/>
                    </a:lnTo>
                    <a:lnTo>
                      <a:pt x="1876" y="2012"/>
                    </a:lnTo>
                    <a:lnTo>
                      <a:pt x="1892" y="2022"/>
                    </a:lnTo>
                    <a:lnTo>
                      <a:pt x="1898" y="2024"/>
                    </a:lnTo>
                    <a:lnTo>
                      <a:pt x="1906" y="2022"/>
                    </a:lnTo>
                    <a:lnTo>
                      <a:pt x="1910" y="2020"/>
                    </a:lnTo>
                    <a:lnTo>
                      <a:pt x="1916" y="2016"/>
                    </a:lnTo>
                    <a:lnTo>
                      <a:pt x="1916" y="2008"/>
                    </a:lnTo>
                    <a:lnTo>
                      <a:pt x="1910" y="1994"/>
                    </a:lnTo>
                    <a:close/>
                    <a:moveTo>
                      <a:pt x="1004" y="2148"/>
                    </a:moveTo>
                    <a:lnTo>
                      <a:pt x="1004" y="2148"/>
                    </a:lnTo>
                    <a:lnTo>
                      <a:pt x="998" y="2154"/>
                    </a:lnTo>
                    <a:lnTo>
                      <a:pt x="994" y="2160"/>
                    </a:lnTo>
                    <a:lnTo>
                      <a:pt x="982" y="2176"/>
                    </a:lnTo>
                    <a:lnTo>
                      <a:pt x="978" y="2182"/>
                    </a:lnTo>
                    <a:lnTo>
                      <a:pt x="970" y="2186"/>
                    </a:lnTo>
                    <a:lnTo>
                      <a:pt x="966" y="2188"/>
                    </a:lnTo>
                    <a:lnTo>
                      <a:pt x="954" y="2198"/>
                    </a:lnTo>
                    <a:lnTo>
                      <a:pt x="950" y="2202"/>
                    </a:lnTo>
                    <a:lnTo>
                      <a:pt x="950" y="2210"/>
                    </a:lnTo>
                    <a:lnTo>
                      <a:pt x="956" y="2234"/>
                    </a:lnTo>
                    <a:lnTo>
                      <a:pt x="958" y="2242"/>
                    </a:lnTo>
                    <a:lnTo>
                      <a:pt x="956" y="2248"/>
                    </a:lnTo>
                    <a:lnTo>
                      <a:pt x="952" y="2264"/>
                    </a:lnTo>
                    <a:lnTo>
                      <a:pt x="946" y="2278"/>
                    </a:lnTo>
                    <a:lnTo>
                      <a:pt x="942" y="2284"/>
                    </a:lnTo>
                    <a:lnTo>
                      <a:pt x="940" y="2290"/>
                    </a:lnTo>
                    <a:lnTo>
                      <a:pt x="938" y="2298"/>
                    </a:lnTo>
                    <a:lnTo>
                      <a:pt x="938" y="2302"/>
                    </a:lnTo>
                    <a:lnTo>
                      <a:pt x="938" y="2318"/>
                    </a:lnTo>
                    <a:lnTo>
                      <a:pt x="938" y="2322"/>
                    </a:lnTo>
                    <a:lnTo>
                      <a:pt x="940" y="2328"/>
                    </a:lnTo>
                    <a:lnTo>
                      <a:pt x="944" y="2336"/>
                    </a:lnTo>
                    <a:lnTo>
                      <a:pt x="952" y="2344"/>
                    </a:lnTo>
                    <a:lnTo>
                      <a:pt x="958" y="2346"/>
                    </a:lnTo>
                    <a:lnTo>
                      <a:pt x="966" y="2346"/>
                    </a:lnTo>
                    <a:lnTo>
                      <a:pt x="970" y="2342"/>
                    </a:lnTo>
                    <a:lnTo>
                      <a:pt x="978" y="2340"/>
                    </a:lnTo>
                    <a:lnTo>
                      <a:pt x="986" y="2340"/>
                    </a:lnTo>
                    <a:lnTo>
                      <a:pt x="990" y="2340"/>
                    </a:lnTo>
                    <a:lnTo>
                      <a:pt x="996" y="2338"/>
                    </a:lnTo>
                    <a:lnTo>
                      <a:pt x="1000" y="2332"/>
                    </a:lnTo>
                    <a:lnTo>
                      <a:pt x="1034" y="2210"/>
                    </a:lnTo>
                    <a:lnTo>
                      <a:pt x="1036" y="2194"/>
                    </a:lnTo>
                    <a:lnTo>
                      <a:pt x="1036" y="2190"/>
                    </a:lnTo>
                    <a:lnTo>
                      <a:pt x="1036" y="2174"/>
                    </a:lnTo>
                    <a:lnTo>
                      <a:pt x="1036" y="2160"/>
                    </a:lnTo>
                    <a:lnTo>
                      <a:pt x="1036" y="2154"/>
                    </a:lnTo>
                    <a:lnTo>
                      <a:pt x="1034" y="2146"/>
                    </a:lnTo>
                    <a:lnTo>
                      <a:pt x="1030" y="2140"/>
                    </a:lnTo>
                    <a:lnTo>
                      <a:pt x="1028" y="2138"/>
                    </a:lnTo>
                    <a:lnTo>
                      <a:pt x="1026" y="2136"/>
                    </a:lnTo>
                    <a:lnTo>
                      <a:pt x="1024" y="2136"/>
                    </a:lnTo>
                    <a:lnTo>
                      <a:pt x="1020" y="2138"/>
                    </a:lnTo>
                    <a:lnTo>
                      <a:pt x="1004" y="2148"/>
                    </a:lnTo>
                    <a:close/>
                    <a:moveTo>
                      <a:pt x="184" y="906"/>
                    </a:moveTo>
                    <a:lnTo>
                      <a:pt x="184" y="906"/>
                    </a:lnTo>
                    <a:lnTo>
                      <a:pt x="186" y="902"/>
                    </a:lnTo>
                    <a:lnTo>
                      <a:pt x="188" y="900"/>
                    </a:lnTo>
                    <a:lnTo>
                      <a:pt x="192" y="902"/>
                    </a:lnTo>
                    <a:lnTo>
                      <a:pt x="194" y="908"/>
                    </a:lnTo>
                    <a:lnTo>
                      <a:pt x="194" y="912"/>
                    </a:lnTo>
                    <a:lnTo>
                      <a:pt x="194" y="926"/>
                    </a:lnTo>
                    <a:lnTo>
                      <a:pt x="194" y="928"/>
                    </a:lnTo>
                    <a:lnTo>
                      <a:pt x="198" y="930"/>
                    </a:lnTo>
                    <a:lnTo>
                      <a:pt x="208" y="930"/>
                    </a:lnTo>
                    <a:lnTo>
                      <a:pt x="212" y="932"/>
                    </a:lnTo>
                    <a:lnTo>
                      <a:pt x="218" y="934"/>
                    </a:lnTo>
                    <a:lnTo>
                      <a:pt x="222" y="940"/>
                    </a:lnTo>
                    <a:lnTo>
                      <a:pt x="222" y="944"/>
                    </a:lnTo>
                    <a:lnTo>
                      <a:pt x="222" y="954"/>
                    </a:lnTo>
                    <a:lnTo>
                      <a:pt x="220" y="960"/>
                    </a:lnTo>
                    <a:lnTo>
                      <a:pt x="216" y="964"/>
                    </a:lnTo>
                    <a:lnTo>
                      <a:pt x="210" y="966"/>
                    </a:lnTo>
                    <a:lnTo>
                      <a:pt x="198" y="974"/>
                    </a:lnTo>
                    <a:lnTo>
                      <a:pt x="196" y="978"/>
                    </a:lnTo>
                    <a:lnTo>
                      <a:pt x="198" y="980"/>
                    </a:lnTo>
                    <a:lnTo>
                      <a:pt x="202" y="980"/>
                    </a:lnTo>
                    <a:lnTo>
                      <a:pt x="204" y="984"/>
                    </a:lnTo>
                    <a:lnTo>
                      <a:pt x="202" y="988"/>
                    </a:lnTo>
                    <a:lnTo>
                      <a:pt x="198" y="994"/>
                    </a:lnTo>
                    <a:lnTo>
                      <a:pt x="194" y="998"/>
                    </a:lnTo>
                    <a:lnTo>
                      <a:pt x="194" y="1004"/>
                    </a:lnTo>
                    <a:lnTo>
                      <a:pt x="194" y="1008"/>
                    </a:lnTo>
                    <a:lnTo>
                      <a:pt x="198" y="1008"/>
                    </a:lnTo>
                    <a:lnTo>
                      <a:pt x="208" y="1008"/>
                    </a:lnTo>
                    <a:lnTo>
                      <a:pt x="210" y="1010"/>
                    </a:lnTo>
                    <a:lnTo>
                      <a:pt x="210" y="1016"/>
                    </a:lnTo>
                    <a:lnTo>
                      <a:pt x="206" y="1020"/>
                    </a:lnTo>
                    <a:lnTo>
                      <a:pt x="202" y="1028"/>
                    </a:lnTo>
                    <a:lnTo>
                      <a:pt x="196" y="1032"/>
                    </a:lnTo>
                    <a:lnTo>
                      <a:pt x="190" y="1034"/>
                    </a:lnTo>
                    <a:lnTo>
                      <a:pt x="186" y="1038"/>
                    </a:lnTo>
                    <a:lnTo>
                      <a:pt x="184" y="1042"/>
                    </a:lnTo>
                    <a:lnTo>
                      <a:pt x="186" y="1046"/>
                    </a:lnTo>
                    <a:lnTo>
                      <a:pt x="188" y="1048"/>
                    </a:lnTo>
                    <a:lnTo>
                      <a:pt x="192" y="1046"/>
                    </a:lnTo>
                    <a:lnTo>
                      <a:pt x="194" y="1042"/>
                    </a:lnTo>
                    <a:lnTo>
                      <a:pt x="194" y="1040"/>
                    </a:lnTo>
                    <a:lnTo>
                      <a:pt x="198" y="1038"/>
                    </a:lnTo>
                    <a:lnTo>
                      <a:pt x="208" y="1038"/>
                    </a:lnTo>
                    <a:lnTo>
                      <a:pt x="212" y="1036"/>
                    </a:lnTo>
                    <a:lnTo>
                      <a:pt x="218" y="1034"/>
                    </a:lnTo>
                    <a:lnTo>
                      <a:pt x="222" y="1032"/>
                    </a:lnTo>
                    <a:lnTo>
                      <a:pt x="228" y="1034"/>
                    </a:lnTo>
                    <a:lnTo>
                      <a:pt x="232" y="1036"/>
                    </a:lnTo>
                    <a:lnTo>
                      <a:pt x="238" y="1034"/>
                    </a:lnTo>
                    <a:lnTo>
                      <a:pt x="244" y="1030"/>
                    </a:lnTo>
                    <a:lnTo>
                      <a:pt x="250" y="1028"/>
                    </a:lnTo>
                    <a:lnTo>
                      <a:pt x="254" y="1028"/>
                    </a:lnTo>
                    <a:lnTo>
                      <a:pt x="262" y="1028"/>
                    </a:lnTo>
                    <a:lnTo>
                      <a:pt x="268" y="1024"/>
                    </a:lnTo>
                    <a:lnTo>
                      <a:pt x="274" y="1022"/>
                    </a:lnTo>
                    <a:lnTo>
                      <a:pt x="280" y="1018"/>
                    </a:lnTo>
                    <a:lnTo>
                      <a:pt x="282" y="1014"/>
                    </a:lnTo>
                    <a:lnTo>
                      <a:pt x="282" y="1008"/>
                    </a:lnTo>
                    <a:lnTo>
                      <a:pt x="286" y="1004"/>
                    </a:lnTo>
                    <a:lnTo>
                      <a:pt x="290" y="998"/>
                    </a:lnTo>
                    <a:lnTo>
                      <a:pt x="290" y="990"/>
                    </a:lnTo>
                    <a:lnTo>
                      <a:pt x="290" y="988"/>
                    </a:lnTo>
                    <a:lnTo>
                      <a:pt x="290" y="982"/>
                    </a:lnTo>
                    <a:lnTo>
                      <a:pt x="286" y="980"/>
                    </a:lnTo>
                    <a:lnTo>
                      <a:pt x="276" y="980"/>
                    </a:lnTo>
                    <a:lnTo>
                      <a:pt x="272" y="978"/>
                    </a:lnTo>
                    <a:lnTo>
                      <a:pt x="272" y="974"/>
                    </a:lnTo>
                    <a:lnTo>
                      <a:pt x="272" y="964"/>
                    </a:lnTo>
                    <a:lnTo>
                      <a:pt x="268" y="952"/>
                    </a:lnTo>
                    <a:lnTo>
                      <a:pt x="266" y="946"/>
                    </a:lnTo>
                    <a:lnTo>
                      <a:pt x="256" y="934"/>
                    </a:lnTo>
                    <a:lnTo>
                      <a:pt x="252" y="930"/>
                    </a:lnTo>
                    <a:lnTo>
                      <a:pt x="250" y="922"/>
                    </a:lnTo>
                    <a:lnTo>
                      <a:pt x="244" y="908"/>
                    </a:lnTo>
                    <a:lnTo>
                      <a:pt x="242" y="902"/>
                    </a:lnTo>
                    <a:lnTo>
                      <a:pt x="238" y="900"/>
                    </a:lnTo>
                    <a:lnTo>
                      <a:pt x="232" y="900"/>
                    </a:lnTo>
                    <a:lnTo>
                      <a:pt x="228" y="896"/>
                    </a:lnTo>
                    <a:lnTo>
                      <a:pt x="226" y="890"/>
                    </a:lnTo>
                    <a:lnTo>
                      <a:pt x="226" y="884"/>
                    </a:lnTo>
                    <a:lnTo>
                      <a:pt x="228" y="878"/>
                    </a:lnTo>
                    <a:lnTo>
                      <a:pt x="232" y="866"/>
                    </a:lnTo>
                    <a:lnTo>
                      <a:pt x="234" y="862"/>
                    </a:lnTo>
                    <a:lnTo>
                      <a:pt x="238" y="856"/>
                    </a:lnTo>
                    <a:lnTo>
                      <a:pt x="238" y="854"/>
                    </a:lnTo>
                    <a:lnTo>
                      <a:pt x="238" y="852"/>
                    </a:lnTo>
                    <a:lnTo>
                      <a:pt x="236" y="848"/>
                    </a:lnTo>
                    <a:lnTo>
                      <a:pt x="230" y="846"/>
                    </a:lnTo>
                    <a:lnTo>
                      <a:pt x="224" y="844"/>
                    </a:lnTo>
                    <a:lnTo>
                      <a:pt x="218" y="846"/>
                    </a:lnTo>
                    <a:lnTo>
                      <a:pt x="212" y="848"/>
                    </a:lnTo>
                    <a:lnTo>
                      <a:pt x="208" y="846"/>
                    </a:lnTo>
                    <a:lnTo>
                      <a:pt x="206" y="840"/>
                    </a:lnTo>
                    <a:lnTo>
                      <a:pt x="206" y="834"/>
                    </a:lnTo>
                    <a:lnTo>
                      <a:pt x="210" y="830"/>
                    </a:lnTo>
                    <a:lnTo>
                      <a:pt x="210" y="824"/>
                    </a:lnTo>
                    <a:lnTo>
                      <a:pt x="210" y="822"/>
                    </a:lnTo>
                    <a:lnTo>
                      <a:pt x="208" y="822"/>
                    </a:lnTo>
                    <a:lnTo>
                      <a:pt x="198" y="822"/>
                    </a:lnTo>
                    <a:lnTo>
                      <a:pt x="194" y="824"/>
                    </a:lnTo>
                    <a:lnTo>
                      <a:pt x="190" y="830"/>
                    </a:lnTo>
                    <a:lnTo>
                      <a:pt x="188" y="834"/>
                    </a:lnTo>
                    <a:lnTo>
                      <a:pt x="178" y="846"/>
                    </a:lnTo>
                    <a:lnTo>
                      <a:pt x="176" y="852"/>
                    </a:lnTo>
                    <a:lnTo>
                      <a:pt x="174" y="856"/>
                    </a:lnTo>
                    <a:lnTo>
                      <a:pt x="174" y="866"/>
                    </a:lnTo>
                    <a:lnTo>
                      <a:pt x="174" y="876"/>
                    </a:lnTo>
                    <a:lnTo>
                      <a:pt x="174" y="888"/>
                    </a:lnTo>
                    <a:lnTo>
                      <a:pt x="174" y="892"/>
                    </a:lnTo>
                    <a:lnTo>
                      <a:pt x="176" y="900"/>
                    </a:lnTo>
                    <a:lnTo>
                      <a:pt x="178" y="906"/>
                    </a:lnTo>
                    <a:lnTo>
                      <a:pt x="182" y="908"/>
                    </a:lnTo>
                    <a:lnTo>
                      <a:pt x="184" y="906"/>
                    </a:lnTo>
                    <a:close/>
                    <a:moveTo>
                      <a:pt x="3012" y="2570"/>
                    </a:moveTo>
                    <a:lnTo>
                      <a:pt x="3012" y="2570"/>
                    </a:lnTo>
                    <a:lnTo>
                      <a:pt x="3004" y="2572"/>
                    </a:lnTo>
                    <a:lnTo>
                      <a:pt x="2996" y="2570"/>
                    </a:lnTo>
                    <a:lnTo>
                      <a:pt x="2992" y="2568"/>
                    </a:lnTo>
                    <a:lnTo>
                      <a:pt x="2986" y="2562"/>
                    </a:lnTo>
                    <a:lnTo>
                      <a:pt x="2980" y="2556"/>
                    </a:lnTo>
                    <a:lnTo>
                      <a:pt x="2978" y="2552"/>
                    </a:lnTo>
                    <a:lnTo>
                      <a:pt x="2976" y="2544"/>
                    </a:lnTo>
                    <a:lnTo>
                      <a:pt x="2974" y="2536"/>
                    </a:lnTo>
                    <a:lnTo>
                      <a:pt x="2974" y="2532"/>
                    </a:lnTo>
                    <a:lnTo>
                      <a:pt x="2972" y="2526"/>
                    </a:lnTo>
                    <a:lnTo>
                      <a:pt x="2968" y="2522"/>
                    </a:lnTo>
                    <a:lnTo>
                      <a:pt x="2962" y="2518"/>
                    </a:lnTo>
                    <a:lnTo>
                      <a:pt x="2958" y="2518"/>
                    </a:lnTo>
                    <a:lnTo>
                      <a:pt x="2958" y="2522"/>
                    </a:lnTo>
                    <a:lnTo>
                      <a:pt x="2970" y="2548"/>
                    </a:lnTo>
                    <a:lnTo>
                      <a:pt x="2974" y="2554"/>
                    </a:lnTo>
                    <a:lnTo>
                      <a:pt x="2974" y="2562"/>
                    </a:lnTo>
                    <a:lnTo>
                      <a:pt x="2974" y="2566"/>
                    </a:lnTo>
                    <a:lnTo>
                      <a:pt x="2974" y="2574"/>
                    </a:lnTo>
                    <a:lnTo>
                      <a:pt x="2970" y="2580"/>
                    </a:lnTo>
                    <a:lnTo>
                      <a:pt x="2960" y="2596"/>
                    </a:lnTo>
                    <a:lnTo>
                      <a:pt x="2958" y="2600"/>
                    </a:lnTo>
                    <a:lnTo>
                      <a:pt x="2958" y="2602"/>
                    </a:lnTo>
                    <a:lnTo>
                      <a:pt x="2960" y="2604"/>
                    </a:lnTo>
                    <a:lnTo>
                      <a:pt x="2962" y="2606"/>
                    </a:lnTo>
                    <a:lnTo>
                      <a:pt x="2968" y="2610"/>
                    </a:lnTo>
                    <a:lnTo>
                      <a:pt x="2972" y="2614"/>
                    </a:lnTo>
                    <a:lnTo>
                      <a:pt x="2974" y="2620"/>
                    </a:lnTo>
                    <a:lnTo>
                      <a:pt x="2974" y="2624"/>
                    </a:lnTo>
                    <a:lnTo>
                      <a:pt x="2976" y="2632"/>
                    </a:lnTo>
                    <a:lnTo>
                      <a:pt x="2980" y="2638"/>
                    </a:lnTo>
                    <a:lnTo>
                      <a:pt x="2982" y="2638"/>
                    </a:lnTo>
                    <a:lnTo>
                      <a:pt x="2984" y="2638"/>
                    </a:lnTo>
                    <a:lnTo>
                      <a:pt x="2990" y="2636"/>
                    </a:lnTo>
                    <a:lnTo>
                      <a:pt x="2998" y="2628"/>
                    </a:lnTo>
                    <a:lnTo>
                      <a:pt x="3002" y="2622"/>
                    </a:lnTo>
                    <a:lnTo>
                      <a:pt x="3004" y="2614"/>
                    </a:lnTo>
                    <a:lnTo>
                      <a:pt x="3004" y="2610"/>
                    </a:lnTo>
                    <a:lnTo>
                      <a:pt x="3006" y="2604"/>
                    </a:lnTo>
                    <a:lnTo>
                      <a:pt x="3008" y="2598"/>
                    </a:lnTo>
                    <a:lnTo>
                      <a:pt x="3018" y="2588"/>
                    </a:lnTo>
                    <a:lnTo>
                      <a:pt x="3028" y="2578"/>
                    </a:lnTo>
                    <a:lnTo>
                      <a:pt x="3030" y="2574"/>
                    </a:lnTo>
                    <a:lnTo>
                      <a:pt x="3028" y="2568"/>
                    </a:lnTo>
                    <a:lnTo>
                      <a:pt x="3024" y="2566"/>
                    </a:lnTo>
                    <a:lnTo>
                      <a:pt x="3016" y="2568"/>
                    </a:lnTo>
                    <a:lnTo>
                      <a:pt x="3012" y="2570"/>
                    </a:lnTo>
                    <a:close/>
                    <a:moveTo>
                      <a:pt x="490" y="1328"/>
                    </a:moveTo>
                    <a:lnTo>
                      <a:pt x="490" y="1328"/>
                    </a:lnTo>
                    <a:lnTo>
                      <a:pt x="494" y="1328"/>
                    </a:lnTo>
                    <a:lnTo>
                      <a:pt x="496" y="1328"/>
                    </a:lnTo>
                    <a:lnTo>
                      <a:pt x="498" y="1326"/>
                    </a:lnTo>
                    <a:lnTo>
                      <a:pt x="498" y="1324"/>
                    </a:lnTo>
                    <a:lnTo>
                      <a:pt x="498" y="1320"/>
                    </a:lnTo>
                    <a:lnTo>
                      <a:pt x="498" y="1306"/>
                    </a:lnTo>
                    <a:lnTo>
                      <a:pt x="496" y="1304"/>
                    </a:lnTo>
                    <a:lnTo>
                      <a:pt x="490" y="1302"/>
                    </a:lnTo>
                    <a:lnTo>
                      <a:pt x="486" y="1302"/>
                    </a:lnTo>
                    <a:lnTo>
                      <a:pt x="470" y="1304"/>
                    </a:lnTo>
                    <a:lnTo>
                      <a:pt x="456" y="1310"/>
                    </a:lnTo>
                    <a:lnTo>
                      <a:pt x="454" y="1312"/>
                    </a:lnTo>
                    <a:lnTo>
                      <a:pt x="456" y="1314"/>
                    </a:lnTo>
                    <a:lnTo>
                      <a:pt x="470" y="1320"/>
                    </a:lnTo>
                    <a:lnTo>
                      <a:pt x="486" y="1326"/>
                    </a:lnTo>
                    <a:lnTo>
                      <a:pt x="490" y="1328"/>
                    </a:lnTo>
                    <a:close/>
                    <a:moveTo>
                      <a:pt x="2940" y="2636"/>
                    </a:moveTo>
                    <a:lnTo>
                      <a:pt x="2940" y="2636"/>
                    </a:lnTo>
                    <a:lnTo>
                      <a:pt x="2938" y="2636"/>
                    </a:lnTo>
                    <a:lnTo>
                      <a:pt x="2936" y="2636"/>
                    </a:lnTo>
                    <a:lnTo>
                      <a:pt x="2932" y="2640"/>
                    </a:lnTo>
                    <a:lnTo>
                      <a:pt x="2928" y="2644"/>
                    </a:lnTo>
                    <a:lnTo>
                      <a:pt x="2922" y="2658"/>
                    </a:lnTo>
                    <a:lnTo>
                      <a:pt x="2920" y="2664"/>
                    </a:lnTo>
                    <a:lnTo>
                      <a:pt x="2910" y="2676"/>
                    </a:lnTo>
                    <a:lnTo>
                      <a:pt x="2906" y="2680"/>
                    </a:lnTo>
                    <a:lnTo>
                      <a:pt x="2898" y="2684"/>
                    </a:lnTo>
                    <a:lnTo>
                      <a:pt x="2884" y="2688"/>
                    </a:lnTo>
                    <a:lnTo>
                      <a:pt x="2878" y="2692"/>
                    </a:lnTo>
                    <a:lnTo>
                      <a:pt x="2872" y="2698"/>
                    </a:lnTo>
                    <a:lnTo>
                      <a:pt x="2870" y="2704"/>
                    </a:lnTo>
                    <a:lnTo>
                      <a:pt x="2864" y="2718"/>
                    </a:lnTo>
                    <a:lnTo>
                      <a:pt x="2860" y="2732"/>
                    </a:lnTo>
                    <a:lnTo>
                      <a:pt x="2858" y="2740"/>
                    </a:lnTo>
                    <a:lnTo>
                      <a:pt x="2862" y="2746"/>
                    </a:lnTo>
                    <a:lnTo>
                      <a:pt x="2874" y="2754"/>
                    </a:lnTo>
                    <a:lnTo>
                      <a:pt x="2880" y="2756"/>
                    </a:lnTo>
                    <a:lnTo>
                      <a:pt x="2886" y="2758"/>
                    </a:lnTo>
                    <a:lnTo>
                      <a:pt x="2894" y="2756"/>
                    </a:lnTo>
                    <a:lnTo>
                      <a:pt x="2898" y="2754"/>
                    </a:lnTo>
                    <a:lnTo>
                      <a:pt x="2904" y="2750"/>
                    </a:lnTo>
                    <a:lnTo>
                      <a:pt x="2908" y="2742"/>
                    </a:lnTo>
                    <a:lnTo>
                      <a:pt x="2914" y="2728"/>
                    </a:lnTo>
                    <a:lnTo>
                      <a:pt x="2916" y="2712"/>
                    </a:lnTo>
                    <a:lnTo>
                      <a:pt x="2916" y="2708"/>
                    </a:lnTo>
                    <a:lnTo>
                      <a:pt x="2918" y="2702"/>
                    </a:lnTo>
                    <a:lnTo>
                      <a:pt x="2922" y="2696"/>
                    </a:lnTo>
                    <a:lnTo>
                      <a:pt x="2930" y="2686"/>
                    </a:lnTo>
                    <a:lnTo>
                      <a:pt x="2940" y="2676"/>
                    </a:lnTo>
                    <a:lnTo>
                      <a:pt x="2952" y="2668"/>
                    </a:lnTo>
                    <a:lnTo>
                      <a:pt x="2958" y="2666"/>
                    </a:lnTo>
                    <a:lnTo>
                      <a:pt x="2962" y="2660"/>
                    </a:lnTo>
                    <a:lnTo>
                      <a:pt x="2964" y="2654"/>
                    </a:lnTo>
                    <a:lnTo>
                      <a:pt x="2964" y="2650"/>
                    </a:lnTo>
                    <a:lnTo>
                      <a:pt x="2964" y="2646"/>
                    </a:lnTo>
                    <a:lnTo>
                      <a:pt x="2962" y="2644"/>
                    </a:lnTo>
                    <a:lnTo>
                      <a:pt x="2960" y="2642"/>
                    </a:lnTo>
                    <a:lnTo>
                      <a:pt x="2956" y="2642"/>
                    </a:lnTo>
                    <a:lnTo>
                      <a:pt x="2954" y="2642"/>
                    </a:lnTo>
                    <a:lnTo>
                      <a:pt x="2946" y="2640"/>
                    </a:lnTo>
                    <a:lnTo>
                      <a:pt x="2940" y="2636"/>
                    </a:lnTo>
                    <a:close/>
                    <a:moveTo>
                      <a:pt x="406" y="1248"/>
                    </a:moveTo>
                    <a:lnTo>
                      <a:pt x="406" y="1248"/>
                    </a:lnTo>
                    <a:lnTo>
                      <a:pt x="402" y="1254"/>
                    </a:lnTo>
                    <a:lnTo>
                      <a:pt x="400" y="1260"/>
                    </a:lnTo>
                    <a:lnTo>
                      <a:pt x="400" y="1274"/>
                    </a:lnTo>
                    <a:lnTo>
                      <a:pt x="400" y="1278"/>
                    </a:lnTo>
                    <a:lnTo>
                      <a:pt x="402" y="1280"/>
                    </a:lnTo>
                    <a:lnTo>
                      <a:pt x="404" y="1282"/>
                    </a:lnTo>
                    <a:lnTo>
                      <a:pt x="408" y="1282"/>
                    </a:lnTo>
                    <a:lnTo>
                      <a:pt x="412" y="1282"/>
                    </a:lnTo>
                    <a:lnTo>
                      <a:pt x="416" y="1282"/>
                    </a:lnTo>
                    <a:lnTo>
                      <a:pt x="418" y="1280"/>
                    </a:lnTo>
                    <a:lnTo>
                      <a:pt x="420" y="1278"/>
                    </a:lnTo>
                    <a:lnTo>
                      <a:pt x="420" y="1274"/>
                    </a:lnTo>
                    <a:lnTo>
                      <a:pt x="420" y="1270"/>
                    </a:lnTo>
                    <a:lnTo>
                      <a:pt x="418" y="1262"/>
                    </a:lnTo>
                    <a:lnTo>
                      <a:pt x="416" y="1256"/>
                    </a:lnTo>
                    <a:lnTo>
                      <a:pt x="414" y="1250"/>
                    </a:lnTo>
                    <a:lnTo>
                      <a:pt x="412" y="1248"/>
                    </a:lnTo>
                    <a:lnTo>
                      <a:pt x="410" y="1246"/>
                    </a:lnTo>
                    <a:lnTo>
                      <a:pt x="408" y="1246"/>
                    </a:lnTo>
                    <a:lnTo>
                      <a:pt x="406" y="1248"/>
                    </a:lnTo>
                    <a:close/>
                    <a:moveTo>
                      <a:pt x="2286" y="1412"/>
                    </a:moveTo>
                    <a:lnTo>
                      <a:pt x="2286" y="1412"/>
                    </a:lnTo>
                    <a:lnTo>
                      <a:pt x="2290" y="1424"/>
                    </a:lnTo>
                    <a:lnTo>
                      <a:pt x="2290" y="1426"/>
                    </a:lnTo>
                    <a:lnTo>
                      <a:pt x="2292" y="1426"/>
                    </a:lnTo>
                    <a:lnTo>
                      <a:pt x="2296" y="1426"/>
                    </a:lnTo>
                    <a:lnTo>
                      <a:pt x="2302" y="1422"/>
                    </a:lnTo>
                    <a:lnTo>
                      <a:pt x="2306" y="1418"/>
                    </a:lnTo>
                    <a:lnTo>
                      <a:pt x="2308" y="1410"/>
                    </a:lnTo>
                    <a:lnTo>
                      <a:pt x="2308" y="1408"/>
                    </a:lnTo>
                    <a:lnTo>
                      <a:pt x="2308" y="1394"/>
                    </a:lnTo>
                    <a:lnTo>
                      <a:pt x="2308" y="1392"/>
                    </a:lnTo>
                    <a:lnTo>
                      <a:pt x="2306" y="1392"/>
                    </a:lnTo>
                    <a:lnTo>
                      <a:pt x="2302" y="1392"/>
                    </a:lnTo>
                    <a:lnTo>
                      <a:pt x="2288" y="1396"/>
                    </a:lnTo>
                    <a:lnTo>
                      <a:pt x="2284" y="1398"/>
                    </a:lnTo>
                    <a:lnTo>
                      <a:pt x="2284" y="1400"/>
                    </a:lnTo>
                    <a:lnTo>
                      <a:pt x="2282" y="1404"/>
                    </a:lnTo>
                    <a:lnTo>
                      <a:pt x="2284" y="1406"/>
                    </a:lnTo>
                    <a:lnTo>
                      <a:pt x="2286" y="1412"/>
                    </a:lnTo>
                    <a:close/>
                    <a:moveTo>
                      <a:pt x="414" y="1210"/>
                    </a:moveTo>
                    <a:lnTo>
                      <a:pt x="414" y="1210"/>
                    </a:lnTo>
                    <a:lnTo>
                      <a:pt x="412" y="1208"/>
                    </a:lnTo>
                    <a:lnTo>
                      <a:pt x="410" y="1206"/>
                    </a:lnTo>
                    <a:lnTo>
                      <a:pt x="406" y="1206"/>
                    </a:lnTo>
                    <a:lnTo>
                      <a:pt x="404" y="1208"/>
                    </a:lnTo>
                    <a:lnTo>
                      <a:pt x="398" y="1210"/>
                    </a:lnTo>
                    <a:lnTo>
                      <a:pt x="396" y="1212"/>
                    </a:lnTo>
                    <a:lnTo>
                      <a:pt x="394" y="1214"/>
                    </a:lnTo>
                    <a:lnTo>
                      <a:pt x="394" y="1216"/>
                    </a:lnTo>
                    <a:lnTo>
                      <a:pt x="396" y="1220"/>
                    </a:lnTo>
                    <a:lnTo>
                      <a:pt x="404" y="1228"/>
                    </a:lnTo>
                    <a:lnTo>
                      <a:pt x="410" y="1230"/>
                    </a:lnTo>
                    <a:lnTo>
                      <a:pt x="412" y="1230"/>
                    </a:lnTo>
                    <a:lnTo>
                      <a:pt x="416" y="1228"/>
                    </a:lnTo>
                    <a:lnTo>
                      <a:pt x="418" y="1224"/>
                    </a:lnTo>
                    <a:lnTo>
                      <a:pt x="416" y="1216"/>
                    </a:lnTo>
                    <a:lnTo>
                      <a:pt x="414" y="1210"/>
                    </a:lnTo>
                    <a:close/>
                    <a:moveTo>
                      <a:pt x="2302" y="1960"/>
                    </a:moveTo>
                    <a:lnTo>
                      <a:pt x="2302" y="1960"/>
                    </a:lnTo>
                    <a:lnTo>
                      <a:pt x="2302" y="1962"/>
                    </a:lnTo>
                    <a:lnTo>
                      <a:pt x="2302" y="1966"/>
                    </a:lnTo>
                    <a:lnTo>
                      <a:pt x="2304" y="1968"/>
                    </a:lnTo>
                    <a:lnTo>
                      <a:pt x="2306" y="1970"/>
                    </a:lnTo>
                    <a:lnTo>
                      <a:pt x="2312" y="1974"/>
                    </a:lnTo>
                    <a:lnTo>
                      <a:pt x="2324" y="1982"/>
                    </a:lnTo>
                    <a:lnTo>
                      <a:pt x="2326" y="1988"/>
                    </a:lnTo>
                    <a:lnTo>
                      <a:pt x="2328" y="1994"/>
                    </a:lnTo>
                    <a:lnTo>
                      <a:pt x="2328" y="1998"/>
                    </a:lnTo>
                    <a:lnTo>
                      <a:pt x="2328" y="2002"/>
                    </a:lnTo>
                    <a:lnTo>
                      <a:pt x="2330" y="2004"/>
                    </a:lnTo>
                    <a:lnTo>
                      <a:pt x="2334" y="2006"/>
                    </a:lnTo>
                    <a:lnTo>
                      <a:pt x="2336" y="2006"/>
                    </a:lnTo>
                    <a:lnTo>
                      <a:pt x="2340" y="2006"/>
                    </a:lnTo>
                    <a:lnTo>
                      <a:pt x="2352" y="2006"/>
                    </a:lnTo>
                    <a:lnTo>
                      <a:pt x="2358" y="2008"/>
                    </a:lnTo>
                    <a:lnTo>
                      <a:pt x="2364" y="2010"/>
                    </a:lnTo>
                    <a:lnTo>
                      <a:pt x="2380" y="2022"/>
                    </a:lnTo>
                    <a:lnTo>
                      <a:pt x="2394" y="2030"/>
                    </a:lnTo>
                    <a:lnTo>
                      <a:pt x="2420" y="2042"/>
                    </a:lnTo>
                    <a:lnTo>
                      <a:pt x="2424" y="2046"/>
                    </a:lnTo>
                    <a:lnTo>
                      <a:pt x="2426" y="2050"/>
                    </a:lnTo>
                    <a:lnTo>
                      <a:pt x="2424" y="2054"/>
                    </a:lnTo>
                    <a:lnTo>
                      <a:pt x="2420" y="2058"/>
                    </a:lnTo>
                    <a:lnTo>
                      <a:pt x="2414" y="2062"/>
                    </a:lnTo>
                    <a:lnTo>
                      <a:pt x="2410" y="2064"/>
                    </a:lnTo>
                    <a:lnTo>
                      <a:pt x="2414" y="2066"/>
                    </a:lnTo>
                    <a:lnTo>
                      <a:pt x="2418" y="2066"/>
                    </a:lnTo>
                    <a:lnTo>
                      <a:pt x="2426" y="2066"/>
                    </a:lnTo>
                    <a:lnTo>
                      <a:pt x="2434" y="2068"/>
                    </a:lnTo>
                    <a:lnTo>
                      <a:pt x="2438" y="2072"/>
                    </a:lnTo>
                    <a:lnTo>
                      <a:pt x="2452" y="2078"/>
                    </a:lnTo>
                    <a:lnTo>
                      <a:pt x="2458" y="2082"/>
                    </a:lnTo>
                    <a:lnTo>
                      <a:pt x="2470" y="2084"/>
                    </a:lnTo>
                    <a:lnTo>
                      <a:pt x="2476" y="2084"/>
                    </a:lnTo>
                    <a:lnTo>
                      <a:pt x="2480" y="2080"/>
                    </a:lnTo>
                    <a:lnTo>
                      <a:pt x="2488" y="2070"/>
                    </a:lnTo>
                    <a:lnTo>
                      <a:pt x="2502" y="2062"/>
                    </a:lnTo>
                    <a:lnTo>
                      <a:pt x="2508" y="2058"/>
                    </a:lnTo>
                    <a:lnTo>
                      <a:pt x="2514" y="2058"/>
                    </a:lnTo>
                    <a:lnTo>
                      <a:pt x="2522" y="2058"/>
                    </a:lnTo>
                    <a:lnTo>
                      <a:pt x="2526" y="2062"/>
                    </a:lnTo>
                    <a:lnTo>
                      <a:pt x="2540" y="2070"/>
                    </a:lnTo>
                    <a:lnTo>
                      <a:pt x="2558" y="2088"/>
                    </a:lnTo>
                    <a:lnTo>
                      <a:pt x="2570" y="2098"/>
                    </a:lnTo>
                    <a:lnTo>
                      <a:pt x="2576" y="2100"/>
                    </a:lnTo>
                    <a:lnTo>
                      <a:pt x="2578" y="2102"/>
                    </a:lnTo>
                    <a:lnTo>
                      <a:pt x="2580" y="2100"/>
                    </a:lnTo>
                    <a:lnTo>
                      <a:pt x="2582" y="2100"/>
                    </a:lnTo>
                    <a:lnTo>
                      <a:pt x="2582" y="2096"/>
                    </a:lnTo>
                    <a:lnTo>
                      <a:pt x="2582" y="2082"/>
                    </a:lnTo>
                    <a:lnTo>
                      <a:pt x="2580" y="2076"/>
                    </a:lnTo>
                    <a:lnTo>
                      <a:pt x="2576" y="2072"/>
                    </a:lnTo>
                    <a:lnTo>
                      <a:pt x="2560" y="2068"/>
                    </a:lnTo>
                    <a:lnTo>
                      <a:pt x="2556" y="2064"/>
                    </a:lnTo>
                    <a:lnTo>
                      <a:pt x="2554" y="2058"/>
                    </a:lnTo>
                    <a:lnTo>
                      <a:pt x="2554" y="2054"/>
                    </a:lnTo>
                    <a:lnTo>
                      <a:pt x="2554" y="2046"/>
                    </a:lnTo>
                    <a:lnTo>
                      <a:pt x="2558" y="2040"/>
                    </a:lnTo>
                    <a:lnTo>
                      <a:pt x="2560" y="2038"/>
                    </a:lnTo>
                    <a:lnTo>
                      <a:pt x="2560" y="2036"/>
                    </a:lnTo>
                    <a:lnTo>
                      <a:pt x="2556" y="2034"/>
                    </a:lnTo>
                    <a:lnTo>
                      <a:pt x="2542" y="2028"/>
                    </a:lnTo>
                    <a:lnTo>
                      <a:pt x="2534" y="2024"/>
                    </a:lnTo>
                    <a:lnTo>
                      <a:pt x="2530" y="2018"/>
                    </a:lnTo>
                    <a:lnTo>
                      <a:pt x="2528" y="2014"/>
                    </a:lnTo>
                    <a:lnTo>
                      <a:pt x="2524" y="2006"/>
                    </a:lnTo>
                    <a:lnTo>
                      <a:pt x="2518" y="2002"/>
                    </a:lnTo>
                    <a:lnTo>
                      <a:pt x="2502" y="1992"/>
                    </a:lnTo>
                    <a:lnTo>
                      <a:pt x="2486" y="1984"/>
                    </a:lnTo>
                    <a:lnTo>
                      <a:pt x="2424" y="1968"/>
                    </a:lnTo>
                    <a:lnTo>
                      <a:pt x="2416" y="1968"/>
                    </a:lnTo>
                    <a:lnTo>
                      <a:pt x="2410" y="1972"/>
                    </a:lnTo>
                    <a:lnTo>
                      <a:pt x="2394" y="1982"/>
                    </a:lnTo>
                    <a:lnTo>
                      <a:pt x="2386" y="1986"/>
                    </a:lnTo>
                    <a:lnTo>
                      <a:pt x="2378" y="1986"/>
                    </a:lnTo>
                    <a:lnTo>
                      <a:pt x="2376" y="1986"/>
                    </a:lnTo>
                    <a:lnTo>
                      <a:pt x="2368" y="1986"/>
                    </a:lnTo>
                    <a:lnTo>
                      <a:pt x="2362" y="1982"/>
                    </a:lnTo>
                    <a:lnTo>
                      <a:pt x="2354" y="1972"/>
                    </a:lnTo>
                    <a:lnTo>
                      <a:pt x="2342" y="1962"/>
                    </a:lnTo>
                    <a:lnTo>
                      <a:pt x="2334" y="1954"/>
                    </a:lnTo>
                    <a:lnTo>
                      <a:pt x="2328" y="1950"/>
                    </a:lnTo>
                    <a:lnTo>
                      <a:pt x="2320" y="1948"/>
                    </a:lnTo>
                    <a:lnTo>
                      <a:pt x="2316" y="1948"/>
                    </a:lnTo>
                    <a:lnTo>
                      <a:pt x="2310" y="1950"/>
                    </a:lnTo>
                    <a:lnTo>
                      <a:pt x="2306" y="1954"/>
                    </a:lnTo>
                    <a:lnTo>
                      <a:pt x="2302" y="1960"/>
                    </a:lnTo>
                    <a:close/>
                    <a:moveTo>
                      <a:pt x="2606" y="2298"/>
                    </a:moveTo>
                    <a:lnTo>
                      <a:pt x="2606" y="2298"/>
                    </a:lnTo>
                    <a:lnTo>
                      <a:pt x="2602" y="2290"/>
                    </a:lnTo>
                    <a:lnTo>
                      <a:pt x="2598" y="2284"/>
                    </a:lnTo>
                    <a:lnTo>
                      <a:pt x="2594" y="2280"/>
                    </a:lnTo>
                    <a:lnTo>
                      <a:pt x="2590" y="2272"/>
                    </a:lnTo>
                    <a:lnTo>
                      <a:pt x="2586" y="2258"/>
                    </a:lnTo>
                    <a:lnTo>
                      <a:pt x="2582" y="2252"/>
                    </a:lnTo>
                    <a:lnTo>
                      <a:pt x="2576" y="2248"/>
                    </a:lnTo>
                    <a:lnTo>
                      <a:pt x="2562" y="2244"/>
                    </a:lnTo>
                    <a:lnTo>
                      <a:pt x="2548" y="2236"/>
                    </a:lnTo>
                    <a:lnTo>
                      <a:pt x="2532" y="2226"/>
                    </a:lnTo>
                    <a:lnTo>
                      <a:pt x="2526" y="2220"/>
                    </a:lnTo>
                    <a:lnTo>
                      <a:pt x="2522" y="2214"/>
                    </a:lnTo>
                    <a:lnTo>
                      <a:pt x="2516" y="2180"/>
                    </a:lnTo>
                    <a:lnTo>
                      <a:pt x="2514" y="2174"/>
                    </a:lnTo>
                    <a:lnTo>
                      <a:pt x="2510" y="2168"/>
                    </a:lnTo>
                    <a:lnTo>
                      <a:pt x="2500" y="2158"/>
                    </a:lnTo>
                    <a:lnTo>
                      <a:pt x="2496" y="2152"/>
                    </a:lnTo>
                    <a:lnTo>
                      <a:pt x="2492" y="2146"/>
                    </a:lnTo>
                    <a:lnTo>
                      <a:pt x="2488" y="2130"/>
                    </a:lnTo>
                    <a:lnTo>
                      <a:pt x="2486" y="2128"/>
                    </a:lnTo>
                    <a:lnTo>
                      <a:pt x="2484" y="2128"/>
                    </a:lnTo>
                    <a:lnTo>
                      <a:pt x="2482" y="2128"/>
                    </a:lnTo>
                    <a:lnTo>
                      <a:pt x="2480" y="2128"/>
                    </a:lnTo>
                    <a:lnTo>
                      <a:pt x="2472" y="2138"/>
                    </a:lnTo>
                    <a:lnTo>
                      <a:pt x="2468" y="2144"/>
                    </a:lnTo>
                    <a:lnTo>
                      <a:pt x="2466" y="2150"/>
                    </a:lnTo>
                    <a:lnTo>
                      <a:pt x="2466" y="2184"/>
                    </a:lnTo>
                    <a:lnTo>
                      <a:pt x="2464" y="2192"/>
                    </a:lnTo>
                    <a:lnTo>
                      <a:pt x="2460" y="2198"/>
                    </a:lnTo>
                    <a:lnTo>
                      <a:pt x="2452" y="2206"/>
                    </a:lnTo>
                    <a:lnTo>
                      <a:pt x="2446" y="2210"/>
                    </a:lnTo>
                    <a:lnTo>
                      <a:pt x="2438" y="2212"/>
                    </a:lnTo>
                    <a:lnTo>
                      <a:pt x="2434" y="2212"/>
                    </a:lnTo>
                    <a:lnTo>
                      <a:pt x="2428" y="2210"/>
                    </a:lnTo>
                    <a:lnTo>
                      <a:pt x="2422" y="2204"/>
                    </a:lnTo>
                    <a:lnTo>
                      <a:pt x="2412" y="2188"/>
                    </a:lnTo>
                    <a:lnTo>
                      <a:pt x="2406" y="2184"/>
                    </a:lnTo>
                    <a:lnTo>
                      <a:pt x="2398" y="2182"/>
                    </a:lnTo>
                    <a:lnTo>
                      <a:pt x="2396" y="2182"/>
                    </a:lnTo>
                    <a:lnTo>
                      <a:pt x="2388" y="2180"/>
                    </a:lnTo>
                    <a:lnTo>
                      <a:pt x="2380" y="2178"/>
                    </a:lnTo>
                    <a:lnTo>
                      <a:pt x="2374" y="2176"/>
                    </a:lnTo>
                    <a:lnTo>
                      <a:pt x="2372" y="2174"/>
                    </a:lnTo>
                    <a:lnTo>
                      <a:pt x="2370" y="2172"/>
                    </a:lnTo>
                    <a:lnTo>
                      <a:pt x="2370" y="2168"/>
                    </a:lnTo>
                    <a:lnTo>
                      <a:pt x="2372" y="2164"/>
                    </a:lnTo>
                    <a:lnTo>
                      <a:pt x="2374" y="2160"/>
                    </a:lnTo>
                    <a:lnTo>
                      <a:pt x="2382" y="2146"/>
                    </a:lnTo>
                    <a:lnTo>
                      <a:pt x="2384" y="2140"/>
                    </a:lnTo>
                    <a:lnTo>
                      <a:pt x="2384" y="2138"/>
                    </a:lnTo>
                    <a:lnTo>
                      <a:pt x="2384" y="2134"/>
                    </a:lnTo>
                    <a:lnTo>
                      <a:pt x="2382" y="2132"/>
                    </a:lnTo>
                    <a:lnTo>
                      <a:pt x="2380" y="2132"/>
                    </a:lnTo>
                    <a:lnTo>
                      <a:pt x="2356" y="2126"/>
                    </a:lnTo>
                    <a:lnTo>
                      <a:pt x="2340" y="2124"/>
                    </a:lnTo>
                    <a:lnTo>
                      <a:pt x="2336" y="2124"/>
                    </a:lnTo>
                    <a:lnTo>
                      <a:pt x="2330" y="2124"/>
                    </a:lnTo>
                    <a:lnTo>
                      <a:pt x="2324" y="2128"/>
                    </a:lnTo>
                    <a:lnTo>
                      <a:pt x="2312" y="2136"/>
                    </a:lnTo>
                    <a:lnTo>
                      <a:pt x="2306" y="2140"/>
                    </a:lnTo>
                    <a:lnTo>
                      <a:pt x="2292" y="2146"/>
                    </a:lnTo>
                    <a:lnTo>
                      <a:pt x="2286" y="2150"/>
                    </a:lnTo>
                    <a:lnTo>
                      <a:pt x="2280" y="2154"/>
                    </a:lnTo>
                    <a:lnTo>
                      <a:pt x="2276" y="2160"/>
                    </a:lnTo>
                    <a:lnTo>
                      <a:pt x="2274" y="2164"/>
                    </a:lnTo>
                    <a:lnTo>
                      <a:pt x="2270" y="2170"/>
                    </a:lnTo>
                    <a:lnTo>
                      <a:pt x="2264" y="2172"/>
                    </a:lnTo>
                    <a:lnTo>
                      <a:pt x="2252" y="2168"/>
                    </a:lnTo>
                    <a:lnTo>
                      <a:pt x="2248" y="2166"/>
                    </a:lnTo>
                    <a:lnTo>
                      <a:pt x="2240" y="2164"/>
                    </a:lnTo>
                    <a:lnTo>
                      <a:pt x="2234" y="2166"/>
                    </a:lnTo>
                    <a:lnTo>
                      <a:pt x="2228" y="2168"/>
                    </a:lnTo>
                    <a:lnTo>
                      <a:pt x="2214" y="2176"/>
                    </a:lnTo>
                    <a:lnTo>
                      <a:pt x="2198" y="2188"/>
                    </a:lnTo>
                    <a:lnTo>
                      <a:pt x="2184" y="2196"/>
                    </a:lnTo>
                    <a:lnTo>
                      <a:pt x="2178" y="2198"/>
                    </a:lnTo>
                    <a:lnTo>
                      <a:pt x="2164" y="2206"/>
                    </a:lnTo>
                    <a:lnTo>
                      <a:pt x="2160" y="2208"/>
                    </a:lnTo>
                    <a:lnTo>
                      <a:pt x="2154" y="2212"/>
                    </a:lnTo>
                    <a:lnTo>
                      <a:pt x="2150" y="2220"/>
                    </a:lnTo>
                    <a:lnTo>
                      <a:pt x="2144" y="2234"/>
                    </a:lnTo>
                    <a:lnTo>
                      <a:pt x="2140" y="2238"/>
                    </a:lnTo>
                    <a:lnTo>
                      <a:pt x="2134" y="2240"/>
                    </a:lnTo>
                    <a:lnTo>
                      <a:pt x="2130" y="2240"/>
                    </a:lnTo>
                    <a:lnTo>
                      <a:pt x="2124" y="2242"/>
                    </a:lnTo>
                    <a:lnTo>
                      <a:pt x="2116" y="2246"/>
                    </a:lnTo>
                    <a:lnTo>
                      <a:pt x="2100" y="2256"/>
                    </a:lnTo>
                    <a:lnTo>
                      <a:pt x="2086" y="2264"/>
                    </a:lnTo>
                    <a:lnTo>
                      <a:pt x="2062" y="2276"/>
                    </a:lnTo>
                    <a:lnTo>
                      <a:pt x="2048" y="2286"/>
                    </a:lnTo>
                    <a:lnTo>
                      <a:pt x="2040" y="2294"/>
                    </a:lnTo>
                    <a:lnTo>
                      <a:pt x="2030" y="2306"/>
                    </a:lnTo>
                    <a:lnTo>
                      <a:pt x="2028" y="2312"/>
                    </a:lnTo>
                    <a:lnTo>
                      <a:pt x="2026" y="2320"/>
                    </a:lnTo>
                    <a:lnTo>
                      <a:pt x="2028" y="2326"/>
                    </a:lnTo>
                    <a:lnTo>
                      <a:pt x="2032" y="2340"/>
                    </a:lnTo>
                    <a:lnTo>
                      <a:pt x="2034" y="2356"/>
                    </a:lnTo>
                    <a:lnTo>
                      <a:pt x="2034" y="2360"/>
                    </a:lnTo>
                    <a:lnTo>
                      <a:pt x="2036" y="2376"/>
                    </a:lnTo>
                    <a:lnTo>
                      <a:pt x="2052" y="2428"/>
                    </a:lnTo>
                    <a:lnTo>
                      <a:pt x="2054" y="2444"/>
                    </a:lnTo>
                    <a:lnTo>
                      <a:pt x="2054" y="2448"/>
                    </a:lnTo>
                    <a:lnTo>
                      <a:pt x="2054" y="2464"/>
                    </a:lnTo>
                    <a:lnTo>
                      <a:pt x="2054" y="2488"/>
                    </a:lnTo>
                    <a:lnTo>
                      <a:pt x="2056" y="2494"/>
                    </a:lnTo>
                    <a:lnTo>
                      <a:pt x="2060" y="2500"/>
                    </a:lnTo>
                    <a:lnTo>
                      <a:pt x="2068" y="2510"/>
                    </a:lnTo>
                    <a:lnTo>
                      <a:pt x="2074" y="2514"/>
                    </a:lnTo>
                    <a:lnTo>
                      <a:pt x="2082" y="2514"/>
                    </a:lnTo>
                    <a:lnTo>
                      <a:pt x="2086" y="2514"/>
                    </a:lnTo>
                    <a:lnTo>
                      <a:pt x="2100" y="2512"/>
                    </a:lnTo>
                    <a:lnTo>
                      <a:pt x="2116" y="2508"/>
                    </a:lnTo>
                    <a:lnTo>
                      <a:pt x="2130" y="2502"/>
                    </a:lnTo>
                    <a:lnTo>
                      <a:pt x="2136" y="2498"/>
                    </a:lnTo>
                    <a:lnTo>
                      <a:pt x="2142" y="2496"/>
                    </a:lnTo>
                    <a:lnTo>
                      <a:pt x="2150" y="2496"/>
                    </a:lnTo>
                    <a:lnTo>
                      <a:pt x="2154" y="2496"/>
                    </a:lnTo>
                    <a:lnTo>
                      <a:pt x="2170" y="2492"/>
                    </a:lnTo>
                    <a:lnTo>
                      <a:pt x="2184" y="2488"/>
                    </a:lnTo>
                    <a:lnTo>
                      <a:pt x="2190" y="2484"/>
                    </a:lnTo>
                    <a:lnTo>
                      <a:pt x="2192" y="2480"/>
                    </a:lnTo>
                    <a:lnTo>
                      <a:pt x="2194" y="2476"/>
                    </a:lnTo>
                    <a:lnTo>
                      <a:pt x="2198" y="2472"/>
                    </a:lnTo>
                    <a:lnTo>
                      <a:pt x="2232" y="2460"/>
                    </a:lnTo>
                    <a:lnTo>
                      <a:pt x="2240" y="2458"/>
                    </a:lnTo>
                    <a:lnTo>
                      <a:pt x="2248" y="2456"/>
                    </a:lnTo>
                    <a:lnTo>
                      <a:pt x="2272" y="2456"/>
                    </a:lnTo>
                    <a:lnTo>
                      <a:pt x="2288" y="2458"/>
                    </a:lnTo>
                    <a:lnTo>
                      <a:pt x="2330" y="2464"/>
                    </a:lnTo>
                    <a:lnTo>
                      <a:pt x="2338" y="2468"/>
                    </a:lnTo>
                    <a:lnTo>
                      <a:pt x="2344" y="2472"/>
                    </a:lnTo>
                    <a:lnTo>
                      <a:pt x="2362" y="2490"/>
                    </a:lnTo>
                    <a:lnTo>
                      <a:pt x="2374" y="2500"/>
                    </a:lnTo>
                    <a:lnTo>
                      <a:pt x="2382" y="2510"/>
                    </a:lnTo>
                    <a:lnTo>
                      <a:pt x="2388" y="2514"/>
                    </a:lnTo>
                    <a:lnTo>
                      <a:pt x="2396" y="2514"/>
                    </a:lnTo>
                    <a:lnTo>
                      <a:pt x="2398" y="2514"/>
                    </a:lnTo>
                    <a:lnTo>
                      <a:pt x="2406" y="2516"/>
                    </a:lnTo>
                    <a:lnTo>
                      <a:pt x="2410" y="2522"/>
                    </a:lnTo>
                    <a:lnTo>
                      <a:pt x="2414" y="2528"/>
                    </a:lnTo>
                    <a:lnTo>
                      <a:pt x="2422" y="2540"/>
                    </a:lnTo>
                    <a:lnTo>
                      <a:pt x="2430" y="2548"/>
                    </a:lnTo>
                    <a:lnTo>
                      <a:pt x="2442" y="2558"/>
                    </a:lnTo>
                    <a:lnTo>
                      <a:pt x="2458" y="2570"/>
                    </a:lnTo>
                    <a:lnTo>
                      <a:pt x="2474" y="2576"/>
                    </a:lnTo>
                    <a:lnTo>
                      <a:pt x="2488" y="2580"/>
                    </a:lnTo>
                    <a:lnTo>
                      <a:pt x="2494" y="2582"/>
                    </a:lnTo>
                    <a:lnTo>
                      <a:pt x="2502" y="2580"/>
                    </a:lnTo>
                    <a:lnTo>
                      <a:pt x="2508" y="2578"/>
                    </a:lnTo>
                    <a:lnTo>
                      <a:pt x="2514" y="2576"/>
                    </a:lnTo>
                    <a:lnTo>
                      <a:pt x="2520" y="2580"/>
                    </a:lnTo>
                    <a:lnTo>
                      <a:pt x="2528" y="2588"/>
                    </a:lnTo>
                    <a:lnTo>
                      <a:pt x="2534" y="2592"/>
                    </a:lnTo>
                    <a:lnTo>
                      <a:pt x="2538" y="2594"/>
                    </a:lnTo>
                    <a:lnTo>
                      <a:pt x="2544" y="2592"/>
                    </a:lnTo>
                    <a:lnTo>
                      <a:pt x="2550" y="2588"/>
                    </a:lnTo>
                    <a:lnTo>
                      <a:pt x="2558" y="2580"/>
                    </a:lnTo>
                    <a:lnTo>
                      <a:pt x="2570" y="2570"/>
                    </a:lnTo>
                    <a:lnTo>
                      <a:pt x="2576" y="2568"/>
                    </a:lnTo>
                    <a:lnTo>
                      <a:pt x="2588" y="2564"/>
                    </a:lnTo>
                    <a:lnTo>
                      <a:pt x="2592" y="2562"/>
                    </a:lnTo>
                    <a:lnTo>
                      <a:pt x="2592" y="2556"/>
                    </a:lnTo>
                    <a:lnTo>
                      <a:pt x="2592" y="2552"/>
                    </a:lnTo>
                    <a:lnTo>
                      <a:pt x="2594" y="2544"/>
                    </a:lnTo>
                    <a:lnTo>
                      <a:pt x="2596" y="2538"/>
                    </a:lnTo>
                    <a:lnTo>
                      <a:pt x="2608" y="2512"/>
                    </a:lnTo>
                    <a:lnTo>
                      <a:pt x="2616" y="2498"/>
                    </a:lnTo>
                    <a:lnTo>
                      <a:pt x="2638" y="2434"/>
                    </a:lnTo>
                    <a:lnTo>
                      <a:pt x="2642" y="2418"/>
                    </a:lnTo>
                    <a:lnTo>
                      <a:pt x="2642" y="2396"/>
                    </a:lnTo>
                    <a:lnTo>
                      <a:pt x="2642" y="2380"/>
                    </a:lnTo>
                    <a:lnTo>
                      <a:pt x="2642" y="2366"/>
                    </a:lnTo>
                    <a:lnTo>
                      <a:pt x="2642" y="2350"/>
                    </a:lnTo>
                    <a:lnTo>
                      <a:pt x="2642" y="2346"/>
                    </a:lnTo>
                    <a:lnTo>
                      <a:pt x="2640" y="2340"/>
                    </a:lnTo>
                    <a:lnTo>
                      <a:pt x="2636" y="2334"/>
                    </a:lnTo>
                    <a:lnTo>
                      <a:pt x="2620" y="2324"/>
                    </a:lnTo>
                    <a:lnTo>
                      <a:pt x="2614" y="2318"/>
                    </a:lnTo>
                    <a:lnTo>
                      <a:pt x="2610" y="2312"/>
                    </a:lnTo>
                    <a:lnTo>
                      <a:pt x="2606" y="2298"/>
                    </a:lnTo>
                    <a:close/>
                    <a:moveTo>
                      <a:pt x="2522" y="2632"/>
                    </a:moveTo>
                    <a:lnTo>
                      <a:pt x="2522" y="2632"/>
                    </a:lnTo>
                    <a:lnTo>
                      <a:pt x="2520" y="2634"/>
                    </a:lnTo>
                    <a:lnTo>
                      <a:pt x="2518" y="2634"/>
                    </a:lnTo>
                    <a:lnTo>
                      <a:pt x="2516" y="2638"/>
                    </a:lnTo>
                    <a:lnTo>
                      <a:pt x="2518" y="2640"/>
                    </a:lnTo>
                    <a:lnTo>
                      <a:pt x="2522" y="2654"/>
                    </a:lnTo>
                    <a:lnTo>
                      <a:pt x="2524" y="2670"/>
                    </a:lnTo>
                    <a:lnTo>
                      <a:pt x="2524" y="2674"/>
                    </a:lnTo>
                    <a:lnTo>
                      <a:pt x="2526" y="2680"/>
                    </a:lnTo>
                    <a:lnTo>
                      <a:pt x="2532" y="2684"/>
                    </a:lnTo>
                    <a:lnTo>
                      <a:pt x="2538" y="2688"/>
                    </a:lnTo>
                    <a:lnTo>
                      <a:pt x="2540" y="2688"/>
                    </a:lnTo>
                    <a:lnTo>
                      <a:pt x="2544" y="2688"/>
                    </a:lnTo>
                    <a:lnTo>
                      <a:pt x="2546" y="2686"/>
                    </a:lnTo>
                    <a:lnTo>
                      <a:pt x="2548" y="2684"/>
                    </a:lnTo>
                    <a:lnTo>
                      <a:pt x="2550" y="2678"/>
                    </a:lnTo>
                    <a:lnTo>
                      <a:pt x="2556" y="2664"/>
                    </a:lnTo>
                    <a:lnTo>
                      <a:pt x="2562" y="2650"/>
                    </a:lnTo>
                    <a:lnTo>
                      <a:pt x="2564" y="2634"/>
                    </a:lnTo>
                    <a:lnTo>
                      <a:pt x="2564" y="2632"/>
                    </a:lnTo>
                    <a:lnTo>
                      <a:pt x="2564" y="2628"/>
                    </a:lnTo>
                    <a:lnTo>
                      <a:pt x="2562" y="2626"/>
                    </a:lnTo>
                    <a:lnTo>
                      <a:pt x="2560" y="2626"/>
                    </a:lnTo>
                    <a:lnTo>
                      <a:pt x="2556" y="2626"/>
                    </a:lnTo>
                    <a:lnTo>
                      <a:pt x="2552" y="2630"/>
                    </a:lnTo>
                    <a:lnTo>
                      <a:pt x="2544" y="2632"/>
                    </a:lnTo>
                    <a:lnTo>
                      <a:pt x="2536" y="2632"/>
                    </a:lnTo>
                    <a:lnTo>
                      <a:pt x="2522" y="2632"/>
                    </a:lnTo>
                    <a:close/>
                    <a:moveTo>
                      <a:pt x="2478" y="958"/>
                    </a:moveTo>
                    <a:lnTo>
                      <a:pt x="2478" y="958"/>
                    </a:lnTo>
                    <a:lnTo>
                      <a:pt x="2476" y="954"/>
                    </a:lnTo>
                    <a:lnTo>
                      <a:pt x="2476" y="958"/>
                    </a:lnTo>
                    <a:lnTo>
                      <a:pt x="2476" y="962"/>
                    </a:lnTo>
                    <a:lnTo>
                      <a:pt x="2474" y="976"/>
                    </a:lnTo>
                    <a:lnTo>
                      <a:pt x="2468" y="992"/>
                    </a:lnTo>
                    <a:lnTo>
                      <a:pt x="2468" y="998"/>
                    </a:lnTo>
                    <a:lnTo>
                      <a:pt x="2470" y="1006"/>
                    </a:lnTo>
                    <a:lnTo>
                      <a:pt x="2472" y="1012"/>
                    </a:lnTo>
                    <a:lnTo>
                      <a:pt x="2474" y="1018"/>
                    </a:lnTo>
                    <a:lnTo>
                      <a:pt x="2476" y="1026"/>
                    </a:lnTo>
                    <a:lnTo>
                      <a:pt x="2476" y="1088"/>
                    </a:lnTo>
                    <a:lnTo>
                      <a:pt x="2476" y="1104"/>
                    </a:lnTo>
                    <a:lnTo>
                      <a:pt x="2476" y="1118"/>
                    </a:lnTo>
                    <a:lnTo>
                      <a:pt x="2478" y="1124"/>
                    </a:lnTo>
                    <a:lnTo>
                      <a:pt x="2484" y="1128"/>
                    </a:lnTo>
                    <a:lnTo>
                      <a:pt x="2498" y="1134"/>
                    </a:lnTo>
                    <a:lnTo>
                      <a:pt x="2502" y="1134"/>
                    </a:lnTo>
                    <a:lnTo>
                      <a:pt x="2500" y="1130"/>
                    </a:lnTo>
                    <a:lnTo>
                      <a:pt x="2490" y="1114"/>
                    </a:lnTo>
                    <a:lnTo>
                      <a:pt x="2486" y="1106"/>
                    </a:lnTo>
                    <a:lnTo>
                      <a:pt x="2486" y="1098"/>
                    </a:lnTo>
                    <a:lnTo>
                      <a:pt x="2486" y="1094"/>
                    </a:lnTo>
                    <a:lnTo>
                      <a:pt x="2486" y="1088"/>
                    </a:lnTo>
                    <a:lnTo>
                      <a:pt x="2488" y="1080"/>
                    </a:lnTo>
                    <a:lnTo>
                      <a:pt x="2492" y="1074"/>
                    </a:lnTo>
                    <a:lnTo>
                      <a:pt x="2496" y="1070"/>
                    </a:lnTo>
                    <a:lnTo>
                      <a:pt x="2498" y="1070"/>
                    </a:lnTo>
                    <a:lnTo>
                      <a:pt x="2500" y="1072"/>
                    </a:lnTo>
                    <a:lnTo>
                      <a:pt x="2502" y="1074"/>
                    </a:lnTo>
                    <a:lnTo>
                      <a:pt x="2502" y="1070"/>
                    </a:lnTo>
                    <a:lnTo>
                      <a:pt x="2488" y="1006"/>
                    </a:lnTo>
                    <a:lnTo>
                      <a:pt x="2486" y="990"/>
                    </a:lnTo>
                    <a:lnTo>
                      <a:pt x="2486" y="988"/>
                    </a:lnTo>
                    <a:lnTo>
                      <a:pt x="2482" y="972"/>
                    </a:lnTo>
                    <a:lnTo>
                      <a:pt x="2478" y="958"/>
                    </a:lnTo>
                    <a:close/>
                    <a:moveTo>
                      <a:pt x="2460" y="1170"/>
                    </a:moveTo>
                    <a:lnTo>
                      <a:pt x="2460" y="1170"/>
                    </a:lnTo>
                    <a:lnTo>
                      <a:pt x="2458" y="1176"/>
                    </a:lnTo>
                    <a:lnTo>
                      <a:pt x="2456" y="1182"/>
                    </a:lnTo>
                    <a:lnTo>
                      <a:pt x="2456" y="1196"/>
                    </a:lnTo>
                    <a:lnTo>
                      <a:pt x="2454" y="1204"/>
                    </a:lnTo>
                    <a:lnTo>
                      <a:pt x="2452" y="1212"/>
                    </a:lnTo>
                    <a:lnTo>
                      <a:pt x="2450" y="1216"/>
                    </a:lnTo>
                    <a:lnTo>
                      <a:pt x="2446" y="1224"/>
                    </a:lnTo>
                    <a:lnTo>
                      <a:pt x="2446" y="1232"/>
                    </a:lnTo>
                    <a:lnTo>
                      <a:pt x="2446" y="1236"/>
                    </a:lnTo>
                    <a:lnTo>
                      <a:pt x="2448" y="1238"/>
                    </a:lnTo>
                    <a:lnTo>
                      <a:pt x="2450" y="1236"/>
                    </a:lnTo>
                    <a:lnTo>
                      <a:pt x="2460" y="1220"/>
                    </a:lnTo>
                    <a:lnTo>
                      <a:pt x="2464" y="1218"/>
                    </a:lnTo>
                    <a:lnTo>
                      <a:pt x="2466" y="1218"/>
                    </a:lnTo>
                    <a:lnTo>
                      <a:pt x="2468" y="1218"/>
                    </a:lnTo>
                    <a:lnTo>
                      <a:pt x="2472" y="1220"/>
                    </a:lnTo>
                    <a:lnTo>
                      <a:pt x="2480" y="1228"/>
                    </a:lnTo>
                    <a:lnTo>
                      <a:pt x="2482" y="1230"/>
                    </a:lnTo>
                    <a:lnTo>
                      <a:pt x="2484" y="1230"/>
                    </a:lnTo>
                    <a:lnTo>
                      <a:pt x="2486" y="1228"/>
                    </a:lnTo>
                    <a:lnTo>
                      <a:pt x="2488" y="1226"/>
                    </a:lnTo>
                    <a:lnTo>
                      <a:pt x="2492" y="1220"/>
                    </a:lnTo>
                    <a:lnTo>
                      <a:pt x="2496" y="1214"/>
                    </a:lnTo>
                    <a:lnTo>
                      <a:pt x="2502" y="1210"/>
                    </a:lnTo>
                    <a:lnTo>
                      <a:pt x="2508" y="1208"/>
                    </a:lnTo>
                    <a:lnTo>
                      <a:pt x="2520" y="1198"/>
                    </a:lnTo>
                    <a:lnTo>
                      <a:pt x="2528" y="1190"/>
                    </a:lnTo>
                    <a:lnTo>
                      <a:pt x="2530" y="1188"/>
                    </a:lnTo>
                    <a:lnTo>
                      <a:pt x="2530" y="1186"/>
                    </a:lnTo>
                    <a:lnTo>
                      <a:pt x="2528" y="1184"/>
                    </a:lnTo>
                    <a:lnTo>
                      <a:pt x="2526" y="1184"/>
                    </a:lnTo>
                    <a:lnTo>
                      <a:pt x="2522" y="1184"/>
                    </a:lnTo>
                    <a:lnTo>
                      <a:pt x="2506" y="1182"/>
                    </a:lnTo>
                    <a:lnTo>
                      <a:pt x="2492" y="1178"/>
                    </a:lnTo>
                    <a:lnTo>
                      <a:pt x="2478" y="1170"/>
                    </a:lnTo>
                    <a:lnTo>
                      <a:pt x="2472" y="1168"/>
                    </a:lnTo>
                    <a:lnTo>
                      <a:pt x="2466" y="1168"/>
                    </a:lnTo>
                    <a:lnTo>
                      <a:pt x="2460" y="1170"/>
                    </a:lnTo>
                    <a:close/>
                    <a:moveTo>
                      <a:pt x="2438" y="1284"/>
                    </a:moveTo>
                    <a:lnTo>
                      <a:pt x="2438" y="1284"/>
                    </a:lnTo>
                    <a:lnTo>
                      <a:pt x="2432" y="1300"/>
                    </a:lnTo>
                    <a:lnTo>
                      <a:pt x="2430" y="1304"/>
                    </a:lnTo>
                    <a:lnTo>
                      <a:pt x="2426" y="1310"/>
                    </a:lnTo>
                    <a:lnTo>
                      <a:pt x="2420" y="1316"/>
                    </a:lnTo>
                    <a:lnTo>
                      <a:pt x="2414" y="1318"/>
                    </a:lnTo>
                    <a:lnTo>
                      <a:pt x="2400" y="1326"/>
                    </a:lnTo>
                    <a:lnTo>
                      <a:pt x="2374" y="1346"/>
                    </a:lnTo>
                    <a:lnTo>
                      <a:pt x="2368" y="1350"/>
                    </a:lnTo>
                    <a:lnTo>
                      <a:pt x="2360" y="1350"/>
                    </a:lnTo>
                    <a:lnTo>
                      <a:pt x="2356" y="1350"/>
                    </a:lnTo>
                    <a:lnTo>
                      <a:pt x="2340" y="1354"/>
                    </a:lnTo>
                    <a:lnTo>
                      <a:pt x="2326" y="1358"/>
                    </a:lnTo>
                    <a:lnTo>
                      <a:pt x="2320" y="1362"/>
                    </a:lnTo>
                    <a:lnTo>
                      <a:pt x="2318" y="1366"/>
                    </a:lnTo>
                    <a:lnTo>
                      <a:pt x="2322" y="1378"/>
                    </a:lnTo>
                    <a:lnTo>
                      <a:pt x="2326" y="1392"/>
                    </a:lnTo>
                    <a:lnTo>
                      <a:pt x="2328" y="1394"/>
                    </a:lnTo>
                    <a:lnTo>
                      <a:pt x="2330" y="1396"/>
                    </a:lnTo>
                    <a:lnTo>
                      <a:pt x="2332" y="1396"/>
                    </a:lnTo>
                    <a:lnTo>
                      <a:pt x="2334" y="1394"/>
                    </a:lnTo>
                    <a:lnTo>
                      <a:pt x="2342" y="1386"/>
                    </a:lnTo>
                    <a:lnTo>
                      <a:pt x="2348" y="1382"/>
                    </a:lnTo>
                    <a:lnTo>
                      <a:pt x="2354" y="1380"/>
                    </a:lnTo>
                    <a:lnTo>
                      <a:pt x="2358" y="1378"/>
                    </a:lnTo>
                    <a:lnTo>
                      <a:pt x="2362" y="1376"/>
                    </a:lnTo>
                    <a:lnTo>
                      <a:pt x="2366" y="1374"/>
                    </a:lnTo>
                    <a:lnTo>
                      <a:pt x="2368" y="1376"/>
                    </a:lnTo>
                    <a:lnTo>
                      <a:pt x="2370" y="1376"/>
                    </a:lnTo>
                    <a:lnTo>
                      <a:pt x="2374" y="1374"/>
                    </a:lnTo>
                    <a:lnTo>
                      <a:pt x="2382" y="1366"/>
                    </a:lnTo>
                    <a:lnTo>
                      <a:pt x="2388" y="1362"/>
                    </a:lnTo>
                    <a:lnTo>
                      <a:pt x="2392" y="1360"/>
                    </a:lnTo>
                    <a:lnTo>
                      <a:pt x="2404" y="1360"/>
                    </a:lnTo>
                    <a:lnTo>
                      <a:pt x="2408" y="1360"/>
                    </a:lnTo>
                    <a:lnTo>
                      <a:pt x="2422" y="1360"/>
                    </a:lnTo>
                    <a:lnTo>
                      <a:pt x="2432" y="1360"/>
                    </a:lnTo>
                    <a:lnTo>
                      <a:pt x="2436" y="1360"/>
                    </a:lnTo>
                    <a:lnTo>
                      <a:pt x="2440" y="1356"/>
                    </a:lnTo>
                    <a:lnTo>
                      <a:pt x="2444" y="1350"/>
                    </a:lnTo>
                    <a:lnTo>
                      <a:pt x="2446" y="1342"/>
                    </a:lnTo>
                    <a:lnTo>
                      <a:pt x="2446" y="1330"/>
                    </a:lnTo>
                    <a:lnTo>
                      <a:pt x="2446" y="1322"/>
                    </a:lnTo>
                    <a:lnTo>
                      <a:pt x="2450" y="1314"/>
                    </a:lnTo>
                    <a:lnTo>
                      <a:pt x="2452" y="1308"/>
                    </a:lnTo>
                    <a:lnTo>
                      <a:pt x="2458" y="1294"/>
                    </a:lnTo>
                    <a:lnTo>
                      <a:pt x="2462" y="1280"/>
                    </a:lnTo>
                    <a:lnTo>
                      <a:pt x="2464" y="1272"/>
                    </a:lnTo>
                    <a:lnTo>
                      <a:pt x="2460" y="1266"/>
                    </a:lnTo>
                    <a:lnTo>
                      <a:pt x="2450" y="1250"/>
                    </a:lnTo>
                    <a:lnTo>
                      <a:pt x="2448" y="1246"/>
                    </a:lnTo>
                    <a:lnTo>
                      <a:pt x="2446" y="1246"/>
                    </a:lnTo>
                    <a:lnTo>
                      <a:pt x="2446" y="1248"/>
                    </a:lnTo>
                    <a:lnTo>
                      <a:pt x="2444" y="1260"/>
                    </a:lnTo>
                    <a:lnTo>
                      <a:pt x="2438" y="1284"/>
                    </a:lnTo>
                    <a:close/>
                  </a:path>
                </a:pathLst>
              </a:custGeom>
              <a:grpFill/>
              <a:ln w="9525">
                <a:noFill/>
                <a:round/>
                <a:headEnd/>
                <a:tailEnd/>
              </a:ln>
            </p:spPr>
            <p:txBody>
              <a:bodyPr/>
              <a:lstStyle/>
              <a:p>
                <a:endParaRPr lang="en-GB">
                  <a:solidFill>
                    <a:prstClr val="black"/>
                  </a:solidFill>
                </a:endParaRPr>
              </a:p>
            </p:txBody>
          </p:sp>
          <p:sp>
            <p:nvSpPr>
              <p:cNvPr id="5" name="Freeform 4"/>
              <p:cNvSpPr>
                <a:spLocks noEditPoints="1"/>
              </p:cNvSpPr>
              <p:nvPr/>
            </p:nvSpPr>
            <p:spPr bwMode="auto">
              <a:xfrm>
                <a:off x="0" y="753"/>
                <a:ext cx="2211" cy="3018"/>
              </a:xfrm>
              <a:custGeom>
                <a:avLst/>
                <a:gdLst>
                  <a:gd name="T0" fmla="*/ 1757 w 2211"/>
                  <a:gd name="T1" fmla="*/ 431 h 3018"/>
                  <a:gd name="T2" fmla="*/ 1780 w 2211"/>
                  <a:gd name="T3" fmla="*/ 502 h 3018"/>
                  <a:gd name="T4" fmla="*/ 1792 w 2211"/>
                  <a:gd name="T5" fmla="*/ 608 h 3018"/>
                  <a:gd name="T6" fmla="*/ 1954 w 2211"/>
                  <a:gd name="T7" fmla="*/ 711 h 3018"/>
                  <a:gd name="T8" fmla="*/ 2035 w 2211"/>
                  <a:gd name="T9" fmla="*/ 540 h 3018"/>
                  <a:gd name="T10" fmla="*/ 2203 w 2211"/>
                  <a:gd name="T11" fmla="*/ 366 h 3018"/>
                  <a:gd name="T12" fmla="*/ 2188 w 2211"/>
                  <a:gd name="T13" fmla="*/ 325 h 3018"/>
                  <a:gd name="T14" fmla="*/ 2153 w 2211"/>
                  <a:gd name="T15" fmla="*/ 272 h 3018"/>
                  <a:gd name="T16" fmla="*/ 2085 w 2211"/>
                  <a:gd name="T17" fmla="*/ 202 h 3018"/>
                  <a:gd name="T18" fmla="*/ 2002 w 2211"/>
                  <a:gd name="T19" fmla="*/ 129 h 3018"/>
                  <a:gd name="T20" fmla="*/ 1934 w 2211"/>
                  <a:gd name="T21" fmla="*/ 108 h 3018"/>
                  <a:gd name="T22" fmla="*/ 1737 w 2211"/>
                  <a:gd name="T23" fmla="*/ 207 h 3018"/>
                  <a:gd name="T24" fmla="*/ 1288 w 2211"/>
                  <a:gd name="T25" fmla="*/ 159 h 3018"/>
                  <a:gd name="T26" fmla="*/ 1303 w 2211"/>
                  <a:gd name="T27" fmla="*/ 194 h 3018"/>
                  <a:gd name="T28" fmla="*/ 1356 w 2211"/>
                  <a:gd name="T29" fmla="*/ 207 h 3018"/>
                  <a:gd name="T30" fmla="*/ 1364 w 2211"/>
                  <a:gd name="T31" fmla="*/ 156 h 3018"/>
                  <a:gd name="T32" fmla="*/ 1374 w 2211"/>
                  <a:gd name="T33" fmla="*/ 66 h 3018"/>
                  <a:gd name="T34" fmla="*/ 1361 w 2211"/>
                  <a:gd name="T35" fmla="*/ 3 h 3018"/>
                  <a:gd name="T36" fmla="*/ 1319 w 2211"/>
                  <a:gd name="T37" fmla="*/ 13 h 3018"/>
                  <a:gd name="T38" fmla="*/ 1266 w 2211"/>
                  <a:gd name="T39" fmla="*/ 58 h 3018"/>
                  <a:gd name="T40" fmla="*/ 1248 w 2211"/>
                  <a:gd name="T41" fmla="*/ 81 h 3018"/>
                  <a:gd name="T42" fmla="*/ 1253 w 2211"/>
                  <a:gd name="T43" fmla="*/ 144 h 3018"/>
                  <a:gd name="T44" fmla="*/ 1268 w 2211"/>
                  <a:gd name="T45" fmla="*/ 227 h 3018"/>
                  <a:gd name="T46" fmla="*/ 1379 w 2211"/>
                  <a:gd name="T47" fmla="*/ 252 h 3018"/>
                  <a:gd name="T48" fmla="*/ 1271 w 2211"/>
                  <a:gd name="T49" fmla="*/ 217 h 3018"/>
                  <a:gd name="T50" fmla="*/ 1172 w 2211"/>
                  <a:gd name="T51" fmla="*/ 1629 h 3018"/>
                  <a:gd name="T52" fmla="*/ 1677 w 2211"/>
                  <a:gd name="T53" fmla="*/ 1170 h 3018"/>
                  <a:gd name="T54" fmla="*/ 1500 w 2211"/>
                  <a:gd name="T55" fmla="*/ 703 h 3018"/>
                  <a:gd name="T56" fmla="*/ 1437 w 2211"/>
                  <a:gd name="T57" fmla="*/ 376 h 3018"/>
                  <a:gd name="T58" fmla="*/ 1520 w 2211"/>
                  <a:gd name="T59" fmla="*/ 509 h 3018"/>
                  <a:gd name="T60" fmla="*/ 1606 w 2211"/>
                  <a:gd name="T61" fmla="*/ 540 h 3018"/>
                  <a:gd name="T62" fmla="*/ 1674 w 2211"/>
                  <a:gd name="T63" fmla="*/ 527 h 3018"/>
                  <a:gd name="T64" fmla="*/ 1694 w 2211"/>
                  <a:gd name="T65" fmla="*/ 502 h 3018"/>
                  <a:gd name="T66" fmla="*/ 1659 w 2211"/>
                  <a:gd name="T67" fmla="*/ 446 h 3018"/>
                  <a:gd name="T68" fmla="*/ 1634 w 2211"/>
                  <a:gd name="T69" fmla="*/ 388 h 3018"/>
                  <a:gd name="T70" fmla="*/ 1553 w 2211"/>
                  <a:gd name="T71" fmla="*/ 345 h 3018"/>
                  <a:gd name="T72" fmla="*/ 1442 w 2211"/>
                  <a:gd name="T73" fmla="*/ 300 h 3018"/>
                  <a:gd name="T74" fmla="*/ 1341 w 2211"/>
                  <a:gd name="T75" fmla="*/ 330 h 3018"/>
                  <a:gd name="T76" fmla="*/ 1319 w 2211"/>
                  <a:gd name="T77" fmla="*/ 386 h 3018"/>
                  <a:gd name="T78" fmla="*/ 1182 w 2211"/>
                  <a:gd name="T79" fmla="*/ 424 h 3018"/>
                  <a:gd name="T80" fmla="*/ 1172 w 2211"/>
                  <a:gd name="T81" fmla="*/ 308 h 3018"/>
                  <a:gd name="T82" fmla="*/ 1112 w 2211"/>
                  <a:gd name="T83" fmla="*/ 315 h 3018"/>
                  <a:gd name="T84" fmla="*/ 1024 w 2211"/>
                  <a:gd name="T85" fmla="*/ 333 h 3018"/>
                  <a:gd name="T86" fmla="*/ 1034 w 2211"/>
                  <a:gd name="T87" fmla="*/ 383 h 3018"/>
                  <a:gd name="T88" fmla="*/ 1129 w 2211"/>
                  <a:gd name="T89" fmla="*/ 429 h 3018"/>
                  <a:gd name="T90" fmla="*/ 451 w 2211"/>
                  <a:gd name="T91" fmla="*/ 378 h 3018"/>
                  <a:gd name="T92" fmla="*/ 156 w 2211"/>
                  <a:gd name="T93" fmla="*/ 840 h 3018"/>
                  <a:gd name="T94" fmla="*/ 837 w 2211"/>
                  <a:gd name="T95" fmla="*/ 1417 h 3018"/>
                  <a:gd name="T96" fmla="*/ 1256 w 2211"/>
                  <a:gd name="T97" fmla="*/ 1755 h 3018"/>
                  <a:gd name="T98" fmla="*/ 1629 w 2211"/>
                  <a:gd name="T99" fmla="*/ 1679 h 3018"/>
                  <a:gd name="T100" fmla="*/ 1553 w 2211"/>
                  <a:gd name="T101" fmla="*/ 1654 h 3018"/>
                  <a:gd name="T102" fmla="*/ 1414 w 2211"/>
                  <a:gd name="T103" fmla="*/ 1851 h 3018"/>
                  <a:gd name="T104" fmla="*/ 1891 w 2211"/>
                  <a:gd name="T105" fmla="*/ 1893 h 3018"/>
                  <a:gd name="T106" fmla="*/ 1591 w 2211"/>
                  <a:gd name="T107" fmla="*/ 1795 h 3018"/>
                  <a:gd name="T108" fmla="*/ 1435 w 2211"/>
                  <a:gd name="T109" fmla="*/ 2057 h 3018"/>
                  <a:gd name="T110" fmla="*/ 1629 w 2211"/>
                  <a:gd name="T111" fmla="*/ 2524 h 3018"/>
                  <a:gd name="T112" fmla="*/ 1740 w 2211"/>
                  <a:gd name="T113" fmla="*/ 2741 h 3018"/>
                  <a:gd name="T114" fmla="*/ 2110 w 2211"/>
                  <a:gd name="T115" fmla="*/ 2342 h 3018"/>
                  <a:gd name="T116" fmla="*/ 1472 w 2211"/>
                  <a:gd name="T117" fmla="*/ 562 h 3018"/>
                  <a:gd name="T118" fmla="*/ 1394 w 2211"/>
                  <a:gd name="T119" fmla="*/ 577 h 3018"/>
                  <a:gd name="T120" fmla="*/ 978 w 2211"/>
                  <a:gd name="T121" fmla="*/ 338 h 3018"/>
                  <a:gd name="T122" fmla="*/ 1039 w 2211"/>
                  <a:gd name="T123" fmla="*/ 250 h 30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211"/>
                  <a:gd name="T187" fmla="*/ 0 h 3018"/>
                  <a:gd name="T188" fmla="*/ 2211 w 2211"/>
                  <a:gd name="T189" fmla="*/ 3018 h 301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211" h="3018">
                    <a:moveTo>
                      <a:pt x="1636" y="295"/>
                    </a:moveTo>
                    <a:lnTo>
                      <a:pt x="1639" y="300"/>
                    </a:lnTo>
                    <a:lnTo>
                      <a:pt x="1639" y="303"/>
                    </a:lnTo>
                    <a:lnTo>
                      <a:pt x="1639" y="308"/>
                    </a:lnTo>
                    <a:lnTo>
                      <a:pt x="1636" y="310"/>
                    </a:lnTo>
                    <a:lnTo>
                      <a:pt x="1636" y="313"/>
                    </a:lnTo>
                    <a:lnTo>
                      <a:pt x="1634" y="315"/>
                    </a:lnTo>
                    <a:lnTo>
                      <a:pt x="1636" y="320"/>
                    </a:lnTo>
                    <a:lnTo>
                      <a:pt x="1636" y="323"/>
                    </a:lnTo>
                    <a:lnTo>
                      <a:pt x="1641" y="328"/>
                    </a:lnTo>
                    <a:lnTo>
                      <a:pt x="1644" y="333"/>
                    </a:lnTo>
                    <a:lnTo>
                      <a:pt x="1649" y="335"/>
                    </a:lnTo>
                    <a:lnTo>
                      <a:pt x="1651" y="338"/>
                    </a:lnTo>
                    <a:lnTo>
                      <a:pt x="1656" y="340"/>
                    </a:lnTo>
                    <a:lnTo>
                      <a:pt x="1664" y="340"/>
                    </a:lnTo>
                    <a:lnTo>
                      <a:pt x="1669" y="340"/>
                    </a:lnTo>
                    <a:lnTo>
                      <a:pt x="1679" y="340"/>
                    </a:lnTo>
                    <a:lnTo>
                      <a:pt x="1687" y="338"/>
                    </a:lnTo>
                    <a:lnTo>
                      <a:pt x="1697" y="338"/>
                    </a:lnTo>
                    <a:lnTo>
                      <a:pt x="1704" y="338"/>
                    </a:lnTo>
                    <a:lnTo>
                      <a:pt x="1712" y="338"/>
                    </a:lnTo>
                    <a:lnTo>
                      <a:pt x="1719" y="340"/>
                    </a:lnTo>
                    <a:lnTo>
                      <a:pt x="1724" y="343"/>
                    </a:lnTo>
                    <a:lnTo>
                      <a:pt x="1729" y="348"/>
                    </a:lnTo>
                    <a:lnTo>
                      <a:pt x="1732" y="356"/>
                    </a:lnTo>
                    <a:lnTo>
                      <a:pt x="1737" y="363"/>
                    </a:lnTo>
                    <a:lnTo>
                      <a:pt x="1740" y="368"/>
                    </a:lnTo>
                    <a:lnTo>
                      <a:pt x="1745" y="373"/>
                    </a:lnTo>
                    <a:lnTo>
                      <a:pt x="1750" y="378"/>
                    </a:lnTo>
                    <a:lnTo>
                      <a:pt x="1752" y="386"/>
                    </a:lnTo>
                    <a:lnTo>
                      <a:pt x="1757" y="391"/>
                    </a:lnTo>
                    <a:lnTo>
                      <a:pt x="1760" y="401"/>
                    </a:lnTo>
                    <a:lnTo>
                      <a:pt x="1760" y="411"/>
                    </a:lnTo>
                    <a:lnTo>
                      <a:pt x="1760" y="424"/>
                    </a:lnTo>
                    <a:lnTo>
                      <a:pt x="1757" y="431"/>
                    </a:lnTo>
                    <a:lnTo>
                      <a:pt x="1757" y="439"/>
                    </a:lnTo>
                    <a:lnTo>
                      <a:pt x="1757" y="444"/>
                    </a:lnTo>
                    <a:lnTo>
                      <a:pt x="1757" y="449"/>
                    </a:lnTo>
                    <a:lnTo>
                      <a:pt x="1757" y="451"/>
                    </a:lnTo>
                    <a:lnTo>
                      <a:pt x="1760" y="451"/>
                    </a:lnTo>
                    <a:lnTo>
                      <a:pt x="1765" y="454"/>
                    </a:lnTo>
                    <a:lnTo>
                      <a:pt x="1770" y="454"/>
                    </a:lnTo>
                    <a:lnTo>
                      <a:pt x="1775" y="454"/>
                    </a:lnTo>
                    <a:lnTo>
                      <a:pt x="1777" y="456"/>
                    </a:lnTo>
                    <a:lnTo>
                      <a:pt x="1782" y="456"/>
                    </a:lnTo>
                    <a:lnTo>
                      <a:pt x="1782" y="459"/>
                    </a:lnTo>
                    <a:lnTo>
                      <a:pt x="1782" y="461"/>
                    </a:lnTo>
                    <a:lnTo>
                      <a:pt x="1780" y="464"/>
                    </a:lnTo>
                    <a:lnTo>
                      <a:pt x="1772" y="464"/>
                    </a:lnTo>
                    <a:lnTo>
                      <a:pt x="1767" y="466"/>
                    </a:lnTo>
                    <a:lnTo>
                      <a:pt x="1765" y="469"/>
                    </a:lnTo>
                    <a:lnTo>
                      <a:pt x="1765" y="471"/>
                    </a:lnTo>
                    <a:lnTo>
                      <a:pt x="1767" y="471"/>
                    </a:lnTo>
                    <a:lnTo>
                      <a:pt x="1770" y="474"/>
                    </a:lnTo>
                    <a:lnTo>
                      <a:pt x="1775" y="477"/>
                    </a:lnTo>
                    <a:lnTo>
                      <a:pt x="1777" y="477"/>
                    </a:lnTo>
                    <a:lnTo>
                      <a:pt x="1775" y="477"/>
                    </a:lnTo>
                    <a:lnTo>
                      <a:pt x="1770" y="477"/>
                    </a:lnTo>
                    <a:lnTo>
                      <a:pt x="1765" y="479"/>
                    </a:lnTo>
                    <a:lnTo>
                      <a:pt x="1762" y="482"/>
                    </a:lnTo>
                    <a:lnTo>
                      <a:pt x="1757" y="484"/>
                    </a:lnTo>
                    <a:lnTo>
                      <a:pt x="1755" y="487"/>
                    </a:lnTo>
                    <a:lnTo>
                      <a:pt x="1755" y="489"/>
                    </a:lnTo>
                    <a:lnTo>
                      <a:pt x="1757" y="494"/>
                    </a:lnTo>
                    <a:lnTo>
                      <a:pt x="1762" y="497"/>
                    </a:lnTo>
                    <a:lnTo>
                      <a:pt x="1767" y="499"/>
                    </a:lnTo>
                    <a:lnTo>
                      <a:pt x="1772" y="502"/>
                    </a:lnTo>
                    <a:lnTo>
                      <a:pt x="1780" y="502"/>
                    </a:lnTo>
                    <a:lnTo>
                      <a:pt x="1785" y="502"/>
                    </a:lnTo>
                    <a:lnTo>
                      <a:pt x="1790" y="499"/>
                    </a:lnTo>
                    <a:lnTo>
                      <a:pt x="1792" y="497"/>
                    </a:lnTo>
                    <a:lnTo>
                      <a:pt x="1795" y="494"/>
                    </a:lnTo>
                    <a:lnTo>
                      <a:pt x="1798" y="492"/>
                    </a:lnTo>
                    <a:lnTo>
                      <a:pt x="1800" y="489"/>
                    </a:lnTo>
                    <a:lnTo>
                      <a:pt x="1800" y="487"/>
                    </a:lnTo>
                    <a:lnTo>
                      <a:pt x="1803" y="484"/>
                    </a:lnTo>
                    <a:lnTo>
                      <a:pt x="1805" y="484"/>
                    </a:lnTo>
                    <a:lnTo>
                      <a:pt x="1808" y="484"/>
                    </a:lnTo>
                    <a:lnTo>
                      <a:pt x="1810" y="482"/>
                    </a:lnTo>
                    <a:lnTo>
                      <a:pt x="1815" y="487"/>
                    </a:lnTo>
                    <a:lnTo>
                      <a:pt x="1815" y="494"/>
                    </a:lnTo>
                    <a:lnTo>
                      <a:pt x="1815" y="504"/>
                    </a:lnTo>
                    <a:lnTo>
                      <a:pt x="1813" y="512"/>
                    </a:lnTo>
                    <a:lnTo>
                      <a:pt x="1810" y="514"/>
                    </a:lnTo>
                    <a:lnTo>
                      <a:pt x="1805" y="514"/>
                    </a:lnTo>
                    <a:lnTo>
                      <a:pt x="1803" y="517"/>
                    </a:lnTo>
                    <a:lnTo>
                      <a:pt x="1798" y="519"/>
                    </a:lnTo>
                    <a:lnTo>
                      <a:pt x="1792" y="522"/>
                    </a:lnTo>
                    <a:lnTo>
                      <a:pt x="1787" y="527"/>
                    </a:lnTo>
                    <a:lnTo>
                      <a:pt x="1785" y="529"/>
                    </a:lnTo>
                    <a:lnTo>
                      <a:pt x="1780" y="532"/>
                    </a:lnTo>
                    <a:lnTo>
                      <a:pt x="1777" y="537"/>
                    </a:lnTo>
                    <a:lnTo>
                      <a:pt x="1777" y="545"/>
                    </a:lnTo>
                    <a:lnTo>
                      <a:pt x="1775" y="555"/>
                    </a:lnTo>
                    <a:lnTo>
                      <a:pt x="1772" y="565"/>
                    </a:lnTo>
                    <a:lnTo>
                      <a:pt x="1772" y="572"/>
                    </a:lnTo>
                    <a:lnTo>
                      <a:pt x="1772" y="582"/>
                    </a:lnTo>
                    <a:lnTo>
                      <a:pt x="1775" y="587"/>
                    </a:lnTo>
                    <a:lnTo>
                      <a:pt x="1775" y="593"/>
                    </a:lnTo>
                    <a:lnTo>
                      <a:pt x="1777" y="598"/>
                    </a:lnTo>
                    <a:lnTo>
                      <a:pt x="1782" y="600"/>
                    </a:lnTo>
                    <a:lnTo>
                      <a:pt x="1787" y="605"/>
                    </a:lnTo>
                    <a:lnTo>
                      <a:pt x="1792" y="608"/>
                    </a:lnTo>
                    <a:lnTo>
                      <a:pt x="1795" y="613"/>
                    </a:lnTo>
                    <a:lnTo>
                      <a:pt x="1800" y="618"/>
                    </a:lnTo>
                    <a:lnTo>
                      <a:pt x="1803" y="625"/>
                    </a:lnTo>
                    <a:lnTo>
                      <a:pt x="1803" y="630"/>
                    </a:lnTo>
                    <a:lnTo>
                      <a:pt x="1803" y="638"/>
                    </a:lnTo>
                    <a:lnTo>
                      <a:pt x="1805" y="643"/>
                    </a:lnTo>
                    <a:lnTo>
                      <a:pt x="1810" y="648"/>
                    </a:lnTo>
                    <a:lnTo>
                      <a:pt x="1815" y="653"/>
                    </a:lnTo>
                    <a:lnTo>
                      <a:pt x="1820" y="658"/>
                    </a:lnTo>
                    <a:lnTo>
                      <a:pt x="1825" y="661"/>
                    </a:lnTo>
                    <a:lnTo>
                      <a:pt x="1833" y="666"/>
                    </a:lnTo>
                    <a:lnTo>
                      <a:pt x="1838" y="671"/>
                    </a:lnTo>
                    <a:lnTo>
                      <a:pt x="1843" y="673"/>
                    </a:lnTo>
                    <a:lnTo>
                      <a:pt x="1848" y="678"/>
                    </a:lnTo>
                    <a:lnTo>
                      <a:pt x="1856" y="683"/>
                    </a:lnTo>
                    <a:lnTo>
                      <a:pt x="1863" y="691"/>
                    </a:lnTo>
                    <a:lnTo>
                      <a:pt x="1871" y="693"/>
                    </a:lnTo>
                    <a:lnTo>
                      <a:pt x="1881" y="698"/>
                    </a:lnTo>
                    <a:lnTo>
                      <a:pt x="1888" y="698"/>
                    </a:lnTo>
                    <a:lnTo>
                      <a:pt x="1896" y="698"/>
                    </a:lnTo>
                    <a:lnTo>
                      <a:pt x="1903" y="696"/>
                    </a:lnTo>
                    <a:lnTo>
                      <a:pt x="1908" y="696"/>
                    </a:lnTo>
                    <a:lnTo>
                      <a:pt x="1914" y="696"/>
                    </a:lnTo>
                    <a:lnTo>
                      <a:pt x="1919" y="696"/>
                    </a:lnTo>
                    <a:lnTo>
                      <a:pt x="1924" y="698"/>
                    </a:lnTo>
                    <a:lnTo>
                      <a:pt x="1926" y="701"/>
                    </a:lnTo>
                    <a:lnTo>
                      <a:pt x="1929" y="703"/>
                    </a:lnTo>
                    <a:lnTo>
                      <a:pt x="1931" y="706"/>
                    </a:lnTo>
                    <a:lnTo>
                      <a:pt x="1931" y="708"/>
                    </a:lnTo>
                    <a:lnTo>
                      <a:pt x="1934" y="708"/>
                    </a:lnTo>
                    <a:lnTo>
                      <a:pt x="1936" y="711"/>
                    </a:lnTo>
                    <a:lnTo>
                      <a:pt x="1939" y="711"/>
                    </a:lnTo>
                    <a:lnTo>
                      <a:pt x="1944" y="711"/>
                    </a:lnTo>
                    <a:lnTo>
                      <a:pt x="1949" y="711"/>
                    </a:lnTo>
                    <a:lnTo>
                      <a:pt x="1954" y="711"/>
                    </a:lnTo>
                    <a:lnTo>
                      <a:pt x="1956" y="711"/>
                    </a:lnTo>
                    <a:lnTo>
                      <a:pt x="1964" y="708"/>
                    </a:lnTo>
                    <a:lnTo>
                      <a:pt x="1966" y="708"/>
                    </a:lnTo>
                    <a:lnTo>
                      <a:pt x="1971" y="706"/>
                    </a:lnTo>
                    <a:lnTo>
                      <a:pt x="1977" y="703"/>
                    </a:lnTo>
                    <a:lnTo>
                      <a:pt x="1979" y="701"/>
                    </a:lnTo>
                    <a:lnTo>
                      <a:pt x="1982" y="698"/>
                    </a:lnTo>
                    <a:lnTo>
                      <a:pt x="1984" y="693"/>
                    </a:lnTo>
                    <a:lnTo>
                      <a:pt x="1984" y="691"/>
                    </a:lnTo>
                    <a:lnTo>
                      <a:pt x="1984" y="681"/>
                    </a:lnTo>
                    <a:lnTo>
                      <a:pt x="1984" y="673"/>
                    </a:lnTo>
                    <a:lnTo>
                      <a:pt x="1984" y="668"/>
                    </a:lnTo>
                    <a:lnTo>
                      <a:pt x="1984" y="666"/>
                    </a:lnTo>
                    <a:lnTo>
                      <a:pt x="1984" y="661"/>
                    </a:lnTo>
                    <a:lnTo>
                      <a:pt x="1987" y="658"/>
                    </a:lnTo>
                    <a:lnTo>
                      <a:pt x="1989" y="656"/>
                    </a:lnTo>
                    <a:lnTo>
                      <a:pt x="1992" y="653"/>
                    </a:lnTo>
                    <a:lnTo>
                      <a:pt x="1994" y="648"/>
                    </a:lnTo>
                    <a:lnTo>
                      <a:pt x="1992" y="640"/>
                    </a:lnTo>
                    <a:lnTo>
                      <a:pt x="1989" y="633"/>
                    </a:lnTo>
                    <a:lnTo>
                      <a:pt x="1989" y="628"/>
                    </a:lnTo>
                    <a:lnTo>
                      <a:pt x="1992" y="625"/>
                    </a:lnTo>
                    <a:lnTo>
                      <a:pt x="1994" y="620"/>
                    </a:lnTo>
                    <a:lnTo>
                      <a:pt x="1999" y="615"/>
                    </a:lnTo>
                    <a:lnTo>
                      <a:pt x="2004" y="608"/>
                    </a:lnTo>
                    <a:lnTo>
                      <a:pt x="2007" y="600"/>
                    </a:lnTo>
                    <a:lnTo>
                      <a:pt x="2009" y="593"/>
                    </a:lnTo>
                    <a:lnTo>
                      <a:pt x="2012" y="585"/>
                    </a:lnTo>
                    <a:lnTo>
                      <a:pt x="2009" y="580"/>
                    </a:lnTo>
                    <a:lnTo>
                      <a:pt x="2009" y="572"/>
                    </a:lnTo>
                    <a:lnTo>
                      <a:pt x="2012" y="565"/>
                    </a:lnTo>
                    <a:lnTo>
                      <a:pt x="2014" y="560"/>
                    </a:lnTo>
                    <a:lnTo>
                      <a:pt x="2022" y="552"/>
                    </a:lnTo>
                    <a:lnTo>
                      <a:pt x="2027" y="545"/>
                    </a:lnTo>
                    <a:lnTo>
                      <a:pt x="2035" y="540"/>
                    </a:lnTo>
                    <a:lnTo>
                      <a:pt x="2042" y="535"/>
                    </a:lnTo>
                    <a:lnTo>
                      <a:pt x="2047" y="532"/>
                    </a:lnTo>
                    <a:lnTo>
                      <a:pt x="2052" y="529"/>
                    </a:lnTo>
                    <a:lnTo>
                      <a:pt x="2057" y="527"/>
                    </a:lnTo>
                    <a:lnTo>
                      <a:pt x="2065" y="524"/>
                    </a:lnTo>
                    <a:lnTo>
                      <a:pt x="2072" y="517"/>
                    </a:lnTo>
                    <a:lnTo>
                      <a:pt x="2080" y="512"/>
                    </a:lnTo>
                    <a:lnTo>
                      <a:pt x="2087" y="502"/>
                    </a:lnTo>
                    <a:lnTo>
                      <a:pt x="2093" y="494"/>
                    </a:lnTo>
                    <a:lnTo>
                      <a:pt x="2098" y="484"/>
                    </a:lnTo>
                    <a:lnTo>
                      <a:pt x="2100" y="474"/>
                    </a:lnTo>
                    <a:lnTo>
                      <a:pt x="2105" y="466"/>
                    </a:lnTo>
                    <a:lnTo>
                      <a:pt x="2108" y="461"/>
                    </a:lnTo>
                    <a:lnTo>
                      <a:pt x="2108" y="456"/>
                    </a:lnTo>
                    <a:lnTo>
                      <a:pt x="2113" y="454"/>
                    </a:lnTo>
                    <a:lnTo>
                      <a:pt x="2118" y="451"/>
                    </a:lnTo>
                    <a:lnTo>
                      <a:pt x="2123" y="449"/>
                    </a:lnTo>
                    <a:lnTo>
                      <a:pt x="2125" y="446"/>
                    </a:lnTo>
                    <a:lnTo>
                      <a:pt x="2130" y="444"/>
                    </a:lnTo>
                    <a:lnTo>
                      <a:pt x="2135" y="439"/>
                    </a:lnTo>
                    <a:lnTo>
                      <a:pt x="2140" y="434"/>
                    </a:lnTo>
                    <a:lnTo>
                      <a:pt x="2148" y="429"/>
                    </a:lnTo>
                    <a:lnTo>
                      <a:pt x="2156" y="424"/>
                    </a:lnTo>
                    <a:lnTo>
                      <a:pt x="2163" y="416"/>
                    </a:lnTo>
                    <a:lnTo>
                      <a:pt x="2171" y="411"/>
                    </a:lnTo>
                    <a:lnTo>
                      <a:pt x="2176" y="403"/>
                    </a:lnTo>
                    <a:lnTo>
                      <a:pt x="2183" y="396"/>
                    </a:lnTo>
                    <a:lnTo>
                      <a:pt x="2191" y="391"/>
                    </a:lnTo>
                    <a:lnTo>
                      <a:pt x="2196" y="386"/>
                    </a:lnTo>
                    <a:lnTo>
                      <a:pt x="2198" y="378"/>
                    </a:lnTo>
                    <a:lnTo>
                      <a:pt x="2203" y="376"/>
                    </a:lnTo>
                    <a:lnTo>
                      <a:pt x="2203" y="371"/>
                    </a:lnTo>
                    <a:lnTo>
                      <a:pt x="2206" y="368"/>
                    </a:lnTo>
                    <a:lnTo>
                      <a:pt x="2203" y="366"/>
                    </a:lnTo>
                    <a:lnTo>
                      <a:pt x="2196" y="363"/>
                    </a:lnTo>
                    <a:lnTo>
                      <a:pt x="2188" y="363"/>
                    </a:lnTo>
                    <a:lnTo>
                      <a:pt x="2178" y="366"/>
                    </a:lnTo>
                    <a:lnTo>
                      <a:pt x="2168" y="368"/>
                    </a:lnTo>
                    <a:lnTo>
                      <a:pt x="2161" y="371"/>
                    </a:lnTo>
                    <a:lnTo>
                      <a:pt x="2150" y="376"/>
                    </a:lnTo>
                    <a:lnTo>
                      <a:pt x="2143" y="381"/>
                    </a:lnTo>
                    <a:lnTo>
                      <a:pt x="2140" y="383"/>
                    </a:lnTo>
                    <a:lnTo>
                      <a:pt x="2140" y="381"/>
                    </a:lnTo>
                    <a:lnTo>
                      <a:pt x="2143" y="378"/>
                    </a:lnTo>
                    <a:lnTo>
                      <a:pt x="2145" y="376"/>
                    </a:lnTo>
                    <a:lnTo>
                      <a:pt x="2145" y="371"/>
                    </a:lnTo>
                    <a:lnTo>
                      <a:pt x="2143" y="366"/>
                    </a:lnTo>
                    <a:lnTo>
                      <a:pt x="2138" y="366"/>
                    </a:lnTo>
                    <a:lnTo>
                      <a:pt x="2128" y="366"/>
                    </a:lnTo>
                    <a:lnTo>
                      <a:pt x="2125" y="368"/>
                    </a:lnTo>
                    <a:lnTo>
                      <a:pt x="2125" y="366"/>
                    </a:lnTo>
                    <a:lnTo>
                      <a:pt x="2130" y="363"/>
                    </a:lnTo>
                    <a:lnTo>
                      <a:pt x="2140" y="358"/>
                    </a:lnTo>
                    <a:lnTo>
                      <a:pt x="2150" y="356"/>
                    </a:lnTo>
                    <a:lnTo>
                      <a:pt x="2158" y="353"/>
                    </a:lnTo>
                    <a:lnTo>
                      <a:pt x="2166" y="350"/>
                    </a:lnTo>
                    <a:lnTo>
                      <a:pt x="2171" y="353"/>
                    </a:lnTo>
                    <a:lnTo>
                      <a:pt x="2173" y="353"/>
                    </a:lnTo>
                    <a:lnTo>
                      <a:pt x="2178" y="356"/>
                    </a:lnTo>
                    <a:lnTo>
                      <a:pt x="2183" y="353"/>
                    </a:lnTo>
                    <a:lnTo>
                      <a:pt x="2188" y="353"/>
                    </a:lnTo>
                    <a:lnTo>
                      <a:pt x="2193" y="350"/>
                    </a:lnTo>
                    <a:lnTo>
                      <a:pt x="2198" y="345"/>
                    </a:lnTo>
                    <a:lnTo>
                      <a:pt x="2201" y="343"/>
                    </a:lnTo>
                    <a:lnTo>
                      <a:pt x="2201" y="338"/>
                    </a:lnTo>
                    <a:lnTo>
                      <a:pt x="2198" y="333"/>
                    </a:lnTo>
                    <a:lnTo>
                      <a:pt x="2196" y="330"/>
                    </a:lnTo>
                    <a:lnTo>
                      <a:pt x="2193" y="328"/>
                    </a:lnTo>
                    <a:lnTo>
                      <a:pt x="2188" y="325"/>
                    </a:lnTo>
                    <a:lnTo>
                      <a:pt x="2183" y="325"/>
                    </a:lnTo>
                    <a:lnTo>
                      <a:pt x="2176" y="323"/>
                    </a:lnTo>
                    <a:lnTo>
                      <a:pt x="2168" y="323"/>
                    </a:lnTo>
                    <a:lnTo>
                      <a:pt x="2161" y="323"/>
                    </a:lnTo>
                    <a:lnTo>
                      <a:pt x="2153" y="323"/>
                    </a:lnTo>
                    <a:lnTo>
                      <a:pt x="2145" y="323"/>
                    </a:lnTo>
                    <a:lnTo>
                      <a:pt x="2140" y="323"/>
                    </a:lnTo>
                    <a:lnTo>
                      <a:pt x="2138" y="325"/>
                    </a:lnTo>
                    <a:lnTo>
                      <a:pt x="2135" y="325"/>
                    </a:lnTo>
                    <a:lnTo>
                      <a:pt x="2135" y="323"/>
                    </a:lnTo>
                    <a:lnTo>
                      <a:pt x="2138" y="320"/>
                    </a:lnTo>
                    <a:lnTo>
                      <a:pt x="2143" y="318"/>
                    </a:lnTo>
                    <a:lnTo>
                      <a:pt x="2148" y="318"/>
                    </a:lnTo>
                    <a:lnTo>
                      <a:pt x="2153" y="318"/>
                    </a:lnTo>
                    <a:lnTo>
                      <a:pt x="2158" y="318"/>
                    </a:lnTo>
                    <a:lnTo>
                      <a:pt x="2161" y="315"/>
                    </a:lnTo>
                    <a:lnTo>
                      <a:pt x="2161" y="313"/>
                    </a:lnTo>
                    <a:lnTo>
                      <a:pt x="2156" y="310"/>
                    </a:lnTo>
                    <a:lnTo>
                      <a:pt x="2150" y="308"/>
                    </a:lnTo>
                    <a:lnTo>
                      <a:pt x="2145" y="305"/>
                    </a:lnTo>
                    <a:lnTo>
                      <a:pt x="2140" y="303"/>
                    </a:lnTo>
                    <a:lnTo>
                      <a:pt x="2135" y="303"/>
                    </a:lnTo>
                    <a:lnTo>
                      <a:pt x="2133" y="300"/>
                    </a:lnTo>
                    <a:lnTo>
                      <a:pt x="2133" y="298"/>
                    </a:lnTo>
                    <a:lnTo>
                      <a:pt x="2138" y="295"/>
                    </a:lnTo>
                    <a:lnTo>
                      <a:pt x="2143" y="292"/>
                    </a:lnTo>
                    <a:lnTo>
                      <a:pt x="2148" y="290"/>
                    </a:lnTo>
                    <a:lnTo>
                      <a:pt x="2150" y="285"/>
                    </a:lnTo>
                    <a:lnTo>
                      <a:pt x="2153" y="282"/>
                    </a:lnTo>
                    <a:lnTo>
                      <a:pt x="2156" y="277"/>
                    </a:lnTo>
                    <a:lnTo>
                      <a:pt x="2156" y="275"/>
                    </a:lnTo>
                    <a:lnTo>
                      <a:pt x="2153" y="272"/>
                    </a:lnTo>
                    <a:lnTo>
                      <a:pt x="2153" y="270"/>
                    </a:lnTo>
                    <a:lnTo>
                      <a:pt x="2150" y="267"/>
                    </a:lnTo>
                    <a:lnTo>
                      <a:pt x="2150" y="265"/>
                    </a:lnTo>
                    <a:lnTo>
                      <a:pt x="2150" y="260"/>
                    </a:lnTo>
                    <a:lnTo>
                      <a:pt x="2153" y="257"/>
                    </a:lnTo>
                    <a:lnTo>
                      <a:pt x="2153" y="255"/>
                    </a:lnTo>
                    <a:lnTo>
                      <a:pt x="2153" y="252"/>
                    </a:lnTo>
                    <a:lnTo>
                      <a:pt x="2150" y="250"/>
                    </a:lnTo>
                    <a:lnTo>
                      <a:pt x="2148" y="250"/>
                    </a:lnTo>
                    <a:lnTo>
                      <a:pt x="2143" y="247"/>
                    </a:lnTo>
                    <a:lnTo>
                      <a:pt x="2140" y="245"/>
                    </a:lnTo>
                    <a:lnTo>
                      <a:pt x="2140" y="242"/>
                    </a:lnTo>
                    <a:lnTo>
                      <a:pt x="2140" y="240"/>
                    </a:lnTo>
                    <a:lnTo>
                      <a:pt x="2140" y="237"/>
                    </a:lnTo>
                    <a:lnTo>
                      <a:pt x="2138" y="234"/>
                    </a:lnTo>
                    <a:lnTo>
                      <a:pt x="2133" y="234"/>
                    </a:lnTo>
                    <a:lnTo>
                      <a:pt x="2128" y="232"/>
                    </a:lnTo>
                    <a:lnTo>
                      <a:pt x="2120" y="232"/>
                    </a:lnTo>
                    <a:lnTo>
                      <a:pt x="2113" y="229"/>
                    </a:lnTo>
                    <a:lnTo>
                      <a:pt x="2105" y="229"/>
                    </a:lnTo>
                    <a:lnTo>
                      <a:pt x="2100" y="227"/>
                    </a:lnTo>
                    <a:lnTo>
                      <a:pt x="2095" y="224"/>
                    </a:lnTo>
                    <a:lnTo>
                      <a:pt x="2095" y="219"/>
                    </a:lnTo>
                    <a:lnTo>
                      <a:pt x="2100" y="217"/>
                    </a:lnTo>
                    <a:lnTo>
                      <a:pt x="2105" y="212"/>
                    </a:lnTo>
                    <a:lnTo>
                      <a:pt x="2108" y="207"/>
                    </a:lnTo>
                    <a:lnTo>
                      <a:pt x="2110" y="204"/>
                    </a:lnTo>
                    <a:lnTo>
                      <a:pt x="2108" y="202"/>
                    </a:lnTo>
                    <a:lnTo>
                      <a:pt x="2105" y="202"/>
                    </a:lnTo>
                    <a:lnTo>
                      <a:pt x="2103" y="199"/>
                    </a:lnTo>
                    <a:lnTo>
                      <a:pt x="2098" y="202"/>
                    </a:lnTo>
                    <a:lnTo>
                      <a:pt x="2093" y="202"/>
                    </a:lnTo>
                    <a:lnTo>
                      <a:pt x="2087" y="202"/>
                    </a:lnTo>
                    <a:lnTo>
                      <a:pt x="2085" y="202"/>
                    </a:lnTo>
                    <a:lnTo>
                      <a:pt x="2082" y="199"/>
                    </a:lnTo>
                    <a:lnTo>
                      <a:pt x="2082" y="197"/>
                    </a:lnTo>
                    <a:lnTo>
                      <a:pt x="2080" y="197"/>
                    </a:lnTo>
                    <a:lnTo>
                      <a:pt x="2077" y="194"/>
                    </a:lnTo>
                    <a:lnTo>
                      <a:pt x="2075" y="194"/>
                    </a:lnTo>
                    <a:lnTo>
                      <a:pt x="2070" y="194"/>
                    </a:lnTo>
                    <a:lnTo>
                      <a:pt x="2062" y="194"/>
                    </a:lnTo>
                    <a:lnTo>
                      <a:pt x="2055" y="184"/>
                    </a:lnTo>
                    <a:lnTo>
                      <a:pt x="2052" y="174"/>
                    </a:lnTo>
                    <a:lnTo>
                      <a:pt x="2050" y="161"/>
                    </a:lnTo>
                    <a:lnTo>
                      <a:pt x="2050" y="154"/>
                    </a:lnTo>
                    <a:lnTo>
                      <a:pt x="2050" y="146"/>
                    </a:lnTo>
                    <a:lnTo>
                      <a:pt x="2050" y="141"/>
                    </a:lnTo>
                    <a:lnTo>
                      <a:pt x="2047" y="134"/>
                    </a:lnTo>
                    <a:lnTo>
                      <a:pt x="2045" y="129"/>
                    </a:lnTo>
                    <a:lnTo>
                      <a:pt x="2045" y="121"/>
                    </a:lnTo>
                    <a:lnTo>
                      <a:pt x="2047" y="111"/>
                    </a:lnTo>
                    <a:lnTo>
                      <a:pt x="2047" y="103"/>
                    </a:lnTo>
                    <a:lnTo>
                      <a:pt x="2047" y="101"/>
                    </a:lnTo>
                    <a:lnTo>
                      <a:pt x="2045" y="98"/>
                    </a:lnTo>
                    <a:lnTo>
                      <a:pt x="2042" y="98"/>
                    </a:lnTo>
                    <a:lnTo>
                      <a:pt x="2040" y="96"/>
                    </a:lnTo>
                    <a:lnTo>
                      <a:pt x="2035" y="96"/>
                    </a:lnTo>
                    <a:lnTo>
                      <a:pt x="2032" y="98"/>
                    </a:lnTo>
                    <a:lnTo>
                      <a:pt x="2029" y="98"/>
                    </a:lnTo>
                    <a:lnTo>
                      <a:pt x="2027" y="98"/>
                    </a:lnTo>
                    <a:lnTo>
                      <a:pt x="2022" y="101"/>
                    </a:lnTo>
                    <a:lnTo>
                      <a:pt x="2017" y="103"/>
                    </a:lnTo>
                    <a:lnTo>
                      <a:pt x="2014" y="106"/>
                    </a:lnTo>
                    <a:lnTo>
                      <a:pt x="2012" y="111"/>
                    </a:lnTo>
                    <a:lnTo>
                      <a:pt x="2009" y="113"/>
                    </a:lnTo>
                    <a:lnTo>
                      <a:pt x="2007" y="116"/>
                    </a:lnTo>
                    <a:lnTo>
                      <a:pt x="2004" y="121"/>
                    </a:lnTo>
                    <a:lnTo>
                      <a:pt x="2004" y="124"/>
                    </a:lnTo>
                    <a:lnTo>
                      <a:pt x="2002" y="129"/>
                    </a:lnTo>
                    <a:lnTo>
                      <a:pt x="1999" y="131"/>
                    </a:lnTo>
                    <a:lnTo>
                      <a:pt x="1997" y="131"/>
                    </a:lnTo>
                    <a:lnTo>
                      <a:pt x="1994" y="131"/>
                    </a:lnTo>
                    <a:lnTo>
                      <a:pt x="1992" y="134"/>
                    </a:lnTo>
                    <a:lnTo>
                      <a:pt x="1992" y="131"/>
                    </a:lnTo>
                    <a:lnTo>
                      <a:pt x="1989" y="131"/>
                    </a:lnTo>
                    <a:lnTo>
                      <a:pt x="1987" y="129"/>
                    </a:lnTo>
                    <a:lnTo>
                      <a:pt x="1984" y="126"/>
                    </a:lnTo>
                    <a:lnTo>
                      <a:pt x="1982" y="126"/>
                    </a:lnTo>
                    <a:lnTo>
                      <a:pt x="1979" y="126"/>
                    </a:lnTo>
                    <a:lnTo>
                      <a:pt x="1977" y="129"/>
                    </a:lnTo>
                    <a:lnTo>
                      <a:pt x="1974" y="131"/>
                    </a:lnTo>
                    <a:lnTo>
                      <a:pt x="1971" y="134"/>
                    </a:lnTo>
                    <a:lnTo>
                      <a:pt x="1969" y="136"/>
                    </a:lnTo>
                    <a:lnTo>
                      <a:pt x="1964" y="141"/>
                    </a:lnTo>
                    <a:lnTo>
                      <a:pt x="1964" y="139"/>
                    </a:lnTo>
                    <a:lnTo>
                      <a:pt x="1964" y="136"/>
                    </a:lnTo>
                    <a:lnTo>
                      <a:pt x="1964" y="134"/>
                    </a:lnTo>
                    <a:lnTo>
                      <a:pt x="1961" y="131"/>
                    </a:lnTo>
                    <a:lnTo>
                      <a:pt x="1954" y="131"/>
                    </a:lnTo>
                    <a:lnTo>
                      <a:pt x="1946" y="134"/>
                    </a:lnTo>
                    <a:lnTo>
                      <a:pt x="1946" y="131"/>
                    </a:lnTo>
                    <a:lnTo>
                      <a:pt x="1951" y="129"/>
                    </a:lnTo>
                    <a:lnTo>
                      <a:pt x="1954" y="124"/>
                    </a:lnTo>
                    <a:lnTo>
                      <a:pt x="1959" y="119"/>
                    </a:lnTo>
                    <a:lnTo>
                      <a:pt x="1961" y="116"/>
                    </a:lnTo>
                    <a:lnTo>
                      <a:pt x="1964" y="111"/>
                    </a:lnTo>
                    <a:lnTo>
                      <a:pt x="1961" y="108"/>
                    </a:lnTo>
                    <a:lnTo>
                      <a:pt x="1954" y="108"/>
                    </a:lnTo>
                    <a:lnTo>
                      <a:pt x="1949" y="111"/>
                    </a:lnTo>
                    <a:lnTo>
                      <a:pt x="1944" y="111"/>
                    </a:lnTo>
                    <a:lnTo>
                      <a:pt x="1939" y="111"/>
                    </a:lnTo>
                    <a:lnTo>
                      <a:pt x="1934" y="108"/>
                    </a:lnTo>
                    <a:lnTo>
                      <a:pt x="1931" y="108"/>
                    </a:lnTo>
                    <a:lnTo>
                      <a:pt x="1926" y="108"/>
                    </a:lnTo>
                    <a:lnTo>
                      <a:pt x="1924" y="108"/>
                    </a:lnTo>
                    <a:lnTo>
                      <a:pt x="1919" y="108"/>
                    </a:lnTo>
                    <a:lnTo>
                      <a:pt x="1916" y="108"/>
                    </a:lnTo>
                    <a:lnTo>
                      <a:pt x="1914" y="111"/>
                    </a:lnTo>
                    <a:lnTo>
                      <a:pt x="1911" y="111"/>
                    </a:lnTo>
                    <a:lnTo>
                      <a:pt x="1906" y="111"/>
                    </a:lnTo>
                    <a:lnTo>
                      <a:pt x="1898" y="116"/>
                    </a:lnTo>
                    <a:lnTo>
                      <a:pt x="1888" y="121"/>
                    </a:lnTo>
                    <a:lnTo>
                      <a:pt x="1876" y="126"/>
                    </a:lnTo>
                    <a:lnTo>
                      <a:pt x="1866" y="129"/>
                    </a:lnTo>
                    <a:lnTo>
                      <a:pt x="1853" y="134"/>
                    </a:lnTo>
                    <a:lnTo>
                      <a:pt x="1845" y="139"/>
                    </a:lnTo>
                    <a:lnTo>
                      <a:pt x="1838" y="144"/>
                    </a:lnTo>
                    <a:lnTo>
                      <a:pt x="1835" y="149"/>
                    </a:lnTo>
                    <a:lnTo>
                      <a:pt x="1833" y="151"/>
                    </a:lnTo>
                    <a:lnTo>
                      <a:pt x="1830" y="156"/>
                    </a:lnTo>
                    <a:lnTo>
                      <a:pt x="1830" y="159"/>
                    </a:lnTo>
                    <a:lnTo>
                      <a:pt x="1828" y="161"/>
                    </a:lnTo>
                    <a:lnTo>
                      <a:pt x="1825" y="164"/>
                    </a:lnTo>
                    <a:lnTo>
                      <a:pt x="1820" y="166"/>
                    </a:lnTo>
                    <a:lnTo>
                      <a:pt x="1815" y="166"/>
                    </a:lnTo>
                    <a:lnTo>
                      <a:pt x="1808" y="166"/>
                    </a:lnTo>
                    <a:lnTo>
                      <a:pt x="1800" y="169"/>
                    </a:lnTo>
                    <a:lnTo>
                      <a:pt x="1792" y="169"/>
                    </a:lnTo>
                    <a:lnTo>
                      <a:pt x="1782" y="174"/>
                    </a:lnTo>
                    <a:lnTo>
                      <a:pt x="1775" y="176"/>
                    </a:lnTo>
                    <a:lnTo>
                      <a:pt x="1767" y="182"/>
                    </a:lnTo>
                    <a:lnTo>
                      <a:pt x="1760" y="184"/>
                    </a:lnTo>
                    <a:lnTo>
                      <a:pt x="1755" y="189"/>
                    </a:lnTo>
                    <a:lnTo>
                      <a:pt x="1752" y="192"/>
                    </a:lnTo>
                    <a:lnTo>
                      <a:pt x="1750" y="197"/>
                    </a:lnTo>
                    <a:lnTo>
                      <a:pt x="1745" y="202"/>
                    </a:lnTo>
                    <a:lnTo>
                      <a:pt x="1737" y="207"/>
                    </a:lnTo>
                    <a:lnTo>
                      <a:pt x="1727" y="212"/>
                    </a:lnTo>
                    <a:lnTo>
                      <a:pt x="1719" y="217"/>
                    </a:lnTo>
                    <a:lnTo>
                      <a:pt x="1712" y="222"/>
                    </a:lnTo>
                    <a:lnTo>
                      <a:pt x="1707" y="229"/>
                    </a:lnTo>
                    <a:lnTo>
                      <a:pt x="1704" y="234"/>
                    </a:lnTo>
                    <a:lnTo>
                      <a:pt x="1704" y="240"/>
                    </a:lnTo>
                    <a:lnTo>
                      <a:pt x="1702" y="247"/>
                    </a:lnTo>
                    <a:lnTo>
                      <a:pt x="1697" y="252"/>
                    </a:lnTo>
                    <a:lnTo>
                      <a:pt x="1692" y="255"/>
                    </a:lnTo>
                    <a:lnTo>
                      <a:pt x="1684" y="260"/>
                    </a:lnTo>
                    <a:lnTo>
                      <a:pt x="1677" y="262"/>
                    </a:lnTo>
                    <a:lnTo>
                      <a:pt x="1669" y="265"/>
                    </a:lnTo>
                    <a:lnTo>
                      <a:pt x="1659" y="267"/>
                    </a:lnTo>
                    <a:lnTo>
                      <a:pt x="1651" y="270"/>
                    </a:lnTo>
                    <a:lnTo>
                      <a:pt x="1646" y="272"/>
                    </a:lnTo>
                    <a:lnTo>
                      <a:pt x="1639" y="277"/>
                    </a:lnTo>
                    <a:lnTo>
                      <a:pt x="1636" y="280"/>
                    </a:lnTo>
                    <a:lnTo>
                      <a:pt x="1634" y="282"/>
                    </a:lnTo>
                    <a:lnTo>
                      <a:pt x="1634" y="287"/>
                    </a:lnTo>
                    <a:lnTo>
                      <a:pt x="1634" y="290"/>
                    </a:lnTo>
                    <a:lnTo>
                      <a:pt x="1636" y="295"/>
                    </a:lnTo>
                    <a:close/>
                    <a:moveTo>
                      <a:pt x="1258" y="159"/>
                    </a:moveTo>
                    <a:lnTo>
                      <a:pt x="1258" y="159"/>
                    </a:lnTo>
                    <a:lnTo>
                      <a:pt x="1261" y="159"/>
                    </a:lnTo>
                    <a:lnTo>
                      <a:pt x="1263" y="164"/>
                    </a:lnTo>
                    <a:lnTo>
                      <a:pt x="1271" y="166"/>
                    </a:lnTo>
                    <a:lnTo>
                      <a:pt x="1278" y="166"/>
                    </a:lnTo>
                    <a:lnTo>
                      <a:pt x="1283" y="161"/>
                    </a:lnTo>
                    <a:lnTo>
                      <a:pt x="1288" y="159"/>
                    </a:lnTo>
                    <a:lnTo>
                      <a:pt x="1291" y="156"/>
                    </a:lnTo>
                    <a:lnTo>
                      <a:pt x="1293" y="154"/>
                    </a:lnTo>
                    <a:lnTo>
                      <a:pt x="1296" y="156"/>
                    </a:lnTo>
                    <a:lnTo>
                      <a:pt x="1301" y="159"/>
                    </a:lnTo>
                    <a:lnTo>
                      <a:pt x="1306" y="164"/>
                    </a:lnTo>
                    <a:lnTo>
                      <a:pt x="1311" y="169"/>
                    </a:lnTo>
                    <a:lnTo>
                      <a:pt x="1316" y="174"/>
                    </a:lnTo>
                    <a:lnTo>
                      <a:pt x="1316" y="176"/>
                    </a:lnTo>
                    <a:lnTo>
                      <a:pt x="1311" y="174"/>
                    </a:lnTo>
                    <a:lnTo>
                      <a:pt x="1306" y="171"/>
                    </a:lnTo>
                    <a:lnTo>
                      <a:pt x="1298" y="169"/>
                    </a:lnTo>
                    <a:lnTo>
                      <a:pt x="1296" y="171"/>
                    </a:lnTo>
                    <a:lnTo>
                      <a:pt x="1296" y="176"/>
                    </a:lnTo>
                    <a:lnTo>
                      <a:pt x="1296" y="182"/>
                    </a:lnTo>
                    <a:lnTo>
                      <a:pt x="1301" y="184"/>
                    </a:lnTo>
                    <a:lnTo>
                      <a:pt x="1303" y="189"/>
                    </a:lnTo>
                    <a:lnTo>
                      <a:pt x="1303" y="194"/>
                    </a:lnTo>
                    <a:lnTo>
                      <a:pt x="1301" y="197"/>
                    </a:lnTo>
                    <a:lnTo>
                      <a:pt x="1296" y="199"/>
                    </a:lnTo>
                    <a:lnTo>
                      <a:pt x="1293" y="202"/>
                    </a:lnTo>
                    <a:lnTo>
                      <a:pt x="1291" y="204"/>
                    </a:lnTo>
                    <a:lnTo>
                      <a:pt x="1293" y="209"/>
                    </a:lnTo>
                    <a:lnTo>
                      <a:pt x="1296" y="214"/>
                    </a:lnTo>
                    <a:lnTo>
                      <a:pt x="1298" y="214"/>
                    </a:lnTo>
                    <a:lnTo>
                      <a:pt x="1306" y="214"/>
                    </a:lnTo>
                    <a:lnTo>
                      <a:pt x="1313" y="214"/>
                    </a:lnTo>
                    <a:lnTo>
                      <a:pt x="1321" y="214"/>
                    </a:lnTo>
                    <a:lnTo>
                      <a:pt x="1326" y="214"/>
                    </a:lnTo>
                    <a:lnTo>
                      <a:pt x="1331" y="212"/>
                    </a:lnTo>
                    <a:lnTo>
                      <a:pt x="1336" y="209"/>
                    </a:lnTo>
                    <a:lnTo>
                      <a:pt x="1341" y="207"/>
                    </a:lnTo>
                    <a:lnTo>
                      <a:pt x="1346" y="204"/>
                    </a:lnTo>
                    <a:lnTo>
                      <a:pt x="1351" y="204"/>
                    </a:lnTo>
                    <a:lnTo>
                      <a:pt x="1356" y="207"/>
                    </a:lnTo>
                    <a:lnTo>
                      <a:pt x="1359" y="207"/>
                    </a:lnTo>
                    <a:lnTo>
                      <a:pt x="1364" y="207"/>
                    </a:lnTo>
                    <a:lnTo>
                      <a:pt x="1366" y="204"/>
                    </a:lnTo>
                    <a:lnTo>
                      <a:pt x="1371" y="199"/>
                    </a:lnTo>
                    <a:lnTo>
                      <a:pt x="1374" y="197"/>
                    </a:lnTo>
                    <a:lnTo>
                      <a:pt x="1377" y="194"/>
                    </a:lnTo>
                    <a:lnTo>
                      <a:pt x="1374" y="189"/>
                    </a:lnTo>
                    <a:lnTo>
                      <a:pt x="1369" y="187"/>
                    </a:lnTo>
                    <a:lnTo>
                      <a:pt x="1361" y="184"/>
                    </a:lnTo>
                    <a:lnTo>
                      <a:pt x="1359" y="182"/>
                    </a:lnTo>
                    <a:lnTo>
                      <a:pt x="1356" y="179"/>
                    </a:lnTo>
                    <a:lnTo>
                      <a:pt x="1359" y="176"/>
                    </a:lnTo>
                    <a:lnTo>
                      <a:pt x="1364" y="174"/>
                    </a:lnTo>
                    <a:lnTo>
                      <a:pt x="1364" y="171"/>
                    </a:lnTo>
                    <a:lnTo>
                      <a:pt x="1366" y="166"/>
                    </a:lnTo>
                    <a:lnTo>
                      <a:pt x="1364" y="161"/>
                    </a:lnTo>
                    <a:lnTo>
                      <a:pt x="1364" y="159"/>
                    </a:lnTo>
                    <a:lnTo>
                      <a:pt x="1364" y="156"/>
                    </a:lnTo>
                    <a:lnTo>
                      <a:pt x="1364" y="154"/>
                    </a:lnTo>
                    <a:lnTo>
                      <a:pt x="1366" y="151"/>
                    </a:lnTo>
                    <a:lnTo>
                      <a:pt x="1371" y="144"/>
                    </a:lnTo>
                    <a:lnTo>
                      <a:pt x="1377" y="136"/>
                    </a:lnTo>
                    <a:lnTo>
                      <a:pt x="1374" y="129"/>
                    </a:lnTo>
                    <a:lnTo>
                      <a:pt x="1366" y="124"/>
                    </a:lnTo>
                    <a:lnTo>
                      <a:pt x="1359" y="119"/>
                    </a:lnTo>
                    <a:lnTo>
                      <a:pt x="1354" y="116"/>
                    </a:lnTo>
                    <a:lnTo>
                      <a:pt x="1354" y="111"/>
                    </a:lnTo>
                    <a:lnTo>
                      <a:pt x="1359" y="108"/>
                    </a:lnTo>
                    <a:lnTo>
                      <a:pt x="1366" y="103"/>
                    </a:lnTo>
                    <a:lnTo>
                      <a:pt x="1371" y="98"/>
                    </a:lnTo>
                    <a:lnTo>
                      <a:pt x="1374" y="91"/>
                    </a:lnTo>
                    <a:lnTo>
                      <a:pt x="1374" y="86"/>
                    </a:lnTo>
                    <a:lnTo>
                      <a:pt x="1374" y="78"/>
                    </a:lnTo>
                    <a:lnTo>
                      <a:pt x="1374" y="71"/>
                    </a:lnTo>
                    <a:lnTo>
                      <a:pt x="1374" y="66"/>
                    </a:lnTo>
                    <a:lnTo>
                      <a:pt x="1377" y="55"/>
                    </a:lnTo>
                    <a:lnTo>
                      <a:pt x="1377" y="48"/>
                    </a:lnTo>
                    <a:lnTo>
                      <a:pt x="1379" y="40"/>
                    </a:lnTo>
                    <a:lnTo>
                      <a:pt x="1377" y="38"/>
                    </a:lnTo>
                    <a:lnTo>
                      <a:pt x="1374" y="35"/>
                    </a:lnTo>
                    <a:lnTo>
                      <a:pt x="1369" y="38"/>
                    </a:lnTo>
                    <a:lnTo>
                      <a:pt x="1366" y="35"/>
                    </a:lnTo>
                    <a:lnTo>
                      <a:pt x="1369" y="30"/>
                    </a:lnTo>
                    <a:lnTo>
                      <a:pt x="1374" y="23"/>
                    </a:lnTo>
                    <a:lnTo>
                      <a:pt x="1377" y="18"/>
                    </a:lnTo>
                    <a:lnTo>
                      <a:pt x="1377" y="10"/>
                    </a:lnTo>
                    <a:lnTo>
                      <a:pt x="1377" y="5"/>
                    </a:lnTo>
                    <a:lnTo>
                      <a:pt x="1374" y="5"/>
                    </a:lnTo>
                    <a:lnTo>
                      <a:pt x="1371" y="5"/>
                    </a:lnTo>
                    <a:lnTo>
                      <a:pt x="1369" y="5"/>
                    </a:lnTo>
                    <a:lnTo>
                      <a:pt x="1366" y="5"/>
                    </a:lnTo>
                    <a:lnTo>
                      <a:pt x="1361" y="3"/>
                    </a:lnTo>
                    <a:lnTo>
                      <a:pt x="1356" y="3"/>
                    </a:lnTo>
                    <a:lnTo>
                      <a:pt x="1354" y="0"/>
                    </a:lnTo>
                    <a:lnTo>
                      <a:pt x="1351" y="0"/>
                    </a:lnTo>
                    <a:lnTo>
                      <a:pt x="1349" y="3"/>
                    </a:lnTo>
                    <a:lnTo>
                      <a:pt x="1346" y="5"/>
                    </a:lnTo>
                    <a:lnTo>
                      <a:pt x="1341" y="5"/>
                    </a:lnTo>
                    <a:lnTo>
                      <a:pt x="1336" y="5"/>
                    </a:lnTo>
                    <a:lnTo>
                      <a:pt x="1334" y="5"/>
                    </a:lnTo>
                    <a:lnTo>
                      <a:pt x="1329" y="8"/>
                    </a:lnTo>
                    <a:lnTo>
                      <a:pt x="1326" y="8"/>
                    </a:lnTo>
                    <a:lnTo>
                      <a:pt x="1324" y="8"/>
                    </a:lnTo>
                    <a:lnTo>
                      <a:pt x="1324" y="10"/>
                    </a:lnTo>
                    <a:lnTo>
                      <a:pt x="1321" y="13"/>
                    </a:lnTo>
                    <a:lnTo>
                      <a:pt x="1319" y="13"/>
                    </a:lnTo>
                    <a:lnTo>
                      <a:pt x="1316" y="13"/>
                    </a:lnTo>
                    <a:lnTo>
                      <a:pt x="1311" y="15"/>
                    </a:lnTo>
                    <a:lnTo>
                      <a:pt x="1303" y="18"/>
                    </a:lnTo>
                    <a:lnTo>
                      <a:pt x="1301" y="20"/>
                    </a:lnTo>
                    <a:lnTo>
                      <a:pt x="1296" y="25"/>
                    </a:lnTo>
                    <a:lnTo>
                      <a:pt x="1293" y="30"/>
                    </a:lnTo>
                    <a:lnTo>
                      <a:pt x="1293" y="35"/>
                    </a:lnTo>
                    <a:lnTo>
                      <a:pt x="1293" y="38"/>
                    </a:lnTo>
                    <a:lnTo>
                      <a:pt x="1293" y="40"/>
                    </a:lnTo>
                    <a:lnTo>
                      <a:pt x="1291" y="40"/>
                    </a:lnTo>
                    <a:lnTo>
                      <a:pt x="1286" y="43"/>
                    </a:lnTo>
                    <a:lnTo>
                      <a:pt x="1281" y="43"/>
                    </a:lnTo>
                    <a:lnTo>
                      <a:pt x="1278" y="45"/>
                    </a:lnTo>
                    <a:lnTo>
                      <a:pt x="1276" y="48"/>
                    </a:lnTo>
                    <a:lnTo>
                      <a:pt x="1273" y="50"/>
                    </a:lnTo>
                    <a:lnTo>
                      <a:pt x="1271" y="53"/>
                    </a:lnTo>
                    <a:lnTo>
                      <a:pt x="1268" y="55"/>
                    </a:lnTo>
                    <a:lnTo>
                      <a:pt x="1266" y="58"/>
                    </a:lnTo>
                    <a:lnTo>
                      <a:pt x="1263" y="61"/>
                    </a:lnTo>
                    <a:lnTo>
                      <a:pt x="1261" y="66"/>
                    </a:lnTo>
                    <a:lnTo>
                      <a:pt x="1261" y="71"/>
                    </a:lnTo>
                    <a:lnTo>
                      <a:pt x="1266" y="76"/>
                    </a:lnTo>
                    <a:lnTo>
                      <a:pt x="1268" y="81"/>
                    </a:lnTo>
                    <a:lnTo>
                      <a:pt x="1271" y="86"/>
                    </a:lnTo>
                    <a:lnTo>
                      <a:pt x="1271" y="88"/>
                    </a:lnTo>
                    <a:lnTo>
                      <a:pt x="1268" y="91"/>
                    </a:lnTo>
                    <a:lnTo>
                      <a:pt x="1268" y="96"/>
                    </a:lnTo>
                    <a:lnTo>
                      <a:pt x="1266" y="96"/>
                    </a:lnTo>
                    <a:lnTo>
                      <a:pt x="1263" y="93"/>
                    </a:lnTo>
                    <a:lnTo>
                      <a:pt x="1261" y="88"/>
                    </a:lnTo>
                    <a:lnTo>
                      <a:pt x="1258" y="83"/>
                    </a:lnTo>
                    <a:lnTo>
                      <a:pt x="1256" y="78"/>
                    </a:lnTo>
                    <a:lnTo>
                      <a:pt x="1253" y="76"/>
                    </a:lnTo>
                    <a:lnTo>
                      <a:pt x="1250" y="78"/>
                    </a:lnTo>
                    <a:lnTo>
                      <a:pt x="1248" y="81"/>
                    </a:lnTo>
                    <a:lnTo>
                      <a:pt x="1245" y="86"/>
                    </a:lnTo>
                    <a:lnTo>
                      <a:pt x="1243" y="88"/>
                    </a:lnTo>
                    <a:lnTo>
                      <a:pt x="1240" y="93"/>
                    </a:lnTo>
                    <a:lnTo>
                      <a:pt x="1240" y="98"/>
                    </a:lnTo>
                    <a:lnTo>
                      <a:pt x="1238" y="108"/>
                    </a:lnTo>
                    <a:lnTo>
                      <a:pt x="1235" y="116"/>
                    </a:lnTo>
                    <a:lnTo>
                      <a:pt x="1235" y="121"/>
                    </a:lnTo>
                    <a:lnTo>
                      <a:pt x="1235" y="126"/>
                    </a:lnTo>
                    <a:lnTo>
                      <a:pt x="1238" y="131"/>
                    </a:lnTo>
                    <a:lnTo>
                      <a:pt x="1243" y="134"/>
                    </a:lnTo>
                    <a:lnTo>
                      <a:pt x="1245" y="134"/>
                    </a:lnTo>
                    <a:lnTo>
                      <a:pt x="1250" y="134"/>
                    </a:lnTo>
                    <a:lnTo>
                      <a:pt x="1253" y="136"/>
                    </a:lnTo>
                    <a:lnTo>
                      <a:pt x="1256" y="134"/>
                    </a:lnTo>
                    <a:lnTo>
                      <a:pt x="1258" y="134"/>
                    </a:lnTo>
                    <a:lnTo>
                      <a:pt x="1258" y="136"/>
                    </a:lnTo>
                    <a:lnTo>
                      <a:pt x="1256" y="141"/>
                    </a:lnTo>
                    <a:lnTo>
                      <a:pt x="1253" y="144"/>
                    </a:lnTo>
                    <a:lnTo>
                      <a:pt x="1253" y="146"/>
                    </a:lnTo>
                    <a:lnTo>
                      <a:pt x="1258" y="159"/>
                    </a:lnTo>
                    <a:close/>
                    <a:moveTo>
                      <a:pt x="1866" y="1003"/>
                    </a:moveTo>
                    <a:lnTo>
                      <a:pt x="1840" y="1024"/>
                    </a:lnTo>
                    <a:lnTo>
                      <a:pt x="1813" y="1067"/>
                    </a:lnTo>
                    <a:lnTo>
                      <a:pt x="1808" y="1082"/>
                    </a:lnTo>
                    <a:lnTo>
                      <a:pt x="1808" y="1102"/>
                    </a:lnTo>
                    <a:lnTo>
                      <a:pt x="1823" y="1097"/>
                    </a:lnTo>
                    <a:lnTo>
                      <a:pt x="1850" y="1102"/>
                    </a:lnTo>
                    <a:lnTo>
                      <a:pt x="1866" y="1112"/>
                    </a:lnTo>
                    <a:lnTo>
                      <a:pt x="1881" y="1107"/>
                    </a:lnTo>
                    <a:lnTo>
                      <a:pt x="1893" y="1122"/>
                    </a:lnTo>
                    <a:lnTo>
                      <a:pt x="1914" y="1117"/>
                    </a:lnTo>
                    <a:lnTo>
                      <a:pt x="1914" y="1097"/>
                    </a:lnTo>
                    <a:lnTo>
                      <a:pt x="1903" y="1072"/>
                    </a:lnTo>
                    <a:lnTo>
                      <a:pt x="1861" y="1051"/>
                    </a:lnTo>
                    <a:lnTo>
                      <a:pt x="1856" y="1041"/>
                    </a:lnTo>
                    <a:lnTo>
                      <a:pt x="1866" y="1019"/>
                    </a:lnTo>
                    <a:lnTo>
                      <a:pt x="1866" y="1003"/>
                    </a:lnTo>
                    <a:close/>
                    <a:moveTo>
                      <a:pt x="1258" y="247"/>
                    </a:moveTo>
                    <a:lnTo>
                      <a:pt x="1258" y="245"/>
                    </a:lnTo>
                    <a:lnTo>
                      <a:pt x="1256" y="245"/>
                    </a:lnTo>
                    <a:lnTo>
                      <a:pt x="1253" y="247"/>
                    </a:lnTo>
                    <a:lnTo>
                      <a:pt x="1258" y="247"/>
                    </a:lnTo>
                    <a:close/>
                    <a:moveTo>
                      <a:pt x="1238" y="219"/>
                    </a:moveTo>
                    <a:lnTo>
                      <a:pt x="1243" y="219"/>
                    </a:lnTo>
                    <a:lnTo>
                      <a:pt x="1250" y="224"/>
                    </a:lnTo>
                    <a:lnTo>
                      <a:pt x="1253" y="227"/>
                    </a:lnTo>
                    <a:lnTo>
                      <a:pt x="1256" y="227"/>
                    </a:lnTo>
                    <a:lnTo>
                      <a:pt x="1261" y="224"/>
                    </a:lnTo>
                    <a:lnTo>
                      <a:pt x="1266" y="224"/>
                    </a:lnTo>
                    <a:lnTo>
                      <a:pt x="1268" y="227"/>
                    </a:lnTo>
                    <a:lnTo>
                      <a:pt x="1271" y="229"/>
                    </a:lnTo>
                    <a:lnTo>
                      <a:pt x="1271" y="234"/>
                    </a:lnTo>
                    <a:lnTo>
                      <a:pt x="1273" y="237"/>
                    </a:lnTo>
                    <a:lnTo>
                      <a:pt x="1273" y="240"/>
                    </a:lnTo>
                    <a:lnTo>
                      <a:pt x="1273" y="245"/>
                    </a:lnTo>
                    <a:lnTo>
                      <a:pt x="1273" y="252"/>
                    </a:lnTo>
                    <a:lnTo>
                      <a:pt x="1273" y="257"/>
                    </a:lnTo>
                    <a:lnTo>
                      <a:pt x="1276" y="262"/>
                    </a:lnTo>
                    <a:lnTo>
                      <a:pt x="1281" y="265"/>
                    </a:lnTo>
                    <a:lnTo>
                      <a:pt x="1283" y="267"/>
                    </a:lnTo>
                    <a:lnTo>
                      <a:pt x="1288" y="270"/>
                    </a:lnTo>
                    <a:lnTo>
                      <a:pt x="1291" y="270"/>
                    </a:lnTo>
                    <a:lnTo>
                      <a:pt x="1296" y="270"/>
                    </a:lnTo>
                    <a:lnTo>
                      <a:pt x="1301" y="272"/>
                    </a:lnTo>
                    <a:lnTo>
                      <a:pt x="1306" y="272"/>
                    </a:lnTo>
                    <a:lnTo>
                      <a:pt x="1311" y="270"/>
                    </a:lnTo>
                    <a:lnTo>
                      <a:pt x="1313" y="270"/>
                    </a:lnTo>
                    <a:lnTo>
                      <a:pt x="1319" y="270"/>
                    </a:lnTo>
                    <a:lnTo>
                      <a:pt x="1321" y="267"/>
                    </a:lnTo>
                    <a:lnTo>
                      <a:pt x="1324" y="267"/>
                    </a:lnTo>
                    <a:lnTo>
                      <a:pt x="1329" y="267"/>
                    </a:lnTo>
                    <a:lnTo>
                      <a:pt x="1331" y="267"/>
                    </a:lnTo>
                    <a:lnTo>
                      <a:pt x="1336" y="267"/>
                    </a:lnTo>
                    <a:lnTo>
                      <a:pt x="1341" y="265"/>
                    </a:lnTo>
                    <a:lnTo>
                      <a:pt x="1344" y="265"/>
                    </a:lnTo>
                    <a:lnTo>
                      <a:pt x="1346" y="265"/>
                    </a:lnTo>
                    <a:lnTo>
                      <a:pt x="1349" y="260"/>
                    </a:lnTo>
                    <a:lnTo>
                      <a:pt x="1351" y="260"/>
                    </a:lnTo>
                    <a:lnTo>
                      <a:pt x="1354" y="260"/>
                    </a:lnTo>
                    <a:lnTo>
                      <a:pt x="1359" y="262"/>
                    </a:lnTo>
                    <a:lnTo>
                      <a:pt x="1364" y="262"/>
                    </a:lnTo>
                    <a:lnTo>
                      <a:pt x="1366" y="260"/>
                    </a:lnTo>
                    <a:lnTo>
                      <a:pt x="1371" y="260"/>
                    </a:lnTo>
                    <a:lnTo>
                      <a:pt x="1374" y="255"/>
                    </a:lnTo>
                    <a:lnTo>
                      <a:pt x="1379" y="252"/>
                    </a:lnTo>
                    <a:lnTo>
                      <a:pt x="1379" y="250"/>
                    </a:lnTo>
                    <a:lnTo>
                      <a:pt x="1379" y="245"/>
                    </a:lnTo>
                    <a:lnTo>
                      <a:pt x="1379" y="240"/>
                    </a:lnTo>
                    <a:lnTo>
                      <a:pt x="1377" y="234"/>
                    </a:lnTo>
                    <a:lnTo>
                      <a:pt x="1374" y="232"/>
                    </a:lnTo>
                    <a:lnTo>
                      <a:pt x="1371" y="229"/>
                    </a:lnTo>
                    <a:lnTo>
                      <a:pt x="1366" y="227"/>
                    </a:lnTo>
                    <a:lnTo>
                      <a:pt x="1361" y="224"/>
                    </a:lnTo>
                    <a:lnTo>
                      <a:pt x="1356" y="224"/>
                    </a:lnTo>
                    <a:lnTo>
                      <a:pt x="1354" y="222"/>
                    </a:lnTo>
                    <a:lnTo>
                      <a:pt x="1344" y="224"/>
                    </a:lnTo>
                    <a:lnTo>
                      <a:pt x="1341" y="224"/>
                    </a:lnTo>
                    <a:lnTo>
                      <a:pt x="1336" y="229"/>
                    </a:lnTo>
                    <a:lnTo>
                      <a:pt x="1334" y="232"/>
                    </a:lnTo>
                    <a:lnTo>
                      <a:pt x="1331" y="234"/>
                    </a:lnTo>
                    <a:lnTo>
                      <a:pt x="1326" y="240"/>
                    </a:lnTo>
                    <a:lnTo>
                      <a:pt x="1324" y="240"/>
                    </a:lnTo>
                    <a:lnTo>
                      <a:pt x="1321" y="240"/>
                    </a:lnTo>
                    <a:lnTo>
                      <a:pt x="1313" y="240"/>
                    </a:lnTo>
                    <a:lnTo>
                      <a:pt x="1306" y="240"/>
                    </a:lnTo>
                    <a:lnTo>
                      <a:pt x="1301" y="240"/>
                    </a:lnTo>
                    <a:lnTo>
                      <a:pt x="1298" y="237"/>
                    </a:lnTo>
                    <a:lnTo>
                      <a:pt x="1296" y="232"/>
                    </a:lnTo>
                    <a:lnTo>
                      <a:pt x="1293" y="227"/>
                    </a:lnTo>
                    <a:lnTo>
                      <a:pt x="1288" y="224"/>
                    </a:lnTo>
                    <a:lnTo>
                      <a:pt x="1286" y="217"/>
                    </a:lnTo>
                    <a:lnTo>
                      <a:pt x="1283" y="214"/>
                    </a:lnTo>
                    <a:lnTo>
                      <a:pt x="1283" y="212"/>
                    </a:lnTo>
                    <a:lnTo>
                      <a:pt x="1281" y="212"/>
                    </a:lnTo>
                    <a:lnTo>
                      <a:pt x="1238" y="219"/>
                    </a:lnTo>
                    <a:close/>
                    <a:moveTo>
                      <a:pt x="1271" y="217"/>
                    </a:moveTo>
                    <a:lnTo>
                      <a:pt x="1268" y="217"/>
                    </a:lnTo>
                    <a:lnTo>
                      <a:pt x="1271" y="217"/>
                    </a:lnTo>
                    <a:close/>
                    <a:moveTo>
                      <a:pt x="1404" y="1810"/>
                    </a:moveTo>
                    <a:lnTo>
                      <a:pt x="1404" y="1810"/>
                    </a:lnTo>
                    <a:lnTo>
                      <a:pt x="1404" y="1803"/>
                    </a:lnTo>
                    <a:lnTo>
                      <a:pt x="1402" y="1798"/>
                    </a:lnTo>
                    <a:lnTo>
                      <a:pt x="1399" y="1795"/>
                    </a:lnTo>
                    <a:lnTo>
                      <a:pt x="1404" y="1737"/>
                    </a:lnTo>
                    <a:lnTo>
                      <a:pt x="1377" y="1732"/>
                    </a:lnTo>
                    <a:lnTo>
                      <a:pt x="1346" y="1727"/>
                    </a:lnTo>
                    <a:lnTo>
                      <a:pt x="1339" y="1725"/>
                    </a:lnTo>
                    <a:lnTo>
                      <a:pt x="1331" y="1722"/>
                    </a:lnTo>
                    <a:lnTo>
                      <a:pt x="1329" y="1722"/>
                    </a:lnTo>
                    <a:lnTo>
                      <a:pt x="1316" y="1720"/>
                    </a:lnTo>
                    <a:lnTo>
                      <a:pt x="1308" y="1717"/>
                    </a:lnTo>
                    <a:lnTo>
                      <a:pt x="1308" y="1694"/>
                    </a:lnTo>
                    <a:lnTo>
                      <a:pt x="1303" y="1689"/>
                    </a:lnTo>
                    <a:lnTo>
                      <a:pt x="1321" y="1679"/>
                    </a:lnTo>
                    <a:lnTo>
                      <a:pt x="1336" y="1669"/>
                    </a:lnTo>
                    <a:lnTo>
                      <a:pt x="1346" y="1629"/>
                    </a:lnTo>
                    <a:lnTo>
                      <a:pt x="1283" y="1639"/>
                    </a:lnTo>
                    <a:lnTo>
                      <a:pt x="1258" y="1674"/>
                    </a:lnTo>
                    <a:lnTo>
                      <a:pt x="1215" y="1679"/>
                    </a:lnTo>
                    <a:lnTo>
                      <a:pt x="1172" y="1629"/>
                    </a:lnTo>
                    <a:lnTo>
                      <a:pt x="1167" y="1561"/>
                    </a:lnTo>
                    <a:lnTo>
                      <a:pt x="1180" y="1546"/>
                    </a:lnTo>
                    <a:lnTo>
                      <a:pt x="1177" y="1546"/>
                    </a:lnTo>
                    <a:lnTo>
                      <a:pt x="1177" y="1510"/>
                    </a:lnTo>
                    <a:lnTo>
                      <a:pt x="1200" y="1490"/>
                    </a:lnTo>
                    <a:lnTo>
                      <a:pt x="1215" y="1472"/>
                    </a:lnTo>
                    <a:lnTo>
                      <a:pt x="1268" y="1477"/>
                    </a:lnTo>
                    <a:lnTo>
                      <a:pt x="1298" y="1477"/>
                    </a:lnTo>
                    <a:lnTo>
                      <a:pt x="1341" y="1467"/>
                    </a:lnTo>
                    <a:lnTo>
                      <a:pt x="1366" y="1467"/>
                    </a:lnTo>
                    <a:lnTo>
                      <a:pt x="1392" y="1462"/>
                    </a:lnTo>
                    <a:lnTo>
                      <a:pt x="1399" y="1490"/>
                    </a:lnTo>
                    <a:lnTo>
                      <a:pt x="1409" y="1525"/>
                    </a:lnTo>
                    <a:lnTo>
                      <a:pt x="1442" y="1556"/>
                    </a:lnTo>
                    <a:lnTo>
                      <a:pt x="1457" y="1561"/>
                    </a:lnTo>
                    <a:lnTo>
                      <a:pt x="1452" y="1510"/>
                    </a:lnTo>
                    <a:lnTo>
                      <a:pt x="1429" y="1452"/>
                    </a:lnTo>
                    <a:lnTo>
                      <a:pt x="1457" y="1422"/>
                    </a:lnTo>
                    <a:lnTo>
                      <a:pt x="1482" y="1412"/>
                    </a:lnTo>
                    <a:lnTo>
                      <a:pt x="1530" y="1367"/>
                    </a:lnTo>
                    <a:lnTo>
                      <a:pt x="1525" y="1334"/>
                    </a:lnTo>
                    <a:lnTo>
                      <a:pt x="1520" y="1304"/>
                    </a:lnTo>
                    <a:lnTo>
                      <a:pt x="1535" y="1314"/>
                    </a:lnTo>
                    <a:lnTo>
                      <a:pt x="1540" y="1309"/>
                    </a:lnTo>
                    <a:lnTo>
                      <a:pt x="1535" y="1288"/>
                    </a:lnTo>
                    <a:lnTo>
                      <a:pt x="1545" y="1288"/>
                    </a:lnTo>
                    <a:lnTo>
                      <a:pt x="1561" y="1283"/>
                    </a:lnTo>
                    <a:lnTo>
                      <a:pt x="1571" y="1258"/>
                    </a:lnTo>
                    <a:lnTo>
                      <a:pt x="1593" y="1253"/>
                    </a:lnTo>
                    <a:lnTo>
                      <a:pt x="1624" y="1235"/>
                    </a:lnTo>
                    <a:lnTo>
                      <a:pt x="1624" y="1195"/>
                    </a:lnTo>
                    <a:lnTo>
                      <a:pt x="1677" y="1170"/>
                    </a:lnTo>
                    <a:lnTo>
                      <a:pt x="1666" y="1117"/>
                    </a:lnTo>
                    <a:lnTo>
                      <a:pt x="1677" y="1170"/>
                    </a:lnTo>
                    <a:lnTo>
                      <a:pt x="1699" y="1155"/>
                    </a:lnTo>
                    <a:lnTo>
                      <a:pt x="1714" y="1160"/>
                    </a:lnTo>
                    <a:lnTo>
                      <a:pt x="1704" y="1175"/>
                    </a:lnTo>
                    <a:lnTo>
                      <a:pt x="1714" y="1195"/>
                    </a:lnTo>
                    <a:lnTo>
                      <a:pt x="1760" y="1160"/>
                    </a:lnTo>
                    <a:lnTo>
                      <a:pt x="1777" y="1137"/>
                    </a:lnTo>
                    <a:lnTo>
                      <a:pt x="1729" y="1132"/>
                    </a:lnTo>
                    <a:lnTo>
                      <a:pt x="1709" y="1102"/>
                    </a:lnTo>
                    <a:lnTo>
                      <a:pt x="1724" y="1087"/>
                    </a:lnTo>
                    <a:lnTo>
                      <a:pt x="1729" y="1067"/>
                    </a:lnTo>
                    <a:lnTo>
                      <a:pt x="1656" y="1082"/>
                    </a:lnTo>
                    <a:lnTo>
                      <a:pt x="1619" y="1112"/>
                    </a:lnTo>
                    <a:lnTo>
                      <a:pt x="1636" y="1077"/>
                    </a:lnTo>
                    <a:lnTo>
                      <a:pt x="1671" y="1056"/>
                    </a:lnTo>
                    <a:lnTo>
                      <a:pt x="1692" y="1034"/>
                    </a:lnTo>
                    <a:lnTo>
                      <a:pt x="1755" y="1039"/>
                    </a:lnTo>
                    <a:lnTo>
                      <a:pt x="1803" y="1034"/>
                    </a:lnTo>
                    <a:lnTo>
                      <a:pt x="1840" y="1009"/>
                    </a:lnTo>
                    <a:lnTo>
                      <a:pt x="1866" y="988"/>
                    </a:lnTo>
                    <a:lnTo>
                      <a:pt x="1845" y="938"/>
                    </a:lnTo>
                    <a:lnTo>
                      <a:pt x="1840" y="910"/>
                    </a:lnTo>
                    <a:lnTo>
                      <a:pt x="1772" y="875"/>
                    </a:lnTo>
                    <a:lnTo>
                      <a:pt x="1772" y="855"/>
                    </a:lnTo>
                    <a:lnTo>
                      <a:pt x="1714" y="746"/>
                    </a:lnTo>
                    <a:lnTo>
                      <a:pt x="1699" y="792"/>
                    </a:lnTo>
                    <a:lnTo>
                      <a:pt x="1661" y="802"/>
                    </a:lnTo>
                    <a:lnTo>
                      <a:pt x="1651" y="792"/>
                    </a:lnTo>
                    <a:lnTo>
                      <a:pt x="1636" y="792"/>
                    </a:lnTo>
                    <a:lnTo>
                      <a:pt x="1636" y="719"/>
                    </a:lnTo>
                    <a:lnTo>
                      <a:pt x="1603" y="714"/>
                    </a:lnTo>
                    <a:lnTo>
                      <a:pt x="1578" y="678"/>
                    </a:lnTo>
                    <a:lnTo>
                      <a:pt x="1550" y="683"/>
                    </a:lnTo>
                    <a:lnTo>
                      <a:pt x="1520" y="673"/>
                    </a:lnTo>
                    <a:lnTo>
                      <a:pt x="1500" y="678"/>
                    </a:lnTo>
                    <a:lnTo>
                      <a:pt x="1500" y="703"/>
                    </a:lnTo>
                    <a:lnTo>
                      <a:pt x="1500" y="731"/>
                    </a:lnTo>
                    <a:lnTo>
                      <a:pt x="1495" y="787"/>
                    </a:lnTo>
                    <a:lnTo>
                      <a:pt x="1487" y="807"/>
                    </a:lnTo>
                    <a:lnTo>
                      <a:pt x="1520" y="870"/>
                    </a:lnTo>
                    <a:lnTo>
                      <a:pt x="1467" y="915"/>
                    </a:lnTo>
                    <a:lnTo>
                      <a:pt x="1477" y="993"/>
                    </a:lnTo>
                    <a:lnTo>
                      <a:pt x="1457" y="1009"/>
                    </a:lnTo>
                    <a:lnTo>
                      <a:pt x="1437" y="998"/>
                    </a:lnTo>
                    <a:lnTo>
                      <a:pt x="1424" y="905"/>
                    </a:lnTo>
                    <a:lnTo>
                      <a:pt x="1371" y="900"/>
                    </a:lnTo>
                    <a:lnTo>
                      <a:pt x="1273" y="845"/>
                    </a:lnTo>
                    <a:lnTo>
                      <a:pt x="1253" y="845"/>
                    </a:lnTo>
                    <a:lnTo>
                      <a:pt x="1235" y="797"/>
                    </a:lnTo>
                    <a:lnTo>
                      <a:pt x="1220" y="782"/>
                    </a:lnTo>
                    <a:lnTo>
                      <a:pt x="1263" y="658"/>
                    </a:lnTo>
                    <a:lnTo>
                      <a:pt x="1288" y="630"/>
                    </a:lnTo>
                    <a:lnTo>
                      <a:pt x="1316" y="615"/>
                    </a:lnTo>
                    <a:lnTo>
                      <a:pt x="1331" y="615"/>
                    </a:lnTo>
                    <a:lnTo>
                      <a:pt x="1346" y="565"/>
                    </a:lnTo>
                    <a:lnTo>
                      <a:pt x="1356" y="524"/>
                    </a:lnTo>
                    <a:lnTo>
                      <a:pt x="1409" y="512"/>
                    </a:lnTo>
                    <a:lnTo>
                      <a:pt x="1437" y="492"/>
                    </a:lnTo>
                    <a:lnTo>
                      <a:pt x="1419" y="446"/>
                    </a:lnTo>
                    <a:lnTo>
                      <a:pt x="1432" y="416"/>
                    </a:lnTo>
                    <a:lnTo>
                      <a:pt x="1412" y="393"/>
                    </a:lnTo>
                    <a:lnTo>
                      <a:pt x="1414" y="393"/>
                    </a:lnTo>
                    <a:lnTo>
                      <a:pt x="1417" y="391"/>
                    </a:lnTo>
                    <a:lnTo>
                      <a:pt x="1419" y="388"/>
                    </a:lnTo>
                    <a:lnTo>
                      <a:pt x="1422" y="388"/>
                    </a:lnTo>
                    <a:lnTo>
                      <a:pt x="1424" y="388"/>
                    </a:lnTo>
                    <a:lnTo>
                      <a:pt x="1432" y="388"/>
                    </a:lnTo>
                    <a:lnTo>
                      <a:pt x="1440" y="388"/>
                    </a:lnTo>
                    <a:lnTo>
                      <a:pt x="1442" y="386"/>
                    </a:lnTo>
                    <a:lnTo>
                      <a:pt x="1442" y="383"/>
                    </a:lnTo>
                    <a:lnTo>
                      <a:pt x="1437" y="376"/>
                    </a:lnTo>
                    <a:lnTo>
                      <a:pt x="1437" y="373"/>
                    </a:lnTo>
                    <a:lnTo>
                      <a:pt x="1440" y="373"/>
                    </a:lnTo>
                    <a:lnTo>
                      <a:pt x="1445" y="376"/>
                    </a:lnTo>
                    <a:lnTo>
                      <a:pt x="1452" y="378"/>
                    </a:lnTo>
                    <a:lnTo>
                      <a:pt x="1455" y="381"/>
                    </a:lnTo>
                    <a:lnTo>
                      <a:pt x="1457" y="383"/>
                    </a:lnTo>
                    <a:lnTo>
                      <a:pt x="1462" y="386"/>
                    </a:lnTo>
                    <a:lnTo>
                      <a:pt x="1467" y="388"/>
                    </a:lnTo>
                    <a:lnTo>
                      <a:pt x="1472" y="393"/>
                    </a:lnTo>
                    <a:lnTo>
                      <a:pt x="1477" y="396"/>
                    </a:lnTo>
                    <a:lnTo>
                      <a:pt x="1485" y="398"/>
                    </a:lnTo>
                    <a:lnTo>
                      <a:pt x="1490" y="401"/>
                    </a:lnTo>
                    <a:lnTo>
                      <a:pt x="1495" y="403"/>
                    </a:lnTo>
                    <a:lnTo>
                      <a:pt x="1500" y="406"/>
                    </a:lnTo>
                    <a:lnTo>
                      <a:pt x="1505" y="406"/>
                    </a:lnTo>
                    <a:lnTo>
                      <a:pt x="1510" y="411"/>
                    </a:lnTo>
                    <a:lnTo>
                      <a:pt x="1515" y="413"/>
                    </a:lnTo>
                    <a:lnTo>
                      <a:pt x="1523" y="419"/>
                    </a:lnTo>
                    <a:lnTo>
                      <a:pt x="1528" y="424"/>
                    </a:lnTo>
                    <a:lnTo>
                      <a:pt x="1535" y="431"/>
                    </a:lnTo>
                    <a:lnTo>
                      <a:pt x="1543" y="441"/>
                    </a:lnTo>
                    <a:lnTo>
                      <a:pt x="1545" y="449"/>
                    </a:lnTo>
                    <a:lnTo>
                      <a:pt x="1538" y="456"/>
                    </a:lnTo>
                    <a:lnTo>
                      <a:pt x="1530" y="466"/>
                    </a:lnTo>
                    <a:lnTo>
                      <a:pt x="1528" y="477"/>
                    </a:lnTo>
                    <a:lnTo>
                      <a:pt x="1530" y="479"/>
                    </a:lnTo>
                    <a:lnTo>
                      <a:pt x="1538" y="482"/>
                    </a:lnTo>
                    <a:lnTo>
                      <a:pt x="1543" y="487"/>
                    </a:lnTo>
                    <a:lnTo>
                      <a:pt x="1545" y="489"/>
                    </a:lnTo>
                    <a:lnTo>
                      <a:pt x="1543" y="494"/>
                    </a:lnTo>
                    <a:lnTo>
                      <a:pt x="1535" y="499"/>
                    </a:lnTo>
                    <a:lnTo>
                      <a:pt x="1528" y="504"/>
                    </a:lnTo>
                    <a:lnTo>
                      <a:pt x="1525" y="509"/>
                    </a:lnTo>
                    <a:lnTo>
                      <a:pt x="1520" y="509"/>
                    </a:lnTo>
                    <a:lnTo>
                      <a:pt x="1518" y="509"/>
                    </a:lnTo>
                    <a:lnTo>
                      <a:pt x="1515" y="509"/>
                    </a:lnTo>
                    <a:lnTo>
                      <a:pt x="1513" y="509"/>
                    </a:lnTo>
                    <a:lnTo>
                      <a:pt x="1508" y="512"/>
                    </a:lnTo>
                    <a:lnTo>
                      <a:pt x="1500" y="514"/>
                    </a:lnTo>
                    <a:lnTo>
                      <a:pt x="1495" y="519"/>
                    </a:lnTo>
                    <a:lnTo>
                      <a:pt x="1492" y="522"/>
                    </a:lnTo>
                    <a:lnTo>
                      <a:pt x="1492" y="524"/>
                    </a:lnTo>
                    <a:lnTo>
                      <a:pt x="1495" y="527"/>
                    </a:lnTo>
                    <a:lnTo>
                      <a:pt x="1498" y="529"/>
                    </a:lnTo>
                    <a:lnTo>
                      <a:pt x="1500" y="532"/>
                    </a:lnTo>
                    <a:lnTo>
                      <a:pt x="1503" y="535"/>
                    </a:lnTo>
                    <a:lnTo>
                      <a:pt x="1508" y="537"/>
                    </a:lnTo>
                    <a:lnTo>
                      <a:pt x="1513" y="540"/>
                    </a:lnTo>
                    <a:lnTo>
                      <a:pt x="1518" y="540"/>
                    </a:lnTo>
                    <a:lnTo>
                      <a:pt x="1523" y="537"/>
                    </a:lnTo>
                    <a:lnTo>
                      <a:pt x="1528" y="532"/>
                    </a:lnTo>
                    <a:lnTo>
                      <a:pt x="1530" y="529"/>
                    </a:lnTo>
                    <a:lnTo>
                      <a:pt x="1535" y="527"/>
                    </a:lnTo>
                    <a:lnTo>
                      <a:pt x="1540" y="527"/>
                    </a:lnTo>
                    <a:lnTo>
                      <a:pt x="1548" y="524"/>
                    </a:lnTo>
                    <a:lnTo>
                      <a:pt x="1556" y="519"/>
                    </a:lnTo>
                    <a:lnTo>
                      <a:pt x="1561" y="519"/>
                    </a:lnTo>
                    <a:lnTo>
                      <a:pt x="1563" y="519"/>
                    </a:lnTo>
                    <a:lnTo>
                      <a:pt x="1566" y="522"/>
                    </a:lnTo>
                    <a:lnTo>
                      <a:pt x="1568" y="524"/>
                    </a:lnTo>
                    <a:lnTo>
                      <a:pt x="1571" y="524"/>
                    </a:lnTo>
                    <a:lnTo>
                      <a:pt x="1573" y="527"/>
                    </a:lnTo>
                    <a:lnTo>
                      <a:pt x="1576" y="529"/>
                    </a:lnTo>
                    <a:lnTo>
                      <a:pt x="1578" y="529"/>
                    </a:lnTo>
                    <a:lnTo>
                      <a:pt x="1583" y="532"/>
                    </a:lnTo>
                    <a:lnTo>
                      <a:pt x="1588" y="532"/>
                    </a:lnTo>
                    <a:lnTo>
                      <a:pt x="1593" y="535"/>
                    </a:lnTo>
                    <a:lnTo>
                      <a:pt x="1603" y="535"/>
                    </a:lnTo>
                    <a:lnTo>
                      <a:pt x="1606" y="540"/>
                    </a:lnTo>
                    <a:lnTo>
                      <a:pt x="1606" y="542"/>
                    </a:lnTo>
                    <a:lnTo>
                      <a:pt x="1608" y="547"/>
                    </a:lnTo>
                    <a:lnTo>
                      <a:pt x="1611" y="547"/>
                    </a:lnTo>
                    <a:lnTo>
                      <a:pt x="1616" y="550"/>
                    </a:lnTo>
                    <a:lnTo>
                      <a:pt x="1619" y="550"/>
                    </a:lnTo>
                    <a:lnTo>
                      <a:pt x="1621" y="550"/>
                    </a:lnTo>
                    <a:lnTo>
                      <a:pt x="1624" y="547"/>
                    </a:lnTo>
                    <a:lnTo>
                      <a:pt x="1629" y="547"/>
                    </a:lnTo>
                    <a:lnTo>
                      <a:pt x="1631" y="547"/>
                    </a:lnTo>
                    <a:lnTo>
                      <a:pt x="1634" y="547"/>
                    </a:lnTo>
                    <a:lnTo>
                      <a:pt x="1639" y="547"/>
                    </a:lnTo>
                    <a:lnTo>
                      <a:pt x="1641" y="547"/>
                    </a:lnTo>
                    <a:lnTo>
                      <a:pt x="1644" y="550"/>
                    </a:lnTo>
                    <a:lnTo>
                      <a:pt x="1649" y="550"/>
                    </a:lnTo>
                    <a:lnTo>
                      <a:pt x="1651" y="550"/>
                    </a:lnTo>
                    <a:lnTo>
                      <a:pt x="1654" y="547"/>
                    </a:lnTo>
                    <a:lnTo>
                      <a:pt x="1659" y="547"/>
                    </a:lnTo>
                    <a:lnTo>
                      <a:pt x="1664" y="547"/>
                    </a:lnTo>
                    <a:lnTo>
                      <a:pt x="1669" y="545"/>
                    </a:lnTo>
                    <a:lnTo>
                      <a:pt x="1671" y="545"/>
                    </a:lnTo>
                    <a:lnTo>
                      <a:pt x="1674" y="545"/>
                    </a:lnTo>
                    <a:lnTo>
                      <a:pt x="1679" y="545"/>
                    </a:lnTo>
                    <a:lnTo>
                      <a:pt x="1682" y="545"/>
                    </a:lnTo>
                    <a:lnTo>
                      <a:pt x="1684" y="545"/>
                    </a:lnTo>
                    <a:lnTo>
                      <a:pt x="1687" y="545"/>
                    </a:lnTo>
                    <a:lnTo>
                      <a:pt x="1692" y="545"/>
                    </a:lnTo>
                    <a:lnTo>
                      <a:pt x="1697" y="545"/>
                    </a:lnTo>
                    <a:lnTo>
                      <a:pt x="1699" y="542"/>
                    </a:lnTo>
                    <a:lnTo>
                      <a:pt x="1697" y="540"/>
                    </a:lnTo>
                    <a:lnTo>
                      <a:pt x="1697" y="537"/>
                    </a:lnTo>
                    <a:lnTo>
                      <a:pt x="1692" y="535"/>
                    </a:lnTo>
                    <a:lnTo>
                      <a:pt x="1687" y="532"/>
                    </a:lnTo>
                    <a:lnTo>
                      <a:pt x="1679" y="529"/>
                    </a:lnTo>
                    <a:lnTo>
                      <a:pt x="1677" y="529"/>
                    </a:lnTo>
                    <a:lnTo>
                      <a:pt x="1674" y="527"/>
                    </a:lnTo>
                    <a:lnTo>
                      <a:pt x="1671" y="524"/>
                    </a:lnTo>
                    <a:lnTo>
                      <a:pt x="1669" y="524"/>
                    </a:lnTo>
                    <a:lnTo>
                      <a:pt x="1666" y="524"/>
                    </a:lnTo>
                    <a:lnTo>
                      <a:pt x="1664" y="524"/>
                    </a:lnTo>
                    <a:lnTo>
                      <a:pt x="1661" y="524"/>
                    </a:lnTo>
                    <a:lnTo>
                      <a:pt x="1656" y="522"/>
                    </a:lnTo>
                    <a:lnTo>
                      <a:pt x="1651" y="519"/>
                    </a:lnTo>
                    <a:lnTo>
                      <a:pt x="1641" y="517"/>
                    </a:lnTo>
                    <a:lnTo>
                      <a:pt x="1636" y="514"/>
                    </a:lnTo>
                    <a:lnTo>
                      <a:pt x="1634" y="512"/>
                    </a:lnTo>
                    <a:lnTo>
                      <a:pt x="1634" y="509"/>
                    </a:lnTo>
                    <a:lnTo>
                      <a:pt x="1636" y="509"/>
                    </a:lnTo>
                    <a:lnTo>
                      <a:pt x="1639" y="509"/>
                    </a:lnTo>
                    <a:lnTo>
                      <a:pt x="1644" y="509"/>
                    </a:lnTo>
                    <a:lnTo>
                      <a:pt x="1649" y="512"/>
                    </a:lnTo>
                    <a:lnTo>
                      <a:pt x="1651" y="512"/>
                    </a:lnTo>
                    <a:lnTo>
                      <a:pt x="1656" y="514"/>
                    </a:lnTo>
                    <a:lnTo>
                      <a:pt x="1659" y="514"/>
                    </a:lnTo>
                    <a:lnTo>
                      <a:pt x="1664" y="514"/>
                    </a:lnTo>
                    <a:lnTo>
                      <a:pt x="1666" y="519"/>
                    </a:lnTo>
                    <a:lnTo>
                      <a:pt x="1671" y="519"/>
                    </a:lnTo>
                    <a:lnTo>
                      <a:pt x="1677" y="517"/>
                    </a:lnTo>
                    <a:lnTo>
                      <a:pt x="1687" y="514"/>
                    </a:lnTo>
                    <a:lnTo>
                      <a:pt x="1694" y="514"/>
                    </a:lnTo>
                    <a:lnTo>
                      <a:pt x="1697" y="519"/>
                    </a:lnTo>
                    <a:lnTo>
                      <a:pt x="1699" y="519"/>
                    </a:lnTo>
                    <a:lnTo>
                      <a:pt x="1704" y="522"/>
                    </a:lnTo>
                    <a:lnTo>
                      <a:pt x="1707" y="524"/>
                    </a:lnTo>
                    <a:lnTo>
                      <a:pt x="1707" y="522"/>
                    </a:lnTo>
                    <a:lnTo>
                      <a:pt x="1704" y="519"/>
                    </a:lnTo>
                    <a:lnTo>
                      <a:pt x="1702" y="514"/>
                    </a:lnTo>
                    <a:lnTo>
                      <a:pt x="1699" y="514"/>
                    </a:lnTo>
                    <a:lnTo>
                      <a:pt x="1699" y="509"/>
                    </a:lnTo>
                    <a:lnTo>
                      <a:pt x="1697" y="507"/>
                    </a:lnTo>
                    <a:lnTo>
                      <a:pt x="1694" y="502"/>
                    </a:lnTo>
                    <a:lnTo>
                      <a:pt x="1692" y="494"/>
                    </a:lnTo>
                    <a:lnTo>
                      <a:pt x="1692" y="492"/>
                    </a:lnTo>
                    <a:lnTo>
                      <a:pt x="1692" y="489"/>
                    </a:lnTo>
                    <a:lnTo>
                      <a:pt x="1692" y="487"/>
                    </a:lnTo>
                    <a:lnTo>
                      <a:pt x="1689" y="482"/>
                    </a:lnTo>
                    <a:lnTo>
                      <a:pt x="1682" y="479"/>
                    </a:lnTo>
                    <a:lnTo>
                      <a:pt x="1677" y="479"/>
                    </a:lnTo>
                    <a:lnTo>
                      <a:pt x="1671" y="477"/>
                    </a:lnTo>
                    <a:lnTo>
                      <a:pt x="1669" y="471"/>
                    </a:lnTo>
                    <a:lnTo>
                      <a:pt x="1664" y="469"/>
                    </a:lnTo>
                    <a:lnTo>
                      <a:pt x="1659" y="469"/>
                    </a:lnTo>
                    <a:lnTo>
                      <a:pt x="1651" y="466"/>
                    </a:lnTo>
                    <a:lnTo>
                      <a:pt x="1646" y="466"/>
                    </a:lnTo>
                    <a:lnTo>
                      <a:pt x="1644" y="466"/>
                    </a:lnTo>
                    <a:lnTo>
                      <a:pt x="1639" y="464"/>
                    </a:lnTo>
                    <a:lnTo>
                      <a:pt x="1634" y="461"/>
                    </a:lnTo>
                    <a:lnTo>
                      <a:pt x="1631" y="459"/>
                    </a:lnTo>
                    <a:lnTo>
                      <a:pt x="1626" y="459"/>
                    </a:lnTo>
                    <a:lnTo>
                      <a:pt x="1624" y="454"/>
                    </a:lnTo>
                    <a:lnTo>
                      <a:pt x="1621" y="451"/>
                    </a:lnTo>
                    <a:lnTo>
                      <a:pt x="1616" y="446"/>
                    </a:lnTo>
                    <a:lnTo>
                      <a:pt x="1614" y="441"/>
                    </a:lnTo>
                    <a:lnTo>
                      <a:pt x="1611" y="439"/>
                    </a:lnTo>
                    <a:lnTo>
                      <a:pt x="1611" y="434"/>
                    </a:lnTo>
                    <a:lnTo>
                      <a:pt x="1614" y="431"/>
                    </a:lnTo>
                    <a:lnTo>
                      <a:pt x="1619" y="431"/>
                    </a:lnTo>
                    <a:lnTo>
                      <a:pt x="1624" y="431"/>
                    </a:lnTo>
                    <a:lnTo>
                      <a:pt x="1631" y="434"/>
                    </a:lnTo>
                    <a:lnTo>
                      <a:pt x="1636" y="436"/>
                    </a:lnTo>
                    <a:lnTo>
                      <a:pt x="1639" y="436"/>
                    </a:lnTo>
                    <a:lnTo>
                      <a:pt x="1644" y="439"/>
                    </a:lnTo>
                    <a:lnTo>
                      <a:pt x="1649" y="441"/>
                    </a:lnTo>
                    <a:lnTo>
                      <a:pt x="1654" y="444"/>
                    </a:lnTo>
                    <a:lnTo>
                      <a:pt x="1659" y="446"/>
                    </a:lnTo>
                    <a:lnTo>
                      <a:pt x="1664" y="449"/>
                    </a:lnTo>
                    <a:lnTo>
                      <a:pt x="1669" y="451"/>
                    </a:lnTo>
                    <a:lnTo>
                      <a:pt x="1671" y="451"/>
                    </a:lnTo>
                    <a:lnTo>
                      <a:pt x="1677" y="449"/>
                    </a:lnTo>
                    <a:lnTo>
                      <a:pt x="1679" y="444"/>
                    </a:lnTo>
                    <a:lnTo>
                      <a:pt x="1679" y="441"/>
                    </a:lnTo>
                    <a:lnTo>
                      <a:pt x="1677" y="436"/>
                    </a:lnTo>
                    <a:lnTo>
                      <a:pt x="1671" y="434"/>
                    </a:lnTo>
                    <a:lnTo>
                      <a:pt x="1666" y="431"/>
                    </a:lnTo>
                    <a:lnTo>
                      <a:pt x="1666" y="429"/>
                    </a:lnTo>
                    <a:lnTo>
                      <a:pt x="1666" y="426"/>
                    </a:lnTo>
                    <a:lnTo>
                      <a:pt x="1669" y="424"/>
                    </a:lnTo>
                    <a:lnTo>
                      <a:pt x="1671" y="424"/>
                    </a:lnTo>
                    <a:lnTo>
                      <a:pt x="1674" y="421"/>
                    </a:lnTo>
                    <a:lnTo>
                      <a:pt x="1677" y="419"/>
                    </a:lnTo>
                    <a:lnTo>
                      <a:pt x="1677" y="416"/>
                    </a:lnTo>
                    <a:lnTo>
                      <a:pt x="1674" y="413"/>
                    </a:lnTo>
                    <a:lnTo>
                      <a:pt x="1671" y="408"/>
                    </a:lnTo>
                    <a:lnTo>
                      <a:pt x="1669" y="406"/>
                    </a:lnTo>
                    <a:lnTo>
                      <a:pt x="1664" y="406"/>
                    </a:lnTo>
                    <a:lnTo>
                      <a:pt x="1664" y="403"/>
                    </a:lnTo>
                    <a:lnTo>
                      <a:pt x="1669" y="401"/>
                    </a:lnTo>
                    <a:lnTo>
                      <a:pt x="1674" y="398"/>
                    </a:lnTo>
                    <a:lnTo>
                      <a:pt x="1677" y="393"/>
                    </a:lnTo>
                    <a:lnTo>
                      <a:pt x="1674" y="391"/>
                    </a:lnTo>
                    <a:lnTo>
                      <a:pt x="1669" y="388"/>
                    </a:lnTo>
                    <a:lnTo>
                      <a:pt x="1661" y="386"/>
                    </a:lnTo>
                    <a:lnTo>
                      <a:pt x="1654" y="386"/>
                    </a:lnTo>
                    <a:lnTo>
                      <a:pt x="1649" y="386"/>
                    </a:lnTo>
                    <a:lnTo>
                      <a:pt x="1644" y="386"/>
                    </a:lnTo>
                    <a:lnTo>
                      <a:pt x="1639" y="388"/>
                    </a:lnTo>
                    <a:lnTo>
                      <a:pt x="1636" y="388"/>
                    </a:lnTo>
                    <a:lnTo>
                      <a:pt x="1634" y="388"/>
                    </a:lnTo>
                    <a:lnTo>
                      <a:pt x="1631" y="386"/>
                    </a:lnTo>
                    <a:lnTo>
                      <a:pt x="1634" y="383"/>
                    </a:lnTo>
                    <a:lnTo>
                      <a:pt x="1631" y="383"/>
                    </a:lnTo>
                    <a:lnTo>
                      <a:pt x="1629" y="381"/>
                    </a:lnTo>
                    <a:lnTo>
                      <a:pt x="1626" y="381"/>
                    </a:lnTo>
                    <a:lnTo>
                      <a:pt x="1621" y="381"/>
                    </a:lnTo>
                    <a:lnTo>
                      <a:pt x="1616" y="381"/>
                    </a:lnTo>
                    <a:lnTo>
                      <a:pt x="1611" y="378"/>
                    </a:lnTo>
                    <a:lnTo>
                      <a:pt x="1606" y="378"/>
                    </a:lnTo>
                    <a:lnTo>
                      <a:pt x="1603" y="378"/>
                    </a:lnTo>
                    <a:lnTo>
                      <a:pt x="1598" y="376"/>
                    </a:lnTo>
                    <a:lnTo>
                      <a:pt x="1598" y="378"/>
                    </a:lnTo>
                    <a:lnTo>
                      <a:pt x="1601" y="381"/>
                    </a:lnTo>
                    <a:lnTo>
                      <a:pt x="1603" y="386"/>
                    </a:lnTo>
                    <a:lnTo>
                      <a:pt x="1601" y="386"/>
                    </a:lnTo>
                    <a:lnTo>
                      <a:pt x="1596" y="386"/>
                    </a:lnTo>
                    <a:lnTo>
                      <a:pt x="1591" y="381"/>
                    </a:lnTo>
                    <a:lnTo>
                      <a:pt x="1583" y="376"/>
                    </a:lnTo>
                    <a:lnTo>
                      <a:pt x="1578" y="373"/>
                    </a:lnTo>
                    <a:lnTo>
                      <a:pt x="1576" y="373"/>
                    </a:lnTo>
                    <a:lnTo>
                      <a:pt x="1568" y="376"/>
                    </a:lnTo>
                    <a:lnTo>
                      <a:pt x="1563" y="373"/>
                    </a:lnTo>
                    <a:lnTo>
                      <a:pt x="1558" y="371"/>
                    </a:lnTo>
                    <a:lnTo>
                      <a:pt x="1558" y="366"/>
                    </a:lnTo>
                    <a:lnTo>
                      <a:pt x="1561" y="363"/>
                    </a:lnTo>
                    <a:lnTo>
                      <a:pt x="1561" y="361"/>
                    </a:lnTo>
                    <a:lnTo>
                      <a:pt x="1561" y="358"/>
                    </a:lnTo>
                    <a:lnTo>
                      <a:pt x="1563" y="356"/>
                    </a:lnTo>
                    <a:lnTo>
                      <a:pt x="1566" y="356"/>
                    </a:lnTo>
                    <a:lnTo>
                      <a:pt x="1568" y="356"/>
                    </a:lnTo>
                    <a:lnTo>
                      <a:pt x="1568" y="353"/>
                    </a:lnTo>
                    <a:lnTo>
                      <a:pt x="1561" y="350"/>
                    </a:lnTo>
                    <a:lnTo>
                      <a:pt x="1556" y="350"/>
                    </a:lnTo>
                    <a:lnTo>
                      <a:pt x="1553" y="345"/>
                    </a:lnTo>
                    <a:lnTo>
                      <a:pt x="1556" y="343"/>
                    </a:lnTo>
                    <a:lnTo>
                      <a:pt x="1561" y="343"/>
                    </a:lnTo>
                    <a:lnTo>
                      <a:pt x="1558" y="343"/>
                    </a:lnTo>
                    <a:lnTo>
                      <a:pt x="1556" y="340"/>
                    </a:lnTo>
                    <a:lnTo>
                      <a:pt x="1553" y="335"/>
                    </a:lnTo>
                    <a:lnTo>
                      <a:pt x="1548" y="333"/>
                    </a:lnTo>
                    <a:lnTo>
                      <a:pt x="1545" y="333"/>
                    </a:lnTo>
                    <a:lnTo>
                      <a:pt x="1540" y="333"/>
                    </a:lnTo>
                    <a:lnTo>
                      <a:pt x="1538" y="333"/>
                    </a:lnTo>
                    <a:lnTo>
                      <a:pt x="1540" y="330"/>
                    </a:lnTo>
                    <a:lnTo>
                      <a:pt x="1540" y="328"/>
                    </a:lnTo>
                    <a:lnTo>
                      <a:pt x="1538" y="325"/>
                    </a:lnTo>
                    <a:lnTo>
                      <a:pt x="1533" y="325"/>
                    </a:lnTo>
                    <a:lnTo>
                      <a:pt x="1528" y="325"/>
                    </a:lnTo>
                    <a:lnTo>
                      <a:pt x="1520" y="325"/>
                    </a:lnTo>
                    <a:lnTo>
                      <a:pt x="1515" y="325"/>
                    </a:lnTo>
                    <a:lnTo>
                      <a:pt x="1510" y="325"/>
                    </a:lnTo>
                    <a:lnTo>
                      <a:pt x="1503" y="323"/>
                    </a:lnTo>
                    <a:lnTo>
                      <a:pt x="1500" y="323"/>
                    </a:lnTo>
                    <a:lnTo>
                      <a:pt x="1500" y="320"/>
                    </a:lnTo>
                    <a:lnTo>
                      <a:pt x="1498" y="318"/>
                    </a:lnTo>
                    <a:lnTo>
                      <a:pt x="1492" y="315"/>
                    </a:lnTo>
                    <a:lnTo>
                      <a:pt x="1485" y="315"/>
                    </a:lnTo>
                    <a:lnTo>
                      <a:pt x="1480" y="318"/>
                    </a:lnTo>
                    <a:lnTo>
                      <a:pt x="1475" y="323"/>
                    </a:lnTo>
                    <a:lnTo>
                      <a:pt x="1472" y="325"/>
                    </a:lnTo>
                    <a:lnTo>
                      <a:pt x="1467" y="325"/>
                    </a:lnTo>
                    <a:lnTo>
                      <a:pt x="1462" y="320"/>
                    </a:lnTo>
                    <a:lnTo>
                      <a:pt x="1460" y="318"/>
                    </a:lnTo>
                    <a:lnTo>
                      <a:pt x="1457" y="313"/>
                    </a:lnTo>
                    <a:lnTo>
                      <a:pt x="1455" y="310"/>
                    </a:lnTo>
                    <a:lnTo>
                      <a:pt x="1450" y="305"/>
                    </a:lnTo>
                    <a:lnTo>
                      <a:pt x="1442" y="300"/>
                    </a:lnTo>
                    <a:lnTo>
                      <a:pt x="1435" y="298"/>
                    </a:lnTo>
                    <a:lnTo>
                      <a:pt x="1429" y="298"/>
                    </a:lnTo>
                    <a:lnTo>
                      <a:pt x="1427" y="300"/>
                    </a:lnTo>
                    <a:lnTo>
                      <a:pt x="1419" y="303"/>
                    </a:lnTo>
                    <a:lnTo>
                      <a:pt x="1414" y="305"/>
                    </a:lnTo>
                    <a:lnTo>
                      <a:pt x="1414" y="308"/>
                    </a:lnTo>
                    <a:lnTo>
                      <a:pt x="1414" y="313"/>
                    </a:lnTo>
                    <a:lnTo>
                      <a:pt x="1409" y="315"/>
                    </a:lnTo>
                    <a:lnTo>
                      <a:pt x="1404" y="320"/>
                    </a:lnTo>
                    <a:lnTo>
                      <a:pt x="1397" y="320"/>
                    </a:lnTo>
                    <a:lnTo>
                      <a:pt x="1394" y="320"/>
                    </a:lnTo>
                    <a:lnTo>
                      <a:pt x="1392" y="315"/>
                    </a:lnTo>
                    <a:lnTo>
                      <a:pt x="1392" y="310"/>
                    </a:lnTo>
                    <a:lnTo>
                      <a:pt x="1389" y="305"/>
                    </a:lnTo>
                    <a:lnTo>
                      <a:pt x="1389" y="303"/>
                    </a:lnTo>
                    <a:lnTo>
                      <a:pt x="1387" y="298"/>
                    </a:lnTo>
                    <a:lnTo>
                      <a:pt x="1384" y="292"/>
                    </a:lnTo>
                    <a:lnTo>
                      <a:pt x="1382" y="290"/>
                    </a:lnTo>
                    <a:lnTo>
                      <a:pt x="1374" y="285"/>
                    </a:lnTo>
                    <a:lnTo>
                      <a:pt x="1366" y="285"/>
                    </a:lnTo>
                    <a:lnTo>
                      <a:pt x="1359" y="287"/>
                    </a:lnTo>
                    <a:lnTo>
                      <a:pt x="1354" y="292"/>
                    </a:lnTo>
                    <a:lnTo>
                      <a:pt x="1351" y="303"/>
                    </a:lnTo>
                    <a:lnTo>
                      <a:pt x="1349" y="313"/>
                    </a:lnTo>
                    <a:lnTo>
                      <a:pt x="1349" y="325"/>
                    </a:lnTo>
                    <a:lnTo>
                      <a:pt x="1354" y="343"/>
                    </a:lnTo>
                    <a:lnTo>
                      <a:pt x="1359" y="356"/>
                    </a:lnTo>
                    <a:lnTo>
                      <a:pt x="1356" y="353"/>
                    </a:lnTo>
                    <a:lnTo>
                      <a:pt x="1354" y="350"/>
                    </a:lnTo>
                    <a:lnTo>
                      <a:pt x="1349" y="345"/>
                    </a:lnTo>
                    <a:lnTo>
                      <a:pt x="1344" y="338"/>
                    </a:lnTo>
                    <a:lnTo>
                      <a:pt x="1341" y="330"/>
                    </a:lnTo>
                    <a:lnTo>
                      <a:pt x="1339" y="323"/>
                    </a:lnTo>
                    <a:lnTo>
                      <a:pt x="1339" y="310"/>
                    </a:lnTo>
                    <a:lnTo>
                      <a:pt x="1344" y="298"/>
                    </a:lnTo>
                    <a:lnTo>
                      <a:pt x="1344" y="290"/>
                    </a:lnTo>
                    <a:lnTo>
                      <a:pt x="1341" y="287"/>
                    </a:lnTo>
                    <a:lnTo>
                      <a:pt x="1336" y="287"/>
                    </a:lnTo>
                    <a:lnTo>
                      <a:pt x="1331" y="287"/>
                    </a:lnTo>
                    <a:lnTo>
                      <a:pt x="1324" y="290"/>
                    </a:lnTo>
                    <a:lnTo>
                      <a:pt x="1316" y="298"/>
                    </a:lnTo>
                    <a:lnTo>
                      <a:pt x="1311" y="310"/>
                    </a:lnTo>
                    <a:lnTo>
                      <a:pt x="1308" y="325"/>
                    </a:lnTo>
                    <a:lnTo>
                      <a:pt x="1308" y="335"/>
                    </a:lnTo>
                    <a:lnTo>
                      <a:pt x="1308" y="340"/>
                    </a:lnTo>
                    <a:lnTo>
                      <a:pt x="1308" y="345"/>
                    </a:lnTo>
                    <a:lnTo>
                      <a:pt x="1308" y="356"/>
                    </a:lnTo>
                    <a:lnTo>
                      <a:pt x="1308" y="361"/>
                    </a:lnTo>
                    <a:lnTo>
                      <a:pt x="1311" y="363"/>
                    </a:lnTo>
                    <a:lnTo>
                      <a:pt x="1316" y="366"/>
                    </a:lnTo>
                    <a:lnTo>
                      <a:pt x="1319" y="366"/>
                    </a:lnTo>
                    <a:lnTo>
                      <a:pt x="1321" y="366"/>
                    </a:lnTo>
                    <a:lnTo>
                      <a:pt x="1329" y="368"/>
                    </a:lnTo>
                    <a:lnTo>
                      <a:pt x="1334" y="371"/>
                    </a:lnTo>
                    <a:lnTo>
                      <a:pt x="1339" y="371"/>
                    </a:lnTo>
                    <a:lnTo>
                      <a:pt x="1341" y="373"/>
                    </a:lnTo>
                    <a:lnTo>
                      <a:pt x="1339" y="376"/>
                    </a:lnTo>
                    <a:lnTo>
                      <a:pt x="1334" y="376"/>
                    </a:lnTo>
                    <a:lnTo>
                      <a:pt x="1331" y="376"/>
                    </a:lnTo>
                    <a:lnTo>
                      <a:pt x="1326" y="376"/>
                    </a:lnTo>
                    <a:lnTo>
                      <a:pt x="1321" y="378"/>
                    </a:lnTo>
                    <a:lnTo>
                      <a:pt x="1316" y="381"/>
                    </a:lnTo>
                    <a:lnTo>
                      <a:pt x="1316" y="383"/>
                    </a:lnTo>
                    <a:lnTo>
                      <a:pt x="1319" y="386"/>
                    </a:lnTo>
                    <a:lnTo>
                      <a:pt x="1321" y="386"/>
                    </a:lnTo>
                    <a:lnTo>
                      <a:pt x="1326" y="388"/>
                    </a:lnTo>
                    <a:lnTo>
                      <a:pt x="1331" y="391"/>
                    </a:lnTo>
                    <a:lnTo>
                      <a:pt x="1334" y="393"/>
                    </a:lnTo>
                    <a:lnTo>
                      <a:pt x="1339" y="396"/>
                    </a:lnTo>
                    <a:lnTo>
                      <a:pt x="1341" y="396"/>
                    </a:lnTo>
                    <a:lnTo>
                      <a:pt x="1346" y="396"/>
                    </a:lnTo>
                    <a:lnTo>
                      <a:pt x="1351" y="393"/>
                    </a:lnTo>
                    <a:lnTo>
                      <a:pt x="1356" y="391"/>
                    </a:lnTo>
                    <a:lnTo>
                      <a:pt x="1359" y="393"/>
                    </a:lnTo>
                    <a:lnTo>
                      <a:pt x="1361" y="396"/>
                    </a:lnTo>
                    <a:lnTo>
                      <a:pt x="1371" y="398"/>
                    </a:lnTo>
                    <a:lnTo>
                      <a:pt x="1374" y="398"/>
                    </a:lnTo>
                    <a:lnTo>
                      <a:pt x="1366" y="436"/>
                    </a:lnTo>
                    <a:lnTo>
                      <a:pt x="1336" y="482"/>
                    </a:lnTo>
                    <a:lnTo>
                      <a:pt x="1326" y="426"/>
                    </a:lnTo>
                    <a:lnTo>
                      <a:pt x="1308" y="403"/>
                    </a:lnTo>
                    <a:lnTo>
                      <a:pt x="1288" y="431"/>
                    </a:lnTo>
                    <a:lnTo>
                      <a:pt x="1278" y="403"/>
                    </a:lnTo>
                    <a:lnTo>
                      <a:pt x="1258" y="368"/>
                    </a:lnTo>
                    <a:lnTo>
                      <a:pt x="1248" y="323"/>
                    </a:lnTo>
                    <a:lnTo>
                      <a:pt x="1215" y="270"/>
                    </a:lnTo>
                    <a:lnTo>
                      <a:pt x="1190" y="343"/>
                    </a:lnTo>
                    <a:lnTo>
                      <a:pt x="1190" y="368"/>
                    </a:lnTo>
                    <a:lnTo>
                      <a:pt x="1225" y="398"/>
                    </a:lnTo>
                    <a:lnTo>
                      <a:pt x="1230" y="431"/>
                    </a:lnTo>
                    <a:lnTo>
                      <a:pt x="1205" y="456"/>
                    </a:lnTo>
                    <a:lnTo>
                      <a:pt x="1190" y="446"/>
                    </a:lnTo>
                    <a:lnTo>
                      <a:pt x="1185" y="446"/>
                    </a:lnTo>
                    <a:lnTo>
                      <a:pt x="1185" y="444"/>
                    </a:lnTo>
                    <a:lnTo>
                      <a:pt x="1187" y="439"/>
                    </a:lnTo>
                    <a:lnTo>
                      <a:pt x="1185" y="434"/>
                    </a:lnTo>
                    <a:lnTo>
                      <a:pt x="1185" y="429"/>
                    </a:lnTo>
                    <a:lnTo>
                      <a:pt x="1182" y="424"/>
                    </a:lnTo>
                    <a:lnTo>
                      <a:pt x="1185" y="424"/>
                    </a:lnTo>
                    <a:lnTo>
                      <a:pt x="1187" y="424"/>
                    </a:lnTo>
                    <a:lnTo>
                      <a:pt x="1190" y="424"/>
                    </a:lnTo>
                    <a:lnTo>
                      <a:pt x="1192" y="424"/>
                    </a:lnTo>
                    <a:lnTo>
                      <a:pt x="1195" y="424"/>
                    </a:lnTo>
                    <a:lnTo>
                      <a:pt x="1198" y="419"/>
                    </a:lnTo>
                    <a:lnTo>
                      <a:pt x="1200" y="413"/>
                    </a:lnTo>
                    <a:lnTo>
                      <a:pt x="1198" y="408"/>
                    </a:lnTo>
                    <a:lnTo>
                      <a:pt x="1192" y="406"/>
                    </a:lnTo>
                    <a:lnTo>
                      <a:pt x="1190" y="403"/>
                    </a:lnTo>
                    <a:lnTo>
                      <a:pt x="1185" y="403"/>
                    </a:lnTo>
                    <a:lnTo>
                      <a:pt x="1180" y="398"/>
                    </a:lnTo>
                    <a:lnTo>
                      <a:pt x="1175" y="396"/>
                    </a:lnTo>
                    <a:lnTo>
                      <a:pt x="1170" y="391"/>
                    </a:lnTo>
                    <a:lnTo>
                      <a:pt x="1167" y="388"/>
                    </a:lnTo>
                    <a:lnTo>
                      <a:pt x="1165" y="383"/>
                    </a:lnTo>
                    <a:lnTo>
                      <a:pt x="1162" y="378"/>
                    </a:lnTo>
                    <a:lnTo>
                      <a:pt x="1162" y="373"/>
                    </a:lnTo>
                    <a:lnTo>
                      <a:pt x="1162" y="371"/>
                    </a:lnTo>
                    <a:lnTo>
                      <a:pt x="1165" y="368"/>
                    </a:lnTo>
                    <a:lnTo>
                      <a:pt x="1165" y="363"/>
                    </a:lnTo>
                    <a:lnTo>
                      <a:pt x="1162" y="356"/>
                    </a:lnTo>
                    <a:lnTo>
                      <a:pt x="1162" y="350"/>
                    </a:lnTo>
                    <a:lnTo>
                      <a:pt x="1160" y="343"/>
                    </a:lnTo>
                    <a:lnTo>
                      <a:pt x="1160" y="338"/>
                    </a:lnTo>
                    <a:lnTo>
                      <a:pt x="1157" y="333"/>
                    </a:lnTo>
                    <a:lnTo>
                      <a:pt x="1157" y="328"/>
                    </a:lnTo>
                    <a:lnTo>
                      <a:pt x="1160" y="325"/>
                    </a:lnTo>
                    <a:lnTo>
                      <a:pt x="1162" y="323"/>
                    </a:lnTo>
                    <a:lnTo>
                      <a:pt x="1165" y="323"/>
                    </a:lnTo>
                    <a:lnTo>
                      <a:pt x="1167" y="318"/>
                    </a:lnTo>
                    <a:lnTo>
                      <a:pt x="1172" y="310"/>
                    </a:lnTo>
                    <a:lnTo>
                      <a:pt x="1172" y="308"/>
                    </a:lnTo>
                    <a:lnTo>
                      <a:pt x="1172" y="305"/>
                    </a:lnTo>
                    <a:lnTo>
                      <a:pt x="1170" y="303"/>
                    </a:lnTo>
                    <a:lnTo>
                      <a:pt x="1165" y="300"/>
                    </a:lnTo>
                    <a:lnTo>
                      <a:pt x="1162" y="300"/>
                    </a:lnTo>
                    <a:lnTo>
                      <a:pt x="1157" y="300"/>
                    </a:lnTo>
                    <a:lnTo>
                      <a:pt x="1152" y="300"/>
                    </a:lnTo>
                    <a:lnTo>
                      <a:pt x="1147" y="300"/>
                    </a:lnTo>
                    <a:lnTo>
                      <a:pt x="1142" y="303"/>
                    </a:lnTo>
                    <a:lnTo>
                      <a:pt x="1145" y="305"/>
                    </a:lnTo>
                    <a:lnTo>
                      <a:pt x="1147" y="308"/>
                    </a:lnTo>
                    <a:lnTo>
                      <a:pt x="1150" y="310"/>
                    </a:lnTo>
                    <a:lnTo>
                      <a:pt x="1152" y="313"/>
                    </a:lnTo>
                    <a:lnTo>
                      <a:pt x="1150" y="313"/>
                    </a:lnTo>
                    <a:lnTo>
                      <a:pt x="1147" y="315"/>
                    </a:lnTo>
                    <a:lnTo>
                      <a:pt x="1145" y="313"/>
                    </a:lnTo>
                    <a:lnTo>
                      <a:pt x="1142" y="310"/>
                    </a:lnTo>
                    <a:lnTo>
                      <a:pt x="1137" y="310"/>
                    </a:lnTo>
                    <a:lnTo>
                      <a:pt x="1134" y="313"/>
                    </a:lnTo>
                    <a:lnTo>
                      <a:pt x="1132" y="315"/>
                    </a:lnTo>
                    <a:lnTo>
                      <a:pt x="1132" y="320"/>
                    </a:lnTo>
                    <a:lnTo>
                      <a:pt x="1132" y="323"/>
                    </a:lnTo>
                    <a:lnTo>
                      <a:pt x="1134" y="328"/>
                    </a:lnTo>
                    <a:lnTo>
                      <a:pt x="1137" y="330"/>
                    </a:lnTo>
                    <a:lnTo>
                      <a:pt x="1134" y="335"/>
                    </a:lnTo>
                    <a:lnTo>
                      <a:pt x="1132" y="340"/>
                    </a:lnTo>
                    <a:lnTo>
                      <a:pt x="1132" y="348"/>
                    </a:lnTo>
                    <a:lnTo>
                      <a:pt x="1129" y="353"/>
                    </a:lnTo>
                    <a:lnTo>
                      <a:pt x="1127" y="350"/>
                    </a:lnTo>
                    <a:lnTo>
                      <a:pt x="1124" y="343"/>
                    </a:lnTo>
                    <a:lnTo>
                      <a:pt x="1124" y="335"/>
                    </a:lnTo>
                    <a:lnTo>
                      <a:pt x="1124" y="328"/>
                    </a:lnTo>
                    <a:lnTo>
                      <a:pt x="1119" y="323"/>
                    </a:lnTo>
                    <a:lnTo>
                      <a:pt x="1117" y="320"/>
                    </a:lnTo>
                    <a:lnTo>
                      <a:pt x="1112" y="315"/>
                    </a:lnTo>
                    <a:lnTo>
                      <a:pt x="1109" y="315"/>
                    </a:lnTo>
                    <a:lnTo>
                      <a:pt x="1109" y="318"/>
                    </a:lnTo>
                    <a:lnTo>
                      <a:pt x="1112" y="323"/>
                    </a:lnTo>
                    <a:lnTo>
                      <a:pt x="1112" y="328"/>
                    </a:lnTo>
                    <a:lnTo>
                      <a:pt x="1109" y="328"/>
                    </a:lnTo>
                    <a:lnTo>
                      <a:pt x="1104" y="328"/>
                    </a:lnTo>
                    <a:lnTo>
                      <a:pt x="1099" y="325"/>
                    </a:lnTo>
                    <a:lnTo>
                      <a:pt x="1094" y="320"/>
                    </a:lnTo>
                    <a:lnTo>
                      <a:pt x="1092" y="315"/>
                    </a:lnTo>
                    <a:lnTo>
                      <a:pt x="1092" y="313"/>
                    </a:lnTo>
                    <a:lnTo>
                      <a:pt x="1087" y="313"/>
                    </a:lnTo>
                    <a:lnTo>
                      <a:pt x="1082" y="315"/>
                    </a:lnTo>
                    <a:lnTo>
                      <a:pt x="1079" y="315"/>
                    </a:lnTo>
                    <a:lnTo>
                      <a:pt x="1077" y="313"/>
                    </a:lnTo>
                    <a:lnTo>
                      <a:pt x="1079" y="310"/>
                    </a:lnTo>
                    <a:lnTo>
                      <a:pt x="1082" y="303"/>
                    </a:lnTo>
                    <a:lnTo>
                      <a:pt x="1082" y="300"/>
                    </a:lnTo>
                    <a:lnTo>
                      <a:pt x="1077" y="298"/>
                    </a:lnTo>
                    <a:lnTo>
                      <a:pt x="1071" y="300"/>
                    </a:lnTo>
                    <a:lnTo>
                      <a:pt x="1064" y="300"/>
                    </a:lnTo>
                    <a:lnTo>
                      <a:pt x="1056" y="303"/>
                    </a:lnTo>
                    <a:lnTo>
                      <a:pt x="1051" y="303"/>
                    </a:lnTo>
                    <a:lnTo>
                      <a:pt x="1049" y="305"/>
                    </a:lnTo>
                    <a:lnTo>
                      <a:pt x="1044" y="305"/>
                    </a:lnTo>
                    <a:lnTo>
                      <a:pt x="1039" y="308"/>
                    </a:lnTo>
                    <a:lnTo>
                      <a:pt x="1036" y="310"/>
                    </a:lnTo>
                    <a:lnTo>
                      <a:pt x="1036" y="315"/>
                    </a:lnTo>
                    <a:lnTo>
                      <a:pt x="1034" y="320"/>
                    </a:lnTo>
                    <a:lnTo>
                      <a:pt x="1029" y="323"/>
                    </a:lnTo>
                    <a:lnTo>
                      <a:pt x="1024" y="323"/>
                    </a:lnTo>
                    <a:lnTo>
                      <a:pt x="1021" y="325"/>
                    </a:lnTo>
                    <a:lnTo>
                      <a:pt x="1021" y="330"/>
                    </a:lnTo>
                    <a:lnTo>
                      <a:pt x="1024" y="333"/>
                    </a:lnTo>
                    <a:lnTo>
                      <a:pt x="1029" y="338"/>
                    </a:lnTo>
                    <a:lnTo>
                      <a:pt x="1034" y="343"/>
                    </a:lnTo>
                    <a:lnTo>
                      <a:pt x="1036" y="345"/>
                    </a:lnTo>
                    <a:lnTo>
                      <a:pt x="1039" y="345"/>
                    </a:lnTo>
                    <a:lnTo>
                      <a:pt x="1039" y="350"/>
                    </a:lnTo>
                    <a:lnTo>
                      <a:pt x="1039" y="353"/>
                    </a:lnTo>
                    <a:lnTo>
                      <a:pt x="1034" y="356"/>
                    </a:lnTo>
                    <a:lnTo>
                      <a:pt x="1026" y="353"/>
                    </a:lnTo>
                    <a:lnTo>
                      <a:pt x="1021" y="356"/>
                    </a:lnTo>
                    <a:lnTo>
                      <a:pt x="1021" y="358"/>
                    </a:lnTo>
                    <a:lnTo>
                      <a:pt x="1021" y="361"/>
                    </a:lnTo>
                    <a:lnTo>
                      <a:pt x="1021" y="366"/>
                    </a:lnTo>
                    <a:lnTo>
                      <a:pt x="1024" y="371"/>
                    </a:lnTo>
                    <a:lnTo>
                      <a:pt x="1026" y="373"/>
                    </a:lnTo>
                    <a:lnTo>
                      <a:pt x="1031" y="373"/>
                    </a:lnTo>
                    <a:lnTo>
                      <a:pt x="1036" y="373"/>
                    </a:lnTo>
                    <a:lnTo>
                      <a:pt x="1044" y="373"/>
                    </a:lnTo>
                    <a:lnTo>
                      <a:pt x="1051" y="376"/>
                    </a:lnTo>
                    <a:lnTo>
                      <a:pt x="1054" y="376"/>
                    </a:lnTo>
                    <a:lnTo>
                      <a:pt x="1059" y="376"/>
                    </a:lnTo>
                    <a:lnTo>
                      <a:pt x="1069" y="378"/>
                    </a:lnTo>
                    <a:lnTo>
                      <a:pt x="1077" y="381"/>
                    </a:lnTo>
                    <a:lnTo>
                      <a:pt x="1082" y="386"/>
                    </a:lnTo>
                    <a:lnTo>
                      <a:pt x="1082" y="391"/>
                    </a:lnTo>
                    <a:lnTo>
                      <a:pt x="1079" y="396"/>
                    </a:lnTo>
                    <a:lnTo>
                      <a:pt x="1079" y="398"/>
                    </a:lnTo>
                    <a:lnTo>
                      <a:pt x="1077" y="398"/>
                    </a:lnTo>
                    <a:lnTo>
                      <a:pt x="1071" y="396"/>
                    </a:lnTo>
                    <a:lnTo>
                      <a:pt x="1066" y="396"/>
                    </a:lnTo>
                    <a:lnTo>
                      <a:pt x="1059" y="393"/>
                    </a:lnTo>
                    <a:lnTo>
                      <a:pt x="1054" y="388"/>
                    </a:lnTo>
                    <a:lnTo>
                      <a:pt x="1049" y="388"/>
                    </a:lnTo>
                    <a:lnTo>
                      <a:pt x="1044" y="386"/>
                    </a:lnTo>
                    <a:lnTo>
                      <a:pt x="1039" y="383"/>
                    </a:lnTo>
                    <a:lnTo>
                      <a:pt x="1034" y="383"/>
                    </a:lnTo>
                    <a:lnTo>
                      <a:pt x="1026" y="383"/>
                    </a:lnTo>
                    <a:lnTo>
                      <a:pt x="1021" y="383"/>
                    </a:lnTo>
                    <a:lnTo>
                      <a:pt x="1019" y="383"/>
                    </a:lnTo>
                    <a:lnTo>
                      <a:pt x="1019" y="388"/>
                    </a:lnTo>
                    <a:lnTo>
                      <a:pt x="1019" y="393"/>
                    </a:lnTo>
                    <a:lnTo>
                      <a:pt x="1019" y="398"/>
                    </a:lnTo>
                    <a:lnTo>
                      <a:pt x="1019" y="403"/>
                    </a:lnTo>
                    <a:lnTo>
                      <a:pt x="1021" y="406"/>
                    </a:lnTo>
                    <a:lnTo>
                      <a:pt x="1026" y="406"/>
                    </a:lnTo>
                    <a:lnTo>
                      <a:pt x="1031" y="408"/>
                    </a:lnTo>
                    <a:lnTo>
                      <a:pt x="1036" y="413"/>
                    </a:lnTo>
                    <a:lnTo>
                      <a:pt x="1044" y="419"/>
                    </a:lnTo>
                    <a:lnTo>
                      <a:pt x="1049" y="424"/>
                    </a:lnTo>
                    <a:lnTo>
                      <a:pt x="1049" y="429"/>
                    </a:lnTo>
                    <a:lnTo>
                      <a:pt x="1051" y="434"/>
                    </a:lnTo>
                    <a:lnTo>
                      <a:pt x="1051" y="439"/>
                    </a:lnTo>
                    <a:lnTo>
                      <a:pt x="1054" y="441"/>
                    </a:lnTo>
                    <a:lnTo>
                      <a:pt x="1056" y="441"/>
                    </a:lnTo>
                    <a:lnTo>
                      <a:pt x="1059" y="441"/>
                    </a:lnTo>
                    <a:lnTo>
                      <a:pt x="1064" y="444"/>
                    </a:lnTo>
                    <a:lnTo>
                      <a:pt x="1066" y="444"/>
                    </a:lnTo>
                    <a:lnTo>
                      <a:pt x="1071" y="446"/>
                    </a:lnTo>
                    <a:lnTo>
                      <a:pt x="1074" y="446"/>
                    </a:lnTo>
                    <a:lnTo>
                      <a:pt x="1077" y="446"/>
                    </a:lnTo>
                    <a:lnTo>
                      <a:pt x="1079" y="446"/>
                    </a:lnTo>
                    <a:lnTo>
                      <a:pt x="1084" y="446"/>
                    </a:lnTo>
                    <a:lnTo>
                      <a:pt x="1087" y="444"/>
                    </a:lnTo>
                    <a:lnTo>
                      <a:pt x="1094" y="444"/>
                    </a:lnTo>
                    <a:lnTo>
                      <a:pt x="1102" y="441"/>
                    </a:lnTo>
                    <a:lnTo>
                      <a:pt x="1107" y="439"/>
                    </a:lnTo>
                    <a:lnTo>
                      <a:pt x="1114" y="439"/>
                    </a:lnTo>
                    <a:lnTo>
                      <a:pt x="1119" y="436"/>
                    </a:lnTo>
                    <a:lnTo>
                      <a:pt x="1124" y="434"/>
                    </a:lnTo>
                    <a:lnTo>
                      <a:pt x="1129" y="429"/>
                    </a:lnTo>
                    <a:lnTo>
                      <a:pt x="1132" y="426"/>
                    </a:lnTo>
                    <a:lnTo>
                      <a:pt x="1134" y="429"/>
                    </a:lnTo>
                    <a:lnTo>
                      <a:pt x="1137" y="429"/>
                    </a:lnTo>
                    <a:lnTo>
                      <a:pt x="1142" y="434"/>
                    </a:lnTo>
                    <a:lnTo>
                      <a:pt x="1145" y="434"/>
                    </a:lnTo>
                    <a:lnTo>
                      <a:pt x="1147" y="439"/>
                    </a:lnTo>
                    <a:lnTo>
                      <a:pt x="1152" y="441"/>
                    </a:lnTo>
                    <a:lnTo>
                      <a:pt x="1157" y="444"/>
                    </a:lnTo>
                    <a:lnTo>
                      <a:pt x="1160" y="449"/>
                    </a:lnTo>
                    <a:lnTo>
                      <a:pt x="1167" y="451"/>
                    </a:lnTo>
                    <a:lnTo>
                      <a:pt x="1157" y="471"/>
                    </a:lnTo>
                    <a:lnTo>
                      <a:pt x="1122" y="461"/>
                    </a:lnTo>
                    <a:lnTo>
                      <a:pt x="1069" y="461"/>
                    </a:lnTo>
                    <a:lnTo>
                      <a:pt x="1039" y="441"/>
                    </a:lnTo>
                    <a:lnTo>
                      <a:pt x="991" y="451"/>
                    </a:lnTo>
                    <a:lnTo>
                      <a:pt x="996" y="466"/>
                    </a:lnTo>
                    <a:lnTo>
                      <a:pt x="1001" y="497"/>
                    </a:lnTo>
                    <a:lnTo>
                      <a:pt x="986" y="492"/>
                    </a:lnTo>
                    <a:lnTo>
                      <a:pt x="958" y="461"/>
                    </a:lnTo>
                    <a:lnTo>
                      <a:pt x="903" y="471"/>
                    </a:lnTo>
                    <a:lnTo>
                      <a:pt x="875" y="451"/>
                    </a:lnTo>
                    <a:lnTo>
                      <a:pt x="885" y="431"/>
                    </a:lnTo>
                    <a:lnTo>
                      <a:pt x="850" y="421"/>
                    </a:lnTo>
                    <a:lnTo>
                      <a:pt x="807" y="398"/>
                    </a:lnTo>
                    <a:lnTo>
                      <a:pt x="749" y="383"/>
                    </a:lnTo>
                    <a:lnTo>
                      <a:pt x="713" y="393"/>
                    </a:lnTo>
                    <a:lnTo>
                      <a:pt x="676" y="353"/>
                    </a:lnTo>
                    <a:lnTo>
                      <a:pt x="577" y="398"/>
                    </a:lnTo>
                    <a:lnTo>
                      <a:pt x="550" y="426"/>
                    </a:lnTo>
                    <a:lnTo>
                      <a:pt x="509" y="416"/>
                    </a:lnTo>
                    <a:lnTo>
                      <a:pt x="482" y="388"/>
                    </a:lnTo>
                    <a:lnTo>
                      <a:pt x="451" y="378"/>
                    </a:lnTo>
                    <a:lnTo>
                      <a:pt x="439" y="378"/>
                    </a:lnTo>
                    <a:lnTo>
                      <a:pt x="424" y="363"/>
                    </a:lnTo>
                    <a:lnTo>
                      <a:pt x="376" y="368"/>
                    </a:lnTo>
                    <a:lnTo>
                      <a:pt x="308" y="338"/>
                    </a:lnTo>
                    <a:lnTo>
                      <a:pt x="277" y="343"/>
                    </a:lnTo>
                    <a:lnTo>
                      <a:pt x="252" y="328"/>
                    </a:lnTo>
                    <a:lnTo>
                      <a:pt x="245" y="310"/>
                    </a:lnTo>
                    <a:lnTo>
                      <a:pt x="199" y="295"/>
                    </a:lnTo>
                    <a:lnTo>
                      <a:pt x="171" y="315"/>
                    </a:lnTo>
                    <a:lnTo>
                      <a:pt x="131" y="333"/>
                    </a:lnTo>
                    <a:lnTo>
                      <a:pt x="98" y="353"/>
                    </a:lnTo>
                    <a:lnTo>
                      <a:pt x="78" y="403"/>
                    </a:lnTo>
                    <a:lnTo>
                      <a:pt x="35" y="413"/>
                    </a:lnTo>
                    <a:lnTo>
                      <a:pt x="35" y="446"/>
                    </a:lnTo>
                    <a:lnTo>
                      <a:pt x="68" y="487"/>
                    </a:lnTo>
                    <a:lnTo>
                      <a:pt x="98" y="502"/>
                    </a:lnTo>
                    <a:lnTo>
                      <a:pt x="98" y="522"/>
                    </a:lnTo>
                    <a:lnTo>
                      <a:pt x="78" y="532"/>
                    </a:lnTo>
                    <a:lnTo>
                      <a:pt x="50" y="522"/>
                    </a:lnTo>
                    <a:lnTo>
                      <a:pt x="0" y="560"/>
                    </a:lnTo>
                    <a:lnTo>
                      <a:pt x="15" y="575"/>
                    </a:lnTo>
                    <a:lnTo>
                      <a:pt x="35" y="595"/>
                    </a:lnTo>
                    <a:lnTo>
                      <a:pt x="83" y="595"/>
                    </a:lnTo>
                    <a:lnTo>
                      <a:pt x="118" y="600"/>
                    </a:lnTo>
                    <a:lnTo>
                      <a:pt x="103" y="635"/>
                    </a:lnTo>
                    <a:lnTo>
                      <a:pt x="63" y="653"/>
                    </a:lnTo>
                    <a:lnTo>
                      <a:pt x="30" y="673"/>
                    </a:lnTo>
                    <a:lnTo>
                      <a:pt x="25" y="698"/>
                    </a:lnTo>
                    <a:lnTo>
                      <a:pt x="63" y="724"/>
                    </a:lnTo>
                    <a:lnTo>
                      <a:pt x="68" y="751"/>
                    </a:lnTo>
                    <a:lnTo>
                      <a:pt x="93" y="761"/>
                    </a:lnTo>
                    <a:lnTo>
                      <a:pt x="98" y="797"/>
                    </a:lnTo>
                    <a:lnTo>
                      <a:pt x="136" y="792"/>
                    </a:lnTo>
                    <a:lnTo>
                      <a:pt x="182" y="792"/>
                    </a:lnTo>
                    <a:lnTo>
                      <a:pt x="156" y="840"/>
                    </a:lnTo>
                    <a:lnTo>
                      <a:pt x="78" y="905"/>
                    </a:lnTo>
                    <a:lnTo>
                      <a:pt x="166" y="860"/>
                    </a:lnTo>
                    <a:lnTo>
                      <a:pt x="234" y="787"/>
                    </a:lnTo>
                    <a:lnTo>
                      <a:pt x="229" y="772"/>
                    </a:lnTo>
                    <a:lnTo>
                      <a:pt x="272" y="719"/>
                    </a:lnTo>
                    <a:lnTo>
                      <a:pt x="282" y="741"/>
                    </a:lnTo>
                    <a:lnTo>
                      <a:pt x="287" y="766"/>
                    </a:lnTo>
                    <a:lnTo>
                      <a:pt x="320" y="741"/>
                    </a:lnTo>
                    <a:lnTo>
                      <a:pt x="355" y="719"/>
                    </a:lnTo>
                    <a:lnTo>
                      <a:pt x="371" y="731"/>
                    </a:lnTo>
                    <a:lnTo>
                      <a:pt x="451" y="746"/>
                    </a:lnTo>
                    <a:lnTo>
                      <a:pt x="504" y="772"/>
                    </a:lnTo>
                    <a:lnTo>
                      <a:pt x="545" y="751"/>
                    </a:lnTo>
                    <a:lnTo>
                      <a:pt x="603" y="855"/>
                    </a:lnTo>
                    <a:lnTo>
                      <a:pt x="640" y="880"/>
                    </a:lnTo>
                    <a:lnTo>
                      <a:pt x="635" y="920"/>
                    </a:lnTo>
                    <a:lnTo>
                      <a:pt x="650" y="953"/>
                    </a:lnTo>
                    <a:lnTo>
                      <a:pt x="691" y="1009"/>
                    </a:lnTo>
                    <a:lnTo>
                      <a:pt x="749" y="1046"/>
                    </a:lnTo>
                    <a:lnTo>
                      <a:pt x="754" y="1072"/>
                    </a:lnTo>
                    <a:lnTo>
                      <a:pt x="759" y="1102"/>
                    </a:lnTo>
                    <a:lnTo>
                      <a:pt x="744" y="1112"/>
                    </a:lnTo>
                    <a:lnTo>
                      <a:pt x="749" y="1092"/>
                    </a:lnTo>
                    <a:lnTo>
                      <a:pt x="719" y="1082"/>
                    </a:lnTo>
                    <a:lnTo>
                      <a:pt x="734" y="1137"/>
                    </a:lnTo>
                    <a:lnTo>
                      <a:pt x="729" y="1180"/>
                    </a:lnTo>
                    <a:lnTo>
                      <a:pt x="719" y="1220"/>
                    </a:lnTo>
                    <a:lnTo>
                      <a:pt x="729" y="1253"/>
                    </a:lnTo>
                    <a:lnTo>
                      <a:pt x="729" y="1273"/>
                    </a:lnTo>
                    <a:lnTo>
                      <a:pt x="754" y="1324"/>
                    </a:lnTo>
                    <a:lnTo>
                      <a:pt x="774" y="1359"/>
                    </a:lnTo>
                    <a:lnTo>
                      <a:pt x="792" y="1387"/>
                    </a:lnTo>
                    <a:lnTo>
                      <a:pt x="837" y="1417"/>
                    </a:lnTo>
                    <a:lnTo>
                      <a:pt x="842" y="1427"/>
                    </a:lnTo>
                    <a:lnTo>
                      <a:pt x="845" y="1427"/>
                    </a:lnTo>
                    <a:lnTo>
                      <a:pt x="875" y="1483"/>
                    </a:lnTo>
                    <a:lnTo>
                      <a:pt x="895" y="1515"/>
                    </a:lnTo>
                    <a:lnTo>
                      <a:pt x="890" y="1525"/>
                    </a:lnTo>
                    <a:lnTo>
                      <a:pt x="928" y="1551"/>
                    </a:lnTo>
                    <a:lnTo>
                      <a:pt x="933" y="1576"/>
                    </a:lnTo>
                    <a:lnTo>
                      <a:pt x="948" y="1586"/>
                    </a:lnTo>
                    <a:lnTo>
                      <a:pt x="968" y="1606"/>
                    </a:lnTo>
                    <a:lnTo>
                      <a:pt x="976" y="1591"/>
                    </a:lnTo>
                    <a:lnTo>
                      <a:pt x="953" y="1576"/>
                    </a:lnTo>
                    <a:lnTo>
                      <a:pt x="933" y="1530"/>
                    </a:lnTo>
                    <a:lnTo>
                      <a:pt x="895" y="1477"/>
                    </a:lnTo>
                    <a:lnTo>
                      <a:pt x="885" y="1447"/>
                    </a:lnTo>
                    <a:lnTo>
                      <a:pt x="913" y="1457"/>
                    </a:lnTo>
                    <a:lnTo>
                      <a:pt x="938" y="1510"/>
                    </a:lnTo>
                    <a:lnTo>
                      <a:pt x="948" y="1525"/>
                    </a:lnTo>
                    <a:lnTo>
                      <a:pt x="976" y="1541"/>
                    </a:lnTo>
                    <a:lnTo>
                      <a:pt x="976" y="1556"/>
                    </a:lnTo>
                    <a:lnTo>
                      <a:pt x="996" y="1566"/>
                    </a:lnTo>
                    <a:lnTo>
                      <a:pt x="1006" y="1581"/>
                    </a:lnTo>
                    <a:lnTo>
                      <a:pt x="1031" y="1606"/>
                    </a:lnTo>
                    <a:lnTo>
                      <a:pt x="1036" y="1644"/>
                    </a:lnTo>
                    <a:lnTo>
                      <a:pt x="1036" y="1659"/>
                    </a:lnTo>
                    <a:lnTo>
                      <a:pt x="1104" y="1699"/>
                    </a:lnTo>
                    <a:lnTo>
                      <a:pt x="1137" y="1717"/>
                    </a:lnTo>
                    <a:lnTo>
                      <a:pt x="1195" y="1732"/>
                    </a:lnTo>
                    <a:lnTo>
                      <a:pt x="1210" y="1727"/>
                    </a:lnTo>
                    <a:lnTo>
                      <a:pt x="1225" y="1727"/>
                    </a:lnTo>
                    <a:lnTo>
                      <a:pt x="1250" y="1747"/>
                    </a:lnTo>
                    <a:lnTo>
                      <a:pt x="1256" y="1755"/>
                    </a:lnTo>
                    <a:lnTo>
                      <a:pt x="1288" y="1760"/>
                    </a:lnTo>
                    <a:lnTo>
                      <a:pt x="1303" y="1755"/>
                    </a:lnTo>
                    <a:lnTo>
                      <a:pt x="1303" y="1752"/>
                    </a:lnTo>
                    <a:lnTo>
                      <a:pt x="1331" y="1767"/>
                    </a:lnTo>
                    <a:lnTo>
                      <a:pt x="1361" y="1755"/>
                    </a:lnTo>
                    <a:lnTo>
                      <a:pt x="1329" y="1767"/>
                    </a:lnTo>
                    <a:lnTo>
                      <a:pt x="1356" y="1810"/>
                    </a:lnTo>
                    <a:lnTo>
                      <a:pt x="1366" y="1820"/>
                    </a:lnTo>
                    <a:lnTo>
                      <a:pt x="1414" y="1851"/>
                    </a:lnTo>
                    <a:lnTo>
                      <a:pt x="1419" y="1830"/>
                    </a:lnTo>
                    <a:lnTo>
                      <a:pt x="1404" y="1810"/>
                    </a:lnTo>
                    <a:close/>
                    <a:moveTo>
                      <a:pt x="1268" y="1722"/>
                    </a:moveTo>
                    <a:lnTo>
                      <a:pt x="1268" y="1722"/>
                    </a:lnTo>
                    <a:lnTo>
                      <a:pt x="1281" y="1722"/>
                    </a:lnTo>
                    <a:lnTo>
                      <a:pt x="1283" y="1722"/>
                    </a:lnTo>
                    <a:lnTo>
                      <a:pt x="1268" y="1722"/>
                    </a:lnTo>
                    <a:close/>
                    <a:moveTo>
                      <a:pt x="1593" y="1692"/>
                    </a:moveTo>
                    <a:lnTo>
                      <a:pt x="1614" y="1692"/>
                    </a:lnTo>
                    <a:lnTo>
                      <a:pt x="1629" y="1679"/>
                    </a:lnTo>
                    <a:lnTo>
                      <a:pt x="1671" y="1687"/>
                    </a:lnTo>
                    <a:lnTo>
                      <a:pt x="1651" y="1674"/>
                    </a:lnTo>
                    <a:lnTo>
                      <a:pt x="1619" y="1659"/>
                    </a:lnTo>
                    <a:lnTo>
                      <a:pt x="1578" y="1659"/>
                    </a:lnTo>
                    <a:lnTo>
                      <a:pt x="1578" y="1669"/>
                    </a:lnTo>
                    <a:lnTo>
                      <a:pt x="1556" y="1674"/>
                    </a:lnTo>
                    <a:lnTo>
                      <a:pt x="1583" y="1687"/>
                    </a:lnTo>
                    <a:lnTo>
                      <a:pt x="1593" y="1692"/>
                    </a:lnTo>
                    <a:close/>
                    <a:moveTo>
                      <a:pt x="1520" y="1634"/>
                    </a:moveTo>
                    <a:lnTo>
                      <a:pt x="1520" y="1634"/>
                    </a:lnTo>
                    <a:lnTo>
                      <a:pt x="1513" y="1624"/>
                    </a:lnTo>
                    <a:lnTo>
                      <a:pt x="1510" y="1619"/>
                    </a:lnTo>
                    <a:lnTo>
                      <a:pt x="1472" y="1604"/>
                    </a:lnTo>
                    <a:lnTo>
                      <a:pt x="1414" y="1604"/>
                    </a:lnTo>
                    <a:lnTo>
                      <a:pt x="1382" y="1609"/>
                    </a:lnTo>
                    <a:lnTo>
                      <a:pt x="1371" y="1619"/>
                    </a:lnTo>
                    <a:lnTo>
                      <a:pt x="1397" y="1624"/>
                    </a:lnTo>
                    <a:lnTo>
                      <a:pt x="1419" y="1624"/>
                    </a:lnTo>
                    <a:lnTo>
                      <a:pt x="1450" y="1624"/>
                    </a:lnTo>
                    <a:lnTo>
                      <a:pt x="1482" y="1629"/>
                    </a:lnTo>
                    <a:lnTo>
                      <a:pt x="1492" y="1644"/>
                    </a:lnTo>
                    <a:lnTo>
                      <a:pt x="1503" y="1654"/>
                    </a:lnTo>
                    <a:lnTo>
                      <a:pt x="1545" y="1654"/>
                    </a:lnTo>
                    <a:lnTo>
                      <a:pt x="1553" y="1654"/>
                    </a:lnTo>
                    <a:lnTo>
                      <a:pt x="1556" y="1651"/>
                    </a:lnTo>
                    <a:lnTo>
                      <a:pt x="1556" y="1649"/>
                    </a:lnTo>
                    <a:lnTo>
                      <a:pt x="1545" y="1639"/>
                    </a:lnTo>
                    <a:lnTo>
                      <a:pt x="1538" y="1639"/>
                    </a:lnTo>
                    <a:lnTo>
                      <a:pt x="1528" y="1636"/>
                    </a:lnTo>
                    <a:lnTo>
                      <a:pt x="1520" y="1634"/>
                    </a:lnTo>
                    <a:close/>
                    <a:moveTo>
                      <a:pt x="1704" y="1717"/>
                    </a:moveTo>
                    <a:lnTo>
                      <a:pt x="1729" y="1722"/>
                    </a:lnTo>
                    <a:lnTo>
                      <a:pt x="1729" y="1709"/>
                    </a:lnTo>
                    <a:lnTo>
                      <a:pt x="1707" y="1709"/>
                    </a:lnTo>
                    <a:lnTo>
                      <a:pt x="1704" y="1717"/>
                    </a:lnTo>
                    <a:close/>
                    <a:moveTo>
                      <a:pt x="1452" y="1861"/>
                    </a:moveTo>
                    <a:lnTo>
                      <a:pt x="1452" y="1861"/>
                    </a:lnTo>
                    <a:lnTo>
                      <a:pt x="1467" y="1846"/>
                    </a:lnTo>
                    <a:lnTo>
                      <a:pt x="1487" y="1851"/>
                    </a:lnTo>
                    <a:lnTo>
                      <a:pt x="1492" y="1866"/>
                    </a:lnTo>
                    <a:lnTo>
                      <a:pt x="1508" y="1851"/>
                    </a:lnTo>
                    <a:lnTo>
                      <a:pt x="1487" y="1836"/>
                    </a:lnTo>
                    <a:lnTo>
                      <a:pt x="1462" y="1836"/>
                    </a:lnTo>
                    <a:lnTo>
                      <a:pt x="1445" y="1838"/>
                    </a:lnTo>
                    <a:lnTo>
                      <a:pt x="1432" y="1838"/>
                    </a:lnTo>
                    <a:lnTo>
                      <a:pt x="1424" y="1836"/>
                    </a:lnTo>
                    <a:lnTo>
                      <a:pt x="1419" y="1836"/>
                    </a:lnTo>
                    <a:lnTo>
                      <a:pt x="1419" y="1830"/>
                    </a:lnTo>
                    <a:lnTo>
                      <a:pt x="1414" y="1851"/>
                    </a:lnTo>
                    <a:lnTo>
                      <a:pt x="1435" y="1871"/>
                    </a:lnTo>
                    <a:lnTo>
                      <a:pt x="1445" y="1871"/>
                    </a:lnTo>
                    <a:lnTo>
                      <a:pt x="1452" y="1861"/>
                    </a:lnTo>
                    <a:close/>
                    <a:moveTo>
                      <a:pt x="2201" y="2073"/>
                    </a:moveTo>
                    <a:lnTo>
                      <a:pt x="2201" y="2073"/>
                    </a:lnTo>
                    <a:lnTo>
                      <a:pt x="2168" y="2062"/>
                    </a:lnTo>
                    <a:lnTo>
                      <a:pt x="2123" y="2037"/>
                    </a:lnTo>
                    <a:lnTo>
                      <a:pt x="2070" y="2032"/>
                    </a:lnTo>
                    <a:lnTo>
                      <a:pt x="2055" y="2027"/>
                    </a:lnTo>
                    <a:lnTo>
                      <a:pt x="2042" y="2012"/>
                    </a:lnTo>
                    <a:lnTo>
                      <a:pt x="2002" y="1997"/>
                    </a:lnTo>
                    <a:lnTo>
                      <a:pt x="1964" y="1974"/>
                    </a:lnTo>
                    <a:lnTo>
                      <a:pt x="1959" y="1954"/>
                    </a:lnTo>
                    <a:lnTo>
                      <a:pt x="1944" y="1914"/>
                    </a:lnTo>
                    <a:lnTo>
                      <a:pt x="1939" y="1914"/>
                    </a:lnTo>
                    <a:lnTo>
                      <a:pt x="1903" y="1893"/>
                    </a:lnTo>
                    <a:lnTo>
                      <a:pt x="1891" y="1893"/>
                    </a:lnTo>
                    <a:lnTo>
                      <a:pt x="1891" y="1896"/>
                    </a:lnTo>
                    <a:lnTo>
                      <a:pt x="1891" y="1893"/>
                    </a:lnTo>
                    <a:lnTo>
                      <a:pt x="1848" y="1888"/>
                    </a:lnTo>
                    <a:lnTo>
                      <a:pt x="1848" y="1883"/>
                    </a:lnTo>
                    <a:lnTo>
                      <a:pt x="1848" y="1888"/>
                    </a:lnTo>
                    <a:lnTo>
                      <a:pt x="1848" y="1881"/>
                    </a:lnTo>
                    <a:lnTo>
                      <a:pt x="1828" y="1876"/>
                    </a:lnTo>
                    <a:lnTo>
                      <a:pt x="1823" y="1861"/>
                    </a:lnTo>
                    <a:lnTo>
                      <a:pt x="1803" y="1846"/>
                    </a:lnTo>
                    <a:lnTo>
                      <a:pt x="1798" y="1846"/>
                    </a:lnTo>
                    <a:lnTo>
                      <a:pt x="1782" y="1841"/>
                    </a:lnTo>
                    <a:lnTo>
                      <a:pt x="1777" y="1830"/>
                    </a:lnTo>
                    <a:lnTo>
                      <a:pt x="1745" y="1815"/>
                    </a:lnTo>
                    <a:lnTo>
                      <a:pt x="1694" y="1820"/>
                    </a:lnTo>
                    <a:lnTo>
                      <a:pt x="1666" y="1815"/>
                    </a:lnTo>
                    <a:lnTo>
                      <a:pt x="1661" y="1805"/>
                    </a:lnTo>
                    <a:lnTo>
                      <a:pt x="1636" y="1800"/>
                    </a:lnTo>
                    <a:lnTo>
                      <a:pt x="1608" y="1805"/>
                    </a:lnTo>
                    <a:lnTo>
                      <a:pt x="1606" y="1803"/>
                    </a:lnTo>
                    <a:lnTo>
                      <a:pt x="1606" y="1798"/>
                    </a:lnTo>
                    <a:lnTo>
                      <a:pt x="1603" y="1790"/>
                    </a:lnTo>
                    <a:lnTo>
                      <a:pt x="1591" y="1795"/>
                    </a:lnTo>
                    <a:lnTo>
                      <a:pt x="1603" y="1790"/>
                    </a:lnTo>
                    <a:lnTo>
                      <a:pt x="1603" y="1785"/>
                    </a:lnTo>
                    <a:lnTo>
                      <a:pt x="1566" y="1795"/>
                    </a:lnTo>
                    <a:lnTo>
                      <a:pt x="1545" y="1805"/>
                    </a:lnTo>
                    <a:lnTo>
                      <a:pt x="1535" y="1830"/>
                    </a:lnTo>
                    <a:lnTo>
                      <a:pt x="1525" y="1836"/>
                    </a:lnTo>
                    <a:lnTo>
                      <a:pt x="1508" y="1851"/>
                    </a:lnTo>
                    <a:lnTo>
                      <a:pt x="1492" y="1866"/>
                    </a:lnTo>
                    <a:lnTo>
                      <a:pt x="1498" y="1878"/>
                    </a:lnTo>
                    <a:lnTo>
                      <a:pt x="1503" y="1904"/>
                    </a:lnTo>
                    <a:lnTo>
                      <a:pt x="1503" y="1919"/>
                    </a:lnTo>
                    <a:lnTo>
                      <a:pt x="1508" y="1939"/>
                    </a:lnTo>
                    <a:lnTo>
                      <a:pt x="1487" y="1954"/>
                    </a:lnTo>
                    <a:lnTo>
                      <a:pt x="1477" y="1964"/>
                    </a:lnTo>
                    <a:lnTo>
                      <a:pt x="1472" y="1974"/>
                    </a:lnTo>
                    <a:lnTo>
                      <a:pt x="1450" y="2022"/>
                    </a:lnTo>
                    <a:lnTo>
                      <a:pt x="1462" y="2042"/>
                    </a:lnTo>
                    <a:lnTo>
                      <a:pt x="1450" y="2047"/>
                    </a:lnTo>
                    <a:lnTo>
                      <a:pt x="1452" y="2047"/>
                    </a:lnTo>
                    <a:lnTo>
                      <a:pt x="1435" y="2057"/>
                    </a:lnTo>
                    <a:lnTo>
                      <a:pt x="1452" y="2093"/>
                    </a:lnTo>
                    <a:lnTo>
                      <a:pt x="1482" y="2146"/>
                    </a:lnTo>
                    <a:lnTo>
                      <a:pt x="1515" y="2211"/>
                    </a:lnTo>
                    <a:lnTo>
                      <a:pt x="1515" y="2221"/>
                    </a:lnTo>
                    <a:lnTo>
                      <a:pt x="1626" y="2284"/>
                    </a:lnTo>
                    <a:lnTo>
                      <a:pt x="1631" y="2284"/>
                    </a:lnTo>
                    <a:lnTo>
                      <a:pt x="1631" y="2282"/>
                    </a:lnTo>
                    <a:lnTo>
                      <a:pt x="1634" y="2279"/>
                    </a:lnTo>
                    <a:lnTo>
                      <a:pt x="1649" y="2294"/>
                    </a:lnTo>
                    <a:lnTo>
                      <a:pt x="1649" y="2297"/>
                    </a:lnTo>
                    <a:lnTo>
                      <a:pt x="1644" y="2315"/>
                    </a:lnTo>
                    <a:lnTo>
                      <a:pt x="1666" y="2352"/>
                    </a:lnTo>
                    <a:lnTo>
                      <a:pt x="1671" y="2362"/>
                    </a:lnTo>
                    <a:lnTo>
                      <a:pt x="1677" y="2357"/>
                    </a:lnTo>
                    <a:lnTo>
                      <a:pt x="1677" y="2360"/>
                    </a:lnTo>
                    <a:lnTo>
                      <a:pt x="1671" y="2362"/>
                    </a:lnTo>
                    <a:lnTo>
                      <a:pt x="1677" y="2368"/>
                    </a:lnTo>
                    <a:lnTo>
                      <a:pt x="1671" y="2388"/>
                    </a:lnTo>
                    <a:lnTo>
                      <a:pt x="1656" y="2405"/>
                    </a:lnTo>
                    <a:lnTo>
                      <a:pt x="1656" y="2436"/>
                    </a:lnTo>
                    <a:lnTo>
                      <a:pt x="1646" y="2456"/>
                    </a:lnTo>
                    <a:lnTo>
                      <a:pt x="1629" y="2524"/>
                    </a:lnTo>
                    <a:lnTo>
                      <a:pt x="1634" y="2574"/>
                    </a:lnTo>
                    <a:lnTo>
                      <a:pt x="1603" y="2642"/>
                    </a:lnTo>
                    <a:lnTo>
                      <a:pt x="1598" y="2713"/>
                    </a:lnTo>
                    <a:lnTo>
                      <a:pt x="1598" y="2751"/>
                    </a:lnTo>
                    <a:lnTo>
                      <a:pt x="1593" y="2786"/>
                    </a:lnTo>
                    <a:lnTo>
                      <a:pt x="1603" y="2806"/>
                    </a:lnTo>
                    <a:lnTo>
                      <a:pt x="1588" y="2889"/>
                    </a:lnTo>
                    <a:lnTo>
                      <a:pt x="1571" y="2925"/>
                    </a:lnTo>
                    <a:lnTo>
                      <a:pt x="1578" y="2950"/>
                    </a:lnTo>
                    <a:lnTo>
                      <a:pt x="1593" y="2983"/>
                    </a:lnTo>
                    <a:lnTo>
                      <a:pt x="1677" y="3018"/>
                    </a:lnTo>
                    <a:lnTo>
                      <a:pt x="1656" y="2998"/>
                    </a:lnTo>
                    <a:lnTo>
                      <a:pt x="1654" y="2993"/>
                    </a:lnTo>
                    <a:lnTo>
                      <a:pt x="1679" y="3018"/>
                    </a:lnTo>
                    <a:lnTo>
                      <a:pt x="1651" y="2960"/>
                    </a:lnTo>
                    <a:lnTo>
                      <a:pt x="1671" y="2927"/>
                    </a:lnTo>
                    <a:lnTo>
                      <a:pt x="1694" y="2894"/>
                    </a:lnTo>
                    <a:lnTo>
                      <a:pt x="1702" y="2862"/>
                    </a:lnTo>
                    <a:lnTo>
                      <a:pt x="1689" y="2847"/>
                    </a:lnTo>
                    <a:lnTo>
                      <a:pt x="1687" y="2824"/>
                    </a:lnTo>
                    <a:lnTo>
                      <a:pt x="1722" y="2781"/>
                    </a:lnTo>
                    <a:lnTo>
                      <a:pt x="1740" y="2741"/>
                    </a:lnTo>
                    <a:lnTo>
                      <a:pt x="1727" y="2726"/>
                    </a:lnTo>
                    <a:lnTo>
                      <a:pt x="1752" y="2715"/>
                    </a:lnTo>
                    <a:lnTo>
                      <a:pt x="1780" y="2673"/>
                    </a:lnTo>
                    <a:lnTo>
                      <a:pt x="1828" y="2655"/>
                    </a:lnTo>
                    <a:lnTo>
                      <a:pt x="1848" y="2642"/>
                    </a:lnTo>
                    <a:lnTo>
                      <a:pt x="1856" y="2605"/>
                    </a:lnTo>
                    <a:lnTo>
                      <a:pt x="1840" y="2594"/>
                    </a:lnTo>
                    <a:lnTo>
                      <a:pt x="1840" y="2584"/>
                    </a:lnTo>
                    <a:lnTo>
                      <a:pt x="1850" y="2594"/>
                    </a:lnTo>
                    <a:lnTo>
                      <a:pt x="1876" y="2599"/>
                    </a:lnTo>
                    <a:lnTo>
                      <a:pt x="1901" y="2579"/>
                    </a:lnTo>
                    <a:lnTo>
                      <a:pt x="1906" y="2569"/>
                    </a:lnTo>
                    <a:lnTo>
                      <a:pt x="1903" y="2559"/>
                    </a:lnTo>
                    <a:lnTo>
                      <a:pt x="1906" y="2569"/>
                    </a:lnTo>
                    <a:lnTo>
                      <a:pt x="1914" y="2552"/>
                    </a:lnTo>
                    <a:lnTo>
                      <a:pt x="1934" y="2531"/>
                    </a:lnTo>
                    <a:lnTo>
                      <a:pt x="1959" y="2506"/>
                    </a:lnTo>
                    <a:lnTo>
                      <a:pt x="1982" y="2438"/>
                    </a:lnTo>
                    <a:lnTo>
                      <a:pt x="1997" y="2408"/>
                    </a:lnTo>
                    <a:lnTo>
                      <a:pt x="2055" y="2373"/>
                    </a:lnTo>
                    <a:lnTo>
                      <a:pt x="2090" y="2368"/>
                    </a:lnTo>
                    <a:lnTo>
                      <a:pt x="2100" y="2362"/>
                    </a:lnTo>
                    <a:lnTo>
                      <a:pt x="2110" y="2342"/>
                    </a:lnTo>
                    <a:lnTo>
                      <a:pt x="2118" y="2320"/>
                    </a:lnTo>
                    <a:lnTo>
                      <a:pt x="2133" y="2294"/>
                    </a:lnTo>
                    <a:lnTo>
                      <a:pt x="2138" y="2284"/>
                    </a:lnTo>
                    <a:lnTo>
                      <a:pt x="2143" y="2196"/>
                    </a:lnTo>
                    <a:lnTo>
                      <a:pt x="2158" y="2191"/>
                    </a:lnTo>
                    <a:lnTo>
                      <a:pt x="2211" y="2125"/>
                    </a:lnTo>
                    <a:lnTo>
                      <a:pt x="2211" y="2110"/>
                    </a:lnTo>
                    <a:lnTo>
                      <a:pt x="2201" y="2073"/>
                    </a:lnTo>
                    <a:close/>
                    <a:moveTo>
                      <a:pt x="1440" y="567"/>
                    </a:moveTo>
                    <a:lnTo>
                      <a:pt x="1445" y="570"/>
                    </a:lnTo>
                    <a:lnTo>
                      <a:pt x="1447" y="570"/>
                    </a:lnTo>
                    <a:lnTo>
                      <a:pt x="1450" y="572"/>
                    </a:lnTo>
                    <a:lnTo>
                      <a:pt x="1455" y="575"/>
                    </a:lnTo>
                    <a:lnTo>
                      <a:pt x="1457" y="575"/>
                    </a:lnTo>
                    <a:lnTo>
                      <a:pt x="1462" y="577"/>
                    </a:lnTo>
                    <a:lnTo>
                      <a:pt x="1467" y="577"/>
                    </a:lnTo>
                    <a:lnTo>
                      <a:pt x="1470" y="580"/>
                    </a:lnTo>
                    <a:lnTo>
                      <a:pt x="1472" y="580"/>
                    </a:lnTo>
                    <a:lnTo>
                      <a:pt x="1475" y="577"/>
                    </a:lnTo>
                    <a:lnTo>
                      <a:pt x="1475" y="575"/>
                    </a:lnTo>
                    <a:lnTo>
                      <a:pt x="1477" y="575"/>
                    </a:lnTo>
                    <a:lnTo>
                      <a:pt x="1480" y="570"/>
                    </a:lnTo>
                    <a:lnTo>
                      <a:pt x="1482" y="567"/>
                    </a:lnTo>
                    <a:lnTo>
                      <a:pt x="1480" y="565"/>
                    </a:lnTo>
                    <a:lnTo>
                      <a:pt x="1475" y="565"/>
                    </a:lnTo>
                    <a:lnTo>
                      <a:pt x="1472" y="562"/>
                    </a:lnTo>
                    <a:lnTo>
                      <a:pt x="1457" y="562"/>
                    </a:lnTo>
                    <a:lnTo>
                      <a:pt x="1455" y="560"/>
                    </a:lnTo>
                    <a:lnTo>
                      <a:pt x="1452" y="555"/>
                    </a:lnTo>
                    <a:lnTo>
                      <a:pt x="1450" y="550"/>
                    </a:lnTo>
                    <a:lnTo>
                      <a:pt x="1447" y="545"/>
                    </a:lnTo>
                    <a:lnTo>
                      <a:pt x="1442" y="545"/>
                    </a:lnTo>
                    <a:lnTo>
                      <a:pt x="1435" y="542"/>
                    </a:lnTo>
                    <a:lnTo>
                      <a:pt x="1429" y="540"/>
                    </a:lnTo>
                    <a:lnTo>
                      <a:pt x="1424" y="540"/>
                    </a:lnTo>
                    <a:lnTo>
                      <a:pt x="1419" y="540"/>
                    </a:lnTo>
                    <a:lnTo>
                      <a:pt x="1417" y="540"/>
                    </a:lnTo>
                    <a:lnTo>
                      <a:pt x="1414" y="542"/>
                    </a:lnTo>
                    <a:lnTo>
                      <a:pt x="1412" y="545"/>
                    </a:lnTo>
                    <a:lnTo>
                      <a:pt x="1409" y="545"/>
                    </a:lnTo>
                    <a:lnTo>
                      <a:pt x="1409" y="542"/>
                    </a:lnTo>
                    <a:lnTo>
                      <a:pt x="1407" y="535"/>
                    </a:lnTo>
                    <a:lnTo>
                      <a:pt x="1404" y="529"/>
                    </a:lnTo>
                    <a:lnTo>
                      <a:pt x="1402" y="527"/>
                    </a:lnTo>
                    <a:lnTo>
                      <a:pt x="1399" y="524"/>
                    </a:lnTo>
                    <a:lnTo>
                      <a:pt x="1394" y="524"/>
                    </a:lnTo>
                    <a:lnTo>
                      <a:pt x="1392" y="524"/>
                    </a:lnTo>
                    <a:lnTo>
                      <a:pt x="1392" y="529"/>
                    </a:lnTo>
                    <a:lnTo>
                      <a:pt x="1392" y="535"/>
                    </a:lnTo>
                    <a:lnTo>
                      <a:pt x="1392" y="542"/>
                    </a:lnTo>
                    <a:lnTo>
                      <a:pt x="1392" y="547"/>
                    </a:lnTo>
                    <a:lnTo>
                      <a:pt x="1392" y="550"/>
                    </a:lnTo>
                    <a:lnTo>
                      <a:pt x="1394" y="552"/>
                    </a:lnTo>
                    <a:lnTo>
                      <a:pt x="1394" y="555"/>
                    </a:lnTo>
                    <a:lnTo>
                      <a:pt x="1394" y="560"/>
                    </a:lnTo>
                    <a:lnTo>
                      <a:pt x="1394" y="565"/>
                    </a:lnTo>
                    <a:lnTo>
                      <a:pt x="1394" y="570"/>
                    </a:lnTo>
                    <a:lnTo>
                      <a:pt x="1397" y="575"/>
                    </a:lnTo>
                    <a:lnTo>
                      <a:pt x="1397" y="577"/>
                    </a:lnTo>
                    <a:lnTo>
                      <a:pt x="1394" y="577"/>
                    </a:lnTo>
                    <a:lnTo>
                      <a:pt x="1392" y="580"/>
                    </a:lnTo>
                    <a:lnTo>
                      <a:pt x="1389" y="585"/>
                    </a:lnTo>
                    <a:lnTo>
                      <a:pt x="1387" y="587"/>
                    </a:lnTo>
                    <a:lnTo>
                      <a:pt x="1384" y="590"/>
                    </a:lnTo>
                    <a:lnTo>
                      <a:pt x="1387" y="593"/>
                    </a:lnTo>
                    <a:lnTo>
                      <a:pt x="1392" y="593"/>
                    </a:lnTo>
                    <a:lnTo>
                      <a:pt x="1397" y="590"/>
                    </a:lnTo>
                    <a:lnTo>
                      <a:pt x="1399" y="590"/>
                    </a:lnTo>
                    <a:lnTo>
                      <a:pt x="1402" y="590"/>
                    </a:lnTo>
                    <a:lnTo>
                      <a:pt x="1407" y="590"/>
                    </a:lnTo>
                    <a:lnTo>
                      <a:pt x="1409" y="590"/>
                    </a:lnTo>
                    <a:lnTo>
                      <a:pt x="1412" y="593"/>
                    </a:lnTo>
                    <a:lnTo>
                      <a:pt x="1414" y="598"/>
                    </a:lnTo>
                    <a:lnTo>
                      <a:pt x="1414" y="600"/>
                    </a:lnTo>
                    <a:lnTo>
                      <a:pt x="1417" y="603"/>
                    </a:lnTo>
                    <a:lnTo>
                      <a:pt x="1419" y="603"/>
                    </a:lnTo>
                    <a:lnTo>
                      <a:pt x="1424" y="600"/>
                    </a:lnTo>
                    <a:lnTo>
                      <a:pt x="1424" y="598"/>
                    </a:lnTo>
                    <a:lnTo>
                      <a:pt x="1427" y="595"/>
                    </a:lnTo>
                    <a:lnTo>
                      <a:pt x="1427" y="593"/>
                    </a:lnTo>
                    <a:lnTo>
                      <a:pt x="1429" y="590"/>
                    </a:lnTo>
                    <a:lnTo>
                      <a:pt x="1435" y="587"/>
                    </a:lnTo>
                    <a:lnTo>
                      <a:pt x="1437" y="585"/>
                    </a:lnTo>
                    <a:lnTo>
                      <a:pt x="1437" y="580"/>
                    </a:lnTo>
                    <a:lnTo>
                      <a:pt x="1437" y="575"/>
                    </a:lnTo>
                    <a:lnTo>
                      <a:pt x="1435" y="570"/>
                    </a:lnTo>
                    <a:lnTo>
                      <a:pt x="1437" y="567"/>
                    </a:lnTo>
                    <a:lnTo>
                      <a:pt x="1440" y="567"/>
                    </a:lnTo>
                    <a:close/>
                    <a:moveTo>
                      <a:pt x="966" y="300"/>
                    </a:moveTo>
                    <a:lnTo>
                      <a:pt x="968" y="303"/>
                    </a:lnTo>
                    <a:lnTo>
                      <a:pt x="971" y="310"/>
                    </a:lnTo>
                    <a:lnTo>
                      <a:pt x="973" y="323"/>
                    </a:lnTo>
                    <a:lnTo>
                      <a:pt x="973" y="330"/>
                    </a:lnTo>
                    <a:lnTo>
                      <a:pt x="973" y="335"/>
                    </a:lnTo>
                    <a:lnTo>
                      <a:pt x="978" y="338"/>
                    </a:lnTo>
                    <a:lnTo>
                      <a:pt x="983" y="335"/>
                    </a:lnTo>
                    <a:lnTo>
                      <a:pt x="986" y="333"/>
                    </a:lnTo>
                    <a:lnTo>
                      <a:pt x="988" y="330"/>
                    </a:lnTo>
                    <a:lnTo>
                      <a:pt x="991" y="333"/>
                    </a:lnTo>
                    <a:lnTo>
                      <a:pt x="996" y="335"/>
                    </a:lnTo>
                    <a:lnTo>
                      <a:pt x="998" y="338"/>
                    </a:lnTo>
                    <a:lnTo>
                      <a:pt x="1003" y="335"/>
                    </a:lnTo>
                    <a:lnTo>
                      <a:pt x="1006" y="330"/>
                    </a:lnTo>
                    <a:lnTo>
                      <a:pt x="1011" y="323"/>
                    </a:lnTo>
                    <a:lnTo>
                      <a:pt x="1016" y="320"/>
                    </a:lnTo>
                    <a:lnTo>
                      <a:pt x="1024" y="318"/>
                    </a:lnTo>
                    <a:lnTo>
                      <a:pt x="1026" y="315"/>
                    </a:lnTo>
                    <a:lnTo>
                      <a:pt x="1026" y="310"/>
                    </a:lnTo>
                    <a:lnTo>
                      <a:pt x="1026" y="305"/>
                    </a:lnTo>
                    <a:lnTo>
                      <a:pt x="1029" y="305"/>
                    </a:lnTo>
                    <a:lnTo>
                      <a:pt x="1039" y="303"/>
                    </a:lnTo>
                    <a:lnTo>
                      <a:pt x="1044" y="300"/>
                    </a:lnTo>
                    <a:lnTo>
                      <a:pt x="1049" y="300"/>
                    </a:lnTo>
                    <a:lnTo>
                      <a:pt x="1054" y="298"/>
                    </a:lnTo>
                    <a:lnTo>
                      <a:pt x="1059" y="295"/>
                    </a:lnTo>
                    <a:lnTo>
                      <a:pt x="1064" y="295"/>
                    </a:lnTo>
                    <a:lnTo>
                      <a:pt x="1066" y="292"/>
                    </a:lnTo>
                    <a:lnTo>
                      <a:pt x="1066" y="290"/>
                    </a:lnTo>
                    <a:lnTo>
                      <a:pt x="1069" y="287"/>
                    </a:lnTo>
                    <a:lnTo>
                      <a:pt x="1066" y="285"/>
                    </a:lnTo>
                    <a:lnTo>
                      <a:pt x="1066" y="277"/>
                    </a:lnTo>
                    <a:lnTo>
                      <a:pt x="1064" y="270"/>
                    </a:lnTo>
                    <a:lnTo>
                      <a:pt x="1059" y="265"/>
                    </a:lnTo>
                    <a:lnTo>
                      <a:pt x="1056" y="262"/>
                    </a:lnTo>
                    <a:lnTo>
                      <a:pt x="1054" y="262"/>
                    </a:lnTo>
                    <a:lnTo>
                      <a:pt x="1049" y="262"/>
                    </a:lnTo>
                    <a:lnTo>
                      <a:pt x="1046" y="262"/>
                    </a:lnTo>
                    <a:lnTo>
                      <a:pt x="1044" y="257"/>
                    </a:lnTo>
                    <a:lnTo>
                      <a:pt x="1041" y="255"/>
                    </a:lnTo>
                    <a:lnTo>
                      <a:pt x="1039" y="250"/>
                    </a:lnTo>
                    <a:lnTo>
                      <a:pt x="1031" y="247"/>
                    </a:lnTo>
                    <a:lnTo>
                      <a:pt x="1026" y="247"/>
                    </a:lnTo>
                    <a:lnTo>
                      <a:pt x="1021" y="247"/>
                    </a:lnTo>
                    <a:lnTo>
                      <a:pt x="1019" y="245"/>
                    </a:lnTo>
                    <a:lnTo>
                      <a:pt x="1016" y="242"/>
                    </a:lnTo>
                    <a:lnTo>
                      <a:pt x="1011" y="242"/>
                    </a:lnTo>
                    <a:lnTo>
                      <a:pt x="1008" y="240"/>
                    </a:lnTo>
                    <a:lnTo>
                      <a:pt x="1006" y="242"/>
                    </a:lnTo>
                    <a:lnTo>
                      <a:pt x="1006" y="245"/>
                    </a:lnTo>
                    <a:lnTo>
                      <a:pt x="1006" y="250"/>
                    </a:lnTo>
                    <a:lnTo>
                      <a:pt x="1003" y="255"/>
                    </a:lnTo>
                    <a:lnTo>
                      <a:pt x="1003" y="257"/>
                    </a:lnTo>
                    <a:lnTo>
                      <a:pt x="998" y="260"/>
                    </a:lnTo>
                    <a:lnTo>
                      <a:pt x="993" y="267"/>
                    </a:lnTo>
                    <a:lnTo>
                      <a:pt x="986" y="272"/>
                    </a:lnTo>
                    <a:lnTo>
                      <a:pt x="983" y="277"/>
                    </a:lnTo>
                    <a:lnTo>
                      <a:pt x="978" y="282"/>
                    </a:lnTo>
                    <a:lnTo>
                      <a:pt x="971" y="287"/>
                    </a:lnTo>
                    <a:lnTo>
                      <a:pt x="966" y="295"/>
                    </a:lnTo>
                    <a:lnTo>
                      <a:pt x="963" y="300"/>
                    </a:lnTo>
                    <a:lnTo>
                      <a:pt x="966" y="300"/>
                    </a:lnTo>
                    <a:close/>
                    <a:moveTo>
                      <a:pt x="1498" y="494"/>
                    </a:moveTo>
                    <a:lnTo>
                      <a:pt x="1498" y="494"/>
                    </a:lnTo>
                    <a:lnTo>
                      <a:pt x="1498" y="492"/>
                    </a:lnTo>
                    <a:lnTo>
                      <a:pt x="1498" y="489"/>
                    </a:lnTo>
                    <a:lnTo>
                      <a:pt x="1495" y="489"/>
                    </a:lnTo>
                    <a:lnTo>
                      <a:pt x="1495" y="492"/>
                    </a:lnTo>
                    <a:lnTo>
                      <a:pt x="1498" y="494"/>
                    </a:lnTo>
                    <a:close/>
                  </a:path>
                </a:pathLst>
              </a:custGeom>
              <a:grpFill/>
              <a:ln w="9525" cap="flat" cmpd="sng">
                <a:noFill/>
                <a:prstDash val="solid"/>
                <a:round/>
                <a:headEnd type="none" w="med" len="med"/>
                <a:tailEnd type="none" w="med" len="med"/>
              </a:ln>
            </p:spPr>
            <p:txBody>
              <a:bodyPr/>
              <a:lstStyle/>
              <a:p>
                <a:endParaRPr lang="en-GB">
                  <a:solidFill>
                    <a:prstClr val="black"/>
                  </a:solidFill>
                </a:endParaRPr>
              </a:p>
            </p:txBody>
          </p:sp>
          <p:sp>
            <p:nvSpPr>
              <p:cNvPr id="6" name="Freeform 5"/>
              <p:cNvSpPr>
                <a:spLocks/>
              </p:cNvSpPr>
              <p:nvPr/>
            </p:nvSpPr>
            <p:spPr bwMode="auto">
              <a:xfrm>
                <a:off x="3218" y="2127"/>
                <a:ext cx="46" cy="28"/>
              </a:xfrm>
              <a:custGeom>
                <a:avLst/>
                <a:gdLst>
                  <a:gd name="T0" fmla="*/ 0 w 46"/>
                  <a:gd name="T1" fmla="*/ 15 h 28"/>
                  <a:gd name="T2" fmla="*/ 3 w 46"/>
                  <a:gd name="T3" fmla="*/ 17 h 28"/>
                  <a:gd name="T4" fmla="*/ 12 w 46"/>
                  <a:gd name="T5" fmla="*/ 14 h 28"/>
                  <a:gd name="T6" fmla="*/ 13 w 46"/>
                  <a:gd name="T7" fmla="*/ 8 h 28"/>
                  <a:gd name="T8" fmla="*/ 27 w 46"/>
                  <a:gd name="T9" fmla="*/ 9 h 28"/>
                  <a:gd name="T10" fmla="*/ 46 w 46"/>
                  <a:gd name="T11" fmla="*/ 0 h 28"/>
                  <a:gd name="T12" fmla="*/ 46 w 46"/>
                  <a:gd name="T13" fmla="*/ 1 h 28"/>
                  <a:gd name="T14" fmla="*/ 33 w 46"/>
                  <a:gd name="T15" fmla="*/ 11 h 28"/>
                  <a:gd name="T16" fmla="*/ 36 w 46"/>
                  <a:gd name="T17" fmla="*/ 18 h 28"/>
                  <a:gd name="T18" fmla="*/ 27 w 46"/>
                  <a:gd name="T19" fmla="*/ 21 h 28"/>
                  <a:gd name="T20" fmla="*/ 15 w 46"/>
                  <a:gd name="T21" fmla="*/ 28 h 28"/>
                  <a:gd name="T22" fmla="*/ 13 w 46"/>
                  <a:gd name="T23" fmla="*/ 28 h 28"/>
                  <a:gd name="T24" fmla="*/ 8 w 46"/>
                  <a:gd name="T25" fmla="*/ 26 h 28"/>
                  <a:gd name="T26" fmla="*/ 2 w 46"/>
                  <a:gd name="T27" fmla="*/ 23 h 28"/>
                  <a:gd name="T28" fmla="*/ 0 w 46"/>
                  <a:gd name="T29" fmla="*/ 15 h 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6"/>
                  <a:gd name="T46" fmla="*/ 0 h 28"/>
                  <a:gd name="T47" fmla="*/ 46 w 46"/>
                  <a:gd name="T48" fmla="*/ 28 h 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6" h="28">
                    <a:moveTo>
                      <a:pt x="0" y="15"/>
                    </a:moveTo>
                    <a:lnTo>
                      <a:pt x="3" y="17"/>
                    </a:lnTo>
                    <a:lnTo>
                      <a:pt x="12" y="14"/>
                    </a:lnTo>
                    <a:lnTo>
                      <a:pt x="13" y="8"/>
                    </a:lnTo>
                    <a:lnTo>
                      <a:pt x="27" y="9"/>
                    </a:lnTo>
                    <a:lnTo>
                      <a:pt x="46" y="0"/>
                    </a:lnTo>
                    <a:lnTo>
                      <a:pt x="46" y="1"/>
                    </a:lnTo>
                    <a:lnTo>
                      <a:pt x="33" y="11"/>
                    </a:lnTo>
                    <a:lnTo>
                      <a:pt x="36" y="18"/>
                    </a:lnTo>
                    <a:lnTo>
                      <a:pt x="27" y="21"/>
                    </a:lnTo>
                    <a:lnTo>
                      <a:pt x="15" y="28"/>
                    </a:lnTo>
                    <a:lnTo>
                      <a:pt x="13" y="28"/>
                    </a:lnTo>
                    <a:lnTo>
                      <a:pt x="8" y="26"/>
                    </a:lnTo>
                    <a:lnTo>
                      <a:pt x="2" y="23"/>
                    </a:lnTo>
                    <a:lnTo>
                      <a:pt x="0" y="15"/>
                    </a:lnTo>
                    <a:close/>
                  </a:path>
                </a:pathLst>
              </a:custGeom>
              <a:grpFill/>
              <a:ln w="9525" cap="flat" cmpd="sng">
                <a:noFill/>
                <a:prstDash val="solid"/>
                <a:round/>
                <a:headEnd type="none" w="med" len="med"/>
                <a:tailEnd type="none" w="med" len="med"/>
              </a:ln>
            </p:spPr>
            <p:txBody>
              <a:bodyPr/>
              <a:lstStyle/>
              <a:p>
                <a:endParaRPr lang="en-GB">
                  <a:solidFill>
                    <a:prstClr val="black"/>
                  </a:solidFill>
                </a:endParaRPr>
              </a:p>
            </p:txBody>
          </p:sp>
        </p:grpSp>
        <p:sp>
          <p:nvSpPr>
            <p:cNvPr id="7" name="Rounded Rectangle 6"/>
            <p:cNvSpPr/>
            <p:nvPr/>
          </p:nvSpPr>
          <p:spPr bwMode="auto">
            <a:xfrm>
              <a:off x="1828800" y="1187366"/>
              <a:ext cx="4465214" cy="2480157"/>
            </a:xfrm>
            <a:prstGeom prst="roundRect">
              <a:avLst/>
            </a:prstGeom>
            <a:noFill/>
            <a:ln w="19050" cap="flat" cmpd="sng" algn="ctr">
              <a:solidFill>
                <a:srgbClr val="002A7E"/>
              </a:solidFill>
              <a:prstDash val="sys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14" name="Rectangle 13"/>
            <p:cNvSpPr/>
            <p:nvPr/>
          </p:nvSpPr>
          <p:spPr>
            <a:xfrm>
              <a:off x="3531136" y="924901"/>
              <a:ext cx="1493679" cy="369332"/>
            </a:xfrm>
            <a:prstGeom prst="rect">
              <a:avLst/>
            </a:prstGeom>
            <a:solidFill>
              <a:schemeClr val="bg1"/>
            </a:solidFill>
          </p:spPr>
          <p:txBody>
            <a:bodyPr wrap="none">
              <a:spAutoFit/>
            </a:bodyPr>
            <a:lstStyle/>
            <a:p>
              <a:r>
                <a:rPr lang="en-US" b="1" dirty="0" smtClean="0">
                  <a:solidFill>
                    <a:srgbClr val="002A7E"/>
                  </a:solidFill>
                </a:rPr>
                <a:t>THROMBOSIS</a:t>
              </a:r>
              <a:endParaRPr lang="en-US" dirty="0">
                <a:solidFill>
                  <a:srgbClr val="002A7E"/>
                </a:solidFill>
              </a:endParaRPr>
            </a:p>
          </p:txBody>
        </p:sp>
      </p:grpSp>
      <p:grpSp>
        <p:nvGrpSpPr>
          <p:cNvPr id="16" name="Group 15"/>
          <p:cNvGrpSpPr/>
          <p:nvPr/>
        </p:nvGrpSpPr>
        <p:grpSpPr>
          <a:xfrm>
            <a:off x="219980" y="3854995"/>
            <a:ext cx="4709834" cy="2728433"/>
            <a:chOff x="1828800" y="3794613"/>
            <a:chExt cx="4709834" cy="2728433"/>
          </a:xfrm>
        </p:grpSpPr>
        <p:sp>
          <p:nvSpPr>
            <p:cNvPr id="12" name="Rounded Rectangle 11"/>
            <p:cNvSpPr/>
            <p:nvPr/>
          </p:nvSpPr>
          <p:spPr bwMode="auto">
            <a:xfrm>
              <a:off x="1828800" y="4042889"/>
              <a:ext cx="4709834" cy="2480157"/>
            </a:xfrm>
            <a:prstGeom prst="roundRect">
              <a:avLst/>
            </a:prstGeom>
            <a:noFill/>
            <a:ln w="19050" cap="flat" cmpd="sng" algn="ctr">
              <a:solidFill>
                <a:srgbClr val="C00000"/>
              </a:solidFill>
              <a:prstDash val="sys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15" name="Rectangle 14"/>
            <p:cNvSpPr/>
            <p:nvPr/>
          </p:nvSpPr>
          <p:spPr>
            <a:xfrm>
              <a:off x="3016767" y="3794613"/>
              <a:ext cx="2554867" cy="369332"/>
            </a:xfrm>
            <a:prstGeom prst="rect">
              <a:avLst/>
            </a:prstGeom>
            <a:solidFill>
              <a:schemeClr val="bg1"/>
            </a:solidFill>
          </p:spPr>
          <p:txBody>
            <a:bodyPr wrap="none">
              <a:spAutoFit/>
            </a:bodyPr>
            <a:lstStyle/>
            <a:p>
              <a:r>
                <a:rPr lang="en-US" b="1" dirty="0" smtClean="0">
                  <a:solidFill>
                    <a:srgbClr val="C00000"/>
                  </a:solidFill>
                </a:rPr>
                <a:t>DEEP VEIN THROMBOSIS</a:t>
              </a:r>
              <a:endParaRPr lang="en-US" dirty="0">
                <a:solidFill>
                  <a:srgbClr val="C00000"/>
                </a:solidFill>
              </a:endParaRPr>
            </a:p>
          </p:txBody>
        </p:sp>
        <p:grpSp>
          <p:nvGrpSpPr>
            <p:cNvPr id="8" name="Group 10"/>
            <p:cNvGrpSpPr>
              <a:grpSpLocks/>
            </p:cNvGrpSpPr>
            <p:nvPr/>
          </p:nvGrpSpPr>
          <p:grpSpPr bwMode="auto">
            <a:xfrm>
              <a:off x="2178411" y="4042889"/>
              <a:ext cx="4255069" cy="2370154"/>
              <a:chOff x="0" y="723"/>
              <a:chExt cx="5472" cy="3048"/>
            </a:xfrm>
            <a:solidFill>
              <a:srgbClr val="C1BA9E"/>
            </a:solidFill>
          </p:grpSpPr>
          <p:sp>
            <p:nvSpPr>
              <p:cNvPr id="11" name="Freeform 10"/>
              <p:cNvSpPr>
                <a:spLocks/>
              </p:cNvSpPr>
              <p:nvPr/>
            </p:nvSpPr>
            <p:spPr bwMode="auto">
              <a:xfrm>
                <a:off x="3218" y="2127"/>
                <a:ext cx="46" cy="28"/>
              </a:xfrm>
              <a:custGeom>
                <a:avLst/>
                <a:gdLst>
                  <a:gd name="T0" fmla="*/ 0 w 46"/>
                  <a:gd name="T1" fmla="*/ 15 h 28"/>
                  <a:gd name="T2" fmla="*/ 3 w 46"/>
                  <a:gd name="T3" fmla="*/ 17 h 28"/>
                  <a:gd name="T4" fmla="*/ 12 w 46"/>
                  <a:gd name="T5" fmla="*/ 14 h 28"/>
                  <a:gd name="T6" fmla="*/ 13 w 46"/>
                  <a:gd name="T7" fmla="*/ 8 h 28"/>
                  <a:gd name="T8" fmla="*/ 27 w 46"/>
                  <a:gd name="T9" fmla="*/ 9 h 28"/>
                  <a:gd name="T10" fmla="*/ 46 w 46"/>
                  <a:gd name="T11" fmla="*/ 0 h 28"/>
                  <a:gd name="T12" fmla="*/ 46 w 46"/>
                  <a:gd name="T13" fmla="*/ 1 h 28"/>
                  <a:gd name="T14" fmla="*/ 33 w 46"/>
                  <a:gd name="T15" fmla="*/ 11 h 28"/>
                  <a:gd name="T16" fmla="*/ 36 w 46"/>
                  <a:gd name="T17" fmla="*/ 18 h 28"/>
                  <a:gd name="T18" fmla="*/ 27 w 46"/>
                  <a:gd name="T19" fmla="*/ 21 h 28"/>
                  <a:gd name="T20" fmla="*/ 15 w 46"/>
                  <a:gd name="T21" fmla="*/ 28 h 28"/>
                  <a:gd name="T22" fmla="*/ 13 w 46"/>
                  <a:gd name="T23" fmla="*/ 28 h 28"/>
                  <a:gd name="T24" fmla="*/ 8 w 46"/>
                  <a:gd name="T25" fmla="*/ 26 h 28"/>
                  <a:gd name="T26" fmla="*/ 2 w 46"/>
                  <a:gd name="T27" fmla="*/ 23 h 28"/>
                  <a:gd name="T28" fmla="*/ 0 w 46"/>
                  <a:gd name="T29" fmla="*/ 15 h 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6"/>
                  <a:gd name="T46" fmla="*/ 0 h 28"/>
                  <a:gd name="T47" fmla="*/ 46 w 46"/>
                  <a:gd name="T48" fmla="*/ 28 h 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6" h="28">
                    <a:moveTo>
                      <a:pt x="0" y="15"/>
                    </a:moveTo>
                    <a:lnTo>
                      <a:pt x="3" y="17"/>
                    </a:lnTo>
                    <a:lnTo>
                      <a:pt x="12" y="14"/>
                    </a:lnTo>
                    <a:lnTo>
                      <a:pt x="13" y="8"/>
                    </a:lnTo>
                    <a:lnTo>
                      <a:pt x="27" y="9"/>
                    </a:lnTo>
                    <a:lnTo>
                      <a:pt x="46" y="0"/>
                    </a:lnTo>
                    <a:lnTo>
                      <a:pt x="46" y="1"/>
                    </a:lnTo>
                    <a:lnTo>
                      <a:pt x="33" y="11"/>
                    </a:lnTo>
                    <a:lnTo>
                      <a:pt x="36" y="18"/>
                    </a:lnTo>
                    <a:lnTo>
                      <a:pt x="27" y="21"/>
                    </a:lnTo>
                    <a:lnTo>
                      <a:pt x="15" y="28"/>
                    </a:lnTo>
                    <a:lnTo>
                      <a:pt x="13" y="28"/>
                    </a:lnTo>
                    <a:lnTo>
                      <a:pt x="8" y="26"/>
                    </a:lnTo>
                    <a:lnTo>
                      <a:pt x="2" y="23"/>
                    </a:lnTo>
                    <a:lnTo>
                      <a:pt x="0" y="15"/>
                    </a:lnTo>
                    <a:close/>
                  </a:path>
                </a:pathLst>
              </a:custGeom>
              <a:grpFill/>
              <a:ln w="9525" cap="flat" cmpd="sng">
                <a:noFill/>
                <a:prstDash val="solid"/>
                <a:round/>
                <a:headEnd type="none" w="med" len="med"/>
                <a:tailEnd type="none" w="med" len="med"/>
              </a:ln>
            </p:spPr>
            <p:txBody>
              <a:bodyPr/>
              <a:lstStyle/>
              <a:p>
                <a:endParaRPr lang="en-GB">
                  <a:solidFill>
                    <a:prstClr val="black"/>
                  </a:solidFill>
                </a:endParaRPr>
              </a:p>
            </p:txBody>
          </p:sp>
          <p:sp>
            <p:nvSpPr>
              <p:cNvPr id="9" name="Freeform 8"/>
              <p:cNvSpPr>
                <a:spLocks noChangeAspect="1" noEditPoints="1"/>
              </p:cNvSpPr>
              <p:nvPr/>
            </p:nvSpPr>
            <p:spPr bwMode="auto">
              <a:xfrm>
                <a:off x="2271" y="723"/>
                <a:ext cx="3201" cy="2883"/>
              </a:xfrm>
              <a:custGeom>
                <a:avLst/>
                <a:gdLst>
                  <a:gd name="T0" fmla="*/ 2927 w 3062"/>
                  <a:gd name="T1" fmla="*/ 2669 h 2758"/>
                  <a:gd name="T2" fmla="*/ 2865 w 3062"/>
                  <a:gd name="T3" fmla="*/ 2545 h 2758"/>
                  <a:gd name="T4" fmla="*/ 2974 w 3062"/>
                  <a:gd name="T5" fmla="*/ 2469 h 2758"/>
                  <a:gd name="T6" fmla="*/ 2938 w 3062"/>
                  <a:gd name="T7" fmla="*/ 2350 h 2758"/>
                  <a:gd name="T8" fmla="*/ 3985 w 3062"/>
                  <a:gd name="T9" fmla="*/ 576 h 2758"/>
                  <a:gd name="T10" fmla="*/ 3375 w 3062"/>
                  <a:gd name="T11" fmla="*/ 391 h 2758"/>
                  <a:gd name="T12" fmla="*/ 3024 w 3062"/>
                  <a:gd name="T13" fmla="*/ 327 h 2758"/>
                  <a:gd name="T14" fmla="*/ 2742 w 3062"/>
                  <a:gd name="T15" fmla="*/ 197 h 2758"/>
                  <a:gd name="T16" fmla="*/ 2021 w 3062"/>
                  <a:gd name="T17" fmla="*/ 410 h 2758"/>
                  <a:gd name="T18" fmla="*/ 1795 w 3062"/>
                  <a:gd name="T19" fmla="*/ 597 h 2758"/>
                  <a:gd name="T20" fmla="*/ 1326 w 3062"/>
                  <a:gd name="T21" fmla="*/ 717 h 2758"/>
                  <a:gd name="T22" fmla="*/ 1150 w 3062"/>
                  <a:gd name="T23" fmla="*/ 862 h 2758"/>
                  <a:gd name="T24" fmla="*/ 1061 w 3062"/>
                  <a:gd name="T25" fmla="*/ 576 h 2758"/>
                  <a:gd name="T26" fmla="*/ 685 w 3062"/>
                  <a:gd name="T27" fmla="*/ 660 h 2758"/>
                  <a:gd name="T28" fmla="*/ 603 w 3062"/>
                  <a:gd name="T29" fmla="*/ 1085 h 2758"/>
                  <a:gd name="T30" fmla="*/ 731 w 3062"/>
                  <a:gd name="T31" fmla="*/ 1017 h 2758"/>
                  <a:gd name="T32" fmla="*/ 960 w 3062"/>
                  <a:gd name="T33" fmla="*/ 1044 h 2758"/>
                  <a:gd name="T34" fmla="*/ 704 w 3062"/>
                  <a:gd name="T35" fmla="*/ 1279 h 2758"/>
                  <a:gd name="T36" fmla="*/ 551 w 3062"/>
                  <a:gd name="T37" fmla="*/ 1286 h 2758"/>
                  <a:gd name="T38" fmla="*/ 308 w 3062"/>
                  <a:gd name="T39" fmla="*/ 1508 h 2758"/>
                  <a:gd name="T40" fmla="*/ 223 w 3062"/>
                  <a:gd name="T41" fmla="*/ 1803 h 2758"/>
                  <a:gd name="T42" fmla="*/ 693 w 3062"/>
                  <a:gd name="T43" fmla="*/ 1794 h 2758"/>
                  <a:gd name="T44" fmla="*/ 778 w 3062"/>
                  <a:gd name="T45" fmla="*/ 1717 h 2758"/>
                  <a:gd name="T46" fmla="*/ 1020 w 3062"/>
                  <a:gd name="T47" fmla="*/ 1814 h 2758"/>
                  <a:gd name="T48" fmla="*/ 728 w 3062"/>
                  <a:gd name="T49" fmla="*/ 1956 h 2758"/>
                  <a:gd name="T50" fmla="*/ 259 w 3062"/>
                  <a:gd name="T51" fmla="*/ 1846 h 2758"/>
                  <a:gd name="T52" fmla="*/ 44 w 3062"/>
                  <a:gd name="T53" fmla="*/ 2417 h 2758"/>
                  <a:gd name="T54" fmla="*/ 534 w 3062"/>
                  <a:gd name="T55" fmla="*/ 2561 h 2758"/>
                  <a:gd name="T56" fmla="*/ 660 w 3062"/>
                  <a:gd name="T57" fmla="*/ 3139 h 2758"/>
                  <a:gd name="T58" fmla="*/ 1143 w 3062"/>
                  <a:gd name="T59" fmla="*/ 3039 h 2758"/>
                  <a:gd name="T60" fmla="*/ 1438 w 3062"/>
                  <a:gd name="T61" fmla="*/ 2415 h 2758"/>
                  <a:gd name="T62" fmla="*/ 1227 w 3062"/>
                  <a:gd name="T63" fmla="*/ 2233 h 2758"/>
                  <a:gd name="T64" fmla="*/ 1443 w 3062"/>
                  <a:gd name="T65" fmla="*/ 2093 h 2758"/>
                  <a:gd name="T66" fmla="*/ 1892 w 3062"/>
                  <a:gd name="T67" fmla="*/ 2178 h 2758"/>
                  <a:gd name="T68" fmla="*/ 2358 w 3062"/>
                  <a:gd name="T69" fmla="*/ 2286 h 2758"/>
                  <a:gd name="T70" fmla="*/ 2523 w 3062"/>
                  <a:gd name="T71" fmla="*/ 2376 h 2758"/>
                  <a:gd name="T72" fmla="*/ 2834 w 3062"/>
                  <a:gd name="T73" fmla="*/ 2141 h 2758"/>
                  <a:gd name="T74" fmla="*/ 2944 w 3062"/>
                  <a:gd name="T75" fmla="*/ 1717 h 2758"/>
                  <a:gd name="T76" fmla="*/ 3157 w 3062"/>
                  <a:gd name="T77" fmla="*/ 1661 h 2758"/>
                  <a:gd name="T78" fmla="*/ 3516 w 3062"/>
                  <a:gd name="T79" fmla="*/ 1085 h 2758"/>
                  <a:gd name="T80" fmla="*/ 3686 w 3062"/>
                  <a:gd name="T81" fmla="*/ 1163 h 2758"/>
                  <a:gd name="T82" fmla="*/ 3968 w 3062"/>
                  <a:gd name="T83" fmla="*/ 1074 h 2758"/>
                  <a:gd name="T84" fmla="*/ 1179 w 3062"/>
                  <a:gd name="T85" fmla="*/ 1696 h 2758"/>
                  <a:gd name="T86" fmla="*/ 1185 w 3062"/>
                  <a:gd name="T87" fmla="*/ 1590 h 2758"/>
                  <a:gd name="T88" fmla="*/ 1337 w 3062"/>
                  <a:gd name="T89" fmla="*/ 1713 h 2758"/>
                  <a:gd name="T90" fmla="*/ 1557 w 3062"/>
                  <a:gd name="T91" fmla="*/ 358 h 2758"/>
                  <a:gd name="T92" fmla="*/ 1476 w 3062"/>
                  <a:gd name="T93" fmla="*/ 343 h 2758"/>
                  <a:gd name="T94" fmla="*/ 163 w 3062"/>
                  <a:gd name="T95" fmla="*/ 1343 h 2758"/>
                  <a:gd name="T96" fmla="*/ 2474 w 3062"/>
                  <a:gd name="T97" fmla="*/ 2649 h 2758"/>
                  <a:gd name="T98" fmla="*/ 1405 w 3062"/>
                  <a:gd name="T99" fmla="*/ 2919 h 2758"/>
                  <a:gd name="T100" fmla="*/ 283 w 3062"/>
                  <a:gd name="T101" fmla="*/ 1415 h 2758"/>
                  <a:gd name="T102" fmla="*/ 281 w 3062"/>
                  <a:gd name="T103" fmla="*/ 1148 h 2758"/>
                  <a:gd name="T104" fmla="*/ 4067 w 3062"/>
                  <a:gd name="T105" fmla="*/ 3599 h 2758"/>
                  <a:gd name="T106" fmla="*/ 3930 w 3062"/>
                  <a:gd name="T107" fmla="*/ 3760 h 2758"/>
                  <a:gd name="T108" fmla="*/ 3151 w 3062"/>
                  <a:gd name="T109" fmla="*/ 1900 h 2758"/>
                  <a:gd name="T110" fmla="*/ 3320 w 3062"/>
                  <a:gd name="T111" fmla="*/ 2820 h 2758"/>
                  <a:gd name="T112" fmla="*/ 3164 w 3062"/>
                  <a:gd name="T113" fmla="*/ 2655 h 2758"/>
                  <a:gd name="T114" fmla="*/ 3252 w 3062"/>
                  <a:gd name="T115" fmla="*/ 2916 h 2758"/>
                  <a:gd name="T116" fmla="*/ 2801 w 3062"/>
                  <a:gd name="T117" fmla="*/ 3338 h 2758"/>
                  <a:gd name="T118" fmla="*/ 3471 w 3062"/>
                  <a:gd name="T119" fmla="*/ 3534 h 2758"/>
                  <a:gd name="T120" fmla="*/ 3377 w 3062"/>
                  <a:gd name="T121" fmla="*/ 1300 h 2758"/>
                  <a:gd name="T122" fmla="*/ 3394 w 3062"/>
                  <a:gd name="T123" fmla="*/ 1671 h 2758"/>
                  <a:gd name="T124" fmla="*/ 3285 w 3062"/>
                  <a:gd name="T125" fmla="*/ 1854 h 275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062"/>
                  <a:gd name="T190" fmla="*/ 0 h 2758"/>
                  <a:gd name="T191" fmla="*/ 3062 w 3062"/>
                  <a:gd name="T192" fmla="*/ 2758 h 275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062" h="2758">
                    <a:moveTo>
                      <a:pt x="1982" y="1630"/>
                    </a:moveTo>
                    <a:lnTo>
                      <a:pt x="1982" y="1630"/>
                    </a:lnTo>
                    <a:lnTo>
                      <a:pt x="1976" y="1628"/>
                    </a:lnTo>
                    <a:lnTo>
                      <a:pt x="1972" y="1630"/>
                    </a:lnTo>
                    <a:lnTo>
                      <a:pt x="1962" y="1640"/>
                    </a:lnTo>
                    <a:lnTo>
                      <a:pt x="1960" y="1644"/>
                    </a:lnTo>
                    <a:lnTo>
                      <a:pt x="1962" y="1650"/>
                    </a:lnTo>
                    <a:lnTo>
                      <a:pt x="1966" y="1652"/>
                    </a:lnTo>
                    <a:lnTo>
                      <a:pt x="1972" y="1650"/>
                    </a:lnTo>
                    <a:lnTo>
                      <a:pt x="1982" y="1640"/>
                    </a:lnTo>
                    <a:lnTo>
                      <a:pt x="1984" y="1634"/>
                    </a:lnTo>
                    <a:lnTo>
                      <a:pt x="1982" y="1630"/>
                    </a:lnTo>
                    <a:close/>
                    <a:moveTo>
                      <a:pt x="2112" y="1982"/>
                    </a:moveTo>
                    <a:lnTo>
                      <a:pt x="2112" y="1982"/>
                    </a:lnTo>
                    <a:lnTo>
                      <a:pt x="2116" y="1994"/>
                    </a:lnTo>
                    <a:lnTo>
                      <a:pt x="2120" y="2000"/>
                    </a:lnTo>
                    <a:lnTo>
                      <a:pt x="2122" y="2006"/>
                    </a:lnTo>
                    <a:lnTo>
                      <a:pt x="2122" y="2014"/>
                    </a:lnTo>
                    <a:lnTo>
                      <a:pt x="2122" y="2018"/>
                    </a:lnTo>
                    <a:lnTo>
                      <a:pt x="2124" y="2022"/>
                    </a:lnTo>
                    <a:lnTo>
                      <a:pt x="2126" y="2024"/>
                    </a:lnTo>
                    <a:lnTo>
                      <a:pt x="2128" y="2026"/>
                    </a:lnTo>
                    <a:lnTo>
                      <a:pt x="2130" y="2026"/>
                    </a:lnTo>
                    <a:lnTo>
                      <a:pt x="2134" y="2026"/>
                    </a:lnTo>
                    <a:lnTo>
                      <a:pt x="2140" y="2024"/>
                    </a:lnTo>
                    <a:lnTo>
                      <a:pt x="2142" y="2022"/>
                    </a:lnTo>
                    <a:lnTo>
                      <a:pt x="2142" y="2008"/>
                    </a:lnTo>
                    <a:lnTo>
                      <a:pt x="2142" y="1996"/>
                    </a:lnTo>
                    <a:lnTo>
                      <a:pt x="2144" y="1992"/>
                    </a:lnTo>
                    <a:lnTo>
                      <a:pt x="2146" y="1994"/>
                    </a:lnTo>
                    <a:lnTo>
                      <a:pt x="2148" y="2000"/>
                    </a:lnTo>
                    <a:lnTo>
                      <a:pt x="2158" y="2012"/>
                    </a:lnTo>
                    <a:lnTo>
                      <a:pt x="2166" y="2020"/>
                    </a:lnTo>
                    <a:lnTo>
                      <a:pt x="2172" y="2024"/>
                    </a:lnTo>
                    <a:lnTo>
                      <a:pt x="2180" y="2026"/>
                    </a:lnTo>
                    <a:lnTo>
                      <a:pt x="2184" y="2026"/>
                    </a:lnTo>
                    <a:lnTo>
                      <a:pt x="2186" y="2026"/>
                    </a:lnTo>
                    <a:lnTo>
                      <a:pt x="2188" y="2024"/>
                    </a:lnTo>
                    <a:lnTo>
                      <a:pt x="2190" y="2022"/>
                    </a:lnTo>
                    <a:lnTo>
                      <a:pt x="2188" y="2020"/>
                    </a:lnTo>
                    <a:lnTo>
                      <a:pt x="2186" y="2014"/>
                    </a:lnTo>
                    <a:lnTo>
                      <a:pt x="2176" y="2002"/>
                    </a:lnTo>
                    <a:lnTo>
                      <a:pt x="2168" y="1992"/>
                    </a:lnTo>
                    <a:lnTo>
                      <a:pt x="2166" y="1988"/>
                    </a:lnTo>
                    <a:lnTo>
                      <a:pt x="2166" y="1984"/>
                    </a:lnTo>
                    <a:lnTo>
                      <a:pt x="2168" y="1982"/>
                    </a:lnTo>
                    <a:lnTo>
                      <a:pt x="2178" y="1972"/>
                    </a:lnTo>
                    <a:lnTo>
                      <a:pt x="2180" y="1968"/>
                    </a:lnTo>
                    <a:lnTo>
                      <a:pt x="2182" y="1962"/>
                    </a:lnTo>
                    <a:lnTo>
                      <a:pt x="2180" y="1960"/>
                    </a:lnTo>
                    <a:lnTo>
                      <a:pt x="2174" y="1958"/>
                    </a:lnTo>
                    <a:lnTo>
                      <a:pt x="2150" y="1958"/>
                    </a:lnTo>
                    <a:lnTo>
                      <a:pt x="2148" y="1958"/>
                    </a:lnTo>
                    <a:lnTo>
                      <a:pt x="2146" y="1956"/>
                    </a:lnTo>
                    <a:lnTo>
                      <a:pt x="2146" y="1954"/>
                    </a:lnTo>
                    <a:lnTo>
                      <a:pt x="2146" y="1950"/>
                    </a:lnTo>
                    <a:lnTo>
                      <a:pt x="2148" y="1946"/>
                    </a:lnTo>
                    <a:lnTo>
                      <a:pt x="2158" y="1934"/>
                    </a:lnTo>
                    <a:lnTo>
                      <a:pt x="2158" y="1932"/>
                    </a:lnTo>
                    <a:lnTo>
                      <a:pt x="2158" y="1930"/>
                    </a:lnTo>
                    <a:lnTo>
                      <a:pt x="2154" y="1928"/>
                    </a:lnTo>
                    <a:lnTo>
                      <a:pt x="2150" y="1928"/>
                    </a:lnTo>
                    <a:lnTo>
                      <a:pt x="2144" y="1930"/>
                    </a:lnTo>
                    <a:lnTo>
                      <a:pt x="2138" y="1934"/>
                    </a:lnTo>
                    <a:lnTo>
                      <a:pt x="2130" y="1946"/>
                    </a:lnTo>
                    <a:lnTo>
                      <a:pt x="2116" y="1970"/>
                    </a:lnTo>
                    <a:lnTo>
                      <a:pt x="2112" y="1982"/>
                    </a:lnTo>
                    <a:close/>
                    <a:moveTo>
                      <a:pt x="1966" y="1940"/>
                    </a:moveTo>
                    <a:lnTo>
                      <a:pt x="1966" y="1940"/>
                    </a:lnTo>
                    <a:lnTo>
                      <a:pt x="1968" y="1948"/>
                    </a:lnTo>
                    <a:lnTo>
                      <a:pt x="1970" y="1954"/>
                    </a:lnTo>
                    <a:lnTo>
                      <a:pt x="1972" y="1960"/>
                    </a:lnTo>
                    <a:lnTo>
                      <a:pt x="1980" y="1974"/>
                    </a:lnTo>
                    <a:lnTo>
                      <a:pt x="1982" y="1980"/>
                    </a:lnTo>
                    <a:lnTo>
                      <a:pt x="1988" y="1984"/>
                    </a:lnTo>
                    <a:lnTo>
                      <a:pt x="1994" y="1986"/>
                    </a:lnTo>
                    <a:lnTo>
                      <a:pt x="1998" y="1986"/>
                    </a:lnTo>
                    <a:lnTo>
                      <a:pt x="2014" y="1986"/>
                    </a:lnTo>
                    <a:lnTo>
                      <a:pt x="2018" y="1986"/>
                    </a:lnTo>
                    <a:lnTo>
                      <a:pt x="2024" y="1988"/>
                    </a:lnTo>
                    <a:lnTo>
                      <a:pt x="2032" y="1990"/>
                    </a:lnTo>
                    <a:lnTo>
                      <a:pt x="2038" y="1992"/>
                    </a:lnTo>
                    <a:lnTo>
                      <a:pt x="2044" y="1996"/>
                    </a:lnTo>
                    <a:lnTo>
                      <a:pt x="2052" y="1996"/>
                    </a:lnTo>
                    <a:lnTo>
                      <a:pt x="2056" y="1996"/>
                    </a:lnTo>
                    <a:lnTo>
                      <a:pt x="2062" y="1994"/>
                    </a:lnTo>
                    <a:lnTo>
                      <a:pt x="2066" y="1988"/>
                    </a:lnTo>
                    <a:lnTo>
                      <a:pt x="2072" y="1974"/>
                    </a:lnTo>
                    <a:lnTo>
                      <a:pt x="2074" y="1968"/>
                    </a:lnTo>
                    <a:lnTo>
                      <a:pt x="2078" y="1962"/>
                    </a:lnTo>
                    <a:lnTo>
                      <a:pt x="2088" y="1950"/>
                    </a:lnTo>
                    <a:lnTo>
                      <a:pt x="2090" y="1944"/>
                    </a:lnTo>
                    <a:lnTo>
                      <a:pt x="2094" y="1932"/>
                    </a:lnTo>
                    <a:lnTo>
                      <a:pt x="2096" y="1928"/>
                    </a:lnTo>
                    <a:lnTo>
                      <a:pt x="2100" y="1924"/>
                    </a:lnTo>
                    <a:lnTo>
                      <a:pt x="2106" y="1922"/>
                    </a:lnTo>
                    <a:lnTo>
                      <a:pt x="2108" y="1920"/>
                    </a:lnTo>
                    <a:lnTo>
                      <a:pt x="2108" y="1918"/>
                    </a:lnTo>
                    <a:lnTo>
                      <a:pt x="2108" y="1916"/>
                    </a:lnTo>
                    <a:lnTo>
                      <a:pt x="2106" y="1914"/>
                    </a:lnTo>
                    <a:lnTo>
                      <a:pt x="2100" y="1912"/>
                    </a:lnTo>
                    <a:lnTo>
                      <a:pt x="2096" y="1908"/>
                    </a:lnTo>
                    <a:lnTo>
                      <a:pt x="2094" y="1900"/>
                    </a:lnTo>
                    <a:lnTo>
                      <a:pt x="2094" y="1898"/>
                    </a:lnTo>
                    <a:lnTo>
                      <a:pt x="2094" y="1882"/>
                    </a:lnTo>
                    <a:lnTo>
                      <a:pt x="2094" y="1878"/>
                    </a:lnTo>
                    <a:lnTo>
                      <a:pt x="2096" y="1870"/>
                    </a:lnTo>
                    <a:lnTo>
                      <a:pt x="2100" y="1866"/>
                    </a:lnTo>
                    <a:lnTo>
                      <a:pt x="2106" y="1864"/>
                    </a:lnTo>
                    <a:lnTo>
                      <a:pt x="2108" y="1862"/>
                    </a:lnTo>
                    <a:lnTo>
                      <a:pt x="2110" y="1858"/>
                    </a:lnTo>
                    <a:lnTo>
                      <a:pt x="2110" y="1856"/>
                    </a:lnTo>
                    <a:lnTo>
                      <a:pt x="2110" y="1852"/>
                    </a:lnTo>
                    <a:lnTo>
                      <a:pt x="2106" y="1848"/>
                    </a:lnTo>
                    <a:lnTo>
                      <a:pt x="2102" y="1842"/>
                    </a:lnTo>
                    <a:lnTo>
                      <a:pt x="2096" y="1836"/>
                    </a:lnTo>
                    <a:lnTo>
                      <a:pt x="2090" y="1834"/>
                    </a:lnTo>
                    <a:lnTo>
                      <a:pt x="2084" y="1832"/>
                    </a:lnTo>
                    <a:lnTo>
                      <a:pt x="2076" y="1834"/>
                    </a:lnTo>
                    <a:lnTo>
                      <a:pt x="2052" y="1846"/>
                    </a:lnTo>
                    <a:lnTo>
                      <a:pt x="2046" y="1850"/>
                    </a:lnTo>
                    <a:lnTo>
                      <a:pt x="2040" y="1856"/>
                    </a:lnTo>
                    <a:lnTo>
                      <a:pt x="2020" y="1882"/>
                    </a:lnTo>
                    <a:lnTo>
                      <a:pt x="2014" y="1888"/>
                    </a:lnTo>
                    <a:lnTo>
                      <a:pt x="2008" y="1892"/>
                    </a:lnTo>
                    <a:lnTo>
                      <a:pt x="2004" y="1896"/>
                    </a:lnTo>
                    <a:lnTo>
                      <a:pt x="1988" y="1902"/>
                    </a:lnTo>
                    <a:lnTo>
                      <a:pt x="1984" y="1904"/>
                    </a:lnTo>
                    <a:lnTo>
                      <a:pt x="1972" y="1914"/>
                    </a:lnTo>
                    <a:lnTo>
                      <a:pt x="1968" y="1920"/>
                    </a:lnTo>
                    <a:lnTo>
                      <a:pt x="1966" y="1926"/>
                    </a:lnTo>
                    <a:lnTo>
                      <a:pt x="1966" y="1940"/>
                    </a:lnTo>
                    <a:close/>
                    <a:moveTo>
                      <a:pt x="2180" y="1810"/>
                    </a:moveTo>
                    <a:lnTo>
                      <a:pt x="2180" y="1810"/>
                    </a:lnTo>
                    <a:lnTo>
                      <a:pt x="2174" y="1814"/>
                    </a:lnTo>
                    <a:lnTo>
                      <a:pt x="2170" y="1818"/>
                    </a:lnTo>
                    <a:lnTo>
                      <a:pt x="2164" y="1832"/>
                    </a:lnTo>
                    <a:lnTo>
                      <a:pt x="2164" y="1834"/>
                    </a:lnTo>
                    <a:lnTo>
                      <a:pt x="2164" y="1836"/>
                    </a:lnTo>
                    <a:lnTo>
                      <a:pt x="2166" y="1838"/>
                    </a:lnTo>
                    <a:lnTo>
                      <a:pt x="2168" y="1836"/>
                    </a:lnTo>
                    <a:lnTo>
                      <a:pt x="2174" y="1834"/>
                    </a:lnTo>
                    <a:lnTo>
                      <a:pt x="2180" y="1832"/>
                    </a:lnTo>
                    <a:lnTo>
                      <a:pt x="2186" y="1834"/>
                    </a:lnTo>
                    <a:lnTo>
                      <a:pt x="2192" y="1838"/>
                    </a:lnTo>
                    <a:lnTo>
                      <a:pt x="2200" y="1840"/>
                    </a:lnTo>
                    <a:lnTo>
                      <a:pt x="2204" y="1840"/>
                    </a:lnTo>
                    <a:lnTo>
                      <a:pt x="2210" y="1840"/>
                    </a:lnTo>
                    <a:lnTo>
                      <a:pt x="2218" y="1844"/>
                    </a:lnTo>
                    <a:lnTo>
                      <a:pt x="2224" y="1846"/>
                    </a:lnTo>
                    <a:lnTo>
                      <a:pt x="2226" y="1846"/>
                    </a:lnTo>
                    <a:lnTo>
                      <a:pt x="2228" y="1846"/>
                    </a:lnTo>
                    <a:lnTo>
                      <a:pt x="2230" y="1844"/>
                    </a:lnTo>
                    <a:lnTo>
                      <a:pt x="2230" y="1842"/>
                    </a:lnTo>
                    <a:lnTo>
                      <a:pt x="2230" y="1818"/>
                    </a:lnTo>
                    <a:lnTo>
                      <a:pt x="2230" y="1812"/>
                    </a:lnTo>
                    <a:lnTo>
                      <a:pt x="2226" y="1806"/>
                    </a:lnTo>
                    <a:lnTo>
                      <a:pt x="2216" y="1798"/>
                    </a:lnTo>
                    <a:lnTo>
                      <a:pt x="2214" y="1796"/>
                    </a:lnTo>
                    <a:lnTo>
                      <a:pt x="2212" y="1794"/>
                    </a:lnTo>
                    <a:lnTo>
                      <a:pt x="2208" y="1796"/>
                    </a:lnTo>
                    <a:lnTo>
                      <a:pt x="2206" y="1798"/>
                    </a:lnTo>
                    <a:lnTo>
                      <a:pt x="2198" y="1806"/>
                    </a:lnTo>
                    <a:lnTo>
                      <a:pt x="2190" y="1810"/>
                    </a:lnTo>
                    <a:lnTo>
                      <a:pt x="2184" y="1810"/>
                    </a:lnTo>
                    <a:lnTo>
                      <a:pt x="2180" y="1810"/>
                    </a:lnTo>
                    <a:close/>
                    <a:moveTo>
                      <a:pt x="2152" y="1544"/>
                    </a:moveTo>
                    <a:lnTo>
                      <a:pt x="2152" y="1544"/>
                    </a:lnTo>
                    <a:lnTo>
                      <a:pt x="2152" y="1542"/>
                    </a:lnTo>
                    <a:lnTo>
                      <a:pt x="2152" y="1540"/>
                    </a:lnTo>
                    <a:lnTo>
                      <a:pt x="2150" y="1540"/>
                    </a:lnTo>
                    <a:lnTo>
                      <a:pt x="2148" y="1542"/>
                    </a:lnTo>
                    <a:lnTo>
                      <a:pt x="2138" y="1550"/>
                    </a:lnTo>
                    <a:lnTo>
                      <a:pt x="2134" y="1558"/>
                    </a:lnTo>
                    <a:lnTo>
                      <a:pt x="2132" y="1564"/>
                    </a:lnTo>
                    <a:lnTo>
                      <a:pt x="2132" y="1568"/>
                    </a:lnTo>
                    <a:lnTo>
                      <a:pt x="2134" y="1576"/>
                    </a:lnTo>
                    <a:lnTo>
                      <a:pt x="2136" y="1584"/>
                    </a:lnTo>
                    <a:lnTo>
                      <a:pt x="2140" y="1588"/>
                    </a:lnTo>
                    <a:lnTo>
                      <a:pt x="2140" y="1590"/>
                    </a:lnTo>
                    <a:lnTo>
                      <a:pt x="2142" y="1592"/>
                    </a:lnTo>
                    <a:lnTo>
                      <a:pt x="2144" y="1590"/>
                    </a:lnTo>
                    <a:lnTo>
                      <a:pt x="2144" y="1588"/>
                    </a:lnTo>
                    <a:lnTo>
                      <a:pt x="2150" y="1564"/>
                    </a:lnTo>
                    <a:lnTo>
                      <a:pt x="2152" y="1548"/>
                    </a:lnTo>
                    <a:lnTo>
                      <a:pt x="2152" y="1544"/>
                    </a:lnTo>
                    <a:close/>
                    <a:moveTo>
                      <a:pt x="2066" y="2082"/>
                    </a:moveTo>
                    <a:lnTo>
                      <a:pt x="2066" y="2082"/>
                    </a:lnTo>
                    <a:lnTo>
                      <a:pt x="2068" y="2082"/>
                    </a:lnTo>
                    <a:lnTo>
                      <a:pt x="2070" y="2082"/>
                    </a:lnTo>
                    <a:lnTo>
                      <a:pt x="2072" y="2080"/>
                    </a:lnTo>
                    <a:lnTo>
                      <a:pt x="2070" y="2078"/>
                    </a:lnTo>
                    <a:lnTo>
                      <a:pt x="2068" y="2072"/>
                    </a:lnTo>
                    <a:lnTo>
                      <a:pt x="2062" y="2066"/>
                    </a:lnTo>
                    <a:lnTo>
                      <a:pt x="2056" y="2062"/>
                    </a:lnTo>
                    <a:lnTo>
                      <a:pt x="2032" y="2058"/>
                    </a:lnTo>
                    <a:lnTo>
                      <a:pt x="2018" y="2052"/>
                    </a:lnTo>
                    <a:lnTo>
                      <a:pt x="2012" y="2048"/>
                    </a:lnTo>
                    <a:lnTo>
                      <a:pt x="2006" y="2046"/>
                    </a:lnTo>
                    <a:lnTo>
                      <a:pt x="1998" y="2046"/>
                    </a:lnTo>
                    <a:lnTo>
                      <a:pt x="1994" y="2046"/>
                    </a:lnTo>
                    <a:lnTo>
                      <a:pt x="1978" y="2046"/>
                    </a:lnTo>
                    <a:lnTo>
                      <a:pt x="1964" y="2046"/>
                    </a:lnTo>
                    <a:lnTo>
                      <a:pt x="1948" y="2046"/>
                    </a:lnTo>
                    <a:lnTo>
                      <a:pt x="1916" y="2046"/>
                    </a:lnTo>
                    <a:lnTo>
                      <a:pt x="1912" y="2046"/>
                    </a:lnTo>
                    <a:lnTo>
                      <a:pt x="1916" y="2048"/>
                    </a:lnTo>
                    <a:lnTo>
                      <a:pt x="1940" y="2062"/>
                    </a:lnTo>
                    <a:lnTo>
                      <a:pt x="1954" y="2066"/>
                    </a:lnTo>
                    <a:lnTo>
                      <a:pt x="1998" y="2074"/>
                    </a:lnTo>
                    <a:lnTo>
                      <a:pt x="2014" y="2074"/>
                    </a:lnTo>
                    <a:lnTo>
                      <a:pt x="2026" y="2074"/>
                    </a:lnTo>
                    <a:lnTo>
                      <a:pt x="2042" y="2076"/>
                    </a:lnTo>
                    <a:lnTo>
                      <a:pt x="2066" y="2082"/>
                    </a:lnTo>
                    <a:close/>
                    <a:moveTo>
                      <a:pt x="2126" y="1676"/>
                    </a:moveTo>
                    <a:lnTo>
                      <a:pt x="2126" y="1676"/>
                    </a:lnTo>
                    <a:lnTo>
                      <a:pt x="2124" y="1684"/>
                    </a:lnTo>
                    <a:lnTo>
                      <a:pt x="2126" y="1692"/>
                    </a:lnTo>
                    <a:lnTo>
                      <a:pt x="2130" y="1706"/>
                    </a:lnTo>
                    <a:lnTo>
                      <a:pt x="2134" y="1712"/>
                    </a:lnTo>
                    <a:lnTo>
                      <a:pt x="2138" y="1718"/>
                    </a:lnTo>
                    <a:lnTo>
                      <a:pt x="2142" y="1722"/>
                    </a:lnTo>
                    <a:lnTo>
                      <a:pt x="2148" y="1722"/>
                    </a:lnTo>
                    <a:lnTo>
                      <a:pt x="2152" y="1724"/>
                    </a:lnTo>
                    <a:lnTo>
                      <a:pt x="2158" y="1728"/>
                    </a:lnTo>
                    <a:lnTo>
                      <a:pt x="2174" y="1738"/>
                    </a:lnTo>
                    <a:lnTo>
                      <a:pt x="2180" y="1744"/>
                    </a:lnTo>
                    <a:lnTo>
                      <a:pt x="2186" y="1750"/>
                    </a:lnTo>
                    <a:lnTo>
                      <a:pt x="2188" y="1754"/>
                    </a:lnTo>
                    <a:lnTo>
                      <a:pt x="2192" y="1760"/>
                    </a:lnTo>
                    <a:lnTo>
                      <a:pt x="2198" y="1766"/>
                    </a:lnTo>
                    <a:lnTo>
                      <a:pt x="2204" y="1768"/>
                    </a:lnTo>
                    <a:lnTo>
                      <a:pt x="2206" y="1768"/>
                    </a:lnTo>
                    <a:lnTo>
                      <a:pt x="2208" y="1768"/>
                    </a:lnTo>
                    <a:lnTo>
                      <a:pt x="2210" y="1766"/>
                    </a:lnTo>
                    <a:lnTo>
                      <a:pt x="2210" y="1764"/>
                    </a:lnTo>
                    <a:lnTo>
                      <a:pt x="2210" y="1760"/>
                    </a:lnTo>
                    <a:lnTo>
                      <a:pt x="2210" y="1752"/>
                    </a:lnTo>
                    <a:lnTo>
                      <a:pt x="2206" y="1746"/>
                    </a:lnTo>
                    <a:lnTo>
                      <a:pt x="2196" y="1730"/>
                    </a:lnTo>
                    <a:lnTo>
                      <a:pt x="2190" y="1724"/>
                    </a:lnTo>
                    <a:lnTo>
                      <a:pt x="2184" y="1718"/>
                    </a:lnTo>
                    <a:lnTo>
                      <a:pt x="2168" y="1708"/>
                    </a:lnTo>
                    <a:lnTo>
                      <a:pt x="2164" y="1704"/>
                    </a:lnTo>
                    <a:lnTo>
                      <a:pt x="2162" y="1698"/>
                    </a:lnTo>
                    <a:lnTo>
                      <a:pt x="2164" y="1686"/>
                    </a:lnTo>
                    <a:lnTo>
                      <a:pt x="2170" y="1672"/>
                    </a:lnTo>
                    <a:lnTo>
                      <a:pt x="2168" y="1666"/>
                    </a:lnTo>
                    <a:lnTo>
                      <a:pt x="2164" y="1660"/>
                    </a:lnTo>
                    <a:lnTo>
                      <a:pt x="2160" y="1658"/>
                    </a:lnTo>
                    <a:lnTo>
                      <a:pt x="2152" y="1656"/>
                    </a:lnTo>
                    <a:lnTo>
                      <a:pt x="2146" y="1658"/>
                    </a:lnTo>
                    <a:lnTo>
                      <a:pt x="2140" y="1660"/>
                    </a:lnTo>
                    <a:lnTo>
                      <a:pt x="2134" y="1666"/>
                    </a:lnTo>
                    <a:lnTo>
                      <a:pt x="2130" y="1672"/>
                    </a:lnTo>
                    <a:lnTo>
                      <a:pt x="2126" y="1676"/>
                    </a:lnTo>
                    <a:close/>
                    <a:moveTo>
                      <a:pt x="3046" y="620"/>
                    </a:moveTo>
                    <a:lnTo>
                      <a:pt x="3046" y="620"/>
                    </a:lnTo>
                    <a:lnTo>
                      <a:pt x="3052" y="616"/>
                    </a:lnTo>
                    <a:lnTo>
                      <a:pt x="3054" y="610"/>
                    </a:lnTo>
                    <a:lnTo>
                      <a:pt x="3062" y="478"/>
                    </a:lnTo>
                    <a:lnTo>
                      <a:pt x="3060" y="472"/>
                    </a:lnTo>
                    <a:lnTo>
                      <a:pt x="3056" y="466"/>
                    </a:lnTo>
                    <a:lnTo>
                      <a:pt x="3050" y="464"/>
                    </a:lnTo>
                    <a:lnTo>
                      <a:pt x="3038" y="460"/>
                    </a:lnTo>
                    <a:lnTo>
                      <a:pt x="3034" y="458"/>
                    </a:lnTo>
                    <a:lnTo>
                      <a:pt x="3028" y="454"/>
                    </a:lnTo>
                    <a:lnTo>
                      <a:pt x="3020" y="446"/>
                    </a:lnTo>
                    <a:lnTo>
                      <a:pt x="3006" y="438"/>
                    </a:lnTo>
                    <a:lnTo>
                      <a:pt x="3002" y="434"/>
                    </a:lnTo>
                    <a:lnTo>
                      <a:pt x="2994" y="432"/>
                    </a:lnTo>
                    <a:lnTo>
                      <a:pt x="2986" y="432"/>
                    </a:lnTo>
                    <a:lnTo>
                      <a:pt x="2972" y="432"/>
                    </a:lnTo>
                    <a:lnTo>
                      <a:pt x="2966" y="430"/>
                    </a:lnTo>
                    <a:lnTo>
                      <a:pt x="2958" y="428"/>
                    </a:lnTo>
                    <a:lnTo>
                      <a:pt x="2952" y="424"/>
                    </a:lnTo>
                    <a:lnTo>
                      <a:pt x="2946" y="422"/>
                    </a:lnTo>
                    <a:lnTo>
                      <a:pt x="2938" y="422"/>
                    </a:lnTo>
                    <a:lnTo>
                      <a:pt x="2934" y="422"/>
                    </a:lnTo>
                    <a:lnTo>
                      <a:pt x="2920" y="422"/>
                    </a:lnTo>
                    <a:lnTo>
                      <a:pt x="2918" y="424"/>
                    </a:lnTo>
                    <a:lnTo>
                      <a:pt x="2918" y="430"/>
                    </a:lnTo>
                    <a:lnTo>
                      <a:pt x="2924" y="452"/>
                    </a:lnTo>
                    <a:lnTo>
                      <a:pt x="2922" y="460"/>
                    </a:lnTo>
                    <a:lnTo>
                      <a:pt x="2918" y="464"/>
                    </a:lnTo>
                    <a:lnTo>
                      <a:pt x="2914" y="466"/>
                    </a:lnTo>
                    <a:lnTo>
                      <a:pt x="2906" y="468"/>
                    </a:lnTo>
                    <a:lnTo>
                      <a:pt x="2900" y="466"/>
                    </a:lnTo>
                    <a:lnTo>
                      <a:pt x="2894" y="464"/>
                    </a:lnTo>
                    <a:lnTo>
                      <a:pt x="2888" y="460"/>
                    </a:lnTo>
                    <a:lnTo>
                      <a:pt x="2882" y="454"/>
                    </a:lnTo>
                    <a:lnTo>
                      <a:pt x="2880" y="448"/>
                    </a:lnTo>
                    <a:lnTo>
                      <a:pt x="2876" y="436"/>
                    </a:lnTo>
                    <a:lnTo>
                      <a:pt x="2874" y="432"/>
                    </a:lnTo>
                    <a:lnTo>
                      <a:pt x="2868" y="432"/>
                    </a:lnTo>
                    <a:lnTo>
                      <a:pt x="2856" y="432"/>
                    </a:lnTo>
                    <a:lnTo>
                      <a:pt x="2848" y="432"/>
                    </a:lnTo>
                    <a:lnTo>
                      <a:pt x="2842" y="436"/>
                    </a:lnTo>
                    <a:lnTo>
                      <a:pt x="2836" y="438"/>
                    </a:lnTo>
                    <a:lnTo>
                      <a:pt x="2830" y="438"/>
                    </a:lnTo>
                    <a:lnTo>
                      <a:pt x="2816" y="434"/>
                    </a:lnTo>
                    <a:lnTo>
                      <a:pt x="2800" y="432"/>
                    </a:lnTo>
                    <a:lnTo>
                      <a:pt x="2786" y="432"/>
                    </a:lnTo>
                    <a:lnTo>
                      <a:pt x="2780" y="432"/>
                    </a:lnTo>
                    <a:lnTo>
                      <a:pt x="2774" y="436"/>
                    </a:lnTo>
                    <a:lnTo>
                      <a:pt x="2772" y="438"/>
                    </a:lnTo>
                    <a:lnTo>
                      <a:pt x="2768" y="438"/>
                    </a:lnTo>
                    <a:lnTo>
                      <a:pt x="2764" y="436"/>
                    </a:lnTo>
                    <a:lnTo>
                      <a:pt x="2756" y="426"/>
                    </a:lnTo>
                    <a:lnTo>
                      <a:pt x="2752" y="420"/>
                    </a:lnTo>
                    <a:lnTo>
                      <a:pt x="2750" y="414"/>
                    </a:lnTo>
                    <a:lnTo>
                      <a:pt x="2750" y="400"/>
                    </a:lnTo>
                    <a:lnTo>
                      <a:pt x="2748" y="394"/>
                    </a:lnTo>
                    <a:lnTo>
                      <a:pt x="2742" y="388"/>
                    </a:lnTo>
                    <a:lnTo>
                      <a:pt x="2726" y="376"/>
                    </a:lnTo>
                    <a:lnTo>
                      <a:pt x="2720" y="374"/>
                    </a:lnTo>
                    <a:lnTo>
                      <a:pt x="2712" y="372"/>
                    </a:lnTo>
                    <a:lnTo>
                      <a:pt x="2680" y="372"/>
                    </a:lnTo>
                    <a:lnTo>
                      <a:pt x="2664" y="372"/>
                    </a:lnTo>
                    <a:lnTo>
                      <a:pt x="2630" y="372"/>
                    </a:lnTo>
                    <a:lnTo>
                      <a:pt x="2624" y="370"/>
                    </a:lnTo>
                    <a:lnTo>
                      <a:pt x="2622" y="368"/>
                    </a:lnTo>
                    <a:lnTo>
                      <a:pt x="2620" y="362"/>
                    </a:lnTo>
                    <a:lnTo>
                      <a:pt x="2618" y="358"/>
                    </a:lnTo>
                    <a:lnTo>
                      <a:pt x="2606" y="348"/>
                    </a:lnTo>
                    <a:lnTo>
                      <a:pt x="2590" y="338"/>
                    </a:lnTo>
                    <a:lnTo>
                      <a:pt x="2586" y="332"/>
                    </a:lnTo>
                    <a:lnTo>
                      <a:pt x="2584" y="326"/>
                    </a:lnTo>
                    <a:lnTo>
                      <a:pt x="2584" y="322"/>
                    </a:lnTo>
                    <a:lnTo>
                      <a:pt x="2580" y="316"/>
                    </a:lnTo>
                    <a:lnTo>
                      <a:pt x="2576" y="312"/>
                    </a:lnTo>
                    <a:lnTo>
                      <a:pt x="2474" y="286"/>
                    </a:lnTo>
                    <a:lnTo>
                      <a:pt x="2468" y="286"/>
                    </a:lnTo>
                    <a:lnTo>
                      <a:pt x="2466" y="288"/>
                    </a:lnTo>
                    <a:lnTo>
                      <a:pt x="2466" y="290"/>
                    </a:lnTo>
                    <a:lnTo>
                      <a:pt x="2464" y="294"/>
                    </a:lnTo>
                    <a:lnTo>
                      <a:pt x="2458" y="298"/>
                    </a:lnTo>
                    <a:lnTo>
                      <a:pt x="2442" y="310"/>
                    </a:lnTo>
                    <a:lnTo>
                      <a:pt x="2438" y="314"/>
                    </a:lnTo>
                    <a:lnTo>
                      <a:pt x="2438" y="322"/>
                    </a:lnTo>
                    <a:lnTo>
                      <a:pt x="2444" y="336"/>
                    </a:lnTo>
                    <a:lnTo>
                      <a:pt x="2444" y="338"/>
                    </a:lnTo>
                    <a:lnTo>
                      <a:pt x="2444" y="342"/>
                    </a:lnTo>
                    <a:lnTo>
                      <a:pt x="2442" y="344"/>
                    </a:lnTo>
                    <a:lnTo>
                      <a:pt x="2438" y="346"/>
                    </a:lnTo>
                    <a:lnTo>
                      <a:pt x="2424" y="350"/>
                    </a:lnTo>
                    <a:lnTo>
                      <a:pt x="2408" y="352"/>
                    </a:lnTo>
                    <a:lnTo>
                      <a:pt x="2406" y="352"/>
                    </a:lnTo>
                    <a:lnTo>
                      <a:pt x="2390" y="350"/>
                    </a:lnTo>
                    <a:lnTo>
                      <a:pt x="2376" y="346"/>
                    </a:lnTo>
                    <a:lnTo>
                      <a:pt x="2368" y="346"/>
                    </a:lnTo>
                    <a:lnTo>
                      <a:pt x="2362" y="348"/>
                    </a:lnTo>
                    <a:lnTo>
                      <a:pt x="2358" y="350"/>
                    </a:lnTo>
                    <a:lnTo>
                      <a:pt x="2350" y="350"/>
                    </a:lnTo>
                    <a:lnTo>
                      <a:pt x="2346" y="346"/>
                    </a:lnTo>
                    <a:lnTo>
                      <a:pt x="2332" y="340"/>
                    </a:lnTo>
                    <a:lnTo>
                      <a:pt x="2326" y="336"/>
                    </a:lnTo>
                    <a:lnTo>
                      <a:pt x="2324" y="336"/>
                    </a:lnTo>
                    <a:lnTo>
                      <a:pt x="2322" y="336"/>
                    </a:lnTo>
                    <a:lnTo>
                      <a:pt x="2320" y="338"/>
                    </a:lnTo>
                    <a:lnTo>
                      <a:pt x="2318" y="342"/>
                    </a:lnTo>
                    <a:lnTo>
                      <a:pt x="2318" y="354"/>
                    </a:lnTo>
                    <a:lnTo>
                      <a:pt x="2318" y="362"/>
                    </a:lnTo>
                    <a:lnTo>
                      <a:pt x="2314" y="368"/>
                    </a:lnTo>
                    <a:lnTo>
                      <a:pt x="2304" y="376"/>
                    </a:lnTo>
                    <a:lnTo>
                      <a:pt x="2302" y="378"/>
                    </a:lnTo>
                    <a:lnTo>
                      <a:pt x="2300" y="378"/>
                    </a:lnTo>
                    <a:lnTo>
                      <a:pt x="2298" y="378"/>
                    </a:lnTo>
                    <a:lnTo>
                      <a:pt x="2294" y="376"/>
                    </a:lnTo>
                    <a:lnTo>
                      <a:pt x="2284" y="360"/>
                    </a:lnTo>
                    <a:lnTo>
                      <a:pt x="2276" y="346"/>
                    </a:lnTo>
                    <a:lnTo>
                      <a:pt x="2264" y="330"/>
                    </a:lnTo>
                    <a:lnTo>
                      <a:pt x="2262" y="324"/>
                    </a:lnTo>
                    <a:lnTo>
                      <a:pt x="2264" y="316"/>
                    </a:lnTo>
                    <a:lnTo>
                      <a:pt x="2276" y="300"/>
                    </a:lnTo>
                    <a:lnTo>
                      <a:pt x="2278" y="294"/>
                    </a:lnTo>
                    <a:lnTo>
                      <a:pt x="2280" y="286"/>
                    </a:lnTo>
                    <a:lnTo>
                      <a:pt x="2280" y="282"/>
                    </a:lnTo>
                    <a:lnTo>
                      <a:pt x="2278" y="276"/>
                    </a:lnTo>
                    <a:lnTo>
                      <a:pt x="2274" y="268"/>
                    </a:lnTo>
                    <a:lnTo>
                      <a:pt x="2266" y="260"/>
                    </a:lnTo>
                    <a:lnTo>
                      <a:pt x="2252" y="252"/>
                    </a:lnTo>
                    <a:lnTo>
                      <a:pt x="2248" y="248"/>
                    </a:lnTo>
                    <a:lnTo>
                      <a:pt x="2240" y="246"/>
                    </a:lnTo>
                    <a:lnTo>
                      <a:pt x="2232" y="246"/>
                    </a:lnTo>
                    <a:lnTo>
                      <a:pt x="2230" y="246"/>
                    </a:lnTo>
                    <a:lnTo>
                      <a:pt x="2222" y="244"/>
                    </a:lnTo>
                    <a:lnTo>
                      <a:pt x="2216" y="240"/>
                    </a:lnTo>
                    <a:lnTo>
                      <a:pt x="2204" y="232"/>
                    </a:lnTo>
                    <a:lnTo>
                      <a:pt x="2198" y="230"/>
                    </a:lnTo>
                    <a:lnTo>
                      <a:pt x="2196" y="228"/>
                    </a:lnTo>
                    <a:lnTo>
                      <a:pt x="2192" y="228"/>
                    </a:lnTo>
                    <a:lnTo>
                      <a:pt x="2190" y="230"/>
                    </a:lnTo>
                    <a:lnTo>
                      <a:pt x="2188" y="232"/>
                    </a:lnTo>
                    <a:lnTo>
                      <a:pt x="2186" y="238"/>
                    </a:lnTo>
                    <a:lnTo>
                      <a:pt x="2178" y="252"/>
                    </a:lnTo>
                    <a:lnTo>
                      <a:pt x="2176" y="258"/>
                    </a:lnTo>
                    <a:lnTo>
                      <a:pt x="2170" y="262"/>
                    </a:lnTo>
                    <a:lnTo>
                      <a:pt x="2164" y="264"/>
                    </a:lnTo>
                    <a:lnTo>
                      <a:pt x="2132" y="264"/>
                    </a:lnTo>
                    <a:lnTo>
                      <a:pt x="2124" y="264"/>
                    </a:lnTo>
                    <a:lnTo>
                      <a:pt x="2116" y="262"/>
                    </a:lnTo>
                    <a:lnTo>
                      <a:pt x="2110" y="258"/>
                    </a:lnTo>
                    <a:lnTo>
                      <a:pt x="2104" y="254"/>
                    </a:lnTo>
                    <a:lnTo>
                      <a:pt x="2100" y="248"/>
                    </a:lnTo>
                    <a:lnTo>
                      <a:pt x="2098" y="242"/>
                    </a:lnTo>
                    <a:lnTo>
                      <a:pt x="2092" y="238"/>
                    </a:lnTo>
                    <a:lnTo>
                      <a:pt x="2086" y="236"/>
                    </a:lnTo>
                    <a:lnTo>
                      <a:pt x="2062" y="236"/>
                    </a:lnTo>
                    <a:lnTo>
                      <a:pt x="2054" y="236"/>
                    </a:lnTo>
                    <a:lnTo>
                      <a:pt x="2048" y="240"/>
                    </a:lnTo>
                    <a:lnTo>
                      <a:pt x="2032" y="250"/>
                    </a:lnTo>
                    <a:lnTo>
                      <a:pt x="2030" y="252"/>
                    </a:lnTo>
                    <a:lnTo>
                      <a:pt x="2028" y="252"/>
                    </a:lnTo>
                    <a:lnTo>
                      <a:pt x="2026" y="250"/>
                    </a:lnTo>
                    <a:lnTo>
                      <a:pt x="2026" y="246"/>
                    </a:lnTo>
                    <a:lnTo>
                      <a:pt x="2026" y="244"/>
                    </a:lnTo>
                    <a:lnTo>
                      <a:pt x="2024" y="236"/>
                    </a:lnTo>
                    <a:lnTo>
                      <a:pt x="2020" y="230"/>
                    </a:lnTo>
                    <a:lnTo>
                      <a:pt x="2012" y="222"/>
                    </a:lnTo>
                    <a:lnTo>
                      <a:pt x="2004" y="218"/>
                    </a:lnTo>
                    <a:lnTo>
                      <a:pt x="1998" y="216"/>
                    </a:lnTo>
                    <a:lnTo>
                      <a:pt x="1994" y="216"/>
                    </a:lnTo>
                    <a:lnTo>
                      <a:pt x="1986" y="218"/>
                    </a:lnTo>
                    <a:lnTo>
                      <a:pt x="1980" y="222"/>
                    </a:lnTo>
                    <a:lnTo>
                      <a:pt x="1972" y="230"/>
                    </a:lnTo>
                    <a:lnTo>
                      <a:pt x="1960" y="240"/>
                    </a:lnTo>
                    <a:lnTo>
                      <a:pt x="1944" y="250"/>
                    </a:lnTo>
                    <a:lnTo>
                      <a:pt x="1930" y="260"/>
                    </a:lnTo>
                    <a:lnTo>
                      <a:pt x="1914" y="270"/>
                    </a:lnTo>
                    <a:lnTo>
                      <a:pt x="1910" y="272"/>
                    </a:lnTo>
                    <a:lnTo>
                      <a:pt x="1912" y="268"/>
                    </a:lnTo>
                    <a:lnTo>
                      <a:pt x="1922" y="252"/>
                    </a:lnTo>
                    <a:lnTo>
                      <a:pt x="1928" y="246"/>
                    </a:lnTo>
                    <a:lnTo>
                      <a:pt x="1934" y="242"/>
                    </a:lnTo>
                    <a:lnTo>
                      <a:pt x="1940" y="238"/>
                    </a:lnTo>
                    <a:lnTo>
                      <a:pt x="1946" y="234"/>
                    </a:lnTo>
                    <a:lnTo>
                      <a:pt x="1952" y="228"/>
                    </a:lnTo>
                    <a:lnTo>
                      <a:pt x="1972" y="194"/>
                    </a:lnTo>
                    <a:lnTo>
                      <a:pt x="1982" y="180"/>
                    </a:lnTo>
                    <a:lnTo>
                      <a:pt x="1990" y="172"/>
                    </a:lnTo>
                    <a:lnTo>
                      <a:pt x="2000" y="160"/>
                    </a:lnTo>
                    <a:lnTo>
                      <a:pt x="2010" y="144"/>
                    </a:lnTo>
                    <a:lnTo>
                      <a:pt x="2014" y="138"/>
                    </a:lnTo>
                    <a:lnTo>
                      <a:pt x="2014" y="130"/>
                    </a:lnTo>
                    <a:lnTo>
                      <a:pt x="2008" y="96"/>
                    </a:lnTo>
                    <a:lnTo>
                      <a:pt x="2004" y="90"/>
                    </a:lnTo>
                    <a:lnTo>
                      <a:pt x="2000" y="84"/>
                    </a:lnTo>
                    <a:lnTo>
                      <a:pt x="1972" y="64"/>
                    </a:lnTo>
                    <a:lnTo>
                      <a:pt x="1958" y="56"/>
                    </a:lnTo>
                    <a:lnTo>
                      <a:pt x="1944" y="52"/>
                    </a:lnTo>
                    <a:lnTo>
                      <a:pt x="1940" y="48"/>
                    </a:lnTo>
                    <a:lnTo>
                      <a:pt x="1938" y="44"/>
                    </a:lnTo>
                    <a:lnTo>
                      <a:pt x="1934" y="32"/>
                    </a:lnTo>
                    <a:lnTo>
                      <a:pt x="1922" y="8"/>
                    </a:lnTo>
                    <a:lnTo>
                      <a:pt x="1916" y="2"/>
                    </a:lnTo>
                    <a:lnTo>
                      <a:pt x="1910" y="0"/>
                    </a:lnTo>
                    <a:lnTo>
                      <a:pt x="1886" y="0"/>
                    </a:lnTo>
                    <a:lnTo>
                      <a:pt x="1880" y="2"/>
                    </a:lnTo>
                    <a:lnTo>
                      <a:pt x="1872" y="6"/>
                    </a:lnTo>
                    <a:lnTo>
                      <a:pt x="1844" y="34"/>
                    </a:lnTo>
                    <a:lnTo>
                      <a:pt x="1840" y="40"/>
                    </a:lnTo>
                    <a:lnTo>
                      <a:pt x="1838" y="48"/>
                    </a:lnTo>
                    <a:lnTo>
                      <a:pt x="1832" y="70"/>
                    </a:lnTo>
                    <a:lnTo>
                      <a:pt x="1828" y="78"/>
                    </a:lnTo>
                    <a:lnTo>
                      <a:pt x="1822" y="82"/>
                    </a:lnTo>
                    <a:lnTo>
                      <a:pt x="1788" y="104"/>
                    </a:lnTo>
                    <a:lnTo>
                      <a:pt x="1780" y="106"/>
                    </a:lnTo>
                    <a:lnTo>
                      <a:pt x="1774" y="104"/>
                    </a:lnTo>
                    <a:lnTo>
                      <a:pt x="1758" y="92"/>
                    </a:lnTo>
                    <a:lnTo>
                      <a:pt x="1750" y="90"/>
                    </a:lnTo>
                    <a:lnTo>
                      <a:pt x="1744" y="92"/>
                    </a:lnTo>
                    <a:lnTo>
                      <a:pt x="1710" y="106"/>
                    </a:lnTo>
                    <a:lnTo>
                      <a:pt x="1696" y="112"/>
                    </a:lnTo>
                    <a:lnTo>
                      <a:pt x="1660" y="134"/>
                    </a:lnTo>
                    <a:lnTo>
                      <a:pt x="1648" y="144"/>
                    </a:lnTo>
                    <a:lnTo>
                      <a:pt x="1630" y="162"/>
                    </a:lnTo>
                    <a:lnTo>
                      <a:pt x="1626" y="168"/>
                    </a:lnTo>
                    <a:lnTo>
                      <a:pt x="1622" y="174"/>
                    </a:lnTo>
                    <a:lnTo>
                      <a:pt x="1616" y="218"/>
                    </a:lnTo>
                    <a:lnTo>
                      <a:pt x="1612" y="224"/>
                    </a:lnTo>
                    <a:lnTo>
                      <a:pt x="1606" y="228"/>
                    </a:lnTo>
                    <a:lnTo>
                      <a:pt x="1544" y="244"/>
                    </a:lnTo>
                    <a:lnTo>
                      <a:pt x="1536" y="246"/>
                    </a:lnTo>
                    <a:lnTo>
                      <a:pt x="1532" y="252"/>
                    </a:lnTo>
                    <a:lnTo>
                      <a:pt x="1530" y="258"/>
                    </a:lnTo>
                    <a:lnTo>
                      <a:pt x="1528" y="264"/>
                    </a:lnTo>
                    <a:lnTo>
                      <a:pt x="1526" y="272"/>
                    </a:lnTo>
                    <a:lnTo>
                      <a:pt x="1526" y="306"/>
                    </a:lnTo>
                    <a:lnTo>
                      <a:pt x="1524" y="310"/>
                    </a:lnTo>
                    <a:lnTo>
                      <a:pt x="1522" y="308"/>
                    </a:lnTo>
                    <a:lnTo>
                      <a:pt x="1516" y="304"/>
                    </a:lnTo>
                    <a:lnTo>
                      <a:pt x="1508" y="302"/>
                    </a:lnTo>
                    <a:lnTo>
                      <a:pt x="1494" y="296"/>
                    </a:lnTo>
                    <a:lnTo>
                      <a:pt x="1488" y="296"/>
                    </a:lnTo>
                    <a:lnTo>
                      <a:pt x="1482" y="300"/>
                    </a:lnTo>
                    <a:lnTo>
                      <a:pt x="1472" y="316"/>
                    </a:lnTo>
                    <a:lnTo>
                      <a:pt x="1468" y="320"/>
                    </a:lnTo>
                    <a:lnTo>
                      <a:pt x="1464" y="320"/>
                    </a:lnTo>
                    <a:lnTo>
                      <a:pt x="1462" y="318"/>
                    </a:lnTo>
                    <a:lnTo>
                      <a:pt x="1458" y="314"/>
                    </a:lnTo>
                    <a:lnTo>
                      <a:pt x="1458" y="308"/>
                    </a:lnTo>
                    <a:lnTo>
                      <a:pt x="1456" y="304"/>
                    </a:lnTo>
                    <a:lnTo>
                      <a:pt x="1452" y="298"/>
                    </a:lnTo>
                    <a:lnTo>
                      <a:pt x="1444" y="290"/>
                    </a:lnTo>
                    <a:lnTo>
                      <a:pt x="1438" y="286"/>
                    </a:lnTo>
                    <a:lnTo>
                      <a:pt x="1434" y="284"/>
                    </a:lnTo>
                    <a:lnTo>
                      <a:pt x="1428" y="286"/>
                    </a:lnTo>
                    <a:lnTo>
                      <a:pt x="1426" y="292"/>
                    </a:lnTo>
                    <a:lnTo>
                      <a:pt x="1420" y="306"/>
                    </a:lnTo>
                    <a:lnTo>
                      <a:pt x="1418" y="322"/>
                    </a:lnTo>
                    <a:lnTo>
                      <a:pt x="1418" y="336"/>
                    </a:lnTo>
                    <a:lnTo>
                      <a:pt x="1418" y="352"/>
                    </a:lnTo>
                    <a:lnTo>
                      <a:pt x="1418" y="374"/>
                    </a:lnTo>
                    <a:lnTo>
                      <a:pt x="1416" y="382"/>
                    </a:lnTo>
                    <a:lnTo>
                      <a:pt x="1414" y="388"/>
                    </a:lnTo>
                    <a:lnTo>
                      <a:pt x="1412" y="388"/>
                    </a:lnTo>
                    <a:lnTo>
                      <a:pt x="1408" y="388"/>
                    </a:lnTo>
                    <a:lnTo>
                      <a:pt x="1404" y="384"/>
                    </a:lnTo>
                    <a:lnTo>
                      <a:pt x="1402" y="380"/>
                    </a:lnTo>
                    <a:lnTo>
                      <a:pt x="1400" y="372"/>
                    </a:lnTo>
                    <a:lnTo>
                      <a:pt x="1400" y="364"/>
                    </a:lnTo>
                    <a:lnTo>
                      <a:pt x="1406" y="340"/>
                    </a:lnTo>
                    <a:lnTo>
                      <a:pt x="1408" y="334"/>
                    </a:lnTo>
                    <a:lnTo>
                      <a:pt x="1406" y="326"/>
                    </a:lnTo>
                    <a:lnTo>
                      <a:pt x="1402" y="312"/>
                    </a:lnTo>
                    <a:lnTo>
                      <a:pt x="1398" y="296"/>
                    </a:lnTo>
                    <a:lnTo>
                      <a:pt x="1398" y="292"/>
                    </a:lnTo>
                    <a:lnTo>
                      <a:pt x="1396" y="286"/>
                    </a:lnTo>
                    <a:lnTo>
                      <a:pt x="1392" y="282"/>
                    </a:lnTo>
                    <a:lnTo>
                      <a:pt x="1376" y="278"/>
                    </a:lnTo>
                    <a:lnTo>
                      <a:pt x="1362" y="274"/>
                    </a:lnTo>
                    <a:lnTo>
                      <a:pt x="1348" y="274"/>
                    </a:lnTo>
                    <a:lnTo>
                      <a:pt x="1342" y="276"/>
                    </a:lnTo>
                    <a:lnTo>
                      <a:pt x="1338" y="282"/>
                    </a:lnTo>
                    <a:lnTo>
                      <a:pt x="1322" y="336"/>
                    </a:lnTo>
                    <a:lnTo>
                      <a:pt x="1320" y="342"/>
                    </a:lnTo>
                    <a:lnTo>
                      <a:pt x="1316" y="348"/>
                    </a:lnTo>
                    <a:lnTo>
                      <a:pt x="1308" y="360"/>
                    </a:lnTo>
                    <a:lnTo>
                      <a:pt x="1304" y="366"/>
                    </a:lnTo>
                    <a:lnTo>
                      <a:pt x="1304" y="372"/>
                    </a:lnTo>
                    <a:lnTo>
                      <a:pt x="1304" y="380"/>
                    </a:lnTo>
                    <a:lnTo>
                      <a:pt x="1308" y="384"/>
                    </a:lnTo>
                    <a:lnTo>
                      <a:pt x="1310" y="392"/>
                    </a:lnTo>
                    <a:lnTo>
                      <a:pt x="1310" y="400"/>
                    </a:lnTo>
                    <a:lnTo>
                      <a:pt x="1310" y="414"/>
                    </a:lnTo>
                    <a:lnTo>
                      <a:pt x="1310" y="426"/>
                    </a:lnTo>
                    <a:lnTo>
                      <a:pt x="1312" y="432"/>
                    </a:lnTo>
                    <a:lnTo>
                      <a:pt x="1316" y="436"/>
                    </a:lnTo>
                    <a:lnTo>
                      <a:pt x="1334" y="454"/>
                    </a:lnTo>
                    <a:lnTo>
                      <a:pt x="1338" y="460"/>
                    </a:lnTo>
                    <a:lnTo>
                      <a:pt x="1336" y="468"/>
                    </a:lnTo>
                    <a:lnTo>
                      <a:pt x="1324" y="484"/>
                    </a:lnTo>
                    <a:lnTo>
                      <a:pt x="1322" y="486"/>
                    </a:lnTo>
                    <a:lnTo>
                      <a:pt x="1320" y="486"/>
                    </a:lnTo>
                    <a:lnTo>
                      <a:pt x="1318" y="486"/>
                    </a:lnTo>
                    <a:lnTo>
                      <a:pt x="1314" y="484"/>
                    </a:lnTo>
                    <a:lnTo>
                      <a:pt x="1296" y="466"/>
                    </a:lnTo>
                    <a:lnTo>
                      <a:pt x="1284" y="456"/>
                    </a:lnTo>
                    <a:lnTo>
                      <a:pt x="1258" y="436"/>
                    </a:lnTo>
                    <a:lnTo>
                      <a:pt x="1252" y="432"/>
                    </a:lnTo>
                    <a:lnTo>
                      <a:pt x="1244" y="432"/>
                    </a:lnTo>
                    <a:lnTo>
                      <a:pt x="1230" y="432"/>
                    </a:lnTo>
                    <a:lnTo>
                      <a:pt x="1214" y="432"/>
                    </a:lnTo>
                    <a:lnTo>
                      <a:pt x="1212" y="432"/>
                    </a:lnTo>
                    <a:lnTo>
                      <a:pt x="1208" y="432"/>
                    </a:lnTo>
                    <a:lnTo>
                      <a:pt x="1206" y="434"/>
                    </a:lnTo>
                    <a:lnTo>
                      <a:pt x="1204" y="436"/>
                    </a:lnTo>
                    <a:lnTo>
                      <a:pt x="1204" y="440"/>
                    </a:lnTo>
                    <a:lnTo>
                      <a:pt x="1204" y="452"/>
                    </a:lnTo>
                    <a:lnTo>
                      <a:pt x="1202" y="460"/>
                    </a:lnTo>
                    <a:lnTo>
                      <a:pt x="1198" y="466"/>
                    </a:lnTo>
                    <a:lnTo>
                      <a:pt x="1192" y="468"/>
                    </a:lnTo>
                    <a:lnTo>
                      <a:pt x="1186" y="466"/>
                    </a:lnTo>
                    <a:lnTo>
                      <a:pt x="1180" y="464"/>
                    </a:lnTo>
                    <a:lnTo>
                      <a:pt x="1174" y="462"/>
                    </a:lnTo>
                    <a:lnTo>
                      <a:pt x="1166" y="464"/>
                    </a:lnTo>
                    <a:lnTo>
                      <a:pt x="1162" y="466"/>
                    </a:lnTo>
                    <a:lnTo>
                      <a:pt x="1146" y="474"/>
                    </a:lnTo>
                    <a:lnTo>
                      <a:pt x="1142" y="476"/>
                    </a:lnTo>
                    <a:lnTo>
                      <a:pt x="1134" y="478"/>
                    </a:lnTo>
                    <a:lnTo>
                      <a:pt x="1126" y="480"/>
                    </a:lnTo>
                    <a:lnTo>
                      <a:pt x="1124" y="480"/>
                    </a:lnTo>
                    <a:lnTo>
                      <a:pt x="1116" y="478"/>
                    </a:lnTo>
                    <a:lnTo>
                      <a:pt x="1110" y="476"/>
                    </a:lnTo>
                    <a:lnTo>
                      <a:pt x="1104" y="472"/>
                    </a:lnTo>
                    <a:lnTo>
                      <a:pt x="1098" y="474"/>
                    </a:lnTo>
                    <a:lnTo>
                      <a:pt x="1092" y="476"/>
                    </a:lnTo>
                    <a:lnTo>
                      <a:pt x="1078" y="484"/>
                    </a:lnTo>
                    <a:lnTo>
                      <a:pt x="1062" y="496"/>
                    </a:lnTo>
                    <a:lnTo>
                      <a:pt x="1050" y="504"/>
                    </a:lnTo>
                    <a:lnTo>
                      <a:pt x="1024" y="516"/>
                    </a:lnTo>
                    <a:lnTo>
                      <a:pt x="1012" y="520"/>
                    </a:lnTo>
                    <a:lnTo>
                      <a:pt x="1008" y="522"/>
                    </a:lnTo>
                    <a:lnTo>
                      <a:pt x="1004" y="526"/>
                    </a:lnTo>
                    <a:lnTo>
                      <a:pt x="1000" y="540"/>
                    </a:lnTo>
                    <a:lnTo>
                      <a:pt x="996" y="546"/>
                    </a:lnTo>
                    <a:lnTo>
                      <a:pt x="992" y="548"/>
                    </a:lnTo>
                    <a:lnTo>
                      <a:pt x="988" y="546"/>
                    </a:lnTo>
                    <a:lnTo>
                      <a:pt x="982" y="542"/>
                    </a:lnTo>
                    <a:lnTo>
                      <a:pt x="974" y="534"/>
                    </a:lnTo>
                    <a:lnTo>
                      <a:pt x="972" y="530"/>
                    </a:lnTo>
                    <a:lnTo>
                      <a:pt x="972" y="526"/>
                    </a:lnTo>
                    <a:lnTo>
                      <a:pt x="974" y="524"/>
                    </a:lnTo>
                    <a:lnTo>
                      <a:pt x="982" y="514"/>
                    </a:lnTo>
                    <a:lnTo>
                      <a:pt x="986" y="508"/>
                    </a:lnTo>
                    <a:lnTo>
                      <a:pt x="988" y="502"/>
                    </a:lnTo>
                    <a:lnTo>
                      <a:pt x="988" y="498"/>
                    </a:lnTo>
                    <a:lnTo>
                      <a:pt x="986" y="492"/>
                    </a:lnTo>
                    <a:lnTo>
                      <a:pt x="980" y="486"/>
                    </a:lnTo>
                    <a:lnTo>
                      <a:pt x="976" y="484"/>
                    </a:lnTo>
                    <a:lnTo>
                      <a:pt x="964" y="480"/>
                    </a:lnTo>
                    <a:lnTo>
                      <a:pt x="950" y="480"/>
                    </a:lnTo>
                    <a:lnTo>
                      <a:pt x="946" y="480"/>
                    </a:lnTo>
                    <a:lnTo>
                      <a:pt x="944" y="480"/>
                    </a:lnTo>
                    <a:lnTo>
                      <a:pt x="942" y="482"/>
                    </a:lnTo>
                    <a:lnTo>
                      <a:pt x="942" y="484"/>
                    </a:lnTo>
                    <a:lnTo>
                      <a:pt x="942" y="488"/>
                    </a:lnTo>
                    <a:lnTo>
                      <a:pt x="944" y="492"/>
                    </a:lnTo>
                    <a:lnTo>
                      <a:pt x="948" y="500"/>
                    </a:lnTo>
                    <a:lnTo>
                      <a:pt x="948" y="508"/>
                    </a:lnTo>
                    <a:lnTo>
                      <a:pt x="948" y="520"/>
                    </a:lnTo>
                    <a:lnTo>
                      <a:pt x="950" y="528"/>
                    </a:lnTo>
                    <a:lnTo>
                      <a:pt x="952" y="536"/>
                    </a:lnTo>
                    <a:lnTo>
                      <a:pt x="954" y="542"/>
                    </a:lnTo>
                    <a:lnTo>
                      <a:pt x="956" y="548"/>
                    </a:lnTo>
                    <a:lnTo>
                      <a:pt x="956" y="556"/>
                    </a:lnTo>
                    <a:lnTo>
                      <a:pt x="952" y="570"/>
                    </a:lnTo>
                    <a:lnTo>
                      <a:pt x="948" y="574"/>
                    </a:lnTo>
                    <a:lnTo>
                      <a:pt x="946" y="574"/>
                    </a:lnTo>
                    <a:lnTo>
                      <a:pt x="944" y="572"/>
                    </a:lnTo>
                    <a:lnTo>
                      <a:pt x="938" y="570"/>
                    </a:lnTo>
                    <a:lnTo>
                      <a:pt x="930" y="568"/>
                    </a:lnTo>
                    <a:lnTo>
                      <a:pt x="928" y="568"/>
                    </a:lnTo>
                    <a:lnTo>
                      <a:pt x="920" y="570"/>
                    </a:lnTo>
                    <a:lnTo>
                      <a:pt x="914" y="572"/>
                    </a:lnTo>
                    <a:lnTo>
                      <a:pt x="902" y="582"/>
                    </a:lnTo>
                    <a:lnTo>
                      <a:pt x="896" y="584"/>
                    </a:lnTo>
                    <a:lnTo>
                      <a:pt x="884" y="592"/>
                    </a:lnTo>
                    <a:lnTo>
                      <a:pt x="882" y="598"/>
                    </a:lnTo>
                    <a:lnTo>
                      <a:pt x="884" y="604"/>
                    </a:lnTo>
                    <a:lnTo>
                      <a:pt x="896" y="630"/>
                    </a:lnTo>
                    <a:lnTo>
                      <a:pt x="898" y="634"/>
                    </a:lnTo>
                    <a:lnTo>
                      <a:pt x="894" y="632"/>
                    </a:lnTo>
                    <a:lnTo>
                      <a:pt x="888" y="628"/>
                    </a:lnTo>
                    <a:lnTo>
                      <a:pt x="882" y="626"/>
                    </a:lnTo>
                    <a:lnTo>
                      <a:pt x="868" y="626"/>
                    </a:lnTo>
                    <a:lnTo>
                      <a:pt x="860" y="626"/>
                    </a:lnTo>
                    <a:lnTo>
                      <a:pt x="854" y="624"/>
                    </a:lnTo>
                    <a:lnTo>
                      <a:pt x="848" y="620"/>
                    </a:lnTo>
                    <a:lnTo>
                      <a:pt x="842" y="620"/>
                    </a:lnTo>
                    <a:lnTo>
                      <a:pt x="840" y="622"/>
                    </a:lnTo>
                    <a:lnTo>
                      <a:pt x="842" y="630"/>
                    </a:lnTo>
                    <a:lnTo>
                      <a:pt x="842" y="632"/>
                    </a:lnTo>
                    <a:lnTo>
                      <a:pt x="836" y="630"/>
                    </a:lnTo>
                    <a:lnTo>
                      <a:pt x="818" y="624"/>
                    </a:lnTo>
                    <a:lnTo>
                      <a:pt x="812" y="622"/>
                    </a:lnTo>
                    <a:lnTo>
                      <a:pt x="808" y="616"/>
                    </a:lnTo>
                    <a:lnTo>
                      <a:pt x="804" y="604"/>
                    </a:lnTo>
                    <a:lnTo>
                      <a:pt x="804" y="598"/>
                    </a:lnTo>
                    <a:lnTo>
                      <a:pt x="806" y="592"/>
                    </a:lnTo>
                    <a:lnTo>
                      <a:pt x="810" y="588"/>
                    </a:lnTo>
                    <a:lnTo>
                      <a:pt x="812" y="582"/>
                    </a:lnTo>
                    <a:lnTo>
                      <a:pt x="810" y="578"/>
                    </a:lnTo>
                    <a:lnTo>
                      <a:pt x="804" y="574"/>
                    </a:lnTo>
                    <a:lnTo>
                      <a:pt x="800" y="572"/>
                    </a:lnTo>
                    <a:lnTo>
                      <a:pt x="786" y="562"/>
                    </a:lnTo>
                    <a:lnTo>
                      <a:pt x="778" y="554"/>
                    </a:lnTo>
                    <a:lnTo>
                      <a:pt x="768" y="544"/>
                    </a:lnTo>
                    <a:lnTo>
                      <a:pt x="766" y="540"/>
                    </a:lnTo>
                    <a:lnTo>
                      <a:pt x="768" y="538"/>
                    </a:lnTo>
                    <a:lnTo>
                      <a:pt x="772" y="540"/>
                    </a:lnTo>
                    <a:lnTo>
                      <a:pt x="778" y="544"/>
                    </a:lnTo>
                    <a:lnTo>
                      <a:pt x="784" y="546"/>
                    </a:lnTo>
                    <a:lnTo>
                      <a:pt x="790" y="548"/>
                    </a:lnTo>
                    <a:lnTo>
                      <a:pt x="794" y="548"/>
                    </a:lnTo>
                    <a:lnTo>
                      <a:pt x="800" y="550"/>
                    </a:lnTo>
                    <a:lnTo>
                      <a:pt x="806" y="556"/>
                    </a:lnTo>
                    <a:lnTo>
                      <a:pt x="808" y="560"/>
                    </a:lnTo>
                    <a:lnTo>
                      <a:pt x="812" y="566"/>
                    </a:lnTo>
                    <a:lnTo>
                      <a:pt x="820" y="570"/>
                    </a:lnTo>
                    <a:lnTo>
                      <a:pt x="842" y="576"/>
                    </a:lnTo>
                    <a:lnTo>
                      <a:pt x="850" y="576"/>
                    </a:lnTo>
                    <a:lnTo>
                      <a:pt x="858" y="576"/>
                    </a:lnTo>
                    <a:lnTo>
                      <a:pt x="872" y="570"/>
                    </a:lnTo>
                    <a:lnTo>
                      <a:pt x="888" y="564"/>
                    </a:lnTo>
                    <a:lnTo>
                      <a:pt x="892" y="562"/>
                    </a:lnTo>
                    <a:lnTo>
                      <a:pt x="898" y="558"/>
                    </a:lnTo>
                    <a:lnTo>
                      <a:pt x="902" y="550"/>
                    </a:lnTo>
                    <a:lnTo>
                      <a:pt x="906" y="536"/>
                    </a:lnTo>
                    <a:lnTo>
                      <a:pt x="906" y="530"/>
                    </a:lnTo>
                    <a:lnTo>
                      <a:pt x="904" y="524"/>
                    </a:lnTo>
                    <a:lnTo>
                      <a:pt x="876" y="496"/>
                    </a:lnTo>
                    <a:lnTo>
                      <a:pt x="864" y="486"/>
                    </a:lnTo>
                    <a:lnTo>
                      <a:pt x="848" y="474"/>
                    </a:lnTo>
                    <a:lnTo>
                      <a:pt x="836" y="464"/>
                    </a:lnTo>
                    <a:lnTo>
                      <a:pt x="826" y="456"/>
                    </a:lnTo>
                    <a:lnTo>
                      <a:pt x="820" y="452"/>
                    </a:lnTo>
                    <a:lnTo>
                      <a:pt x="814" y="448"/>
                    </a:lnTo>
                    <a:lnTo>
                      <a:pt x="800" y="444"/>
                    </a:lnTo>
                    <a:lnTo>
                      <a:pt x="788" y="440"/>
                    </a:lnTo>
                    <a:lnTo>
                      <a:pt x="784" y="438"/>
                    </a:lnTo>
                    <a:lnTo>
                      <a:pt x="782" y="432"/>
                    </a:lnTo>
                    <a:lnTo>
                      <a:pt x="782" y="430"/>
                    </a:lnTo>
                    <a:lnTo>
                      <a:pt x="782" y="426"/>
                    </a:lnTo>
                    <a:lnTo>
                      <a:pt x="780" y="424"/>
                    </a:lnTo>
                    <a:lnTo>
                      <a:pt x="778" y="422"/>
                    </a:lnTo>
                    <a:lnTo>
                      <a:pt x="774" y="422"/>
                    </a:lnTo>
                    <a:lnTo>
                      <a:pt x="770" y="422"/>
                    </a:lnTo>
                    <a:lnTo>
                      <a:pt x="754" y="422"/>
                    </a:lnTo>
                    <a:lnTo>
                      <a:pt x="752" y="422"/>
                    </a:lnTo>
                    <a:lnTo>
                      <a:pt x="742" y="422"/>
                    </a:lnTo>
                    <a:lnTo>
                      <a:pt x="738" y="416"/>
                    </a:lnTo>
                    <a:lnTo>
                      <a:pt x="734" y="412"/>
                    </a:lnTo>
                    <a:lnTo>
                      <a:pt x="734" y="406"/>
                    </a:lnTo>
                    <a:lnTo>
                      <a:pt x="736" y="394"/>
                    </a:lnTo>
                    <a:lnTo>
                      <a:pt x="740" y="390"/>
                    </a:lnTo>
                    <a:lnTo>
                      <a:pt x="740" y="384"/>
                    </a:lnTo>
                    <a:lnTo>
                      <a:pt x="738" y="378"/>
                    </a:lnTo>
                    <a:lnTo>
                      <a:pt x="728" y="368"/>
                    </a:lnTo>
                    <a:lnTo>
                      <a:pt x="720" y="358"/>
                    </a:lnTo>
                    <a:lnTo>
                      <a:pt x="716" y="358"/>
                    </a:lnTo>
                    <a:lnTo>
                      <a:pt x="714" y="356"/>
                    </a:lnTo>
                    <a:lnTo>
                      <a:pt x="710" y="358"/>
                    </a:lnTo>
                    <a:lnTo>
                      <a:pt x="708" y="358"/>
                    </a:lnTo>
                    <a:lnTo>
                      <a:pt x="700" y="368"/>
                    </a:lnTo>
                    <a:lnTo>
                      <a:pt x="694" y="370"/>
                    </a:lnTo>
                    <a:lnTo>
                      <a:pt x="686" y="370"/>
                    </a:lnTo>
                    <a:lnTo>
                      <a:pt x="682" y="366"/>
                    </a:lnTo>
                    <a:lnTo>
                      <a:pt x="670" y="362"/>
                    </a:lnTo>
                    <a:lnTo>
                      <a:pt x="656" y="362"/>
                    </a:lnTo>
                    <a:lnTo>
                      <a:pt x="654" y="362"/>
                    </a:lnTo>
                    <a:lnTo>
                      <a:pt x="646" y="364"/>
                    </a:lnTo>
                    <a:lnTo>
                      <a:pt x="640" y="368"/>
                    </a:lnTo>
                    <a:lnTo>
                      <a:pt x="632" y="376"/>
                    </a:lnTo>
                    <a:lnTo>
                      <a:pt x="626" y="380"/>
                    </a:lnTo>
                    <a:lnTo>
                      <a:pt x="620" y="382"/>
                    </a:lnTo>
                    <a:lnTo>
                      <a:pt x="610" y="382"/>
                    </a:lnTo>
                    <a:lnTo>
                      <a:pt x="606" y="384"/>
                    </a:lnTo>
                    <a:lnTo>
                      <a:pt x="600" y="388"/>
                    </a:lnTo>
                    <a:lnTo>
                      <a:pt x="596" y="390"/>
                    </a:lnTo>
                    <a:lnTo>
                      <a:pt x="592" y="392"/>
                    </a:lnTo>
                    <a:lnTo>
                      <a:pt x="586" y="394"/>
                    </a:lnTo>
                    <a:lnTo>
                      <a:pt x="584" y="400"/>
                    </a:lnTo>
                    <a:lnTo>
                      <a:pt x="578" y="414"/>
                    </a:lnTo>
                    <a:lnTo>
                      <a:pt x="574" y="420"/>
                    </a:lnTo>
                    <a:lnTo>
                      <a:pt x="568" y="422"/>
                    </a:lnTo>
                    <a:lnTo>
                      <a:pt x="556" y="422"/>
                    </a:lnTo>
                    <a:lnTo>
                      <a:pt x="548" y="424"/>
                    </a:lnTo>
                    <a:lnTo>
                      <a:pt x="544" y="430"/>
                    </a:lnTo>
                    <a:lnTo>
                      <a:pt x="540" y="444"/>
                    </a:lnTo>
                    <a:lnTo>
                      <a:pt x="538" y="456"/>
                    </a:lnTo>
                    <a:lnTo>
                      <a:pt x="534" y="460"/>
                    </a:lnTo>
                    <a:lnTo>
                      <a:pt x="530" y="460"/>
                    </a:lnTo>
                    <a:lnTo>
                      <a:pt x="526" y="460"/>
                    </a:lnTo>
                    <a:lnTo>
                      <a:pt x="518" y="462"/>
                    </a:lnTo>
                    <a:lnTo>
                      <a:pt x="514" y="468"/>
                    </a:lnTo>
                    <a:lnTo>
                      <a:pt x="502" y="484"/>
                    </a:lnTo>
                    <a:lnTo>
                      <a:pt x="500" y="490"/>
                    </a:lnTo>
                    <a:lnTo>
                      <a:pt x="498" y="498"/>
                    </a:lnTo>
                    <a:lnTo>
                      <a:pt x="498" y="502"/>
                    </a:lnTo>
                    <a:lnTo>
                      <a:pt x="496" y="510"/>
                    </a:lnTo>
                    <a:lnTo>
                      <a:pt x="494" y="516"/>
                    </a:lnTo>
                    <a:lnTo>
                      <a:pt x="482" y="532"/>
                    </a:lnTo>
                    <a:lnTo>
                      <a:pt x="474" y="546"/>
                    </a:lnTo>
                    <a:lnTo>
                      <a:pt x="472" y="552"/>
                    </a:lnTo>
                    <a:lnTo>
                      <a:pt x="466" y="566"/>
                    </a:lnTo>
                    <a:lnTo>
                      <a:pt x="462" y="570"/>
                    </a:lnTo>
                    <a:lnTo>
                      <a:pt x="456" y="586"/>
                    </a:lnTo>
                    <a:lnTo>
                      <a:pt x="452" y="590"/>
                    </a:lnTo>
                    <a:lnTo>
                      <a:pt x="444" y="604"/>
                    </a:lnTo>
                    <a:lnTo>
                      <a:pt x="424" y="640"/>
                    </a:lnTo>
                    <a:lnTo>
                      <a:pt x="414" y="652"/>
                    </a:lnTo>
                    <a:lnTo>
                      <a:pt x="406" y="660"/>
                    </a:lnTo>
                    <a:lnTo>
                      <a:pt x="392" y="670"/>
                    </a:lnTo>
                    <a:lnTo>
                      <a:pt x="388" y="672"/>
                    </a:lnTo>
                    <a:lnTo>
                      <a:pt x="382" y="676"/>
                    </a:lnTo>
                    <a:lnTo>
                      <a:pt x="376" y="682"/>
                    </a:lnTo>
                    <a:lnTo>
                      <a:pt x="374" y="688"/>
                    </a:lnTo>
                    <a:lnTo>
                      <a:pt x="366" y="700"/>
                    </a:lnTo>
                    <a:lnTo>
                      <a:pt x="356" y="710"/>
                    </a:lnTo>
                    <a:lnTo>
                      <a:pt x="352" y="714"/>
                    </a:lnTo>
                    <a:lnTo>
                      <a:pt x="350" y="720"/>
                    </a:lnTo>
                    <a:lnTo>
                      <a:pt x="346" y="732"/>
                    </a:lnTo>
                    <a:lnTo>
                      <a:pt x="344" y="736"/>
                    </a:lnTo>
                    <a:lnTo>
                      <a:pt x="342" y="744"/>
                    </a:lnTo>
                    <a:lnTo>
                      <a:pt x="340" y="752"/>
                    </a:lnTo>
                    <a:lnTo>
                      <a:pt x="340" y="756"/>
                    </a:lnTo>
                    <a:lnTo>
                      <a:pt x="342" y="764"/>
                    </a:lnTo>
                    <a:lnTo>
                      <a:pt x="344" y="770"/>
                    </a:lnTo>
                    <a:lnTo>
                      <a:pt x="346" y="776"/>
                    </a:lnTo>
                    <a:lnTo>
                      <a:pt x="348" y="784"/>
                    </a:lnTo>
                    <a:lnTo>
                      <a:pt x="350" y="792"/>
                    </a:lnTo>
                    <a:lnTo>
                      <a:pt x="350" y="794"/>
                    </a:lnTo>
                    <a:lnTo>
                      <a:pt x="350" y="810"/>
                    </a:lnTo>
                    <a:lnTo>
                      <a:pt x="350" y="814"/>
                    </a:lnTo>
                    <a:lnTo>
                      <a:pt x="352" y="820"/>
                    </a:lnTo>
                    <a:lnTo>
                      <a:pt x="356" y="826"/>
                    </a:lnTo>
                    <a:lnTo>
                      <a:pt x="364" y="828"/>
                    </a:lnTo>
                    <a:lnTo>
                      <a:pt x="370" y="830"/>
                    </a:lnTo>
                    <a:lnTo>
                      <a:pt x="378" y="832"/>
                    </a:lnTo>
                    <a:lnTo>
                      <a:pt x="382" y="832"/>
                    </a:lnTo>
                    <a:lnTo>
                      <a:pt x="390" y="830"/>
                    </a:lnTo>
                    <a:lnTo>
                      <a:pt x="396" y="828"/>
                    </a:lnTo>
                    <a:lnTo>
                      <a:pt x="412" y="816"/>
                    </a:lnTo>
                    <a:lnTo>
                      <a:pt x="424" y="808"/>
                    </a:lnTo>
                    <a:lnTo>
                      <a:pt x="430" y="804"/>
                    </a:lnTo>
                    <a:lnTo>
                      <a:pt x="434" y="802"/>
                    </a:lnTo>
                    <a:lnTo>
                      <a:pt x="438" y="800"/>
                    </a:lnTo>
                    <a:lnTo>
                      <a:pt x="442" y="796"/>
                    </a:lnTo>
                    <a:lnTo>
                      <a:pt x="446" y="790"/>
                    </a:lnTo>
                    <a:lnTo>
                      <a:pt x="454" y="778"/>
                    </a:lnTo>
                    <a:lnTo>
                      <a:pt x="458" y="774"/>
                    </a:lnTo>
                    <a:lnTo>
                      <a:pt x="454" y="778"/>
                    </a:lnTo>
                    <a:lnTo>
                      <a:pt x="446" y="790"/>
                    </a:lnTo>
                    <a:lnTo>
                      <a:pt x="442" y="796"/>
                    </a:lnTo>
                    <a:lnTo>
                      <a:pt x="440" y="808"/>
                    </a:lnTo>
                    <a:lnTo>
                      <a:pt x="442" y="820"/>
                    </a:lnTo>
                    <a:lnTo>
                      <a:pt x="446" y="826"/>
                    </a:lnTo>
                    <a:lnTo>
                      <a:pt x="448" y="832"/>
                    </a:lnTo>
                    <a:lnTo>
                      <a:pt x="448" y="840"/>
                    </a:lnTo>
                    <a:lnTo>
                      <a:pt x="448" y="844"/>
                    </a:lnTo>
                    <a:lnTo>
                      <a:pt x="452" y="860"/>
                    </a:lnTo>
                    <a:lnTo>
                      <a:pt x="456" y="874"/>
                    </a:lnTo>
                    <a:lnTo>
                      <a:pt x="458" y="886"/>
                    </a:lnTo>
                    <a:lnTo>
                      <a:pt x="460" y="892"/>
                    </a:lnTo>
                    <a:lnTo>
                      <a:pt x="464" y="896"/>
                    </a:lnTo>
                    <a:lnTo>
                      <a:pt x="466" y="902"/>
                    </a:lnTo>
                    <a:lnTo>
                      <a:pt x="468" y="906"/>
                    </a:lnTo>
                    <a:lnTo>
                      <a:pt x="470" y="910"/>
                    </a:lnTo>
                    <a:lnTo>
                      <a:pt x="476" y="910"/>
                    </a:lnTo>
                    <a:lnTo>
                      <a:pt x="480" y="910"/>
                    </a:lnTo>
                    <a:lnTo>
                      <a:pt x="486" y="910"/>
                    </a:lnTo>
                    <a:lnTo>
                      <a:pt x="488" y="906"/>
                    </a:lnTo>
                    <a:lnTo>
                      <a:pt x="490" y="902"/>
                    </a:lnTo>
                    <a:lnTo>
                      <a:pt x="492" y="896"/>
                    </a:lnTo>
                    <a:lnTo>
                      <a:pt x="498" y="892"/>
                    </a:lnTo>
                    <a:lnTo>
                      <a:pt x="506" y="892"/>
                    </a:lnTo>
                    <a:lnTo>
                      <a:pt x="510" y="892"/>
                    </a:lnTo>
                    <a:lnTo>
                      <a:pt x="516" y="890"/>
                    </a:lnTo>
                    <a:lnTo>
                      <a:pt x="520" y="884"/>
                    </a:lnTo>
                    <a:lnTo>
                      <a:pt x="524" y="878"/>
                    </a:lnTo>
                    <a:lnTo>
                      <a:pt x="526" y="872"/>
                    </a:lnTo>
                    <a:lnTo>
                      <a:pt x="528" y="864"/>
                    </a:lnTo>
                    <a:lnTo>
                      <a:pt x="528" y="840"/>
                    </a:lnTo>
                    <a:lnTo>
                      <a:pt x="528" y="824"/>
                    </a:lnTo>
                    <a:lnTo>
                      <a:pt x="528" y="822"/>
                    </a:lnTo>
                    <a:lnTo>
                      <a:pt x="528" y="816"/>
                    </a:lnTo>
                    <a:lnTo>
                      <a:pt x="532" y="814"/>
                    </a:lnTo>
                    <a:lnTo>
                      <a:pt x="544" y="810"/>
                    </a:lnTo>
                    <a:lnTo>
                      <a:pt x="550" y="806"/>
                    </a:lnTo>
                    <a:lnTo>
                      <a:pt x="554" y="802"/>
                    </a:lnTo>
                    <a:lnTo>
                      <a:pt x="556" y="796"/>
                    </a:lnTo>
                    <a:lnTo>
                      <a:pt x="556" y="792"/>
                    </a:lnTo>
                    <a:lnTo>
                      <a:pt x="556" y="784"/>
                    </a:lnTo>
                    <a:lnTo>
                      <a:pt x="554" y="776"/>
                    </a:lnTo>
                    <a:lnTo>
                      <a:pt x="550" y="772"/>
                    </a:lnTo>
                    <a:lnTo>
                      <a:pt x="542" y="760"/>
                    </a:lnTo>
                    <a:lnTo>
                      <a:pt x="538" y="754"/>
                    </a:lnTo>
                    <a:lnTo>
                      <a:pt x="536" y="746"/>
                    </a:lnTo>
                    <a:lnTo>
                      <a:pt x="536" y="732"/>
                    </a:lnTo>
                    <a:lnTo>
                      <a:pt x="536" y="716"/>
                    </a:lnTo>
                    <a:lnTo>
                      <a:pt x="536" y="704"/>
                    </a:lnTo>
                    <a:lnTo>
                      <a:pt x="538" y="696"/>
                    </a:lnTo>
                    <a:lnTo>
                      <a:pt x="542" y="690"/>
                    </a:lnTo>
                    <a:lnTo>
                      <a:pt x="550" y="682"/>
                    </a:lnTo>
                    <a:lnTo>
                      <a:pt x="562" y="672"/>
                    </a:lnTo>
                    <a:lnTo>
                      <a:pt x="572" y="662"/>
                    </a:lnTo>
                    <a:lnTo>
                      <a:pt x="590" y="652"/>
                    </a:lnTo>
                    <a:lnTo>
                      <a:pt x="594" y="646"/>
                    </a:lnTo>
                    <a:lnTo>
                      <a:pt x="600" y="640"/>
                    </a:lnTo>
                    <a:lnTo>
                      <a:pt x="602" y="634"/>
                    </a:lnTo>
                    <a:lnTo>
                      <a:pt x="604" y="628"/>
                    </a:lnTo>
                    <a:lnTo>
                      <a:pt x="600" y="622"/>
                    </a:lnTo>
                    <a:lnTo>
                      <a:pt x="598" y="616"/>
                    </a:lnTo>
                    <a:lnTo>
                      <a:pt x="600" y="610"/>
                    </a:lnTo>
                    <a:lnTo>
                      <a:pt x="602" y="604"/>
                    </a:lnTo>
                    <a:lnTo>
                      <a:pt x="612" y="592"/>
                    </a:lnTo>
                    <a:lnTo>
                      <a:pt x="620" y="584"/>
                    </a:lnTo>
                    <a:lnTo>
                      <a:pt x="624" y="580"/>
                    </a:lnTo>
                    <a:lnTo>
                      <a:pt x="630" y="576"/>
                    </a:lnTo>
                    <a:lnTo>
                      <a:pt x="634" y="578"/>
                    </a:lnTo>
                    <a:lnTo>
                      <a:pt x="640" y="582"/>
                    </a:lnTo>
                    <a:lnTo>
                      <a:pt x="648" y="594"/>
                    </a:lnTo>
                    <a:lnTo>
                      <a:pt x="652" y="600"/>
                    </a:lnTo>
                    <a:lnTo>
                      <a:pt x="652" y="608"/>
                    </a:lnTo>
                    <a:lnTo>
                      <a:pt x="652" y="614"/>
                    </a:lnTo>
                    <a:lnTo>
                      <a:pt x="638" y="640"/>
                    </a:lnTo>
                    <a:lnTo>
                      <a:pt x="634" y="646"/>
                    </a:lnTo>
                    <a:lnTo>
                      <a:pt x="628" y="650"/>
                    </a:lnTo>
                    <a:lnTo>
                      <a:pt x="612" y="662"/>
                    </a:lnTo>
                    <a:lnTo>
                      <a:pt x="606" y="666"/>
                    </a:lnTo>
                    <a:lnTo>
                      <a:pt x="604" y="674"/>
                    </a:lnTo>
                    <a:lnTo>
                      <a:pt x="598" y="688"/>
                    </a:lnTo>
                    <a:lnTo>
                      <a:pt x="596" y="704"/>
                    </a:lnTo>
                    <a:lnTo>
                      <a:pt x="596" y="726"/>
                    </a:lnTo>
                    <a:lnTo>
                      <a:pt x="596" y="734"/>
                    </a:lnTo>
                    <a:lnTo>
                      <a:pt x="600" y="742"/>
                    </a:lnTo>
                    <a:lnTo>
                      <a:pt x="602" y="748"/>
                    </a:lnTo>
                    <a:lnTo>
                      <a:pt x="610" y="760"/>
                    </a:lnTo>
                    <a:lnTo>
                      <a:pt x="620" y="770"/>
                    </a:lnTo>
                    <a:lnTo>
                      <a:pt x="626" y="772"/>
                    </a:lnTo>
                    <a:lnTo>
                      <a:pt x="634" y="774"/>
                    </a:lnTo>
                    <a:lnTo>
                      <a:pt x="636" y="774"/>
                    </a:lnTo>
                    <a:lnTo>
                      <a:pt x="652" y="772"/>
                    </a:lnTo>
                    <a:lnTo>
                      <a:pt x="676" y="766"/>
                    </a:lnTo>
                    <a:lnTo>
                      <a:pt x="690" y="764"/>
                    </a:lnTo>
                    <a:lnTo>
                      <a:pt x="694" y="764"/>
                    </a:lnTo>
                    <a:lnTo>
                      <a:pt x="700" y="764"/>
                    </a:lnTo>
                    <a:lnTo>
                      <a:pt x="704" y="766"/>
                    </a:lnTo>
                    <a:lnTo>
                      <a:pt x="708" y="768"/>
                    </a:lnTo>
                    <a:lnTo>
                      <a:pt x="712" y="774"/>
                    </a:lnTo>
                    <a:lnTo>
                      <a:pt x="714" y="782"/>
                    </a:lnTo>
                    <a:lnTo>
                      <a:pt x="714" y="786"/>
                    </a:lnTo>
                    <a:lnTo>
                      <a:pt x="712" y="790"/>
                    </a:lnTo>
                    <a:lnTo>
                      <a:pt x="708" y="794"/>
                    </a:lnTo>
                    <a:lnTo>
                      <a:pt x="704" y="794"/>
                    </a:lnTo>
                    <a:lnTo>
                      <a:pt x="700" y="792"/>
                    </a:lnTo>
                    <a:lnTo>
                      <a:pt x="686" y="792"/>
                    </a:lnTo>
                    <a:lnTo>
                      <a:pt x="672" y="792"/>
                    </a:lnTo>
                    <a:lnTo>
                      <a:pt x="658" y="796"/>
                    </a:lnTo>
                    <a:lnTo>
                      <a:pt x="642" y="800"/>
                    </a:lnTo>
                    <a:lnTo>
                      <a:pt x="638" y="804"/>
                    </a:lnTo>
                    <a:lnTo>
                      <a:pt x="634" y="808"/>
                    </a:lnTo>
                    <a:lnTo>
                      <a:pt x="634" y="818"/>
                    </a:lnTo>
                    <a:lnTo>
                      <a:pt x="636" y="822"/>
                    </a:lnTo>
                    <a:lnTo>
                      <a:pt x="640" y="828"/>
                    </a:lnTo>
                    <a:lnTo>
                      <a:pt x="644" y="832"/>
                    </a:lnTo>
                    <a:lnTo>
                      <a:pt x="644" y="838"/>
                    </a:lnTo>
                    <a:lnTo>
                      <a:pt x="644" y="842"/>
                    </a:lnTo>
                    <a:lnTo>
                      <a:pt x="642" y="850"/>
                    </a:lnTo>
                    <a:lnTo>
                      <a:pt x="638" y="854"/>
                    </a:lnTo>
                    <a:lnTo>
                      <a:pt x="636" y="856"/>
                    </a:lnTo>
                    <a:lnTo>
                      <a:pt x="634" y="858"/>
                    </a:lnTo>
                    <a:lnTo>
                      <a:pt x="632" y="858"/>
                    </a:lnTo>
                    <a:lnTo>
                      <a:pt x="628" y="858"/>
                    </a:lnTo>
                    <a:lnTo>
                      <a:pt x="622" y="856"/>
                    </a:lnTo>
                    <a:lnTo>
                      <a:pt x="610" y="852"/>
                    </a:lnTo>
                    <a:lnTo>
                      <a:pt x="606" y="854"/>
                    </a:lnTo>
                    <a:lnTo>
                      <a:pt x="602" y="858"/>
                    </a:lnTo>
                    <a:lnTo>
                      <a:pt x="600" y="864"/>
                    </a:lnTo>
                    <a:lnTo>
                      <a:pt x="598" y="872"/>
                    </a:lnTo>
                    <a:lnTo>
                      <a:pt x="596" y="880"/>
                    </a:lnTo>
                    <a:lnTo>
                      <a:pt x="596" y="882"/>
                    </a:lnTo>
                    <a:lnTo>
                      <a:pt x="596" y="890"/>
                    </a:lnTo>
                    <a:lnTo>
                      <a:pt x="596" y="898"/>
                    </a:lnTo>
                    <a:lnTo>
                      <a:pt x="596" y="902"/>
                    </a:lnTo>
                    <a:lnTo>
                      <a:pt x="596" y="910"/>
                    </a:lnTo>
                    <a:lnTo>
                      <a:pt x="592" y="910"/>
                    </a:lnTo>
                    <a:lnTo>
                      <a:pt x="586" y="912"/>
                    </a:lnTo>
                    <a:lnTo>
                      <a:pt x="582" y="916"/>
                    </a:lnTo>
                    <a:lnTo>
                      <a:pt x="578" y="920"/>
                    </a:lnTo>
                    <a:lnTo>
                      <a:pt x="576" y="926"/>
                    </a:lnTo>
                    <a:lnTo>
                      <a:pt x="574" y="928"/>
                    </a:lnTo>
                    <a:lnTo>
                      <a:pt x="568" y="930"/>
                    </a:lnTo>
                    <a:lnTo>
                      <a:pt x="564" y="930"/>
                    </a:lnTo>
                    <a:lnTo>
                      <a:pt x="552" y="930"/>
                    </a:lnTo>
                    <a:lnTo>
                      <a:pt x="540" y="932"/>
                    </a:lnTo>
                    <a:lnTo>
                      <a:pt x="516" y="938"/>
                    </a:lnTo>
                    <a:lnTo>
                      <a:pt x="500" y="944"/>
                    </a:lnTo>
                    <a:lnTo>
                      <a:pt x="496" y="946"/>
                    </a:lnTo>
                    <a:lnTo>
                      <a:pt x="488" y="950"/>
                    </a:lnTo>
                    <a:lnTo>
                      <a:pt x="482" y="946"/>
                    </a:lnTo>
                    <a:lnTo>
                      <a:pt x="476" y="944"/>
                    </a:lnTo>
                    <a:lnTo>
                      <a:pt x="468" y="942"/>
                    </a:lnTo>
                    <a:lnTo>
                      <a:pt x="462" y="944"/>
                    </a:lnTo>
                    <a:lnTo>
                      <a:pt x="456" y="946"/>
                    </a:lnTo>
                    <a:lnTo>
                      <a:pt x="450" y="946"/>
                    </a:lnTo>
                    <a:lnTo>
                      <a:pt x="444" y="944"/>
                    </a:lnTo>
                    <a:lnTo>
                      <a:pt x="440" y="940"/>
                    </a:lnTo>
                    <a:lnTo>
                      <a:pt x="440" y="934"/>
                    </a:lnTo>
                    <a:lnTo>
                      <a:pt x="436" y="932"/>
                    </a:lnTo>
                    <a:lnTo>
                      <a:pt x="432" y="930"/>
                    </a:lnTo>
                    <a:lnTo>
                      <a:pt x="428" y="930"/>
                    </a:lnTo>
                    <a:lnTo>
                      <a:pt x="424" y="930"/>
                    </a:lnTo>
                    <a:lnTo>
                      <a:pt x="422" y="928"/>
                    </a:lnTo>
                    <a:lnTo>
                      <a:pt x="420" y="924"/>
                    </a:lnTo>
                    <a:lnTo>
                      <a:pt x="420" y="922"/>
                    </a:lnTo>
                    <a:lnTo>
                      <a:pt x="420" y="918"/>
                    </a:lnTo>
                    <a:lnTo>
                      <a:pt x="420" y="902"/>
                    </a:lnTo>
                    <a:lnTo>
                      <a:pt x="420" y="898"/>
                    </a:lnTo>
                    <a:lnTo>
                      <a:pt x="422" y="894"/>
                    </a:lnTo>
                    <a:lnTo>
                      <a:pt x="424" y="890"/>
                    </a:lnTo>
                    <a:lnTo>
                      <a:pt x="430" y="890"/>
                    </a:lnTo>
                    <a:lnTo>
                      <a:pt x="434" y="886"/>
                    </a:lnTo>
                    <a:lnTo>
                      <a:pt x="436" y="882"/>
                    </a:lnTo>
                    <a:lnTo>
                      <a:pt x="434" y="882"/>
                    </a:lnTo>
                    <a:lnTo>
                      <a:pt x="430" y="880"/>
                    </a:lnTo>
                    <a:lnTo>
                      <a:pt x="430" y="876"/>
                    </a:lnTo>
                    <a:lnTo>
                      <a:pt x="430" y="864"/>
                    </a:lnTo>
                    <a:lnTo>
                      <a:pt x="430" y="860"/>
                    </a:lnTo>
                    <a:lnTo>
                      <a:pt x="428" y="858"/>
                    </a:lnTo>
                    <a:lnTo>
                      <a:pt x="428" y="856"/>
                    </a:lnTo>
                    <a:lnTo>
                      <a:pt x="426" y="854"/>
                    </a:lnTo>
                    <a:lnTo>
                      <a:pt x="422" y="856"/>
                    </a:lnTo>
                    <a:lnTo>
                      <a:pt x="418" y="858"/>
                    </a:lnTo>
                    <a:lnTo>
                      <a:pt x="406" y="862"/>
                    </a:lnTo>
                    <a:lnTo>
                      <a:pt x="400" y="864"/>
                    </a:lnTo>
                    <a:lnTo>
                      <a:pt x="398" y="868"/>
                    </a:lnTo>
                    <a:lnTo>
                      <a:pt x="394" y="874"/>
                    </a:lnTo>
                    <a:lnTo>
                      <a:pt x="392" y="882"/>
                    </a:lnTo>
                    <a:lnTo>
                      <a:pt x="392" y="890"/>
                    </a:lnTo>
                    <a:lnTo>
                      <a:pt x="392" y="892"/>
                    </a:lnTo>
                    <a:lnTo>
                      <a:pt x="392" y="900"/>
                    </a:lnTo>
                    <a:lnTo>
                      <a:pt x="396" y="906"/>
                    </a:lnTo>
                    <a:lnTo>
                      <a:pt x="404" y="918"/>
                    </a:lnTo>
                    <a:lnTo>
                      <a:pt x="406" y="922"/>
                    </a:lnTo>
                    <a:lnTo>
                      <a:pt x="410" y="930"/>
                    </a:lnTo>
                    <a:lnTo>
                      <a:pt x="406" y="936"/>
                    </a:lnTo>
                    <a:lnTo>
                      <a:pt x="404" y="942"/>
                    </a:lnTo>
                    <a:lnTo>
                      <a:pt x="400" y="954"/>
                    </a:lnTo>
                    <a:lnTo>
                      <a:pt x="398" y="958"/>
                    </a:lnTo>
                    <a:lnTo>
                      <a:pt x="396" y="958"/>
                    </a:lnTo>
                    <a:lnTo>
                      <a:pt x="386" y="958"/>
                    </a:lnTo>
                    <a:lnTo>
                      <a:pt x="380" y="960"/>
                    </a:lnTo>
                    <a:lnTo>
                      <a:pt x="376" y="960"/>
                    </a:lnTo>
                    <a:lnTo>
                      <a:pt x="364" y="964"/>
                    </a:lnTo>
                    <a:lnTo>
                      <a:pt x="358" y="966"/>
                    </a:lnTo>
                    <a:lnTo>
                      <a:pt x="352" y="970"/>
                    </a:lnTo>
                    <a:lnTo>
                      <a:pt x="346" y="976"/>
                    </a:lnTo>
                    <a:lnTo>
                      <a:pt x="336" y="992"/>
                    </a:lnTo>
                    <a:lnTo>
                      <a:pt x="326" y="1004"/>
                    </a:lnTo>
                    <a:lnTo>
                      <a:pt x="320" y="1008"/>
                    </a:lnTo>
                    <a:lnTo>
                      <a:pt x="316" y="1012"/>
                    </a:lnTo>
                    <a:lnTo>
                      <a:pt x="312" y="1018"/>
                    </a:lnTo>
                    <a:lnTo>
                      <a:pt x="306" y="1024"/>
                    </a:lnTo>
                    <a:lnTo>
                      <a:pt x="298" y="1034"/>
                    </a:lnTo>
                    <a:lnTo>
                      <a:pt x="296" y="1040"/>
                    </a:lnTo>
                    <a:lnTo>
                      <a:pt x="292" y="1046"/>
                    </a:lnTo>
                    <a:lnTo>
                      <a:pt x="288" y="1048"/>
                    </a:lnTo>
                    <a:lnTo>
                      <a:pt x="282" y="1050"/>
                    </a:lnTo>
                    <a:lnTo>
                      <a:pt x="278" y="1054"/>
                    </a:lnTo>
                    <a:lnTo>
                      <a:pt x="276" y="1060"/>
                    </a:lnTo>
                    <a:lnTo>
                      <a:pt x="272" y="1064"/>
                    </a:lnTo>
                    <a:lnTo>
                      <a:pt x="264" y="1066"/>
                    </a:lnTo>
                    <a:lnTo>
                      <a:pt x="260" y="1066"/>
                    </a:lnTo>
                    <a:lnTo>
                      <a:pt x="256" y="1066"/>
                    </a:lnTo>
                    <a:lnTo>
                      <a:pt x="252" y="1062"/>
                    </a:lnTo>
                    <a:lnTo>
                      <a:pt x="252" y="1058"/>
                    </a:lnTo>
                    <a:lnTo>
                      <a:pt x="248" y="1058"/>
                    </a:lnTo>
                    <a:lnTo>
                      <a:pt x="244" y="1058"/>
                    </a:lnTo>
                    <a:lnTo>
                      <a:pt x="242" y="1062"/>
                    </a:lnTo>
                    <a:lnTo>
                      <a:pt x="242" y="1072"/>
                    </a:lnTo>
                    <a:lnTo>
                      <a:pt x="242" y="1076"/>
                    </a:lnTo>
                    <a:lnTo>
                      <a:pt x="238" y="1076"/>
                    </a:lnTo>
                    <a:lnTo>
                      <a:pt x="228" y="1076"/>
                    </a:lnTo>
                    <a:lnTo>
                      <a:pt x="218" y="1076"/>
                    </a:lnTo>
                    <a:lnTo>
                      <a:pt x="206" y="1080"/>
                    </a:lnTo>
                    <a:lnTo>
                      <a:pt x="202" y="1082"/>
                    </a:lnTo>
                    <a:lnTo>
                      <a:pt x="196" y="1086"/>
                    </a:lnTo>
                    <a:lnTo>
                      <a:pt x="194" y="1092"/>
                    </a:lnTo>
                    <a:lnTo>
                      <a:pt x="196" y="1096"/>
                    </a:lnTo>
                    <a:lnTo>
                      <a:pt x="202" y="1100"/>
                    </a:lnTo>
                    <a:lnTo>
                      <a:pt x="206" y="1102"/>
                    </a:lnTo>
                    <a:lnTo>
                      <a:pt x="214" y="1106"/>
                    </a:lnTo>
                    <a:lnTo>
                      <a:pt x="222" y="1106"/>
                    </a:lnTo>
                    <a:lnTo>
                      <a:pt x="226" y="1106"/>
                    </a:lnTo>
                    <a:lnTo>
                      <a:pt x="230" y="1108"/>
                    </a:lnTo>
                    <a:lnTo>
                      <a:pt x="234" y="1110"/>
                    </a:lnTo>
                    <a:lnTo>
                      <a:pt x="234" y="1116"/>
                    </a:lnTo>
                    <a:lnTo>
                      <a:pt x="238" y="1120"/>
                    </a:lnTo>
                    <a:lnTo>
                      <a:pt x="242" y="1126"/>
                    </a:lnTo>
                    <a:lnTo>
                      <a:pt x="242" y="1134"/>
                    </a:lnTo>
                    <a:lnTo>
                      <a:pt x="242" y="1138"/>
                    </a:lnTo>
                    <a:lnTo>
                      <a:pt x="244" y="1142"/>
                    </a:lnTo>
                    <a:lnTo>
                      <a:pt x="248" y="1146"/>
                    </a:lnTo>
                    <a:lnTo>
                      <a:pt x="252" y="1148"/>
                    </a:lnTo>
                    <a:lnTo>
                      <a:pt x="252" y="1154"/>
                    </a:lnTo>
                    <a:lnTo>
                      <a:pt x="252" y="1156"/>
                    </a:lnTo>
                    <a:lnTo>
                      <a:pt x="250" y="1172"/>
                    </a:lnTo>
                    <a:lnTo>
                      <a:pt x="244" y="1196"/>
                    </a:lnTo>
                    <a:lnTo>
                      <a:pt x="242" y="1204"/>
                    </a:lnTo>
                    <a:lnTo>
                      <a:pt x="234" y="1202"/>
                    </a:lnTo>
                    <a:lnTo>
                      <a:pt x="192" y="1194"/>
                    </a:lnTo>
                    <a:lnTo>
                      <a:pt x="176" y="1194"/>
                    </a:lnTo>
                    <a:lnTo>
                      <a:pt x="162" y="1194"/>
                    </a:lnTo>
                    <a:lnTo>
                      <a:pt x="150" y="1194"/>
                    </a:lnTo>
                    <a:lnTo>
                      <a:pt x="140" y="1194"/>
                    </a:lnTo>
                    <a:lnTo>
                      <a:pt x="134" y="1196"/>
                    </a:lnTo>
                    <a:lnTo>
                      <a:pt x="130" y="1198"/>
                    </a:lnTo>
                    <a:lnTo>
                      <a:pt x="128" y="1204"/>
                    </a:lnTo>
                    <a:lnTo>
                      <a:pt x="128" y="1212"/>
                    </a:lnTo>
                    <a:lnTo>
                      <a:pt x="132" y="1226"/>
                    </a:lnTo>
                    <a:lnTo>
                      <a:pt x="134" y="1234"/>
                    </a:lnTo>
                    <a:lnTo>
                      <a:pt x="130" y="1234"/>
                    </a:lnTo>
                    <a:lnTo>
                      <a:pt x="128" y="1234"/>
                    </a:lnTo>
                    <a:lnTo>
                      <a:pt x="128" y="1236"/>
                    </a:lnTo>
                    <a:lnTo>
                      <a:pt x="128" y="1240"/>
                    </a:lnTo>
                    <a:lnTo>
                      <a:pt x="132" y="1246"/>
                    </a:lnTo>
                    <a:lnTo>
                      <a:pt x="134" y="1254"/>
                    </a:lnTo>
                    <a:lnTo>
                      <a:pt x="134" y="1262"/>
                    </a:lnTo>
                    <a:lnTo>
                      <a:pt x="134" y="1264"/>
                    </a:lnTo>
                    <a:lnTo>
                      <a:pt x="134" y="1272"/>
                    </a:lnTo>
                    <a:lnTo>
                      <a:pt x="132" y="1280"/>
                    </a:lnTo>
                    <a:lnTo>
                      <a:pt x="128" y="1286"/>
                    </a:lnTo>
                    <a:lnTo>
                      <a:pt x="128" y="1292"/>
                    </a:lnTo>
                    <a:lnTo>
                      <a:pt x="130" y="1298"/>
                    </a:lnTo>
                    <a:lnTo>
                      <a:pt x="134" y="1304"/>
                    </a:lnTo>
                    <a:lnTo>
                      <a:pt x="134" y="1310"/>
                    </a:lnTo>
                    <a:lnTo>
                      <a:pt x="134" y="1314"/>
                    </a:lnTo>
                    <a:lnTo>
                      <a:pt x="136" y="1316"/>
                    </a:lnTo>
                    <a:lnTo>
                      <a:pt x="138" y="1320"/>
                    </a:lnTo>
                    <a:lnTo>
                      <a:pt x="140" y="1322"/>
                    </a:lnTo>
                    <a:lnTo>
                      <a:pt x="142" y="1322"/>
                    </a:lnTo>
                    <a:lnTo>
                      <a:pt x="146" y="1322"/>
                    </a:lnTo>
                    <a:lnTo>
                      <a:pt x="154" y="1322"/>
                    </a:lnTo>
                    <a:lnTo>
                      <a:pt x="160" y="1322"/>
                    </a:lnTo>
                    <a:lnTo>
                      <a:pt x="164" y="1322"/>
                    </a:lnTo>
                    <a:lnTo>
                      <a:pt x="170" y="1326"/>
                    </a:lnTo>
                    <a:lnTo>
                      <a:pt x="178" y="1334"/>
                    </a:lnTo>
                    <a:lnTo>
                      <a:pt x="184" y="1338"/>
                    </a:lnTo>
                    <a:lnTo>
                      <a:pt x="192" y="1338"/>
                    </a:lnTo>
                    <a:lnTo>
                      <a:pt x="206" y="1334"/>
                    </a:lnTo>
                    <a:lnTo>
                      <a:pt x="220" y="1328"/>
                    </a:lnTo>
                    <a:lnTo>
                      <a:pt x="234" y="1324"/>
                    </a:lnTo>
                    <a:lnTo>
                      <a:pt x="242" y="1320"/>
                    </a:lnTo>
                    <a:lnTo>
                      <a:pt x="246" y="1314"/>
                    </a:lnTo>
                    <a:lnTo>
                      <a:pt x="248" y="1308"/>
                    </a:lnTo>
                    <a:lnTo>
                      <a:pt x="258" y="1296"/>
                    </a:lnTo>
                    <a:lnTo>
                      <a:pt x="266" y="1288"/>
                    </a:lnTo>
                    <a:lnTo>
                      <a:pt x="270" y="1282"/>
                    </a:lnTo>
                    <a:lnTo>
                      <a:pt x="272" y="1276"/>
                    </a:lnTo>
                    <a:lnTo>
                      <a:pt x="274" y="1264"/>
                    </a:lnTo>
                    <a:lnTo>
                      <a:pt x="280" y="1250"/>
                    </a:lnTo>
                    <a:lnTo>
                      <a:pt x="282" y="1244"/>
                    </a:lnTo>
                    <a:lnTo>
                      <a:pt x="288" y="1238"/>
                    </a:lnTo>
                    <a:lnTo>
                      <a:pt x="304" y="1228"/>
                    </a:lnTo>
                    <a:lnTo>
                      <a:pt x="310" y="1224"/>
                    </a:lnTo>
                    <a:lnTo>
                      <a:pt x="316" y="1216"/>
                    </a:lnTo>
                    <a:lnTo>
                      <a:pt x="318" y="1212"/>
                    </a:lnTo>
                    <a:lnTo>
                      <a:pt x="322" y="1206"/>
                    </a:lnTo>
                    <a:lnTo>
                      <a:pt x="326" y="1204"/>
                    </a:lnTo>
                    <a:lnTo>
                      <a:pt x="340" y="1204"/>
                    </a:lnTo>
                    <a:lnTo>
                      <a:pt x="342" y="1204"/>
                    </a:lnTo>
                    <a:lnTo>
                      <a:pt x="350" y="1202"/>
                    </a:lnTo>
                    <a:lnTo>
                      <a:pt x="358" y="1200"/>
                    </a:lnTo>
                    <a:lnTo>
                      <a:pt x="374" y="1188"/>
                    </a:lnTo>
                    <a:lnTo>
                      <a:pt x="380" y="1186"/>
                    </a:lnTo>
                    <a:lnTo>
                      <a:pt x="386" y="1184"/>
                    </a:lnTo>
                    <a:lnTo>
                      <a:pt x="390" y="1182"/>
                    </a:lnTo>
                    <a:lnTo>
                      <a:pt x="396" y="1180"/>
                    </a:lnTo>
                    <a:lnTo>
                      <a:pt x="402" y="1178"/>
                    </a:lnTo>
                    <a:lnTo>
                      <a:pt x="408" y="1178"/>
                    </a:lnTo>
                    <a:lnTo>
                      <a:pt x="412" y="1180"/>
                    </a:lnTo>
                    <a:lnTo>
                      <a:pt x="420" y="1186"/>
                    </a:lnTo>
                    <a:lnTo>
                      <a:pt x="424" y="1192"/>
                    </a:lnTo>
                    <a:lnTo>
                      <a:pt x="436" y="1208"/>
                    </a:lnTo>
                    <a:lnTo>
                      <a:pt x="444" y="1220"/>
                    </a:lnTo>
                    <a:lnTo>
                      <a:pt x="446" y="1226"/>
                    </a:lnTo>
                    <a:lnTo>
                      <a:pt x="450" y="1232"/>
                    </a:lnTo>
                    <a:lnTo>
                      <a:pt x="456" y="1236"/>
                    </a:lnTo>
                    <a:lnTo>
                      <a:pt x="482" y="1250"/>
                    </a:lnTo>
                    <a:lnTo>
                      <a:pt x="488" y="1254"/>
                    </a:lnTo>
                    <a:lnTo>
                      <a:pt x="492" y="1260"/>
                    </a:lnTo>
                    <a:lnTo>
                      <a:pt x="502" y="1274"/>
                    </a:lnTo>
                    <a:lnTo>
                      <a:pt x="506" y="1282"/>
                    </a:lnTo>
                    <a:lnTo>
                      <a:pt x="506" y="1290"/>
                    </a:lnTo>
                    <a:lnTo>
                      <a:pt x="506" y="1304"/>
                    </a:lnTo>
                    <a:lnTo>
                      <a:pt x="506" y="1312"/>
                    </a:lnTo>
                    <a:lnTo>
                      <a:pt x="508" y="1316"/>
                    </a:lnTo>
                    <a:lnTo>
                      <a:pt x="510" y="1316"/>
                    </a:lnTo>
                    <a:lnTo>
                      <a:pt x="512" y="1316"/>
                    </a:lnTo>
                    <a:lnTo>
                      <a:pt x="514" y="1312"/>
                    </a:lnTo>
                    <a:lnTo>
                      <a:pt x="518" y="1302"/>
                    </a:lnTo>
                    <a:lnTo>
                      <a:pt x="522" y="1294"/>
                    </a:lnTo>
                    <a:lnTo>
                      <a:pt x="524" y="1288"/>
                    </a:lnTo>
                    <a:lnTo>
                      <a:pt x="526" y="1282"/>
                    </a:lnTo>
                    <a:lnTo>
                      <a:pt x="528" y="1274"/>
                    </a:lnTo>
                    <a:lnTo>
                      <a:pt x="528" y="1270"/>
                    </a:lnTo>
                    <a:lnTo>
                      <a:pt x="528" y="1268"/>
                    </a:lnTo>
                    <a:lnTo>
                      <a:pt x="530" y="1266"/>
                    </a:lnTo>
                    <a:lnTo>
                      <a:pt x="532" y="1266"/>
                    </a:lnTo>
                    <a:lnTo>
                      <a:pt x="534" y="1266"/>
                    </a:lnTo>
                    <a:lnTo>
                      <a:pt x="540" y="1268"/>
                    </a:lnTo>
                    <a:lnTo>
                      <a:pt x="552" y="1272"/>
                    </a:lnTo>
                    <a:lnTo>
                      <a:pt x="554" y="1272"/>
                    </a:lnTo>
                    <a:lnTo>
                      <a:pt x="554" y="1270"/>
                    </a:lnTo>
                    <a:lnTo>
                      <a:pt x="552" y="1266"/>
                    </a:lnTo>
                    <a:lnTo>
                      <a:pt x="534" y="1248"/>
                    </a:lnTo>
                    <a:lnTo>
                      <a:pt x="520" y="1240"/>
                    </a:lnTo>
                    <a:lnTo>
                      <a:pt x="516" y="1236"/>
                    </a:lnTo>
                    <a:lnTo>
                      <a:pt x="504" y="1228"/>
                    </a:lnTo>
                    <a:lnTo>
                      <a:pt x="494" y="1216"/>
                    </a:lnTo>
                    <a:lnTo>
                      <a:pt x="484" y="1200"/>
                    </a:lnTo>
                    <a:lnTo>
                      <a:pt x="476" y="1188"/>
                    </a:lnTo>
                    <a:lnTo>
                      <a:pt x="472" y="1182"/>
                    </a:lnTo>
                    <a:lnTo>
                      <a:pt x="470" y="1174"/>
                    </a:lnTo>
                    <a:lnTo>
                      <a:pt x="468" y="1166"/>
                    </a:lnTo>
                    <a:lnTo>
                      <a:pt x="468" y="1164"/>
                    </a:lnTo>
                    <a:lnTo>
                      <a:pt x="470" y="1158"/>
                    </a:lnTo>
                    <a:lnTo>
                      <a:pt x="474" y="1156"/>
                    </a:lnTo>
                    <a:lnTo>
                      <a:pt x="478" y="1154"/>
                    </a:lnTo>
                    <a:lnTo>
                      <a:pt x="482" y="1156"/>
                    </a:lnTo>
                    <a:lnTo>
                      <a:pt x="488" y="1156"/>
                    </a:lnTo>
                    <a:lnTo>
                      <a:pt x="496" y="1162"/>
                    </a:lnTo>
                    <a:lnTo>
                      <a:pt x="502" y="1168"/>
                    </a:lnTo>
                    <a:lnTo>
                      <a:pt x="508" y="1176"/>
                    </a:lnTo>
                    <a:lnTo>
                      <a:pt x="510" y="1182"/>
                    </a:lnTo>
                    <a:lnTo>
                      <a:pt x="516" y="1196"/>
                    </a:lnTo>
                    <a:lnTo>
                      <a:pt x="520" y="1204"/>
                    </a:lnTo>
                    <a:lnTo>
                      <a:pt x="524" y="1208"/>
                    </a:lnTo>
                    <a:lnTo>
                      <a:pt x="540" y="1220"/>
                    </a:lnTo>
                    <a:lnTo>
                      <a:pt x="548" y="1224"/>
                    </a:lnTo>
                    <a:lnTo>
                      <a:pt x="552" y="1230"/>
                    </a:lnTo>
                    <a:lnTo>
                      <a:pt x="560" y="1238"/>
                    </a:lnTo>
                    <a:lnTo>
                      <a:pt x="564" y="1244"/>
                    </a:lnTo>
                    <a:lnTo>
                      <a:pt x="566" y="1248"/>
                    </a:lnTo>
                    <a:lnTo>
                      <a:pt x="570" y="1260"/>
                    </a:lnTo>
                    <a:lnTo>
                      <a:pt x="572" y="1266"/>
                    </a:lnTo>
                    <a:lnTo>
                      <a:pt x="576" y="1272"/>
                    </a:lnTo>
                    <a:lnTo>
                      <a:pt x="580" y="1280"/>
                    </a:lnTo>
                    <a:lnTo>
                      <a:pt x="584" y="1286"/>
                    </a:lnTo>
                    <a:lnTo>
                      <a:pt x="588" y="1290"/>
                    </a:lnTo>
                    <a:lnTo>
                      <a:pt x="594" y="1292"/>
                    </a:lnTo>
                    <a:lnTo>
                      <a:pt x="598" y="1292"/>
                    </a:lnTo>
                    <a:lnTo>
                      <a:pt x="602" y="1294"/>
                    </a:lnTo>
                    <a:lnTo>
                      <a:pt x="602" y="1296"/>
                    </a:lnTo>
                    <a:lnTo>
                      <a:pt x="602" y="1298"/>
                    </a:lnTo>
                    <a:lnTo>
                      <a:pt x="598" y="1304"/>
                    </a:lnTo>
                    <a:lnTo>
                      <a:pt x="596" y="1310"/>
                    </a:lnTo>
                    <a:lnTo>
                      <a:pt x="596" y="1314"/>
                    </a:lnTo>
                    <a:lnTo>
                      <a:pt x="598" y="1320"/>
                    </a:lnTo>
                    <a:lnTo>
                      <a:pt x="604" y="1326"/>
                    </a:lnTo>
                    <a:lnTo>
                      <a:pt x="608" y="1328"/>
                    </a:lnTo>
                    <a:lnTo>
                      <a:pt x="616" y="1330"/>
                    </a:lnTo>
                    <a:lnTo>
                      <a:pt x="620" y="1326"/>
                    </a:lnTo>
                    <a:lnTo>
                      <a:pt x="624" y="1322"/>
                    </a:lnTo>
                    <a:lnTo>
                      <a:pt x="626" y="1316"/>
                    </a:lnTo>
                    <a:lnTo>
                      <a:pt x="628" y="1312"/>
                    </a:lnTo>
                    <a:lnTo>
                      <a:pt x="632" y="1308"/>
                    </a:lnTo>
                    <a:lnTo>
                      <a:pt x="638" y="1306"/>
                    </a:lnTo>
                    <a:lnTo>
                      <a:pt x="640" y="1304"/>
                    </a:lnTo>
                    <a:lnTo>
                      <a:pt x="642" y="1302"/>
                    </a:lnTo>
                    <a:lnTo>
                      <a:pt x="640" y="1300"/>
                    </a:lnTo>
                    <a:lnTo>
                      <a:pt x="640" y="1296"/>
                    </a:lnTo>
                    <a:lnTo>
                      <a:pt x="632" y="1288"/>
                    </a:lnTo>
                    <a:lnTo>
                      <a:pt x="628" y="1282"/>
                    </a:lnTo>
                    <a:lnTo>
                      <a:pt x="626" y="1278"/>
                    </a:lnTo>
                    <a:lnTo>
                      <a:pt x="624" y="1272"/>
                    </a:lnTo>
                    <a:lnTo>
                      <a:pt x="620" y="1268"/>
                    </a:lnTo>
                    <a:lnTo>
                      <a:pt x="620" y="1266"/>
                    </a:lnTo>
                    <a:lnTo>
                      <a:pt x="620" y="1264"/>
                    </a:lnTo>
                    <a:lnTo>
                      <a:pt x="624" y="1260"/>
                    </a:lnTo>
                    <a:lnTo>
                      <a:pt x="638" y="1256"/>
                    </a:lnTo>
                    <a:lnTo>
                      <a:pt x="652" y="1254"/>
                    </a:lnTo>
                    <a:lnTo>
                      <a:pt x="656" y="1254"/>
                    </a:lnTo>
                    <a:lnTo>
                      <a:pt x="664" y="1254"/>
                    </a:lnTo>
                    <a:lnTo>
                      <a:pt x="668" y="1260"/>
                    </a:lnTo>
                    <a:lnTo>
                      <a:pt x="670" y="1266"/>
                    </a:lnTo>
                    <a:lnTo>
                      <a:pt x="674" y="1272"/>
                    </a:lnTo>
                    <a:lnTo>
                      <a:pt x="678" y="1280"/>
                    </a:lnTo>
                    <a:lnTo>
                      <a:pt x="680" y="1284"/>
                    </a:lnTo>
                    <a:lnTo>
                      <a:pt x="688" y="1300"/>
                    </a:lnTo>
                    <a:lnTo>
                      <a:pt x="690" y="1304"/>
                    </a:lnTo>
                    <a:lnTo>
                      <a:pt x="698" y="1318"/>
                    </a:lnTo>
                    <a:lnTo>
                      <a:pt x="700" y="1324"/>
                    </a:lnTo>
                    <a:lnTo>
                      <a:pt x="704" y="1328"/>
                    </a:lnTo>
                    <a:lnTo>
                      <a:pt x="712" y="1330"/>
                    </a:lnTo>
                    <a:lnTo>
                      <a:pt x="734" y="1330"/>
                    </a:lnTo>
                    <a:lnTo>
                      <a:pt x="748" y="1330"/>
                    </a:lnTo>
                    <a:lnTo>
                      <a:pt x="760" y="1334"/>
                    </a:lnTo>
                    <a:lnTo>
                      <a:pt x="774" y="1338"/>
                    </a:lnTo>
                    <a:lnTo>
                      <a:pt x="782" y="1338"/>
                    </a:lnTo>
                    <a:lnTo>
                      <a:pt x="788" y="1338"/>
                    </a:lnTo>
                    <a:lnTo>
                      <a:pt x="794" y="1334"/>
                    </a:lnTo>
                    <a:lnTo>
                      <a:pt x="802" y="1332"/>
                    </a:lnTo>
                    <a:lnTo>
                      <a:pt x="808" y="1334"/>
                    </a:lnTo>
                    <a:lnTo>
                      <a:pt x="814" y="1338"/>
                    </a:lnTo>
                    <a:lnTo>
                      <a:pt x="820" y="1340"/>
                    </a:lnTo>
                    <a:lnTo>
                      <a:pt x="824" y="1348"/>
                    </a:lnTo>
                    <a:lnTo>
                      <a:pt x="826" y="1354"/>
                    </a:lnTo>
                    <a:lnTo>
                      <a:pt x="828" y="1360"/>
                    </a:lnTo>
                    <a:lnTo>
                      <a:pt x="828" y="1368"/>
                    </a:lnTo>
                    <a:lnTo>
                      <a:pt x="814" y="1402"/>
                    </a:lnTo>
                    <a:lnTo>
                      <a:pt x="810" y="1408"/>
                    </a:lnTo>
                    <a:lnTo>
                      <a:pt x="806" y="1410"/>
                    </a:lnTo>
                    <a:lnTo>
                      <a:pt x="802" y="1412"/>
                    </a:lnTo>
                    <a:lnTo>
                      <a:pt x="798" y="1416"/>
                    </a:lnTo>
                    <a:lnTo>
                      <a:pt x="796" y="1422"/>
                    </a:lnTo>
                    <a:lnTo>
                      <a:pt x="792" y="1428"/>
                    </a:lnTo>
                    <a:lnTo>
                      <a:pt x="786" y="1434"/>
                    </a:lnTo>
                    <a:lnTo>
                      <a:pt x="780" y="1438"/>
                    </a:lnTo>
                    <a:lnTo>
                      <a:pt x="774" y="1438"/>
                    </a:lnTo>
                    <a:lnTo>
                      <a:pt x="760" y="1438"/>
                    </a:lnTo>
                    <a:lnTo>
                      <a:pt x="754" y="1438"/>
                    </a:lnTo>
                    <a:lnTo>
                      <a:pt x="748" y="1434"/>
                    </a:lnTo>
                    <a:lnTo>
                      <a:pt x="742" y="1430"/>
                    </a:lnTo>
                    <a:lnTo>
                      <a:pt x="734" y="1430"/>
                    </a:lnTo>
                    <a:lnTo>
                      <a:pt x="712" y="1436"/>
                    </a:lnTo>
                    <a:lnTo>
                      <a:pt x="704" y="1438"/>
                    </a:lnTo>
                    <a:lnTo>
                      <a:pt x="696" y="1436"/>
                    </a:lnTo>
                    <a:lnTo>
                      <a:pt x="682" y="1432"/>
                    </a:lnTo>
                    <a:lnTo>
                      <a:pt x="666" y="1428"/>
                    </a:lnTo>
                    <a:lnTo>
                      <a:pt x="662" y="1428"/>
                    </a:lnTo>
                    <a:lnTo>
                      <a:pt x="656" y="1428"/>
                    </a:lnTo>
                    <a:lnTo>
                      <a:pt x="650" y="1424"/>
                    </a:lnTo>
                    <a:lnTo>
                      <a:pt x="638" y="1416"/>
                    </a:lnTo>
                    <a:lnTo>
                      <a:pt x="632" y="1412"/>
                    </a:lnTo>
                    <a:lnTo>
                      <a:pt x="626" y="1410"/>
                    </a:lnTo>
                    <a:lnTo>
                      <a:pt x="618" y="1410"/>
                    </a:lnTo>
                    <a:lnTo>
                      <a:pt x="614" y="1410"/>
                    </a:lnTo>
                    <a:lnTo>
                      <a:pt x="598" y="1412"/>
                    </a:lnTo>
                    <a:lnTo>
                      <a:pt x="584" y="1416"/>
                    </a:lnTo>
                    <a:lnTo>
                      <a:pt x="578" y="1420"/>
                    </a:lnTo>
                    <a:lnTo>
                      <a:pt x="576" y="1428"/>
                    </a:lnTo>
                    <a:lnTo>
                      <a:pt x="576" y="1430"/>
                    </a:lnTo>
                    <a:lnTo>
                      <a:pt x="574" y="1438"/>
                    </a:lnTo>
                    <a:lnTo>
                      <a:pt x="570" y="1442"/>
                    </a:lnTo>
                    <a:lnTo>
                      <a:pt x="554" y="1446"/>
                    </a:lnTo>
                    <a:lnTo>
                      <a:pt x="548" y="1446"/>
                    </a:lnTo>
                    <a:lnTo>
                      <a:pt x="542" y="1442"/>
                    </a:lnTo>
                    <a:lnTo>
                      <a:pt x="534" y="1434"/>
                    </a:lnTo>
                    <a:lnTo>
                      <a:pt x="522" y="1424"/>
                    </a:lnTo>
                    <a:lnTo>
                      <a:pt x="512" y="1414"/>
                    </a:lnTo>
                    <a:lnTo>
                      <a:pt x="508" y="1410"/>
                    </a:lnTo>
                    <a:lnTo>
                      <a:pt x="500" y="1410"/>
                    </a:lnTo>
                    <a:lnTo>
                      <a:pt x="476" y="1410"/>
                    </a:lnTo>
                    <a:lnTo>
                      <a:pt x="470" y="1408"/>
                    </a:lnTo>
                    <a:lnTo>
                      <a:pt x="462" y="1406"/>
                    </a:lnTo>
                    <a:lnTo>
                      <a:pt x="456" y="1404"/>
                    </a:lnTo>
                    <a:lnTo>
                      <a:pt x="442" y="1396"/>
                    </a:lnTo>
                    <a:lnTo>
                      <a:pt x="436" y="1394"/>
                    </a:lnTo>
                    <a:lnTo>
                      <a:pt x="424" y="1386"/>
                    </a:lnTo>
                    <a:lnTo>
                      <a:pt x="422" y="1380"/>
                    </a:lnTo>
                    <a:lnTo>
                      <a:pt x="424" y="1374"/>
                    </a:lnTo>
                    <a:lnTo>
                      <a:pt x="434" y="1358"/>
                    </a:lnTo>
                    <a:lnTo>
                      <a:pt x="436" y="1350"/>
                    </a:lnTo>
                    <a:lnTo>
                      <a:pt x="436" y="1344"/>
                    </a:lnTo>
                    <a:lnTo>
                      <a:pt x="434" y="1338"/>
                    </a:lnTo>
                    <a:lnTo>
                      <a:pt x="428" y="1332"/>
                    </a:lnTo>
                    <a:lnTo>
                      <a:pt x="422" y="1328"/>
                    </a:lnTo>
                    <a:lnTo>
                      <a:pt x="418" y="1326"/>
                    </a:lnTo>
                    <a:lnTo>
                      <a:pt x="406" y="1322"/>
                    </a:lnTo>
                    <a:lnTo>
                      <a:pt x="402" y="1322"/>
                    </a:lnTo>
                    <a:lnTo>
                      <a:pt x="400" y="1324"/>
                    </a:lnTo>
                    <a:lnTo>
                      <a:pt x="400" y="1328"/>
                    </a:lnTo>
                    <a:lnTo>
                      <a:pt x="400" y="1324"/>
                    </a:lnTo>
                    <a:lnTo>
                      <a:pt x="398" y="1324"/>
                    </a:lnTo>
                    <a:lnTo>
                      <a:pt x="396" y="1326"/>
                    </a:lnTo>
                    <a:lnTo>
                      <a:pt x="390" y="1330"/>
                    </a:lnTo>
                    <a:lnTo>
                      <a:pt x="382" y="1332"/>
                    </a:lnTo>
                    <a:lnTo>
                      <a:pt x="378" y="1332"/>
                    </a:lnTo>
                    <a:lnTo>
                      <a:pt x="362" y="1332"/>
                    </a:lnTo>
                    <a:lnTo>
                      <a:pt x="320" y="1332"/>
                    </a:lnTo>
                    <a:lnTo>
                      <a:pt x="312" y="1332"/>
                    </a:lnTo>
                    <a:lnTo>
                      <a:pt x="304" y="1334"/>
                    </a:lnTo>
                    <a:lnTo>
                      <a:pt x="270" y="1348"/>
                    </a:lnTo>
                    <a:lnTo>
                      <a:pt x="254" y="1354"/>
                    </a:lnTo>
                    <a:lnTo>
                      <a:pt x="250" y="1358"/>
                    </a:lnTo>
                    <a:lnTo>
                      <a:pt x="244" y="1360"/>
                    </a:lnTo>
                    <a:lnTo>
                      <a:pt x="242" y="1362"/>
                    </a:lnTo>
                    <a:lnTo>
                      <a:pt x="242" y="1364"/>
                    </a:lnTo>
                    <a:lnTo>
                      <a:pt x="242" y="1362"/>
                    </a:lnTo>
                    <a:lnTo>
                      <a:pt x="240" y="1362"/>
                    </a:lnTo>
                    <a:lnTo>
                      <a:pt x="238" y="1360"/>
                    </a:lnTo>
                    <a:lnTo>
                      <a:pt x="224" y="1360"/>
                    </a:lnTo>
                    <a:lnTo>
                      <a:pt x="220" y="1360"/>
                    </a:lnTo>
                    <a:lnTo>
                      <a:pt x="208" y="1360"/>
                    </a:lnTo>
                    <a:lnTo>
                      <a:pt x="196" y="1356"/>
                    </a:lnTo>
                    <a:lnTo>
                      <a:pt x="190" y="1354"/>
                    </a:lnTo>
                    <a:lnTo>
                      <a:pt x="188" y="1354"/>
                    </a:lnTo>
                    <a:lnTo>
                      <a:pt x="184" y="1354"/>
                    </a:lnTo>
                    <a:lnTo>
                      <a:pt x="182" y="1356"/>
                    </a:lnTo>
                    <a:lnTo>
                      <a:pt x="180" y="1358"/>
                    </a:lnTo>
                    <a:lnTo>
                      <a:pt x="168" y="1374"/>
                    </a:lnTo>
                    <a:lnTo>
                      <a:pt x="158" y="1386"/>
                    </a:lnTo>
                    <a:lnTo>
                      <a:pt x="150" y="1394"/>
                    </a:lnTo>
                    <a:lnTo>
                      <a:pt x="140" y="1406"/>
                    </a:lnTo>
                    <a:lnTo>
                      <a:pt x="130" y="1422"/>
                    </a:lnTo>
                    <a:lnTo>
                      <a:pt x="122" y="1436"/>
                    </a:lnTo>
                    <a:lnTo>
                      <a:pt x="116" y="1460"/>
                    </a:lnTo>
                    <a:lnTo>
                      <a:pt x="114" y="1466"/>
                    </a:lnTo>
                    <a:lnTo>
                      <a:pt x="108" y="1472"/>
                    </a:lnTo>
                    <a:lnTo>
                      <a:pt x="82" y="1484"/>
                    </a:lnTo>
                    <a:lnTo>
                      <a:pt x="70" y="1492"/>
                    </a:lnTo>
                    <a:lnTo>
                      <a:pt x="66" y="1498"/>
                    </a:lnTo>
                    <a:lnTo>
                      <a:pt x="62" y="1502"/>
                    </a:lnTo>
                    <a:lnTo>
                      <a:pt x="52" y="1514"/>
                    </a:lnTo>
                    <a:lnTo>
                      <a:pt x="32" y="1550"/>
                    </a:lnTo>
                    <a:lnTo>
                      <a:pt x="24" y="1564"/>
                    </a:lnTo>
                    <a:lnTo>
                      <a:pt x="12" y="1598"/>
                    </a:lnTo>
                    <a:lnTo>
                      <a:pt x="8" y="1606"/>
                    </a:lnTo>
                    <a:lnTo>
                      <a:pt x="10" y="1614"/>
                    </a:lnTo>
                    <a:lnTo>
                      <a:pt x="16" y="1626"/>
                    </a:lnTo>
                    <a:lnTo>
                      <a:pt x="18" y="1642"/>
                    </a:lnTo>
                    <a:lnTo>
                      <a:pt x="18" y="1666"/>
                    </a:lnTo>
                    <a:lnTo>
                      <a:pt x="16" y="1672"/>
                    </a:lnTo>
                    <a:lnTo>
                      <a:pt x="12" y="1678"/>
                    </a:lnTo>
                    <a:lnTo>
                      <a:pt x="8" y="1684"/>
                    </a:lnTo>
                    <a:lnTo>
                      <a:pt x="6" y="1692"/>
                    </a:lnTo>
                    <a:lnTo>
                      <a:pt x="0" y="1706"/>
                    </a:lnTo>
                    <a:lnTo>
                      <a:pt x="0" y="1712"/>
                    </a:lnTo>
                    <a:lnTo>
                      <a:pt x="0" y="1720"/>
                    </a:lnTo>
                    <a:lnTo>
                      <a:pt x="6" y="1744"/>
                    </a:lnTo>
                    <a:lnTo>
                      <a:pt x="8" y="1750"/>
                    </a:lnTo>
                    <a:lnTo>
                      <a:pt x="12" y="1752"/>
                    </a:lnTo>
                    <a:lnTo>
                      <a:pt x="18" y="1752"/>
                    </a:lnTo>
                    <a:lnTo>
                      <a:pt x="20" y="1752"/>
                    </a:lnTo>
                    <a:lnTo>
                      <a:pt x="18" y="1752"/>
                    </a:lnTo>
                    <a:lnTo>
                      <a:pt x="20" y="1760"/>
                    </a:lnTo>
                    <a:lnTo>
                      <a:pt x="24" y="1764"/>
                    </a:lnTo>
                    <a:lnTo>
                      <a:pt x="26" y="1768"/>
                    </a:lnTo>
                    <a:lnTo>
                      <a:pt x="30" y="1770"/>
                    </a:lnTo>
                    <a:lnTo>
                      <a:pt x="32" y="1768"/>
                    </a:lnTo>
                    <a:lnTo>
                      <a:pt x="30" y="1770"/>
                    </a:lnTo>
                    <a:lnTo>
                      <a:pt x="30" y="1772"/>
                    </a:lnTo>
                    <a:lnTo>
                      <a:pt x="32" y="1772"/>
                    </a:lnTo>
                    <a:lnTo>
                      <a:pt x="36" y="1774"/>
                    </a:lnTo>
                    <a:lnTo>
                      <a:pt x="40" y="1778"/>
                    </a:lnTo>
                    <a:lnTo>
                      <a:pt x="52" y="1804"/>
                    </a:lnTo>
                    <a:lnTo>
                      <a:pt x="56" y="1810"/>
                    </a:lnTo>
                    <a:lnTo>
                      <a:pt x="60" y="1816"/>
                    </a:lnTo>
                    <a:lnTo>
                      <a:pt x="72" y="1824"/>
                    </a:lnTo>
                    <a:lnTo>
                      <a:pt x="84" y="1832"/>
                    </a:lnTo>
                    <a:lnTo>
                      <a:pt x="94" y="1838"/>
                    </a:lnTo>
                    <a:lnTo>
                      <a:pt x="102" y="1844"/>
                    </a:lnTo>
                    <a:lnTo>
                      <a:pt x="128" y="1864"/>
                    </a:lnTo>
                    <a:lnTo>
                      <a:pt x="136" y="1868"/>
                    </a:lnTo>
                    <a:lnTo>
                      <a:pt x="142" y="1870"/>
                    </a:lnTo>
                    <a:lnTo>
                      <a:pt x="146" y="1870"/>
                    </a:lnTo>
                    <a:lnTo>
                      <a:pt x="152" y="1868"/>
                    </a:lnTo>
                    <a:lnTo>
                      <a:pt x="154" y="1868"/>
                    </a:lnTo>
                    <a:lnTo>
                      <a:pt x="154" y="1866"/>
                    </a:lnTo>
                    <a:lnTo>
                      <a:pt x="154" y="1868"/>
                    </a:lnTo>
                    <a:lnTo>
                      <a:pt x="158" y="1868"/>
                    </a:lnTo>
                    <a:lnTo>
                      <a:pt x="162" y="1870"/>
                    </a:lnTo>
                    <a:lnTo>
                      <a:pt x="166" y="1870"/>
                    </a:lnTo>
                    <a:lnTo>
                      <a:pt x="182" y="1868"/>
                    </a:lnTo>
                    <a:lnTo>
                      <a:pt x="206" y="1862"/>
                    </a:lnTo>
                    <a:lnTo>
                      <a:pt x="218" y="1860"/>
                    </a:lnTo>
                    <a:lnTo>
                      <a:pt x="224" y="1860"/>
                    </a:lnTo>
                    <a:lnTo>
                      <a:pt x="232" y="1860"/>
                    </a:lnTo>
                    <a:lnTo>
                      <a:pt x="244" y="1860"/>
                    </a:lnTo>
                    <a:lnTo>
                      <a:pt x="260" y="1856"/>
                    </a:lnTo>
                    <a:lnTo>
                      <a:pt x="274" y="1852"/>
                    </a:lnTo>
                    <a:lnTo>
                      <a:pt x="282" y="1850"/>
                    </a:lnTo>
                    <a:lnTo>
                      <a:pt x="288" y="1844"/>
                    </a:lnTo>
                    <a:lnTo>
                      <a:pt x="294" y="1842"/>
                    </a:lnTo>
                    <a:lnTo>
                      <a:pt x="300" y="1838"/>
                    </a:lnTo>
                    <a:lnTo>
                      <a:pt x="306" y="1838"/>
                    </a:lnTo>
                    <a:lnTo>
                      <a:pt x="312" y="1840"/>
                    </a:lnTo>
                    <a:lnTo>
                      <a:pt x="320" y="1840"/>
                    </a:lnTo>
                    <a:lnTo>
                      <a:pt x="322" y="1840"/>
                    </a:lnTo>
                    <a:lnTo>
                      <a:pt x="330" y="1842"/>
                    </a:lnTo>
                    <a:lnTo>
                      <a:pt x="334" y="1846"/>
                    </a:lnTo>
                    <a:lnTo>
                      <a:pt x="346" y="1862"/>
                    </a:lnTo>
                    <a:lnTo>
                      <a:pt x="352" y="1868"/>
                    </a:lnTo>
                    <a:lnTo>
                      <a:pt x="358" y="1870"/>
                    </a:lnTo>
                    <a:lnTo>
                      <a:pt x="362" y="1870"/>
                    </a:lnTo>
                    <a:lnTo>
                      <a:pt x="370" y="1870"/>
                    </a:lnTo>
                    <a:lnTo>
                      <a:pt x="378" y="1874"/>
                    </a:lnTo>
                    <a:lnTo>
                      <a:pt x="384" y="1876"/>
                    </a:lnTo>
                    <a:lnTo>
                      <a:pt x="388" y="1878"/>
                    </a:lnTo>
                    <a:lnTo>
                      <a:pt x="392" y="1878"/>
                    </a:lnTo>
                    <a:lnTo>
                      <a:pt x="392" y="1876"/>
                    </a:lnTo>
                    <a:lnTo>
                      <a:pt x="392" y="1878"/>
                    </a:lnTo>
                    <a:lnTo>
                      <a:pt x="394" y="1878"/>
                    </a:lnTo>
                    <a:lnTo>
                      <a:pt x="398" y="1878"/>
                    </a:lnTo>
                    <a:lnTo>
                      <a:pt x="404" y="1880"/>
                    </a:lnTo>
                    <a:lnTo>
                      <a:pt x="408" y="1884"/>
                    </a:lnTo>
                    <a:lnTo>
                      <a:pt x="410" y="1890"/>
                    </a:lnTo>
                    <a:lnTo>
                      <a:pt x="410" y="1896"/>
                    </a:lnTo>
                    <a:lnTo>
                      <a:pt x="410" y="1900"/>
                    </a:lnTo>
                    <a:lnTo>
                      <a:pt x="410" y="1908"/>
                    </a:lnTo>
                    <a:lnTo>
                      <a:pt x="410" y="1916"/>
                    </a:lnTo>
                    <a:lnTo>
                      <a:pt x="410" y="1920"/>
                    </a:lnTo>
                    <a:lnTo>
                      <a:pt x="410" y="1936"/>
                    </a:lnTo>
                    <a:lnTo>
                      <a:pt x="410" y="1950"/>
                    </a:lnTo>
                    <a:lnTo>
                      <a:pt x="412" y="1956"/>
                    </a:lnTo>
                    <a:lnTo>
                      <a:pt x="414" y="1964"/>
                    </a:lnTo>
                    <a:lnTo>
                      <a:pt x="434" y="1990"/>
                    </a:lnTo>
                    <a:lnTo>
                      <a:pt x="438" y="1994"/>
                    </a:lnTo>
                    <a:lnTo>
                      <a:pt x="440" y="1994"/>
                    </a:lnTo>
                    <a:lnTo>
                      <a:pt x="442" y="1994"/>
                    </a:lnTo>
                    <a:lnTo>
                      <a:pt x="440" y="1996"/>
                    </a:lnTo>
                    <a:lnTo>
                      <a:pt x="440" y="1998"/>
                    </a:lnTo>
                    <a:lnTo>
                      <a:pt x="444" y="2002"/>
                    </a:lnTo>
                    <a:lnTo>
                      <a:pt x="452" y="2014"/>
                    </a:lnTo>
                    <a:lnTo>
                      <a:pt x="456" y="2020"/>
                    </a:lnTo>
                    <a:lnTo>
                      <a:pt x="458" y="2026"/>
                    </a:lnTo>
                    <a:lnTo>
                      <a:pt x="458" y="2034"/>
                    </a:lnTo>
                    <a:lnTo>
                      <a:pt x="458" y="2038"/>
                    </a:lnTo>
                    <a:lnTo>
                      <a:pt x="458" y="2046"/>
                    </a:lnTo>
                    <a:lnTo>
                      <a:pt x="460" y="2054"/>
                    </a:lnTo>
                    <a:lnTo>
                      <a:pt x="468" y="2096"/>
                    </a:lnTo>
                    <a:lnTo>
                      <a:pt x="472" y="2112"/>
                    </a:lnTo>
                    <a:lnTo>
                      <a:pt x="476" y="2124"/>
                    </a:lnTo>
                    <a:lnTo>
                      <a:pt x="478" y="2134"/>
                    </a:lnTo>
                    <a:lnTo>
                      <a:pt x="472" y="2144"/>
                    </a:lnTo>
                    <a:lnTo>
                      <a:pt x="462" y="2166"/>
                    </a:lnTo>
                    <a:lnTo>
                      <a:pt x="460" y="2172"/>
                    </a:lnTo>
                    <a:lnTo>
                      <a:pt x="458" y="2180"/>
                    </a:lnTo>
                    <a:lnTo>
                      <a:pt x="458" y="2204"/>
                    </a:lnTo>
                    <a:lnTo>
                      <a:pt x="460" y="2212"/>
                    </a:lnTo>
                    <a:lnTo>
                      <a:pt x="460" y="2210"/>
                    </a:lnTo>
                    <a:lnTo>
                      <a:pt x="460" y="2212"/>
                    </a:lnTo>
                    <a:lnTo>
                      <a:pt x="456" y="2220"/>
                    </a:lnTo>
                    <a:lnTo>
                      <a:pt x="452" y="2234"/>
                    </a:lnTo>
                    <a:lnTo>
                      <a:pt x="450" y="2242"/>
                    </a:lnTo>
                    <a:lnTo>
                      <a:pt x="452" y="2248"/>
                    </a:lnTo>
                    <a:lnTo>
                      <a:pt x="484" y="2302"/>
                    </a:lnTo>
                    <a:lnTo>
                      <a:pt x="488" y="2308"/>
                    </a:lnTo>
                    <a:lnTo>
                      <a:pt x="488" y="2314"/>
                    </a:lnTo>
                    <a:lnTo>
                      <a:pt x="490" y="2328"/>
                    </a:lnTo>
                    <a:lnTo>
                      <a:pt x="496" y="2380"/>
                    </a:lnTo>
                    <a:lnTo>
                      <a:pt x="500" y="2386"/>
                    </a:lnTo>
                    <a:lnTo>
                      <a:pt x="504" y="2392"/>
                    </a:lnTo>
                    <a:lnTo>
                      <a:pt x="520" y="2402"/>
                    </a:lnTo>
                    <a:lnTo>
                      <a:pt x="528" y="2406"/>
                    </a:lnTo>
                    <a:lnTo>
                      <a:pt x="528" y="2404"/>
                    </a:lnTo>
                    <a:lnTo>
                      <a:pt x="528" y="2406"/>
                    </a:lnTo>
                    <a:lnTo>
                      <a:pt x="532" y="2414"/>
                    </a:lnTo>
                    <a:lnTo>
                      <a:pt x="534" y="2420"/>
                    </a:lnTo>
                    <a:lnTo>
                      <a:pt x="540" y="2434"/>
                    </a:lnTo>
                    <a:lnTo>
                      <a:pt x="546" y="2458"/>
                    </a:lnTo>
                    <a:lnTo>
                      <a:pt x="548" y="2474"/>
                    </a:lnTo>
                    <a:lnTo>
                      <a:pt x="548" y="2478"/>
                    </a:lnTo>
                    <a:lnTo>
                      <a:pt x="548" y="2486"/>
                    </a:lnTo>
                    <a:lnTo>
                      <a:pt x="552" y="2492"/>
                    </a:lnTo>
                    <a:lnTo>
                      <a:pt x="562" y="2508"/>
                    </a:lnTo>
                    <a:lnTo>
                      <a:pt x="568" y="2512"/>
                    </a:lnTo>
                    <a:lnTo>
                      <a:pt x="574" y="2514"/>
                    </a:lnTo>
                    <a:lnTo>
                      <a:pt x="598" y="2508"/>
                    </a:lnTo>
                    <a:lnTo>
                      <a:pt x="614" y="2504"/>
                    </a:lnTo>
                    <a:lnTo>
                      <a:pt x="638" y="2498"/>
                    </a:lnTo>
                    <a:lnTo>
                      <a:pt x="654" y="2496"/>
                    </a:lnTo>
                    <a:lnTo>
                      <a:pt x="676" y="2496"/>
                    </a:lnTo>
                    <a:lnTo>
                      <a:pt x="684" y="2494"/>
                    </a:lnTo>
                    <a:lnTo>
                      <a:pt x="690" y="2490"/>
                    </a:lnTo>
                    <a:lnTo>
                      <a:pt x="748" y="2424"/>
                    </a:lnTo>
                    <a:lnTo>
                      <a:pt x="756" y="2410"/>
                    </a:lnTo>
                    <a:lnTo>
                      <a:pt x="770" y="2376"/>
                    </a:lnTo>
                    <a:lnTo>
                      <a:pt x="770" y="2370"/>
                    </a:lnTo>
                    <a:lnTo>
                      <a:pt x="770" y="2368"/>
                    </a:lnTo>
                    <a:lnTo>
                      <a:pt x="768" y="2368"/>
                    </a:lnTo>
                    <a:lnTo>
                      <a:pt x="770" y="2368"/>
                    </a:lnTo>
                    <a:lnTo>
                      <a:pt x="772" y="2366"/>
                    </a:lnTo>
                    <a:lnTo>
                      <a:pt x="772" y="2364"/>
                    </a:lnTo>
                    <a:lnTo>
                      <a:pt x="774" y="2358"/>
                    </a:lnTo>
                    <a:lnTo>
                      <a:pt x="778" y="2354"/>
                    </a:lnTo>
                    <a:lnTo>
                      <a:pt x="806" y="2334"/>
                    </a:lnTo>
                    <a:lnTo>
                      <a:pt x="810" y="2328"/>
                    </a:lnTo>
                    <a:lnTo>
                      <a:pt x="814" y="2322"/>
                    </a:lnTo>
                    <a:lnTo>
                      <a:pt x="818" y="2308"/>
                    </a:lnTo>
                    <a:lnTo>
                      <a:pt x="820" y="2300"/>
                    </a:lnTo>
                    <a:lnTo>
                      <a:pt x="820" y="2292"/>
                    </a:lnTo>
                    <a:lnTo>
                      <a:pt x="814" y="2268"/>
                    </a:lnTo>
                    <a:lnTo>
                      <a:pt x="814" y="2260"/>
                    </a:lnTo>
                    <a:lnTo>
                      <a:pt x="816" y="2254"/>
                    </a:lnTo>
                    <a:lnTo>
                      <a:pt x="826" y="2238"/>
                    </a:lnTo>
                    <a:lnTo>
                      <a:pt x="832" y="2232"/>
                    </a:lnTo>
                    <a:lnTo>
                      <a:pt x="838" y="2228"/>
                    </a:lnTo>
                    <a:lnTo>
                      <a:pt x="874" y="2206"/>
                    </a:lnTo>
                    <a:lnTo>
                      <a:pt x="880" y="2202"/>
                    </a:lnTo>
                    <a:lnTo>
                      <a:pt x="884" y="2194"/>
                    </a:lnTo>
                    <a:lnTo>
                      <a:pt x="886" y="2190"/>
                    </a:lnTo>
                    <a:lnTo>
                      <a:pt x="894" y="2176"/>
                    </a:lnTo>
                    <a:lnTo>
                      <a:pt x="896" y="2170"/>
                    </a:lnTo>
                    <a:lnTo>
                      <a:pt x="898" y="2162"/>
                    </a:lnTo>
                    <a:lnTo>
                      <a:pt x="898" y="2156"/>
                    </a:lnTo>
                    <a:lnTo>
                      <a:pt x="892" y="2132"/>
                    </a:lnTo>
                    <a:lnTo>
                      <a:pt x="890" y="2116"/>
                    </a:lnTo>
                    <a:lnTo>
                      <a:pt x="890" y="2112"/>
                    </a:lnTo>
                    <a:lnTo>
                      <a:pt x="890" y="2108"/>
                    </a:lnTo>
                    <a:lnTo>
                      <a:pt x="888" y="2106"/>
                    </a:lnTo>
                    <a:lnTo>
                      <a:pt x="886" y="2108"/>
                    </a:lnTo>
                    <a:lnTo>
                      <a:pt x="888" y="2106"/>
                    </a:lnTo>
                    <a:lnTo>
                      <a:pt x="888" y="2102"/>
                    </a:lnTo>
                    <a:lnTo>
                      <a:pt x="886" y="2098"/>
                    </a:lnTo>
                    <a:lnTo>
                      <a:pt x="882" y="2094"/>
                    </a:lnTo>
                    <a:lnTo>
                      <a:pt x="880" y="2086"/>
                    </a:lnTo>
                    <a:lnTo>
                      <a:pt x="880" y="2054"/>
                    </a:lnTo>
                    <a:lnTo>
                      <a:pt x="880" y="2046"/>
                    </a:lnTo>
                    <a:lnTo>
                      <a:pt x="876" y="2038"/>
                    </a:lnTo>
                    <a:lnTo>
                      <a:pt x="874" y="2032"/>
                    </a:lnTo>
                    <a:lnTo>
                      <a:pt x="872" y="2026"/>
                    </a:lnTo>
                    <a:lnTo>
                      <a:pt x="876" y="2020"/>
                    </a:lnTo>
                    <a:lnTo>
                      <a:pt x="880" y="2016"/>
                    </a:lnTo>
                    <a:lnTo>
                      <a:pt x="880" y="2012"/>
                    </a:lnTo>
                    <a:lnTo>
                      <a:pt x="882" y="2006"/>
                    </a:lnTo>
                    <a:lnTo>
                      <a:pt x="884" y="2000"/>
                    </a:lnTo>
                    <a:lnTo>
                      <a:pt x="894" y="1984"/>
                    </a:lnTo>
                    <a:lnTo>
                      <a:pt x="900" y="1978"/>
                    </a:lnTo>
                    <a:lnTo>
                      <a:pt x="906" y="1974"/>
                    </a:lnTo>
                    <a:lnTo>
                      <a:pt x="912" y="1970"/>
                    </a:lnTo>
                    <a:lnTo>
                      <a:pt x="918" y="1968"/>
                    </a:lnTo>
                    <a:lnTo>
                      <a:pt x="922" y="1960"/>
                    </a:lnTo>
                    <a:lnTo>
                      <a:pt x="934" y="1936"/>
                    </a:lnTo>
                    <a:lnTo>
                      <a:pt x="940" y="1930"/>
                    </a:lnTo>
                    <a:lnTo>
                      <a:pt x="946" y="1924"/>
                    </a:lnTo>
                    <a:lnTo>
                      <a:pt x="970" y="1912"/>
                    </a:lnTo>
                    <a:lnTo>
                      <a:pt x="984" y="1902"/>
                    </a:lnTo>
                    <a:lnTo>
                      <a:pt x="1012" y="1874"/>
                    </a:lnTo>
                    <a:lnTo>
                      <a:pt x="1016" y="1868"/>
                    </a:lnTo>
                    <a:lnTo>
                      <a:pt x="1020" y="1862"/>
                    </a:lnTo>
                    <a:lnTo>
                      <a:pt x="1044" y="1808"/>
                    </a:lnTo>
                    <a:lnTo>
                      <a:pt x="1048" y="1792"/>
                    </a:lnTo>
                    <a:lnTo>
                      <a:pt x="1054" y="1770"/>
                    </a:lnTo>
                    <a:lnTo>
                      <a:pt x="1054" y="1766"/>
                    </a:lnTo>
                    <a:lnTo>
                      <a:pt x="1054" y="1764"/>
                    </a:lnTo>
                    <a:lnTo>
                      <a:pt x="1050" y="1764"/>
                    </a:lnTo>
                    <a:lnTo>
                      <a:pt x="1048" y="1764"/>
                    </a:lnTo>
                    <a:lnTo>
                      <a:pt x="976" y="1780"/>
                    </a:lnTo>
                    <a:lnTo>
                      <a:pt x="968" y="1780"/>
                    </a:lnTo>
                    <a:lnTo>
                      <a:pt x="960" y="1778"/>
                    </a:lnTo>
                    <a:lnTo>
                      <a:pt x="956" y="1774"/>
                    </a:lnTo>
                    <a:lnTo>
                      <a:pt x="944" y="1766"/>
                    </a:lnTo>
                    <a:lnTo>
                      <a:pt x="934" y="1754"/>
                    </a:lnTo>
                    <a:lnTo>
                      <a:pt x="904" y="1710"/>
                    </a:lnTo>
                    <a:lnTo>
                      <a:pt x="898" y="1704"/>
                    </a:lnTo>
                    <a:lnTo>
                      <a:pt x="892" y="1700"/>
                    </a:lnTo>
                    <a:lnTo>
                      <a:pt x="886" y="1696"/>
                    </a:lnTo>
                    <a:lnTo>
                      <a:pt x="880" y="1692"/>
                    </a:lnTo>
                    <a:lnTo>
                      <a:pt x="876" y="1686"/>
                    </a:lnTo>
                    <a:lnTo>
                      <a:pt x="864" y="1670"/>
                    </a:lnTo>
                    <a:lnTo>
                      <a:pt x="860" y="1664"/>
                    </a:lnTo>
                    <a:lnTo>
                      <a:pt x="858" y="1656"/>
                    </a:lnTo>
                    <a:lnTo>
                      <a:pt x="852" y="1642"/>
                    </a:lnTo>
                    <a:lnTo>
                      <a:pt x="848" y="1626"/>
                    </a:lnTo>
                    <a:lnTo>
                      <a:pt x="842" y="1602"/>
                    </a:lnTo>
                    <a:lnTo>
                      <a:pt x="840" y="1596"/>
                    </a:lnTo>
                    <a:lnTo>
                      <a:pt x="834" y="1590"/>
                    </a:lnTo>
                    <a:lnTo>
                      <a:pt x="826" y="1582"/>
                    </a:lnTo>
                    <a:lnTo>
                      <a:pt x="822" y="1574"/>
                    </a:lnTo>
                    <a:lnTo>
                      <a:pt x="818" y="1568"/>
                    </a:lnTo>
                    <a:lnTo>
                      <a:pt x="814" y="1544"/>
                    </a:lnTo>
                    <a:lnTo>
                      <a:pt x="808" y="1530"/>
                    </a:lnTo>
                    <a:lnTo>
                      <a:pt x="796" y="1504"/>
                    </a:lnTo>
                    <a:lnTo>
                      <a:pt x="786" y="1492"/>
                    </a:lnTo>
                    <a:lnTo>
                      <a:pt x="768" y="1474"/>
                    </a:lnTo>
                    <a:lnTo>
                      <a:pt x="766" y="1470"/>
                    </a:lnTo>
                    <a:lnTo>
                      <a:pt x="770" y="1472"/>
                    </a:lnTo>
                    <a:lnTo>
                      <a:pt x="794" y="1484"/>
                    </a:lnTo>
                    <a:lnTo>
                      <a:pt x="798" y="1484"/>
                    </a:lnTo>
                    <a:lnTo>
                      <a:pt x="800" y="1484"/>
                    </a:lnTo>
                    <a:lnTo>
                      <a:pt x="804" y="1482"/>
                    </a:lnTo>
                    <a:lnTo>
                      <a:pt x="804" y="1480"/>
                    </a:lnTo>
                    <a:lnTo>
                      <a:pt x="808" y="1476"/>
                    </a:lnTo>
                    <a:lnTo>
                      <a:pt x="810" y="1474"/>
                    </a:lnTo>
                    <a:lnTo>
                      <a:pt x="810" y="1472"/>
                    </a:lnTo>
                    <a:lnTo>
                      <a:pt x="812" y="1474"/>
                    </a:lnTo>
                    <a:lnTo>
                      <a:pt x="814" y="1476"/>
                    </a:lnTo>
                    <a:lnTo>
                      <a:pt x="818" y="1480"/>
                    </a:lnTo>
                    <a:lnTo>
                      <a:pt x="824" y="1494"/>
                    </a:lnTo>
                    <a:lnTo>
                      <a:pt x="856" y="1550"/>
                    </a:lnTo>
                    <a:lnTo>
                      <a:pt x="866" y="1562"/>
                    </a:lnTo>
                    <a:lnTo>
                      <a:pt x="874" y="1570"/>
                    </a:lnTo>
                    <a:lnTo>
                      <a:pt x="878" y="1576"/>
                    </a:lnTo>
                    <a:lnTo>
                      <a:pt x="882" y="1584"/>
                    </a:lnTo>
                    <a:lnTo>
                      <a:pt x="886" y="1598"/>
                    </a:lnTo>
                    <a:lnTo>
                      <a:pt x="892" y="1614"/>
                    </a:lnTo>
                    <a:lnTo>
                      <a:pt x="898" y="1636"/>
                    </a:lnTo>
                    <a:lnTo>
                      <a:pt x="900" y="1644"/>
                    </a:lnTo>
                    <a:lnTo>
                      <a:pt x="904" y="1650"/>
                    </a:lnTo>
                    <a:lnTo>
                      <a:pt x="924" y="1668"/>
                    </a:lnTo>
                    <a:lnTo>
                      <a:pt x="928" y="1674"/>
                    </a:lnTo>
                    <a:lnTo>
                      <a:pt x="928" y="1678"/>
                    </a:lnTo>
                    <a:lnTo>
                      <a:pt x="928" y="1684"/>
                    </a:lnTo>
                    <a:lnTo>
                      <a:pt x="932" y="1690"/>
                    </a:lnTo>
                    <a:lnTo>
                      <a:pt x="936" y="1696"/>
                    </a:lnTo>
                    <a:lnTo>
                      <a:pt x="942" y="1710"/>
                    </a:lnTo>
                    <a:lnTo>
                      <a:pt x="954" y="1736"/>
                    </a:lnTo>
                    <a:lnTo>
                      <a:pt x="960" y="1740"/>
                    </a:lnTo>
                    <a:lnTo>
                      <a:pt x="966" y="1740"/>
                    </a:lnTo>
                    <a:lnTo>
                      <a:pt x="980" y="1736"/>
                    </a:lnTo>
                    <a:lnTo>
                      <a:pt x="996" y="1732"/>
                    </a:lnTo>
                    <a:lnTo>
                      <a:pt x="1000" y="1732"/>
                    </a:lnTo>
                    <a:lnTo>
                      <a:pt x="1006" y="1732"/>
                    </a:lnTo>
                    <a:lnTo>
                      <a:pt x="1012" y="1728"/>
                    </a:lnTo>
                    <a:lnTo>
                      <a:pt x="1020" y="1718"/>
                    </a:lnTo>
                    <a:lnTo>
                      <a:pt x="1028" y="1714"/>
                    </a:lnTo>
                    <a:lnTo>
                      <a:pt x="1034" y="1710"/>
                    </a:lnTo>
                    <a:lnTo>
                      <a:pt x="1048" y="1706"/>
                    </a:lnTo>
                    <a:lnTo>
                      <a:pt x="1064" y="1700"/>
                    </a:lnTo>
                    <a:lnTo>
                      <a:pt x="1088" y="1688"/>
                    </a:lnTo>
                    <a:lnTo>
                      <a:pt x="1096" y="1684"/>
                    </a:lnTo>
                    <a:lnTo>
                      <a:pt x="1102" y="1680"/>
                    </a:lnTo>
                    <a:lnTo>
                      <a:pt x="1128" y="1668"/>
                    </a:lnTo>
                    <a:lnTo>
                      <a:pt x="1134" y="1664"/>
                    </a:lnTo>
                    <a:lnTo>
                      <a:pt x="1140" y="1658"/>
                    </a:lnTo>
                    <a:lnTo>
                      <a:pt x="1158" y="1632"/>
                    </a:lnTo>
                    <a:lnTo>
                      <a:pt x="1168" y="1618"/>
                    </a:lnTo>
                    <a:lnTo>
                      <a:pt x="1170" y="1612"/>
                    </a:lnTo>
                    <a:lnTo>
                      <a:pt x="1180" y="1600"/>
                    </a:lnTo>
                    <a:lnTo>
                      <a:pt x="1188" y="1592"/>
                    </a:lnTo>
                    <a:lnTo>
                      <a:pt x="1188" y="1588"/>
                    </a:lnTo>
                    <a:lnTo>
                      <a:pt x="1190" y="1586"/>
                    </a:lnTo>
                    <a:lnTo>
                      <a:pt x="1188" y="1584"/>
                    </a:lnTo>
                    <a:lnTo>
                      <a:pt x="1186" y="1582"/>
                    </a:lnTo>
                    <a:lnTo>
                      <a:pt x="1160" y="1562"/>
                    </a:lnTo>
                    <a:lnTo>
                      <a:pt x="1154" y="1558"/>
                    </a:lnTo>
                    <a:lnTo>
                      <a:pt x="1148" y="1556"/>
                    </a:lnTo>
                    <a:lnTo>
                      <a:pt x="1144" y="1554"/>
                    </a:lnTo>
                    <a:lnTo>
                      <a:pt x="1140" y="1548"/>
                    </a:lnTo>
                    <a:lnTo>
                      <a:pt x="1138" y="1544"/>
                    </a:lnTo>
                    <a:lnTo>
                      <a:pt x="1132" y="1540"/>
                    </a:lnTo>
                    <a:lnTo>
                      <a:pt x="1126" y="1538"/>
                    </a:lnTo>
                    <a:lnTo>
                      <a:pt x="1102" y="1544"/>
                    </a:lnTo>
                    <a:lnTo>
                      <a:pt x="1096" y="1544"/>
                    </a:lnTo>
                    <a:lnTo>
                      <a:pt x="1088" y="1542"/>
                    </a:lnTo>
                    <a:lnTo>
                      <a:pt x="1082" y="1540"/>
                    </a:lnTo>
                    <a:lnTo>
                      <a:pt x="1076" y="1536"/>
                    </a:lnTo>
                    <a:lnTo>
                      <a:pt x="1070" y="1536"/>
                    </a:lnTo>
                    <a:lnTo>
                      <a:pt x="1058" y="1534"/>
                    </a:lnTo>
                    <a:lnTo>
                      <a:pt x="1054" y="1530"/>
                    </a:lnTo>
                    <a:lnTo>
                      <a:pt x="1048" y="1526"/>
                    </a:lnTo>
                    <a:lnTo>
                      <a:pt x="1044" y="1520"/>
                    </a:lnTo>
                    <a:lnTo>
                      <a:pt x="1040" y="1506"/>
                    </a:lnTo>
                    <a:lnTo>
                      <a:pt x="1036" y="1498"/>
                    </a:lnTo>
                    <a:lnTo>
                      <a:pt x="1032" y="1492"/>
                    </a:lnTo>
                    <a:lnTo>
                      <a:pt x="1022" y="1484"/>
                    </a:lnTo>
                    <a:lnTo>
                      <a:pt x="1018" y="1478"/>
                    </a:lnTo>
                    <a:lnTo>
                      <a:pt x="1018" y="1472"/>
                    </a:lnTo>
                    <a:lnTo>
                      <a:pt x="1018" y="1468"/>
                    </a:lnTo>
                    <a:lnTo>
                      <a:pt x="1022" y="1462"/>
                    </a:lnTo>
                    <a:lnTo>
                      <a:pt x="1026" y="1458"/>
                    </a:lnTo>
                    <a:lnTo>
                      <a:pt x="1026" y="1452"/>
                    </a:lnTo>
                    <a:lnTo>
                      <a:pt x="1028" y="1452"/>
                    </a:lnTo>
                    <a:lnTo>
                      <a:pt x="1032" y="1454"/>
                    </a:lnTo>
                    <a:lnTo>
                      <a:pt x="1040" y="1462"/>
                    </a:lnTo>
                    <a:lnTo>
                      <a:pt x="1052" y="1474"/>
                    </a:lnTo>
                    <a:lnTo>
                      <a:pt x="1060" y="1482"/>
                    </a:lnTo>
                    <a:lnTo>
                      <a:pt x="1072" y="1492"/>
                    </a:lnTo>
                    <a:lnTo>
                      <a:pt x="1088" y="1504"/>
                    </a:lnTo>
                    <a:lnTo>
                      <a:pt x="1102" y="1510"/>
                    </a:lnTo>
                    <a:lnTo>
                      <a:pt x="1116" y="1514"/>
                    </a:lnTo>
                    <a:lnTo>
                      <a:pt x="1124" y="1516"/>
                    </a:lnTo>
                    <a:lnTo>
                      <a:pt x="1132" y="1514"/>
                    </a:lnTo>
                    <a:lnTo>
                      <a:pt x="1136" y="1510"/>
                    </a:lnTo>
                    <a:lnTo>
                      <a:pt x="1144" y="1510"/>
                    </a:lnTo>
                    <a:lnTo>
                      <a:pt x="1150" y="1514"/>
                    </a:lnTo>
                    <a:lnTo>
                      <a:pt x="1158" y="1522"/>
                    </a:lnTo>
                    <a:lnTo>
                      <a:pt x="1164" y="1526"/>
                    </a:lnTo>
                    <a:lnTo>
                      <a:pt x="1172" y="1530"/>
                    </a:lnTo>
                    <a:lnTo>
                      <a:pt x="1206" y="1544"/>
                    </a:lnTo>
                    <a:lnTo>
                      <a:pt x="1218" y="1546"/>
                    </a:lnTo>
                    <a:lnTo>
                      <a:pt x="1222" y="1546"/>
                    </a:lnTo>
                    <a:lnTo>
                      <a:pt x="1230" y="1544"/>
                    </a:lnTo>
                    <a:lnTo>
                      <a:pt x="1244" y="1538"/>
                    </a:lnTo>
                    <a:lnTo>
                      <a:pt x="1260" y="1536"/>
                    </a:lnTo>
                    <a:lnTo>
                      <a:pt x="1292" y="1536"/>
                    </a:lnTo>
                    <a:lnTo>
                      <a:pt x="1300" y="1538"/>
                    </a:lnTo>
                    <a:lnTo>
                      <a:pt x="1306" y="1544"/>
                    </a:lnTo>
                    <a:lnTo>
                      <a:pt x="1316" y="1558"/>
                    </a:lnTo>
                    <a:lnTo>
                      <a:pt x="1320" y="1566"/>
                    </a:lnTo>
                    <a:lnTo>
                      <a:pt x="1326" y="1572"/>
                    </a:lnTo>
                    <a:lnTo>
                      <a:pt x="1336" y="1588"/>
                    </a:lnTo>
                    <a:lnTo>
                      <a:pt x="1346" y="1602"/>
                    </a:lnTo>
                    <a:lnTo>
                      <a:pt x="1354" y="1610"/>
                    </a:lnTo>
                    <a:lnTo>
                      <a:pt x="1360" y="1612"/>
                    </a:lnTo>
                    <a:lnTo>
                      <a:pt x="1366" y="1610"/>
                    </a:lnTo>
                    <a:lnTo>
                      <a:pt x="1382" y="1600"/>
                    </a:lnTo>
                    <a:lnTo>
                      <a:pt x="1386" y="1598"/>
                    </a:lnTo>
                    <a:lnTo>
                      <a:pt x="1388" y="1600"/>
                    </a:lnTo>
                    <a:lnTo>
                      <a:pt x="1390" y="1600"/>
                    </a:lnTo>
                    <a:lnTo>
                      <a:pt x="1390" y="1604"/>
                    </a:lnTo>
                    <a:lnTo>
                      <a:pt x="1398" y="1676"/>
                    </a:lnTo>
                    <a:lnTo>
                      <a:pt x="1402" y="1692"/>
                    </a:lnTo>
                    <a:lnTo>
                      <a:pt x="1408" y="1714"/>
                    </a:lnTo>
                    <a:lnTo>
                      <a:pt x="1414" y="1730"/>
                    </a:lnTo>
                    <a:lnTo>
                      <a:pt x="1434" y="1764"/>
                    </a:lnTo>
                    <a:lnTo>
                      <a:pt x="1442" y="1778"/>
                    </a:lnTo>
                    <a:lnTo>
                      <a:pt x="1444" y="1784"/>
                    </a:lnTo>
                    <a:lnTo>
                      <a:pt x="1452" y="1798"/>
                    </a:lnTo>
                    <a:lnTo>
                      <a:pt x="1464" y="1814"/>
                    </a:lnTo>
                    <a:lnTo>
                      <a:pt x="1466" y="1816"/>
                    </a:lnTo>
                    <a:lnTo>
                      <a:pt x="1468" y="1816"/>
                    </a:lnTo>
                    <a:lnTo>
                      <a:pt x="1470" y="1816"/>
                    </a:lnTo>
                    <a:lnTo>
                      <a:pt x="1472" y="1814"/>
                    </a:lnTo>
                    <a:lnTo>
                      <a:pt x="1474" y="1808"/>
                    </a:lnTo>
                    <a:lnTo>
                      <a:pt x="1484" y="1796"/>
                    </a:lnTo>
                    <a:lnTo>
                      <a:pt x="1492" y="1786"/>
                    </a:lnTo>
                    <a:lnTo>
                      <a:pt x="1500" y="1774"/>
                    </a:lnTo>
                    <a:lnTo>
                      <a:pt x="1504" y="1768"/>
                    </a:lnTo>
                    <a:lnTo>
                      <a:pt x="1506" y="1762"/>
                    </a:lnTo>
                    <a:lnTo>
                      <a:pt x="1506" y="1754"/>
                    </a:lnTo>
                    <a:lnTo>
                      <a:pt x="1506" y="1730"/>
                    </a:lnTo>
                    <a:lnTo>
                      <a:pt x="1510" y="1716"/>
                    </a:lnTo>
                    <a:lnTo>
                      <a:pt x="1514" y="1700"/>
                    </a:lnTo>
                    <a:lnTo>
                      <a:pt x="1518" y="1694"/>
                    </a:lnTo>
                    <a:lnTo>
                      <a:pt x="1522" y="1688"/>
                    </a:lnTo>
                    <a:lnTo>
                      <a:pt x="1540" y="1670"/>
                    </a:lnTo>
                    <a:lnTo>
                      <a:pt x="1554" y="1660"/>
                    </a:lnTo>
                    <a:lnTo>
                      <a:pt x="1578" y="1648"/>
                    </a:lnTo>
                    <a:lnTo>
                      <a:pt x="1590" y="1638"/>
                    </a:lnTo>
                    <a:lnTo>
                      <a:pt x="1598" y="1630"/>
                    </a:lnTo>
                    <a:lnTo>
                      <a:pt x="1604" y="1624"/>
                    </a:lnTo>
                    <a:lnTo>
                      <a:pt x="1608" y="1618"/>
                    </a:lnTo>
                    <a:lnTo>
                      <a:pt x="1612" y="1604"/>
                    </a:lnTo>
                    <a:lnTo>
                      <a:pt x="1616" y="1598"/>
                    </a:lnTo>
                    <a:lnTo>
                      <a:pt x="1622" y="1596"/>
                    </a:lnTo>
                    <a:lnTo>
                      <a:pt x="1636" y="1596"/>
                    </a:lnTo>
                    <a:lnTo>
                      <a:pt x="1644" y="1596"/>
                    </a:lnTo>
                    <a:lnTo>
                      <a:pt x="1652" y="1592"/>
                    </a:lnTo>
                    <a:lnTo>
                      <a:pt x="1666" y="1588"/>
                    </a:lnTo>
                    <a:lnTo>
                      <a:pt x="1676" y="1586"/>
                    </a:lnTo>
                    <a:lnTo>
                      <a:pt x="1686" y="1588"/>
                    </a:lnTo>
                    <a:lnTo>
                      <a:pt x="1688" y="1590"/>
                    </a:lnTo>
                    <a:lnTo>
                      <a:pt x="1694" y="1594"/>
                    </a:lnTo>
                    <a:lnTo>
                      <a:pt x="1700" y="1598"/>
                    </a:lnTo>
                    <a:lnTo>
                      <a:pt x="1702" y="1604"/>
                    </a:lnTo>
                    <a:lnTo>
                      <a:pt x="1706" y="1612"/>
                    </a:lnTo>
                    <a:lnTo>
                      <a:pt x="1708" y="1618"/>
                    </a:lnTo>
                    <a:lnTo>
                      <a:pt x="1714" y="1632"/>
                    </a:lnTo>
                    <a:lnTo>
                      <a:pt x="1728" y="1676"/>
                    </a:lnTo>
                    <a:lnTo>
                      <a:pt x="1732" y="1682"/>
                    </a:lnTo>
                    <a:lnTo>
                      <a:pt x="1738" y="1688"/>
                    </a:lnTo>
                    <a:lnTo>
                      <a:pt x="1744" y="1690"/>
                    </a:lnTo>
                    <a:lnTo>
                      <a:pt x="1750" y="1692"/>
                    </a:lnTo>
                    <a:lnTo>
                      <a:pt x="1758" y="1690"/>
                    </a:lnTo>
                    <a:lnTo>
                      <a:pt x="1764" y="1688"/>
                    </a:lnTo>
                    <a:lnTo>
                      <a:pt x="1770" y="1686"/>
                    </a:lnTo>
                    <a:lnTo>
                      <a:pt x="1776" y="1688"/>
                    </a:lnTo>
                    <a:lnTo>
                      <a:pt x="1780" y="1694"/>
                    </a:lnTo>
                    <a:lnTo>
                      <a:pt x="1782" y="1700"/>
                    </a:lnTo>
                    <a:lnTo>
                      <a:pt x="1788" y="1716"/>
                    </a:lnTo>
                    <a:lnTo>
                      <a:pt x="1790" y="1730"/>
                    </a:lnTo>
                    <a:lnTo>
                      <a:pt x="1790" y="1754"/>
                    </a:lnTo>
                    <a:lnTo>
                      <a:pt x="1790" y="1770"/>
                    </a:lnTo>
                    <a:lnTo>
                      <a:pt x="1790" y="1802"/>
                    </a:lnTo>
                    <a:lnTo>
                      <a:pt x="1792" y="1810"/>
                    </a:lnTo>
                    <a:lnTo>
                      <a:pt x="1796" y="1816"/>
                    </a:lnTo>
                    <a:lnTo>
                      <a:pt x="1804" y="1824"/>
                    </a:lnTo>
                    <a:lnTo>
                      <a:pt x="1814" y="1838"/>
                    </a:lnTo>
                    <a:lnTo>
                      <a:pt x="1816" y="1842"/>
                    </a:lnTo>
                    <a:lnTo>
                      <a:pt x="1822" y="1858"/>
                    </a:lnTo>
                    <a:lnTo>
                      <a:pt x="1826" y="1862"/>
                    </a:lnTo>
                    <a:lnTo>
                      <a:pt x="1834" y="1876"/>
                    </a:lnTo>
                    <a:lnTo>
                      <a:pt x="1842" y="1884"/>
                    </a:lnTo>
                    <a:lnTo>
                      <a:pt x="1854" y="1894"/>
                    </a:lnTo>
                    <a:lnTo>
                      <a:pt x="1872" y="1912"/>
                    </a:lnTo>
                    <a:lnTo>
                      <a:pt x="1878" y="1916"/>
                    </a:lnTo>
                    <a:lnTo>
                      <a:pt x="1880" y="1914"/>
                    </a:lnTo>
                    <a:lnTo>
                      <a:pt x="1884" y="1914"/>
                    </a:lnTo>
                    <a:lnTo>
                      <a:pt x="1886" y="1908"/>
                    </a:lnTo>
                    <a:lnTo>
                      <a:pt x="1886" y="1900"/>
                    </a:lnTo>
                    <a:lnTo>
                      <a:pt x="1880" y="1886"/>
                    </a:lnTo>
                    <a:lnTo>
                      <a:pt x="1874" y="1872"/>
                    </a:lnTo>
                    <a:lnTo>
                      <a:pt x="1872" y="1866"/>
                    </a:lnTo>
                    <a:lnTo>
                      <a:pt x="1862" y="1854"/>
                    </a:lnTo>
                    <a:lnTo>
                      <a:pt x="1854" y="1846"/>
                    </a:lnTo>
                    <a:lnTo>
                      <a:pt x="1842" y="1836"/>
                    </a:lnTo>
                    <a:lnTo>
                      <a:pt x="1836" y="1834"/>
                    </a:lnTo>
                    <a:lnTo>
                      <a:pt x="1824" y="1826"/>
                    </a:lnTo>
                    <a:lnTo>
                      <a:pt x="1820" y="1820"/>
                    </a:lnTo>
                    <a:lnTo>
                      <a:pt x="1818" y="1812"/>
                    </a:lnTo>
                    <a:lnTo>
                      <a:pt x="1812" y="1790"/>
                    </a:lnTo>
                    <a:lnTo>
                      <a:pt x="1810" y="1774"/>
                    </a:lnTo>
                    <a:lnTo>
                      <a:pt x="1810" y="1770"/>
                    </a:lnTo>
                    <a:lnTo>
                      <a:pt x="1812" y="1754"/>
                    </a:lnTo>
                    <a:lnTo>
                      <a:pt x="1816" y="1740"/>
                    </a:lnTo>
                    <a:lnTo>
                      <a:pt x="1818" y="1736"/>
                    </a:lnTo>
                    <a:lnTo>
                      <a:pt x="1820" y="1734"/>
                    </a:lnTo>
                    <a:lnTo>
                      <a:pt x="1824" y="1734"/>
                    </a:lnTo>
                    <a:lnTo>
                      <a:pt x="1826" y="1734"/>
                    </a:lnTo>
                    <a:lnTo>
                      <a:pt x="1842" y="1740"/>
                    </a:lnTo>
                    <a:lnTo>
                      <a:pt x="1848" y="1742"/>
                    </a:lnTo>
                    <a:lnTo>
                      <a:pt x="1854" y="1746"/>
                    </a:lnTo>
                    <a:lnTo>
                      <a:pt x="1858" y="1752"/>
                    </a:lnTo>
                    <a:lnTo>
                      <a:pt x="1864" y="1758"/>
                    </a:lnTo>
                    <a:lnTo>
                      <a:pt x="1872" y="1766"/>
                    </a:lnTo>
                    <a:lnTo>
                      <a:pt x="1884" y="1776"/>
                    </a:lnTo>
                    <a:lnTo>
                      <a:pt x="1888" y="1782"/>
                    </a:lnTo>
                    <a:lnTo>
                      <a:pt x="1894" y="1780"/>
                    </a:lnTo>
                    <a:lnTo>
                      <a:pt x="1898" y="1782"/>
                    </a:lnTo>
                    <a:lnTo>
                      <a:pt x="1902" y="1788"/>
                    </a:lnTo>
                    <a:lnTo>
                      <a:pt x="1904" y="1794"/>
                    </a:lnTo>
                    <a:lnTo>
                      <a:pt x="1906" y="1796"/>
                    </a:lnTo>
                    <a:lnTo>
                      <a:pt x="1908" y="1798"/>
                    </a:lnTo>
                    <a:lnTo>
                      <a:pt x="1912" y="1798"/>
                    </a:lnTo>
                    <a:lnTo>
                      <a:pt x="1914" y="1796"/>
                    </a:lnTo>
                    <a:lnTo>
                      <a:pt x="1940" y="1776"/>
                    </a:lnTo>
                    <a:lnTo>
                      <a:pt x="1952" y="1766"/>
                    </a:lnTo>
                    <a:lnTo>
                      <a:pt x="1962" y="1758"/>
                    </a:lnTo>
                    <a:lnTo>
                      <a:pt x="1964" y="1752"/>
                    </a:lnTo>
                    <a:lnTo>
                      <a:pt x="1964" y="1744"/>
                    </a:lnTo>
                    <a:lnTo>
                      <a:pt x="1950" y="1690"/>
                    </a:lnTo>
                    <a:lnTo>
                      <a:pt x="1946" y="1684"/>
                    </a:lnTo>
                    <a:lnTo>
                      <a:pt x="1942" y="1678"/>
                    </a:lnTo>
                    <a:lnTo>
                      <a:pt x="1932" y="1666"/>
                    </a:lnTo>
                    <a:lnTo>
                      <a:pt x="1922" y="1650"/>
                    </a:lnTo>
                    <a:lnTo>
                      <a:pt x="1914" y="1636"/>
                    </a:lnTo>
                    <a:lnTo>
                      <a:pt x="1912" y="1632"/>
                    </a:lnTo>
                    <a:lnTo>
                      <a:pt x="1910" y="1626"/>
                    </a:lnTo>
                    <a:lnTo>
                      <a:pt x="1912" y="1620"/>
                    </a:lnTo>
                    <a:lnTo>
                      <a:pt x="1924" y="1612"/>
                    </a:lnTo>
                    <a:lnTo>
                      <a:pt x="1930" y="1608"/>
                    </a:lnTo>
                    <a:lnTo>
                      <a:pt x="1942" y="1606"/>
                    </a:lnTo>
                    <a:lnTo>
                      <a:pt x="1948" y="1606"/>
                    </a:lnTo>
                    <a:lnTo>
                      <a:pt x="1954" y="1610"/>
                    </a:lnTo>
                    <a:lnTo>
                      <a:pt x="1970" y="1620"/>
                    </a:lnTo>
                    <a:lnTo>
                      <a:pt x="1972" y="1622"/>
                    </a:lnTo>
                    <a:lnTo>
                      <a:pt x="1974" y="1620"/>
                    </a:lnTo>
                    <a:lnTo>
                      <a:pt x="1976" y="1620"/>
                    </a:lnTo>
                    <a:lnTo>
                      <a:pt x="1976" y="1616"/>
                    </a:lnTo>
                    <a:lnTo>
                      <a:pt x="1976" y="1614"/>
                    </a:lnTo>
                    <a:lnTo>
                      <a:pt x="1978" y="1606"/>
                    </a:lnTo>
                    <a:lnTo>
                      <a:pt x="1984" y="1604"/>
                    </a:lnTo>
                    <a:lnTo>
                      <a:pt x="2008" y="1598"/>
                    </a:lnTo>
                    <a:lnTo>
                      <a:pt x="2014" y="1594"/>
                    </a:lnTo>
                    <a:lnTo>
                      <a:pt x="2020" y="1590"/>
                    </a:lnTo>
                    <a:lnTo>
                      <a:pt x="2024" y="1586"/>
                    </a:lnTo>
                    <a:lnTo>
                      <a:pt x="2030" y="1586"/>
                    </a:lnTo>
                    <a:lnTo>
                      <a:pt x="2040" y="1586"/>
                    </a:lnTo>
                    <a:lnTo>
                      <a:pt x="2052" y="1582"/>
                    </a:lnTo>
                    <a:lnTo>
                      <a:pt x="2056" y="1580"/>
                    </a:lnTo>
                    <a:lnTo>
                      <a:pt x="2072" y="1572"/>
                    </a:lnTo>
                    <a:lnTo>
                      <a:pt x="2076" y="1570"/>
                    </a:lnTo>
                    <a:lnTo>
                      <a:pt x="2090" y="1562"/>
                    </a:lnTo>
                    <a:lnTo>
                      <a:pt x="2106" y="1550"/>
                    </a:lnTo>
                    <a:lnTo>
                      <a:pt x="2112" y="1546"/>
                    </a:lnTo>
                    <a:lnTo>
                      <a:pt x="2116" y="1540"/>
                    </a:lnTo>
                    <a:lnTo>
                      <a:pt x="2120" y="1534"/>
                    </a:lnTo>
                    <a:lnTo>
                      <a:pt x="2126" y="1520"/>
                    </a:lnTo>
                    <a:lnTo>
                      <a:pt x="2130" y="1514"/>
                    </a:lnTo>
                    <a:lnTo>
                      <a:pt x="2138" y="1500"/>
                    </a:lnTo>
                    <a:lnTo>
                      <a:pt x="2148" y="1484"/>
                    </a:lnTo>
                    <a:lnTo>
                      <a:pt x="2150" y="1478"/>
                    </a:lnTo>
                    <a:lnTo>
                      <a:pt x="2152" y="1470"/>
                    </a:lnTo>
                    <a:lnTo>
                      <a:pt x="2152" y="1466"/>
                    </a:lnTo>
                    <a:lnTo>
                      <a:pt x="2150" y="1460"/>
                    </a:lnTo>
                    <a:lnTo>
                      <a:pt x="2148" y="1454"/>
                    </a:lnTo>
                    <a:lnTo>
                      <a:pt x="2146" y="1448"/>
                    </a:lnTo>
                    <a:lnTo>
                      <a:pt x="2148" y="1444"/>
                    </a:lnTo>
                    <a:lnTo>
                      <a:pt x="2150" y="1438"/>
                    </a:lnTo>
                    <a:lnTo>
                      <a:pt x="2148" y="1432"/>
                    </a:lnTo>
                    <a:lnTo>
                      <a:pt x="2146" y="1426"/>
                    </a:lnTo>
                    <a:lnTo>
                      <a:pt x="2140" y="1412"/>
                    </a:lnTo>
                    <a:lnTo>
                      <a:pt x="2126" y="1378"/>
                    </a:lnTo>
                    <a:lnTo>
                      <a:pt x="2122" y="1366"/>
                    </a:lnTo>
                    <a:lnTo>
                      <a:pt x="2124" y="1360"/>
                    </a:lnTo>
                    <a:lnTo>
                      <a:pt x="2128" y="1354"/>
                    </a:lnTo>
                    <a:lnTo>
                      <a:pt x="2136" y="1346"/>
                    </a:lnTo>
                    <a:lnTo>
                      <a:pt x="2150" y="1338"/>
                    </a:lnTo>
                    <a:lnTo>
                      <a:pt x="2154" y="1334"/>
                    </a:lnTo>
                    <a:lnTo>
                      <a:pt x="2160" y="1330"/>
                    </a:lnTo>
                    <a:lnTo>
                      <a:pt x="2162" y="1326"/>
                    </a:lnTo>
                    <a:lnTo>
                      <a:pt x="2160" y="1322"/>
                    </a:lnTo>
                    <a:lnTo>
                      <a:pt x="2154" y="1322"/>
                    </a:lnTo>
                    <a:lnTo>
                      <a:pt x="2140" y="1322"/>
                    </a:lnTo>
                    <a:lnTo>
                      <a:pt x="2128" y="1322"/>
                    </a:lnTo>
                    <a:lnTo>
                      <a:pt x="2118" y="1322"/>
                    </a:lnTo>
                    <a:lnTo>
                      <a:pt x="2114" y="1320"/>
                    </a:lnTo>
                    <a:lnTo>
                      <a:pt x="2110" y="1314"/>
                    </a:lnTo>
                    <a:lnTo>
                      <a:pt x="2106" y="1308"/>
                    </a:lnTo>
                    <a:lnTo>
                      <a:pt x="2098" y="1296"/>
                    </a:lnTo>
                    <a:lnTo>
                      <a:pt x="2096" y="1294"/>
                    </a:lnTo>
                    <a:lnTo>
                      <a:pt x="2096" y="1292"/>
                    </a:lnTo>
                    <a:lnTo>
                      <a:pt x="2100" y="1288"/>
                    </a:lnTo>
                    <a:lnTo>
                      <a:pt x="2106" y="1286"/>
                    </a:lnTo>
                    <a:lnTo>
                      <a:pt x="2120" y="1278"/>
                    </a:lnTo>
                    <a:lnTo>
                      <a:pt x="2126" y="1276"/>
                    </a:lnTo>
                    <a:lnTo>
                      <a:pt x="2138" y="1266"/>
                    </a:lnTo>
                    <a:lnTo>
                      <a:pt x="2146" y="1258"/>
                    </a:lnTo>
                    <a:lnTo>
                      <a:pt x="2152" y="1254"/>
                    </a:lnTo>
                    <a:lnTo>
                      <a:pt x="2158" y="1252"/>
                    </a:lnTo>
                    <a:lnTo>
                      <a:pt x="2158" y="1254"/>
                    </a:lnTo>
                    <a:lnTo>
                      <a:pt x="2160" y="1254"/>
                    </a:lnTo>
                    <a:lnTo>
                      <a:pt x="2158" y="1260"/>
                    </a:lnTo>
                    <a:lnTo>
                      <a:pt x="2156" y="1266"/>
                    </a:lnTo>
                    <a:lnTo>
                      <a:pt x="2154" y="1272"/>
                    </a:lnTo>
                    <a:lnTo>
                      <a:pt x="2158" y="1278"/>
                    </a:lnTo>
                    <a:lnTo>
                      <a:pt x="2162" y="1280"/>
                    </a:lnTo>
                    <a:lnTo>
                      <a:pt x="2166" y="1282"/>
                    </a:lnTo>
                    <a:lnTo>
                      <a:pt x="2180" y="1280"/>
                    </a:lnTo>
                    <a:lnTo>
                      <a:pt x="2194" y="1274"/>
                    </a:lnTo>
                    <a:lnTo>
                      <a:pt x="2202" y="1274"/>
                    </a:lnTo>
                    <a:lnTo>
                      <a:pt x="2208" y="1276"/>
                    </a:lnTo>
                    <a:lnTo>
                      <a:pt x="2214" y="1278"/>
                    </a:lnTo>
                    <a:lnTo>
                      <a:pt x="2220" y="1284"/>
                    </a:lnTo>
                    <a:lnTo>
                      <a:pt x="2224" y="1290"/>
                    </a:lnTo>
                    <a:lnTo>
                      <a:pt x="2228" y="1294"/>
                    </a:lnTo>
                    <a:lnTo>
                      <a:pt x="2230" y="1306"/>
                    </a:lnTo>
                    <a:lnTo>
                      <a:pt x="2230" y="1320"/>
                    </a:lnTo>
                    <a:lnTo>
                      <a:pt x="2230" y="1332"/>
                    </a:lnTo>
                    <a:lnTo>
                      <a:pt x="2228" y="1348"/>
                    </a:lnTo>
                    <a:lnTo>
                      <a:pt x="2224" y="1362"/>
                    </a:lnTo>
                    <a:lnTo>
                      <a:pt x="2222" y="1366"/>
                    </a:lnTo>
                    <a:lnTo>
                      <a:pt x="2224" y="1368"/>
                    </a:lnTo>
                    <a:lnTo>
                      <a:pt x="2226" y="1370"/>
                    </a:lnTo>
                    <a:lnTo>
                      <a:pt x="2228" y="1370"/>
                    </a:lnTo>
                    <a:lnTo>
                      <a:pt x="2232" y="1370"/>
                    </a:lnTo>
                    <a:lnTo>
                      <a:pt x="2240" y="1370"/>
                    </a:lnTo>
                    <a:lnTo>
                      <a:pt x="2248" y="1366"/>
                    </a:lnTo>
                    <a:lnTo>
                      <a:pt x="2252" y="1364"/>
                    </a:lnTo>
                    <a:lnTo>
                      <a:pt x="2264" y="1356"/>
                    </a:lnTo>
                    <a:lnTo>
                      <a:pt x="2274" y="1346"/>
                    </a:lnTo>
                    <a:lnTo>
                      <a:pt x="2278" y="1340"/>
                    </a:lnTo>
                    <a:lnTo>
                      <a:pt x="2276" y="1334"/>
                    </a:lnTo>
                    <a:lnTo>
                      <a:pt x="2264" y="1308"/>
                    </a:lnTo>
                    <a:lnTo>
                      <a:pt x="2260" y="1296"/>
                    </a:lnTo>
                    <a:lnTo>
                      <a:pt x="2260" y="1284"/>
                    </a:lnTo>
                    <a:lnTo>
                      <a:pt x="2260" y="1280"/>
                    </a:lnTo>
                    <a:lnTo>
                      <a:pt x="2260" y="1268"/>
                    </a:lnTo>
                    <a:lnTo>
                      <a:pt x="2256" y="1256"/>
                    </a:lnTo>
                    <a:lnTo>
                      <a:pt x="2254" y="1250"/>
                    </a:lnTo>
                    <a:lnTo>
                      <a:pt x="2252" y="1244"/>
                    </a:lnTo>
                    <a:lnTo>
                      <a:pt x="2256" y="1238"/>
                    </a:lnTo>
                    <a:lnTo>
                      <a:pt x="2266" y="1228"/>
                    </a:lnTo>
                    <a:lnTo>
                      <a:pt x="2274" y="1220"/>
                    </a:lnTo>
                    <a:lnTo>
                      <a:pt x="2280" y="1216"/>
                    </a:lnTo>
                    <a:lnTo>
                      <a:pt x="2286" y="1214"/>
                    </a:lnTo>
                    <a:lnTo>
                      <a:pt x="2290" y="1216"/>
                    </a:lnTo>
                    <a:lnTo>
                      <a:pt x="2292" y="1218"/>
                    </a:lnTo>
                    <a:lnTo>
                      <a:pt x="2292" y="1222"/>
                    </a:lnTo>
                    <a:lnTo>
                      <a:pt x="2294" y="1224"/>
                    </a:lnTo>
                    <a:lnTo>
                      <a:pt x="2304" y="1224"/>
                    </a:lnTo>
                    <a:lnTo>
                      <a:pt x="2310" y="1222"/>
                    </a:lnTo>
                    <a:lnTo>
                      <a:pt x="2314" y="1218"/>
                    </a:lnTo>
                    <a:lnTo>
                      <a:pt x="2320" y="1216"/>
                    </a:lnTo>
                    <a:lnTo>
                      <a:pt x="2326" y="1218"/>
                    </a:lnTo>
                    <a:lnTo>
                      <a:pt x="2332" y="1220"/>
                    </a:lnTo>
                    <a:lnTo>
                      <a:pt x="2338" y="1222"/>
                    </a:lnTo>
                    <a:lnTo>
                      <a:pt x="2344" y="1218"/>
                    </a:lnTo>
                    <a:lnTo>
                      <a:pt x="2362" y="1200"/>
                    </a:lnTo>
                    <a:lnTo>
                      <a:pt x="2374" y="1188"/>
                    </a:lnTo>
                    <a:lnTo>
                      <a:pt x="2382" y="1180"/>
                    </a:lnTo>
                    <a:lnTo>
                      <a:pt x="2392" y="1168"/>
                    </a:lnTo>
                    <a:lnTo>
                      <a:pt x="2422" y="1132"/>
                    </a:lnTo>
                    <a:lnTo>
                      <a:pt x="2430" y="1118"/>
                    </a:lnTo>
                    <a:lnTo>
                      <a:pt x="2442" y="1094"/>
                    </a:lnTo>
                    <a:lnTo>
                      <a:pt x="2446" y="1086"/>
                    </a:lnTo>
                    <a:lnTo>
                      <a:pt x="2446" y="1078"/>
                    </a:lnTo>
                    <a:lnTo>
                      <a:pt x="2446" y="1056"/>
                    </a:lnTo>
                    <a:lnTo>
                      <a:pt x="2448" y="1040"/>
                    </a:lnTo>
                    <a:lnTo>
                      <a:pt x="2454" y="996"/>
                    </a:lnTo>
                    <a:lnTo>
                      <a:pt x="2456" y="980"/>
                    </a:lnTo>
                    <a:lnTo>
                      <a:pt x="2456" y="978"/>
                    </a:lnTo>
                    <a:lnTo>
                      <a:pt x="2454" y="970"/>
                    </a:lnTo>
                    <a:lnTo>
                      <a:pt x="2450" y="964"/>
                    </a:lnTo>
                    <a:lnTo>
                      <a:pt x="2442" y="956"/>
                    </a:lnTo>
                    <a:lnTo>
                      <a:pt x="2436" y="952"/>
                    </a:lnTo>
                    <a:lnTo>
                      <a:pt x="2430" y="954"/>
                    </a:lnTo>
                    <a:lnTo>
                      <a:pt x="2414" y="964"/>
                    </a:lnTo>
                    <a:lnTo>
                      <a:pt x="2406" y="968"/>
                    </a:lnTo>
                    <a:lnTo>
                      <a:pt x="2400" y="966"/>
                    </a:lnTo>
                    <a:lnTo>
                      <a:pt x="2394" y="964"/>
                    </a:lnTo>
                    <a:lnTo>
                      <a:pt x="2388" y="958"/>
                    </a:lnTo>
                    <a:lnTo>
                      <a:pt x="2384" y="952"/>
                    </a:lnTo>
                    <a:lnTo>
                      <a:pt x="2382" y="948"/>
                    </a:lnTo>
                    <a:lnTo>
                      <a:pt x="2378" y="942"/>
                    </a:lnTo>
                    <a:lnTo>
                      <a:pt x="2372" y="940"/>
                    </a:lnTo>
                    <a:lnTo>
                      <a:pt x="2370" y="938"/>
                    </a:lnTo>
                    <a:lnTo>
                      <a:pt x="2372" y="936"/>
                    </a:lnTo>
                    <a:lnTo>
                      <a:pt x="2384" y="924"/>
                    </a:lnTo>
                    <a:lnTo>
                      <a:pt x="2402" y="906"/>
                    </a:lnTo>
                    <a:lnTo>
                      <a:pt x="2412" y="896"/>
                    </a:lnTo>
                    <a:lnTo>
                      <a:pt x="2420" y="888"/>
                    </a:lnTo>
                    <a:lnTo>
                      <a:pt x="2424" y="882"/>
                    </a:lnTo>
                    <a:lnTo>
                      <a:pt x="2426" y="876"/>
                    </a:lnTo>
                    <a:lnTo>
                      <a:pt x="2428" y="872"/>
                    </a:lnTo>
                    <a:lnTo>
                      <a:pt x="2432" y="866"/>
                    </a:lnTo>
                    <a:lnTo>
                      <a:pt x="2490" y="808"/>
                    </a:lnTo>
                    <a:lnTo>
                      <a:pt x="2496" y="804"/>
                    </a:lnTo>
                    <a:lnTo>
                      <a:pt x="2504" y="802"/>
                    </a:lnTo>
                    <a:lnTo>
                      <a:pt x="2506" y="802"/>
                    </a:lnTo>
                    <a:lnTo>
                      <a:pt x="2522" y="802"/>
                    </a:lnTo>
                    <a:lnTo>
                      <a:pt x="2556" y="802"/>
                    </a:lnTo>
                    <a:lnTo>
                      <a:pt x="2564" y="802"/>
                    </a:lnTo>
                    <a:lnTo>
                      <a:pt x="2570" y="800"/>
                    </a:lnTo>
                    <a:lnTo>
                      <a:pt x="2576" y="796"/>
                    </a:lnTo>
                    <a:lnTo>
                      <a:pt x="2584" y="794"/>
                    </a:lnTo>
                    <a:lnTo>
                      <a:pt x="2590" y="796"/>
                    </a:lnTo>
                    <a:lnTo>
                      <a:pt x="2604" y="800"/>
                    </a:lnTo>
                    <a:lnTo>
                      <a:pt x="2610" y="804"/>
                    </a:lnTo>
                    <a:lnTo>
                      <a:pt x="2612" y="810"/>
                    </a:lnTo>
                    <a:lnTo>
                      <a:pt x="2612" y="814"/>
                    </a:lnTo>
                    <a:lnTo>
                      <a:pt x="2614" y="818"/>
                    </a:lnTo>
                    <a:lnTo>
                      <a:pt x="2614" y="820"/>
                    </a:lnTo>
                    <a:lnTo>
                      <a:pt x="2618" y="820"/>
                    </a:lnTo>
                    <a:lnTo>
                      <a:pt x="2620" y="822"/>
                    </a:lnTo>
                    <a:lnTo>
                      <a:pt x="2654" y="814"/>
                    </a:lnTo>
                    <a:lnTo>
                      <a:pt x="2666" y="812"/>
                    </a:lnTo>
                    <a:lnTo>
                      <a:pt x="2668" y="812"/>
                    </a:lnTo>
                    <a:lnTo>
                      <a:pt x="2666" y="808"/>
                    </a:lnTo>
                    <a:lnTo>
                      <a:pt x="2664" y="802"/>
                    </a:lnTo>
                    <a:lnTo>
                      <a:pt x="2664" y="796"/>
                    </a:lnTo>
                    <a:lnTo>
                      <a:pt x="2668" y="782"/>
                    </a:lnTo>
                    <a:lnTo>
                      <a:pt x="2674" y="766"/>
                    </a:lnTo>
                    <a:lnTo>
                      <a:pt x="2678" y="752"/>
                    </a:lnTo>
                    <a:lnTo>
                      <a:pt x="2682" y="746"/>
                    </a:lnTo>
                    <a:lnTo>
                      <a:pt x="2688" y="740"/>
                    </a:lnTo>
                    <a:lnTo>
                      <a:pt x="2704" y="730"/>
                    </a:lnTo>
                    <a:lnTo>
                      <a:pt x="2710" y="726"/>
                    </a:lnTo>
                    <a:lnTo>
                      <a:pt x="2718" y="726"/>
                    </a:lnTo>
                    <a:lnTo>
                      <a:pt x="2742" y="732"/>
                    </a:lnTo>
                    <a:lnTo>
                      <a:pt x="2748" y="736"/>
                    </a:lnTo>
                    <a:lnTo>
                      <a:pt x="2754" y="742"/>
                    </a:lnTo>
                    <a:lnTo>
                      <a:pt x="2756" y="746"/>
                    </a:lnTo>
                    <a:lnTo>
                      <a:pt x="2758" y="750"/>
                    </a:lnTo>
                    <a:lnTo>
                      <a:pt x="2760" y="750"/>
                    </a:lnTo>
                    <a:lnTo>
                      <a:pt x="2762" y="750"/>
                    </a:lnTo>
                    <a:lnTo>
                      <a:pt x="2764" y="748"/>
                    </a:lnTo>
                    <a:lnTo>
                      <a:pt x="2774" y="740"/>
                    </a:lnTo>
                    <a:lnTo>
                      <a:pt x="2786" y="730"/>
                    </a:lnTo>
                    <a:lnTo>
                      <a:pt x="2812" y="710"/>
                    </a:lnTo>
                    <a:lnTo>
                      <a:pt x="2814" y="708"/>
                    </a:lnTo>
                    <a:lnTo>
                      <a:pt x="2816" y="708"/>
                    </a:lnTo>
                    <a:lnTo>
                      <a:pt x="2818" y="710"/>
                    </a:lnTo>
                    <a:lnTo>
                      <a:pt x="2818" y="714"/>
                    </a:lnTo>
                    <a:lnTo>
                      <a:pt x="2818" y="736"/>
                    </a:lnTo>
                    <a:lnTo>
                      <a:pt x="2816" y="744"/>
                    </a:lnTo>
                    <a:lnTo>
                      <a:pt x="2812" y="750"/>
                    </a:lnTo>
                    <a:lnTo>
                      <a:pt x="2794" y="768"/>
                    </a:lnTo>
                    <a:lnTo>
                      <a:pt x="2782" y="778"/>
                    </a:lnTo>
                    <a:lnTo>
                      <a:pt x="2776" y="780"/>
                    </a:lnTo>
                    <a:lnTo>
                      <a:pt x="2770" y="784"/>
                    </a:lnTo>
                    <a:lnTo>
                      <a:pt x="2764" y="790"/>
                    </a:lnTo>
                    <a:lnTo>
                      <a:pt x="2754" y="806"/>
                    </a:lnTo>
                    <a:lnTo>
                      <a:pt x="2744" y="818"/>
                    </a:lnTo>
                    <a:lnTo>
                      <a:pt x="2736" y="826"/>
                    </a:lnTo>
                    <a:lnTo>
                      <a:pt x="2724" y="838"/>
                    </a:lnTo>
                    <a:lnTo>
                      <a:pt x="2716" y="846"/>
                    </a:lnTo>
                    <a:lnTo>
                      <a:pt x="2710" y="850"/>
                    </a:lnTo>
                    <a:lnTo>
                      <a:pt x="2706" y="852"/>
                    </a:lnTo>
                    <a:lnTo>
                      <a:pt x="2702" y="854"/>
                    </a:lnTo>
                    <a:lnTo>
                      <a:pt x="2698" y="860"/>
                    </a:lnTo>
                    <a:lnTo>
                      <a:pt x="2684" y="904"/>
                    </a:lnTo>
                    <a:lnTo>
                      <a:pt x="2682" y="910"/>
                    </a:lnTo>
                    <a:lnTo>
                      <a:pt x="2682" y="918"/>
                    </a:lnTo>
                    <a:lnTo>
                      <a:pt x="2700" y="1020"/>
                    </a:lnTo>
                    <a:lnTo>
                      <a:pt x="2700" y="1022"/>
                    </a:lnTo>
                    <a:lnTo>
                      <a:pt x="2702" y="1024"/>
                    </a:lnTo>
                    <a:lnTo>
                      <a:pt x="2704" y="1024"/>
                    </a:lnTo>
                    <a:lnTo>
                      <a:pt x="2706" y="1022"/>
                    </a:lnTo>
                    <a:lnTo>
                      <a:pt x="2726" y="996"/>
                    </a:lnTo>
                    <a:lnTo>
                      <a:pt x="2734" y="984"/>
                    </a:lnTo>
                    <a:lnTo>
                      <a:pt x="2744" y="972"/>
                    </a:lnTo>
                    <a:lnTo>
                      <a:pt x="2746" y="966"/>
                    </a:lnTo>
                    <a:lnTo>
                      <a:pt x="2754" y="952"/>
                    </a:lnTo>
                    <a:lnTo>
                      <a:pt x="2756" y="948"/>
                    </a:lnTo>
                    <a:lnTo>
                      <a:pt x="2760" y="940"/>
                    </a:lnTo>
                    <a:lnTo>
                      <a:pt x="2766" y="936"/>
                    </a:lnTo>
                    <a:lnTo>
                      <a:pt x="2772" y="934"/>
                    </a:lnTo>
                    <a:lnTo>
                      <a:pt x="2776" y="928"/>
                    </a:lnTo>
                    <a:lnTo>
                      <a:pt x="2778" y="922"/>
                    </a:lnTo>
                    <a:lnTo>
                      <a:pt x="2778" y="918"/>
                    </a:lnTo>
                    <a:lnTo>
                      <a:pt x="2780" y="912"/>
                    </a:lnTo>
                    <a:lnTo>
                      <a:pt x="2784" y="906"/>
                    </a:lnTo>
                    <a:lnTo>
                      <a:pt x="2788" y="900"/>
                    </a:lnTo>
                    <a:lnTo>
                      <a:pt x="2790" y="894"/>
                    </a:lnTo>
                    <a:lnTo>
                      <a:pt x="2796" y="870"/>
                    </a:lnTo>
                    <a:lnTo>
                      <a:pt x="2798" y="856"/>
                    </a:lnTo>
                    <a:lnTo>
                      <a:pt x="2796" y="854"/>
                    </a:lnTo>
                    <a:lnTo>
                      <a:pt x="2790" y="852"/>
                    </a:lnTo>
                    <a:lnTo>
                      <a:pt x="2786" y="852"/>
                    </a:lnTo>
                    <a:lnTo>
                      <a:pt x="2784" y="852"/>
                    </a:lnTo>
                    <a:lnTo>
                      <a:pt x="2782" y="850"/>
                    </a:lnTo>
                    <a:lnTo>
                      <a:pt x="2782" y="848"/>
                    </a:lnTo>
                    <a:lnTo>
                      <a:pt x="2782" y="844"/>
                    </a:lnTo>
                    <a:lnTo>
                      <a:pt x="2796" y="810"/>
                    </a:lnTo>
                    <a:lnTo>
                      <a:pt x="2798" y="804"/>
                    </a:lnTo>
                    <a:lnTo>
                      <a:pt x="2804" y="798"/>
                    </a:lnTo>
                    <a:lnTo>
                      <a:pt x="2816" y="790"/>
                    </a:lnTo>
                    <a:lnTo>
                      <a:pt x="2820" y="786"/>
                    </a:lnTo>
                    <a:lnTo>
                      <a:pt x="2832" y="784"/>
                    </a:lnTo>
                    <a:lnTo>
                      <a:pt x="2838" y="784"/>
                    </a:lnTo>
                    <a:lnTo>
                      <a:pt x="2842" y="788"/>
                    </a:lnTo>
                    <a:lnTo>
                      <a:pt x="2844" y="790"/>
                    </a:lnTo>
                    <a:lnTo>
                      <a:pt x="2848" y="790"/>
                    </a:lnTo>
                    <a:lnTo>
                      <a:pt x="2854" y="788"/>
                    </a:lnTo>
                    <a:lnTo>
                      <a:pt x="2870" y="770"/>
                    </a:lnTo>
                    <a:lnTo>
                      <a:pt x="2874" y="768"/>
                    </a:lnTo>
                    <a:lnTo>
                      <a:pt x="2876" y="768"/>
                    </a:lnTo>
                    <a:lnTo>
                      <a:pt x="2880" y="768"/>
                    </a:lnTo>
                    <a:lnTo>
                      <a:pt x="2882" y="770"/>
                    </a:lnTo>
                    <a:lnTo>
                      <a:pt x="2900" y="788"/>
                    </a:lnTo>
                    <a:lnTo>
                      <a:pt x="2902" y="790"/>
                    </a:lnTo>
                    <a:lnTo>
                      <a:pt x="2906" y="790"/>
                    </a:lnTo>
                    <a:lnTo>
                      <a:pt x="2908" y="788"/>
                    </a:lnTo>
                    <a:lnTo>
                      <a:pt x="2908" y="786"/>
                    </a:lnTo>
                    <a:lnTo>
                      <a:pt x="2914" y="772"/>
                    </a:lnTo>
                    <a:lnTo>
                      <a:pt x="2918" y="766"/>
                    </a:lnTo>
                    <a:lnTo>
                      <a:pt x="2924" y="764"/>
                    </a:lnTo>
                    <a:lnTo>
                      <a:pt x="2928" y="764"/>
                    </a:lnTo>
                    <a:lnTo>
                      <a:pt x="2934" y="762"/>
                    </a:lnTo>
                    <a:lnTo>
                      <a:pt x="2940" y="758"/>
                    </a:lnTo>
                    <a:lnTo>
                      <a:pt x="2960" y="732"/>
                    </a:lnTo>
                    <a:lnTo>
                      <a:pt x="2966" y="726"/>
                    </a:lnTo>
                    <a:lnTo>
                      <a:pt x="2972" y="722"/>
                    </a:lnTo>
                    <a:lnTo>
                      <a:pt x="2996" y="708"/>
                    </a:lnTo>
                    <a:lnTo>
                      <a:pt x="3004" y="706"/>
                    </a:lnTo>
                    <a:lnTo>
                      <a:pt x="3012" y="706"/>
                    </a:lnTo>
                    <a:lnTo>
                      <a:pt x="3016" y="706"/>
                    </a:lnTo>
                    <a:lnTo>
                      <a:pt x="3024" y="706"/>
                    </a:lnTo>
                    <a:lnTo>
                      <a:pt x="3030" y="708"/>
                    </a:lnTo>
                    <a:lnTo>
                      <a:pt x="3036" y="712"/>
                    </a:lnTo>
                    <a:lnTo>
                      <a:pt x="3042" y="712"/>
                    </a:lnTo>
                    <a:lnTo>
                      <a:pt x="3044" y="710"/>
                    </a:lnTo>
                    <a:lnTo>
                      <a:pt x="3044" y="698"/>
                    </a:lnTo>
                    <a:lnTo>
                      <a:pt x="3044" y="694"/>
                    </a:lnTo>
                    <a:lnTo>
                      <a:pt x="3040" y="678"/>
                    </a:lnTo>
                    <a:lnTo>
                      <a:pt x="3036" y="664"/>
                    </a:lnTo>
                    <a:lnTo>
                      <a:pt x="3032" y="656"/>
                    </a:lnTo>
                    <a:lnTo>
                      <a:pt x="3028" y="650"/>
                    </a:lnTo>
                    <a:lnTo>
                      <a:pt x="3020" y="642"/>
                    </a:lnTo>
                    <a:lnTo>
                      <a:pt x="3018" y="640"/>
                    </a:lnTo>
                    <a:lnTo>
                      <a:pt x="3018" y="638"/>
                    </a:lnTo>
                    <a:lnTo>
                      <a:pt x="3018" y="634"/>
                    </a:lnTo>
                    <a:lnTo>
                      <a:pt x="3022" y="634"/>
                    </a:lnTo>
                    <a:lnTo>
                      <a:pt x="3026" y="630"/>
                    </a:lnTo>
                    <a:lnTo>
                      <a:pt x="3040" y="624"/>
                    </a:lnTo>
                    <a:lnTo>
                      <a:pt x="3046" y="620"/>
                    </a:lnTo>
                    <a:close/>
                    <a:moveTo>
                      <a:pt x="420" y="930"/>
                    </a:moveTo>
                    <a:lnTo>
                      <a:pt x="420" y="930"/>
                    </a:lnTo>
                    <a:lnTo>
                      <a:pt x="414" y="924"/>
                    </a:lnTo>
                    <a:lnTo>
                      <a:pt x="410" y="920"/>
                    </a:lnTo>
                    <a:lnTo>
                      <a:pt x="414" y="924"/>
                    </a:lnTo>
                    <a:lnTo>
                      <a:pt x="420" y="930"/>
                    </a:lnTo>
                    <a:close/>
                    <a:moveTo>
                      <a:pt x="938" y="1244"/>
                    </a:moveTo>
                    <a:lnTo>
                      <a:pt x="938" y="1244"/>
                    </a:lnTo>
                    <a:lnTo>
                      <a:pt x="934" y="1238"/>
                    </a:lnTo>
                    <a:lnTo>
                      <a:pt x="928" y="1236"/>
                    </a:lnTo>
                    <a:lnTo>
                      <a:pt x="924" y="1234"/>
                    </a:lnTo>
                    <a:lnTo>
                      <a:pt x="914" y="1234"/>
                    </a:lnTo>
                    <a:lnTo>
                      <a:pt x="902" y="1238"/>
                    </a:lnTo>
                    <a:lnTo>
                      <a:pt x="896" y="1240"/>
                    </a:lnTo>
                    <a:lnTo>
                      <a:pt x="890" y="1242"/>
                    </a:lnTo>
                    <a:lnTo>
                      <a:pt x="882" y="1244"/>
                    </a:lnTo>
                    <a:lnTo>
                      <a:pt x="878" y="1244"/>
                    </a:lnTo>
                    <a:lnTo>
                      <a:pt x="864" y="1244"/>
                    </a:lnTo>
                    <a:lnTo>
                      <a:pt x="852" y="1240"/>
                    </a:lnTo>
                    <a:lnTo>
                      <a:pt x="848" y="1238"/>
                    </a:lnTo>
                    <a:lnTo>
                      <a:pt x="836" y="1234"/>
                    </a:lnTo>
                    <a:lnTo>
                      <a:pt x="822" y="1234"/>
                    </a:lnTo>
                    <a:lnTo>
                      <a:pt x="800" y="1234"/>
                    </a:lnTo>
                    <a:lnTo>
                      <a:pt x="786" y="1234"/>
                    </a:lnTo>
                    <a:lnTo>
                      <a:pt x="774" y="1234"/>
                    </a:lnTo>
                    <a:lnTo>
                      <a:pt x="770" y="1234"/>
                    </a:lnTo>
                    <a:lnTo>
                      <a:pt x="764" y="1236"/>
                    </a:lnTo>
                    <a:lnTo>
                      <a:pt x="758" y="1238"/>
                    </a:lnTo>
                    <a:lnTo>
                      <a:pt x="746" y="1248"/>
                    </a:lnTo>
                    <a:lnTo>
                      <a:pt x="740" y="1250"/>
                    </a:lnTo>
                    <a:lnTo>
                      <a:pt x="734" y="1250"/>
                    </a:lnTo>
                    <a:lnTo>
                      <a:pt x="728" y="1248"/>
                    </a:lnTo>
                    <a:lnTo>
                      <a:pt x="722" y="1244"/>
                    </a:lnTo>
                    <a:lnTo>
                      <a:pt x="716" y="1240"/>
                    </a:lnTo>
                    <a:lnTo>
                      <a:pt x="702" y="1236"/>
                    </a:lnTo>
                    <a:lnTo>
                      <a:pt x="696" y="1232"/>
                    </a:lnTo>
                    <a:lnTo>
                      <a:pt x="694" y="1226"/>
                    </a:lnTo>
                    <a:lnTo>
                      <a:pt x="694" y="1222"/>
                    </a:lnTo>
                    <a:lnTo>
                      <a:pt x="696" y="1214"/>
                    </a:lnTo>
                    <a:lnTo>
                      <a:pt x="700" y="1208"/>
                    </a:lnTo>
                    <a:lnTo>
                      <a:pt x="708" y="1200"/>
                    </a:lnTo>
                    <a:lnTo>
                      <a:pt x="714" y="1194"/>
                    </a:lnTo>
                    <a:lnTo>
                      <a:pt x="714" y="1186"/>
                    </a:lnTo>
                    <a:lnTo>
                      <a:pt x="714" y="1172"/>
                    </a:lnTo>
                    <a:lnTo>
                      <a:pt x="714" y="1166"/>
                    </a:lnTo>
                    <a:lnTo>
                      <a:pt x="718" y="1160"/>
                    </a:lnTo>
                    <a:lnTo>
                      <a:pt x="724" y="1156"/>
                    </a:lnTo>
                    <a:lnTo>
                      <a:pt x="728" y="1150"/>
                    </a:lnTo>
                    <a:lnTo>
                      <a:pt x="740" y="1142"/>
                    </a:lnTo>
                    <a:lnTo>
                      <a:pt x="746" y="1140"/>
                    </a:lnTo>
                    <a:lnTo>
                      <a:pt x="754" y="1136"/>
                    </a:lnTo>
                    <a:lnTo>
                      <a:pt x="760" y="1136"/>
                    </a:lnTo>
                    <a:lnTo>
                      <a:pt x="764" y="1136"/>
                    </a:lnTo>
                    <a:lnTo>
                      <a:pt x="772" y="1138"/>
                    </a:lnTo>
                    <a:lnTo>
                      <a:pt x="778" y="1140"/>
                    </a:lnTo>
                    <a:lnTo>
                      <a:pt x="780" y="1146"/>
                    </a:lnTo>
                    <a:lnTo>
                      <a:pt x="778" y="1150"/>
                    </a:lnTo>
                    <a:lnTo>
                      <a:pt x="776" y="1152"/>
                    </a:lnTo>
                    <a:lnTo>
                      <a:pt x="776" y="1156"/>
                    </a:lnTo>
                    <a:lnTo>
                      <a:pt x="778" y="1160"/>
                    </a:lnTo>
                    <a:lnTo>
                      <a:pt x="786" y="1170"/>
                    </a:lnTo>
                    <a:lnTo>
                      <a:pt x="792" y="1172"/>
                    </a:lnTo>
                    <a:lnTo>
                      <a:pt x="800" y="1172"/>
                    </a:lnTo>
                    <a:lnTo>
                      <a:pt x="824" y="1158"/>
                    </a:lnTo>
                    <a:lnTo>
                      <a:pt x="832" y="1156"/>
                    </a:lnTo>
                    <a:lnTo>
                      <a:pt x="838" y="1158"/>
                    </a:lnTo>
                    <a:lnTo>
                      <a:pt x="862" y="1164"/>
                    </a:lnTo>
                    <a:lnTo>
                      <a:pt x="870" y="1166"/>
                    </a:lnTo>
                    <a:lnTo>
                      <a:pt x="874" y="1172"/>
                    </a:lnTo>
                    <a:lnTo>
                      <a:pt x="886" y="1188"/>
                    </a:lnTo>
                    <a:lnTo>
                      <a:pt x="888" y="1194"/>
                    </a:lnTo>
                    <a:lnTo>
                      <a:pt x="890" y="1200"/>
                    </a:lnTo>
                    <a:lnTo>
                      <a:pt x="892" y="1204"/>
                    </a:lnTo>
                    <a:lnTo>
                      <a:pt x="894" y="1210"/>
                    </a:lnTo>
                    <a:lnTo>
                      <a:pt x="900" y="1212"/>
                    </a:lnTo>
                    <a:lnTo>
                      <a:pt x="908" y="1214"/>
                    </a:lnTo>
                    <a:lnTo>
                      <a:pt x="912" y="1214"/>
                    </a:lnTo>
                    <a:lnTo>
                      <a:pt x="918" y="1216"/>
                    </a:lnTo>
                    <a:lnTo>
                      <a:pt x="924" y="1218"/>
                    </a:lnTo>
                    <a:lnTo>
                      <a:pt x="932" y="1232"/>
                    </a:lnTo>
                    <a:lnTo>
                      <a:pt x="936" y="1236"/>
                    </a:lnTo>
                    <a:lnTo>
                      <a:pt x="938" y="1244"/>
                    </a:lnTo>
                    <a:close/>
                    <a:moveTo>
                      <a:pt x="1094" y="1156"/>
                    </a:moveTo>
                    <a:lnTo>
                      <a:pt x="1094" y="1156"/>
                    </a:lnTo>
                    <a:lnTo>
                      <a:pt x="1078" y="1156"/>
                    </a:lnTo>
                    <a:lnTo>
                      <a:pt x="1074" y="1156"/>
                    </a:lnTo>
                    <a:lnTo>
                      <a:pt x="1068" y="1156"/>
                    </a:lnTo>
                    <a:lnTo>
                      <a:pt x="1062" y="1160"/>
                    </a:lnTo>
                    <a:lnTo>
                      <a:pt x="1058" y="1166"/>
                    </a:lnTo>
                    <a:lnTo>
                      <a:pt x="1058" y="1172"/>
                    </a:lnTo>
                    <a:lnTo>
                      <a:pt x="1064" y="1196"/>
                    </a:lnTo>
                    <a:lnTo>
                      <a:pt x="1068" y="1204"/>
                    </a:lnTo>
                    <a:lnTo>
                      <a:pt x="1072" y="1210"/>
                    </a:lnTo>
                    <a:lnTo>
                      <a:pt x="1080" y="1218"/>
                    </a:lnTo>
                    <a:lnTo>
                      <a:pt x="1084" y="1224"/>
                    </a:lnTo>
                    <a:lnTo>
                      <a:pt x="1086" y="1232"/>
                    </a:lnTo>
                    <a:lnTo>
                      <a:pt x="1086" y="1256"/>
                    </a:lnTo>
                    <a:lnTo>
                      <a:pt x="1086" y="1264"/>
                    </a:lnTo>
                    <a:lnTo>
                      <a:pt x="1080" y="1266"/>
                    </a:lnTo>
                    <a:lnTo>
                      <a:pt x="1020" y="1278"/>
                    </a:lnTo>
                    <a:lnTo>
                      <a:pt x="1014" y="1278"/>
                    </a:lnTo>
                    <a:lnTo>
                      <a:pt x="1010" y="1276"/>
                    </a:lnTo>
                    <a:lnTo>
                      <a:pt x="1006" y="1274"/>
                    </a:lnTo>
                    <a:lnTo>
                      <a:pt x="1002" y="1278"/>
                    </a:lnTo>
                    <a:lnTo>
                      <a:pt x="998" y="1280"/>
                    </a:lnTo>
                    <a:lnTo>
                      <a:pt x="990" y="1282"/>
                    </a:lnTo>
                    <a:lnTo>
                      <a:pt x="982" y="1284"/>
                    </a:lnTo>
                    <a:lnTo>
                      <a:pt x="976" y="1284"/>
                    </a:lnTo>
                    <a:lnTo>
                      <a:pt x="972" y="1284"/>
                    </a:lnTo>
                    <a:lnTo>
                      <a:pt x="962" y="1278"/>
                    </a:lnTo>
                    <a:lnTo>
                      <a:pt x="958" y="1272"/>
                    </a:lnTo>
                    <a:lnTo>
                      <a:pt x="954" y="1268"/>
                    </a:lnTo>
                    <a:lnTo>
                      <a:pt x="954" y="1266"/>
                    </a:lnTo>
                    <a:lnTo>
                      <a:pt x="954" y="1264"/>
                    </a:lnTo>
                    <a:lnTo>
                      <a:pt x="960" y="1264"/>
                    </a:lnTo>
                    <a:lnTo>
                      <a:pt x="968" y="1262"/>
                    </a:lnTo>
                    <a:lnTo>
                      <a:pt x="976" y="1260"/>
                    </a:lnTo>
                    <a:lnTo>
                      <a:pt x="980" y="1256"/>
                    </a:lnTo>
                    <a:lnTo>
                      <a:pt x="986" y="1256"/>
                    </a:lnTo>
                    <a:lnTo>
                      <a:pt x="992" y="1258"/>
                    </a:lnTo>
                    <a:lnTo>
                      <a:pt x="996" y="1264"/>
                    </a:lnTo>
                    <a:lnTo>
                      <a:pt x="998" y="1268"/>
                    </a:lnTo>
                    <a:lnTo>
                      <a:pt x="998" y="1270"/>
                    </a:lnTo>
                    <a:lnTo>
                      <a:pt x="1002" y="1266"/>
                    </a:lnTo>
                    <a:lnTo>
                      <a:pt x="1004" y="1260"/>
                    </a:lnTo>
                    <a:lnTo>
                      <a:pt x="1012" y="1248"/>
                    </a:lnTo>
                    <a:lnTo>
                      <a:pt x="1022" y="1240"/>
                    </a:lnTo>
                    <a:lnTo>
                      <a:pt x="1024" y="1234"/>
                    </a:lnTo>
                    <a:lnTo>
                      <a:pt x="1024" y="1226"/>
                    </a:lnTo>
                    <a:lnTo>
                      <a:pt x="1010" y="1202"/>
                    </a:lnTo>
                    <a:lnTo>
                      <a:pt x="1002" y="1188"/>
                    </a:lnTo>
                    <a:lnTo>
                      <a:pt x="974" y="1152"/>
                    </a:lnTo>
                    <a:lnTo>
                      <a:pt x="970" y="1146"/>
                    </a:lnTo>
                    <a:lnTo>
                      <a:pt x="972" y="1138"/>
                    </a:lnTo>
                    <a:lnTo>
                      <a:pt x="984" y="1122"/>
                    </a:lnTo>
                    <a:lnTo>
                      <a:pt x="988" y="1118"/>
                    </a:lnTo>
                    <a:lnTo>
                      <a:pt x="994" y="1112"/>
                    </a:lnTo>
                    <a:lnTo>
                      <a:pt x="1000" y="1110"/>
                    </a:lnTo>
                    <a:lnTo>
                      <a:pt x="1006" y="1108"/>
                    </a:lnTo>
                    <a:lnTo>
                      <a:pt x="1012" y="1112"/>
                    </a:lnTo>
                    <a:lnTo>
                      <a:pt x="1018" y="1114"/>
                    </a:lnTo>
                    <a:lnTo>
                      <a:pt x="1026" y="1116"/>
                    </a:lnTo>
                    <a:lnTo>
                      <a:pt x="1048" y="1116"/>
                    </a:lnTo>
                    <a:lnTo>
                      <a:pt x="1064" y="1116"/>
                    </a:lnTo>
                    <a:lnTo>
                      <a:pt x="1078" y="1116"/>
                    </a:lnTo>
                    <a:lnTo>
                      <a:pt x="1084" y="1118"/>
                    </a:lnTo>
                    <a:lnTo>
                      <a:pt x="1090" y="1122"/>
                    </a:lnTo>
                    <a:lnTo>
                      <a:pt x="1110" y="1148"/>
                    </a:lnTo>
                    <a:lnTo>
                      <a:pt x="1112" y="1152"/>
                    </a:lnTo>
                    <a:lnTo>
                      <a:pt x="1112" y="1154"/>
                    </a:lnTo>
                    <a:lnTo>
                      <a:pt x="1110" y="1154"/>
                    </a:lnTo>
                    <a:lnTo>
                      <a:pt x="1108" y="1156"/>
                    </a:lnTo>
                    <a:lnTo>
                      <a:pt x="1094" y="1156"/>
                    </a:lnTo>
                    <a:close/>
                    <a:moveTo>
                      <a:pt x="1098" y="350"/>
                    </a:moveTo>
                    <a:lnTo>
                      <a:pt x="1098" y="350"/>
                    </a:lnTo>
                    <a:lnTo>
                      <a:pt x="1102" y="354"/>
                    </a:lnTo>
                    <a:lnTo>
                      <a:pt x="1106" y="358"/>
                    </a:lnTo>
                    <a:lnTo>
                      <a:pt x="1108" y="362"/>
                    </a:lnTo>
                    <a:lnTo>
                      <a:pt x="1112" y="366"/>
                    </a:lnTo>
                    <a:lnTo>
                      <a:pt x="1118" y="368"/>
                    </a:lnTo>
                    <a:lnTo>
                      <a:pt x="1124" y="372"/>
                    </a:lnTo>
                    <a:lnTo>
                      <a:pt x="1132" y="372"/>
                    </a:lnTo>
                    <a:lnTo>
                      <a:pt x="1156" y="372"/>
                    </a:lnTo>
                    <a:lnTo>
                      <a:pt x="1158" y="372"/>
                    </a:lnTo>
                    <a:lnTo>
                      <a:pt x="1160" y="370"/>
                    </a:lnTo>
                    <a:lnTo>
                      <a:pt x="1160" y="368"/>
                    </a:lnTo>
                    <a:lnTo>
                      <a:pt x="1158" y="366"/>
                    </a:lnTo>
                    <a:lnTo>
                      <a:pt x="1150" y="358"/>
                    </a:lnTo>
                    <a:lnTo>
                      <a:pt x="1146" y="352"/>
                    </a:lnTo>
                    <a:lnTo>
                      <a:pt x="1142" y="346"/>
                    </a:lnTo>
                    <a:lnTo>
                      <a:pt x="1128" y="302"/>
                    </a:lnTo>
                    <a:lnTo>
                      <a:pt x="1126" y="294"/>
                    </a:lnTo>
                    <a:lnTo>
                      <a:pt x="1128" y="286"/>
                    </a:lnTo>
                    <a:lnTo>
                      <a:pt x="1140" y="262"/>
                    </a:lnTo>
                    <a:lnTo>
                      <a:pt x="1148" y="248"/>
                    </a:lnTo>
                    <a:lnTo>
                      <a:pt x="1180" y="184"/>
                    </a:lnTo>
                    <a:lnTo>
                      <a:pt x="1184" y="178"/>
                    </a:lnTo>
                    <a:lnTo>
                      <a:pt x="1190" y="172"/>
                    </a:lnTo>
                    <a:lnTo>
                      <a:pt x="1216" y="152"/>
                    </a:lnTo>
                    <a:lnTo>
                      <a:pt x="1226" y="140"/>
                    </a:lnTo>
                    <a:lnTo>
                      <a:pt x="1238" y="124"/>
                    </a:lnTo>
                    <a:lnTo>
                      <a:pt x="1244" y="120"/>
                    </a:lnTo>
                    <a:lnTo>
                      <a:pt x="1250" y="116"/>
                    </a:lnTo>
                    <a:lnTo>
                      <a:pt x="1264" y="110"/>
                    </a:lnTo>
                    <a:lnTo>
                      <a:pt x="1278" y="104"/>
                    </a:lnTo>
                    <a:lnTo>
                      <a:pt x="1294" y="94"/>
                    </a:lnTo>
                    <a:lnTo>
                      <a:pt x="1306" y="84"/>
                    </a:lnTo>
                    <a:lnTo>
                      <a:pt x="1334" y="56"/>
                    </a:lnTo>
                    <a:lnTo>
                      <a:pt x="1338" y="50"/>
                    </a:lnTo>
                    <a:lnTo>
                      <a:pt x="1336" y="42"/>
                    </a:lnTo>
                    <a:lnTo>
                      <a:pt x="1334" y="38"/>
                    </a:lnTo>
                    <a:lnTo>
                      <a:pt x="1328" y="32"/>
                    </a:lnTo>
                    <a:lnTo>
                      <a:pt x="1322" y="30"/>
                    </a:lnTo>
                    <a:lnTo>
                      <a:pt x="1308" y="30"/>
                    </a:lnTo>
                    <a:lnTo>
                      <a:pt x="1302" y="32"/>
                    </a:lnTo>
                    <a:lnTo>
                      <a:pt x="1296" y="36"/>
                    </a:lnTo>
                    <a:lnTo>
                      <a:pt x="1286" y="44"/>
                    </a:lnTo>
                    <a:lnTo>
                      <a:pt x="1276" y="54"/>
                    </a:lnTo>
                    <a:lnTo>
                      <a:pt x="1270" y="58"/>
                    </a:lnTo>
                    <a:lnTo>
                      <a:pt x="1264" y="62"/>
                    </a:lnTo>
                    <a:lnTo>
                      <a:pt x="1250" y="66"/>
                    </a:lnTo>
                    <a:lnTo>
                      <a:pt x="1234" y="70"/>
                    </a:lnTo>
                    <a:lnTo>
                      <a:pt x="1220" y="70"/>
                    </a:lnTo>
                    <a:lnTo>
                      <a:pt x="1214" y="70"/>
                    </a:lnTo>
                    <a:lnTo>
                      <a:pt x="1208" y="74"/>
                    </a:lnTo>
                    <a:lnTo>
                      <a:pt x="1198" y="84"/>
                    </a:lnTo>
                    <a:lnTo>
                      <a:pt x="1188" y="94"/>
                    </a:lnTo>
                    <a:lnTo>
                      <a:pt x="1160" y="122"/>
                    </a:lnTo>
                    <a:lnTo>
                      <a:pt x="1146" y="132"/>
                    </a:lnTo>
                    <a:lnTo>
                      <a:pt x="1142" y="134"/>
                    </a:lnTo>
                    <a:lnTo>
                      <a:pt x="1136" y="140"/>
                    </a:lnTo>
                    <a:lnTo>
                      <a:pt x="1134" y="146"/>
                    </a:lnTo>
                    <a:lnTo>
                      <a:pt x="1134" y="160"/>
                    </a:lnTo>
                    <a:lnTo>
                      <a:pt x="1132" y="166"/>
                    </a:lnTo>
                    <a:lnTo>
                      <a:pt x="1128" y="170"/>
                    </a:lnTo>
                    <a:lnTo>
                      <a:pt x="1122" y="174"/>
                    </a:lnTo>
                    <a:lnTo>
                      <a:pt x="1116" y="178"/>
                    </a:lnTo>
                    <a:lnTo>
                      <a:pt x="1110" y="184"/>
                    </a:lnTo>
                    <a:lnTo>
                      <a:pt x="1100" y="200"/>
                    </a:lnTo>
                    <a:lnTo>
                      <a:pt x="1096" y="206"/>
                    </a:lnTo>
                    <a:lnTo>
                      <a:pt x="1096" y="214"/>
                    </a:lnTo>
                    <a:lnTo>
                      <a:pt x="1096" y="218"/>
                    </a:lnTo>
                    <a:lnTo>
                      <a:pt x="1094" y="226"/>
                    </a:lnTo>
                    <a:lnTo>
                      <a:pt x="1092" y="232"/>
                    </a:lnTo>
                    <a:lnTo>
                      <a:pt x="1090" y="238"/>
                    </a:lnTo>
                    <a:lnTo>
                      <a:pt x="1082" y="252"/>
                    </a:lnTo>
                    <a:lnTo>
                      <a:pt x="1080" y="258"/>
                    </a:lnTo>
                    <a:lnTo>
                      <a:pt x="1076" y="266"/>
                    </a:lnTo>
                    <a:lnTo>
                      <a:pt x="1076" y="272"/>
                    </a:lnTo>
                    <a:lnTo>
                      <a:pt x="1076" y="286"/>
                    </a:lnTo>
                    <a:lnTo>
                      <a:pt x="1074" y="294"/>
                    </a:lnTo>
                    <a:lnTo>
                      <a:pt x="1072" y="302"/>
                    </a:lnTo>
                    <a:lnTo>
                      <a:pt x="1070" y="306"/>
                    </a:lnTo>
                    <a:lnTo>
                      <a:pt x="1068" y="314"/>
                    </a:lnTo>
                    <a:lnTo>
                      <a:pt x="1068" y="322"/>
                    </a:lnTo>
                    <a:lnTo>
                      <a:pt x="1074" y="336"/>
                    </a:lnTo>
                    <a:lnTo>
                      <a:pt x="1078" y="342"/>
                    </a:lnTo>
                    <a:lnTo>
                      <a:pt x="1084" y="346"/>
                    </a:lnTo>
                    <a:lnTo>
                      <a:pt x="1098" y="350"/>
                    </a:lnTo>
                    <a:close/>
                    <a:moveTo>
                      <a:pt x="148" y="1002"/>
                    </a:moveTo>
                    <a:lnTo>
                      <a:pt x="148" y="1002"/>
                    </a:lnTo>
                    <a:lnTo>
                      <a:pt x="162" y="994"/>
                    </a:lnTo>
                    <a:lnTo>
                      <a:pt x="168" y="992"/>
                    </a:lnTo>
                    <a:lnTo>
                      <a:pt x="172" y="988"/>
                    </a:lnTo>
                    <a:lnTo>
                      <a:pt x="174" y="980"/>
                    </a:lnTo>
                    <a:lnTo>
                      <a:pt x="174" y="978"/>
                    </a:lnTo>
                    <a:lnTo>
                      <a:pt x="174" y="962"/>
                    </a:lnTo>
                    <a:lnTo>
                      <a:pt x="174" y="958"/>
                    </a:lnTo>
                    <a:lnTo>
                      <a:pt x="176" y="950"/>
                    </a:lnTo>
                    <a:lnTo>
                      <a:pt x="180" y="944"/>
                    </a:lnTo>
                    <a:lnTo>
                      <a:pt x="182" y="940"/>
                    </a:lnTo>
                    <a:lnTo>
                      <a:pt x="180" y="936"/>
                    </a:lnTo>
                    <a:lnTo>
                      <a:pt x="176" y="930"/>
                    </a:lnTo>
                    <a:lnTo>
                      <a:pt x="174" y="926"/>
                    </a:lnTo>
                    <a:lnTo>
                      <a:pt x="172" y="922"/>
                    </a:lnTo>
                    <a:lnTo>
                      <a:pt x="170" y="920"/>
                    </a:lnTo>
                    <a:lnTo>
                      <a:pt x="164" y="920"/>
                    </a:lnTo>
                    <a:lnTo>
                      <a:pt x="160" y="916"/>
                    </a:lnTo>
                    <a:lnTo>
                      <a:pt x="158" y="914"/>
                    </a:lnTo>
                    <a:lnTo>
                      <a:pt x="154" y="914"/>
                    </a:lnTo>
                    <a:lnTo>
                      <a:pt x="148" y="916"/>
                    </a:lnTo>
                    <a:lnTo>
                      <a:pt x="140" y="924"/>
                    </a:lnTo>
                    <a:lnTo>
                      <a:pt x="136" y="930"/>
                    </a:lnTo>
                    <a:lnTo>
                      <a:pt x="134" y="936"/>
                    </a:lnTo>
                    <a:lnTo>
                      <a:pt x="132" y="938"/>
                    </a:lnTo>
                    <a:lnTo>
                      <a:pt x="126" y="940"/>
                    </a:lnTo>
                    <a:lnTo>
                      <a:pt x="124" y="940"/>
                    </a:lnTo>
                    <a:lnTo>
                      <a:pt x="120" y="940"/>
                    </a:lnTo>
                    <a:lnTo>
                      <a:pt x="118" y="942"/>
                    </a:lnTo>
                    <a:lnTo>
                      <a:pt x="118" y="944"/>
                    </a:lnTo>
                    <a:lnTo>
                      <a:pt x="118" y="948"/>
                    </a:lnTo>
                    <a:lnTo>
                      <a:pt x="122" y="952"/>
                    </a:lnTo>
                    <a:lnTo>
                      <a:pt x="122" y="958"/>
                    </a:lnTo>
                    <a:lnTo>
                      <a:pt x="120" y="960"/>
                    </a:lnTo>
                    <a:lnTo>
                      <a:pt x="118" y="960"/>
                    </a:lnTo>
                    <a:lnTo>
                      <a:pt x="120" y="964"/>
                    </a:lnTo>
                    <a:lnTo>
                      <a:pt x="124" y="970"/>
                    </a:lnTo>
                    <a:lnTo>
                      <a:pt x="124" y="974"/>
                    </a:lnTo>
                    <a:lnTo>
                      <a:pt x="124" y="978"/>
                    </a:lnTo>
                    <a:lnTo>
                      <a:pt x="120" y="984"/>
                    </a:lnTo>
                    <a:lnTo>
                      <a:pt x="116" y="988"/>
                    </a:lnTo>
                    <a:lnTo>
                      <a:pt x="116" y="994"/>
                    </a:lnTo>
                    <a:lnTo>
                      <a:pt x="116" y="1004"/>
                    </a:lnTo>
                    <a:lnTo>
                      <a:pt x="116" y="1008"/>
                    </a:lnTo>
                    <a:lnTo>
                      <a:pt x="120" y="1012"/>
                    </a:lnTo>
                    <a:lnTo>
                      <a:pt x="126" y="1016"/>
                    </a:lnTo>
                    <a:lnTo>
                      <a:pt x="132" y="1014"/>
                    </a:lnTo>
                    <a:lnTo>
                      <a:pt x="148" y="1002"/>
                    </a:lnTo>
                    <a:close/>
                    <a:moveTo>
                      <a:pt x="1506" y="1812"/>
                    </a:moveTo>
                    <a:lnTo>
                      <a:pt x="1506" y="1812"/>
                    </a:lnTo>
                    <a:lnTo>
                      <a:pt x="1506" y="1828"/>
                    </a:lnTo>
                    <a:lnTo>
                      <a:pt x="1506" y="1832"/>
                    </a:lnTo>
                    <a:lnTo>
                      <a:pt x="1508" y="1836"/>
                    </a:lnTo>
                    <a:lnTo>
                      <a:pt x="1510" y="1838"/>
                    </a:lnTo>
                    <a:lnTo>
                      <a:pt x="1512" y="1840"/>
                    </a:lnTo>
                    <a:lnTo>
                      <a:pt x="1514" y="1840"/>
                    </a:lnTo>
                    <a:lnTo>
                      <a:pt x="1518" y="1840"/>
                    </a:lnTo>
                    <a:lnTo>
                      <a:pt x="1524" y="1838"/>
                    </a:lnTo>
                    <a:lnTo>
                      <a:pt x="1530" y="1834"/>
                    </a:lnTo>
                    <a:lnTo>
                      <a:pt x="1532" y="1828"/>
                    </a:lnTo>
                    <a:lnTo>
                      <a:pt x="1532" y="1822"/>
                    </a:lnTo>
                    <a:lnTo>
                      <a:pt x="1530" y="1816"/>
                    </a:lnTo>
                    <a:lnTo>
                      <a:pt x="1514" y="1806"/>
                    </a:lnTo>
                    <a:lnTo>
                      <a:pt x="1510" y="1804"/>
                    </a:lnTo>
                    <a:lnTo>
                      <a:pt x="1508" y="1804"/>
                    </a:lnTo>
                    <a:lnTo>
                      <a:pt x="1508" y="1806"/>
                    </a:lnTo>
                    <a:lnTo>
                      <a:pt x="1506" y="1808"/>
                    </a:lnTo>
                    <a:lnTo>
                      <a:pt x="1506" y="1812"/>
                    </a:lnTo>
                    <a:close/>
                    <a:moveTo>
                      <a:pt x="1910" y="1994"/>
                    </a:moveTo>
                    <a:lnTo>
                      <a:pt x="1910" y="1994"/>
                    </a:lnTo>
                    <a:lnTo>
                      <a:pt x="1904" y="1980"/>
                    </a:lnTo>
                    <a:lnTo>
                      <a:pt x="1892" y="1964"/>
                    </a:lnTo>
                    <a:lnTo>
                      <a:pt x="1884" y="1952"/>
                    </a:lnTo>
                    <a:lnTo>
                      <a:pt x="1872" y="1942"/>
                    </a:lnTo>
                    <a:lnTo>
                      <a:pt x="1846" y="1914"/>
                    </a:lnTo>
                    <a:lnTo>
                      <a:pt x="1832" y="1904"/>
                    </a:lnTo>
                    <a:lnTo>
                      <a:pt x="1826" y="1902"/>
                    </a:lnTo>
                    <a:lnTo>
                      <a:pt x="1812" y="1896"/>
                    </a:lnTo>
                    <a:lnTo>
                      <a:pt x="1808" y="1892"/>
                    </a:lnTo>
                    <a:lnTo>
                      <a:pt x="1800" y="1888"/>
                    </a:lnTo>
                    <a:lnTo>
                      <a:pt x="1796" y="1882"/>
                    </a:lnTo>
                    <a:lnTo>
                      <a:pt x="1784" y="1866"/>
                    </a:lnTo>
                    <a:lnTo>
                      <a:pt x="1780" y="1862"/>
                    </a:lnTo>
                    <a:lnTo>
                      <a:pt x="1772" y="1860"/>
                    </a:lnTo>
                    <a:lnTo>
                      <a:pt x="1768" y="1860"/>
                    </a:lnTo>
                    <a:lnTo>
                      <a:pt x="1766" y="1860"/>
                    </a:lnTo>
                    <a:lnTo>
                      <a:pt x="1764" y="1862"/>
                    </a:lnTo>
                    <a:lnTo>
                      <a:pt x="1762" y="1864"/>
                    </a:lnTo>
                    <a:lnTo>
                      <a:pt x="1762" y="1868"/>
                    </a:lnTo>
                    <a:lnTo>
                      <a:pt x="1768" y="1890"/>
                    </a:lnTo>
                    <a:lnTo>
                      <a:pt x="1772" y="1898"/>
                    </a:lnTo>
                    <a:lnTo>
                      <a:pt x="1776" y="1904"/>
                    </a:lnTo>
                    <a:lnTo>
                      <a:pt x="1784" y="1912"/>
                    </a:lnTo>
                    <a:lnTo>
                      <a:pt x="1796" y="1924"/>
                    </a:lnTo>
                    <a:lnTo>
                      <a:pt x="1804" y="1932"/>
                    </a:lnTo>
                    <a:lnTo>
                      <a:pt x="1814" y="1942"/>
                    </a:lnTo>
                    <a:lnTo>
                      <a:pt x="1824" y="1956"/>
                    </a:lnTo>
                    <a:lnTo>
                      <a:pt x="1836" y="1980"/>
                    </a:lnTo>
                    <a:lnTo>
                      <a:pt x="1840" y="1986"/>
                    </a:lnTo>
                    <a:lnTo>
                      <a:pt x="1846" y="1992"/>
                    </a:lnTo>
                    <a:lnTo>
                      <a:pt x="1862" y="2002"/>
                    </a:lnTo>
                    <a:lnTo>
                      <a:pt x="1876" y="2012"/>
                    </a:lnTo>
                    <a:lnTo>
                      <a:pt x="1892" y="2022"/>
                    </a:lnTo>
                    <a:lnTo>
                      <a:pt x="1898" y="2024"/>
                    </a:lnTo>
                    <a:lnTo>
                      <a:pt x="1906" y="2022"/>
                    </a:lnTo>
                    <a:lnTo>
                      <a:pt x="1910" y="2020"/>
                    </a:lnTo>
                    <a:lnTo>
                      <a:pt x="1916" y="2016"/>
                    </a:lnTo>
                    <a:lnTo>
                      <a:pt x="1916" y="2008"/>
                    </a:lnTo>
                    <a:lnTo>
                      <a:pt x="1910" y="1994"/>
                    </a:lnTo>
                    <a:close/>
                    <a:moveTo>
                      <a:pt x="1004" y="2148"/>
                    </a:moveTo>
                    <a:lnTo>
                      <a:pt x="1004" y="2148"/>
                    </a:lnTo>
                    <a:lnTo>
                      <a:pt x="998" y="2154"/>
                    </a:lnTo>
                    <a:lnTo>
                      <a:pt x="994" y="2160"/>
                    </a:lnTo>
                    <a:lnTo>
                      <a:pt x="982" y="2176"/>
                    </a:lnTo>
                    <a:lnTo>
                      <a:pt x="978" y="2182"/>
                    </a:lnTo>
                    <a:lnTo>
                      <a:pt x="970" y="2186"/>
                    </a:lnTo>
                    <a:lnTo>
                      <a:pt x="966" y="2188"/>
                    </a:lnTo>
                    <a:lnTo>
                      <a:pt x="954" y="2198"/>
                    </a:lnTo>
                    <a:lnTo>
                      <a:pt x="950" y="2202"/>
                    </a:lnTo>
                    <a:lnTo>
                      <a:pt x="950" y="2210"/>
                    </a:lnTo>
                    <a:lnTo>
                      <a:pt x="956" y="2234"/>
                    </a:lnTo>
                    <a:lnTo>
                      <a:pt x="958" y="2242"/>
                    </a:lnTo>
                    <a:lnTo>
                      <a:pt x="956" y="2248"/>
                    </a:lnTo>
                    <a:lnTo>
                      <a:pt x="952" y="2264"/>
                    </a:lnTo>
                    <a:lnTo>
                      <a:pt x="946" y="2278"/>
                    </a:lnTo>
                    <a:lnTo>
                      <a:pt x="942" y="2284"/>
                    </a:lnTo>
                    <a:lnTo>
                      <a:pt x="940" y="2290"/>
                    </a:lnTo>
                    <a:lnTo>
                      <a:pt x="938" y="2298"/>
                    </a:lnTo>
                    <a:lnTo>
                      <a:pt x="938" y="2302"/>
                    </a:lnTo>
                    <a:lnTo>
                      <a:pt x="938" y="2318"/>
                    </a:lnTo>
                    <a:lnTo>
                      <a:pt x="938" y="2322"/>
                    </a:lnTo>
                    <a:lnTo>
                      <a:pt x="940" y="2328"/>
                    </a:lnTo>
                    <a:lnTo>
                      <a:pt x="944" y="2336"/>
                    </a:lnTo>
                    <a:lnTo>
                      <a:pt x="952" y="2344"/>
                    </a:lnTo>
                    <a:lnTo>
                      <a:pt x="958" y="2346"/>
                    </a:lnTo>
                    <a:lnTo>
                      <a:pt x="966" y="2346"/>
                    </a:lnTo>
                    <a:lnTo>
                      <a:pt x="970" y="2342"/>
                    </a:lnTo>
                    <a:lnTo>
                      <a:pt x="978" y="2340"/>
                    </a:lnTo>
                    <a:lnTo>
                      <a:pt x="986" y="2340"/>
                    </a:lnTo>
                    <a:lnTo>
                      <a:pt x="990" y="2340"/>
                    </a:lnTo>
                    <a:lnTo>
                      <a:pt x="996" y="2338"/>
                    </a:lnTo>
                    <a:lnTo>
                      <a:pt x="1000" y="2332"/>
                    </a:lnTo>
                    <a:lnTo>
                      <a:pt x="1034" y="2210"/>
                    </a:lnTo>
                    <a:lnTo>
                      <a:pt x="1036" y="2194"/>
                    </a:lnTo>
                    <a:lnTo>
                      <a:pt x="1036" y="2190"/>
                    </a:lnTo>
                    <a:lnTo>
                      <a:pt x="1036" y="2174"/>
                    </a:lnTo>
                    <a:lnTo>
                      <a:pt x="1036" y="2160"/>
                    </a:lnTo>
                    <a:lnTo>
                      <a:pt x="1036" y="2154"/>
                    </a:lnTo>
                    <a:lnTo>
                      <a:pt x="1034" y="2146"/>
                    </a:lnTo>
                    <a:lnTo>
                      <a:pt x="1030" y="2140"/>
                    </a:lnTo>
                    <a:lnTo>
                      <a:pt x="1028" y="2138"/>
                    </a:lnTo>
                    <a:lnTo>
                      <a:pt x="1026" y="2136"/>
                    </a:lnTo>
                    <a:lnTo>
                      <a:pt x="1024" y="2136"/>
                    </a:lnTo>
                    <a:lnTo>
                      <a:pt x="1020" y="2138"/>
                    </a:lnTo>
                    <a:lnTo>
                      <a:pt x="1004" y="2148"/>
                    </a:lnTo>
                    <a:close/>
                    <a:moveTo>
                      <a:pt x="184" y="906"/>
                    </a:moveTo>
                    <a:lnTo>
                      <a:pt x="184" y="906"/>
                    </a:lnTo>
                    <a:lnTo>
                      <a:pt x="186" y="902"/>
                    </a:lnTo>
                    <a:lnTo>
                      <a:pt x="188" y="900"/>
                    </a:lnTo>
                    <a:lnTo>
                      <a:pt x="192" y="902"/>
                    </a:lnTo>
                    <a:lnTo>
                      <a:pt x="194" y="908"/>
                    </a:lnTo>
                    <a:lnTo>
                      <a:pt x="194" y="912"/>
                    </a:lnTo>
                    <a:lnTo>
                      <a:pt x="194" y="926"/>
                    </a:lnTo>
                    <a:lnTo>
                      <a:pt x="194" y="928"/>
                    </a:lnTo>
                    <a:lnTo>
                      <a:pt x="198" y="930"/>
                    </a:lnTo>
                    <a:lnTo>
                      <a:pt x="208" y="930"/>
                    </a:lnTo>
                    <a:lnTo>
                      <a:pt x="212" y="932"/>
                    </a:lnTo>
                    <a:lnTo>
                      <a:pt x="218" y="934"/>
                    </a:lnTo>
                    <a:lnTo>
                      <a:pt x="222" y="940"/>
                    </a:lnTo>
                    <a:lnTo>
                      <a:pt x="222" y="944"/>
                    </a:lnTo>
                    <a:lnTo>
                      <a:pt x="222" y="954"/>
                    </a:lnTo>
                    <a:lnTo>
                      <a:pt x="220" y="960"/>
                    </a:lnTo>
                    <a:lnTo>
                      <a:pt x="216" y="964"/>
                    </a:lnTo>
                    <a:lnTo>
                      <a:pt x="210" y="966"/>
                    </a:lnTo>
                    <a:lnTo>
                      <a:pt x="198" y="974"/>
                    </a:lnTo>
                    <a:lnTo>
                      <a:pt x="196" y="978"/>
                    </a:lnTo>
                    <a:lnTo>
                      <a:pt x="198" y="980"/>
                    </a:lnTo>
                    <a:lnTo>
                      <a:pt x="202" y="980"/>
                    </a:lnTo>
                    <a:lnTo>
                      <a:pt x="204" y="984"/>
                    </a:lnTo>
                    <a:lnTo>
                      <a:pt x="202" y="988"/>
                    </a:lnTo>
                    <a:lnTo>
                      <a:pt x="198" y="994"/>
                    </a:lnTo>
                    <a:lnTo>
                      <a:pt x="194" y="998"/>
                    </a:lnTo>
                    <a:lnTo>
                      <a:pt x="194" y="1004"/>
                    </a:lnTo>
                    <a:lnTo>
                      <a:pt x="194" y="1008"/>
                    </a:lnTo>
                    <a:lnTo>
                      <a:pt x="198" y="1008"/>
                    </a:lnTo>
                    <a:lnTo>
                      <a:pt x="208" y="1008"/>
                    </a:lnTo>
                    <a:lnTo>
                      <a:pt x="210" y="1010"/>
                    </a:lnTo>
                    <a:lnTo>
                      <a:pt x="210" y="1016"/>
                    </a:lnTo>
                    <a:lnTo>
                      <a:pt x="206" y="1020"/>
                    </a:lnTo>
                    <a:lnTo>
                      <a:pt x="202" y="1028"/>
                    </a:lnTo>
                    <a:lnTo>
                      <a:pt x="196" y="1032"/>
                    </a:lnTo>
                    <a:lnTo>
                      <a:pt x="190" y="1034"/>
                    </a:lnTo>
                    <a:lnTo>
                      <a:pt x="186" y="1038"/>
                    </a:lnTo>
                    <a:lnTo>
                      <a:pt x="184" y="1042"/>
                    </a:lnTo>
                    <a:lnTo>
                      <a:pt x="186" y="1046"/>
                    </a:lnTo>
                    <a:lnTo>
                      <a:pt x="188" y="1048"/>
                    </a:lnTo>
                    <a:lnTo>
                      <a:pt x="192" y="1046"/>
                    </a:lnTo>
                    <a:lnTo>
                      <a:pt x="194" y="1042"/>
                    </a:lnTo>
                    <a:lnTo>
                      <a:pt x="194" y="1040"/>
                    </a:lnTo>
                    <a:lnTo>
                      <a:pt x="198" y="1038"/>
                    </a:lnTo>
                    <a:lnTo>
                      <a:pt x="208" y="1038"/>
                    </a:lnTo>
                    <a:lnTo>
                      <a:pt x="212" y="1036"/>
                    </a:lnTo>
                    <a:lnTo>
                      <a:pt x="218" y="1034"/>
                    </a:lnTo>
                    <a:lnTo>
                      <a:pt x="222" y="1032"/>
                    </a:lnTo>
                    <a:lnTo>
                      <a:pt x="228" y="1034"/>
                    </a:lnTo>
                    <a:lnTo>
                      <a:pt x="232" y="1036"/>
                    </a:lnTo>
                    <a:lnTo>
                      <a:pt x="238" y="1034"/>
                    </a:lnTo>
                    <a:lnTo>
                      <a:pt x="244" y="1030"/>
                    </a:lnTo>
                    <a:lnTo>
                      <a:pt x="250" y="1028"/>
                    </a:lnTo>
                    <a:lnTo>
                      <a:pt x="254" y="1028"/>
                    </a:lnTo>
                    <a:lnTo>
                      <a:pt x="262" y="1028"/>
                    </a:lnTo>
                    <a:lnTo>
                      <a:pt x="268" y="1024"/>
                    </a:lnTo>
                    <a:lnTo>
                      <a:pt x="274" y="1022"/>
                    </a:lnTo>
                    <a:lnTo>
                      <a:pt x="280" y="1018"/>
                    </a:lnTo>
                    <a:lnTo>
                      <a:pt x="282" y="1014"/>
                    </a:lnTo>
                    <a:lnTo>
                      <a:pt x="282" y="1008"/>
                    </a:lnTo>
                    <a:lnTo>
                      <a:pt x="286" y="1004"/>
                    </a:lnTo>
                    <a:lnTo>
                      <a:pt x="290" y="998"/>
                    </a:lnTo>
                    <a:lnTo>
                      <a:pt x="290" y="990"/>
                    </a:lnTo>
                    <a:lnTo>
                      <a:pt x="290" y="988"/>
                    </a:lnTo>
                    <a:lnTo>
                      <a:pt x="290" y="982"/>
                    </a:lnTo>
                    <a:lnTo>
                      <a:pt x="286" y="980"/>
                    </a:lnTo>
                    <a:lnTo>
                      <a:pt x="276" y="980"/>
                    </a:lnTo>
                    <a:lnTo>
                      <a:pt x="272" y="978"/>
                    </a:lnTo>
                    <a:lnTo>
                      <a:pt x="272" y="974"/>
                    </a:lnTo>
                    <a:lnTo>
                      <a:pt x="272" y="964"/>
                    </a:lnTo>
                    <a:lnTo>
                      <a:pt x="268" y="952"/>
                    </a:lnTo>
                    <a:lnTo>
                      <a:pt x="266" y="946"/>
                    </a:lnTo>
                    <a:lnTo>
                      <a:pt x="256" y="934"/>
                    </a:lnTo>
                    <a:lnTo>
                      <a:pt x="252" y="930"/>
                    </a:lnTo>
                    <a:lnTo>
                      <a:pt x="250" y="922"/>
                    </a:lnTo>
                    <a:lnTo>
                      <a:pt x="244" y="908"/>
                    </a:lnTo>
                    <a:lnTo>
                      <a:pt x="242" y="902"/>
                    </a:lnTo>
                    <a:lnTo>
                      <a:pt x="238" y="900"/>
                    </a:lnTo>
                    <a:lnTo>
                      <a:pt x="232" y="900"/>
                    </a:lnTo>
                    <a:lnTo>
                      <a:pt x="228" y="896"/>
                    </a:lnTo>
                    <a:lnTo>
                      <a:pt x="226" y="890"/>
                    </a:lnTo>
                    <a:lnTo>
                      <a:pt x="226" y="884"/>
                    </a:lnTo>
                    <a:lnTo>
                      <a:pt x="228" y="878"/>
                    </a:lnTo>
                    <a:lnTo>
                      <a:pt x="232" y="866"/>
                    </a:lnTo>
                    <a:lnTo>
                      <a:pt x="234" y="862"/>
                    </a:lnTo>
                    <a:lnTo>
                      <a:pt x="238" y="856"/>
                    </a:lnTo>
                    <a:lnTo>
                      <a:pt x="238" y="854"/>
                    </a:lnTo>
                    <a:lnTo>
                      <a:pt x="238" y="852"/>
                    </a:lnTo>
                    <a:lnTo>
                      <a:pt x="236" y="848"/>
                    </a:lnTo>
                    <a:lnTo>
                      <a:pt x="230" y="846"/>
                    </a:lnTo>
                    <a:lnTo>
                      <a:pt x="224" y="844"/>
                    </a:lnTo>
                    <a:lnTo>
                      <a:pt x="218" y="846"/>
                    </a:lnTo>
                    <a:lnTo>
                      <a:pt x="212" y="848"/>
                    </a:lnTo>
                    <a:lnTo>
                      <a:pt x="208" y="846"/>
                    </a:lnTo>
                    <a:lnTo>
                      <a:pt x="206" y="840"/>
                    </a:lnTo>
                    <a:lnTo>
                      <a:pt x="206" y="834"/>
                    </a:lnTo>
                    <a:lnTo>
                      <a:pt x="210" y="830"/>
                    </a:lnTo>
                    <a:lnTo>
                      <a:pt x="210" y="824"/>
                    </a:lnTo>
                    <a:lnTo>
                      <a:pt x="210" y="822"/>
                    </a:lnTo>
                    <a:lnTo>
                      <a:pt x="208" y="822"/>
                    </a:lnTo>
                    <a:lnTo>
                      <a:pt x="198" y="822"/>
                    </a:lnTo>
                    <a:lnTo>
                      <a:pt x="194" y="824"/>
                    </a:lnTo>
                    <a:lnTo>
                      <a:pt x="190" y="830"/>
                    </a:lnTo>
                    <a:lnTo>
                      <a:pt x="188" y="834"/>
                    </a:lnTo>
                    <a:lnTo>
                      <a:pt x="178" y="846"/>
                    </a:lnTo>
                    <a:lnTo>
                      <a:pt x="176" y="852"/>
                    </a:lnTo>
                    <a:lnTo>
                      <a:pt x="174" y="856"/>
                    </a:lnTo>
                    <a:lnTo>
                      <a:pt x="174" y="866"/>
                    </a:lnTo>
                    <a:lnTo>
                      <a:pt x="174" y="876"/>
                    </a:lnTo>
                    <a:lnTo>
                      <a:pt x="174" y="888"/>
                    </a:lnTo>
                    <a:lnTo>
                      <a:pt x="174" y="892"/>
                    </a:lnTo>
                    <a:lnTo>
                      <a:pt x="176" y="900"/>
                    </a:lnTo>
                    <a:lnTo>
                      <a:pt x="178" y="906"/>
                    </a:lnTo>
                    <a:lnTo>
                      <a:pt x="182" y="908"/>
                    </a:lnTo>
                    <a:lnTo>
                      <a:pt x="184" y="906"/>
                    </a:lnTo>
                    <a:close/>
                    <a:moveTo>
                      <a:pt x="3012" y="2570"/>
                    </a:moveTo>
                    <a:lnTo>
                      <a:pt x="3012" y="2570"/>
                    </a:lnTo>
                    <a:lnTo>
                      <a:pt x="3004" y="2572"/>
                    </a:lnTo>
                    <a:lnTo>
                      <a:pt x="2996" y="2570"/>
                    </a:lnTo>
                    <a:lnTo>
                      <a:pt x="2992" y="2568"/>
                    </a:lnTo>
                    <a:lnTo>
                      <a:pt x="2986" y="2562"/>
                    </a:lnTo>
                    <a:lnTo>
                      <a:pt x="2980" y="2556"/>
                    </a:lnTo>
                    <a:lnTo>
                      <a:pt x="2978" y="2552"/>
                    </a:lnTo>
                    <a:lnTo>
                      <a:pt x="2976" y="2544"/>
                    </a:lnTo>
                    <a:lnTo>
                      <a:pt x="2974" y="2536"/>
                    </a:lnTo>
                    <a:lnTo>
                      <a:pt x="2974" y="2532"/>
                    </a:lnTo>
                    <a:lnTo>
                      <a:pt x="2972" y="2526"/>
                    </a:lnTo>
                    <a:lnTo>
                      <a:pt x="2968" y="2522"/>
                    </a:lnTo>
                    <a:lnTo>
                      <a:pt x="2962" y="2518"/>
                    </a:lnTo>
                    <a:lnTo>
                      <a:pt x="2958" y="2518"/>
                    </a:lnTo>
                    <a:lnTo>
                      <a:pt x="2958" y="2522"/>
                    </a:lnTo>
                    <a:lnTo>
                      <a:pt x="2970" y="2548"/>
                    </a:lnTo>
                    <a:lnTo>
                      <a:pt x="2974" y="2554"/>
                    </a:lnTo>
                    <a:lnTo>
                      <a:pt x="2974" y="2562"/>
                    </a:lnTo>
                    <a:lnTo>
                      <a:pt x="2974" y="2566"/>
                    </a:lnTo>
                    <a:lnTo>
                      <a:pt x="2974" y="2574"/>
                    </a:lnTo>
                    <a:lnTo>
                      <a:pt x="2970" y="2580"/>
                    </a:lnTo>
                    <a:lnTo>
                      <a:pt x="2960" y="2596"/>
                    </a:lnTo>
                    <a:lnTo>
                      <a:pt x="2958" y="2600"/>
                    </a:lnTo>
                    <a:lnTo>
                      <a:pt x="2958" y="2602"/>
                    </a:lnTo>
                    <a:lnTo>
                      <a:pt x="2960" y="2604"/>
                    </a:lnTo>
                    <a:lnTo>
                      <a:pt x="2962" y="2606"/>
                    </a:lnTo>
                    <a:lnTo>
                      <a:pt x="2968" y="2610"/>
                    </a:lnTo>
                    <a:lnTo>
                      <a:pt x="2972" y="2614"/>
                    </a:lnTo>
                    <a:lnTo>
                      <a:pt x="2974" y="2620"/>
                    </a:lnTo>
                    <a:lnTo>
                      <a:pt x="2974" y="2624"/>
                    </a:lnTo>
                    <a:lnTo>
                      <a:pt x="2976" y="2632"/>
                    </a:lnTo>
                    <a:lnTo>
                      <a:pt x="2980" y="2638"/>
                    </a:lnTo>
                    <a:lnTo>
                      <a:pt x="2982" y="2638"/>
                    </a:lnTo>
                    <a:lnTo>
                      <a:pt x="2984" y="2638"/>
                    </a:lnTo>
                    <a:lnTo>
                      <a:pt x="2990" y="2636"/>
                    </a:lnTo>
                    <a:lnTo>
                      <a:pt x="2998" y="2628"/>
                    </a:lnTo>
                    <a:lnTo>
                      <a:pt x="3002" y="2622"/>
                    </a:lnTo>
                    <a:lnTo>
                      <a:pt x="3004" y="2614"/>
                    </a:lnTo>
                    <a:lnTo>
                      <a:pt x="3004" y="2610"/>
                    </a:lnTo>
                    <a:lnTo>
                      <a:pt x="3006" y="2604"/>
                    </a:lnTo>
                    <a:lnTo>
                      <a:pt x="3008" y="2598"/>
                    </a:lnTo>
                    <a:lnTo>
                      <a:pt x="3018" y="2588"/>
                    </a:lnTo>
                    <a:lnTo>
                      <a:pt x="3028" y="2578"/>
                    </a:lnTo>
                    <a:lnTo>
                      <a:pt x="3030" y="2574"/>
                    </a:lnTo>
                    <a:lnTo>
                      <a:pt x="3028" y="2568"/>
                    </a:lnTo>
                    <a:lnTo>
                      <a:pt x="3024" y="2566"/>
                    </a:lnTo>
                    <a:lnTo>
                      <a:pt x="3016" y="2568"/>
                    </a:lnTo>
                    <a:lnTo>
                      <a:pt x="3012" y="2570"/>
                    </a:lnTo>
                    <a:close/>
                    <a:moveTo>
                      <a:pt x="490" y="1328"/>
                    </a:moveTo>
                    <a:lnTo>
                      <a:pt x="490" y="1328"/>
                    </a:lnTo>
                    <a:lnTo>
                      <a:pt x="494" y="1328"/>
                    </a:lnTo>
                    <a:lnTo>
                      <a:pt x="496" y="1328"/>
                    </a:lnTo>
                    <a:lnTo>
                      <a:pt x="498" y="1326"/>
                    </a:lnTo>
                    <a:lnTo>
                      <a:pt x="498" y="1324"/>
                    </a:lnTo>
                    <a:lnTo>
                      <a:pt x="498" y="1320"/>
                    </a:lnTo>
                    <a:lnTo>
                      <a:pt x="498" y="1306"/>
                    </a:lnTo>
                    <a:lnTo>
                      <a:pt x="496" y="1304"/>
                    </a:lnTo>
                    <a:lnTo>
                      <a:pt x="490" y="1302"/>
                    </a:lnTo>
                    <a:lnTo>
                      <a:pt x="486" y="1302"/>
                    </a:lnTo>
                    <a:lnTo>
                      <a:pt x="470" y="1304"/>
                    </a:lnTo>
                    <a:lnTo>
                      <a:pt x="456" y="1310"/>
                    </a:lnTo>
                    <a:lnTo>
                      <a:pt x="454" y="1312"/>
                    </a:lnTo>
                    <a:lnTo>
                      <a:pt x="456" y="1314"/>
                    </a:lnTo>
                    <a:lnTo>
                      <a:pt x="470" y="1320"/>
                    </a:lnTo>
                    <a:lnTo>
                      <a:pt x="486" y="1326"/>
                    </a:lnTo>
                    <a:lnTo>
                      <a:pt x="490" y="1328"/>
                    </a:lnTo>
                    <a:close/>
                    <a:moveTo>
                      <a:pt x="2940" y="2636"/>
                    </a:moveTo>
                    <a:lnTo>
                      <a:pt x="2940" y="2636"/>
                    </a:lnTo>
                    <a:lnTo>
                      <a:pt x="2938" y="2636"/>
                    </a:lnTo>
                    <a:lnTo>
                      <a:pt x="2936" y="2636"/>
                    </a:lnTo>
                    <a:lnTo>
                      <a:pt x="2932" y="2640"/>
                    </a:lnTo>
                    <a:lnTo>
                      <a:pt x="2928" y="2644"/>
                    </a:lnTo>
                    <a:lnTo>
                      <a:pt x="2922" y="2658"/>
                    </a:lnTo>
                    <a:lnTo>
                      <a:pt x="2920" y="2664"/>
                    </a:lnTo>
                    <a:lnTo>
                      <a:pt x="2910" y="2676"/>
                    </a:lnTo>
                    <a:lnTo>
                      <a:pt x="2906" y="2680"/>
                    </a:lnTo>
                    <a:lnTo>
                      <a:pt x="2898" y="2684"/>
                    </a:lnTo>
                    <a:lnTo>
                      <a:pt x="2884" y="2688"/>
                    </a:lnTo>
                    <a:lnTo>
                      <a:pt x="2878" y="2692"/>
                    </a:lnTo>
                    <a:lnTo>
                      <a:pt x="2872" y="2698"/>
                    </a:lnTo>
                    <a:lnTo>
                      <a:pt x="2870" y="2704"/>
                    </a:lnTo>
                    <a:lnTo>
                      <a:pt x="2864" y="2718"/>
                    </a:lnTo>
                    <a:lnTo>
                      <a:pt x="2860" y="2732"/>
                    </a:lnTo>
                    <a:lnTo>
                      <a:pt x="2858" y="2740"/>
                    </a:lnTo>
                    <a:lnTo>
                      <a:pt x="2862" y="2746"/>
                    </a:lnTo>
                    <a:lnTo>
                      <a:pt x="2874" y="2754"/>
                    </a:lnTo>
                    <a:lnTo>
                      <a:pt x="2880" y="2756"/>
                    </a:lnTo>
                    <a:lnTo>
                      <a:pt x="2886" y="2758"/>
                    </a:lnTo>
                    <a:lnTo>
                      <a:pt x="2894" y="2756"/>
                    </a:lnTo>
                    <a:lnTo>
                      <a:pt x="2898" y="2754"/>
                    </a:lnTo>
                    <a:lnTo>
                      <a:pt x="2904" y="2750"/>
                    </a:lnTo>
                    <a:lnTo>
                      <a:pt x="2908" y="2742"/>
                    </a:lnTo>
                    <a:lnTo>
                      <a:pt x="2914" y="2728"/>
                    </a:lnTo>
                    <a:lnTo>
                      <a:pt x="2916" y="2712"/>
                    </a:lnTo>
                    <a:lnTo>
                      <a:pt x="2916" y="2708"/>
                    </a:lnTo>
                    <a:lnTo>
                      <a:pt x="2918" y="2702"/>
                    </a:lnTo>
                    <a:lnTo>
                      <a:pt x="2922" y="2696"/>
                    </a:lnTo>
                    <a:lnTo>
                      <a:pt x="2930" y="2686"/>
                    </a:lnTo>
                    <a:lnTo>
                      <a:pt x="2940" y="2676"/>
                    </a:lnTo>
                    <a:lnTo>
                      <a:pt x="2952" y="2668"/>
                    </a:lnTo>
                    <a:lnTo>
                      <a:pt x="2958" y="2666"/>
                    </a:lnTo>
                    <a:lnTo>
                      <a:pt x="2962" y="2660"/>
                    </a:lnTo>
                    <a:lnTo>
                      <a:pt x="2964" y="2654"/>
                    </a:lnTo>
                    <a:lnTo>
                      <a:pt x="2964" y="2650"/>
                    </a:lnTo>
                    <a:lnTo>
                      <a:pt x="2964" y="2646"/>
                    </a:lnTo>
                    <a:lnTo>
                      <a:pt x="2962" y="2644"/>
                    </a:lnTo>
                    <a:lnTo>
                      <a:pt x="2960" y="2642"/>
                    </a:lnTo>
                    <a:lnTo>
                      <a:pt x="2956" y="2642"/>
                    </a:lnTo>
                    <a:lnTo>
                      <a:pt x="2954" y="2642"/>
                    </a:lnTo>
                    <a:lnTo>
                      <a:pt x="2946" y="2640"/>
                    </a:lnTo>
                    <a:lnTo>
                      <a:pt x="2940" y="2636"/>
                    </a:lnTo>
                    <a:close/>
                    <a:moveTo>
                      <a:pt x="406" y="1248"/>
                    </a:moveTo>
                    <a:lnTo>
                      <a:pt x="406" y="1248"/>
                    </a:lnTo>
                    <a:lnTo>
                      <a:pt x="402" y="1254"/>
                    </a:lnTo>
                    <a:lnTo>
                      <a:pt x="400" y="1260"/>
                    </a:lnTo>
                    <a:lnTo>
                      <a:pt x="400" y="1274"/>
                    </a:lnTo>
                    <a:lnTo>
                      <a:pt x="400" y="1278"/>
                    </a:lnTo>
                    <a:lnTo>
                      <a:pt x="402" y="1280"/>
                    </a:lnTo>
                    <a:lnTo>
                      <a:pt x="404" y="1282"/>
                    </a:lnTo>
                    <a:lnTo>
                      <a:pt x="408" y="1282"/>
                    </a:lnTo>
                    <a:lnTo>
                      <a:pt x="412" y="1282"/>
                    </a:lnTo>
                    <a:lnTo>
                      <a:pt x="416" y="1282"/>
                    </a:lnTo>
                    <a:lnTo>
                      <a:pt x="418" y="1280"/>
                    </a:lnTo>
                    <a:lnTo>
                      <a:pt x="420" y="1278"/>
                    </a:lnTo>
                    <a:lnTo>
                      <a:pt x="420" y="1274"/>
                    </a:lnTo>
                    <a:lnTo>
                      <a:pt x="420" y="1270"/>
                    </a:lnTo>
                    <a:lnTo>
                      <a:pt x="418" y="1262"/>
                    </a:lnTo>
                    <a:lnTo>
                      <a:pt x="416" y="1256"/>
                    </a:lnTo>
                    <a:lnTo>
                      <a:pt x="414" y="1250"/>
                    </a:lnTo>
                    <a:lnTo>
                      <a:pt x="412" y="1248"/>
                    </a:lnTo>
                    <a:lnTo>
                      <a:pt x="410" y="1246"/>
                    </a:lnTo>
                    <a:lnTo>
                      <a:pt x="408" y="1246"/>
                    </a:lnTo>
                    <a:lnTo>
                      <a:pt x="406" y="1248"/>
                    </a:lnTo>
                    <a:close/>
                    <a:moveTo>
                      <a:pt x="2286" y="1412"/>
                    </a:moveTo>
                    <a:lnTo>
                      <a:pt x="2286" y="1412"/>
                    </a:lnTo>
                    <a:lnTo>
                      <a:pt x="2290" y="1424"/>
                    </a:lnTo>
                    <a:lnTo>
                      <a:pt x="2290" y="1426"/>
                    </a:lnTo>
                    <a:lnTo>
                      <a:pt x="2292" y="1426"/>
                    </a:lnTo>
                    <a:lnTo>
                      <a:pt x="2296" y="1426"/>
                    </a:lnTo>
                    <a:lnTo>
                      <a:pt x="2302" y="1422"/>
                    </a:lnTo>
                    <a:lnTo>
                      <a:pt x="2306" y="1418"/>
                    </a:lnTo>
                    <a:lnTo>
                      <a:pt x="2308" y="1410"/>
                    </a:lnTo>
                    <a:lnTo>
                      <a:pt x="2308" y="1408"/>
                    </a:lnTo>
                    <a:lnTo>
                      <a:pt x="2308" y="1394"/>
                    </a:lnTo>
                    <a:lnTo>
                      <a:pt x="2308" y="1392"/>
                    </a:lnTo>
                    <a:lnTo>
                      <a:pt x="2306" y="1392"/>
                    </a:lnTo>
                    <a:lnTo>
                      <a:pt x="2302" y="1392"/>
                    </a:lnTo>
                    <a:lnTo>
                      <a:pt x="2288" y="1396"/>
                    </a:lnTo>
                    <a:lnTo>
                      <a:pt x="2284" y="1398"/>
                    </a:lnTo>
                    <a:lnTo>
                      <a:pt x="2284" y="1400"/>
                    </a:lnTo>
                    <a:lnTo>
                      <a:pt x="2282" y="1404"/>
                    </a:lnTo>
                    <a:lnTo>
                      <a:pt x="2284" y="1406"/>
                    </a:lnTo>
                    <a:lnTo>
                      <a:pt x="2286" y="1412"/>
                    </a:lnTo>
                    <a:close/>
                    <a:moveTo>
                      <a:pt x="414" y="1210"/>
                    </a:moveTo>
                    <a:lnTo>
                      <a:pt x="414" y="1210"/>
                    </a:lnTo>
                    <a:lnTo>
                      <a:pt x="412" y="1208"/>
                    </a:lnTo>
                    <a:lnTo>
                      <a:pt x="410" y="1206"/>
                    </a:lnTo>
                    <a:lnTo>
                      <a:pt x="406" y="1206"/>
                    </a:lnTo>
                    <a:lnTo>
                      <a:pt x="404" y="1208"/>
                    </a:lnTo>
                    <a:lnTo>
                      <a:pt x="398" y="1210"/>
                    </a:lnTo>
                    <a:lnTo>
                      <a:pt x="396" y="1212"/>
                    </a:lnTo>
                    <a:lnTo>
                      <a:pt x="394" y="1214"/>
                    </a:lnTo>
                    <a:lnTo>
                      <a:pt x="394" y="1216"/>
                    </a:lnTo>
                    <a:lnTo>
                      <a:pt x="396" y="1220"/>
                    </a:lnTo>
                    <a:lnTo>
                      <a:pt x="404" y="1228"/>
                    </a:lnTo>
                    <a:lnTo>
                      <a:pt x="410" y="1230"/>
                    </a:lnTo>
                    <a:lnTo>
                      <a:pt x="412" y="1230"/>
                    </a:lnTo>
                    <a:lnTo>
                      <a:pt x="416" y="1228"/>
                    </a:lnTo>
                    <a:lnTo>
                      <a:pt x="418" y="1224"/>
                    </a:lnTo>
                    <a:lnTo>
                      <a:pt x="416" y="1216"/>
                    </a:lnTo>
                    <a:lnTo>
                      <a:pt x="414" y="1210"/>
                    </a:lnTo>
                    <a:close/>
                    <a:moveTo>
                      <a:pt x="2302" y="1960"/>
                    </a:moveTo>
                    <a:lnTo>
                      <a:pt x="2302" y="1960"/>
                    </a:lnTo>
                    <a:lnTo>
                      <a:pt x="2302" y="1962"/>
                    </a:lnTo>
                    <a:lnTo>
                      <a:pt x="2302" y="1966"/>
                    </a:lnTo>
                    <a:lnTo>
                      <a:pt x="2304" y="1968"/>
                    </a:lnTo>
                    <a:lnTo>
                      <a:pt x="2306" y="1970"/>
                    </a:lnTo>
                    <a:lnTo>
                      <a:pt x="2312" y="1974"/>
                    </a:lnTo>
                    <a:lnTo>
                      <a:pt x="2324" y="1982"/>
                    </a:lnTo>
                    <a:lnTo>
                      <a:pt x="2326" y="1988"/>
                    </a:lnTo>
                    <a:lnTo>
                      <a:pt x="2328" y="1994"/>
                    </a:lnTo>
                    <a:lnTo>
                      <a:pt x="2328" y="1998"/>
                    </a:lnTo>
                    <a:lnTo>
                      <a:pt x="2328" y="2002"/>
                    </a:lnTo>
                    <a:lnTo>
                      <a:pt x="2330" y="2004"/>
                    </a:lnTo>
                    <a:lnTo>
                      <a:pt x="2334" y="2006"/>
                    </a:lnTo>
                    <a:lnTo>
                      <a:pt x="2336" y="2006"/>
                    </a:lnTo>
                    <a:lnTo>
                      <a:pt x="2340" y="2006"/>
                    </a:lnTo>
                    <a:lnTo>
                      <a:pt x="2352" y="2006"/>
                    </a:lnTo>
                    <a:lnTo>
                      <a:pt x="2358" y="2008"/>
                    </a:lnTo>
                    <a:lnTo>
                      <a:pt x="2364" y="2010"/>
                    </a:lnTo>
                    <a:lnTo>
                      <a:pt x="2380" y="2022"/>
                    </a:lnTo>
                    <a:lnTo>
                      <a:pt x="2394" y="2030"/>
                    </a:lnTo>
                    <a:lnTo>
                      <a:pt x="2420" y="2042"/>
                    </a:lnTo>
                    <a:lnTo>
                      <a:pt x="2424" y="2046"/>
                    </a:lnTo>
                    <a:lnTo>
                      <a:pt x="2426" y="2050"/>
                    </a:lnTo>
                    <a:lnTo>
                      <a:pt x="2424" y="2054"/>
                    </a:lnTo>
                    <a:lnTo>
                      <a:pt x="2420" y="2058"/>
                    </a:lnTo>
                    <a:lnTo>
                      <a:pt x="2414" y="2062"/>
                    </a:lnTo>
                    <a:lnTo>
                      <a:pt x="2410" y="2064"/>
                    </a:lnTo>
                    <a:lnTo>
                      <a:pt x="2414" y="2066"/>
                    </a:lnTo>
                    <a:lnTo>
                      <a:pt x="2418" y="2066"/>
                    </a:lnTo>
                    <a:lnTo>
                      <a:pt x="2426" y="2066"/>
                    </a:lnTo>
                    <a:lnTo>
                      <a:pt x="2434" y="2068"/>
                    </a:lnTo>
                    <a:lnTo>
                      <a:pt x="2438" y="2072"/>
                    </a:lnTo>
                    <a:lnTo>
                      <a:pt x="2452" y="2078"/>
                    </a:lnTo>
                    <a:lnTo>
                      <a:pt x="2458" y="2082"/>
                    </a:lnTo>
                    <a:lnTo>
                      <a:pt x="2470" y="2084"/>
                    </a:lnTo>
                    <a:lnTo>
                      <a:pt x="2476" y="2084"/>
                    </a:lnTo>
                    <a:lnTo>
                      <a:pt x="2480" y="2080"/>
                    </a:lnTo>
                    <a:lnTo>
                      <a:pt x="2488" y="2070"/>
                    </a:lnTo>
                    <a:lnTo>
                      <a:pt x="2502" y="2062"/>
                    </a:lnTo>
                    <a:lnTo>
                      <a:pt x="2508" y="2058"/>
                    </a:lnTo>
                    <a:lnTo>
                      <a:pt x="2514" y="2058"/>
                    </a:lnTo>
                    <a:lnTo>
                      <a:pt x="2522" y="2058"/>
                    </a:lnTo>
                    <a:lnTo>
                      <a:pt x="2526" y="2062"/>
                    </a:lnTo>
                    <a:lnTo>
                      <a:pt x="2540" y="2070"/>
                    </a:lnTo>
                    <a:lnTo>
                      <a:pt x="2558" y="2088"/>
                    </a:lnTo>
                    <a:lnTo>
                      <a:pt x="2570" y="2098"/>
                    </a:lnTo>
                    <a:lnTo>
                      <a:pt x="2576" y="2100"/>
                    </a:lnTo>
                    <a:lnTo>
                      <a:pt x="2578" y="2102"/>
                    </a:lnTo>
                    <a:lnTo>
                      <a:pt x="2580" y="2100"/>
                    </a:lnTo>
                    <a:lnTo>
                      <a:pt x="2582" y="2100"/>
                    </a:lnTo>
                    <a:lnTo>
                      <a:pt x="2582" y="2096"/>
                    </a:lnTo>
                    <a:lnTo>
                      <a:pt x="2582" y="2082"/>
                    </a:lnTo>
                    <a:lnTo>
                      <a:pt x="2580" y="2076"/>
                    </a:lnTo>
                    <a:lnTo>
                      <a:pt x="2576" y="2072"/>
                    </a:lnTo>
                    <a:lnTo>
                      <a:pt x="2560" y="2068"/>
                    </a:lnTo>
                    <a:lnTo>
                      <a:pt x="2556" y="2064"/>
                    </a:lnTo>
                    <a:lnTo>
                      <a:pt x="2554" y="2058"/>
                    </a:lnTo>
                    <a:lnTo>
                      <a:pt x="2554" y="2054"/>
                    </a:lnTo>
                    <a:lnTo>
                      <a:pt x="2554" y="2046"/>
                    </a:lnTo>
                    <a:lnTo>
                      <a:pt x="2558" y="2040"/>
                    </a:lnTo>
                    <a:lnTo>
                      <a:pt x="2560" y="2038"/>
                    </a:lnTo>
                    <a:lnTo>
                      <a:pt x="2560" y="2036"/>
                    </a:lnTo>
                    <a:lnTo>
                      <a:pt x="2556" y="2034"/>
                    </a:lnTo>
                    <a:lnTo>
                      <a:pt x="2542" y="2028"/>
                    </a:lnTo>
                    <a:lnTo>
                      <a:pt x="2534" y="2024"/>
                    </a:lnTo>
                    <a:lnTo>
                      <a:pt x="2530" y="2018"/>
                    </a:lnTo>
                    <a:lnTo>
                      <a:pt x="2528" y="2014"/>
                    </a:lnTo>
                    <a:lnTo>
                      <a:pt x="2524" y="2006"/>
                    </a:lnTo>
                    <a:lnTo>
                      <a:pt x="2518" y="2002"/>
                    </a:lnTo>
                    <a:lnTo>
                      <a:pt x="2502" y="1992"/>
                    </a:lnTo>
                    <a:lnTo>
                      <a:pt x="2486" y="1984"/>
                    </a:lnTo>
                    <a:lnTo>
                      <a:pt x="2424" y="1968"/>
                    </a:lnTo>
                    <a:lnTo>
                      <a:pt x="2416" y="1968"/>
                    </a:lnTo>
                    <a:lnTo>
                      <a:pt x="2410" y="1972"/>
                    </a:lnTo>
                    <a:lnTo>
                      <a:pt x="2394" y="1982"/>
                    </a:lnTo>
                    <a:lnTo>
                      <a:pt x="2386" y="1986"/>
                    </a:lnTo>
                    <a:lnTo>
                      <a:pt x="2378" y="1986"/>
                    </a:lnTo>
                    <a:lnTo>
                      <a:pt x="2376" y="1986"/>
                    </a:lnTo>
                    <a:lnTo>
                      <a:pt x="2368" y="1986"/>
                    </a:lnTo>
                    <a:lnTo>
                      <a:pt x="2362" y="1982"/>
                    </a:lnTo>
                    <a:lnTo>
                      <a:pt x="2354" y="1972"/>
                    </a:lnTo>
                    <a:lnTo>
                      <a:pt x="2342" y="1962"/>
                    </a:lnTo>
                    <a:lnTo>
                      <a:pt x="2334" y="1954"/>
                    </a:lnTo>
                    <a:lnTo>
                      <a:pt x="2328" y="1950"/>
                    </a:lnTo>
                    <a:lnTo>
                      <a:pt x="2320" y="1948"/>
                    </a:lnTo>
                    <a:lnTo>
                      <a:pt x="2316" y="1948"/>
                    </a:lnTo>
                    <a:lnTo>
                      <a:pt x="2310" y="1950"/>
                    </a:lnTo>
                    <a:lnTo>
                      <a:pt x="2306" y="1954"/>
                    </a:lnTo>
                    <a:lnTo>
                      <a:pt x="2302" y="1960"/>
                    </a:lnTo>
                    <a:close/>
                    <a:moveTo>
                      <a:pt x="2606" y="2298"/>
                    </a:moveTo>
                    <a:lnTo>
                      <a:pt x="2606" y="2298"/>
                    </a:lnTo>
                    <a:lnTo>
                      <a:pt x="2602" y="2290"/>
                    </a:lnTo>
                    <a:lnTo>
                      <a:pt x="2598" y="2284"/>
                    </a:lnTo>
                    <a:lnTo>
                      <a:pt x="2594" y="2280"/>
                    </a:lnTo>
                    <a:lnTo>
                      <a:pt x="2590" y="2272"/>
                    </a:lnTo>
                    <a:lnTo>
                      <a:pt x="2586" y="2258"/>
                    </a:lnTo>
                    <a:lnTo>
                      <a:pt x="2582" y="2252"/>
                    </a:lnTo>
                    <a:lnTo>
                      <a:pt x="2576" y="2248"/>
                    </a:lnTo>
                    <a:lnTo>
                      <a:pt x="2562" y="2244"/>
                    </a:lnTo>
                    <a:lnTo>
                      <a:pt x="2548" y="2236"/>
                    </a:lnTo>
                    <a:lnTo>
                      <a:pt x="2532" y="2226"/>
                    </a:lnTo>
                    <a:lnTo>
                      <a:pt x="2526" y="2220"/>
                    </a:lnTo>
                    <a:lnTo>
                      <a:pt x="2522" y="2214"/>
                    </a:lnTo>
                    <a:lnTo>
                      <a:pt x="2516" y="2180"/>
                    </a:lnTo>
                    <a:lnTo>
                      <a:pt x="2514" y="2174"/>
                    </a:lnTo>
                    <a:lnTo>
                      <a:pt x="2510" y="2168"/>
                    </a:lnTo>
                    <a:lnTo>
                      <a:pt x="2500" y="2158"/>
                    </a:lnTo>
                    <a:lnTo>
                      <a:pt x="2496" y="2152"/>
                    </a:lnTo>
                    <a:lnTo>
                      <a:pt x="2492" y="2146"/>
                    </a:lnTo>
                    <a:lnTo>
                      <a:pt x="2488" y="2130"/>
                    </a:lnTo>
                    <a:lnTo>
                      <a:pt x="2486" y="2128"/>
                    </a:lnTo>
                    <a:lnTo>
                      <a:pt x="2484" y="2128"/>
                    </a:lnTo>
                    <a:lnTo>
                      <a:pt x="2482" y="2128"/>
                    </a:lnTo>
                    <a:lnTo>
                      <a:pt x="2480" y="2128"/>
                    </a:lnTo>
                    <a:lnTo>
                      <a:pt x="2472" y="2138"/>
                    </a:lnTo>
                    <a:lnTo>
                      <a:pt x="2468" y="2144"/>
                    </a:lnTo>
                    <a:lnTo>
                      <a:pt x="2466" y="2150"/>
                    </a:lnTo>
                    <a:lnTo>
                      <a:pt x="2466" y="2184"/>
                    </a:lnTo>
                    <a:lnTo>
                      <a:pt x="2464" y="2192"/>
                    </a:lnTo>
                    <a:lnTo>
                      <a:pt x="2460" y="2198"/>
                    </a:lnTo>
                    <a:lnTo>
                      <a:pt x="2452" y="2206"/>
                    </a:lnTo>
                    <a:lnTo>
                      <a:pt x="2446" y="2210"/>
                    </a:lnTo>
                    <a:lnTo>
                      <a:pt x="2438" y="2212"/>
                    </a:lnTo>
                    <a:lnTo>
                      <a:pt x="2434" y="2212"/>
                    </a:lnTo>
                    <a:lnTo>
                      <a:pt x="2428" y="2210"/>
                    </a:lnTo>
                    <a:lnTo>
                      <a:pt x="2422" y="2204"/>
                    </a:lnTo>
                    <a:lnTo>
                      <a:pt x="2412" y="2188"/>
                    </a:lnTo>
                    <a:lnTo>
                      <a:pt x="2406" y="2184"/>
                    </a:lnTo>
                    <a:lnTo>
                      <a:pt x="2398" y="2182"/>
                    </a:lnTo>
                    <a:lnTo>
                      <a:pt x="2396" y="2182"/>
                    </a:lnTo>
                    <a:lnTo>
                      <a:pt x="2388" y="2180"/>
                    </a:lnTo>
                    <a:lnTo>
                      <a:pt x="2380" y="2178"/>
                    </a:lnTo>
                    <a:lnTo>
                      <a:pt x="2374" y="2176"/>
                    </a:lnTo>
                    <a:lnTo>
                      <a:pt x="2372" y="2174"/>
                    </a:lnTo>
                    <a:lnTo>
                      <a:pt x="2370" y="2172"/>
                    </a:lnTo>
                    <a:lnTo>
                      <a:pt x="2370" y="2168"/>
                    </a:lnTo>
                    <a:lnTo>
                      <a:pt x="2372" y="2164"/>
                    </a:lnTo>
                    <a:lnTo>
                      <a:pt x="2374" y="2160"/>
                    </a:lnTo>
                    <a:lnTo>
                      <a:pt x="2382" y="2146"/>
                    </a:lnTo>
                    <a:lnTo>
                      <a:pt x="2384" y="2140"/>
                    </a:lnTo>
                    <a:lnTo>
                      <a:pt x="2384" y="2138"/>
                    </a:lnTo>
                    <a:lnTo>
                      <a:pt x="2384" y="2134"/>
                    </a:lnTo>
                    <a:lnTo>
                      <a:pt x="2382" y="2132"/>
                    </a:lnTo>
                    <a:lnTo>
                      <a:pt x="2380" y="2132"/>
                    </a:lnTo>
                    <a:lnTo>
                      <a:pt x="2356" y="2126"/>
                    </a:lnTo>
                    <a:lnTo>
                      <a:pt x="2340" y="2124"/>
                    </a:lnTo>
                    <a:lnTo>
                      <a:pt x="2336" y="2124"/>
                    </a:lnTo>
                    <a:lnTo>
                      <a:pt x="2330" y="2124"/>
                    </a:lnTo>
                    <a:lnTo>
                      <a:pt x="2324" y="2128"/>
                    </a:lnTo>
                    <a:lnTo>
                      <a:pt x="2312" y="2136"/>
                    </a:lnTo>
                    <a:lnTo>
                      <a:pt x="2306" y="2140"/>
                    </a:lnTo>
                    <a:lnTo>
                      <a:pt x="2292" y="2146"/>
                    </a:lnTo>
                    <a:lnTo>
                      <a:pt x="2286" y="2150"/>
                    </a:lnTo>
                    <a:lnTo>
                      <a:pt x="2280" y="2154"/>
                    </a:lnTo>
                    <a:lnTo>
                      <a:pt x="2276" y="2160"/>
                    </a:lnTo>
                    <a:lnTo>
                      <a:pt x="2274" y="2164"/>
                    </a:lnTo>
                    <a:lnTo>
                      <a:pt x="2270" y="2170"/>
                    </a:lnTo>
                    <a:lnTo>
                      <a:pt x="2264" y="2172"/>
                    </a:lnTo>
                    <a:lnTo>
                      <a:pt x="2252" y="2168"/>
                    </a:lnTo>
                    <a:lnTo>
                      <a:pt x="2248" y="2166"/>
                    </a:lnTo>
                    <a:lnTo>
                      <a:pt x="2240" y="2164"/>
                    </a:lnTo>
                    <a:lnTo>
                      <a:pt x="2234" y="2166"/>
                    </a:lnTo>
                    <a:lnTo>
                      <a:pt x="2228" y="2168"/>
                    </a:lnTo>
                    <a:lnTo>
                      <a:pt x="2214" y="2176"/>
                    </a:lnTo>
                    <a:lnTo>
                      <a:pt x="2198" y="2188"/>
                    </a:lnTo>
                    <a:lnTo>
                      <a:pt x="2184" y="2196"/>
                    </a:lnTo>
                    <a:lnTo>
                      <a:pt x="2178" y="2198"/>
                    </a:lnTo>
                    <a:lnTo>
                      <a:pt x="2164" y="2206"/>
                    </a:lnTo>
                    <a:lnTo>
                      <a:pt x="2160" y="2208"/>
                    </a:lnTo>
                    <a:lnTo>
                      <a:pt x="2154" y="2212"/>
                    </a:lnTo>
                    <a:lnTo>
                      <a:pt x="2150" y="2220"/>
                    </a:lnTo>
                    <a:lnTo>
                      <a:pt x="2144" y="2234"/>
                    </a:lnTo>
                    <a:lnTo>
                      <a:pt x="2140" y="2238"/>
                    </a:lnTo>
                    <a:lnTo>
                      <a:pt x="2134" y="2240"/>
                    </a:lnTo>
                    <a:lnTo>
                      <a:pt x="2130" y="2240"/>
                    </a:lnTo>
                    <a:lnTo>
                      <a:pt x="2124" y="2242"/>
                    </a:lnTo>
                    <a:lnTo>
                      <a:pt x="2116" y="2246"/>
                    </a:lnTo>
                    <a:lnTo>
                      <a:pt x="2100" y="2256"/>
                    </a:lnTo>
                    <a:lnTo>
                      <a:pt x="2086" y="2264"/>
                    </a:lnTo>
                    <a:lnTo>
                      <a:pt x="2062" y="2276"/>
                    </a:lnTo>
                    <a:lnTo>
                      <a:pt x="2048" y="2286"/>
                    </a:lnTo>
                    <a:lnTo>
                      <a:pt x="2040" y="2294"/>
                    </a:lnTo>
                    <a:lnTo>
                      <a:pt x="2030" y="2306"/>
                    </a:lnTo>
                    <a:lnTo>
                      <a:pt x="2028" y="2312"/>
                    </a:lnTo>
                    <a:lnTo>
                      <a:pt x="2026" y="2320"/>
                    </a:lnTo>
                    <a:lnTo>
                      <a:pt x="2028" y="2326"/>
                    </a:lnTo>
                    <a:lnTo>
                      <a:pt x="2032" y="2340"/>
                    </a:lnTo>
                    <a:lnTo>
                      <a:pt x="2034" y="2356"/>
                    </a:lnTo>
                    <a:lnTo>
                      <a:pt x="2034" y="2360"/>
                    </a:lnTo>
                    <a:lnTo>
                      <a:pt x="2036" y="2376"/>
                    </a:lnTo>
                    <a:lnTo>
                      <a:pt x="2052" y="2428"/>
                    </a:lnTo>
                    <a:lnTo>
                      <a:pt x="2054" y="2444"/>
                    </a:lnTo>
                    <a:lnTo>
                      <a:pt x="2054" y="2448"/>
                    </a:lnTo>
                    <a:lnTo>
                      <a:pt x="2054" y="2464"/>
                    </a:lnTo>
                    <a:lnTo>
                      <a:pt x="2054" y="2488"/>
                    </a:lnTo>
                    <a:lnTo>
                      <a:pt x="2056" y="2494"/>
                    </a:lnTo>
                    <a:lnTo>
                      <a:pt x="2060" y="2500"/>
                    </a:lnTo>
                    <a:lnTo>
                      <a:pt x="2068" y="2510"/>
                    </a:lnTo>
                    <a:lnTo>
                      <a:pt x="2074" y="2514"/>
                    </a:lnTo>
                    <a:lnTo>
                      <a:pt x="2082" y="2514"/>
                    </a:lnTo>
                    <a:lnTo>
                      <a:pt x="2086" y="2514"/>
                    </a:lnTo>
                    <a:lnTo>
                      <a:pt x="2100" y="2512"/>
                    </a:lnTo>
                    <a:lnTo>
                      <a:pt x="2116" y="2508"/>
                    </a:lnTo>
                    <a:lnTo>
                      <a:pt x="2130" y="2502"/>
                    </a:lnTo>
                    <a:lnTo>
                      <a:pt x="2136" y="2498"/>
                    </a:lnTo>
                    <a:lnTo>
                      <a:pt x="2142" y="2496"/>
                    </a:lnTo>
                    <a:lnTo>
                      <a:pt x="2150" y="2496"/>
                    </a:lnTo>
                    <a:lnTo>
                      <a:pt x="2154" y="2496"/>
                    </a:lnTo>
                    <a:lnTo>
                      <a:pt x="2170" y="2492"/>
                    </a:lnTo>
                    <a:lnTo>
                      <a:pt x="2184" y="2488"/>
                    </a:lnTo>
                    <a:lnTo>
                      <a:pt x="2190" y="2484"/>
                    </a:lnTo>
                    <a:lnTo>
                      <a:pt x="2192" y="2480"/>
                    </a:lnTo>
                    <a:lnTo>
                      <a:pt x="2194" y="2476"/>
                    </a:lnTo>
                    <a:lnTo>
                      <a:pt x="2198" y="2472"/>
                    </a:lnTo>
                    <a:lnTo>
                      <a:pt x="2232" y="2460"/>
                    </a:lnTo>
                    <a:lnTo>
                      <a:pt x="2240" y="2458"/>
                    </a:lnTo>
                    <a:lnTo>
                      <a:pt x="2248" y="2456"/>
                    </a:lnTo>
                    <a:lnTo>
                      <a:pt x="2272" y="2456"/>
                    </a:lnTo>
                    <a:lnTo>
                      <a:pt x="2288" y="2458"/>
                    </a:lnTo>
                    <a:lnTo>
                      <a:pt x="2330" y="2464"/>
                    </a:lnTo>
                    <a:lnTo>
                      <a:pt x="2338" y="2468"/>
                    </a:lnTo>
                    <a:lnTo>
                      <a:pt x="2344" y="2472"/>
                    </a:lnTo>
                    <a:lnTo>
                      <a:pt x="2362" y="2490"/>
                    </a:lnTo>
                    <a:lnTo>
                      <a:pt x="2374" y="2500"/>
                    </a:lnTo>
                    <a:lnTo>
                      <a:pt x="2382" y="2510"/>
                    </a:lnTo>
                    <a:lnTo>
                      <a:pt x="2388" y="2514"/>
                    </a:lnTo>
                    <a:lnTo>
                      <a:pt x="2396" y="2514"/>
                    </a:lnTo>
                    <a:lnTo>
                      <a:pt x="2398" y="2514"/>
                    </a:lnTo>
                    <a:lnTo>
                      <a:pt x="2406" y="2516"/>
                    </a:lnTo>
                    <a:lnTo>
                      <a:pt x="2410" y="2522"/>
                    </a:lnTo>
                    <a:lnTo>
                      <a:pt x="2414" y="2528"/>
                    </a:lnTo>
                    <a:lnTo>
                      <a:pt x="2422" y="2540"/>
                    </a:lnTo>
                    <a:lnTo>
                      <a:pt x="2430" y="2548"/>
                    </a:lnTo>
                    <a:lnTo>
                      <a:pt x="2442" y="2558"/>
                    </a:lnTo>
                    <a:lnTo>
                      <a:pt x="2458" y="2570"/>
                    </a:lnTo>
                    <a:lnTo>
                      <a:pt x="2474" y="2576"/>
                    </a:lnTo>
                    <a:lnTo>
                      <a:pt x="2488" y="2580"/>
                    </a:lnTo>
                    <a:lnTo>
                      <a:pt x="2494" y="2582"/>
                    </a:lnTo>
                    <a:lnTo>
                      <a:pt x="2502" y="2580"/>
                    </a:lnTo>
                    <a:lnTo>
                      <a:pt x="2508" y="2578"/>
                    </a:lnTo>
                    <a:lnTo>
                      <a:pt x="2514" y="2576"/>
                    </a:lnTo>
                    <a:lnTo>
                      <a:pt x="2520" y="2580"/>
                    </a:lnTo>
                    <a:lnTo>
                      <a:pt x="2528" y="2588"/>
                    </a:lnTo>
                    <a:lnTo>
                      <a:pt x="2534" y="2592"/>
                    </a:lnTo>
                    <a:lnTo>
                      <a:pt x="2538" y="2594"/>
                    </a:lnTo>
                    <a:lnTo>
                      <a:pt x="2544" y="2592"/>
                    </a:lnTo>
                    <a:lnTo>
                      <a:pt x="2550" y="2588"/>
                    </a:lnTo>
                    <a:lnTo>
                      <a:pt x="2558" y="2580"/>
                    </a:lnTo>
                    <a:lnTo>
                      <a:pt x="2570" y="2570"/>
                    </a:lnTo>
                    <a:lnTo>
                      <a:pt x="2576" y="2568"/>
                    </a:lnTo>
                    <a:lnTo>
                      <a:pt x="2588" y="2564"/>
                    </a:lnTo>
                    <a:lnTo>
                      <a:pt x="2592" y="2562"/>
                    </a:lnTo>
                    <a:lnTo>
                      <a:pt x="2592" y="2556"/>
                    </a:lnTo>
                    <a:lnTo>
                      <a:pt x="2592" y="2552"/>
                    </a:lnTo>
                    <a:lnTo>
                      <a:pt x="2594" y="2544"/>
                    </a:lnTo>
                    <a:lnTo>
                      <a:pt x="2596" y="2538"/>
                    </a:lnTo>
                    <a:lnTo>
                      <a:pt x="2608" y="2512"/>
                    </a:lnTo>
                    <a:lnTo>
                      <a:pt x="2616" y="2498"/>
                    </a:lnTo>
                    <a:lnTo>
                      <a:pt x="2638" y="2434"/>
                    </a:lnTo>
                    <a:lnTo>
                      <a:pt x="2642" y="2418"/>
                    </a:lnTo>
                    <a:lnTo>
                      <a:pt x="2642" y="2396"/>
                    </a:lnTo>
                    <a:lnTo>
                      <a:pt x="2642" y="2380"/>
                    </a:lnTo>
                    <a:lnTo>
                      <a:pt x="2642" y="2366"/>
                    </a:lnTo>
                    <a:lnTo>
                      <a:pt x="2642" y="2350"/>
                    </a:lnTo>
                    <a:lnTo>
                      <a:pt x="2642" y="2346"/>
                    </a:lnTo>
                    <a:lnTo>
                      <a:pt x="2640" y="2340"/>
                    </a:lnTo>
                    <a:lnTo>
                      <a:pt x="2636" y="2334"/>
                    </a:lnTo>
                    <a:lnTo>
                      <a:pt x="2620" y="2324"/>
                    </a:lnTo>
                    <a:lnTo>
                      <a:pt x="2614" y="2318"/>
                    </a:lnTo>
                    <a:lnTo>
                      <a:pt x="2610" y="2312"/>
                    </a:lnTo>
                    <a:lnTo>
                      <a:pt x="2606" y="2298"/>
                    </a:lnTo>
                    <a:close/>
                    <a:moveTo>
                      <a:pt x="2522" y="2632"/>
                    </a:moveTo>
                    <a:lnTo>
                      <a:pt x="2522" y="2632"/>
                    </a:lnTo>
                    <a:lnTo>
                      <a:pt x="2520" y="2634"/>
                    </a:lnTo>
                    <a:lnTo>
                      <a:pt x="2518" y="2634"/>
                    </a:lnTo>
                    <a:lnTo>
                      <a:pt x="2516" y="2638"/>
                    </a:lnTo>
                    <a:lnTo>
                      <a:pt x="2518" y="2640"/>
                    </a:lnTo>
                    <a:lnTo>
                      <a:pt x="2522" y="2654"/>
                    </a:lnTo>
                    <a:lnTo>
                      <a:pt x="2524" y="2670"/>
                    </a:lnTo>
                    <a:lnTo>
                      <a:pt x="2524" y="2674"/>
                    </a:lnTo>
                    <a:lnTo>
                      <a:pt x="2526" y="2680"/>
                    </a:lnTo>
                    <a:lnTo>
                      <a:pt x="2532" y="2684"/>
                    </a:lnTo>
                    <a:lnTo>
                      <a:pt x="2538" y="2688"/>
                    </a:lnTo>
                    <a:lnTo>
                      <a:pt x="2540" y="2688"/>
                    </a:lnTo>
                    <a:lnTo>
                      <a:pt x="2544" y="2688"/>
                    </a:lnTo>
                    <a:lnTo>
                      <a:pt x="2546" y="2686"/>
                    </a:lnTo>
                    <a:lnTo>
                      <a:pt x="2548" y="2684"/>
                    </a:lnTo>
                    <a:lnTo>
                      <a:pt x="2550" y="2678"/>
                    </a:lnTo>
                    <a:lnTo>
                      <a:pt x="2556" y="2664"/>
                    </a:lnTo>
                    <a:lnTo>
                      <a:pt x="2562" y="2650"/>
                    </a:lnTo>
                    <a:lnTo>
                      <a:pt x="2564" y="2634"/>
                    </a:lnTo>
                    <a:lnTo>
                      <a:pt x="2564" y="2632"/>
                    </a:lnTo>
                    <a:lnTo>
                      <a:pt x="2564" y="2628"/>
                    </a:lnTo>
                    <a:lnTo>
                      <a:pt x="2562" y="2626"/>
                    </a:lnTo>
                    <a:lnTo>
                      <a:pt x="2560" y="2626"/>
                    </a:lnTo>
                    <a:lnTo>
                      <a:pt x="2556" y="2626"/>
                    </a:lnTo>
                    <a:lnTo>
                      <a:pt x="2552" y="2630"/>
                    </a:lnTo>
                    <a:lnTo>
                      <a:pt x="2544" y="2632"/>
                    </a:lnTo>
                    <a:lnTo>
                      <a:pt x="2536" y="2632"/>
                    </a:lnTo>
                    <a:lnTo>
                      <a:pt x="2522" y="2632"/>
                    </a:lnTo>
                    <a:close/>
                    <a:moveTo>
                      <a:pt x="2478" y="958"/>
                    </a:moveTo>
                    <a:lnTo>
                      <a:pt x="2478" y="958"/>
                    </a:lnTo>
                    <a:lnTo>
                      <a:pt x="2476" y="954"/>
                    </a:lnTo>
                    <a:lnTo>
                      <a:pt x="2476" y="958"/>
                    </a:lnTo>
                    <a:lnTo>
                      <a:pt x="2476" y="962"/>
                    </a:lnTo>
                    <a:lnTo>
                      <a:pt x="2474" y="976"/>
                    </a:lnTo>
                    <a:lnTo>
                      <a:pt x="2468" y="992"/>
                    </a:lnTo>
                    <a:lnTo>
                      <a:pt x="2468" y="998"/>
                    </a:lnTo>
                    <a:lnTo>
                      <a:pt x="2470" y="1006"/>
                    </a:lnTo>
                    <a:lnTo>
                      <a:pt x="2472" y="1012"/>
                    </a:lnTo>
                    <a:lnTo>
                      <a:pt x="2474" y="1018"/>
                    </a:lnTo>
                    <a:lnTo>
                      <a:pt x="2476" y="1026"/>
                    </a:lnTo>
                    <a:lnTo>
                      <a:pt x="2476" y="1088"/>
                    </a:lnTo>
                    <a:lnTo>
                      <a:pt x="2476" y="1104"/>
                    </a:lnTo>
                    <a:lnTo>
                      <a:pt x="2476" y="1118"/>
                    </a:lnTo>
                    <a:lnTo>
                      <a:pt x="2478" y="1124"/>
                    </a:lnTo>
                    <a:lnTo>
                      <a:pt x="2484" y="1128"/>
                    </a:lnTo>
                    <a:lnTo>
                      <a:pt x="2498" y="1134"/>
                    </a:lnTo>
                    <a:lnTo>
                      <a:pt x="2502" y="1134"/>
                    </a:lnTo>
                    <a:lnTo>
                      <a:pt x="2500" y="1130"/>
                    </a:lnTo>
                    <a:lnTo>
                      <a:pt x="2490" y="1114"/>
                    </a:lnTo>
                    <a:lnTo>
                      <a:pt x="2486" y="1106"/>
                    </a:lnTo>
                    <a:lnTo>
                      <a:pt x="2486" y="1098"/>
                    </a:lnTo>
                    <a:lnTo>
                      <a:pt x="2486" y="1094"/>
                    </a:lnTo>
                    <a:lnTo>
                      <a:pt x="2486" y="1088"/>
                    </a:lnTo>
                    <a:lnTo>
                      <a:pt x="2488" y="1080"/>
                    </a:lnTo>
                    <a:lnTo>
                      <a:pt x="2492" y="1074"/>
                    </a:lnTo>
                    <a:lnTo>
                      <a:pt x="2496" y="1070"/>
                    </a:lnTo>
                    <a:lnTo>
                      <a:pt x="2498" y="1070"/>
                    </a:lnTo>
                    <a:lnTo>
                      <a:pt x="2500" y="1072"/>
                    </a:lnTo>
                    <a:lnTo>
                      <a:pt x="2502" y="1074"/>
                    </a:lnTo>
                    <a:lnTo>
                      <a:pt x="2502" y="1070"/>
                    </a:lnTo>
                    <a:lnTo>
                      <a:pt x="2488" y="1006"/>
                    </a:lnTo>
                    <a:lnTo>
                      <a:pt x="2486" y="990"/>
                    </a:lnTo>
                    <a:lnTo>
                      <a:pt x="2486" y="988"/>
                    </a:lnTo>
                    <a:lnTo>
                      <a:pt x="2482" y="972"/>
                    </a:lnTo>
                    <a:lnTo>
                      <a:pt x="2478" y="958"/>
                    </a:lnTo>
                    <a:close/>
                    <a:moveTo>
                      <a:pt x="2460" y="1170"/>
                    </a:moveTo>
                    <a:lnTo>
                      <a:pt x="2460" y="1170"/>
                    </a:lnTo>
                    <a:lnTo>
                      <a:pt x="2458" y="1176"/>
                    </a:lnTo>
                    <a:lnTo>
                      <a:pt x="2456" y="1182"/>
                    </a:lnTo>
                    <a:lnTo>
                      <a:pt x="2456" y="1196"/>
                    </a:lnTo>
                    <a:lnTo>
                      <a:pt x="2454" y="1204"/>
                    </a:lnTo>
                    <a:lnTo>
                      <a:pt x="2452" y="1212"/>
                    </a:lnTo>
                    <a:lnTo>
                      <a:pt x="2450" y="1216"/>
                    </a:lnTo>
                    <a:lnTo>
                      <a:pt x="2446" y="1224"/>
                    </a:lnTo>
                    <a:lnTo>
                      <a:pt x="2446" y="1232"/>
                    </a:lnTo>
                    <a:lnTo>
                      <a:pt x="2446" y="1236"/>
                    </a:lnTo>
                    <a:lnTo>
                      <a:pt x="2448" y="1238"/>
                    </a:lnTo>
                    <a:lnTo>
                      <a:pt x="2450" y="1236"/>
                    </a:lnTo>
                    <a:lnTo>
                      <a:pt x="2460" y="1220"/>
                    </a:lnTo>
                    <a:lnTo>
                      <a:pt x="2464" y="1218"/>
                    </a:lnTo>
                    <a:lnTo>
                      <a:pt x="2466" y="1218"/>
                    </a:lnTo>
                    <a:lnTo>
                      <a:pt x="2468" y="1218"/>
                    </a:lnTo>
                    <a:lnTo>
                      <a:pt x="2472" y="1220"/>
                    </a:lnTo>
                    <a:lnTo>
                      <a:pt x="2480" y="1228"/>
                    </a:lnTo>
                    <a:lnTo>
                      <a:pt x="2482" y="1230"/>
                    </a:lnTo>
                    <a:lnTo>
                      <a:pt x="2484" y="1230"/>
                    </a:lnTo>
                    <a:lnTo>
                      <a:pt x="2486" y="1228"/>
                    </a:lnTo>
                    <a:lnTo>
                      <a:pt x="2488" y="1226"/>
                    </a:lnTo>
                    <a:lnTo>
                      <a:pt x="2492" y="1220"/>
                    </a:lnTo>
                    <a:lnTo>
                      <a:pt x="2496" y="1214"/>
                    </a:lnTo>
                    <a:lnTo>
                      <a:pt x="2502" y="1210"/>
                    </a:lnTo>
                    <a:lnTo>
                      <a:pt x="2508" y="1208"/>
                    </a:lnTo>
                    <a:lnTo>
                      <a:pt x="2520" y="1198"/>
                    </a:lnTo>
                    <a:lnTo>
                      <a:pt x="2528" y="1190"/>
                    </a:lnTo>
                    <a:lnTo>
                      <a:pt x="2530" y="1188"/>
                    </a:lnTo>
                    <a:lnTo>
                      <a:pt x="2530" y="1186"/>
                    </a:lnTo>
                    <a:lnTo>
                      <a:pt x="2528" y="1184"/>
                    </a:lnTo>
                    <a:lnTo>
                      <a:pt x="2526" y="1184"/>
                    </a:lnTo>
                    <a:lnTo>
                      <a:pt x="2522" y="1184"/>
                    </a:lnTo>
                    <a:lnTo>
                      <a:pt x="2506" y="1182"/>
                    </a:lnTo>
                    <a:lnTo>
                      <a:pt x="2492" y="1178"/>
                    </a:lnTo>
                    <a:lnTo>
                      <a:pt x="2478" y="1170"/>
                    </a:lnTo>
                    <a:lnTo>
                      <a:pt x="2472" y="1168"/>
                    </a:lnTo>
                    <a:lnTo>
                      <a:pt x="2466" y="1168"/>
                    </a:lnTo>
                    <a:lnTo>
                      <a:pt x="2460" y="1170"/>
                    </a:lnTo>
                    <a:close/>
                    <a:moveTo>
                      <a:pt x="2438" y="1284"/>
                    </a:moveTo>
                    <a:lnTo>
                      <a:pt x="2438" y="1284"/>
                    </a:lnTo>
                    <a:lnTo>
                      <a:pt x="2432" y="1300"/>
                    </a:lnTo>
                    <a:lnTo>
                      <a:pt x="2430" y="1304"/>
                    </a:lnTo>
                    <a:lnTo>
                      <a:pt x="2426" y="1310"/>
                    </a:lnTo>
                    <a:lnTo>
                      <a:pt x="2420" y="1316"/>
                    </a:lnTo>
                    <a:lnTo>
                      <a:pt x="2414" y="1318"/>
                    </a:lnTo>
                    <a:lnTo>
                      <a:pt x="2400" y="1326"/>
                    </a:lnTo>
                    <a:lnTo>
                      <a:pt x="2374" y="1346"/>
                    </a:lnTo>
                    <a:lnTo>
                      <a:pt x="2368" y="1350"/>
                    </a:lnTo>
                    <a:lnTo>
                      <a:pt x="2360" y="1350"/>
                    </a:lnTo>
                    <a:lnTo>
                      <a:pt x="2356" y="1350"/>
                    </a:lnTo>
                    <a:lnTo>
                      <a:pt x="2340" y="1354"/>
                    </a:lnTo>
                    <a:lnTo>
                      <a:pt x="2326" y="1358"/>
                    </a:lnTo>
                    <a:lnTo>
                      <a:pt x="2320" y="1362"/>
                    </a:lnTo>
                    <a:lnTo>
                      <a:pt x="2318" y="1366"/>
                    </a:lnTo>
                    <a:lnTo>
                      <a:pt x="2322" y="1378"/>
                    </a:lnTo>
                    <a:lnTo>
                      <a:pt x="2326" y="1392"/>
                    </a:lnTo>
                    <a:lnTo>
                      <a:pt x="2328" y="1394"/>
                    </a:lnTo>
                    <a:lnTo>
                      <a:pt x="2330" y="1396"/>
                    </a:lnTo>
                    <a:lnTo>
                      <a:pt x="2332" y="1396"/>
                    </a:lnTo>
                    <a:lnTo>
                      <a:pt x="2334" y="1394"/>
                    </a:lnTo>
                    <a:lnTo>
                      <a:pt x="2342" y="1386"/>
                    </a:lnTo>
                    <a:lnTo>
                      <a:pt x="2348" y="1382"/>
                    </a:lnTo>
                    <a:lnTo>
                      <a:pt x="2354" y="1380"/>
                    </a:lnTo>
                    <a:lnTo>
                      <a:pt x="2358" y="1378"/>
                    </a:lnTo>
                    <a:lnTo>
                      <a:pt x="2362" y="1376"/>
                    </a:lnTo>
                    <a:lnTo>
                      <a:pt x="2366" y="1374"/>
                    </a:lnTo>
                    <a:lnTo>
                      <a:pt x="2368" y="1376"/>
                    </a:lnTo>
                    <a:lnTo>
                      <a:pt x="2370" y="1376"/>
                    </a:lnTo>
                    <a:lnTo>
                      <a:pt x="2374" y="1374"/>
                    </a:lnTo>
                    <a:lnTo>
                      <a:pt x="2382" y="1366"/>
                    </a:lnTo>
                    <a:lnTo>
                      <a:pt x="2388" y="1362"/>
                    </a:lnTo>
                    <a:lnTo>
                      <a:pt x="2392" y="1360"/>
                    </a:lnTo>
                    <a:lnTo>
                      <a:pt x="2404" y="1360"/>
                    </a:lnTo>
                    <a:lnTo>
                      <a:pt x="2408" y="1360"/>
                    </a:lnTo>
                    <a:lnTo>
                      <a:pt x="2422" y="1360"/>
                    </a:lnTo>
                    <a:lnTo>
                      <a:pt x="2432" y="1360"/>
                    </a:lnTo>
                    <a:lnTo>
                      <a:pt x="2436" y="1360"/>
                    </a:lnTo>
                    <a:lnTo>
                      <a:pt x="2440" y="1356"/>
                    </a:lnTo>
                    <a:lnTo>
                      <a:pt x="2444" y="1350"/>
                    </a:lnTo>
                    <a:lnTo>
                      <a:pt x="2446" y="1342"/>
                    </a:lnTo>
                    <a:lnTo>
                      <a:pt x="2446" y="1330"/>
                    </a:lnTo>
                    <a:lnTo>
                      <a:pt x="2446" y="1322"/>
                    </a:lnTo>
                    <a:lnTo>
                      <a:pt x="2450" y="1314"/>
                    </a:lnTo>
                    <a:lnTo>
                      <a:pt x="2452" y="1308"/>
                    </a:lnTo>
                    <a:lnTo>
                      <a:pt x="2458" y="1294"/>
                    </a:lnTo>
                    <a:lnTo>
                      <a:pt x="2462" y="1280"/>
                    </a:lnTo>
                    <a:lnTo>
                      <a:pt x="2464" y="1272"/>
                    </a:lnTo>
                    <a:lnTo>
                      <a:pt x="2460" y="1266"/>
                    </a:lnTo>
                    <a:lnTo>
                      <a:pt x="2450" y="1250"/>
                    </a:lnTo>
                    <a:lnTo>
                      <a:pt x="2448" y="1246"/>
                    </a:lnTo>
                    <a:lnTo>
                      <a:pt x="2446" y="1246"/>
                    </a:lnTo>
                    <a:lnTo>
                      <a:pt x="2446" y="1248"/>
                    </a:lnTo>
                    <a:lnTo>
                      <a:pt x="2444" y="1260"/>
                    </a:lnTo>
                    <a:lnTo>
                      <a:pt x="2438" y="1284"/>
                    </a:lnTo>
                    <a:close/>
                  </a:path>
                </a:pathLst>
              </a:custGeom>
              <a:grpFill/>
              <a:ln w="9525">
                <a:noFill/>
                <a:round/>
                <a:headEnd/>
                <a:tailEnd/>
              </a:ln>
            </p:spPr>
            <p:txBody>
              <a:bodyPr/>
              <a:lstStyle/>
              <a:p>
                <a:endParaRPr lang="en-GB">
                  <a:solidFill>
                    <a:prstClr val="black"/>
                  </a:solidFill>
                </a:endParaRPr>
              </a:p>
            </p:txBody>
          </p:sp>
          <p:sp>
            <p:nvSpPr>
              <p:cNvPr id="10" name="Freeform 9"/>
              <p:cNvSpPr>
                <a:spLocks noEditPoints="1"/>
              </p:cNvSpPr>
              <p:nvPr/>
            </p:nvSpPr>
            <p:spPr bwMode="auto">
              <a:xfrm>
                <a:off x="0" y="753"/>
                <a:ext cx="2211" cy="3018"/>
              </a:xfrm>
              <a:custGeom>
                <a:avLst/>
                <a:gdLst>
                  <a:gd name="T0" fmla="*/ 1757 w 2211"/>
                  <a:gd name="T1" fmla="*/ 431 h 3018"/>
                  <a:gd name="T2" fmla="*/ 1780 w 2211"/>
                  <a:gd name="T3" fmla="*/ 502 h 3018"/>
                  <a:gd name="T4" fmla="*/ 1792 w 2211"/>
                  <a:gd name="T5" fmla="*/ 608 h 3018"/>
                  <a:gd name="T6" fmla="*/ 1954 w 2211"/>
                  <a:gd name="T7" fmla="*/ 711 h 3018"/>
                  <a:gd name="T8" fmla="*/ 2035 w 2211"/>
                  <a:gd name="T9" fmla="*/ 540 h 3018"/>
                  <a:gd name="T10" fmla="*/ 2203 w 2211"/>
                  <a:gd name="T11" fmla="*/ 366 h 3018"/>
                  <a:gd name="T12" fmla="*/ 2188 w 2211"/>
                  <a:gd name="T13" fmla="*/ 325 h 3018"/>
                  <a:gd name="T14" fmla="*/ 2153 w 2211"/>
                  <a:gd name="T15" fmla="*/ 272 h 3018"/>
                  <a:gd name="T16" fmla="*/ 2085 w 2211"/>
                  <a:gd name="T17" fmla="*/ 202 h 3018"/>
                  <a:gd name="T18" fmla="*/ 2002 w 2211"/>
                  <a:gd name="T19" fmla="*/ 129 h 3018"/>
                  <a:gd name="T20" fmla="*/ 1934 w 2211"/>
                  <a:gd name="T21" fmla="*/ 108 h 3018"/>
                  <a:gd name="T22" fmla="*/ 1737 w 2211"/>
                  <a:gd name="T23" fmla="*/ 207 h 3018"/>
                  <a:gd name="T24" fmla="*/ 1288 w 2211"/>
                  <a:gd name="T25" fmla="*/ 159 h 3018"/>
                  <a:gd name="T26" fmla="*/ 1303 w 2211"/>
                  <a:gd name="T27" fmla="*/ 194 h 3018"/>
                  <a:gd name="T28" fmla="*/ 1356 w 2211"/>
                  <a:gd name="T29" fmla="*/ 207 h 3018"/>
                  <a:gd name="T30" fmla="*/ 1364 w 2211"/>
                  <a:gd name="T31" fmla="*/ 156 h 3018"/>
                  <a:gd name="T32" fmla="*/ 1374 w 2211"/>
                  <a:gd name="T33" fmla="*/ 66 h 3018"/>
                  <a:gd name="T34" fmla="*/ 1361 w 2211"/>
                  <a:gd name="T35" fmla="*/ 3 h 3018"/>
                  <a:gd name="T36" fmla="*/ 1319 w 2211"/>
                  <a:gd name="T37" fmla="*/ 13 h 3018"/>
                  <a:gd name="T38" fmla="*/ 1266 w 2211"/>
                  <a:gd name="T39" fmla="*/ 58 h 3018"/>
                  <a:gd name="T40" fmla="*/ 1248 w 2211"/>
                  <a:gd name="T41" fmla="*/ 81 h 3018"/>
                  <a:gd name="T42" fmla="*/ 1253 w 2211"/>
                  <a:gd name="T43" fmla="*/ 144 h 3018"/>
                  <a:gd name="T44" fmla="*/ 1268 w 2211"/>
                  <a:gd name="T45" fmla="*/ 227 h 3018"/>
                  <a:gd name="T46" fmla="*/ 1379 w 2211"/>
                  <a:gd name="T47" fmla="*/ 252 h 3018"/>
                  <a:gd name="T48" fmla="*/ 1271 w 2211"/>
                  <a:gd name="T49" fmla="*/ 217 h 3018"/>
                  <a:gd name="T50" fmla="*/ 1172 w 2211"/>
                  <a:gd name="T51" fmla="*/ 1629 h 3018"/>
                  <a:gd name="T52" fmla="*/ 1677 w 2211"/>
                  <a:gd name="T53" fmla="*/ 1170 h 3018"/>
                  <a:gd name="T54" fmla="*/ 1500 w 2211"/>
                  <a:gd name="T55" fmla="*/ 703 h 3018"/>
                  <a:gd name="T56" fmla="*/ 1437 w 2211"/>
                  <a:gd name="T57" fmla="*/ 376 h 3018"/>
                  <a:gd name="T58" fmla="*/ 1520 w 2211"/>
                  <a:gd name="T59" fmla="*/ 509 h 3018"/>
                  <a:gd name="T60" fmla="*/ 1606 w 2211"/>
                  <a:gd name="T61" fmla="*/ 540 h 3018"/>
                  <a:gd name="T62" fmla="*/ 1674 w 2211"/>
                  <a:gd name="T63" fmla="*/ 527 h 3018"/>
                  <a:gd name="T64" fmla="*/ 1694 w 2211"/>
                  <a:gd name="T65" fmla="*/ 502 h 3018"/>
                  <a:gd name="T66" fmla="*/ 1659 w 2211"/>
                  <a:gd name="T67" fmla="*/ 446 h 3018"/>
                  <a:gd name="T68" fmla="*/ 1634 w 2211"/>
                  <a:gd name="T69" fmla="*/ 388 h 3018"/>
                  <a:gd name="T70" fmla="*/ 1553 w 2211"/>
                  <a:gd name="T71" fmla="*/ 345 h 3018"/>
                  <a:gd name="T72" fmla="*/ 1442 w 2211"/>
                  <a:gd name="T73" fmla="*/ 300 h 3018"/>
                  <a:gd name="T74" fmla="*/ 1341 w 2211"/>
                  <a:gd name="T75" fmla="*/ 330 h 3018"/>
                  <a:gd name="T76" fmla="*/ 1319 w 2211"/>
                  <a:gd name="T77" fmla="*/ 386 h 3018"/>
                  <a:gd name="T78" fmla="*/ 1182 w 2211"/>
                  <a:gd name="T79" fmla="*/ 424 h 3018"/>
                  <a:gd name="T80" fmla="*/ 1172 w 2211"/>
                  <a:gd name="T81" fmla="*/ 308 h 3018"/>
                  <a:gd name="T82" fmla="*/ 1112 w 2211"/>
                  <a:gd name="T83" fmla="*/ 315 h 3018"/>
                  <a:gd name="T84" fmla="*/ 1024 w 2211"/>
                  <a:gd name="T85" fmla="*/ 333 h 3018"/>
                  <a:gd name="T86" fmla="*/ 1034 w 2211"/>
                  <a:gd name="T87" fmla="*/ 383 h 3018"/>
                  <a:gd name="T88" fmla="*/ 1129 w 2211"/>
                  <a:gd name="T89" fmla="*/ 429 h 3018"/>
                  <a:gd name="T90" fmla="*/ 451 w 2211"/>
                  <a:gd name="T91" fmla="*/ 378 h 3018"/>
                  <a:gd name="T92" fmla="*/ 156 w 2211"/>
                  <a:gd name="T93" fmla="*/ 840 h 3018"/>
                  <a:gd name="T94" fmla="*/ 837 w 2211"/>
                  <a:gd name="T95" fmla="*/ 1417 h 3018"/>
                  <a:gd name="T96" fmla="*/ 1256 w 2211"/>
                  <a:gd name="T97" fmla="*/ 1755 h 3018"/>
                  <a:gd name="T98" fmla="*/ 1629 w 2211"/>
                  <a:gd name="T99" fmla="*/ 1679 h 3018"/>
                  <a:gd name="T100" fmla="*/ 1553 w 2211"/>
                  <a:gd name="T101" fmla="*/ 1654 h 3018"/>
                  <a:gd name="T102" fmla="*/ 1414 w 2211"/>
                  <a:gd name="T103" fmla="*/ 1851 h 3018"/>
                  <a:gd name="T104" fmla="*/ 1891 w 2211"/>
                  <a:gd name="T105" fmla="*/ 1893 h 3018"/>
                  <a:gd name="T106" fmla="*/ 1591 w 2211"/>
                  <a:gd name="T107" fmla="*/ 1795 h 3018"/>
                  <a:gd name="T108" fmla="*/ 1435 w 2211"/>
                  <a:gd name="T109" fmla="*/ 2057 h 3018"/>
                  <a:gd name="T110" fmla="*/ 1629 w 2211"/>
                  <a:gd name="T111" fmla="*/ 2524 h 3018"/>
                  <a:gd name="T112" fmla="*/ 1740 w 2211"/>
                  <a:gd name="T113" fmla="*/ 2741 h 3018"/>
                  <a:gd name="T114" fmla="*/ 2110 w 2211"/>
                  <a:gd name="T115" fmla="*/ 2342 h 3018"/>
                  <a:gd name="T116" fmla="*/ 1472 w 2211"/>
                  <a:gd name="T117" fmla="*/ 562 h 3018"/>
                  <a:gd name="T118" fmla="*/ 1394 w 2211"/>
                  <a:gd name="T119" fmla="*/ 577 h 3018"/>
                  <a:gd name="T120" fmla="*/ 978 w 2211"/>
                  <a:gd name="T121" fmla="*/ 338 h 3018"/>
                  <a:gd name="T122" fmla="*/ 1039 w 2211"/>
                  <a:gd name="T123" fmla="*/ 250 h 30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211"/>
                  <a:gd name="T187" fmla="*/ 0 h 3018"/>
                  <a:gd name="T188" fmla="*/ 2211 w 2211"/>
                  <a:gd name="T189" fmla="*/ 3018 h 301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211" h="3018">
                    <a:moveTo>
                      <a:pt x="1636" y="295"/>
                    </a:moveTo>
                    <a:lnTo>
                      <a:pt x="1639" y="300"/>
                    </a:lnTo>
                    <a:lnTo>
                      <a:pt x="1639" y="303"/>
                    </a:lnTo>
                    <a:lnTo>
                      <a:pt x="1639" y="308"/>
                    </a:lnTo>
                    <a:lnTo>
                      <a:pt x="1636" y="310"/>
                    </a:lnTo>
                    <a:lnTo>
                      <a:pt x="1636" y="313"/>
                    </a:lnTo>
                    <a:lnTo>
                      <a:pt x="1634" y="315"/>
                    </a:lnTo>
                    <a:lnTo>
                      <a:pt x="1636" y="320"/>
                    </a:lnTo>
                    <a:lnTo>
                      <a:pt x="1636" y="323"/>
                    </a:lnTo>
                    <a:lnTo>
                      <a:pt x="1641" y="328"/>
                    </a:lnTo>
                    <a:lnTo>
                      <a:pt x="1644" y="333"/>
                    </a:lnTo>
                    <a:lnTo>
                      <a:pt x="1649" y="335"/>
                    </a:lnTo>
                    <a:lnTo>
                      <a:pt x="1651" y="338"/>
                    </a:lnTo>
                    <a:lnTo>
                      <a:pt x="1656" y="340"/>
                    </a:lnTo>
                    <a:lnTo>
                      <a:pt x="1664" y="340"/>
                    </a:lnTo>
                    <a:lnTo>
                      <a:pt x="1669" y="340"/>
                    </a:lnTo>
                    <a:lnTo>
                      <a:pt x="1679" y="340"/>
                    </a:lnTo>
                    <a:lnTo>
                      <a:pt x="1687" y="338"/>
                    </a:lnTo>
                    <a:lnTo>
                      <a:pt x="1697" y="338"/>
                    </a:lnTo>
                    <a:lnTo>
                      <a:pt x="1704" y="338"/>
                    </a:lnTo>
                    <a:lnTo>
                      <a:pt x="1712" y="338"/>
                    </a:lnTo>
                    <a:lnTo>
                      <a:pt x="1719" y="340"/>
                    </a:lnTo>
                    <a:lnTo>
                      <a:pt x="1724" y="343"/>
                    </a:lnTo>
                    <a:lnTo>
                      <a:pt x="1729" y="348"/>
                    </a:lnTo>
                    <a:lnTo>
                      <a:pt x="1732" y="356"/>
                    </a:lnTo>
                    <a:lnTo>
                      <a:pt x="1737" y="363"/>
                    </a:lnTo>
                    <a:lnTo>
                      <a:pt x="1740" y="368"/>
                    </a:lnTo>
                    <a:lnTo>
                      <a:pt x="1745" y="373"/>
                    </a:lnTo>
                    <a:lnTo>
                      <a:pt x="1750" y="378"/>
                    </a:lnTo>
                    <a:lnTo>
                      <a:pt x="1752" y="386"/>
                    </a:lnTo>
                    <a:lnTo>
                      <a:pt x="1757" y="391"/>
                    </a:lnTo>
                    <a:lnTo>
                      <a:pt x="1760" y="401"/>
                    </a:lnTo>
                    <a:lnTo>
                      <a:pt x="1760" y="411"/>
                    </a:lnTo>
                    <a:lnTo>
                      <a:pt x="1760" y="424"/>
                    </a:lnTo>
                    <a:lnTo>
                      <a:pt x="1757" y="431"/>
                    </a:lnTo>
                    <a:lnTo>
                      <a:pt x="1757" y="439"/>
                    </a:lnTo>
                    <a:lnTo>
                      <a:pt x="1757" y="444"/>
                    </a:lnTo>
                    <a:lnTo>
                      <a:pt x="1757" y="449"/>
                    </a:lnTo>
                    <a:lnTo>
                      <a:pt x="1757" y="451"/>
                    </a:lnTo>
                    <a:lnTo>
                      <a:pt x="1760" y="451"/>
                    </a:lnTo>
                    <a:lnTo>
                      <a:pt x="1765" y="454"/>
                    </a:lnTo>
                    <a:lnTo>
                      <a:pt x="1770" y="454"/>
                    </a:lnTo>
                    <a:lnTo>
                      <a:pt x="1775" y="454"/>
                    </a:lnTo>
                    <a:lnTo>
                      <a:pt x="1777" y="456"/>
                    </a:lnTo>
                    <a:lnTo>
                      <a:pt x="1782" y="456"/>
                    </a:lnTo>
                    <a:lnTo>
                      <a:pt x="1782" y="459"/>
                    </a:lnTo>
                    <a:lnTo>
                      <a:pt x="1782" y="461"/>
                    </a:lnTo>
                    <a:lnTo>
                      <a:pt x="1780" y="464"/>
                    </a:lnTo>
                    <a:lnTo>
                      <a:pt x="1772" y="464"/>
                    </a:lnTo>
                    <a:lnTo>
                      <a:pt x="1767" y="466"/>
                    </a:lnTo>
                    <a:lnTo>
                      <a:pt x="1765" y="469"/>
                    </a:lnTo>
                    <a:lnTo>
                      <a:pt x="1765" y="471"/>
                    </a:lnTo>
                    <a:lnTo>
                      <a:pt x="1767" y="471"/>
                    </a:lnTo>
                    <a:lnTo>
                      <a:pt x="1770" y="474"/>
                    </a:lnTo>
                    <a:lnTo>
                      <a:pt x="1775" y="477"/>
                    </a:lnTo>
                    <a:lnTo>
                      <a:pt x="1777" y="477"/>
                    </a:lnTo>
                    <a:lnTo>
                      <a:pt x="1775" y="477"/>
                    </a:lnTo>
                    <a:lnTo>
                      <a:pt x="1770" y="477"/>
                    </a:lnTo>
                    <a:lnTo>
                      <a:pt x="1765" y="479"/>
                    </a:lnTo>
                    <a:lnTo>
                      <a:pt x="1762" y="482"/>
                    </a:lnTo>
                    <a:lnTo>
                      <a:pt x="1757" y="484"/>
                    </a:lnTo>
                    <a:lnTo>
                      <a:pt x="1755" y="487"/>
                    </a:lnTo>
                    <a:lnTo>
                      <a:pt x="1755" y="489"/>
                    </a:lnTo>
                    <a:lnTo>
                      <a:pt x="1757" y="494"/>
                    </a:lnTo>
                    <a:lnTo>
                      <a:pt x="1762" y="497"/>
                    </a:lnTo>
                    <a:lnTo>
                      <a:pt x="1767" y="499"/>
                    </a:lnTo>
                    <a:lnTo>
                      <a:pt x="1772" y="502"/>
                    </a:lnTo>
                    <a:lnTo>
                      <a:pt x="1780" y="502"/>
                    </a:lnTo>
                    <a:lnTo>
                      <a:pt x="1785" y="502"/>
                    </a:lnTo>
                    <a:lnTo>
                      <a:pt x="1790" y="499"/>
                    </a:lnTo>
                    <a:lnTo>
                      <a:pt x="1792" y="497"/>
                    </a:lnTo>
                    <a:lnTo>
                      <a:pt x="1795" y="494"/>
                    </a:lnTo>
                    <a:lnTo>
                      <a:pt x="1798" y="492"/>
                    </a:lnTo>
                    <a:lnTo>
                      <a:pt x="1800" y="489"/>
                    </a:lnTo>
                    <a:lnTo>
                      <a:pt x="1800" y="487"/>
                    </a:lnTo>
                    <a:lnTo>
                      <a:pt x="1803" y="484"/>
                    </a:lnTo>
                    <a:lnTo>
                      <a:pt x="1805" y="484"/>
                    </a:lnTo>
                    <a:lnTo>
                      <a:pt x="1808" y="484"/>
                    </a:lnTo>
                    <a:lnTo>
                      <a:pt x="1810" y="482"/>
                    </a:lnTo>
                    <a:lnTo>
                      <a:pt x="1815" y="487"/>
                    </a:lnTo>
                    <a:lnTo>
                      <a:pt x="1815" y="494"/>
                    </a:lnTo>
                    <a:lnTo>
                      <a:pt x="1815" y="504"/>
                    </a:lnTo>
                    <a:lnTo>
                      <a:pt x="1813" y="512"/>
                    </a:lnTo>
                    <a:lnTo>
                      <a:pt x="1810" y="514"/>
                    </a:lnTo>
                    <a:lnTo>
                      <a:pt x="1805" y="514"/>
                    </a:lnTo>
                    <a:lnTo>
                      <a:pt x="1803" y="517"/>
                    </a:lnTo>
                    <a:lnTo>
                      <a:pt x="1798" y="519"/>
                    </a:lnTo>
                    <a:lnTo>
                      <a:pt x="1792" y="522"/>
                    </a:lnTo>
                    <a:lnTo>
                      <a:pt x="1787" y="527"/>
                    </a:lnTo>
                    <a:lnTo>
                      <a:pt x="1785" y="529"/>
                    </a:lnTo>
                    <a:lnTo>
                      <a:pt x="1780" y="532"/>
                    </a:lnTo>
                    <a:lnTo>
                      <a:pt x="1777" y="537"/>
                    </a:lnTo>
                    <a:lnTo>
                      <a:pt x="1777" y="545"/>
                    </a:lnTo>
                    <a:lnTo>
                      <a:pt x="1775" y="555"/>
                    </a:lnTo>
                    <a:lnTo>
                      <a:pt x="1772" y="565"/>
                    </a:lnTo>
                    <a:lnTo>
                      <a:pt x="1772" y="572"/>
                    </a:lnTo>
                    <a:lnTo>
                      <a:pt x="1772" y="582"/>
                    </a:lnTo>
                    <a:lnTo>
                      <a:pt x="1775" y="587"/>
                    </a:lnTo>
                    <a:lnTo>
                      <a:pt x="1775" y="593"/>
                    </a:lnTo>
                    <a:lnTo>
                      <a:pt x="1777" y="598"/>
                    </a:lnTo>
                    <a:lnTo>
                      <a:pt x="1782" y="600"/>
                    </a:lnTo>
                    <a:lnTo>
                      <a:pt x="1787" y="605"/>
                    </a:lnTo>
                    <a:lnTo>
                      <a:pt x="1792" y="608"/>
                    </a:lnTo>
                    <a:lnTo>
                      <a:pt x="1795" y="613"/>
                    </a:lnTo>
                    <a:lnTo>
                      <a:pt x="1800" y="618"/>
                    </a:lnTo>
                    <a:lnTo>
                      <a:pt x="1803" y="625"/>
                    </a:lnTo>
                    <a:lnTo>
                      <a:pt x="1803" y="630"/>
                    </a:lnTo>
                    <a:lnTo>
                      <a:pt x="1803" y="638"/>
                    </a:lnTo>
                    <a:lnTo>
                      <a:pt x="1805" y="643"/>
                    </a:lnTo>
                    <a:lnTo>
                      <a:pt x="1810" y="648"/>
                    </a:lnTo>
                    <a:lnTo>
                      <a:pt x="1815" y="653"/>
                    </a:lnTo>
                    <a:lnTo>
                      <a:pt x="1820" y="658"/>
                    </a:lnTo>
                    <a:lnTo>
                      <a:pt x="1825" y="661"/>
                    </a:lnTo>
                    <a:lnTo>
                      <a:pt x="1833" y="666"/>
                    </a:lnTo>
                    <a:lnTo>
                      <a:pt x="1838" y="671"/>
                    </a:lnTo>
                    <a:lnTo>
                      <a:pt x="1843" y="673"/>
                    </a:lnTo>
                    <a:lnTo>
                      <a:pt x="1848" y="678"/>
                    </a:lnTo>
                    <a:lnTo>
                      <a:pt x="1856" y="683"/>
                    </a:lnTo>
                    <a:lnTo>
                      <a:pt x="1863" y="691"/>
                    </a:lnTo>
                    <a:lnTo>
                      <a:pt x="1871" y="693"/>
                    </a:lnTo>
                    <a:lnTo>
                      <a:pt x="1881" y="698"/>
                    </a:lnTo>
                    <a:lnTo>
                      <a:pt x="1888" y="698"/>
                    </a:lnTo>
                    <a:lnTo>
                      <a:pt x="1896" y="698"/>
                    </a:lnTo>
                    <a:lnTo>
                      <a:pt x="1903" y="696"/>
                    </a:lnTo>
                    <a:lnTo>
                      <a:pt x="1908" y="696"/>
                    </a:lnTo>
                    <a:lnTo>
                      <a:pt x="1914" y="696"/>
                    </a:lnTo>
                    <a:lnTo>
                      <a:pt x="1919" y="696"/>
                    </a:lnTo>
                    <a:lnTo>
                      <a:pt x="1924" y="698"/>
                    </a:lnTo>
                    <a:lnTo>
                      <a:pt x="1926" y="701"/>
                    </a:lnTo>
                    <a:lnTo>
                      <a:pt x="1929" y="703"/>
                    </a:lnTo>
                    <a:lnTo>
                      <a:pt x="1931" y="706"/>
                    </a:lnTo>
                    <a:lnTo>
                      <a:pt x="1931" y="708"/>
                    </a:lnTo>
                    <a:lnTo>
                      <a:pt x="1934" y="708"/>
                    </a:lnTo>
                    <a:lnTo>
                      <a:pt x="1936" y="711"/>
                    </a:lnTo>
                    <a:lnTo>
                      <a:pt x="1939" y="711"/>
                    </a:lnTo>
                    <a:lnTo>
                      <a:pt x="1944" y="711"/>
                    </a:lnTo>
                    <a:lnTo>
                      <a:pt x="1949" y="711"/>
                    </a:lnTo>
                    <a:lnTo>
                      <a:pt x="1954" y="711"/>
                    </a:lnTo>
                    <a:lnTo>
                      <a:pt x="1956" y="711"/>
                    </a:lnTo>
                    <a:lnTo>
                      <a:pt x="1964" y="708"/>
                    </a:lnTo>
                    <a:lnTo>
                      <a:pt x="1966" y="708"/>
                    </a:lnTo>
                    <a:lnTo>
                      <a:pt x="1971" y="706"/>
                    </a:lnTo>
                    <a:lnTo>
                      <a:pt x="1977" y="703"/>
                    </a:lnTo>
                    <a:lnTo>
                      <a:pt x="1979" y="701"/>
                    </a:lnTo>
                    <a:lnTo>
                      <a:pt x="1982" y="698"/>
                    </a:lnTo>
                    <a:lnTo>
                      <a:pt x="1984" y="693"/>
                    </a:lnTo>
                    <a:lnTo>
                      <a:pt x="1984" y="691"/>
                    </a:lnTo>
                    <a:lnTo>
                      <a:pt x="1984" y="681"/>
                    </a:lnTo>
                    <a:lnTo>
                      <a:pt x="1984" y="673"/>
                    </a:lnTo>
                    <a:lnTo>
                      <a:pt x="1984" y="668"/>
                    </a:lnTo>
                    <a:lnTo>
                      <a:pt x="1984" y="666"/>
                    </a:lnTo>
                    <a:lnTo>
                      <a:pt x="1984" y="661"/>
                    </a:lnTo>
                    <a:lnTo>
                      <a:pt x="1987" y="658"/>
                    </a:lnTo>
                    <a:lnTo>
                      <a:pt x="1989" y="656"/>
                    </a:lnTo>
                    <a:lnTo>
                      <a:pt x="1992" y="653"/>
                    </a:lnTo>
                    <a:lnTo>
                      <a:pt x="1994" y="648"/>
                    </a:lnTo>
                    <a:lnTo>
                      <a:pt x="1992" y="640"/>
                    </a:lnTo>
                    <a:lnTo>
                      <a:pt x="1989" y="633"/>
                    </a:lnTo>
                    <a:lnTo>
                      <a:pt x="1989" y="628"/>
                    </a:lnTo>
                    <a:lnTo>
                      <a:pt x="1992" y="625"/>
                    </a:lnTo>
                    <a:lnTo>
                      <a:pt x="1994" y="620"/>
                    </a:lnTo>
                    <a:lnTo>
                      <a:pt x="1999" y="615"/>
                    </a:lnTo>
                    <a:lnTo>
                      <a:pt x="2004" y="608"/>
                    </a:lnTo>
                    <a:lnTo>
                      <a:pt x="2007" y="600"/>
                    </a:lnTo>
                    <a:lnTo>
                      <a:pt x="2009" y="593"/>
                    </a:lnTo>
                    <a:lnTo>
                      <a:pt x="2012" y="585"/>
                    </a:lnTo>
                    <a:lnTo>
                      <a:pt x="2009" y="580"/>
                    </a:lnTo>
                    <a:lnTo>
                      <a:pt x="2009" y="572"/>
                    </a:lnTo>
                    <a:lnTo>
                      <a:pt x="2012" y="565"/>
                    </a:lnTo>
                    <a:lnTo>
                      <a:pt x="2014" y="560"/>
                    </a:lnTo>
                    <a:lnTo>
                      <a:pt x="2022" y="552"/>
                    </a:lnTo>
                    <a:lnTo>
                      <a:pt x="2027" y="545"/>
                    </a:lnTo>
                    <a:lnTo>
                      <a:pt x="2035" y="540"/>
                    </a:lnTo>
                    <a:lnTo>
                      <a:pt x="2042" y="535"/>
                    </a:lnTo>
                    <a:lnTo>
                      <a:pt x="2047" y="532"/>
                    </a:lnTo>
                    <a:lnTo>
                      <a:pt x="2052" y="529"/>
                    </a:lnTo>
                    <a:lnTo>
                      <a:pt x="2057" y="527"/>
                    </a:lnTo>
                    <a:lnTo>
                      <a:pt x="2065" y="524"/>
                    </a:lnTo>
                    <a:lnTo>
                      <a:pt x="2072" y="517"/>
                    </a:lnTo>
                    <a:lnTo>
                      <a:pt x="2080" y="512"/>
                    </a:lnTo>
                    <a:lnTo>
                      <a:pt x="2087" y="502"/>
                    </a:lnTo>
                    <a:lnTo>
                      <a:pt x="2093" y="494"/>
                    </a:lnTo>
                    <a:lnTo>
                      <a:pt x="2098" y="484"/>
                    </a:lnTo>
                    <a:lnTo>
                      <a:pt x="2100" y="474"/>
                    </a:lnTo>
                    <a:lnTo>
                      <a:pt x="2105" y="466"/>
                    </a:lnTo>
                    <a:lnTo>
                      <a:pt x="2108" y="461"/>
                    </a:lnTo>
                    <a:lnTo>
                      <a:pt x="2108" y="456"/>
                    </a:lnTo>
                    <a:lnTo>
                      <a:pt x="2113" y="454"/>
                    </a:lnTo>
                    <a:lnTo>
                      <a:pt x="2118" y="451"/>
                    </a:lnTo>
                    <a:lnTo>
                      <a:pt x="2123" y="449"/>
                    </a:lnTo>
                    <a:lnTo>
                      <a:pt x="2125" y="446"/>
                    </a:lnTo>
                    <a:lnTo>
                      <a:pt x="2130" y="444"/>
                    </a:lnTo>
                    <a:lnTo>
                      <a:pt x="2135" y="439"/>
                    </a:lnTo>
                    <a:lnTo>
                      <a:pt x="2140" y="434"/>
                    </a:lnTo>
                    <a:lnTo>
                      <a:pt x="2148" y="429"/>
                    </a:lnTo>
                    <a:lnTo>
                      <a:pt x="2156" y="424"/>
                    </a:lnTo>
                    <a:lnTo>
                      <a:pt x="2163" y="416"/>
                    </a:lnTo>
                    <a:lnTo>
                      <a:pt x="2171" y="411"/>
                    </a:lnTo>
                    <a:lnTo>
                      <a:pt x="2176" y="403"/>
                    </a:lnTo>
                    <a:lnTo>
                      <a:pt x="2183" y="396"/>
                    </a:lnTo>
                    <a:lnTo>
                      <a:pt x="2191" y="391"/>
                    </a:lnTo>
                    <a:lnTo>
                      <a:pt x="2196" y="386"/>
                    </a:lnTo>
                    <a:lnTo>
                      <a:pt x="2198" y="378"/>
                    </a:lnTo>
                    <a:lnTo>
                      <a:pt x="2203" y="376"/>
                    </a:lnTo>
                    <a:lnTo>
                      <a:pt x="2203" y="371"/>
                    </a:lnTo>
                    <a:lnTo>
                      <a:pt x="2206" y="368"/>
                    </a:lnTo>
                    <a:lnTo>
                      <a:pt x="2203" y="366"/>
                    </a:lnTo>
                    <a:lnTo>
                      <a:pt x="2196" y="363"/>
                    </a:lnTo>
                    <a:lnTo>
                      <a:pt x="2188" y="363"/>
                    </a:lnTo>
                    <a:lnTo>
                      <a:pt x="2178" y="366"/>
                    </a:lnTo>
                    <a:lnTo>
                      <a:pt x="2168" y="368"/>
                    </a:lnTo>
                    <a:lnTo>
                      <a:pt x="2161" y="371"/>
                    </a:lnTo>
                    <a:lnTo>
                      <a:pt x="2150" y="376"/>
                    </a:lnTo>
                    <a:lnTo>
                      <a:pt x="2143" y="381"/>
                    </a:lnTo>
                    <a:lnTo>
                      <a:pt x="2140" y="383"/>
                    </a:lnTo>
                    <a:lnTo>
                      <a:pt x="2140" y="381"/>
                    </a:lnTo>
                    <a:lnTo>
                      <a:pt x="2143" y="378"/>
                    </a:lnTo>
                    <a:lnTo>
                      <a:pt x="2145" y="376"/>
                    </a:lnTo>
                    <a:lnTo>
                      <a:pt x="2145" y="371"/>
                    </a:lnTo>
                    <a:lnTo>
                      <a:pt x="2143" y="366"/>
                    </a:lnTo>
                    <a:lnTo>
                      <a:pt x="2138" y="366"/>
                    </a:lnTo>
                    <a:lnTo>
                      <a:pt x="2128" y="366"/>
                    </a:lnTo>
                    <a:lnTo>
                      <a:pt x="2125" y="368"/>
                    </a:lnTo>
                    <a:lnTo>
                      <a:pt x="2125" y="366"/>
                    </a:lnTo>
                    <a:lnTo>
                      <a:pt x="2130" y="363"/>
                    </a:lnTo>
                    <a:lnTo>
                      <a:pt x="2140" y="358"/>
                    </a:lnTo>
                    <a:lnTo>
                      <a:pt x="2150" y="356"/>
                    </a:lnTo>
                    <a:lnTo>
                      <a:pt x="2158" y="353"/>
                    </a:lnTo>
                    <a:lnTo>
                      <a:pt x="2166" y="350"/>
                    </a:lnTo>
                    <a:lnTo>
                      <a:pt x="2171" y="353"/>
                    </a:lnTo>
                    <a:lnTo>
                      <a:pt x="2173" y="353"/>
                    </a:lnTo>
                    <a:lnTo>
                      <a:pt x="2178" y="356"/>
                    </a:lnTo>
                    <a:lnTo>
                      <a:pt x="2183" y="353"/>
                    </a:lnTo>
                    <a:lnTo>
                      <a:pt x="2188" y="353"/>
                    </a:lnTo>
                    <a:lnTo>
                      <a:pt x="2193" y="350"/>
                    </a:lnTo>
                    <a:lnTo>
                      <a:pt x="2198" y="345"/>
                    </a:lnTo>
                    <a:lnTo>
                      <a:pt x="2201" y="343"/>
                    </a:lnTo>
                    <a:lnTo>
                      <a:pt x="2201" y="338"/>
                    </a:lnTo>
                    <a:lnTo>
                      <a:pt x="2198" y="333"/>
                    </a:lnTo>
                    <a:lnTo>
                      <a:pt x="2196" y="330"/>
                    </a:lnTo>
                    <a:lnTo>
                      <a:pt x="2193" y="328"/>
                    </a:lnTo>
                    <a:lnTo>
                      <a:pt x="2188" y="325"/>
                    </a:lnTo>
                    <a:lnTo>
                      <a:pt x="2183" y="325"/>
                    </a:lnTo>
                    <a:lnTo>
                      <a:pt x="2176" y="323"/>
                    </a:lnTo>
                    <a:lnTo>
                      <a:pt x="2168" y="323"/>
                    </a:lnTo>
                    <a:lnTo>
                      <a:pt x="2161" y="323"/>
                    </a:lnTo>
                    <a:lnTo>
                      <a:pt x="2153" y="323"/>
                    </a:lnTo>
                    <a:lnTo>
                      <a:pt x="2145" y="323"/>
                    </a:lnTo>
                    <a:lnTo>
                      <a:pt x="2140" y="323"/>
                    </a:lnTo>
                    <a:lnTo>
                      <a:pt x="2138" y="325"/>
                    </a:lnTo>
                    <a:lnTo>
                      <a:pt x="2135" y="325"/>
                    </a:lnTo>
                    <a:lnTo>
                      <a:pt x="2135" y="323"/>
                    </a:lnTo>
                    <a:lnTo>
                      <a:pt x="2138" y="320"/>
                    </a:lnTo>
                    <a:lnTo>
                      <a:pt x="2143" y="318"/>
                    </a:lnTo>
                    <a:lnTo>
                      <a:pt x="2148" y="318"/>
                    </a:lnTo>
                    <a:lnTo>
                      <a:pt x="2153" y="318"/>
                    </a:lnTo>
                    <a:lnTo>
                      <a:pt x="2158" y="318"/>
                    </a:lnTo>
                    <a:lnTo>
                      <a:pt x="2161" y="315"/>
                    </a:lnTo>
                    <a:lnTo>
                      <a:pt x="2161" y="313"/>
                    </a:lnTo>
                    <a:lnTo>
                      <a:pt x="2156" y="310"/>
                    </a:lnTo>
                    <a:lnTo>
                      <a:pt x="2150" y="308"/>
                    </a:lnTo>
                    <a:lnTo>
                      <a:pt x="2145" y="305"/>
                    </a:lnTo>
                    <a:lnTo>
                      <a:pt x="2140" y="303"/>
                    </a:lnTo>
                    <a:lnTo>
                      <a:pt x="2135" y="303"/>
                    </a:lnTo>
                    <a:lnTo>
                      <a:pt x="2133" y="300"/>
                    </a:lnTo>
                    <a:lnTo>
                      <a:pt x="2133" y="298"/>
                    </a:lnTo>
                    <a:lnTo>
                      <a:pt x="2138" y="295"/>
                    </a:lnTo>
                    <a:lnTo>
                      <a:pt x="2143" y="292"/>
                    </a:lnTo>
                    <a:lnTo>
                      <a:pt x="2148" y="290"/>
                    </a:lnTo>
                    <a:lnTo>
                      <a:pt x="2150" y="285"/>
                    </a:lnTo>
                    <a:lnTo>
                      <a:pt x="2153" y="282"/>
                    </a:lnTo>
                    <a:lnTo>
                      <a:pt x="2156" y="277"/>
                    </a:lnTo>
                    <a:lnTo>
                      <a:pt x="2156" y="275"/>
                    </a:lnTo>
                    <a:lnTo>
                      <a:pt x="2153" y="272"/>
                    </a:lnTo>
                    <a:lnTo>
                      <a:pt x="2153" y="270"/>
                    </a:lnTo>
                    <a:lnTo>
                      <a:pt x="2150" y="267"/>
                    </a:lnTo>
                    <a:lnTo>
                      <a:pt x="2150" y="265"/>
                    </a:lnTo>
                    <a:lnTo>
                      <a:pt x="2150" y="260"/>
                    </a:lnTo>
                    <a:lnTo>
                      <a:pt x="2153" y="257"/>
                    </a:lnTo>
                    <a:lnTo>
                      <a:pt x="2153" y="255"/>
                    </a:lnTo>
                    <a:lnTo>
                      <a:pt x="2153" y="252"/>
                    </a:lnTo>
                    <a:lnTo>
                      <a:pt x="2150" y="250"/>
                    </a:lnTo>
                    <a:lnTo>
                      <a:pt x="2148" y="250"/>
                    </a:lnTo>
                    <a:lnTo>
                      <a:pt x="2143" y="247"/>
                    </a:lnTo>
                    <a:lnTo>
                      <a:pt x="2140" y="245"/>
                    </a:lnTo>
                    <a:lnTo>
                      <a:pt x="2140" y="242"/>
                    </a:lnTo>
                    <a:lnTo>
                      <a:pt x="2140" y="240"/>
                    </a:lnTo>
                    <a:lnTo>
                      <a:pt x="2140" y="237"/>
                    </a:lnTo>
                    <a:lnTo>
                      <a:pt x="2138" y="234"/>
                    </a:lnTo>
                    <a:lnTo>
                      <a:pt x="2133" y="234"/>
                    </a:lnTo>
                    <a:lnTo>
                      <a:pt x="2128" y="232"/>
                    </a:lnTo>
                    <a:lnTo>
                      <a:pt x="2120" y="232"/>
                    </a:lnTo>
                    <a:lnTo>
                      <a:pt x="2113" y="229"/>
                    </a:lnTo>
                    <a:lnTo>
                      <a:pt x="2105" y="229"/>
                    </a:lnTo>
                    <a:lnTo>
                      <a:pt x="2100" y="227"/>
                    </a:lnTo>
                    <a:lnTo>
                      <a:pt x="2095" y="224"/>
                    </a:lnTo>
                    <a:lnTo>
                      <a:pt x="2095" y="219"/>
                    </a:lnTo>
                    <a:lnTo>
                      <a:pt x="2100" y="217"/>
                    </a:lnTo>
                    <a:lnTo>
                      <a:pt x="2105" y="212"/>
                    </a:lnTo>
                    <a:lnTo>
                      <a:pt x="2108" y="207"/>
                    </a:lnTo>
                    <a:lnTo>
                      <a:pt x="2110" y="204"/>
                    </a:lnTo>
                    <a:lnTo>
                      <a:pt x="2108" y="202"/>
                    </a:lnTo>
                    <a:lnTo>
                      <a:pt x="2105" y="202"/>
                    </a:lnTo>
                    <a:lnTo>
                      <a:pt x="2103" y="199"/>
                    </a:lnTo>
                    <a:lnTo>
                      <a:pt x="2098" y="202"/>
                    </a:lnTo>
                    <a:lnTo>
                      <a:pt x="2093" y="202"/>
                    </a:lnTo>
                    <a:lnTo>
                      <a:pt x="2087" y="202"/>
                    </a:lnTo>
                    <a:lnTo>
                      <a:pt x="2085" y="202"/>
                    </a:lnTo>
                    <a:lnTo>
                      <a:pt x="2082" y="199"/>
                    </a:lnTo>
                    <a:lnTo>
                      <a:pt x="2082" y="197"/>
                    </a:lnTo>
                    <a:lnTo>
                      <a:pt x="2080" y="197"/>
                    </a:lnTo>
                    <a:lnTo>
                      <a:pt x="2077" y="194"/>
                    </a:lnTo>
                    <a:lnTo>
                      <a:pt x="2075" y="194"/>
                    </a:lnTo>
                    <a:lnTo>
                      <a:pt x="2070" y="194"/>
                    </a:lnTo>
                    <a:lnTo>
                      <a:pt x="2062" y="194"/>
                    </a:lnTo>
                    <a:lnTo>
                      <a:pt x="2055" y="184"/>
                    </a:lnTo>
                    <a:lnTo>
                      <a:pt x="2052" y="174"/>
                    </a:lnTo>
                    <a:lnTo>
                      <a:pt x="2050" y="161"/>
                    </a:lnTo>
                    <a:lnTo>
                      <a:pt x="2050" y="154"/>
                    </a:lnTo>
                    <a:lnTo>
                      <a:pt x="2050" y="146"/>
                    </a:lnTo>
                    <a:lnTo>
                      <a:pt x="2050" y="141"/>
                    </a:lnTo>
                    <a:lnTo>
                      <a:pt x="2047" y="134"/>
                    </a:lnTo>
                    <a:lnTo>
                      <a:pt x="2045" y="129"/>
                    </a:lnTo>
                    <a:lnTo>
                      <a:pt x="2045" y="121"/>
                    </a:lnTo>
                    <a:lnTo>
                      <a:pt x="2047" y="111"/>
                    </a:lnTo>
                    <a:lnTo>
                      <a:pt x="2047" y="103"/>
                    </a:lnTo>
                    <a:lnTo>
                      <a:pt x="2047" y="101"/>
                    </a:lnTo>
                    <a:lnTo>
                      <a:pt x="2045" y="98"/>
                    </a:lnTo>
                    <a:lnTo>
                      <a:pt x="2042" y="98"/>
                    </a:lnTo>
                    <a:lnTo>
                      <a:pt x="2040" y="96"/>
                    </a:lnTo>
                    <a:lnTo>
                      <a:pt x="2035" y="96"/>
                    </a:lnTo>
                    <a:lnTo>
                      <a:pt x="2032" y="98"/>
                    </a:lnTo>
                    <a:lnTo>
                      <a:pt x="2029" y="98"/>
                    </a:lnTo>
                    <a:lnTo>
                      <a:pt x="2027" y="98"/>
                    </a:lnTo>
                    <a:lnTo>
                      <a:pt x="2022" y="101"/>
                    </a:lnTo>
                    <a:lnTo>
                      <a:pt x="2017" y="103"/>
                    </a:lnTo>
                    <a:lnTo>
                      <a:pt x="2014" y="106"/>
                    </a:lnTo>
                    <a:lnTo>
                      <a:pt x="2012" y="111"/>
                    </a:lnTo>
                    <a:lnTo>
                      <a:pt x="2009" y="113"/>
                    </a:lnTo>
                    <a:lnTo>
                      <a:pt x="2007" y="116"/>
                    </a:lnTo>
                    <a:lnTo>
                      <a:pt x="2004" y="121"/>
                    </a:lnTo>
                    <a:lnTo>
                      <a:pt x="2004" y="124"/>
                    </a:lnTo>
                    <a:lnTo>
                      <a:pt x="2002" y="129"/>
                    </a:lnTo>
                    <a:lnTo>
                      <a:pt x="1999" y="131"/>
                    </a:lnTo>
                    <a:lnTo>
                      <a:pt x="1997" y="131"/>
                    </a:lnTo>
                    <a:lnTo>
                      <a:pt x="1994" y="131"/>
                    </a:lnTo>
                    <a:lnTo>
                      <a:pt x="1992" y="134"/>
                    </a:lnTo>
                    <a:lnTo>
                      <a:pt x="1992" y="131"/>
                    </a:lnTo>
                    <a:lnTo>
                      <a:pt x="1989" y="131"/>
                    </a:lnTo>
                    <a:lnTo>
                      <a:pt x="1987" y="129"/>
                    </a:lnTo>
                    <a:lnTo>
                      <a:pt x="1984" y="126"/>
                    </a:lnTo>
                    <a:lnTo>
                      <a:pt x="1982" y="126"/>
                    </a:lnTo>
                    <a:lnTo>
                      <a:pt x="1979" y="126"/>
                    </a:lnTo>
                    <a:lnTo>
                      <a:pt x="1977" y="129"/>
                    </a:lnTo>
                    <a:lnTo>
                      <a:pt x="1974" y="131"/>
                    </a:lnTo>
                    <a:lnTo>
                      <a:pt x="1971" y="134"/>
                    </a:lnTo>
                    <a:lnTo>
                      <a:pt x="1969" y="136"/>
                    </a:lnTo>
                    <a:lnTo>
                      <a:pt x="1964" y="141"/>
                    </a:lnTo>
                    <a:lnTo>
                      <a:pt x="1964" y="139"/>
                    </a:lnTo>
                    <a:lnTo>
                      <a:pt x="1964" y="136"/>
                    </a:lnTo>
                    <a:lnTo>
                      <a:pt x="1964" y="134"/>
                    </a:lnTo>
                    <a:lnTo>
                      <a:pt x="1961" y="131"/>
                    </a:lnTo>
                    <a:lnTo>
                      <a:pt x="1954" y="131"/>
                    </a:lnTo>
                    <a:lnTo>
                      <a:pt x="1946" y="134"/>
                    </a:lnTo>
                    <a:lnTo>
                      <a:pt x="1946" y="131"/>
                    </a:lnTo>
                    <a:lnTo>
                      <a:pt x="1951" y="129"/>
                    </a:lnTo>
                    <a:lnTo>
                      <a:pt x="1954" y="124"/>
                    </a:lnTo>
                    <a:lnTo>
                      <a:pt x="1959" y="119"/>
                    </a:lnTo>
                    <a:lnTo>
                      <a:pt x="1961" y="116"/>
                    </a:lnTo>
                    <a:lnTo>
                      <a:pt x="1964" y="111"/>
                    </a:lnTo>
                    <a:lnTo>
                      <a:pt x="1961" y="108"/>
                    </a:lnTo>
                    <a:lnTo>
                      <a:pt x="1954" y="108"/>
                    </a:lnTo>
                    <a:lnTo>
                      <a:pt x="1949" y="111"/>
                    </a:lnTo>
                    <a:lnTo>
                      <a:pt x="1944" y="111"/>
                    </a:lnTo>
                    <a:lnTo>
                      <a:pt x="1939" y="111"/>
                    </a:lnTo>
                    <a:lnTo>
                      <a:pt x="1934" y="108"/>
                    </a:lnTo>
                    <a:lnTo>
                      <a:pt x="1931" y="108"/>
                    </a:lnTo>
                    <a:lnTo>
                      <a:pt x="1926" y="108"/>
                    </a:lnTo>
                    <a:lnTo>
                      <a:pt x="1924" y="108"/>
                    </a:lnTo>
                    <a:lnTo>
                      <a:pt x="1919" y="108"/>
                    </a:lnTo>
                    <a:lnTo>
                      <a:pt x="1916" y="108"/>
                    </a:lnTo>
                    <a:lnTo>
                      <a:pt x="1914" y="111"/>
                    </a:lnTo>
                    <a:lnTo>
                      <a:pt x="1911" y="111"/>
                    </a:lnTo>
                    <a:lnTo>
                      <a:pt x="1906" y="111"/>
                    </a:lnTo>
                    <a:lnTo>
                      <a:pt x="1898" y="116"/>
                    </a:lnTo>
                    <a:lnTo>
                      <a:pt x="1888" y="121"/>
                    </a:lnTo>
                    <a:lnTo>
                      <a:pt x="1876" y="126"/>
                    </a:lnTo>
                    <a:lnTo>
                      <a:pt x="1866" y="129"/>
                    </a:lnTo>
                    <a:lnTo>
                      <a:pt x="1853" y="134"/>
                    </a:lnTo>
                    <a:lnTo>
                      <a:pt x="1845" y="139"/>
                    </a:lnTo>
                    <a:lnTo>
                      <a:pt x="1838" y="144"/>
                    </a:lnTo>
                    <a:lnTo>
                      <a:pt x="1835" y="149"/>
                    </a:lnTo>
                    <a:lnTo>
                      <a:pt x="1833" y="151"/>
                    </a:lnTo>
                    <a:lnTo>
                      <a:pt x="1830" y="156"/>
                    </a:lnTo>
                    <a:lnTo>
                      <a:pt x="1830" y="159"/>
                    </a:lnTo>
                    <a:lnTo>
                      <a:pt x="1828" y="161"/>
                    </a:lnTo>
                    <a:lnTo>
                      <a:pt x="1825" y="164"/>
                    </a:lnTo>
                    <a:lnTo>
                      <a:pt x="1820" y="166"/>
                    </a:lnTo>
                    <a:lnTo>
                      <a:pt x="1815" y="166"/>
                    </a:lnTo>
                    <a:lnTo>
                      <a:pt x="1808" y="166"/>
                    </a:lnTo>
                    <a:lnTo>
                      <a:pt x="1800" y="169"/>
                    </a:lnTo>
                    <a:lnTo>
                      <a:pt x="1792" y="169"/>
                    </a:lnTo>
                    <a:lnTo>
                      <a:pt x="1782" y="174"/>
                    </a:lnTo>
                    <a:lnTo>
                      <a:pt x="1775" y="176"/>
                    </a:lnTo>
                    <a:lnTo>
                      <a:pt x="1767" y="182"/>
                    </a:lnTo>
                    <a:lnTo>
                      <a:pt x="1760" y="184"/>
                    </a:lnTo>
                    <a:lnTo>
                      <a:pt x="1755" y="189"/>
                    </a:lnTo>
                    <a:lnTo>
                      <a:pt x="1752" y="192"/>
                    </a:lnTo>
                    <a:lnTo>
                      <a:pt x="1750" y="197"/>
                    </a:lnTo>
                    <a:lnTo>
                      <a:pt x="1745" y="202"/>
                    </a:lnTo>
                    <a:lnTo>
                      <a:pt x="1737" y="207"/>
                    </a:lnTo>
                    <a:lnTo>
                      <a:pt x="1727" y="212"/>
                    </a:lnTo>
                    <a:lnTo>
                      <a:pt x="1719" y="217"/>
                    </a:lnTo>
                    <a:lnTo>
                      <a:pt x="1712" y="222"/>
                    </a:lnTo>
                    <a:lnTo>
                      <a:pt x="1707" y="229"/>
                    </a:lnTo>
                    <a:lnTo>
                      <a:pt x="1704" y="234"/>
                    </a:lnTo>
                    <a:lnTo>
                      <a:pt x="1704" y="240"/>
                    </a:lnTo>
                    <a:lnTo>
                      <a:pt x="1702" y="247"/>
                    </a:lnTo>
                    <a:lnTo>
                      <a:pt x="1697" y="252"/>
                    </a:lnTo>
                    <a:lnTo>
                      <a:pt x="1692" y="255"/>
                    </a:lnTo>
                    <a:lnTo>
                      <a:pt x="1684" y="260"/>
                    </a:lnTo>
                    <a:lnTo>
                      <a:pt x="1677" y="262"/>
                    </a:lnTo>
                    <a:lnTo>
                      <a:pt x="1669" y="265"/>
                    </a:lnTo>
                    <a:lnTo>
                      <a:pt x="1659" y="267"/>
                    </a:lnTo>
                    <a:lnTo>
                      <a:pt x="1651" y="270"/>
                    </a:lnTo>
                    <a:lnTo>
                      <a:pt x="1646" y="272"/>
                    </a:lnTo>
                    <a:lnTo>
                      <a:pt x="1639" y="277"/>
                    </a:lnTo>
                    <a:lnTo>
                      <a:pt x="1636" y="280"/>
                    </a:lnTo>
                    <a:lnTo>
                      <a:pt x="1634" y="282"/>
                    </a:lnTo>
                    <a:lnTo>
                      <a:pt x="1634" y="287"/>
                    </a:lnTo>
                    <a:lnTo>
                      <a:pt x="1634" y="290"/>
                    </a:lnTo>
                    <a:lnTo>
                      <a:pt x="1636" y="295"/>
                    </a:lnTo>
                    <a:close/>
                    <a:moveTo>
                      <a:pt x="1258" y="159"/>
                    </a:moveTo>
                    <a:lnTo>
                      <a:pt x="1258" y="159"/>
                    </a:lnTo>
                    <a:lnTo>
                      <a:pt x="1261" y="159"/>
                    </a:lnTo>
                    <a:lnTo>
                      <a:pt x="1263" y="164"/>
                    </a:lnTo>
                    <a:lnTo>
                      <a:pt x="1271" y="166"/>
                    </a:lnTo>
                    <a:lnTo>
                      <a:pt x="1278" y="166"/>
                    </a:lnTo>
                    <a:lnTo>
                      <a:pt x="1283" y="161"/>
                    </a:lnTo>
                    <a:lnTo>
                      <a:pt x="1288" y="159"/>
                    </a:lnTo>
                    <a:lnTo>
                      <a:pt x="1291" y="156"/>
                    </a:lnTo>
                    <a:lnTo>
                      <a:pt x="1293" y="154"/>
                    </a:lnTo>
                    <a:lnTo>
                      <a:pt x="1296" y="156"/>
                    </a:lnTo>
                    <a:lnTo>
                      <a:pt x="1301" y="159"/>
                    </a:lnTo>
                    <a:lnTo>
                      <a:pt x="1306" y="164"/>
                    </a:lnTo>
                    <a:lnTo>
                      <a:pt x="1311" y="169"/>
                    </a:lnTo>
                    <a:lnTo>
                      <a:pt x="1316" y="174"/>
                    </a:lnTo>
                    <a:lnTo>
                      <a:pt x="1316" y="176"/>
                    </a:lnTo>
                    <a:lnTo>
                      <a:pt x="1311" y="174"/>
                    </a:lnTo>
                    <a:lnTo>
                      <a:pt x="1306" y="171"/>
                    </a:lnTo>
                    <a:lnTo>
                      <a:pt x="1298" y="169"/>
                    </a:lnTo>
                    <a:lnTo>
                      <a:pt x="1296" y="171"/>
                    </a:lnTo>
                    <a:lnTo>
                      <a:pt x="1296" y="176"/>
                    </a:lnTo>
                    <a:lnTo>
                      <a:pt x="1296" y="182"/>
                    </a:lnTo>
                    <a:lnTo>
                      <a:pt x="1301" y="184"/>
                    </a:lnTo>
                    <a:lnTo>
                      <a:pt x="1303" y="189"/>
                    </a:lnTo>
                    <a:lnTo>
                      <a:pt x="1303" y="194"/>
                    </a:lnTo>
                    <a:lnTo>
                      <a:pt x="1301" y="197"/>
                    </a:lnTo>
                    <a:lnTo>
                      <a:pt x="1296" y="199"/>
                    </a:lnTo>
                    <a:lnTo>
                      <a:pt x="1293" y="202"/>
                    </a:lnTo>
                    <a:lnTo>
                      <a:pt x="1291" y="204"/>
                    </a:lnTo>
                    <a:lnTo>
                      <a:pt x="1293" y="209"/>
                    </a:lnTo>
                    <a:lnTo>
                      <a:pt x="1296" y="214"/>
                    </a:lnTo>
                    <a:lnTo>
                      <a:pt x="1298" y="214"/>
                    </a:lnTo>
                    <a:lnTo>
                      <a:pt x="1306" y="214"/>
                    </a:lnTo>
                    <a:lnTo>
                      <a:pt x="1313" y="214"/>
                    </a:lnTo>
                    <a:lnTo>
                      <a:pt x="1321" y="214"/>
                    </a:lnTo>
                    <a:lnTo>
                      <a:pt x="1326" y="214"/>
                    </a:lnTo>
                    <a:lnTo>
                      <a:pt x="1331" y="212"/>
                    </a:lnTo>
                    <a:lnTo>
                      <a:pt x="1336" y="209"/>
                    </a:lnTo>
                    <a:lnTo>
                      <a:pt x="1341" y="207"/>
                    </a:lnTo>
                    <a:lnTo>
                      <a:pt x="1346" y="204"/>
                    </a:lnTo>
                    <a:lnTo>
                      <a:pt x="1351" y="204"/>
                    </a:lnTo>
                    <a:lnTo>
                      <a:pt x="1356" y="207"/>
                    </a:lnTo>
                    <a:lnTo>
                      <a:pt x="1359" y="207"/>
                    </a:lnTo>
                    <a:lnTo>
                      <a:pt x="1364" y="207"/>
                    </a:lnTo>
                    <a:lnTo>
                      <a:pt x="1366" y="204"/>
                    </a:lnTo>
                    <a:lnTo>
                      <a:pt x="1371" y="199"/>
                    </a:lnTo>
                    <a:lnTo>
                      <a:pt x="1374" y="197"/>
                    </a:lnTo>
                    <a:lnTo>
                      <a:pt x="1377" y="194"/>
                    </a:lnTo>
                    <a:lnTo>
                      <a:pt x="1374" y="189"/>
                    </a:lnTo>
                    <a:lnTo>
                      <a:pt x="1369" y="187"/>
                    </a:lnTo>
                    <a:lnTo>
                      <a:pt x="1361" y="184"/>
                    </a:lnTo>
                    <a:lnTo>
                      <a:pt x="1359" y="182"/>
                    </a:lnTo>
                    <a:lnTo>
                      <a:pt x="1356" y="179"/>
                    </a:lnTo>
                    <a:lnTo>
                      <a:pt x="1359" y="176"/>
                    </a:lnTo>
                    <a:lnTo>
                      <a:pt x="1364" y="174"/>
                    </a:lnTo>
                    <a:lnTo>
                      <a:pt x="1364" y="171"/>
                    </a:lnTo>
                    <a:lnTo>
                      <a:pt x="1366" y="166"/>
                    </a:lnTo>
                    <a:lnTo>
                      <a:pt x="1364" y="161"/>
                    </a:lnTo>
                    <a:lnTo>
                      <a:pt x="1364" y="159"/>
                    </a:lnTo>
                    <a:lnTo>
                      <a:pt x="1364" y="156"/>
                    </a:lnTo>
                    <a:lnTo>
                      <a:pt x="1364" y="154"/>
                    </a:lnTo>
                    <a:lnTo>
                      <a:pt x="1366" y="151"/>
                    </a:lnTo>
                    <a:lnTo>
                      <a:pt x="1371" y="144"/>
                    </a:lnTo>
                    <a:lnTo>
                      <a:pt x="1377" y="136"/>
                    </a:lnTo>
                    <a:lnTo>
                      <a:pt x="1374" y="129"/>
                    </a:lnTo>
                    <a:lnTo>
                      <a:pt x="1366" y="124"/>
                    </a:lnTo>
                    <a:lnTo>
                      <a:pt x="1359" y="119"/>
                    </a:lnTo>
                    <a:lnTo>
                      <a:pt x="1354" y="116"/>
                    </a:lnTo>
                    <a:lnTo>
                      <a:pt x="1354" y="111"/>
                    </a:lnTo>
                    <a:lnTo>
                      <a:pt x="1359" y="108"/>
                    </a:lnTo>
                    <a:lnTo>
                      <a:pt x="1366" y="103"/>
                    </a:lnTo>
                    <a:lnTo>
                      <a:pt x="1371" y="98"/>
                    </a:lnTo>
                    <a:lnTo>
                      <a:pt x="1374" y="91"/>
                    </a:lnTo>
                    <a:lnTo>
                      <a:pt x="1374" y="86"/>
                    </a:lnTo>
                    <a:lnTo>
                      <a:pt x="1374" y="78"/>
                    </a:lnTo>
                    <a:lnTo>
                      <a:pt x="1374" y="71"/>
                    </a:lnTo>
                    <a:lnTo>
                      <a:pt x="1374" y="66"/>
                    </a:lnTo>
                    <a:lnTo>
                      <a:pt x="1377" y="55"/>
                    </a:lnTo>
                    <a:lnTo>
                      <a:pt x="1377" y="48"/>
                    </a:lnTo>
                    <a:lnTo>
                      <a:pt x="1379" y="40"/>
                    </a:lnTo>
                    <a:lnTo>
                      <a:pt x="1377" y="38"/>
                    </a:lnTo>
                    <a:lnTo>
                      <a:pt x="1374" y="35"/>
                    </a:lnTo>
                    <a:lnTo>
                      <a:pt x="1369" y="38"/>
                    </a:lnTo>
                    <a:lnTo>
                      <a:pt x="1366" y="35"/>
                    </a:lnTo>
                    <a:lnTo>
                      <a:pt x="1369" y="30"/>
                    </a:lnTo>
                    <a:lnTo>
                      <a:pt x="1374" y="23"/>
                    </a:lnTo>
                    <a:lnTo>
                      <a:pt x="1377" y="18"/>
                    </a:lnTo>
                    <a:lnTo>
                      <a:pt x="1377" y="10"/>
                    </a:lnTo>
                    <a:lnTo>
                      <a:pt x="1377" y="5"/>
                    </a:lnTo>
                    <a:lnTo>
                      <a:pt x="1374" y="5"/>
                    </a:lnTo>
                    <a:lnTo>
                      <a:pt x="1371" y="5"/>
                    </a:lnTo>
                    <a:lnTo>
                      <a:pt x="1369" y="5"/>
                    </a:lnTo>
                    <a:lnTo>
                      <a:pt x="1366" y="5"/>
                    </a:lnTo>
                    <a:lnTo>
                      <a:pt x="1361" y="3"/>
                    </a:lnTo>
                    <a:lnTo>
                      <a:pt x="1356" y="3"/>
                    </a:lnTo>
                    <a:lnTo>
                      <a:pt x="1354" y="0"/>
                    </a:lnTo>
                    <a:lnTo>
                      <a:pt x="1351" y="0"/>
                    </a:lnTo>
                    <a:lnTo>
                      <a:pt x="1349" y="3"/>
                    </a:lnTo>
                    <a:lnTo>
                      <a:pt x="1346" y="5"/>
                    </a:lnTo>
                    <a:lnTo>
                      <a:pt x="1341" y="5"/>
                    </a:lnTo>
                    <a:lnTo>
                      <a:pt x="1336" y="5"/>
                    </a:lnTo>
                    <a:lnTo>
                      <a:pt x="1334" y="5"/>
                    </a:lnTo>
                    <a:lnTo>
                      <a:pt x="1329" y="8"/>
                    </a:lnTo>
                    <a:lnTo>
                      <a:pt x="1326" y="8"/>
                    </a:lnTo>
                    <a:lnTo>
                      <a:pt x="1324" y="8"/>
                    </a:lnTo>
                    <a:lnTo>
                      <a:pt x="1324" y="10"/>
                    </a:lnTo>
                    <a:lnTo>
                      <a:pt x="1321" y="13"/>
                    </a:lnTo>
                    <a:lnTo>
                      <a:pt x="1319" y="13"/>
                    </a:lnTo>
                    <a:lnTo>
                      <a:pt x="1316" y="13"/>
                    </a:lnTo>
                    <a:lnTo>
                      <a:pt x="1311" y="15"/>
                    </a:lnTo>
                    <a:lnTo>
                      <a:pt x="1303" y="18"/>
                    </a:lnTo>
                    <a:lnTo>
                      <a:pt x="1301" y="20"/>
                    </a:lnTo>
                    <a:lnTo>
                      <a:pt x="1296" y="25"/>
                    </a:lnTo>
                    <a:lnTo>
                      <a:pt x="1293" y="30"/>
                    </a:lnTo>
                    <a:lnTo>
                      <a:pt x="1293" y="35"/>
                    </a:lnTo>
                    <a:lnTo>
                      <a:pt x="1293" y="38"/>
                    </a:lnTo>
                    <a:lnTo>
                      <a:pt x="1293" y="40"/>
                    </a:lnTo>
                    <a:lnTo>
                      <a:pt x="1291" y="40"/>
                    </a:lnTo>
                    <a:lnTo>
                      <a:pt x="1286" y="43"/>
                    </a:lnTo>
                    <a:lnTo>
                      <a:pt x="1281" y="43"/>
                    </a:lnTo>
                    <a:lnTo>
                      <a:pt x="1278" y="45"/>
                    </a:lnTo>
                    <a:lnTo>
                      <a:pt x="1276" y="48"/>
                    </a:lnTo>
                    <a:lnTo>
                      <a:pt x="1273" y="50"/>
                    </a:lnTo>
                    <a:lnTo>
                      <a:pt x="1271" y="53"/>
                    </a:lnTo>
                    <a:lnTo>
                      <a:pt x="1268" y="55"/>
                    </a:lnTo>
                    <a:lnTo>
                      <a:pt x="1266" y="58"/>
                    </a:lnTo>
                    <a:lnTo>
                      <a:pt x="1263" y="61"/>
                    </a:lnTo>
                    <a:lnTo>
                      <a:pt x="1261" y="66"/>
                    </a:lnTo>
                    <a:lnTo>
                      <a:pt x="1261" y="71"/>
                    </a:lnTo>
                    <a:lnTo>
                      <a:pt x="1266" y="76"/>
                    </a:lnTo>
                    <a:lnTo>
                      <a:pt x="1268" y="81"/>
                    </a:lnTo>
                    <a:lnTo>
                      <a:pt x="1271" y="86"/>
                    </a:lnTo>
                    <a:lnTo>
                      <a:pt x="1271" y="88"/>
                    </a:lnTo>
                    <a:lnTo>
                      <a:pt x="1268" y="91"/>
                    </a:lnTo>
                    <a:lnTo>
                      <a:pt x="1268" y="96"/>
                    </a:lnTo>
                    <a:lnTo>
                      <a:pt x="1266" y="96"/>
                    </a:lnTo>
                    <a:lnTo>
                      <a:pt x="1263" y="93"/>
                    </a:lnTo>
                    <a:lnTo>
                      <a:pt x="1261" y="88"/>
                    </a:lnTo>
                    <a:lnTo>
                      <a:pt x="1258" y="83"/>
                    </a:lnTo>
                    <a:lnTo>
                      <a:pt x="1256" y="78"/>
                    </a:lnTo>
                    <a:lnTo>
                      <a:pt x="1253" y="76"/>
                    </a:lnTo>
                    <a:lnTo>
                      <a:pt x="1250" y="78"/>
                    </a:lnTo>
                    <a:lnTo>
                      <a:pt x="1248" y="81"/>
                    </a:lnTo>
                    <a:lnTo>
                      <a:pt x="1245" y="86"/>
                    </a:lnTo>
                    <a:lnTo>
                      <a:pt x="1243" y="88"/>
                    </a:lnTo>
                    <a:lnTo>
                      <a:pt x="1240" y="93"/>
                    </a:lnTo>
                    <a:lnTo>
                      <a:pt x="1240" y="98"/>
                    </a:lnTo>
                    <a:lnTo>
                      <a:pt x="1238" y="108"/>
                    </a:lnTo>
                    <a:lnTo>
                      <a:pt x="1235" y="116"/>
                    </a:lnTo>
                    <a:lnTo>
                      <a:pt x="1235" y="121"/>
                    </a:lnTo>
                    <a:lnTo>
                      <a:pt x="1235" y="126"/>
                    </a:lnTo>
                    <a:lnTo>
                      <a:pt x="1238" y="131"/>
                    </a:lnTo>
                    <a:lnTo>
                      <a:pt x="1243" y="134"/>
                    </a:lnTo>
                    <a:lnTo>
                      <a:pt x="1245" y="134"/>
                    </a:lnTo>
                    <a:lnTo>
                      <a:pt x="1250" y="134"/>
                    </a:lnTo>
                    <a:lnTo>
                      <a:pt x="1253" y="136"/>
                    </a:lnTo>
                    <a:lnTo>
                      <a:pt x="1256" y="134"/>
                    </a:lnTo>
                    <a:lnTo>
                      <a:pt x="1258" y="134"/>
                    </a:lnTo>
                    <a:lnTo>
                      <a:pt x="1258" y="136"/>
                    </a:lnTo>
                    <a:lnTo>
                      <a:pt x="1256" y="141"/>
                    </a:lnTo>
                    <a:lnTo>
                      <a:pt x="1253" y="144"/>
                    </a:lnTo>
                    <a:lnTo>
                      <a:pt x="1253" y="146"/>
                    </a:lnTo>
                    <a:lnTo>
                      <a:pt x="1258" y="159"/>
                    </a:lnTo>
                    <a:close/>
                    <a:moveTo>
                      <a:pt x="1866" y="1003"/>
                    </a:moveTo>
                    <a:lnTo>
                      <a:pt x="1840" y="1024"/>
                    </a:lnTo>
                    <a:lnTo>
                      <a:pt x="1813" y="1067"/>
                    </a:lnTo>
                    <a:lnTo>
                      <a:pt x="1808" y="1082"/>
                    </a:lnTo>
                    <a:lnTo>
                      <a:pt x="1808" y="1102"/>
                    </a:lnTo>
                    <a:lnTo>
                      <a:pt x="1823" y="1097"/>
                    </a:lnTo>
                    <a:lnTo>
                      <a:pt x="1850" y="1102"/>
                    </a:lnTo>
                    <a:lnTo>
                      <a:pt x="1866" y="1112"/>
                    </a:lnTo>
                    <a:lnTo>
                      <a:pt x="1881" y="1107"/>
                    </a:lnTo>
                    <a:lnTo>
                      <a:pt x="1893" y="1122"/>
                    </a:lnTo>
                    <a:lnTo>
                      <a:pt x="1914" y="1117"/>
                    </a:lnTo>
                    <a:lnTo>
                      <a:pt x="1914" y="1097"/>
                    </a:lnTo>
                    <a:lnTo>
                      <a:pt x="1903" y="1072"/>
                    </a:lnTo>
                    <a:lnTo>
                      <a:pt x="1861" y="1051"/>
                    </a:lnTo>
                    <a:lnTo>
                      <a:pt x="1856" y="1041"/>
                    </a:lnTo>
                    <a:lnTo>
                      <a:pt x="1866" y="1019"/>
                    </a:lnTo>
                    <a:lnTo>
                      <a:pt x="1866" y="1003"/>
                    </a:lnTo>
                    <a:close/>
                    <a:moveTo>
                      <a:pt x="1258" y="247"/>
                    </a:moveTo>
                    <a:lnTo>
                      <a:pt x="1258" y="245"/>
                    </a:lnTo>
                    <a:lnTo>
                      <a:pt x="1256" y="245"/>
                    </a:lnTo>
                    <a:lnTo>
                      <a:pt x="1253" y="247"/>
                    </a:lnTo>
                    <a:lnTo>
                      <a:pt x="1258" y="247"/>
                    </a:lnTo>
                    <a:close/>
                    <a:moveTo>
                      <a:pt x="1238" y="219"/>
                    </a:moveTo>
                    <a:lnTo>
                      <a:pt x="1243" y="219"/>
                    </a:lnTo>
                    <a:lnTo>
                      <a:pt x="1250" y="224"/>
                    </a:lnTo>
                    <a:lnTo>
                      <a:pt x="1253" y="227"/>
                    </a:lnTo>
                    <a:lnTo>
                      <a:pt x="1256" y="227"/>
                    </a:lnTo>
                    <a:lnTo>
                      <a:pt x="1261" y="224"/>
                    </a:lnTo>
                    <a:lnTo>
                      <a:pt x="1266" y="224"/>
                    </a:lnTo>
                    <a:lnTo>
                      <a:pt x="1268" y="227"/>
                    </a:lnTo>
                    <a:lnTo>
                      <a:pt x="1271" y="229"/>
                    </a:lnTo>
                    <a:lnTo>
                      <a:pt x="1271" y="234"/>
                    </a:lnTo>
                    <a:lnTo>
                      <a:pt x="1273" y="237"/>
                    </a:lnTo>
                    <a:lnTo>
                      <a:pt x="1273" y="240"/>
                    </a:lnTo>
                    <a:lnTo>
                      <a:pt x="1273" y="245"/>
                    </a:lnTo>
                    <a:lnTo>
                      <a:pt x="1273" y="252"/>
                    </a:lnTo>
                    <a:lnTo>
                      <a:pt x="1273" y="257"/>
                    </a:lnTo>
                    <a:lnTo>
                      <a:pt x="1276" y="262"/>
                    </a:lnTo>
                    <a:lnTo>
                      <a:pt x="1281" y="265"/>
                    </a:lnTo>
                    <a:lnTo>
                      <a:pt x="1283" y="267"/>
                    </a:lnTo>
                    <a:lnTo>
                      <a:pt x="1288" y="270"/>
                    </a:lnTo>
                    <a:lnTo>
                      <a:pt x="1291" y="270"/>
                    </a:lnTo>
                    <a:lnTo>
                      <a:pt x="1296" y="270"/>
                    </a:lnTo>
                    <a:lnTo>
                      <a:pt x="1301" y="272"/>
                    </a:lnTo>
                    <a:lnTo>
                      <a:pt x="1306" y="272"/>
                    </a:lnTo>
                    <a:lnTo>
                      <a:pt x="1311" y="270"/>
                    </a:lnTo>
                    <a:lnTo>
                      <a:pt x="1313" y="270"/>
                    </a:lnTo>
                    <a:lnTo>
                      <a:pt x="1319" y="270"/>
                    </a:lnTo>
                    <a:lnTo>
                      <a:pt x="1321" y="267"/>
                    </a:lnTo>
                    <a:lnTo>
                      <a:pt x="1324" y="267"/>
                    </a:lnTo>
                    <a:lnTo>
                      <a:pt x="1329" y="267"/>
                    </a:lnTo>
                    <a:lnTo>
                      <a:pt x="1331" y="267"/>
                    </a:lnTo>
                    <a:lnTo>
                      <a:pt x="1336" y="267"/>
                    </a:lnTo>
                    <a:lnTo>
                      <a:pt x="1341" y="265"/>
                    </a:lnTo>
                    <a:lnTo>
                      <a:pt x="1344" y="265"/>
                    </a:lnTo>
                    <a:lnTo>
                      <a:pt x="1346" y="265"/>
                    </a:lnTo>
                    <a:lnTo>
                      <a:pt x="1349" y="260"/>
                    </a:lnTo>
                    <a:lnTo>
                      <a:pt x="1351" y="260"/>
                    </a:lnTo>
                    <a:lnTo>
                      <a:pt x="1354" y="260"/>
                    </a:lnTo>
                    <a:lnTo>
                      <a:pt x="1359" y="262"/>
                    </a:lnTo>
                    <a:lnTo>
                      <a:pt x="1364" y="262"/>
                    </a:lnTo>
                    <a:lnTo>
                      <a:pt x="1366" y="260"/>
                    </a:lnTo>
                    <a:lnTo>
                      <a:pt x="1371" y="260"/>
                    </a:lnTo>
                    <a:lnTo>
                      <a:pt x="1374" y="255"/>
                    </a:lnTo>
                    <a:lnTo>
                      <a:pt x="1379" y="252"/>
                    </a:lnTo>
                    <a:lnTo>
                      <a:pt x="1379" y="250"/>
                    </a:lnTo>
                    <a:lnTo>
                      <a:pt x="1379" y="245"/>
                    </a:lnTo>
                    <a:lnTo>
                      <a:pt x="1379" y="240"/>
                    </a:lnTo>
                    <a:lnTo>
                      <a:pt x="1377" y="234"/>
                    </a:lnTo>
                    <a:lnTo>
                      <a:pt x="1374" y="232"/>
                    </a:lnTo>
                    <a:lnTo>
                      <a:pt x="1371" y="229"/>
                    </a:lnTo>
                    <a:lnTo>
                      <a:pt x="1366" y="227"/>
                    </a:lnTo>
                    <a:lnTo>
                      <a:pt x="1361" y="224"/>
                    </a:lnTo>
                    <a:lnTo>
                      <a:pt x="1356" y="224"/>
                    </a:lnTo>
                    <a:lnTo>
                      <a:pt x="1354" y="222"/>
                    </a:lnTo>
                    <a:lnTo>
                      <a:pt x="1344" y="224"/>
                    </a:lnTo>
                    <a:lnTo>
                      <a:pt x="1341" y="224"/>
                    </a:lnTo>
                    <a:lnTo>
                      <a:pt x="1336" y="229"/>
                    </a:lnTo>
                    <a:lnTo>
                      <a:pt x="1334" y="232"/>
                    </a:lnTo>
                    <a:lnTo>
                      <a:pt x="1331" y="234"/>
                    </a:lnTo>
                    <a:lnTo>
                      <a:pt x="1326" y="240"/>
                    </a:lnTo>
                    <a:lnTo>
                      <a:pt x="1324" y="240"/>
                    </a:lnTo>
                    <a:lnTo>
                      <a:pt x="1321" y="240"/>
                    </a:lnTo>
                    <a:lnTo>
                      <a:pt x="1313" y="240"/>
                    </a:lnTo>
                    <a:lnTo>
                      <a:pt x="1306" y="240"/>
                    </a:lnTo>
                    <a:lnTo>
                      <a:pt x="1301" y="240"/>
                    </a:lnTo>
                    <a:lnTo>
                      <a:pt x="1298" y="237"/>
                    </a:lnTo>
                    <a:lnTo>
                      <a:pt x="1296" y="232"/>
                    </a:lnTo>
                    <a:lnTo>
                      <a:pt x="1293" y="227"/>
                    </a:lnTo>
                    <a:lnTo>
                      <a:pt x="1288" y="224"/>
                    </a:lnTo>
                    <a:lnTo>
                      <a:pt x="1286" y="217"/>
                    </a:lnTo>
                    <a:lnTo>
                      <a:pt x="1283" y="214"/>
                    </a:lnTo>
                    <a:lnTo>
                      <a:pt x="1283" y="212"/>
                    </a:lnTo>
                    <a:lnTo>
                      <a:pt x="1281" y="212"/>
                    </a:lnTo>
                    <a:lnTo>
                      <a:pt x="1238" y="219"/>
                    </a:lnTo>
                    <a:close/>
                    <a:moveTo>
                      <a:pt x="1271" y="217"/>
                    </a:moveTo>
                    <a:lnTo>
                      <a:pt x="1268" y="217"/>
                    </a:lnTo>
                    <a:lnTo>
                      <a:pt x="1271" y="217"/>
                    </a:lnTo>
                    <a:close/>
                    <a:moveTo>
                      <a:pt x="1404" y="1810"/>
                    </a:moveTo>
                    <a:lnTo>
                      <a:pt x="1404" y="1810"/>
                    </a:lnTo>
                    <a:lnTo>
                      <a:pt x="1404" y="1803"/>
                    </a:lnTo>
                    <a:lnTo>
                      <a:pt x="1402" y="1798"/>
                    </a:lnTo>
                    <a:lnTo>
                      <a:pt x="1399" y="1795"/>
                    </a:lnTo>
                    <a:lnTo>
                      <a:pt x="1404" y="1737"/>
                    </a:lnTo>
                    <a:lnTo>
                      <a:pt x="1377" y="1732"/>
                    </a:lnTo>
                    <a:lnTo>
                      <a:pt x="1346" y="1727"/>
                    </a:lnTo>
                    <a:lnTo>
                      <a:pt x="1339" y="1725"/>
                    </a:lnTo>
                    <a:lnTo>
                      <a:pt x="1331" y="1722"/>
                    </a:lnTo>
                    <a:lnTo>
                      <a:pt x="1329" y="1722"/>
                    </a:lnTo>
                    <a:lnTo>
                      <a:pt x="1316" y="1720"/>
                    </a:lnTo>
                    <a:lnTo>
                      <a:pt x="1308" y="1717"/>
                    </a:lnTo>
                    <a:lnTo>
                      <a:pt x="1308" y="1694"/>
                    </a:lnTo>
                    <a:lnTo>
                      <a:pt x="1303" y="1689"/>
                    </a:lnTo>
                    <a:lnTo>
                      <a:pt x="1321" y="1679"/>
                    </a:lnTo>
                    <a:lnTo>
                      <a:pt x="1336" y="1669"/>
                    </a:lnTo>
                    <a:lnTo>
                      <a:pt x="1346" y="1629"/>
                    </a:lnTo>
                    <a:lnTo>
                      <a:pt x="1283" y="1639"/>
                    </a:lnTo>
                    <a:lnTo>
                      <a:pt x="1258" y="1674"/>
                    </a:lnTo>
                    <a:lnTo>
                      <a:pt x="1215" y="1679"/>
                    </a:lnTo>
                    <a:lnTo>
                      <a:pt x="1172" y="1629"/>
                    </a:lnTo>
                    <a:lnTo>
                      <a:pt x="1167" y="1561"/>
                    </a:lnTo>
                    <a:lnTo>
                      <a:pt x="1180" y="1546"/>
                    </a:lnTo>
                    <a:lnTo>
                      <a:pt x="1177" y="1546"/>
                    </a:lnTo>
                    <a:lnTo>
                      <a:pt x="1177" y="1510"/>
                    </a:lnTo>
                    <a:lnTo>
                      <a:pt x="1200" y="1490"/>
                    </a:lnTo>
                    <a:lnTo>
                      <a:pt x="1215" y="1472"/>
                    </a:lnTo>
                    <a:lnTo>
                      <a:pt x="1268" y="1477"/>
                    </a:lnTo>
                    <a:lnTo>
                      <a:pt x="1298" y="1477"/>
                    </a:lnTo>
                    <a:lnTo>
                      <a:pt x="1341" y="1467"/>
                    </a:lnTo>
                    <a:lnTo>
                      <a:pt x="1366" y="1467"/>
                    </a:lnTo>
                    <a:lnTo>
                      <a:pt x="1392" y="1462"/>
                    </a:lnTo>
                    <a:lnTo>
                      <a:pt x="1399" y="1490"/>
                    </a:lnTo>
                    <a:lnTo>
                      <a:pt x="1409" y="1525"/>
                    </a:lnTo>
                    <a:lnTo>
                      <a:pt x="1442" y="1556"/>
                    </a:lnTo>
                    <a:lnTo>
                      <a:pt x="1457" y="1561"/>
                    </a:lnTo>
                    <a:lnTo>
                      <a:pt x="1452" y="1510"/>
                    </a:lnTo>
                    <a:lnTo>
                      <a:pt x="1429" y="1452"/>
                    </a:lnTo>
                    <a:lnTo>
                      <a:pt x="1457" y="1422"/>
                    </a:lnTo>
                    <a:lnTo>
                      <a:pt x="1482" y="1412"/>
                    </a:lnTo>
                    <a:lnTo>
                      <a:pt x="1530" y="1367"/>
                    </a:lnTo>
                    <a:lnTo>
                      <a:pt x="1525" y="1334"/>
                    </a:lnTo>
                    <a:lnTo>
                      <a:pt x="1520" y="1304"/>
                    </a:lnTo>
                    <a:lnTo>
                      <a:pt x="1535" y="1314"/>
                    </a:lnTo>
                    <a:lnTo>
                      <a:pt x="1540" y="1309"/>
                    </a:lnTo>
                    <a:lnTo>
                      <a:pt x="1535" y="1288"/>
                    </a:lnTo>
                    <a:lnTo>
                      <a:pt x="1545" y="1288"/>
                    </a:lnTo>
                    <a:lnTo>
                      <a:pt x="1561" y="1283"/>
                    </a:lnTo>
                    <a:lnTo>
                      <a:pt x="1571" y="1258"/>
                    </a:lnTo>
                    <a:lnTo>
                      <a:pt x="1593" y="1253"/>
                    </a:lnTo>
                    <a:lnTo>
                      <a:pt x="1624" y="1235"/>
                    </a:lnTo>
                    <a:lnTo>
                      <a:pt x="1624" y="1195"/>
                    </a:lnTo>
                    <a:lnTo>
                      <a:pt x="1677" y="1170"/>
                    </a:lnTo>
                    <a:lnTo>
                      <a:pt x="1666" y="1117"/>
                    </a:lnTo>
                    <a:lnTo>
                      <a:pt x="1677" y="1170"/>
                    </a:lnTo>
                    <a:lnTo>
                      <a:pt x="1699" y="1155"/>
                    </a:lnTo>
                    <a:lnTo>
                      <a:pt x="1714" y="1160"/>
                    </a:lnTo>
                    <a:lnTo>
                      <a:pt x="1704" y="1175"/>
                    </a:lnTo>
                    <a:lnTo>
                      <a:pt x="1714" y="1195"/>
                    </a:lnTo>
                    <a:lnTo>
                      <a:pt x="1760" y="1160"/>
                    </a:lnTo>
                    <a:lnTo>
                      <a:pt x="1777" y="1137"/>
                    </a:lnTo>
                    <a:lnTo>
                      <a:pt x="1729" y="1132"/>
                    </a:lnTo>
                    <a:lnTo>
                      <a:pt x="1709" y="1102"/>
                    </a:lnTo>
                    <a:lnTo>
                      <a:pt x="1724" y="1087"/>
                    </a:lnTo>
                    <a:lnTo>
                      <a:pt x="1729" y="1067"/>
                    </a:lnTo>
                    <a:lnTo>
                      <a:pt x="1656" y="1082"/>
                    </a:lnTo>
                    <a:lnTo>
                      <a:pt x="1619" y="1112"/>
                    </a:lnTo>
                    <a:lnTo>
                      <a:pt x="1636" y="1077"/>
                    </a:lnTo>
                    <a:lnTo>
                      <a:pt x="1671" y="1056"/>
                    </a:lnTo>
                    <a:lnTo>
                      <a:pt x="1692" y="1034"/>
                    </a:lnTo>
                    <a:lnTo>
                      <a:pt x="1755" y="1039"/>
                    </a:lnTo>
                    <a:lnTo>
                      <a:pt x="1803" y="1034"/>
                    </a:lnTo>
                    <a:lnTo>
                      <a:pt x="1840" y="1009"/>
                    </a:lnTo>
                    <a:lnTo>
                      <a:pt x="1866" y="988"/>
                    </a:lnTo>
                    <a:lnTo>
                      <a:pt x="1845" y="938"/>
                    </a:lnTo>
                    <a:lnTo>
                      <a:pt x="1840" y="910"/>
                    </a:lnTo>
                    <a:lnTo>
                      <a:pt x="1772" y="875"/>
                    </a:lnTo>
                    <a:lnTo>
                      <a:pt x="1772" y="855"/>
                    </a:lnTo>
                    <a:lnTo>
                      <a:pt x="1714" y="746"/>
                    </a:lnTo>
                    <a:lnTo>
                      <a:pt x="1699" y="792"/>
                    </a:lnTo>
                    <a:lnTo>
                      <a:pt x="1661" y="802"/>
                    </a:lnTo>
                    <a:lnTo>
                      <a:pt x="1651" y="792"/>
                    </a:lnTo>
                    <a:lnTo>
                      <a:pt x="1636" y="792"/>
                    </a:lnTo>
                    <a:lnTo>
                      <a:pt x="1636" y="719"/>
                    </a:lnTo>
                    <a:lnTo>
                      <a:pt x="1603" y="714"/>
                    </a:lnTo>
                    <a:lnTo>
                      <a:pt x="1578" y="678"/>
                    </a:lnTo>
                    <a:lnTo>
                      <a:pt x="1550" y="683"/>
                    </a:lnTo>
                    <a:lnTo>
                      <a:pt x="1520" y="673"/>
                    </a:lnTo>
                    <a:lnTo>
                      <a:pt x="1500" y="678"/>
                    </a:lnTo>
                    <a:lnTo>
                      <a:pt x="1500" y="703"/>
                    </a:lnTo>
                    <a:lnTo>
                      <a:pt x="1500" y="731"/>
                    </a:lnTo>
                    <a:lnTo>
                      <a:pt x="1495" y="787"/>
                    </a:lnTo>
                    <a:lnTo>
                      <a:pt x="1487" y="807"/>
                    </a:lnTo>
                    <a:lnTo>
                      <a:pt x="1520" y="870"/>
                    </a:lnTo>
                    <a:lnTo>
                      <a:pt x="1467" y="915"/>
                    </a:lnTo>
                    <a:lnTo>
                      <a:pt x="1477" y="993"/>
                    </a:lnTo>
                    <a:lnTo>
                      <a:pt x="1457" y="1009"/>
                    </a:lnTo>
                    <a:lnTo>
                      <a:pt x="1437" y="998"/>
                    </a:lnTo>
                    <a:lnTo>
                      <a:pt x="1424" y="905"/>
                    </a:lnTo>
                    <a:lnTo>
                      <a:pt x="1371" y="900"/>
                    </a:lnTo>
                    <a:lnTo>
                      <a:pt x="1273" y="845"/>
                    </a:lnTo>
                    <a:lnTo>
                      <a:pt x="1253" y="845"/>
                    </a:lnTo>
                    <a:lnTo>
                      <a:pt x="1235" y="797"/>
                    </a:lnTo>
                    <a:lnTo>
                      <a:pt x="1220" y="782"/>
                    </a:lnTo>
                    <a:lnTo>
                      <a:pt x="1263" y="658"/>
                    </a:lnTo>
                    <a:lnTo>
                      <a:pt x="1288" y="630"/>
                    </a:lnTo>
                    <a:lnTo>
                      <a:pt x="1316" y="615"/>
                    </a:lnTo>
                    <a:lnTo>
                      <a:pt x="1331" y="615"/>
                    </a:lnTo>
                    <a:lnTo>
                      <a:pt x="1346" y="565"/>
                    </a:lnTo>
                    <a:lnTo>
                      <a:pt x="1356" y="524"/>
                    </a:lnTo>
                    <a:lnTo>
                      <a:pt x="1409" y="512"/>
                    </a:lnTo>
                    <a:lnTo>
                      <a:pt x="1437" y="492"/>
                    </a:lnTo>
                    <a:lnTo>
                      <a:pt x="1419" y="446"/>
                    </a:lnTo>
                    <a:lnTo>
                      <a:pt x="1432" y="416"/>
                    </a:lnTo>
                    <a:lnTo>
                      <a:pt x="1412" y="393"/>
                    </a:lnTo>
                    <a:lnTo>
                      <a:pt x="1414" y="393"/>
                    </a:lnTo>
                    <a:lnTo>
                      <a:pt x="1417" y="391"/>
                    </a:lnTo>
                    <a:lnTo>
                      <a:pt x="1419" y="388"/>
                    </a:lnTo>
                    <a:lnTo>
                      <a:pt x="1422" y="388"/>
                    </a:lnTo>
                    <a:lnTo>
                      <a:pt x="1424" y="388"/>
                    </a:lnTo>
                    <a:lnTo>
                      <a:pt x="1432" y="388"/>
                    </a:lnTo>
                    <a:lnTo>
                      <a:pt x="1440" y="388"/>
                    </a:lnTo>
                    <a:lnTo>
                      <a:pt x="1442" y="386"/>
                    </a:lnTo>
                    <a:lnTo>
                      <a:pt x="1442" y="383"/>
                    </a:lnTo>
                    <a:lnTo>
                      <a:pt x="1437" y="376"/>
                    </a:lnTo>
                    <a:lnTo>
                      <a:pt x="1437" y="373"/>
                    </a:lnTo>
                    <a:lnTo>
                      <a:pt x="1440" y="373"/>
                    </a:lnTo>
                    <a:lnTo>
                      <a:pt x="1445" y="376"/>
                    </a:lnTo>
                    <a:lnTo>
                      <a:pt x="1452" y="378"/>
                    </a:lnTo>
                    <a:lnTo>
                      <a:pt x="1455" y="381"/>
                    </a:lnTo>
                    <a:lnTo>
                      <a:pt x="1457" y="383"/>
                    </a:lnTo>
                    <a:lnTo>
                      <a:pt x="1462" y="386"/>
                    </a:lnTo>
                    <a:lnTo>
                      <a:pt x="1467" y="388"/>
                    </a:lnTo>
                    <a:lnTo>
                      <a:pt x="1472" y="393"/>
                    </a:lnTo>
                    <a:lnTo>
                      <a:pt x="1477" y="396"/>
                    </a:lnTo>
                    <a:lnTo>
                      <a:pt x="1485" y="398"/>
                    </a:lnTo>
                    <a:lnTo>
                      <a:pt x="1490" y="401"/>
                    </a:lnTo>
                    <a:lnTo>
                      <a:pt x="1495" y="403"/>
                    </a:lnTo>
                    <a:lnTo>
                      <a:pt x="1500" y="406"/>
                    </a:lnTo>
                    <a:lnTo>
                      <a:pt x="1505" y="406"/>
                    </a:lnTo>
                    <a:lnTo>
                      <a:pt x="1510" y="411"/>
                    </a:lnTo>
                    <a:lnTo>
                      <a:pt x="1515" y="413"/>
                    </a:lnTo>
                    <a:lnTo>
                      <a:pt x="1523" y="419"/>
                    </a:lnTo>
                    <a:lnTo>
                      <a:pt x="1528" y="424"/>
                    </a:lnTo>
                    <a:lnTo>
                      <a:pt x="1535" y="431"/>
                    </a:lnTo>
                    <a:lnTo>
                      <a:pt x="1543" y="441"/>
                    </a:lnTo>
                    <a:lnTo>
                      <a:pt x="1545" y="449"/>
                    </a:lnTo>
                    <a:lnTo>
                      <a:pt x="1538" y="456"/>
                    </a:lnTo>
                    <a:lnTo>
                      <a:pt x="1530" y="466"/>
                    </a:lnTo>
                    <a:lnTo>
                      <a:pt x="1528" y="477"/>
                    </a:lnTo>
                    <a:lnTo>
                      <a:pt x="1530" y="479"/>
                    </a:lnTo>
                    <a:lnTo>
                      <a:pt x="1538" y="482"/>
                    </a:lnTo>
                    <a:lnTo>
                      <a:pt x="1543" y="487"/>
                    </a:lnTo>
                    <a:lnTo>
                      <a:pt x="1545" y="489"/>
                    </a:lnTo>
                    <a:lnTo>
                      <a:pt x="1543" y="494"/>
                    </a:lnTo>
                    <a:lnTo>
                      <a:pt x="1535" y="499"/>
                    </a:lnTo>
                    <a:lnTo>
                      <a:pt x="1528" y="504"/>
                    </a:lnTo>
                    <a:lnTo>
                      <a:pt x="1525" y="509"/>
                    </a:lnTo>
                    <a:lnTo>
                      <a:pt x="1520" y="509"/>
                    </a:lnTo>
                    <a:lnTo>
                      <a:pt x="1518" y="509"/>
                    </a:lnTo>
                    <a:lnTo>
                      <a:pt x="1515" y="509"/>
                    </a:lnTo>
                    <a:lnTo>
                      <a:pt x="1513" y="509"/>
                    </a:lnTo>
                    <a:lnTo>
                      <a:pt x="1508" y="512"/>
                    </a:lnTo>
                    <a:lnTo>
                      <a:pt x="1500" y="514"/>
                    </a:lnTo>
                    <a:lnTo>
                      <a:pt x="1495" y="519"/>
                    </a:lnTo>
                    <a:lnTo>
                      <a:pt x="1492" y="522"/>
                    </a:lnTo>
                    <a:lnTo>
                      <a:pt x="1492" y="524"/>
                    </a:lnTo>
                    <a:lnTo>
                      <a:pt x="1495" y="527"/>
                    </a:lnTo>
                    <a:lnTo>
                      <a:pt x="1498" y="529"/>
                    </a:lnTo>
                    <a:lnTo>
                      <a:pt x="1500" y="532"/>
                    </a:lnTo>
                    <a:lnTo>
                      <a:pt x="1503" y="535"/>
                    </a:lnTo>
                    <a:lnTo>
                      <a:pt x="1508" y="537"/>
                    </a:lnTo>
                    <a:lnTo>
                      <a:pt x="1513" y="540"/>
                    </a:lnTo>
                    <a:lnTo>
                      <a:pt x="1518" y="540"/>
                    </a:lnTo>
                    <a:lnTo>
                      <a:pt x="1523" y="537"/>
                    </a:lnTo>
                    <a:lnTo>
                      <a:pt x="1528" y="532"/>
                    </a:lnTo>
                    <a:lnTo>
                      <a:pt x="1530" y="529"/>
                    </a:lnTo>
                    <a:lnTo>
                      <a:pt x="1535" y="527"/>
                    </a:lnTo>
                    <a:lnTo>
                      <a:pt x="1540" y="527"/>
                    </a:lnTo>
                    <a:lnTo>
                      <a:pt x="1548" y="524"/>
                    </a:lnTo>
                    <a:lnTo>
                      <a:pt x="1556" y="519"/>
                    </a:lnTo>
                    <a:lnTo>
                      <a:pt x="1561" y="519"/>
                    </a:lnTo>
                    <a:lnTo>
                      <a:pt x="1563" y="519"/>
                    </a:lnTo>
                    <a:lnTo>
                      <a:pt x="1566" y="522"/>
                    </a:lnTo>
                    <a:lnTo>
                      <a:pt x="1568" y="524"/>
                    </a:lnTo>
                    <a:lnTo>
                      <a:pt x="1571" y="524"/>
                    </a:lnTo>
                    <a:lnTo>
                      <a:pt x="1573" y="527"/>
                    </a:lnTo>
                    <a:lnTo>
                      <a:pt x="1576" y="529"/>
                    </a:lnTo>
                    <a:lnTo>
                      <a:pt x="1578" y="529"/>
                    </a:lnTo>
                    <a:lnTo>
                      <a:pt x="1583" y="532"/>
                    </a:lnTo>
                    <a:lnTo>
                      <a:pt x="1588" y="532"/>
                    </a:lnTo>
                    <a:lnTo>
                      <a:pt x="1593" y="535"/>
                    </a:lnTo>
                    <a:lnTo>
                      <a:pt x="1603" y="535"/>
                    </a:lnTo>
                    <a:lnTo>
                      <a:pt x="1606" y="540"/>
                    </a:lnTo>
                    <a:lnTo>
                      <a:pt x="1606" y="542"/>
                    </a:lnTo>
                    <a:lnTo>
                      <a:pt x="1608" y="547"/>
                    </a:lnTo>
                    <a:lnTo>
                      <a:pt x="1611" y="547"/>
                    </a:lnTo>
                    <a:lnTo>
                      <a:pt x="1616" y="550"/>
                    </a:lnTo>
                    <a:lnTo>
                      <a:pt x="1619" y="550"/>
                    </a:lnTo>
                    <a:lnTo>
                      <a:pt x="1621" y="550"/>
                    </a:lnTo>
                    <a:lnTo>
                      <a:pt x="1624" y="547"/>
                    </a:lnTo>
                    <a:lnTo>
                      <a:pt x="1629" y="547"/>
                    </a:lnTo>
                    <a:lnTo>
                      <a:pt x="1631" y="547"/>
                    </a:lnTo>
                    <a:lnTo>
                      <a:pt x="1634" y="547"/>
                    </a:lnTo>
                    <a:lnTo>
                      <a:pt x="1639" y="547"/>
                    </a:lnTo>
                    <a:lnTo>
                      <a:pt x="1641" y="547"/>
                    </a:lnTo>
                    <a:lnTo>
                      <a:pt x="1644" y="550"/>
                    </a:lnTo>
                    <a:lnTo>
                      <a:pt x="1649" y="550"/>
                    </a:lnTo>
                    <a:lnTo>
                      <a:pt x="1651" y="550"/>
                    </a:lnTo>
                    <a:lnTo>
                      <a:pt x="1654" y="547"/>
                    </a:lnTo>
                    <a:lnTo>
                      <a:pt x="1659" y="547"/>
                    </a:lnTo>
                    <a:lnTo>
                      <a:pt x="1664" y="547"/>
                    </a:lnTo>
                    <a:lnTo>
                      <a:pt x="1669" y="545"/>
                    </a:lnTo>
                    <a:lnTo>
                      <a:pt x="1671" y="545"/>
                    </a:lnTo>
                    <a:lnTo>
                      <a:pt x="1674" y="545"/>
                    </a:lnTo>
                    <a:lnTo>
                      <a:pt x="1679" y="545"/>
                    </a:lnTo>
                    <a:lnTo>
                      <a:pt x="1682" y="545"/>
                    </a:lnTo>
                    <a:lnTo>
                      <a:pt x="1684" y="545"/>
                    </a:lnTo>
                    <a:lnTo>
                      <a:pt x="1687" y="545"/>
                    </a:lnTo>
                    <a:lnTo>
                      <a:pt x="1692" y="545"/>
                    </a:lnTo>
                    <a:lnTo>
                      <a:pt x="1697" y="545"/>
                    </a:lnTo>
                    <a:lnTo>
                      <a:pt x="1699" y="542"/>
                    </a:lnTo>
                    <a:lnTo>
                      <a:pt x="1697" y="540"/>
                    </a:lnTo>
                    <a:lnTo>
                      <a:pt x="1697" y="537"/>
                    </a:lnTo>
                    <a:lnTo>
                      <a:pt x="1692" y="535"/>
                    </a:lnTo>
                    <a:lnTo>
                      <a:pt x="1687" y="532"/>
                    </a:lnTo>
                    <a:lnTo>
                      <a:pt x="1679" y="529"/>
                    </a:lnTo>
                    <a:lnTo>
                      <a:pt x="1677" y="529"/>
                    </a:lnTo>
                    <a:lnTo>
                      <a:pt x="1674" y="527"/>
                    </a:lnTo>
                    <a:lnTo>
                      <a:pt x="1671" y="524"/>
                    </a:lnTo>
                    <a:lnTo>
                      <a:pt x="1669" y="524"/>
                    </a:lnTo>
                    <a:lnTo>
                      <a:pt x="1666" y="524"/>
                    </a:lnTo>
                    <a:lnTo>
                      <a:pt x="1664" y="524"/>
                    </a:lnTo>
                    <a:lnTo>
                      <a:pt x="1661" y="524"/>
                    </a:lnTo>
                    <a:lnTo>
                      <a:pt x="1656" y="522"/>
                    </a:lnTo>
                    <a:lnTo>
                      <a:pt x="1651" y="519"/>
                    </a:lnTo>
                    <a:lnTo>
                      <a:pt x="1641" y="517"/>
                    </a:lnTo>
                    <a:lnTo>
                      <a:pt x="1636" y="514"/>
                    </a:lnTo>
                    <a:lnTo>
                      <a:pt x="1634" y="512"/>
                    </a:lnTo>
                    <a:lnTo>
                      <a:pt x="1634" y="509"/>
                    </a:lnTo>
                    <a:lnTo>
                      <a:pt x="1636" y="509"/>
                    </a:lnTo>
                    <a:lnTo>
                      <a:pt x="1639" y="509"/>
                    </a:lnTo>
                    <a:lnTo>
                      <a:pt x="1644" y="509"/>
                    </a:lnTo>
                    <a:lnTo>
                      <a:pt x="1649" y="512"/>
                    </a:lnTo>
                    <a:lnTo>
                      <a:pt x="1651" y="512"/>
                    </a:lnTo>
                    <a:lnTo>
                      <a:pt x="1656" y="514"/>
                    </a:lnTo>
                    <a:lnTo>
                      <a:pt x="1659" y="514"/>
                    </a:lnTo>
                    <a:lnTo>
                      <a:pt x="1664" y="514"/>
                    </a:lnTo>
                    <a:lnTo>
                      <a:pt x="1666" y="519"/>
                    </a:lnTo>
                    <a:lnTo>
                      <a:pt x="1671" y="519"/>
                    </a:lnTo>
                    <a:lnTo>
                      <a:pt x="1677" y="517"/>
                    </a:lnTo>
                    <a:lnTo>
                      <a:pt x="1687" y="514"/>
                    </a:lnTo>
                    <a:lnTo>
                      <a:pt x="1694" y="514"/>
                    </a:lnTo>
                    <a:lnTo>
                      <a:pt x="1697" y="519"/>
                    </a:lnTo>
                    <a:lnTo>
                      <a:pt x="1699" y="519"/>
                    </a:lnTo>
                    <a:lnTo>
                      <a:pt x="1704" y="522"/>
                    </a:lnTo>
                    <a:lnTo>
                      <a:pt x="1707" y="524"/>
                    </a:lnTo>
                    <a:lnTo>
                      <a:pt x="1707" y="522"/>
                    </a:lnTo>
                    <a:lnTo>
                      <a:pt x="1704" y="519"/>
                    </a:lnTo>
                    <a:lnTo>
                      <a:pt x="1702" y="514"/>
                    </a:lnTo>
                    <a:lnTo>
                      <a:pt x="1699" y="514"/>
                    </a:lnTo>
                    <a:lnTo>
                      <a:pt x="1699" y="509"/>
                    </a:lnTo>
                    <a:lnTo>
                      <a:pt x="1697" y="507"/>
                    </a:lnTo>
                    <a:lnTo>
                      <a:pt x="1694" y="502"/>
                    </a:lnTo>
                    <a:lnTo>
                      <a:pt x="1692" y="494"/>
                    </a:lnTo>
                    <a:lnTo>
                      <a:pt x="1692" y="492"/>
                    </a:lnTo>
                    <a:lnTo>
                      <a:pt x="1692" y="489"/>
                    </a:lnTo>
                    <a:lnTo>
                      <a:pt x="1692" y="487"/>
                    </a:lnTo>
                    <a:lnTo>
                      <a:pt x="1689" y="482"/>
                    </a:lnTo>
                    <a:lnTo>
                      <a:pt x="1682" y="479"/>
                    </a:lnTo>
                    <a:lnTo>
                      <a:pt x="1677" y="479"/>
                    </a:lnTo>
                    <a:lnTo>
                      <a:pt x="1671" y="477"/>
                    </a:lnTo>
                    <a:lnTo>
                      <a:pt x="1669" y="471"/>
                    </a:lnTo>
                    <a:lnTo>
                      <a:pt x="1664" y="469"/>
                    </a:lnTo>
                    <a:lnTo>
                      <a:pt x="1659" y="469"/>
                    </a:lnTo>
                    <a:lnTo>
                      <a:pt x="1651" y="466"/>
                    </a:lnTo>
                    <a:lnTo>
                      <a:pt x="1646" y="466"/>
                    </a:lnTo>
                    <a:lnTo>
                      <a:pt x="1644" y="466"/>
                    </a:lnTo>
                    <a:lnTo>
                      <a:pt x="1639" y="464"/>
                    </a:lnTo>
                    <a:lnTo>
                      <a:pt x="1634" y="461"/>
                    </a:lnTo>
                    <a:lnTo>
                      <a:pt x="1631" y="459"/>
                    </a:lnTo>
                    <a:lnTo>
                      <a:pt x="1626" y="459"/>
                    </a:lnTo>
                    <a:lnTo>
                      <a:pt x="1624" y="454"/>
                    </a:lnTo>
                    <a:lnTo>
                      <a:pt x="1621" y="451"/>
                    </a:lnTo>
                    <a:lnTo>
                      <a:pt x="1616" y="446"/>
                    </a:lnTo>
                    <a:lnTo>
                      <a:pt x="1614" y="441"/>
                    </a:lnTo>
                    <a:lnTo>
                      <a:pt x="1611" y="439"/>
                    </a:lnTo>
                    <a:lnTo>
                      <a:pt x="1611" y="434"/>
                    </a:lnTo>
                    <a:lnTo>
                      <a:pt x="1614" y="431"/>
                    </a:lnTo>
                    <a:lnTo>
                      <a:pt x="1619" y="431"/>
                    </a:lnTo>
                    <a:lnTo>
                      <a:pt x="1624" y="431"/>
                    </a:lnTo>
                    <a:lnTo>
                      <a:pt x="1631" y="434"/>
                    </a:lnTo>
                    <a:lnTo>
                      <a:pt x="1636" y="436"/>
                    </a:lnTo>
                    <a:lnTo>
                      <a:pt x="1639" y="436"/>
                    </a:lnTo>
                    <a:lnTo>
                      <a:pt x="1644" y="439"/>
                    </a:lnTo>
                    <a:lnTo>
                      <a:pt x="1649" y="441"/>
                    </a:lnTo>
                    <a:lnTo>
                      <a:pt x="1654" y="444"/>
                    </a:lnTo>
                    <a:lnTo>
                      <a:pt x="1659" y="446"/>
                    </a:lnTo>
                    <a:lnTo>
                      <a:pt x="1664" y="449"/>
                    </a:lnTo>
                    <a:lnTo>
                      <a:pt x="1669" y="451"/>
                    </a:lnTo>
                    <a:lnTo>
                      <a:pt x="1671" y="451"/>
                    </a:lnTo>
                    <a:lnTo>
                      <a:pt x="1677" y="449"/>
                    </a:lnTo>
                    <a:lnTo>
                      <a:pt x="1679" y="444"/>
                    </a:lnTo>
                    <a:lnTo>
                      <a:pt x="1679" y="441"/>
                    </a:lnTo>
                    <a:lnTo>
                      <a:pt x="1677" y="436"/>
                    </a:lnTo>
                    <a:lnTo>
                      <a:pt x="1671" y="434"/>
                    </a:lnTo>
                    <a:lnTo>
                      <a:pt x="1666" y="431"/>
                    </a:lnTo>
                    <a:lnTo>
                      <a:pt x="1666" y="429"/>
                    </a:lnTo>
                    <a:lnTo>
                      <a:pt x="1666" y="426"/>
                    </a:lnTo>
                    <a:lnTo>
                      <a:pt x="1669" y="424"/>
                    </a:lnTo>
                    <a:lnTo>
                      <a:pt x="1671" y="424"/>
                    </a:lnTo>
                    <a:lnTo>
                      <a:pt x="1674" y="421"/>
                    </a:lnTo>
                    <a:lnTo>
                      <a:pt x="1677" y="419"/>
                    </a:lnTo>
                    <a:lnTo>
                      <a:pt x="1677" y="416"/>
                    </a:lnTo>
                    <a:lnTo>
                      <a:pt x="1674" y="413"/>
                    </a:lnTo>
                    <a:lnTo>
                      <a:pt x="1671" y="408"/>
                    </a:lnTo>
                    <a:lnTo>
                      <a:pt x="1669" y="406"/>
                    </a:lnTo>
                    <a:lnTo>
                      <a:pt x="1664" y="406"/>
                    </a:lnTo>
                    <a:lnTo>
                      <a:pt x="1664" y="403"/>
                    </a:lnTo>
                    <a:lnTo>
                      <a:pt x="1669" y="401"/>
                    </a:lnTo>
                    <a:lnTo>
                      <a:pt x="1674" y="398"/>
                    </a:lnTo>
                    <a:lnTo>
                      <a:pt x="1677" y="393"/>
                    </a:lnTo>
                    <a:lnTo>
                      <a:pt x="1674" y="391"/>
                    </a:lnTo>
                    <a:lnTo>
                      <a:pt x="1669" y="388"/>
                    </a:lnTo>
                    <a:lnTo>
                      <a:pt x="1661" y="386"/>
                    </a:lnTo>
                    <a:lnTo>
                      <a:pt x="1654" y="386"/>
                    </a:lnTo>
                    <a:lnTo>
                      <a:pt x="1649" y="386"/>
                    </a:lnTo>
                    <a:lnTo>
                      <a:pt x="1644" y="386"/>
                    </a:lnTo>
                    <a:lnTo>
                      <a:pt x="1639" y="388"/>
                    </a:lnTo>
                    <a:lnTo>
                      <a:pt x="1636" y="388"/>
                    </a:lnTo>
                    <a:lnTo>
                      <a:pt x="1634" y="388"/>
                    </a:lnTo>
                    <a:lnTo>
                      <a:pt x="1631" y="386"/>
                    </a:lnTo>
                    <a:lnTo>
                      <a:pt x="1634" y="383"/>
                    </a:lnTo>
                    <a:lnTo>
                      <a:pt x="1631" y="383"/>
                    </a:lnTo>
                    <a:lnTo>
                      <a:pt x="1629" y="381"/>
                    </a:lnTo>
                    <a:lnTo>
                      <a:pt x="1626" y="381"/>
                    </a:lnTo>
                    <a:lnTo>
                      <a:pt x="1621" y="381"/>
                    </a:lnTo>
                    <a:lnTo>
                      <a:pt x="1616" y="381"/>
                    </a:lnTo>
                    <a:lnTo>
                      <a:pt x="1611" y="378"/>
                    </a:lnTo>
                    <a:lnTo>
                      <a:pt x="1606" y="378"/>
                    </a:lnTo>
                    <a:lnTo>
                      <a:pt x="1603" y="378"/>
                    </a:lnTo>
                    <a:lnTo>
                      <a:pt x="1598" y="376"/>
                    </a:lnTo>
                    <a:lnTo>
                      <a:pt x="1598" y="378"/>
                    </a:lnTo>
                    <a:lnTo>
                      <a:pt x="1601" y="381"/>
                    </a:lnTo>
                    <a:lnTo>
                      <a:pt x="1603" y="386"/>
                    </a:lnTo>
                    <a:lnTo>
                      <a:pt x="1601" y="386"/>
                    </a:lnTo>
                    <a:lnTo>
                      <a:pt x="1596" y="386"/>
                    </a:lnTo>
                    <a:lnTo>
                      <a:pt x="1591" y="381"/>
                    </a:lnTo>
                    <a:lnTo>
                      <a:pt x="1583" y="376"/>
                    </a:lnTo>
                    <a:lnTo>
                      <a:pt x="1578" y="373"/>
                    </a:lnTo>
                    <a:lnTo>
                      <a:pt x="1576" y="373"/>
                    </a:lnTo>
                    <a:lnTo>
                      <a:pt x="1568" y="376"/>
                    </a:lnTo>
                    <a:lnTo>
                      <a:pt x="1563" y="373"/>
                    </a:lnTo>
                    <a:lnTo>
                      <a:pt x="1558" y="371"/>
                    </a:lnTo>
                    <a:lnTo>
                      <a:pt x="1558" y="366"/>
                    </a:lnTo>
                    <a:lnTo>
                      <a:pt x="1561" y="363"/>
                    </a:lnTo>
                    <a:lnTo>
                      <a:pt x="1561" y="361"/>
                    </a:lnTo>
                    <a:lnTo>
                      <a:pt x="1561" y="358"/>
                    </a:lnTo>
                    <a:lnTo>
                      <a:pt x="1563" y="356"/>
                    </a:lnTo>
                    <a:lnTo>
                      <a:pt x="1566" y="356"/>
                    </a:lnTo>
                    <a:lnTo>
                      <a:pt x="1568" y="356"/>
                    </a:lnTo>
                    <a:lnTo>
                      <a:pt x="1568" y="353"/>
                    </a:lnTo>
                    <a:lnTo>
                      <a:pt x="1561" y="350"/>
                    </a:lnTo>
                    <a:lnTo>
                      <a:pt x="1556" y="350"/>
                    </a:lnTo>
                    <a:lnTo>
                      <a:pt x="1553" y="345"/>
                    </a:lnTo>
                    <a:lnTo>
                      <a:pt x="1556" y="343"/>
                    </a:lnTo>
                    <a:lnTo>
                      <a:pt x="1561" y="343"/>
                    </a:lnTo>
                    <a:lnTo>
                      <a:pt x="1558" y="343"/>
                    </a:lnTo>
                    <a:lnTo>
                      <a:pt x="1556" y="340"/>
                    </a:lnTo>
                    <a:lnTo>
                      <a:pt x="1553" y="335"/>
                    </a:lnTo>
                    <a:lnTo>
                      <a:pt x="1548" y="333"/>
                    </a:lnTo>
                    <a:lnTo>
                      <a:pt x="1545" y="333"/>
                    </a:lnTo>
                    <a:lnTo>
                      <a:pt x="1540" y="333"/>
                    </a:lnTo>
                    <a:lnTo>
                      <a:pt x="1538" y="333"/>
                    </a:lnTo>
                    <a:lnTo>
                      <a:pt x="1540" y="330"/>
                    </a:lnTo>
                    <a:lnTo>
                      <a:pt x="1540" y="328"/>
                    </a:lnTo>
                    <a:lnTo>
                      <a:pt x="1538" y="325"/>
                    </a:lnTo>
                    <a:lnTo>
                      <a:pt x="1533" y="325"/>
                    </a:lnTo>
                    <a:lnTo>
                      <a:pt x="1528" y="325"/>
                    </a:lnTo>
                    <a:lnTo>
                      <a:pt x="1520" y="325"/>
                    </a:lnTo>
                    <a:lnTo>
                      <a:pt x="1515" y="325"/>
                    </a:lnTo>
                    <a:lnTo>
                      <a:pt x="1510" y="325"/>
                    </a:lnTo>
                    <a:lnTo>
                      <a:pt x="1503" y="323"/>
                    </a:lnTo>
                    <a:lnTo>
                      <a:pt x="1500" y="323"/>
                    </a:lnTo>
                    <a:lnTo>
                      <a:pt x="1500" y="320"/>
                    </a:lnTo>
                    <a:lnTo>
                      <a:pt x="1498" y="318"/>
                    </a:lnTo>
                    <a:lnTo>
                      <a:pt x="1492" y="315"/>
                    </a:lnTo>
                    <a:lnTo>
                      <a:pt x="1485" y="315"/>
                    </a:lnTo>
                    <a:lnTo>
                      <a:pt x="1480" y="318"/>
                    </a:lnTo>
                    <a:lnTo>
                      <a:pt x="1475" y="323"/>
                    </a:lnTo>
                    <a:lnTo>
                      <a:pt x="1472" y="325"/>
                    </a:lnTo>
                    <a:lnTo>
                      <a:pt x="1467" y="325"/>
                    </a:lnTo>
                    <a:lnTo>
                      <a:pt x="1462" y="320"/>
                    </a:lnTo>
                    <a:lnTo>
                      <a:pt x="1460" y="318"/>
                    </a:lnTo>
                    <a:lnTo>
                      <a:pt x="1457" y="313"/>
                    </a:lnTo>
                    <a:lnTo>
                      <a:pt x="1455" y="310"/>
                    </a:lnTo>
                    <a:lnTo>
                      <a:pt x="1450" y="305"/>
                    </a:lnTo>
                    <a:lnTo>
                      <a:pt x="1442" y="300"/>
                    </a:lnTo>
                    <a:lnTo>
                      <a:pt x="1435" y="298"/>
                    </a:lnTo>
                    <a:lnTo>
                      <a:pt x="1429" y="298"/>
                    </a:lnTo>
                    <a:lnTo>
                      <a:pt x="1427" y="300"/>
                    </a:lnTo>
                    <a:lnTo>
                      <a:pt x="1419" y="303"/>
                    </a:lnTo>
                    <a:lnTo>
                      <a:pt x="1414" y="305"/>
                    </a:lnTo>
                    <a:lnTo>
                      <a:pt x="1414" y="308"/>
                    </a:lnTo>
                    <a:lnTo>
                      <a:pt x="1414" y="313"/>
                    </a:lnTo>
                    <a:lnTo>
                      <a:pt x="1409" y="315"/>
                    </a:lnTo>
                    <a:lnTo>
                      <a:pt x="1404" y="320"/>
                    </a:lnTo>
                    <a:lnTo>
                      <a:pt x="1397" y="320"/>
                    </a:lnTo>
                    <a:lnTo>
                      <a:pt x="1394" y="320"/>
                    </a:lnTo>
                    <a:lnTo>
                      <a:pt x="1392" y="315"/>
                    </a:lnTo>
                    <a:lnTo>
                      <a:pt x="1392" y="310"/>
                    </a:lnTo>
                    <a:lnTo>
                      <a:pt x="1389" y="305"/>
                    </a:lnTo>
                    <a:lnTo>
                      <a:pt x="1389" y="303"/>
                    </a:lnTo>
                    <a:lnTo>
                      <a:pt x="1387" y="298"/>
                    </a:lnTo>
                    <a:lnTo>
                      <a:pt x="1384" y="292"/>
                    </a:lnTo>
                    <a:lnTo>
                      <a:pt x="1382" y="290"/>
                    </a:lnTo>
                    <a:lnTo>
                      <a:pt x="1374" y="285"/>
                    </a:lnTo>
                    <a:lnTo>
                      <a:pt x="1366" y="285"/>
                    </a:lnTo>
                    <a:lnTo>
                      <a:pt x="1359" y="287"/>
                    </a:lnTo>
                    <a:lnTo>
                      <a:pt x="1354" y="292"/>
                    </a:lnTo>
                    <a:lnTo>
                      <a:pt x="1351" y="303"/>
                    </a:lnTo>
                    <a:lnTo>
                      <a:pt x="1349" y="313"/>
                    </a:lnTo>
                    <a:lnTo>
                      <a:pt x="1349" y="325"/>
                    </a:lnTo>
                    <a:lnTo>
                      <a:pt x="1354" y="343"/>
                    </a:lnTo>
                    <a:lnTo>
                      <a:pt x="1359" y="356"/>
                    </a:lnTo>
                    <a:lnTo>
                      <a:pt x="1356" y="353"/>
                    </a:lnTo>
                    <a:lnTo>
                      <a:pt x="1354" y="350"/>
                    </a:lnTo>
                    <a:lnTo>
                      <a:pt x="1349" y="345"/>
                    </a:lnTo>
                    <a:lnTo>
                      <a:pt x="1344" y="338"/>
                    </a:lnTo>
                    <a:lnTo>
                      <a:pt x="1341" y="330"/>
                    </a:lnTo>
                    <a:lnTo>
                      <a:pt x="1339" y="323"/>
                    </a:lnTo>
                    <a:lnTo>
                      <a:pt x="1339" y="310"/>
                    </a:lnTo>
                    <a:lnTo>
                      <a:pt x="1344" y="298"/>
                    </a:lnTo>
                    <a:lnTo>
                      <a:pt x="1344" y="290"/>
                    </a:lnTo>
                    <a:lnTo>
                      <a:pt x="1341" y="287"/>
                    </a:lnTo>
                    <a:lnTo>
                      <a:pt x="1336" y="287"/>
                    </a:lnTo>
                    <a:lnTo>
                      <a:pt x="1331" y="287"/>
                    </a:lnTo>
                    <a:lnTo>
                      <a:pt x="1324" y="290"/>
                    </a:lnTo>
                    <a:lnTo>
                      <a:pt x="1316" y="298"/>
                    </a:lnTo>
                    <a:lnTo>
                      <a:pt x="1311" y="310"/>
                    </a:lnTo>
                    <a:lnTo>
                      <a:pt x="1308" y="325"/>
                    </a:lnTo>
                    <a:lnTo>
                      <a:pt x="1308" y="335"/>
                    </a:lnTo>
                    <a:lnTo>
                      <a:pt x="1308" y="340"/>
                    </a:lnTo>
                    <a:lnTo>
                      <a:pt x="1308" y="345"/>
                    </a:lnTo>
                    <a:lnTo>
                      <a:pt x="1308" y="356"/>
                    </a:lnTo>
                    <a:lnTo>
                      <a:pt x="1308" y="361"/>
                    </a:lnTo>
                    <a:lnTo>
                      <a:pt x="1311" y="363"/>
                    </a:lnTo>
                    <a:lnTo>
                      <a:pt x="1316" y="366"/>
                    </a:lnTo>
                    <a:lnTo>
                      <a:pt x="1319" y="366"/>
                    </a:lnTo>
                    <a:lnTo>
                      <a:pt x="1321" y="366"/>
                    </a:lnTo>
                    <a:lnTo>
                      <a:pt x="1329" y="368"/>
                    </a:lnTo>
                    <a:lnTo>
                      <a:pt x="1334" y="371"/>
                    </a:lnTo>
                    <a:lnTo>
                      <a:pt x="1339" y="371"/>
                    </a:lnTo>
                    <a:lnTo>
                      <a:pt x="1341" y="373"/>
                    </a:lnTo>
                    <a:lnTo>
                      <a:pt x="1339" y="376"/>
                    </a:lnTo>
                    <a:lnTo>
                      <a:pt x="1334" y="376"/>
                    </a:lnTo>
                    <a:lnTo>
                      <a:pt x="1331" y="376"/>
                    </a:lnTo>
                    <a:lnTo>
                      <a:pt x="1326" y="376"/>
                    </a:lnTo>
                    <a:lnTo>
                      <a:pt x="1321" y="378"/>
                    </a:lnTo>
                    <a:lnTo>
                      <a:pt x="1316" y="381"/>
                    </a:lnTo>
                    <a:lnTo>
                      <a:pt x="1316" y="383"/>
                    </a:lnTo>
                    <a:lnTo>
                      <a:pt x="1319" y="386"/>
                    </a:lnTo>
                    <a:lnTo>
                      <a:pt x="1321" y="386"/>
                    </a:lnTo>
                    <a:lnTo>
                      <a:pt x="1326" y="388"/>
                    </a:lnTo>
                    <a:lnTo>
                      <a:pt x="1331" y="391"/>
                    </a:lnTo>
                    <a:lnTo>
                      <a:pt x="1334" y="393"/>
                    </a:lnTo>
                    <a:lnTo>
                      <a:pt x="1339" y="396"/>
                    </a:lnTo>
                    <a:lnTo>
                      <a:pt x="1341" y="396"/>
                    </a:lnTo>
                    <a:lnTo>
                      <a:pt x="1346" y="396"/>
                    </a:lnTo>
                    <a:lnTo>
                      <a:pt x="1351" y="393"/>
                    </a:lnTo>
                    <a:lnTo>
                      <a:pt x="1356" y="391"/>
                    </a:lnTo>
                    <a:lnTo>
                      <a:pt x="1359" y="393"/>
                    </a:lnTo>
                    <a:lnTo>
                      <a:pt x="1361" y="396"/>
                    </a:lnTo>
                    <a:lnTo>
                      <a:pt x="1371" y="398"/>
                    </a:lnTo>
                    <a:lnTo>
                      <a:pt x="1374" y="398"/>
                    </a:lnTo>
                    <a:lnTo>
                      <a:pt x="1366" y="436"/>
                    </a:lnTo>
                    <a:lnTo>
                      <a:pt x="1336" y="482"/>
                    </a:lnTo>
                    <a:lnTo>
                      <a:pt x="1326" y="426"/>
                    </a:lnTo>
                    <a:lnTo>
                      <a:pt x="1308" y="403"/>
                    </a:lnTo>
                    <a:lnTo>
                      <a:pt x="1288" y="431"/>
                    </a:lnTo>
                    <a:lnTo>
                      <a:pt x="1278" y="403"/>
                    </a:lnTo>
                    <a:lnTo>
                      <a:pt x="1258" y="368"/>
                    </a:lnTo>
                    <a:lnTo>
                      <a:pt x="1248" y="323"/>
                    </a:lnTo>
                    <a:lnTo>
                      <a:pt x="1215" y="270"/>
                    </a:lnTo>
                    <a:lnTo>
                      <a:pt x="1190" y="343"/>
                    </a:lnTo>
                    <a:lnTo>
                      <a:pt x="1190" y="368"/>
                    </a:lnTo>
                    <a:lnTo>
                      <a:pt x="1225" y="398"/>
                    </a:lnTo>
                    <a:lnTo>
                      <a:pt x="1230" y="431"/>
                    </a:lnTo>
                    <a:lnTo>
                      <a:pt x="1205" y="456"/>
                    </a:lnTo>
                    <a:lnTo>
                      <a:pt x="1190" y="446"/>
                    </a:lnTo>
                    <a:lnTo>
                      <a:pt x="1185" y="446"/>
                    </a:lnTo>
                    <a:lnTo>
                      <a:pt x="1185" y="444"/>
                    </a:lnTo>
                    <a:lnTo>
                      <a:pt x="1187" y="439"/>
                    </a:lnTo>
                    <a:lnTo>
                      <a:pt x="1185" y="434"/>
                    </a:lnTo>
                    <a:lnTo>
                      <a:pt x="1185" y="429"/>
                    </a:lnTo>
                    <a:lnTo>
                      <a:pt x="1182" y="424"/>
                    </a:lnTo>
                    <a:lnTo>
                      <a:pt x="1185" y="424"/>
                    </a:lnTo>
                    <a:lnTo>
                      <a:pt x="1187" y="424"/>
                    </a:lnTo>
                    <a:lnTo>
                      <a:pt x="1190" y="424"/>
                    </a:lnTo>
                    <a:lnTo>
                      <a:pt x="1192" y="424"/>
                    </a:lnTo>
                    <a:lnTo>
                      <a:pt x="1195" y="424"/>
                    </a:lnTo>
                    <a:lnTo>
                      <a:pt x="1198" y="419"/>
                    </a:lnTo>
                    <a:lnTo>
                      <a:pt x="1200" y="413"/>
                    </a:lnTo>
                    <a:lnTo>
                      <a:pt x="1198" y="408"/>
                    </a:lnTo>
                    <a:lnTo>
                      <a:pt x="1192" y="406"/>
                    </a:lnTo>
                    <a:lnTo>
                      <a:pt x="1190" y="403"/>
                    </a:lnTo>
                    <a:lnTo>
                      <a:pt x="1185" y="403"/>
                    </a:lnTo>
                    <a:lnTo>
                      <a:pt x="1180" y="398"/>
                    </a:lnTo>
                    <a:lnTo>
                      <a:pt x="1175" y="396"/>
                    </a:lnTo>
                    <a:lnTo>
                      <a:pt x="1170" y="391"/>
                    </a:lnTo>
                    <a:lnTo>
                      <a:pt x="1167" y="388"/>
                    </a:lnTo>
                    <a:lnTo>
                      <a:pt x="1165" y="383"/>
                    </a:lnTo>
                    <a:lnTo>
                      <a:pt x="1162" y="378"/>
                    </a:lnTo>
                    <a:lnTo>
                      <a:pt x="1162" y="373"/>
                    </a:lnTo>
                    <a:lnTo>
                      <a:pt x="1162" y="371"/>
                    </a:lnTo>
                    <a:lnTo>
                      <a:pt x="1165" y="368"/>
                    </a:lnTo>
                    <a:lnTo>
                      <a:pt x="1165" y="363"/>
                    </a:lnTo>
                    <a:lnTo>
                      <a:pt x="1162" y="356"/>
                    </a:lnTo>
                    <a:lnTo>
                      <a:pt x="1162" y="350"/>
                    </a:lnTo>
                    <a:lnTo>
                      <a:pt x="1160" y="343"/>
                    </a:lnTo>
                    <a:lnTo>
                      <a:pt x="1160" y="338"/>
                    </a:lnTo>
                    <a:lnTo>
                      <a:pt x="1157" y="333"/>
                    </a:lnTo>
                    <a:lnTo>
                      <a:pt x="1157" y="328"/>
                    </a:lnTo>
                    <a:lnTo>
                      <a:pt x="1160" y="325"/>
                    </a:lnTo>
                    <a:lnTo>
                      <a:pt x="1162" y="323"/>
                    </a:lnTo>
                    <a:lnTo>
                      <a:pt x="1165" y="323"/>
                    </a:lnTo>
                    <a:lnTo>
                      <a:pt x="1167" y="318"/>
                    </a:lnTo>
                    <a:lnTo>
                      <a:pt x="1172" y="310"/>
                    </a:lnTo>
                    <a:lnTo>
                      <a:pt x="1172" y="308"/>
                    </a:lnTo>
                    <a:lnTo>
                      <a:pt x="1172" y="305"/>
                    </a:lnTo>
                    <a:lnTo>
                      <a:pt x="1170" y="303"/>
                    </a:lnTo>
                    <a:lnTo>
                      <a:pt x="1165" y="300"/>
                    </a:lnTo>
                    <a:lnTo>
                      <a:pt x="1162" y="300"/>
                    </a:lnTo>
                    <a:lnTo>
                      <a:pt x="1157" y="300"/>
                    </a:lnTo>
                    <a:lnTo>
                      <a:pt x="1152" y="300"/>
                    </a:lnTo>
                    <a:lnTo>
                      <a:pt x="1147" y="300"/>
                    </a:lnTo>
                    <a:lnTo>
                      <a:pt x="1142" y="303"/>
                    </a:lnTo>
                    <a:lnTo>
                      <a:pt x="1145" y="305"/>
                    </a:lnTo>
                    <a:lnTo>
                      <a:pt x="1147" y="308"/>
                    </a:lnTo>
                    <a:lnTo>
                      <a:pt x="1150" y="310"/>
                    </a:lnTo>
                    <a:lnTo>
                      <a:pt x="1152" y="313"/>
                    </a:lnTo>
                    <a:lnTo>
                      <a:pt x="1150" y="313"/>
                    </a:lnTo>
                    <a:lnTo>
                      <a:pt x="1147" y="315"/>
                    </a:lnTo>
                    <a:lnTo>
                      <a:pt x="1145" y="313"/>
                    </a:lnTo>
                    <a:lnTo>
                      <a:pt x="1142" y="310"/>
                    </a:lnTo>
                    <a:lnTo>
                      <a:pt x="1137" y="310"/>
                    </a:lnTo>
                    <a:lnTo>
                      <a:pt x="1134" y="313"/>
                    </a:lnTo>
                    <a:lnTo>
                      <a:pt x="1132" y="315"/>
                    </a:lnTo>
                    <a:lnTo>
                      <a:pt x="1132" y="320"/>
                    </a:lnTo>
                    <a:lnTo>
                      <a:pt x="1132" y="323"/>
                    </a:lnTo>
                    <a:lnTo>
                      <a:pt x="1134" y="328"/>
                    </a:lnTo>
                    <a:lnTo>
                      <a:pt x="1137" y="330"/>
                    </a:lnTo>
                    <a:lnTo>
                      <a:pt x="1134" y="335"/>
                    </a:lnTo>
                    <a:lnTo>
                      <a:pt x="1132" y="340"/>
                    </a:lnTo>
                    <a:lnTo>
                      <a:pt x="1132" y="348"/>
                    </a:lnTo>
                    <a:lnTo>
                      <a:pt x="1129" y="353"/>
                    </a:lnTo>
                    <a:lnTo>
                      <a:pt x="1127" y="350"/>
                    </a:lnTo>
                    <a:lnTo>
                      <a:pt x="1124" y="343"/>
                    </a:lnTo>
                    <a:lnTo>
                      <a:pt x="1124" y="335"/>
                    </a:lnTo>
                    <a:lnTo>
                      <a:pt x="1124" y="328"/>
                    </a:lnTo>
                    <a:lnTo>
                      <a:pt x="1119" y="323"/>
                    </a:lnTo>
                    <a:lnTo>
                      <a:pt x="1117" y="320"/>
                    </a:lnTo>
                    <a:lnTo>
                      <a:pt x="1112" y="315"/>
                    </a:lnTo>
                    <a:lnTo>
                      <a:pt x="1109" y="315"/>
                    </a:lnTo>
                    <a:lnTo>
                      <a:pt x="1109" y="318"/>
                    </a:lnTo>
                    <a:lnTo>
                      <a:pt x="1112" y="323"/>
                    </a:lnTo>
                    <a:lnTo>
                      <a:pt x="1112" y="328"/>
                    </a:lnTo>
                    <a:lnTo>
                      <a:pt x="1109" y="328"/>
                    </a:lnTo>
                    <a:lnTo>
                      <a:pt x="1104" y="328"/>
                    </a:lnTo>
                    <a:lnTo>
                      <a:pt x="1099" y="325"/>
                    </a:lnTo>
                    <a:lnTo>
                      <a:pt x="1094" y="320"/>
                    </a:lnTo>
                    <a:lnTo>
                      <a:pt x="1092" y="315"/>
                    </a:lnTo>
                    <a:lnTo>
                      <a:pt x="1092" y="313"/>
                    </a:lnTo>
                    <a:lnTo>
                      <a:pt x="1087" y="313"/>
                    </a:lnTo>
                    <a:lnTo>
                      <a:pt x="1082" y="315"/>
                    </a:lnTo>
                    <a:lnTo>
                      <a:pt x="1079" y="315"/>
                    </a:lnTo>
                    <a:lnTo>
                      <a:pt x="1077" y="313"/>
                    </a:lnTo>
                    <a:lnTo>
                      <a:pt x="1079" y="310"/>
                    </a:lnTo>
                    <a:lnTo>
                      <a:pt x="1082" y="303"/>
                    </a:lnTo>
                    <a:lnTo>
                      <a:pt x="1082" y="300"/>
                    </a:lnTo>
                    <a:lnTo>
                      <a:pt x="1077" y="298"/>
                    </a:lnTo>
                    <a:lnTo>
                      <a:pt x="1071" y="300"/>
                    </a:lnTo>
                    <a:lnTo>
                      <a:pt x="1064" y="300"/>
                    </a:lnTo>
                    <a:lnTo>
                      <a:pt x="1056" y="303"/>
                    </a:lnTo>
                    <a:lnTo>
                      <a:pt x="1051" y="303"/>
                    </a:lnTo>
                    <a:lnTo>
                      <a:pt x="1049" y="305"/>
                    </a:lnTo>
                    <a:lnTo>
                      <a:pt x="1044" y="305"/>
                    </a:lnTo>
                    <a:lnTo>
                      <a:pt x="1039" y="308"/>
                    </a:lnTo>
                    <a:lnTo>
                      <a:pt x="1036" y="310"/>
                    </a:lnTo>
                    <a:lnTo>
                      <a:pt x="1036" y="315"/>
                    </a:lnTo>
                    <a:lnTo>
                      <a:pt x="1034" y="320"/>
                    </a:lnTo>
                    <a:lnTo>
                      <a:pt x="1029" y="323"/>
                    </a:lnTo>
                    <a:lnTo>
                      <a:pt x="1024" y="323"/>
                    </a:lnTo>
                    <a:lnTo>
                      <a:pt x="1021" y="325"/>
                    </a:lnTo>
                    <a:lnTo>
                      <a:pt x="1021" y="330"/>
                    </a:lnTo>
                    <a:lnTo>
                      <a:pt x="1024" y="333"/>
                    </a:lnTo>
                    <a:lnTo>
                      <a:pt x="1029" y="338"/>
                    </a:lnTo>
                    <a:lnTo>
                      <a:pt x="1034" y="343"/>
                    </a:lnTo>
                    <a:lnTo>
                      <a:pt x="1036" y="345"/>
                    </a:lnTo>
                    <a:lnTo>
                      <a:pt x="1039" y="345"/>
                    </a:lnTo>
                    <a:lnTo>
                      <a:pt x="1039" y="350"/>
                    </a:lnTo>
                    <a:lnTo>
                      <a:pt x="1039" y="353"/>
                    </a:lnTo>
                    <a:lnTo>
                      <a:pt x="1034" y="356"/>
                    </a:lnTo>
                    <a:lnTo>
                      <a:pt x="1026" y="353"/>
                    </a:lnTo>
                    <a:lnTo>
                      <a:pt x="1021" y="356"/>
                    </a:lnTo>
                    <a:lnTo>
                      <a:pt x="1021" y="358"/>
                    </a:lnTo>
                    <a:lnTo>
                      <a:pt x="1021" y="361"/>
                    </a:lnTo>
                    <a:lnTo>
                      <a:pt x="1021" y="366"/>
                    </a:lnTo>
                    <a:lnTo>
                      <a:pt x="1024" y="371"/>
                    </a:lnTo>
                    <a:lnTo>
                      <a:pt x="1026" y="373"/>
                    </a:lnTo>
                    <a:lnTo>
                      <a:pt x="1031" y="373"/>
                    </a:lnTo>
                    <a:lnTo>
                      <a:pt x="1036" y="373"/>
                    </a:lnTo>
                    <a:lnTo>
                      <a:pt x="1044" y="373"/>
                    </a:lnTo>
                    <a:lnTo>
                      <a:pt x="1051" y="376"/>
                    </a:lnTo>
                    <a:lnTo>
                      <a:pt x="1054" y="376"/>
                    </a:lnTo>
                    <a:lnTo>
                      <a:pt x="1059" y="376"/>
                    </a:lnTo>
                    <a:lnTo>
                      <a:pt x="1069" y="378"/>
                    </a:lnTo>
                    <a:lnTo>
                      <a:pt x="1077" y="381"/>
                    </a:lnTo>
                    <a:lnTo>
                      <a:pt x="1082" y="386"/>
                    </a:lnTo>
                    <a:lnTo>
                      <a:pt x="1082" y="391"/>
                    </a:lnTo>
                    <a:lnTo>
                      <a:pt x="1079" y="396"/>
                    </a:lnTo>
                    <a:lnTo>
                      <a:pt x="1079" y="398"/>
                    </a:lnTo>
                    <a:lnTo>
                      <a:pt x="1077" y="398"/>
                    </a:lnTo>
                    <a:lnTo>
                      <a:pt x="1071" y="396"/>
                    </a:lnTo>
                    <a:lnTo>
                      <a:pt x="1066" y="396"/>
                    </a:lnTo>
                    <a:lnTo>
                      <a:pt x="1059" y="393"/>
                    </a:lnTo>
                    <a:lnTo>
                      <a:pt x="1054" y="388"/>
                    </a:lnTo>
                    <a:lnTo>
                      <a:pt x="1049" y="388"/>
                    </a:lnTo>
                    <a:lnTo>
                      <a:pt x="1044" y="386"/>
                    </a:lnTo>
                    <a:lnTo>
                      <a:pt x="1039" y="383"/>
                    </a:lnTo>
                    <a:lnTo>
                      <a:pt x="1034" y="383"/>
                    </a:lnTo>
                    <a:lnTo>
                      <a:pt x="1026" y="383"/>
                    </a:lnTo>
                    <a:lnTo>
                      <a:pt x="1021" y="383"/>
                    </a:lnTo>
                    <a:lnTo>
                      <a:pt x="1019" y="383"/>
                    </a:lnTo>
                    <a:lnTo>
                      <a:pt x="1019" y="388"/>
                    </a:lnTo>
                    <a:lnTo>
                      <a:pt x="1019" y="393"/>
                    </a:lnTo>
                    <a:lnTo>
                      <a:pt x="1019" y="398"/>
                    </a:lnTo>
                    <a:lnTo>
                      <a:pt x="1019" y="403"/>
                    </a:lnTo>
                    <a:lnTo>
                      <a:pt x="1021" y="406"/>
                    </a:lnTo>
                    <a:lnTo>
                      <a:pt x="1026" y="406"/>
                    </a:lnTo>
                    <a:lnTo>
                      <a:pt x="1031" y="408"/>
                    </a:lnTo>
                    <a:lnTo>
                      <a:pt x="1036" y="413"/>
                    </a:lnTo>
                    <a:lnTo>
                      <a:pt x="1044" y="419"/>
                    </a:lnTo>
                    <a:lnTo>
                      <a:pt x="1049" y="424"/>
                    </a:lnTo>
                    <a:lnTo>
                      <a:pt x="1049" y="429"/>
                    </a:lnTo>
                    <a:lnTo>
                      <a:pt x="1051" y="434"/>
                    </a:lnTo>
                    <a:lnTo>
                      <a:pt x="1051" y="439"/>
                    </a:lnTo>
                    <a:lnTo>
                      <a:pt x="1054" y="441"/>
                    </a:lnTo>
                    <a:lnTo>
                      <a:pt x="1056" y="441"/>
                    </a:lnTo>
                    <a:lnTo>
                      <a:pt x="1059" y="441"/>
                    </a:lnTo>
                    <a:lnTo>
                      <a:pt x="1064" y="444"/>
                    </a:lnTo>
                    <a:lnTo>
                      <a:pt x="1066" y="444"/>
                    </a:lnTo>
                    <a:lnTo>
                      <a:pt x="1071" y="446"/>
                    </a:lnTo>
                    <a:lnTo>
                      <a:pt x="1074" y="446"/>
                    </a:lnTo>
                    <a:lnTo>
                      <a:pt x="1077" y="446"/>
                    </a:lnTo>
                    <a:lnTo>
                      <a:pt x="1079" y="446"/>
                    </a:lnTo>
                    <a:lnTo>
                      <a:pt x="1084" y="446"/>
                    </a:lnTo>
                    <a:lnTo>
                      <a:pt x="1087" y="444"/>
                    </a:lnTo>
                    <a:lnTo>
                      <a:pt x="1094" y="444"/>
                    </a:lnTo>
                    <a:lnTo>
                      <a:pt x="1102" y="441"/>
                    </a:lnTo>
                    <a:lnTo>
                      <a:pt x="1107" y="439"/>
                    </a:lnTo>
                    <a:lnTo>
                      <a:pt x="1114" y="439"/>
                    </a:lnTo>
                    <a:lnTo>
                      <a:pt x="1119" y="436"/>
                    </a:lnTo>
                    <a:lnTo>
                      <a:pt x="1124" y="434"/>
                    </a:lnTo>
                    <a:lnTo>
                      <a:pt x="1129" y="429"/>
                    </a:lnTo>
                    <a:lnTo>
                      <a:pt x="1132" y="426"/>
                    </a:lnTo>
                    <a:lnTo>
                      <a:pt x="1134" y="429"/>
                    </a:lnTo>
                    <a:lnTo>
                      <a:pt x="1137" y="429"/>
                    </a:lnTo>
                    <a:lnTo>
                      <a:pt x="1142" y="434"/>
                    </a:lnTo>
                    <a:lnTo>
                      <a:pt x="1145" y="434"/>
                    </a:lnTo>
                    <a:lnTo>
                      <a:pt x="1147" y="439"/>
                    </a:lnTo>
                    <a:lnTo>
                      <a:pt x="1152" y="441"/>
                    </a:lnTo>
                    <a:lnTo>
                      <a:pt x="1157" y="444"/>
                    </a:lnTo>
                    <a:lnTo>
                      <a:pt x="1160" y="449"/>
                    </a:lnTo>
                    <a:lnTo>
                      <a:pt x="1167" y="451"/>
                    </a:lnTo>
                    <a:lnTo>
                      <a:pt x="1157" y="471"/>
                    </a:lnTo>
                    <a:lnTo>
                      <a:pt x="1122" y="461"/>
                    </a:lnTo>
                    <a:lnTo>
                      <a:pt x="1069" y="461"/>
                    </a:lnTo>
                    <a:lnTo>
                      <a:pt x="1039" y="441"/>
                    </a:lnTo>
                    <a:lnTo>
                      <a:pt x="991" y="451"/>
                    </a:lnTo>
                    <a:lnTo>
                      <a:pt x="996" y="466"/>
                    </a:lnTo>
                    <a:lnTo>
                      <a:pt x="1001" y="497"/>
                    </a:lnTo>
                    <a:lnTo>
                      <a:pt x="986" y="492"/>
                    </a:lnTo>
                    <a:lnTo>
                      <a:pt x="958" y="461"/>
                    </a:lnTo>
                    <a:lnTo>
                      <a:pt x="903" y="471"/>
                    </a:lnTo>
                    <a:lnTo>
                      <a:pt x="875" y="451"/>
                    </a:lnTo>
                    <a:lnTo>
                      <a:pt x="885" y="431"/>
                    </a:lnTo>
                    <a:lnTo>
                      <a:pt x="850" y="421"/>
                    </a:lnTo>
                    <a:lnTo>
                      <a:pt x="807" y="398"/>
                    </a:lnTo>
                    <a:lnTo>
                      <a:pt x="749" y="383"/>
                    </a:lnTo>
                    <a:lnTo>
                      <a:pt x="713" y="393"/>
                    </a:lnTo>
                    <a:lnTo>
                      <a:pt x="676" y="353"/>
                    </a:lnTo>
                    <a:lnTo>
                      <a:pt x="577" y="398"/>
                    </a:lnTo>
                    <a:lnTo>
                      <a:pt x="550" y="426"/>
                    </a:lnTo>
                    <a:lnTo>
                      <a:pt x="509" y="416"/>
                    </a:lnTo>
                    <a:lnTo>
                      <a:pt x="482" y="388"/>
                    </a:lnTo>
                    <a:lnTo>
                      <a:pt x="451" y="378"/>
                    </a:lnTo>
                    <a:lnTo>
                      <a:pt x="439" y="378"/>
                    </a:lnTo>
                    <a:lnTo>
                      <a:pt x="424" y="363"/>
                    </a:lnTo>
                    <a:lnTo>
                      <a:pt x="376" y="368"/>
                    </a:lnTo>
                    <a:lnTo>
                      <a:pt x="308" y="338"/>
                    </a:lnTo>
                    <a:lnTo>
                      <a:pt x="277" y="343"/>
                    </a:lnTo>
                    <a:lnTo>
                      <a:pt x="252" y="328"/>
                    </a:lnTo>
                    <a:lnTo>
                      <a:pt x="245" y="310"/>
                    </a:lnTo>
                    <a:lnTo>
                      <a:pt x="199" y="295"/>
                    </a:lnTo>
                    <a:lnTo>
                      <a:pt x="171" y="315"/>
                    </a:lnTo>
                    <a:lnTo>
                      <a:pt x="131" y="333"/>
                    </a:lnTo>
                    <a:lnTo>
                      <a:pt x="98" y="353"/>
                    </a:lnTo>
                    <a:lnTo>
                      <a:pt x="78" y="403"/>
                    </a:lnTo>
                    <a:lnTo>
                      <a:pt x="35" y="413"/>
                    </a:lnTo>
                    <a:lnTo>
                      <a:pt x="35" y="446"/>
                    </a:lnTo>
                    <a:lnTo>
                      <a:pt x="68" y="487"/>
                    </a:lnTo>
                    <a:lnTo>
                      <a:pt x="98" y="502"/>
                    </a:lnTo>
                    <a:lnTo>
                      <a:pt x="98" y="522"/>
                    </a:lnTo>
                    <a:lnTo>
                      <a:pt x="78" y="532"/>
                    </a:lnTo>
                    <a:lnTo>
                      <a:pt x="50" y="522"/>
                    </a:lnTo>
                    <a:lnTo>
                      <a:pt x="0" y="560"/>
                    </a:lnTo>
                    <a:lnTo>
                      <a:pt x="15" y="575"/>
                    </a:lnTo>
                    <a:lnTo>
                      <a:pt x="35" y="595"/>
                    </a:lnTo>
                    <a:lnTo>
                      <a:pt x="83" y="595"/>
                    </a:lnTo>
                    <a:lnTo>
                      <a:pt x="118" y="600"/>
                    </a:lnTo>
                    <a:lnTo>
                      <a:pt x="103" y="635"/>
                    </a:lnTo>
                    <a:lnTo>
                      <a:pt x="63" y="653"/>
                    </a:lnTo>
                    <a:lnTo>
                      <a:pt x="30" y="673"/>
                    </a:lnTo>
                    <a:lnTo>
                      <a:pt x="25" y="698"/>
                    </a:lnTo>
                    <a:lnTo>
                      <a:pt x="63" y="724"/>
                    </a:lnTo>
                    <a:lnTo>
                      <a:pt x="68" y="751"/>
                    </a:lnTo>
                    <a:lnTo>
                      <a:pt x="93" y="761"/>
                    </a:lnTo>
                    <a:lnTo>
                      <a:pt x="98" y="797"/>
                    </a:lnTo>
                    <a:lnTo>
                      <a:pt x="136" y="792"/>
                    </a:lnTo>
                    <a:lnTo>
                      <a:pt x="182" y="792"/>
                    </a:lnTo>
                    <a:lnTo>
                      <a:pt x="156" y="840"/>
                    </a:lnTo>
                    <a:lnTo>
                      <a:pt x="78" y="905"/>
                    </a:lnTo>
                    <a:lnTo>
                      <a:pt x="166" y="860"/>
                    </a:lnTo>
                    <a:lnTo>
                      <a:pt x="234" y="787"/>
                    </a:lnTo>
                    <a:lnTo>
                      <a:pt x="229" y="772"/>
                    </a:lnTo>
                    <a:lnTo>
                      <a:pt x="272" y="719"/>
                    </a:lnTo>
                    <a:lnTo>
                      <a:pt x="282" y="741"/>
                    </a:lnTo>
                    <a:lnTo>
                      <a:pt x="287" y="766"/>
                    </a:lnTo>
                    <a:lnTo>
                      <a:pt x="320" y="741"/>
                    </a:lnTo>
                    <a:lnTo>
                      <a:pt x="355" y="719"/>
                    </a:lnTo>
                    <a:lnTo>
                      <a:pt x="371" y="731"/>
                    </a:lnTo>
                    <a:lnTo>
                      <a:pt x="451" y="746"/>
                    </a:lnTo>
                    <a:lnTo>
                      <a:pt x="504" y="772"/>
                    </a:lnTo>
                    <a:lnTo>
                      <a:pt x="545" y="751"/>
                    </a:lnTo>
                    <a:lnTo>
                      <a:pt x="603" y="855"/>
                    </a:lnTo>
                    <a:lnTo>
                      <a:pt x="640" y="880"/>
                    </a:lnTo>
                    <a:lnTo>
                      <a:pt x="635" y="920"/>
                    </a:lnTo>
                    <a:lnTo>
                      <a:pt x="650" y="953"/>
                    </a:lnTo>
                    <a:lnTo>
                      <a:pt x="691" y="1009"/>
                    </a:lnTo>
                    <a:lnTo>
                      <a:pt x="749" y="1046"/>
                    </a:lnTo>
                    <a:lnTo>
                      <a:pt x="754" y="1072"/>
                    </a:lnTo>
                    <a:lnTo>
                      <a:pt x="759" y="1102"/>
                    </a:lnTo>
                    <a:lnTo>
                      <a:pt x="744" y="1112"/>
                    </a:lnTo>
                    <a:lnTo>
                      <a:pt x="749" y="1092"/>
                    </a:lnTo>
                    <a:lnTo>
                      <a:pt x="719" y="1082"/>
                    </a:lnTo>
                    <a:lnTo>
                      <a:pt x="734" y="1137"/>
                    </a:lnTo>
                    <a:lnTo>
                      <a:pt x="729" y="1180"/>
                    </a:lnTo>
                    <a:lnTo>
                      <a:pt x="719" y="1220"/>
                    </a:lnTo>
                    <a:lnTo>
                      <a:pt x="729" y="1253"/>
                    </a:lnTo>
                    <a:lnTo>
                      <a:pt x="729" y="1273"/>
                    </a:lnTo>
                    <a:lnTo>
                      <a:pt x="754" y="1324"/>
                    </a:lnTo>
                    <a:lnTo>
                      <a:pt x="774" y="1359"/>
                    </a:lnTo>
                    <a:lnTo>
                      <a:pt x="792" y="1387"/>
                    </a:lnTo>
                    <a:lnTo>
                      <a:pt x="837" y="1417"/>
                    </a:lnTo>
                    <a:lnTo>
                      <a:pt x="842" y="1427"/>
                    </a:lnTo>
                    <a:lnTo>
                      <a:pt x="845" y="1427"/>
                    </a:lnTo>
                    <a:lnTo>
                      <a:pt x="875" y="1483"/>
                    </a:lnTo>
                    <a:lnTo>
                      <a:pt x="895" y="1515"/>
                    </a:lnTo>
                    <a:lnTo>
                      <a:pt x="890" y="1525"/>
                    </a:lnTo>
                    <a:lnTo>
                      <a:pt x="928" y="1551"/>
                    </a:lnTo>
                    <a:lnTo>
                      <a:pt x="933" y="1576"/>
                    </a:lnTo>
                    <a:lnTo>
                      <a:pt x="948" y="1586"/>
                    </a:lnTo>
                    <a:lnTo>
                      <a:pt x="968" y="1606"/>
                    </a:lnTo>
                    <a:lnTo>
                      <a:pt x="976" y="1591"/>
                    </a:lnTo>
                    <a:lnTo>
                      <a:pt x="953" y="1576"/>
                    </a:lnTo>
                    <a:lnTo>
                      <a:pt x="933" y="1530"/>
                    </a:lnTo>
                    <a:lnTo>
                      <a:pt x="895" y="1477"/>
                    </a:lnTo>
                    <a:lnTo>
                      <a:pt x="885" y="1447"/>
                    </a:lnTo>
                    <a:lnTo>
                      <a:pt x="913" y="1457"/>
                    </a:lnTo>
                    <a:lnTo>
                      <a:pt x="938" y="1510"/>
                    </a:lnTo>
                    <a:lnTo>
                      <a:pt x="948" y="1525"/>
                    </a:lnTo>
                    <a:lnTo>
                      <a:pt x="976" y="1541"/>
                    </a:lnTo>
                    <a:lnTo>
                      <a:pt x="976" y="1556"/>
                    </a:lnTo>
                    <a:lnTo>
                      <a:pt x="996" y="1566"/>
                    </a:lnTo>
                    <a:lnTo>
                      <a:pt x="1006" y="1581"/>
                    </a:lnTo>
                    <a:lnTo>
                      <a:pt x="1031" y="1606"/>
                    </a:lnTo>
                    <a:lnTo>
                      <a:pt x="1036" y="1644"/>
                    </a:lnTo>
                    <a:lnTo>
                      <a:pt x="1036" y="1659"/>
                    </a:lnTo>
                    <a:lnTo>
                      <a:pt x="1104" y="1699"/>
                    </a:lnTo>
                    <a:lnTo>
                      <a:pt x="1137" y="1717"/>
                    </a:lnTo>
                    <a:lnTo>
                      <a:pt x="1195" y="1732"/>
                    </a:lnTo>
                    <a:lnTo>
                      <a:pt x="1210" y="1727"/>
                    </a:lnTo>
                    <a:lnTo>
                      <a:pt x="1225" y="1727"/>
                    </a:lnTo>
                    <a:lnTo>
                      <a:pt x="1250" y="1747"/>
                    </a:lnTo>
                    <a:lnTo>
                      <a:pt x="1256" y="1755"/>
                    </a:lnTo>
                    <a:lnTo>
                      <a:pt x="1288" y="1760"/>
                    </a:lnTo>
                    <a:lnTo>
                      <a:pt x="1303" y="1755"/>
                    </a:lnTo>
                    <a:lnTo>
                      <a:pt x="1303" y="1752"/>
                    </a:lnTo>
                    <a:lnTo>
                      <a:pt x="1331" y="1767"/>
                    </a:lnTo>
                    <a:lnTo>
                      <a:pt x="1361" y="1755"/>
                    </a:lnTo>
                    <a:lnTo>
                      <a:pt x="1329" y="1767"/>
                    </a:lnTo>
                    <a:lnTo>
                      <a:pt x="1356" y="1810"/>
                    </a:lnTo>
                    <a:lnTo>
                      <a:pt x="1366" y="1820"/>
                    </a:lnTo>
                    <a:lnTo>
                      <a:pt x="1414" y="1851"/>
                    </a:lnTo>
                    <a:lnTo>
                      <a:pt x="1419" y="1830"/>
                    </a:lnTo>
                    <a:lnTo>
                      <a:pt x="1404" y="1810"/>
                    </a:lnTo>
                    <a:close/>
                    <a:moveTo>
                      <a:pt x="1268" y="1722"/>
                    </a:moveTo>
                    <a:lnTo>
                      <a:pt x="1268" y="1722"/>
                    </a:lnTo>
                    <a:lnTo>
                      <a:pt x="1281" y="1722"/>
                    </a:lnTo>
                    <a:lnTo>
                      <a:pt x="1283" y="1722"/>
                    </a:lnTo>
                    <a:lnTo>
                      <a:pt x="1268" y="1722"/>
                    </a:lnTo>
                    <a:close/>
                    <a:moveTo>
                      <a:pt x="1593" y="1692"/>
                    </a:moveTo>
                    <a:lnTo>
                      <a:pt x="1614" y="1692"/>
                    </a:lnTo>
                    <a:lnTo>
                      <a:pt x="1629" y="1679"/>
                    </a:lnTo>
                    <a:lnTo>
                      <a:pt x="1671" y="1687"/>
                    </a:lnTo>
                    <a:lnTo>
                      <a:pt x="1651" y="1674"/>
                    </a:lnTo>
                    <a:lnTo>
                      <a:pt x="1619" y="1659"/>
                    </a:lnTo>
                    <a:lnTo>
                      <a:pt x="1578" y="1659"/>
                    </a:lnTo>
                    <a:lnTo>
                      <a:pt x="1578" y="1669"/>
                    </a:lnTo>
                    <a:lnTo>
                      <a:pt x="1556" y="1674"/>
                    </a:lnTo>
                    <a:lnTo>
                      <a:pt x="1583" y="1687"/>
                    </a:lnTo>
                    <a:lnTo>
                      <a:pt x="1593" y="1692"/>
                    </a:lnTo>
                    <a:close/>
                    <a:moveTo>
                      <a:pt x="1520" y="1634"/>
                    </a:moveTo>
                    <a:lnTo>
                      <a:pt x="1520" y="1634"/>
                    </a:lnTo>
                    <a:lnTo>
                      <a:pt x="1513" y="1624"/>
                    </a:lnTo>
                    <a:lnTo>
                      <a:pt x="1510" y="1619"/>
                    </a:lnTo>
                    <a:lnTo>
                      <a:pt x="1472" y="1604"/>
                    </a:lnTo>
                    <a:lnTo>
                      <a:pt x="1414" y="1604"/>
                    </a:lnTo>
                    <a:lnTo>
                      <a:pt x="1382" y="1609"/>
                    </a:lnTo>
                    <a:lnTo>
                      <a:pt x="1371" y="1619"/>
                    </a:lnTo>
                    <a:lnTo>
                      <a:pt x="1397" y="1624"/>
                    </a:lnTo>
                    <a:lnTo>
                      <a:pt x="1419" y="1624"/>
                    </a:lnTo>
                    <a:lnTo>
                      <a:pt x="1450" y="1624"/>
                    </a:lnTo>
                    <a:lnTo>
                      <a:pt x="1482" y="1629"/>
                    </a:lnTo>
                    <a:lnTo>
                      <a:pt x="1492" y="1644"/>
                    </a:lnTo>
                    <a:lnTo>
                      <a:pt x="1503" y="1654"/>
                    </a:lnTo>
                    <a:lnTo>
                      <a:pt x="1545" y="1654"/>
                    </a:lnTo>
                    <a:lnTo>
                      <a:pt x="1553" y="1654"/>
                    </a:lnTo>
                    <a:lnTo>
                      <a:pt x="1556" y="1651"/>
                    </a:lnTo>
                    <a:lnTo>
                      <a:pt x="1556" y="1649"/>
                    </a:lnTo>
                    <a:lnTo>
                      <a:pt x="1545" y="1639"/>
                    </a:lnTo>
                    <a:lnTo>
                      <a:pt x="1538" y="1639"/>
                    </a:lnTo>
                    <a:lnTo>
                      <a:pt x="1528" y="1636"/>
                    </a:lnTo>
                    <a:lnTo>
                      <a:pt x="1520" y="1634"/>
                    </a:lnTo>
                    <a:close/>
                    <a:moveTo>
                      <a:pt x="1704" y="1717"/>
                    </a:moveTo>
                    <a:lnTo>
                      <a:pt x="1729" y="1722"/>
                    </a:lnTo>
                    <a:lnTo>
                      <a:pt x="1729" y="1709"/>
                    </a:lnTo>
                    <a:lnTo>
                      <a:pt x="1707" y="1709"/>
                    </a:lnTo>
                    <a:lnTo>
                      <a:pt x="1704" y="1717"/>
                    </a:lnTo>
                    <a:close/>
                    <a:moveTo>
                      <a:pt x="1452" y="1861"/>
                    </a:moveTo>
                    <a:lnTo>
                      <a:pt x="1452" y="1861"/>
                    </a:lnTo>
                    <a:lnTo>
                      <a:pt x="1467" y="1846"/>
                    </a:lnTo>
                    <a:lnTo>
                      <a:pt x="1487" y="1851"/>
                    </a:lnTo>
                    <a:lnTo>
                      <a:pt x="1492" y="1866"/>
                    </a:lnTo>
                    <a:lnTo>
                      <a:pt x="1508" y="1851"/>
                    </a:lnTo>
                    <a:lnTo>
                      <a:pt x="1487" y="1836"/>
                    </a:lnTo>
                    <a:lnTo>
                      <a:pt x="1462" y="1836"/>
                    </a:lnTo>
                    <a:lnTo>
                      <a:pt x="1445" y="1838"/>
                    </a:lnTo>
                    <a:lnTo>
                      <a:pt x="1432" y="1838"/>
                    </a:lnTo>
                    <a:lnTo>
                      <a:pt x="1424" y="1836"/>
                    </a:lnTo>
                    <a:lnTo>
                      <a:pt x="1419" y="1836"/>
                    </a:lnTo>
                    <a:lnTo>
                      <a:pt x="1419" y="1830"/>
                    </a:lnTo>
                    <a:lnTo>
                      <a:pt x="1414" y="1851"/>
                    </a:lnTo>
                    <a:lnTo>
                      <a:pt x="1435" y="1871"/>
                    </a:lnTo>
                    <a:lnTo>
                      <a:pt x="1445" y="1871"/>
                    </a:lnTo>
                    <a:lnTo>
                      <a:pt x="1452" y="1861"/>
                    </a:lnTo>
                    <a:close/>
                    <a:moveTo>
                      <a:pt x="2201" y="2073"/>
                    </a:moveTo>
                    <a:lnTo>
                      <a:pt x="2201" y="2073"/>
                    </a:lnTo>
                    <a:lnTo>
                      <a:pt x="2168" y="2062"/>
                    </a:lnTo>
                    <a:lnTo>
                      <a:pt x="2123" y="2037"/>
                    </a:lnTo>
                    <a:lnTo>
                      <a:pt x="2070" y="2032"/>
                    </a:lnTo>
                    <a:lnTo>
                      <a:pt x="2055" y="2027"/>
                    </a:lnTo>
                    <a:lnTo>
                      <a:pt x="2042" y="2012"/>
                    </a:lnTo>
                    <a:lnTo>
                      <a:pt x="2002" y="1997"/>
                    </a:lnTo>
                    <a:lnTo>
                      <a:pt x="1964" y="1974"/>
                    </a:lnTo>
                    <a:lnTo>
                      <a:pt x="1959" y="1954"/>
                    </a:lnTo>
                    <a:lnTo>
                      <a:pt x="1944" y="1914"/>
                    </a:lnTo>
                    <a:lnTo>
                      <a:pt x="1939" y="1914"/>
                    </a:lnTo>
                    <a:lnTo>
                      <a:pt x="1903" y="1893"/>
                    </a:lnTo>
                    <a:lnTo>
                      <a:pt x="1891" y="1893"/>
                    </a:lnTo>
                    <a:lnTo>
                      <a:pt x="1891" y="1896"/>
                    </a:lnTo>
                    <a:lnTo>
                      <a:pt x="1891" y="1893"/>
                    </a:lnTo>
                    <a:lnTo>
                      <a:pt x="1848" y="1888"/>
                    </a:lnTo>
                    <a:lnTo>
                      <a:pt x="1848" y="1883"/>
                    </a:lnTo>
                    <a:lnTo>
                      <a:pt x="1848" y="1888"/>
                    </a:lnTo>
                    <a:lnTo>
                      <a:pt x="1848" y="1881"/>
                    </a:lnTo>
                    <a:lnTo>
                      <a:pt x="1828" y="1876"/>
                    </a:lnTo>
                    <a:lnTo>
                      <a:pt x="1823" y="1861"/>
                    </a:lnTo>
                    <a:lnTo>
                      <a:pt x="1803" y="1846"/>
                    </a:lnTo>
                    <a:lnTo>
                      <a:pt x="1798" y="1846"/>
                    </a:lnTo>
                    <a:lnTo>
                      <a:pt x="1782" y="1841"/>
                    </a:lnTo>
                    <a:lnTo>
                      <a:pt x="1777" y="1830"/>
                    </a:lnTo>
                    <a:lnTo>
                      <a:pt x="1745" y="1815"/>
                    </a:lnTo>
                    <a:lnTo>
                      <a:pt x="1694" y="1820"/>
                    </a:lnTo>
                    <a:lnTo>
                      <a:pt x="1666" y="1815"/>
                    </a:lnTo>
                    <a:lnTo>
                      <a:pt x="1661" y="1805"/>
                    </a:lnTo>
                    <a:lnTo>
                      <a:pt x="1636" y="1800"/>
                    </a:lnTo>
                    <a:lnTo>
                      <a:pt x="1608" y="1805"/>
                    </a:lnTo>
                    <a:lnTo>
                      <a:pt x="1606" y="1803"/>
                    </a:lnTo>
                    <a:lnTo>
                      <a:pt x="1606" y="1798"/>
                    </a:lnTo>
                    <a:lnTo>
                      <a:pt x="1603" y="1790"/>
                    </a:lnTo>
                    <a:lnTo>
                      <a:pt x="1591" y="1795"/>
                    </a:lnTo>
                    <a:lnTo>
                      <a:pt x="1603" y="1790"/>
                    </a:lnTo>
                    <a:lnTo>
                      <a:pt x="1603" y="1785"/>
                    </a:lnTo>
                    <a:lnTo>
                      <a:pt x="1566" y="1795"/>
                    </a:lnTo>
                    <a:lnTo>
                      <a:pt x="1545" y="1805"/>
                    </a:lnTo>
                    <a:lnTo>
                      <a:pt x="1535" y="1830"/>
                    </a:lnTo>
                    <a:lnTo>
                      <a:pt x="1525" y="1836"/>
                    </a:lnTo>
                    <a:lnTo>
                      <a:pt x="1508" y="1851"/>
                    </a:lnTo>
                    <a:lnTo>
                      <a:pt x="1492" y="1866"/>
                    </a:lnTo>
                    <a:lnTo>
                      <a:pt x="1498" y="1878"/>
                    </a:lnTo>
                    <a:lnTo>
                      <a:pt x="1503" y="1904"/>
                    </a:lnTo>
                    <a:lnTo>
                      <a:pt x="1503" y="1919"/>
                    </a:lnTo>
                    <a:lnTo>
                      <a:pt x="1508" y="1939"/>
                    </a:lnTo>
                    <a:lnTo>
                      <a:pt x="1487" y="1954"/>
                    </a:lnTo>
                    <a:lnTo>
                      <a:pt x="1477" y="1964"/>
                    </a:lnTo>
                    <a:lnTo>
                      <a:pt x="1472" y="1974"/>
                    </a:lnTo>
                    <a:lnTo>
                      <a:pt x="1450" y="2022"/>
                    </a:lnTo>
                    <a:lnTo>
                      <a:pt x="1462" y="2042"/>
                    </a:lnTo>
                    <a:lnTo>
                      <a:pt x="1450" y="2047"/>
                    </a:lnTo>
                    <a:lnTo>
                      <a:pt x="1452" y="2047"/>
                    </a:lnTo>
                    <a:lnTo>
                      <a:pt x="1435" y="2057"/>
                    </a:lnTo>
                    <a:lnTo>
                      <a:pt x="1452" y="2093"/>
                    </a:lnTo>
                    <a:lnTo>
                      <a:pt x="1482" y="2146"/>
                    </a:lnTo>
                    <a:lnTo>
                      <a:pt x="1515" y="2211"/>
                    </a:lnTo>
                    <a:lnTo>
                      <a:pt x="1515" y="2221"/>
                    </a:lnTo>
                    <a:lnTo>
                      <a:pt x="1626" y="2284"/>
                    </a:lnTo>
                    <a:lnTo>
                      <a:pt x="1631" y="2284"/>
                    </a:lnTo>
                    <a:lnTo>
                      <a:pt x="1631" y="2282"/>
                    </a:lnTo>
                    <a:lnTo>
                      <a:pt x="1634" y="2279"/>
                    </a:lnTo>
                    <a:lnTo>
                      <a:pt x="1649" y="2294"/>
                    </a:lnTo>
                    <a:lnTo>
                      <a:pt x="1649" y="2297"/>
                    </a:lnTo>
                    <a:lnTo>
                      <a:pt x="1644" y="2315"/>
                    </a:lnTo>
                    <a:lnTo>
                      <a:pt x="1666" y="2352"/>
                    </a:lnTo>
                    <a:lnTo>
                      <a:pt x="1671" y="2362"/>
                    </a:lnTo>
                    <a:lnTo>
                      <a:pt x="1677" y="2357"/>
                    </a:lnTo>
                    <a:lnTo>
                      <a:pt x="1677" y="2360"/>
                    </a:lnTo>
                    <a:lnTo>
                      <a:pt x="1671" y="2362"/>
                    </a:lnTo>
                    <a:lnTo>
                      <a:pt x="1677" y="2368"/>
                    </a:lnTo>
                    <a:lnTo>
                      <a:pt x="1671" y="2388"/>
                    </a:lnTo>
                    <a:lnTo>
                      <a:pt x="1656" y="2405"/>
                    </a:lnTo>
                    <a:lnTo>
                      <a:pt x="1656" y="2436"/>
                    </a:lnTo>
                    <a:lnTo>
                      <a:pt x="1646" y="2456"/>
                    </a:lnTo>
                    <a:lnTo>
                      <a:pt x="1629" y="2524"/>
                    </a:lnTo>
                    <a:lnTo>
                      <a:pt x="1634" y="2574"/>
                    </a:lnTo>
                    <a:lnTo>
                      <a:pt x="1603" y="2642"/>
                    </a:lnTo>
                    <a:lnTo>
                      <a:pt x="1598" y="2713"/>
                    </a:lnTo>
                    <a:lnTo>
                      <a:pt x="1598" y="2751"/>
                    </a:lnTo>
                    <a:lnTo>
                      <a:pt x="1593" y="2786"/>
                    </a:lnTo>
                    <a:lnTo>
                      <a:pt x="1603" y="2806"/>
                    </a:lnTo>
                    <a:lnTo>
                      <a:pt x="1588" y="2889"/>
                    </a:lnTo>
                    <a:lnTo>
                      <a:pt x="1571" y="2925"/>
                    </a:lnTo>
                    <a:lnTo>
                      <a:pt x="1578" y="2950"/>
                    </a:lnTo>
                    <a:lnTo>
                      <a:pt x="1593" y="2983"/>
                    </a:lnTo>
                    <a:lnTo>
                      <a:pt x="1677" y="3018"/>
                    </a:lnTo>
                    <a:lnTo>
                      <a:pt x="1656" y="2998"/>
                    </a:lnTo>
                    <a:lnTo>
                      <a:pt x="1654" y="2993"/>
                    </a:lnTo>
                    <a:lnTo>
                      <a:pt x="1679" y="3018"/>
                    </a:lnTo>
                    <a:lnTo>
                      <a:pt x="1651" y="2960"/>
                    </a:lnTo>
                    <a:lnTo>
                      <a:pt x="1671" y="2927"/>
                    </a:lnTo>
                    <a:lnTo>
                      <a:pt x="1694" y="2894"/>
                    </a:lnTo>
                    <a:lnTo>
                      <a:pt x="1702" y="2862"/>
                    </a:lnTo>
                    <a:lnTo>
                      <a:pt x="1689" y="2847"/>
                    </a:lnTo>
                    <a:lnTo>
                      <a:pt x="1687" y="2824"/>
                    </a:lnTo>
                    <a:lnTo>
                      <a:pt x="1722" y="2781"/>
                    </a:lnTo>
                    <a:lnTo>
                      <a:pt x="1740" y="2741"/>
                    </a:lnTo>
                    <a:lnTo>
                      <a:pt x="1727" y="2726"/>
                    </a:lnTo>
                    <a:lnTo>
                      <a:pt x="1752" y="2715"/>
                    </a:lnTo>
                    <a:lnTo>
                      <a:pt x="1780" y="2673"/>
                    </a:lnTo>
                    <a:lnTo>
                      <a:pt x="1828" y="2655"/>
                    </a:lnTo>
                    <a:lnTo>
                      <a:pt x="1848" y="2642"/>
                    </a:lnTo>
                    <a:lnTo>
                      <a:pt x="1856" y="2605"/>
                    </a:lnTo>
                    <a:lnTo>
                      <a:pt x="1840" y="2594"/>
                    </a:lnTo>
                    <a:lnTo>
                      <a:pt x="1840" y="2584"/>
                    </a:lnTo>
                    <a:lnTo>
                      <a:pt x="1850" y="2594"/>
                    </a:lnTo>
                    <a:lnTo>
                      <a:pt x="1876" y="2599"/>
                    </a:lnTo>
                    <a:lnTo>
                      <a:pt x="1901" y="2579"/>
                    </a:lnTo>
                    <a:lnTo>
                      <a:pt x="1906" y="2569"/>
                    </a:lnTo>
                    <a:lnTo>
                      <a:pt x="1903" y="2559"/>
                    </a:lnTo>
                    <a:lnTo>
                      <a:pt x="1906" y="2569"/>
                    </a:lnTo>
                    <a:lnTo>
                      <a:pt x="1914" y="2552"/>
                    </a:lnTo>
                    <a:lnTo>
                      <a:pt x="1934" y="2531"/>
                    </a:lnTo>
                    <a:lnTo>
                      <a:pt x="1959" y="2506"/>
                    </a:lnTo>
                    <a:lnTo>
                      <a:pt x="1982" y="2438"/>
                    </a:lnTo>
                    <a:lnTo>
                      <a:pt x="1997" y="2408"/>
                    </a:lnTo>
                    <a:lnTo>
                      <a:pt x="2055" y="2373"/>
                    </a:lnTo>
                    <a:lnTo>
                      <a:pt x="2090" y="2368"/>
                    </a:lnTo>
                    <a:lnTo>
                      <a:pt x="2100" y="2362"/>
                    </a:lnTo>
                    <a:lnTo>
                      <a:pt x="2110" y="2342"/>
                    </a:lnTo>
                    <a:lnTo>
                      <a:pt x="2118" y="2320"/>
                    </a:lnTo>
                    <a:lnTo>
                      <a:pt x="2133" y="2294"/>
                    </a:lnTo>
                    <a:lnTo>
                      <a:pt x="2138" y="2284"/>
                    </a:lnTo>
                    <a:lnTo>
                      <a:pt x="2143" y="2196"/>
                    </a:lnTo>
                    <a:lnTo>
                      <a:pt x="2158" y="2191"/>
                    </a:lnTo>
                    <a:lnTo>
                      <a:pt x="2211" y="2125"/>
                    </a:lnTo>
                    <a:lnTo>
                      <a:pt x="2211" y="2110"/>
                    </a:lnTo>
                    <a:lnTo>
                      <a:pt x="2201" y="2073"/>
                    </a:lnTo>
                    <a:close/>
                    <a:moveTo>
                      <a:pt x="1440" y="567"/>
                    </a:moveTo>
                    <a:lnTo>
                      <a:pt x="1445" y="570"/>
                    </a:lnTo>
                    <a:lnTo>
                      <a:pt x="1447" y="570"/>
                    </a:lnTo>
                    <a:lnTo>
                      <a:pt x="1450" y="572"/>
                    </a:lnTo>
                    <a:lnTo>
                      <a:pt x="1455" y="575"/>
                    </a:lnTo>
                    <a:lnTo>
                      <a:pt x="1457" y="575"/>
                    </a:lnTo>
                    <a:lnTo>
                      <a:pt x="1462" y="577"/>
                    </a:lnTo>
                    <a:lnTo>
                      <a:pt x="1467" y="577"/>
                    </a:lnTo>
                    <a:lnTo>
                      <a:pt x="1470" y="580"/>
                    </a:lnTo>
                    <a:lnTo>
                      <a:pt x="1472" y="580"/>
                    </a:lnTo>
                    <a:lnTo>
                      <a:pt x="1475" y="577"/>
                    </a:lnTo>
                    <a:lnTo>
                      <a:pt x="1475" y="575"/>
                    </a:lnTo>
                    <a:lnTo>
                      <a:pt x="1477" y="575"/>
                    </a:lnTo>
                    <a:lnTo>
                      <a:pt x="1480" y="570"/>
                    </a:lnTo>
                    <a:lnTo>
                      <a:pt x="1482" y="567"/>
                    </a:lnTo>
                    <a:lnTo>
                      <a:pt x="1480" y="565"/>
                    </a:lnTo>
                    <a:lnTo>
                      <a:pt x="1475" y="565"/>
                    </a:lnTo>
                    <a:lnTo>
                      <a:pt x="1472" y="562"/>
                    </a:lnTo>
                    <a:lnTo>
                      <a:pt x="1457" y="562"/>
                    </a:lnTo>
                    <a:lnTo>
                      <a:pt x="1455" y="560"/>
                    </a:lnTo>
                    <a:lnTo>
                      <a:pt x="1452" y="555"/>
                    </a:lnTo>
                    <a:lnTo>
                      <a:pt x="1450" y="550"/>
                    </a:lnTo>
                    <a:lnTo>
                      <a:pt x="1447" y="545"/>
                    </a:lnTo>
                    <a:lnTo>
                      <a:pt x="1442" y="545"/>
                    </a:lnTo>
                    <a:lnTo>
                      <a:pt x="1435" y="542"/>
                    </a:lnTo>
                    <a:lnTo>
                      <a:pt x="1429" y="540"/>
                    </a:lnTo>
                    <a:lnTo>
                      <a:pt x="1424" y="540"/>
                    </a:lnTo>
                    <a:lnTo>
                      <a:pt x="1419" y="540"/>
                    </a:lnTo>
                    <a:lnTo>
                      <a:pt x="1417" y="540"/>
                    </a:lnTo>
                    <a:lnTo>
                      <a:pt x="1414" y="542"/>
                    </a:lnTo>
                    <a:lnTo>
                      <a:pt x="1412" y="545"/>
                    </a:lnTo>
                    <a:lnTo>
                      <a:pt x="1409" y="545"/>
                    </a:lnTo>
                    <a:lnTo>
                      <a:pt x="1409" y="542"/>
                    </a:lnTo>
                    <a:lnTo>
                      <a:pt x="1407" y="535"/>
                    </a:lnTo>
                    <a:lnTo>
                      <a:pt x="1404" y="529"/>
                    </a:lnTo>
                    <a:lnTo>
                      <a:pt x="1402" y="527"/>
                    </a:lnTo>
                    <a:lnTo>
                      <a:pt x="1399" y="524"/>
                    </a:lnTo>
                    <a:lnTo>
                      <a:pt x="1394" y="524"/>
                    </a:lnTo>
                    <a:lnTo>
                      <a:pt x="1392" y="524"/>
                    </a:lnTo>
                    <a:lnTo>
                      <a:pt x="1392" y="529"/>
                    </a:lnTo>
                    <a:lnTo>
                      <a:pt x="1392" y="535"/>
                    </a:lnTo>
                    <a:lnTo>
                      <a:pt x="1392" y="542"/>
                    </a:lnTo>
                    <a:lnTo>
                      <a:pt x="1392" y="547"/>
                    </a:lnTo>
                    <a:lnTo>
                      <a:pt x="1392" y="550"/>
                    </a:lnTo>
                    <a:lnTo>
                      <a:pt x="1394" y="552"/>
                    </a:lnTo>
                    <a:lnTo>
                      <a:pt x="1394" y="555"/>
                    </a:lnTo>
                    <a:lnTo>
                      <a:pt x="1394" y="560"/>
                    </a:lnTo>
                    <a:lnTo>
                      <a:pt x="1394" y="565"/>
                    </a:lnTo>
                    <a:lnTo>
                      <a:pt x="1394" y="570"/>
                    </a:lnTo>
                    <a:lnTo>
                      <a:pt x="1397" y="575"/>
                    </a:lnTo>
                    <a:lnTo>
                      <a:pt x="1397" y="577"/>
                    </a:lnTo>
                    <a:lnTo>
                      <a:pt x="1394" y="577"/>
                    </a:lnTo>
                    <a:lnTo>
                      <a:pt x="1392" y="580"/>
                    </a:lnTo>
                    <a:lnTo>
                      <a:pt x="1389" y="585"/>
                    </a:lnTo>
                    <a:lnTo>
                      <a:pt x="1387" y="587"/>
                    </a:lnTo>
                    <a:lnTo>
                      <a:pt x="1384" y="590"/>
                    </a:lnTo>
                    <a:lnTo>
                      <a:pt x="1387" y="593"/>
                    </a:lnTo>
                    <a:lnTo>
                      <a:pt x="1392" y="593"/>
                    </a:lnTo>
                    <a:lnTo>
                      <a:pt x="1397" y="590"/>
                    </a:lnTo>
                    <a:lnTo>
                      <a:pt x="1399" y="590"/>
                    </a:lnTo>
                    <a:lnTo>
                      <a:pt x="1402" y="590"/>
                    </a:lnTo>
                    <a:lnTo>
                      <a:pt x="1407" y="590"/>
                    </a:lnTo>
                    <a:lnTo>
                      <a:pt x="1409" y="590"/>
                    </a:lnTo>
                    <a:lnTo>
                      <a:pt x="1412" y="593"/>
                    </a:lnTo>
                    <a:lnTo>
                      <a:pt x="1414" y="598"/>
                    </a:lnTo>
                    <a:lnTo>
                      <a:pt x="1414" y="600"/>
                    </a:lnTo>
                    <a:lnTo>
                      <a:pt x="1417" y="603"/>
                    </a:lnTo>
                    <a:lnTo>
                      <a:pt x="1419" y="603"/>
                    </a:lnTo>
                    <a:lnTo>
                      <a:pt x="1424" y="600"/>
                    </a:lnTo>
                    <a:lnTo>
                      <a:pt x="1424" y="598"/>
                    </a:lnTo>
                    <a:lnTo>
                      <a:pt x="1427" y="595"/>
                    </a:lnTo>
                    <a:lnTo>
                      <a:pt x="1427" y="593"/>
                    </a:lnTo>
                    <a:lnTo>
                      <a:pt x="1429" y="590"/>
                    </a:lnTo>
                    <a:lnTo>
                      <a:pt x="1435" y="587"/>
                    </a:lnTo>
                    <a:lnTo>
                      <a:pt x="1437" y="585"/>
                    </a:lnTo>
                    <a:lnTo>
                      <a:pt x="1437" y="580"/>
                    </a:lnTo>
                    <a:lnTo>
                      <a:pt x="1437" y="575"/>
                    </a:lnTo>
                    <a:lnTo>
                      <a:pt x="1435" y="570"/>
                    </a:lnTo>
                    <a:lnTo>
                      <a:pt x="1437" y="567"/>
                    </a:lnTo>
                    <a:lnTo>
                      <a:pt x="1440" y="567"/>
                    </a:lnTo>
                    <a:close/>
                    <a:moveTo>
                      <a:pt x="966" y="300"/>
                    </a:moveTo>
                    <a:lnTo>
                      <a:pt x="968" y="303"/>
                    </a:lnTo>
                    <a:lnTo>
                      <a:pt x="971" y="310"/>
                    </a:lnTo>
                    <a:lnTo>
                      <a:pt x="973" y="323"/>
                    </a:lnTo>
                    <a:lnTo>
                      <a:pt x="973" y="330"/>
                    </a:lnTo>
                    <a:lnTo>
                      <a:pt x="973" y="335"/>
                    </a:lnTo>
                    <a:lnTo>
                      <a:pt x="978" y="338"/>
                    </a:lnTo>
                    <a:lnTo>
                      <a:pt x="983" y="335"/>
                    </a:lnTo>
                    <a:lnTo>
                      <a:pt x="986" y="333"/>
                    </a:lnTo>
                    <a:lnTo>
                      <a:pt x="988" y="330"/>
                    </a:lnTo>
                    <a:lnTo>
                      <a:pt x="991" y="333"/>
                    </a:lnTo>
                    <a:lnTo>
                      <a:pt x="996" y="335"/>
                    </a:lnTo>
                    <a:lnTo>
                      <a:pt x="998" y="338"/>
                    </a:lnTo>
                    <a:lnTo>
                      <a:pt x="1003" y="335"/>
                    </a:lnTo>
                    <a:lnTo>
                      <a:pt x="1006" y="330"/>
                    </a:lnTo>
                    <a:lnTo>
                      <a:pt x="1011" y="323"/>
                    </a:lnTo>
                    <a:lnTo>
                      <a:pt x="1016" y="320"/>
                    </a:lnTo>
                    <a:lnTo>
                      <a:pt x="1024" y="318"/>
                    </a:lnTo>
                    <a:lnTo>
                      <a:pt x="1026" y="315"/>
                    </a:lnTo>
                    <a:lnTo>
                      <a:pt x="1026" y="310"/>
                    </a:lnTo>
                    <a:lnTo>
                      <a:pt x="1026" y="305"/>
                    </a:lnTo>
                    <a:lnTo>
                      <a:pt x="1029" y="305"/>
                    </a:lnTo>
                    <a:lnTo>
                      <a:pt x="1039" y="303"/>
                    </a:lnTo>
                    <a:lnTo>
                      <a:pt x="1044" y="300"/>
                    </a:lnTo>
                    <a:lnTo>
                      <a:pt x="1049" y="300"/>
                    </a:lnTo>
                    <a:lnTo>
                      <a:pt x="1054" y="298"/>
                    </a:lnTo>
                    <a:lnTo>
                      <a:pt x="1059" y="295"/>
                    </a:lnTo>
                    <a:lnTo>
                      <a:pt x="1064" y="295"/>
                    </a:lnTo>
                    <a:lnTo>
                      <a:pt x="1066" y="292"/>
                    </a:lnTo>
                    <a:lnTo>
                      <a:pt x="1066" y="290"/>
                    </a:lnTo>
                    <a:lnTo>
                      <a:pt x="1069" y="287"/>
                    </a:lnTo>
                    <a:lnTo>
                      <a:pt x="1066" y="285"/>
                    </a:lnTo>
                    <a:lnTo>
                      <a:pt x="1066" y="277"/>
                    </a:lnTo>
                    <a:lnTo>
                      <a:pt x="1064" y="270"/>
                    </a:lnTo>
                    <a:lnTo>
                      <a:pt x="1059" y="265"/>
                    </a:lnTo>
                    <a:lnTo>
                      <a:pt x="1056" y="262"/>
                    </a:lnTo>
                    <a:lnTo>
                      <a:pt x="1054" y="262"/>
                    </a:lnTo>
                    <a:lnTo>
                      <a:pt x="1049" y="262"/>
                    </a:lnTo>
                    <a:lnTo>
                      <a:pt x="1046" y="262"/>
                    </a:lnTo>
                    <a:lnTo>
                      <a:pt x="1044" y="257"/>
                    </a:lnTo>
                    <a:lnTo>
                      <a:pt x="1041" y="255"/>
                    </a:lnTo>
                    <a:lnTo>
                      <a:pt x="1039" y="250"/>
                    </a:lnTo>
                    <a:lnTo>
                      <a:pt x="1031" y="247"/>
                    </a:lnTo>
                    <a:lnTo>
                      <a:pt x="1026" y="247"/>
                    </a:lnTo>
                    <a:lnTo>
                      <a:pt x="1021" y="247"/>
                    </a:lnTo>
                    <a:lnTo>
                      <a:pt x="1019" y="245"/>
                    </a:lnTo>
                    <a:lnTo>
                      <a:pt x="1016" y="242"/>
                    </a:lnTo>
                    <a:lnTo>
                      <a:pt x="1011" y="242"/>
                    </a:lnTo>
                    <a:lnTo>
                      <a:pt x="1008" y="240"/>
                    </a:lnTo>
                    <a:lnTo>
                      <a:pt x="1006" y="242"/>
                    </a:lnTo>
                    <a:lnTo>
                      <a:pt x="1006" y="245"/>
                    </a:lnTo>
                    <a:lnTo>
                      <a:pt x="1006" y="250"/>
                    </a:lnTo>
                    <a:lnTo>
                      <a:pt x="1003" y="255"/>
                    </a:lnTo>
                    <a:lnTo>
                      <a:pt x="1003" y="257"/>
                    </a:lnTo>
                    <a:lnTo>
                      <a:pt x="998" y="260"/>
                    </a:lnTo>
                    <a:lnTo>
                      <a:pt x="993" y="267"/>
                    </a:lnTo>
                    <a:lnTo>
                      <a:pt x="986" y="272"/>
                    </a:lnTo>
                    <a:lnTo>
                      <a:pt x="983" y="277"/>
                    </a:lnTo>
                    <a:lnTo>
                      <a:pt x="978" y="282"/>
                    </a:lnTo>
                    <a:lnTo>
                      <a:pt x="971" y="287"/>
                    </a:lnTo>
                    <a:lnTo>
                      <a:pt x="966" y="295"/>
                    </a:lnTo>
                    <a:lnTo>
                      <a:pt x="963" y="300"/>
                    </a:lnTo>
                    <a:lnTo>
                      <a:pt x="966" y="300"/>
                    </a:lnTo>
                    <a:close/>
                    <a:moveTo>
                      <a:pt x="1498" y="494"/>
                    </a:moveTo>
                    <a:lnTo>
                      <a:pt x="1498" y="494"/>
                    </a:lnTo>
                    <a:lnTo>
                      <a:pt x="1498" y="492"/>
                    </a:lnTo>
                    <a:lnTo>
                      <a:pt x="1498" y="489"/>
                    </a:lnTo>
                    <a:lnTo>
                      <a:pt x="1495" y="489"/>
                    </a:lnTo>
                    <a:lnTo>
                      <a:pt x="1495" y="492"/>
                    </a:lnTo>
                    <a:lnTo>
                      <a:pt x="1498" y="494"/>
                    </a:lnTo>
                    <a:close/>
                  </a:path>
                </a:pathLst>
              </a:custGeom>
              <a:grpFill/>
              <a:ln w="9525" cap="flat" cmpd="sng">
                <a:noFill/>
                <a:prstDash val="solid"/>
                <a:round/>
                <a:headEnd type="none" w="med" len="med"/>
                <a:tailEnd type="none" w="med" len="med"/>
              </a:ln>
            </p:spPr>
            <p:txBody>
              <a:bodyPr/>
              <a:lstStyle/>
              <a:p>
                <a:endParaRPr lang="en-GB">
                  <a:solidFill>
                    <a:prstClr val="black"/>
                  </a:solidFill>
                </a:endParaRPr>
              </a:p>
            </p:txBody>
          </p:sp>
        </p:grpSp>
      </p:grpSp>
      <p:grpSp>
        <p:nvGrpSpPr>
          <p:cNvPr id="29" name="Group 28"/>
          <p:cNvGrpSpPr/>
          <p:nvPr/>
        </p:nvGrpSpPr>
        <p:grpSpPr>
          <a:xfrm>
            <a:off x="167162" y="1794540"/>
            <a:ext cx="1112298" cy="2031327"/>
            <a:chOff x="382137" y="1294232"/>
            <a:chExt cx="1112298" cy="2031327"/>
          </a:xfrm>
        </p:grpSpPr>
        <p:sp>
          <p:nvSpPr>
            <p:cNvPr id="21" name="Rectangle 20"/>
            <p:cNvSpPr/>
            <p:nvPr/>
          </p:nvSpPr>
          <p:spPr>
            <a:xfrm rot="16200000">
              <a:off x="-64144" y="1766980"/>
              <a:ext cx="2004861" cy="1112297"/>
            </a:xfrm>
            <a:prstGeom prst="rect">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9" name="Rectangle 18"/>
            <p:cNvSpPr/>
            <p:nvPr/>
          </p:nvSpPr>
          <p:spPr>
            <a:xfrm>
              <a:off x="382137" y="1294232"/>
              <a:ext cx="1112296" cy="2031325"/>
            </a:xfrm>
            <a:prstGeom prst="rect">
              <a:avLst/>
            </a:prstGeom>
          </p:spPr>
          <p:txBody>
            <a:bodyPr wrap="square">
              <a:spAutoFit/>
            </a:bodyPr>
            <a:lstStyle/>
            <a:p>
              <a:r>
                <a:rPr lang="en-US" sz="1400" b="1" dirty="0" smtClean="0">
                  <a:latin typeface="Arial" panose="020B0604020202020204" pitchFamily="34" charset="0"/>
                  <a:cs typeface="Arial" panose="020B0604020202020204" pitchFamily="34" charset="0"/>
                </a:rPr>
                <a:t>1.  DE 82</a:t>
              </a:r>
              <a:r>
                <a:rPr lang="en-US" sz="1400" b="1" dirty="0">
                  <a:latin typeface="Arial" panose="020B0604020202020204" pitchFamily="34" charset="0"/>
                  <a:cs typeface="Arial" panose="020B0604020202020204" pitchFamily="34" charset="0"/>
                </a:rPr>
                <a:t>%</a:t>
              </a:r>
            </a:p>
            <a:p>
              <a:r>
                <a:rPr lang="en-US" sz="1400" b="1" dirty="0" smtClean="0">
                  <a:latin typeface="Arial" panose="020B0604020202020204" pitchFamily="34" charset="0"/>
                  <a:cs typeface="Arial" panose="020B0604020202020204" pitchFamily="34" charset="0"/>
                </a:rPr>
                <a:t>2.  UK 80</a:t>
              </a:r>
              <a:r>
                <a:rPr lang="en-US" sz="1400" b="1" dirty="0">
                  <a:latin typeface="Arial" panose="020B0604020202020204" pitchFamily="34" charset="0"/>
                  <a:cs typeface="Arial" panose="020B0604020202020204" pitchFamily="34" charset="0"/>
                </a:rPr>
                <a:t>%</a:t>
              </a:r>
            </a:p>
            <a:p>
              <a:r>
                <a:rPr lang="en-US" sz="1400" b="1" dirty="0" smtClean="0">
                  <a:latin typeface="Arial" panose="020B0604020202020204" pitchFamily="34" charset="0"/>
                  <a:cs typeface="Arial" panose="020B0604020202020204" pitchFamily="34" charset="0"/>
                </a:rPr>
                <a:t>3.  NL 77</a:t>
              </a:r>
              <a:r>
                <a:rPr lang="en-US" sz="1400" b="1" dirty="0">
                  <a:latin typeface="Arial" panose="020B0604020202020204" pitchFamily="34" charset="0"/>
                  <a:cs typeface="Arial" panose="020B0604020202020204" pitchFamily="34" charset="0"/>
                </a:rPr>
                <a:t>%</a:t>
              </a:r>
            </a:p>
            <a:p>
              <a:r>
                <a:rPr lang="en-US" sz="1400" b="1" dirty="0" smtClean="0">
                  <a:latin typeface="Arial" panose="020B0604020202020204" pitchFamily="34" charset="0"/>
                  <a:cs typeface="Arial" panose="020B0604020202020204" pitchFamily="34" charset="0"/>
                </a:rPr>
                <a:t>4.  AR 70</a:t>
              </a:r>
              <a:r>
                <a:rPr lang="en-US" sz="1400" b="1" dirty="0">
                  <a:latin typeface="Arial" panose="020B0604020202020204" pitchFamily="34" charset="0"/>
                  <a:cs typeface="Arial" panose="020B0604020202020204" pitchFamily="34" charset="0"/>
                </a:rPr>
                <a:t>%</a:t>
              </a:r>
            </a:p>
            <a:p>
              <a:r>
                <a:rPr lang="en-US" sz="1400" b="1" dirty="0" smtClean="0">
                  <a:latin typeface="Arial" panose="020B0604020202020204" pitchFamily="34" charset="0"/>
                  <a:cs typeface="Arial" panose="020B0604020202020204" pitchFamily="34" charset="0"/>
                </a:rPr>
                <a:t>5.  TH 68%</a:t>
              </a:r>
              <a:endParaRPr lang="en-US" sz="1400" b="1" dirty="0">
                <a:latin typeface="Arial" panose="020B0604020202020204" pitchFamily="34" charset="0"/>
                <a:cs typeface="Arial" panose="020B0604020202020204" pitchFamily="34" charset="0"/>
              </a:endParaRPr>
            </a:p>
            <a:p>
              <a:r>
                <a:rPr lang="en-US" sz="1400" b="1" dirty="0">
                  <a:latin typeface="Arial" panose="020B0604020202020204" pitchFamily="34" charset="0"/>
                  <a:cs typeface="Arial" panose="020B0604020202020204" pitchFamily="34" charset="0"/>
                </a:rPr>
                <a:t>5</a:t>
              </a:r>
              <a:r>
                <a:rPr lang="en-US" sz="1400" b="1" dirty="0" smtClean="0">
                  <a:latin typeface="Arial" panose="020B0604020202020204" pitchFamily="34" charset="0"/>
                  <a:cs typeface="Arial" panose="020B0604020202020204" pitchFamily="34" charset="0"/>
                </a:rPr>
                <a:t>.  AU 68</a:t>
              </a:r>
              <a:r>
                <a:rPr lang="en-US" sz="1400" b="1" dirty="0">
                  <a:latin typeface="Arial" panose="020B0604020202020204" pitchFamily="34" charset="0"/>
                  <a:cs typeface="Arial" panose="020B0604020202020204" pitchFamily="34" charset="0"/>
                </a:rPr>
                <a:t>%</a:t>
              </a:r>
            </a:p>
            <a:p>
              <a:r>
                <a:rPr lang="en-US" sz="1400" b="1" dirty="0" smtClean="0">
                  <a:latin typeface="Arial" panose="020B0604020202020204" pitchFamily="34" charset="0"/>
                  <a:cs typeface="Arial" panose="020B0604020202020204" pitchFamily="34" charset="0"/>
                </a:rPr>
                <a:t>7.  JP 59</a:t>
              </a:r>
              <a:r>
                <a:rPr lang="en-US" sz="1400" b="1" dirty="0">
                  <a:latin typeface="Arial" panose="020B0604020202020204" pitchFamily="34" charset="0"/>
                  <a:cs typeface="Arial" panose="020B0604020202020204" pitchFamily="34" charset="0"/>
                </a:rPr>
                <a:t>%</a:t>
              </a:r>
            </a:p>
            <a:p>
              <a:r>
                <a:rPr lang="en-US" sz="1400" b="1" dirty="0" smtClean="0">
                  <a:latin typeface="Arial" panose="020B0604020202020204" pitchFamily="34" charset="0"/>
                  <a:cs typeface="Arial" panose="020B0604020202020204" pitchFamily="34" charset="0"/>
                </a:rPr>
                <a:t>8.  US 52</a:t>
              </a:r>
              <a:r>
                <a:rPr lang="en-US" sz="1400" b="1" dirty="0">
                  <a:latin typeface="Arial" panose="020B0604020202020204" pitchFamily="34" charset="0"/>
                  <a:cs typeface="Arial" panose="020B0604020202020204" pitchFamily="34" charset="0"/>
                </a:rPr>
                <a:t>%</a:t>
              </a:r>
            </a:p>
            <a:p>
              <a:r>
                <a:rPr lang="en-US" sz="1400" b="1" dirty="0" smtClean="0">
                  <a:latin typeface="Arial" panose="020B0604020202020204" pitchFamily="34" charset="0"/>
                  <a:cs typeface="Arial" panose="020B0604020202020204" pitchFamily="34" charset="0"/>
                </a:rPr>
                <a:t>8.  CA 52</a:t>
              </a:r>
              <a:r>
                <a:rPr lang="en-US" sz="1400" b="1" dirty="0">
                  <a:latin typeface="Arial" panose="020B0604020202020204" pitchFamily="34" charset="0"/>
                  <a:cs typeface="Arial" panose="020B0604020202020204" pitchFamily="34" charset="0"/>
                </a:rPr>
                <a:t>%</a:t>
              </a:r>
            </a:p>
          </p:txBody>
        </p:sp>
      </p:grpSp>
      <p:sp>
        <p:nvSpPr>
          <p:cNvPr id="23" name="Oval 22"/>
          <p:cNvSpPr/>
          <p:nvPr/>
        </p:nvSpPr>
        <p:spPr bwMode="auto">
          <a:xfrm>
            <a:off x="2500195" y="2020695"/>
            <a:ext cx="120701" cy="116558"/>
          </a:xfrm>
          <a:prstGeom prst="ellipse">
            <a:avLst/>
          </a:prstGeom>
          <a:solidFill>
            <a:srgbClr val="002A7E"/>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4" name="Oval 23"/>
          <p:cNvSpPr/>
          <p:nvPr/>
        </p:nvSpPr>
        <p:spPr bwMode="auto">
          <a:xfrm>
            <a:off x="2290221" y="1969969"/>
            <a:ext cx="91440" cy="91440"/>
          </a:xfrm>
          <a:prstGeom prst="ellipse">
            <a:avLst/>
          </a:prstGeom>
          <a:solidFill>
            <a:srgbClr val="002A7E"/>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5" name="Oval 24"/>
          <p:cNvSpPr/>
          <p:nvPr/>
        </p:nvSpPr>
        <p:spPr bwMode="auto">
          <a:xfrm>
            <a:off x="2370436" y="2093109"/>
            <a:ext cx="73152" cy="73152"/>
          </a:xfrm>
          <a:prstGeom prst="ellipse">
            <a:avLst/>
          </a:prstGeom>
          <a:solidFill>
            <a:srgbClr val="002A7E"/>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6" name="TextBox 25"/>
          <p:cNvSpPr txBox="1"/>
          <p:nvPr/>
        </p:nvSpPr>
        <p:spPr>
          <a:xfrm>
            <a:off x="2496176" y="1839193"/>
            <a:ext cx="249440" cy="253916"/>
          </a:xfrm>
          <a:prstGeom prst="rect">
            <a:avLst/>
          </a:prstGeom>
          <a:noFill/>
        </p:spPr>
        <p:txBody>
          <a:bodyPr wrap="square" rtlCol="0">
            <a:spAutoFit/>
          </a:bodyPr>
          <a:lstStyle/>
          <a:p>
            <a:r>
              <a:rPr lang="en-US" sz="1050" b="1" dirty="0" smtClean="0">
                <a:solidFill>
                  <a:srgbClr val="002A7E"/>
                </a:solidFill>
              </a:rPr>
              <a:t>1</a:t>
            </a:r>
            <a:endParaRPr lang="en-US" sz="1050" b="1" dirty="0">
              <a:solidFill>
                <a:srgbClr val="002A7E"/>
              </a:solidFill>
            </a:endParaRPr>
          </a:p>
        </p:txBody>
      </p:sp>
      <p:sp>
        <p:nvSpPr>
          <p:cNvPr id="27" name="TextBox 26"/>
          <p:cNvSpPr txBox="1"/>
          <p:nvPr/>
        </p:nvSpPr>
        <p:spPr>
          <a:xfrm>
            <a:off x="2132221" y="1775953"/>
            <a:ext cx="249440" cy="253916"/>
          </a:xfrm>
          <a:prstGeom prst="rect">
            <a:avLst/>
          </a:prstGeom>
          <a:noFill/>
        </p:spPr>
        <p:txBody>
          <a:bodyPr wrap="square" rtlCol="0">
            <a:spAutoFit/>
          </a:bodyPr>
          <a:lstStyle/>
          <a:p>
            <a:r>
              <a:rPr lang="en-US" sz="1050" b="1" dirty="0" smtClean="0">
                <a:solidFill>
                  <a:srgbClr val="002A7E"/>
                </a:solidFill>
              </a:rPr>
              <a:t>2</a:t>
            </a:r>
            <a:endParaRPr lang="en-US" sz="1050" b="1" dirty="0">
              <a:solidFill>
                <a:srgbClr val="002A7E"/>
              </a:solidFill>
            </a:endParaRPr>
          </a:p>
        </p:txBody>
      </p:sp>
      <p:grpSp>
        <p:nvGrpSpPr>
          <p:cNvPr id="18" name="Group 17"/>
          <p:cNvGrpSpPr/>
          <p:nvPr/>
        </p:nvGrpSpPr>
        <p:grpSpPr>
          <a:xfrm>
            <a:off x="160099" y="4664100"/>
            <a:ext cx="1188720" cy="2031325"/>
            <a:chOff x="375074" y="4267304"/>
            <a:chExt cx="1188720" cy="2031325"/>
          </a:xfrm>
        </p:grpSpPr>
        <p:sp>
          <p:nvSpPr>
            <p:cNvPr id="33" name="Rectangle 32"/>
            <p:cNvSpPr/>
            <p:nvPr/>
          </p:nvSpPr>
          <p:spPr>
            <a:xfrm rot="16200000">
              <a:off x="-64144" y="4726159"/>
              <a:ext cx="2004861" cy="1112297"/>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7" name="Rectangle 36"/>
            <p:cNvSpPr/>
            <p:nvPr/>
          </p:nvSpPr>
          <p:spPr>
            <a:xfrm>
              <a:off x="375074" y="4267304"/>
              <a:ext cx="1188720" cy="2031325"/>
            </a:xfrm>
            <a:prstGeom prst="rect">
              <a:avLst/>
            </a:prstGeom>
          </p:spPr>
          <p:txBody>
            <a:bodyPr wrap="square">
              <a:spAutoFit/>
            </a:bodyPr>
            <a:lstStyle/>
            <a:p>
              <a:r>
                <a:rPr lang="en-US" sz="1400" b="1" dirty="0" smtClean="0">
                  <a:latin typeface="Arial" panose="020B0604020202020204" pitchFamily="34" charset="0"/>
                  <a:cs typeface="Arial" panose="020B0604020202020204" pitchFamily="34" charset="0"/>
                </a:rPr>
                <a:t>1.  UK 86</a:t>
              </a:r>
              <a:r>
                <a:rPr lang="en-US" sz="1400" b="1" dirty="0">
                  <a:latin typeface="Arial" panose="020B0604020202020204" pitchFamily="34" charset="0"/>
                  <a:cs typeface="Arial" panose="020B0604020202020204" pitchFamily="34" charset="0"/>
                </a:rPr>
                <a:t>%</a:t>
              </a:r>
            </a:p>
            <a:p>
              <a:r>
                <a:rPr lang="en-US" sz="1400" b="1" dirty="0" smtClean="0">
                  <a:latin typeface="Arial" panose="020B0604020202020204" pitchFamily="34" charset="0"/>
                  <a:cs typeface="Arial" panose="020B0604020202020204" pitchFamily="34" charset="0"/>
                </a:rPr>
                <a:t>2.  AU 80</a:t>
              </a:r>
              <a:r>
                <a:rPr lang="en-US" sz="1400" b="1" dirty="0">
                  <a:latin typeface="Arial" panose="020B0604020202020204" pitchFamily="34" charset="0"/>
                  <a:cs typeface="Arial" panose="020B0604020202020204" pitchFamily="34" charset="0"/>
                </a:rPr>
                <a:t>%</a:t>
              </a:r>
            </a:p>
            <a:p>
              <a:r>
                <a:rPr lang="en-US" sz="1400" b="1" dirty="0" smtClean="0">
                  <a:latin typeface="Arial" panose="020B0604020202020204" pitchFamily="34" charset="0"/>
                  <a:cs typeface="Arial" panose="020B0604020202020204" pitchFamily="34" charset="0"/>
                </a:rPr>
                <a:t>3.  US 57</a:t>
              </a:r>
              <a:r>
                <a:rPr lang="en-US" sz="1400" b="1" dirty="0">
                  <a:latin typeface="Arial" panose="020B0604020202020204" pitchFamily="34" charset="0"/>
                  <a:cs typeface="Arial" panose="020B0604020202020204" pitchFamily="34" charset="0"/>
                </a:rPr>
                <a:t>%</a:t>
              </a:r>
            </a:p>
            <a:p>
              <a:r>
                <a:rPr lang="en-US" sz="1400" b="1" dirty="0" smtClean="0">
                  <a:latin typeface="Arial" panose="020B0604020202020204" pitchFamily="34" charset="0"/>
                  <a:cs typeface="Arial" panose="020B0604020202020204" pitchFamily="34" charset="0"/>
                </a:rPr>
                <a:t>4.  CA 41</a:t>
              </a:r>
              <a:r>
                <a:rPr lang="en-US" sz="1400" b="1" dirty="0">
                  <a:latin typeface="Arial" panose="020B0604020202020204" pitchFamily="34" charset="0"/>
                  <a:cs typeface="Arial" panose="020B0604020202020204" pitchFamily="34" charset="0"/>
                </a:rPr>
                <a:t>%</a:t>
              </a:r>
            </a:p>
            <a:p>
              <a:r>
                <a:rPr lang="en-US" sz="1400" b="1" dirty="0" smtClean="0">
                  <a:latin typeface="Arial" panose="020B0604020202020204" pitchFamily="34" charset="0"/>
                  <a:cs typeface="Arial" panose="020B0604020202020204" pitchFamily="34" charset="0"/>
                </a:rPr>
                <a:t>5.  DE 38</a:t>
              </a:r>
              <a:r>
                <a:rPr lang="en-US" sz="1400" b="1" dirty="0">
                  <a:latin typeface="Arial" panose="020B0604020202020204" pitchFamily="34" charset="0"/>
                  <a:cs typeface="Arial" panose="020B0604020202020204" pitchFamily="34" charset="0"/>
                </a:rPr>
                <a:t>%</a:t>
              </a:r>
            </a:p>
            <a:p>
              <a:r>
                <a:rPr lang="en-US" sz="1400" b="1" dirty="0" smtClean="0">
                  <a:latin typeface="Arial" panose="020B0604020202020204" pitchFamily="34" charset="0"/>
                  <a:cs typeface="Arial" panose="020B0604020202020204" pitchFamily="34" charset="0"/>
                </a:rPr>
                <a:t>6.  AR 33</a:t>
              </a:r>
              <a:r>
                <a:rPr lang="en-US" sz="1400" b="1" dirty="0">
                  <a:latin typeface="Arial" panose="020B0604020202020204" pitchFamily="34" charset="0"/>
                  <a:cs typeface="Arial" panose="020B0604020202020204" pitchFamily="34" charset="0"/>
                </a:rPr>
                <a:t>%</a:t>
              </a:r>
            </a:p>
            <a:p>
              <a:r>
                <a:rPr lang="en-US" sz="1400" b="1" dirty="0" smtClean="0">
                  <a:latin typeface="Arial" panose="020B0604020202020204" pitchFamily="34" charset="0"/>
                  <a:cs typeface="Arial" panose="020B0604020202020204" pitchFamily="34" charset="0"/>
                </a:rPr>
                <a:t>7.  TH 24</a:t>
              </a:r>
              <a:r>
                <a:rPr lang="en-US" sz="1400" b="1" dirty="0">
                  <a:latin typeface="Arial" panose="020B0604020202020204" pitchFamily="34" charset="0"/>
                  <a:cs typeface="Arial" panose="020B0604020202020204" pitchFamily="34" charset="0"/>
                </a:rPr>
                <a:t>%</a:t>
              </a:r>
            </a:p>
            <a:p>
              <a:r>
                <a:rPr lang="en-US" sz="1400" b="1" dirty="0" smtClean="0">
                  <a:latin typeface="Arial" panose="020B0604020202020204" pitchFamily="34" charset="0"/>
                  <a:cs typeface="Arial" panose="020B0604020202020204" pitchFamily="34" charset="0"/>
                </a:rPr>
                <a:t>8.  NL 20</a:t>
              </a:r>
              <a:r>
                <a:rPr lang="en-US" sz="1400" b="1" dirty="0">
                  <a:latin typeface="Arial" panose="020B0604020202020204" pitchFamily="34" charset="0"/>
                  <a:cs typeface="Arial" panose="020B0604020202020204" pitchFamily="34" charset="0"/>
                </a:rPr>
                <a:t>%</a:t>
              </a:r>
            </a:p>
            <a:p>
              <a:r>
                <a:rPr lang="en-US" sz="1400" b="1" dirty="0" smtClean="0">
                  <a:latin typeface="Arial" panose="020B0604020202020204" pitchFamily="34" charset="0"/>
                  <a:cs typeface="Arial" panose="020B0604020202020204" pitchFamily="34" charset="0"/>
                </a:rPr>
                <a:t>9.  JP 13</a:t>
              </a:r>
              <a:r>
                <a:rPr lang="en-US" sz="1400" b="1" dirty="0">
                  <a:latin typeface="Arial" panose="020B0604020202020204" pitchFamily="34" charset="0"/>
                  <a:cs typeface="Arial" panose="020B0604020202020204" pitchFamily="34" charset="0"/>
                </a:rPr>
                <a:t>%</a:t>
              </a:r>
            </a:p>
          </p:txBody>
        </p:sp>
      </p:grpSp>
      <p:sp>
        <p:nvSpPr>
          <p:cNvPr id="38" name="Oval 37"/>
          <p:cNvSpPr/>
          <p:nvPr/>
        </p:nvSpPr>
        <p:spPr bwMode="auto">
          <a:xfrm>
            <a:off x="2471211" y="4793797"/>
            <a:ext cx="120701" cy="116558"/>
          </a:xfrm>
          <a:prstGeom prst="ellipse">
            <a:avLst/>
          </a:prstGeom>
          <a:solidFill>
            <a:srgbClr val="FF0000"/>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rgbClr val="C00000"/>
              </a:solidFill>
              <a:effectLst/>
              <a:latin typeface="Calibri" pitchFamily="34" charset="0"/>
            </a:endParaRPr>
          </a:p>
        </p:txBody>
      </p:sp>
      <p:sp>
        <p:nvSpPr>
          <p:cNvPr id="39" name="TextBox 38"/>
          <p:cNvSpPr txBox="1"/>
          <p:nvPr/>
        </p:nvSpPr>
        <p:spPr>
          <a:xfrm>
            <a:off x="2530800" y="4612295"/>
            <a:ext cx="249440" cy="253916"/>
          </a:xfrm>
          <a:prstGeom prst="rect">
            <a:avLst/>
          </a:prstGeom>
          <a:noFill/>
        </p:spPr>
        <p:txBody>
          <a:bodyPr wrap="square" rtlCol="0">
            <a:spAutoFit/>
          </a:bodyPr>
          <a:lstStyle/>
          <a:p>
            <a:r>
              <a:rPr lang="en-US" sz="1050" b="1" dirty="0" smtClean="0">
                <a:solidFill>
                  <a:srgbClr val="C00000"/>
                </a:solidFill>
              </a:rPr>
              <a:t>1</a:t>
            </a:r>
            <a:endParaRPr lang="en-US" sz="1050" b="1" dirty="0">
              <a:solidFill>
                <a:srgbClr val="C00000"/>
              </a:solidFill>
            </a:endParaRPr>
          </a:p>
        </p:txBody>
      </p:sp>
      <p:sp>
        <p:nvSpPr>
          <p:cNvPr id="49" name="Oval 48"/>
          <p:cNvSpPr/>
          <p:nvPr/>
        </p:nvSpPr>
        <p:spPr bwMode="auto">
          <a:xfrm>
            <a:off x="4269322" y="6007329"/>
            <a:ext cx="91440" cy="91440"/>
          </a:xfrm>
          <a:prstGeom prst="ellipse">
            <a:avLst/>
          </a:prstGeom>
          <a:solidFill>
            <a:srgbClr val="FF0000"/>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50" name="TextBox 49"/>
          <p:cNvSpPr txBox="1"/>
          <p:nvPr/>
        </p:nvSpPr>
        <p:spPr>
          <a:xfrm>
            <a:off x="4121370" y="5813313"/>
            <a:ext cx="249440" cy="253916"/>
          </a:xfrm>
          <a:prstGeom prst="rect">
            <a:avLst/>
          </a:prstGeom>
          <a:noFill/>
        </p:spPr>
        <p:txBody>
          <a:bodyPr wrap="square" rtlCol="0">
            <a:spAutoFit/>
          </a:bodyPr>
          <a:lstStyle/>
          <a:p>
            <a:r>
              <a:rPr lang="en-US" sz="1050" b="1" dirty="0" smtClean="0">
                <a:solidFill>
                  <a:srgbClr val="C00000"/>
                </a:solidFill>
              </a:rPr>
              <a:t>2</a:t>
            </a:r>
            <a:endParaRPr lang="en-US" sz="1050" b="1" dirty="0">
              <a:solidFill>
                <a:srgbClr val="C00000"/>
              </a:solidFill>
            </a:endParaRPr>
          </a:p>
        </p:txBody>
      </p:sp>
      <p:sp>
        <p:nvSpPr>
          <p:cNvPr id="51" name="TextBox 50"/>
          <p:cNvSpPr txBox="1"/>
          <p:nvPr/>
        </p:nvSpPr>
        <p:spPr>
          <a:xfrm>
            <a:off x="2256941" y="2093109"/>
            <a:ext cx="249440" cy="253916"/>
          </a:xfrm>
          <a:prstGeom prst="rect">
            <a:avLst/>
          </a:prstGeom>
          <a:noFill/>
        </p:spPr>
        <p:txBody>
          <a:bodyPr wrap="square" rtlCol="0">
            <a:spAutoFit/>
          </a:bodyPr>
          <a:lstStyle/>
          <a:p>
            <a:r>
              <a:rPr lang="en-US" sz="1050" b="1" dirty="0" smtClean="0">
                <a:solidFill>
                  <a:srgbClr val="002A7E"/>
                </a:solidFill>
              </a:rPr>
              <a:t>3</a:t>
            </a:r>
            <a:endParaRPr lang="en-US" sz="1050" b="1" dirty="0">
              <a:solidFill>
                <a:srgbClr val="002A7E"/>
              </a:solidFill>
            </a:endParaRPr>
          </a:p>
        </p:txBody>
      </p:sp>
      <p:sp>
        <p:nvSpPr>
          <p:cNvPr id="52" name="Oval 51"/>
          <p:cNvSpPr/>
          <p:nvPr/>
        </p:nvSpPr>
        <p:spPr bwMode="auto">
          <a:xfrm>
            <a:off x="1494898" y="5102424"/>
            <a:ext cx="73152" cy="73152"/>
          </a:xfrm>
          <a:prstGeom prst="ellipse">
            <a:avLst/>
          </a:prstGeom>
          <a:solidFill>
            <a:srgbClr val="FF0000"/>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53" name="TextBox 52"/>
          <p:cNvSpPr txBox="1"/>
          <p:nvPr/>
        </p:nvSpPr>
        <p:spPr>
          <a:xfrm>
            <a:off x="1304518" y="5012042"/>
            <a:ext cx="249440" cy="253916"/>
          </a:xfrm>
          <a:prstGeom prst="rect">
            <a:avLst/>
          </a:prstGeom>
          <a:noFill/>
        </p:spPr>
        <p:txBody>
          <a:bodyPr wrap="square" rtlCol="0">
            <a:spAutoFit/>
          </a:bodyPr>
          <a:lstStyle/>
          <a:p>
            <a:r>
              <a:rPr lang="en-US" sz="1050" b="1" dirty="0" smtClean="0">
                <a:solidFill>
                  <a:srgbClr val="C00000"/>
                </a:solidFill>
              </a:rPr>
              <a:t>3</a:t>
            </a:r>
            <a:endParaRPr lang="en-US" sz="1050" b="1" dirty="0">
              <a:solidFill>
                <a:srgbClr val="C00000"/>
              </a:solidFill>
            </a:endParaRPr>
          </a:p>
        </p:txBody>
      </p:sp>
      <p:grpSp>
        <p:nvGrpSpPr>
          <p:cNvPr id="54" name="Group 53"/>
          <p:cNvGrpSpPr/>
          <p:nvPr/>
        </p:nvGrpSpPr>
        <p:grpSpPr>
          <a:xfrm>
            <a:off x="4318973" y="2146927"/>
            <a:ext cx="4709834" cy="2728433"/>
            <a:chOff x="1828800" y="3794613"/>
            <a:chExt cx="4709834" cy="2728433"/>
          </a:xfrm>
        </p:grpSpPr>
        <p:sp>
          <p:nvSpPr>
            <p:cNvPr id="56" name="Rounded Rectangle 55"/>
            <p:cNvSpPr/>
            <p:nvPr/>
          </p:nvSpPr>
          <p:spPr bwMode="auto">
            <a:xfrm>
              <a:off x="1828800" y="4042889"/>
              <a:ext cx="4709834" cy="2480157"/>
            </a:xfrm>
            <a:prstGeom prst="roundRect">
              <a:avLst/>
            </a:prstGeom>
            <a:solidFill>
              <a:schemeClr val="bg1"/>
            </a:solidFill>
            <a:ln w="19050" cap="flat" cmpd="sng" algn="ctr">
              <a:solidFill>
                <a:schemeClr val="tx1">
                  <a:lumMod val="75000"/>
                  <a:lumOff val="25000"/>
                </a:schemeClr>
              </a:solidFill>
              <a:prstDash val="sys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57" name="Rectangle 56"/>
            <p:cNvSpPr/>
            <p:nvPr/>
          </p:nvSpPr>
          <p:spPr>
            <a:xfrm>
              <a:off x="3016767" y="3794613"/>
              <a:ext cx="2573653" cy="369332"/>
            </a:xfrm>
            <a:prstGeom prst="rect">
              <a:avLst/>
            </a:prstGeom>
            <a:solidFill>
              <a:schemeClr val="bg1"/>
            </a:solidFill>
          </p:spPr>
          <p:txBody>
            <a:bodyPr wrap="none">
              <a:spAutoFit/>
            </a:bodyPr>
            <a:lstStyle/>
            <a:p>
              <a:r>
                <a:rPr lang="en-US" b="1" dirty="0" smtClean="0">
                  <a:solidFill>
                    <a:schemeClr val="tx1">
                      <a:lumMod val="75000"/>
                      <a:lumOff val="25000"/>
                    </a:schemeClr>
                  </a:solidFill>
                </a:rPr>
                <a:t>PULMONARY EMBOLISM</a:t>
              </a:r>
              <a:endParaRPr lang="en-US" dirty="0">
                <a:solidFill>
                  <a:schemeClr val="tx1">
                    <a:lumMod val="75000"/>
                    <a:lumOff val="25000"/>
                  </a:schemeClr>
                </a:solidFill>
              </a:endParaRPr>
            </a:p>
          </p:txBody>
        </p:sp>
        <p:grpSp>
          <p:nvGrpSpPr>
            <p:cNvPr id="66" name="Group 10"/>
            <p:cNvGrpSpPr>
              <a:grpSpLocks/>
            </p:cNvGrpSpPr>
            <p:nvPr/>
          </p:nvGrpSpPr>
          <p:grpSpPr bwMode="auto">
            <a:xfrm>
              <a:off x="2178411" y="4042889"/>
              <a:ext cx="4255069" cy="2370154"/>
              <a:chOff x="0" y="723"/>
              <a:chExt cx="5472" cy="3048"/>
            </a:xfrm>
            <a:solidFill>
              <a:srgbClr val="C1BA9E"/>
            </a:solidFill>
          </p:grpSpPr>
          <p:sp>
            <p:nvSpPr>
              <p:cNvPr id="71" name="Freeform 70"/>
              <p:cNvSpPr>
                <a:spLocks/>
              </p:cNvSpPr>
              <p:nvPr/>
            </p:nvSpPr>
            <p:spPr bwMode="auto">
              <a:xfrm>
                <a:off x="3218" y="2127"/>
                <a:ext cx="46" cy="28"/>
              </a:xfrm>
              <a:custGeom>
                <a:avLst/>
                <a:gdLst>
                  <a:gd name="T0" fmla="*/ 0 w 46"/>
                  <a:gd name="T1" fmla="*/ 15 h 28"/>
                  <a:gd name="T2" fmla="*/ 3 w 46"/>
                  <a:gd name="T3" fmla="*/ 17 h 28"/>
                  <a:gd name="T4" fmla="*/ 12 w 46"/>
                  <a:gd name="T5" fmla="*/ 14 h 28"/>
                  <a:gd name="T6" fmla="*/ 13 w 46"/>
                  <a:gd name="T7" fmla="*/ 8 h 28"/>
                  <a:gd name="T8" fmla="*/ 27 w 46"/>
                  <a:gd name="T9" fmla="*/ 9 h 28"/>
                  <a:gd name="T10" fmla="*/ 46 w 46"/>
                  <a:gd name="T11" fmla="*/ 0 h 28"/>
                  <a:gd name="T12" fmla="*/ 46 w 46"/>
                  <a:gd name="T13" fmla="*/ 1 h 28"/>
                  <a:gd name="T14" fmla="*/ 33 w 46"/>
                  <a:gd name="T15" fmla="*/ 11 h 28"/>
                  <a:gd name="T16" fmla="*/ 36 w 46"/>
                  <a:gd name="T17" fmla="*/ 18 h 28"/>
                  <a:gd name="T18" fmla="*/ 27 w 46"/>
                  <a:gd name="T19" fmla="*/ 21 h 28"/>
                  <a:gd name="T20" fmla="*/ 15 w 46"/>
                  <a:gd name="T21" fmla="*/ 28 h 28"/>
                  <a:gd name="T22" fmla="*/ 13 w 46"/>
                  <a:gd name="T23" fmla="*/ 28 h 28"/>
                  <a:gd name="T24" fmla="*/ 8 w 46"/>
                  <a:gd name="T25" fmla="*/ 26 h 28"/>
                  <a:gd name="T26" fmla="*/ 2 w 46"/>
                  <a:gd name="T27" fmla="*/ 23 h 28"/>
                  <a:gd name="T28" fmla="*/ 0 w 46"/>
                  <a:gd name="T29" fmla="*/ 15 h 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6"/>
                  <a:gd name="T46" fmla="*/ 0 h 28"/>
                  <a:gd name="T47" fmla="*/ 46 w 46"/>
                  <a:gd name="T48" fmla="*/ 28 h 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6" h="28">
                    <a:moveTo>
                      <a:pt x="0" y="15"/>
                    </a:moveTo>
                    <a:lnTo>
                      <a:pt x="3" y="17"/>
                    </a:lnTo>
                    <a:lnTo>
                      <a:pt x="12" y="14"/>
                    </a:lnTo>
                    <a:lnTo>
                      <a:pt x="13" y="8"/>
                    </a:lnTo>
                    <a:lnTo>
                      <a:pt x="27" y="9"/>
                    </a:lnTo>
                    <a:lnTo>
                      <a:pt x="46" y="0"/>
                    </a:lnTo>
                    <a:lnTo>
                      <a:pt x="46" y="1"/>
                    </a:lnTo>
                    <a:lnTo>
                      <a:pt x="33" y="11"/>
                    </a:lnTo>
                    <a:lnTo>
                      <a:pt x="36" y="18"/>
                    </a:lnTo>
                    <a:lnTo>
                      <a:pt x="27" y="21"/>
                    </a:lnTo>
                    <a:lnTo>
                      <a:pt x="15" y="28"/>
                    </a:lnTo>
                    <a:lnTo>
                      <a:pt x="13" y="28"/>
                    </a:lnTo>
                    <a:lnTo>
                      <a:pt x="8" y="26"/>
                    </a:lnTo>
                    <a:lnTo>
                      <a:pt x="2" y="23"/>
                    </a:lnTo>
                    <a:lnTo>
                      <a:pt x="0" y="15"/>
                    </a:lnTo>
                    <a:close/>
                  </a:path>
                </a:pathLst>
              </a:custGeom>
              <a:grpFill/>
              <a:ln w="9525" cap="flat" cmpd="sng">
                <a:noFill/>
                <a:prstDash val="solid"/>
                <a:round/>
                <a:headEnd type="none" w="med" len="med"/>
                <a:tailEnd type="none" w="med" len="med"/>
              </a:ln>
            </p:spPr>
            <p:txBody>
              <a:bodyPr/>
              <a:lstStyle/>
              <a:p>
                <a:endParaRPr lang="en-GB">
                  <a:solidFill>
                    <a:prstClr val="black"/>
                  </a:solidFill>
                </a:endParaRPr>
              </a:p>
            </p:txBody>
          </p:sp>
          <p:sp>
            <p:nvSpPr>
              <p:cNvPr id="72" name="Freeform 71"/>
              <p:cNvSpPr>
                <a:spLocks noChangeAspect="1" noEditPoints="1"/>
              </p:cNvSpPr>
              <p:nvPr/>
            </p:nvSpPr>
            <p:spPr bwMode="auto">
              <a:xfrm>
                <a:off x="2271" y="723"/>
                <a:ext cx="3201" cy="2883"/>
              </a:xfrm>
              <a:custGeom>
                <a:avLst/>
                <a:gdLst>
                  <a:gd name="T0" fmla="*/ 2927 w 3062"/>
                  <a:gd name="T1" fmla="*/ 2669 h 2758"/>
                  <a:gd name="T2" fmla="*/ 2865 w 3062"/>
                  <a:gd name="T3" fmla="*/ 2545 h 2758"/>
                  <a:gd name="T4" fmla="*/ 2974 w 3062"/>
                  <a:gd name="T5" fmla="*/ 2469 h 2758"/>
                  <a:gd name="T6" fmla="*/ 2938 w 3062"/>
                  <a:gd name="T7" fmla="*/ 2350 h 2758"/>
                  <a:gd name="T8" fmla="*/ 3985 w 3062"/>
                  <a:gd name="T9" fmla="*/ 576 h 2758"/>
                  <a:gd name="T10" fmla="*/ 3375 w 3062"/>
                  <a:gd name="T11" fmla="*/ 391 h 2758"/>
                  <a:gd name="T12" fmla="*/ 3024 w 3062"/>
                  <a:gd name="T13" fmla="*/ 327 h 2758"/>
                  <a:gd name="T14" fmla="*/ 2742 w 3062"/>
                  <a:gd name="T15" fmla="*/ 197 h 2758"/>
                  <a:gd name="T16" fmla="*/ 2021 w 3062"/>
                  <a:gd name="T17" fmla="*/ 410 h 2758"/>
                  <a:gd name="T18" fmla="*/ 1795 w 3062"/>
                  <a:gd name="T19" fmla="*/ 597 h 2758"/>
                  <a:gd name="T20" fmla="*/ 1326 w 3062"/>
                  <a:gd name="T21" fmla="*/ 717 h 2758"/>
                  <a:gd name="T22" fmla="*/ 1150 w 3062"/>
                  <a:gd name="T23" fmla="*/ 862 h 2758"/>
                  <a:gd name="T24" fmla="*/ 1061 w 3062"/>
                  <a:gd name="T25" fmla="*/ 576 h 2758"/>
                  <a:gd name="T26" fmla="*/ 685 w 3062"/>
                  <a:gd name="T27" fmla="*/ 660 h 2758"/>
                  <a:gd name="T28" fmla="*/ 603 w 3062"/>
                  <a:gd name="T29" fmla="*/ 1085 h 2758"/>
                  <a:gd name="T30" fmla="*/ 731 w 3062"/>
                  <a:gd name="T31" fmla="*/ 1017 h 2758"/>
                  <a:gd name="T32" fmla="*/ 960 w 3062"/>
                  <a:gd name="T33" fmla="*/ 1044 h 2758"/>
                  <a:gd name="T34" fmla="*/ 704 w 3062"/>
                  <a:gd name="T35" fmla="*/ 1279 h 2758"/>
                  <a:gd name="T36" fmla="*/ 551 w 3062"/>
                  <a:gd name="T37" fmla="*/ 1286 h 2758"/>
                  <a:gd name="T38" fmla="*/ 308 w 3062"/>
                  <a:gd name="T39" fmla="*/ 1508 h 2758"/>
                  <a:gd name="T40" fmla="*/ 223 w 3062"/>
                  <a:gd name="T41" fmla="*/ 1803 h 2758"/>
                  <a:gd name="T42" fmla="*/ 693 w 3062"/>
                  <a:gd name="T43" fmla="*/ 1794 h 2758"/>
                  <a:gd name="T44" fmla="*/ 778 w 3062"/>
                  <a:gd name="T45" fmla="*/ 1717 h 2758"/>
                  <a:gd name="T46" fmla="*/ 1020 w 3062"/>
                  <a:gd name="T47" fmla="*/ 1814 h 2758"/>
                  <a:gd name="T48" fmla="*/ 728 w 3062"/>
                  <a:gd name="T49" fmla="*/ 1956 h 2758"/>
                  <a:gd name="T50" fmla="*/ 259 w 3062"/>
                  <a:gd name="T51" fmla="*/ 1846 h 2758"/>
                  <a:gd name="T52" fmla="*/ 44 w 3062"/>
                  <a:gd name="T53" fmla="*/ 2417 h 2758"/>
                  <a:gd name="T54" fmla="*/ 534 w 3062"/>
                  <a:gd name="T55" fmla="*/ 2561 h 2758"/>
                  <a:gd name="T56" fmla="*/ 660 w 3062"/>
                  <a:gd name="T57" fmla="*/ 3139 h 2758"/>
                  <a:gd name="T58" fmla="*/ 1143 w 3062"/>
                  <a:gd name="T59" fmla="*/ 3039 h 2758"/>
                  <a:gd name="T60" fmla="*/ 1438 w 3062"/>
                  <a:gd name="T61" fmla="*/ 2415 h 2758"/>
                  <a:gd name="T62" fmla="*/ 1227 w 3062"/>
                  <a:gd name="T63" fmla="*/ 2233 h 2758"/>
                  <a:gd name="T64" fmla="*/ 1443 w 3062"/>
                  <a:gd name="T65" fmla="*/ 2093 h 2758"/>
                  <a:gd name="T66" fmla="*/ 1892 w 3062"/>
                  <a:gd name="T67" fmla="*/ 2178 h 2758"/>
                  <a:gd name="T68" fmla="*/ 2358 w 3062"/>
                  <a:gd name="T69" fmla="*/ 2286 h 2758"/>
                  <a:gd name="T70" fmla="*/ 2523 w 3062"/>
                  <a:gd name="T71" fmla="*/ 2376 h 2758"/>
                  <a:gd name="T72" fmla="*/ 2834 w 3062"/>
                  <a:gd name="T73" fmla="*/ 2141 h 2758"/>
                  <a:gd name="T74" fmla="*/ 2944 w 3062"/>
                  <a:gd name="T75" fmla="*/ 1717 h 2758"/>
                  <a:gd name="T76" fmla="*/ 3157 w 3062"/>
                  <a:gd name="T77" fmla="*/ 1661 h 2758"/>
                  <a:gd name="T78" fmla="*/ 3516 w 3062"/>
                  <a:gd name="T79" fmla="*/ 1085 h 2758"/>
                  <a:gd name="T80" fmla="*/ 3686 w 3062"/>
                  <a:gd name="T81" fmla="*/ 1163 h 2758"/>
                  <a:gd name="T82" fmla="*/ 3968 w 3062"/>
                  <a:gd name="T83" fmla="*/ 1074 h 2758"/>
                  <a:gd name="T84" fmla="*/ 1179 w 3062"/>
                  <a:gd name="T85" fmla="*/ 1696 h 2758"/>
                  <a:gd name="T86" fmla="*/ 1185 w 3062"/>
                  <a:gd name="T87" fmla="*/ 1590 h 2758"/>
                  <a:gd name="T88" fmla="*/ 1337 w 3062"/>
                  <a:gd name="T89" fmla="*/ 1713 h 2758"/>
                  <a:gd name="T90" fmla="*/ 1557 w 3062"/>
                  <a:gd name="T91" fmla="*/ 358 h 2758"/>
                  <a:gd name="T92" fmla="*/ 1476 w 3062"/>
                  <a:gd name="T93" fmla="*/ 343 h 2758"/>
                  <a:gd name="T94" fmla="*/ 163 w 3062"/>
                  <a:gd name="T95" fmla="*/ 1343 h 2758"/>
                  <a:gd name="T96" fmla="*/ 2474 w 3062"/>
                  <a:gd name="T97" fmla="*/ 2649 h 2758"/>
                  <a:gd name="T98" fmla="*/ 1405 w 3062"/>
                  <a:gd name="T99" fmla="*/ 2919 h 2758"/>
                  <a:gd name="T100" fmla="*/ 283 w 3062"/>
                  <a:gd name="T101" fmla="*/ 1415 h 2758"/>
                  <a:gd name="T102" fmla="*/ 281 w 3062"/>
                  <a:gd name="T103" fmla="*/ 1148 h 2758"/>
                  <a:gd name="T104" fmla="*/ 4067 w 3062"/>
                  <a:gd name="T105" fmla="*/ 3599 h 2758"/>
                  <a:gd name="T106" fmla="*/ 3930 w 3062"/>
                  <a:gd name="T107" fmla="*/ 3760 h 2758"/>
                  <a:gd name="T108" fmla="*/ 3151 w 3062"/>
                  <a:gd name="T109" fmla="*/ 1900 h 2758"/>
                  <a:gd name="T110" fmla="*/ 3320 w 3062"/>
                  <a:gd name="T111" fmla="*/ 2820 h 2758"/>
                  <a:gd name="T112" fmla="*/ 3164 w 3062"/>
                  <a:gd name="T113" fmla="*/ 2655 h 2758"/>
                  <a:gd name="T114" fmla="*/ 3252 w 3062"/>
                  <a:gd name="T115" fmla="*/ 2916 h 2758"/>
                  <a:gd name="T116" fmla="*/ 2801 w 3062"/>
                  <a:gd name="T117" fmla="*/ 3338 h 2758"/>
                  <a:gd name="T118" fmla="*/ 3471 w 3062"/>
                  <a:gd name="T119" fmla="*/ 3534 h 2758"/>
                  <a:gd name="T120" fmla="*/ 3377 w 3062"/>
                  <a:gd name="T121" fmla="*/ 1300 h 2758"/>
                  <a:gd name="T122" fmla="*/ 3394 w 3062"/>
                  <a:gd name="T123" fmla="*/ 1671 h 2758"/>
                  <a:gd name="T124" fmla="*/ 3285 w 3062"/>
                  <a:gd name="T125" fmla="*/ 1854 h 275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062"/>
                  <a:gd name="T190" fmla="*/ 0 h 2758"/>
                  <a:gd name="T191" fmla="*/ 3062 w 3062"/>
                  <a:gd name="T192" fmla="*/ 2758 h 275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062" h="2758">
                    <a:moveTo>
                      <a:pt x="1982" y="1630"/>
                    </a:moveTo>
                    <a:lnTo>
                      <a:pt x="1982" y="1630"/>
                    </a:lnTo>
                    <a:lnTo>
                      <a:pt x="1976" y="1628"/>
                    </a:lnTo>
                    <a:lnTo>
                      <a:pt x="1972" y="1630"/>
                    </a:lnTo>
                    <a:lnTo>
                      <a:pt x="1962" y="1640"/>
                    </a:lnTo>
                    <a:lnTo>
                      <a:pt x="1960" y="1644"/>
                    </a:lnTo>
                    <a:lnTo>
                      <a:pt x="1962" y="1650"/>
                    </a:lnTo>
                    <a:lnTo>
                      <a:pt x="1966" y="1652"/>
                    </a:lnTo>
                    <a:lnTo>
                      <a:pt x="1972" y="1650"/>
                    </a:lnTo>
                    <a:lnTo>
                      <a:pt x="1982" y="1640"/>
                    </a:lnTo>
                    <a:lnTo>
                      <a:pt x="1984" y="1634"/>
                    </a:lnTo>
                    <a:lnTo>
                      <a:pt x="1982" y="1630"/>
                    </a:lnTo>
                    <a:close/>
                    <a:moveTo>
                      <a:pt x="2112" y="1982"/>
                    </a:moveTo>
                    <a:lnTo>
                      <a:pt x="2112" y="1982"/>
                    </a:lnTo>
                    <a:lnTo>
                      <a:pt x="2116" y="1994"/>
                    </a:lnTo>
                    <a:lnTo>
                      <a:pt x="2120" y="2000"/>
                    </a:lnTo>
                    <a:lnTo>
                      <a:pt x="2122" y="2006"/>
                    </a:lnTo>
                    <a:lnTo>
                      <a:pt x="2122" y="2014"/>
                    </a:lnTo>
                    <a:lnTo>
                      <a:pt x="2122" y="2018"/>
                    </a:lnTo>
                    <a:lnTo>
                      <a:pt x="2124" y="2022"/>
                    </a:lnTo>
                    <a:lnTo>
                      <a:pt x="2126" y="2024"/>
                    </a:lnTo>
                    <a:lnTo>
                      <a:pt x="2128" y="2026"/>
                    </a:lnTo>
                    <a:lnTo>
                      <a:pt x="2130" y="2026"/>
                    </a:lnTo>
                    <a:lnTo>
                      <a:pt x="2134" y="2026"/>
                    </a:lnTo>
                    <a:lnTo>
                      <a:pt x="2140" y="2024"/>
                    </a:lnTo>
                    <a:lnTo>
                      <a:pt x="2142" y="2022"/>
                    </a:lnTo>
                    <a:lnTo>
                      <a:pt x="2142" y="2008"/>
                    </a:lnTo>
                    <a:lnTo>
                      <a:pt x="2142" y="1996"/>
                    </a:lnTo>
                    <a:lnTo>
                      <a:pt x="2144" y="1992"/>
                    </a:lnTo>
                    <a:lnTo>
                      <a:pt x="2146" y="1994"/>
                    </a:lnTo>
                    <a:lnTo>
                      <a:pt x="2148" y="2000"/>
                    </a:lnTo>
                    <a:lnTo>
                      <a:pt x="2158" y="2012"/>
                    </a:lnTo>
                    <a:lnTo>
                      <a:pt x="2166" y="2020"/>
                    </a:lnTo>
                    <a:lnTo>
                      <a:pt x="2172" y="2024"/>
                    </a:lnTo>
                    <a:lnTo>
                      <a:pt x="2180" y="2026"/>
                    </a:lnTo>
                    <a:lnTo>
                      <a:pt x="2184" y="2026"/>
                    </a:lnTo>
                    <a:lnTo>
                      <a:pt x="2186" y="2026"/>
                    </a:lnTo>
                    <a:lnTo>
                      <a:pt x="2188" y="2024"/>
                    </a:lnTo>
                    <a:lnTo>
                      <a:pt x="2190" y="2022"/>
                    </a:lnTo>
                    <a:lnTo>
                      <a:pt x="2188" y="2020"/>
                    </a:lnTo>
                    <a:lnTo>
                      <a:pt x="2186" y="2014"/>
                    </a:lnTo>
                    <a:lnTo>
                      <a:pt x="2176" y="2002"/>
                    </a:lnTo>
                    <a:lnTo>
                      <a:pt x="2168" y="1992"/>
                    </a:lnTo>
                    <a:lnTo>
                      <a:pt x="2166" y="1988"/>
                    </a:lnTo>
                    <a:lnTo>
                      <a:pt x="2166" y="1984"/>
                    </a:lnTo>
                    <a:lnTo>
                      <a:pt x="2168" y="1982"/>
                    </a:lnTo>
                    <a:lnTo>
                      <a:pt x="2178" y="1972"/>
                    </a:lnTo>
                    <a:lnTo>
                      <a:pt x="2180" y="1968"/>
                    </a:lnTo>
                    <a:lnTo>
                      <a:pt x="2182" y="1962"/>
                    </a:lnTo>
                    <a:lnTo>
                      <a:pt x="2180" y="1960"/>
                    </a:lnTo>
                    <a:lnTo>
                      <a:pt x="2174" y="1958"/>
                    </a:lnTo>
                    <a:lnTo>
                      <a:pt x="2150" y="1958"/>
                    </a:lnTo>
                    <a:lnTo>
                      <a:pt x="2148" y="1958"/>
                    </a:lnTo>
                    <a:lnTo>
                      <a:pt x="2146" y="1956"/>
                    </a:lnTo>
                    <a:lnTo>
                      <a:pt x="2146" y="1954"/>
                    </a:lnTo>
                    <a:lnTo>
                      <a:pt x="2146" y="1950"/>
                    </a:lnTo>
                    <a:lnTo>
                      <a:pt x="2148" y="1946"/>
                    </a:lnTo>
                    <a:lnTo>
                      <a:pt x="2158" y="1934"/>
                    </a:lnTo>
                    <a:lnTo>
                      <a:pt x="2158" y="1932"/>
                    </a:lnTo>
                    <a:lnTo>
                      <a:pt x="2158" y="1930"/>
                    </a:lnTo>
                    <a:lnTo>
                      <a:pt x="2154" y="1928"/>
                    </a:lnTo>
                    <a:lnTo>
                      <a:pt x="2150" y="1928"/>
                    </a:lnTo>
                    <a:lnTo>
                      <a:pt x="2144" y="1930"/>
                    </a:lnTo>
                    <a:lnTo>
                      <a:pt x="2138" y="1934"/>
                    </a:lnTo>
                    <a:lnTo>
                      <a:pt x="2130" y="1946"/>
                    </a:lnTo>
                    <a:lnTo>
                      <a:pt x="2116" y="1970"/>
                    </a:lnTo>
                    <a:lnTo>
                      <a:pt x="2112" y="1982"/>
                    </a:lnTo>
                    <a:close/>
                    <a:moveTo>
                      <a:pt x="1966" y="1940"/>
                    </a:moveTo>
                    <a:lnTo>
                      <a:pt x="1966" y="1940"/>
                    </a:lnTo>
                    <a:lnTo>
                      <a:pt x="1968" y="1948"/>
                    </a:lnTo>
                    <a:lnTo>
                      <a:pt x="1970" y="1954"/>
                    </a:lnTo>
                    <a:lnTo>
                      <a:pt x="1972" y="1960"/>
                    </a:lnTo>
                    <a:lnTo>
                      <a:pt x="1980" y="1974"/>
                    </a:lnTo>
                    <a:lnTo>
                      <a:pt x="1982" y="1980"/>
                    </a:lnTo>
                    <a:lnTo>
                      <a:pt x="1988" y="1984"/>
                    </a:lnTo>
                    <a:lnTo>
                      <a:pt x="1994" y="1986"/>
                    </a:lnTo>
                    <a:lnTo>
                      <a:pt x="1998" y="1986"/>
                    </a:lnTo>
                    <a:lnTo>
                      <a:pt x="2014" y="1986"/>
                    </a:lnTo>
                    <a:lnTo>
                      <a:pt x="2018" y="1986"/>
                    </a:lnTo>
                    <a:lnTo>
                      <a:pt x="2024" y="1988"/>
                    </a:lnTo>
                    <a:lnTo>
                      <a:pt x="2032" y="1990"/>
                    </a:lnTo>
                    <a:lnTo>
                      <a:pt x="2038" y="1992"/>
                    </a:lnTo>
                    <a:lnTo>
                      <a:pt x="2044" y="1996"/>
                    </a:lnTo>
                    <a:lnTo>
                      <a:pt x="2052" y="1996"/>
                    </a:lnTo>
                    <a:lnTo>
                      <a:pt x="2056" y="1996"/>
                    </a:lnTo>
                    <a:lnTo>
                      <a:pt x="2062" y="1994"/>
                    </a:lnTo>
                    <a:lnTo>
                      <a:pt x="2066" y="1988"/>
                    </a:lnTo>
                    <a:lnTo>
                      <a:pt x="2072" y="1974"/>
                    </a:lnTo>
                    <a:lnTo>
                      <a:pt x="2074" y="1968"/>
                    </a:lnTo>
                    <a:lnTo>
                      <a:pt x="2078" y="1962"/>
                    </a:lnTo>
                    <a:lnTo>
                      <a:pt x="2088" y="1950"/>
                    </a:lnTo>
                    <a:lnTo>
                      <a:pt x="2090" y="1944"/>
                    </a:lnTo>
                    <a:lnTo>
                      <a:pt x="2094" y="1932"/>
                    </a:lnTo>
                    <a:lnTo>
                      <a:pt x="2096" y="1928"/>
                    </a:lnTo>
                    <a:lnTo>
                      <a:pt x="2100" y="1924"/>
                    </a:lnTo>
                    <a:lnTo>
                      <a:pt x="2106" y="1922"/>
                    </a:lnTo>
                    <a:lnTo>
                      <a:pt x="2108" y="1920"/>
                    </a:lnTo>
                    <a:lnTo>
                      <a:pt x="2108" y="1918"/>
                    </a:lnTo>
                    <a:lnTo>
                      <a:pt x="2108" y="1916"/>
                    </a:lnTo>
                    <a:lnTo>
                      <a:pt x="2106" y="1914"/>
                    </a:lnTo>
                    <a:lnTo>
                      <a:pt x="2100" y="1912"/>
                    </a:lnTo>
                    <a:lnTo>
                      <a:pt x="2096" y="1908"/>
                    </a:lnTo>
                    <a:lnTo>
                      <a:pt x="2094" y="1900"/>
                    </a:lnTo>
                    <a:lnTo>
                      <a:pt x="2094" y="1898"/>
                    </a:lnTo>
                    <a:lnTo>
                      <a:pt x="2094" y="1882"/>
                    </a:lnTo>
                    <a:lnTo>
                      <a:pt x="2094" y="1878"/>
                    </a:lnTo>
                    <a:lnTo>
                      <a:pt x="2096" y="1870"/>
                    </a:lnTo>
                    <a:lnTo>
                      <a:pt x="2100" y="1866"/>
                    </a:lnTo>
                    <a:lnTo>
                      <a:pt x="2106" y="1864"/>
                    </a:lnTo>
                    <a:lnTo>
                      <a:pt x="2108" y="1862"/>
                    </a:lnTo>
                    <a:lnTo>
                      <a:pt x="2110" y="1858"/>
                    </a:lnTo>
                    <a:lnTo>
                      <a:pt x="2110" y="1856"/>
                    </a:lnTo>
                    <a:lnTo>
                      <a:pt x="2110" y="1852"/>
                    </a:lnTo>
                    <a:lnTo>
                      <a:pt x="2106" y="1848"/>
                    </a:lnTo>
                    <a:lnTo>
                      <a:pt x="2102" y="1842"/>
                    </a:lnTo>
                    <a:lnTo>
                      <a:pt x="2096" y="1836"/>
                    </a:lnTo>
                    <a:lnTo>
                      <a:pt x="2090" y="1834"/>
                    </a:lnTo>
                    <a:lnTo>
                      <a:pt x="2084" y="1832"/>
                    </a:lnTo>
                    <a:lnTo>
                      <a:pt x="2076" y="1834"/>
                    </a:lnTo>
                    <a:lnTo>
                      <a:pt x="2052" y="1846"/>
                    </a:lnTo>
                    <a:lnTo>
                      <a:pt x="2046" y="1850"/>
                    </a:lnTo>
                    <a:lnTo>
                      <a:pt x="2040" y="1856"/>
                    </a:lnTo>
                    <a:lnTo>
                      <a:pt x="2020" y="1882"/>
                    </a:lnTo>
                    <a:lnTo>
                      <a:pt x="2014" y="1888"/>
                    </a:lnTo>
                    <a:lnTo>
                      <a:pt x="2008" y="1892"/>
                    </a:lnTo>
                    <a:lnTo>
                      <a:pt x="2004" y="1896"/>
                    </a:lnTo>
                    <a:lnTo>
                      <a:pt x="1988" y="1902"/>
                    </a:lnTo>
                    <a:lnTo>
                      <a:pt x="1984" y="1904"/>
                    </a:lnTo>
                    <a:lnTo>
                      <a:pt x="1972" y="1914"/>
                    </a:lnTo>
                    <a:lnTo>
                      <a:pt x="1968" y="1920"/>
                    </a:lnTo>
                    <a:lnTo>
                      <a:pt x="1966" y="1926"/>
                    </a:lnTo>
                    <a:lnTo>
                      <a:pt x="1966" y="1940"/>
                    </a:lnTo>
                    <a:close/>
                    <a:moveTo>
                      <a:pt x="2180" y="1810"/>
                    </a:moveTo>
                    <a:lnTo>
                      <a:pt x="2180" y="1810"/>
                    </a:lnTo>
                    <a:lnTo>
                      <a:pt x="2174" y="1814"/>
                    </a:lnTo>
                    <a:lnTo>
                      <a:pt x="2170" y="1818"/>
                    </a:lnTo>
                    <a:lnTo>
                      <a:pt x="2164" y="1832"/>
                    </a:lnTo>
                    <a:lnTo>
                      <a:pt x="2164" y="1834"/>
                    </a:lnTo>
                    <a:lnTo>
                      <a:pt x="2164" y="1836"/>
                    </a:lnTo>
                    <a:lnTo>
                      <a:pt x="2166" y="1838"/>
                    </a:lnTo>
                    <a:lnTo>
                      <a:pt x="2168" y="1836"/>
                    </a:lnTo>
                    <a:lnTo>
                      <a:pt x="2174" y="1834"/>
                    </a:lnTo>
                    <a:lnTo>
                      <a:pt x="2180" y="1832"/>
                    </a:lnTo>
                    <a:lnTo>
                      <a:pt x="2186" y="1834"/>
                    </a:lnTo>
                    <a:lnTo>
                      <a:pt x="2192" y="1838"/>
                    </a:lnTo>
                    <a:lnTo>
                      <a:pt x="2200" y="1840"/>
                    </a:lnTo>
                    <a:lnTo>
                      <a:pt x="2204" y="1840"/>
                    </a:lnTo>
                    <a:lnTo>
                      <a:pt x="2210" y="1840"/>
                    </a:lnTo>
                    <a:lnTo>
                      <a:pt x="2218" y="1844"/>
                    </a:lnTo>
                    <a:lnTo>
                      <a:pt x="2224" y="1846"/>
                    </a:lnTo>
                    <a:lnTo>
                      <a:pt x="2226" y="1846"/>
                    </a:lnTo>
                    <a:lnTo>
                      <a:pt x="2228" y="1846"/>
                    </a:lnTo>
                    <a:lnTo>
                      <a:pt x="2230" y="1844"/>
                    </a:lnTo>
                    <a:lnTo>
                      <a:pt x="2230" y="1842"/>
                    </a:lnTo>
                    <a:lnTo>
                      <a:pt x="2230" y="1818"/>
                    </a:lnTo>
                    <a:lnTo>
                      <a:pt x="2230" y="1812"/>
                    </a:lnTo>
                    <a:lnTo>
                      <a:pt x="2226" y="1806"/>
                    </a:lnTo>
                    <a:lnTo>
                      <a:pt x="2216" y="1798"/>
                    </a:lnTo>
                    <a:lnTo>
                      <a:pt x="2214" y="1796"/>
                    </a:lnTo>
                    <a:lnTo>
                      <a:pt x="2212" y="1794"/>
                    </a:lnTo>
                    <a:lnTo>
                      <a:pt x="2208" y="1796"/>
                    </a:lnTo>
                    <a:lnTo>
                      <a:pt x="2206" y="1798"/>
                    </a:lnTo>
                    <a:lnTo>
                      <a:pt x="2198" y="1806"/>
                    </a:lnTo>
                    <a:lnTo>
                      <a:pt x="2190" y="1810"/>
                    </a:lnTo>
                    <a:lnTo>
                      <a:pt x="2184" y="1810"/>
                    </a:lnTo>
                    <a:lnTo>
                      <a:pt x="2180" y="1810"/>
                    </a:lnTo>
                    <a:close/>
                    <a:moveTo>
                      <a:pt x="2152" y="1544"/>
                    </a:moveTo>
                    <a:lnTo>
                      <a:pt x="2152" y="1544"/>
                    </a:lnTo>
                    <a:lnTo>
                      <a:pt x="2152" y="1542"/>
                    </a:lnTo>
                    <a:lnTo>
                      <a:pt x="2152" y="1540"/>
                    </a:lnTo>
                    <a:lnTo>
                      <a:pt x="2150" y="1540"/>
                    </a:lnTo>
                    <a:lnTo>
                      <a:pt x="2148" y="1542"/>
                    </a:lnTo>
                    <a:lnTo>
                      <a:pt x="2138" y="1550"/>
                    </a:lnTo>
                    <a:lnTo>
                      <a:pt x="2134" y="1558"/>
                    </a:lnTo>
                    <a:lnTo>
                      <a:pt x="2132" y="1564"/>
                    </a:lnTo>
                    <a:lnTo>
                      <a:pt x="2132" y="1568"/>
                    </a:lnTo>
                    <a:lnTo>
                      <a:pt x="2134" y="1576"/>
                    </a:lnTo>
                    <a:lnTo>
                      <a:pt x="2136" y="1584"/>
                    </a:lnTo>
                    <a:lnTo>
                      <a:pt x="2140" y="1588"/>
                    </a:lnTo>
                    <a:lnTo>
                      <a:pt x="2140" y="1590"/>
                    </a:lnTo>
                    <a:lnTo>
                      <a:pt x="2142" y="1592"/>
                    </a:lnTo>
                    <a:lnTo>
                      <a:pt x="2144" y="1590"/>
                    </a:lnTo>
                    <a:lnTo>
                      <a:pt x="2144" y="1588"/>
                    </a:lnTo>
                    <a:lnTo>
                      <a:pt x="2150" y="1564"/>
                    </a:lnTo>
                    <a:lnTo>
                      <a:pt x="2152" y="1548"/>
                    </a:lnTo>
                    <a:lnTo>
                      <a:pt x="2152" y="1544"/>
                    </a:lnTo>
                    <a:close/>
                    <a:moveTo>
                      <a:pt x="2066" y="2082"/>
                    </a:moveTo>
                    <a:lnTo>
                      <a:pt x="2066" y="2082"/>
                    </a:lnTo>
                    <a:lnTo>
                      <a:pt x="2068" y="2082"/>
                    </a:lnTo>
                    <a:lnTo>
                      <a:pt x="2070" y="2082"/>
                    </a:lnTo>
                    <a:lnTo>
                      <a:pt x="2072" y="2080"/>
                    </a:lnTo>
                    <a:lnTo>
                      <a:pt x="2070" y="2078"/>
                    </a:lnTo>
                    <a:lnTo>
                      <a:pt x="2068" y="2072"/>
                    </a:lnTo>
                    <a:lnTo>
                      <a:pt x="2062" y="2066"/>
                    </a:lnTo>
                    <a:lnTo>
                      <a:pt x="2056" y="2062"/>
                    </a:lnTo>
                    <a:lnTo>
                      <a:pt x="2032" y="2058"/>
                    </a:lnTo>
                    <a:lnTo>
                      <a:pt x="2018" y="2052"/>
                    </a:lnTo>
                    <a:lnTo>
                      <a:pt x="2012" y="2048"/>
                    </a:lnTo>
                    <a:lnTo>
                      <a:pt x="2006" y="2046"/>
                    </a:lnTo>
                    <a:lnTo>
                      <a:pt x="1998" y="2046"/>
                    </a:lnTo>
                    <a:lnTo>
                      <a:pt x="1994" y="2046"/>
                    </a:lnTo>
                    <a:lnTo>
                      <a:pt x="1978" y="2046"/>
                    </a:lnTo>
                    <a:lnTo>
                      <a:pt x="1964" y="2046"/>
                    </a:lnTo>
                    <a:lnTo>
                      <a:pt x="1948" y="2046"/>
                    </a:lnTo>
                    <a:lnTo>
                      <a:pt x="1916" y="2046"/>
                    </a:lnTo>
                    <a:lnTo>
                      <a:pt x="1912" y="2046"/>
                    </a:lnTo>
                    <a:lnTo>
                      <a:pt x="1916" y="2048"/>
                    </a:lnTo>
                    <a:lnTo>
                      <a:pt x="1940" y="2062"/>
                    </a:lnTo>
                    <a:lnTo>
                      <a:pt x="1954" y="2066"/>
                    </a:lnTo>
                    <a:lnTo>
                      <a:pt x="1998" y="2074"/>
                    </a:lnTo>
                    <a:lnTo>
                      <a:pt x="2014" y="2074"/>
                    </a:lnTo>
                    <a:lnTo>
                      <a:pt x="2026" y="2074"/>
                    </a:lnTo>
                    <a:lnTo>
                      <a:pt x="2042" y="2076"/>
                    </a:lnTo>
                    <a:lnTo>
                      <a:pt x="2066" y="2082"/>
                    </a:lnTo>
                    <a:close/>
                    <a:moveTo>
                      <a:pt x="2126" y="1676"/>
                    </a:moveTo>
                    <a:lnTo>
                      <a:pt x="2126" y="1676"/>
                    </a:lnTo>
                    <a:lnTo>
                      <a:pt x="2124" y="1684"/>
                    </a:lnTo>
                    <a:lnTo>
                      <a:pt x="2126" y="1692"/>
                    </a:lnTo>
                    <a:lnTo>
                      <a:pt x="2130" y="1706"/>
                    </a:lnTo>
                    <a:lnTo>
                      <a:pt x="2134" y="1712"/>
                    </a:lnTo>
                    <a:lnTo>
                      <a:pt x="2138" y="1718"/>
                    </a:lnTo>
                    <a:lnTo>
                      <a:pt x="2142" y="1722"/>
                    </a:lnTo>
                    <a:lnTo>
                      <a:pt x="2148" y="1722"/>
                    </a:lnTo>
                    <a:lnTo>
                      <a:pt x="2152" y="1724"/>
                    </a:lnTo>
                    <a:lnTo>
                      <a:pt x="2158" y="1728"/>
                    </a:lnTo>
                    <a:lnTo>
                      <a:pt x="2174" y="1738"/>
                    </a:lnTo>
                    <a:lnTo>
                      <a:pt x="2180" y="1744"/>
                    </a:lnTo>
                    <a:lnTo>
                      <a:pt x="2186" y="1750"/>
                    </a:lnTo>
                    <a:lnTo>
                      <a:pt x="2188" y="1754"/>
                    </a:lnTo>
                    <a:lnTo>
                      <a:pt x="2192" y="1760"/>
                    </a:lnTo>
                    <a:lnTo>
                      <a:pt x="2198" y="1766"/>
                    </a:lnTo>
                    <a:lnTo>
                      <a:pt x="2204" y="1768"/>
                    </a:lnTo>
                    <a:lnTo>
                      <a:pt x="2206" y="1768"/>
                    </a:lnTo>
                    <a:lnTo>
                      <a:pt x="2208" y="1768"/>
                    </a:lnTo>
                    <a:lnTo>
                      <a:pt x="2210" y="1766"/>
                    </a:lnTo>
                    <a:lnTo>
                      <a:pt x="2210" y="1764"/>
                    </a:lnTo>
                    <a:lnTo>
                      <a:pt x="2210" y="1760"/>
                    </a:lnTo>
                    <a:lnTo>
                      <a:pt x="2210" y="1752"/>
                    </a:lnTo>
                    <a:lnTo>
                      <a:pt x="2206" y="1746"/>
                    </a:lnTo>
                    <a:lnTo>
                      <a:pt x="2196" y="1730"/>
                    </a:lnTo>
                    <a:lnTo>
                      <a:pt x="2190" y="1724"/>
                    </a:lnTo>
                    <a:lnTo>
                      <a:pt x="2184" y="1718"/>
                    </a:lnTo>
                    <a:lnTo>
                      <a:pt x="2168" y="1708"/>
                    </a:lnTo>
                    <a:lnTo>
                      <a:pt x="2164" y="1704"/>
                    </a:lnTo>
                    <a:lnTo>
                      <a:pt x="2162" y="1698"/>
                    </a:lnTo>
                    <a:lnTo>
                      <a:pt x="2164" y="1686"/>
                    </a:lnTo>
                    <a:lnTo>
                      <a:pt x="2170" y="1672"/>
                    </a:lnTo>
                    <a:lnTo>
                      <a:pt x="2168" y="1666"/>
                    </a:lnTo>
                    <a:lnTo>
                      <a:pt x="2164" y="1660"/>
                    </a:lnTo>
                    <a:lnTo>
                      <a:pt x="2160" y="1658"/>
                    </a:lnTo>
                    <a:lnTo>
                      <a:pt x="2152" y="1656"/>
                    </a:lnTo>
                    <a:lnTo>
                      <a:pt x="2146" y="1658"/>
                    </a:lnTo>
                    <a:lnTo>
                      <a:pt x="2140" y="1660"/>
                    </a:lnTo>
                    <a:lnTo>
                      <a:pt x="2134" y="1666"/>
                    </a:lnTo>
                    <a:lnTo>
                      <a:pt x="2130" y="1672"/>
                    </a:lnTo>
                    <a:lnTo>
                      <a:pt x="2126" y="1676"/>
                    </a:lnTo>
                    <a:close/>
                    <a:moveTo>
                      <a:pt x="3046" y="620"/>
                    </a:moveTo>
                    <a:lnTo>
                      <a:pt x="3046" y="620"/>
                    </a:lnTo>
                    <a:lnTo>
                      <a:pt x="3052" y="616"/>
                    </a:lnTo>
                    <a:lnTo>
                      <a:pt x="3054" y="610"/>
                    </a:lnTo>
                    <a:lnTo>
                      <a:pt x="3062" y="478"/>
                    </a:lnTo>
                    <a:lnTo>
                      <a:pt x="3060" y="472"/>
                    </a:lnTo>
                    <a:lnTo>
                      <a:pt x="3056" y="466"/>
                    </a:lnTo>
                    <a:lnTo>
                      <a:pt x="3050" y="464"/>
                    </a:lnTo>
                    <a:lnTo>
                      <a:pt x="3038" y="460"/>
                    </a:lnTo>
                    <a:lnTo>
                      <a:pt x="3034" y="458"/>
                    </a:lnTo>
                    <a:lnTo>
                      <a:pt x="3028" y="454"/>
                    </a:lnTo>
                    <a:lnTo>
                      <a:pt x="3020" y="446"/>
                    </a:lnTo>
                    <a:lnTo>
                      <a:pt x="3006" y="438"/>
                    </a:lnTo>
                    <a:lnTo>
                      <a:pt x="3002" y="434"/>
                    </a:lnTo>
                    <a:lnTo>
                      <a:pt x="2994" y="432"/>
                    </a:lnTo>
                    <a:lnTo>
                      <a:pt x="2986" y="432"/>
                    </a:lnTo>
                    <a:lnTo>
                      <a:pt x="2972" y="432"/>
                    </a:lnTo>
                    <a:lnTo>
                      <a:pt x="2966" y="430"/>
                    </a:lnTo>
                    <a:lnTo>
                      <a:pt x="2958" y="428"/>
                    </a:lnTo>
                    <a:lnTo>
                      <a:pt x="2952" y="424"/>
                    </a:lnTo>
                    <a:lnTo>
                      <a:pt x="2946" y="422"/>
                    </a:lnTo>
                    <a:lnTo>
                      <a:pt x="2938" y="422"/>
                    </a:lnTo>
                    <a:lnTo>
                      <a:pt x="2934" y="422"/>
                    </a:lnTo>
                    <a:lnTo>
                      <a:pt x="2920" y="422"/>
                    </a:lnTo>
                    <a:lnTo>
                      <a:pt x="2918" y="424"/>
                    </a:lnTo>
                    <a:lnTo>
                      <a:pt x="2918" y="430"/>
                    </a:lnTo>
                    <a:lnTo>
                      <a:pt x="2924" y="452"/>
                    </a:lnTo>
                    <a:lnTo>
                      <a:pt x="2922" y="460"/>
                    </a:lnTo>
                    <a:lnTo>
                      <a:pt x="2918" y="464"/>
                    </a:lnTo>
                    <a:lnTo>
                      <a:pt x="2914" y="466"/>
                    </a:lnTo>
                    <a:lnTo>
                      <a:pt x="2906" y="468"/>
                    </a:lnTo>
                    <a:lnTo>
                      <a:pt x="2900" y="466"/>
                    </a:lnTo>
                    <a:lnTo>
                      <a:pt x="2894" y="464"/>
                    </a:lnTo>
                    <a:lnTo>
                      <a:pt x="2888" y="460"/>
                    </a:lnTo>
                    <a:lnTo>
                      <a:pt x="2882" y="454"/>
                    </a:lnTo>
                    <a:lnTo>
                      <a:pt x="2880" y="448"/>
                    </a:lnTo>
                    <a:lnTo>
                      <a:pt x="2876" y="436"/>
                    </a:lnTo>
                    <a:lnTo>
                      <a:pt x="2874" y="432"/>
                    </a:lnTo>
                    <a:lnTo>
                      <a:pt x="2868" y="432"/>
                    </a:lnTo>
                    <a:lnTo>
                      <a:pt x="2856" y="432"/>
                    </a:lnTo>
                    <a:lnTo>
                      <a:pt x="2848" y="432"/>
                    </a:lnTo>
                    <a:lnTo>
                      <a:pt x="2842" y="436"/>
                    </a:lnTo>
                    <a:lnTo>
                      <a:pt x="2836" y="438"/>
                    </a:lnTo>
                    <a:lnTo>
                      <a:pt x="2830" y="438"/>
                    </a:lnTo>
                    <a:lnTo>
                      <a:pt x="2816" y="434"/>
                    </a:lnTo>
                    <a:lnTo>
                      <a:pt x="2800" y="432"/>
                    </a:lnTo>
                    <a:lnTo>
                      <a:pt x="2786" y="432"/>
                    </a:lnTo>
                    <a:lnTo>
                      <a:pt x="2780" y="432"/>
                    </a:lnTo>
                    <a:lnTo>
                      <a:pt x="2774" y="436"/>
                    </a:lnTo>
                    <a:lnTo>
                      <a:pt x="2772" y="438"/>
                    </a:lnTo>
                    <a:lnTo>
                      <a:pt x="2768" y="438"/>
                    </a:lnTo>
                    <a:lnTo>
                      <a:pt x="2764" y="436"/>
                    </a:lnTo>
                    <a:lnTo>
                      <a:pt x="2756" y="426"/>
                    </a:lnTo>
                    <a:lnTo>
                      <a:pt x="2752" y="420"/>
                    </a:lnTo>
                    <a:lnTo>
                      <a:pt x="2750" y="414"/>
                    </a:lnTo>
                    <a:lnTo>
                      <a:pt x="2750" y="400"/>
                    </a:lnTo>
                    <a:lnTo>
                      <a:pt x="2748" y="394"/>
                    </a:lnTo>
                    <a:lnTo>
                      <a:pt x="2742" y="388"/>
                    </a:lnTo>
                    <a:lnTo>
                      <a:pt x="2726" y="376"/>
                    </a:lnTo>
                    <a:lnTo>
                      <a:pt x="2720" y="374"/>
                    </a:lnTo>
                    <a:lnTo>
                      <a:pt x="2712" y="372"/>
                    </a:lnTo>
                    <a:lnTo>
                      <a:pt x="2680" y="372"/>
                    </a:lnTo>
                    <a:lnTo>
                      <a:pt x="2664" y="372"/>
                    </a:lnTo>
                    <a:lnTo>
                      <a:pt x="2630" y="372"/>
                    </a:lnTo>
                    <a:lnTo>
                      <a:pt x="2624" y="370"/>
                    </a:lnTo>
                    <a:lnTo>
                      <a:pt x="2622" y="368"/>
                    </a:lnTo>
                    <a:lnTo>
                      <a:pt x="2620" y="362"/>
                    </a:lnTo>
                    <a:lnTo>
                      <a:pt x="2618" y="358"/>
                    </a:lnTo>
                    <a:lnTo>
                      <a:pt x="2606" y="348"/>
                    </a:lnTo>
                    <a:lnTo>
                      <a:pt x="2590" y="338"/>
                    </a:lnTo>
                    <a:lnTo>
                      <a:pt x="2586" y="332"/>
                    </a:lnTo>
                    <a:lnTo>
                      <a:pt x="2584" y="326"/>
                    </a:lnTo>
                    <a:lnTo>
                      <a:pt x="2584" y="322"/>
                    </a:lnTo>
                    <a:lnTo>
                      <a:pt x="2580" y="316"/>
                    </a:lnTo>
                    <a:lnTo>
                      <a:pt x="2576" y="312"/>
                    </a:lnTo>
                    <a:lnTo>
                      <a:pt x="2474" y="286"/>
                    </a:lnTo>
                    <a:lnTo>
                      <a:pt x="2468" y="286"/>
                    </a:lnTo>
                    <a:lnTo>
                      <a:pt x="2466" y="288"/>
                    </a:lnTo>
                    <a:lnTo>
                      <a:pt x="2466" y="290"/>
                    </a:lnTo>
                    <a:lnTo>
                      <a:pt x="2464" y="294"/>
                    </a:lnTo>
                    <a:lnTo>
                      <a:pt x="2458" y="298"/>
                    </a:lnTo>
                    <a:lnTo>
                      <a:pt x="2442" y="310"/>
                    </a:lnTo>
                    <a:lnTo>
                      <a:pt x="2438" y="314"/>
                    </a:lnTo>
                    <a:lnTo>
                      <a:pt x="2438" y="322"/>
                    </a:lnTo>
                    <a:lnTo>
                      <a:pt x="2444" y="336"/>
                    </a:lnTo>
                    <a:lnTo>
                      <a:pt x="2444" y="338"/>
                    </a:lnTo>
                    <a:lnTo>
                      <a:pt x="2444" y="342"/>
                    </a:lnTo>
                    <a:lnTo>
                      <a:pt x="2442" y="344"/>
                    </a:lnTo>
                    <a:lnTo>
                      <a:pt x="2438" y="346"/>
                    </a:lnTo>
                    <a:lnTo>
                      <a:pt x="2424" y="350"/>
                    </a:lnTo>
                    <a:lnTo>
                      <a:pt x="2408" y="352"/>
                    </a:lnTo>
                    <a:lnTo>
                      <a:pt x="2406" y="352"/>
                    </a:lnTo>
                    <a:lnTo>
                      <a:pt x="2390" y="350"/>
                    </a:lnTo>
                    <a:lnTo>
                      <a:pt x="2376" y="346"/>
                    </a:lnTo>
                    <a:lnTo>
                      <a:pt x="2368" y="346"/>
                    </a:lnTo>
                    <a:lnTo>
                      <a:pt x="2362" y="348"/>
                    </a:lnTo>
                    <a:lnTo>
                      <a:pt x="2358" y="350"/>
                    </a:lnTo>
                    <a:lnTo>
                      <a:pt x="2350" y="350"/>
                    </a:lnTo>
                    <a:lnTo>
                      <a:pt x="2346" y="346"/>
                    </a:lnTo>
                    <a:lnTo>
                      <a:pt x="2332" y="340"/>
                    </a:lnTo>
                    <a:lnTo>
                      <a:pt x="2326" y="336"/>
                    </a:lnTo>
                    <a:lnTo>
                      <a:pt x="2324" y="336"/>
                    </a:lnTo>
                    <a:lnTo>
                      <a:pt x="2322" y="336"/>
                    </a:lnTo>
                    <a:lnTo>
                      <a:pt x="2320" y="338"/>
                    </a:lnTo>
                    <a:lnTo>
                      <a:pt x="2318" y="342"/>
                    </a:lnTo>
                    <a:lnTo>
                      <a:pt x="2318" y="354"/>
                    </a:lnTo>
                    <a:lnTo>
                      <a:pt x="2318" y="362"/>
                    </a:lnTo>
                    <a:lnTo>
                      <a:pt x="2314" y="368"/>
                    </a:lnTo>
                    <a:lnTo>
                      <a:pt x="2304" y="376"/>
                    </a:lnTo>
                    <a:lnTo>
                      <a:pt x="2302" y="378"/>
                    </a:lnTo>
                    <a:lnTo>
                      <a:pt x="2300" y="378"/>
                    </a:lnTo>
                    <a:lnTo>
                      <a:pt x="2298" y="378"/>
                    </a:lnTo>
                    <a:lnTo>
                      <a:pt x="2294" y="376"/>
                    </a:lnTo>
                    <a:lnTo>
                      <a:pt x="2284" y="360"/>
                    </a:lnTo>
                    <a:lnTo>
                      <a:pt x="2276" y="346"/>
                    </a:lnTo>
                    <a:lnTo>
                      <a:pt x="2264" y="330"/>
                    </a:lnTo>
                    <a:lnTo>
                      <a:pt x="2262" y="324"/>
                    </a:lnTo>
                    <a:lnTo>
                      <a:pt x="2264" y="316"/>
                    </a:lnTo>
                    <a:lnTo>
                      <a:pt x="2276" y="300"/>
                    </a:lnTo>
                    <a:lnTo>
                      <a:pt x="2278" y="294"/>
                    </a:lnTo>
                    <a:lnTo>
                      <a:pt x="2280" y="286"/>
                    </a:lnTo>
                    <a:lnTo>
                      <a:pt x="2280" y="282"/>
                    </a:lnTo>
                    <a:lnTo>
                      <a:pt x="2278" y="276"/>
                    </a:lnTo>
                    <a:lnTo>
                      <a:pt x="2274" y="268"/>
                    </a:lnTo>
                    <a:lnTo>
                      <a:pt x="2266" y="260"/>
                    </a:lnTo>
                    <a:lnTo>
                      <a:pt x="2252" y="252"/>
                    </a:lnTo>
                    <a:lnTo>
                      <a:pt x="2248" y="248"/>
                    </a:lnTo>
                    <a:lnTo>
                      <a:pt x="2240" y="246"/>
                    </a:lnTo>
                    <a:lnTo>
                      <a:pt x="2232" y="246"/>
                    </a:lnTo>
                    <a:lnTo>
                      <a:pt x="2230" y="246"/>
                    </a:lnTo>
                    <a:lnTo>
                      <a:pt x="2222" y="244"/>
                    </a:lnTo>
                    <a:lnTo>
                      <a:pt x="2216" y="240"/>
                    </a:lnTo>
                    <a:lnTo>
                      <a:pt x="2204" y="232"/>
                    </a:lnTo>
                    <a:lnTo>
                      <a:pt x="2198" y="230"/>
                    </a:lnTo>
                    <a:lnTo>
                      <a:pt x="2196" y="228"/>
                    </a:lnTo>
                    <a:lnTo>
                      <a:pt x="2192" y="228"/>
                    </a:lnTo>
                    <a:lnTo>
                      <a:pt x="2190" y="230"/>
                    </a:lnTo>
                    <a:lnTo>
                      <a:pt x="2188" y="232"/>
                    </a:lnTo>
                    <a:lnTo>
                      <a:pt x="2186" y="238"/>
                    </a:lnTo>
                    <a:lnTo>
                      <a:pt x="2178" y="252"/>
                    </a:lnTo>
                    <a:lnTo>
                      <a:pt x="2176" y="258"/>
                    </a:lnTo>
                    <a:lnTo>
                      <a:pt x="2170" y="262"/>
                    </a:lnTo>
                    <a:lnTo>
                      <a:pt x="2164" y="264"/>
                    </a:lnTo>
                    <a:lnTo>
                      <a:pt x="2132" y="264"/>
                    </a:lnTo>
                    <a:lnTo>
                      <a:pt x="2124" y="264"/>
                    </a:lnTo>
                    <a:lnTo>
                      <a:pt x="2116" y="262"/>
                    </a:lnTo>
                    <a:lnTo>
                      <a:pt x="2110" y="258"/>
                    </a:lnTo>
                    <a:lnTo>
                      <a:pt x="2104" y="254"/>
                    </a:lnTo>
                    <a:lnTo>
                      <a:pt x="2100" y="248"/>
                    </a:lnTo>
                    <a:lnTo>
                      <a:pt x="2098" y="242"/>
                    </a:lnTo>
                    <a:lnTo>
                      <a:pt x="2092" y="238"/>
                    </a:lnTo>
                    <a:lnTo>
                      <a:pt x="2086" y="236"/>
                    </a:lnTo>
                    <a:lnTo>
                      <a:pt x="2062" y="236"/>
                    </a:lnTo>
                    <a:lnTo>
                      <a:pt x="2054" y="236"/>
                    </a:lnTo>
                    <a:lnTo>
                      <a:pt x="2048" y="240"/>
                    </a:lnTo>
                    <a:lnTo>
                      <a:pt x="2032" y="250"/>
                    </a:lnTo>
                    <a:lnTo>
                      <a:pt x="2030" y="252"/>
                    </a:lnTo>
                    <a:lnTo>
                      <a:pt x="2028" y="252"/>
                    </a:lnTo>
                    <a:lnTo>
                      <a:pt x="2026" y="250"/>
                    </a:lnTo>
                    <a:lnTo>
                      <a:pt x="2026" y="246"/>
                    </a:lnTo>
                    <a:lnTo>
                      <a:pt x="2026" y="244"/>
                    </a:lnTo>
                    <a:lnTo>
                      <a:pt x="2024" y="236"/>
                    </a:lnTo>
                    <a:lnTo>
                      <a:pt x="2020" y="230"/>
                    </a:lnTo>
                    <a:lnTo>
                      <a:pt x="2012" y="222"/>
                    </a:lnTo>
                    <a:lnTo>
                      <a:pt x="2004" y="218"/>
                    </a:lnTo>
                    <a:lnTo>
                      <a:pt x="1998" y="216"/>
                    </a:lnTo>
                    <a:lnTo>
                      <a:pt x="1994" y="216"/>
                    </a:lnTo>
                    <a:lnTo>
                      <a:pt x="1986" y="218"/>
                    </a:lnTo>
                    <a:lnTo>
                      <a:pt x="1980" y="222"/>
                    </a:lnTo>
                    <a:lnTo>
                      <a:pt x="1972" y="230"/>
                    </a:lnTo>
                    <a:lnTo>
                      <a:pt x="1960" y="240"/>
                    </a:lnTo>
                    <a:lnTo>
                      <a:pt x="1944" y="250"/>
                    </a:lnTo>
                    <a:lnTo>
                      <a:pt x="1930" y="260"/>
                    </a:lnTo>
                    <a:lnTo>
                      <a:pt x="1914" y="270"/>
                    </a:lnTo>
                    <a:lnTo>
                      <a:pt x="1910" y="272"/>
                    </a:lnTo>
                    <a:lnTo>
                      <a:pt x="1912" y="268"/>
                    </a:lnTo>
                    <a:lnTo>
                      <a:pt x="1922" y="252"/>
                    </a:lnTo>
                    <a:lnTo>
                      <a:pt x="1928" y="246"/>
                    </a:lnTo>
                    <a:lnTo>
                      <a:pt x="1934" y="242"/>
                    </a:lnTo>
                    <a:lnTo>
                      <a:pt x="1940" y="238"/>
                    </a:lnTo>
                    <a:lnTo>
                      <a:pt x="1946" y="234"/>
                    </a:lnTo>
                    <a:lnTo>
                      <a:pt x="1952" y="228"/>
                    </a:lnTo>
                    <a:lnTo>
                      <a:pt x="1972" y="194"/>
                    </a:lnTo>
                    <a:lnTo>
                      <a:pt x="1982" y="180"/>
                    </a:lnTo>
                    <a:lnTo>
                      <a:pt x="1990" y="172"/>
                    </a:lnTo>
                    <a:lnTo>
                      <a:pt x="2000" y="160"/>
                    </a:lnTo>
                    <a:lnTo>
                      <a:pt x="2010" y="144"/>
                    </a:lnTo>
                    <a:lnTo>
                      <a:pt x="2014" y="138"/>
                    </a:lnTo>
                    <a:lnTo>
                      <a:pt x="2014" y="130"/>
                    </a:lnTo>
                    <a:lnTo>
                      <a:pt x="2008" y="96"/>
                    </a:lnTo>
                    <a:lnTo>
                      <a:pt x="2004" y="90"/>
                    </a:lnTo>
                    <a:lnTo>
                      <a:pt x="2000" y="84"/>
                    </a:lnTo>
                    <a:lnTo>
                      <a:pt x="1972" y="64"/>
                    </a:lnTo>
                    <a:lnTo>
                      <a:pt x="1958" y="56"/>
                    </a:lnTo>
                    <a:lnTo>
                      <a:pt x="1944" y="52"/>
                    </a:lnTo>
                    <a:lnTo>
                      <a:pt x="1940" y="48"/>
                    </a:lnTo>
                    <a:lnTo>
                      <a:pt x="1938" y="44"/>
                    </a:lnTo>
                    <a:lnTo>
                      <a:pt x="1934" y="32"/>
                    </a:lnTo>
                    <a:lnTo>
                      <a:pt x="1922" y="8"/>
                    </a:lnTo>
                    <a:lnTo>
                      <a:pt x="1916" y="2"/>
                    </a:lnTo>
                    <a:lnTo>
                      <a:pt x="1910" y="0"/>
                    </a:lnTo>
                    <a:lnTo>
                      <a:pt x="1886" y="0"/>
                    </a:lnTo>
                    <a:lnTo>
                      <a:pt x="1880" y="2"/>
                    </a:lnTo>
                    <a:lnTo>
                      <a:pt x="1872" y="6"/>
                    </a:lnTo>
                    <a:lnTo>
                      <a:pt x="1844" y="34"/>
                    </a:lnTo>
                    <a:lnTo>
                      <a:pt x="1840" y="40"/>
                    </a:lnTo>
                    <a:lnTo>
                      <a:pt x="1838" y="48"/>
                    </a:lnTo>
                    <a:lnTo>
                      <a:pt x="1832" y="70"/>
                    </a:lnTo>
                    <a:lnTo>
                      <a:pt x="1828" y="78"/>
                    </a:lnTo>
                    <a:lnTo>
                      <a:pt x="1822" y="82"/>
                    </a:lnTo>
                    <a:lnTo>
                      <a:pt x="1788" y="104"/>
                    </a:lnTo>
                    <a:lnTo>
                      <a:pt x="1780" y="106"/>
                    </a:lnTo>
                    <a:lnTo>
                      <a:pt x="1774" y="104"/>
                    </a:lnTo>
                    <a:lnTo>
                      <a:pt x="1758" y="92"/>
                    </a:lnTo>
                    <a:lnTo>
                      <a:pt x="1750" y="90"/>
                    </a:lnTo>
                    <a:lnTo>
                      <a:pt x="1744" y="92"/>
                    </a:lnTo>
                    <a:lnTo>
                      <a:pt x="1710" y="106"/>
                    </a:lnTo>
                    <a:lnTo>
                      <a:pt x="1696" y="112"/>
                    </a:lnTo>
                    <a:lnTo>
                      <a:pt x="1660" y="134"/>
                    </a:lnTo>
                    <a:lnTo>
                      <a:pt x="1648" y="144"/>
                    </a:lnTo>
                    <a:lnTo>
                      <a:pt x="1630" y="162"/>
                    </a:lnTo>
                    <a:lnTo>
                      <a:pt x="1626" y="168"/>
                    </a:lnTo>
                    <a:lnTo>
                      <a:pt x="1622" y="174"/>
                    </a:lnTo>
                    <a:lnTo>
                      <a:pt x="1616" y="218"/>
                    </a:lnTo>
                    <a:lnTo>
                      <a:pt x="1612" y="224"/>
                    </a:lnTo>
                    <a:lnTo>
                      <a:pt x="1606" y="228"/>
                    </a:lnTo>
                    <a:lnTo>
                      <a:pt x="1544" y="244"/>
                    </a:lnTo>
                    <a:lnTo>
                      <a:pt x="1536" y="246"/>
                    </a:lnTo>
                    <a:lnTo>
                      <a:pt x="1532" y="252"/>
                    </a:lnTo>
                    <a:lnTo>
                      <a:pt x="1530" y="258"/>
                    </a:lnTo>
                    <a:lnTo>
                      <a:pt x="1528" y="264"/>
                    </a:lnTo>
                    <a:lnTo>
                      <a:pt x="1526" y="272"/>
                    </a:lnTo>
                    <a:lnTo>
                      <a:pt x="1526" y="306"/>
                    </a:lnTo>
                    <a:lnTo>
                      <a:pt x="1524" y="310"/>
                    </a:lnTo>
                    <a:lnTo>
                      <a:pt x="1522" y="308"/>
                    </a:lnTo>
                    <a:lnTo>
                      <a:pt x="1516" y="304"/>
                    </a:lnTo>
                    <a:lnTo>
                      <a:pt x="1508" y="302"/>
                    </a:lnTo>
                    <a:lnTo>
                      <a:pt x="1494" y="296"/>
                    </a:lnTo>
                    <a:lnTo>
                      <a:pt x="1488" y="296"/>
                    </a:lnTo>
                    <a:lnTo>
                      <a:pt x="1482" y="300"/>
                    </a:lnTo>
                    <a:lnTo>
                      <a:pt x="1472" y="316"/>
                    </a:lnTo>
                    <a:lnTo>
                      <a:pt x="1468" y="320"/>
                    </a:lnTo>
                    <a:lnTo>
                      <a:pt x="1464" y="320"/>
                    </a:lnTo>
                    <a:lnTo>
                      <a:pt x="1462" y="318"/>
                    </a:lnTo>
                    <a:lnTo>
                      <a:pt x="1458" y="314"/>
                    </a:lnTo>
                    <a:lnTo>
                      <a:pt x="1458" y="308"/>
                    </a:lnTo>
                    <a:lnTo>
                      <a:pt x="1456" y="304"/>
                    </a:lnTo>
                    <a:lnTo>
                      <a:pt x="1452" y="298"/>
                    </a:lnTo>
                    <a:lnTo>
                      <a:pt x="1444" y="290"/>
                    </a:lnTo>
                    <a:lnTo>
                      <a:pt x="1438" y="286"/>
                    </a:lnTo>
                    <a:lnTo>
                      <a:pt x="1434" y="284"/>
                    </a:lnTo>
                    <a:lnTo>
                      <a:pt x="1428" y="286"/>
                    </a:lnTo>
                    <a:lnTo>
                      <a:pt x="1426" y="292"/>
                    </a:lnTo>
                    <a:lnTo>
                      <a:pt x="1420" y="306"/>
                    </a:lnTo>
                    <a:lnTo>
                      <a:pt x="1418" y="322"/>
                    </a:lnTo>
                    <a:lnTo>
                      <a:pt x="1418" y="336"/>
                    </a:lnTo>
                    <a:lnTo>
                      <a:pt x="1418" y="352"/>
                    </a:lnTo>
                    <a:lnTo>
                      <a:pt x="1418" y="374"/>
                    </a:lnTo>
                    <a:lnTo>
                      <a:pt x="1416" y="382"/>
                    </a:lnTo>
                    <a:lnTo>
                      <a:pt x="1414" y="388"/>
                    </a:lnTo>
                    <a:lnTo>
                      <a:pt x="1412" y="388"/>
                    </a:lnTo>
                    <a:lnTo>
                      <a:pt x="1408" y="388"/>
                    </a:lnTo>
                    <a:lnTo>
                      <a:pt x="1404" y="384"/>
                    </a:lnTo>
                    <a:lnTo>
                      <a:pt x="1402" y="380"/>
                    </a:lnTo>
                    <a:lnTo>
                      <a:pt x="1400" y="372"/>
                    </a:lnTo>
                    <a:lnTo>
                      <a:pt x="1400" y="364"/>
                    </a:lnTo>
                    <a:lnTo>
                      <a:pt x="1406" y="340"/>
                    </a:lnTo>
                    <a:lnTo>
                      <a:pt x="1408" y="334"/>
                    </a:lnTo>
                    <a:lnTo>
                      <a:pt x="1406" y="326"/>
                    </a:lnTo>
                    <a:lnTo>
                      <a:pt x="1402" y="312"/>
                    </a:lnTo>
                    <a:lnTo>
                      <a:pt x="1398" y="296"/>
                    </a:lnTo>
                    <a:lnTo>
                      <a:pt x="1398" y="292"/>
                    </a:lnTo>
                    <a:lnTo>
                      <a:pt x="1396" y="286"/>
                    </a:lnTo>
                    <a:lnTo>
                      <a:pt x="1392" y="282"/>
                    </a:lnTo>
                    <a:lnTo>
                      <a:pt x="1376" y="278"/>
                    </a:lnTo>
                    <a:lnTo>
                      <a:pt x="1362" y="274"/>
                    </a:lnTo>
                    <a:lnTo>
                      <a:pt x="1348" y="274"/>
                    </a:lnTo>
                    <a:lnTo>
                      <a:pt x="1342" y="276"/>
                    </a:lnTo>
                    <a:lnTo>
                      <a:pt x="1338" y="282"/>
                    </a:lnTo>
                    <a:lnTo>
                      <a:pt x="1322" y="336"/>
                    </a:lnTo>
                    <a:lnTo>
                      <a:pt x="1320" y="342"/>
                    </a:lnTo>
                    <a:lnTo>
                      <a:pt x="1316" y="348"/>
                    </a:lnTo>
                    <a:lnTo>
                      <a:pt x="1308" y="360"/>
                    </a:lnTo>
                    <a:lnTo>
                      <a:pt x="1304" y="366"/>
                    </a:lnTo>
                    <a:lnTo>
                      <a:pt x="1304" y="372"/>
                    </a:lnTo>
                    <a:lnTo>
                      <a:pt x="1304" y="380"/>
                    </a:lnTo>
                    <a:lnTo>
                      <a:pt x="1308" y="384"/>
                    </a:lnTo>
                    <a:lnTo>
                      <a:pt x="1310" y="392"/>
                    </a:lnTo>
                    <a:lnTo>
                      <a:pt x="1310" y="400"/>
                    </a:lnTo>
                    <a:lnTo>
                      <a:pt x="1310" y="414"/>
                    </a:lnTo>
                    <a:lnTo>
                      <a:pt x="1310" y="426"/>
                    </a:lnTo>
                    <a:lnTo>
                      <a:pt x="1312" y="432"/>
                    </a:lnTo>
                    <a:lnTo>
                      <a:pt x="1316" y="436"/>
                    </a:lnTo>
                    <a:lnTo>
                      <a:pt x="1334" y="454"/>
                    </a:lnTo>
                    <a:lnTo>
                      <a:pt x="1338" y="460"/>
                    </a:lnTo>
                    <a:lnTo>
                      <a:pt x="1336" y="468"/>
                    </a:lnTo>
                    <a:lnTo>
                      <a:pt x="1324" y="484"/>
                    </a:lnTo>
                    <a:lnTo>
                      <a:pt x="1322" y="486"/>
                    </a:lnTo>
                    <a:lnTo>
                      <a:pt x="1320" y="486"/>
                    </a:lnTo>
                    <a:lnTo>
                      <a:pt x="1318" y="486"/>
                    </a:lnTo>
                    <a:lnTo>
                      <a:pt x="1314" y="484"/>
                    </a:lnTo>
                    <a:lnTo>
                      <a:pt x="1296" y="466"/>
                    </a:lnTo>
                    <a:lnTo>
                      <a:pt x="1284" y="456"/>
                    </a:lnTo>
                    <a:lnTo>
                      <a:pt x="1258" y="436"/>
                    </a:lnTo>
                    <a:lnTo>
                      <a:pt x="1252" y="432"/>
                    </a:lnTo>
                    <a:lnTo>
                      <a:pt x="1244" y="432"/>
                    </a:lnTo>
                    <a:lnTo>
                      <a:pt x="1230" y="432"/>
                    </a:lnTo>
                    <a:lnTo>
                      <a:pt x="1214" y="432"/>
                    </a:lnTo>
                    <a:lnTo>
                      <a:pt x="1212" y="432"/>
                    </a:lnTo>
                    <a:lnTo>
                      <a:pt x="1208" y="432"/>
                    </a:lnTo>
                    <a:lnTo>
                      <a:pt x="1206" y="434"/>
                    </a:lnTo>
                    <a:lnTo>
                      <a:pt x="1204" y="436"/>
                    </a:lnTo>
                    <a:lnTo>
                      <a:pt x="1204" y="440"/>
                    </a:lnTo>
                    <a:lnTo>
                      <a:pt x="1204" y="452"/>
                    </a:lnTo>
                    <a:lnTo>
                      <a:pt x="1202" y="460"/>
                    </a:lnTo>
                    <a:lnTo>
                      <a:pt x="1198" y="466"/>
                    </a:lnTo>
                    <a:lnTo>
                      <a:pt x="1192" y="468"/>
                    </a:lnTo>
                    <a:lnTo>
                      <a:pt x="1186" y="466"/>
                    </a:lnTo>
                    <a:lnTo>
                      <a:pt x="1180" y="464"/>
                    </a:lnTo>
                    <a:lnTo>
                      <a:pt x="1174" y="462"/>
                    </a:lnTo>
                    <a:lnTo>
                      <a:pt x="1166" y="464"/>
                    </a:lnTo>
                    <a:lnTo>
                      <a:pt x="1162" y="466"/>
                    </a:lnTo>
                    <a:lnTo>
                      <a:pt x="1146" y="474"/>
                    </a:lnTo>
                    <a:lnTo>
                      <a:pt x="1142" y="476"/>
                    </a:lnTo>
                    <a:lnTo>
                      <a:pt x="1134" y="478"/>
                    </a:lnTo>
                    <a:lnTo>
                      <a:pt x="1126" y="480"/>
                    </a:lnTo>
                    <a:lnTo>
                      <a:pt x="1124" y="480"/>
                    </a:lnTo>
                    <a:lnTo>
                      <a:pt x="1116" y="478"/>
                    </a:lnTo>
                    <a:lnTo>
                      <a:pt x="1110" y="476"/>
                    </a:lnTo>
                    <a:lnTo>
                      <a:pt x="1104" y="472"/>
                    </a:lnTo>
                    <a:lnTo>
                      <a:pt x="1098" y="474"/>
                    </a:lnTo>
                    <a:lnTo>
                      <a:pt x="1092" y="476"/>
                    </a:lnTo>
                    <a:lnTo>
                      <a:pt x="1078" y="484"/>
                    </a:lnTo>
                    <a:lnTo>
                      <a:pt x="1062" y="496"/>
                    </a:lnTo>
                    <a:lnTo>
                      <a:pt x="1050" y="504"/>
                    </a:lnTo>
                    <a:lnTo>
                      <a:pt x="1024" y="516"/>
                    </a:lnTo>
                    <a:lnTo>
                      <a:pt x="1012" y="520"/>
                    </a:lnTo>
                    <a:lnTo>
                      <a:pt x="1008" y="522"/>
                    </a:lnTo>
                    <a:lnTo>
                      <a:pt x="1004" y="526"/>
                    </a:lnTo>
                    <a:lnTo>
                      <a:pt x="1000" y="540"/>
                    </a:lnTo>
                    <a:lnTo>
                      <a:pt x="996" y="546"/>
                    </a:lnTo>
                    <a:lnTo>
                      <a:pt x="992" y="548"/>
                    </a:lnTo>
                    <a:lnTo>
                      <a:pt x="988" y="546"/>
                    </a:lnTo>
                    <a:lnTo>
                      <a:pt x="982" y="542"/>
                    </a:lnTo>
                    <a:lnTo>
                      <a:pt x="974" y="534"/>
                    </a:lnTo>
                    <a:lnTo>
                      <a:pt x="972" y="530"/>
                    </a:lnTo>
                    <a:lnTo>
                      <a:pt x="972" y="526"/>
                    </a:lnTo>
                    <a:lnTo>
                      <a:pt x="974" y="524"/>
                    </a:lnTo>
                    <a:lnTo>
                      <a:pt x="982" y="514"/>
                    </a:lnTo>
                    <a:lnTo>
                      <a:pt x="986" y="508"/>
                    </a:lnTo>
                    <a:lnTo>
                      <a:pt x="988" y="502"/>
                    </a:lnTo>
                    <a:lnTo>
                      <a:pt x="988" y="498"/>
                    </a:lnTo>
                    <a:lnTo>
                      <a:pt x="986" y="492"/>
                    </a:lnTo>
                    <a:lnTo>
                      <a:pt x="980" y="486"/>
                    </a:lnTo>
                    <a:lnTo>
                      <a:pt x="976" y="484"/>
                    </a:lnTo>
                    <a:lnTo>
                      <a:pt x="964" y="480"/>
                    </a:lnTo>
                    <a:lnTo>
                      <a:pt x="950" y="480"/>
                    </a:lnTo>
                    <a:lnTo>
                      <a:pt x="946" y="480"/>
                    </a:lnTo>
                    <a:lnTo>
                      <a:pt x="944" y="480"/>
                    </a:lnTo>
                    <a:lnTo>
                      <a:pt x="942" y="482"/>
                    </a:lnTo>
                    <a:lnTo>
                      <a:pt x="942" y="484"/>
                    </a:lnTo>
                    <a:lnTo>
                      <a:pt x="942" y="488"/>
                    </a:lnTo>
                    <a:lnTo>
                      <a:pt x="944" y="492"/>
                    </a:lnTo>
                    <a:lnTo>
                      <a:pt x="948" y="500"/>
                    </a:lnTo>
                    <a:lnTo>
                      <a:pt x="948" y="508"/>
                    </a:lnTo>
                    <a:lnTo>
                      <a:pt x="948" y="520"/>
                    </a:lnTo>
                    <a:lnTo>
                      <a:pt x="950" y="528"/>
                    </a:lnTo>
                    <a:lnTo>
                      <a:pt x="952" y="536"/>
                    </a:lnTo>
                    <a:lnTo>
                      <a:pt x="954" y="542"/>
                    </a:lnTo>
                    <a:lnTo>
                      <a:pt x="956" y="548"/>
                    </a:lnTo>
                    <a:lnTo>
                      <a:pt x="956" y="556"/>
                    </a:lnTo>
                    <a:lnTo>
                      <a:pt x="952" y="570"/>
                    </a:lnTo>
                    <a:lnTo>
                      <a:pt x="948" y="574"/>
                    </a:lnTo>
                    <a:lnTo>
                      <a:pt x="946" y="574"/>
                    </a:lnTo>
                    <a:lnTo>
                      <a:pt x="944" y="572"/>
                    </a:lnTo>
                    <a:lnTo>
                      <a:pt x="938" y="570"/>
                    </a:lnTo>
                    <a:lnTo>
                      <a:pt x="930" y="568"/>
                    </a:lnTo>
                    <a:lnTo>
                      <a:pt x="928" y="568"/>
                    </a:lnTo>
                    <a:lnTo>
                      <a:pt x="920" y="570"/>
                    </a:lnTo>
                    <a:lnTo>
                      <a:pt x="914" y="572"/>
                    </a:lnTo>
                    <a:lnTo>
                      <a:pt x="902" y="582"/>
                    </a:lnTo>
                    <a:lnTo>
                      <a:pt x="896" y="584"/>
                    </a:lnTo>
                    <a:lnTo>
                      <a:pt x="884" y="592"/>
                    </a:lnTo>
                    <a:lnTo>
                      <a:pt x="882" y="598"/>
                    </a:lnTo>
                    <a:lnTo>
                      <a:pt x="884" y="604"/>
                    </a:lnTo>
                    <a:lnTo>
                      <a:pt x="896" y="630"/>
                    </a:lnTo>
                    <a:lnTo>
                      <a:pt x="898" y="634"/>
                    </a:lnTo>
                    <a:lnTo>
                      <a:pt x="894" y="632"/>
                    </a:lnTo>
                    <a:lnTo>
                      <a:pt x="888" y="628"/>
                    </a:lnTo>
                    <a:lnTo>
                      <a:pt x="882" y="626"/>
                    </a:lnTo>
                    <a:lnTo>
                      <a:pt x="868" y="626"/>
                    </a:lnTo>
                    <a:lnTo>
                      <a:pt x="860" y="626"/>
                    </a:lnTo>
                    <a:lnTo>
                      <a:pt x="854" y="624"/>
                    </a:lnTo>
                    <a:lnTo>
                      <a:pt x="848" y="620"/>
                    </a:lnTo>
                    <a:lnTo>
                      <a:pt x="842" y="620"/>
                    </a:lnTo>
                    <a:lnTo>
                      <a:pt x="840" y="622"/>
                    </a:lnTo>
                    <a:lnTo>
                      <a:pt x="842" y="630"/>
                    </a:lnTo>
                    <a:lnTo>
                      <a:pt x="842" y="632"/>
                    </a:lnTo>
                    <a:lnTo>
                      <a:pt x="836" y="630"/>
                    </a:lnTo>
                    <a:lnTo>
                      <a:pt x="818" y="624"/>
                    </a:lnTo>
                    <a:lnTo>
                      <a:pt x="812" y="622"/>
                    </a:lnTo>
                    <a:lnTo>
                      <a:pt x="808" y="616"/>
                    </a:lnTo>
                    <a:lnTo>
                      <a:pt x="804" y="604"/>
                    </a:lnTo>
                    <a:lnTo>
                      <a:pt x="804" y="598"/>
                    </a:lnTo>
                    <a:lnTo>
                      <a:pt x="806" y="592"/>
                    </a:lnTo>
                    <a:lnTo>
                      <a:pt x="810" y="588"/>
                    </a:lnTo>
                    <a:lnTo>
                      <a:pt x="812" y="582"/>
                    </a:lnTo>
                    <a:lnTo>
                      <a:pt x="810" y="578"/>
                    </a:lnTo>
                    <a:lnTo>
                      <a:pt x="804" y="574"/>
                    </a:lnTo>
                    <a:lnTo>
                      <a:pt x="800" y="572"/>
                    </a:lnTo>
                    <a:lnTo>
                      <a:pt x="786" y="562"/>
                    </a:lnTo>
                    <a:lnTo>
                      <a:pt x="778" y="554"/>
                    </a:lnTo>
                    <a:lnTo>
                      <a:pt x="768" y="544"/>
                    </a:lnTo>
                    <a:lnTo>
                      <a:pt x="766" y="540"/>
                    </a:lnTo>
                    <a:lnTo>
                      <a:pt x="768" y="538"/>
                    </a:lnTo>
                    <a:lnTo>
                      <a:pt x="772" y="540"/>
                    </a:lnTo>
                    <a:lnTo>
                      <a:pt x="778" y="544"/>
                    </a:lnTo>
                    <a:lnTo>
                      <a:pt x="784" y="546"/>
                    </a:lnTo>
                    <a:lnTo>
                      <a:pt x="790" y="548"/>
                    </a:lnTo>
                    <a:lnTo>
                      <a:pt x="794" y="548"/>
                    </a:lnTo>
                    <a:lnTo>
                      <a:pt x="800" y="550"/>
                    </a:lnTo>
                    <a:lnTo>
                      <a:pt x="806" y="556"/>
                    </a:lnTo>
                    <a:lnTo>
                      <a:pt x="808" y="560"/>
                    </a:lnTo>
                    <a:lnTo>
                      <a:pt x="812" y="566"/>
                    </a:lnTo>
                    <a:lnTo>
                      <a:pt x="820" y="570"/>
                    </a:lnTo>
                    <a:lnTo>
                      <a:pt x="842" y="576"/>
                    </a:lnTo>
                    <a:lnTo>
                      <a:pt x="850" y="576"/>
                    </a:lnTo>
                    <a:lnTo>
                      <a:pt x="858" y="576"/>
                    </a:lnTo>
                    <a:lnTo>
                      <a:pt x="872" y="570"/>
                    </a:lnTo>
                    <a:lnTo>
                      <a:pt x="888" y="564"/>
                    </a:lnTo>
                    <a:lnTo>
                      <a:pt x="892" y="562"/>
                    </a:lnTo>
                    <a:lnTo>
                      <a:pt x="898" y="558"/>
                    </a:lnTo>
                    <a:lnTo>
                      <a:pt x="902" y="550"/>
                    </a:lnTo>
                    <a:lnTo>
                      <a:pt x="906" y="536"/>
                    </a:lnTo>
                    <a:lnTo>
                      <a:pt x="906" y="530"/>
                    </a:lnTo>
                    <a:lnTo>
                      <a:pt x="904" y="524"/>
                    </a:lnTo>
                    <a:lnTo>
                      <a:pt x="876" y="496"/>
                    </a:lnTo>
                    <a:lnTo>
                      <a:pt x="864" y="486"/>
                    </a:lnTo>
                    <a:lnTo>
                      <a:pt x="848" y="474"/>
                    </a:lnTo>
                    <a:lnTo>
                      <a:pt x="836" y="464"/>
                    </a:lnTo>
                    <a:lnTo>
                      <a:pt x="826" y="456"/>
                    </a:lnTo>
                    <a:lnTo>
                      <a:pt x="820" y="452"/>
                    </a:lnTo>
                    <a:lnTo>
                      <a:pt x="814" y="448"/>
                    </a:lnTo>
                    <a:lnTo>
                      <a:pt x="800" y="444"/>
                    </a:lnTo>
                    <a:lnTo>
                      <a:pt x="788" y="440"/>
                    </a:lnTo>
                    <a:lnTo>
                      <a:pt x="784" y="438"/>
                    </a:lnTo>
                    <a:lnTo>
                      <a:pt x="782" y="432"/>
                    </a:lnTo>
                    <a:lnTo>
                      <a:pt x="782" y="430"/>
                    </a:lnTo>
                    <a:lnTo>
                      <a:pt x="782" y="426"/>
                    </a:lnTo>
                    <a:lnTo>
                      <a:pt x="780" y="424"/>
                    </a:lnTo>
                    <a:lnTo>
                      <a:pt x="778" y="422"/>
                    </a:lnTo>
                    <a:lnTo>
                      <a:pt x="774" y="422"/>
                    </a:lnTo>
                    <a:lnTo>
                      <a:pt x="770" y="422"/>
                    </a:lnTo>
                    <a:lnTo>
                      <a:pt x="754" y="422"/>
                    </a:lnTo>
                    <a:lnTo>
                      <a:pt x="752" y="422"/>
                    </a:lnTo>
                    <a:lnTo>
                      <a:pt x="742" y="422"/>
                    </a:lnTo>
                    <a:lnTo>
                      <a:pt x="738" y="416"/>
                    </a:lnTo>
                    <a:lnTo>
                      <a:pt x="734" y="412"/>
                    </a:lnTo>
                    <a:lnTo>
                      <a:pt x="734" y="406"/>
                    </a:lnTo>
                    <a:lnTo>
                      <a:pt x="736" y="394"/>
                    </a:lnTo>
                    <a:lnTo>
                      <a:pt x="740" y="390"/>
                    </a:lnTo>
                    <a:lnTo>
                      <a:pt x="740" y="384"/>
                    </a:lnTo>
                    <a:lnTo>
                      <a:pt x="738" y="378"/>
                    </a:lnTo>
                    <a:lnTo>
                      <a:pt x="728" y="368"/>
                    </a:lnTo>
                    <a:lnTo>
                      <a:pt x="720" y="358"/>
                    </a:lnTo>
                    <a:lnTo>
                      <a:pt x="716" y="358"/>
                    </a:lnTo>
                    <a:lnTo>
                      <a:pt x="714" y="356"/>
                    </a:lnTo>
                    <a:lnTo>
                      <a:pt x="710" y="358"/>
                    </a:lnTo>
                    <a:lnTo>
                      <a:pt x="708" y="358"/>
                    </a:lnTo>
                    <a:lnTo>
                      <a:pt x="700" y="368"/>
                    </a:lnTo>
                    <a:lnTo>
                      <a:pt x="694" y="370"/>
                    </a:lnTo>
                    <a:lnTo>
                      <a:pt x="686" y="370"/>
                    </a:lnTo>
                    <a:lnTo>
                      <a:pt x="682" y="366"/>
                    </a:lnTo>
                    <a:lnTo>
                      <a:pt x="670" y="362"/>
                    </a:lnTo>
                    <a:lnTo>
                      <a:pt x="656" y="362"/>
                    </a:lnTo>
                    <a:lnTo>
                      <a:pt x="654" y="362"/>
                    </a:lnTo>
                    <a:lnTo>
                      <a:pt x="646" y="364"/>
                    </a:lnTo>
                    <a:lnTo>
                      <a:pt x="640" y="368"/>
                    </a:lnTo>
                    <a:lnTo>
                      <a:pt x="632" y="376"/>
                    </a:lnTo>
                    <a:lnTo>
                      <a:pt x="626" y="380"/>
                    </a:lnTo>
                    <a:lnTo>
                      <a:pt x="620" y="382"/>
                    </a:lnTo>
                    <a:lnTo>
                      <a:pt x="610" y="382"/>
                    </a:lnTo>
                    <a:lnTo>
                      <a:pt x="606" y="384"/>
                    </a:lnTo>
                    <a:lnTo>
                      <a:pt x="600" y="388"/>
                    </a:lnTo>
                    <a:lnTo>
                      <a:pt x="596" y="390"/>
                    </a:lnTo>
                    <a:lnTo>
                      <a:pt x="592" y="392"/>
                    </a:lnTo>
                    <a:lnTo>
                      <a:pt x="586" y="394"/>
                    </a:lnTo>
                    <a:lnTo>
                      <a:pt x="584" y="400"/>
                    </a:lnTo>
                    <a:lnTo>
                      <a:pt x="578" y="414"/>
                    </a:lnTo>
                    <a:lnTo>
                      <a:pt x="574" y="420"/>
                    </a:lnTo>
                    <a:lnTo>
                      <a:pt x="568" y="422"/>
                    </a:lnTo>
                    <a:lnTo>
                      <a:pt x="556" y="422"/>
                    </a:lnTo>
                    <a:lnTo>
                      <a:pt x="548" y="424"/>
                    </a:lnTo>
                    <a:lnTo>
                      <a:pt x="544" y="430"/>
                    </a:lnTo>
                    <a:lnTo>
                      <a:pt x="540" y="444"/>
                    </a:lnTo>
                    <a:lnTo>
                      <a:pt x="538" y="456"/>
                    </a:lnTo>
                    <a:lnTo>
                      <a:pt x="534" y="460"/>
                    </a:lnTo>
                    <a:lnTo>
                      <a:pt x="530" y="460"/>
                    </a:lnTo>
                    <a:lnTo>
                      <a:pt x="526" y="460"/>
                    </a:lnTo>
                    <a:lnTo>
                      <a:pt x="518" y="462"/>
                    </a:lnTo>
                    <a:lnTo>
                      <a:pt x="514" y="468"/>
                    </a:lnTo>
                    <a:lnTo>
                      <a:pt x="502" y="484"/>
                    </a:lnTo>
                    <a:lnTo>
                      <a:pt x="500" y="490"/>
                    </a:lnTo>
                    <a:lnTo>
                      <a:pt x="498" y="498"/>
                    </a:lnTo>
                    <a:lnTo>
                      <a:pt x="498" y="502"/>
                    </a:lnTo>
                    <a:lnTo>
                      <a:pt x="496" y="510"/>
                    </a:lnTo>
                    <a:lnTo>
                      <a:pt x="494" y="516"/>
                    </a:lnTo>
                    <a:lnTo>
                      <a:pt x="482" y="532"/>
                    </a:lnTo>
                    <a:lnTo>
                      <a:pt x="474" y="546"/>
                    </a:lnTo>
                    <a:lnTo>
                      <a:pt x="472" y="552"/>
                    </a:lnTo>
                    <a:lnTo>
                      <a:pt x="466" y="566"/>
                    </a:lnTo>
                    <a:lnTo>
                      <a:pt x="462" y="570"/>
                    </a:lnTo>
                    <a:lnTo>
                      <a:pt x="456" y="586"/>
                    </a:lnTo>
                    <a:lnTo>
                      <a:pt x="452" y="590"/>
                    </a:lnTo>
                    <a:lnTo>
                      <a:pt x="444" y="604"/>
                    </a:lnTo>
                    <a:lnTo>
                      <a:pt x="424" y="640"/>
                    </a:lnTo>
                    <a:lnTo>
                      <a:pt x="414" y="652"/>
                    </a:lnTo>
                    <a:lnTo>
                      <a:pt x="406" y="660"/>
                    </a:lnTo>
                    <a:lnTo>
                      <a:pt x="392" y="670"/>
                    </a:lnTo>
                    <a:lnTo>
                      <a:pt x="388" y="672"/>
                    </a:lnTo>
                    <a:lnTo>
                      <a:pt x="382" y="676"/>
                    </a:lnTo>
                    <a:lnTo>
                      <a:pt x="376" y="682"/>
                    </a:lnTo>
                    <a:lnTo>
                      <a:pt x="374" y="688"/>
                    </a:lnTo>
                    <a:lnTo>
                      <a:pt x="366" y="700"/>
                    </a:lnTo>
                    <a:lnTo>
                      <a:pt x="356" y="710"/>
                    </a:lnTo>
                    <a:lnTo>
                      <a:pt x="352" y="714"/>
                    </a:lnTo>
                    <a:lnTo>
                      <a:pt x="350" y="720"/>
                    </a:lnTo>
                    <a:lnTo>
                      <a:pt x="346" y="732"/>
                    </a:lnTo>
                    <a:lnTo>
                      <a:pt x="344" y="736"/>
                    </a:lnTo>
                    <a:lnTo>
                      <a:pt x="342" y="744"/>
                    </a:lnTo>
                    <a:lnTo>
                      <a:pt x="340" y="752"/>
                    </a:lnTo>
                    <a:lnTo>
                      <a:pt x="340" y="756"/>
                    </a:lnTo>
                    <a:lnTo>
                      <a:pt x="342" y="764"/>
                    </a:lnTo>
                    <a:lnTo>
                      <a:pt x="344" y="770"/>
                    </a:lnTo>
                    <a:lnTo>
                      <a:pt x="346" y="776"/>
                    </a:lnTo>
                    <a:lnTo>
                      <a:pt x="348" y="784"/>
                    </a:lnTo>
                    <a:lnTo>
                      <a:pt x="350" y="792"/>
                    </a:lnTo>
                    <a:lnTo>
                      <a:pt x="350" y="794"/>
                    </a:lnTo>
                    <a:lnTo>
                      <a:pt x="350" y="810"/>
                    </a:lnTo>
                    <a:lnTo>
                      <a:pt x="350" y="814"/>
                    </a:lnTo>
                    <a:lnTo>
                      <a:pt x="352" y="820"/>
                    </a:lnTo>
                    <a:lnTo>
                      <a:pt x="356" y="826"/>
                    </a:lnTo>
                    <a:lnTo>
                      <a:pt x="364" y="828"/>
                    </a:lnTo>
                    <a:lnTo>
                      <a:pt x="370" y="830"/>
                    </a:lnTo>
                    <a:lnTo>
                      <a:pt x="378" y="832"/>
                    </a:lnTo>
                    <a:lnTo>
                      <a:pt x="382" y="832"/>
                    </a:lnTo>
                    <a:lnTo>
                      <a:pt x="390" y="830"/>
                    </a:lnTo>
                    <a:lnTo>
                      <a:pt x="396" y="828"/>
                    </a:lnTo>
                    <a:lnTo>
                      <a:pt x="412" y="816"/>
                    </a:lnTo>
                    <a:lnTo>
                      <a:pt x="424" y="808"/>
                    </a:lnTo>
                    <a:lnTo>
                      <a:pt x="430" y="804"/>
                    </a:lnTo>
                    <a:lnTo>
                      <a:pt x="434" y="802"/>
                    </a:lnTo>
                    <a:lnTo>
                      <a:pt x="438" y="800"/>
                    </a:lnTo>
                    <a:lnTo>
                      <a:pt x="442" y="796"/>
                    </a:lnTo>
                    <a:lnTo>
                      <a:pt x="446" y="790"/>
                    </a:lnTo>
                    <a:lnTo>
                      <a:pt x="454" y="778"/>
                    </a:lnTo>
                    <a:lnTo>
                      <a:pt x="458" y="774"/>
                    </a:lnTo>
                    <a:lnTo>
                      <a:pt x="454" y="778"/>
                    </a:lnTo>
                    <a:lnTo>
                      <a:pt x="446" y="790"/>
                    </a:lnTo>
                    <a:lnTo>
                      <a:pt x="442" y="796"/>
                    </a:lnTo>
                    <a:lnTo>
                      <a:pt x="440" y="808"/>
                    </a:lnTo>
                    <a:lnTo>
                      <a:pt x="442" y="820"/>
                    </a:lnTo>
                    <a:lnTo>
                      <a:pt x="446" y="826"/>
                    </a:lnTo>
                    <a:lnTo>
                      <a:pt x="448" y="832"/>
                    </a:lnTo>
                    <a:lnTo>
                      <a:pt x="448" y="840"/>
                    </a:lnTo>
                    <a:lnTo>
                      <a:pt x="448" y="844"/>
                    </a:lnTo>
                    <a:lnTo>
                      <a:pt x="452" y="860"/>
                    </a:lnTo>
                    <a:lnTo>
                      <a:pt x="456" y="874"/>
                    </a:lnTo>
                    <a:lnTo>
                      <a:pt x="458" y="886"/>
                    </a:lnTo>
                    <a:lnTo>
                      <a:pt x="460" y="892"/>
                    </a:lnTo>
                    <a:lnTo>
                      <a:pt x="464" y="896"/>
                    </a:lnTo>
                    <a:lnTo>
                      <a:pt x="466" y="902"/>
                    </a:lnTo>
                    <a:lnTo>
                      <a:pt x="468" y="906"/>
                    </a:lnTo>
                    <a:lnTo>
                      <a:pt x="470" y="910"/>
                    </a:lnTo>
                    <a:lnTo>
                      <a:pt x="476" y="910"/>
                    </a:lnTo>
                    <a:lnTo>
                      <a:pt x="480" y="910"/>
                    </a:lnTo>
                    <a:lnTo>
                      <a:pt x="486" y="910"/>
                    </a:lnTo>
                    <a:lnTo>
                      <a:pt x="488" y="906"/>
                    </a:lnTo>
                    <a:lnTo>
                      <a:pt x="490" y="902"/>
                    </a:lnTo>
                    <a:lnTo>
                      <a:pt x="492" y="896"/>
                    </a:lnTo>
                    <a:lnTo>
                      <a:pt x="498" y="892"/>
                    </a:lnTo>
                    <a:lnTo>
                      <a:pt x="506" y="892"/>
                    </a:lnTo>
                    <a:lnTo>
                      <a:pt x="510" y="892"/>
                    </a:lnTo>
                    <a:lnTo>
                      <a:pt x="516" y="890"/>
                    </a:lnTo>
                    <a:lnTo>
                      <a:pt x="520" y="884"/>
                    </a:lnTo>
                    <a:lnTo>
                      <a:pt x="524" y="878"/>
                    </a:lnTo>
                    <a:lnTo>
                      <a:pt x="526" y="872"/>
                    </a:lnTo>
                    <a:lnTo>
                      <a:pt x="528" y="864"/>
                    </a:lnTo>
                    <a:lnTo>
                      <a:pt x="528" y="840"/>
                    </a:lnTo>
                    <a:lnTo>
                      <a:pt x="528" y="824"/>
                    </a:lnTo>
                    <a:lnTo>
                      <a:pt x="528" y="822"/>
                    </a:lnTo>
                    <a:lnTo>
                      <a:pt x="528" y="816"/>
                    </a:lnTo>
                    <a:lnTo>
                      <a:pt x="532" y="814"/>
                    </a:lnTo>
                    <a:lnTo>
                      <a:pt x="544" y="810"/>
                    </a:lnTo>
                    <a:lnTo>
                      <a:pt x="550" y="806"/>
                    </a:lnTo>
                    <a:lnTo>
                      <a:pt x="554" y="802"/>
                    </a:lnTo>
                    <a:lnTo>
                      <a:pt x="556" y="796"/>
                    </a:lnTo>
                    <a:lnTo>
                      <a:pt x="556" y="792"/>
                    </a:lnTo>
                    <a:lnTo>
                      <a:pt x="556" y="784"/>
                    </a:lnTo>
                    <a:lnTo>
                      <a:pt x="554" y="776"/>
                    </a:lnTo>
                    <a:lnTo>
                      <a:pt x="550" y="772"/>
                    </a:lnTo>
                    <a:lnTo>
                      <a:pt x="542" y="760"/>
                    </a:lnTo>
                    <a:lnTo>
                      <a:pt x="538" y="754"/>
                    </a:lnTo>
                    <a:lnTo>
                      <a:pt x="536" y="746"/>
                    </a:lnTo>
                    <a:lnTo>
                      <a:pt x="536" y="732"/>
                    </a:lnTo>
                    <a:lnTo>
                      <a:pt x="536" y="716"/>
                    </a:lnTo>
                    <a:lnTo>
                      <a:pt x="536" y="704"/>
                    </a:lnTo>
                    <a:lnTo>
                      <a:pt x="538" y="696"/>
                    </a:lnTo>
                    <a:lnTo>
                      <a:pt x="542" y="690"/>
                    </a:lnTo>
                    <a:lnTo>
                      <a:pt x="550" y="682"/>
                    </a:lnTo>
                    <a:lnTo>
                      <a:pt x="562" y="672"/>
                    </a:lnTo>
                    <a:lnTo>
                      <a:pt x="572" y="662"/>
                    </a:lnTo>
                    <a:lnTo>
                      <a:pt x="590" y="652"/>
                    </a:lnTo>
                    <a:lnTo>
                      <a:pt x="594" y="646"/>
                    </a:lnTo>
                    <a:lnTo>
                      <a:pt x="600" y="640"/>
                    </a:lnTo>
                    <a:lnTo>
                      <a:pt x="602" y="634"/>
                    </a:lnTo>
                    <a:lnTo>
                      <a:pt x="604" y="628"/>
                    </a:lnTo>
                    <a:lnTo>
                      <a:pt x="600" y="622"/>
                    </a:lnTo>
                    <a:lnTo>
                      <a:pt x="598" y="616"/>
                    </a:lnTo>
                    <a:lnTo>
                      <a:pt x="600" y="610"/>
                    </a:lnTo>
                    <a:lnTo>
                      <a:pt x="602" y="604"/>
                    </a:lnTo>
                    <a:lnTo>
                      <a:pt x="612" y="592"/>
                    </a:lnTo>
                    <a:lnTo>
                      <a:pt x="620" y="584"/>
                    </a:lnTo>
                    <a:lnTo>
                      <a:pt x="624" y="580"/>
                    </a:lnTo>
                    <a:lnTo>
                      <a:pt x="630" y="576"/>
                    </a:lnTo>
                    <a:lnTo>
                      <a:pt x="634" y="578"/>
                    </a:lnTo>
                    <a:lnTo>
                      <a:pt x="640" y="582"/>
                    </a:lnTo>
                    <a:lnTo>
                      <a:pt x="648" y="594"/>
                    </a:lnTo>
                    <a:lnTo>
                      <a:pt x="652" y="600"/>
                    </a:lnTo>
                    <a:lnTo>
                      <a:pt x="652" y="608"/>
                    </a:lnTo>
                    <a:lnTo>
                      <a:pt x="652" y="614"/>
                    </a:lnTo>
                    <a:lnTo>
                      <a:pt x="638" y="640"/>
                    </a:lnTo>
                    <a:lnTo>
                      <a:pt x="634" y="646"/>
                    </a:lnTo>
                    <a:lnTo>
                      <a:pt x="628" y="650"/>
                    </a:lnTo>
                    <a:lnTo>
                      <a:pt x="612" y="662"/>
                    </a:lnTo>
                    <a:lnTo>
                      <a:pt x="606" y="666"/>
                    </a:lnTo>
                    <a:lnTo>
                      <a:pt x="604" y="674"/>
                    </a:lnTo>
                    <a:lnTo>
                      <a:pt x="598" y="688"/>
                    </a:lnTo>
                    <a:lnTo>
                      <a:pt x="596" y="704"/>
                    </a:lnTo>
                    <a:lnTo>
                      <a:pt x="596" y="726"/>
                    </a:lnTo>
                    <a:lnTo>
                      <a:pt x="596" y="734"/>
                    </a:lnTo>
                    <a:lnTo>
                      <a:pt x="600" y="742"/>
                    </a:lnTo>
                    <a:lnTo>
                      <a:pt x="602" y="748"/>
                    </a:lnTo>
                    <a:lnTo>
                      <a:pt x="610" y="760"/>
                    </a:lnTo>
                    <a:lnTo>
                      <a:pt x="620" y="770"/>
                    </a:lnTo>
                    <a:lnTo>
                      <a:pt x="626" y="772"/>
                    </a:lnTo>
                    <a:lnTo>
                      <a:pt x="634" y="774"/>
                    </a:lnTo>
                    <a:lnTo>
                      <a:pt x="636" y="774"/>
                    </a:lnTo>
                    <a:lnTo>
                      <a:pt x="652" y="772"/>
                    </a:lnTo>
                    <a:lnTo>
                      <a:pt x="676" y="766"/>
                    </a:lnTo>
                    <a:lnTo>
                      <a:pt x="690" y="764"/>
                    </a:lnTo>
                    <a:lnTo>
                      <a:pt x="694" y="764"/>
                    </a:lnTo>
                    <a:lnTo>
                      <a:pt x="700" y="764"/>
                    </a:lnTo>
                    <a:lnTo>
                      <a:pt x="704" y="766"/>
                    </a:lnTo>
                    <a:lnTo>
                      <a:pt x="708" y="768"/>
                    </a:lnTo>
                    <a:lnTo>
                      <a:pt x="712" y="774"/>
                    </a:lnTo>
                    <a:lnTo>
                      <a:pt x="714" y="782"/>
                    </a:lnTo>
                    <a:lnTo>
                      <a:pt x="714" y="786"/>
                    </a:lnTo>
                    <a:lnTo>
                      <a:pt x="712" y="790"/>
                    </a:lnTo>
                    <a:lnTo>
                      <a:pt x="708" y="794"/>
                    </a:lnTo>
                    <a:lnTo>
                      <a:pt x="704" y="794"/>
                    </a:lnTo>
                    <a:lnTo>
                      <a:pt x="700" y="792"/>
                    </a:lnTo>
                    <a:lnTo>
                      <a:pt x="686" y="792"/>
                    </a:lnTo>
                    <a:lnTo>
                      <a:pt x="672" y="792"/>
                    </a:lnTo>
                    <a:lnTo>
                      <a:pt x="658" y="796"/>
                    </a:lnTo>
                    <a:lnTo>
                      <a:pt x="642" y="800"/>
                    </a:lnTo>
                    <a:lnTo>
                      <a:pt x="638" y="804"/>
                    </a:lnTo>
                    <a:lnTo>
                      <a:pt x="634" y="808"/>
                    </a:lnTo>
                    <a:lnTo>
                      <a:pt x="634" y="818"/>
                    </a:lnTo>
                    <a:lnTo>
                      <a:pt x="636" y="822"/>
                    </a:lnTo>
                    <a:lnTo>
                      <a:pt x="640" y="828"/>
                    </a:lnTo>
                    <a:lnTo>
                      <a:pt x="644" y="832"/>
                    </a:lnTo>
                    <a:lnTo>
                      <a:pt x="644" y="838"/>
                    </a:lnTo>
                    <a:lnTo>
                      <a:pt x="644" y="842"/>
                    </a:lnTo>
                    <a:lnTo>
                      <a:pt x="642" y="850"/>
                    </a:lnTo>
                    <a:lnTo>
                      <a:pt x="638" y="854"/>
                    </a:lnTo>
                    <a:lnTo>
                      <a:pt x="636" y="856"/>
                    </a:lnTo>
                    <a:lnTo>
                      <a:pt x="634" y="858"/>
                    </a:lnTo>
                    <a:lnTo>
                      <a:pt x="632" y="858"/>
                    </a:lnTo>
                    <a:lnTo>
                      <a:pt x="628" y="858"/>
                    </a:lnTo>
                    <a:lnTo>
                      <a:pt x="622" y="856"/>
                    </a:lnTo>
                    <a:lnTo>
                      <a:pt x="610" y="852"/>
                    </a:lnTo>
                    <a:lnTo>
                      <a:pt x="606" y="854"/>
                    </a:lnTo>
                    <a:lnTo>
                      <a:pt x="602" y="858"/>
                    </a:lnTo>
                    <a:lnTo>
                      <a:pt x="600" y="864"/>
                    </a:lnTo>
                    <a:lnTo>
                      <a:pt x="598" y="872"/>
                    </a:lnTo>
                    <a:lnTo>
                      <a:pt x="596" y="880"/>
                    </a:lnTo>
                    <a:lnTo>
                      <a:pt x="596" y="882"/>
                    </a:lnTo>
                    <a:lnTo>
                      <a:pt x="596" y="890"/>
                    </a:lnTo>
                    <a:lnTo>
                      <a:pt x="596" y="898"/>
                    </a:lnTo>
                    <a:lnTo>
                      <a:pt x="596" y="902"/>
                    </a:lnTo>
                    <a:lnTo>
                      <a:pt x="596" y="910"/>
                    </a:lnTo>
                    <a:lnTo>
                      <a:pt x="592" y="910"/>
                    </a:lnTo>
                    <a:lnTo>
                      <a:pt x="586" y="912"/>
                    </a:lnTo>
                    <a:lnTo>
                      <a:pt x="582" y="916"/>
                    </a:lnTo>
                    <a:lnTo>
                      <a:pt x="578" y="920"/>
                    </a:lnTo>
                    <a:lnTo>
                      <a:pt x="576" y="926"/>
                    </a:lnTo>
                    <a:lnTo>
                      <a:pt x="574" y="928"/>
                    </a:lnTo>
                    <a:lnTo>
                      <a:pt x="568" y="930"/>
                    </a:lnTo>
                    <a:lnTo>
                      <a:pt x="564" y="930"/>
                    </a:lnTo>
                    <a:lnTo>
                      <a:pt x="552" y="930"/>
                    </a:lnTo>
                    <a:lnTo>
                      <a:pt x="540" y="932"/>
                    </a:lnTo>
                    <a:lnTo>
                      <a:pt x="516" y="938"/>
                    </a:lnTo>
                    <a:lnTo>
                      <a:pt x="500" y="944"/>
                    </a:lnTo>
                    <a:lnTo>
                      <a:pt x="496" y="946"/>
                    </a:lnTo>
                    <a:lnTo>
                      <a:pt x="488" y="950"/>
                    </a:lnTo>
                    <a:lnTo>
                      <a:pt x="482" y="946"/>
                    </a:lnTo>
                    <a:lnTo>
                      <a:pt x="476" y="944"/>
                    </a:lnTo>
                    <a:lnTo>
                      <a:pt x="468" y="942"/>
                    </a:lnTo>
                    <a:lnTo>
                      <a:pt x="462" y="944"/>
                    </a:lnTo>
                    <a:lnTo>
                      <a:pt x="456" y="946"/>
                    </a:lnTo>
                    <a:lnTo>
                      <a:pt x="450" y="946"/>
                    </a:lnTo>
                    <a:lnTo>
                      <a:pt x="444" y="944"/>
                    </a:lnTo>
                    <a:lnTo>
                      <a:pt x="440" y="940"/>
                    </a:lnTo>
                    <a:lnTo>
                      <a:pt x="440" y="934"/>
                    </a:lnTo>
                    <a:lnTo>
                      <a:pt x="436" y="932"/>
                    </a:lnTo>
                    <a:lnTo>
                      <a:pt x="432" y="930"/>
                    </a:lnTo>
                    <a:lnTo>
                      <a:pt x="428" y="930"/>
                    </a:lnTo>
                    <a:lnTo>
                      <a:pt x="424" y="930"/>
                    </a:lnTo>
                    <a:lnTo>
                      <a:pt x="422" y="928"/>
                    </a:lnTo>
                    <a:lnTo>
                      <a:pt x="420" y="924"/>
                    </a:lnTo>
                    <a:lnTo>
                      <a:pt x="420" y="922"/>
                    </a:lnTo>
                    <a:lnTo>
                      <a:pt x="420" y="918"/>
                    </a:lnTo>
                    <a:lnTo>
                      <a:pt x="420" y="902"/>
                    </a:lnTo>
                    <a:lnTo>
                      <a:pt x="420" y="898"/>
                    </a:lnTo>
                    <a:lnTo>
                      <a:pt x="422" y="894"/>
                    </a:lnTo>
                    <a:lnTo>
                      <a:pt x="424" y="890"/>
                    </a:lnTo>
                    <a:lnTo>
                      <a:pt x="430" y="890"/>
                    </a:lnTo>
                    <a:lnTo>
                      <a:pt x="434" y="886"/>
                    </a:lnTo>
                    <a:lnTo>
                      <a:pt x="436" y="882"/>
                    </a:lnTo>
                    <a:lnTo>
                      <a:pt x="434" y="882"/>
                    </a:lnTo>
                    <a:lnTo>
                      <a:pt x="430" y="880"/>
                    </a:lnTo>
                    <a:lnTo>
                      <a:pt x="430" y="876"/>
                    </a:lnTo>
                    <a:lnTo>
                      <a:pt x="430" y="864"/>
                    </a:lnTo>
                    <a:lnTo>
                      <a:pt x="430" y="860"/>
                    </a:lnTo>
                    <a:lnTo>
                      <a:pt x="428" y="858"/>
                    </a:lnTo>
                    <a:lnTo>
                      <a:pt x="428" y="856"/>
                    </a:lnTo>
                    <a:lnTo>
                      <a:pt x="426" y="854"/>
                    </a:lnTo>
                    <a:lnTo>
                      <a:pt x="422" y="856"/>
                    </a:lnTo>
                    <a:lnTo>
                      <a:pt x="418" y="858"/>
                    </a:lnTo>
                    <a:lnTo>
                      <a:pt x="406" y="862"/>
                    </a:lnTo>
                    <a:lnTo>
                      <a:pt x="400" y="864"/>
                    </a:lnTo>
                    <a:lnTo>
                      <a:pt x="398" y="868"/>
                    </a:lnTo>
                    <a:lnTo>
                      <a:pt x="394" y="874"/>
                    </a:lnTo>
                    <a:lnTo>
                      <a:pt x="392" y="882"/>
                    </a:lnTo>
                    <a:lnTo>
                      <a:pt x="392" y="890"/>
                    </a:lnTo>
                    <a:lnTo>
                      <a:pt x="392" y="892"/>
                    </a:lnTo>
                    <a:lnTo>
                      <a:pt x="392" y="900"/>
                    </a:lnTo>
                    <a:lnTo>
                      <a:pt x="396" y="906"/>
                    </a:lnTo>
                    <a:lnTo>
                      <a:pt x="404" y="918"/>
                    </a:lnTo>
                    <a:lnTo>
                      <a:pt x="406" y="922"/>
                    </a:lnTo>
                    <a:lnTo>
                      <a:pt x="410" y="930"/>
                    </a:lnTo>
                    <a:lnTo>
                      <a:pt x="406" y="936"/>
                    </a:lnTo>
                    <a:lnTo>
                      <a:pt x="404" y="942"/>
                    </a:lnTo>
                    <a:lnTo>
                      <a:pt x="400" y="954"/>
                    </a:lnTo>
                    <a:lnTo>
                      <a:pt x="398" y="958"/>
                    </a:lnTo>
                    <a:lnTo>
                      <a:pt x="396" y="958"/>
                    </a:lnTo>
                    <a:lnTo>
                      <a:pt x="386" y="958"/>
                    </a:lnTo>
                    <a:lnTo>
                      <a:pt x="380" y="960"/>
                    </a:lnTo>
                    <a:lnTo>
                      <a:pt x="376" y="960"/>
                    </a:lnTo>
                    <a:lnTo>
                      <a:pt x="364" y="964"/>
                    </a:lnTo>
                    <a:lnTo>
                      <a:pt x="358" y="966"/>
                    </a:lnTo>
                    <a:lnTo>
                      <a:pt x="352" y="970"/>
                    </a:lnTo>
                    <a:lnTo>
                      <a:pt x="346" y="976"/>
                    </a:lnTo>
                    <a:lnTo>
                      <a:pt x="336" y="992"/>
                    </a:lnTo>
                    <a:lnTo>
                      <a:pt x="326" y="1004"/>
                    </a:lnTo>
                    <a:lnTo>
                      <a:pt x="320" y="1008"/>
                    </a:lnTo>
                    <a:lnTo>
                      <a:pt x="316" y="1012"/>
                    </a:lnTo>
                    <a:lnTo>
                      <a:pt x="312" y="1018"/>
                    </a:lnTo>
                    <a:lnTo>
                      <a:pt x="306" y="1024"/>
                    </a:lnTo>
                    <a:lnTo>
                      <a:pt x="298" y="1034"/>
                    </a:lnTo>
                    <a:lnTo>
                      <a:pt x="296" y="1040"/>
                    </a:lnTo>
                    <a:lnTo>
                      <a:pt x="292" y="1046"/>
                    </a:lnTo>
                    <a:lnTo>
                      <a:pt x="288" y="1048"/>
                    </a:lnTo>
                    <a:lnTo>
                      <a:pt x="282" y="1050"/>
                    </a:lnTo>
                    <a:lnTo>
                      <a:pt x="278" y="1054"/>
                    </a:lnTo>
                    <a:lnTo>
                      <a:pt x="276" y="1060"/>
                    </a:lnTo>
                    <a:lnTo>
                      <a:pt x="272" y="1064"/>
                    </a:lnTo>
                    <a:lnTo>
                      <a:pt x="264" y="1066"/>
                    </a:lnTo>
                    <a:lnTo>
                      <a:pt x="260" y="1066"/>
                    </a:lnTo>
                    <a:lnTo>
                      <a:pt x="256" y="1066"/>
                    </a:lnTo>
                    <a:lnTo>
                      <a:pt x="252" y="1062"/>
                    </a:lnTo>
                    <a:lnTo>
                      <a:pt x="252" y="1058"/>
                    </a:lnTo>
                    <a:lnTo>
                      <a:pt x="248" y="1058"/>
                    </a:lnTo>
                    <a:lnTo>
                      <a:pt x="244" y="1058"/>
                    </a:lnTo>
                    <a:lnTo>
                      <a:pt x="242" y="1062"/>
                    </a:lnTo>
                    <a:lnTo>
                      <a:pt x="242" y="1072"/>
                    </a:lnTo>
                    <a:lnTo>
                      <a:pt x="242" y="1076"/>
                    </a:lnTo>
                    <a:lnTo>
                      <a:pt x="238" y="1076"/>
                    </a:lnTo>
                    <a:lnTo>
                      <a:pt x="228" y="1076"/>
                    </a:lnTo>
                    <a:lnTo>
                      <a:pt x="218" y="1076"/>
                    </a:lnTo>
                    <a:lnTo>
                      <a:pt x="206" y="1080"/>
                    </a:lnTo>
                    <a:lnTo>
                      <a:pt x="202" y="1082"/>
                    </a:lnTo>
                    <a:lnTo>
                      <a:pt x="196" y="1086"/>
                    </a:lnTo>
                    <a:lnTo>
                      <a:pt x="194" y="1092"/>
                    </a:lnTo>
                    <a:lnTo>
                      <a:pt x="196" y="1096"/>
                    </a:lnTo>
                    <a:lnTo>
                      <a:pt x="202" y="1100"/>
                    </a:lnTo>
                    <a:lnTo>
                      <a:pt x="206" y="1102"/>
                    </a:lnTo>
                    <a:lnTo>
                      <a:pt x="214" y="1106"/>
                    </a:lnTo>
                    <a:lnTo>
                      <a:pt x="222" y="1106"/>
                    </a:lnTo>
                    <a:lnTo>
                      <a:pt x="226" y="1106"/>
                    </a:lnTo>
                    <a:lnTo>
                      <a:pt x="230" y="1108"/>
                    </a:lnTo>
                    <a:lnTo>
                      <a:pt x="234" y="1110"/>
                    </a:lnTo>
                    <a:lnTo>
                      <a:pt x="234" y="1116"/>
                    </a:lnTo>
                    <a:lnTo>
                      <a:pt x="238" y="1120"/>
                    </a:lnTo>
                    <a:lnTo>
                      <a:pt x="242" y="1126"/>
                    </a:lnTo>
                    <a:lnTo>
                      <a:pt x="242" y="1134"/>
                    </a:lnTo>
                    <a:lnTo>
                      <a:pt x="242" y="1138"/>
                    </a:lnTo>
                    <a:lnTo>
                      <a:pt x="244" y="1142"/>
                    </a:lnTo>
                    <a:lnTo>
                      <a:pt x="248" y="1146"/>
                    </a:lnTo>
                    <a:lnTo>
                      <a:pt x="252" y="1148"/>
                    </a:lnTo>
                    <a:lnTo>
                      <a:pt x="252" y="1154"/>
                    </a:lnTo>
                    <a:lnTo>
                      <a:pt x="252" y="1156"/>
                    </a:lnTo>
                    <a:lnTo>
                      <a:pt x="250" y="1172"/>
                    </a:lnTo>
                    <a:lnTo>
                      <a:pt x="244" y="1196"/>
                    </a:lnTo>
                    <a:lnTo>
                      <a:pt x="242" y="1204"/>
                    </a:lnTo>
                    <a:lnTo>
                      <a:pt x="234" y="1202"/>
                    </a:lnTo>
                    <a:lnTo>
                      <a:pt x="192" y="1194"/>
                    </a:lnTo>
                    <a:lnTo>
                      <a:pt x="176" y="1194"/>
                    </a:lnTo>
                    <a:lnTo>
                      <a:pt x="162" y="1194"/>
                    </a:lnTo>
                    <a:lnTo>
                      <a:pt x="150" y="1194"/>
                    </a:lnTo>
                    <a:lnTo>
                      <a:pt x="140" y="1194"/>
                    </a:lnTo>
                    <a:lnTo>
                      <a:pt x="134" y="1196"/>
                    </a:lnTo>
                    <a:lnTo>
                      <a:pt x="130" y="1198"/>
                    </a:lnTo>
                    <a:lnTo>
                      <a:pt x="128" y="1204"/>
                    </a:lnTo>
                    <a:lnTo>
                      <a:pt x="128" y="1212"/>
                    </a:lnTo>
                    <a:lnTo>
                      <a:pt x="132" y="1226"/>
                    </a:lnTo>
                    <a:lnTo>
                      <a:pt x="134" y="1234"/>
                    </a:lnTo>
                    <a:lnTo>
                      <a:pt x="130" y="1234"/>
                    </a:lnTo>
                    <a:lnTo>
                      <a:pt x="128" y="1234"/>
                    </a:lnTo>
                    <a:lnTo>
                      <a:pt x="128" y="1236"/>
                    </a:lnTo>
                    <a:lnTo>
                      <a:pt x="128" y="1240"/>
                    </a:lnTo>
                    <a:lnTo>
                      <a:pt x="132" y="1246"/>
                    </a:lnTo>
                    <a:lnTo>
                      <a:pt x="134" y="1254"/>
                    </a:lnTo>
                    <a:lnTo>
                      <a:pt x="134" y="1262"/>
                    </a:lnTo>
                    <a:lnTo>
                      <a:pt x="134" y="1264"/>
                    </a:lnTo>
                    <a:lnTo>
                      <a:pt x="134" y="1272"/>
                    </a:lnTo>
                    <a:lnTo>
                      <a:pt x="132" y="1280"/>
                    </a:lnTo>
                    <a:lnTo>
                      <a:pt x="128" y="1286"/>
                    </a:lnTo>
                    <a:lnTo>
                      <a:pt x="128" y="1292"/>
                    </a:lnTo>
                    <a:lnTo>
                      <a:pt x="130" y="1298"/>
                    </a:lnTo>
                    <a:lnTo>
                      <a:pt x="134" y="1304"/>
                    </a:lnTo>
                    <a:lnTo>
                      <a:pt x="134" y="1310"/>
                    </a:lnTo>
                    <a:lnTo>
                      <a:pt x="134" y="1314"/>
                    </a:lnTo>
                    <a:lnTo>
                      <a:pt x="136" y="1316"/>
                    </a:lnTo>
                    <a:lnTo>
                      <a:pt x="138" y="1320"/>
                    </a:lnTo>
                    <a:lnTo>
                      <a:pt x="140" y="1322"/>
                    </a:lnTo>
                    <a:lnTo>
                      <a:pt x="142" y="1322"/>
                    </a:lnTo>
                    <a:lnTo>
                      <a:pt x="146" y="1322"/>
                    </a:lnTo>
                    <a:lnTo>
                      <a:pt x="154" y="1322"/>
                    </a:lnTo>
                    <a:lnTo>
                      <a:pt x="160" y="1322"/>
                    </a:lnTo>
                    <a:lnTo>
                      <a:pt x="164" y="1322"/>
                    </a:lnTo>
                    <a:lnTo>
                      <a:pt x="170" y="1326"/>
                    </a:lnTo>
                    <a:lnTo>
                      <a:pt x="178" y="1334"/>
                    </a:lnTo>
                    <a:lnTo>
                      <a:pt x="184" y="1338"/>
                    </a:lnTo>
                    <a:lnTo>
                      <a:pt x="192" y="1338"/>
                    </a:lnTo>
                    <a:lnTo>
                      <a:pt x="206" y="1334"/>
                    </a:lnTo>
                    <a:lnTo>
                      <a:pt x="220" y="1328"/>
                    </a:lnTo>
                    <a:lnTo>
                      <a:pt x="234" y="1324"/>
                    </a:lnTo>
                    <a:lnTo>
                      <a:pt x="242" y="1320"/>
                    </a:lnTo>
                    <a:lnTo>
                      <a:pt x="246" y="1314"/>
                    </a:lnTo>
                    <a:lnTo>
                      <a:pt x="248" y="1308"/>
                    </a:lnTo>
                    <a:lnTo>
                      <a:pt x="258" y="1296"/>
                    </a:lnTo>
                    <a:lnTo>
                      <a:pt x="266" y="1288"/>
                    </a:lnTo>
                    <a:lnTo>
                      <a:pt x="270" y="1282"/>
                    </a:lnTo>
                    <a:lnTo>
                      <a:pt x="272" y="1276"/>
                    </a:lnTo>
                    <a:lnTo>
                      <a:pt x="274" y="1264"/>
                    </a:lnTo>
                    <a:lnTo>
                      <a:pt x="280" y="1250"/>
                    </a:lnTo>
                    <a:lnTo>
                      <a:pt x="282" y="1244"/>
                    </a:lnTo>
                    <a:lnTo>
                      <a:pt x="288" y="1238"/>
                    </a:lnTo>
                    <a:lnTo>
                      <a:pt x="304" y="1228"/>
                    </a:lnTo>
                    <a:lnTo>
                      <a:pt x="310" y="1224"/>
                    </a:lnTo>
                    <a:lnTo>
                      <a:pt x="316" y="1216"/>
                    </a:lnTo>
                    <a:lnTo>
                      <a:pt x="318" y="1212"/>
                    </a:lnTo>
                    <a:lnTo>
                      <a:pt x="322" y="1206"/>
                    </a:lnTo>
                    <a:lnTo>
                      <a:pt x="326" y="1204"/>
                    </a:lnTo>
                    <a:lnTo>
                      <a:pt x="340" y="1204"/>
                    </a:lnTo>
                    <a:lnTo>
                      <a:pt x="342" y="1204"/>
                    </a:lnTo>
                    <a:lnTo>
                      <a:pt x="350" y="1202"/>
                    </a:lnTo>
                    <a:lnTo>
                      <a:pt x="358" y="1200"/>
                    </a:lnTo>
                    <a:lnTo>
                      <a:pt x="374" y="1188"/>
                    </a:lnTo>
                    <a:lnTo>
                      <a:pt x="380" y="1186"/>
                    </a:lnTo>
                    <a:lnTo>
                      <a:pt x="386" y="1184"/>
                    </a:lnTo>
                    <a:lnTo>
                      <a:pt x="390" y="1182"/>
                    </a:lnTo>
                    <a:lnTo>
                      <a:pt x="396" y="1180"/>
                    </a:lnTo>
                    <a:lnTo>
                      <a:pt x="402" y="1178"/>
                    </a:lnTo>
                    <a:lnTo>
                      <a:pt x="408" y="1178"/>
                    </a:lnTo>
                    <a:lnTo>
                      <a:pt x="412" y="1180"/>
                    </a:lnTo>
                    <a:lnTo>
                      <a:pt x="420" y="1186"/>
                    </a:lnTo>
                    <a:lnTo>
                      <a:pt x="424" y="1192"/>
                    </a:lnTo>
                    <a:lnTo>
                      <a:pt x="436" y="1208"/>
                    </a:lnTo>
                    <a:lnTo>
                      <a:pt x="444" y="1220"/>
                    </a:lnTo>
                    <a:lnTo>
                      <a:pt x="446" y="1226"/>
                    </a:lnTo>
                    <a:lnTo>
                      <a:pt x="450" y="1232"/>
                    </a:lnTo>
                    <a:lnTo>
                      <a:pt x="456" y="1236"/>
                    </a:lnTo>
                    <a:lnTo>
                      <a:pt x="482" y="1250"/>
                    </a:lnTo>
                    <a:lnTo>
                      <a:pt x="488" y="1254"/>
                    </a:lnTo>
                    <a:lnTo>
                      <a:pt x="492" y="1260"/>
                    </a:lnTo>
                    <a:lnTo>
                      <a:pt x="502" y="1274"/>
                    </a:lnTo>
                    <a:lnTo>
                      <a:pt x="506" y="1282"/>
                    </a:lnTo>
                    <a:lnTo>
                      <a:pt x="506" y="1290"/>
                    </a:lnTo>
                    <a:lnTo>
                      <a:pt x="506" y="1304"/>
                    </a:lnTo>
                    <a:lnTo>
                      <a:pt x="506" y="1312"/>
                    </a:lnTo>
                    <a:lnTo>
                      <a:pt x="508" y="1316"/>
                    </a:lnTo>
                    <a:lnTo>
                      <a:pt x="510" y="1316"/>
                    </a:lnTo>
                    <a:lnTo>
                      <a:pt x="512" y="1316"/>
                    </a:lnTo>
                    <a:lnTo>
                      <a:pt x="514" y="1312"/>
                    </a:lnTo>
                    <a:lnTo>
                      <a:pt x="518" y="1302"/>
                    </a:lnTo>
                    <a:lnTo>
                      <a:pt x="522" y="1294"/>
                    </a:lnTo>
                    <a:lnTo>
                      <a:pt x="524" y="1288"/>
                    </a:lnTo>
                    <a:lnTo>
                      <a:pt x="526" y="1282"/>
                    </a:lnTo>
                    <a:lnTo>
                      <a:pt x="528" y="1274"/>
                    </a:lnTo>
                    <a:lnTo>
                      <a:pt x="528" y="1270"/>
                    </a:lnTo>
                    <a:lnTo>
                      <a:pt x="528" y="1268"/>
                    </a:lnTo>
                    <a:lnTo>
                      <a:pt x="530" y="1266"/>
                    </a:lnTo>
                    <a:lnTo>
                      <a:pt x="532" y="1266"/>
                    </a:lnTo>
                    <a:lnTo>
                      <a:pt x="534" y="1266"/>
                    </a:lnTo>
                    <a:lnTo>
                      <a:pt x="540" y="1268"/>
                    </a:lnTo>
                    <a:lnTo>
                      <a:pt x="552" y="1272"/>
                    </a:lnTo>
                    <a:lnTo>
                      <a:pt x="554" y="1272"/>
                    </a:lnTo>
                    <a:lnTo>
                      <a:pt x="554" y="1270"/>
                    </a:lnTo>
                    <a:lnTo>
                      <a:pt x="552" y="1266"/>
                    </a:lnTo>
                    <a:lnTo>
                      <a:pt x="534" y="1248"/>
                    </a:lnTo>
                    <a:lnTo>
                      <a:pt x="520" y="1240"/>
                    </a:lnTo>
                    <a:lnTo>
                      <a:pt x="516" y="1236"/>
                    </a:lnTo>
                    <a:lnTo>
                      <a:pt x="504" y="1228"/>
                    </a:lnTo>
                    <a:lnTo>
                      <a:pt x="494" y="1216"/>
                    </a:lnTo>
                    <a:lnTo>
                      <a:pt x="484" y="1200"/>
                    </a:lnTo>
                    <a:lnTo>
                      <a:pt x="476" y="1188"/>
                    </a:lnTo>
                    <a:lnTo>
                      <a:pt x="472" y="1182"/>
                    </a:lnTo>
                    <a:lnTo>
                      <a:pt x="470" y="1174"/>
                    </a:lnTo>
                    <a:lnTo>
                      <a:pt x="468" y="1166"/>
                    </a:lnTo>
                    <a:lnTo>
                      <a:pt x="468" y="1164"/>
                    </a:lnTo>
                    <a:lnTo>
                      <a:pt x="470" y="1158"/>
                    </a:lnTo>
                    <a:lnTo>
                      <a:pt x="474" y="1156"/>
                    </a:lnTo>
                    <a:lnTo>
                      <a:pt x="478" y="1154"/>
                    </a:lnTo>
                    <a:lnTo>
                      <a:pt x="482" y="1156"/>
                    </a:lnTo>
                    <a:lnTo>
                      <a:pt x="488" y="1156"/>
                    </a:lnTo>
                    <a:lnTo>
                      <a:pt x="496" y="1162"/>
                    </a:lnTo>
                    <a:lnTo>
                      <a:pt x="502" y="1168"/>
                    </a:lnTo>
                    <a:lnTo>
                      <a:pt x="508" y="1176"/>
                    </a:lnTo>
                    <a:lnTo>
                      <a:pt x="510" y="1182"/>
                    </a:lnTo>
                    <a:lnTo>
                      <a:pt x="516" y="1196"/>
                    </a:lnTo>
                    <a:lnTo>
                      <a:pt x="520" y="1204"/>
                    </a:lnTo>
                    <a:lnTo>
                      <a:pt x="524" y="1208"/>
                    </a:lnTo>
                    <a:lnTo>
                      <a:pt x="540" y="1220"/>
                    </a:lnTo>
                    <a:lnTo>
                      <a:pt x="548" y="1224"/>
                    </a:lnTo>
                    <a:lnTo>
                      <a:pt x="552" y="1230"/>
                    </a:lnTo>
                    <a:lnTo>
                      <a:pt x="560" y="1238"/>
                    </a:lnTo>
                    <a:lnTo>
                      <a:pt x="564" y="1244"/>
                    </a:lnTo>
                    <a:lnTo>
                      <a:pt x="566" y="1248"/>
                    </a:lnTo>
                    <a:lnTo>
                      <a:pt x="570" y="1260"/>
                    </a:lnTo>
                    <a:lnTo>
                      <a:pt x="572" y="1266"/>
                    </a:lnTo>
                    <a:lnTo>
                      <a:pt x="576" y="1272"/>
                    </a:lnTo>
                    <a:lnTo>
                      <a:pt x="580" y="1280"/>
                    </a:lnTo>
                    <a:lnTo>
                      <a:pt x="584" y="1286"/>
                    </a:lnTo>
                    <a:lnTo>
                      <a:pt x="588" y="1290"/>
                    </a:lnTo>
                    <a:lnTo>
                      <a:pt x="594" y="1292"/>
                    </a:lnTo>
                    <a:lnTo>
                      <a:pt x="598" y="1292"/>
                    </a:lnTo>
                    <a:lnTo>
                      <a:pt x="602" y="1294"/>
                    </a:lnTo>
                    <a:lnTo>
                      <a:pt x="602" y="1296"/>
                    </a:lnTo>
                    <a:lnTo>
                      <a:pt x="602" y="1298"/>
                    </a:lnTo>
                    <a:lnTo>
                      <a:pt x="598" y="1304"/>
                    </a:lnTo>
                    <a:lnTo>
                      <a:pt x="596" y="1310"/>
                    </a:lnTo>
                    <a:lnTo>
                      <a:pt x="596" y="1314"/>
                    </a:lnTo>
                    <a:lnTo>
                      <a:pt x="598" y="1320"/>
                    </a:lnTo>
                    <a:lnTo>
                      <a:pt x="604" y="1326"/>
                    </a:lnTo>
                    <a:lnTo>
                      <a:pt x="608" y="1328"/>
                    </a:lnTo>
                    <a:lnTo>
                      <a:pt x="616" y="1330"/>
                    </a:lnTo>
                    <a:lnTo>
                      <a:pt x="620" y="1326"/>
                    </a:lnTo>
                    <a:lnTo>
                      <a:pt x="624" y="1322"/>
                    </a:lnTo>
                    <a:lnTo>
                      <a:pt x="626" y="1316"/>
                    </a:lnTo>
                    <a:lnTo>
                      <a:pt x="628" y="1312"/>
                    </a:lnTo>
                    <a:lnTo>
                      <a:pt x="632" y="1308"/>
                    </a:lnTo>
                    <a:lnTo>
                      <a:pt x="638" y="1306"/>
                    </a:lnTo>
                    <a:lnTo>
                      <a:pt x="640" y="1304"/>
                    </a:lnTo>
                    <a:lnTo>
                      <a:pt x="642" y="1302"/>
                    </a:lnTo>
                    <a:lnTo>
                      <a:pt x="640" y="1300"/>
                    </a:lnTo>
                    <a:lnTo>
                      <a:pt x="640" y="1296"/>
                    </a:lnTo>
                    <a:lnTo>
                      <a:pt x="632" y="1288"/>
                    </a:lnTo>
                    <a:lnTo>
                      <a:pt x="628" y="1282"/>
                    </a:lnTo>
                    <a:lnTo>
                      <a:pt x="626" y="1278"/>
                    </a:lnTo>
                    <a:lnTo>
                      <a:pt x="624" y="1272"/>
                    </a:lnTo>
                    <a:lnTo>
                      <a:pt x="620" y="1268"/>
                    </a:lnTo>
                    <a:lnTo>
                      <a:pt x="620" y="1266"/>
                    </a:lnTo>
                    <a:lnTo>
                      <a:pt x="620" y="1264"/>
                    </a:lnTo>
                    <a:lnTo>
                      <a:pt x="624" y="1260"/>
                    </a:lnTo>
                    <a:lnTo>
                      <a:pt x="638" y="1256"/>
                    </a:lnTo>
                    <a:lnTo>
                      <a:pt x="652" y="1254"/>
                    </a:lnTo>
                    <a:lnTo>
                      <a:pt x="656" y="1254"/>
                    </a:lnTo>
                    <a:lnTo>
                      <a:pt x="664" y="1254"/>
                    </a:lnTo>
                    <a:lnTo>
                      <a:pt x="668" y="1260"/>
                    </a:lnTo>
                    <a:lnTo>
                      <a:pt x="670" y="1266"/>
                    </a:lnTo>
                    <a:lnTo>
                      <a:pt x="674" y="1272"/>
                    </a:lnTo>
                    <a:lnTo>
                      <a:pt x="678" y="1280"/>
                    </a:lnTo>
                    <a:lnTo>
                      <a:pt x="680" y="1284"/>
                    </a:lnTo>
                    <a:lnTo>
                      <a:pt x="688" y="1300"/>
                    </a:lnTo>
                    <a:lnTo>
                      <a:pt x="690" y="1304"/>
                    </a:lnTo>
                    <a:lnTo>
                      <a:pt x="698" y="1318"/>
                    </a:lnTo>
                    <a:lnTo>
                      <a:pt x="700" y="1324"/>
                    </a:lnTo>
                    <a:lnTo>
                      <a:pt x="704" y="1328"/>
                    </a:lnTo>
                    <a:lnTo>
                      <a:pt x="712" y="1330"/>
                    </a:lnTo>
                    <a:lnTo>
                      <a:pt x="734" y="1330"/>
                    </a:lnTo>
                    <a:lnTo>
                      <a:pt x="748" y="1330"/>
                    </a:lnTo>
                    <a:lnTo>
                      <a:pt x="760" y="1334"/>
                    </a:lnTo>
                    <a:lnTo>
                      <a:pt x="774" y="1338"/>
                    </a:lnTo>
                    <a:lnTo>
                      <a:pt x="782" y="1338"/>
                    </a:lnTo>
                    <a:lnTo>
                      <a:pt x="788" y="1338"/>
                    </a:lnTo>
                    <a:lnTo>
                      <a:pt x="794" y="1334"/>
                    </a:lnTo>
                    <a:lnTo>
                      <a:pt x="802" y="1332"/>
                    </a:lnTo>
                    <a:lnTo>
                      <a:pt x="808" y="1334"/>
                    </a:lnTo>
                    <a:lnTo>
                      <a:pt x="814" y="1338"/>
                    </a:lnTo>
                    <a:lnTo>
                      <a:pt x="820" y="1340"/>
                    </a:lnTo>
                    <a:lnTo>
                      <a:pt x="824" y="1348"/>
                    </a:lnTo>
                    <a:lnTo>
                      <a:pt x="826" y="1354"/>
                    </a:lnTo>
                    <a:lnTo>
                      <a:pt x="828" y="1360"/>
                    </a:lnTo>
                    <a:lnTo>
                      <a:pt x="828" y="1368"/>
                    </a:lnTo>
                    <a:lnTo>
                      <a:pt x="814" y="1402"/>
                    </a:lnTo>
                    <a:lnTo>
                      <a:pt x="810" y="1408"/>
                    </a:lnTo>
                    <a:lnTo>
                      <a:pt x="806" y="1410"/>
                    </a:lnTo>
                    <a:lnTo>
                      <a:pt x="802" y="1412"/>
                    </a:lnTo>
                    <a:lnTo>
                      <a:pt x="798" y="1416"/>
                    </a:lnTo>
                    <a:lnTo>
                      <a:pt x="796" y="1422"/>
                    </a:lnTo>
                    <a:lnTo>
                      <a:pt x="792" y="1428"/>
                    </a:lnTo>
                    <a:lnTo>
                      <a:pt x="786" y="1434"/>
                    </a:lnTo>
                    <a:lnTo>
                      <a:pt x="780" y="1438"/>
                    </a:lnTo>
                    <a:lnTo>
                      <a:pt x="774" y="1438"/>
                    </a:lnTo>
                    <a:lnTo>
                      <a:pt x="760" y="1438"/>
                    </a:lnTo>
                    <a:lnTo>
                      <a:pt x="754" y="1438"/>
                    </a:lnTo>
                    <a:lnTo>
                      <a:pt x="748" y="1434"/>
                    </a:lnTo>
                    <a:lnTo>
                      <a:pt x="742" y="1430"/>
                    </a:lnTo>
                    <a:lnTo>
                      <a:pt x="734" y="1430"/>
                    </a:lnTo>
                    <a:lnTo>
                      <a:pt x="712" y="1436"/>
                    </a:lnTo>
                    <a:lnTo>
                      <a:pt x="704" y="1438"/>
                    </a:lnTo>
                    <a:lnTo>
                      <a:pt x="696" y="1436"/>
                    </a:lnTo>
                    <a:lnTo>
                      <a:pt x="682" y="1432"/>
                    </a:lnTo>
                    <a:lnTo>
                      <a:pt x="666" y="1428"/>
                    </a:lnTo>
                    <a:lnTo>
                      <a:pt x="662" y="1428"/>
                    </a:lnTo>
                    <a:lnTo>
                      <a:pt x="656" y="1428"/>
                    </a:lnTo>
                    <a:lnTo>
                      <a:pt x="650" y="1424"/>
                    </a:lnTo>
                    <a:lnTo>
                      <a:pt x="638" y="1416"/>
                    </a:lnTo>
                    <a:lnTo>
                      <a:pt x="632" y="1412"/>
                    </a:lnTo>
                    <a:lnTo>
                      <a:pt x="626" y="1410"/>
                    </a:lnTo>
                    <a:lnTo>
                      <a:pt x="618" y="1410"/>
                    </a:lnTo>
                    <a:lnTo>
                      <a:pt x="614" y="1410"/>
                    </a:lnTo>
                    <a:lnTo>
                      <a:pt x="598" y="1412"/>
                    </a:lnTo>
                    <a:lnTo>
                      <a:pt x="584" y="1416"/>
                    </a:lnTo>
                    <a:lnTo>
                      <a:pt x="578" y="1420"/>
                    </a:lnTo>
                    <a:lnTo>
                      <a:pt x="576" y="1428"/>
                    </a:lnTo>
                    <a:lnTo>
                      <a:pt x="576" y="1430"/>
                    </a:lnTo>
                    <a:lnTo>
                      <a:pt x="574" y="1438"/>
                    </a:lnTo>
                    <a:lnTo>
                      <a:pt x="570" y="1442"/>
                    </a:lnTo>
                    <a:lnTo>
                      <a:pt x="554" y="1446"/>
                    </a:lnTo>
                    <a:lnTo>
                      <a:pt x="548" y="1446"/>
                    </a:lnTo>
                    <a:lnTo>
                      <a:pt x="542" y="1442"/>
                    </a:lnTo>
                    <a:lnTo>
                      <a:pt x="534" y="1434"/>
                    </a:lnTo>
                    <a:lnTo>
                      <a:pt x="522" y="1424"/>
                    </a:lnTo>
                    <a:lnTo>
                      <a:pt x="512" y="1414"/>
                    </a:lnTo>
                    <a:lnTo>
                      <a:pt x="508" y="1410"/>
                    </a:lnTo>
                    <a:lnTo>
                      <a:pt x="500" y="1410"/>
                    </a:lnTo>
                    <a:lnTo>
                      <a:pt x="476" y="1410"/>
                    </a:lnTo>
                    <a:lnTo>
                      <a:pt x="470" y="1408"/>
                    </a:lnTo>
                    <a:lnTo>
                      <a:pt x="462" y="1406"/>
                    </a:lnTo>
                    <a:lnTo>
                      <a:pt x="456" y="1404"/>
                    </a:lnTo>
                    <a:lnTo>
                      <a:pt x="442" y="1396"/>
                    </a:lnTo>
                    <a:lnTo>
                      <a:pt x="436" y="1394"/>
                    </a:lnTo>
                    <a:lnTo>
                      <a:pt x="424" y="1386"/>
                    </a:lnTo>
                    <a:lnTo>
                      <a:pt x="422" y="1380"/>
                    </a:lnTo>
                    <a:lnTo>
                      <a:pt x="424" y="1374"/>
                    </a:lnTo>
                    <a:lnTo>
                      <a:pt x="434" y="1358"/>
                    </a:lnTo>
                    <a:lnTo>
                      <a:pt x="436" y="1350"/>
                    </a:lnTo>
                    <a:lnTo>
                      <a:pt x="436" y="1344"/>
                    </a:lnTo>
                    <a:lnTo>
                      <a:pt x="434" y="1338"/>
                    </a:lnTo>
                    <a:lnTo>
                      <a:pt x="428" y="1332"/>
                    </a:lnTo>
                    <a:lnTo>
                      <a:pt x="422" y="1328"/>
                    </a:lnTo>
                    <a:lnTo>
                      <a:pt x="418" y="1326"/>
                    </a:lnTo>
                    <a:lnTo>
                      <a:pt x="406" y="1322"/>
                    </a:lnTo>
                    <a:lnTo>
                      <a:pt x="402" y="1322"/>
                    </a:lnTo>
                    <a:lnTo>
                      <a:pt x="400" y="1324"/>
                    </a:lnTo>
                    <a:lnTo>
                      <a:pt x="400" y="1328"/>
                    </a:lnTo>
                    <a:lnTo>
                      <a:pt x="400" y="1324"/>
                    </a:lnTo>
                    <a:lnTo>
                      <a:pt x="398" y="1324"/>
                    </a:lnTo>
                    <a:lnTo>
                      <a:pt x="396" y="1326"/>
                    </a:lnTo>
                    <a:lnTo>
                      <a:pt x="390" y="1330"/>
                    </a:lnTo>
                    <a:lnTo>
                      <a:pt x="382" y="1332"/>
                    </a:lnTo>
                    <a:lnTo>
                      <a:pt x="378" y="1332"/>
                    </a:lnTo>
                    <a:lnTo>
                      <a:pt x="362" y="1332"/>
                    </a:lnTo>
                    <a:lnTo>
                      <a:pt x="320" y="1332"/>
                    </a:lnTo>
                    <a:lnTo>
                      <a:pt x="312" y="1332"/>
                    </a:lnTo>
                    <a:lnTo>
                      <a:pt x="304" y="1334"/>
                    </a:lnTo>
                    <a:lnTo>
                      <a:pt x="270" y="1348"/>
                    </a:lnTo>
                    <a:lnTo>
                      <a:pt x="254" y="1354"/>
                    </a:lnTo>
                    <a:lnTo>
                      <a:pt x="250" y="1358"/>
                    </a:lnTo>
                    <a:lnTo>
                      <a:pt x="244" y="1360"/>
                    </a:lnTo>
                    <a:lnTo>
                      <a:pt x="242" y="1362"/>
                    </a:lnTo>
                    <a:lnTo>
                      <a:pt x="242" y="1364"/>
                    </a:lnTo>
                    <a:lnTo>
                      <a:pt x="242" y="1362"/>
                    </a:lnTo>
                    <a:lnTo>
                      <a:pt x="240" y="1362"/>
                    </a:lnTo>
                    <a:lnTo>
                      <a:pt x="238" y="1360"/>
                    </a:lnTo>
                    <a:lnTo>
                      <a:pt x="224" y="1360"/>
                    </a:lnTo>
                    <a:lnTo>
                      <a:pt x="220" y="1360"/>
                    </a:lnTo>
                    <a:lnTo>
                      <a:pt x="208" y="1360"/>
                    </a:lnTo>
                    <a:lnTo>
                      <a:pt x="196" y="1356"/>
                    </a:lnTo>
                    <a:lnTo>
                      <a:pt x="190" y="1354"/>
                    </a:lnTo>
                    <a:lnTo>
                      <a:pt x="188" y="1354"/>
                    </a:lnTo>
                    <a:lnTo>
                      <a:pt x="184" y="1354"/>
                    </a:lnTo>
                    <a:lnTo>
                      <a:pt x="182" y="1356"/>
                    </a:lnTo>
                    <a:lnTo>
                      <a:pt x="180" y="1358"/>
                    </a:lnTo>
                    <a:lnTo>
                      <a:pt x="168" y="1374"/>
                    </a:lnTo>
                    <a:lnTo>
                      <a:pt x="158" y="1386"/>
                    </a:lnTo>
                    <a:lnTo>
                      <a:pt x="150" y="1394"/>
                    </a:lnTo>
                    <a:lnTo>
                      <a:pt x="140" y="1406"/>
                    </a:lnTo>
                    <a:lnTo>
                      <a:pt x="130" y="1422"/>
                    </a:lnTo>
                    <a:lnTo>
                      <a:pt x="122" y="1436"/>
                    </a:lnTo>
                    <a:lnTo>
                      <a:pt x="116" y="1460"/>
                    </a:lnTo>
                    <a:lnTo>
                      <a:pt x="114" y="1466"/>
                    </a:lnTo>
                    <a:lnTo>
                      <a:pt x="108" y="1472"/>
                    </a:lnTo>
                    <a:lnTo>
                      <a:pt x="82" y="1484"/>
                    </a:lnTo>
                    <a:lnTo>
                      <a:pt x="70" y="1492"/>
                    </a:lnTo>
                    <a:lnTo>
                      <a:pt x="66" y="1498"/>
                    </a:lnTo>
                    <a:lnTo>
                      <a:pt x="62" y="1502"/>
                    </a:lnTo>
                    <a:lnTo>
                      <a:pt x="52" y="1514"/>
                    </a:lnTo>
                    <a:lnTo>
                      <a:pt x="32" y="1550"/>
                    </a:lnTo>
                    <a:lnTo>
                      <a:pt x="24" y="1564"/>
                    </a:lnTo>
                    <a:lnTo>
                      <a:pt x="12" y="1598"/>
                    </a:lnTo>
                    <a:lnTo>
                      <a:pt x="8" y="1606"/>
                    </a:lnTo>
                    <a:lnTo>
                      <a:pt x="10" y="1614"/>
                    </a:lnTo>
                    <a:lnTo>
                      <a:pt x="16" y="1626"/>
                    </a:lnTo>
                    <a:lnTo>
                      <a:pt x="18" y="1642"/>
                    </a:lnTo>
                    <a:lnTo>
                      <a:pt x="18" y="1666"/>
                    </a:lnTo>
                    <a:lnTo>
                      <a:pt x="16" y="1672"/>
                    </a:lnTo>
                    <a:lnTo>
                      <a:pt x="12" y="1678"/>
                    </a:lnTo>
                    <a:lnTo>
                      <a:pt x="8" y="1684"/>
                    </a:lnTo>
                    <a:lnTo>
                      <a:pt x="6" y="1692"/>
                    </a:lnTo>
                    <a:lnTo>
                      <a:pt x="0" y="1706"/>
                    </a:lnTo>
                    <a:lnTo>
                      <a:pt x="0" y="1712"/>
                    </a:lnTo>
                    <a:lnTo>
                      <a:pt x="0" y="1720"/>
                    </a:lnTo>
                    <a:lnTo>
                      <a:pt x="6" y="1744"/>
                    </a:lnTo>
                    <a:lnTo>
                      <a:pt x="8" y="1750"/>
                    </a:lnTo>
                    <a:lnTo>
                      <a:pt x="12" y="1752"/>
                    </a:lnTo>
                    <a:lnTo>
                      <a:pt x="18" y="1752"/>
                    </a:lnTo>
                    <a:lnTo>
                      <a:pt x="20" y="1752"/>
                    </a:lnTo>
                    <a:lnTo>
                      <a:pt x="18" y="1752"/>
                    </a:lnTo>
                    <a:lnTo>
                      <a:pt x="20" y="1760"/>
                    </a:lnTo>
                    <a:lnTo>
                      <a:pt x="24" y="1764"/>
                    </a:lnTo>
                    <a:lnTo>
                      <a:pt x="26" y="1768"/>
                    </a:lnTo>
                    <a:lnTo>
                      <a:pt x="30" y="1770"/>
                    </a:lnTo>
                    <a:lnTo>
                      <a:pt x="32" y="1768"/>
                    </a:lnTo>
                    <a:lnTo>
                      <a:pt x="30" y="1770"/>
                    </a:lnTo>
                    <a:lnTo>
                      <a:pt x="30" y="1772"/>
                    </a:lnTo>
                    <a:lnTo>
                      <a:pt x="32" y="1772"/>
                    </a:lnTo>
                    <a:lnTo>
                      <a:pt x="36" y="1774"/>
                    </a:lnTo>
                    <a:lnTo>
                      <a:pt x="40" y="1778"/>
                    </a:lnTo>
                    <a:lnTo>
                      <a:pt x="52" y="1804"/>
                    </a:lnTo>
                    <a:lnTo>
                      <a:pt x="56" y="1810"/>
                    </a:lnTo>
                    <a:lnTo>
                      <a:pt x="60" y="1816"/>
                    </a:lnTo>
                    <a:lnTo>
                      <a:pt x="72" y="1824"/>
                    </a:lnTo>
                    <a:lnTo>
                      <a:pt x="84" y="1832"/>
                    </a:lnTo>
                    <a:lnTo>
                      <a:pt x="94" y="1838"/>
                    </a:lnTo>
                    <a:lnTo>
                      <a:pt x="102" y="1844"/>
                    </a:lnTo>
                    <a:lnTo>
                      <a:pt x="128" y="1864"/>
                    </a:lnTo>
                    <a:lnTo>
                      <a:pt x="136" y="1868"/>
                    </a:lnTo>
                    <a:lnTo>
                      <a:pt x="142" y="1870"/>
                    </a:lnTo>
                    <a:lnTo>
                      <a:pt x="146" y="1870"/>
                    </a:lnTo>
                    <a:lnTo>
                      <a:pt x="152" y="1868"/>
                    </a:lnTo>
                    <a:lnTo>
                      <a:pt x="154" y="1868"/>
                    </a:lnTo>
                    <a:lnTo>
                      <a:pt x="154" y="1866"/>
                    </a:lnTo>
                    <a:lnTo>
                      <a:pt x="154" y="1868"/>
                    </a:lnTo>
                    <a:lnTo>
                      <a:pt x="158" y="1868"/>
                    </a:lnTo>
                    <a:lnTo>
                      <a:pt x="162" y="1870"/>
                    </a:lnTo>
                    <a:lnTo>
                      <a:pt x="166" y="1870"/>
                    </a:lnTo>
                    <a:lnTo>
                      <a:pt x="182" y="1868"/>
                    </a:lnTo>
                    <a:lnTo>
                      <a:pt x="206" y="1862"/>
                    </a:lnTo>
                    <a:lnTo>
                      <a:pt x="218" y="1860"/>
                    </a:lnTo>
                    <a:lnTo>
                      <a:pt x="224" y="1860"/>
                    </a:lnTo>
                    <a:lnTo>
                      <a:pt x="232" y="1860"/>
                    </a:lnTo>
                    <a:lnTo>
                      <a:pt x="244" y="1860"/>
                    </a:lnTo>
                    <a:lnTo>
                      <a:pt x="260" y="1856"/>
                    </a:lnTo>
                    <a:lnTo>
                      <a:pt x="274" y="1852"/>
                    </a:lnTo>
                    <a:lnTo>
                      <a:pt x="282" y="1850"/>
                    </a:lnTo>
                    <a:lnTo>
                      <a:pt x="288" y="1844"/>
                    </a:lnTo>
                    <a:lnTo>
                      <a:pt x="294" y="1842"/>
                    </a:lnTo>
                    <a:lnTo>
                      <a:pt x="300" y="1838"/>
                    </a:lnTo>
                    <a:lnTo>
                      <a:pt x="306" y="1838"/>
                    </a:lnTo>
                    <a:lnTo>
                      <a:pt x="312" y="1840"/>
                    </a:lnTo>
                    <a:lnTo>
                      <a:pt x="320" y="1840"/>
                    </a:lnTo>
                    <a:lnTo>
                      <a:pt x="322" y="1840"/>
                    </a:lnTo>
                    <a:lnTo>
                      <a:pt x="330" y="1842"/>
                    </a:lnTo>
                    <a:lnTo>
                      <a:pt x="334" y="1846"/>
                    </a:lnTo>
                    <a:lnTo>
                      <a:pt x="346" y="1862"/>
                    </a:lnTo>
                    <a:lnTo>
                      <a:pt x="352" y="1868"/>
                    </a:lnTo>
                    <a:lnTo>
                      <a:pt x="358" y="1870"/>
                    </a:lnTo>
                    <a:lnTo>
                      <a:pt x="362" y="1870"/>
                    </a:lnTo>
                    <a:lnTo>
                      <a:pt x="370" y="1870"/>
                    </a:lnTo>
                    <a:lnTo>
                      <a:pt x="378" y="1874"/>
                    </a:lnTo>
                    <a:lnTo>
                      <a:pt x="384" y="1876"/>
                    </a:lnTo>
                    <a:lnTo>
                      <a:pt x="388" y="1878"/>
                    </a:lnTo>
                    <a:lnTo>
                      <a:pt x="392" y="1878"/>
                    </a:lnTo>
                    <a:lnTo>
                      <a:pt x="392" y="1876"/>
                    </a:lnTo>
                    <a:lnTo>
                      <a:pt x="392" y="1878"/>
                    </a:lnTo>
                    <a:lnTo>
                      <a:pt x="394" y="1878"/>
                    </a:lnTo>
                    <a:lnTo>
                      <a:pt x="398" y="1878"/>
                    </a:lnTo>
                    <a:lnTo>
                      <a:pt x="404" y="1880"/>
                    </a:lnTo>
                    <a:lnTo>
                      <a:pt x="408" y="1884"/>
                    </a:lnTo>
                    <a:lnTo>
                      <a:pt x="410" y="1890"/>
                    </a:lnTo>
                    <a:lnTo>
                      <a:pt x="410" y="1896"/>
                    </a:lnTo>
                    <a:lnTo>
                      <a:pt x="410" y="1900"/>
                    </a:lnTo>
                    <a:lnTo>
                      <a:pt x="410" y="1908"/>
                    </a:lnTo>
                    <a:lnTo>
                      <a:pt x="410" y="1916"/>
                    </a:lnTo>
                    <a:lnTo>
                      <a:pt x="410" y="1920"/>
                    </a:lnTo>
                    <a:lnTo>
                      <a:pt x="410" y="1936"/>
                    </a:lnTo>
                    <a:lnTo>
                      <a:pt x="410" y="1950"/>
                    </a:lnTo>
                    <a:lnTo>
                      <a:pt x="412" y="1956"/>
                    </a:lnTo>
                    <a:lnTo>
                      <a:pt x="414" y="1964"/>
                    </a:lnTo>
                    <a:lnTo>
                      <a:pt x="434" y="1990"/>
                    </a:lnTo>
                    <a:lnTo>
                      <a:pt x="438" y="1994"/>
                    </a:lnTo>
                    <a:lnTo>
                      <a:pt x="440" y="1994"/>
                    </a:lnTo>
                    <a:lnTo>
                      <a:pt x="442" y="1994"/>
                    </a:lnTo>
                    <a:lnTo>
                      <a:pt x="440" y="1996"/>
                    </a:lnTo>
                    <a:lnTo>
                      <a:pt x="440" y="1998"/>
                    </a:lnTo>
                    <a:lnTo>
                      <a:pt x="444" y="2002"/>
                    </a:lnTo>
                    <a:lnTo>
                      <a:pt x="452" y="2014"/>
                    </a:lnTo>
                    <a:lnTo>
                      <a:pt x="456" y="2020"/>
                    </a:lnTo>
                    <a:lnTo>
                      <a:pt x="458" y="2026"/>
                    </a:lnTo>
                    <a:lnTo>
                      <a:pt x="458" y="2034"/>
                    </a:lnTo>
                    <a:lnTo>
                      <a:pt x="458" y="2038"/>
                    </a:lnTo>
                    <a:lnTo>
                      <a:pt x="458" y="2046"/>
                    </a:lnTo>
                    <a:lnTo>
                      <a:pt x="460" y="2054"/>
                    </a:lnTo>
                    <a:lnTo>
                      <a:pt x="468" y="2096"/>
                    </a:lnTo>
                    <a:lnTo>
                      <a:pt x="472" y="2112"/>
                    </a:lnTo>
                    <a:lnTo>
                      <a:pt x="476" y="2124"/>
                    </a:lnTo>
                    <a:lnTo>
                      <a:pt x="478" y="2134"/>
                    </a:lnTo>
                    <a:lnTo>
                      <a:pt x="472" y="2144"/>
                    </a:lnTo>
                    <a:lnTo>
                      <a:pt x="462" y="2166"/>
                    </a:lnTo>
                    <a:lnTo>
                      <a:pt x="460" y="2172"/>
                    </a:lnTo>
                    <a:lnTo>
                      <a:pt x="458" y="2180"/>
                    </a:lnTo>
                    <a:lnTo>
                      <a:pt x="458" y="2204"/>
                    </a:lnTo>
                    <a:lnTo>
                      <a:pt x="460" y="2212"/>
                    </a:lnTo>
                    <a:lnTo>
                      <a:pt x="460" y="2210"/>
                    </a:lnTo>
                    <a:lnTo>
                      <a:pt x="460" y="2212"/>
                    </a:lnTo>
                    <a:lnTo>
                      <a:pt x="456" y="2220"/>
                    </a:lnTo>
                    <a:lnTo>
                      <a:pt x="452" y="2234"/>
                    </a:lnTo>
                    <a:lnTo>
                      <a:pt x="450" y="2242"/>
                    </a:lnTo>
                    <a:lnTo>
                      <a:pt x="452" y="2248"/>
                    </a:lnTo>
                    <a:lnTo>
                      <a:pt x="484" y="2302"/>
                    </a:lnTo>
                    <a:lnTo>
                      <a:pt x="488" y="2308"/>
                    </a:lnTo>
                    <a:lnTo>
                      <a:pt x="488" y="2314"/>
                    </a:lnTo>
                    <a:lnTo>
                      <a:pt x="490" y="2328"/>
                    </a:lnTo>
                    <a:lnTo>
                      <a:pt x="496" y="2380"/>
                    </a:lnTo>
                    <a:lnTo>
                      <a:pt x="500" y="2386"/>
                    </a:lnTo>
                    <a:lnTo>
                      <a:pt x="504" y="2392"/>
                    </a:lnTo>
                    <a:lnTo>
                      <a:pt x="520" y="2402"/>
                    </a:lnTo>
                    <a:lnTo>
                      <a:pt x="528" y="2406"/>
                    </a:lnTo>
                    <a:lnTo>
                      <a:pt x="528" y="2404"/>
                    </a:lnTo>
                    <a:lnTo>
                      <a:pt x="528" y="2406"/>
                    </a:lnTo>
                    <a:lnTo>
                      <a:pt x="532" y="2414"/>
                    </a:lnTo>
                    <a:lnTo>
                      <a:pt x="534" y="2420"/>
                    </a:lnTo>
                    <a:lnTo>
                      <a:pt x="540" y="2434"/>
                    </a:lnTo>
                    <a:lnTo>
                      <a:pt x="546" y="2458"/>
                    </a:lnTo>
                    <a:lnTo>
                      <a:pt x="548" y="2474"/>
                    </a:lnTo>
                    <a:lnTo>
                      <a:pt x="548" y="2478"/>
                    </a:lnTo>
                    <a:lnTo>
                      <a:pt x="548" y="2486"/>
                    </a:lnTo>
                    <a:lnTo>
                      <a:pt x="552" y="2492"/>
                    </a:lnTo>
                    <a:lnTo>
                      <a:pt x="562" y="2508"/>
                    </a:lnTo>
                    <a:lnTo>
                      <a:pt x="568" y="2512"/>
                    </a:lnTo>
                    <a:lnTo>
                      <a:pt x="574" y="2514"/>
                    </a:lnTo>
                    <a:lnTo>
                      <a:pt x="598" y="2508"/>
                    </a:lnTo>
                    <a:lnTo>
                      <a:pt x="614" y="2504"/>
                    </a:lnTo>
                    <a:lnTo>
                      <a:pt x="638" y="2498"/>
                    </a:lnTo>
                    <a:lnTo>
                      <a:pt x="654" y="2496"/>
                    </a:lnTo>
                    <a:lnTo>
                      <a:pt x="676" y="2496"/>
                    </a:lnTo>
                    <a:lnTo>
                      <a:pt x="684" y="2494"/>
                    </a:lnTo>
                    <a:lnTo>
                      <a:pt x="690" y="2490"/>
                    </a:lnTo>
                    <a:lnTo>
                      <a:pt x="748" y="2424"/>
                    </a:lnTo>
                    <a:lnTo>
                      <a:pt x="756" y="2410"/>
                    </a:lnTo>
                    <a:lnTo>
                      <a:pt x="770" y="2376"/>
                    </a:lnTo>
                    <a:lnTo>
                      <a:pt x="770" y="2370"/>
                    </a:lnTo>
                    <a:lnTo>
                      <a:pt x="770" y="2368"/>
                    </a:lnTo>
                    <a:lnTo>
                      <a:pt x="768" y="2368"/>
                    </a:lnTo>
                    <a:lnTo>
                      <a:pt x="770" y="2368"/>
                    </a:lnTo>
                    <a:lnTo>
                      <a:pt x="772" y="2366"/>
                    </a:lnTo>
                    <a:lnTo>
                      <a:pt x="772" y="2364"/>
                    </a:lnTo>
                    <a:lnTo>
                      <a:pt x="774" y="2358"/>
                    </a:lnTo>
                    <a:lnTo>
                      <a:pt x="778" y="2354"/>
                    </a:lnTo>
                    <a:lnTo>
                      <a:pt x="806" y="2334"/>
                    </a:lnTo>
                    <a:lnTo>
                      <a:pt x="810" y="2328"/>
                    </a:lnTo>
                    <a:lnTo>
                      <a:pt x="814" y="2322"/>
                    </a:lnTo>
                    <a:lnTo>
                      <a:pt x="818" y="2308"/>
                    </a:lnTo>
                    <a:lnTo>
                      <a:pt x="820" y="2300"/>
                    </a:lnTo>
                    <a:lnTo>
                      <a:pt x="820" y="2292"/>
                    </a:lnTo>
                    <a:lnTo>
                      <a:pt x="814" y="2268"/>
                    </a:lnTo>
                    <a:lnTo>
                      <a:pt x="814" y="2260"/>
                    </a:lnTo>
                    <a:lnTo>
                      <a:pt x="816" y="2254"/>
                    </a:lnTo>
                    <a:lnTo>
                      <a:pt x="826" y="2238"/>
                    </a:lnTo>
                    <a:lnTo>
                      <a:pt x="832" y="2232"/>
                    </a:lnTo>
                    <a:lnTo>
                      <a:pt x="838" y="2228"/>
                    </a:lnTo>
                    <a:lnTo>
                      <a:pt x="874" y="2206"/>
                    </a:lnTo>
                    <a:lnTo>
                      <a:pt x="880" y="2202"/>
                    </a:lnTo>
                    <a:lnTo>
                      <a:pt x="884" y="2194"/>
                    </a:lnTo>
                    <a:lnTo>
                      <a:pt x="886" y="2190"/>
                    </a:lnTo>
                    <a:lnTo>
                      <a:pt x="894" y="2176"/>
                    </a:lnTo>
                    <a:lnTo>
                      <a:pt x="896" y="2170"/>
                    </a:lnTo>
                    <a:lnTo>
                      <a:pt x="898" y="2162"/>
                    </a:lnTo>
                    <a:lnTo>
                      <a:pt x="898" y="2156"/>
                    </a:lnTo>
                    <a:lnTo>
                      <a:pt x="892" y="2132"/>
                    </a:lnTo>
                    <a:lnTo>
                      <a:pt x="890" y="2116"/>
                    </a:lnTo>
                    <a:lnTo>
                      <a:pt x="890" y="2112"/>
                    </a:lnTo>
                    <a:lnTo>
                      <a:pt x="890" y="2108"/>
                    </a:lnTo>
                    <a:lnTo>
                      <a:pt x="888" y="2106"/>
                    </a:lnTo>
                    <a:lnTo>
                      <a:pt x="886" y="2108"/>
                    </a:lnTo>
                    <a:lnTo>
                      <a:pt x="888" y="2106"/>
                    </a:lnTo>
                    <a:lnTo>
                      <a:pt x="888" y="2102"/>
                    </a:lnTo>
                    <a:lnTo>
                      <a:pt x="886" y="2098"/>
                    </a:lnTo>
                    <a:lnTo>
                      <a:pt x="882" y="2094"/>
                    </a:lnTo>
                    <a:lnTo>
                      <a:pt x="880" y="2086"/>
                    </a:lnTo>
                    <a:lnTo>
                      <a:pt x="880" y="2054"/>
                    </a:lnTo>
                    <a:lnTo>
                      <a:pt x="880" y="2046"/>
                    </a:lnTo>
                    <a:lnTo>
                      <a:pt x="876" y="2038"/>
                    </a:lnTo>
                    <a:lnTo>
                      <a:pt x="874" y="2032"/>
                    </a:lnTo>
                    <a:lnTo>
                      <a:pt x="872" y="2026"/>
                    </a:lnTo>
                    <a:lnTo>
                      <a:pt x="876" y="2020"/>
                    </a:lnTo>
                    <a:lnTo>
                      <a:pt x="880" y="2016"/>
                    </a:lnTo>
                    <a:lnTo>
                      <a:pt x="880" y="2012"/>
                    </a:lnTo>
                    <a:lnTo>
                      <a:pt x="882" y="2006"/>
                    </a:lnTo>
                    <a:lnTo>
                      <a:pt x="884" y="2000"/>
                    </a:lnTo>
                    <a:lnTo>
                      <a:pt x="894" y="1984"/>
                    </a:lnTo>
                    <a:lnTo>
                      <a:pt x="900" y="1978"/>
                    </a:lnTo>
                    <a:lnTo>
                      <a:pt x="906" y="1974"/>
                    </a:lnTo>
                    <a:lnTo>
                      <a:pt x="912" y="1970"/>
                    </a:lnTo>
                    <a:lnTo>
                      <a:pt x="918" y="1968"/>
                    </a:lnTo>
                    <a:lnTo>
                      <a:pt x="922" y="1960"/>
                    </a:lnTo>
                    <a:lnTo>
                      <a:pt x="934" y="1936"/>
                    </a:lnTo>
                    <a:lnTo>
                      <a:pt x="940" y="1930"/>
                    </a:lnTo>
                    <a:lnTo>
                      <a:pt x="946" y="1924"/>
                    </a:lnTo>
                    <a:lnTo>
                      <a:pt x="970" y="1912"/>
                    </a:lnTo>
                    <a:lnTo>
                      <a:pt x="984" y="1902"/>
                    </a:lnTo>
                    <a:lnTo>
                      <a:pt x="1012" y="1874"/>
                    </a:lnTo>
                    <a:lnTo>
                      <a:pt x="1016" y="1868"/>
                    </a:lnTo>
                    <a:lnTo>
                      <a:pt x="1020" y="1862"/>
                    </a:lnTo>
                    <a:lnTo>
                      <a:pt x="1044" y="1808"/>
                    </a:lnTo>
                    <a:lnTo>
                      <a:pt x="1048" y="1792"/>
                    </a:lnTo>
                    <a:lnTo>
                      <a:pt x="1054" y="1770"/>
                    </a:lnTo>
                    <a:lnTo>
                      <a:pt x="1054" y="1766"/>
                    </a:lnTo>
                    <a:lnTo>
                      <a:pt x="1054" y="1764"/>
                    </a:lnTo>
                    <a:lnTo>
                      <a:pt x="1050" y="1764"/>
                    </a:lnTo>
                    <a:lnTo>
                      <a:pt x="1048" y="1764"/>
                    </a:lnTo>
                    <a:lnTo>
                      <a:pt x="976" y="1780"/>
                    </a:lnTo>
                    <a:lnTo>
                      <a:pt x="968" y="1780"/>
                    </a:lnTo>
                    <a:lnTo>
                      <a:pt x="960" y="1778"/>
                    </a:lnTo>
                    <a:lnTo>
                      <a:pt x="956" y="1774"/>
                    </a:lnTo>
                    <a:lnTo>
                      <a:pt x="944" y="1766"/>
                    </a:lnTo>
                    <a:lnTo>
                      <a:pt x="934" y="1754"/>
                    </a:lnTo>
                    <a:lnTo>
                      <a:pt x="904" y="1710"/>
                    </a:lnTo>
                    <a:lnTo>
                      <a:pt x="898" y="1704"/>
                    </a:lnTo>
                    <a:lnTo>
                      <a:pt x="892" y="1700"/>
                    </a:lnTo>
                    <a:lnTo>
                      <a:pt x="886" y="1696"/>
                    </a:lnTo>
                    <a:lnTo>
                      <a:pt x="880" y="1692"/>
                    </a:lnTo>
                    <a:lnTo>
                      <a:pt x="876" y="1686"/>
                    </a:lnTo>
                    <a:lnTo>
                      <a:pt x="864" y="1670"/>
                    </a:lnTo>
                    <a:lnTo>
                      <a:pt x="860" y="1664"/>
                    </a:lnTo>
                    <a:lnTo>
                      <a:pt x="858" y="1656"/>
                    </a:lnTo>
                    <a:lnTo>
                      <a:pt x="852" y="1642"/>
                    </a:lnTo>
                    <a:lnTo>
                      <a:pt x="848" y="1626"/>
                    </a:lnTo>
                    <a:lnTo>
                      <a:pt x="842" y="1602"/>
                    </a:lnTo>
                    <a:lnTo>
                      <a:pt x="840" y="1596"/>
                    </a:lnTo>
                    <a:lnTo>
                      <a:pt x="834" y="1590"/>
                    </a:lnTo>
                    <a:lnTo>
                      <a:pt x="826" y="1582"/>
                    </a:lnTo>
                    <a:lnTo>
                      <a:pt x="822" y="1574"/>
                    </a:lnTo>
                    <a:lnTo>
                      <a:pt x="818" y="1568"/>
                    </a:lnTo>
                    <a:lnTo>
                      <a:pt x="814" y="1544"/>
                    </a:lnTo>
                    <a:lnTo>
                      <a:pt x="808" y="1530"/>
                    </a:lnTo>
                    <a:lnTo>
                      <a:pt x="796" y="1504"/>
                    </a:lnTo>
                    <a:lnTo>
                      <a:pt x="786" y="1492"/>
                    </a:lnTo>
                    <a:lnTo>
                      <a:pt x="768" y="1474"/>
                    </a:lnTo>
                    <a:lnTo>
                      <a:pt x="766" y="1470"/>
                    </a:lnTo>
                    <a:lnTo>
                      <a:pt x="770" y="1472"/>
                    </a:lnTo>
                    <a:lnTo>
                      <a:pt x="794" y="1484"/>
                    </a:lnTo>
                    <a:lnTo>
                      <a:pt x="798" y="1484"/>
                    </a:lnTo>
                    <a:lnTo>
                      <a:pt x="800" y="1484"/>
                    </a:lnTo>
                    <a:lnTo>
                      <a:pt x="804" y="1482"/>
                    </a:lnTo>
                    <a:lnTo>
                      <a:pt x="804" y="1480"/>
                    </a:lnTo>
                    <a:lnTo>
                      <a:pt x="808" y="1476"/>
                    </a:lnTo>
                    <a:lnTo>
                      <a:pt x="810" y="1474"/>
                    </a:lnTo>
                    <a:lnTo>
                      <a:pt x="810" y="1472"/>
                    </a:lnTo>
                    <a:lnTo>
                      <a:pt x="812" y="1474"/>
                    </a:lnTo>
                    <a:lnTo>
                      <a:pt x="814" y="1476"/>
                    </a:lnTo>
                    <a:lnTo>
                      <a:pt x="818" y="1480"/>
                    </a:lnTo>
                    <a:lnTo>
                      <a:pt x="824" y="1494"/>
                    </a:lnTo>
                    <a:lnTo>
                      <a:pt x="856" y="1550"/>
                    </a:lnTo>
                    <a:lnTo>
                      <a:pt x="866" y="1562"/>
                    </a:lnTo>
                    <a:lnTo>
                      <a:pt x="874" y="1570"/>
                    </a:lnTo>
                    <a:lnTo>
                      <a:pt x="878" y="1576"/>
                    </a:lnTo>
                    <a:lnTo>
                      <a:pt x="882" y="1584"/>
                    </a:lnTo>
                    <a:lnTo>
                      <a:pt x="886" y="1598"/>
                    </a:lnTo>
                    <a:lnTo>
                      <a:pt x="892" y="1614"/>
                    </a:lnTo>
                    <a:lnTo>
                      <a:pt x="898" y="1636"/>
                    </a:lnTo>
                    <a:lnTo>
                      <a:pt x="900" y="1644"/>
                    </a:lnTo>
                    <a:lnTo>
                      <a:pt x="904" y="1650"/>
                    </a:lnTo>
                    <a:lnTo>
                      <a:pt x="924" y="1668"/>
                    </a:lnTo>
                    <a:lnTo>
                      <a:pt x="928" y="1674"/>
                    </a:lnTo>
                    <a:lnTo>
                      <a:pt x="928" y="1678"/>
                    </a:lnTo>
                    <a:lnTo>
                      <a:pt x="928" y="1684"/>
                    </a:lnTo>
                    <a:lnTo>
                      <a:pt x="932" y="1690"/>
                    </a:lnTo>
                    <a:lnTo>
                      <a:pt x="936" y="1696"/>
                    </a:lnTo>
                    <a:lnTo>
                      <a:pt x="942" y="1710"/>
                    </a:lnTo>
                    <a:lnTo>
                      <a:pt x="954" y="1736"/>
                    </a:lnTo>
                    <a:lnTo>
                      <a:pt x="960" y="1740"/>
                    </a:lnTo>
                    <a:lnTo>
                      <a:pt x="966" y="1740"/>
                    </a:lnTo>
                    <a:lnTo>
                      <a:pt x="980" y="1736"/>
                    </a:lnTo>
                    <a:lnTo>
                      <a:pt x="996" y="1732"/>
                    </a:lnTo>
                    <a:lnTo>
                      <a:pt x="1000" y="1732"/>
                    </a:lnTo>
                    <a:lnTo>
                      <a:pt x="1006" y="1732"/>
                    </a:lnTo>
                    <a:lnTo>
                      <a:pt x="1012" y="1728"/>
                    </a:lnTo>
                    <a:lnTo>
                      <a:pt x="1020" y="1718"/>
                    </a:lnTo>
                    <a:lnTo>
                      <a:pt x="1028" y="1714"/>
                    </a:lnTo>
                    <a:lnTo>
                      <a:pt x="1034" y="1710"/>
                    </a:lnTo>
                    <a:lnTo>
                      <a:pt x="1048" y="1706"/>
                    </a:lnTo>
                    <a:lnTo>
                      <a:pt x="1064" y="1700"/>
                    </a:lnTo>
                    <a:lnTo>
                      <a:pt x="1088" y="1688"/>
                    </a:lnTo>
                    <a:lnTo>
                      <a:pt x="1096" y="1684"/>
                    </a:lnTo>
                    <a:lnTo>
                      <a:pt x="1102" y="1680"/>
                    </a:lnTo>
                    <a:lnTo>
                      <a:pt x="1128" y="1668"/>
                    </a:lnTo>
                    <a:lnTo>
                      <a:pt x="1134" y="1664"/>
                    </a:lnTo>
                    <a:lnTo>
                      <a:pt x="1140" y="1658"/>
                    </a:lnTo>
                    <a:lnTo>
                      <a:pt x="1158" y="1632"/>
                    </a:lnTo>
                    <a:lnTo>
                      <a:pt x="1168" y="1618"/>
                    </a:lnTo>
                    <a:lnTo>
                      <a:pt x="1170" y="1612"/>
                    </a:lnTo>
                    <a:lnTo>
                      <a:pt x="1180" y="1600"/>
                    </a:lnTo>
                    <a:lnTo>
                      <a:pt x="1188" y="1592"/>
                    </a:lnTo>
                    <a:lnTo>
                      <a:pt x="1188" y="1588"/>
                    </a:lnTo>
                    <a:lnTo>
                      <a:pt x="1190" y="1586"/>
                    </a:lnTo>
                    <a:lnTo>
                      <a:pt x="1188" y="1584"/>
                    </a:lnTo>
                    <a:lnTo>
                      <a:pt x="1186" y="1582"/>
                    </a:lnTo>
                    <a:lnTo>
                      <a:pt x="1160" y="1562"/>
                    </a:lnTo>
                    <a:lnTo>
                      <a:pt x="1154" y="1558"/>
                    </a:lnTo>
                    <a:lnTo>
                      <a:pt x="1148" y="1556"/>
                    </a:lnTo>
                    <a:lnTo>
                      <a:pt x="1144" y="1554"/>
                    </a:lnTo>
                    <a:lnTo>
                      <a:pt x="1140" y="1548"/>
                    </a:lnTo>
                    <a:lnTo>
                      <a:pt x="1138" y="1544"/>
                    </a:lnTo>
                    <a:lnTo>
                      <a:pt x="1132" y="1540"/>
                    </a:lnTo>
                    <a:lnTo>
                      <a:pt x="1126" y="1538"/>
                    </a:lnTo>
                    <a:lnTo>
                      <a:pt x="1102" y="1544"/>
                    </a:lnTo>
                    <a:lnTo>
                      <a:pt x="1096" y="1544"/>
                    </a:lnTo>
                    <a:lnTo>
                      <a:pt x="1088" y="1542"/>
                    </a:lnTo>
                    <a:lnTo>
                      <a:pt x="1082" y="1540"/>
                    </a:lnTo>
                    <a:lnTo>
                      <a:pt x="1076" y="1536"/>
                    </a:lnTo>
                    <a:lnTo>
                      <a:pt x="1070" y="1536"/>
                    </a:lnTo>
                    <a:lnTo>
                      <a:pt x="1058" y="1534"/>
                    </a:lnTo>
                    <a:lnTo>
                      <a:pt x="1054" y="1530"/>
                    </a:lnTo>
                    <a:lnTo>
                      <a:pt x="1048" y="1526"/>
                    </a:lnTo>
                    <a:lnTo>
                      <a:pt x="1044" y="1520"/>
                    </a:lnTo>
                    <a:lnTo>
                      <a:pt x="1040" y="1506"/>
                    </a:lnTo>
                    <a:lnTo>
                      <a:pt x="1036" y="1498"/>
                    </a:lnTo>
                    <a:lnTo>
                      <a:pt x="1032" y="1492"/>
                    </a:lnTo>
                    <a:lnTo>
                      <a:pt x="1022" y="1484"/>
                    </a:lnTo>
                    <a:lnTo>
                      <a:pt x="1018" y="1478"/>
                    </a:lnTo>
                    <a:lnTo>
                      <a:pt x="1018" y="1472"/>
                    </a:lnTo>
                    <a:lnTo>
                      <a:pt x="1018" y="1468"/>
                    </a:lnTo>
                    <a:lnTo>
                      <a:pt x="1022" y="1462"/>
                    </a:lnTo>
                    <a:lnTo>
                      <a:pt x="1026" y="1458"/>
                    </a:lnTo>
                    <a:lnTo>
                      <a:pt x="1026" y="1452"/>
                    </a:lnTo>
                    <a:lnTo>
                      <a:pt x="1028" y="1452"/>
                    </a:lnTo>
                    <a:lnTo>
                      <a:pt x="1032" y="1454"/>
                    </a:lnTo>
                    <a:lnTo>
                      <a:pt x="1040" y="1462"/>
                    </a:lnTo>
                    <a:lnTo>
                      <a:pt x="1052" y="1474"/>
                    </a:lnTo>
                    <a:lnTo>
                      <a:pt x="1060" y="1482"/>
                    </a:lnTo>
                    <a:lnTo>
                      <a:pt x="1072" y="1492"/>
                    </a:lnTo>
                    <a:lnTo>
                      <a:pt x="1088" y="1504"/>
                    </a:lnTo>
                    <a:lnTo>
                      <a:pt x="1102" y="1510"/>
                    </a:lnTo>
                    <a:lnTo>
                      <a:pt x="1116" y="1514"/>
                    </a:lnTo>
                    <a:lnTo>
                      <a:pt x="1124" y="1516"/>
                    </a:lnTo>
                    <a:lnTo>
                      <a:pt x="1132" y="1514"/>
                    </a:lnTo>
                    <a:lnTo>
                      <a:pt x="1136" y="1510"/>
                    </a:lnTo>
                    <a:lnTo>
                      <a:pt x="1144" y="1510"/>
                    </a:lnTo>
                    <a:lnTo>
                      <a:pt x="1150" y="1514"/>
                    </a:lnTo>
                    <a:lnTo>
                      <a:pt x="1158" y="1522"/>
                    </a:lnTo>
                    <a:lnTo>
                      <a:pt x="1164" y="1526"/>
                    </a:lnTo>
                    <a:lnTo>
                      <a:pt x="1172" y="1530"/>
                    </a:lnTo>
                    <a:lnTo>
                      <a:pt x="1206" y="1544"/>
                    </a:lnTo>
                    <a:lnTo>
                      <a:pt x="1218" y="1546"/>
                    </a:lnTo>
                    <a:lnTo>
                      <a:pt x="1222" y="1546"/>
                    </a:lnTo>
                    <a:lnTo>
                      <a:pt x="1230" y="1544"/>
                    </a:lnTo>
                    <a:lnTo>
                      <a:pt x="1244" y="1538"/>
                    </a:lnTo>
                    <a:lnTo>
                      <a:pt x="1260" y="1536"/>
                    </a:lnTo>
                    <a:lnTo>
                      <a:pt x="1292" y="1536"/>
                    </a:lnTo>
                    <a:lnTo>
                      <a:pt x="1300" y="1538"/>
                    </a:lnTo>
                    <a:lnTo>
                      <a:pt x="1306" y="1544"/>
                    </a:lnTo>
                    <a:lnTo>
                      <a:pt x="1316" y="1558"/>
                    </a:lnTo>
                    <a:lnTo>
                      <a:pt x="1320" y="1566"/>
                    </a:lnTo>
                    <a:lnTo>
                      <a:pt x="1326" y="1572"/>
                    </a:lnTo>
                    <a:lnTo>
                      <a:pt x="1336" y="1588"/>
                    </a:lnTo>
                    <a:lnTo>
                      <a:pt x="1346" y="1602"/>
                    </a:lnTo>
                    <a:lnTo>
                      <a:pt x="1354" y="1610"/>
                    </a:lnTo>
                    <a:lnTo>
                      <a:pt x="1360" y="1612"/>
                    </a:lnTo>
                    <a:lnTo>
                      <a:pt x="1366" y="1610"/>
                    </a:lnTo>
                    <a:lnTo>
                      <a:pt x="1382" y="1600"/>
                    </a:lnTo>
                    <a:lnTo>
                      <a:pt x="1386" y="1598"/>
                    </a:lnTo>
                    <a:lnTo>
                      <a:pt x="1388" y="1600"/>
                    </a:lnTo>
                    <a:lnTo>
                      <a:pt x="1390" y="1600"/>
                    </a:lnTo>
                    <a:lnTo>
                      <a:pt x="1390" y="1604"/>
                    </a:lnTo>
                    <a:lnTo>
                      <a:pt x="1398" y="1676"/>
                    </a:lnTo>
                    <a:lnTo>
                      <a:pt x="1402" y="1692"/>
                    </a:lnTo>
                    <a:lnTo>
                      <a:pt x="1408" y="1714"/>
                    </a:lnTo>
                    <a:lnTo>
                      <a:pt x="1414" y="1730"/>
                    </a:lnTo>
                    <a:lnTo>
                      <a:pt x="1434" y="1764"/>
                    </a:lnTo>
                    <a:lnTo>
                      <a:pt x="1442" y="1778"/>
                    </a:lnTo>
                    <a:lnTo>
                      <a:pt x="1444" y="1784"/>
                    </a:lnTo>
                    <a:lnTo>
                      <a:pt x="1452" y="1798"/>
                    </a:lnTo>
                    <a:lnTo>
                      <a:pt x="1464" y="1814"/>
                    </a:lnTo>
                    <a:lnTo>
                      <a:pt x="1466" y="1816"/>
                    </a:lnTo>
                    <a:lnTo>
                      <a:pt x="1468" y="1816"/>
                    </a:lnTo>
                    <a:lnTo>
                      <a:pt x="1470" y="1816"/>
                    </a:lnTo>
                    <a:lnTo>
                      <a:pt x="1472" y="1814"/>
                    </a:lnTo>
                    <a:lnTo>
                      <a:pt x="1474" y="1808"/>
                    </a:lnTo>
                    <a:lnTo>
                      <a:pt x="1484" y="1796"/>
                    </a:lnTo>
                    <a:lnTo>
                      <a:pt x="1492" y="1786"/>
                    </a:lnTo>
                    <a:lnTo>
                      <a:pt x="1500" y="1774"/>
                    </a:lnTo>
                    <a:lnTo>
                      <a:pt x="1504" y="1768"/>
                    </a:lnTo>
                    <a:lnTo>
                      <a:pt x="1506" y="1762"/>
                    </a:lnTo>
                    <a:lnTo>
                      <a:pt x="1506" y="1754"/>
                    </a:lnTo>
                    <a:lnTo>
                      <a:pt x="1506" y="1730"/>
                    </a:lnTo>
                    <a:lnTo>
                      <a:pt x="1510" y="1716"/>
                    </a:lnTo>
                    <a:lnTo>
                      <a:pt x="1514" y="1700"/>
                    </a:lnTo>
                    <a:lnTo>
                      <a:pt x="1518" y="1694"/>
                    </a:lnTo>
                    <a:lnTo>
                      <a:pt x="1522" y="1688"/>
                    </a:lnTo>
                    <a:lnTo>
                      <a:pt x="1540" y="1670"/>
                    </a:lnTo>
                    <a:lnTo>
                      <a:pt x="1554" y="1660"/>
                    </a:lnTo>
                    <a:lnTo>
                      <a:pt x="1578" y="1648"/>
                    </a:lnTo>
                    <a:lnTo>
                      <a:pt x="1590" y="1638"/>
                    </a:lnTo>
                    <a:lnTo>
                      <a:pt x="1598" y="1630"/>
                    </a:lnTo>
                    <a:lnTo>
                      <a:pt x="1604" y="1624"/>
                    </a:lnTo>
                    <a:lnTo>
                      <a:pt x="1608" y="1618"/>
                    </a:lnTo>
                    <a:lnTo>
                      <a:pt x="1612" y="1604"/>
                    </a:lnTo>
                    <a:lnTo>
                      <a:pt x="1616" y="1598"/>
                    </a:lnTo>
                    <a:lnTo>
                      <a:pt x="1622" y="1596"/>
                    </a:lnTo>
                    <a:lnTo>
                      <a:pt x="1636" y="1596"/>
                    </a:lnTo>
                    <a:lnTo>
                      <a:pt x="1644" y="1596"/>
                    </a:lnTo>
                    <a:lnTo>
                      <a:pt x="1652" y="1592"/>
                    </a:lnTo>
                    <a:lnTo>
                      <a:pt x="1666" y="1588"/>
                    </a:lnTo>
                    <a:lnTo>
                      <a:pt x="1676" y="1586"/>
                    </a:lnTo>
                    <a:lnTo>
                      <a:pt x="1686" y="1588"/>
                    </a:lnTo>
                    <a:lnTo>
                      <a:pt x="1688" y="1590"/>
                    </a:lnTo>
                    <a:lnTo>
                      <a:pt x="1694" y="1594"/>
                    </a:lnTo>
                    <a:lnTo>
                      <a:pt x="1700" y="1598"/>
                    </a:lnTo>
                    <a:lnTo>
                      <a:pt x="1702" y="1604"/>
                    </a:lnTo>
                    <a:lnTo>
                      <a:pt x="1706" y="1612"/>
                    </a:lnTo>
                    <a:lnTo>
                      <a:pt x="1708" y="1618"/>
                    </a:lnTo>
                    <a:lnTo>
                      <a:pt x="1714" y="1632"/>
                    </a:lnTo>
                    <a:lnTo>
                      <a:pt x="1728" y="1676"/>
                    </a:lnTo>
                    <a:lnTo>
                      <a:pt x="1732" y="1682"/>
                    </a:lnTo>
                    <a:lnTo>
                      <a:pt x="1738" y="1688"/>
                    </a:lnTo>
                    <a:lnTo>
                      <a:pt x="1744" y="1690"/>
                    </a:lnTo>
                    <a:lnTo>
                      <a:pt x="1750" y="1692"/>
                    </a:lnTo>
                    <a:lnTo>
                      <a:pt x="1758" y="1690"/>
                    </a:lnTo>
                    <a:lnTo>
                      <a:pt x="1764" y="1688"/>
                    </a:lnTo>
                    <a:lnTo>
                      <a:pt x="1770" y="1686"/>
                    </a:lnTo>
                    <a:lnTo>
                      <a:pt x="1776" y="1688"/>
                    </a:lnTo>
                    <a:lnTo>
                      <a:pt x="1780" y="1694"/>
                    </a:lnTo>
                    <a:lnTo>
                      <a:pt x="1782" y="1700"/>
                    </a:lnTo>
                    <a:lnTo>
                      <a:pt x="1788" y="1716"/>
                    </a:lnTo>
                    <a:lnTo>
                      <a:pt x="1790" y="1730"/>
                    </a:lnTo>
                    <a:lnTo>
                      <a:pt x="1790" y="1754"/>
                    </a:lnTo>
                    <a:lnTo>
                      <a:pt x="1790" y="1770"/>
                    </a:lnTo>
                    <a:lnTo>
                      <a:pt x="1790" y="1802"/>
                    </a:lnTo>
                    <a:lnTo>
                      <a:pt x="1792" y="1810"/>
                    </a:lnTo>
                    <a:lnTo>
                      <a:pt x="1796" y="1816"/>
                    </a:lnTo>
                    <a:lnTo>
                      <a:pt x="1804" y="1824"/>
                    </a:lnTo>
                    <a:lnTo>
                      <a:pt x="1814" y="1838"/>
                    </a:lnTo>
                    <a:lnTo>
                      <a:pt x="1816" y="1842"/>
                    </a:lnTo>
                    <a:lnTo>
                      <a:pt x="1822" y="1858"/>
                    </a:lnTo>
                    <a:lnTo>
                      <a:pt x="1826" y="1862"/>
                    </a:lnTo>
                    <a:lnTo>
                      <a:pt x="1834" y="1876"/>
                    </a:lnTo>
                    <a:lnTo>
                      <a:pt x="1842" y="1884"/>
                    </a:lnTo>
                    <a:lnTo>
                      <a:pt x="1854" y="1894"/>
                    </a:lnTo>
                    <a:lnTo>
                      <a:pt x="1872" y="1912"/>
                    </a:lnTo>
                    <a:lnTo>
                      <a:pt x="1878" y="1916"/>
                    </a:lnTo>
                    <a:lnTo>
                      <a:pt x="1880" y="1914"/>
                    </a:lnTo>
                    <a:lnTo>
                      <a:pt x="1884" y="1914"/>
                    </a:lnTo>
                    <a:lnTo>
                      <a:pt x="1886" y="1908"/>
                    </a:lnTo>
                    <a:lnTo>
                      <a:pt x="1886" y="1900"/>
                    </a:lnTo>
                    <a:lnTo>
                      <a:pt x="1880" y="1886"/>
                    </a:lnTo>
                    <a:lnTo>
                      <a:pt x="1874" y="1872"/>
                    </a:lnTo>
                    <a:lnTo>
                      <a:pt x="1872" y="1866"/>
                    </a:lnTo>
                    <a:lnTo>
                      <a:pt x="1862" y="1854"/>
                    </a:lnTo>
                    <a:lnTo>
                      <a:pt x="1854" y="1846"/>
                    </a:lnTo>
                    <a:lnTo>
                      <a:pt x="1842" y="1836"/>
                    </a:lnTo>
                    <a:lnTo>
                      <a:pt x="1836" y="1834"/>
                    </a:lnTo>
                    <a:lnTo>
                      <a:pt x="1824" y="1826"/>
                    </a:lnTo>
                    <a:lnTo>
                      <a:pt x="1820" y="1820"/>
                    </a:lnTo>
                    <a:lnTo>
                      <a:pt x="1818" y="1812"/>
                    </a:lnTo>
                    <a:lnTo>
                      <a:pt x="1812" y="1790"/>
                    </a:lnTo>
                    <a:lnTo>
                      <a:pt x="1810" y="1774"/>
                    </a:lnTo>
                    <a:lnTo>
                      <a:pt x="1810" y="1770"/>
                    </a:lnTo>
                    <a:lnTo>
                      <a:pt x="1812" y="1754"/>
                    </a:lnTo>
                    <a:lnTo>
                      <a:pt x="1816" y="1740"/>
                    </a:lnTo>
                    <a:lnTo>
                      <a:pt x="1818" y="1736"/>
                    </a:lnTo>
                    <a:lnTo>
                      <a:pt x="1820" y="1734"/>
                    </a:lnTo>
                    <a:lnTo>
                      <a:pt x="1824" y="1734"/>
                    </a:lnTo>
                    <a:lnTo>
                      <a:pt x="1826" y="1734"/>
                    </a:lnTo>
                    <a:lnTo>
                      <a:pt x="1842" y="1740"/>
                    </a:lnTo>
                    <a:lnTo>
                      <a:pt x="1848" y="1742"/>
                    </a:lnTo>
                    <a:lnTo>
                      <a:pt x="1854" y="1746"/>
                    </a:lnTo>
                    <a:lnTo>
                      <a:pt x="1858" y="1752"/>
                    </a:lnTo>
                    <a:lnTo>
                      <a:pt x="1864" y="1758"/>
                    </a:lnTo>
                    <a:lnTo>
                      <a:pt x="1872" y="1766"/>
                    </a:lnTo>
                    <a:lnTo>
                      <a:pt x="1884" y="1776"/>
                    </a:lnTo>
                    <a:lnTo>
                      <a:pt x="1888" y="1782"/>
                    </a:lnTo>
                    <a:lnTo>
                      <a:pt x="1894" y="1780"/>
                    </a:lnTo>
                    <a:lnTo>
                      <a:pt x="1898" y="1782"/>
                    </a:lnTo>
                    <a:lnTo>
                      <a:pt x="1902" y="1788"/>
                    </a:lnTo>
                    <a:lnTo>
                      <a:pt x="1904" y="1794"/>
                    </a:lnTo>
                    <a:lnTo>
                      <a:pt x="1906" y="1796"/>
                    </a:lnTo>
                    <a:lnTo>
                      <a:pt x="1908" y="1798"/>
                    </a:lnTo>
                    <a:lnTo>
                      <a:pt x="1912" y="1798"/>
                    </a:lnTo>
                    <a:lnTo>
                      <a:pt x="1914" y="1796"/>
                    </a:lnTo>
                    <a:lnTo>
                      <a:pt x="1940" y="1776"/>
                    </a:lnTo>
                    <a:lnTo>
                      <a:pt x="1952" y="1766"/>
                    </a:lnTo>
                    <a:lnTo>
                      <a:pt x="1962" y="1758"/>
                    </a:lnTo>
                    <a:lnTo>
                      <a:pt x="1964" y="1752"/>
                    </a:lnTo>
                    <a:lnTo>
                      <a:pt x="1964" y="1744"/>
                    </a:lnTo>
                    <a:lnTo>
                      <a:pt x="1950" y="1690"/>
                    </a:lnTo>
                    <a:lnTo>
                      <a:pt x="1946" y="1684"/>
                    </a:lnTo>
                    <a:lnTo>
                      <a:pt x="1942" y="1678"/>
                    </a:lnTo>
                    <a:lnTo>
                      <a:pt x="1932" y="1666"/>
                    </a:lnTo>
                    <a:lnTo>
                      <a:pt x="1922" y="1650"/>
                    </a:lnTo>
                    <a:lnTo>
                      <a:pt x="1914" y="1636"/>
                    </a:lnTo>
                    <a:lnTo>
                      <a:pt x="1912" y="1632"/>
                    </a:lnTo>
                    <a:lnTo>
                      <a:pt x="1910" y="1626"/>
                    </a:lnTo>
                    <a:lnTo>
                      <a:pt x="1912" y="1620"/>
                    </a:lnTo>
                    <a:lnTo>
                      <a:pt x="1924" y="1612"/>
                    </a:lnTo>
                    <a:lnTo>
                      <a:pt x="1930" y="1608"/>
                    </a:lnTo>
                    <a:lnTo>
                      <a:pt x="1942" y="1606"/>
                    </a:lnTo>
                    <a:lnTo>
                      <a:pt x="1948" y="1606"/>
                    </a:lnTo>
                    <a:lnTo>
                      <a:pt x="1954" y="1610"/>
                    </a:lnTo>
                    <a:lnTo>
                      <a:pt x="1970" y="1620"/>
                    </a:lnTo>
                    <a:lnTo>
                      <a:pt x="1972" y="1622"/>
                    </a:lnTo>
                    <a:lnTo>
                      <a:pt x="1974" y="1620"/>
                    </a:lnTo>
                    <a:lnTo>
                      <a:pt x="1976" y="1620"/>
                    </a:lnTo>
                    <a:lnTo>
                      <a:pt x="1976" y="1616"/>
                    </a:lnTo>
                    <a:lnTo>
                      <a:pt x="1976" y="1614"/>
                    </a:lnTo>
                    <a:lnTo>
                      <a:pt x="1978" y="1606"/>
                    </a:lnTo>
                    <a:lnTo>
                      <a:pt x="1984" y="1604"/>
                    </a:lnTo>
                    <a:lnTo>
                      <a:pt x="2008" y="1598"/>
                    </a:lnTo>
                    <a:lnTo>
                      <a:pt x="2014" y="1594"/>
                    </a:lnTo>
                    <a:lnTo>
                      <a:pt x="2020" y="1590"/>
                    </a:lnTo>
                    <a:lnTo>
                      <a:pt x="2024" y="1586"/>
                    </a:lnTo>
                    <a:lnTo>
                      <a:pt x="2030" y="1586"/>
                    </a:lnTo>
                    <a:lnTo>
                      <a:pt x="2040" y="1586"/>
                    </a:lnTo>
                    <a:lnTo>
                      <a:pt x="2052" y="1582"/>
                    </a:lnTo>
                    <a:lnTo>
                      <a:pt x="2056" y="1580"/>
                    </a:lnTo>
                    <a:lnTo>
                      <a:pt x="2072" y="1572"/>
                    </a:lnTo>
                    <a:lnTo>
                      <a:pt x="2076" y="1570"/>
                    </a:lnTo>
                    <a:lnTo>
                      <a:pt x="2090" y="1562"/>
                    </a:lnTo>
                    <a:lnTo>
                      <a:pt x="2106" y="1550"/>
                    </a:lnTo>
                    <a:lnTo>
                      <a:pt x="2112" y="1546"/>
                    </a:lnTo>
                    <a:lnTo>
                      <a:pt x="2116" y="1540"/>
                    </a:lnTo>
                    <a:lnTo>
                      <a:pt x="2120" y="1534"/>
                    </a:lnTo>
                    <a:lnTo>
                      <a:pt x="2126" y="1520"/>
                    </a:lnTo>
                    <a:lnTo>
                      <a:pt x="2130" y="1514"/>
                    </a:lnTo>
                    <a:lnTo>
                      <a:pt x="2138" y="1500"/>
                    </a:lnTo>
                    <a:lnTo>
                      <a:pt x="2148" y="1484"/>
                    </a:lnTo>
                    <a:lnTo>
                      <a:pt x="2150" y="1478"/>
                    </a:lnTo>
                    <a:lnTo>
                      <a:pt x="2152" y="1470"/>
                    </a:lnTo>
                    <a:lnTo>
                      <a:pt x="2152" y="1466"/>
                    </a:lnTo>
                    <a:lnTo>
                      <a:pt x="2150" y="1460"/>
                    </a:lnTo>
                    <a:lnTo>
                      <a:pt x="2148" y="1454"/>
                    </a:lnTo>
                    <a:lnTo>
                      <a:pt x="2146" y="1448"/>
                    </a:lnTo>
                    <a:lnTo>
                      <a:pt x="2148" y="1444"/>
                    </a:lnTo>
                    <a:lnTo>
                      <a:pt x="2150" y="1438"/>
                    </a:lnTo>
                    <a:lnTo>
                      <a:pt x="2148" y="1432"/>
                    </a:lnTo>
                    <a:lnTo>
                      <a:pt x="2146" y="1426"/>
                    </a:lnTo>
                    <a:lnTo>
                      <a:pt x="2140" y="1412"/>
                    </a:lnTo>
                    <a:lnTo>
                      <a:pt x="2126" y="1378"/>
                    </a:lnTo>
                    <a:lnTo>
                      <a:pt x="2122" y="1366"/>
                    </a:lnTo>
                    <a:lnTo>
                      <a:pt x="2124" y="1360"/>
                    </a:lnTo>
                    <a:lnTo>
                      <a:pt x="2128" y="1354"/>
                    </a:lnTo>
                    <a:lnTo>
                      <a:pt x="2136" y="1346"/>
                    </a:lnTo>
                    <a:lnTo>
                      <a:pt x="2150" y="1338"/>
                    </a:lnTo>
                    <a:lnTo>
                      <a:pt x="2154" y="1334"/>
                    </a:lnTo>
                    <a:lnTo>
                      <a:pt x="2160" y="1330"/>
                    </a:lnTo>
                    <a:lnTo>
                      <a:pt x="2162" y="1326"/>
                    </a:lnTo>
                    <a:lnTo>
                      <a:pt x="2160" y="1322"/>
                    </a:lnTo>
                    <a:lnTo>
                      <a:pt x="2154" y="1322"/>
                    </a:lnTo>
                    <a:lnTo>
                      <a:pt x="2140" y="1322"/>
                    </a:lnTo>
                    <a:lnTo>
                      <a:pt x="2128" y="1322"/>
                    </a:lnTo>
                    <a:lnTo>
                      <a:pt x="2118" y="1322"/>
                    </a:lnTo>
                    <a:lnTo>
                      <a:pt x="2114" y="1320"/>
                    </a:lnTo>
                    <a:lnTo>
                      <a:pt x="2110" y="1314"/>
                    </a:lnTo>
                    <a:lnTo>
                      <a:pt x="2106" y="1308"/>
                    </a:lnTo>
                    <a:lnTo>
                      <a:pt x="2098" y="1296"/>
                    </a:lnTo>
                    <a:lnTo>
                      <a:pt x="2096" y="1294"/>
                    </a:lnTo>
                    <a:lnTo>
                      <a:pt x="2096" y="1292"/>
                    </a:lnTo>
                    <a:lnTo>
                      <a:pt x="2100" y="1288"/>
                    </a:lnTo>
                    <a:lnTo>
                      <a:pt x="2106" y="1286"/>
                    </a:lnTo>
                    <a:lnTo>
                      <a:pt x="2120" y="1278"/>
                    </a:lnTo>
                    <a:lnTo>
                      <a:pt x="2126" y="1276"/>
                    </a:lnTo>
                    <a:lnTo>
                      <a:pt x="2138" y="1266"/>
                    </a:lnTo>
                    <a:lnTo>
                      <a:pt x="2146" y="1258"/>
                    </a:lnTo>
                    <a:lnTo>
                      <a:pt x="2152" y="1254"/>
                    </a:lnTo>
                    <a:lnTo>
                      <a:pt x="2158" y="1252"/>
                    </a:lnTo>
                    <a:lnTo>
                      <a:pt x="2158" y="1254"/>
                    </a:lnTo>
                    <a:lnTo>
                      <a:pt x="2160" y="1254"/>
                    </a:lnTo>
                    <a:lnTo>
                      <a:pt x="2158" y="1260"/>
                    </a:lnTo>
                    <a:lnTo>
                      <a:pt x="2156" y="1266"/>
                    </a:lnTo>
                    <a:lnTo>
                      <a:pt x="2154" y="1272"/>
                    </a:lnTo>
                    <a:lnTo>
                      <a:pt x="2158" y="1278"/>
                    </a:lnTo>
                    <a:lnTo>
                      <a:pt x="2162" y="1280"/>
                    </a:lnTo>
                    <a:lnTo>
                      <a:pt x="2166" y="1282"/>
                    </a:lnTo>
                    <a:lnTo>
                      <a:pt x="2180" y="1280"/>
                    </a:lnTo>
                    <a:lnTo>
                      <a:pt x="2194" y="1274"/>
                    </a:lnTo>
                    <a:lnTo>
                      <a:pt x="2202" y="1274"/>
                    </a:lnTo>
                    <a:lnTo>
                      <a:pt x="2208" y="1276"/>
                    </a:lnTo>
                    <a:lnTo>
                      <a:pt x="2214" y="1278"/>
                    </a:lnTo>
                    <a:lnTo>
                      <a:pt x="2220" y="1284"/>
                    </a:lnTo>
                    <a:lnTo>
                      <a:pt x="2224" y="1290"/>
                    </a:lnTo>
                    <a:lnTo>
                      <a:pt x="2228" y="1294"/>
                    </a:lnTo>
                    <a:lnTo>
                      <a:pt x="2230" y="1306"/>
                    </a:lnTo>
                    <a:lnTo>
                      <a:pt x="2230" y="1320"/>
                    </a:lnTo>
                    <a:lnTo>
                      <a:pt x="2230" y="1332"/>
                    </a:lnTo>
                    <a:lnTo>
                      <a:pt x="2228" y="1348"/>
                    </a:lnTo>
                    <a:lnTo>
                      <a:pt x="2224" y="1362"/>
                    </a:lnTo>
                    <a:lnTo>
                      <a:pt x="2222" y="1366"/>
                    </a:lnTo>
                    <a:lnTo>
                      <a:pt x="2224" y="1368"/>
                    </a:lnTo>
                    <a:lnTo>
                      <a:pt x="2226" y="1370"/>
                    </a:lnTo>
                    <a:lnTo>
                      <a:pt x="2228" y="1370"/>
                    </a:lnTo>
                    <a:lnTo>
                      <a:pt x="2232" y="1370"/>
                    </a:lnTo>
                    <a:lnTo>
                      <a:pt x="2240" y="1370"/>
                    </a:lnTo>
                    <a:lnTo>
                      <a:pt x="2248" y="1366"/>
                    </a:lnTo>
                    <a:lnTo>
                      <a:pt x="2252" y="1364"/>
                    </a:lnTo>
                    <a:lnTo>
                      <a:pt x="2264" y="1356"/>
                    </a:lnTo>
                    <a:lnTo>
                      <a:pt x="2274" y="1346"/>
                    </a:lnTo>
                    <a:lnTo>
                      <a:pt x="2278" y="1340"/>
                    </a:lnTo>
                    <a:lnTo>
                      <a:pt x="2276" y="1334"/>
                    </a:lnTo>
                    <a:lnTo>
                      <a:pt x="2264" y="1308"/>
                    </a:lnTo>
                    <a:lnTo>
                      <a:pt x="2260" y="1296"/>
                    </a:lnTo>
                    <a:lnTo>
                      <a:pt x="2260" y="1284"/>
                    </a:lnTo>
                    <a:lnTo>
                      <a:pt x="2260" y="1280"/>
                    </a:lnTo>
                    <a:lnTo>
                      <a:pt x="2260" y="1268"/>
                    </a:lnTo>
                    <a:lnTo>
                      <a:pt x="2256" y="1256"/>
                    </a:lnTo>
                    <a:lnTo>
                      <a:pt x="2254" y="1250"/>
                    </a:lnTo>
                    <a:lnTo>
                      <a:pt x="2252" y="1244"/>
                    </a:lnTo>
                    <a:lnTo>
                      <a:pt x="2256" y="1238"/>
                    </a:lnTo>
                    <a:lnTo>
                      <a:pt x="2266" y="1228"/>
                    </a:lnTo>
                    <a:lnTo>
                      <a:pt x="2274" y="1220"/>
                    </a:lnTo>
                    <a:lnTo>
                      <a:pt x="2280" y="1216"/>
                    </a:lnTo>
                    <a:lnTo>
                      <a:pt x="2286" y="1214"/>
                    </a:lnTo>
                    <a:lnTo>
                      <a:pt x="2290" y="1216"/>
                    </a:lnTo>
                    <a:lnTo>
                      <a:pt x="2292" y="1218"/>
                    </a:lnTo>
                    <a:lnTo>
                      <a:pt x="2292" y="1222"/>
                    </a:lnTo>
                    <a:lnTo>
                      <a:pt x="2294" y="1224"/>
                    </a:lnTo>
                    <a:lnTo>
                      <a:pt x="2304" y="1224"/>
                    </a:lnTo>
                    <a:lnTo>
                      <a:pt x="2310" y="1222"/>
                    </a:lnTo>
                    <a:lnTo>
                      <a:pt x="2314" y="1218"/>
                    </a:lnTo>
                    <a:lnTo>
                      <a:pt x="2320" y="1216"/>
                    </a:lnTo>
                    <a:lnTo>
                      <a:pt x="2326" y="1218"/>
                    </a:lnTo>
                    <a:lnTo>
                      <a:pt x="2332" y="1220"/>
                    </a:lnTo>
                    <a:lnTo>
                      <a:pt x="2338" y="1222"/>
                    </a:lnTo>
                    <a:lnTo>
                      <a:pt x="2344" y="1218"/>
                    </a:lnTo>
                    <a:lnTo>
                      <a:pt x="2362" y="1200"/>
                    </a:lnTo>
                    <a:lnTo>
                      <a:pt x="2374" y="1188"/>
                    </a:lnTo>
                    <a:lnTo>
                      <a:pt x="2382" y="1180"/>
                    </a:lnTo>
                    <a:lnTo>
                      <a:pt x="2392" y="1168"/>
                    </a:lnTo>
                    <a:lnTo>
                      <a:pt x="2422" y="1132"/>
                    </a:lnTo>
                    <a:lnTo>
                      <a:pt x="2430" y="1118"/>
                    </a:lnTo>
                    <a:lnTo>
                      <a:pt x="2442" y="1094"/>
                    </a:lnTo>
                    <a:lnTo>
                      <a:pt x="2446" y="1086"/>
                    </a:lnTo>
                    <a:lnTo>
                      <a:pt x="2446" y="1078"/>
                    </a:lnTo>
                    <a:lnTo>
                      <a:pt x="2446" y="1056"/>
                    </a:lnTo>
                    <a:lnTo>
                      <a:pt x="2448" y="1040"/>
                    </a:lnTo>
                    <a:lnTo>
                      <a:pt x="2454" y="996"/>
                    </a:lnTo>
                    <a:lnTo>
                      <a:pt x="2456" y="980"/>
                    </a:lnTo>
                    <a:lnTo>
                      <a:pt x="2456" y="978"/>
                    </a:lnTo>
                    <a:lnTo>
                      <a:pt x="2454" y="970"/>
                    </a:lnTo>
                    <a:lnTo>
                      <a:pt x="2450" y="964"/>
                    </a:lnTo>
                    <a:lnTo>
                      <a:pt x="2442" y="956"/>
                    </a:lnTo>
                    <a:lnTo>
                      <a:pt x="2436" y="952"/>
                    </a:lnTo>
                    <a:lnTo>
                      <a:pt x="2430" y="954"/>
                    </a:lnTo>
                    <a:lnTo>
                      <a:pt x="2414" y="964"/>
                    </a:lnTo>
                    <a:lnTo>
                      <a:pt x="2406" y="968"/>
                    </a:lnTo>
                    <a:lnTo>
                      <a:pt x="2400" y="966"/>
                    </a:lnTo>
                    <a:lnTo>
                      <a:pt x="2394" y="964"/>
                    </a:lnTo>
                    <a:lnTo>
                      <a:pt x="2388" y="958"/>
                    </a:lnTo>
                    <a:lnTo>
                      <a:pt x="2384" y="952"/>
                    </a:lnTo>
                    <a:lnTo>
                      <a:pt x="2382" y="948"/>
                    </a:lnTo>
                    <a:lnTo>
                      <a:pt x="2378" y="942"/>
                    </a:lnTo>
                    <a:lnTo>
                      <a:pt x="2372" y="940"/>
                    </a:lnTo>
                    <a:lnTo>
                      <a:pt x="2370" y="938"/>
                    </a:lnTo>
                    <a:lnTo>
                      <a:pt x="2372" y="936"/>
                    </a:lnTo>
                    <a:lnTo>
                      <a:pt x="2384" y="924"/>
                    </a:lnTo>
                    <a:lnTo>
                      <a:pt x="2402" y="906"/>
                    </a:lnTo>
                    <a:lnTo>
                      <a:pt x="2412" y="896"/>
                    </a:lnTo>
                    <a:lnTo>
                      <a:pt x="2420" y="888"/>
                    </a:lnTo>
                    <a:lnTo>
                      <a:pt x="2424" y="882"/>
                    </a:lnTo>
                    <a:lnTo>
                      <a:pt x="2426" y="876"/>
                    </a:lnTo>
                    <a:lnTo>
                      <a:pt x="2428" y="872"/>
                    </a:lnTo>
                    <a:lnTo>
                      <a:pt x="2432" y="866"/>
                    </a:lnTo>
                    <a:lnTo>
                      <a:pt x="2490" y="808"/>
                    </a:lnTo>
                    <a:lnTo>
                      <a:pt x="2496" y="804"/>
                    </a:lnTo>
                    <a:lnTo>
                      <a:pt x="2504" y="802"/>
                    </a:lnTo>
                    <a:lnTo>
                      <a:pt x="2506" y="802"/>
                    </a:lnTo>
                    <a:lnTo>
                      <a:pt x="2522" y="802"/>
                    </a:lnTo>
                    <a:lnTo>
                      <a:pt x="2556" y="802"/>
                    </a:lnTo>
                    <a:lnTo>
                      <a:pt x="2564" y="802"/>
                    </a:lnTo>
                    <a:lnTo>
                      <a:pt x="2570" y="800"/>
                    </a:lnTo>
                    <a:lnTo>
                      <a:pt x="2576" y="796"/>
                    </a:lnTo>
                    <a:lnTo>
                      <a:pt x="2584" y="794"/>
                    </a:lnTo>
                    <a:lnTo>
                      <a:pt x="2590" y="796"/>
                    </a:lnTo>
                    <a:lnTo>
                      <a:pt x="2604" y="800"/>
                    </a:lnTo>
                    <a:lnTo>
                      <a:pt x="2610" y="804"/>
                    </a:lnTo>
                    <a:lnTo>
                      <a:pt x="2612" y="810"/>
                    </a:lnTo>
                    <a:lnTo>
                      <a:pt x="2612" y="814"/>
                    </a:lnTo>
                    <a:lnTo>
                      <a:pt x="2614" y="818"/>
                    </a:lnTo>
                    <a:lnTo>
                      <a:pt x="2614" y="820"/>
                    </a:lnTo>
                    <a:lnTo>
                      <a:pt x="2618" y="820"/>
                    </a:lnTo>
                    <a:lnTo>
                      <a:pt x="2620" y="822"/>
                    </a:lnTo>
                    <a:lnTo>
                      <a:pt x="2654" y="814"/>
                    </a:lnTo>
                    <a:lnTo>
                      <a:pt x="2666" y="812"/>
                    </a:lnTo>
                    <a:lnTo>
                      <a:pt x="2668" y="812"/>
                    </a:lnTo>
                    <a:lnTo>
                      <a:pt x="2666" y="808"/>
                    </a:lnTo>
                    <a:lnTo>
                      <a:pt x="2664" y="802"/>
                    </a:lnTo>
                    <a:lnTo>
                      <a:pt x="2664" y="796"/>
                    </a:lnTo>
                    <a:lnTo>
                      <a:pt x="2668" y="782"/>
                    </a:lnTo>
                    <a:lnTo>
                      <a:pt x="2674" y="766"/>
                    </a:lnTo>
                    <a:lnTo>
                      <a:pt x="2678" y="752"/>
                    </a:lnTo>
                    <a:lnTo>
                      <a:pt x="2682" y="746"/>
                    </a:lnTo>
                    <a:lnTo>
                      <a:pt x="2688" y="740"/>
                    </a:lnTo>
                    <a:lnTo>
                      <a:pt x="2704" y="730"/>
                    </a:lnTo>
                    <a:lnTo>
                      <a:pt x="2710" y="726"/>
                    </a:lnTo>
                    <a:lnTo>
                      <a:pt x="2718" y="726"/>
                    </a:lnTo>
                    <a:lnTo>
                      <a:pt x="2742" y="732"/>
                    </a:lnTo>
                    <a:lnTo>
                      <a:pt x="2748" y="736"/>
                    </a:lnTo>
                    <a:lnTo>
                      <a:pt x="2754" y="742"/>
                    </a:lnTo>
                    <a:lnTo>
                      <a:pt x="2756" y="746"/>
                    </a:lnTo>
                    <a:lnTo>
                      <a:pt x="2758" y="750"/>
                    </a:lnTo>
                    <a:lnTo>
                      <a:pt x="2760" y="750"/>
                    </a:lnTo>
                    <a:lnTo>
                      <a:pt x="2762" y="750"/>
                    </a:lnTo>
                    <a:lnTo>
                      <a:pt x="2764" y="748"/>
                    </a:lnTo>
                    <a:lnTo>
                      <a:pt x="2774" y="740"/>
                    </a:lnTo>
                    <a:lnTo>
                      <a:pt x="2786" y="730"/>
                    </a:lnTo>
                    <a:lnTo>
                      <a:pt x="2812" y="710"/>
                    </a:lnTo>
                    <a:lnTo>
                      <a:pt x="2814" y="708"/>
                    </a:lnTo>
                    <a:lnTo>
                      <a:pt x="2816" y="708"/>
                    </a:lnTo>
                    <a:lnTo>
                      <a:pt x="2818" y="710"/>
                    </a:lnTo>
                    <a:lnTo>
                      <a:pt x="2818" y="714"/>
                    </a:lnTo>
                    <a:lnTo>
                      <a:pt x="2818" y="736"/>
                    </a:lnTo>
                    <a:lnTo>
                      <a:pt x="2816" y="744"/>
                    </a:lnTo>
                    <a:lnTo>
                      <a:pt x="2812" y="750"/>
                    </a:lnTo>
                    <a:lnTo>
                      <a:pt x="2794" y="768"/>
                    </a:lnTo>
                    <a:lnTo>
                      <a:pt x="2782" y="778"/>
                    </a:lnTo>
                    <a:lnTo>
                      <a:pt x="2776" y="780"/>
                    </a:lnTo>
                    <a:lnTo>
                      <a:pt x="2770" y="784"/>
                    </a:lnTo>
                    <a:lnTo>
                      <a:pt x="2764" y="790"/>
                    </a:lnTo>
                    <a:lnTo>
                      <a:pt x="2754" y="806"/>
                    </a:lnTo>
                    <a:lnTo>
                      <a:pt x="2744" y="818"/>
                    </a:lnTo>
                    <a:lnTo>
                      <a:pt x="2736" y="826"/>
                    </a:lnTo>
                    <a:lnTo>
                      <a:pt x="2724" y="838"/>
                    </a:lnTo>
                    <a:lnTo>
                      <a:pt x="2716" y="846"/>
                    </a:lnTo>
                    <a:lnTo>
                      <a:pt x="2710" y="850"/>
                    </a:lnTo>
                    <a:lnTo>
                      <a:pt x="2706" y="852"/>
                    </a:lnTo>
                    <a:lnTo>
                      <a:pt x="2702" y="854"/>
                    </a:lnTo>
                    <a:lnTo>
                      <a:pt x="2698" y="860"/>
                    </a:lnTo>
                    <a:lnTo>
                      <a:pt x="2684" y="904"/>
                    </a:lnTo>
                    <a:lnTo>
                      <a:pt x="2682" y="910"/>
                    </a:lnTo>
                    <a:lnTo>
                      <a:pt x="2682" y="918"/>
                    </a:lnTo>
                    <a:lnTo>
                      <a:pt x="2700" y="1020"/>
                    </a:lnTo>
                    <a:lnTo>
                      <a:pt x="2700" y="1022"/>
                    </a:lnTo>
                    <a:lnTo>
                      <a:pt x="2702" y="1024"/>
                    </a:lnTo>
                    <a:lnTo>
                      <a:pt x="2704" y="1024"/>
                    </a:lnTo>
                    <a:lnTo>
                      <a:pt x="2706" y="1022"/>
                    </a:lnTo>
                    <a:lnTo>
                      <a:pt x="2726" y="996"/>
                    </a:lnTo>
                    <a:lnTo>
                      <a:pt x="2734" y="984"/>
                    </a:lnTo>
                    <a:lnTo>
                      <a:pt x="2744" y="972"/>
                    </a:lnTo>
                    <a:lnTo>
                      <a:pt x="2746" y="966"/>
                    </a:lnTo>
                    <a:lnTo>
                      <a:pt x="2754" y="952"/>
                    </a:lnTo>
                    <a:lnTo>
                      <a:pt x="2756" y="948"/>
                    </a:lnTo>
                    <a:lnTo>
                      <a:pt x="2760" y="940"/>
                    </a:lnTo>
                    <a:lnTo>
                      <a:pt x="2766" y="936"/>
                    </a:lnTo>
                    <a:lnTo>
                      <a:pt x="2772" y="934"/>
                    </a:lnTo>
                    <a:lnTo>
                      <a:pt x="2776" y="928"/>
                    </a:lnTo>
                    <a:lnTo>
                      <a:pt x="2778" y="922"/>
                    </a:lnTo>
                    <a:lnTo>
                      <a:pt x="2778" y="918"/>
                    </a:lnTo>
                    <a:lnTo>
                      <a:pt x="2780" y="912"/>
                    </a:lnTo>
                    <a:lnTo>
                      <a:pt x="2784" y="906"/>
                    </a:lnTo>
                    <a:lnTo>
                      <a:pt x="2788" y="900"/>
                    </a:lnTo>
                    <a:lnTo>
                      <a:pt x="2790" y="894"/>
                    </a:lnTo>
                    <a:lnTo>
                      <a:pt x="2796" y="870"/>
                    </a:lnTo>
                    <a:lnTo>
                      <a:pt x="2798" y="856"/>
                    </a:lnTo>
                    <a:lnTo>
                      <a:pt x="2796" y="854"/>
                    </a:lnTo>
                    <a:lnTo>
                      <a:pt x="2790" y="852"/>
                    </a:lnTo>
                    <a:lnTo>
                      <a:pt x="2786" y="852"/>
                    </a:lnTo>
                    <a:lnTo>
                      <a:pt x="2784" y="852"/>
                    </a:lnTo>
                    <a:lnTo>
                      <a:pt x="2782" y="850"/>
                    </a:lnTo>
                    <a:lnTo>
                      <a:pt x="2782" y="848"/>
                    </a:lnTo>
                    <a:lnTo>
                      <a:pt x="2782" y="844"/>
                    </a:lnTo>
                    <a:lnTo>
                      <a:pt x="2796" y="810"/>
                    </a:lnTo>
                    <a:lnTo>
                      <a:pt x="2798" y="804"/>
                    </a:lnTo>
                    <a:lnTo>
                      <a:pt x="2804" y="798"/>
                    </a:lnTo>
                    <a:lnTo>
                      <a:pt x="2816" y="790"/>
                    </a:lnTo>
                    <a:lnTo>
                      <a:pt x="2820" y="786"/>
                    </a:lnTo>
                    <a:lnTo>
                      <a:pt x="2832" y="784"/>
                    </a:lnTo>
                    <a:lnTo>
                      <a:pt x="2838" y="784"/>
                    </a:lnTo>
                    <a:lnTo>
                      <a:pt x="2842" y="788"/>
                    </a:lnTo>
                    <a:lnTo>
                      <a:pt x="2844" y="790"/>
                    </a:lnTo>
                    <a:lnTo>
                      <a:pt x="2848" y="790"/>
                    </a:lnTo>
                    <a:lnTo>
                      <a:pt x="2854" y="788"/>
                    </a:lnTo>
                    <a:lnTo>
                      <a:pt x="2870" y="770"/>
                    </a:lnTo>
                    <a:lnTo>
                      <a:pt x="2874" y="768"/>
                    </a:lnTo>
                    <a:lnTo>
                      <a:pt x="2876" y="768"/>
                    </a:lnTo>
                    <a:lnTo>
                      <a:pt x="2880" y="768"/>
                    </a:lnTo>
                    <a:lnTo>
                      <a:pt x="2882" y="770"/>
                    </a:lnTo>
                    <a:lnTo>
                      <a:pt x="2900" y="788"/>
                    </a:lnTo>
                    <a:lnTo>
                      <a:pt x="2902" y="790"/>
                    </a:lnTo>
                    <a:lnTo>
                      <a:pt x="2906" y="790"/>
                    </a:lnTo>
                    <a:lnTo>
                      <a:pt x="2908" y="788"/>
                    </a:lnTo>
                    <a:lnTo>
                      <a:pt x="2908" y="786"/>
                    </a:lnTo>
                    <a:lnTo>
                      <a:pt x="2914" y="772"/>
                    </a:lnTo>
                    <a:lnTo>
                      <a:pt x="2918" y="766"/>
                    </a:lnTo>
                    <a:lnTo>
                      <a:pt x="2924" y="764"/>
                    </a:lnTo>
                    <a:lnTo>
                      <a:pt x="2928" y="764"/>
                    </a:lnTo>
                    <a:lnTo>
                      <a:pt x="2934" y="762"/>
                    </a:lnTo>
                    <a:lnTo>
                      <a:pt x="2940" y="758"/>
                    </a:lnTo>
                    <a:lnTo>
                      <a:pt x="2960" y="732"/>
                    </a:lnTo>
                    <a:lnTo>
                      <a:pt x="2966" y="726"/>
                    </a:lnTo>
                    <a:lnTo>
                      <a:pt x="2972" y="722"/>
                    </a:lnTo>
                    <a:lnTo>
                      <a:pt x="2996" y="708"/>
                    </a:lnTo>
                    <a:lnTo>
                      <a:pt x="3004" y="706"/>
                    </a:lnTo>
                    <a:lnTo>
                      <a:pt x="3012" y="706"/>
                    </a:lnTo>
                    <a:lnTo>
                      <a:pt x="3016" y="706"/>
                    </a:lnTo>
                    <a:lnTo>
                      <a:pt x="3024" y="706"/>
                    </a:lnTo>
                    <a:lnTo>
                      <a:pt x="3030" y="708"/>
                    </a:lnTo>
                    <a:lnTo>
                      <a:pt x="3036" y="712"/>
                    </a:lnTo>
                    <a:lnTo>
                      <a:pt x="3042" y="712"/>
                    </a:lnTo>
                    <a:lnTo>
                      <a:pt x="3044" y="710"/>
                    </a:lnTo>
                    <a:lnTo>
                      <a:pt x="3044" y="698"/>
                    </a:lnTo>
                    <a:lnTo>
                      <a:pt x="3044" y="694"/>
                    </a:lnTo>
                    <a:lnTo>
                      <a:pt x="3040" y="678"/>
                    </a:lnTo>
                    <a:lnTo>
                      <a:pt x="3036" y="664"/>
                    </a:lnTo>
                    <a:lnTo>
                      <a:pt x="3032" y="656"/>
                    </a:lnTo>
                    <a:lnTo>
                      <a:pt x="3028" y="650"/>
                    </a:lnTo>
                    <a:lnTo>
                      <a:pt x="3020" y="642"/>
                    </a:lnTo>
                    <a:lnTo>
                      <a:pt x="3018" y="640"/>
                    </a:lnTo>
                    <a:lnTo>
                      <a:pt x="3018" y="638"/>
                    </a:lnTo>
                    <a:lnTo>
                      <a:pt x="3018" y="634"/>
                    </a:lnTo>
                    <a:lnTo>
                      <a:pt x="3022" y="634"/>
                    </a:lnTo>
                    <a:lnTo>
                      <a:pt x="3026" y="630"/>
                    </a:lnTo>
                    <a:lnTo>
                      <a:pt x="3040" y="624"/>
                    </a:lnTo>
                    <a:lnTo>
                      <a:pt x="3046" y="620"/>
                    </a:lnTo>
                    <a:close/>
                    <a:moveTo>
                      <a:pt x="420" y="930"/>
                    </a:moveTo>
                    <a:lnTo>
                      <a:pt x="420" y="930"/>
                    </a:lnTo>
                    <a:lnTo>
                      <a:pt x="414" y="924"/>
                    </a:lnTo>
                    <a:lnTo>
                      <a:pt x="410" y="920"/>
                    </a:lnTo>
                    <a:lnTo>
                      <a:pt x="414" y="924"/>
                    </a:lnTo>
                    <a:lnTo>
                      <a:pt x="420" y="930"/>
                    </a:lnTo>
                    <a:close/>
                    <a:moveTo>
                      <a:pt x="938" y="1244"/>
                    </a:moveTo>
                    <a:lnTo>
                      <a:pt x="938" y="1244"/>
                    </a:lnTo>
                    <a:lnTo>
                      <a:pt x="934" y="1238"/>
                    </a:lnTo>
                    <a:lnTo>
                      <a:pt x="928" y="1236"/>
                    </a:lnTo>
                    <a:lnTo>
                      <a:pt x="924" y="1234"/>
                    </a:lnTo>
                    <a:lnTo>
                      <a:pt x="914" y="1234"/>
                    </a:lnTo>
                    <a:lnTo>
                      <a:pt x="902" y="1238"/>
                    </a:lnTo>
                    <a:lnTo>
                      <a:pt x="896" y="1240"/>
                    </a:lnTo>
                    <a:lnTo>
                      <a:pt x="890" y="1242"/>
                    </a:lnTo>
                    <a:lnTo>
                      <a:pt x="882" y="1244"/>
                    </a:lnTo>
                    <a:lnTo>
                      <a:pt x="878" y="1244"/>
                    </a:lnTo>
                    <a:lnTo>
                      <a:pt x="864" y="1244"/>
                    </a:lnTo>
                    <a:lnTo>
                      <a:pt x="852" y="1240"/>
                    </a:lnTo>
                    <a:lnTo>
                      <a:pt x="848" y="1238"/>
                    </a:lnTo>
                    <a:lnTo>
                      <a:pt x="836" y="1234"/>
                    </a:lnTo>
                    <a:lnTo>
                      <a:pt x="822" y="1234"/>
                    </a:lnTo>
                    <a:lnTo>
                      <a:pt x="800" y="1234"/>
                    </a:lnTo>
                    <a:lnTo>
                      <a:pt x="786" y="1234"/>
                    </a:lnTo>
                    <a:lnTo>
                      <a:pt x="774" y="1234"/>
                    </a:lnTo>
                    <a:lnTo>
                      <a:pt x="770" y="1234"/>
                    </a:lnTo>
                    <a:lnTo>
                      <a:pt x="764" y="1236"/>
                    </a:lnTo>
                    <a:lnTo>
                      <a:pt x="758" y="1238"/>
                    </a:lnTo>
                    <a:lnTo>
                      <a:pt x="746" y="1248"/>
                    </a:lnTo>
                    <a:lnTo>
                      <a:pt x="740" y="1250"/>
                    </a:lnTo>
                    <a:lnTo>
                      <a:pt x="734" y="1250"/>
                    </a:lnTo>
                    <a:lnTo>
                      <a:pt x="728" y="1248"/>
                    </a:lnTo>
                    <a:lnTo>
                      <a:pt x="722" y="1244"/>
                    </a:lnTo>
                    <a:lnTo>
                      <a:pt x="716" y="1240"/>
                    </a:lnTo>
                    <a:lnTo>
                      <a:pt x="702" y="1236"/>
                    </a:lnTo>
                    <a:lnTo>
                      <a:pt x="696" y="1232"/>
                    </a:lnTo>
                    <a:lnTo>
                      <a:pt x="694" y="1226"/>
                    </a:lnTo>
                    <a:lnTo>
                      <a:pt x="694" y="1222"/>
                    </a:lnTo>
                    <a:lnTo>
                      <a:pt x="696" y="1214"/>
                    </a:lnTo>
                    <a:lnTo>
                      <a:pt x="700" y="1208"/>
                    </a:lnTo>
                    <a:lnTo>
                      <a:pt x="708" y="1200"/>
                    </a:lnTo>
                    <a:lnTo>
                      <a:pt x="714" y="1194"/>
                    </a:lnTo>
                    <a:lnTo>
                      <a:pt x="714" y="1186"/>
                    </a:lnTo>
                    <a:lnTo>
                      <a:pt x="714" y="1172"/>
                    </a:lnTo>
                    <a:lnTo>
                      <a:pt x="714" y="1166"/>
                    </a:lnTo>
                    <a:lnTo>
                      <a:pt x="718" y="1160"/>
                    </a:lnTo>
                    <a:lnTo>
                      <a:pt x="724" y="1156"/>
                    </a:lnTo>
                    <a:lnTo>
                      <a:pt x="728" y="1150"/>
                    </a:lnTo>
                    <a:lnTo>
                      <a:pt x="740" y="1142"/>
                    </a:lnTo>
                    <a:lnTo>
                      <a:pt x="746" y="1140"/>
                    </a:lnTo>
                    <a:lnTo>
                      <a:pt x="754" y="1136"/>
                    </a:lnTo>
                    <a:lnTo>
                      <a:pt x="760" y="1136"/>
                    </a:lnTo>
                    <a:lnTo>
                      <a:pt x="764" y="1136"/>
                    </a:lnTo>
                    <a:lnTo>
                      <a:pt x="772" y="1138"/>
                    </a:lnTo>
                    <a:lnTo>
                      <a:pt x="778" y="1140"/>
                    </a:lnTo>
                    <a:lnTo>
                      <a:pt x="780" y="1146"/>
                    </a:lnTo>
                    <a:lnTo>
                      <a:pt x="778" y="1150"/>
                    </a:lnTo>
                    <a:lnTo>
                      <a:pt x="776" y="1152"/>
                    </a:lnTo>
                    <a:lnTo>
                      <a:pt x="776" y="1156"/>
                    </a:lnTo>
                    <a:lnTo>
                      <a:pt x="778" y="1160"/>
                    </a:lnTo>
                    <a:lnTo>
                      <a:pt x="786" y="1170"/>
                    </a:lnTo>
                    <a:lnTo>
                      <a:pt x="792" y="1172"/>
                    </a:lnTo>
                    <a:lnTo>
                      <a:pt x="800" y="1172"/>
                    </a:lnTo>
                    <a:lnTo>
                      <a:pt x="824" y="1158"/>
                    </a:lnTo>
                    <a:lnTo>
                      <a:pt x="832" y="1156"/>
                    </a:lnTo>
                    <a:lnTo>
                      <a:pt x="838" y="1158"/>
                    </a:lnTo>
                    <a:lnTo>
                      <a:pt x="862" y="1164"/>
                    </a:lnTo>
                    <a:lnTo>
                      <a:pt x="870" y="1166"/>
                    </a:lnTo>
                    <a:lnTo>
                      <a:pt x="874" y="1172"/>
                    </a:lnTo>
                    <a:lnTo>
                      <a:pt x="886" y="1188"/>
                    </a:lnTo>
                    <a:lnTo>
                      <a:pt x="888" y="1194"/>
                    </a:lnTo>
                    <a:lnTo>
                      <a:pt x="890" y="1200"/>
                    </a:lnTo>
                    <a:lnTo>
                      <a:pt x="892" y="1204"/>
                    </a:lnTo>
                    <a:lnTo>
                      <a:pt x="894" y="1210"/>
                    </a:lnTo>
                    <a:lnTo>
                      <a:pt x="900" y="1212"/>
                    </a:lnTo>
                    <a:lnTo>
                      <a:pt x="908" y="1214"/>
                    </a:lnTo>
                    <a:lnTo>
                      <a:pt x="912" y="1214"/>
                    </a:lnTo>
                    <a:lnTo>
                      <a:pt x="918" y="1216"/>
                    </a:lnTo>
                    <a:lnTo>
                      <a:pt x="924" y="1218"/>
                    </a:lnTo>
                    <a:lnTo>
                      <a:pt x="932" y="1232"/>
                    </a:lnTo>
                    <a:lnTo>
                      <a:pt x="936" y="1236"/>
                    </a:lnTo>
                    <a:lnTo>
                      <a:pt x="938" y="1244"/>
                    </a:lnTo>
                    <a:close/>
                    <a:moveTo>
                      <a:pt x="1094" y="1156"/>
                    </a:moveTo>
                    <a:lnTo>
                      <a:pt x="1094" y="1156"/>
                    </a:lnTo>
                    <a:lnTo>
                      <a:pt x="1078" y="1156"/>
                    </a:lnTo>
                    <a:lnTo>
                      <a:pt x="1074" y="1156"/>
                    </a:lnTo>
                    <a:lnTo>
                      <a:pt x="1068" y="1156"/>
                    </a:lnTo>
                    <a:lnTo>
                      <a:pt x="1062" y="1160"/>
                    </a:lnTo>
                    <a:lnTo>
                      <a:pt x="1058" y="1166"/>
                    </a:lnTo>
                    <a:lnTo>
                      <a:pt x="1058" y="1172"/>
                    </a:lnTo>
                    <a:lnTo>
                      <a:pt x="1064" y="1196"/>
                    </a:lnTo>
                    <a:lnTo>
                      <a:pt x="1068" y="1204"/>
                    </a:lnTo>
                    <a:lnTo>
                      <a:pt x="1072" y="1210"/>
                    </a:lnTo>
                    <a:lnTo>
                      <a:pt x="1080" y="1218"/>
                    </a:lnTo>
                    <a:lnTo>
                      <a:pt x="1084" y="1224"/>
                    </a:lnTo>
                    <a:lnTo>
                      <a:pt x="1086" y="1232"/>
                    </a:lnTo>
                    <a:lnTo>
                      <a:pt x="1086" y="1256"/>
                    </a:lnTo>
                    <a:lnTo>
                      <a:pt x="1086" y="1264"/>
                    </a:lnTo>
                    <a:lnTo>
                      <a:pt x="1080" y="1266"/>
                    </a:lnTo>
                    <a:lnTo>
                      <a:pt x="1020" y="1278"/>
                    </a:lnTo>
                    <a:lnTo>
                      <a:pt x="1014" y="1278"/>
                    </a:lnTo>
                    <a:lnTo>
                      <a:pt x="1010" y="1276"/>
                    </a:lnTo>
                    <a:lnTo>
                      <a:pt x="1006" y="1274"/>
                    </a:lnTo>
                    <a:lnTo>
                      <a:pt x="1002" y="1278"/>
                    </a:lnTo>
                    <a:lnTo>
                      <a:pt x="998" y="1280"/>
                    </a:lnTo>
                    <a:lnTo>
                      <a:pt x="990" y="1282"/>
                    </a:lnTo>
                    <a:lnTo>
                      <a:pt x="982" y="1284"/>
                    </a:lnTo>
                    <a:lnTo>
                      <a:pt x="976" y="1284"/>
                    </a:lnTo>
                    <a:lnTo>
                      <a:pt x="972" y="1284"/>
                    </a:lnTo>
                    <a:lnTo>
                      <a:pt x="962" y="1278"/>
                    </a:lnTo>
                    <a:lnTo>
                      <a:pt x="958" y="1272"/>
                    </a:lnTo>
                    <a:lnTo>
                      <a:pt x="954" y="1268"/>
                    </a:lnTo>
                    <a:lnTo>
                      <a:pt x="954" y="1266"/>
                    </a:lnTo>
                    <a:lnTo>
                      <a:pt x="954" y="1264"/>
                    </a:lnTo>
                    <a:lnTo>
                      <a:pt x="960" y="1264"/>
                    </a:lnTo>
                    <a:lnTo>
                      <a:pt x="968" y="1262"/>
                    </a:lnTo>
                    <a:lnTo>
                      <a:pt x="976" y="1260"/>
                    </a:lnTo>
                    <a:lnTo>
                      <a:pt x="980" y="1256"/>
                    </a:lnTo>
                    <a:lnTo>
                      <a:pt x="986" y="1256"/>
                    </a:lnTo>
                    <a:lnTo>
                      <a:pt x="992" y="1258"/>
                    </a:lnTo>
                    <a:lnTo>
                      <a:pt x="996" y="1264"/>
                    </a:lnTo>
                    <a:lnTo>
                      <a:pt x="998" y="1268"/>
                    </a:lnTo>
                    <a:lnTo>
                      <a:pt x="998" y="1270"/>
                    </a:lnTo>
                    <a:lnTo>
                      <a:pt x="1002" y="1266"/>
                    </a:lnTo>
                    <a:lnTo>
                      <a:pt x="1004" y="1260"/>
                    </a:lnTo>
                    <a:lnTo>
                      <a:pt x="1012" y="1248"/>
                    </a:lnTo>
                    <a:lnTo>
                      <a:pt x="1022" y="1240"/>
                    </a:lnTo>
                    <a:lnTo>
                      <a:pt x="1024" y="1234"/>
                    </a:lnTo>
                    <a:lnTo>
                      <a:pt x="1024" y="1226"/>
                    </a:lnTo>
                    <a:lnTo>
                      <a:pt x="1010" y="1202"/>
                    </a:lnTo>
                    <a:lnTo>
                      <a:pt x="1002" y="1188"/>
                    </a:lnTo>
                    <a:lnTo>
                      <a:pt x="974" y="1152"/>
                    </a:lnTo>
                    <a:lnTo>
                      <a:pt x="970" y="1146"/>
                    </a:lnTo>
                    <a:lnTo>
                      <a:pt x="972" y="1138"/>
                    </a:lnTo>
                    <a:lnTo>
                      <a:pt x="984" y="1122"/>
                    </a:lnTo>
                    <a:lnTo>
                      <a:pt x="988" y="1118"/>
                    </a:lnTo>
                    <a:lnTo>
                      <a:pt x="994" y="1112"/>
                    </a:lnTo>
                    <a:lnTo>
                      <a:pt x="1000" y="1110"/>
                    </a:lnTo>
                    <a:lnTo>
                      <a:pt x="1006" y="1108"/>
                    </a:lnTo>
                    <a:lnTo>
                      <a:pt x="1012" y="1112"/>
                    </a:lnTo>
                    <a:lnTo>
                      <a:pt x="1018" y="1114"/>
                    </a:lnTo>
                    <a:lnTo>
                      <a:pt x="1026" y="1116"/>
                    </a:lnTo>
                    <a:lnTo>
                      <a:pt x="1048" y="1116"/>
                    </a:lnTo>
                    <a:lnTo>
                      <a:pt x="1064" y="1116"/>
                    </a:lnTo>
                    <a:lnTo>
                      <a:pt x="1078" y="1116"/>
                    </a:lnTo>
                    <a:lnTo>
                      <a:pt x="1084" y="1118"/>
                    </a:lnTo>
                    <a:lnTo>
                      <a:pt x="1090" y="1122"/>
                    </a:lnTo>
                    <a:lnTo>
                      <a:pt x="1110" y="1148"/>
                    </a:lnTo>
                    <a:lnTo>
                      <a:pt x="1112" y="1152"/>
                    </a:lnTo>
                    <a:lnTo>
                      <a:pt x="1112" y="1154"/>
                    </a:lnTo>
                    <a:lnTo>
                      <a:pt x="1110" y="1154"/>
                    </a:lnTo>
                    <a:lnTo>
                      <a:pt x="1108" y="1156"/>
                    </a:lnTo>
                    <a:lnTo>
                      <a:pt x="1094" y="1156"/>
                    </a:lnTo>
                    <a:close/>
                    <a:moveTo>
                      <a:pt x="1098" y="350"/>
                    </a:moveTo>
                    <a:lnTo>
                      <a:pt x="1098" y="350"/>
                    </a:lnTo>
                    <a:lnTo>
                      <a:pt x="1102" y="354"/>
                    </a:lnTo>
                    <a:lnTo>
                      <a:pt x="1106" y="358"/>
                    </a:lnTo>
                    <a:lnTo>
                      <a:pt x="1108" y="362"/>
                    </a:lnTo>
                    <a:lnTo>
                      <a:pt x="1112" y="366"/>
                    </a:lnTo>
                    <a:lnTo>
                      <a:pt x="1118" y="368"/>
                    </a:lnTo>
                    <a:lnTo>
                      <a:pt x="1124" y="372"/>
                    </a:lnTo>
                    <a:lnTo>
                      <a:pt x="1132" y="372"/>
                    </a:lnTo>
                    <a:lnTo>
                      <a:pt x="1156" y="372"/>
                    </a:lnTo>
                    <a:lnTo>
                      <a:pt x="1158" y="372"/>
                    </a:lnTo>
                    <a:lnTo>
                      <a:pt x="1160" y="370"/>
                    </a:lnTo>
                    <a:lnTo>
                      <a:pt x="1160" y="368"/>
                    </a:lnTo>
                    <a:lnTo>
                      <a:pt x="1158" y="366"/>
                    </a:lnTo>
                    <a:lnTo>
                      <a:pt x="1150" y="358"/>
                    </a:lnTo>
                    <a:lnTo>
                      <a:pt x="1146" y="352"/>
                    </a:lnTo>
                    <a:lnTo>
                      <a:pt x="1142" y="346"/>
                    </a:lnTo>
                    <a:lnTo>
                      <a:pt x="1128" y="302"/>
                    </a:lnTo>
                    <a:lnTo>
                      <a:pt x="1126" y="294"/>
                    </a:lnTo>
                    <a:lnTo>
                      <a:pt x="1128" y="286"/>
                    </a:lnTo>
                    <a:lnTo>
                      <a:pt x="1140" y="262"/>
                    </a:lnTo>
                    <a:lnTo>
                      <a:pt x="1148" y="248"/>
                    </a:lnTo>
                    <a:lnTo>
                      <a:pt x="1180" y="184"/>
                    </a:lnTo>
                    <a:lnTo>
                      <a:pt x="1184" y="178"/>
                    </a:lnTo>
                    <a:lnTo>
                      <a:pt x="1190" y="172"/>
                    </a:lnTo>
                    <a:lnTo>
                      <a:pt x="1216" y="152"/>
                    </a:lnTo>
                    <a:lnTo>
                      <a:pt x="1226" y="140"/>
                    </a:lnTo>
                    <a:lnTo>
                      <a:pt x="1238" y="124"/>
                    </a:lnTo>
                    <a:lnTo>
                      <a:pt x="1244" y="120"/>
                    </a:lnTo>
                    <a:lnTo>
                      <a:pt x="1250" y="116"/>
                    </a:lnTo>
                    <a:lnTo>
                      <a:pt x="1264" y="110"/>
                    </a:lnTo>
                    <a:lnTo>
                      <a:pt x="1278" y="104"/>
                    </a:lnTo>
                    <a:lnTo>
                      <a:pt x="1294" y="94"/>
                    </a:lnTo>
                    <a:lnTo>
                      <a:pt x="1306" y="84"/>
                    </a:lnTo>
                    <a:lnTo>
                      <a:pt x="1334" y="56"/>
                    </a:lnTo>
                    <a:lnTo>
                      <a:pt x="1338" y="50"/>
                    </a:lnTo>
                    <a:lnTo>
                      <a:pt x="1336" y="42"/>
                    </a:lnTo>
                    <a:lnTo>
                      <a:pt x="1334" y="38"/>
                    </a:lnTo>
                    <a:lnTo>
                      <a:pt x="1328" y="32"/>
                    </a:lnTo>
                    <a:lnTo>
                      <a:pt x="1322" y="30"/>
                    </a:lnTo>
                    <a:lnTo>
                      <a:pt x="1308" y="30"/>
                    </a:lnTo>
                    <a:lnTo>
                      <a:pt x="1302" y="32"/>
                    </a:lnTo>
                    <a:lnTo>
                      <a:pt x="1296" y="36"/>
                    </a:lnTo>
                    <a:lnTo>
                      <a:pt x="1286" y="44"/>
                    </a:lnTo>
                    <a:lnTo>
                      <a:pt x="1276" y="54"/>
                    </a:lnTo>
                    <a:lnTo>
                      <a:pt x="1270" y="58"/>
                    </a:lnTo>
                    <a:lnTo>
                      <a:pt x="1264" y="62"/>
                    </a:lnTo>
                    <a:lnTo>
                      <a:pt x="1250" y="66"/>
                    </a:lnTo>
                    <a:lnTo>
                      <a:pt x="1234" y="70"/>
                    </a:lnTo>
                    <a:lnTo>
                      <a:pt x="1220" y="70"/>
                    </a:lnTo>
                    <a:lnTo>
                      <a:pt x="1214" y="70"/>
                    </a:lnTo>
                    <a:lnTo>
                      <a:pt x="1208" y="74"/>
                    </a:lnTo>
                    <a:lnTo>
                      <a:pt x="1198" y="84"/>
                    </a:lnTo>
                    <a:lnTo>
                      <a:pt x="1188" y="94"/>
                    </a:lnTo>
                    <a:lnTo>
                      <a:pt x="1160" y="122"/>
                    </a:lnTo>
                    <a:lnTo>
                      <a:pt x="1146" y="132"/>
                    </a:lnTo>
                    <a:lnTo>
                      <a:pt x="1142" y="134"/>
                    </a:lnTo>
                    <a:lnTo>
                      <a:pt x="1136" y="140"/>
                    </a:lnTo>
                    <a:lnTo>
                      <a:pt x="1134" y="146"/>
                    </a:lnTo>
                    <a:lnTo>
                      <a:pt x="1134" y="160"/>
                    </a:lnTo>
                    <a:lnTo>
                      <a:pt x="1132" y="166"/>
                    </a:lnTo>
                    <a:lnTo>
                      <a:pt x="1128" y="170"/>
                    </a:lnTo>
                    <a:lnTo>
                      <a:pt x="1122" y="174"/>
                    </a:lnTo>
                    <a:lnTo>
                      <a:pt x="1116" y="178"/>
                    </a:lnTo>
                    <a:lnTo>
                      <a:pt x="1110" y="184"/>
                    </a:lnTo>
                    <a:lnTo>
                      <a:pt x="1100" y="200"/>
                    </a:lnTo>
                    <a:lnTo>
                      <a:pt x="1096" y="206"/>
                    </a:lnTo>
                    <a:lnTo>
                      <a:pt x="1096" y="214"/>
                    </a:lnTo>
                    <a:lnTo>
                      <a:pt x="1096" y="218"/>
                    </a:lnTo>
                    <a:lnTo>
                      <a:pt x="1094" y="226"/>
                    </a:lnTo>
                    <a:lnTo>
                      <a:pt x="1092" y="232"/>
                    </a:lnTo>
                    <a:lnTo>
                      <a:pt x="1090" y="238"/>
                    </a:lnTo>
                    <a:lnTo>
                      <a:pt x="1082" y="252"/>
                    </a:lnTo>
                    <a:lnTo>
                      <a:pt x="1080" y="258"/>
                    </a:lnTo>
                    <a:lnTo>
                      <a:pt x="1076" y="266"/>
                    </a:lnTo>
                    <a:lnTo>
                      <a:pt x="1076" y="272"/>
                    </a:lnTo>
                    <a:lnTo>
                      <a:pt x="1076" y="286"/>
                    </a:lnTo>
                    <a:lnTo>
                      <a:pt x="1074" y="294"/>
                    </a:lnTo>
                    <a:lnTo>
                      <a:pt x="1072" y="302"/>
                    </a:lnTo>
                    <a:lnTo>
                      <a:pt x="1070" y="306"/>
                    </a:lnTo>
                    <a:lnTo>
                      <a:pt x="1068" y="314"/>
                    </a:lnTo>
                    <a:lnTo>
                      <a:pt x="1068" y="322"/>
                    </a:lnTo>
                    <a:lnTo>
                      <a:pt x="1074" y="336"/>
                    </a:lnTo>
                    <a:lnTo>
                      <a:pt x="1078" y="342"/>
                    </a:lnTo>
                    <a:lnTo>
                      <a:pt x="1084" y="346"/>
                    </a:lnTo>
                    <a:lnTo>
                      <a:pt x="1098" y="350"/>
                    </a:lnTo>
                    <a:close/>
                    <a:moveTo>
                      <a:pt x="148" y="1002"/>
                    </a:moveTo>
                    <a:lnTo>
                      <a:pt x="148" y="1002"/>
                    </a:lnTo>
                    <a:lnTo>
                      <a:pt x="162" y="994"/>
                    </a:lnTo>
                    <a:lnTo>
                      <a:pt x="168" y="992"/>
                    </a:lnTo>
                    <a:lnTo>
                      <a:pt x="172" y="988"/>
                    </a:lnTo>
                    <a:lnTo>
                      <a:pt x="174" y="980"/>
                    </a:lnTo>
                    <a:lnTo>
                      <a:pt x="174" y="978"/>
                    </a:lnTo>
                    <a:lnTo>
                      <a:pt x="174" y="962"/>
                    </a:lnTo>
                    <a:lnTo>
                      <a:pt x="174" y="958"/>
                    </a:lnTo>
                    <a:lnTo>
                      <a:pt x="176" y="950"/>
                    </a:lnTo>
                    <a:lnTo>
                      <a:pt x="180" y="944"/>
                    </a:lnTo>
                    <a:lnTo>
                      <a:pt x="182" y="940"/>
                    </a:lnTo>
                    <a:lnTo>
                      <a:pt x="180" y="936"/>
                    </a:lnTo>
                    <a:lnTo>
                      <a:pt x="176" y="930"/>
                    </a:lnTo>
                    <a:lnTo>
                      <a:pt x="174" y="926"/>
                    </a:lnTo>
                    <a:lnTo>
                      <a:pt x="172" y="922"/>
                    </a:lnTo>
                    <a:lnTo>
                      <a:pt x="170" y="920"/>
                    </a:lnTo>
                    <a:lnTo>
                      <a:pt x="164" y="920"/>
                    </a:lnTo>
                    <a:lnTo>
                      <a:pt x="160" y="916"/>
                    </a:lnTo>
                    <a:lnTo>
                      <a:pt x="158" y="914"/>
                    </a:lnTo>
                    <a:lnTo>
                      <a:pt x="154" y="914"/>
                    </a:lnTo>
                    <a:lnTo>
                      <a:pt x="148" y="916"/>
                    </a:lnTo>
                    <a:lnTo>
                      <a:pt x="140" y="924"/>
                    </a:lnTo>
                    <a:lnTo>
                      <a:pt x="136" y="930"/>
                    </a:lnTo>
                    <a:lnTo>
                      <a:pt x="134" y="936"/>
                    </a:lnTo>
                    <a:lnTo>
                      <a:pt x="132" y="938"/>
                    </a:lnTo>
                    <a:lnTo>
                      <a:pt x="126" y="940"/>
                    </a:lnTo>
                    <a:lnTo>
                      <a:pt x="124" y="940"/>
                    </a:lnTo>
                    <a:lnTo>
                      <a:pt x="120" y="940"/>
                    </a:lnTo>
                    <a:lnTo>
                      <a:pt x="118" y="942"/>
                    </a:lnTo>
                    <a:lnTo>
                      <a:pt x="118" y="944"/>
                    </a:lnTo>
                    <a:lnTo>
                      <a:pt x="118" y="948"/>
                    </a:lnTo>
                    <a:lnTo>
                      <a:pt x="122" y="952"/>
                    </a:lnTo>
                    <a:lnTo>
                      <a:pt x="122" y="958"/>
                    </a:lnTo>
                    <a:lnTo>
                      <a:pt x="120" y="960"/>
                    </a:lnTo>
                    <a:lnTo>
                      <a:pt x="118" y="960"/>
                    </a:lnTo>
                    <a:lnTo>
                      <a:pt x="120" y="964"/>
                    </a:lnTo>
                    <a:lnTo>
                      <a:pt x="124" y="970"/>
                    </a:lnTo>
                    <a:lnTo>
                      <a:pt x="124" y="974"/>
                    </a:lnTo>
                    <a:lnTo>
                      <a:pt x="124" y="978"/>
                    </a:lnTo>
                    <a:lnTo>
                      <a:pt x="120" y="984"/>
                    </a:lnTo>
                    <a:lnTo>
                      <a:pt x="116" y="988"/>
                    </a:lnTo>
                    <a:lnTo>
                      <a:pt x="116" y="994"/>
                    </a:lnTo>
                    <a:lnTo>
                      <a:pt x="116" y="1004"/>
                    </a:lnTo>
                    <a:lnTo>
                      <a:pt x="116" y="1008"/>
                    </a:lnTo>
                    <a:lnTo>
                      <a:pt x="120" y="1012"/>
                    </a:lnTo>
                    <a:lnTo>
                      <a:pt x="126" y="1016"/>
                    </a:lnTo>
                    <a:lnTo>
                      <a:pt x="132" y="1014"/>
                    </a:lnTo>
                    <a:lnTo>
                      <a:pt x="148" y="1002"/>
                    </a:lnTo>
                    <a:close/>
                    <a:moveTo>
                      <a:pt x="1506" y="1812"/>
                    </a:moveTo>
                    <a:lnTo>
                      <a:pt x="1506" y="1812"/>
                    </a:lnTo>
                    <a:lnTo>
                      <a:pt x="1506" y="1828"/>
                    </a:lnTo>
                    <a:lnTo>
                      <a:pt x="1506" y="1832"/>
                    </a:lnTo>
                    <a:lnTo>
                      <a:pt x="1508" y="1836"/>
                    </a:lnTo>
                    <a:lnTo>
                      <a:pt x="1510" y="1838"/>
                    </a:lnTo>
                    <a:lnTo>
                      <a:pt x="1512" y="1840"/>
                    </a:lnTo>
                    <a:lnTo>
                      <a:pt x="1514" y="1840"/>
                    </a:lnTo>
                    <a:lnTo>
                      <a:pt x="1518" y="1840"/>
                    </a:lnTo>
                    <a:lnTo>
                      <a:pt x="1524" y="1838"/>
                    </a:lnTo>
                    <a:lnTo>
                      <a:pt x="1530" y="1834"/>
                    </a:lnTo>
                    <a:lnTo>
                      <a:pt x="1532" y="1828"/>
                    </a:lnTo>
                    <a:lnTo>
                      <a:pt x="1532" y="1822"/>
                    </a:lnTo>
                    <a:lnTo>
                      <a:pt x="1530" y="1816"/>
                    </a:lnTo>
                    <a:lnTo>
                      <a:pt x="1514" y="1806"/>
                    </a:lnTo>
                    <a:lnTo>
                      <a:pt x="1510" y="1804"/>
                    </a:lnTo>
                    <a:lnTo>
                      <a:pt x="1508" y="1804"/>
                    </a:lnTo>
                    <a:lnTo>
                      <a:pt x="1508" y="1806"/>
                    </a:lnTo>
                    <a:lnTo>
                      <a:pt x="1506" y="1808"/>
                    </a:lnTo>
                    <a:lnTo>
                      <a:pt x="1506" y="1812"/>
                    </a:lnTo>
                    <a:close/>
                    <a:moveTo>
                      <a:pt x="1910" y="1994"/>
                    </a:moveTo>
                    <a:lnTo>
                      <a:pt x="1910" y="1994"/>
                    </a:lnTo>
                    <a:lnTo>
                      <a:pt x="1904" y="1980"/>
                    </a:lnTo>
                    <a:lnTo>
                      <a:pt x="1892" y="1964"/>
                    </a:lnTo>
                    <a:lnTo>
                      <a:pt x="1884" y="1952"/>
                    </a:lnTo>
                    <a:lnTo>
                      <a:pt x="1872" y="1942"/>
                    </a:lnTo>
                    <a:lnTo>
                      <a:pt x="1846" y="1914"/>
                    </a:lnTo>
                    <a:lnTo>
                      <a:pt x="1832" y="1904"/>
                    </a:lnTo>
                    <a:lnTo>
                      <a:pt x="1826" y="1902"/>
                    </a:lnTo>
                    <a:lnTo>
                      <a:pt x="1812" y="1896"/>
                    </a:lnTo>
                    <a:lnTo>
                      <a:pt x="1808" y="1892"/>
                    </a:lnTo>
                    <a:lnTo>
                      <a:pt x="1800" y="1888"/>
                    </a:lnTo>
                    <a:lnTo>
                      <a:pt x="1796" y="1882"/>
                    </a:lnTo>
                    <a:lnTo>
                      <a:pt x="1784" y="1866"/>
                    </a:lnTo>
                    <a:lnTo>
                      <a:pt x="1780" y="1862"/>
                    </a:lnTo>
                    <a:lnTo>
                      <a:pt x="1772" y="1860"/>
                    </a:lnTo>
                    <a:lnTo>
                      <a:pt x="1768" y="1860"/>
                    </a:lnTo>
                    <a:lnTo>
                      <a:pt x="1766" y="1860"/>
                    </a:lnTo>
                    <a:lnTo>
                      <a:pt x="1764" y="1862"/>
                    </a:lnTo>
                    <a:lnTo>
                      <a:pt x="1762" y="1864"/>
                    </a:lnTo>
                    <a:lnTo>
                      <a:pt x="1762" y="1868"/>
                    </a:lnTo>
                    <a:lnTo>
                      <a:pt x="1768" y="1890"/>
                    </a:lnTo>
                    <a:lnTo>
                      <a:pt x="1772" y="1898"/>
                    </a:lnTo>
                    <a:lnTo>
                      <a:pt x="1776" y="1904"/>
                    </a:lnTo>
                    <a:lnTo>
                      <a:pt x="1784" y="1912"/>
                    </a:lnTo>
                    <a:lnTo>
                      <a:pt x="1796" y="1924"/>
                    </a:lnTo>
                    <a:lnTo>
                      <a:pt x="1804" y="1932"/>
                    </a:lnTo>
                    <a:lnTo>
                      <a:pt x="1814" y="1942"/>
                    </a:lnTo>
                    <a:lnTo>
                      <a:pt x="1824" y="1956"/>
                    </a:lnTo>
                    <a:lnTo>
                      <a:pt x="1836" y="1980"/>
                    </a:lnTo>
                    <a:lnTo>
                      <a:pt x="1840" y="1986"/>
                    </a:lnTo>
                    <a:lnTo>
                      <a:pt x="1846" y="1992"/>
                    </a:lnTo>
                    <a:lnTo>
                      <a:pt x="1862" y="2002"/>
                    </a:lnTo>
                    <a:lnTo>
                      <a:pt x="1876" y="2012"/>
                    </a:lnTo>
                    <a:lnTo>
                      <a:pt x="1892" y="2022"/>
                    </a:lnTo>
                    <a:lnTo>
                      <a:pt x="1898" y="2024"/>
                    </a:lnTo>
                    <a:lnTo>
                      <a:pt x="1906" y="2022"/>
                    </a:lnTo>
                    <a:lnTo>
                      <a:pt x="1910" y="2020"/>
                    </a:lnTo>
                    <a:lnTo>
                      <a:pt x="1916" y="2016"/>
                    </a:lnTo>
                    <a:lnTo>
                      <a:pt x="1916" y="2008"/>
                    </a:lnTo>
                    <a:lnTo>
                      <a:pt x="1910" y="1994"/>
                    </a:lnTo>
                    <a:close/>
                    <a:moveTo>
                      <a:pt x="1004" y="2148"/>
                    </a:moveTo>
                    <a:lnTo>
                      <a:pt x="1004" y="2148"/>
                    </a:lnTo>
                    <a:lnTo>
                      <a:pt x="998" y="2154"/>
                    </a:lnTo>
                    <a:lnTo>
                      <a:pt x="994" y="2160"/>
                    </a:lnTo>
                    <a:lnTo>
                      <a:pt x="982" y="2176"/>
                    </a:lnTo>
                    <a:lnTo>
                      <a:pt x="978" y="2182"/>
                    </a:lnTo>
                    <a:lnTo>
                      <a:pt x="970" y="2186"/>
                    </a:lnTo>
                    <a:lnTo>
                      <a:pt x="966" y="2188"/>
                    </a:lnTo>
                    <a:lnTo>
                      <a:pt x="954" y="2198"/>
                    </a:lnTo>
                    <a:lnTo>
                      <a:pt x="950" y="2202"/>
                    </a:lnTo>
                    <a:lnTo>
                      <a:pt x="950" y="2210"/>
                    </a:lnTo>
                    <a:lnTo>
                      <a:pt x="956" y="2234"/>
                    </a:lnTo>
                    <a:lnTo>
                      <a:pt x="958" y="2242"/>
                    </a:lnTo>
                    <a:lnTo>
                      <a:pt x="956" y="2248"/>
                    </a:lnTo>
                    <a:lnTo>
                      <a:pt x="952" y="2264"/>
                    </a:lnTo>
                    <a:lnTo>
                      <a:pt x="946" y="2278"/>
                    </a:lnTo>
                    <a:lnTo>
                      <a:pt x="942" y="2284"/>
                    </a:lnTo>
                    <a:lnTo>
                      <a:pt x="940" y="2290"/>
                    </a:lnTo>
                    <a:lnTo>
                      <a:pt x="938" y="2298"/>
                    </a:lnTo>
                    <a:lnTo>
                      <a:pt x="938" y="2302"/>
                    </a:lnTo>
                    <a:lnTo>
                      <a:pt x="938" y="2318"/>
                    </a:lnTo>
                    <a:lnTo>
                      <a:pt x="938" y="2322"/>
                    </a:lnTo>
                    <a:lnTo>
                      <a:pt x="940" y="2328"/>
                    </a:lnTo>
                    <a:lnTo>
                      <a:pt x="944" y="2336"/>
                    </a:lnTo>
                    <a:lnTo>
                      <a:pt x="952" y="2344"/>
                    </a:lnTo>
                    <a:lnTo>
                      <a:pt x="958" y="2346"/>
                    </a:lnTo>
                    <a:lnTo>
                      <a:pt x="966" y="2346"/>
                    </a:lnTo>
                    <a:lnTo>
                      <a:pt x="970" y="2342"/>
                    </a:lnTo>
                    <a:lnTo>
                      <a:pt x="978" y="2340"/>
                    </a:lnTo>
                    <a:lnTo>
                      <a:pt x="986" y="2340"/>
                    </a:lnTo>
                    <a:lnTo>
                      <a:pt x="990" y="2340"/>
                    </a:lnTo>
                    <a:lnTo>
                      <a:pt x="996" y="2338"/>
                    </a:lnTo>
                    <a:lnTo>
                      <a:pt x="1000" y="2332"/>
                    </a:lnTo>
                    <a:lnTo>
                      <a:pt x="1034" y="2210"/>
                    </a:lnTo>
                    <a:lnTo>
                      <a:pt x="1036" y="2194"/>
                    </a:lnTo>
                    <a:lnTo>
                      <a:pt x="1036" y="2190"/>
                    </a:lnTo>
                    <a:lnTo>
                      <a:pt x="1036" y="2174"/>
                    </a:lnTo>
                    <a:lnTo>
                      <a:pt x="1036" y="2160"/>
                    </a:lnTo>
                    <a:lnTo>
                      <a:pt x="1036" y="2154"/>
                    </a:lnTo>
                    <a:lnTo>
                      <a:pt x="1034" y="2146"/>
                    </a:lnTo>
                    <a:lnTo>
                      <a:pt x="1030" y="2140"/>
                    </a:lnTo>
                    <a:lnTo>
                      <a:pt x="1028" y="2138"/>
                    </a:lnTo>
                    <a:lnTo>
                      <a:pt x="1026" y="2136"/>
                    </a:lnTo>
                    <a:lnTo>
                      <a:pt x="1024" y="2136"/>
                    </a:lnTo>
                    <a:lnTo>
                      <a:pt x="1020" y="2138"/>
                    </a:lnTo>
                    <a:lnTo>
                      <a:pt x="1004" y="2148"/>
                    </a:lnTo>
                    <a:close/>
                    <a:moveTo>
                      <a:pt x="184" y="906"/>
                    </a:moveTo>
                    <a:lnTo>
                      <a:pt x="184" y="906"/>
                    </a:lnTo>
                    <a:lnTo>
                      <a:pt x="186" y="902"/>
                    </a:lnTo>
                    <a:lnTo>
                      <a:pt x="188" y="900"/>
                    </a:lnTo>
                    <a:lnTo>
                      <a:pt x="192" y="902"/>
                    </a:lnTo>
                    <a:lnTo>
                      <a:pt x="194" y="908"/>
                    </a:lnTo>
                    <a:lnTo>
                      <a:pt x="194" y="912"/>
                    </a:lnTo>
                    <a:lnTo>
                      <a:pt x="194" y="926"/>
                    </a:lnTo>
                    <a:lnTo>
                      <a:pt x="194" y="928"/>
                    </a:lnTo>
                    <a:lnTo>
                      <a:pt x="198" y="930"/>
                    </a:lnTo>
                    <a:lnTo>
                      <a:pt x="208" y="930"/>
                    </a:lnTo>
                    <a:lnTo>
                      <a:pt x="212" y="932"/>
                    </a:lnTo>
                    <a:lnTo>
                      <a:pt x="218" y="934"/>
                    </a:lnTo>
                    <a:lnTo>
                      <a:pt x="222" y="940"/>
                    </a:lnTo>
                    <a:lnTo>
                      <a:pt x="222" y="944"/>
                    </a:lnTo>
                    <a:lnTo>
                      <a:pt x="222" y="954"/>
                    </a:lnTo>
                    <a:lnTo>
                      <a:pt x="220" y="960"/>
                    </a:lnTo>
                    <a:lnTo>
                      <a:pt x="216" y="964"/>
                    </a:lnTo>
                    <a:lnTo>
                      <a:pt x="210" y="966"/>
                    </a:lnTo>
                    <a:lnTo>
                      <a:pt x="198" y="974"/>
                    </a:lnTo>
                    <a:lnTo>
                      <a:pt x="196" y="978"/>
                    </a:lnTo>
                    <a:lnTo>
                      <a:pt x="198" y="980"/>
                    </a:lnTo>
                    <a:lnTo>
                      <a:pt x="202" y="980"/>
                    </a:lnTo>
                    <a:lnTo>
                      <a:pt x="204" y="984"/>
                    </a:lnTo>
                    <a:lnTo>
                      <a:pt x="202" y="988"/>
                    </a:lnTo>
                    <a:lnTo>
                      <a:pt x="198" y="994"/>
                    </a:lnTo>
                    <a:lnTo>
                      <a:pt x="194" y="998"/>
                    </a:lnTo>
                    <a:lnTo>
                      <a:pt x="194" y="1004"/>
                    </a:lnTo>
                    <a:lnTo>
                      <a:pt x="194" y="1008"/>
                    </a:lnTo>
                    <a:lnTo>
                      <a:pt x="198" y="1008"/>
                    </a:lnTo>
                    <a:lnTo>
                      <a:pt x="208" y="1008"/>
                    </a:lnTo>
                    <a:lnTo>
                      <a:pt x="210" y="1010"/>
                    </a:lnTo>
                    <a:lnTo>
                      <a:pt x="210" y="1016"/>
                    </a:lnTo>
                    <a:lnTo>
                      <a:pt x="206" y="1020"/>
                    </a:lnTo>
                    <a:lnTo>
                      <a:pt x="202" y="1028"/>
                    </a:lnTo>
                    <a:lnTo>
                      <a:pt x="196" y="1032"/>
                    </a:lnTo>
                    <a:lnTo>
                      <a:pt x="190" y="1034"/>
                    </a:lnTo>
                    <a:lnTo>
                      <a:pt x="186" y="1038"/>
                    </a:lnTo>
                    <a:lnTo>
                      <a:pt x="184" y="1042"/>
                    </a:lnTo>
                    <a:lnTo>
                      <a:pt x="186" y="1046"/>
                    </a:lnTo>
                    <a:lnTo>
                      <a:pt x="188" y="1048"/>
                    </a:lnTo>
                    <a:lnTo>
                      <a:pt x="192" y="1046"/>
                    </a:lnTo>
                    <a:lnTo>
                      <a:pt x="194" y="1042"/>
                    </a:lnTo>
                    <a:lnTo>
                      <a:pt x="194" y="1040"/>
                    </a:lnTo>
                    <a:lnTo>
                      <a:pt x="198" y="1038"/>
                    </a:lnTo>
                    <a:lnTo>
                      <a:pt x="208" y="1038"/>
                    </a:lnTo>
                    <a:lnTo>
                      <a:pt x="212" y="1036"/>
                    </a:lnTo>
                    <a:lnTo>
                      <a:pt x="218" y="1034"/>
                    </a:lnTo>
                    <a:lnTo>
                      <a:pt x="222" y="1032"/>
                    </a:lnTo>
                    <a:lnTo>
                      <a:pt x="228" y="1034"/>
                    </a:lnTo>
                    <a:lnTo>
                      <a:pt x="232" y="1036"/>
                    </a:lnTo>
                    <a:lnTo>
                      <a:pt x="238" y="1034"/>
                    </a:lnTo>
                    <a:lnTo>
                      <a:pt x="244" y="1030"/>
                    </a:lnTo>
                    <a:lnTo>
                      <a:pt x="250" y="1028"/>
                    </a:lnTo>
                    <a:lnTo>
                      <a:pt x="254" y="1028"/>
                    </a:lnTo>
                    <a:lnTo>
                      <a:pt x="262" y="1028"/>
                    </a:lnTo>
                    <a:lnTo>
                      <a:pt x="268" y="1024"/>
                    </a:lnTo>
                    <a:lnTo>
                      <a:pt x="274" y="1022"/>
                    </a:lnTo>
                    <a:lnTo>
                      <a:pt x="280" y="1018"/>
                    </a:lnTo>
                    <a:lnTo>
                      <a:pt x="282" y="1014"/>
                    </a:lnTo>
                    <a:lnTo>
                      <a:pt x="282" y="1008"/>
                    </a:lnTo>
                    <a:lnTo>
                      <a:pt x="286" y="1004"/>
                    </a:lnTo>
                    <a:lnTo>
                      <a:pt x="290" y="998"/>
                    </a:lnTo>
                    <a:lnTo>
                      <a:pt x="290" y="990"/>
                    </a:lnTo>
                    <a:lnTo>
                      <a:pt x="290" y="988"/>
                    </a:lnTo>
                    <a:lnTo>
                      <a:pt x="290" y="982"/>
                    </a:lnTo>
                    <a:lnTo>
                      <a:pt x="286" y="980"/>
                    </a:lnTo>
                    <a:lnTo>
                      <a:pt x="276" y="980"/>
                    </a:lnTo>
                    <a:lnTo>
                      <a:pt x="272" y="978"/>
                    </a:lnTo>
                    <a:lnTo>
                      <a:pt x="272" y="974"/>
                    </a:lnTo>
                    <a:lnTo>
                      <a:pt x="272" y="964"/>
                    </a:lnTo>
                    <a:lnTo>
                      <a:pt x="268" y="952"/>
                    </a:lnTo>
                    <a:lnTo>
                      <a:pt x="266" y="946"/>
                    </a:lnTo>
                    <a:lnTo>
                      <a:pt x="256" y="934"/>
                    </a:lnTo>
                    <a:lnTo>
                      <a:pt x="252" y="930"/>
                    </a:lnTo>
                    <a:lnTo>
                      <a:pt x="250" y="922"/>
                    </a:lnTo>
                    <a:lnTo>
                      <a:pt x="244" y="908"/>
                    </a:lnTo>
                    <a:lnTo>
                      <a:pt x="242" y="902"/>
                    </a:lnTo>
                    <a:lnTo>
                      <a:pt x="238" y="900"/>
                    </a:lnTo>
                    <a:lnTo>
                      <a:pt x="232" y="900"/>
                    </a:lnTo>
                    <a:lnTo>
                      <a:pt x="228" y="896"/>
                    </a:lnTo>
                    <a:lnTo>
                      <a:pt x="226" y="890"/>
                    </a:lnTo>
                    <a:lnTo>
                      <a:pt x="226" y="884"/>
                    </a:lnTo>
                    <a:lnTo>
                      <a:pt x="228" y="878"/>
                    </a:lnTo>
                    <a:lnTo>
                      <a:pt x="232" y="866"/>
                    </a:lnTo>
                    <a:lnTo>
                      <a:pt x="234" y="862"/>
                    </a:lnTo>
                    <a:lnTo>
                      <a:pt x="238" y="856"/>
                    </a:lnTo>
                    <a:lnTo>
                      <a:pt x="238" y="854"/>
                    </a:lnTo>
                    <a:lnTo>
                      <a:pt x="238" y="852"/>
                    </a:lnTo>
                    <a:lnTo>
                      <a:pt x="236" y="848"/>
                    </a:lnTo>
                    <a:lnTo>
                      <a:pt x="230" y="846"/>
                    </a:lnTo>
                    <a:lnTo>
                      <a:pt x="224" y="844"/>
                    </a:lnTo>
                    <a:lnTo>
                      <a:pt x="218" y="846"/>
                    </a:lnTo>
                    <a:lnTo>
                      <a:pt x="212" y="848"/>
                    </a:lnTo>
                    <a:lnTo>
                      <a:pt x="208" y="846"/>
                    </a:lnTo>
                    <a:lnTo>
                      <a:pt x="206" y="840"/>
                    </a:lnTo>
                    <a:lnTo>
                      <a:pt x="206" y="834"/>
                    </a:lnTo>
                    <a:lnTo>
                      <a:pt x="210" y="830"/>
                    </a:lnTo>
                    <a:lnTo>
                      <a:pt x="210" y="824"/>
                    </a:lnTo>
                    <a:lnTo>
                      <a:pt x="210" y="822"/>
                    </a:lnTo>
                    <a:lnTo>
                      <a:pt x="208" y="822"/>
                    </a:lnTo>
                    <a:lnTo>
                      <a:pt x="198" y="822"/>
                    </a:lnTo>
                    <a:lnTo>
                      <a:pt x="194" y="824"/>
                    </a:lnTo>
                    <a:lnTo>
                      <a:pt x="190" y="830"/>
                    </a:lnTo>
                    <a:lnTo>
                      <a:pt x="188" y="834"/>
                    </a:lnTo>
                    <a:lnTo>
                      <a:pt x="178" y="846"/>
                    </a:lnTo>
                    <a:lnTo>
                      <a:pt x="176" y="852"/>
                    </a:lnTo>
                    <a:lnTo>
                      <a:pt x="174" y="856"/>
                    </a:lnTo>
                    <a:lnTo>
                      <a:pt x="174" y="866"/>
                    </a:lnTo>
                    <a:lnTo>
                      <a:pt x="174" y="876"/>
                    </a:lnTo>
                    <a:lnTo>
                      <a:pt x="174" y="888"/>
                    </a:lnTo>
                    <a:lnTo>
                      <a:pt x="174" y="892"/>
                    </a:lnTo>
                    <a:lnTo>
                      <a:pt x="176" y="900"/>
                    </a:lnTo>
                    <a:lnTo>
                      <a:pt x="178" y="906"/>
                    </a:lnTo>
                    <a:lnTo>
                      <a:pt x="182" y="908"/>
                    </a:lnTo>
                    <a:lnTo>
                      <a:pt x="184" y="906"/>
                    </a:lnTo>
                    <a:close/>
                    <a:moveTo>
                      <a:pt x="3012" y="2570"/>
                    </a:moveTo>
                    <a:lnTo>
                      <a:pt x="3012" y="2570"/>
                    </a:lnTo>
                    <a:lnTo>
                      <a:pt x="3004" y="2572"/>
                    </a:lnTo>
                    <a:lnTo>
                      <a:pt x="2996" y="2570"/>
                    </a:lnTo>
                    <a:lnTo>
                      <a:pt x="2992" y="2568"/>
                    </a:lnTo>
                    <a:lnTo>
                      <a:pt x="2986" y="2562"/>
                    </a:lnTo>
                    <a:lnTo>
                      <a:pt x="2980" y="2556"/>
                    </a:lnTo>
                    <a:lnTo>
                      <a:pt x="2978" y="2552"/>
                    </a:lnTo>
                    <a:lnTo>
                      <a:pt x="2976" y="2544"/>
                    </a:lnTo>
                    <a:lnTo>
                      <a:pt x="2974" y="2536"/>
                    </a:lnTo>
                    <a:lnTo>
                      <a:pt x="2974" y="2532"/>
                    </a:lnTo>
                    <a:lnTo>
                      <a:pt x="2972" y="2526"/>
                    </a:lnTo>
                    <a:lnTo>
                      <a:pt x="2968" y="2522"/>
                    </a:lnTo>
                    <a:lnTo>
                      <a:pt x="2962" y="2518"/>
                    </a:lnTo>
                    <a:lnTo>
                      <a:pt x="2958" y="2518"/>
                    </a:lnTo>
                    <a:lnTo>
                      <a:pt x="2958" y="2522"/>
                    </a:lnTo>
                    <a:lnTo>
                      <a:pt x="2970" y="2548"/>
                    </a:lnTo>
                    <a:lnTo>
                      <a:pt x="2974" y="2554"/>
                    </a:lnTo>
                    <a:lnTo>
                      <a:pt x="2974" y="2562"/>
                    </a:lnTo>
                    <a:lnTo>
                      <a:pt x="2974" y="2566"/>
                    </a:lnTo>
                    <a:lnTo>
                      <a:pt x="2974" y="2574"/>
                    </a:lnTo>
                    <a:lnTo>
                      <a:pt x="2970" y="2580"/>
                    </a:lnTo>
                    <a:lnTo>
                      <a:pt x="2960" y="2596"/>
                    </a:lnTo>
                    <a:lnTo>
                      <a:pt x="2958" y="2600"/>
                    </a:lnTo>
                    <a:lnTo>
                      <a:pt x="2958" y="2602"/>
                    </a:lnTo>
                    <a:lnTo>
                      <a:pt x="2960" y="2604"/>
                    </a:lnTo>
                    <a:lnTo>
                      <a:pt x="2962" y="2606"/>
                    </a:lnTo>
                    <a:lnTo>
                      <a:pt x="2968" y="2610"/>
                    </a:lnTo>
                    <a:lnTo>
                      <a:pt x="2972" y="2614"/>
                    </a:lnTo>
                    <a:lnTo>
                      <a:pt x="2974" y="2620"/>
                    </a:lnTo>
                    <a:lnTo>
                      <a:pt x="2974" y="2624"/>
                    </a:lnTo>
                    <a:lnTo>
                      <a:pt x="2976" y="2632"/>
                    </a:lnTo>
                    <a:lnTo>
                      <a:pt x="2980" y="2638"/>
                    </a:lnTo>
                    <a:lnTo>
                      <a:pt x="2982" y="2638"/>
                    </a:lnTo>
                    <a:lnTo>
                      <a:pt x="2984" y="2638"/>
                    </a:lnTo>
                    <a:lnTo>
                      <a:pt x="2990" y="2636"/>
                    </a:lnTo>
                    <a:lnTo>
                      <a:pt x="2998" y="2628"/>
                    </a:lnTo>
                    <a:lnTo>
                      <a:pt x="3002" y="2622"/>
                    </a:lnTo>
                    <a:lnTo>
                      <a:pt x="3004" y="2614"/>
                    </a:lnTo>
                    <a:lnTo>
                      <a:pt x="3004" y="2610"/>
                    </a:lnTo>
                    <a:lnTo>
                      <a:pt x="3006" y="2604"/>
                    </a:lnTo>
                    <a:lnTo>
                      <a:pt x="3008" y="2598"/>
                    </a:lnTo>
                    <a:lnTo>
                      <a:pt x="3018" y="2588"/>
                    </a:lnTo>
                    <a:lnTo>
                      <a:pt x="3028" y="2578"/>
                    </a:lnTo>
                    <a:lnTo>
                      <a:pt x="3030" y="2574"/>
                    </a:lnTo>
                    <a:lnTo>
                      <a:pt x="3028" y="2568"/>
                    </a:lnTo>
                    <a:lnTo>
                      <a:pt x="3024" y="2566"/>
                    </a:lnTo>
                    <a:lnTo>
                      <a:pt x="3016" y="2568"/>
                    </a:lnTo>
                    <a:lnTo>
                      <a:pt x="3012" y="2570"/>
                    </a:lnTo>
                    <a:close/>
                    <a:moveTo>
                      <a:pt x="490" y="1328"/>
                    </a:moveTo>
                    <a:lnTo>
                      <a:pt x="490" y="1328"/>
                    </a:lnTo>
                    <a:lnTo>
                      <a:pt x="494" y="1328"/>
                    </a:lnTo>
                    <a:lnTo>
                      <a:pt x="496" y="1328"/>
                    </a:lnTo>
                    <a:lnTo>
                      <a:pt x="498" y="1326"/>
                    </a:lnTo>
                    <a:lnTo>
                      <a:pt x="498" y="1324"/>
                    </a:lnTo>
                    <a:lnTo>
                      <a:pt x="498" y="1320"/>
                    </a:lnTo>
                    <a:lnTo>
                      <a:pt x="498" y="1306"/>
                    </a:lnTo>
                    <a:lnTo>
                      <a:pt x="496" y="1304"/>
                    </a:lnTo>
                    <a:lnTo>
                      <a:pt x="490" y="1302"/>
                    </a:lnTo>
                    <a:lnTo>
                      <a:pt x="486" y="1302"/>
                    </a:lnTo>
                    <a:lnTo>
                      <a:pt x="470" y="1304"/>
                    </a:lnTo>
                    <a:lnTo>
                      <a:pt x="456" y="1310"/>
                    </a:lnTo>
                    <a:lnTo>
                      <a:pt x="454" y="1312"/>
                    </a:lnTo>
                    <a:lnTo>
                      <a:pt x="456" y="1314"/>
                    </a:lnTo>
                    <a:lnTo>
                      <a:pt x="470" y="1320"/>
                    </a:lnTo>
                    <a:lnTo>
                      <a:pt x="486" y="1326"/>
                    </a:lnTo>
                    <a:lnTo>
                      <a:pt x="490" y="1328"/>
                    </a:lnTo>
                    <a:close/>
                    <a:moveTo>
                      <a:pt x="2940" y="2636"/>
                    </a:moveTo>
                    <a:lnTo>
                      <a:pt x="2940" y="2636"/>
                    </a:lnTo>
                    <a:lnTo>
                      <a:pt x="2938" y="2636"/>
                    </a:lnTo>
                    <a:lnTo>
                      <a:pt x="2936" y="2636"/>
                    </a:lnTo>
                    <a:lnTo>
                      <a:pt x="2932" y="2640"/>
                    </a:lnTo>
                    <a:lnTo>
                      <a:pt x="2928" y="2644"/>
                    </a:lnTo>
                    <a:lnTo>
                      <a:pt x="2922" y="2658"/>
                    </a:lnTo>
                    <a:lnTo>
                      <a:pt x="2920" y="2664"/>
                    </a:lnTo>
                    <a:lnTo>
                      <a:pt x="2910" y="2676"/>
                    </a:lnTo>
                    <a:lnTo>
                      <a:pt x="2906" y="2680"/>
                    </a:lnTo>
                    <a:lnTo>
                      <a:pt x="2898" y="2684"/>
                    </a:lnTo>
                    <a:lnTo>
                      <a:pt x="2884" y="2688"/>
                    </a:lnTo>
                    <a:lnTo>
                      <a:pt x="2878" y="2692"/>
                    </a:lnTo>
                    <a:lnTo>
                      <a:pt x="2872" y="2698"/>
                    </a:lnTo>
                    <a:lnTo>
                      <a:pt x="2870" y="2704"/>
                    </a:lnTo>
                    <a:lnTo>
                      <a:pt x="2864" y="2718"/>
                    </a:lnTo>
                    <a:lnTo>
                      <a:pt x="2860" y="2732"/>
                    </a:lnTo>
                    <a:lnTo>
                      <a:pt x="2858" y="2740"/>
                    </a:lnTo>
                    <a:lnTo>
                      <a:pt x="2862" y="2746"/>
                    </a:lnTo>
                    <a:lnTo>
                      <a:pt x="2874" y="2754"/>
                    </a:lnTo>
                    <a:lnTo>
                      <a:pt x="2880" y="2756"/>
                    </a:lnTo>
                    <a:lnTo>
                      <a:pt x="2886" y="2758"/>
                    </a:lnTo>
                    <a:lnTo>
                      <a:pt x="2894" y="2756"/>
                    </a:lnTo>
                    <a:lnTo>
                      <a:pt x="2898" y="2754"/>
                    </a:lnTo>
                    <a:lnTo>
                      <a:pt x="2904" y="2750"/>
                    </a:lnTo>
                    <a:lnTo>
                      <a:pt x="2908" y="2742"/>
                    </a:lnTo>
                    <a:lnTo>
                      <a:pt x="2914" y="2728"/>
                    </a:lnTo>
                    <a:lnTo>
                      <a:pt x="2916" y="2712"/>
                    </a:lnTo>
                    <a:lnTo>
                      <a:pt x="2916" y="2708"/>
                    </a:lnTo>
                    <a:lnTo>
                      <a:pt x="2918" y="2702"/>
                    </a:lnTo>
                    <a:lnTo>
                      <a:pt x="2922" y="2696"/>
                    </a:lnTo>
                    <a:lnTo>
                      <a:pt x="2930" y="2686"/>
                    </a:lnTo>
                    <a:lnTo>
                      <a:pt x="2940" y="2676"/>
                    </a:lnTo>
                    <a:lnTo>
                      <a:pt x="2952" y="2668"/>
                    </a:lnTo>
                    <a:lnTo>
                      <a:pt x="2958" y="2666"/>
                    </a:lnTo>
                    <a:lnTo>
                      <a:pt x="2962" y="2660"/>
                    </a:lnTo>
                    <a:lnTo>
                      <a:pt x="2964" y="2654"/>
                    </a:lnTo>
                    <a:lnTo>
                      <a:pt x="2964" y="2650"/>
                    </a:lnTo>
                    <a:lnTo>
                      <a:pt x="2964" y="2646"/>
                    </a:lnTo>
                    <a:lnTo>
                      <a:pt x="2962" y="2644"/>
                    </a:lnTo>
                    <a:lnTo>
                      <a:pt x="2960" y="2642"/>
                    </a:lnTo>
                    <a:lnTo>
                      <a:pt x="2956" y="2642"/>
                    </a:lnTo>
                    <a:lnTo>
                      <a:pt x="2954" y="2642"/>
                    </a:lnTo>
                    <a:lnTo>
                      <a:pt x="2946" y="2640"/>
                    </a:lnTo>
                    <a:lnTo>
                      <a:pt x="2940" y="2636"/>
                    </a:lnTo>
                    <a:close/>
                    <a:moveTo>
                      <a:pt x="406" y="1248"/>
                    </a:moveTo>
                    <a:lnTo>
                      <a:pt x="406" y="1248"/>
                    </a:lnTo>
                    <a:lnTo>
                      <a:pt x="402" y="1254"/>
                    </a:lnTo>
                    <a:lnTo>
                      <a:pt x="400" y="1260"/>
                    </a:lnTo>
                    <a:lnTo>
                      <a:pt x="400" y="1274"/>
                    </a:lnTo>
                    <a:lnTo>
                      <a:pt x="400" y="1278"/>
                    </a:lnTo>
                    <a:lnTo>
                      <a:pt x="402" y="1280"/>
                    </a:lnTo>
                    <a:lnTo>
                      <a:pt x="404" y="1282"/>
                    </a:lnTo>
                    <a:lnTo>
                      <a:pt x="408" y="1282"/>
                    </a:lnTo>
                    <a:lnTo>
                      <a:pt x="412" y="1282"/>
                    </a:lnTo>
                    <a:lnTo>
                      <a:pt x="416" y="1282"/>
                    </a:lnTo>
                    <a:lnTo>
                      <a:pt x="418" y="1280"/>
                    </a:lnTo>
                    <a:lnTo>
                      <a:pt x="420" y="1278"/>
                    </a:lnTo>
                    <a:lnTo>
                      <a:pt x="420" y="1274"/>
                    </a:lnTo>
                    <a:lnTo>
                      <a:pt x="420" y="1270"/>
                    </a:lnTo>
                    <a:lnTo>
                      <a:pt x="418" y="1262"/>
                    </a:lnTo>
                    <a:lnTo>
                      <a:pt x="416" y="1256"/>
                    </a:lnTo>
                    <a:lnTo>
                      <a:pt x="414" y="1250"/>
                    </a:lnTo>
                    <a:lnTo>
                      <a:pt x="412" y="1248"/>
                    </a:lnTo>
                    <a:lnTo>
                      <a:pt x="410" y="1246"/>
                    </a:lnTo>
                    <a:lnTo>
                      <a:pt x="408" y="1246"/>
                    </a:lnTo>
                    <a:lnTo>
                      <a:pt x="406" y="1248"/>
                    </a:lnTo>
                    <a:close/>
                    <a:moveTo>
                      <a:pt x="2286" y="1412"/>
                    </a:moveTo>
                    <a:lnTo>
                      <a:pt x="2286" y="1412"/>
                    </a:lnTo>
                    <a:lnTo>
                      <a:pt x="2290" y="1424"/>
                    </a:lnTo>
                    <a:lnTo>
                      <a:pt x="2290" y="1426"/>
                    </a:lnTo>
                    <a:lnTo>
                      <a:pt x="2292" y="1426"/>
                    </a:lnTo>
                    <a:lnTo>
                      <a:pt x="2296" y="1426"/>
                    </a:lnTo>
                    <a:lnTo>
                      <a:pt x="2302" y="1422"/>
                    </a:lnTo>
                    <a:lnTo>
                      <a:pt x="2306" y="1418"/>
                    </a:lnTo>
                    <a:lnTo>
                      <a:pt x="2308" y="1410"/>
                    </a:lnTo>
                    <a:lnTo>
                      <a:pt x="2308" y="1408"/>
                    </a:lnTo>
                    <a:lnTo>
                      <a:pt x="2308" y="1394"/>
                    </a:lnTo>
                    <a:lnTo>
                      <a:pt x="2308" y="1392"/>
                    </a:lnTo>
                    <a:lnTo>
                      <a:pt x="2306" y="1392"/>
                    </a:lnTo>
                    <a:lnTo>
                      <a:pt x="2302" y="1392"/>
                    </a:lnTo>
                    <a:lnTo>
                      <a:pt x="2288" y="1396"/>
                    </a:lnTo>
                    <a:lnTo>
                      <a:pt x="2284" y="1398"/>
                    </a:lnTo>
                    <a:lnTo>
                      <a:pt x="2284" y="1400"/>
                    </a:lnTo>
                    <a:lnTo>
                      <a:pt x="2282" y="1404"/>
                    </a:lnTo>
                    <a:lnTo>
                      <a:pt x="2284" y="1406"/>
                    </a:lnTo>
                    <a:lnTo>
                      <a:pt x="2286" y="1412"/>
                    </a:lnTo>
                    <a:close/>
                    <a:moveTo>
                      <a:pt x="414" y="1210"/>
                    </a:moveTo>
                    <a:lnTo>
                      <a:pt x="414" y="1210"/>
                    </a:lnTo>
                    <a:lnTo>
                      <a:pt x="412" y="1208"/>
                    </a:lnTo>
                    <a:lnTo>
                      <a:pt x="410" y="1206"/>
                    </a:lnTo>
                    <a:lnTo>
                      <a:pt x="406" y="1206"/>
                    </a:lnTo>
                    <a:lnTo>
                      <a:pt x="404" y="1208"/>
                    </a:lnTo>
                    <a:lnTo>
                      <a:pt x="398" y="1210"/>
                    </a:lnTo>
                    <a:lnTo>
                      <a:pt x="396" y="1212"/>
                    </a:lnTo>
                    <a:lnTo>
                      <a:pt x="394" y="1214"/>
                    </a:lnTo>
                    <a:lnTo>
                      <a:pt x="394" y="1216"/>
                    </a:lnTo>
                    <a:lnTo>
                      <a:pt x="396" y="1220"/>
                    </a:lnTo>
                    <a:lnTo>
                      <a:pt x="404" y="1228"/>
                    </a:lnTo>
                    <a:lnTo>
                      <a:pt x="410" y="1230"/>
                    </a:lnTo>
                    <a:lnTo>
                      <a:pt x="412" y="1230"/>
                    </a:lnTo>
                    <a:lnTo>
                      <a:pt x="416" y="1228"/>
                    </a:lnTo>
                    <a:lnTo>
                      <a:pt x="418" y="1224"/>
                    </a:lnTo>
                    <a:lnTo>
                      <a:pt x="416" y="1216"/>
                    </a:lnTo>
                    <a:lnTo>
                      <a:pt x="414" y="1210"/>
                    </a:lnTo>
                    <a:close/>
                    <a:moveTo>
                      <a:pt x="2302" y="1960"/>
                    </a:moveTo>
                    <a:lnTo>
                      <a:pt x="2302" y="1960"/>
                    </a:lnTo>
                    <a:lnTo>
                      <a:pt x="2302" y="1962"/>
                    </a:lnTo>
                    <a:lnTo>
                      <a:pt x="2302" y="1966"/>
                    </a:lnTo>
                    <a:lnTo>
                      <a:pt x="2304" y="1968"/>
                    </a:lnTo>
                    <a:lnTo>
                      <a:pt x="2306" y="1970"/>
                    </a:lnTo>
                    <a:lnTo>
                      <a:pt x="2312" y="1974"/>
                    </a:lnTo>
                    <a:lnTo>
                      <a:pt x="2324" y="1982"/>
                    </a:lnTo>
                    <a:lnTo>
                      <a:pt x="2326" y="1988"/>
                    </a:lnTo>
                    <a:lnTo>
                      <a:pt x="2328" y="1994"/>
                    </a:lnTo>
                    <a:lnTo>
                      <a:pt x="2328" y="1998"/>
                    </a:lnTo>
                    <a:lnTo>
                      <a:pt x="2328" y="2002"/>
                    </a:lnTo>
                    <a:lnTo>
                      <a:pt x="2330" y="2004"/>
                    </a:lnTo>
                    <a:lnTo>
                      <a:pt x="2334" y="2006"/>
                    </a:lnTo>
                    <a:lnTo>
                      <a:pt x="2336" y="2006"/>
                    </a:lnTo>
                    <a:lnTo>
                      <a:pt x="2340" y="2006"/>
                    </a:lnTo>
                    <a:lnTo>
                      <a:pt x="2352" y="2006"/>
                    </a:lnTo>
                    <a:lnTo>
                      <a:pt x="2358" y="2008"/>
                    </a:lnTo>
                    <a:lnTo>
                      <a:pt x="2364" y="2010"/>
                    </a:lnTo>
                    <a:lnTo>
                      <a:pt x="2380" y="2022"/>
                    </a:lnTo>
                    <a:lnTo>
                      <a:pt x="2394" y="2030"/>
                    </a:lnTo>
                    <a:lnTo>
                      <a:pt x="2420" y="2042"/>
                    </a:lnTo>
                    <a:lnTo>
                      <a:pt x="2424" y="2046"/>
                    </a:lnTo>
                    <a:lnTo>
                      <a:pt x="2426" y="2050"/>
                    </a:lnTo>
                    <a:lnTo>
                      <a:pt x="2424" y="2054"/>
                    </a:lnTo>
                    <a:lnTo>
                      <a:pt x="2420" y="2058"/>
                    </a:lnTo>
                    <a:lnTo>
                      <a:pt x="2414" y="2062"/>
                    </a:lnTo>
                    <a:lnTo>
                      <a:pt x="2410" y="2064"/>
                    </a:lnTo>
                    <a:lnTo>
                      <a:pt x="2414" y="2066"/>
                    </a:lnTo>
                    <a:lnTo>
                      <a:pt x="2418" y="2066"/>
                    </a:lnTo>
                    <a:lnTo>
                      <a:pt x="2426" y="2066"/>
                    </a:lnTo>
                    <a:lnTo>
                      <a:pt x="2434" y="2068"/>
                    </a:lnTo>
                    <a:lnTo>
                      <a:pt x="2438" y="2072"/>
                    </a:lnTo>
                    <a:lnTo>
                      <a:pt x="2452" y="2078"/>
                    </a:lnTo>
                    <a:lnTo>
                      <a:pt x="2458" y="2082"/>
                    </a:lnTo>
                    <a:lnTo>
                      <a:pt x="2470" y="2084"/>
                    </a:lnTo>
                    <a:lnTo>
                      <a:pt x="2476" y="2084"/>
                    </a:lnTo>
                    <a:lnTo>
                      <a:pt x="2480" y="2080"/>
                    </a:lnTo>
                    <a:lnTo>
                      <a:pt x="2488" y="2070"/>
                    </a:lnTo>
                    <a:lnTo>
                      <a:pt x="2502" y="2062"/>
                    </a:lnTo>
                    <a:lnTo>
                      <a:pt x="2508" y="2058"/>
                    </a:lnTo>
                    <a:lnTo>
                      <a:pt x="2514" y="2058"/>
                    </a:lnTo>
                    <a:lnTo>
                      <a:pt x="2522" y="2058"/>
                    </a:lnTo>
                    <a:lnTo>
                      <a:pt x="2526" y="2062"/>
                    </a:lnTo>
                    <a:lnTo>
                      <a:pt x="2540" y="2070"/>
                    </a:lnTo>
                    <a:lnTo>
                      <a:pt x="2558" y="2088"/>
                    </a:lnTo>
                    <a:lnTo>
                      <a:pt x="2570" y="2098"/>
                    </a:lnTo>
                    <a:lnTo>
                      <a:pt x="2576" y="2100"/>
                    </a:lnTo>
                    <a:lnTo>
                      <a:pt x="2578" y="2102"/>
                    </a:lnTo>
                    <a:lnTo>
                      <a:pt x="2580" y="2100"/>
                    </a:lnTo>
                    <a:lnTo>
                      <a:pt x="2582" y="2100"/>
                    </a:lnTo>
                    <a:lnTo>
                      <a:pt x="2582" y="2096"/>
                    </a:lnTo>
                    <a:lnTo>
                      <a:pt x="2582" y="2082"/>
                    </a:lnTo>
                    <a:lnTo>
                      <a:pt x="2580" y="2076"/>
                    </a:lnTo>
                    <a:lnTo>
                      <a:pt x="2576" y="2072"/>
                    </a:lnTo>
                    <a:lnTo>
                      <a:pt x="2560" y="2068"/>
                    </a:lnTo>
                    <a:lnTo>
                      <a:pt x="2556" y="2064"/>
                    </a:lnTo>
                    <a:lnTo>
                      <a:pt x="2554" y="2058"/>
                    </a:lnTo>
                    <a:lnTo>
                      <a:pt x="2554" y="2054"/>
                    </a:lnTo>
                    <a:lnTo>
                      <a:pt x="2554" y="2046"/>
                    </a:lnTo>
                    <a:lnTo>
                      <a:pt x="2558" y="2040"/>
                    </a:lnTo>
                    <a:lnTo>
                      <a:pt x="2560" y="2038"/>
                    </a:lnTo>
                    <a:lnTo>
                      <a:pt x="2560" y="2036"/>
                    </a:lnTo>
                    <a:lnTo>
                      <a:pt x="2556" y="2034"/>
                    </a:lnTo>
                    <a:lnTo>
                      <a:pt x="2542" y="2028"/>
                    </a:lnTo>
                    <a:lnTo>
                      <a:pt x="2534" y="2024"/>
                    </a:lnTo>
                    <a:lnTo>
                      <a:pt x="2530" y="2018"/>
                    </a:lnTo>
                    <a:lnTo>
                      <a:pt x="2528" y="2014"/>
                    </a:lnTo>
                    <a:lnTo>
                      <a:pt x="2524" y="2006"/>
                    </a:lnTo>
                    <a:lnTo>
                      <a:pt x="2518" y="2002"/>
                    </a:lnTo>
                    <a:lnTo>
                      <a:pt x="2502" y="1992"/>
                    </a:lnTo>
                    <a:lnTo>
                      <a:pt x="2486" y="1984"/>
                    </a:lnTo>
                    <a:lnTo>
                      <a:pt x="2424" y="1968"/>
                    </a:lnTo>
                    <a:lnTo>
                      <a:pt x="2416" y="1968"/>
                    </a:lnTo>
                    <a:lnTo>
                      <a:pt x="2410" y="1972"/>
                    </a:lnTo>
                    <a:lnTo>
                      <a:pt x="2394" y="1982"/>
                    </a:lnTo>
                    <a:lnTo>
                      <a:pt x="2386" y="1986"/>
                    </a:lnTo>
                    <a:lnTo>
                      <a:pt x="2378" y="1986"/>
                    </a:lnTo>
                    <a:lnTo>
                      <a:pt x="2376" y="1986"/>
                    </a:lnTo>
                    <a:lnTo>
                      <a:pt x="2368" y="1986"/>
                    </a:lnTo>
                    <a:lnTo>
                      <a:pt x="2362" y="1982"/>
                    </a:lnTo>
                    <a:lnTo>
                      <a:pt x="2354" y="1972"/>
                    </a:lnTo>
                    <a:lnTo>
                      <a:pt x="2342" y="1962"/>
                    </a:lnTo>
                    <a:lnTo>
                      <a:pt x="2334" y="1954"/>
                    </a:lnTo>
                    <a:lnTo>
                      <a:pt x="2328" y="1950"/>
                    </a:lnTo>
                    <a:lnTo>
                      <a:pt x="2320" y="1948"/>
                    </a:lnTo>
                    <a:lnTo>
                      <a:pt x="2316" y="1948"/>
                    </a:lnTo>
                    <a:lnTo>
                      <a:pt x="2310" y="1950"/>
                    </a:lnTo>
                    <a:lnTo>
                      <a:pt x="2306" y="1954"/>
                    </a:lnTo>
                    <a:lnTo>
                      <a:pt x="2302" y="1960"/>
                    </a:lnTo>
                    <a:close/>
                    <a:moveTo>
                      <a:pt x="2606" y="2298"/>
                    </a:moveTo>
                    <a:lnTo>
                      <a:pt x="2606" y="2298"/>
                    </a:lnTo>
                    <a:lnTo>
                      <a:pt x="2602" y="2290"/>
                    </a:lnTo>
                    <a:lnTo>
                      <a:pt x="2598" y="2284"/>
                    </a:lnTo>
                    <a:lnTo>
                      <a:pt x="2594" y="2280"/>
                    </a:lnTo>
                    <a:lnTo>
                      <a:pt x="2590" y="2272"/>
                    </a:lnTo>
                    <a:lnTo>
                      <a:pt x="2586" y="2258"/>
                    </a:lnTo>
                    <a:lnTo>
                      <a:pt x="2582" y="2252"/>
                    </a:lnTo>
                    <a:lnTo>
                      <a:pt x="2576" y="2248"/>
                    </a:lnTo>
                    <a:lnTo>
                      <a:pt x="2562" y="2244"/>
                    </a:lnTo>
                    <a:lnTo>
                      <a:pt x="2548" y="2236"/>
                    </a:lnTo>
                    <a:lnTo>
                      <a:pt x="2532" y="2226"/>
                    </a:lnTo>
                    <a:lnTo>
                      <a:pt x="2526" y="2220"/>
                    </a:lnTo>
                    <a:lnTo>
                      <a:pt x="2522" y="2214"/>
                    </a:lnTo>
                    <a:lnTo>
                      <a:pt x="2516" y="2180"/>
                    </a:lnTo>
                    <a:lnTo>
                      <a:pt x="2514" y="2174"/>
                    </a:lnTo>
                    <a:lnTo>
                      <a:pt x="2510" y="2168"/>
                    </a:lnTo>
                    <a:lnTo>
                      <a:pt x="2500" y="2158"/>
                    </a:lnTo>
                    <a:lnTo>
                      <a:pt x="2496" y="2152"/>
                    </a:lnTo>
                    <a:lnTo>
                      <a:pt x="2492" y="2146"/>
                    </a:lnTo>
                    <a:lnTo>
                      <a:pt x="2488" y="2130"/>
                    </a:lnTo>
                    <a:lnTo>
                      <a:pt x="2486" y="2128"/>
                    </a:lnTo>
                    <a:lnTo>
                      <a:pt x="2484" y="2128"/>
                    </a:lnTo>
                    <a:lnTo>
                      <a:pt x="2482" y="2128"/>
                    </a:lnTo>
                    <a:lnTo>
                      <a:pt x="2480" y="2128"/>
                    </a:lnTo>
                    <a:lnTo>
                      <a:pt x="2472" y="2138"/>
                    </a:lnTo>
                    <a:lnTo>
                      <a:pt x="2468" y="2144"/>
                    </a:lnTo>
                    <a:lnTo>
                      <a:pt x="2466" y="2150"/>
                    </a:lnTo>
                    <a:lnTo>
                      <a:pt x="2466" y="2184"/>
                    </a:lnTo>
                    <a:lnTo>
                      <a:pt x="2464" y="2192"/>
                    </a:lnTo>
                    <a:lnTo>
                      <a:pt x="2460" y="2198"/>
                    </a:lnTo>
                    <a:lnTo>
                      <a:pt x="2452" y="2206"/>
                    </a:lnTo>
                    <a:lnTo>
                      <a:pt x="2446" y="2210"/>
                    </a:lnTo>
                    <a:lnTo>
                      <a:pt x="2438" y="2212"/>
                    </a:lnTo>
                    <a:lnTo>
                      <a:pt x="2434" y="2212"/>
                    </a:lnTo>
                    <a:lnTo>
                      <a:pt x="2428" y="2210"/>
                    </a:lnTo>
                    <a:lnTo>
                      <a:pt x="2422" y="2204"/>
                    </a:lnTo>
                    <a:lnTo>
                      <a:pt x="2412" y="2188"/>
                    </a:lnTo>
                    <a:lnTo>
                      <a:pt x="2406" y="2184"/>
                    </a:lnTo>
                    <a:lnTo>
                      <a:pt x="2398" y="2182"/>
                    </a:lnTo>
                    <a:lnTo>
                      <a:pt x="2396" y="2182"/>
                    </a:lnTo>
                    <a:lnTo>
                      <a:pt x="2388" y="2180"/>
                    </a:lnTo>
                    <a:lnTo>
                      <a:pt x="2380" y="2178"/>
                    </a:lnTo>
                    <a:lnTo>
                      <a:pt x="2374" y="2176"/>
                    </a:lnTo>
                    <a:lnTo>
                      <a:pt x="2372" y="2174"/>
                    </a:lnTo>
                    <a:lnTo>
                      <a:pt x="2370" y="2172"/>
                    </a:lnTo>
                    <a:lnTo>
                      <a:pt x="2370" y="2168"/>
                    </a:lnTo>
                    <a:lnTo>
                      <a:pt x="2372" y="2164"/>
                    </a:lnTo>
                    <a:lnTo>
                      <a:pt x="2374" y="2160"/>
                    </a:lnTo>
                    <a:lnTo>
                      <a:pt x="2382" y="2146"/>
                    </a:lnTo>
                    <a:lnTo>
                      <a:pt x="2384" y="2140"/>
                    </a:lnTo>
                    <a:lnTo>
                      <a:pt x="2384" y="2138"/>
                    </a:lnTo>
                    <a:lnTo>
                      <a:pt x="2384" y="2134"/>
                    </a:lnTo>
                    <a:lnTo>
                      <a:pt x="2382" y="2132"/>
                    </a:lnTo>
                    <a:lnTo>
                      <a:pt x="2380" y="2132"/>
                    </a:lnTo>
                    <a:lnTo>
                      <a:pt x="2356" y="2126"/>
                    </a:lnTo>
                    <a:lnTo>
                      <a:pt x="2340" y="2124"/>
                    </a:lnTo>
                    <a:lnTo>
                      <a:pt x="2336" y="2124"/>
                    </a:lnTo>
                    <a:lnTo>
                      <a:pt x="2330" y="2124"/>
                    </a:lnTo>
                    <a:lnTo>
                      <a:pt x="2324" y="2128"/>
                    </a:lnTo>
                    <a:lnTo>
                      <a:pt x="2312" y="2136"/>
                    </a:lnTo>
                    <a:lnTo>
                      <a:pt x="2306" y="2140"/>
                    </a:lnTo>
                    <a:lnTo>
                      <a:pt x="2292" y="2146"/>
                    </a:lnTo>
                    <a:lnTo>
                      <a:pt x="2286" y="2150"/>
                    </a:lnTo>
                    <a:lnTo>
                      <a:pt x="2280" y="2154"/>
                    </a:lnTo>
                    <a:lnTo>
                      <a:pt x="2276" y="2160"/>
                    </a:lnTo>
                    <a:lnTo>
                      <a:pt x="2274" y="2164"/>
                    </a:lnTo>
                    <a:lnTo>
                      <a:pt x="2270" y="2170"/>
                    </a:lnTo>
                    <a:lnTo>
                      <a:pt x="2264" y="2172"/>
                    </a:lnTo>
                    <a:lnTo>
                      <a:pt x="2252" y="2168"/>
                    </a:lnTo>
                    <a:lnTo>
                      <a:pt x="2248" y="2166"/>
                    </a:lnTo>
                    <a:lnTo>
                      <a:pt x="2240" y="2164"/>
                    </a:lnTo>
                    <a:lnTo>
                      <a:pt x="2234" y="2166"/>
                    </a:lnTo>
                    <a:lnTo>
                      <a:pt x="2228" y="2168"/>
                    </a:lnTo>
                    <a:lnTo>
                      <a:pt x="2214" y="2176"/>
                    </a:lnTo>
                    <a:lnTo>
                      <a:pt x="2198" y="2188"/>
                    </a:lnTo>
                    <a:lnTo>
                      <a:pt x="2184" y="2196"/>
                    </a:lnTo>
                    <a:lnTo>
                      <a:pt x="2178" y="2198"/>
                    </a:lnTo>
                    <a:lnTo>
                      <a:pt x="2164" y="2206"/>
                    </a:lnTo>
                    <a:lnTo>
                      <a:pt x="2160" y="2208"/>
                    </a:lnTo>
                    <a:lnTo>
                      <a:pt x="2154" y="2212"/>
                    </a:lnTo>
                    <a:lnTo>
                      <a:pt x="2150" y="2220"/>
                    </a:lnTo>
                    <a:lnTo>
                      <a:pt x="2144" y="2234"/>
                    </a:lnTo>
                    <a:lnTo>
                      <a:pt x="2140" y="2238"/>
                    </a:lnTo>
                    <a:lnTo>
                      <a:pt x="2134" y="2240"/>
                    </a:lnTo>
                    <a:lnTo>
                      <a:pt x="2130" y="2240"/>
                    </a:lnTo>
                    <a:lnTo>
                      <a:pt x="2124" y="2242"/>
                    </a:lnTo>
                    <a:lnTo>
                      <a:pt x="2116" y="2246"/>
                    </a:lnTo>
                    <a:lnTo>
                      <a:pt x="2100" y="2256"/>
                    </a:lnTo>
                    <a:lnTo>
                      <a:pt x="2086" y="2264"/>
                    </a:lnTo>
                    <a:lnTo>
                      <a:pt x="2062" y="2276"/>
                    </a:lnTo>
                    <a:lnTo>
                      <a:pt x="2048" y="2286"/>
                    </a:lnTo>
                    <a:lnTo>
                      <a:pt x="2040" y="2294"/>
                    </a:lnTo>
                    <a:lnTo>
                      <a:pt x="2030" y="2306"/>
                    </a:lnTo>
                    <a:lnTo>
                      <a:pt x="2028" y="2312"/>
                    </a:lnTo>
                    <a:lnTo>
                      <a:pt x="2026" y="2320"/>
                    </a:lnTo>
                    <a:lnTo>
                      <a:pt x="2028" y="2326"/>
                    </a:lnTo>
                    <a:lnTo>
                      <a:pt x="2032" y="2340"/>
                    </a:lnTo>
                    <a:lnTo>
                      <a:pt x="2034" y="2356"/>
                    </a:lnTo>
                    <a:lnTo>
                      <a:pt x="2034" y="2360"/>
                    </a:lnTo>
                    <a:lnTo>
                      <a:pt x="2036" y="2376"/>
                    </a:lnTo>
                    <a:lnTo>
                      <a:pt x="2052" y="2428"/>
                    </a:lnTo>
                    <a:lnTo>
                      <a:pt x="2054" y="2444"/>
                    </a:lnTo>
                    <a:lnTo>
                      <a:pt x="2054" y="2448"/>
                    </a:lnTo>
                    <a:lnTo>
                      <a:pt x="2054" y="2464"/>
                    </a:lnTo>
                    <a:lnTo>
                      <a:pt x="2054" y="2488"/>
                    </a:lnTo>
                    <a:lnTo>
                      <a:pt x="2056" y="2494"/>
                    </a:lnTo>
                    <a:lnTo>
                      <a:pt x="2060" y="2500"/>
                    </a:lnTo>
                    <a:lnTo>
                      <a:pt x="2068" y="2510"/>
                    </a:lnTo>
                    <a:lnTo>
                      <a:pt x="2074" y="2514"/>
                    </a:lnTo>
                    <a:lnTo>
                      <a:pt x="2082" y="2514"/>
                    </a:lnTo>
                    <a:lnTo>
                      <a:pt x="2086" y="2514"/>
                    </a:lnTo>
                    <a:lnTo>
                      <a:pt x="2100" y="2512"/>
                    </a:lnTo>
                    <a:lnTo>
                      <a:pt x="2116" y="2508"/>
                    </a:lnTo>
                    <a:lnTo>
                      <a:pt x="2130" y="2502"/>
                    </a:lnTo>
                    <a:lnTo>
                      <a:pt x="2136" y="2498"/>
                    </a:lnTo>
                    <a:lnTo>
                      <a:pt x="2142" y="2496"/>
                    </a:lnTo>
                    <a:lnTo>
                      <a:pt x="2150" y="2496"/>
                    </a:lnTo>
                    <a:lnTo>
                      <a:pt x="2154" y="2496"/>
                    </a:lnTo>
                    <a:lnTo>
                      <a:pt x="2170" y="2492"/>
                    </a:lnTo>
                    <a:lnTo>
                      <a:pt x="2184" y="2488"/>
                    </a:lnTo>
                    <a:lnTo>
                      <a:pt x="2190" y="2484"/>
                    </a:lnTo>
                    <a:lnTo>
                      <a:pt x="2192" y="2480"/>
                    </a:lnTo>
                    <a:lnTo>
                      <a:pt x="2194" y="2476"/>
                    </a:lnTo>
                    <a:lnTo>
                      <a:pt x="2198" y="2472"/>
                    </a:lnTo>
                    <a:lnTo>
                      <a:pt x="2232" y="2460"/>
                    </a:lnTo>
                    <a:lnTo>
                      <a:pt x="2240" y="2458"/>
                    </a:lnTo>
                    <a:lnTo>
                      <a:pt x="2248" y="2456"/>
                    </a:lnTo>
                    <a:lnTo>
                      <a:pt x="2272" y="2456"/>
                    </a:lnTo>
                    <a:lnTo>
                      <a:pt x="2288" y="2458"/>
                    </a:lnTo>
                    <a:lnTo>
                      <a:pt x="2330" y="2464"/>
                    </a:lnTo>
                    <a:lnTo>
                      <a:pt x="2338" y="2468"/>
                    </a:lnTo>
                    <a:lnTo>
                      <a:pt x="2344" y="2472"/>
                    </a:lnTo>
                    <a:lnTo>
                      <a:pt x="2362" y="2490"/>
                    </a:lnTo>
                    <a:lnTo>
                      <a:pt x="2374" y="2500"/>
                    </a:lnTo>
                    <a:lnTo>
                      <a:pt x="2382" y="2510"/>
                    </a:lnTo>
                    <a:lnTo>
                      <a:pt x="2388" y="2514"/>
                    </a:lnTo>
                    <a:lnTo>
                      <a:pt x="2396" y="2514"/>
                    </a:lnTo>
                    <a:lnTo>
                      <a:pt x="2398" y="2514"/>
                    </a:lnTo>
                    <a:lnTo>
                      <a:pt x="2406" y="2516"/>
                    </a:lnTo>
                    <a:lnTo>
                      <a:pt x="2410" y="2522"/>
                    </a:lnTo>
                    <a:lnTo>
                      <a:pt x="2414" y="2528"/>
                    </a:lnTo>
                    <a:lnTo>
                      <a:pt x="2422" y="2540"/>
                    </a:lnTo>
                    <a:lnTo>
                      <a:pt x="2430" y="2548"/>
                    </a:lnTo>
                    <a:lnTo>
                      <a:pt x="2442" y="2558"/>
                    </a:lnTo>
                    <a:lnTo>
                      <a:pt x="2458" y="2570"/>
                    </a:lnTo>
                    <a:lnTo>
                      <a:pt x="2474" y="2576"/>
                    </a:lnTo>
                    <a:lnTo>
                      <a:pt x="2488" y="2580"/>
                    </a:lnTo>
                    <a:lnTo>
                      <a:pt x="2494" y="2582"/>
                    </a:lnTo>
                    <a:lnTo>
                      <a:pt x="2502" y="2580"/>
                    </a:lnTo>
                    <a:lnTo>
                      <a:pt x="2508" y="2578"/>
                    </a:lnTo>
                    <a:lnTo>
                      <a:pt x="2514" y="2576"/>
                    </a:lnTo>
                    <a:lnTo>
                      <a:pt x="2520" y="2580"/>
                    </a:lnTo>
                    <a:lnTo>
                      <a:pt x="2528" y="2588"/>
                    </a:lnTo>
                    <a:lnTo>
                      <a:pt x="2534" y="2592"/>
                    </a:lnTo>
                    <a:lnTo>
                      <a:pt x="2538" y="2594"/>
                    </a:lnTo>
                    <a:lnTo>
                      <a:pt x="2544" y="2592"/>
                    </a:lnTo>
                    <a:lnTo>
                      <a:pt x="2550" y="2588"/>
                    </a:lnTo>
                    <a:lnTo>
                      <a:pt x="2558" y="2580"/>
                    </a:lnTo>
                    <a:lnTo>
                      <a:pt x="2570" y="2570"/>
                    </a:lnTo>
                    <a:lnTo>
                      <a:pt x="2576" y="2568"/>
                    </a:lnTo>
                    <a:lnTo>
                      <a:pt x="2588" y="2564"/>
                    </a:lnTo>
                    <a:lnTo>
                      <a:pt x="2592" y="2562"/>
                    </a:lnTo>
                    <a:lnTo>
                      <a:pt x="2592" y="2556"/>
                    </a:lnTo>
                    <a:lnTo>
                      <a:pt x="2592" y="2552"/>
                    </a:lnTo>
                    <a:lnTo>
                      <a:pt x="2594" y="2544"/>
                    </a:lnTo>
                    <a:lnTo>
                      <a:pt x="2596" y="2538"/>
                    </a:lnTo>
                    <a:lnTo>
                      <a:pt x="2608" y="2512"/>
                    </a:lnTo>
                    <a:lnTo>
                      <a:pt x="2616" y="2498"/>
                    </a:lnTo>
                    <a:lnTo>
                      <a:pt x="2638" y="2434"/>
                    </a:lnTo>
                    <a:lnTo>
                      <a:pt x="2642" y="2418"/>
                    </a:lnTo>
                    <a:lnTo>
                      <a:pt x="2642" y="2396"/>
                    </a:lnTo>
                    <a:lnTo>
                      <a:pt x="2642" y="2380"/>
                    </a:lnTo>
                    <a:lnTo>
                      <a:pt x="2642" y="2366"/>
                    </a:lnTo>
                    <a:lnTo>
                      <a:pt x="2642" y="2350"/>
                    </a:lnTo>
                    <a:lnTo>
                      <a:pt x="2642" y="2346"/>
                    </a:lnTo>
                    <a:lnTo>
                      <a:pt x="2640" y="2340"/>
                    </a:lnTo>
                    <a:lnTo>
                      <a:pt x="2636" y="2334"/>
                    </a:lnTo>
                    <a:lnTo>
                      <a:pt x="2620" y="2324"/>
                    </a:lnTo>
                    <a:lnTo>
                      <a:pt x="2614" y="2318"/>
                    </a:lnTo>
                    <a:lnTo>
                      <a:pt x="2610" y="2312"/>
                    </a:lnTo>
                    <a:lnTo>
                      <a:pt x="2606" y="2298"/>
                    </a:lnTo>
                    <a:close/>
                    <a:moveTo>
                      <a:pt x="2522" y="2632"/>
                    </a:moveTo>
                    <a:lnTo>
                      <a:pt x="2522" y="2632"/>
                    </a:lnTo>
                    <a:lnTo>
                      <a:pt x="2520" y="2634"/>
                    </a:lnTo>
                    <a:lnTo>
                      <a:pt x="2518" y="2634"/>
                    </a:lnTo>
                    <a:lnTo>
                      <a:pt x="2516" y="2638"/>
                    </a:lnTo>
                    <a:lnTo>
                      <a:pt x="2518" y="2640"/>
                    </a:lnTo>
                    <a:lnTo>
                      <a:pt x="2522" y="2654"/>
                    </a:lnTo>
                    <a:lnTo>
                      <a:pt x="2524" y="2670"/>
                    </a:lnTo>
                    <a:lnTo>
                      <a:pt x="2524" y="2674"/>
                    </a:lnTo>
                    <a:lnTo>
                      <a:pt x="2526" y="2680"/>
                    </a:lnTo>
                    <a:lnTo>
                      <a:pt x="2532" y="2684"/>
                    </a:lnTo>
                    <a:lnTo>
                      <a:pt x="2538" y="2688"/>
                    </a:lnTo>
                    <a:lnTo>
                      <a:pt x="2540" y="2688"/>
                    </a:lnTo>
                    <a:lnTo>
                      <a:pt x="2544" y="2688"/>
                    </a:lnTo>
                    <a:lnTo>
                      <a:pt x="2546" y="2686"/>
                    </a:lnTo>
                    <a:lnTo>
                      <a:pt x="2548" y="2684"/>
                    </a:lnTo>
                    <a:lnTo>
                      <a:pt x="2550" y="2678"/>
                    </a:lnTo>
                    <a:lnTo>
                      <a:pt x="2556" y="2664"/>
                    </a:lnTo>
                    <a:lnTo>
                      <a:pt x="2562" y="2650"/>
                    </a:lnTo>
                    <a:lnTo>
                      <a:pt x="2564" y="2634"/>
                    </a:lnTo>
                    <a:lnTo>
                      <a:pt x="2564" y="2632"/>
                    </a:lnTo>
                    <a:lnTo>
                      <a:pt x="2564" y="2628"/>
                    </a:lnTo>
                    <a:lnTo>
                      <a:pt x="2562" y="2626"/>
                    </a:lnTo>
                    <a:lnTo>
                      <a:pt x="2560" y="2626"/>
                    </a:lnTo>
                    <a:lnTo>
                      <a:pt x="2556" y="2626"/>
                    </a:lnTo>
                    <a:lnTo>
                      <a:pt x="2552" y="2630"/>
                    </a:lnTo>
                    <a:lnTo>
                      <a:pt x="2544" y="2632"/>
                    </a:lnTo>
                    <a:lnTo>
                      <a:pt x="2536" y="2632"/>
                    </a:lnTo>
                    <a:lnTo>
                      <a:pt x="2522" y="2632"/>
                    </a:lnTo>
                    <a:close/>
                    <a:moveTo>
                      <a:pt x="2478" y="958"/>
                    </a:moveTo>
                    <a:lnTo>
                      <a:pt x="2478" y="958"/>
                    </a:lnTo>
                    <a:lnTo>
                      <a:pt x="2476" y="954"/>
                    </a:lnTo>
                    <a:lnTo>
                      <a:pt x="2476" y="958"/>
                    </a:lnTo>
                    <a:lnTo>
                      <a:pt x="2476" y="962"/>
                    </a:lnTo>
                    <a:lnTo>
                      <a:pt x="2474" y="976"/>
                    </a:lnTo>
                    <a:lnTo>
                      <a:pt x="2468" y="992"/>
                    </a:lnTo>
                    <a:lnTo>
                      <a:pt x="2468" y="998"/>
                    </a:lnTo>
                    <a:lnTo>
                      <a:pt x="2470" y="1006"/>
                    </a:lnTo>
                    <a:lnTo>
                      <a:pt x="2472" y="1012"/>
                    </a:lnTo>
                    <a:lnTo>
                      <a:pt x="2474" y="1018"/>
                    </a:lnTo>
                    <a:lnTo>
                      <a:pt x="2476" y="1026"/>
                    </a:lnTo>
                    <a:lnTo>
                      <a:pt x="2476" y="1088"/>
                    </a:lnTo>
                    <a:lnTo>
                      <a:pt x="2476" y="1104"/>
                    </a:lnTo>
                    <a:lnTo>
                      <a:pt x="2476" y="1118"/>
                    </a:lnTo>
                    <a:lnTo>
                      <a:pt x="2478" y="1124"/>
                    </a:lnTo>
                    <a:lnTo>
                      <a:pt x="2484" y="1128"/>
                    </a:lnTo>
                    <a:lnTo>
                      <a:pt x="2498" y="1134"/>
                    </a:lnTo>
                    <a:lnTo>
                      <a:pt x="2502" y="1134"/>
                    </a:lnTo>
                    <a:lnTo>
                      <a:pt x="2500" y="1130"/>
                    </a:lnTo>
                    <a:lnTo>
                      <a:pt x="2490" y="1114"/>
                    </a:lnTo>
                    <a:lnTo>
                      <a:pt x="2486" y="1106"/>
                    </a:lnTo>
                    <a:lnTo>
                      <a:pt x="2486" y="1098"/>
                    </a:lnTo>
                    <a:lnTo>
                      <a:pt x="2486" y="1094"/>
                    </a:lnTo>
                    <a:lnTo>
                      <a:pt x="2486" y="1088"/>
                    </a:lnTo>
                    <a:lnTo>
                      <a:pt x="2488" y="1080"/>
                    </a:lnTo>
                    <a:lnTo>
                      <a:pt x="2492" y="1074"/>
                    </a:lnTo>
                    <a:lnTo>
                      <a:pt x="2496" y="1070"/>
                    </a:lnTo>
                    <a:lnTo>
                      <a:pt x="2498" y="1070"/>
                    </a:lnTo>
                    <a:lnTo>
                      <a:pt x="2500" y="1072"/>
                    </a:lnTo>
                    <a:lnTo>
                      <a:pt x="2502" y="1074"/>
                    </a:lnTo>
                    <a:lnTo>
                      <a:pt x="2502" y="1070"/>
                    </a:lnTo>
                    <a:lnTo>
                      <a:pt x="2488" y="1006"/>
                    </a:lnTo>
                    <a:lnTo>
                      <a:pt x="2486" y="990"/>
                    </a:lnTo>
                    <a:lnTo>
                      <a:pt x="2486" y="988"/>
                    </a:lnTo>
                    <a:lnTo>
                      <a:pt x="2482" y="972"/>
                    </a:lnTo>
                    <a:lnTo>
                      <a:pt x="2478" y="958"/>
                    </a:lnTo>
                    <a:close/>
                    <a:moveTo>
                      <a:pt x="2460" y="1170"/>
                    </a:moveTo>
                    <a:lnTo>
                      <a:pt x="2460" y="1170"/>
                    </a:lnTo>
                    <a:lnTo>
                      <a:pt x="2458" y="1176"/>
                    </a:lnTo>
                    <a:lnTo>
                      <a:pt x="2456" y="1182"/>
                    </a:lnTo>
                    <a:lnTo>
                      <a:pt x="2456" y="1196"/>
                    </a:lnTo>
                    <a:lnTo>
                      <a:pt x="2454" y="1204"/>
                    </a:lnTo>
                    <a:lnTo>
                      <a:pt x="2452" y="1212"/>
                    </a:lnTo>
                    <a:lnTo>
                      <a:pt x="2450" y="1216"/>
                    </a:lnTo>
                    <a:lnTo>
                      <a:pt x="2446" y="1224"/>
                    </a:lnTo>
                    <a:lnTo>
                      <a:pt x="2446" y="1232"/>
                    </a:lnTo>
                    <a:lnTo>
                      <a:pt x="2446" y="1236"/>
                    </a:lnTo>
                    <a:lnTo>
                      <a:pt x="2448" y="1238"/>
                    </a:lnTo>
                    <a:lnTo>
                      <a:pt x="2450" y="1236"/>
                    </a:lnTo>
                    <a:lnTo>
                      <a:pt x="2460" y="1220"/>
                    </a:lnTo>
                    <a:lnTo>
                      <a:pt x="2464" y="1218"/>
                    </a:lnTo>
                    <a:lnTo>
                      <a:pt x="2466" y="1218"/>
                    </a:lnTo>
                    <a:lnTo>
                      <a:pt x="2468" y="1218"/>
                    </a:lnTo>
                    <a:lnTo>
                      <a:pt x="2472" y="1220"/>
                    </a:lnTo>
                    <a:lnTo>
                      <a:pt x="2480" y="1228"/>
                    </a:lnTo>
                    <a:lnTo>
                      <a:pt x="2482" y="1230"/>
                    </a:lnTo>
                    <a:lnTo>
                      <a:pt x="2484" y="1230"/>
                    </a:lnTo>
                    <a:lnTo>
                      <a:pt x="2486" y="1228"/>
                    </a:lnTo>
                    <a:lnTo>
                      <a:pt x="2488" y="1226"/>
                    </a:lnTo>
                    <a:lnTo>
                      <a:pt x="2492" y="1220"/>
                    </a:lnTo>
                    <a:lnTo>
                      <a:pt x="2496" y="1214"/>
                    </a:lnTo>
                    <a:lnTo>
                      <a:pt x="2502" y="1210"/>
                    </a:lnTo>
                    <a:lnTo>
                      <a:pt x="2508" y="1208"/>
                    </a:lnTo>
                    <a:lnTo>
                      <a:pt x="2520" y="1198"/>
                    </a:lnTo>
                    <a:lnTo>
                      <a:pt x="2528" y="1190"/>
                    </a:lnTo>
                    <a:lnTo>
                      <a:pt x="2530" y="1188"/>
                    </a:lnTo>
                    <a:lnTo>
                      <a:pt x="2530" y="1186"/>
                    </a:lnTo>
                    <a:lnTo>
                      <a:pt x="2528" y="1184"/>
                    </a:lnTo>
                    <a:lnTo>
                      <a:pt x="2526" y="1184"/>
                    </a:lnTo>
                    <a:lnTo>
                      <a:pt x="2522" y="1184"/>
                    </a:lnTo>
                    <a:lnTo>
                      <a:pt x="2506" y="1182"/>
                    </a:lnTo>
                    <a:lnTo>
                      <a:pt x="2492" y="1178"/>
                    </a:lnTo>
                    <a:lnTo>
                      <a:pt x="2478" y="1170"/>
                    </a:lnTo>
                    <a:lnTo>
                      <a:pt x="2472" y="1168"/>
                    </a:lnTo>
                    <a:lnTo>
                      <a:pt x="2466" y="1168"/>
                    </a:lnTo>
                    <a:lnTo>
                      <a:pt x="2460" y="1170"/>
                    </a:lnTo>
                    <a:close/>
                    <a:moveTo>
                      <a:pt x="2438" y="1284"/>
                    </a:moveTo>
                    <a:lnTo>
                      <a:pt x="2438" y="1284"/>
                    </a:lnTo>
                    <a:lnTo>
                      <a:pt x="2432" y="1300"/>
                    </a:lnTo>
                    <a:lnTo>
                      <a:pt x="2430" y="1304"/>
                    </a:lnTo>
                    <a:lnTo>
                      <a:pt x="2426" y="1310"/>
                    </a:lnTo>
                    <a:lnTo>
                      <a:pt x="2420" y="1316"/>
                    </a:lnTo>
                    <a:lnTo>
                      <a:pt x="2414" y="1318"/>
                    </a:lnTo>
                    <a:lnTo>
                      <a:pt x="2400" y="1326"/>
                    </a:lnTo>
                    <a:lnTo>
                      <a:pt x="2374" y="1346"/>
                    </a:lnTo>
                    <a:lnTo>
                      <a:pt x="2368" y="1350"/>
                    </a:lnTo>
                    <a:lnTo>
                      <a:pt x="2360" y="1350"/>
                    </a:lnTo>
                    <a:lnTo>
                      <a:pt x="2356" y="1350"/>
                    </a:lnTo>
                    <a:lnTo>
                      <a:pt x="2340" y="1354"/>
                    </a:lnTo>
                    <a:lnTo>
                      <a:pt x="2326" y="1358"/>
                    </a:lnTo>
                    <a:lnTo>
                      <a:pt x="2320" y="1362"/>
                    </a:lnTo>
                    <a:lnTo>
                      <a:pt x="2318" y="1366"/>
                    </a:lnTo>
                    <a:lnTo>
                      <a:pt x="2322" y="1378"/>
                    </a:lnTo>
                    <a:lnTo>
                      <a:pt x="2326" y="1392"/>
                    </a:lnTo>
                    <a:lnTo>
                      <a:pt x="2328" y="1394"/>
                    </a:lnTo>
                    <a:lnTo>
                      <a:pt x="2330" y="1396"/>
                    </a:lnTo>
                    <a:lnTo>
                      <a:pt x="2332" y="1396"/>
                    </a:lnTo>
                    <a:lnTo>
                      <a:pt x="2334" y="1394"/>
                    </a:lnTo>
                    <a:lnTo>
                      <a:pt x="2342" y="1386"/>
                    </a:lnTo>
                    <a:lnTo>
                      <a:pt x="2348" y="1382"/>
                    </a:lnTo>
                    <a:lnTo>
                      <a:pt x="2354" y="1380"/>
                    </a:lnTo>
                    <a:lnTo>
                      <a:pt x="2358" y="1378"/>
                    </a:lnTo>
                    <a:lnTo>
                      <a:pt x="2362" y="1376"/>
                    </a:lnTo>
                    <a:lnTo>
                      <a:pt x="2366" y="1374"/>
                    </a:lnTo>
                    <a:lnTo>
                      <a:pt x="2368" y="1376"/>
                    </a:lnTo>
                    <a:lnTo>
                      <a:pt x="2370" y="1376"/>
                    </a:lnTo>
                    <a:lnTo>
                      <a:pt x="2374" y="1374"/>
                    </a:lnTo>
                    <a:lnTo>
                      <a:pt x="2382" y="1366"/>
                    </a:lnTo>
                    <a:lnTo>
                      <a:pt x="2388" y="1362"/>
                    </a:lnTo>
                    <a:lnTo>
                      <a:pt x="2392" y="1360"/>
                    </a:lnTo>
                    <a:lnTo>
                      <a:pt x="2404" y="1360"/>
                    </a:lnTo>
                    <a:lnTo>
                      <a:pt x="2408" y="1360"/>
                    </a:lnTo>
                    <a:lnTo>
                      <a:pt x="2422" y="1360"/>
                    </a:lnTo>
                    <a:lnTo>
                      <a:pt x="2432" y="1360"/>
                    </a:lnTo>
                    <a:lnTo>
                      <a:pt x="2436" y="1360"/>
                    </a:lnTo>
                    <a:lnTo>
                      <a:pt x="2440" y="1356"/>
                    </a:lnTo>
                    <a:lnTo>
                      <a:pt x="2444" y="1350"/>
                    </a:lnTo>
                    <a:lnTo>
                      <a:pt x="2446" y="1342"/>
                    </a:lnTo>
                    <a:lnTo>
                      <a:pt x="2446" y="1330"/>
                    </a:lnTo>
                    <a:lnTo>
                      <a:pt x="2446" y="1322"/>
                    </a:lnTo>
                    <a:lnTo>
                      <a:pt x="2450" y="1314"/>
                    </a:lnTo>
                    <a:lnTo>
                      <a:pt x="2452" y="1308"/>
                    </a:lnTo>
                    <a:lnTo>
                      <a:pt x="2458" y="1294"/>
                    </a:lnTo>
                    <a:lnTo>
                      <a:pt x="2462" y="1280"/>
                    </a:lnTo>
                    <a:lnTo>
                      <a:pt x="2464" y="1272"/>
                    </a:lnTo>
                    <a:lnTo>
                      <a:pt x="2460" y="1266"/>
                    </a:lnTo>
                    <a:lnTo>
                      <a:pt x="2450" y="1250"/>
                    </a:lnTo>
                    <a:lnTo>
                      <a:pt x="2448" y="1246"/>
                    </a:lnTo>
                    <a:lnTo>
                      <a:pt x="2446" y="1246"/>
                    </a:lnTo>
                    <a:lnTo>
                      <a:pt x="2446" y="1248"/>
                    </a:lnTo>
                    <a:lnTo>
                      <a:pt x="2444" y="1260"/>
                    </a:lnTo>
                    <a:lnTo>
                      <a:pt x="2438" y="1284"/>
                    </a:lnTo>
                    <a:close/>
                  </a:path>
                </a:pathLst>
              </a:custGeom>
              <a:grpFill/>
              <a:ln w="9525">
                <a:noFill/>
                <a:round/>
                <a:headEnd/>
                <a:tailEnd/>
              </a:ln>
            </p:spPr>
            <p:txBody>
              <a:bodyPr/>
              <a:lstStyle/>
              <a:p>
                <a:endParaRPr lang="en-GB">
                  <a:solidFill>
                    <a:prstClr val="black"/>
                  </a:solidFill>
                </a:endParaRPr>
              </a:p>
            </p:txBody>
          </p:sp>
          <p:sp>
            <p:nvSpPr>
              <p:cNvPr id="73" name="Freeform 72"/>
              <p:cNvSpPr>
                <a:spLocks noEditPoints="1"/>
              </p:cNvSpPr>
              <p:nvPr/>
            </p:nvSpPr>
            <p:spPr bwMode="auto">
              <a:xfrm>
                <a:off x="0" y="753"/>
                <a:ext cx="2211" cy="3018"/>
              </a:xfrm>
              <a:custGeom>
                <a:avLst/>
                <a:gdLst>
                  <a:gd name="T0" fmla="*/ 1757 w 2211"/>
                  <a:gd name="T1" fmla="*/ 431 h 3018"/>
                  <a:gd name="T2" fmla="*/ 1780 w 2211"/>
                  <a:gd name="T3" fmla="*/ 502 h 3018"/>
                  <a:gd name="T4" fmla="*/ 1792 w 2211"/>
                  <a:gd name="T5" fmla="*/ 608 h 3018"/>
                  <a:gd name="T6" fmla="*/ 1954 w 2211"/>
                  <a:gd name="T7" fmla="*/ 711 h 3018"/>
                  <a:gd name="T8" fmla="*/ 2035 w 2211"/>
                  <a:gd name="T9" fmla="*/ 540 h 3018"/>
                  <a:gd name="T10" fmla="*/ 2203 w 2211"/>
                  <a:gd name="T11" fmla="*/ 366 h 3018"/>
                  <a:gd name="T12" fmla="*/ 2188 w 2211"/>
                  <a:gd name="T13" fmla="*/ 325 h 3018"/>
                  <a:gd name="T14" fmla="*/ 2153 w 2211"/>
                  <a:gd name="T15" fmla="*/ 272 h 3018"/>
                  <a:gd name="T16" fmla="*/ 2085 w 2211"/>
                  <a:gd name="T17" fmla="*/ 202 h 3018"/>
                  <a:gd name="T18" fmla="*/ 2002 w 2211"/>
                  <a:gd name="T19" fmla="*/ 129 h 3018"/>
                  <a:gd name="T20" fmla="*/ 1934 w 2211"/>
                  <a:gd name="T21" fmla="*/ 108 h 3018"/>
                  <a:gd name="T22" fmla="*/ 1737 w 2211"/>
                  <a:gd name="T23" fmla="*/ 207 h 3018"/>
                  <a:gd name="T24" fmla="*/ 1288 w 2211"/>
                  <a:gd name="T25" fmla="*/ 159 h 3018"/>
                  <a:gd name="T26" fmla="*/ 1303 w 2211"/>
                  <a:gd name="T27" fmla="*/ 194 h 3018"/>
                  <a:gd name="T28" fmla="*/ 1356 w 2211"/>
                  <a:gd name="T29" fmla="*/ 207 h 3018"/>
                  <a:gd name="T30" fmla="*/ 1364 w 2211"/>
                  <a:gd name="T31" fmla="*/ 156 h 3018"/>
                  <a:gd name="T32" fmla="*/ 1374 w 2211"/>
                  <a:gd name="T33" fmla="*/ 66 h 3018"/>
                  <a:gd name="T34" fmla="*/ 1361 w 2211"/>
                  <a:gd name="T35" fmla="*/ 3 h 3018"/>
                  <a:gd name="T36" fmla="*/ 1319 w 2211"/>
                  <a:gd name="T37" fmla="*/ 13 h 3018"/>
                  <a:gd name="T38" fmla="*/ 1266 w 2211"/>
                  <a:gd name="T39" fmla="*/ 58 h 3018"/>
                  <a:gd name="T40" fmla="*/ 1248 w 2211"/>
                  <a:gd name="T41" fmla="*/ 81 h 3018"/>
                  <a:gd name="T42" fmla="*/ 1253 w 2211"/>
                  <a:gd name="T43" fmla="*/ 144 h 3018"/>
                  <a:gd name="T44" fmla="*/ 1268 w 2211"/>
                  <a:gd name="T45" fmla="*/ 227 h 3018"/>
                  <a:gd name="T46" fmla="*/ 1379 w 2211"/>
                  <a:gd name="T47" fmla="*/ 252 h 3018"/>
                  <a:gd name="T48" fmla="*/ 1271 w 2211"/>
                  <a:gd name="T49" fmla="*/ 217 h 3018"/>
                  <a:gd name="T50" fmla="*/ 1172 w 2211"/>
                  <a:gd name="T51" fmla="*/ 1629 h 3018"/>
                  <a:gd name="T52" fmla="*/ 1677 w 2211"/>
                  <a:gd name="T53" fmla="*/ 1170 h 3018"/>
                  <a:gd name="T54" fmla="*/ 1500 w 2211"/>
                  <a:gd name="T55" fmla="*/ 703 h 3018"/>
                  <a:gd name="T56" fmla="*/ 1437 w 2211"/>
                  <a:gd name="T57" fmla="*/ 376 h 3018"/>
                  <a:gd name="T58" fmla="*/ 1520 w 2211"/>
                  <a:gd name="T59" fmla="*/ 509 h 3018"/>
                  <a:gd name="T60" fmla="*/ 1606 w 2211"/>
                  <a:gd name="T61" fmla="*/ 540 h 3018"/>
                  <a:gd name="T62" fmla="*/ 1674 w 2211"/>
                  <a:gd name="T63" fmla="*/ 527 h 3018"/>
                  <a:gd name="T64" fmla="*/ 1694 w 2211"/>
                  <a:gd name="T65" fmla="*/ 502 h 3018"/>
                  <a:gd name="T66" fmla="*/ 1659 w 2211"/>
                  <a:gd name="T67" fmla="*/ 446 h 3018"/>
                  <a:gd name="T68" fmla="*/ 1634 w 2211"/>
                  <a:gd name="T69" fmla="*/ 388 h 3018"/>
                  <a:gd name="T70" fmla="*/ 1553 w 2211"/>
                  <a:gd name="T71" fmla="*/ 345 h 3018"/>
                  <a:gd name="T72" fmla="*/ 1442 w 2211"/>
                  <a:gd name="T73" fmla="*/ 300 h 3018"/>
                  <a:gd name="T74" fmla="*/ 1341 w 2211"/>
                  <a:gd name="T75" fmla="*/ 330 h 3018"/>
                  <a:gd name="T76" fmla="*/ 1319 w 2211"/>
                  <a:gd name="T77" fmla="*/ 386 h 3018"/>
                  <a:gd name="T78" fmla="*/ 1182 w 2211"/>
                  <a:gd name="T79" fmla="*/ 424 h 3018"/>
                  <a:gd name="T80" fmla="*/ 1172 w 2211"/>
                  <a:gd name="T81" fmla="*/ 308 h 3018"/>
                  <a:gd name="T82" fmla="*/ 1112 w 2211"/>
                  <a:gd name="T83" fmla="*/ 315 h 3018"/>
                  <a:gd name="T84" fmla="*/ 1024 w 2211"/>
                  <a:gd name="T85" fmla="*/ 333 h 3018"/>
                  <a:gd name="T86" fmla="*/ 1034 w 2211"/>
                  <a:gd name="T87" fmla="*/ 383 h 3018"/>
                  <a:gd name="T88" fmla="*/ 1129 w 2211"/>
                  <a:gd name="T89" fmla="*/ 429 h 3018"/>
                  <a:gd name="T90" fmla="*/ 451 w 2211"/>
                  <a:gd name="T91" fmla="*/ 378 h 3018"/>
                  <a:gd name="T92" fmla="*/ 156 w 2211"/>
                  <a:gd name="T93" fmla="*/ 840 h 3018"/>
                  <a:gd name="T94" fmla="*/ 837 w 2211"/>
                  <a:gd name="T95" fmla="*/ 1417 h 3018"/>
                  <a:gd name="T96" fmla="*/ 1256 w 2211"/>
                  <a:gd name="T97" fmla="*/ 1755 h 3018"/>
                  <a:gd name="T98" fmla="*/ 1629 w 2211"/>
                  <a:gd name="T99" fmla="*/ 1679 h 3018"/>
                  <a:gd name="T100" fmla="*/ 1553 w 2211"/>
                  <a:gd name="T101" fmla="*/ 1654 h 3018"/>
                  <a:gd name="T102" fmla="*/ 1414 w 2211"/>
                  <a:gd name="T103" fmla="*/ 1851 h 3018"/>
                  <a:gd name="T104" fmla="*/ 1891 w 2211"/>
                  <a:gd name="T105" fmla="*/ 1893 h 3018"/>
                  <a:gd name="T106" fmla="*/ 1591 w 2211"/>
                  <a:gd name="T107" fmla="*/ 1795 h 3018"/>
                  <a:gd name="T108" fmla="*/ 1435 w 2211"/>
                  <a:gd name="T109" fmla="*/ 2057 h 3018"/>
                  <a:gd name="T110" fmla="*/ 1629 w 2211"/>
                  <a:gd name="T111" fmla="*/ 2524 h 3018"/>
                  <a:gd name="T112" fmla="*/ 1740 w 2211"/>
                  <a:gd name="T113" fmla="*/ 2741 h 3018"/>
                  <a:gd name="T114" fmla="*/ 2110 w 2211"/>
                  <a:gd name="T115" fmla="*/ 2342 h 3018"/>
                  <a:gd name="T116" fmla="*/ 1472 w 2211"/>
                  <a:gd name="T117" fmla="*/ 562 h 3018"/>
                  <a:gd name="T118" fmla="*/ 1394 w 2211"/>
                  <a:gd name="T119" fmla="*/ 577 h 3018"/>
                  <a:gd name="T120" fmla="*/ 978 w 2211"/>
                  <a:gd name="T121" fmla="*/ 338 h 3018"/>
                  <a:gd name="T122" fmla="*/ 1039 w 2211"/>
                  <a:gd name="T123" fmla="*/ 250 h 30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211"/>
                  <a:gd name="T187" fmla="*/ 0 h 3018"/>
                  <a:gd name="T188" fmla="*/ 2211 w 2211"/>
                  <a:gd name="T189" fmla="*/ 3018 h 301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211" h="3018">
                    <a:moveTo>
                      <a:pt x="1636" y="295"/>
                    </a:moveTo>
                    <a:lnTo>
                      <a:pt x="1639" y="300"/>
                    </a:lnTo>
                    <a:lnTo>
                      <a:pt x="1639" y="303"/>
                    </a:lnTo>
                    <a:lnTo>
                      <a:pt x="1639" y="308"/>
                    </a:lnTo>
                    <a:lnTo>
                      <a:pt x="1636" y="310"/>
                    </a:lnTo>
                    <a:lnTo>
                      <a:pt x="1636" y="313"/>
                    </a:lnTo>
                    <a:lnTo>
                      <a:pt x="1634" y="315"/>
                    </a:lnTo>
                    <a:lnTo>
                      <a:pt x="1636" y="320"/>
                    </a:lnTo>
                    <a:lnTo>
                      <a:pt x="1636" y="323"/>
                    </a:lnTo>
                    <a:lnTo>
                      <a:pt x="1641" y="328"/>
                    </a:lnTo>
                    <a:lnTo>
                      <a:pt x="1644" y="333"/>
                    </a:lnTo>
                    <a:lnTo>
                      <a:pt x="1649" y="335"/>
                    </a:lnTo>
                    <a:lnTo>
                      <a:pt x="1651" y="338"/>
                    </a:lnTo>
                    <a:lnTo>
                      <a:pt x="1656" y="340"/>
                    </a:lnTo>
                    <a:lnTo>
                      <a:pt x="1664" y="340"/>
                    </a:lnTo>
                    <a:lnTo>
                      <a:pt x="1669" y="340"/>
                    </a:lnTo>
                    <a:lnTo>
                      <a:pt x="1679" y="340"/>
                    </a:lnTo>
                    <a:lnTo>
                      <a:pt x="1687" y="338"/>
                    </a:lnTo>
                    <a:lnTo>
                      <a:pt x="1697" y="338"/>
                    </a:lnTo>
                    <a:lnTo>
                      <a:pt x="1704" y="338"/>
                    </a:lnTo>
                    <a:lnTo>
                      <a:pt x="1712" y="338"/>
                    </a:lnTo>
                    <a:lnTo>
                      <a:pt x="1719" y="340"/>
                    </a:lnTo>
                    <a:lnTo>
                      <a:pt x="1724" y="343"/>
                    </a:lnTo>
                    <a:lnTo>
                      <a:pt x="1729" y="348"/>
                    </a:lnTo>
                    <a:lnTo>
                      <a:pt x="1732" y="356"/>
                    </a:lnTo>
                    <a:lnTo>
                      <a:pt x="1737" y="363"/>
                    </a:lnTo>
                    <a:lnTo>
                      <a:pt x="1740" y="368"/>
                    </a:lnTo>
                    <a:lnTo>
                      <a:pt x="1745" y="373"/>
                    </a:lnTo>
                    <a:lnTo>
                      <a:pt x="1750" y="378"/>
                    </a:lnTo>
                    <a:lnTo>
                      <a:pt x="1752" y="386"/>
                    </a:lnTo>
                    <a:lnTo>
                      <a:pt x="1757" y="391"/>
                    </a:lnTo>
                    <a:lnTo>
                      <a:pt x="1760" y="401"/>
                    </a:lnTo>
                    <a:lnTo>
                      <a:pt x="1760" y="411"/>
                    </a:lnTo>
                    <a:lnTo>
                      <a:pt x="1760" y="424"/>
                    </a:lnTo>
                    <a:lnTo>
                      <a:pt x="1757" y="431"/>
                    </a:lnTo>
                    <a:lnTo>
                      <a:pt x="1757" y="439"/>
                    </a:lnTo>
                    <a:lnTo>
                      <a:pt x="1757" y="444"/>
                    </a:lnTo>
                    <a:lnTo>
                      <a:pt x="1757" y="449"/>
                    </a:lnTo>
                    <a:lnTo>
                      <a:pt x="1757" y="451"/>
                    </a:lnTo>
                    <a:lnTo>
                      <a:pt x="1760" y="451"/>
                    </a:lnTo>
                    <a:lnTo>
                      <a:pt x="1765" y="454"/>
                    </a:lnTo>
                    <a:lnTo>
                      <a:pt x="1770" y="454"/>
                    </a:lnTo>
                    <a:lnTo>
                      <a:pt x="1775" y="454"/>
                    </a:lnTo>
                    <a:lnTo>
                      <a:pt x="1777" y="456"/>
                    </a:lnTo>
                    <a:lnTo>
                      <a:pt x="1782" y="456"/>
                    </a:lnTo>
                    <a:lnTo>
                      <a:pt x="1782" y="459"/>
                    </a:lnTo>
                    <a:lnTo>
                      <a:pt x="1782" y="461"/>
                    </a:lnTo>
                    <a:lnTo>
                      <a:pt x="1780" y="464"/>
                    </a:lnTo>
                    <a:lnTo>
                      <a:pt x="1772" y="464"/>
                    </a:lnTo>
                    <a:lnTo>
                      <a:pt x="1767" y="466"/>
                    </a:lnTo>
                    <a:lnTo>
                      <a:pt x="1765" y="469"/>
                    </a:lnTo>
                    <a:lnTo>
                      <a:pt x="1765" y="471"/>
                    </a:lnTo>
                    <a:lnTo>
                      <a:pt x="1767" y="471"/>
                    </a:lnTo>
                    <a:lnTo>
                      <a:pt x="1770" y="474"/>
                    </a:lnTo>
                    <a:lnTo>
                      <a:pt x="1775" y="477"/>
                    </a:lnTo>
                    <a:lnTo>
                      <a:pt x="1777" y="477"/>
                    </a:lnTo>
                    <a:lnTo>
                      <a:pt x="1775" y="477"/>
                    </a:lnTo>
                    <a:lnTo>
                      <a:pt x="1770" y="477"/>
                    </a:lnTo>
                    <a:lnTo>
                      <a:pt x="1765" y="479"/>
                    </a:lnTo>
                    <a:lnTo>
                      <a:pt x="1762" y="482"/>
                    </a:lnTo>
                    <a:lnTo>
                      <a:pt x="1757" y="484"/>
                    </a:lnTo>
                    <a:lnTo>
                      <a:pt x="1755" y="487"/>
                    </a:lnTo>
                    <a:lnTo>
                      <a:pt x="1755" y="489"/>
                    </a:lnTo>
                    <a:lnTo>
                      <a:pt x="1757" y="494"/>
                    </a:lnTo>
                    <a:lnTo>
                      <a:pt x="1762" y="497"/>
                    </a:lnTo>
                    <a:lnTo>
                      <a:pt x="1767" y="499"/>
                    </a:lnTo>
                    <a:lnTo>
                      <a:pt x="1772" y="502"/>
                    </a:lnTo>
                    <a:lnTo>
                      <a:pt x="1780" y="502"/>
                    </a:lnTo>
                    <a:lnTo>
                      <a:pt x="1785" y="502"/>
                    </a:lnTo>
                    <a:lnTo>
                      <a:pt x="1790" y="499"/>
                    </a:lnTo>
                    <a:lnTo>
                      <a:pt x="1792" y="497"/>
                    </a:lnTo>
                    <a:lnTo>
                      <a:pt x="1795" y="494"/>
                    </a:lnTo>
                    <a:lnTo>
                      <a:pt x="1798" y="492"/>
                    </a:lnTo>
                    <a:lnTo>
                      <a:pt x="1800" y="489"/>
                    </a:lnTo>
                    <a:lnTo>
                      <a:pt x="1800" y="487"/>
                    </a:lnTo>
                    <a:lnTo>
                      <a:pt x="1803" y="484"/>
                    </a:lnTo>
                    <a:lnTo>
                      <a:pt x="1805" y="484"/>
                    </a:lnTo>
                    <a:lnTo>
                      <a:pt x="1808" y="484"/>
                    </a:lnTo>
                    <a:lnTo>
                      <a:pt x="1810" y="482"/>
                    </a:lnTo>
                    <a:lnTo>
                      <a:pt x="1815" y="487"/>
                    </a:lnTo>
                    <a:lnTo>
                      <a:pt x="1815" y="494"/>
                    </a:lnTo>
                    <a:lnTo>
                      <a:pt x="1815" y="504"/>
                    </a:lnTo>
                    <a:lnTo>
                      <a:pt x="1813" y="512"/>
                    </a:lnTo>
                    <a:lnTo>
                      <a:pt x="1810" y="514"/>
                    </a:lnTo>
                    <a:lnTo>
                      <a:pt x="1805" y="514"/>
                    </a:lnTo>
                    <a:lnTo>
                      <a:pt x="1803" y="517"/>
                    </a:lnTo>
                    <a:lnTo>
                      <a:pt x="1798" y="519"/>
                    </a:lnTo>
                    <a:lnTo>
                      <a:pt x="1792" y="522"/>
                    </a:lnTo>
                    <a:lnTo>
                      <a:pt x="1787" y="527"/>
                    </a:lnTo>
                    <a:lnTo>
                      <a:pt x="1785" y="529"/>
                    </a:lnTo>
                    <a:lnTo>
                      <a:pt x="1780" y="532"/>
                    </a:lnTo>
                    <a:lnTo>
                      <a:pt x="1777" y="537"/>
                    </a:lnTo>
                    <a:lnTo>
                      <a:pt x="1777" y="545"/>
                    </a:lnTo>
                    <a:lnTo>
                      <a:pt x="1775" y="555"/>
                    </a:lnTo>
                    <a:lnTo>
                      <a:pt x="1772" y="565"/>
                    </a:lnTo>
                    <a:lnTo>
                      <a:pt x="1772" y="572"/>
                    </a:lnTo>
                    <a:lnTo>
                      <a:pt x="1772" y="582"/>
                    </a:lnTo>
                    <a:lnTo>
                      <a:pt x="1775" y="587"/>
                    </a:lnTo>
                    <a:lnTo>
                      <a:pt x="1775" y="593"/>
                    </a:lnTo>
                    <a:lnTo>
                      <a:pt x="1777" y="598"/>
                    </a:lnTo>
                    <a:lnTo>
                      <a:pt x="1782" y="600"/>
                    </a:lnTo>
                    <a:lnTo>
                      <a:pt x="1787" y="605"/>
                    </a:lnTo>
                    <a:lnTo>
                      <a:pt x="1792" y="608"/>
                    </a:lnTo>
                    <a:lnTo>
                      <a:pt x="1795" y="613"/>
                    </a:lnTo>
                    <a:lnTo>
                      <a:pt x="1800" y="618"/>
                    </a:lnTo>
                    <a:lnTo>
                      <a:pt x="1803" y="625"/>
                    </a:lnTo>
                    <a:lnTo>
                      <a:pt x="1803" y="630"/>
                    </a:lnTo>
                    <a:lnTo>
                      <a:pt x="1803" y="638"/>
                    </a:lnTo>
                    <a:lnTo>
                      <a:pt x="1805" y="643"/>
                    </a:lnTo>
                    <a:lnTo>
                      <a:pt x="1810" y="648"/>
                    </a:lnTo>
                    <a:lnTo>
                      <a:pt x="1815" y="653"/>
                    </a:lnTo>
                    <a:lnTo>
                      <a:pt x="1820" y="658"/>
                    </a:lnTo>
                    <a:lnTo>
                      <a:pt x="1825" y="661"/>
                    </a:lnTo>
                    <a:lnTo>
                      <a:pt x="1833" y="666"/>
                    </a:lnTo>
                    <a:lnTo>
                      <a:pt x="1838" y="671"/>
                    </a:lnTo>
                    <a:lnTo>
                      <a:pt x="1843" y="673"/>
                    </a:lnTo>
                    <a:lnTo>
                      <a:pt x="1848" y="678"/>
                    </a:lnTo>
                    <a:lnTo>
                      <a:pt x="1856" y="683"/>
                    </a:lnTo>
                    <a:lnTo>
                      <a:pt x="1863" y="691"/>
                    </a:lnTo>
                    <a:lnTo>
                      <a:pt x="1871" y="693"/>
                    </a:lnTo>
                    <a:lnTo>
                      <a:pt x="1881" y="698"/>
                    </a:lnTo>
                    <a:lnTo>
                      <a:pt x="1888" y="698"/>
                    </a:lnTo>
                    <a:lnTo>
                      <a:pt x="1896" y="698"/>
                    </a:lnTo>
                    <a:lnTo>
                      <a:pt x="1903" y="696"/>
                    </a:lnTo>
                    <a:lnTo>
                      <a:pt x="1908" y="696"/>
                    </a:lnTo>
                    <a:lnTo>
                      <a:pt x="1914" y="696"/>
                    </a:lnTo>
                    <a:lnTo>
                      <a:pt x="1919" y="696"/>
                    </a:lnTo>
                    <a:lnTo>
                      <a:pt x="1924" y="698"/>
                    </a:lnTo>
                    <a:lnTo>
                      <a:pt x="1926" y="701"/>
                    </a:lnTo>
                    <a:lnTo>
                      <a:pt x="1929" y="703"/>
                    </a:lnTo>
                    <a:lnTo>
                      <a:pt x="1931" y="706"/>
                    </a:lnTo>
                    <a:lnTo>
                      <a:pt x="1931" y="708"/>
                    </a:lnTo>
                    <a:lnTo>
                      <a:pt x="1934" y="708"/>
                    </a:lnTo>
                    <a:lnTo>
                      <a:pt x="1936" y="711"/>
                    </a:lnTo>
                    <a:lnTo>
                      <a:pt x="1939" y="711"/>
                    </a:lnTo>
                    <a:lnTo>
                      <a:pt x="1944" y="711"/>
                    </a:lnTo>
                    <a:lnTo>
                      <a:pt x="1949" y="711"/>
                    </a:lnTo>
                    <a:lnTo>
                      <a:pt x="1954" y="711"/>
                    </a:lnTo>
                    <a:lnTo>
                      <a:pt x="1956" y="711"/>
                    </a:lnTo>
                    <a:lnTo>
                      <a:pt x="1964" y="708"/>
                    </a:lnTo>
                    <a:lnTo>
                      <a:pt x="1966" y="708"/>
                    </a:lnTo>
                    <a:lnTo>
                      <a:pt x="1971" y="706"/>
                    </a:lnTo>
                    <a:lnTo>
                      <a:pt x="1977" y="703"/>
                    </a:lnTo>
                    <a:lnTo>
                      <a:pt x="1979" y="701"/>
                    </a:lnTo>
                    <a:lnTo>
                      <a:pt x="1982" y="698"/>
                    </a:lnTo>
                    <a:lnTo>
                      <a:pt x="1984" y="693"/>
                    </a:lnTo>
                    <a:lnTo>
                      <a:pt x="1984" y="691"/>
                    </a:lnTo>
                    <a:lnTo>
                      <a:pt x="1984" y="681"/>
                    </a:lnTo>
                    <a:lnTo>
                      <a:pt x="1984" y="673"/>
                    </a:lnTo>
                    <a:lnTo>
                      <a:pt x="1984" y="668"/>
                    </a:lnTo>
                    <a:lnTo>
                      <a:pt x="1984" y="666"/>
                    </a:lnTo>
                    <a:lnTo>
                      <a:pt x="1984" y="661"/>
                    </a:lnTo>
                    <a:lnTo>
                      <a:pt x="1987" y="658"/>
                    </a:lnTo>
                    <a:lnTo>
                      <a:pt x="1989" y="656"/>
                    </a:lnTo>
                    <a:lnTo>
                      <a:pt x="1992" y="653"/>
                    </a:lnTo>
                    <a:lnTo>
                      <a:pt x="1994" y="648"/>
                    </a:lnTo>
                    <a:lnTo>
                      <a:pt x="1992" y="640"/>
                    </a:lnTo>
                    <a:lnTo>
                      <a:pt x="1989" y="633"/>
                    </a:lnTo>
                    <a:lnTo>
                      <a:pt x="1989" y="628"/>
                    </a:lnTo>
                    <a:lnTo>
                      <a:pt x="1992" y="625"/>
                    </a:lnTo>
                    <a:lnTo>
                      <a:pt x="1994" y="620"/>
                    </a:lnTo>
                    <a:lnTo>
                      <a:pt x="1999" y="615"/>
                    </a:lnTo>
                    <a:lnTo>
                      <a:pt x="2004" y="608"/>
                    </a:lnTo>
                    <a:lnTo>
                      <a:pt x="2007" y="600"/>
                    </a:lnTo>
                    <a:lnTo>
                      <a:pt x="2009" y="593"/>
                    </a:lnTo>
                    <a:lnTo>
                      <a:pt x="2012" y="585"/>
                    </a:lnTo>
                    <a:lnTo>
                      <a:pt x="2009" y="580"/>
                    </a:lnTo>
                    <a:lnTo>
                      <a:pt x="2009" y="572"/>
                    </a:lnTo>
                    <a:lnTo>
                      <a:pt x="2012" y="565"/>
                    </a:lnTo>
                    <a:lnTo>
                      <a:pt x="2014" y="560"/>
                    </a:lnTo>
                    <a:lnTo>
                      <a:pt x="2022" y="552"/>
                    </a:lnTo>
                    <a:lnTo>
                      <a:pt x="2027" y="545"/>
                    </a:lnTo>
                    <a:lnTo>
                      <a:pt x="2035" y="540"/>
                    </a:lnTo>
                    <a:lnTo>
                      <a:pt x="2042" y="535"/>
                    </a:lnTo>
                    <a:lnTo>
                      <a:pt x="2047" y="532"/>
                    </a:lnTo>
                    <a:lnTo>
                      <a:pt x="2052" y="529"/>
                    </a:lnTo>
                    <a:lnTo>
                      <a:pt x="2057" y="527"/>
                    </a:lnTo>
                    <a:lnTo>
                      <a:pt x="2065" y="524"/>
                    </a:lnTo>
                    <a:lnTo>
                      <a:pt x="2072" y="517"/>
                    </a:lnTo>
                    <a:lnTo>
                      <a:pt x="2080" y="512"/>
                    </a:lnTo>
                    <a:lnTo>
                      <a:pt x="2087" y="502"/>
                    </a:lnTo>
                    <a:lnTo>
                      <a:pt x="2093" y="494"/>
                    </a:lnTo>
                    <a:lnTo>
                      <a:pt x="2098" y="484"/>
                    </a:lnTo>
                    <a:lnTo>
                      <a:pt x="2100" y="474"/>
                    </a:lnTo>
                    <a:lnTo>
                      <a:pt x="2105" y="466"/>
                    </a:lnTo>
                    <a:lnTo>
                      <a:pt x="2108" y="461"/>
                    </a:lnTo>
                    <a:lnTo>
                      <a:pt x="2108" y="456"/>
                    </a:lnTo>
                    <a:lnTo>
                      <a:pt x="2113" y="454"/>
                    </a:lnTo>
                    <a:lnTo>
                      <a:pt x="2118" y="451"/>
                    </a:lnTo>
                    <a:lnTo>
                      <a:pt x="2123" y="449"/>
                    </a:lnTo>
                    <a:lnTo>
                      <a:pt x="2125" y="446"/>
                    </a:lnTo>
                    <a:lnTo>
                      <a:pt x="2130" y="444"/>
                    </a:lnTo>
                    <a:lnTo>
                      <a:pt x="2135" y="439"/>
                    </a:lnTo>
                    <a:lnTo>
                      <a:pt x="2140" y="434"/>
                    </a:lnTo>
                    <a:lnTo>
                      <a:pt x="2148" y="429"/>
                    </a:lnTo>
                    <a:lnTo>
                      <a:pt x="2156" y="424"/>
                    </a:lnTo>
                    <a:lnTo>
                      <a:pt x="2163" y="416"/>
                    </a:lnTo>
                    <a:lnTo>
                      <a:pt x="2171" y="411"/>
                    </a:lnTo>
                    <a:lnTo>
                      <a:pt x="2176" y="403"/>
                    </a:lnTo>
                    <a:lnTo>
                      <a:pt x="2183" y="396"/>
                    </a:lnTo>
                    <a:lnTo>
                      <a:pt x="2191" y="391"/>
                    </a:lnTo>
                    <a:lnTo>
                      <a:pt x="2196" y="386"/>
                    </a:lnTo>
                    <a:lnTo>
                      <a:pt x="2198" y="378"/>
                    </a:lnTo>
                    <a:lnTo>
                      <a:pt x="2203" y="376"/>
                    </a:lnTo>
                    <a:lnTo>
                      <a:pt x="2203" y="371"/>
                    </a:lnTo>
                    <a:lnTo>
                      <a:pt x="2206" y="368"/>
                    </a:lnTo>
                    <a:lnTo>
                      <a:pt x="2203" y="366"/>
                    </a:lnTo>
                    <a:lnTo>
                      <a:pt x="2196" y="363"/>
                    </a:lnTo>
                    <a:lnTo>
                      <a:pt x="2188" y="363"/>
                    </a:lnTo>
                    <a:lnTo>
                      <a:pt x="2178" y="366"/>
                    </a:lnTo>
                    <a:lnTo>
                      <a:pt x="2168" y="368"/>
                    </a:lnTo>
                    <a:lnTo>
                      <a:pt x="2161" y="371"/>
                    </a:lnTo>
                    <a:lnTo>
                      <a:pt x="2150" y="376"/>
                    </a:lnTo>
                    <a:lnTo>
                      <a:pt x="2143" y="381"/>
                    </a:lnTo>
                    <a:lnTo>
                      <a:pt x="2140" y="383"/>
                    </a:lnTo>
                    <a:lnTo>
                      <a:pt x="2140" y="381"/>
                    </a:lnTo>
                    <a:lnTo>
                      <a:pt x="2143" y="378"/>
                    </a:lnTo>
                    <a:lnTo>
                      <a:pt x="2145" y="376"/>
                    </a:lnTo>
                    <a:lnTo>
                      <a:pt x="2145" y="371"/>
                    </a:lnTo>
                    <a:lnTo>
                      <a:pt x="2143" y="366"/>
                    </a:lnTo>
                    <a:lnTo>
                      <a:pt x="2138" y="366"/>
                    </a:lnTo>
                    <a:lnTo>
                      <a:pt x="2128" y="366"/>
                    </a:lnTo>
                    <a:lnTo>
                      <a:pt x="2125" y="368"/>
                    </a:lnTo>
                    <a:lnTo>
                      <a:pt x="2125" y="366"/>
                    </a:lnTo>
                    <a:lnTo>
                      <a:pt x="2130" y="363"/>
                    </a:lnTo>
                    <a:lnTo>
                      <a:pt x="2140" y="358"/>
                    </a:lnTo>
                    <a:lnTo>
                      <a:pt x="2150" y="356"/>
                    </a:lnTo>
                    <a:lnTo>
                      <a:pt x="2158" y="353"/>
                    </a:lnTo>
                    <a:lnTo>
                      <a:pt x="2166" y="350"/>
                    </a:lnTo>
                    <a:lnTo>
                      <a:pt x="2171" y="353"/>
                    </a:lnTo>
                    <a:lnTo>
                      <a:pt x="2173" y="353"/>
                    </a:lnTo>
                    <a:lnTo>
                      <a:pt x="2178" y="356"/>
                    </a:lnTo>
                    <a:lnTo>
                      <a:pt x="2183" y="353"/>
                    </a:lnTo>
                    <a:lnTo>
                      <a:pt x="2188" y="353"/>
                    </a:lnTo>
                    <a:lnTo>
                      <a:pt x="2193" y="350"/>
                    </a:lnTo>
                    <a:lnTo>
                      <a:pt x="2198" y="345"/>
                    </a:lnTo>
                    <a:lnTo>
                      <a:pt x="2201" y="343"/>
                    </a:lnTo>
                    <a:lnTo>
                      <a:pt x="2201" y="338"/>
                    </a:lnTo>
                    <a:lnTo>
                      <a:pt x="2198" y="333"/>
                    </a:lnTo>
                    <a:lnTo>
                      <a:pt x="2196" y="330"/>
                    </a:lnTo>
                    <a:lnTo>
                      <a:pt x="2193" y="328"/>
                    </a:lnTo>
                    <a:lnTo>
                      <a:pt x="2188" y="325"/>
                    </a:lnTo>
                    <a:lnTo>
                      <a:pt x="2183" y="325"/>
                    </a:lnTo>
                    <a:lnTo>
                      <a:pt x="2176" y="323"/>
                    </a:lnTo>
                    <a:lnTo>
                      <a:pt x="2168" y="323"/>
                    </a:lnTo>
                    <a:lnTo>
                      <a:pt x="2161" y="323"/>
                    </a:lnTo>
                    <a:lnTo>
                      <a:pt x="2153" y="323"/>
                    </a:lnTo>
                    <a:lnTo>
                      <a:pt x="2145" y="323"/>
                    </a:lnTo>
                    <a:lnTo>
                      <a:pt x="2140" y="323"/>
                    </a:lnTo>
                    <a:lnTo>
                      <a:pt x="2138" y="325"/>
                    </a:lnTo>
                    <a:lnTo>
                      <a:pt x="2135" y="325"/>
                    </a:lnTo>
                    <a:lnTo>
                      <a:pt x="2135" y="323"/>
                    </a:lnTo>
                    <a:lnTo>
                      <a:pt x="2138" y="320"/>
                    </a:lnTo>
                    <a:lnTo>
                      <a:pt x="2143" y="318"/>
                    </a:lnTo>
                    <a:lnTo>
                      <a:pt x="2148" y="318"/>
                    </a:lnTo>
                    <a:lnTo>
                      <a:pt x="2153" y="318"/>
                    </a:lnTo>
                    <a:lnTo>
                      <a:pt x="2158" y="318"/>
                    </a:lnTo>
                    <a:lnTo>
                      <a:pt x="2161" y="315"/>
                    </a:lnTo>
                    <a:lnTo>
                      <a:pt x="2161" y="313"/>
                    </a:lnTo>
                    <a:lnTo>
                      <a:pt x="2156" y="310"/>
                    </a:lnTo>
                    <a:lnTo>
                      <a:pt x="2150" y="308"/>
                    </a:lnTo>
                    <a:lnTo>
                      <a:pt x="2145" y="305"/>
                    </a:lnTo>
                    <a:lnTo>
                      <a:pt x="2140" y="303"/>
                    </a:lnTo>
                    <a:lnTo>
                      <a:pt x="2135" y="303"/>
                    </a:lnTo>
                    <a:lnTo>
                      <a:pt x="2133" y="300"/>
                    </a:lnTo>
                    <a:lnTo>
                      <a:pt x="2133" y="298"/>
                    </a:lnTo>
                    <a:lnTo>
                      <a:pt x="2138" y="295"/>
                    </a:lnTo>
                    <a:lnTo>
                      <a:pt x="2143" y="292"/>
                    </a:lnTo>
                    <a:lnTo>
                      <a:pt x="2148" y="290"/>
                    </a:lnTo>
                    <a:lnTo>
                      <a:pt x="2150" y="285"/>
                    </a:lnTo>
                    <a:lnTo>
                      <a:pt x="2153" y="282"/>
                    </a:lnTo>
                    <a:lnTo>
                      <a:pt x="2156" y="277"/>
                    </a:lnTo>
                    <a:lnTo>
                      <a:pt x="2156" y="275"/>
                    </a:lnTo>
                    <a:lnTo>
                      <a:pt x="2153" y="272"/>
                    </a:lnTo>
                    <a:lnTo>
                      <a:pt x="2153" y="270"/>
                    </a:lnTo>
                    <a:lnTo>
                      <a:pt x="2150" y="267"/>
                    </a:lnTo>
                    <a:lnTo>
                      <a:pt x="2150" y="265"/>
                    </a:lnTo>
                    <a:lnTo>
                      <a:pt x="2150" y="260"/>
                    </a:lnTo>
                    <a:lnTo>
                      <a:pt x="2153" y="257"/>
                    </a:lnTo>
                    <a:lnTo>
                      <a:pt x="2153" y="255"/>
                    </a:lnTo>
                    <a:lnTo>
                      <a:pt x="2153" y="252"/>
                    </a:lnTo>
                    <a:lnTo>
                      <a:pt x="2150" y="250"/>
                    </a:lnTo>
                    <a:lnTo>
                      <a:pt x="2148" y="250"/>
                    </a:lnTo>
                    <a:lnTo>
                      <a:pt x="2143" y="247"/>
                    </a:lnTo>
                    <a:lnTo>
                      <a:pt x="2140" y="245"/>
                    </a:lnTo>
                    <a:lnTo>
                      <a:pt x="2140" y="242"/>
                    </a:lnTo>
                    <a:lnTo>
                      <a:pt x="2140" y="240"/>
                    </a:lnTo>
                    <a:lnTo>
                      <a:pt x="2140" y="237"/>
                    </a:lnTo>
                    <a:lnTo>
                      <a:pt x="2138" y="234"/>
                    </a:lnTo>
                    <a:lnTo>
                      <a:pt x="2133" y="234"/>
                    </a:lnTo>
                    <a:lnTo>
                      <a:pt x="2128" y="232"/>
                    </a:lnTo>
                    <a:lnTo>
                      <a:pt x="2120" y="232"/>
                    </a:lnTo>
                    <a:lnTo>
                      <a:pt x="2113" y="229"/>
                    </a:lnTo>
                    <a:lnTo>
                      <a:pt x="2105" y="229"/>
                    </a:lnTo>
                    <a:lnTo>
                      <a:pt x="2100" y="227"/>
                    </a:lnTo>
                    <a:lnTo>
                      <a:pt x="2095" y="224"/>
                    </a:lnTo>
                    <a:lnTo>
                      <a:pt x="2095" y="219"/>
                    </a:lnTo>
                    <a:lnTo>
                      <a:pt x="2100" y="217"/>
                    </a:lnTo>
                    <a:lnTo>
                      <a:pt x="2105" y="212"/>
                    </a:lnTo>
                    <a:lnTo>
                      <a:pt x="2108" y="207"/>
                    </a:lnTo>
                    <a:lnTo>
                      <a:pt x="2110" y="204"/>
                    </a:lnTo>
                    <a:lnTo>
                      <a:pt x="2108" y="202"/>
                    </a:lnTo>
                    <a:lnTo>
                      <a:pt x="2105" y="202"/>
                    </a:lnTo>
                    <a:lnTo>
                      <a:pt x="2103" y="199"/>
                    </a:lnTo>
                    <a:lnTo>
                      <a:pt x="2098" y="202"/>
                    </a:lnTo>
                    <a:lnTo>
                      <a:pt x="2093" y="202"/>
                    </a:lnTo>
                    <a:lnTo>
                      <a:pt x="2087" y="202"/>
                    </a:lnTo>
                    <a:lnTo>
                      <a:pt x="2085" y="202"/>
                    </a:lnTo>
                    <a:lnTo>
                      <a:pt x="2082" y="199"/>
                    </a:lnTo>
                    <a:lnTo>
                      <a:pt x="2082" y="197"/>
                    </a:lnTo>
                    <a:lnTo>
                      <a:pt x="2080" y="197"/>
                    </a:lnTo>
                    <a:lnTo>
                      <a:pt x="2077" y="194"/>
                    </a:lnTo>
                    <a:lnTo>
                      <a:pt x="2075" y="194"/>
                    </a:lnTo>
                    <a:lnTo>
                      <a:pt x="2070" y="194"/>
                    </a:lnTo>
                    <a:lnTo>
                      <a:pt x="2062" y="194"/>
                    </a:lnTo>
                    <a:lnTo>
                      <a:pt x="2055" y="184"/>
                    </a:lnTo>
                    <a:lnTo>
                      <a:pt x="2052" y="174"/>
                    </a:lnTo>
                    <a:lnTo>
                      <a:pt x="2050" y="161"/>
                    </a:lnTo>
                    <a:lnTo>
                      <a:pt x="2050" y="154"/>
                    </a:lnTo>
                    <a:lnTo>
                      <a:pt x="2050" y="146"/>
                    </a:lnTo>
                    <a:lnTo>
                      <a:pt x="2050" y="141"/>
                    </a:lnTo>
                    <a:lnTo>
                      <a:pt x="2047" y="134"/>
                    </a:lnTo>
                    <a:lnTo>
                      <a:pt x="2045" y="129"/>
                    </a:lnTo>
                    <a:lnTo>
                      <a:pt x="2045" y="121"/>
                    </a:lnTo>
                    <a:lnTo>
                      <a:pt x="2047" y="111"/>
                    </a:lnTo>
                    <a:lnTo>
                      <a:pt x="2047" y="103"/>
                    </a:lnTo>
                    <a:lnTo>
                      <a:pt x="2047" y="101"/>
                    </a:lnTo>
                    <a:lnTo>
                      <a:pt x="2045" y="98"/>
                    </a:lnTo>
                    <a:lnTo>
                      <a:pt x="2042" y="98"/>
                    </a:lnTo>
                    <a:lnTo>
                      <a:pt x="2040" y="96"/>
                    </a:lnTo>
                    <a:lnTo>
                      <a:pt x="2035" y="96"/>
                    </a:lnTo>
                    <a:lnTo>
                      <a:pt x="2032" y="98"/>
                    </a:lnTo>
                    <a:lnTo>
                      <a:pt x="2029" y="98"/>
                    </a:lnTo>
                    <a:lnTo>
                      <a:pt x="2027" y="98"/>
                    </a:lnTo>
                    <a:lnTo>
                      <a:pt x="2022" y="101"/>
                    </a:lnTo>
                    <a:lnTo>
                      <a:pt x="2017" y="103"/>
                    </a:lnTo>
                    <a:lnTo>
                      <a:pt x="2014" y="106"/>
                    </a:lnTo>
                    <a:lnTo>
                      <a:pt x="2012" y="111"/>
                    </a:lnTo>
                    <a:lnTo>
                      <a:pt x="2009" y="113"/>
                    </a:lnTo>
                    <a:lnTo>
                      <a:pt x="2007" y="116"/>
                    </a:lnTo>
                    <a:lnTo>
                      <a:pt x="2004" y="121"/>
                    </a:lnTo>
                    <a:lnTo>
                      <a:pt x="2004" y="124"/>
                    </a:lnTo>
                    <a:lnTo>
                      <a:pt x="2002" y="129"/>
                    </a:lnTo>
                    <a:lnTo>
                      <a:pt x="1999" y="131"/>
                    </a:lnTo>
                    <a:lnTo>
                      <a:pt x="1997" y="131"/>
                    </a:lnTo>
                    <a:lnTo>
                      <a:pt x="1994" y="131"/>
                    </a:lnTo>
                    <a:lnTo>
                      <a:pt x="1992" y="134"/>
                    </a:lnTo>
                    <a:lnTo>
                      <a:pt x="1992" y="131"/>
                    </a:lnTo>
                    <a:lnTo>
                      <a:pt x="1989" y="131"/>
                    </a:lnTo>
                    <a:lnTo>
                      <a:pt x="1987" y="129"/>
                    </a:lnTo>
                    <a:lnTo>
                      <a:pt x="1984" y="126"/>
                    </a:lnTo>
                    <a:lnTo>
                      <a:pt x="1982" y="126"/>
                    </a:lnTo>
                    <a:lnTo>
                      <a:pt x="1979" y="126"/>
                    </a:lnTo>
                    <a:lnTo>
                      <a:pt x="1977" y="129"/>
                    </a:lnTo>
                    <a:lnTo>
                      <a:pt x="1974" y="131"/>
                    </a:lnTo>
                    <a:lnTo>
                      <a:pt x="1971" y="134"/>
                    </a:lnTo>
                    <a:lnTo>
                      <a:pt x="1969" y="136"/>
                    </a:lnTo>
                    <a:lnTo>
                      <a:pt x="1964" y="141"/>
                    </a:lnTo>
                    <a:lnTo>
                      <a:pt x="1964" y="139"/>
                    </a:lnTo>
                    <a:lnTo>
                      <a:pt x="1964" y="136"/>
                    </a:lnTo>
                    <a:lnTo>
                      <a:pt x="1964" y="134"/>
                    </a:lnTo>
                    <a:lnTo>
                      <a:pt x="1961" y="131"/>
                    </a:lnTo>
                    <a:lnTo>
                      <a:pt x="1954" y="131"/>
                    </a:lnTo>
                    <a:lnTo>
                      <a:pt x="1946" y="134"/>
                    </a:lnTo>
                    <a:lnTo>
                      <a:pt x="1946" y="131"/>
                    </a:lnTo>
                    <a:lnTo>
                      <a:pt x="1951" y="129"/>
                    </a:lnTo>
                    <a:lnTo>
                      <a:pt x="1954" y="124"/>
                    </a:lnTo>
                    <a:lnTo>
                      <a:pt x="1959" y="119"/>
                    </a:lnTo>
                    <a:lnTo>
                      <a:pt x="1961" y="116"/>
                    </a:lnTo>
                    <a:lnTo>
                      <a:pt x="1964" y="111"/>
                    </a:lnTo>
                    <a:lnTo>
                      <a:pt x="1961" y="108"/>
                    </a:lnTo>
                    <a:lnTo>
                      <a:pt x="1954" y="108"/>
                    </a:lnTo>
                    <a:lnTo>
                      <a:pt x="1949" y="111"/>
                    </a:lnTo>
                    <a:lnTo>
                      <a:pt x="1944" y="111"/>
                    </a:lnTo>
                    <a:lnTo>
                      <a:pt x="1939" y="111"/>
                    </a:lnTo>
                    <a:lnTo>
                      <a:pt x="1934" y="108"/>
                    </a:lnTo>
                    <a:lnTo>
                      <a:pt x="1931" y="108"/>
                    </a:lnTo>
                    <a:lnTo>
                      <a:pt x="1926" y="108"/>
                    </a:lnTo>
                    <a:lnTo>
                      <a:pt x="1924" y="108"/>
                    </a:lnTo>
                    <a:lnTo>
                      <a:pt x="1919" y="108"/>
                    </a:lnTo>
                    <a:lnTo>
                      <a:pt x="1916" y="108"/>
                    </a:lnTo>
                    <a:lnTo>
                      <a:pt x="1914" y="111"/>
                    </a:lnTo>
                    <a:lnTo>
                      <a:pt x="1911" y="111"/>
                    </a:lnTo>
                    <a:lnTo>
                      <a:pt x="1906" y="111"/>
                    </a:lnTo>
                    <a:lnTo>
                      <a:pt x="1898" y="116"/>
                    </a:lnTo>
                    <a:lnTo>
                      <a:pt x="1888" y="121"/>
                    </a:lnTo>
                    <a:lnTo>
                      <a:pt x="1876" y="126"/>
                    </a:lnTo>
                    <a:lnTo>
                      <a:pt x="1866" y="129"/>
                    </a:lnTo>
                    <a:lnTo>
                      <a:pt x="1853" y="134"/>
                    </a:lnTo>
                    <a:lnTo>
                      <a:pt x="1845" y="139"/>
                    </a:lnTo>
                    <a:lnTo>
                      <a:pt x="1838" y="144"/>
                    </a:lnTo>
                    <a:lnTo>
                      <a:pt x="1835" y="149"/>
                    </a:lnTo>
                    <a:lnTo>
                      <a:pt x="1833" y="151"/>
                    </a:lnTo>
                    <a:lnTo>
                      <a:pt x="1830" y="156"/>
                    </a:lnTo>
                    <a:lnTo>
                      <a:pt x="1830" y="159"/>
                    </a:lnTo>
                    <a:lnTo>
                      <a:pt x="1828" y="161"/>
                    </a:lnTo>
                    <a:lnTo>
                      <a:pt x="1825" y="164"/>
                    </a:lnTo>
                    <a:lnTo>
                      <a:pt x="1820" y="166"/>
                    </a:lnTo>
                    <a:lnTo>
                      <a:pt x="1815" y="166"/>
                    </a:lnTo>
                    <a:lnTo>
                      <a:pt x="1808" y="166"/>
                    </a:lnTo>
                    <a:lnTo>
                      <a:pt x="1800" y="169"/>
                    </a:lnTo>
                    <a:lnTo>
                      <a:pt x="1792" y="169"/>
                    </a:lnTo>
                    <a:lnTo>
                      <a:pt x="1782" y="174"/>
                    </a:lnTo>
                    <a:lnTo>
                      <a:pt x="1775" y="176"/>
                    </a:lnTo>
                    <a:lnTo>
                      <a:pt x="1767" y="182"/>
                    </a:lnTo>
                    <a:lnTo>
                      <a:pt x="1760" y="184"/>
                    </a:lnTo>
                    <a:lnTo>
                      <a:pt x="1755" y="189"/>
                    </a:lnTo>
                    <a:lnTo>
                      <a:pt x="1752" y="192"/>
                    </a:lnTo>
                    <a:lnTo>
                      <a:pt x="1750" y="197"/>
                    </a:lnTo>
                    <a:lnTo>
                      <a:pt x="1745" y="202"/>
                    </a:lnTo>
                    <a:lnTo>
                      <a:pt x="1737" y="207"/>
                    </a:lnTo>
                    <a:lnTo>
                      <a:pt x="1727" y="212"/>
                    </a:lnTo>
                    <a:lnTo>
                      <a:pt x="1719" y="217"/>
                    </a:lnTo>
                    <a:lnTo>
                      <a:pt x="1712" y="222"/>
                    </a:lnTo>
                    <a:lnTo>
                      <a:pt x="1707" y="229"/>
                    </a:lnTo>
                    <a:lnTo>
                      <a:pt x="1704" y="234"/>
                    </a:lnTo>
                    <a:lnTo>
                      <a:pt x="1704" y="240"/>
                    </a:lnTo>
                    <a:lnTo>
                      <a:pt x="1702" y="247"/>
                    </a:lnTo>
                    <a:lnTo>
                      <a:pt x="1697" y="252"/>
                    </a:lnTo>
                    <a:lnTo>
                      <a:pt x="1692" y="255"/>
                    </a:lnTo>
                    <a:lnTo>
                      <a:pt x="1684" y="260"/>
                    </a:lnTo>
                    <a:lnTo>
                      <a:pt x="1677" y="262"/>
                    </a:lnTo>
                    <a:lnTo>
                      <a:pt x="1669" y="265"/>
                    </a:lnTo>
                    <a:lnTo>
                      <a:pt x="1659" y="267"/>
                    </a:lnTo>
                    <a:lnTo>
                      <a:pt x="1651" y="270"/>
                    </a:lnTo>
                    <a:lnTo>
                      <a:pt x="1646" y="272"/>
                    </a:lnTo>
                    <a:lnTo>
                      <a:pt x="1639" y="277"/>
                    </a:lnTo>
                    <a:lnTo>
                      <a:pt x="1636" y="280"/>
                    </a:lnTo>
                    <a:lnTo>
                      <a:pt x="1634" y="282"/>
                    </a:lnTo>
                    <a:lnTo>
                      <a:pt x="1634" y="287"/>
                    </a:lnTo>
                    <a:lnTo>
                      <a:pt x="1634" y="290"/>
                    </a:lnTo>
                    <a:lnTo>
                      <a:pt x="1636" y="295"/>
                    </a:lnTo>
                    <a:close/>
                    <a:moveTo>
                      <a:pt x="1258" y="159"/>
                    </a:moveTo>
                    <a:lnTo>
                      <a:pt x="1258" y="159"/>
                    </a:lnTo>
                    <a:lnTo>
                      <a:pt x="1261" y="159"/>
                    </a:lnTo>
                    <a:lnTo>
                      <a:pt x="1263" y="164"/>
                    </a:lnTo>
                    <a:lnTo>
                      <a:pt x="1271" y="166"/>
                    </a:lnTo>
                    <a:lnTo>
                      <a:pt x="1278" y="166"/>
                    </a:lnTo>
                    <a:lnTo>
                      <a:pt x="1283" y="161"/>
                    </a:lnTo>
                    <a:lnTo>
                      <a:pt x="1288" y="159"/>
                    </a:lnTo>
                    <a:lnTo>
                      <a:pt x="1291" y="156"/>
                    </a:lnTo>
                    <a:lnTo>
                      <a:pt x="1293" y="154"/>
                    </a:lnTo>
                    <a:lnTo>
                      <a:pt x="1296" y="156"/>
                    </a:lnTo>
                    <a:lnTo>
                      <a:pt x="1301" y="159"/>
                    </a:lnTo>
                    <a:lnTo>
                      <a:pt x="1306" y="164"/>
                    </a:lnTo>
                    <a:lnTo>
                      <a:pt x="1311" y="169"/>
                    </a:lnTo>
                    <a:lnTo>
                      <a:pt x="1316" y="174"/>
                    </a:lnTo>
                    <a:lnTo>
                      <a:pt x="1316" y="176"/>
                    </a:lnTo>
                    <a:lnTo>
                      <a:pt x="1311" y="174"/>
                    </a:lnTo>
                    <a:lnTo>
                      <a:pt x="1306" y="171"/>
                    </a:lnTo>
                    <a:lnTo>
                      <a:pt x="1298" y="169"/>
                    </a:lnTo>
                    <a:lnTo>
                      <a:pt x="1296" y="171"/>
                    </a:lnTo>
                    <a:lnTo>
                      <a:pt x="1296" y="176"/>
                    </a:lnTo>
                    <a:lnTo>
                      <a:pt x="1296" y="182"/>
                    </a:lnTo>
                    <a:lnTo>
                      <a:pt x="1301" y="184"/>
                    </a:lnTo>
                    <a:lnTo>
                      <a:pt x="1303" y="189"/>
                    </a:lnTo>
                    <a:lnTo>
                      <a:pt x="1303" y="194"/>
                    </a:lnTo>
                    <a:lnTo>
                      <a:pt x="1301" y="197"/>
                    </a:lnTo>
                    <a:lnTo>
                      <a:pt x="1296" y="199"/>
                    </a:lnTo>
                    <a:lnTo>
                      <a:pt x="1293" y="202"/>
                    </a:lnTo>
                    <a:lnTo>
                      <a:pt x="1291" y="204"/>
                    </a:lnTo>
                    <a:lnTo>
                      <a:pt x="1293" y="209"/>
                    </a:lnTo>
                    <a:lnTo>
                      <a:pt x="1296" y="214"/>
                    </a:lnTo>
                    <a:lnTo>
                      <a:pt x="1298" y="214"/>
                    </a:lnTo>
                    <a:lnTo>
                      <a:pt x="1306" y="214"/>
                    </a:lnTo>
                    <a:lnTo>
                      <a:pt x="1313" y="214"/>
                    </a:lnTo>
                    <a:lnTo>
                      <a:pt x="1321" y="214"/>
                    </a:lnTo>
                    <a:lnTo>
                      <a:pt x="1326" y="214"/>
                    </a:lnTo>
                    <a:lnTo>
                      <a:pt x="1331" y="212"/>
                    </a:lnTo>
                    <a:lnTo>
                      <a:pt x="1336" y="209"/>
                    </a:lnTo>
                    <a:lnTo>
                      <a:pt x="1341" y="207"/>
                    </a:lnTo>
                    <a:lnTo>
                      <a:pt x="1346" y="204"/>
                    </a:lnTo>
                    <a:lnTo>
                      <a:pt x="1351" y="204"/>
                    </a:lnTo>
                    <a:lnTo>
                      <a:pt x="1356" y="207"/>
                    </a:lnTo>
                    <a:lnTo>
                      <a:pt x="1359" y="207"/>
                    </a:lnTo>
                    <a:lnTo>
                      <a:pt x="1364" y="207"/>
                    </a:lnTo>
                    <a:lnTo>
                      <a:pt x="1366" y="204"/>
                    </a:lnTo>
                    <a:lnTo>
                      <a:pt x="1371" y="199"/>
                    </a:lnTo>
                    <a:lnTo>
                      <a:pt x="1374" y="197"/>
                    </a:lnTo>
                    <a:lnTo>
                      <a:pt x="1377" y="194"/>
                    </a:lnTo>
                    <a:lnTo>
                      <a:pt x="1374" y="189"/>
                    </a:lnTo>
                    <a:lnTo>
                      <a:pt x="1369" y="187"/>
                    </a:lnTo>
                    <a:lnTo>
                      <a:pt x="1361" y="184"/>
                    </a:lnTo>
                    <a:lnTo>
                      <a:pt x="1359" y="182"/>
                    </a:lnTo>
                    <a:lnTo>
                      <a:pt x="1356" y="179"/>
                    </a:lnTo>
                    <a:lnTo>
                      <a:pt x="1359" y="176"/>
                    </a:lnTo>
                    <a:lnTo>
                      <a:pt x="1364" y="174"/>
                    </a:lnTo>
                    <a:lnTo>
                      <a:pt x="1364" y="171"/>
                    </a:lnTo>
                    <a:lnTo>
                      <a:pt x="1366" y="166"/>
                    </a:lnTo>
                    <a:lnTo>
                      <a:pt x="1364" y="161"/>
                    </a:lnTo>
                    <a:lnTo>
                      <a:pt x="1364" y="159"/>
                    </a:lnTo>
                    <a:lnTo>
                      <a:pt x="1364" y="156"/>
                    </a:lnTo>
                    <a:lnTo>
                      <a:pt x="1364" y="154"/>
                    </a:lnTo>
                    <a:lnTo>
                      <a:pt x="1366" y="151"/>
                    </a:lnTo>
                    <a:lnTo>
                      <a:pt x="1371" y="144"/>
                    </a:lnTo>
                    <a:lnTo>
                      <a:pt x="1377" y="136"/>
                    </a:lnTo>
                    <a:lnTo>
                      <a:pt x="1374" y="129"/>
                    </a:lnTo>
                    <a:lnTo>
                      <a:pt x="1366" y="124"/>
                    </a:lnTo>
                    <a:lnTo>
                      <a:pt x="1359" y="119"/>
                    </a:lnTo>
                    <a:lnTo>
                      <a:pt x="1354" y="116"/>
                    </a:lnTo>
                    <a:lnTo>
                      <a:pt x="1354" y="111"/>
                    </a:lnTo>
                    <a:lnTo>
                      <a:pt x="1359" y="108"/>
                    </a:lnTo>
                    <a:lnTo>
                      <a:pt x="1366" y="103"/>
                    </a:lnTo>
                    <a:lnTo>
                      <a:pt x="1371" y="98"/>
                    </a:lnTo>
                    <a:lnTo>
                      <a:pt x="1374" y="91"/>
                    </a:lnTo>
                    <a:lnTo>
                      <a:pt x="1374" y="86"/>
                    </a:lnTo>
                    <a:lnTo>
                      <a:pt x="1374" y="78"/>
                    </a:lnTo>
                    <a:lnTo>
                      <a:pt x="1374" y="71"/>
                    </a:lnTo>
                    <a:lnTo>
                      <a:pt x="1374" y="66"/>
                    </a:lnTo>
                    <a:lnTo>
                      <a:pt x="1377" y="55"/>
                    </a:lnTo>
                    <a:lnTo>
                      <a:pt x="1377" y="48"/>
                    </a:lnTo>
                    <a:lnTo>
                      <a:pt x="1379" y="40"/>
                    </a:lnTo>
                    <a:lnTo>
                      <a:pt x="1377" y="38"/>
                    </a:lnTo>
                    <a:lnTo>
                      <a:pt x="1374" y="35"/>
                    </a:lnTo>
                    <a:lnTo>
                      <a:pt x="1369" y="38"/>
                    </a:lnTo>
                    <a:lnTo>
                      <a:pt x="1366" y="35"/>
                    </a:lnTo>
                    <a:lnTo>
                      <a:pt x="1369" y="30"/>
                    </a:lnTo>
                    <a:lnTo>
                      <a:pt x="1374" y="23"/>
                    </a:lnTo>
                    <a:lnTo>
                      <a:pt x="1377" y="18"/>
                    </a:lnTo>
                    <a:lnTo>
                      <a:pt x="1377" y="10"/>
                    </a:lnTo>
                    <a:lnTo>
                      <a:pt x="1377" y="5"/>
                    </a:lnTo>
                    <a:lnTo>
                      <a:pt x="1374" y="5"/>
                    </a:lnTo>
                    <a:lnTo>
                      <a:pt x="1371" y="5"/>
                    </a:lnTo>
                    <a:lnTo>
                      <a:pt x="1369" y="5"/>
                    </a:lnTo>
                    <a:lnTo>
                      <a:pt x="1366" y="5"/>
                    </a:lnTo>
                    <a:lnTo>
                      <a:pt x="1361" y="3"/>
                    </a:lnTo>
                    <a:lnTo>
                      <a:pt x="1356" y="3"/>
                    </a:lnTo>
                    <a:lnTo>
                      <a:pt x="1354" y="0"/>
                    </a:lnTo>
                    <a:lnTo>
                      <a:pt x="1351" y="0"/>
                    </a:lnTo>
                    <a:lnTo>
                      <a:pt x="1349" y="3"/>
                    </a:lnTo>
                    <a:lnTo>
                      <a:pt x="1346" y="5"/>
                    </a:lnTo>
                    <a:lnTo>
                      <a:pt x="1341" y="5"/>
                    </a:lnTo>
                    <a:lnTo>
                      <a:pt x="1336" y="5"/>
                    </a:lnTo>
                    <a:lnTo>
                      <a:pt x="1334" y="5"/>
                    </a:lnTo>
                    <a:lnTo>
                      <a:pt x="1329" y="8"/>
                    </a:lnTo>
                    <a:lnTo>
                      <a:pt x="1326" y="8"/>
                    </a:lnTo>
                    <a:lnTo>
                      <a:pt x="1324" y="8"/>
                    </a:lnTo>
                    <a:lnTo>
                      <a:pt x="1324" y="10"/>
                    </a:lnTo>
                    <a:lnTo>
                      <a:pt x="1321" y="13"/>
                    </a:lnTo>
                    <a:lnTo>
                      <a:pt x="1319" y="13"/>
                    </a:lnTo>
                    <a:lnTo>
                      <a:pt x="1316" y="13"/>
                    </a:lnTo>
                    <a:lnTo>
                      <a:pt x="1311" y="15"/>
                    </a:lnTo>
                    <a:lnTo>
                      <a:pt x="1303" y="18"/>
                    </a:lnTo>
                    <a:lnTo>
                      <a:pt x="1301" y="20"/>
                    </a:lnTo>
                    <a:lnTo>
                      <a:pt x="1296" y="25"/>
                    </a:lnTo>
                    <a:lnTo>
                      <a:pt x="1293" y="30"/>
                    </a:lnTo>
                    <a:lnTo>
                      <a:pt x="1293" y="35"/>
                    </a:lnTo>
                    <a:lnTo>
                      <a:pt x="1293" y="38"/>
                    </a:lnTo>
                    <a:lnTo>
                      <a:pt x="1293" y="40"/>
                    </a:lnTo>
                    <a:lnTo>
                      <a:pt x="1291" y="40"/>
                    </a:lnTo>
                    <a:lnTo>
                      <a:pt x="1286" y="43"/>
                    </a:lnTo>
                    <a:lnTo>
                      <a:pt x="1281" y="43"/>
                    </a:lnTo>
                    <a:lnTo>
                      <a:pt x="1278" y="45"/>
                    </a:lnTo>
                    <a:lnTo>
                      <a:pt x="1276" y="48"/>
                    </a:lnTo>
                    <a:lnTo>
                      <a:pt x="1273" y="50"/>
                    </a:lnTo>
                    <a:lnTo>
                      <a:pt x="1271" y="53"/>
                    </a:lnTo>
                    <a:lnTo>
                      <a:pt x="1268" y="55"/>
                    </a:lnTo>
                    <a:lnTo>
                      <a:pt x="1266" y="58"/>
                    </a:lnTo>
                    <a:lnTo>
                      <a:pt x="1263" y="61"/>
                    </a:lnTo>
                    <a:lnTo>
                      <a:pt x="1261" y="66"/>
                    </a:lnTo>
                    <a:lnTo>
                      <a:pt x="1261" y="71"/>
                    </a:lnTo>
                    <a:lnTo>
                      <a:pt x="1266" y="76"/>
                    </a:lnTo>
                    <a:lnTo>
                      <a:pt x="1268" y="81"/>
                    </a:lnTo>
                    <a:lnTo>
                      <a:pt x="1271" y="86"/>
                    </a:lnTo>
                    <a:lnTo>
                      <a:pt x="1271" y="88"/>
                    </a:lnTo>
                    <a:lnTo>
                      <a:pt x="1268" y="91"/>
                    </a:lnTo>
                    <a:lnTo>
                      <a:pt x="1268" y="96"/>
                    </a:lnTo>
                    <a:lnTo>
                      <a:pt x="1266" y="96"/>
                    </a:lnTo>
                    <a:lnTo>
                      <a:pt x="1263" y="93"/>
                    </a:lnTo>
                    <a:lnTo>
                      <a:pt x="1261" y="88"/>
                    </a:lnTo>
                    <a:lnTo>
                      <a:pt x="1258" y="83"/>
                    </a:lnTo>
                    <a:lnTo>
                      <a:pt x="1256" y="78"/>
                    </a:lnTo>
                    <a:lnTo>
                      <a:pt x="1253" y="76"/>
                    </a:lnTo>
                    <a:lnTo>
                      <a:pt x="1250" y="78"/>
                    </a:lnTo>
                    <a:lnTo>
                      <a:pt x="1248" y="81"/>
                    </a:lnTo>
                    <a:lnTo>
                      <a:pt x="1245" y="86"/>
                    </a:lnTo>
                    <a:lnTo>
                      <a:pt x="1243" y="88"/>
                    </a:lnTo>
                    <a:lnTo>
                      <a:pt x="1240" y="93"/>
                    </a:lnTo>
                    <a:lnTo>
                      <a:pt x="1240" y="98"/>
                    </a:lnTo>
                    <a:lnTo>
                      <a:pt x="1238" y="108"/>
                    </a:lnTo>
                    <a:lnTo>
                      <a:pt x="1235" y="116"/>
                    </a:lnTo>
                    <a:lnTo>
                      <a:pt x="1235" y="121"/>
                    </a:lnTo>
                    <a:lnTo>
                      <a:pt x="1235" y="126"/>
                    </a:lnTo>
                    <a:lnTo>
                      <a:pt x="1238" y="131"/>
                    </a:lnTo>
                    <a:lnTo>
                      <a:pt x="1243" y="134"/>
                    </a:lnTo>
                    <a:lnTo>
                      <a:pt x="1245" y="134"/>
                    </a:lnTo>
                    <a:lnTo>
                      <a:pt x="1250" y="134"/>
                    </a:lnTo>
                    <a:lnTo>
                      <a:pt x="1253" y="136"/>
                    </a:lnTo>
                    <a:lnTo>
                      <a:pt x="1256" y="134"/>
                    </a:lnTo>
                    <a:lnTo>
                      <a:pt x="1258" y="134"/>
                    </a:lnTo>
                    <a:lnTo>
                      <a:pt x="1258" y="136"/>
                    </a:lnTo>
                    <a:lnTo>
                      <a:pt x="1256" y="141"/>
                    </a:lnTo>
                    <a:lnTo>
                      <a:pt x="1253" y="144"/>
                    </a:lnTo>
                    <a:lnTo>
                      <a:pt x="1253" y="146"/>
                    </a:lnTo>
                    <a:lnTo>
                      <a:pt x="1258" y="159"/>
                    </a:lnTo>
                    <a:close/>
                    <a:moveTo>
                      <a:pt x="1866" y="1003"/>
                    </a:moveTo>
                    <a:lnTo>
                      <a:pt x="1840" y="1024"/>
                    </a:lnTo>
                    <a:lnTo>
                      <a:pt x="1813" y="1067"/>
                    </a:lnTo>
                    <a:lnTo>
                      <a:pt x="1808" y="1082"/>
                    </a:lnTo>
                    <a:lnTo>
                      <a:pt x="1808" y="1102"/>
                    </a:lnTo>
                    <a:lnTo>
                      <a:pt x="1823" y="1097"/>
                    </a:lnTo>
                    <a:lnTo>
                      <a:pt x="1850" y="1102"/>
                    </a:lnTo>
                    <a:lnTo>
                      <a:pt x="1866" y="1112"/>
                    </a:lnTo>
                    <a:lnTo>
                      <a:pt x="1881" y="1107"/>
                    </a:lnTo>
                    <a:lnTo>
                      <a:pt x="1893" y="1122"/>
                    </a:lnTo>
                    <a:lnTo>
                      <a:pt x="1914" y="1117"/>
                    </a:lnTo>
                    <a:lnTo>
                      <a:pt x="1914" y="1097"/>
                    </a:lnTo>
                    <a:lnTo>
                      <a:pt x="1903" y="1072"/>
                    </a:lnTo>
                    <a:lnTo>
                      <a:pt x="1861" y="1051"/>
                    </a:lnTo>
                    <a:lnTo>
                      <a:pt x="1856" y="1041"/>
                    </a:lnTo>
                    <a:lnTo>
                      <a:pt x="1866" y="1019"/>
                    </a:lnTo>
                    <a:lnTo>
                      <a:pt x="1866" y="1003"/>
                    </a:lnTo>
                    <a:close/>
                    <a:moveTo>
                      <a:pt x="1258" y="247"/>
                    </a:moveTo>
                    <a:lnTo>
                      <a:pt x="1258" y="245"/>
                    </a:lnTo>
                    <a:lnTo>
                      <a:pt x="1256" y="245"/>
                    </a:lnTo>
                    <a:lnTo>
                      <a:pt x="1253" y="247"/>
                    </a:lnTo>
                    <a:lnTo>
                      <a:pt x="1258" y="247"/>
                    </a:lnTo>
                    <a:close/>
                    <a:moveTo>
                      <a:pt x="1238" y="219"/>
                    </a:moveTo>
                    <a:lnTo>
                      <a:pt x="1243" y="219"/>
                    </a:lnTo>
                    <a:lnTo>
                      <a:pt x="1250" y="224"/>
                    </a:lnTo>
                    <a:lnTo>
                      <a:pt x="1253" y="227"/>
                    </a:lnTo>
                    <a:lnTo>
                      <a:pt x="1256" y="227"/>
                    </a:lnTo>
                    <a:lnTo>
                      <a:pt x="1261" y="224"/>
                    </a:lnTo>
                    <a:lnTo>
                      <a:pt x="1266" y="224"/>
                    </a:lnTo>
                    <a:lnTo>
                      <a:pt x="1268" y="227"/>
                    </a:lnTo>
                    <a:lnTo>
                      <a:pt x="1271" y="229"/>
                    </a:lnTo>
                    <a:lnTo>
                      <a:pt x="1271" y="234"/>
                    </a:lnTo>
                    <a:lnTo>
                      <a:pt x="1273" y="237"/>
                    </a:lnTo>
                    <a:lnTo>
                      <a:pt x="1273" y="240"/>
                    </a:lnTo>
                    <a:lnTo>
                      <a:pt x="1273" y="245"/>
                    </a:lnTo>
                    <a:lnTo>
                      <a:pt x="1273" y="252"/>
                    </a:lnTo>
                    <a:lnTo>
                      <a:pt x="1273" y="257"/>
                    </a:lnTo>
                    <a:lnTo>
                      <a:pt x="1276" y="262"/>
                    </a:lnTo>
                    <a:lnTo>
                      <a:pt x="1281" y="265"/>
                    </a:lnTo>
                    <a:lnTo>
                      <a:pt x="1283" y="267"/>
                    </a:lnTo>
                    <a:lnTo>
                      <a:pt x="1288" y="270"/>
                    </a:lnTo>
                    <a:lnTo>
                      <a:pt x="1291" y="270"/>
                    </a:lnTo>
                    <a:lnTo>
                      <a:pt x="1296" y="270"/>
                    </a:lnTo>
                    <a:lnTo>
                      <a:pt x="1301" y="272"/>
                    </a:lnTo>
                    <a:lnTo>
                      <a:pt x="1306" y="272"/>
                    </a:lnTo>
                    <a:lnTo>
                      <a:pt x="1311" y="270"/>
                    </a:lnTo>
                    <a:lnTo>
                      <a:pt x="1313" y="270"/>
                    </a:lnTo>
                    <a:lnTo>
                      <a:pt x="1319" y="270"/>
                    </a:lnTo>
                    <a:lnTo>
                      <a:pt x="1321" y="267"/>
                    </a:lnTo>
                    <a:lnTo>
                      <a:pt x="1324" y="267"/>
                    </a:lnTo>
                    <a:lnTo>
                      <a:pt x="1329" y="267"/>
                    </a:lnTo>
                    <a:lnTo>
                      <a:pt x="1331" y="267"/>
                    </a:lnTo>
                    <a:lnTo>
                      <a:pt x="1336" y="267"/>
                    </a:lnTo>
                    <a:lnTo>
                      <a:pt x="1341" y="265"/>
                    </a:lnTo>
                    <a:lnTo>
                      <a:pt x="1344" y="265"/>
                    </a:lnTo>
                    <a:lnTo>
                      <a:pt x="1346" y="265"/>
                    </a:lnTo>
                    <a:lnTo>
                      <a:pt x="1349" y="260"/>
                    </a:lnTo>
                    <a:lnTo>
                      <a:pt x="1351" y="260"/>
                    </a:lnTo>
                    <a:lnTo>
                      <a:pt x="1354" y="260"/>
                    </a:lnTo>
                    <a:lnTo>
                      <a:pt x="1359" y="262"/>
                    </a:lnTo>
                    <a:lnTo>
                      <a:pt x="1364" y="262"/>
                    </a:lnTo>
                    <a:lnTo>
                      <a:pt x="1366" y="260"/>
                    </a:lnTo>
                    <a:lnTo>
                      <a:pt x="1371" y="260"/>
                    </a:lnTo>
                    <a:lnTo>
                      <a:pt x="1374" y="255"/>
                    </a:lnTo>
                    <a:lnTo>
                      <a:pt x="1379" y="252"/>
                    </a:lnTo>
                    <a:lnTo>
                      <a:pt x="1379" y="250"/>
                    </a:lnTo>
                    <a:lnTo>
                      <a:pt x="1379" y="245"/>
                    </a:lnTo>
                    <a:lnTo>
                      <a:pt x="1379" y="240"/>
                    </a:lnTo>
                    <a:lnTo>
                      <a:pt x="1377" y="234"/>
                    </a:lnTo>
                    <a:lnTo>
                      <a:pt x="1374" y="232"/>
                    </a:lnTo>
                    <a:lnTo>
                      <a:pt x="1371" y="229"/>
                    </a:lnTo>
                    <a:lnTo>
                      <a:pt x="1366" y="227"/>
                    </a:lnTo>
                    <a:lnTo>
                      <a:pt x="1361" y="224"/>
                    </a:lnTo>
                    <a:lnTo>
                      <a:pt x="1356" y="224"/>
                    </a:lnTo>
                    <a:lnTo>
                      <a:pt x="1354" y="222"/>
                    </a:lnTo>
                    <a:lnTo>
                      <a:pt x="1344" y="224"/>
                    </a:lnTo>
                    <a:lnTo>
                      <a:pt x="1341" y="224"/>
                    </a:lnTo>
                    <a:lnTo>
                      <a:pt x="1336" y="229"/>
                    </a:lnTo>
                    <a:lnTo>
                      <a:pt x="1334" y="232"/>
                    </a:lnTo>
                    <a:lnTo>
                      <a:pt x="1331" y="234"/>
                    </a:lnTo>
                    <a:lnTo>
                      <a:pt x="1326" y="240"/>
                    </a:lnTo>
                    <a:lnTo>
                      <a:pt x="1324" y="240"/>
                    </a:lnTo>
                    <a:lnTo>
                      <a:pt x="1321" y="240"/>
                    </a:lnTo>
                    <a:lnTo>
                      <a:pt x="1313" y="240"/>
                    </a:lnTo>
                    <a:lnTo>
                      <a:pt x="1306" y="240"/>
                    </a:lnTo>
                    <a:lnTo>
                      <a:pt x="1301" y="240"/>
                    </a:lnTo>
                    <a:lnTo>
                      <a:pt x="1298" y="237"/>
                    </a:lnTo>
                    <a:lnTo>
                      <a:pt x="1296" y="232"/>
                    </a:lnTo>
                    <a:lnTo>
                      <a:pt x="1293" y="227"/>
                    </a:lnTo>
                    <a:lnTo>
                      <a:pt x="1288" y="224"/>
                    </a:lnTo>
                    <a:lnTo>
                      <a:pt x="1286" y="217"/>
                    </a:lnTo>
                    <a:lnTo>
                      <a:pt x="1283" y="214"/>
                    </a:lnTo>
                    <a:lnTo>
                      <a:pt x="1283" y="212"/>
                    </a:lnTo>
                    <a:lnTo>
                      <a:pt x="1281" y="212"/>
                    </a:lnTo>
                    <a:lnTo>
                      <a:pt x="1238" y="219"/>
                    </a:lnTo>
                    <a:close/>
                    <a:moveTo>
                      <a:pt x="1271" y="217"/>
                    </a:moveTo>
                    <a:lnTo>
                      <a:pt x="1268" y="217"/>
                    </a:lnTo>
                    <a:lnTo>
                      <a:pt x="1271" y="217"/>
                    </a:lnTo>
                    <a:close/>
                    <a:moveTo>
                      <a:pt x="1404" y="1810"/>
                    </a:moveTo>
                    <a:lnTo>
                      <a:pt x="1404" y="1810"/>
                    </a:lnTo>
                    <a:lnTo>
                      <a:pt x="1404" y="1803"/>
                    </a:lnTo>
                    <a:lnTo>
                      <a:pt x="1402" y="1798"/>
                    </a:lnTo>
                    <a:lnTo>
                      <a:pt x="1399" y="1795"/>
                    </a:lnTo>
                    <a:lnTo>
                      <a:pt x="1404" y="1737"/>
                    </a:lnTo>
                    <a:lnTo>
                      <a:pt x="1377" y="1732"/>
                    </a:lnTo>
                    <a:lnTo>
                      <a:pt x="1346" y="1727"/>
                    </a:lnTo>
                    <a:lnTo>
                      <a:pt x="1339" y="1725"/>
                    </a:lnTo>
                    <a:lnTo>
                      <a:pt x="1331" y="1722"/>
                    </a:lnTo>
                    <a:lnTo>
                      <a:pt x="1329" y="1722"/>
                    </a:lnTo>
                    <a:lnTo>
                      <a:pt x="1316" y="1720"/>
                    </a:lnTo>
                    <a:lnTo>
                      <a:pt x="1308" y="1717"/>
                    </a:lnTo>
                    <a:lnTo>
                      <a:pt x="1308" y="1694"/>
                    </a:lnTo>
                    <a:lnTo>
                      <a:pt x="1303" y="1689"/>
                    </a:lnTo>
                    <a:lnTo>
                      <a:pt x="1321" y="1679"/>
                    </a:lnTo>
                    <a:lnTo>
                      <a:pt x="1336" y="1669"/>
                    </a:lnTo>
                    <a:lnTo>
                      <a:pt x="1346" y="1629"/>
                    </a:lnTo>
                    <a:lnTo>
                      <a:pt x="1283" y="1639"/>
                    </a:lnTo>
                    <a:lnTo>
                      <a:pt x="1258" y="1674"/>
                    </a:lnTo>
                    <a:lnTo>
                      <a:pt x="1215" y="1679"/>
                    </a:lnTo>
                    <a:lnTo>
                      <a:pt x="1172" y="1629"/>
                    </a:lnTo>
                    <a:lnTo>
                      <a:pt x="1167" y="1561"/>
                    </a:lnTo>
                    <a:lnTo>
                      <a:pt x="1180" y="1546"/>
                    </a:lnTo>
                    <a:lnTo>
                      <a:pt x="1177" y="1546"/>
                    </a:lnTo>
                    <a:lnTo>
                      <a:pt x="1177" y="1510"/>
                    </a:lnTo>
                    <a:lnTo>
                      <a:pt x="1200" y="1490"/>
                    </a:lnTo>
                    <a:lnTo>
                      <a:pt x="1215" y="1472"/>
                    </a:lnTo>
                    <a:lnTo>
                      <a:pt x="1268" y="1477"/>
                    </a:lnTo>
                    <a:lnTo>
                      <a:pt x="1298" y="1477"/>
                    </a:lnTo>
                    <a:lnTo>
                      <a:pt x="1341" y="1467"/>
                    </a:lnTo>
                    <a:lnTo>
                      <a:pt x="1366" y="1467"/>
                    </a:lnTo>
                    <a:lnTo>
                      <a:pt x="1392" y="1462"/>
                    </a:lnTo>
                    <a:lnTo>
                      <a:pt x="1399" y="1490"/>
                    </a:lnTo>
                    <a:lnTo>
                      <a:pt x="1409" y="1525"/>
                    </a:lnTo>
                    <a:lnTo>
                      <a:pt x="1442" y="1556"/>
                    </a:lnTo>
                    <a:lnTo>
                      <a:pt x="1457" y="1561"/>
                    </a:lnTo>
                    <a:lnTo>
                      <a:pt x="1452" y="1510"/>
                    </a:lnTo>
                    <a:lnTo>
                      <a:pt x="1429" y="1452"/>
                    </a:lnTo>
                    <a:lnTo>
                      <a:pt x="1457" y="1422"/>
                    </a:lnTo>
                    <a:lnTo>
                      <a:pt x="1482" y="1412"/>
                    </a:lnTo>
                    <a:lnTo>
                      <a:pt x="1530" y="1367"/>
                    </a:lnTo>
                    <a:lnTo>
                      <a:pt x="1525" y="1334"/>
                    </a:lnTo>
                    <a:lnTo>
                      <a:pt x="1520" y="1304"/>
                    </a:lnTo>
                    <a:lnTo>
                      <a:pt x="1535" y="1314"/>
                    </a:lnTo>
                    <a:lnTo>
                      <a:pt x="1540" y="1309"/>
                    </a:lnTo>
                    <a:lnTo>
                      <a:pt x="1535" y="1288"/>
                    </a:lnTo>
                    <a:lnTo>
                      <a:pt x="1545" y="1288"/>
                    </a:lnTo>
                    <a:lnTo>
                      <a:pt x="1561" y="1283"/>
                    </a:lnTo>
                    <a:lnTo>
                      <a:pt x="1571" y="1258"/>
                    </a:lnTo>
                    <a:lnTo>
                      <a:pt x="1593" y="1253"/>
                    </a:lnTo>
                    <a:lnTo>
                      <a:pt x="1624" y="1235"/>
                    </a:lnTo>
                    <a:lnTo>
                      <a:pt x="1624" y="1195"/>
                    </a:lnTo>
                    <a:lnTo>
                      <a:pt x="1677" y="1170"/>
                    </a:lnTo>
                    <a:lnTo>
                      <a:pt x="1666" y="1117"/>
                    </a:lnTo>
                    <a:lnTo>
                      <a:pt x="1677" y="1170"/>
                    </a:lnTo>
                    <a:lnTo>
                      <a:pt x="1699" y="1155"/>
                    </a:lnTo>
                    <a:lnTo>
                      <a:pt x="1714" y="1160"/>
                    </a:lnTo>
                    <a:lnTo>
                      <a:pt x="1704" y="1175"/>
                    </a:lnTo>
                    <a:lnTo>
                      <a:pt x="1714" y="1195"/>
                    </a:lnTo>
                    <a:lnTo>
                      <a:pt x="1760" y="1160"/>
                    </a:lnTo>
                    <a:lnTo>
                      <a:pt x="1777" y="1137"/>
                    </a:lnTo>
                    <a:lnTo>
                      <a:pt x="1729" y="1132"/>
                    </a:lnTo>
                    <a:lnTo>
                      <a:pt x="1709" y="1102"/>
                    </a:lnTo>
                    <a:lnTo>
                      <a:pt x="1724" y="1087"/>
                    </a:lnTo>
                    <a:lnTo>
                      <a:pt x="1729" y="1067"/>
                    </a:lnTo>
                    <a:lnTo>
                      <a:pt x="1656" y="1082"/>
                    </a:lnTo>
                    <a:lnTo>
                      <a:pt x="1619" y="1112"/>
                    </a:lnTo>
                    <a:lnTo>
                      <a:pt x="1636" y="1077"/>
                    </a:lnTo>
                    <a:lnTo>
                      <a:pt x="1671" y="1056"/>
                    </a:lnTo>
                    <a:lnTo>
                      <a:pt x="1692" y="1034"/>
                    </a:lnTo>
                    <a:lnTo>
                      <a:pt x="1755" y="1039"/>
                    </a:lnTo>
                    <a:lnTo>
                      <a:pt x="1803" y="1034"/>
                    </a:lnTo>
                    <a:lnTo>
                      <a:pt x="1840" y="1009"/>
                    </a:lnTo>
                    <a:lnTo>
                      <a:pt x="1866" y="988"/>
                    </a:lnTo>
                    <a:lnTo>
                      <a:pt x="1845" y="938"/>
                    </a:lnTo>
                    <a:lnTo>
                      <a:pt x="1840" y="910"/>
                    </a:lnTo>
                    <a:lnTo>
                      <a:pt x="1772" y="875"/>
                    </a:lnTo>
                    <a:lnTo>
                      <a:pt x="1772" y="855"/>
                    </a:lnTo>
                    <a:lnTo>
                      <a:pt x="1714" y="746"/>
                    </a:lnTo>
                    <a:lnTo>
                      <a:pt x="1699" y="792"/>
                    </a:lnTo>
                    <a:lnTo>
                      <a:pt x="1661" y="802"/>
                    </a:lnTo>
                    <a:lnTo>
                      <a:pt x="1651" y="792"/>
                    </a:lnTo>
                    <a:lnTo>
                      <a:pt x="1636" y="792"/>
                    </a:lnTo>
                    <a:lnTo>
                      <a:pt x="1636" y="719"/>
                    </a:lnTo>
                    <a:lnTo>
                      <a:pt x="1603" y="714"/>
                    </a:lnTo>
                    <a:lnTo>
                      <a:pt x="1578" y="678"/>
                    </a:lnTo>
                    <a:lnTo>
                      <a:pt x="1550" y="683"/>
                    </a:lnTo>
                    <a:lnTo>
                      <a:pt x="1520" y="673"/>
                    </a:lnTo>
                    <a:lnTo>
                      <a:pt x="1500" y="678"/>
                    </a:lnTo>
                    <a:lnTo>
                      <a:pt x="1500" y="703"/>
                    </a:lnTo>
                    <a:lnTo>
                      <a:pt x="1500" y="731"/>
                    </a:lnTo>
                    <a:lnTo>
                      <a:pt x="1495" y="787"/>
                    </a:lnTo>
                    <a:lnTo>
                      <a:pt x="1487" y="807"/>
                    </a:lnTo>
                    <a:lnTo>
                      <a:pt x="1520" y="870"/>
                    </a:lnTo>
                    <a:lnTo>
                      <a:pt x="1467" y="915"/>
                    </a:lnTo>
                    <a:lnTo>
                      <a:pt x="1477" y="993"/>
                    </a:lnTo>
                    <a:lnTo>
                      <a:pt x="1457" y="1009"/>
                    </a:lnTo>
                    <a:lnTo>
                      <a:pt x="1437" y="998"/>
                    </a:lnTo>
                    <a:lnTo>
                      <a:pt x="1424" y="905"/>
                    </a:lnTo>
                    <a:lnTo>
                      <a:pt x="1371" y="900"/>
                    </a:lnTo>
                    <a:lnTo>
                      <a:pt x="1273" y="845"/>
                    </a:lnTo>
                    <a:lnTo>
                      <a:pt x="1253" y="845"/>
                    </a:lnTo>
                    <a:lnTo>
                      <a:pt x="1235" y="797"/>
                    </a:lnTo>
                    <a:lnTo>
                      <a:pt x="1220" y="782"/>
                    </a:lnTo>
                    <a:lnTo>
                      <a:pt x="1263" y="658"/>
                    </a:lnTo>
                    <a:lnTo>
                      <a:pt x="1288" y="630"/>
                    </a:lnTo>
                    <a:lnTo>
                      <a:pt x="1316" y="615"/>
                    </a:lnTo>
                    <a:lnTo>
                      <a:pt x="1331" y="615"/>
                    </a:lnTo>
                    <a:lnTo>
                      <a:pt x="1346" y="565"/>
                    </a:lnTo>
                    <a:lnTo>
                      <a:pt x="1356" y="524"/>
                    </a:lnTo>
                    <a:lnTo>
                      <a:pt x="1409" y="512"/>
                    </a:lnTo>
                    <a:lnTo>
                      <a:pt x="1437" y="492"/>
                    </a:lnTo>
                    <a:lnTo>
                      <a:pt x="1419" y="446"/>
                    </a:lnTo>
                    <a:lnTo>
                      <a:pt x="1432" y="416"/>
                    </a:lnTo>
                    <a:lnTo>
                      <a:pt x="1412" y="393"/>
                    </a:lnTo>
                    <a:lnTo>
                      <a:pt x="1414" y="393"/>
                    </a:lnTo>
                    <a:lnTo>
                      <a:pt x="1417" y="391"/>
                    </a:lnTo>
                    <a:lnTo>
                      <a:pt x="1419" y="388"/>
                    </a:lnTo>
                    <a:lnTo>
                      <a:pt x="1422" y="388"/>
                    </a:lnTo>
                    <a:lnTo>
                      <a:pt x="1424" y="388"/>
                    </a:lnTo>
                    <a:lnTo>
                      <a:pt x="1432" y="388"/>
                    </a:lnTo>
                    <a:lnTo>
                      <a:pt x="1440" y="388"/>
                    </a:lnTo>
                    <a:lnTo>
                      <a:pt x="1442" y="386"/>
                    </a:lnTo>
                    <a:lnTo>
                      <a:pt x="1442" y="383"/>
                    </a:lnTo>
                    <a:lnTo>
                      <a:pt x="1437" y="376"/>
                    </a:lnTo>
                    <a:lnTo>
                      <a:pt x="1437" y="373"/>
                    </a:lnTo>
                    <a:lnTo>
                      <a:pt x="1440" y="373"/>
                    </a:lnTo>
                    <a:lnTo>
                      <a:pt x="1445" y="376"/>
                    </a:lnTo>
                    <a:lnTo>
                      <a:pt x="1452" y="378"/>
                    </a:lnTo>
                    <a:lnTo>
                      <a:pt x="1455" y="381"/>
                    </a:lnTo>
                    <a:lnTo>
                      <a:pt x="1457" y="383"/>
                    </a:lnTo>
                    <a:lnTo>
                      <a:pt x="1462" y="386"/>
                    </a:lnTo>
                    <a:lnTo>
                      <a:pt x="1467" y="388"/>
                    </a:lnTo>
                    <a:lnTo>
                      <a:pt x="1472" y="393"/>
                    </a:lnTo>
                    <a:lnTo>
                      <a:pt x="1477" y="396"/>
                    </a:lnTo>
                    <a:lnTo>
                      <a:pt x="1485" y="398"/>
                    </a:lnTo>
                    <a:lnTo>
                      <a:pt x="1490" y="401"/>
                    </a:lnTo>
                    <a:lnTo>
                      <a:pt x="1495" y="403"/>
                    </a:lnTo>
                    <a:lnTo>
                      <a:pt x="1500" y="406"/>
                    </a:lnTo>
                    <a:lnTo>
                      <a:pt x="1505" y="406"/>
                    </a:lnTo>
                    <a:lnTo>
                      <a:pt x="1510" y="411"/>
                    </a:lnTo>
                    <a:lnTo>
                      <a:pt x="1515" y="413"/>
                    </a:lnTo>
                    <a:lnTo>
                      <a:pt x="1523" y="419"/>
                    </a:lnTo>
                    <a:lnTo>
                      <a:pt x="1528" y="424"/>
                    </a:lnTo>
                    <a:lnTo>
                      <a:pt x="1535" y="431"/>
                    </a:lnTo>
                    <a:lnTo>
                      <a:pt x="1543" y="441"/>
                    </a:lnTo>
                    <a:lnTo>
                      <a:pt x="1545" y="449"/>
                    </a:lnTo>
                    <a:lnTo>
                      <a:pt x="1538" y="456"/>
                    </a:lnTo>
                    <a:lnTo>
                      <a:pt x="1530" y="466"/>
                    </a:lnTo>
                    <a:lnTo>
                      <a:pt x="1528" y="477"/>
                    </a:lnTo>
                    <a:lnTo>
                      <a:pt x="1530" y="479"/>
                    </a:lnTo>
                    <a:lnTo>
                      <a:pt x="1538" y="482"/>
                    </a:lnTo>
                    <a:lnTo>
                      <a:pt x="1543" y="487"/>
                    </a:lnTo>
                    <a:lnTo>
                      <a:pt x="1545" y="489"/>
                    </a:lnTo>
                    <a:lnTo>
                      <a:pt x="1543" y="494"/>
                    </a:lnTo>
                    <a:lnTo>
                      <a:pt x="1535" y="499"/>
                    </a:lnTo>
                    <a:lnTo>
                      <a:pt x="1528" y="504"/>
                    </a:lnTo>
                    <a:lnTo>
                      <a:pt x="1525" y="509"/>
                    </a:lnTo>
                    <a:lnTo>
                      <a:pt x="1520" y="509"/>
                    </a:lnTo>
                    <a:lnTo>
                      <a:pt x="1518" y="509"/>
                    </a:lnTo>
                    <a:lnTo>
                      <a:pt x="1515" y="509"/>
                    </a:lnTo>
                    <a:lnTo>
                      <a:pt x="1513" y="509"/>
                    </a:lnTo>
                    <a:lnTo>
                      <a:pt x="1508" y="512"/>
                    </a:lnTo>
                    <a:lnTo>
                      <a:pt x="1500" y="514"/>
                    </a:lnTo>
                    <a:lnTo>
                      <a:pt x="1495" y="519"/>
                    </a:lnTo>
                    <a:lnTo>
                      <a:pt x="1492" y="522"/>
                    </a:lnTo>
                    <a:lnTo>
                      <a:pt x="1492" y="524"/>
                    </a:lnTo>
                    <a:lnTo>
                      <a:pt x="1495" y="527"/>
                    </a:lnTo>
                    <a:lnTo>
                      <a:pt x="1498" y="529"/>
                    </a:lnTo>
                    <a:lnTo>
                      <a:pt x="1500" y="532"/>
                    </a:lnTo>
                    <a:lnTo>
                      <a:pt x="1503" y="535"/>
                    </a:lnTo>
                    <a:lnTo>
                      <a:pt x="1508" y="537"/>
                    </a:lnTo>
                    <a:lnTo>
                      <a:pt x="1513" y="540"/>
                    </a:lnTo>
                    <a:lnTo>
                      <a:pt x="1518" y="540"/>
                    </a:lnTo>
                    <a:lnTo>
                      <a:pt x="1523" y="537"/>
                    </a:lnTo>
                    <a:lnTo>
                      <a:pt x="1528" y="532"/>
                    </a:lnTo>
                    <a:lnTo>
                      <a:pt x="1530" y="529"/>
                    </a:lnTo>
                    <a:lnTo>
                      <a:pt x="1535" y="527"/>
                    </a:lnTo>
                    <a:lnTo>
                      <a:pt x="1540" y="527"/>
                    </a:lnTo>
                    <a:lnTo>
                      <a:pt x="1548" y="524"/>
                    </a:lnTo>
                    <a:lnTo>
                      <a:pt x="1556" y="519"/>
                    </a:lnTo>
                    <a:lnTo>
                      <a:pt x="1561" y="519"/>
                    </a:lnTo>
                    <a:lnTo>
                      <a:pt x="1563" y="519"/>
                    </a:lnTo>
                    <a:lnTo>
                      <a:pt x="1566" y="522"/>
                    </a:lnTo>
                    <a:lnTo>
                      <a:pt x="1568" y="524"/>
                    </a:lnTo>
                    <a:lnTo>
                      <a:pt x="1571" y="524"/>
                    </a:lnTo>
                    <a:lnTo>
                      <a:pt x="1573" y="527"/>
                    </a:lnTo>
                    <a:lnTo>
                      <a:pt x="1576" y="529"/>
                    </a:lnTo>
                    <a:lnTo>
                      <a:pt x="1578" y="529"/>
                    </a:lnTo>
                    <a:lnTo>
                      <a:pt x="1583" y="532"/>
                    </a:lnTo>
                    <a:lnTo>
                      <a:pt x="1588" y="532"/>
                    </a:lnTo>
                    <a:lnTo>
                      <a:pt x="1593" y="535"/>
                    </a:lnTo>
                    <a:lnTo>
                      <a:pt x="1603" y="535"/>
                    </a:lnTo>
                    <a:lnTo>
                      <a:pt x="1606" y="540"/>
                    </a:lnTo>
                    <a:lnTo>
                      <a:pt x="1606" y="542"/>
                    </a:lnTo>
                    <a:lnTo>
                      <a:pt x="1608" y="547"/>
                    </a:lnTo>
                    <a:lnTo>
                      <a:pt x="1611" y="547"/>
                    </a:lnTo>
                    <a:lnTo>
                      <a:pt x="1616" y="550"/>
                    </a:lnTo>
                    <a:lnTo>
                      <a:pt x="1619" y="550"/>
                    </a:lnTo>
                    <a:lnTo>
                      <a:pt x="1621" y="550"/>
                    </a:lnTo>
                    <a:lnTo>
                      <a:pt x="1624" y="547"/>
                    </a:lnTo>
                    <a:lnTo>
                      <a:pt x="1629" y="547"/>
                    </a:lnTo>
                    <a:lnTo>
                      <a:pt x="1631" y="547"/>
                    </a:lnTo>
                    <a:lnTo>
                      <a:pt x="1634" y="547"/>
                    </a:lnTo>
                    <a:lnTo>
                      <a:pt x="1639" y="547"/>
                    </a:lnTo>
                    <a:lnTo>
                      <a:pt x="1641" y="547"/>
                    </a:lnTo>
                    <a:lnTo>
                      <a:pt x="1644" y="550"/>
                    </a:lnTo>
                    <a:lnTo>
                      <a:pt x="1649" y="550"/>
                    </a:lnTo>
                    <a:lnTo>
                      <a:pt x="1651" y="550"/>
                    </a:lnTo>
                    <a:lnTo>
                      <a:pt x="1654" y="547"/>
                    </a:lnTo>
                    <a:lnTo>
                      <a:pt x="1659" y="547"/>
                    </a:lnTo>
                    <a:lnTo>
                      <a:pt x="1664" y="547"/>
                    </a:lnTo>
                    <a:lnTo>
                      <a:pt x="1669" y="545"/>
                    </a:lnTo>
                    <a:lnTo>
                      <a:pt x="1671" y="545"/>
                    </a:lnTo>
                    <a:lnTo>
                      <a:pt x="1674" y="545"/>
                    </a:lnTo>
                    <a:lnTo>
                      <a:pt x="1679" y="545"/>
                    </a:lnTo>
                    <a:lnTo>
                      <a:pt x="1682" y="545"/>
                    </a:lnTo>
                    <a:lnTo>
                      <a:pt x="1684" y="545"/>
                    </a:lnTo>
                    <a:lnTo>
                      <a:pt x="1687" y="545"/>
                    </a:lnTo>
                    <a:lnTo>
                      <a:pt x="1692" y="545"/>
                    </a:lnTo>
                    <a:lnTo>
                      <a:pt x="1697" y="545"/>
                    </a:lnTo>
                    <a:lnTo>
                      <a:pt x="1699" y="542"/>
                    </a:lnTo>
                    <a:lnTo>
                      <a:pt x="1697" y="540"/>
                    </a:lnTo>
                    <a:lnTo>
                      <a:pt x="1697" y="537"/>
                    </a:lnTo>
                    <a:lnTo>
                      <a:pt x="1692" y="535"/>
                    </a:lnTo>
                    <a:lnTo>
                      <a:pt x="1687" y="532"/>
                    </a:lnTo>
                    <a:lnTo>
                      <a:pt x="1679" y="529"/>
                    </a:lnTo>
                    <a:lnTo>
                      <a:pt x="1677" y="529"/>
                    </a:lnTo>
                    <a:lnTo>
                      <a:pt x="1674" y="527"/>
                    </a:lnTo>
                    <a:lnTo>
                      <a:pt x="1671" y="524"/>
                    </a:lnTo>
                    <a:lnTo>
                      <a:pt x="1669" y="524"/>
                    </a:lnTo>
                    <a:lnTo>
                      <a:pt x="1666" y="524"/>
                    </a:lnTo>
                    <a:lnTo>
                      <a:pt x="1664" y="524"/>
                    </a:lnTo>
                    <a:lnTo>
                      <a:pt x="1661" y="524"/>
                    </a:lnTo>
                    <a:lnTo>
                      <a:pt x="1656" y="522"/>
                    </a:lnTo>
                    <a:lnTo>
                      <a:pt x="1651" y="519"/>
                    </a:lnTo>
                    <a:lnTo>
                      <a:pt x="1641" y="517"/>
                    </a:lnTo>
                    <a:lnTo>
                      <a:pt x="1636" y="514"/>
                    </a:lnTo>
                    <a:lnTo>
                      <a:pt x="1634" y="512"/>
                    </a:lnTo>
                    <a:lnTo>
                      <a:pt x="1634" y="509"/>
                    </a:lnTo>
                    <a:lnTo>
                      <a:pt x="1636" y="509"/>
                    </a:lnTo>
                    <a:lnTo>
                      <a:pt x="1639" y="509"/>
                    </a:lnTo>
                    <a:lnTo>
                      <a:pt x="1644" y="509"/>
                    </a:lnTo>
                    <a:lnTo>
                      <a:pt x="1649" y="512"/>
                    </a:lnTo>
                    <a:lnTo>
                      <a:pt x="1651" y="512"/>
                    </a:lnTo>
                    <a:lnTo>
                      <a:pt x="1656" y="514"/>
                    </a:lnTo>
                    <a:lnTo>
                      <a:pt x="1659" y="514"/>
                    </a:lnTo>
                    <a:lnTo>
                      <a:pt x="1664" y="514"/>
                    </a:lnTo>
                    <a:lnTo>
                      <a:pt x="1666" y="519"/>
                    </a:lnTo>
                    <a:lnTo>
                      <a:pt x="1671" y="519"/>
                    </a:lnTo>
                    <a:lnTo>
                      <a:pt x="1677" y="517"/>
                    </a:lnTo>
                    <a:lnTo>
                      <a:pt x="1687" y="514"/>
                    </a:lnTo>
                    <a:lnTo>
                      <a:pt x="1694" y="514"/>
                    </a:lnTo>
                    <a:lnTo>
                      <a:pt x="1697" y="519"/>
                    </a:lnTo>
                    <a:lnTo>
                      <a:pt x="1699" y="519"/>
                    </a:lnTo>
                    <a:lnTo>
                      <a:pt x="1704" y="522"/>
                    </a:lnTo>
                    <a:lnTo>
                      <a:pt x="1707" y="524"/>
                    </a:lnTo>
                    <a:lnTo>
                      <a:pt x="1707" y="522"/>
                    </a:lnTo>
                    <a:lnTo>
                      <a:pt x="1704" y="519"/>
                    </a:lnTo>
                    <a:lnTo>
                      <a:pt x="1702" y="514"/>
                    </a:lnTo>
                    <a:lnTo>
                      <a:pt x="1699" y="514"/>
                    </a:lnTo>
                    <a:lnTo>
                      <a:pt x="1699" y="509"/>
                    </a:lnTo>
                    <a:lnTo>
                      <a:pt x="1697" y="507"/>
                    </a:lnTo>
                    <a:lnTo>
                      <a:pt x="1694" y="502"/>
                    </a:lnTo>
                    <a:lnTo>
                      <a:pt x="1692" y="494"/>
                    </a:lnTo>
                    <a:lnTo>
                      <a:pt x="1692" y="492"/>
                    </a:lnTo>
                    <a:lnTo>
                      <a:pt x="1692" y="489"/>
                    </a:lnTo>
                    <a:lnTo>
                      <a:pt x="1692" y="487"/>
                    </a:lnTo>
                    <a:lnTo>
                      <a:pt x="1689" y="482"/>
                    </a:lnTo>
                    <a:lnTo>
                      <a:pt x="1682" y="479"/>
                    </a:lnTo>
                    <a:lnTo>
                      <a:pt x="1677" y="479"/>
                    </a:lnTo>
                    <a:lnTo>
                      <a:pt x="1671" y="477"/>
                    </a:lnTo>
                    <a:lnTo>
                      <a:pt x="1669" y="471"/>
                    </a:lnTo>
                    <a:lnTo>
                      <a:pt x="1664" y="469"/>
                    </a:lnTo>
                    <a:lnTo>
                      <a:pt x="1659" y="469"/>
                    </a:lnTo>
                    <a:lnTo>
                      <a:pt x="1651" y="466"/>
                    </a:lnTo>
                    <a:lnTo>
                      <a:pt x="1646" y="466"/>
                    </a:lnTo>
                    <a:lnTo>
                      <a:pt x="1644" y="466"/>
                    </a:lnTo>
                    <a:lnTo>
                      <a:pt x="1639" y="464"/>
                    </a:lnTo>
                    <a:lnTo>
                      <a:pt x="1634" y="461"/>
                    </a:lnTo>
                    <a:lnTo>
                      <a:pt x="1631" y="459"/>
                    </a:lnTo>
                    <a:lnTo>
                      <a:pt x="1626" y="459"/>
                    </a:lnTo>
                    <a:lnTo>
                      <a:pt x="1624" y="454"/>
                    </a:lnTo>
                    <a:lnTo>
                      <a:pt x="1621" y="451"/>
                    </a:lnTo>
                    <a:lnTo>
                      <a:pt x="1616" y="446"/>
                    </a:lnTo>
                    <a:lnTo>
                      <a:pt x="1614" y="441"/>
                    </a:lnTo>
                    <a:lnTo>
                      <a:pt x="1611" y="439"/>
                    </a:lnTo>
                    <a:lnTo>
                      <a:pt x="1611" y="434"/>
                    </a:lnTo>
                    <a:lnTo>
                      <a:pt x="1614" y="431"/>
                    </a:lnTo>
                    <a:lnTo>
                      <a:pt x="1619" y="431"/>
                    </a:lnTo>
                    <a:lnTo>
                      <a:pt x="1624" y="431"/>
                    </a:lnTo>
                    <a:lnTo>
                      <a:pt x="1631" y="434"/>
                    </a:lnTo>
                    <a:lnTo>
                      <a:pt x="1636" y="436"/>
                    </a:lnTo>
                    <a:lnTo>
                      <a:pt x="1639" y="436"/>
                    </a:lnTo>
                    <a:lnTo>
                      <a:pt x="1644" y="439"/>
                    </a:lnTo>
                    <a:lnTo>
                      <a:pt x="1649" y="441"/>
                    </a:lnTo>
                    <a:lnTo>
                      <a:pt x="1654" y="444"/>
                    </a:lnTo>
                    <a:lnTo>
                      <a:pt x="1659" y="446"/>
                    </a:lnTo>
                    <a:lnTo>
                      <a:pt x="1664" y="449"/>
                    </a:lnTo>
                    <a:lnTo>
                      <a:pt x="1669" y="451"/>
                    </a:lnTo>
                    <a:lnTo>
                      <a:pt x="1671" y="451"/>
                    </a:lnTo>
                    <a:lnTo>
                      <a:pt x="1677" y="449"/>
                    </a:lnTo>
                    <a:lnTo>
                      <a:pt x="1679" y="444"/>
                    </a:lnTo>
                    <a:lnTo>
                      <a:pt x="1679" y="441"/>
                    </a:lnTo>
                    <a:lnTo>
                      <a:pt x="1677" y="436"/>
                    </a:lnTo>
                    <a:lnTo>
                      <a:pt x="1671" y="434"/>
                    </a:lnTo>
                    <a:lnTo>
                      <a:pt x="1666" y="431"/>
                    </a:lnTo>
                    <a:lnTo>
                      <a:pt x="1666" y="429"/>
                    </a:lnTo>
                    <a:lnTo>
                      <a:pt x="1666" y="426"/>
                    </a:lnTo>
                    <a:lnTo>
                      <a:pt x="1669" y="424"/>
                    </a:lnTo>
                    <a:lnTo>
                      <a:pt x="1671" y="424"/>
                    </a:lnTo>
                    <a:lnTo>
                      <a:pt x="1674" y="421"/>
                    </a:lnTo>
                    <a:lnTo>
                      <a:pt x="1677" y="419"/>
                    </a:lnTo>
                    <a:lnTo>
                      <a:pt x="1677" y="416"/>
                    </a:lnTo>
                    <a:lnTo>
                      <a:pt x="1674" y="413"/>
                    </a:lnTo>
                    <a:lnTo>
                      <a:pt x="1671" y="408"/>
                    </a:lnTo>
                    <a:lnTo>
                      <a:pt x="1669" y="406"/>
                    </a:lnTo>
                    <a:lnTo>
                      <a:pt x="1664" y="406"/>
                    </a:lnTo>
                    <a:lnTo>
                      <a:pt x="1664" y="403"/>
                    </a:lnTo>
                    <a:lnTo>
                      <a:pt x="1669" y="401"/>
                    </a:lnTo>
                    <a:lnTo>
                      <a:pt x="1674" y="398"/>
                    </a:lnTo>
                    <a:lnTo>
                      <a:pt x="1677" y="393"/>
                    </a:lnTo>
                    <a:lnTo>
                      <a:pt x="1674" y="391"/>
                    </a:lnTo>
                    <a:lnTo>
                      <a:pt x="1669" y="388"/>
                    </a:lnTo>
                    <a:lnTo>
                      <a:pt x="1661" y="386"/>
                    </a:lnTo>
                    <a:lnTo>
                      <a:pt x="1654" y="386"/>
                    </a:lnTo>
                    <a:lnTo>
                      <a:pt x="1649" y="386"/>
                    </a:lnTo>
                    <a:lnTo>
                      <a:pt x="1644" y="386"/>
                    </a:lnTo>
                    <a:lnTo>
                      <a:pt x="1639" y="388"/>
                    </a:lnTo>
                    <a:lnTo>
                      <a:pt x="1636" y="388"/>
                    </a:lnTo>
                    <a:lnTo>
                      <a:pt x="1634" y="388"/>
                    </a:lnTo>
                    <a:lnTo>
                      <a:pt x="1631" y="386"/>
                    </a:lnTo>
                    <a:lnTo>
                      <a:pt x="1634" y="383"/>
                    </a:lnTo>
                    <a:lnTo>
                      <a:pt x="1631" y="383"/>
                    </a:lnTo>
                    <a:lnTo>
                      <a:pt x="1629" y="381"/>
                    </a:lnTo>
                    <a:lnTo>
                      <a:pt x="1626" y="381"/>
                    </a:lnTo>
                    <a:lnTo>
                      <a:pt x="1621" y="381"/>
                    </a:lnTo>
                    <a:lnTo>
                      <a:pt x="1616" y="381"/>
                    </a:lnTo>
                    <a:lnTo>
                      <a:pt x="1611" y="378"/>
                    </a:lnTo>
                    <a:lnTo>
                      <a:pt x="1606" y="378"/>
                    </a:lnTo>
                    <a:lnTo>
                      <a:pt x="1603" y="378"/>
                    </a:lnTo>
                    <a:lnTo>
                      <a:pt x="1598" y="376"/>
                    </a:lnTo>
                    <a:lnTo>
                      <a:pt x="1598" y="378"/>
                    </a:lnTo>
                    <a:lnTo>
                      <a:pt x="1601" y="381"/>
                    </a:lnTo>
                    <a:lnTo>
                      <a:pt x="1603" y="386"/>
                    </a:lnTo>
                    <a:lnTo>
                      <a:pt x="1601" y="386"/>
                    </a:lnTo>
                    <a:lnTo>
                      <a:pt x="1596" y="386"/>
                    </a:lnTo>
                    <a:lnTo>
                      <a:pt x="1591" y="381"/>
                    </a:lnTo>
                    <a:lnTo>
                      <a:pt x="1583" y="376"/>
                    </a:lnTo>
                    <a:lnTo>
                      <a:pt x="1578" y="373"/>
                    </a:lnTo>
                    <a:lnTo>
                      <a:pt x="1576" y="373"/>
                    </a:lnTo>
                    <a:lnTo>
                      <a:pt x="1568" y="376"/>
                    </a:lnTo>
                    <a:lnTo>
                      <a:pt x="1563" y="373"/>
                    </a:lnTo>
                    <a:lnTo>
                      <a:pt x="1558" y="371"/>
                    </a:lnTo>
                    <a:lnTo>
                      <a:pt x="1558" y="366"/>
                    </a:lnTo>
                    <a:lnTo>
                      <a:pt x="1561" y="363"/>
                    </a:lnTo>
                    <a:lnTo>
                      <a:pt x="1561" y="361"/>
                    </a:lnTo>
                    <a:lnTo>
                      <a:pt x="1561" y="358"/>
                    </a:lnTo>
                    <a:lnTo>
                      <a:pt x="1563" y="356"/>
                    </a:lnTo>
                    <a:lnTo>
                      <a:pt x="1566" y="356"/>
                    </a:lnTo>
                    <a:lnTo>
                      <a:pt x="1568" y="356"/>
                    </a:lnTo>
                    <a:lnTo>
                      <a:pt x="1568" y="353"/>
                    </a:lnTo>
                    <a:lnTo>
                      <a:pt x="1561" y="350"/>
                    </a:lnTo>
                    <a:lnTo>
                      <a:pt x="1556" y="350"/>
                    </a:lnTo>
                    <a:lnTo>
                      <a:pt x="1553" y="345"/>
                    </a:lnTo>
                    <a:lnTo>
                      <a:pt x="1556" y="343"/>
                    </a:lnTo>
                    <a:lnTo>
                      <a:pt x="1561" y="343"/>
                    </a:lnTo>
                    <a:lnTo>
                      <a:pt x="1558" y="343"/>
                    </a:lnTo>
                    <a:lnTo>
                      <a:pt x="1556" y="340"/>
                    </a:lnTo>
                    <a:lnTo>
                      <a:pt x="1553" y="335"/>
                    </a:lnTo>
                    <a:lnTo>
                      <a:pt x="1548" y="333"/>
                    </a:lnTo>
                    <a:lnTo>
                      <a:pt x="1545" y="333"/>
                    </a:lnTo>
                    <a:lnTo>
                      <a:pt x="1540" y="333"/>
                    </a:lnTo>
                    <a:lnTo>
                      <a:pt x="1538" y="333"/>
                    </a:lnTo>
                    <a:lnTo>
                      <a:pt x="1540" y="330"/>
                    </a:lnTo>
                    <a:lnTo>
                      <a:pt x="1540" y="328"/>
                    </a:lnTo>
                    <a:lnTo>
                      <a:pt x="1538" y="325"/>
                    </a:lnTo>
                    <a:lnTo>
                      <a:pt x="1533" y="325"/>
                    </a:lnTo>
                    <a:lnTo>
                      <a:pt x="1528" y="325"/>
                    </a:lnTo>
                    <a:lnTo>
                      <a:pt x="1520" y="325"/>
                    </a:lnTo>
                    <a:lnTo>
                      <a:pt x="1515" y="325"/>
                    </a:lnTo>
                    <a:lnTo>
                      <a:pt x="1510" y="325"/>
                    </a:lnTo>
                    <a:lnTo>
                      <a:pt x="1503" y="323"/>
                    </a:lnTo>
                    <a:lnTo>
                      <a:pt x="1500" y="323"/>
                    </a:lnTo>
                    <a:lnTo>
                      <a:pt x="1500" y="320"/>
                    </a:lnTo>
                    <a:lnTo>
                      <a:pt x="1498" y="318"/>
                    </a:lnTo>
                    <a:lnTo>
                      <a:pt x="1492" y="315"/>
                    </a:lnTo>
                    <a:lnTo>
                      <a:pt x="1485" y="315"/>
                    </a:lnTo>
                    <a:lnTo>
                      <a:pt x="1480" y="318"/>
                    </a:lnTo>
                    <a:lnTo>
                      <a:pt x="1475" y="323"/>
                    </a:lnTo>
                    <a:lnTo>
                      <a:pt x="1472" y="325"/>
                    </a:lnTo>
                    <a:lnTo>
                      <a:pt x="1467" y="325"/>
                    </a:lnTo>
                    <a:lnTo>
                      <a:pt x="1462" y="320"/>
                    </a:lnTo>
                    <a:lnTo>
                      <a:pt x="1460" y="318"/>
                    </a:lnTo>
                    <a:lnTo>
                      <a:pt x="1457" y="313"/>
                    </a:lnTo>
                    <a:lnTo>
                      <a:pt x="1455" y="310"/>
                    </a:lnTo>
                    <a:lnTo>
                      <a:pt x="1450" y="305"/>
                    </a:lnTo>
                    <a:lnTo>
                      <a:pt x="1442" y="300"/>
                    </a:lnTo>
                    <a:lnTo>
                      <a:pt x="1435" y="298"/>
                    </a:lnTo>
                    <a:lnTo>
                      <a:pt x="1429" y="298"/>
                    </a:lnTo>
                    <a:lnTo>
                      <a:pt x="1427" y="300"/>
                    </a:lnTo>
                    <a:lnTo>
                      <a:pt x="1419" y="303"/>
                    </a:lnTo>
                    <a:lnTo>
                      <a:pt x="1414" y="305"/>
                    </a:lnTo>
                    <a:lnTo>
                      <a:pt x="1414" y="308"/>
                    </a:lnTo>
                    <a:lnTo>
                      <a:pt x="1414" y="313"/>
                    </a:lnTo>
                    <a:lnTo>
                      <a:pt x="1409" y="315"/>
                    </a:lnTo>
                    <a:lnTo>
                      <a:pt x="1404" y="320"/>
                    </a:lnTo>
                    <a:lnTo>
                      <a:pt x="1397" y="320"/>
                    </a:lnTo>
                    <a:lnTo>
                      <a:pt x="1394" y="320"/>
                    </a:lnTo>
                    <a:lnTo>
                      <a:pt x="1392" y="315"/>
                    </a:lnTo>
                    <a:lnTo>
                      <a:pt x="1392" y="310"/>
                    </a:lnTo>
                    <a:lnTo>
                      <a:pt x="1389" y="305"/>
                    </a:lnTo>
                    <a:lnTo>
                      <a:pt x="1389" y="303"/>
                    </a:lnTo>
                    <a:lnTo>
                      <a:pt x="1387" y="298"/>
                    </a:lnTo>
                    <a:lnTo>
                      <a:pt x="1384" y="292"/>
                    </a:lnTo>
                    <a:lnTo>
                      <a:pt x="1382" y="290"/>
                    </a:lnTo>
                    <a:lnTo>
                      <a:pt x="1374" y="285"/>
                    </a:lnTo>
                    <a:lnTo>
                      <a:pt x="1366" y="285"/>
                    </a:lnTo>
                    <a:lnTo>
                      <a:pt x="1359" y="287"/>
                    </a:lnTo>
                    <a:lnTo>
                      <a:pt x="1354" y="292"/>
                    </a:lnTo>
                    <a:lnTo>
                      <a:pt x="1351" y="303"/>
                    </a:lnTo>
                    <a:lnTo>
                      <a:pt x="1349" y="313"/>
                    </a:lnTo>
                    <a:lnTo>
                      <a:pt x="1349" y="325"/>
                    </a:lnTo>
                    <a:lnTo>
                      <a:pt x="1354" y="343"/>
                    </a:lnTo>
                    <a:lnTo>
                      <a:pt x="1359" y="356"/>
                    </a:lnTo>
                    <a:lnTo>
                      <a:pt x="1356" y="353"/>
                    </a:lnTo>
                    <a:lnTo>
                      <a:pt x="1354" y="350"/>
                    </a:lnTo>
                    <a:lnTo>
                      <a:pt x="1349" y="345"/>
                    </a:lnTo>
                    <a:lnTo>
                      <a:pt x="1344" y="338"/>
                    </a:lnTo>
                    <a:lnTo>
                      <a:pt x="1341" y="330"/>
                    </a:lnTo>
                    <a:lnTo>
                      <a:pt x="1339" y="323"/>
                    </a:lnTo>
                    <a:lnTo>
                      <a:pt x="1339" y="310"/>
                    </a:lnTo>
                    <a:lnTo>
                      <a:pt x="1344" y="298"/>
                    </a:lnTo>
                    <a:lnTo>
                      <a:pt x="1344" y="290"/>
                    </a:lnTo>
                    <a:lnTo>
                      <a:pt x="1341" y="287"/>
                    </a:lnTo>
                    <a:lnTo>
                      <a:pt x="1336" y="287"/>
                    </a:lnTo>
                    <a:lnTo>
                      <a:pt x="1331" y="287"/>
                    </a:lnTo>
                    <a:lnTo>
                      <a:pt x="1324" y="290"/>
                    </a:lnTo>
                    <a:lnTo>
                      <a:pt x="1316" y="298"/>
                    </a:lnTo>
                    <a:lnTo>
                      <a:pt x="1311" y="310"/>
                    </a:lnTo>
                    <a:lnTo>
                      <a:pt x="1308" y="325"/>
                    </a:lnTo>
                    <a:lnTo>
                      <a:pt x="1308" y="335"/>
                    </a:lnTo>
                    <a:lnTo>
                      <a:pt x="1308" y="340"/>
                    </a:lnTo>
                    <a:lnTo>
                      <a:pt x="1308" y="345"/>
                    </a:lnTo>
                    <a:lnTo>
                      <a:pt x="1308" y="356"/>
                    </a:lnTo>
                    <a:lnTo>
                      <a:pt x="1308" y="361"/>
                    </a:lnTo>
                    <a:lnTo>
                      <a:pt x="1311" y="363"/>
                    </a:lnTo>
                    <a:lnTo>
                      <a:pt x="1316" y="366"/>
                    </a:lnTo>
                    <a:lnTo>
                      <a:pt x="1319" y="366"/>
                    </a:lnTo>
                    <a:lnTo>
                      <a:pt x="1321" y="366"/>
                    </a:lnTo>
                    <a:lnTo>
                      <a:pt x="1329" y="368"/>
                    </a:lnTo>
                    <a:lnTo>
                      <a:pt x="1334" y="371"/>
                    </a:lnTo>
                    <a:lnTo>
                      <a:pt x="1339" y="371"/>
                    </a:lnTo>
                    <a:lnTo>
                      <a:pt x="1341" y="373"/>
                    </a:lnTo>
                    <a:lnTo>
                      <a:pt x="1339" y="376"/>
                    </a:lnTo>
                    <a:lnTo>
                      <a:pt x="1334" y="376"/>
                    </a:lnTo>
                    <a:lnTo>
                      <a:pt x="1331" y="376"/>
                    </a:lnTo>
                    <a:lnTo>
                      <a:pt x="1326" y="376"/>
                    </a:lnTo>
                    <a:lnTo>
                      <a:pt x="1321" y="378"/>
                    </a:lnTo>
                    <a:lnTo>
                      <a:pt x="1316" y="381"/>
                    </a:lnTo>
                    <a:lnTo>
                      <a:pt x="1316" y="383"/>
                    </a:lnTo>
                    <a:lnTo>
                      <a:pt x="1319" y="386"/>
                    </a:lnTo>
                    <a:lnTo>
                      <a:pt x="1321" y="386"/>
                    </a:lnTo>
                    <a:lnTo>
                      <a:pt x="1326" y="388"/>
                    </a:lnTo>
                    <a:lnTo>
                      <a:pt x="1331" y="391"/>
                    </a:lnTo>
                    <a:lnTo>
                      <a:pt x="1334" y="393"/>
                    </a:lnTo>
                    <a:lnTo>
                      <a:pt x="1339" y="396"/>
                    </a:lnTo>
                    <a:lnTo>
                      <a:pt x="1341" y="396"/>
                    </a:lnTo>
                    <a:lnTo>
                      <a:pt x="1346" y="396"/>
                    </a:lnTo>
                    <a:lnTo>
                      <a:pt x="1351" y="393"/>
                    </a:lnTo>
                    <a:lnTo>
                      <a:pt x="1356" y="391"/>
                    </a:lnTo>
                    <a:lnTo>
                      <a:pt x="1359" y="393"/>
                    </a:lnTo>
                    <a:lnTo>
                      <a:pt x="1361" y="396"/>
                    </a:lnTo>
                    <a:lnTo>
                      <a:pt x="1371" y="398"/>
                    </a:lnTo>
                    <a:lnTo>
                      <a:pt x="1374" y="398"/>
                    </a:lnTo>
                    <a:lnTo>
                      <a:pt x="1366" y="436"/>
                    </a:lnTo>
                    <a:lnTo>
                      <a:pt x="1336" y="482"/>
                    </a:lnTo>
                    <a:lnTo>
                      <a:pt x="1326" y="426"/>
                    </a:lnTo>
                    <a:lnTo>
                      <a:pt x="1308" y="403"/>
                    </a:lnTo>
                    <a:lnTo>
                      <a:pt x="1288" y="431"/>
                    </a:lnTo>
                    <a:lnTo>
                      <a:pt x="1278" y="403"/>
                    </a:lnTo>
                    <a:lnTo>
                      <a:pt x="1258" y="368"/>
                    </a:lnTo>
                    <a:lnTo>
                      <a:pt x="1248" y="323"/>
                    </a:lnTo>
                    <a:lnTo>
                      <a:pt x="1215" y="270"/>
                    </a:lnTo>
                    <a:lnTo>
                      <a:pt x="1190" y="343"/>
                    </a:lnTo>
                    <a:lnTo>
                      <a:pt x="1190" y="368"/>
                    </a:lnTo>
                    <a:lnTo>
                      <a:pt x="1225" y="398"/>
                    </a:lnTo>
                    <a:lnTo>
                      <a:pt x="1230" y="431"/>
                    </a:lnTo>
                    <a:lnTo>
                      <a:pt x="1205" y="456"/>
                    </a:lnTo>
                    <a:lnTo>
                      <a:pt x="1190" y="446"/>
                    </a:lnTo>
                    <a:lnTo>
                      <a:pt x="1185" y="446"/>
                    </a:lnTo>
                    <a:lnTo>
                      <a:pt x="1185" y="444"/>
                    </a:lnTo>
                    <a:lnTo>
                      <a:pt x="1187" y="439"/>
                    </a:lnTo>
                    <a:lnTo>
                      <a:pt x="1185" y="434"/>
                    </a:lnTo>
                    <a:lnTo>
                      <a:pt x="1185" y="429"/>
                    </a:lnTo>
                    <a:lnTo>
                      <a:pt x="1182" y="424"/>
                    </a:lnTo>
                    <a:lnTo>
                      <a:pt x="1185" y="424"/>
                    </a:lnTo>
                    <a:lnTo>
                      <a:pt x="1187" y="424"/>
                    </a:lnTo>
                    <a:lnTo>
                      <a:pt x="1190" y="424"/>
                    </a:lnTo>
                    <a:lnTo>
                      <a:pt x="1192" y="424"/>
                    </a:lnTo>
                    <a:lnTo>
                      <a:pt x="1195" y="424"/>
                    </a:lnTo>
                    <a:lnTo>
                      <a:pt x="1198" y="419"/>
                    </a:lnTo>
                    <a:lnTo>
                      <a:pt x="1200" y="413"/>
                    </a:lnTo>
                    <a:lnTo>
                      <a:pt x="1198" y="408"/>
                    </a:lnTo>
                    <a:lnTo>
                      <a:pt x="1192" y="406"/>
                    </a:lnTo>
                    <a:lnTo>
                      <a:pt x="1190" y="403"/>
                    </a:lnTo>
                    <a:lnTo>
                      <a:pt x="1185" y="403"/>
                    </a:lnTo>
                    <a:lnTo>
                      <a:pt x="1180" y="398"/>
                    </a:lnTo>
                    <a:lnTo>
                      <a:pt x="1175" y="396"/>
                    </a:lnTo>
                    <a:lnTo>
                      <a:pt x="1170" y="391"/>
                    </a:lnTo>
                    <a:lnTo>
                      <a:pt x="1167" y="388"/>
                    </a:lnTo>
                    <a:lnTo>
                      <a:pt x="1165" y="383"/>
                    </a:lnTo>
                    <a:lnTo>
                      <a:pt x="1162" y="378"/>
                    </a:lnTo>
                    <a:lnTo>
                      <a:pt x="1162" y="373"/>
                    </a:lnTo>
                    <a:lnTo>
                      <a:pt x="1162" y="371"/>
                    </a:lnTo>
                    <a:lnTo>
                      <a:pt x="1165" y="368"/>
                    </a:lnTo>
                    <a:lnTo>
                      <a:pt x="1165" y="363"/>
                    </a:lnTo>
                    <a:lnTo>
                      <a:pt x="1162" y="356"/>
                    </a:lnTo>
                    <a:lnTo>
                      <a:pt x="1162" y="350"/>
                    </a:lnTo>
                    <a:lnTo>
                      <a:pt x="1160" y="343"/>
                    </a:lnTo>
                    <a:lnTo>
                      <a:pt x="1160" y="338"/>
                    </a:lnTo>
                    <a:lnTo>
                      <a:pt x="1157" y="333"/>
                    </a:lnTo>
                    <a:lnTo>
                      <a:pt x="1157" y="328"/>
                    </a:lnTo>
                    <a:lnTo>
                      <a:pt x="1160" y="325"/>
                    </a:lnTo>
                    <a:lnTo>
                      <a:pt x="1162" y="323"/>
                    </a:lnTo>
                    <a:lnTo>
                      <a:pt x="1165" y="323"/>
                    </a:lnTo>
                    <a:lnTo>
                      <a:pt x="1167" y="318"/>
                    </a:lnTo>
                    <a:lnTo>
                      <a:pt x="1172" y="310"/>
                    </a:lnTo>
                    <a:lnTo>
                      <a:pt x="1172" y="308"/>
                    </a:lnTo>
                    <a:lnTo>
                      <a:pt x="1172" y="305"/>
                    </a:lnTo>
                    <a:lnTo>
                      <a:pt x="1170" y="303"/>
                    </a:lnTo>
                    <a:lnTo>
                      <a:pt x="1165" y="300"/>
                    </a:lnTo>
                    <a:lnTo>
                      <a:pt x="1162" y="300"/>
                    </a:lnTo>
                    <a:lnTo>
                      <a:pt x="1157" y="300"/>
                    </a:lnTo>
                    <a:lnTo>
                      <a:pt x="1152" y="300"/>
                    </a:lnTo>
                    <a:lnTo>
                      <a:pt x="1147" y="300"/>
                    </a:lnTo>
                    <a:lnTo>
                      <a:pt x="1142" y="303"/>
                    </a:lnTo>
                    <a:lnTo>
                      <a:pt x="1145" y="305"/>
                    </a:lnTo>
                    <a:lnTo>
                      <a:pt x="1147" y="308"/>
                    </a:lnTo>
                    <a:lnTo>
                      <a:pt x="1150" y="310"/>
                    </a:lnTo>
                    <a:lnTo>
                      <a:pt x="1152" y="313"/>
                    </a:lnTo>
                    <a:lnTo>
                      <a:pt x="1150" y="313"/>
                    </a:lnTo>
                    <a:lnTo>
                      <a:pt x="1147" y="315"/>
                    </a:lnTo>
                    <a:lnTo>
                      <a:pt x="1145" y="313"/>
                    </a:lnTo>
                    <a:lnTo>
                      <a:pt x="1142" y="310"/>
                    </a:lnTo>
                    <a:lnTo>
                      <a:pt x="1137" y="310"/>
                    </a:lnTo>
                    <a:lnTo>
                      <a:pt x="1134" y="313"/>
                    </a:lnTo>
                    <a:lnTo>
                      <a:pt x="1132" y="315"/>
                    </a:lnTo>
                    <a:lnTo>
                      <a:pt x="1132" y="320"/>
                    </a:lnTo>
                    <a:lnTo>
                      <a:pt x="1132" y="323"/>
                    </a:lnTo>
                    <a:lnTo>
                      <a:pt x="1134" y="328"/>
                    </a:lnTo>
                    <a:lnTo>
                      <a:pt x="1137" y="330"/>
                    </a:lnTo>
                    <a:lnTo>
                      <a:pt x="1134" y="335"/>
                    </a:lnTo>
                    <a:lnTo>
                      <a:pt x="1132" y="340"/>
                    </a:lnTo>
                    <a:lnTo>
                      <a:pt x="1132" y="348"/>
                    </a:lnTo>
                    <a:lnTo>
                      <a:pt x="1129" y="353"/>
                    </a:lnTo>
                    <a:lnTo>
                      <a:pt x="1127" y="350"/>
                    </a:lnTo>
                    <a:lnTo>
                      <a:pt x="1124" y="343"/>
                    </a:lnTo>
                    <a:lnTo>
                      <a:pt x="1124" y="335"/>
                    </a:lnTo>
                    <a:lnTo>
                      <a:pt x="1124" y="328"/>
                    </a:lnTo>
                    <a:lnTo>
                      <a:pt x="1119" y="323"/>
                    </a:lnTo>
                    <a:lnTo>
                      <a:pt x="1117" y="320"/>
                    </a:lnTo>
                    <a:lnTo>
                      <a:pt x="1112" y="315"/>
                    </a:lnTo>
                    <a:lnTo>
                      <a:pt x="1109" y="315"/>
                    </a:lnTo>
                    <a:lnTo>
                      <a:pt x="1109" y="318"/>
                    </a:lnTo>
                    <a:lnTo>
                      <a:pt x="1112" y="323"/>
                    </a:lnTo>
                    <a:lnTo>
                      <a:pt x="1112" y="328"/>
                    </a:lnTo>
                    <a:lnTo>
                      <a:pt x="1109" y="328"/>
                    </a:lnTo>
                    <a:lnTo>
                      <a:pt x="1104" y="328"/>
                    </a:lnTo>
                    <a:lnTo>
                      <a:pt x="1099" y="325"/>
                    </a:lnTo>
                    <a:lnTo>
                      <a:pt x="1094" y="320"/>
                    </a:lnTo>
                    <a:lnTo>
                      <a:pt x="1092" y="315"/>
                    </a:lnTo>
                    <a:lnTo>
                      <a:pt x="1092" y="313"/>
                    </a:lnTo>
                    <a:lnTo>
                      <a:pt x="1087" y="313"/>
                    </a:lnTo>
                    <a:lnTo>
                      <a:pt x="1082" y="315"/>
                    </a:lnTo>
                    <a:lnTo>
                      <a:pt x="1079" y="315"/>
                    </a:lnTo>
                    <a:lnTo>
                      <a:pt x="1077" y="313"/>
                    </a:lnTo>
                    <a:lnTo>
                      <a:pt x="1079" y="310"/>
                    </a:lnTo>
                    <a:lnTo>
                      <a:pt x="1082" y="303"/>
                    </a:lnTo>
                    <a:lnTo>
                      <a:pt x="1082" y="300"/>
                    </a:lnTo>
                    <a:lnTo>
                      <a:pt x="1077" y="298"/>
                    </a:lnTo>
                    <a:lnTo>
                      <a:pt x="1071" y="300"/>
                    </a:lnTo>
                    <a:lnTo>
                      <a:pt x="1064" y="300"/>
                    </a:lnTo>
                    <a:lnTo>
                      <a:pt x="1056" y="303"/>
                    </a:lnTo>
                    <a:lnTo>
                      <a:pt x="1051" y="303"/>
                    </a:lnTo>
                    <a:lnTo>
                      <a:pt x="1049" y="305"/>
                    </a:lnTo>
                    <a:lnTo>
                      <a:pt x="1044" y="305"/>
                    </a:lnTo>
                    <a:lnTo>
                      <a:pt x="1039" y="308"/>
                    </a:lnTo>
                    <a:lnTo>
                      <a:pt x="1036" y="310"/>
                    </a:lnTo>
                    <a:lnTo>
                      <a:pt x="1036" y="315"/>
                    </a:lnTo>
                    <a:lnTo>
                      <a:pt x="1034" y="320"/>
                    </a:lnTo>
                    <a:lnTo>
                      <a:pt x="1029" y="323"/>
                    </a:lnTo>
                    <a:lnTo>
                      <a:pt x="1024" y="323"/>
                    </a:lnTo>
                    <a:lnTo>
                      <a:pt x="1021" y="325"/>
                    </a:lnTo>
                    <a:lnTo>
                      <a:pt x="1021" y="330"/>
                    </a:lnTo>
                    <a:lnTo>
                      <a:pt x="1024" y="333"/>
                    </a:lnTo>
                    <a:lnTo>
                      <a:pt x="1029" y="338"/>
                    </a:lnTo>
                    <a:lnTo>
                      <a:pt x="1034" y="343"/>
                    </a:lnTo>
                    <a:lnTo>
                      <a:pt x="1036" y="345"/>
                    </a:lnTo>
                    <a:lnTo>
                      <a:pt x="1039" y="345"/>
                    </a:lnTo>
                    <a:lnTo>
                      <a:pt x="1039" y="350"/>
                    </a:lnTo>
                    <a:lnTo>
                      <a:pt x="1039" y="353"/>
                    </a:lnTo>
                    <a:lnTo>
                      <a:pt x="1034" y="356"/>
                    </a:lnTo>
                    <a:lnTo>
                      <a:pt x="1026" y="353"/>
                    </a:lnTo>
                    <a:lnTo>
                      <a:pt x="1021" y="356"/>
                    </a:lnTo>
                    <a:lnTo>
                      <a:pt x="1021" y="358"/>
                    </a:lnTo>
                    <a:lnTo>
                      <a:pt x="1021" y="361"/>
                    </a:lnTo>
                    <a:lnTo>
                      <a:pt x="1021" y="366"/>
                    </a:lnTo>
                    <a:lnTo>
                      <a:pt x="1024" y="371"/>
                    </a:lnTo>
                    <a:lnTo>
                      <a:pt x="1026" y="373"/>
                    </a:lnTo>
                    <a:lnTo>
                      <a:pt x="1031" y="373"/>
                    </a:lnTo>
                    <a:lnTo>
                      <a:pt x="1036" y="373"/>
                    </a:lnTo>
                    <a:lnTo>
                      <a:pt x="1044" y="373"/>
                    </a:lnTo>
                    <a:lnTo>
                      <a:pt x="1051" y="376"/>
                    </a:lnTo>
                    <a:lnTo>
                      <a:pt x="1054" y="376"/>
                    </a:lnTo>
                    <a:lnTo>
                      <a:pt x="1059" y="376"/>
                    </a:lnTo>
                    <a:lnTo>
                      <a:pt x="1069" y="378"/>
                    </a:lnTo>
                    <a:lnTo>
                      <a:pt x="1077" y="381"/>
                    </a:lnTo>
                    <a:lnTo>
                      <a:pt x="1082" y="386"/>
                    </a:lnTo>
                    <a:lnTo>
                      <a:pt x="1082" y="391"/>
                    </a:lnTo>
                    <a:lnTo>
                      <a:pt x="1079" y="396"/>
                    </a:lnTo>
                    <a:lnTo>
                      <a:pt x="1079" y="398"/>
                    </a:lnTo>
                    <a:lnTo>
                      <a:pt x="1077" y="398"/>
                    </a:lnTo>
                    <a:lnTo>
                      <a:pt x="1071" y="396"/>
                    </a:lnTo>
                    <a:lnTo>
                      <a:pt x="1066" y="396"/>
                    </a:lnTo>
                    <a:lnTo>
                      <a:pt x="1059" y="393"/>
                    </a:lnTo>
                    <a:lnTo>
                      <a:pt x="1054" y="388"/>
                    </a:lnTo>
                    <a:lnTo>
                      <a:pt x="1049" y="388"/>
                    </a:lnTo>
                    <a:lnTo>
                      <a:pt x="1044" y="386"/>
                    </a:lnTo>
                    <a:lnTo>
                      <a:pt x="1039" y="383"/>
                    </a:lnTo>
                    <a:lnTo>
                      <a:pt x="1034" y="383"/>
                    </a:lnTo>
                    <a:lnTo>
                      <a:pt x="1026" y="383"/>
                    </a:lnTo>
                    <a:lnTo>
                      <a:pt x="1021" y="383"/>
                    </a:lnTo>
                    <a:lnTo>
                      <a:pt x="1019" y="383"/>
                    </a:lnTo>
                    <a:lnTo>
                      <a:pt x="1019" y="388"/>
                    </a:lnTo>
                    <a:lnTo>
                      <a:pt x="1019" y="393"/>
                    </a:lnTo>
                    <a:lnTo>
                      <a:pt x="1019" y="398"/>
                    </a:lnTo>
                    <a:lnTo>
                      <a:pt x="1019" y="403"/>
                    </a:lnTo>
                    <a:lnTo>
                      <a:pt x="1021" y="406"/>
                    </a:lnTo>
                    <a:lnTo>
                      <a:pt x="1026" y="406"/>
                    </a:lnTo>
                    <a:lnTo>
                      <a:pt x="1031" y="408"/>
                    </a:lnTo>
                    <a:lnTo>
                      <a:pt x="1036" y="413"/>
                    </a:lnTo>
                    <a:lnTo>
                      <a:pt x="1044" y="419"/>
                    </a:lnTo>
                    <a:lnTo>
                      <a:pt x="1049" y="424"/>
                    </a:lnTo>
                    <a:lnTo>
                      <a:pt x="1049" y="429"/>
                    </a:lnTo>
                    <a:lnTo>
                      <a:pt x="1051" y="434"/>
                    </a:lnTo>
                    <a:lnTo>
                      <a:pt x="1051" y="439"/>
                    </a:lnTo>
                    <a:lnTo>
                      <a:pt x="1054" y="441"/>
                    </a:lnTo>
                    <a:lnTo>
                      <a:pt x="1056" y="441"/>
                    </a:lnTo>
                    <a:lnTo>
                      <a:pt x="1059" y="441"/>
                    </a:lnTo>
                    <a:lnTo>
                      <a:pt x="1064" y="444"/>
                    </a:lnTo>
                    <a:lnTo>
                      <a:pt x="1066" y="444"/>
                    </a:lnTo>
                    <a:lnTo>
                      <a:pt x="1071" y="446"/>
                    </a:lnTo>
                    <a:lnTo>
                      <a:pt x="1074" y="446"/>
                    </a:lnTo>
                    <a:lnTo>
                      <a:pt x="1077" y="446"/>
                    </a:lnTo>
                    <a:lnTo>
                      <a:pt x="1079" y="446"/>
                    </a:lnTo>
                    <a:lnTo>
                      <a:pt x="1084" y="446"/>
                    </a:lnTo>
                    <a:lnTo>
                      <a:pt x="1087" y="444"/>
                    </a:lnTo>
                    <a:lnTo>
                      <a:pt x="1094" y="444"/>
                    </a:lnTo>
                    <a:lnTo>
                      <a:pt x="1102" y="441"/>
                    </a:lnTo>
                    <a:lnTo>
                      <a:pt x="1107" y="439"/>
                    </a:lnTo>
                    <a:lnTo>
                      <a:pt x="1114" y="439"/>
                    </a:lnTo>
                    <a:lnTo>
                      <a:pt x="1119" y="436"/>
                    </a:lnTo>
                    <a:lnTo>
                      <a:pt x="1124" y="434"/>
                    </a:lnTo>
                    <a:lnTo>
                      <a:pt x="1129" y="429"/>
                    </a:lnTo>
                    <a:lnTo>
                      <a:pt x="1132" y="426"/>
                    </a:lnTo>
                    <a:lnTo>
                      <a:pt x="1134" y="429"/>
                    </a:lnTo>
                    <a:lnTo>
                      <a:pt x="1137" y="429"/>
                    </a:lnTo>
                    <a:lnTo>
                      <a:pt x="1142" y="434"/>
                    </a:lnTo>
                    <a:lnTo>
                      <a:pt x="1145" y="434"/>
                    </a:lnTo>
                    <a:lnTo>
                      <a:pt x="1147" y="439"/>
                    </a:lnTo>
                    <a:lnTo>
                      <a:pt x="1152" y="441"/>
                    </a:lnTo>
                    <a:lnTo>
                      <a:pt x="1157" y="444"/>
                    </a:lnTo>
                    <a:lnTo>
                      <a:pt x="1160" y="449"/>
                    </a:lnTo>
                    <a:lnTo>
                      <a:pt x="1167" y="451"/>
                    </a:lnTo>
                    <a:lnTo>
                      <a:pt x="1157" y="471"/>
                    </a:lnTo>
                    <a:lnTo>
                      <a:pt x="1122" y="461"/>
                    </a:lnTo>
                    <a:lnTo>
                      <a:pt x="1069" y="461"/>
                    </a:lnTo>
                    <a:lnTo>
                      <a:pt x="1039" y="441"/>
                    </a:lnTo>
                    <a:lnTo>
                      <a:pt x="991" y="451"/>
                    </a:lnTo>
                    <a:lnTo>
                      <a:pt x="996" y="466"/>
                    </a:lnTo>
                    <a:lnTo>
                      <a:pt x="1001" y="497"/>
                    </a:lnTo>
                    <a:lnTo>
                      <a:pt x="986" y="492"/>
                    </a:lnTo>
                    <a:lnTo>
                      <a:pt x="958" y="461"/>
                    </a:lnTo>
                    <a:lnTo>
                      <a:pt x="903" y="471"/>
                    </a:lnTo>
                    <a:lnTo>
                      <a:pt x="875" y="451"/>
                    </a:lnTo>
                    <a:lnTo>
                      <a:pt x="885" y="431"/>
                    </a:lnTo>
                    <a:lnTo>
                      <a:pt x="850" y="421"/>
                    </a:lnTo>
                    <a:lnTo>
                      <a:pt x="807" y="398"/>
                    </a:lnTo>
                    <a:lnTo>
                      <a:pt x="749" y="383"/>
                    </a:lnTo>
                    <a:lnTo>
                      <a:pt x="713" y="393"/>
                    </a:lnTo>
                    <a:lnTo>
                      <a:pt x="676" y="353"/>
                    </a:lnTo>
                    <a:lnTo>
                      <a:pt x="577" y="398"/>
                    </a:lnTo>
                    <a:lnTo>
                      <a:pt x="550" y="426"/>
                    </a:lnTo>
                    <a:lnTo>
                      <a:pt x="509" y="416"/>
                    </a:lnTo>
                    <a:lnTo>
                      <a:pt x="482" y="388"/>
                    </a:lnTo>
                    <a:lnTo>
                      <a:pt x="451" y="378"/>
                    </a:lnTo>
                    <a:lnTo>
                      <a:pt x="439" y="378"/>
                    </a:lnTo>
                    <a:lnTo>
                      <a:pt x="424" y="363"/>
                    </a:lnTo>
                    <a:lnTo>
                      <a:pt x="376" y="368"/>
                    </a:lnTo>
                    <a:lnTo>
                      <a:pt x="308" y="338"/>
                    </a:lnTo>
                    <a:lnTo>
                      <a:pt x="277" y="343"/>
                    </a:lnTo>
                    <a:lnTo>
                      <a:pt x="252" y="328"/>
                    </a:lnTo>
                    <a:lnTo>
                      <a:pt x="245" y="310"/>
                    </a:lnTo>
                    <a:lnTo>
                      <a:pt x="199" y="295"/>
                    </a:lnTo>
                    <a:lnTo>
                      <a:pt x="171" y="315"/>
                    </a:lnTo>
                    <a:lnTo>
                      <a:pt x="131" y="333"/>
                    </a:lnTo>
                    <a:lnTo>
                      <a:pt x="98" y="353"/>
                    </a:lnTo>
                    <a:lnTo>
                      <a:pt x="78" y="403"/>
                    </a:lnTo>
                    <a:lnTo>
                      <a:pt x="35" y="413"/>
                    </a:lnTo>
                    <a:lnTo>
                      <a:pt x="35" y="446"/>
                    </a:lnTo>
                    <a:lnTo>
                      <a:pt x="68" y="487"/>
                    </a:lnTo>
                    <a:lnTo>
                      <a:pt x="98" y="502"/>
                    </a:lnTo>
                    <a:lnTo>
                      <a:pt x="98" y="522"/>
                    </a:lnTo>
                    <a:lnTo>
                      <a:pt x="78" y="532"/>
                    </a:lnTo>
                    <a:lnTo>
                      <a:pt x="50" y="522"/>
                    </a:lnTo>
                    <a:lnTo>
                      <a:pt x="0" y="560"/>
                    </a:lnTo>
                    <a:lnTo>
                      <a:pt x="15" y="575"/>
                    </a:lnTo>
                    <a:lnTo>
                      <a:pt x="35" y="595"/>
                    </a:lnTo>
                    <a:lnTo>
                      <a:pt x="83" y="595"/>
                    </a:lnTo>
                    <a:lnTo>
                      <a:pt x="118" y="600"/>
                    </a:lnTo>
                    <a:lnTo>
                      <a:pt x="103" y="635"/>
                    </a:lnTo>
                    <a:lnTo>
                      <a:pt x="63" y="653"/>
                    </a:lnTo>
                    <a:lnTo>
                      <a:pt x="30" y="673"/>
                    </a:lnTo>
                    <a:lnTo>
                      <a:pt x="25" y="698"/>
                    </a:lnTo>
                    <a:lnTo>
                      <a:pt x="63" y="724"/>
                    </a:lnTo>
                    <a:lnTo>
                      <a:pt x="68" y="751"/>
                    </a:lnTo>
                    <a:lnTo>
                      <a:pt x="93" y="761"/>
                    </a:lnTo>
                    <a:lnTo>
                      <a:pt x="98" y="797"/>
                    </a:lnTo>
                    <a:lnTo>
                      <a:pt x="136" y="792"/>
                    </a:lnTo>
                    <a:lnTo>
                      <a:pt x="182" y="792"/>
                    </a:lnTo>
                    <a:lnTo>
                      <a:pt x="156" y="840"/>
                    </a:lnTo>
                    <a:lnTo>
                      <a:pt x="78" y="905"/>
                    </a:lnTo>
                    <a:lnTo>
                      <a:pt x="166" y="860"/>
                    </a:lnTo>
                    <a:lnTo>
                      <a:pt x="234" y="787"/>
                    </a:lnTo>
                    <a:lnTo>
                      <a:pt x="229" y="772"/>
                    </a:lnTo>
                    <a:lnTo>
                      <a:pt x="272" y="719"/>
                    </a:lnTo>
                    <a:lnTo>
                      <a:pt x="282" y="741"/>
                    </a:lnTo>
                    <a:lnTo>
                      <a:pt x="287" y="766"/>
                    </a:lnTo>
                    <a:lnTo>
                      <a:pt x="320" y="741"/>
                    </a:lnTo>
                    <a:lnTo>
                      <a:pt x="355" y="719"/>
                    </a:lnTo>
                    <a:lnTo>
                      <a:pt x="371" y="731"/>
                    </a:lnTo>
                    <a:lnTo>
                      <a:pt x="451" y="746"/>
                    </a:lnTo>
                    <a:lnTo>
                      <a:pt x="504" y="772"/>
                    </a:lnTo>
                    <a:lnTo>
                      <a:pt x="545" y="751"/>
                    </a:lnTo>
                    <a:lnTo>
                      <a:pt x="603" y="855"/>
                    </a:lnTo>
                    <a:lnTo>
                      <a:pt x="640" y="880"/>
                    </a:lnTo>
                    <a:lnTo>
                      <a:pt x="635" y="920"/>
                    </a:lnTo>
                    <a:lnTo>
                      <a:pt x="650" y="953"/>
                    </a:lnTo>
                    <a:lnTo>
                      <a:pt x="691" y="1009"/>
                    </a:lnTo>
                    <a:lnTo>
                      <a:pt x="749" y="1046"/>
                    </a:lnTo>
                    <a:lnTo>
                      <a:pt x="754" y="1072"/>
                    </a:lnTo>
                    <a:lnTo>
                      <a:pt x="759" y="1102"/>
                    </a:lnTo>
                    <a:lnTo>
                      <a:pt x="744" y="1112"/>
                    </a:lnTo>
                    <a:lnTo>
                      <a:pt x="749" y="1092"/>
                    </a:lnTo>
                    <a:lnTo>
                      <a:pt x="719" y="1082"/>
                    </a:lnTo>
                    <a:lnTo>
                      <a:pt x="734" y="1137"/>
                    </a:lnTo>
                    <a:lnTo>
                      <a:pt x="729" y="1180"/>
                    </a:lnTo>
                    <a:lnTo>
                      <a:pt x="719" y="1220"/>
                    </a:lnTo>
                    <a:lnTo>
                      <a:pt x="729" y="1253"/>
                    </a:lnTo>
                    <a:lnTo>
                      <a:pt x="729" y="1273"/>
                    </a:lnTo>
                    <a:lnTo>
                      <a:pt x="754" y="1324"/>
                    </a:lnTo>
                    <a:lnTo>
                      <a:pt x="774" y="1359"/>
                    </a:lnTo>
                    <a:lnTo>
                      <a:pt x="792" y="1387"/>
                    </a:lnTo>
                    <a:lnTo>
                      <a:pt x="837" y="1417"/>
                    </a:lnTo>
                    <a:lnTo>
                      <a:pt x="842" y="1427"/>
                    </a:lnTo>
                    <a:lnTo>
                      <a:pt x="845" y="1427"/>
                    </a:lnTo>
                    <a:lnTo>
                      <a:pt x="875" y="1483"/>
                    </a:lnTo>
                    <a:lnTo>
                      <a:pt x="895" y="1515"/>
                    </a:lnTo>
                    <a:lnTo>
                      <a:pt x="890" y="1525"/>
                    </a:lnTo>
                    <a:lnTo>
                      <a:pt x="928" y="1551"/>
                    </a:lnTo>
                    <a:lnTo>
                      <a:pt x="933" y="1576"/>
                    </a:lnTo>
                    <a:lnTo>
                      <a:pt x="948" y="1586"/>
                    </a:lnTo>
                    <a:lnTo>
                      <a:pt x="968" y="1606"/>
                    </a:lnTo>
                    <a:lnTo>
                      <a:pt x="976" y="1591"/>
                    </a:lnTo>
                    <a:lnTo>
                      <a:pt x="953" y="1576"/>
                    </a:lnTo>
                    <a:lnTo>
                      <a:pt x="933" y="1530"/>
                    </a:lnTo>
                    <a:lnTo>
                      <a:pt x="895" y="1477"/>
                    </a:lnTo>
                    <a:lnTo>
                      <a:pt x="885" y="1447"/>
                    </a:lnTo>
                    <a:lnTo>
                      <a:pt x="913" y="1457"/>
                    </a:lnTo>
                    <a:lnTo>
                      <a:pt x="938" y="1510"/>
                    </a:lnTo>
                    <a:lnTo>
                      <a:pt x="948" y="1525"/>
                    </a:lnTo>
                    <a:lnTo>
                      <a:pt x="976" y="1541"/>
                    </a:lnTo>
                    <a:lnTo>
                      <a:pt x="976" y="1556"/>
                    </a:lnTo>
                    <a:lnTo>
                      <a:pt x="996" y="1566"/>
                    </a:lnTo>
                    <a:lnTo>
                      <a:pt x="1006" y="1581"/>
                    </a:lnTo>
                    <a:lnTo>
                      <a:pt x="1031" y="1606"/>
                    </a:lnTo>
                    <a:lnTo>
                      <a:pt x="1036" y="1644"/>
                    </a:lnTo>
                    <a:lnTo>
                      <a:pt x="1036" y="1659"/>
                    </a:lnTo>
                    <a:lnTo>
                      <a:pt x="1104" y="1699"/>
                    </a:lnTo>
                    <a:lnTo>
                      <a:pt x="1137" y="1717"/>
                    </a:lnTo>
                    <a:lnTo>
                      <a:pt x="1195" y="1732"/>
                    </a:lnTo>
                    <a:lnTo>
                      <a:pt x="1210" y="1727"/>
                    </a:lnTo>
                    <a:lnTo>
                      <a:pt x="1225" y="1727"/>
                    </a:lnTo>
                    <a:lnTo>
                      <a:pt x="1250" y="1747"/>
                    </a:lnTo>
                    <a:lnTo>
                      <a:pt x="1256" y="1755"/>
                    </a:lnTo>
                    <a:lnTo>
                      <a:pt x="1288" y="1760"/>
                    </a:lnTo>
                    <a:lnTo>
                      <a:pt x="1303" y="1755"/>
                    </a:lnTo>
                    <a:lnTo>
                      <a:pt x="1303" y="1752"/>
                    </a:lnTo>
                    <a:lnTo>
                      <a:pt x="1331" y="1767"/>
                    </a:lnTo>
                    <a:lnTo>
                      <a:pt x="1361" y="1755"/>
                    </a:lnTo>
                    <a:lnTo>
                      <a:pt x="1329" y="1767"/>
                    </a:lnTo>
                    <a:lnTo>
                      <a:pt x="1356" y="1810"/>
                    </a:lnTo>
                    <a:lnTo>
                      <a:pt x="1366" y="1820"/>
                    </a:lnTo>
                    <a:lnTo>
                      <a:pt x="1414" y="1851"/>
                    </a:lnTo>
                    <a:lnTo>
                      <a:pt x="1419" y="1830"/>
                    </a:lnTo>
                    <a:lnTo>
                      <a:pt x="1404" y="1810"/>
                    </a:lnTo>
                    <a:close/>
                    <a:moveTo>
                      <a:pt x="1268" y="1722"/>
                    </a:moveTo>
                    <a:lnTo>
                      <a:pt x="1268" y="1722"/>
                    </a:lnTo>
                    <a:lnTo>
                      <a:pt x="1281" y="1722"/>
                    </a:lnTo>
                    <a:lnTo>
                      <a:pt x="1283" y="1722"/>
                    </a:lnTo>
                    <a:lnTo>
                      <a:pt x="1268" y="1722"/>
                    </a:lnTo>
                    <a:close/>
                    <a:moveTo>
                      <a:pt x="1593" y="1692"/>
                    </a:moveTo>
                    <a:lnTo>
                      <a:pt x="1614" y="1692"/>
                    </a:lnTo>
                    <a:lnTo>
                      <a:pt x="1629" y="1679"/>
                    </a:lnTo>
                    <a:lnTo>
                      <a:pt x="1671" y="1687"/>
                    </a:lnTo>
                    <a:lnTo>
                      <a:pt x="1651" y="1674"/>
                    </a:lnTo>
                    <a:lnTo>
                      <a:pt x="1619" y="1659"/>
                    </a:lnTo>
                    <a:lnTo>
                      <a:pt x="1578" y="1659"/>
                    </a:lnTo>
                    <a:lnTo>
                      <a:pt x="1578" y="1669"/>
                    </a:lnTo>
                    <a:lnTo>
                      <a:pt x="1556" y="1674"/>
                    </a:lnTo>
                    <a:lnTo>
                      <a:pt x="1583" y="1687"/>
                    </a:lnTo>
                    <a:lnTo>
                      <a:pt x="1593" y="1692"/>
                    </a:lnTo>
                    <a:close/>
                    <a:moveTo>
                      <a:pt x="1520" y="1634"/>
                    </a:moveTo>
                    <a:lnTo>
                      <a:pt x="1520" y="1634"/>
                    </a:lnTo>
                    <a:lnTo>
                      <a:pt x="1513" y="1624"/>
                    </a:lnTo>
                    <a:lnTo>
                      <a:pt x="1510" y="1619"/>
                    </a:lnTo>
                    <a:lnTo>
                      <a:pt x="1472" y="1604"/>
                    </a:lnTo>
                    <a:lnTo>
                      <a:pt x="1414" y="1604"/>
                    </a:lnTo>
                    <a:lnTo>
                      <a:pt x="1382" y="1609"/>
                    </a:lnTo>
                    <a:lnTo>
                      <a:pt x="1371" y="1619"/>
                    </a:lnTo>
                    <a:lnTo>
                      <a:pt x="1397" y="1624"/>
                    </a:lnTo>
                    <a:lnTo>
                      <a:pt x="1419" y="1624"/>
                    </a:lnTo>
                    <a:lnTo>
                      <a:pt x="1450" y="1624"/>
                    </a:lnTo>
                    <a:lnTo>
                      <a:pt x="1482" y="1629"/>
                    </a:lnTo>
                    <a:lnTo>
                      <a:pt x="1492" y="1644"/>
                    </a:lnTo>
                    <a:lnTo>
                      <a:pt x="1503" y="1654"/>
                    </a:lnTo>
                    <a:lnTo>
                      <a:pt x="1545" y="1654"/>
                    </a:lnTo>
                    <a:lnTo>
                      <a:pt x="1553" y="1654"/>
                    </a:lnTo>
                    <a:lnTo>
                      <a:pt x="1556" y="1651"/>
                    </a:lnTo>
                    <a:lnTo>
                      <a:pt x="1556" y="1649"/>
                    </a:lnTo>
                    <a:lnTo>
                      <a:pt x="1545" y="1639"/>
                    </a:lnTo>
                    <a:lnTo>
                      <a:pt x="1538" y="1639"/>
                    </a:lnTo>
                    <a:lnTo>
                      <a:pt x="1528" y="1636"/>
                    </a:lnTo>
                    <a:lnTo>
                      <a:pt x="1520" y="1634"/>
                    </a:lnTo>
                    <a:close/>
                    <a:moveTo>
                      <a:pt x="1704" y="1717"/>
                    </a:moveTo>
                    <a:lnTo>
                      <a:pt x="1729" y="1722"/>
                    </a:lnTo>
                    <a:lnTo>
                      <a:pt x="1729" y="1709"/>
                    </a:lnTo>
                    <a:lnTo>
                      <a:pt x="1707" y="1709"/>
                    </a:lnTo>
                    <a:lnTo>
                      <a:pt x="1704" y="1717"/>
                    </a:lnTo>
                    <a:close/>
                    <a:moveTo>
                      <a:pt x="1452" y="1861"/>
                    </a:moveTo>
                    <a:lnTo>
                      <a:pt x="1452" y="1861"/>
                    </a:lnTo>
                    <a:lnTo>
                      <a:pt x="1467" y="1846"/>
                    </a:lnTo>
                    <a:lnTo>
                      <a:pt x="1487" y="1851"/>
                    </a:lnTo>
                    <a:lnTo>
                      <a:pt x="1492" y="1866"/>
                    </a:lnTo>
                    <a:lnTo>
                      <a:pt x="1508" y="1851"/>
                    </a:lnTo>
                    <a:lnTo>
                      <a:pt x="1487" y="1836"/>
                    </a:lnTo>
                    <a:lnTo>
                      <a:pt x="1462" y="1836"/>
                    </a:lnTo>
                    <a:lnTo>
                      <a:pt x="1445" y="1838"/>
                    </a:lnTo>
                    <a:lnTo>
                      <a:pt x="1432" y="1838"/>
                    </a:lnTo>
                    <a:lnTo>
                      <a:pt x="1424" y="1836"/>
                    </a:lnTo>
                    <a:lnTo>
                      <a:pt x="1419" y="1836"/>
                    </a:lnTo>
                    <a:lnTo>
                      <a:pt x="1419" y="1830"/>
                    </a:lnTo>
                    <a:lnTo>
                      <a:pt x="1414" y="1851"/>
                    </a:lnTo>
                    <a:lnTo>
                      <a:pt x="1435" y="1871"/>
                    </a:lnTo>
                    <a:lnTo>
                      <a:pt x="1445" y="1871"/>
                    </a:lnTo>
                    <a:lnTo>
                      <a:pt x="1452" y="1861"/>
                    </a:lnTo>
                    <a:close/>
                    <a:moveTo>
                      <a:pt x="2201" y="2073"/>
                    </a:moveTo>
                    <a:lnTo>
                      <a:pt x="2201" y="2073"/>
                    </a:lnTo>
                    <a:lnTo>
                      <a:pt x="2168" y="2062"/>
                    </a:lnTo>
                    <a:lnTo>
                      <a:pt x="2123" y="2037"/>
                    </a:lnTo>
                    <a:lnTo>
                      <a:pt x="2070" y="2032"/>
                    </a:lnTo>
                    <a:lnTo>
                      <a:pt x="2055" y="2027"/>
                    </a:lnTo>
                    <a:lnTo>
                      <a:pt x="2042" y="2012"/>
                    </a:lnTo>
                    <a:lnTo>
                      <a:pt x="2002" y="1997"/>
                    </a:lnTo>
                    <a:lnTo>
                      <a:pt x="1964" y="1974"/>
                    </a:lnTo>
                    <a:lnTo>
                      <a:pt x="1959" y="1954"/>
                    </a:lnTo>
                    <a:lnTo>
                      <a:pt x="1944" y="1914"/>
                    </a:lnTo>
                    <a:lnTo>
                      <a:pt x="1939" y="1914"/>
                    </a:lnTo>
                    <a:lnTo>
                      <a:pt x="1903" y="1893"/>
                    </a:lnTo>
                    <a:lnTo>
                      <a:pt x="1891" y="1893"/>
                    </a:lnTo>
                    <a:lnTo>
                      <a:pt x="1891" y="1896"/>
                    </a:lnTo>
                    <a:lnTo>
                      <a:pt x="1891" y="1893"/>
                    </a:lnTo>
                    <a:lnTo>
                      <a:pt x="1848" y="1888"/>
                    </a:lnTo>
                    <a:lnTo>
                      <a:pt x="1848" y="1883"/>
                    </a:lnTo>
                    <a:lnTo>
                      <a:pt x="1848" y="1888"/>
                    </a:lnTo>
                    <a:lnTo>
                      <a:pt x="1848" y="1881"/>
                    </a:lnTo>
                    <a:lnTo>
                      <a:pt x="1828" y="1876"/>
                    </a:lnTo>
                    <a:lnTo>
                      <a:pt x="1823" y="1861"/>
                    </a:lnTo>
                    <a:lnTo>
                      <a:pt x="1803" y="1846"/>
                    </a:lnTo>
                    <a:lnTo>
                      <a:pt x="1798" y="1846"/>
                    </a:lnTo>
                    <a:lnTo>
                      <a:pt x="1782" y="1841"/>
                    </a:lnTo>
                    <a:lnTo>
                      <a:pt x="1777" y="1830"/>
                    </a:lnTo>
                    <a:lnTo>
                      <a:pt x="1745" y="1815"/>
                    </a:lnTo>
                    <a:lnTo>
                      <a:pt x="1694" y="1820"/>
                    </a:lnTo>
                    <a:lnTo>
                      <a:pt x="1666" y="1815"/>
                    </a:lnTo>
                    <a:lnTo>
                      <a:pt x="1661" y="1805"/>
                    </a:lnTo>
                    <a:lnTo>
                      <a:pt x="1636" y="1800"/>
                    </a:lnTo>
                    <a:lnTo>
                      <a:pt x="1608" y="1805"/>
                    </a:lnTo>
                    <a:lnTo>
                      <a:pt x="1606" y="1803"/>
                    </a:lnTo>
                    <a:lnTo>
                      <a:pt x="1606" y="1798"/>
                    </a:lnTo>
                    <a:lnTo>
                      <a:pt x="1603" y="1790"/>
                    </a:lnTo>
                    <a:lnTo>
                      <a:pt x="1591" y="1795"/>
                    </a:lnTo>
                    <a:lnTo>
                      <a:pt x="1603" y="1790"/>
                    </a:lnTo>
                    <a:lnTo>
                      <a:pt x="1603" y="1785"/>
                    </a:lnTo>
                    <a:lnTo>
                      <a:pt x="1566" y="1795"/>
                    </a:lnTo>
                    <a:lnTo>
                      <a:pt x="1545" y="1805"/>
                    </a:lnTo>
                    <a:lnTo>
                      <a:pt x="1535" y="1830"/>
                    </a:lnTo>
                    <a:lnTo>
                      <a:pt x="1525" y="1836"/>
                    </a:lnTo>
                    <a:lnTo>
                      <a:pt x="1508" y="1851"/>
                    </a:lnTo>
                    <a:lnTo>
                      <a:pt x="1492" y="1866"/>
                    </a:lnTo>
                    <a:lnTo>
                      <a:pt x="1498" y="1878"/>
                    </a:lnTo>
                    <a:lnTo>
                      <a:pt x="1503" y="1904"/>
                    </a:lnTo>
                    <a:lnTo>
                      <a:pt x="1503" y="1919"/>
                    </a:lnTo>
                    <a:lnTo>
                      <a:pt x="1508" y="1939"/>
                    </a:lnTo>
                    <a:lnTo>
                      <a:pt x="1487" y="1954"/>
                    </a:lnTo>
                    <a:lnTo>
                      <a:pt x="1477" y="1964"/>
                    </a:lnTo>
                    <a:lnTo>
                      <a:pt x="1472" y="1974"/>
                    </a:lnTo>
                    <a:lnTo>
                      <a:pt x="1450" y="2022"/>
                    </a:lnTo>
                    <a:lnTo>
                      <a:pt x="1462" y="2042"/>
                    </a:lnTo>
                    <a:lnTo>
                      <a:pt x="1450" y="2047"/>
                    </a:lnTo>
                    <a:lnTo>
                      <a:pt x="1452" y="2047"/>
                    </a:lnTo>
                    <a:lnTo>
                      <a:pt x="1435" y="2057"/>
                    </a:lnTo>
                    <a:lnTo>
                      <a:pt x="1452" y="2093"/>
                    </a:lnTo>
                    <a:lnTo>
                      <a:pt x="1482" y="2146"/>
                    </a:lnTo>
                    <a:lnTo>
                      <a:pt x="1515" y="2211"/>
                    </a:lnTo>
                    <a:lnTo>
                      <a:pt x="1515" y="2221"/>
                    </a:lnTo>
                    <a:lnTo>
                      <a:pt x="1626" y="2284"/>
                    </a:lnTo>
                    <a:lnTo>
                      <a:pt x="1631" y="2284"/>
                    </a:lnTo>
                    <a:lnTo>
                      <a:pt x="1631" y="2282"/>
                    </a:lnTo>
                    <a:lnTo>
                      <a:pt x="1634" y="2279"/>
                    </a:lnTo>
                    <a:lnTo>
                      <a:pt x="1649" y="2294"/>
                    </a:lnTo>
                    <a:lnTo>
                      <a:pt x="1649" y="2297"/>
                    </a:lnTo>
                    <a:lnTo>
                      <a:pt x="1644" y="2315"/>
                    </a:lnTo>
                    <a:lnTo>
                      <a:pt x="1666" y="2352"/>
                    </a:lnTo>
                    <a:lnTo>
                      <a:pt x="1671" y="2362"/>
                    </a:lnTo>
                    <a:lnTo>
                      <a:pt x="1677" y="2357"/>
                    </a:lnTo>
                    <a:lnTo>
                      <a:pt x="1677" y="2360"/>
                    </a:lnTo>
                    <a:lnTo>
                      <a:pt x="1671" y="2362"/>
                    </a:lnTo>
                    <a:lnTo>
                      <a:pt x="1677" y="2368"/>
                    </a:lnTo>
                    <a:lnTo>
                      <a:pt x="1671" y="2388"/>
                    </a:lnTo>
                    <a:lnTo>
                      <a:pt x="1656" y="2405"/>
                    </a:lnTo>
                    <a:lnTo>
                      <a:pt x="1656" y="2436"/>
                    </a:lnTo>
                    <a:lnTo>
                      <a:pt x="1646" y="2456"/>
                    </a:lnTo>
                    <a:lnTo>
                      <a:pt x="1629" y="2524"/>
                    </a:lnTo>
                    <a:lnTo>
                      <a:pt x="1634" y="2574"/>
                    </a:lnTo>
                    <a:lnTo>
                      <a:pt x="1603" y="2642"/>
                    </a:lnTo>
                    <a:lnTo>
                      <a:pt x="1598" y="2713"/>
                    </a:lnTo>
                    <a:lnTo>
                      <a:pt x="1598" y="2751"/>
                    </a:lnTo>
                    <a:lnTo>
                      <a:pt x="1593" y="2786"/>
                    </a:lnTo>
                    <a:lnTo>
                      <a:pt x="1603" y="2806"/>
                    </a:lnTo>
                    <a:lnTo>
                      <a:pt x="1588" y="2889"/>
                    </a:lnTo>
                    <a:lnTo>
                      <a:pt x="1571" y="2925"/>
                    </a:lnTo>
                    <a:lnTo>
                      <a:pt x="1578" y="2950"/>
                    </a:lnTo>
                    <a:lnTo>
                      <a:pt x="1593" y="2983"/>
                    </a:lnTo>
                    <a:lnTo>
                      <a:pt x="1677" y="3018"/>
                    </a:lnTo>
                    <a:lnTo>
                      <a:pt x="1656" y="2998"/>
                    </a:lnTo>
                    <a:lnTo>
                      <a:pt x="1654" y="2993"/>
                    </a:lnTo>
                    <a:lnTo>
                      <a:pt x="1679" y="3018"/>
                    </a:lnTo>
                    <a:lnTo>
                      <a:pt x="1651" y="2960"/>
                    </a:lnTo>
                    <a:lnTo>
                      <a:pt x="1671" y="2927"/>
                    </a:lnTo>
                    <a:lnTo>
                      <a:pt x="1694" y="2894"/>
                    </a:lnTo>
                    <a:lnTo>
                      <a:pt x="1702" y="2862"/>
                    </a:lnTo>
                    <a:lnTo>
                      <a:pt x="1689" y="2847"/>
                    </a:lnTo>
                    <a:lnTo>
                      <a:pt x="1687" y="2824"/>
                    </a:lnTo>
                    <a:lnTo>
                      <a:pt x="1722" y="2781"/>
                    </a:lnTo>
                    <a:lnTo>
                      <a:pt x="1740" y="2741"/>
                    </a:lnTo>
                    <a:lnTo>
                      <a:pt x="1727" y="2726"/>
                    </a:lnTo>
                    <a:lnTo>
                      <a:pt x="1752" y="2715"/>
                    </a:lnTo>
                    <a:lnTo>
                      <a:pt x="1780" y="2673"/>
                    </a:lnTo>
                    <a:lnTo>
                      <a:pt x="1828" y="2655"/>
                    </a:lnTo>
                    <a:lnTo>
                      <a:pt x="1848" y="2642"/>
                    </a:lnTo>
                    <a:lnTo>
                      <a:pt x="1856" y="2605"/>
                    </a:lnTo>
                    <a:lnTo>
                      <a:pt x="1840" y="2594"/>
                    </a:lnTo>
                    <a:lnTo>
                      <a:pt x="1840" y="2584"/>
                    </a:lnTo>
                    <a:lnTo>
                      <a:pt x="1850" y="2594"/>
                    </a:lnTo>
                    <a:lnTo>
                      <a:pt x="1876" y="2599"/>
                    </a:lnTo>
                    <a:lnTo>
                      <a:pt x="1901" y="2579"/>
                    </a:lnTo>
                    <a:lnTo>
                      <a:pt x="1906" y="2569"/>
                    </a:lnTo>
                    <a:lnTo>
                      <a:pt x="1903" y="2559"/>
                    </a:lnTo>
                    <a:lnTo>
                      <a:pt x="1906" y="2569"/>
                    </a:lnTo>
                    <a:lnTo>
                      <a:pt x="1914" y="2552"/>
                    </a:lnTo>
                    <a:lnTo>
                      <a:pt x="1934" y="2531"/>
                    </a:lnTo>
                    <a:lnTo>
                      <a:pt x="1959" y="2506"/>
                    </a:lnTo>
                    <a:lnTo>
                      <a:pt x="1982" y="2438"/>
                    </a:lnTo>
                    <a:lnTo>
                      <a:pt x="1997" y="2408"/>
                    </a:lnTo>
                    <a:lnTo>
                      <a:pt x="2055" y="2373"/>
                    </a:lnTo>
                    <a:lnTo>
                      <a:pt x="2090" y="2368"/>
                    </a:lnTo>
                    <a:lnTo>
                      <a:pt x="2100" y="2362"/>
                    </a:lnTo>
                    <a:lnTo>
                      <a:pt x="2110" y="2342"/>
                    </a:lnTo>
                    <a:lnTo>
                      <a:pt x="2118" y="2320"/>
                    </a:lnTo>
                    <a:lnTo>
                      <a:pt x="2133" y="2294"/>
                    </a:lnTo>
                    <a:lnTo>
                      <a:pt x="2138" y="2284"/>
                    </a:lnTo>
                    <a:lnTo>
                      <a:pt x="2143" y="2196"/>
                    </a:lnTo>
                    <a:lnTo>
                      <a:pt x="2158" y="2191"/>
                    </a:lnTo>
                    <a:lnTo>
                      <a:pt x="2211" y="2125"/>
                    </a:lnTo>
                    <a:lnTo>
                      <a:pt x="2211" y="2110"/>
                    </a:lnTo>
                    <a:lnTo>
                      <a:pt x="2201" y="2073"/>
                    </a:lnTo>
                    <a:close/>
                    <a:moveTo>
                      <a:pt x="1440" y="567"/>
                    </a:moveTo>
                    <a:lnTo>
                      <a:pt x="1445" y="570"/>
                    </a:lnTo>
                    <a:lnTo>
                      <a:pt x="1447" y="570"/>
                    </a:lnTo>
                    <a:lnTo>
                      <a:pt x="1450" y="572"/>
                    </a:lnTo>
                    <a:lnTo>
                      <a:pt x="1455" y="575"/>
                    </a:lnTo>
                    <a:lnTo>
                      <a:pt x="1457" y="575"/>
                    </a:lnTo>
                    <a:lnTo>
                      <a:pt x="1462" y="577"/>
                    </a:lnTo>
                    <a:lnTo>
                      <a:pt x="1467" y="577"/>
                    </a:lnTo>
                    <a:lnTo>
                      <a:pt x="1470" y="580"/>
                    </a:lnTo>
                    <a:lnTo>
                      <a:pt x="1472" y="580"/>
                    </a:lnTo>
                    <a:lnTo>
                      <a:pt x="1475" y="577"/>
                    </a:lnTo>
                    <a:lnTo>
                      <a:pt x="1475" y="575"/>
                    </a:lnTo>
                    <a:lnTo>
                      <a:pt x="1477" y="575"/>
                    </a:lnTo>
                    <a:lnTo>
                      <a:pt x="1480" y="570"/>
                    </a:lnTo>
                    <a:lnTo>
                      <a:pt x="1482" y="567"/>
                    </a:lnTo>
                    <a:lnTo>
                      <a:pt x="1480" y="565"/>
                    </a:lnTo>
                    <a:lnTo>
                      <a:pt x="1475" y="565"/>
                    </a:lnTo>
                    <a:lnTo>
                      <a:pt x="1472" y="562"/>
                    </a:lnTo>
                    <a:lnTo>
                      <a:pt x="1457" y="562"/>
                    </a:lnTo>
                    <a:lnTo>
                      <a:pt x="1455" y="560"/>
                    </a:lnTo>
                    <a:lnTo>
                      <a:pt x="1452" y="555"/>
                    </a:lnTo>
                    <a:lnTo>
                      <a:pt x="1450" y="550"/>
                    </a:lnTo>
                    <a:lnTo>
                      <a:pt x="1447" y="545"/>
                    </a:lnTo>
                    <a:lnTo>
                      <a:pt x="1442" y="545"/>
                    </a:lnTo>
                    <a:lnTo>
                      <a:pt x="1435" y="542"/>
                    </a:lnTo>
                    <a:lnTo>
                      <a:pt x="1429" y="540"/>
                    </a:lnTo>
                    <a:lnTo>
                      <a:pt x="1424" y="540"/>
                    </a:lnTo>
                    <a:lnTo>
                      <a:pt x="1419" y="540"/>
                    </a:lnTo>
                    <a:lnTo>
                      <a:pt x="1417" y="540"/>
                    </a:lnTo>
                    <a:lnTo>
                      <a:pt x="1414" y="542"/>
                    </a:lnTo>
                    <a:lnTo>
                      <a:pt x="1412" y="545"/>
                    </a:lnTo>
                    <a:lnTo>
                      <a:pt x="1409" y="545"/>
                    </a:lnTo>
                    <a:lnTo>
                      <a:pt x="1409" y="542"/>
                    </a:lnTo>
                    <a:lnTo>
                      <a:pt x="1407" y="535"/>
                    </a:lnTo>
                    <a:lnTo>
                      <a:pt x="1404" y="529"/>
                    </a:lnTo>
                    <a:lnTo>
                      <a:pt x="1402" y="527"/>
                    </a:lnTo>
                    <a:lnTo>
                      <a:pt x="1399" y="524"/>
                    </a:lnTo>
                    <a:lnTo>
                      <a:pt x="1394" y="524"/>
                    </a:lnTo>
                    <a:lnTo>
                      <a:pt x="1392" y="524"/>
                    </a:lnTo>
                    <a:lnTo>
                      <a:pt x="1392" y="529"/>
                    </a:lnTo>
                    <a:lnTo>
                      <a:pt x="1392" y="535"/>
                    </a:lnTo>
                    <a:lnTo>
                      <a:pt x="1392" y="542"/>
                    </a:lnTo>
                    <a:lnTo>
                      <a:pt x="1392" y="547"/>
                    </a:lnTo>
                    <a:lnTo>
                      <a:pt x="1392" y="550"/>
                    </a:lnTo>
                    <a:lnTo>
                      <a:pt x="1394" y="552"/>
                    </a:lnTo>
                    <a:lnTo>
                      <a:pt x="1394" y="555"/>
                    </a:lnTo>
                    <a:lnTo>
                      <a:pt x="1394" y="560"/>
                    </a:lnTo>
                    <a:lnTo>
                      <a:pt x="1394" y="565"/>
                    </a:lnTo>
                    <a:lnTo>
                      <a:pt x="1394" y="570"/>
                    </a:lnTo>
                    <a:lnTo>
                      <a:pt x="1397" y="575"/>
                    </a:lnTo>
                    <a:lnTo>
                      <a:pt x="1397" y="577"/>
                    </a:lnTo>
                    <a:lnTo>
                      <a:pt x="1394" y="577"/>
                    </a:lnTo>
                    <a:lnTo>
                      <a:pt x="1392" y="580"/>
                    </a:lnTo>
                    <a:lnTo>
                      <a:pt x="1389" y="585"/>
                    </a:lnTo>
                    <a:lnTo>
                      <a:pt x="1387" y="587"/>
                    </a:lnTo>
                    <a:lnTo>
                      <a:pt x="1384" y="590"/>
                    </a:lnTo>
                    <a:lnTo>
                      <a:pt x="1387" y="593"/>
                    </a:lnTo>
                    <a:lnTo>
                      <a:pt x="1392" y="593"/>
                    </a:lnTo>
                    <a:lnTo>
                      <a:pt x="1397" y="590"/>
                    </a:lnTo>
                    <a:lnTo>
                      <a:pt x="1399" y="590"/>
                    </a:lnTo>
                    <a:lnTo>
                      <a:pt x="1402" y="590"/>
                    </a:lnTo>
                    <a:lnTo>
                      <a:pt x="1407" y="590"/>
                    </a:lnTo>
                    <a:lnTo>
                      <a:pt x="1409" y="590"/>
                    </a:lnTo>
                    <a:lnTo>
                      <a:pt x="1412" y="593"/>
                    </a:lnTo>
                    <a:lnTo>
                      <a:pt x="1414" y="598"/>
                    </a:lnTo>
                    <a:lnTo>
                      <a:pt x="1414" y="600"/>
                    </a:lnTo>
                    <a:lnTo>
                      <a:pt x="1417" y="603"/>
                    </a:lnTo>
                    <a:lnTo>
                      <a:pt x="1419" y="603"/>
                    </a:lnTo>
                    <a:lnTo>
                      <a:pt x="1424" y="600"/>
                    </a:lnTo>
                    <a:lnTo>
                      <a:pt x="1424" y="598"/>
                    </a:lnTo>
                    <a:lnTo>
                      <a:pt x="1427" y="595"/>
                    </a:lnTo>
                    <a:lnTo>
                      <a:pt x="1427" y="593"/>
                    </a:lnTo>
                    <a:lnTo>
                      <a:pt x="1429" y="590"/>
                    </a:lnTo>
                    <a:lnTo>
                      <a:pt x="1435" y="587"/>
                    </a:lnTo>
                    <a:lnTo>
                      <a:pt x="1437" y="585"/>
                    </a:lnTo>
                    <a:lnTo>
                      <a:pt x="1437" y="580"/>
                    </a:lnTo>
                    <a:lnTo>
                      <a:pt x="1437" y="575"/>
                    </a:lnTo>
                    <a:lnTo>
                      <a:pt x="1435" y="570"/>
                    </a:lnTo>
                    <a:lnTo>
                      <a:pt x="1437" y="567"/>
                    </a:lnTo>
                    <a:lnTo>
                      <a:pt x="1440" y="567"/>
                    </a:lnTo>
                    <a:close/>
                    <a:moveTo>
                      <a:pt x="966" y="300"/>
                    </a:moveTo>
                    <a:lnTo>
                      <a:pt x="968" y="303"/>
                    </a:lnTo>
                    <a:lnTo>
                      <a:pt x="971" y="310"/>
                    </a:lnTo>
                    <a:lnTo>
                      <a:pt x="973" y="323"/>
                    </a:lnTo>
                    <a:lnTo>
                      <a:pt x="973" y="330"/>
                    </a:lnTo>
                    <a:lnTo>
                      <a:pt x="973" y="335"/>
                    </a:lnTo>
                    <a:lnTo>
                      <a:pt x="978" y="338"/>
                    </a:lnTo>
                    <a:lnTo>
                      <a:pt x="983" y="335"/>
                    </a:lnTo>
                    <a:lnTo>
                      <a:pt x="986" y="333"/>
                    </a:lnTo>
                    <a:lnTo>
                      <a:pt x="988" y="330"/>
                    </a:lnTo>
                    <a:lnTo>
                      <a:pt x="991" y="333"/>
                    </a:lnTo>
                    <a:lnTo>
                      <a:pt x="996" y="335"/>
                    </a:lnTo>
                    <a:lnTo>
                      <a:pt x="998" y="338"/>
                    </a:lnTo>
                    <a:lnTo>
                      <a:pt x="1003" y="335"/>
                    </a:lnTo>
                    <a:lnTo>
                      <a:pt x="1006" y="330"/>
                    </a:lnTo>
                    <a:lnTo>
                      <a:pt x="1011" y="323"/>
                    </a:lnTo>
                    <a:lnTo>
                      <a:pt x="1016" y="320"/>
                    </a:lnTo>
                    <a:lnTo>
                      <a:pt x="1024" y="318"/>
                    </a:lnTo>
                    <a:lnTo>
                      <a:pt x="1026" y="315"/>
                    </a:lnTo>
                    <a:lnTo>
                      <a:pt x="1026" y="310"/>
                    </a:lnTo>
                    <a:lnTo>
                      <a:pt x="1026" y="305"/>
                    </a:lnTo>
                    <a:lnTo>
                      <a:pt x="1029" y="305"/>
                    </a:lnTo>
                    <a:lnTo>
                      <a:pt x="1039" y="303"/>
                    </a:lnTo>
                    <a:lnTo>
                      <a:pt x="1044" y="300"/>
                    </a:lnTo>
                    <a:lnTo>
                      <a:pt x="1049" y="300"/>
                    </a:lnTo>
                    <a:lnTo>
                      <a:pt x="1054" y="298"/>
                    </a:lnTo>
                    <a:lnTo>
                      <a:pt x="1059" y="295"/>
                    </a:lnTo>
                    <a:lnTo>
                      <a:pt x="1064" y="295"/>
                    </a:lnTo>
                    <a:lnTo>
                      <a:pt x="1066" y="292"/>
                    </a:lnTo>
                    <a:lnTo>
                      <a:pt x="1066" y="290"/>
                    </a:lnTo>
                    <a:lnTo>
                      <a:pt x="1069" y="287"/>
                    </a:lnTo>
                    <a:lnTo>
                      <a:pt x="1066" y="285"/>
                    </a:lnTo>
                    <a:lnTo>
                      <a:pt x="1066" y="277"/>
                    </a:lnTo>
                    <a:lnTo>
                      <a:pt x="1064" y="270"/>
                    </a:lnTo>
                    <a:lnTo>
                      <a:pt x="1059" y="265"/>
                    </a:lnTo>
                    <a:lnTo>
                      <a:pt x="1056" y="262"/>
                    </a:lnTo>
                    <a:lnTo>
                      <a:pt x="1054" y="262"/>
                    </a:lnTo>
                    <a:lnTo>
                      <a:pt x="1049" y="262"/>
                    </a:lnTo>
                    <a:lnTo>
                      <a:pt x="1046" y="262"/>
                    </a:lnTo>
                    <a:lnTo>
                      <a:pt x="1044" y="257"/>
                    </a:lnTo>
                    <a:lnTo>
                      <a:pt x="1041" y="255"/>
                    </a:lnTo>
                    <a:lnTo>
                      <a:pt x="1039" y="250"/>
                    </a:lnTo>
                    <a:lnTo>
                      <a:pt x="1031" y="247"/>
                    </a:lnTo>
                    <a:lnTo>
                      <a:pt x="1026" y="247"/>
                    </a:lnTo>
                    <a:lnTo>
                      <a:pt x="1021" y="247"/>
                    </a:lnTo>
                    <a:lnTo>
                      <a:pt x="1019" y="245"/>
                    </a:lnTo>
                    <a:lnTo>
                      <a:pt x="1016" y="242"/>
                    </a:lnTo>
                    <a:lnTo>
                      <a:pt x="1011" y="242"/>
                    </a:lnTo>
                    <a:lnTo>
                      <a:pt x="1008" y="240"/>
                    </a:lnTo>
                    <a:lnTo>
                      <a:pt x="1006" y="242"/>
                    </a:lnTo>
                    <a:lnTo>
                      <a:pt x="1006" y="245"/>
                    </a:lnTo>
                    <a:lnTo>
                      <a:pt x="1006" y="250"/>
                    </a:lnTo>
                    <a:lnTo>
                      <a:pt x="1003" y="255"/>
                    </a:lnTo>
                    <a:lnTo>
                      <a:pt x="1003" y="257"/>
                    </a:lnTo>
                    <a:lnTo>
                      <a:pt x="998" y="260"/>
                    </a:lnTo>
                    <a:lnTo>
                      <a:pt x="993" y="267"/>
                    </a:lnTo>
                    <a:lnTo>
                      <a:pt x="986" y="272"/>
                    </a:lnTo>
                    <a:lnTo>
                      <a:pt x="983" y="277"/>
                    </a:lnTo>
                    <a:lnTo>
                      <a:pt x="978" y="282"/>
                    </a:lnTo>
                    <a:lnTo>
                      <a:pt x="971" y="287"/>
                    </a:lnTo>
                    <a:lnTo>
                      <a:pt x="966" y="295"/>
                    </a:lnTo>
                    <a:lnTo>
                      <a:pt x="963" y="300"/>
                    </a:lnTo>
                    <a:lnTo>
                      <a:pt x="966" y="300"/>
                    </a:lnTo>
                    <a:close/>
                    <a:moveTo>
                      <a:pt x="1498" y="494"/>
                    </a:moveTo>
                    <a:lnTo>
                      <a:pt x="1498" y="494"/>
                    </a:lnTo>
                    <a:lnTo>
                      <a:pt x="1498" y="492"/>
                    </a:lnTo>
                    <a:lnTo>
                      <a:pt x="1498" y="489"/>
                    </a:lnTo>
                    <a:lnTo>
                      <a:pt x="1495" y="489"/>
                    </a:lnTo>
                    <a:lnTo>
                      <a:pt x="1495" y="492"/>
                    </a:lnTo>
                    <a:lnTo>
                      <a:pt x="1498" y="494"/>
                    </a:lnTo>
                    <a:close/>
                  </a:path>
                </a:pathLst>
              </a:custGeom>
              <a:grpFill/>
              <a:ln w="9525" cap="flat" cmpd="sng">
                <a:noFill/>
                <a:prstDash val="solid"/>
                <a:round/>
                <a:headEnd type="none" w="med" len="med"/>
                <a:tailEnd type="none" w="med" len="med"/>
              </a:ln>
            </p:spPr>
            <p:txBody>
              <a:bodyPr/>
              <a:lstStyle/>
              <a:p>
                <a:endParaRPr lang="en-GB">
                  <a:solidFill>
                    <a:prstClr val="black"/>
                  </a:solidFill>
                </a:endParaRPr>
              </a:p>
            </p:txBody>
          </p:sp>
        </p:grpSp>
      </p:grpSp>
      <p:grpSp>
        <p:nvGrpSpPr>
          <p:cNvPr id="74" name="Group 73"/>
          <p:cNvGrpSpPr/>
          <p:nvPr/>
        </p:nvGrpSpPr>
        <p:grpSpPr>
          <a:xfrm>
            <a:off x="4309020" y="2980717"/>
            <a:ext cx="1188720" cy="2031325"/>
            <a:chOff x="375074" y="4267304"/>
            <a:chExt cx="1188720" cy="2031325"/>
          </a:xfrm>
          <a:solidFill>
            <a:schemeClr val="tx1">
              <a:lumMod val="85000"/>
              <a:lumOff val="15000"/>
            </a:schemeClr>
          </a:solidFill>
        </p:grpSpPr>
        <p:sp>
          <p:nvSpPr>
            <p:cNvPr id="75" name="Rectangle 74"/>
            <p:cNvSpPr/>
            <p:nvPr/>
          </p:nvSpPr>
          <p:spPr>
            <a:xfrm rot="16200000">
              <a:off x="-64144" y="4726159"/>
              <a:ext cx="2004861" cy="1112297"/>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6" name="Rectangle 75"/>
            <p:cNvSpPr/>
            <p:nvPr/>
          </p:nvSpPr>
          <p:spPr>
            <a:xfrm>
              <a:off x="375074" y="4267304"/>
              <a:ext cx="1188720" cy="2031325"/>
            </a:xfrm>
            <a:prstGeom prst="rect">
              <a:avLst/>
            </a:prstGeom>
            <a:grpFill/>
          </p:spPr>
          <p:txBody>
            <a:bodyPr wrap="square">
              <a:spAutoFit/>
            </a:bodyPr>
            <a:lstStyle/>
            <a:p>
              <a:r>
                <a:rPr lang="en-US" sz="1400" b="1" dirty="0" smtClean="0">
                  <a:latin typeface="Arial" panose="020B0604020202020204" pitchFamily="34" charset="0"/>
                  <a:cs typeface="Arial" panose="020B0604020202020204" pitchFamily="34" charset="0"/>
                </a:rPr>
                <a:t>1.  UK 72%</a:t>
              </a:r>
              <a:endParaRPr lang="en-US" sz="1400" b="1" dirty="0">
                <a:latin typeface="Arial" panose="020B0604020202020204" pitchFamily="34" charset="0"/>
                <a:cs typeface="Arial" panose="020B0604020202020204" pitchFamily="34" charset="0"/>
              </a:endParaRPr>
            </a:p>
            <a:p>
              <a:r>
                <a:rPr lang="en-US" sz="1400" b="1" dirty="0" smtClean="0">
                  <a:latin typeface="Arial" panose="020B0604020202020204" pitchFamily="34" charset="0"/>
                  <a:cs typeface="Arial" panose="020B0604020202020204" pitchFamily="34" charset="0"/>
                </a:rPr>
                <a:t>1.  NL 72%</a:t>
              </a:r>
              <a:endParaRPr lang="en-US" sz="1400" b="1" dirty="0">
                <a:latin typeface="Arial" panose="020B0604020202020204" pitchFamily="34" charset="0"/>
                <a:cs typeface="Arial" panose="020B0604020202020204" pitchFamily="34" charset="0"/>
              </a:endParaRPr>
            </a:p>
            <a:p>
              <a:r>
                <a:rPr lang="en-US" sz="1400" b="1" dirty="0" smtClean="0">
                  <a:latin typeface="Arial" panose="020B0604020202020204" pitchFamily="34" charset="0"/>
                  <a:cs typeface="Arial" panose="020B0604020202020204" pitchFamily="34" charset="0"/>
                </a:rPr>
                <a:t>3.  US 70%</a:t>
              </a:r>
              <a:endParaRPr lang="en-US" sz="1400" b="1" dirty="0">
                <a:latin typeface="Arial" panose="020B0604020202020204" pitchFamily="34" charset="0"/>
                <a:cs typeface="Arial" panose="020B0604020202020204" pitchFamily="34" charset="0"/>
              </a:endParaRPr>
            </a:p>
            <a:p>
              <a:r>
                <a:rPr lang="en-US" sz="1400" b="1" dirty="0" smtClean="0">
                  <a:latin typeface="Arial" panose="020B0604020202020204" pitchFamily="34" charset="0"/>
                  <a:cs typeface="Arial" panose="020B0604020202020204" pitchFamily="34" charset="0"/>
                </a:rPr>
                <a:t>4.  AR 66%</a:t>
              </a:r>
              <a:endParaRPr lang="en-US" sz="1400" b="1" dirty="0">
                <a:latin typeface="Arial" panose="020B0604020202020204" pitchFamily="34" charset="0"/>
                <a:cs typeface="Arial" panose="020B0604020202020204" pitchFamily="34" charset="0"/>
              </a:endParaRPr>
            </a:p>
            <a:p>
              <a:r>
                <a:rPr lang="en-US" sz="1400" b="1" dirty="0" smtClean="0">
                  <a:latin typeface="Arial" panose="020B0604020202020204" pitchFamily="34" charset="0"/>
                  <a:cs typeface="Arial" panose="020B0604020202020204" pitchFamily="34" charset="0"/>
                </a:rPr>
                <a:t>5.  CA 63%</a:t>
              </a:r>
              <a:endParaRPr lang="en-US" sz="1400" b="1" dirty="0">
                <a:latin typeface="Arial" panose="020B0604020202020204" pitchFamily="34" charset="0"/>
                <a:cs typeface="Arial" panose="020B0604020202020204" pitchFamily="34" charset="0"/>
              </a:endParaRPr>
            </a:p>
            <a:p>
              <a:r>
                <a:rPr lang="en-US" sz="1400" b="1" dirty="0" smtClean="0">
                  <a:latin typeface="Arial" panose="020B0604020202020204" pitchFamily="34" charset="0"/>
                  <a:cs typeface="Arial" panose="020B0604020202020204" pitchFamily="34" charset="0"/>
                </a:rPr>
                <a:t>6.  AU 57%</a:t>
              </a:r>
              <a:endParaRPr lang="en-US" sz="1400" b="1" dirty="0">
                <a:latin typeface="Arial" panose="020B0604020202020204" pitchFamily="34" charset="0"/>
                <a:cs typeface="Arial" panose="020B0604020202020204" pitchFamily="34" charset="0"/>
              </a:endParaRPr>
            </a:p>
            <a:p>
              <a:r>
                <a:rPr lang="en-US" sz="1400" b="1" dirty="0" smtClean="0">
                  <a:latin typeface="Arial" panose="020B0604020202020204" pitchFamily="34" charset="0"/>
                  <a:cs typeface="Arial" panose="020B0604020202020204" pitchFamily="34" charset="0"/>
                </a:rPr>
                <a:t>7.  JP 31%</a:t>
              </a:r>
              <a:endParaRPr lang="en-US" sz="1400" b="1" dirty="0">
                <a:latin typeface="Arial" panose="020B0604020202020204" pitchFamily="34" charset="0"/>
                <a:cs typeface="Arial" panose="020B0604020202020204" pitchFamily="34" charset="0"/>
              </a:endParaRPr>
            </a:p>
            <a:p>
              <a:r>
                <a:rPr lang="en-US" sz="1400" b="1" dirty="0" smtClean="0">
                  <a:latin typeface="Arial" panose="020B0604020202020204" pitchFamily="34" charset="0"/>
                  <a:cs typeface="Arial" panose="020B0604020202020204" pitchFamily="34" charset="0"/>
                </a:rPr>
                <a:t>8.  TH 30%</a:t>
              </a:r>
              <a:endParaRPr lang="en-US" sz="1400" b="1" dirty="0">
                <a:latin typeface="Arial" panose="020B0604020202020204" pitchFamily="34" charset="0"/>
                <a:cs typeface="Arial" panose="020B0604020202020204" pitchFamily="34" charset="0"/>
              </a:endParaRPr>
            </a:p>
            <a:p>
              <a:r>
                <a:rPr lang="en-US" sz="1400" b="1" dirty="0" smtClean="0">
                  <a:latin typeface="Arial" panose="020B0604020202020204" pitchFamily="34" charset="0"/>
                  <a:cs typeface="Arial" panose="020B0604020202020204" pitchFamily="34" charset="0"/>
                </a:rPr>
                <a:t>9.  DE </a:t>
              </a:r>
              <a:r>
                <a:rPr lang="en-US" sz="1400" b="1" dirty="0">
                  <a:latin typeface="Arial" panose="020B0604020202020204" pitchFamily="34" charset="0"/>
                  <a:cs typeface="Arial" panose="020B0604020202020204" pitchFamily="34" charset="0"/>
                </a:rPr>
                <a:t>2</a:t>
              </a:r>
              <a:r>
                <a:rPr lang="en-US" sz="1400" b="1" dirty="0" smtClean="0">
                  <a:latin typeface="Arial" panose="020B0604020202020204" pitchFamily="34" charset="0"/>
                  <a:cs typeface="Arial" panose="020B0604020202020204" pitchFamily="34" charset="0"/>
                </a:rPr>
                <a:t>3</a:t>
              </a:r>
              <a:r>
                <a:rPr lang="en-US" sz="1400" b="1" dirty="0">
                  <a:latin typeface="Arial" panose="020B0604020202020204" pitchFamily="34" charset="0"/>
                  <a:cs typeface="Arial" panose="020B0604020202020204" pitchFamily="34" charset="0"/>
                </a:rPr>
                <a:t>%</a:t>
              </a:r>
            </a:p>
          </p:txBody>
        </p:sp>
      </p:grpSp>
      <p:sp>
        <p:nvSpPr>
          <p:cNvPr id="77" name="Oval 76"/>
          <p:cNvSpPr/>
          <p:nvPr/>
        </p:nvSpPr>
        <p:spPr bwMode="auto">
          <a:xfrm>
            <a:off x="6583108" y="3147622"/>
            <a:ext cx="120701" cy="116558"/>
          </a:xfrm>
          <a:prstGeom prst="ellipse">
            <a:avLst/>
          </a:prstGeom>
          <a:solidFill>
            <a:schemeClr val="tx1">
              <a:lumMod val="85000"/>
              <a:lumOff val="15000"/>
            </a:schemeClr>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rgbClr val="C00000"/>
              </a:solidFill>
              <a:effectLst/>
              <a:latin typeface="Calibri" pitchFamily="34" charset="0"/>
            </a:endParaRPr>
          </a:p>
        </p:txBody>
      </p:sp>
      <p:sp>
        <p:nvSpPr>
          <p:cNvPr id="78" name="TextBox 77"/>
          <p:cNvSpPr txBox="1"/>
          <p:nvPr/>
        </p:nvSpPr>
        <p:spPr>
          <a:xfrm>
            <a:off x="6626795" y="2966120"/>
            <a:ext cx="249440" cy="253916"/>
          </a:xfrm>
          <a:prstGeom prst="rect">
            <a:avLst/>
          </a:prstGeom>
          <a:noFill/>
        </p:spPr>
        <p:txBody>
          <a:bodyPr wrap="square" rtlCol="0">
            <a:spAutoFit/>
          </a:bodyPr>
          <a:lstStyle/>
          <a:p>
            <a:r>
              <a:rPr lang="en-US" sz="1050" b="1" dirty="0" smtClean="0">
                <a:solidFill>
                  <a:schemeClr val="tx1"/>
                </a:solidFill>
              </a:rPr>
              <a:t>1</a:t>
            </a:r>
            <a:endParaRPr lang="en-US" sz="1050" b="1" dirty="0">
              <a:solidFill>
                <a:schemeClr val="tx1"/>
              </a:solidFill>
            </a:endParaRPr>
          </a:p>
        </p:txBody>
      </p:sp>
      <p:sp>
        <p:nvSpPr>
          <p:cNvPr id="79" name="Oval 78"/>
          <p:cNvSpPr/>
          <p:nvPr/>
        </p:nvSpPr>
        <p:spPr bwMode="auto">
          <a:xfrm>
            <a:off x="5614374" y="3344166"/>
            <a:ext cx="73152" cy="73152"/>
          </a:xfrm>
          <a:prstGeom prst="ellipse">
            <a:avLst/>
          </a:prstGeom>
          <a:solidFill>
            <a:schemeClr val="tx1">
              <a:lumMod val="85000"/>
              <a:lumOff val="15000"/>
            </a:schemeClr>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rgbClr val="C00000"/>
              </a:solidFill>
              <a:effectLst/>
              <a:latin typeface="Calibri" pitchFamily="34" charset="0"/>
            </a:endParaRPr>
          </a:p>
        </p:txBody>
      </p:sp>
      <p:sp>
        <p:nvSpPr>
          <p:cNvPr id="80" name="TextBox 79"/>
          <p:cNvSpPr txBox="1"/>
          <p:nvPr/>
        </p:nvSpPr>
        <p:spPr>
          <a:xfrm>
            <a:off x="5626257" y="3186517"/>
            <a:ext cx="249440" cy="253916"/>
          </a:xfrm>
          <a:prstGeom prst="rect">
            <a:avLst/>
          </a:prstGeom>
          <a:noFill/>
        </p:spPr>
        <p:txBody>
          <a:bodyPr wrap="square" rtlCol="0">
            <a:spAutoFit/>
          </a:bodyPr>
          <a:lstStyle/>
          <a:p>
            <a:r>
              <a:rPr lang="en-US" sz="1050" b="1" dirty="0">
                <a:solidFill>
                  <a:schemeClr val="tx1"/>
                </a:solidFill>
              </a:rPr>
              <a:t>3</a:t>
            </a:r>
          </a:p>
        </p:txBody>
      </p:sp>
      <p:sp>
        <p:nvSpPr>
          <p:cNvPr id="81" name="Oval 80"/>
          <p:cNvSpPr/>
          <p:nvPr/>
        </p:nvSpPr>
        <p:spPr bwMode="auto">
          <a:xfrm>
            <a:off x="6650069" y="3188082"/>
            <a:ext cx="120701" cy="116558"/>
          </a:xfrm>
          <a:prstGeom prst="ellipse">
            <a:avLst/>
          </a:prstGeom>
          <a:solidFill>
            <a:schemeClr val="tx1">
              <a:lumMod val="85000"/>
              <a:lumOff val="15000"/>
            </a:schemeClr>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rgbClr val="C00000"/>
              </a:solidFill>
              <a:effectLst/>
              <a:latin typeface="Calibri" pitchFamily="34" charset="0"/>
            </a:endParaRPr>
          </a:p>
        </p:txBody>
      </p:sp>
      <p:sp>
        <p:nvSpPr>
          <p:cNvPr id="82" name="TextBox 81"/>
          <p:cNvSpPr txBox="1"/>
          <p:nvPr/>
        </p:nvSpPr>
        <p:spPr>
          <a:xfrm>
            <a:off x="6726511" y="3137222"/>
            <a:ext cx="249440" cy="253916"/>
          </a:xfrm>
          <a:prstGeom prst="rect">
            <a:avLst/>
          </a:prstGeom>
          <a:noFill/>
        </p:spPr>
        <p:txBody>
          <a:bodyPr wrap="square" rtlCol="0">
            <a:spAutoFit/>
          </a:bodyPr>
          <a:lstStyle/>
          <a:p>
            <a:r>
              <a:rPr lang="en-US" sz="1050" b="1" dirty="0" smtClean="0">
                <a:solidFill>
                  <a:schemeClr val="tx1"/>
                </a:solidFill>
              </a:rPr>
              <a:t>1</a:t>
            </a:r>
            <a:endParaRPr lang="en-US" sz="1050" b="1" dirty="0">
              <a:solidFill>
                <a:schemeClr val="tx1"/>
              </a:solidFill>
            </a:endParaRPr>
          </a:p>
        </p:txBody>
      </p:sp>
      <p:pic>
        <p:nvPicPr>
          <p:cNvPr id="1026" name="Picture 2" descr="http://upload.wikimedia.org/wikipedia/commons/thumb/1/17/Union_flag_1606_(Kings_Colors).svg/1280px-Union_flag_1606_(Kings_Colors).svg.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124966" y="945408"/>
            <a:ext cx="806525" cy="483915"/>
          </a:xfrm>
          <a:prstGeom prst="rect">
            <a:avLst/>
          </a:prstGeom>
          <a:noFill/>
          <a:extLst>
            <a:ext uri="{909E8E84-426E-40DD-AFC4-6F175D3DCCD1}">
              <a14:hiddenFill xmlns:a14="http://schemas.microsoft.com/office/drawing/2010/main">
                <a:solidFill>
                  <a:srgbClr val="FFFFFF"/>
                </a:solidFill>
              </a14:hiddenFill>
            </a:ext>
          </a:extLst>
        </p:spPr>
      </p:pic>
      <p:sp>
        <p:nvSpPr>
          <p:cNvPr id="55" name="Rectangle 54"/>
          <p:cNvSpPr/>
          <p:nvPr/>
        </p:nvSpPr>
        <p:spPr>
          <a:xfrm>
            <a:off x="5861707" y="1034413"/>
            <a:ext cx="1987147" cy="307777"/>
          </a:xfrm>
          <a:prstGeom prst="rect">
            <a:avLst/>
          </a:prstGeom>
          <a:noFill/>
        </p:spPr>
        <p:txBody>
          <a:bodyPr wrap="none">
            <a:spAutoFit/>
          </a:bodyPr>
          <a:lstStyle/>
          <a:p>
            <a:r>
              <a:rPr lang="en-US" sz="1400" b="1" dirty="0" smtClean="0">
                <a:solidFill>
                  <a:srgbClr val="002A7E"/>
                </a:solidFill>
              </a:rPr>
              <a:t>UK has most awareness.</a:t>
            </a:r>
            <a:endParaRPr lang="en-US" sz="1400" dirty="0">
              <a:solidFill>
                <a:srgbClr val="002A7E"/>
              </a:solidFill>
            </a:endParaRPr>
          </a:p>
        </p:txBody>
      </p:sp>
      <p:pic>
        <p:nvPicPr>
          <p:cNvPr id="1028" name="Picture 4" descr="http://www.trendzified.net/wp-content/uploads/2014/08/Japan-Flag-1024x768.jpg"/>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t="1866" b="1553"/>
          <a:stretch/>
        </p:blipFill>
        <p:spPr bwMode="auto">
          <a:xfrm>
            <a:off x="5124966" y="1525769"/>
            <a:ext cx="806525" cy="543227"/>
          </a:xfrm>
          <a:prstGeom prst="rect">
            <a:avLst/>
          </a:prstGeom>
          <a:noFill/>
          <a:ln>
            <a:solidFill>
              <a:schemeClr val="bg1">
                <a:lumMod val="85000"/>
              </a:schemeClr>
            </a:solidFill>
          </a:ln>
          <a:extLst>
            <a:ext uri="{909E8E84-426E-40DD-AFC4-6F175D3DCCD1}">
              <a14:hiddenFill xmlns:a14="http://schemas.microsoft.com/office/drawing/2010/main">
                <a:solidFill>
                  <a:srgbClr val="FFFFFF"/>
                </a:solidFill>
              </a14:hiddenFill>
            </a:ext>
          </a:extLst>
        </p:spPr>
      </p:pic>
      <p:sp>
        <p:nvSpPr>
          <p:cNvPr id="58" name="Rectangle 57"/>
          <p:cNvSpPr/>
          <p:nvPr/>
        </p:nvSpPr>
        <p:spPr>
          <a:xfrm>
            <a:off x="5867464" y="1623232"/>
            <a:ext cx="2181110" cy="307777"/>
          </a:xfrm>
          <a:prstGeom prst="rect">
            <a:avLst/>
          </a:prstGeom>
          <a:noFill/>
        </p:spPr>
        <p:txBody>
          <a:bodyPr wrap="none">
            <a:spAutoFit/>
          </a:bodyPr>
          <a:lstStyle/>
          <a:p>
            <a:r>
              <a:rPr lang="en-US" sz="1400" b="1" dirty="0" smtClean="0">
                <a:solidFill>
                  <a:srgbClr val="C00000"/>
                </a:solidFill>
              </a:rPr>
              <a:t>Japan has least awareness.</a:t>
            </a:r>
            <a:endParaRPr lang="en-US" sz="1400" dirty="0">
              <a:solidFill>
                <a:srgbClr val="C00000"/>
              </a:solidFill>
            </a:endParaRPr>
          </a:p>
        </p:txBody>
      </p:sp>
    </p:spTree>
    <p:extLst>
      <p:ext uri="{BB962C8B-B14F-4D97-AF65-F5344CB8AC3E}">
        <p14:creationId xmlns:p14="http://schemas.microsoft.com/office/powerpoint/2010/main" val="1990753092"/>
      </p:ext>
    </p:extLst>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ounded Rectangle 10"/>
          <p:cNvSpPr/>
          <p:nvPr/>
        </p:nvSpPr>
        <p:spPr bwMode="auto">
          <a:xfrm>
            <a:off x="6130456" y="1388440"/>
            <a:ext cx="2600076" cy="3898099"/>
          </a:xfrm>
          <a:prstGeom prst="roundRect">
            <a:avLst/>
          </a:prstGeom>
          <a:solidFill>
            <a:schemeClr val="bg1">
              <a:lumMod val="95000"/>
            </a:schemeClr>
          </a:solidFill>
          <a:ln w="9525" cap="flat" cmpd="sng" algn="ctr">
            <a:solidFill>
              <a:srgbClr val="C00000"/>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9" name="Rounded Rectangle 8"/>
          <p:cNvSpPr/>
          <p:nvPr/>
        </p:nvSpPr>
        <p:spPr bwMode="auto">
          <a:xfrm>
            <a:off x="956798" y="1395060"/>
            <a:ext cx="5094145" cy="3891479"/>
          </a:xfrm>
          <a:prstGeom prst="roundRect">
            <a:avLst/>
          </a:prstGeom>
          <a:solidFill>
            <a:schemeClr val="bg1">
              <a:lumMod val="95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110</a:t>
            </a:fld>
            <a:r>
              <a:rPr lang="en-US" smtClean="0"/>
              <a:t> -</a:t>
            </a:r>
            <a:endParaRPr lang="en-US"/>
          </a:p>
        </p:txBody>
      </p:sp>
      <p:graphicFrame>
        <p:nvGraphicFramePr>
          <p:cNvPr id="4" name="Chart 3"/>
          <p:cNvGraphicFramePr/>
          <p:nvPr>
            <p:extLst>
              <p:ext uri="{D42A27DB-BD31-4B8C-83A1-F6EECF244321}">
                <p14:modId xmlns:p14="http://schemas.microsoft.com/office/powerpoint/2010/main" val="3639895529"/>
              </p:ext>
            </p:extLst>
          </p:nvPr>
        </p:nvGraphicFramePr>
        <p:xfrm>
          <a:off x="386217" y="964425"/>
          <a:ext cx="8439149" cy="4064000"/>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Box 4"/>
          <p:cNvSpPr txBox="1"/>
          <p:nvPr/>
        </p:nvSpPr>
        <p:spPr>
          <a:xfrm>
            <a:off x="1657047" y="674866"/>
            <a:ext cx="6008018" cy="338554"/>
          </a:xfrm>
          <a:prstGeom prst="rect">
            <a:avLst/>
          </a:prstGeom>
          <a:noFill/>
        </p:spPr>
        <p:txBody>
          <a:bodyPr wrap="square" rtlCol="0">
            <a:spAutoFit/>
          </a:bodyPr>
          <a:lstStyle/>
          <a:p>
            <a:pPr algn="ctr"/>
            <a:r>
              <a:rPr lang="en-US" sz="1600" i="1" dirty="0" smtClean="0">
                <a:solidFill>
                  <a:schemeClr val="tx1"/>
                </a:solidFill>
                <a:latin typeface="Arial" panose="020B0604020202020204" pitchFamily="34" charset="0"/>
                <a:cs typeface="Arial" panose="020B0604020202020204" pitchFamily="34" charset="0"/>
              </a:rPr>
              <a:t>Among Germans Claiming to Know What DVT Feels Like</a:t>
            </a:r>
            <a:endParaRPr lang="en-US" sz="1400" i="1" dirty="0">
              <a:solidFill>
                <a:schemeClr val="tx1"/>
              </a:solidFill>
              <a:latin typeface="Arial" panose="020B0604020202020204" pitchFamily="34" charset="0"/>
              <a:cs typeface="Arial" panose="020B0604020202020204" pitchFamily="34" charset="0"/>
            </a:endParaRPr>
          </a:p>
        </p:txBody>
      </p:sp>
      <p:sp>
        <p:nvSpPr>
          <p:cNvPr id="6" name="Title 1"/>
          <p:cNvSpPr txBox="1">
            <a:spLocks/>
          </p:cNvSpPr>
          <p:nvPr/>
        </p:nvSpPr>
        <p:spPr>
          <a:xfrm>
            <a:off x="139147" y="139465"/>
            <a:ext cx="893329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Perceived Symptoms of Deep Vein Thrombosis</a:t>
            </a:r>
            <a:endParaRPr lang="en-US" sz="2400" kern="0" dirty="0"/>
          </a:p>
        </p:txBody>
      </p:sp>
      <p:sp>
        <p:nvSpPr>
          <p:cNvPr id="8" name="Rectangle 7"/>
          <p:cNvSpPr/>
          <p:nvPr/>
        </p:nvSpPr>
        <p:spPr>
          <a:xfrm>
            <a:off x="83490" y="6310774"/>
            <a:ext cx="7366882" cy="461665"/>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Germany Respondents aware of symptoms at Q4. </a:t>
            </a:r>
            <a:r>
              <a:rPr lang="pt-BR" sz="800" dirty="0">
                <a:solidFill>
                  <a:schemeClr val="tx1"/>
                </a:solidFill>
                <a:latin typeface="Arial" panose="020B0604020202020204" pitchFamily="34" charset="0"/>
                <a:cs typeface="Arial" panose="020B0604020202020204" pitchFamily="34" charset="0"/>
              </a:rPr>
              <a:t>Males: 18-39 (</a:t>
            </a:r>
            <a:r>
              <a:rPr lang="pt-BR" sz="800" dirty="0" smtClean="0">
                <a:solidFill>
                  <a:schemeClr val="tx1"/>
                </a:solidFill>
                <a:latin typeface="Arial" panose="020B0604020202020204" pitchFamily="34" charset="0"/>
                <a:cs typeface="Arial" panose="020B0604020202020204" pitchFamily="34" charset="0"/>
              </a:rPr>
              <a:t>n=13*), </a:t>
            </a:r>
            <a:r>
              <a:rPr lang="pt-BR" sz="800" dirty="0">
                <a:solidFill>
                  <a:schemeClr val="tx1"/>
                </a:solidFill>
                <a:latin typeface="Arial" panose="020B0604020202020204" pitchFamily="34" charset="0"/>
                <a:cs typeface="Arial" panose="020B0604020202020204" pitchFamily="34" charset="0"/>
              </a:rPr>
              <a:t>40-64 (</a:t>
            </a:r>
            <a:r>
              <a:rPr lang="pt-BR" sz="800" dirty="0" smtClean="0">
                <a:solidFill>
                  <a:schemeClr val="tx1"/>
                </a:solidFill>
                <a:latin typeface="Arial" panose="020B0604020202020204" pitchFamily="34" charset="0"/>
                <a:cs typeface="Arial" panose="020B0604020202020204" pitchFamily="34" charset="0"/>
              </a:rPr>
              <a:t>n=33), </a:t>
            </a:r>
            <a:r>
              <a:rPr lang="pt-BR" sz="800" dirty="0">
                <a:solidFill>
                  <a:schemeClr val="tx1"/>
                </a:solidFill>
                <a:latin typeface="Arial" panose="020B0604020202020204" pitchFamily="34" charset="0"/>
                <a:cs typeface="Arial" panose="020B0604020202020204" pitchFamily="34" charset="0"/>
              </a:rPr>
              <a:t>65+ (</a:t>
            </a:r>
            <a:r>
              <a:rPr lang="pt-BR" sz="800" dirty="0" smtClean="0">
                <a:solidFill>
                  <a:schemeClr val="tx1"/>
                </a:solidFill>
                <a:latin typeface="Arial" panose="020B0604020202020204" pitchFamily="34" charset="0"/>
                <a:cs typeface="Arial" panose="020B0604020202020204" pitchFamily="34" charset="0"/>
              </a:rPr>
              <a:t>n=49); </a:t>
            </a:r>
            <a:r>
              <a:rPr lang="pt-BR" sz="800" dirty="0">
                <a:solidFill>
                  <a:schemeClr val="tx1"/>
                </a:solidFill>
                <a:latin typeface="Arial" panose="020B0604020202020204" pitchFamily="34" charset="0"/>
                <a:cs typeface="Arial" panose="020B0604020202020204" pitchFamily="34" charset="0"/>
              </a:rPr>
              <a:t>Females: 18-39 (</a:t>
            </a:r>
            <a:r>
              <a:rPr lang="pt-BR" sz="800" dirty="0" smtClean="0">
                <a:solidFill>
                  <a:schemeClr val="tx1"/>
                </a:solidFill>
                <a:latin typeface="Arial" panose="020B0604020202020204" pitchFamily="34" charset="0"/>
                <a:cs typeface="Arial" panose="020B0604020202020204" pitchFamily="34" charset="0"/>
              </a:rPr>
              <a:t>n=14*), </a:t>
            </a:r>
            <a:r>
              <a:rPr lang="pt-BR" sz="800" dirty="0">
                <a:solidFill>
                  <a:schemeClr val="tx1"/>
                </a:solidFill>
                <a:latin typeface="Arial" panose="020B0604020202020204" pitchFamily="34" charset="0"/>
                <a:cs typeface="Arial" panose="020B0604020202020204" pitchFamily="34" charset="0"/>
              </a:rPr>
              <a:t>40-64 (n=43), </a:t>
            </a:r>
            <a:endParaRPr lang="pt-BR" sz="800" dirty="0" smtClean="0">
              <a:solidFill>
                <a:schemeClr val="tx1"/>
              </a:solidFill>
              <a:latin typeface="Arial" panose="020B0604020202020204" pitchFamily="34" charset="0"/>
              <a:cs typeface="Arial" panose="020B0604020202020204" pitchFamily="34" charset="0"/>
            </a:endParaRPr>
          </a:p>
          <a:p>
            <a:r>
              <a:rPr lang="pt-BR" sz="800" dirty="0" smtClean="0">
                <a:solidFill>
                  <a:schemeClr val="tx1"/>
                </a:solidFill>
                <a:latin typeface="Arial" panose="020B0604020202020204" pitchFamily="34" charset="0"/>
                <a:cs typeface="Arial" panose="020B0604020202020204" pitchFamily="34" charset="0"/>
              </a:rPr>
              <a:t>65</a:t>
            </a:r>
            <a:r>
              <a:rPr lang="pt-BR" sz="800" dirty="0">
                <a:solidFill>
                  <a:schemeClr val="tx1"/>
                </a:solidFill>
                <a:latin typeface="Arial" panose="020B0604020202020204" pitchFamily="34" charset="0"/>
                <a:cs typeface="Arial" panose="020B0604020202020204" pitchFamily="34" charset="0"/>
              </a:rPr>
              <a:t>+ (</a:t>
            </a:r>
            <a:r>
              <a:rPr lang="pt-BR" sz="800" dirty="0" smtClean="0">
                <a:solidFill>
                  <a:schemeClr val="tx1"/>
                </a:solidFill>
                <a:latin typeface="Arial" panose="020B0604020202020204" pitchFamily="34" charset="0"/>
                <a:cs typeface="Arial" panose="020B0604020202020204" pitchFamily="34" charset="0"/>
              </a:rPr>
              <a:t>n=54) </a:t>
            </a:r>
            <a:r>
              <a:rPr lang="en-US" sz="800" dirty="0" smtClean="0">
                <a:solidFill>
                  <a:srgbClr val="FF0000"/>
                </a:solidFill>
                <a:latin typeface="Arial" panose="020B0604020202020204" pitchFamily="34" charset="0"/>
                <a:cs typeface="Arial" panose="020B0604020202020204" pitchFamily="34" charset="0"/>
              </a:rPr>
              <a:t>*</a:t>
            </a:r>
            <a:r>
              <a:rPr lang="en-US" sz="800" dirty="0">
                <a:solidFill>
                  <a:srgbClr val="FF0000"/>
                </a:solidFill>
                <a:latin typeface="Arial" panose="020B0604020202020204" pitchFamily="34" charset="0"/>
                <a:cs typeface="Arial" panose="020B0604020202020204" pitchFamily="34" charset="0"/>
              </a:rPr>
              <a:t>Caution: Small sample size, interpret with caution</a:t>
            </a:r>
            <a:r>
              <a:rPr lang="en-US" sz="800" dirty="0" smtClean="0">
                <a:solidFill>
                  <a:srgbClr val="FF0000"/>
                </a:solidFill>
                <a:latin typeface="Arial" panose="020B0604020202020204" pitchFamily="34" charset="0"/>
                <a:cs typeface="Arial" panose="020B0604020202020204" pitchFamily="34" charset="0"/>
              </a:rPr>
              <a:t>.</a:t>
            </a:r>
          </a:p>
          <a:p>
            <a:r>
              <a:rPr lang="en-US" sz="800" dirty="0" smtClean="0">
                <a:solidFill>
                  <a:schemeClr val="tx1"/>
                </a:solidFill>
                <a:latin typeface="Arial" panose="020B0604020202020204" pitchFamily="34" charset="0"/>
                <a:cs typeface="Arial" panose="020B0604020202020204" pitchFamily="34" charset="0"/>
              </a:rPr>
              <a:t>Q5</a:t>
            </a:r>
            <a:r>
              <a:rPr lang="en-US" sz="800" dirty="0">
                <a:solidFill>
                  <a:schemeClr val="tx1"/>
                </a:solidFill>
                <a:latin typeface="Arial" panose="020B0604020202020204" pitchFamily="34" charset="0"/>
                <a:cs typeface="Arial" panose="020B0604020202020204" pitchFamily="34" charset="0"/>
              </a:rPr>
              <a:t>. Please indicate the signs or symptoms of a blood clot in your leg (also known as deep vein thrombosis). (select all that apply) </a:t>
            </a:r>
          </a:p>
        </p:txBody>
      </p:sp>
      <p:sp>
        <p:nvSpPr>
          <p:cNvPr id="10" name="TextBox 9"/>
          <p:cNvSpPr txBox="1"/>
          <p:nvPr/>
        </p:nvSpPr>
        <p:spPr>
          <a:xfrm>
            <a:off x="2528255" y="4964095"/>
            <a:ext cx="2339929"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Actual Symptoms</a:t>
            </a:r>
            <a:endParaRPr lang="en-US" sz="1400" b="1" dirty="0">
              <a:solidFill>
                <a:schemeClr val="tx2"/>
              </a:solidFill>
              <a:latin typeface="Arial" panose="020B0604020202020204" pitchFamily="34" charset="0"/>
              <a:cs typeface="Arial" panose="020B0604020202020204" pitchFamily="34" charset="0"/>
            </a:endParaRPr>
          </a:p>
        </p:txBody>
      </p:sp>
      <p:sp>
        <p:nvSpPr>
          <p:cNvPr id="12" name="TextBox 11"/>
          <p:cNvSpPr txBox="1"/>
          <p:nvPr/>
        </p:nvSpPr>
        <p:spPr>
          <a:xfrm>
            <a:off x="6232960" y="4962606"/>
            <a:ext cx="2339929" cy="307777"/>
          </a:xfrm>
          <a:prstGeom prst="rect">
            <a:avLst/>
          </a:prstGeom>
          <a:noFill/>
        </p:spPr>
        <p:txBody>
          <a:bodyPr wrap="square" rtlCol="0">
            <a:spAutoFit/>
          </a:bodyPr>
          <a:lstStyle/>
          <a:p>
            <a:pPr algn="ctr"/>
            <a:r>
              <a:rPr lang="en-US" sz="1400" b="1" dirty="0" smtClean="0">
                <a:solidFill>
                  <a:srgbClr val="C00000"/>
                </a:solidFill>
                <a:latin typeface="Arial" panose="020B0604020202020204" pitchFamily="34" charset="0"/>
                <a:cs typeface="Arial" panose="020B0604020202020204" pitchFamily="34" charset="0"/>
              </a:rPr>
              <a:t>Inaccurate Symptoms</a:t>
            </a:r>
            <a:endParaRPr lang="en-US" sz="1400" b="1" dirty="0">
              <a:solidFill>
                <a:srgbClr val="C00000"/>
              </a:solidFill>
              <a:latin typeface="Arial" panose="020B0604020202020204" pitchFamily="34" charset="0"/>
              <a:cs typeface="Arial" panose="020B0604020202020204" pitchFamily="34" charset="0"/>
            </a:endParaRPr>
          </a:p>
        </p:txBody>
      </p:sp>
      <p:graphicFrame>
        <p:nvGraphicFramePr>
          <p:cNvPr id="3" name="Table 2"/>
          <p:cNvGraphicFramePr>
            <a:graphicFrameLocks noGrp="1"/>
          </p:cNvGraphicFramePr>
          <p:nvPr>
            <p:extLst>
              <p:ext uri="{D42A27DB-BD31-4B8C-83A1-F6EECF244321}">
                <p14:modId xmlns:p14="http://schemas.microsoft.com/office/powerpoint/2010/main" val="1897656420"/>
              </p:ext>
            </p:extLst>
          </p:nvPr>
        </p:nvGraphicFramePr>
        <p:xfrm>
          <a:off x="1518702" y="5399818"/>
          <a:ext cx="5306693" cy="914400"/>
        </p:xfrm>
        <a:graphic>
          <a:graphicData uri="http://schemas.openxmlformats.org/drawingml/2006/table">
            <a:tbl>
              <a:tblPr firstRow="1" bandRow="1">
                <a:tableStyleId>{16D9F66E-5EB9-4882-86FB-DCBF35E3C3E4}</a:tableStyleId>
              </a:tblPr>
              <a:tblGrid>
                <a:gridCol w="1472669"/>
                <a:gridCol w="639004"/>
                <a:gridCol w="639004"/>
                <a:gridCol w="639004"/>
                <a:gridCol w="639004"/>
                <a:gridCol w="639004"/>
                <a:gridCol w="639004"/>
              </a:tblGrid>
              <a:tr h="0">
                <a:tc>
                  <a:txBody>
                    <a:bodyPr/>
                    <a:lstStyle/>
                    <a:p>
                      <a:r>
                        <a:rPr lang="en-US" sz="900" dirty="0" smtClean="0">
                          <a:latin typeface="Arial" panose="020B0604020202020204" pitchFamily="34" charset="0"/>
                          <a:cs typeface="Arial" panose="020B0604020202020204" pitchFamily="34" charset="0"/>
                        </a:rPr>
                        <a:t>Remaining</a:t>
                      </a:r>
                      <a:r>
                        <a:rPr lang="en-US" sz="900" baseline="0" dirty="0" smtClean="0">
                          <a:latin typeface="Arial" panose="020B0604020202020204" pitchFamily="34" charset="0"/>
                          <a:cs typeface="Arial" panose="020B0604020202020204" pitchFamily="34" charset="0"/>
                        </a:rPr>
                        <a:t> Responses:</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M 18-39</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F 18-39</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M 40-64</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F 40-64</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M 65+</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F</a:t>
                      </a:r>
                      <a:r>
                        <a:rPr lang="en-US" sz="900" baseline="0" dirty="0" smtClean="0">
                          <a:latin typeface="Arial" panose="020B0604020202020204" pitchFamily="34" charset="0"/>
                          <a:cs typeface="Arial" panose="020B0604020202020204" pitchFamily="34" charset="0"/>
                        </a:rPr>
                        <a:t> 65+</a:t>
                      </a:r>
                      <a:endParaRPr lang="en-US" sz="900" dirty="0">
                        <a:latin typeface="Arial" panose="020B0604020202020204" pitchFamily="34" charset="0"/>
                        <a:cs typeface="Arial" panose="020B0604020202020204" pitchFamily="34" charset="0"/>
                      </a:endParaRPr>
                    </a:p>
                  </a:txBody>
                  <a:tcPr/>
                </a:tc>
              </a:tr>
              <a:tr h="205740">
                <a:tc>
                  <a:txBody>
                    <a:bodyPr/>
                    <a:lstStyle/>
                    <a:p>
                      <a:r>
                        <a:rPr lang="en-US" sz="900" i="1" dirty="0" smtClean="0">
                          <a:latin typeface="Arial" panose="020B0604020202020204" pitchFamily="34" charset="0"/>
                          <a:cs typeface="Arial" panose="020B0604020202020204" pitchFamily="34" charset="0"/>
                        </a:rPr>
                        <a:t>Other</a:t>
                      </a:r>
                    </a:p>
                  </a:txBody>
                  <a:tcPr/>
                </a:tc>
                <a:tc>
                  <a:txBody>
                    <a:bodyPr/>
                    <a:lstStyle/>
                    <a:p>
                      <a:pPr algn="ctr" fontAlgn="ctr"/>
                      <a:r>
                        <a:rPr lang="en-US" sz="800" b="0" i="0" u="none" strike="noStrike" dirty="0">
                          <a:solidFill>
                            <a:srgbClr val="000000"/>
                          </a:solidFill>
                          <a:effectLst/>
                          <a:latin typeface="Arial"/>
                        </a:rPr>
                        <a:t>0%</a:t>
                      </a:r>
                    </a:p>
                  </a:txBody>
                  <a:tcPr marL="9525" marR="9525" marT="9525" marB="0" anchor="ctr"/>
                </a:tc>
                <a:tc>
                  <a:txBody>
                    <a:bodyPr/>
                    <a:lstStyle/>
                    <a:p>
                      <a:pPr algn="ctr" fontAlgn="ctr"/>
                      <a:r>
                        <a:rPr lang="en-US" sz="800" b="0" i="0" u="none" strike="noStrike">
                          <a:solidFill>
                            <a:srgbClr val="000000"/>
                          </a:solidFill>
                          <a:effectLst/>
                          <a:latin typeface="Arial"/>
                        </a:rPr>
                        <a:t>7%</a:t>
                      </a:r>
                    </a:p>
                  </a:txBody>
                  <a:tcPr marL="9525" marR="9525" marT="9525" marB="0" anchor="ctr"/>
                </a:tc>
                <a:tc>
                  <a:txBody>
                    <a:bodyPr/>
                    <a:lstStyle/>
                    <a:p>
                      <a:pPr algn="ctr" fontAlgn="ctr"/>
                      <a:r>
                        <a:rPr lang="en-US" sz="800" b="0" i="0" u="none" strike="noStrike">
                          <a:solidFill>
                            <a:srgbClr val="000000"/>
                          </a:solidFill>
                          <a:effectLst/>
                          <a:latin typeface="Arial"/>
                        </a:rPr>
                        <a:t>3%</a:t>
                      </a:r>
                    </a:p>
                  </a:txBody>
                  <a:tcPr marL="9525" marR="9525" marT="9525" marB="0" anchor="ctr"/>
                </a:tc>
                <a:tc>
                  <a:txBody>
                    <a:bodyPr/>
                    <a:lstStyle/>
                    <a:p>
                      <a:pPr algn="ctr" fontAlgn="ctr"/>
                      <a:r>
                        <a:rPr lang="en-US" sz="800" b="0" i="0" u="none" strike="noStrike">
                          <a:solidFill>
                            <a:srgbClr val="000000"/>
                          </a:solidFill>
                          <a:effectLst/>
                          <a:latin typeface="Arial"/>
                        </a:rPr>
                        <a:t>0%</a:t>
                      </a:r>
                    </a:p>
                  </a:txBody>
                  <a:tcPr marL="9525" marR="9525" marT="9525" marB="0" anchor="ctr"/>
                </a:tc>
                <a:tc>
                  <a:txBody>
                    <a:bodyPr/>
                    <a:lstStyle/>
                    <a:p>
                      <a:pPr algn="ctr" fontAlgn="ctr"/>
                      <a:r>
                        <a:rPr lang="en-US" sz="800" b="0" i="0" u="none" strike="noStrike" dirty="0">
                          <a:solidFill>
                            <a:srgbClr val="000000"/>
                          </a:solidFill>
                          <a:effectLst/>
                          <a:latin typeface="Arial"/>
                        </a:rPr>
                        <a:t>0</a:t>
                      </a:r>
                      <a:r>
                        <a:rPr lang="en-US" sz="800" b="0" i="0" u="none" strike="noStrike" dirty="0" smtClean="0">
                          <a:solidFill>
                            <a:srgbClr val="000000"/>
                          </a:solidFill>
                          <a:effectLst/>
                          <a:latin typeface="Arial"/>
                        </a:rPr>
                        <a:t>%</a:t>
                      </a:r>
                      <a:endParaRPr lang="en-US" sz="800" b="0" i="0" u="none" strike="noStrike" dirty="0">
                        <a:solidFill>
                          <a:srgbClr val="000000"/>
                        </a:solidFill>
                        <a:effectLst/>
                        <a:latin typeface="Arial"/>
                      </a:endParaRPr>
                    </a:p>
                  </a:txBody>
                  <a:tcPr marL="9525" marR="9525" marT="9525" marB="0" anchor="ctr"/>
                </a:tc>
                <a:tc>
                  <a:txBody>
                    <a:bodyPr/>
                    <a:lstStyle/>
                    <a:p>
                      <a:pPr algn="ctr" fontAlgn="ctr"/>
                      <a:r>
                        <a:rPr lang="en-US" sz="800" b="0" i="0" u="none" strike="noStrike">
                          <a:solidFill>
                            <a:srgbClr val="000000"/>
                          </a:solidFill>
                          <a:effectLst/>
                          <a:latin typeface="Arial"/>
                        </a:rPr>
                        <a:t>0%</a:t>
                      </a:r>
                    </a:p>
                  </a:txBody>
                  <a:tcPr marL="9525" marR="9525" marT="9525" marB="0" anchor="ctr"/>
                </a:tc>
              </a:tr>
              <a:tr h="205740">
                <a:tc>
                  <a:txBody>
                    <a:bodyPr/>
                    <a:lstStyle/>
                    <a:p>
                      <a:r>
                        <a:rPr lang="en-US" sz="900" i="1" dirty="0" smtClean="0">
                          <a:latin typeface="Arial" panose="020B0604020202020204" pitchFamily="34" charset="0"/>
                          <a:cs typeface="Arial" panose="020B0604020202020204" pitchFamily="34" charset="0"/>
                        </a:rPr>
                        <a:t>None of the above</a:t>
                      </a:r>
                      <a:endParaRPr lang="en-US" sz="900" i="1" dirty="0">
                        <a:latin typeface="Arial" panose="020B0604020202020204" pitchFamily="34" charset="0"/>
                        <a:cs typeface="Arial" panose="020B0604020202020204" pitchFamily="34" charset="0"/>
                      </a:endParaRPr>
                    </a:p>
                  </a:txBody>
                  <a:tcPr/>
                </a:tc>
                <a:tc>
                  <a:txBody>
                    <a:bodyPr/>
                    <a:lstStyle/>
                    <a:p>
                      <a:pPr algn="ctr" fontAlgn="ctr"/>
                      <a:r>
                        <a:rPr lang="en-US" sz="800" b="0" i="0" u="none" strike="noStrike">
                          <a:solidFill>
                            <a:srgbClr val="000000"/>
                          </a:solidFill>
                          <a:effectLst/>
                          <a:latin typeface="Arial"/>
                        </a:rPr>
                        <a:t>0%</a:t>
                      </a:r>
                    </a:p>
                  </a:txBody>
                  <a:tcPr marL="9525" marR="9525" marT="9525" marB="0" anchor="ctr"/>
                </a:tc>
                <a:tc>
                  <a:txBody>
                    <a:bodyPr/>
                    <a:lstStyle/>
                    <a:p>
                      <a:pPr algn="ctr" fontAlgn="ctr"/>
                      <a:r>
                        <a:rPr lang="en-US" sz="800" b="0" i="0" u="none" strike="noStrike">
                          <a:solidFill>
                            <a:srgbClr val="000000"/>
                          </a:solidFill>
                          <a:effectLst/>
                          <a:latin typeface="Arial"/>
                        </a:rPr>
                        <a:t>0%</a:t>
                      </a:r>
                    </a:p>
                  </a:txBody>
                  <a:tcPr marL="9525" marR="9525" marT="9525" marB="0" anchor="ctr"/>
                </a:tc>
                <a:tc>
                  <a:txBody>
                    <a:bodyPr/>
                    <a:lstStyle/>
                    <a:p>
                      <a:pPr algn="ctr" fontAlgn="ctr"/>
                      <a:r>
                        <a:rPr lang="en-US" sz="800" b="0" i="0" u="none" strike="noStrike">
                          <a:solidFill>
                            <a:srgbClr val="000000"/>
                          </a:solidFill>
                          <a:effectLst/>
                          <a:latin typeface="Arial"/>
                        </a:rPr>
                        <a:t>3%</a:t>
                      </a:r>
                    </a:p>
                  </a:txBody>
                  <a:tcPr marL="9525" marR="9525" marT="9525" marB="0" anchor="ctr"/>
                </a:tc>
                <a:tc>
                  <a:txBody>
                    <a:bodyPr/>
                    <a:lstStyle/>
                    <a:p>
                      <a:pPr algn="ctr" fontAlgn="ctr"/>
                      <a:r>
                        <a:rPr lang="en-US" sz="800" b="0" i="0" u="none" strike="noStrike">
                          <a:solidFill>
                            <a:srgbClr val="000000"/>
                          </a:solidFill>
                          <a:effectLst/>
                          <a:latin typeface="Arial"/>
                        </a:rPr>
                        <a:t>2%</a:t>
                      </a:r>
                    </a:p>
                  </a:txBody>
                  <a:tcPr marL="9525" marR="9525" marT="9525" marB="0" anchor="ctr"/>
                </a:tc>
                <a:tc>
                  <a:txBody>
                    <a:bodyPr/>
                    <a:lstStyle/>
                    <a:p>
                      <a:pPr algn="ctr" fontAlgn="ctr"/>
                      <a:r>
                        <a:rPr lang="en-US" sz="800" b="0" i="0" u="none" strike="noStrike">
                          <a:solidFill>
                            <a:srgbClr val="000000"/>
                          </a:solidFill>
                          <a:effectLst/>
                          <a:latin typeface="Arial"/>
                        </a:rPr>
                        <a:t>0%</a:t>
                      </a:r>
                    </a:p>
                  </a:txBody>
                  <a:tcPr marL="9525" marR="9525" marT="9525" marB="0" anchor="ctr"/>
                </a:tc>
                <a:tc>
                  <a:txBody>
                    <a:bodyPr/>
                    <a:lstStyle/>
                    <a:p>
                      <a:pPr algn="ctr" fontAlgn="ctr"/>
                      <a:r>
                        <a:rPr lang="en-US" sz="800" b="0" i="0" u="none" strike="noStrike">
                          <a:solidFill>
                            <a:srgbClr val="000000"/>
                          </a:solidFill>
                          <a:effectLst/>
                          <a:latin typeface="Arial"/>
                        </a:rPr>
                        <a:t>0%</a:t>
                      </a:r>
                    </a:p>
                  </a:txBody>
                  <a:tcPr marL="9525" marR="9525" marT="9525" marB="0" anchor="ctr"/>
                </a:tc>
              </a:tr>
              <a:tr h="205740">
                <a:tc>
                  <a:txBody>
                    <a:bodyPr/>
                    <a:lstStyle/>
                    <a:p>
                      <a:r>
                        <a:rPr lang="en-US" sz="900" i="1" dirty="0" smtClean="0">
                          <a:latin typeface="Arial" panose="020B0604020202020204" pitchFamily="34" charset="0"/>
                          <a:cs typeface="Arial" panose="020B0604020202020204" pitchFamily="34" charset="0"/>
                        </a:rPr>
                        <a:t>Not sure</a:t>
                      </a:r>
                      <a:endParaRPr lang="en-US" sz="900" i="1" dirty="0">
                        <a:latin typeface="Arial" panose="020B0604020202020204" pitchFamily="34" charset="0"/>
                        <a:cs typeface="Arial" panose="020B0604020202020204" pitchFamily="34" charset="0"/>
                      </a:endParaRPr>
                    </a:p>
                  </a:txBody>
                  <a:tcPr/>
                </a:tc>
                <a:tc>
                  <a:txBody>
                    <a:bodyPr/>
                    <a:lstStyle/>
                    <a:p>
                      <a:pPr algn="ctr" fontAlgn="ctr"/>
                      <a:r>
                        <a:rPr lang="en-US" sz="800" b="0" i="0" u="none" strike="noStrike">
                          <a:solidFill>
                            <a:srgbClr val="000000"/>
                          </a:solidFill>
                          <a:effectLst/>
                          <a:latin typeface="Arial"/>
                        </a:rPr>
                        <a:t>0%</a:t>
                      </a:r>
                    </a:p>
                  </a:txBody>
                  <a:tcPr marL="9525" marR="9525" marT="9525" marB="0" anchor="ctr"/>
                </a:tc>
                <a:tc>
                  <a:txBody>
                    <a:bodyPr/>
                    <a:lstStyle/>
                    <a:p>
                      <a:pPr algn="ctr" fontAlgn="ctr"/>
                      <a:r>
                        <a:rPr lang="en-US" sz="800" b="0" i="0" u="none" strike="noStrike">
                          <a:solidFill>
                            <a:srgbClr val="000000"/>
                          </a:solidFill>
                          <a:effectLst/>
                          <a:latin typeface="Arial"/>
                        </a:rPr>
                        <a:t>0%</a:t>
                      </a:r>
                    </a:p>
                  </a:txBody>
                  <a:tcPr marL="9525" marR="9525" marT="9525" marB="0" anchor="ctr"/>
                </a:tc>
                <a:tc>
                  <a:txBody>
                    <a:bodyPr/>
                    <a:lstStyle/>
                    <a:p>
                      <a:pPr algn="ctr" fontAlgn="ctr"/>
                      <a:r>
                        <a:rPr lang="en-US" sz="800" b="0" i="0" u="none" strike="noStrike">
                          <a:solidFill>
                            <a:srgbClr val="000000"/>
                          </a:solidFill>
                          <a:effectLst/>
                          <a:latin typeface="Arial"/>
                        </a:rPr>
                        <a:t>0%</a:t>
                      </a:r>
                    </a:p>
                  </a:txBody>
                  <a:tcPr marL="9525" marR="9525" marT="9525" marB="0" anchor="ctr"/>
                </a:tc>
                <a:tc>
                  <a:txBody>
                    <a:bodyPr/>
                    <a:lstStyle/>
                    <a:p>
                      <a:pPr algn="ctr" fontAlgn="ctr"/>
                      <a:r>
                        <a:rPr lang="en-US" sz="800" b="0" i="0" u="none" strike="noStrike">
                          <a:solidFill>
                            <a:srgbClr val="000000"/>
                          </a:solidFill>
                          <a:effectLst/>
                          <a:latin typeface="Arial"/>
                        </a:rPr>
                        <a:t>0%</a:t>
                      </a:r>
                    </a:p>
                  </a:txBody>
                  <a:tcPr marL="9525" marR="9525" marT="9525" marB="0" anchor="ctr"/>
                </a:tc>
                <a:tc>
                  <a:txBody>
                    <a:bodyPr/>
                    <a:lstStyle/>
                    <a:p>
                      <a:pPr algn="ctr" fontAlgn="ctr"/>
                      <a:r>
                        <a:rPr lang="en-US" sz="800" b="0" i="0" u="none" strike="noStrike">
                          <a:solidFill>
                            <a:srgbClr val="000000"/>
                          </a:solidFill>
                          <a:effectLst/>
                          <a:latin typeface="Arial"/>
                        </a:rPr>
                        <a:t>8%</a:t>
                      </a:r>
                    </a:p>
                  </a:txBody>
                  <a:tcPr marL="9525" marR="9525" marT="9525" marB="0" anchor="ctr"/>
                </a:tc>
                <a:tc>
                  <a:txBody>
                    <a:bodyPr/>
                    <a:lstStyle/>
                    <a:p>
                      <a:pPr algn="ctr" fontAlgn="ctr"/>
                      <a:r>
                        <a:rPr lang="en-US" sz="800" b="0" i="0" u="none" strike="noStrike" dirty="0">
                          <a:solidFill>
                            <a:srgbClr val="000000"/>
                          </a:solidFill>
                          <a:effectLst/>
                          <a:latin typeface="Arial"/>
                        </a:rPr>
                        <a:t>2%</a:t>
                      </a:r>
                    </a:p>
                  </a:txBody>
                  <a:tcPr marL="9525" marR="9525" marT="9525" marB="0" anchor="ctr"/>
                </a:tc>
              </a:tr>
            </a:tbl>
          </a:graphicData>
        </a:graphic>
      </p:graphicFrame>
      <p:pic>
        <p:nvPicPr>
          <p:cNvPr id="13" name="Picture 1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335501" y="111401"/>
            <a:ext cx="612648" cy="612648"/>
          </a:xfrm>
          <a:prstGeom prst="rect">
            <a:avLst/>
          </a:prstGeom>
        </p:spPr>
      </p:pic>
    </p:spTree>
    <p:extLst>
      <p:ext uri="{BB962C8B-B14F-4D97-AF65-F5344CB8AC3E}">
        <p14:creationId xmlns:p14="http://schemas.microsoft.com/office/powerpoint/2010/main" val="1876666527"/>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111</a:t>
            </a:fld>
            <a:r>
              <a:rPr lang="en-US" smtClean="0"/>
              <a:t> -</a:t>
            </a:r>
            <a:endParaRPr lang="en-US"/>
          </a:p>
        </p:txBody>
      </p:sp>
      <p:cxnSp>
        <p:nvCxnSpPr>
          <p:cNvPr id="91" name="Straight Connector 90"/>
          <p:cNvCxnSpPr/>
          <p:nvPr/>
        </p:nvCxnSpPr>
        <p:spPr bwMode="auto">
          <a:xfrm>
            <a:off x="2901315" y="1171575"/>
            <a:ext cx="0" cy="4136157"/>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Straight Connector 91"/>
          <p:cNvCxnSpPr/>
          <p:nvPr/>
        </p:nvCxnSpPr>
        <p:spPr bwMode="auto">
          <a:xfrm>
            <a:off x="6035040" y="1171575"/>
            <a:ext cx="0" cy="4136157"/>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8" name="Title 1"/>
          <p:cNvSpPr txBox="1">
            <a:spLocks/>
          </p:cNvSpPr>
          <p:nvPr/>
        </p:nvSpPr>
        <p:spPr>
          <a:xfrm>
            <a:off x="139147" y="125380"/>
            <a:ext cx="8933291" cy="5715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Knowledge of Pulmonary Embolism Symptoms</a:t>
            </a:r>
            <a:endParaRPr lang="en-US" sz="2400" kern="0" dirty="0"/>
          </a:p>
        </p:txBody>
      </p:sp>
      <p:grpSp>
        <p:nvGrpSpPr>
          <p:cNvPr id="6" name="Group 5"/>
          <p:cNvGrpSpPr/>
          <p:nvPr/>
        </p:nvGrpSpPr>
        <p:grpSpPr>
          <a:xfrm>
            <a:off x="251348" y="1317774"/>
            <a:ext cx="2425176" cy="486337"/>
            <a:chOff x="251348" y="771956"/>
            <a:chExt cx="2425176" cy="486337"/>
          </a:xfrm>
        </p:grpSpPr>
        <p:sp>
          <p:nvSpPr>
            <p:cNvPr id="117" name="Rounded Rectangle 116"/>
            <p:cNvSpPr/>
            <p:nvPr/>
          </p:nvSpPr>
          <p:spPr bwMode="auto">
            <a:xfrm>
              <a:off x="251348"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86" name="TextBox 85"/>
            <p:cNvSpPr txBox="1"/>
            <p:nvPr/>
          </p:nvSpPr>
          <p:spPr>
            <a:xfrm>
              <a:off x="649761" y="857652"/>
              <a:ext cx="140987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Males (A)</a:t>
              </a:r>
              <a:endParaRPr lang="en-US" sz="1400" b="1" dirty="0">
                <a:solidFill>
                  <a:schemeClr val="tx2"/>
                </a:solidFill>
                <a:latin typeface="Arial" panose="020B0604020202020204" pitchFamily="34" charset="0"/>
                <a:cs typeface="Arial" panose="020B0604020202020204" pitchFamily="34" charset="0"/>
              </a:endParaRPr>
            </a:p>
          </p:txBody>
        </p:sp>
        <p:sp>
          <p:nvSpPr>
            <p:cNvPr id="80" name="Oval 79"/>
            <p:cNvSpPr/>
            <p:nvPr/>
          </p:nvSpPr>
          <p:spPr>
            <a:xfrm>
              <a:off x="2022544" y="771956"/>
              <a:ext cx="486337" cy="486337"/>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1" name="Freeform 9"/>
            <p:cNvSpPr>
              <a:spLocks noEditPoints="1"/>
            </p:cNvSpPr>
            <p:nvPr/>
          </p:nvSpPr>
          <p:spPr bwMode="auto">
            <a:xfrm>
              <a:off x="2194733" y="816611"/>
              <a:ext cx="148296" cy="401891"/>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grpSp>
        <p:nvGrpSpPr>
          <p:cNvPr id="9" name="Group 8"/>
          <p:cNvGrpSpPr/>
          <p:nvPr/>
        </p:nvGrpSpPr>
        <p:grpSpPr>
          <a:xfrm>
            <a:off x="3194574" y="1317774"/>
            <a:ext cx="2425176" cy="486337"/>
            <a:chOff x="3194574" y="780911"/>
            <a:chExt cx="2425176" cy="486337"/>
          </a:xfrm>
        </p:grpSpPr>
        <p:sp>
          <p:nvSpPr>
            <p:cNvPr id="152" name="Rounded Rectangle 151"/>
            <p:cNvSpPr/>
            <p:nvPr/>
          </p:nvSpPr>
          <p:spPr bwMode="auto">
            <a:xfrm>
              <a:off x="3194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89" name="TextBox 88"/>
            <p:cNvSpPr txBox="1"/>
            <p:nvPr/>
          </p:nvSpPr>
          <p:spPr>
            <a:xfrm>
              <a:off x="3238325" y="857652"/>
              <a:ext cx="234332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Females (B)</a:t>
              </a:r>
              <a:endParaRPr lang="en-US" sz="1400" b="1" dirty="0">
                <a:solidFill>
                  <a:schemeClr val="tx2"/>
                </a:solidFill>
                <a:latin typeface="Arial" panose="020B0604020202020204" pitchFamily="34" charset="0"/>
                <a:cs typeface="Arial" panose="020B0604020202020204" pitchFamily="34" charset="0"/>
              </a:endParaRPr>
            </a:p>
          </p:txBody>
        </p:sp>
        <p:sp>
          <p:nvSpPr>
            <p:cNvPr id="82" name="Oval 81"/>
            <p:cNvSpPr/>
            <p:nvPr/>
          </p:nvSpPr>
          <p:spPr>
            <a:xfrm>
              <a:off x="4977371" y="780911"/>
              <a:ext cx="486337" cy="486337"/>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3" name="Freeform 5"/>
            <p:cNvSpPr>
              <a:spLocks noEditPoints="1"/>
            </p:cNvSpPr>
            <p:nvPr/>
          </p:nvSpPr>
          <p:spPr bwMode="auto">
            <a:xfrm>
              <a:off x="5131599" y="831534"/>
              <a:ext cx="183758" cy="392017"/>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dirty="0"/>
            </a:p>
          </p:txBody>
        </p:sp>
      </p:grpSp>
      <p:grpSp>
        <p:nvGrpSpPr>
          <p:cNvPr id="10" name="Group 9"/>
          <p:cNvGrpSpPr/>
          <p:nvPr/>
        </p:nvGrpSpPr>
        <p:grpSpPr>
          <a:xfrm>
            <a:off x="6242574" y="1288817"/>
            <a:ext cx="2425176" cy="544250"/>
            <a:chOff x="6242574" y="755417"/>
            <a:chExt cx="2425176" cy="544250"/>
          </a:xfrm>
        </p:grpSpPr>
        <p:sp>
          <p:nvSpPr>
            <p:cNvPr id="153" name="Rounded Rectangle 152"/>
            <p:cNvSpPr/>
            <p:nvPr/>
          </p:nvSpPr>
          <p:spPr bwMode="auto">
            <a:xfrm>
              <a:off x="6242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90" name="TextBox 89"/>
            <p:cNvSpPr txBox="1"/>
            <p:nvPr/>
          </p:nvSpPr>
          <p:spPr>
            <a:xfrm>
              <a:off x="6343475" y="857652"/>
              <a:ext cx="222902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Locale</a:t>
              </a:r>
              <a:endParaRPr lang="en-US" sz="1400" b="1" dirty="0">
                <a:solidFill>
                  <a:schemeClr val="tx2"/>
                </a:solidFill>
                <a:latin typeface="Arial" panose="020B0604020202020204" pitchFamily="34" charset="0"/>
                <a:cs typeface="Arial" panose="020B0604020202020204" pitchFamily="34" charset="0"/>
              </a:endParaRPr>
            </a:p>
          </p:txBody>
        </p:sp>
        <p:grpSp>
          <p:nvGrpSpPr>
            <p:cNvPr id="84" name="Group 83"/>
            <p:cNvGrpSpPr/>
            <p:nvPr/>
          </p:nvGrpSpPr>
          <p:grpSpPr>
            <a:xfrm>
              <a:off x="7966980" y="755417"/>
              <a:ext cx="544250" cy="544250"/>
              <a:chOff x="5780183" y="381000"/>
              <a:chExt cx="838200" cy="838200"/>
            </a:xfrm>
          </p:grpSpPr>
          <p:sp>
            <p:nvSpPr>
              <p:cNvPr id="85" name="Oval 84"/>
              <p:cNvSpPr/>
              <p:nvPr/>
            </p:nvSpPr>
            <p:spPr>
              <a:xfrm>
                <a:off x="5780183" y="381000"/>
                <a:ext cx="838200" cy="83820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grpSp>
            <p:nvGrpSpPr>
              <p:cNvPr id="87" name="Group 86"/>
              <p:cNvGrpSpPr/>
              <p:nvPr/>
            </p:nvGrpSpPr>
            <p:grpSpPr>
              <a:xfrm>
                <a:off x="5854700" y="457200"/>
                <a:ext cx="685800" cy="685800"/>
                <a:chOff x="6265862" y="2439988"/>
                <a:chExt cx="1962150" cy="1962150"/>
              </a:xfrm>
              <a:solidFill>
                <a:schemeClr val="bg1"/>
              </a:solidFill>
            </p:grpSpPr>
            <p:sp>
              <p:nvSpPr>
                <p:cNvPr id="88" name="Freeform 5"/>
                <p:cNvSpPr>
                  <a:spLocks/>
                </p:cNvSpPr>
                <p:nvPr/>
              </p:nvSpPr>
              <p:spPr bwMode="auto">
                <a:xfrm>
                  <a:off x="7513637" y="2903538"/>
                  <a:ext cx="82550" cy="123825"/>
                </a:xfrm>
                <a:custGeom>
                  <a:avLst/>
                  <a:gdLst/>
                  <a:ahLst/>
                  <a:cxnLst>
                    <a:cxn ang="0">
                      <a:pos x="8" y="112"/>
                    </a:cxn>
                    <a:cxn ang="0">
                      <a:pos x="38" y="105"/>
                    </a:cxn>
                    <a:cxn ang="0">
                      <a:pos x="75" y="97"/>
                    </a:cxn>
                    <a:cxn ang="0">
                      <a:pos x="75" y="82"/>
                    </a:cxn>
                    <a:cxn ang="0">
                      <a:pos x="16" y="0"/>
                    </a:cxn>
                    <a:cxn ang="0">
                      <a:pos x="8" y="112"/>
                    </a:cxn>
                  </a:cxnLst>
                  <a:rect l="0" t="0" r="r" b="b"/>
                  <a:pathLst>
                    <a:path w="75" h="113">
                      <a:moveTo>
                        <a:pt x="8" y="112"/>
                      </a:moveTo>
                      <a:cubicBezTo>
                        <a:pt x="22" y="113"/>
                        <a:pt x="24" y="103"/>
                        <a:pt x="38" y="105"/>
                      </a:cubicBezTo>
                      <a:cubicBezTo>
                        <a:pt x="59" y="111"/>
                        <a:pt x="58" y="94"/>
                        <a:pt x="75" y="97"/>
                      </a:cubicBezTo>
                      <a:cubicBezTo>
                        <a:pt x="75" y="92"/>
                        <a:pt x="75" y="87"/>
                        <a:pt x="75" y="82"/>
                      </a:cubicBezTo>
                      <a:cubicBezTo>
                        <a:pt x="44" y="67"/>
                        <a:pt x="55" y="9"/>
                        <a:pt x="16" y="0"/>
                      </a:cubicBezTo>
                      <a:cubicBezTo>
                        <a:pt x="0" y="40"/>
                        <a:pt x="39" y="72"/>
                        <a:pt x="8" y="11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97" name="Freeform 6"/>
                <p:cNvSpPr>
                  <a:spLocks/>
                </p:cNvSpPr>
                <p:nvPr/>
              </p:nvSpPr>
              <p:spPr bwMode="auto">
                <a:xfrm>
                  <a:off x="7477125" y="2952750"/>
                  <a:ext cx="47625" cy="49213"/>
                </a:xfrm>
                <a:custGeom>
                  <a:avLst/>
                  <a:gdLst/>
                  <a:ahLst/>
                  <a:cxnLst>
                    <a:cxn ang="0">
                      <a:pos x="33" y="0"/>
                    </a:cxn>
                    <a:cxn ang="0">
                      <a:pos x="3" y="45"/>
                    </a:cxn>
                    <a:cxn ang="0">
                      <a:pos x="41" y="45"/>
                    </a:cxn>
                    <a:cxn ang="0">
                      <a:pos x="33" y="0"/>
                    </a:cxn>
                  </a:cxnLst>
                  <a:rect l="0" t="0" r="r" b="b"/>
                  <a:pathLst>
                    <a:path w="42" h="45">
                      <a:moveTo>
                        <a:pt x="33" y="0"/>
                      </a:moveTo>
                      <a:cubicBezTo>
                        <a:pt x="9" y="1"/>
                        <a:pt x="0" y="17"/>
                        <a:pt x="3" y="45"/>
                      </a:cubicBezTo>
                      <a:cubicBezTo>
                        <a:pt x="16" y="45"/>
                        <a:pt x="28" y="45"/>
                        <a:pt x="41" y="45"/>
                      </a:cubicBezTo>
                      <a:cubicBezTo>
                        <a:pt x="42" y="26"/>
                        <a:pt x="42" y="9"/>
                        <a:pt x="33"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4" name="Freeform 7"/>
                <p:cNvSpPr>
                  <a:spLocks/>
                </p:cNvSpPr>
                <p:nvPr/>
              </p:nvSpPr>
              <p:spPr bwMode="auto">
                <a:xfrm>
                  <a:off x="7366000" y="2779713"/>
                  <a:ext cx="90488" cy="50800"/>
                </a:xfrm>
                <a:custGeom>
                  <a:avLst/>
                  <a:gdLst/>
                  <a:ahLst/>
                  <a:cxnLst>
                    <a:cxn ang="0">
                      <a:pos x="82" y="15"/>
                    </a:cxn>
                    <a:cxn ang="0">
                      <a:pos x="75" y="0"/>
                    </a:cxn>
                    <a:cxn ang="0">
                      <a:pos x="0" y="0"/>
                    </a:cxn>
                    <a:cxn ang="0">
                      <a:pos x="22" y="44"/>
                    </a:cxn>
                    <a:cxn ang="0">
                      <a:pos x="82" y="15"/>
                    </a:cxn>
                  </a:cxnLst>
                  <a:rect l="0" t="0" r="r" b="b"/>
                  <a:pathLst>
                    <a:path w="82" h="45">
                      <a:moveTo>
                        <a:pt x="82" y="15"/>
                      </a:moveTo>
                      <a:cubicBezTo>
                        <a:pt x="82" y="7"/>
                        <a:pt x="76" y="6"/>
                        <a:pt x="75" y="0"/>
                      </a:cubicBezTo>
                      <a:cubicBezTo>
                        <a:pt x="45" y="7"/>
                        <a:pt x="30" y="7"/>
                        <a:pt x="0" y="0"/>
                      </a:cubicBezTo>
                      <a:cubicBezTo>
                        <a:pt x="0" y="22"/>
                        <a:pt x="16" y="29"/>
                        <a:pt x="22" y="44"/>
                      </a:cubicBezTo>
                      <a:cubicBezTo>
                        <a:pt x="53" y="45"/>
                        <a:pt x="81" y="43"/>
                        <a:pt x="82" y="1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5" name="Freeform 8"/>
                <p:cNvSpPr>
                  <a:spLocks/>
                </p:cNvSpPr>
                <p:nvPr/>
              </p:nvSpPr>
              <p:spPr bwMode="auto">
                <a:xfrm>
                  <a:off x="7218362" y="2787650"/>
                  <a:ext cx="131763" cy="147638"/>
                </a:xfrm>
                <a:custGeom>
                  <a:avLst/>
                  <a:gdLst/>
                  <a:ahLst/>
                  <a:cxnLst>
                    <a:cxn ang="0">
                      <a:pos x="8" y="112"/>
                    </a:cxn>
                    <a:cxn ang="0">
                      <a:pos x="37" y="127"/>
                    </a:cxn>
                    <a:cxn ang="0">
                      <a:pos x="37" y="134"/>
                    </a:cxn>
                    <a:cxn ang="0">
                      <a:pos x="112" y="82"/>
                    </a:cxn>
                    <a:cxn ang="0">
                      <a:pos x="8" y="112"/>
                    </a:cxn>
                  </a:cxnLst>
                  <a:rect l="0" t="0" r="r" b="b"/>
                  <a:pathLst>
                    <a:path w="120" h="134">
                      <a:moveTo>
                        <a:pt x="8" y="112"/>
                      </a:moveTo>
                      <a:cubicBezTo>
                        <a:pt x="12" y="122"/>
                        <a:pt x="36" y="113"/>
                        <a:pt x="37" y="127"/>
                      </a:cubicBezTo>
                      <a:cubicBezTo>
                        <a:pt x="33" y="127"/>
                        <a:pt x="29" y="133"/>
                        <a:pt x="37" y="134"/>
                      </a:cubicBezTo>
                      <a:cubicBezTo>
                        <a:pt x="64" y="119"/>
                        <a:pt x="100" y="113"/>
                        <a:pt x="112" y="82"/>
                      </a:cubicBezTo>
                      <a:cubicBezTo>
                        <a:pt x="120" y="0"/>
                        <a:pt x="0" y="21"/>
                        <a:pt x="8" y="11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6" name="Freeform 9"/>
                <p:cNvSpPr>
                  <a:spLocks/>
                </p:cNvSpPr>
                <p:nvPr/>
              </p:nvSpPr>
              <p:spPr bwMode="auto">
                <a:xfrm>
                  <a:off x="6831012" y="3395663"/>
                  <a:ext cx="52388" cy="36513"/>
                </a:xfrm>
                <a:custGeom>
                  <a:avLst/>
                  <a:gdLst/>
                  <a:ahLst/>
                  <a:cxnLst>
                    <a:cxn ang="0">
                      <a:pos x="0" y="16"/>
                    </a:cxn>
                    <a:cxn ang="0">
                      <a:pos x="45" y="1"/>
                    </a:cxn>
                    <a:cxn ang="0">
                      <a:pos x="0" y="16"/>
                    </a:cxn>
                  </a:cxnLst>
                  <a:rect l="0" t="0" r="r" b="b"/>
                  <a:pathLst>
                    <a:path w="48" h="33">
                      <a:moveTo>
                        <a:pt x="0" y="16"/>
                      </a:moveTo>
                      <a:cubicBezTo>
                        <a:pt x="18" y="21"/>
                        <a:pt x="48" y="33"/>
                        <a:pt x="45" y="1"/>
                      </a:cubicBezTo>
                      <a:cubicBezTo>
                        <a:pt x="24" y="0"/>
                        <a:pt x="7" y="3"/>
                        <a:pt x="0" y="1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7" name="Freeform 10"/>
                <p:cNvSpPr>
                  <a:spLocks/>
                </p:cNvSpPr>
                <p:nvPr/>
              </p:nvSpPr>
              <p:spPr bwMode="auto">
                <a:xfrm>
                  <a:off x="6732587" y="3328988"/>
                  <a:ext cx="98425" cy="69850"/>
                </a:xfrm>
                <a:custGeom>
                  <a:avLst/>
                  <a:gdLst/>
                  <a:ahLst/>
                  <a:cxnLst>
                    <a:cxn ang="0">
                      <a:pos x="0" y="32"/>
                    </a:cxn>
                    <a:cxn ang="0">
                      <a:pos x="89" y="62"/>
                    </a:cxn>
                    <a:cxn ang="0">
                      <a:pos x="0" y="32"/>
                    </a:cxn>
                  </a:cxnLst>
                  <a:rect l="0" t="0" r="r" b="b"/>
                  <a:pathLst>
                    <a:path w="89" h="63">
                      <a:moveTo>
                        <a:pt x="0" y="32"/>
                      </a:moveTo>
                      <a:cubicBezTo>
                        <a:pt x="43" y="29"/>
                        <a:pt x="49" y="63"/>
                        <a:pt x="89" y="62"/>
                      </a:cubicBezTo>
                      <a:cubicBezTo>
                        <a:pt x="71" y="45"/>
                        <a:pt x="20" y="0"/>
                        <a:pt x="0" y="3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8" name="Freeform 11"/>
                <p:cNvSpPr>
                  <a:spLocks noEditPoints="1"/>
                </p:cNvSpPr>
                <p:nvPr/>
              </p:nvSpPr>
              <p:spPr bwMode="auto">
                <a:xfrm>
                  <a:off x="6265862" y="2439988"/>
                  <a:ext cx="1962150" cy="1962150"/>
                </a:xfrm>
                <a:custGeom>
                  <a:avLst/>
                  <a:gdLst/>
                  <a:ahLst/>
                  <a:cxnLst>
                    <a:cxn ang="0">
                      <a:pos x="887" y="1775"/>
                    </a:cxn>
                    <a:cxn ang="0">
                      <a:pos x="1442" y="330"/>
                    </a:cxn>
                    <a:cxn ang="0">
                      <a:pos x="1442" y="330"/>
                    </a:cxn>
                    <a:cxn ang="0">
                      <a:pos x="564" y="171"/>
                    </a:cxn>
                    <a:cxn ang="0">
                      <a:pos x="163" y="580"/>
                    </a:cxn>
                    <a:cxn ang="0">
                      <a:pos x="203" y="786"/>
                    </a:cxn>
                    <a:cxn ang="0">
                      <a:pos x="438" y="1080"/>
                    </a:cxn>
                    <a:cxn ang="0">
                      <a:pos x="603" y="1605"/>
                    </a:cxn>
                    <a:cxn ang="0">
                      <a:pos x="749" y="1342"/>
                    </a:cxn>
                    <a:cxn ang="0">
                      <a:pos x="720" y="1074"/>
                    </a:cxn>
                    <a:cxn ang="0">
                      <a:pos x="526" y="941"/>
                    </a:cxn>
                    <a:cxn ang="0">
                      <a:pos x="429" y="903"/>
                    </a:cxn>
                    <a:cxn ang="0">
                      <a:pos x="362" y="866"/>
                    </a:cxn>
                    <a:cxn ang="0">
                      <a:pos x="459" y="807"/>
                    </a:cxn>
                    <a:cxn ang="0">
                      <a:pos x="645" y="576"/>
                    </a:cxn>
                    <a:cxn ang="0">
                      <a:pos x="623" y="553"/>
                    </a:cxn>
                    <a:cxn ang="0">
                      <a:pos x="682" y="524"/>
                    </a:cxn>
                    <a:cxn ang="0">
                      <a:pos x="660" y="390"/>
                    </a:cxn>
                    <a:cxn ang="0">
                      <a:pos x="556" y="345"/>
                    </a:cxn>
                    <a:cxn ang="0">
                      <a:pos x="496" y="449"/>
                    </a:cxn>
                    <a:cxn ang="0">
                      <a:pos x="489" y="330"/>
                    </a:cxn>
                    <a:cxn ang="0">
                      <a:pos x="541" y="345"/>
                    </a:cxn>
                    <a:cxn ang="0">
                      <a:pos x="586" y="256"/>
                    </a:cxn>
                    <a:cxn ang="0">
                      <a:pos x="638" y="367"/>
                    </a:cxn>
                    <a:cxn ang="0">
                      <a:pos x="675" y="323"/>
                    </a:cxn>
                    <a:cxn ang="0">
                      <a:pos x="608" y="211"/>
                    </a:cxn>
                    <a:cxn ang="0">
                      <a:pos x="519" y="271"/>
                    </a:cxn>
                    <a:cxn ang="0">
                      <a:pos x="444" y="241"/>
                    </a:cxn>
                    <a:cxn ang="0">
                      <a:pos x="468" y="223"/>
                    </a:cxn>
                    <a:cxn ang="0">
                      <a:pos x="586" y="189"/>
                    </a:cxn>
                    <a:cxn ang="0">
                      <a:pos x="757" y="256"/>
                    </a:cxn>
                    <a:cxn ang="0">
                      <a:pos x="769" y="260"/>
                    </a:cxn>
                    <a:cxn ang="0">
                      <a:pos x="1025" y="256"/>
                    </a:cxn>
                    <a:cxn ang="0">
                      <a:pos x="1040" y="122"/>
                    </a:cxn>
                    <a:cxn ang="0">
                      <a:pos x="1226" y="390"/>
                    </a:cxn>
                    <a:cxn ang="0">
                      <a:pos x="1271" y="472"/>
                    </a:cxn>
                    <a:cxn ang="0">
                      <a:pos x="1151" y="554"/>
                    </a:cxn>
                    <a:cxn ang="0">
                      <a:pos x="1122" y="606"/>
                    </a:cxn>
                    <a:cxn ang="0">
                      <a:pos x="1174" y="687"/>
                    </a:cxn>
                    <a:cxn ang="0">
                      <a:pos x="1256" y="606"/>
                    </a:cxn>
                    <a:cxn ang="0">
                      <a:pos x="1352" y="658"/>
                    </a:cxn>
                    <a:cxn ang="0">
                      <a:pos x="1419" y="650"/>
                    </a:cxn>
                    <a:cxn ang="0">
                      <a:pos x="1472" y="762"/>
                    </a:cxn>
                    <a:cxn ang="0">
                      <a:pos x="1352" y="762"/>
                    </a:cxn>
                    <a:cxn ang="0">
                      <a:pos x="1092" y="777"/>
                    </a:cxn>
                    <a:cxn ang="0">
                      <a:pos x="1226" y="1022"/>
                    </a:cxn>
                    <a:cxn ang="0">
                      <a:pos x="1323" y="1439"/>
                    </a:cxn>
                    <a:cxn ang="0">
                      <a:pos x="1620" y="970"/>
                    </a:cxn>
                    <a:cxn ang="0">
                      <a:pos x="1671" y="829"/>
                    </a:cxn>
                  </a:cxnLst>
                  <a:rect l="0" t="0" r="r" b="b"/>
                  <a:pathLst>
                    <a:path w="1775" h="1775">
                      <a:moveTo>
                        <a:pt x="887" y="0"/>
                      </a:moveTo>
                      <a:cubicBezTo>
                        <a:pt x="398" y="0"/>
                        <a:pt x="0" y="398"/>
                        <a:pt x="0" y="887"/>
                      </a:cubicBezTo>
                      <a:cubicBezTo>
                        <a:pt x="0" y="1377"/>
                        <a:pt x="398" y="1775"/>
                        <a:pt x="887" y="1775"/>
                      </a:cubicBezTo>
                      <a:cubicBezTo>
                        <a:pt x="1377" y="1775"/>
                        <a:pt x="1775" y="1377"/>
                        <a:pt x="1775" y="887"/>
                      </a:cubicBezTo>
                      <a:cubicBezTo>
                        <a:pt x="1775" y="398"/>
                        <a:pt x="1377" y="0"/>
                        <a:pt x="887" y="0"/>
                      </a:cubicBezTo>
                      <a:close/>
                      <a:moveTo>
                        <a:pt x="1442" y="330"/>
                      </a:moveTo>
                      <a:cubicBezTo>
                        <a:pt x="1451" y="339"/>
                        <a:pt x="1458" y="348"/>
                        <a:pt x="1466" y="357"/>
                      </a:cubicBezTo>
                      <a:cubicBezTo>
                        <a:pt x="1454" y="364"/>
                        <a:pt x="1448" y="342"/>
                        <a:pt x="1442" y="330"/>
                      </a:cubicBezTo>
                      <a:cubicBezTo>
                        <a:pt x="1442" y="330"/>
                        <a:pt x="1442" y="330"/>
                        <a:pt x="1442" y="330"/>
                      </a:cubicBezTo>
                      <a:close/>
                      <a:moveTo>
                        <a:pt x="564" y="171"/>
                      </a:moveTo>
                      <a:cubicBezTo>
                        <a:pt x="561" y="173"/>
                        <a:pt x="557" y="175"/>
                        <a:pt x="554" y="176"/>
                      </a:cubicBezTo>
                      <a:cubicBezTo>
                        <a:pt x="557" y="174"/>
                        <a:pt x="561" y="172"/>
                        <a:pt x="564" y="171"/>
                      </a:cubicBezTo>
                      <a:close/>
                      <a:moveTo>
                        <a:pt x="887" y="1674"/>
                      </a:moveTo>
                      <a:cubicBezTo>
                        <a:pt x="453" y="1674"/>
                        <a:pt x="100" y="1321"/>
                        <a:pt x="100" y="887"/>
                      </a:cubicBezTo>
                      <a:cubicBezTo>
                        <a:pt x="100" y="778"/>
                        <a:pt x="123" y="674"/>
                        <a:pt x="163" y="580"/>
                      </a:cubicBezTo>
                      <a:cubicBezTo>
                        <a:pt x="156" y="597"/>
                        <a:pt x="150" y="614"/>
                        <a:pt x="145" y="631"/>
                      </a:cubicBezTo>
                      <a:cubicBezTo>
                        <a:pt x="147" y="707"/>
                        <a:pt x="166" y="787"/>
                        <a:pt x="217" y="837"/>
                      </a:cubicBezTo>
                      <a:cubicBezTo>
                        <a:pt x="216" y="817"/>
                        <a:pt x="204" y="807"/>
                        <a:pt x="203" y="786"/>
                      </a:cubicBezTo>
                      <a:cubicBezTo>
                        <a:pt x="227" y="801"/>
                        <a:pt x="242" y="826"/>
                        <a:pt x="239" y="867"/>
                      </a:cubicBezTo>
                      <a:cubicBezTo>
                        <a:pt x="316" y="923"/>
                        <a:pt x="421" y="950"/>
                        <a:pt x="475" y="1029"/>
                      </a:cubicBezTo>
                      <a:cubicBezTo>
                        <a:pt x="467" y="1050"/>
                        <a:pt x="451" y="1064"/>
                        <a:pt x="438" y="1080"/>
                      </a:cubicBezTo>
                      <a:cubicBezTo>
                        <a:pt x="417" y="1179"/>
                        <a:pt x="535" y="1226"/>
                        <a:pt x="549" y="1309"/>
                      </a:cubicBezTo>
                      <a:cubicBezTo>
                        <a:pt x="566" y="1414"/>
                        <a:pt x="517" y="1521"/>
                        <a:pt x="546" y="1579"/>
                      </a:cubicBezTo>
                      <a:cubicBezTo>
                        <a:pt x="565" y="1589"/>
                        <a:pt x="584" y="1597"/>
                        <a:pt x="603" y="1605"/>
                      </a:cubicBezTo>
                      <a:cubicBezTo>
                        <a:pt x="616" y="1544"/>
                        <a:pt x="599" y="1498"/>
                        <a:pt x="675" y="1476"/>
                      </a:cubicBezTo>
                      <a:cubicBezTo>
                        <a:pt x="681" y="1455"/>
                        <a:pt x="665" y="1457"/>
                        <a:pt x="668" y="1439"/>
                      </a:cubicBezTo>
                      <a:cubicBezTo>
                        <a:pt x="710" y="1451"/>
                        <a:pt x="743" y="1391"/>
                        <a:pt x="749" y="1342"/>
                      </a:cubicBezTo>
                      <a:cubicBezTo>
                        <a:pt x="769" y="1333"/>
                        <a:pt x="789" y="1322"/>
                        <a:pt x="809" y="1313"/>
                      </a:cubicBezTo>
                      <a:cubicBezTo>
                        <a:pt x="808" y="1235"/>
                        <a:pt x="854" y="1204"/>
                        <a:pt x="861" y="1134"/>
                      </a:cubicBezTo>
                      <a:cubicBezTo>
                        <a:pt x="812" y="1116"/>
                        <a:pt x="773" y="1088"/>
                        <a:pt x="720" y="1074"/>
                      </a:cubicBezTo>
                      <a:cubicBezTo>
                        <a:pt x="720" y="1062"/>
                        <a:pt x="720" y="1050"/>
                        <a:pt x="720" y="1037"/>
                      </a:cubicBezTo>
                      <a:cubicBezTo>
                        <a:pt x="690" y="1010"/>
                        <a:pt x="633" y="1009"/>
                        <a:pt x="623" y="963"/>
                      </a:cubicBezTo>
                      <a:cubicBezTo>
                        <a:pt x="574" y="962"/>
                        <a:pt x="543" y="956"/>
                        <a:pt x="526" y="941"/>
                      </a:cubicBezTo>
                      <a:cubicBezTo>
                        <a:pt x="498" y="945"/>
                        <a:pt x="496" y="975"/>
                        <a:pt x="467" y="978"/>
                      </a:cubicBezTo>
                      <a:cubicBezTo>
                        <a:pt x="466" y="970"/>
                        <a:pt x="458" y="972"/>
                        <a:pt x="452" y="970"/>
                      </a:cubicBezTo>
                      <a:cubicBezTo>
                        <a:pt x="414" y="965"/>
                        <a:pt x="427" y="936"/>
                        <a:pt x="429" y="903"/>
                      </a:cubicBezTo>
                      <a:cubicBezTo>
                        <a:pt x="419" y="899"/>
                        <a:pt x="391" y="912"/>
                        <a:pt x="392" y="896"/>
                      </a:cubicBezTo>
                      <a:cubicBezTo>
                        <a:pt x="391" y="877"/>
                        <a:pt x="396" y="865"/>
                        <a:pt x="407" y="859"/>
                      </a:cubicBezTo>
                      <a:cubicBezTo>
                        <a:pt x="403" y="833"/>
                        <a:pt x="360" y="843"/>
                        <a:pt x="362" y="866"/>
                      </a:cubicBezTo>
                      <a:cubicBezTo>
                        <a:pt x="360" y="866"/>
                        <a:pt x="357" y="866"/>
                        <a:pt x="355" y="866"/>
                      </a:cubicBezTo>
                      <a:cubicBezTo>
                        <a:pt x="239" y="839"/>
                        <a:pt x="362" y="715"/>
                        <a:pt x="429" y="754"/>
                      </a:cubicBezTo>
                      <a:cubicBezTo>
                        <a:pt x="435" y="776"/>
                        <a:pt x="441" y="797"/>
                        <a:pt x="459" y="807"/>
                      </a:cubicBezTo>
                      <a:cubicBezTo>
                        <a:pt x="481" y="792"/>
                        <a:pt x="451" y="746"/>
                        <a:pt x="467" y="739"/>
                      </a:cubicBezTo>
                      <a:cubicBezTo>
                        <a:pt x="476" y="727"/>
                        <a:pt x="482" y="710"/>
                        <a:pt x="504" y="710"/>
                      </a:cubicBezTo>
                      <a:cubicBezTo>
                        <a:pt x="518" y="625"/>
                        <a:pt x="610" y="599"/>
                        <a:pt x="645" y="576"/>
                      </a:cubicBezTo>
                      <a:cubicBezTo>
                        <a:pt x="645" y="573"/>
                        <a:pt x="645" y="571"/>
                        <a:pt x="645" y="568"/>
                      </a:cubicBezTo>
                      <a:cubicBezTo>
                        <a:pt x="645" y="561"/>
                        <a:pt x="636" y="563"/>
                        <a:pt x="630" y="561"/>
                      </a:cubicBezTo>
                      <a:cubicBezTo>
                        <a:pt x="626" y="560"/>
                        <a:pt x="622" y="560"/>
                        <a:pt x="623" y="553"/>
                      </a:cubicBezTo>
                      <a:cubicBezTo>
                        <a:pt x="620" y="536"/>
                        <a:pt x="637" y="537"/>
                        <a:pt x="630" y="516"/>
                      </a:cubicBezTo>
                      <a:cubicBezTo>
                        <a:pt x="654" y="547"/>
                        <a:pt x="677" y="508"/>
                        <a:pt x="705" y="501"/>
                      </a:cubicBezTo>
                      <a:cubicBezTo>
                        <a:pt x="701" y="512"/>
                        <a:pt x="693" y="519"/>
                        <a:pt x="682" y="524"/>
                      </a:cubicBezTo>
                      <a:cubicBezTo>
                        <a:pt x="677" y="529"/>
                        <a:pt x="664" y="560"/>
                        <a:pt x="690" y="553"/>
                      </a:cubicBezTo>
                      <a:cubicBezTo>
                        <a:pt x="707" y="553"/>
                        <a:pt x="712" y="566"/>
                        <a:pt x="735" y="561"/>
                      </a:cubicBezTo>
                      <a:cubicBezTo>
                        <a:pt x="724" y="494"/>
                        <a:pt x="683" y="459"/>
                        <a:pt x="660" y="390"/>
                      </a:cubicBezTo>
                      <a:cubicBezTo>
                        <a:pt x="636" y="380"/>
                        <a:pt x="654" y="414"/>
                        <a:pt x="630" y="405"/>
                      </a:cubicBezTo>
                      <a:cubicBezTo>
                        <a:pt x="605" y="406"/>
                        <a:pt x="620" y="366"/>
                        <a:pt x="601" y="360"/>
                      </a:cubicBezTo>
                      <a:cubicBezTo>
                        <a:pt x="574" y="365"/>
                        <a:pt x="563" y="344"/>
                        <a:pt x="556" y="345"/>
                      </a:cubicBezTo>
                      <a:cubicBezTo>
                        <a:pt x="556" y="350"/>
                        <a:pt x="555" y="354"/>
                        <a:pt x="549" y="352"/>
                      </a:cubicBezTo>
                      <a:cubicBezTo>
                        <a:pt x="551" y="449"/>
                        <a:pt x="529" y="434"/>
                        <a:pt x="504" y="494"/>
                      </a:cubicBezTo>
                      <a:cubicBezTo>
                        <a:pt x="504" y="476"/>
                        <a:pt x="491" y="472"/>
                        <a:pt x="496" y="449"/>
                      </a:cubicBezTo>
                      <a:cubicBezTo>
                        <a:pt x="486" y="450"/>
                        <a:pt x="480" y="446"/>
                        <a:pt x="474" y="442"/>
                      </a:cubicBezTo>
                      <a:cubicBezTo>
                        <a:pt x="449" y="432"/>
                        <a:pt x="421" y="425"/>
                        <a:pt x="415" y="397"/>
                      </a:cubicBezTo>
                      <a:cubicBezTo>
                        <a:pt x="436" y="372"/>
                        <a:pt x="454" y="342"/>
                        <a:pt x="489" y="330"/>
                      </a:cubicBezTo>
                      <a:cubicBezTo>
                        <a:pt x="483" y="349"/>
                        <a:pt x="517" y="365"/>
                        <a:pt x="519" y="352"/>
                      </a:cubicBezTo>
                      <a:cubicBezTo>
                        <a:pt x="511" y="352"/>
                        <a:pt x="509" y="339"/>
                        <a:pt x="519" y="338"/>
                      </a:cubicBezTo>
                      <a:cubicBezTo>
                        <a:pt x="529" y="337"/>
                        <a:pt x="535" y="341"/>
                        <a:pt x="541" y="345"/>
                      </a:cubicBezTo>
                      <a:cubicBezTo>
                        <a:pt x="542" y="326"/>
                        <a:pt x="530" y="322"/>
                        <a:pt x="519" y="315"/>
                      </a:cubicBezTo>
                      <a:cubicBezTo>
                        <a:pt x="527" y="296"/>
                        <a:pt x="555" y="297"/>
                        <a:pt x="549" y="263"/>
                      </a:cubicBezTo>
                      <a:cubicBezTo>
                        <a:pt x="525" y="253"/>
                        <a:pt x="575" y="256"/>
                        <a:pt x="586" y="256"/>
                      </a:cubicBezTo>
                      <a:cubicBezTo>
                        <a:pt x="580" y="279"/>
                        <a:pt x="606" y="270"/>
                        <a:pt x="601" y="293"/>
                      </a:cubicBezTo>
                      <a:cubicBezTo>
                        <a:pt x="599" y="316"/>
                        <a:pt x="574" y="316"/>
                        <a:pt x="556" y="323"/>
                      </a:cubicBezTo>
                      <a:cubicBezTo>
                        <a:pt x="589" y="332"/>
                        <a:pt x="610" y="353"/>
                        <a:pt x="638" y="367"/>
                      </a:cubicBezTo>
                      <a:cubicBezTo>
                        <a:pt x="656" y="353"/>
                        <a:pt x="623" y="340"/>
                        <a:pt x="660" y="352"/>
                      </a:cubicBezTo>
                      <a:cubicBezTo>
                        <a:pt x="661" y="334"/>
                        <a:pt x="662" y="316"/>
                        <a:pt x="645" y="315"/>
                      </a:cubicBezTo>
                      <a:cubicBezTo>
                        <a:pt x="653" y="292"/>
                        <a:pt x="665" y="324"/>
                        <a:pt x="675" y="323"/>
                      </a:cubicBezTo>
                      <a:cubicBezTo>
                        <a:pt x="683" y="318"/>
                        <a:pt x="683" y="306"/>
                        <a:pt x="697" y="308"/>
                      </a:cubicBezTo>
                      <a:cubicBezTo>
                        <a:pt x="653" y="269"/>
                        <a:pt x="654" y="213"/>
                        <a:pt x="578" y="218"/>
                      </a:cubicBezTo>
                      <a:cubicBezTo>
                        <a:pt x="554" y="210"/>
                        <a:pt x="598" y="210"/>
                        <a:pt x="608" y="211"/>
                      </a:cubicBezTo>
                      <a:cubicBezTo>
                        <a:pt x="606" y="200"/>
                        <a:pt x="586" y="208"/>
                        <a:pt x="586" y="196"/>
                      </a:cubicBezTo>
                      <a:cubicBezTo>
                        <a:pt x="559" y="212"/>
                        <a:pt x="497" y="192"/>
                        <a:pt x="496" y="233"/>
                      </a:cubicBezTo>
                      <a:cubicBezTo>
                        <a:pt x="491" y="259"/>
                        <a:pt x="527" y="243"/>
                        <a:pt x="519" y="271"/>
                      </a:cubicBezTo>
                      <a:cubicBezTo>
                        <a:pt x="512" y="274"/>
                        <a:pt x="505" y="277"/>
                        <a:pt x="504" y="285"/>
                      </a:cubicBezTo>
                      <a:cubicBezTo>
                        <a:pt x="494" y="257"/>
                        <a:pt x="470" y="276"/>
                        <a:pt x="467" y="233"/>
                      </a:cubicBezTo>
                      <a:cubicBezTo>
                        <a:pt x="455" y="231"/>
                        <a:pt x="454" y="240"/>
                        <a:pt x="444" y="241"/>
                      </a:cubicBezTo>
                      <a:cubicBezTo>
                        <a:pt x="438" y="262"/>
                        <a:pt x="455" y="260"/>
                        <a:pt x="452" y="278"/>
                      </a:cubicBezTo>
                      <a:cubicBezTo>
                        <a:pt x="424" y="244"/>
                        <a:pt x="420" y="291"/>
                        <a:pt x="380" y="287"/>
                      </a:cubicBezTo>
                      <a:cubicBezTo>
                        <a:pt x="408" y="263"/>
                        <a:pt x="437" y="242"/>
                        <a:pt x="468" y="223"/>
                      </a:cubicBezTo>
                      <a:cubicBezTo>
                        <a:pt x="480" y="220"/>
                        <a:pt x="489" y="214"/>
                        <a:pt x="495" y="206"/>
                      </a:cubicBezTo>
                      <a:cubicBezTo>
                        <a:pt x="504" y="201"/>
                        <a:pt x="512" y="196"/>
                        <a:pt x="521" y="191"/>
                      </a:cubicBezTo>
                      <a:cubicBezTo>
                        <a:pt x="539" y="193"/>
                        <a:pt x="560" y="191"/>
                        <a:pt x="586" y="189"/>
                      </a:cubicBezTo>
                      <a:cubicBezTo>
                        <a:pt x="593" y="175"/>
                        <a:pt x="601" y="163"/>
                        <a:pt x="611" y="152"/>
                      </a:cubicBezTo>
                      <a:cubicBezTo>
                        <a:pt x="626" y="146"/>
                        <a:pt x="641" y="140"/>
                        <a:pt x="656" y="135"/>
                      </a:cubicBezTo>
                      <a:cubicBezTo>
                        <a:pt x="682" y="183"/>
                        <a:pt x="790" y="161"/>
                        <a:pt x="757" y="256"/>
                      </a:cubicBezTo>
                      <a:cubicBezTo>
                        <a:pt x="758" y="262"/>
                        <a:pt x="765" y="263"/>
                        <a:pt x="769" y="260"/>
                      </a:cubicBezTo>
                      <a:cubicBezTo>
                        <a:pt x="770" y="259"/>
                        <a:pt x="771" y="257"/>
                        <a:pt x="772" y="256"/>
                      </a:cubicBezTo>
                      <a:cubicBezTo>
                        <a:pt x="772" y="258"/>
                        <a:pt x="771" y="259"/>
                        <a:pt x="769" y="260"/>
                      </a:cubicBezTo>
                      <a:cubicBezTo>
                        <a:pt x="753" y="294"/>
                        <a:pt x="763" y="382"/>
                        <a:pt x="817" y="397"/>
                      </a:cubicBezTo>
                      <a:cubicBezTo>
                        <a:pt x="838" y="383"/>
                        <a:pt x="845" y="356"/>
                        <a:pt x="861" y="337"/>
                      </a:cubicBezTo>
                      <a:cubicBezTo>
                        <a:pt x="894" y="289"/>
                        <a:pt x="971" y="283"/>
                        <a:pt x="1025" y="256"/>
                      </a:cubicBezTo>
                      <a:cubicBezTo>
                        <a:pt x="988" y="228"/>
                        <a:pt x="1051" y="199"/>
                        <a:pt x="1025" y="166"/>
                      </a:cubicBezTo>
                      <a:cubicBezTo>
                        <a:pt x="1028" y="155"/>
                        <a:pt x="1035" y="169"/>
                        <a:pt x="1047" y="166"/>
                      </a:cubicBezTo>
                      <a:cubicBezTo>
                        <a:pt x="1047" y="149"/>
                        <a:pt x="1035" y="144"/>
                        <a:pt x="1040" y="122"/>
                      </a:cubicBezTo>
                      <a:cubicBezTo>
                        <a:pt x="1044" y="121"/>
                        <a:pt x="1047" y="120"/>
                        <a:pt x="1050" y="118"/>
                      </a:cubicBezTo>
                      <a:cubicBezTo>
                        <a:pt x="1167" y="142"/>
                        <a:pt x="1274" y="193"/>
                        <a:pt x="1365" y="264"/>
                      </a:cubicBezTo>
                      <a:cubicBezTo>
                        <a:pt x="1287" y="274"/>
                        <a:pt x="1273" y="348"/>
                        <a:pt x="1226" y="390"/>
                      </a:cubicBezTo>
                      <a:cubicBezTo>
                        <a:pt x="1236" y="399"/>
                        <a:pt x="1231" y="425"/>
                        <a:pt x="1241" y="434"/>
                      </a:cubicBezTo>
                      <a:cubicBezTo>
                        <a:pt x="1249" y="428"/>
                        <a:pt x="1261" y="425"/>
                        <a:pt x="1278" y="427"/>
                      </a:cubicBezTo>
                      <a:cubicBezTo>
                        <a:pt x="1284" y="432"/>
                        <a:pt x="1298" y="478"/>
                        <a:pt x="1271" y="472"/>
                      </a:cubicBezTo>
                      <a:cubicBezTo>
                        <a:pt x="1268" y="454"/>
                        <a:pt x="1272" y="443"/>
                        <a:pt x="1278" y="434"/>
                      </a:cubicBezTo>
                      <a:cubicBezTo>
                        <a:pt x="1239" y="462"/>
                        <a:pt x="1237" y="528"/>
                        <a:pt x="1174" y="531"/>
                      </a:cubicBezTo>
                      <a:cubicBezTo>
                        <a:pt x="1176" y="548"/>
                        <a:pt x="1152" y="539"/>
                        <a:pt x="1151" y="554"/>
                      </a:cubicBezTo>
                      <a:cubicBezTo>
                        <a:pt x="1159" y="571"/>
                        <a:pt x="1177" y="577"/>
                        <a:pt x="1174" y="606"/>
                      </a:cubicBezTo>
                      <a:cubicBezTo>
                        <a:pt x="1171" y="606"/>
                        <a:pt x="1169" y="606"/>
                        <a:pt x="1166" y="606"/>
                      </a:cubicBezTo>
                      <a:cubicBezTo>
                        <a:pt x="1160" y="626"/>
                        <a:pt x="1143" y="595"/>
                        <a:pt x="1122" y="606"/>
                      </a:cubicBezTo>
                      <a:cubicBezTo>
                        <a:pt x="1099" y="610"/>
                        <a:pt x="1110" y="649"/>
                        <a:pt x="1099" y="665"/>
                      </a:cubicBezTo>
                      <a:cubicBezTo>
                        <a:pt x="1097" y="677"/>
                        <a:pt x="1106" y="678"/>
                        <a:pt x="1107" y="687"/>
                      </a:cubicBezTo>
                      <a:cubicBezTo>
                        <a:pt x="1129" y="687"/>
                        <a:pt x="1151" y="687"/>
                        <a:pt x="1174" y="687"/>
                      </a:cubicBezTo>
                      <a:cubicBezTo>
                        <a:pt x="1175" y="679"/>
                        <a:pt x="1182" y="676"/>
                        <a:pt x="1189" y="673"/>
                      </a:cubicBezTo>
                      <a:cubicBezTo>
                        <a:pt x="1189" y="663"/>
                        <a:pt x="1189" y="653"/>
                        <a:pt x="1189" y="643"/>
                      </a:cubicBezTo>
                      <a:cubicBezTo>
                        <a:pt x="1212" y="631"/>
                        <a:pt x="1229" y="614"/>
                        <a:pt x="1256" y="606"/>
                      </a:cubicBezTo>
                      <a:cubicBezTo>
                        <a:pt x="1266" y="608"/>
                        <a:pt x="1262" y="624"/>
                        <a:pt x="1263" y="635"/>
                      </a:cubicBezTo>
                      <a:cubicBezTo>
                        <a:pt x="1270" y="605"/>
                        <a:pt x="1353" y="671"/>
                        <a:pt x="1300" y="680"/>
                      </a:cubicBezTo>
                      <a:cubicBezTo>
                        <a:pt x="1324" y="708"/>
                        <a:pt x="1330" y="656"/>
                        <a:pt x="1352" y="658"/>
                      </a:cubicBezTo>
                      <a:cubicBezTo>
                        <a:pt x="1356" y="672"/>
                        <a:pt x="1374" y="671"/>
                        <a:pt x="1367" y="695"/>
                      </a:cubicBezTo>
                      <a:cubicBezTo>
                        <a:pt x="1372" y="695"/>
                        <a:pt x="1377" y="695"/>
                        <a:pt x="1382" y="695"/>
                      </a:cubicBezTo>
                      <a:cubicBezTo>
                        <a:pt x="1412" y="686"/>
                        <a:pt x="1372" y="647"/>
                        <a:pt x="1419" y="650"/>
                      </a:cubicBezTo>
                      <a:cubicBezTo>
                        <a:pt x="1409" y="660"/>
                        <a:pt x="1409" y="685"/>
                        <a:pt x="1419" y="695"/>
                      </a:cubicBezTo>
                      <a:cubicBezTo>
                        <a:pt x="1441" y="706"/>
                        <a:pt x="1480" y="699"/>
                        <a:pt x="1486" y="725"/>
                      </a:cubicBezTo>
                      <a:cubicBezTo>
                        <a:pt x="1482" y="738"/>
                        <a:pt x="1483" y="756"/>
                        <a:pt x="1472" y="762"/>
                      </a:cubicBezTo>
                      <a:cubicBezTo>
                        <a:pt x="1471" y="745"/>
                        <a:pt x="1440" y="759"/>
                        <a:pt x="1427" y="754"/>
                      </a:cubicBezTo>
                      <a:cubicBezTo>
                        <a:pt x="1392" y="767"/>
                        <a:pt x="1398" y="746"/>
                        <a:pt x="1375" y="732"/>
                      </a:cubicBezTo>
                      <a:cubicBezTo>
                        <a:pt x="1364" y="739"/>
                        <a:pt x="1351" y="743"/>
                        <a:pt x="1352" y="762"/>
                      </a:cubicBezTo>
                      <a:cubicBezTo>
                        <a:pt x="1329" y="751"/>
                        <a:pt x="1315" y="730"/>
                        <a:pt x="1285" y="725"/>
                      </a:cubicBezTo>
                      <a:cubicBezTo>
                        <a:pt x="1285" y="715"/>
                        <a:pt x="1285" y="705"/>
                        <a:pt x="1285" y="695"/>
                      </a:cubicBezTo>
                      <a:cubicBezTo>
                        <a:pt x="1229" y="674"/>
                        <a:pt x="1088" y="688"/>
                        <a:pt x="1092" y="777"/>
                      </a:cubicBezTo>
                      <a:cubicBezTo>
                        <a:pt x="1009" y="807"/>
                        <a:pt x="1050" y="883"/>
                        <a:pt x="1025" y="955"/>
                      </a:cubicBezTo>
                      <a:cubicBezTo>
                        <a:pt x="1052" y="980"/>
                        <a:pt x="1066" y="1019"/>
                        <a:pt x="1099" y="1037"/>
                      </a:cubicBezTo>
                      <a:cubicBezTo>
                        <a:pt x="1146" y="1032"/>
                        <a:pt x="1179" y="1038"/>
                        <a:pt x="1226" y="1022"/>
                      </a:cubicBezTo>
                      <a:cubicBezTo>
                        <a:pt x="1224" y="1047"/>
                        <a:pt x="1253" y="1040"/>
                        <a:pt x="1263" y="1052"/>
                      </a:cubicBezTo>
                      <a:cubicBezTo>
                        <a:pt x="1258" y="1141"/>
                        <a:pt x="1328" y="1189"/>
                        <a:pt x="1278" y="1261"/>
                      </a:cubicBezTo>
                      <a:cubicBezTo>
                        <a:pt x="1302" y="1311"/>
                        <a:pt x="1303" y="1385"/>
                        <a:pt x="1323" y="1439"/>
                      </a:cubicBezTo>
                      <a:cubicBezTo>
                        <a:pt x="1443" y="1457"/>
                        <a:pt x="1448" y="1297"/>
                        <a:pt x="1524" y="1246"/>
                      </a:cubicBezTo>
                      <a:cubicBezTo>
                        <a:pt x="1528" y="1191"/>
                        <a:pt x="1525" y="1176"/>
                        <a:pt x="1524" y="1119"/>
                      </a:cubicBezTo>
                      <a:cubicBezTo>
                        <a:pt x="1560" y="1074"/>
                        <a:pt x="1613" y="1045"/>
                        <a:pt x="1620" y="970"/>
                      </a:cubicBezTo>
                      <a:cubicBezTo>
                        <a:pt x="1603" y="953"/>
                        <a:pt x="1574" y="994"/>
                        <a:pt x="1561" y="963"/>
                      </a:cubicBezTo>
                      <a:cubicBezTo>
                        <a:pt x="1604" y="933"/>
                        <a:pt x="1705" y="902"/>
                        <a:pt x="1658" y="829"/>
                      </a:cubicBezTo>
                      <a:cubicBezTo>
                        <a:pt x="1662" y="829"/>
                        <a:pt x="1667" y="829"/>
                        <a:pt x="1671" y="829"/>
                      </a:cubicBezTo>
                      <a:cubicBezTo>
                        <a:pt x="1673" y="848"/>
                        <a:pt x="1674" y="868"/>
                        <a:pt x="1674" y="887"/>
                      </a:cubicBezTo>
                      <a:cubicBezTo>
                        <a:pt x="1674" y="1321"/>
                        <a:pt x="1321" y="1674"/>
                        <a:pt x="887" y="167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grpSp>
      </p:grpSp>
      <p:sp>
        <p:nvSpPr>
          <p:cNvPr id="114" name="TextBox 113"/>
          <p:cNvSpPr txBox="1"/>
          <p:nvPr/>
        </p:nvSpPr>
        <p:spPr>
          <a:xfrm>
            <a:off x="1759250" y="586800"/>
            <a:ext cx="5295824" cy="584775"/>
          </a:xfrm>
          <a:prstGeom prst="rect">
            <a:avLst/>
          </a:prstGeom>
          <a:noFill/>
        </p:spPr>
        <p:txBody>
          <a:bodyPr wrap="square" rtlCol="0">
            <a:spAutoFit/>
          </a:bodyPr>
          <a:lstStyle/>
          <a:p>
            <a:pPr algn="ctr"/>
            <a:r>
              <a:rPr lang="en-US" sz="1600" i="1" dirty="0" smtClean="0">
                <a:solidFill>
                  <a:schemeClr val="tx1"/>
                </a:solidFill>
                <a:latin typeface="Arial" panose="020B0604020202020204" pitchFamily="34" charset="0"/>
                <a:cs typeface="Arial" panose="020B0604020202020204" pitchFamily="34" charset="0"/>
              </a:rPr>
              <a:t>Proportion of Adults which Claim to Know </a:t>
            </a:r>
          </a:p>
          <a:p>
            <a:pPr algn="ctr"/>
            <a:r>
              <a:rPr lang="en-US" sz="1600" i="1" dirty="0" smtClean="0">
                <a:solidFill>
                  <a:schemeClr val="tx1"/>
                </a:solidFill>
                <a:latin typeface="Arial" panose="020B0604020202020204" pitchFamily="34" charset="0"/>
                <a:cs typeface="Arial" panose="020B0604020202020204" pitchFamily="34" charset="0"/>
              </a:rPr>
              <a:t>What a PE Would Feel Like</a:t>
            </a:r>
          </a:p>
        </p:txBody>
      </p:sp>
      <p:graphicFrame>
        <p:nvGraphicFramePr>
          <p:cNvPr id="14" name="Chart 13"/>
          <p:cNvGraphicFramePr/>
          <p:nvPr>
            <p:extLst>
              <p:ext uri="{D42A27DB-BD31-4B8C-83A1-F6EECF244321}">
                <p14:modId xmlns:p14="http://schemas.microsoft.com/office/powerpoint/2010/main" val="566061240"/>
              </p:ext>
            </p:extLst>
          </p:nvPr>
        </p:nvGraphicFramePr>
        <p:xfrm>
          <a:off x="356389" y="1833067"/>
          <a:ext cx="2215094" cy="1476729"/>
        </p:xfrm>
        <a:graphic>
          <a:graphicData uri="http://schemas.openxmlformats.org/drawingml/2006/chart">
            <c:chart xmlns:c="http://schemas.openxmlformats.org/drawingml/2006/chart" xmlns:r="http://schemas.openxmlformats.org/officeDocument/2006/relationships" r:id="rId2"/>
          </a:graphicData>
        </a:graphic>
      </p:graphicFrame>
      <p:sp>
        <p:nvSpPr>
          <p:cNvPr id="116" name="TextBox 115"/>
          <p:cNvSpPr txBox="1"/>
          <p:nvPr/>
        </p:nvSpPr>
        <p:spPr>
          <a:xfrm>
            <a:off x="893792" y="1833067"/>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18-39</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66" name="Chart 165"/>
          <p:cNvGraphicFramePr/>
          <p:nvPr>
            <p:extLst>
              <p:ext uri="{D42A27DB-BD31-4B8C-83A1-F6EECF244321}">
                <p14:modId xmlns:p14="http://schemas.microsoft.com/office/powerpoint/2010/main" val="3886111031"/>
              </p:ext>
            </p:extLst>
          </p:nvPr>
        </p:nvGraphicFramePr>
        <p:xfrm>
          <a:off x="356389" y="3095516"/>
          <a:ext cx="2215094" cy="1476729"/>
        </p:xfrm>
        <a:graphic>
          <a:graphicData uri="http://schemas.openxmlformats.org/drawingml/2006/chart">
            <c:chart xmlns:c="http://schemas.openxmlformats.org/drawingml/2006/chart" xmlns:r="http://schemas.openxmlformats.org/officeDocument/2006/relationships" r:id="rId3"/>
          </a:graphicData>
        </a:graphic>
      </p:graphicFrame>
      <p:sp>
        <p:nvSpPr>
          <p:cNvPr id="167" name="TextBox 166"/>
          <p:cNvSpPr txBox="1"/>
          <p:nvPr/>
        </p:nvSpPr>
        <p:spPr>
          <a:xfrm>
            <a:off x="893792" y="3095516"/>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40-64</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68" name="Chart 167"/>
          <p:cNvGraphicFramePr/>
          <p:nvPr>
            <p:extLst>
              <p:ext uri="{D42A27DB-BD31-4B8C-83A1-F6EECF244321}">
                <p14:modId xmlns:p14="http://schemas.microsoft.com/office/powerpoint/2010/main" val="4162335097"/>
              </p:ext>
            </p:extLst>
          </p:nvPr>
        </p:nvGraphicFramePr>
        <p:xfrm>
          <a:off x="372830" y="4433392"/>
          <a:ext cx="2215094" cy="1476729"/>
        </p:xfrm>
        <a:graphic>
          <a:graphicData uri="http://schemas.openxmlformats.org/drawingml/2006/chart">
            <c:chart xmlns:c="http://schemas.openxmlformats.org/drawingml/2006/chart" xmlns:r="http://schemas.openxmlformats.org/officeDocument/2006/relationships" r:id="rId4"/>
          </a:graphicData>
        </a:graphic>
      </p:graphicFrame>
      <p:sp>
        <p:nvSpPr>
          <p:cNvPr id="169" name="TextBox 168"/>
          <p:cNvSpPr txBox="1"/>
          <p:nvPr/>
        </p:nvSpPr>
        <p:spPr>
          <a:xfrm>
            <a:off x="910233" y="4433392"/>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65+</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0" name="Chart 169"/>
          <p:cNvGraphicFramePr/>
          <p:nvPr>
            <p:extLst>
              <p:ext uri="{D42A27DB-BD31-4B8C-83A1-F6EECF244321}">
                <p14:modId xmlns:p14="http://schemas.microsoft.com/office/powerpoint/2010/main" val="647716324"/>
              </p:ext>
            </p:extLst>
          </p:nvPr>
        </p:nvGraphicFramePr>
        <p:xfrm>
          <a:off x="3251989" y="1842592"/>
          <a:ext cx="2215094" cy="1476729"/>
        </p:xfrm>
        <a:graphic>
          <a:graphicData uri="http://schemas.openxmlformats.org/drawingml/2006/chart">
            <c:chart xmlns:c="http://schemas.openxmlformats.org/drawingml/2006/chart" xmlns:r="http://schemas.openxmlformats.org/officeDocument/2006/relationships" r:id="rId5"/>
          </a:graphicData>
        </a:graphic>
      </p:graphicFrame>
      <p:sp>
        <p:nvSpPr>
          <p:cNvPr id="171" name="TextBox 170"/>
          <p:cNvSpPr txBox="1"/>
          <p:nvPr/>
        </p:nvSpPr>
        <p:spPr>
          <a:xfrm>
            <a:off x="3789392" y="1842592"/>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18-39</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2" name="Chart 171"/>
          <p:cNvGraphicFramePr/>
          <p:nvPr>
            <p:extLst>
              <p:ext uri="{D42A27DB-BD31-4B8C-83A1-F6EECF244321}">
                <p14:modId xmlns:p14="http://schemas.microsoft.com/office/powerpoint/2010/main" val="391508000"/>
              </p:ext>
            </p:extLst>
          </p:nvPr>
        </p:nvGraphicFramePr>
        <p:xfrm>
          <a:off x="3251989" y="3105041"/>
          <a:ext cx="2215094" cy="1476729"/>
        </p:xfrm>
        <a:graphic>
          <a:graphicData uri="http://schemas.openxmlformats.org/drawingml/2006/chart">
            <c:chart xmlns:c="http://schemas.openxmlformats.org/drawingml/2006/chart" xmlns:r="http://schemas.openxmlformats.org/officeDocument/2006/relationships" r:id="rId6"/>
          </a:graphicData>
        </a:graphic>
      </p:graphicFrame>
      <p:sp>
        <p:nvSpPr>
          <p:cNvPr id="173" name="TextBox 172"/>
          <p:cNvSpPr txBox="1"/>
          <p:nvPr/>
        </p:nvSpPr>
        <p:spPr>
          <a:xfrm>
            <a:off x="3789392" y="3105041"/>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40-64</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4" name="Chart 173"/>
          <p:cNvGraphicFramePr/>
          <p:nvPr>
            <p:extLst>
              <p:ext uri="{D42A27DB-BD31-4B8C-83A1-F6EECF244321}">
                <p14:modId xmlns:p14="http://schemas.microsoft.com/office/powerpoint/2010/main" val="2700148145"/>
              </p:ext>
            </p:extLst>
          </p:nvPr>
        </p:nvGraphicFramePr>
        <p:xfrm>
          <a:off x="3268430" y="4442917"/>
          <a:ext cx="2215094" cy="1476729"/>
        </p:xfrm>
        <a:graphic>
          <a:graphicData uri="http://schemas.openxmlformats.org/drawingml/2006/chart">
            <c:chart xmlns:c="http://schemas.openxmlformats.org/drawingml/2006/chart" xmlns:r="http://schemas.openxmlformats.org/officeDocument/2006/relationships" r:id="rId7"/>
          </a:graphicData>
        </a:graphic>
      </p:graphicFrame>
      <p:sp>
        <p:nvSpPr>
          <p:cNvPr id="175" name="TextBox 174"/>
          <p:cNvSpPr txBox="1"/>
          <p:nvPr/>
        </p:nvSpPr>
        <p:spPr>
          <a:xfrm>
            <a:off x="3805833" y="4442917"/>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65+</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6" name="Chart 175"/>
          <p:cNvGraphicFramePr/>
          <p:nvPr>
            <p:extLst>
              <p:ext uri="{D42A27DB-BD31-4B8C-83A1-F6EECF244321}">
                <p14:modId xmlns:p14="http://schemas.microsoft.com/office/powerpoint/2010/main" val="3903826997"/>
              </p:ext>
            </p:extLst>
          </p:nvPr>
        </p:nvGraphicFramePr>
        <p:xfrm>
          <a:off x="6404764" y="1833067"/>
          <a:ext cx="2215094" cy="1476729"/>
        </p:xfrm>
        <a:graphic>
          <a:graphicData uri="http://schemas.openxmlformats.org/drawingml/2006/chart">
            <c:chart xmlns:c="http://schemas.openxmlformats.org/drawingml/2006/chart" xmlns:r="http://schemas.openxmlformats.org/officeDocument/2006/relationships" r:id="rId8"/>
          </a:graphicData>
        </a:graphic>
      </p:graphicFrame>
      <p:sp>
        <p:nvSpPr>
          <p:cNvPr id="177" name="TextBox 176"/>
          <p:cNvSpPr txBox="1"/>
          <p:nvPr/>
        </p:nvSpPr>
        <p:spPr>
          <a:xfrm>
            <a:off x="6942167" y="1833067"/>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Urban (C)</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8" name="Chart 177"/>
          <p:cNvGraphicFramePr/>
          <p:nvPr>
            <p:extLst>
              <p:ext uri="{D42A27DB-BD31-4B8C-83A1-F6EECF244321}">
                <p14:modId xmlns:p14="http://schemas.microsoft.com/office/powerpoint/2010/main" val="4120502114"/>
              </p:ext>
            </p:extLst>
          </p:nvPr>
        </p:nvGraphicFramePr>
        <p:xfrm>
          <a:off x="6404764" y="3095516"/>
          <a:ext cx="2215094" cy="1476729"/>
        </p:xfrm>
        <a:graphic>
          <a:graphicData uri="http://schemas.openxmlformats.org/drawingml/2006/chart">
            <c:chart xmlns:c="http://schemas.openxmlformats.org/drawingml/2006/chart" xmlns:r="http://schemas.openxmlformats.org/officeDocument/2006/relationships" r:id="rId9"/>
          </a:graphicData>
        </a:graphic>
      </p:graphicFrame>
      <p:sp>
        <p:nvSpPr>
          <p:cNvPr id="179" name="TextBox 178"/>
          <p:cNvSpPr txBox="1"/>
          <p:nvPr/>
        </p:nvSpPr>
        <p:spPr>
          <a:xfrm>
            <a:off x="6942167" y="3095516"/>
            <a:ext cx="128936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Suburban (D)</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80" name="Chart 179"/>
          <p:cNvGraphicFramePr/>
          <p:nvPr>
            <p:extLst>
              <p:ext uri="{D42A27DB-BD31-4B8C-83A1-F6EECF244321}">
                <p14:modId xmlns:p14="http://schemas.microsoft.com/office/powerpoint/2010/main" val="835820278"/>
              </p:ext>
            </p:extLst>
          </p:nvPr>
        </p:nvGraphicFramePr>
        <p:xfrm>
          <a:off x="6421205" y="4433392"/>
          <a:ext cx="2215094" cy="1476729"/>
        </p:xfrm>
        <a:graphic>
          <a:graphicData uri="http://schemas.openxmlformats.org/drawingml/2006/chart">
            <c:chart xmlns:c="http://schemas.openxmlformats.org/drawingml/2006/chart" xmlns:r="http://schemas.openxmlformats.org/officeDocument/2006/relationships" r:id="rId10"/>
          </a:graphicData>
        </a:graphic>
      </p:graphicFrame>
      <p:sp>
        <p:nvSpPr>
          <p:cNvPr id="181" name="TextBox 180"/>
          <p:cNvSpPr txBox="1"/>
          <p:nvPr/>
        </p:nvSpPr>
        <p:spPr>
          <a:xfrm>
            <a:off x="6958608" y="4433392"/>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Rural (E)</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82" name="Rectangle 181"/>
          <p:cNvSpPr/>
          <p:nvPr/>
        </p:nvSpPr>
        <p:spPr>
          <a:xfrm>
            <a:off x="83490" y="6281654"/>
            <a:ext cx="7033137" cy="461665"/>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Germany Respondents. </a:t>
            </a:r>
            <a:r>
              <a:rPr lang="pt-BR" sz="800" dirty="0">
                <a:solidFill>
                  <a:schemeClr val="tx1"/>
                </a:solidFill>
                <a:latin typeface="Arial" panose="020B0604020202020204" pitchFamily="34" charset="0"/>
                <a:cs typeface="Arial" panose="020B0604020202020204" pitchFamily="34" charset="0"/>
              </a:rPr>
              <a:t>Males: 18-39 (n=80), 40-64 (n=157), 65+ (n=174); Females: 18-39 (n=80), 40-64 (n=163), 65+ (n=148); Locale: Urban (n=405), Suburban (n=335), Rural (n=62)</a:t>
            </a:r>
            <a:endParaRPr lang="en-US" sz="800" dirty="0" smtClean="0">
              <a:solidFill>
                <a:schemeClr val="tx1"/>
              </a:solidFill>
              <a:latin typeface="Arial" panose="020B0604020202020204" pitchFamily="34" charset="0"/>
              <a:cs typeface="Arial" panose="020B0604020202020204" pitchFamily="34" charset="0"/>
            </a:endParaRPr>
          </a:p>
          <a:p>
            <a:r>
              <a:rPr lang="en-US" sz="800" dirty="0">
                <a:solidFill>
                  <a:schemeClr val="tx1"/>
                </a:solidFill>
                <a:latin typeface="Arial" panose="020B0604020202020204" pitchFamily="34" charset="0"/>
                <a:cs typeface="Arial" panose="020B0604020202020204" pitchFamily="34" charset="0"/>
              </a:rPr>
              <a:t>Q6. Do you know what a blood clot in your lung (also known as pulmonary embolism) would feel like if you had one personally?</a:t>
            </a:r>
          </a:p>
        </p:txBody>
      </p:sp>
      <p:pic>
        <p:nvPicPr>
          <p:cNvPr id="50" name="Picture 49"/>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8335501" y="111401"/>
            <a:ext cx="612648" cy="612648"/>
          </a:xfrm>
          <a:prstGeom prst="rect">
            <a:avLst/>
          </a:prstGeom>
        </p:spPr>
      </p:pic>
    </p:spTree>
    <p:extLst>
      <p:ext uri="{BB962C8B-B14F-4D97-AF65-F5344CB8AC3E}">
        <p14:creationId xmlns:p14="http://schemas.microsoft.com/office/powerpoint/2010/main" val="1595643317"/>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ounded Rectangle 10"/>
          <p:cNvSpPr/>
          <p:nvPr/>
        </p:nvSpPr>
        <p:spPr bwMode="auto">
          <a:xfrm>
            <a:off x="5844209" y="1388440"/>
            <a:ext cx="2886323" cy="3898099"/>
          </a:xfrm>
          <a:prstGeom prst="roundRect">
            <a:avLst/>
          </a:prstGeom>
          <a:solidFill>
            <a:schemeClr val="bg1">
              <a:lumMod val="95000"/>
            </a:schemeClr>
          </a:solidFill>
          <a:ln w="9525" cap="flat" cmpd="sng" algn="ctr">
            <a:solidFill>
              <a:srgbClr val="C00000"/>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9" name="Rounded Rectangle 8"/>
          <p:cNvSpPr/>
          <p:nvPr/>
        </p:nvSpPr>
        <p:spPr bwMode="auto">
          <a:xfrm>
            <a:off x="956799" y="1395060"/>
            <a:ext cx="4823800" cy="3891479"/>
          </a:xfrm>
          <a:prstGeom prst="roundRect">
            <a:avLst/>
          </a:prstGeom>
          <a:solidFill>
            <a:schemeClr val="bg1">
              <a:lumMod val="95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112</a:t>
            </a:fld>
            <a:r>
              <a:rPr lang="en-US" smtClean="0"/>
              <a:t> -</a:t>
            </a:r>
            <a:endParaRPr lang="en-US"/>
          </a:p>
        </p:txBody>
      </p:sp>
      <p:graphicFrame>
        <p:nvGraphicFramePr>
          <p:cNvPr id="4" name="Chart 3"/>
          <p:cNvGraphicFramePr/>
          <p:nvPr>
            <p:extLst>
              <p:ext uri="{D42A27DB-BD31-4B8C-83A1-F6EECF244321}">
                <p14:modId xmlns:p14="http://schemas.microsoft.com/office/powerpoint/2010/main" val="4238659653"/>
              </p:ext>
            </p:extLst>
          </p:nvPr>
        </p:nvGraphicFramePr>
        <p:xfrm>
          <a:off x="386217" y="964425"/>
          <a:ext cx="8439149" cy="4064000"/>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Box 4"/>
          <p:cNvSpPr txBox="1"/>
          <p:nvPr/>
        </p:nvSpPr>
        <p:spPr>
          <a:xfrm>
            <a:off x="1657047" y="674866"/>
            <a:ext cx="6008018" cy="338554"/>
          </a:xfrm>
          <a:prstGeom prst="rect">
            <a:avLst/>
          </a:prstGeom>
          <a:noFill/>
        </p:spPr>
        <p:txBody>
          <a:bodyPr wrap="square" rtlCol="0">
            <a:spAutoFit/>
          </a:bodyPr>
          <a:lstStyle/>
          <a:p>
            <a:pPr algn="ctr"/>
            <a:r>
              <a:rPr lang="en-US" sz="1600" i="1" dirty="0" smtClean="0">
                <a:solidFill>
                  <a:schemeClr val="tx1"/>
                </a:solidFill>
                <a:latin typeface="Arial" panose="020B0604020202020204" pitchFamily="34" charset="0"/>
                <a:cs typeface="Arial" panose="020B0604020202020204" pitchFamily="34" charset="0"/>
              </a:rPr>
              <a:t>Among Germans Claiming to Know What a PE Feels Like</a:t>
            </a:r>
            <a:endParaRPr lang="en-US" sz="1400" i="1" dirty="0">
              <a:solidFill>
                <a:schemeClr val="tx1"/>
              </a:solidFill>
              <a:latin typeface="Arial" panose="020B0604020202020204" pitchFamily="34" charset="0"/>
              <a:cs typeface="Arial" panose="020B0604020202020204" pitchFamily="34" charset="0"/>
            </a:endParaRPr>
          </a:p>
        </p:txBody>
      </p:sp>
      <p:sp>
        <p:nvSpPr>
          <p:cNvPr id="6" name="Title 1"/>
          <p:cNvSpPr txBox="1">
            <a:spLocks/>
          </p:cNvSpPr>
          <p:nvPr/>
        </p:nvSpPr>
        <p:spPr>
          <a:xfrm>
            <a:off x="139147" y="139465"/>
            <a:ext cx="893329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Perceived Symptoms of a Pulmonary Embolism</a:t>
            </a:r>
            <a:endParaRPr lang="en-US" sz="2400" kern="0" dirty="0"/>
          </a:p>
        </p:txBody>
      </p:sp>
      <p:sp>
        <p:nvSpPr>
          <p:cNvPr id="8" name="Rectangle 7"/>
          <p:cNvSpPr/>
          <p:nvPr/>
        </p:nvSpPr>
        <p:spPr>
          <a:xfrm>
            <a:off x="83490" y="6323131"/>
            <a:ext cx="7366882" cy="461665"/>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Germany Respondents aware of symptoms at Q4</a:t>
            </a:r>
            <a:r>
              <a:rPr lang="en-US" sz="800" dirty="0">
                <a:solidFill>
                  <a:schemeClr val="tx1"/>
                </a:solidFill>
                <a:latin typeface="Arial" panose="020B0604020202020204" pitchFamily="34" charset="0"/>
                <a:cs typeface="Arial" panose="020B0604020202020204" pitchFamily="34" charset="0"/>
              </a:rPr>
              <a:t>. Males: 18-39 (</a:t>
            </a:r>
            <a:r>
              <a:rPr lang="en-US" sz="800" dirty="0" smtClean="0">
                <a:solidFill>
                  <a:schemeClr val="tx1"/>
                </a:solidFill>
                <a:latin typeface="Arial" panose="020B0604020202020204" pitchFamily="34" charset="0"/>
                <a:cs typeface="Arial" panose="020B0604020202020204" pitchFamily="34" charset="0"/>
              </a:rPr>
              <a:t>n=8*), </a:t>
            </a:r>
            <a:r>
              <a:rPr lang="en-US" sz="800" dirty="0">
                <a:solidFill>
                  <a:schemeClr val="tx1"/>
                </a:solidFill>
                <a:latin typeface="Arial" panose="020B0604020202020204" pitchFamily="34" charset="0"/>
                <a:cs typeface="Arial" panose="020B0604020202020204" pitchFamily="34" charset="0"/>
              </a:rPr>
              <a:t>40-64 (</a:t>
            </a:r>
            <a:r>
              <a:rPr lang="en-US" sz="800" dirty="0" smtClean="0">
                <a:solidFill>
                  <a:schemeClr val="tx1"/>
                </a:solidFill>
                <a:latin typeface="Arial" panose="020B0604020202020204" pitchFamily="34" charset="0"/>
                <a:cs typeface="Arial" panose="020B0604020202020204" pitchFamily="34" charset="0"/>
              </a:rPr>
              <a:t>n=16*), </a:t>
            </a:r>
            <a:r>
              <a:rPr lang="en-US" sz="800" dirty="0">
                <a:solidFill>
                  <a:schemeClr val="tx1"/>
                </a:solidFill>
                <a:latin typeface="Arial" panose="020B0604020202020204" pitchFamily="34" charset="0"/>
                <a:cs typeface="Arial" panose="020B0604020202020204" pitchFamily="34" charset="0"/>
              </a:rPr>
              <a:t>65+ (</a:t>
            </a:r>
            <a:r>
              <a:rPr lang="en-US" sz="800" dirty="0" smtClean="0">
                <a:solidFill>
                  <a:schemeClr val="tx1"/>
                </a:solidFill>
                <a:latin typeface="Arial" panose="020B0604020202020204" pitchFamily="34" charset="0"/>
                <a:cs typeface="Arial" panose="020B0604020202020204" pitchFamily="34" charset="0"/>
              </a:rPr>
              <a:t>n=24*); </a:t>
            </a:r>
            <a:r>
              <a:rPr lang="en-US" sz="800" dirty="0">
                <a:solidFill>
                  <a:schemeClr val="tx1"/>
                </a:solidFill>
                <a:latin typeface="Arial" panose="020B0604020202020204" pitchFamily="34" charset="0"/>
                <a:cs typeface="Arial" panose="020B0604020202020204" pitchFamily="34" charset="0"/>
              </a:rPr>
              <a:t>Females: 18-39 (</a:t>
            </a:r>
            <a:r>
              <a:rPr lang="en-US" sz="800" dirty="0" smtClean="0">
                <a:solidFill>
                  <a:schemeClr val="tx1"/>
                </a:solidFill>
                <a:latin typeface="Arial" panose="020B0604020202020204" pitchFamily="34" charset="0"/>
                <a:cs typeface="Arial" panose="020B0604020202020204" pitchFamily="34" charset="0"/>
              </a:rPr>
              <a:t>n=10*), </a:t>
            </a:r>
            <a:r>
              <a:rPr lang="en-US" sz="800" dirty="0">
                <a:solidFill>
                  <a:schemeClr val="tx1"/>
                </a:solidFill>
                <a:latin typeface="Arial" panose="020B0604020202020204" pitchFamily="34" charset="0"/>
                <a:cs typeface="Arial" panose="020B0604020202020204" pitchFamily="34" charset="0"/>
              </a:rPr>
              <a:t>40-64 (</a:t>
            </a:r>
            <a:r>
              <a:rPr lang="en-US" sz="800" dirty="0" smtClean="0">
                <a:solidFill>
                  <a:schemeClr val="tx1"/>
                </a:solidFill>
                <a:latin typeface="Arial" panose="020B0604020202020204" pitchFamily="34" charset="0"/>
                <a:cs typeface="Arial" panose="020B0604020202020204" pitchFamily="34" charset="0"/>
              </a:rPr>
              <a:t>n=24*), </a:t>
            </a:r>
          </a:p>
          <a:p>
            <a:r>
              <a:rPr lang="en-US" sz="800" dirty="0" smtClean="0">
                <a:solidFill>
                  <a:schemeClr val="tx1"/>
                </a:solidFill>
                <a:latin typeface="Arial" panose="020B0604020202020204" pitchFamily="34" charset="0"/>
                <a:cs typeface="Arial" panose="020B0604020202020204" pitchFamily="34" charset="0"/>
              </a:rPr>
              <a:t>65</a:t>
            </a:r>
            <a:r>
              <a:rPr lang="en-US" sz="800" dirty="0">
                <a:solidFill>
                  <a:schemeClr val="tx1"/>
                </a:solidFill>
                <a:latin typeface="Arial" panose="020B0604020202020204" pitchFamily="34" charset="0"/>
                <a:cs typeface="Arial" panose="020B0604020202020204" pitchFamily="34" charset="0"/>
              </a:rPr>
              <a:t>+ (</a:t>
            </a:r>
            <a:r>
              <a:rPr lang="en-US" sz="800" dirty="0" smtClean="0">
                <a:solidFill>
                  <a:schemeClr val="tx1"/>
                </a:solidFill>
                <a:latin typeface="Arial" panose="020B0604020202020204" pitchFamily="34" charset="0"/>
                <a:cs typeface="Arial" panose="020B0604020202020204" pitchFamily="34" charset="0"/>
              </a:rPr>
              <a:t>n=23*) </a:t>
            </a:r>
            <a:r>
              <a:rPr lang="en-US" sz="800" dirty="0" smtClean="0">
                <a:solidFill>
                  <a:srgbClr val="FF0000"/>
                </a:solidFill>
                <a:latin typeface="Arial" panose="020B0604020202020204" pitchFamily="34" charset="0"/>
                <a:cs typeface="Arial" panose="020B0604020202020204" pitchFamily="34" charset="0"/>
              </a:rPr>
              <a:t>*</a:t>
            </a:r>
            <a:r>
              <a:rPr lang="en-US" sz="800" dirty="0">
                <a:solidFill>
                  <a:srgbClr val="FF0000"/>
                </a:solidFill>
                <a:latin typeface="Arial" panose="020B0604020202020204" pitchFamily="34" charset="0"/>
                <a:cs typeface="Arial" panose="020B0604020202020204" pitchFamily="34" charset="0"/>
              </a:rPr>
              <a:t>Caution: Small sample size, interpret with caution.</a:t>
            </a:r>
            <a:endParaRPr lang="en-US" sz="800" dirty="0" smtClean="0">
              <a:solidFill>
                <a:srgbClr val="FF0000"/>
              </a:solidFill>
              <a:latin typeface="Arial" panose="020B0604020202020204" pitchFamily="34" charset="0"/>
              <a:cs typeface="Arial" panose="020B0604020202020204" pitchFamily="34" charset="0"/>
            </a:endParaRPr>
          </a:p>
          <a:p>
            <a:r>
              <a:rPr lang="en-US" sz="800" dirty="0">
                <a:solidFill>
                  <a:schemeClr val="tx1"/>
                </a:solidFill>
                <a:latin typeface="Arial" panose="020B0604020202020204" pitchFamily="34" charset="0"/>
                <a:cs typeface="Arial" panose="020B0604020202020204" pitchFamily="34" charset="0"/>
              </a:rPr>
              <a:t>Q7. Please indicate the signs or symptoms of a blood clot in your lung (also known as pulmonary embolism). (select all that apply)</a:t>
            </a:r>
          </a:p>
        </p:txBody>
      </p:sp>
      <p:sp>
        <p:nvSpPr>
          <p:cNvPr id="10" name="TextBox 9"/>
          <p:cNvSpPr txBox="1"/>
          <p:nvPr/>
        </p:nvSpPr>
        <p:spPr>
          <a:xfrm>
            <a:off x="2106852" y="4964095"/>
            <a:ext cx="2339929"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Actual Symptoms</a:t>
            </a:r>
            <a:endParaRPr lang="en-US" sz="1400" b="1" dirty="0">
              <a:solidFill>
                <a:schemeClr val="tx2"/>
              </a:solidFill>
              <a:latin typeface="Arial" panose="020B0604020202020204" pitchFamily="34" charset="0"/>
              <a:cs typeface="Arial" panose="020B0604020202020204" pitchFamily="34" charset="0"/>
            </a:endParaRPr>
          </a:p>
        </p:txBody>
      </p:sp>
      <p:sp>
        <p:nvSpPr>
          <p:cNvPr id="12" name="TextBox 11"/>
          <p:cNvSpPr txBox="1"/>
          <p:nvPr/>
        </p:nvSpPr>
        <p:spPr>
          <a:xfrm>
            <a:off x="6232960" y="4962606"/>
            <a:ext cx="2339929" cy="307777"/>
          </a:xfrm>
          <a:prstGeom prst="rect">
            <a:avLst/>
          </a:prstGeom>
          <a:noFill/>
        </p:spPr>
        <p:txBody>
          <a:bodyPr wrap="square" rtlCol="0">
            <a:spAutoFit/>
          </a:bodyPr>
          <a:lstStyle/>
          <a:p>
            <a:pPr algn="ctr"/>
            <a:r>
              <a:rPr lang="en-US" sz="1400" b="1" dirty="0" smtClean="0">
                <a:solidFill>
                  <a:srgbClr val="C00000"/>
                </a:solidFill>
                <a:latin typeface="Arial" panose="020B0604020202020204" pitchFamily="34" charset="0"/>
                <a:cs typeface="Arial" panose="020B0604020202020204" pitchFamily="34" charset="0"/>
              </a:rPr>
              <a:t>Inaccurate Symptoms</a:t>
            </a:r>
            <a:endParaRPr lang="en-US" sz="1400" b="1" dirty="0">
              <a:solidFill>
                <a:srgbClr val="C00000"/>
              </a:solidFill>
              <a:latin typeface="Arial" panose="020B0604020202020204" pitchFamily="34" charset="0"/>
              <a:cs typeface="Arial" panose="020B0604020202020204" pitchFamily="34" charset="0"/>
            </a:endParaRPr>
          </a:p>
        </p:txBody>
      </p:sp>
      <p:graphicFrame>
        <p:nvGraphicFramePr>
          <p:cNvPr id="3" name="Table 2"/>
          <p:cNvGraphicFramePr>
            <a:graphicFrameLocks noGrp="1"/>
          </p:cNvGraphicFramePr>
          <p:nvPr>
            <p:extLst>
              <p:ext uri="{D42A27DB-BD31-4B8C-83A1-F6EECF244321}">
                <p14:modId xmlns:p14="http://schemas.microsoft.com/office/powerpoint/2010/main" val="552952349"/>
              </p:ext>
            </p:extLst>
          </p:nvPr>
        </p:nvGraphicFramePr>
        <p:xfrm>
          <a:off x="1518702" y="5399818"/>
          <a:ext cx="5306693" cy="914400"/>
        </p:xfrm>
        <a:graphic>
          <a:graphicData uri="http://schemas.openxmlformats.org/drawingml/2006/table">
            <a:tbl>
              <a:tblPr firstRow="1" bandRow="1">
                <a:tableStyleId>{16D9F66E-5EB9-4882-86FB-DCBF35E3C3E4}</a:tableStyleId>
              </a:tblPr>
              <a:tblGrid>
                <a:gridCol w="1472669"/>
                <a:gridCol w="639004"/>
                <a:gridCol w="639004"/>
                <a:gridCol w="639004"/>
                <a:gridCol w="639004"/>
                <a:gridCol w="639004"/>
                <a:gridCol w="639004"/>
              </a:tblGrid>
              <a:tr h="0">
                <a:tc>
                  <a:txBody>
                    <a:bodyPr/>
                    <a:lstStyle/>
                    <a:p>
                      <a:r>
                        <a:rPr lang="en-US" sz="900" dirty="0" smtClean="0">
                          <a:latin typeface="Arial" panose="020B0604020202020204" pitchFamily="34" charset="0"/>
                          <a:cs typeface="Arial" panose="020B0604020202020204" pitchFamily="34" charset="0"/>
                        </a:rPr>
                        <a:t>Remaining</a:t>
                      </a:r>
                      <a:r>
                        <a:rPr lang="en-US" sz="900" baseline="0" dirty="0" smtClean="0">
                          <a:latin typeface="Arial" panose="020B0604020202020204" pitchFamily="34" charset="0"/>
                          <a:cs typeface="Arial" panose="020B0604020202020204" pitchFamily="34" charset="0"/>
                        </a:rPr>
                        <a:t> Responses:</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M 18-39</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F 18-39</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M 40-64</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F 40-64</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M 65+</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F</a:t>
                      </a:r>
                      <a:r>
                        <a:rPr lang="en-US" sz="900" baseline="0" dirty="0" smtClean="0">
                          <a:latin typeface="Arial" panose="020B0604020202020204" pitchFamily="34" charset="0"/>
                          <a:cs typeface="Arial" panose="020B0604020202020204" pitchFamily="34" charset="0"/>
                        </a:rPr>
                        <a:t> 65+</a:t>
                      </a:r>
                      <a:endParaRPr lang="en-US" sz="900" dirty="0">
                        <a:latin typeface="Arial" panose="020B0604020202020204" pitchFamily="34" charset="0"/>
                        <a:cs typeface="Arial" panose="020B0604020202020204" pitchFamily="34" charset="0"/>
                      </a:endParaRPr>
                    </a:p>
                  </a:txBody>
                  <a:tcPr/>
                </a:tc>
              </a:tr>
              <a:tr h="205740">
                <a:tc>
                  <a:txBody>
                    <a:bodyPr/>
                    <a:lstStyle/>
                    <a:p>
                      <a:r>
                        <a:rPr lang="en-US" sz="900" i="1" dirty="0" smtClean="0">
                          <a:latin typeface="Arial" panose="020B0604020202020204" pitchFamily="34" charset="0"/>
                          <a:cs typeface="Arial" panose="020B0604020202020204" pitchFamily="34" charset="0"/>
                        </a:rPr>
                        <a:t>Other</a:t>
                      </a:r>
                    </a:p>
                  </a:txBody>
                  <a:tcPr/>
                </a:tc>
                <a:tc>
                  <a:txBody>
                    <a:bodyPr/>
                    <a:lstStyle/>
                    <a:p>
                      <a:pPr algn="ctr" fontAlgn="ctr"/>
                      <a:r>
                        <a:rPr lang="en-US" sz="900" b="0" i="0" u="none" strike="noStrike" dirty="0" smtClean="0">
                          <a:solidFill>
                            <a:srgbClr val="000000"/>
                          </a:solidFill>
                          <a:effectLst/>
                          <a:latin typeface="Arial"/>
                        </a:rPr>
                        <a:t>-</a:t>
                      </a:r>
                      <a:endParaRPr lang="en-US" sz="900" b="0" i="0" u="none" strike="noStrike" dirty="0">
                        <a:solidFill>
                          <a:srgbClr val="000000"/>
                        </a:solidFill>
                        <a:effectLst/>
                        <a:latin typeface="Arial"/>
                      </a:endParaRPr>
                    </a:p>
                  </a:txBody>
                  <a:tcPr marL="9525" marR="9525" marT="9525" marB="0" anchor="ctr"/>
                </a:tc>
                <a:tc>
                  <a:txBody>
                    <a:bodyPr/>
                    <a:lstStyle/>
                    <a:p>
                      <a:pPr algn="ctr" fontAlgn="ctr"/>
                      <a:r>
                        <a:rPr lang="en-US" sz="900" b="0" i="0" u="none" strike="noStrike" dirty="0" smtClean="0">
                          <a:solidFill>
                            <a:srgbClr val="000000"/>
                          </a:solidFill>
                          <a:effectLst/>
                          <a:latin typeface="Arial"/>
                        </a:rPr>
                        <a:t>-</a:t>
                      </a:r>
                      <a:endParaRPr lang="en-US" sz="900" b="0" i="0" u="none" strike="noStrike" dirty="0">
                        <a:solidFill>
                          <a:srgbClr val="000000"/>
                        </a:solidFill>
                        <a:effectLst/>
                        <a:latin typeface="Arial"/>
                      </a:endParaRPr>
                    </a:p>
                  </a:txBody>
                  <a:tcPr marL="9525" marR="9525" marT="9525" marB="0" anchor="ctr">
                    <a:noFill/>
                  </a:tcP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4%</a:t>
                      </a:r>
                    </a:p>
                  </a:txBody>
                  <a:tcPr marL="9525" marR="9525" marT="9525" marB="0" anchor="ctr"/>
                </a:tc>
              </a:tr>
              <a:tr h="205740">
                <a:tc>
                  <a:txBody>
                    <a:bodyPr/>
                    <a:lstStyle/>
                    <a:p>
                      <a:r>
                        <a:rPr lang="en-US" sz="900" i="1" dirty="0" smtClean="0">
                          <a:latin typeface="Arial" panose="020B0604020202020204" pitchFamily="34" charset="0"/>
                          <a:cs typeface="Arial" panose="020B0604020202020204" pitchFamily="34" charset="0"/>
                        </a:rPr>
                        <a:t>None of the above</a:t>
                      </a:r>
                      <a:endParaRPr lang="en-US" sz="900" i="1" dirty="0">
                        <a:latin typeface="Arial" panose="020B0604020202020204" pitchFamily="34" charset="0"/>
                        <a:cs typeface="Arial" panose="020B0604020202020204" pitchFamily="34" charset="0"/>
                      </a:endParaRPr>
                    </a:p>
                  </a:txBody>
                  <a:tcPr/>
                </a:tc>
                <a:tc>
                  <a:txBody>
                    <a:bodyPr/>
                    <a:lstStyle/>
                    <a:p>
                      <a:pPr algn="ctr" fontAlgn="ctr"/>
                      <a:r>
                        <a:rPr lang="en-US" sz="900" b="0" i="0" u="none" strike="noStrike" dirty="0" smtClean="0">
                          <a:solidFill>
                            <a:srgbClr val="000000"/>
                          </a:solidFill>
                          <a:effectLst/>
                          <a:latin typeface="Arial"/>
                        </a:rPr>
                        <a:t>-</a:t>
                      </a:r>
                      <a:endParaRPr lang="en-US" sz="900" b="0" i="0" u="none" strike="noStrike" dirty="0">
                        <a:solidFill>
                          <a:srgbClr val="000000"/>
                        </a:solidFill>
                        <a:effectLst/>
                        <a:latin typeface="Arial"/>
                      </a:endParaRPr>
                    </a:p>
                  </a:txBody>
                  <a:tcPr marL="9525" marR="9525" marT="9525" marB="0" anchor="ctr"/>
                </a:tc>
                <a:tc>
                  <a:txBody>
                    <a:bodyPr/>
                    <a:lstStyle/>
                    <a:p>
                      <a:pPr algn="ctr" fontAlgn="ctr"/>
                      <a:r>
                        <a:rPr lang="en-US" sz="900" b="0" i="0" u="none" strike="noStrike" dirty="0" smtClean="0">
                          <a:solidFill>
                            <a:srgbClr val="000000"/>
                          </a:solidFill>
                          <a:effectLst/>
                          <a:latin typeface="Arial"/>
                        </a:rPr>
                        <a:t>-</a:t>
                      </a:r>
                      <a:endParaRPr lang="en-US" sz="900" b="0" i="0" u="none" strike="noStrike" dirty="0">
                        <a:solidFill>
                          <a:srgbClr val="000000"/>
                        </a:solidFill>
                        <a:effectLst/>
                        <a:latin typeface="Arial"/>
                      </a:endParaRP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4%</a:t>
                      </a: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r>
              <a:tr h="205740">
                <a:tc>
                  <a:txBody>
                    <a:bodyPr/>
                    <a:lstStyle/>
                    <a:p>
                      <a:r>
                        <a:rPr lang="en-US" sz="900" i="1" dirty="0" smtClean="0">
                          <a:latin typeface="Arial" panose="020B0604020202020204" pitchFamily="34" charset="0"/>
                          <a:cs typeface="Arial" panose="020B0604020202020204" pitchFamily="34" charset="0"/>
                        </a:rPr>
                        <a:t>Not sure</a:t>
                      </a:r>
                      <a:endParaRPr lang="en-US" sz="900" i="1" dirty="0">
                        <a:latin typeface="Arial" panose="020B0604020202020204" pitchFamily="34" charset="0"/>
                        <a:cs typeface="Arial" panose="020B0604020202020204" pitchFamily="34" charset="0"/>
                      </a:endParaRPr>
                    </a:p>
                  </a:txBody>
                  <a:tcPr/>
                </a:tc>
                <a:tc>
                  <a:txBody>
                    <a:bodyPr/>
                    <a:lstStyle/>
                    <a:p>
                      <a:pPr algn="ctr" fontAlgn="ctr"/>
                      <a:r>
                        <a:rPr lang="en-US" sz="900" b="0" i="0" u="none" strike="noStrike" dirty="0" smtClean="0">
                          <a:solidFill>
                            <a:srgbClr val="000000"/>
                          </a:solidFill>
                          <a:effectLst/>
                          <a:latin typeface="Arial"/>
                        </a:rPr>
                        <a:t>-</a:t>
                      </a:r>
                      <a:endParaRPr lang="en-US" sz="900" b="0" i="0" u="none" strike="noStrike" dirty="0">
                        <a:solidFill>
                          <a:srgbClr val="000000"/>
                        </a:solidFill>
                        <a:effectLst/>
                        <a:latin typeface="Arial"/>
                      </a:endParaRPr>
                    </a:p>
                  </a:txBody>
                  <a:tcPr marL="9525" marR="9525" marT="9525" marB="0" anchor="ctr"/>
                </a:tc>
                <a:tc>
                  <a:txBody>
                    <a:bodyPr/>
                    <a:lstStyle/>
                    <a:p>
                      <a:pPr algn="ctr" fontAlgn="ctr"/>
                      <a:r>
                        <a:rPr lang="en-US" sz="900" b="0" i="0" u="none" strike="noStrike" dirty="0" smtClean="0">
                          <a:solidFill>
                            <a:srgbClr val="000000"/>
                          </a:solidFill>
                          <a:effectLst/>
                          <a:latin typeface="Arial"/>
                        </a:rPr>
                        <a:t>-</a:t>
                      </a:r>
                      <a:endParaRPr lang="en-US" sz="900" b="0" i="0" u="none" strike="noStrike" dirty="0">
                        <a:solidFill>
                          <a:srgbClr val="000000"/>
                        </a:solidFill>
                        <a:effectLst/>
                        <a:latin typeface="Arial"/>
                      </a:endParaRPr>
                    </a:p>
                  </a:txBody>
                  <a:tcPr marL="9525" marR="9525" marT="9525" marB="0" anchor="ctr"/>
                </a:tc>
                <a:tc>
                  <a:txBody>
                    <a:bodyPr/>
                    <a:lstStyle/>
                    <a:p>
                      <a:pPr algn="ctr" fontAlgn="ctr"/>
                      <a:r>
                        <a:rPr lang="en-US" sz="900" b="0" i="0" u="none" strike="noStrike">
                          <a:solidFill>
                            <a:srgbClr val="000000"/>
                          </a:solidFill>
                          <a:effectLst/>
                          <a:latin typeface="Arial"/>
                        </a:rPr>
                        <a:t>6%</a:t>
                      </a:r>
                    </a:p>
                  </a:txBody>
                  <a:tcPr marL="9525" marR="9525" marT="9525" marB="0" anchor="ctr"/>
                </a:tc>
                <a:tc>
                  <a:txBody>
                    <a:bodyPr/>
                    <a:lstStyle/>
                    <a:p>
                      <a:pPr algn="ctr" fontAlgn="ctr"/>
                      <a:r>
                        <a:rPr lang="en-US" sz="900" b="0" i="0" u="none" strike="noStrike">
                          <a:solidFill>
                            <a:srgbClr val="000000"/>
                          </a:solidFill>
                          <a:effectLst/>
                          <a:latin typeface="Arial"/>
                        </a:rPr>
                        <a:t>4%</a:t>
                      </a:r>
                    </a:p>
                  </a:txBody>
                  <a:tcPr marL="9525" marR="9525" marT="9525" marB="0" anchor="ctr"/>
                </a:tc>
                <a:tc>
                  <a:txBody>
                    <a:bodyPr/>
                    <a:lstStyle/>
                    <a:p>
                      <a:pPr algn="ctr" fontAlgn="ctr"/>
                      <a:r>
                        <a:rPr lang="en-US" sz="900" b="0" i="0" u="none" strike="noStrike">
                          <a:solidFill>
                            <a:srgbClr val="000000"/>
                          </a:solidFill>
                          <a:effectLst/>
                          <a:latin typeface="Arial"/>
                        </a:rPr>
                        <a:t>8%</a:t>
                      </a:r>
                    </a:p>
                  </a:txBody>
                  <a:tcPr marL="9525" marR="9525" marT="9525" marB="0" anchor="ctr"/>
                </a:tc>
                <a:tc>
                  <a:txBody>
                    <a:bodyPr/>
                    <a:lstStyle/>
                    <a:p>
                      <a:pPr algn="ctr" fontAlgn="ctr"/>
                      <a:r>
                        <a:rPr lang="en-US" sz="900" b="0" i="0" u="none" strike="noStrike" dirty="0">
                          <a:solidFill>
                            <a:srgbClr val="000000"/>
                          </a:solidFill>
                          <a:effectLst/>
                          <a:latin typeface="Arial"/>
                        </a:rPr>
                        <a:t>0%</a:t>
                      </a:r>
                    </a:p>
                  </a:txBody>
                  <a:tcPr marL="9525" marR="9525" marT="9525" marB="0" anchor="ctr"/>
                </a:tc>
              </a:tr>
            </a:tbl>
          </a:graphicData>
        </a:graphic>
      </p:graphicFrame>
      <p:pic>
        <p:nvPicPr>
          <p:cNvPr id="13" name="Picture 1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335501" y="111401"/>
            <a:ext cx="612648" cy="612648"/>
          </a:xfrm>
          <a:prstGeom prst="rect">
            <a:avLst/>
          </a:prstGeom>
        </p:spPr>
      </p:pic>
      <p:sp>
        <p:nvSpPr>
          <p:cNvPr id="7" name="TextBox 6"/>
          <p:cNvSpPr txBox="1"/>
          <p:nvPr/>
        </p:nvSpPr>
        <p:spPr>
          <a:xfrm>
            <a:off x="2293950" y="1306318"/>
            <a:ext cx="1660779" cy="507831"/>
          </a:xfrm>
          <a:prstGeom prst="rect">
            <a:avLst/>
          </a:prstGeom>
          <a:solidFill>
            <a:srgbClr val="002060"/>
          </a:solidFill>
          <a:ln>
            <a:solidFill>
              <a:srgbClr val="C00000"/>
            </a:solidFill>
          </a:ln>
        </p:spPr>
        <p:txBody>
          <a:bodyPr wrap="square" rtlCol="0">
            <a:spAutoFit/>
          </a:bodyPr>
          <a:lstStyle/>
          <a:p>
            <a:pPr algn="ctr"/>
            <a:r>
              <a:rPr lang="en-US" sz="900" b="1" dirty="0" smtClean="0">
                <a:latin typeface="Arial" panose="020B0604020202020204" pitchFamily="34" charset="0"/>
                <a:cs typeface="Arial" panose="020B0604020202020204" pitchFamily="34" charset="0"/>
              </a:rPr>
              <a:t>Males and Females 18-39 not shown due to low base sizes.</a:t>
            </a:r>
            <a:endParaRPr lang="en-US" sz="9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29968306"/>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 name="Rounded Rectangle 159"/>
          <p:cNvSpPr/>
          <p:nvPr/>
        </p:nvSpPr>
        <p:spPr bwMode="auto">
          <a:xfrm>
            <a:off x="5854331" y="4066106"/>
            <a:ext cx="2832337" cy="812688"/>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sp>
        <p:nvSpPr>
          <p:cNvPr id="2" name="Slide Number Placeholder 1"/>
          <p:cNvSpPr>
            <a:spLocks noGrp="1"/>
          </p:cNvSpPr>
          <p:nvPr>
            <p:ph type="sldNum" sz="quarter" idx="10"/>
          </p:nvPr>
        </p:nvSpPr>
        <p:spPr/>
        <p:txBody>
          <a:bodyPr/>
          <a:lstStyle/>
          <a:p>
            <a:r>
              <a:rPr lang="en-US" smtClean="0">
                <a:solidFill>
                  <a:srgbClr val="FFFFFF"/>
                </a:solidFill>
              </a:rPr>
              <a:t> - </a:t>
            </a:r>
            <a:fld id="{8FAC1CE3-0013-4A1C-AA61-A816E609AAE0}" type="slidenum">
              <a:rPr lang="en-US" smtClean="0">
                <a:solidFill>
                  <a:srgbClr val="FFFFFF"/>
                </a:solidFill>
              </a:rPr>
              <a:pPr/>
              <a:t>113</a:t>
            </a:fld>
            <a:r>
              <a:rPr lang="en-US" smtClean="0">
                <a:solidFill>
                  <a:srgbClr val="FFFFFF"/>
                </a:solidFill>
              </a:rPr>
              <a:t> -</a:t>
            </a:r>
            <a:endParaRPr lang="en-US">
              <a:solidFill>
                <a:srgbClr val="FFFFFF"/>
              </a:solidFill>
            </a:endParaRPr>
          </a:p>
        </p:txBody>
      </p:sp>
      <p:grpSp>
        <p:nvGrpSpPr>
          <p:cNvPr id="24" name="Group 23"/>
          <p:cNvGrpSpPr/>
          <p:nvPr/>
        </p:nvGrpSpPr>
        <p:grpSpPr>
          <a:xfrm>
            <a:off x="139144" y="1225315"/>
            <a:ext cx="3670856" cy="1355960"/>
            <a:chOff x="139144" y="730015"/>
            <a:chExt cx="3670856" cy="1355960"/>
          </a:xfrm>
        </p:grpSpPr>
        <p:graphicFrame>
          <p:nvGraphicFramePr>
            <p:cNvPr id="6" name="Chart 5"/>
            <p:cNvGraphicFramePr/>
            <p:nvPr>
              <p:extLst>
                <p:ext uri="{D42A27DB-BD31-4B8C-83A1-F6EECF244321}">
                  <p14:modId xmlns:p14="http://schemas.microsoft.com/office/powerpoint/2010/main" val="3160524129"/>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2"/>
            </a:graphicData>
          </a:graphic>
        </p:graphicFrame>
        <p:cxnSp>
          <p:nvCxnSpPr>
            <p:cNvPr id="17" name="Straight Connector 1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 name="Straight Connector 1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 name="TextBox 18"/>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20" name="TextBox 19"/>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21" name="TextBox 20"/>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22" name="TextBox 21"/>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23" name="TextBox 22"/>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Hospital </a:t>
              </a:r>
              <a:r>
                <a:rPr lang="en-US" sz="1200" b="1" dirty="0" smtClean="0">
                  <a:solidFill>
                    <a:srgbClr val="000000"/>
                  </a:solidFill>
                  <a:latin typeface="Arial" panose="020B0604020202020204" pitchFamily="34" charset="0"/>
                  <a:cs typeface="Arial" panose="020B0604020202020204" pitchFamily="34" charset="0"/>
                </a:rPr>
                <a:t>stay^</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25" name="Group 24"/>
          <p:cNvGrpSpPr/>
          <p:nvPr/>
        </p:nvGrpSpPr>
        <p:grpSpPr>
          <a:xfrm>
            <a:off x="158196" y="2539612"/>
            <a:ext cx="3670856" cy="1355960"/>
            <a:chOff x="139144" y="730015"/>
            <a:chExt cx="3670856" cy="1355960"/>
          </a:xfrm>
        </p:grpSpPr>
        <p:graphicFrame>
          <p:nvGraphicFramePr>
            <p:cNvPr id="26" name="Chart 25"/>
            <p:cNvGraphicFramePr/>
            <p:nvPr>
              <p:extLst>
                <p:ext uri="{D42A27DB-BD31-4B8C-83A1-F6EECF244321}">
                  <p14:modId xmlns:p14="http://schemas.microsoft.com/office/powerpoint/2010/main" val="2621426198"/>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3"/>
            </a:graphicData>
          </a:graphic>
        </p:graphicFrame>
        <p:cxnSp>
          <p:nvCxnSpPr>
            <p:cNvPr id="27" name="Straight Connector 26"/>
            <p:cNvCxnSpPr/>
            <p:nvPr/>
          </p:nvCxnSpPr>
          <p:spPr bwMode="auto">
            <a:xfrm>
              <a:off x="219075" y="1293019"/>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 name="Straight Connector 27"/>
            <p:cNvCxnSpPr/>
            <p:nvPr/>
          </p:nvCxnSpPr>
          <p:spPr bwMode="auto">
            <a:xfrm>
              <a:off x="209550" y="1560748"/>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9" name="TextBox 28"/>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30" name="TextBox 29"/>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31" name="TextBox 30"/>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32" name="TextBox 31"/>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33" name="TextBox 32"/>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smtClean="0">
                  <a:solidFill>
                    <a:srgbClr val="000000"/>
                  </a:solidFill>
                  <a:latin typeface="Arial" panose="020B0604020202020204" pitchFamily="34" charset="0"/>
                  <a:cs typeface="Arial" panose="020B0604020202020204" pitchFamily="34" charset="0"/>
                </a:rPr>
                <a:t>Surgery^</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34" name="Group 33"/>
          <p:cNvGrpSpPr/>
          <p:nvPr/>
        </p:nvGrpSpPr>
        <p:grpSpPr>
          <a:xfrm>
            <a:off x="139147" y="3840008"/>
            <a:ext cx="3670856" cy="1355960"/>
            <a:chOff x="139144" y="730015"/>
            <a:chExt cx="3670856" cy="1355960"/>
          </a:xfrm>
        </p:grpSpPr>
        <p:graphicFrame>
          <p:nvGraphicFramePr>
            <p:cNvPr id="35" name="Chart 34"/>
            <p:cNvGraphicFramePr/>
            <p:nvPr>
              <p:extLst>
                <p:ext uri="{D42A27DB-BD31-4B8C-83A1-F6EECF244321}">
                  <p14:modId xmlns:p14="http://schemas.microsoft.com/office/powerpoint/2010/main" val="50624206"/>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4"/>
            </a:graphicData>
          </a:graphic>
        </p:graphicFrame>
        <p:cxnSp>
          <p:nvCxnSpPr>
            <p:cNvPr id="36" name="Straight Connector 35"/>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Straight Connector 36"/>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8" name="TextBox 37"/>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39" name="TextBox 38"/>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40" name="TextBox 39"/>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41" name="TextBox 40"/>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42" name="TextBox 41"/>
            <p:cNvSpPr txBox="1"/>
            <p:nvPr/>
          </p:nvSpPr>
          <p:spPr>
            <a:xfrm>
              <a:off x="781047"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Not moving for long periods </a:t>
              </a:r>
              <a:r>
                <a:rPr lang="en-US" sz="1200" b="1" dirty="0" smtClean="0">
                  <a:solidFill>
                    <a:srgbClr val="000000"/>
                  </a:solidFill>
                  <a:latin typeface="Arial" panose="020B0604020202020204" pitchFamily="34" charset="0"/>
                  <a:cs typeface="Arial" panose="020B0604020202020204" pitchFamily="34" charset="0"/>
                </a:rPr>
                <a:t>^</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43" name="Group 42"/>
          <p:cNvGrpSpPr/>
          <p:nvPr/>
        </p:nvGrpSpPr>
        <p:grpSpPr>
          <a:xfrm>
            <a:off x="125281" y="5198188"/>
            <a:ext cx="3670856" cy="1355960"/>
            <a:chOff x="139144" y="730015"/>
            <a:chExt cx="3670856" cy="1355960"/>
          </a:xfrm>
        </p:grpSpPr>
        <p:graphicFrame>
          <p:nvGraphicFramePr>
            <p:cNvPr id="44" name="Chart 43"/>
            <p:cNvGraphicFramePr/>
            <p:nvPr>
              <p:extLst>
                <p:ext uri="{D42A27DB-BD31-4B8C-83A1-F6EECF244321}">
                  <p14:modId xmlns:p14="http://schemas.microsoft.com/office/powerpoint/2010/main" val="4000839622"/>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5"/>
            </a:graphicData>
          </a:graphic>
        </p:graphicFrame>
        <p:cxnSp>
          <p:nvCxnSpPr>
            <p:cNvPr id="45" name="Straight Connector 44"/>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Straight Connector 45"/>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TextBox 46"/>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48" name="TextBox 47"/>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49" name="TextBox 48"/>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50" name="TextBox 49"/>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51" name="TextBox 50"/>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Pregnancy/Recent </a:t>
              </a:r>
              <a:r>
                <a:rPr lang="en-US" sz="1200" b="1" dirty="0" smtClean="0">
                  <a:solidFill>
                    <a:srgbClr val="000000"/>
                  </a:solidFill>
                  <a:latin typeface="Arial" panose="020B0604020202020204" pitchFamily="34" charset="0"/>
                  <a:cs typeface="Arial" panose="020B0604020202020204" pitchFamily="34" charset="0"/>
                </a:rPr>
                <a:t>birth^</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52" name="Group 51"/>
          <p:cNvGrpSpPr/>
          <p:nvPr/>
        </p:nvGrpSpPr>
        <p:grpSpPr>
          <a:xfrm>
            <a:off x="4205330" y="1225315"/>
            <a:ext cx="3670856" cy="1355960"/>
            <a:chOff x="139144" y="730015"/>
            <a:chExt cx="3670856" cy="1355960"/>
          </a:xfrm>
        </p:grpSpPr>
        <p:graphicFrame>
          <p:nvGraphicFramePr>
            <p:cNvPr id="53" name="Chart 52"/>
            <p:cNvGraphicFramePr/>
            <p:nvPr>
              <p:extLst>
                <p:ext uri="{D42A27DB-BD31-4B8C-83A1-F6EECF244321}">
                  <p14:modId xmlns:p14="http://schemas.microsoft.com/office/powerpoint/2010/main" val="3634609443"/>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6"/>
            </a:graphicData>
          </a:graphic>
        </p:graphicFrame>
        <p:cxnSp>
          <p:nvCxnSpPr>
            <p:cNvPr id="54" name="Straight Connector 53"/>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5" name="Straight Connector 54"/>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6" name="TextBox 55"/>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57" name="TextBox 56"/>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58" name="TextBox 57"/>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59" name="TextBox 58"/>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60" name="TextBox 59"/>
            <p:cNvSpPr txBox="1"/>
            <p:nvPr/>
          </p:nvSpPr>
          <p:spPr>
            <a:xfrm>
              <a:off x="753464"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Using estrogen-based </a:t>
              </a:r>
              <a:r>
                <a:rPr lang="en-US" sz="1200" b="1" dirty="0" smtClean="0">
                  <a:solidFill>
                    <a:srgbClr val="000000"/>
                  </a:solidFill>
                  <a:latin typeface="Arial" panose="020B0604020202020204" pitchFamily="34" charset="0"/>
                  <a:cs typeface="Arial" panose="020B0604020202020204" pitchFamily="34" charset="0"/>
                </a:rPr>
                <a:t>meds^</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61" name="Group 60"/>
          <p:cNvGrpSpPr/>
          <p:nvPr/>
        </p:nvGrpSpPr>
        <p:grpSpPr>
          <a:xfrm>
            <a:off x="4205330" y="2539612"/>
            <a:ext cx="3670856" cy="1355960"/>
            <a:chOff x="139144" y="730015"/>
            <a:chExt cx="3670856" cy="1355960"/>
          </a:xfrm>
        </p:grpSpPr>
        <p:graphicFrame>
          <p:nvGraphicFramePr>
            <p:cNvPr id="62" name="Chart 61"/>
            <p:cNvGraphicFramePr/>
            <p:nvPr>
              <p:extLst>
                <p:ext uri="{D42A27DB-BD31-4B8C-83A1-F6EECF244321}">
                  <p14:modId xmlns:p14="http://schemas.microsoft.com/office/powerpoint/2010/main" val="3055487946"/>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7"/>
            </a:graphicData>
          </a:graphic>
        </p:graphicFrame>
        <p:cxnSp>
          <p:nvCxnSpPr>
            <p:cNvPr id="63" name="Straight Connector 62"/>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4" name="Straight Connector 63"/>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5" name="TextBox 64"/>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66" name="TextBox 65"/>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67" name="TextBox 66"/>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68" name="TextBox 67"/>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69" name="TextBox 68"/>
            <p:cNvSpPr txBox="1"/>
            <p:nvPr/>
          </p:nvSpPr>
          <p:spPr>
            <a:xfrm>
              <a:off x="753464"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Family history of blood </a:t>
              </a:r>
              <a:r>
                <a:rPr lang="en-US" sz="1200" b="1" dirty="0" smtClean="0">
                  <a:solidFill>
                    <a:srgbClr val="000000"/>
                  </a:solidFill>
                  <a:latin typeface="Arial" panose="020B0604020202020204" pitchFamily="34" charset="0"/>
                  <a:cs typeface="Arial" panose="020B0604020202020204" pitchFamily="34" charset="0"/>
                </a:rPr>
                <a:t>clots^</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8" name="Group 7"/>
          <p:cNvGrpSpPr/>
          <p:nvPr/>
        </p:nvGrpSpPr>
        <p:grpSpPr>
          <a:xfrm>
            <a:off x="4114800" y="4038600"/>
            <a:ext cx="1744844" cy="1727843"/>
            <a:chOff x="7754687" y="1850555"/>
            <a:chExt cx="1744844" cy="1727843"/>
          </a:xfrm>
        </p:grpSpPr>
        <p:grpSp>
          <p:nvGrpSpPr>
            <p:cNvPr id="9" name="Group 8"/>
            <p:cNvGrpSpPr/>
            <p:nvPr/>
          </p:nvGrpSpPr>
          <p:grpSpPr>
            <a:xfrm>
              <a:off x="7754687" y="1850555"/>
              <a:ext cx="1739531" cy="1727843"/>
              <a:chOff x="7556975" y="1850555"/>
              <a:chExt cx="1739531" cy="1727843"/>
            </a:xfrm>
          </p:grpSpPr>
          <p:sp>
            <p:nvSpPr>
              <p:cNvPr id="88" name="Rounded Rectangle 87"/>
              <p:cNvSpPr/>
              <p:nvPr/>
            </p:nvSpPr>
            <p:spPr bwMode="auto">
              <a:xfrm>
                <a:off x="7556975" y="1850555"/>
                <a:ext cx="1327018" cy="1727843"/>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grpSp>
            <p:nvGrpSpPr>
              <p:cNvPr id="80" name="Group 79"/>
              <p:cNvGrpSpPr/>
              <p:nvPr/>
            </p:nvGrpSpPr>
            <p:grpSpPr>
              <a:xfrm>
                <a:off x="7633919" y="2759983"/>
                <a:ext cx="486337" cy="486337"/>
                <a:chOff x="446183" y="3541776"/>
                <a:chExt cx="838200" cy="838200"/>
              </a:xfrm>
            </p:grpSpPr>
            <p:sp>
              <p:nvSpPr>
                <p:cNvPr id="81" name="Oval 80"/>
                <p:cNvSpPr/>
                <p:nvPr/>
              </p:nvSpPr>
              <p:spPr>
                <a:xfrm>
                  <a:off x="446183" y="3541776"/>
                  <a:ext cx="838200" cy="838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2" name="Freeform 5"/>
                <p:cNvSpPr>
                  <a:spLocks noEditPoints="1"/>
                </p:cNvSpPr>
                <p:nvPr/>
              </p:nvSpPr>
              <p:spPr bwMode="auto">
                <a:xfrm>
                  <a:off x="711994" y="3629025"/>
                  <a:ext cx="316706" cy="675640"/>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CA" dirty="0">
                    <a:solidFill>
                      <a:srgbClr val="FFFFFF"/>
                    </a:solidFill>
                  </a:endParaRPr>
                </a:p>
              </p:txBody>
            </p:sp>
          </p:grpSp>
          <p:grpSp>
            <p:nvGrpSpPr>
              <p:cNvPr id="83" name="Group 82"/>
              <p:cNvGrpSpPr/>
              <p:nvPr/>
            </p:nvGrpSpPr>
            <p:grpSpPr>
              <a:xfrm>
                <a:off x="7620216" y="2038938"/>
                <a:ext cx="486337" cy="486337"/>
                <a:chOff x="446183" y="4590288"/>
                <a:chExt cx="838200" cy="838200"/>
              </a:xfrm>
            </p:grpSpPr>
            <p:sp>
              <p:nvSpPr>
                <p:cNvPr id="84" name="Oval 83"/>
                <p:cNvSpPr/>
                <p:nvPr/>
              </p:nvSpPr>
              <p:spPr>
                <a:xfrm>
                  <a:off x="446183" y="4590288"/>
                  <a:ext cx="838200" cy="838200"/>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5" name="Freeform 9"/>
                <p:cNvSpPr>
                  <a:spLocks noEditPoints="1"/>
                </p:cNvSpPr>
                <p:nvPr/>
              </p:nvSpPr>
              <p:spPr bwMode="auto">
                <a:xfrm>
                  <a:off x="742950" y="4667250"/>
                  <a:ext cx="255588" cy="692658"/>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CA">
                    <a:solidFill>
                      <a:srgbClr val="FFFFFF"/>
                    </a:solidFill>
                  </a:endParaRPr>
                </a:p>
              </p:txBody>
            </p:sp>
          </p:grpSp>
          <p:sp>
            <p:nvSpPr>
              <p:cNvPr id="86" name="TextBox 85"/>
              <p:cNvSpPr txBox="1"/>
              <p:nvPr/>
            </p:nvSpPr>
            <p:spPr>
              <a:xfrm>
                <a:off x="8057975" y="2000838"/>
                <a:ext cx="1238531" cy="553998"/>
              </a:xfrm>
              <a:prstGeom prst="rect">
                <a:avLst/>
              </a:prstGeom>
              <a:noFill/>
            </p:spPr>
            <p:txBody>
              <a:bodyPr wrap="square" rtlCol="0">
                <a:spAutoFit/>
              </a:bodyPr>
              <a:lstStyle/>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Blue bars</a:t>
                </a:r>
              </a:p>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Represent</a:t>
                </a:r>
              </a:p>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Males</a:t>
                </a:r>
              </a:p>
            </p:txBody>
          </p:sp>
        </p:grpSp>
        <p:sp>
          <p:nvSpPr>
            <p:cNvPr id="87" name="TextBox 86"/>
            <p:cNvSpPr txBox="1"/>
            <p:nvPr/>
          </p:nvSpPr>
          <p:spPr>
            <a:xfrm>
              <a:off x="8261000" y="2772506"/>
              <a:ext cx="1238531" cy="553998"/>
            </a:xfrm>
            <a:prstGeom prst="rect">
              <a:avLst/>
            </a:prstGeom>
            <a:noFill/>
          </p:spPr>
          <p:txBody>
            <a:bodyPr wrap="square" rtlCol="0">
              <a:spAutoFit/>
            </a:bodyPr>
            <a:lstStyle/>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Red bars</a:t>
              </a:r>
            </a:p>
            <a:p>
              <a:pPr fontAlgn="base">
                <a:spcBef>
                  <a:spcPct val="0"/>
                </a:spcBef>
                <a:spcAft>
                  <a:spcPct val="0"/>
                </a:spcAft>
              </a:pPr>
              <a:r>
                <a:rPr lang="en-US" sz="1000" b="1" dirty="0" smtClean="0">
                  <a:solidFill>
                    <a:srgbClr val="000000"/>
                  </a:solidFill>
                  <a:latin typeface="Arial" panose="020B0604020202020204" pitchFamily="34" charset="0"/>
                  <a:cs typeface="Arial" panose="020B0604020202020204" pitchFamily="34" charset="0"/>
                </a:rPr>
                <a:t>Represent </a:t>
              </a:r>
              <a:r>
                <a:rPr lang="en-US" sz="1000" b="1" dirty="0">
                  <a:solidFill>
                    <a:srgbClr val="000000"/>
                  </a:solidFill>
                  <a:latin typeface="Arial" panose="020B0604020202020204" pitchFamily="34" charset="0"/>
                  <a:cs typeface="Arial" panose="020B0604020202020204" pitchFamily="34" charset="0"/>
                </a:rPr>
                <a:t>Females</a:t>
              </a:r>
            </a:p>
          </p:txBody>
        </p:sp>
      </p:grpSp>
      <p:grpSp>
        <p:nvGrpSpPr>
          <p:cNvPr id="7" name="Group 6"/>
          <p:cNvGrpSpPr/>
          <p:nvPr/>
        </p:nvGrpSpPr>
        <p:grpSpPr>
          <a:xfrm>
            <a:off x="665612" y="1487039"/>
            <a:ext cx="255198" cy="990759"/>
            <a:chOff x="665612" y="1487039"/>
            <a:chExt cx="255198" cy="990759"/>
          </a:xfrm>
        </p:grpSpPr>
        <p:sp>
          <p:nvSpPr>
            <p:cNvPr id="4" name="TextBox 3"/>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91" name="TextBox 90"/>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92" name="TextBox 91"/>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93" name="TextBox 92"/>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94" name="TextBox 93"/>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95" name="TextBox 94"/>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31" name="Group 130"/>
          <p:cNvGrpSpPr/>
          <p:nvPr/>
        </p:nvGrpSpPr>
        <p:grpSpPr>
          <a:xfrm>
            <a:off x="665612" y="2784538"/>
            <a:ext cx="255198" cy="990759"/>
            <a:chOff x="665612" y="1487039"/>
            <a:chExt cx="255198" cy="990759"/>
          </a:xfrm>
        </p:grpSpPr>
        <p:sp>
          <p:nvSpPr>
            <p:cNvPr id="132" name="TextBox 131"/>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33" name="TextBox 132"/>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34" name="TextBox 133"/>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35" name="TextBox 134"/>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36" name="TextBox 135"/>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37" name="TextBox 136"/>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38" name="Group 137"/>
          <p:cNvGrpSpPr/>
          <p:nvPr/>
        </p:nvGrpSpPr>
        <p:grpSpPr>
          <a:xfrm>
            <a:off x="665612" y="4092943"/>
            <a:ext cx="255198" cy="990759"/>
            <a:chOff x="665612" y="1487039"/>
            <a:chExt cx="255198" cy="990759"/>
          </a:xfrm>
        </p:grpSpPr>
        <p:sp>
          <p:nvSpPr>
            <p:cNvPr id="139" name="TextBox 138"/>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40" name="TextBox 139"/>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41" name="TextBox 140"/>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42" name="TextBox 141"/>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43" name="TextBox 142"/>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44" name="TextBox 143"/>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45" name="Group 144"/>
          <p:cNvGrpSpPr/>
          <p:nvPr/>
        </p:nvGrpSpPr>
        <p:grpSpPr>
          <a:xfrm>
            <a:off x="665612" y="5433731"/>
            <a:ext cx="255198" cy="990759"/>
            <a:chOff x="665612" y="1487039"/>
            <a:chExt cx="255198" cy="990759"/>
          </a:xfrm>
        </p:grpSpPr>
        <p:sp>
          <p:nvSpPr>
            <p:cNvPr id="146" name="TextBox 145"/>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47" name="TextBox 146"/>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48" name="TextBox 147"/>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49" name="TextBox 148"/>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50" name="TextBox 149"/>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51" name="TextBox 150"/>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52" name="Group 151"/>
          <p:cNvGrpSpPr/>
          <p:nvPr/>
        </p:nvGrpSpPr>
        <p:grpSpPr>
          <a:xfrm>
            <a:off x="4726523" y="1493814"/>
            <a:ext cx="255198" cy="990759"/>
            <a:chOff x="665612" y="1487039"/>
            <a:chExt cx="255198" cy="990759"/>
          </a:xfrm>
        </p:grpSpPr>
        <p:sp>
          <p:nvSpPr>
            <p:cNvPr id="153" name="TextBox 152"/>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54" name="TextBox 153"/>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55" name="TextBox 154"/>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56" name="TextBox 155"/>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57" name="TextBox 156"/>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58" name="TextBox 157"/>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66" name="Group 165"/>
          <p:cNvGrpSpPr/>
          <p:nvPr/>
        </p:nvGrpSpPr>
        <p:grpSpPr>
          <a:xfrm>
            <a:off x="4726523" y="2794259"/>
            <a:ext cx="255198" cy="990759"/>
            <a:chOff x="665612" y="1487039"/>
            <a:chExt cx="255198" cy="990759"/>
          </a:xfrm>
        </p:grpSpPr>
        <p:sp>
          <p:nvSpPr>
            <p:cNvPr id="167" name="TextBox 166"/>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68" name="TextBox 167"/>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69" name="TextBox 168"/>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70" name="TextBox 169"/>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71" name="TextBox 170"/>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72" name="TextBox 171"/>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sp>
        <p:nvSpPr>
          <p:cNvPr id="162" name="TextBox 161"/>
          <p:cNvSpPr txBox="1"/>
          <p:nvPr/>
        </p:nvSpPr>
        <p:spPr>
          <a:xfrm>
            <a:off x="6019800" y="4191000"/>
            <a:ext cx="2388781"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^Actual Blood Clot Risk Factors</a:t>
            </a:r>
            <a:endParaRPr lang="en-US" sz="1200" dirty="0">
              <a:solidFill>
                <a:schemeClr val="tx1"/>
              </a:solidFill>
              <a:latin typeface="Arial" panose="020B0604020202020204" pitchFamily="34" charset="0"/>
              <a:cs typeface="Arial" panose="020B0604020202020204" pitchFamily="34" charset="0"/>
            </a:endParaRPr>
          </a:p>
        </p:txBody>
      </p:sp>
      <p:sp>
        <p:nvSpPr>
          <p:cNvPr id="163" name="TextBox 162"/>
          <p:cNvSpPr txBox="1"/>
          <p:nvPr/>
        </p:nvSpPr>
        <p:spPr>
          <a:xfrm>
            <a:off x="6030934" y="4437605"/>
            <a:ext cx="2655734"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#Incorrect Blood Clot Risk Factors</a:t>
            </a:r>
            <a:endParaRPr lang="en-US" sz="1200" dirty="0">
              <a:solidFill>
                <a:schemeClr val="tx1"/>
              </a:solidFill>
              <a:latin typeface="Arial" panose="020B0604020202020204" pitchFamily="34" charset="0"/>
              <a:cs typeface="Arial" panose="020B0604020202020204" pitchFamily="34" charset="0"/>
            </a:endParaRPr>
          </a:p>
        </p:txBody>
      </p:sp>
      <p:sp>
        <p:nvSpPr>
          <p:cNvPr id="180" name="Rectangle 179"/>
          <p:cNvSpPr/>
          <p:nvPr/>
        </p:nvSpPr>
        <p:spPr>
          <a:xfrm>
            <a:off x="152400" y="6400800"/>
            <a:ext cx="6781800" cy="338554"/>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DE. Respondents. Males: 18-39 (n=80), 40-64 (n=157), 65+ (n=174); Females: 18-39 (n=80), 40-64 (n=163), 65+ (n=148)</a:t>
            </a:r>
          </a:p>
          <a:p>
            <a:r>
              <a:rPr lang="en-US" sz="800" dirty="0" smtClean="0">
                <a:solidFill>
                  <a:schemeClr val="tx1"/>
                </a:solidFill>
                <a:latin typeface="Arial" panose="020B0604020202020204" pitchFamily="34" charset="0"/>
                <a:cs typeface="Arial" panose="020B0604020202020204" pitchFamily="34" charset="0"/>
              </a:rPr>
              <a:t>Q8</a:t>
            </a:r>
            <a:r>
              <a:rPr lang="en-US" sz="800" dirty="0">
                <a:solidFill>
                  <a:schemeClr val="tx1"/>
                </a:solidFill>
                <a:latin typeface="Arial" panose="020B0604020202020204" pitchFamily="34" charset="0"/>
                <a:cs typeface="Arial" panose="020B0604020202020204" pitchFamily="34" charset="0"/>
              </a:rPr>
              <a:t>. Which of the following, if any, could increase your risk of developing a blood clot? (select all that </a:t>
            </a:r>
            <a:r>
              <a:rPr lang="en-US" sz="800" dirty="0" smtClean="0">
                <a:solidFill>
                  <a:schemeClr val="tx1"/>
                </a:solidFill>
                <a:latin typeface="Arial" panose="020B0604020202020204" pitchFamily="34" charset="0"/>
                <a:cs typeface="Arial" panose="020B0604020202020204" pitchFamily="34" charset="0"/>
              </a:rPr>
              <a:t>apply)</a:t>
            </a:r>
            <a:endParaRPr lang="en-US" sz="800" dirty="0">
              <a:solidFill>
                <a:schemeClr val="tx1"/>
              </a:solidFill>
              <a:latin typeface="Arial" panose="020B0604020202020204" pitchFamily="34" charset="0"/>
              <a:cs typeface="Arial" panose="020B0604020202020204" pitchFamily="34" charset="0"/>
            </a:endParaRPr>
          </a:p>
        </p:txBody>
      </p:sp>
      <p:sp>
        <p:nvSpPr>
          <p:cNvPr id="181" name="Title 1"/>
          <p:cNvSpPr txBox="1">
            <a:spLocks/>
          </p:cNvSpPr>
          <p:nvPr/>
        </p:nvSpPr>
        <p:spPr>
          <a:xfrm>
            <a:off x="63611" y="139465"/>
            <a:ext cx="9008828"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Knowledge of Increased Risk Factors for Blood Clots</a:t>
            </a:r>
            <a:endParaRPr lang="en-US" sz="2400" kern="0" dirty="0"/>
          </a:p>
        </p:txBody>
      </p:sp>
      <p:sp>
        <p:nvSpPr>
          <p:cNvPr id="182" name="TextBox 181"/>
          <p:cNvSpPr txBox="1"/>
          <p:nvPr/>
        </p:nvSpPr>
        <p:spPr>
          <a:xfrm>
            <a:off x="1657047" y="690765"/>
            <a:ext cx="6008018" cy="338554"/>
          </a:xfrm>
          <a:prstGeom prst="rect">
            <a:avLst/>
          </a:prstGeom>
          <a:noFill/>
        </p:spPr>
        <p:txBody>
          <a:bodyPr wrap="square" rtlCol="0">
            <a:spAutoFit/>
          </a:bodyPr>
          <a:lstStyle/>
          <a:p>
            <a:pPr algn="ctr"/>
            <a:r>
              <a:rPr lang="en-US" sz="1600" i="1" dirty="0" smtClean="0">
                <a:solidFill>
                  <a:schemeClr val="tx1"/>
                </a:solidFill>
                <a:latin typeface="Arial" panose="020B0604020202020204" pitchFamily="34" charset="0"/>
                <a:cs typeface="Arial" panose="020B0604020202020204" pitchFamily="34" charset="0"/>
              </a:rPr>
              <a:t>Among Adults 18+</a:t>
            </a:r>
            <a:endParaRPr lang="en-US" sz="1400" i="1" dirty="0">
              <a:solidFill>
                <a:schemeClr val="tx1"/>
              </a:solidFill>
              <a:latin typeface="Arial" panose="020B0604020202020204" pitchFamily="34" charset="0"/>
              <a:cs typeface="Arial" panose="020B0604020202020204" pitchFamily="34" charset="0"/>
            </a:endParaRPr>
          </a:p>
        </p:txBody>
      </p:sp>
      <p:sp>
        <p:nvSpPr>
          <p:cNvPr id="116" name="TextBox 115"/>
          <p:cNvSpPr txBox="1"/>
          <p:nvPr/>
        </p:nvSpPr>
        <p:spPr>
          <a:xfrm>
            <a:off x="3301445" y="4558113"/>
            <a:ext cx="245580" cy="230832"/>
          </a:xfrm>
          <a:prstGeom prst="rect">
            <a:avLst/>
          </a:prstGeom>
          <a:noFill/>
        </p:spPr>
        <p:txBody>
          <a:bodyPr wrap="none" rtlCol="0">
            <a:spAutoFit/>
          </a:bodyPr>
          <a:lstStyle/>
          <a:p>
            <a:pPr fontAlgn="base">
              <a:spcBef>
                <a:spcPct val="0"/>
              </a:spcBef>
              <a:spcAft>
                <a:spcPct val="0"/>
              </a:spcAft>
            </a:pPr>
            <a:r>
              <a:rPr lang="en-US" sz="900" dirty="0"/>
              <a:t>C</a:t>
            </a:r>
          </a:p>
        </p:txBody>
      </p:sp>
      <p:sp>
        <p:nvSpPr>
          <p:cNvPr id="117" name="TextBox 116"/>
          <p:cNvSpPr txBox="1"/>
          <p:nvPr/>
        </p:nvSpPr>
        <p:spPr>
          <a:xfrm>
            <a:off x="3428770" y="4864111"/>
            <a:ext cx="240772" cy="230832"/>
          </a:xfrm>
          <a:prstGeom prst="rect">
            <a:avLst/>
          </a:prstGeom>
          <a:noFill/>
        </p:spPr>
        <p:txBody>
          <a:bodyPr wrap="none" rtlCol="0">
            <a:spAutoFit/>
          </a:bodyPr>
          <a:lstStyle/>
          <a:p>
            <a:pPr fontAlgn="base">
              <a:spcBef>
                <a:spcPct val="0"/>
              </a:spcBef>
              <a:spcAft>
                <a:spcPct val="0"/>
              </a:spcAft>
            </a:pPr>
            <a:r>
              <a:rPr lang="en-US" sz="900" dirty="0"/>
              <a:t>E</a:t>
            </a:r>
          </a:p>
        </p:txBody>
      </p:sp>
      <p:sp>
        <p:nvSpPr>
          <p:cNvPr id="118" name="TextBox 117"/>
          <p:cNvSpPr txBox="1"/>
          <p:nvPr/>
        </p:nvSpPr>
        <p:spPr>
          <a:xfrm>
            <a:off x="2272500" y="5572187"/>
            <a:ext cx="251992" cy="230832"/>
          </a:xfrm>
          <a:prstGeom prst="rect">
            <a:avLst/>
          </a:prstGeom>
          <a:noFill/>
        </p:spPr>
        <p:txBody>
          <a:bodyPr wrap="none" rtlCol="0">
            <a:spAutoFit/>
          </a:bodyPr>
          <a:lstStyle/>
          <a:p>
            <a:pPr fontAlgn="base">
              <a:spcBef>
                <a:spcPct val="0"/>
              </a:spcBef>
              <a:spcAft>
                <a:spcPct val="0"/>
              </a:spcAft>
            </a:pPr>
            <a:r>
              <a:rPr lang="en-US" sz="900" dirty="0"/>
              <a:t>A</a:t>
            </a:r>
          </a:p>
        </p:txBody>
      </p:sp>
      <p:sp>
        <p:nvSpPr>
          <p:cNvPr id="119" name="TextBox 118"/>
          <p:cNvSpPr txBox="1"/>
          <p:nvPr/>
        </p:nvSpPr>
        <p:spPr>
          <a:xfrm>
            <a:off x="2049985" y="5876168"/>
            <a:ext cx="245580" cy="230832"/>
          </a:xfrm>
          <a:prstGeom prst="rect">
            <a:avLst/>
          </a:prstGeom>
          <a:noFill/>
        </p:spPr>
        <p:txBody>
          <a:bodyPr wrap="none" rtlCol="0">
            <a:spAutoFit/>
          </a:bodyPr>
          <a:lstStyle/>
          <a:p>
            <a:pPr fontAlgn="base">
              <a:spcBef>
                <a:spcPct val="0"/>
              </a:spcBef>
              <a:spcAft>
                <a:spcPct val="0"/>
              </a:spcAft>
            </a:pPr>
            <a:r>
              <a:rPr lang="en-US" sz="900" dirty="0"/>
              <a:t>C</a:t>
            </a:r>
          </a:p>
        </p:txBody>
      </p:sp>
      <p:sp>
        <p:nvSpPr>
          <p:cNvPr id="120" name="TextBox 119"/>
          <p:cNvSpPr txBox="1"/>
          <p:nvPr/>
        </p:nvSpPr>
        <p:spPr>
          <a:xfrm>
            <a:off x="1719937" y="6176657"/>
            <a:ext cx="240772" cy="230832"/>
          </a:xfrm>
          <a:prstGeom prst="rect">
            <a:avLst/>
          </a:prstGeom>
          <a:noFill/>
        </p:spPr>
        <p:txBody>
          <a:bodyPr wrap="none" rtlCol="0">
            <a:spAutoFit/>
          </a:bodyPr>
          <a:lstStyle/>
          <a:p>
            <a:pPr fontAlgn="base">
              <a:spcBef>
                <a:spcPct val="0"/>
              </a:spcBef>
              <a:spcAft>
                <a:spcPct val="0"/>
              </a:spcAft>
            </a:pPr>
            <a:r>
              <a:rPr lang="en-US" sz="900" dirty="0"/>
              <a:t>E</a:t>
            </a:r>
          </a:p>
        </p:txBody>
      </p:sp>
      <p:sp>
        <p:nvSpPr>
          <p:cNvPr id="121" name="TextBox 120"/>
          <p:cNvSpPr txBox="1"/>
          <p:nvPr/>
        </p:nvSpPr>
        <p:spPr>
          <a:xfrm>
            <a:off x="6596020" y="1639199"/>
            <a:ext cx="251992" cy="230832"/>
          </a:xfrm>
          <a:prstGeom prst="rect">
            <a:avLst/>
          </a:prstGeom>
          <a:noFill/>
        </p:spPr>
        <p:txBody>
          <a:bodyPr wrap="none" rtlCol="0">
            <a:spAutoFit/>
          </a:bodyPr>
          <a:lstStyle/>
          <a:p>
            <a:pPr fontAlgn="base">
              <a:spcBef>
                <a:spcPct val="0"/>
              </a:spcBef>
              <a:spcAft>
                <a:spcPct val="0"/>
              </a:spcAft>
            </a:pPr>
            <a:r>
              <a:rPr lang="en-US" sz="900" dirty="0"/>
              <a:t>A</a:t>
            </a:r>
          </a:p>
        </p:txBody>
      </p:sp>
      <p:sp>
        <p:nvSpPr>
          <p:cNvPr id="122" name="TextBox 121"/>
          <p:cNvSpPr txBox="1"/>
          <p:nvPr/>
        </p:nvSpPr>
        <p:spPr>
          <a:xfrm>
            <a:off x="6431380" y="1943180"/>
            <a:ext cx="245580" cy="230832"/>
          </a:xfrm>
          <a:prstGeom prst="rect">
            <a:avLst/>
          </a:prstGeom>
          <a:noFill/>
        </p:spPr>
        <p:txBody>
          <a:bodyPr wrap="none" rtlCol="0">
            <a:spAutoFit/>
          </a:bodyPr>
          <a:lstStyle/>
          <a:p>
            <a:pPr fontAlgn="base">
              <a:spcBef>
                <a:spcPct val="0"/>
              </a:spcBef>
              <a:spcAft>
                <a:spcPct val="0"/>
              </a:spcAft>
            </a:pPr>
            <a:r>
              <a:rPr lang="en-US" sz="900" dirty="0"/>
              <a:t>C</a:t>
            </a:r>
          </a:p>
        </p:txBody>
      </p:sp>
      <p:sp>
        <p:nvSpPr>
          <p:cNvPr id="123" name="TextBox 122"/>
          <p:cNvSpPr txBox="1"/>
          <p:nvPr/>
        </p:nvSpPr>
        <p:spPr>
          <a:xfrm>
            <a:off x="6043457" y="2243669"/>
            <a:ext cx="240772" cy="230832"/>
          </a:xfrm>
          <a:prstGeom prst="rect">
            <a:avLst/>
          </a:prstGeom>
          <a:noFill/>
        </p:spPr>
        <p:txBody>
          <a:bodyPr wrap="none" rtlCol="0">
            <a:spAutoFit/>
          </a:bodyPr>
          <a:lstStyle/>
          <a:p>
            <a:pPr fontAlgn="base">
              <a:spcBef>
                <a:spcPct val="0"/>
              </a:spcBef>
              <a:spcAft>
                <a:spcPct val="0"/>
              </a:spcAft>
            </a:pPr>
            <a:r>
              <a:rPr lang="en-US" sz="900" dirty="0"/>
              <a:t>E</a:t>
            </a:r>
          </a:p>
        </p:txBody>
      </p:sp>
      <p:sp>
        <p:nvSpPr>
          <p:cNvPr id="124" name="TextBox 123"/>
          <p:cNvSpPr txBox="1"/>
          <p:nvPr/>
        </p:nvSpPr>
        <p:spPr>
          <a:xfrm>
            <a:off x="6983090" y="2936389"/>
            <a:ext cx="251992" cy="230832"/>
          </a:xfrm>
          <a:prstGeom prst="rect">
            <a:avLst/>
          </a:prstGeom>
          <a:noFill/>
        </p:spPr>
        <p:txBody>
          <a:bodyPr wrap="none" rtlCol="0">
            <a:spAutoFit/>
          </a:bodyPr>
          <a:lstStyle/>
          <a:p>
            <a:pPr fontAlgn="base">
              <a:spcBef>
                <a:spcPct val="0"/>
              </a:spcBef>
              <a:spcAft>
                <a:spcPct val="0"/>
              </a:spcAft>
            </a:pPr>
            <a:r>
              <a:rPr lang="en-US" sz="900" dirty="0"/>
              <a:t>A</a:t>
            </a:r>
          </a:p>
        </p:txBody>
      </p:sp>
      <p:sp>
        <p:nvSpPr>
          <p:cNvPr id="125" name="TextBox 124"/>
          <p:cNvSpPr txBox="1"/>
          <p:nvPr/>
        </p:nvSpPr>
        <p:spPr>
          <a:xfrm>
            <a:off x="6841600" y="3251945"/>
            <a:ext cx="245580" cy="230832"/>
          </a:xfrm>
          <a:prstGeom prst="rect">
            <a:avLst/>
          </a:prstGeom>
          <a:noFill/>
        </p:spPr>
        <p:txBody>
          <a:bodyPr wrap="none" rtlCol="0">
            <a:spAutoFit/>
          </a:bodyPr>
          <a:lstStyle/>
          <a:p>
            <a:pPr fontAlgn="base">
              <a:spcBef>
                <a:spcPct val="0"/>
              </a:spcBef>
              <a:spcAft>
                <a:spcPct val="0"/>
              </a:spcAft>
            </a:pPr>
            <a:r>
              <a:rPr lang="en-US" sz="900" dirty="0"/>
              <a:t>C</a:t>
            </a:r>
          </a:p>
        </p:txBody>
      </p:sp>
      <p:pic>
        <p:nvPicPr>
          <p:cNvPr id="126" name="Picture 125"/>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8335501" y="111401"/>
            <a:ext cx="612648" cy="612648"/>
          </a:xfrm>
          <a:prstGeom prst="rect">
            <a:avLst/>
          </a:prstGeom>
        </p:spPr>
      </p:pic>
      <p:sp>
        <p:nvSpPr>
          <p:cNvPr id="127" name="TextBox 126"/>
          <p:cNvSpPr txBox="1"/>
          <p:nvPr/>
        </p:nvSpPr>
        <p:spPr>
          <a:xfrm>
            <a:off x="3278658" y="4551370"/>
            <a:ext cx="253596" cy="246221"/>
          </a:xfrm>
          <a:prstGeom prst="rect">
            <a:avLst/>
          </a:prstGeom>
          <a:noFill/>
        </p:spPr>
        <p:txBody>
          <a:bodyPr wrap="none" rtlCol="0">
            <a:spAutoFit/>
          </a:bodyPr>
          <a:lstStyle/>
          <a:p>
            <a:r>
              <a:rPr lang="en-US" sz="1000" dirty="0" smtClean="0">
                <a:solidFill>
                  <a:schemeClr val="tx1"/>
                </a:solidFill>
              </a:rPr>
              <a:t>C</a:t>
            </a:r>
            <a:endParaRPr lang="en-US" sz="1000" dirty="0">
              <a:solidFill>
                <a:schemeClr val="tx1"/>
              </a:solidFill>
            </a:endParaRPr>
          </a:p>
        </p:txBody>
      </p:sp>
      <p:sp>
        <p:nvSpPr>
          <p:cNvPr id="128" name="TextBox 127"/>
          <p:cNvSpPr txBox="1"/>
          <p:nvPr/>
        </p:nvSpPr>
        <p:spPr>
          <a:xfrm>
            <a:off x="3428770" y="4848722"/>
            <a:ext cx="247184" cy="246221"/>
          </a:xfrm>
          <a:prstGeom prst="rect">
            <a:avLst/>
          </a:prstGeom>
          <a:noFill/>
        </p:spPr>
        <p:txBody>
          <a:bodyPr wrap="none" rtlCol="0">
            <a:spAutoFit/>
          </a:bodyPr>
          <a:lstStyle/>
          <a:p>
            <a:r>
              <a:rPr lang="en-US" sz="1000" dirty="0" smtClean="0">
                <a:solidFill>
                  <a:schemeClr val="tx1"/>
                </a:solidFill>
              </a:rPr>
              <a:t>E</a:t>
            </a:r>
            <a:endParaRPr lang="en-US" sz="1000" dirty="0">
              <a:solidFill>
                <a:schemeClr val="tx1"/>
              </a:solidFill>
            </a:endParaRPr>
          </a:p>
        </p:txBody>
      </p:sp>
      <p:sp>
        <p:nvSpPr>
          <p:cNvPr id="129" name="TextBox 128"/>
          <p:cNvSpPr txBox="1"/>
          <p:nvPr/>
        </p:nvSpPr>
        <p:spPr>
          <a:xfrm>
            <a:off x="2261796" y="5601921"/>
            <a:ext cx="258404" cy="246221"/>
          </a:xfrm>
          <a:prstGeom prst="rect">
            <a:avLst/>
          </a:prstGeom>
          <a:noFill/>
        </p:spPr>
        <p:txBody>
          <a:bodyPr wrap="none" rtlCol="0">
            <a:spAutoFit/>
          </a:bodyPr>
          <a:lstStyle/>
          <a:p>
            <a:r>
              <a:rPr lang="en-US" sz="1000" dirty="0" smtClean="0">
                <a:solidFill>
                  <a:schemeClr val="tx1"/>
                </a:solidFill>
              </a:rPr>
              <a:t>A</a:t>
            </a:r>
            <a:endParaRPr lang="en-US" sz="1000" dirty="0">
              <a:solidFill>
                <a:schemeClr val="tx1"/>
              </a:solidFill>
            </a:endParaRPr>
          </a:p>
        </p:txBody>
      </p:sp>
      <p:sp>
        <p:nvSpPr>
          <p:cNvPr id="130" name="TextBox 129"/>
          <p:cNvSpPr txBox="1"/>
          <p:nvPr/>
        </p:nvSpPr>
        <p:spPr>
          <a:xfrm>
            <a:off x="2031216" y="5913239"/>
            <a:ext cx="253596" cy="246221"/>
          </a:xfrm>
          <a:prstGeom prst="rect">
            <a:avLst/>
          </a:prstGeom>
          <a:noFill/>
        </p:spPr>
        <p:txBody>
          <a:bodyPr wrap="none" rtlCol="0">
            <a:spAutoFit/>
          </a:bodyPr>
          <a:lstStyle/>
          <a:p>
            <a:r>
              <a:rPr lang="en-US" sz="1000" dirty="0" smtClean="0">
                <a:solidFill>
                  <a:schemeClr val="tx1"/>
                </a:solidFill>
              </a:rPr>
              <a:t>C</a:t>
            </a:r>
            <a:endParaRPr lang="en-US" sz="1000" dirty="0">
              <a:solidFill>
                <a:schemeClr val="tx1"/>
              </a:solidFill>
            </a:endParaRPr>
          </a:p>
        </p:txBody>
      </p:sp>
      <p:sp>
        <p:nvSpPr>
          <p:cNvPr id="159" name="TextBox 158"/>
          <p:cNvSpPr txBox="1"/>
          <p:nvPr/>
        </p:nvSpPr>
        <p:spPr>
          <a:xfrm>
            <a:off x="1739885" y="6206015"/>
            <a:ext cx="247184" cy="246221"/>
          </a:xfrm>
          <a:prstGeom prst="rect">
            <a:avLst/>
          </a:prstGeom>
          <a:noFill/>
        </p:spPr>
        <p:txBody>
          <a:bodyPr wrap="none" rtlCol="0">
            <a:spAutoFit/>
          </a:bodyPr>
          <a:lstStyle/>
          <a:p>
            <a:r>
              <a:rPr lang="en-US" sz="1000" dirty="0" smtClean="0">
                <a:solidFill>
                  <a:schemeClr val="tx1"/>
                </a:solidFill>
              </a:rPr>
              <a:t>E</a:t>
            </a:r>
            <a:endParaRPr lang="en-US" sz="1000" dirty="0">
              <a:solidFill>
                <a:schemeClr val="tx1"/>
              </a:solidFill>
            </a:endParaRPr>
          </a:p>
        </p:txBody>
      </p:sp>
      <p:sp>
        <p:nvSpPr>
          <p:cNvPr id="161" name="TextBox 160"/>
          <p:cNvSpPr txBox="1"/>
          <p:nvPr/>
        </p:nvSpPr>
        <p:spPr>
          <a:xfrm>
            <a:off x="6601654" y="1635174"/>
            <a:ext cx="258404" cy="246221"/>
          </a:xfrm>
          <a:prstGeom prst="rect">
            <a:avLst/>
          </a:prstGeom>
          <a:noFill/>
        </p:spPr>
        <p:txBody>
          <a:bodyPr wrap="none" rtlCol="0">
            <a:spAutoFit/>
          </a:bodyPr>
          <a:lstStyle/>
          <a:p>
            <a:r>
              <a:rPr lang="en-US" sz="1000" dirty="0" smtClean="0">
                <a:solidFill>
                  <a:schemeClr val="tx1"/>
                </a:solidFill>
              </a:rPr>
              <a:t>A</a:t>
            </a:r>
            <a:endParaRPr lang="en-US" sz="1000" dirty="0">
              <a:solidFill>
                <a:schemeClr val="tx1"/>
              </a:solidFill>
            </a:endParaRPr>
          </a:p>
        </p:txBody>
      </p:sp>
      <p:sp>
        <p:nvSpPr>
          <p:cNvPr id="164" name="TextBox 163"/>
          <p:cNvSpPr txBox="1"/>
          <p:nvPr/>
        </p:nvSpPr>
        <p:spPr>
          <a:xfrm>
            <a:off x="6030315" y="2239268"/>
            <a:ext cx="247184" cy="246221"/>
          </a:xfrm>
          <a:prstGeom prst="rect">
            <a:avLst/>
          </a:prstGeom>
          <a:noFill/>
        </p:spPr>
        <p:txBody>
          <a:bodyPr wrap="none" rtlCol="0">
            <a:spAutoFit/>
          </a:bodyPr>
          <a:lstStyle/>
          <a:p>
            <a:r>
              <a:rPr lang="en-US" sz="1000" dirty="0">
                <a:solidFill>
                  <a:schemeClr val="tx1"/>
                </a:solidFill>
              </a:rPr>
              <a:t>E</a:t>
            </a:r>
          </a:p>
        </p:txBody>
      </p:sp>
      <p:sp>
        <p:nvSpPr>
          <p:cNvPr id="165" name="TextBox 164"/>
          <p:cNvSpPr txBox="1"/>
          <p:nvPr/>
        </p:nvSpPr>
        <p:spPr>
          <a:xfrm>
            <a:off x="6426541" y="1948521"/>
            <a:ext cx="253596" cy="246221"/>
          </a:xfrm>
          <a:prstGeom prst="rect">
            <a:avLst/>
          </a:prstGeom>
          <a:noFill/>
        </p:spPr>
        <p:txBody>
          <a:bodyPr wrap="none" rtlCol="0">
            <a:spAutoFit/>
          </a:bodyPr>
          <a:lstStyle/>
          <a:p>
            <a:r>
              <a:rPr lang="en-US" sz="1000" dirty="0">
                <a:solidFill>
                  <a:schemeClr val="tx1"/>
                </a:solidFill>
              </a:rPr>
              <a:t>C</a:t>
            </a:r>
          </a:p>
        </p:txBody>
      </p:sp>
      <p:sp>
        <p:nvSpPr>
          <p:cNvPr id="173" name="TextBox 172"/>
          <p:cNvSpPr txBox="1"/>
          <p:nvPr/>
        </p:nvSpPr>
        <p:spPr>
          <a:xfrm>
            <a:off x="6964390" y="2932301"/>
            <a:ext cx="258404" cy="246221"/>
          </a:xfrm>
          <a:prstGeom prst="rect">
            <a:avLst/>
          </a:prstGeom>
          <a:noFill/>
        </p:spPr>
        <p:txBody>
          <a:bodyPr wrap="none" rtlCol="0">
            <a:spAutoFit/>
          </a:bodyPr>
          <a:lstStyle/>
          <a:p>
            <a:r>
              <a:rPr lang="en-US" sz="1000" dirty="0" smtClean="0">
                <a:solidFill>
                  <a:schemeClr val="tx1"/>
                </a:solidFill>
              </a:rPr>
              <a:t>A</a:t>
            </a:r>
            <a:endParaRPr lang="en-US" sz="1000" dirty="0">
              <a:solidFill>
                <a:schemeClr val="tx1"/>
              </a:solidFill>
            </a:endParaRPr>
          </a:p>
        </p:txBody>
      </p:sp>
      <p:sp>
        <p:nvSpPr>
          <p:cNvPr id="174" name="TextBox 173"/>
          <p:cNvSpPr txBox="1"/>
          <p:nvPr/>
        </p:nvSpPr>
        <p:spPr>
          <a:xfrm>
            <a:off x="6816106" y="3253016"/>
            <a:ext cx="253596" cy="246221"/>
          </a:xfrm>
          <a:prstGeom prst="rect">
            <a:avLst/>
          </a:prstGeom>
          <a:noFill/>
        </p:spPr>
        <p:txBody>
          <a:bodyPr wrap="none" rtlCol="0">
            <a:spAutoFit/>
          </a:bodyPr>
          <a:lstStyle/>
          <a:p>
            <a:r>
              <a:rPr lang="en-US" sz="1000" dirty="0">
                <a:solidFill>
                  <a:schemeClr val="tx1"/>
                </a:solidFill>
              </a:rPr>
              <a:t>C</a:t>
            </a:r>
          </a:p>
        </p:txBody>
      </p:sp>
    </p:spTree>
    <p:extLst>
      <p:ext uri="{BB962C8B-B14F-4D97-AF65-F5344CB8AC3E}">
        <p14:creationId xmlns:p14="http://schemas.microsoft.com/office/powerpoint/2010/main" val="280754234"/>
      </p:ext>
    </p:extLst>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 name="Rounded Rectangle 104"/>
          <p:cNvSpPr/>
          <p:nvPr/>
        </p:nvSpPr>
        <p:spPr bwMode="auto">
          <a:xfrm>
            <a:off x="5854331" y="4066106"/>
            <a:ext cx="2832337" cy="812688"/>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sp>
        <p:nvSpPr>
          <p:cNvPr id="2" name="Slide Number Placeholder 1"/>
          <p:cNvSpPr>
            <a:spLocks noGrp="1"/>
          </p:cNvSpPr>
          <p:nvPr>
            <p:ph type="sldNum" sz="quarter" idx="10"/>
          </p:nvPr>
        </p:nvSpPr>
        <p:spPr/>
        <p:txBody>
          <a:bodyPr/>
          <a:lstStyle/>
          <a:p>
            <a:r>
              <a:rPr lang="en-US" smtClean="0">
                <a:solidFill>
                  <a:srgbClr val="FFFFFF"/>
                </a:solidFill>
              </a:rPr>
              <a:t> - </a:t>
            </a:r>
            <a:fld id="{8FAC1CE3-0013-4A1C-AA61-A816E609AAE0}" type="slidenum">
              <a:rPr lang="en-US" smtClean="0">
                <a:solidFill>
                  <a:srgbClr val="FFFFFF"/>
                </a:solidFill>
              </a:rPr>
              <a:pPr/>
              <a:t>114</a:t>
            </a:fld>
            <a:r>
              <a:rPr lang="en-US" smtClean="0">
                <a:solidFill>
                  <a:srgbClr val="FFFFFF"/>
                </a:solidFill>
              </a:rPr>
              <a:t> -</a:t>
            </a:r>
            <a:endParaRPr lang="en-US">
              <a:solidFill>
                <a:srgbClr val="FFFFFF"/>
              </a:solidFill>
            </a:endParaRPr>
          </a:p>
        </p:txBody>
      </p:sp>
      <p:grpSp>
        <p:nvGrpSpPr>
          <p:cNvPr id="24" name="Group 23"/>
          <p:cNvGrpSpPr/>
          <p:nvPr/>
        </p:nvGrpSpPr>
        <p:grpSpPr>
          <a:xfrm>
            <a:off x="139144" y="1225315"/>
            <a:ext cx="3670856" cy="1355960"/>
            <a:chOff x="139144" y="730015"/>
            <a:chExt cx="3670856" cy="1355960"/>
          </a:xfrm>
        </p:grpSpPr>
        <p:graphicFrame>
          <p:nvGraphicFramePr>
            <p:cNvPr id="6" name="Chart 5"/>
            <p:cNvGraphicFramePr/>
            <p:nvPr>
              <p:extLst>
                <p:ext uri="{D42A27DB-BD31-4B8C-83A1-F6EECF244321}">
                  <p14:modId xmlns:p14="http://schemas.microsoft.com/office/powerpoint/2010/main" val="2704710415"/>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2"/>
            </a:graphicData>
          </a:graphic>
        </p:graphicFrame>
        <p:cxnSp>
          <p:nvCxnSpPr>
            <p:cNvPr id="17" name="Straight Connector 1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 name="Straight Connector 1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 name="TextBox 18"/>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20" name="TextBox 19"/>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21" name="TextBox 20"/>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22" name="TextBox 21"/>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23" name="TextBox 22"/>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Older age (65+)^</a:t>
              </a:r>
            </a:p>
          </p:txBody>
        </p:sp>
      </p:grpSp>
      <p:grpSp>
        <p:nvGrpSpPr>
          <p:cNvPr id="25" name="Group 24"/>
          <p:cNvGrpSpPr/>
          <p:nvPr/>
        </p:nvGrpSpPr>
        <p:grpSpPr>
          <a:xfrm>
            <a:off x="158196" y="3825640"/>
            <a:ext cx="3670856" cy="1355960"/>
            <a:chOff x="139144" y="730015"/>
            <a:chExt cx="3670856" cy="1355960"/>
          </a:xfrm>
        </p:grpSpPr>
        <p:graphicFrame>
          <p:nvGraphicFramePr>
            <p:cNvPr id="26" name="Chart 25"/>
            <p:cNvGraphicFramePr/>
            <p:nvPr>
              <p:extLst>
                <p:ext uri="{D42A27DB-BD31-4B8C-83A1-F6EECF244321}">
                  <p14:modId xmlns:p14="http://schemas.microsoft.com/office/powerpoint/2010/main" val="3841434831"/>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3"/>
            </a:graphicData>
          </a:graphic>
        </p:graphicFrame>
        <p:cxnSp>
          <p:nvCxnSpPr>
            <p:cNvPr id="27" name="Straight Connector 2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 name="Straight Connector 2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9" name="TextBox 28"/>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30" name="TextBox 29"/>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31" name="TextBox 30"/>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32" name="TextBox 31"/>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33" name="TextBox 32"/>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Too much </a:t>
              </a:r>
              <a:r>
                <a:rPr lang="en-US" sz="1200" b="1" dirty="0" smtClean="0">
                  <a:solidFill>
                    <a:srgbClr val="000000"/>
                  </a:solidFill>
                  <a:latin typeface="Arial" panose="020B0604020202020204" pitchFamily="34" charset="0"/>
                  <a:cs typeface="Arial" panose="020B0604020202020204" pitchFamily="34" charset="0"/>
                </a:rPr>
                <a:t>exercise#</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34" name="Group 33"/>
          <p:cNvGrpSpPr/>
          <p:nvPr/>
        </p:nvGrpSpPr>
        <p:grpSpPr>
          <a:xfrm>
            <a:off x="139144" y="5121040"/>
            <a:ext cx="3670856" cy="1355960"/>
            <a:chOff x="139144" y="730015"/>
            <a:chExt cx="3670856" cy="1355960"/>
          </a:xfrm>
        </p:grpSpPr>
        <p:graphicFrame>
          <p:nvGraphicFramePr>
            <p:cNvPr id="35" name="Chart 34"/>
            <p:cNvGraphicFramePr/>
            <p:nvPr>
              <p:extLst>
                <p:ext uri="{D42A27DB-BD31-4B8C-83A1-F6EECF244321}">
                  <p14:modId xmlns:p14="http://schemas.microsoft.com/office/powerpoint/2010/main" val="641194758"/>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4"/>
            </a:graphicData>
          </a:graphic>
        </p:graphicFrame>
        <p:cxnSp>
          <p:nvCxnSpPr>
            <p:cNvPr id="36" name="Straight Connector 35"/>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Straight Connector 36"/>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8" name="TextBox 37"/>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39" name="TextBox 38"/>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40" name="TextBox 39"/>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41" name="TextBox 40"/>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42" name="TextBox 41"/>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High blood </a:t>
              </a:r>
              <a:r>
                <a:rPr lang="en-US" sz="1200" b="1" dirty="0" smtClean="0">
                  <a:solidFill>
                    <a:srgbClr val="000000"/>
                  </a:solidFill>
                  <a:latin typeface="Arial" panose="020B0604020202020204" pitchFamily="34" charset="0"/>
                  <a:cs typeface="Arial" panose="020B0604020202020204" pitchFamily="34" charset="0"/>
                </a:rPr>
                <a:t>cholesterol#</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43" name="Group 42"/>
          <p:cNvGrpSpPr/>
          <p:nvPr/>
        </p:nvGrpSpPr>
        <p:grpSpPr>
          <a:xfrm>
            <a:off x="4209865" y="1117027"/>
            <a:ext cx="3670856" cy="1355960"/>
            <a:chOff x="139144" y="730015"/>
            <a:chExt cx="3670856" cy="1355960"/>
          </a:xfrm>
        </p:grpSpPr>
        <p:graphicFrame>
          <p:nvGraphicFramePr>
            <p:cNvPr id="44" name="Chart 43"/>
            <p:cNvGraphicFramePr/>
            <p:nvPr>
              <p:extLst>
                <p:ext uri="{D42A27DB-BD31-4B8C-83A1-F6EECF244321}">
                  <p14:modId xmlns:p14="http://schemas.microsoft.com/office/powerpoint/2010/main" val="1064018186"/>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5"/>
            </a:graphicData>
          </a:graphic>
        </p:graphicFrame>
        <p:cxnSp>
          <p:nvCxnSpPr>
            <p:cNvPr id="45" name="Straight Connector 44"/>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Straight Connector 45"/>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TextBox 46"/>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48" name="TextBox 47"/>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49" name="TextBox 48"/>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50" name="TextBox 49"/>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51" name="TextBox 50"/>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Donating </a:t>
              </a:r>
              <a:r>
                <a:rPr lang="en-US" sz="1200" b="1" dirty="0" smtClean="0">
                  <a:solidFill>
                    <a:srgbClr val="000000"/>
                  </a:solidFill>
                  <a:latin typeface="Arial" panose="020B0604020202020204" pitchFamily="34" charset="0"/>
                  <a:cs typeface="Arial" panose="020B0604020202020204" pitchFamily="34" charset="0"/>
                </a:rPr>
                <a:t>blood#</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52" name="Group 51"/>
          <p:cNvGrpSpPr/>
          <p:nvPr/>
        </p:nvGrpSpPr>
        <p:grpSpPr>
          <a:xfrm>
            <a:off x="4205330" y="2433867"/>
            <a:ext cx="3670856" cy="1355960"/>
            <a:chOff x="139144" y="730015"/>
            <a:chExt cx="3670856" cy="1355960"/>
          </a:xfrm>
        </p:grpSpPr>
        <p:graphicFrame>
          <p:nvGraphicFramePr>
            <p:cNvPr id="53" name="Chart 52"/>
            <p:cNvGraphicFramePr/>
            <p:nvPr>
              <p:extLst>
                <p:ext uri="{D42A27DB-BD31-4B8C-83A1-F6EECF244321}">
                  <p14:modId xmlns:p14="http://schemas.microsoft.com/office/powerpoint/2010/main" val="4005156202"/>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6"/>
            </a:graphicData>
          </a:graphic>
        </p:graphicFrame>
        <p:cxnSp>
          <p:nvCxnSpPr>
            <p:cNvPr id="54" name="Straight Connector 53"/>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5" name="Straight Connector 54"/>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6" name="TextBox 55"/>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57" name="TextBox 56"/>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58" name="TextBox 57"/>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59" name="TextBox 58"/>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60" name="TextBox 59"/>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High blood </a:t>
              </a:r>
              <a:r>
                <a:rPr lang="en-US" sz="1200" b="1" dirty="0" smtClean="0">
                  <a:solidFill>
                    <a:srgbClr val="000000"/>
                  </a:solidFill>
                  <a:latin typeface="Arial" panose="020B0604020202020204" pitchFamily="34" charset="0"/>
                  <a:cs typeface="Arial" panose="020B0604020202020204" pitchFamily="34" charset="0"/>
                </a:rPr>
                <a:t>pressure#</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8" name="Group 7"/>
          <p:cNvGrpSpPr/>
          <p:nvPr/>
        </p:nvGrpSpPr>
        <p:grpSpPr>
          <a:xfrm>
            <a:off x="4114800" y="4038600"/>
            <a:ext cx="1744844" cy="1727843"/>
            <a:chOff x="7754687" y="1850555"/>
            <a:chExt cx="1744844" cy="1727843"/>
          </a:xfrm>
        </p:grpSpPr>
        <p:grpSp>
          <p:nvGrpSpPr>
            <p:cNvPr id="9" name="Group 8"/>
            <p:cNvGrpSpPr/>
            <p:nvPr/>
          </p:nvGrpSpPr>
          <p:grpSpPr>
            <a:xfrm>
              <a:off x="7754687" y="1850555"/>
              <a:ext cx="1739531" cy="1727843"/>
              <a:chOff x="7556975" y="1850555"/>
              <a:chExt cx="1739531" cy="1727843"/>
            </a:xfrm>
          </p:grpSpPr>
          <p:sp>
            <p:nvSpPr>
              <p:cNvPr id="88" name="Rounded Rectangle 87"/>
              <p:cNvSpPr/>
              <p:nvPr/>
            </p:nvSpPr>
            <p:spPr bwMode="auto">
              <a:xfrm>
                <a:off x="7556975" y="1850555"/>
                <a:ext cx="1327018" cy="1727843"/>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grpSp>
            <p:nvGrpSpPr>
              <p:cNvPr id="80" name="Group 79"/>
              <p:cNvGrpSpPr/>
              <p:nvPr/>
            </p:nvGrpSpPr>
            <p:grpSpPr>
              <a:xfrm>
                <a:off x="7633919" y="2759983"/>
                <a:ext cx="486337" cy="486337"/>
                <a:chOff x="446183" y="3541776"/>
                <a:chExt cx="838200" cy="838200"/>
              </a:xfrm>
            </p:grpSpPr>
            <p:sp>
              <p:nvSpPr>
                <p:cNvPr id="81" name="Oval 80"/>
                <p:cNvSpPr/>
                <p:nvPr/>
              </p:nvSpPr>
              <p:spPr>
                <a:xfrm>
                  <a:off x="446183" y="3541776"/>
                  <a:ext cx="838200" cy="838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2" name="Freeform 5"/>
                <p:cNvSpPr>
                  <a:spLocks noEditPoints="1"/>
                </p:cNvSpPr>
                <p:nvPr/>
              </p:nvSpPr>
              <p:spPr bwMode="auto">
                <a:xfrm>
                  <a:off x="711994" y="3629025"/>
                  <a:ext cx="316706" cy="675640"/>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CA" dirty="0">
                    <a:solidFill>
                      <a:srgbClr val="FFFFFF"/>
                    </a:solidFill>
                  </a:endParaRPr>
                </a:p>
              </p:txBody>
            </p:sp>
          </p:grpSp>
          <p:grpSp>
            <p:nvGrpSpPr>
              <p:cNvPr id="83" name="Group 82"/>
              <p:cNvGrpSpPr/>
              <p:nvPr/>
            </p:nvGrpSpPr>
            <p:grpSpPr>
              <a:xfrm>
                <a:off x="7620216" y="2038938"/>
                <a:ext cx="486337" cy="486337"/>
                <a:chOff x="446183" y="4590288"/>
                <a:chExt cx="838200" cy="838200"/>
              </a:xfrm>
            </p:grpSpPr>
            <p:sp>
              <p:nvSpPr>
                <p:cNvPr id="84" name="Oval 83"/>
                <p:cNvSpPr/>
                <p:nvPr/>
              </p:nvSpPr>
              <p:spPr>
                <a:xfrm>
                  <a:off x="446183" y="4590288"/>
                  <a:ext cx="838200" cy="838200"/>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5" name="Freeform 9"/>
                <p:cNvSpPr>
                  <a:spLocks noEditPoints="1"/>
                </p:cNvSpPr>
                <p:nvPr/>
              </p:nvSpPr>
              <p:spPr bwMode="auto">
                <a:xfrm>
                  <a:off x="742950" y="4667250"/>
                  <a:ext cx="255588" cy="692658"/>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CA">
                    <a:solidFill>
                      <a:srgbClr val="FFFFFF"/>
                    </a:solidFill>
                  </a:endParaRPr>
                </a:p>
              </p:txBody>
            </p:sp>
          </p:grpSp>
          <p:sp>
            <p:nvSpPr>
              <p:cNvPr id="86" name="TextBox 85"/>
              <p:cNvSpPr txBox="1"/>
              <p:nvPr/>
            </p:nvSpPr>
            <p:spPr>
              <a:xfrm>
                <a:off x="8057975" y="2000838"/>
                <a:ext cx="1238531" cy="553998"/>
              </a:xfrm>
              <a:prstGeom prst="rect">
                <a:avLst/>
              </a:prstGeom>
              <a:noFill/>
            </p:spPr>
            <p:txBody>
              <a:bodyPr wrap="square" rtlCol="0">
                <a:spAutoFit/>
              </a:bodyPr>
              <a:lstStyle/>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Blue bars</a:t>
                </a:r>
              </a:p>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Represent</a:t>
                </a:r>
              </a:p>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Males</a:t>
                </a:r>
              </a:p>
            </p:txBody>
          </p:sp>
        </p:grpSp>
        <p:sp>
          <p:nvSpPr>
            <p:cNvPr id="87" name="TextBox 86"/>
            <p:cNvSpPr txBox="1"/>
            <p:nvPr/>
          </p:nvSpPr>
          <p:spPr>
            <a:xfrm>
              <a:off x="8261000" y="2772506"/>
              <a:ext cx="1238531" cy="553998"/>
            </a:xfrm>
            <a:prstGeom prst="rect">
              <a:avLst/>
            </a:prstGeom>
            <a:noFill/>
          </p:spPr>
          <p:txBody>
            <a:bodyPr wrap="square" rtlCol="0">
              <a:spAutoFit/>
            </a:bodyPr>
            <a:lstStyle/>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Red bars</a:t>
              </a:r>
            </a:p>
            <a:p>
              <a:pPr fontAlgn="base">
                <a:spcBef>
                  <a:spcPct val="0"/>
                </a:spcBef>
                <a:spcAft>
                  <a:spcPct val="0"/>
                </a:spcAft>
              </a:pPr>
              <a:r>
                <a:rPr lang="en-US" sz="1000" b="1" dirty="0" smtClean="0">
                  <a:solidFill>
                    <a:srgbClr val="000000"/>
                  </a:solidFill>
                  <a:latin typeface="Arial" panose="020B0604020202020204" pitchFamily="34" charset="0"/>
                  <a:cs typeface="Arial" panose="020B0604020202020204" pitchFamily="34" charset="0"/>
                </a:rPr>
                <a:t>Represent </a:t>
              </a:r>
              <a:r>
                <a:rPr lang="en-US" sz="1000" b="1" dirty="0">
                  <a:solidFill>
                    <a:srgbClr val="000000"/>
                  </a:solidFill>
                  <a:latin typeface="Arial" panose="020B0604020202020204" pitchFamily="34" charset="0"/>
                  <a:cs typeface="Arial" panose="020B0604020202020204" pitchFamily="34" charset="0"/>
                </a:rPr>
                <a:t>Females</a:t>
              </a:r>
            </a:p>
          </p:txBody>
        </p:sp>
      </p:grpSp>
      <p:grpSp>
        <p:nvGrpSpPr>
          <p:cNvPr id="7" name="Group 6"/>
          <p:cNvGrpSpPr/>
          <p:nvPr/>
        </p:nvGrpSpPr>
        <p:grpSpPr>
          <a:xfrm>
            <a:off x="665612" y="1487039"/>
            <a:ext cx="255198" cy="990759"/>
            <a:chOff x="665612" y="1487039"/>
            <a:chExt cx="255198" cy="990759"/>
          </a:xfrm>
        </p:grpSpPr>
        <p:sp>
          <p:nvSpPr>
            <p:cNvPr id="4" name="TextBox 3"/>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91" name="TextBox 90"/>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92" name="TextBox 91"/>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93" name="TextBox 92"/>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94" name="TextBox 93"/>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95" name="TextBox 94"/>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31" name="Group 130"/>
          <p:cNvGrpSpPr/>
          <p:nvPr/>
        </p:nvGrpSpPr>
        <p:grpSpPr>
          <a:xfrm>
            <a:off x="665612" y="4070566"/>
            <a:ext cx="255198" cy="990759"/>
            <a:chOff x="665612" y="1487039"/>
            <a:chExt cx="255198" cy="990759"/>
          </a:xfrm>
        </p:grpSpPr>
        <p:sp>
          <p:nvSpPr>
            <p:cNvPr id="132" name="TextBox 131"/>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33" name="TextBox 132"/>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34" name="TextBox 133"/>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35" name="TextBox 134"/>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36" name="TextBox 135"/>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37" name="TextBox 136"/>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38" name="Group 137"/>
          <p:cNvGrpSpPr/>
          <p:nvPr/>
        </p:nvGrpSpPr>
        <p:grpSpPr>
          <a:xfrm>
            <a:off x="665612" y="5385133"/>
            <a:ext cx="255198" cy="990759"/>
            <a:chOff x="665612" y="1487039"/>
            <a:chExt cx="255198" cy="990759"/>
          </a:xfrm>
        </p:grpSpPr>
        <p:sp>
          <p:nvSpPr>
            <p:cNvPr id="139" name="TextBox 138"/>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40" name="TextBox 139"/>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41" name="TextBox 140"/>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42" name="TextBox 141"/>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43" name="TextBox 142"/>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44" name="TextBox 143"/>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45" name="Group 144"/>
          <p:cNvGrpSpPr/>
          <p:nvPr/>
        </p:nvGrpSpPr>
        <p:grpSpPr>
          <a:xfrm>
            <a:off x="4736333" y="1396453"/>
            <a:ext cx="255198" cy="990759"/>
            <a:chOff x="665612" y="1487039"/>
            <a:chExt cx="255198" cy="990759"/>
          </a:xfrm>
        </p:grpSpPr>
        <p:sp>
          <p:nvSpPr>
            <p:cNvPr id="146" name="TextBox 145"/>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47" name="TextBox 146"/>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48" name="TextBox 147"/>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49" name="TextBox 148"/>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50" name="TextBox 149"/>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51" name="TextBox 150"/>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52" name="Group 151"/>
          <p:cNvGrpSpPr/>
          <p:nvPr/>
        </p:nvGrpSpPr>
        <p:grpSpPr>
          <a:xfrm>
            <a:off x="4726523" y="2702366"/>
            <a:ext cx="255198" cy="990759"/>
            <a:chOff x="665612" y="1487039"/>
            <a:chExt cx="255198" cy="990759"/>
          </a:xfrm>
        </p:grpSpPr>
        <p:sp>
          <p:nvSpPr>
            <p:cNvPr id="153" name="TextBox 152"/>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54" name="TextBox 153"/>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55" name="TextBox 154"/>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56" name="TextBox 155"/>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57" name="TextBox 156"/>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58" name="TextBox 157"/>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sp>
        <p:nvSpPr>
          <p:cNvPr id="130" name="Rectangle 129"/>
          <p:cNvSpPr/>
          <p:nvPr/>
        </p:nvSpPr>
        <p:spPr>
          <a:xfrm>
            <a:off x="152400" y="6400800"/>
            <a:ext cx="6781800" cy="338554"/>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DE. Respondents</a:t>
            </a:r>
            <a:r>
              <a:rPr lang="en-US" sz="800" dirty="0">
                <a:latin typeface="Arial" panose="020B0604020202020204" pitchFamily="34" charset="0"/>
                <a:cs typeface="Arial" panose="020B0604020202020204" pitchFamily="34" charset="0"/>
              </a:rPr>
              <a:t>. . Males: 18-39 (n=80), 40-64 (n=157), 65+ (n=174); Females: 18-39 (n=80), 40-64 (n=163), 65+ (n=148)</a:t>
            </a:r>
          </a:p>
          <a:p>
            <a:r>
              <a:rPr lang="en-US" sz="800" dirty="0" smtClean="0">
                <a:solidFill>
                  <a:schemeClr val="tx1"/>
                </a:solidFill>
                <a:latin typeface="Arial" panose="020B0604020202020204" pitchFamily="34" charset="0"/>
                <a:cs typeface="Arial" panose="020B0604020202020204" pitchFamily="34" charset="0"/>
              </a:rPr>
              <a:t> Q8</a:t>
            </a:r>
            <a:r>
              <a:rPr lang="en-US" sz="800" dirty="0">
                <a:solidFill>
                  <a:schemeClr val="tx1"/>
                </a:solidFill>
                <a:latin typeface="Arial" panose="020B0604020202020204" pitchFamily="34" charset="0"/>
                <a:cs typeface="Arial" panose="020B0604020202020204" pitchFamily="34" charset="0"/>
              </a:rPr>
              <a:t>. Which of the following, if any, could increase your risk of developing a blood clot? (select all that </a:t>
            </a:r>
            <a:r>
              <a:rPr lang="en-US" sz="800" dirty="0" smtClean="0">
                <a:solidFill>
                  <a:schemeClr val="tx1"/>
                </a:solidFill>
                <a:latin typeface="Arial" panose="020B0604020202020204" pitchFamily="34" charset="0"/>
                <a:cs typeface="Arial" panose="020B0604020202020204" pitchFamily="34" charset="0"/>
              </a:rPr>
              <a:t>apply)</a:t>
            </a:r>
            <a:endParaRPr lang="en-US" sz="800" dirty="0">
              <a:solidFill>
                <a:schemeClr val="tx1"/>
              </a:solidFill>
              <a:latin typeface="Arial" panose="020B0604020202020204" pitchFamily="34" charset="0"/>
              <a:cs typeface="Arial" panose="020B0604020202020204" pitchFamily="34" charset="0"/>
            </a:endParaRPr>
          </a:p>
        </p:txBody>
      </p:sp>
      <p:sp>
        <p:nvSpPr>
          <p:cNvPr id="162" name="TextBox 161"/>
          <p:cNvSpPr txBox="1"/>
          <p:nvPr/>
        </p:nvSpPr>
        <p:spPr>
          <a:xfrm>
            <a:off x="6019800" y="4191000"/>
            <a:ext cx="2388781"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^Actual Blood Clot Risk Factors</a:t>
            </a:r>
            <a:endParaRPr lang="en-US" sz="1200" dirty="0">
              <a:solidFill>
                <a:schemeClr val="tx1"/>
              </a:solidFill>
              <a:latin typeface="Arial" panose="020B0604020202020204" pitchFamily="34" charset="0"/>
              <a:cs typeface="Arial" panose="020B0604020202020204" pitchFamily="34" charset="0"/>
            </a:endParaRPr>
          </a:p>
        </p:txBody>
      </p:sp>
      <p:sp>
        <p:nvSpPr>
          <p:cNvPr id="163" name="TextBox 162"/>
          <p:cNvSpPr txBox="1"/>
          <p:nvPr/>
        </p:nvSpPr>
        <p:spPr>
          <a:xfrm>
            <a:off x="6030934" y="4437605"/>
            <a:ext cx="2655734"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#Incorrect Blood Clot Risk Factors</a:t>
            </a:r>
            <a:endParaRPr lang="en-US" sz="1200" dirty="0">
              <a:solidFill>
                <a:schemeClr val="tx1"/>
              </a:solidFill>
              <a:latin typeface="Arial" panose="020B0604020202020204" pitchFamily="34" charset="0"/>
              <a:cs typeface="Arial" panose="020B0604020202020204" pitchFamily="34" charset="0"/>
            </a:endParaRPr>
          </a:p>
        </p:txBody>
      </p:sp>
      <p:sp>
        <p:nvSpPr>
          <p:cNvPr id="116" name="Title 1"/>
          <p:cNvSpPr txBox="1">
            <a:spLocks/>
          </p:cNvSpPr>
          <p:nvPr/>
        </p:nvSpPr>
        <p:spPr>
          <a:xfrm>
            <a:off x="63611" y="139465"/>
            <a:ext cx="9008828"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Knowledge of Increased Risk Factors for Blood Clots</a:t>
            </a:r>
            <a:endParaRPr lang="en-US" sz="2400" kern="0" dirty="0"/>
          </a:p>
        </p:txBody>
      </p:sp>
      <p:sp>
        <p:nvSpPr>
          <p:cNvPr id="117" name="TextBox 116"/>
          <p:cNvSpPr txBox="1"/>
          <p:nvPr/>
        </p:nvSpPr>
        <p:spPr>
          <a:xfrm>
            <a:off x="1657047" y="690765"/>
            <a:ext cx="6008018" cy="338554"/>
          </a:xfrm>
          <a:prstGeom prst="rect">
            <a:avLst/>
          </a:prstGeom>
          <a:noFill/>
        </p:spPr>
        <p:txBody>
          <a:bodyPr wrap="square" rtlCol="0">
            <a:spAutoFit/>
          </a:bodyPr>
          <a:lstStyle/>
          <a:p>
            <a:pPr algn="ctr"/>
            <a:r>
              <a:rPr lang="en-US" sz="1600" i="1" dirty="0" smtClean="0">
                <a:solidFill>
                  <a:schemeClr val="tx1"/>
                </a:solidFill>
                <a:latin typeface="Arial" panose="020B0604020202020204" pitchFamily="34" charset="0"/>
                <a:cs typeface="Arial" panose="020B0604020202020204" pitchFamily="34" charset="0"/>
              </a:rPr>
              <a:t>Among Adults 18+</a:t>
            </a:r>
            <a:endParaRPr lang="en-US" sz="1400" i="1" dirty="0">
              <a:solidFill>
                <a:schemeClr val="tx1"/>
              </a:solidFill>
              <a:latin typeface="Arial" panose="020B0604020202020204" pitchFamily="34" charset="0"/>
              <a:cs typeface="Arial" panose="020B0604020202020204" pitchFamily="34" charset="0"/>
            </a:endParaRPr>
          </a:p>
        </p:txBody>
      </p:sp>
      <p:sp>
        <p:nvSpPr>
          <p:cNvPr id="100" name="TextBox 99"/>
          <p:cNvSpPr txBox="1"/>
          <p:nvPr/>
        </p:nvSpPr>
        <p:spPr>
          <a:xfrm>
            <a:off x="2707575" y="2096776"/>
            <a:ext cx="237566" cy="230832"/>
          </a:xfrm>
          <a:prstGeom prst="rect">
            <a:avLst/>
          </a:prstGeom>
          <a:noFill/>
        </p:spPr>
        <p:txBody>
          <a:bodyPr wrap="none" rtlCol="0">
            <a:spAutoFit/>
          </a:bodyPr>
          <a:lstStyle/>
          <a:p>
            <a:pPr fontAlgn="base">
              <a:spcBef>
                <a:spcPct val="0"/>
              </a:spcBef>
              <a:spcAft>
                <a:spcPct val="0"/>
              </a:spcAft>
            </a:pPr>
            <a:r>
              <a:rPr lang="en-US" sz="900" dirty="0"/>
              <a:t>F</a:t>
            </a:r>
          </a:p>
        </p:txBody>
      </p:sp>
      <p:pic>
        <p:nvPicPr>
          <p:cNvPr id="104" name="Picture 103"/>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335501" y="111401"/>
            <a:ext cx="612648" cy="612648"/>
          </a:xfrm>
          <a:prstGeom prst="rect">
            <a:avLst/>
          </a:prstGeom>
        </p:spPr>
      </p:pic>
      <p:sp>
        <p:nvSpPr>
          <p:cNvPr id="107" name="TextBox 106"/>
          <p:cNvSpPr txBox="1"/>
          <p:nvPr/>
        </p:nvSpPr>
        <p:spPr>
          <a:xfrm>
            <a:off x="2536895" y="5973736"/>
            <a:ext cx="243978" cy="246221"/>
          </a:xfrm>
          <a:prstGeom prst="rect">
            <a:avLst/>
          </a:prstGeom>
          <a:noFill/>
        </p:spPr>
        <p:txBody>
          <a:bodyPr wrap="none" rtlCol="0">
            <a:spAutoFit/>
          </a:bodyPr>
          <a:lstStyle/>
          <a:p>
            <a:r>
              <a:rPr lang="en-US" sz="1000" dirty="0" smtClean="0">
                <a:solidFill>
                  <a:schemeClr val="tx1"/>
                </a:solidFill>
              </a:rPr>
              <a:t>F</a:t>
            </a:r>
            <a:endParaRPr lang="en-US" sz="1000" dirty="0">
              <a:solidFill>
                <a:schemeClr val="tx1"/>
              </a:solidFill>
            </a:endParaRPr>
          </a:p>
        </p:txBody>
      </p:sp>
      <p:sp>
        <p:nvSpPr>
          <p:cNvPr id="108" name="TextBox 107"/>
          <p:cNvSpPr txBox="1"/>
          <p:nvPr/>
        </p:nvSpPr>
        <p:spPr>
          <a:xfrm>
            <a:off x="5178604" y="1660809"/>
            <a:ext cx="263214" cy="246221"/>
          </a:xfrm>
          <a:prstGeom prst="rect">
            <a:avLst/>
          </a:prstGeom>
          <a:noFill/>
        </p:spPr>
        <p:txBody>
          <a:bodyPr wrap="none" rtlCol="0">
            <a:spAutoFit/>
          </a:bodyPr>
          <a:lstStyle/>
          <a:p>
            <a:r>
              <a:rPr lang="en-US" sz="1000" dirty="0" smtClean="0">
                <a:solidFill>
                  <a:schemeClr val="tx1"/>
                </a:solidFill>
              </a:rPr>
              <a:t>D</a:t>
            </a:r>
            <a:endParaRPr lang="en-US" sz="1000" dirty="0">
              <a:solidFill>
                <a:schemeClr val="tx1"/>
              </a:solidFill>
            </a:endParaRPr>
          </a:p>
        </p:txBody>
      </p:sp>
      <p:sp>
        <p:nvSpPr>
          <p:cNvPr id="109" name="TextBox 108"/>
          <p:cNvSpPr txBox="1"/>
          <p:nvPr/>
        </p:nvSpPr>
        <p:spPr>
          <a:xfrm>
            <a:off x="6697537" y="3303522"/>
            <a:ext cx="243978" cy="246221"/>
          </a:xfrm>
          <a:prstGeom prst="rect">
            <a:avLst/>
          </a:prstGeom>
          <a:noFill/>
        </p:spPr>
        <p:txBody>
          <a:bodyPr wrap="none" rtlCol="0">
            <a:spAutoFit/>
          </a:bodyPr>
          <a:lstStyle/>
          <a:p>
            <a:r>
              <a:rPr lang="en-US" sz="1000" dirty="0" smtClean="0">
                <a:solidFill>
                  <a:schemeClr val="tx1"/>
                </a:solidFill>
              </a:rPr>
              <a:t>F</a:t>
            </a:r>
            <a:endParaRPr lang="en-US" sz="1000" dirty="0">
              <a:solidFill>
                <a:schemeClr val="tx1"/>
              </a:solidFill>
            </a:endParaRPr>
          </a:p>
        </p:txBody>
      </p:sp>
      <p:grpSp>
        <p:nvGrpSpPr>
          <p:cNvPr id="111" name="Group 110"/>
          <p:cNvGrpSpPr/>
          <p:nvPr/>
        </p:nvGrpSpPr>
        <p:grpSpPr>
          <a:xfrm>
            <a:off x="140475" y="2498806"/>
            <a:ext cx="3670856" cy="1355960"/>
            <a:chOff x="139144" y="730015"/>
            <a:chExt cx="3670856" cy="1355960"/>
          </a:xfrm>
        </p:grpSpPr>
        <p:graphicFrame>
          <p:nvGraphicFramePr>
            <p:cNvPr id="112" name="Chart 111"/>
            <p:cNvGraphicFramePr/>
            <p:nvPr>
              <p:extLst>
                <p:ext uri="{D42A27DB-BD31-4B8C-83A1-F6EECF244321}">
                  <p14:modId xmlns:p14="http://schemas.microsoft.com/office/powerpoint/2010/main" val="1593617724"/>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8"/>
            </a:graphicData>
          </a:graphic>
        </p:graphicFrame>
        <p:cxnSp>
          <p:nvCxnSpPr>
            <p:cNvPr id="113" name="Straight Connector 112"/>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4" name="Straight Connector 113"/>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15" name="TextBox 114"/>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118" name="TextBox 117"/>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119" name="TextBox 118"/>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120" name="TextBox 119"/>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121" name="TextBox 120"/>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smtClean="0">
                  <a:solidFill>
                    <a:srgbClr val="000000"/>
                  </a:solidFill>
                  <a:latin typeface="Arial" panose="020B0604020202020204" pitchFamily="34" charset="0"/>
                  <a:cs typeface="Arial" panose="020B0604020202020204" pitchFamily="34" charset="0"/>
                </a:rPr>
                <a:t>Cancer^</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122" name="Group 121"/>
          <p:cNvGrpSpPr/>
          <p:nvPr/>
        </p:nvGrpSpPr>
        <p:grpSpPr>
          <a:xfrm>
            <a:off x="666943" y="2760530"/>
            <a:ext cx="255198" cy="990759"/>
            <a:chOff x="665612" y="1487039"/>
            <a:chExt cx="255198" cy="990759"/>
          </a:xfrm>
        </p:grpSpPr>
        <p:sp>
          <p:nvSpPr>
            <p:cNvPr id="123" name="TextBox 122"/>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24" name="TextBox 123"/>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25" name="TextBox 124"/>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26" name="TextBox 125"/>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27" name="TextBox 126"/>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28" name="TextBox 127"/>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sp>
        <p:nvSpPr>
          <p:cNvPr id="129" name="TextBox 128"/>
          <p:cNvSpPr txBox="1"/>
          <p:nvPr/>
        </p:nvSpPr>
        <p:spPr>
          <a:xfrm>
            <a:off x="1383957" y="3070482"/>
            <a:ext cx="346806" cy="230832"/>
          </a:xfrm>
          <a:prstGeom prst="rect">
            <a:avLst/>
          </a:prstGeom>
          <a:noFill/>
        </p:spPr>
        <p:txBody>
          <a:bodyPr wrap="square" rtlCol="0">
            <a:spAutoFit/>
          </a:bodyPr>
          <a:lstStyle/>
          <a:p>
            <a:pPr fontAlgn="base">
              <a:spcBef>
                <a:spcPct val="0"/>
              </a:spcBef>
              <a:spcAft>
                <a:spcPct val="0"/>
              </a:spcAft>
            </a:pPr>
            <a:r>
              <a:rPr lang="en-US" sz="900" smtClean="0">
                <a:solidFill>
                  <a:schemeClr val="tx1"/>
                </a:solidFill>
              </a:rPr>
              <a:t>D</a:t>
            </a:r>
            <a:endParaRPr lang="en-US" sz="900" dirty="0">
              <a:solidFill>
                <a:schemeClr val="tx1"/>
              </a:solidFill>
            </a:endParaRPr>
          </a:p>
        </p:txBody>
      </p:sp>
    </p:spTree>
    <p:extLst>
      <p:ext uri="{BB962C8B-B14F-4D97-AF65-F5344CB8AC3E}">
        <p14:creationId xmlns:p14="http://schemas.microsoft.com/office/powerpoint/2010/main" val="1180184219"/>
      </p:ext>
    </p:extLst>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9" name="Chart 58"/>
          <p:cNvGraphicFramePr/>
          <p:nvPr>
            <p:extLst>
              <p:ext uri="{D42A27DB-BD31-4B8C-83A1-F6EECF244321}">
                <p14:modId xmlns:p14="http://schemas.microsoft.com/office/powerpoint/2010/main" val="1222176001"/>
              </p:ext>
            </p:extLst>
          </p:nvPr>
        </p:nvGraphicFramePr>
        <p:xfrm>
          <a:off x="-7885" y="4796799"/>
          <a:ext cx="4611756" cy="17185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0" name="Chart 49"/>
          <p:cNvGraphicFramePr/>
          <p:nvPr>
            <p:extLst>
              <p:ext uri="{D42A27DB-BD31-4B8C-83A1-F6EECF244321}">
                <p14:modId xmlns:p14="http://schemas.microsoft.com/office/powerpoint/2010/main" val="1729597610"/>
              </p:ext>
            </p:extLst>
          </p:nvPr>
        </p:nvGraphicFramePr>
        <p:xfrm>
          <a:off x="0" y="2937065"/>
          <a:ext cx="4611756" cy="17185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 name="Chart 3"/>
          <p:cNvGraphicFramePr/>
          <p:nvPr>
            <p:extLst>
              <p:ext uri="{D42A27DB-BD31-4B8C-83A1-F6EECF244321}">
                <p14:modId xmlns:p14="http://schemas.microsoft.com/office/powerpoint/2010/main" val="1248365695"/>
              </p:ext>
            </p:extLst>
          </p:nvPr>
        </p:nvGraphicFramePr>
        <p:xfrm>
          <a:off x="0" y="1223494"/>
          <a:ext cx="4611756" cy="1718500"/>
        </p:xfrm>
        <a:graphic>
          <a:graphicData uri="http://schemas.openxmlformats.org/drawingml/2006/chart">
            <c:chart xmlns:c="http://schemas.openxmlformats.org/drawingml/2006/chart" xmlns:r="http://schemas.openxmlformats.org/officeDocument/2006/relationships" r:id="rId4"/>
          </a:graphicData>
        </a:graphic>
      </p:graphicFrame>
      <p:sp>
        <p:nvSpPr>
          <p:cNvPr id="8" name="Rectangle 7"/>
          <p:cNvSpPr/>
          <p:nvPr/>
        </p:nvSpPr>
        <p:spPr>
          <a:xfrm>
            <a:off x="75200" y="1178499"/>
            <a:ext cx="5132567" cy="261610"/>
          </a:xfrm>
          <a:prstGeom prst="rect">
            <a:avLst/>
          </a:prstGeom>
        </p:spPr>
        <p:txBody>
          <a:bodyPr wrap="square">
            <a:spAutoFit/>
          </a:bodyPr>
          <a:lstStyle/>
          <a:p>
            <a:r>
              <a:rPr lang="en-US" sz="1100" b="1" dirty="0" smtClean="0">
                <a:solidFill>
                  <a:schemeClr val="tx1"/>
                </a:solidFill>
                <a:latin typeface="Arial" panose="020B0604020202020204" pitchFamily="34" charset="0"/>
                <a:cs typeface="Arial" panose="020B0604020202020204" pitchFamily="34" charset="0"/>
              </a:rPr>
              <a:t>“People </a:t>
            </a:r>
            <a:r>
              <a:rPr lang="en-US" sz="1100" b="1" dirty="0">
                <a:solidFill>
                  <a:schemeClr val="tx1"/>
                </a:solidFill>
                <a:latin typeface="Arial" panose="020B0604020202020204" pitchFamily="34" charset="0"/>
                <a:cs typeface="Arial" panose="020B0604020202020204" pitchFamily="34" charset="0"/>
              </a:rPr>
              <a:t>under 40 years old do </a:t>
            </a:r>
            <a:r>
              <a:rPr lang="en-US" sz="1100" b="1" dirty="0" smtClean="0">
                <a:solidFill>
                  <a:schemeClr val="tx1"/>
                </a:solidFill>
                <a:latin typeface="Arial" panose="020B0604020202020204" pitchFamily="34" charset="0"/>
                <a:cs typeface="Arial" panose="020B0604020202020204" pitchFamily="34" charset="0"/>
              </a:rPr>
              <a:t>have </a:t>
            </a:r>
            <a:r>
              <a:rPr lang="en-US" sz="1100" b="1" dirty="0">
                <a:solidFill>
                  <a:schemeClr val="tx1"/>
                </a:solidFill>
                <a:latin typeface="Arial" panose="020B0604020202020204" pitchFamily="34" charset="0"/>
                <a:cs typeface="Arial" panose="020B0604020202020204" pitchFamily="34" charset="0"/>
              </a:rPr>
              <a:t>to worry about blood </a:t>
            </a:r>
            <a:r>
              <a:rPr lang="en-US" sz="1100" b="1" dirty="0" smtClean="0">
                <a:solidFill>
                  <a:schemeClr val="tx1"/>
                </a:solidFill>
                <a:latin typeface="Arial" panose="020B0604020202020204" pitchFamily="34" charset="0"/>
                <a:cs typeface="Arial" panose="020B0604020202020204" pitchFamily="34" charset="0"/>
              </a:rPr>
              <a:t>clots.” *</a:t>
            </a:r>
            <a:endParaRPr lang="en-US" sz="1100" b="1" dirty="0">
              <a:solidFill>
                <a:schemeClr val="tx1"/>
              </a:solidFill>
              <a:latin typeface="Arial" panose="020B0604020202020204" pitchFamily="34" charset="0"/>
              <a:cs typeface="Arial" panose="020B0604020202020204" pitchFamily="34" charset="0"/>
            </a:endParaRPr>
          </a:p>
        </p:txBody>
      </p:sp>
      <p:sp>
        <p:nvSpPr>
          <p:cNvPr id="10" name="Rounded Rectangle 9"/>
          <p:cNvSpPr/>
          <p:nvPr/>
        </p:nvSpPr>
        <p:spPr bwMode="auto">
          <a:xfrm>
            <a:off x="250882" y="1495252"/>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115</a:t>
            </a:fld>
            <a:r>
              <a:rPr lang="en-US" smtClean="0"/>
              <a:t> -</a:t>
            </a:r>
            <a:endParaRPr lang="en-US"/>
          </a:p>
        </p:txBody>
      </p:sp>
      <p:sp>
        <p:nvSpPr>
          <p:cNvPr id="7" name="Rectangle 6"/>
          <p:cNvSpPr/>
          <p:nvPr/>
        </p:nvSpPr>
        <p:spPr>
          <a:xfrm>
            <a:off x="83490" y="6409630"/>
            <a:ext cx="7366882" cy="338554"/>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Germany Respondents. </a:t>
            </a:r>
            <a:r>
              <a:rPr lang="pt-BR" sz="800" dirty="0">
                <a:solidFill>
                  <a:schemeClr val="tx1"/>
                </a:solidFill>
                <a:latin typeface="Arial" panose="020B0604020202020204" pitchFamily="34" charset="0"/>
                <a:cs typeface="Arial" panose="020B0604020202020204" pitchFamily="34" charset="0"/>
              </a:rPr>
              <a:t>Males: 18-39 (n=80), 40-64 (n=157), 65+ (n=174); Females: 18-39 (n=80), 40-64 (n=163), 65+ (n=148)</a:t>
            </a:r>
            <a:endParaRPr lang="en-US" sz="800" dirty="0" smtClean="0">
              <a:solidFill>
                <a:schemeClr val="tx1"/>
              </a:solidFill>
              <a:latin typeface="Arial" panose="020B0604020202020204" pitchFamily="34" charset="0"/>
              <a:cs typeface="Arial" panose="020B0604020202020204" pitchFamily="34" charset="0"/>
            </a:endParaRPr>
          </a:p>
          <a:p>
            <a:r>
              <a:rPr lang="en-US" sz="800" dirty="0" smtClean="0">
                <a:solidFill>
                  <a:schemeClr val="tx1"/>
                </a:solidFill>
                <a:latin typeface="Arial" panose="020B0604020202020204" pitchFamily="34" charset="0"/>
                <a:cs typeface="Arial" panose="020B0604020202020204" pitchFamily="34" charset="0"/>
              </a:rPr>
              <a:t>Q9</a:t>
            </a:r>
            <a:r>
              <a:rPr lang="en-US" sz="800" dirty="0">
                <a:solidFill>
                  <a:schemeClr val="tx1"/>
                </a:solidFill>
                <a:latin typeface="Arial" panose="020B0604020202020204" pitchFamily="34" charset="0"/>
                <a:cs typeface="Arial" panose="020B0604020202020204" pitchFamily="34" charset="0"/>
              </a:rPr>
              <a:t>. When it comes to blood clots, how much do you agree or disagree with each of the following statements? </a:t>
            </a:r>
          </a:p>
        </p:txBody>
      </p:sp>
      <p:sp>
        <p:nvSpPr>
          <p:cNvPr id="9" name="Rectangle 8"/>
          <p:cNvSpPr/>
          <p:nvPr/>
        </p:nvSpPr>
        <p:spPr>
          <a:xfrm>
            <a:off x="75200" y="2881408"/>
            <a:ext cx="4322409" cy="261610"/>
          </a:xfrm>
          <a:prstGeom prst="rect">
            <a:avLst/>
          </a:prstGeom>
        </p:spPr>
        <p:txBody>
          <a:bodyPr wrap="square">
            <a:spAutoFit/>
          </a:bodyPr>
          <a:lstStyle/>
          <a:p>
            <a:pPr algn="ctr"/>
            <a:r>
              <a:rPr lang="en-US" sz="1100" b="1" dirty="0" smtClean="0">
                <a:solidFill>
                  <a:schemeClr val="tx1"/>
                </a:solidFill>
                <a:latin typeface="Arial" panose="020B0604020202020204" pitchFamily="34" charset="0"/>
                <a:cs typeface="Arial" panose="020B0604020202020204" pitchFamily="34" charset="0"/>
              </a:rPr>
              <a:t>“Most </a:t>
            </a:r>
            <a:r>
              <a:rPr lang="en-US" sz="1100" b="1" dirty="0">
                <a:solidFill>
                  <a:schemeClr val="tx1"/>
                </a:solidFill>
                <a:latin typeface="Arial" panose="020B0604020202020204" pitchFamily="34" charset="0"/>
                <a:cs typeface="Arial" panose="020B0604020202020204" pitchFamily="34" charset="0"/>
              </a:rPr>
              <a:t>blood clots </a:t>
            </a:r>
            <a:r>
              <a:rPr lang="en-US" sz="1100" b="1" dirty="0" smtClean="0">
                <a:solidFill>
                  <a:schemeClr val="tx1"/>
                </a:solidFill>
                <a:latin typeface="Arial" panose="020B0604020202020204" pitchFamily="34" charset="0"/>
                <a:cs typeface="Arial" panose="020B0604020202020204" pitchFamily="34" charset="0"/>
              </a:rPr>
              <a:t>can </a:t>
            </a:r>
            <a:r>
              <a:rPr lang="en-US" sz="1100" b="1" dirty="0">
                <a:solidFill>
                  <a:schemeClr val="tx1"/>
                </a:solidFill>
                <a:latin typeface="Arial" panose="020B0604020202020204" pitchFamily="34" charset="0"/>
                <a:cs typeface="Arial" panose="020B0604020202020204" pitchFamily="34" charset="0"/>
              </a:rPr>
              <a:t>be </a:t>
            </a:r>
            <a:r>
              <a:rPr lang="en-US" sz="1100" b="1" dirty="0" smtClean="0">
                <a:solidFill>
                  <a:schemeClr val="tx1"/>
                </a:solidFill>
                <a:latin typeface="Arial" panose="020B0604020202020204" pitchFamily="34" charset="0"/>
                <a:cs typeface="Arial" panose="020B0604020202020204" pitchFamily="34" charset="0"/>
              </a:rPr>
              <a:t>prevented.” *</a:t>
            </a:r>
            <a:endParaRPr lang="en-US" sz="1100" b="1" dirty="0">
              <a:solidFill>
                <a:schemeClr val="tx1"/>
              </a:solidFill>
              <a:latin typeface="Arial" panose="020B0604020202020204" pitchFamily="34" charset="0"/>
              <a:cs typeface="Arial" panose="020B0604020202020204" pitchFamily="34" charset="0"/>
            </a:endParaRPr>
          </a:p>
        </p:txBody>
      </p:sp>
      <p:sp>
        <p:nvSpPr>
          <p:cNvPr id="11" name="Rectangle 10"/>
          <p:cNvSpPr/>
          <p:nvPr/>
        </p:nvSpPr>
        <p:spPr>
          <a:xfrm>
            <a:off x="75201" y="4627831"/>
            <a:ext cx="4322408" cy="430887"/>
          </a:xfrm>
          <a:prstGeom prst="rect">
            <a:avLst/>
          </a:prstGeom>
        </p:spPr>
        <p:txBody>
          <a:bodyPr wrap="square">
            <a:spAutoFit/>
          </a:bodyPr>
          <a:lstStyle/>
          <a:p>
            <a:pPr algn="ctr"/>
            <a:r>
              <a:rPr lang="en-US" sz="1100" b="1" dirty="0" smtClean="0">
                <a:solidFill>
                  <a:schemeClr val="tx1"/>
                </a:solidFill>
                <a:latin typeface="Arial" panose="020B0604020202020204" pitchFamily="34" charset="0"/>
                <a:cs typeface="Arial" panose="020B0604020202020204" pitchFamily="34" charset="0"/>
              </a:rPr>
              <a:t>“It </a:t>
            </a:r>
            <a:r>
              <a:rPr lang="en-US" sz="1100" b="1" dirty="0">
                <a:solidFill>
                  <a:schemeClr val="tx1"/>
                </a:solidFill>
                <a:latin typeface="Arial" panose="020B0604020202020204" pitchFamily="34" charset="0"/>
                <a:cs typeface="Arial" panose="020B0604020202020204" pitchFamily="34" charset="0"/>
              </a:rPr>
              <a:t>is </a:t>
            </a:r>
            <a:r>
              <a:rPr lang="en-US" sz="1100" b="1" dirty="0" smtClean="0">
                <a:solidFill>
                  <a:schemeClr val="tx1"/>
                </a:solidFill>
                <a:latin typeface="Arial" panose="020B0604020202020204" pitchFamily="34" charset="0"/>
                <a:cs typeface="Arial" panose="020B0604020202020204" pitchFamily="34" charset="0"/>
              </a:rPr>
              <a:t>likely </a:t>
            </a:r>
            <a:r>
              <a:rPr lang="en-US" sz="1100" b="1" dirty="0">
                <a:solidFill>
                  <a:schemeClr val="tx1"/>
                </a:solidFill>
                <a:latin typeface="Arial" panose="020B0604020202020204" pitchFamily="34" charset="0"/>
                <a:cs typeface="Arial" panose="020B0604020202020204" pitchFamily="34" charset="0"/>
              </a:rPr>
              <a:t>that a blood clot in the leg left untreated can travel to your </a:t>
            </a:r>
            <a:r>
              <a:rPr lang="en-US" sz="1100" b="1" dirty="0" smtClean="0">
                <a:solidFill>
                  <a:schemeClr val="tx1"/>
                </a:solidFill>
                <a:latin typeface="Arial" panose="020B0604020202020204" pitchFamily="34" charset="0"/>
                <a:cs typeface="Arial" panose="020B0604020202020204" pitchFamily="34" charset="0"/>
              </a:rPr>
              <a:t>lungs.” *</a:t>
            </a:r>
            <a:endParaRPr lang="en-US" sz="1100" b="1" dirty="0">
              <a:solidFill>
                <a:schemeClr val="tx1"/>
              </a:solidFill>
              <a:latin typeface="Arial" panose="020B0604020202020204" pitchFamily="34" charset="0"/>
              <a:cs typeface="Arial" panose="020B0604020202020204" pitchFamily="34" charset="0"/>
            </a:endParaRPr>
          </a:p>
        </p:txBody>
      </p:sp>
      <p:sp>
        <p:nvSpPr>
          <p:cNvPr id="38" name="Title 1"/>
          <p:cNvSpPr txBox="1">
            <a:spLocks/>
          </p:cNvSpPr>
          <p:nvPr/>
        </p:nvSpPr>
        <p:spPr>
          <a:xfrm>
            <a:off x="63611" y="139465"/>
            <a:ext cx="9008828"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800" kern="0" dirty="0" smtClean="0"/>
              <a:t>Blood Clot Fact Statements</a:t>
            </a:r>
            <a:endParaRPr lang="en-US" sz="2800" kern="0" dirty="0"/>
          </a:p>
        </p:txBody>
      </p:sp>
      <p:cxnSp>
        <p:nvCxnSpPr>
          <p:cNvPr id="40" name="Straight Connector 39"/>
          <p:cNvCxnSpPr/>
          <p:nvPr/>
        </p:nvCxnSpPr>
        <p:spPr bwMode="auto">
          <a:xfrm>
            <a:off x="266784" y="1904923"/>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Straight Connector 40"/>
          <p:cNvCxnSpPr/>
          <p:nvPr/>
        </p:nvCxnSpPr>
        <p:spPr bwMode="auto">
          <a:xfrm>
            <a:off x="266784" y="2367429"/>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3" name="TextBox 42"/>
          <p:cNvSpPr txBox="1"/>
          <p:nvPr/>
        </p:nvSpPr>
        <p:spPr>
          <a:xfrm>
            <a:off x="67588" y="1496233"/>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18-39</a:t>
            </a:r>
            <a:endParaRPr lang="en-US" sz="900" b="1" i="1" dirty="0">
              <a:latin typeface="Arial" panose="020B0604020202020204" pitchFamily="34" charset="0"/>
              <a:cs typeface="Arial" panose="020B0604020202020204" pitchFamily="34" charset="0"/>
            </a:endParaRPr>
          </a:p>
        </p:txBody>
      </p:sp>
      <p:sp>
        <p:nvSpPr>
          <p:cNvPr id="46" name="Rounded Rectangle 45"/>
          <p:cNvSpPr/>
          <p:nvPr/>
        </p:nvSpPr>
        <p:spPr bwMode="auto">
          <a:xfrm>
            <a:off x="250882" y="1960346"/>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47" name="TextBox 46"/>
          <p:cNvSpPr txBox="1"/>
          <p:nvPr/>
        </p:nvSpPr>
        <p:spPr>
          <a:xfrm>
            <a:off x="67588" y="1969278"/>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40-64</a:t>
            </a:r>
            <a:endParaRPr lang="en-US" sz="900" b="1" i="1" dirty="0">
              <a:latin typeface="Arial" panose="020B0604020202020204" pitchFamily="34" charset="0"/>
              <a:cs typeface="Arial" panose="020B0604020202020204" pitchFamily="34" charset="0"/>
            </a:endParaRPr>
          </a:p>
        </p:txBody>
      </p:sp>
      <p:sp>
        <p:nvSpPr>
          <p:cNvPr id="48" name="Rounded Rectangle 47"/>
          <p:cNvSpPr/>
          <p:nvPr/>
        </p:nvSpPr>
        <p:spPr bwMode="auto">
          <a:xfrm>
            <a:off x="278711" y="2433506"/>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49" name="TextBox 48"/>
          <p:cNvSpPr txBox="1"/>
          <p:nvPr/>
        </p:nvSpPr>
        <p:spPr>
          <a:xfrm>
            <a:off x="87466" y="2442438"/>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65+</a:t>
            </a:r>
            <a:endParaRPr lang="en-US" sz="900" b="1" i="1" dirty="0">
              <a:latin typeface="Arial" panose="020B0604020202020204" pitchFamily="34" charset="0"/>
              <a:cs typeface="Arial" panose="020B0604020202020204" pitchFamily="34" charset="0"/>
            </a:endParaRPr>
          </a:p>
        </p:txBody>
      </p:sp>
      <p:sp>
        <p:nvSpPr>
          <p:cNvPr id="51" name="Rounded Rectangle 50"/>
          <p:cNvSpPr/>
          <p:nvPr/>
        </p:nvSpPr>
        <p:spPr bwMode="auto">
          <a:xfrm>
            <a:off x="250882" y="3208823"/>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cxnSp>
        <p:nvCxnSpPr>
          <p:cNvPr id="52" name="Straight Connector 51"/>
          <p:cNvCxnSpPr/>
          <p:nvPr/>
        </p:nvCxnSpPr>
        <p:spPr bwMode="auto">
          <a:xfrm>
            <a:off x="266784" y="3618494"/>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3" name="Straight Connector 52"/>
          <p:cNvCxnSpPr/>
          <p:nvPr/>
        </p:nvCxnSpPr>
        <p:spPr bwMode="auto">
          <a:xfrm>
            <a:off x="266784" y="4081000"/>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4" name="TextBox 53"/>
          <p:cNvSpPr txBox="1"/>
          <p:nvPr/>
        </p:nvSpPr>
        <p:spPr>
          <a:xfrm>
            <a:off x="67588" y="3209804"/>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18-39</a:t>
            </a:r>
            <a:endParaRPr lang="en-US" sz="900" b="1" i="1" dirty="0">
              <a:latin typeface="Arial" panose="020B0604020202020204" pitchFamily="34" charset="0"/>
              <a:cs typeface="Arial" panose="020B0604020202020204" pitchFamily="34" charset="0"/>
            </a:endParaRPr>
          </a:p>
        </p:txBody>
      </p:sp>
      <p:sp>
        <p:nvSpPr>
          <p:cNvPr id="55" name="Rounded Rectangle 54"/>
          <p:cNvSpPr/>
          <p:nvPr/>
        </p:nvSpPr>
        <p:spPr bwMode="auto">
          <a:xfrm>
            <a:off x="250882" y="3673917"/>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56" name="TextBox 55"/>
          <p:cNvSpPr txBox="1"/>
          <p:nvPr/>
        </p:nvSpPr>
        <p:spPr>
          <a:xfrm>
            <a:off x="67588" y="3682849"/>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40-64</a:t>
            </a:r>
            <a:endParaRPr lang="en-US" sz="900" b="1" i="1" dirty="0">
              <a:latin typeface="Arial" panose="020B0604020202020204" pitchFamily="34" charset="0"/>
              <a:cs typeface="Arial" panose="020B0604020202020204" pitchFamily="34" charset="0"/>
            </a:endParaRPr>
          </a:p>
        </p:txBody>
      </p:sp>
      <p:sp>
        <p:nvSpPr>
          <p:cNvPr id="57" name="Rounded Rectangle 56"/>
          <p:cNvSpPr/>
          <p:nvPr/>
        </p:nvSpPr>
        <p:spPr bwMode="auto">
          <a:xfrm>
            <a:off x="278711" y="4147077"/>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58" name="TextBox 57"/>
          <p:cNvSpPr txBox="1"/>
          <p:nvPr/>
        </p:nvSpPr>
        <p:spPr>
          <a:xfrm>
            <a:off x="87466" y="4156009"/>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65+</a:t>
            </a:r>
            <a:endParaRPr lang="en-US" sz="900" b="1" i="1" dirty="0">
              <a:latin typeface="Arial" panose="020B0604020202020204" pitchFamily="34" charset="0"/>
              <a:cs typeface="Arial" panose="020B0604020202020204" pitchFamily="34" charset="0"/>
            </a:endParaRPr>
          </a:p>
        </p:txBody>
      </p:sp>
      <p:sp>
        <p:nvSpPr>
          <p:cNvPr id="60" name="Rounded Rectangle 59"/>
          <p:cNvSpPr/>
          <p:nvPr/>
        </p:nvSpPr>
        <p:spPr bwMode="auto">
          <a:xfrm>
            <a:off x="242997" y="5068557"/>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cxnSp>
        <p:nvCxnSpPr>
          <p:cNvPr id="61" name="Straight Connector 60"/>
          <p:cNvCxnSpPr/>
          <p:nvPr/>
        </p:nvCxnSpPr>
        <p:spPr bwMode="auto">
          <a:xfrm>
            <a:off x="258899" y="5478228"/>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2" name="Straight Connector 61"/>
          <p:cNvCxnSpPr/>
          <p:nvPr/>
        </p:nvCxnSpPr>
        <p:spPr bwMode="auto">
          <a:xfrm>
            <a:off x="258899" y="5940734"/>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3" name="TextBox 62"/>
          <p:cNvSpPr txBox="1"/>
          <p:nvPr/>
        </p:nvSpPr>
        <p:spPr>
          <a:xfrm>
            <a:off x="59703" y="5069538"/>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18-39</a:t>
            </a:r>
            <a:endParaRPr lang="en-US" sz="900" b="1" i="1" dirty="0">
              <a:latin typeface="Arial" panose="020B0604020202020204" pitchFamily="34" charset="0"/>
              <a:cs typeface="Arial" panose="020B0604020202020204" pitchFamily="34" charset="0"/>
            </a:endParaRPr>
          </a:p>
        </p:txBody>
      </p:sp>
      <p:sp>
        <p:nvSpPr>
          <p:cNvPr id="64" name="Rounded Rectangle 63"/>
          <p:cNvSpPr/>
          <p:nvPr/>
        </p:nvSpPr>
        <p:spPr bwMode="auto">
          <a:xfrm>
            <a:off x="242997" y="5533651"/>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65" name="TextBox 64"/>
          <p:cNvSpPr txBox="1"/>
          <p:nvPr/>
        </p:nvSpPr>
        <p:spPr>
          <a:xfrm>
            <a:off x="59703" y="5542583"/>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40-64</a:t>
            </a:r>
            <a:endParaRPr lang="en-US" sz="900" b="1" i="1" dirty="0">
              <a:latin typeface="Arial" panose="020B0604020202020204" pitchFamily="34" charset="0"/>
              <a:cs typeface="Arial" panose="020B0604020202020204" pitchFamily="34" charset="0"/>
            </a:endParaRPr>
          </a:p>
        </p:txBody>
      </p:sp>
      <p:sp>
        <p:nvSpPr>
          <p:cNvPr id="66" name="Rounded Rectangle 65"/>
          <p:cNvSpPr/>
          <p:nvPr/>
        </p:nvSpPr>
        <p:spPr bwMode="auto">
          <a:xfrm>
            <a:off x="270826" y="6006811"/>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67" name="TextBox 66"/>
          <p:cNvSpPr txBox="1"/>
          <p:nvPr/>
        </p:nvSpPr>
        <p:spPr>
          <a:xfrm>
            <a:off x="79581" y="6015743"/>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65+</a:t>
            </a:r>
            <a:endParaRPr lang="en-US" sz="900" b="1" i="1" dirty="0">
              <a:latin typeface="Arial" panose="020B0604020202020204" pitchFamily="34" charset="0"/>
              <a:cs typeface="Arial" panose="020B0604020202020204" pitchFamily="34" charset="0"/>
            </a:endParaRPr>
          </a:p>
        </p:txBody>
      </p:sp>
      <p:sp>
        <p:nvSpPr>
          <p:cNvPr id="68" name="Rectangle 67"/>
          <p:cNvSpPr/>
          <p:nvPr/>
        </p:nvSpPr>
        <p:spPr>
          <a:xfrm>
            <a:off x="5207768" y="1643246"/>
            <a:ext cx="3737450" cy="430887"/>
          </a:xfrm>
          <a:prstGeom prst="rect">
            <a:avLst/>
          </a:prstGeom>
        </p:spPr>
        <p:txBody>
          <a:bodyPr wrap="square">
            <a:spAutoFit/>
          </a:bodyPr>
          <a:lstStyle/>
          <a:p>
            <a:pPr algn="ctr"/>
            <a:r>
              <a:rPr lang="en-US" sz="1100" b="1" dirty="0" smtClean="0">
                <a:solidFill>
                  <a:schemeClr val="tx1"/>
                </a:solidFill>
                <a:latin typeface="Arial" panose="020B0604020202020204" pitchFamily="34" charset="0"/>
                <a:cs typeface="Arial" panose="020B0604020202020204" pitchFamily="34" charset="0"/>
              </a:rPr>
              <a:t>“Having </a:t>
            </a:r>
            <a:r>
              <a:rPr lang="en-US" sz="1100" b="1" dirty="0">
                <a:solidFill>
                  <a:schemeClr val="tx1"/>
                </a:solidFill>
                <a:latin typeface="Arial" panose="020B0604020202020204" pitchFamily="34" charset="0"/>
                <a:cs typeface="Arial" panose="020B0604020202020204" pitchFamily="34" charset="0"/>
              </a:rPr>
              <a:t>a blood clot is </a:t>
            </a:r>
            <a:r>
              <a:rPr lang="en-US" sz="1100" b="1" dirty="0" smtClean="0">
                <a:solidFill>
                  <a:schemeClr val="tx1"/>
                </a:solidFill>
                <a:latin typeface="Arial" panose="020B0604020202020204" pitchFamily="34" charset="0"/>
                <a:cs typeface="Arial" panose="020B0604020202020204" pitchFamily="34" charset="0"/>
              </a:rPr>
              <a:t>considered a</a:t>
            </a:r>
          </a:p>
          <a:p>
            <a:pPr algn="ctr"/>
            <a:r>
              <a:rPr lang="en-US" sz="1100" b="1" dirty="0" smtClean="0">
                <a:solidFill>
                  <a:schemeClr val="tx1"/>
                </a:solidFill>
                <a:latin typeface="Arial" panose="020B0604020202020204" pitchFamily="34" charset="0"/>
                <a:cs typeface="Arial" panose="020B0604020202020204" pitchFamily="34" charset="0"/>
              </a:rPr>
              <a:t>medical emergency.” *</a:t>
            </a:r>
            <a:endParaRPr lang="en-US" sz="1100" b="1" dirty="0">
              <a:solidFill>
                <a:schemeClr val="tx1"/>
              </a:solidFill>
              <a:latin typeface="Arial" panose="020B0604020202020204" pitchFamily="34" charset="0"/>
              <a:cs typeface="Arial" panose="020B0604020202020204" pitchFamily="34" charset="0"/>
            </a:endParaRPr>
          </a:p>
        </p:txBody>
      </p:sp>
      <p:sp>
        <p:nvSpPr>
          <p:cNvPr id="69" name="Rectangle 68"/>
          <p:cNvSpPr/>
          <p:nvPr/>
        </p:nvSpPr>
        <p:spPr>
          <a:xfrm>
            <a:off x="5207769" y="3631554"/>
            <a:ext cx="3669532" cy="261610"/>
          </a:xfrm>
          <a:prstGeom prst="rect">
            <a:avLst/>
          </a:prstGeom>
        </p:spPr>
        <p:txBody>
          <a:bodyPr wrap="square">
            <a:spAutoFit/>
          </a:bodyPr>
          <a:lstStyle/>
          <a:p>
            <a:pPr algn="ctr"/>
            <a:r>
              <a:rPr lang="en-US" sz="1100" b="1" dirty="0" smtClean="0">
                <a:solidFill>
                  <a:schemeClr val="tx1"/>
                </a:solidFill>
                <a:latin typeface="Arial" panose="020B0604020202020204" pitchFamily="34" charset="0"/>
                <a:cs typeface="Arial" panose="020B0604020202020204" pitchFamily="34" charset="0"/>
              </a:rPr>
              <a:t>“Blood </a:t>
            </a:r>
            <a:r>
              <a:rPr lang="en-US" sz="1100" b="1" dirty="0">
                <a:solidFill>
                  <a:schemeClr val="tx1"/>
                </a:solidFill>
                <a:latin typeface="Arial" panose="020B0604020202020204" pitchFamily="34" charset="0"/>
                <a:cs typeface="Arial" panose="020B0604020202020204" pitchFamily="34" charset="0"/>
              </a:rPr>
              <a:t>clots can cause </a:t>
            </a:r>
            <a:r>
              <a:rPr lang="en-US" sz="1100" b="1" dirty="0" smtClean="0">
                <a:solidFill>
                  <a:schemeClr val="tx1"/>
                </a:solidFill>
                <a:latin typeface="Arial" panose="020B0604020202020204" pitchFamily="34" charset="0"/>
                <a:cs typeface="Arial" panose="020B0604020202020204" pitchFamily="34" charset="0"/>
              </a:rPr>
              <a:t>death.”</a:t>
            </a:r>
            <a:endParaRPr lang="en-US" sz="1100" b="1" dirty="0">
              <a:solidFill>
                <a:schemeClr val="tx1"/>
              </a:solidFill>
              <a:latin typeface="Arial" panose="020B0604020202020204" pitchFamily="34" charset="0"/>
              <a:cs typeface="Arial" panose="020B0604020202020204" pitchFamily="34" charset="0"/>
            </a:endParaRPr>
          </a:p>
        </p:txBody>
      </p:sp>
      <p:graphicFrame>
        <p:nvGraphicFramePr>
          <p:cNvPr id="70" name="Chart 69"/>
          <p:cNvGraphicFramePr/>
          <p:nvPr>
            <p:extLst>
              <p:ext uri="{D42A27DB-BD31-4B8C-83A1-F6EECF244321}">
                <p14:modId xmlns:p14="http://schemas.microsoft.com/office/powerpoint/2010/main" val="333002457"/>
              </p:ext>
            </p:extLst>
          </p:nvPr>
        </p:nvGraphicFramePr>
        <p:xfrm>
          <a:off x="4528520" y="1845096"/>
          <a:ext cx="4611756" cy="1718500"/>
        </p:xfrm>
        <a:graphic>
          <a:graphicData uri="http://schemas.openxmlformats.org/drawingml/2006/chart">
            <c:chart xmlns:c="http://schemas.openxmlformats.org/drawingml/2006/chart" xmlns:r="http://schemas.openxmlformats.org/officeDocument/2006/relationships" r:id="rId5"/>
          </a:graphicData>
        </a:graphic>
      </p:graphicFrame>
      <p:sp>
        <p:nvSpPr>
          <p:cNvPr id="71" name="Rounded Rectangle 70"/>
          <p:cNvSpPr/>
          <p:nvPr/>
        </p:nvSpPr>
        <p:spPr bwMode="auto">
          <a:xfrm>
            <a:off x="4779402" y="2116854"/>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cxnSp>
        <p:nvCxnSpPr>
          <p:cNvPr id="72" name="Straight Connector 71"/>
          <p:cNvCxnSpPr/>
          <p:nvPr/>
        </p:nvCxnSpPr>
        <p:spPr bwMode="auto">
          <a:xfrm>
            <a:off x="4795304" y="2526525"/>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 name="Straight Connector 72"/>
          <p:cNvCxnSpPr/>
          <p:nvPr/>
        </p:nvCxnSpPr>
        <p:spPr bwMode="auto">
          <a:xfrm>
            <a:off x="4795304" y="2989031"/>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TextBox 73"/>
          <p:cNvSpPr txBox="1"/>
          <p:nvPr/>
        </p:nvSpPr>
        <p:spPr>
          <a:xfrm>
            <a:off x="4596108" y="2086031"/>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18-39</a:t>
            </a:r>
            <a:endParaRPr lang="en-US" sz="900" b="1" i="1" dirty="0">
              <a:latin typeface="Arial" panose="020B0604020202020204" pitchFamily="34" charset="0"/>
              <a:cs typeface="Arial" panose="020B0604020202020204" pitchFamily="34" charset="0"/>
            </a:endParaRPr>
          </a:p>
        </p:txBody>
      </p:sp>
      <p:sp>
        <p:nvSpPr>
          <p:cNvPr id="75" name="Rounded Rectangle 74"/>
          <p:cNvSpPr/>
          <p:nvPr/>
        </p:nvSpPr>
        <p:spPr bwMode="auto">
          <a:xfrm>
            <a:off x="4779402" y="2581948"/>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76" name="TextBox 75"/>
          <p:cNvSpPr txBox="1"/>
          <p:nvPr/>
        </p:nvSpPr>
        <p:spPr>
          <a:xfrm>
            <a:off x="4596108" y="2559076"/>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40-64</a:t>
            </a:r>
            <a:endParaRPr lang="en-US" sz="900" b="1" i="1" dirty="0">
              <a:latin typeface="Arial" panose="020B0604020202020204" pitchFamily="34" charset="0"/>
              <a:cs typeface="Arial" panose="020B0604020202020204" pitchFamily="34" charset="0"/>
            </a:endParaRPr>
          </a:p>
        </p:txBody>
      </p:sp>
      <p:sp>
        <p:nvSpPr>
          <p:cNvPr id="77" name="Rounded Rectangle 76"/>
          <p:cNvSpPr/>
          <p:nvPr/>
        </p:nvSpPr>
        <p:spPr bwMode="auto">
          <a:xfrm>
            <a:off x="4807231" y="3055108"/>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78" name="TextBox 77"/>
          <p:cNvSpPr txBox="1"/>
          <p:nvPr/>
        </p:nvSpPr>
        <p:spPr>
          <a:xfrm>
            <a:off x="4615986" y="3032236"/>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65+</a:t>
            </a:r>
            <a:endParaRPr lang="en-US" sz="900" b="1" i="1" dirty="0">
              <a:latin typeface="Arial" panose="020B0604020202020204" pitchFamily="34" charset="0"/>
              <a:cs typeface="Arial" panose="020B0604020202020204" pitchFamily="34" charset="0"/>
            </a:endParaRPr>
          </a:p>
        </p:txBody>
      </p:sp>
      <p:sp>
        <p:nvSpPr>
          <p:cNvPr id="80" name="Rounded Rectangle 79"/>
          <p:cNvSpPr/>
          <p:nvPr/>
        </p:nvSpPr>
        <p:spPr bwMode="auto">
          <a:xfrm>
            <a:off x="4799667" y="3934263"/>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cxnSp>
        <p:nvCxnSpPr>
          <p:cNvPr id="81" name="Straight Connector 80"/>
          <p:cNvCxnSpPr/>
          <p:nvPr/>
        </p:nvCxnSpPr>
        <p:spPr bwMode="auto">
          <a:xfrm>
            <a:off x="4815569" y="4343934"/>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2" name="Straight Connector 81"/>
          <p:cNvCxnSpPr/>
          <p:nvPr/>
        </p:nvCxnSpPr>
        <p:spPr bwMode="auto">
          <a:xfrm>
            <a:off x="4815569" y="4806440"/>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3" name="TextBox 82"/>
          <p:cNvSpPr txBox="1"/>
          <p:nvPr/>
        </p:nvSpPr>
        <p:spPr>
          <a:xfrm>
            <a:off x="4616373" y="3903440"/>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18-39</a:t>
            </a:r>
            <a:endParaRPr lang="en-US" sz="900" b="1" i="1" dirty="0">
              <a:latin typeface="Arial" panose="020B0604020202020204" pitchFamily="34" charset="0"/>
              <a:cs typeface="Arial" panose="020B0604020202020204" pitchFamily="34" charset="0"/>
            </a:endParaRPr>
          </a:p>
        </p:txBody>
      </p:sp>
      <p:sp>
        <p:nvSpPr>
          <p:cNvPr id="84" name="Rounded Rectangle 83"/>
          <p:cNvSpPr/>
          <p:nvPr/>
        </p:nvSpPr>
        <p:spPr bwMode="auto">
          <a:xfrm>
            <a:off x="4799667" y="4399357"/>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85" name="TextBox 84"/>
          <p:cNvSpPr txBox="1"/>
          <p:nvPr/>
        </p:nvSpPr>
        <p:spPr>
          <a:xfrm>
            <a:off x="4616373" y="4376485"/>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40-64</a:t>
            </a:r>
            <a:endParaRPr lang="en-US" sz="900" b="1" i="1" dirty="0">
              <a:latin typeface="Arial" panose="020B0604020202020204" pitchFamily="34" charset="0"/>
              <a:cs typeface="Arial" panose="020B0604020202020204" pitchFamily="34" charset="0"/>
            </a:endParaRPr>
          </a:p>
        </p:txBody>
      </p:sp>
      <p:sp>
        <p:nvSpPr>
          <p:cNvPr id="86" name="Rounded Rectangle 85"/>
          <p:cNvSpPr/>
          <p:nvPr/>
        </p:nvSpPr>
        <p:spPr bwMode="auto">
          <a:xfrm>
            <a:off x="4827496" y="4872517"/>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87" name="TextBox 86"/>
          <p:cNvSpPr txBox="1"/>
          <p:nvPr/>
        </p:nvSpPr>
        <p:spPr>
          <a:xfrm>
            <a:off x="4636251" y="4849645"/>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65+</a:t>
            </a:r>
            <a:endParaRPr lang="en-US" sz="900" b="1" i="1" dirty="0">
              <a:latin typeface="Arial" panose="020B0604020202020204" pitchFamily="34" charset="0"/>
              <a:cs typeface="Arial" panose="020B0604020202020204" pitchFamily="34" charset="0"/>
            </a:endParaRPr>
          </a:p>
        </p:txBody>
      </p:sp>
      <p:pic>
        <p:nvPicPr>
          <p:cNvPr id="88" name="Picture 87"/>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8335501" y="111401"/>
            <a:ext cx="612648" cy="612648"/>
          </a:xfrm>
          <a:prstGeom prst="rect">
            <a:avLst/>
          </a:prstGeom>
        </p:spPr>
      </p:pic>
      <p:grpSp>
        <p:nvGrpSpPr>
          <p:cNvPr id="89" name="Group 88"/>
          <p:cNvGrpSpPr/>
          <p:nvPr/>
        </p:nvGrpSpPr>
        <p:grpSpPr>
          <a:xfrm>
            <a:off x="1086718" y="1416045"/>
            <a:ext cx="345039" cy="1531177"/>
            <a:chOff x="665612" y="1487039"/>
            <a:chExt cx="255198" cy="1093911"/>
          </a:xfrm>
        </p:grpSpPr>
        <p:sp>
          <p:nvSpPr>
            <p:cNvPr id="90" name="TextBox 89"/>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91" name="TextBox 90"/>
            <p:cNvSpPr txBox="1"/>
            <p:nvPr/>
          </p:nvSpPr>
          <p:spPr>
            <a:xfrm>
              <a:off x="665612" y="1671653"/>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92" name="TextBox 91"/>
            <p:cNvSpPr txBox="1"/>
            <p:nvPr/>
          </p:nvSpPr>
          <p:spPr>
            <a:xfrm>
              <a:off x="665612" y="184200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93" name="TextBox 92"/>
            <p:cNvSpPr txBox="1"/>
            <p:nvPr/>
          </p:nvSpPr>
          <p:spPr>
            <a:xfrm>
              <a:off x="665612" y="2016747"/>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94" name="TextBox 93"/>
            <p:cNvSpPr txBox="1"/>
            <p:nvPr/>
          </p:nvSpPr>
          <p:spPr>
            <a:xfrm>
              <a:off x="665612" y="2170655"/>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95" name="TextBox 94"/>
            <p:cNvSpPr txBox="1"/>
            <p:nvPr/>
          </p:nvSpPr>
          <p:spPr>
            <a:xfrm>
              <a:off x="665612" y="2350118"/>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96" name="Group 95"/>
          <p:cNvGrpSpPr/>
          <p:nvPr/>
        </p:nvGrpSpPr>
        <p:grpSpPr>
          <a:xfrm>
            <a:off x="1086718" y="3129364"/>
            <a:ext cx="345039" cy="1531177"/>
            <a:chOff x="665612" y="1487039"/>
            <a:chExt cx="255198" cy="1093911"/>
          </a:xfrm>
        </p:grpSpPr>
        <p:sp>
          <p:nvSpPr>
            <p:cNvPr id="97" name="TextBox 96"/>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98" name="TextBox 97"/>
            <p:cNvSpPr txBox="1"/>
            <p:nvPr/>
          </p:nvSpPr>
          <p:spPr>
            <a:xfrm>
              <a:off x="665612" y="1671653"/>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99" name="TextBox 98"/>
            <p:cNvSpPr txBox="1"/>
            <p:nvPr/>
          </p:nvSpPr>
          <p:spPr>
            <a:xfrm>
              <a:off x="665612" y="184200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00" name="TextBox 99"/>
            <p:cNvSpPr txBox="1"/>
            <p:nvPr/>
          </p:nvSpPr>
          <p:spPr>
            <a:xfrm>
              <a:off x="665612" y="2016747"/>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01" name="TextBox 100"/>
            <p:cNvSpPr txBox="1"/>
            <p:nvPr/>
          </p:nvSpPr>
          <p:spPr>
            <a:xfrm>
              <a:off x="665612" y="2170655"/>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02" name="TextBox 101"/>
            <p:cNvSpPr txBox="1"/>
            <p:nvPr/>
          </p:nvSpPr>
          <p:spPr>
            <a:xfrm>
              <a:off x="665612" y="2350118"/>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03" name="Group 102"/>
          <p:cNvGrpSpPr/>
          <p:nvPr/>
        </p:nvGrpSpPr>
        <p:grpSpPr>
          <a:xfrm>
            <a:off x="1086718" y="5000856"/>
            <a:ext cx="345039" cy="1531177"/>
            <a:chOff x="665612" y="1487039"/>
            <a:chExt cx="255198" cy="1093911"/>
          </a:xfrm>
        </p:grpSpPr>
        <p:sp>
          <p:nvSpPr>
            <p:cNvPr id="104" name="TextBox 103"/>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05" name="TextBox 104"/>
            <p:cNvSpPr txBox="1"/>
            <p:nvPr/>
          </p:nvSpPr>
          <p:spPr>
            <a:xfrm>
              <a:off x="665612" y="1671653"/>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06" name="TextBox 105"/>
            <p:cNvSpPr txBox="1"/>
            <p:nvPr/>
          </p:nvSpPr>
          <p:spPr>
            <a:xfrm>
              <a:off x="665612" y="184200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07" name="TextBox 106"/>
            <p:cNvSpPr txBox="1"/>
            <p:nvPr/>
          </p:nvSpPr>
          <p:spPr>
            <a:xfrm>
              <a:off x="665612" y="2016747"/>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08" name="TextBox 107"/>
            <p:cNvSpPr txBox="1"/>
            <p:nvPr/>
          </p:nvSpPr>
          <p:spPr>
            <a:xfrm>
              <a:off x="665612" y="2170655"/>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09" name="TextBox 108"/>
            <p:cNvSpPr txBox="1"/>
            <p:nvPr/>
          </p:nvSpPr>
          <p:spPr>
            <a:xfrm>
              <a:off x="665612" y="2350118"/>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10" name="Group 109"/>
          <p:cNvGrpSpPr/>
          <p:nvPr/>
        </p:nvGrpSpPr>
        <p:grpSpPr>
          <a:xfrm>
            <a:off x="5622626" y="2078307"/>
            <a:ext cx="345039" cy="1458985"/>
            <a:chOff x="665612" y="1512827"/>
            <a:chExt cx="255198" cy="1042335"/>
          </a:xfrm>
        </p:grpSpPr>
        <p:sp>
          <p:nvSpPr>
            <p:cNvPr id="111" name="TextBox 110"/>
            <p:cNvSpPr txBox="1"/>
            <p:nvPr/>
          </p:nvSpPr>
          <p:spPr>
            <a:xfrm>
              <a:off x="665612" y="1512827"/>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12" name="TextBox 111"/>
            <p:cNvSpPr txBox="1"/>
            <p:nvPr/>
          </p:nvSpPr>
          <p:spPr>
            <a:xfrm>
              <a:off x="665612" y="1671653"/>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13" name="TextBox 112"/>
            <p:cNvSpPr txBox="1"/>
            <p:nvPr/>
          </p:nvSpPr>
          <p:spPr>
            <a:xfrm>
              <a:off x="665612" y="184200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14" name="TextBox 113"/>
            <p:cNvSpPr txBox="1"/>
            <p:nvPr/>
          </p:nvSpPr>
          <p:spPr>
            <a:xfrm>
              <a:off x="665612" y="1999555"/>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15" name="TextBox 114"/>
            <p:cNvSpPr txBox="1"/>
            <p:nvPr/>
          </p:nvSpPr>
          <p:spPr>
            <a:xfrm>
              <a:off x="665612" y="2170655"/>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16" name="TextBox 115"/>
            <p:cNvSpPr txBox="1"/>
            <p:nvPr/>
          </p:nvSpPr>
          <p:spPr>
            <a:xfrm>
              <a:off x="665612" y="2324330"/>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17" name="Group 116"/>
          <p:cNvGrpSpPr/>
          <p:nvPr/>
        </p:nvGrpSpPr>
        <p:grpSpPr>
          <a:xfrm>
            <a:off x="5634658" y="3872472"/>
            <a:ext cx="345039" cy="1458985"/>
            <a:chOff x="665612" y="1512827"/>
            <a:chExt cx="255198" cy="1042335"/>
          </a:xfrm>
        </p:grpSpPr>
        <p:sp>
          <p:nvSpPr>
            <p:cNvPr id="118" name="TextBox 117"/>
            <p:cNvSpPr txBox="1"/>
            <p:nvPr/>
          </p:nvSpPr>
          <p:spPr>
            <a:xfrm>
              <a:off x="665612" y="1512827"/>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19" name="TextBox 118"/>
            <p:cNvSpPr txBox="1"/>
            <p:nvPr/>
          </p:nvSpPr>
          <p:spPr>
            <a:xfrm>
              <a:off x="665612" y="1671653"/>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20" name="TextBox 119"/>
            <p:cNvSpPr txBox="1"/>
            <p:nvPr/>
          </p:nvSpPr>
          <p:spPr>
            <a:xfrm>
              <a:off x="665612" y="184200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21" name="TextBox 120"/>
            <p:cNvSpPr txBox="1"/>
            <p:nvPr/>
          </p:nvSpPr>
          <p:spPr>
            <a:xfrm>
              <a:off x="665612" y="1999555"/>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22" name="TextBox 121"/>
            <p:cNvSpPr txBox="1"/>
            <p:nvPr/>
          </p:nvSpPr>
          <p:spPr>
            <a:xfrm>
              <a:off x="665612" y="2170655"/>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23" name="TextBox 122"/>
            <p:cNvSpPr txBox="1"/>
            <p:nvPr/>
          </p:nvSpPr>
          <p:spPr>
            <a:xfrm>
              <a:off x="665612" y="2324330"/>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sp>
        <p:nvSpPr>
          <p:cNvPr id="124" name="TextBox 123"/>
          <p:cNvSpPr txBox="1"/>
          <p:nvPr/>
        </p:nvSpPr>
        <p:spPr>
          <a:xfrm>
            <a:off x="2633136" y="2145988"/>
            <a:ext cx="245580" cy="230832"/>
          </a:xfrm>
          <a:prstGeom prst="rect">
            <a:avLst/>
          </a:prstGeom>
          <a:noFill/>
        </p:spPr>
        <p:txBody>
          <a:bodyPr wrap="none" rtlCol="0">
            <a:spAutoFit/>
          </a:bodyPr>
          <a:lstStyle/>
          <a:p>
            <a:r>
              <a:rPr lang="en-US" sz="900" dirty="0" smtClean="0"/>
              <a:t>C</a:t>
            </a:r>
            <a:endParaRPr lang="en-US" sz="900" dirty="0"/>
          </a:p>
        </p:txBody>
      </p:sp>
      <p:sp>
        <p:nvSpPr>
          <p:cNvPr id="125" name="TextBox 124"/>
          <p:cNvSpPr txBox="1"/>
          <p:nvPr/>
        </p:nvSpPr>
        <p:spPr>
          <a:xfrm>
            <a:off x="2212340" y="4083588"/>
            <a:ext cx="245580" cy="230832"/>
          </a:xfrm>
          <a:prstGeom prst="rect">
            <a:avLst/>
          </a:prstGeom>
          <a:noFill/>
        </p:spPr>
        <p:txBody>
          <a:bodyPr wrap="none" rtlCol="0">
            <a:spAutoFit/>
          </a:bodyPr>
          <a:lstStyle/>
          <a:p>
            <a:r>
              <a:rPr lang="en-US" sz="900" dirty="0" smtClean="0"/>
              <a:t>F</a:t>
            </a:r>
            <a:endParaRPr lang="en-US" sz="900" dirty="0"/>
          </a:p>
        </p:txBody>
      </p:sp>
      <p:sp>
        <p:nvSpPr>
          <p:cNvPr id="126" name="TextBox 125"/>
          <p:cNvSpPr txBox="1"/>
          <p:nvPr/>
        </p:nvSpPr>
        <p:spPr>
          <a:xfrm>
            <a:off x="2489046" y="5727249"/>
            <a:ext cx="245580" cy="230832"/>
          </a:xfrm>
          <a:prstGeom prst="rect">
            <a:avLst/>
          </a:prstGeom>
          <a:noFill/>
        </p:spPr>
        <p:txBody>
          <a:bodyPr wrap="none" rtlCol="0">
            <a:spAutoFit/>
          </a:bodyPr>
          <a:lstStyle/>
          <a:p>
            <a:r>
              <a:rPr lang="en-US" sz="900" dirty="0" smtClean="0"/>
              <a:t>C</a:t>
            </a:r>
            <a:endParaRPr lang="en-US" sz="900" dirty="0"/>
          </a:p>
        </p:txBody>
      </p:sp>
      <p:sp>
        <p:nvSpPr>
          <p:cNvPr id="127" name="TextBox 126"/>
          <p:cNvSpPr txBox="1"/>
          <p:nvPr/>
        </p:nvSpPr>
        <p:spPr>
          <a:xfrm>
            <a:off x="6977767" y="2758778"/>
            <a:ext cx="245580" cy="230832"/>
          </a:xfrm>
          <a:prstGeom prst="rect">
            <a:avLst/>
          </a:prstGeom>
          <a:noFill/>
        </p:spPr>
        <p:txBody>
          <a:bodyPr wrap="none" rtlCol="0">
            <a:spAutoFit/>
          </a:bodyPr>
          <a:lstStyle/>
          <a:p>
            <a:r>
              <a:rPr lang="en-US" sz="900" dirty="0" smtClean="0"/>
              <a:t>C</a:t>
            </a:r>
            <a:endParaRPr lang="en-US" sz="900" dirty="0"/>
          </a:p>
        </p:txBody>
      </p:sp>
      <p:sp>
        <p:nvSpPr>
          <p:cNvPr id="128" name="TextBox 127"/>
          <p:cNvSpPr txBox="1"/>
          <p:nvPr/>
        </p:nvSpPr>
        <p:spPr>
          <a:xfrm>
            <a:off x="7556872" y="4599894"/>
            <a:ext cx="245580" cy="230832"/>
          </a:xfrm>
          <a:prstGeom prst="rect">
            <a:avLst/>
          </a:prstGeom>
          <a:noFill/>
        </p:spPr>
        <p:txBody>
          <a:bodyPr wrap="none" rtlCol="0">
            <a:spAutoFit/>
          </a:bodyPr>
          <a:lstStyle/>
          <a:p>
            <a:r>
              <a:rPr lang="en-US" sz="900" dirty="0" smtClean="0"/>
              <a:t>C</a:t>
            </a:r>
            <a:endParaRPr lang="en-US" sz="900" dirty="0"/>
          </a:p>
        </p:txBody>
      </p:sp>
      <p:sp>
        <p:nvSpPr>
          <p:cNvPr id="129" name="TextBox 128"/>
          <p:cNvSpPr txBox="1"/>
          <p:nvPr/>
        </p:nvSpPr>
        <p:spPr>
          <a:xfrm>
            <a:off x="4666893" y="5483687"/>
            <a:ext cx="2261063" cy="707886"/>
          </a:xfrm>
          <a:prstGeom prst="rect">
            <a:avLst/>
          </a:prstGeom>
          <a:noFill/>
        </p:spPr>
        <p:txBody>
          <a:bodyPr wrap="square" rtlCol="0">
            <a:spAutoFit/>
          </a:bodyPr>
          <a:lstStyle/>
          <a:p>
            <a:r>
              <a:rPr lang="en-US" sz="800" i="1" dirty="0" smtClean="0">
                <a:solidFill>
                  <a:schemeClr val="tx1"/>
                </a:solidFill>
                <a:latin typeface="Arial" panose="020B0604020202020204" pitchFamily="34" charset="0"/>
                <a:cs typeface="Arial" panose="020B0604020202020204" pitchFamily="34" charset="0"/>
              </a:rPr>
              <a:t>*Compared to what was asked in actual survey, statements have been changed to the positive/affirmative and scales have been reversed. This change has been made for increased ease of interpretation of results.</a:t>
            </a:r>
            <a:endParaRPr lang="en-US" sz="800" i="1" dirty="0">
              <a:solidFill>
                <a:schemeClr val="tx1"/>
              </a:solidFill>
              <a:latin typeface="Arial" panose="020B0604020202020204" pitchFamily="34" charset="0"/>
              <a:cs typeface="Arial" panose="020B0604020202020204" pitchFamily="34" charset="0"/>
            </a:endParaRPr>
          </a:p>
        </p:txBody>
      </p:sp>
      <p:grpSp>
        <p:nvGrpSpPr>
          <p:cNvPr id="130" name="Group 129"/>
          <p:cNvGrpSpPr/>
          <p:nvPr/>
        </p:nvGrpSpPr>
        <p:grpSpPr>
          <a:xfrm>
            <a:off x="742331" y="854966"/>
            <a:ext cx="7436735" cy="284381"/>
            <a:chOff x="742331" y="854966"/>
            <a:chExt cx="7436735" cy="284381"/>
          </a:xfrm>
        </p:grpSpPr>
        <p:sp>
          <p:nvSpPr>
            <p:cNvPr id="131" name="TextBox 130"/>
            <p:cNvSpPr txBox="1"/>
            <p:nvPr/>
          </p:nvSpPr>
          <p:spPr>
            <a:xfrm>
              <a:off x="863448" y="854966"/>
              <a:ext cx="2269295"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Agree</a:t>
              </a:r>
              <a:endParaRPr lang="en-US" sz="1200" dirty="0">
                <a:solidFill>
                  <a:schemeClr val="tx1"/>
                </a:solidFill>
                <a:latin typeface="Arial" panose="020B0604020202020204" pitchFamily="34" charset="0"/>
                <a:cs typeface="Arial" panose="020B0604020202020204" pitchFamily="34" charset="0"/>
              </a:endParaRPr>
            </a:p>
          </p:txBody>
        </p:sp>
        <p:sp>
          <p:nvSpPr>
            <p:cNvPr id="132" name="Rectangle 131"/>
            <p:cNvSpPr/>
            <p:nvPr/>
          </p:nvSpPr>
          <p:spPr bwMode="auto">
            <a:xfrm>
              <a:off x="3333725" y="923819"/>
              <a:ext cx="165386" cy="150053"/>
            </a:xfrm>
            <a:prstGeom prst="rect">
              <a:avLst/>
            </a:prstGeom>
            <a:solidFill>
              <a:schemeClr val="tx1">
                <a:lumMod val="65000"/>
                <a:lumOff val="35000"/>
              </a:schemeClr>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sp>
          <p:nvSpPr>
            <p:cNvPr id="133" name="TextBox 132"/>
            <p:cNvSpPr txBox="1"/>
            <p:nvPr/>
          </p:nvSpPr>
          <p:spPr>
            <a:xfrm>
              <a:off x="3467307" y="862348"/>
              <a:ext cx="1860605"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Neutral</a:t>
              </a:r>
              <a:endParaRPr lang="en-US" sz="1200" dirty="0">
                <a:solidFill>
                  <a:schemeClr val="tx1"/>
                </a:solidFill>
                <a:latin typeface="Arial" panose="020B0604020202020204" pitchFamily="34" charset="0"/>
                <a:cs typeface="Arial" panose="020B0604020202020204" pitchFamily="34" charset="0"/>
              </a:endParaRPr>
            </a:p>
          </p:txBody>
        </p:sp>
        <p:sp>
          <p:nvSpPr>
            <p:cNvPr id="134" name="Rectangle 133"/>
            <p:cNvSpPr/>
            <p:nvPr/>
          </p:nvSpPr>
          <p:spPr bwMode="auto">
            <a:xfrm>
              <a:off x="742331" y="918438"/>
              <a:ext cx="165386" cy="150053"/>
            </a:xfrm>
            <a:prstGeom prst="rect">
              <a:avLst/>
            </a:prstGeom>
            <a:solidFill>
              <a:srgbClr val="002A7E"/>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grpSp>
          <p:nvGrpSpPr>
            <p:cNvPr id="135" name="Group 134"/>
            <p:cNvGrpSpPr/>
            <p:nvPr/>
          </p:nvGrpSpPr>
          <p:grpSpPr>
            <a:xfrm>
              <a:off x="1478330" y="899486"/>
              <a:ext cx="1039530" cy="170554"/>
              <a:chOff x="6236662" y="6118051"/>
              <a:chExt cx="1039530" cy="170554"/>
            </a:xfrm>
          </p:grpSpPr>
          <p:sp>
            <p:nvSpPr>
              <p:cNvPr id="150" name="Oval 149"/>
              <p:cNvSpPr/>
              <p:nvPr/>
            </p:nvSpPr>
            <p:spPr>
              <a:xfrm>
                <a:off x="6453538" y="6118051"/>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2</a:t>
                </a:r>
              </a:p>
            </p:txBody>
          </p:sp>
          <p:sp>
            <p:nvSpPr>
              <p:cNvPr id="151" name="Oval 150"/>
              <p:cNvSpPr/>
              <p:nvPr/>
            </p:nvSpPr>
            <p:spPr>
              <a:xfrm>
                <a:off x="6670414" y="6118051"/>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152" name="Oval 151"/>
              <p:cNvSpPr/>
              <p:nvPr/>
            </p:nvSpPr>
            <p:spPr>
              <a:xfrm>
                <a:off x="6236662" y="6118051"/>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1</a:t>
                </a:r>
              </a:p>
            </p:txBody>
          </p:sp>
          <p:sp>
            <p:nvSpPr>
              <p:cNvPr id="153" name="Oval 152"/>
              <p:cNvSpPr/>
              <p:nvPr/>
            </p:nvSpPr>
            <p:spPr>
              <a:xfrm>
                <a:off x="6887290" y="6118051"/>
                <a:ext cx="172026" cy="170554"/>
              </a:xfrm>
              <a:prstGeom prst="ellipse">
                <a:avLst/>
              </a:prstGeom>
              <a:solidFill>
                <a:schemeClr val="accent1"/>
              </a:solidFill>
              <a:ln/>
            </p:spPr>
            <p:style>
              <a:lnRef idx="1">
                <a:schemeClr val="accent2"/>
              </a:lnRef>
              <a:fillRef idx="3">
                <a:schemeClr val="accent2"/>
              </a:fillRef>
              <a:effectRef idx="2">
                <a:schemeClr val="accent2"/>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4</a:t>
                </a:r>
              </a:p>
            </p:txBody>
          </p:sp>
          <p:sp>
            <p:nvSpPr>
              <p:cNvPr id="154" name="Oval 153"/>
              <p:cNvSpPr/>
              <p:nvPr/>
            </p:nvSpPr>
            <p:spPr>
              <a:xfrm>
                <a:off x="7104166" y="6118051"/>
                <a:ext cx="172026" cy="170554"/>
              </a:xfrm>
              <a:prstGeom prst="ellipse">
                <a:avLst/>
              </a:prstGeom>
              <a:solidFill>
                <a:schemeClr val="accent1"/>
              </a:solidFill>
              <a:ln/>
            </p:spPr>
            <p:style>
              <a:lnRef idx="1">
                <a:schemeClr val="accent2"/>
              </a:lnRef>
              <a:fillRef idx="3">
                <a:schemeClr val="accent2"/>
              </a:fillRef>
              <a:effectRef idx="2">
                <a:schemeClr val="accent2"/>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5</a:t>
                </a:r>
              </a:p>
            </p:txBody>
          </p:sp>
        </p:grpSp>
        <p:grpSp>
          <p:nvGrpSpPr>
            <p:cNvPr id="136" name="Group 135"/>
            <p:cNvGrpSpPr/>
            <p:nvPr/>
          </p:nvGrpSpPr>
          <p:grpSpPr>
            <a:xfrm>
              <a:off x="4115033" y="899486"/>
              <a:ext cx="1039530" cy="170554"/>
              <a:chOff x="3449378" y="5628715"/>
              <a:chExt cx="1039530" cy="170554"/>
            </a:xfrm>
          </p:grpSpPr>
          <p:sp>
            <p:nvSpPr>
              <p:cNvPr id="145" name="Oval 144"/>
              <p:cNvSpPr/>
              <p:nvPr/>
            </p:nvSpPr>
            <p:spPr>
              <a:xfrm>
                <a:off x="3666254"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2</a:t>
                </a:r>
              </a:p>
            </p:txBody>
          </p:sp>
          <p:sp>
            <p:nvSpPr>
              <p:cNvPr id="146" name="Oval 145"/>
              <p:cNvSpPr/>
              <p:nvPr/>
            </p:nvSpPr>
            <p:spPr>
              <a:xfrm>
                <a:off x="3883130" y="5628715"/>
                <a:ext cx="172026" cy="170554"/>
              </a:xfrm>
              <a:prstGeom prst="ellipse">
                <a:avLst/>
              </a:prstGeom>
              <a:solidFill>
                <a:schemeClr val="tx1">
                  <a:lumMod val="95000"/>
                  <a:lumOff val="5000"/>
                </a:schemeClr>
              </a:soli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147" name="Oval 146"/>
              <p:cNvSpPr/>
              <p:nvPr/>
            </p:nvSpPr>
            <p:spPr>
              <a:xfrm>
                <a:off x="3449378"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1</a:t>
                </a:r>
              </a:p>
            </p:txBody>
          </p:sp>
          <p:sp>
            <p:nvSpPr>
              <p:cNvPr id="148" name="Oval 147"/>
              <p:cNvSpPr/>
              <p:nvPr/>
            </p:nvSpPr>
            <p:spPr>
              <a:xfrm>
                <a:off x="4100006"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4</a:t>
                </a:r>
              </a:p>
            </p:txBody>
          </p:sp>
          <p:sp>
            <p:nvSpPr>
              <p:cNvPr id="149" name="Oval 148"/>
              <p:cNvSpPr/>
              <p:nvPr/>
            </p:nvSpPr>
            <p:spPr>
              <a:xfrm>
                <a:off x="4316882"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5</a:t>
                </a:r>
              </a:p>
            </p:txBody>
          </p:sp>
        </p:grpSp>
        <p:sp>
          <p:nvSpPr>
            <p:cNvPr id="137" name="Rectangle 136"/>
            <p:cNvSpPr/>
            <p:nvPr/>
          </p:nvSpPr>
          <p:spPr bwMode="auto">
            <a:xfrm>
              <a:off x="5501076" y="921816"/>
              <a:ext cx="165386" cy="150053"/>
            </a:xfrm>
            <a:prstGeom prst="rect">
              <a:avLst/>
            </a:prstGeom>
            <a:solidFill>
              <a:srgbClr val="C00000"/>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sp>
          <p:nvSpPr>
            <p:cNvPr id="138" name="TextBox 137"/>
            <p:cNvSpPr txBox="1"/>
            <p:nvPr/>
          </p:nvSpPr>
          <p:spPr>
            <a:xfrm>
              <a:off x="5634658" y="860345"/>
              <a:ext cx="2544408"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Disagree</a:t>
              </a:r>
              <a:endParaRPr lang="en-US" sz="1200" dirty="0">
                <a:solidFill>
                  <a:schemeClr val="tx1"/>
                </a:solidFill>
                <a:latin typeface="Arial" panose="020B0604020202020204" pitchFamily="34" charset="0"/>
                <a:cs typeface="Arial" panose="020B0604020202020204" pitchFamily="34" charset="0"/>
              </a:endParaRPr>
            </a:p>
          </p:txBody>
        </p:sp>
        <p:grpSp>
          <p:nvGrpSpPr>
            <p:cNvPr id="139" name="Group 138"/>
            <p:cNvGrpSpPr/>
            <p:nvPr/>
          </p:nvGrpSpPr>
          <p:grpSpPr>
            <a:xfrm>
              <a:off x="6390806" y="901315"/>
              <a:ext cx="1039530" cy="170554"/>
              <a:chOff x="799560" y="5872616"/>
              <a:chExt cx="1039530" cy="170554"/>
            </a:xfrm>
          </p:grpSpPr>
          <p:sp>
            <p:nvSpPr>
              <p:cNvPr id="140" name="Oval 139"/>
              <p:cNvSpPr/>
              <p:nvPr/>
            </p:nvSpPr>
            <p:spPr>
              <a:xfrm>
                <a:off x="1016436" y="5872616"/>
                <a:ext cx="172026" cy="170554"/>
              </a:xfrm>
              <a:prstGeom prst="ellipse">
                <a:avLst/>
              </a:prstGeom>
              <a:solidFill>
                <a:srgbClr val="C00000"/>
              </a:soli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2</a:t>
                </a:r>
              </a:p>
            </p:txBody>
          </p:sp>
          <p:sp>
            <p:nvSpPr>
              <p:cNvPr id="141" name="Oval 140"/>
              <p:cNvSpPr/>
              <p:nvPr/>
            </p:nvSpPr>
            <p:spPr>
              <a:xfrm>
                <a:off x="1233312" y="5872616"/>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142" name="Oval 141"/>
              <p:cNvSpPr/>
              <p:nvPr/>
            </p:nvSpPr>
            <p:spPr>
              <a:xfrm>
                <a:off x="799560" y="5872616"/>
                <a:ext cx="172026" cy="170554"/>
              </a:xfrm>
              <a:prstGeom prst="ellipse">
                <a:avLst/>
              </a:prstGeom>
              <a:solidFill>
                <a:srgbClr val="C00000"/>
              </a:soli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1</a:t>
                </a:r>
              </a:p>
            </p:txBody>
          </p:sp>
          <p:sp>
            <p:nvSpPr>
              <p:cNvPr id="143" name="Oval 142"/>
              <p:cNvSpPr/>
              <p:nvPr/>
            </p:nvSpPr>
            <p:spPr>
              <a:xfrm>
                <a:off x="1450188" y="5872616"/>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4</a:t>
                </a:r>
              </a:p>
            </p:txBody>
          </p:sp>
          <p:sp>
            <p:nvSpPr>
              <p:cNvPr id="144" name="Oval 143"/>
              <p:cNvSpPr/>
              <p:nvPr/>
            </p:nvSpPr>
            <p:spPr>
              <a:xfrm>
                <a:off x="1667064" y="5872616"/>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5</a:t>
                </a:r>
              </a:p>
            </p:txBody>
          </p:sp>
        </p:grpSp>
      </p:grpSp>
      <p:graphicFrame>
        <p:nvGraphicFramePr>
          <p:cNvPr id="155" name="Chart 154"/>
          <p:cNvGraphicFramePr/>
          <p:nvPr>
            <p:extLst>
              <p:ext uri="{D42A27DB-BD31-4B8C-83A1-F6EECF244321}">
                <p14:modId xmlns:p14="http://schemas.microsoft.com/office/powerpoint/2010/main" val="2648357458"/>
              </p:ext>
            </p:extLst>
          </p:nvPr>
        </p:nvGraphicFramePr>
        <p:xfrm>
          <a:off x="4548785" y="3662505"/>
          <a:ext cx="4611756" cy="1718500"/>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4231243871"/>
      </p:ext>
    </p:extLst>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8" name="Chart 87"/>
          <p:cNvGraphicFramePr/>
          <p:nvPr>
            <p:extLst>
              <p:ext uri="{D42A27DB-BD31-4B8C-83A1-F6EECF244321}">
                <p14:modId xmlns:p14="http://schemas.microsoft.com/office/powerpoint/2010/main" val="2466023803"/>
              </p:ext>
            </p:extLst>
          </p:nvPr>
        </p:nvGraphicFramePr>
        <p:xfrm>
          <a:off x="-15509" y="2928408"/>
          <a:ext cx="4611756" cy="17185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 name="Chart 3"/>
          <p:cNvGraphicFramePr/>
          <p:nvPr>
            <p:extLst>
              <p:ext uri="{D42A27DB-BD31-4B8C-83A1-F6EECF244321}">
                <p14:modId xmlns:p14="http://schemas.microsoft.com/office/powerpoint/2010/main" val="1627255448"/>
              </p:ext>
            </p:extLst>
          </p:nvPr>
        </p:nvGraphicFramePr>
        <p:xfrm>
          <a:off x="0" y="1223494"/>
          <a:ext cx="4611756" cy="1718500"/>
        </p:xfrm>
        <a:graphic>
          <a:graphicData uri="http://schemas.openxmlformats.org/drawingml/2006/chart">
            <c:chart xmlns:c="http://schemas.openxmlformats.org/drawingml/2006/chart" xmlns:r="http://schemas.openxmlformats.org/officeDocument/2006/relationships" r:id="rId3"/>
          </a:graphicData>
        </a:graphic>
      </p:graphicFrame>
      <p:sp>
        <p:nvSpPr>
          <p:cNvPr id="8" name="Rectangle 7"/>
          <p:cNvSpPr/>
          <p:nvPr/>
        </p:nvSpPr>
        <p:spPr>
          <a:xfrm>
            <a:off x="75200" y="1178499"/>
            <a:ext cx="5132567" cy="261610"/>
          </a:xfrm>
          <a:prstGeom prst="rect">
            <a:avLst/>
          </a:prstGeom>
        </p:spPr>
        <p:txBody>
          <a:bodyPr wrap="square">
            <a:spAutoFit/>
          </a:bodyPr>
          <a:lstStyle/>
          <a:p>
            <a:r>
              <a:rPr lang="en-US" sz="1100" b="1" dirty="0" smtClean="0">
                <a:solidFill>
                  <a:schemeClr val="tx1"/>
                </a:solidFill>
                <a:latin typeface="Arial" panose="020B0604020202020204" pitchFamily="34" charset="0"/>
                <a:cs typeface="Arial" panose="020B0604020202020204" pitchFamily="34" charset="0"/>
              </a:rPr>
              <a:t>“People </a:t>
            </a:r>
            <a:r>
              <a:rPr lang="en-US" sz="1100" b="1" dirty="0">
                <a:solidFill>
                  <a:schemeClr val="tx1"/>
                </a:solidFill>
                <a:latin typeface="Arial" panose="020B0604020202020204" pitchFamily="34" charset="0"/>
                <a:cs typeface="Arial" panose="020B0604020202020204" pitchFamily="34" charset="0"/>
              </a:rPr>
              <a:t>under 40 years old </a:t>
            </a:r>
            <a:r>
              <a:rPr lang="en-US" sz="1100" b="1" dirty="0" smtClean="0">
                <a:solidFill>
                  <a:schemeClr val="tx1"/>
                </a:solidFill>
                <a:latin typeface="Arial" panose="020B0604020202020204" pitchFamily="34" charset="0"/>
                <a:cs typeface="Arial" panose="020B0604020202020204" pitchFamily="34" charset="0"/>
              </a:rPr>
              <a:t>do </a:t>
            </a:r>
            <a:r>
              <a:rPr lang="en-US" sz="1100" b="1" dirty="0">
                <a:solidFill>
                  <a:schemeClr val="tx1"/>
                </a:solidFill>
                <a:latin typeface="Arial" panose="020B0604020202020204" pitchFamily="34" charset="0"/>
                <a:cs typeface="Arial" panose="020B0604020202020204" pitchFamily="34" charset="0"/>
              </a:rPr>
              <a:t>have to worry about blood </a:t>
            </a:r>
            <a:r>
              <a:rPr lang="en-US" sz="1100" b="1" dirty="0" smtClean="0">
                <a:solidFill>
                  <a:schemeClr val="tx1"/>
                </a:solidFill>
                <a:latin typeface="Arial" panose="020B0604020202020204" pitchFamily="34" charset="0"/>
                <a:cs typeface="Arial" panose="020B0604020202020204" pitchFamily="34" charset="0"/>
              </a:rPr>
              <a:t>clots.” *</a:t>
            </a:r>
            <a:endParaRPr lang="en-US" sz="1100" b="1" dirty="0">
              <a:solidFill>
                <a:schemeClr val="tx1"/>
              </a:solidFill>
              <a:latin typeface="Arial" panose="020B0604020202020204" pitchFamily="34" charset="0"/>
              <a:cs typeface="Arial" panose="020B0604020202020204"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116</a:t>
            </a:fld>
            <a:r>
              <a:rPr lang="en-US" smtClean="0"/>
              <a:t> -</a:t>
            </a:r>
            <a:endParaRPr lang="en-US"/>
          </a:p>
        </p:txBody>
      </p:sp>
      <p:sp>
        <p:nvSpPr>
          <p:cNvPr id="7" name="Rectangle 6"/>
          <p:cNvSpPr/>
          <p:nvPr/>
        </p:nvSpPr>
        <p:spPr>
          <a:xfrm>
            <a:off x="83490" y="6409630"/>
            <a:ext cx="7366882" cy="338554"/>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Germany Respondents. </a:t>
            </a:r>
            <a:r>
              <a:rPr lang="pt-BR" sz="800" dirty="0">
                <a:solidFill>
                  <a:schemeClr val="tx1"/>
                </a:solidFill>
                <a:latin typeface="Arial" panose="020B0604020202020204" pitchFamily="34" charset="0"/>
                <a:cs typeface="Arial" panose="020B0604020202020204" pitchFamily="34" charset="0"/>
              </a:rPr>
              <a:t>Locale: Urban (n=405), Suburban (n=335), Rural (n=62)</a:t>
            </a:r>
            <a:endParaRPr lang="en-US" sz="800" dirty="0" smtClean="0">
              <a:solidFill>
                <a:schemeClr val="tx1"/>
              </a:solidFill>
              <a:latin typeface="Arial" panose="020B0604020202020204" pitchFamily="34" charset="0"/>
              <a:cs typeface="Arial" panose="020B0604020202020204" pitchFamily="34" charset="0"/>
            </a:endParaRPr>
          </a:p>
          <a:p>
            <a:r>
              <a:rPr lang="en-US" sz="800" dirty="0" smtClean="0">
                <a:solidFill>
                  <a:schemeClr val="tx1"/>
                </a:solidFill>
                <a:latin typeface="Arial" panose="020B0604020202020204" pitchFamily="34" charset="0"/>
                <a:cs typeface="Arial" panose="020B0604020202020204" pitchFamily="34" charset="0"/>
              </a:rPr>
              <a:t>Q9</a:t>
            </a:r>
            <a:r>
              <a:rPr lang="en-US" sz="800" dirty="0">
                <a:solidFill>
                  <a:schemeClr val="tx1"/>
                </a:solidFill>
                <a:latin typeface="Arial" panose="020B0604020202020204" pitchFamily="34" charset="0"/>
                <a:cs typeface="Arial" panose="020B0604020202020204" pitchFamily="34" charset="0"/>
              </a:rPr>
              <a:t>. When it comes to blood clots, how much do you agree or disagree with each of the following statements? </a:t>
            </a:r>
          </a:p>
        </p:txBody>
      </p:sp>
      <p:sp>
        <p:nvSpPr>
          <p:cNvPr id="9" name="Rectangle 8"/>
          <p:cNvSpPr/>
          <p:nvPr/>
        </p:nvSpPr>
        <p:spPr>
          <a:xfrm>
            <a:off x="75200" y="2881408"/>
            <a:ext cx="4322409" cy="261610"/>
          </a:xfrm>
          <a:prstGeom prst="rect">
            <a:avLst/>
          </a:prstGeom>
        </p:spPr>
        <p:txBody>
          <a:bodyPr wrap="square">
            <a:spAutoFit/>
          </a:bodyPr>
          <a:lstStyle/>
          <a:p>
            <a:pPr algn="ctr"/>
            <a:r>
              <a:rPr lang="en-US" sz="1100" b="1" dirty="0" smtClean="0">
                <a:solidFill>
                  <a:schemeClr val="tx1"/>
                </a:solidFill>
                <a:latin typeface="Arial" panose="020B0604020202020204" pitchFamily="34" charset="0"/>
                <a:cs typeface="Arial" panose="020B0604020202020204" pitchFamily="34" charset="0"/>
              </a:rPr>
              <a:t>“Most </a:t>
            </a:r>
            <a:r>
              <a:rPr lang="en-US" sz="1100" b="1" dirty="0">
                <a:solidFill>
                  <a:schemeClr val="tx1"/>
                </a:solidFill>
                <a:latin typeface="Arial" panose="020B0604020202020204" pitchFamily="34" charset="0"/>
                <a:cs typeface="Arial" panose="020B0604020202020204" pitchFamily="34" charset="0"/>
              </a:rPr>
              <a:t>blood clots </a:t>
            </a:r>
            <a:r>
              <a:rPr lang="en-US" sz="1100" b="1" dirty="0" smtClean="0">
                <a:solidFill>
                  <a:schemeClr val="tx1"/>
                </a:solidFill>
                <a:latin typeface="Arial" panose="020B0604020202020204" pitchFamily="34" charset="0"/>
                <a:cs typeface="Arial" panose="020B0604020202020204" pitchFamily="34" charset="0"/>
              </a:rPr>
              <a:t>can </a:t>
            </a:r>
            <a:r>
              <a:rPr lang="en-US" sz="1100" b="1" dirty="0">
                <a:solidFill>
                  <a:schemeClr val="tx1"/>
                </a:solidFill>
                <a:latin typeface="Arial" panose="020B0604020202020204" pitchFamily="34" charset="0"/>
                <a:cs typeface="Arial" panose="020B0604020202020204" pitchFamily="34" charset="0"/>
              </a:rPr>
              <a:t>be </a:t>
            </a:r>
            <a:r>
              <a:rPr lang="en-US" sz="1100" b="1" dirty="0" smtClean="0">
                <a:solidFill>
                  <a:schemeClr val="tx1"/>
                </a:solidFill>
                <a:latin typeface="Arial" panose="020B0604020202020204" pitchFamily="34" charset="0"/>
                <a:cs typeface="Arial" panose="020B0604020202020204" pitchFamily="34" charset="0"/>
              </a:rPr>
              <a:t>prevented.” *</a:t>
            </a:r>
            <a:endParaRPr lang="en-US" sz="1100" b="1" dirty="0">
              <a:solidFill>
                <a:schemeClr val="tx1"/>
              </a:solidFill>
              <a:latin typeface="Arial" panose="020B0604020202020204" pitchFamily="34" charset="0"/>
              <a:cs typeface="Arial" panose="020B0604020202020204" pitchFamily="34" charset="0"/>
            </a:endParaRPr>
          </a:p>
        </p:txBody>
      </p:sp>
      <p:sp>
        <p:nvSpPr>
          <p:cNvPr id="11" name="Rectangle 10"/>
          <p:cNvSpPr/>
          <p:nvPr/>
        </p:nvSpPr>
        <p:spPr>
          <a:xfrm>
            <a:off x="75201" y="4627831"/>
            <a:ext cx="4322408" cy="430887"/>
          </a:xfrm>
          <a:prstGeom prst="rect">
            <a:avLst/>
          </a:prstGeom>
        </p:spPr>
        <p:txBody>
          <a:bodyPr wrap="square">
            <a:spAutoFit/>
          </a:bodyPr>
          <a:lstStyle/>
          <a:p>
            <a:pPr algn="ctr"/>
            <a:r>
              <a:rPr lang="en-US" sz="1100" b="1" dirty="0" smtClean="0">
                <a:solidFill>
                  <a:schemeClr val="tx1"/>
                </a:solidFill>
                <a:latin typeface="Arial" panose="020B0604020202020204" pitchFamily="34" charset="0"/>
                <a:cs typeface="Arial" panose="020B0604020202020204" pitchFamily="34" charset="0"/>
              </a:rPr>
              <a:t>“It is </a:t>
            </a:r>
            <a:r>
              <a:rPr lang="en-US" sz="1100" b="1" dirty="0">
                <a:solidFill>
                  <a:schemeClr val="tx1"/>
                </a:solidFill>
                <a:latin typeface="Arial" panose="020B0604020202020204" pitchFamily="34" charset="0"/>
                <a:cs typeface="Arial" panose="020B0604020202020204" pitchFamily="34" charset="0"/>
              </a:rPr>
              <a:t>likely that a blood clot in the leg left untreated can travel to your </a:t>
            </a:r>
            <a:r>
              <a:rPr lang="en-US" sz="1100" b="1" dirty="0" smtClean="0">
                <a:solidFill>
                  <a:schemeClr val="tx1"/>
                </a:solidFill>
                <a:latin typeface="Arial" panose="020B0604020202020204" pitchFamily="34" charset="0"/>
                <a:cs typeface="Arial" panose="020B0604020202020204" pitchFamily="34" charset="0"/>
              </a:rPr>
              <a:t>lungs.” *</a:t>
            </a:r>
            <a:endParaRPr lang="en-US" sz="1100" b="1" dirty="0">
              <a:solidFill>
                <a:schemeClr val="tx1"/>
              </a:solidFill>
              <a:latin typeface="Arial" panose="020B0604020202020204" pitchFamily="34" charset="0"/>
              <a:cs typeface="Arial" panose="020B0604020202020204" pitchFamily="34" charset="0"/>
            </a:endParaRPr>
          </a:p>
        </p:txBody>
      </p:sp>
      <p:sp>
        <p:nvSpPr>
          <p:cNvPr id="38" name="Title 1"/>
          <p:cNvSpPr txBox="1">
            <a:spLocks/>
          </p:cNvSpPr>
          <p:nvPr/>
        </p:nvSpPr>
        <p:spPr>
          <a:xfrm>
            <a:off x="63611" y="139465"/>
            <a:ext cx="9008828"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800" kern="0" dirty="0" smtClean="0"/>
              <a:t>Blood Clot Fact Statements</a:t>
            </a:r>
            <a:endParaRPr lang="en-US" sz="2800" kern="0" dirty="0"/>
          </a:p>
        </p:txBody>
      </p:sp>
      <p:cxnSp>
        <p:nvCxnSpPr>
          <p:cNvPr id="40" name="Straight Connector 39"/>
          <p:cNvCxnSpPr/>
          <p:nvPr/>
        </p:nvCxnSpPr>
        <p:spPr bwMode="auto">
          <a:xfrm>
            <a:off x="266784" y="1904923"/>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Straight Connector 40"/>
          <p:cNvCxnSpPr/>
          <p:nvPr/>
        </p:nvCxnSpPr>
        <p:spPr bwMode="auto">
          <a:xfrm>
            <a:off x="266784" y="2367429"/>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8" name="Rectangle 67"/>
          <p:cNvSpPr/>
          <p:nvPr/>
        </p:nvSpPr>
        <p:spPr>
          <a:xfrm>
            <a:off x="5207768" y="1643246"/>
            <a:ext cx="3737450" cy="430887"/>
          </a:xfrm>
          <a:prstGeom prst="rect">
            <a:avLst/>
          </a:prstGeom>
        </p:spPr>
        <p:txBody>
          <a:bodyPr wrap="square">
            <a:spAutoFit/>
          </a:bodyPr>
          <a:lstStyle/>
          <a:p>
            <a:pPr algn="ctr"/>
            <a:r>
              <a:rPr lang="en-US" sz="1100" b="1" dirty="0" smtClean="0">
                <a:solidFill>
                  <a:schemeClr val="tx1"/>
                </a:solidFill>
                <a:latin typeface="Arial" panose="020B0604020202020204" pitchFamily="34" charset="0"/>
                <a:cs typeface="Arial" panose="020B0604020202020204" pitchFamily="34" charset="0"/>
              </a:rPr>
              <a:t>“Having </a:t>
            </a:r>
            <a:r>
              <a:rPr lang="en-US" sz="1100" b="1" dirty="0">
                <a:solidFill>
                  <a:schemeClr val="tx1"/>
                </a:solidFill>
                <a:latin typeface="Arial" panose="020B0604020202020204" pitchFamily="34" charset="0"/>
                <a:cs typeface="Arial" panose="020B0604020202020204" pitchFamily="34" charset="0"/>
              </a:rPr>
              <a:t>a blood clot </a:t>
            </a:r>
            <a:r>
              <a:rPr lang="en-US" sz="1100" b="1" dirty="0" smtClean="0">
                <a:solidFill>
                  <a:schemeClr val="tx1"/>
                </a:solidFill>
                <a:latin typeface="Arial" panose="020B0604020202020204" pitchFamily="34" charset="0"/>
                <a:cs typeface="Arial" panose="020B0604020202020204" pitchFamily="34" charset="0"/>
              </a:rPr>
              <a:t>is </a:t>
            </a:r>
            <a:r>
              <a:rPr lang="en-US" sz="1100" b="1" dirty="0">
                <a:solidFill>
                  <a:schemeClr val="tx1"/>
                </a:solidFill>
                <a:latin typeface="Arial" panose="020B0604020202020204" pitchFamily="34" charset="0"/>
                <a:cs typeface="Arial" panose="020B0604020202020204" pitchFamily="34" charset="0"/>
              </a:rPr>
              <a:t>considered </a:t>
            </a:r>
            <a:r>
              <a:rPr lang="en-US" sz="1100" b="1" dirty="0" smtClean="0">
                <a:solidFill>
                  <a:schemeClr val="tx1"/>
                </a:solidFill>
                <a:latin typeface="Arial" panose="020B0604020202020204" pitchFamily="34" charset="0"/>
                <a:cs typeface="Arial" panose="020B0604020202020204" pitchFamily="34" charset="0"/>
              </a:rPr>
              <a:t>a</a:t>
            </a:r>
          </a:p>
          <a:p>
            <a:pPr algn="ctr"/>
            <a:r>
              <a:rPr lang="en-US" sz="1100" b="1" dirty="0" smtClean="0">
                <a:solidFill>
                  <a:schemeClr val="tx1"/>
                </a:solidFill>
                <a:latin typeface="Arial" panose="020B0604020202020204" pitchFamily="34" charset="0"/>
                <a:cs typeface="Arial" panose="020B0604020202020204" pitchFamily="34" charset="0"/>
              </a:rPr>
              <a:t>medical emergency.” *</a:t>
            </a:r>
            <a:endParaRPr lang="en-US" sz="1100" b="1" dirty="0">
              <a:solidFill>
                <a:schemeClr val="tx1"/>
              </a:solidFill>
              <a:latin typeface="Arial" panose="020B0604020202020204" pitchFamily="34" charset="0"/>
              <a:cs typeface="Arial" panose="020B0604020202020204" pitchFamily="34" charset="0"/>
            </a:endParaRPr>
          </a:p>
        </p:txBody>
      </p:sp>
      <p:sp>
        <p:nvSpPr>
          <p:cNvPr id="69" name="Rectangle 68"/>
          <p:cNvSpPr/>
          <p:nvPr/>
        </p:nvSpPr>
        <p:spPr>
          <a:xfrm>
            <a:off x="5207769" y="3631554"/>
            <a:ext cx="3669532" cy="261610"/>
          </a:xfrm>
          <a:prstGeom prst="rect">
            <a:avLst/>
          </a:prstGeom>
        </p:spPr>
        <p:txBody>
          <a:bodyPr wrap="square">
            <a:spAutoFit/>
          </a:bodyPr>
          <a:lstStyle/>
          <a:p>
            <a:pPr algn="ctr"/>
            <a:r>
              <a:rPr lang="en-US" sz="1100" b="1" dirty="0" smtClean="0">
                <a:solidFill>
                  <a:schemeClr val="tx1"/>
                </a:solidFill>
                <a:latin typeface="Arial" panose="020B0604020202020204" pitchFamily="34" charset="0"/>
                <a:cs typeface="Arial" panose="020B0604020202020204" pitchFamily="34" charset="0"/>
              </a:rPr>
              <a:t>“Blood </a:t>
            </a:r>
            <a:r>
              <a:rPr lang="en-US" sz="1100" b="1" dirty="0">
                <a:solidFill>
                  <a:schemeClr val="tx1"/>
                </a:solidFill>
                <a:latin typeface="Arial" panose="020B0604020202020204" pitchFamily="34" charset="0"/>
                <a:cs typeface="Arial" panose="020B0604020202020204" pitchFamily="34" charset="0"/>
              </a:rPr>
              <a:t>clots can cause </a:t>
            </a:r>
            <a:r>
              <a:rPr lang="en-US" sz="1100" b="1" dirty="0" smtClean="0">
                <a:solidFill>
                  <a:schemeClr val="tx1"/>
                </a:solidFill>
                <a:latin typeface="Arial" panose="020B0604020202020204" pitchFamily="34" charset="0"/>
                <a:cs typeface="Arial" panose="020B0604020202020204" pitchFamily="34" charset="0"/>
              </a:rPr>
              <a:t>death.”</a:t>
            </a:r>
            <a:endParaRPr lang="en-US" sz="1100" b="1" dirty="0">
              <a:solidFill>
                <a:schemeClr val="tx1"/>
              </a:solidFill>
              <a:latin typeface="Arial" panose="020B0604020202020204" pitchFamily="34" charset="0"/>
              <a:cs typeface="Arial" panose="020B0604020202020204" pitchFamily="34" charset="0"/>
            </a:endParaRPr>
          </a:p>
        </p:txBody>
      </p:sp>
      <p:sp>
        <p:nvSpPr>
          <p:cNvPr id="74" name="TextBox 73"/>
          <p:cNvSpPr txBox="1"/>
          <p:nvPr/>
        </p:nvSpPr>
        <p:spPr>
          <a:xfrm>
            <a:off x="4596108" y="2086031"/>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18-39</a:t>
            </a:r>
            <a:endParaRPr lang="en-US" sz="900" b="1" i="1" dirty="0">
              <a:latin typeface="Arial" panose="020B0604020202020204" pitchFamily="34" charset="0"/>
              <a:cs typeface="Arial" panose="020B0604020202020204" pitchFamily="34" charset="0"/>
            </a:endParaRPr>
          </a:p>
        </p:txBody>
      </p:sp>
      <p:sp>
        <p:nvSpPr>
          <p:cNvPr id="76" name="TextBox 75"/>
          <p:cNvSpPr txBox="1"/>
          <p:nvPr/>
        </p:nvSpPr>
        <p:spPr>
          <a:xfrm>
            <a:off x="4596108" y="2559076"/>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40-64</a:t>
            </a:r>
            <a:endParaRPr lang="en-US" sz="900" b="1" i="1" dirty="0">
              <a:latin typeface="Arial" panose="020B0604020202020204" pitchFamily="34" charset="0"/>
              <a:cs typeface="Arial" panose="020B0604020202020204" pitchFamily="34" charset="0"/>
            </a:endParaRPr>
          </a:p>
        </p:txBody>
      </p:sp>
      <p:sp>
        <p:nvSpPr>
          <p:cNvPr id="78" name="TextBox 77"/>
          <p:cNvSpPr txBox="1"/>
          <p:nvPr/>
        </p:nvSpPr>
        <p:spPr>
          <a:xfrm>
            <a:off x="4615986" y="3032236"/>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65+</a:t>
            </a:r>
            <a:endParaRPr lang="en-US" sz="900" b="1" i="1" dirty="0">
              <a:latin typeface="Arial" panose="020B0604020202020204" pitchFamily="34" charset="0"/>
              <a:cs typeface="Arial" panose="020B0604020202020204" pitchFamily="34" charset="0"/>
            </a:endParaRPr>
          </a:p>
        </p:txBody>
      </p:sp>
      <p:cxnSp>
        <p:nvCxnSpPr>
          <p:cNvPr id="89" name="Straight Connector 88"/>
          <p:cNvCxnSpPr/>
          <p:nvPr/>
        </p:nvCxnSpPr>
        <p:spPr bwMode="auto">
          <a:xfrm>
            <a:off x="251275" y="3609837"/>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Straight Connector 89"/>
          <p:cNvCxnSpPr/>
          <p:nvPr/>
        </p:nvCxnSpPr>
        <p:spPr bwMode="auto">
          <a:xfrm>
            <a:off x="251275" y="4072343"/>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aphicFrame>
        <p:nvGraphicFramePr>
          <p:cNvPr id="91" name="Chart 90"/>
          <p:cNvGraphicFramePr/>
          <p:nvPr>
            <p:extLst>
              <p:ext uri="{D42A27DB-BD31-4B8C-83A1-F6EECF244321}">
                <p14:modId xmlns:p14="http://schemas.microsoft.com/office/powerpoint/2010/main" val="1211517998"/>
              </p:ext>
            </p:extLst>
          </p:nvPr>
        </p:nvGraphicFramePr>
        <p:xfrm>
          <a:off x="23042" y="4843274"/>
          <a:ext cx="4611756" cy="1718500"/>
        </p:xfrm>
        <a:graphic>
          <a:graphicData uri="http://schemas.openxmlformats.org/drawingml/2006/chart">
            <c:chart xmlns:c="http://schemas.openxmlformats.org/drawingml/2006/chart" xmlns:r="http://schemas.openxmlformats.org/officeDocument/2006/relationships" r:id="rId4"/>
          </a:graphicData>
        </a:graphic>
      </p:graphicFrame>
      <p:cxnSp>
        <p:nvCxnSpPr>
          <p:cNvPr id="92" name="Straight Connector 91"/>
          <p:cNvCxnSpPr/>
          <p:nvPr/>
        </p:nvCxnSpPr>
        <p:spPr bwMode="auto">
          <a:xfrm>
            <a:off x="289826" y="5524703"/>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Straight Connector 92"/>
          <p:cNvCxnSpPr/>
          <p:nvPr/>
        </p:nvCxnSpPr>
        <p:spPr bwMode="auto">
          <a:xfrm>
            <a:off x="289826" y="5987209"/>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aphicFrame>
        <p:nvGraphicFramePr>
          <p:cNvPr id="94" name="Chart 93"/>
          <p:cNvGraphicFramePr/>
          <p:nvPr>
            <p:extLst>
              <p:ext uri="{D42A27DB-BD31-4B8C-83A1-F6EECF244321}">
                <p14:modId xmlns:p14="http://schemas.microsoft.com/office/powerpoint/2010/main" val="2810931706"/>
              </p:ext>
            </p:extLst>
          </p:nvPr>
        </p:nvGraphicFramePr>
        <p:xfrm>
          <a:off x="4532244" y="1858689"/>
          <a:ext cx="4611756" cy="1718500"/>
        </p:xfrm>
        <a:graphic>
          <a:graphicData uri="http://schemas.openxmlformats.org/drawingml/2006/chart">
            <c:chart xmlns:c="http://schemas.openxmlformats.org/drawingml/2006/chart" xmlns:r="http://schemas.openxmlformats.org/officeDocument/2006/relationships" r:id="rId5"/>
          </a:graphicData>
        </a:graphic>
      </p:graphicFrame>
      <p:cxnSp>
        <p:nvCxnSpPr>
          <p:cNvPr id="95" name="Straight Connector 94"/>
          <p:cNvCxnSpPr/>
          <p:nvPr/>
        </p:nvCxnSpPr>
        <p:spPr bwMode="auto">
          <a:xfrm>
            <a:off x="4799028" y="2540118"/>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Straight Connector 95"/>
          <p:cNvCxnSpPr/>
          <p:nvPr/>
        </p:nvCxnSpPr>
        <p:spPr bwMode="auto">
          <a:xfrm>
            <a:off x="4799028" y="3002624"/>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aphicFrame>
        <p:nvGraphicFramePr>
          <p:cNvPr id="97" name="Chart 96"/>
          <p:cNvGraphicFramePr/>
          <p:nvPr>
            <p:extLst>
              <p:ext uri="{D42A27DB-BD31-4B8C-83A1-F6EECF244321}">
                <p14:modId xmlns:p14="http://schemas.microsoft.com/office/powerpoint/2010/main" val="3325294254"/>
              </p:ext>
            </p:extLst>
          </p:nvPr>
        </p:nvGraphicFramePr>
        <p:xfrm>
          <a:off x="4532244" y="3609837"/>
          <a:ext cx="4611756" cy="1718500"/>
        </p:xfrm>
        <a:graphic>
          <a:graphicData uri="http://schemas.openxmlformats.org/drawingml/2006/chart">
            <c:chart xmlns:c="http://schemas.openxmlformats.org/drawingml/2006/chart" xmlns:r="http://schemas.openxmlformats.org/officeDocument/2006/relationships" r:id="rId6"/>
          </a:graphicData>
        </a:graphic>
      </p:graphicFrame>
      <p:cxnSp>
        <p:nvCxnSpPr>
          <p:cNvPr id="98" name="Straight Connector 97"/>
          <p:cNvCxnSpPr/>
          <p:nvPr/>
        </p:nvCxnSpPr>
        <p:spPr bwMode="auto">
          <a:xfrm>
            <a:off x="4799028" y="4291266"/>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9" name="Straight Connector 98"/>
          <p:cNvCxnSpPr/>
          <p:nvPr/>
        </p:nvCxnSpPr>
        <p:spPr bwMode="auto">
          <a:xfrm>
            <a:off x="4799028" y="4753772"/>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pic>
        <p:nvPicPr>
          <p:cNvPr id="54" name="Picture 53"/>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335501" y="111401"/>
            <a:ext cx="612648" cy="612648"/>
          </a:xfrm>
          <a:prstGeom prst="rect">
            <a:avLst/>
          </a:prstGeom>
        </p:spPr>
      </p:pic>
      <p:grpSp>
        <p:nvGrpSpPr>
          <p:cNvPr id="55" name="Group 54"/>
          <p:cNvGrpSpPr/>
          <p:nvPr/>
        </p:nvGrpSpPr>
        <p:grpSpPr>
          <a:xfrm>
            <a:off x="1082165" y="1544687"/>
            <a:ext cx="256802" cy="1325596"/>
            <a:chOff x="665612" y="1547199"/>
            <a:chExt cx="256802" cy="673574"/>
          </a:xfrm>
        </p:grpSpPr>
        <p:sp>
          <p:nvSpPr>
            <p:cNvPr id="56" name="TextBox 55"/>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57" name="TextBox 56"/>
            <p:cNvSpPr txBox="1"/>
            <p:nvPr/>
          </p:nvSpPr>
          <p:spPr>
            <a:xfrm>
              <a:off x="665612" y="1774564"/>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58" name="TextBox 57"/>
            <p:cNvSpPr txBox="1"/>
            <p:nvPr/>
          </p:nvSpPr>
          <p:spPr>
            <a:xfrm>
              <a:off x="701708" y="1989941"/>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pSp>
        <p:nvGrpSpPr>
          <p:cNvPr id="59" name="Group 58"/>
          <p:cNvGrpSpPr/>
          <p:nvPr/>
        </p:nvGrpSpPr>
        <p:grpSpPr>
          <a:xfrm>
            <a:off x="1082165" y="3242457"/>
            <a:ext cx="256802" cy="1325596"/>
            <a:chOff x="665612" y="1547199"/>
            <a:chExt cx="256802" cy="673574"/>
          </a:xfrm>
        </p:grpSpPr>
        <p:sp>
          <p:nvSpPr>
            <p:cNvPr id="60" name="TextBox 59"/>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61" name="TextBox 60"/>
            <p:cNvSpPr txBox="1"/>
            <p:nvPr/>
          </p:nvSpPr>
          <p:spPr>
            <a:xfrm>
              <a:off x="665612" y="1774564"/>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62" name="TextBox 61"/>
            <p:cNvSpPr txBox="1"/>
            <p:nvPr/>
          </p:nvSpPr>
          <p:spPr>
            <a:xfrm>
              <a:off x="701708" y="1989941"/>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pSp>
        <p:nvGrpSpPr>
          <p:cNvPr id="63" name="Group 62"/>
          <p:cNvGrpSpPr/>
          <p:nvPr/>
        </p:nvGrpSpPr>
        <p:grpSpPr>
          <a:xfrm>
            <a:off x="1106229" y="5143303"/>
            <a:ext cx="256802" cy="1325596"/>
            <a:chOff x="665612" y="1547199"/>
            <a:chExt cx="256802" cy="673574"/>
          </a:xfrm>
        </p:grpSpPr>
        <p:sp>
          <p:nvSpPr>
            <p:cNvPr id="64" name="TextBox 63"/>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65" name="TextBox 64"/>
            <p:cNvSpPr txBox="1"/>
            <p:nvPr/>
          </p:nvSpPr>
          <p:spPr>
            <a:xfrm>
              <a:off x="665612" y="1774564"/>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66" name="TextBox 65"/>
            <p:cNvSpPr txBox="1"/>
            <p:nvPr/>
          </p:nvSpPr>
          <p:spPr>
            <a:xfrm>
              <a:off x="701708" y="1989941"/>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pSp>
        <p:nvGrpSpPr>
          <p:cNvPr id="67" name="Group 66"/>
          <p:cNvGrpSpPr/>
          <p:nvPr/>
        </p:nvGrpSpPr>
        <p:grpSpPr>
          <a:xfrm>
            <a:off x="5606039" y="2134159"/>
            <a:ext cx="256802" cy="1325596"/>
            <a:chOff x="665612" y="1547199"/>
            <a:chExt cx="256802" cy="673574"/>
          </a:xfrm>
        </p:grpSpPr>
        <p:sp>
          <p:nvSpPr>
            <p:cNvPr id="70" name="TextBox 69"/>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71" name="TextBox 70"/>
            <p:cNvSpPr txBox="1"/>
            <p:nvPr/>
          </p:nvSpPr>
          <p:spPr>
            <a:xfrm>
              <a:off x="665612" y="1774564"/>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72" name="TextBox 71"/>
            <p:cNvSpPr txBox="1"/>
            <p:nvPr/>
          </p:nvSpPr>
          <p:spPr>
            <a:xfrm>
              <a:off x="701708" y="1989941"/>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pSp>
        <p:nvGrpSpPr>
          <p:cNvPr id="73" name="Group 72"/>
          <p:cNvGrpSpPr/>
          <p:nvPr/>
        </p:nvGrpSpPr>
        <p:grpSpPr>
          <a:xfrm>
            <a:off x="5610885" y="3889899"/>
            <a:ext cx="256802" cy="1325596"/>
            <a:chOff x="665612" y="1547199"/>
            <a:chExt cx="256802" cy="673574"/>
          </a:xfrm>
        </p:grpSpPr>
        <p:sp>
          <p:nvSpPr>
            <p:cNvPr id="75" name="TextBox 74"/>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77" name="TextBox 76"/>
            <p:cNvSpPr txBox="1"/>
            <p:nvPr/>
          </p:nvSpPr>
          <p:spPr>
            <a:xfrm>
              <a:off x="665612" y="1774564"/>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79" name="TextBox 78"/>
            <p:cNvSpPr txBox="1"/>
            <p:nvPr/>
          </p:nvSpPr>
          <p:spPr>
            <a:xfrm>
              <a:off x="701708" y="1989941"/>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sp>
        <p:nvSpPr>
          <p:cNvPr id="80" name="TextBox 79"/>
          <p:cNvSpPr txBox="1"/>
          <p:nvPr/>
        </p:nvSpPr>
        <p:spPr>
          <a:xfrm>
            <a:off x="2082176" y="3274435"/>
            <a:ext cx="256802" cy="230832"/>
          </a:xfrm>
          <a:prstGeom prst="rect">
            <a:avLst/>
          </a:prstGeom>
          <a:noFill/>
        </p:spPr>
        <p:txBody>
          <a:bodyPr wrap="none" rtlCol="0">
            <a:spAutoFit/>
          </a:bodyPr>
          <a:lstStyle/>
          <a:p>
            <a:pPr algn="ctr"/>
            <a:r>
              <a:rPr lang="en-US" sz="900" dirty="0" smtClean="0"/>
              <a:t>H</a:t>
            </a:r>
            <a:endParaRPr lang="en-US" sz="900" dirty="0"/>
          </a:p>
        </p:txBody>
      </p:sp>
      <p:sp>
        <p:nvSpPr>
          <p:cNvPr id="81" name="TextBox 80"/>
          <p:cNvSpPr txBox="1"/>
          <p:nvPr/>
        </p:nvSpPr>
        <p:spPr>
          <a:xfrm>
            <a:off x="4087139" y="1665673"/>
            <a:ext cx="256802" cy="230832"/>
          </a:xfrm>
          <a:prstGeom prst="rect">
            <a:avLst/>
          </a:prstGeom>
          <a:noFill/>
        </p:spPr>
        <p:txBody>
          <a:bodyPr wrap="none" rtlCol="0">
            <a:spAutoFit/>
          </a:bodyPr>
          <a:lstStyle/>
          <a:p>
            <a:pPr algn="ctr"/>
            <a:r>
              <a:rPr lang="en-US" sz="900" dirty="0" smtClean="0"/>
              <a:t>H</a:t>
            </a:r>
            <a:endParaRPr lang="en-US" sz="900" dirty="0"/>
          </a:p>
        </p:txBody>
      </p:sp>
      <p:sp>
        <p:nvSpPr>
          <p:cNvPr id="82" name="TextBox 81"/>
          <p:cNvSpPr txBox="1"/>
          <p:nvPr/>
        </p:nvSpPr>
        <p:spPr>
          <a:xfrm>
            <a:off x="4666893" y="5483687"/>
            <a:ext cx="2261063" cy="707886"/>
          </a:xfrm>
          <a:prstGeom prst="rect">
            <a:avLst/>
          </a:prstGeom>
          <a:noFill/>
        </p:spPr>
        <p:txBody>
          <a:bodyPr wrap="square" rtlCol="0">
            <a:spAutoFit/>
          </a:bodyPr>
          <a:lstStyle/>
          <a:p>
            <a:r>
              <a:rPr lang="en-US" sz="800" i="1" dirty="0" smtClean="0">
                <a:solidFill>
                  <a:schemeClr val="tx1"/>
                </a:solidFill>
                <a:latin typeface="Arial" panose="020B0604020202020204" pitchFamily="34" charset="0"/>
                <a:cs typeface="Arial" panose="020B0604020202020204" pitchFamily="34" charset="0"/>
              </a:rPr>
              <a:t>*Compared to what was asked in actual survey, statements have been changed to the positive/affirmative and scales have been reversed. This change has been made for increased ease of interpretation of results.</a:t>
            </a:r>
            <a:endParaRPr lang="en-US" sz="800" i="1" dirty="0">
              <a:solidFill>
                <a:schemeClr val="tx1"/>
              </a:solidFill>
              <a:latin typeface="Arial" panose="020B0604020202020204" pitchFamily="34" charset="0"/>
              <a:cs typeface="Arial" panose="020B0604020202020204" pitchFamily="34" charset="0"/>
            </a:endParaRPr>
          </a:p>
        </p:txBody>
      </p:sp>
      <p:grpSp>
        <p:nvGrpSpPr>
          <p:cNvPr id="83" name="Group 82"/>
          <p:cNvGrpSpPr/>
          <p:nvPr/>
        </p:nvGrpSpPr>
        <p:grpSpPr>
          <a:xfrm>
            <a:off x="742331" y="854966"/>
            <a:ext cx="7436735" cy="284381"/>
            <a:chOff x="742331" y="854966"/>
            <a:chExt cx="7436735" cy="284381"/>
          </a:xfrm>
        </p:grpSpPr>
        <p:sp>
          <p:nvSpPr>
            <p:cNvPr id="84" name="TextBox 83"/>
            <p:cNvSpPr txBox="1"/>
            <p:nvPr/>
          </p:nvSpPr>
          <p:spPr>
            <a:xfrm>
              <a:off x="863448" y="854966"/>
              <a:ext cx="2269295"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Agree</a:t>
              </a:r>
              <a:endParaRPr lang="en-US" sz="1200" dirty="0">
                <a:solidFill>
                  <a:schemeClr val="tx1"/>
                </a:solidFill>
                <a:latin typeface="Arial" panose="020B0604020202020204" pitchFamily="34" charset="0"/>
                <a:cs typeface="Arial" panose="020B0604020202020204" pitchFamily="34" charset="0"/>
              </a:endParaRPr>
            </a:p>
          </p:txBody>
        </p:sp>
        <p:sp>
          <p:nvSpPr>
            <p:cNvPr id="85" name="Rectangle 84"/>
            <p:cNvSpPr/>
            <p:nvPr/>
          </p:nvSpPr>
          <p:spPr bwMode="auto">
            <a:xfrm>
              <a:off x="3333725" y="923819"/>
              <a:ext cx="165386" cy="150053"/>
            </a:xfrm>
            <a:prstGeom prst="rect">
              <a:avLst/>
            </a:prstGeom>
            <a:solidFill>
              <a:schemeClr val="tx1">
                <a:lumMod val="65000"/>
                <a:lumOff val="35000"/>
              </a:schemeClr>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sp>
          <p:nvSpPr>
            <p:cNvPr id="86" name="TextBox 85"/>
            <p:cNvSpPr txBox="1"/>
            <p:nvPr/>
          </p:nvSpPr>
          <p:spPr>
            <a:xfrm>
              <a:off x="3467307" y="862348"/>
              <a:ext cx="1860605"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Neutral</a:t>
              </a:r>
              <a:endParaRPr lang="en-US" sz="1200" dirty="0">
                <a:solidFill>
                  <a:schemeClr val="tx1"/>
                </a:solidFill>
                <a:latin typeface="Arial" panose="020B0604020202020204" pitchFamily="34" charset="0"/>
                <a:cs typeface="Arial" panose="020B0604020202020204" pitchFamily="34" charset="0"/>
              </a:endParaRPr>
            </a:p>
          </p:txBody>
        </p:sp>
        <p:sp>
          <p:nvSpPr>
            <p:cNvPr id="87" name="Rectangle 86"/>
            <p:cNvSpPr/>
            <p:nvPr/>
          </p:nvSpPr>
          <p:spPr bwMode="auto">
            <a:xfrm>
              <a:off x="742331" y="918438"/>
              <a:ext cx="165386" cy="150053"/>
            </a:xfrm>
            <a:prstGeom prst="rect">
              <a:avLst/>
            </a:prstGeom>
            <a:solidFill>
              <a:srgbClr val="002A7E"/>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grpSp>
          <p:nvGrpSpPr>
            <p:cNvPr id="100" name="Group 99"/>
            <p:cNvGrpSpPr/>
            <p:nvPr/>
          </p:nvGrpSpPr>
          <p:grpSpPr>
            <a:xfrm>
              <a:off x="1478330" y="899486"/>
              <a:ext cx="1039530" cy="170554"/>
              <a:chOff x="6236662" y="6118051"/>
              <a:chExt cx="1039530" cy="170554"/>
            </a:xfrm>
          </p:grpSpPr>
          <p:sp>
            <p:nvSpPr>
              <p:cNvPr id="115" name="Oval 114"/>
              <p:cNvSpPr/>
              <p:nvPr/>
            </p:nvSpPr>
            <p:spPr>
              <a:xfrm>
                <a:off x="6453538" y="6118051"/>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2</a:t>
                </a:r>
              </a:p>
            </p:txBody>
          </p:sp>
          <p:sp>
            <p:nvSpPr>
              <p:cNvPr id="116" name="Oval 115"/>
              <p:cNvSpPr/>
              <p:nvPr/>
            </p:nvSpPr>
            <p:spPr>
              <a:xfrm>
                <a:off x="6670414" y="6118051"/>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117" name="Oval 116"/>
              <p:cNvSpPr/>
              <p:nvPr/>
            </p:nvSpPr>
            <p:spPr>
              <a:xfrm>
                <a:off x="6236662" y="6118051"/>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1</a:t>
                </a:r>
              </a:p>
            </p:txBody>
          </p:sp>
          <p:sp>
            <p:nvSpPr>
              <p:cNvPr id="118" name="Oval 117"/>
              <p:cNvSpPr/>
              <p:nvPr/>
            </p:nvSpPr>
            <p:spPr>
              <a:xfrm>
                <a:off x="6887290" y="6118051"/>
                <a:ext cx="172026" cy="170554"/>
              </a:xfrm>
              <a:prstGeom prst="ellipse">
                <a:avLst/>
              </a:prstGeom>
              <a:solidFill>
                <a:schemeClr val="accent1"/>
              </a:solidFill>
              <a:ln/>
            </p:spPr>
            <p:style>
              <a:lnRef idx="1">
                <a:schemeClr val="accent2"/>
              </a:lnRef>
              <a:fillRef idx="3">
                <a:schemeClr val="accent2"/>
              </a:fillRef>
              <a:effectRef idx="2">
                <a:schemeClr val="accent2"/>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4</a:t>
                </a:r>
              </a:p>
            </p:txBody>
          </p:sp>
          <p:sp>
            <p:nvSpPr>
              <p:cNvPr id="119" name="Oval 118"/>
              <p:cNvSpPr/>
              <p:nvPr/>
            </p:nvSpPr>
            <p:spPr>
              <a:xfrm>
                <a:off x="7104166" y="6118051"/>
                <a:ext cx="172026" cy="170554"/>
              </a:xfrm>
              <a:prstGeom prst="ellipse">
                <a:avLst/>
              </a:prstGeom>
              <a:solidFill>
                <a:schemeClr val="accent1"/>
              </a:solidFill>
              <a:ln/>
            </p:spPr>
            <p:style>
              <a:lnRef idx="1">
                <a:schemeClr val="accent2"/>
              </a:lnRef>
              <a:fillRef idx="3">
                <a:schemeClr val="accent2"/>
              </a:fillRef>
              <a:effectRef idx="2">
                <a:schemeClr val="accent2"/>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5</a:t>
                </a:r>
              </a:p>
            </p:txBody>
          </p:sp>
        </p:grpSp>
        <p:grpSp>
          <p:nvGrpSpPr>
            <p:cNvPr id="101" name="Group 100"/>
            <p:cNvGrpSpPr/>
            <p:nvPr/>
          </p:nvGrpSpPr>
          <p:grpSpPr>
            <a:xfrm>
              <a:off x="4115033" y="899486"/>
              <a:ext cx="1039530" cy="170554"/>
              <a:chOff x="3449378" y="5628715"/>
              <a:chExt cx="1039530" cy="170554"/>
            </a:xfrm>
          </p:grpSpPr>
          <p:sp>
            <p:nvSpPr>
              <p:cNvPr id="110" name="Oval 109"/>
              <p:cNvSpPr/>
              <p:nvPr/>
            </p:nvSpPr>
            <p:spPr>
              <a:xfrm>
                <a:off x="3666254"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2</a:t>
                </a:r>
              </a:p>
            </p:txBody>
          </p:sp>
          <p:sp>
            <p:nvSpPr>
              <p:cNvPr id="111" name="Oval 110"/>
              <p:cNvSpPr/>
              <p:nvPr/>
            </p:nvSpPr>
            <p:spPr>
              <a:xfrm>
                <a:off x="3883130" y="5628715"/>
                <a:ext cx="172026" cy="170554"/>
              </a:xfrm>
              <a:prstGeom prst="ellipse">
                <a:avLst/>
              </a:prstGeom>
              <a:solidFill>
                <a:schemeClr val="tx1">
                  <a:lumMod val="95000"/>
                  <a:lumOff val="5000"/>
                </a:schemeClr>
              </a:soli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112" name="Oval 111"/>
              <p:cNvSpPr/>
              <p:nvPr/>
            </p:nvSpPr>
            <p:spPr>
              <a:xfrm>
                <a:off x="3449378"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1</a:t>
                </a:r>
              </a:p>
            </p:txBody>
          </p:sp>
          <p:sp>
            <p:nvSpPr>
              <p:cNvPr id="113" name="Oval 112"/>
              <p:cNvSpPr/>
              <p:nvPr/>
            </p:nvSpPr>
            <p:spPr>
              <a:xfrm>
                <a:off x="4100006"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4</a:t>
                </a:r>
              </a:p>
            </p:txBody>
          </p:sp>
          <p:sp>
            <p:nvSpPr>
              <p:cNvPr id="114" name="Oval 113"/>
              <p:cNvSpPr/>
              <p:nvPr/>
            </p:nvSpPr>
            <p:spPr>
              <a:xfrm>
                <a:off x="4316882"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5</a:t>
                </a:r>
              </a:p>
            </p:txBody>
          </p:sp>
        </p:grpSp>
        <p:sp>
          <p:nvSpPr>
            <p:cNvPr id="102" name="Rectangle 101"/>
            <p:cNvSpPr/>
            <p:nvPr/>
          </p:nvSpPr>
          <p:spPr bwMode="auto">
            <a:xfrm>
              <a:off x="5501076" y="921816"/>
              <a:ext cx="165386" cy="150053"/>
            </a:xfrm>
            <a:prstGeom prst="rect">
              <a:avLst/>
            </a:prstGeom>
            <a:solidFill>
              <a:srgbClr val="C00000"/>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sp>
          <p:nvSpPr>
            <p:cNvPr id="103" name="TextBox 102"/>
            <p:cNvSpPr txBox="1"/>
            <p:nvPr/>
          </p:nvSpPr>
          <p:spPr>
            <a:xfrm>
              <a:off x="5634658" y="860345"/>
              <a:ext cx="2544408"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Disagree</a:t>
              </a:r>
              <a:endParaRPr lang="en-US" sz="1200" dirty="0">
                <a:solidFill>
                  <a:schemeClr val="tx1"/>
                </a:solidFill>
                <a:latin typeface="Arial" panose="020B0604020202020204" pitchFamily="34" charset="0"/>
                <a:cs typeface="Arial" panose="020B0604020202020204" pitchFamily="34" charset="0"/>
              </a:endParaRPr>
            </a:p>
          </p:txBody>
        </p:sp>
        <p:grpSp>
          <p:nvGrpSpPr>
            <p:cNvPr id="104" name="Group 103"/>
            <p:cNvGrpSpPr/>
            <p:nvPr/>
          </p:nvGrpSpPr>
          <p:grpSpPr>
            <a:xfrm>
              <a:off x="6390806" y="901315"/>
              <a:ext cx="1039530" cy="170554"/>
              <a:chOff x="799560" y="5872616"/>
              <a:chExt cx="1039530" cy="170554"/>
            </a:xfrm>
          </p:grpSpPr>
          <p:sp>
            <p:nvSpPr>
              <p:cNvPr id="105" name="Oval 104"/>
              <p:cNvSpPr/>
              <p:nvPr/>
            </p:nvSpPr>
            <p:spPr>
              <a:xfrm>
                <a:off x="1016436" y="5872616"/>
                <a:ext cx="172026" cy="170554"/>
              </a:xfrm>
              <a:prstGeom prst="ellipse">
                <a:avLst/>
              </a:prstGeom>
              <a:solidFill>
                <a:srgbClr val="C00000"/>
              </a:soli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2</a:t>
                </a:r>
              </a:p>
            </p:txBody>
          </p:sp>
          <p:sp>
            <p:nvSpPr>
              <p:cNvPr id="106" name="Oval 105"/>
              <p:cNvSpPr/>
              <p:nvPr/>
            </p:nvSpPr>
            <p:spPr>
              <a:xfrm>
                <a:off x="1233312" y="5872616"/>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107" name="Oval 106"/>
              <p:cNvSpPr/>
              <p:nvPr/>
            </p:nvSpPr>
            <p:spPr>
              <a:xfrm>
                <a:off x="799560" y="5872616"/>
                <a:ext cx="172026" cy="170554"/>
              </a:xfrm>
              <a:prstGeom prst="ellipse">
                <a:avLst/>
              </a:prstGeom>
              <a:solidFill>
                <a:srgbClr val="C00000"/>
              </a:soli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1</a:t>
                </a:r>
              </a:p>
            </p:txBody>
          </p:sp>
          <p:sp>
            <p:nvSpPr>
              <p:cNvPr id="108" name="Oval 107"/>
              <p:cNvSpPr/>
              <p:nvPr/>
            </p:nvSpPr>
            <p:spPr>
              <a:xfrm>
                <a:off x="1450188" y="5872616"/>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4</a:t>
                </a:r>
              </a:p>
            </p:txBody>
          </p:sp>
          <p:sp>
            <p:nvSpPr>
              <p:cNvPr id="109" name="Oval 108"/>
              <p:cNvSpPr/>
              <p:nvPr/>
            </p:nvSpPr>
            <p:spPr>
              <a:xfrm>
                <a:off x="1667064" y="5872616"/>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5</a:t>
                </a:r>
              </a:p>
            </p:txBody>
          </p:sp>
        </p:grpSp>
      </p:grpSp>
    </p:spTree>
    <p:extLst>
      <p:ext uri="{BB962C8B-B14F-4D97-AF65-F5344CB8AC3E}">
        <p14:creationId xmlns:p14="http://schemas.microsoft.com/office/powerpoint/2010/main" val="833417776"/>
      </p:ext>
    </p:extLst>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117</a:t>
            </a:fld>
            <a:r>
              <a:rPr lang="en-US" smtClean="0"/>
              <a:t> -</a:t>
            </a:r>
            <a:endParaRPr lang="en-US"/>
          </a:p>
        </p:txBody>
      </p:sp>
      <p:sp>
        <p:nvSpPr>
          <p:cNvPr id="20" name="Rectangle 19"/>
          <p:cNvSpPr/>
          <p:nvPr/>
        </p:nvSpPr>
        <p:spPr bwMode="auto">
          <a:xfrm>
            <a:off x="0" y="0"/>
            <a:ext cx="9144000" cy="6858000"/>
          </a:xfrm>
          <a:prstGeom prst="rect">
            <a:avLst/>
          </a:prstGeom>
          <a:solidFill>
            <a:srgbClr val="002A7E"/>
          </a:solidFill>
          <a:ln w="9525" cap="flat" cmpd="sng" algn="ctr">
            <a:solidFill>
              <a:srgbClr val="002A7E"/>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1" name="Title 1"/>
          <p:cNvSpPr txBox="1">
            <a:spLocks/>
          </p:cNvSpPr>
          <p:nvPr/>
        </p:nvSpPr>
        <p:spPr bwMode="black">
          <a:xfrm>
            <a:off x="2393316" y="968469"/>
            <a:ext cx="6066156" cy="17457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kern="0" dirty="0" smtClean="0">
                <a:solidFill>
                  <a:schemeClr val="bg1"/>
                </a:solidFill>
              </a:rPr>
              <a:t>Argentina Results</a:t>
            </a:r>
            <a:endParaRPr lang="en-US" kern="0" dirty="0">
              <a:solidFill>
                <a:schemeClr val="bg1"/>
              </a:solidFill>
            </a:endParaRPr>
          </a:p>
        </p:txBody>
      </p:sp>
      <p:grpSp>
        <p:nvGrpSpPr>
          <p:cNvPr id="201" name="Group 200"/>
          <p:cNvGrpSpPr/>
          <p:nvPr/>
        </p:nvGrpSpPr>
        <p:grpSpPr>
          <a:xfrm>
            <a:off x="1334949" y="1478943"/>
            <a:ext cx="6512987" cy="4031311"/>
            <a:chOff x="980124" y="-200163"/>
            <a:chExt cx="6199581" cy="4031311"/>
          </a:xfrm>
        </p:grpSpPr>
        <p:grpSp>
          <p:nvGrpSpPr>
            <p:cNvPr id="202" name="Group 10"/>
            <p:cNvGrpSpPr>
              <a:grpSpLocks/>
            </p:cNvGrpSpPr>
            <p:nvPr/>
          </p:nvGrpSpPr>
          <p:grpSpPr bwMode="auto">
            <a:xfrm>
              <a:off x="2026011" y="1297369"/>
              <a:ext cx="4209971" cy="2370154"/>
              <a:chOff x="0" y="723"/>
              <a:chExt cx="5414" cy="3048"/>
            </a:xfrm>
            <a:solidFill>
              <a:srgbClr val="C1BA9E"/>
            </a:solidFill>
          </p:grpSpPr>
          <p:sp>
            <p:nvSpPr>
              <p:cNvPr id="205" name="Freeform 204"/>
              <p:cNvSpPr>
                <a:spLocks noChangeAspect="1" noEditPoints="1"/>
              </p:cNvSpPr>
              <p:nvPr/>
            </p:nvSpPr>
            <p:spPr bwMode="auto">
              <a:xfrm>
                <a:off x="2213" y="723"/>
                <a:ext cx="3201" cy="2883"/>
              </a:xfrm>
              <a:custGeom>
                <a:avLst/>
                <a:gdLst>
                  <a:gd name="T0" fmla="*/ 2927 w 3062"/>
                  <a:gd name="T1" fmla="*/ 2669 h 2758"/>
                  <a:gd name="T2" fmla="*/ 2865 w 3062"/>
                  <a:gd name="T3" fmla="*/ 2545 h 2758"/>
                  <a:gd name="T4" fmla="*/ 2974 w 3062"/>
                  <a:gd name="T5" fmla="*/ 2469 h 2758"/>
                  <a:gd name="T6" fmla="*/ 2938 w 3062"/>
                  <a:gd name="T7" fmla="*/ 2350 h 2758"/>
                  <a:gd name="T8" fmla="*/ 3985 w 3062"/>
                  <a:gd name="T9" fmla="*/ 576 h 2758"/>
                  <a:gd name="T10" fmla="*/ 3375 w 3062"/>
                  <a:gd name="T11" fmla="*/ 391 h 2758"/>
                  <a:gd name="T12" fmla="*/ 3024 w 3062"/>
                  <a:gd name="T13" fmla="*/ 327 h 2758"/>
                  <a:gd name="T14" fmla="*/ 2742 w 3062"/>
                  <a:gd name="T15" fmla="*/ 197 h 2758"/>
                  <a:gd name="T16" fmla="*/ 2021 w 3062"/>
                  <a:gd name="T17" fmla="*/ 410 h 2758"/>
                  <a:gd name="T18" fmla="*/ 1795 w 3062"/>
                  <a:gd name="T19" fmla="*/ 597 h 2758"/>
                  <a:gd name="T20" fmla="*/ 1326 w 3062"/>
                  <a:gd name="T21" fmla="*/ 717 h 2758"/>
                  <a:gd name="T22" fmla="*/ 1150 w 3062"/>
                  <a:gd name="T23" fmla="*/ 862 h 2758"/>
                  <a:gd name="T24" fmla="*/ 1061 w 3062"/>
                  <a:gd name="T25" fmla="*/ 576 h 2758"/>
                  <a:gd name="T26" fmla="*/ 685 w 3062"/>
                  <a:gd name="T27" fmla="*/ 660 h 2758"/>
                  <a:gd name="T28" fmla="*/ 603 w 3062"/>
                  <a:gd name="T29" fmla="*/ 1085 h 2758"/>
                  <a:gd name="T30" fmla="*/ 731 w 3062"/>
                  <a:gd name="T31" fmla="*/ 1017 h 2758"/>
                  <a:gd name="T32" fmla="*/ 960 w 3062"/>
                  <a:gd name="T33" fmla="*/ 1044 h 2758"/>
                  <a:gd name="T34" fmla="*/ 704 w 3062"/>
                  <a:gd name="T35" fmla="*/ 1279 h 2758"/>
                  <a:gd name="T36" fmla="*/ 551 w 3062"/>
                  <a:gd name="T37" fmla="*/ 1286 h 2758"/>
                  <a:gd name="T38" fmla="*/ 308 w 3062"/>
                  <a:gd name="T39" fmla="*/ 1508 h 2758"/>
                  <a:gd name="T40" fmla="*/ 223 w 3062"/>
                  <a:gd name="T41" fmla="*/ 1803 h 2758"/>
                  <a:gd name="T42" fmla="*/ 693 w 3062"/>
                  <a:gd name="T43" fmla="*/ 1794 h 2758"/>
                  <a:gd name="T44" fmla="*/ 778 w 3062"/>
                  <a:gd name="T45" fmla="*/ 1717 h 2758"/>
                  <a:gd name="T46" fmla="*/ 1020 w 3062"/>
                  <a:gd name="T47" fmla="*/ 1814 h 2758"/>
                  <a:gd name="T48" fmla="*/ 728 w 3062"/>
                  <a:gd name="T49" fmla="*/ 1956 h 2758"/>
                  <a:gd name="T50" fmla="*/ 259 w 3062"/>
                  <a:gd name="T51" fmla="*/ 1846 h 2758"/>
                  <a:gd name="T52" fmla="*/ 44 w 3062"/>
                  <a:gd name="T53" fmla="*/ 2417 h 2758"/>
                  <a:gd name="T54" fmla="*/ 534 w 3062"/>
                  <a:gd name="T55" fmla="*/ 2561 h 2758"/>
                  <a:gd name="T56" fmla="*/ 660 w 3062"/>
                  <a:gd name="T57" fmla="*/ 3139 h 2758"/>
                  <a:gd name="T58" fmla="*/ 1143 w 3062"/>
                  <a:gd name="T59" fmla="*/ 3039 h 2758"/>
                  <a:gd name="T60" fmla="*/ 1438 w 3062"/>
                  <a:gd name="T61" fmla="*/ 2415 h 2758"/>
                  <a:gd name="T62" fmla="*/ 1227 w 3062"/>
                  <a:gd name="T63" fmla="*/ 2233 h 2758"/>
                  <a:gd name="T64" fmla="*/ 1443 w 3062"/>
                  <a:gd name="T65" fmla="*/ 2093 h 2758"/>
                  <a:gd name="T66" fmla="*/ 1892 w 3062"/>
                  <a:gd name="T67" fmla="*/ 2178 h 2758"/>
                  <a:gd name="T68" fmla="*/ 2358 w 3062"/>
                  <a:gd name="T69" fmla="*/ 2286 h 2758"/>
                  <a:gd name="T70" fmla="*/ 2523 w 3062"/>
                  <a:gd name="T71" fmla="*/ 2376 h 2758"/>
                  <a:gd name="T72" fmla="*/ 2834 w 3062"/>
                  <a:gd name="T73" fmla="*/ 2141 h 2758"/>
                  <a:gd name="T74" fmla="*/ 2944 w 3062"/>
                  <a:gd name="T75" fmla="*/ 1717 h 2758"/>
                  <a:gd name="T76" fmla="*/ 3157 w 3062"/>
                  <a:gd name="T77" fmla="*/ 1661 h 2758"/>
                  <a:gd name="T78" fmla="*/ 3516 w 3062"/>
                  <a:gd name="T79" fmla="*/ 1085 h 2758"/>
                  <a:gd name="T80" fmla="*/ 3686 w 3062"/>
                  <a:gd name="T81" fmla="*/ 1163 h 2758"/>
                  <a:gd name="T82" fmla="*/ 3968 w 3062"/>
                  <a:gd name="T83" fmla="*/ 1074 h 2758"/>
                  <a:gd name="T84" fmla="*/ 1179 w 3062"/>
                  <a:gd name="T85" fmla="*/ 1696 h 2758"/>
                  <a:gd name="T86" fmla="*/ 1185 w 3062"/>
                  <a:gd name="T87" fmla="*/ 1590 h 2758"/>
                  <a:gd name="T88" fmla="*/ 1337 w 3062"/>
                  <a:gd name="T89" fmla="*/ 1713 h 2758"/>
                  <a:gd name="T90" fmla="*/ 1557 w 3062"/>
                  <a:gd name="T91" fmla="*/ 358 h 2758"/>
                  <a:gd name="T92" fmla="*/ 1476 w 3062"/>
                  <a:gd name="T93" fmla="*/ 343 h 2758"/>
                  <a:gd name="T94" fmla="*/ 163 w 3062"/>
                  <a:gd name="T95" fmla="*/ 1343 h 2758"/>
                  <a:gd name="T96" fmla="*/ 2474 w 3062"/>
                  <a:gd name="T97" fmla="*/ 2649 h 2758"/>
                  <a:gd name="T98" fmla="*/ 1405 w 3062"/>
                  <a:gd name="T99" fmla="*/ 2919 h 2758"/>
                  <a:gd name="T100" fmla="*/ 283 w 3062"/>
                  <a:gd name="T101" fmla="*/ 1415 h 2758"/>
                  <a:gd name="T102" fmla="*/ 281 w 3062"/>
                  <a:gd name="T103" fmla="*/ 1148 h 2758"/>
                  <a:gd name="T104" fmla="*/ 4067 w 3062"/>
                  <a:gd name="T105" fmla="*/ 3599 h 2758"/>
                  <a:gd name="T106" fmla="*/ 3930 w 3062"/>
                  <a:gd name="T107" fmla="*/ 3760 h 2758"/>
                  <a:gd name="T108" fmla="*/ 3151 w 3062"/>
                  <a:gd name="T109" fmla="*/ 1900 h 2758"/>
                  <a:gd name="T110" fmla="*/ 3320 w 3062"/>
                  <a:gd name="T111" fmla="*/ 2820 h 2758"/>
                  <a:gd name="T112" fmla="*/ 3164 w 3062"/>
                  <a:gd name="T113" fmla="*/ 2655 h 2758"/>
                  <a:gd name="T114" fmla="*/ 3252 w 3062"/>
                  <a:gd name="T115" fmla="*/ 2916 h 2758"/>
                  <a:gd name="T116" fmla="*/ 2801 w 3062"/>
                  <a:gd name="T117" fmla="*/ 3338 h 2758"/>
                  <a:gd name="T118" fmla="*/ 3471 w 3062"/>
                  <a:gd name="T119" fmla="*/ 3534 h 2758"/>
                  <a:gd name="T120" fmla="*/ 3377 w 3062"/>
                  <a:gd name="T121" fmla="*/ 1300 h 2758"/>
                  <a:gd name="T122" fmla="*/ 3394 w 3062"/>
                  <a:gd name="T123" fmla="*/ 1671 h 2758"/>
                  <a:gd name="T124" fmla="*/ 3285 w 3062"/>
                  <a:gd name="T125" fmla="*/ 1854 h 275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062"/>
                  <a:gd name="T190" fmla="*/ 0 h 2758"/>
                  <a:gd name="T191" fmla="*/ 3062 w 3062"/>
                  <a:gd name="T192" fmla="*/ 2758 h 275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062" h="2758">
                    <a:moveTo>
                      <a:pt x="1982" y="1630"/>
                    </a:moveTo>
                    <a:lnTo>
                      <a:pt x="1982" y="1630"/>
                    </a:lnTo>
                    <a:lnTo>
                      <a:pt x="1976" y="1628"/>
                    </a:lnTo>
                    <a:lnTo>
                      <a:pt x="1972" y="1630"/>
                    </a:lnTo>
                    <a:lnTo>
                      <a:pt x="1962" y="1640"/>
                    </a:lnTo>
                    <a:lnTo>
                      <a:pt x="1960" y="1644"/>
                    </a:lnTo>
                    <a:lnTo>
                      <a:pt x="1962" y="1650"/>
                    </a:lnTo>
                    <a:lnTo>
                      <a:pt x="1966" y="1652"/>
                    </a:lnTo>
                    <a:lnTo>
                      <a:pt x="1972" y="1650"/>
                    </a:lnTo>
                    <a:lnTo>
                      <a:pt x="1982" y="1640"/>
                    </a:lnTo>
                    <a:lnTo>
                      <a:pt x="1984" y="1634"/>
                    </a:lnTo>
                    <a:lnTo>
                      <a:pt x="1982" y="1630"/>
                    </a:lnTo>
                    <a:close/>
                    <a:moveTo>
                      <a:pt x="2112" y="1982"/>
                    </a:moveTo>
                    <a:lnTo>
                      <a:pt x="2112" y="1982"/>
                    </a:lnTo>
                    <a:lnTo>
                      <a:pt x="2116" y="1994"/>
                    </a:lnTo>
                    <a:lnTo>
                      <a:pt x="2120" y="2000"/>
                    </a:lnTo>
                    <a:lnTo>
                      <a:pt x="2122" y="2006"/>
                    </a:lnTo>
                    <a:lnTo>
                      <a:pt x="2122" y="2014"/>
                    </a:lnTo>
                    <a:lnTo>
                      <a:pt x="2122" y="2018"/>
                    </a:lnTo>
                    <a:lnTo>
                      <a:pt x="2124" y="2022"/>
                    </a:lnTo>
                    <a:lnTo>
                      <a:pt x="2126" y="2024"/>
                    </a:lnTo>
                    <a:lnTo>
                      <a:pt x="2128" y="2026"/>
                    </a:lnTo>
                    <a:lnTo>
                      <a:pt x="2130" y="2026"/>
                    </a:lnTo>
                    <a:lnTo>
                      <a:pt x="2134" y="2026"/>
                    </a:lnTo>
                    <a:lnTo>
                      <a:pt x="2140" y="2024"/>
                    </a:lnTo>
                    <a:lnTo>
                      <a:pt x="2142" y="2022"/>
                    </a:lnTo>
                    <a:lnTo>
                      <a:pt x="2142" y="2008"/>
                    </a:lnTo>
                    <a:lnTo>
                      <a:pt x="2142" y="1996"/>
                    </a:lnTo>
                    <a:lnTo>
                      <a:pt x="2144" y="1992"/>
                    </a:lnTo>
                    <a:lnTo>
                      <a:pt x="2146" y="1994"/>
                    </a:lnTo>
                    <a:lnTo>
                      <a:pt x="2148" y="2000"/>
                    </a:lnTo>
                    <a:lnTo>
                      <a:pt x="2158" y="2012"/>
                    </a:lnTo>
                    <a:lnTo>
                      <a:pt x="2166" y="2020"/>
                    </a:lnTo>
                    <a:lnTo>
                      <a:pt x="2172" y="2024"/>
                    </a:lnTo>
                    <a:lnTo>
                      <a:pt x="2180" y="2026"/>
                    </a:lnTo>
                    <a:lnTo>
                      <a:pt x="2184" y="2026"/>
                    </a:lnTo>
                    <a:lnTo>
                      <a:pt x="2186" y="2026"/>
                    </a:lnTo>
                    <a:lnTo>
                      <a:pt x="2188" y="2024"/>
                    </a:lnTo>
                    <a:lnTo>
                      <a:pt x="2190" y="2022"/>
                    </a:lnTo>
                    <a:lnTo>
                      <a:pt x="2188" y="2020"/>
                    </a:lnTo>
                    <a:lnTo>
                      <a:pt x="2186" y="2014"/>
                    </a:lnTo>
                    <a:lnTo>
                      <a:pt x="2176" y="2002"/>
                    </a:lnTo>
                    <a:lnTo>
                      <a:pt x="2168" y="1992"/>
                    </a:lnTo>
                    <a:lnTo>
                      <a:pt x="2166" y="1988"/>
                    </a:lnTo>
                    <a:lnTo>
                      <a:pt x="2166" y="1984"/>
                    </a:lnTo>
                    <a:lnTo>
                      <a:pt x="2168" y="1982"/>
                    </a:lnTo>
                    <a:lnTo>
                      <a:pt x="2178" y="1972"/>
                    </a:lnTo>
                    <a:lnTo>
                      <a:pt x="2180" y="1968"/>
                    </a:lnTo>
                    <a:lnTo>
                      <a:pt x="2182" y="1962"/>
                    </a:lnTo>
                    <a:lnTo>
                      <a:pt x="2180" y="1960"/>
                    </a:lnTo>
                    <a:lnTo>
                      <a:pt x="2174" y="1958"/>
                    </a:lnTo>
                    <a:lnTo>
                      <a:pt x="2150" y="1958"/>
                    </a:lnTo>
                    <a:lnTo>
                      <a:pt x="2148" y="1958"/>
                    </a:lnTo>
                    <a:lnTo>
                      <a:pt x="2146" y="1956"/>
                    </a:lnTo>
                    <a:lnTo>
                      <a:pt x="2146" y="1954"/>
                    </a:lnTo>
                    <a:lnTo>
                      <a:pt x="2146" y="1950"/>
                    </a:lnTo>
                    <a:lnTo>
                      <a:pt x="2148" y="1946"/>
                    </a:lnTo>
                    <a:lnTo>
                      <a:pt x="2158" y="1934"/>
                    </a:lnTo>
                    <a:lnTo>
                      <a:pt x="2158" y="1932"/>
                    </a:lnTo>
                    <a:lnTo>
                      <a:pt x="2158" y="1930"/>
                    </a:lnTo>
                    <a:lnTo>
                      <a:pt x="2154" y="1928"/>
                    </a:lnTo>
                    <a:lnTo>
                      <a:pt x="2150" y="1928"/>
                    </a:lnTo>
                    <a:lnTo>
                      <a:pt x="2144" y="1930"/>
                    </a:lnTo>
                    <a:lnTo>
                      <a:pt x="2138" y="1934"/>
                    </a:lnTo>
                    <a:lnTo>
                      <a:pt x="2130" y="1946"/>
                    </a:lnTo>
                    <a:lnTo>
                      <a:pt x="2116" y="1970"/>
                    </a:lnTo>
                    <a:lnTo>
                      <a:pt x="2112" y="1982"/>
                    </a:lnTo>
                    <a:close/>
                    <a:moveTo>
                      <a:pt x="1966" y="1940"/>
                    </a:moveTo>
                    <a:lnTo>
                      <a:pt x="1966" y="1940"/>
                    </a:lnTo>
                    <a:lnTo>
                      <a:pt x="1968" y="1948"/>
                    </a:lnTo>
                    <a:lnTo>
                      <a:pt x="1970" y="1954"/>
                    </a:lnTo>
                    <a:lnTo>
                      <a:pt x="1972" y="1960"/>
                    </a:lnTo>
                    <a:lnTo>
                      <a:pt x="1980" y="1974"/>
                    </a:lnTo>
                    <a:lnTo>
                      <a:pt x="1982" y="1980"/>
                    </a:lnTo>
                    <a:lnTo>
                      <a:pt x="1988" y="1984"/>
                    </a:lnTo>
                    <a:lnTo>
                      <a:pt x="1994" y="1986"/>
                    </a:lnTo>
                    <a:lnTo>
                      <a:pt x="1998" y="1986"/>
                    </a:lnTo>
                    <a:lnTo>
                      <a:pt x="2014" y="1986"/>
                    </a:lnTo>
                    <a:lnTo>
                      <a:pt x="2018" y="1986"/>
                    </a:lnTo>
                    <a:lnTo>
                      <a:pt x="2024" y="1988"/>
                    </a:lnTo>
                    <a:lnTo>
                      <a:pt x="2032" y="1990"/>
                    </a:lnTo>
                    <a:lnTo>
                      <a:pt x="2038" y="1992"/>
                    </a:lnTo>
                    <a:lnTo>
                      <a:pt x="2044" y="1996"/>
                    </a:lnTo>
                    <a:lnTo>
                      <a:pt x="2052" y="1996"/>
                    </a:lnTo>
                    <a:lnTo>
                      <a:pt x="2056" y="1996"/>
                    </a:lnTo>
                    <a:lnTo>
                      <a:pt x="2062" y="1994"/>
                    </a:lnTo>
                    <a:lnTo>
                      <a:pt x="2066" y="1988"/>
                    </a:lnTo>
                    <a:lnTo>
                      <a:pt x="2072" y="1974"/>
                    </a:lnTo>
                    <a:lnTo>
                      <a:pt x="2074" y="1968"/>
                    </a:lnTo>
                    <a:lnTo>
                      <a:pt x="2078" y="1962"/>
                    </a:lnTo>
                    <a:lnTo>
                      <a:pt x="2088" y="1950"/>
                    </a:lnTo>
                    <a:lnTo>
                      <a:pt x="2090" y="1944"/>
                    </a:lnTo>
                    <a:lnTo>
                      <a:pt x="2094" y="1932"/>
                    </a:lnTo>
                    <a:lnTo>
                      <a:pt x="2096" y="1928"/>
                    </a:lnTo>
                    <a:lnTo>
                      <a:pt x="2100" y="1924"/>
                    </a:lnTo>
                    <a:lnTo>
                      <a:pt x="2106" y="1922"/>
                    </a:lnTo>
                    <a:lnTo>
                      <a:pt x="2108" y="1920"/>
                    </a:lnTo>
                    <a:lnTo>
                      <a:pt x="2108" y="1918"/>
                    </a:lnTo>
                    <a:lnTo>
                      <a:pt x="2108" y="1916"/>
                    </a:lnTo>
                    <a:lnTo>
                      <a:pt x="2106" y="1914"/>
                    </a:lnTo>
                    <a:lnTo>
                      <a:pt x="2100" y="1912"/>
                    </a:lnTo>
                    <a:lnTo>
                      <a:pt x="2096" y="1908"/>
                    </a:lnTo>
                    <a:lnTo>
                      <a:pt x="2094" y="1900"/>
                    </a:lnTo>
                    <a:lnTo>
                      <a:pt x="2094" y="1898"/>
                    </a:lnTo>
                    <a:lnTo>
                      <a:pt x="2094" y="1882"/>
                    </a:lnTo>
                    <a:lnTo>
                      <a:pt x="2094" y="1878"/>
                    </a:lnTo>
                    <a:lnTo>
                      <a:pt x="2096" y="1870"/>
                    </a:lnTo>
                    <a:lnTo>
                      <a:pt x="2100" y="1866"/>
                    </a:lnTo>
                    <a:lnTo>
                      <a:pt x="2106" y="1864"/>
                    </a:lnTo>
                    <a:lnTo>
                      <a:pt x="2108" y="1862"/>
                    </a:lnTo>
                    <a:lnTo>
                      <a:pt x="2110" y="1858"/>
                    </a:lnTo>
                    <a:lnTo>
                      <a:pt x="2110" y="1856"/>
                    </a:lnTo>
                    <a:lnTo>
                      <a:pt x="2110" y="1852"/>
                    </a:lnTo>
                    <a:lnTo>
                      <a:pt x="2106" y="1848"/>
                    </a:lnTo>
                    <a:lnTo>
                      <a:pt x="2102" y="1842"/>
                    </a:lnTo>
                    <a:lnTo>
                      <a:pt x="2096" y="1836"/>
                    </a:lnTo>
                    <a:lnTo>
                      <a:pt x="2090" y="1834"/>
                    </a:lnTo>
                    <a:lnTo>
                      <a:pt x="2084" y="1832"/>
                    </a:lnTo>
                    <a:lnTo>
                      <a:pt x="2076" y="1834"/>
                    </a:lnTo>
                    <a:lnTo>
                      <a:pt x="2052" y="1846"/>
                    </a:lnTo>
                    <a:lnTo>
                      <a:pt x="2046" y="1850"/>
                    </a:lnTo>
                    <a:lnTo>
                      <a:pt x="2040" y="1856"/>
                    </a:lnTo>
                    <a:lnTo>
                      <a:pt x="2020" y="1882"/>
                    </a:lnTo>
                    <a:lnTo>
                      <a:pt x="2014" y="1888"/>
                    </a:lnTo>
                    <a:lnTo>
                      <a:pt x="2008" y="1892"/>
                    </a:lnTo>
                    <a:lnTo>
                      <a:pt x="2004" y="1896"/>
                    </a:lnTo>
                    <a:lnTo>
                      <a:pt x="1988" y="1902"/>
                    </a:lnTo>
                    <a:lnTo>
                      <a:pt x="1984" y="1904"/>
                    </a:lnTo>
                    <a:lnTo>
                      <a:pt x="1972" y="1914"/>
                    </a:lnTo>
                    <a:lnTo>
                      <a:pt x="1968" y="1920"/>
                    </a:lnTo>
                    <a:lnTo>
                      <a:pt x="1966" y="1926"/>
                    </a:lnTo>
                    <a:lnTo>
                      <a:pt x="1966" y="1940"/>
                    </a:lnTo>
                    <a:close/>
                    <a:moveTo>
                      <a:pt x="2180" y="1810"/>
                    </a:moveTo>
                    <a:lnTo>
                      <a:pt x="2180" y="1810"/>
                    </a:lnTo>
                    <a:lnTo>
                      <a:pt x="2174" y="1814"/>
                    </a:lnTo>
                    <a:lnTo>
                      <a:pt x="2170" y="1818"/>
                    </a:lnTo>
                    <a:lnTo>
                      <a:pt x="2164" y="1832"/>
                    </a:lnTo>
                    <a:lnTo>
                      <a:pt x="2164" y="1834"/>
                    </a:lnTo>
                    <a:lnTo>
                      <a:pt x="2164" y="1836"/>
                    </a:lnTo>
                    <a:lnTo>
                      <a:pt x="2166" y="1838"/>
                    </a:lnTo>
                    <a:lnTo>
                      <a:pt x="2168" y="1836"/>
                    </a:lnTo>
                    <a:lnTo>
                      <a:pt x="2174" y="1834"/>
                    </a:lnTo>
                    <a:lnTo>
                      <a:pt x="2180" y="1832"/>
                    </a:lnTo>
                    <a:lnTo>
                      <a:pt x="2186" y="1834"/>
                    </a:lnTo>
                    <a:lnTo>
                      <a:pt x="2192" y="1838"/>
                    </a:lnTo>
                    <a:lnTo>
                      <a:pt x="2200" y="1840"/>
                    </a:lnTo>
                    <a:lnTo>
                      <a:pt x="2204" y="1840"/>
                    </a:lnTo>
                    <a:lnTo>
                      <a:pt x="2210" y="1840"/>
                    </a:lnTo>
                    <a:lnTo>
                      <a:pt x="2218" y="1844"/>
                    </a:lnTo>
                    <a:lnTo>
                      <a:pt x="2224" y="1846"/>
                    </a:lnTo>
                    <a:lnTo>
                      <a:pt x="2226" y="1846"/>
                    </a:lnTo>
                    <a:lnTo>
                      <a:pt x="2228" y="1846"/>
                    </a:lnTo>
                    <a:lnTo>
                      <a:pt x="2230" y="1844"/>
                    </a:lnTo>
                    <a:lnTo>
                      <a:pt x="2230" y="1842"/>
                    </a:lnTo>
                    <a:lnTo>
                      <a:pt x="2230" y="1818"/>
                    </a:lnTo>
                    <a:lnTo>
                      <a:pt x="2230" y="1812"/>
                    </a:lnTo>
                    <a:lnTo>
                      <a:pt x="2226" y="1806"/>
                    </a:lnTo>
                    <a:lnTo>
                      <a:pt x="2216" y="1798"/>
                    </a:lnTo>
                    <a:lnTo>
                      <a:pt x="2214" y="1796"/>
                    </a:lnTo>
                    <a:lnTo>
                      <a:pt x="2212" y="1794"/>
                    </a:lnTo>
                    <a:lnTo>
                      <a:pt x="2208" y="1796"/>
                    </a:lnTo>
                    <a:lnTo>
                      <a:pt x="2206" y="1798"/>
                    </a:lnTo>
                    <a:lnTo>
                      <a:pt x="2198" y="1806"/>
                    </a:lnTo>
                    <a:lnTo>
                      <a:pt x="2190" y="1810"/>
                    </a:lnTo>
                    <a:lnTo>
                      <a:pt x="2184" y="1810"/>
                    </a:lnTo>
                    <a:lnTo>
                      <a:pt x="2180" y="1810"/>
                    </a:lnTo>
                    <a:close/>
                    <a:moveTo>
                      <a:pt x="2152" y="1544"/>
                    </a:moveTo>
                    <a:lnTo>
                      <a:pt x="2152" y="1544"/>
                    </a:lnTo>
                    <a:lnTo>
                      <a:pt x="2152" y="1542"/>
                    </a:lnTo>
                    <a:lnTo>
                      <a:pt x="2152" y="1540"/>
                    </a:lnTo>
                    <a:lnTo>
                      <a:pt x="2150" y="1540"/>
                    </a:lnTo>
                    <a:lnTo>
                      <a:pt x="2148" y="1542"/>
                    </a:lnTo>
                    <a:lnTo>
                      <a:pt x="2138" y="1550"/>
                    </a:lnTo>
                    <a:lnTo>
                      <a:pt x="2134" y="1558"/>
                    </a:lnTo>
                    <a:lnTo>
                      <a:pt x="2132" y="1564"/>
                    </a:lnTo>
                    <a:lnTo>
                      <a:pt x="2132" y="1568"/>
                    </a:lnTo>
                    <a:lnTo>
                      <a:pt x="2134" y="1576"/>
                    </a:lnTo>
                    <a:lnTo>
                      <a:pt x="2136" y="1584"/>
                    </a:lnTo>
                    <a:lnTo>
                      <a:pt x="2140" y="1588"/>
                    </a:lnTo>
                    <a:lnTo>
                      <a:pt x="2140" y="1590"/>
                    </a:lnTo>
                    <a:lnTo>
                      <a:pt x="2142" y="1592"/>
                    </a:lnTo>
                    <a:lnTo>
                      <a:pt x="2144" y="1590"/>
                    </a:lnTo>
                    <a:lnTo>
                      <a:pt x="2144" y="1588"/>
                    </a:lnTo>
                    <a:lnTo>
                      <a:pt x="2150" y="1564"/>
                    </a:lnTo>
                    <a:lnTo>
                      <a:pt x="2152" y="1548"/>
                    </a:lnTo>
                    <a:lnTo>
                      <a:pt x="2152" y="1544"/>
                    </a:lnTo>
                    <a:close/>
                    <a:moveTo>
                      <a:pt x="2066" y="2082"/>
                    </a:moveTo>
                    <a:lnTo>
                      <a:pt x="2066" y="2082"/>
                    </a:lnTo>
                    <a:lnTo>
                      <a:pt x="2068" y="2082"/>
                    </a:lnTo>
                    <a:lnTo>
                      <a:pt x="2070" y="2082"/>
                    </a:lnTo>
                    <a:lnTo>
                      <a:pt x="2072" y="2080"/>
                    </a:lnTo>
                    <a:lnTo>
                      <a:pt x="2070" y="2078"/>
                    </a:lnTo>
                    <a:lnTo>
                      <a:pt x="2068" y="2072"/>
                    </a:lnTo>
                    <a:lnTo>
                      <a:pt x="2062" y="2066"/>
                    </a:lnTo>
                    <a:lnTo>
                      <a:pt x="2056" y="2062"/>
                    </a:lnTo>
                    <a:lnTo>
                      <a:pt x="2032" y="2058"/>
                    </a:lnTo>
                    <a:lnTo>
                      <a:pt x="2018" y="2052"/>
                    </a:lnTo>
                    <a:lnTo>
                      <a:pt x="2012" y="2048"/>
                    </a:lnTo>
                    <a:lnTo>
                      <a:pt x="2006" y="2046"/>
                    </a:lnTo>
                    <a:lnTo>
                      <a:pt x="1998" y="2046"/>
                    </a:lnTo>
                    <a:lnTo>
                      <a:pt x="1994" y="2046"/>
                    </a:lnTo>
                    <a:lnTo>
                      <a:pt x="1978" y="2046"/>
                    </a:lnTo>
                    <a:lnTo>
                      <a:pt x="1964" y="2046"/>
                    </a:lnTo>
                    <a:lnTo>
                      <a:pt x="1948" y="2046"/>
                    </a:lnTo>
                    <a:lnTo>
                      <a:pt x="1916" y="2046"/>
                    </a:lnTo>
                    <a:lnTo>
                      <a:pt x="1912" y="2046"/>
                    </a:lnTo>
                    <a:lnTo>
                      <a:pt x="1916" y="2048"/>
                    </a:lnTo>
                    <a:lnTo>
                      <a:pt x="1940" y="2062"/>
                    </a:lnTo>
                    <a:lnTo>
                      <a:pt x="1954" y="2066"/>
                    </a:lnTo>
                    <a:lnTo>
                      <a:pt x="1998" y="2074"/>
                    </a:lnTo>
                    <a:lnTo>
                      <a:pt x="2014" y="2074"/>
                    </a:lnTo>
                    <a:lnTo>
                      <a:pt x="2026" y="2074"/>
                    </a:lnTo>
                    <a:lnTo>
                      <a:pt x="2042" y="2076"/>
                    </a:lnTo>
                    <a:lnTo>
                      <a:pt x="2066" y="2082"/>
                    </a:lnTo>
                    <a:close/>
                    <a:moveTo>
                      <a:pt x="2126" y="1676"/>
                    </a:moveTo>
                    <a:lnTo>
                      <a:pt x="2126" y="1676"/>
                    </a:lnTo>
                    <a:lnTo>
                      <a:pt x="2124" y="1684"/>
                    </a:lnTo>
                    <a:lnTo>
                      <a:pt x="2126" y="1692"/>
                    </a:lnTo>
                    <a:lnTo>
                      <a:pt x="2130" y="1706"/>
                    </a:lnTo>
                    <a:lnTo>
                      <a:pt x="2134" y="1712"/>
                    </a:lnTo>
                    <a:lnTo>
                      <a:pt x="2138" y="1718"/>
                    </a:lnTo>
                    <a:lnTo>
                      <a:pt x="2142" y="1722"/>
                    </a:lnTo>
                    <a:lnTo>
                      <a:pt x="2148" y="1722"/>
                    </a:lnTo>
                    <a:lnTo>
                      <a:pt x="2152" y="1724"/>
                    </a:lnTo>
                    <a:lnTo>
                      <a:pt x="2158" y="1728"/>
                    </a:lnTo>
                    <a:lnTo>
                      <a:pt x="2174" y="1738"/>
                    </a:lnTo>
                    <a:lnTo>
                      <a:pt x="2180" y="1744"/>
                    </a:lnTo>
                    <a:lnTo>
                      <a:pt x="2186" y="1750"/>
                    </a:lnTo>
                    <a:lnTo>
                      <a:pt x="2188" y="1754"/>
                    </a:lnTo>
                    <a:lnTo>
                      <a:pt x="2192" y="1760"/>
                    </a:lnTo>
                    <a:lnTo>
                      <a:pt x="2198" y="1766"/>
                    </a:lnTo>
                    <a:lnTo>
                      <a:pt x="2204" y="1768"/>
                    </a:lnTo>
                    <a:lnTo>
                      <a:pt x="2206" y="1768"/>
                    </a:lnTo>
                    <a:lnTo>
                      <a:pt x="2208" y="1768"/>
                    </a:lnTo>
                    <a:lnTo>
                      <a:pt x="2210" y="1766"/>
                    </a:lnTo>
                    <a:lnTo>
                      <a:pt x="2210" y="1764"/>
                    </a:lnTo>
                    <a:lnTo>
                      <a:pt x="2210" y="1760"/>
                    </a:lnTo>
                    <a:lnTo>
                      <a:pt x="2210" y="1752"/>
                    </a:lnTo>
                    <a:lnTo>
                      <a:pt x="2206" y="1746"/>
                    </a:lnTo>
                    <a:lnTo>
                      <a:pt x="2196" y="1730"/>
                    </a:lnTo>
                    <a:lnTo>
                      <a:pt x="2190" y="1724"/>
                    </a:lnTo>
                    <a:lnTo>
                      <a:pt x="2184" y="1718"/>
                    </a:lnTo>
                    <a:lnTo>
                      <a:pt x="2168" y="1708"/>
                    </a:lnTo>
                    <a:lnTo>
                      <a:pt x="2164" y="1704"/>
                    </a:lnTo>
                    <a:lnTo>
                      <a:pt x="2162" y="1698"/>
                    </a:lnTo>
                    <a:lnTo>
                      <a:pt x="2164" y="1686"/>
                    </a:lnTo>
                    <a:lnTo>
                      <a:pt x="2170" y="1672"/>
                    </a:lnTo>
                    <a:lnTo>
                      <a:pt x="2168" y="1666"/>
                    </a:lnTo>
                    <a:lnTo>
                      <a:pt x="2164" y="1660"/>
                    </a:lnTo>
                    <a:lnTo>
                      <a:pt x="2160" y="1658"/>
                    </a:lnTo>
                    <a:lnTo>
                      <a:pt x="2152" y="1656"/>
                    </a:lnTo>
                    <a:lnTo>
                      <a:pt x="2146" y="1658"/>
                    </a:lnTo>
                    <a:lnTo>
                      <a:pt x="2140" y="1660"/>
                    </a:lnTo>
                    <a:lnTo>
                      <a:pt x="2134" y="1666"/>
                    </a:lnTo>
                    <a:lnTo>
                      <a:pt x="2130" y="1672"/>
                    </a:lnTo>
                    <a:lnTo>
                      <a:pt x="2126" y="1676"/>
                    </a:lnTo>
                    <a:close/>
                    <a:moveTo>
                      <a:pt x="3046" y="620"/>
                    </a:moveTo>
                    <a:lnTo>
                      <a:pt x="3046" y="620"/>
                    </a:lnTo>
                    <a:lnTo>
                      <a:pt x="3052" y="616"/>
                    </a:lnTo>
                    <a:lnTo>
                      <a:pt x="3054" y="610"/>
                    </a:lnTo>
                    <a:lnTo>
                      <a:pt x="3062" y="478"/>
                    </a:lnTo>
                    <a:lnTo>
                      <a:pt x="3060" y="472"/>
                    </a:lnTo>
                    <a:lnTo>
                      <a:pt x="3056" y="466"/>
                    </a:lnTo>
                    <a:lnTo>
                      <a:pt x="3050" y="464"/>
                    </a:lnTo>
                    <a:lnTo>
                      <a:pt x="3038" y="460"/>
                    </a:lnTo>
                    <a:lnTo>
                      <a:pt x="3034" y="458"/>
                    </a:lnTo>
                    <a:lnTo>
                      <a:pt x="3028" y="454"/>
                    </a:lnTo>
                    <a:lnTo>
                      <a:pt x="3020" y="446"/>
                    </a:lnTo>
                    <a:lnTo>
                      <a:pt x="3006" y="438"/>
                    </a:lnTo>
                    <a:lnTo>
                      <a:pt x="3002" y="434"/>
                    </a:lnTo>
                    <a:lnTo>
                      <a:pt x="2994" y="432"/>
                    </a:lnTo>
                    <a:lnTo>
                      <a:pt x="2986" y="432"/>
                    </a:lnTo>
                    <a:lnTo>
                      <a:pt x="2972" y="432"/>
                    </a:lnTo>
                    <a:lnTo>
                      <a:pt x="2966" y="430"/>
                    </a:lnTo>
                    <a:lnTo>
                      <a:pt x="2958" y="428"/>
                    </a:lnTo>
                    <a:lnTo>
                      <a:pt x="2952" y="424"/>
                    </a:lnTo>
                    <a:lnTo>
                      <a:pt x="2946" y="422"/>
                    </a:lnTo>
                    <a:lnTo>
                      <a:pt x="2938" y="422"/>
                    </a:lnTo>
                    <a:lnTo>
                      <a:pt x="2934" y="422"/>
                    </a:lnTo>
                    <a:lnTo>
                      <a:pt x="2920" y="422"/>
                    </a:lnTo>
                    <a:lnTo>
                      <a:pt x="2918" y="424"/>
                    </a:lnTo>
                    <a:lnTo>
                      <a:pt x="2918" y="430"/>
                    </a:lnTo>
                    <a:lnTo>
                      <a:pt x="2924" y="452"/>
                    </a:lnTo>
                    <a:lnTo>
                      <a:pt x="2922" y="460"/>
                    </a:lnTo>
                    <a:lnTo>
                      <a:pt x="2918" y="464"/>
                    </a:lnTo>
                    <a:lnTo>
                      <a:pt x="2914" y="466"/>
                    </a:lnTo>
                    <a:lnTo>
                      <a:pt x="2906" y="468"/>
                    </a:lnTo>
                    <a:lnTo>
                      <a:pt x="2900" y="466"/>
                    </a:lnTo>
                    <a:lnTo>
                      <a:pt x="2894" y="464"/>
                    </a:lnTo>
                    <a:lnTo>
                      <a:pt x="2888" y="460"/>
                    </a:lnTo>
                    <a:lnTo>
                      <a:pt x="2882" y="454"/>
                    </a:lnTo>
                    <a:lnTo>
                      <a:pt x="2880" y="448"/>
                    </a:lnTo>
                    <a:lnTo>
                      <a:pt x="2876" y="436"/>
                    </a:lnTo>
                    <a:lnTo>
                      <a:pt x="2874" y="432"/>
                    </a:lnTo>
                    <a:lnTo>
                      <a:pt x="2868" y="432"/>
                    </a:lnTo>
                    <a:lnTo>
                      <a:pt x="2856" y="432"/>
                    </a:lnTo>
                    <a:lnTo>
                      <a:pt x="2848" y="432"/>
                    </a:lnTo>
                    <a:lnTo>
                      <a:pt x="2842" y="436"/>
                    </a:lnTo>
                    <a:lnTo>
                      <a:pt x="2836" y="438"/>
                    </a:lnTo>
                    <a:lnTo>
                      <a:pt x="2830" y="438"/>
                    </a:lnTo>
                    <a:lnTo>
                      <a:pt x="2816" y="434"/>
                    </a:lnTo>
                    <a:lnTo>
                      <a:pt x="2800" y="432"/>
                    </a:lnTo>
                    <a:lnTo>
                      <a:pt x="2786" y="432"/>
                    </a:lnTo>
                    <a:lnTo>
                      <a:pt x="2780" y="432"/>
                    </a:lnTo>
                    <a:lnTo>
                      <a:pt x="2774" y="436"/>
                    </a:lnTo>
                    <a:lnTo>
                      <a:pt x="2772" y="438"/>
                    </a:lnTo>
                    <a:lnTo>
                      <a:pt x="2768" y="438"/>
                    </a:lnTo>
                    <a:lnTo>
                      <a:pt x="2764" y="436"/>
                    </a:lnTo>
                    <a:lnTo>
                      <a:pt x="2756" y="426"/>
                    </a:lnTo>
                    <a:lnTo>
                      <a:pt x="2752" y="420"/>
                    </a:lnTo>
                    <a:lnTo>
                      <a:pt x="2750" y="414"/>
                    </a:lnTo>
                    <a:lnTo>
                      <a:pt x="2750" y="400"/>
                    </a:lnTo>
                    <a:lnTo>
                      <a:pt x="2748" y="394"/>
                    </a:lnTo>
                    <a:lnTo>
                      <a:pt x="2742" y="388"/>
                    </a:lnTo>
                    <a:lnTo>
                      <a:pt x="2726" y="376"/>
                    </a:lnTo>
                    <a:lnTo>
                      <a:pt x="2720" y="374"/>
                    </a:lnTo>
                    <a:lnTo>
                      <a:pt x="2712" y="372"/>
                    </a:lnTo>
                    <a:lnTo>
                      <a:pt x="2680" y="372"/>
                    </a:lnTo>
                    <a:lnTo>
                      <a:pt x="2664" y="372"/>
                    </a:lnTo>
                    <a:lnTo>
                      <a:pt x="2630" y="372"/>
                    </a:lnTo>
                    <a:lnTo>
                      <a:pt x="2624" y="370"/>
                    </a:lnTo>
                    <a:lnTo>
                      <a:pt x="2622" y="368"/>
                    </a:lnTo>
                    <a:lnTo>
                      <a:pt x="2620" y="362"/>
                    </a:lnTo>
                    <a:lnTo>
                      <a:pt x="2618" y="358"/>
                    </a:lnTo>
                    <a:lnTo>
                      <a:pt x="2606" y="348"/>
                    </a:lnTo>
                    <a:lnTo>
                      <a:pt x="2590" y="338"/>
                    </a:lnTo>
                    <a:lnTo>
                      <a:pt x="2586" y="332"/>
                    </a:lnTo>
                    <a:lnTo>
                      <a:pt x="2584" y="326"/>
                    </a:lnTo>
                    <a:lnTo>
                      <a:pt x="2584" y="322"/>
                    </a:lnTo>
                    <a:lnTo>
                      <a:pt x="2580" y="316"/>
                    </a:lnTo>
                    <a:lnTo>
                      <a:pt x="2576" y="312"/>
                    </a:lnTo>
                    <a:lnTo>
                      <a:pt x="2474" y="286"/>
                    </a:lnTo>
                    <a:lnTo>
                      <a:pt x="2468" y="286"/>
                    </a:lnTo>
                    <a:lnTo>
                      <a:pt x="2466" y="288"/>
                    </a:lnTo>
                    <a:lnTo>
                      <a:pt x="2466" y="290"/>
                    </a:lnTo>
                    <a:lnTo>
                      <a:pt x="2464" y="294"/>
                    </a:lnTo>
                    <a:lnTo>
                      <a:pt x="2458" y="298"/>
                    </a:lnTo>
                    <a:lnTo>
                      <a:pt x="2442" y="310"/>
                    </a:lnTo>
                    <a:lnTo>
                      <a:pt x="2438" y="314"/>
                    </a:lnTo>
                    <a:lnTo>
                      <a:pt x="2438" y="322"/>
                    </a:lnTo>
                    <a:lnTo>
                      <a:pt x="2444" y="336"/>
                    </a:lnTo>
                    <a:lnTo>
                      <a:pt x="2444" y="338"/>
                    </a:lnTo>
                    <a:lnTo>
                      <a:pt x="2444" y="342"/>
                    </a:lnTo>
                    <a:lnTo>
                      <a:pt x="2442" y="344"/>
                    </a:lnTo>
                    <a:lnTo>
                      <a:pt x="2438" y="346"/>
                    </a:lnTo>
                    <a:lnTo>
                      <a:pt x="2424" y="350"/>
                    </a:lnTo>
                    <a:lnTo>
                      <a:pt x="2408" y="352"/>
                    </a:lnTo>
                    <a:lnTo>
                      <a:pt x="2406" y="352"/>
                    </a:lnTo>
                    <a:lnTo>
                      <a:pt x="2390" y="350"/>
                    </a:lnTo>
                    <a:lnTo>
                      <a:pt x="2376" y="346"/>
                    </a:lnTo>
                    <a:lnTo>
                      <a:pt x="2368" y="346"/>
                    </a:lnTo>
                    <a:lnTo>
                      <a:pt x="2362" y="348"/>
                    </a:lnTo>
                    <a:lnTo>
                      <a:pt x="2358" y="350"/>
                    </a:lnTo>
                    <a:lnTo>
                      <a:pt x="2350" y="350"/>
                    </a:lnTo>
                    <a:lnTo>
                      <a:pt x="2346" y="346"/>
                    </a:lnTo>
                    <a:lnTo>
                      <a:pt x="2332" y="340"/>
                    </a:lnTo>
                    <a:lnTo>
                      <a:pt x="2326" y="336"/>
                    </a:lnTo>
                    <a:lnTo>
                      <a:pt x="2324" y="336"/>
                    </a:lnTo>
                    <a:lnTo>
                      <a:pt x="2322" y="336"/>
                    </a:lnTo>
                    <a:lnTo>
                      <a:pt x="2320" y="338"/>
                    </a:lnTo>
                    <a:lnTo>
                      <a:pt x="2318" y="342"/>
                    </a:lnTo>
                    <a:lnTo>
                      <a:pt x="2318" y="354"/>
                    </a:lnTo>
                    <a:lnTo>
                      <a:pt x="2318" y="362"/>
                    </a:lnTo>
                    <a:lnTo>
                      <a:pt x="2314" y="368"/>
                    </a:lnTo>
                    <a:lnTo>
                      <a:pt x="2304" y="376"/>
                    </a:lnTo>
                    <a:lnTo>
                      <a:pt x="2302" y="378"/>
                    </a:lnTo>
                    <a:lnTo>
                      <a:pt x="2300" y="378"/>
                    </a:lnTo>
                    <a:lnTo>
                      <a:pt x="2298" y="378"/>
                    </a:lnTo>
                    <a:lnTo>
                      <a:pt x="2294" y="376"/>
                    </a:lnTo>
                    <a:lnTo>
                      <a:pt x="2284" y="360"/>
                    </a:lnTo>
                    <a:lnTo>
                      <a:pt x="2276" y="346"/>
                    </a:lnTo>
                    <a:lnTo>
                      <a:pt x="2264" y="330"/>
                    </a:lnTo>
                    <a:lnTo>
                      <a:pt x="2262" y="324"/>
                    </a:lnTo>
                    <a:lnTo>
                      <a:pt x="2264" y="316"/>
                    </a:lnTo>
                    <a:lnTo>
                      <a:pt x="2276" y="300"/>
                    </a:lnTo>
                    <a:lnTo>
                      <a:pt x="2278" y="294"/>
                    </a:lnTo>
                    <a:lnTo>
                      <a:pt x="2280" y="286"/>
                    </a:lnTo>
                    <a:lnTo>
                      <a:pt x="2280" y="282"/>
                    </a:lnTo>
                    <a:lnTo>
                      <a:pt x="2278" y="276"/>
                    </a:lnTo>
                    <a:lnTo>
                      <a:pt x="2274" y="268"/>
                    </a:lnTo>
                    <a:lnTo>
                      <a:pt x="2266" y="260"/>
                    </a:lnTo>
                    <a:lnTo>
                      <a:pt x="2252" y="252"/>
                    </a:lnTo>
                    <a:lnTo>
                      <a:pt x="2248" y="248"/>
                    </a:lnTo>
                    <a:lnTo>
                      <a:pt x="2240" y="246"/>
                    </a:lnTo>
                    <a:lnTo>
                      <a:pt x="2232" y="246"/>
                    </a:lnTo>
                    <a:lnTo>
                      <a:pt x="2230" y="246"/>
                    </a:lnTo>
                    <a:lnTo>
                      <a:pt x="2222" y="244"/>
                    </a:lnTo>
                    <a:lnTo>
                      <a:pt x="2216" y="240"/>
                    </a:lnTo>
                    <a:lnTo>
                      <a:pt x="2204" y="232"/>
                    </a:lnTo>
                    <a:lnTo>
                      <a:pt x="2198" y="230"/>
                    </a:lnTo>
                    <a:lnTo>
                      <a:pt x="2196" y="228"/>
                    </a:lnTo>
                    <a:lnTo>
                      <a:pt x="2192" y="228"/>
                    </a:lnTo>
                    <a:lnTo>
                      <a:pt x="2190" y="230"/>
                    </a:lnTo>
                    <a:lnTo>
                      <a:pt x="2188" y="232"/>
                    </a:lnTo>
                    <a:lnTo>
                      <a:pt x="2186" y="238"/>
                    </a:lnTo>
                    <a:lnTo>
                      <a:pt x="2178" y="252"/>
                    </a:lnTo>
                    <a:lnTo>
                      <a:pt x="2176" y="258"/>
                    </a:lnTo>
                    <a:lnTo>
                      <a:pt x="2170" y="262"/>
                    </a:lnTo>
                    <a:lnTo>
                      <a:pt x="2164" y="264"/>
                    </a:lnTo>
                    <a:lnTo>
                      <a:pt x="2132" y="264"/>
                    </a:lnTo>
                    <a:lnTo>
                      <a:pt x="2124" y="264"/>
                    </a:lnTo>
                    <a:lnTo>
                      <a:pt x="2116" y="262"/>
                    </a:lnTo>
                    <a:lnTo>
                      <a:pt x="2110" y="258"/>
                    </a:lnTo>
                    <a:lnTo>
                      <a:pt x="2104" y="254"/>
                    </a:lnTo>
                    <a:lnTo>
                      <a:pt x="2100" y="248"/>
                    </a:lnTo>
                    <a:lnTo>
                      <a:pt x="2098" y="242"/>
                    </a:lnTo>
                    <a:lnTo>
                      <a:pt x="2092" y="238"/>
                    </a:lnTo>
                    <a:lnTo>
                      <a:pt x="2086" y="236"/>
                    </a:lnTo>
                    <a:lnTo>
                      <a:pt x="2062" y="236"/>
                    </a:lnTo>
                    <a:lnTo>
                      <a:pt x="2054" y="236"/>
                    </a:lnTo>
                    <a:lnTo>
                      <a:pt x="2048" y="240"/>
                    </a:lnTo>
                    <a:lnTo>
                      <a:pt x="2032" y="250"/>
                    </a:lnTo>
                    <a:lnTo>
                      <a:pt x="2030" y="252"/>
                    </a:lnTo>
                    <a:lnTo>
                      <a:pt x="2028" y="252"/>
                    </a:lnTo>
                    <a:lnTo>
                      <a:pt x="2026" y="250"/>
                    </a:lnTo>
                    <a:lnTo>
                      <a:pt x="2026" y="246"/>
                    </a:lnTo>
                    <a:lnTo>
                      <a:pt x="2026" y="244"/>
                    </a:lnTo>
                    <a:lnTo>
                      <a:pt x="2024" y="236"/>
                    </a:lnTo>
                    <a:lnTo>
                      <a:pt x="2020" y="230"/>
                    </a:lnTo>
                    <a:lnTo>
                      <a:pt x="2012" y="222"/>
                    </a:lnTo>
                    <a:lnTo>
                      <a:pt x="2004" y="218"/>
                    </a:lnTo>
                    <a:lnTo>
                      <a:pt x="1998" y="216"/>
                    </a:lnTo>
                    <a:lnTo>
                      <a:pt x="1994" y="216"/>
                    </a:lnTo>
                    <a:lnTo>
                      <a:pt x="1986" y="218"/>
                    </a:lnTo>
                    <a:lnTo>
                      <a:pt x="1980" y="222"/>
                    </a:lnTo>
                    <a:lnTo>
                      <a:pt x="1972" y="230"/>
                    </a:lnTo>
                    <a:lnTo>
                      <a:pt x="1960" y="240"/>
                    </a:lnTo>
                    <a:lnTo>
                      <a:pt x="1944" y="250"/>
                    </a:lnTo>
                    <a:lnTo>
                      <a:pt x="1930" y="260"/>
                    </a:lnTo>
                    <a:lnTo>
                      <a:pt x="1914" y="270"/>
                    </a:lnTo>
                    <a:lnTo>
                      <a:pt x="1910" y="272"/>
                    </a:lnTo>
                    <a:lnTo>
                      <a:pt x="1912" y="268"/>
                    </a:lnTo>
                    <a:lnTo>
                      <a:pt x="1922" y="252"/>
                    </a:lnTo>
                    <a:lnTo>
                      <a:pt x="1928" y="246"/>
                    </a:lnTo>
                    <a:lnTo>
                      <a:pt x="1934" y="242"/>
                    </a:lnTo>
                    <a:lnTo>
                      <a:pt x="1940" y="238"/>
                    </a:lnTo>
                    <a:lnTo>
                      <a:pt x="1946" y="234"/>
                    </a:lnTo>
                    <a:lnTo>
                      <a:pt x="1952" y="228"/>
                    </a:lnTo>
                    <a:lnTo>
                      <a:pt x="1972" y="194"/>
                    </a:lnTo>
                    <a:lnTo>
                      <a:pt x="1982" y="180"/>
                    </a:lnTo>
                    <a:lnTo>
                      <a:pt x="1990" y="172"/>
                    </a:lnTo>
                    <a:lnTo>
                      <a:pt x="2000" y="160"/>
                    </a:lnTo>
                    <a:lnTo>
                      <a:pt x="2010" y="144"/>
                    </a:lnTo>
                    <a:lnTo>
                      <a:pt x="2014" y="138"/>
                    </a:lnTo>
                    <a:lnTo>
                      <a:pt x="2014" y="130"/>
                    </a:lnTo>
                    <a:lnTo>
                      <a:pt x="2008" y="96"/>
                    </a:lnTo>
                    <a:lnTo>
                      <a:pt x="2004" y="90"/>
                    </a:lnTo>
                    <a:lnTo>
                      <a:pt x="2000" y="84"/>
                    </a:lnTo>
                    <a:lnTo>
                      <a:pt x="1972" y="64"/>
                    </a:lnTo>
                    <a:lnTo>
                      <a:pt x="1958" y="56"/>
                    </a:lnTo>
                    <a:lnTo>
                      <a:pt x="1944" y="52"/>
                    </a:lnTo>
                    <a:lnTo>
                      <a:pt x="1940" y="48"/>
                    </a:lnTo>
                    <a:lnTo>
                      <a:pt x="1938" y="44"/>
                    </a:lnTo>
                    <a:lnTo>
                      <a:pt x="1934" y="32"/>
                    </a:lnTo>
                    <a:lnTo>
                      <a:pt x="1922" y="8"/>
                    </a:lnTo>
                    <a:lnTo>
                      <a:pt x="1916" y="2"/>
                    </a:lnTo>
                    <a:lnTo>
                      <a:pt x="1910" y="0"/>
                    </a:lnTo>
                    <a:lnTo>
                      <a:pt x="1886" y="0"/>
                    </a:lnTo>
                    <a:lnTo>
                      <a:pt x="1880" y="2"/>
                    </a:lnTo>
                    <a:lnTo>
                      <a:pt x="1872" y="6"/>
                    </a:lnTo>
                    <a:lnTo>
                      <a:pt x="1844" y="34"/>
                    </a:lnTo>
                    <a:lnTo>
                      <a:pt x="1840" y="40"/>
                    </a:lnTo>
                    <a:lnTo>
                      <a:pt x="1838" y="48"/>
                    </a:lnTo>
                    <a:lnTo>
                      <a:pt x="1832" y="70"/>
                    </a:lnTo>
                    <a:lnTo>
                      <a:pt x="1828" y="78"/>
                    </a:lnTo>
                    <a:lnTo>
                      <a:pt x="1822" y="82"/>
                    </a:lnTo>
                    <a:lnTo>
                      <a:pt x="1788" y="104"/>
                    </a:lnTo>
                    <a:lnTo>
                      <a:pt x="1780" y="106"/>
                    </a:lnTo>
                    <a:lnTo>
                      <a:pt x="1774" y="104"/>
                    </a:lnTo>
                    <a:lnTo>
                      <a:pt x="1758" y="92"/>
                    </a:lnTo>
                    <a:lnTo>
                      <a:pt x="1750" y="90"/>
                    </a:lnTo>
                    <a:lnTo>
                      <a:pt x="1744" y="92"/>
                    </a:lnTo>
                    <a:lnTo>
                      <a:pt x="1710" y="106"/>
                    </a:lnTo>
                    <a:lnTo>
                      <a:pt x="1696" y="112"/>
                    </a:lnTo>
                    <a:lnTo>
                      <a:pt x="1660" y="134"/>
                    </a:lnTo>
                    <a:lnTo>
                      <a:pt x="1648" y="144"/>
                    </a:lnTo>
                    <a:lnTo>
                      <a:pt x="1630" y="162"/>
                    </a:lnTo>
                    <a:lnTo>
                      <a:pt x="1626" y="168"/>
                    </a:lnTo>
                    <a:lnTo>
                      <a:pt x="1622" y="174"/>
                    </a:lnTo>
                    <a:lnTo>
                      <a:pt x="1616" y="218"/>
                    </a:lnTo>
                    <a:lnTo>
                      <a:pt x="1612" y="224"/>
                    </a:lnTo>
                    <a:lnTo>
                      <a:pt x="1606" y="228"/>
                    </a:lnTo>
                    <a:lnTo>
                      <a:pt x="1544" y="244"/>
                    </a:lnTo>
                    <a:lnTo>
                      <a:pt x="1536" y="246"/>
                    </a:lnTo>
                    <a:lnTo>
                      <a:pt x="1532" y="252"/>
                    </a:lnTo>
                    <a:lnTo>
                      <a:pt x="1530" y="258"/>
                    </a:lnTo>
                    <a:lnTo>
                      <a:pt x="1528" y="264"/>
                    </a:lnTo>
                    <a:lnTo>
                      <a:pt x="1526" y="272"/>
                    </a:lnTo>
                    <a:lnTo>
                      <a:pt x="1526" y="306"/>
                    </a:lnTo>
                    <a:lnTo>
                      <a:pt x="1524" y="310"/>
                    </a:lnTo>
                    <a:lnTo>
                      <a:pt x="1522" y="308"/>
                    </a:lnTo>
                    <a:lnTo>
                      <a:pt x="1516" y="304"/>
                    </a:lnTo>
                    <a:lnTo>
                      <a:pt x="1508" y="302"/>
                    </a:lnTo>
                    <a:lnTo>
                      <a:pt x="1494" y="296"/>
                    </a:lnTo>
                    <a:lnTo>
                      <a:pt x="1488" y="296"/>
                    </a:lnTo>
                    <a:lnTo>
                      <a:pt x="1482" y="300"/>
                    </a:lnTo>
                    <a:lnTo>
                      <a:pt x="1472" y="316"/>
                    </a:lnTo>
                    <a:lnTo>
                      <a:pt x="1468" y="320"/>
                    </a:lnTo>
                    <a:lnTo>
                      <a:pt x="1464" y="320"/>
                    </a:lnTo>
                    <a:lnTo>
                      <a:pt x="1462" y="318"/>
                    </a:lnTo>
                    <a:lnTo>
                      <a:pt x="1458" y="314"/>
                    </a:lnTo>
                    <a:lnTo>
                      <a:pt x="1458" y="308"/>
                    </a:lnTo>
                    <a:lnTo>
                      <a:pt x="1456" y="304"/>
                    </a:lnTo>
                    <a:lnTo>
                      <a:pt x="1452" y="298"/>
                    </a:lnTo>
                    <a:lnTo>
                      <a:pt x="1444" y="290"/>
                    </a:lnTo>
                    <a:lnTo>
                      <a:pt x="1438" y="286"/>
                    </a:lnTo>
                    <a:lnTo>
                      <a:pt x="1434" y="284"/>
                    </a:lnTo>
                    <a:lnTo>
                      <a:pt x="1428" y="286"/>
                    </a:lnTo>
                    <a:lnTo>
                      <a:pt x="1426" y="292"/>
                    </a:lnTo>
                    <a:lnTo>
                      <a:pt x="1420" y="306"/>
                    </a:lnTo>
                    <a:lnTo>
                      <a:pt x="1418" y="322"/>
                    </a:lnTo>
                    <a:lnTo>
                      <a:pt x="1418" y="336"/>
                    </a:lnTo>
                    <a:lnTo>
                      <a:pt x="1418" y="352"/>
                    </a:lnTo>
                    <a:lnTo>
                      <a:pt x="1418" y="374"/>
                    </a:lnTo>
                    <a:lnTo>
                      <a:pt x="1416" y="382"/>
                    </a:lnTo>
                    <a:lnTo>
                      <a:pt x="1414" y="388"/>
                    </a:lnTo>
                    <a:lnTo>
                      <a:pt x="1412" y="388"/>
                    </a:lnTo>
                    <a:lnTo>
                      <a:pt x="1408" y="388"/>
                    </a:lnTo>
                    <a:lnTo>
                      <a:pt x="1404" y="384"/>
                    </a:lnTo>
                    <a:lnTo>
                      <a:pt x="1402" y="380"/>
                    </a:lnTo>
                    <a:lnTo>
                      <a:pt x="1400" y="372"/>
                    </a:lnTo>
                    <a:lnTo>
                      <a:pt x="1400" y="364"/>
                    </a:lnTo>
                    <a:lnTo>
                      <a:pt x="1406" y="340"/>
                    </a:lnTo>
                    <a:lnTo>
                      <a:pt x="1408" y="334"/>
                    </a:lnTo>
                    <a:lnTo>
                      <a:pt x="1406" y="326"/>
                    </a:lnTo>
                    <a:lnTo>
                      <a:pt x="1402" y="312"/>
                    </a:lnTo>
                    <a:lnTo>
                      <a:pt x="1398" y="296"/>
                    </a:lnTo>
                    <a:lnTo>
                      <a:pt x="1398" y="292"/>
                    </a:lnTo>
                    <a:lnTo>
                      <a:pt x="1396" y="286"/>
                    </a:lnTo>
                    <a:lnTo>
                      <a:pt x="1392" y="282"/>
                    </a:lnTo>
                    <a:lnTo>
                      <a:pt x="1376" y="278"/>
                    </a:lnTo>
                    <a:lnTo>
                      <a:pt x="1362" y="274"/>
                    </a:lnTo>
                    <a:lnTo>
                      <a:pt x="1348" y="274"/>
                    </a:lnTo>
                    <a:lnTo>
                      <a:pt x="1342" y="276"/>
                    </a:lnTo>
                    <a:lnTo>
                      <a:pt x="1338" y="282"/>
                    </a:lnTo>
                    <a:lnTo>
                      <a:pt x="1322" y="336"/>
                    </a:lnTo>
                    <a:lnTo>
                      <a:pt x="1320" y="342"/>
                    </a:lnTo>
                    <a:lnTo>
                      <a:pt x="1316" y="348"/>
                    </a:lnTo>
                    <a:lnTo>
                      <a:pt x="1308" y="360"/>
                    </a:lnTo>
                    <a:lnTo>
                      <a:pt x="1304" y="366"/>
                    </a:lnTo>
                    <a:lnTo>
                      <a:pt x="1304" y="372"/>
                    </a:lnTo>
                    <a:lnTo>
                      <a:pt x="1304" y="380"/>
                    </a:lnTo>
                    <a:lnTo>
                      <a:pt x="1308" y="384"/>
                    </a:lnTo>
                    <a:lnTo>
                      <a:pt x="1310" y="392"/>
                    </a:lnTo>
                    <a:lnTo>
                      <a:pt x="1310" y="400"/>
                    </a:lnTo>
                    <a:lnTo>
                      <a:pt x="1310" y="414"/>
                    </a:lnTo>
                    <a:lnTo>
                      <a:pt x="1310" y="426"/>
                    </a:lnTo>
                    <a:lnTo>
                      <a:pt x="1312" y="432"/>
                    </a:lnTo>
                    <a:lnTo>
                      <a:pt x="1316" y="436"/>
                    </a:lnTo>
                    <a:lnTo>
                      <a:pt x="1334" y="454"/>
                    </a:lnTo>
                    <a:lnTo>
                      <a:pt x="1338" y="460"/>
                    </a:lnTo>
                    <a:lnTo>
                      <a:pt x="1336" y="468"/>
                    </a:lnTo>
                    <a:lnTo>
                      <a:pt x="1324" y="484"/>
                    </a:lnTo>
                    <a:lnTo>
                      <a:pt x="1322" y="486"/>
                    </a:lnTo>
                    <a:lnTo>
                      <a:pt x="1320" y="486"/>
                    </a:lnTo>
                    <a:lnTo>
                      <a:pt x="1318" y="486"/>
                    </a:lnTo>
                    <a:lnTo>
                      <a:pt x="1314" y="484"/>
                    </a:lnTo>
                    <a:lnTo>
                      <a:pt x="1296" y="466"/>
                    </a:lnTo>
                    <a:lnTo>
                      <a:pt x="1284" y="456"/>
                    </a:lnTo>
                    <a:lnTo>
                      <a:pt x="1258" y="436"/>
                    </a:lnTo>
                    <a:lnTo>
                      <a:pt x="1252" y="432"/>
                    </a:lnTo>
                    <a:lnTo>
                      <a:pt x="1244" y="432"/>
                    </a:lnTo>
                    <a:lnTo>
                      <a:pt x="1230" y="432"/>
                    </a:lnTo>
                    <a:lnTo>
                      <a:pt x="1214" y="432"/>
                    </a:lnTo>
                    <a:lnTo>
                      <a:pt x="1212" y="432"/>
                    </a:lnTo>
                    <a:lnTo>
                      <a:pt x="1208" y="432"/>
                    </a:lnTo>
                    <a:lnTo>
                      <a:pt x="1206" y="434"/>
                    </a:lnTo>
                    <a:lnTo>
                      <a:pt x="1204" y="436"/>
                    </a:lnTo>
                    <a:lnTo>
                      <a:pt x="1204" y="440"/>
                    </a:lnTo>
                    <a:lnTo>
                      <a:pt x="1204" y="452"/>
                    </a:lnTo>
                    <a:lnTo>
                      <a:pt x="1202" y="460"/>
                    </a:lnTo>
                    <a:lnTo>
                      <a:pt x="1198" y="466"/>
                    </a:lnTo>
                    <a:lnTo>
                      <a:pt x="1192" y="468"/>
                    </a:lnTo>
                    <a:lnTo>
                      <a:pt x="1186" y="466"/>
                    </a:lnTo>
                    <a:lnTo>
                      <a:pt x="1180" y="464"/>
                    </a:lnTo>
                    <a:lnTo>
                      <a:pt x="1174" y="462"/>
                    </a:lnTo>
                    <a:lnTo>
                      <a:pt x="1166" y="464"/>
                    </a:lnTo>
                    <a:lnTo>
                      <a:pt x="1162" y="466"/>
                    </a:lnTo>
                    <a:lnTo>
                      <a:pt x="1146" y="474"/>
                    </a:lnTo>
                    <a:lnTo>
                      <a:pt x="1142" y="476"/>
                    </a:lnTo>
                    <a:lnTo>
                      <a:pt x="1134" y="478"/>
                    </a:lnTo>
                    <a:lnTo>
                      <a:pt x="1126" y="480"/>
                    </a:lnTo>
                    <a:lnTo>
                      <a:pt x="1124" y="480"/>
                    </a:lnTo>
                    <a:lnTo>
                      <a:pt x="1116" y="478"/>
                    </a:lnTo>
                    <a:lnTo>
                      <a:pt x="1110" y="476"/>
                    </a:lnTo>
                    <a:lnTo>
                      <a:pt x="1104" y="472"/>
                    </a:lnTo>
                    <a:lnTo>
                      <a:pt x="1098" y="474"/>
                    </a:lnTo>
                    <a:lnTo>
                      <a:pt x="1092" y="476"/>
                    </a:lnTo>
                    <a:lnTo>
                      <a:pt x="1078" y="484"/>
                    </a:lnTo>
                    <a:lnTo>
                      <a:pt x="1062" y="496"/>
                    </a:lnTo>
                    <a:lnTo>
                      <a:pt x="1050" y="504"/>
                    </a:lnTo>
                    <a:lnTo>
                      <a:pt x="1024" y="516"/>
                    </a:lnTo>
                    <a:lnTo>
                      <a:pt x="1012" y="520"/>
                    </a:lnTo>
                    <a:lnTo>
                      <a:pt x="1008" y="522"/>
                    </a:lnTo>
                    <a:lnTo>
                      <a:pt x="1004" y="526"/>
                    </a:lnTo>
                    <a:lnTo>
                      <a:pt x="1000" y="540"/>
                    </a:lnTo>
                    <a:lnTo>
                      <a:pt x="996" y="546"/>
                    </a:lnTo>
                    <a:lnTo>
                      <a:pt x="992" y="548"/>
                    </a:lnTo>
                    <a:lnTo>
                      <a:pt x="988" y="546"/>
                    </a:lnTo>
                    <a:lnTo>
                      <a:pt x="982" y="542"/>
                    </a:lnTo>
                    <a:lnTo>
                      <a:pt x="974" y="534"/>
                    </a:lnTo>
                    <a:lnTo>
                      <a:pt x="972" y="530"/>
                    </a:lnTo>
                    <a:lnTo>
                      <a:pt x="972" y="526"/>
                    </a:lnTo>
                    <a:lnTo>
                      <a:pt x="974" y="524"/>
                    </a:lnTo>
                    <a:lnTo>
                      <a:pt x="982" y="514"/>
                    </a:lnTo>
                    <a:lnTo>
                      <a:pt x="986" y="508"/>
                    </a:lnTo>
                    <a:lnTo>
                      <a:pt x="988" y="502"/>
                    </a:lnTo>
                    <a:lnTo>
                      <a:pt x="988" y="498"/>
                    </a:lnTo>
                    <a:lnTo>
                      <a:pt x="986" y="492"/>
                    </a:lnTo>
                    <a:lnTo>
                      <a:pt x="980" y="486"/>
                    </a:lnTo>
                    <a:lnTo>
                      <a:pt x="976" y="484"/>
                    </a:lnTo>
                    <a:lnTo>
                      <a:pt x="964" y="480"/>
                    </a:lnTo>
                    <a:lnTo>
                      <a:pt x="950" y="480"/>
                    </a:lnTo>
                    <a:lnTo>
                      <a:pt x="946" y="480"/>
                    </a:lnTo>
                    <a:lnTo>
                      <a:pt x="944" y="480"/>
                    </a:lnTo>
                    <a:lnTo>
                      <a:pt x="942" y="482"/>
                    </a:lnTo>
                    <a:lnTo>
                      <a:pt x="942" y="484"/>
                    </a:lnTo>
                    <a:lnTo>
                      <a:pt x="942" y="488"/>
                    </a:lnTo>
                    <a:lnTo>
                      <a:pt x="944" y="492"/>
                    </a:lnTo>
                    <a:lnTo>
                      <a:pt x="948" y="500"/>
                    </a:lnTo>
                    <a:lnTo>
                      <a:pt x="948" y="508"/>
                    </a:lnTo>
                    <a:lnTo>
                      <a:pt x="948" y="520"/>
                    </a:lnTo>
                    <a:lnTo>
                      <a:pt x="950" y="528"/>
                    </a:lnTo>
                    <a:lnTo>
                      <a:pt x="952" y="536"/>
                    </a:lnTo>
                    <a:lnTo>
                      <a:pt x="954" y="542"/>
                    </a:lnTo>
                    <a:lnTo>
                      <a:pt x="956" y="548"/>
                    </a:lnTo>
                    <a:lnTo>
                      <a:pt x="956" y="556"/>
                    </a:lnTo>
                    <a:lnTo>
                      <a:pt x="952" y="570"/>
                    </a:lnTo>
                    <a:lnTo>
                      <a:pt x="948" y="574"/>
                    </a:lnTo>
                    <a:lnTo>
                      <a:pt x="946" y="574"/>
                    </a:lnTo>
                    <a:lnTo>
                      <a:pt x="944" y="572"/>
                    </a:lnTo>
                    <a:lnTo>
                      <a:pt x="938" y="570"/>
                    </a:lnTo>
                    <a:lnTo>
                      <a:pt x="930" y="568"/>
                    </a:lnTo>
                    <a:lnTo>
                      <a:pt x="928" y="568"/>
                    </a:lnTo>
                    <a:lnTo>
                      <a:pt x="920" y="570"/>
                    </a:lnTo>
                    <a:lnTo>
                      <a:pt x="914" y="572"/>
                    </a:lnTo>
                    <a:lnTo>
                      <a:pt x="902" y="582"/>
                    </a:lnTo>
                    <a:lnTo>
                      <a:pt x="896" y="584"/>
                    </a:lnTo>
                    <a:lnTo>
                      <a:pt x="884" y="592"/>
                    </a:lnTo>
                    <a:lnTo>
                      <a:pt x="882" y="598"/>
                    </a:lnTo>
                    <a:lnTo>
                      <a:pt x="884" y="604"/>
                    </a:lnTo>
                    <a:lnTo>
                      <a:pt x="896" y="630"/>
                    </a:lnTo>
                    <a:lnTo>
                      <a:pt x="898" y="634"/>
                    </a:lnTo>
                    <a:lnTo>
                      <a:pt x="894" y="632"/>
                    </a:lnTo>
                    <a:lnTo>
                      <a:pt x="888" y="628"/>
                    </a:lnTo>
                    <a:lnTo>
                      <a:pt x="882" y="626"/>
                    </a:lnTo>
                    <a:lnTo>
                      <a:pt x="868" y="626"/>
                    </a:lnTo>
                    <a:lnTo>
                      <a:pt x="860" y="626"/>
                    </a:lnTo>
                    <a:lnTo>
                      <a:pt x="854" y="624"/>
                    </a:lnTo>
                    <a:lnTo>
                      <a:pt x="848" y="620"/>
                    </a:lnTo>
                    <a:lnTo>
                      <a:pt x="842" y="620"/>
                    </a:lnTo>
                    <a:lnTo>
                      <a:pt x="840" y="622"/>
                    </a:lnTo>
                    <a:lnTo>
                      <a:pt x="842" y="630"/>
                    </a:lnTo>
                    <a:lnTo>
                      <a:pt x="842" y="632"/>
                    </a:lnTo>
                    <a:lnTo>
                      <a:pt x="836" y="630"/>
                    </a:lnTo>
                    <a:lnTo>
                      <a:pt x="818" y="624"/>
                    </a:lnTo>
                    <a:lnTo>
                      <a:pt x="812" y="622"/>
                    </a:lnTo>
                    <a:lnTo>
                      <a:pt x="808" y="616"/>
                    </a:lnTo>
                    <a:lnTo>
                      <a:pt x="804" y="604"/>
                    </a:lnTo>
                    <a:lnTo>
                      <a:pt x="804" y="598"/>
                    </a:lnTo>
                    <a:lnTo>
                      <a:pt x="806" y="592"/>
                    </a:lnTo>
                    <a:lnTo>
                      <a:pt x="810" y="588"/>
                    </a:lnTo>
                    <a:lnTo>
                      <a:pt x="812" y="582"/>
                    </a:lnTo>
                    <a:lnTo>
                      <a:pt x="810" y="578"/>
                    </a:lnTo>
                    <a:lnTo>
                      <a:pt x="804" y="574"/>
                    </a:lnTo>
                    <a:lnTo>
                      <a:pt x="800" y="572"/>
                    </a:lnTo>
                    <a:lnTo>
                      <a:pt x="786" y="562"/>
                    </a:lnTo>
                    <a:lnTo>
                      <a:pt x="778" y="554"/>
                    </a:lnTo>
                    <a:lnTo>
                      <a:pt x="768" y="544"/>
                    </a:lnTo>
                    <a:lnTo>
                      <a:pt x="766" y="540"/>
                    </a:lnTo>
                    <a:lnTo>
                      <a:pt x="768" y="538"/>
                    </a:lnTo>
                    <a:lnTo>
                      <a:pt x="772" y="540"/>
                    </a:lnTo>
                    <a:lnTo>
                      <a:pt x="778" y="544"/>
                    </a:lnTo>
                    <a:lnTo>
                      <a:pt x="784" y="546"/>
                    </a:lnTo>
                    <a:lnTo>
                      <a:pt x="790" y="548"/>
                    </a:lnTo>
                    <a:lnTo>
                      <a:pt x="794" y="548"/>
                    </a:lnTo>
                    <a:lnTo>
                      <a:pt x="800" y="550"/>
                    </a:lnTo>
                    <a:lnTo>
                      <a:pt x="806" y="556"/>
                    </a:lnTo>
                    <a:lnTo>
                      <a:pt x="808" y="560"/>
                    </a:lnTo>
                    <a:lnTo>
                      <a:pt x="812" y="566"/>
                    </a:lnTo>
                    <a:lnTo>
                      <a:pt x="820" y="570"/>
                    </a:lnTo>
                    <a:lnTo>
                      <a:pt x="842" y="576"/>
                    </a:lnTo>
                    <a:lnTo>
                      <a:pt x="850" y="576"/>
                    </a:lnTo>
                    <a:lnTo>
                      <a:pt x="858" y="576"/>
                    </a:lnTo>
                    <a:lnTo>
                      <a:pt x="872" y="570"/>
                    </a:lnTo>
                    <a:lnTo>
                      <a:pt x="888" y="564"/>
                    </a:lnTo>
                    <a:lnTo>
                      <a:pt x="892" y="562"/>
                    </a:lnTo>
                    <a:lnTo>
                      <a:pt x="898" y="558"/>
                    </a:lnTo>
                    <a:lnTo>
                      <a:pt x="902" y="550"/>
                    </a:lnTo>
                    <a:lnTo>
                      <a:pt x="906" y="536"/>
                    </a:lnTo>
                    <a:lnTo>
                      <a:pt x="906" y="530"/>
                    </a:lnTo>
                    <a:lnTo>
                      <a:pt x="904" y="524"/>
                    </a:lnTo>
                    <a:lnTo>
                      <a:pt x="876" y="496"/>
                    </a:lnTo>
                    <a:lnTo>
                      <a:pt x="864" y="486"/>
                    </a:lnTo>
                    <a:lnTo>
                      <a:pt x="848" y="474"/>
                    </a:lnTo>
                    <a:lnTo>
                      <a:pt x="836" y="464"/>
                    </a:lnTo>
                    <a:lnTo>
                      <a:pt x="826" y="456"/>
                    </a:lnTo>
                    <a:lnTo>
                      <a:pt x="820" y="452"/>
                    </a:lnTo>
                    <a:lnTo>
                      <a:pt x="814" y="448"/>
                    </a:lnTo>
                    <a:lnTo>
                      <a:pt x="800" y="444"/>
                    </a:lnTo>
                    <a:lnTo>
                      <a:pt x="788" y="440"/>
                    </a:lnTo>
                    <a:lnTo>
                      <a:pt x="784" y="438"/>
                    </a:lnTo>
                    <a:lnTo>
                      <a:pt x="782" y="432"/>
                    </a:lnTo>
                    <a:lnTo>
                      <a:pt x="782" y="430"/>
                    </a:lnTo>
                    <a:lnTo>
                      <a:pt x="782" y="426"/>
                    </a:lnTo>
                    <a:lnTo>
                      <a:pt x="780" y="424"/>
                    </a:lnTo>
                    <a:lnTo>
                      <a:pt x="778" y="422"/>
                    </a:lnTo>
                    <a:lnTo>
                      <a:pt x="774" y="422"/>
                    </a:lnTo>
                    <a:lnTo>
                      <a:pt x="770" y="422"/>
                    </a:lnTo>
                    <a:lnTo>
                      <a:pt x="754" y="422"/>
                    </a:lnTo>
                    <a:lnTo>
                      <a:pt x="752" y="422"/>
                    </a:lnTo>
                    <a:lnTo>
                      <a:pt x="742" y="422"/>
                    </a:lnTo>
                    <a:lnTo>
                      <a:pt x="738" y="416"/>
                    </a:lnTo>
                    <a:lnTo>
                      <a:pt x="734" y="412"/>
                    </a:lnTo>
                    <a:lnTo>
                      <a:pt x="734" y="406"/>
                    </a:lnTo>
                    <a:lnTo>
                      <a:pt x="736" y="394"/>
                    </a:lnTo>
                    <a:lnTo>
                      <a:pt x="740" y="390"/>
                    </a:lnTo>
                    <a:lnTo>
                      <a:pt x="740" y="384"/>
                    </a:lnTo>
                    <a:lnTo>
                      <a:pt x="738" y="378"/>
                    </a:lnTo>
                    <a:lnTo>
                      <a:pt x="728" y="368"/>
                    </a:lnTo>
                    <a:lnTo>
                      <a:pt x="720" y="358"/>
                    </a:lnTo>
                    <a:lnTo>
                      <a:pt x="716" y="358"/>
                    </a:lnTo>
                    <a:lnTo>
                      <a:pt x="714" y="356"/>
                    </a:lnTo>
                    <a:lnTo>
                      <a:pt x="710" y="358"/>
                    </a:lnTo>
                    <a:lnTo>
                      <a:pt x="708" y="358"/>
                    </a:lnTo>
                    <a:lnTo>
                      <a:pt x="700" y="368"/>
                    </a:lnTo>
                    <a:lnTo>
                      <a:pt x="694" y="370"/>
                    </a:lnTo>
                    <a:lnTo>
                      <a:pt x="686" y="370"/>
                    </a:lnTo>
                    <a:lnTo>
                      <a:pt x="682" y="366"/>
                    </a:lnTo>
                    <a:lnTo>
                      <a:pt x="670" y="362"/>
                    </a:lnTo>
                    <a:lnTo>
                      <a:pt x="656" y="362"/>
                    </a:lnTo>
                    <a:lnTo>
                      <a:pt x="654" y="362"/>
                    </a:lnTo>
                    <a:lnTo>
                      <a:pt x="646" y="364"/>
                    </a:lnTo>
                    <a:lnTo>
                      <a:pt x="640" y="368"/>
                    </a:lnTo>
                    <a:lnTo>
                      <a:pt x="632" y="376"/>
                    </a:lnTo>
                    <a:lnTo>
                      <a:pt x="626" y="380"/>
                    </a:lnTo>
                    <a:lnTo>
                      <a:pt x="620" y="382"/>
                    </a:lnTo>
                    <a:lnTo>
                      <a:pt x="610" y="382"/>
                    </a:lnTo>
                    <a:lnTo>
                      <a:pt x="606" y="384"/>
                    </a:lnTo>
                    <a:lnTo>
                      <a:pt x="600" y="388"/>
                    </a:lnTo>
                    <a:lnTo>
                      <a:pt x="596" y="390"/>
                    </a:lnTo>
                    <a:lnTo>
                      <a:pt x="592" y="392"/>
                    </a:lnTo>
                    <a:lnTo>
                      <a:pt x="586" y="394"/>
                    </a:lnTo>
                    <a:lnTo>
                      <a:pt x="584" y="400"/>
                    </a:lnTo>
                    <a:lnTo>
                      <a:pt x="578" y="414"/>
                    </a:lnTo>
                    <a:lnTo>
                      <a:pt x="574" y="420"/>
                    </a:lnTo>
                    <a:lnTo>
                      <a:pt x="568" y="422"/>
                    </a:lnTo>
                    <a:lnTo>
                      <a:pt x="556" y="422"/>
                    </a:lnTo>
                    <a:lnTo>
                      <a:pt x="548" y="424"/>
                    </a:lnTo>
                    <a:lnTo>
                      <a:pt x="544" y="430"/>
                    </a:lnTo>
                    <a:lnTo>
                      <a:pt x="540" y="444"/>
                    </a:lnTo>
                    <a:lnTo>
                      <a:pt x="538" y="456"/>
                    </a:lnTo>
                    <a:lnTo>
                      <a:pt x="534" y="460"/>
                    </a:lnTo>
                    <a:lnTo>
                      <a:pt x="530" y="460"/>
                    </a:lnTo>
                    <a:lnTo>
                      <a:pt x="526" y="460"/>
                    </a:lnTo>
                    <a:lnTo>
                      <a:pt x="518" y="462"/>
                    </a:lnTo>
                    <a:lnTo>
                      <a:pt x="514" y="468"/>
                    </a:lnTo>
                    <a:lnTo>
                      <a:pt x="502" y="484"/>
                    </a:lnTo>
                    <a:lnTo>
                      <a:pt x="500" y="490"/>
                    </a:lnTo>
                    <a:lnTo>
                      <a:pt x="498" y="498"/>
                    </a:lnTo>
                    <a:lnTo>
                      <a:pt x="498" y="502"/>
                    </a:lnTo>
                    <a:lnTo>
                      <a:pt x="496" y="510"/>
                    </a:lnTo>
                    <a:lnTo>
                      <a:pt x="494" y="516"/>
                    </a:lnTo>
                    <a:lnTo>
                      <a:pt x="482" y="532"/>
                    </a:lnTo>
                    <a:lnTo>
                      <a:pt x="474" y="546"/>
                    </a:lnTo>
                    <a:lnTo>
                      <a:pt x="472" y="552"/>
                    </a:lnTo>
                    <a:lnTo>
                      <a:pt x="466" y="566"/>
                    </a:lnTo>
                    <a:lnTo>
                      <a:pt x="462" y="570"/>
                    </a:lnTo>
                    <a:lnTo>
                      <a:pt x="456" y="586"/>
                    </a:lnTo>
                    <a:lnTo>
                      <a:pt x="452" y="590"/>
                    </a:lnTo>
                    <a:lnTo>
                      <a:pt x="444" y="604"/>
                    </a:lnTo>
                    <a:lnTo>
                      <a:pt x="424" y="640"/>
                    </a:lnTo>
                    <a:lnTo>
                      <a:pt x="414" y="652"/>
                    </a:lnTo>
                    <a:lnTo>
                      <a:pt x="406" y="660"/>
                    </a:lnTo>
                    <a:lnTo>
                      <a:pt x="392" y="670"/>
                    </a:lnTo>
                    <a:lnTo>
                      <a:pt x="388" y="672"/>
                    </a:lnTo>
                    <a:lnTo>
                      <a:pt x="382" y="676"/>
                    </a:lnTo>
                    <a:lnTo>
                      <a:pt x="376" y="682"/>
                    </a:lnTo>
                    <a:lnTo>
                      <a:pt x="374" y="688"/>
                    </a:lnTo>
                    <a:lnTo>
                      <a:pt x="366" y="700"/>
                    </a:lnTo>
                    <a:lnTo>
                      <a:pt x="356" y="710"/>
                    </a:lnTo>
                    <a:lnTo>
                      <a:pt x="352" y="714"/>
                    </a:lnTo>
                    <a:lnTo>
                      <a:pt x="350" y="720"/>
                    </a:lnTo>
                    <a:lnTo>
                      <a:pt x="346" y="732"/>
                    </a:lnTo>
                    <a:lnTo>
                      <a:pt x="344" y="736"/>
                    </a:lnTo>
                    <a:lnTo>
                      <a:pt x="342" y="744"/>
                    </a:lnTo>
                    <a:lnTo>
                      <a:pt x="340" y="752"/>
                    </a:lnTo>
                    <a:lnTo>
                      <a:pt x="340" y="756"/>
                    </a:lnTo>
                    <a:lnTo>
                      <a:pt x="342" y="764"/>
                    </a:lnTo>
                    <a:lnTo>
                      <a:pt x="344" y="770"/>
                    </a:lnTo>
                    <a:lnTo>
                      <a:pt x="346" y="776"/>
                    </a:lnTo>
                    <a:lnTo>
                      <a:pt x="348" y="784"/>
                    </a:lnTo>
                    <a:lnTo>
                      <a:pt x="350" y="792"/>
                    </a:lnTo>
                    <a:lnTo>
                      <a:pt x="350" y="794"/>
                    </a:lnTo>
                    <a:lnTo>
                      <a:pt x="350" y="810"/>
                    </a:lnTo>
                    <a:lnTo>
                      <a:pt x="350" y="814"/>
                    </a:lnTo>
                    <a:lnTo>
                      <a:pt x="352" y="820"/>
                    </a:lnTo>
                    <a:lnTo>
                      <a:pt x="356" y="826"/>
                    </a:lnTo>
                    <a:lnTo>
                      <a:pt x="364" y="828"/>
                    </a:lnTo>
                    <a:lnTo>
                      <a:pt x="370" y="830"/>
                    </a:lnTo>
                    <a:lnTo>
                      <a:pt x="378" y="832"/>
                    </a:lnTo>
                    <a:lnTo>
                      <a:pt x="382" y="832"/>
                    </a:lnTo>
                    <a:lnTo>
                      <a:pt x="390" y="830"/>
                    </a:lnTo>
                    <a:lnTo>
                      <a:pt x="396" y="828"/>
                    </a:lnTo>
                    <a:lnTo>
                      <a:pt x="412" y="816"/>
                    </a:lnTo>
                    <a:lnTo>
                      <a:pt x="424" y="808"/>
                    </a:lnTo>
                    <a:lnTo>
                      <a:pt x="430" y="804"/>
                    </a:lnTo>
                    <a:lnTo>
                      <a:pt x="434" y="802"/>
                    </a:lnTo>
                    <a:lnTo>
                      <a:pt x="438" y="800"/>
                    </a:lnTo>
                    <a:lnTo>
                      <a:pt x="442" y="796"/>
                    </a:lnTo>
                    <a:lnTo>
                      <a:pt x="446" y="790"/>
                    </a:lnTo>
                    <a:lnTo>
                      <a:pt x="454" y="778"/>
                    </a:lnTo>
                    <a:lnTo>
                      <a:pt x="458" y="774"/>
                    </a:lnTo>
                    <a:lnTo>
                      <a:pt x="454" y="778"/>
                    </a:lnTo>
                    <a:lnTo>
                      <a:pt x="446" y="790"/>
                    </a:lnTo>
                    <a:lnTo>
                      <a:pt x="442" y="796"/>
                    </a:lnTo>
                    <a:lnTo>
                      <a:pt x="440" y="808"/>
                    </a:lnTo>
                    <a:lnTo>
                      <a:pt x="442" y="820"/>
                    </a:lnTo>
                    <a:lnTo>
                      <a:pt x="446" y="826"/>
                    </a:lnTo>
                    <a:lnTo>
                      <a:pt x="448" y="832"/>
                    </a:lnTo>
                    <a:lnTo>
                      <a:pt x="448" y="840"/>
                    </a:lnTo>
                    <a:lnTo>
                      <a:pt x="448" y="844"/>
                    </a:lnTo>
                    <a:lnTo>
                      <a:pt x="452" y="860"/>
                    </a:lnTo>
                    <a:lnTo>
                      <a:pt x="456" y="874"/>
                    </a:lnTo>
                    <a:lnTo>
                      <a:pt x="458" y="886"/>
                    </a:lnTo>
                    <a:lnTo>
                      <a:pt x="460" y="892"/>
                    </a:lnTo>
                    <a:lnTo>
                      <a:pt x="464" y="896"/>
                    </a:lnTo>
                    <a:lnTo>
                      <a:pt x="466" y="902"/>
                    </a:lnTo>
                    <a:lnTo>
                      <a:pt x="468" y="906"/>
                    </a:lnTo>
                    <a:lnTo>
                      <a:pt x="470" y="910"/>
                    </a:lnTo>
                    <a:lnTo>
                      <a:pt x="476" y="910"/>
                    </a:lnTo>
                    <a:lnTo>
                      <a:pt x="480" y="910"/>
                    </a:lnTo>
                    <a:lnTo>
                      <a:pt x="486" y="910"/>
                    </a:lnTo>
                    <a:lnTo>
                      <a:pt x="488" y="906"/>
                    </a:lnTo>
                    <a:lnTo>
                      <a:pt x="490" y="902"/>
                    </a:lnTo>
                    <a:lnTo>
                      <a:pt x="492" y="896"/>
                    </a:lnTo>
                    <a:lnTo>
                      <a:pt x="498" y="892"/>
                    </a:lnTo>
                    <a:lnTo>
                      <a:pt x="506" y="892"/>
                    </a:lnTo>
                    <a:lnTo>
                      <a:pt x="510" y="892"/>
                    </a:lnTo>
                    <a:lnTo>
                      <a:pt x="516" y="890"/>
                    </a:lnTo>
                    <a:lnTo>
                      <a:pt x="520" y="884"/>
                    </a:lnTo>
                    <a:lnTo>
                      <a:pt x="524" y="878"/>
                    </a:lnTo>
                    <a:lnTo>
                      <a:pt x="526" y="872"/>
                    </a:lnTo>
                    <a:lnTo>
                      <a:pt x="528" y="864"/>
                    </a:lnTo>
                    <a:lnTo>
                      <a:pt x="528" y="840"/>
                    </a:lnTo>
                    <a:lnTo>
                      <a:pt x="528" y="824"/>
                    </a:lnTo>
                    <a:lnTo>
                      <a:pt x="528" y="822"/>
                    </a:lnTo>
                    <a:lnTo>
                      <a:pt x="528" y="816"/>
                    </a:lnTo>
                    <a:lnTo>
                      <a:pt x="532" y="814"/>
                    </a:lnTo>
                    <a:lnTo>
                      <a:pt x="544" y="810"/>
                    </a:lnTo>
                    <a:lnTo>
                      <a:pt x="550" y="806"/>
                    </a:lnTo>
                    <a:lnTo>
                      <a:pt x="554" y="802"/>
                    </a:lnTo>
                    <a:lnTo>
                      <a:pt x="556" y="796"/>
                    </a:lnTo>
                    <a:lnTo>
                      <a:pt x="556" y="792"/>
                    </a:lnTo>
                    <a:lnTo>
                      <a:pt x="556" y="784"/>
                    </a:lnTo>
                    <a:lnTo>
                      <a:pt x="554" y="776"/>
                    </a:lnTo>
                    <a:lnTo>
                      <a:pt x="550" y="772"/>
                    </a:lnTo>
                    <a:lnTo>
                      <a:pt x="542" y="760"/>
                    </a:lnTo>
                    <a:lnTo>
                      <a:pt x="538" y="754"/>
                    </a:lnTo>
                    <a:lnTo>
                      <a:pt x="536" y="746"/>
                    </a:lnTo>
                    <a:lnTo>
                      <a:pt x="536" y="732"/>
                    </a:lnTo>
                    <a:lnTo>
                      <a:pt x="536" y="716"/>
                    </a:lnTo>
                    <a:lnTo>
                      <a:pt x="536" y="704"/>
                    </a:lnTo>
                    <a:lnTo>
                      <a:pt x="538" y="696"/>
                    </a:lnTo>
                    <a:lnTo>
                      <a:pt x="542" y="690"/>
                    </a:lnTo>
                    <a:lnTo>
                      <a:pt x="550" y="682"/>
                    </a:lnTo>
                    <a:lnTo>
                      <a:pt x="562" y="672"/>
                    </a:lnTo>
                    <a:lnTo>
                      <a:pt x="572" y="662"/>
                    </a:lnTo>
                    <a:lnTo>
                      <a:pt x="590" y="652"/>
                    </a:lnTo>
                    <a:lnTo>
                      <a:pt x="594" y="646"/>
                    </a:lnTo>
                    <a:lnTo>
                      <a:pt x="600" y="640"/>
                    </a:lnTo>
                    <a:lnTo>
                      <a:pt x="602" y="634"/>
                    </a:lnTo>
                    <a:lnTo>
                      <a:pt x="604" y="628"/>
                    </a:lnTo>
                    <a:lnTo>
                      <a:pt x="600" y="622"/>
                    </a:lnTo>
                    <a:lnTo>
                      <a:pt x="598" y="616"/>
                    </a:lnTo>
                    <a:lnTo>
                      <a:pt x="600" y="610"/>
                    </a:lnTo>
                    <a:lnTo>
                      <a:pt x="602" y="604"/>
                    </a:lnTo>
                    <a:lnTo>
                      <a:pt x="612" y="592"/>
                    </a:lnTo>
                    <a:lnTo>
                      <a:pt x="620" y="584"/>
                    </a:lnTo>
                    <a:lnTo>
                      <a:pt x="624" y="580"/>
                    </a:lnTo>
                    <a:lnTo>
                      <a:pt x="630" y="576"/>
                    </a:lnTo>
                    <a:lnTo>
                      <a:pt x="634" y="578"/>
                    </a:lnTo>
                    <a:lnTo>
                      <a:pt x="640" y="582"/>
                    </a:lnTo>
                    <a:lnTo>
                      <a:pt x="648" y="594"/>
                    </a:lnTo>
                    <a:lnTo>
                      <a:pt x="652" y="600"/>
                    </a:lnTo>
                    <a:lnTo>
                      <a:pt x="652" y="608"/>
                    </a:lnTo>
                    <a:lnTo>
                      <a:pt x="652" y="614"/>
                    </a:lnTo>
                    <a:lnTo>
                      <a:pt x="638" y="640"/>
                    </a:lnTo>
                    <a:lnTo>
                      <a:pt x="634" y="646"/>
                    </a:lnTo>
                    <a:lnTo>
                      <a:pt x="628" y="650"/>
                    </a:lnTo>
                    <a:lnTo>
                      <a:pt x="612" y="662"/>
                    </a:lnTo>
                    <a:lnTo>
                      <a:pt x="606" y="666"/>
                    </a:lnTo>
                    <a:lnTo>
                      <a:pt x="604" y="674"/>
                    </a:lnTo>
                    <a:lnTo>
                      <a:pt x="598" y="688"/>
                    </a:lnTo>
                    <a:lnTo>
                      <a:pt x="596" y="704"/>
                    </a:lnTo>
                    <a:lnTo>
                      <a:pt x="596" y="726"/>
                    </a:lnTo>
                    <a:lnTo>
                      <a:pt x="596" y="734"/>
                    </a:lnTo>
                    <a:lnTo>
                      <a:pt x="600" y="742"/>
                    </a:lnTo>
                    <a:lnTo>
                      <a:pt x="602" y="748"/>
                    </a:lnTo>
                    <a:lnTo>
                      <a:pt x="610" y="760"/>
                    </a:lnTo>
                    <a:lnTo>
                      <a:pt x="620" y="770"/>
                    </a:lnTo>
                    <a:lnTo>
                      <a:pt x="626" y="772"/>
                    </a:lnTo>
                    <a:lnTo>
                      <a:pt x="634" y="774"/>
                    </a:lnTo>
                    <a:lnTo>
                      <a:pt x="636" y="774"/>
                    </a:lnTo>
                    <a:lnTo>
                      <a:pt x="652" y="772"/>
                    </a:lnTo>
                    <a:lnTo>
                      <a:pt x="676" y="766"/>
                    </a:lnTo>
                    <a:lnTo>
                      <a:pt x="690" y="764"/>
                    </a:lnTo>
                    <a:lnTo>
                      <a:pt x="694" y="764"/>
                    </a:lnTo>
                    <a:lnTo>
                      <a:pt x="700" y="764"/>
                    </a:lnTo>
                    <a:lnTo>
                      <a:pt x="704" y="766"/>
                    </a:lnTo>
                    <a:lnTo>
                      <a:pt x="708" y="768"/>
                    </a:lnTo>
                    <a:lnTo>
                      <a:pt x="712" y="774"/>
                    </a:lnTo>
                    <a:lnTo>
                      <a:pt x="714" y="782"/>
                    </a:lnTo>
                    <a:lnTo>
                      <a:pt x="714" y="786"/>
                    </a:lnTo>
                    <a:lnTo>
                      <a:pt x="712" y="790"/>
                    </a:lnTo>
                    <a:lnTo>
                      <a:pt x="708" y="794"/>
                    </a:lnTo>
                    <a:lnTo>
                      <a:pt x="704" y="794"/>
                    </a:lnTo>
                    <a:lnTo>
                      <a:pt x="700" y="792"/>
                    </a:lnTo>
                    <a:lnTo>
                      <a:pt x="686" y="792"/>
                    </a:lnTo>
                    <a:lnTo>
                      <a:pt x="672" y="792"/>
                    </a:lnTo>
                    <a:lnTo>
                      <a:pt x="658" y="796"/>
                    </a:lnTo>
                    <a:lnTo>
                      <a:pt x="642" y="800"/>
                    </a:lnTo>
                    <a:lnTo>
                      <a:pt x="638" y="804"/>
                    </a:lnTo>
                    <a:lnTo>
                      <a:pt x="634" y="808"/>
                    </a:lnTo>
                    <a:lnTo>
                      <a:pt x="634" y="818"/>
                    </a:lnTo>
                    <a:lnTo>
                      <a:pt x="636" y="822"/>
                    </a:lnTo>
                    <a:lnTo>
                      <a:pt x="640" y="828"/>
                    </a:lnTo>
                    <a:lnTo>
                      <a:pt x="644" y="832"/>
                    </a:lnTo>
                    <a:lnTo>
                      <a:pt x="644" y="838"/>
                    </a:lnTo>
                    <a:lnTo>
                      <a:pt x="644" y="842"/>
                    </a:lnTo>
                    <a:lnTo>
                      <a:pt x="642" y="850"/>
                    </a:lnTo>
                    <a:lnTo>
                      <a:pt x="638" y="854"/>
                    </a:lnTo>
                    <a:lnTo>
                      <a:pt x="636" y="856"/>
                    </a:lnTo>
                    <a:lnTo>
                      <a:pt x="634" y="858"/>
                    </a:lnTo>
                    <a:lnTo>
                      <a:pt x="632" y="858"/>
                    </a:lnTo>
                    <a:lnTo>
                      <a:pt x="628" y="858"/>
                    </a:lnTo>
                    <a:lnTo>
                      <a:pt x="622" y="856"/>
                    </a:lnTo>
                    <a:lnTo>
                      <a:pt x="610" y="852"/>
                    </a:lnTo>
                    <a:lnTo>
                      <a:pt x="606" y="854"/>
                    </a:lnTo>
                    <a:lnTo>
                      <a:pt x="602" y="858"/>
                    </a:lnTo>
                    <a:lnTo>
                      <a:pt x="600" y="864"/>
                    </a:lnTo>
                    <a:lnTo>
                      <a:pt x="598" y="872"/>
                    </a:lnTo>
                    <a:lnTo>
                      <a:pt x="596" y="880"/>
                    </a:lnTo>
                    <a:lnTo>
                      <a:pt x="596" y="882"/>
                    </a:lnTo>
                    <a:lnTo>
                      <a:pt x="596" y="890"/>
                    </a:lnTo>
                    <a:lnTo>
                      <a:pt x="596" y="898"/>
                    </a:lnTo>
                    <a:lnTo>
                      <a:pt x="596" y="902"/>
                    </a:lnTo>
                    <a:lnTo>
                      <a:pt x="596" y="910"/>
                    </a:lnTo>
                    <a:lnTo>
                      <a:pt x="592" y="910"/>
                    </a:lnTo>
                    <a:lnTo>
                      <a:pt x="586" y="912"/>
                    </a:lnTo>
                    <a:lnTo>
                      <a:pt x="582" y="916"/>
                    </a:lnTo>
                    <a:lnTo>
                      <a:pt x="578" y="920"/>
                    </a:lnTo>
                    <a:lnTo>
                      <a:pt x="576" y="926"/>
                    </a:lnTo>
                    <a:lnTo>
                      <a:pt x="574" y="928"/>
                    </a:lnTo>
                    <a:lnTo>
                      <a:pt x="568" y="930"/>
                    </a:lnTo>
                    <a:lnTo>
                      <a:pt x="564" y="930"/>
                    </a:lnTo>
                    <a:lnTo>
                      <a:pt x="552" y="930"/>
                    </a:lnTo>
                    <a:lnTo>
                      <a:pt x="540" y="932"/>
                    </a:lnTo>
                    <a:lnTo>
                      <a:pt x="516" y="938"/>
                    </a:lnTo>
                    <a:lnTo>
                      <a:pt x="500" y="944"/>
                    </a:lnTo>
                    <a:lnTo>
                      <a:pt x="496" y="946"/>
                    </a:lnTo>
                    <a:lnTo>
                      <a:pt x="488" y="950"/>
                    </a:lnTo>
                    <a:lnTo>
                      <a:pt x="482" y="946"/>
                    </a:lnTo>
                    <a:lnTo>
                      <a:pt x="476" y="944"/>
                    </a:lnTo>
                    <a:lnTo>
                      <a:pt x="468" y="942"/>
                    </a:lnTo>
                    <a:lnTo>
                      <a:pt x="462" y="944"/>
                    </a:lnTo>
                    <a:lnTo>
                      <a:pt x="456" y="946"/>
                    </a:lnTo>
                    <a:lnTo>
                      <a:pt x="450" y="946"/>
                    </a:lnTo>
                    <a:lnTo>
                      <a:pt x="444" y="944"/>
                    </a:lnTo>
                    <a:lnTo>
                      <a:pt x="440" y="940"/>
                    </a:lnTo>
                    <a:lnTo>
                      <a:pt x="440" y="934"/>
                    </a:lnTo>
                    <a:lnTo>
                      <a:pt x="436" y="932"/>
                    </a:lnTo>
                    <a:lnTo>
                      <a:pt x="432" y="930"/>
                    </a:lnTo>
                    <a:lnTo>
                      <a:pt x="428" y="930"/>
                    </a:lnTo>
                    <a:lnTo>
                      <a:pt x="424" y="930"/>
                    </a:lnTo>
                    <a:lnTo>
                      <a:pt x="422" y="928"/>
                    </a:lnTo>
                    <a:lnTo>
                      <a:pt x="420" y="924"/>
                    </a:lnTo>
                    <a:lnTo>
                      <a:pt x="420" y="922"/>
                    </a:lnTo>
                    <a:lnTo>
                      <a:pt x="420" y="918"/>
                    </a:lnTo>
                    <a:lnTo>
                      <a:pt x="420" y="902"/>
                    </a:lnTo>
                    <a:lnTo>
                      <a:pt x="420" y="898"/>
                    </a:lnTo>
                    <a:lnTo>
                      <a:pt x="422" y="894"/>
                    </a:lnTo>
                    <a:lnTo>
                      <a:pt x="424" y="890"/>
                    </a:lnTo>
                    <a:lnTo>
                      <a:pt x="430" y="890"/>
                    </a:lnTo>
                    <a:lnTo>
                      <a:pt x="434" y="886"/>
                    </a:lnTo>
                    <a:lnTo>
                      <a:pt x="436" y="882"/>
                    </a:lnTo>
                    <a:lnTo>
                      <a:pt x="434" y="882"/>
                    </a:lnTo>
                    <a:lnTo>
                      <a:pt x="430" y="880"/>
                    </a:lnTo>
                    <a:lnTo>
                      <a:pt x="430" y="876"/>
                    </a:lnTo>
                    <a:lnTo>
                      <a:pt x="430" y="864"/>
                    </a:lnTo>
                    <a:lnTo>
                      <a:pt x="430" y="860"/>
                    </a:lnTo>
                    <a:lnTo>
                      <a:pt x="428" y="858"/>
                    </a:lnTo>
                    <a:lnTo>
                      <a:pt x="428" y="856"/>
                    </a:lnTo>
                    <a:lnTo>
                      <a:pt x="426" y="854"/>
                    </a:lnTo>
                    <a:lnTo>
                      <a:pt x="422" y="856"/>
                    </a:lnTo>
                    <a:lnTo>
                      <a:pt x="418" y="858"/>
                    </a:lnTo>
                    <a:lnTo>
                      <a:pt x="406" y="862"/>
                    </a:lnTo>
                    <a:lnTo>
                      <a:pt x="400" y="864"/>
                    </a:lnTo>
                    <a:lnTo>
                      <a:pt x="398" y="868"/>
                    </a:lnTo>
                    <a:lnTo>
                      <a:pt x="394" y="874"/>
                    </a:lnTo>
                    <a:lnTo>
                      <a:pt x="392" y="882"/>
                    </a:lnTo>
                    <a:lnTo>
                      <a:pt x="392" y="890"/>
                    </a:lnTo>
                    <a:lnTo>
                      <a:pt x="392" y="892"/>
                    </a:lnTo>
                    <a:lnTo>
                      <a:pt x="392" y="900"/>
                    </a:lnTo>
                    <a:lnTo>
                      <a:pt x="396" y="906"/>
                    </a:lnTo>
                    <a:lnTo>
                      <a:pt x="404" y="918"/>
                    </a:lnTo>
                    <a:lnTo>
                      <a:pt x="406" y="922"/>
                    </a:lnTo>
                    <a:lnTo>
                      <a:pt x="410" y="930"/>
                    </a:lnTo>
                    <a:lnTo>
                      <a:pt x="406" y="936"/>
                    </a:lnTo>
                    <a:lnTo>
                      <a:pt x="404" y="942"/>
                    </a:lnTo>
                    <a:lnTo>
                      <a:pt x="400" y="954"/>
                    </a:lnTo>
                    <a:lnTo>
                      <a:pt x="398" y="958"/>
                    </a:lnTo>
                    <a:lnTo>
                      <a:pt x="396" y="958"/>
                    </a:lnTo>
                    <a:lnTo>
                      <a:pt x="386" y="958"/>
                    </a:lnTo>
                    <a:lnTo>
                      <a:pt x="380" y="960"/>
                    </a:lnTo>
                    <a:lnTo>
                      <a:pt x="376" y="960"/>
                    </a:lnTo>
                    <a:lnTo>
                      <a:pt x="364" y="964"/>
                    </a:lnTo>
                    <a:lnTo>
                      <a:pt x="358" y="966"/>
                    </a:lnTo>
                    <a:lnTo>
                      <a:pt x="352" y="970"/>
                    </a:lnTo>
                    <a:lnTo>
                      <a:pt x="346" y="976"/>
                    </a:lnTo>
                    <a:lnTo>
                      <a:pt x="336" y="992"/>
                    </a:lnTo>
                    <a:lnTo>
                      <a:pt x="326" y="1004"/>
                    </a:lnTo>
                    <a:lnTo>
                      <a:pt x="320" y="1008"/>
                    </a:lnTo>
                    <a:lnTo>
                      <a:pt x="316" y="1012"/>
                    </a:lnTo>
                    <a:lnTo>
                      <a:pt x="312" y="1018"/>
                    </a:lnTo>
                    <a:lnTo>
                      <a:pt x="306" y="1024"/>
                    </a:lnTo>
                    <a:lnTo>
                      <a:pt x="298" y="1034"/>
                    </a:lnTo>
                    <a:lnTo>
                      <a:pt x="296" y="1040"/>
                    </a:lnTo>
                    <a:lnTo>
                      <a:pt x="292" y="1046"/>
                    </a:lnTo>
                    <a:lnTo>
                      <a:pt x="288" y="1048"/>
                    </a:lnTo>
                    <a:lnTo>
                      <a:pt x="282" y="1050"/>
                    </a:lnTo>
                    <a:lnTo>
                      <a:pt x="278" y="1054"/>
                    </a:lnTo>
                    <a:lnTo>
                      <a:pt x="276" y="1060"/>
                    </a:lnTo>
                    <a:lnTo>
                      <a:pt x="272" y="1064"/>
                    </a:lnTo>
                    <a:lnTo>
                      <a:pt x="264" y="1066"/>
                    </a:lnTo>
                    <a:lnTo>
                      <a:pt x="260" y="1066"/>
                    </a:lnTo>
                    <a:lnTo>
                      <a:pt x="256" y="1066"/>
                    </a:lnTo>
                    <a:lnTo>
                      <a:pt x="252" y="1062"/>
                    </a:lnTo>
                    <a:lnTo>
                      <a:pt x="252" y="1058"/>
                    </a:lnTo>
                    <a:lnTo>
                      <a:pt x="248" y="1058"/>
                    </a:lnTo>
                    <a:lnTo>
                      <a:pt x="244" y="1058"/>
                    </a:lnTo>
                    <a:lnTo>
                      <a:pt x="242" y="1062"/>
                    </a:lnTo>
                    <a:lnTo>
                      <a:pt x="242" y="1072"/>
                    </a:lnTo>
                    <a:lnTo>
                      <a:pt x="242" y="1076"/>
                    </a:lnTo>
                    <a:lnTo>
                      <a:pt x="238" y="1076"/>
                    </a:lnTo>
                    <a:lnTo>
                      <a:pt x="228" y="1076"/>
                    </a:lnTo>
                    <a:lnTo>
                      <a:pt x="218" y="1076"/>
                    </a:lnTo>
                    <a:lnTo>
                      <a:pt x="206" y="1080"/>
                    </a:lnTo>
                    <a:lnTo>
                      <a:pt x="202" y="1082"/>
                    </a:lnTo>
                    <a:lnTo>
                      <a:pt x="196" y="1086"/>
                    </a:lnTo>
                    <a:lnTo>
                      <a:pt x="194" y="1092"/>
                    </a:lnTo>
                    <a:lnTo>
                      <a:pt x="196" y="1096"/>
                    </a:lnTo>
                    <a:lnTo>
                      <a:pt x="202" y="1100"/>
                    </a:lnTo>
                    <a:lnTo>
                      <a:pt x="206" y="1102"/>
                    </a:lnTo>
                    <a:lnTo>
                      <a:pt x="214" y="1106"/>
                    </a:lnTo>
                    <a:lnTo>
                      <a:pt x="222" y="1106"/>
                    </a:lnTo>
                    <a:lnTo>
                      <a:pt x="226" y="1106"/>
                    </a:lnTo>
                    <a:lnTo>
                      <a:pt x="230" y="1108"/>
                    </a:lnTo>
                    <a:lnTo>
                      <a:pt x="234" y="1110"/>
                    </a:lnTo>
                    <a:lnTo>
                      <a:pt x="234" y="1116"/>
                    </a:lnTo>
                    <a:lnTo>
                      <a:pt x="238" y="1120"/>
                    </a:lnTo>
                    <a:lnTo>
                      <a:pt x="242" y="1126"/>
                    </a:lnTo>
                    <a:lnTo>
                      <a:pt x="242" y="1134"/>
                    </a:lnTo>
                    <a:lnTo>
                      <a:pt x="242" y="1138"/>
                    </a:lnTo>
                    <a:lnTo>
                      <a:pt x="244" y="1142"/>
                    </a:lnTo>
                    <a:lnTo>
                      <a:pt x="248" y="1146"/>
                    </a:lnTo>
                    <a:lnTo>
                      <a:pt x="252" y="1148"/>
                    </a:lnTo>
                    <a:lnTo>
                      <a:pt x="252" y="1154"/>
                    </a:lnTo>
                    <a:lnTo>
                      <a:pt x="252" y="1156"/>
                    </a:lnTo>
                    <a:lnTo>
                      <a:pt x="250" y="1172"/>
                    </a:lnTo>
                    <a:lnTo>
                      <a:pt x="244" y="1196"/>
                    </a:lnTo>
                    <a:lnTo>
                      <a:pt x="242" y="1204"/>
                    </a:lnTo>
                    <a:lnTo>
                      <a:pt x="234" y="1202"/>
                    </a:lnTo>
                    <a:lnTo>
                      <a:pt x="192" y="1194"/>
                    </a:lnTo>
                    <a:lnTo>
                      <a:pt x="176" y="1194"/>
                    </a:lnTo>
                    <a:lnTo>
                      <a:pt x="162" y="1194"/>
                    </a:lnTo>
                    <a:lnTo>
                      <a:pt x="150" y="1194"/>
                    </a:lnTo>
                    <a:lnTo>
                      <a:pt x="140" y="1194"/>
                    </a:lnTo>
                    <a:lnTo>
                      <a:pt x="134" y="1196"/>
                    </a:lnTo>
                    <a:lnTo>
                      <a:pt x="130" y="1198"/>
                    </a:lnTo>
                    <a:lnTo>
                      <a:pt x="128" y="1204"/>
                    </a:lnTo>
                    <a:lnTo>
                      <a:pt x="128" y="1212"/>
                    </a:lnTo>
                    <a:lnTo>
                      <a:pt x="132" y="1226"/>
                    </a:lnTo>
                    <a:lnTo>
                      <a:pt x="134" y="1234"/>
                    </a:lnTo>
                    <a:lnTo>
                      <a:pt x="130" y="1234"/>
                    </a:lnTo>
                    <a:lnTo>
                      <a:pt x="128" y="1234"/>
                    </a:lnTo>
                    <a:lnTo>
                      <a:pt x="128" y="1236"/>
                    </a:lnTo>
                    <a:lnTo>
                      <a:pt x="128" y="1240"/>
                    </a:lnTo>
                    <a:lnTo>
                      <a:pt x="132" y="1246"/>
                    </a:lnTo>
                    <a:lnTo>
                      <a:pt x="134" y="1254"/>
                    </a:lnTo>
                    <a:lnTo>
                      <a:pt x="134" y="1262"/>
                    </a:lnTo>
                    <a:lnTo>
                      <a:pt x="134" y="1264"/>
                    </a:lnTo>
                    <a:lnTo>
                      <a:pt x="134" y="1272"/>
                    </a:lnTo>
                    <a:lnTo>
                      <a:pt x="132" y="1280"/>
                    </a:lnTo>
                    <a:lnTo>
                      <a:pt x="128" y="1286"/>
                    </a:lnTo>
                    <a:lnTo>
                      <a:pt x="128" y="1292"/>
                    </a:lnTo>
                    <a:lnTo>
                      <a:pt x="130" y="1298"/>
                    </a:lnTo>
                    <a:lnTo>
                      <a:pt x="134" y="1304"/>
                    </a:lnTo>
                    <a:lnTo>
                      <a:pt x="134" y="1310"/>
                    </a:lnTo>
                    <a:lnTo>
                      <a:pt x="134" y="1314"/>
                    </a:lnTo>
                    <a:lnTo>
                      <a:pt x="136" y="1316"/>
                    </a:lnTo>
                    <a:lnTo>
                      <a:pt x="138" y="1320"/>
                    </a:lnTo>
                    <a:lnTo>
                      <a:pt x="140" y="1322"/>
                    </a:lnTo>
                    <a:lnTo>
                      <a:pt x="142" y="1322"/>
                    </a:lnTo>
                    <a:lnTo>
                      <a:pt x="146" y="1322"/>
                    </a:lnTo>
                    <a:lnTo>
                      <a:pt x="154" y="1322"/>
                    </a:lnTo>
                    <a:lnTo>
                      <a:pt x="160" y="1322"/>
                    </a:lnTo>
                    <a:lnTo>
                      <a:pt x="164" y="1322"/>
                    </a:lnTo>
                    <a:lnTo>
                      <a:pt x="170" y="1326"/>
                    </a:lnTo>
                    <a:lnTo>
                      <a:pt x="178" y="1334"/>
                    </a:lnTo>
                    <a:lnTo>
                      <a:pt x="184" y="1338"/>
                    </a:lnTo>
                    <a:lnTo>
                      <a:pt x="192" y="1338"/>
                    </a:lnTo>
                    <a:lnTo>
                      <a:pt x="206" y="1334"/>
                    </a:lnTo>
                    <a:lnTo>
                      <a:pt x="220" y="1328"/>
                    </a:lnTo>
                    <a:lnTo>
                      <a:pt x="234" y="1324"/>
                    </a:lnTo>
                    <a:lnTo>
                      <a:pt x="242" y="1320"/>
                    </a:lnTo>
                    <a:lnTo>
                      <a:pt x="246" y="1314"/>
                    </a:lnTo>
                    <a:lnTo>
                      <a:pt x="248" y="1308"/>
                    </a:lnTo>
                    <a:lnTo>
                      <a:pt x="258" y="1296"/>
                    </a:lnTo>
                    <a:lnTo>
                      <a:pt x="266" y="1288"/>
                    </a:lnTo>
                    <a:lnTo>
                      <a:pt x="270" y="1282"/>
                    </a:lnTo>
                    <a:lnTo>
                      <a:pt x="272" y="1276"/>
                    </a:lnTo>
                    <a:lnTo>
                      <a:pt x="274" y="1264"/>
                    </a:lnTo>
                    <a:lnTo>
                      <a:pt x="280" y="1250"/>
                    </a:lnTo>
                    <a:lnTo>
                      <a:pt x="282" y="1244"/>
                    </a:lnTo>
                    <a:lnTo>
                      <a:pt x="288" y="1238"/>
                    </a:lnTo>
                    <a:lnTo>
                      <a:pt x="304" y="1228"/>
                    </a:lnTo>
                    <a:lnTo>
                      <a:pt x="310" y="1224"/>
                    </a:lnTo>
                    <a:lnTo>
                      <a:pt x="316" y="1216"/>
                    </a:lnTo>
                    <a:lnTo>
                      <a:pt x="318" y="1212"/>
                    </a:lnTo>
                    <a:lnTo>
                      <a:pt x="322" y="1206"/>
                    </a:lnTo>
                    <a:lnTo>
                      <a:pt x="326" y="1204"/>
                    </a:lnTo>
                    <a:lnTo>
                      <a:pt x="340" y="1204"/>
                    </a:lnTo>
                    <a:lnTo>
                      <a:pt x="342" y="1204"/>
                    </a:lnTo>
                    <a:lnTo>
                      <a:pt x="350" y="1202"/>
                    </a:lnTo>
                    <a:lnTo>
                      <a:pt x="358" y="1200"/>
                    </a:lnTo>
                    <a:lnTo>
                      <a:pt x="374" y="1188"/>
                    </a:lnTo>
                    <a:lnTo>
                      <a:pt x="380" y="1186"/>
                    </a:lnTo>
                    <a:lnTo>
                      <a:pt x="386" y="1184"/>
                    </a:lnTo>
                    <a:lnTo>
                      <a:pt x="390" y="1182"/>
                    </a:lnTo>
                    <a:lnTo>
                      <a:pt x="396" y="1180"/>
                    </a:lnTo>
                    <a:lnTo>
                      <a:pt x="402" y="1178"/>
                    </a:lnTo>
                    <a:lnTo>
                      <a:pt x="408" y="1178"/>
                    </a:lnTo>
                    <a:lnTo>
                      <a:pt x="412" y="1180"/>
                    </a:lnTo>
                    <a:lnTo>
                      <a:pt x="420" y="1186"/>
                    </a:lnTo>
                    <a:lnTo>
                      <a:pt x="424" y="1192"/>
                    </a:lnTo>
                    <a:lnTo>
                      <a:pt x="436" y="1208"/>
                    </a:lnTo>
                    <a:lnTo>
                      <a:pt x="444" y="1220"/>
                    </a:lnTo>
                    <a:lnTo>
                      <a:pt x="446" y="1226"/>
                    </a:lnTo>
                    <a:lnTo>
                      <a:pt x="450" y="1232"/>
                    </a:lnTo>
                    <a:lnTo>
                      <a:pt x="456" y="1236"/>
                    </a:lnTo>
                    <a:lnTo>
                      <a:pt x="482" y="1250"/>
                    </a:lnTo>
                    <a:lnTo>
                      <a:pt x="488" y="1254"/>
                    </a:lnTo>
                    <a:lnTo>
                      <a:pt x="492" y="1260"/>
                    </a:lnTo>
                    <a:lnTo>
                      <a:pt x="502" y="1274"/>
                    </a:lnTo>
                    <a:lnTo>
                      <a:pt x="506" y="1282"/>
                    </a:lnTo>
                    <a:lnTo>
                      <a:pt x="506" y="1290"/>
                    </a:lnTo>
                    <a:lnTo>
                      <a:pt x="506" y="1304"/>
                    </a:lnTo>
                    <a:lnTo>
                      <a:pt x="506" y="1312"/>
                    </a:lnTo>
                    <a:lnTo>
                      <a:pt x="508" y="1316"/>
                    </a:lnTo>
                    <a:lnTo>
                      <a:pt x="510" y="1316"/>
                    </a:lnTo>
                    <a:lnTo>
                      <a:pt x="512" y="1316"/>
                    </a:lnTo>
                    <a:lnTo>
                      <a:pt x="514" y="1312"/>
                    </a:lnTo>
                    <a:lnTo>
                      <a:pt x="518" y="1302"/>
                    </a:lnTo>
                    <a:lnTo>
                      <a:pt x="522" y="1294"/>
                    </a:lnTo>
                    <a:lnTo>
                      <a:pt x="524" y="1288"/>
                    </a:lnTo>
                    <a:lnTo>
                      <a:pt x="526" y="1282"/>
                    </a:lnTo>
                    <a:lnTo>
                      <a:pt x="528" y="1274"/>
                    </a:lnTo>
                    <a:lnTo>
                      <a:pt x="528" y="1270"/>
                    </a:lnTo>
                    <a:lnTo>
                      <a:pt x="528" y="1268"/>
                    </a:lnTo>
                    <a:lnTo>
                      <a:pt x="530" y="1266"/>
                    </a:lnTo>
                    <a:lnTo>
                      <a:pt x="532" y="1266"/>
                    </a:lnTo>
                    <a:lnTo>
                      <a:pt x="534" y="1266"/>
                    </a:lnTo>
                    <a:lnTo>
                      <a:pt x="540" y="1268"/>
                    </a:lnTo>
                    <a:lnTo>
                      <a:pt x="552" y="1272"/>
                    </a:lnTo>
                    <a:lnTo>
                      <a:pt x="554" y="1272"/>
                    </a:lnTo>
                    <a:lnTo>
                      <a:pt x="554" y="1270"/>
                    </a:lnTo>
                    <a:lnTo>
                      <a:pt x="552" y="1266"/>
                    </a:lnTo>
                    <a:lnTo>
                      <a:pt x="534" y="1248"/>
                    </a:lnTo>
                    <a:lnTo>
                      <a:pt x="520" y="1240"/>
                    </a:lnTo>
                    <a:lnTo>
                      <a:pt x="516" y="1236"/>
                    </a:lnTo>
                    <a:lnTo>
                      <a:pt x="504" y="1228"/>
                    </a:lnTo>
                    <a:lnTo>
                      <a:pt x="494" y="1216"/>
                    </a:lnTo>
                    <a:lnTo>
                      <a:pt x="484" y="1200"/>
                    </a:lnTo>
                    <a:lnTo>
                      <a:pt x="476" y="1188"/>
                    </a:lnTo>
                    <a:lnTo>
                      <a:pt x="472" y="1182"/>
                    </a:lnTo>
                    <a:lnTo>
                      <a:pt x="470" y="1174"/>
                    </a:lnTo>
                    <a:lnTo>
                      <a:pt x="468" y="1166"/>
                    </a:lnTo>
                    <a:lnTo>
                      <a:pt x="468" y="1164"/>
                    </a:lnTo>
                    <a:lnTo>
                      <a:pt x="470" y="1158"/>
                    </a:lnTo>
                    <a:lnTo>
                      <a:pt x="474" y="1156"/>
                    </a:lnTo>
                    <a:lnTo>
                      <a:pt x="478" y="1154"/>
                    </a:lnTo>
                    <a:lnTo>
                      <a:pt x="482" y="1156"/>
                    </a:lnTo>
                    <a:lnTo>
                      <a:pt x="488" y="1156"/>
                    </a:lnTo>
                    <a:lnTo>
                      <a:pt x="496" y="1162"/>
                    </a:lnTo>
                    <a:lnTo>
                      <a:pt x="502" y="1168"/>
                    </a:lnTo>
                    <a:lnTo>
                      <a:pt x="508" y="1176"/>
                    </a:lnTo>
                    <a:lnTo>
                      <a:pt x="510" y="1182"/>
                    </a:lnTo>
                    <a:lnTo>
                      <a:pt x="516" y="1196"/>
                    </a:lnTo>
                    <a:lnTo>
                      <a:pt x="520" y="1204"/>
                    </a:lnTo>
                    <a:lnTo>
                      <a:pt x="524" y="1208"/>
                    </a:lnTo>
                    <a:lnTo>
                      <a:pt x="540" y="1220"/>
                    </a:lnTo>
                    <a:lnTo>
                      <a:pt x="548" y="1224"/>
                    </a:lnTo>
                    <a:lnTo>
                      <a:pt x="552" y="1230"/>
                    </a:lnTo>
                    <a:lnTo>
                      <a:pt x="560" y="1238"/>
                    </a:lnTo>
                    <a:lnTo>
                      <a:pt x="564" y="1244"/>
                    </a:lnTo>
                    <a:lnTo>
                      <a:pt x="566" y="1248"/>
                    </a:lnTo>
                    <a:lnTo>
                      <a:pt x="570" y="1260"/>
                    </a:lnTo>
                    <a:lnTo>
                      <a:pt x="572" y="1266"/>
                    </a:lnTo>
                    <a:lnTo>
                      <a:pt x="576" y="1272"/>
                    </a:lnTo>
                    <a:lnTo>
                      <a:pt x="580" y="1280"/>
                    </a:lnTo>
                    <a:lnTo>
                      <a:pt x="584" y="1286"/>
                    </a:lnTo>
                    <a:lnTo>
                      <a:pt x="588" y="1290"/>
                    </a:lnTo>
                    <a:lnTo>
                      <a:pt x="594" y="1292"/>
                    </a:lnTo>
                    <a:lnTo>
                      <a:pt x="598" y="1292"/>
                    </a:lnTo>
                    <a:lnTo>
                      <a:pt x="602" y="1294"/>
                    </a:lnTo>
                    <a:lnTo>
                      <a:pt x="602" y="1296"/>
                    </a:lnTo>
                    <a:lnTo>
                      <a:pt x="602" y="1298"/>
                    </a:lnTo>
                    <a:lnTo>
                      <a:pt x="598" y="1304"/>
                    </a:lnTo>
                    <a:lnTo>
                      <a:pt x="596" y="1310"/>
                    </a:lnTo>
                    <a:lnTo>
                      <a:pt x="596" y="1314"/>
                    </a:lnTo>
                    <a:lnTo>
                      <a:pt x="598" y="1320"/>
                    </a:lnTo>
                    <a:lnTo>
                      <a:pt x="604" y="1326"/>
                    </a:lnTo>
                    <a:lnTo>
                      <a:pt x="608" y="1328"/>
                    </a:lnTo>
                    <a:lnTo>
                      <a:pt x="616" y="1330"/>
                    </a:lnTo>
                    <a:lnTo>
                      <a:pt x="620" y="1326"/>
                    </a:lnTo>
                    <a:lnTo>
                      <a:pt x="624" y="1322"/>
                    </a:lnTo>
                    <a:lnTo>
                      <a:pt x="626" y="1316"/>
                    </a:lnTo>
                    <a:lnTo>
                      <a:pt x="628" y="1312"/>
                    </a:lnTo>
                    <a:lnTo>
                      <a:pt x="632" y="1308"/>
                    </a:lnTo>
                    <a:lnTo>
                      <a:pt x="638" y="1306"/>
                    </a:lnTo>
                    <a:lnTo>
                      <a:pt x="640" y="1304"/>
                    </a:lnTo>
                    <a:lnTo>
                      <a:pt x="642" y="1302"/>
                    </a:lnTo>
                    <a:lnTo>
                      <a:pt x="640" y="1300"/>
                    </a:lnTo>
                    <a:lnTo>
                      <a:pt x="640" y="1296"/>
                    </a:lnTo>
                    <a:lnTo>
                      <a:pt x="632" y="1288"/>
                    </a:lnTo>
                    <a:lnTo>
                      <a:pt x="628" y="1282"/>
                    </a:lnTo>
                    <a:lnTo>
                      <a:pt x="626" y="1278"/>
                    </a:lnTo>
                    <a:lnTo>
                      <a:pt x="624" y="1272"/>
                    </a:lnTo>
                    <a:lnTo>
                      <a:pt x="620" y="1268"/>
                    </a:lnTo>
                    <a:lnTo>
                      <a:pt x="620" y="1266"/>
                    </a:lnTo>
                    <a:lnTo>
                      <a:pt x="620" y="1264"/>
                    </a:lnTo>
                    <a:lnTo>
                      <a:pt x="624" y="1260"/>
                    </a:lnTo>
                    <a:lnTo>
                      <a:pt x="638" y="1256"/>
                    </a:lnTo>
                    <a:lnTo>
                      <a:pt x="652" y="1254"/>
                    </a:lnTo>
                    <a:lnTo>
                      <a:pt x="656" y="1254"/>
                    </a:lnTo>
                    <a:lnTo>
                      <a:pt x="664" y="1254"/>
                    </a:lnTo>
                    <a:lnTo>
                      <a:pt x="668" y="1260"/>
                    </a:lnTo>
                    <a:lnTo>
                      <a:pt x="670" y="1266"/>
                    </a:lnTo>
                    <a:lnTo>
                      <a:pt x="674" y="1272"/>
                    </a:lnTo>
                    <a:lnTo>
                      <a:pt x="678" y="1280"/>
                    </a:lnTo>
                    <a:lnTo>
                      <a:pt x="680" y="1284"/>
                    </a:lnTo>
                    <a:lnTo>
                      <a:pt x="688" y="1300"/>
                    </a:lnTo>
                    <a:lnTo>
                      <a:pt x="690" y="1304"/>
                    </a:lnTo>
                    <a:lnTo>
                      <a:pt x="698" y="1318"/>
                    </a:lnTo>
                    <a:lnTo>
                      <a:pt x="700" y="1324"/>
                    </a:lnTo>
                    <a:lnTo>
                      <a:pt x="704" y="1328"/>
                    </a:lnTo>
                    <a:lnTo>
                      <a:pt x="712" y="1330"/>
                    </a:lnTo>
                    <a:lnTo>
                      <a:pt x="734" y="1330"/>
                    </a:lnTo>
                    <a:lnTo>
                      <a:pt x="748" y="1330"/>
                    </a:lnTo>
                    <a:lnTo>
                      <a:pt x="760" y="1334"/>
                    </a:lnTo>
                    <a:lnTo>
                      <a:pt x="774" y="1338"/>
                    </a:lnTo>
                    <a:lnTo>
                      <a:pt x="782" y="1338"/>
                    </a:lnTo>
                    <a:lnTo>
                      <a:pt x="788" y="1338"/>
                    </a:lnTo>
                    <a:lnTo>
                      <a:pt x="794" y="1334"/>
                    </a:lnTo>
                    <a:lnTo>
                      <a:pt x="802" y="1332"/>
                    </a:lnTo>
                    <a:lnTo>
                      <a:pt x="808" y="1334"/>
                    </a:lnTo>
                    <a:lnTo>
                      <a:pt x="814" y="1338"/>
                    </a:lnTo>
                    <a:lnTo>
                      <a:pt x="820" y="1340"/>
                    </a:lnTo>
                    <a:lnTo>
                      <a:pt x="824" y="1348"/>
                    </a:lnTo>
                    <a:lnTo>
                      <a:pt x="826" y="1354"/>
                    </a:lnTo>
                    <a:lnTo>
                      <a:pt x="828" y="1360"/>
                    </a:lnTo>
                    <a:lnTo>
                      <a:pt x="828" y="1368"/>
                    </a:lnTo>
                    <a:lnTo>
                      <a:pt x="814" y="1402"/>
                    </a:lnTo>
                    <a:lnTo>
                      <a:pt x="810" y="1408"/>
                    </a:lnTo>
                    <a:lnTo>
                      <a:pt x="806" y="1410"/>
                    </a:lnTo>
                    <a:lnTo>
                      <a:pt x="802" y="1412"/>
                    </a:lnTo>
                    <a:lnTo>
                      <a:pt x="798" y="1416"/>
                    </a:lnTo>
                    <a:lnTo>
                      <a:pt x="796" y="1422"/>
                    </a:lnTo>
                    <a:lnTo>
                      <a:pt x="792" y="1428"/>
                    </a:lnTo>
                    <a:lnTo>
                      <a:pt x="786" y="1434"/>
                    </a:lnTo>
                    <a:lnTo>
                      <a:pt x="780" y="1438"/>
                    </a:lnTo>
                    <a:lnTo>
                      <a:pt x="774" y="1438"/>
                    </a:lnTo>
                    <a:lnTo>
                      <a:pt x="760" y="1438"/>
                    </a:lnTo>
                    <a:lnTo>
                      <a:pt x="754" y="1438"/>
                    </a:lnTo>
                    <a:lnTo>
                      <a:pt x="748" y="1434"/>
                    </a:lnTo>
                    <a:lnTo>
                      <a:pt x="742" y="1430"/>
                    </a:lnTo>
                    <a:lnTo>
                      <a:pt x="734" y="1430"/>
                    </a:lnTo>
                    <a:lnTo>
                      <a:pt x="712" y="1436"/>
                    </a:lnTo>
                    <a:lnTo>
                      <a:pt x="704" y="1438"/>
                    </a:lnTo>
                    <a:lnTo>
                      <a:pt x="696" y="1436"/>
                    </a:lnTo>
                    <a:lnTo>
                      <a:pt x="682" y="1432"/>
                    </a:lnTo>
                    <a:lnTo>
                      <a:pt x="666" y="1428"/>
                    </a:lnTo>
                    <a:lnTo>
                      <a:pt x="662" y="1428"/>
                    </a:lnTo>
                    <a:lnTo>
                      <a:pt x="656" y="1428"/>
                    </a:lnTo>
                    <a:lnTo>
                      <a:pt x="650" y="1424"/>
                    </a:lnTo>
                    <a:lnTo>
                      <a:pt x="638" y="1416"/>
                    </a:lnTo>
                    <a:lnTo>
                      <a:pt x="632" y="1412"/>
                    </a:lnTo>
                    <a:lnTo>
                      <a:pt x="626" y="1410"/>
                    </a:lnTo>
                    <a:lnTo>
                      <a:pt x="618" y="1410"/>
                    </a:lnTo>
                    <a:lnTo>
                      <a:pt x="614" y="1410"/>
                    </a:lnTo>
                    <a:lnTo>
                      <a:pt x="598" y="1412"/>
                    </a:lnTo>
                    <a:lnTo>
                      <a:pt x="584" y="1416"/>
                    </a:lnTo>
                    <a:lnTo>
                      <a:pt x="578" y="1420"/>
                    </a:lnTo>
                    <a:lnTo>
                      <a:pt x="576" y="1428"/>
                    </a:lnTo>
                    <a:lnTo>
                      <a:pt x="576" y="1430"/>
                    </a:lnTo>
                    <a:lnTo>
                      <a:pt x="574" y="1438"/>
                    </a:lnTo>
                    <a:lnTo>
                      <a:pt x="570" y="1442"/>
                    </a:lnTo>
                    <a:lnTo>
                      <a:pt x="554" y="1446"/>
                    </a:lnTo>
                    <a:lnTo>
                      <a:pt x="548" y="1446"/>
                    </a:lnTo>
                    <a:lnTo>
                      <a:pt x="542" y="1442"/>
                    </a:lnTo>
                    <a:lnTo>
                      <a:pt x="534" y="1434"/>
                    </a:lnTo>
                    <a:lnTo>
                      <a:pt x="522" y="1424"/>
                    </a:lnTo>
                    <a:lnTo>
                      <a:pt x="512" y="1414"/>
                    </a:lnTo>
                    <a:lnTo>
                      <a:pt x="508" y="1410"/>
                    </a:lnTo>
                    <a:lnTo>
                      <a:pt x="500" y="1410"/>
                    </a:lnTo>
                    <a:lnTo>
                      <a:pt x="476" y="1410"/>
                    </a:lnTo>
                    <a:lnTo>
                      <a:pt x="470" y="1408"/>
                    </a:lnTo>
                    <a:lnTo>
                      <a:pt x="462" y="1406"/>
                    </a:lnTo>
                    <a:lnTo>
                      <a:pt x="456" y="1404"/>
                    </a:lnTo>
                    <a:lnTo>
                      <a:pt x="442" y="1396"/>
                    </a:lnTo>
                    <a:lnTo>
                      <a:pt x="436" y="1394"/>
                    </a:lnTo>
                    <a:lnTo>
                      <a:pt x="424" y="1386"/>
                    </a:lnTo>
                    <a:lnTo>
                      <a:pt x="422" y="1380"/>
                    </a:lnTo>
                    <a:lnTo>
                      <a:pt x="424" y="1374"/>
                    </a:lnTo>
                    <a:lnTo>
                      <a:pt x="434" y="1358"/>
                    </a:lnTo>
                    <a:lnTo>
                      <a:pt x="436" y="1350"/>
                    </a:lnTo>
                    <a:lnTo>
                      <a:pt x="436" y="1344"/>
                    </a:lnTo>
                    <a:lnTo>
                      <a:pt x="434" y="1338"/>
                    </a:lnTo>
                    <a:lnTo>
                      <a:pt x="428" y="1332"/>
                    </a:lnTo>
                    <a:lnTo>
                      <a:pt x="422" y="1328"/>
                    </a:lnTo>
                    <a:lnTo>
                      <a:pt x="418" y="1326"/>
                    </a:lnTo>
                    <a:lnTo>
                      <a:pt x="406" y="1322"/>
                    </a:lnTo>
                    <a:lnTo>
                      <a:pt x="402" y="1322"/>
                    </a:lnTo>
                    <a:lnTo>
                      <a:pt x="400" y="1324"/>
                    </a:lnTo>
                    <a:lnTo>
                      <a:pt x="400" y="1328"/>
                    </a:lnTo>
                    <a:lnTo>
                      <a:pt x="400" y="1324"/>
                    </a:lnTo>
                    <a:lnTo>
                      <a:pt x="398" y="1324"/>
                    </a:lnTo>
                    <a:lnTo>
                      <a:pt x="396" y="1326"/>
                    </a:lnTo>
                    <a:lnTo>
                      <a:pt x="390" y="1330"/>
                    </a:lnTo>
                    <a:lnTo>
                      <a:pt x="382" y="1332"/>
                    </a:lnTo>
                    <a:lnTo>
                      <a:pt x="378" y="1332"/>
                    </a:lnTo>
                    <a:lnTo>
                      <a:pt x="362" y="1332"/>
                    </a:lnTo>
                    <a:lnTo>
                      <a:pt x="320" y="1332"/>
                    </a:lnTo>
                    <a:lnTo>
                      <a:pt x="312" y="1332"/>
                    </a:lnTo>
                    <a:lnTo>
                      <a:pt x="304" y="1334"/>
                    </a:lnTo>
                    <a:lnTo>
                      <a:pt x="270" y="1348"/>
                    </a:lnTo>
                    <a:lnTo>
                      <a:pt x="254" y="1354"/>
                    </a:lnTo>
                    <a:lnTo>
                      <a:pt x="250" y="1358"/>
                    </a:lnTo>
                    <a:lnTo>
                      <a:pt x="244" y="1360"/>
                    </a:lnTo>
                    <a:lnTo>
                      <a:pt x="242" y="1362"/>
                    </a:lnTo>
                    <a:lnTo>
                      <a:pt x="242" y="1364"/>
                    </a:lnTo>
                    <a:lnTo>
                      <a:pt x="242" y="1362"/>
                    </a:lnTo>
                    <a:lnTo>
                      <a:pt x="240" y="1362"/>
                    </a:lnTo>
                    <a:lnTo>
                      <a:pt x="238" y="1360"/>
                    </a:lnTo>
                    <a:lnTo>
                      <a:pt x="224" y="1360"/>
                    </a:lnTo>
                    <a:lnTo>
                      <a:pt x="220" y="1360"/>
                    </a:lnTo>
                    <a:lnTo>
                      <a:pt x="208" y="1360"/>
                    </a:lnTo>
                    <a:lnTo>
                      <a:pt x="196" y="1356"/>
                    </a:lnTo>
                    <a:lnTo>
                      <a:pt x="190" y="1354"/>
                    </a:lnTo>
                    <a:lnTo>
                      <a:pt x="188" y="1354"/>
                    </a:lnTo>
                    <a:lnTo>
                      <a:pt x="184" y="1354"/>
                    </a:lnTo>
                    <a:lnTo>
                      <a:pt x="182" y="1356"/>
                    </a:lnTo>
                    <a:lnTo>
                      <a:pt x="180" y="1358"/>
                    </a:lnTo>
                    <a:lnTo>
                      <a:pt x="168" y="1374"/>
                    </a:lnTo>
                    <a:lnTo>
                      <a:pt x="158" y="1386"/>
                    </a:lnTo>
                    <a:lnTo>
                      <a:pt x="150" y="1394"/>
                    </a:lnTo>
                    <a:lnTo>
                      <a:pt x="140" y="1406"/>
                    </a:lnTo>
                    <a:lnTo>
                      <a:pt x="130" y="1422"/>
                    </a:lnTo>
                    <a:lnTo>
                      <a:pt x="122" y="1436"/>
                    </a:lnTo>
                    <a:lnTo>
                      <a:pt x="116" y="1460"/>
                    </a:lnTo>
                    <a:lnTo>
                      <a:pt x="114" y="1466"/>
                    </a:lnTo>
                    <a:lnTo>
                      <a:pt x="108" y="1472"/>
                    </a:lnTo>
                    <a:lnTo>
                      <a:pt x="82" y="1484"/>
                    </a:lnTo>
                    <a:lnTo>
                      <a:pt x="70" y="1492"/>
                    </a:lnTo>
                    <a:lnTo>
                      <a:pt x="66" y="1498"/>
                    </a:lnTo>
                    <a:lnTo>
                      <a:pt x="62" y="1502"/>
                    </a:lnTo>
                    <a:lnTo>
                      <a:pt x="52" y="1514"/>
                    </a:lnTo>
                    <a:lnTo>
                      <a:pt x="32" y="1550"/>
                    </a:lnTo>
                    <a:lnTo>
                      <a:pt x="24" y="1564"/>
                    </a:lnTo>
                    <a:lnTo>
                      <a:pt x="12" y="1598"/>
                    </a:lnTo>
                    <a:lnTo>
                      <a:pt x="8" y="1606"/>
                    </a:lnTo>
                    <a:lnTo>
                      <a:pt x="10" y="1614"/>
                    </a:lnTo>
                    <a:lnTo>
                      <a:pt x="16" y="1626"/>
                    </a:lnTo>
                    <a:lnTo>
                      <a:pt x="18" y="1642"/>
                    </a:lnTo>
                    <a:lnTo>
                      <a:pt x="18" y="1666"/>
                    </a:lnTo>
                    <a:lnTo>
                      <a:pt x="16" y="1672"/>
                    </a:lnTo>
                    <a:lnTo>
                      <a:pt x="12" y="1678"/>
                    </a:lnTo>
                    <a:lnTo>
                      <a:pt x="8" y="1684"/>
                    </a:lnTo>
                    <a:lnTo>
                      <a:pt x="6" y="1692"/>
                    </a:lnTo>
                    <a:lnTo>
                      <a:pt x="0" y="1706"/>
                    </a:lnTo>
                    <a:lnTo>
                      <a:pt x="0" y="1712"/>
                    </a:lnTo>
                    <a:lnTo>
                      <a:pt x="0" y="1720"/>
                    </a:lnTo>
                    <a:lnTo>
                      <a:pt x="6" y="1744"/>
                    </a:lnTo>
                    <a:lnTo>
                      <a:pt x="8" y="1750"/>
                    </a:lnTo>
                    <a:lnTo>
                      <a:pt x="12" y="1752"/>
                    </a:lnTo>
                    <a:lnTo>
                      <a:pt x="18" y="1752"/>
                    </a:lnTo>
                    <a:lnTo>
                      <a:pt x="20" y="1752"/>
                    </a:lnTo>
                    <a:lnTo>
                      <a:pt x="18" y="1752"/>
                    </a:lnTo>
                    <a:lnTo>
                      <a:pt x="20" y="1760"/>
                    </a:lnTo>
                    <a:lnTo>
                      <a:pt x="24" y="1764"/>
                    </a:lnTo>
                    <a:lnTo>
                      <a:pt x="26" y="1768"/>
                    </a:lnTo>
                    <a:lnTo>
                      <a:pt x="30" y="1770"/>
                    </a:lnTo>
                    <a:lnTo>
                      <a:pt x="32" y="1768"/>
                    </a:lnTo>
                    <a:lnTo>
                      <a:pt x="30" y="1770"/>
                    </a:lnTo>
                    <a:lnTo>
                      <a:pt x="30" y="1772"/>
                    </a:lnTo>
                    <a:lnTo>
                      <a:pt x="32" y="1772"/>
                    </a:lnTo>
                    <a:lnTo>
                      <a:pt x="36" y="1774"/>
                    </a:lnTo>
                    <a:lnTo>
                      <a:pt x="40" y="1778"/>
                    </a:lnTo>
                    <a:lnTo>
                      <a:pt x="52" y="1804"/>
                    </a:lnTo>
                    <a:lnTo>
                      <a:pt x="56" y="1810"/>
                    </a:lnTo>
                    <a:lnTo>
                      <a:pt x="60" y="1816"/>
                    </a:lnTo>
                    <a:lnTo>
                      <a:pt x="72" y="1824"/>
                    </a:lnTo>
                    <a:lnTo>
                      <a:pt x="84" y="1832"/>
                    </a:lnTo>
                    <a:lnTo>
                      <a:pt x="94" y="1838"/>
                    </a:lnTo>
                    <a:lnTo>
                      <a:pt x="102" y="1844"/>
                    </a:lnTo>
                    <a:lnTo>
                      <a:pt x="128" y="1864"/>
                    </a:lnTo>
                    <a:lnTo>
                      <a:pt x="136" y="1868"/>
                    </a:lnTo>
                    <a:lnTo>
                      <a:pt x="142" y="1870"/>
                    </a:lnTo>
                    <a:lnTo>
                      <a:pt x="146" y="1870"/>
                    </a:lnTo>
                    <a:lnTo>
                      <a:pt x="152" y="1868"/>
                    </a:lnTo>
                    <a:lnTo>
                      <a:pt x="154" y="1868"/>
                    </a:lnTo>
                    <a:lnTo>
                      <a:pt x="154" y="1866"/>
                    </a:lnTo>
                    <a:lnTo>
                      <a:pt x="154" y="1868"/>
                    </a:lnTo>
                    <a:lnTo>
                      <a:pt x="158" y="1868"/>
                    </a:lnTo>
                    <a:lnTo>
                      <a:pt x="162" y="1870"/>
                    </a:lnTo>
                    <a:lnTo>
                      <a:pt x="166" y="1870"/>
                    </a:lnTo>
                    <a:lnTo>
                      <a:pt x="182" y="1868"/>
                    </a:lnTo>
                    <a:lnTo>
                      <a:pt x="206" y="1862"/>
                    </a:lnTo>
                    <a:lnTo>
                      <a:pt x="218" y="1860"/>
                    </a:lnTo>
                    <a:lnTo>
                      <a:pt x="224" y="1860"/>
                    </a:lnTo>
                    <a:lnTo>
                      <a:pt x="232" y="1860"/>
                    </a:lnTo>
                    <a:lnTo>
                      <a:pt x="244" y="1860"/>
                    </a:lnTo>
                    <a:lnTo>
                      <a:pt x="260" y="1856"/>
                    </a:lnTo>
                    <a:lnTo>
                      <a:pt x="274" y="1852"/>
                    </a:lnTo>
                    <a:lnTo>
                      <a:pt x="282" y="1850"/>
                    </a:lnTo>
                    <a:lnTo>
                      <a:pt x="288" y="1844"/>
                    </a:lnTo>
                    <a:lnTo>
                      <a:pt x="294" y="1842"/>
                    </a:lnTo>
                    <a:lnTo>
                      <a:pt x="300" y="1838"/>
                    </a:lnTo>
                    <a:lnTo>
                      <a:pt x="306" y="1838"/>
                    </a:lnTo>
                    <a:lnTo>
                      <a:pt x="312" y="1840"/>
                    </a:lnTo>
                    <a:lnTo>
                      <a:pt x="320" y="1840"/>
                    </a:lnTo>
                    <a:lnTo>
                      <a:pt x="322" y="1840"/>
                    </a:lnTo>
                    <a:lnTo>
                      <a:pt x="330" y="1842"/>
                    </a:lnTo>
                    <a:lnTo>
                      <a:pt x="334" y="1846"/>
                    </a:lnTo>
                    <a:lnTo>
                      <a:pt x="346" y="1862"/>
                    </a:lnTo>
                    <a:lnTo>
                      <a:pt x="352" y="1868"/>
                    </a:lnTo>
                    <a:lnTo>
                      <a:pt x="358" y="1870"/>
                    </a:lnTo>
                    <a:lnTo>
                      <a:pt x="362" y="1870"/>
                    </a:lnTo>
                    <a:lnTo>
                      <a:pt x="370" y="1870"/>
                    </a:lnTo>
                    <a:lnTo>
                      <a:pt x="378" y="1874"/>
                    </a:lnTo>
                    <a:lnTo>
                      <a:pt x="384" y="1876"/>
                    </a:lnTo>
                    <a:lnTo>
                      <a:pt x="388" y="1878"/>
                    </a:lnTo>
                    <a:lnTo>
                      <a:pt x="392" y="1878"/>
                    </a:lnTo>
                    <a:lnTo>
                      <a:pt x="392" y="1876"/>
                    </a:lnTo>
                    <a:lnTo>
                      <a:pt x="392" y="1878"/>
                    </a:lnTo>
                    <a:lnTo>
                      <a:pt x="394" y="1878"/>
                    </a:lnTo>
                    <a:lnTo>
                      <a:pt x="398" y="1878"/>
                    </a:lnTo>
                    <a:lnTo>
                      <a:pt x="404" y="1880"/>
                    </a:lnTo>
                    <a:lnTo>
                      <a:pt x="408" y="1884"/>
                    </a:lnTo>
                    <a:lnTo>
                      <a:pt x="410" y="1890"/>
                    </a:lnTo>
                    <a:lnTo>
                      <a:pt x="410" y="1896"/>
                    </a:lnTo>
                    <a:lnTo>
                      <a:pt x="410" y="1900"/>
                    </a:lnTo>
                    <a:lnTo>
                      <a:pt x="410" y="1908"/>
                    </a:lnTo>
                    <a:lnTo>
                      <a:pt x="410" y="1916"/>
                    </a:lnTo>
                    <a:lnTo>
                      <a:pt x="410" y="1920"/>
                    </a:lnTo>
                    <a:lnTo>
                      <a:pt x="410" y="1936"/>
                    </a:lnTo>
                    <a:lnTo>
                      <a:pt x="410" y="1950"/>
                    </a:lnTo>
                    <a:lnTo>
                      <a:pt x="412" y="1956"/>
                    </a:lnTo>
                    <a:lnTo>
                      <a:pt x="414" y="1964"/>
                    </a:lnTo>
                    <a:lnTo>
                      <a:pt x="434" y="1990"/>
                    </a:lnTo>
                    <a:lnTo>
                      <a:pt x="438" y="1994"/>
                    </a:lnTo>
                    <a:lnTo>
                      <a:pt x="440" y="1994"/>
                    </a:lnTo>
                    <a:lnTo>
                      <a:pt x="442" y="1994"/>
                    </a:lnTo>
                    <a:lnTo>
                      <a:pt x="440" y="1996"/>
                    </a:lnTo>
                    <a:lnTo>
                      <a:pt x="440" y="1998"/>
                    </a:lnTo>
                    <a:lnTo>
                      <a:pt x="444" y="2002"/>
                    </a:lnTo>
                    <a:lnTo>
                      <a:pt x="452" y="2014"/>
                    </a:lnTo>
                    <a:lnTo>
                      <a:pt x="456" y="2020"/>
                    </a:lnTo>
                    <a:lnTo>
                      <a:pt x="458" y="2026"/>
                    </a:lnTo>
                    <a:lnTo>
                      <a:pt x="458" y="2034"/>
                    </a:lnTo>
                    <a:lnTo>
                      <a:pt x="458" y="2038"/>
                    </a:lnTo>
                    <a:lnTo>
                      <a:pt x="458" y="2046"/>
                    </a:lnTo>
                    <a:lnTo>
                      <a:pt x="460" y="2054"/>
                    </a:lnTo>
                    <a:lnTo>
                      <a:pt x="468" y="2096"/>
                    </a:lnTo>
                    <a:lnTo>
                      <a:pt x="472" y="2112"/>
                    </a:lnTo>
                    <a:lnTo>
                      <a:pt x="476" y="2124"/>
                    </a:lnTo>
                    <a:lnTo>
                      <a:pt x="478" y="2134"/>
                    </a:lnTo>
                    <a:lnTo>
                      <a:pt x="472" y="2144"/>
                    </a:lnTo>
                    <a:lnTo>
                      <a:pt x="462" y="2166"/>
                    </a:lnTo>
                    <a:lnTo>
                      <a:pt x="460" y="2172"/>
                    </a:lnTo>
                    <a:lnTo>
                      <a:pt x="458" y="2180"/>
                    </a:lnTo>
                    <a:lnTo>
                      <a:pt x="458" y="2204"/>
                    </a:lnTo>
                    <a:lnTo>
                      <a:pt x="460" y="2212"/>
                    </a:lnTo>
                    <a:lnTo>
                      <a:pt x="460" y="2210"/>
                    </a:lnTo>
                    <a:lnTo>
                      <a:pt x="460" y="2212"/>
                    </a:lnTo>
                    <a:lnTo>
                      <a:pt x="456" y="2220"/>
                    </a:lnTo>
                    <a:lnTo>
                      <a:pt x="452" y="2234"/>
                    </a:lnTo>
                    <a:lnTo>
                      <a:pt x="450" y="2242"/>
                    </a:lnTo>
                    <a:lnTo>
                      <a:pt x="452" y="2248"/>
                    </a:lnTo>
                    <a:lnTo>
                      <a:pt x="484" y="2302"/>
                    </a:lnTo>
                    <a:lnTo>
                      <a:pt x="488" y="2308"/>
                    </a:lnTo>
                    <a:lnTo>
                      <a:pt x="488" y="2314"/>
                    </a:lnTo>
                    <a:lnTo>
                      <a:pt x="490" y="2328"/>
                    </a:lnTo>
                    <a:lnTo>
                      <a:pt x="496" y="2380"/>
                    </a:lnTo>
                    <a:lnTo>
                      <a:pt x="500" y="2386"/>
                    </a:lnTo>
                    <a:lnTo>
                      <a:pt x="504" y="2392"/>
                    </a:lnTo>
                    <a:lnTo>
                      <a:pt x="520" y="2402"/>
                    </a:lnTo>
                    <a:lnTo>
                      <a:pt x="528" y="2406"/>
                    </a:lnTo>
                    <a:lnTo>
                      <a:pt x="528" y="2404"/>
                    </a:lnTo>
                    <a:lnTo>
                      <a:pt x="528" y="2406"/>
                    </a:lnTo>
                    <a:lnTo>
                      <a:pt x="532" y="2414"/>
                    </a:lnTo>
                    <a:lnTo>
                      <a:pt x="534" y="2420"/>
                    </a:lnTo>
                    <a:lnTo>
                      <a:pt x="540" y="2434"/>
                    </a:lnTo>
                    <a:lnTo>
                      <a:pt x="546" y="2458"/>
                    </a:lnTo>
                    <a:lnTo>
                      <a:pt x="548" y="2474"/>
                    </a:lnTo>
                    <a:lnTo>
                      <a:pt x="548" y="2478"/>
                    </a:lnTo>
                    <a:lnTo>
                      <a:pt x="548" y="2486"/>
                    </a:lnTo>
                    <a:lnTo>
                      <a:pt x="552" y="2492"/>
                    </a:lnTo>
                    <a:lnTo>
                      <a:pt x="562" y="2508"/>
                    </a:lnTo>
                    <a:lnTo>
                      <a:pt x="568" y="2512"/>
                    </a:lnTo>
                    <a:lnTo>
                      <a:pt x="574" y="2514"/>
                    </a:lnTo>
                    <a:lnTo>
                      <a:pt x="598" y="2508"/>
                    </a:lnTo>
                    <a:lnTo>
                      <a:pt x="614" y="2504"/>
                    </a:lnTo>
                    <a:lnTo>
                      <a:pt x="638" y="2498"/>
                    </a:lnTo>
                    <a:lnTo>
                      <a:pt x="654" y="2496"/>
                    </a:lnTo>
                    <a:lnTo>
                      <a:pt x="676" y="2496"/>
                    </a:lnTo>
                    <a:lnTo>
                      <a:pt x="684" y="2494"/>
                    </a:lnTo>
                    <a:lnTo>
                      <a:pt x="690" y="2490"/>
                    </a:lnTo>
                    <a:lnTo>
                      <a:pt x="748" y="2424"/>
                    </a:lnTo>
                    <a:lnTo>
                      <a:pt x="756" y="2410"/>
                    </a:lnTo>
                    <a:lnTo>
                      <a:pt x="770" y="2376"/>
                    </a:lnTo>
                    <a:lnTo>
                      <a:pt x="770" y="2370"/>
                    </a:lnTo>
                    <a:lnTo>
                      <a:pt x="770" y="2368"/>
                    </a:lnTo>
                    <a:lnTo>
                      <a:pt x="768" y="2368"/>
                    </a:lnTo>
                    <a:lnTo>
                      <a:pt x="770" y="2368"/>
                    </a:lnTo>
                    <a:lnTo>
                      <a:pt x="772" y="2366"/>
                    </a:lnTo>
                    <a:lnTo>
                      <a:pt x="772" y="2364"/>
                    </a:lnTo>
                    <a:lnTo>
                      <a:pt x="774" y="2358"/>
                    </a:lnTo>
                    <a:lnTo>
                      <a:pt x="778" y="2354"/>
                    </a:lnTo>
                    <a:lnTo>
                      <a:pt x="806" y="2334"/>
                    </a:lnTo>
                    <a:lnTo>
                      <a:pt x="810" y="2328"/>
                    </a:lnTo>
                    <a:lnTo>
                      <a:pt x="814" y="2322"/>
                    </a:lnTo>
                    <a:lnTo>
                      <a:pt x="818" y="2308"/>
                    </a:lnTo>
                    <a:lnTo>
                      <a:pt x="820" y="2300"/>
                    </a:lnTo>
                    <a:lnTo>
                      <a:pt x="820" y="2292"/>
                    </a:lnTo>
                    <a:lnTo>
                      <a:pt x="814" y="2268"/>
                    </a:lnTo>
                    <a:lnTo>
                      <a:pt x="814" y="2260"/>
                    </a:lnTo>
                    <a:lnTo>
                      <a:pt x="816" y="2254"/>
                    </a:lnTo>
                    <a:lnTo>
                      <a:pt x="826" y="2238"/>
                    </a:lnTo>
                    <a:lnTo>
                      <a:pt x="832" y="2232"/>
                    </a:lnTo>
                    <a:lnTo>
                      <a:pt x="838" y="2228"/>
                    </a:lnTo>
                    <a:lnTo>
                      <a:pt x="874" y="2206"/>
                    </a:lnTo>
                    <a:lnTo>
                      <a:pt x="880" y="2202"/>
                    </a:lnTo>
                    <a:lnTo>
                      <a:pt x="884" y="2194"/>
                    </a:lnTo>
                    <a:lnTo>
                      <a:pt x="886" y="2190"/>
                    </a:lnTo>
                    <a:lnTo>
                      <a:pt x="894" y="2176"/>
                    </a:lnTo>
                    <a:lnTo>
                      <a:pt x="896" y="2170"/>
                    </a:lnTo>
                    <a:lnTo>
                      <a:pt x="898" y="2162"/>
                    </a:lnTo>
                    <a:lnTo>
                      <a:pt x="898" y="2156"/>
                    </a:lnTo>
                    <a:lnTo>
                      <a:pt x="892" y="2132"/>
                    </a:lnTo>
                    <a:lnTo>
                      <a:pt x="890" y="2116"/>
                    </a:lnTo>
                    <a:lnTo>
                      <a:pt x="890" y="2112"/>
                    </a:lnTo>
                    <a:lnTo>
                      <a:pt x="890" y="2108"/>
                    </a:lnTo>
                    <a:lnTo>
                      <a:pt x="888" y="2106"/>
                    </a:lnTo>
                    <a:lnTo>
                      <a:pt x="886" y="2108"/>
                    </a:lnTo>
                    <a:lnTo>
                      <a:pt x="888" y="2106"/>
                    </a:lnTo>
                    <a:lnTo>
                      <a:pt x="888" y="2102"/>
                    </a:lnTo>
                    <a:lnTo>
                      <a:pt x="886" y="2098"/>
                    </a:lnTo>
                    <a:lnTo>
                      <a:pt x="882" y="2094"/>
                    </a:lnTo>
                    <a:lnTo>
                      <a:pt x="880" y="2086"/>
                    </a:lnTo>
                    <a:lnTo>
                      <a:pt x="880" y="2054"/>
                    </a:lnTo>
                    <a:lnTo>
                      <a:pt x="880" y="2046"/>
                    </a:lnTo>
                    <a:lnTo>
                      <a:pt x="876" y="2038"/>
                    </a:lnTo>
                    <a:lnTo>
                      <a:pt x="874" y="2032"/>
                    </a:lnTo>
                    <a:lnTo>
                      <a:pt x="872" y="2026"/>
                    </a:lnTo>
                    <a:lnTo>
                      <a:pt x="876" y="2020"/>
                    </a:lnTo>
                    <a:lnTo>
                      <a:pt x="880" y="2016"/>
                    </a:lnTo>
                    <a:lnTo>
                      <a:pt x="880" y="2012"/>
                    </a:lnTo>
                    <a:lnTo>
                      <a:pt x="882" y="2006"/>
                    </a:lnTo>
                    <a:lnTo>
                      <a:pt x="884" y="2000"/>
                    </a:lnTo>
                    <a:lnTo>
                      <a:pt x="894" y="1984"/>
                    </a:lnTo>
                    <a:lnTo>
                      <a:pt x="900" y="1978"/>
                    </a:lnTo>
                    <a:lnTo>
                      <a:pt x="906" y="1974"/>
                    </a:lnTo>
                    <a:lnTo>
                      <a:pt x="912" y="1970"/>
                    </a:lnTo>
                    <a:lnTo>
                      <a:pt x="918" y="1968"/>
                    </a:lnTo>
                    <a:lnTo>
                      <a:pt x="922" y="1960"/>
                    </a:lnTo>
                    <a:lnTo>
                      <a:pt x="934" y="1936"/>
                    </a:lnTo>
                    <a:lnTo>
                      <a:pt x="940" y="1930"/>
                    </a:lnTo>
                    <a:lnTo>
                      <a:pt x="946" y="1924"/>
                    </a:lnTo>
                    <a:lnTo>
                      <a:pt x="970" y="1912"/>
                    </a:lnTo>
                    <a:lnTo>
                      <a:pt x="984" y="1902"/>
                    </a:lnTo>
                    <a:lnTo>
                      <a:pt x="1012" y="1874"/>
                    </a:lnTo>
                    <a:lnTo>
                      <a:pt x="1016" y="1868"/>
                    </a:lnTo>
                    <a:lnTo>
                      <a:pt x="1020" y="1862"/>
                    </a:lnTo>
                    <a:lnTo>
                      <a:pt x="1044" y="1808"/>
                    </a:lnTo>
                    <a:lnTo>
                      <a:pt x="1048" y="1792"/>
                    </a:lnTo>
                    <a:lnTo>
                      <a:pt x="1054" y="1770"/>
                    </a:lnTo>
                    <a:lnTo>
                      <a:pt x="1054" y="1766"/>
                    </a:lnTo>
                    <a:lnTo>
                      <a:pt x="1054" y="1764"/>
                    </a:lnTo>
                    <a:lnTo>
                      <a:pt x="1050" y="1764"/>
                    </a:lnTo>
                    <a:lnTo>
                      <a:pt x="1048" y="1764"/>
                    </a:lnTo>
                    <a:lnTo>
                      <a:pt x="976" y="1780"/>
                    </a:lnTo>
                    <a:lnTo>
                      <a:pt x="968" y="1780"/>
                    </a:lnTo>
                    <a:lnTo>
                      <a:pt x="960" y="1778"/>
                    </a:lnTo>
                    <a:lnTo>
                      <a:pt x="956" y="1774"/>
                    </a:lnTo>
                    <a:lnTo>
                      <a:pt x="944" y="1766"/>
                    </a:lnTo>
                    <a:lnTo>
                      <a:pt x="934" y="1754"/>
                    </a:lnTo>
                    <a:lnTo>
                      <a:pt x="904" y="1710"/>
                    </a:lnTo>
                    <a:lnTo>
                      <a:pt x="898" y="1704"/>
                    </a:lnTo>
                    <a:lnTo>
                      <a:pt x="892" y="1700"/>
                    </a:lnTo>
                    <a:lnTo>
                      <a:pt x="886" y="1696"/>
                    </a:lnTo>
                    <a:lnTo>
                      <a:pt x="880" y="1692"/>
                    </a:lnTo>
                    <a:lnTo>
                      <a:pt x="876" y="1686"/>
                    </a:lnTo>
                    <a:lnTo>
                      <a:pt x="864" y="1670"/>
                    </a:lnTo>
                    <a:lnTo>
                      <a:pt x="860" y="1664"/>
                    </a:lnTo>
                    <a:lnTo>
                      <a:pt x="858" y="1656"/>
                    </a:lnTo>
                    <a:lnTo>
                      <a:pt x="852" y="1642"/>
                    </a:lnTo>
                    <a:lnTo>
                      <a:pt x="848" y="1626"/>
                    </a:lnTo>
                    <a:lnTo>
                      <a:pt x="842" y="1602"/>
                    </a:lnTo>
                    <a:lnTo>
                      <a:pt x="840" y="1596"/>
                    </a:lnTo>
                    <a:lnTo>
                      <a:pt x="834" y="1590"/>
                    </a:lnTo>
                    <a:lnTo>
                      <a:pt x="826" y="1582"/>
                    </a:lnTo>
                    <a:lnTo>
                      <a:pt x="822" y="1574"/>
                    </a:lnTo>
                    <a:lnTo>
                      <a:pt x="818" y="1568"/>
                    </a:lnTo>
                    <a:lnTo>
                      <a:pt x="814" y="1544"/>
                    </a:lnTo>
                    <a:lnTo>
                      <a:pt x="808" y="1530"/>
                    </a:lnTo>
                    <a:lnTo>
                      <a:pt x="796" y="1504"/>
                    </a:lnTo>
                    <a:lnTo>
                      <a:pt x="786" y="1492"/>
                    </a:lnTo>
                    <a:lnTo>
                      <a:pt x="768" y="1474"/>
                    </a:lnTo>
                    <a:lnTo>
                      <a:pt x="766" y="1470"/>
                    </a:lnTo>
                    <a:lnTo>
                      <a:pt x="770" y="1472"/>
                    </a:lnTo>
                    <a:lnTo>
                      <a:pt x="794" y="1484"/>
                    </a:lnTo>
                    <a:lnTo>
                      <a:pt x="798" y="1484"/>
                    </a:lnTo>
                    <a:lnTo>
                      <a:pt x="800" y="1484"/>
                    </a:lnTo>
                    <a:lnTo>
                      <a:pt x="804" y="1482"/>
                    </a:lnTo>
                    <a:lnTo>
                      <a:pt x="804" y="1480"/>
                    </a:lnTo>
                    <a:lnTo>
                      <a:pt x="808" y="1476"/>
                    </a:lnTo>
                    <a:lnTo>
                      <a:pt x="810" y="1474"/>
                    </a:lnTo>
                    <a:lnTo>
                      <a:pt x="810" y="1472"/>
                    </a:lnTo>
                    <a:lnTo>
                      <a:pt x="812" y="1474"/>
                    </a:lnTo>
                    <a:lnTo>
                      <a:pt x="814" y="1476"/>
                    </a:lnTo>
                    <a:lnTo>
                      <a:pt x="818" y="1480"/>
                    </a:lnTo>
                    <a:lnTo>
                      <a:pt x="824" y="1494"/>
                    </a:lnTo>
                    <a:lnTo>
                      <a:pt x="856" y="1550"/>
                    </a:lnTo>
                    <a:lnTo>
                      <a:pt x="866" y="1562"/>
                    </a:lnTo>
                    <a:lnTo>
                      <a:pt x="874" y="1570"/>
                    </a:lnTo>
                    <a:lnTo>
                      <a:pt x="878" y="1576"/>
                    </a:lnTo>
                    <a:lnTo>
                      <a:pt x="882" y="1584"/>
                    </a:lnTo>
                    <a:lnTo>
                      <a:pt x="886" y="1598"/>
                    </a:lnTo>
                    <a:lnTo>
                      <a:pt x="892" y="1614"/>
                    </a:lnTo>
                    <a:lnTo>
                      <a:pt x="898" y="1636"/>
                    </a:lnTo>
                    <a:lnTo>
                      <a:pt x="900" y="1644"/>
                    </a:lnTo>
                    <a:lnTo>
                      <a:pt x="904" y="1650"/>
                    </a:lnTo>
                    <a:lnTo>
                      <a:pt x="924" y="1668"/>
                    </a:lnTo>
                    <a:lnTo>
                      <a:pt x="928" y="1674"/>
                    </a:lnTo>
                    <a:lnTo>
                      <a:pt x="928" y="1678"/>
                    </a:lnTo>
                    <a:lnTo>
                      <a:pt x="928" y="1684"/>
                    </a:lnTo>
                    <a:lnTo>
                      <a:pt x="932" y="1690"/>
                    </a:lnTo>
                    <a:lnTo>
                      <a:pt x="936" y="1696"/>
                    </a:lnTo>
                    <a:lnTo>
                      <a:pt x="942" y="1710"/>
                    </a:lnTo>
                    <a:lnTo>
                      <a:pt x="954" y="1736"/>
                    </a:lnTo>
                    <a:lnTo>
                      <a:pt x="960" y="1740"/>
                    </a:lnTo>
                    <a:lnTo>
                      <a:pt x="966" y="1740"/>
                    </a:lnTo>
                    <a:lnTo>
                      <a:pt x="980" y="1736"/>
                    </a:lnTo>
                    <a:lnTo>
                      <a:pt x="996" y="1732"/>
                    </a:lnTo>
                    <a:lnTo>
                      <a:pt x="1000" y="1732"/>
                    </a:lnTo>
                    <a:lnTo>
                      <a:pt x="1006" y="1732"/>
                    </a:lnTo>
                    <a:lnTo>
                      <a:pt x="1012" y="1728"/>
                    </a:lnTo>
                    <a:lnTo>
                      <a:pt x="1020" y="1718"/>
                    </a:lnTo>
                    <a:lnTo>
                      <a:pt x="1028" y="1714"/>
                    </a:lnTo>
                    <a:lnTo>
                      <a:pt x="1034" y="1710"/>
                    </a:lnTo>
                    <a:lnTo>
                      <a:pt x="1048" y="1706"/>
                    </a:lnTo>
                    <a:lnTo>
                      <a:pt x="1064" y="1700"/>
                    </a:lnTo>
                    <a:lnTo>
                      <a:pt x="1088" y="1688"/>
                    </a:lnTo>
                    <a:lnTo>
                      <a:pt x="1096" y="1684"/>
                    </a:lnTo>
                    <a:lnTo>
                      <a:pt x="1102" y="1680"/>
                    </a:lnTo>
                    <a:lnTo>
                      <a:pt x="1128" y="1668"/>
                    </a:lnTo>
                    <a:lnTo>
                      <a:pt x="1134" y="1664"/>
                    </a:lnTo>
                    <a:lnTo>
                      <a:pt x="1140" y="1658"/>
                    </a:lnTo>
                    <a:lnTo>
                      <a:pt x="1158" y="1632"/>
                    </a:lnTo>
                    <a:lnTo>
                      <a:pt x="1168" y="1618"/>
                    </a:lnTo>
                    <a:lnTo>
                      <a:pt x="1170" y="1612"/>
                    </a:lnTo>
                    <a:lnTo>
                      <a:pt x="1180" y="1600"/>
                    </a:lnTo>
                    <a:lnTo>
                      <a:pt x="1188" y="1592"/>
                    </a:lnTo>
                    <a:lnTo>
                      <a:pt x="1188" y="1588"/>
                    </a:lnTo>
                    <a:lnTo>
                      <a:pt x="1190" y="1586"/>
                    </a:lnTo>
                    <a:lnTo>
                      <a:pt x="1188" y="1584"/>
                    </a:lnTo>
                    <a:lnTo>
                      <a:pt x="1186" y="1582"/>
                    </a:lnTo>
                    <a:lnTo>
                      <a:pt x="1160" y="1562"/>
                    </a:lnTo>
                    <a:lnTo>
                      <a:pt x="1154" y="1558"/>
                    </a:lnTo>
                    <a:lnTo>
                      <a:pt x="1148" y="1556"/>
                    </a:lnTo>
                    <a:lnTo>
                      <a:pt x="1144" y="1554"/>
                    </a:lnTo>
                    <a:lnTo>
                      <a:pt x="1140" y="1548"/>
                    </a:lnTo>
                    <a:lnTo>
                      <a:pt x="1138" y="1544"/>
                    </a:lnTo>
                    <a:lnTo>
                      <a:pt x="1132" y="1540"/>
                    </a:lnTo>
                    <a:lnTo>
                      <a:pt x="1126" y="1538"/>
                    </a:lnTo>
                    <a:lnTo>
                      <a:pt x="1102" y="1544"/>
                    </a:lnTo>
                    <a:lnTo>
                      <a:pt x="1096" y="1544"/>
                    </a:lnTo>
                    <a:lnTo>
                      <a:pt x="1088" y="1542"/>
                    </a:lnTo>
                    <a:lnTo>
                      <a:pt x="1082" y="1540"/>
                    </a:lnTo>
                    <a:lnTo>
                      <a:pt x="1076" y="1536"/>
                    </a:lnTo>
                    <a:lnTo>
                      <a:pt x="1070" y="1536"/>
                    </a:lnTo>
                    <a:lnTo>
                      <a:pt x="1058" y="1534"/>
                    </a:lnTo>
                    <a:lnTo>
                      <a:pt x="1054" y="1530"/>
                    </a:lnTo>
                    <a:lnTo>
                      <a:pt x="1048" y="1526"/>
                    </a:lnTo>
                    <a:lnTo>
                      <a:pt x="1044" y="1520"/>
                    </a:lnTo>
                    <a:lnTo>
                      <a:pt x="1040" y="1506"/>
                    </a:lnTo>
                    <a:lnTo>
                      <a:pt x="1036" y="1498"/>
                    </a:lnTo>
                    <a:lnTo>
                      <a:pt x="1032" y="1492"/>
                    </a:lnTo>
                    <a:lnTo>
                      <a:pt x="1022" y="1484"/>
                    </a:lnTo>
                    <a:lnTo>
                      <a:pt x="1018" y="1478"/>
                    </a:lnTo>
                    <a:lnTo>
                      <a:pt x="1018" y="1472"/>
                    </a:lnTo>
                    <a:lnTo>
                      <a:pt x="1018" y="1468"/>
                    </a:lnTo>
                    <a:lnTo>
                      <a:pt x="1022" y="1462"/>
                    </a:lnTo>
                    <a:lnTo>
                      <a:pt x="1026" y="1458"/>
                    </a:lnTo>
                    <a:lnTo>
                      <a:pt x="1026" y="1452"/>
                    </a:lnTo>
                    <a:lnTo>
                      <a:pt x="1028" y="1452"/>
                    </a:lnTo>
                    <a:lnTo>
                      <a:pt x="1032" y="1454"/>
                    </a:lnTo>
                    <a:lnTo>
                      <a:pt x="1040" y="1462"/>
                    </a:lnTo>
                    <a:lnTo>
                      <a:pt x="1052" y="1474"/>
                    </a:lnTo>
                    <a:lnTo>
                      <a:pt x="1060" y="1482"/>
                    </a:lnTo>
                    <a:lnTo>
                      <a:pt x="1072" y="1492"/>
                    </a:lnTo>
                    <a:lnTo>
                      <a:pt x="1088" y="1504"/>
                    </a:lnTo>
                    <a:lnTo>
                      <a:pt x="1102" y="1510"/>
                    </a:lnTo>
                    <a:lnTo>
                      <a:pt x="1116" y="1514"/>
                    </a:lnTo>
                    <a:lnTo>
                      <a:pt x="1124" y="1516"/>
                    </a:lnTo>
                    <a:lnTo>
                      <a:pt x="1132" y="1514"/>
                    </a:lnTo>
                    <a:lnTo>
                      <a:pt x="1136" y="1510"/>
                    </a:lnTo>
                    <a:lnTo>
                      <a:pt x="1144" y="1510"/>
                    </a:lnTo>
                    <a:lnTo>
                      <a:pt x="1150" y="1514"/>
                    </a:lnTo>
                    <a:lnTo>
                      <a:pt x="1158" y="1522"/>
                    </a:lnTo>
                    <a:lnTo>
                      <a:pt x="1164" y="1526"/>
                    </a:lnTo>
                    <a:lnTo>
                      <a:pt x="1172" y="1530"/>
                    </a:lnTo>
                    <a:lnTo>
                      <a:pt x="1206" y="1544"/>
                    </a:lnTo>
                    <a:lnTo>
                      <a:pt x="1218" y="1546"/>
                    </a:lnTo>
                    <a:lnTo>
                      <a:pt x="1222" y="1546"/>
                    </a:lnTo>
                    <a:lnTo>
                      <a:pt x="1230" y="1544"/>
                    </a:lnTo>
                    <a:lnTo>
                      <a:pt x="1244" y="1538"/>
                    </a:lnTo>
                    <a:lnTo>
                      <a:pt x="1260" y="1536"/>
                    </a:lnTo>
                    <a:lnTo>
                      <a:pt x="1292" y="1536"/>
                    </a:lnTo>
                    <a:lnTo>
                      <a:pt x="1300" y="1538"/>
                    </a:lnTo>
                    <a:lnTo>
                      <a:pt x="1306" y="1544"/>
                    </a:lnTo>
                    <a:lnTo>
                      <a:pt x="1316" y="1558"/>
                    </a:lnTo>
                    <a:lnTo>
                      <a:pt x="1320" y="1566"/>
                    </a:lnTo>
                    <a:lnTo>
                      <a:pt x="1326" y="1572"/>
                    </a:lnTo>
                    <a:lnTo>
                      <a:pt x="1336" y="1588"/>
                    </a:lnTo>
                    <a:lnTo>
                      <a:pt x="1346" y="1602"/>
                    </a:lnTo>
                    <a:lnTo>
                      <a:pt x="1354" y="1610"/>
                    </a:lnTo>
                    <a:lnTo>
                      <a:pt x="1360" y="1612"/>
                    </a:lnTo>
                    <a:lnTo>
                      <a:pt x="1366" y="1610"/>
                    </a:lnTo>
                    <a:lnTo>
                      <a:pt x="1382" y="1600"/>
                    </a:lnTo>
                    <a:lnTo>
                      <a:pt x="1386" y="1598"/>
                    </a:lnTo>
                    <a:lnTo>
                      <a:pt x="1388" y="1600"/>
                    </a:lnTo>
                    <a:lnTo>
                      <a:pt x="1390" y="1600"/>
                    </a:lnTo>
                    <a:lnTo>
                      <a:pt x="1390" y="1604"/>
                    </a:lnTo>
                    <a:lnTo>
                      <a:pt x="1398" y="1676"/>
                    </a:lnTo>
                    <a:lnTo>
                      <a:pt x="1402" y="1692"/>
                    </a:lnTo>
                    <a:lnTo>
                      <a:pt x="1408" y="1714"/>
                    </a:lnTo>
                    <a:lnTo>
                      <a:pt x="1414" y="1730"/>
                    </a:lnTo>
                    <a:lnTo>
                      <a:pt x="1434" y="1764"/>
                    </a:lnTo>
                    <a:lnTo>
                      <a:pt x="1442" y="1778"/>
                    </a:lnTo>
                    <a:lnTo>
                      <a:pt x="1444" y="1784"/>
                    </a:lnTo>
                    <a:lnTo>
                      <a:pt x="1452" y="1798"/>
                    </a:lnTo>
                    <a:lnTo>
                      <a:pt x="1464" y="1814"/>
                    </a:lnTo>
                    <a:lnTo>
                      <a:pt x="1466" y="1816"/>
                    </a:lnTo>
                    <a:lnTo>
                      <a:pt x="1468" y="1816"/>
                    </a:lnTo>
                    <a:lnTo>
                      <a:pt x="1470" y="1816"/>
                    </a:lnTo>
                    <a:lnTo>
                      <a:pt x="1472" y="1814"/>
                    </a:lnTo>
                    <a:lnTo>
                      <a:pt x="1474" y="1808"/>
                    </a:lnTo>
                    <a:lnTo>
                      <a:pt x="1484" y="1796"/>
                    </a:lnTo>
                    <a:lnTo>
                      <a:pt x="1492" y="1786"/>
                    </a:lnTo>
                    <a:lnTo>
                      <a:pt x="1500" y="1774"/>
                    </a:lnTo>
                    <a:lnTo>
                      <a:pt x="1504" y="1768"/>
                    </a:lnTo>
                    <a:lnTo>
                      <a:pt x="1506" y="1762"/>
                    </a:lnTo>
                    <a:lnTo>
                      <a:pt x="1506" y="1754"/>
                    </a:lnTo>
                    <a:lnTo>
                      <a:pt x="1506" y="1730"/>
                    </a:lnTo>
                    <a:lnTo>
                      <a:pt x="1510" y="1716"/>
                    </a:lnTo>
                    <a:lnTo>
                      <a:pt x="1514" y="1700"/>
                    </a:lnTo>
                    <a:lnTo>
                      <a:pt x="1518" y="1694"/>
                    </a:lnTo>
                    <a:lnTo>
                      <a:pt x="1522" y="1688"/>
                    </a:lnTo>
                    <a:lnTo>
                      <a:pt x="1540" y="1670"/>
                    </a:lnTo>
                    <a:lnTo>
                      <a:pt x="1554" y="1660"/>
                    </a:lnTo>
                    <a:lnTo>
                      <a:pt x="1578" y="1648"/>
                    </a:lnTo>
                    <a:lnTo>
                      <a:pt x="1590" y="1638"/>
                    </a:lnTo>
                    <a:lnTo>
                      <a:pt x="1598" y="1630"/>
                    </a:lnTo>
                    <a:lnTo>
                      <a:pt x="1604" y="1624"/>
                    </a:lnTo>
                    <a:lnTo>
                      <a:pt x="1608" y="1618"/>
                    </a:lnTo>
                    <a:lnTo>
                      <a:pt x="1612" y="1604"/>
                    </a:lnTo>
                    <a:lnTo>
                      <a:pt x="1616" y="1598"/>
                    </a:lnTo>
                    <a:lnTo>
                      <a:pt x="1622" y="1596"/>
                    </a:lnTo>
                    <a:lnTo>
                      <a:pt x="1636" y="1596"/>
                    </a:lnTo>
                    <a:lnTo>
                      <a:pt x="1644" y="1596"/>
                    </a:lnTo>
                    <a:lnTo>
                      <a:pt x="1652" y="1592"/>
                    </a:lnTo>
                    <a:lnTo>
                      <a:pt x="1666" y="1588"/>
                    </a:lnTo>
                    <a:lnTo>
                      <a:pt x="1676" y="1586"/>
                    </a:lnTo>
                    <a:lnTo>
                      <a:pt x="1686" y="1588"/>
                    </a:lnTo>
                    <a:lnTo>
                      <a:pt x="1688" y="1590"/>
                    </a:lnTo>
                    <a:lnTo>
                      <a:pt x="1694" y="1594"/>
                    </a:lnTo>
                    <a:lnTo>
                      <a:pt x="1700" y="1598"/>
                    </a:lnTo>
                    <a:lnTo>
                      <a:pt x="1702" y="1604"/>
                    </a:lnTo>
                    <a:lnTo>
                      <a:pt x="1706" y="1612"/>
                    </a:lnTo>
                    <a:lnTo>
                      <a:pt x="1708" y="1618"/>
                    </a:lnTo>
                    <a:lnTo>
                      <a:pt x="1714" y="1632"/>
                    </a:lnTo>
                    <a:lnTo>
                      <a:pt x="1728" y="1676"/>
                    </a:lnTo>
                    <a:lnTo>
                      <a:pt x="1732" y="1682"/>
                    </a:lnTo>
                    <a:lnTo>
                      <a:pt x="1738" y="1688"/>
                    </a:lnTo>
                    <a:lnTo>
                      <a:pt x="1744" y="1690"/>
                    </a:lnTo>
                    <a:lnTo>
                      <a:pt x="1750" y="1692"/>
                    </a:lnTo>
                    <a:lnTo>
                      <a:pt x="1758" y="1690"/>
                    </a:lnTo>
                    <a:lnTo>
                      <a:pt x="1764" y="1688"/>
                    </a:lnTo>
                    <a:lnTo>
                      <a:pt x="1770" y="1686"/>
                    </a:lnTo>
                    <a:lnTo>
                      <a:pt x="1776" y="1688"/>
                    </a:lnTo>
                    <a:lnTo>
                      <a:pt x="1780" y="1694"/>
                    </a:lnTo>
                    <a:lnTo>
                      <a:pt x="1782" y="1700"/>
                    </a:lnTo>
                    <a:lnTo>
                      <a:pt x="1788" y="1716"/>
                    </a:lnTo>
                    <a:lnTo>
                      <a:pt x="1790" y="1730"/>
                    </a:lnTo>
                    <a:lnTo>
                      <a:pt x="1790" y="1754"/>
                    </a:lnTo>
                    <a:lnTo>
                      <a:pt x="1790" y="1770"/>
                    </a:lnTo>
                    <a:lnTo>
                      <a:pt x="1790" y="1802"/>
                    </a:lnTo>
                    <a:lnTo>
                      <a:pt x="1792" y="1810"/>
                    </a:lnTo>
                    <a:lnTo>
                      <a:pt x="1796" y="1816"/>
                    </a:lnTo>
                    <a:lnTo>
                      <a:pt x="1804" y="1824"/>
                    </a:lnTo>
                    <a:lnTo>
                      <a:pt x="1814" y="1838"/>
                    </a:lnTo>
                    <a:lnTo>
                      <a:pt x="1816" y="1842"/>
                    </a:lnTo>
                    <a:lnTo>
                      <a:pt x="1822" y="1858"/>
                    </a:lnTo>
                    <a:lnTo>
                      <a:pt x="1826" y="1862"/>
                    </a:lnTo>
                    <a:lnTo>
                      <a:pt x="1834" y="1876"/>
                    </a:lnTo>
                    <a:lnTo>
                      <a:pt x="1842" y="1884"/>
                    </a:lnTo>
                    <a:lnTo>
                      <a:pt x="1854" y="1894"/>
                    </a:lnTo>
                    <a:lnTo>
                      <a:pt x="1872" y="1912"/>
                    </a:lnTo>
                    <a:lnTo>
                      <a:pt x="1878" y="1916"/>
                    </a:lnTo>
                    <a:lnTo>
                      <a:pt x="1880" y="1914"/>
                    </a:lnTo>
                    <a:lnTo>
                      <a:pt x="1884" y="1914"/>
                    </a:lnTo>
                    <a:lnTo>
                      <a:pt x="1886" y="1908"/>
                    </a:lnTo>
                    <a:lnTo>
                      <a:pt x="1886" y="1900"/>
                    </a:lnTo>
                    <a:lnTo>
                      <a:pt x="1880" y="1886"/>
                    </a:lnTo>
                    <a:lnTo>
                      <a:pt x="1874" y="1872"/>
                    </a:lnTo>
                    <a:lnTo>
                      <a:pt x="1872" y="1866"/>
                    </a:lnTo>
                    <a:lnTo>
                      <a:pt x="1862" y="1854"/>
                    </a:lnTo>
                    <a:lnTo>
                      <a:pt x="1854" y="1846"/>
                    </a:lnTo>
                    <a:lnTo>
                      <a:pt x="1842" y="1836"/>
                    </a:lnTo>
                    <a:lnTo>
                      <a:pt x="1836" y="1834"/>
                    </a:lnTo>
                    <a:lnTo>
                      <a:pt x="1824" y="1826"/>
                    </a:lnTo>
                    <a:lnTo>
                      <a:pt x="1820" y="1820"/>
                    </a:lnTo>
                    <a:lnTo>
                      <a:pt x="1818" y="1812"/>
                    </a:lnTo>
                    <a:lnTo>
                      <a:pt x="1812" y="1790"/>
                    </a:lnTo>
                    <a:lnTo>
                      <a:pt x="1810" y="1774"/>
                    </a:lnTo>
                    <a:lnTo>
                      <a:pt x="1810" y="1770"/>
                    </a:lnTo>
                    <a:lnTo>
                      <a:pt x="1812" y="1754"/>
                    </a:lnTo>
                    <a:lnTo>
                      <a:pt x="1816" y="1740"/>
                    </a:lnTo>
                    <a:lnTo>
                      <a:pt x="1818" y="1736"/>
                    </a:lnTo>
                    <a:lnTo>
                      <a:pt x="1820" y="1734"/>
                    </a:lnTo>
                    <a:lnTo>
                      <a:pt x="1824" y="1734"/>
                    </a:lnTo>
                    <a:lnTo>
                      <a:pt x="1826" y="1734"/>
                    </a:lnTo>
                    <a:lnTo>
                      <a:pt x="1842" y="1740"/>
                    </a:lnTo>
                    <a:lnTo>
                      <a:pt x="1848" y="1742"/>
                    </a:lnTo>
                    <a:lnTo>
                      <a:pt x="1854" y="1746"/>
                    </a:lnTo>
                    <a:lnTo>
                      <a:pt x="1858" y="1752"/>
                    </a:lnTo>
                    <a:lnTo>
                      <a:pt x="1864" y="1758"/>
                    </a:lnTo>
                    <a:lnTo>
                      <a:pt x="1872" y="1766"/>
                    </a:lnTo>
                    <a:lnTo>
                      <a:pt x="1884" y="1776"/>
                    </a:lnTo>
                    <a:lnTo>
                      <a:pt x="1888" y="1782"/>
                    </a:lnTo>
                    <a:lnTo>
                      <a:pt x="1894" y="1780"/>
                    </a:lnTo>
                    <a:lnTo>
                      <a:pt x="1898" y="1782"/>
                    </a:lnTo>
                    <a:lnTo>
                      <a:pt x="1902" y="1788"/>
                    </a:lnTo>
                    <a:lnTo>
                      <a:pt x="1904" y="1794"/>
                    </a:lnTo>
                    <a:lnTo>
                      <a:pt x="1906" y="1796"/>
                    </a:lnTo>
                    <a:lnTo>
                      <a:pt x="1908" y="1798"/>
                    </a:lnTo>
                    <a:lnTo>
                      <a:pt x="1912" y="1798"/>
                    </a:lnTo>
                    <a:lnTo>
                      <a:pt x="1914" y="1796"/>
                    </a:lnTo>
                    <a:lnTo>
                      <a:pt x="1940" y="1776"/>
                    </a:lnTo>
                    <a:lnTo>
                      <a:pt x="1952" y="1766"/>
                    </a:lnTo>
                    <a:lnTo>
                      <a:pt x="1962" y="1758"/>
                    </a:lnTo>
                    <a:lnTo>
                      <a:pt x="1964" y="1752"/>
                    </a:lnTo>
                    <a:lnTo>
                      <a:pt x="1964" y="1744"/>
                    </a:lnTo>
                    <a:lnTo>
                      <a:pt x="1950" y="1690"/>
                    </a:lnTo>
                    <a:lnTo>
                      <a:pt x="1946" y="1684"/>
                    </a:lnTo>
                    <a:lnTo>
                      <a:pt x="1942" y="1678"/>
                    </a:lnTo>
                    <a:lnTo>
                      <a:pt x="1932" y="1666"/>
                    </a:lnTo>
                    <a:lnTo>
                      <a:pt x="1922" y="1650"/>
                    </a:lnTo>
                    <a:lnTo>
                      <a:pt x="1914" y="1636"/>
                    </a:lnTo>
                    <a:lnTo>
                      <a:pt x="1912" y="1632"/>
                    </a:lnTo>
                    <a:lnTo>
                      <a:pt x="1910" y="1626"/>
                    </a:lnTo>
                    <a:lnTo>
                      <a:pt x="1912" y="1620"/>
                    </a:lnTo>
                    <a:lnTo>
                      <a:pt x="1924" y="1612"/>
                    </a:lnTo>
                    <a:lnTo>
                      <a:pt x="1930" y="1608"/>
                    </a:lnTo>
                    <a:lnTo>
                      <a:pt x="1942" y="1606"/>
                    </a:lnTo>
                    <a:lnTo>
                      <a:pt x="1948" y="1606"/>
                    </a:lnTo>
                    <a:lnTo>
                      <a:pt x="1954" y="1610"/>
                    </a:lnTo>
                    <a:lnTo>
                      <a:pt x="1970" y="1620"/>
                    </a:lnTo>
                    <a:lnTo>
                      <a:pt x="1972" y="1622"/>
                    </a:lnTo>
                    <a:lnTo>
                      <a:pt x="1974" y="1620"/>
                    </a:lnTo>
                    <a:lnTo>
                      <a:pt x="1976" y="1620"/>
                    </a:lnTo>
                    <a:lnTo>
                      <a:pt x="1976" y="1616"/>
                    </a:lnTo>
                    <a:lnTo>
                      <a:pt x="1976" y="1614"/>
                    </a:lnTo>
                    <a:lnTo>
                      <a:pt x="1978" y="1606"/>
                    </a:lnTo>
                    <a:lnTo>
                      <a:pt x="1984" y="1604"/>
                    </a:lnTo>
                    <a:lnTo>
                      <a:pt x="2008" y="1598"/>
                    </a:lnTo>
                    <a:lnTo>
                      <a:pt x="2014" y="1594"/>
                    </a:lnTo>
                    <a:lnTo>
                      <a:pt x="2020" y="1590"/>
                    </a:lnTo>
                    <a:lnTo>
                      <a:pt x="2024" y="1586"/>
                    </a:lnTo>
                    <a:lnTo>
                      <a:pt x="2030" y="1586"/>
                    </a:lnTo>
                    <a:lnTo>
                      <a:pt x="2040" y="1586"/>
                    </a:lnTo>
                    <a:lnTo>
                      <a:pt x="2052" y="1582"/>
                    </a:lnTo>
                    <a:lnTo>
                      <a:pt x="2056" y="1580"/>
                    </a:lnTo>
                    <a:lnTo>
                      <a:pt x="2072" y="1572"/>
                    </a:lnTo>
                    <a:lnTo>
                      <a:pt x="2076" y="1570"/>
                    </a:lnTo>
                    <a:lnTo>
                      <a:pt x="2090" y="1562"/>
                    </a:lnTo>
                    <a:lnTo>
                      <a:pt x="2106" y="1550"/>
                    </a:lnTo>
                    <a:lnTo>
                      <a:pt x="2112" y="1546"/>
                    </a:lnTo>
                    <a:lnTo>
                      <a:pt x="2116" y="1540"/>
                    </a:lnTo>
                    <a:lnTo>
                      <a:pt x="2120" y="1534"/>
                    </a:lnTo>
                    <a:lnTo>
                      <a:pt x="2126" y="1520"/>
                    </a:lnTo>
                    <a:lnTo>
                      <a:pt x="2130" y="1514"/>
                    </a:lnTo>
                    <a:lnTo>
                      <a:pt x="2138" y="1500"/>
                    </a:lnTo>
                    <a:lnTo>
                      <a:pt x="2148" y="1484"/>
                    </a:lnTo>
                    <a:lnTo>
                      <a:pt x="2150" y="1478"/>
                    </a:lnTo>
                    <a:lnTo>
                      <a:pt x="2152" y="1470"/>
                    </a:lnTo>
                    <a:lnTo>
                      <a:pt x="2152" y="1466"/>
                    </a:lnTo>
                    <a:lnTo>
                      <a:pt x="2150" y="1460"/>
                    </a:lnTo>
                    <a:lnTo>
                      <a:pt x="2148" y="1454"/>
                    </a:lnTo>
                    <a:lnTo>
                      <a:pt x="2146" y="1448"/>
                    </a:lnTo>
                    <a:lnTo>
                      <a:pt x="2148" y="1444"/>
                    </a:lnTo>
                    <a:lnTo>
                      <a:pt x="2150" y="1438"/>
                    </a:lnTo>
                    <a:lnTo>
                      <a:pt x="2148" y="1432"/>
                    </a:lnTo>
                    <a:lnTo>
                      <a:pt x="2146" y="1426"/>
                    </a:lnTo>
                    <a:lnTo>
                      <a:pt x="2140" y="1412"/>
                    </a:lnTo>
                    <a:lnTo>
                      <a:pt x="2126" y="1378"/>
                    </a:lnTo>
                    <a:lnTo>
                      <a:pt x="2122" y="1366"/>
                    </a:lnTo>
                    <a:lnTo>
                      <a:pt x="2124" y="1360"/>
                    </a:lnTo>
                    <a:lnTo>
                      <a:pt x="2128" y="1354"/>
                    </a:lnTo>
                    <a:lnTo>
                      <a:pt x="2136" y="1346"/>
                    </a:lnTo>
                    <a:lnTo>
                      <a:pt x="2150" y="1338"/>
                    </a:lnTo>
                    <a:lnTo>
                      <a:pt x="2154" y="1334"/>
                    </a:lnTo>
                    <a:lnTo>
                      <a:pt x="2160" y="1330"/>
                    </a:lnTo>
                    <a:lnTo>
                      <a:pt x="2162" y="1326"/>
                    </a:lnTo>
                    <a:lnTo>
                      <a:pt x="2160" y="1322"/>
                    </a:lnTo>
                    <a:lnTo>
                      <a:pt x="2154" y="1322"/>
                    </a:lnTo>
                    <a:lnTo>
                      <a:pt x="2140" y="1322"/>
                    </a:lnTo>
                    <a:lnTo>
                      <a:pt x="2128" y="1322"/>
                    </a:lnTo>
                    <a:lnTo>
                      <a:pt x="2118" y="1322"/>
                    </a:lnTo>
                    <a:lnTo>
                      <a:pt x="2114" y="1320"/>
                    </a:lnTo>
                    <a:lnTo>
                      <a:pt x="2110" y="1314"/>
                    </a:lnTo>
                    <a:lnTo>
                      <a:pt x="2106" y="1308"/>
                    </a:lnTo>
                    <a:lnTo>
                      <a:pt x="2098" y="1296"/>
                    </a:lnTo>
                    <a:lnTo>
                      <a:pt x="2096" y="1294"/>
                    </a:lnTo>
                    <a:lnTo>
                      <a:pt x="2096" y="1292"/>
                    </a:lnTo>
                    <a:lnTo>
                      <a:pt x="2100" y="1288"/>
                    </a:lnTo>
                    <a:lnTo>
                      <a:pt x="2106" y="1286"/>
                    </a:lnTo>
                    <a:lnTo>
                      <a:pt x="2120" y="1278"/>
                    </a:lnTo>
                    <a:lnTo>
                      <a:pt x="2126" y="1276"/>
                    </a:lnTo>
                    <a:lnTo>
                      <a:pt x="2138" y="1266"/>
                    </a:lnTo>
                    <a:lnTo>
                      <a:pt x="2146" y="1258"/>
                    </a:lnTo>
                    <a:lnTo>
                      <a:pt x="2152" y="1254"/>
                    </a:lnTo>
                    <a:lnTo>
                      <a:pt x="2158" y="1252"/>
                    </a:lnTo>
                    <a:lnTo>
                      <a:pt x="2158" y="1254"/>
                    </a:lnTo>
                    <a:lnTo>
                      <a:pt x="2160" y="1254"/>
                    </a:lnTo>
                    <a:lnTo>
                      <a:pt x="2158" y="1260"/>
                    </a:lnTo>
                    <a:lnTo>
                      <a:pt x="2156" y="1266"/>
                    </a:lnTo>
                    <a:lnTo>
                      <a:pt x="2154" y="1272"/>
                    </a:lnTo>
                    <a:lnTo>
                      <a:pt x="2158" y="1278"/>
                    </a:lnTo>
                    <a:lnTo>
                      <a:pt x="2162" y="1280"/>
                    </a:lnTo>
                    <a:lnTo>
                      <a:pt x="2166" y="1282"/>
                    </a:lnTo>
                    <a:lnTo>
                      <a:pt x="2180" y="1280"/>
                    </a:lnTo>
                    <a:lnTo>
                      <a:pt x="2194" y="1274"/>
                    </a:lnTo>
                    <a:lnTo>
                      <a:pt x="2202" y="1274"/>
                    </a:lnTo>
                    <a:lnTo>
                      <a:pt x="2208" y="1276"/>
                    </a:lnTo>
                    <a:lnTo>
                      <a:pt x="2214" y="1278"/>
                    </a:lnTo>
                    <a:lnTo>
                      <a:pt x="2220" y="1284"/>
                    </a:lnTo>
                    <a:lnTo>
                      <a:pt x="2224" y="1290"/>
                    </a:lnTo>
                    <a:lnTo>
                      <a:pt x="2228" y="1294"/>
                    </a:lnTo>
                    <a:lnTo>
                      <a:pt x="2230" y="1306"/>
                    </a:lnTo>
                    <a:lnTo>
                      <a:pt x="2230" y="1320"/>
                    </a:lnTo>
                    <a:lnTo>
                      <a:pt x="2230" y="1332"/>
                    </a:lnTo>
                    <a:lnTo>
                      <a:pt x="2228" y="1348"/>
                    </a:lnTo>
                    <a:lnTo>
                      <a:pt x="2224" y="1362"/>
                    </a:lnTo>
                    <a:lnTo>
                      <a:pt x="2222" y="1366"/>
                    </a:lnTo>
                    <a:lnTo>
                      <a:pt x="2224" y="1368"/>
                    </a:lnTo>
                    <a:lnTo>
                      <a:pt x="2226" y="1370"/>
                    </a:lnTo>
                    <a:lnTo>
                      <a:pt x="2228" y="1370"/>
                    </a:lnTo>
                    <a:lnTo>
                      <a:pt x="2232" y="1370"/>
                    </a:lnTo>
                    <a:lnTo>
                      <a:pt x="2240" y="1370"/>
                    </a:lnTo>
                    <a:lnTo>
                      <a:pt x="2248" y="1366"/>
                    </a:lnTo>
                    <a:lnTo>
                      <a:pt x="2252" y="1364"/>
                    </a:lnTo>
                    <a:lnTo>
                      <a:pt x="2264" y="1356"/>
                    </a:lnTo>
                    <a:lnTo>
                      <a:pt x="2274" y="1346"/>
                    </a:lnTo>
                    <a:lnTo>
                      <a:pt x="2278" y="1340"/>
                    </a:lnTo>
                    <a:lnTo>
                      <a:pt x="2276" y="1334"/>
                    </a:lnTo>
                    <a:lnTo>
                      <a:pt x="2264" y="1308"/>
                    </a:lnTo>
                    <a:lnTo>
                      <a:pt x="2260" y="1296"/>
                    </a:lnTo>
                    <a:lnTo>
                      <a:pt x="2260" y="1284"/>
                    </a:lnTo>
                    <a:lnTo>
                      <a:pt x="2260" y="1280"/>
                    </a:lnTo>
                    <a:lnTo>
                      <a:pt x="2260" y="1268"/>
                    </a:lnTo>
                    <a:lnTo>
                      <a:pt x="2256" y="1256"/>
                    </a:lnTo>
                    <a:lnTo>
                      <a:pt x="2254" y="1250"/>
                    </a:lnTo>
                    <a:lnTo>
                      <a:pt x="2252" y="1244"/>
                    </a:lnTo>
                    <a:lnTo>
                      <a:pt x="2256" y="1238"/>
                    </a:lnTo>
                    <a:lnTo>
                      <a:pt x="2266" y="1228"/>
                    </a:lnTo>
                    <a:lnTo>
                      <a:pt x="2274" y="1220"/>
                    </a:lnTo>
                    <a:lnTo>
                      <a:pt x="2280" y="1216"/>
                    </a:lnTo>
                    <a:lnTo>
                      <a:pt x="2286" y="1214"/>
                    </a:lnTo>
                    <a:lnTo>
                      <a:pt x="2290" y="1216"/>
                    </a:lnTo>
                    <a:lnTo>
                      <a:pt x="2292" y="1218"/>
                    </a:lnTo>
                    <a:lnTo>
                      <a:pt x="2292" y="1222"/>
                    </a:lnTo>
                    <a:lnTo>
                      <a:pt x="2294" y="1224"/>
                    </a:lnTo>
                    <a:lnTo>
                      <a:pt x="2304" y="1224"/>
                    </a:lnTo>
                    <a:lnTo>
                      <a:pt x="2310" y="1222"/>
                    </a:lnTo>
                    <a:lnTo>
                      <a:pt x="2314" y="1218"/>
                    </a:lnTo>
                    <a:lnTo>
                      <a:pt x="2320" y="1216"/>
                    </a:lnTo>
                    <a:lnTo>
                      <a:pt x="2326" y="1218"/>
                    </a:lnTo>
                    <a:lnTo>
                      <a:pt x="2332" y="1220"/>
                    </a:lnTo>
                    <a:lnTo>
                      <a:pt x="2338" y="1222"/>
                    </a:lnTo>
                    <a:lnTo>
                      <a:pt x="2344" y="1218"/>
                    </a:lnTo>
                    <a:lnTo>
                      <a:pt x="2362" y="1200"/>
                    </a:lnTo>
                    <a:lnTo>
                      <a:pt x="2374" y="1188"/>
                    </a:lnTo>
                    <a:lnTo>
                      <a:pt x="2382" y="1180"/>
                    </a:lnTo>
                    <a:lnTo>
                      <a:pt x="2392" y="1168"/>
                    </a:lnTo>
                    <a:lnTo>
                      <a:pt x="2422" y="1132"/>
                    </a:lnTo>
                    <a:lnTo>
                      <a:pt x="2430" y="1118"/>
                    </a:lnTo>
                    <a:lnTo>
                      <a:pt x="2442" y="1094"/>
                    </a:lnTo>
                    <a:lnTo>
                      <a:pt x="2446" y="1086"/>
                    </a:lnTo>
                    <a:lnTo>
                      <a:pt x="2446" y="1078"/>
                    </a:lnTo>
                    <a:lnTo>
                      <a:pt x="2446" y="1056"/>
                    </a:lnTo>
                    <a:lnTo>
                      <a:pt x="2448" y="1040"/>
                    </a:lnTo>
                    <a:lnTo>
                      <a:pt x="2454" y="996"/>
                    </a:lnTo>
                    <a:lnTo>
                      <a:pt x="2456" y="980"/>
                    </a:lnTo>
                    <a:lnTo>
                      <a:pt x="2456" y="978"/>
                    </a:lnTo>
                    <a:lnTo>
                      <a:pt x="2454" y="970"/>
                    </a:lnTo>
                    <a:lnTo>
                      <a:pt x="2450" y="964"/>
                    </a:lnTo>
                    <a:lnTo>
                      <a:pt x="2442" y="956"/>
                    </a:lnTo>
                    <a:lnTo>
                      <a:pt x="2436" y="952"/>
                    </a:lnTo>
                    <a:lnTo>
                      <a:pt x="2430" y="954"/>
                    </a:lnTo>
                    <a:lnTo>
                      <a:pt x="2414" y="964"/>
                    </a:lnTo>
                    <a:lnTo>
                      <a:pt x="2406" y="968"/>
                    </a:lnTo>
                    <a:lnTo>
                      <a:pt x="2400" y="966"/>
                    </a:lnTo>
                    <a:lnTo>
                      <a:pt x="2394" y="964"/>
                    </a:lnTo>
                    <a:lnTo>
                      <a:pt x="2388" y="958"/>
                    </a:lnTo>
                    <a:lnTo>
                      <a:pt x="2384" y="952"/>
                    </a:lnTo>
                    <a:lnTo>
                      <a:pt x="2382" y="948"/>
                    </a:lnTo>
                    <a:lnTo>
                      <a:pt x="2378" y="942"/>
                    </a:lnTo>
                    <a:lnTo>
                      <a:pt x="2372" y="940"/>
                    </a:lnTo>
                    <a:lnTo>
                      <a:pt x="2370" y="938"/>
                    </a:lnTo>
                    <a:lnTo>
                      <a:pt x="2372" y="936"/>
                    </a:lnTo>
                    <a:lnTo>
                      <a:pt x="2384" y="924"/>
                    </a:lnTo>
                    <a:lnTo>
                      <a:pt x="2402" y="906"/>
                    </a:lnTo>
                    <a:lnTo>
                      <a:pt x="2412" y="896"/>
                    </a:lnTo>
                    <a:lnTo>
                      <a:pt x="2420" y="888"/>
                    </a:lnTo>
                    <a:lnTo>
                      <a:pt x="2424" y="882"/>
                    </a:lnTo>
                    <a:lnTo>
                      <a:pt x="2426" y="876"/>
                    </a:lnTo>
                    <a:lnTo>
                      <a:pt x="2428" y="872"/>
                    </a:lnTo>
                    <a:lnTo>
                      <a:pt x="2432" y="866"/>
                    </a:lnTo>
                    <a:lnTo>
                      <a:pt x="2490" y="808"/>
                    </a:lnTo>
                    <a:lnTo>
                      <a:pt x="2496" y="804"/>
                    </a:lnTo>
                    <a:lnTo>
                      <a:pt x="2504" y="802"/>
                    </a:lnTo>
                    <a:lnTo>
                      <a:pt x="2506" y="802"/>
                    </a:lnTo>
                    <a:lnTo>
                      <a:pt x="2522" y="802"/>
                    </a:lnTo>
                    <a:lnTo>
                      <a:pt x="2556" y="802"/>
                    </a:lnTo>
                    <a:lnTo>
                      <a:pt x="2564" y="802"/>
                    </a:lnTo>
                    <a:lnTo>
                      <a:pt x="2570" y="800"/>
                    </a:lnTo>
                    <a:lnTo>
                      <a:pt x="2576" y="796"/>
                    </a:lnTo>
                    <a:lnTo>
                      <a:pt x="2584" y="794"/>
                    </a:lnTo>
                    <a:lnTo>
                      <a:pt x="2590" y="796"/>
                    </a:lnTo>
                    <a:lnTo>
                      <a:pt x="2604" y="800"/>
                    </a:lnTo>
                    <a:lnTo>
                      <a:pt x="2610" y="804"/>
                    </a:lnTo>
                    <a:lnTo>
                      <a:pt x="2612" y="810"/>
                    </a:lnTo>
                    <a:lnTo>
                      <a:pt x="2612" y="814"/>
                    </a:lnTo>
                    <a:lnTo>
                      <a:pt x="2614" y="818"/>
                    </a:lnTo>
                    <a:lnTo>
                      <a:pt x="2614" y="820"/>
                    </a:lnTo>
                    <a:lnTo>
                      <a:pt x="2618" y="820"/>
                    </a:lnTo>
                    <a:lnTo>
                      <a:pt x="2620" y="822"/>
                    </a:lnTo>
                    <a:lnTo>
                      <a:pt x="2654" y="814"/>
                    </a:lnTo>
                    <a:lnTo>
                      <a:pt x="2666" y="812"/>
                    </a:lnTo>
                    <a:lnTo>
                      <a:pt x="2668" y="812"/>
                    </a:lnTo>
                    <a:lnTo>
                      <a:pt x="2666" y="808"/>
                    </a:lnTo>
                    <a:lnTo>
                      <a:pt x="2664" y="802"/>
                    </a:lnTo>
                    <a:lnTo>
                      <a:pt x="2664" y="796"/>
                    </a:lnTo>
                    <a:lnTo>
                      <a:pt x="2668" y="782"/>
                    </a:lnTo>
                    <a:lnTo>
                      <a:pt x="2674" y="766"/>
                    </a:lnTo>
                    <a:lnTo>
                      <a:pt x="2678" y="752"/>
                    </a:lnTo>
                    <a:lnTo>
                      <a:pt x="2682" y="746"/>
                    </a:lnTo>
                    <a:lnTo>
                      <a:pt x="2688" y="740"/>
                    </a:lnTo>
                    <a:lnTo>
                      <a:pt x="2704" y="730"/>
                    </a:lnTo>
                    <a:lnTo>
                      <a:pt x="2710" y="726"/>
                    </a:lnTo>
                    <a:lnTo>
                      <a:pt x="2718" y="726"/>
                    </a:lnTo>
                    <a:lnTo>
                      <a:pt x="2742" y="732"/>
                    </a:lnTo>
                    <a:lnTo>
                      <a:pt x="2748" y="736"/>
                    </a:lnTo>
                    <a:lnTo>
                      <a:pt x="2754" y="742"/>
                    </a:lnTo>
                    <a:lnTo>
                      <a:pt x="2756" y="746"/>
                    </a:lnTo>
                    <a:lnTo>
                      <a:pt x="2758" y="750"/>
                    </a:lnTo>
                    <a:lnTo>
                      <a:pt x="2760" y="750"/>
                    </a:lnTo>
                    <a:lnTo>
                      <a:pt x="2762" y="750"/>
                    </a:lnTo>
                    <a:lnTo>
                      <a:pt x="2764" y="748"/>
                    </a:lnTo>
                    <a:lnTo>
                      <a:pt x="2774" y="740"/>
                    </a:lnTo>
                    <a:lnTo>
                      <a:pt x="2786" y="730"/>
                    </a:lnTo>
                    <a:lnTo>
                      <a:pt x="2812" y="710"/>
                    </a:lnTo>
                    <a:lnTo>
                      <a:pt x="2814" y="708"/>
                    </a:lnTo>
                    <a:lnTo>
                      <a:pt x="2816" y="708"/>
                    </a:lnTo>
                    <a:lnTo>
                      <a:pt x="2818" y="710"/>
                    </a:lnTo>
                    <a:lnTo>
                      <a:pt x="2818" y="714"/>
                    </a:lnTo>
                    <a:lnTo>
                      <a:pt x="2818" y="736"/>
                    </a:lnTo>
                    <a:lnTo>
                      <a:pt x="2816" y="744"/>
                    </a:lnTo>
                    <a:lnTo>
                      <a:pt x="2812" y="750"/>
                    </a:lnTo>
                    <a:lnTo>
                      <a:pt x="2794" y="768"/>
                    </a:lnTo>
                    <a:lnTo>
                      <a:pt x="2782" y="778"/>
                    </a:lnTo>
                    <a:lnTo>
                      <a:pt x="2776" y="780"/>
                    </a:lnTo>
                    <a:lnTo>
                      <a:pt x="2770" y="784"/>
                    </a:lnTo>
                    <a:lnTo>
                      <a:pt x="2764" y="790"/>
                    </a:lnTo>
                    <a:lnTo>
                      <a:pt x="2754" y="806"/>
                    </a:lnTo>
                    <a:lnTo>
                      <a:pt x="2744" y="818"/>
                    </a:lnTo>
                    <a:lnTo>
                      <a:pt x="2736" y="826"/>
                    </a:lnTo>
                    <a:lnTo>
                      <a:pt x="2724" y="838"/>
                    </a:lnTo>
                    <a:lnTo>
                      <a:pt x="2716" y="846"/>
                    </a:lnTo>
                    <a:lnTo>
                      <a:pt x="2710" y="850"/>
                    </a:lnTo>
                    <a:lnTo>
                      <a:pt x="2706" y="852"/>
                    </a:lnTo>
                    <a:lnTo>
                      <a:pt x="2702" y="854"/>
                    </a:lnTo>
                    <a:lnTo>
                      <a:pt x="2698" y="860"/>
                    </a:lnTo>
                    <a:lnTo>
                      <a:pt x="2684" y="904"/>
                    </a:lnTo>
                    <a:lnTo>
                      <a:pt x="2682" y="910"/>
                    </a:lnTo>
                    <a:lnTo>
                      <a:pt x="2682" y="918"/>
                    </a:lnTo>
                    <a:lnTo>
                      <a:pt x="2700" y="1020"/>
                    </a:lnTo>
                    <a:lnTo>
                      <a:pt x="2700" y="1022"/>
                    </a:lnTo>
                    <a:lnTo>
                      <a:pt x="2702" y="1024"/>
                    </a:lnTo>
                    <a:lnTo>
                      <a:pt x="2704" y="1024"/>
                    </a:lnTo>
                    <a:lnTo>
                      <a:pt x="2706" y="1022"/>
                    </a:lnTo>
                    <a:lnTo>
                      <a:pt x="2726" y="996"/>
                    </a:lnTo>
                    <a:lnTo>
                      <a:pt x="2734" y="984"/>
                    </a:lnTo>
                    <a:lnTo>
                      <a:pt x="2744" y="972"/>
                    </a:lnTo>
                    <a:lnTo>
                      <a:pt x="2746" y="966"/>
                    </a:lnTo>
                    <a:lnTo>
                      <a:pt x="2754" y="952"/>
                    </a:lnTo>
                    <a:lnTo>
                      <a:pt x="2756" y="948"/>
                    </a:lnTo>
                    <a:lnTo>
                      <a:pt x="2760" y="940"/>
                    </a:lnTo>
                    <a:lnTo>
                      <a:pt x="2766" y="936"/>
                    </a:lnTo>
                    <a:lnTo>
                      <a:pt x="2772" y="934"/>
                    </a:lnTo>
                    <a:lnTo>
                      <a:pt x="2776" y="928"/>
                    </a:lnTo>
                    <a:lnTo>
                      <a:pt x="2778" y="922"/>
                    </a:lnTo>
                    <a:lnTo>
                      <a:pt x="2778" y="918"/>
                    </a:lnTo>
                    <a:lnTo>
                      <a:pt x="2780" y="912"/>
                    </a:lnTo>
                    <a:lnTo>
                      <a:pt x="2784" y="906"/>
                    </a:lnTo>
                    <a:lnTo>
                      <a:pt x="2788" y="900"/>
                    </a:lnTo>
                    <a:lnTo>
                      <a:pt x="2790" y="894"/>
                    </a:lnTo>
                    <a:lnTo>
                      <a:pt x="2796" y="870"/>
                    </a:lnTo>
                    <a:lnTo>
                      <a:pt x="2798" y="856"/>
                    </a:lnTo>
                    <a:lnTo>
                      <a:pt x="2796" y="854"/>
                    </a:lnTo>
                    <a:lnTo>
                      <a:pt x="2790" y="852"/>
                    </a:lnTo>
                    <a:lnTo>
                      <a:pt x="2786" y="852"/>
                    </a:lnTo>
                    <a:lnTo>
                      <a:pt x="2784" y="852"/>
                    </a:lnTo>
                    <a:lnTo>
                      <a:pt x="2782" y="850"/>
                    </a:lnTo>
                    <a:lnTo>
                      <a:pt x="2782" y="848"/>
                    </a:lnTo>
                    <a:lnTo>
                      <a:pt x="2782" y="844"/>
                    </a:lnTo>
                    <a:lnTo>
                      <a:pt x="2796" y="810"/>
                    </a:lnTo>
                    <a:lnTo>
                      <a:pt x="2798" y="804"/>
                    </a:lnTo>
                    <a:lnTo>
                      <a:pt x="2804" y="798"/>
                    </a:lnTo>
                    <a:lnTo>
                      <a:pt x="2816" y="790"/>
                    </a:lnTo>
                    <a:lnTo>
                      <a:pt x="2820" y="786"/>
                    </a:lnTo>
                    <a:lnTo>
                      <a:pt x="2832" y="784"/>
                    </a:lnTo>
                    <a:lnTo>
                      <a:pt x="2838" y="784"/>
                    </a:lnTo>
                    <a:lnTo>
                      <a:pt x="2842" y="788"/>
                    </a:lnTo>
                    <a:lnTo>
                      <a:pt x="2844" y="790"/>
                    </a:lnTo>
                    <a:lnTo>
                      <a:pt x="2848" y="790"/>
                    </a:lnTo>
                    <a:lnTo>
                      <a:pt x="2854" y="788"/>
                    </a:lnTo>
                    <a:lnTo>
                      <a:pt x="2870" y="770"/>
                    </a:lnTo>
                    <a:lnTo>
                      <a:pt x="2874" y="768"/>
                    </a:lnTo>
                    <a:lnTo>
                      <a:pt x="2876" y="768"/>
                    </a:lnTo>
                    <a:lnTo>
                      <a:pt x="2880" y="768"/>
                    </a:lnTo>
                    <a:lnTo>
                      <a:pt x="2882" y="770"/>
                    </a:lnTo>
                    <a:lnTo>
                      <a:pt x="2900" y="788"/>
                    </a:lnTo>
                    <a:lnTo>
                      <a:pt x="2902" y="790"/>
                    </a:lnTo>
                    <a:lnTo>
                      <a:pt x="2906" y="790"/>
                    </a:lnTo>
                    <a:lnTo>
                      <a:pt x="2908" y="788"/>
                    </a:lnTo>
                    <a:lnTo>
                      <a:pt x="2908" y="786"/>
                    </a:lnTo>
                    <a:lnTo>
                      <a:pt x="2914" y="772"/>
                    </a:lnTo>
                    <a:lnTo>
                      <a:pt x="2918" y="766"/>
                    </a:lnTo>
                    <a:lnTo>
                      <a:pt x="2924" y="764"/>
                    </a:lnTo>
                    <a:lnTo>
                      <a:pt x="2928" y="764"/>
                    </a:lnTo>
                    <a:lnTo>
                      <a:pt x="2934" y="762"/>
                    </a:lnTo>
                    <a:lnTo>
                      <a:pt x="2940" y="758"/>
                    </a:lnTo>
                    <a:lnTo>
                      <a:pt x="2960" y="732"/>
                    </a:lnTo>
                    <a:lnTo>
                      <a:pt x="2966" y="726"/>
                    </a:lnTo>
                    <a:lnTo>
                      <a:pt x="2972" y="722"/>
                    </a:lnTo>
                    <a:lnTo>
                      <a:pt x="2996" y="708"/>
                    </a:lnTo>
                    <a:lnTo>
                      <a:pt x="3004" y="706"/>
                    </a:lnTo>
                    <a:lnTo>
                      <a:pt x="3012" y="706"/>
                    </a:lnTo>
                    <a:lnTo>
                      <a:pt x="3016" y="706"/>
                    </a:lnTo>
                    <a:lnTo>
                      <a:pt x="3024" y="706"/>
                    </a:lnTo>
                    <a:lnTo>
                      <a:pt x="3030" y="708"/>
                    </a:lnTo>
                    <a:lnTo>
                      <a:pt x="3036" y="712"/>
                    </a:lnTo>
                    <a:lnTo>
                      <a:pt x="3042" y="712"/>
                    </a:lnTo>
                    <a:lnTo>
                      <a:pt x="3044" y="710"/>
                    </a:lnTo>
                    <a:lnTo>
                      <a:pt x="3044" y="698"/>
                    </a:lnTo>
                    <a:lnTo>
                      <a:pt x="3044" y="694"/>
                    </a:lnTo>
                    <a:lnTo>
                      <a:pt x="3040" y="678"/>
                    </a:lnTo>
                    <a:lnTo>
                      <a:pt x="3036" y="664"/>
                    </a:lnTo>
                    <a:lnTo>
                      <a:pt x="3032" y="656"/>
                    </a:lnTo>
                    <a:lnTo>
                      <a:pt x="3028" y="650"/>
                    </a:lnTo>
                    <a:lnTo>
                      <a:pt x="3020" y="642"/>
                    </a:lnTo>
                    <a:lnTo>
                      <a:pt x="3018" y="640"/>
                    </a:lnTo>
                    <a:lnTo>
                      <a:pt x="3018" y="638"/>
                    </a:lnTo>
                    <a:lnTo>
                      <a:pt x="3018" y="634"/>
                    </a:lnTo>
                    <a:lnTo>
                      <a:pt x="3022" y="634"/>
                    </a:lnTo>
                    <a:lnTo>
                      <a:pt x="3026" y="630"/>
                    </a:lnTo>
                    <a:lnTo>
                      <a:pt x="3040" y="624"/>
                    </a:lnTo>
                    <a:lnTo>
                      <a:pt x="3046" y="620"/>
                    </a:lnTo>
                    <a:close/>
                    <a:moveTo>
                      <a:pt x="420" y="930"/>
                    </a:moveTo>
                    <a:lnTo>
                      <a:pt x="420" y="930"/>
                    </a:lnTo>
                    <a:lnTo>
                      <a:pt x="414" y="924"/>
                    </a:lnTo>
                    <a:lnTo>
                      <a:pt x="410" y="920"/>
                    </a:lnTo>
                    <a:lnTo>
                      <a:pt x="414" y="924"/>
                    </a:lnTo>
                    <a:lnTo>
                      <a:pt x="420" y="930"/>
                    </a:lnTo>
                    <a:close/>
                    <a:moveTo>
                      <a:pt x="938" y="1244"/>
                    </a:moveTo>
                    <a:lnTo>
                      <a:pt x="938" y="1244"/>
                    </a:lnTo>
                    <a:lnTo>
                      <a:pt x="934" y="1238"/>
                    </a:lnTo>
                    <a:lnTo>
                      <a:pt x="928" y="1236"/>
                    </a:lnTo>
                    <a:lnTo>
                      <a:pt x="924" y="1234"/>
                    </a:lnTo>
                    <a:lnTo>
                      <a:pt x="914" y="1234"/>
                    </a:lnTo>
                    <a:lnTo>
                      <a:pt x="902" y="1238"/>
                    </a:lnTo>
                    <a:lnTo>
                      <a:pt x="896" y="1240"/>
                    </a:lnTo>
                    <a:lnTo>
                      <a:pt x="890" y="1242"/>
                    </a:lnTo>
                    <a:lnTo>
                      <a:pt x="882" y="1244"/>
                    </a:lnTo>
                    <a:lnTo>
                      <a:pt x="878" y="1244"/>
                    </a:lnTo>
                    <a:lnTo>
                      <a:pt x="864" y="1244"/>
                    </a:lnTo>
                    <a:lnTo>
                      <a:pt x="852" y="1240"/>
                    </a:lnTo>
                    <a:lnTo>
                      <a:pt x="848" y="1238"/>
                    </a:lnTo>
                    <a:lnTo>
                      <a:pt x="836" y="1234"/>
                    </a:lnTo>
                    <a:lnTo>
                      <a:pt x="822" y="1234"/>
                    </a:lnTo>
                    <a:lnTo>
                      <a:pt x="800" y="1234"/>
                    </a:lnTo>
                    <a:lnTo>
                      <a:pt x="786" y="1234"/>
                    </a:lnTo>
                    <a:lnTo>
                      <a:pt x="774" y="1234"/>
                    </a:lnTo>
                    <a:lnTo>
                      <a:pt x="770" y="1234"/>
                    </a:lnTo>
                    <a:lnTo>
                      <a:pt x="764" y="1236"/>
                    </a:lnTo>
                    <a:lnTo>
                      <a:pt x="758" y="1238"/>
                    </a:lnTo>
                    <a:lnTo>
                      <a:pt x="746" y="1248"/>
                    </a:lnTo>
                    <a:lnTo>
                      <a:pt x="740" y="1250"/>
                    </a:lnTo>
                    <a:lnTo>
                      <a:pt x="734" y="1250"/>
                    </a:lnTo>
                    <a:lnTo>
                      <a:pt x="728" y="1248"/>
                    </a:lnTo>
                    <a:lnTo>
                      <a:pt x="722" y="1244"/>
                    </a:lnTo>
                    <a:lnTo>
                      <a:pt x="716" y="1240"/>
                    </a:lnTo>
                    <a:lnTo>
                      <a:pt x="702" y="1236"/>
                    </a:lnTo>
                    <a:lnTo>
                      <a:pt x="696" y="1232"/>
                    </a:lnTo>
                    <a:lnTo>
                      <a:pt x="694" y="1226"/>
                    </a:lnTo>
                    <a:lnTo>
                      <a:pt x="694" y="1222"/>
                    </a:lnTo>
                    <a:lnTo>
                      <a:pt x="696" y="1214"/>
                    </a:lnTo>
                    <a:lnTo>
                      <a:pt x="700" y="1208"/>
                    </a:lnTo>
                    <a:lnTo>
                      <a:pt x="708" y="1200"/>
                    </a:lnTo>
                    <a:lnTo>
                      <a:pt x="714" y="1194"/>
                    </a:lnTo>
                    <a:lnTo>
                      <a:pt x="714" y="1186"/>
                    </a:lnTo>
                    <a:lnTo>
                      <a:pt x="714" y="1172"/>
                    </a:lnTo>
                    <a:lnTo>
                      <a:pt x="714" y="1166"/>
                    </a:lnTo>
                    <a:lnTo>
                      <a:pt x="718" y="1160"/>
                    </a:lnTo>
                    <a:lnTo>
                      <a:pt x="724" y="1156"/>
                    </a:lnTo>
                    <a:lnTo>
                      <a:pt x="728" y="1150"/>
                    </a:lnTo>
                    <a:lnTo>
                      <a:pt x="740" y="1142"/>
                    </a:lnTo>
                    <a:lnTo>
                      <a:pt x="746" y="1140"/>
                    </a:lnTo>
                    <a:lnTo>
                      <a:pt x="754" y="1136"/>
                    </a:lnTo>
                    <a:lnTo>
                      <a:pt x="760" y="1136"/>
                    </a:lnTo>
                    <a:lnTo>
                      <a:pt x="764" y="1136"/>
                    </a:lnTo>
                    <a:lnTo>
                      <a:pt x="772" y="1138"/>
                    </a:lnTo>
                    <a:lnTo>
                      <a:pt x="778" y="1140"/>
                    </a:lnTo>
                    <a:lnTo>
                      <a:pt x="780" y="1146"/>
                    </a:lnTo>
                    <a:lnTo>
                      <a:pt x="778" y="1150"/>
                    </a:lnTo>
                    <a:lnTo>
                      <a:pt x="776" y="1152"/>
                    </a:lnTo>
                    <a:lnTo>
                      <a:pt x="776" y="1156"/>
                    </a:lnTo>
                    <a:lnTo>
                      <a:pt x="778" y="1160"/>
                    </a:lnTo>
                    <a:lnTo>
                      <a:pt x="786" y="1170"/>
                    </a:lnTo>
                    <a:lnTo>
                      <a:pt x="792" y="1172"/>
                    </a:lnTo>
                    <a:lnTo>
                      <a:pt x="800" y="1172"/>
                    </a:lnTo>
                    <a:lnTo>
                      <a:pt x="824" y="1158"/>
                    </a:lnTo>
                    <a:lnTo>
                      <a:pt x="832" y="1156"/>
                    </a:lnTo>
                    <a:lnTo>
                      <a:pt x="838" y="1158"/>
                    </a:lnTo>
                    <a:lnTo>
                      <a:pt x="862" y="1164"/>
                    </a:lnTo>
                    <a:lnTo>
                      <a:pt x="870" y="1166"/>
                    </a:lnTo>
                    <a:lnTo>
                      <a:pt x="874" y="1172"/>
                    </a:lnTo>
                    <a:lnTo>
                      <a:pt x="886" y="1188"/>
                    </a:lnTo>
                    <a:lnTo>
                      <a:pt x="888" y="1194"/>
                    </a:lnTo>
                    <a:lnTo>
                      <a:pt x="890" y="1200"/>
                    </a:lnTo>
                    <a:lnTo>
                      <a:pt x="892" y="1204"/>
                    </a:lnTo>
                    <a:lnTo>
                      <a:pt x="894" y="1210"/>
                    </a:lnTo>
                    <a:lnTo>
                      <a:pt x="900" y="1212"/>
                    </a:lnTo>
                    <a:lnTo>
                      <a:pt x="908" y="1214"/>
                    </a:lnTo>
                    <a:lnTo>
                      <a:pt x="912" y="1214"/>
                    </a:lnTo>
                    <a:lnTo>
                      <a:pt x="918" y="1216"/>
                    </a:lnTo>
                    <a:lnTo>
                      <a:pt x="924" y="1218"/>
                    </a:lnTo>
                    <a:lnTo>
                      <a:pt x="932" y="1232"/>
                    </a:lnTo>
                    <a:lnTo>
                      <a:pt x="936" y="1236"/>
                    </a:lnTo>
                    <a:lnTo>
                      <a:pt x="938" y="1244"/>
                    </a:lnTo>
                    <a:close/>
                    <a:moveTo>
                      <a:pt x="1094" y="1156"/>
                    </a:moveTo>
                    <a:lnTo>
                      <a:pt x="1094" y="1156"/>
                    </a:lnTo>
                    <a:lnTo>
                      <a:pt x="1078" y="1156"/>
                    </a:lnTo>
                    <a:lnTo>
                      <a:pt x="1074" y="1156"/>
                    </a:lnTo>
                    <a:lnTo>
                      <a:pt x="1068" y="1156"/>
                    </a:lnTo>
                    <a:lnTo>
                      <a:pt x="1062" y="1160"/>
                    </a:lnTo>
                    <a:lnTo>
                      <a:pt x="1058" y="1166"/>
                    </a:lnTo>
                    <a:lnTo>
                      <a:pt x="1058" y="1172"/>
                    </a:lnTo>
                    <a:lnTo>
                      <a:pt x="1064" y="1196"/>
                    </a:lnTo>
                    <a:lnTo>
                      <a:pt x="1068" y="1204"/>
                    </a:lnTo>
                    <a:lnTo>
                      <a:pt x="1072" y="1210"/>
                    </a:lnTo>
                    <a:lnTo>
                      <a:pt x="1080" y="1218"/>
                    </a:lnTo>
                    <a:lnTo>
                      <a:pt x="1084" y="1224"/>
                    </a:lnTo>
                    <a:lnTo>
                      <a:pt x="1086" y="1232"/>
                    </a:lnTo>
                    <a:lnTo>
                      <a:pt x="1086" y="1256"/>
                    </a:lnTo>
                    <a:lnTo>
                      <a:pt x="1086" y="1264"/>
                    </a:lnTo>
                    <a:lnTo>
                      <a:pt x="1080" y="1266"/>
                    </a:lnTo>
                    <a:lnTo>
                      <a:pt x="1020" y="1278"/>
                    </a:lnTo>
                    <a:lnTo>
                      <a:pt x="1014" y="1278"/>
                    </a:lnTo>
                    <a:lnTo>
                      <a:pt x="1010" y="1276"/>
                    </a:lnTo>
                    <a:lnTo>
                      <a:pt x="1006" y="1274"/>
                    </a:lnTo>
                    <a:lnTo>
                      <a:pt x="1002" y="1278"/>
                    </a:lnTo>
                    <a:lnTo>
                      <a:pt x="998" y="1280"/>
                    </a:lnTo>
                    <a:lnTo>
                      <a:pt x="990" y="1282"/>
                    </a:lnTo>
                    <a:lnTo>
                      <a:pt x="982" y="1284"/>
                    </a:lnTo>
                    <a:lnTo>
                      <a:pt x="976" y="1284"/>
                    </a:lnTo>
                    <a:lnTo>
                      <a:pt x="972" y="1284"/>
                    </a:lnTo>
                    <a:lnTo>
                      <a:pt x="962" y="1278"/>
                    </a:lnTo>
                    <a:lnTo>
                      <a:pt x="958" y="1272"/>
                    </a:lnTo>
                    <a:lnTo>
                      <a:pt x="954" y="1268"/>
                    </a:lnTo>
                    <a:lnTo>
                      <a:pt x="954" y="1266"/>
                    </a:lnTo>
                    <a:lnTo>
                      <a:pt x="954" y="1264"/>
                    </a:lnTo>
                    <a:lnTo>
                      <a:pt x="960" y="1264"/>
                    </a:lnTo>
                    <a:lnTo>
                      <a:pt x="968" y="1262"/>
                    </a:lnTo>
                    <a:lnTo>
                      <a:pt x="976" y="1260"/>
                    </a:lnTo>
                    <a:lnTo>
                      <a:pt x="980" y="1256"/>
                    </a:lnTo>
                    <a:lnTo>
                      <a:pt x="986" y="1256"/>
                    </a:lnTo>
                    <a:lnTo>
                      <a:pt x="992" y="1258"/>
                    </a:lnTo>
                    <a:lnTo>
                      <a:pt x="996" y="1264"/>
                    </a:lnTo>
                    <a:lnTo>
                      <a:pt x="998" y="1268"/>
                    </a:lnTo>
                    <a:lnTo>
                      <a:pt x="998" y="1270"/>
                    </a:lnTo>
                    <a:lnTo>
                      <a:pt x="1002" y="1266"/>
                    </a:lnTo>
                    <a:lnTo>
                      <a:pt x="1004" y="1260"/>
                    </a:lnTo>
                    <a:lnTo>
                      <a:pt x="1012" y="1248"/>
                    </a:lnTo>
                    <a:lnTo>
                      <a:pt x="1022" y="1240"/>
                    </a:lnTo>
                    <a:lnTo>
                      <a:pt x="1024" y="1234"/>
                    </a:lnTo>
                    <a:lnTo>
                      <a:pt x="1024" y="1226"/>
                    </a:lnTo>
                    <a:lnTo>
                      <a:pt x="1010" y="1202"/>
                    </a:lnTo>
                    <a:lnTo>
                      <a:pt x="1002" y="1188"/>
                    </a:lnTo>
                    <a:lnTo>
                      <a:pt x="974" y="1152"/>
                    </a:lnTo>
                    <a:lnTo>
                      <a:pt x="970" y="1146"/>
                    </a:lnTo>
                    <a:lnTo>
                      <a:pt x="972" y="1138"/>
                    </a:lnTo>
                    <a:lnTo>
                      <a:pt x="984" y="1122"/>
                    </a:lnTo>
                    <a:lnTo>
                      <a:pt x="988" y="1118"/>
                    </a:lnTo>
                    <a:lnTo>
                      <a:pt x="994" y="1112"/>
                    </a:lnTo>
                    <a:lnTo>
                      <a:pt x="1000" y="1110"/>
                    </a:lnTo>
                    <a:lnTo>
                      <a:pt x="1006" y="1108"/>
                    </a:lnTo>
                    <a:lnTo>
                      <a:pt x="1012" y="1112"/>
                    </a:lnTo>
                    <a:lnTo>
                      <a:pt x="1018" y="1114"/>
                    </a:lnTo>
                    <a:lnTo>
                      <a:pt x="1026" y="1116"/>
                    </a:lnTo>
                    <a:lnTo>
                      <a:pt x="1048" y="1116"/>
                    </a:lnTo>
                    <a:lnTo>
                      <a:pt x="1064" y="1116"/>
                    </a:lnTo>
                    <a:lnTo>
                      <a:pt x="1078" y="1116"/>
                    </a:lnTo>
                    <a:lnTo>
                      <a:pt x="1084" y="1118"/>
                    </a:lnTo>
                    <a:lnTo>
                      <a:pt x="1090" y="1122"/>
                    </a:lnTo>
                    <a:lnTo>
                      <a:pt x="1110" y="1148"/>
                    </a:lnTo>
                    <a:lnTo>
                      <a:pt x="1112" y="1152"/>
                    </a:lnTo>
                    <a:lnTo>
                      <a:pt x="1112" y="1154"/>
                    </a:lnTo>
                    <a:lnTo>
                      <a:pt x="1110" y="1154"/>
                    </a:lnTo>
                    <a:lnTo>
                      <a:pt x="1108" y="1156"/>
                    </a:lnTo>
                    <a:lnTo>
                      <a:pt x="1094" y="1156"/>
                    </a:lnTo>
                    <a:close/>
                    <a:moveTo>
                      <a:pt x="1098" y="350"/>
                    </a:moveTo>
                    <a:lnTo>
                      <a:pt x="1098" y="350"/>
                    </a:lnTo>
                    <a:lnTo>
                      <a:pt x="1102" y="354"/>
                    </a:lnTo>
                    <a:lnTo>
                      <a:pt x="1106" y="358"/>
                    </a:lnTo>
                    <a:lnTo>
                      <a:pt x="1108" y="362"/>
                    </a:lnTo>
                    <a:lnTo>
                      <a:pt x="1112" y="366"/>
                    </a:lnTo>
                    <a:lnTo>
                      <a:pt x="1118" y="368"/>
                    </a:lnTo>
                    <a:lnTo>
                      <a:pt x="1124" y="372"/>
                    </a:lnTo>
                    <a:lnTo>
                      <a:pt x="1132" y="372"/>
                    </a:lnTo>
                    <a:lnTo>
                      <a:pt x="1156" y="372"/>
                    </a:lnTo>
                    <a:lnTo>
                      <a:pt x="1158" y="372"/>
                    </a:lnTo>
                    <a:lnTo>
                      <a:pt x="1160" y="370"/>
                    </a:lnTo>
                    <a:lnTo>
                      <a:pt x="1160" y="368"/>
                    </a:lnTo>
                    <a:lnTo>
                      <a:pt x="1158" y="366"/>
                    </a:lnTo>
                    <a:lnTo>
                      <a:pt x="1150" y="358"/>
                    </a:lnTo>
                    <a:lnTo>
                      <a:pt x="1146" y="352"/>
                    </a:lnTo>
                    <a:lnTo>
                      <a:pt x="1142" y="346"/>
                    </a:lnTo>
                    <a:lnTo>
                      <a:pt x="1128" y="302"/>
                    </a:lnTo>
                    <a:lnTo>
                      <a:pt x="1126" y="294"/>
                    </a:lnTo>
                    <a:lnTo>
                      <a:pt x="1128" y="286"/>
                    </a:lnTo>
                    <a:lnTo>
                      <a:pt x="1140" y="262"/>
                    </a:lnTo>
                    <a:lnTo>
                      <a:pt x="1148" y="248"/>
                    </a:lnTo>
                    <a:lnTo>
                      <a:pt x="1180" y="184"/>
                    </a:lnTo>
                    <a:lnTo>
                      <a:pt x="1184" y="178"/>
                    </a:lnTo>
                    <a:lnTo>
                      <a:pt x="1190" y="172"/>
                    </a:lnTo>
                    <a:lnTo>
                      <a:pt x="1216" y="152"/>
                    </a:lnTo>
                    <a:lnTo>
                      <a:pt x="1226" y="140"/>
                    </a:lnTo>
                    <a:lnTo>
                      <a:pt x="1238" y="124"/>
                    </a:lnTo>
                    <a:lnTo>
                      <a:pt x="1244" y="120"/>
                    </a:lnTo>
                    <a:lnTo>
                      <a:pt x="1250" y="116"/>
                    </a:lnTo>
                    <a:lnTo>
                      <a:pt x="1264" y="110"/>
                    </a:lnTo>
                    <a:lnTo>
                      <a:pt x="1278" y="104"/>
                    </a:lnTo>
                    <a:lnTo>
                      <a:pt x="1294" y="94"/>
                    </a:lnTo>
                    <a:lnTo>
                      <a:pt x="1306" y="84"/>
                    </a:lnTo>
                    <a:lnTo>
                      <a:pt x="1334" y="56"/>
                    </a:lnTo>
                    <a:lnTo>
                      <a:pt x="1338" y="50"/>
                    </a:lnTo>
                    <a:lnTo>
                      <a:pt x="1336" y="42"/>
                    </a:lnTo>
                    <a:lnTo>
                      <a:pt x="1334" y="38"/>
                    </a:lnTo>
                    <a:lnTo>
                      <a:pt x="1328" y="32"/>
                    </a:lnTo>
                    <a:lnTo>
                      <a:pt x="1322" y="30"/>
                    </a:lnTo>
                    <a:lnTo>
                      <a:pt x="1308" y="30"/>
                    </a:lnTo>
                    <a:lnTo>
                      <a:pt x="1302" y="32"/>
                    </a:lnTo>
                    <a:lnTo>
                      <a:pt x="1296" y="36"/>
                    </a:lnTo>
                    <a:lnTo>
                      <a:pt x="1286" y="44"/>
                    </a:lnTo>
                    <a:lnTo>
                      <a:pt x="1276" y="54"/>
                    </a:lnTo>
                    <a:lnTo>
                      <a:pt x="1270" y="58"/>
                    </a:lnTo>
                    <a:lnTo>
                      <a:pt x="1264" y="62"/>
                    </a:lnTo>
                    <a:lnTo>
                      <a:pt x="1250" y="66"/>
                    </a:lnTo>
                    <a:lnTo>
                      <a:pt x="1234" y="70"/>
                    </a:lnTo>
                    <a:lnTo>
                      <a:pt x="1220" y="70"/>
                    </a:lnTo>
                    <a:lnTo>
                      <a:pt x="1214" y="70"/>
                    </a:lnTo>
                    <a:lnTo>
                      <a:pt x="1208" y="74"/>
                    </a:lnTo>
                    <a:lnTo>
                      <a:pt x="1198" y="84"/>
                    </a:lnTo>
                    <a:lnTo>
                      <a:pt x="1188" y="94"/>
                    </a:lnTo>
                    <a:lnTo>
                      <a:pt x="1160" y="122"/>
                    </a:lnTo>
                    <a:lnTo>
                      <a:pt x="1146" y="132"/>
                    </a:lnTo>
                    <a:lnTo>
                      <a:pt x="1142" y="134"/>
                    </a:lnTo>
                    <a:lnTo>
                      <a:pt x="1136" y="140"/>
                    </a:lnTo>
                    <a:lnTo>
                      <a:pt x="1134" y="146"/>
                    </a:lnTo>
                    <a:lnTo>
                      <a:pt x="1134" y="160"/>
                    </a:lnTo>
                    <a:lnTo>
                      <a:pt x="1132" y="166"/>
                    </a:lnTo>
                    <a:lnTo>
                      <a:pt x="1128" y="170"/>
                    </a:lnTo>
                    <a:lnTo>
                      <a:pt x="1122" y="174"/>
                    </a:lnTo>
                    <a:lnTo>
                      <a:pt x="1116" y="178"/>
                    </a:lnTo>
                    <a:lnTo>
                      <a:pt x="1110" y="184"/>
                    </a:lnTo>
                    <a:lnTo>
                      <a:pt x="1100" y="200"/>
                    </a:lnTo>
                    <a:lnTo>
                      <a:pt x="1096" y="206"/>
                    </a:lnTo>
                    <a:lnTo>
                      <a:pt x="1096" y="214"/>
                    </a:lnTo>
                    <a:lnTo>
                      <a:pt x="1096" y="218"/>
                    </a:lnTo>
                    <a:lnTo>
                      <a:pt x="1094" y="226"/>
                    </a:lnTo>
                    <a:lnTo>
                      <a:pt x="1092" y="232"/>
                    </a:lnTo>
                    <a:lnTo>
                      <a:pt x="1090" y="238"/>
                    </a:lnTo>
                    <a:lnTo>
                      <a:pt x="1082" y="252"/>
                    </a:lnTo>
                    <a:lnTo>
                      <a:pt x="1080" y="258"/>
                    </a:lnTo>
                    <a:lnTo>
                      <a:pt x="1076" y="266"/>
                    </a:lnTo>
                    <a:lnTo>
                      <a:pt x="1076" y="272"/>
                    </a:lnTo>
                    <a:lnTo>
                      <a:pt x="1076" y="286"/>
                    </a:lnTo>
                    <a:lnTo>
                      <a:pt x="1074" y="294"/>
                    </a:lnTo>
                    <a:lnTo>
                      <a:pt x="1072" y="302"/>
                    </a:lnTo>
                    <a:lnTo>
                      <a:pt x="1070" y="306"/>
                    </a:lnTo>
                    <a:lnTo>
                      <a:pt x="1068" y="314"/>
                    </a:lnTo>
                    <a:lnTo>
                      <a:pt x="1068" y="322"/>
                    </a:lnTo>
                    <a:lnTo>
                      <a:pt x="1074" y="336"/>
                    </a:lnTo>
                    <a:lnTo>
                      <a:pt x="1078" y="342"/>
                    </a:lnTo>
                    <a:lnTo>
                      <a:pt x="1084" y="346"/>
                    </a:lnTo>
                    <a:lnTo>
                      <a:pt x="1098" y="350"/>
                    </a:lnTo>
                    <a:close/>
                    <a:moveTo>
                      <a:pt x="148" y="1002"/>
                    </a:moveTo>
                    <a:lnTo>
                      <a:pt x="148" y="1002"/>
                    </a:lnTo>
                    <a:lnTo>
                      <a:pt x="162" y="994"/>
                    </a:lnTo>
                    <a:lnTo>
                      <a:pt x="168" y="992"/>
                    </a:lnTo>
                    <a:lnTo>
                      <a:pt x="172" y="988"/>
                    </a:lnTo>
                    <a:lnTo>
                      <a:pt x="174" y="980"/>
                    </a:lnTo>
                    <a:lnTo>
                      <a:pt x="174" y="978"/>
                    </a:lnTo>
                    <a:lnTo>
                      <a:pt x="174" y="962"/>
                    </a:lnTo>
                    <a:lnTo>
                      <a:pt x="174" y="958"/>
                    </a:lnTo>
                    <a:lnTo>
                      <a:pt x="176" y="950"/>
                    </a:lnTo>
                    <a:lnTo>
                      <a:pt x="180" y="944"/>
                    </a:lnTo>
                    <a:lnTo>
                      <a:pt x="182" y="940"/>
                    </a:lnTo>
                    <a:lnTo>
                      <a:pt x="180" y="936"/>
                    </a:lnTo>
                    <a:lnTo>
                      <a:pt x="176" y="930"/>
                    </a:lnTo>
                    <a:lnTo>
                      <a:pt x="174" y="926"/>
                    </a:lnTo>
                    <a:lnTo>
                      <a:pt x="172" y="922"/>
                    </a:lnTo>
                    <a:lnTo>
                      <a:pt x="170" y="920"/>
                    </a:lnTo>
                    <a:lnTo>
                      <a:pt x="164" y="920"/>
                    </a:lnTo>
                    <a:lnTo>
                      <a:pt x="160" y="916"/>
                    </a:lnTo>
                    <a:lnTo>
                      <a:pt x="158" y="914"/>
                    </a:lnTo>
                    <a:lnTo>
                      <a:pt x="154" y="914"/>
                    </a:lnTo>
                    <a:lnTo>
                      <a:pt x="148" y="916"/>
                    </a:lnTo>
                    <a:lnTo>
                      <a:pt x="140" y="924"/>
                    </a:lnTo>
                    <a:lnTo>
                      <a:pt x="136" y="930"/>
                    </a:lnTo>
                    <a:lnTo>
                      <a:pt x="134" y="936"/>
                    </a:lnTo>
                    <a:lnTo>
                      <a:pt x="132" y="938"/>
                    </a:lnTo>
                    <a:lnTo>
                      <a:pt x="126" y="940"/>
                    </a:lnTo>
                    <a:lnTo>
                      <a:pt x="124" y="940"/>
                    </a:lnTo>
                    <a:lnTo>
                      <a:pt x="120" y="940"/>
                    </a:lnTo>
                    <a:lnTo>
                      <a:pt x="118" y="942"/>
                    </a:lnTo>
                    <a:lnTo>
                      <a:pt x="118" y="944"/>
                    </a:lnTo>
                    <a:lnTo>
                      <a:pt x="118" y="948"/>
                    </a:lnTo>
                    <a:lnTo>
                      <a:pt x="122" y="952"/>
                    </a:lnTo>
                    <a:lnTo>
                      <a:pt x="122" y="958"/>
                    </a:lnTo>
                    <a:lnTo>
                      <a:pt x="120" y="960"/>
                    </a:lnTo>
                    <a:lnTo>
                      <a:pt x="118" y="960"/>
                    </a:lnTo>
                    <a:lnTo>
                      <a:pt x="120" y="964"/>
                    </a:lnTo>
                    <a:lnTo>
                      <a:pt x="124" y="970"/>
                    </a:lnTo>
                    <a:lnTo>
                      <a:pt x="124" y="974"/>
                    </a:lnTo>
                    <a:lnTo>
                      <a:pt x="124" y="978"/>
                    </a:lnTo>
                    <a:lnTo>
                      <a:pt x="120" y="984"/>
                    </a:lnTo>
                    <a:lnTo>
                      <a:pt x="116" y="988"/>
                    </a:lnTo>
                    <a:lnTo>
                      <a:pt x="116" y="994"/>
                    </a:lnTo>
                    <a:lnTo>
                      <a:pt x="116" y="1004"/>
                    </a:lnTo>
                    <a:lnTo>
                      <a:pt x="116" y="1008"/>
                    </a:lnTo>
                    <a:lnTo>
                      <a:pt x="120" y="1012"/>
                    </a:lnTo>
                    <a:lnTo>
                      <a:pt x="126" y="1016"/>
                    </a:lnTo>
                    <a:lnTo>
                      <a:pt x="132" y="1014"/>
                    </a:lnTo>
                    <a:lnTo>
                      <a:pt x="148" y="1002"/>
                    </a:lnTo>
                    <a:close/>
                    <a:moveTo>
                      <a:pt x="1506" y="1812"/>
                    </a:moveTo>
                    <a:lnTo>
                      <a:pt x="1506" y="1812"/>
                    </a:lnTo>
                    <a:lnTo>
                      <a:pt x="1506" y="1828"/>
                    </a:lnTo>
                    <a:lnTo>
                      <a:pt x="1506" y="1832"/>
                    </a:lnTo>
                    <a:lnTo>
                      <a:pt x="1508" y="1836"/>
                    </a:lnTo>
                    <a:lnTo>
                      <a:pt x="1510" y="1838"/>
                    </a:lnTo>
                    <a:lnTo>
                      <a:pt x="1512" y="1840"/>
                    </a:lnTo>
                    <a:lnTo>
                      <a:pt x="1514" y="1840"/>
                    </a:lnTo>
                    <a:lnTo>
                      <a:pt x="1518" y="1840"/>
                    </a:lnTo>
                    <a:lnTo>
                      <a:pt x="1524" y="1838"/>
                    </a:lnTo>
                    <a:lnTo>
                      <a:pt x="1530" y="1834"/>
                    </a:lnTo>
                    <a:lnTo>
                      <a:pt x="1532" y="1828"/>
                    </a:lnTo>
                    <a:lnTo>
                      <a:pt x="1532" y="1822"/>
                    </a:lnTo>
                    <a:lnTo>
                      <a:pt x="1530" y="1816"/>
                    </a:lnTo>
                    <a:lnTo>
                      <a:pt x="1514" y="1806"/>
                    </a:lnTo>
                    <a:lnTo>
                      <a:pt x="1510" y="1804"/>
                    </a:lnTo>
                    <a:lnTo>
                      <a:pt x="1508" y="1804"/>
                    </a:lnTo>
                    <a:lnTo>
                      <a:pt x="1508" y="1806"/>
                    </a:lnTo>
                    <a:lnTo>
                      <a:pt x="1506" y="1808"/>
                    </a:lnTo>
                    <a:lnTo>
                      <a:pt x="1506" y="1812"/>
                    </a:lnTo>
                    <a:close/>
                    <a:moveTo>
                      <a:pt x="1910" y="1994"/>
                    </a:moveTo>
                    <a:lnTo>
                      <a:pt x="1910" y="1994"/>
                    </a:lnTo>
                    <a:lnTo>
                      <a:pt x="1904" y="1980"/>
                    </a:lnTo>
                    <a:lnTo>
                      <a:pt x="1892" y="1964"/>
                    </a:lnTo>
                    <a:lnTo>
                      <a:pt x="1884" y="1952"/>
                    </a:lnTo>
                    <a:lnTo>
                      <a:pt x="1872" y="1942"/>
                    </a:lnTo>
                    <a:lnTo>
                      <a:pt x="1846" y="1914"/>
                    </a:lnTo>
                    <a:lnTo>
                      <a:pt x="1832" y="1904"/>
                    </a:lnTo>
                    <a:lnTo>
                      <a:pt x="1826" y="1902"/>
                    </a:lnTo>
                    <a:lnTo>
                      <a:pt x="1812" y="1896"/>
                    </a:lnTo>
                    <a:lnTo>
                      <a:pt x="1808" y="1892"/>
                    </a:lnTo>
                    <a:lnTo>
                      <a:pt x="1800" y="1888"/>
                    </a:lnTo>
                    <a:lnTo>
                      <a:pt x="1796" y="1882"/>
                    </a:lnTo>
                    <a:lnTo>
                      <a:pt x="1784" y="1866"/>
                    </a:lnTo>
                    <a:lnTo>
                      <a:pt x="1780" y="1862"/>
                    </a:lnTo>
                    <a:lnTo>
                      <a:pt x="1772" y="1860"/>
                    </a:lnTo>
                    <a:lnTo>
                      <a:pt x="1768" y="1860"/>
                    </a:lnTo>
                    <a:lnTo>
                      <a:pt x="1766" y="1860"/>
                    </a:lnTo>
                    <a:lnTo>
                      <a:pt x="1764" y="1862"/>
                    </a:lnTo>
                    <a:lnTo>
                      <a:pt x="1762" y="1864"/>
                    </a:lnTo>
                    <a:lnTo>
                      <a:pt x="1762" y="1868"/>
                    </a:lnTo>
                    <a:lnTo>
                      <a:pt x="1768" y="1890"/>
                    </a:lnTo>
                    <a:lnTo>
                      <a:pt x="1772" y="1898"/>
                    </a:lnTo>
                    <a:lnTo>
                      <a:pt x="1776" y="1904"/>
                    </a:lnTo>
                    <a:lnTo>
                      <a:pt x="1784" y="1912"/>
                    </a:lnTo>
                    <a:lnTo>
                      <a:pt x="1796" y="1924"/>
                    </a:lnTo>
                    <a:lnTo>
                      <a:pt x="1804" y="1932"/>
                    </a:lnTo>
                    <a:lnTo>
                      <a:pt x="1814" y="1942"/>
                    </a:lnTo>
                    <a:lnTo>
                      <a:pt x="1824" y="1956"/>
                    </a:lnTo>
                    <a:lnTo>
                      <a:pt x="1836" y="1980"/>
                    </a:lnTo>
                    <a:lnTo>
                      <a:pt x="1840" y="1986"/>
                    </a:lnTo>
                    <a:lnTo>
                      <a:pt x="1846" y="1992"/>
                    </a:lnTo>
                    <a:lnTo>
                      <a:pt x="1862" y="2002"/>
                    </a:lnTo>
                    <a:lnTo>
                      <a:pt x="1876" y="2012"/>
                    </a:lnTo>
                    <a:lnTo>
                      <a:pt x="1892" y="2022"/>
                    </a:lnTo>
                    <a:lnTo>
                      <a:pt x="1898" y="2024"/>
                    </a:lnTo>
                    <a:lnTo>
                      <a:pt x="1906" y="2022"/>
                    </a:lnTo>
                    <a:lnTo>
                      <a:pt x="1910" y="2020"/>
                    </a:lnTo>
                    <a:lnTo>
                      <a:pt x="1916" y="2016"/>
                    </a:lnTo>
                    <a:lnTo>
                      <a:pt x="1916" y="2008"/>
                    </a:lnTo>
                    <a:lnTo>
                      <a:pt x="1910" y="1994"/>
                    </a:lnTo>
                    <a:close/>
                    <a:moveTo>
                      <a:pt x="1004" y="2148"/>
                    </a:moveTo>
                    <a:lnTo>
                      <a:pt x="1004" y="2148"/>
                    </a:lnTo>
                    <a:lnTo>
                      <a:pt x="998" y="2154"/>
                    </a:lnTo>
                    <a:lnTo>
                      <a:pt x="994" y="2160"/>
                    </a:lnTo>
                    <a:lnTo>
                      <a:pt x="982" y="2176"/>
                    </a:lnTo>
                    <a:lnTo>
                      <a:pt x="978" y="2182"/>
                    </a:lnTo>
                    <a:lnTo>
                      <a:pt x="970" y="2186"/>
                    </a:lnTo>
                    <a:lnTo>
                      <a:pt x="966" y="2188"/>
                    </a:lnTo>
                    <a:lnTo>
                      <a:pt x="954" y="2198"/>
                    </a:lnTo>
                    <a:lnTo>
                      <a:pt x="950" y="2202"/>
                    </a:lnTo>
                    <a:lnTo>
                      <a:pt x="950" y="2210"/>
                    </a:lnTo>
                    <a:lnTo>
                      <a:pt x="956" y="2234"/>
                    </a:lnTo>
                    <a:lnTo>
                      <a:pt x="958" y="2242"/>
                    </a:lnTo>
                    <a:lnTo>
                      <a:pt x="956" y="2248"/>
                    </a:lnTo>
                    <a:lnTo>
                      <a:pt x="952" y="2264"/>
                    </a:lnTo>
                    <a:lnTo>
                      <a:pt x="946" y="2278"/>
                    </a:lnTo>
                    <a:lnTo>
                      <a:pt x="942" y="2284"/>
                    </a:lnTo>
                    <a:lnTo>
                      <a:pt x="940" y="2290"/>
                    </a:lnTo>
                    <a:lnTo>
                      <a:pt x="938" y="2298"/>
                    </a:lnTo>
                    <a:lnTo>
                      <a:pt x="938" y="2302"/>
                    </a:lnTo>
                    <a:lnTo>
                      <a:pt x="938" y="2318"/>
                    </a:lnTo>
                    <a:lnTo>
                      <a:pt x="938" y="2322"/>
                    </a:lnTo>
                    <a:lnTo>
                      <a:pt x="940" y="2328"/>
                    </a:lnTo>
                    <a:lnTo>
                      <a:pt x="944" y="2336"/>
                    </a:lnTo>
                    <a:lnTo>
                      <a:pt x="952" y="2344"/>
                    </a:lnTo>
                    <a:lnTo>
                      <a:pt x="958" y="2346"/>
                    </a:lnTo>
                    <a:lnTo>
                      <a:pt x="966" y="2346"/>
                    </a:lnTo>
                    <a:lnTo>
                      <a:pt x="970" y="2342"/>
                    </a:lnTo>
                    <a:lnTo>
                      <a:pt x="978" y="2340"/>
                    </a:lnTo>
                    <a:lnTo>
                      <a:pt x="986" y="2340"/>
                    </a:lnTo>
                    <a:lnTo>
                      <a:pt x="990" y="2340"/>
                    </a:lnTo>
                    <a:lnTo>
                      <a:pt x="996" y="2338"/>
                    </a:lnTo>
                    <a:lnTo>
                      <a:pt x="1000" y="2332"/>
                    </a:lnTo>
                    <a:lnTo>
                      <a:pt x="1034" y="2210"/>
                    </a:lnTo>
                    <a:lnTo>
                      <a:pt x="1036" y="2194"/>
                    </a:lnTo>
                    <a:lnTo>
                      <a:pt x="1036" y="2190"/>
                    </a:lnTo>
                    <a:lnTo>
                      <a:pt x="1036" y="2174"/>
                    </a:lnTo>
                    <a:lnTo>
                      <a:pt x="1036" y="2160"/>
                    </a:lnTo>
                    <a:lnTo>
                      <a:pt x="1036" y="2154"/>
                    </a:lnTo>
                    <a:lnTo>
                      <a:pt x="1034" y="2146"/>
                    </a:lnTo>
                    <a:lnTo>
                      <a:pt x="1030" y="2140"/>
                    </a:lnTo>
                    <a:lnTo>
                      <a:pt x="1028" y="2138"/>
                    </a:lnTo>
                    <a:lnTo>
                      <a:pt x="1026" y="2136"/>
                    </a:lnTo>
                    <a:lnTo>
                      <a:pt x="1024" y="2136"/>
                    </a:lnTo>
                    <a:lnTo>
                      <a:pt x="1020" y="2138"/>
                    </a:lnTo>
                    <a:lnTo>
                      <a:pt x="1004" y="2148"/>
                    </a:lnTo>
                    <a:close/>
                    <a:moveTo>
                      <a:pt x="184" y="906"/>
                    </a:moveTo>
                    <a:lnTo>
                      <a:pt x="184" y="906"/>
                    </a:lnTo>
                    <a:lnTo>
                      <a:pt x="186" y="902"/>
                    </a:lnTo>
                    <a:lnTo>
                      <a:pt x="188" y="900"/>
                    </a:lnTo>
                    <a:lnTo>
                      <a:pt x="192" y="902"/>
                    </a:lnTo>
                    <a:lnTo>
                      <a:pt x="194" y="908"/>
                    </a:lnTo>
                    <a:lnTo>
                      <a:pt x="194" y="912"/>
                    </a:lnTo>
                    <a:lnTo>
                      <a:pt x="194" y="926"/>
                    </a:lnTo>
                    <a:lnTo>
                      <a:pt x="194" y="928"/>
                    </a:lnTo>
                    <a:lnTo>
                      <a:pt x="198" y="930"/>
                    </a:lnTo>
                    <a:lnTo>
                      <a:pt x="208" y="930"/>
                    </a:lnTo>
                    <a:lnTo>
                      <a:pt x="212" y="932"/>
                    </a:lnTo>
                    <a:lnTo>
                      <a:pt x="218" y="934"/>
                    </a:lnTo>
                    <a:lnTo>
                      <a:pt x="222" y="940"/>
                    </a:lnTo>
                    <a:lnTo>
                      <a:pt x="222" y="944"/>
                    </a:lnTo>
                    <a:lnTo>
                      <a:pt x="222" y="954"/>
                    </a:lnTo>
                    <a:lnTo>
                      <a:pt x="220" y="960"/>
                    </a:lnTo>
                    <a:lnTo>
                      <a:pt x="216" y="964"/>
                    </a:lnTo>
                    <a:lnTo>
                      <a:pt x="210" y="966"/>
                    </a:lnTo>
                    <a:lnTo>
                      <a:pt x="198" y="974"/>
                    </a:lnTo>
                    <a:lnTo>
                      <a:pt x="196" y="978"/>
                    </a:lnTo>
                    <a:lnTo>
                      <a:pt x="198" y="980"/>
                    </a:lnTo>
                    <a:lnTo>
                      <a:pt x="202" y="980"/>
                    </a:lnTo>
                    <a:lnTo>
                      <a:pt x="204" y="984"/>
                    </a:lnTo>
                    <a:lnTo>
                      <a:pt x="202" y="988"/>
                    </a:lnTo>
                    <a:lnTo>
                      <a:pt x="198" y="994"/>
                    </a:lnTo>
                    <a:lnTo>
                      <a:pt x="194" y="998"/>
                    </a:lnTo>
                    <a:lnTo>
                      <a:pt x="194" y="1004"/>
                    </a:lnTo>
                    <a:lnTo>
                      <a:pt x="194" y="1008"/>
                    </a:lnTo>
                    <a:lnTo>
                      <a:pt x="198" y="1008"/>
                    </a:lnTo>
                    <a:lnTo>
                      <a:pt x="208" y="1008"/>
                    </a:lnTo>
                    <a:lnTo>
                      <a:pt x="210" y="1010"/>
                    </a:lnTo>
                    <a:lnTo>
                      <a:pt x="210" y="1016"/>
                    </a:lnTo>
                    <a:lnTo>
                      <a:pt x="206" y="1020"/>
                    </a:lnTo>
                    <a:lnTo>
                      <a:pt x="202" y="1028"/>
                    </a:lnTo>
                    <a:lnTo>
                      <a:pt x="196" y="1032"/>
                    </a:lnTo>
                    <a:lnTo>
                      <a:pt x="190" y="1034"/>
                    </a:lnTo>
                    <a:lnTo>
                      <a:pt x="186" y="1038"/>
                    </a:lnTo>
                    <a:lnTo>
                      <a:pt x="184" y="1042"/>
                    </a:lnTo>
                    <a:lnTo>
                      <a:pt x="186" y="1046"/>
                    </a:lnTo>
                    <a:lnTo>
                      <a:pt x="188" y="1048"/>
                    </a:lnTo>
                    <a:lnTo>
                      <a:pt x="192" y="1046"/>
                    </a:lnTo>
                    <a:lnTo>
                      <a:pt x="194" y="1042"/>
                    </a:lnTo>
                    <a:lnTo>
                      <a:pt x="194" y="1040"/>
                    </a:lnTo>
                    <a:lnTo>
                      <a:pt x="198" y="1038"/>
                    </a:lnTo>
                    <a:lnTo>
                      <a:pt x="208" y="1038"/>
                    </a:lnTo>
                    <a:lnTo>
                      <a:pt x="212" y="1036"/>
                    </a:lnTo>
                    <a:lnTo>
                      <a:pt x="218" y="1034"/>
                    </a:lnTo>
                    <a:lnTo>
                      <a:pt x="222" y="1032"/>
                    </a:lnTo>
                    <a:lnTo>
                      <a:pt x="228" y="1034"/>
                    </a:lnTo>
                    <a:lnTo>
                      <a:pt x="232" y="1036"/>
                    </a:lnTo>
                    <a:lnTo>
                      <a:pt x="238" y="1034"/>
                    </a:lnTo>
                    <a:lnTo>
                      <a:pt x="244" y="1030"/>
                    </a:lnTo>
                    <a:lnTo>
                      <a:pt x="250" y="1028"/>
                    </a:lnTo>
                    <a:lnTo>
                      <a:pt x="254" y="1028"/>
                    </a:lnTo>
                    <a:lnTo>
                      <a:pt x="262" y="1028"/>
                    </a:lnTo>
                    <a:lnTo>
                      <a:pt x="268" y="1024"/>
                    </a:lnTo>
                    <a:lnTo>
                      <a:pt x="274" y="1022"/>
                    </a:lnTo>
                    <a:lnTo>
                      <a:pt x="280" y="1018"/>
                    </a:lnTo>
                    <a:lnTo>
                      <a:pt x="282" y="1014"/>
                    </a:lnTo>
                    <a:lnTo>
                      <a:pt x="282" y="1008"/>
                    </a:lnTo>
                    <a:lnTo>
                      <a:pt x="286" y="1004"/>
                    </a:lnTo>
                    <a:lnTo>
                      <a:pt x="290" y="998"/>
                    </a:lnTo>
                    <a:lnTo>
                      <a:pt x="290" y="990"/>
                    </a:lnTo>
                    <a:lnTo>
                      <a:pt x="290" y="988"/>
                    </a:lnTo>
                    <a:lnTo>
                      <a:pt x="290" y="982"/>
                    </a:lnTo>
                    <a:lnTo>
                      <a:pt x="286" y="980"/>
                    </a:lnTo>
                    <a:lnTo>
                      <a:pt x="276" y="980"/>
                    </a:lnTo>
                    <a:lnTo>
                      <a:pt x="272" y="978"/>
                    </a:lnTo>
                    <a:lnTo>
                      <a:pt x="272" y="974"/>
                    </a:lnTo>
                    <a:lnTo>
                      <a:pt x="272" y="964"/>
                    </a:lnTo>
                    <a:lnTo>
                      <a:pt x="268" y="952"/>
                    </a:lnTo>
                    <a:lnTo>
                      <a:pt x="266" y="946"/>
                    </a:lnTo>
                    <a:lnTo>
                      <a:pt x="256" y="934"/>
                    </a:lnTo>
                    <a:lnTo>
                      <a:pt x="252" y="930"/>
                    </a:lnTo>
                    <a:lnTo>
                      <a:pt x="250" y="922"/>
                    </a:lnTo>
                    <a:lnTo>
                      <a:pt x="244" y="908"/>
                    </a:lnTo>
                    <a:lnTo>
                      <a:pt x="242" y="902"/>
                    </a:lnTo>
                    <a:lnTo>
                      <a:pt x="238" y="900"/>
                    </a:lnTo>
                    <a:lnTo>
                      <a:pt x="232" y="900"/>
                    </a:lnTo>
                    <a:lnTo>
                      <a:pt x="228" y="896"/>
                    </a:lnTo>
                    <a:lnTo>
                      <a:pt x="226" y="890"/>
                    </a:lnTo>
                    <a:lnTo>
                      <a:pt x="226" y="884"/>
                    </a:lnTo>
                    <a:lnTo>
                      <a:pt x="228" y="878"/>
                    </a:lnTo>
                    <a:lnTo>
                      <a:pt x="232" y="866"/>
                    </a:lnTo>
                    <a:lnTo>
                      <a:pt x="234" y="862"/>
                    </a:lnTo>
                    <a:lnTo>
                      <a:pt x="238" y="856"/>
                    </a:lnTo>
                    <a:lnTo>
                      <a:pt x="238" y="854"/>
                    </a:lnTo>
                    <a:lnTo>
                      <a:pt x="238" y="852"/>
                    </a:lnTo>
                    <a:lnTo>
                      <a:pt x="236" y="848"/>
                    </a:lnTo>
                    <a:lnTo>
                      <a:pt x="230" y="846"/>
                    </a:lnTo>
                    <a:lnTo>
                      <a:pt x="224" y="844"/>
                    </a:lnTo>
                    <a:lnTo>
                      <a:pt x="218" y="846"/>
                    </a:lnTo>
                    <a:lnTo>
                      <a:pt x="212" y="848"/>
                    </a:lnTo>
                    <a:lnTo>
                      <a:pt x="208" y="846"/>
                    </a:lnTo>
                    <a:lnTo>
                      <a:pt x="206" y="840"/>
                    </a:lnTo>
                    <a:lnTo>
                      <a:pt x="206" y="834"/>
                    </a:lnTo>
                    <a:lnTo>
                      <a:pt x="210" y="830"/>
                    </a:lnTo>
                    <a:lnTo>
                      <a:pt x="210" y="824"/>
                    </a:lnTo>
                    <a:lnTo>
                      <a:pt x="210" y="822"/>
                    </a:lnTo>
                    <a:lnTo>
                      <a:pt x="208" y="822"/>
                    </a:lnTo>
                    <a:lnTo>
                      <a:pt x="198" y="822"/>
                    </a:lnTo>
                    <a:lnTo>
                      <a:pt x="194" y="824"/>
                    </a:lnTo>
                    <a:lnTo>
                      <a:pt x="190" y="830"/>
                    </a:lnTo>
                    <a:lnTo>
                      <a:pt x="188" y="834"/>
                    </a:lnTo>
                    <a:lnTo>
                      <a:pt x="178" y="846"/>
                    </a:lnTo>
                    <a:lnTo>
                      <a:pt x="176" y="852"/>
                    </a:lnTo>
                    <a:lnTo>
                      <a:pt x="174" y="856"/>
                    </a:lnTo>
                    <a:lnTo>
                      <a:pt x="174" y="866"/>
                    </a:lnTo>
                    <a:lnTo>
                      <a:pt x="174" y="876"/>
                    </a:lnTo>
                    <a:lnTo>
                      <a:pt x="174" y="888"/>
                    </a:lnTo>
                    <a:lnTo>
                      <a:pt x="174" y="892"/>
                    </a:lnTo>
                    <a:lnTo>
                      <a:pt x="176" y="900"/>
                    </a:lnTo>
                    <a:lnTo>
                      <a:pt x="178" y="906"/>
                    </a:lnTo>
                    <a:lnTo>
                      <a:pt x="182" y="908"/>
                    </a:lnTo>
                    <a:lnTo>
                      <a:pt x="184" y="906"/>
                    </a:lnTo>
                    <a:close/>
                    <a:moveTo>
                      <a:pt x="3012" y="2570"/>
                    </a:moveTo>
                    <a:lnTo>
                      <a:pt x="3012" y="2570"/>
                    </a:lnTo>
                    <a:lnTo>
                      <a:pt x="3004" y="2572"/>
                    </a:lnTo>
                    <a:lnTo>
                      <a:pt x="2996" y="2570"/>
                    </a:lnTo>
                    <a:lnTo>
                      <a:pt x="2992" y="2568"/>
                    </a:lnTo>
                    <a:lnTo>
                      <a:pt x="2986" y="2562"/>
                    </a:lnTo>
                    <a:lnTo>
                      <a:pt x="2980" y="2556"/>
                    </a:lnTo>
                    <a:lnTo>
                      <a:pt x="2978" y="2552"/>
                    </a:lnTo>
                    <a:lnTo>
                      <a:pt x="2976" y="2544"/>
                    </a:lnTo>
                    <a:lnTo>
                      <a:pt x="2974" y="2536"/>
                    </a:lnTo>
                    <a:lnTo>
                      <a:pt x="2974" y="2532"/>
                    </a:lnTo>
                    <a:lnTo>
                      <a:pt x="2972" y="2526"/>
                    </a:lnTo>
                    <a:lnTo>
                      <a:pt x="2968" y="2522"/>
                    </a:lnTo>
                    <a:lnTo>
                      <a:pt x="2962" y="2518"/>
                    </a:lnTo>
                    <a:lnTo>
                      <a:pt x="2958" y="2518"/>
                    </a:lnTo>
                    <a:lnTo>
                      <a:pt x="2958" y="2522"/>
                    </a:lnTo>
                    <a:lnTo>
                      <a:pt x="2970" y="2548"/>
                    </a:lnTo>
                    <a:lnTo>
                      <a:pt x="2974" y="2554"/>
                    </a:lnTo>
                    <a:lnTo>
                      <a:pt x="2974" y="2562"/>
                    </a:lnTo>
                    <a:lnTo>
                      <a:pt x="2974" y="2566"/>
                    </a:lnTo>
                    <a:lnTo>
                      <a:pt x="2974" y="2574"/>
                    </a:lnTo>
                    <a:lnTo>
                      <a:pt x="2970" y="2580"/>
                    </a:lnTo>
                    <a:lnTo>
                      <a:pt x="2960" y="2596"/>
                    </a:lnTo>
                    <a:lnTo>
                      <a:pt x="2958" y="2600"/>
                    </a:lnTo>
                    <a:lnTo>
                      <a:pt x="2958" y="2602"/>
                    </a:lnTo>
                    <a:lnTo>
                      <a:pt x="2960" y="2604"/>
                    </a:lnTo>
                    <a:lnTo>
                      <a:pt x="2962" y="2606"/>
                    </a:lnTo>
                    <a:lnTo>
                      <a:pt x="2968" y="2610"/>
                    </a:lnTo>
                    <a:lnTo>
                      <a:pt x="2972" y="2614"/>
                    </a:lnTo>
                    <a:lnTo>
                      <a:pt x="2974" y="2620"/>
                    </a:lnTo>
                    <a:lnTo>
                      <a:pt x="2974" y="2624"/>
                    </a:lnTo>
                    <a:lnTo>
                      <a:pt x="2976" y="2632"/>
                    </a:lnTo>
                    <a:lnTo>
                      <a:pt x="2980" y="2638"/>
                    </a:lnTo>
                    <a:lnTo>
                      <a:pt x="2982" y="2638"/>
                    </a:lnTo>
                    <a:lnTo>
                      <a:pt x="2984" y="2638"/>
                    </a:lnTo>
                    <a:lnTo>
                      <a:pt x="2990" y="2636"/>
                    </a:lnTo>
                    <a:lnTo>
                      <a:pt x="2998" y="2628"/>
                    </a:lnTo>
                    <a:lnTo>
                      <a:pt x="3002" y="2622"/>
                    </a:lnTo>
                    <a:lnTo>
                      <a:pt x="3004" y="2614"/>
                    </a:lnTo>
                    <a:lnTo>
                      <a:pt x="3004" y="2610"/>
                    </a:lnTo>
                    <a:lnTo>
                      <a:pt x="3006" y="2604"/>
                    </a:lnTo>
                    <a:lnTo>
                      <a:pt x="3008" y="2598"/>
                    </a:lnTo>
                    <a:lnTo>
                      <a:pt x="3018" y="2588"/>
                    </a:lnTo>
                    <a:lnTo>
                      <a:pt x="3028" y="2578"/>
                    </a:lnTo>
                    <a:lnTo>
                      <a:pt x="3030" y="2574"/>
                    </a:lnTo>
                    <a:lnTo>
                      <a:pt x="3028" y="2568"/>
                    </a:lnTo>
                    <a:lnTo>
                      <a:pt x="3024" y="2566"/>
                    </a:lnTo>
                    <a:lnTo>
                      <a:pt x="3016" y="2568"/>
                    </a:lnTo>
                    <a:lnTo>
                      <a:pt x="3012" y="2570"/>
                    </a:lnTo>
                    <a:close/>
                    <a:moveTo>
                      <a:pt x="490" y="1328"/>
                    </a:moveTo>
                    <a:lnTo>
                      <a:pt x="490" y="1328"/>
                    </a:lnTo>
                    <a:lnTo>
                      <a:pt x="494" y="1328"/>
                    </a:lnTo>
                    <a:lnTo>
                      <a:pt x="496" y="1328"/>
                    </a:lnTo>
                    <a:lnTo>
                      <a:pt x="498" y="1326"/>
                    </a:lnTo>
                    <a:lnTo>
                      <a:pt x="498" y="1324"/>
                    </a:lnTo>
                    <a:lnTo>
                      <a:pt x="498" y="1320"/>
                    </a:lnTo>
                    <a:lnTo>
                      <a:pt x="498" y="1306"/>
                    </a:lnTo>
                    <a:lnTo>
                      <a:pt x="496" y="1304"/>
                    </a:lnTo>
                    <a:lnTo>
                      <a:pt x="490" y="1302"/>
                    </a:lnTo>
                    <a:lnTo>
                      <a:pt x="486" y="1302"/>
                    </a:lnTo>
                    <a:lnTo>
                      <a:pt x="470" y="1304"/>
                    </a:lnTo>
                    <a:lnTo>
                      <a:pt x="456" y="1310"/>
                    </a:lnTo>
                    <a:lnTo>
                      <a:pt x="454" y="1312"/>
                    </a:lnTo>
                    <a:lnTo>
                      <a:pt x="456" y="1314"/>
                    </a:lnTo>
                    <a:lnTo>
                      <a:pt x="470" y="1320"/>
                    </a:lnTo>
                    <a:lnTo>
                      <a:pt x="486" y="1326"/>
                    </a:lnTo>
                    <a:lnTo>
                      <a:pt x="490" y="1328"/>
                    </a:lnTo>
                    <a:close/>
                    <a:moveTo>
                      <a:pt x="2940" y="2636"/>
                    </a:moveTo>
                    <a:lnTo>
                      <a:pt x="2940" y="2636"/>
                    </a:lnTo>
                    <a:lnTo>
                      <a:pt x="2938" y="2636"/>
                    </a:lnTo>
                    <a:lnTo>
                      <a:pt x="2936" y="2636"/>
                    </a:lnTo>
                    <a:lnTo>
                      <a:pt x="2932" y="2640"/>
                    </a:lnTo>
                    <a:lnTo>
                      <a:pt x="2928" y="2644"/>
                    </a:lnTo>
                    <a:lnTo>
                      <a:pt x="2922" y="2658"/>
                    </a:lnTo>
                    <a:lnTo>
                      <a:pt x="2920" y="2664"/>
                    </a:lnTo>
                    <a:lnTo>
                      <a:pt x="2910" y="2676"/>
                    </a:lnTo>
                    <a:lnTo>
                      <a:pt x="2906" y="2680"/>
                    </a:lnTo>
                    <a:lnTo>
                      <a:pt x="2898" y="2684"/>
                    </a:lnTo>
                    <a:lnTo>
                      <a:pt x="2884" y="2688"/>
                    </a:lnTo>
                    <a:lnTo>
                      <a:pt x="2878" y="2692"/>
                    </a:lnTo>
                    <a:lnTo>
                      <a:pt x="2872" y="2698"/>
                    </a:lnTo>
                    <a:lnTo>
                      <a:pt x="2870" y="2704"/>
                    </a:lnTo>
                    <a:lnTo>
                      <a:pt x="2864" y="2718"/>
                    </a:lnTo>
                    <a:lnTo>
                      <a:pt x="2860" y="2732"/>
                    </a:lnTo>
                    <a:lnTo>
                      <a:pt x="2858" y="2740"/>
                    </a:lnTo>
                    <a:lnTo>
                      <a:pt x="2862" y="2746"/>
                    </a:lnTo>
                    <a:lnTo>
                      <a:pt x="2874" y="2754"/>
                    </a:lnTo>
                    <a:lnTo>
                      <a:pt x="2880" y="2756"/>
                    </a:lnTo>
                    <a:lnTo>
                      <a:pt x="2886" y="2758"/>
                    </a:lnTo>
                    <a:lnTo>
                      <a:pt x="2894" y="2756"/>
                    </a:lnTo>
                    <a:lnTo>
                      <a:pt x="2898" y="2754"/>
                    </a:lnTo>
                    <a:lnTo>
                      <a:pt x="2904" y="2750"/>
                    </a:lnTo>
                    <a:lnTo>
                      <a:pt x="2908" y="2742"/>
                    </a:lnTo>
                    <a:lnTo>
                      <a:pt x="2914" y="2728"/>
                    </a:lnTo>
                    <a:lnTo>
                      <a:pt x="2916" y="2712"/>
                    </a:lnTo>
                    <a:lnTo>
                      <a:pt x="2916" y="2708"/>
                    </a:lnTo>
                    <a:lnTo>
                      <a:pt x="2918" y="2702"/>
                    </a:lnTo>
                    <a:lnTo>
                      <a:pt x="2922" y="2696"/>
                    </a:lnTo>
                    <a:lnTo>
                      <a:pt x="2930" y="2686"/>
                    </a:lnTo>
                    <a:lnTo>
                      <a:pt x="2940" y="2676"/>
                    </a:lnTo>
                    <a:lnTo>
                      <a:pt x="2952" y="2668"/>
                    </a:lnTo>
                    <a:lnTo>
                      <a:pt x="2958" y="2666"/>
                    </a:lnTo>
                    <a:lnTo>
                      <a:pt x="2962" y="2660"/>
                    </a:lnTo>
                    <a:lnTo>
                      <a:pt x="2964" y="2654"/>
                    </a:lnTo>
                    <a:lnTo>
                      <a:pt x="2964" y="2650"/>
                    </a:lnTo>
                    <a:lnTo>
                      <a:pt x="2964" y="2646"/>
                    </a:lnTo>
                    <a:lnTo>
                      <a:pt x="2962" y="2644"/>
                    </a:lnTo>
                    <a:lnTo>
                      <a:pt x="2960" y="2642"/>
                    </a:lnTo>
                    <a:lnTo>
                      <a:pt x="2956" y="2642"/>
                    </a:lnTo>
                    <a:lnTo>
                      <a:pt x="2954" y="2642"/>
                    </a:lnTo>
                    <a:lnTo>
                      <a:pt x="2946" y="2640"/>
                    </a:lnTo>
                    <a:lnTo>
                      <a:pt x="2940" y="2636"/>
                    </a:lnTo>
                    <a:close/>
                    <a:moveTo>
                      <a:pt x="406" y="1248"/>
                    </a:moveTo>
                    <a:lnTo>
                      <a:pt x="406" y="1248"/>
                    </a:lnTo>
                    <a:lnTo>
                      <a:pt x="402" y="1254"/>
                    </a:lnTo>
                    <a:lnTo>
                      <a:pt x="400" y="1260"/>
                    </a:lnTo>
                    <a:lnTo>
                      <a:pt x="400" y="1274"/>
                    </a:lnTo>
                    <a:lnTo>
                      <a:pt x="400" y="1278"/>
                    </a:lnTo>
                    <a:lnTo>
                      <a:pt x="402" y="1280"/>
                    </a:lnTo>
                    <a:lnTo>
                      <a:pt x="404" y="1282"/>
                    </a:lnTo>
                    <a:lnTo>
                      <a:pt x="408" y="1282"/>
                    </a:lnTo>
                    <a:lnTo>
                      <a:pt x="412" y="1282"/>
                    </a:lnTo>
                    <a:lnTo>
                      <a:pt x="416" y="1282"/>
                    </a:lnTo>
                    <a:lnTo>
                      <a:pt x="418" y="1280"/>
                    </a:lnTo>
                    <a:lnTo>
                      <a:pt x="420" y="1278"/>
                    </a:lnTo>
                    <a:lnTo>
                      <a:pt x="420" y="1274"/>
                    </a:lnTo>
                    <a:lnTo>
                      <a:pt x="420" y="1270"/>
                    </a:lnTo>
                    <a:lnTo>
                      <a:pt x="418" y="1262"/>
                    </a:lnTo>
                    <a:lnTo>
                      <a:pt x="416" y="1256"/>
                    </a:lnTo>
                    <a:lnTo>
                      <a:pt x="414" y="1250"/>
                    </a:lnTo>
                    <a:lnTo>
                      <a:pt x="412" y="1248"/>
                    </a:lnTo>
                    <a:lnTo>
                      <a:pt x="410" y="1246"/>
                    </a:lnTo>
                    <a:lnTo>
                      <a:pt x="408" y="1246"/>
                    </a:lnTo>
                    <a:lnTo>
                      <a:pt x="406" y="1248"/>
                    </a:lnTo>
                    <a:close/>
                    <a:moveTo>
                      <a:pt x="2286" y="1412"/>
                    </a:moveTo>
                    <a:lnTo>
                      <a:pt x="2286" y="1412"/>
                    </a:lnTo>
                    <a:lnTo>
                      <a:pt x="2290" y="1424"/>
                    </a:lnTo>
                    <a:lnTo>
                      <a:pt x="2290" y="1426"/>
                    </a:lnTo>
                    <a:lnTo>
                      <a:pt x="2292" y="1426"/>
                    </a:lnTo>
                    <a:lnTo>
                      <a:pt x="2296" y="1426"/>
                    </a:lnTo>
                    <a:lnTo>
                      <a:pt x="2302" y="1422"/>
                    </a:lnTo>
                    <a:lnTo>
                      <a:pt x="2306" y="1418"/>
                    </a:lnTo>
                    <a:lnTo>
                      <a:pt x="2308" y="1410"/>
                    </a:lnTo>
                    <a:lnTo>
                      <a:pt x="2308" y="1408"/>
                    </a:lnTo>
                    <a:lnTo>
                      <a:pt x="2308" y="1394"/>
                    </a:lnTo>
                    <a:lnTo>
                      <a:pt x="2308" y="1392"/>
                    </a:lnTo>
                    <a:lnTo>
                      <a:pt x="2306" y="1392"/>
                    </a:lnTo>
                    <a:lnTo>
                      <a:pt x="2302" y="1392"/>
                    </a:lnTo>
                    <a:lnTo>
                      <a:pt x="2288" y="1396"/>
                    </a:lnTo>
                    <a:lnTo>
                      <a:pt x="2284" y="1398"/>
                    </a:lnTo>
                    <a:lnTo>
                      <a:pt x="2284" y="1400"/>
                    </a:lnTo>
                    <a:lnTo>
                      <a:pt x="2282" y="1404"/>
                    </a:lnTo>
                    <a:lnTo>
                      <a:pt x="2284" y="1406"/>
                    </a:lnTo>
                    <a:lnTo>
                      <a:pt x="2286" y="1412"/>
                    </a:lnTo>
                    <a:close/>
                    <a:moveTo>
                      <a:pt x="414" y="1210"/>
                    </a:moveTo>
                    <a:lnTo>
                      <a:pt x="414" y="1210"/>
                    </a:lnTo>
                    <a:lnTo>
                      <a:pt x="412" y="1208"/>
                    </a:lnTo>
                    <a:lnTo>
                      <a:pt x="410" y="1206"/>
                    </a:lnTo>
                    <a:lnTo>
                      <a:pt x="406" y="1206"/>
                    </a:lnTo>
                    <a:lnTo>
                      <a:pt x="404" y="1208"/>
                    </a:lnTo>
                    <a:lnTo>
                      <a:pt x="398" y="1210"/>
                    </a:lnTo>
                    <a:lnTo>
                      <a:pt x="396" y="1212"/>
                    </a:lnTo>
                    <a:lnTo>
                      <a:pt x="394" y="1214"/>
                    </a:lnTo>
                    <a:lnTo>
                      <a:pt x="394" y="1216"/>
                    </a:lnTo>
                    <a:lnTo>
                      <a:pt x="396" y="1220"/>
                    </a:lnTo>
                    <a:lnTo>
                      <a:pt x="404" y="1228"/>
                    </a:lnTo>
                    <a:lnTo>
                      <a:pt x="410" y="1230"/>
                    </a:lnTo>
                    <a:lnTo>
                      <a:pt x="412" y="1230"/>
                    </a:lnTo>
                    <a:lnTo>
                      <a:pt x="416" y="1228"/>
                    </a:lnTo>
                    <a:lnTo>
                      <a:pt x="418" y="1224"/>
                    </a:lnTo>
                    <a:lnTo>
                      <a:pt x="416" y="1216"/>
                    </a:lnTo>
                    <a:lnTo>
                      <a:pt x="414" y="1210"/>
                    </a:lnTo>
                    <a:close/>
                    <a:moveTo>
                      <a:pt x="2302" y="1960"/>
                    </a:moveTo>
                    <a:lnTo>
                      <a:pt x="2302" y="1960"/>
                    </a:lnTo>
                    <a:lnTo>
                      <a:pt x="2302" y="1962"/>
                    </a:lnTo>
                    <a:lnTo>
                      <a:pt x="2302" y="1966"/>
                    </a:lnTo>
                    <a:lnTo>
                      <a:pt x="2304" y="1968"/>
                    </a:lnTo>
                    <a:lnTo>
                      <a:pt x="2306" y="1970"/>
                    </a:lnTo>
                    <a:lnTo>
                      <a:pt x="2312" y="1974"/>
                    </a:lnTo>
                    <a:lnTo>
                      <a:pt x="2324" y="1982"/>
                    </a:lnTo>
                    <a:lnTo>
                      <a:pt x="2326" y="1988"/>
                    </a:lnTo>
                    <a:lnTo>
                      <a:pt x="2328" y="1994"/>
                    </a:lnTo>
                    <a:lnTo>
                      <a:pt x="2328" y="1998"/>
                    </a:lnTo>
                    <a:lnTo>
                      <a:pt x="2328" y="2002"/>
                    </a:lnTo>
                    <a:lnTo>
                      <a:pt x="2330" y="2004"/>
                    </a:lnTo>
                    <a:lnTo>
                      <a:pt x="2334" y="2006"/>
                    </a:lnTo>
                    <a:lnTo>
                      <a:pt x="2336" y="2006"/>
                    </a:lnTo>
                    <a:lnTo>
                      <a:pt x="2340" y="2006"/>
                    </a:lnTo>
                    <a:lnTo>
                      <a:pt x="2352" y="2006"/>
                    </a:lnTo>
                    <a:lnTo>
                      <a:pt x="2358" y="2008"/>
                    </a:lnTo>
                    <a:lnTo>
                      <a:pt x="2364" y="2010"/>
                    </a:lnTo>
                    <a:lnTo>
                      <a:pt x="2380" y="2022"/>
                    </a:lnTo>
                    <a:lnTo>
                      <a:pt x="2394" y="2030"/>
                    </a:lnTo>
                    <a:lnTo>
                      <a:pt x="2420" y="2042"/>
                    </a:lnTo>
                    <a:lnTo>
                      <a:pt x="2424" y="2046"/>
                    </a:lnTo>
                    <a:lnTo>
                      <a:pt x="2426" y="2050"/>
                    </a:lnTo>
                    <a:lnTo>
                      <a:pt x="2424" y="2054"/>
                    </a:lnTo>
                    <a:lnTo>
                      <a:pt x="2420" y="2058"/>
                    </a:lnTo>
                    <a:lnTo>
                      <a:pt x="2414" y="2062"/>
                    </a:lnTo>
                    <a:lnTo>
                      <a:pt x="2410" y="2064"/>
                    </a:lnTo>
                    <a:lnTo>
                      <a:pt x="2414" y="2066"/>
                    </a:lnTo>
                    <a:lnTo>
                      <a:pt x="2418" y="2066"/>
                    </a:lnTo>
                    <a:lnTo>
                      <a:pt x="2426" y="2066"/>
                    </a:lnTo>
                    <a:lnTo>
                      <a:pt x="2434" y="2068"/>
                    </a:lnTo>
                    <a:lnTo>
                      <a:pt x="2438" y="2072"/>
                    </a:lnTo>
                    <a:lnTo>
                      <a:pt x="2452" y="2078"/>
                    </a:lnTo>
                    <a:lnTo>
                      <a:pt x="2458" y="2082"/>
                    </a:lnTo>
                    <a:lnTo>
                      <a:pt x="2470" y="2084"/>
                    </a:lnTo>
                    <a:lnTo>
                      <a:pt x="2476" y="2084"/>
                    </a:lnTo>
                    <a:lnTo>
                      <a:pt x="2480" y="2080"/>
                    </a:lnTo>
                    <a:lnTo>
                      <a:pt x="2488" y="2070"/>
                    </a:lnTo>
                    <a:lnTo>
                      <a:pt x="2502" y="2062"/>
                    </a:lnTo>
                    <a:lnTo>
                      <a:pt x="2508" y="2058"/>
                    </a:lnTo>
                    <a:lnTo>
                      <a:pt x="2514" y="2058"/>
                    </a:lnTo>
                    <a:lnTo>
                      <a:pt x="2522" y="2058"/>
                    </a:lnTo>
                    <a:lnTo>
                      <a:pt x="2526" y="2062"/>
                    </a:lnTo>
                    <a:lnTo>
                      <a:pt x="2540" y="2070"/>
                    </a:lnTo>
                    <a:lnTo>
                      <a:pt x="2558" y="2088"/>
                    </a:lnTo>
                    <a:lnTo>
                      <a:pt x="2570" y="2098"/>
                    </a:lnTo>
                    <a:lnTo>
                      <a:pt x="2576" y="2100"/>
                    </a:lnTo>
                    <a:lnTo>
                      <a:pt x="2578" y="2102"/>
                    </a:lnTo>
                    <a:lnTo>
                      <a:pt x="2580" y="2100"/>
                    </a:lnTo>
                    <a:lnTo>
                      <a:pt x="2582" y="2100"/>
                    </a:lnTo>
                    <a:lnTo>
                      <a:pt x="2582" y="2096"/>
                    </a:lnTo>
                    <a:lnTo>
                      <a:pt x="2582" y="2082"/>
                    </a:lnTo>
                    <a:lnTo>
                      <a:pt x="2580" y="2076"/>
                    </a:lnTo>
                    <a:lnTo>
                      <a:pt x="2576" y="2072"/>
                    </a:lnTo>
                    <a:lnTo>
                      <a:pt x="2560" y="2068"/>
                    </a:lnTo>
                    <a:lnTo>
                      <a:pt x="2556" y="2064"/>
                    </a:lnTo>
                    <a:lnTo>
                      <a:pt x="2554" y="2058"/>
                    </a:lnTo>
                    <a:lnTo>
                      <a:pt x="2554" y="2054"/>
                    </a:lnTo>
                    <a:lnTo>
                      <a:pt x="2554" y="2046"/>
                    </a:lnTo>
                    <a:lnTo>
                      <a:pt x="2558" y="2040"/>
                    </a:lnTo>
                    <a:lnTo>
                      <a:pt x="2560" y="2038"/>
                    </a:lnTo>
                    <a:lnTo>
                      <a:pt x="2560" y="2036"/>
                    </a:lnTo>
                    <a:lnTo>
                      <a:pt x="2556" y="2034"/>
                    </a:lnTo>
                    <a:lnTo>
                      <a:pt x="2542" y="2028"/>
                    </a:lnTo>
                    <a:lnTo>
                      <a:pt x="2534" y="2024"/>
                    </a:lnTo>
                    <a:lnTo>
                      <a:pt x="2530" y="2018"/>
                    </a:lnTo>
                    <a:lnTo>
                      <a:pt x="2528" y="2014"/>
                    </a:lnTo>
                    <a:lnTo>
                      <a:pt x="2524" y="2006"/>
                    </a:lnTo>
                    <a:lnTo>
                      <a:pt x="2518" y="2002"/>
                    </a:lnTo>
                    <a:lnTo>
                      <a:pt x="2502" y="1992"/>
                    </a:lnTo>
                    <a:lnTo>
                      <a:pt x="2486" y="1984"/>
                    </a:lnTo>
                    <a:lnTo>
                      <a:pt x="2424" y="1968"/>
                    </a:lnTo>
                    <a:lnTo>
                      <a:pt x="2416" y="1968"/>
                    </a:lnTo>
                    <a:lnTo>
                      <a:pt x="2410" y="1972"/>
                    </a:lnTo>
                    <a:lnTo>
                      <a:pt x="2394" y="1982"/>
                    </a:lnTo>
                    <a:lnTo>
                      <a:pt x="2386" y="1986"/>
                    </a:lnTo>
                    <a:lnTo>
                      <a:pt x="2378" y="1986"/>
                    </a:lnTo>
                    <a:lnTo>
                      <a:pt x="2376" y="1986"/>
                    </a:lnTo>
                    <a:lnTo>
                      <a:pt x="2368" y="1986"/>
                    </a:lnTo>
                    <a:lnTo>
                      <a:pt x="2362" y="1982"/>
                    </a:lnTo>
                    <a:lnTo>
                      <a:pt x="2354" y="1972"/>
                    </a:lnTo>
                    <a:lnTo>
                      <a:pt x="2342" y="1962"/>
                    </a:lnTo>
                    <a:lnTo>
                      <a:pt x="2334" y="1954"/>
                    </a:lnTo>
                    <a:lnTo>
                      <a:pt x="2328" y="1950"/>
                    </a:lnTo>
                    <a:lnTo>
                      <a:pt x="2320" y="1948"/>
                    </a:lnTo>
                    <a:lnTo>
                      <a:pt x="2316" y="1948"/>
                    </a:lnTo>
                    <a:lnTo>
                      <a:pt x="2310" y="1950"/>
                    </a:lnTo>
                    <a:lnTo>
                      <a:pt x="2306" y="1954"/>
                    </a:lnTo>
                    <a:lnTo>
                      <a:pt x="2302" y="1960"/>
                    </a:lnTo>
                    <a:close/>
                    <a:moveTo>
                      <a:pt x="2606" y="2298"/>
                    </a:moveTo>
                    <a:lnTo>
                      <a:pt x="2606" y="2298"/>
                    </a:lnTo>
                    <a:lnTo>
                      <a:pt x="2602" y="2290"/>
                    </a:lnTo>
                    <a:lnTo>
                      <a:pt x="2598" y="2284"/>
                    </a:lnTo>
                    <a:lnTo>
                      <a:pt x="2594" y="2280"/>
                    </a:lnTo>
                    <a:lnTo>
                      <a:pt x="2590" y="2272"/>
                    </a:lnTo>
                    <a:lnTo>
                      <a:pt x="2586" y="2258"/>
                    </a:lnTo>
                    <a:lnTo>
                      <a:pt x="2582" y="2252"/>
                    </a:lnTo>
                    <a:lnTo>
                      <a:pt x="2576" y="2248"/>
                    </a:lnTo>
                    <a:lnTo>
                      <a:pt x="2562" y="2244"/>
                    </a:lnTo>
                    <a:lnTo>
                      <a:pt x="2548" y="2236"/>
                    </a:lnTo>
                    <a:lnTo>
                      <a:pt x="2532" y="2226"/>
                    </a:lnTo>
                    <a:lnTo>
                      <a:pt x="2526" y="2220"/>
                    </a:lnTo>
                    <a:lnTo>
                      <a:pt x="2522" y="2214"/>
                    </a:lnTo>
                    <a:lnTo>
                      <a:pt x="2516" y="2180"/>
                    </a:lnTo>
                    <a:lnTo>
                      <a:pt x="2514" y="2174"/>
                    </a:lnTo>
                    <a:lnTo>
                      <a:pt x="2510" y="2168"/>
                    </a:lnTo>
                    <a:lnTo>
                      <a:pt x="2500" y="2158"/>
                    </a:lnTo>
                    <a:lnTo>
                      <a:pt x="2496" y="2152"/>
                    </a:lnTo>
                    <a:lnTo>
                      <a:pt x="2492" y="2146"/>
                    </a:lnTo>
                    <a:lnTo>
                      <a:pt x="2488" y="2130"/>
                    </a:lnTo>
                    <a:lnTo>
                      <a:pt x="2486" y="2128"/>
                    </a:lnTo>
                    <a:lnTo>
                      <a:pt x="2484" y="2128"/>
                    </a:lnTo>
                    <a:lnTo>
                      <a:pt x="2482" y="2128"/>
                    </a:lnTo>
                    <a:lnTo>
                      <a:pt x="2480" y="2128"/>
                    </a:lnTo>
                    <a:lnTo>
                      <a:pt x="2472" y="2138"/>
                    </a:lnTo>
                    <a:lnTo>
                      <a:pt x="2468" y="2144"/>
                    </a:lnTo>
                    <a:lnTo>
                      <a:pt x="2466" y="2150"/>
                    </a:lnTo>
                    <a:lnTo>
                      <a:pt x="2466" y="2184"/>
                    </a:lnTo>
                    <a:lnTo>
                      <a:pt x="2464" y="2192"/>
                    </a:lnTo>
                    <a:lnTo>
                      <a:pt x="2460" y="2198"/>
                    </a:lnTo>
                    <a:lnTo>
                      <a:pt x="2452" y="2206"/>
                    </a:lnTo>
                    <a:lnTo>
                      <a:pt x="2446" y="2210"/>
                    </a:lnTo>
                    <a:lnTo>
                      <a:pt x="2438" y="2212"/>
                    </a:lnTo>
                    <a:lnTo>
                      <a:pt x="2434" y="2212"/>
                    </a:lnTo>
                    <a:lnTo>
                      <a:pt x="2428" y="2210"/>
                    </a:lnTo>
                    <a:lnTo>
                      <a:pt x="2422" y="2204"/>
                    </a:lnTo>
                    <a:lnTo>
                      <a:pt x="2412" y="2188"/>
                    </a:lnTo>
                    <a:lnTo>
                      <a:pt x="2406" y="2184"/>
                    </a:lnTo>
                    <a:lnTo>
                      <a:pt x="2398" y="2182"/>
                    </a:lnTo>
                    <a:lnTo>
                      <a:pt x="2396" y="2182"/>
                    </a:lnTo>
                    <a:lnTo>
                      <a:pt x="2388" y="2180"/>
                    </a:lnTo>
                    <a:lnTo>
                      <a:pt x="2380" y="2178"/>
                    </a:lnTo>
                    <a:lnTo>
                      <a:pt x="2374" y="2176"/>
                    </a:lnTo>
                    <a:lnTo>
                      <a:pt x="2372" y="2174"/>
                    </a:lnTo>
                    <a:lnTo>
                      <a:pt x="2370" y="2172"/>
                    </a:lnTo>
                    <a:lnTo>
                      <a:pt x="2370" y="2168"/>
                    </a:lnTo>
                    <a:lnTo>
                      <a:pt x="2372" y="2164"/>
                    </a:lnTo>
                    <a:lnTo>
                      <a:pt x="2374" y="2160"/>
                    </a:lnTo>
                    <a:lnTo>
                      <a:pt x="2382" y="2146"/>
                    </a:lnTo>
                    <a:lnTo>
                      <a:pt x="2384" y="2140"/>
                    </a:lnTo>
                    <a:lnTo>
                      <a:pt x="2384" y="2138"/>
                    </a:lnTo>
                    <a:lnTo>
                      <a:pt x="2384" y="2134"/>
                    </a:lnTo>
                    <a:lnTo>
                      <a:pt x="2382" y="2132"/>
                    </a:lnTo>
                    <a:lnTo>
                      <a:pt x="2380" y="2132"/>
                    </a:lnTo>
                    <a:lnTo>
                      <a:pt x="2356" y="2126"/>
                    </a:lnTo>
                    <a:lnTo>
                      <a:pt x="2340" y="2124"/>
                    </a:lnTo>
                    <a:lnTo>
                      <a:pt x="2336" y="2124"/>
                    </a:lnTo>
                    <a:lnTo>
                      <a:pt x="2330" y="2124"/>
                    </a:lnTo>
                    <a:lnTo>
                      <a:pt x="2324" y="2128"/>
                    </a:lnTo>
                    <a:lnTo>
                      <a:pt x="2312" y="2136"/>
                    </a:lnTo>
                    <a:lnTo>
                      <a:pt x="2306" y="2140"/>
                    </a:lnTo>
                    <a:lnTo>
                      <a:pt x="2292" y="2146"/>
                    </a:lnTo>
                    <a:lnTo>
                      <a:pt x="2286" y="2150"/>
                    </a:lnTo>
                    <a:lnTo>
                      <a:pt x="2280" y="2154"/>
                    </a:lnTo>
                    <a:lnTo>
                      <a:pt x="2276" y="2160"/>
                    </a:lnTo>
                    <a:lnTo>
                      <a:pt x="2274" y="2164"/>
                    </a:lnTo>
                    <a:lnTo>
                      <a:pt x="2270" y="2170"/>
                    </a:lnTo>
                    <a:lnTo>
                      <a:pt x="2264" y="2172"/>
                    </a:lnTo>
                    <a:lnTo>
                      <a:pt x="2252" y="2168"/>
                    </a:lnTo>
                    <a:lnTo>
                      <a:pt x="2248" y="2166"/>
                    </a:lnTo>
                    <a:lnTo>
                      <a:pt x="2240" y="2164"/>
                    </a:lnTo>
                    <a:lnTo>
                      <a:pt x="2234" y="2166"/>
                    </a:lnTo>
                    <a:lnTo>
                      <a:pt x="2228" y="2168"/>
                    </a:lnTo>
                    <a:lnTo>
                      <a:pt x="2214" y="2176"/>
                    </a:lnTo>
                    <a:lnTo>
                      <a:pt x="2198" y="2188"/>
                    </a:lnTo>
                    <a:lnTo>
                      <a:pt x="2184" y="2196"/>
                    </a:lnTo>
                    <a:lnTo>
                      <a:pt x="2178" y="2198"/>
                    </a:lnTo>
                    <a:lnTo>
                      <a:pt x="2164" y="2206"/>
                    </a:lnTo>
                    <a:lnTo>
                      <a:pt x="2160" y="2208"/>
                    </a:lnTo>
                    <a:lnTo>
                      <a:pt x="2154" y="2212"/>
                    </a:lnTo>
                    <a:lnTo>
                      <a:pt x="2150" y="2220"/>
                    </a:lnTo>
                    <a:lnTo>
                      <a:pt x="2144" y="2234"/>
                    </a:lnTo>
                    <a:lnTo>
                      <a:pt x="2140" y="2238"/>
                    </a:lnTo>
                    <a:lnTo>
                      <a:pt x="2134" y="2240"/>
                    </a:lnTo>
                    <a:lnTo>
                      <a:pt x="2130" y="2240"/>
                    </a:lnTo>
                    <a:lnTo>
                      <a:pt x="2124" y="2242"/>
                    </a:lnTo>
                    <a:lnTo>
                      <a:pt x="2116" y="2246"/>
                    </a:lnTo>
                    <a:lnTo>
                      <a:pt x="2100" y="2256"/>
                    </a:lnTo>
                    <a:lnTo>
                      <a:pt x="2086" y="2264"/>
                    </a:lnTo>
                    <a:lnTo>
                      <a:pt x="2062" y="2276"/>
                    </a:lnTo>
                    <a:lnTo>
                      <a:pt x="2048" y="2286"/>
                    </a:lnTo>
                    <a:lnTo>
                      <a:pt x="2040" y="2294"/>
                    </a:lnTo>
                    <a:lnTo>
                      <a:pt x="2030" y="2306"/>
                    </a:lnTo>
                    <a:lnTo>
                      <a:pt x="2028" y="2312"/>
                    </a:lnTo>
                    <a:lnTo>
                      <a:pt x="2026" y="2320"/>
                    </a:lnTo>
                    <a:lnTo>
                      <a:pt x="2028" y="2326"/>
                    </a:lnTo>
                    <a:lnTo>
                      <a:pt x="2032" y="2340"/>
                    </a:lnTo>
                    <a:lnTo>
                      <a:pt x="2034" y="2356"/>
                    </a:lnTo>
                    <a:lnTo>
                      <a:pt x="2034" y="2360"/>
                    </a:lnTo>
                    <a:lnTo>
                      <a:pt x="2036" y="2376"/>
                    </a:lnTo>
                    <a:lnTo>
                      <a:pt x="2052" y="2428"/>
                    </a:lnTo>
                    <a:lnTo>
                      <a:pt x="2054" y="2444"/>
                    </a:lnTo>
                    <a:lnTo>
                      <a:pt x="2054" y="2448"/>
                    </a:lnTo>
                    <a:lnTo>
                      <a:pt x="2054" y="2464"/>
                    </a:lnTo>
                    <a:lnTo>
                      <a:pt x="2054" y="2488"/>
                    </a:lnTo>
                    <a:lnTo>
                      <a:pt x="2056" y="2494"/>
                    </a:lnTo>
                    <a:lnTo>
                      <a:pt x="2060" y="2500"/>
                    </a:lnTo>
                    <a:lnTo>
                      <a:pt x="2068" y="2510"/>
                    </a:lnTo>
                    <a:lnTo>
                      <a:pt x="2074" y="2514"/>
                    </a:lnTo>
                    <a:lnTo>
                      <a:pt x="2082" y="2514"/>
                    </a:lnTo>
                    <a:lnTo>
                      <a:pt x="2086" y="2514"/>
                    </a:lnTo>
                    <a:lnTo>
                      <a:pt x="2100" y="2512"/>
                    </a:lnTo>
                    <a:lnTo>
                      <a:pt x="2116" y="2508"/>
                    </a:lnTo>
                    <a:lnTo>
                      <a:pt x="2130" y="2502"/>
                    </a:lnTo>
                    <a:lnTo>
                      <a:pt x="2136" y="2498"/>
                    </a:lnTo>
                    <a:lnTo>
                      <a:pt x="2142" y="2496"/>
                    </a:lnTo>
                    <a:lnTo>
                      <a:pt x="2150" y="2496"/>
                    </a:lnTo>
                    <a:lnTo>
                      <a:pt x="2154" y="2496"/>
                    </a:lnTo>
                    <a:lnTo>
                      <a:pt x="2170" y="2492"/>
                    </a:lnTo>
                    <a:lnTo>
                      <a:pt x="2184" y="2488"/>
                    </a:lnTo>
                    <a:lnTo>
                      <a:pt x="2190" y="2484"/>
                    </a:lnTo>
                    <a:lnTo>
                      <a:pt x="2192" y="2480"/>
                    </a:lnTo>
                    <a:lnTo>
                      <a:pt x="2194" y="2476"/>
                    </a:lnTo>
                    <a:lnTo>
                      <a:pt x="2198" y="2472"/>
                    </a:lnTo>
                    <a:lnTo>
                      <a:pt x="2232" y="2460"/>
                    </a:lnTo>
                    <a:lnTo>
                      <a:pt x="2240" y="2458"/>
                    </a:lnTo>
                    <a:lnTo>
                      <a:pt x="2248" y="2456"/>
                    </a:lnTo>
                    <a:lnTo>
                      <a:pt x="2272" y="2456"/>
                    </a:lnTo>
                    <a:lnTo>
                      <a:pt x="2288" y="2458"/>
                    </a:lnTo>
                    <a:lnTo>
                      <a:pt x="2330" y="2464"/>
                    </a:lnTo>
                    <a:lnTo>
                      <a:pt x="2338" y="2468"/>
                    </a:lnTo>
                    <a:lnTo>
                      <a:pt x="2344" y="2472"/>
                    </a:lnTo>
                    <a:lnTo>
                      <a:pt x="2362" y="2490"/>
                    </a:lnTo>
                    <a:lnTo>
                      <a:pt x="2374" y="2500"/>
                    </a:lnTo>
                    <a:lnTo>
                      <a:pt x="2382" y="2510"/>
                    </a:lnTo>
                    <a:lnTo>
                      <a:pt x="2388" y="2514"/>
                    </a:lnTo>
                    <a:lnTo>
                      <a:pt x="2396" y="2514"/>
                    </a:lnTo>
                    <a:lnTo>
                      <a:pt x="2398" y="2514"/>
                    </a:lnTo>
                    <a:lnTo>
                      <a:pt x="2406" y="2516"/>
                    </a:lnTo>
                    <a:lnTo>
                      <a:pt x="2410" y="2522"/>
                    </a:lnTo>
                    <a:lnTo>
                      <a:pt x="2414" y="2528"/>
                    </a:lnTo>
                    <a:lnTo>
                      <a:pt x="2422" y="2540"/>
                    </a:lnTo>
                    <a:lnTo>
                      <a:pt x="2430" y="2548"/>
                    </a:lnTo>
                    <a:lnTo>
                      <a:pt x="2442" y="2558"/>
                    </a:lnTo>
                    <a:lnTo>
                      <a:pt x="2458" y="2570"/>
                    </a:lnTo>
                    <a:lnTo>
                      <a:pt x="2474" y="2576"/>
                    </a:lnTo>
                    <a:lnTo>
                      <a:pt x="2488" y="2580"/>
                    </a:lnTo>
                    <a:lnTo>
                      <a:pt x="2494" y="2582"/>
                    </a:lnTo>
                    <a:lnTo>
                      <a:pt x="2502" y="2580"/>
                    </a:lnTo>
                    <a:lnTo>
                      <a:pt x="2508" y="2578"/>
                    </a:lnTo>
                    <a:lnTo>
                      <a:pt x="2514" y="2576"/>
                    </a:lnTo>
                    <a:lnTo>
                      <a:pt x="2520" y="2580"/>
                    </a:lnTo>
                    <a:lnTo>
                      <a:pt x="2528" y="2588"/>
                    </a:lnTo>
                    <a:lnTo>
                      <a:pt x="2534" y="2592"/>
                    </a:lnTo>
                    <a:lnTo>
                      <a:pt x="2538" y="2594"/>
                    </a:lnTo>
                    <a:lnTo>
                      <a:pt x="2544" y="2592"/>
                    </a:lnTo>
                    <a:lnTo>
                      <a:pt x="2550" y="2588"/>
                    </a:lnTo>
                    <a:lnTo>
                      <a:pt x="2558" y="2580"/>
                    </a:lnTo>
                    <a:lnTo>
                      <a:pt x="2570" y="2570"/>
                    </a:lnTo>
                    <a:lnTo>
                      <a:pt x="2576" y="2568"/>
                    </a:lnTo>
                    <a:lnTo>
                      <a:pt x="2588" y="2564"/>
                    </a:lnTo>
                    <a:lnTo>
                      <a:pt x="2592" y="2562"/>
                    </a:lnTo>
                    <a:lnTo>
                      <a:pt x="2592" y="2556"/>
                    </a:lnTo>
                    <a:lnTo>
                      <a:pt x="2592" y="2552"/>
                    </a:lnTo>
                    <a:lnTo>
                      <a:pt x="2594" y="2544"/>
                    </a:lnTo>
                    <a:lnTo>
                      <a:pt x="2596" y="2538"/>
                    </a:lnTo>
                    <a:lnTo>
                      <a:pt x="2608" y="2512"/>
                    </a:lnTo>
                    <a:lnTo>
                      <a:pt x="2616" y="2498"/>
                    </a:lnTo>
                    <a:lnTo>
                      <a:pt x="2638" y="2434"/>
                    </a:lnTo>
                    <a:lnTo>
                      <a:pt x="2642" y="2418"/>
                    </a:lnTo>
                    <a:lnTo>
                      <a:pt x="2642" y="2396"/>
                    </a:lnTo>
                    <a:lnTo>
                      <a:pt x="2642" y="2380"/>
                    </a:lnTo>
                    <a:lnTo>
                      <a:pt x="2642" y="2366"/>
                    </a:lnTo>
                    <a:lnTo>
                      <a:pt x="2642" y="2350"/>
                    </a:lnTo>
                    <a:lnTo>
                      <a:pt x="2642" y="2346"/>
                    </a:lnTo>
                    <a:lnTo>
                      <a:pt x="2640" y="2340"/>
                    </a:lnTo>
                    <a:lnTo>
                      <a:pt x="2636" y="2334"/>
                    </a:lnTo>
                    <a:lnTo>
                      <a:pt x="2620" y="2324"/>
                    </a:lnTo>
                    <a:lnTo>
                      <a:pt x="2614" y="2318"/>
                    </a:lnTo>
                    <a:lnTo>
                      <a:pt x="2610" y="2312"/>
                    </a:lnTo>
                    <a:lnTo>
                      <a:pt x="2606" y="2298"/>
                    </a:lnTo>
                    <a:close/>
                    <a:moveTo>
                      <a:pt x="2522" y="2632"/>
                    </a:moveTo>
                    <a:lnTo>
                      <a:pt x="2522" y="2632"/>
                    </a:lnTo>
                    <a:lnTo>
                      <a:pt x="2520" y="2634"/>
                    </a:lnTo>
                    <a:lnTo>
                      <a:pt x="2518" y="2634"/>
                    </a:lnTo>
                    <a:lnTo>
                      <a:pt x="2516" y="2638"/>
                    </a:lnTo>
                    <a:lnTo>
                      <a:pt x="2518" y="2640"/>
                    </a:lnTo>
                    <a:lnTo>
                      <a:pt x="2522" y="2654"/>
                    </a:lnTo>
                    <a:lnTo>
                      <a:pt x="2524" y="2670"/>
                    </a:lnTo>
                    <a:lnTo>
                      <a:pt x="2524" y="2674"/>
                    </a:lnTo>
                    <a:lnTo>
                      <a:pt x="2526" y="2680"/>
                    </a:lnTo>
                    <a:lnTo>
                      <a:pt x="2532" y="2684"/>
                    </a:lnTo>
                    <a:lnTo>
                      <a:pt x="2538" y="2688"/>
                    </a:lnTo>
                    <a:lnTo>
                      <a:pt x="2540" y="2688"/>
                    </a:lnTo>
                    <a:lnTo>
                      <a:pt x="2544" y="2688"/>
                    </a:lnTo>
                    <a:lnTo>
                      <a:pt x="2546" y="2686"/>
                    </a:lnTo>
                    <a:lnTo>
                      <a:pt x="2548" y="2684"/>
                    </a:lnTo>
                    <a:lnTo>
                      <a:pt x="2550" y="2678"/>
                    </a:lnTo>
                    <a:lnTo>
                      <a:pt x="2556" y="2664"/>
                    </a:lnTo>
                    <a:lnTo>
                      <a:pt x="2562" y="2650"/>
                    </a:lnTo>
                    <a:lnTo>
                      <a:pt x="2564" y="2634"/>
                    </a:lnTo>
                    <a:lnTo>
                      <a:pt x="2564" y="2632"/>
                    </a:lnTo>
                    <a:lnTo>
                      <a:pt x="2564" y="2628"/>
                    </a:lnTo>
                    <a:lnTo>
                      <a:pt x="2562" y="2626"/>
                    </a:lnTo>
                    <a:lnTo>
                      <a:pt x="2560" y="2626"/>
                    </a:lnTo>
                    <a:lnTo>
                      <a:pt x="2556" y="2626"/>
                    </a:lnTo>
                    <a:lnTo>
                      <a:pt x="2552" y="2630"/>
                    </a:lnTo>
                    <a:lnTo>
                      <a:pt x="2544" y="2632"/>
                    </a:lnTo>
                    <a:lnTo>
                      <a:pt x="2536" y="2632"/>
                    </a:lnTo>
                    <a:lnTo>
                      <a:pt x="2522" y="2632"/>
                    </a:lnTo>
                    <a:close/>
                    <a:moveTo>
                      <a:pt x="2478" y="958"/>
                    </a:moveTo>
                    <a:lnTo>
                      <a:pt x="2478" y="958"/>
                    </a:lnTo>
                    <a:lnTo>
                      <a:pt x="2476" y="954"/>
                    </a:lnTo>
                    <a:lnTo>
                      <a:pt x="2476" y="958"/>
                    </a:lnTo>
                    <a:lnTo>
                      <a:pt x="2476" y="962"/>
                    </a:lnTo>
                    <a:lnTo>
                      <a:pt x="2474" y="976"/>
                    </a:lnTo>
                    <a:lnTo>
                      <a:pt x="2468" y="992"/>
                    </a:lnTo>
                    <a:lnTo>
                      <a:pt x="2468" y="998"/>
                    </a:lnTo>
                    <a:lnTo>
                      <a:pt x="2470" y="1006"/>
                    </a:lnTo>
                    <a:lnTo>
                      <a:pt x="2472" y="1012"/>
                    </a:lnTo>
                    <a:lnTo>
                      <a:pt x="2474" y="1018"/>
                    </a:lnTo>
                    <a:lnTo>
                      <a:pt x="2476" y="1026"/>
                    </a:lnTo>
                    <a:lnTo>
                      <a:pt x="2476" y="1088"/>
                    </a:lnTo>
                    <a:lnTo>
                      <a:pt x="2476" y="1104"/>
                    </a:lnTo>
                    <a:lnTo>
                      <a:pt x="2476" y="1118"/>
                    </a:lnTo>
                    <a:lnTo>
                      <a:pt x="2478" y="1124"/>
                    </a:lnTo>
                    <a:lnTo>
                      <a:pt x="2484" y="1128"/>
                    </a:lnTo>
                    <a:lnTo>
                      <a:pt x="2498" y="1134"/>
                    </a:lnTo>
                    <a:lnTo>
                      <a:pt x="2502" y="1134"/>
                    </a:lnTo>
                    <a:lnTo>
                      <a:pt x="2500" y="1130"/>
                    </a:lnTo>
                    <a:lnTo>
                      <a:pt x="2490" y="1114"/>
                    </a:lnTo>
                    <a:lnTo>
                      <a:pt x="2486" y="1106"/>
                    </a:lnTo>
                    <a:lnTo>
                      <a:pt x="2486" y="1098"/>
                    </a:lnTo>
                    <a:lnTo>
                      <a:pt x="2486" y="1094"/>
                    </a:lnTo>
                    <a:lnTo>
                      <a:pt x="2486" y="1088"/>
                    </a:lnTo>
                    <a:lnTo>
                      <a:pt x="2488" y="1080"/>
                    </a:lnTo>
                    <a:lnTo>
                      <a:pt x="2492" y="1074"/>
                    </a:lnTo>
                    <a:lnTo>
                      <a:pt x="2496" y="1070"/>
                    </a:lnTo>
                    <a:lnTo>
                      <a:pt x="2498" y="1070"/>
                    </a:lnTo>
                    <a:lnTo>
                      <a:pt x="2500" y="1072"/>
                    </a:lnTo>
                    <a:lnTo>
                      <a:pt x="2502" y="1074"/>
                    </a:lnTo>
                    <a:lnTo>
                      <a:pt x="2502" y="1070"/>
                    </a:lnTo>
                    <a:lnTo>
                      <a:pt x="2488" y="1006"/>
                    </a:lnTo>
                    <a:lnTo>
                      <a:pt x="2486" y="990"/>
                    </a:lnTo>
                    <a:lnTo>
                      <a:pt x="2486" y="988"/>
                    </a:lnTo>
                    <a:lnTo>
                      <a:pt x="2482" y="972"/>
                    </a:lnTo>
                    <a:lnTo>
                      <a:pt x="2478" y="958"/>
                    </a:lnTo>
                    <a:close/>
                    <a:moveTo>
                      <a:pt x="2460" y="1170"/>
                    </a:moveTo>
                    <a:lnTo>
                      <a:pt x="2460" y="1170"/>
                    </a:lnTo>
                    <a:lnTo>
                      <a:pt x="2458" y="1176"/>
                    </a:lnTo>
                    <a:lnTo>
                      <a:pt x="2456" y="1182"/>
                    </a:lnTo>
                    <a:lnTo>
                      <a:pt x="2456" y="1196"/>
                    </a:lnTo>
                    <a:lnTo>
                      <a:pt x="2454" y="1204"/>
                    </a:lnTo>
                    <a:lnTo>
                      <a:pt x="2452" y="1212"/>
                    </a:lnTo>
                    <a:lnTo>
                      <a:pt x="2450" y="1216"/>
                    </a:lnTo>
                    <a:lnTo>
                      <a:pt x="2446" y="1224"/>
                    </a:lnTo>
                    <a:lnTo>
                      <a:pt x="2446" y="1232"/>
                    </a:lnTo>
                    <a:lnTo>
                      <a:pt x="2446" y="1236"/>
                    </a:lnTo>
                    <a:lnTo>
                      <a:pt x="2448" y="1238"/>
                    </a:lnTo>
                    <a:lnTo>
                      <a:pt x="2450" y="1236"/>
                    </a:lnTo>
                    <a:lnTo>
                      <a:pt x="2460" y="1220"/>
                    </a:lnTo>
                    <a:lnTo>
                      <a:pt x="2464" y="1218"/>
                    </a:lnTo>
                    <a:lnTo>
                      <a:pt x="2466" y="1218"/>
                    </a:lnTo>
                    <a:lnTo>
                      <a:pt x="2468" y="1218"/>
                    </a:lnTo>
                    <a:lnTo>
                      <a:pt x="2472" y="1220"/>
                    </a:lnTo>
                    <a:lnTo>
                      <a:pt x="2480" y="1228"/>
                    </a:lnTo>
                    <a:lnTo>
                      <a:pt x="2482" y="1230"/>
                    </a:lnTo>
                    <a:lnTo>
                      <a:pt x="2484" y="1230"/>
                    </a:lnTo>
                    <a:lnTo>
                      <a:pt x="2486" y="1228"/>
                    </a:lnTo>
                    <a:lnTo>
                      <a:pt x="2488" y="1226"/>
                    </a:lnTo>
                    <a:lnTo>
                      <a:pt x="2492" y="1220"/>
                    </a:lnTo>
                    <a:lnTo>
                      <a:pt x="2496" y="1214"/>
                    </a:lnTo>
                    <a:lnTo>
                      <a:pt x="2502" y="1210"/>
                    </a:lnTo>
                    <a:lnTo>
                      <a:pt x="2508" y="1208"/>
                    </a:lnTo>
                    <a:lnTo>
                      <a:pt x="2520" y="1198"/>
                    </a:lnTo>
                    <a:lnTo>
                      <a:pt x="2528" y="1190"/>
                    </a:lnTo>
                    <a:lnTo>
                      <a:pt x="2530" y="1188"/>
                    </a:lnTo>
                    <a:lnTo>
                      <a:pt x="2530" y="1186"/>
                    </a:lnTo>
                    <a:lnTo>
                      <a:pt x="2528" y="1184"/>
                    </a:lnTo>
                    <a:lnTo>
                      <a:pt x="2526" y="1184"/>
                    </a:lnTo>
                    <a:lnTo>
                      <a:pt x="2522" y="1184"/>
                    </a:lnTo>
                    <a:lnTo>
                      <a:pt x="2506" y="1182"/>
                    </a:lnTo>
                    <a:lnTo>
                      <a:pt x="2492" y="1178"/>
                    </a:lnTo>
                    <a:lnTo>
                      <a:pt x="2478" y="1170"/>
                    </a:lnTo>
                    <a:lnTo>
                      <a:pt x="2472" y="1168"/>
                    </a:lnTo>
                    <a:lnTo>
                      <a:pt x="2466" y="1168"/>
                    </a:lnTo>
                    <a:lnTo>
                      <a:pt x="2460" y="1170"/>
                    </a:lnTo>
                    <a:close/>
                    <a:moveTo>
                      <a:pt x="2438" y="1284"/>
                    </a:moveTo>
                    <a:lnTo>
                      <a:pt x="2438" y="1284"/>
                    </a:lnTo>
                    <a:lnTo>
                      <a:pt x="2432" y="1300"/>
                    </a:lnTo>
                    <a:lnTo>
                      <a:pt x="2430" y="1304"/>
                    </a:lnTo>
                    <a:lnTo>
                      <a:pt x="2426" y="1310"/>
                    </a:lnTo>
                    <a:lnTo>
                      <a:pt x="2420" y="1316"/>
                    </a:lnTo>
                    <a:lnTo>
                      <a:pt x="2414" y="1318"/>
                    </a:lnTo>
                    <a:lnTo>
                      <a:pt x="2400" y="1326"/>
                    </a:lnTo>
                    <a:lnTo>
                      <a:pt x="2374" y="1346"/>
                    </a:lnTo>
                    <a:lnTo>
                      <a:pt x="2368" y="1350"/>
                    </a:lnTo>
                    <a:lnTo>
                      <a:pt x="2360" y="1350"/>
                    </a:lnTo>
                    <a:lnTo>
                      <a:pt x="2356" y="1350"/>
                    </a:lnTo>
                    <a:lnTo>
                      <a:pt x="2340" y="1354"/>
                    </a:lnTo>
                    <a:lnTo>
                      <a:pt x="2326" y="1358"/>
                    </a:lnTo>
                    <a:lnTo>
                      <a:pt x="2320" y="1362"/>
                    </a:lnTo>
                    <a:lnTo>
                      <a:pt x="2318" y="1366"/>
                    </a:lnTo>
                    <a:lnTo>
                      <a:pt x="2322" y="1378"/>
                    </a:lnTo>
                    <a:lnTo>
                      <a:pt x="2326" y="1392"/>
                    </a:lnTo>
                    <a:lnTo>
                      <a:pt x="2328" y="1394"/>
                    </a:lnTo>
                    <a:lnTo>
                      <a:pt x="2330" y="1396"/>
                    </a:lnTo>
                    <a:lnTo>
                      <a:pt x="2332" y="1396"/>
                    </a:lnTo>
                    <a:lnTo>
                      <a:pt x="2334" y="1394"/>
                    </a:lnTo>
                    <a:lnTo>
                      <a:pt x="2342" y="1386"/>
                    </a:lnTo>
                    <a:lnTo>
                      <a:pt x="2348" y="1382"/>
                    </a:lnTo>
                    <a:lnTo>
                      <a:pt x="2354" y="1380"/>
                    </a:lnTo>
                    <a:lnTo>
                      <a:pt x="2358" y="1378"/>
                    </a:lnTo>
                    <a:lnTo>
                      <a:pt x="2362" y="1376"/>
                    </a:lnTo>
                    <a:lnTo>
                      <a:pt x="2366" y="1374"/>
                    </a:lnTo>
                    <a:lnTo>
                      <a:pt x="2368" y="1376"/>
                    </a:lnTo>
                    <a:lnTo>
                      <a:pt x="2370" y="1376"/>
                    </a:lnTo>
                    <a:lnTo>
                      <a:pt x="2374" y="1374"/>
                    </a:lnTo>
                    <a:lnTo>
                      <a:pt x="2382" y="1366"/>
                    </a:lnTo>
                    <a:lnTo>
                      <a:pt x="2388" y="1362"/>
                    </a:lnTo>
                    <a:lnTo>
                      <a:pt x="2392" y="1360"/>
                    </a:lnTo>
                    <a:lnTo>
                      <a:pt x="2404" y="1360"/>
                    </a:lnTo>
                    <a:lnTo>
                      <a:pt x="2408" y="1360"/>
                    </a:lnTo>
                    <a:lnTo>
                      <a:pt x="2422" y="1360"/>
                    </a:lnTo>
                    <a:lnTo>
                      <a:pt x="2432" y="1360"/>
                    </a:lnTo>
                    <a:lnTo>
                      <a:pt x="2436" y="1360"/>
                    </a:lnTo>
                    <a:lnTo>
                      <a:pt x="2440" y="1356"/>
                    </a:lnTo>
                    <a:lnTo>
                      <a:pt x="2444" y="1350"/>
                    </a:lnTo>
                    <a:lnTo>
                      <a:pt x="2446" y="1342"/>
                    </a:lnTo>
                    <a:lnTo>
                      <a:pt x="2446" y="1330"/>
                    </a:lnTo>
                    <a:lnTo>
                      <a:pt x="2446" y="1322"/>
                    </a:lnTo>
                    <a:lnTo>
                      <a:pt x="2450" y="1314"/>
                    </a:lnTo>
                    <a:lnTo>
                      <a:pt x="2452" y="1308"/>
                    </a:lnTo>
                    <a:lnTo>
                      <a:pt x="2458" y="1294"/>
                    </a:lnTo>
                    <a:lnTo>
                      <a:pt x="2462" y="1280"/>
                    </a:lnTo>
                    <a:lnTo>
                      <a:pt x="2464" y="1272"/>
                    </a:lnTo>
                    <a:lnTo>
                      <a:pt x="2460" y="1266"/>
                    </a:lnTo>
                    <a:lnTo>
                      <a:pt x="2450" y="1250"/>
                    </a:lnTo>
                    <a:lnTo>
                      <a:pt x="2448" y="1246"/>
                    </a:lnTo>
                    <a:lnTo>
                      <a:pt x="2446" y="1246"/>
                    </a:lnTo>
                    <a:lnTo>
                      <a:pt x="2446" y="1248"/>
                    </a:lnTo>
                    <a:lnTo>
                      <a:pt x="2444" y="1260"/>
                    </a:lnTo>
                    <a:lnTo>
                      <a:pt x="2438" y="1284"/>
                    </a:lnTo>
                    <a:close/>
                  </a:path>
                </a:pathLst>
              </a:custGeom>
              <a:grpFill/>
              <a:ln w="9525">
                <a:solidFill>
                  <a:schemeClr val="bg1"/>
                </a:solidFill>
                <a:round/>
                <a:headEnd/>
                <a:tailEnd/>
              </a:ln>
            </p:spPr>
            <p:txBody>
              <a:bodyPr/>
              <a:lstStyle/>
              <a:p>
                <a:endParaRPr lang="en-GB">
                  <a:solidFill>
                    <a:prstClr val="black"/>
                  </a:solidFill>
                </a:endParaRPr>
              </a:p>
            </p:txBody>
          </p:sp>
          <p:sp>
            <p:nvSpPr>
              <p:cNvPr id="206" name="Freeform 205"/>
              <p:cNvSpPr>
                <a:spLocks noEditPoints="1"/>
              </p:cNvSpPr>
              <p:nvPr/>
            </p:nvSpPr>
            <p:spPr bwMode="auto">
              <a:xfrm>
                <a:off x="0" y="753"/>
                <a:ext cx="2211" cy="3018"/>
              </a:xfrm>
              <a:custGeom>
                <a:avLst/>
                <a:gdLst>
                  <a:gd name="T0" fmla="*/ 1757 w 2211"/>
                  <a:gd name="T1" fmla="*/ 431 h 3018"/>
                  <a:gd name="T2" fmla="*/ 1780 w 2211"/>
                  <a:gd name="T3" fmla="*/ 502 h 3018"/>
                  <a:gd name="T4" fmla="*/ 1792 w 2211"/>
                  <a:gd name="T5" fmla="*/ 608 h 3018"/>
                  <a:gd name="T6" fmla="*/ 1954 w 2211"/>
                  <a:gd name="T7" fmla="*/ 711 h 3018"/>
                  <a:gd name="T8" fmla="*/ 2035 w 2211"/>
                  <a:gd name="T9" fmla="*/ 540 h 3018"/>
                  <a:gd name="T10" fmla="*/ 2203 w 2211"/>
                  <a:gd name="T11" fmla="*/ 366 h 3018"/>
                  <a:gd name="T12" fmla="*/ 2188 w 2211"/>
                  <a:gd name="T13" fmla="*/ 325 h 3018"/>
                  <a:gd name="T14" fmla="*/ 2153 w 2211"/>
                  <a:gd name="T15" fmla="*/ 272 h 3018"/>
                  <a:gd name="T16" fmla="*/ 2085 w 2211"/>
                  <a:gd name="T17" fmla="*/ 202 h 3018"/>
                  <a:gd name="T18" fmla="*/ 2002 w 2211"/>
                  <a:gd name="T19" fmla="*/ 129 h 3018"/>
                  <a:gd name="T20" fmla="*/ 1934 w 2211"/>
                  <a:gd name="T21" fmla="*/ 108 h 3018"/>
                  <a:gd name="T22" fmla="*/ 1737 w 2211"/>
                  <a:gd name="T23" fmla="*/ 207 h 3018"/>
                  <a:gd name="T24" fmla="*/ 1288 w 2211"/>
                  <a:gd name="T25" fmla="*/ 159 h 3018"/>
                  <a:gd name="T26" fmla="*/ 1303 w 2211"/>
                  <a:gd name="T27" fmla="*/ 194 h 3018"/>
                  <a:gd name="T28" fmla="*/ 1356 w 2211"/>
                  <a:gd name="T29" fmla="*/ 207 h 3018"/>
                  <a:gd name="T30" fmla="*/ 1364 w 2211"/>
                  <a:gd name="T31" fmla="*/ 156 h 3018"/>
                  <a:gd name="T32" fmla="*/ 1374 w 2211"/>
                  <a:gd name="T33" fmla="*/ 66 h 3018"/>
                  <a:gd name="T34" fmla="*/ 1361 w 2211"/>
                  <a:gd name="T35" fmla="*/ 3 h 3018"/>
                  <a:gd name="T36" fmla="*/ 1319 w 2211"/>
                  <a:gd name="T37" fmla="*/ 13 h 3018"/>
                  <a:gd name="T38" fmla="*/ 1266 w 2211"/>
                  <a:gd name="T39" fmla="*/ 58 h 3018"/>
                  <a:gd name="T40" fmla="*/ 1248 w 2211"/>
                  <a:gd name="T41" fmla="*/ 81 h 3018"/>
                  <a:gd name="T42" fmla="*/ 1253 w 2211"/>
                  <a:gd name="T43" fmla="*/ 144 h 3018"/>
                  <a:gd name="T44" fmla="*/ 1268 w 2211"/>
                  <a:gd name="T45" fmla="*/ 227 h 3018"/>
                  <a:gd name="T46" fmla="*/ 1379 w 2211"/>
                  <a:gd name="T47" fmla="*/ 252 h 3018"/>
                  <a:gd name="T48" fmla="*/ 1271 w 2211"/>
                  <a:gd name="T49" fmla="*/ 217 h 3018"/>
                  <a:gd name="T50" fmla="*/ 1172 w 2211"/>
                  <a:gd name="T51" fmla="*/ 1629 h 3018"/>
                  <a:gd name="T52" fmla="*/ 1677 w 2211"/>
                  <a:gd name="T53" fmla="*/ 1170 h 3018"/>
                  <a:gd name="T54" fmla="*/ 1500 w 2211"/>
                  <a:gd name="T55" fmla="*/ 703 h 3018"/>
                  <a:gd name="T56" fmla="*/ 1437 w 2211"/>
                  <a:gd name="T57" fmla="*/ 376 h 3018"/>
                  <a:gd name="T58" fmla="*/ 1520 w 2211"/>
                  <a:gd name="T59" fmla="*/ 509 h 3018"/>
                  <a:gd name="T60" fmla="*/ 1606 w 2211"/>
                  <a:gd name="T61" fmla="*/ 540 h 3018"/>
                  <a:gd name="T62" fmla="*/ 1674 w 2211"/>
                  <a:gd name="T63" fmla="*/ 527 h 3018"/>
                  <a:gd name="T64" fmla="*/ 1694 w 2211"/>
                  <a:gd name="T65" fmla="*/ 502 h 3018"/>
                  <a:gd name="T66" fmla="*/ 1659 w 2211"/>
                  <a:gd name="T67" fmla="*/ 446 h 3018"/>
                  <a:gd name="T68" fmla="*/ 1634 w 2211"/>
                  <a:gd name="T69" fmla="*/ 388 h 3018"/>
                  <a:gd name="T70" fmla="*/ 1553 w 2211"/>
                  <a:gd name="T71" fmla="*/ 345 h 3018"/>
                  <a:gd name="T72" fmla="*/ 1442 w 2211"/>
                  <a:gd name="T73" fmla="*/ 300 h 3018"/>
                  <a:gd name="T74" fmla="*/ 1341 w 2211"/>
                  <a:gd name="T75" fmla="*/ 330 h 3018"/>
                  <a:gd name="T76" fmla="*/ 1319 w 2211"/>
                  <a:gd name="T77" fmla="*/ 386 h 3018"/>
                  <a:gd name="T78" fmla="*/ 1182 w 2211"/>
                  <a:gd name="T79" fmla="*/ 424 h 3018"/>
                  <a:gd name="T80" fmla="*/ 1172 w 2211"/>
                  <a:gd name="T81" fmla="*/ 308 h 3018"/>
                  <a:gd name="T82" fmla="*/ 1112 w 2211"/>
                  <a:gd name="T83" fmla="*/ 315 h 3018"/>
                  <a:gd name="T84" fmla="*/ 1024 w 2211"/>
                  <a:gd name="T85" fmla="*/ 333 h 3018"/>
                  <a:gd name="T86" fmla="*/ 1034 w 2211"/>
                  <a:gd name="T87" fmla="*/ 383 h 3018"/>
                  <a:gd name="T88" fmla="*/ 1129 w 2211"/>
                  <a:gd name="T89" fmla="*/ 429 h 3018"/>
                  <a:gd name="T90" fmla="*/ 451 w 2211"/>
                  <a:gd name="T91" fmla="*/ 378 h 3018"/>
                  <a:gd name="T92" fmla="*/ 156 w 2211"/>
                  <a:gd name="T93" fmla="*/ 840 h 3018"/>
                  <a:gd name="T94" fmla="*/ 837 w 2211"/>
                  <a:gd name="T95" fmla="*/ 1417 h 3018"/>
                  <a:gd name="T96" fmla="*/ 1256 w 2211"/>
                  <a:gd name="T97" fmla="*/ 1755 h 3018"/>
                  <a:gd name="T98" fmla="*/ 1629 w 2211"/>
                  <a:gd name="T99" fmla="*/ 1679 h 3018"/>
                  <a:gd name="T100" fmla="*/ 1553 w 2211"/>
                  <a:gd name="T101" fmla="*/ 1654 h 3018"/>
                  <a:gd name="T102" fmla="*/ 1414 w 2211"/>
                  <a:gd name="T103" fmla="*/ 1851 h 3018"/>
                  <a:gd name="T104" fmla="*/ 1891 w 2211"/>
                  <a:gd name="T105" fmla="*/ 1893 h 3018"/>
                  <a:gd name="T106" fmla="*/ 1591 w 2211"/>
                  <a:gd name="T107" fmla="*/ 1795 h 3018"/>
                  <a:gd name="T108" fmla="*/ 1435 w 2211"/>
                  <a:gd name="T109" fmla="*/ 2057 h 3018"/>
                  <a:gd name="T110" fmla="*/ 1629 w 2211"/>
                  <a:gd name="T111" fmla="*/ 2524 h 3018"/>
                  <a:gd name="T112" fmla="*/ 1740 w 2211"/>
                  <a:gd name="T113" fmla="*/ 2741 h 3018"/>
                  <a:gd name="T114" fmla="*/ 2110 w 2211"/>
                  <a:gd name="T115" fmla="*/ 2342 h 3018"/>
                  <a:gd name="T116" fmla="*/ 1472 w 2211"/>
                  <a:gd name="T117" fmla="*/ 562 h 3018"/>
                  <a:gd name="T118" fmla="*/ 1394 w 2211"/>
                  <a:gd name="T119" fmla="*/ 577 h 3018"/>
                  <a:gd name="T120" fmla="*/ 978 w 2211"/>
                  <a:gd name="T121" fmla="*/ 338 h 3018"/>
                  <a:gd name="T122" fmla="*/ 1039 w 2211"/>
                  <a:gd name="T123" fmla="*/ 250 h 30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211"/>
                  <a:gd name="T187" fmla="*/ 0 h 3018"/>
                  <a:gd name="T188" fmla="*/ 2211 w 2211"/>
                  <a:gd name="T189" fmla="*/ 3018 h 301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211" h="3018">
                    <a:moveTo>
                      <a:pt x="1636" y="295"/>
                    </a:moveTo>
                    <a:lnTo>
                      <a:pt x="1639" y="300"/>
                    </a:lnTo>
                    <a:lnTo>
                      <a:pt x="1639" y="303"/>
                    </a:lnTo>
                    <a:lnTo>
                      <a:pt x="1639" y="308"/>
                    </a:lnTo>
                    <a:lnTo>
                      <a:pt x="1636" y="310"/>
                    </a:lnTo>
                    <a:lnTo>
                      <a:pt x="1636" y="313"/>
                    </a:lnTo>
                    <a:lnTo>
                      <a:pt x="1634" y="315"/>
                    </a:lnTo>
                    <a:lnTo>
                      <a:pt x="1636" y="320"/>
                    </a:lnTo>
                    <a:lnTo>
                      <a:pt x="1636" y="323"/>
                    </a:lnTo>
                    <a:lnTo>
                      <a:pt x="1641" y="328"/>
                    </a:lnTo>
                    <a:lnTo>
                      <a:pt x="1644" y="333"/>
                    </a:lnTo>
                    <a:lnTo>
                      <a:pt x="1649" y="335"/>
                    </a:lnTo>
                    <a:lnTo>
                      <a:pt x="1651" y="338"/>
                    </a:lnTo>
                    <a:lnTo>
                      <a:pt x="1656" y="340"/>
                    </a:lnTo>
                    <a:lnTo>
                      <a:pt x="1664" y="340"/>
                    </a:lnTo>
                    <a:lnTo>
                      <a:pt x="1669" y="340"/>
                    </a:lnTo>
                    <a:lnTo>
                      <a:pt x="1679" y="340"/>
                    </a:lnTo>
                    <a:lnTo>
                      <a:pt x="1687" y="338"/>
                    </a:lnTo>
                    <a:lnTo>
                      <a:pt x="1697" y="338"/>
                    </a:lnTo>
                    <a:lnTo>
                      <a:pt x="1704" y="338"/>
                    </a:lnTo>
                    <a:lnTo>
                      <a:pt x="1712" y="338"/>
                    </a:lnTo>
                    <a:lnTo>
                      <a:pt x="1719" y="340"/>
                    </a:lnTo>
                    <a:lnTo>
                      <a:pt x="1724" y="343"/>
                    </a:lnTo>
                    <a:lnTo>
                      <a:pt x="1729" y="348"/>
                    </a:lnTo>
                    <a:lnTo>
                      <a:pt x="1732" y="356"/>
                    </a:lnTo>
                    <a:lnTo>
                      <a:pt x="1737" y="363"/>
                    </a:lnTo>
                    <a:lnTo>
                      <a:pt x="1740" y="368"/>
                    </a:lnTo>
                    <a:lnTo>
                      <a:pt x="1745" y="373"/>
                    </a:lnTo>
                    <a:lnTo>
                      <a:pt x="1750" y="378"/>
                    </a:lnTo>
                    <a:lnTo>
                      <a:pt x="1752" y="386"/>
                    </a:lnTo>
                    <a:lnTo>
                      <a:pt x="1757" y="391"/>
                    </a:lnTo>
                    <a:lnTo>
                      <a:pt x="1760" y="401"/>
                    </a:lnTo>
                    <a:lnTo>
                      <a:pt x="1760" y="411"/>
                    </a:lnTo>
                    <a:lnTo>
                      <a:pt x="1760" y="424"/>
                    </a:lnTo>
                    <a:lnTo>
                      <a:pt x="1757" y="431"/>
                    </a:lnTo>
                    <a:lnTo>
                      <a:pt x="1757" y="439"/>
                    </a:lnTo>
                    <a:lnTo>
                      <a:pt x="1757" y="444"/>
                    </a:lnTo>
                    <a:lnTo>
                      <a:pt x="1757" y="449"/>
                    </a:lnTo>
                    <a:lnTo>
                      <a:pt x="1757" y="451"/>
                    </a:lnTo>
                    <a:lnTo>
                      <a:pt x="1760" y="451"/>
                    </a:lnTo>
                    <a:lnTo>
                      <a:pt x="1765" y="454"/>
                    </a:lnTo>
                    <a:lnTo>
                      <a:pt x="1770" y="454"/>
                    </a:lnTo>
                    <a:lnTo>
                      <a:pt x="1775" y="454"/>
                    </a:lnTo>
                    <a:lnTo>
                      <a:pt x="1777" y="456"/>
                    </a:lnTo>
                    <a:lnTo>
                      <a:pt x="1782" y="456"/>
                    </a:lnTo>
                    <a:lnTo>
                      <a:pt x="1782" y="459"/>
                    </a:lnTo>
                    <a:lnTo>
                      <a:pt x="1782" y="461"/>
                    </a:lnTo>
                    <a:lnTo>
                      <a:pt x="1780" y="464"/>
                    </a:lnTo>
                    <a:lnTo>
                      <a:pt x="1772" y="464"/>
                    </a:lnTo>
                    <a:lnTo>
                      <a:pt x="1767" y="466"/>
                    </a:lnTo>
                    <a:lnTo>
                      <a:pt x="1765" y="469"/>
                    </a:lnTo>
                    <a:lnTo>
                      <a:pt x="1765" y="471"/>
                    </a:lnTo>
                    <a:lnTo>
                      <a:pt x="1767" y="471"/>
                    </a:lnTo>
                    <a:lnTo>
                      <a:pt x="1770" y="474"/>
                    </a:lnTo>
                    <a:lnTo>
                      <a:pt x="1775" y="477"/>
                    </a:lnTo>
                    <a:lnTo>
                      <a:pt x="1777" y="477"/>
                    </a:lnTo>
                    <a:lnTo>
                      <a:pt x="1775" y="477"/>
                    </a:lnTo>
                    <a:lnTo>
                      <a:pt x="1770" y="477"/>
                    </a:lnTo>
                    <a:lnTo>
                      <a:pt x="1765" y="479"/>
                    </a:lnTo>
                    <a:lnTo>
                      <a:pt x="1762" y="482"/>
                    </a:lnTo>
                    <a:lnTo>
                      <a:pt x="1757" y="484"/>
                    </a:lnTo>
                    <a:lnTo>
                      <a:pt x="1755" y="487"/>
                    </a:lnTo>
                    <a:lnTo>
                      <a:pt x="1755" y="489"/>
                    </a:lnTo>
                    <a:lnTo>
                      <a:pt x="1757" y="494"/>
                    </a:lnTo>
                    <a:lnTo>
                      <a:pt x="1762" y="497"/>
                    </a:lnTo>
                    <a:lnTo>
                      <a:pt x="1767" y="499"/>
                    </a:lnTo>
                    <a:lnTo>
                      <a:pt x="1772" y="502"/>
                    </a:lnTo>
                    <a:lnTo>
                      <a:pt x="1780" y="502"/>
                    </a:lnTo>
                    <a:lnTo>
                      <a:pt x="1785" y="502"/>
                    </a:lnTo>
                    <a:lnTo>
                      <a:pt x="1790" y="499"/>
                    </a:lnTo>
                    <a:lnTo>
                      <a:pt x="1792" y="497"/>
                    </a:lnTo>
                    <a:lnTo>
                      <a:pt x="1795" y="494"/>
                    </a:lnTo>
                    <a:lnTo>
                      <a:pt x="1798" y="492"/>
                    </a:lnTo>
                    <a:lnTo>
                      <a:pt x="1800" y="489"/>
                    </a:lnTo>
                    <a:lnTo>
                      <a:pt x="1800" y="487"/>
                    </a:lnTo>
                    <a:lnTo>
                      <a:pt x="1803" y="484"/>
                    </a:lnTo>
                    <a:lnTo>
                      <a:pt x="1805" y="484"/>
                    </a:lnTo>
                    <a:lnTo>
                      <a:pt x="1808" y="484"/>
                    </a:lnTo>
                    <a:lnTo>
                      <a:pt x="1810" y="482"/>
                    </a:lnTo>
                    <a:lnTo>
                      <a:pt x="1815" y="487"/>
                    </a:lnTo>
                    <a:lnTo>
                      <a:pt x="1815" y="494"/>
                    </a:lnTo>
                    <a:lnTo>
                      <a:pt x="1815" y="504"/>
                    </a:lnTo>
                    <a:lnTo>
                      <a:pt x="1813" y="512"/>
                    </a:lnTo>
                    <a:lnTo>
                      <a:pt x="1810" y="514"/>
                    </a:lnTo>
                    <a:lnTo>
                      <a:pt x="1805" y="514"/>
                    </a:lnTo>
                    <a:lnTo>
                      <a:pt x="1803" y="517"/>
                    </a:lnTo>
                    <a:lnTo>
                      <a:pt x="1798" y="519"/>
                    </a:lnTo>
                    <a:lnTo>
                      <a:pt x="1792" y="522"/>
                    </a:lnTo>
                    <a:lnTo>
                      <a:pt x="1787" y="527"/>
                    </a:lnTo>
                    <a:lnTo>
                      <a:pt x="1785" y="529"/>
                    </a:lnTo>
                    <a:lnTo>
                      <a:pt x="1780" y="532"/>
                    </a:lnTo>
                    <a:lnTo>
                      <a:pt x="1777" y="537"/>
                    </a:lnTo>
                    <a:lnTo>
                      <a:pt x="1777" y="545"/>
                    </a:lnTo>
                    <a:lnTo>
                      <a:pt x="1775" y="555"/>
                    </a:lnTo>
                    <a:lnTo>
                      <a:pt x="1772" y="565"/>
                    </a:lnTo>
                    <a:lnTo>
                      <a:pt x="1772" y="572"/>
                    </a:lnTo>
                    <a:lnTo>
                      <a:pt x="1772" y="582"/>
                    </a:lnTo>
                    <a:lnTo>
                      <a:pt x="1775" y="587"/>
                    </a:lnTo>
                    <a:lnTo>
                      <a:pt x="1775" y="593"/>
                    </a:lnTo>
                    <a:lnTo>
                      <a:pt x="1777" y="598"/>
                    </a:lnTo>
                    <a:lnTo>
                      <a:pt x="1782" y="600"/>
                    </a:lnTo>
                    <a:lnTo>
                      <a:pt x="1787" y="605"/>
                    </a:lnTo>
                    <a:lnTo>
                      <a:pt x="1792" y="608"/>
                    </a:lnTo>
                    <a:lnTo>
                      <a:pt x="1795" y="613"/>
                    </a:lnTo>
                    <a:lnTo>
                      <a:pt x="1800" y="618"/>
                    </a:lnTo>
                    <a:lnTo>
                      <a:pt x="1803" y="625"/>
                    </a:lnTo>
                    <a:lnTo>
                      <a:pt x="1803" y="630"/>
                    </a:lnTo>
                    <a:lnTo>
                      <a:pt x="1803" y="638"/>
                    </a:lnTo>
                    <a:lnTo>
                      <a:pt x="1805" y="643"/>
                    </a:lnTo>
                    <a:lnTo>
                      <a:pt x="1810" y="648"/>
                    </a:lnTo>
                    <a:lnTo>
                      <a:pt x="1815" y="653"/>
                    </a:lnTo>
                    <a:lnTo>
                      <a:pt x="1820" y="658"/>
                    </a:lnTo>
                    <a:lnTo>
                      <a:pt x="1825" y="661"/>
                    </a:lnTo>
                    <a:lnTo>
                      <a:pt x="1833" y="666"/>
                    </a:lnTo>
                    <a:lnTo>
                      <a:pt x="1838" y="671"/>
                    </a:lnTo>
                    <a:lnTo>
                      <a:pt x="1843" y="673"/>
                    </a:lnTo>
                    <a:lnTo>
                      <a:pt x="1848" y="678"/>
                    </a:lnTo>
                    <a:lnTo>
                      <a:pt x="1856" y="683"/>
                    </a:lnTo>
                    <a:lnTo>
                      <a:pt x="1863" y="691"/>
                    </a:lnTo>
                    <a:lnTo>
                      <a:pt x="1871" y="693"/>
                    </a:lnTo>
                    <a:lnTo>
                      <a:pt x="1881" y="698"/>
                    </a:lnTo>
                    <a:lnTo>
                      <a:pt x="1888" y="698"/>
                    </a:lnTo>
                    <a:lnTo>
                      <a:pt x="1896" y="698"/>
                    </a:lnTo>
                    <a:lnTo>
                      <a:pt x="1903" y="696"/>
                    </a:lnTo>
                    <a:lnTo>
                      <a:pt x="1908" y="696"/>
                    </a:lnTo>
                    <a:lnTo>
                      <a:pt x="1914" y="696"/>
                    </a:lnTo>
                    <a:lnTo>
                      <a:pt x="1919" y="696"/>
                    </a:lnTo>
                    <a:lnTo>
                      <a:pt x="1924" y="698"/>
                    </a:lnTo>
                    <a:lnTo>
                      <a:pt x="1926" y="701"/>
                    </a:lnTo>
                    <a:lnTo>
                      <a:pt x="1929" y="703"/>
                    </a:lnTo>
                    <a:lnTo>
                      <a:pt x="1931" y="706"/>
                    </a:lnTo>
                    <a:lnTo>
                      <a:pt x="1931" y="708"/>
                    </a:lnTo>
                    <a:lnTo>
                      <a:pt x="1934" y="708"/>
                    </a:lnTo>
                    <a:lnTo>
                      <a:pt x="1936" y="711"/>
                    </a:lnTo>
                    <a:lnTo>
                      <a:pt x="1939" y="711"/>
                    </a:lnTo>
                    <a:lnTo>
                      <a:pt x="1944" y="711"/>
                    </a:lnTo>
                    <a:lnTo>
                      <a:pt x="1949" y="711"/>
                    </a:lnTo>
                    <a:lnTo>
                      <a:pt x="1954" y="711"/>
                    </a:lnTo>
                    <a:lnTo>
                      <a:pt x="1956" y="711"/>
                    </a:lnTo>
                    <a:lnTo>
                      <a:pt x="1964" y="708"/>
                    </a:lnTo>
                    <a:lnTo>
                      <a:pt x="1966" y="708"/>
                    </a:lnTo>
                    <a:lnTo>
                      <a:pt x="1971" y="706"/>
                    </a:lnTo>
                    <a:lnTo>
                      <a:pt x="1977" y="703"/>
                    </a:lnTo>
                    <a:lnTo>
                      <a:pt x="1979" y="701"/>
                    </a:lnTo>
                    <a:lnTo>
                      <a:pt x="1982" y="698"/>
                    </a:lnTo>
                    <a:lnTo>
                      <a:pt x="1984" y="693"/>
                    </a:lnTo>
                    <a:lnTo>
                      <a:pt x="1984" y="691"/>
                    </a:lnTo>
                    <a:lnTo>
                      <a:pt x="1984" y="681"/>
                    </a:lnTo>
                    <a:lnTo>
                      <a:pt x="1984" y="673"/>
                    </a:lnTo>
                    <a:lnTo>
                      <a:pt x="1984" y="668"/>
                    </a:lnTo>
                    <a:lnTo>
                      <a:pt x="1984" y="666"/>
                    </a:lnTo>
                    <a:lnTo>
                      <a:pt x="1984" y="661"/>
                    </a:lnTo>
                    <a:lnTo>
                      <a:pt x="1987" y="658"/>
                    </a:lnTo>
                    <a:lnTo>
                      <a:pt x="1989" y="656"/>
                    </a:lnTo>
                    <a:lnTo>
                      <a:pt x="1992" y="653"/>
                    </a:lnTo>
                    <a:lnTo>
                      <a:pt x="1994" y="648"/>
                    </a:lnTo>
                    <a:lnTo>
                      <a:pt x="1992" y="640"/>
                    </a:lnTo>
                    <a:lnTo>
                      <a:pt x="1989" y="633"/>
                    </a:lnTo>
                    <a:lnTo>
                      <a:pt x="1989" y="628"/>
                    </a:lnTo>
                    <a:lnTo>
                      <a:pt x="1992" y="625"/>
                    </a:lnTo>
                    <a:lnTo>
                      <a:pt x="1994" y="620"/>
                    </a:lnTo>
                    <a:lnTo>
                      <a:pt x="1999" y="615"/>
                    </a:lnTo>
                    <a:lnTo>
                      <a:pt x="2004" y="608"/>
                    </a:lnTo>
                    <a:lnTo>
                      <a:pt x="2007" y="600"/>
                    </a:lnTo>
                    <a:lnTo>
                      <a:pt x="2009" y="593"/>
                    </a:lnTo>
                    <a:lnTo>
                      <a:pt x="2012" y="585"/>
                    </a:lnTo>
                    <a:lnTo>
                      <a:pt x="2009" y="580"/>
                    </a:lnTo>
                    <a:lnTo>
                      <a:pt x="2009" y="572"/>
                    </a:lnTo>
                    <a:lnTo>
                      <a:pt x="2012" y="565"/>
                    </a:lnTo>
                    <a:lnTo>
                      <a:pt x="2014" y="560"/>
                    </a:lnTo>
                    <a:lnTo>
                      <a:pt x="2022" y="552"/>
                    </a:lnTo>
                    <a:lnTo>
                      <a:pt x="2027" y="545"/>
                    </a:lnTo>
                    <a:lnTo>
                      <a:pt x="2035" y="540"/>
                    </a:lnTo>
                    <a:lnTo>
                      <a:pt x="2042" y="535"/>
                    </a:lnTo>
                    <a:lnTo>
                      <a:pt x="2047" y="532"/>
                    </a:lnTo>
                    <a:lnTo>
                      <a:pt x="2052" y="529"/>
                    </a:lnTo>
                    <a:lnTo>
                      <a:pt x="2057" y="527"/>
                    </a:lnTo>
                    <a:lnTo>
                      <a:pt x="2065" y="524"/>
                    </a:lnTo>
                    <a:lnTo>
                      <a:pt x="2072" y="517"/>
                    </a:lnTo>
                    <a:lnTo>
                      <a:pt x="2080" y="512"/>
                    </a:lnTo>
                    <a:lnTo>
                      <a:pt x="2087" y="502"/>
                    </a:lnTo>
                    <a:lnTo>
                      <a:pt x="2093" y="494"/>
                    </a:lnTo>
                    <a:lnTo>
                      <a:pt x="2098" y="484"/>
                    </a:lnTo>
                    <a:lnTo>
                      <a:pt x="2100" y="474"/>
                    </a:lnTo>
                    <a:lnTo>
                      <a:pt x="2105" y="466"/>
                    </a:lnTo>
                    <a:lnTo>
                      <a:pt x="2108" y="461"/>
                    </a:lnTo>
                    <a:lnTo>
                      <a:pt x="2108" y="456"/>
                    </a:lnTo>
                    <a:lnTo>
                      <a:pt x="2113" y="454"/>
                    </a:lnTo>
                    <a:lnTo>
                      <a:pt x="2118" y="451"/>
                    </a:lnTo>
                    <a:lnTo>
                      <a:pt x="2123" y="449"/>
                    </a:lnTo>
                    <a:lnTo>
                      <a:pt x="2125" y="446"/>
                    </a:lnTo>
                    <a:lnTo>
                      <a:pt x="2130" y="444"/>
                    </a:lnTo>
                    <a:lnTo>
                      <a:pt x="2135" y="439"/>
                    </a:lnTo>
                    <a:lnTo>
                      <a:pt x="2140" y="434"/>
                    </a:lnTo>
                    <a:lnTo>
                      <a:pt x="2148" y="429"/>
                    </a:lnTo>
                    <a:lnTo>
                      <a:pt x="2156" y="424"/>
                    </a:lnTo>
                    <a:lnTo>
                      <a:pt x="2163" y="416"/>
                    </a:lnTo>
                    <a:lnTo>
                      <a:pt x="2171" y="411"/>
                    </a:lnTo>
                    <a:lnTo>
                      <a:pt x="2176" y="403"/>
                    </a:lnTo>
                    <a:lnTo>
                      <a:pt x="2183" y="396"/>
                    </a:lnTo>
                    <a:lnTo>
                      <a:pt x="2191" y="391"/>
                    </a:lnTo>
                    <a:lnTo>
                      <a:pt x="2196" y="386"/>
                    </a:lnTo>
                    <a:lnTo>
                      <a:pt x="2198" y="378"/>
                    </a:lnTo>
                    <a:lnTo>
                      <a:pt x="2203" y="376"/>
                    </a:lnTo>
                    <a:lnTo>
                      <a:pt x="2203" y="371"/>
                    </a:lnTo>
                    <a:lnTo>
                      <a:pt x="2206" y="368"/>
                    </a:lnTo>
                    <a:lnTo>
                      <a:pt x="2203" y="366"/>
                    </a:lnTo>
                    <a:lnTo>
                      <a:pt x="2196" y="363"/>
                    </a:lnTo>
                    <a:lnTo>
                      <a:pt x="2188" y="363"/>
                    </a:lnTo>
                    <a:lnTo>
                      <a:pt x="2178" y="366"/>
                    </a:lnTo>
                    <a:lnTo>
                      <a:pt x="2168" y="368"/>
                    </a:lnTo>
                    <a:lnTo>
                      <a:pt x="2161" y="371"/>
                    </a:lnTo>
                    <a:lnTo>
                      <a:pt x="2150" y="376"/>
                    </a:lnTo>
                    <a:lnTo>
                      <a:pt x="2143" y="381"/>
                    </a:lnTo>
                    <a:lnTo>
                      <a:pt x="2140" y="383"/>
                    </a:lnTo>
                    <a:lnTo>
                      <a:pt x="2140" y="381"/>
                    </a:lnTo>
                    <a:lnTo>
                      <a:pt x="2143" y="378"/>
                    </a:lnTo>
                    <a:lnTo>
                      <a:pt x="2145" y="376"/>
                    </a:lnTo>
                    <a:lnTo>
                      <a:pt x="2145" y="371"/>
                    </a:lnTo>
                    <a:lnTo>
                      <a:pt x="2143" y="366"/>
                    </a:lnTo>
                    <a:lnTo>
                      <a:pt x="2138" y="366"/>
                    </a:lnTo>
                    <a:lnTo>
                      <a:pt x="2128" y="366"/>
                    </a:lnTo>
                    <a:lnTo>
                      <a:pt x="2125" y="368"/>
                    </a:lnTo>
                    <a:lnTo>
                      <a:pt x="2125" y="366"/>
                    </a:lnTo>
                    <a:lnTo>
                      <a:pt x="2130" y="363"/>
                    </a:lnTo>
                    <a:lnTo>
                      <a:pt x="2140" y="358"/>
                    </a:lnTo>
                    <a:lnTo>
                      <a:pt x="2150" y="356"/>
                    </a:lnTo>
                    <a:lnTo>
                      <a:pt x="2158" y="353"/>
                    </a:lnTo>
                    <a:lnTo>
                      <a:pt x="2166" y="350"/>
                    </a:lnTo>
                    <a:lnTo>
                      <a:pt x="2171" y="353"/>
                    </a:lnTo>
                    <a:lnTo>
                      <a:pt x="2173" y="353"/>
                    </a:lnTo>
                    <a:lnTo>
                      <a:pt x="2178" y="356"/>
                    </a:lnTo>
                    <a:lnTo>
                      <a:pt x="2183" y="353"/>
                    </a:lnTo>
                    <a:lnTo>
                      <a:pt x="2188" y="353"/>
                    </a:lnTo>
                    <a:lnTo>
                      <a:pt x="2193" y="350"/>
                    </a:lnTo>
                    <a:lnTo>
                      <a:pt x="2198" y="345"/>
                    </a:lnTo>
                    <a:lnTo>
                      <a:pt x="2201" y="343"/>
                    </a:lnTo>
                    <a:lnTo>
                      <a:pt x="2201" y="338"/>
                    </a:lnTo>
                    <a:lnTo>
                      <a:pt x="2198" y="333"/>
                    </a:lnTo>
                    <a:lnTo>
                      <a:pt x="2196" y="330"/>
                    </a:lnTo>
                    <a:lnTo>
                      <a:pt x="2193" y="328"/>
                    </a:lnTo>
                    <a:lnTo>
                      <a:pt x="2188" y="325"/>
                    </a:lnTo>
                    <a:lnTo>
                      <a:pt x="2183" y="325"/>
                    </a:lnTo>
                    <a:lnTo>
                      <a:pt x="2176" y="323"/>
                    </a:lnTo>
                    <a:lnTo>
                      <a:pt x="2168" y="323"/>
                    </a:lnTo>
                    <a:lnTo>
                      <a:pt x="2161" y="323"/>
                    </a:lnTo>
                    <a:lnTo>
                      <a:pt x="2153" y="323"/>
                    </a:lnTo>
                    <a:lnTo>
                      <a:pt x="2145" y="323"/>
                    </a:lnTo>
                    <a:lnTo>
                      <a:pt x="2140" y="323"/>
                    </a:lnTo>
                    <a:lnTo>
                      <a:pt x="2138" y="325"/>
                    </a:lnTo>
                    <a:lnTo>
                      <a:pt x="2135" y="325"/>
                    </a:lnTo>
                    <a:lnTo>
                      <a:pt x="2135" y="323"/>
                    </a:lnTo>
                    <a:lnTo>
                      <a:pt x="2138" y="320"/>
                    </a:lnTo>
                    <a:lnTo>
                      <a:pt x="2143" y="318"/>
                    </a:lnTo>
                    <a:lnTo>
                      <a:pt x="2148" y="318"/>
                    </a:lnTo>
                    <a:lnTo>
                      <a:pt x="2153" y="318"/>
                    </a:lnTo>
                    <a:lnTo>
                      <a:pt x="2158" y="318"/>
                    </a:lnTo>
                    <a:lnTo>
                      <a:pt x="2161" y="315"/>
                    </a:lnTo>
                    <a:lnTo>
                      <a:pt x="2161" y="313"/>
                    </a:lnTo>
                    <a:lnTo>
                      <a:pt x="2156" y="310"/>
                    </a:lnTo>
                    <a:lnTo>
                      <a:pt x="2150" y="308"/>
                    </a:lnTo>
                    <a:lnTo>
                      <a:pt x="2145" y="305"/>
                    </a:lnTo>
                    <a:lnTo>
                      <a:pt x="2140" y="303"/>
                    </a:lnTo>
                    <a:lnTo>
                      <a:pt x="2135" y="303"/>
                    </a:lnTo>
                    <a:lnTo>
                      <a:pt x="2133" y="300"/>
                    </a:lnTo>
                    <a:lnTo>
                      <a:pt x="2133" y="298"/>
                    </a:lnTo>
                    <a:lnTo>
                      <a:pt x="2138" y="295"/>
                    </a:lnTo>
                    <a:lnTo>
                      <a:pt x="2143" y="292"/>
                    </a:lnTo>
                    <a:lnTo>
                      <a:pt x="2148" y="290"/>
                    </a:lnTo>
                    <a:lnTo>
                      <a:pt x="2150" y="285"/>
                    </a:lnTo>
                    <a:lnTo>
                      <a:pt x="2153" y="282"/>
                    </a:lnTo>
                    <a:lnTo>
                      <a:pt x="2156" y="277"/>
                    </a:lnTo>
                    <a:lnTo>
                      <a:pt x="2156" y="275"/>
                    </a:lnTo>
                    <a:lnTo>
                      <a:pt x="2153" y="272"/>
                    </a:lnTo>
                    <a:lnTo>
                      <a:pt x="2153" y="270"/>
                    </a:lnTo>
                    <a:lnTo>
                      <a:pt x="2150" y="267"/>
                    </a:lnTo>
                    <a:lnTo>
                      <a:pt x="2150" y="265"/>
                    </a:lnTo>
                    <a:lnTo>
                      <a:pt x="2150" y="260"/>
                    </a:lnTo>
                    <a:lnTo>
                      <a:pt x="2153" y="257"/>
                    </a:lnTo>
                    <a:lnTo>
                      <a:pt x="2153" y="255"/>
                    </a:lnTo>
                    <a:lnTo>
                      <a:pt x="2153" y="252"/>
                    </a:lnTo>
                    <a:lnTo>
                      <a:pt x="2150" y="250"/>
                    </a:lnTo>
                    <a:lnTo>
                      <a:pt x="2148" y="250"/>
                    </a:lnTo>
                    <a:lnTo>
                      <a:pt x="2143" y="247"/>
                    </a:lnTo>
                    <a:lnTo>
                      <a:pt x="2140" y="245"/>
                    </a:lnTo>
                    <a:lnTo>
                      <a:pt x="2140" y="242"/>
                    </a:lnTo>
                    <a:lnTo>
                      <a:pt x="2140" y="240"/>
                    </a:lnTo>
                    <a:lnTo>
                      <a:pt x="2140" y="237"/>
                    </a:lnTo>
                    <a:lnTo>
                      <a:pt x="2138" y="234"/>
                    </a:lnTo>
                    <a:lnTo>
                      <a:pt x="2133" y="234"/>
                    </a:lnTo>
                    <a:lnTo>
                      <a:pt x="2128" y="232"/>
                    </a:lnTo>
                    <a:lnTo>
                      <a:pt x="2120" y="232"/>
                    </a:lnTo>
                    <a:lnTo>
                      <a:pt x="2113" y="229"/>
                    </a:lnTo>
                    <a:lnTo>
                      <a:pt x="2105" y="229"/>
                    </a:lnTo>
                    <a:lnTo>
                      <a:pt x="2100" y="227"/>
                    </a:lnTo>
                    <a:lnTo>
                      <a:pt x="2095" y="224"/>
                    </a:lnTo>
                    <a:lnTo>
                      <a:pt x="2095" y="219"/>
                    </a:lnTo>
                    <a:lnTo>
                      <a:pt x="2100" y="217"/>
                    </a:lnTo>
                    <a:lnTo>
                      <a:pt x="2105" y="212"/>
                    </a:lnTo>
                    <a:lnTo>
                      <a:pt x="2108" y="207"/>
                    </a:lnTo>
                    <a:lnTo>
                      <a:pt x="2110" y="204"/>
                    </a:lnTo>
                    <a:lnTo>
                      <a:pt x="2108" y="202"/>
                    </a:lnTo>
                    <a:lnTo>
                      <a:pt x="2105" y="202"/>
                    </a:lnTo>
                    <a:lnTo>
                      <a:pt x="2103" y="199"/>
                    </a:lnTo>
                    <a:lnTo>
                      <a:pt x="2098" y="202"/>
                    </a:lnTo>
                    <a:lnTo>
                      <a:pt x="2093" y="202"/>
                    </a:lnTo>
                    <a:lnTo>
                      <a:pt x="2087" y="202"/>
                    </a:lnTo>
                    <a:lnTo>
                      <a:pt x="2085" y="202"/>
                    </a:lnTo>
                    <a:lnTo>
                      <a:pt x="2082" y="199"/>
                    </a:lnTo>
                    <a:lnTo>
                      <a:pt x="2082" y="197"/>
                    </a:lnTo>
                    <a:lnTo>
                      <a:pt x="2080" y="197"/>
                    </a:lnTo>
                    <a:lnTo>
                      <a:pt x="2077" y="194"/>
                    </a:lnTo>
                    <a:lnTo>
                      <a:pt x="2075" y="194"/>
                    </a:lnTo>
                    <a:lnTo>
                      <a:pt x="2070" y="194"/>
                    </a:lnTo>
                    <a:lnTo>
                      <a:pt x="2062" y="194"/>
                    </a:lnTo>
                    <a:lnTo>
                      <a:pt x="2055" y="184"/>
                    </a:lnTo>
                    <a:lnTo>
                      <a:pt x="2052" y="174"/>
                    </a:lnTo>
                    <a:lnTo>
                      <a:pt x="2050" y="161"/>
                    </a:lnTo>
                    <a:lnTo>
                      <a:pt x="2050" y="154"/>
                    </a:lnTo>
                    <a:lnTo>
                      <a:pt x="2050" y="146"/>
                    </a:lnTo>
                    <a:lnTo>
                      <a:pt x="2050" y="141"/>
                    </a:lnTo>
                    <a:lnTo>
                      <a:pt x="2047" y="134"/>
                    </a:lnTo>
                    <a:lnTo>
                      <a:pt x="2045" y="129"/>
                    </a:lnTo>
                    <a:lnTo>
                      <a:pt x="2045" y="121"/>
                    </a:lnTo>
                    <a:lnTo>
                      <a:pt x="2047" y="111"/>
                    </a:lnTo>
                    <a:lnTo>
                      <a:pt x="2047" y="103"/>
                    </a:lnTo>
                    <a:lnTo>
                      <a:pt x="2047" y="101"/>
                    </a:lnTo>
                    <a:lnTo>
                      <a:pt x="2045" y="98"/>
                    </a:lnTo>
                    <a:lnTo>
                      <a:pt x="2042" y="98"/>
                    </a:lnTo>
                    <a:lnTo>
                      <a:pt x="2040" y="96"/>
                    </a:lnTo>
                    <a:lnTo>
                      <a:pt x="2035" y="96"/>
                    </a:lnTo>
                    <a:lnTo>
                      <a:pt x="2032" y="98"/>
                    </a:lnTo>
                    <a:lnTo>
                      <a:pt x="2029" y="98"/>
                    </a:lnTo>
                    <a:lnTo>
                      <a:pt x="2027" y="98"/>
                    </a:lnTo>
                    <a:lnTo>
                      <a:pt x="2022" y="101"/>
                    </a:lnTo>
                    <a:lnTo>
                      <a:pt x="2017" y="103"/>
                    </a:lnTo>
                    <a:lnTo>
                      <a:pt x="2014" y="106"/>
                    </a:lnTo>
                    <a:lnTo>
                      <a:pt x="2012" y="111"/>
                    </a:lnTo>
                    <a:lnTo>
                      <a:pt x="2009" y="113"/>
                    </a:lnTo>
                    <a:lnTo>
                      <a:pt x="2007" y="116"/>
                    </a:lnTo>
                    <a:lnTo>
                      <a:pt x="2004" y="121"/>
                    </a:lnTo>
                    <a:lnTo>
                      <a:pt x="2004" y="124"/>
                    </a:lnTo>
                    <a:lnTo>
                      <a:pt x="2002" y="129"/>
                    </a:lnTo>
                    <a:lnTo>
                      <a:pt x="1999" y="131"/>
                    </a:lnTo>
                    <a:lnTo>
                      <a:pt x="1997" y="131"/>
                    </a:lnTo>
                    <a:lnTo>
                      <a:pt x="1994" y="131"/>
                    </a:lnTo>
                    <a:lnTo>
                      <a:pt x="1992" y="134"/>
                    </a:lnTo>
                    <a:lnTo>
                      <a:pt x="1992" y="131"/>
                    </a:lnTo>
                    <a:lnTo>
                      <a:pt x="1989" y="131"/>
                    </a:lnTo>
                    <a:lnTo>
                      <a:pt x="1987" y="129"/>
                    </a:lnTo>
                    <a:lnTo>
                      <a:pt x="1984" y="126"/>
                    </a:lnTo>
                    <a:lnTo>
                      <a:pt x="1982" y="126"/>
                    </a:lnTo>
                    <a:lnTo>
                      <a:pt x="1979" y="126"/>
                    </a:lnTo>
                    <a:lnTo>
                      <a:pt x="1977" y="129"/>
                    </a:lnTo>
                    <a:lnTo>
                      <a:pt x="1974" y="131"/>
                    </a:lnTo>
                    <a:lnTo>
                      <a:pt x="1971" y="134"/>
                    </a:lnTo>
                    <a:lnTo>
                      <a:pt x="1969" y="136"/>
                    </a:lnTo>
                    <a:lnTo>
                      <a:pt x="1964" y="141"/>
                    </a:lnTo>
                    <a:lnTo>
                      <a:pt x="1964" y="139"/>
                    </a:lnTo>
                    <a:lnTo>
                      <a:pt x="1964" y="136"/>
                    </a:lnTo>
                    <a:lnTo>
                      <a:pt x="1964" y="134"/>
                    </a:lnTo>
                    <a:lnTo>
                      <a:pt x="1961" y="131"/>
                    </a:lnTo>
                    <a:lnTo>
                      <a:pt x="1954" y="131"/>
                    </a:lnTo>
                    <a:lnTo>
                      <a:pt x="1946" y="134"/>
                    </a:lnTo>
                    <a:lnTo>
                      <a:pt x="1946" y="131"/>
                    </a:lnTo>
                    <a:lnTo>
                      <a:pt x="1951" y="129"/>
                    </a:lnTo>
                    <a:lnTo>
                      <a:pt x="1954" y="124"/>
                    </a:lnTo>
                    <a:lnTo>
                      <a:pt x="1959" y="119"/>
                    </a:lnTo>
                    <a:lnTo>
                      <a:pt x="1961" y="116"/>
                    </a:lnTo>
                    <a:lnTo>
                      <a:pt x="1964" y="111"/>
                    </a:lnTo>
                    <a:lnTo>
                      <a:pt x="1961" y="108"/>
                    </a:lnTo>
                    <a:lnTo>
                      <a:pt x="1954" y="108"/>
                    </a:lnTo>
                    <a:lnTo>
                      <a:pt x="1949" y="111"/>
                    </a:lnTo>
                    <a:lnTo>
                      <a:pt x="1944" y="111"/>
                    </a:lnTo>
                    <a:lnTo>
                      <a:pt x="1939" y="111"/>
                    </a:lnTo>
                    <a:lnTo>
                      <a:pt x="1934" y="108"/>
                    </a:lnTo>
                    <a:lnTo>
                      <a:pt x="1931" y="108"/>
                    </a:lnTo>
                    <a:lnTo>
                      <a:pt x="1926" y="108"/>
                    </a:lnTo>
                    <a:lnTo>
                      <a:pt x="1924" y="108"/>
                    </a:lnTo>
                    <a:lnTo>
                      <a:pt x="1919" y="108"/>
                    </a:lnTo>
                    <a:lnTo>
                      <a:pt x="1916" y="108"/>
                    </a:lnTo>
                    <a:lnTo>
                      <a:pt x="1914" y="111"/>
                    </a:lnTo>
                    <a:lnTo>
                      <a:pt x="1911" y="111"/>
                    </a:lnTo>
                    <a:lnTo>
                      <a:pt x="1906" y="111"/>
                    </a:lnTo>
                    <a:lnTo>
                      <a:pt x="1898" y="116"/>
                    </a:lnTo>
                    <a:lnTo>
                      <a:pt x="1888" y="121"/>
                    </a:lnTo>
                    <a:lnTo>
                      <a:pt x="1876" y="126"/>
                    </a:lnTo>
                    <a:lnTo>
                      <a:pt x="1866" y="129"/>
                    </a:lnTo>
                    <a:lnTo>
                      <a:pt x="1853" y="134"/>
                    </a:lnTo>
                    <a:lnTo>
                      <a:pt x="1845" y="139"/>
                    </a:lnTo>
                    <a:lnTo>
                      <a:pt x="1838" y="144"/>
                    </a:lnTo>
                    <a:lnTo>
                      <a:pt x="1835" y="149"/>
                    </a:lnTo>
                    <a:lnTo>
                      <a:pt x="1833" y="151"/>
                    </a:lnTo>
                    <a:lnTo>
                      <a:pt x="1830" y="156"/>
                    </a:lnTo>
                    <a:lnTo>
                      <a:pt x="1830" y="159"/>
                    </a:lnTo>
                    <a:lnTo>
                      <a:pt x="1828" y="161"/>
                    </a:lnTo>
                    <a:lnTo>
                      <a:pt x="1825" y="164"/>
                    </a:lnTo>
                    <a:lnTo>
                      <a:pt x="1820" y="166"/>
                    </a:lnTo>
                    <a:lnTo>
                      <a:pt x="1815" y="166"/>
                    </a:lnTo>
                    <a:lnTo>
                      <a:pt x="1808" y="166"/>
                    </a:lnTo>
                    <a:lnTo>
                      <a:pt x="1800" y="169"/>
                    </a:lnTo>
                    <a:lnTo>
                      <a:pt x="1792" y="169"/>
                    </a:lnTo>
                    <a:lnTo>
                      <a:pt x="1782" y="174"/>
                    </a:lnTo>
                    <a:lnTo>
                      <a:pt x="1775" y="176"/>
                    </a:lnTo>
                    <a:lnTo>
                      <a:pt x="1767" y="182"/>
                    </a:lnTo>
                    <a:lnTo>
                      <a:pt x="1760" y="184"/>
                    </a:lnTo>
                    <a:lnTo>
                      <a:pt x="1755" y="189"/>
                    </a:lnTo>
                    <a:lnTo>
                      <a:pt x="1752" y="192"/>
                    </a:lnTo>
                    <a:lnTo>
                      <a:pt x="1750" y="197"/>
                    </a:lnTo>
                    <a:lnTo>
                      <a:pt x="1745" y="202"/>
                    </a:lnTo>
                    <a:lnTo>
                      <a:pt x="1737" y="207"/>
                    </a:lnTo>
                    <a:lnTo>
                      <a:pt x="1727" y="212"/>
                    </a:lnTo>
                    <a:lnTo>
                      <a:pt x="1719" y="217"/>
                    </a:lnTo>
                    <a:lnTo>
                      <a:pt x="1712" y="222"/>
                    </a:lnTo>
                    <a:lnTo>
                      <a:pt x="1707" y="229"/>
                    </a:lnTo>
                    <a:lnTo>
                      <a:pt x="1704" y="234"/>
                    </a:lnTo>
                    <a:lnTo>
                      <a:pt x="1704" y="240"/>
                    </a:lnTo>
                    <a:lnTo>
                      <a:pt x="1702" y="247"/>
                    </a:lnTo>
                    <a:lnTo>
                      <a:pt x="1697" y="252"/>
                    </a:lnTo>
                    <a:lnTo>
                      <a:pt x="1692" y="255"/>
                    </a:lnTo>
                    <a:lnTo>
                      <a:pt x="1684" y="260"/>
                    </a:lnTo>
                    <a:lnTo>
                      <a:pt x="1677" y="262"/>
                    </a:lnTo>
                    <a:lnTo>
                      <a:pt x="1669" y="265"/>
                    </a:lnTo>
                    <a:lnTo>
                      <a:pt x="1659" y="267"/>
                    </a:lnTo>
                    <a:lnTo>
                      <a:pt x="1651" y="270"/>
                    </a:lnTo>
                    <a:lnTo>
                      <a:pt x="1646" y="272"/>
                    </a:lnTo>
                    <a:lnTo>
                      <a:pt x="1639" y="277"/>
                    </a:lnTo>
                    <a:lnTo>
                      <a:pt x="1636" y="280"/>
                    </a:lnTo>
                    <a:lnTo>
                      <a:pt x="1634" y="282"/>
                    </a:lnTo>
                    <a:lnTo>
                      <a:pt x="1634" y="287"/>
                    </a:lnTo>
                    <a:lnTo>
                      <a:pt x="1634" y="290"/>
                    </a:lnTo>
                    <a:lnTo>
                      <a:pt x="1636" y="295"/>
                    </a:lnTo>
                    <a:close/>
                    <a:moveTo>
                      <a:pt x="1258" y="159"/>
                    </a:moveTo>
                    <a:lnTo>
                      <a:pt x="1258" y="159"/>
                    </a:lnTo>
                    <a:lnTo>
                      <a:pt x="1261" y="159"/>
                    </a:lnTo>
                    <a:lnTo>
                      <a:pt x="1263" y="164"/>
                    </a:lnTo>
                    <a:lnTo>
                      <a:pt x="1271" y="166"/>
                    </a:lnTo>
                    <a:lnTo>
                      <a:pt x="1278" y="166"/>
                    </a:lnTo>
                    <a:lnTo>
                      <a:pt x="1283" y="161"/>
                    </a:lnTo>
                    <a:lnTo>
                      <a:pt x="1288" y="159"/>
                    </a:lnTo>
                    <a:lnTo>
                      <a:pt x="1291" y="156"/>
                    </a:lnTo>
                    <a:lnTo>
                      <a:pt x="1293" y="154"/>
                    </a:lnTo>
                    <a:lnTo>
                      <a:pt x="1296" y="156"/>
                    </a:lnTo>
                    <a:lnTo>
                      <a:pt x="1301" y="159"/>
                    </a:lnTo>
                    <a:lnTo>
                      <a:pt x="1306" y="164"/>
                    </a:lnTo>
                    <a:lnTo>
                      <a:pt x="1311" y="169"/>
                    </a:lnTo>
                    <a:lnTo>
                      <a:pt x="1316" y="174"/>
                    </a:lnTo>
                    <a:lnTo>
                      <a:pt x="1316" y="176"/>
                    </a:lnTo>
                    <a:lnTo>
                      <a:pt x="1311" y="174"/>
                    </a:lnTo>
                    <a:lnTo>
                      <a:pt x="1306" y="171"/>
                    </a:lnTo>
                    <a:lnTo>
                      <a:pt x="1298" y="169"/>
                    </a:lnTo>
                    <a:lnTo>
                      <a:pt x="1296" y="171"/>
                    </a:lnTo>
                    <a:lnTo>
                      <a:pt x="1296" y="176"/>
                    </a:lnTo>
                    <a:lnTo>
                      <a:pt x="1296" y="182"/>
                    </a:lnTo>
                    <a:lnTo>
                      <a:pt x="1301" y="184"/>
                    </a:lnTo>
                    <a:lnTo>
                      <a:pt x="1303" y="189"/>
                    </a:lnTo>
                    <a:lnTo>
                      <a:pt x="1303" y="194"/>
                    </a:lnTo>
                    <a:lnTo>
                      <a:pt x="1301" y="197"/>
                    </a:lnTo>
                    <a:lnTo>
                      <a:pt x="1296" y="199"/>
                    </a:lnTo>
                    <a:lnTo>
                      <a:pt x="1293" y="202"/>
                    </a:lnTo>
                    <a:lnTo>
                      <a:pt x="1291" y="204"/>
                    </a:lnTo>
                    <a:lnTo>
                      <a:pt x="1293" y="209"/>
                    </a:lnTo>
                    <a:lnTo>
                      <a:pt x="1296" y="214"/>
                    </a:lnTo>
                    <a:lnTo>
                      <a:pt x="1298" y="214"/>
                    </a:lnTo>
                    <a:lnTo>
                      <a:pt x="1306" y="214"/>
                    </a:lnTo>
                    <a:lnTo>
                      <a:pt x="1313" y="214"/>
                    </a:lnTo>
                    <a:lnTo>
                      <a:pt x="1321" y="214"/>
                    </a:lnTo>
                    <a:lnTo>
                      <a:pt x="1326" y="214"/>
                    </a:lnTo>
                    <a:lnTo>
                      <a:pt x="1331" y="212"/>
                    </a:lnTo>
                    <a:lnTo>
                      <a:pt x="1336" y="209"/>
                    </a:lnTo>
                    <a:lnTo>
                      <a:pt x="1341" y="207"/>
                    </a:lnTo>
                    <a:lnTo>
                      <a:pt x="1346" y="204"/>
                    </a:lnTo>
                    <a:lnTo>
                      <a:pt x="1351" y="204"/>
                    </a:lnTo>
                    <a:lnTo>
                      <a:pt x="1356" y="207"/>
                    </a:lnTo>
                    <a:lnTo>
                      <a:pt x="1359" y="207"/>
                    </a:lnTo>
                    <a:lnTo>
                      <a:pt x="1364" y="207"/>
                    </a:lnTo>
                    <a:lnTo>
                      <a:pt x="1366" y="204"/>
                    </a:lnTo>
                    <a:lnTo>
                      <a:pt x="1371" y="199"/>
                    </a:lnTo>
                    <a:lnTo>
                      <a:pt x="1374" y="197"/>
                    </a:lnTo>
                    <a:lnTo>
                      <a:pt x="1377" y="194"/>
                    </a:lnTo>
                    <a:lnTo>
                      <a:pt x="1374" y="189"/>
                    </a:lnTo>
                    <a:lnTo>
                      <a:pt x="1369" y="187"/>
                    </a:lnTo>
                    <a:lnTo>
                      <a:pt x="1361" y="184"/>
                    </a:lnTo>
                    <a:lnTo>
                      <a:pt x="1359" y="182"/>
                    </a:lnTo>
                    <a:lnTo>
                      <a:pt x="1356" y="179"/>
                    </a:lnTo>
                    <a:lnTo>
                      <a:pt x="1359" y="176"/>
                    </a:lnTo>
                    <a:lnTo>
                      <a:pt x="1364" y="174"/>
                    </a:lnTo>
                    <a:lnTo>
                      <a:pt x="1364" y="171"/>
                    </a:lnTo>
                    <a:lnTo>
                      <a:pt x="1366" y="166"/>
                    </a:lnTo>
                    <a:lnTo>
                      <a:pt x="1364" y="161"/>
                    </a:lnTo>
                    <a:lnTo>
                      <a:pt x="1364" y="159"/>
                    </a:lnTo>
                    <a:lnTo>
                      <a:pt x="1364" y="156"/>
                    </a:lnTo>
                    <a:lnTo>
                      <a:pt x="1364" y="154"/>
                    </a:lnTo>
                    <a:lnTo>
                      <a:pt x="1366" y="151"/>
                    </a:lnTo>
                    <a:lnTo>
                      <a:pt x="1371" y="144"/>
                    </a:lnTo>
                    <a:lnTo>
                      <a:pt x="1377" y="136"/>
                    </a:lnTo>
                    <a:lnTo>
                      <a:pt x="1374" y="129"/>
                    </a:lnTo>
                    <a:lnTo>
                      <a:pt x="1366" y="124"/>
                    </a:lnTo>
                    <a:lnTo>
                      <a:pt x="1359" y="119"/>
                    </a:lnTo>
                    <a:lnTo>
                      <a:pt x="1354" y="116"/>
                    </a:lnTo>
                    <a:lnTo>
                      <a:pt x="1354" y="111"/>
                    </a:lnTo>
                    <a:lnTo>
                      <a:pt x="1359" y="108"/>
                    </a:lnTo>
                    <a:lnTo>
                      <a:pt x="1366" y="103"/>
                    </a:lnTo>
                    <a:lnTo>
                      <a:pt x="1371" y="98"/>
                    </a:lnTo>
                    <a:lnTo>
                      <a:pt x="1374" y="91"/>
                    </a:lnTo>
                    <a:lnTo>
                      <a:pt x="1374" y="86"/>
                    </a:lnTo>
                    <a:lnTo>
                      <a:pt x="1374" y="78"/>
                    </a:lnTo>
                    <a:lnTo>
                      <a:pt x="1374" y="71"/>
                    </a:lnTo>
                    <a:lnTo>
                      <a:pt x="1374" y="66"/>
                    </a:lnTo>
                    <a:lnTo>
                      <a:pt x="1377" y="55"/>
                    </a:lnTo>
                    <a:lnTo>
                      <a:pt x="1377" y="48"/>
                    </a:lnTo>
                    <a:lnTo>
                      <a:pt x="1379" y="40"/>
                    </a:lnTo>
                    <a:lnTo>
                      <a:pt x="1377" y="38"/>
                    </a:lnTo>
                    <a:lnTo>
                      <a:pt x="1374" y="35"/>
                    </a:lnTo>
                    <a:lnTo>
                      <a:pt x="1369" y="38"/>
                    </a:lnTo>
                    <a:lnTo>
                      <a:pt x="1366" y="35"/>
                    </a:lnTo>
                    <a:lnTo>
                      <a:pt x="1369" y="30"/>
                    </a:lnTo>
                    <a:lnTo>
                      <a:pt x="1374" y="23"/>
                    </a:lnTo>
                    <a:lnTo>
                      <a:pt x="1377" y="18"/>
                    </a:lnTo>
                    <a:lnTo>
                      <a:pt x="1377" y="10"/>
                    </a:lnTo>
                    <a:lnTo>
                      <a:pt x="1377" y="5"/>
                    </a:lnTo>
                    <a:lnTo>
                      <a:pt x="1374" y="5"/>
                    </a:lnTo>
                    <a:lnTo>
                      <a:pt x="1371" y="5"/>
                    </a:lnTo>
                    <a:lnTo>
                      <a:pt x="1369" y="5"/>
                    </a:lnTo>
                    <a:lnTo>
                      <a:pt x="1366" y="5"/>
                    </a:lnTo>
                    <a:lnTo>
                      <a:pt x="1361" y="3"/>
                    </a:lnTo>
                    <a:lnTo>
                      <a:pt x="1356" y="3"/>
                    </a:lnTo>
                    <a:lnTo>
                      <a:pt x="1354" y="0"/>
                    </a:lnTo>
                    <a:lnTo>
                      <a:pt x="1351" y="0"/>
                    </a:lnTo>
                    <a:lnTo>
                      <a:pt x="1349" y="3"/>
                    </a:lnTo>
                    <a:lnTo>
                      <a:pt x="1346" y="5"/>
                    </a:lnTo>
                    <a:lnTo>
                      <a:pt x="1341" y="5"/>
                    </a:lnTo>
                    <a:lnTo>
                      <a:pt x="1336" y="5"/>
                    </a:lnTo>
                    <a:lnTo>
                      <a:pt x="1334" y="5"/>
                    </a:lnTo>
                    <a:lnTo>
                      <a:pt x="1329" y="8"/>
                    </a:lnTo>
                    <a:lnTo>
                      <a:pt x="1326" y="8"/>
                    </a:lnTo>
                    <a:lnTo>
                      <a:pt x="1324" y="8"/>
                    </a:lnTo>
                    <a:lnTo>
                      <a:pt x="1324" y="10"/>
                    </a:lnTo>
                    <a:lnTo>
                      <a:pt x="1321" y="13"/>
                    </a:lnTo>
                    <a:lnTo>
                      <a:pt x="1319" y="13"/>
                    </a:lnTo>
                    <a:lnTo>
                      <a:pt x="1316" y="13"/>
                    </a:lnTo>
                    <a:lnTo>
                      <a:pt x="1311" y="15"/>
                    </a:lnTo>
                    <a:lnTo>
                      <a:pt x="1303" y="18"/>
                    </a:lnTo>
                    <a:lnTo>
                      <a:pt x="1301" y="20"/>
                    </a:lnTo>
                    <a:lnTo>
                      <a:pt x="1296" y="25"/>
                    </a:lnTo>
                    <a:lnTo>
                      <a:pt x="1293" y="30"/>
                    </a:lnTo>
                    <a:lnTo>
                      <a:pt x="1293" y="35"/>
                    </a:lnTo>
                    <a:lnTo>
                      <a:pt x="1293" y="38"/>
                    </a:lnTo>
                    <a:lnTo>
                      <a:pt x="1293" y="40"/>
                    </a:lnTo>
                    <a:lnTo>
                      <a:pt x="1291" y="40"/>
                    </a:lnTo>
                    <a:lnTo>
                      <a:pt x="1286" y="43"/>
                    </a:lnTo>
                    <a:lnTo>
                      <a:pt x="1281" y="43"/>
                    </a:lnTo>
                    <a:lnTo>
                      <a:pt x="1278" y="45"/>
                    </a:lnTo>
                    <a:lnTo>
                      <a:pt x="1276" y="48"/>
                    </a:lnTo>
                    <a:lnTo>
                      <a:pt x="1273" y="50"/>
                    </a:lnTo>
                    <a:lnTo>
                      <a:pt x="1271" y="53"/>
                    </a:lnTo>
                    <a:lnTo>
                      <a:pt x="1268" y="55"/>
                    </a:lnTo>
                    <a:lnTo>
                      <a:pt x="1266" y="58"/>
                    </a:lnTo>
                    <a:lnTo>
                      <a:pt x="1263" y="61"/>
                    </a:lnTo>
                    <a:lnTo>
                      <a:pt x="1261" y="66"/>
                    </a:lnTo>
                    <a:lnTo>
                      <a:pt x="1261" y="71"/>
                    </a:lnTo>
                    <a:lnTo>
                      <a:pt x="1266" y="76"/>
                    </a:lnTo>
                    <a:lnTo>
                      <a:pt x="1268" y="81"/>
                    </a:lnTo>
                    <a:lnTo>
                      <a:pt x="1271" y="86"/>
                    </a:lnTo>
                    <a:lnTo>
                      <a:pt x="1271" y="88"/>
                    </a:lnTo>
                    <a:lnTo>
                      <a:pt x="1268" y="91"/>
                    </a:lnTo>
                    <a:lnTo>
                      <a:pt x="1268" y="96"/>
                    </a:lnTo>
                    <a:lnTo>
                      <a:pt x="1266" y="96"/>
                    </a:lnTo>
                    <a:lnTo>
                      <a:pt x="1263" y="93"/>
                    </a:lnTo>
                    <a:lnTo>
                      <a:pt x="1261" y="88"/>
                    </a:lnTo>
                    <a:lnTo>
                      <a:pt x="1258" y="83"/>
                    </a:lnTo>
                    <a:lnTo>
                      <a:pt x="1256" y="78"/>
                    </a:lnTo>
                    <a:lnTo>
                      <a:pt x="1253" y="76"/>
                    </a:lnTo>
                    <a:lnTo>
                      <a:pt x="1250" y="78"/>
                    </a:lnTo>
                    <a:lnTo>
                      <a:pt x="1248" y="81"/>
                    </a:lnTo>
                    <a:lnTo>
                      <a:pt x="1245" y="86"/>
                    </a:lnTo>
                    <a:lnTo>
                      <a:pt x="1243" y="88"/>
                    </a:lnTo>
                    <a:lnTo>
                      <a:pt x="1240" y="93"/>
                    </a:lnTo>
                    <a:lnTo>
                      <a:pt x="1240" y="98"/>
                    </a:lnTo>
                    <a:lnTo>
                      <a:pt x="1238" y="108"/>
                    </a:lnTo>
                    <a:lnTo>
                      <a:pt x="1235" y="116"/>
                    </a:lnTo>
                    <a:lnTo>
                      <a:pt x="1235" y="121"/>
                    </a:lnTo>
                    <a:lnTo>
                      <a:pt x="1235" y="126"/>
                    </a:lnTo>
                    <a:lnTo>
                      <a:pt x="1238" y="131"/>
                    </a:lnTo>
                    <a:lnTo>
                      <a:pt x="1243" y="134"/>
                    </a:lnTo>
                    <a:lnTo>
                      <a:pt x="1245" y="134"/>
                    </a:lnTo>
                    <a:lnTo>
                      <a:pt x="1250" y="134"/>
                    </a:lnTo>
                    <a:lnTo>
                      <a:pt x="1253" y="136"/>
                    </a:lnTo>
                    <a:lnTo>
                      <a:pt x="1256" y="134"/>
                    </a:lnTo>
                    <a:lnTo>
                      <a:pt x="1258" y="134"/>
                    </a:lnTo>
                    <a:lnTo>
                      <a:pt x="1258" y="136"/>
                    </a:lnTo>
                    <a:lnTo>
                      <a:pt x="1256" y="141"/>
                    </a:lnTo>
                    <a:lnTo>
                      <a:pt x="1253" y="144"/>
                    </a:lnTo>
                    <a:lnTo>
                      <a:pt x="1253" y="146"/>
                    </a:lnTo>
                    <a:lnTo>
                      <a:pt x="1258" y="159"/>
                    </a:lnTo>
                    <a:close/>
                    <a:moveTo>
                      <a:pt x="1866" y="1003"/>
                    </a:moveTo>
                    <a:lnTo>
                      <a:pt x="1840" y="1024"/>
                    </a:lnTo>
                    <a:lnTo>
                      <a:pt x="1813" y="1067"/>
                    </a:lnTo>
                    <a:lnTo>
                      <a:pt x="1808" y="1082"/>
                    </a:lnTo>
                    <a:lnTo>
                      <a:pt x="1808" y="1102"/>
                    </a:lnTo>
                    <a:lnTo>
                      <a:pt x="1823" y="1097"/>
                    </a:lnTo>
                    <a:lnTo>
                      <a:pt x="1850" y="1102"/>
                    </a:lnTo>
                    <a:lnTo>
                      <a:pt x="1866" y="1112"/>
                    </a:lnTo>
                    <a:lnTo>
                      <a:pt x="1881" y="1107"/>
                    </a:lnTo>
                    <a:lnTo>
                      <a:pt x="1893" y="1122"/>
                    </a:lnTo>
                    <a:lnTo>
                      <a:pt x="1914" y="1117"/>
                    </a:lnTo>
                    <a:lnTo>
                      <a:pt x="1914" y="1097"/>
                    </a:lnTo>
                    <a:lnTo>
                      <a:pt x="1903" y="1072"/>
                    </a:lnTo>
                    <a:lnTo>
                      <a:pt x="1861" y="1051"/>
                    </a:lnTo>
                    <a:lnTo>
                      <a:pt x="1856" y="1041"/>
                    </a:lnTo>
                    <a:lnTo>
                      <a:pt x="1866" y="1019"/>
                    </a:lnTo>
                    <a:lnTo>
                      <a:pt x="1866" y="1003"/>
                    </a:lnTo>
                    <a:close/>
                    <a:moveTo>
                      <a:pt x="1258" y="247"/>
                    </a:moveTo>
                    <a:lnTo>
                      <a:pt x="1258" y="245"/>
                    </a:lnTo>
                    <a:lnTo>
                      <a:pt x="1256" y="245"/>
                    </a:lnTo>
                    <a:lnTo>
                      <a:pt x="1253" y="247"/>
                    </a:lnTo>
                    <a:lnTo>
                      <a:pt x="1258" y="247"/>
                    </a:lnTo>
                    <a:close/>
                    <a:moveTo>
                      <a:pt x="1238" y="219"/>
                    </a:moveTo>
                    <a:lnTo>
                      <a:pt x="1243" y="219"/>
                    </a:lnTo>
                    <a:lnTo>
                      <a:pt x="1250" y="224"/>
                    </a:lnTo>
                    <a:lnTo>
                      <a:pt x="1253" y="227"/>
                    </a:lnTo>
                    <a:lnTo>
                      <a:pt x="1256" y="227"/>
                    </a:lnTo>
                    <a:lnTo>
                      <a:pt x="1261" y="224"/>
                    </a:lnTo>
                    <a:lnTo>
                      <a:pt x="1266" y="224"/>
                    </a:lnTo>
                    <a:lnTo>
                      <a:pt x="1268" y="227"/>
                    </a:lnTo>
                    <a:lnTo>
                      <a:pt x="1271" y="229"/>
                    </a:lnTo>
                    <a:lnTo>
                      <a:pt x="1271" y="234"/>
                    </a:lnTo>
                    <a:lnTo>
                      <a:pt x="1273" y="237"/>
                    </a:lnTo>
                    <a:lnTo>
                      <a:pt x="1273" y="240"/>
                    </a:lnTo>
                    <a:lnTo>
                      <a:pt x="1273" y="245"/>
                    </a:lnTo>
                    <a:lnTo>
                      <a:pt x="1273" y="252"/>
                    </a:lnTo>
                    <a:lnTo>
                      <a:pt x="1273" y="257"/>
                    </a:lnTo>
                    <a:lnTo>
                      <a:pt x="1276" y="262"/>
                    </a:lnTo>
                    <a:lnTo>
                      <a:pt x="1281" y="265"/>
                    </a:lnTo>
                    <a:lnTo>
                      <a:pt x="1283" y="267"/>
                    </a:lnTo>
                    <a:lnTo>
                      <a:pt x="1288" y="270"/>
                    </a:lnTo>
                    <a:lnTo>
                      <a:pt x="1291" y="270"/>
                    </a:lnTo>
                    <a:lnTo>
                      <a:pt x="1296" y="270"/>
                    </a:lnTo>
                    <a:lnTo>
                      <a:pt x="1301" y="272"/>
                    </a:lnTo>
                    <a:lnTo>
                      <a:pt x="1306" y="272"/>
                    </a:lnTo>
                    <a:lnTo>
                      <a:pt x="1311" y="270"/>
                    </a:lnTo>
                    <a:lnTo>
                      <a:pt x="1313" y="270"/>
                    </a:lnTo>
                    <a:lnTo>
                      <a:pt x="1319" y="270"/>
                    </a:lnTo>
                    <a:lnTo>
                      <a:pt x="1321" y="267"/>
                    </a:lnTo>
                    <a:lnTo>
                      <a:pt x="1324" y="267"/>
                    </a:lnTo>
                    <a:lnTo>
                      <a:pt x="1329" y="267"/>
                    </a:lnTo>
                    <a:lnTo>
                      <a:pt x="1331" y="267"/>
                    </a:lnTo>
                    <a:lnTo>
                      <a:pt x="1336" y="267"/>
                    </a:lnTo>
                    <a:lnTo>
                      <a:pt x="1341" y="265"/>
                    </a:lnTo>
                    <a:lnTo>
                      <a:pt x="1344" y="265"/>
                    </a:lnTo>
                    <a:lnTo>
                      <a:pt x="1346" y="265"/>
                    </a:lnTo>
                    <a:lnTo>
                      <a:pt x="1349" y="260"/>
                    </a:lnTo>
                    <a:lnTo>
                      <a:pt x="1351" y="260"/>
                    </a:lnTo>
                    <a:lnTo>
                      <a:pt x="1354" y="260"/>
                    </a:lnTo>
                    <a:lnTo>
                      <a:pt x="1359" y="262"/>
                    </a:lnTo>
                    <a:lnTo>
                      <a:pt x="1364" y="262"/>
                    </a:lnTo>
                    <a:lnTo>
                      <a:pt x="1366" y="260"/>
                    </a:lnTo>
                    <a:lnTo>
                      <a:pt x="1371" y="260"/>
                    </a:lnTo>
                    <a:lnTo>
                      <a:pt x="1374" y="255"/>
                    </a:lnTo>
                    <a:lnTo>
                      <a:pt x="1379" y="252"/>
                    </a:lnTo>
                    <a:lnTo>
                      <a:pt x="1379" y="250"/>
                    </a:lnTo>
                    <a:lnTo>
                      <a:pt x="1379" y="245"/>
                    </a:lnTo>
                    <a:lnTo>
                      <a:pt x="1379" y="240"/>
                    </a:lnTo>
                    <a:lnTo>
                      <a:pt x="1377" y="234"/>
                    </a:lnTo>
                    <a:lnTo>
                      <a:pt x="1374" y="232"/>
                    </a:lnTo>
                    <a:lnTo>
                      <a:pt x="1371" y="229"/>
                    </a:lnTo>
                    <a:lnTo>
                      <a:pt x="1366" y="227"/>
                    </a:lnTo>
                    <a:lnTo>
                      <a:pt x="1361" y="224"/>
                    </a:lnTo>
                    <a:lnTo>
                      <a:pt x="1356" y="224"/>
                    </a:lnTo>
                    <a:lnTo>
                      <a:pt x="1354" y="222"/>
                    </a:lnTo>
                    <a:lnTo>
                      <a:pt x="1344" y="224"/>
                    </a:lnTo>
                    <a:lnTo>
                      <a:pt x="1341" y="224"/>
                    </a:lnTo>
                    <a:lnTo>
                      <a:pt x="1336" y="229"/>
                    </a:lnTo>
                    <a:lnTo>
                      <a:pt x="1334" y="232"/>
                    </a:lnTo>
                    <a:lnTo>
                      <a:pt x="1331" y="234"/>
                    </a:lnTo>
                    <a:lnTo>
                      <a:pt x="1326" y="240"/>
                    </a:lnTo>
                    <a:lnTo>
                      <a:pt x="1324" y="240"/>
                    </a:lnTo>
                    <a:lnTo>
                      <a:pt x="1321" y="240"/>
                    </a:lnTo>
                    <a:lnTo>
                      <a:pt x="1313" y="240"/>
                    </a:lnTo>
                    <a:lnTo>
                      <a:pt x="1306" y="240"/>
                    </a:lnTo>
                    <a:lnTo>
                      <a:pt x="1301" y="240"/>
                    </a:lnTo>
                    <a:lnTo>
                      <a:pt x="1298" y="237"/>
                    </a:lnTo>
                    <a:lnTo>
                      <a:pt x="1296" y="232"/>
                    </a:lnTo>
                    <a:lnTo>
                      <a:pt x="1293" y="227"/>
                    </a:lnTo>
                    <a:lnTo>
                      <a:pt x="1288" y="224"/>
                    </a:lnTo>
                    <a:lnTo>
                      <a:pt x="1286" y="217"/>
                    </a:lnTo>
                    <a:lnTo>
                      <a:pt x="1283" y="214"/>
                    </a:lnTo>
                    <a:lnTo>
                      <a:pt x="1283" y="212"/>
                    </a:lnTo>
                    <a:lnTo>
                      <a:pt x="1281" y="212"/>
                    </a:lnTo>
                    <a:lnTo>
                      <a:pt x="1238" y="219"/>
                    </a:lnTo>
                    <a:close/>
                    <a:moveTo>
                      <a:pt x="1271" y="217"/>
                    </a:moveTo>
                    <a:lnTo>
                      <a:pt x="1268" y="217"/>
                    </a:lnTo>
                    <a:lnTo>
                      <a:pt x="1271" y="217"/>
                    </a:lnTo>
                    <a:close/>
                    <a:moveTo>
                      <a:pt x="1404" y="1810"/>
                    </a:moveTo>
                    <a:lnTo>
                      <a:pt x="1404" y="1810"/>
                    </a:lnTo>
                    <a:lnTo>
                      <a:pt x="1404" y="1803"/>
                    </a:lnTo>
                    <a:lnTo>
                      <a:pt x="1402" y="1798"/>
                    </a:lnTo>
                    <a:lnTo>
                      <a:pt x="1399" y="1795"/>
                    </a:lnTo>
                    <a:lnTo>
                      <a:pt x="1404" y="1737"/>
                    </a:lnTo>
                    <a:lnTo>
                      <a:pt x="1377" y="1732"/>
                    </a:lnTo>
                    <a:lnTo>
                      <a:pt x="1346" y="1727"/>
                    </a:lnTo>
                    <a:lnTo>
                      <a:pt x="1339" y="1725"/>
                    </a:lnTo>
                    <a:lnTo>
                      <a:pt x="1331" y="1722"/>
                    </a:lnTo>
                    <a:lnTo>
                      <a:pt x="1329" y="1722"/>
                    </a:lnTo>
                    <a:lnTo>
                      <a:pt x="1316" y="1720"/>
                    </a:lnTo>
                    <a:lnTo>
                      <a:pt x="1308" y="1717"/>
                    </a:lnTo>
                    <a:lnTo>
                      <a:pt x="1308" y="1694"/>
                    </a:lnTo>
                    <a:lnTo>
                      <a:pt x="1303" y="1689"/>
                    </a:lnTo>
                    <a:lnTo>
                      <a:pt x="1321" y="1679"/>
                    </a:lnTo>
                    <a:lnTo>
                      <a:pt x="1336" y="1669"/>
                    </a:lnTo>
                    <a:lnTo>
                      <a:pt x="1346" y="1629"/>
                    </a:lnTo>
                    <a:lnTo>
                      <a:pt x="1283" y="1639"/>
                    </a:lnTo>
                    <a:lnTo>
                      <a:pt x="1258" y="1674"/>
                    </a:lnTo>
                    <a:lnTo>
                      <a:pt x="1215" y="1679"/>
                    </a:lnTo>
                    <a:lnTo>
                      <a:pt x="1172" y="1629"/>
                    </a:lnTo>
                    <a:lnTo>
                      <a:pt x="1167" y="1561"/>
                    </a:lnTo>
                    <a:lnTo>
                      <a:pt x="1180" y="1546"/>
                    </a:lnTo>
                    <a:lnTo>
                      <a:pt x="1177" y="1546"/>
                    </a:lnTo>
                    <a:lnTo>
                      <a:pt x="1177" y="1510"/>
                    </a:lnTo>
                    <a:lnTo>
                      <a:pt x="1200" y="1490"/>
                    </a:lnTo>
                    <a:lnTo>
                      <a:pt x="1215" y="1472"/>
                    </a:lnTo>
                    <a:lnTo>
                      <a:pt x="1268" y="1477"/>
                    </a:lnTo>
                    <a:lnTo>
                      <a:pt x="1298" y="1477"/>
                    </a:lnTo>
                    <a:lnTo>
                      <a:pt x="1341" y="1467"/>
                    </a:lnTo>
                    <a:lnTo>
                      <a:pt x="1366" y="1467"/>
                    </a:lnTo>
                    <a:lnTo>
                      <a:pt x="1392" y="1462"/>
                    </a:lnTo>
                    <a:lnTo>
                      <a:pt x="1399" y="1490"/>
                    </a:lnTo>
                    <a:lnTo>
                      <a:pt x="1409" y="1525"/>
                    </a:lnTo>
                    <a:lnTo>
                      <a:pt x="1442" y="1556"/>
                    </a:lnTo>
                    <a:lnTo>
                      <a:pt x="1457" y="1561"/>
                    </a:lnTo>
                    <a:lnTo>
                      <a:pt x="1452" y="1510"/>
                    </a:lnTo>
                    <a:lnTo>
                      <a:pt x="1429" y="1452"/>
                    </a:lnTo>
                    <a:lnTo>
                      <a:pt x="1457" y="1422"/>
                    </a:lnTo>
                    <a:lnTo>
                      <a:pt x="1482" y="1412"/>
                    </a:lnTo>
                    <a:lnTo>
                      <a:pt x="1530" y="1367"/>
                    </a:lnTo>
                    <a:lnTo>
                      <a:pt x="1525" y="1334"/>
                    </a:lnTo>
                    <a:lnTo>
                      <a:pt x="1520" y="1304"/>
                    </a:lnTo>
                    <a:lnTo>
                      <a:pt x="1535" y="1314"/>
                    </a:lnTo>
                    <a:lnTo>
                      <a:pt x="1540" y="1309"/>
                    </a:lnTo>
                    <a:lnTo>
                      <a:pt x="1535" y="1288"/>
                    </a:lnTo>
                    <a:lnTo>
                      <a:pt x="1545" y="1288"/>
                    </a:lnTo>
                    <a:lnTo>
                      <a:pt x="1561" y="1283"/>
                    </a:lnTo>
                    <a:lnTo>
                      <a:pt x="1571" y="1258"/>
                    </a:lnTo>
                    <a:lnTo>
                      <a:pt x="1593" y="1253"/>
                    </a:lnTo>
                    <a:lnTo>
                      <a:pt x="1624" y="1235"/>
                    </a:lnTo>
                    <a:lnTo>
                      <a:pt x="1624" y="1195"/>
                    </a:lnTo>
                    <a:lnTo>
                      <a:pt x="1677" y="1170"/>
                    </a:lnTo>
                    <a:lnTo>
                      <a:pt x="1666" y="1117"/>
                    </a:lnTo>
                    <a:lnTo>
                      <a:pt x="1677" y="1170"/>
                    </a:lnTo>
                    <a:lnTo>
                      <a:pt x="1699" y="1155"/>
                    </a:lnTo>
                    <a:lnTo>
                      <a:pt x="1714" y="1160"/>
                    </a:lnTo>
                    <a:lnTo>
                      <a:pt x="1704" y="1175"/>
                    </a:lnTo>
                    <a:lnTo>
                      <a:pt x="1714" y="1195"/>
                    </a:lnTo>
                    <a:lnTo>
                      <a:pt x="1760" y="1160"/>
                    </a:lnTo>
                    <a:lnTo>
                      <a:pt x="1777" y="1137"/>
                    </a:lnTo>
                    <a:lnTo>
                      <a:pt x="1729" y="1132"/>
                    </a:lnTo>
                    <a:lnTo>
                      <a:pt x="1709" y="1102"/>
                    </a:lnTo>
                    <a:lnTo>
                      <a:pt x="1724" y="1087"/>
                    </a:lnTo>
                    <a:lnTo>
                      <a:pt x="1729" y="1067"/>
                    </a:lnTo>
                    <a:lnTo>
                      <a:pt x="1656" y="1082"/>
                    </a:lnTo>
                    <a:lnTo>
                      <a:pt x="1619" y="1112"/>
                    </a:lnTo>
                    <a:lnTo>
                      <a:pt x="1636" y="1077"/>
                    </a:lnTo>
                    <a:lnTo>
                      <a:pt x="1671" y="1056"/>
                    </a:lnTo>
                    <a:lnTo>
                      <a:pt x="1692" y="1034"/>
                    </a:lnTo>
                    <a:lnTo>
                      <a:pt x="1755" y="1039"/>
                    </a:lnTo>
                    <a:lnTo>
                      <a:pt x="1803" y="1034"/>
                    </a:lnTo>
                    <a:lnTo>
                      <a:pt x="1840" y="1009"/>
                    </a:lnTo>
                    <a:lnTo>
                      <a:pt x="1866" y="988"/>
                    </a:lnTo>
                    <a:lnTo>
                      <a:pt x="1845" y="938"/>
                    </a:lnTo>
                    <a:lnTo>
                      <a:pt x="1840" y="910"/>
                    </a:lnTo>
                    <a:lnTo>
                      <a:pt x="1772" y="875"/>
                    </a:lnTo>
                    <a:lnTo>
                      <a:pt x="1772" y="855"/>
                    </a:lnTo>
                    <a:lnTo>
                      <a:pt x="1714" y="746"/>
                    </a:lnTo>
                    <a:lnTo>
                      <a:pt x="1699" y="792"/>
                    </a:lnTo>
                    <a:lnTo>
                      <a:pt x="1661" y="802"/>
                    </a:lnTo>
                    <a:lnTo>
                      <a:pt x="1651" y="792"/>
                    </a:lnTo>
                    <a:lnTo>
                      <a:pt x="1636" y="792"/>
                    </a:lnTo>
                    <a:lnTo>
                      <a:pt x="1636" y="719"/>
                    </a:lnTo>
                    <a:lnTo>
                      <a:pt x="1603" y="714"/>
                    </a:lnTo>
                    <a:lnTo>
                      <a:pt x="1578" y="678"/>
                    </a:lnTo>
                    <a:lnTo>
                      <a:pt x="1550" y="683"/>
                    </a:lnTo>
                    <a:lnTo>
                      <a:pt x="1520" y="673"/>
                    </a:lnTo>
                    <a:lnTo>
                      <a:pt x="1500" y="678"/>
                    </a:lnTo>
                    <a:lnTo>
                      <a:pt x="1500" y="703"/>
                    </a:lnTo>
                    <a:lnTo>
                      <a:pt x="1500" y="731"/>
                    </a:lnTo>
                    <a:lnTo>
                      <a:pt x="1495" y="787"/>
                    </a:lnTo>
                    <a:lnTo>
                      <a:pt x="1487" y="807"/>
                    </a:lnTo>
                    <a:lnTo>
                      <a:pt x="1520" y="870"/>
                    </a:lnTo>
                    <a:lnTo>
                      <a:pt x="1467" y="915"/>
                    </a:lnTo>
                    <a:lnTo>
                      <a:pt x="1477" y="993"/>
                    </a:lnTo>
                    <a:lnTo>
                      <a:pt x="1457" y="1009"/>
                    </a:lnTo>
                    <a:lnTo>
                      <a:pt x="1437" y="998"/>
                    </a:lnTo>
                    <a:lnTo>
                      <a:pt x="1424" y="905"/>
                    </a:lnTo>
                    <a:lnTo>
                      <a:pt x="1371" y="900"/>
                    </a:lnTo>
                    <a:lnTo>
                      <a:pt x="1273" y="845"/>
                    </a:lnTo>
                    <a:lnTo>
                      <a:pt x="1253" y="845"/>
                    </a:lnTo>
                    <a:lnTo>
                      <a:pt x="1235" y="797"/>
                    </a:lnTo>
                    <a:lnTo>
                      <a:pt x="1220" y="782"/>
                    </a:lnTo>
                    <a:lnTo>
                      <a:pt x="1263" y="658"/>
                    </a:lnTo>
                    <a:lnTo>
                      <a:pt x="1288" y="630"/>
                    </a:lnTo>
                    <a:lnTo>
                      <a:pt x="1316" y="615"/>
                    </a:lnTo>
                    <a:lnTo>
                      <a:pt x="1331" y="615"/>
                    </a:lnTo>
                    <a:lnTo>
                      <a:pt x="1346" y="565"/>
                    </a:lnTo>
                    <a:lnTo>
                      <a:pt x="1356" y="524"/>
                    </a:lnTo>
                    <a:lnTo>
                      <a:pt x="1409" y="512"/>
                    </a:lnTo>
                    <a:lnTo>
                      <a:pt x="1437" y="492"/>
                    </a:lnTo>
                    <a:lnTo>
                      <a:pt x="1419" y="446"/>
                    </a:lnTo>
                    <a:lnTo>
                      <a:pt x="1432" y="416"/>
                    </a:lnTo>
                    <a:lnTo>
                      <a:pt x="1412" y="393"/>
                    </a:lnTo>
                    <a:lnTo>
                      <a:pt x="1414" y="393"/>
                    </a:lnTo>
                    <a:lnTo>
                      <a:pt x="1417" y="391"/>
                    </a:lnTo>
                    <a:lnTo>
                      <a:pt x="1419" y="388"/>
                    </a:lnTo>
                    <a:lnTo>
                      <a:pt x="1422" y="388"/>
                    </a:lnTo>
                    <a:lnTo>
                      <a:pt x="1424" y="388"/>
                    </a:lnTo>
                    <a:lnTo>
                      <a:pt x="1432" y="388"/>
                    </a:lnTo>
                    <a:lnTo>
                      <a:pt x="1440" y="388"/>
                    </a:lnTo>
                    <a:lnTo>
                      <a:pt x="1442" y="386"/>
                    </a:lnTo>
                    <a:lnTo>
                      <a:pt x="1442" y="383"/>
                    </a:lnTo>
                    <a:lnTo>
                      <a:pt x="1437" y="376"/>
                    </a:lnTo>
                    <a:lnTo>
                      <a:pt x="1437" y="373"/>
                    </a:lnTo>
                    <a:lnTo>
                      <a:pt x="1440" y="373"/>
                    </a:lnTo>
                    <a:lnTo>
                      <a:pt x="1445" y="376"/>
                    </a:lnTo>
                    <a:lnTo>
                      <a:pt x="1452" y="378"/>
                    </a:lnTo>
                    <a:lnTo>
                      <a:pt x="1455" y="381"/>
                    </a:lnTo>
                    <a:lnTo>
                      <a:pt x="1457" y="383"/>
                    </a:lnTo>
                    <a:lnTo>
                      <a:pt x="1462" y="386"/>
                    </a:lnTo>
                    <a:lnTo>
                      <a:pt x="1467" y="388"/>
                    </a:lnTo>
                    <a:lnTo>
                      <a:pt x="1472" y="393"/>
                    </a:lnTo>
                    <a:lnTo>
                      <a:pt x="1477" y="396"/>
                    </a:lnTo>
                    <a:lnTo>
                      <a:pt x="1485" y="398"/>
                    </a:lnTo>
                    <a:lnTo>
                      <a:pt x="1490" y="401"/>
                    </a:lnTo>
                    <a:lnTo>
                      <a:pt x="1495" y="403"/>
                    </a:lnTo>
                    <a:lnTo>
                      <a:pt x="1500" y="406"/>
                    </a:lnTo>
                    <a:lnTo>
                      <a:pt x="1505" y="406"/>
                    </a:lnTo>
                    <a:lnTo>
                      <a:pt x="1510" y="411"/>
                    </a:lnTo>
                    <a:lnTo>
                      <a:pt x="1515" y="413"/>
                    </a:lnTo>
                    <a:lnTo>
                      <a:pt x="1523" y="419"/>
                    </a:lnTo>
                    <a:lnTo>
                      <a:pt x="1528" y="424"/>
                    </a:lnTo>
                    <a:lnTo>
                      <a:pt x="1535" y="431"/>
                    </a:lnTo>
                    <a:lnTo>
                      <a:pt x="1543" y="441"/>
                    </a:lnTo>
                    <a:lnTo>
                      <a:pt x="1545" y="449"/>
                    </a:lnTo>
                    <a:lnTo>
                      <a:pt x="1538" y="456"/>
                    </a:lnTo>
                    <a:lnTo>
                      <a:pt x="1530" y="466"/>
                    </a:lnTo>
                    <a:lnTo>
                      <a:pt x="1528" y="477"/>
                    </a:lnTo>
                    <a:lnTo>
                      <a:pt x="1530" y="479"/>
                    </a:lnTo>
                    <a:lnTo>
                      <a:pt x="1538" y="482"/>
                    </a:lnTo>
                    <a:lnTo>
                      <a:pt x="1543" y="487"/>
                    </a:lnTo>
                    <a:lnTo>
                      <a:pt x="1545" y="489"/>
                    </a:lnTo>
                    <a:lnTo>
                      <a:pt x="1543" y="494"/>
                    </a:lnTo>
                    <a:lnTo>
                      <a:pt x="1535" y="499"/>
                    </a:lnTo>
                    <a:lnTo>
                      <a:pt x="1528" y="504"/>
                    </a:lnTo>
                    <a:lnTo>
                      <a:pt x="1525" y="509"/>
                    </a:lnTo>
                    <a:lnTo>
                      <a:pt x="1520" y="509"/>
                    </a:lnTo>
                    <a:lnTo>
                      <a:pt x="1518" y="509"/>
                    </a:lnTo>
                    <a:lnTo>
                      <a:pt x="1515" y="509"/>
                    </a:lnTo>
                    <a:lnTo>
                      <a:pt x="1513" y="509"/>
                    </a:lnTo>
                    <a:lnTo>
                      <a:pt x="1508" y="512"/>
                    </a:lnTo>
                    <a:lnTo>
                      <a:pt x="1500" y="514"/>
                    </a:lnTo>
                    <a:lnTo>
                      <a:pt x="1495" y="519"/>
                    </a:lnTo>
                    <a:lnTo>
                      <a:pt x="1492" y="522"/>
                    </a:lnTo>
                    <a:lnTo>
                      <a:pt x="1492" y="524"/>
                    </a:lnTo>
                    <a:lnTo>
                      <a:pt x="1495" y="527"/>
                    </a:lnTo>
                    <a:lnTo>
                      <a:pt x="1498" y="529"/>
                    </a:lnTo>
                    <a:lnTo>
                      <a:pt x="1500" y="532"/>
                    </a:lnTo>
                    <a:lnTo>
                      <a:pt x="1503" y="535"/>
                    </a:lnTo>
                    <a:lnTo>
                      <a:pt x="1508" y="537"/>
                    </a:lnTo>
                    <a:lnTo>
                      <a:pt x="1513" y="540"/>
                    </a:lnTo>
                    <a:lnTo>
                      <a:pt x="1518" y="540"/>
                    </a:lnTo>
                    <a:lnTo>
                      <a:pt x="1523" y="537"/>
                    </a:lnTo>
                    <a:lnTo>
                      <a:pt x="1528" y="532"/>
                    </a:lnTo>
                    <a:lnTo>
                      <a:pt x="1530" y="529"/>
                    </a:lnTo>
                    <a:lnTo>
                      <a:pt x="1535" y="527"/>
                    </a:lnTo>
                    <a:lnTo>
                      <a:pt x="1540" y="527"/>
                    </a:lnTo>
                    <a:lnTo>
                      <a:pt x="1548" y="524"/>
                    </a:lnTo>
                    <a:lnTo>
                      <a:pt x="1556" y="519"/>
                    </a:lnTo>
                    <a:lnTo>
                      <a:pt x="1561" y="519"/>
                    </a:lnTo>
                    <a:lnTo>
                      <a:pt x="1563" y="519"/>
                    </a:lnTo>
                    <a:lnTo>
                      <a:pt x="1566" y="522"/>
                    </a:lnTo>
                    <a:lnTo>
                      <a:pt x="1568" y="524"/>
                    </a:lnTo>
                    <a:lnTo>
                      <a:pt x="1571" y="524"/>
                    </a:lnTo>
                    <a:lnTo>
                      <a:pt x="1573" y="527"/>
                    </a:lnTo>
                    <a:lnTo>
                      <a:pt x="1576" y="529"/>
                    </a:lnTo>
                    <a:lnTo>
                      <a:pt x="1578" y="529"/>
                    </a:lnTo>
                    <a:lnTo>
                      <a:pt x="1583" y="532"/>
                    </a:lnTo>
                    <a:lnTo>
                      <a:pt x="1588" y="532"/>
                    </a:lnTo>
                    <a:lnTo>
                      <a:pt x="1593" y="535"/>
                    </a:lnTo>
                    <a:lnTo>
                      <a:pt x="1603" y="535"/>
                    </a:lnTo>
                    <a:lnTo>
                      <a:pt x="1606" y="540"/>
                    </a:lnTo>
                    <a:lnTo>
                      <a:pt x="1606" y="542"/>
                    </a:lnTo>
                    <a:lnTo>
                      <a:pt x="1608" y="547"/>
                    </a:lnTo>
                    <a:lnTo>
                      <a:pt x="1611" y="547"/>
                    </a:lnTo>
                    <a:lnTo>
                      <a:pt x="1616" y="550"/>
                    </a:lnTo>
                    <a:lnTo>
                      <a:pt x="1619" y="550"/>
                    </a:lnTo>
                    <a:lnTo>
                      <a:pt x="1621" y="550"/>
                    </a:lnTo>
                    <a:lnTo>
                      <a:pt x="1624" y="547"/>
                    </a:lnTo>
                    <a:lnTo>
                      <a:pt x="1629" y="547"/>
                    </a:lnTo>
                    <a:lnTo>
                      <a:pt x="1631" y="547"/>
                    </a:lnTo>
                    <a:lnTo>
                      <a:pt x="1634" y="547"/>
                    </a:lnTo>
                    <a:lnTo>
                      <a:pt x="1639" y="547"/>
                    </a:lnTo>
                    <a:lnTo>
                      <a:pt x="1641" y="547"/>
                    </a:lnTo>
                    <a:lnTo>
                      <a:pt x="1644" y="550"/>
                    </a:lnTo>
                    <a:lnTo>
                      <a:pt x="1649" y="550"/>
                    </a:lnTo>
                    <a:lnTo>
                      <a:pt x="1651" y="550"/>
                    </a:lnTo>
                    <a:lnTo>
                      <a:pt x="1654" y="547"/>
                    </a:lnTo>
                    <a:lnTo>
                      <a:pt x="1659" y="547"/>
                    </a:lnTo>
                    <a:lnTo>
                      <a:pt x="1664" y="547"/>
                    </a:lnTo>
                    <a:lnTo>
                      <a:pt x="1669" y="545"/>
                    </a:lnTo>
                    <a:lnTo>
                      <a:pt x="1671" y="545"/>
                    </a:lnTo>
                    <a:lnTo>
                      <a:pt x="1674" y="545"/>
                    </a:lnTo>
                    <a:lnTo>
                      <a:pt x="1679" y="545"/>
                    </a:lnTo>
                    <a:lnTo>
                      <a:pt x="1682" y="545"/>
                    </a:lnTo>
                    <a:lnTo>
                      <a:pt x="1684" y="545"/>
                    </a:lnTo>
                    <a:lnTo>
                      <a:pt x="1687" y="545"/>
                    </a:lnTo>
                    <a:lnTo>
                      <a:pt x="1692" y="545"/>
                    </a:lnTo>
                    <a:lnTo>
                      <a:pt x="1697" y="545"/>
                    </a:lnTo>
                    <a:lnTo>
                      <a:pt x="1699" y="542"/>
                    </a:lnTo>
                    <a:lnTo>
                      <a:pt x="1697" y="540"/>
                    </a:lnTo>
                    <a:lnTo>
                      <a:pt x="1697" y="537"/>
                    </a:lnTo>
                    <a:lnTo>
                      <a:pt x="1692" y="535"/>
                    </a:lnTo>
                    <a:lnTo>
                      <a:pt x="1687" y="532"/>
                    </a:lnTo>
                    <a:lnTo>
                      <a:pt x="1679" y="529"/>
                    </a:lnTo>
                    <a:lnTo>
                      <a:pt x="1677" y="529"/>
                    </a:lnTo>
                    <a:lnTo>
                      <a:pt x="1674" y="527"/>
                    </a:lnTo>
                    <a:lnTo>
                      <a:pt x="1671" y="524"/>
                    </a:lnTo>
                    <a:lnTo>
                      <a:pt x="1669" y="524"/>
                    </a:lnTo>
                    <a:lnTo>
                      <a:pt x="1666" y="524"/>
                    </a:lnTo>
                    <a:lnTo>
                      <a:pt x="1664" y="524"/>
                    </a:lnTo>
                    <a:lnTo>
                      <a:pt x="1661" y="524"/>
                    </a:lnTo>
                    <a:lnTo>
                      <a:pt x="1656" y="522"/>
                    </a:lnTo>
                    <a:lnTo>
                      <a:pt x="1651" y="519"/>
                    </a:lnTo>
                    <a:lnTo>
                      <a:pt x="1641" y="517"/>
                    </a:lnTo>
                    <a:lnTo>
                      <a:pt x="1636" y="514"/>
                    </a:lnTo>
                    <a:lnTo>
                      <a:pt x="1634" y="512"/>
                    </a:lnTo>
                    <a:lnTo>
                      <a:pt x="1634" y="509"/>
                    </a:lnTo>
                    <a:lnTo>
                      <a:pt x="1636" y="509"/>
                    </a:lnTo>
                    <a:lnTo>
                      <a:pt x="1639" y="509"/>
                    </a:lnTo>
                    <a:lnTo>
                      <a:pt x="1644" y="509"/>
                    </a:lnTo>
                    <a:lnTo>
                      <a:pt x="1649" y="512"/>
                    </a:lnTo>
                    <a:lnTo>
                      <a:pt x="1651" y="512"/>
                    </a:lnTo>
                    <a:lnTo>
                      <a:pt x="1656" y="514"/>
                    </a:lnTo>
                    <a:lnTo>
                      <a:pt x="1659" y="514"/>
                    </a:lnTo>
                    <a:lnTo>
                      <a:pt x="1664" y="514"/>
                    </a:lnTo>
                    <a:lnTo>
                      <a:pt x="1666" y="519"/>
                    </a:lnTo>
                    <a:lnTo>
                      <a:pt x="1671" y="519"/>
                    </a:lnTo>
                    <a:lnTo>
                      <a:pt x="1677" y="517"/>
                    </a:lnTo>
                    <a:lnTo>
                      <a:pt x="1687" y="514"/>
                    </a:lnTo>
                    <a:lnTo>
                      <a:pt x="1694" y="514"/>
                    </a:lnTo>
                    <a:lnTo>
                      <a:pt x="1697" y="519"/>
                    </a:lnTo>
                    <a:lnTo>
                      <a:pt x="1699" y="519"/>
                    </a:lnTo>
                    <a:lnTo>
                      <a:pt x="1704" y="522"/>
                    </a:lnTo>
                    <a:lnTo>
                      <a:pt x="1707" y="524"/>
                    </a:lnTo>
                    <a:lnTo>
                      <a:pt x="1707" y="522"/>
                    </a:lnTo>
                    <a:lnTo>
                      <a:pt x="1704" y="519"/>
                    </a:lnTo>
                    <a:lnTo>
                      <a:pt x="1702" y="514"/>
                    </a:lnTo>
                    <a:lnTo>
                      <a:pt x="1699" y="514"/>
                    </a:lnTo>
                    <a:lnTo>
                      <a:pt x="1699" y="509"/>
                    </a:lnTo>
                    <a:lnTo>
                      <a:pt x="1697" y="507"/>
                    </a:lnTo>
                    <a:lnTo>
                      <a:pt x="1694" y="502"/>
                    </a:lnTo>
                    <a:lnTo>
                      <a:pt x="1692" y="494"/>
                    </a:lnTo>
                    <a:lnTo>
                      <a:pt x="1692" y="492"/>
                    </a:lnTo>
                    <a:lnTo>
                      <a:pt x="1692" y="489"/>
                    </a:lnTo>
                    <a:lnTo>
                      <a:pt x="1692" y="487"/>
                    </a:lnTo>
                    <a:lnTo>
                      <a:pt x="1689" y="482"/>
                    </a:lnTo>
                    <a:lnTo>
                      <a:pt x="1682" y="479"/>
                    </a:lnTo>
                    <a:lnTo>
                      <a:pt x="1677" y="479"/>
                    </a:lnTo>
                    <a:lnTo>
                      <a:pt x="1671" y="477"/>
                    </a:lnTo>
                    <a:lnTo>
                      <a:pt x="1669" y="471"/>
                    </a:lnTo>
                    <a:lnTo>
                      <a:pt x="1664" y="469"/>
                    </a:lnTo>
                    <a:lnTo>
                      <a:pt x="1659" y="469"/>
                    </a:lnTo>
                    <a:lnTo>
                      <a:pt x="1651" y="466"/>
                    </a:lnTo>
                    <a:lnTo>
                      <a:pt x="1646" y="466"/>
                    </a:lnTo>
                    <a:lnTo>
                      <a:pt x="1644" y="466"/>
                    </a:lnTo>
                    <a:lnTo>
                      <a:pt x="1639" y="464"/>
                    </a:lnTo>
                    <a:lnTo>
                      <a:pt x="1634" y="461"/>
                    </a:lnTo>
                    <a:lnTo>
                      <a:pt x="1631" y="459"/>
                    </a:lnTo>
                    <a:lnTo>
                      <a:pt x="1626" y="459"/>
                    </a:lnTo>
                    <a:lnTo>
                      <a:pt x="1624" y="454"/>
                    </a:lnTo>
                    <a:lnTo>
                      <a:pt x="1621" y="451"/>
                    </a:lnTo>
                    <a:lnTo>
                      <a:pt x="1616" y="446"/>
                    </a:lnTo>
                    <a:lnTo>
                      <a:pt x="1614" y="441"/>
                    </a:lnTo>
                    <a:lnTo>
                      <a:pt x="1611" y="439"/>
                    </a:lnTo>
                    <a:lnTo>
                      <a:pt x="1611" y="434"/>
                    </a:lnTo>
                    <a:lnTo>
                      <a:pt x="1614" y="431"/>
                    </a:lnTo>
                    <a:lnTo>
                      <a:pt x="1619" y="431"/>
                    </a:lnTo>
                    <a:lnTo>
                      <a:pt x="1624" y="431"/>
                    </a:lnTo>
                    <a:lnTo>
                      <a:pt x="1631" y="434"/>
                    </a:lnTo>
                    <a:lnTo>
                      <a:pt x="1636" y="436"/>
                    </a:lnTo>
                    <a:lnTo>
                      <a:pt x="1639" y="436"/>
                    </a:lnTo>
                    <a:lnTo>
                      <a:pt x="1644" y="439"/>
                    </a:lnTo>
                    <a:lnTo>
                      <a:pt x="1649" y="441"/>
                    </a:lnTo>
                    <a:lnTo>
                      <a:pt x="1654" y="444"/>
                    </a:lnTo>
                    <a:lnTo>
                      <a:pt x="1659" y="446"/>
                    </a:lnTo>
                    <a:lnTo>
                      <a:pt x="1664" y="449"/>
                    </a:lnTo>
                    <a:lnTo>
                      <a:pt x="1669" y="451"/>
                    </a:lnTo>
                    <a:lnTo>
                      <a:pt x="1671" y="451"/>
                    </a:lnTo>
                    <a:lnTo>
                      <a:pt x="1677" y="449"/>
                    </a:lnTo>
                    <a:lnTo>
                      <a:pt x="1679" y="444"/>
                    </a:lnTo>
                    <a:lnTo>
                      <a:pt x="1679" y="441"/>
                    </a:lnTo>
                    <a:lnTo>
                      <a:pt x="1677" y="436"/>
                    </a:lnTo>
                    <a:lnTo>
                      <a:pt x="1671" y="434"/>
                    </a:lnTo>
                    <a:lnTo>
                      <a:pt x="1666" y="431"/>
                    </a:lnTo>
                    <a:lnTo>
                      <a:pt x="1666" y="429"/>
                    </a:lnTo>
                    <a:lnTo>
                      <a:pt x="1666" y="426"/>
                    </a:lnTo>
                    <a:lnTo>
                      <a:pt x="1669" y="424"/>
                    </a:lnTo>
                    <a:lnTo>
                      <a:pt x="1671" y="424"/>
                    </a:lnTo>
                    <a:lnTo>
                      <a:pt x="1674" y="421"/>
                    </a:lnTo>
                    <a:lnTo>
                      <a:pt x="1677" y="419"/>
                    </a:lnTo>
                    <a:lnTo>
                      <a:pt x="1677" y="416"/>
                    </a:lnTo>
                    <a:lnTo>
                      <a:pt x="1674" y="413"/>
                    </a:lnTo>
                    <a:lnTo>
                      <a:pt x="1671" y="408"/>
                    </a:lnTo>
                    <a:lnTo>
                      <a:pt x="1669" y="406"/>
                    </a:lnTo>
                    <a:lnTo>
                      <a:pt x="1664" y="406"/>
                    </a:lnTo>
                    <a:lnTo>
                      <a:pt x="1664" y="403"/>
                    </a:lnTo>
                    <a:lnTo>
                      <a:pt x="1669" y="401"/>
                    </a:lnTo>
                    <a:lnTo>
                      <a:pt x="1674" y="398"/>
                    </a:lnTo>
                    <a:lnTo>
                      <a:pt x="1677" y="393"/>
                    </a:lnTo>
                    <a:lnTo>
                      <a:pt x="1674" y="391"/>
                    </a:lnTo>
                    <a:lnTo>
                      <a:pt x="1669" y="388"/>
                    </a:lnTo>
                    <a:lnTo>
                      <a:pt x="1661" y="386"/>
                    </a:lnTo>
                    <a:lnTo>
                      <a:pt x="1654" y="386"/>
                    </a:lnTo>
                    <a:lnTo>
                      <a:pt x="1649" y="386"/>
                    </a:lnTo>
                    <a:lnTo>
                      <a:pt x="1644" y="386"/>
                    </a:lnTo>
                    <a:lnTo>
                      <a:pt x="1639" y="388"/>
                    </a:lnTo>
                    <a:lnTo>
                      <a:pt x="1636" y="388"/>
                    </a:lnTo>
                    <a:lnTo>
                      <a:pt x="1634" y="388"/>
                    </a:lnTo>
                    <a:lnTo>
                      <a:pt x="1631" y="386"/>
                    </a:lnTo>
                    <a:lnTo>
                      <a:pt x="1634" y="383"/>
                    </a:lnTo>
                    <a:lnTo>
                      <a:pt x="1631" y="383"/>
                    </a:lnTo>
                    <a:lnTo>
                      <a:pt x="1629" y="381"/>
                    </a:lnTo>
                    <a:lnTo>
                      <a:pt x="1626" y="381"/>
                    </a:lnTo>
                    <a:lnTo>
                      <a:pt x="1621" y="381"/>
                    </a:lnTo>
                    <a:lnTo>
                      <a:pt x="1616" y="381"/>
                    </a:lnTo>
                    <a:lnTo>
                      <a:pt x="1611" y="378"/>
                    </a:lnTo>
                    <a:lnTo>
                      <a:pt x="1606" y="378"/>
                    </a:lnTo>
                    <a:lnTo>
                      <a:pt x="1603" y="378"/>
                    </a:lnTo>
                    <a:lnTo>
                      <a:pt x="1598" y="376"/>
                    </a:lnTo>
                    <a:lnTo>
                      <a:pt x="1598" y="378"/>
                    </a:lnTo>
                    <a:lnTo>
                      <a:pt x="1601" y="381"/>
                    </a:lnTo>
                    <a:lnTo>
                      <a:pt x="1603" y="386"/>
                    </a:lnTo>
                    <a:lnTo>
                      <a:pt x="1601" y="386"/>
                    </a:lnTo>
                    <a:lnTo>
                      <a:pt x="1596" y="386"/>
                    </a:lnTo>
                    <a:lnTo>
                      <a:pt x="1591" y="381"/>
                    </a:lnTo>
                    <a:lnTo>
                      <a:pt x="1583" y="376"/>
                    </a:lnTo>
                    <a:lnTo>
                      <a:pt x="1578" y="373"/>
                    </a:lnTo>
                    <a:lnTo>
                      <a:pt x="1576" y="373"/>
                    </a:lnTo>
                    <a:lnTo>
                      <a:pt x="1568" y="376"/>
                    </a:lnTo>
                    <a:lnTo>
                      <a:pt x="1563" y="373"/>
                    </a:lnTo>
                    <a:lnTo>
                      <a:pt x="1558" y="371"/>
                    </a:lnTo>
                    <a:lnTo>
                      <a:pt x="1558" y="366"/>
                    </a:lnTo>
                    <a:lnTo>
                      <a:pt x="1561" y="363"/>
                    </a:lnTo>
                    <a:lnTo>
                      <a:pt x="1561" y="361"/>
                    </a:lnTo>
                    <a:lnTo>
                      <a:pt x="1561" y="358"/>
                    </a:lnTo>
                    <a:lnTo>
                      <a:pt x="1563" y="356"/>
                    </a:lnTo>
                    <a:lnTo>
                      <a:pt x="1566" y="356"/>
                    </a:lnTo>
                    <a:lnTo>
                      <a:pt x="1568" y="356"/>
                    </a:lnTo>
                    <a:lnTo>
                      <a:pt x="1568" y="353"/>
                    </a:lnTo>
                    <a:lnTo>
                      <a:pt x="1561" y="350"/>
                    </a:lnTo>
                    <a:lnTo>
                      <a:pt x="1556" y="350"/>
                    </a:lnTo>
                    <a:lnTo>
                      <a:pt x="1553" y="345"/>
                    </a:lnTo>
                    <a:lnTo>
                      <a:pt x="1556" y="343"/>
                    </a:lnTo>
                    <a:lnTo>
                      <a:pt x="1561" y="343"/>
                    </a:lnTo>
                    <a:lnTo>
                      <a:pt x="1558" y="343"/>
                    </a:lnTo>
                    <a:lnTo>
                      <a:pt x="1556" y="340"/>
                    </a:lnTo>
                    <a:lnTo>
                      <a:pt x="1553" y="335"/>
                    </a:lnTo>
                    <a:lnTo>
                      <a:pt x="1548" y="333"/>
                    </a:lnTo>
                    <a:lnTo>
                      <a:pt x="1545" y="333"/>
                    </a:lnTo>
                    <a:lnTo>
                      <a:pt x="1540" y="333"/>
                    </a:lnTo>
                    <a:lnTo>
                      <a:pt x="1538" y="333"/>
                    </a:lnTo>
                    <a:lnTo>
                      <a:pt x="1540" y="330"/>
                    </a:lnTo>
                    <a:lnTo>
                      <a:pt x="1540" y="328"/>
                    </a:lnTo>
                    <a:lnTo>
                      <a:pt x="1538" y="325"/>
                    </a:lnTo>
                    <a:lnTo>
                      <a:pt x="1533" y="325"/>
                    </a:lnTo>
                    <a:lnTo>
                      <a:pt x="1528" y="325"/>
                    </a:lnTo>
                    <a:lnTo>
                      <a:pt x="1520" y="325"/>
                    </a:lnTo>
                    <a:lnTo>
                      <a:pt x="1515" y="325"/>
                    </a:lnTo>
                    <a:lnTo>
                      <a:pt x="1510" y="325"/>
                    </a:lnTo>
                    <a:lnTo>
                      <a:pt x="1503" y="323"/>
                    </a:lnTo>
                    <a:lnTo>
                      <a:pt x="1500" y="323"/>
                    </a:lnTo>
                    <a:lnTo>
                      <a:pt x="1500" y="320"/>
                    </a:lnTo>
                    <a:lnTo>
                      <a:pt x="1498" y="318"/>
                    </a:lnTo>
                    <a:lnTo>
                      <a:pt x="1492" y="315"/>
                    </a:lnTo>
                    <a:lnTo>
                      <a:pt x="1485" y="315"/>
                    </a:lnTo>
                    <a:lnTo>
                      <a:pt x="1480" y="318"/>
                    </a:lnTo>
                    <a:lnTo>
                      <a:pt x="1475" y="323"/>
                    </a:lnTo>
                    <a:lnTo>
                      <a:pt x="1472" y="325"/>
                    </a:lnTo>
                    <a:lnTo>
                      <a:pt x="1467" y="325"/>
                    </a:lnTo>
                    <a:lnTo>
                      <a:pt x="1462" y="320"/>
                    </a:lnTo>
                    <a:lnTo>
                      <a:pt x="1460" y="318"/>
                    </a:lnTo>
                    <a:lnTo>
                      <a:pt x="1457" y="313"/>
                    </a:lnTo>
                    <a:lnTo>
                      <a:pt x="1455" y="310"/>
                    </a:lnTo>
                    <a:lnTo>
                      <a:pt x="1450" y="305"/>
                    </a:lnTo>
                    <a:lnTo>
                      <a:pt x="1442" y="300"/>
                    </a:lnTo>
                    <a:lnTo>
                      <a:pt x="1435" y="298"/>
                    </a:lnTo>
                    <a:lnTo>
                      <a:pt x="1429" y="298"/>
                    </a:lnTo>
                    <a:lnTo>
                      <a:pt x="1427" y="300"/>
                    </a:lnTo>
                    <a:lnTo>
                      <a:pt x="1419" y="303"/>
                    </a:lnTo>
                    <a:lnTo>
                      <a:pt x="1414" y="305"/>
                    </a:lnTo>
                    <a:lnTo>
                      <a:pt x="1414" y="308"/>
                    </a:lnTo>
                    <a:lnTo>
                      <a:pt x="1414" y="313"/>
                    </a:lnTo>
                    <a:lnTo>
                      <a:pt x="1409" y="315"/>
                    </a:lnTo>
                    <a:lnTo>
                      <a:pt x="1404" y="320"/>
                    </a:lnTo>
                    <a:lnTo>
                      <a:pt x="1397" y="320"/>
                    </a:lnTo>
                    <a:lnTo>
                      <a:pt x="1394" y="320"/>
                    </a:lnTo>
                    <a:lnTo>
                      <a:pt x="1392" y="315"/>
                    </a:lnTo>
                    <a:lnTo>
                      <a:pt x="1392" y="310"/>
                    </a:lnTo>
                    <a:lnTo>
                      <a:pt x="1389" y="305"/>
                    </a:lnTo>
                    <a:lnTo>
                      <a:pt x="1389" y="303"/>
                    </a:lnTo>
                    <a:lnTo>
                      <a:pt x="1387" y="298"/>
                    </a:lnTo>
                    <a:lnTo>
                      <a:pt x="1384" y="292"/>
                    </a:lnTo>
                    <a:lnTo>
                      <a:pt x="1382" y="290"/>
                    </a:lnTo>
                    <a:lnTo>
                      <a:pt x="1374" y="285"/>
                    </a:lnTo>
                    <a:lnTo>
                      <a:pt x="1366" y="285"/>
                    </a:lnTo>
                    <a:lnTo>
                      <a:pt x="1359" y="287"/>
                    </a:lnTo>
                    <a:lnTo>
                      <a:pt x="1354" y="292"/>
                    </a:lnTo>
                    <a:lnTo>
                      <a:pt x="1351" y="303"/>
                    </a:lnTo>
                    <a:lnTo>
                      <a:pt x="1349" y="313"/>
                    </a:lnTo>
                    <a:lnTo>
                      <a:pt x="1349" y="325"/>
                    </a:lnTo>
                    <a:lnTo>
                      <a:pt x="1354" y="343"/>
                    </a:lnTo>
                    <a:lnTo>
                      <a:pt x="1359" y="356"/>
                    </a:lnTo>
                    <a:lnTo>
                      <a:pt x="1356" y="353"/>
                    </a:lnTo>
                    <a:lnTo>
                      <a:pt x="1354" y="350"/>
                    </a:lnTo>
                    <a:lnTo>
                      <a:pt x="1349" y="345"/>
                    </a:lnTo>
                    <a:lnTo>
                      <a:pt x="1344" y="338"/>
                    </a:lnTo>
                    <a:lnTo>
                      <a:pt x="1341" y="330"/>
                    </a:lnTo>
                    <a:lnTo>
                      <a:pt x="1339" y="323"/>
                    </a:lnTo>
                    <a:lnTo>
                      <a:pt x="1339" y="310"/>
                    </a:lnTo>
                    <a:lnTo>
                      <a:pt x="1344" y="298"/>
                    </a:lnTo>
                    <a:lnTo>
                      <a:pt x="1344" y="290"/>
                    </a:lnTo>
                    <a:lnTo>
                      <a:pt x="1341" y="287"/>
                    </a:lnTo>
                    <a:lnTo>
                      <a:pt x="1336" y="287"/>
                    </a:lnTo>
                    <a:lnTo>
                      <a:pt x="1331" y="287"/>
                    </a:lnTo>
                    <a:lnTo>
                      <a:pt x="1324" y="290"/>
                    </a:lnTo>
                    <a:lnTo>
                      <a:pt x="1316" y="298"/>
                    </a:lnTo>
                    <a:lnTo>
                      <a:pt x="1311" y="310"/>
                    </a:lnTo>
                    <a:lnTo>
                      <a:pt x="1308" y="325"/>
                    </a:lnTo>
                    <a:lnTo>
                      <a:pt x="1308" y="335"/>
                    </a:lnTo>
                    <a:lnTo>
                      <a:pt x="1308" y="340"/>
                    </a:lnTo>
                    <a:lnTo>
                      <a:pt x="1308" y="345"/>
                    </a:lnTo>
                    <a:lnTo>
                      <a:pt x="1308" y="356"/>
                    </a:lnTo>
                    <a:lnTo>
                      <a:pt x="1308" y="361"/>
                    </a:lnTo>
                    <a:lnTo>
                      <a:pt x="1311" y="363"/>
                    </a:lnTo>
                    <a:lnTo>
                      <a:pt x="1316" y="366"/>
                    </a:lnTo>
                    <a:lnTo>
                      <a:pt x="1319" y="366"/>
                    </a:lnTo>
                    <a:lnTo>
                      <a:pt x="1321" y="366"/>
                    </a:lnTo>
                    <a:lnTo>
                      <a:pt x="1329" y="368"/>
                    </a:lnTo>
                    <a:lnTo>
                      <a:pt x="1334" y="371"/>
                    </a:lnTo>
                    <a:lnTo>
                      <a:pt x="1339" y="371"/>
                    </a:lnTo>
                    <a:lnTo>
                      <a:pt x="1341" y="373"/>
                    </a:lnTo>
                    <a:lnTo>
                      <a:pt x="1339" y="376"/>
                    </a:lnTo>
                    <a:lnTo>
                      <a:pt x="1334" y="376"/>
                    </a:lnTo>
                    <a:lnTo>
                      <a:pt x="1331" y="376"/>
                    </a:lnTo>
                    <a:lnTo>
                      <a:pt x="1326" y="376"/>
                    </a:lnTo>
                    <a:lnTo>
                      <a:pt x="1321" y="378"/>
                    </a:lnTo>
                    <a:lnTo>
                      <a:pt x="1316" y="381"/>
                    </a:lnTo>
                    <a:lnTo>
                      <a:pt x="1316" y="383"/>
                    </a:lnTo>
                    <a:lnTo>
                      <a:pt x="1319" y="386"/>
                    </a:lnTo>
                    <a:lnTo>
                      <a:pt x="1321" y="386"/>
                    </a:lnTo>
                    <a:lnTo>
                      <a:pt x="1326" y="388"/>
                    </a:lnTo>
                    <a:lnTo>
                      <a:pt x="1331" y="391"/>
                    </a:lnTo>
                    <a:lnTo>
                      <a:pt x="1334" y="393"/>
                    </a:lnTo>
                    <a:lnTo>
                      <a:pt x="1339" y="396"/>
                    </a:lnTo>
                    <a:lnTo>
                      <a:pt x="1341" y="396"/>
                    </a:lnTo>
                    <a:lnTo>
                      <a:pt x="1346" y="396"/>
                    </a:lnTo>
                    <a:lnTo>
                      <a:pt x="1351" y="393"/>
                    </a:lnTo>
                    <a:lnTo>
                      <a:pt x="1356" y="391"/>
                    </a:lnTo>
                    <a:lnTo>
                      <a:pt x="1359" y="393"/>
                    </a:lnTo>
                    <a:lnTo>
                      <a:pt x="1361" y="396"/>
                    </a:lnTo>
                    <a:lnTo>
                      <a:pt x="1371" y="398"/>
                    </a:lnTo>
                    <a:lnTo>
                      <a:pt x="1374" y="398"/>
                    </a:lnTo>
                    <a:lnTo>
                      <a:pt x="1366" y="436"/>
                    </a:lnTo>
                    <a:lnTo>
                      <a:pt x="1336" y="482"/>
                    </a:lnTo>
                    <a:lnTo>
                      <a:pt x="1326" y="426"/>
                    </a:lnTo>
                    <a:lnTo>
                      <a:pt x="1308" y="403"/>
                    </a:lnTo>
                    <a:lnTo>
                      <a:pt x="1288" y="431"/>
                    </a:lnTo>
                    <a:lnTo>
                      <a:pt x="1278" y="403"/>
                    </a:lnTo>
                    <a:lnTo>
                      <a:pt x="1258" y="368"/>
                    </a:lnTo>
                    <a:lnTo>
                      <a:pt x="1248" y="323"/>
                    </a:lnTo>
                    <a:lnTo>
                      <a:pt x="1215" y="270"/>
                    </a:lnTo>
                    <a:lnTo>
                      <a:pt x="1190" y="343"/>
                    </a:lnTo>
                    <a:lnTo>
                      <a:pt x="1190" y="368"/>
                    </a:lnTo>
                    <a:lnTo>
                      <a:pt x="1225" y="398"/>
                    </a:lnTo>
                    <a:lnTo>
                      <a:pt x="1230" y="431"/>
                    </a:lnTo>
                    <a:lnTo>
                      <a:pt x="1205" y="456"/>
                    </a:lnTo>
                    <a:lnTo>
                      <a:pt x="1190" y="446"/>
                    </a:lnTo>
                    <a:lnTo>
                      <a:pt x="1185" y="446"/>
                    </a:lnTo>
                    <a:lnTo>
                      <a:pt x="1185" y="444"/>
                    </a:lnTo>
                    <a:lnTo>
                      <a:pt x="1187" y="439"/>
                    </a:lnTo>
                    <a:lnTo>
                      <a:pt x="1185" y="434"/>
                    </a:lnTo>
                    <a:lnTo>
                      <a:pt x="1185" y="429"/>
                    </a:lnTo>
                    <a:lnTo>
                      <a:pt x="1182" y="424"/>
                    </a:lnTo>
                    <a:lnTo>
                      <a:pt x="1185" y="424"/>
                    </a:lnTo>
                    <a:lnTo>
                      <a:pt x="1187" y="424"/>
                    </a:lnTo>
                    <a:lnTo>
                      <a:pt x="1190" y="424"/>
                    </a:lnTo>
                    <a:lnTo>
                      <a:pt x="1192" y="424"/>
                    </a:lnTo>
                    <a:lnTo>
                      <a:pt x="1195" y="424"/>
                    </a:lnTo>
                    <a:lnTo>
                      <a:pt x="1198" y="419"/>
                    </a:lnTo>
                    <a:lnTo>
                      <a:pt x="1200" y="413"/>
                    </a:lnTo>
                    <a:lnTo>
                      <a:pt x="1198" y="408"/>
                    </a:lnTo>
                    <a:lnTo>
                      <a:pt x="1192" y="406"/>
                    </a:lnTo>
                    <a:lnTo>
                      <a:pt x="1190" y="403"/>
                    </a:lnTo>
                    <a:lnTo>
                      <a:pt x="1185" y="403"/>
                    </a:lnTo>
                    <a:lnTo>
                      <a:pt x="1180" y="398"/>
                    </a:lnTo>
                    <a:lnTo>
                      <a:pt x="1175" y="396"/>
                    </a:lnTo>
                    <a:lnTo>
                      <a:pt x="1170" y="391"/>
                    </a:lnTo>
                    <a:lnTo>
                      <a:pt x="1167" y="388"/>
                    </a:lnTo>
                    <a:lnTo>
                      <a:pt x="1165" y="383"/>
                    </a:lnTo>
                    <a:lnTo>
                      <a:pt x="1162" y="378"/>
                    </a:lnTo>
                    <a:lnTo>
                      <a:pt x="1162" y="373"/>
                    </a:lnTo>
                    <a:lnTo>
                      <a:pt x="1162" y="371"/>
                    </a:lnTo>
                    <a:lnTo>
                      <a:pt x="1165" y="368"/>
                    </a:lnTo>
                    <a:lnTo>
                      <a:pt x="1165" y="363"/>
                    </a:lnTo>
                    <a:lnTo>
                      <a:pt x="1162" y="356"/>
                    </a:lnTo>
                    <a:lnTo>
                      <a:pt x="1162" y="350"/>
                    </a:lnTo>
                    <a:lnTo>
                      <a:pt x="1160" y="343"/>
                    </a:lnTo>
                    <a:lnTo>
                      <a:pt x="1160" y="338"/>
                    </a:lnTo>
                    <a:lnTo>
                      <a:pt x="1157" y="333"/>
                    </a:lnTo>
                    <a:lnTo>
                      <a:pt x="1157" y="328"/>
                    </a:lnTo>
                    <a:lnTo>
                      <a:pt x="1160" y="325"/>
                    </a:lnTo>
                    <a:lnTo>
                      <a:pt x="1162" y="323"/>
                    </a:lnTo>
                    <a:lnTo>
                      <a:pt x="1165" y="323"/>
                    </a:lnTo>
                    <a:lnTo>
                      <a:pt x="1167" y="318"/>
                    </a:lnTo>
                    <a:lnTo>
                      <a:pt x="1172" y="310"/>
                    </a:lnTo>
                    <a:lnTo>
                      <a:pt x="1172" y="308"/>
                    </a:lnTo>
                    <a:lnTo>
                      <a:pt x="1172" y="305"/>
                    </a:lnTo>
                    <a:lnTo>
                      <a:pt x="1170" y="303"/>
                    </a:lnTo>
                    <a:lnTo>
                      <a:pt x="1165" y="300"/>
                    </a:lnTo>
                    <a:lnTo>
                      <a:pt x="1162" y="300"/>
                    </a:lnTo>
                    <a:lnTo>
                      <a:pt x="1157" y="300"/>
                    </a:lnTo>
                    <a:lnTo>
                      <a:pt x="1152" y="300"/>
                    </a:lnTo>
                    <a:lnTo>
                      <a:pt x="1147" y="300"/>
                    </a:lnTo>
                    <a:lnTo>
                      <a:pt x="1142" y="303"/>
                    </a:lnTo>
                    <a:lnTo>
                      <a:pt x="1145" y="305"/>
                    </a:lnTo>
                    <a:lnTo>
                      <a:pt x="1147" y="308"/>
                    </a:lnTo>
                    <a:lnTo>
                      <a:pt x="1150" y="310"/>
                    </a:lnTo>
                    <a:lnTo>
                      <a:pt x="1152" y="313"/>
                    </a:lnTo>
                    <a:lnTo>
                      <a:pt x="1150" y="313"/>
                    </a:lnTo>
                    <a:lnTo>
                      <a:pt x="1147" y="315"/>
                    </a:lnTo>
                    <a:lnTo>
                      <a:pt x="1145" y="313"/>
                    </a:lnTo>
                    <a:lnTo>
                      <a:pt x="1142" y="310"/>
                    </a:lnTo>
                    <a:lnTo>
                      <a:pt x="1137" y="310"/>
                    </a:lnTo>
                    <a:lnTo>
                      <a:pt x="1134" y="313"/>
                    </a:lnTo>
                    <a:lnTo>
                      <a:pt x="1132" y="315"/>
                    </a:lnTo>
                    <a:lnTo>
                      <a:pt x="1132" y="320"/>
                    </a:lnTo>
                    <a:lnTo>
                      <a:pt x="1132" y="323"/>
                    </a:lnTo>
                    <a:lnTo>
                      <a:pt x="1134" y="328"/>
                    </a:lnTo>
                    <a:lnTo>
                      <a:pt x="1137" y="330"/>
                    </a:lnTo>
                    <a:lnTo>
                      <a:pt x="1134" y="335"/>
                    </a:lnTo>
                    <a:lnTo>
                      <a:pt x="1132" y="340"/>
                    </a:lnTo>
                    <a:lnTo>
                      <a:pt x="1132" y="348"/>
                    </a:lnTo>
                    <a:lnTo>
                      <a:pt x="1129" y="353"/>
                    </a:lnTo>
                    <a:lnTo>
                      <a:pt x="1127" y="350"/>
                    </a:lnTo>
                    <a:lnTo>
                      <a:pt x="1124" y="343"/>
                    </a:lnTo>
                    <a:lnTo>
                      <a:pt x="1124" y="335"/>
                    </a:lnTo>
                    <a:lnTo>
                      <a:pt x="1124" y="328"/>
                    </a:lnTo>
                    <a:lnTo>
                      <a:pt x="1119" y="323"/>
                    </a:lnTo>
                    <a:lnTo>
                      <a:pt x="1117" y="320"/>
                    </a:lnTo>
                    <a:lnTo>
                      <a:pt x="1112" y="315"/>
                    </a:lnTo>
                    <a:lnTo>
                      <a:pt x="1109" y="315"/>
                    </a:lnTo>
                    <a:lnTo>
                      <a:pt x="1109" y="318"/>
                    </a:lnTo>
                    <a:lnTo>
                      <a:pt x="1112" y="323"/>
                    </a:lnTo>
                    <a:lnTo>
                      <a:pt x="1112" y="328"/>
                    </a:lnTo>
                    <a:lnTo>
                      <a:pt x="1109" y="328"/>
                    </a:lnTo>
                    <a:lnTo>
                      <a:pt x="1104" y="328"/>
                    </a:lnTo>
                    <a:lnTo>
                      <a:pt x="1099" y="325"/>
                    </a:lnTo>
                    <a:lnTo>
                      <a:pt x="1094" y="320"/>
                    </a:lnTo>
                    <a:lnTo>
                      <a:pt x="1092" y="315"/>
                    </a:lnTo>
                    <a:lnTo>
                      <a:pt x="1092" y="313"/>
                    </a:lnTo>
                    <a:lnTo>
                      <a:pt x="1087" y="313"/>
                    </a:lnTo>
                    <a:lnTo>
                      <a:pt x="1082" y="315"/>
                    </a:lnTo>
                    <a:lnTo>
                      <a:pt x="1079" y="315"/>
                    </a:lnTo>
                    <a:lnTo>
                      <a:pt x="1077" y="313"/>
                    </a:lnTo>
                    <a:lnTo>
                      <a:pt x="1079" y="310"/>
                    </a:lnTo>
                    <a:lnTo>
                      <a:pt x="1082" y="303"/>
                    </a:lnTo>
                    <a:lnTo>
                      <a:pt x="1082" y="300"/>
                    </a:lnTo>
                    <a:lnTo>
                      <a:pt x="1077" y="298"/>
                    </a:lnTo>
                    <a:lnTo>
                      <a:pt x="1071" y="300"/>
                    </a:lnTo>
                    <a:lnTo>
                      <a:pt x="1064" y="300"/>
                    </a:lnTo>
                    <a:lnTo>
                      <a:pt x="1056" y="303"/>
                    </a:lnTo>
                    <a:lnTo>
                      <a:pt x="1051" y="303"/>
                    </a:lnTo>
                    <a:lnTo>
                      <a:pt x="1049" y="305"/>
                    </a:lnTo>
                    <a:lnTo>
                      <a:pt x="1044" y="305"/>
                    </a:lnTo>
                    <a:lnTo>
                      <a:pt x="1039" y="308"/>
                    </a:lnTo>
                    <a:lnTo>
                      <a:pt x="1036" y="310"/>
                    </a:lnTo>
                    <a:lnTo>
                      <a:pt x="1036" y="315"/>
                    </a:lnTo>
                    <a:lnTo>
                      <a:pt x="1034" y="320"/>
                    </a:lnTo>
                    <a:lnTo>
                      <a:pt x="1029" y="323"/>
                    </a:lnTo>
                    <a:lnTo>
                      <a:pt x="1024" y="323"/>
                    </a:lnTo>
                    <a:lnTo>
                      <a:pt x="1021" y="325"/>
                    </a:lnTo>
                    <a:lnTo>
                      <a:pt x="1021" y="330"/>
                    </a:lnTo>
                    <a:lnTo>
                      <a:pt x="1024" y="333"/>
                    </a:lnTo>
                    <a:lnTo>
                      <a:pt x="1029" y="338"/>
                    </a:lnTo>
                    <a:lnTo>
                      <a:pt x="1034" y="343"/>
                    </a:lnTo>
                    <a:lnTo>
                      <a:pt x="1036" y="345"/>
                    </a:lnTo>
                    <a:lnTo>
                      <a:pt x="1039" y="345"/>
                    </a:lnTo>
                    <a:lnTo>
                      <a:pt x="1039" y="350"/>
                    </a:lnTo>
                    <a:lnTo>
                      <a:pt x="1039" y="353"/>
                    </a:lnTo>
                    <a:lnTo>
                      <a:pt x="1034" y="356"/>
                    </a:lnTo>
                    <a:lnTo>
                      <a:pt x="1026" y="353"/>
                    </a:lnTo>
                    <a:lnTo>
                      <a:pt x="1021" y="356"/>
                    </a:lnTo>
                    <a:lnTo>
                      <a:pt x="1021" y="358"/>
                    </a:lnTo>
                    <a:lnTo>
                      <a:pt x="1021" y="361"/>
                    </a:lnTo>
                    <a:lnTo>
                      <a:pt x="1021" y="366"/>
                    </a:lnTo>
                    <a:lnTo>
                      <a:pt x="1024" y="371"/>
                    </a:lnTo>
                    <a:lnTo>
                      <a:pt x="1026" y="373"/>
                    </a:lnTo>
                    <a:lnTo>
                      <a:pt x="1031" y="373"/>
                    </a:lnTo>
                    <a:lnTo>
                      <a:pt x="1036" y="373"/>
                    </a:lnTo>
                    <a:lnTo>
                      <a:pt x="1044" y="373"/>
                    </a:lnTo>
                    <a:lnTo>
                      <a:pt x="1051" y="376"/>
                    </a:lnTo>
                    <a:lnTo>
                      <a:pt x="1054" y="376"/>
                    </a:lnTo>
                    <a:lnTo>
                      <a:pt x="1059" y="376"/>
                    </a:lnTo>
                    <a:lnTo>
                      <a:pt x="1069" y="378"/>
                    </a:lnTo>
                    <a:lnTo>
                      <a:pt x="1077" y="381"/>
                    </a:lnTo>
                    <a:lnTo>
                      <a:pt x="1082" y="386"/>
                    </a:lnTo>
                    <a:lnTo>
                      <a:pt x="1082" y="391"/>
                    </a:lnTo>
                    <a:lnTo>
                      <a:pt x="1079" y="396"/>
                    </a:lnTo>
                    <a:lnTo>
                      <a:pt x="1079" y="398"/>
                    </a:lnTo>
                    <a:lnTo>
                      <a:pt x="1077" y="398"/>
                    </a:lnTo>
                    <a:lnTo>
                      <a:pt x="1071" y="396"/>
                    </a:lnTo>
                    <a:lnTo>
                      <a:pt x="1066" y="396"/>
                    </a:lnTo>
                    <a:lnTo>
                      <a:pt x="1059" y="393"/>
                    </a:lnTo>
                    <a:lnTo>
                      <a:pt x="1054" y="388"/>
                    </a:lnTo>
                    <a:lnTo>
                      <a:pt x="1049" y="388"/>
                    </a:lnTo>
                    <a:lnTo>
                      <a:pt x="1044" y="386"/>
                    </a:lnTo>
                    <a:lnTo>
                      <a:pt x="1039" y="383"/>
                    </a:lnTo>
                    <a:lnTo>
                      <a:pt x="1034" y="383"/>
                    </a:lnTo>
                    <a:lnTo>
                      <a:pt x="1026" y="383"/>
                    </a:lnTo>
                    <a:lnTo>
                      <a:pt x="1021" y="383"/>
                    </a:lnTo>
                    <a:lnTo>
                      <a:pt x="1019" y="383"/>
                    </a:lnTo>
                    <a:lnTo>
                      <a:pt x="1019" y="388"/>
                    </a:lnTo>
                    <a:lnTo>
                      <a:pt x="1019" y="393"/>
                    </a:lnTo>
                    <a:lnTo>
                      <a:pt x="1019" y="398"/>
                    </a:lnTo>
                    <a:lnTo>
                      <a:pt x="1019" y="403"/>
                    </a:lnTo>
                    <a:lnTo>
                      <a:pt x="1021" y="406"/>
                    </a:lnTo>
                    <a:lnTo>
                      <a:pt x="1026" y="406"/>
                    </a:lnTo>
                    <a:lnTo>
                      <a:pt x="1031" y="408"/>
                    </a:lnTo>
                    <a:lnTo>
                      <a:pt x="1036" y="413"/>
                    </a:lnTo>
                    <a:lnTo>
                      <a:pt x="1044" y="419"/>
                    </a:lnTo>
                    <a:lnTo>
                      <a:pt x="1049" y="424"/>
                    </a:lnTo>
                    <a:lnTo>
                      <a:pt x="1049" y="429"/>
                    </a:lnTo>
                    <a:lnTo>
                      <a:pt x="1051" y="434"/>
                    </a:lnTo>
                    <a:lnTo>
                      <a:pt x="1051" y="439"/>
                    </a:lnTo>
                    <a:lnTo>
                      <a:pt x="1054" y="441"/>
                    </a:lnTo>
                    <a:lnTo>
                      <a:pt x="1056" y="441"/>
                    </a:lnTo>
                    <a:lnTo>
                      <a:pt x="1059" y="441"/>
                    </a:lnTo>
                    <a:lnTo>
                      <a:pt x="1064" y="444"/>
                    </a:lnTo>
                    <a:lnTo>
                      <a:pt x="1066" y="444"/>
                    </a:lnTo>
                    <a:lnTo>
                      <a:pt x="1071" y="446"/>
                    </a:lnTo>
                    <a:lnTo>
                      <a:pt x="1074" y="446"/>
                    </a:lnTo>
                    <a:lnTo>
                      <a:pt x="1077" y="446"/>
                    </a:lnTo>
                    <a:lnTo>
                      <a:pt x="1079" y="446"/>
                    </a:lnTo>
                    <a:lnTo>
                      <a:pt x="1084" y="446"/>
                    </a:lnTo>
                    <a:lnTo>
                      <a:pt x="1087" y="444"/>
                    </a:lnTo>
                    <a:lnTo>
                      <a:pt x="1094" y="444"/>
                    </a:lnTo>
                    <a:lnTo>
                      <a:pt x="1102" y="441"/>
                    </a:lnTo>
                    <a:lnTo>
                      <a:pt x="1107" y="439"/>
                    </a:lnTo>
                    <a:lnTo>
                      <a:pt x="1114" y="439"/>
                    </a:lnTo>
                    <a:lnTo>
                      <a:pt x="1119" y="436"/>
                    </a:lnTo>
                    <a:lnTo>
                      <a:pt x="1124" y="434"/>
                    </a:lnTo>
                    <a:lnTo>
                      <a:pt x="1129" y="429"/>
                    </a:lnTo>
                    <a:lnTo>
                      <a:pt x="1132" y="426"/>
                    </a:lnTo>
                    <a:lnTo>
                      <a:pt x="1134" y="429"/>
                    </a:lnTo>
                    <a:lnTo>
                      <a:pt x="1137" y="429"/>
                    </a:lnTo>
                    <a:lnTo>
                      <a:pt x="1142" y="434"/>
                    </a:lnTo>
                    <a:lnTo>
                      <a:pt x="1145" y="434"/>
                    </a:lnTo>
                    <a:lnTo>
                      <a:pt x="1147" y="439"/>
                    </a:lnTo>
                    <a:lnTo>
                      <a:pt x="1152" y="441"/>
                    </a:lnTo>
                    <a:lnTo>
                      <a:pt x="1157" y="444"/>
                    </a:lnTo>
                    <a:lnTo>
                      <a:pt x="1160" y="449"/>
                    </a:lnTo>
                    <a:lnTo>
                      <a:pt x="1167" y="451"/>
                    </a:lnTo>
                    <a:lnTo>
                      <a:pt x="1157" y="471"/>
                    </a:lnTo>
                    <a:lnTo>
                      <a:pt x="1122" y="461"/>
                    </a:lnTo>
                    <a:lnTo>
                      <a:pt x="1069" y="461"/>
                    </a:lnTo>
                    <a:lnTo>
                      <a:pt x="1039" y="441"/>
                    </a:lnTo>
                    <a:lnTo>
                      <a:pt x="991" y="451"/>
                    </a:lnTo>
                    <a:lnTo>
                      <a:pt x="996" y="466"/>
                    </a:lnTo>
                    <a:lnTo>
                      <a:pt x="1001" y="497"/>
                    </a:lnTo>
                    <a:lnTo>
                      <a:pt x="986" y="492"/>
                    </a:lnTo>
                    <a:lnTo>
                      <a:pt x="958" y="461"/>
                    </a:lnTo>
                    <a:lnTo>
                      <a:pt x="903" y="471"/>
                    </a:lnTo>
                    <a:lnTo>
                      <a:pt x="875" y="451"/>
                    </a:lnTo>
                    <a:lnTo>
                      <a:pt x="885" y="431"/>
                    </a:lnTo>
                    <a:lnTo>
                      <a:pt x="850" y="421"/>
                    </a:lnTo>
                    <a:lnTo>
                      <a:pt x="807" y="398"/>
                    </a:lnTo>
                    <a:lnTo>
                      <a:pt x="749" y="383"/>
                    </a:lnTo>
                    <a:lnTo>
                      <a:pt x="713" y="393"/>
                    </a:lnTo>
                    <a:lnTo>
                      <a:pt x="676" y="353"/>
                    </a:lnTo>
                    <a:lnTo>
                      <a:pt x="577" y="398"/>
                    </a:lnTo>
                    <a:lnTo>
                      <a:pt x="550" y="426"/>
                    </a:lnTo>
                    <a:lnTo>
                      <a:pt x="509" y="416"/>
                    </a:lnTo>
                    <a:lnTo>
                      <a:pt x="482" y="388"/>
                    </a:lnTo>
                    <a:lnTo>
                      <a:pt x="451" y="378"/>
                    </a:lnTo>
                    <a:lnTo>
                      <a:pt x="439" y="378"/>
                    </a:lnTo>
                    <a:lnTo>
                      <a:pt x="424" y="363"/>
                    </a:lnTo>
                    <a:lnTo>
                      <a:pt x="376" y="368"/>
                    </a:lnTo>
                    <a:lnTo>
                      <a:pt x="308" y="338"/>
                    </a:lnTo>
                    <a:lnTo>
                      <a:pt x="277" y="343"/>
                    </a:lnTo>
                    <a:lnTo>
                      <a:pt x="252" y="328"/>
                    </a:lnTo>
                    <a:lnTo>
                      <a:pt x="245" y="310"/>
                    </a:lnTo>
                    <a:lnTo>
                      <a:pt x="199" y="295"/>
                    </a:lnTo>
                    <a:lnTo>
                      <a:pt x="171" y="315"/>
                    </a:lnTo>
                    <a:lnTo>
                      <a:pt x="131" y="333"/>
                    </a:lnTo>
                    <a:lnTo>
                      <a:pt x="98" y="353"/>
                    </a:lnTo>
                    <a:lnTo>
                      <a:pt x="78" y="403"/>
                    </a:lnTo>
                    <a:lnTo>
                      <a:pt x="35" y="413"/>
                    </a:lnTo>
                    <a:lnTo>
                      <a:pt x="35" y="446"/>
                    </a:lnTo>
                    <a:lnTo>
                      <a:pt x="68" y="487"/>
                    </a:lnTo>
                    <a:lnTo>
                      <a:pt x="98" y="502"/>
                    </a:lnTo>
                    <a:lnTo>
                      <a:pt x="98" y="522"/>
                    </a:lnTo>
                    <a:lnTo>
                      <a:pt x="78" y="532"/>
                    </a:lnTo>
                    <a:lnTo>
                      <a:pt x="50" y="522"/>
                    </a:lnTo>
                    <a:lnTo>
                      <a:pt x="0" y="560"/>
                    </a:lnTo>
                    <a:lnTo>
                      <a:pt x="15" y="575"/>
                    </a:lnTo>
                    <a:lnTo>
                      <a:pt x="35" y="595"/>
                    </a:lnTo>
                    <a:lnTo>
                      <a:pt x="83" y="595"/>
                    </a:lnTo>
                    <a:lnTo>
                      <a:pt x="118" y="600"/>
                    </a:lnTo>
                    <a:lnTo>
                      <a:pt x="103" y="635"/>
                    </a:lnTo>
                    <a:lnTo>
                      <a:pt x="63" y="653"/>
                    </a:lnTo>
                    <a:lnTo>
                      <a:pt x="30" y="673"/>
                    </a:lnTo>
                    <a:lnTo>
                      <a:pt x="25" y="698"/>
                    </a:lnTo>
                    <a:lnTo>
                      <a:pt x="63" y="724"/>
                    </a:lnTo>
                    <a:lnTo>
                      <a:pt x="68" y="751"/>
                    </a:lnTo>
                    <a:lnTo>
                      <a:pt x="93" y="761"/>
                    </a:lnTo>
                    <a:lnTo>
                      <a:pt x="98" y="797"/>
                    </a:lnTo>
                    <a:lnTo>
                      <a:pt x="136" y="792"/>
                    </a:lnTo>
                    <a:lnTo>
                      <a:pt x="182" y="792"/>
                    </a:lnTo>
                    <a:lnTo>
                      <a:pt x="156" y="840"/>
                    </a:lnTo>
                    <a:lnTo>
                      <a:pt x="78" y="905"/>
                    </a:lnTo>
                    <a:lnTo>
                      <a:pt x="166" y="860"/>
                    </a:lnTo>
                    <a:lnTo>
                      <a:pt x="234" y="787"/>
                    </a:lnTo>
                    <a:lnTo>
                      <a:pt x="229" y="772"/>
                    </a:lnTo>
                    <a:lnTo>
                      <a:pt x="272" y="719"/>
                    </a:lnTo>
                    <a:lnTo>
                      <a:pt x="282" y="741"/>
                    </a:lnTo>
                    <a:lnTo>
                      <a:pt x="287" y="766"/>
                    </a:lnTo>
                    <a:lnTo>
                      <a:pt x="320" y="741"/>
                    </a:lnTo>
                    <a:lnTo>
                      <a:pt x="355" y="719"/>
                    </a:lnTo>
                    <a:lnTo>
                      <a:pt x="371" y="731"/>
                    </a:lnTo>
                    <a:lnTo>
                      <a:pt x="451" y="746"/>
                    </a:lnTo>
                    <a:lnTo>
                      <a:pt x="504" y="772"/>
                    </a:lnTo>
                    <a:lnTo>
                      <a:pt x="545" y="751"/>
                    </a:lnTo>
                    <a:lnTo>
                      <a:pt x="603" y="855"/>
                    </a:lnTo>
                    <a:lnTo>
                      <a:pt x="640" y="880"/>
                    </a:lnTo>
                    <a:lnTo>
                      <a:pt x="635" y="920"/>
                    </a:lnTo>
                    <a:lnTo>
                      <a:pt x="650" y="953"/>
                    </a:lnTo>
                    <a:lnTo>
                      <a:pt x="691" y="1009"/>
                    </a:lnTo>
                    <a:lnTo>
                      <a:pt x="749" y="1046"/>
                    </a:lnTo>
                    <a:lnTo>
                      <a:pt x="754" y="1072"/>
                    </a:lnTo>
                    <a:lnTo>
                      <a:pt x="759" y="1102"/>
                    </a:lnTo>
                    <a:lnTo>
                      <a:pt x="744" y="1112"/>
                    </a:lnTo>
                    <a:lnTo>
                      <a:pt x="749" y="1092"/>
                    </a:lnTo>
                    <a:lnTo>
                      <a:pt x="719" y="1082"/>
                    </a:lnTo>
                    <a:lnTo>
                      <a:pt x="734" y="1137"/>
                    </a:lnTo>
                    <a:lnTo>
                      <a:pt x="729" y="1180"/>
                    </a:lnTo>
                    <a:lnTo>
                      <a:pt x="719" y="1220"/>
                    </a:lnTo>
                    <a:lnTo>
                      <a:pt x="729" y="1253"/>
                    </a:lnTo>
                    <a:lnTo>
                      <a:pt x="729" y="1273"/>
                    </a:lnTo>
                    <a:lnTo>
                      <a:pt x="754" y="1324"/>
                    </a:lnTo>
                    <a:lnTo>
                      <a:pt x="774" y="1359"/>
                    </a:lnTo>
                    <a:lnTo>
                      <a:pt x="792" y="1387"/>
                    </a:lnTo>
                    <a:lnTo>
                      <a:pt x="837" y="1417"/>
                    </a:lnTo>
                    <a:lnTo>
                      <a:pt x="842" y="1427"/>
                    </a:lnTo>
                    <a:lnTo>
                      <a:pt x="845" y="1427"/>
                    </a:lnTo>
                    <a:lnTo>
                      <a:pt x="875" y="1483"/>
                    </a:lnTo>
                    <a:lnTo>
                      <a:pt x="895" y="1515"/>
                    </a:lnTo>
                    <a:lnTo>
                      <a:pt x="890" y="1525"/>
                    </a:lnTo>
                    <a:lnTo>
                      <a:pt x="928" y="1551"/>
                    </a:lnTo>
                    <a:lnTo>
                      <a:pt x="933" y="1576"/>
                    </a:lnTo>
                    <a:lnTo>
                      <a:pt x="948" y="1586"/>
                    </a:lnTo>
                    <a:lnTo>
                      <a:pt x="968" y="1606"/>
                    </a:lnTo>
                    <a:lnTo>
                      <a:pt x="976" y="1591"/>
                    </a:lnTo>
                    <a:lnTo>
                      <a:pt x="953" y="1576"/>
                    </a:lnTo>
                    <a:lnTo>
                      <a:pt x="933" y="1530"/>
                    </a:lnTo>
                    <a:lnTo>
                      <a:pt x="895" y="1477"/>
                    </a:lnTo>
                    <a:lnTo>
                      <a:pt x="885" y="1447"/>
                    </a:lnTo>
                    <a:lnTo>
                      <a:pt x="913" y="1457"/>
                    </a:lnTo>
                    <a:lnTo>
                      <a:pt x="938" y="1510"/>
                    </a:lnTo>
                    <a:lnTo>
                      <a:pt x="948" y="1525"/>
                    </a:lnTo>
                    <a:lnTo>
                      <a:pt x="976" y="1541"/>
                    </a:lnTo>
                    <a:lnTo>
                      <a:pt x="976" y="1556"/>
                    </a:lnTo>
                    <a:lnTo>
                      <a:pt x="996" y="1566"/>
                    </a:lnTo>
                    <a:lnTo>
                      <a:pt x="1006" y="1581"/>
                    </a:lnTo>
                    <a:lnTo>
                      <a:pt x="1031" y="1606"/>
                    </a:lnTo>
                    <a:lnTo>
                      <a:pt x="1036" y="1644"/>
                    </a:lnTo>
                    <a:lnTo>
                      <a:pt x="1036" y="1659"/>
                    </a:lnTo>
                    <a:lnTo>
                      <a:pt x="1104" y="1699"/>
                    </a:lnTo>
                    <a:lnTo>
                      <a:pt x="1137" y="1717"/>
                    </a:lnTo>
                    <a:lnTo>
                      <a:pt x="1195" y="1732"/>
                    </a:lnTo>
                    <a:lnTo>
                      <a:pt x="1210" y="1727"/>
                    </a:lnTo>
                    <a:lnTo>
                      <a:pt x="1225" y="1727"/>
                    </a:lnTo>
                    <a:lnTo>
                      <a:pt x="1250" y="1747"/>
                    </a:lnTo>
                    <a:lnTo>
                      <a:pt x="1256" y="1755"/>
                    </a:lnTo>
                    <a:lnTo>
                      <a:pt x="1288" y="1760"/>
                    </a:lnTo>
                    <a:lnTo>
                      <a:pt x="1303" y="1755"/>
                    </a:lnTo>
                    <a:lnTo>
                      <a:pt x="1303" y="1752"/>
                    </a:lnTo>
                    <a:lnTo>
                      <a:pt x="1331" y="1767"/>
                    </a:lnTo>
                    <a:lnTo>
                      <a:pt x="1361" y="1755"/>
                    </a:lnTo>
                    <a:lnTo>
                      <a:pt x="1329" y="1767"/>
                    </a:lnTo>
                    <a:lnTo>
                      <a:pt x="1356" y="1810"/>
                    </a:lnTo>
                    <a:lnTo>
                      <a:pt x="1366" y="1820"/>
                    </a:lnTo>
                    <a:lnTo>
                      <a:pt x="1414" y="1851"/>
                    </a:lnTo>
                    <a:lnTo>
                      <a:pt x="1419" y="1830"/>
                    </a:lnTo>
                    <a:lnTo>
                      <a:pt x="1404" y="1810"/>
                    </a:lnTo>
                    <a:close/>
                    <a:moveTo>
                      <a:pt x="1268" y="1722"/>
                    </a:moveTo>
                    <a:lnTo>
                      <a:pt x="1268" y="1722"/>
                    </a:lnTo>
                    <a:lnTo>
                      <a:pt x="1281" y="1722"/>
                    </a:lnTo>
                    <a:lnTo>
                      <a:pt x="1283" y="1722"/>
                    </a:lnTo>
                    <a:lnTo>
                      <a:pt x="1268" y="1722"/>
                    </a:lnTo>
                    <a:close/>
                    <a:moveTo>
                      <a:pt x="1593" y="1692"/>
                    </a:moveTo>
                    <a:lnTo>
                      <a:pt x="1614" y="1692"/>
                    </a:lnTo>
                    <a:lnTo>
                      <a:pt x="1629" y="1679"/>
                    </a:lnTo>
                    <a:lnTo>
                      <a:pt x="1671" y="1687"/>
                    </a:lnTo>
                    <a:lnTo>
                      <a:pt x="1651" y="1674"/>
                    </a:lnTo>
                    <a:lnTo>
                      <a:pt x="1619" y="1659"/>
                    </a:lnTo>
                    <a:lnTo>
                      <a:pt x="1578" y="1659"/>
                    </a:lnTo>
                    <a:lnTo>
                      <a:pt x="1578" y="1669"/>
                    </a:lnTo>
                    <a:lnTo>
                      <a:pt x="1556" y="1674"/>
                    </a:lnTo>
                    <a:lnTo>
                      <a:pt x="1583" y="1687"/>
                    </a:lnTo>
                    <a:lnTo>
                      <a:pt x="1593" y="1692"/>
                    </a:lnTo>
                    <a:close/>
                    <a:moveTo>
                      <a:pt x="1520" y="1634"/>
                    </a:moveTo>
                    <a:lnTo>
                      <a:pt x="1520" y="1634"/>
                    </a:lnTo>
                    <a:lnTo>
                      <a:pt x="1513" y="1624"/>
                    </a:lnTo>
                    <a:lnTo>
                      <a:pt x="1510" y="1619"/>
                    </a:lnTo>
                    <a:lnTo>
                      <a:pt x="1472" y="1604"/>
                    </a:lnTo>
                    <a:lnTo>
                      <a:pt x="1414" y="1604"/>
                    </a:lnTo>
                    <a:lnTo>
                      <a:pt x="1382" y="1609"/>
                    </a:lnTo>
                    <a:lnTo>
                      <a:pt x="1371" y="1619"/>
                    </a:lnTo>
                    <a:lnTo>
                      <a:pt x="1397" y="1624"/>
                    </a:lnTo>
                    <a:lnTo>
                      <a:pt x="1419" y="1624"/>
                    </a:lnTo>
                    <a:lnTo>
                      <a:pt x="1450" y="1624"/>
                    </a:lnTo>
                    <a:lnTo>
                      <a:pt x="1482" y="1629"/>
                    </a:lnTo>
                    <a:lnTo>
                      <a:pt x="1492" y="1644"/>
                    </a:lnTo>
                    <a:lnTo>
                      <a:pt x="1503" y="1654"/>
                    </a:lnTo>
                    <a:lnTo>
                      <a:pt x="1545" y="1654"/>
                    </a:lnTo>
                    <a:lnTo>
                      <a:pt x="1553" y="1654"/>
                    </a:lnTo>
                    <a:lnTo>
                      <a:pt x="1556" y="1651"/>
                    </a:lnTo>
                    <a:lnTo>
                      <a:pt x="1556" y="1649"/>
                    </a:lnTo>
                    <a:lnTo>
                      <a:pt x="1545" y="1639"/>
                    </a:lnTo>
                    <a:lnTo>
                      <a:pt x="1538" y="1639"/>
                    </a:lnTo>
                    <a:lnTo>
                      <a:pt x="1528" y="1636"/>
                    </a:lnTo>
                    <a:lnTo>
                      <a:pt x="1520" y="1634"/>
                    </a:lnTo>
                    <a:close/>
                    <a:moveTo>
                      <a:pt x="1704" y="1717"/>
                    </a:moveTo>
                    <a:lnTo>
                      <a:pt x="1729" y="1722"/>
                    </a:lnTo>
                    <a:lnTo>
                      <a:pt x="1729" y="1709"/>
                    </a:lnTo>
                    <a:lnTo>
                      <a:pt x="1707" y="1709"/>
                    </a:lnTo>
                    <a:lnTo>
                      <a:pt x="1704" y="1717"/>
                    </a:lnTo>
                    <a:close/>
                    <a:moveTo>
                      <a:pt x="1452" y="1861"/>
                    </a:moveTo>
                    <a:lnTo>
                      <a:pt x="1452" y="1861"/>
                    </a:lnTo>
                    <a:lnTo>
                      <a:pt x="1467" y="1846"/>
                    </a:lnTo>
                    <a:lnTo>
                      <a:pt x="1487" y="1851"/>
                    </a:lnTo>
                    <a:lnTo>
                      <a:pt x="1492" y="1866"/>
                    </a:lnTo>
                    <a:lnTo>
                      <a:pt x="1508" y="1851"/>
                    </a:lnTo>
                    <a:lnTo>
                      <a:pt x="1487" y="1836"/>
                    </a:lnTo>
                    <a:lnTo>
                      <a:pt x="1462" y="1836"/>
                    </a:lnTo>
                    <a:lnTo>
                      <a:pt x="1445" y="1838"/>
                    </a:lnTo>
                    <a:lnTo>
                      <a:pt x="1432" y="1838"/>
                    </a:lnTo>
                    <a:lnTo>
                      <a:pt x="1424" y="1836"/>
                    </a:lnTo>
                    <a:lnTo>
                      <a:pt x="1419" y="1836"/>
                    </a:lnTo>
                    <a:lnTo>
                      <a:pt x="1419" y="1830"/>
                    </a:lnTo>
                    <a:lnTo>
                      <a:pt x="1414" y="1851"/>
                    </a:lnTo>
                    <a:lnTo>
                      <a:pt x="1435" y="1871"/>
                    </a:lnTo>
                    <a:lnTo>
                      <a:pt x="1445" y="1871"/>
                    </a:lnTo>
                    <a:lnTo>
                      <a:pt x="1452" y="1861"/>
                    </a:lnTo>
                    <a:close/>
                    <a:moveTo>
                      <a:pt x="2201" y="2073"/>
                    </a:moveTo>
                    <a:lnTo>
                      <a:pt x="2201" y="2073"/>
                    </a:lnTo>
                    <a:lnTo>
                      <a:pt x="2168" y="2062"/>
                    </a:lnTo>
                    <a:lnTo>
                      <a:pt x="2123" y="2037"/>
                    </a:lnTo>
                    <a:lnTo>
                      <a:pt x="2070" y="2032"/>
                    </a:lnTo>
                    <a:lnTo>
                      <a:pt x="2055" y="2027"/>
                    </a:lnTo>
                    <a:lnTo>
                      <a:pt x="2042" y="2012"/>
                    </a:lnTo>
                    <a:lnTo>
                      <a:pt x="2002" y="1997"/>
                    </a:lnTo>
                    <a:lnTo>
                      <a:pt x="1964" y="1974"/>
                    </a:lnTo>
                    <a:lnTo>
                      <a:pt x="1959" y="1954"/>
                    </a:lnTo>
                    <a:lnTo>
                      <a:pt x="1944" y="1914"/>
                    </a:lnTo>
                    <a:lnTo>
                      <a:pt x="1939" y="1914"/>
                    </a:lnTo>
                    <a:lnTo>
                      <a:pt x="1903" y="1893"/>
                    </a:lnTo>
                    <a:lnTo>
                      <a:pt x="1891" y="1893"/>
                    </a:lnTo>
                    <a:lnTo>
                      <a:pt x="1891" y="1896"/>
                    </a:lnTo>
                    <a:lnTo>
                      <a:pt x="1891" y="1893"/>
                    </a:lnTo>
                    <a:lnTo>
                      <a:pt x="1848" y="1888"/>
                    </a:lnTo>
                    <a:lnTo>
                      <a:pt x="1848" y="1883"/>
                    </a:lnTo>
                    <a:lnTo>
                      <a:pt x="1848" y="1888"/>
                    </a:lnTo>
                    <a:lnTo>
                      <a:pt x="1848" y="1881"/>
                    </a:lnTo>
                    <a:lnTo>
                      <a:pt x="1828" y="1876"/>
                    </a:lnTo>
                    <a:lnTo>
                      <a:pt x="1823" y="1861"/>
                    </a:lnTo>
                    <a:lnTo>
                      <a:pt x="1803" y="1846"/>
                    </a:lnTo>
                    <a:lnTo>
                      <a:pt x="1798" y="1846"/>
                    </a:lnTo>
                    <a:lnTo>
                      <a:pt x="1782" y="1841"/>
                    </a:lnTo>
                    <a:lnTo>
                      <a:pt x="1777" y="1830"/>
                    </a:lnTo>
                    <a:lnTo>
                      <a:pt x="1745" y="1815"/>
                    </a:lnTo>
                    <a:lnTo>
                      <a:pt x="1694" y="1820"/>
                    </a:lnTo>
                    <a:lnTo>
                      <a:pt x="1666" y="1815"/>
                    </a:lnTo>
                    <a:lnTo>
                      <a:pt x="1661" y="1805"/>
                    </a:lnTo>
                    <a:lnTo>
                      <a:pt x="1636" y="1800"/>
                    </a:lnTo>
                    <a:lnTo>
                      <a:pt x="1608" y="1805"/>
                    </a:lnTo>
                    <a:lnTo>
                      <a:pt x="1606" y="1803"/>
                    </a:lnTo>
                    <a:lnTo>
                      <a:pt x="1606" y="1798"/>
                    </a:lnTo>
                    <a:lnTo>
                      <a:pt x="1603" y="1790"/>
                    </a:lnTo>
                    <a:lnTo>
                      <a:pt x="1591" y="1795"/>
                    </a:lnTo>
                    <a:lnTo>
                      <a:pt x="1603" y="1790"/>
                    </a:lnTo>
                    <a:lnTo>
                      <a:pt x="1603" y="1785"/>
                    </a:lnTo>
                    <a:lnTo>
                      <a:pt x="1566" y="1795"/>
                    </a:lnTo>
                    <a:lnTo>
                      <a:pt x="1545" y="1805"/>
                    </a:lnTo>
                    <a:lnTo>
                      <a:pt x="1535" y="1830"/>
                    </a:lnTo>
                    <a:lnTo>
                      <a:pt x="1525" y="1836"/>
                    </a:lnTo>
                    <a:lnTo>
                      <a:pt x="1508" y="1851"/>
                    </a:lnTo>
                    <a:lnTo>
                      <a:pt x="1492" y="1866"/>
                    </a:lnTo>
                    <a:lnTo>
                      <a:pt x="1498" y="1878"/>
                    </a:lnTo>
                    <a:lnTo>
                      <a:pt x="1503" y="1904"/>
                    </a:lnTo>
                    <a:lnTo>
                      <a:pt x="1503" y="1919"/>
                    </a:lnTo>
                    <a:lnTo>
                      <a:pt x="1508" y="1939"/>
                    </a:lnTo>
                    <a:lnTo>
                      <a:pt x="1487" y="1954"/>
                    </a:lnTo>
                    <a:lnTo>
                      <a:pt x="1477" y="1964"/>
                    </a:lnTo>
                    <a:lnTo>
                      <a:pt x="1472" y="1974"/>
                    </a:lnTo>
                    <a:lnTo>
                      <a:pt x="1450" y="2022"/>
                    </a:lnTo>
                    <a:lnTo>
                      <a:pt x="1462" y="2042"/>
                    </a:lnTo>
                    <a:lnTo>
                      <a:pt x="1450" y="2047"/>
                    </a:lnTo>
                    <a:lnTo>
                      <a:pt x="1452" y="2047"/>
                    </a:lnTo>
                    <a:lnTo>
                      <a:pt x="1435" y="2057"/>
                    </a:lnTo>
                    <a:lnTo>
                      <a:pt x="1452" y="2093"/>
                    </a:lnTo>
                    <a:lnTo>
                      <a:pt x="1482" y="2146"/>
                    </a:lnTo>
                    <a:lnTo>
                      <a:pt x="1515" y="2211"/>
                    </a:lnTo>
                    <a:lnTo>
                      <a:pt x="1515" y="2221"/>
                    </a:lnTo>
                    <a:lnTo>
                      <a:pt x="1626" y="2284"/>
                    </a:lnTo>
                    <a:lnTo>
                      <a:pt x="1631" y="2284"/>
                    </a:lnTo>
                    <a:lnTo>
                      <a:pt x="1631" y="2282"/>
                    </a:lnTo>
                    <a:lnTo>
                      <a:pt x="1634" y="2279"/>
                    </a:lnTo>
                    <a:lnTo>
                      <a:pt x="1649" y="2294"/>
                    </a:lnTo>
                    <a:lnTo>
                      <a:pt x="1649" y="2297"/>
                    </a:lnTo>
                    <a:lnTo>
                      <a:pt x="1644" y="2315"/>
                    </a:lnTo>
                    <a:lnTo>
                      <a:pt x="1666" y="2352"/>
                    </a:lnTo>
                    <a:lnTo>
                      <a:pt x="1671" y="2362"/>
                    </a:lnTo>
                    <a:lnTo>
                      <a:pt x="1677" y="2357"/>
                    </a:lnTo>
                    <a:lnTo>
                      <a:pt x="1677" y="2360"/>
                    </a:lnTo>
                    <a:lnTo>
                      <a:pt x="1671" y="2362"/>
                    </a:lnTo>
                    <a:lnTo>
                      <a:pt x="1677" y="2368"/>
                    </a:lnTo>
                    <a:lnTo>
                      <a:pt x="1671" y="2388"/>
                    </a:lnTo>
                    <a:lnTo>
                      <a:pt x="1656" y="2405"/>
                    </a:lnTo>
                    <a:lnTo>
                      <a:pt x="1656" y="2436"/>
                    </a:lnTo>
                    <a:lnTo>
                      <a:pt x="1646" y="2456"/>
                    </a:lnTo>
                    <a:lnTo>
                      <a:pt x="1629" y="2524"/>
                    </a:lnTo>
                    <a:lnTo>
                      <a:pt x="1634" y="2574"/>
                    </a:lnTo>
                    <a:lnTo>
                      <a:pt x="1603" y="2642"/>
                    </a:lnTo>
                    <a:lnTo>
                      <a:pt x="1598" y="2713"/>
                    </a:lnTo>
                    <a:lnTo>
                      <a:pt x="1598" y="2751"/>
                    </a:lnTo>
                    <a:lnTo>
                      <a:pt x="1593" y="2786"/>
                    </a:lnTo>
                    <a:lnTo>
                      <a:pt x="1603" y="2806"/>
                    </a:lnTo>
                    <a:lnTo>
                      <a:pt x="1588" y="2889"/>
                    </a:lnTo>
                    <a:lnTo>
                      <a:pt x="1571" y="2925"/>
                    </a:lnTo>
                    <a:lnTo>
                      <a:pt x="1578" y="2950"/>
                    </a:lnTo>
                    <a:lnTo>
                      <a:pt x="1593" y="2983"/>
                    </a:lnTo>
                    <a:lnTo>
                      <a:pt x="1677" y="3018"/>
                    </a:lnTo>
                    <a:lnTo>
                      <a:pt x="1656" y="2998"/>
                    </a:lnTo>
                    <a:lnTo>
                      <a:pt x="1654" y="2993"/>
                    </a:lnTo>
                    <a:lnTo>
                      <a:pt x="1679" y="3018"/>
                    </a:lnTo>
                    <a:lnTo>
                      <a:pt x="1651" y="2960"/>
                    </a:lnTo>
                    <a:lnTo>
                      <a:pt x="1671" y="2927"/>
                    </a:lnTo>
                    <a:lnTo>
                      <a:pt x="1694" y="2894"/>
                    </a:lnTo>
                    <a:lnTo>
                      <a:pt x="1702" y="2862"/>
                    </a:lnTo>
                    <a:lnTo>
                      <a:pt x="1689" y="2847"/>
                    </a:lnTo>
                    <a:lnTo>
                      <a:pt x="1687" y="2824"/>
                    </a:lnTo>
                    <a:lnTo>
                      <a:pt x="1722" y="2781"/>
                    </a:lnTo>
                    <a:lnTo>
                      <a:pt x="1740" y="2741"/>
                    </a:lnTo>
                    <a:lnTo>
                      <a:pt x="1727" y="2726"/>
                    </a:lnTo>
                    <a:lnTo>
                      <a:pt x="1752" y="2715"/>
                    </a:lnTo>
                    <a:lnTo>
                      <a:pt x="1780" y="2673"/>
                    </a:lnTo>
                    <a:lnTo>
                      <a:pt x="1828" y="2655"/>
                    </a:lnTo>
                    <a:lnTo>
                      <a:pt x="1848" y="2642"/>
                    </a:lnTo>
                    <a:lnTo>
                      <a:pt x="1856" y="2605"/>
                    </a:lnTo>
                    <a:lnTo>
                      <a:pt x="1840" y="2594"/>
                    </a:lnTo>
                    <a:lnTo>
                      <a:pt x="1840" y="2584"/>
                    </a:lnTo>
                    <a:lnTo>
                      <a:pt x="1850" y="2594"/>
                    </a:lnTo>
                    <a:lnTo>
                      <a:pt x="1876" y="2599"/>
                    </a:lnTo>
                    <a:lnTo>
                      <a:pt x="1901" y="2579"/>
                    </a:lnTo>
                    <a:lnTo>
                      <a:pt x="1906" y="2569"/>
                    </a:lnTo>
                    <a:lnTo>
                      <a:pt x="1903" y="2559"/>
                    </a:lnTo>
                    <a:lnTo>
                      <a:pt x="1906" y="2569"/>
                    </a:lnTo>
                    <a:lnTo>
                      <a:pt x="1914" y="2552"/>
                    </a:lnTo>
                    <a:lnTo>
                      <a:pt x="1934" y="2531"/>
                    </a:lnTo>
                    <a:lnTo>
                      <a:pt x="1959" y="2506"/>
                    </a:lnTo>
                    <a:lnTo>
                      <a:pt x="1982" y="2438"/>
                    </a:lnTo>
                    <a:lnTo>
                      <a:pt x="1997" y="2408"/>
                    </a:lnTo>
                    <a:lnTo>
                      <a:pt x="2055" y="2373"/>
                    </a:lnTo>
                    <a:lnTo>
                      <a:pt x="2090" y="2368"/>
                    </a:lnTo>
                    <a:lnTo>
                      <a:pt x="2100" y="2362"/>
                    </a:lnTo>
                    <a:lnTo>
                      <a:pt x="2110" y="2342"/>
                    </a:lnTo>
                    <a:lnTo>
                      <a:pt x="2118" y="2320"/>
                    </a:lnTo>
                    <a:lnTo>
                      <a:pt x="2133" y="2294"/>
                    </a:lnTo>
                    <a:lnTo>
                      <a:pt x="2138" y="2284"/>
                    </a:lnTo>
                    <a:lnTo>
                      <a:pt x="2143" y="2196"/>
                    </a:lnTo>
                    <a:lnTo>
                      <a:pt x="2158" y="2191"/>
                    </a:lnTo>
                    <a:lnTo>
                      <a:pt x="2211" y="2125"/>
                    </a:lnTo>
                    <a:lnTo>
                      <a:pt x="2211" y="2110"/>
                    </a:lnTo>
                    <a:lnTo>
                      <a:pt x="2201" y="2073"/>
                    </a:lnTo>
                    <a:close/>
                    <a:moveTo>
                      <a:pt x="1440" y="567"/>
                    </a:moveTo>
                    <a:lnTo>
                      <a:pt x="1445" y="570"/>
                    </a:lnTo>
                    <a:lnTo>
                      <a:pt x="1447" y="570"/>
                    </a:lnTo>
                    <a:lnTo>
                      <a:pt x="1450" y="572"/>
                    </a:lnTo>
                    <a:lnTo>
                      <a:pt x="1455" y="575"/>
                    </a:lnTo>
                    <a:lnTo>
                      <a:pt x="1457" y="575"/>
                    </a:lnTo>
                    <a:lnTo>
                      <a:pt x="1462" y="577"/>
                    </a:lnTo>
                    <a:lnTo>
                      <a:pt x="1467" y="577"/>
                    </a:lnTo>
                    <a:lnTo>
                      <a:pt x="1470" y="580"/>
                    </a:lnTo>
                    <a:lnTo>
                      <a:pt x="1472" y="580"/>
                    </a:lnTo>
                    <a:lnTo>
                      <a:pt x="1475" y="577"/>
                    </a:lnTo>
                    <a:lnTo>
                      <a:pt x="1475" y="575"/>
                    </a:lnTo>
                    <a:lnTo>
                      <a:pt x="1477" y="575"/>
                    </a:lnTo>
                    <a:lnTo>
                      <a:pt x="1480" y="570"/>
                    </a:lnTo>
                    <a:lnTo>
                      <a:pt x="1482" y="567"/>
                    </a:lnTo>
                    <a:lnTo>
                      <a:pt x="1480" y="565"/>
                    </a:lnTo>
                    <a:lnTo>
                      <a:pt x="1475" y="565"/>
                    </a:lnTo>
                    <a:lnTo>
                      <a:pt x="1472" y="562"/>
                    </a:lnTo>
                    <a:lnTo>
                      <a:pt x="1457" y="562"/>
                    </a:lnTo>
                    <a:lnTo>
                      <a:pt x="1455" y="560"/>
                    </a:lnTo>
                    <a:lnTo>
                      <a:pt x="1452" y="555"/>
                    </a:lnTo>
                    <a:lnTo>
                      <a:pt x="1450" y="550"/>
                    </a:lnTo>
                    <a:lnTo>
                      <a:pt x="1447" y="545"/>
                    </a:lnTo>
                    <a:lnTo>
                      <a:pt x="1442" y="545"/>
                    </a:lnTo>
                    <a:lnTo>
                      <a:pt x="1435" y="542"/>
                    </a:lnTo>
                    <a:lnTo>
                      <a:pt x="1429" y="540"/>
                    </a:lnTo>
                    <a:lnTo>
                      <a:pt x="1424" y="540"/>
                    </a:lnTo>
                    <a:lnTo>
                      <a:pt x="1419" y="540"/>
                    </a:lnTo>
                    <a:lnTo>
                      <a:pt x="1417" y="540"/>
                    </a:lnTo>
                    <a:lnTo>
                      <a:pt x="1414" y="542"/>
                    </a:lnTo>
                    <a:lnTo>
                      <a:pt x="1412" y="545"/>
                    </a:lnTo>
                    <a:lnTo>
                      <a:pt x="1409" y="545"/>
                    </a:lnTo>
                    <a:lnTo>
                      <a:pt x="1409" y="542"/>
                    </a:lnTo>
                    <a:lnTo>
                      <a:pt x="1407" y="535"/>
                    </a:lnTo>
                    <a:lnTo>
                      <a:pt x="1404" y="529"/>
                    </a:lnTo>
                    <a:lnTo>
                      <a:pt x="1402" y="527"/>
                    </a:lnTo>
                    <a:lnTo>
                      <a:pt x="1399" y="524"/>
                    </a:lnTo>
                    <a:lnTo>
                      <a:pt x="1394" y="524"/>
                    </a:lnTo>
                    <a:lnTo>
                      <a:pt x="1392" y="524"/>
                    </a:lnTo>
                    <a:lnTo>
                      <a:pt x="1392" y="529"/>
                    </a:lnTo>
                    <a:lnTo>
                      <a:pt x="1392" y="535"/>
                    </a:lnTo>
                    <a:lnTo>
                      <a:pt x="1392" y="542"/>
                    </a:lnTo>
                    <a:lnTo>
                      <a:pt x="1392" y="547"/>
                    </a:lnTo>
                    <a:lnTo>
                      <a:pt x="1392" y="550"/>
                    </a:lnTo>
                    <a:lnTo>
                      <a:pt x="1394" y="552"/>
                    </a:lnTo>
                    <a:lnTo>
                      <a:pt x="1394" y="555"/>
                    </a:lnTo>
                    <a:lnTo>
                      <a:pt x="1394" y="560"/>
                    </a:lnTo>
                    <a:lnTo>
                      <a:pt x="1394" y="565"/>
                    </a:lnTo>
                    <a:lnTo>
                      <a:pt x="1394" y="570"/>
                    </a:lnTo>
                    <a:lnTo>
                      <a:pt x="1397" y="575"/>
                    </a:lnTo>
                    <a:lnTo>
                      <a:pt x="1397" y="577"/>
                    </a:lnTo>
                    <a:lnTo>
                      <a:pt x="1394" y="577"/>
                    </a:lnTo>
                    <a:lnTo>
                      <a:pt x="1392" y="580"/>
                    </a:lnTo>
                    <a:lnTo>
                      <a:pt x="1389" y="585"/>
                    </a:lnTo>
                    <a:lnTo>
                      <a:pt x="1387" y="587"/>
                    </a:lnTo>
                    <a:lnTo>
                      <a:pt x="1384" y="590"/>
                    </a:lnTo>
                    <a:lnTo>
                      <a:pt x="1387" y="593"/>
                    </a:lnTo>
                    <a:lnTo>
                      <a:pt x="1392" y="593"/>
                    </a:lnTo>
                    <a:lnTo>
                      <a:pt x="1397" y="590"/>
                    </a:lnTo>
                    <a:lnTo>
                      <a:pt x="1399" y="590"/>
                    </a:lnTo>
                    <a:lnTo>
                      <a:pt x="1402" y="590"/>
                    </a:lnTo>
                    <a:lnTo>
                      <a:pt x="1407" y="590"/>
                    </a:lnTo>
                    <a:lnTo>
                      <a:pt x="1409" y="590"/>
                    </a:lnTo>
                    <a:lnTo>
                      <a:pt x="1412" y="593"/>
                    </a:lnTo>
                    <a:lnTo>
                      <a:pt x="1414" y="598"/>
                    </a:lnTo>
                    <a:lnTo>
                      <a:pt x="1414" y="600"/>
                    </a:lnTo>
                    <a:lnTo>
                      <a:pt x="1417" y="603"/>
                    </a:lnTo>
                    <a:lnTo>
                      <a:pt x="1419" y="603"/>
                    </a:lnTo>
                    <a:lnTo>
                      <a:pt x="1424" y="600"/>
                    </a:lnTo>
                    <a:lnTo>
                      <a:pt x="1424" y="598"/>
                    </a:lnTo>
                    <a:lnTo>
                      <a:pt x="1427" y="595"/>
                    </a:lnTo>
                    <a:lnTo>
                      <a:pt x="1427" y="593"/>
                    </a:lnTo>
                    <a:lnTo>
                      <a:pt x="1429" y="590"/>
                    </a:lnTo>
                    <a:lnTo>
                      <a:pt x="1435" y="587"/>
                    </a:lnTo>
                    <a:lnTo>
                      <a:pt x="1437" y="585"/>
                    </a:lnTo>
                    <a:lnTo>
                      <a:pt x="1437" y="580"/>
                    </a:lnTo>
                    <a:lnTo>
                      <a:pt x="1437" y="575"/>
                    </a:lnTo>
                    <a:lnTo>
                      <a:pt x="1435" y="570"/>
                    </a:lnTo>
                    <a:lnTo>
                      <a:pt x="1437" y="567"/>
                    </a:lnTo>
                    <a:lnTo>
                      <a:pt x="1440" y="567"/>
                    </a:lnTo>
                    <a:close/>
                    <a:moveTo>
                      <a:pt x="966" y="300"/>
                    </a:moveTo>
                    <a:lnTo>
                      <a:pt x="968" y="303"/>
                    </a:lnTo>
                    <a:lnTo>
                      <a:pt x="971" y="310"/>
                    </a:lnTo>
                    <a:lnTo>
                      <a:pt x="973" y="323"/>
                    </a:lnTo>
                    <a:lnTo>
                      <a:pt x="973" y="330"/>
                    </a:lnTo>
                    <a:lnTo>
                      <a:pt x="973" y="335"/>
                    </a:lnTo>
                    <a:lnTo>
                      <a:pt x="978" y="338"/>
                    </a:lnTo>
                    <a:lnTo>
                      <a:pt x="983" y="335"/>
                    </a:lnTo>
                    <a:lnTo>
                      <a:pt x="986" y="333"/>
                    </a:lnTo>
                    <a:lnTo>
                      <a:pt x="988" y="330"/>
                    </a:lnTo>
                    <a:lnTo>
                      <a:pt x="991" y="333"/>
                    </a:lnTo>
                    <a:lnTo>
                      <a:pt x="996" y="335"/>
                    </a:lnTo>
                    <a:lnTo>
                      <a:pt x="998" y="338"/>
                    </a:lnTo>
                    <a:lnTo>
                      <a:pt x="1003" y="335"/>
                    </a:lnTo>
                    <a:lnTo>
                      <a:pt x="1006" y="330"/>
                    </a:lnTo>
                    <a:lnTo>
                      <a:pt x="1011" y="323"/>
                    </a:lnTo>
                    <a:lnTo>
                      <a:pt x="1016" y="320"/>
                    </a:lnTo>
                    <a:lnTo>
                      <a:pt x="1024" y="318"/>
                    </a:lnTo>
                    <a:lnTo>
                      <a:pt x="1026" y="315"/>
                    </a:lnTo>
                    <a:lnTo>
                      <a:pt x="1026" y="310"/>
                    </a:lnTo>
                    <a:lnTo>
                      <a:pt x="1026" y="305"/>
                    </a:lnTo>
                    <a:lnTo>
                      <a:pt x="1029" y="305"/>
                    </a:lnTo>
                    <a:lnTo>
                      <a:pt x="1039" y="303"/>
                    </a:lnTo>
                    <a:lnTo>
                      <a:pt x="1044" y="300"/>
                    </a:lnTo>
                    <a:lnTo>
                      <a:pt x="1049" y="300"/>
                    </a:lnTo>
                    <a:lnTo>
                      <a:pt x="1054" y="298"/>
                    </a:lnTo>
                    <a:lnTo>
                      <a:pt x="1059" y="295"/>
                    </a:lnTo>
                    <a:lnTo>
                      <a:pt x="1064" y="295"/>
                    </a:lnTo>
                    <a:lnTo>
                      <a:pt x="1066" y="292"/>
                    </a:lnTo>
                    <a:lnTo>
                      <a:pt x="1066" y="290"/>
                    </a:lnTo>
                    <a:lnTo>
                      <a:pt x="1069" y="287"/>
                    </a:lnTo>
                    <a:lnTo>
                      <a:pt x="1066" y="285"/>
                    </a:lnTo>
                    <a:lnTo>
                      <a:pt x="1066" y="277"/>
                    </a:lnTo>
                    <a:lnTo>
                      <a:pt x="1064" y="270"/>
                    </a:lnTo>
                    <a:lnTo>
                      <a:pt x="1059" y="265"/>
                    </a:lnTo>
                    <a:lnTo>
                      <a:pt x="1056" y="262"/>
                    </a:lnTo>
                    <a:lnTo>
                      <a:pt x="1054" y="262"/>
                    </a:lnTo>
                    <a:lnTo>
                      <a:pt x="1049" y="262"/>
                    </a:lnTo>
                    <a:lnTo>
                      <a:pt x="1046" y="262"/>
                    </a:lnTo>
                    <a:lnTo>
                      <a:pt x="1044" y="257"/>
                    </a:lnTo>
                    <a:lnTo>
                      <a:pt x="1041" y="255"/>
                    </a:lnTo>
                    <a:lnTo>
                      <a:pt x="1039" y="250"/>
                    </a:lnTo>
                    <a:lnTo>
                      <a:pt x="1031" y="247"/>
                    </a:lnTo>
                    <a:lnTo>
                      <a:pt x="1026" y="247"/>
                    </a:lnTo>
                    <a:lnTo>
                      <a:pt x="1021" y="247"/>
                    </a:lnTo>
                    <a:lnTo>
                      <a:pt x="1019" y="245"/>
                    </a:lnTo>
                    <a:lnTo>
                      <a:pt x="1016" y="242"/>
                    </a:lnTo>
                    <a:lnTo>
                      <a:pt x="1011" y="242"/>
                    </a:lnTo>
                    <a:lnTo>
                      <a:pt x="1008" y="240"/>
                    </a:lnTo>
                    <a:lnTo>
                      <a:pt x="1006" y="242"/>
                    </a:lnTo>
                    <a:lnTo>
                      <a:pt x="1006" y="245"/>
                    </a:lnTo>
                    <a:lnTo>
                      <a:pt x="1006" y="250"/>
                    </a:lnTo>
                    <a:lnTo>
                      <a:pt x="1003" y="255"/>
                    </a:lnTo>
                    <a:lnTo>
                      <a:pt x="1003" y="257"/>
                    </a:lnTo>
                    <a:lnTo>
                      <a:pt x="998" y="260"/>
                    </a:lnTo>
                    <a:lnTo>
                      <a:pt x="993" y="267"/>
                    </a:lnTo>
                    <a:lnTo>
                      <a:pt x="986" y="272"/>
                    </a:lnTo>
                    <a:lnTo>
                      <a:pt x="983" y="277"/>
                    </a:lnTo>
                    <a:lnTo>
                      <a:pt x="978" y="282"/>
                    </a:lnTo>
                    <a:lnTo>
                      <a:pt x="971" y="287"/>
                    </a:lnTo>
                    <a:lnTo>
                      <a:pt x="966" y="295"/>
                    </a:lnTo>
                    <a:lnTo>
                      <a:pt x="963" y="300"/>
                    </a:lnTo>
                    <a:lnTo>
                      <a:pt x="966" y="300"/>
                    </a:lnTo>
                    <a:close/>
                    <a:moveTo>
                      <a:pt x="1498" y="494"/>
                    </a:moveTo>
                    <a:lnTo>
                      <a:pt x="1498" y="494"/>
                    </a:lnTo>
                    <a:lnTo>
                      <a:pt x="1498" y="492"/>
                    </a:lnTo>
                    <a:lnTo>
                      <a:pt x="1498" y="489"/>
                    </a:lnTo>
                    <a:lnTo>
                      <a:pt x="1495" y="489"/>
                    </a:lnTo>
                    <a:lnTo>
                      <a:pt x="1495" y="492"/>
                    </a:lnTo>
                    <a:lnTo>
                      <a:pt x="1498" y="494"/>
                    </a:lnTo>
                    <a:close/>
                  </a:path>
                </a:pathLst>
              </a:custGeom>
              <a:grpFill/>
              <a:ln w="9525" cap="flat" cmpd="sng">
                <a:solidFill>
                  <a:schemeClr val="bg1"/>
                </a:solidFill>
                <a:prstDash val="solid"/>
                <a:round/>
                <a:headEnd type="none" w="med" len="med"/>
                <a:tailEnd type="none" w="med" len="med"/>
              </a:ln>
            </p:spPr>
            <p:txBody>
              <a:bodyPr/>
              <a:lstStyle/>
              <a:p>
                <a:endParaRPr lang="en-GB">
                  <a:solidFill>
                    <a:prstClr val="black"/>
                  </a:solidFill>
                </a:endParaRPr>
              </a:p>
            </p:txBody>
          </p:sp>
          <p:sp>
            <p:nvSpPr>
              <p:cNvPr id="207" name="Freeform 206"/>
              <p:cNvSpPr>
                <a:spLocks/>
              </p:cNvSpPr>
              <p:nvPr/>
            </p:nvSpPr>
            <p:spPr bwMode="auto">
              <a:xfrm>
                <a:off x="3218" y="2127"/>
                <a:ext cx="46" cy="28"/>
              </a:xfrm>
              <a:custGeom>
                <a:avLst/>
                <a:gdLst>
                  <a:gd name="T0" fmla="*/ 0 w 46"/>
                  <a:gd name="T1" fmla="*/ 15 h 28"/>
                  <a:gd name="T2" fmla="*/ 3 w 46"/>
                  <a:gd name="T3" fmla="*/ 17 h 28"/>
                  <a:gd name="T4" fmla="*/ 12 w 46"/>
                  <a:gd name="T5" fmla="*/ 14 h 28"/>
                  <a:gd name="T6" fmla="*/ 13 w 46"/>
                  <a:gd name="T7" fmla="*/ 8 h 28"/>
                  <a:gd name="T8" fmla="*/ 27 w 46"/>
                  <a:gd name="T9" fmla="*/ 9 h 28"/>
                  <a:gd name="T10" fmla="*/ 46 w 46"/>
                  <a:gd name="T11" fmla="*/ 0 h 28"/>
                  <a:gd name="T12" fmla="*/ 46 w 46"/>
                  <a:gd name="T13" fmla="*/ 1 h 28"/>
                  <a:gd name="T14" fmla="*/ 33 w 46"/>
                  <a:gd name="T15" fmla="*/ 11 h 28"/>
                  <a:gd name="T16" fmla="*/ 36 w 46"/>
                  <a:gd name="T17" fmla="*/ 18 h 28"/>
                  <a:gd name="T18" fmla="*/ 27 w 46"/>
                  <a:gd name="T19" fmla="*/ 21 h 28"/>
                  <a:gd name="T20" fmla="*/ 15 w 46"/>
                  <a:gd name="T21" fmla="*/ 28 h 28"/>
                  <a:gd name="T22" fmla="*/ 13 w 46"/>
                  <a:gd name="T23" fmla="*/ 28 h 28"/>
                  <a:gd name="T24" fmla="*/ 8 w 46"/>
                  <a:gd name="T25" fmla="*/ 26 h 28"/>
                  <a:gd name="T26" fmla="*/ 2 w 46"/>
                  <a:gd name="T27" fmla="*/ 23 h 28"/>
                  <a:gd name="T28" fmla="*/ 0 w 46"/>
                  <a:gd name="T29" fmla="*/ 15 h 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6"/>
                  <a:gd name="T46" fmla="*/ 0 h 28"/>
                  <a:gd name="T47" fmla="*/ 46 w 46"/>
                  <a:gd name="T48" fmla="*/ 28 h 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6" h="28">
                    <a:moveTo>
                      <a:pt x="0" y="15"/>
                    </a:moveTo>
                    <a:lnTo>
                      <a:pt x="3" y="17"/>
                    </a:lnTo>
                    <a:lnTo>
                      <a:pt x="12" y="14"/>
                    </a:lnTo>
                    <a:lnTo>
                      <a:pt x="13" y="8"/>
                    </a:lnTo>
                    <a:lnTo>
                      <a:pt x="27" y="9"/>
                    </a:lnTo>
                    <a:lnTo>
                      <a:pt x="46" y="0"/>
                    </a:lnTo>
                    <a:lnTo>
                      <a:pt x="46" y="1"/>
                    </a:lnTo>
                    <a:lnTo>
                      <a:pt x="33" y="11"/>
                    </a:lnTo>
                    <a:lnTo>
                      <a:pt x="36" y="18"/>
                    </a:lnTo>
                    <a:lnTo>
                      <a:pt x="27" y="21"/>
                    </a:lnTo>
                    <a:lnTo>
                      <a:pt x="15" y="28"/>
                    </a:lnTo>
                    <a:lnTo>
                      <a:pt x="13" y="28"/>
                    </a:lnTo>
                    <a:lnTo>
                      <a:pt x="8" y="26"/>
                    </a:lnTo>
                    <a:lnTo>
                      <a:pt x="2" y="23"/>
                    </a:lnTo>
                    <a:lnTo>
                      <a:pt x="0" y="15"/>
                    </a:lnTo>
                    <a:close/>
                  </a:path>
                </a:pathLst>
              </a:custGeom>
              <a:grpFill/>
              <a:ln w="9525" cap="flat" cmpd="sng">
                <a:solidFill>
                  <a:schemeClr val="bg1"/>
                </a:solidFill>
                <a:prstDash val="solid"/>
                <a:round/>
                <a:headEnd type="none" w="med" len="med"/>
                <a:tailEnd type="none" w="med" len="med"/>
              </a:ln>
            </p:spPr>
            <p:txBody>
              <a:bodyPr/>
              <a:lstStyle/>
              <a:p>
                <a:endParaRPr lang="en-GB">
                  <a:solidFill>
                    <a:prstClr val="black"/>
                  </a:solidFill>
                </a:endParaRPr>
              </a:p>
            </p:txBody>
          </p:sp>
        </p:grpSp>
        <p:sp>
          <p:nvSpPr>
            <p:cNvPr id="203" name="Rounded Rectangle 202"/>
            <p:cNvSpPr/>
            <p:nvPr/>
          </p:nvSpPr>
          <p:spPr bwMode="auto">
            <a:xfrm>
              <a:off x="980124" y="-200163"/>
              <a:ext cx="6199581" cy="4031311"/>
            </a:xfrm>
            <a:prstGeom prst="roundRect">
              <a:avLst/>
            </a:prstGeom>
            <a:noFill/>
            <a:ln w="19050" cap="flat" cmpd="sng" algn="ctr">
              <a:solidFill>
                <a:schemeClr val="bg1"/>
              </a:solidFill>
              <a:prstDash val="sys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sp>
        <p:nvSpPr>
          <p:cNvPr id="209" name="5-Point Star 208"/>
          <p:cNvSpPr/>
          <p:nvPr/>
        </p:nvSpPr>
        <p:spPr bwMode="auto">
          <a:xfrm>
            <a:off x="3738570" y="4933812"/>
            <a:ext cx="224718" cy="224718"/>
          </a:xfrm>
          <a:prstGeom prst="star5">
            <a:avLst/>
          </a:prstGeom>
          <a:ln>
            <a:headEnd type="none" w="med" len="med"/>
            <a:tailEnd type="none" w="med" len="med"/>
          </a:ln>
          <a:ex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pic>
        <p:nvPicPr>
          <p:cNvPr id="14" name="Picture 1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355626" y="2101619"/>
            <a:ext cx="612648" cy="612648"/>
          </a:xfrm>
          <a:prstGeom prst="rect">
            <a:avLst/>
          </a:prstGeom>
        </p:spPr>
      </p:pic>
    </p:spTree>
    <p:extLst>
      <p:ext uri="{BB962C8B-B14F-4D97-AF65-F5344CB8AC3E}">
        <p14:creationId xmlns:p14="http://schemas.microsoft.com/office/powerpoint/2010/main" val="1655261717"/>
      </p:ext>
    </p:extLst>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118</a:t>
            </a:fld>
            <a:r>
              <a:rPr lang="en-US" smtClean="0"/>
              <a:t> -</a:t>
            </a:r>
            <a:endParaRPr lang="en-US"/>
          </a:p>
        </p:txBody>
      </p:sp>
      <p:grpSp>
        <p:nvGrpSpPr>
          <p:cNvPr id="30" name="Group 29"/>
          <p:cNvGrpSpPr/>
          <p:nvPr/>
        </p:nvGrpSpPr>
        <p:grpSpPr>
          <a:xfrm>
            <a:off x="264294" y="1122854"/>
            <a:ext cx="8537799" cy="1899400"/>
            <a:chOff x="264294" y="709402"/>
            <a:chExt cx="8537799" cy="1899400"/>
          </a:xfrm>
        </p:grpSpPr>
        <p:sp>
          <p:nvSpPr>
            <p:cNvPr id="4" name="Rectangle 3"/>
            <p:cNvSpPr/>
            <p:nvPr/>
          </p:nvSpPr>
          <p:spPr>
            <a:xfrm>
              <a:off x="922050" y="902863"/>
              <a:ext cx="3116912" cy="261610"/>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Awareness of Medical Conditions</a:t>
              </a:r>
              <a:endParaRPr lang="en-US" sz="1050" b="1" dirty="0">
                <a:solidFill>
                  <a:srgbClr val="002A7E"/>
                </a:solidFill>
                <a:latin typeface="Arial" panose="020B0604020202020204" pitchFamily="34" charset="0"/>
                <a:cs typeface="Arial" panose="020B0604020202020204" pitchFamily="34" charset="0"/>
              </a:endParaRPr>
            </a:p>
          </p:txBody>
        </p:sp>
        <p:sp>
          <p:nvSpPr>
            <p:cNvPr id="7" name="Rectangle 6"/>
            <p:cNvSpPr/>
            <p:nvPr/>
          </p:nvSpPr>
          <p:spPr>
            <a:xfrm>
              <a:off x="5306997" y="771458"/>
              <a:ext cx="3116912" cy="415498"/>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Personal Concern for Medical Conditions</a:t>
              </a:r>
            </a:p>
            <a:p>
              <a:pPr algn="ctr"/>
              <a:r>
                <a:rPr lang="en-US" sz="1000" b="1" i="1" dirty="0" smtClean="0">
                  <a:solidFill>
                    <a:srgbClr val="002A7E"/>
                  </a:solidFill>
                  <a:latin typeface="Arial" panose="020B0604020202020204" pitchFamily="34" charset="0"/>
                  <a:cs typeface="Arial" panose="020B0604020202020204" pitchFamily="34" charset="0"/>
                </a:rPr>
                <a:t>Among those Aware of Condition</a:t>
              </a:r>
              <a:endParaRPr lang="en-US" sz="1000" b="1" i="1" dirty="0">
                <a:solidFill>
                  <a:srgbClr val="002A7E"/>
                </a:solidFill>
                <a:latin typeface="Arial" panose="020B0604020202020204" pitchFamily="34" charset="0"/>
                <a:cs typeface="Arial" panose="020B0604020202020204" pitchFamily="34" charset="0"/>
              </a:endParaRPr>
            </a:p>
          </p:txBody>
        </p:sp>
        <p:sp>
          <p:nvSpPr>
            <p:cNvPr id="25" name="Rounded Rectangle 24"/>
            <p:cNvSpPr/>
            <p:nvPr/>
          </p:nvSpPr>
          <p:spPr bwMode="auto">
            <a:xfrm>
              <a:off x="264294" y="709402"/>
              <a:ext cx="8537799" cy="1899400"/>
            </a:xfrm>
            <a:prstGeom prst="roundRect">
              <a:avLst/>
            </a:prstGeom>
            <a:noFill/>
            <a:ln w="19050" cap="flat" cmpd="sng" algn="ctr">
              <a:solidFill>
                <a:srgbClr val="C00000"/>
              </a:solidFill>
              <a:prstDash val="sysDot"/>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grpSp>
        <p:nvGrpSpPr>
          <p:cNvPr id="29" name="Group 28"/>
          <p:cNvGrpSpPr/>
          <p:nvPr/>
        </p:nvGrpSpPr>
        <p:grpSpPr>
          <a:xfrm>
            <a:off x="4608401" y="3127910"/>
            <a:ext cx="4268899" cy="2207401"/>
            <a:chOff x="264294" y="2873481"/>
            <a:chExt cx="4268899" cy="2207401"/>
          </a:xfrm>
        </p:grpSpPr>
        <p:sp>
          <p:nvSpPr>
            <p:cNvPr id="27" name="Rectangle 26"/>
            <p:cNvSpPr/>
            <p:nvPr/>
          </p:nvSpPr>
          <p:spPr>
            <a:xfrm>
              <a:off x="740506" y="2948997"/>
              <a:ext cx="3116912" cy="261610"/>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Perceived Blood Clot Risk Factors</a:t>
              </a:r>
              <a:endParaRPr lang="en-US" sz="1050" b="1" dirty="0">
                <a:solidFill>
                  <a:srgbClr val="002A7E"/>
                </a:solidFill>
                <a:latin typeface="Arial" panose="020B0604020202020204" pitchFamily="34" charset="0"/>
                <a:cs typeface="Arial" panose="020B0604020202020204" pitchFamily="34" charset="0"/>
              </a:endParaRPr>
            </a:p>
          </p:txBody>
        </p:sp>
        <p:sp>
          <p:nvSpPr>
            <p:cNvPr id="28" name="Rounded Rectangle 27"/>
            <p:cNvSpPr/>
            <p:nvPr/>
          </p:nvSpPr>
          <p:spPr bwMode="auto">
            <a:xfrm>
              <a:off x="264294" y="2873481"/>
              <a:ext cx="4268899" cy="2207401"/>
            </a:xfrm>
            <a:prstGeom prst="roundRect">
              <a:avLst/>
            </a:prstGeom>
            <a:noFill/>
            <a:ln w="19050" cap="flat" cmpd="sng" algn="ctr">
              <a:solidFill>
                <a:srgbClr val="002A7E"/>
              </a:solidFill>
              <a:prstDash val="sysDot"/>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sp>
        <p:nvSpPr>
          <p:cNvPr id="35" name="Rectangle 34"/>
          <p:cNvSpPr/>
          <p:nvPr/>
        </p:nvSpPr>
        <p:spPr>
          <a:xfrm>
            <a:off x="762330" y="3203425"/>
            <a:ext cx="3116912" cy="261610"/>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Blood Clot Fact Statements</a:t>
            </a:r>
            <a:endParaRPr lang="en-US" sz="1050" b="1" dirty="0">
              <a:solidFill>
                <a:srgbClr val="002A7E"/>
              </a:solidFill>
              <a:latin typeface="Arial" panose="020B0604020202020204" pitchFamily="34" charset="0"/>
              <a:cs typeface="Arial" panose="020B0604020202020204" pitchFamily="34" charset="0"/>
            </a:endParaRPr>
          </a:p>
        </p:txBody>
      </p:sp>
      <p:sp>
        <p:nvSpPr>
          <p:cNvPr id="36" name="Rounded Rectangle 35"/>
          <p:cNvSpPr/>
          <p:nvPr/>
        </p:nvSpPr>
        <p:spPr bwMode="auto">
          <a:xfrm>
            <a:off x="286118" y="3127909"/>
            <a:ext cx="4268899" cy="3479625"/>
          </a:xfrm>
          <a:prstGeom prst="roundRect">
            <a:avLst/>
          </a:prstGeom>
          <a:noFill/>
          <a:ln w="19050" cap="flat" cmpd="sng" algn="ctr">
            <a:solidFill>
              <a:schemeClr val="tx1">
                <a:lumMod val="85000"/>
                <a:lumOff val="15000"/>
              </a:schemeClr>
            </a:solidFill>
            <a:prstDash val="sysDot"/>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37" name="Oval 36"/>
          <p:cNvSpPr/>
          <p:nvPr/>
        </p:nvSpPr>
        <p:spPr bwMode="auto">
          <a:xfrm>
            <a:off x="8044792" y="4755635"/>
            <a:ext cx="127221" cy="119269"/>
          </a:xfrm>
          <a:prstGeom prst="ellipse">
            <a:avLst/>
          </a:prstGeom>
          <a:solidFill>
            <a:srgbClr val="002A7E"/>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38" name="Oval 37"/>
          <p:cNvSpPr/>
          <p:nvPr/>
        </p:nvSpPr>
        <p:spPr bwMode="auto">
          <a:xfrm>
            <a:off x="8046123" y="4963692"/>
            <a:ext cx="127221" cy="119269"/>
          </a:xfrm>
          <a:prstGeom prst="ellipse">
            <a:avLst/>
          </a:prstGeom>
          <a:solidFill>
            <a:srgbClr val="C00000"/>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39" name="TextBox 38"/>
          <p:cNvSpPr txBox="1"/>
          <p:nvPr/>
        </p:nvSpPr>
        <p:spPr>
          <a:xfrm>
            <a:off x="8101782" y="4707547"/>
            <a:ext cx="874643" cy="215444"/>
          </a:xfrm>
          <a:prstGeom prst="rect">
            <a:avLst/>
          </a:prstGeom>
          <a:noFill/>
        </p:spPr>
        <p:txBody>
          <a:bodyPr wrap="square" rtlCol="0">
            <a:spAutoFit/>
          </a:bodyPr>
          <a:lstStyle/>
          <a:p>
            <a:r>
              <a:rPr lang="en-US" sz="800" b="1" dirty="0" smtClean="0">
                <a:solidFill>
                  <a:srgbClr val="002A7E"/>
                </a:solidFill>
                <a:latin typeface="Arial" panose="020B0604020202020204" pitchFamily="34" charset="0"/>
                <a:cs typeface="Arial" panose="020B0604020202020204" pitchFamily="34" charset="0"/>
              </a:rPr>
              <a:t>Risk Factors</a:t>
            </a:r>
            <a:endParaRPr lang="en-US" sz="800" b="1" dirty="0">
              <a:solidFill>
                <a:srgbClr val="002A7E"/>
              </a:solidFill>
              <a:latin typeface="Arial" panose="020B0604020202020204" pitchFamily="34" charset="0"/>
              <a:cs typeface="Arial" panose="020B0604020202020204" pitchFamily="34" charset="0"/>
            </a:endParaRPr>
          </a:p>
        </p:txBody>
      </p:sp>
      <p:sp>
        <p:nvSpPr>
          <p:cNvPr id="40" name="TextBox 39"/>
          <p:cNvSpPr txBox="1"/>
          <p:nvPr/>
        </p:nvSpPr>
        <p:spPr>
          <a:xfrm>
            <a:off x="8119015" y="4915604"/>
            <a:ext cx="874643" cy="338554"/>
          </a:xfrm>
          <a:prstGeom prst="rect">
            <a:avLst/>
          </a:prstGeom>
          <a:noFill/>
        </p:spPr>
        <p:txBody>
          <a:bodyPr wrap="square" rtlCol="0">
            <a:spAutoFit/>
          </a:bodyPr>
          <a:lstStyle/>
          <a:p>
            <a:r>
              <a:rPr lang="en-US" sz="800" b="1" dirty="0" smtClean="0">
                <a:solidFill>
                  <a:srgbClr val="002A7E"/>
                </a:solidFill>
                <a:latin typeface="Arial" panose="020B0604020202020204" pitchFamily="34" charset="0"/>
                <a:cs typeface="Arial" panose="020B0604020202020204" pitchFamily="34" charset="0"/>
              </a:rPr>
              <a:t>Non-Risk Factors</a:t>
            </a:r>
            <a:endParaRPr lang="en-US" sz="800" b="1" dirty="0">
              <a:solidFill>
                <a:srgbClr val="002A7E"/>
              </a:solidFill>
              <a:latin typeface="Arial" panose="020B0604020202020204" pitchFamily="34" charset="0"/>
              <a:cs typeface="Arial" panose="020B0604020202020204" pitchFamily="34" charset="0"/>
            </a:endParaRPr>
          </a:p>
        </p:txBody>
      </p:sp>
      <p:graphicFrame>
        <p:nvGraphicFramePr>
          <p:cNvPr id="23" name="Chart 22"/>
          <p:cNvGraphicFramePr/>
          <p:nvPr>
            <p:extLst>
              <p:ext uri="{D42A27DB-BD31-4B8C-83A1-F6EECF244321}">
                <p14:modId xmlns:p14="http://schemas.microsoft.com/office/powerpoint/2010/main" val="2295501630"/>
              </p:ext>
            </p:extLst>
          </p:nvPr>
        </p:nvGraphicFramePr>
        <p:xfrm>
          <a:off x="286118" y="3546282"/>
          <a:ext cx="4104368" cy="2910177"/>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9" name="Table 8"/>
          <p:cNvGraphicFramePr>
            <a:graphicFrameLocks noGrp="1"/>
          </p:cNvGraphicFramePr>
          <p:nvPr>
            <p:extLst>
              <p:ext uri="{D42A27DB-BD31-4B8C-83A1-F6EECF244321}">
                <p14:modId xmlns:p14="http://schemas.microsoft.com/office/powerpoint/2010/main" val="1758637860"/>
              </p:ext>
            </p:extLst>
          </p:nvPr>
        </p:nvGraphicFramePr>
        <p:xfrm>
          <a:off x="286118" y="3465035"/>
          <a:ext cx="1121264" cy="2861032"/>
        </p:xfrm>
        <a:graphic>
          <a:graphicData uri="http://schemas.openxmlformats.org/drawingml/2006/table">
            <a:tbl>
              <a:tblPr firstRow="1" bandRow="1">
                <a:tableStyleId>{5C22544A-7EE6-4342-B048-85BDC9FD1C3A}</a:tableStyleId>
              </a:tblPr>
              <a:tblGrid>
                <a:gridCol w="1121264"/>
              </a:tblGrid>
              <a:tr h="629887">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800" b="0" dirty="0" smtClean="0">
                          <a:solidFill>
                            <a:schemeClr val="tx1"/>
                          </a:solidFill>
                          <a:latin typeface="Arial" panose="020B0604020202020204" pitchFamily="34" charset="0"/>
                          <a:cs typeface="Arial" panose="020B0604020202020204" pitchFamily="34" charset="0"/>
                        </a:rPr>
                        <a:t>People under 40 years old do have to worry about blood clots*</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500932">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800" b="0" dirty="0" smtClean="0">
                          <a:solidFill>
                            <a:schemeClr val="tx1"/>
                          </a:solidFill>
                          <a:latin typeface="Arial" panose="020B0604020202020204" pitchFamily="34" charset="0"/>
                          <a:cs typeface="Arial" panose="020B0604020202020204" pitchFamily="34" charset="0"/>
                        </a:rPr>
                        <a:t>Most blood </a:t>
                      </a:r>
                      <a:r>
                        <a:rPr lang="en-US" sz="800" b="0" baseline="0" dirty="0" smtClean="0">
                          <a:solidFill>
                            <a:schemeClr val="tx1"/>
                          </a:solidFill>
                          <a:latin typeface="Arial" panose="020B0604020202020204" pitchFamily="34" charset="0"/>
                          <a:cs typeface="Arial" panose="020B0604020202020204" pitchFamily="34" charset="0"/>
                        </a:rPr>
                        <a:t> </a:t>
                      </a:r>
                      <a:r>
                        <a:rPr lang="en-US" sz="800" b="0" dirty="0" smtClean="0">
                          <a:solidFill>
                            <a:schemeClr val="tx1"/>
                          </a:solidFill>
                          <a:latin typeface="Arial" panose="020B0604020202020204" pitchFamily="34" charset="0"/>
                          <a:cs typeface="Arial" panose="020B0604020202020204" pitchFamily="34" charset="0"/>
                        </a:rPr>
                        <a:t>clots can be</a:t>
                      </a:r>
                      <a:r>
                        <a:rPr lang="en-US" sz="800" b="0" baseline="0" dirty="0" smtClean="0">
                          <a:solidFill>
                            <a:schemeClr val="tx1"/>
                          </a:solidFill>
                          <a:latin typeface="Arial" panose="020B0604020202020204" pitchFamily="34" charset="0"/>
                          <a:cs typeface="Arial" panose="020B0604020202020204" pitchFamily="34" charset="0"/>
                        </a:rPr>
                        <a:t> </a:t>
                      </a:r>
                      <a:r>
                        <a:rPr lang="en-US" sz="800" b="0" dirty="0" smtClean="0">
                          <a:solidFill>
                            <a:schemeClr val="tx1"/>
                          </a:solidFill>
                          <a:latin typeface="Arial" panose="020B0604020202020204" pitchFamily="34" charset="0"/>
                          <a:cs typeface="Arial" panose="020B0604020202020204" pitchFamily="34" charset="0"/>
                        </a:rPr>
                        <a:t>prevented*</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594327">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800" b="0" dirty="0" smtClean="0">
                          <a:solidFill>
                            <a:schemeClr val="tx1"/>
                          </a:solidFill>
                          <a:latin typeface="Arial" panose="020B0604020202020204" pitchFamily="34" charset="0"/>
                          <a:cs typeface="Arial" panose="020B0604020202020204" pitchFamily="34" charset="0"/>
                        </a:rPr>
                        <a:t>It is likely that a blood clot in the leg left untreated can travel to your lungs *</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567943">
                <a:tc>
                  <a:txBody>
                    <a:bodyPr/>
                    <a:lstStyle/>
                    <a:p>
                      <a:pPr algn="ctr"/>
                      <a:r>
                        <a:rPr lang="en-US" sz="800" b="0" dirty="0" smtClean="0">
                          <a:solidFill>
                            <a:schemeClr val="tx1"/>
                          </a:solidFill>
                          <a:latin typeface="Arial" panose="020B0604020202020204" pitchFamily="34" charset="0"/>
                          <a:cs typeface="Arial" panose="020B0604020202020204" pitchFamily="34" charset="0"/>
                        </a:rPr>
                        <a:t>Having a blood clot is considered a</a:t>
                      </a:r>
                      <a:r>
                        <a:rPr lang="en-US" sz="800" b="0" baseline="0" dirty="0" smtClean="0">
                          <a:solidFill>
                            <a:schemeClr val="tx1"/>
                          </a:solidFill>
                          <a:latin typeface="Arial" panose="020B0604020202020204" pitchFamily="34" charset="0"/>
                          <a:cs typeface="Arial" panose="020B0604020202020204" pitchFamily="34" charset="0"/>
                        </a:rPr>
                        <a:t> </a:t>
                      </a:r>
                      <a:r>
                        <a:rPr lang="en-US" sz="800" b="0" dirty="0" smtClean="0">
                          <a:solidFill>
                            <a:schemeClr val="tx1"/>
                          </a:solidFill>
                          <a:latin typeface="Arial" panose="020B0604020202020204" pitchFamily="34" charset="0"/>
                          <a:cs typeface="Arial" panose="020B0604020202020204" pitchFamily="34" charset="0"/>
                        </a:rPr>
                        <a:t>medical</a:t>
                      </a:r>
                      <a:r>
                        <a:rPr lang="en-US" sz="800" b="0" baseline="0" dirty="0" smtClean="0">
                          <a:solidFill>
                            <a:schemeClr val="tx1"/>
                          </a:solidFill>
                          <a:latin typeface="Arial" panose="020B0604020202020204" pitchFamily="34" charset="0"/>
                          <a:cs typeface="Arial" panose="020B0604020202020204" pitchFamily="34" charset="0"/>
                        </a:rPr>
                        <a:t> </a:t>
                      </a:r>
                      <a:r>
                        <a:rPr lang="en-US" sz="800" b="0" dirty="0" smtClean="0">
                          <a:solidFill>
                            <a:schemeClr val="tx1"/>
                          </a:solidFill>
                          <a:latin typeface="Arial" panose="020B0604020202020204" pitchFamily="34" charset="0"/>
                          <a:cs typeface="Arial" panose="020B0604020202020204" pitchFamily="34" charset="0"/>
                        </a:rPr>
                        <a:t>emergency*</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567943">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800" b="0" dirty="0" smtClean="0">
                          <a:solidFill>
                            <a:schemeClr val="tx1"/>
                          </a:solidFill>
                          <a:latin typeface="Arial" panose="020B0604020202020204" pitchFamily="34" charset="0"/>
                          <a:cs typeface="Arial" panose="020B0604020202020204" pitchFamily="34" charset="0"/>
                        </a:rPr>
                        <a:t>Blood clots can cause death</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cxnSp>
        <p:nvCxnSpPr>
          <p:cNvPr id="11" name="Straight Connector 10"/>
          <p:cNvCxnSpPr/>
          <p:nvPr/>
        </p:nvCxnSpPr>
        <p:spPr bwMode="auto">
          <a:xfrm>
            <a:off x="516835" y="4094922"/>
            <a:ext cx="3641697" cy="0"/>
          </a:xfrm>
          <a:prstGeom prst="line">
            <a:avLst/>
          </a:prstGeom>
          <a:ln>
            <a:headEnd type="none" w="med" len="med"/>
            <a:tailEnd type="none" w="med" len="med"/>
          </a:ln>
          <a:extLst/>
        </p:spPr>
        <p:style>
          <a:lnRef idx="1">
            <a:schemeClr val="accent6"/>
          </a:lnRef>
          <a:fillRef idx="0">
            <a:schemeClr val="accent6"/>
          </a:fillRef>
          <a:effectRef idx="0">
            <a:schemeClr val="accent6"/>
          </a:effectRef>
          <a:fontRef idx="minor">
            <a:schemeClr val="tx1"/>
          </a:fontRef>
        </p:style>
      </p:cxnSp>
      <p:cxnSp>
        <p:nvCxnSpPr>
          <p:cNvPr id="33" name="Straight Connector 32"/>
          <p:cNvCxnSpPr/>
          <p:nvPr/>
        </p:nvCxnSpPr>
        <p:spPr bwMode="auto">
          <a:xfrm>
            <a:off x="542019" y="4644872"/>
            <a:ext cx="3641697" cy="0"/>
          </a:xfrm>
          <a:prstGeom prst="line">
            <a:avLst/>
          </a:prstGeom>
          <a:ln>
            <a:headEnd type="none" w="med" len="med"/>
            <a:tailEnd type="none" w="med" len="med"/>
          </a:ln>
          <a:extLst/>
        </p:spPr>
        <p:style>
          <a:lnRef idx="1">
            <a:schemeClr val="accent6"/>
          </a:lnRef>
          <a:fillRef idx="0">
            <a:schemeClr val="accent6"/>
          </a:fillRef>
          <a:effectRef idx="0">
            <a:schemeClr val="accent6"/>
          </a:effectRef>
          <a:fontRef idx="minor">
            <a:schemeClr val="tx1"/>
          </a:fontRef>
        </p:style>
      </p:cxnSp>
      <p:cxnSp>
        <p:nvCxnSpPr>
          <p:cNvPr id="34" name="Straight Connector 33"/>
          <p:cNvCxnSpPr/>
          <p:nvPr/>
        </p:nvCxnSpPr>
        <p:spPr bwMode="auto">
          <a:xfrm>
            <a:off x="559252" y="5186871"/>
            <a:ext cx="3641697" cy="0"/>
          </a:xfrm>
          <a:prstGeom prst="line">
            <a:avLst/>
          </a:prstGeom>
          <a:ln>
            <a:headEnd type="none" w="med" len="med"/>
            <a:tailEnd type="none" w="med" len="med"/>
          </a:ln>
          <a:extLst/>
        </p:spPr>
        <p:style>
          <a:lnRef idx="1">
            <a:schemeClr val="accent6"/>
          </a:lnRef>
          <a:fillRef idx="0">
            <a:schemeClr val="accent6"/>
          </a:fillRef>
          <a:effectRef idx="0">
            <a:schemeClr val="accent6"/>
          </a:effectRef>
          <a:fontRef idx="minor">
            <a:schemeClr val="tx1"/>
          </a:fontRef>
        </p:style>
      </p:cxnSp>
      <p:cxnSp>
        <p:nvCxnSpPr>
          <p:cNvPr id="41" name="Straight Connector 40"/>
          <p:cNvCxnSpPr/>
          <p:nvPr/>
        </p:nvCxnSpPr>
        <p:spPr bwMode="auto">
          <a:xfrm>
            <a:off x="536730" y="5736821"/>
            <a:ext cx="3641697" cy="0"/>
          </a:xfrm>
          <a:prstGeom prst="line">
            <a:avLst/>
          </a:prstGeom>
          <a:ln>
            <a:headEnd type="none" w="med" len="med"/>
            <a:tailEnd type="none" w="med" len="med"/>
          </a:ln>
          <a:extLst/>
        </p:spPr>
        <p:style>
          <a:lnRef idx="1">
            <a:schemeClr val="accent6"/>
          </a:lnRef>
          <a:fillRef idx="0">
            <a:schemeClr val="accent6"/>
          </a:fillRef>
          <a:effectRef idx="0">
            <a:schemeClr val="accent6"/>
          </a:effectRef>
          <a:fontRef idx="minor">
            <a:schemeClr val="tx1"/>
          </a:fontRef>
        </p:style>
      </p:cxnSp>
      <p:sp>
        <p:nvSpPr>
          <p:cNvPr id="42" name="TextBox 41"/>
          <p:cNvSpPr txBox="1"/>
          <p:nvPr/>
        </p:nvSpPr>
        <p:spPr>
          <a:xfrm>
            <a:off x="4608401" y="5819234"/>
            <a:ext cx="2261063" cy="707886"/>
          </a:xfrm>
          <a:prstGeom prst="rect">
            <a:avLst/>
          </a:prstGeom>
          <a:noFill/>
        </p:spPr>
        <p:txBody>
          <a:bodyPr wrap="square" rtlCol="0">
            <a:spAutoFit/>
          </a:bodyPr>
          <a:lstStyle/>
          <a:p>
            <a:r>
              <a:rPr lang="en-US" sz="800" i="1" dirty="0" smtClean="0">
                <a:solidFill>
                  <a:schemeClr val="tx1"/>
                </a:solidFill>
                <a:latin typeface="Arial" panose="020B0604020202020204" pitchFamily="34" charset="0"/>
                <a:cs typeface="Arial" panose="020B0604020202020204" pitchFamily="34" charset="0"/>
              </a:rPr>
              <a:t>*Compared to what was asked in actual survey, statements have been changed to the positive/affirmative and scales have been reversed. This change has been made for increased ease of interpretation of results.</a:t>
            </a:r>
            <a:endParaRPr lang="en-US" sz="800" i="1" dirty="0">
              <a:solidFill>
                <a:schemeClr val="tx1"/>
              </a:solidFill>
              <a:latin typeface="Arial" panose="020B0604020202020204" pitchFamily="34" charset="0"/>
              <a:cs typeface="Arial" panose="020B0604020202020204" pitchFamily="34" charset="0"/>
            </a:endParaRPr>
          </a:p>
        </p:txBody>
      </p:sp>
      <p:sp>
        <p:nvSpPr>
          <p:cNvPr id="26" name="Title 1"/>
          <p:cNvSpPr txBox="1">
            <a:spLocks/>
          </p:cNvSpPr>
          <p:nvPr/>
        </p:nvSpPr>
        <p:spPr>
          <a:xfrm>
            <a:off x="147099" y="139465"/>
            <a:ext cx="8486775"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kern="0" dirty="0" smtClean="0"/>
              <a:t>Argentina Summary of Results</a:t>
            </a:r>
            <a:endParaRPr lang="en-US" kern="0" dirty="0"/>
          </a:p>
        </p:txBody>
      </p:sp>
      <p:pic>
        <p:nvPicPr>
          <p:cNvPr id="31" name="Picture 3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343452" y="122102"/>
            <a:ext cx="612648" cy="612648"/>
          </a:xfrm>
          <a:prstGeom prst="rect">
            <a:avLst/>
          </a:prstGeom>
        </p:spPr>
      </p:pic>
      <p:graphicFrame>
        <p:nvGraphicFramePr>
          <p:cNvPr id="32" name="Chart 31"/>
          <p:cNvGraphicFramePr/>
          <p:nvPr>
            <p:extLst>
              <p:ext uri="{D42A27DB-BD31-4B8C-83A1-F6EECF244321}">
                <p14:modId xmlns:p14="http://schemas.microsoft.com/office/powerpoint/2010/main" val="471393049"/>
              </p:ext>
            </p:extLst>
          </p:nvPr>
        </p:nvGraphicFramePr>
        <p:xfrm>
          <a:off x="308662" y="1447800"/>
          <a:ext cx="4152900" cy="1517648"/>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3" name="Chart 42"/>
          <p:cNvGraphicFramePr/>
          <p:nvPr>
            <p:extLst>
              <p:ext uri="{D42A27DB-BD31-4B8C-83A1-F6EECF244321}">
                <p14:modId xmlns:p14="http://schemas.microsoft.com/office/powerpoint/2010/main" val="1830050068"/>
              </p:ext>
            </p:extLst>
          </p:nvPr>
        </p:nvGraphicFramePr>
        <p:xfrm>
          <a:off x="4901514" y="1449345"/>
          <a:ext cx="4593119" cy="151764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4" name="Chart 43"/>
          <p:cNvGraphicFramePr/>
          <p:nvPr>
            <p:extLst>
              <p:ext uri="{D42A27DB-BD31-4B8C-83A1-F6EECF244321}">
                <p14:modId xmlns:p14="http://schemas.microsoft.com/office/powerpoint/2010/main" val="1409327530"/>
              </p:ext>
            </p:extLst>
          </p:nvPr>
        </p:nvGraphicFramePr>
        <p:xfrm>
          <a:off x="4572000" y="3313113"/>
          <a:ext cx="4419782" cy="1957044"/>
        </p:xfrm>
        <a:graphic>
          <a:graphicData uri="http://schemas.openxmlformats.org/drawingml/2006/chart">
            <c:chart xmlns:c="http://schemas.openxmlformats.org/drawingml/2006/chart" xmlns:r="http://schemas.openxmlformats.org/officeDocument/2006/relationships" r:id="rId6"/>
          </a:graphicData>
        </a:graphic>
      </p:graphicFrame>
      <p:grpSp>
        <p:nvGrpSpPr>
          <p:cNvPr id="45" name="Group 44"/>
          <p:cNvGrpSpPr/>
          <p:nvPr/>
        </p:nvGrpSpPr>
        <p:grpSpPr>
          <a:xfrm>
            <a:off x="1710784" y="6289742"/>
            <a:ext cx="4301426" cy="263592"/>
            <a:chOff x="756664" y="6313595"/>
            <a:chExt cx="4301426" cy="263592"/>
          </a:xfrm>
        </p:grpSpPr>
        <p:sp>
          <p:nvSpPr>
            <p:cNvPr id="46" name="TextBox 45"/>
            <p:cNvSpPr txBox="1"/>
            <p:nvPr/>
          </p:nvSpPr>
          <p:spPr>
            <a:xfrm>
              <a:off x="877781" y="6313595"/>
              <a:ext cx="2269295" cy="261610"/>
            </a:xfrm>
            <a:prstGeom prst="rect">
              <a:avLst/>
            </a:prstGeom>
            <a:noFill/>
          </p:spPr>
          <p:txBody>
            <a:bodyPr wrap="square" rtlCol="0">
              <a:spAutoFit/>
            </a:bodyPr>
            <a:lstStyle/>
            <a:p>
              <a:r>
                <a:rPr lang="en-US" sz="1050" b="1" dirty="0" smtClean="0">
                  <a:solidFill>
                    <a:schemeClr val="tx1"/>
                  </a:solidFill>
                  <a:latin typeface="Arial" panose="020B0604020202020204" pitchFamily="34" charset="0"/>
                  <a:cs typeface="Arial" panose="020B0604020202020204" pitchFamily="34" charset="0"/>
                </a:rPr>
                <a:t>Agree</a:t>
              </a:r>
              <a:endParaRPr lang="en-US" sz="1050" b="1" dirty="0">
                <a:solidFill>
                  <a:schemeClr val="tx1"/>
                </a:solidFill>
                <a:latin typeface="Arial" panose="020B0604020202020204" pitchFamily="34" charset="0"/>
                <a:cs typeface="Arial" panose="020B0604020202020204" pitchFamily="34" charset="0"/>
              </a:endParaRPr>
            </a:p>
          </p:txBody>
        </p:sp>
        <p:sp>
          <p:nvSpPr>
            <p:cNvPr id="47" name="Rectangle 46"/>
            <p:cNvSpPr/>
            <p:nvPr/>
          </p:nvSpPr>
          <p:spPr bwMode="auto">
            <a:xfrm>
              <a:off x="1516774" y="6359677"/>
              <a:ext cx="165386" cy="150053"/>
            </a:xfrm>
            <a:prstGeom prst="rect">
              <a:avLst/>
            </a:prstGeom>
            <a:solidFill>
              <a:schemeClr val="tx1">
                <a:lumMod val="65000"/>
                <a:lumOff val="35000"/>
              </a:schemeClr>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sp>
          <p:nvSpPr>
            <p:cNvPr id="48" name="TextBox 47"/>
            <p:cNvSpPr txBox="1"/>
            <p:nvPr/>
          </p:nvSpPr>
          <p:spPr>
            <a:xfrm>
              <a:off x="1650356" y="6314108"/>
              <a:ext cx="1860605" cy="261610"/>
            </a:xfrm>
            <a:prstGeom prst="rect">
              <a:avLst/>
            </a:prstGeom>
            <a:noFill/>
          </p:spPr>
          <p:txBody>
            <a:bodyPr wrap="square" rtlCol="0">
              <a:spAutoFit/>
            </a:bodyPr>
            <a:lstStyle/>
            <a:p>
              <a:r>
                <a:rPr lang="en-US" sz="1050" b="1" dirty="0" smtClean="0">
                  <a:solidFill>
                    <a:schemeClr val="tx1"/>
                  </a:solidFill>
                  <a:latin typeface="Arial" panose="020B0604020202020204" pitchFamily="34" charset="0"/>
                  <a:cs typeface="Arial" panose="020B0604020202020204" pitchFamily="34" charset="0"/>
                </a:rPr>
                <a:t>Neutral</a:t>
              </a:r>
              <a:endParaRPr lang="en-US" sz="1200" b="1" dirty="0">
                <a:solidFill>
                  <a:schemeClr val="tx1"/>
                </a:solidFill>
                <a:latin typeface="Arial" panose="020B0604020202020204" pitchFamily="34" charset="0"/>
                <a:cs typeface="Arial" panose="020B0604020202020204" pitchFamily="34" charset="0"/>
              </a:endParaRPr>
            </a:p>
          </p:txBody>
        </p:sp>
        <p:sp>
          <p:nvSpPr>
            <p:cNvPr id="49" name="Rectangle 48"/>
            <p:cNvSpPr/>
            <p:nvPr/>
          </p:nvSpPr>
          <p:spPr bwMode="auto">
            <a:xfrm>
              <a:off x="756664" y="6377067"/>
              <a:ext cx="165386" cy="150053"/>
            </a:xfrm>
            <a:prstGeom prst="rect">
              <a:avLst/>
            </a:prstGeom>
            <a:solidFill>
              <a:srgbClr val="002A7E"/>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sp>
          <p:nvSpPr>
            <p:cNvPr id="50" name="Rectangle 49"/>
            <p:cNvSpPr/>
            <p:nvPr/>
          </p:nvSpPr>
          <p:spPr bwMode="auto">
            <a:xfrm>
              <a:off x="2380100" y="6377048"/>
              <a:ext cx="165386" cy="150053"/>
            </a:xfrm>
            <a:prstGeom prst="rect">
              <a:avLst/>
            </a:prstGeom>
            <a:solidFill>
              <a:srgbClr val="C00000"/>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sp>
          <p:nvSpPr>
            <p:cNvPr id="51" name="TextBox 50"/>
            <p:cNvSpPr txBox="1"/>
            <p:nvPr/>
          </p:nvSpPr>
          <p:spPr>
            <a:xfrm>
              <a:off x="2513682" y="6315577"/>
              <a:ext cx="2544408" cy="261610"/>
            </a:xfrm>
            <a:prstGeom prst="rect">
              <a:avLst/>
            </a:prstGeom>
            <a:noFill/>
          </p:spPr>
          <p:txBody>
            <a:bodyPr wrap="square" rtlCol="0">
              <a:spAutoFit/>
            </a:bodyPr>
            <a:lstStyle/>
            <a:p>
              <a:r>
                <a:rPr lang="en-US" sz="1050" b="1" dirty="0" smtClean="0">
                  <a:solidFill>
                    <a:schemeClr val="tx1"/>
                  </a:solidFill>
                  <a:latin typeface="Arial" panose="020B0604020202020204" pitchFamily="34" charset="0"/>
                  <a:cs typeface="Arial" panose="020B0604020202020204" pitchFamily="34" charset="0"/>
                </a:rPr>
                <a:t>Disagree</a:t>
              </a:r>
              <a:endParaRPr lang="en-US" sz="1200" b="1" dirty="0">
                <a:solidFill>
                  <a:schemeClr val="tx1"/>
                </a:solidFill>
                <a:latin typeface="Arial" panose="020B0604020202020204" pitchFamily="34" charset="0"/>
                <a:cs typeface="Arial" panose="020B0604020202020204" pitchFamily="34" charset="0"/>
              </a:endParaRPr>
            </a:p>
          </p:txBody>
        </p:sp>
      </p:grpSp>
      <p:sp>
        <p:nvSpPr>
          <p:cNvPr id="52" name="Oval 51"/>
          <p:cNvSpPr/>
          <p:nvPr/>
        </p:nvSpPr>
        <p:spPr bwMode="auto">
          <a:xfrm>
            <a:off x="4101196" y="1802188"/>
            <a:ext cx="381325" cy="155448"/>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53" name="TextBox 52"/>
          <p:cNvSpPr txBox="1"/>
          <p:nvPr/>
        </p:nvSpPr>
        <p:spPr>
          <a:xfrm>
            <a:off x="3560623" y="1180189"/>
            <a:ext cx="1523990" cy="338554"/>
          </a:xfrm>
          <a:prstGeom prst="rect">
            <a:avLst/>
          </a:prstGeom>
          <a:noFill/>
        </p:spPr>
        <p:txBody>
          <a:bodyPr wrap="square" rtlCol="0">
            <a:spAutoFit/>
          </a:bodyPr>
          <a:lstStyle/>
          <a:p>
            <a:pPr algn="ctr"/>
            <a:r>
              <a:rPr lang="en-US" sz="800" dirty="0" smtClean="0">
                <a:solidFill>
                  <a:srgbClr val="C00000"/>
                </a:solidFill>
                <a:latin typeface="Arial" panose="020B0604020202020204" pitchFamily="34" charset="0"/>
                <a:cs typeface="Arial" panose="020B0604020202020204" pitchFamily="34" charset="0"/>
              </a:rPr>
              <a:t>Highest among </a:t>
            </a:r>
          </a:p>
          <a:p>
            <a:pPr algn="ctr"/>
            <a:r>
              <a:rPr lang="en-US" sz="800" dirty="0" smtClean="0">
                <a:solidFill>
                  <a:srgbClr val="C00000"/>
                </a:solidFill>
                <a:latin typeface="Arial" panose="020B0604020202020204" pitchFamily="34" charset="0"/>
                <a:cs typeface="Arial" panose="020B0604020202020204" pitchFamily="34" charset="0"/>
              </a:rPr>
              <a:t>Countries</a:t>
            </a:r>
            <a:endParaRPr lang="en-US" sz="800" dirty="0">
              <a:solidFill>
                <a:srgbClr val="C00000"/>
              </a:solidFill>
              <a:latin typeface="Arial" panose="020B0604020202020204" pitchFamily="34" charset="0"/>
              <a:cs typeface="Arial" panose="020B0604020202020204" pitchFamily="34" charset="0"/>
            </a:endParaRPr>
          </a:p>
        </p:txBody>
      </p:sp>
      <p:sp>
        <p:nvSpPr>
          <p:cNvPr id="54" name="Oval 53"/>
          <p:cNvSpPr/>
          <p:nvPr/>
        </p:nvSpPr>
        <p:spPr bwMode="auto">
          <a:xfrm>
            <a:off x="4150233" y="1557038"/>
            <a:ext cx="381325" cy="155448"/>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55" name="Oval 54"/>
          <p:cNvSpPr/>
          <p:nvPr/>
        </p:nvSpPr>
        <p:spPr bwMode="auto">
          <a:xfrm>
            <a:off x="4151564" y="1932066"/>
            <a:ext cx="381325" cy="155448"/>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56" name="Oval 55"/>
          <p:cNvSpPr/>
          <p:nvPr/>
        </p:nvSpPr>
        <p:spPr bwMode="auto">
          <a:xfrm>
            <a:off x="4101195" y="1709346"/>
            <a:ext cx="381325" cy="155448"/>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57" name="Oval 56"/>
          <p:cNvSpPr/>
          <p:nvPr/>
        </p:nvSpPr>
        <p:spPr bwMode="auto">
          <a:xfrm>
            <a:off x="8039603" y="1844605"/>
            <a:ext cx="381325" cy="155448"/>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58" name="Oval 57"/>
          <p:cNvSpPr/>
          <p:nvPr/>
        </p:nvSpPr>
        <p:spPr bwMode="auto">
          <a:xfrm>
            <a:off x="7658278" y="2703351"/>
            <a:ext cx="381325" cy="155448"/>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dirty="0" smtClean="0">
              <a:ln>
                <a:noFill/>
              </a:ln>
              <a:solidFill>
                <a:schemeClr val="bg1"/>
              </a:solidFill>
              <a:effectLst/>
              <a:latin typeface="Calibri" pitchFamily="34" charset="0"/>
            </a:endParaRPr>
          </a:p>
        </p:txBody>
      </p:sp>
      <p:sp>
        <p:nvSpPr>
          <p:cNvPr id="59" name="Oval 58"/>
          <p:cNvSpPr/>
          <p:nvPr/>
        </p:nvSpPr>
        <p:spPr bwMode="auto">
          <a:xfrm>
            <a:off x="8230265" y="1577925"/>
            <a:ext cx="381325" cy="155448"/>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60" name="Oval 59"/>
          <p:cNvSpPr/>
          <p:nvPr/>
        </p:nvSpPr>
        <p:spPr bwMode="auto">
          <a:xfrm>
            <a:off x="8175939" y="1706472"/>
            <a:ext cx="381325" cy="155448"/>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61" name="Oval 60"/>
          <p:cNvSpPr/>
          <p:nvPr/>
        </p:nvSpPr>
        <p:spPr bwMode="auto">
          <a:xfrm>
            <a:off x="8010862" y="1961912"/>
            <a:ext cx="381325" cy="155448"/>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62" name="TextBox 61"/>
          <p:cNvSpPr txBox="1"/>
          <p:nvPr/>
        </p:nvSpPr>
        <p:spPr>
          <a:xfrm>
            <a:off x="7669865" y="1302715"/>
            <a:ext cx="1523990" cy="338554"/>
          </a:xfrm>
          <a:prstGeom prst="rect">
            <a:avLst/>
          </a:prstGeom>
          <a:noFill/>
        </p:spPr>
        <p:txBody>
          <a:bodyPr wrap="square" rtlCol="0">
            <a:spAutoFit/>
          </a:bodyPr>
          <a:lstStyle/>
          <a:p>
            <a:pPr algn="ctr"/>
            <a:r>
              <a:rPr lang="en-US" sz="800" dirty="0" smtClean="0">
                <a:solidFill>
                  <a:srgbClr val="C00000"/>
                </a:solidFill>
                <a:latin typeface="Arial" panose="020B0604020202020204" pitchFamily="34" charset="0"/>
                <a:cs typeface="Arial" panose="020B0604020202020204" pitchFamily="34" charset="0"/>
              </a:rPr>
              <a:t>Highest among </a:t>
            </a:r>
          </a:p>
          <a:p>
            <a:pPr algn="ctr"/>
            <a:r>
              <a:rPr lang="en-US" sz="800" dirty="0" smtClean="0">
                <a:solidFill>
                  <a:srgbClr val="C00000"/>
                </a:solidFill>
                <a:latin typeface="Arial" panose="020B0604020202020204" pitchFamily="34" charset="0"/>
                <a:cs typeface="Arial" panose="020B0604020202020204" pitchFamily="34" charset="0"/>
              </a:rPr>
              <a:t>Countries</a:t>
            </a:r>
            <a:endParaRPr lang="en-US" sz="800" dirty="0">
              <a:solidFill>
                <a:srgbClr val="C00000"/>
              </a:solidFill>
              <a:latin typeface="Arial" panose="020B0604020202020204" pitchFamily="34" charset="0"/>
              <a:cs typeface="Arial" panose="020B0604020202020204" pitchFamily="34" charset="0"/>
            </a:endParaRPr>
          </a:p>
        </p:txBody>
      </p:sp>
      <p:sp>
        <p:nvSpPr>
          <p:cNvPr id="64" name="Oval 63"/>
          <p:cNvSpPr/>
          <p:nvPr/>
        </p:nvSpPr>
        <p:spPr bwMode="auto">
          <a:xfrm>
            <a:off x="7659616" y="4347199"/>
            <a:ext cx="381325" cy="155448"/>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dirty="0" smtClean="0">
              <a:ln>
                <a:noFill/>
              </a:ln>
              <a:solidFill>
                <a:schemeClr val="bg1"/>
              </a:solidFill>
              <a:effectLst/>
              <a:latin typeface="Calibri" pitchFamily="34" charset="0"/>
            </a:endParaRPr>
          </a:p>
        </p:txBody>
      </p:sp>
      <p:sp>
        <p:nvSpPr>
          <p:cNvPr id="65" name="TextBox 64"/>
          <p:cNvSpPr txBox="1"/>
          <p:nvPr/>
        </p:nvSpPr>
        <p:spPr>
          <a:xfrm>
            <a:off x="7712614" y="4347199"/>
            <a:ext cx="1523990" cy="338554"/>
          </a:xfrm>
          <a:prstGeom prst="rect">
            <a:avLst/>
          </a:prstGeom>
          <a:noFill/>
        </p:spPr>
        <p:txBody>
          <a:bodyPr wrap="square" rtlCol="0">
            <a:spAutoFit/>
          </a:bodyPr>
          <a:lstStyle/>
          <a:p>
            <a:pPr algn="ctr"/>
            <a:r>
              <a:rPr lang="en-US" sz="800" dirty="0" smtClean="0">
                <a:solidFill>
                  <a:srgbClr val="C00000"/>
                </a:solidFill>
                <a:latin typeface="Arial" panose="020B0604020202020204" pitchFamily="34" charset="0"/>
                <a:cs typeface="Arial" panose="020B0604020202020204" pitchFamily="34" charset="0"/>
              </a:rPr>
              <a:t>Highest among </a:t>
            </a:r>
          </a:p>
          <a:p>
            <a:pPr algn="ctr"/>
            <a:r>
              <a:rPr lang="en-US" sz="800" dirty="0" smtClean="0">
                <a:solidFill>
                  <a:srgbClr val="C00000"/>
                </a:solidFill>
                <a:latin typeface="Arial" panose="020B0604020202020204" pitchFamily="34" charset="0"/>
                <a:cs typeface="Arial" panose="020B0604020202020204" pitchFamily="34" charset="0"/>
              </a:rPr>
              <a:t>Countries</a:t>
            </a:r>
            <a:endParaRPr lang="en-US" sz="800" dirty="0">
              <a:solidFill>
                <a:srgbClr val="C00000"/>
              </a:solidFill>
              <a:latin typeface="Arial" panose="020B0604020202020204" pitchFamily="34" charset="0"/>
              <a:cs typeface="Arial" panose="020B0604020202020204" pitchFamily="34" charset="0"/>
            </a:endParaRPr>
          </a:p>
        </p:txBody>
      </p:sp>
      <p:sp>
        <p:nvSpPr>
          <p:cNvPr id="67" name="Oval 66"/>
          <p:cNvSpPr/>
          <p:nvPr/>
        </p:nvSpPr>
        <p:spPr bwMode="auto">
          <a:xfrm>
            <a:off x="3777207" y="5889091"/>
            <a:ext cx="381325" cy="208057"/>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68" name="TextBox 67"/>
          <p:cNvSpPr txBox="1"/>
          <p:nvPr/>
        </p:nvSpPr>
        <p:spPr>
          <a:xfrm>
            <a:off x="3247378" y="5562637"/>
            <a:ext cx="1523990" cy="338554"/>
          </a:xfrm>
          <a:prstGeom prst="rect">
            <a:avLst/>
          </a:prstGeom>
          <a:noFill/>
        </p:spPr>
        <p:txBody>
          <a:bodyPr wrap="square" rtlCol="0">
            <a:spAutoFit/>
          </a:bodyPr>
          <a:lstStyle/>
          <a:p>
            <a:pPr algn="ctr"/>
            <a:r>
              <a:rPr lang="en-US" sz="800" dirty="0" smtClean="0">
                <a:solidFill>
                  <a:srgbClr val="C00000"/>
                </a:solidFill>
                <a:latin typeface="Arial" panose="020B0604020202020204" pitchFamily="34" charset="0"/>
                <a:cs typeface="Arial" panose="020B0604020202020204" pitchFamily="34" charset="0"/>
              </a:rPr>
              <a:t>Highest among </a:t>
            </a:r>
          </a:p>
          <a:p>
            <a:pPr algn="ctr"/>
            <a:r>
              <a:rPr lang="en-US" sz="800" dirty="0" smtClean="0">
                <a:solidFill>
                  <a:srgbClr val="C00000"/>
                </a:solidFill>
                <a:latin typeface="Arial" panose="020B0604020202020204" pitchFamily="34" charset="0"/>
                <a:cs typeface="Arial" panose="020B0604020202020204" pitchFamily="34" charset="0"/>
              </a:rPr>
              <a:t>Countries</a:t>
            </a:r>
            <a:endParaRPr lang="en-US" sz="800" dirty="0">
              <a:solidFill>
                <a:srgbClr val="C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83566123"/>
      </p:ext>
    </p:extLst>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119</a:t>
            </a:fld>
            <a:r>
              <a:rPr lang="en-US" smtClean="0"/>
              <a:t> -</a:t>
            </a:r>
            <a:endParaRPr lang="en-US"/>
          </a:p>
        </p:txBody>
      </p:sp>
      <p:grpSp>
        <p:nvGrpSpPr>
          <p:cNvPr id="18" name="Group 17"/>
          <p:cNvGrpSpPr/>
          <p:nvPr/>
        </p:nvGrpSpPr>
        <p:grpSpPr>
          <a:xfrm>
            <a:off x="1194925" y="765186"/>
            <a:ext cx="6222734" cy="3003724"/>
            <a:chOff x="0" y="2792745"/>
            <a:chExt cx="6222734" cy="3003724"/>
          </a:xfrm>
        </p:grpSpPr>
        <p:sp>
          <p:nvSpPr>
            <p:cNvPr id="17" name="Rounded Rectangle 16"/>
            <p:cNvSpPr/>
            <p:nvPr/>
          </p:nvSpPr>
          <p:spPr bwMode="auto">
            <a:xfrm>
              <a:off x="182880" y="3021496"/>
              <a:ext cx="5971430" cy="2774973"/>
            </a:xfrm>
            <a:prstGeom prst="roundRect">
              <a:avLst/>
            </a:prstGeom>
            <a:noFill/>
            <a:ln w="19050" cap="flat" cmpd="sng" algn="ctr">
              <a:solidFill>
                <a:srgbClr val="002A7E"/>
              </a:solidFill>
              <a:prstDash val="sysDot"/>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nvGrpSpPr>
            <p:cNvPr id="11" name="Group 10"/>
            <p:cNvGrpSpPr/>
            <p:nvPr/>
          </p:nvGrpSpPr>
          <p:grpSpPr>
            <a:xfrm>
              <a:off x="1239407" y="2792745"/>
              <a:ext cx="3394735" cy="1735277"/>
              <a:chOff x="711615" y="4224167"/>
              <a:chExt cx="3394735" cy="1735277"/>
            </a:xfrm>
          </p:grpSpPr>
          <p:graphicFrame>
            <p:nvGraphicFramePr>
              <p:cNvPr id="9" name="Chart 8"/>
              <p:cNvGraphicFramePr/>
              <p:nvPr>
                <p:extLst>
                  <p:ext uri="{D42A27DB-BD31-4B8C-83A1-F6EECF244321}">
                    <p14:modId xmlns:p14="http://schemas.microsoft.com/office/powerpoint/2010/main" val="367952555"/>
                  </p:ext>
                </p:extLst>
              </p:nvPr>
            </p:nvGraphicFramePr>
            <p:xfrm>
              <a:off x="711615" y="4224167"/>
              <a:ext cx="3394735" cy="1735277"/>
            </p:xfrm>
            <a:graphic>
              <a:graphicData uri="http://schemas.openxmlformats.org/drawingml/2006/chart">
                <c:chart xmlns:c="http://schemas.openxmlformats.org/drawingml/2006/chart" xmlns:r="http://schemas.openxmlformats.org/officeDocument/2006/relationships" r:id="rId2"/>
              </a:graphicData>
            </a:graphic>
          </p:graphicFrame>
          <p:sp>
            <p:nvSpPr>
              <p:cNvPr id="10" name="Rectangle 9"/>
              <p:cNvSpPr/>
              <p:nvPr/>
            </p:nvSpPr>
            <p:spPr>
              <a:xfrm>
                <a:off x="886071" y="4541714"/>
                <a:ext cx="3116912" cy="253916"/>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Perceived Cause of DVT</a:t>
                </a:r>
                <a:endParaRPr lang="en-US" sz="1000" b="1" i="1" dirty="0">
                  <a:solidFill>
                    <a:srgbClr val="002A7E"/>
                  </a:solidFill>
                  <a:latin typeface="Arial" panose="020B0604020202020204" pitchFamily="34" charset="0"/>
                  <a:cs typeface="Arial" panose="020B0604020202020204" pitchFamily="34" charset="0"/>
                </a:endParaRPr>
              </a:p>
            </p:txBody>
          </p:sp>
        </p:grpSp>
        <p:grpSp>
          <p:nvGrpSpPr>
            <p:cNvPr id="16" name="Group 15"/>
            <p:cNvGrpSpPr/>
            <p:nvPr/>
          </p:nvGrpSpPr>
          <p:grpSpPr>
            <a:xfrm>
              <a:off x="0" y="4423764"/>
              <a:ext cx="2566347" cy="1057523"/>
              <a:chOff x="-93495" y="5695574"/>
              <a:chExt cx="2566347" cy="1057523"/>
            </a:xfrm>
          </p:grpSpPr>
          <p:graphicFrame>
            <p:nvGraphicFramePr>
              <p:cNvPr id="12" name="Chart 11"/>
              <p:cNvGraphicFramePr/>
              <p:nvPr>
                <p:extLst>
                  <p:ext uri="{D42A27DB-BD31-4B8C-83A1-F6EECF244321}">
                    <p14:modId xmlns:p14="http://schemas.microsoft.com/office/powerpoint/2010/main" val="1526104262"/>
                  </p:ext>
                </p:extLst>
              </p:nvPr>
            </p:nvGraphicFramePr>
            <p:xfrm>
              <a:off x="679349" y="5695574"/>
              <a:ext cx="1793503" cy="1057523"/>
            </p:xfrm>
            <a:graphic>
              <a:graphicData uri="http://schemas.openxmlformats.org/drawingml/2006/chart">
                <c:chart xmlns:c="http://schemas.openxmlformats.org/drawingml/2006/chart" xmlns:r="http://schemas.openxmlformats.org/officeDocument/2006/relationships" r:id="rId3"/>
              </a:graphicData>
            </a:graphic>
          </p:graphicFrame>
          <p:sp>
            <p:nvSpPr>
              <p:cNvPr id="13" name="Rectangle 12"/>
              <p:cNvSpPr/>
              <p:nvPr/>
            </p:nvSpPr>
            <p:spPr>
              <a:xfrm>
                <a:off x="-93495" y="5847053"/>
                <a:ext cx="1386662" cy="738664"/>
              </a:xfrm>
              <a:prstGeom prst="rect">
                <a:avLst/>
              </a:prstGeom>
            </p:spPr>
            <p:txBody>
              <a:bodyPr wrap="square">
                <a:spAutoFit/>
              </a:bodyPr>
              <a:lstStyle/>
              <a:p>
                <a:pPr algn="r"/>
                <a:r>
                  <a:rPr lang="en-US" sz="1050" b="1" dirty="0" smtClean="0">
                    <a:solidFill>
                      <a:srgbClr val="002A7E"/>
                    </a:solidFill>
                    <a:latin typeface="Arial" panose="020B0604020202020204" pitchFamily="34" charset="0"/>
                    <a:cs typeface="Arial" panose="020B0604020202020204" pitchFamily="34" charset="0"/>
                  </a:rPr>
                  <a:t>Claimed Knowledge of What a DVT </a:t>
                </a:r>
              </a:p>
              <a:p>
                <a:pPr algn="r"/>
                <a:r>
                  <a:rPr lang="en-US" sz="1050" b="1" dirty="0">
                    <a:solidFill>
                      <a:srgbClr val="002A7E"/>
                    </a:solidFill>
                    <a:latin typeface="Arial" panose="020B0604020202020204" pitchFamily="34" charset="0"/>
                    <a:cs typeface="Arial" panose="020B0604020202020204" pitchFamily="34" charset="0"/>
                  </a:rPr>
                  <a:t>W</a:t>
                </a:r>
                <a:r>
                  <a:rPr lang="en-US" sz="1050" b="1" dirty="0" smtClean="0">
                    <a:solidFill>
                      <a:srgbClr val="002A7E"/>
                    </a:solidFill>
                    <a:latin typeface="Arial" panose="020B0604020202020204" pitchFamily="34" charset="0"/>
                    <a:cs typeface="Arial" panose="020B0604020202020204" pitchFamily="34" charset="0"/>
                  </a:rPr>
                  <a:t>ould Feel Like</a:t>
                </a:r>
                <a:endParaRPr lang="en-US" sz="1000" b="1" i="1" dirty="0">
                  <a:solidFill>
                    <a:srgbClr val="002A7E"/>
                  </a:solidFill>
                  <a:latin typeface="Arial" panose="020B0604020202020204" pitchFamily="34" charset="0"/>
                  <a:cs typeface="Arial" panose="020B0604020202020204" pitchFamily="34" charset="0"/>
                </a:endParaRPr>
              </a:p>
            </p:txBody>
          </p:sp>
        </p:grpSp>
        <p:sp>
          <p:nvSpPr>
            <p:cNvPr id="15" name="Rectangle 14"/>
            <p:cNvSpPr/>
            <p:nvPr/>
          </p:nvSpPr>
          <p:spPr>
            <a:xfrm>
              <a:off x="3105822" y="4148087"/>
              <a:ext cx="3116912" cy="261610"/>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Perceived DVT Symptoms</a:t>
              </a:r>
              <a:endParaRPr lang="en-US" sz="1050" b="1" dirty="0">
                <a:solidFill>
                  <a:srgbClr val="002A7E"/>
                </a:solidFill>
                <a:latin typeface="Arial" panose="020B0604020202020204" pitchFamily="34" charset="0"/>
                <a:cs typeface="Arial" panose="020B0604020202020204" pitchFamily="34" charset="0"/>
              </a:endParaRPr>
            </a:p>
          </p:txBody>
        </p:sp>
      </p:grpSp>
      <p:grpSp>
        <p:nvGrpSpPr>
          <p:cNvPr id="24" name="Group 23"/>
          <p:cNvGrpSpPr/>
          <p:nvPr/>
        </p:nvGrpSpPr>
        <p:grpSpPr>
          <a:xfrm>
            <a:off x="1393707" y="3935895"/>
            <a:ext cx="5971430" cy="2028358"/>
            <a:chOff x="3905251" y="2122998"/>
            <a:chExt cx="5971430" cy="2028358"/>
          </a:xfrm>
        </p:grpSpPr>
        <p:sp>
          <p:nvSpPr>
            <p:cNvPr id="23" name="Rounded Rectangle 22"/>
            <p:cNvSpPr/>
            <p:nvPr/>
          </p:nvSpPr>
          <p:spPr bwMode="auto">
            <a:xfrm>
              <a:off x="3905251" y="2122998"/>
              <a:ext cx="5971430" cy="2028358"/>
            </a:xfrm>
            <a:prstGeom prst="roundRect">
              <a:avLst/>
            </a:prstGeom>
            <a:noFill/>
            <a:ln w="19050" cap="flat" cmpd="sng" algn="ctr">
              <a:solidFill>
                <a:srgbClr val="C00000"/>
              </a:solidFill>
              <a:prstDash val="sysDot"/>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aphicFrame>
          <p:nvGraphicFramePr>
            <p:cNvPr id="20" name="Chart 19"/>
            <p:cNvGraphicFramePr/>
            <p:nvPr>
              <p:extLst>
                <p:ext uri="{D42A27DB-BD31-4B8C-83A1-F6EECF244321}">
                  <p14:modId xmlns:p14="http://schemas.microsoft.com/office/powerpoint/2010/main" val="1062927838"/>
                </p:ext>
              </p:extLst>
            </p:nvPr>
          </p:nvGraphicFramePr>
          <p:xfrm>
            <a:off x="4125446" y="2966876"/>
            <a:ext cx="1793503" cy="1057523"/>
          </p:xfrm>
          <a:graphic>
            <a:graphicData uri="http://schemas.openxmlformats.org/drawingml/2006/chart">
              <c:chart xmlns:c="http://schemas.openxmlformats.org/drawingml/2006/chart" xmlns:r="http://schemas.openxmlformats.org/officeDocument/2006/relationships" r:id="rId4"/>
            </a:graphicData>
          </a:graphic>
        </p:graphicFrame>
        <p:sp>
          <p:nvSpPr>
            <p:cNvPr id="21" name="Rectangle 20"/>
            <p:cNvSpPr/>
            <p:nvPr/>
          </p:nvSpPr>
          <p:spPr>
            <a:xfrm>
              <a:off x="4204784" y="2619376"/>
              <a:ext cx="1634829" cy="577081"/>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Claimed Knowledge </a:t>
              </a:r>
            </a:p>
            <a:p>
              <a:pPr algn="ctr"/>
              <a:r>
                <a:rPr lang="en-US" sz="1050" b="1" dirty="0" smtClean="0">
                  <a:solidFill>
                    <a:srgbClr val="002A7E"/>
                  </a:solidFill>
                  <a:latin typeface="Arial" panose="020B0604020202020204" pitchFamily="34" charset="0"/>
                  <a:cs typeface="Arial" panose="020B0604020202020204" pitchFamily="34" charset="0"/>
                </a:rPr>
                <a:t>of What a PE </a:t>
              </a:r>
            </a:p>
            <a:p>
              <a:pPr algn="ctr"/>
              <a:r>
                <a:rPr lang="en-US" sz="1050" b="1" dirty="0">
                  <a:solidFill>
                    <a:srgbClr val="002A7E"/>
                  </a:solidFill>
                  <a:latin typeface="Arial" panose="020B0604020202020204" pitchFamily="34" charset="0"/>
                  <a:cs typeface="Arial" panose="020B0604020202020204" pitchFamily="34" charset="0"/>
                </a:rPr>
                <a:t>W</a:t>
              </a:r>
              <a:r>
                <a:rPr lang="en-US" sz="1050" b="1" dirty="0" smtClean="0">
                  <a:solidFill>
                    <a:srgbClr val="002A7E"/>
                  </a:solidFill>
                  <a:latin typeface="Arial" panose="020B0604020202020204" pitchFamily="34" charset="0"/>
                  <a:cs typeface="Arial" panose="020B0604020202020204" pitchFamily="34" charset="0"/>
                </a:rPr>
                <a:t>ould Feel Like</a:t>
              </a:r>
              <a:endParaRPr lang="en-US" sz="1000" b="1" i="1" dirty="0">
                <a:solidFill>
                  <a:srgbClr val="002A7E"/>
                </a:solidFill>
                <a:latin typeface="Arial" panose="020B0604020202020204" pitchFamily="34" charset="0"/>
                <a:cs typeface="Arial" panose="020B0604020202020204" pitchFamily="34" charset="0"/>
              </a:endParaRPr>
            </a:p>
          </p:txBody>
        </p:sp>
        <p:sp>
          <p:nvSpPr>
            <p:cNvPr id="22" name="Rectangle 21"/>
            <p:cNvSpPr/>
            <p:nvPr/>
          </p:nvSpPr>
          <p:spPr>
            <a:xfrm>
              <a:off x="6009362" y="2328900"/>
              <a:ext cx="3116912" cy="261610"/>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Perceived PE Symptoms</a:t>
              </a:r>
              <a:endParaRPr lang="en-US" sz="1050" b="1" dirty="0">
                <a:solidFill>
                  <a:srgbClr val="002A7E"/>
                </a:solidFill>
                <a:latin typeface="Arial" panose="020B0604020202020204" pitchFamily="34" charset="0"/>
                <a:cs typeface="Arial" panose="020B0604020202020204" pitchFamily="34" charset="0"/>
              </a:endParaRPr>
            </a:p>
          </p:txBody>
        </p:sp>
      </p:grpSp>
      <p:sp>
        <p:nvSpPr>
          <p:cNvPr id="27" name="Oval 26"/>
          <p:cNvSpPr/>
          <p:nvPr/>
        </p:nvSpPr>
        <p:spPr bwMode="auto">
          <a:xfrm>
            <a:off x="6265627" y="3118992"/>
            <a:ext cx="127221" cy="119269"/>
          </a:xfrm>
          <a:prstGeom prst="ellipse">
            <a:avLst/>
          </a:prstGeom>
          <a:solidFill>
            <a:srgbClr val="002A7E"/>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8" name="Oval 27"/>
          <p:cNvSpPr/>
          <p:nvPr/>
        </p:nvSpPr>
        <p:spPr bwMode="auto">
          <a:xfrm>
            <a:off x="6266958" y="3327049"/>
            <a:ext cx="127221" cy="119269"/>
          </a:xfrm>
          <a:prstGeom prst="ellipse">
            <a:avLst/>
          </a:prstGeom>
          <a:solidFill>
            <a:srgbClr val="C00000"/>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9" name="TextBox 28"/>
          <p:cNvSpPr txBox="1"/>
          <p:nvPr/>
        </p:nvSpPr>
        <p:spPr>
          <a:xfrm>
            <a:off x="6322617" y="3070904"/>
            <a:ext cx="874643" cy="215444"/>
          </a:xfrm>
          <a:prstGeom prst="rect">
            <a:avLst/>
          </a:prstGeom>
          <a:noFill/>
        </p:spPr>
        <p:txBody>
          <a:bodyPr wrap="square" rtlCol="0">
            <a:spAutoFit/>
          </a:bodyPr>
          <a:lstStyle/>
          <a:p>
            <a:r>
              <a:rPr lang="en-US" sz="800" b="1" dirty="0" smtClean="0">
                <a:solidFill>
                  <a:srgbClr val="002A7E"/>
                </a:solidFill>
                <a:latin typeface="Arial" panose="020B0604020202020204" pitchFamily="34" charset="0"/>
                <a:cs typeface="Arial" panose="020B0604020202020204" pitchFamily="34" charset="0"/>
              </a:rPr>
              <a:t>Symptoms</a:t>
            </a:r>
            <a:endParaRPr lang="en-US" sz="800" b="1" dirty="0">
              <a:solidFill>
                <a:srgbClr val="002A7E"/>
              </a:solidFill>
              <a:latin typeface="Arial" panose="020B0604020202020204" pitchFamily="34" charset="0"/>
              <a:cs typeface="Arial" panose="020B0604020202020204" pitchFamily="34" charset="0"/>
            </a:endParaRPr>
          </a:p>
        </p:txBody>
      </p:sp>
      <p:sp>
        <p:nvSpPr>
          <p:cNvPr id="30" name="TextBox 29"/>
          <p:cNvSpPr txBox="1"/>
          <p:nvPr/>
        </p:nvSpPr>
        <p:spPr>
          <a:xfrm>
            <a:off x="6339850" y="3278961"/>
            <a:ext cx="874643" cy="338554"/>
          </a:xfrm>
          <a:prstGeom prst="rect">
            <a:avLst/>
          </a:prstGeom>
          <a:noFill/>
        </p:spPr>
        <p:txBody>
          <a:bodyPr wrap="square" rtlCol="0">
            <a:spAutoFit/>
          </a:bodyPr>
          <a:lstStyle/>
          <a:p>
            <a:r>
              <a:rPr lang="en-US" sz="800" b="1" dirty="0" smtClean="0">
                <a:solidFill>
                  <a:srgbClr val="002A7E"/>
                </a:solidFill>
                <a:latin typeface="Arial" panose="020B0604020202020204" pitchFamily="34" charset="0"/>
                <a:cs typeface="Arial" panose="020B0604020202020204" pitchFamily="34" charset="0"/>
              </a:rPr>
              <a:t>Non- </a:t>
            </a:r>
          </a:p>
          <a:p>
            <a:r>
              <a:rPr lang="en-US" sz="800" b="1" dirty="0" smtClean="0">
                <a:solidFill>
                  <a:srgbClr val="002A7E"/>
                </a:solidFill>
                <a:latin typeface="Arial" panose="020B0604020202020204" pitchFamily="34" charset="0"/>
                <a:cs typeface="Arial" panose="020B0604020202020204" pitchFamily="34" charset="0"/>
              </a:rPr>
              <a:t>Symptoms</a:t>
            </a:r>
            <a:endParaRPr lang="en-US" sz="800" b="1" dirty="0">
              <a:solidFill>
                <a:srgbClr val="002A7E"/>
              </a:solidFill>
              <a:latin typeface="Arial" panose="020B0604020202020204" pitchFamily="34" charset="0"/>
              <a:cs typeface="Arial" panose="020B0604020202020204" pitchFamily="34" charset="0"/>
            </a:endParaRPr>
          </a:p>
        </p:txBody>
      </p:sp>
      <p:sp>
        <p:nvSpPr>
          <p:cNvPr id="31" name="Oval 30"/>
          <p:cNvSpPr/>
          <p:nvPr/>
        </p:nvSpPr>
        <p:spPr bwMode="auto">
          <a:xfrm>
            <a:off x="6318625" y="5291024"/>
            <a:ext cx="127221" cy="119269"/>
          </a:xfrm>
          <a:prstGeom prst="ellipse">
            <a:avLst/>
          </a:prstGeom>
          <a:solidFill>
            <a:srgbClr val="002A7E"/>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32" name="Oval 31"/>
          <p:cNvSpPr/>
          <p:nvPr/>
        </p:nvSpPr>
        <p:spPr bwMode="auto">
          <a:xfrm>
            <a:off x="6319956" y="5499081"/>
            <a:ext cx="127221" cy="119269"/>
          </a:xfrm>
          <a:prstGeom prst="ellipse">
            <a:avLst/>
          </a:prstGeom>
          <a:solidFill>
            <a:srgbClr val="C00000"/>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33" name="TextBox 32"/>
          <p:cNvSpPr txBox="1"/>
          <p:nvPr/>
        </p:nvSpPr>
        <p:spPr>
          <a:xfrm>
            <a:off x="6375615" y="5242936"/>
            <a:ext cx="874643" cy="215444"/>
          </a:xfrm>
          <a:prstGeom prst="rect">
            <a:avLst/>
          </a:prstGeom>
          <a:noFill/>
        </p:spPr>
        <p:txBody>
          <a:bodyPr wrap="square" rtlCol="0">
            <a:spAutoFit/>
          </a:bodyPr>
          <a:lstStyle/>
          <a:p>
            <a:r>
              <a:rPr lang="en-US" sz="800" b="1" dirty="0" smtClean="0">
                <a:solidFill>
                  <a:srgbClr val="002A7E"/>
                </a:solidFill>
                <a:latin typeface="Arial" panose="020B0604020202020204" pitchFamily="34" charset="0"/>
                <a:cs typeface="Arial" panose="020B0604020202020204" pitchFamily="34" charset="0"/>
              </a:rPr>
              <a:t>Symptoms</a:t>
            </a:r>
            <a:endParaRPr lang="en-US" sz="800" b="1" dirty="0">
              <a:solidFill>
                <a:srgbClr val="002A7E"/>
              </a:solidFill>
              <a:latin typeface="Arial" panose="020B0604020202020204" pitchFamily="34" charset="0"/>
              <a:cs typeface="Arial" panose="020B0604020202020204" pitchFamily="34" charset="0"/>
            </a:endParaRPr>
          </a:p>
        </p:txBody>
      </p:sp>
      <p:sp>
        <p:nvSpPr>
          <p:cNvPr id="34" name="TextBox 33"/>
          <p:cNvSpPr txBox="1"/>
          <p:nvPr/>
        </p:nvSpPr>
        <p:spPr>
          <a:xfrm>
            <a:off x="6392848" y="5450993"/>
            <a:ext cx="874643" cy="338554"/>
          </a:xfrm>
          <a:prstGeom prst="rect">
            <a:avLst/>
          </a:prstGeom>
          <a:noFill/>
        </p:spPr>
        <p:txBody>
          <a:bodyPr wrap="square" rtlCol="0">
            <a:spAutoFit/>
          </a:bodyPr>
          <a:lstStyle/>
          <a:p>
            <a:r>
              <a:rPr lang="en-US" sz="800" b="1" dirty="0" smtClean="0">
                <a:solidFill>
                  <a:srgbClr val="002A7E"/>
                </a:solidFill>
                <a:latin typeface="Arial" panose="020B0604020202020204" pitchFamily="34" charset="0"/>
                <a:cs typeface="Arial" panose="020B0604020202020204" pitchFamily="34" charset="0"/>
              </a:rPr>
              <a:t>Non- </a:t>
            </a:r>
          </a:p>
          <a:p>
            <a:r>
              <a:rPr lang="en-US" sz="800" b="1" dirty="0" smtClean="0">
                <a:solidFill>
                  <a:srgbClr val="002A7E"/>
                </a:solidFill>
                <a:latin typeface="Arial" panose="020B0604020202020204" pitchFamily="34" charset="0"/>
                <a:cs typeface="Arial" panose="020B0604020202020204" pitchFamily="34" charset="0"/>
              </a:rPr>
              <a:t>Symptoms</a:t>
            </a:r>
            <a:endParaRPr lang="en-US" sz="800" b="1" dirty="0">
              <a:solidFill>
                <a:srgbClr val="002A7E"/>
              </a:solidFill>
              <a:latin typeface="Arial" panose="020B0604020202020204" pitchFamily="34" charset="0"/>
              <a:cs typeface="Arial" panose="020B0604020202020204" pitchFamily="34" charset="0"/>
            </a:endParaRPr>
          </a:p>
        </p:txBody>
      </p:sp>
      <p:sp>
        <p:nvSpPr>
          <p:cNvPr id="38" name="Title 1"/>
          <p:cNvSpPr txBox="1">
            <a:spLocks/>
          </p:cNvSpPr>
          <p:nvPr/>
        </p:nvSpPr>
        <p:spPr>
          <a:xfrm>
            <a:off x="147099" y="139465"/>
            <a:ext cx="8486775"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kern="0" dirty="0" smtClean="0"/>
              <a:t>Argentina Summary of Results</a:t>
            </a:r>
            <a:endParaRPr lang="en-US" kern="0" dirty="0"/>
          </a:p>
        </p:txBody>
      </p:sp>
      <p:pic>
        <p:nvPicPr>
          <p:cNvPr id="39" name="Picture 3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343452" y="122102"/>
            <a:ext cx="612648" cy="612648"/>
          </a:xfrm>
          <a:prstGeom prst="rect">
            <a:avLst/>
          </a:prstGeom>
        </p:spPr>
      </p:pic>
      <p:graphicFrame>
        <p:nvGraphicFramePr>
          <p:cNvPr id="35" name="Chart 34"/>
          <p:cNvGraphicFramePr/>
          <p:nvPr>
            <p:extLst>
              <p:ext uri="{D42A27DB-BD31-4B8C-83A1-F6EECF244321}">
                <p14:modId xmlns:p14="http://schemas.microsoft.com/office/powerpoint/2010/main" val="540650737"/>
              </p:ext>
            </p:extLst>
          </p:nvPr>
        </p:nvGraphicFramePr>
        <p:xfrm>
          <a:off x="3492843" y="2234514"/>
          <a:ext cx="4152900" cy="151764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36" name="Chart 35"/>
          <p:cNvGraphicFramePr/>
          <p:nvPr>
            <p:extLst>
              <p:ext uri="{D42A27DB-BD31-4B8C-83A1-F6EECF244321}">
                <p14:modId xmlns:p14="http://schemas.microsoft.com/office/powerpoint/2010/main" val="2467373119"/>
              </p:ext>
            </p:extLst>
          </p:nvPr>
        </p:nvGraphicFramePr>
        <p:xfrm>
          <a:off x="3315729" y="4279557"/>
          <a:ext cx="4419782" cy="1616421"/>
        </p:xfrm>
        <a:graphic>
          <a:graphicData uri="http://schemas.openxmlformats.org/drawingml/2006/chart">
            <c:chart xmlns:c="http://schemas.openxmlformats.org/drawingml/2006/chart" xmlns:r="http://schemas.openxmlformats.org/officeDocument/2006/relationships" r:id="rId7"/>
          </a:graphicData>
        </a:graphic>
      </p:graphicFrame>
      <p:sp>
        <p:nvSpPr>
          <p:cNvPr id="3" name="Rounded Rectangle 2"/>
          <p:cNvSpPr/>
          <p:nvPr/>
        </p:nvSpPr>
        <p:spPr bwMode="auto">
          <a:xfrm>
            <a:off x="1693239" y="3418480"/>
            <a:ext cx="1892411" cy="914400"/>
          </a:xfrm>
          <a:prstGeom prst="roundRect">
            <a:avLst/>
          </a:prstGeom>
          <a:ln>
            <a:headEnd type="none" w="med" len="med"/>
            <a:tailEnd type="none" w="med" len="med"/>
          </a:ln>
          <a:ex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1000" b="1" i="1" u="none" strike="noStrike" cap="none" normalizeH="0" baseline="0" dirty="0" smtClean="0">
                <a:ln>
                  <a:noFill/>
                </a:ln>
                <a:solidFill>
                  <a:srgbClr val="C00000"/>
                </a:solidFill>
                <a:effectLst/>
                <a:latin typeface="Arial" panose="020B0604020202020204" pitchFamily="34" charset="0"/>
                <a:cs typeface="Arial" panose="020B0604020202020204" pitchFamily="34" charset="0"/>
              </a:rPr>
              <a:t>Argentina ranks</a:t>
            </a:r>
            <a:r>
              <a:rPr kumimoji="0" lang="en-US" sz="1000" b="1" i="1" u="none" strike="noStrike" cap="none" normalizeH="0" dirty="0" smtClean="0">
                <a:ln>
                  <a:noFill/>
                </a:ln>
                <a:solidFill>
                  <a:srgbClr val="C00000"/>
                </a:solidFill>
                <a:effectLst/>
                <a:latin typeface="Arial" panose="020B0604020202020204" pitchFamily="34" charset="0"/>
                <a:cs typeface="Arial" panose="020B0604020202020204" pitchFamily="34" charset="0"/>
              </a:rPr>
              <a:t> 2</a:t>
            </a:r>
            <a:r>
              <a:rPr kumimoji="0" lang="en-US" sz="1000" b="1" i="1" u="none" strike="noStrike" cap="none" normalizeH="0" baseline="30000" dirty="0" smtClean="0">
                <a:ln>
                  <a:noFill/>
                </a:ln>
                <a:solidFill>
                  <a:srgbClr val="C00000"/>
                </a:solidFill>
                <a:effectLst/>
                <a:latin typeface="Arial" panose="020B0604020202020204" pitchFamily="34" charset="0"/>
                <a:cs typeface="Arial" panose="020B0604020202020204" pitchFamily="34" charset="0"/>
              </a:rPr>
              <a:t>nd</a:t>
            </a:r>
            <a:r>
              <a:rPr kumimoji="0" lang="en-US" sz="1000" b="1" i="1" u="none" strike="noStrike" cap="none" normalizeH="0" dirty="0" smtClean="0">
                <a:ln>
                  <a:noFill/>
                </a:ln>
                <a:solidFill>
                  <a:srgbClr val="C00000"/>
                </a:solidFill>
                <a:effectLst/>
                <a:latin typeface="Arial" panose="020B0604020202020204" pitchFamily="34" charset="0"/>
                <a:cs typeface="Arial" panose="020B0604020202020204" pitchFamily="34" charset="0"/>
              </a:rPr>
              <a:t> among all countries in claimed knowledge of what a DVT and a PE would feel like.</a:t>
            </a:r>
            <a:endParaRPr kumimoji="0" lang="en-US" sz="1000" b="1" i="1" u="none" strike="noStrike" cap="none" normalizeH="0" baseline="0" dirty="0" smtClean="0">
              <a:ln>
                <a:noFill/>
              </a:ln>
              <a:solidFill>
                <a:srgbClr val="C00000"/>
              </a:solidFill>
              <a:effectLst/>
              <a:latin typeface="Arial" panose="020B0604020202020204" pitchFamily="34" charset="0"/>
              <a:cs typeface="Arial" panose="020B0604020202020204" pitchFamily="34" charset="0"/>
            </a:endParaRPr>
          </a:p>
        </p:txBody>
      </p:sp>
      <p:sp>
        <p:nvSpPr>
          <p:cNvPr id="37" name="Oval 36"/>
          <p:cNvSpPr/>
          <p:nvPr/>
        </p:nvSpPr>
        <p:spPr bwMode="auto">
          <a:xfrm>
            <a:off x="6777171" y="2633114"/>
            <a:ext cx="381325" cy="155448"/>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dirty="0" smtClean="0">
              <a:ln>
                <a:noFill/>
              </a:ln>
              <a:solidFill>
                <a:schemeClr val="bg1"/>
              </a:solidFill>
              <a:effectLst/>
              <a:latin typeface="Calibri" pitchFamily="34" charset="0"/>
            </a:endParaRPr>
          </a:p>
        </p:txBody>
      </p:sp>
      <p:sp>
        <p:nvSpPr>
          <p:cNvPr id="40" name="TextBox 39"/>
          <p:cNvSpPr txBox="1"/>
          <p:nvPr/>
        </p:nvSpPr>
        <p:spPr>
          <a:xfrm>
            <a:off x="6830169" y="2633114"/>
            <a:ext cx="1523990" cy="338554"/>
          </a:xfrm>
          <a:prstGeom prst="rect">
            <a:avLst/>
          </a:prstGeom>
          <a:noFill/>
        </p:spPr>
        <p:txBody>
          <a:bodyPr wrap="square" rtlCol="0">
            <a:spAutoFit/>
          </a:bodyPr>
          <a:lstStyle/>
          <a:p>
            <a:pPr algn="ctr"/>
            <a:r>
              <a:rPr lang="en-US" sz="800" dirty="0" smtClean="0">
                <a:solidFill>
                  <a:srgbClr val="C00000"/>
                </a:solidFill>
                <a:latin typeface="Arial" panose="020B0604020202020204" pitchFamily="34" charset="0"/>
                <a:cs typeface="Arial" panose="020B0604020202020204" pitchFamily="34" charset="0"/>
              </a:rPr>
              <a:t>Highest among </a:t>
            </a:r>
          </a:p>
          <a:p>
            <a:pPr algn="ctr"/>
            <a:r>
              <a:rPr lang="en-US" sz="800" dirty="0" smtClean="0">
                <a:solidFill>
                  <a:srgbClr val="C00000"/>
                </a:solidFill>
                <a:latin typeface="Arial" panose="020B0604020202020204" pitchFamily="34" charset="0"/>
                <a:cs typeface="Arial" panose="020B0604020202020204" pitchFamily="34" charset="0"/>
              </a:rPr>
              <a:t>Countries</a:t>
            </a:r>
            <a:endParaRPr lang="en-US" sz="800" dirty="0">
              <a:solidFill>
                <a:srgbClr val="C00000"/>
              </a:solidFill>
              <a:latin typeface="Arial" panose="020B0604020202020204" pitchFamily="34" charset="0"/>
              <a:cs typeface="Arial" panose="020B0604020202020204" pitchFamily="34" charset="0"/>
            </a:endParaRPr>
          </a:p>
        </p:txBody>
      </p:sp>
      <p:sp>
        <p:nvSpPr>
          <p:cNvPr id="41" name="Oval 40"/>
          <p:cNvSpPr/>
          <p:nvPr/>
        </p:nvSpPr>
        <p:spPr bwMode="auto">
          <a:xfrm>
            <a:off x="5535037" y="3041268"/>
            <a:ext cx="381325" cy="155448"/>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dirty="0" smtClean="0">
              <a:ln>
                <a:noFill/>
              </a:ln>
              <a:solidFill>
                <a:schemeClr val="bg1"/>
              </a:solidFill>
              <a:effectLst/>
              <a:latin typeface="Calibri" pitchFamily="34" charset="0"/>
            </a:endParaRPr>
          </a:p>
        </p:txBody>
      </p:sp>
      <p:sp>
        <p:nvSpPr>
          <p:cNvPr id="42" name="TextBox 41"/>
          <p:cNvSpPr txBox="1"/>
          <p:nvPr/>
        </p:nvSpPr>
        <p:spPr>
          <a:xfrm>
            <a:off x="5154367" y="3178626"/>
            <a:ext cx="1523990" cy="338554"/>
          </a:xfrm>
          <a:prstGeom prst="rect">
            <a:avLst/>
          </a:prstGeom>
          <a:noFill/>
        </p:spPr>
        <p:txBody>
          <a:bodyPr wrap="square" rtlCol="0">
            <a:spAutoFit/>
          </a:bodyPr>
          <a:lstStyle/>
          <a:p>
            <a:pPr algn="ctr"/>
            <a:r>
              <a:rPr lang="en-US" sz="800" dirty="0" smtClean="0">
                <a:solidFill>
                  <a:srgbClr val="C00000"/>
                </a:solidFill>
                <a:latin typeface="Arial" panose="020B0604020202020204" pitchFamily="34" charset="0"/>
                <a:cs typeface="Arial" panose="020B0604020202020204" pitchFamily="34" charset="0"/>
              </a:rPr>
              <a:t>Lowest among </a:t>
            </a:r>
          </a:p>
          <a:p>
            <a:pPr algn="ctr"/>
            <a:r>
              <a:rPr lang="en-US" sz="800" dirty="0" smtClean="0">
                <a:solidFill>
                  <a:srgbClr val="C00000"/>
                </a:solidFill>
                <a:latin typeface="Arial" panose="020B0604020202020204" pitchFamily="34" charset="0"/>
                <a:cs typeface="Arial" panose="020B0604020202020204" pitchFamily="34" charset="0"/>
              </a:rPr>
              <a:t>Countries</a:t>
            </a:r>
            <a:endParaRPr lang="en-US" sz="800" dirty="0">
              <a:solidFill>
                <a:srgbClr val="C00000"/>
              </a:solidFill>
              <a:latin typeface="Arial" panose="020B0604020202020204" pitchFamily="34" charset="0"/>
              <a:cs typeface="Arial" panose="020B0604020202020204" pitchFamily="34" charset="0"/>
            </a:endParaRPr>
          </a:p>
        </p:txBody>
      </p:sp>
      <p:sp>
        <p:nvSpPr>
          <p:cNvPr id="43" name="Oval 42"/>
          <p:cNvSpPr/>
          <p:nvPr/>
        </p:nvSpPr>
        <p:spPr bwMode="auto">
          <a:xfrm>
            <a:off x="6122529" y="4876209"/>
            <a:ext cx="381325" cy="155448"/>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dirty="0" smtClean="0">
              <a:ln>
                <a:noFill/>
              </a:ln>
              <a:solidFill>
                <a:schemeClr val="bg1"/>
              </a:solidFill>
              <a:effectLst/>
              <a:latin typeface="Calibri" pitchFamily="34" charset="0"/>
            </a:endParaRPr>
          </a:p>
        </p:txBody>
      </p:sp>
      <p:sp>
        <p:nvSpPr>
          <p:cNvPr id="44" name="TextBox 43"/>
          <p:cNvSpPr txBox="1"/>
          <p:nvPr/>
        </p:nvSpPr>
        <p:spPr>
          <a:xfrm>
            <a:off x="6175527" y="4876209"/>
            <a:ext cx="1523990" cy="338554"/>
          </a:xfrm>
          <a:prstGeom prst="rect">
            <a:avLst/>
          </a:prstGeom>
          <a:noFill/>
        </p:spPr>
        <p:txBody>
          <a:bodyPr wrap="square" rtlCol="0">
            <a:spAutoFit/>
          </a:bodyPr>
          <a:lstStyle/>
          <a:p>
            <a:pPr algn="ctr"/>
            <a:r>
              <a:rPr lang="en-US" sz="800" dirty="0" smtClean="0">
                <a:solidFill>
                  <a:srgbClr val="C00000"/>
                </a:solidFill>
                <a:latin typeface="Arial" panose="020B0604020202020204" pitchFamily="34" charset="0"/>
                <a:cs typeface="Arial" panose="020B0604020202020204" pitchFamily="34" charset="0"/>
              </a:rPr>
              <a:t>Highest among </a:t>
            </a:r>
          </a:p>
          <a:p>
            <a:pPr algn="ctr"/>
            <a:r>
              <a:rPr lang="en-US" sz="800" dirty="0" smtClean="0">
                <a:solidFill>
                  <a:srgbClr val="C00000"/>
                </a:solidFill>
                <a:latin typeface="Arial" panose="020B0604020202020204" pitchFamily="34" charset="0"/>
                <a:cs typeface="Arial" panose="020B0604020202020204" pitchFamily="34" charset="0"/>
              </a:rPr>
              <a:t>Countries</a:t>
            </a:r>
            <a:endParaRPr lang="en-US" sz="800" dirty="0">
              <a:solidFill>
                <a:srgbClr val="C00000"/>
              </a:solidFill>
              <a:latin typeface="Arial" panose="020B0604020202020204" pitchFamily="34" charset="0"/>
              <a:cs typeface="Arial" panose="020B0604020202020204" pitchFamily="34" charset="0"/>
            </a:endParaRPr>
          </a:p>
        </p:txBody>
      </p:sp>
      <p:sp>
        <p:nvSpPr>
          <p:cNvPr id="45" name="Oval 44"/>
          <p:cNvSpPr/>
          <p:nvPr/>
        </p:nvSpPr>
        <p:spPr bwMode="auto">
          <a:xfrm>
            <a:off x="4978916" y="5116070"/>
            <a:ext cx="381325" cy="155448"/>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dirty="0" smtClean="0">
              <a:ln>
                <a:noFill/>
              </a:ln>
              <a:solidFill>
                <a:schemeClr val="bg1"/>
              </a:solidFill>
              <a:effectLst/>
              <a:latin typeface="Calibri" pitchFamily="34" charset="0"/>
            </a:endParaRPr>
          </a:p>
        </p:txBody>
      </p:sp>
      <p:sp>
        <p:nvSpPr>
          <p:cNvPr id="46" name="TextBox 45"/>
          <p:cNvSpPr txBox="1"/>
          <p:nvPr/>
        </p:nvSpPr>
        <p:spPr>
          <a:xfrm>
            <a:off x="5031914" y="5116070"/>
            <a:ext cx="1523990" cy="338554"/>
          </a:xfrm>
          <a:prstGeom prst="rect">
            <a:avLst/>
          </a:prstGeom>
          <a:noFill/>
        </p:spPr>
        <p:txBody>
          <a:bodyPr wrap="square" rtlCol="0">
            <a:spAutoFit/>
          </a:bodyPr>
          <a:lstStyle/>
          <a:p>
            <a:pPr algn="ctr"/>
            <a:r>
              <a:rPr lang="en-US" sz="800" dirty="0" smtClean="0">
                <a:solidFill>
                  <a:srgbClr val="C00000"/>
                </a:solidFill>
                <a:latin typeface="Arial" panose="020B0604020202020204" pitchFamily="34" charset="0"/>
                <a:cs typeface="Arial" panose="020B0604020202020204" pitchFamily="34" charset="0"/>
              </a:rPr>
              <a:t>Lowest among </a:t>
            </a:r>
          </a:p>
          <a:p>
            <a:pPr algn="ctr"/>
            <a:r>
              <a:rPr lang="en-US" sz="800" dirty="0" smtClean="0">
                <a:solidFill>
                  <a:srgbClr val="C00000"/>
                </a:solidFill>
                <a:latin typeface="Arial" panose="020B0604020202020204" pitchFamily="34" charset="0"/>
                <a:cs typeface="Arial" panose="020B0604020202020204" pitchFamily="34" charset="0"/>
              </a:rPr>
              <a:t>Countries</a:t>
            </a:r>
            <a:endParaRPr lang="en-US" sz="800" dirty="0">
              <a:solidFill>
                <a:srgbClr val="C00000"/>
              </a:solidFill>
              <a:latin typeface="Arial" panose="020B0604020202020204" pitchFamily="34" charset="0"/>
              <a:cs typeface="Arial" panose="020B0604020202020204" pitchFamily="34" charset="0"/>
            </a:endParaRPr>
          </a:p>
        </p:txBody>
      </p:sp>
      <p:sp>
        <p:nvSpPr>
          <p:cNvPr id="47" name="Oval 46"/>
          <p:cNvSpPr/>
          <p:nvPr/>
        </p:nvSpPr>
        <p:spPr bwMode="auto">
          <a:xfrm>
            <a:off x="5947912" y="4643089"/>
            <a:ext cx="381325" cy="155448"/>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dirty="0" smtClean="0">
              <a:ln>
                <a:noFill/>
              </a:ln>
              <a:solidFill>
                <a:schemeClr val="bg1"/>
              </a:solidFill>
              <a:effectLst/>
              <a:latin typeface="Calibri" pitchFamily="34" charset="0"/>
            </a:endParaRPr>
          </a:p>
        </p:txBody>
      </p:sp>
      <p:sp>
        <p:nvSpPr>
          <p:cNvPr id="48" name="TextBox 47"/>
          <p:cNvSpPr txBox="1"/>
          <p:nvPr/>
        </p:nvSpPr>
        <p:spPr>
          <a:xfrm>
            <a:off x="6122298" y="4606401"/>
            <a:ext cx="1523990" cy="215444"/>
          </a:xfrm>
          <a:prstGeom prst="rect">
            <a:avLst/>
          </a:prstGeom>
          <a:noFill/>
        </p:spPr>
        <p:txBody>
          <a:bodyPr wrap="square" rtlCol="0">
            <a:spAutoFit/>
          </a:bodyPr>
          <a:lstStyle/>
          <a:p>
            <a:pPr algn="ctr"/>
            <a:r>
              <a:rPr lang="en-US" sz="800" dirty="0" smtClean="0">
                <a:solidFill>
                  <a:srgbClr val="C00000"/>
                </a:solidFill>
                <a:latin typeface="Arial" panose="020B0604020202020204" pitchFamily="34" charset="0"/>
                <a:cs typeface="Arial" panose="020B0604020202020204" pitchFamily="34" charset="0"/>
              </a:rPr>
              <a:t>Lowest among Countries</a:t>
            </a:r>
            <a:endParaRPr lang="en-US" sz="800" dirty="0">
              <a:solidFill>
                <a:srgbClr val="C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31632477"/>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 name="Rectangle 79"/>
          <p:cNvSpPr/>
          <p:nvPr/>
        </p:nvSpPr>
        <p:spPr bwMode="auto">
          <a:xfrm>
            <a:off x="0" y="0"/>
            <a:ext cx="9144000" cy="6858000"/>
          </a:xfrm>
          <a:prstGeom prst="rect">
            <a:avLst/>
          </a:prstGeom>
          <a:solidFill>
            <a:schemeClr val="bg1"/>
          </a:solidFill>
          <a:ln w="9525" cap="flat" cmpd="sng" algn="ctr">
            <a:solidFill>
              <a:schemeClr val="bg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nvGrpSpPr>
          <p:cNvPr id="36" name="Group 35"/>
          <p:cNvGrpSpPr/>
          <p:nvPr/>
        </p:nvGrpSpPr>
        <p:grpSpPr>
          <a:xfrm>
            <a:off x="769215" y="1175917"/>
            <a:ext cx="3013076" cy="4968842"/>
            <a:chOff x="769215" y="1175917"/>
            <a:chExt cx="3013076" cy="4968842"/>
          </a:xfrm>
        </p:grpSpPr>
        <p:pic>
          <p:nvPicPr>
            <p:cNvPr id="409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14715" y="4985884"/>
              <a:ext cx="1371600" cy="1158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35" name="Group 34"/>
            <p:cNvGrpSpPr/>
            <p:nvPr/>
          </p:nvGrpSpPr>
          <p:grpSpPr>
            <a:xfrm>
              <a:off x="769215" y="1175917"/>
              <a:ext cx="3013076" cy="3787139"/>
              <a:chOff x="769215" y="1175917"/>
              <a:chExt cx="3013076" cy="3787139"/>
            </a:xfrm>
          </p:grpSpPr>
          <p:grpSp>
            <p:nvGrpSpPr>
              <p:cNvPr id="2055" name="Group 2054"/>
              <p:cNvGrpSpPr/>
              <p:nvPr/>
            </p:nvGrpSpPr>
            <p:grpSpPr>
              <a:xfrm>
                <a:off x="769215" y="1175917"/>
                <a:ext cx="3013076" cy="3787139"/>
                <a:chOff x="3082924" y="857250"/>
                <a:chExt cx="3013076" cy="3787139"/>
              </a:xfrm>
            </p:grpSpPr>
            <p:sp>
              <p:nvSpPr>
                <p:cNvPr id="2" name="Oval 1"/>
                <p:cNvSpPr/>
                <p:nvPr/>
              </p:nvSpPr>
              <p:spPr>
                <a:xfrm>
                  <a:off x="4124325" y="857250"/>
                  <a:ext cx="1266825" cy="1266825"/>
                </a:xfrm>
                <a:prstGeom prst="ellipse">
                  <a:avLst/>
                </a:prstGeom>
                <a:solidFill>
                  <a:srgbClr val="FFC000">
                    <a:alpha val="80000"/>
                  </a:srgbClr>
                </a:solidFill>
                <a:ln w="63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 name="Oval 3"/>
                <p:cNvSpPr/>
                <p:nvPr/>
              </p:nvSpPr>
              <p:spPr>
                <a:xfrm>
                  <a:off x="4143375" y="2000250"/>
                  <a:ext cx="1114425" cy="1114425"/>
                </a:xfrm>
                <a:prstGeom prst="ellipse">
                  <a:avLst/>
                </a:prstGeom>
                <a:solidFill>
                  <a:srgbClr val="FF6600">
                    <a:alpha val="80000"/>
                  </a:srgbClr>
                </a:solidFill>
                <a:ln w="63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 name="Oval 4"/>
                <p:cNvSpPr/>
                <p:nvPr/>
              </p:nvSpPr>
              <p:spPr>
                <a:xfrm>
                  <a:off x="3352800" y="1438275"/>
                  <a:ext cx="1076325" cy="1076325"/>
                </a:xfrm>
                <a:prstGeom prst="ellipse">
                  <a:avLst/>
                </a:prstGeom>
                <a:solidFill>
                  <a:srgbClr val="FF3399">
                    <a:alpha val="80000"/>
                  </a:srgbClr>
                </a:solidFill>
                <a:ln w="63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6" name="Oval 5"/>
                <p:cNvSpPr/>
                <p:nvPr/>
              </p:nvSpPr>
              <p:spPr>
                <a:xfrm>
                  <a:off x="3286126" y="2438401"/>
                  <a:ext cx="1009650" cy="1009650"/>
                </a:xfrm>
                <a:prstGeom prst="ellipse">
                  <a:avLst/>
                </a:prstGeom>
                <a:solidFill>
                  <a:srgbClr val="00B0F0">
                    <a:alpha val="80000"/>
                  </a:srgbClr>
                </a:solidFill>
                <a:ln w="63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 name="Oval 6"/>
                <p:cNvSpPr/>
                <p:nvPr/>
              </p:nvSpPr>
              <p:spPr>
                <a:xfrm>
                  <a:off x="5143501" y="2447926"/>
                  <a:ext cx="857249" cy="857249"/>
                </a:xfrm>
                <a:prstGeom prst="ellipse">
                  <a:avLst/>
                </a:prstGeom>
                <a:solidFill>
                  <a:srgbClr val="00B0F0">
                    <a:alpha val="80000"/>
                  </a:srgbClr>
                </a:solidFill>
                <a:ln w="63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8" name="Oval 7"/>
                <p:cNvSpPr/>
                <p:nvPr/>
              </p:nvSpPr>
              <p:spPr>
                <a:xfrm>
                  <a:off x="5133976" y="1571627"/>
                  <a:ext cx="923924" cy="923924"/>
                </a:xfrm>
                <a:prstGeom prst="ellipse">
                  <a:avLst/>
                </a:prstGeom>
                <a:solidFill>
                  <a:srgbClr val="FF6600">
                    <a:alpha val="80000"/>
                  </a:srgbClr>
                </a:solidFill>
                <a:ln w="63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Oval 9"/>
                <p:cNvSpPr/>
                <p:nvPr/>
              </p:nvSpPr>
              <p:spPr>
                <a:xfrm>
                  <a:off x="3752850" y="3238500"/>
                  <a:ext cx="990601" cy="990601"/>
                </a:xfrm>
                <a:prstGeom prst="ellipse">
                  <a:avLst/>
                </a:prstGeom>
                <a:solidFill>
                  <a:srgbClr val="008080">
                    <a:alpha val="80000"/>
                  </a:srgbClr>
                </a:solidFill>
                <a:ln w="63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1" name="Oval 10"/>
                <p:cNvSpPr/>
                <p:nvPr/>
              </p:nvSpPr>
              <p:spPr>
                <a:xfrm>
                  <a:off x="4448176" y="3705226"/>
                  <a:ext cx="914400" cy="914400"/>
                </a:xfrm>
                <a:prstGeom prst="ellipse">
                  <a:avLst/>
                </a:prstGeom>
                <a:solidFill>
                  <a:srgbClr val="99CC00">
                    <a:alpha val="80000"/>
                  </a:srgbClr>
                </a:solidFill>
                <a:ln w="63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2" name="Oval 11"/>
                <p:cNvSpPr/>
                <p:nvPr/>
              </p:nvSpPr>
              <p:spPr>
                <a:xfrm>
                  <a:off x="3810000" y="981075"/>
                  <a:ext cx="533400" cy="533400"/>
                </a:xfrm>
                <a:prstGeom prst="ellipse">
                  <a:avLst/>
                </a:prstGeom>
                <a:solidFill>
                  <a:srgbClr val="FF0066">
                    <a:alpha val="80000"/>
                  </a:srgbClr>
                </a:solidFill>
                <a:ln w="63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Oval 12"/>
                <p:cNvSpPr/>
                <p:nvPr/>
              </p:nvSpPr>
              <p:spPr>
                <a:xfrm>
                  <a:off x="3381375" y="1285875"/>
                  <a:ext cx="457200" cy="457200"/>
                </a:xfrm>
                <a:prstGeom prst="ellipse">
                  <a:avLst/>
                </a:prstGeom>
                <a:solidFill>
                  <a:srgbClr val="FFC000">
                    <a:alpha val="80000"/>
                  </a:srgbClr>
                </a:solidFill>
                <a:ln w="63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4" name="Oval 13"/>
                <p:cNvSpPr/>
                <p:nvPr/>
              </p:nvSpPr>
              <p:spPr>
                <a:xfrm>
                  <a:off x="3114675" y="1873249"/>
                  <a:ext cx="358775" cy="358775"/>
                </a:xfrm>
                <a:prstGeom prst="ellipse">
                  <a:avLst/>
                </a:prstGeom>
                <a:solidFill>
                  <a:srgbClr val="FF6600">
                    <a:alpha val="80000"/>
                  </a:srgbClr>
                </a:solidFill>
                <a:ln w="63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Oval 14"/>
                <p:cNvSpPr/>
                <p:nvPr/>
              </p:nvSpPr>
              <p:spPr>
                <a:xfrm>
                  <a:off x="5781676" y="2362200"/>
                  <a:ext cx="314324" cy="314324"/>
                </a:xfrm>
                <a:prstGeom prst="ellipse">
                  <a:avLst/>
                </a:prstGeom>
                <a:solidFill>
                  <a:srgbClr val="FF9900">
                    <a:alpha val="80000"/>
                  </a:srgbClr>
                </a:solidFill>
                <a:ln w="63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 name="Oval 15"/>
                <p:cNvSpPr/>
                <p:nvPr/>
              </p:nvSpPr>
              <p:spPr>
                <a:xfrm>
                  <a:off x="4356100" y="2968624"/>
                  <a:ext cx="555626" cy="555626"/>
                </a:xfrm>
                <a:prstGeom prst="ellipse">
                  <a:avLst/>
                </a:prstGeom>
                <a:solidFill>
                  <a:srgbClr val="CC00CC">
                    <a:alpha val="80000"/>
                  </a:srgbClr>
                </a:solidFill>
                <a:ln w="63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7" name="Oval 16"/>
                <p:cNvSpPr/>
                <p:nvPr/>
              </p:nvSpPr>
              <p:spPr>
                <a:xfrm>
                  <a:off x="3597276" y="3397250"/>
                  <a:ext cx="244474" cy="244474"/>
                </a:xfrm>
                <a:prstGeom prst="ellipse">
                  <a:avLst/>
                </a:prstGeom>
                <a:solidFill>
                  <a:srgbClr val="99CC00">
                    <a:alpha val="80000"/>
                  </a:srgbClr>
                </a:solidFill>
                <a:ln w="63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8" name="Oval 17"/>
                <p:cNvSpPr/>
                <p:nvPr/>
              </p:nvSpPr>
              <p:spPr>
                <a:xfrm>
                  <a:off x="3149600" y="2663824"/>
                  <a:ext cx="136526" cy="136526"/>
                </a:xfrm>
                <a:prstGeom prst="ellipse">
                  <a:avLst/>
                </a:prstGeom>
                <a:solidFill>
                  <a:srgbClr val="FFC000">
                    <a:alpha val="80000"/>
                  </a:srgbClr>
                </a:solidFill>
                <a:ln w="63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9" name="Oval 18"/>
                <p:cNvSpPr/>
                <p:nvPr/>
              </p:nvSpPr>
              <p:spPr>
                <a:xfrm>
                  <a:off x="3225800" y="1666874"/>
                  <a:ext cx="136526" cy="136526"/>
                </a:xfrm>
                <a:prstGeom prst="ellipse">
                  <a:avLst/>
                </a:prstGeom>
                <a:solidFill>
                  <a:srgbClr val="FF0066">
                    <a:alpha val="80000"/>
                  </a:srgbClr>
                </a:solidFill>
                <a:ln w="63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Oval 19"/>
                <p:cNvSpPr/>
                <p:nvPr/>
              </p:nvSpPr>
              <p:spPr>
                <a:xfrm>
                  <a:off x="3644900" y="1155700"/>
                  <a:ext cx="120650" cy="120650"/>
                </a:xfrm>
                <a:prstGeom prst="ellipse">
                  <a:avLst/>
                </a:prstGeom>
                <a:solidFill>
                  <a:srgbClr val="FFC000">
                    <a:alpha val="80000"/>
                  </a:srgbClr>
                </a:solidFill>
                <a:ln w="63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1" name="Oval 20"/>
                <p:cNvSpPr/>
                <p:nvPr/>
              </p:nvSpPr>
              <p:spPr>
                <a:xfrm>
                  <a:off x="4254500" y="889000"/>
                  <a:ext cx="114300" cy="114300"/>
                </a:xfrm>
                <a:prstGeom prst="ellipse">
                  <a:avLst/>
                </a:prstGeom>
                <a:solidFill>
                  <a:srgbClr val="FF6600">
                    <a:alpha val="80000"/>
                  </a:srgbClr>
                </a:solidFill>
                <a:ln w="63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2" name="Oval 21"/>
                <p:cNvSpPr/>
                <p:nvPr/>
              </p:nvSpPr>
              <p:spPr>
                <a:xfrm>
                  <a:off x="5365750" y="1123950"/>
                  <a:ext cx="139700" cy="139700"/>
                </a:xfrm>
                <a:prstGeom prst="ellipse">
                  <a:avLst/>
                </a:prstGeom>
                <a:solidFill>
                  <a:srgbClr val="FF0066">
                    <a:alpha val="80000"/>
                  </a:srgbClr>
                </a:solidFill>
                <a:ln w="63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3" name="Oval 22"/>
                <p:cNvSpPr/>
                <p:nvPr/>
              </p:nvSpPr>
              <p:spPr>
                <a:xfrm>
                  <a:off x="5438776" y="3181350"/>
                  <a:ext cx="266700" cy="266700"/>
                </a:xfrm>
                <a:prstGeom prst="ellipse">
                  <a:avLst/>
                </a:prstGeom>
                <a:solidFill>
                  <a:srgbClr val="99CC00">
                    <a:alpha val="80000"/>
                  </a:srgbClr>
                </a:solidFill>
                <a:ln w="63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4" name="Oval 23"/>
                <p:cNvSpPr/>
                <p:nvPr/>
              </p:nvSpPr>
              <p:spPr>
                <a:xfrm>
                  <a:off x="4737101" y="3070226"/>
                  <a:ext cx="857249" cy="857249"/>
                </a:xfrm>
                <a:prstGeom prst="ellipse">
                  <a:avLst/>
                </a:prstGeom>
                <a:solidFill>
                  <a:srgbClr val="99CC00">
                    <a:alpha val="80000"/>
                  </a:srgbClr>
                </a:solidFill>
                <a:ln w="63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5" name="Oval 24"/>
                <p:cNvSpPr/>
                <p:nvPr/>
              </p:nvSpPr>
              <p:spPr>
                <a:xfrm>
                  <a:off x="3825241" y="4110992"/>
                  <a:ext cx="510539" cy="510537"/>
                </a:xfrm>
                <a:prstGeom prst="ellipse">
                  <a:avLst/>
                </a:prstGeom>
                <a:solidFill>
                  <a:srgbClr val="4F81BD">
                    <a:alpha val="80000"/>
                  </a:srgbClr>
                </a:solidFill>
                <a:ln w="63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Oval 26"/>
                <p:cNvSpPr/>
                <p:nvPr/>
              </p:nvSpPr>
              <p:spPr>
                <a:xfrm>
                  <a:off x="4351021" y="4240533"/>
                  <a:ext cx="403860" cy="403856"/>
                </a:xfrm>
                <a:prstGeom prst="ellipse">
                  <a:avLst/>
                </a:prstGeom>
                <a:solidFill>
                  <a:srgbClr val="00CC99">
                    <a:alpha val="80000"/>
                  </a:srgbClr>
                </a:solidFill>
                <a:ln w="63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8" name="Oval 27"/>
                <p:cNvSpPr/>
                <p:nvPr/>
              </p:nvSpPr>
              <p:spPr>
                <a:xfrm>
                  <a:off x="5080636" y="4354830"/>
                  <a:ext cx="245744" cy="245744"/>
                </a:xfrm>
                <a:prstGeom prst="ellipse">
                  <a:avLst/>
                </a:prstGeom>
                <a:solidFill>
                  <a:srgbClr val="00CC99">
                    <a:alpha val="80000"/>
                  </a:srgbClr>
                </a:solidFill>
                <a:ln w="63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Oval 28"/>
                <p:cNvSpPr/>
                <p:nvPr/>
              </p:nvSpPr>
              <p:spPr>
                <a:xfrm>
                  <a:off x="3082924" y="2115822"/>
                  <a:ext cx="551815" cy="551811"/>
                </a:xfrm>
                <a:prstGeom prst="ellipse">
                  <a:avLst/>
                </a:prstGeom>
                <a:solidFill>
                  <a:srgbClr val="CC00CC">
                    <a:alpha val="80000"/>
                  </a:srgbClr>
                </a:solidFill>
                <a:ln w="63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0" name="Oval 29"/>
                <p:cNvSpPr/>
                <p:nvPr/>
              </p:nvSpPr>
              <p:spPr>
                <a:xfrm>
                  <a:off x="5316856" y="1272540"/>
                  <a:ext cx="428624" cy="428624"/>
                </a:xfrm>
                <a:prstGeom prst="ellipse">
                  <a:avLst/>
                </a:prstGeom>
                <a:solidFill>
                  <a:srgbClr val="FF3300">
                    <a:alpha val="80000"/>
                  </a:srgbClr>
                </a:solidFill>
                <a:ln w="63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46" name="Freeform 8"/>
              <p:cNvSpPr>
                <a:spLocks noChangeAspect="1" noEditPoints="1"/>
              </p:cNvSpPr>
              <p:nvPr/>
            </p:nvSpPr>
            <p:spPr bwMode="auto">
              <a:xfrm>
                <a:off x="2145866" y="1427031"/>
                <a:ext cx="608910" cy="608910"/>
              </a:xfrm>
              <a:custGeom>
                <a:avLst/>
                <a:gdLst/>
                <a:ahLst/>
                <a:cxnLst>
                  <a:cxn ang="0">
                    <a:pos x="377" y="202"/>
                  </a:cxn>
                  <a:cxn ang="0">
                    <a:pos x="403" y="203"/>
                  </a:cxn>
                  <a:cxn ang="0">
                    <a:pos x="379" y="188"/>
                  </a:cxn>
                  <a:cxn ang="0">
                    <a:pos x="215" y="544"/>
                  </a:cxn>
                  <a:cxn ang="0">
                    <a:pos x="183" y="583"/>
                  </a:cxn>
                  <a:cxn ang="0">
                    <a:pos x="206" y="612"/>
                  </a:cxn>
                  <a:cxn ang="0">
                    <a:pos x="166" y="590"/>
                  </a:cxn>
                  <a:cxn ang="0">
                    <a:pos x="137" y="536"/>
                  </a:cxn>
                  <a:cxn ang="0">
                    <a:pos x="75" y="369"/>
                  </a:cxn>
                  <a:cxn ang="0">
                    <a:pos x="40" y="235"/>
                  </a:cxn>
                  <a:cxn ang="0">
                    <a:pos x="110" y="117"/>
                  </a:cxn>
                  <a:cxn ang="0">
                    <a:pos x="130" y="98"/>
                  </a:cxn>
                  <a:cxn ang="0">
                    <a:pos x="155" y="74"/>
                  </a:cxn>
                  <a:cxn ang="0">
                    <a:pos x="204" y="47"/>
                  </a:cxn>
                  <a:cxn ang="0">
                    <a:pos x="215" y="46"/>
                  </a:cxn>
                  <a:cxn ang="0">
                    <a:pos x="185" y="67"/>
                  </a:cxn>
                  <a:cxn ang="0">
                    <a:pos x="187" y="88"/>
                  </a:cxn>
                  <a:cxn ang="0">
                    <a:pos x="202" y="92"/>
                  </a:cxn>
                  <a:cxn ang="0">
                    <a:pos x="196" y="116"/>
                  </a:cxn>
                  <a:cxn ang="0">
                    <a:pos x="154" y="164"/>
                  </a:cxn>
                  <a:cxn ang="0">
                    <a:pos x="208" y="164"/>
                  </a:cxn>
                  <a:cxn ang="0">
                    <a:pos x="177" y="213"/>
                  </a:cxn>
                  <a:cxn ang="0">
                    <a:pos x="133" y="242"/>
                  </a:cxn>
                  <a:cxn ang="0">
                    <a:pos x="85" y="268"/>
                  </a:cxn>
                  <a:cxn ang="0">
                    <a:pos x="60" y="314"/>
                  </a:cxn>
                  <a:cxn ang="0">
                    <a:pos x="105" y="372"/>
                  </a:cxn>
                  <a:cxn ang="0">
                    <a:pos x="176" y="411"/>
                  </a:cxn>
                  <a:cxn ang="0">
                    <a:pos x="195" y="446"/>
                  </a:cxn>
                  <a:cxn ang="0">
                    <a:pos x="326" y="96"/>
                  </a:cxn>
                  <a:cxn ang="0">
                    <a:pos x="250" y="145"/>
                  </a:cxn>
                  <a:cxn ang="0">
                    <a:pos x="266" y="74"/>
                  </a:cxn>
                  <a:cxn ang="0">
                    <a:pos x="316" y="59"/>
                  </a:cxn>
                  <a:cxn ang="0">
                    <a:pos x="605" y="441"/>
                  </a:cxn>
                  <a:cxn ang="0">
                    <a:pos x="605" y="441"/>
                  </a:cxn>
                  <a:cxn ang="0">
                    <a:pos x="591" y="260"/>
                  </a:cxn>
                  <a:cxn ang="0">
                    <a:pos x="561" y="294"/>
                  </a:cxn>
                  <a:cxn ang="0">
                    <a:pos x="564" y="486"/>
                  </a:cxn>
                  <a:cxn ang="0">
                    <a:pos x="479" y="436"/>
                  </a:cxn>
                  <a:cxn ang="0">
                    <a:pos x="397" y="425"/>
                  </a:cxn>
                  <a:cxn ang="0">
                    <a:pos x="433" y="270"/>
                  </a:cxn>
                  <a:cxn ang="0">
                    <a:pos x="522" y="246"/>
                  </a:cxn>
                  <a:cxn ang="0">
                    <a:pos x="516" y="207"/>
                  </a:cxn>
                  <a:cxn ang="0">
                    <a:pos x="496" y="235"/>
                  </a:cxn>
                  <a:cxn ang="0">
                    <a:pos x="499" y="252"/>
                  </a:cxn>
                  <a:cxn ang="0">
                    <a:pos x="475" y="241"/>
                  </a:cxn>
                  <a:cxn ang="0">
                    <a:pos x="376" y="248"/>
                  </a:cxn>
                  <a:cxn ang="0">
                    <a:pos x="424" y="192"/>
                  </a:cxn>
                  <a:cxn ang="0">
                    <a:pos x="434" y="184"/>
                  </a:cxn>
                  <a:cxn ang="0">
                    <a:pos x="455" y="160"/>
                  </a:cxn>
                  <a:cxn ang="0">
                    <a:pos x="445" y="144"/>
                  </a:cxn>
                  <a:cxn ang="0">
                    <a:pos x="406" y="161"/>
                  </a:cxn>
                  <a:cxn ang="0">
                    <a:pos x="404" y="141"/>
                  </a:cxn>
                  <a:cxn ang="0">
                    <a:pos x="405" y="104"/>
                  </a:cxn>
                  <a:cxn ang="0">
                    <a:pos x="450" y="112"/>
                  </a:cxn>
                  <a:cxn ang="0">
                    <a:pos x="457" y="86"/>
                  </a:cxn>
                  <a:cxn ang="0">
                    <a:pos x="425" y="52"/>
                  </a:cxn>
                  <a:cxn ang="0">
                    <a:pos x="405" y="35"/>
                  </a:cxn>
                  <a:cxn ang="0">
                    <a:pos x="370" y="25"/>
                  </a:cxn>
                  <a:cxn ang="0">
                    <a:pos x="616" y="240"/>
                  </a:cxn>
                </a:cxnLst>
                <a:rect l="0" t="0" r="r" b="b"/>
                <a:pathLst>
                  <a:path w="649" h="649">
                    <a:moveTo>
                      <a:pt x="325" y="0"/>
                    </a:moveTo>
                    <a:cubicBezTo>
                      <a:pt x="146" y="0"/>
                      <a:pt x="0" y="146"/>
                      <a:pt x="0" y="325"/>
                    </a:cubicBezTo>
                    <a:cubicBezTo>
                      <a:pt x="0" y="504"/>
                      <a:pt x="146" y="649"/>
                      <a:pt x="325" y="649"/>
                    </a:cubicBezTo>
                    <a:cubicBezTo>
                      <a:pt x="504" y="649"/>
                      <a:pt x="649" y="504"/>
                      <a:pt x="649" y="325"/>
                    </a:cubicBezTo>
                    <a:cubicBezTo>
                      <a:pt x="649" y="146"/>
                      <a:pt x="504" y="0"/>
                      <a:pt x="325" y="0"/>
                    </a:cubicBezTo>
                    <a:close/>
                    <a:moveTo>
                      <a:pt x="365" y="193"/>
                    </a:moveTo>
                    <a:cubicBezTo>
                      <a:pt x="370" y="193"/>
                      <a:pt x="367" y="188"/>
                      <a:pt x="371" y="188"/>
                    </a:cubicBezTo>
                    <a:cubicBezTo>
                      <a:pt x="371" y="188"/>
                      <a:pt x="378" y="191"/>
                      <a:pt x="379" y="191"/>
                    </a:cubicBezTo>
                    <a:cubicBezTo>
                      <a:pt x="379" y="193"/>
                      <a:pt x="378" y="193"/>
                      <a:pt x="376" y="193"/>
                    </a:cubicBezTo>
                    <a:cubicBezTo>
                      <a:pt x="376" y="195"/>
                      <a:pt x="376" y="201"/>
                      <a:pt x="377" y="202"/>
                    </a:cubicBezTo>
                    <a:cubicBezTo>
                      <a:pt x="375" y="202"/>
                      <a:pt x="367" y="211"/>
                      <a:pt x="365" y="204"/>
                    </a:cubicBezTo>
                    <a:cubicBezTo>
                      <a:pt x="372" y="206"/>
                      <a:pt x="365" y="197"/>
                      <a:pt x="365" y="196"/>
                    </a:cubicBezTo>
                    <a:cubicBezTo>
                      <a:pt x="368" y="196"/>
                      <a:pt x="365" y="195"/>
                      <a:pt x="365" y="193"/>
                    </a:cubicBezTo>
                    <a:close/>
                    <a:moveTo>
                      <a:pt x="375" y="169"/>
                    </a:moveTo>
                    <a:cubicBezTo>
                      <a:pt x="376" y="169"/>
                      <a:pt x="385" y="173"/>
                      <a:pt x="385" y="174"/>
                    </a:cubicBezTo>
                    <a:cubicBezTo>
                      <a:pt x="385" y="174"/>
                      <a:pt x="386" y="182"/>
                      <a:pt x="384" y="182"/>
                    </a:cubicBezTo>
                    <a:cubicBezTo>
                      <a:pt x="386" y="186"/>
                      <a:pt x="397" y="187"/>
                      <a:pt x="399" y="192"/>
                    </a:cubicBezTo>
                    <a:cubicBezTo>
                      <a:pt x="398" y="192"/>
                      <a:pt x="397" y="192"/>
                      <a:pt x="397" y="191"/>
                    </a:cubicBezTo>
                    <a:cubicBezTo>
                      <a:pt x="397" y="193"/>
                      <a:pt x="400" y="195"/>
                      <a:pt x="401" y="196"/>
                    </a:cubicBezTo>
                    <a:cubicBezTo>
                      <a:pt x="409" y="192"/>
                      <a:pt x="403" y="199"/>
                      <a:pt x="403" y="203"/>
                    </a:cubicBezTo>
                    <a:cubicBezTo>
                      <a:pt x="404" y="202"/>
                      <a:pt x="405" y="202"/>
                      <a:pt x="406" y="203"/>
                    </a:cubicBezTo>
                    <a:cubicBezTo>
                      <a:pt x="406" y="205"/>
                      <a:pt x="400" y="206"/>
                      <a:pt x="398" y="206"/>
                    </a:cubicBezTo>
                    <a:cubicBezTo>
                      <a:pt x="394" y="206"/>
                      <a:pt x="389" y="210"/>
                      <a:pt x="384" y="213"/>
                    </a:cubicBezTo>
                    <a:cubicBezTo>
                      <a:pt x="382" y="206"/>
                      <a:pt x="393" y="205"/>
                      <a:pt x="392" y="202"/>
                    </a:cubicBezTo>
                    <a:cubicBezTo>
                      <a:pt x="389" y="203"/>
                      <a:pt x="386" y="204"/>
                      <a:pt x="383" y="205"/>
                    </a:cubicBezTo>
                    <a:cubicBezTo>
                      <a:pt x="383" y="202"/>
                      <a:pt x="388" y="197"/>
                      <a:pt x="382" y="199"/>
                    </a:cubicBezTo>
                    <a:cubicBezTo>
                      <a:pt x="381" y="194"/>
                      <a:pt x="385" y="195"/>
                      <a:pt x="388" y="194"/>
                    </a:cubicBezTo>
                    <a:cubicBezTo>
                      <a:pt x="388" y="195"/>
                      <a:pt x="388" y="190"/>
                      <a:pt x="387" y="190"/>
                    </a:cubicBezTo>
                    <a:cubicBezTo>
                      <a:pt x="388" y="191"/>
                      <a:pt x="382" y="188"/>
                      <a:pt x="386" y="188"/>
                    </a:cubicBezTo>
                    <a:cubicBezTo>
                      <a:pt x="385" y="185"/>
                      <a:pt x="379" y="192"/>
                      <a:pt x="379" y="188"/>
                    </a:cubicBezTo>
                    <a:cubicBezTo>
                      <a:pt x="379" y="187"/>
                      <a:pt x="380" y="183"/>
                      <a:pt x="378" y="183"/>
                    </a:cubicBezTo>
                    <a:cubicBezTo>
                      <a:pt x="378" y="184"/>
                      <a:pt x="378" y="184"/>
                      <a:pt x="376" y="184"/>
                    </a:cubicBezTo>
                    <a:cubicBezTo>
                      <a:pt x="378" y="184"/>
                      <a:pt x="373" y="176"/>
                      <a:pt x="374" y="176"/>
                    </a:cubicBezTo>
                    <a:cubicBezTo>
                      <a:pt x="374" y="174"/>
                      <a:pt x="376" y="172"/>
                      <a:pt x="375" y="169"/>
                    </a:cubicBezTo>
                    <a:close/>
                    <a:moveTo>
                      <a:pt x="268" y="489"/>
                    </a:moveTo>
                    <a:cubicBezTo>
                      <a:pt x="260" y="497"/>
                      <a:pt x="250" y="498"/>
                      <a:pt x="253" y="510"/>
                    </a:cubicBezTo>
                    <a:cubicBezTo>
                      <a:pt x="254" y="514"/>
                      <a:pt x="253" y="522"/>
                      <a:pt x="250" y="526"/>
                    </a:cubicBezTo>
                    <a:cubicBezTo>
                      <a:pt x="250" y="528"/>
                      <a:pt x="240" y="539"/>
                      <a:pt x="239" y="537"/>
                    </a:cubicBezTo>
                    <a:cubicBezTo>
                      <a:pt x="236" y="537"/>
                      <a:pt x="228" y="539"/>
                      <a:pt x="227" y="539"/>
                    </a:cubicBezTo>
                    <a:cubicBezTo>
                      <a:pt x="227" y="538"/>
                      <a:pt x="214" y="544"/>
                      <a:pt x="215" y="544"/>
                    </a:cubicBezTo>
                    <a:cubicBezTo>
                      <a:pt x="222" y="550"/>
                      <a:pt x="214" y="559"/>
                      <a:pt x="212" y="558"/>
                    </a:cubicBezTo>
                    <a:cubicBezTo>
                      <a:pt x="208" y="555"/>
                      <a:pt x="207" y="564"/>
                      <a:pt x="207" y="564"/>
                    </a:cubicBezTo>
                    <a:cubicBezTo>
                      <a:pt x="208" y="566"/>
                      <a:pt x="195" y="567"/>
                      <a:pt x="189" y="563"/>
                    </a:cubicBezTo>
                    <a:cubicBezTo>
                      <a:pt x="192" y="567"/>
                      <a:pt x="195" y="572"/>
                      <a:pt x="198" y="573"/>
                    </a:cubicBezTo>
                    <a:cubicBezTo>
                      <a:pt x="200" y="580"/>
                      <a:pt x="181" y="574"/>
                      <a:pt x="181" y="575"/>
                    </a:cubicBezTo>
                    <a:cubicBezTo>
                      <a:pt x="183" y="575"/>
                      <a:pt x="184" y="579"/>
                      <a:pt x="185" y="580"/>
                    </a:cubicBezTo>
                    <a:cubicBezTo>
                      <a:pt x="184" y="580"/>
                      <a:pt x="184" y="581"/>
                      <a:pt x="184" y="581"/>
                    </a:cubicBezTo>
                    <a:cubicBezTo>
                      <a:pt x="182" y="581"/>
                      <a:pt x="179" y="578"/>
                      <a:pt x="177" y="579"/>
                    </a:cubicBezTo>
                    <a:cubicBezTo>
                      <a:pt x="177" y="579"/>
                      <a:pt x="177" y="579"/>
                      <a:pt x="177" y="579"/>
                    </a:cubicBezTo>
                    <a:cubicBezTo>
                      <a:pt x="177" y="580"/>
                      <a:pt x="183" y="584"/>
                      <a:pt x="183" y="583"/>
                    </a:cubicBezTo>
                    <a:cubicBezTo>
                      <a:pt x="184" y="583"/>
                      <a:pt x="184" y="584"/>
                      <a:pt x="184" y="585"/>
                    </a:cubicBezTo>
                    <a:cubicBezTo>
                      <a:pt x="183" y="585"/>
                      <a:pt x="182" y="584"/>
                      <a:pt x="183" y="585"/>
                    </a:cubicBezTo>
                    <a:cubicBezTo>
                      <a:pt x="180" y="585"/>
                      <a:pt x="183" y="589"/>
                      <a:pt x="184" y="590"/>
                    </a:cubicBezTo>
                    <a:cubicBezTo>
                      <a:pt x="180" y="589"/>
                      <a:pt x="182" y="590"/>
                      <a:pt x="180" y="590"/>
                    </a:cubicBezTo>
                    <a:cubicBezTo>
                      <a:pt x="179" y="592"/>
                      <a:pt x="189" y="597"/>
                      <a:pt x="190" y="598"/>
                    </a:cubicBezTo>
                    <a:cubicBezTo>
                      <a:pt x="187" y="597"/>
                      <a:pt x="188" y="598"/>
                      <a:pt x="189" y="601"/>
                    </a:cubicBezTo>
                    <a:cubicBezTo>
                      <a:pt x="185" y="602"/>
                      <a:pt x="188" y="600"/>
                      <a:pt x="186" y="599"/>
                    </a:cubicBezTo>
                    <a:cubicBezTo>
                      <a:pt x="186" y="602"/>
                      <a:pt x="189" y="603"/>
                      <a:pt x="192" y="605"/>
                    </a:cubicBezTo>
                    <a:cubicBezTo>
                      <a:pt x="192" y="605"/>
                      <a:pt x="192" y="605"/>
                      <a:pt x="192" y="605"/>
                    </a:cubicBezTo>
                    <a:cubicBezTo>
                      <a:pt x="192" y="605"/>
                      <a:pt x="205" y="611"/>
                      <a:pt x="206" y="612"/>
                    </a:cubicBezTo>
                    <a:cubicBezTo>
                      <a:pt x="205" y="612"/>
                      <a:pt x="203" y="611"/>
                      <a:pt x="202" y="611"/>
                    </a:cubicBezTo>
                    <a:cubicBezTo>
                      <a:pt x="202" y="611"/>
                      <a:pt x="203" y="611"/>
                      <a:pt x="203" y="612"/>
                    </a:cubicBezTo>
                    <a:cubicBezTo>
                      <a:pt x="199" y="611"/>
                      <a:pt x="192" y="609"/>
                      <a:pt x="189" y="607"/>
                    </a:cubicBezTo>
                    <a:cubicBezTo>
                      <a:pt x="190" y="607"/>
                      <a:pt x="185" y="605"/>
                      <a:pt x="180" y="601"/>
                    </a:cubicBezTo>
                    <a:cubicBezTo>
                      <a:pt x="184" y="602"/>
                      <a:pt x="178" y="600"/>
                      <a:pt x="177" y="600"/>
                    </a:cubicBezTo>
                    <a:cubicBezTo>
                      <a:pt x="177" y="600"/>
                      <a:pt x="177" y="600"/>
                      <a:pt x="177" y="600"/>
                    </a:cubicBezTo>
                    <a:cubicBezTo>
                      <a:pt x="181" y="601"/>
                      <a:pt x="176" y="599"/>
                      <a:pt x="178" y="600"/>
                    </a:cubicBezTo>
                    <a:cubicBezTo>
                      <a:pt x="173" y="596"/>
                      <a:pt x="172" y="595"/>
                      <a:pt x="167" y="590"/>
                    </a:cubicBezTo>
                    <a:cubicBezTo>
                      <a:pt x="166" y="590"/>
                      <a:pt x="166" y="590"/>
                      <a:pt x="167" y="590"/>
                    </a:cubicBezTo>
                    <a:cubicBezTo>
                      <a:pt x="167" y="590"/>
                      <a:pt x="167" y="590"/>
                      <a:pt x="166" y="590"/>
                    </a:cubicBezTo>
                    <a:cubicBezTo>
                      <a:pt x="167" y="590"/>
                      <a:pt x="167" y="590"/>
                      <a:pt x="167" y="590"/>
                    </a:cubicBezTo>
                    <a:cubicBezTo>
                      <a:pt x="167" y="590"/>
                      <a:pt x="167" y="590"/>
                      <a:pt x="167" y="590"/>
                    </a:cubicBezTo>
                    <a:cubicBezTo>
                      <a:pt x="167" y="590"/>
                      <a:pt x="167" y="590"/>
                      <a:pt x="168" y="590"/>
                    </a:cubicBezTo>
                    <a:cubicBezTo>
                      <a:pt x="167" y="589"/>
                      <a:pt x="163" y="587"/>
                      <a:pt x="162" y="586"/>
                    </a:cubicBezTo>
                    <a:cubicBezTo>
                      <a:pt x="162" y="586"/>
                      <a:pt x="161" y="588"/>
                      <a:pt x="160" y="585"/>
                    </a:cubicBezTo>
                    <a:cubicBezTo>
                      <a:pt x="163" y="585"/>
                      <a:pt x="163" y="586"/>
                      <a:pt x="165" y="587"/>
                    </a:cubicBezTo>
                    <a:cubicBezTo>
                      <a:pt x="163" y="585"/>
                      <a:pt x="162" y="584"/>
                      <a:pt x="161" y="582"/>
                    </a:cubicBezTo>
                    <a:cubicBezTo>
                      <a:pt x="162" y="582"/>
                      <a:pt x="161" y="582"/>
                      <a:pt x="160" y="581"/>
                    </a:cubicBezTo>
                    <a:cubicBezTo>
                      <a:pt x="161" y="582"/>
                      <a:pt x="152" y="570"/>
                      <a:pt x="150" y="567"/>
                    </a:cubicBezTo>
                    <a:cubicBezTo>
                      <a:pt x="143" y="558"/>
                      <a:pt x="145" y="548"/>
                      <a:pt x="137" y="536"/>
                    </a:cubicBezTo>
                    <a:cubicBezTo>
                      <a:pt x="136" y="535"/>
                      <a:pt x="124" y="504"/>
                      <a:pt x="120" y="498"/>
                    </a:cubicBezTo>
                    <a:cubicBezTo>
                      <a:pt x="111" y="486"/>
                      <a:pt x="106" y="477"/>
                      <a:pt x="100" y="465"/>
                    </a:cubicBezTo>
                    <a:cubicBezTo>
                      <a:pt x="95" y="452"/>
                      <a:pt x="85" y="440"/>
                      <a:pt x="84" y="426"/>
                    </a:cubicBezTo>
                    <a:cubicBezTo>
                      <a:pt x="85" y="426"/>
                      <a:pt x="83" y="425"/>
                      <a:pt x="85" y="426"/>
                    </a:cubicBezTo>
                    <a:cubicBezTo>
                      <a:pt x="85" y="420"/>
                      <a:pt x="83" y="418"/>
                      <a:pt x="84" y="412"/>
                    </a:cubicBezTo>
                    <a:cubicBezTo>
                      <a:pt x="85" y="409"/>
                      <a:pt x="85" y="405"/>
                      <a:pt x="88" y="406"/>
                    </a:cubicBezTo>
                    <a:cubicBezTo>
                      <a:pt x="88" y="402"/>
                      <a:pt x="91" y="401"/>
                      <a:pt x="92" y="394"/>
                    </a:cubicBezTo>
                    <a:cubicBezTo>
                      <a:pt x="92" y="388"/>
                      <a:pt x="92" y="384"/>
                      <a:pt x="90" y="380"/>
                    </a:cubicBezTo>
                    <a:cubicBezTo>
                      <a:pt x="89" y="379"/>
                      <a:pt x="88" y="377"/>
                      <a:pt x="87" y="375"/>
                    </a:cubicBezTo>
                    <a:cubicBezTo>
                      <a:pt x="85" y="381"/>
                      <a:pt x="76" y="372"/>
                      <a:pt x="75" y="369"/>
                    </a:cubicBezTo>
                    <a:cubicBezTo>
                      <a:pt x="75" y="369"/>
                      <a:pt x="68" y="360"/>
                      <a:pt x="69" y="357"/>
                    </a:cubicBezTo>
                    <a:cubicBezTo>
                      <a:pt x="67" y="355"/>
                      <a:pt x="65" y="345"/>
                      <a:pt x="67" y="343"/>
                    </a:cubicBezTo>
                    <a:cubicBezTo>
                      <a:pt x="58" y="339"/>
                      <a:pt x="55" y="330"/>
                      <a:pt x="51" y="321"/>
                    </a:cubicBezTo>
                    <a:cubicBezTo>
                      <a:pt x="51" y="318"/>
                      <a:pt x="47" y="317"/>
                      <a:pt x="44" y="314"/>
                    </a:cubicBezTo>
                    <a:cubicBezTo>
                      <a:pt x="39" y="307"/>
                      <a:pt x="37" y="298"/>
                      <a:pt x="37" y="290"/>
                    </a:cubicBezTo>
                    <a:cubicBezTo>
                      <a:pt x="36" y="279"/>
                      <a:pt x="37" y="267"/>
                      <a:pt x="39" y="257"/>
                    </a:cubicBezTo>
                    <a:cubicBezTo>
                      <a:pt x="40" y="253"/>
                      <a:pt x="45" y="239"/>
                      <a:pt x="44" y="236"/>
                    </a:cubicBezTo>
                    <a:cubicBezTo>
                      <a:pt x="46" y="230"/>
                      <a:pt x="48" y="223"/>
                      <a:pt x="47" y="219"/>
                    </a:cubicBezTo>
                    <a:cubicBezTo>
                      <a:pt x="40" y="233"/>
                      <a:pt x="40" y="249"/>
                      <a:pt x="35" y="264"/>
                    </a:cubicBezTo>
                    <a:cubicBezTo>
                      <a:pt x="32" y="258"/>
                      <a:pt x="38" y="241"/>
                      <a:pt x="40" y="235"/>
                    </a:cubicBezTo>
                    <a:cubicBezTo>
                      <a:pt x="41" y="238"/>
                      <a:pt x="46" y="218"/>
                      <a:pt x="47" y="215"/>
                    </a:cubicBezTo>
                    <a:cubicBezTo>
                      <a:pt x="50" y="203"/>
                      <a:pt x="57" y="190"/>
                      <a:pt x="60" y="182"/>
                    </a:cubicBezTo>
                    <a:cubicBezTo>
                      <a:pt x="62" y="178"/>
                      <a:pt x="68" y="171"/>
                      <a:pt x="68" y="168"/>
                    </a:cubicBezTo>
                    <a:cubicBezTo>
                      <a:pt x="72" y="162"/>
                      <a:pt x="78" y="156"/>
                      <a:pt x="83" y="150"/>
                    </a:cubicBezTo>
                    <a:cubicBezTo>
                      <a:pt x="83" y="150"/>
                      <a:pt x="89" y="138"/>
                      <a:pt x="88" y="146"/>
                    </a:cubicBezTo>
                    <a:cubicBezTo>
                      <a:pt x="88" y="145"/>
                      <a:pt x="98" y="131"/>
                      <a:pt x="99" y="131"/>
                    </a:cubicBezTo>
                    <a:cubicBezTo>
                      <a:pt x="99" y="126"/>
                      <a:pt x="105" y="126"/>
                      <a:pt x="107" y="121"/>
                    </a:cubicBezTo>
                    <a:cubicBezTo>
                      <a:pt x="106" y="122"/>
                      <a:pt x="107" y="121"/>
                      <a:pt x="106" y="121"/>
                    </a:cubicBezTo>
                    <a:cubicBezTo>
                      <a:pt x="108" y="114"/>
                      <a:pt x="107" y="126"/>
                      <a:pt x="110" y="117"/>
                    </a:cubicBezTo>
                    <a:cubicBezTo>
                      <a:pt x="110" y="118"/>
                      <a:pt x="110" y="118"/>
                      <a:pt x="110" y="117"/>
                    </a:cubicBezTo>
                    <a:cubicBezTo>
                      <a:pt x="108" y="118"/>
                      <a:pt x="113" y="115"/>
                      <a:pt x="109" y="118"/>
                    </a:cubicBezTo>
                    <a:cubicBezTo>
                      <a:pt x="112" y="114"/>
                      <a:pt x="120" y="107"/>
                      <a:pt x="118" y="109"/>
                    </a:cubicBezTo>
                    <a:cubicBezTo>
                      <a:pt x="118" y="109"/>
                      <a:pt x="116" y="111"/>
                      <a:pt x="116" y="111"/>
                    </a:cubicBezTo>
                    <a:cubicBezTo>
                      <a:pt x="117" y="110"/>
                      <a:pt x="121" y="108"/>
                      <a:pt x="121" y="106"/>
                    </a:cubicBezTo>
                    <a:cubicBezTo>
                      <a:pt x="121" y="106"/>
                      <a:pt x="121" y="107"/>
                      <a:pt x="120" y="106"/>
                    </a:cubicBezTo>
                    <a:cubicBezTo>
                      <a:pt x="125" y="103"/>
                      <a:pt x="134" y="98"/>
                      <a:pt x="136" y="93"/>
                    </a:cubicBezTo>
                    <a:cubicBezTo>
                      <a:pt x="135" y="93"/>
                      <a:pt x="135" y="94"/>
                      <a:pt x="134" y="94"/>
                    </a:cubicBezTo>
                    <a:cubicBezTo>
                      <a:pt x="133" y="95"/>
                      <a:pt x="131" y="96"/>
                      <a:pt x="134" y="94"/>
                    </a:cubicBezTo>
                    <a:cubicBezTo>
                      <a:pt x="134" y="94"/>
                      <a:pt x="134" y="94"/>
                      <a:pt x="134" y="94"/>
                    </a:cubicBezTo>
                    <a:cubicBezTo>
                      <a:pt x="133" y="95"/>
                      <a:pt x="130" y="97"/>
                      <a:pt x="130" y="98"/>
                    </a:cubicBezTo>
                    <a:cubicBezTo>
                      <a:pt x="131" y="96"/>
                      <a:pt x="132" y="96"/>
                      <a:pt x="130" y="97"/>
                    </a:cubicBezTo>
                    <a:cubicBezTo>
                      <a:pt x="136" y="91"/>
                      <a:pt x="142" y="86"/>
                      <a:pt x="148" y="81"/>
                    </a:cubicBezTo>
                    <a:cubicBezTo>
                      <a:pt x="148" y="81"/>
                      <a:pt x="148" y="81"/>
                      <a:pt x="148" y="81"/>
                    </a:cubicBezTo>
                    <a:cubicBezTo>
                      <a:pt x="149" y="79"/>
                      <a:pt x="154" y="76"/>
                      <a:pt x="156" y="75"/>
                    </a:cubicBezTo>
                    <a:cubicBezTo>
                      <a:pt x="156" y="75"/>
                      <a:pt x="155" y="75"/>
                      <a:pt x="155" y="75"/>
                    </a:cubicBezTo>
                    <a:cubicBezTo>
                      <a:pt x="157" y="74"/>
                      <a:pt x="157" y="74"/>
                      <a:pt x="159" y="72"/>
                    </a:cubicBezTo>
                    <a:cubicBezTo>
                      <a:pt x="146" y="80"/>
                      <a:pt x="160" y="72"/>
                      <a:pt x="154" y="75"/>
                    </a:cubicBezTo>
                    <a:cubicBezTo>
                      <a:pt x="156" y="74"/>
                      <a:pt x="150" y="77"/>
                      <a:pt x="149" y="78"/>
                    </a:cubicBezTo>
                    <a:cubicBezTo>
                      <a:pt x="151" y="76"/>
                      <a:pt x="156" y="73"/>
                      <a:pt x="154" y="75"/>
                    </a:cubicBezTo>
                    <a:cubicBezTo>
                      <a:pt x="154" y="75"/>
                      <a:pt x="154" y="75"/>
                      <a:pt x="155" y="74"/>
                    </a:cubicBezTo>
                    <a:cubicBezTo>
                      <a:pt x="155" y="74"/>
                      <a:pt x="154" y="75"/>
                      <a:pt x="154" y="75"/>
                    </a:cubicBezTo>
                    <a:cubicBezTo>
                      <a:pt x="156" y="73"/>
                      <a:pt x="158" y="72"/>
                      <a:pt x="161" y="70"/>
                    </a:cubicBezTo>
                    <a:cubicBezTo>
                      <a:pt x="160" y="71"/>
                      <a:pt x="160" y="71"/>
                      <a:pt x="161" y="70"/>
                    </a:cubicBezTo>
                    <a:cubicBezTo>
                      <a:pt x="163" y="69"/>
                      <a:pt x="158" y="72"/>
                      <a:pt x="155" y="74"/>
                    </a:cubicBezTo>
                    <a:cubicBezTo>
                      <a:pt x="170" y="63"/>
                      <a:pt x="188" y="53"/>
                      <a:pt x="204" y="47"/>
                    </a:cubicBezTo>
                    <a:cubicBezTo>
                      <a:pt x="204" y="47"/>
                      <a:pt x="204" y="47"/>
                      <a:pt x="204" y="47"/>
                    </a:cubicBezTo>
                    <a:cubicBezTo>
                      <a:pt x="206" y="46"/>
                      <a:pt x="204" y="47"/>
                      <a:pt x="204" y="47"/>
                    </a:cubicBezTo>
                    <a:cubicBezTo>
                      <a:pt x="204" y="47"/>
                      <a:pt x="204" y="47"/>
                      <a:pt x="204" y="47"/>
                    </a:cubicBezTo>
                    <a:cubicBezTo>
                      <a:pt x="204" y="47"/>
                      <a:pt x="204" y="47"/>
                      <a:pt x="204" y="47"/>
                    </a:cubicBezTo>
                    <a:cubicBezTo>
                      <a:pt x="204" y="47"/>
                      <a:pt x="204" y="47"/>
                      <a:pt x="204" y="47"/>
                    </a:cubicBezTo>
                    <a:cubicBezTo>
                      <a:pt x="204" y="47"/>
                      <a:pt x="203" y="48"/>
                      <a:pt x="203" y="48"/>
                    </a:cubicBezTo>
                    <a:cubicBezTo>
                      <a:pt x="206" y="47"/>
                      <a:pt x="196" y="51"/>
                      <a:pt x="195" y="51"/>
                    </a:cubicBezTo>
                    <a:cubicBezTo>
                      <a:pt x="202" y="49"/>
                      <a:pt x="207" y="46"/>
                      <a:pt x="214" y="44"/>
                    </a:cubicBezTo>
                    <a:cubicBezTo>
                      <a:pt x="214" y="44"/>
                      <a:pt x="213" y="44"/>
                      <a:pt x="212" y="45"/>
                    </a:cubicBezTo>
                    <a:cubicBezTo>
                      <a:pt x="212" y="45"/>
                      <a:pt x="212" y="45"/>
                      <a:pt x="212" y="45"/>
                    </a:cubicBezTo>
                    <a:cubicBezTo>
                      <a:pt x="212" y="45"/>
                      <a:pt x="212" y="45"/>
                      <a:pt x="211" y="45"/>
                    </a:cubicBezTo>
                    <a:cubicBezTo>
                      <a:pt x="213" y="45"/>
                      <a:pt x="215" y="44"/>
                      <a:pt x="217" y="44"/>
                    </a:cubicBezTo>
                    <a:cubicBezTo>
                      <a:pt x="215" y="45"/>
                      <a:pt x="215" y="45"/>
                      <a:pt x="216" y="45"/>
                    </a:cubicBezTo>
                    <a:cubicBezTo>
                      <a:pt x="216" y="45"/>
                      <a:pt x="216" y="45"/>
                      <a:pt x="216" y="45"/>
                    </a:cubicBezTo>
                    <a:cubicBezTo>
                      <a:pt x="216" y="45"/>
                      <a:pt x="215" y="45"/>
                      <a:pt x="215" y="46"/>
                    </a:cubicBezTo>
                    <a:cubicBezTo>
                      <a:pt x="216" y="46"/>
                      <a:pt x="218" y="45"/>
                      <a:pt x="216" y="46"/>
                    </a:cubicBezTo>
                    <a:cubicBezTo>
                      <a:pt x="215" y="46"/>
                      <a:pt x="206" y="47"/>
                      <a:pt x="213" y="47"/>
                    </a:cubicBezTo>
                    <a:cubicBezTo>
                      <a:pt x="213" y="47"/>
                      <a:pt x="213" y="47"/>
                      <a:pt x="213" y="47"/>
                    </a:cubicBezTo>
                    <a:cubicBezTo>
                      <a:pt x="209" y="50"/>
                      <a:pt x="203" y="52"/>
                      <a:pt x="199" y="56"/>
                    </a:cubicBezTo>
                    <a:cubicBezTo>
                      <a:pt x="199" y="56"/>
                      <a:pt x="198" y="57"/>
                      <a:pt x="199" y="56"/>
                    </a:cubicBezTo>
                    <a:cubicBezTo>
                      <a:pt x="195" y="58"/>
                      <a:pt x="188" y="62"/>
                      <a:pt x="185" y="66"/>
                    </a:cubicBezTo>
                    <a:cubicBezTo>
                      <a:pt x="186" y="66"/>
                      <a:pt x="188" y="65"/>
                      <a:pt x="189" y="64"/>
                    </a:cubicBezTo>
                    <a:cubicBezTo>
                      <a:pt x="189" y="64"/>
                      <a:pt x="188" y="64"/>
                      <a:pt x="188" y="65"/>
                    </a:cubicBezTo>
                    <a:cubicBezTo>
                      <a:pt x="189" y="64"/>
                      <a:pt x="191" y="64"/>
                      <a:pt x="192" y="64"/>
                    </a:cubicBezTo>
                    <a:cubicBezTo>
                      <a:pt x="191" y="65"/>
                      <a:pt x="187" y="67"/>
                      <a:pt x="185" y="67"/>
                    </a:cubicBezTo>
                    <a:cubicBezTo>
                      <a:pt x="189" y="66"/>
                      <a:pt x="192" y="67"/>
                      <a:pt x="198" y="65"/>
                    </a:cubicBezTo>
                    <a:cubicBezTo>
                      <a:pt x="188" y="69"/>
                      <a:pt x="188" y="75"/>
                      <a:pt x="182" y="82"/>
                    </a:cubicBezTo>
                    <a:cubicBezTo>
                      <a:pt x="182" y="81"/>
                      <a:pt x="183" y="81"/>
                      <a:pt x="184" y="81"/>
                    </a:cubicBezTo>
                    <a:cubicBezTo>
                      <a:pt x="182" y="83"/>
                      <a:pt x="177" y="84"/>
                      <a:pt x="176" y="86"/>
                    </a:cubicBezTo>
                    <a:cubicBezTo>
                      <a:pt x="177" y="87"/>
                      <a:pt x="178" y="89"/>
                      <a:pt x="180" y="87"/>
                    </a:cubicBezTo>
                    <a:cubicBezTo>
                      <a:pt x="180" y="88"/>
                      <a:pt x="174" y="94"/>
                      <a:pt x="173" y="94"/>
                    </a:cubicBezTo>
                    <a:cubicBezTo>
                      <a:pt x="175" y="93"/>
                      <a:pt x="186" y="89"/>
                      <a:pt x="186" y="89"/>
                    </a:cubicBezTo>
                    <a:cubicBezTo>
                      <a:pt x="183" y="90"/>
                      <a:pt x="184" y="89"/>
                      <a:pt x="181" y="89"/>
                    </a:cubicBezTo>
                    <a:cubicBezTo>
                      <a:pt x="182" y="89"/>
                      <a:pt x="182" y="89"/>
                      <a:pt x="181" y="89"/>
                    </a:cubicBezTo>
                    <a:cubicBezTo>
                      <a:pt x="183" y="86"/>
                      <a:pt x="187" y="89"/>
                      <a:pt x="187" y="88"/>
                    </a:cubicBezTo>
                    <a:cubicBezTo>
                      <a:pt x="186" y="90"/>
                      <a:pt x="184" y="92"/>
                      <a:pt x="183" y="93"/>
                    </a:cubicBezTo>
                    <a:cubicBezTo>
                      <a:pt x="184" y="93"/>
                      <a:pt x="185" y="93"/>
                      <a:pt x="184" y="93"/>
                    </a:cubicBezTo>
                    <a:cubicBezTo>
                      <a:pt x="183" y="94"/>
                      <a:pt x="183" y="95"/>
                      <a:pt x="183" y="97"/>
                    </a:cubicBezTo>
                    <a:cubicBezTo>
                      <a:pt x="183" y="97"/>
                      <a:pt x="192" y="98"/>
                      <a:pt x="190" y="96"/>
                    </a:cubicBezTo>
                    <a:cubicBezTo>
                      <a:pt x="188" y="99"/>
                      <a:pt x="188" y="100"/>
                      <a:pt x="191" y="98"/>
                    </a:cubicBezTo>
                    <a:cubicBezTo>
                      <a:pt x="188" y="98"/>
                      <a:pt x="185" y="102"/>
                      <a:pt x="184" y="104"/>
                    </a:cubicBezTo>
                    <a:cubicBezTo>
                      <a:pt x="188" y="104"/>
                      <a:pt x="197" y="97"/>
                      <a:pt x="195" y="98"/>
                    </a:cubicBezTo>
                    <a:cubicBezTo>
                      <a:pt x="195" y="98"/>
                      <a:pt x="203" y="95"/>
                      <a:pt x="203" y="95"/>
                    </a:cubicBezTo>
                    <a:cubicBezTo>
                      <a:pt x="202" y="95"/>
                      <a:pt x="201" y="95"/>
                      <a:pt x="200" y="95"/>
                    </a:cubicBezTo>
                    <a:cubicBezTo>
                      <a:pt x="201" y="94"/>
                      <a:pt x="201" y="93"/>
                      <a:pt x="202" y="92"/>
                    </a:cubicBezTo>
                    <a:cubicBezTo>
                      <a:pt x="201" y="93"/>
                      <a:pt x="200" y="93"/>
                      <a:pt x="199" y="93"/>
                    </a:cubicBezTo>
                    <a:cubicBezTo>
                      <a:pt x="200" y="93"/>
                      <a:pt x="200" y="93"/>
                      <a:pt x="199" y="93"/>
                    </a:cubicBezTo>
                    <a:cubicBezTo>
                      <a:pt x="209" y="87"/>
                      <a:pt x="220" y="81"/>
                      <a:pt x="228" y="79"/>
                    </a:cubicBezTo>
                    <a:cubicBezTo>
                      <a:pt x="225" y="81"/>
                      <a:pt x="195" y="100"/>
                      <a:pt x="197" y="104"/>
                    </a:cubicBezTo>
                    <a:cubicBezTo>
                      <a:pt x="199" y="102"/>
                      <a:pt x="203" y="99"/>
                      <a:pt x="206" y="100"/>
                    </a:cubicBezTo>
                    <a:cubicBezTo>
                      <a:pt x="203" y="105"/>
                      <a:pt x="197" y="104"/>
                      <a:pt x="195" y="110"/>
                    </a:cubicBezTo>
                    <a:cubicBezTo>
                      <a:pt x="196" y="110"/>
                      <a:pt x="196" y="110"/>
                      <a:pt x="195" y="110"/>
                    </a:cubicBezTo>
                    <a:cubicBezTo>
                      <a:pt x="202" y="114"/>
                      <a:pt x="209" y="97"/>
                      <a:pt x="215" y="101"/>
                    </a:cubicBezTo>
                    <a:cubicBezTo>
                      <a:pt x="213" y="102"/>
                      <a:pt x="208" y="108"/>
                      <a:pt x="207" y="111"/>
                    </a:cubicBezTo>
                    <a:cubicBezTo>
                      <a:pt x="205" y="115"/>
                      <a:pt x="198" y="114"/>
                      <a:pt x="196" y="116"/>
                    </a:cubicBezTo>
                    <a:cubicBezTo>
                      <a:pt x="196" y="115"/>
                      <a:pt x="197" y="114"/>
                      <a:pt x="197" y="113"/>
                    </a:cubicBezTo>
                    <a:cubicBezTo>
                      <a:pt x="196" y="113"/>
                      <a:pt x="195" y="117"/>
                      <a:pt x="193" y="117"/>
                    </a:cubicBezTo>
                    <a:cubicBezTo>
                      <a:pt x="193" y="116"/>
                      <a:pt x="193" y="115"/>
                      <a:pt x="193" y="114"/>
                    </a:cubicBezTo>
                    <a:cubicBezTo>
                      <a:pt x="192" y="114"/>
                      <a:pt x="188" y="118"/>
                      <a:pt x="187" y="118"/>
                    </a:cubicBezTo>
                    <a:cubicBezTo>
                      <a:pt x="189" y="116"/>
                      <a:pt x="186" y="115"/>
                      <a:pt x="186" y="113"/>
                    </a:cubicBezTo>
                    <a:cubicBezTo>
                      <a:pt x="185" y="114"/>
                      <a:pt x="184" y="114"/>
                      <a:pt x="183" y="115"/>
                    </a:cubicBezTo>
                    <a:cubicBezTo>
                      <a:pt x="187" y="120"/>
                      <a:pt x="185" y="118"/>
                      <a:pt x="180" y="121"/>
                    </a:cubicBezTo>
                    <a:cubicBezTo>
                      <a:pt x="180" y="120"/>
                      <a:pt x="180" y="119"/>
                      <a:pt x="180" y="119"/>
                    </a:cubicBezTo>
                    <a:cubicBezTo>
                      <a:pt x="172" y="114"/>
                      <a:pt x="142" y="139"/>
                      <a:pt x="149" y="146"/>
                    </a:cubicBezTo>
                    <a:cubicBezTo>
                      <a:pt x="152" y="150"/>
                      <a:pt x="152" y="159"/>
                      <a:pt x="154" y="164"/>
                    </a:cubicBezTo>
                    <a:cubicBezTo>
                      <a:pt x="156" y="169"/>
                      <a:pt x="153" y="178"/>
                      <a:pt x="148" y="183"/>
                    </a:cubicBezTo>
                    <a:cubicBezTo>
                      <a:pt x="154" y="186"/>
                      <a:pt x="171" y="165"/>
                      <a:pt x="173" y="161"/>
                    </a:cubicBezTo>
                    <a:cubicBezTo>
                      <a:pt x="173" y="160"/>
                      <a:pt x="180" y="146"/>
                      <a:pt x="182" y="147"/>
                    </a:cubicBezTo>
                    <a:cubicBezTo>
                      <a:pt x="184" y="145"/>
                      <a:pt x="186" y="142"/>
                      <a:pt x="188" y="139"/>
                    </a:cubicBezTo>
                    <a:cubicBezTo>
                      <a:pt x="193" y="134"/>
                      <a:pt x="193" y="141"/>
                      <a:pt x="199" y="138"/>
                    </a:cubicBezTo>
                    <a:cubicBezTo>
                      <a:pt x="201" y="141"/>
                      <a:pt x="201" y="144"/>
                      <a:pt x="200" y="147"/>
                    </a:cubicBezTo>
                    <a:cubicBezTo>
                      <a:pt x="201" y="147"/>
                      <a:pt x="202" y="147"/>
                      <a:pt x="203" y="147"/>
                    </a:cubicBezTo>
                    <a:cubicBezTo>
                      <a:pt x="194" y="145"/>
                      <a:pt x="199" y="161"/>
                      <a:pt x="199" y="161"/>
                    </a:cubicBezTo>
                    <a:cubicBezTo>
                      <a:pt x="202" y="161"/>
                      <a:pt x="209" y="152"/>
                      <a:pt x="212" y="153"/>
                    </a:cubicBezTo>
                    <a:cubicBezTo>
                      <a:pt x="209" y="157"/>
                      <a:pt x="209" y="160"/>
                      <a:pt x="208" y="164"/>
                    </a:cubicBezTo>
                    <a:cubicBezTo>
                      <a:pt x="209" y="164"/>
                      <a:pt x="209" y="164"/>
                      <a:pt x="210" y="165"/>
                    </a:cubicBezTo>
                    <a:cubicBezTo>
                      <a:pt x="204" y="170"/>
                      <a:pt x="208" y="179"/>
                      <a:pt x="211" y="185"/>
                    </a:cubicBezTo>
                    <a:cubicBezTo>
                      <a:pt x="212" y="185"/>
                      <a:pt x="213" y="184"/>
                      <a:pt x="214" y="184"/>
                    </a:cubicBezTo>
                    <a:cubicBezTo>
                      <a:pt x="213" y="185"/>
                      <a:pt x="214" y="186"/>
                      <a:pt x="215" y="186"/>
                    </a:cubicBezTo>
                    <a:cubicBezTo>
                      <a:pt x="214" y="188"/>
                      <a:pt x="203" y="189"/>
                      <a:pt x="203" y="190"/>
                    </a:cubicBezTo>
                    <a:cubicBezTo>
                      <a:pt x="204" y="193"/>
                      <a:pt x="235" y="190"/>
                      <a:pt x="204" y="201"/>
                    </a:cubicBezTo>
                    <a:cubicBezTo>
                      <a:pt x="197" y="203"/>
                      <a:pt x="190" y="200"/>
                      <a:pt x="184" y="201"/>
                    </a:cubicBezTo>
                    <a:cubicBezTo>
                      <a:pt x="175" y="202"/>
                      <a:pt x="168" y="208"/>
                      <a:pt x="160" y="212"/>
                    </a:cubicBezTo>
                    <a:cubicBezTo>
                      <a:pt x="165" y="214"/>
                      <a:pt x="175" y="205"/>
                      <a:pt x="180" y="203"/>
                    </a:cubicBezTo>
                    <a:cubicBezTo>
                      <a:pt x="192" y="201"/>
                      <a:pt x="176" y="213"/>
                      <a:pt x="177" y="213"/>
                    </a:cubicBezTo>
                    <a:cubicBezTo>
                      <a:pt x="178" y="213"/>
                      <a:pt x="179" y="213"/>
                      <a:pt x="180" y="213"/>
                    </a:cubicBezTo>
                    <a:cubicBezTo>
                      <a:pt x="179" y="212"/>
                      <a:pt x="179" y="223"/>
                      <a:pt x="179" y="223"/>
                    </a:cubicBezTo>
                    <a:cubicBezTo>
                      <a:pt x="181" y="224"/>
                      <a:pt x="183" y="224"/>
                      <a:pt x="186" y="224"/>
                    </a:cubicBezTo>
                    <a:cubicBezTo>
                      <a:pt x="182" y="231"/>
                      <a:pt x="186" y="223"/>
                      <a:pt x="186" y="227"/>
                    </a:cubicBezTo>
                    <a:cubicBezTo>
                      <a:pt x="182" y="226"/>
                      <a:pt x="172" y="235"/>
                      <a:pt x="170" y="233"/>
                    </a:cubicBezTo>
                    <a:cubicBezTo>
                      <a:pt x="161" y="228"/>
                      <a:pt x="180" y="225"/>
                      <a:pt x="180" y="225"/>
                    </a:cubicBezTo>
                    <a:cubicBezTo>
                      <a:pt x="178" y="225"/>
                      <a:pt x="172" y="225"/>
                      <a:pt x="172" y="222"/>
                    </a:cubicBezTo>
                    <a:cubicBezTo>
                      <a:pt x="168" y="226"/>
                      <a:pt x="150" y="227"/>
                      <a:pt x="153" y="236"/>
                    </a:cubicBezTo>
                    <a:cubicBezTo>
                      <a:pt x="147" y="234"/>
                      <a:pt x="143" y="236"/>
                      <a:pt x="139" y="240"/>
                    </a:cubicBezTo>
                    <a:cubicBezTo>
                      <a:pt x="137" y="243"/>
                      <a:pt x="135" y="243"/>
                      <a:pt x="133" y="242"/>
                    </a:cubicBezTo>
                    <a:cubicBezTo>
                      <a:pt x="132" y="245"/>
                      <a:pt x="132" y="249"/>
                      <a:pt x="128" y="249"/>
                    </a:cubicBezTo>
                    <a:cubicBezTo>
                      <a:pt x="129" y="247"/>
                      <a:pt x="128" y="247"/>
                      <a:pt x="127" y="248"/>
                    </a:cubicBezTo>
                    <a:cubicBezTo>
                      <a:pt x="127" y="248"/>
                      <a:pt x="129" y="240"/>
                      <a:pt x="129" y="240"/>
                    </a:cubicBezTo>
                    <a:cubicBezTo>
                      <a:pt x="126" y="242"/>
                      <a:pt x="121" y="258"/>
                      <a:pt x="125" y="259"/>
                    </a:cubicBezTo>
                    <a:cubicBezTo>
                      <a:pt x="123" y="263"/>
                      <a:pt x="123" y="258"/>
                      <a:pt x="122" y="258"/>
                    </a:cubicBezTo>
                    <a:cubicBezTo>
                      <a:pt x="121" y="260"/>
                      <a:pt x="120" y="261"/>
                      <a:pt x="120" y="263"/>
                    </a:cubicBezTo>
                    <a:cubicBezTo>
                      <a:pt x="117" y="261"/>
                      <a:pt x="107" y="269"/>
                      <a:pt x="104" y="270"/>
                    </a:cubicBezTo>
                    <a:cubicBezTo>
                      <a:pt x="104" y="278"/>
                      <a:pt x="102" y="293"/>
                      <a:pt x="96" y="300"/>
                    </a:cubicBezTo>
                    <a:cubicBezTo>
                      <a:pt x="96" y="297"/>
                      <a:pt x="95" y="285"/>
                      <a:pt x="93" y="286"/>
                    </a:cubicBezTo>
                    <a:cubicBezTo>
                      <a:pt x="93" y="285"/>
                      <a:pt x="88" y="262"/>
                      <a:pt x="85" y="268"/>
                    </a:cubicBezTo>
                    <a:cubicBezTo>
                      <a:pt x="85" y="268"/>
                      <a:pt x="85" y="267"/>
                      <a:pt x="85" y="266"/>
                    </a:cubicBezTo>
                    <a:cubicBezTo>
                      <a:pt x="84" y="268"/>
                      <a:pt x="81" y="265"/>
                      <a:pt x="79" y="265"/>
                    </a:cubicBezTo>
                    <a:cubicBezTo>
                      <a:pt x="81" y="266"/>
                      <a:pt x="81" y="270"/>
                      <a:pt x="80" y="272"/>
                    </a:cubicBezTo>
                    <a:cubicBezTo>
                      <a:pt x="79" y="270"/>
                      <a:pt x="78" y="268"/>
                      <a:pt x="78" y="267"/>
                    </a:cubicBezTo>
                    <a:cubicBezTo>
                      <a:pt x="76" y="269"/>
                      <a:pt x="68" y="262"/>
                      <a:pt x="67" y="260"/>
                    </a:cubicBezTo>
                    <a:cubicBezTo>
                      <a:pt x="66" y="264"/>
                      <a:pt x="63" y="262"/>
                      <a:pt x="61" y="263"/>
                    </a:cubicBezTo>
                    <a:cubicBezTo>
                      <a:pt x="57" y="264"/>
                      <a:pt x="55" y="275"/>
                      <a:pt x="54" y="278"/>
                    </a:cubicBezTo>
                    <a:cubicBezTo>
                      <a:pt x="52" y="286"/>
                      <a:pt x="49" y="291"/>
                      <a:pt x="50" y="299"/>
                    </a:cubicBezTo>
                    <a:cubicBezTo>
                      <a:pt x="50" y="304"/>
                      <a:pt x="52" y="311"/>
                      <a:pt x="56" y="313"/>
                    </a:cubicBezTo>
                    <a:cubicBezTo>
                      <a:pt x="57" y="311"/>
                      <a:pt x="59" y="313"/>
                      <a:pt x="60" y="314"/>
                    </a:cubicBezTo>
                    <a:cubicBezTo>
                      <a:pt x="60" y="314"/>
                      <a:pt x="68" y="305"/>
                      <a:pt x="68" y="306"/>
                    </a:cubicBezTo>
                    <a:cubicBezTo>
                      <a:pt x="72" y="309"/>
                      <a:pt x="75" y="304"/>
                      <a:pt x="73" y="311"/>
                    </a:cubicBezTo>
                    <a:cubicBezTo>
                      <a:pt x="73" y="311"/>
                      <a:pt x="69" y="321"/>
                      <a:pt x="69" y="322"/>
                    </a:cubicBezTo>
                    <a:cubicBezTo>
                      <a:pt x="66" y="320"/>
                      <a:pt x="65" y="331"/>
                      <a:pt x="68" y="333"/>
                    </a:cubicBezTo>
                    <a:cubicBezTo>
                      <a:pt x="75" y="338"/>
                      <a:pt x="79" y="338"/>
                      <a:pt x="78" y="346"/>
                    </a:cubicBezTo>
                    <a:cubicBezTo>
                      <a:pt x="75" y="345"/>
                      <a:pt x="80" y="365"/>
                      <a:pt x="87" y="375"/>
                    </a:cubicBezTo>
                    <a:cubicBezTo>
                      <a:pt x="87" y="375"/>
                      <a:pt x="87" y="374"/>
                      <a:pt x="87" y="373"/>
                    </a:cubicBezTo>
                    <a:cubicBezTo>
                      <a:pt x="89" y="376"/>
                      <a:pt x="90" y="378"/>
                      <a:pt x="90" y="380"/>
                    </a:cubicBezTo>
                    <a:cubicBezTo>
                      <a:pt x="93" y="382"/>
                      <a:pt x="97" y="382"/>
                      <a:pt x="100" y="378"/>
                    </a:cubicBezTo>
                    <a:cubicBezTo>
                      <a:pt x="103" y="373"/>
                      <a:pt x="100" y="374"/>
                      <a:pt x="105" y="372"/>
                    </a:cubicBezTo>
                    <a:cubicBezTo>
                      <a:pt x="108" y="372"/>
                      <a:pt x="109" y="372"/>
                      <a:pt x="109" y="371"/>
                    </a:cubicBezTo>
                    <a:cubicBezTo>
                      <a:pt x="109" y="371"/>
                      <a:pt x="110" y="371"/>
                      <a:pt x="110" y="371"/>
                    </a:cubicBezTo>
                    <a:cubicBezTo>
                      <a:pt x="112" y="371"/>
                      <a:pt x="119" y="367"/>
                      <a:pt x="112" y="374"/>
                    </a:cubicBezTo>
                    <a:cubicBezTo>
                      <a:pt x="114" y="374"/>
                      <a:pt x="111" y="385"/>
                      <a:pt x="114" y="383"/>
                    </a:cubicBezTo>
                    <a:cubicBezTo>
                      <a:pt x="120" y="379"/>
                      <a:pt x="132" y="383"/>
                      <a:pt x="134" y="383"/>
                    </a:cubicBezTo>
                    <a:cubicBezTo>
                      <a:pt x="136" y="384"/>
                      <a:pt x="144" y="385"/>
                      <a:pt x="143" y="385"/>
                    </a:cubicBezTo>
                    <a:cubicBezTo>
                      <a:pt x="146" y="385"/>
                      <a:pt x="151" y="389"/>
                      <a:pt x="151" y="391"/>
                    </a:cubicBezTo>
                    <a:cubicBezTo>
                      <a:pt x="158" y="392"/>
                      <a:pt x="148" y="396"/>
                      <a:pt x="147" y="396"/>
                    </a:cubicBezTo>
                    <a:cubicBezTo>
                      <a:pt x="152" y="397"/>
                      <a:pt x="165" y="396"/>
                      <a:pt x="162" y="407"/>
                    </a:cubicBezTo>
                    <a:cubicBezTo>
                      <a:pt x="162" y="405"/>
                      <a:pt x="176" y="415"/>
                      <a:pt x="176" y="411"/>
                    </a:cubicBezTo>
                    <a:cubicBezTo>
                      <a:pt x="179" y="412"/>
                      <a:pt x="182" y="412"/>
                      <a:pt x="184" y="415"/>
                    </a:cubicBezTo>
                    <a:cubicBezTo>
                      <a:pt x="188" y="419"/>
                      <a:pt x="193" y="421"/>
                      <a:pt x="195" y="426"/>
                    </a:cubicBezTo>
                    <a:cubicBezTo>
                      <a:pt x="195" y="426"/>
                      <a:pt x="196" y="433"/>
                      <a:pt x="197" y="433"/>
                    </a:cubicBezTo>
                    <a:cubicBezTo>
                      <a:pt x="197" y="435"/>
                      <a:pt x="199" y="435"/>
                      <a:pt x="197" y="439"/>
                    </a:cubicBezTo>
                    <a:cubicBezTo>
                      <a:pt x="198" y="439"/>
                      <a:pt x="198" y="437"/>
                      <a:pt x="200" y="438"/>
                    </a:cubicBezTo>
                    <a:cubicBezTo>
                      <a:pt x="200" y="440"/>
                      <a:pt x="199" y="440"/>
                      <a:pt x="198" y="439"/>
                    </a:cubicBezTo>
                    <a:cubicBezTo>
                      <a:pt x="198" y="440"/>
                      <a:pt x="199" y="441"/>
                      <a:pt x="199" y="442"/>
                    </a:cubicBezTo>
                    <a:cubicBezTo>
                      <a:pt x="196" y="441"/>
                      <a:pt x="196" y="442"/>
                      <a:pt x="193" y="441"/>
                    </a:cubicBezTo>
                    <a:cubicBezTo>
                      <a:pt x="193" y="442"/>
                      <a:pt x="193" y="443"/>
                      <a:pt x="192" y="443"/>
                    </a:cubicBezTo>
                    <a:cubicBezTo>
                      <a:pt x="193" y="449"/>
                      <a:pt x="195" y="446"/>
                      <a:pt x="195" y="446"/>
                    </a:cubicBezTo>
                    <a:cubicBezTo>
                      <a:pt x="197" y="446"/>
                      <a:pt x="197" y="450"/>
                      <a:pt x="200" y="451"/>
                    </a:cubicBezTo>
                    <a:cubicBezTo>
                      <a:pt x="200" y="450"/>
                      <a:pt x="206" y="449"/>
                      <a:pt x="208" y="450"/>
                    </a:cubicBezTo>
                    <a:cubicBezTo>
                      <a:pt x="207" y="442"/>
                      <a:pt x="219" y="451"/>
                      <a:pt x="222" y="453"/>
                    </a:cubicBezTo>
                    <a:cubicBezTo>
                      <a:pt x="227" y="457"/>
                      <a:pt x="224" y="456"/>
                      <a:pt x="230" y="457"/>
                    </a:cubicBezTo>
                    <a:cubicBezTo>
                      <a:pt x="230" y="460"/>
                      <a:pt x="284" y="475"/>
                      <a:pt x="268" y="489"/>
                    </a:cubicBezTo>
                    <a:cubicBezTo>
                      <a:pt x="260" y="497"/>
                      <a:pt x="284" y="475"/>
                      <a:pt x="268" y="489"/>
                    </a:cubicBezTo>
                    <a:close/>
                    <a:moveTo>
                      <a:pt x="322" y="82"/>
                    </a:moveTo>
                    <a:cubicBezTo>
                      <a:pt x="323" y="84"/>
                      <a:pt x="324" y="85"/>
                      <a:pt x="326" y="86"/>
                    </a:cubicBezTo>
                    <a:cubicBezTo>
                      <a:pt x="324" y="86"/>
                      <a:pt x="320" y="85"/>
                      <a:pt x="322" y="89"/>
                    </a:cubicBezTo>
                    <a:cubicBezTo>
                      <a:pt x="322" y="88"/>
                      <a:pt x="324" y="95"/>
                      <a:pt x="326" y="96"/>
                    </a:cubicBezTo>
                    <a:cubicBezTo>
                      <a:pt x="325" y="98"/>
                      <a:pt x="323" y="98"/>
                      <a:pt x="321" y="96"/>
                    </a:cubicBezTo>
                    <a:cubicBezTo>
                      <a:pt x="321" y="99"/>
                      <a:pt x="321" y="100"/>
                      <a:pt x="324" y="99"/>
                    </a:cubicBezTo>
                    <a:cubicBezTo>
                      <a:pt x="324" y="99"/>
                      <a:pt x="314" y="104"/>
                      <a:pt x="313" y="104"/>
                    </a:cubicBezTo>
                    <a:cubicBezTo>
                      <a:pt x="315" y="104"/>
                      <a:pt x="326" y="113"/>
                      <a:pt x="319" y="114"/>
                    </a:cubicBezTo>
                    <a:cubicBezTo>
                      <a:pt x="318" y="113"/>
                      <a:pt x="316" y="113"/>
                      <a:pt x="315" y="112"/>
                    </a:cubicBezTo>
                    <a:cubicBezTo>
                      <a:pt x="314" y="114"/>
                      <a:pt x="314" y="115"/>
                      <a:pt x="314" y="117"/>
                    </a:cubicBezTo>
                    <a:cubicBezTo>
                      <a:pt x="319" y="119"/>
                      <a:pt x="318" y="120"/>
                      <a:pt x="319" y="120"/>
                    </a:cubicBezTo>
                    <a:cubicBezTo>
                      <a:pt x="308" y="131"/>
                      <a:pt x="277" y="134"/>
                      <a:pt x="275" y="151"/>
                    </a:cubicBezTo>
                    <a:cubicBezTo>
                      <a:pt x="275" y="148"/>
                      <a:pt x="265" y="163"/>
                      <a:pt x="263" y="164"/>
                    </a:cubicBezTo>
                    <a:cubicBezTo>
                      <a:pt x="262" y="165"/>
                      <a:pt x="245" y="150"/>
                      <a:pt x="250" y="145"/>
                    </a:cubicBezTo>
                    <a:cubicBezTo>
                      <a:pt x="250" y="143"/>
                      <a:pt x="251" y="142"/>
                      <a:pt x="253" y="142"/>
                    </a:cubicBezTo>
                    <a:cubicBezTo>
                      <a:pt x="250" y="140"/>
                      <a:pt x="252" y="126"/>
                      <a:pt x="259" y="126"/>
                    </a:cubicBezTo>
                    <a:cubicBezTo>
                      <a:pt x="258" y="126"/>
                      <a:pt x="253" y="125"/>
                      <a:pt x="254" y="125"/>
                    </a:cubicBezTo>
                    <a:cubicBezTo>
                      <a:pt x="267" y="116"/>
                      <a:pt x="263" y="119"/>
                      <a:pt x="255" y="112"/>
                    </a:cubicBezTo>
                    <a:cubicBezTo>
                      <a:pt x="258" y="114"/>
                      <a:pt x="269" y="112"/>
                      <a:pt x="268" y="108"/>
                    </a:cubicBezTo>
                    <a:cubicBezTo>
                      <a:pt x="266" y="105"/>
                      <a:pt x="264" y="104"/>
                      <a:pt x="262" y="106"/>
                    </a:cubicBezTo>
                    <a:cubicBezTo>
                      <a:pt x="270" y="95"/>
                      <a:pt x="276" y="84"/>
                      <a:pt x="259" y="83"/>
                    </a:cubicBezTo>
                    <a:cubicBezTo>
                      <a:pt x="261" y="81"/>
                      <a:pt x="260" y="78"/>
                      <a:pt x="263" y="77"/>
                    </a:cubicBezTo>
                    <a:cubicBezTo>
                      <a:pt x="263" y="78"/>
                      <a:pt x="269" y="78"/>
                      <a:pt x="270" y="77"/>
                    </a:cubicBezTo>
                    <a:cubicBezTo>
                      <a:pt x="267" y="78"/>
                      <a:pt x="266" y="76"/>
                      <a:pt x="266" y="74"/>
                    </a:cubicBezTo>
                    <a:cubicBezTo>
                      <a:pt x="268" y="72"/>
                      <a:pt x="282" y="72"/>
                      <a:pt x="282" y="68"/>
                    </a:cubicBezTo>
                    <a:cubicBezTo>
                      <a:pt x="280" y="67"/>
                      <a:pt x="279" y="66"/>
                      <a:pt x="278" y="64"/>
                    </a:cubicBezTo>
                    <a:cubicBezTo>
                      <a:pt x="278" y="67"/>
                      <a:pt x="297" y="61"/>
                      <a:pt x="298" y="62"/>
                    </a:cubicBezTo>
                    <a:cubicBezTo>
                      <a:pt x="298" y="62"/>
                      <a:pt x="297" y="63"/>
                      <a:pt x="296" y="64"/>
                    </a:cubicBezTo>
                    <a:cubicBezTo>
                      <a:pt x="296" y="64"/>
                      <a:pt x="297" y="63"/>
                      <a:pt x="297" y="63"/>
                    </a:cubicBezTo>
                    <a:cubicBezTo>
                      <a:pt x="297" y="64"/>
                      <a:pt x="297" y="64"/>
                      <a:pt x="297" y="65"/>
                    </a:cubicBezTo>
                    <a:cubicBezTo>
                      <a:pt x="297" y="65"/>
                      <a:pt x="304" y="58"/>
                      <a:pt x="300" y="62"/>
                    </a:cubicBezTo>
                    <a:cubicBezTo>
                      <a:pt x="300" y="64"/>
                      <a:pt x="302" y="66"/>
                      <a:pt x="302" y="66"/>
                    </a:cubicBezTo>
                    <a:cubicBezTo>
                      <a:pt x="297" y="62"/>
                      <a:pt x="316" y="57"/>
                      <a:pt x="317" y="57"/>
                    </a:cubicBezTo>
                    <a:cubicBezTo>
                      <a:pt x="317" y="57"/>
                      <a:pt x="317" y="58"/>
                      <a:pt x="316" y="59"/>
                    </a:cubicBezTo>
                    <a:cubicBezTo>
                      <a:pt x="318" y="60"/>
                      <a:pt x="319" y="62"/>
                      <a:pt x="320" y="63"/>
                    </a:cubicBezTo>
                    <a:cubicBezTo>
                      <a:pt x="317" y="62"/>
                      <a:pt x="315" y="63"/>
                      <a:pt x="313" y="65"/>
                    </a:cubicBezTo>
                    <a:cubicBezTo>
                      <a:pt x="314" y="65"/>
                      <a:pt x="316" y="65"/>
                      <a:pt x="320" y="65"/>
                    </a:cubicBezTo>
                    <a:cubicBezTo>
                      <a:pt x="320" y="66"/>
                      <a:pt x="312" y="66"/>
                      <a:pt x="313" y="65"/>
                    </a:cubicBezTo>
                    <a:cubicBezTo>
                      <a:pt x="312" y="66"/>
                      <a:pt x="328" y="67"/>
                      <a:pt x="327" y="66"/>
                    </a:cubicBezTo>
                    <a:cubicBezTo>
                      <a:pt x="319" y="66"/>
                      <a:pt x="323" y="80"/>
                      <a:pt x="322" y="82"/>
                    </a:cubicBezTo>
                    <a:cubicBezTo>
                      <a:pt x="323" y="84"/>
                      <a:pt x="323" y="80"/>
                      <a:pt x="322" y="82"/>
                    </a:cubicBezTo>
                    <a:close/>
                    <a:moveTo>
                      <a:pt x="605" y="441"/>
                    </a:moveTo>
                    <a:cubicBezTo>
                      <a:pt x="605" y="441"/>
                      <a:pt x="605" y="441"/>
                      <a:pt x="605" y="441"/>
                    </a:cubicBezTo>
                    <a:cubicBezTo>
                      <a:pt x="605" y="441"/>
                      <a:pt x="605" y="441"/>
                      <a:pt x="605" y="441"/>
                    </a:cubicBezTo>
                    <a:cubicBezTo>
                      <a:pt x="605" y="440"/>
                      <a:pt x="604" y="440"/>
                      <a:pt x="604" y="440"/>
                    </a:cubicBezTo>
                    <a:cubicBezTo>
                      <a:pt x="599" y="447"/>
                      <a:pt x="596" y="465"/>
                      <a:pt x="592" y="475"/>
                    </a:cubicBezTo>
                    <a:cubicBezTo>
                      <a:pt x="591" y="476"/>
                      <a:pt x="583" y="488"/>
                      <a:pt x="582" y="485"/>
                    </a:cubicBezTo>
                    <a:cubicBezTo>
                      <a:pt x="581" y="486"/>
                      <a:pt x="582" y="483"/>
                      <a:pt x="582" y="483"/>
                    </a:cubicBezTo>
                    <a:cubicBezTo>
                      <a:pt x="583" y="480"/>
                      <a:pt x="581" y="474"/>
                      <a:pt x="586" y="471"/>
                    </a:cubicBezTo>
                    <a:cubicBezTo>
                      <a:pt x="586" y="471"/>
                      <a:pt x="590" y="460"/>
                      <a:pt x="590" y="460"/>
                    </a:cubicBezTo>
                    <a:cubicBezTo>
                      <a:pt x="591" y="455"/>
                      <a:pt x="598" y="448"/>
                      <a:pt x="599" y="445"/>
                    </a:cubicBezTo>
                    <a:cubicBezTo>
                      <a:pt x="602" y="443"/>
                      <a:pt x="605" y="432"/>
                      <a:pt x="606" y="429"/>
                    </a:cubicBezTo>
                    <a:cubicBezTo>
                      <a:pt x="605" y="430"/>
                      <a:pt x="607" y="431"/>
                      <a:pt x="606" y="433"/>
                    </a:cubicBezTo>
                    <a:cubicBezTo>
                      <a:pt x="605" y="435"/>
                      <a:pt x="607" y="438"/>
                      <a:pt x="605" y="441"/>
                    </a:cubicBezTo>
                    <a:close/>
                    <a:moveTo>
                      <a:pt x="616" y="240"/>
                    </a:moveTo>
                    <a:cubicBezTo>
                      <a:pt x="616" y="241"/>
                      <a:pt x="616" y="249"/>
                      <a:pt x="614" y="241"/>
                    </a:cubicBezTo>
                    <a:cubicBezTo>
                      <a:pt x="613" y="243"/>
                      <a:pt x="612" y="241"/>
                      <a:pt x="610" y="239"/>
                    </a:cubicBezTo>
                    <a:cubicBezTo>
                      <a:pt x="608" y="244"/>
                      <a:pt x="604" y="246"/>
                      <a:pt x="601" y="251"/>
                    </a:cubicBezTo>
                    <a:cubicBezTo>
                      <a:pt x="600" y="250"/>
                      <a:pt x="598" y="249"/>
                      <a:pt x="597" y="247"/>
                    </a:cubicBezTo>
                    <a:cubicBezTo>
                      <a:pt x="596" y="249"/>
                      <a:pt x="593" y="261"/>
                      <a:pt x="589" y="251"/>
                    </a:cubicBezTo>
                    <a:cubicBezTo>
                      <a:pt x="588" y="252"/>
                      <a:pt x="583" y="242"/>
                      <a:pt x="579" y="245"/>
                    </a:cubicBezTo>
                    <a:cubicBezTo>
                      <a:pt x="576" y="248"/>
                      <a:pt x="589" y="263"/>
                      <a:pt x="591" y="264"/>
                    </a:cubicBezTo>
                    <a:cubicBezTo>
                      <a:pt x="591" y="263"/>
                      <a:pt x="591" y="262"/>
                      <a:pt x="591" y="260"/>
                    </a:cubicBezTo>
                    <a:cubicBezTo>
                      <a:pt x="591" y="260"/>
                      <a:pt x="591" y="260"/>
                      <a:pt x="591" y="260"/>
                    </a:cubicBezTo>
                    <a:cubicBezTo>
                      <a:pt x="591" y="260"/>
                      <a:pt x="591" y="260"/>
                      <a:pt x="591" y="260"/>
                    </a:cubicBezTo>
                    <a:cubicBezTo>
                      <a:pt x="591" y="261"/>
                      <a:pt x="594" y="265"/>
                      <a:pt x="594" y="266"/>
                    </a:cubicBezTo>
                    <a:cubicBezTo>
                      <a:pt x="598" y="261"/>
                      <a:pt x="599" y="259"/>
                      <a:pt x="598" y="251"/>
                    </a:cubicBezTo>
                    <a:cubicBezTo>
                      <a:pt x="601" y="258"/>
                      <a:pt x="603" y="256"/>
                      <a:pt x="606" y="259"/>
                    </a:cubicBezTo>
                    <a:cubicBezTo>
                      <a:pt x="607" y="258"/>
                      <a:pt x="611" y="272"/>
                      <a:pt x="611" y="272"/>
                    </a:cubicBezTo>
                    <a:cubicBezTo>
                      <a:pt x="611" y="278"/>
                      <a:pt x="610" y="283"/>
                      <a:pt x="609" y="288"/>
                    </a:cubicBezTo>
                    <a:cubicBezTo>
                      <a:pt x="605" y="301"/>
                      <a:pt x="597" y="316"/>
                      <a:pt x="589" y="322"/>
                    </a:cubicBezTo>
                    <a:cubicBezTo>
                      <a:pt x="584" y="307"/>
                      <a:pt x="574" y="303"/>
                      <a:pt x="569" y="289"/>
                    </a:cubicBezTo>
                    <a:cubicBezTo>
                      <a:pt x="569" y="289"/>
                      <a:pt x="552" y="273"/>
                      <a:pt x="551" y="273"/>
                    </a:cubicBezTo>
                    <a:cubicBezTo>
                      <a:pt x="543" y="277"/>
                      <a:pt x="559" y="290"/>
                      <a:pt x="561" y="294"/>
                    </a:cubicBezTo>
                    <a:cubicBezTo>
                      <a:pt x="567" y="291"/>
                      <a:pt x="571" y="313"/>
                      <a:pt x="574" y="313"/>
                    </a:cubicBezTo>
                    <a:cubicBezTo>
                      <a:pt x="577" y="314"/>
                      <a:pt x="577" y="313"/>
                      <a:pt x="578" y="317"/>
                    </a:cubicBezTo>
                    <a:cubicBezTo>
                      <a:pt x="574" y="320"/>
                      <a:pt x="588" y="325"/>
                      <a:pt x="588" y="325"/>
                    </a:cubicBezTo>
                    <a:cubicBezTo>
                      <a:pt x="590" y="327"/>
                      <a:pt x="595" y="338"/>
                      <a:pt x="596" y="337"/>
                    </a:cubicBezTo>
                    <a:cubicBezTo>
                      <a:pt x="600" y="338"/>
                      <a:pt x="603" y="322"/>
                      <a:pt x="609" y="323"/>
                    </a:cubicBezTo>
                    <a:cubicBezTo>
                      <a:pt x="602" y="329"/>
                      <a:pt x="601" y="345"/>
                      <a:pt x="599" y="354"/>
                    </a:cubicBezTo>
                    <a:cubicBezTo>
                      <a:pt x="595" y="370"/>
                      <a:pt x="593" y="387"/>
                      <a:pt x="590" y="403"/>
                    </a:cubicBezTo>
                    <a:cubicBezTo>
                      <a:pt x="589" y="407"/>
                      <a:pt x="588" y="429"/>
                      <a:pt x="586" y="429"/>
                    </a:cubicBezTo>
                    <a:cubicBezTo>
                      <a:pt x="586" y="437"/>
                      <a:pt x="589" y="442"/>
                      <a:pt x="585" y="450"/>
                    </a:cubicBezTo>
                    <a:cubicBezTo>
                      <a:pt x="579" y="464"/>
                      <a:pt x="568" y="472"/>
                      <a:pt x="564" y="486"/>
                    </a:cubicBezTo>
                    <a:cubicBezTo>
                      <a:pt x="563" y="487"/>
                      <a:pt x="560" y="499"/>
                      <a:pt x="556" y="502"/>
                    </a:cubicBezTo>
                    <a:cubicBezTo>
                      <a:pt x="549" y="508"/>
                      <a:pt x="549" y="516"/>
                      <a:pt x="543" y="522"/>
                    </a:cubicBezTo>
                    <a:cubicBezTo>
                      <a:pt x="537" y="530"/>
                      <a:pt x="527" y="535"/>
                      <a:pt x="519" y="540"/>
                    </a:cubicBezTo>
                    <a:cubicBezTo>
                      <a:pt x="512" y="544"/>
                      <a:pt x="502" y="548"/>
                      <a:pt x="496" y="550"/>
                    </a:cubicBezTo>
                    <a:cubicBezTo>
                      <a:pt x="500" y="541"/>
                      <a:pt x="500" y="539"/>
                      <a:pt x="495" y="531"/>
                    </a:cubicBezTo>
                    <a:cubicBezTo>
                      <a:pt x="495" y="531"/>
                      <a:pt x="494" y="526"/>
                      <a:pt x="495" y="526"/>
                    </a:cubicBezTo>
                    <a:cubicBezTo>
                      <a:pt x="499" y="509"/>
                      <a:pt x="484" y="502"/>
                      <a:pt x="494" y="485"/>
                    </a:cubicBezTo>
                    <a:cubicBezTo>
                      <a:pt x="506" y="466"/>
                      <a:pt x="498" y="450"/>
                      <a:pt x="481" y="439"/>
                    </a:cubicBezTo>
                    <a:cubicBezTo>
                      <a:pt x="482" y="439"/>
                      <a:pt x="483" y="438"/>
                      <a:pt x="483" y="438"/>
                    </a:cubicBezTo>
                    <a:cubicBezTo>
                      <a:pt x="482" y="438"/>
                      <a:pt x="480" y="436"/>
                      <a:pt x="479" y="436"/>
                    </a:cubicBezTo>
                    <a:cubicBezTo>
                      <a:pt x="479" y="427"/>
                      <a:pt x="487" y="421"/>
                      <a:pt x="483" y="412"/>
                    </a:cubicBezTo>
                    <a:cubicBezTo>
                      <a:pt x="481" y="412"/>
                      <a:pt x="479" y="414"/>
                      <a:pt x="480" y="410"/>
                    </a:cubicBezTo>
                    <a:cubicBezTo>
                      <a:pt x="478" y="411"/>
                      <a:pt x="477" y="412"/>
                      <a:pt x="476" y="412"/>
                    </a:cubicBezTo>
                    <a:cubicBezTo>
                      <a:pt x="476" y="413"/>
                      <a:pt x="459" y="416"/>
                      <a:pt x="465" y="411"/>
                    </a:cubicBezTo>
                    <a:cubicBezTo>
                      <a:pt x="464" y="407"/>
                      <a:pt x="456" y="408"/>
                      <a:pt x="454" y="408"/>
                    </a:cubicBezTo>
                    <a:cubicBezTo>
                      <a:pt x="454" y="408"/>
                      <a:pt x="454" y="407"/>
                      <a:pt x="454" y="407"/>
                    </a:cubicBezTo>
                    <a:cubicBezTo>
                      <a:pt x="451" y="408"/>
                      <a:pt x="446" y="413"/>
                      <a:pt x="443" y="413"/>
                    </a:cubicBezTo>
                    <a:cubicBezTo>
                      <a:pt x="443" y="410"/>
                      <a:pt x="443" y="411"/>
                      <a:pt x="439" y="412"/>
                    </a:cubicBezTo>
                    <a:cubicBezTo>
                      <a:pt x="442" y="413"/>
                      <a:pt x="422" y="421"/>
                      <a:pt x="417" y="420"/>
                    </a:cubicBezTo>
                    <a:cubicBezTo>
                      <a:pt x="412" y="419"/>
                      <a:pt x="400" y="426"/>
                      <a:pt x="397" y="425"/>
                    </a:cubicBezTo>
                    <a:cubicBezTo>
                      <a:pt x="397" y="426"/>
                      <a:pt x="372" y="409"/>
                      <a:pt x="369" y="404"/>
                    </a:cubicBezTo>
                    <a:cubicBezTo>
                      <a:pt x="367" y="403"/>
                      <a:pt x="361" y="397"/>
                      <a:pt x="361" y="395"/>
                    </a:cubicBezTo>
                    <a:cubicBezTo>
                      <a:pt x="355" y="396"/>
                      <a:pt x="355" y="387"/>
                      <a:pt x="351" y="383"/>
                    </a:cubicBezTo>
                    <a:cubicBezTo>
                      <a:pt x="365" y="382"/>
                      <a:pt x="345" y="344"/>
                      <a:pt x="357" y="343"/>
                    </a:cubicBezTo>
                    <a:cubicBezTo>
                      <a:pt x="356" y="337"/>
                      <a:pt x="375" y="315"/>
                      <a:pt x="380" y="312"/>
                    </a:cubicBezTo>
                    <a:cubicBezTo>
                      <a:pt x="385" y="309"/>
                      <a:pt x="378" y="305"/>
                      <a:pt x="382" y="300"/>
                    </a:cubicBezTo>
                    <a:cubicBezTo>
                      <a:pt x="382" y="299"/>
                      <a:pt x="389" y="290"/>
                      <a:pt x="390" y="292"/>
                    </a:cubicBezTo>
                    <a:cubicBezTo>
                      <a:pt x="391" y="292"/>
                      <a:pt x="394" y="288"/>
                      <a:pt x="394" y="287"/>
                    </a:cubicBezTo>
                    <a:cubicBezTo>
                      <a:pt x="393" y="277"/>
                      <a:pt x="399" y="284"/>
                      <a:pt x="403" y="282"/>
                    </a:cubicBezTo>
                    <a:cubicBezTo>
                      <a:pt x="404" y="285"/>
                      <a:pt x="429" y="270"/>
                      <a:pt x="433" y="270"/>
                    </a:cubicBezTo>
                    <a:cubicBezTo>
                      <a:pt x="440" y="271"/>
                      <a:pt x="453" y="265"/>
                      <a:pt x="462" y="264"/>
                    </a:cubicBezTo>
                    <a:cubicBezTo>
                      <a:pt x="462" y="265"/>
                      <a:pt x="463" y="271"/>
                      <a:pt x="464" y="271"/>
                    </a:cubicBezTo>
                    <a:cubicBezTo>
                      <a:pt x="466" y="275"/>
                      <a:pt x="463" y="273"/>
                      <a:pt x="464" y="277"/>
                    </a:cubicBezTo>
                    <a:cubicBezTo>
                      <a:pt x="462" y="277"/>
                      <a:pt x="483" y="282"/>
                      <a:pt x="483" y="282"/>
                    </a:cubicBezTo>
                    <a:cubicBezTo>
                      <a:pt x="487" y="286"/>
                      <a:pt x="491" y="284"/>
                      <a:pt x="495" y="285"/>
                    </a:cubicBezTo>
                    <a:cubicBezTo>
                      <a:pt x="499" y="286"/>
                      <a:pt x="508" y="282"/>
                      <a:pt x="502" y="278"/>
                    </a:cubicBezTo>
                    <a:cubicBezTo>
                      <a:pt x="494" y="273"/>
                      <a:pt x="515" y="271"/>
                      <a:pt x="515" y="271"/>
                    </a:cubicBezTo>
                    <a:cubicBezTo>
                      <a:pt x="516" y="277"/>
                      <a:pt x="543" y="264"/>
                      <a:pt x="543" y="264"/>
                    </a:cubicBezTo>
                    <a:cubicBezTo>
                      <a:pt x="546" y="254"/>
                      <a:pt x="544" y="243"/>
                      <a:pt x="539" y="235"/>
                    </a:cubicBezTo>
                    <a:cubicBezTo>
                      <a:pt x="534" y="238"/>
                      <a:pt x="528" y="244"/>
                      <a:pt x="522" y="246"/>
                    </a:cubicBezTo>
                    <a:cubicBezTo>
                      <a:pt x="522" y="243"/>
                      <a:pt x="512" y="247"/>
                      <a:pt x="511" y="240"/>
                    </a:cubicBezTo>
                    <a:cubicBezTo>
                      <a:pt x="514" y="240"/>
                      <a:pt x="511" y="234"/>
                      <a:pt x="508" y="236"/>
                    </a:cubicBezTo>
                    <a:cubicBezTo>
                      <a:pt x="507" y="233"/>
                      <a:pt x="512" y="226"/>
                      <a:pt x="515" y="226"/>
                    </a:cubicBezTo>
                    <a:cubicBezTo>
                      <a:pt x="509" y="223"/>
                      <a:pt x="523" y="218"/>
                      <a:pt x="525" y="214"/>
                    </a:cubicBezTo>
                    <a:cubicBezTo>
                      <a:pt x="527" y="216"/>
                      <a:pt x="535" y="215"/>
                      <a:pt x="537" y="213"/>
                    </a:cubicBezTo>
                    <a:cubicBezTo>
                      <a:pt x="547" y="204"/>
                      <a:pt x="522" y="198"/>
                      <a:pt x="521" y="200"/>
                    </a:cubicBezTo>
                    <a:cubicBezTo>
                      <a:pt x="519" y="196"/>
                      <a:pt x="524" y="195"/>
                      <a:pt x="519" y="193"/>
                    </a:cubicBezTo>
                    <a:cubicBezTo>
                      <a:pt x="520" y="192"/>
                      <a:pt x="521" y="189"/>
                      <a:pt x="521" y="187"/>
                    </a:cubicBezTo>
                    <a:cubicBezTo>
                      <a:pt x="521" y="189"/>
                      <a:pt x="514" y="197"/>
                      <a:pt x="512" y="197"/>
                    </a:cubicBezTo>
                    <a:cubicBezTo>
                      <a:pt x="517" y="205"/>
                      <a:pt x="525" y="194"/>
                      <a:pt x="516" y="207"/>
                    </a:cubicBezTo>
                    <a:cubicBezTo>
                      <a:pt x="514" y="205"/>
                      <a:pt x="514" y="202"/>
                      <a:pt x="511" y="204"/>
                    </a:cubicBezTo>
                    <a:cubicBezTo>
                      <a:pt x="511" y="202"/>
                      <a:pt x="512" y="201"/>
                      <a:pt x="513" y="200"/>
                    </a:cubicBezTo>
                    <a:cubicBezTo>
                      <a:pt x="511" y="196"/>
                      <a:pt x="509" y="203"/>
                      <a:pt x="506" y="200"/>
                    </a:cubicBezTo>
                    <a:cubicBezTo>
                      <a:pt x="508" y="199"/>
                      <a:pt x="508" y="199"/>
                      <a:pt x="506" y="198"/>
                    </a:cubicBezTo>
                    <a:cubicBezTo>
                      <a:pt x="506" y="198"/>
                      <a:pt x="504" y="209"/>
                      <a:pt x="505" y="212"/>
                    </a:cubicBezTo>
                    <a:cubicBezTo>
                      <a:pt x="508" y="222"/>
                      <a:pt x="515" y="224"/>
                      <a:pt x="507" y="233"/>
                    </a:cubicBezTo>
                    <a:cubicBezTo>
                      <a:pt x="506" y="231"/>
                      <a:pt x="499" y="229"/>
                      <a:pt x="498" y="232"/>
                    </a:cubicBezTo>
                    <a:cubicBezTo>
                      <a:pt x="497" y="233"/>
                      <a:pt x="500" y="234"/>
                      <a:pt x="501" y="234"/>
                    </a:cubicBezTo>
                    <a:cubicBezTo>
                      <a:pt x="500" y="234"/>
                      <a:pt x="498" y="236"/>
                      <a:pt x="499" y="237"/>
                    </a:cubicBezTo>
                    <a:cubicBezTo>
                      <a:pt x="498" y="236"/>
                      <a:pt x="497" y="236"/>
                      <a:pt x="496" y="235"/>
                    </a:cubicBezTo>
                    <a:cubicBezTo>
                      <a:pt x="497" y="237"/>
                      <a:pt x="498" y="238"/>
                      <a:pt x="500" y="241"/>
                    </a:cubicBezTo>
                    <a:cubicBezTo>
                      <a:pt x="500" y="241"/>
                      <a:pt x="499" y="240"/>
                      <a:pt x="498" y="240"/>
                    </a:cubicBezTo>
                    <a:cubicBezTo>
                      <a:pt x="499" y="241"/>
                      <a:pt x="499" y="243"/>
                      <a:pt x="499" y="243"/>
                    </a:cubicBezTo>
                    <a:cubicBezTo>
                      <a:pt x="499" y="242"/>
                      <a:pt x="505" y="242"/>
                      <a:pt x="507" y="245"/>
                    </a:cubicBezTo>
                    <a:cubicBezTo>
                      <a:pt x="507" y="245"/>
                      <a:pt x="507" y="245"/>
                      <a:pt x="507" y="245"/>
                    </a:cubicBezTo>
                    <a:cubicBezTo>
                      <a:pt x="505" y="244"/>
                      <a:pt x="503" y="244"/>
                      <a:pt x="501" y="243"/>
                    </a:cubicBezTo>
                    <a:cubicBezTo>
                      <a:pt x="502" y="244"/>
                      <a:pt x="504" y="246"/>
                      <a:pt x="505" y="247"/>
                    </a:cubicBezTo>
                    <a:cubicBezTo>
                      <a:pt x="503" y="247"/>
                      <a:pt x="504" y="246"/>
                      <a:pt x="502" y="247"/>
                    </a:cubicBezTo>
                    <a:cubicBezTo>
                      <a:pt x="503" y="248"/>
                      <a:pt x="503" y="248"/>
                      <a:pt x="504" y="249"/>
                    </a:cubicBezTo>
                    <a:cubicBezTo>
                      <a:pt x="503" y="249"/>
                      <a:pt x="500" y="253"/>
                      <a:pt x="499" y="252"/>
                    </a:cubicBezTo>
                    <a:cubicBezTo>
                      <a:pt x="492" y="252"/>
                      <a:pt x="499" y="247"/>
                      <a:pt x="501" y="247"/>
                    </a:cubicBezTo>
                    <a:cubicBezTo>
                      <a:pt x="494" y="249"/>
                      <a:pt x="485" y="238"/>
                      <a:pt x="484" y="234"/>
                    </a:cubicBezTo>
                    <a:cubicBezTo>
                      <a:pt x="482" y="234"/>
                      <a:pt x="473" y="226"/>
                      <a:pt x="469" y="229"/>
                    </a:cubicBezTo>
                    <a:cubicBezTo>
                      <a:pt x="470" y="230"/>
                      <a:pt x="460" y="222"/>
                      <a:pt x="460" y="222"/>
                    </a:cubicBezTo>
                    <a:cubicBezTo>
                      <a:pt x="460" y="224"/>
                      <a:pt x="459" y="224"/>
                      <a:pt x="459" y="226"/>
                    </a:cubicBezTo>
                    <a:cubicBezTo>
                      <a:pt x="459" y="226"/>
                      <a:pt x="456" y="221"/>
                      <a:pt x="456" y="221"/>
                    </a:cubicBezTo>
                    <a:cubicBezTo>
                      <a:pt x="457" y="222"/>
                      <a:pt x="453" y="223"/>
                      <a:pt x="452" y="223"/>
                    </a:cubicBezTo>
                    <a:cubicBezTo>
                      <a:pt x="454" y="227"/>
                      <a:pt x="457" y="230"/>
                      <a:pt x="460" y="232"/>
                    </a:cubicBezTo>
                    <a:cubicBezTo>
                      <a:pt x="465" y="237"/>
                      <a:pt x="479" y="237"/>
                      <a:pt x="482" y="243"/>
                    </a:cubicBezTo>
                    <a:cubicBezTo>
                      <a:pt x="479" y="244"/>
                      <a:pt x="475" y="243"/>
                      <a:pt x="475" y="241"/>
                    </a:cubicBezTo>
                    <a:cubicBezTo>
                      <a:pt x="475" y="243"/>
                      <a:pt x="485" y="254"/>
                      <a:pt x="477" y="255"/>
                    </a:cubicBezTo>
                    <a:cubicBezTo>
                      <a:pt x="473" y="249"/>
                      <a:pt x="477" y="250"/>
                      <a:pt x="470" y="247"/>
                    </a:cubicBezTo>
                    <a:cubicBezTo>
                      <a:pt x="465" y="245"/>
                      <a:pt x="461" y="241"/>
                      <a:pt x="457" y="238"/>
                    </a:cubicBezTo>
                    <a:cubicBezTo>
                      <a:pt x="453" y="235"/>
                      <a:pt x="449" y="232"/>
                      <a:pt x="444" y="231"/>
                    </a:cubicBezTo>
                    <a:cubicBezTo>
                      <a:pt x="438" y="230"/>
                      <a:pt x="444" y="233"/>
                      <a:pt x="440" y="234"/>
                    </a:cubicBezTo>
                    <a:cubicBezTo>
                      <a:pt x="441" y="237"/>
                      <a:pt x="430" y="238"/>
                      <a:pt x="429" y="238"/>
                    </a:cubicBezTo>
                    <a:cubicBezTo>
                      <a:pt x="424" y="239"/>
                      <a:pt x="427" y="243"/>
                      <a:pt x="426" y="246"/>
                    </a:cubicBezTo>
                    <a:cubicBezTo>
                      <a:pt x="415" y="248"/>
                      <a:pt x="418" y="265"/>
                      <a:pt x="411" y="271"/>
                    </a:cubicBezTo>
                    <a:cubicBezTo>
                      <a:pt x="403" y="279"/>
                      <a:pt x="391" y="272"/>
                      <a:pt x="381" y="276"/>
                    </a:cubicBezTo>
                    <a:cubicBezTo>
                      <a:pt x="377" y="267"/>
                      <a:pt x="381" y="258"/>
                      <a:pt x="376" y="248"/>
                    </a:cubicBezTo>
                    <a:cubicBezTo>
                      <a:pt x="380" y="247"/>
                      <a:pt x="383" y="244"/>
                      <a:pt x="390" y="244"/>
                    </a:cubicBezTo>
                    <a:cubicBezTo>
                      <a:pt x="394" y="243"/>
                      <a:pt x="403" y="245"/>
                      <a:pt x="406" y="242"/>
                    </a:cubicBezTo>
                    <a:cubicBezTo>
                      <a:pt x="412" y="238"/>
                      <a:pt x="399" y="226"/>
                      <a:pt x="397" y="225"/>
                    </a:cubicBezTo>
                    <a:cubicBezTo>
                      <a:pt x="397" y="225"/>
                      <a:pt x="388" y="222"/>
                      <a:pt x="388" y="222"/>
                    </a:cubicBezTo>
                    <a:cubicBezTo>
                      <a:pt x="389" y="222"/>
                      <a:pt x="391" y="220"/>
                      <a:pt x="388" y="220"/>
                    </a:cubicBezTo>
                    <a:cubicBezTo>
                      <a:pt x="389" y="220"/>
                      <a:pt x="398" y="217"/>
                      <a:pt x="398" y="217"/>
                    </a:cubicBezTo>
                    <a:cubicBezTo>
                      <a:pt x="398" y="215"/>
                      <a:pt x="398" y="213"/>
                      <a:pt x="397" y="212"/>
                    </a:cubicBezTo>
                    <a:cubicBezTo>
                      <a:pt x="399" y="211"/>
                      <a:pt x="410" y="213"/>
                      <a:pt x="407" y="203"/>
                    </a:cubicBezTo>
                    <a:cubicBezTo>
                      <a:pt x="410" y="202"/>
                      <a:pt x="412" y="202"/>
                      <a:pt x="416" y="201"/>
                    </a:cubicBezTo>
                    <a:cubicBezTo>
                      <a:pt x="413" y="193"/>
                      <a:pt x="418" y="190"/>
                      <a:pt x="424" y="192"/>
                    </a:cubicBezTo>
                    <a:cubicBezTo>
                      <a:pt x="424" y="191"/>
                      <a:pt x="428" y="184"/>
                      <a:pt x="425" y="184"/>
                    </a:cubicBezTo>
                    <a:cubicBezTo>
                      <a:pt x="424" y="182"/>
                      <a:pt x="417" y="176"/>
                      <a:pt x="418" y="173"/>
                    </a:cubicBezTo>
                    <a:cubicBezTo>
                      <a:pt x="419" y="173"/>
                      <a:pt x="421" y="172"/>
                      <a:pt x="422" y="172"/>
                    </a:cubicBezTo>
                    <a:cubicBezTo>
                      <a:pt x="420" y="168"/>
                      <a:pt x="420" y="173"/>
                      <a:pt x="418" y="169"/>
                    </a:cubicBezTo>
                    <a:cubicBezTo>
                      <a:pt x="419" y="169"/>
                      <a:pt x="422" y="166"/>
                      <a:pt x="422" y="165"/>
                    </a:cubicBezTo>
                    <a:cubicBezTo>
                      <a:pt x="423" y="167"/>
                      <a:pt x="423" y="168"/>
                      <a:pt x="422" y="169"/>
                    </a:cubicBezTo>
                    <a:cubicBezTo>
                      <a:pt x="422" y="170"/>
                      <a:pt x="422" y="170"/>
                      <a:pt x="422" y="169"/>
                    </a:cubicBezTo>
                    <a:cubicBezTo>
                      <a:pt x="423" y="169"/>
                      <a:pt x="426" y="171"/>
                      <a:pt x="426" y="173"/>
                    </a:cubicBezTo>
                    <a:cubicBezTo>
                      <a:pt x="426" y="176"/>
                      <a:pt x="425" y="178"/>
                      <a:pt x="427" y="179"/>
                    </a:cubicBezTo>
                    <a:cubicBezTo>
                      <a:pt x="428" y="181"/>
                      <a:pt x="430" y="186"/>
                      <a:pt x="434" y="184"/>
                    </a:cubicBezTo>
                    <a:cubicBezTo>
                      <a:pt x="433" y="182"/>
                      <a:pt x="448" y="178"/>
                      <a:pt x="451" y="176"/>
                    </a:cubicBezTo>
                    <a:cubicBezTo>
                      <a:pt x="451" y="176"/>
                      <a:pt x="451" y="176"/>
                      <a:pt x="451" y="175"/>
                    </a:cubicBezTo>
                    <a:cubicBezTo>
                      <a:pt x="451" y="176"/>
                      <a:pt x="452" y="176"/>
                      <a:pt x="452" y="175"/>
                    </a:cubicBezTo>
                    <a:cubicBezTo>
                      <a:pt x="452" y="175"/>
                      <a:pt x="452" y="176"/>
                      <a:pt x="451" y="176"/>
                    </a:cubicBezTo>
                    <a:cubicBezTo>
                      <a:pt x="452" y="176"/>
                      <a:pt x="454" y="176"/>
                      <a:pt x="454" y="176"/>
                    </a:cubicBezTo>
                    <a:cubicBezTo>
                      <a:pt x="456" y="172"/>
                      <a:pt x="452" y="173"/>
                      <a:pt x="454" y="170"/>
                    </a:cubicBezTo>
                    <a:cubicBezTo>
                      <a:pt x="454" y="170"/>
                      <a:pt x="454" y="170"/>
                      <a:pt x="455" y="171"/>
                    </a:cubicBezTo>
                    <a:cubicBezTo>
                      <a:pt x="455" y="170"/>
                      <a:pt x="455" y="170"/>
                      <a:pt x="455" y="170"/>
                    </a:cubicBezTo>
                    <a:cubicBezTo>
                      <a:pt x="455" y="168"/>
                      <a:pt x="449" y="159"/>
                      <a:pt x="451" y="159"/>
                    </a:cubicBezTo>
                    <a:cubicBezTo>
                      <a:pt x="452" y="159"/>
                      <a:pt x="453" y="161"/>
                      <a:pt x="455" y="160"/>
                    </a:cubicBezTo>
                    <a:cubicBezTo>
                      <a:pt x="459" y="159"/>
                      <a:pt x="450" y="151"/>
                      <a:pt x="450" y="150"/>
                    </a:cubicBezTo>
                    <a:cubicBezTo>
                      <a:pt x="449" y="148"/>
                      <a:pt x="456" y="146"/>
                      <a:pt x="455" y="145"/>
                    </a:cubicBezTo>
                    <a:cubicBezTo>
                      <a:pt x="455" y="145"/>
                      <a:pt x="456" y="145"/>
                      <a:pt x="457" y="144"/>
                    </a:cubicBezTo>
                    <a:cubicBezTo>
                      <a:pt x="456" y="143"/>
                      <a:pt x="458" y="141"/>
                      <a:pt x="460" y="140"/>
                    </a:cubicBezTo>
                    <a:cubicBezTo>
                      <a:pt x="459" y="140"/>
                      <a:pt x="453" y="139"/>
                      <a:pt x="453" y="138"/>
                    </a:cubicBezTo>
                    <a:cubicBezTo>
                      <a:pt x="451" y="136"/>
                      <a:pt x="449" y="145"/>
                      <a:pt x="448" y="145"/>
                    </a:cubicBezTo>
                    <a:cubicBezTo>
                      <a:pt x="449" y="147"/>
                      <a:pt x="444" y="144"/>
                      <a:pt x="445" y="144"/>
                    </a:cubicBezTo>
                    <a:cubicBezTo>
                      <a:pt x="445" y="144"/>
                      <a:pt x="445" y="144"/>
                      <a:pt x="445" y="144"/>
                    </a:cubicBezTo>
                    <a:cubicBezTo>
                      <a:pt x="445" y="145"/>
                      <a:pt x="445" y="145"/>
                      <a:pt x="445" y="146"/>
                    </a:cubicBezTo>
                    <a:cubicBezTo>
                      <a:pt x="444" y="145"/>
                      <a:pt x="442" y="145"/>
                      <a:pt x="445" y="144"/>
                    </a:cubicBezTo>
                    <a:cubicBezTo>
                      <a:pt x="444" y="143"/>
                      <a:pt x="439" y="140"/>
                      <a:pt x="442" y="143"/>
                    </a:cubicBezTo>
                    <a:cubicBezTo>
                      <a:pt x="437" y="145"/>
                      <a:pt x="429" y="125"/>
                      <a:pt x="432" y="123"/>
                    </a:cubicBezTo>
                    <a:cubicBezTo>
                      <a:pt x="428" y="119"/>
                      <a:pt x="425" y="122"/>
                      <a:pt x="422" y="120"/>
                    </a:cubicBezTo>
                    <a:cubicBezTo>
                      <a:pt x="424" y="122"/>
                      <a:pt x="428" y="140"/>
                      <a:pt x="426" y="141"/>
                    </a:cubicBezTo>
                    <a:cubicBezTo>
                      <a:pt x="429" y="145"/>
                      <a:pt x="446" y="154"/>
                      <a:pt x="434" y="157"/>
                    </a:cubicBezTo>
                    <a:cubicBezTo>
                      <a:pt x="436" y="160"/>
                      <a:pt x="440" y="166"/>
                      <a:pt x="440" y="165"/>
                    </a:cubicBezTo>
                    <a:cubicBezTo>
                      <a:pt x="441" y="166"/>
                      <a:pt x="437" y="174"/>
                      <a:pt x="435" y="175"/>
                    </a:cubicBezTo>
                    <a:cubicBezTo>
                      <a:pt x="434" y="175"/>
                      <a:pt x="423" y="161"/>
                      <a:pt x="420" y="160"/>
                    </a:cubicBezTo>
                    <a:cubicBezTo>
                      <a:pt x="420" y="160"/>
                      <a:pt x="414" y="166"/>
                      <a:pt x="414" y="166"/>
                    </a:cubicBezTo>
                    <a:cubicBezTo>
                      <a:pt x="416" y="170"/>
                      <a:pt x="403" y="160"/>
                      <a:pt x="406" y="161"/>
                    </a:cubicBezTo>
                    <a:cubicBezTo>
                      <a:pt x="404" y="160"/>
                      <a:pt x="406" y="162"/>
                      <a:pt x="405" y="162"/>
                    </a:cubicBezTo>
                    <a:cubicBezTo>
                      <a:pt x="405" y="161"/>
                      <a:pt x="402" y="154"/>
                      <a:pt x="400" y="154"/>
                    </a:cubicBezTo>
                    <a:cubicBezTo>
                      <a:pt x="400" y="154"/>
                      <a:pt x="400" y="154"/>
                      <a:pt x="399" y="154"/>
                    </a:cubicBezTo>
                    <a:cubicBezTo>
                      <a:pt x="400" y="154"/>
                      <a:pt x="400" y="154"/>
                      <a:pt x="400" y="154"/>
                    </a:cubicBezTo>
                    <a:cubicBezTo>
                      <a:pt x="400" y="153"/>
                      <a:pt x="400" y="153"/>
                      <a:pt x="402" y="153"/>
                    </a:cubicBezTo>
                    <a:cubicBezTo>
                      <a:pt x="401" y="152"/>
                      <a:pt x="395" y="148"/>
                      <a:pt x="401" y="147"/>
                    </a:cubicBezTo>
                    <a:cubicBezTo>
                      <a:pt x="401" y="146"/>
                      <a:pt x="401" y="146"/>
                      <a:pt x="401" y="146"/>
                    </a:cubicBezTo>
                    <a:cubicBezTo>
                      <a:pt x="401" y="146"/>
                      <a:pt x="401" y="146"/>
                      <a:pt x="401" y="145"/>
                    </a:cubicBezTo>
                    <a:cubicBezTo>
                      <a:pt x="401" y="145"/>
                      <a:pt x="401" y="145"/>
                      <a:pt x="401" y="146"/>
                    </a:cubicBezTo>
                    <a:cubicBezTo>
                      <a:pt x="401" y="145"/>
                      <a:pt x="403" y="142"/>
                      <a:pt x="404" y="141"/>
                    </a:cubicBezTo>
                    <a:cubicBezTo>
                      <a:pt x="402" y="139"/>
                      <a:pt x="403" y="138"/>
                      <a:pt x="406" y="139"/>
                    </a:cubicBezTo>
                    <a:cubicBezTo>
                      <a:pt x="407" y="138"/>
                      <a:pt x="407" y="138"/>
                      <a:pt x="407" y="138"/>
                    </a:cubicBezTo>
                    <a:cubicBezTo>
                      <a:pt x="408" y="137"/>
                      <a:pt x="405" y="134"/>
                      <a:pt x="406" y="134"/>
                    </a:cubicBezTo>
                    <a:cubicBezTo>
                      <a:pt x="406" y="134"/>
                      <a:pt x="408" y="129"/>
                      <a:pt x="408" y="126"/>
                    </a:cubicBezTo>
                    <a:cubicBezTo>
                      <a:pt x="408" y="126"/>
                      <a:pt x="408" y="126"/>
                      <a:pt x="408" y="126"/>
                    </a:cubicBezTo>
                    <a:cubicBezTo>
                      <a:pt x="408" y="126"/>
                      <a:pt x="408" y="126"/>
                      <a:pt x="409" y="126"/>
                    </a:cubicBezTo>
                    <a:cubicBezTo>
                      <a:pt x="409" y="125"/>
                      <a:pt x="409" y="125"/>
                      <a:pt x="409" y="125"/>
                    </a:cubicBezTo>
                    <a:cubicBezTo>
                      <a:pt x="408" y="124"/>
                      <a:pt x="402" y="106"/>
                      <a:pt x="403" y="105"/>
                    </a:cubicBezTo>
                    <a:cubicBezTo>
                      <a:pt x="402" y="105"/>
                      <a:pt x="404" y="106"/>
                      <a:pt x="404" y="106"/>
                    </a:cubicBezTo>
                    <a:cubicBezTo>
                      <a:pt x="404" y="105"/>
                      <a:pt x="401" y="104"/>
                      <a:pt x="405" y="104"/>
                    </a:cubicBezTo>
                    <a:cubicBezTo>
                      <a:pt x="404" y="104"/>
                      <a:pt x="404" y="104"/>
                      <a:pt x="406" y="104"/>
                    </a:cubicBezTo>
                    <a:cubicBezTo>
                      <a:pt x="405" y="103"/>
                      <a:pt x="407" y="102"/>
                      <a:pt x="407" y="102"/>
                    </a:cubicBezTo>
                    <a:cubicBezTo>
                      <a:pt x="403" y="98"/>
                      <a:pt x="410" y="100"/>
                      <a:pt x="412" y="102"/>
                    </a:cubicBezTo>
                    <a:cubicBezTo>
                      <a:pt x="411" y="102"/>
                      <a:pt x="410" y="97"/>
                      <a:pt x="411" y="96"/>
                    </a:cubicBezTo>
                    <a:cubicBezTo>
                      <a:pt x="409" y="91"/>
                      <a:pt x="428" y="98"/>
                      <a:pt x="430" y="99"/>
                    </a:cubicBezTo>
                    <a:cubicBezTo>
                      <a:pt x="429" y="98"/>
                      <a:pt x="453" y="104"/>
                      <a:pt x="448" y="107"/>
                    </a:cubicBezTo>
                    <a:cubicBezTo>
                      <a:pt x="448" y="108"/>
                      <a:pt x="448" y="108"/>
                      <a:pt x="448" y="109"/>
                    </a:cubicBezTo>
                    <a:cubicBezTo>
                      <a:pt x="445" y="110"/>
                      <a:pt x="436" y="110"/>
                      <a:pt x="433" y="109"/>
                    </a:cubicBezTo>
                    <a:cubicBezTo>
                      <a:pt x="437" y="112"/>
                      <a:pt x="453" y="121"/>
                      <a:pt x="458" y="119"/>
                    </a:cubicBezTo>
                    <a:cubicBezTo>
                      <a:pt x="458" y="115"/>
                      <a:pt x="455" y="113"/>
                      <a:pt x="450" y="112"/>
                    </a:cubicBezTo>
                    <a:cubicBezTo>
                      <a:pt x="452" y="114"/>
                      <a:pt x="455" y="114"/>
                      <a:pt x="457" y="113"/>
                    </a:cubicBezTo>
                    <a:cubicBezTo>
                      <a:pt x="454" y="110"/>
                      <a:pt x="452" y="108"/>
                      <a:pt x="450" y="105"/>
                    </a:cubicBezTo>
                    <a:cubicBezTo>
                      <a:pt x="450" y="105"/>
                      <a:pt x="451" y="105"/>
                      <a:pt x="451" y="106"/>
                    </a:cubicBezTo>
                    <a:cubicBezTo>
                      <a:pt x="451" y="105"/>
                      <a:pt x="451" y="105"/>
                      <a:pt x="450" y="105"/>
                    </a:cubicBezTo>
                    <a:cubicBezTo>
                      <a:pt x="452" y="106"/>
                      <a:pt x="453" y="106"/>
                      <a:pt x="454" y="106"/>
                    </a:cubicBezTo>
                    <a:cubicBezTo>
                      <a:pt x="449" y="102"/>
                      <a:pt x="445" y="98"/>
                      <a:pt x="440" y="95"/>
                    </a:cubicBezTo>
                    <a:cubicBezTo>
                      <a:pt x="446" y="91"/>
                      <a:pt x="452" y="104"/>
                      <a:pt x="455" y="102"/>
                    </a:cubicBezTo>
                    <a:cubicBezTo>
                      <a:pt x="454" y="96"/>
                      <a:pt x="452" y="92"/>
                      <a:pt x="449" y="88"/>
                    </a:cubicBezTo>
                    <a:cubicBezTo>
                      <a:pt x="450" y="90"/>
                      <a:pt x="452" y="90"/>
                      <a:pt x="454" y="89"/>
                    </a:cubicBezTo>
                    <a:cubicBezTo>
                      <a:pt x="451" y="84"/>
                      <a:pt x="452" y="83"/>
                      <a:pt x="457" y="86"/>
                    </a:cubicBezTo>
                    <a:cubicBezTo>
                      <a:pt x="436" y="82"/>
                      <a:pt x="453" y="76"/>
                      <a:pt x="461" y="79"/>
                    </a:cubicBezTo>
                    <a:cubicBezTo>
                      <a:pt x="461" y="80"/>
                      <a:pt x="431" y="67"/>
                      <a:pt x="430" y="63"/>
                    </a:cubicBezTo>
                    <a:cubicBezTo>
                      <a:pt x="447" y="63"/>
                      <a:pt x="441" y="66"/>
                      <a:pt x="445" y="65"/>
                    </a:cubicBezTo>
                    <a:cubicBezTo>
                      <a:pt x="445" y="65"/>
                      <a:pt x="444" y="64"/>
                      <a:pt x="445" y="64"/>
                    </a:cubicBezTo>
                    <a:cubicBezTo>
                      <a:pt x="444" y="64"/>
                      <a:pt x="435" y="61"/>
                      <a:pt x="435" y="60"/>
                    </a:cubicBezTo>
                    <a:cubicBezTo>
                      <a:pt x="440" y="57"/>
                      <a:pt x="445" y="58"/>
                      <a:pt x="450" y="64"/>
                    </a:cubicBezTo>
                    <a:cubicBezTo>
                      <a:pt x="450" y="63"/>
                      <a:pt x="449" y="63"/>
                      <a:pt x="448" y="62"/>
                    </a:cubicBezTo>
                    <a:cubicBezTo>
                      <a:pt x="452" y="64"/>
                      <a:pt x="451" y="62"/>
                      <a:pt x="453" y="62"/>
                    </a:cubicBezTo>
                    <a:cubicBezTo>
                      <a:pt x="445" y="59"/>
                      <a:pt x="433" y="59"/>
                      <a:pt x="423" y="52"/>
                    </a:cubicBezTo>
                    <a:cubicBezTo>
                      <a:pt x="423" y="52"/>
                      <a:pt x="424" y="52"/>
                      <a:pt x="425" y="52"/>
                    </a:cubicBezTo>
                    <a:cubicBezTo>
                      <a:pt x="423" y="52"/>
                      <a:pt x="390" y="39"/>
                      <a:pt x="389" y="38"/>
                    </a:cubicBezTo>
                    <a:cubicBezTo>
                      <a:pt x="386" y="38"/>
                      <a:pt x="397" y="38"/>
                      <a:pt x="396" y="38"/>
                    </a:cubicBezTo>
                    <a:cubicBezTo>
                      <a:pt x="394" y="37"/>
                      <a:pt x="392" y="36"/>
                      <a:pt x="390" y="36"/>
                    </a:cubicBezTo>
                    <a:cubicBezTo>
                      <a:pt x="396" y="33"/>
                      <a:pt x="429" y="45"/>
                      <a:pt x="422" y="43"/>
                    </a:cubicBezTo>
                    <a:cubicBezTo>
                      <a:pt x="418" y="41"/>
                      <a:pt x="413" y="40"/>
                      <a:pt x="409" y="38"/>
                    </a:cubicBezTo>
                    <a:cubicBezTo>
                      <a:pt x="409" y="39"/>
                      <a:pt x="409" y="39"/>
                      <a:pt x="410" y="39"/>
                    </a:cubicBezTo>
                    <a:cubicBezTo>
                      <a:pt x="409" y="38"/>
                      <a:pt x="408" y="38"/>
                      <a:pt x="407" y="37"/>
                    </a:cubicBezTo>
                    <a:cubicBezTo>
                      <a:pt x="407" y="37"/>
                      <a:pt x="407" y="37"/>
                      <a:pt x="407" y="37"/>
                    </a:cubicBezTo>
                    <a:cubicBezTo>
                      <a:pt x="406" y="36"/>
                      <a:pt x="404" y="36"/>
                      <a:pt x="402" y="35"/>
                    </a:cubicBezTo>
                    <a:cubicBezTo>
                      <a:pt x="421" y="37"/>
                      <a:pt x="405" y="35"/>
                      <a:pt x="405" y="35"/>
                    </a:cubicBezTo>
                    <a:cubicBezTo>
                      <a:pt x="404" y="35"/>
                      <a:pt x="404" y="35"/>
                      <a:pt x="405" y="35"/>
                    </a:cubicBezTo>
                    <a:cubicBezTo>
                      <a:pt x="404" y="35"/>
                      <a:pt x="404" y="35"/>
                      <a:pt x="405" y="35"/>
                    </a:cubicBezTo>
                    <a:cubicBezTo>
                      <a:pt x="405" y="35"/>
                      <a:pt x="405" y="35"/>
                      <a:pt x="405" y="35"/>
                    </a:cubicBezTo>
                    <a:cubicBezTo>
                      <a:pt x="402" y="34"/>
                      <a:pt x="403" y="34"/>
                      <a:pt x="399" y="32"/>
                    </a:cubicBezTo>
                    <a:cubicBezTo>
                      <a:pt x="403" y="33"/>
                      <a:pt x="398" y="32"/>
                      <a:pt x="401" y="32"/>
                    </a:cubicBezTo>
                    <a:cubicBezTo>
                      <a:pt x="400" y="32"/>
                      <a:pt x="399" y="31"/>
                      <a:pt x="398" y="31"/>
                    </a:cubicBezTo>
                    <a:cubicBezTo>
                      <a:pt x="400" y="32"/>
                      <a:pt x="399" y="32"/>
                      <a:pt x="398" y="32"/>
                    </a:cubicBezTo>
                    <a:cubicBezTo>
                      <a:pt x="399" y="32"/>
                      <a:pt x="399" y="32"/>
                      <a:pt x="398" y="32"/>
                    </a:cubicBezTo>
                    <a:cubicBezTo>
                      <a:pt x="398" y="32"/>
                      <a:pt x="398" y="32"/>
                      <a:pt x="398" y="32"/>
                    </a:cubicBezTo>
                    <a:cubicBezTo>
                      <a:pt x="388" y="28"/>
                      <a:pt x="389" y="28"/>
                      <a:pt x="370" y="25"/>
                    </a:cubicBezTo>
                    <a:cubicBezTo>
                      <a:pt x="371" y="26"/>
                      <a:pt x="371" y="26"/>
                      <a:pt x="371" y="26"/>
                    </a:cubicBezTo>
                    <a:cubicBezTo>
                      <a:pt x="369" y="25"/>
                      <a:pt x="369" y="25"/>
                      <a:pt x="371" y="26"/>
                    </a:cubicBezTo>
                    <a:cubicBezTo>
                      <a:pt x="433" y="34"/>
                      <a:pt x="491" y="63"/>
                      <a:pt x="537" y="106"/>
                    </a:cubicBezTo>
                    <a:cubicBezTo>
                      <a:pt x="536" y="106"/>
                      <a:pt x="536" y="106"/>
                      <a:pt x="536" y="106"/>
                    </a:cubicBezTo>
                    <a:cubicBezTo>
                      <a:pt x="539" y="108"/>
                      <a:pt x="538" y="107"/>
                      <a:pt x="537" y="107"/>
                    </a:cubicBezTo>
                    <a:cubicBezTo>
                      <a:pt x="542" y="111"/>
                      <a:pt x="548" y="117"/>
                      <a:pt x="553" y="122"/>
                    </a:cubicBezTo>
                    <a:cubicBezTo>
                      <a:pt x="594" y="167"/>
                      <a:pt x="629" y="230"/>
                      <a:pt x="634" y="291"/>
                    </a:cubicBezTo>
                    <a:cubicBezTo>
                      <a:pt x="632" y="274"/>
                      <a:pt x="625" y="259"/>
                      <a:pt x="618" y="241"/>
                    </a:cubicBezTo>
                    <a:cubicBezTo>
                      <a:pt x="619" y="244"/>
                      <a:pt x="620" y="248"/>
                      <a:pt x="620" y="251"/>
                    </a:cubicBezTo>
                    <a:cubicBezTo>
                      <a:pt x="617" y="248"/>
                      <a:pt x="617" y="244"/>
                      <a:pt x="616" y="240"/>
                    </a:cubicBezTo>
                    <a:cubicBezTo>
                      <a:pt x="616" y="241"/>
                      <a:pt x="617" y="244"/>
                      <a:pt x="616" y="24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47" name="Freeform 21"/>
              <p:cNvSpPr>
                <a:spLocks noChangeAspect="1" noEditPoints="1"/>
              </p:cNvSpPr>
              <p:nvPr/>
            </p:nvSpPr>
            <p:spPr bwMode="auto">
              <a:xfrm>
                <a:off x="2610501" y="3541868"/>
                <a:ext cx="523948" cy="545234"/>
              </a:xfrm>
              <a:custGeom>
                <a:avLst/>
                <a:gdLst/>
                <a:ahLst/>
                <a:cxnLst>
                  <a:cxn ang="0">
                    <a:pos x="0" y="170"/>
                  </a:cxn>
                  <a:cxn ang="0">
                    <a:pos x="0" y="77"/>
                  </a:cxn>
                  <a:cxn ang="0">
                    <a:pos x="65" y="125"/>
                  </a:cxn>
                  <a:cxn ang="0">
                    <a:pos x="0" y="170"/>
                  </a:cxn>
                  <a:cxn ang="0">
                    <a:pos x="96" y="183"/>
                  </a:cxn>
                  <a:cxn ang="0">
                    <a:pos x="7" y="183"/>
                  </a:cxn>
                  <a:cxn ang="0">
                    <a:pos x="1" y="180"/>
                  </a:cxn>
                  <a:cxn ang="0">
                    <a:pos x="73" y="131"/>
                  </a:cxn>
                  <a:cxn ang="0">
                    <a:pos x="97" y="131"/>
                  </a:cxn>
                  <a:cxn ang="0">
                    <a:pos x="96" y="183"/>
                  </a:cxn>
                  <a:cxn ang="0">
                    <a:pos x="183" y="77"/>
                  </a:cxn>
                  <a:cxn ang="0">
                    <a:pos x="183" y="95"/>
                  </a:cxn>
                  <a:cxn ang="0">
                    <a:pos x="165" y="91"/>
                  </a:cxn>
                  <a:cxn ang="0">
                    <a:pos x="183" y="77"/>
                  </a:cxn>
                  <a:cxn ang="0">
                    <a:pos x="48" y="65"/>
                  </a:cxn>
                  <a:cxn ang="0">
                    <a:pos x="135" y="65"/>
                  </a:cxn>
                  <a:cxn ang="0">
                    <a:pos x="135" y="73"/>
                  </a:cxn>
                  <a:cxn ang="0">
                    <a:pos x="48" y="73"/>
                  </a:cxn>
                  <a:cxn ang="0">
                    <a:pos x="48" y="65"/>
                  </a:cxn>
                  <a:cxn ang="0">
                    <a:pos x="48" y="80"/>
                  </a:cxn>
                  <a:cxn ang="0">
                    <a:pos x="135" y="80"/>
                  </a:cxn>
                  <a:cxn ang="0">
                    <a:pos x="135" y="88"/>
                  </a:cxn>
                  <a:cxn ang="0">
                    <a:pos x="48" y="88"/>
                  </a:cxn>
                  <a:cxn ang="0">
                    <a:pos x="48" y="80"/>
                  </a:cxn>
                  <a:cxn ang="0">
                    <a:pos x="48" y="94"/>
                  </a:cxn>
                  <a:cxn ang="0">
                    <a:pos x="91" y="94"/>
                  </a:cxn>
                  <a:cxn ang="0">
                    <a:pos x="91" y="102"/>
                  </a:cxn>
                  <a:cxn ang="0">
                    <a:pos x="48" y="102"/>
                  </a:cxn>
                  <a:cxn ang="0">
                    <a:pos x="48" y="94"/>
                  </a:cxn>
                  <a:cxn ang="0">
                    <a:pos x="182" y="65"/>
                  </a:cxn>
                  <a:cxn ang="0">
                    <a:pos x="182" y="66"/>
                  </a:cxn>
                  <a:cxn ang="0">
                    <a:pos x="148" y="91"/>
                  </a:cxn>
                  <a:cxn ang="0">
                    <a:pos x="148" y="91"/>
                  </a:cxn>
                  <a:cxn ang="0">
                    <a:pos x="148" y="55"/>
                  </a:cxn>
                  <a:cxn ang="0">
                    <a:pos x="35" y="55"/>
                  </a:cxn>
                  <a:cxn ang="0">
                    <a:pos x="35" y="91"/>
                  </a:cxn>
                  <a:cxn ang="0">
                    <a:pos x="1" y="66"/>
                  </a:cxn>
                  <a:cxn ang="0">
                    <a:pos x="1" y="65"/>
                  </a:cxn>
                  <a:cxn ang="0">
                    <a:pos x="78" y="8"/>
                  </a:cxn>
                  <a:cxn ang="0">
                    <a:pos x="105" y="8"/>
                  </a:cxn>
                  <a:cxn ang="0">
                    <a:pos x="182" y="65"/>
                  </a:cxn>
                  <a:cxn ang="0">
                    <a:pos x="208" y="192"/>
                  </a:cxn>
                  <a:cxn ang="0">
                    <a:pos x="237" y="225"/>
                  </a:cxn>
                  <a:cxn ang="0">
                    <a:pos x="236" y="237"/>
                  </a:cxn>
                  <a:cxn ang="0">
                    <a:pos x="226" y="245"/>
                  </a:cxn>
                  <a:cxn ang="0">
                    <a:pos x="214" y="245"/>
                  </a:cxn>
                  <a:cxn ang="0">
                    <a:pos x="185" y="212"/>
                  </a:cxn>
                  <a:cxn ang="0">
                    <a:pos x="113" y="197"/>
                  </a:cxn>
                  <a:cxn ang="0">
                    <a:pos x="119" y="112"/>
                  </a:cxn>
                  <a:cxn ang="0">
                    <a:pos x="204" y="118"/>
                  </a:cxn>
                  <a:cxn ang="0">
                    <a:pos x="208" y="192"/>
                  </a:cxn>
                  <a:cxn ang="0">
                    <a:pos x="132" y="128"/>
                  </a:cxn>
                  <a:cxn ang="0">
                    <a:pos x="129" y="183"/>
                  </a:cxn>
                  <a:cxn ang="0">
                    <a:pos x="184" y="187"/>
                  </a:cxn>
                  <a:cxn ang="0">
                    <a:pos x="188" y="131"/>
                  </a:cxn>
                  <a:cxn ang="0">
                    <a:pos x="132" y="128"/>
                  </a:cxn>
                </a:cxnLst>
                <a:rect l="0" t="0" r="r" b="b"/>
                <a:pathLst>
                  <a:path w="240" h="249">
                    <a:moveTo>
                      <a:pt x="0" y="170"/>
                    </a:moveTo>
                    <a:cubicBezTo>
                      <a:pt x="0" y="77"/>
                      <a:pt x="0" y="77"/>
                      <a:pt x="0" y="77"/>
                    </a:cubicBezTo>
                    <a:cubicBezTo>
                      <a:pt x="65" y="125"/>
                      <a:pt x="65" y="125"/>
                      <a:pt x="65" y="125"/>
                    </a:cubicBezTo>
                    <a:cubicBezTo>
                      <a:pt x="0" y="170"/>
                      <a:pt x="0" y="170"/>
                      <a:pt x="0" y="170"/>
                    </a:cubicBezTo>
                    <a:close/>
                    <a:moveTo>
                      <a:pt x="96" y="183"/>
                    </a:moveTo>
                    <a:cubicBezTo>
                      <a:pt x="7" y="183"/>
                      <a:pt x="7" y="183"/>
                      <a:pt x="7" y="183"/>
                    </a:cubicBezTo>
                    <a:cubicBezTo>
                      <a:pt x="5" y="183"/>
                      <a:pt x="3" y="182"/>
                      <a:pt x="1" y="180"/>
                    </a:cubicBezTo>
                    <a:cubicBezTo>
                      <a:pt x="73" y="131"/>
                      <a:pt x="73" y="131"/>
                      <a:pt x="73" y="131"/>
                    </a:cubicBezTo>
                    <a:cubicBezTo>
                      <a:pt x="97" y="131"/>
                      <a:pt x="97" y="131"/>
                      <a:pt x="97" y="131"/>
                    </a:cubicBezTo>
                    <a:cubicBezTo>
                      <a:pt x="90" y="147"/>
                      <a:pt x="89" y="166"/>
                      <a:pt x="96" y="183"/>
                    </a:cubicBezTo>
                    <a:close/>
                    <a:moveTo>
                      <a:pt x="183" y="77"/>
                    </a:moveTo>
                    <a:cubicBezTo>
                      <a:pt x="183" y="95"/>
                      <a:pt x="183" y="95"/>
                      <a:pt x="183" y="95"/>
                    </a:cubicBezTo>
                    <a:cubicBezTo>
                      <a:pt x="177" y="93"/>
                      <a:pt x="171" y="91"/>
                      <a:pt x="165" y="91"/>
                    </a:cubicBezTo>
                    <a:cubicBezTo>
                      <a:pt x="183" y="77"/>
                      <a:pt x="183" y="77"/>
                      <a:pt x="183" y="77"/>
                    </a:cubicBezTo>
                    <a:close/>
                    <a:moveTo>
                      <a:pt x="48" y="65"/>
                    </a:moveTo>
                    <a:cubicBezTo>
                      <a:pt x="135" y="65"/>
                      <a:pt x="135" y="65"/>
                      <a:pt x="135" y="65"/>
                    </a:cubicBezTo>
                    <a:cubicBezTo>
                      <a:pt x="135" y="73"/>
                      <a:pt x="135" y="73"/>
                      <a:pt x="135" y="73"/>
                    </a:cubicBezTo>
                    <a:cubicBezTo>
                      <a:pt x="48" y="73"/>
                      <a:pt x="48" y="73"/>
                      <a:pt x="48" y="73"/>
                    </a:cubicBezTo>
                    <a:cubicBezTo>
                      <a:pt x="48" y="65"/>
                      <a:pt x="48" y="65"/>
                      <a:pt x="48" y="65"/>
                    </a:cubicBezTo>
                    <a:close/>
                    <a:moveTo>
                      <a:pt x="48" y="80"/>
                    </a:moveTo>
                    <a:cubicBezTo>
                      <a:pt x="135" y="80"/>
                      <a:pt x="135" y="80"/>
                      <a:pt x="135" y="80"/>
                    </a:cubicBezTo>
                    <a:cubicBezTo>
                      <a:pt x="135" y="88"/>
                      <a:pt x="135" y="88"/>
                      <a:pt x="135" y="88"/>
                    </a:cubicBezTo>
                    <a:cubicBezTo>
                      <a:pt x="48" y="88"/>
                      <a:pt x="48" y="88"/>
                      <a:pt x="48" y="88"/>
                    </a:cubicBezTo>
                    <a:cubicBezTo>
                      <a:pt x="48" y="80"/>
                      <a:pt x="48" y="80"/>
                      <a:pt x="48" y="80"/>
                    </a:cubicBezTo>
                    <a:close/>
                    <a:moveTo>
                      <a:pt x="48" y="94"/>
                    </a:moveTo>
                    <a:cubicBezTo>
                      <a:pt x="91" y="94"/>
                      <a:pt x="91" y="94"/>
                      <a:pt x="91" y="94"/>
                    </a:cubicBezTo>
                    <a:cubicBezTo>
                      <a:pt x="91" y="102"/>
                      <a:pt x="91" y="102"/>
                      <a:pt x="91" y="102"/>
                    </a:cubicBezTo>
                    <a:cubicBezTo>
                      <a:pt x="48" y="102"/>
                      <a:pt x="48" y="102"/>
                      <a:pt x="48" y="102"/>
                    </a:cubicBezTo>
                    <a:cubicBezTo>
                      <a:pt x="48" y="94"/>
                      <a:pt x="48" y="94"/>
                      <a:pt x="48" y="94"/>
                    </a:cubicBezTo>
                    <a:close/>
                    <a:moveTo>
                      <a:pt x="182" y="65"/>
                    </a:moveTo>
                    <a:cubicBezTo>
                      <a:pt x="182" y="66"/>
                      <a:pt x="182" y="66"/>
                      <a:pt x="182" y="66"/>
                    </a:cubicBezTo>
                    <a:cubicBezTo>
                      <a:pt x="148" y="91"/>
                      <a:pt x="148" y="91"/>
                      <a:pt x="148" y="91"/>
                    </a:cubicBezTo>
                    <a:cubicBezTo>
                      <a:pt x="148" y="91"/>
                      <a:pt x="148" y="91"/>
                      <a:pt x="148" y="91"/>
                    </a:cubicBezTo>
                    <a:cubicBezTo>
                      <a:pt x="148" y="55"/>
                      <a:pt x="148" y="55"/>
                      <a:pt x="148" y="55"/>
                    </a:cubicBezTo>
                    <a:cubicBezTo>
                      <a:pt x="35" y="55"/>
                      <a:pt x="35" y="55"/>
                      <a:pt x="35" y="55"/>
                    </a:cubicBezTo>
                    <a:cubicBezTo>
                      <a:pt x="35" y="91"/>
                      <a:pt x="35" y="91"/>
                      <a:pt x="35" y="91"/>
                    </a:cubicBezTo>
                    <a:cubicBezTo>
                      <a:pt x="1" y="66"/>
                      <a:pt x="1" y="66"/>
                      <a:pt x="1" y="66"/>
                    </a:cubicBezTo>
                    <a:cubicBezTo>
                      <a:pt x="1" y="65"/>
                      <a:pt x="1" y="65"/>
                      <a:pt x="1" y="65"/>
                    </a:cubicBezTo>
                    <a:cubicBezTo>
                      <a:pt x="26" y="46"/>
                      <a:pt x="52" y="27"/>
                      <a:pt x="78" y="8"/>
                    </a:cubicBezTo>
                    <a:cubicBezTo>
                      <a:pt x="89" y="0"/>
                      <a:pt x="95" y="1"/>
                      <a:pt x="105" y="8"/>
                    </a:cubicBezTo>
                    <a:cubicBezTo>
                      <a:pt x="131" y="27"/>
                      <a:pt x="156" y="46"/>
                      <a:pt x="182" y="65"/>
                    </a:cubicBezTo>
                    <a:close/>
                    <a:moveTo>
                      <a:pt x="208" y="192"/>
                    </a:moveTo>
                    <a:cubicBezTo>
                      <a:pt x="237" y="225"/>
                      <a:pt x="237" y="225"/>
                      <a:pt x="237" y="225"/>
                    </a:cubicBezTo>
                    <a:cubicBezTo>
                      <a:pt x="240" y="228"/>
                      <a:pt x="240" y="234"/>
                      <a:pt x="236" y="237"/>
                    </a:cubicBezTo>
                    <a:cubicBezTo>
                      <a:pt x="226" y="245"/>
                      <a:pt x="226" y="245"/>
                      <a:pt x="226" y="245"/>
                    </a:cubicBezTo>
                    <a:cubicBezTo>
                      <a:pt x="223" y="249"/>
                      <a:pt x="217" y="248"/>
                      <a:pt x="214" y="245"/>
                    </a:cubicBezTo>
                    <a:cubicBezTo>
                      <a:pt x="185" y="212"/>
                      <a:pt x="185" y="212"/>
                      <a:pt x="185" y="212"/>
                    </a:cubicBezTo>
                    <a:cubicBezTo>
                      <a:pt x="161" y="224"/>
                      <a:pt x="131" y="218"/>
                      <a:pt x="113" y="197"/>
                    </a:cubicBezTo>
                    <a:cubicBezTo>
                      <a:pt x="91" y="172"/>
                      <a:pt x="93" y="134"/>
                      <a:pt x="119" y="112"/>
                    </a:cubicBezTo>
                    <a:cubicBezTo>
                      <a:pt x="144" y="90"/>
                      <a:pt x="182" y="93"/>
                      <a:pt x="204" y="118"/>
                    </a:cubicBezTo>
                    <a:cubicBezTo>
                      <a:pt x="222" y="139"/>
                      <a:pt x="224" y="169"/>
                      <a:pt x="208" y="192"/>
                    </a:cubicBezTo>
                    <a:close/>
                    <a:moveTo>
                      <a:pt x="132" y="128"/>
                    </a:moveTo>
                    <a:cubicBezTo>
                      <a:pt x="116" y="142"/>
                      <a:pt x="114" y="167"/>
                      <a:pt x="129" y="183"/>
                    </a:cubicBezTo>
                    <a:cubicBezTo>
                      <a:pt x="143" y="200"/>
                      <a:pt x="168" y="202"/>
                      <a:pt x="184" y="187"/>
                    </a:cubicBezTo>
                    <a:cubicBezTo>
                      <a:pt x="201" y="173"/>
                      <a:pt x="203" y="148"/>
                      <a:pt x="188" y="131"/>
                    </a:cubicBezTo>
                    <a:cubicBezTo>
                      <a:pt x="174" y="115"/>
                      <a:pt x="149" y="113"/>
                      <a:pt x="132" y="12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48" name="Freeform 10"/>
              <p:cNvSpPr>
                <a:spLocks noChangeAspect="1" noEditPoints="1"/>
              </p:cNvSpPr>
              <p:nvPr/>
            </p:nvSpPr>
            <p:spPr bwMode="auto">
              <a:xfrm>
                <a:off x="1184274" y="2894979"/>
                <a:ext cx="544714" cy="693361"/>
              </a:xfrm>
              <a:custGeom>
                <a:avLst/>
                <a:gdLst/>
                <a:ahLst/>
                <a:cxnLst>
                  <a:cxn ang="0">
                    <a:pos x="135" y="39"/>
                  </a:cxn>
                  <a:cxn ang="0">
                    <a:pos x="100" y="78"/>
                  </a:cxn>
                  <a:cxn ang="0">
                    <a:pos x="118" y="0"/>
                  </a:cxn>
                  <a:cxn ang="0">
                    <a:pos x="95" y="66"/>
                  </a:cxn>
                  <a:cxn ang="0">
                    <a:pos x="92" y="37"/>
                  </a:cxn>
                  <a:cxn ang="0">
                    <a:pos x="143" y="37"/>
                  </a:cxn>
                  <a:cxn ang="0">
                    <a:pos x="140" y="66"/>
                  </a:cxn>
                  <a:cxn ang="0">
                    <a:pos x="118" y="0"/>
                  </a:cxn>
                  <a:cxn ang="0">
                    <a:pos x="17" y="77"/>
                  </a:cxn>
                  <a:cxn ang="0">
                    <a:pos x="26" y="120"/>
                  </a:cxn>
                  <a:cxn ang="0">
                    <a:pos x="218" y="77"/>
                  </a:cxn>
                  <a:cxn ang="0">
                    <a:pos x="209" y="120"/>
                  </a:cxn>
                  <a:cxn ang="0">
                    <a:pos x="218" y="77"/>
                  </a:cxn>
                  <a:cxn ang="0">
                    <a:pos x="226" y="192"/>
                  </a:cxn>
                  <a:cxn ang="0">
                    <a:pos x="9" y="192"/>
                  </a:cxn>
                  <a:cxn ang="0">
                    <a:pos x="118" y="112"/>
                  </a:cxn>
                  <a:cxn ang="0">
                    <a:pos x="118" y="272"/>
                  </a:cxn>
                  <a:cxn ang="0">
                    <a:pos x="118" y="112"/>
                  </a:cxn>
                  <a:cxn ang="0">
                    <a:pos x="186" y="192"/>
                  </a:cxn>
                  <a:cxn ang="0">
                    <a:pos x="118" y="192"/>
                  </a:cxn>
                  <a:cxn ang="0">
                    <a:pos x="123" y="246"/>
                  </a:cxn>
                  <a:cxn ang="0">
                    <a:pos x="112" y="262"/>
                  </a:cxn>
                  <a:cxn ang="0">
                    <a:pos x="123" y="246"/>
                  </a:cxn>
                  <a:cxn ang="0">
                    <a:pos x="171" y="238"/>
                  </a:cxn>
                  <a:cxn ang="0">
                    <a:pos x="152" y="234"/>
                  </a:cxn>
                  <a:cxn ang="0">
                    <a:pos x="83" y="234"/>
                  </a:cxn>
                  <a:cxn ang="0">
                    <a:pos x="64" y="238"/>
                  </a:cxn>
                  <a:cxn ang="0">
                    <a:pos x="83" y="234"/>
                  </a:cxn>
                  <a:cxn ang="0">
                    <a:pos x="48" y="198"/>
                  </a:cxn>
                  <a:cxn ang="0">
                    <a:pos x="64" y="187"/>
                  </a:cxn>
                  <a:cxn ang="0">
                    <a:pos x="76" y="158"/>
                  </a:cxn>
                  <a:cxn ang="0">
                    <a:pos x="72" y="139"/>
                  </a:cxn>
                  <a:cxn ang="0">
                    <a:pos x="76" y="158"/>
                  </a:cxn>
                </a:cxnLst>
                <a:rect l="0" t="0" r="r" b="b"/>
                <a:pathLst>
                  <a:path w="236" h="300">
                    <a:moveTo>
                      <a:pt x="100" y="39"/>
                    </a:moveTo>
                    <a:cubicBezTo>
                      <a:pt x="135" y="39"/>
                      <a:pt x="135" y="39"/>
                      <a:pt x="135" y="39"/>
                    </a:cubicBezTo>
                    <a:cubicBezTo>
                      <a:pt x="135" y="78"/>
                      <a:pt x="135" y="78"/>
                      <a:pt x="135" y="78"/>
                    </a:cubicBezTo>
                    <a:cubicBezTo>
                      <a:pt x="100" y="78"/>
                      <a:pt x="100" y="78"/>
                      <a:pt x="100" y="78"/>
                    </a:cubicBezTo>
                    <a:cubicBezTo>
                      <a:pt x="100" y="39"/>
                      <a:pt x="100" y="39"/>
                      <a:pt x="100" y="39"/>
                    </a:cubicBezTo>
                    <a:close/>
                    <a:moveTo>
                      <a:pt x="118" y="0"/>
                    </a:moveTo>
                    <a:cubicBezTo>
                      <a:pt x="97" y="0"/>
                      <a:pt x="81" y="16"/>
                      <a:pt x="81" y="37"/>
                    </a:cubicBezTo>
                    <a:cubicBezTo>
                      <a:pt x="81" y="49"/>
                      <a:pt x="86" y="60"/>
                      <a:pt x="95" y="66"/>
                    </a:cubicBezTo>
                    <a:cubicBezTo>
                      <a:pt x="95" y="49"/>
                      <a:pt x="95" y="49"/>
                      <a:pt x="95" y="49"/>
                    </a:cubicBezTo>
                    <a:cubicBezTo>
                      <a:pt x="93" y="45"/>
                      <a:pt x="92" y="41"/>
                      <a:pt x="92" y="37"/>
                    </a:cubicBezTo>
                    <a:cubicBezTo>
                      <a:pt x="92" y="23"/>
                      <a:pt x="104" y="11"/>
                      <a:pt x="118" y="11"/>
                    </a:cubicBezTo>
                    <a:cubicBezTo>
                      <a:pt x="132" y="11"/>
                      <a:pt x="143" y="23"/>
                      <a:pt x="143" y="37"/>
                    </a:cubicBezTo>
                    <a:cubicBezTo>
                      <a:pt x="143" y="41"/>
                      <a:pt x="142" y="45"/>
                      <a:pt x="140" y="49"/>
                    </a:cubicBezTo>
                    <a:cubicBezTo>
                      <a:pt x="140" y="66"/>
                      <a:pt x="140" y="66"/>
                      <a:pt x="140" y="66"/>
                    </a:cubicBezTo>
                    <a:cubicBezTo>
                      <a:pt x="149" y="60"/>
                      <a:pt x="155" y="49"/>
                      <a:pt x="155" y="37"/>
                    </a:cubicBezTo>
                    <a:cubicBezTo>
                      <a:pt x="155" y="16"/>
                      <a:pt x="138" y="0"/>
                      <a:pt x="118" y="0"/>
                    </a:cubicBezTo>
                    <a:close/>
                    <a:moveTo>
                      <a:pt x="0" y="94"/>
                    </a:moveTo>
                    <a:cubicBezTo>
                      <a:pt x="17" y="77"/>
                      <a:pt x="17" y="77"/>
                      <a:pt x="17" y="77"/>
                    </a:cubicBezTo>
                    <a:cubicBezTo>
                      <a:pt x="43" y="103"/>
                      <a:pt x="43" y="103"/>
                      <a:pt x="43" y="103"/>
                    </a:cubicBezTo>
                    <a:cubicBezTo>
                      <a:pt x="26" y="120"/>
                      <a:pt x="26" y="120"/>
                      <a:pt x="26" y="120"/>
                    </a:cubicBezTo>
                    <a:cubicBezTo>
                      <a:pt x="0" y="94"/>
                      <a:pt x="0" y="94"/>
                      <a:pt x="0" y="94"/>
                    </a:cubicBezTo>
                    <a:close/>
                    <a:moveTo>
                      <a:pt x="218" y="77"/>
                    </a:moveTo>
                    <a:cubicBezTo>
                      <a:pt x="236" y="94"/>
                      <a:pt x="236" y="94"/>
                      <a:pt x="236" y="94"/>
                    </a:cubicBezTo>
                    <a:cubicBezTo>
                      <a:pt x="209" y="120"/>
                      <a:pt x="209" y="120"/>
                      <a:pt x="209" y="120"/>
                    </a:cubicBezTo>
                    <a:cubicBezTo>
                      <a:pt x="192" y="103"/>
                      <a:pt x="192" y="103"/>
                      <a:pt x="192" y="103"/>
                    </a:cubicBezTo>
                    <a:cubicBezTo>
                      <a:pt x="218" y="77"/>
                      <a:pt x="218" y="77"/>
                      <a:pt x="218" y="77"/>
                    </a:cubicBezTo>
                    <a:close/>
                    <a:moveTo>
                      <a:pt x="118" y="84"/>
                    </a:moveTo>
                    <a:cubicBezTo>
                      <a:pt x="177" y="84"/>
                      <a:pt x="226" y="132"/>
                      <a:pt x="226" y="192"/>
                    </a:cubicBezTo>
                    <a:cubicBezTo>
                      <a:pt x="226" y="252"/>
                      <a:pt x="177" y="300"/>
                      <a:pt x="118" y="300"/>
                    </a:cubicBezTo>
                    <a:cubicBezTo>
                      <a:pt x="58" y="300"/>
                      <a:pt x="9" y="252"/>
                      <a:pt x="9" y="192"/>
                    </a:cubicBezTo>
                    <a:cubicBezTo>
                      <a:pt x="9" y="132"/>
                      <a:pt x="58" y="84"/>
                      <a:pt x="118" y="84"/>
                    </a:cubicBezTo>
                    <a:close/>
                    <a:moveTo>
                      <a:pt x="118" y="112"/>
                    </a:moveTo>
                    <a:cubicBezTo>
                      <a:pt x="162" y="112"/>
                      <a:pt x="198" y="148"/>
                      <a:pt x="198" y="192"/>
                    </a:cubicBezTo>
                    <a:cubicBezTo>
                      <a:pt x="198" y="236"/>
                      <a:pt x="162" y="272"/>
                      <a:pt x="118" y="272"/>
                    </a:cubicBezTo>
                    <a:cubicBezTo>
                      <a:pt x="74" y="272"/>
                      <a:pt x="38" y="236"/>
                      <a:pt x="38" y="192"/>
                    </a:cubicBezTo>
                    <a:cubicBezTo>
                      <a:pt x="38" y="148"/>
                      <a:pt x="74" y="112"/>
                      <a:pt x="118" y="112"/>
                    </a:cubicBezTo>
                    <a:close/>
                    <a:moveTo>
                      <a:pt x="118" y="124"/>
                    </a:moveTo>
                    <a:cubicBezTo>
                      <a:pt x="155" y="124"/>
                      <a:pt x="186" y="154"/>
                      <a:pt x="186" y="192"/>
                    </a:cubicBezTo>
                    <a:cubicBezTo>
                      <a:pt x="186" y="192"/>
                      <a:pt x="186" y="192"/>
                      <a:pt x="186" y="192"/>
                    </a:cubicBezTo>
                    <a:cubicBezTo>
                      <a:pt x="118" y="192"/>
                      <a:pt x="118" y="192"/>
                      <a:pt x="118" y="192"/>
                    </a:cubicBezTo>
                    <a:cubicBezTo>
                      <a:pt x="118" y="124"/>
                      <a:pt x="118" y="124"/>
                      <a:pt x="118" y="124"/>
                    </a:cubicBezTo>
                    <a:close/>
                    <a:moveTo>
                      <a:pt x="123" y="246"/>
                    </a:moveTo>
                    <a:cubicBezTo>
                      <a:pt x="123" y="262"/>
                      <a:pt x="123" y="262"/>
                      <a:pt x="123" y="262"/>
                    </a:cubicBezTo>
                    <a:cubicBezTo>
                      <a:pt x="112" y="262"/>
                      <a:pt x="112" y="262"/>
                      <a:pt x="112" y="262"/>
                    </a:cubicBezTo>
                    <a:cubicBezTo>
                      <a:pt x="112" y="246"/>
                      <a:pt x="112" y="246"/>
                      <a:pt x="112" y="246"/>
                    </a:cubicBezTo>
                    <a:cubicBezTo>
                      <a:pt x="123" y="246"/>
                      <a:pt x="123" y="246"/>
                      <a:pt x="123" y="246"/>
                    </a:cubicBezTo>
                    <a:close/>
                    <a:moveTo>
                      <a:pt x="160" y="226"/>
                    </a:moveTo>
                    <a:cubicBezTo>
                      <a:pt x="171" y="238"/>
                      <a:pt x="171" y="238"/>
                      <a:pt x="171" y="238"/>
                    </a:cubicBezTo>
                    <a:cubicBezTo>
                      <a:pt x="163" y="246"/>
                      <a:pt x="163" y="246"/>
                      <a:pt x="163" y="246"/>
                    </a:cubicBezTo>
                    <a:cubicBezTo>
                      <a:pt x="152" y="234"/>
                      <a:pt x="152" y="234"/>
                      <a:pt x="152" y="234"/>
                    </a:cubicBezTo>
                    <a:cubicBezTo>
                      <a:pt x="160" y="226"/>
                      <a:pt x="160" y="226"/>
                      <a:pt x="160" y="226"/>
                    </a:cubicBezTo>
                    <a:close/>
                    <a:moveTo>
                      <a:pt x="83" y="234"/>
                    </a:moveTo>
                    <a:cubicBezTo>
                      <a:pt x="72" y="246"/>
                      <a:pt x="72" y="246"/>
                      <a:pt x="72" y="246"/>
                    </a:cubicBezTo>
                    <a:cubicBezTo>
                      <a:pt x="64" y="238"/>
                      <a:pt x="64" y="238"/>
                      <a:pt x="64" y="238"/>
                    </a:cubicBezTo>
                    <a:cubicBezTo>
                      <a:pt x="76" y="226"/>
                      <a:pt x="76" y="226"/>
                      <a:pt x="76" y="226"/>
                    </a:cubicBezTo>
                    <a:cubicBezTo>
                      <a:pt x="83" y="234"/>
                      <a:pt x="83" y="234"/>
                      <a:pt x="83" y="234"/>
                    </a:cubicBezTo>
                    <a:close/>
                    <a:moveTo>
                      <a:pt x="64" y="198"/>
                    </a:moveTo>
                    <a:cubicBezTo>
                      <a:pt x="48" y="198"/>
                      <a:pt x="48" y="198"/>
                      <a:pt x="48" y="198"/>
                    </a:cubicBezTo>
                    <a:cubicBezTo>
                      <a:pt x="48" y="187"/>
                      <a:pt x="48" y="187"/>
                      <a:pt x="48" y="187"/>
                    </a:cubicBezTo>
                    <a:cubicBezTo>
                      <a:pt x="64" y="187"/>
                      <a:pt x="64" y="187"/>
                      <a:pt x="64" y="187"/>
                    </a:cubicBezTo>
                    <a:cubicBezTo>
                      <a:pt x="64" y="198"/>
                      <a:pt x="64" y="198"/>
                      <a:pt x="64" y="198"/>
                    </a:cubicBezTo>
                    <a:close/>
                    <a:moveTo>
                      <a:pt x="76" y="158"/>
                    </a:moveTo>
                    <a:cubicBezTo>
                      <a:pt x="64" y="147"/>
                      <a:pt x="64" y="147"/>
                      <a:pt x="64" y="147"/>
                    </a:cubicBezTo>
                    <a:cubicBezTo>
                      <a:pt x="72" y="139"/>
                      <a:pt x="72" y="139"/>
                      <a:pt x="72" y="139"/>
                    </a:cubicBezTo>
                    <a:cubicBezTo>
                      <a:pt x="83" y="150"/>
                      <a:pt x="83" y="150"/>
                      <a:pt x="83" y="150"/>
                    </a:cubicBezTo>
                    <a:cubicBezTo>
                      <a:pt x="76" y="158"/>
                      <a:pt x="76" y="158"/>
                      <a:pt x="76" y="15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49" name="Freeform 5"/>
              <p:cNvSpPr>
                <a:spLocks noChangeAspect="1"/>
              </p:cNvSpPr>
              <p:nvPr/>
            </p:nvSpPr>
            <p:spPr bwMode="auto">
              <a:xfrm>
                <a:off x="3016269" y="2967592"/>
                <a:ext cx="495811" cy="454493"/>
              </a:xfrm>
              <a:custGeom>
                <a:avLst/>
                <a:gdLst/>
                <a:ahLst/>
                <a:cxnLst>
                  <a:cxn ang="0">
                    <a:pos x="174" y="0"/>
                  </a:cxn>
                  <a:cxn ang="0">
                    <a:pos x="156" y="2"/>
                  </a:cxn>
                  <a:cxn ang="0">
                    <a:pos x="122" y="8"/>
                  </a:cxn>
                  <a:cxn ang="0">
                    <a:pos x="90" y="22"/>
                  </a:cxn>
                  <a:cxn ang="0">
                    <a:pos x="64" y="40"/>
                  </a:cxn>
                  <a:cxn ang="0">
                    <a:pos x="40" y="64"/>
                  </a:cxn>
                  <a:cxn ang="0">
                    <a:pos x="20" y="92"/>
                  </a:cxn>
                  <a:cxn ang="0">
                    <a:pos x="8" y="122"/>
                  </a:cxn>
                  <a:cxn ang="0">
                    <a:pos x="0" y="156"/>
                  </a:cxn>
                  <a:cxn ang="0">
                    <a:pos x="0" y="290"/>
                  </a:cxn>
                  <a:cxn ang="0">
                    <a:pos x="0" y="308"/>
                  </a:cxn>
                  <a:cxn ang="0">
                    <a:pos x="8" y="342"/>
                  </a:cxn>
                  <a:cxn ang="0">
                    <a:pos x="20" y="374"/>
                  </a:cxn>
                  <a:cxn ang="0">
                    <a:pos x="40" y="402"/>
                  </a:cxn>
                  <a:cxn ang="0">
                    <a:pos x="64" y="424"/>
                  </a:cxn>
                  <a:cxn ang="0">
                    <a:pos x="90" y="444"/>
                  </a:cxn>
                  <a:cxn ang="0">
                    <a:pos x="122" y="456"/>
                  </a:cxn>
                  <a:cxn ang="0">
                    <a:pos x="156" y="464"/>
                  </a:cxn>
                  <a:cxn ang="0">
                    <a:pos x="202" y="464"/>
                  </a:cxn>
                  <a:cxn ang="0">
                    <a:pos x="402" y="464"/>
                  </a:cxn>
                  <a:cxn ang="0">
                    <a:pos x="522" y="464"/>
                  </a:cxn>
                  <a:cxn ang="0">
                    <a:pos x="558" y="462"/>
                  </a:cxn>
                  <a:cxn ang="0">
                    <a:pos x="590" y="452"/>
                  </a:cxn>
                  <a:cxn ang="0">
                    <a:pos x="620" y="434"/>
                  </a:cxn>
                  <a:cxn ang="0">
                    <a:pos x="646" y="414"/>
                  </a:cxn>
                  <a:cxn ang="0">
                    <a:pos x="666" y="388"/>
                  </a:cxn>
                  <a:cxn ang="0">
                    <a:pos x="682" y="358"/>
                  </a:cxn>
                  <a:cxn ang="0">
                    <a:pos x="692" y="326"/>
                  </a:cxn>
                  <a:cxn ang="0">
                    <a:pos x="696" y="290"/>
                  </a:cxn>
                  <a:cxn ang="0">
                    <a:pos x="696" y="174"/>
                  </a:cxn>
                  <a:cxn ang="0">
                    <a:pos x="692" y="140"/>
                  </a:cxn>
                  <a:cxn ang="0">
                    <a:pos x="682" y="106"/>
                  </a:cxn>
                  <a:cxn ang="0">
                    <a:pos x="666" y="78"/>
                  </a:cxn>
                  <a:cxn ang="0">
                    <a:pos x="646" y="52"/>
                  </a:cxn>
                  <a:cxn ang="0">
                    <a:pos x="620" y="30"/>
                  </a:cxn>
                  <a:cxn ang="0">
                    <a:pos x="590" y="14"/>
                  </a:cxn>
                  <a:cxn ang="0">
                    <a:pos x="558" y="4"/>
                  </a:cxn>
                  <a:cxn ang="0">
                    <a:pos x="522" y="0"/>
                  </a:cxn>
                </a:cxnLst>
                <a:rect l="0" t="0" r="r" b="b"/>
                <a:pathLst>
                  <a:path w="696" h="638">
                    <a:moveTo>
                      <a:pt x="522" y="0"/>
                    </a:moveTo>
                    <a:lnTo>
                      <a:pt x="174" y="0"/>
                    </a:lnTo>
                    <a:lnTo>
                      <a:pt x="174" y="0"/>
                    </a:lnTo>
                    <a:lnTo>
                      <a:pt x="156" y="2"/>
                    </a:lnTo>
                    <a:lnTo>
                      <a:pt x="138" y="4"/>
                    </a:lnTo>
                    <a:lnTo>
                      <a:pt x="122" y="8"/>
                    </a:lnTo>
                    <a:lnTo>
                      <a:pt x="106" y="14"/>
                    </a:lnTo>
                    <a:lnTo>
                      <a:pt x="90" y="22"/>
                    </a:lnTo>
                    <a:lnTo>
                      <a:pt x="76" y="30"/>
                    </a:lnTo>
                    <a:lnTo>
                      <a:pt x="64" y="40"/>
                    </a:lnTo>
                    <a:lnTo>
                      <a:pt x="50" y="52"/>
                    </a:lnTo>
                    <a:lnTo>
                      <a:pt x="40" y="64"/>
                    </a:lnTo>
                    <a:lnTo>
                      <a:pt x="30" y="78"/>
                    </a:lnTo>
                    <a:lnTo>
                      <a:pt x="20" y="92"/>
                    </a:lnTo>
                    <a:lnTo>
                      <a:pt x="14" y="106"/>
                    </a:lnTo>
                    <a:lnTo>
                      <a:pt x="8" y="122"/>
                    </a:lnTo>
                    <a:lnTo>
                      <a:pt x="4" y="140"/>
                    </a:lnTo>
                    <a:lnTo>
                      <a:pt x="0" y="156"/>
                    </a:lnTo>
                    <a:lnTo>
                      <a:pt x="0" y="174"/>
                    </a:lnTo>
                    <a:lnTo>
                      <a:pt x="0" y="290"/>
                    </a:lnTo>
                    <a:lnTo>
                      <a:pt x="0" y="290"/>
                    </a:lnTo>
                    <a:lnTo>
                      <a:pt x="0" y="308"/>
                    </a:lnTo>
                    <a:lnTo>
                      <a:pt x="4" y="326"/>
                    </a:lnTo>
                    <a:lnTo>
                      <a:pt x="8" y="342"/>
                    </a:lnTo>
                    <a:lnTo>
                      <a:pt x="14" y="358"/>
                    </a:lnTo>
                    <a:lnTo>
                      <a:pt x="20" y="374"/>
                    </a:lnTo>
                    <a:lnTo>
                      <a:pt x="30" y="388"/>
                    </a:lnTo>
                    <a:lnTo>
                      <a:pt x="40" y="402"/>
                    </a:lnTo>
                    <a:lnTo>
                      <a:pt x="50" y="414"/>
                    </a:lnTo>
                    <a:lnTo>
                      <a:pt x="64" y="424"/>
                    </a:lnTo>
                    <a:lnTo>
                      <a:pt x="76" y="434"/>
                    </a:lnTo>
                    <a:lnTo>
                      <a:pt x="90" y="444"/>
                    </a:lnTo>
                    <a:lnTo>
                      <a:pt x="106" y="452"/>
                    </a:lnTo>
                    <a:lnTo>
                      <a:pt x="122" y="456"/>
                    </a:lnTo>
                    <a:lnTo>
                      <a:pt x="138" y="462"/>
                    </a:lnTo>
                    <a:lnTo>
                      <a:pt x="156" y="464"/>
                    </a:lnTo>
                    <a:lnTo>
                      <a:pt x="174" y="464"/>
                    </a:lnTo>
                    <a:lnTo>
                      <a:pt x="202" y="464"/>
                    </a:lnTo>
                    <a:lnTo>
                      <a:pt x="202" y="638"/>
                    </a:lnTo>
                    <a:lnTo>
                      <a:pt x="402" y="464"/>
                    </a:lnTo>
                    <a:lnTo>
                      <a:pt x="522" y="464"/>
                    </a:lnTo>
                    <a:lnTo>
                      <a:pt x="522" y="464"/>
                    </a:lnTo>
                    <a:lnTo>
                      <a:pt x="540" y="464"/>
                    </a:lnTo>
                    <a:lnTo>
                      <a:pt x="558" y="462"/>
                    </a:lnTo>
                    <a:lnTo>
                      <a:pt x="574" y="456"/>
                    </a:lnTo>
                    <a:lnTo>
                      <a:pt x="590" y="452"/>
                    </a:lnTo>
                    <a:lnTo>
                      <a:pt x="604" y="444"/>
                    </a:lnTo>
                    <a:lnTo>
                      <a:pt x="620" y="434"/>
                    </a:lnTo>
                    <a:lnTo>
                      <a:pt x="632" y="424"/>
                    </a:lnTo>
                    <a:lnTo>
                      <a:pt x="646" y="414"/>
                    </a:lnTo>
                    <a:lnTo>
                      <a:pt x="656" y="402"/>
                    </a:lnTo>
                    <a:lnTo>
                      <a:pt x="666" y="388"/>
                    </a:lnTo>
                    <a:lnTo>
                      <a:pt x="676" y="374"/>
                    </a:lnTo>
                    <a:lnTo>
                      <a:pt x="682" y="358"/>
                    </a:lnTo>
                    <a:lnTo>
                      <a:pt x="688" y="342"/>
                    </a:lnTo>
                    <a:lnTo>
                      <a:pt x="692" y="326"/>
                    </a:lnTo>
                    <a:lnTo>
                      <a:pt x="696" y="308"/>
                    </a:lnTo>
                    <a:lnTo>
                      <a:pt x="696" y="290"/>
                    </a:lnTo>
                    <a:lnTo>
                      <a:pt x="696" y="174"/>
                    </a:lnTo>
                    <a:lnTo>
                      <a:pt x="696" y="174"/>
                    </a:lnTo>
                    <a:lnTo>
                      <a:pt x="696" y="156"/>
                    </a:lnTo>
                    <a:lnTo>
                      <a:pt x="692" y="140"/>
                    </a:lnTo>
                    <a:lnTo>
                      <a:pt x="688" y="122"/>
                    </a:lnTo>
                    <a:lnTo>
                      <a:pt x="682" y="106"/>
                    </a:lnTo>
                    <a:lnTo>
                      <a:pt x="676" y="92"/>
                    </a:lnTo>
                    <a:lnTo>
                      <a:pt x="666" y="78"/>
                    </a:lnTo>
                    <a:lnTo>
                      <a:pt x="656" y="64"/>
                    </a:lnTo>
                    <a:lnTo>
                      <a:pt x="646" y="52"/>
                    </a:lnTo>
                    <a:lnTo>
                      <a:pt x="632" y="40"/>
                    </a:lnTo>
                    <a:lnTo>
                      <a:pt x="620" y="30"/>
                    </a:lnTo>
                    <a:lnTo>
                      <a:pt x="604" y="22"/>
                    </a:lnTo>
                    <a:lnTo>
                      <a:pt x="590" y="14"/>
                    </a:lnTo>
                    <a:lnTo>
                      <a:pt x="574" y="8"/>
                    </a:lnTo>
                    <a:lnTo>
                      <a:pt x="558" y="4"/>
                    </a:lnTo>
                    <a:lnTo>
                      <a:pt x="540" y="2"/>
                    </a:lnTo>
                    <a:lnTo>
                      <a:pt x="522" y="0"/>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grpSp>
            <p:nvGrpSpPr>
              <p:cNvPr id="50" name="Group 49"/>
              <p:cNvGrpSpPr>
                <a:grpSpLocks noChangeAspect="1"/>
              </p:cNvGrpSpPr>
              <p:nvPr/>
            </p:nvGrpSpPr>
            <p:grpSpPr>
              <a:xfrm>
                <a:off x="1676400" y="3820346"/>
                <a:ext cx="488701" cy="537950"/>
                <a:chOff x="7545288" y="4077072"/>
                <a:chExt cx="819150" cy="901700"/>
              </a:xfrm>
              <a:solidFill>
                <a:schemeClr val="bg1"/>
              </a:solidFill>
            </p:grpSpPr>
            <p:sp>
              <p:nvSpPr>
                <p:cNvPr id="51" name="Freeform 65"/>
                <p:cNvSpPr>
                  <a:spLocks/>
                </p:cNvSpPr>
                <p:nvPr/>
              </p:nvSpPr>
              <p:spPr bwMode="auto">
                <a:xfrm>
                  <a:off x="7675463" y="4238997"/>
                  <a:ext cx="69850" cy="69850"/>
                </a:xfrm>
                <a:custGeom>
                  <a:avLst/>
                  <a:gdLst/>
                  <a:ahLst/>
                  <a:cxnLst>
                    <a:cxn ang="0">
                      <a:pos x="22" y="44"/>
                    </a:cxn>
                    <a:cxn ang="0">
                      <a:pos x="22" y="44"/>
                    </a:cxn>
                    <a:cxn ang="0">
                      <a:pos x="30" y="42"/>
                    </a:cxn>
                    <a:cxn ang="0">
                      <a:pos x="38" y="36"/>
                    </a:cxn>
                    <a:cxn ang="0">
                      <a:pos x="42" y="30"/>
                    </a:cxn>
                    <a:cxn ang="0">
                      <a:pos x="44" y="22"/>
                    </a:cxn>
                    <a:cxn ang="0">
                      <a:pos x="44" y="22"/>
                    </a:cxn>
                    <a:cxn ang="0">
                      <a:pos x="42" y="12"/>
                    </a:cxn>
                    <a:cxn ang="0">
                      <a:pos x="38" y="6"/>
                    </a:cxn>
                    <a:cxn ang="0">
                      <a:pos x="30" y="2"/>
                    </a:cxn>
                    <a:cxn ang="0">
                      <a:pos x="22" y="0"/>
                    </a:cxn>
                    <a:cxn ang="0">
                      <a:pos x="22" y="0"/>
                    </a:cxn>
                    <a:cxn ang="0">
                      <a:pos x="14" y="2"/>
                    </a:cxn>
                    <a:cxn ang="0">
                      <a:pos x="6" y="6"/>
                    </a:cxn>
                    <a:cxn ang="0">
                      <a:pos x="2" y="12"/>
                    </a:cxn>
                    <a:cxn ang="0">
                      <a:pos x="0" y="22"/>
                    </a:cxn>
                    <a:cxn ang="0">
                      <a:pos x="0" y="22"/>
                    </a:cxn>
                    <a:cxn ang="0">
                      <a:pos x="2" y="30"/>
                    </a:cxn>
                    <a:cxn ang="0">
                      <a:pos x="6" y="36"/>
                    </a:cxn>
                    <a:cxn ang="0">
                      <a:pos x="14" y="42"/>
                    </a:cxn>
                    <a:cxn ang="0">
                      <a:pos x="22" y="44"/>
                    </a:cxn>
                    <a:cxn ang="0">
                      <a:pos x="22" y="44"/>
                    </a:cxn>
                  </a:cxnLst>
                  <a:rect l="0" t="0" r="r" b="b"/>
                  <a:pathLst>
                    <a:path w="44" h="44">
                      <a:moveTo>
                        <a:pt x="22" y="44"/>
                      </a:moveTo>
                      <a:lnTo>
                        <a:pt x="22" y="44"/>
                      </a:lnTo>
                      <a:lnTo>
                        <a:pt x="30" y="42"/>
                      </a:lnTo>
                      <a:lnTo>
                        <a:pt x="38" y="36"/>
                      </a:lnTo>
                      <a:lnTo>
                        <a:pt x="42" y="30"/>
                      </a:lnTo>
                      <a:lnTo>
                        <a:pt x="44" y="22"/>
                      </a:lnTo>
                      <a:lnTo>
                        <a:pt x="44" y="22"/>
                      </a:lnTo>
                      <a:lnTo>
                        <a:pt x="42" y="12"/>
                      </a:lnTo>
                      <a:lnTo>
                        <a:pt x="38" y="6"/>
                      </a:lnTo>
                      <a:lnTo>
                        <a:pt x="30" y="2"/>
                      </a:lnTo>
                      <a:lnTo>
                        <a:pt x="22" y="0"/>
                      </a:lnTo>
                      <a:lnTo>
                        <a:pt x="22" y="0"/>
                      </a:lnTo>
                      <a:lnTo>
                        <a:pt x="14" y="2"/>
                      </a:lnTo>
                      <a:lnTo>
                        <a:pt x="6" y="6"/>
                      </a:lnTo>
                      <a:lnTo>
                        <a:pt x="2" y="12"/>
                      </a:lnTo>
                      <a:lnTo>
                        <a:pt x="0" y="22"/>
                      </a:lnTo>
                      <a:lnTo>
                        <a:pt x="0" y="22"/>
                      </a:lnTo>
                      <a:lnTo>
                        <a:pt x="2" y="30"/>
                      </a:lnTo>
                      <a:lnTo>
                        <a:pt x="6" y="36"/>
                      </a:lnTo>
                      <a:lnTo>
                        <a:pt x="14" y="42"/>
                      </a:lnTo>
                      <a:lnTo>
                        <a:pt x="22" y="44"/>
                      </a:lnTo>
                      <a:lnTo>
                        <a:pt x="22" y="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52" name="Rectangle 66"/>
                <p:cNvSpPr>
                  <a:spLocks noChangeArrowheads="1"/>
                </p:cNvSpPr>
                <p:nvPr/>
              </p:nvSpPr>
              <p:spPr bwMode="auto">
                <a:xfrm>
                  <a:off x="7792938" y="4381872"/>
                  <a:ext cx="377825" cy="3810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53" name="Rectangle 67"/>
                <p:cNvSpPr>
                  <a:spLocks noChangeArrowheads="1"/>
                </p:cNvSpPr>
                <p:nvPr/>
              </p:nvSpPr>
              <p:spPr bwMode="auto">
                <a:xfrm>
                  <a:off x="7792938" y="4251697"/>
                  <a:ext cx="377825" cy="412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54" name="Rectangle 68"/>
                <p:cNvSpPr>
                  <a:spLocks noChangeArrowheads="1"/>
                </p:cNvSpPr>
                <p:nvPr/>
              </p:nvSpPr>
              <p:spPr bwMode="auto">
                <a:xfrm>
                  <a:off x="7792938" y="4508872"/>
                  <a:ext cx="377825" cy="412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55" name="Freeform 69"/>
                <p:cNvSpPr>
                  <a:spLocks/>
                </p:cNvSpPr>
                <p:nvPr/>
              </p:nvSpPr>
              <p:spPr bwMode="auto">
                <a:xfrm>
                  <a:off x="7675463" y="4496172"/>
                  <a:ext cx="69850" cy="69850"/>
                </a:xfrm>
                <a:custGeom>
                  <a:avLst/>
                  <a:gdLst/>
                  <a:ahLst/>
                  <a:cxnLst>
                    <a:cxn ang="0">
                      <a:pos x="22" y="44"/>
                    </a:cxn>
                    <a:cxn ang="0">
                      <a:pos x="22" y="44"/>
                    </a:cxn>
                    <a:cxn ang="0">
                      <a:pos x="30" y="42"/>
                    </a:cxn>
                    <a:cxn ang="0">
                      <a:pos x="38" y="36"/>
                    </a:cxn>
                    <a:cxn ang="0">
                      <a:pos x="42" y="30"/>
                    </a:cxn>
                    <a:cxn ang="0">
                      <a:pos x="44" y="22"/>
                    </a:cxn>
                    <a:cxn ang="0">
                      <a:pos x="44" y="22"/>
                    </a:cxn>
                    <a:cxn ang="0">
                      <a:pos x="42" y="12"/>
                    </a:cxn>
                    <a:cxn ang="0">
                      <a:pos x="38" y="6"/>
                    </a:cxn>
                    <a:cxn ang="0">
                      <a:pos x="30" y="2"/>
                    </a:cxn>
                    <a:cxn ang="0">
                      <a:pos x="22" y="0"/>
                    </a:cxn>
                    <a:cxn ang="0">
                      <a:pos x="22" y="0"/>
                    </a:cxn>
                    <a:cxn ang="0">
                      <a:pos x="14" y="2"/>
                    </a:cxn>
                    <a:cxn ang="0">
                      <a:pos x="6" y="6"/>
                    </a:cxn>
                    <a:cxn ang="0">
                      <a:pos x="2" y="12"/>
                    </a:cxn>
                    <a:cxn ang="0">
                      <a:pos x="0" y="22"/>
                    </a:cxn>
                    <a:cxn ang="0">
                      <a:pos x="0" y="22"/>
                    </a:cxn>
                    <a:cxn ang="0">
                      <a:pos x="2" y="30"/>
                    </a:cxn>
                    <a:cxn ang="0">
                      <a:pos x="6" y="36"/>
                    </a:cxn>
                    <a:cxn ang="0">
                      <a:pos x="14" y="42"/>
                    </a:cxn>
                    <a:cxn ang="0">
                      <a:pos x="22" y="44"/>
                    </a:cxn>
                    <a:cxn ang="0">
                      <a:pos x="22" y="44"/>
                    </a:cxn>
                  </a:cxnLst>
                  <a:rect l="0" t="0" r="r" b="b"/>
                  <a:pathLst>
                    <a:path w="44" h="44">
                      <a:moveTo>
                        <a:pt x="22" y="44"/>
                      </a:moveTo>
                      <a:lnTo>
                        <a:pt x="22" y="44"/>
                      </a:lnTo>
                      <a:lnTo>
                        <a:pt x="30" y="42"/>
                      </a:lnTo>
                      <a:lnTo>
                        <a:pt x="38" y="36"/>
                      </a:lnTo>
                      <a:lnTo>
                        <a:pt x="42" y="30"/>
                      </a:lnTo>
                      <a:lnTo>
                        <a:pt x="44" y="22"/>
                      </a:lnTo>
                      <a:lnTo>
                        <a:pt x="44" y="22"/>
                      </a:lnTo>
                      <a:lnTo>
                        <a:pt x="42" y="12"/>
                      </a:lnTo>
                      <a:lnTo>
                        <a:pt x="38" y="6"/>
                      </a:lnTo>
                      <a:lnTo>
                        <a:pt x="30" y="2"/>
                      </a:lnTo>
                      <a:lnTo>
                        <a:pt x="22" y="0"/>
                      </a:lnTo>
                      <a:lnTo>
                        <a:pt x="22" y="0"/>
                      </a:lnTo>
                      <a:lnTo>
                        <a:pt x="14" y="2"/>
                      </a:lnTo>
                      <a:lnTo>
                        <a:pt x="6" y="6"/>
                      </a:lnTo>
                      <a:lnTo>
                        <a:pt x="2" y="12"/>
                      </a:lnTo>
                      <a:lnTo>
                        <a:pt x="0" y="22"/>
                      </a:lnTo>
                      <a:lnTo>
                        <a:pt x="0" y="22"/>
                      </a:lnTo>
                      <a:lnTo>
                        <a:pt x="2" y="30"/>
                      </a:lnTo>
                      <a:lnTo>
                        <a:pt x="6" y="36"/>
                      </a:lnTo>
                      <a:lnTo>
                        <a:pt x="14" y="42"/>
                      </a:lnTo>
                      <a:lnTo>
                        <a:pt x="22" y="44"/>
                      </a:lnTo>
                      <a:lnTo>
                        <a:pt x="22" y="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56" name="Freeform 70"/>
                <p:cNvSpPr>
                  <a:spLocks noEditPoints="1"/>
                </p:cNvSpPr>
                <p:nvPr/>
              </p:nvSpPr>
              <p:spPr bwMode="auto">
                <a:xfrm>
                  <a:off x="7545288" y="4077072"/>
                  <a:ext cx="819150" cy="901700"/>
                </a:xfrm>
                <a:custGeom>
                  <a:avLst/>
                  <a:gdLst/>
                  <a:ahLst/>
                  <a:cxnLst>
                    <a:cxn ang="0">
                      <a:pos x="476" y="326"/>
                    </a:cxn>
                    <a:cxn ang="0">
                      <a:pos x="476" y="50"/>
                    </a:cxn>
                    <a:cxn ang="0">
                      <a:pos x="476" y="50"/>
                    </a:cxn>
                    <a:cxn ang="0">
                      <a:pos x="476" y="40"/>
                    </a:cxn>
                    <a:cxn ang="0">
                      <a:pos x="472" y="30"/>
                    </a:cxn>
                    <a:cxn ang="0">
                      <a:pos x="468" y="22"/>
                    </a:cxn>
                    <a:cxn ang="0">
                      <a:pos x="462" y="14"/>
                    </a:cxn>
                    <a:cxn ang="0">
                      <a:pos x="454" y="8"/>
                    </a:cxn>
                    <a:cxn ang="0">
                      <a:pos x="446" y="4"/>
                    </a:cxn>
                    <a:cxn ang="0">
                      <a:pos x="436" y="0"/>
                    </a:cxn>
                    <a:cxn ang="0">
                      <a:pos x="426" y="0"/>
                    </a:cxn>
                    <a:cxn ang="0">
                      <a:pos x="50" y="0"/>
                    </a:cxn>
                    <a:cxn ang="0">
                      <a:pos x="50" y="0"/>
                    </a:cxn>
                    <a:cxn ang="0">
                      <a:pos x="40" y="0"/>
                    </a:cxn>
                    <a:cxn ang="0">
                      <a:pos x="30" y="4"/>
                    </a:cxn>
                    <a:cxn ang="0">
                      <a:pos x="22" y="8"/>
                    </a:cxn>
                    <a:cxn ang="0">
                      <a:pos x="14" y="14"/>
                    </a:cxn>
                    <a:cxn ang="0">
                      <a:pos x="8" y="22"/>
                    </a:cxn>
                    <a:cxn ang="0">
                      <a:pos x="4" y="30"/>
                    </a:cxn>
                    <a:cxn ang="0">
                      <a:pos x="0" y="40"/>
                    </a:cxn>
                    <a:cxn ang="0">
                      <a:pos x="0" y="50"/>
                    </a:cxn>
                    <a:cxn ang="0">
                      <a:pos x="0" y="518"/>
                    </a:cxn>
                    <a:cxn ang="0">
                      <a:pos x="0" y="518"/>
                    </a:cxn>
                    <a:cxn ang="0">
                      <a:pos x="0" y="528"/>
                    </a:cxn>
                    <a:cxn ang="0">
                      <a:pos x="4" y="538"/>
                    </a:cxn>
                    <a:cxn ang="0">
                      <a:pos x="8" y="546"/>
                    </a:cxn>
                    <a:cxn ang="0">
                      <a:pos x="14" y="554"/>
                    </a:cxn>
                    <a:cxn ang="0">
                      <a:pos x="22" y="560"/>
                    </a:cxn>
                    <a:cxn ang="0">
                      <a:pos x="30" y="564"/>
                    </a:cxn>
                    <a:cxn ang="0">
                      <a:pos x="40" y="568"/>
                    </a:cxn>
                    <a:cxn ang="0">
                      <a:pos x="50" y="568"/>
                    </a:cxn>
                    <a:cxn ang="0">
                      <a:pos x="426" y="568"/>
                    </a:cxn>
                    <a:cxn ang="0">
                      <a:pos x="426" y="568"/>
                    </a:cxn>
                    <a:cxn ang="0">
                      <a:pos x="436" y="568"/>
                    </a:cxn>
                    <a:cxn ang="0">
                      <a:pos x="446" y="564"/>
                    </a:cxn>
                    <a:cxn ang="0">
                      <a:pos x="454" y="560"/>
                    </a:cxn>
                    <a:cxn ang="0">
                      <a:pos x="462" y="554"/>
                    </a:cxn>
                    <a:cxn ang="0">
                      <a:pos x="468" y="546"/>
                    </a:cxn>
                    <a:cxn ang="0">
                      <a:pos x="472" y="538"/>
                    </a:cxn>
                    <a:cxn ang="0">
                      <a:pos x="476" y="528"/>
                    </a:cxn>
                    <a:cxn ang="0">
                      <a:pos x="476" y="518"/>
                    </a:cxn>
                    <a:cxn ang="0">
                      <a:pos x="476" y="476"/>
                    </a:cxn>
                    <a:cxn ang="0">
                      <a:pos x="516" y="476"/>
                    </a:cxn>
                    <a:cxn ang="0">
                      <a:pos x="516" y="326"/>
                    </a:cxn>
                    <a:cxn ang="0">
                      <a:pos x="476" y="326"/>
                    </a:cxn>
                    <a:cxn ang="0">
                      <a:pos x="414" y="326"/>
                    </a:cxn>
                    <a:cxn ang="0">
                      <a:pos x="234" y="326"/>
                    </a:cxn>
                    <a:cxn ang="0">
                      <a:pos x="100" y="402"/>
                    </a:cxn>
                    <a:cxn ang="0">
                      <a:pos x="234" y="476"/>
                    </a:cxn>
                    <a:cxn ang="0">
                      <a:pos x="414" y="476"/>
                    </a:cxn>
                    <a:cxn ang="0">
                      <a:pos x="414" y="506"/>
                    </a:cxn>
                    <a:cxn ang="0">
                      <a:pos x="62" y="506"/>
                    </a:cxn>
                    <a:cxn ang="0">
                      <a:pos x="62" y="62"/>
                    </a:cxn>
                    <a:cxn ang="0">
                      <a:pos x="414" y="62"/>
                    </a:cxn>
                    <a:cxn ang="0">
                      <a:pos x="414" y="326"/>
                    </a:cxn>
                    <a:cxn ang="0">
                      <a:pos x="228" y="340"/>
                    </a:cxn>
                    <a:cxn ang="0">
                      <a:pos x="228" y="462"/>
                    </a:cxn>
                    <a:cxn ang="0">
                      <a:pos x="162" y="428"/>
                    </a:cxn>
                    <a:cxn ang="0">
                      <a:pos x="162" y="378"/>
                    </a:cxn>
                    <a:cxn ang="0">
                      <a:pos x="228" y="340"/>
                    </a:cxn>
                  </a:cxnLst>
                  <a:rect l="0" t="0" r="r" b="b"/>
                  <a:pathLst>
                    <a:path w="516" h="568">
                      <a:moveTo>
                        <a:pt x="476" y="326"/>
                      </a:moveTo>
                      <a:lnTo>
                        <a:pt x="476" y="50"/>
                      </a:lnTo>
                      <a:lnTo>
                        <a:pt x="476" y="50"/>
                      </a:lnTo>
                      <a:lnTo>
                        <a:pt x="476" y="40"/>
                      </a:lnTo>
                      <a:lnTo>
                        <a:pt x="472" y="30"/>
                      </a:lnTo>
                      <a:lnTo>
                        <a:pt x="468" y="22"/>
                      </a:lnTo>
                      <a:lnTo>
                        <a:pt x="462" y="14"/>
                      </a:lnTo>
                      <a:lnTo>
                        <a:pt x="454" y="8"/>
                      </a:lnTo>
                      <a:lnTo>
                        <a:pt x="446" y="4"/>
                      </a:lnTo>
                      <a:lnTo>
                        <a:pt x="436" y="0"/>
                      </a:lnTo>
                      <a:lnTo>
                        <a:pt x="426" y="0"/>
                      </a:lnTo>
                      <a:lnTo>
                        <a:pt x="50" y="0"/>
                      </a:lnTo>
                      <a:lnTo>
                        <a:pt x="50" y="0"/>
                      </a:lnTo>
                      <a:lnTo>
                        <a:pt x="40" y="0"/>
                      </a:lnTo>
                      <a:lnTo>
                        <a:pt x="30" y="4"/>
                      </a:lnTo>
                      <a:lnTo>
                        <a:pt x="22" y="8"/>
                      </a:lnTo>
                      <a:lnTo>
                        <a:pt x="14" y="14"/>
                      </a:lnTo>
                      <a:lnTo>
                        <a:pt x="8" y="22"/>
                      </a:lnTo>
                      <a:lnTo>
                        <a:pt x="4" y="30"/>
                      </a:lnTo>
                      <a:lnTo>
                        <a:pt x="0" y="40"/>
                      </a:lnTo>
                      <a:lnTo>
                        <a:pt x="0" y="50"/>
                      </a:lnTo>
                      <a:lnTo>
                        <a:pt x="0" y="518"/>
                      </a:lnTo>
                      <a:lnTo>
                        <a:pt x="0" y="518"/>
                      </a:lnTo>
                      <a:lnTo>
                        <a:pt x="0" y="528"/>
                      </a:lnTo>
                      <a:lnTo>
                        <a:pt x="4" y="538"/>
                      </a:lnTo>
                      <a:lnTo>
                        <a:pt x="8" y="546"/>
                      </a:lnTo>
                      <a:lnTo>
                        <a:pt x="14" y="554"/>
                      </a:lnTo>
                      <a:lnTo>
                        <a:pt x="22" y="560"/>
                      </a:lnTo>
                      <a:lnTo>
                        <a:pt x="30" y="564"/>
                      </a:lnTo>
                      <a:lnTo>
                        <a:pt x="40" y="568"/>
                      </a:lnTo>
                      <a:lnTo>
                        <a:pt x="50" y="568"/>
                      </a:lnTo>
                      <a:lnTo>
                        <a:pt x="426" y="568"/>
                      </a:lnTo>
                      <a:lnTo>
                        <a:pt x="426" y="568"/>
                      </a:lnTo>
                      <a:lnTo>
                        <a:pt x="436" y="568"/>
                      </a:lnTo>
                      <a:lnTo>
                        <a:pt x="446" y="564"/>
                      </a:lnTo>
                      <a:lnTo>
                        <a:pt x="454" y="560"/>
                      </a:lnTo>
                      <a:lnTo>
                        <a:pt x="462" y="554"/>
                      </a:lnTo>
                      <a:lnTo>
                        <a:pt x="468" y="546"/>
                      </a:lnTo>
                      <a:lnTo>
                        <a:pt x="472" y="538"/>
                      </a:lnTo>
                      <a:lnTo>
                        <a:pt x="476" y="528"/>
                      </a:lnTo>
                      <a:lnTo>
                        <a:pt x="476" y="518"/>
                      </a:lnTo>
                      <a:lnTo>
                        <a:pt x="476" y="476"/>
                      </a:lnTo>
                      <a:lnTo>
                        <a:pt x="516" y="476"/>
                      </a:lnTo>
                      <a:lnTo>
                        <a:pt x="516" y="326"/>
                      </a:lnTo>
                      <a:lnTo>
                        <a:pt x="476" y="326"/>
                      </a:lnTo>
                      <a:close/>
                      <a:moveTo>
                        <a:pt x="414" y="326"/>
                      </a:moveTo>
                      <a:lnTo>
                        <a:pt x="234" y="326"/>
                      </a:lnTo>
                      <a:lnTo>
                        <a:pt x="100" y="402"/>
                      </a:lnTo>
                      <a:lnTo>
                        <a:pt x="234" y="476"/>
                      </a:lnTo>
                      <a:lnTo>
                        <a:pt x="414" y="476"/>
                      </a:lnTo>
                      <a:lnTo>
                        <a:pt x="414" y="506"/>
                      </a:lnTo>
                      <a:lnTo>
                        <a:pt x="62" y="506"/>
                      </a:lnTo>
                      <a:lnTo>
                        <a:pt x="62" y="62"/>
                      </a:lnTo>
                      <a:lnTo>
                        <a:pt x="414" y="62"/>
                      </a:lnTo>
                      <a:lnTo>
                        <a:pt x="414" y="326"/>
                      </a:lnTo>
                      <a:close/>
                      <a:moveTo>
                        <a:pt x="228" y="340"/>
                      </a:moveTo>
                      <a:lnTo>
                        <a:pt x="228" y="462"/>
                      </a:lnTo>
                      <a:lnTo>
                        <a:pt x="162" y="428"/>
                      </a:lnTo>
                      <a:lnTo>
                        <a:pt x="162" y="378"/>
                      </a:lnTo>
                      <a:lnTo>
                        <a:pt x="228" y="34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57" name="Freeform 71"/>
                <p:cNvSpPr>
                  <a:spLocks/>
                </p:cNvSpPr>
                <p:nvPr/>
              </p:nvSpPr>
              <p:spPr bwMode="auto">
                <a:xfrm>
                  <a:off x="7675463" y="4365997"/>
                  <a:ext cx="69850" cy="69850"/>
                </a:xfrm>
                <a:custGeom>
                  <a:avLst/>
                  <a:gdLst/>
                  <a:ahLst/>
                  <a:cxnLst>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Lst>
                  <a:rect l="0" t="0" r="r" b="b"/>
                  <a:pathLst>
                    <a:path w="44" h="44">
                      <a:moveTo>
                        <a:pt x="22" y="44"/>
                      </a:moveTo>
                      <a:lnTo>
                        <a:pt x="22" y="44"/>
                      </a:lnTo>
                      <a:lnTo>
                        <a:pt x="30" y="42"/>
                      </a:lnTo>
                      <a:lnTo>
                        <a:pt x="38" y="38"/>
                      </a:lnTo>
                      <a:lnTo>
                        <a:pt x="42" y="30"/>
                      </a:lnTo>
                      <a:lnTo>
                        <a:pt x="44" y="22"/>
                      </a:lnTo>
                      <a:lnTo>
                        <a:pt x="44" y="22"/>
                      </a:lnTo>
                      <a:lnTo>
                        <a:pt x="42" y="14"/>
                      </a:lnTo>
                      <a:lnTo>
                        <a:pt x="38" y="6"/>
                      </a:lnTo>
                      <a:lnTo>
                        <a:pt x="30" y="2"/>
                      </a:lnTo>
                      <a:lnTo>
                        <a:pt x="22" y="0"/>
                      </a:lnTo>
                      <a:lnTo>
                        <a:pt x="22" y="0"/>
                      </a:lnTo>
                      <a:lnTo>
                        <a:pt x="14" y="2"/>
                      </a:lnTo>
                      <a:lnTo>
                        <a:pt x="6" y="6"/>
                      </a:lnTo>
                      <a:lnTo>
                        <a:pt x="2" y="14"/>
                      </a:lnTo>
                      <a:lnTo>
                        <a:pt x="0" y="22"/>
                      </a:lnTo>
                      <a:lnTo>
                        <a:pt x="0" y="22"/>
                      </a:lnTo>
                      <a:lnTo>
                        <a:pt x="2" y="30"/>
                      </a:lnTo>
                      <a:lnTo>
                        <a:pt x="6" y="38"/>
                      </a:lnTo>
                      <a:lnTo>
                        <a:pt x="14" y="42"/>
                      </a:lnTo>
                      <a:lnTo>
                        <a:pt x="22" y="44"/>
                      </a:lnTo>
                      <a:lnTo>
                        <a:pt x="22" y="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grpSp>
          <p:grpSp>
            <p:nvGrpSpPr>
              <p:cNvPr id="162" name="Group 581"/>
              <p:cNvGrpSpPr>
                <a:grpSpLocks noChangeAspect="1"/>
              </p:cNvGrpSpPr>
              <p:nvPr/>
            </p:nvGrpSpPr>
            <p:grpSpPr>
              <a:xfrm>
                <a:off x="1307199" y="2105903"/>
                <a:ext cx="571094" cy="374073"/>
                <a:chOff x="1339850" y="3178176"/>
                <a:chExt cx="681038" cy="446087"/>
              </a:xfrm>
              <a:solidFill>
                <a:schemeClr val="bg1"/>
              </a:solidFill>
            </p:grpSpPr>
            <p:sp>
              <p:nvSpPr>
                <p:cNvPr id="163" name="Freeform 36"/>
                <p:cNvSpPr>
                  <a:spLocks noEditPoints="1"/>
                </p:cNvSpPr>
                <p:nvPr/>
              </p:nvSpPr>
              <p:spPr bwMode="auto">
                <a:xfrm>
                  <a:off x="1420813" y="3178176"/>
                  <a:ext cx="517525" cy="379413"/>
                </a:xfrm>
                <a:custGeom>
                  <a:avLst/>
                  <a:gdLst/>
                  <a:ahLst/>
                  <a:cxnLst>
                    <a:cxn ang="0">
                      <a:pos x="468" y="386"/>
                    </a:cxn>
                    <a:cxn ang="0">
                      <a:pos x="58" y="386"/>
                    </a:cxn>
                    <a:cxn ang="0">
                      <a:pos x="0" y="328"/>
                    </a:cxn>
                    <a:cxn ang="0">
                      <a:pos x="0" y="58"/>
                    </a:cxn>
                    <a:cxn ang="0">
                      <a:pos x="58" y="0"/>
                    </a:cxn>
                    <a:cxn ang="0">
                      <a:pos x="468" y="0"/>
                    </a:cxn>
                    <a:cxn ang="0">
                      <a:pos x="526" y="58"/>
                    </a:cxn>
                    <a:cxn ang="0">
                      <a:pos x="526" y="328"/>
                    </a:cxn>
                    <a:cxn ang="0">
                      <a:pos x="468" y="386"/>
                    </a:cxn>
                    <a:cxn ang="0">
                      <a:pos x="58" y="29"/>
                    </a:cxn>
                    <a:cxn ang="0">
                      <a:pos x="29" y="58"/>
                    </a:cxn>
                    <a:cxn ang="0">
                      <a:pos x="29" y="328"/>
                    </a:cxn>
                    <a:cxn ang="0">
                      <a:pos x="58" y="357"/>
                    </a:cxn>
                    <a:cxn ang="0">
                      <a:pos x="468" y="357"/>
                    </a:cxn>
                    <a:cxn ang="0">
                      <a:pos x="498" y="328"/>
                    </a:cxn>
                    <a:cxn ang="0">
                      <a:pos x="498" y="58"/>
                    </a:cxn>
                    <a:cxn ang="0">
                      <a:pos x="468" y="29"/>
                    </a:cxn>
                    <a:cxn ang="0">
                      <a:pos x="58" y="29"/>
                    </a:cxn>
                  </a:cxnLst>
                  <a:rect l="0" t="0" r="r" b="b"/>
                  <a:pathLst>
                    <a:path w="526" h="386">
                      <a:moveTo>
                        <a:pt x="468" y="386"/>
                      </a:moveTo>
                      <a:cubicBezTo>
                        <a:pt x="58" y="386"/>
                        <a:pt x="58" y="386"/>
                        <a:pt x="58" y="386"/>
                      </a:cubicBezTo>
                      <a:cubicBezTo>
                        <a:pt x="26" y="386"/>
                        <a:pt x="0" y="360"/>
                        <a:pt x="0" y="328"/>
                      </a:cubicBezTo>
                      <a:cubicBezTo>
                        <a:pt x="0" y="58"/>
                        <a:pt x="0" y="58"/>
                        <a:pt x="0" y="58"/>
                      </a:cubicBezTo>
                      <a:cubicBezTo>
                        <a:pt x="0" y="26"/>
                        <a:pt x="26" y="0"/>
                        <a:pt x="58" y="0"/>
                      </a:cubicBezTo>
                      <a:cubicBezTo>
                        <a:pt x="468" y="0"/>
                        <a:pt x="468" y="0"/>
                        <a:pt x="468" y="0"/>
                      </a:cubicBezTo>
                      <a:cubicBezTo>
                        <a:pt x="500" y="0"/>
                        <a:pt x="526" y="26"/>
                        <a:pt x="526" y="58"/>
                      </a:cubicBezTo>
                      <a:cubicBezTo>
                        <a:pt x="526" y="328"/>
                        <a:pt x="526" y="328"/>
                        <a:pt x="526" y="328"/>
                      </a:cubicBezTo>
                      <a:cubicBezTo>
                        <a:pt x="526" y="360"/>
                        <a:pt x="500" y="386"/>
                        <a:pt x="468" y="386"/>
                      </a:cubicBezTo>
                      <a:close/>
                      <a:moveTo>
                        <a:pt x="58" y="29"/>
                      </a:moveTo>
                      <a:cubicBezTo>
                        <a:pt x="42" y="29"/>
                        <a:pt x="29" y="42"/>
                        <a:pt x="29" y="58"/>
                      </a:cubicBezTo>
                      <a:cubicBezTo>
                        <a:pt x="29" y="328"/>
                        <a:pt x="29" y="328"/>
                        <a:pt x="29" y="328"/>
                      </a:cubicBezTo>
                      <a:cubicBezTo>
                        <a:pt x="29" y="344"/>
                        <a:pt x="42" y="357"/>
                        <a:pt x="58" y="357"/>
                      </a:cubicBezTo>
                      <a:cubicBezTo>
                        <a:pt x="468" y="357"/>
                        <a:pt x="468" y="357"/>
                        <a:pt x="468" y="357"/>
                      </a:cubicBezTo>
                      <a:cubicBezTo>
                        <a:pt x="485" y="357"/>
                        <a:pt x="498" y="344"/>
                        <a:pt x="498" y="328"/>
                      </a:cubicBezTo>
                      <a:cubicBezTo>
                        <a:pt x="498" y="58"/>
                        <a:pt x="498" y="58"/>
                        <a:pt x="498" y="58"/>
                      </a:cubicBezTo>
                      <a:cubicBezTo>
                        <a:pt x="498" y="42"/>
                        <a:pt x="485" y="29"/>
                        <a:pt x="468" y="29"/>
                      </a:cubicBezTo>
                      <a:cubicBezTo>
                        <a:pt x="58" y="29"/>
                        <a:pt x="58" y="29"/>
                        <a:pt x="58" y="2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64" name="Freeform 37"/>
                <p:cNvSpPr>
                  <a:spLocks noEditPoints="1"/>
                </p:cNvSpPr>
                <p:nvPr/>
              </p:nvSpPr>
              <p:spPr bwMode="auto">
                <a:xfrm>
                  <a:off x="1339850" y="3500438"/>
                  <a:ext cx="681038" cy="123825"/>
                </a:xfrm>
                <a:custGeom>
                  <a:avLst/>
                  <a:gdLst/>
                  <a:ahLst/>
                  <a:cxnLst>
                    <a:cxn ang="0">
                      <a:pos x="678" y="73"/>
                    </a:cxn>
                    <a:cxn ang="0">
                      <a:pos x="621" y="22"/>
                    </a:cxn>
                    <a:cxn ang="0">
                      <a:pos x="593" y="0"/>
                    </a:cxn>
                    <a:cxn ang="0">
                      <a:pos x="99" y="0"/>
                    </a:cxn>
                    <a:cxn ang="0">
                      <a:pos x="72" y="22"/>
                    </a:cxn>
                    <a:cxn ang="0">
                      <a:pos x="14" y="73"/>
                    </a:cxn>
                    <a:cxn ang="0">
                      <a:pos x="0" y="106"/>
                    </a:cxn>
                    <a:cxn ang="0">
                      <a:pos x="18" y="126"/>
                    </a:cxn>
                    <a:cxn ang="0">
                      <a:pos x="674" y="126"/>
                    </a:cxn>
                    <a:cxn ang="0">
                      <a:pos x="693" y="106"/>
                    </a:cxn>
                    <a:cxn ang="0">
                      <a:pos x="678" y="73"/>
                    </a:cxn>
                    <a:cxn ang="0">
                      <a:pos x="411" y="82"/>
                    </a:cxn>
                    <a:cxn ang="0">
                      <a:pos x="281" y="82"/>
                    </a:cxn>
                    <a:cxn ang="0">
                      <a:pos x="277" y="76"/>
                    </a:cxn>
                    <a:cxn ang="0">
                      <a:pos x="280" y="66"/>
                    </a:cxn>
                    <a:cxn ang="0">
                      <a:pos x="292" y="50"/>
                    </a:cxn>
                    <a:cxn ang="0">
                      <a:pos x="303" y="43"/>
                    </a:cxn>
                    <a:cxn ang="0">
                      <a:pos x="390" y="43"/>
                    </a:cxn>
                    <a:cxn ang="0">
                      <a:pos x="401" y="50"/>
                    </a:cxn>
                    <a:cxn ang="0">
                      <a:pos x="412" y="66"/>
                    </a:cxn>
                    <a:cxn ang="0">
                      <a:pos x="415" y="76"/>
                    </a:cxn>
                    <a:cxn ang="0">
                      <a:pos x="411" y="82"/>
                    </a:cxn>
                  </a:cxnLst>
                  <a:rect l="0" t="0" r="r" b="b"/>
                  <a:pathLst>
                    <a:path w="693" h="126">
                      <a:moveTo>
                        <a:pt x="678" y="73"/>
                      </a:moveTo>
                      <a:cubicBezTo>
                        <a:pt x="621" y="22"/>
                        <a:pt x="621" y="22"/>
                        <a:pt x="621" y="22"/>
                      </a:cubicBezTo>
                      <a:cubicBezTo>
                        <a:pt x="607" y="10"/>
                        <a:pt x="610" y="0"/>
                        <a:pt x="593" y="0"/>
                      </a:cubicBezTo>
                      <a:cubicBezTo>
                        <a:pt x="99" y="0"/>
                        <a:pt x="99" y="0"/>
                        <a:pt x="99" y="0"/>
                      </a:cubicBezTo>
                      <a:cubicBezTo>
                        <a:pt x="82" y="0"/>
                        <a:pt x="85" y="10"/>
                        <a:pt x="72" y="22"/>
                      </a:cubicBezTo>
                      <a:cubicBezTo>
                        <a:pt x="14" y="73"/>
                        <a:pt x="14" y="73"/>
                        <a:pt x="14" y="73"/>
                      </a:cubicBezTo>
                      <a:cubicBezTo>
                        <a:pt x="6" y="80"/>
                        <a:pt x="0" y="95"/>
                        <a:pt x="0" y="106"/>
                      </a:cubicBezTo>
                      <a:cubicBezTo>
                        <a:pt x="0" y="117"/>
                        <a:pt x="8" y="126"/>
                        <a:pt x="18" y="126"/>
                      </a:cubicBezTo>
                      <a:cubicBezTo>
                        <a:pt x="674" y="126"/>
                        <a:pt x="674" y="126"/>
                        <a:pt x="674" y="126"/>
                      </a:cubicBezTo>
                      <a:cubicBezTo>
                        <a:pt x="684" y="126"/>
                        <a:pt x="693" y="117"/>
                        <a:pt x="693" y="106"/>
                      </a:cubicBezTo>
                      <a:cubicBezTo>
                        <a:pt x="693" y="95"/>
                        <a:pt x="686" y="80"/>
                        <a:pt x="678" y="73"/>
                      </a:cubicBezTo>
                      <a:close/>
                      <a:moveTo>
                        <a:pt x="411" y="82"/>
                      </a:moveTo>
                      <a:cubicBezTo>
                        <a:pt x="281" y="82"/>
                        <a:pt x="281" y="82"/>
                        <a:pt x="281" y="82"/>
                      </a:cubicBezTo>
                      <a:cubicBezTo>
                        <a:pt x="279" y="82"/>
                        <a:pt x="277" y="80"/>
                        <a:pt x="277" y="76"/>
                      </a:cubicBezTo>
                      <a:cubicBezTo>
                        <a:pt x="277" y="73"/>
                        <a:pt x="279" y="68"/>
                        <a:pt x="280" y="66"/>
                      </a:cubicBezTo>
                      <a:cubicBezTo>
                        <a:pt x="292" y="50"/>
                        <a:pt x="292" y="50"/>
                        <a:pt x="292" y="50"/>
                      </a:cubicBezTo>
                      <a:cubicBezTo>
                        <a:pt x="294" y="46"/>
                        <a:pt x="299" y="43"/>
                        <a:pt x="303" y="43"/>
                      </a:cubicBezTo>
                      <a:cubicBezTo>
                        <a:pt x="390" y="43"/>
                        <a:pt x="390" y="43"/>
                        <a:pt x="390" y="43"/>
                      </a:cubicBezTo>
                      <a:cubicBezTo>
                        <a:pt x="393" y="43"/>
                        <a:pt x="398" y="46"/>
                        <a:pt x="401" y="50"/>
                      </a:cubicBezTo>
                      <a:cubicBezTo>
                        <a:pt x="412" y="66"/>
                        <a:pt x="412" y="66"/>
                        <a:pt x="412" y="66"/>
                      </a:cubicBezTo>
                      <a:cubicBezTo>
                        <a:pt x="414" y="68"/>
                        <a:pt x="415" y="73"/>
                        <a:pt x="415" y="76"/>
                      </a:cubicBezTo>
                      <a:cubicBezTo>
                        <a:pt x="415" y="80"/>
                        <a:pt x="414" y="82"/>
                        <a:pt x="411" y="8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grpSp>
          <p:sp>
            <p:nvSpPr>
              <p:cNvPr id="165" name="Freeform 187"/>
              <p:cNvSpPr>
                <a:spLocks noChangeAspect="1" noEditPoints="1"/>
              </p:cNvSpPr>
              <p:nvPr/>
            </p:nvSpPr>
            <p:spPr bwMode="auto">
              <a:xfrm>
                <a:off x="2080720" y="2497131"/>
                <a:ext cx="555960" cy="720000"/>
              </a:xfrm>
              <a:custGeom>
                <a:avLst/>
                <a:gdLst/>
                <a:ahLst/>
                <a:cxnLst>
                  <a:cxn ang="0">
                    <a:pos x="683" y="2211"/>
                  </a:cxn>
                  <a:cxn ang="0">
                    <a:pos x="402" y="1937"/>
                  </a:cxn>
                  <a:cxn ang="0">
                    <a:pos x="209" y="1653"/>
                  </a:cxn>
                  <a:cxn ang="0">
                    <a:pos x="208" y="1544"/>
                  </a:cxn>
                  <a:cxn ang="0">
                    <a:pos x="160" y="1449"/>
                  </a:cxn>
                  <a:cxn ang="0">
                    <a:pos x="142" y="1071"/>
                  </a:cxn>
                  <a:cxn ang="0">
                    <a:pos x="276" y="671"/>
                  </a:cxn>
                  <a:cxn ang="0">
                    <a:pos x="714" y="152"/>
                  </a:cxn>
                  <a:cxn ang="0">
                    <a:pos x="1808" y="1096"/>
                  </a:cxn>
                  <a:cxn ang="0">
                    <a:pos x="1523" y="1653"/>
                  </a:cxn>
                  <a:cxn ang="0">
                    <a:pos x="1776" y="2396"/>
                  </a:cxn>
                  <a:cxn ang="0">
                    <a:pos x="1416" y="1192"/>
                  </a:cxn>
                  <a:cxn ang="0">
                    <a:pos x="1416" y="398"/>
                  </a:cxn>
                  <a:cxn ang="0">
                    <a:pos x="618" y="398"/>
                  </a:cxn>
                  <a:cxn ang="0">
                    <a:pos x="618" y="1192"/>
                  </a:cxn>
                  <a:cxn ang="0">
                    <a:pos x="1416" y="1192"/>
                  </a:cxn>
                  <a:cxn ang="0">
                    <a:pos x="770" y="826"/>
                  </a:cxn>
                  <a:cxn ang="0">
                    <a:pos x="809" y="689"/>
                  </a:cxn>
                  <a:cxn ang="0">
                    <a:pos x="843" y="408"/>
                  </a:cxn>
                  <a:cxn ang="0">
                    <a:pos x="1168" y="410"/>
                  </a:cxn>
                  <a:cxn ang="0">
                    <a:pos x="1201" y="634"/>
                  </a:cxn>
                  <a:cxn ang="0">
                    <a:pos x="1031" y="555"/>
                  </a:cxn>
                  <a:cxn ang="0">
                    <a:pos x="1005" y="514"/>
                  </a:cxn>
                  <a:cxn ang="0">
                    <a:pos x="979" y="555"/>
                  </a:cxn>
                  <a:cxn ang="0">
                    <a:pos x="1154" y="689"/>
                  </a:cxn>
                  <a:cxn ang="0">
                    <a:pos x="981" y="826"/>
                  </a:cxn>
                  <a:cxn ang="0">
                    <a:pos x="989" y="1066"/>
                  </a:cxn>
                  <a:cxn ang="0">
                    <a:pos x="1022" y="1060"/>
                  </a:cxn>
                  <a:cxn ang="0">
                    <a:pos x="1030" y="1038"/>
                  </a:cxn>
                  <a:cxn ang="0">
                    <a:pos x="1031" y="879"/>
                  </a:cxn>
                  <a:cxn ang="0">
                    <a:pos x="1201" y="1027"/>
                  </a:cxn>
                  <a:cxn ang="0">
                    <a:pos x="1006" y="1196"/>
                  </a:cxn>
                  <a:cxn ang="0">
                    <a:pos x="809" y="826"/>
                  </a:cxn>
                </a:cxnLst>
                <a:rect l="0" t="0" r="r" b="b"/>
                <a:pathLst>
                  <a:path w="1858" h="2406">
                    <a:moveTo>
                      <a:pt x="678" y="2406"/>
                    </a:moveTo>
                    <a:cubicBezTo>
                      <a:pt x="683" y="2348"/>
                      <a:pt x="692" y="2274"/>
                      <a:pt x="683" y="2211"/>
                    </a:cubicBezTo>
                    <a:cubicBezTo>
                      <a:pt x="670" y="2137"/>
                      <a:pt x="620" y="2093"/>
                      <a:pt x="607" y="2025"/>
                    </a:cubicBezTo>
                    <a:cubicBezTo>
                      <a:pt x="580" y="1893"/>
                      <a:pt x="509" y="1937"/>
                      <a:pt x="402" y="1937"/>
                    </a:cubicBezTo>
                    <a:cubicBezTo>
                      <a:pt x="308" y="1937"/>
                      <a:pt x="205" y="1908"/>
                      <a:pt x="192" y="1790"/>
                    </a:cubicBezTo>
                    <a:cubicBezTo>
                      <a:pt x="187" y="1741"/>
                      <a:pt x="223" y="1702"/>
                      <a:pt x="209" y="1653"/>
                    </a:cubicBezTo>
                    <a:cubicBezTo>
                      <a:pt x="205" y="1624"/>
                      <a:pt x="169" y="1619"/>
                      <a:pt x="169" y="1590"/>
                    </a:cubicBezTo>
                    <a:cubicBezTo>
                      <a:pt x="169" y="1565"/>
                      <a:pt x="186" y="1549"/>
                      <a:pt x="208" y="1544"/>
                    </a:cubicBezTo>
                    <a:cubicBezTo>
                      <a:pt x="193" y="1548"/>
                      <a:pt x="174" y="1546"/>
                      <a:pt x="147" y="1536"/>
                    </a:cubicBezTo>
                    <a:cubicBezTo>
                      <a:pt x="132" y="1526"/>
                      <a:pt x="118" y="1488"/>
                      <a:pt x="160" y="1449"/>
                    </a:cubicBezTo>
                    <a:cubicBezTo>
                      <a:pt x="270" y="1387"/>
                      <a:pt x="80" y="1326"/>
                      <a:pt x="62" y="1306"/>
                    </a:cubicBezTo>
                    <a:cubicBezTo>
                      <a:pt x="0" y="1243"/>
                      <a:pt x="98" y="1135"/>
                      <a:pt x="142" y="1071"/>
                    </a:cubicBezTo>
                    <a:cubicBezTo>
                      <a:pt x="165" y="1037"/>
                      <a:pt x="285" y="920"/>
                      <a:pt x="272" y="876"/>
                    </a:cubicBezTo>
                    <a:cubicBezTo>
                      <a:pt x="245" y="788"/>
                      <a:pt x="232" y="759"/>
                      <a:pt x="276" y="671"/>
                    </a:cubicBezTo>
                    <a:cubicBezTo>
                      <a:pt x="317" y="587"/>
                      <a:pt x="343" y="470"/>
                      <a:pt x="402" y="397"/>
                    </a:cubicBezTo>
                    <a:cubicBezTo>
                      <a:pt x="460" y="314"/>
                      <a:pt x="624" y="191"/>
                      <a:pt x="714" y="152"/>
                    </a:cubicBezTo>
                    <a:cubicBezTo>
                      <a:pt x="1062" y="0"/>
                      <a:pt x="1501" y="155"/>
                      <a:pt x="1733" y="478"/>
                    </a:cubicBezTo>
                    <a:cubicBezTo>
                      <a:pt x="1858" y="654"/>
                      <a:pt x="1858" y="881"/>
                      <a:pt x="1808" y="1096"/>
                    </a:cubicBezTo>
                    <a:cubicBezTo>
                      <a:pt x="1777" y="1208"/>
                      <a:pt x="1710" y="1291"/>
                      <a:pt x="1634" y="1370"/>
                    </a:cubicBezTo>
                    <a:cubicBezTo>
                      <a:pt x="1545" y="1463"/>
                      <a:pt x="1540" y="1526"/>
                      <a:pt x="1523" y="1653"/>
                    </a:cubicBezTo>
                    <a:cubicBezTo>
                      <a:pt x="1505" y="1790"/>
                      <a:pt x="1540" y="1903"/>
                      <a:pt x="1576" y="2035"/>
                    </a:cubicBezTo>
                    <a:cubicBezTo>
                      <a:pt x="1621" y="2172"/>
                      <a:pt x="1784" y="2255"/>
                      <a:pt x="1776" y="2396"/>
                    </a:cubicBezTo>
                    <a:lnTo>
                      <a:pt x="678" y="2406"/>
                    </a:lnTo>
                    <a:close/>
                    <a:moveTo>
                      <a:pt x="1416" y="1192"/>
                    </a:moveTo>
                    <a:cubicBezTo>
                      <a:pt x="1526" y="1087"/>
                      <a:pt x="1586" y="946"/>
                      <a:pt x="1586" y="795"/>
                    </a:cubicBezTo>
                    <a:cubicBezTo>
                      <a:pt x="1586" y="644"/>
                      <a:pt x="1526" y="503"/>
                      <a:pt x="1416" y="398"/>
                    </a:cubicBezTo>
                    <a:cubicBezTo>
                      <a:pt x="1309" y="295"/>
                      <a:pt x="1167" y="238"/>
                      <a:pt x="1017" y="238"/>
                    </a:cubicBezTo>
                    <a:cubicBezTo>
                      <a:pt x="867" y="238"/>
                      <a:pt x="725" y="295"/>
                      <a:pt x="618" y="398"/>
                    </a:cubicBezTo>
                    <a:cubicBezTo>
                      <a:pt x="509" y="503"/>
                      <a:pt x="448" y="644"/>
                      <a:pt x="448" y="795"/>
                    </a:cubicBezTo>
                    <a:cubicBezTo>
                      <a:pt x="448" y="946"/>
                      <a:pt x="509" y="1087"/>
                      <a:pt x="618" y="1192"/>
                    </a:cubicBezTo>
                    <a:cubicBezTo>
                      <a:pt x="725" y="1295"/>
                      <a:pt x="867" y="1352"/>
                      <a:pt x="1017" y="1352"/>
                    </a:cubicBezTo>
                    <a:cubicBezTo>
                      <a:pt x="1167" y="1352"/>
                      <a:pt x="1309" y="1295"/>
                      <a:pt x="1416" y="1192"/>
                    </a:cubicBezTo>
                    <a:close/>
                    <a:moveTo>
                      <a:pt x="809" y="826"/>
                    </a:moveTo>
                    <a:cubicBezTo>
                      <a:pt x="770" y="826"/>
                      <a:pt x="770" y="826"/>
                      <a:pt x="770" y="826"/>
                    </a:cubicBezTo>
                    <a:cubicBezTo>
                      <a:pt x="770" y="689"/>
                      <a:pt x="770" y="689"/>
                      <a:pt x="770" y="689"/>
                    </a:cubicBezTo>
                    <a:cubicBezTo>
                      <a:pt x="809" y="689"/>
                      <a:pt x="809" y="689"/>
                      <a:pt x="809" y="689"/>
                    </a:cubicBezTo>
                    <a:cubicBezTo>
                      <a:pt x="809" y="549"/>
                      <a:pt x="809" y="549"/>
                      <a:pt x="809" y="549"/>
                    </a:cubicBezTo>
                    <a:cubicBezTo>
                      <a:pt x="809" y="474"/>
                      <a:pt x="820" y="427"/>
                      <a:pt x="843" y="408"/>
                    </a:cubicBezTo>
                    <a:cubicBezTo>
                      <a:pt x="865" y="389"/>
                      <a:pt x="919" y="380"/>
                      <a:pt x="1005" y="380"/>
                    </a:cubicBezTo>
                    <a:cubicBezTo>
                      <a:pt x="1091" y="380"/>
                      <a:pt x="1145" y="390"/>
                      <a:pt x="1168" y="410"/>
                    </a:cubicBezTo>
                    <a:cubicBezTo>
                      <a:pt x="1190" y="429"/>
                      <a:pt x="1201" y="476"/>
                      <a:pt x="1201" y="549"/>
                    </a:cubicBezTo>
                    <a:cubicBezTo>
                      <a:pt x="1201" y="634"/>
                      <a:pt x="1201" y="634"/>
                      <a:pt x="1201" y="634"/>
                    </a:cubicBezTo>
                    <a:cubicBezTo>
                      <a:pt x="1031" y="634"/>
                      <a:pt x="1031" y="634"/>
                      <a:pt x="1031" y="634"/>
                    </a:cubicBezTo>
                    <a:cubicBezTo>
                      <a:pt x="1031" y="555"/>
                      <a:pt x="1031" y="555"/>
                      <a:pt x="1031" y="555"/>
                    </a:cubicBezTo>
                    <a:cubicBezTo>
                      <a:pt x="1031" y="540"/>
                      <a:pt x="1029" y="529"/>
                      <a:pt x="1025" y="523"/>
                    </a:cubicBezTo>
                    <a:cubicBezTo>
                      <a:pt x="1021" y="517"/>
                      <a:pt x="1014" y="514"/>
                      <a:pt x="1005" y="514"/>
                    </a:cubicBezTo>
                    <a:cubicBezTo>
                      <a:pt x="995" y="514"/>
                      <a:pt x="989" y="517"/>
                      <a:pt x="985" y="522"/>
                    </a:cubicBezTo>
                    <a:cubicBezTo>
                      <a:pt x="981" y="527"/>
                      <a:pt x="979" y="538"/>
                      <a:pt x="979" y="555"/>
                    </a:cubicBezTo>
                    <a:cubicBezTo>
                      <a:pt x="979" y="689"/>
                      <a:pt x="979" y="689"/>
                      <a:pt x="979" y="689"/>
                    </a:cubicBezTo>
                    <a:cubicBezTo>
                      <a:pt x="1154" y="689"/>
                      <a:pt x="1154" y="689"/>
                      <a:pt x="1154" y="689"/>
                    </a:cubicBezTo>
                    <a:cubicBezTo>
                      <a:pt x="1154" y="826"/>
                      <a:pt x="1154" y="826"/>
                      <a:pt x="1154" y="826"/>
                    </a:cubicBezTo>
                    <a:cubicBezTo>
                      <a:pt x="981" y="826"/>
                      <a:pt x="981" y="826"/>
                      <a:pt x="981" y="826"/>
                    </a:cubicBezTo>
                    <a:cubicBezTo>
                      <a:pt x="981" y="1066"/>
                      <a:pt x="981" y="1066"/>
                      <a:pt x="981" y="1066"/>
                    </a:cubicBezTo>
                    <a:cubicBezTo>
                      <a:pt x="983" y="1066"/>
                      <a:pt x="986" y="1066"/>
                      <a:pt x="989" y="1066"/>
                    </a:cubicBezTo>
                    <a:cubicBezTo>
                      <a:pt x="992" y="1067"/>
                      <a:pt x="994" y="1067"/>
                      <a:pt x="996" y="1067"/>
                    </a:cubicBezTo>
                    <a:cubicBezTo>
                      <a:pt x="1008" y="1067"/>
                      <a:pt x="1016" y="1065"/>
                      <a:pt x="1022" y="1060"/>
                    </a:cubicBezTo>
                    <a:cubicBezTo>
                      <a:pt x="1027" y="1056"/>
                      <a:pt x="1030" y="1049"/>
                      <a:pt x="1030" y="1040"/>
                    </a:cubicBezTo>
                    <a:cubicBezTo>
                      <a:pt x="1030" y="1040"/>
                      <a:pt x="1030" y="1039"/>
                      <a:pt x="1030" y="1038"/>
                    </a:cubicBezTo>
                    <a:cubicBezTo>
                      <a:pt x="1030" y="1034"/>
                      <a:pt x="1031" y="1029"/>
                      <a:pt x="1031" y="1026"/>
                    </a:cubicBezTo>
                    <a:cubicBezTo>
                      <a:pt x="1031" y="879"/>
                      <a:pt x="1031" y="879"/>
                      <a:pt x="1031" y="879"/>
                    </a:cubicBezTo>
                    <a:cubicBezTo>
                      <a:pt x="1201" y="879"/>
                      <a:pt x="1201" y="879"/>
                      <a:pt x="1201" y="879"/>
                    </a:cubicBezTo>
                    <a:cubicBezTo>
                      <a:pt x="1201" y="1027"/>
                      <a:pt x="1201" y="1027"/>
                      <a:pt x="1201" y="1027"/>
                    </a:cubicBezTo>
                    <a:cubicBezTo>
                      <a:pt x="1201" y="1101"/>
                      <a:pt x="1190" y="1148"/>
                      <a:pt x="1168" y="1167"/>
                    </a:cubicBezTo>
                    <a:cubicBezTo>
                      <a:pt x="1146" y="1186"/>
                      <a:pt x="1092" y="1196"/>
                      <a:pt x="1006" y="1196"/>
                    </a:cubicBezTo>
                    <a:cubicBezTo>
                      <a:pt x="809" y="1196"/>
                      <a:pt x="809" y="1196"/>
                      <a:pt x="809" y="1196"/>
                    </a:cubicBezTo>
                    <a:lnTo>
                      <a:pt x="809" y="82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66" name="Freeform 16"/>
              <p:cNvSpPr>
                <a:spLocks noChangeAspect="1" noEditPoints="1"/>
              </p:cNvSpPr>
              <p:nvPr/>
            </p:nvSpPr>
            <p:spPr bwMode="auto">
              <a:xfrm>
                <a:off x="2923150" y="2036630"/>
                <a:ext cx="745480" cy="501648"/>
              </a:xfrm>
              <a:custGeom>
                <a:avLst/>
                <a:gdLst/>
                <a:ahLst/>
                <a:cxnLst>
                  <a:cxn ang="0">
                    <a:pos x="274" y="39"/>
                  </a:cxn>
                  <a:cxn ang="0">
                    <a:pos x="281" y="97"/>
                  </a:cxn>
                  <a:cxn ang="0">
                    <a:pos x="360" y="196"/>
                  </a:cxn>
                  <a:cxn ang="0">
                    <a:pos x="360" y="204"/>
                  </a:cxn>
                  <a:cxn ang="0">
                    <a:pos x="355" y="223"/>
                  </a:cxn>
                  <a:cxn ang="0">
                    <a:pos x="348" y="229"/>
                  </a:cxn>
                  <a:cxn ang="0">
                    <a:pos x="327" y="230"/>
                  </a:cxn>
                  <a:cxn ang="0">
                    <a:pos x="320" y="228"/>
                  </a:cxn>
                  <a:cxn ang="0">
                    <a:pos x="312" y="218"/>
                  </a:cxn>
                  <a:cxn ang="0">
                    <a:pos x="313" y="203"/>
                  </a:cxn>
                  <a:cxn ang="0">
                    <a:pos x="297" y="200"/>
                  </a:cxn>
                  <a:cxn ang="0">
                    <a:pos x="292" y="193"/>
                  </a:cxn>
                  <a:cxn ang="0">
                    <a:pos x="288" y="175"/>
                  </a:cxn>
                  <a:cxn ang="0">
                    <a:pos x="272" y="167"/>
                  </a:cxn>
                  <a:cxn ang="0">
                    <a:pos x="267" y="161"/>
                  </a:cxn>
                  <a:cxn ang="0">
                    <a:pos x="268" y="151"/>
                  </a:cxn>
                  <a:cxn ang="0">
                    <a:pos x="253" y="144"/>
                  </a:cxn>
                  <a:cxn ang="0">
                    <a:pos x="241" y="128"/>
                  </a:cxn>
                  <a:cxn ang="0">
                    <a:pos x="188" y="110"/>
                  </a:cxn>
                  <a:cxn ang="0">
                    <a:pos x="214" y="82"/>
                  </a:cxn>
                  <a:cxn ang="0">
                    <a:pos x="218" y="65"/>
                  </a:cxn>
                  <a:cxn ang="0">
                    <a:pos x="222" y="63"/>
                  </a:cxn>
                  <a:cxn ang="0">
                    <a:pos x="224" y="43"/>
                  </a:cxn>
                  <a:cxn ang="0">
                    <a:pos x="200" y="48"/>
                  </a:cxn>
                  <a:cxn ang="0">
                    <a:pos x="199" y="57"/>
                  </a:cxn>
                  <a:cxn ang="0">
                    <a:pos x="197" y="75"/>
                  </a:cxn>
                  <a:cxn ang="0">
                    <a:pos x="178" y="94"/>
                  </a:cxn>
                  <a:cxn ang="0">
                    <a:pos x="196" y="30"/>
                  </a:cxn>
                  <a:cxn ang="0">
                    <a:pos x="274" y="39"/>
                  </a:cxn>
                  <a:cxn ang="0">
                    <a:pos x="184" y="12"/>
                  </a:cxn>
                  <a:cxn ang="0">
                    <a:pos x="200" y="22"/>
                  </a:cxn>
                  <a:cxn ang="0">
                    <a:pos x="188" y="31"/>
                  </a:cxn>
                  <a:cxn ang="0">
                    <a:pos x="178" y="25"/>
                  </a:cxn>
                  <a:cxn ang="0">
                    <a:pos x="127" y="48"/>
                  </a:cxn>
                  <a:cxn ang="0">
                    <a:pos x="129" y="79"/>
                  </a:cxn>
                  <a:cxn ang="0">
                    <a:pos x="121" y="92"/>
                  </a:cxn>
                  <a:cxn ang="0">
                    <a:pos x="114" y="40"/>
                  </a:cxn>
                  <a:cxn ang="0">
                    <a:pos x="184" y="12"/>
                  </a:cxn>
                  <a:cxn ang="0">
                    <a:pos x="172" y="98"/>
                  </a:cxn>
                  <a:cxn ang="0">
                    <a:pos x="199" y="76"/>
                  </a:cxn>
                  <a:cxn ang="0">
                    <a:pos x="201" y="56"/>
                  </a:cxn>
                  <a:cxn ang="0">
                    <a:pos x="201" y="56"/>
                  </a:cxn>
                  <a:cxn ang="0">
                    <a:pos x="206" y="43"/>
                  </a:cxn>
                  <a:cxn ang="0">
                    <a:pos x="212" y="40"/>
                  </a:cxn>
                  <a:cxn ang="0">
                    <a:pos x="212" y="81"/>
                  </a:cxn>
                  <a:cxn ang="0">
                    <a:pos x="170" y="113"/>
                  </a:cxn>
                  <a:cxn ang="0">
                    <a:pos x="172" y="98"/>
                  </a:cxn>
                  <a:cxn ang="0">
                    <a:pos x="35" y="219"/>
                  </a:cxn>
                  <a:cxn ang="0">
                    <a:pos x="61" y="232"/>
                  </a:cxn>
                  <a:cxn ang="0">
                    <a:pos x="124" y="208"/>
                  </a:cxn>
                  <a:cxn ang="0">
                    <a:pos x="166" y="118"/>
                  </a:cxn>
                  <a:cxn ang="0">
                    <a:pos x="142" y="55"/>
                  </a:cxn>
                  <a:cxn ang="0">
                    <a:pos x="129" y="49"/>
                  </a:cxn>
                  <a:cxn ang="0">
                    <a:pos x="128" y="69"/>
                  </a:cxn>
                  <a:cxn ang="0">
                    <a:pos x="130" y="86"/>
                  </a:cxn>
                  <a:cxn ang="0">
                    <a:pos x="108" y="94"/>
                  </a:cxn>
                  <a:cxn ang="0">
                    <a:pos x="100" y="73"/>
                  </a:cxn>
                  <a:cxn ang="0">
                    <a:pos x="108" y="65"/>
                  </a:cxn>
                  <a:cxn ang="0">
                    <a:pos x="112" y="41"/>
                  </a:cxn>
                  <a:cxn ang="0">
                    <a:pos x="52" y="66"/>
                  </a:cxn>
                  <a:cxn ang="0">
                    <a:pos x="11" y="156"/>
                  </a:cxn>
                  <a:cxn ang="0">
                    <a:pos x="35" y="219"/>
                  </a:cxn>
                </a:cxnLst>
                <a:rect l="0" t="0" r="r" b="b"/>
                <a:pathLst>
                  <a:path w="361" h="243">
                    <a:moveTo>
                      <a:pt x="274" y="39"/>
                    </a:moveTo>
                    <a:cubicBezTo>
                      <a:pt x="287" y="56"/>
                      <a:pt x="289" y="78"/>
                      <a:pt x="281" y="97"/>
                    </a:cubicBezTo>
                    <a:cubicBezTo>
                      <a:pt x="360" y="196"/>
                      <a:pt x="360" y="196"/>
                      <a:pt x="360" y="196"/>
                    </a:cubicBezTo>
                    <a:cubicBezTo>
                      <a:pt x="361" y="198"/>
                      <a:pt x="361" y="201"/>
                      <a:pt x="360" y="204"/>
                    </a:cubicBezTo>
                    <a:cubicBezTo>
                      <a:pt x="355" y="223"/>
                      <a:pt x="355" y="223"/>
                      <a:pt x="355" y="223"/>
                    </a:cubicBezTo>
                    <a:cubicBezTo>
                      <a:pt x="354" y="227"/>
                      <a:pt x="351" y="228"/>
                      <a:pt x="348" y="229"/>
                    </a:cubicBezTo>
                    <a:cubicBezTo>
                      <a:pt x="327" y="230"/>
                      <a:pt x="327" y="230"/>
                      <a:pt x="327" y="230"/>
                    </a:cubicBezTo>
                    <a:cubicBezTo>
                      <a:pt x="324" y="230"/>
                      <a:pt x="321" y="230"/>
                      <a:pt x="320" y="228"/>
                    </a:cubicBezTo>
                    <a:cubicBezTo>
                      <a:pt x="312" y="218"/>
                      <a:pt x="312" y="218"/>
                      <a:pt x="312" y="218"/>
                    </a:cubicBezTo>
                    <a:cubicBezTo>
                      <a:pt x="313" y="203"/>
                      <a:pt x="313" y="203"/>
                      <a:pt x="313" y="203"/>
                    </a:cubicBezTo>
                    <a:cubicBezTo>
                      <a:pt x="297" y="200"/>
                      <a:pt x="297" y="200"/>
                      <a:pt x="297" y="200"/>
                    </a:cubicBezTo>
                    <a:cubicBezTo>
                      <a:pt x="292" y="193"/>
                      <a:pt x="292" y="193"/>
                      <a:pt x="292" y="193"/>
                    </a:cubicBezTo>
                    <a:cubicBezTo>
                      <a:pt x="288" y="175"/>
                      <a:pt x="288" y="175"/>
                      <a:pt x="288" y="175"/>
                    </a:cubicBezTo>
                    <a:cubicBezTo>
                      <a:pt x="272" y="167"/>
                      <a:pt x="272" y="167"/>
                      <a:pt x="272" y="167"/>
                    </a:cubicBezTo>
                    <a:cubicBezTo>
                      <a:pt x="267" y="161"/>
                      <a:pt x="267" y="161"/>
                      <a:pt x="267" y="161"/>
                    </a:cubicBezTo>
                    <a:cubicBezTo>
                      <a:pt x="268" y="151"/>
                      <a:pt x="268" y="151"/>
                      <a:pt x="268" y="151"/>
                    </a:cubicBezTo>
                    <a:cubicBezTo>
                      <a:pt x="253" y="144"/>
                      <a:pt x="253" y="144"/>
                      <a:pt x="253" y="144"/>
                    </a:cubicBezTo>
                    <a:cubicBezTo>
                      <a:pt x="241" y="128"/>
                      <a:pt x="241" y="128"/>
                      <a:pt x="241" y="128"/>
                    </a:cubicBezTo>
                    <a:cubicBezTo>
                      <a:pt x="222" y="132"/>
                      <a:pt x="201" y="125"/>
                      <a:pt x="188" y="110"/>
                    </a:cubicBezTo>
                    <a:cubicBezTo>
                      <a:pt x="199" y="104"/>
                      <a:pt x="209" y="94"/>
                      <a:pt x="214" y="82"/>
                    </a:cubicBezTo>
                    <a:cubicBezTo>
                      <a:pt x="216" y="77"/>
                      <a:pt x="218" y="71"/>
                      <a:pt x="218" y="65"/>
                    </a:cubicBezTo>
                    <a:cubicBezTo>
                      <a:pt x="219" y="65"/>
                      <a:pt x="221" y="64"/>
                      <a:pt x="222" y="63"/>
                    </a:cubicBezTo>
                    <a:cubicBezTo>
                      <a:pt x="228" y="58"/>
                      <a:pt x="229" y="49"/>
                      <a:pt x="224" y="43"/>
                    </a:cubicBezTo>
                    <a:cubicBezTo>
                      <a:pt x="217" y="34"/>
                      <a:pt x="203" y="37"/>
                      <a:pt x="200" y="48"/>
                    </a:cubicBezTo>
                    <a:cubicBezTo>
                      <a:pt x="199" y="51"/>
                      <a:pt x="199" y="54"/>
                      <a:pt x="199" y="57"/>
                    </a:cubicBezTo>
                    <a:cubicBezTo>
                      <a:pt x="200" y="63"/>
                      <a:pt x="199" y="69"/>
                      <a:pt x="197" y="75"/>
                    </a:cubicBezTo>
                    <a:cubicBezTo>
                      <a:pt x="193" y="83"/>
                      <a:pt x="187" y="90"/>
                      <a:pt x="178" y="94"/>
                    </a:cubicBezTo>
                    <a:cubicBezTo>
                      <a:pt x="170" y="71"/>
                      <a:pt x="176" y="45"/>
                      <a:pt x="196" y="30"/>
                    </a:cubicBezTo>
                    <a:cubicBezTo>
                      <a:pt x="220" y="11"/>
                      <a:pt x="255" y="15"/>
                      <a:pt x="274" y="39"/>
                    </a:cubicBezTo>
                    <a:close/>
                    <a:moveTo>
                      <a:pt x="184" y="12"/>
                    </a:moveTo>
                    <a:cubicBezTo>
                      <a:pt x="190" y="15"/>
                      <a:pt x="195" y="18"/>
                      <a:pt x="200" y="22"/>
                    </a:cubicBezTo>
                    <a:cubicBezTo>
                      <a:pt x="195" y="25"/>
                      <a:pt x="191" y="28"/>
                      <a:pt x="188" y="31"/>
                    </a:cubicBezTo>
                    <a:cubicBezTo>
                      <a:pt x="185" y="29"/>
                      <a:pt x="182" y="27"/>
                      <a:pt x="178" y="25"/>
                    </a:cubicBezTo>
                    <a:cubicBezTo>
                      <a:pt x="158" y="16"/>
                      <a:pt x="134" y="27"/>
                      <a:pt x="127" y="48"/>
                    </a:cubicBezTo>
                    <a:cubicBezTo>
                      <a:pt x="123" y="58"/>
                      <a:pt x="124" y="69"/>
                      <a:pt x="129" y="79"/>
                    </a:cubicBezTo>
                    <a:cubicBezTo>
                      <a:pt x="129" y="84"/>
                      <a:pt x="127" y="89"/>
                      <a:pt x="121" y="92"/>
                    </a:cubicBezTo>
                    <a:cubicBezTo>
                      <a:pt x="110" y="77"/>
                      <a:pt x="107" y="58"/>
                      <a:pt x="114" y="40"/>
                    </a:cubicBezTo>
                    <a:cubicBezTo>
                      <a:pt x="126" y="13"/>
                      <a:pt x="157" y="0"/>
                      <a:pt x="184" y="12"/>
                    </a:cubicBezTo>
                    <a:close/>
                    <a:moveTo>
                      <a:pt x="172" y="98"/>
                    </a:moveTo>
                    <a:cubicBezTo>
                      <a:pt x="184" y="95"/>
                      <a:pt x="194" y="87"/>
                      <a:pt x="199" y="76"/>
                    </a:cubicBezTo>
                    <a:cubicBezTo>
                      <a:pt x="201" y="69"/>
                      <a:pt x="202" y="62"/>
                      <a:pt x="201" y="56"/>
                    </a:cubicBezTo>
                    <a:cubicBezTo>
                      <a:pt x="201" y="56"/>
                      <a:pt x="201" y="56"/>
                      <a:pt x="201" y="56"/>
                    </a:cubicBezTo>
                    <a:cubicBezTo>
                      <a:pt x="201" y="51"/>
                      <a:pt x="202" y="46"/>
                      <a:pt x="206" y="43"/>
                    </a:cubicBezTo>
                    <a:cubicBezTo>
                      <a:pt x="208" y="41"/>
                      <a:pt x="210" y="41"/>
                      <a:pt x="212" y="40"/>
                    </a:cubicBezTo>
                    <a:cubicBezTo>
                      <a:pt x="217" y="53"/>
                      <a:pt x="218" y="68"/>
                      <a:pt x="212" y="81"/>
                    </a:cubicBezTo>
                    <a:cubicBezTo>
                      <a:pt x="204" y="99"/>
                      <a:pt x="188" y="111"/>
                      <a:pt x="170" y="113"/>
                    </a:cubicBezTo>
                    <a:cubicBezTo>
                      <a:pt x="172" y="108"/>
                      <a:pt x="172" y="103"/>
                      <a:pt x="172" y="98"/>
                    </a:cubicBezTo>
                    <a:close/>
                    <a:moveTo>
                      <a:pt x="35" y="219"/>
                    </a:moveTo>
                    <a:cubicBezTo>
                      <a:pt x="61" y="232"/>
                      <a:pt x="61" y="232"/>
                      <a:pt x="61" y="232"/>
                    </a:cubicBezTo>
                    <a:cubicBezTo>
                      <a:pt x="85" y="243"/>
                      <a:pt x="113" y="232"/>
                      <a:pt x="124" y="208"/>
                    </a:cubicBezTo>
                    <a:cubicBezTo>
                      <a:pt x="166" y="118"/>
                      <a:pt x="166" y="118"/>
                      <a:pt x="166" y="118"/>
                    </a:cubicBezTo>
                    <a:cubicBezTo>
                      <a:pt x="177" y="94"/>
                      <a:pt x="166" y="66"/>
                      <a:pt x="142" y="55"/>
                    </a:cubicBezTo>
                    <a:cubicBezTo>
                      <a:pt x="129" y="49"/>
                      <a:pt x="129" y="49"/>
                      <a:pt x="129" y="49"/>
                    </a:cubicBezTo>
                    <a:cubicBezTo>
                      <a:pt x="126" y="56"/>
                      <a:pt x="126" y="62"/>
                      <a:pt x="128" y="69"/>
                    </a:cubicBezTo>
                    <a:cubicBezTo>
                      <a:pt x="131" y="74"/>
                      <a:pt x="132" y="80"/>
                      <a:pt x="130" y="86"/>
                    </a:cubicBezTo>
                    <a:cubicBezTo>
                      <a:pt x="126" y="94"/>
                      <a:pt x="116" y="98"/>
                      <a:pt x="108" y="94"/>
                    </a:cubicBezTo>
                    <a:cubicBezTo>
                      <a:pt x="100" y="90"/>
                      <a:pt x="96" y="81"/>
                      <a:pt x="100" y="73"/>
                    </a:cubicBezTo>
                    <a:cubicBezTo>
                      <a:pt x="102" y="69"/>
                      <a:pt x="105" y="66"/>
                      <a:pt x="108" y="65"/>
                    </a:cubicBezTo>
                    <a:cubicBezTo>
                      <a:pt x="108" y="56"/>
                      <a:pt x="109" y="49"/>
                      <a:pt x="112" y="41"/>
                    </a:cubicBezTo>
                    <a:cubicBezTo>
                      <a:pt x="89" y="33"/>
                      <a:pt x="63" y="43"/>
                      <a:pt x="52" y="66"/>
                    </a:cubicBezTo>
                    <a:cubicBezTo>
                      <a:pt x="11" y="156"/>
                      <a:pt x="11" y="156"/>
                      <a:pt x="11" y="156"/>
                    </a:cubicBezTo>
                    <a:cubicBezTo>
                      <a:pt x="0" y="180"/>
                      <a:pt x="11" y="208"/>
                      <a:pt x="35" y="2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grpSp>
      </p:grpSp>
      <p:sp>
        <p:nvSpPr>
          <p:cNvPr id="112" name="Oval 111"/>
          <p:cNvSpPr/>
          <p:nvPr/>
        </p:nvSpPr>
        <p:spPr>
          <a:xfrm>
            <a:off x="4648200" y="1846995"/>
            <a:ext cx="182708" cy="182708"/>
          </a:xfrm>
          <a:prstGeom prst="ellipse">
            <a:avLst/>
          </a:prstGeom>
          <a:solidFill>
            <a:srgbClr val="FF6600">
              <a:alpha val="80000"/>
            </a:srgbClr>
          </a:solidFill>
          <a:ln w="63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13" name="Oval 112"/>
          <p:cNvSpPr/>
          <p:nvPr/>
        </p:nvSpPr>
        <p:spPr>
          <a:xfrm>
            <a:off x="4274125" y="1971686"/>
            <a:ext cx="182708" cy="182708"/>
          </a:xfrm>
          <a:prstGeom prst="ellipse">
            <a:avLst/>
          </a:prstGeom>
          <a:solidFill>
            <a:srgbClr val="FF6600">
              <a:alpha val="80000"/>
            </a:srgbClr>
          </a:solidFill>
          <a:ln w="63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14" name="Oval 113"/>
          <p:cNvSpPr/>
          <p:nvPr/>
        </p:nvSpPr>
        <p:spPr>
          <a:xfrm>
            <a:off x="3858491" y="2013250"/>
            <a:ext cx="182708" cy="182708"/>
          </a:xfrm>
          <a:prstGeom prst="ellipse">
            <a:avLst/>
          </a:prstGeom>
          <a:solidFill>
            <a:srgbClr val="FF6600">
              <a:alpha val="80000"/>
            </a:srgbClr>
          </a:solidFill>
          <a:ln w="63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16" name="Oval 115"/>
          <p:cNvSpPr/>
          <p:nvPr/>
        </p:nvSpPr>
        <p:spPr>
          <a:xfrm>
            <a:off x="3830782" y="3093904"/>
            <a:ext cx="182708" cy="182708"/>
          </a:xfrm>
          <a:prstGeom prst="ellipse">
            <a:avLst/>
          </a:prstGeom>
          <a:solidFill>
            <a:srgbClr val="00B0F0">
              <a:alpha val="80000"/>
            </a:srgbClr>
          </a:solidFill>
          <a:ln w="63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17" name="Oval 116"/>
          <p:cNvSpPr/>
          <p:nvPr/>
        </p:nvSpPr>
        <p:spPr>
          <a:xfrm>
            <a:off x="4218708" y="3093904"/>
            <a:ext cx="182708" cy="182708"/>
          </a:xfrm>
          <a:prstGeom prst="ellipse">
            <a:avLst/>
          </a:prstGeom>
          <a:solidFill>
            <a:srgbClr val="00B0F0">
              <a:alpha val="80000"/>
            </a:srgbClr>
          </a:solidFill>
          <a:ln w="63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18" name="Oval 117"/>
          <p:cNvSpPr/>
          <p:nvPr/>
        </p:nvSpPr>
        <p:spPr>
          <a:xfrm>
            <a:off x="4565073" y="2983067"/>
            <a:ext cx="182708" cy="182708"/>
          </a:xfrm>
          <a:prstGeom prst="ellipse">
            <a:avLst/>
          </a:prstGeom>
          <a:solidFill>
            <a:srgbClr val="00B0F0">
              <a:alpha val="80000"/>
            </a:srgbClr>
          </a:solidFill>
          <a:ln w="63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19" name="Oval 118"/>
          <p:cNvSpPr/>
          <p:nvPr/>
        </p:nvSpPr>
        <p:spPr>
          <a:xfrm>
            <a:off x="4939146" y="2872231"/>
            <a:ext cx="182708" cy="182708"/>
          </a:xfrm>
          <a:prstGeom prst="ellipse">
            <a:avLst/>
          </a:prstGeom>
          <a:solidFill>
            <a:srgbClr val="00B0F0">
              <a:alpha val="80000"/>
            </a:srgbClr>
          </a:solidFill>
          <a:ln w="63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23" name="Oval 122"/>
          <p:cNvSpPr/>
          <p:nvPr/>
        </p:nvSpPr>
        <p:spPr>
          <a:xfrm>
            <a:off x="3484419" y="3897467"/>
            <a:ext cx="182708" cy="182708"/>
          </a:xfrm>
          <a:prstGeom prst="ellipse">
            <a:avLst/>
          </a:prstGeom>
          <a:solidFill>
            <a:srgbClr val="99CC00">
              <a:alpha val="80000"/>
            </a:srgbClr>
          </a:solidFill>
          <a:ln w="63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24" name="Oval 123"/>
          <p:cNvSpPr/>
          <p:nvPr/>
        </p:nvSpPr>
        <p:spPr>
          <a:xfrm>
            <a:off x="3900055" y="4049867"/>
            <a:ext cx="182708" cy="182708"/>
          </a:xfrm>
          <a:prstGeom prst="ellipse">
            <a:avLst/>
          </a:prstGeom>
          <a:solidFill>
            <a:srgbClr val="99CC00">
              <a:alpha val="80000"/>
            </a:srgbClr>
          </a:solidFill>
          <a:ln w="63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25" name="Oval 124"/>
          <p:cNvSpPr/>
          <p:nvPr/>
        </p:nvSpPr>
        <p:spPr>
          <a:xfrm>
            <a:off x="4608970" y="4089200"/>
            <a:ext cx="182708" cy="182708"/>
          </a:xfrm>
          <a:prstGeom prst="ellipse">
            <a:avLst/>
          </a:prstGeom>
          <a:solidFill>
            <a:srgbClr val="99CC00">
              <a:alpha val="80000"/>
            </a:srgbClr>
          </a:solidFill>
          <a:ln w="63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26" name="Oval 125"/>
          <p:cNvSpPr/>
          <p:nvPr/>
        </p:nvSpPr>
        <p:spPr>
          <a:xfrm>
            <a:off x="4913402" y="3980594"/>
            <a:ext cx="182708" cy="182708"/>
          </a:xfrm>
          <a:prstGeom prst="ellipse">
            <a:avLst/>
          </a:prstGeom>
          <a:solidFill>
            <a:srgbClr val="99CC00">
              <a:alpha val="80000"/>
            </a:srgbClr>
          </a:solidFill>
          <a:ln w="63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0" name="TextBox 129"/>
          <p:cNvSpPr txBox="1"/>
          <p:nvPr/>
        </p:nvSpPr>
        <p:spPr>
          <a:xfrm>
            <a:off x="438368" y="392062"/>
            <a:ext cx="3927768" cy="646331"/>
          </a:xfrm>
          <a:prstGeom prst="rect">
            <a:avLst/>
          </a:prstGeom>
          <a:noFill/>
        </p:spPr>
        <p:txBody>
          <a:bodyPr wrap="square" rtlCol="0">
            <a:spAutoFit/>
          </a:bodyPr>
          <a:lstStyle/>
          <a:p>
            <a:pPr algn="ctr"/>
            <a:r>
              <a:rPr lang="en-US" b="1" dirty="0" smtClean="0">
                <a:solidFill>
                  <a:prstClr val="black"/>
                </a:solidFill>
                <a:latin typeface="Arial" panose="020B0604020202020204" pitchFamily="34" charset="0"/>
                <a:cs typeface="Arial" panose="020B0604020202020204" pitchFamily="34" charset="0"/>
              </a:rPr>
              <a:t>NEED FOR VTE EDUCATION EXISTS AROUND THE WORLD*</a:t>
            </a:r>
            <a:endParaRPr lang="en-US" b="1" dirty="0">
              <a:solidFill>
                <a:prstClr val="black"/>
              </a:solidFill>
              <a:latin typeface="Arial" panose="020B0604020202020204" pitchFamily="34" charset="0"/>
              <a:cs typeface="Arial" panose="020B0604020202020204" pitchFamily="34" charset="0"/>
            </a:endParaRPr>
          </a:p>
        </p:txBody>
      </p:sp>
      <p:sp>
        <p:nvSpPr>
          <p:cNvPr id="3" name="TextBox 2"/>
          <p:cNvSpPr txBox="1"/>
          <p:nvPr/>
        </p:nvSpPr>
        <p:spPr>
          <a:xfrm rot="19449897">
            <a:off x="2887896" y="2203884"/>
            <a:ext cx="421910" cy="276999"/>
          </a:xfrm>
          <a:prstGeom prst="rect">
            <a:avLst/>
          </a:prstGeom>
          <a:noFill/>
        </p:spPr>
        <p:txBody>
          <a:bodyPr wrap="none" rtlCol="0">
            <a:spAutoFit/>
          </a:bodyPr>
          <a:lstStyle/>
          <a:p>
            <a:r>
              <a:rPr lang="en-US" sz="1200" dirty="0" smtClean="0">
                <a:solidFill>
                  <a:srgbClr val="FF0000"/>
                </a:solidFill>
              </a:rPr>
              <a:t>VTE</a:t>
            </a:r>
            <a:endParaRPr lang="en-US" sz="1200" dirty="0">
              <a:solidFill>
                <a:srgbClr val="FF0000"/>
              </a:solidFill>
            </a:endParaRPr>
          </a:p>
        </p:txBody>
      </p:sp>
      <p:sp>
        <p:nvSpPr>
          <p:cNvPr id="75" name="TextBox 74"/>
          <p:cNvSpPr txBox="1"/>
          <p:nvPr/>
        </p:nvSpPr>
        <p:spPr>
          <a:xfrm>
            <a:off x="2951330" y="2905407"/>
            <a:ext cx="599844" cy="430887"/>
          </a:xfrm>
          <a:prstGeom prst="rect">
            <a:avLst/>
          </a:prstGeom>
          <a:noFill/>
        </p:spPr>
        <p:txBody>
          <a:bodyPr wrap="none" rtlCol="0">
            <a:spAutoFit/>
          </a:bodyPr>
          <a:lstStyle/>
          <a:p>
            <a:pPr algn="ctr"/>
            <a:r>
              <a:rPr lang="en-US" sz="1100" dirty="0" smtClean="0">
                <a:solidFill>
                  <a:srgbClr val="FF0000"/>
                </a:solidFill>
              </a:rPr>
              <a:t>Risk </a:t>
            </a:r>
          </a:p>
          <a:p>
            <a:pPr algn="ctr"/>
            <a:r>
              <a:rPr lang="en-US" sz="1100" dirty="0" smtClean="0">
                <a:solidFill>
                  <a:srgbClr val="FF0000"/>
                </a:solidFill>
              </a:rPr>
              <a:t>Factors</a:t>
            </a:r>
            <a:endParaRPr lang="en-US" sz="1100" dirty="0">
              <a:solidFill>
                <a:srgbClr val="FF0000"/>
              </a:solidFill>
            </a:endParaRPr>
          </a:p>
        </p:txBody>
      </p:sp>
      <p:sp>
        <p:nvSpPr>
          <p:cNvPr id="77" name="Oval 76"/>
          <p:cNvSpPr/>
          <p:nvPr/>
        </p:nvSpPr>
        <p:spPr>
          <a:xfrm>
            <a:off x="3227379" y="5046171"/>
            <a:ext cx="182708" cy="182708"/>
          </a:xfrm>
          <a:prstGeom prst="ellipse">
            <a:avLst/>
          </a:prstGeom>
          <a:solidFill>
            <a:schemeClr val="tx1">
              <a:alpha val="80000"/>
            </a:schemeClr>
          </a:solidFill>
          <a:ln w="63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8" name="Oval 77"/>
          <p:cNvSpPr/>
          <p:nvPr/>
        </p:nvSpPr>
        <p:spPr>
          <a:xfrm>
            <a:off x="3561483" y="5274810"/>
            <a:ext cx="182708" cy="182708"/>
          </a:xfrm>
          <a:prstGeom prst="ellipse">
            <a:avLst/>
          </a:prstGeom>
          <a:solidFill>
            <a:schemeClr val="tx1">
              <a:alpha val="80000"/>
            </a:schemeClr>
          </a:solidFill>
          <a:ln w="63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9" name="Oval 78"/>
          <p:cNvSpPr/>
          <p:nvPr/>
        </p:nvSpPr>
        <p:spPr>
          <a:xfrm>
            <a:off x="3949845" y="5544710"/>
            <a:ext cx="182708" cy="182708"/>
          </a:xfrm>
          <a:prstGeom prst="ellipse">
            <a:avLst/>
          </a:prstGeom>
          <a:solidFill>
            <a:schemeClr val="tx1">
              <a:alpha val="80000"/>
            </a:schemeClr>
          </a:solidFill>
          <a:ln w="63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9" name="TextBox 8"/>
          <p:cNvSpPr txBox="1"/>
          <p:nvPr/>
        </p:nvSpPr>
        <p:spPr>
          <a:xfrm>
            <a:off x="109092" y="6536406"/>
            <a:ext cx="2496196" cy="246221"/>
          </a:xfrm>
          <a:prstGeom prst="rect">
            <a:avLst/>
          </a:prstGeom>
          <a:noFill/>
        </p:spPr>
        <p:txBody>
          <a:bodyPr wrap="none" rtlCol="0">
            <a:spAutoFit/>
          </a:bodyPr>
          <a:lstStyle/>
          <a:p>
            <a:r>
              <a:rPr lang="en-US" sz="1000" dirty="0" smtClean="0">
                <a:solidFill>
                  <a:srgbClr val="FF0000"/>
                </a:solidFill>
              </a:rPr>
              <a:t>*Defined as countries tested in this research</a:t>
            </a:r>
            <a:endParaRPr lang="en-US" sz="1000" dirty="0">
              <a:solidFill>
                <a:srgbClr val="FF0000"/>
              </a:solidFill>
            </a:endParaRPr>
          </a:p>
        </p:txBody>
      </p:sp>
      <p:sp>
        <p:nvSpPr>
          <p:cNvPr id="33" name="Rounded Rectangle 32"/>
          <p:cNvSpPr/>
          <p:nvPr/>
        </p:nvSpPr>
        <p:spPr bwMode="auto">
          <a:xfrm>
            <a:off x="5044354" y="750507"/>
            <a:ext cx="3952997" cy="1387264"/>
          </a:xfrm>
          <a:prstGeom prst="roundRect">
            <a:avLst/>
          </a:prstGeom>
          <a:noFill/>
          <a:ln w="19050" cap="flat" cmpd="sng" algn="ctr">
            <a:solidFill>
              <a:srgbClr val="FF6600"/>
            </a:solidFill>
            <a:prstDash val="sys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111" name="Oval 110"/>
          <p:cNvSpPr/>
          <p:nvPr/>
        </p:nvSpPr>
        <p:spPr>
          <a:xfrm>
            <a:off x="4953000" y="1653032"/>
            <a:ext cx="182708" cy="182708"/>
          </a:xfrm>
          <a:prstGeom prst="ellipse">
            <a:avLst/>
          </a:prstGeom>
          <a:solidFill>
            <a:srgbClr val="FF6600">
              <a:alpha val="80000"/>
            </a:srgbClr>
          </a:solidFill>
          <a:ln w="63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85" name="Rounded Rectangle 84"/>
          <p:cNvSpPr/>
          <p:nvPr/>
        </p:nvSpPr>
        <p:spPr bwMode="auto">
          <a:xfrm>
            <a:off x="5044353" y="2205750"/>
            <a:ext cx="3952997" cy="1387264"/>
          </a:xfrm>
          <a:prstGeom prst="roundRect">
            <a:avLst/>
          </a:prstGeom>
          <a:noFill/>
          <a:ln w="19050" cap="flat" cmpd="sng" algn="ctr">
            <a:solidFill>
              <a:schemeClr val="accent3">
                <a:lumMod val="60000"/>
                <a:lumOff val="40000"/>
              </a:schemeClr>
            </a:solidFill>
            <a:prstDash val="sys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88" name="Rounded Rectangle 87"/>
          <p:cNvSpPr/>
          <p:nvPr/>
        </p:nvSpPr>
        <p:spPr bwMode="auto">
          <a:xfrm>
            <a:off x="5044354" y="3699546"/>
            <a:ext cx="3952997" cy="1387264"/>
          </a:xfrm>
          <a:prstGeom prst="roundRect">
            <a:avLst/>
          </a:prstGeom>
          <a:noFill/>
          <a:ln w="19050" cap="flat" cmpd="sng" algn="ctr">
            <a:solidFill>
              <a:srgbClr val="87CA36"/>
            </a:solidFill>
            <a:prstDash val="sys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89" name="Oval 88"/>
          <p:cNvSpPr/>
          <p:nvPr/>
        </p:nvSpPr>
        <p:spPr>
          <a:xfrm>
            <a:off x="4258306" y="4163414"/>
            <a:ext cx="182708" cy="182708"/>
          </a:xfrm>
          <a:prstGeom prst="ellipse">
            <a:avLst/>
          </a:prstGeom>
          <a:solidFill>
            <a:srgbClr val="99CC00">
              <a:alpha val="80000"/>
            </a:srgbClr>
          </a:solidFill>
          <a:ln w="63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93" name="Rounded Rectangle 92"/>
          <p:cNvSpPr/>
          <p:nvPr/>
        </p:nvSpPr>
        <p:spPr bwMode="auto">
          <a:xfrm>
            <a:off x="5050112" y="5171724"/>
            <a:ext cx="3952997" cy="1387264"/>
          </a:xfrm>
          <a:prstGeom prst="roundRect">
            <a:avLst/>
          </a:prstGeom>
          <a:noFill/>
          <a:ln w="19050" cap="flat" cmpd="sng" algn="ctr">
            <a:solidFill>
              <a:schemeClr val="tx1">
                <a:lumMod val="65000"/>
                <a:lumOff val="35000"/>
              </a:schemeClr>
            </a:solidFill>
            <a:prstDash val="sys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94" name="Oval 93"/>
          <p:cNvSpPr/>
          <p:nvPr/>
        </p:nvSpPr>
        <p:spPr>
          <a:xfrm>
            <a:off x="4346535" y="5606098"/>
            <a:ext cx="182708" cy="182708"/>
          </a:xfrm>
          <a:prstGeom prst="ellipse">
            <a:avLst/>
          </a:prstGeom>
          <a:solidFill>
            <a:schemeClr val="tx1">
              <a:alpha val="80000"/>
            </a:schemeClr>
          </a:solidFill>
          <a:ln w="63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95" name="Oval 94"/>
          <p:cNvSpPr/>
          <p:nvPr/>
        </p:nvSpPr>
        <p:spPr>
          <a:xfrm>
            <a:off x="4883585" y="5554133"/>
            <a:ext cx="182708" cy="182708"/>
          </a:xfrm>
          <a:prstGeom prst="ellipse">
            <a:avLst/>
          </a:prstGeom>
          <a:solidFill>
            <a:schemeClr val="tx1">
              <a:alpha val="80000"/>
            </a:schemeClr>
          </a:solidFill>
          <a:ln w="63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96" name="TextBox 95"/>
          <p:cNvSpPr txBox="1"/>
          <p:nvPr/>
        </p:nvSpPr>
        <p:spPr>
          <a:xfrm>
            <a:off x="5135708" y="767220"/>
            <a:ext cx="1802920" cy="1200329"/>
          </a:xfrm>
          <a:prstGeom prst="rect">
            <a:avLst/>
          </a:prstGeom>
          <a:noFill/>
        </p:spPr>
        <p:txBody>
          <a:bodyPr wrap="square" rtlCol="0">
            <a:spAutoFit/>
          </a:bodyPr>
          <a:lstStyle/>
          <a:p>
            <a:r>
              <a:rPr lang="en-US" sz="7200" b="1" dirty="0" smtClean="0">
                <a:ln>
                  <a:solidFill>
                    <a:schemeClr val="tx1">
                      <a:lumMod val="65000"/>
                      <a:lumOff val="35000"/>
                    </a:schemeClr>
                  </a:solidFill>
                </a:ln>
                <a:solidFill>
                  <a:srgbClr val="FF6600"/>
                </a:solidFill>
                <a:effectLst>
                  <a:outerShdw blurRad="38100" dist="38100" dir="2700000" algn="tl">
                    <a:srgbClr val="000000">
                      <a:alpha val="43137"/>
                    </a:srgbClr>
                  </a:outerShdw>
                </a:effectLst>
              </a:rPr>
              <a:t>81%</a:t>
            </a:r>
            <a:endParaRPr lang="en-US" sz="7200" b="1" dirty="0">
              <a:ln>
                <a:solidFill>
                  <a:schemeClr val="tx1">
                    <a:lumMod val="65000"/>
                    <a:lumOff val="35000"/>
                  </a:schemeClr>
                </a:solidFill>
              </a:ln>
              <a:solidFill>
                <a:srgbClr val="FF6600"/>
              </a:solidFill>
              <a:effectLst>
                <a:outerShdw blurRad="38100" dist="38100" dir="2700000" algn="tl">
                  <a:srgbClr val="000000">
                    <a:alpha val="43137"/>
                  </a:srgbClr>
                </a:outerShdw>
              </a:effectLst>
            </a:endParaRPr>
          </a:p>
        </p:txBody>
      </p:sp>
      <p:sp>
        <p:nvSpPr>
          <p:cNvPr id="97" name="TextBox 96"/>
          <p:cNvSpPr txBox="1"/>
          <p:nvPr/>
        </p:nvSpPr>
        <p:spPr>
          <a:xfrm>
            <a:off x="6755505" y="779980"/>
            <a:ext cx="2129702" cy="1384995"/>
          </a:xfrm>
          <a:prstGeom prst="rect">
            <a:avLst/>
          </a:prstGeom>
          <a:noFill/>
        </p:spPr>
        <p:txBody>
          <a:bodyPr wrap="square" rtlCol="0">
            <a:spAutoFit/>
          </a:bodyPr>
          <a:lstStyle/>
          <a:p>
            <a:pPr algn="ctr"/>
            <a:r>
              <a:rPr lang="en-US" sz="1200" dirty="0" smtClean="0">
                <a:solidFill>
                  <a:schemeClr val="tx1"/>
                </a:solidFill>
                <a:latin typeface="Arial" panose="020B0604020202020204" pitchFamily="34" charset="0"/>
                <a:cs typeface="Arial" panose="020B0604020202020204" pitchFamily="34" charset="0"/>
              </a:rPr>
              <a:t>An average of 81% of respondents </a:t>
            </a:r>
            <a:r>
              <a:rPr lang="en-US" sz="1200" dirty="0">
                <a:solidFill>
                  <a:schemeClr val="tx1"/>
                </a:solidFill>
                <a:latin typeface="Arial" panose="020B0604020202020204" pitchFamily="34" charset="0"/>
                <a:cs typeface="Arial" panose="020B0604020202020204" pitchFamily="34" charset="0"/>
              </a:rPr>
              <a:t>do </a:t>
            </a:r>
            <a:r>
              <a:rPr lang="en-US" sz="1200" dirty="0" smtClean="0">
                <a:solidFill>
                  <a:schemeClr val="tx1"/>
                </a:solidFill>
                <a:latin typeface="Arial" panose="020B0604020202020204" pitchFamily="34" charset="0"/>
                <a:cs typeface="Arial" panose="020B0604020202020204" pitchFamily="34" charset="0"/>
              </a:rPr>
              <a:t>not </a:t>
            </a:r>
            <a:br>
              <a:rPr lang="en-US" sz="1200" dirty="0" smtClean="0">
                <a:solidFill>
                  <a:schemeClr val="tx1"/>
                </a:solidFill>
                <a:latin typeface="Arial" panose="020B0604020202020204" pitchFamily="34" charset="0"/>
                <a:cs typeface="Arial" panose="020B0604020202020204" pitchFamily="34" charset="0"/>
              </a:rPr>
            </a:br>
            <a:r>
              <a:rPr lang="en-US" sz="1200" dirty="0" smtClean="0">
                <a:solidFill>
                  <a:schemeClr val="tx1"/>
                </a:solidFill>
                <a:latin typeface="Arial" panose="020B0604020202020204" pitchFamily="34" charset="0"/>
                <a:cs typeface="Arial" panose="020B0604020202020204" pitchFamily="34" charset="0"/>
              </a:rPr>
              <a:t>know </a:t>
            </a:r>
            <a:r>
              <a:rPr lang="en-US" sz="1200" dirty="0">
                <a:solidFill>
                  <a:schemeClr val="tx1"/>
                </a:solidFill>
                <a:latin typeface="Arial" panose="020B0604020202020204" pitchFamily="34" charset="0"/>
                <a:cs typeface="Arial" panose="020B0604020202020204" pitchFamily="34" charset="0"/>
              </a:rPr>
              <a:t>what a </a:t>
            </a:r>
            <a:endParaRPr lang="en-US" sz="1200" dirty="0" smtClean="0">
              <a:solidFill>
                <a:schemeClr val="tx1"/>
              </a:solidFill>
              <a:latin typeface="Arial" panose="020B0604020202020204" pitchFamily="34" charset="0"/>
              <a:cs typeface="Arial" panose="020B0604020202020204" pitchFamily="34" charset="0"/>
            </a:endParaRPr>
          </a:p>
          <a:p>
            <a:pPr algn="ctr"/>
            <a:r>
              <a:rPr lang="en-US" sz="1200" b="1" dirty="0" smtClean="0">
                <a:solidFill>
                  <a:srgbClr val="FF6600"/>
                </a:solidFill>
                <a:latin typeface="Arial" panose="020B0604020202020204" pitchFamily="34" charset="0"/>
                <a:cs typeface="Arial" panose="020B0604020202020204" pitchFamily="34" charset="0"/>
              </a:rPr>
              <a:t>pulmonary embolism </a:t>
            </a:r>
            <a:r>
              <a:rPr lang="en-US" sz="1200" dirty="0" smtClean="0">
                <a:solidFill>
                  <a:schemeClr val="tx1"/>
                </a:solidFill>
                <a:latin typeface="Arial" panose="020B0604020202020204" pitchFamily="34" charset="0"/>
                <a:cs typeface="Arial" panose="020B0604020202020204" pitchFamily="34" charset="0"/>
              </a:rPr>
              <a:t>would </a:t>
            </a:r>
            <a:r>
              <a:rPr lang="en-US" sz="1200" dirty="0">
                <a:solidFill>
                  <a:schemeClr val="tx1"/>
                </a:solidFill>
                <a:latin typeface="Arial" panose="020B0604020202020204" pitchFamily="34" charset="0"/>
                <a:cs typeface="Arial" panose="020B0604020202020204" pitchFamily="34" charset="0"/>
              </a:rPr>
              <a:t>feel like if they had one personally.</a:t>
            </a:r>
          </a:p>
          <a:p>
            <a:pPr algn="ctr"/>
            <a:endParaRPr lang="en-US" sz="1200" dirty="0">
              <a:solidFill>
                <a:schemeClr val="tx1"/>
              </a:solidFill>
              <a:latin typeface="Arial" panose="020B0604020202020204" pitchFamily="34" charset="0"/>
              <a:cs typeface="Arial" panose="020B0604020202020204" pitchFamily="34" charset="0"/>
            </a:endParaRPr>
          </a:p>
        </p:txBody>
      </p:sp>
      <p:sp>
        <p:nvSpPr>
          <p:cNvPr id="98" name="TextBox 97"/>
          <p:cNvSpPr txBox="1"/>
          <p:nvPr/>
        </p:nvSpPr>
        <p:spPr>
          <a:xfrm>
            <a:off x="5135707" y="2280478"/>
            <a:ext cx="1802920" cy="1200329"/>
          </a:xfrm>
          <a:prstGeom prst="rect">
            <a:avLst/>
          </a:prstGeom>
          <a:noFill/>
        </p:spPr>
        <p:txBody>
          <a:bodyPr wrap="square" rtlCol="0">
            <a:spAutoFit/>
          </a:bodyPr>
          <a:lstStyle/>
          <a:p>
            <a:r>
              <a:rPr lang="en-US" sz="7200" b="1" dirty="0" smtClean="0">
                <a:ln>
                  <a:solidFill>
                    <a:schemeClr val="tx1">
                      <a:lumMod val="65000"/>
                      <a:lumOff val="35000"/>
                    </a:schemeClr>
                  </a:solidFill>
                </a:ln>
                <a:solidFill>
                  <a:schemeClr val="accent3">
                    <a:lumMod val="60000"/>
                    <a:lumOff val="40000"/>
                  </a:schemeClr>
                </a:solidFill>
                <a:effectLst>
                  <a:outerShdw blurRad="38100" dist="38100" dir="2700000" algn="tl">
                    <a:srgbClr val="000000">
                      <a:alpha val="43137"/>
                    </a:srgbClr>
                  </a:outerShdw>
                </a:effectLst>
              </a:rPr>
              <a:t>72%</a:t>
            </a:r>
            <a:endParaRPr lang="en-US" sz="7200" b="1" dirty="0">
              <a:ln>
                <a:solidFill>
                  <a:schemeClr val="tx1">
                    <a:lumMod val="65000"/>
                    <a:lumOff val="35000"/>
                  </a:schemeClr>
                </a:solidFill>
              </a:ln>
              <a:solidFill>
                <a:schemeClr val="accent3">
                  <a:lumMod val="60000"/>
                  <a:lumOff val="40000"/>
                </a:schemeClr>
              </a:solidFill>
              <a:effectLst>
                <a:outerShdw blurRad="38100" dist="38100" dir="2700000" algn="tl">
                  <a:srgbClr val="000000">
                    <a:alpha val="43137"/>
                  </a:srgbClr>
                </a:outerShdw>
              </a:effectLst>
            </a:endParaRPr>
          </a:p>
        </p:txBody>
      </p:sp>
      <p:sp>
        <p:nvSpPr>
          <p:cNvPr id="99" name="TextBox 98"/>
          <p:cNvSpPr txBox="1"/>
          <p:nvPr/>
        </p:nvSpPr>
        <p:spPr>
          <a:xfrm>
            <a:off x="6755505" y="2361222"/>
            <a:ext cx="2129702" cy="1384995"/>
          </a:xfrm>
          <a:prstGeom prst="rect">
            <a:avLst/>
          </a:prstGeom>
          <a:noFill/>
        </p:spPr>
        <p:txBody>
          <a:bodyPr wrap="square" rtlCol="0">
            <a:spAutoFit/>
          </a:bodyPr>
          <a:lstStyle/>
          <a:p>
            <a:pPr algn="ctr"/>
            <a:r>
              <a:rPr lang="en-US" sz="1200" dirty="0" smtClean="0">
                <a:solidFill>
                  <a:schemeClr val="tx1"/>
                </a:solidFill>
                <a:latin typeface="Arial" panose="020B0604020202020204" pitchFamily="34" charset="0"/>
                <a:cs typeface="Arial" panose="020B0604020202020204" pitchFamily="34" charset="0"/>
              </a:rPr>
              <a:t>An average of 72% of respondents do not </a:t>
            </a:r>
            <a:br>
              <a:rPr lang="en-US" sz="1200" dirty="0" smtClean="0">
                <a:solidFill>
                  <a:schemeClr val="tx1"/>
                </a:solidFill>
                <a:latin typeface="Arial" panose="020B0604020202020204" pitchFamily="34" charset="0"/>
                <a:cs typeface="Arial" panose="020B0604020202020204" pitchFamily="34" charset="0"/>
              </a:rPr>
            </a:br>
            <a:r>
              <a:rPr lang="en-US" sz="1200" dirty="0" smtClean="0">
                <a:solidFill>
                  <a:schemeClr val="tx1"/>
                </a:solidFill>
                <a:latin typeface="Arial" panose="020B0604020202020204" pitchFamily="34" charset="0"/>
                <a:cs typeface="Arial" panose="020B0604020202020204" pitchFamily="34" charset="0"/>
              </a:rPr>
              <a:t>know what a </a:t>
            </a:r>
          </a:p>
          <a:p>
            <a:pPr algn="ctr"/>
            <a:r>
              <a:rPr lang="en-US" sz="1200" b="1" dirty="0" smtClean="0">
                <a:solidFill>
                  <a:schemeClr val="accent3">
                    <a:lumMod val="60000"/>
                    <a:lumOff val="40000"/>
                  </a:schemeClr>
                </a:solidFill>
                <a:latin typeface="Arial" panose="020B0604020202020204" pitchFamily="34" charset="0"/>
                <a:cs typeface="Arial" panose="020B0604020202020204" pitchFamily="34" charset="0"/>
              </a:rPr>
              <a:t>deep vein thrombosis </a:t>
            </a:r>
            <a:r>
              <a:rPr lang="en-US" sz="1200" dirty="0" smtClean="0">
                <a:solidFill>
                  <a:schemeClr val="tx1"/>
                </a:solidFill>
                <a:latin typeface="Arial" panose="020B0604020202020204" pitchFamily="34" charset="0"/>
                <a:cs typeface="Arial" panose="020B0604020202020204" pitchFamily="34" charset="0"/>
              </a:rPr>
              <a:t>would feel like if they had one personally.</a:t>
            </a:r>
          </a:p>
          <a:p>
            <a:pPr algn="ctr"/>
            <a:endParaRPr lang="en-US" sz="1200" dirty="0">
              <a:solidFill>
                <a:schemeClr val="tx1"/>
              </a:solidFill>
              <a:latin typeface="Arial" panose="020B0604020202020204" pitchFamily="34" charset="0"/>
              <a:cs typeface="Arial" panose="020B0604020202020204" pitchFamily="34" charset="0"/>
            </a:endParaRPr>
          </a:p>
        </p:txBody>
      </p:sp>
      <p:sp>
        <p:nvSpPr>
          <p:cNvPr id="100" name="TextBox 99"/>
          <p:cNvSpPr txBox="1"/>
          <p:nvPr/>
        </p:nvSpPr>
        <p:spPr>
          <a:xfrm>
            <a:off x="5141466" y="3725715"/>
            <a:ext cx="1802920" cy="1200329"/>
          </a:xfrm>
          <a:prstGeom prst="rect">
            <a:avLst/>
          </a:prstGeom>
          <a:noFill/>
        </p:spPr>
        <p:txBody>
          <a:bodyPr wrap="square" rtlCol="0">
            <a:spAutoFit/>
          </a:bodyPr>
          <a:lstStyle/>
          <a:p>
            <a:r>
              <a:rPr lang="en-US" sz="7200" b="1" dirty="0">
                <a:ln>
                  <a:solidFill>
                    <a:schemeClr val="tx1">
                      <a:lumMod val="65000"/>
                      <a:lumOff val="35000"/>
                    </a:schemeClr>
                  </a:solidFill>
                </a:ln>
                <a:solidFill>
                  <a:srgbClr val="87CA36"/>
                </a:solidFill>
                <a:effectLst>
                  <a:outerShdw blurRad="38100" dist="38100" dir="2700000" algn="tl">
                    <a:srgbClr val="000000">
                      <a:alpha val="43137"/>
                    </a:srgbClr>
                  </a:outerShdw>
                </a:effectLst>
              </a:rPr>
              <a:t>5</a:t>
            </a:r>
            <a:r>
              <a:rPr lang="en-US" sz="7200" b="1" dirty="0" smtClean="0">
                <a:ln>
                  <a:solidFill>
                    <a:schemeClr val="tx1">
                      <a:lumMod val="65000"/>
                      <a:lumOff val="35000"/>
                    </a:schemeClr>
                  </a:solidFill>
                </a:ln>
                <a:solidFill>
                  <a:srgbClr val="87CA36"/>
                </a:solidFill>
                <a:effectLst>
                  <a:outerShdw blurRad="38100" dist="38100" dir="2700000" algn="tl">
                    <a:srgbClr val="000000">
                      <a:alpha val="43137"/>
                    </a:srgbClr>
                  </a:outerShdw>
                </a:effectLst>
              </a:rPr>
              <a:t>5%</a:t>
            </a:r>
            <a:endParaRPr lang="en-US" sz="7200" b="1" dirty="0">
              <a:ln>
                <a:solidFill>
                  <a:schemeClr val="tx1">
                    <a:lumMod val="65000"/>
                    <a:lumOff val="35000"/>
                  </a:schemeClr>
                </a:solidFill>
              </a:ln>
              <a:solidFill>
                <a:srgbClr val="87CA36"/>
              </a:solidFill>
              <a:effectLst>
                <a:outerShdw blurRad="38100" dist="38100" dir="2700000" algn="tl">
                  <a:srgbClr val="000000">
                    <a:alpha val="43137"/>
                  </a:srgbClr>
                </a:outerShdw>
              </a:effectLst>
            </a:endParaRPr>
          </a:p>
        </p:txBody>
      </p:sp>
      <p:sp>
        <p:nvSpPr>
          <p:cNvPr id="101" name="TextBox 100"/>
          <p:cNvSpPr txBox="1"/>
          <p:nvPr/>
        </p:nvSpPr>
        <p:spPr>
          <a:xfrm>
            <a:off x="6761263" y="3798857"/>
            <a:ext cx="2129702" cy="1200329"/>
          </a:xfrm>
          <a:prstGeom prst="rect">
            <a:avLst/>
          </a:prstGeom>
          <a:noFill/>
        </p:spPr>
        <p:txBody>
          <a:bodyPr wrap="square" rtlCol="0">
            <a:spAutoFit/>
          </a:bodyPr>
          <a:lstStyle/>
          <a:p>
            <a:pPr algn="ctr"/>
            <a:r>
              <a:rPr lang="en-US" sz="1200" dirty="0" smtClean="0">
                <a:solidFill>
                  <a:schemeClr val="tx1"/>
                </a:solidFill>
                <a:latin typeface="Arial" panose="020B0604020202020204" pitchFamily="34" charset="0"/>
                <a:cs typeface="Arial" panose="020B0604020202020204" pitchFamily="34" charset="0"/>
              </a:rPr>
              <a:t>An average of 55% of respondents </a:t>
            </a:r>
            <a:r>
              <a:rPr lang="en-US" sz="1200" dirty="0">
                <a:solidFill>
                  <a:schemeClr val="tx1"/>
                </a:solidFill>
                <a:latin typeface="Arial" panose="020B0604020202020204" pitchFamily="34" charset="0"/>
                <a:cs typeface="Arial" panose="020B0604020202020204" pitchFamily="34" charset="0"/>
              </a:rPr>
              <a:t>do </a:t>
            </a:r>
            <a:r>
              <a:rPr lang="en-US" sz="1200" dirty="0" smtClean="0">
                <a:solidFill>
                  <a:schemeClr val="tx1"/>
                </a:solidFill>
                <a:latin typeface="Arial" panose="020B0604020202020204" pitchFamily="34" charset="0"/>
                <a:cs typeface="Arial" panose="020B0604020202020204" pitchFamily="34" charset="0"/>
              </a:rPr>
              <a:t>not </a:t>
            </a:r>
            <a:br>
              <a:rPr lang="en-US" sz="1200" dirty="0" smtClean="0">
                <a:solidFill>
                  <a:schemeClr val="tx1"/>
                </a:solidFill>
                <a:latin typeface="Arial" panose="020B0604020202020204" pitchFamily="34" charset="0"/>
                <a:cs typeface="Arial" panose="020B0604020202020204" pitchFamily="34" charset="0"/>
              </a:rPr>
            </a:br>
            <a:r>
              <a:rPr lang="en-US" sz="1200" dirty="0" smtClean="0">
                <a:solidFill>
                  <a:schemeClr val="tx1"/>
                </a:solidFill>
                <a:latin typeface="Arial" panose="020B0604020202020204" pitchFamily="34" charset="0"/>
                <a:cs typeface="Arial" panose="020B0604020202020204" pitchFamily="34" charset="0"/>
              </a:rPr>
              <a:t>know that a </a:t>
            </a:r>
          </a:p>
          <a:p>
            <a:pPr algn="ctr"/>
            <a:r>
              <a:rPr lang="en-US" sz="1200" b="1" dirty="0" smtClean="0">
                <a:solidFill>
                  <a:srgbClr val="87CA36"/>
                </a:solidFill>
                <a:latin typeface="Arial" panose="020B0604020202020204" pitchFamily="34" charset="0"/>
                <a:cs typeface="Arial" panose="020B0604020202020204" pitchFamily="34" charset="0"/>
              </a:rPr>
              <a:t>blood clot </a:t>
            </a:r>
          </a:p>
          <a:p>
            <a:pPr algn="ctr"/>
            <a:r>
              <a:rPr lang="en-US" sz="1200" dirty="0" smtClean="0">
                <a:solidFill>
                  <a:schemeClr val="tx1"/>
                </a:solidFill>
                <a:latin typeface="Arial" panose="020B0604020202020204" pitchFamily="34" charset="0"/>
                <a:cs typeface="Arial" panose="020B0604020202020204" pitchFamily="34" charset="0"/>
              </a:rPr>
              <a:t>can be prevented.</a:t>
            </a:r>
            <a:endParaRPr lang="en-US" sz="1200" dirty="0">
              <a:solidFill>
                <a:schemeClr val="tx1"/>
              </a:solidFill>
              <a:latin typeface="Arial" panose="020B0604020202020204" pitchFamily="34" charset="0"/>
              <a:cs typeface="Arial" panose="020B0604020202020204" pitchFamily="34" charset="0"/>
            </a:endParaRPr>
          </a:p>
          <a:p>
            <a:pPr algn="ctr"/>
            <a:endParaRPr lang="en-US" sz="1200" dirty="0">
              <a:solidFill>
                <a:schemeClr val="tx1"/>
              </a:solidFill>
              <a:latin typeface="Arial" panose="020B0604020202020204" pitchFamily="34" charset="0"/>
              <a:cs typeface="Arial" panose="020B0604020202020204" pitchFamily="34" charset="0"/>
            </a:endParaRPr>
          </a:p>
        </p:txBody>
      </p:sp>
      <p:sp>
        <p:nvSpPr>
          <p:cNvPr id="102" name="TextBox 101"/>
          <p:cNvSpPr txBox="1"/>
          <p:nvPr/>
        </p:nvSpPr>
        <p:spPr>
          <a:xfrm>
            <a:off x="5141466" y="5228879"/>
            <a:ext cx="1802920" cy="1200329"/>
          </a:xfrm>
          <a:prstGeom prst="rect">
            <a:avLst/>
          </a:prstGeom>
          <a:noFill/>
        </p:spPr>
        <p:txBody>
          <a:bodyPr wrap="square" rtlCol="0">
            <a:spAutoFit/>
          </a:bodyPr>
          <a:lstStyle/>
          <a:p>
            <a:r>
              <a:rPr lang="en-US" sz="7200" b="1" dirty="0" smtClean="0">
                <a:ln>
                  <a:solidFill>
                    <a:schemeClr val="tx1">
                      <a:lumMod val="65000"/>
                      <a:lumOff val="35000"/>
                    </a:schemeClr>
                  </a:solidFill>
                </a:ln>
                <a:solidFill>
                  <a:schemeClr val="tx1">
                    <a:lumMod val="65000"/>
                    <a:lumOff val="35000"/>
                  </a:schemeClr>
                </a:solidFill>
                <a:effectLst>
                  <a:outerShdw blurRad="38100" dist="38100" dir="2700000" algn="tl">
                    <a:srgbClr val="000000">
                      <a:alpha val="43137"/>
                    </a:srgbClr>
                  </a:outerShdw>
                </a:effectLst>
              </a:rPr>
              <a:t>39%</a:t>
            </a:r>
            <a:endParaRPr lang="en-US" sz="7200" b="1" dirty="0">
              <a:ln>
                <a:solidFill>
                  <a:schemeClr val="tx1">
                    <a:lumMod val="65000"/>
                    <a:lumOff val="35000"/>
                  </a:schemeClr>
                </a:solidFill>
              </a:ln>
              <a:solidFill>
                <a:schemeClr val="tx1">
                  <a:lumMod val="65000"/>
                  <a:lumOff val="35000"/>
                </a:schemeClr>
              </a:solidFill>
              <a:effectLst>
                <a:outerShdw blurRad="38100" dist="38100" dir="2700000" algn="tl">
                  <a:srgbClr val="000000">
                    <a:alpha val="43137"/>
                  </a:srgbClr>
                </a:outerShdw>
              </a:effectLst>
            </a:endParaRPr>
          </a:p>
        </p:txBody>
      </p:sp>
      <p:sp>
        <p:nvSpPr>
          <p:cNvPr id="103" name="TextBox 102"/>
          <p:cNvSpPr txBox="1"/>
          <p:nvPr/>
        </p:nvSpPr>
        <p:spPr>
          <a:xfrm>
            <a:off x="6761264" y="5309623"/>
            <a:ext cx="2129702" cy="1200329"/>
          </a:xfrm>
          <a:prstGeom prst="rect">
            <a:avLst/>
          </a:prstGeom>
          <a:noFill/>
        </p:spPr>
        <p:txBody>
          <a:bodyPr wrap="square" rtlCol="0">
            <a:spAutoFit/>
          </a:bodyPr>
          <a:lstStyle/>
          <a:p>
            <a:pPr algn="ctr"/>
            <a:r>
              <a:rPr lang="en-US" sz="1200" dirty="0" smtClean="0">
                <a:solidFill>
                  <a:schemeClr val="tx1"/>
                </a:solidFill>
                <a:latin typeface="Arial" panose="020B0604020202020204" pitchFamily="34" charset="0"/>
                <a:cs typeface="Arial" panose="020B0604020202020204" pitchFamily="34" charset="0"/>
              </a:rPr>
              <a:t>An average of 39% of respondents do not know a </a:t>
            </a:r>
            <a:r>
              <a:rPr lang="en-US" sz="1200" b="1" dirty="0" smtClean="0">
                <a:solidFill>
                  <a:schemeClr val="tx1">
                    <a:lumMod val="75000"/>
                    <a:lumOff val="25000"/>
                  </a:schemeClr>
                </a:solidFill>
                <a:latin typeface="Arial" panose="020B0604020202020204" pitchFamily="34" charset="0"/>
                <a:cs typeface="Arial" panose="020B0604020202020204" pitchFamily="34" charset="0"/>
              </a:rPr>
              <a:t>blood clot in a vein </a:t>
            </a:r>
          </a:p>
          <a:p>
            <a:pPr algn="ctr"/>
            <a:r>
              <a:rPr lang="en-US" sz="1200" dirty="0" smtClean="0">
                <a:solidFill>
                  <a:schemeClr val="tx1"/>
                </a:solidFill>
                <a:latin typeface="Arial" panose="020B0604020202020204" pitchFamily="34" charset="0"/>
                <a:cs typeface="Arial" panose="020B0604020202020204" pitchFamily="34" charset="0"/>
              </a:rPr>
              <a:t>is the underlying cause of </a:t>
            </a:r>
            <a:r>
              <a:rPr lang="en-US" sz="1200" b="1" dirty="0" smtClean="0">
                <a:solidFill>
                  <a:schemeClr val="tx1">
                    <a:lumMod val="75000"/>
                    <a:lumOff val="25000"/>
                  </a:schemeClr>
                </a:solidFill>
                <a:latin typeface="Arial" panose="020B0604020202020204" pitchFamily="34" charset="0"/>
                <a:cs typeface="Arial" panose="020B0604020202020204" pitchFamily="34" charset="0"/>
              </a:rPr>
              <a:t>deep vein thrombosis</a:t>
            </a:r>
            <a:r>
              <a:rPr lang="en-US" sz="1200" dirty="0" smtClean="0">
                <a:solidFill>
                  <a:schemeClr val="tx1"/>
                </a:solidFill>
                <a:latin typeface="Arial" panose="020B0604020202020204" pitchFamily="34" charset="0"/>
                <a:cs typeface="Arial" panose="020B0604020202020204" pitchFamily="34" charset="0"/>
              </a:rPr>
              <a:t>.</a:t>
            </a:r>
          </a:p>
          <a:p>
            <a:pPr algn="ctr"/>
            <a:endParaRPr lang="en-US" sz="1200" dirty="0">
              <a:solidFill>
                <a:schemeClr val="tx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31716684"/>
      </p:ext>
    </p:extLst>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120</a:t>
            </a:fld>
            <a:r>
              <a:rPr lang="en-US" smtClean="0"/>
              <a:t> -</a:t>
            </a:r>
            <a:endParaRPr lang="en-US"/>
          </a:p>
        </p:txBody>
      </p:sp>
      <p:sp>
        <p:nvSpPr>
          <p:cNvPr id="4" name="Title 1"/>
          <p:cNvSpPr txBox="1">
            <a:spLocks/>
          </p:cNvSpPr>
          <p:nvPr/>
        </p:nvSpPr>
        <p:spPr>
          <a:xfrm>
            <a:off x="147099" y="139465"/>
            <a:ext cx="8486775"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kern="0" dirty="0" smtClean="0"/>
              <a:t>Argentina Summary of Results</a:t>
            </a:r>
            <a:endParaRPr lang="en-US" kern="0" dirty="0"/>
          </a:p>
        </p:txBody>
      </p:sp>
      <p:pic>
        <p:nvPicPr>
          <p:cNvPr id="6" name="Picture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343452" y="122102"/>
            <a:ext cx="612648" cy="612648"/>
          </a:xfrm>
          <a:prstGeom prst="rect">
            <a:avLst/>
          </a:prstGeom>
        </p:spPr>
      </p:pic>
      <p:pic>
        <p:nvPicPr>
          <p:cNvPr id="5" name="Picture 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95738" y="1027051"/>
            <a:ext cx="604717" cy="359051"/>
          </a:xfrm>
          <a:prstGeom prst="rect">
            <a:avLst/>
          </a:prstGeom>
        </p:spPr>
      </p:pic>
      <p:sp>
        <p:nvSpPr>
          <p:cNvPr id="7" name="TextBox 6"/>
          <p:cNvSpPr txBox="1"/>
          <p:nvPr/>
        </p:nvSpPr>
        <p:spPr>
          <a:xfrm>
            <a:off x="836845" y="1130417"/>
            <a:ext cx="7712138" cy="492443"/>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Argentinians are most aware, compared to countries studied, of the general medical conditions tested.</a:t>
            </a:r>
            <a:endParaRPr lang="en-US" sz="1300" b="1" dirty="0">
              <a:solidFill>
                <a:schemeClr val="tx1"/>
              </a:solidFill>
              <a:latin typeface="Arial" panose="020B0604020202020204" pitchFamily="34" charset="0"/>
              <a:cs typeface="Arial" panose="020B0604020202020204" pitchFamily="34" charset="0"/>
            </a:endParaRPr>
          </a:p>
        </p:txBody>
      </p:sp>
      <p:sp>
        <p:nvSpPr>
          <p:cNvPr id="8" name="TextBox 7"/>
          <p:cNvSpPr txBox="1"/>
          <p:nvPr/>
        </p:nvSpPr>
        <p:spPr>
          <a:xfrm>
            <a:off x="900455" y="1537171"/>
            <a:ext cx="7712138" cy="938719"/>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Approximately 90% or more of adults in each demographic (age/gender) claimed to be aware of each general medical condition tested.</a:t>
            </a:r>
          </a:p>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Claimed awareness, however, was also among the highest for the fabricated condition (average of 16% of Argentinians claiming to be aware).</a:t>
            </a:r>
          </a:p>
          <a:p>
            <a:pPr marL="171450" indent="-171450">
              <a:buClr>
                <a:srgbClr val="C00000"/>
              </a:buClr>
              <a:buFont typeface="Arial" panose="020B0604020202020204" pitchFamily="34" charset="0"/>
              <a:buChar char="•"/>
            </a:pPr>
            <a:endParaRPr lang="en-US" sz="1100" dirty="0">
              <a:solidFill>
                <a:schemeClr val="tx1"/>
              </a:solidFill>
              <a:latin typeface="Arial" panose="020B0604020202020204" pitchFamily="34" charset="0"/>
              <a:cs typeface="Arial" panose="020B0604020202020204" pitchFamily="34" charset="0"/>
            </a:endParaRPr>
          </a:p>
        </p:txBody>
      </p:sp>
      <p:pic>
        <p:nvPicPr>
          <p:cNvPr id="9" name="Picture 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05638" y="2212576"/>
            <a:ext cx="604717" cy="359051"/>
          </a:xfrm>
          <a:prstGeom prst="rect">
            <a:avLst/>
          </a:prstGeom>
        </p:spPr>
      </p:pic>
      <p:sp>
        <p:nvSpPr>
          <p:cNvPr id="10" name="TextBox 9"/>
          <p:cNvSpPr txBox="1"/>
          <p:nvPr/>
        </p:nvSpPr>
        <p:spPr>
          <a:xfrm>
            <a:off x="846745" y="2315942"/>
            <a:ext cx="7712138" cy="492443"/>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Awareness for thrombosis (70%), deep vein thrombosis (33%), and pulmonary embolism (66%) is far less than the general terms measured.</a:t>
            </a:r>
            <a:endParaRPr lang="en-US" sz="1300" b="1" dirty="0">
              <a:solidFill>
                <a:schemeClr val="tx1"/>
              </a:solidFill>
              <a:latin typeface="Arial" panose="020B0604020202020204" pitchFamily="34" charset="0"/>
              <a:cs typeface="Arial" panose="020B0604020202020204" pitchFamily="34" charset="0"/>
            </a:endParaRPr>
          </a:p>
        </p:txBody>
      </p:sp>
      <p:sp>
        <p:nvSpPr>
          <p:cNvPr id="11" name="TextBox 10"/>
          <p:cNvSpPr txBox="1"/>
          <p:nvPr/>
        </p:nvSpPr>
        <p:spPr>
          <a:xfrm>
            <a:off x="910355" y="2722696"/>
            <a:ext cx="7712138" cy="1107996"/>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Although most countries saw a lessened awareness for the thrombosis terms, the gap for Argentina was larger than other countries.</a:t>
            </a:r>
          </a:p>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Awareness for the term thrombosis among the older population was the only measure that was relatively close to the other medical terms.</a:t>
            </a:r>
          </a:p>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Overall, awareness for thrombosis, DVT, and PE ranks in the middle of countries measured.</a:t>
            </a:r>
          </a:p>
          <a:p>
            <a:pPr marL="171450" indent="-171450">
              <a:buClr>
                <a:srgbClr val="C00000"/>
              </a:buClr>
              <a:buFont typeface="Arial" panose="020B0604020202020204" pitchFamily="34" charset="0"/>
              <a:buChar char="•"/>
            </a:pPr>
            <a:endParaRPr lang="en-US" sz="1100" dirty="0">
              <a:solidFill>
                <a:schemeClr val="tx1"/>
              </a:solidFill>
              <a:latin typeface="Arial" panose="020B0604020202020204" pitchFamily="34" charset="0"/>
              <a:cs typeface="Arial" panose="020B0604020202020204" pitchFamily="34" charset="0"/>
            </a:endParaRPr>
          </a:p>
        </p:txBody>
      </p:sp>
      <p:pic>
        <p:nvPicPr>
          <p:cNvPr id="12" name="Picture 1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03663" y="3528726"/>
            <a:ext cx="604717" cy="359051"/>
          </a:xfrm>
          <a:prstGeom prst="rect">
            <a:avLst/>
          </a:prstGeom>
        </p:spPr>
      </p:pic>
      <p:sp>
        <p:nvSpPr>
          <p:cNvPr id="13" name="TextBox 12"/>
          <p:cNvSpPr txBox="1"/>
          <p:nvPr/>
        </p:nvSpPr>
        <p:spPr>
          <a:xfrm>
            <a:off x="844770" y="3632092"/>
            <a:ext cx="7712138" cy="492443"/>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Although more varied, personal concern for medical conditions is also relatively high compared to other countries measured.</a:t>
            </a:r>
            <a:endParaRPr lang="en-US" sz="1300" b="1" dirty="0">
              <a:solidFill>
                <a:schemeClr val="tx1"/>
              </a:solidFill>
              <a:latin typeface="Arial" panose="020B0604020202020204" pitchFamily="34" charset="0"/>
              <a:cs typeface="Arial" panose="020B0604020202020204" pitchFamily="34" charset="0"/>
            </a:endParaRPr>
          </a:p>
        </p:txBody>
      </p:sp>
      <p:sp>
        <p:nvSpPr>
          <p:cNvPr id="14" name="TextBox 13"/>
          <p:cNvSpPr txBox="1"/>
          <p:nvPr/>
        </p:nvSpPr>
        <p:spPr>
          <a:xfrm>
            <a:off x="908380" y="4038846"/>
            <a:ext cx="7712138" cy="600164"/>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Concern is less varied among age as compared to other countries where generally the older population is more concerned with each medical condition (with the exception of AIDS).</a:t>
            </a:r>
          </a:p>
          <a:p>
            <a:pPr marL="171450" indent="-171450">
              <a:buClr>
                <a:srgbClr val="C00000"/>
              </a:buClr>
              <a:buFont typeface="Arial" panose="020B0604020202020204" pitchFamily="34" charset="0"/>
              <a:buChar char="•"/>
            </a:pPr>
            <a:endParaRPr lang="en-US" sz="1100" dirty="0">
              <a:solidFill>
                <a:schemeClr val="tx1"/>
              </a:solidFill>
              <a:latin typeface="Arial" panose="020B0604020202020204" pitchFamily="34" charset="0"/>
              <a:cs typeface="Arial" panose="020B0604020202020204" pitchFamily="34" charset="0"/>
            </a:endParaRPr>
          </a:p>
        </p:txBody>
      </p:sp>
      <p:pic>
        <p:nvPicPr>
          <p:cNvPr id="15" name="Picture 1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01688" y="4417376"/>
            <a:ext cx="604717" cy="359051"/>
          </a:xfrm>
          <a:prstGeom prst="rect">
            <a:avLst/>
          </a:prstGeom>
        </p:spPr>
      </p:pic>
      <p:sp>
        <p:nvSpPr>
          <p:cNvPr id="16" name="TextBox 15"/>
          <p:cNvSpPr txBox="1"/>
          <p:nvPr/>
        </p:nvSpPr>
        <p:spPr>
          <a:xfrm>
            <a:off x="842795" y="4520742"/>
            <a:ext cx="7712138" cy="292388"/>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Argentina ranks 2</a:t>
            </a:r>
            <a:r>
              <a:rPr lang="en-US" sz="1300" b="1" baseline="30000" dirty="0" smtClean="0">
                <a:solidFill>
                  <a:schemeClr val="tx1"/>
                </a:solidFill>
                <a:latin typeface="Arial" panose="020B0604020202020204" pitchFamily="34" charset="0"/>
                <a:cs typeface="Arial" panose="020B0604020202020204" pitchFamily="34" charset="0"/>
              </a:rPr>
              <a:t>nd</a:t>
            </a:r>
            <a:r>
              <a:rPr lang="en-US" sz="1300" b="1" dirty="0" smtClean="0">
                <a:solidFill>
                  <a:schemeClr val="tx1"/>
                </a:solidFill>
                <a:latin typeface="Arial" panose="020B0604020202020204" pitchFamily="34" charset="0"/>
                <a:cs typeface="Arial" panose="020B0604020202020204" pitchFamily="34" charset="0"/>
              </a:rPr>
              <a:t> in terms of concern for thrombosis (56%), DVT (60%), and PE (56%).</a:t>
            </a:r>
            <a:endParaRPr lang="en-US" sz="1300" b="1" dirty="0">
              <a:solidFill>
                <a:schemeClr val="tx1"/>
              </a:solidFill>
              <a:latin typeface="Arial" panose="020B0604020202020204" pitchFamily="34" charset="0"/>
              <a:cs typeface="Arial" panose="020B0604020202020204" pitchFamily="34" charset="0"/>
            </a:endParaRPr>
          </a:p>
        </p:txBody>
      </p:sp>
      <p:sp>
        <p:nvSpPr>
          <p:cNvPr id="17" name="TextBox 16"/>
          <p:cNvSpPr txBox="1"/>
          <p:nvPr/>
        </p:nvSpPr>
        <p:spPr>
          <a:xfrm>
            <a:off x="906405" y="4796871"/>
            <a:ext cx="7712138" cy="600164"/>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a:solidFill>
                  <a:schemeClr val="tx1"/>
                </a:solidFill>
                <a:latin typeface="Arial" panose="020B0604020202020204" pitchFamily="34" charset="0"/>
                <a:cs typeface="Arial" panose="020B0604020202020204" pitchFamily="34" charset="0"/>
              </a:rPr>
              <a:t>Of the countries  studied, only Thailand is more concerned with thrombosis-related  conditions</a:t>
            </a:r>
            <a:r>
              <a:rPr lang="en-US" sz="1100" dirty="0" smtClean="0">
                <a:solidFill>
                  <a:schemeClr val="tx1"/>
                </a:solidFill>
                <a:latin typeface="Arial" panose="020B0604020202020204" pitchFamily="34" charset="0"/>
                <a:cs typeface="Arial" panose="020B0604020202020204" pitchFamily="34" charset="0"/>
              </a:rPr>
              <a:t>.</a:t>
            </a:r>
            <a:endParaRPr lang="en-US" sz="1100" dirty="0">
              <a:solidFill>
                <a:schemeClr val="tx1"/>
              </a:solidFill>
              <a:latin typeface="Arial" panose="020B0604020202020204" pitchFamily="34" charset="0"/>
              <a:cs typeface="Arial" panose="020B0604020202020204" pitchFamily="34" charset="0"/>
            </a:endParaRPr>
          </a:p>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Concern for thrombosis is highest among rural residents.</a:t>
            </a:r>
          </a:p>
          <a:p>
            <a:pPr marL="171450" indent="-171450">
              <a:buClr>
                <a:srgbClr val="C00000"/>
              </a:buClr>
              <a:buFont typeface="Arial" panose="020B0604020202020204" pitchFamily="34" charset="0"/>
              <a:buChar char="•"/>
            </a:pPr>
            <a:endParaRPr lang="en-US" sz="1100" dirty="0">
              <a:solidFill>
                <a:schemeClr val="tx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46894434"/>
      </p:ext>
    </p:extLst>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121</a:t>
            </a:fld>
            <a:r>
              <a:rPr lang="en-US" smtClean="0"/>
              <a:t> -</a:t>
            </a:r>
            <a:endParaRPr lang="en-US"/>
          </a:p>
        </p:txBody>
      </p:sp>
      <p:sp>
        <p:nvSpPr>
          <p:cNvPr id="4" name="Title 1"/>
          <p:cNvSpPr txBox="1">
            <a:spLocks/>
          </p:cNvSpPr>
          <p:nvPr/>
        </p:nvSpPr>
        <p:spPr>
          <a:xfrm>
            <a:off x="147099" y="139465"/>
            <a:ext cx="8486775"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kern="0" dirty="0" smtClean="0"/>
              <a:t>Argentina Summary of Results</a:t>
            </a:r>
            <a:endParaRPr lang="en-US" kern="0" dirty="0"/>
          </a:p>
        </p:txBody>
      </p:sp>
      <p:pic>
        <p:nvPicPr>
          <p:cNvPr id="6" name="Picture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343452" y="122102"/>
            <a:ext cx="612648" cy="612648"/>
          </a:xfrm>
          <a:prstGeom prst="rect">
            <a:avLst/>
          </a:prstGeom>
        </p:spPr>
      </p:pic>
      <p:pic>
        <p:nvPicPr>
          <p:cNvPr id="5" name="Picture 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95738" y="1027051"/>
            <a:ext cx="604717" cy="359051"/>
          </a:xfrm>
          <a:prstGeom prst="rect">
            <a:avLst/>
          </a:prstGeom>
        </p:spPr>
      </p:pic>
      <p:sp>
        <p:nvSpPr>
          <p:cNvPr id="7" name="TextBox 6"/>
          <p:cNvSpPr txBox="1"/>
          <p:nvPr/>
        </p:nvSpPr>
        <p:spPr>
          <a:xfrm>
            <a:off x="836845" y="1130417"/>
            <a:ext cx="7712138" cy="492443"/>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Women age 40 or over are most aware of that a blood clot in a vein is the cause for deep vein thrombosis.</a:t>
            </a:r>
            <a:endParaRPr lang="en-US" sz="1300" b="1" dirty="0">
              <a:solidFill>
                <a:schemeClr val="tx1"/>
              </a:solidFill>
              <a:latin typeface="Arial" panose="020B0604020202020204" pitchFamily="34" charset="0"/>
              <a:cs typeface="Arial" panose="020B0604020202020204" pitchFamily="34" charset="0"/>
            </a:endParaRPr>
          </a:p>
        </p:txBody>
      </p:sp>
      <p:sp>
        <p:nvSpPr>
          <p:cNvPr id="8" name="TextBox 7"/>
          <p:cNvSpPr txBox="1"/>
          <p:nvPr/>
        </p:nvSpPr>
        <p:spPr>
          <a:xfrm>
            <a:off x="900455" y="1537171"/>
            <a:ext cx="7712138" cy="430887"/>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a:solidFill>
                  <a:schemeClr val="tx1"/>
                </a:solidFill>
                <a:latin typeface="Arial" panose="020B0604020202020204" pitchFamily="34" charset="0"/>
                <a:cs typeface="Arial" panose="020B0604020202020204" pitchFamily="34" charset="0"/>
              </a:rPr>
              <a:t>8 out of 10 older women (40 years or older) are aware of the cause of </a:t>
            </a:r>
            <a:r>
              <a:rPr lang="en-US" sz="1100" dirty="0" smtClean="0">
                <a:solidFill>
                  <a:schemeClr val="tx1"/>
                </a:solidFill>
                <a:latin typeface="Arial" panose="020B0604020202020204" pitchFamily="34" charset="0"/>
                <a:cs typeface="Arial" panose="020B0604020202020204" pitchFamily="34" charset="0"/>
              </a:rPr>
              <a:t>DVT while younger </a:t>
            </a:r>
            <a:r>
              <a:rPr lang="en-US" sz="1100" dirty="0">
                <a:solidFill>
                  <a:schemeClr val="tx1"/>
                </a:solidFill>
                <a:latin typeface="Arial" panose="020B0604020202020204" pitchFamily="34" charset="0"/>
                <a:cs typeface="Arial" panose="020B0604020202020204" pitchFamily="34" charset="0"/>
              </a:rPr>
              <a:t>Argentinians are more likely to be unsure of the cause</a:t>
            </a:r>
            <a:r>
              <a:rPr lang="en-US" sz="1100" dirty="0" smtClean="0">
                <a:solidFill>
                  <a:schemeClr val="tx1"/>
                </a:solidFill>
                <a:latin typeface="Arial" panose="020B0604020202020204" pitchFamily="34" charset="0"/>
                <a:cs typeface="Arial" panose="020B0604020202020204" pitchFamily="34" charset="0"/>
              </a:rPr>
              <a:t>.</a:t>
            </a:r>
            <a:endParaRPr lang="en-US" sz="1100" dirty="0">
              <a:solidFill>
                <a:schemeClr val="tx1"/>
              </a:solidFill>
              <a:latin typeface="Arial" panose="020B0604020202020204" pitchFamily="34" charset="0"/>
              <a:cs typeface="Arial" panose="020B0604020202020204" pitchFamily="34" charset="0"/>
            </a:endParaRPr>
          </a:p>
        </p:txBody>
      </p:sp>
      <p:pic>
        <p:nvPicPr>
          <p:cNvPr id="18" name="Picture 1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05638" y="1880076"/>
            <a:ext cx="604717" cy="359051"/>
          </a:xfrm>
          <a:prstGeom prst="rect">
            <a:avLst/>
          </a:prstGeom>
        </p:spPr>
      </p:pic>
      <p:sp>
        <p:nvSpPr>
          <p:cNvPr id="19" name="TextBox 18"/>
          <p:cNvSpPr txBox="1"/>
          <p:nvPr/>
        </p:nvSpPr>
        <p:spPr>
          <a:xfrm>
            <a:off x="846745" y="1983442"/>
            <a:ext cx="7712138" cy="292388"/>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Claimed awareness for what a DVT would feel like is highest among older Argentinians.</a:t>
            </a:r>
            <a:endParaRPr lang="en-US" sz="1300" b="1" dirty="0">
              <a:solidFill>
                <a:schemeClr val="tx1"/>
              </a:solidFill>
              <a:latin typeface="Arial" panose="020B0604020202020204" pitchFamily="34" charset="0"/>
              <a:cs typeface="Arial" panose="020B0604020202020204" pitchFamily="34" charset="0"/>
            </a:endParaRPr>
          </a:p>
        </p:txBody>
      </p:sp>
      <p:sp>
        <p:nvSpPr>
          <p:cNvPr id="20" name="TextBox 19"/>
          <p:cNvSpPr txBox="1"/>
          <p:nvPr/>
        </p:nvSpPr>
        <p:spPr>
          <a:xfrm>
            <a:off x="910355" y="2188115"/>
            <a:ext cx="7712138" cy="1107996"/>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Argentina ranks 2</a:t>
            </a:r>
            <a:r>
              <a:rPr lang="en-US" sz="1100" baseline="30000" dirty="0" smtClean="0">
                <a:solidFill>
                  <a:schemeClr val="tx1"/>
                </a:solidFill>
                <a:latin typeface="Arial" panose="020B0604020202020204" pitchFamily="34" charset="0"/>
                <a:cs typeface="Arial" panose="020B0604020202020204" pitchFamily="34" charset="0"/>
              </a:rPr>
              <a:t>nd</a:t>
            </a:r>
            <a:r>
              <a:rPr lang="en-US" sz="1100" dirty="0" smtClean="0">
                <a:solidFill>
                  <a:schemeClr val="tx1"/>
                </a:solidFill>
                <a:latin typeface="Arial" panose="020B0604020202020204" pitchFamily="34" charset="0"/>
                <a:cs typeface="Arial" panose="020B0604020202020204" pitchFamily="34" charset="0"/>
              </a:rPr>
              <a:t>, behind only Thailand, in the proportion of adults claiming to know what a DVT would feel like (38%). This claim is highest among the older population.</a:t>
            </a:r>
          </a:p>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Young Argentinians are most unsure of the cause.</a:t>
            </a:r>
          </a:p>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Swelling of the leg, pain/tenderness of the leg, and changes in skin color are the most commonly selected symptoms among those claiming to know what a DVT feels like.</a:t>
            </a:r>
          </a:p>
          <a:p>
            <a:pPr marL="171450" indent="-171450">
              <a:buClr>
                <a:srgbClr val="C00000"/>
              </a:buClr>
              <a:buFont typeface="Arial" panose="020B0604020202020204" pitchFamily="34" charset="0"/>
              <a:buChar char="•"/>
            </a:pPr>
            <a:endParaRPr lang="en-US" sz="1100" dirty="0">
              <a:solidFill>
                <a:schemeClr val="tx1"/>
              </a:solidFill>
              <a:latin typeface="Arial" panose="020B0604020202020204" pitchFamily="34" charset="0"/>
              <a:cs typeface="Arial" panose="020B0604020202020204" pitchFamily="34" charset="0"/>
            </a:endParaRPr>
          </a:p>
        </p:txBody>
      </p:sp>
      <p:pic>
        <p:nvPicPr>
          <p:cNvPr id="21" name="Picture 2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03663" y="3077476"/>
            <a:ext cx="604717" cy="359051"/>
          </a:xfrm>
          <a:prstGeom prst="rect">
            <a:avLst/>
          </a:prstGeom>
        </p:spPr>
      </p:pic>
      <p:sp>
        <p:nvSpPr>
          <p:cNvPr id="22" name="TextBox 21"/>
          <p:cNvSpPr txBox="1"/>
          <p:nvPr/>
        </p:nvSpPr>
        <p:spPr>
          <a:xfrm>
            <a:off x="844770" y="3180842"/>
            <a:ext cx="7712138" cy="292388"/>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Fewer Argentinians (21%) claim to know what a PE would feel like compared to a DVT.</a:t>
            </a:r>
            <a:endParaRPr lang="en-US" sz="1300" b="1" dirty="0">
              <a:solidFill>
                <a:schemeClr val="tx1"/>
              </a:solidFill>
              <a:latin typeface="Arial" panose="020B0604020202020204" pitchFamily="34" charset="0"/>
              <a:cs typeface="Arial" panose="020B0604020202020204" pitchFamily="34" charset="0"/>
            </a:endParaRPr>
          </a:p>
        </p:txBody>
      </p:sp>
      <p:sp>
        <p:nvSpPr>
          <p:cNvPr id="23" name="TextBox 22"/>
          <p:cNvSpPr txBox="1"/>
          <p:nvPr/>
        </p:nvSpPr>
        <p:spPr>
          <a:xfrm>
            <a:off x="908380" y="3433221"/>
            <a:ext cx="7712138" cy="938719"/>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Unlike DVT, the older population is not more likely to know what a PE would feel like compared to younger Argentinians.</a:t>
            </a:r>
          </a:p>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 Shortness of breath is the only symptom for PE which almost all demographics selected at a high rate. Awareness for other PE symptoms is varied.</a:t>
            </a:r>
          </a:p>
          <a:p>
            <a:pPr marL="171450" indent="-171450">
              <a:buClr>
                <a:srgbClr val="C00000"/>
              </a:buClr>
              <a:buFont typeface="Arial" panose="020B0604020202020204" pitchFamily="34" charset="0"/>
              <a:buChar char="•"/>
            </a:pPr>
            <a:endParaRPr lang="en-US" sz="1100" dirty="0">
              <a:solidFill>
                <a:schemeClr val="tx1"/>
              </a:solidFill>
              <a:latin typeface="Arial" panose="020B0604020202020204" pitchFamily="34" charset="0"/>
              <a:cs typeface="Arial" panose="020B0604020202020204" pitchFamily="34" charset="0"/>
            </a:endParaRPr>
          </a:p>
        </p:txBody>
      </p:sp>
      <p:pic>
        <p:nvPicPr>
          <p:cNvPr id="24" name="Picture 2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04994" y="4144241"/>
            <a:ext cx="604717" cy="359051"/>
          </a:xfrm>
          <a:prstGeom prst="rect">
            <a:avLst/>
          </a:prstGeom>
        </p:spPr>
      </p:pic>
      <p:sp>
        <p:nvSpPr>
          <p:cNvPr id="25" name="TextBox 24"/>
          <p:cNvSpPr txBox="1"/>
          <p:nvPr/>
        </p:nvSpPr>
        <p:spPr>
          <a:xfrm>
            <a:off x="846101" y="4247607"/>
            <a:ext cx="7712138" cy="492443"/>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Women over age 65 most often chose the correct blood clot risk factors, but often indicated incorrect risk factors as well.</a:t>
            </a:r>
            <a:endParaRPr lang="en-US" sz="1300" b="1" dirty="0">
              <a:solidFill>
                <a:schemeClr val="tx1"/>
              </a:solidFill>
              <a:latin typeface="Arial" panose="020B0604020202020204" pitchFamily="34" charset="0"/>
              <a:cs typeface="Arial" panose="020B0604020202020204" pitchFamily="34" charset="0"/>
            </a:endParaRPr>
          </a:p>
        </p:txBody>
      </p:sp>
      <p:sp>
        <p:nvSpPr>
          <p:cNvPr id="26" name="TextBox 25"/>
          <p:cNvSpPr txBox="1"/>
          <p:nvPr/>
        </p:nvSpPr>
        <p:spPr>
          <a:xfrm>
            <a:off x="909711" y="4651055"/>
            <a:ext cx="7712138" cy="600164"/>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As with many country results, not moving for long periods of time, family history, and older age are the most commonly indicated blood clot risk factors. Recent hospital stay is an unknown risk factor for most Argentinians.</a:t>
            </a:r>
          </a:p>
          <a:p>
            <a:pPr marL="171450" indent="-171450">
              <a:buClr>
                <a:srgbClr val="C00000"/>
              </a:buClr>
              <a:buFont typeface="Arial" panose="020B0604020202020204" pitchFamily="34" charset="0"/>
              <a:buChar char="•"/>
            </a:pPr>
            <a:endParaRPr lang="en-US" sz="1100" dirty="0">
              <a:solidFill>
                <a:schemeClr val="tx1"/>
              </a:solidFill>
              <a:latin typeface="Arial" panose="020B0604020202020204" pitchFamily="34" charset="0"/>
              <a:cs typeface="Arial" panose="020B0604020202020204" pitchFamily="34" charset="0"/>
            </a:endParaRPr>
          </a:p>
        </p:txBody>
      </p:sp>
      <p:pic>
        <p:nvPicPr>
          <p:cNvPr id="27" name="Picture 2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98374" y="5036084"/>
            <a:ext cx="604717" cy="359051"/>
          </a:xfrm>
          <a:prstGeom prst="rect">
            <a:avLst/>
          </a:prstGeom>
        </p:spPr>
      </p:pic>
      <p:sp>
        <p:nvSpPr>
          <p:cNvPr id="28" name="TextBox 27"/>
          <p:cNvSpPr txBox="1"/>
          <p:nvPr/>
        </p:nvSpPr>
        <p:spPr>
          <a:xfrm>
            <a:off x="839481" y="5139450"/>
            <a:ext cx="7712138" cy="292388"/>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Argentinians do not appear to clearly know that blood clots can be prevented.</a:t>
            </a:r>
            <a:endParaRPr lang="en-US" sz="1300" b="1" dirty="0">
              <a:solidFill>
                <a:schemeClr val="tx1"/>
              </a:solidFill>
              <a:latin typeface="Arial" panose="020B0604020202020204" pitchFamily="34" charset="0"/>
              <a:cs typeface="Arial" panose="020B0604020202020204" pitchFamily="34" charset="0"/>
            </a:endParaRPr>
          </a:p>
        </p:txBody>
      </p:sp>
      <p:sp>
        <p:nvSpPr>
          <p:cNvPr id="29" name="TextBox 28"/>
          <p:cNvSpPr txBox="1"/>
          <p:nvPr/>
        </p:nvSpPr>
        <p:spPr>
          <a:xfrm>
            <a:off x="903091" y="5360025"/>
            <a:ext cx="6078154" cy="769441"/>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Other than middle-aged females, less than half of all other demographics agree that blood clots can be prevented.</a:t>
            </a:r>
          </a:p>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Younger adults are least knowledgeable on the blood clot fact statements as compared to older demographics.</a:t>
            </a:r>
            <a:endParaRPr lang="en-US" sz="1100" dirty="0">
              <a:solidFill>
                <a:schemeClr val="tx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490578"/>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 name="Rounded Rectangle 87"/>
          <p:cNvSpPr/>
          <p:nvPr/>
        </p:nvSpPr>
        <p:spPr bwMode="auto">
          <a:xfrm>
            <a:off x="7640891" y="1850555"/>
            <a:ext cx="1327018" cy="1727843"/>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122</a:t>
            </a:fld>
            <a:r>
              <a:rPr lang="en-US" smtClean="0"/>
              <a:t> -</a:t>
            </a:r>
            <a:endParaRPr lang="en-US"/>
          </a:p>
        </p:txBody>
      </p:sp>
      <p:sp>
        <p:nvSpPr>
          <p:cNvPr id="5" name="Title 1"/>
          <p:cNvSpPr txBox="1">
            <a:spLocks/>
          </p:cNvSpPr>
          <p:nvPr/>
        </p:nvSpPr>
        <p:spPr>
          <a:xfrm>
            <a:off x="139147" y="139465"/>
            <a:ext cx="886968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smtClean="0"/>
              <a:t>Aided Awareness of Various Medical Conditions</a:t>
            </a:r>
            <a:endParaRPr lang="en-US" sz="2400" kern="0" dirty="0"/>
          </a:p>
        </p:txBody>
      </p:sp>
      <p:grpSp>
        <p:nvGrpSpPr>
          <p:cNvPr id="24" name="Group 23"/>
          <p:cNvGrpSpPr/>
          <p:nvPr/>
        </p:nvGrpSpPr>
        <p:grpSpPr>
          <a:xfrm>
            <a:off x="139144" y="1225315"/>
            <a:ext cx="3670856" cy="1355960"/>
            <a:chOff x="139144" y="730015"/>
            <a:chExt cx="3670856" cy="1355960"/>
          </a:xfrm>
        </p:grpSpPr>
        <p:graphicFrame>
          <p:nvGraphicFramePr>
            <p:cNvPr id="6" name="Chart 5"/>
            <p:cNvGraphicFramePr/>
            <p:nvPr>
              <p:extLst>
                <p:ext uri="{D42A27DB-BD31-4B8C-83A1-F6EECF244321}">
                  <p14:modId xmlns:p14="http://schemas.microsoft.com/office/powerpoint/2010/main" val="703522884"/>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2"/>
            </a:graphicData>
          </a:graphic>
        </p:graphicFrame>
        <p:cxnSp>
          <p:nvCxnSpPr>
            <p:cNvPr id="17" name="Straight Connector 1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 name="Straight Connector 1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 name="TextBox 18"/>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0" name="TextBox 19"/>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1" name="TextBox 20"/>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2" name="TextBox 21"/>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3" name="TextBox 22"/>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High Blood Pressure</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25" name="Group 24"/>
          <p:cNvGrpSpPr/>
          <p:nvPr/>
        </p:nvGrpSpPr>
        <p:grpSpPr>
          <a:xfrm>
            <a:off x="158196" y="2539612"/>
            <a:ext cx="3670856" cy="1355960"/>
            <a:chOff x="139144" y="730015"/>
            <a:chExt cx="3670856" cy="1355960"/>
          </a:xfrm>
        </p:grpSpPr>
        <p:graphicFrame>
          <p:nvGraphicFramePr>
            <p:cNvPr id="26" name="Chart 25"/>
            <p:cNvGraphicFramePr/>
            <p:nvPr>
              <p:extLst>
                <p:ext uri="{D42A27DB-BD31-4B8C-83A1-F6EECF244321}">
                  <p14:modId xmlns:p14="http://schemas.microsoft.com/office/powerpoint/2010/main" val="1095766463"/>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3"/>
            </a:graphicData>
          </a:graphic>
        </p:graphicFrame>
        <p:cxnSp>
          <p:nvCxnSpPr>
            <p:cNvPr id="27" name="Straight Connector 2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 name="Straight Connector 2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9" name="TextBox 28"/>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0" name="TextBox 29"/>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1" name="TextBox 30"/>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2" name="TextBox 31"/>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3" name="TextBox 32"/>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Heart Attack</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34" name="Group 33"/>
          <p:cNvGrpSpPr/>
          <p:nvPr/>
        </p:nvGrpSpPr>
        <p:grpSpPr>
          <a:xfrm>
            <a:off x="139147" y="3840008"/>
            <a:ext cx="3670856" cy="1355960"/>
            <a:chOff x="139144" y="730015"/>
            <a:chExt cx="3670856" cy="1355960"/>
          </a:xfrm>
        </p:grpSpPr>
        <p:graphicFrame>
          <p:nvGraphicFramePr>
            <p:cNvPr id="35" name="Chart 34"/>
            <p:cNvGraphicFramePr/>
            <p:nvPr>
              <p:extLst>
                <p:ext uri="{D42A27DB-BD31-4B8C-83A1-F6EECF244321}">
                  <p14:modId xmlns:p14="http://schemas.microsoft.com/office/powerpoint/2010/main" val="1649363186"/>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4"/>
            </a:graphicData>
          </a:graphic>
        </p:graphicFrame>
        <p:cxnSp>
          <p:nvCxnSpPr>
            <p:cNvPr id="36" name="Straight Connector 35"/>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Straight Connector 36"/>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8" name="TextBox 37"/>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9" name="TextBox 38"/>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0" name="TextBox 39"/>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1" name="TextBox 40"/>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2" name="TextBox 41"/>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AIDS</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43" name="Group 42"/>
          <p:cNvGrpSpPr/>
          <p:nvPr/>
        </p:nvGrpSpPr>
        <p:grpSpPr>
          <a:xfrm>
            <a:off x="139144" y="5154305"/>
            <a:ext cx="3670856" cy="1355960"/>
            <a:chOff x="139144" y="730015"/>
            <a:chExt cx="3670856" cy="1355960"/>
          </a:xfrm>
        </p:grpSpPr>
        <p:graphicFrame>
          <p:nvGraphicFramePr>
            <p:cNvPr id="44" name="Chart 43"/>
            <p:cNvGraphicFramePr/>
            <p:nvPr>
              <p:extLst>
                <p:ext uri="{D42A27DB-BD31-4B8C-83A1-F6EECF244321}">
                  <p14:modId xmlns:p14="http://schemas.microsoft.com/office/powerpoint/2010/main" val="2481492590"/>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5"/>
            </a:graphicData>
          </a:graphic>
        </p:graphicFrame>
        <p:cxnSp>
          <p:nvCxnSpPr>
            <p:cNvPr id="45" name="Straight Connector 44"/>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Straight Connector 45"/>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TextBox 46"/>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8" name="TextBox 47"/>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9" name="TextBox 48"/>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0" name="TextBox 49"/>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1" name="TextBox 50"/>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Stroke</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52" name="Group 51"/>
          <p:cNvGrpSpPr/>
          <p:nvPr/>
        </p:nvGrpSpPr>
        <p:grpSpPr>
          <a:xfrm>
            <a:off x="3958849" y="1225315"/>
            <a:ext cx="3670856" cy="1355960"/>
            <a:chOff x="139144" y="730015"/>
            <a:chExt cx="3670856" cy="1355960"/>
          </a:xfrm>
        </p:grpSpPr>
        <p:graphicFrame>
          <p:nvGraphicFramePr>
            <p:cNvPr id="53" name="Chart 52"/>
            <p:cNvGraphicFramePr/>
            <p:nvPr>
              <p:extLst>
                <p:ext uri="{D42A27DB-BD31-4B8C-83A1-F6EECF244321}">
                  <p14:modId xmlns:p14="http://schemas.microsoft.com/office/powerpoint/2010/main" val="3836406235"/>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6"/>
            </a:graphicData>
          </a:graphic>
        </p:graphicFrame>
        <p:cxnSp>
          <p:nvCxnSpPr>
            <p:cNvPr id="54" name="Straight Connector 53"/>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5" name="Straight Connector 54"/>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6" name="TextBox 55"/>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7" name="TextBox 56"/>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8" name="TextBox 57"/>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9" name="TextBox 58"/>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0" name="TextBox 59"/>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Breast Cancer</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61" name="Group 60"/>
          <p:cNvGrpSpPr/>
          <p:nvPr/>
        </p:nvGrpSpPr>
        <p:grpSpPr>
          <a:xfrm>
            <a:off x="3958849" y="2539612"/>
            <a:ext cx="3670856" cy="1355960"/>
            <a:chOff x="139144" y="730015"/>
            <a:chExt cx="3670856" cy="1355960"/>
          </a:xfrm>
        </p:grpSpPr>
        <p:graphicFrame>
          <p:nvGraphicFramePr>
            <p:cNvPr id="62" name="Chart 61"/>
            <p:cNvGraphicFramePr/>
            <p:nvPr>
              <p:extLst>
                <p:ext uri="{D42A27DB-BD31-4B8C-83A1-F6EECF244321}">
                  <p14:modId xmlns:p14="http://schemas.microsoft.com/office/powerpoint/2010/main" val="3370750784"/>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7"/>
            </a:graphicData>
          </a:graphic>
        </p:graphicFrame>
        <p:cxnSp>
          <p:nvCxnSpPr>
            <p:cNvPr id="63" name="Straight Connector 62"/>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4" name="Straight Connector 63"/>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5" name="TextBox 64"/>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6" name="TextBox 65"/>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7" name="TextBox 66"/>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8" name="TextBox 67"/>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9" name="TextBox 68"/>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Prostate Cancer</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70" name="Group 69"/>
          <p:cNvGrpSpPr/>
          <p:nvPr/>
        </p:nvGrpSpPr>
        <p:grpSpPr>
          <a:xfrm>
            <a:off x="3958849" y="3840008"/>
            <a:ext cx="3670856" cy="1355960"/>
            <a:chOff x="139144" y="730015"/>
            <a:chExt cx="3670856" cy="1355960"/>
          </a:xfrm>
        </p:grpSpPr>
        <p:graphicFrame>
          <p:nvGraphicFramePr>
            <p:cNvPr id="71" name="Chart 70"/>
            <p:cNvGraphicFramePr/>
            <p:nvPr>
              <p:extLst>
                <p:ext uri="{D42A27DB-BD31-4B8C-83A1-F6EECF244321}">
                  <p14:modId xmlns:p14="http://schemas.microsoft.com/office/powerpoint/2010/main" val="3735743286"/>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8"/>
            </a:graphicData>
          </a:graphic>
        </p:graphicFrame>
        <p:cxnSp>
          <p:nvCxnSpPr>
            <p:cNvPr id="72" name="Straight Connector 71"/>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 name="Straight Connector 72"/>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TextBox 73"/>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5" name="TextBox 74"/>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6" name="TextBox 75"/>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7" name="TextBox 76"/>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8" name="TextBox 77"/>
            <p:cNvSpPr txBox="1"/>
            <p:nvPr/>
          </p:nvSpPr>
          <p:spPr>
            <a:xfrm>
              <a:off x="636273" y="730015"/>
              <a:ext cx="2571750" cy="276999"/>
            </a:xfrm>
            <a:prstGeom prst="rect">
              <a:avLst/>
            </a:prstGeom>
            <a:noFill/>
          </p:spPr>
          <p:txBody>
            <a:bodyPr wrap="square" rtlCol="0">
              <a:spAutoFit/>
            </a:bodyPr>
            <a:lstStyle/>
            <a:p>
              <a:pPr algn="ctr"/>
              <a:r>
                <a:rPr lang="en-US" sz="1200" b="1" dirty="0" err="1">
                  <a:solidFill>
                    <a:schemeClr val="tx2"/>
                  </a:solidFill>
                  <a:latin typeface="Arial" panose="020B0604020202020204" pitchFamily="34" charset="0"/>
                  <a:cs typeface="Arial" panose="020B0604020202020204" pitchFamily="34" charset="0"/>
                </a:rPr>
                <a:t>Hemo</a:t>
              </a:r>
              <a:r>
                <a:rPr lang="en-US" sz="1200" b="1" dirty="0">
                  <a:solidFill>
                    <a:schemeClr val="tx2"/>
                  </a:solidFill>
                  <a:latin typeface="Arial" panose="020B0604020202020204" pitchFamily="34" charset="0"/>
                  <a:cs typeface="Arial" panose="020B0604020202020204" pitchFamily="34" charset="0"/>
                </a:rPr>
                <a:t>-Distension </a:t>
              </a:r>
              <a:r>
                <a:rPr lang="en-US" sz="1200" b="1" dirty="0" smtClean="0">
                  <a:solidFill>
                    <a:schemeClr val="tx2"/>
                  </a:solidFill>
                  <a:latin typeface="Arial" panose="020B0604020202020204" pitchFamily="34" charset="0"/>
                  <a:cs typeface="Arial" panose="020B0604020202020204" pitchFamily="34" charset="0"/>
                </a:rPr>
                <a:t>Syndrome*</a:t>
              </a:r>
              <a:endParaRPr lang="en-US" sz="1200" b="1" dirty="0">
                <a:solidFill>
                  <a:schemeClr val="tx2"/>
                </a:solidFill>
                <a:latin typeface="Arial" panose="020B0604020202020204" pitchFamily="34" charset="0"/>
                <a:cs typeface="Arial" panose="020B0604020202020204" pitchFamily="34" charset="0"/>
              </a:endParaRPr>
            </a:p>
          </p:txBody>
        </p:sp>
      </p:grpSp>
      <p:sp>
        <p:nvSpPr>
          <p:cNvPr id="79" name="TextBox 78"/>
          <p:cNvSpPr txBox="1"/>
          <p:nvPr/>
        </p:nvSpPr>
        <p:spPr>
          <a:xfrm>
            <a:off x="5267861" y="5034631"/>
            <a:ext cx="1848766" cy="353943"/>
          </a:xfrm>
          <a:prstGeom prst="rect">
            <a:avLst/>
          </a:prstGeom>
          <a:noFill/>
        </p:spPr>
        <p:txBody>
          <a:bodyPr wrap="square" rtlCol="0">
            <a:spAutoFit/>
          </a:bodyPr>
          <a:lstStyle/>
          <a:p>
            <a:r>
              <a:rPr lang="en-US" sz="850" dirty="0" smtClean="0">
                <a:solidFill>
                  <a:schemeClr val="tx2"/>
                </a:solidFill>
                <a:latin typeface="Arial" panose="020B0604020202020204" pitchFamily="34" charset="0"/>
                <a:cs typeface="Arial" panose="020B0604020202020204" pitchFamily="34" charset="0"/>
              </a:rPr>
              <a:t>*Fictitious disease for reference of over-</a:t>
            </a:r>
            <a:r>
              <a:rPr lang="en-US" sz="850" dirty="0" err="1" smtClean="0">
                <a:solidFill>
                  <a:schemeClr val="tx2"/>
                </a:solidFill>
                <a:latin typeface="Arial" panose="020B0604020202020204" pitchFamily="34" charset="0"/>
                <a:cs typeface="Arial" panose="020B0604020202020204" pitchFamily="34" charset="0"/>
              </a:rPr>
              <a:t>agreeance</a:t>
            </a:r>
            <a:endParaRPr lang="en-US" sz="850" dirty="0">
              <a:solidFill>
                <a:schemeClr val="tx2"/>
              </a:solidFill>
              <a:latin typeface="Arial" panose="020B0604020202020204" pitchFamily="34" charset="0"/>
              <a:cs typeface="Arial" panose="020B0604020202020204" pitchFamily="34" charset="0"/>
            </a:endParaRPr>
          </a:p>
        </p:txBody>
      </p:sp>
      <p:grpSp>
        <p:nvGrpSpPr>
          <p:cNvPr id="80" name="Group 79"/>
          <p:cNvGrpSpPr/>
          <p:nvPr/>
        </p:nvGrpSpPr>
        <p:grpSpPr>
          <a:xfrm>
            <a:off x="7705478" y="2759983"/>
            <a:ext cx="486337" cy="486337"/>
            <a:chOff x="446183" y="3541776"/>
            <a:chExt cx="838200" cy="838200"/>
          </a:xfrm>
        </p:grpSpPr>
        <p:sp>
          <p:nvSpPr>
            <p:cNvPr id="81" name="Oval 80"/>
            <p:cNvSpPr/>
            <p:nvPr/>
          </p:nvSpPr>
          <p:spPr>
            <a:xfrm>
              <a:off x="446183" y="3541776"/>
              <a:ext cx="838200" cy="838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2" name="Freeform 5"/>
            <p:cNvSpPr>
              <a:spLocks noEditPoints="1"/>
            </p:cNvSpPr>
            <p:nvPr/>
          </p:nvSpPr>
          <p:spPr bwMode="auto">
            <a:xfrm>
              <a:off x="711994" y="3629025"/>
              <a:ext cx="316706" cy="675640"/>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dirty="0"/>
            </a:p>
          </p:txBody>
        </p:sp>
      </p:grpSp>
      <p:grpSp>
        <p:nvGrpSpPr>
          <p:cNvPr id="83" name="Group 82"/>
          <p:cNvGrpSpPr/>
          <p:nvPr/>
        </p:nvGrpSpPr>
        <p:grpSpPr>
          <a:xfrm>
            <a:off x="7691775" y="2038938"/>
            <a:ext cx="486337" cy="486337"/>
            <a:chOff x="446183" y="4590288"/>
            <a:chExt cx="838200" cy="838200"/>
          </a:xfrm>
        </p:grpSpPr>
        <p:sp>
          <p:nvSpPr>
            <p:cNvPr id="84" name="Oval 83"/>
            <p:cNvSpPr/>
            <p:nvPr/>
          </p:nvSpPr>
          <p:spPr>
            <a:xfrm>
              <a:off x="446183" y="4590288"/>
              <a:ext cx="838200" cy="838200"/>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5" name="Freeform 9"/>
            <p:cNvSpPr>
              <a:spLocks noEditPoints="1"/>
            </p:cNvSpPr>
            <p:nvPr/>
          </p:nvSpPr>
          <p:spPr bwMode="auto">
            <a:xfrm>
              <a:off x="742950" y="4667250"/>
              <a:ext cx="255588" cy="692658"/>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sp>
        <p:nvSpPr>
          <p:cNvPr id="86" name="TextBox 85"/>
          <p:cNvSpPr txBox="1"/>
          <p:nvPr/>
        </p:nvSpPr>
        <p:spPr>
          <a:xfrm>
            <a:off x="8129534" y="2000838"/>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Blue bars</a:t>
            </a:r>
          </a:p>
          <a:p>
            <a:r>
              <a:rPr lang="en-US" sz="1000" b="1" dirty="0" smtClean="0">
                <a:solidFill>
                  <a:schemeClr val="tx2"/>
                </a:solidFill>
                <a:latin typeface="Arial" panose="020B0604020202020204" pitchFamily="34" charset="0"/>
                <a:cs typeface="Arial" panose="020B0604020202020204" pitchFamily="34" charset="0"/>
              </a:rPr>
              <a:t>Represent</a:t>
            </a:r>
          </a:p>
          <a:p>
            <a:r>
              <a:rPr lang="en-US" sz="1000" b="1" dirty="0" smtClean="0">
                <a:solidFill>
                  <a:schemeClr val="tx2"/>
                </a:solidFill>
                <a:latin typeface="Arial" panose="020B0604020202020204" pitchFamily="34" charset="0"/>
                <a:cs typeface="Arial" panose="020B0604020202020204" pitchFamily="34" charset="0"/>
              </a:rPr>
              <a:t>Males</a:t>
            </a:r>
            <a:endParaRPr lang="en-US" sz="1000" b="1" dirty="0">
              <a:solidFill>
                <a:schemeClr val="tx2"/>
              </a:solidFill>
              <a:latin typeface="Arial" panose="020B0604020202020204" pitchFamily="34" charset="0"/>
              <a:cs typeface="Arial" panose="020B0604020202020204" pitchFamily="34" charset="0"/>
            </a:endParaRPr>
          </a:p>
        </p:txBody>
      </p:sp>
      <p:sp>
        <p:nvSpPr>
          <p:cNvPr id="87" name="TextBox 86"/>
          <p:cNvSpPr txBox="1"/>
          <p:nvPr/>
        </p:nvSpPr>
        <p:spPr>
          <a:xfrm>
            <a:off x="8196632" y="2772506"/>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Red bars</a:t>
            </a:r>
          </a:p>
          <a:p>
            <a:r>
              <a:rPr lang="en-US" sz="1000" b="1" dirty="0" smtClean="0">
                <a:solidFill>
                  <a:schemeClr val="tx2"/>
                </a:solidFill>
                <a:latin typeface="Arial" panose="020B0604020202020204" pitchFamily="34" charset="0"/>
                <a:cs typeface="Arial" panose="020B0604020202020204" pitchFamily="34" charset="0"/>
              </a:rPr>
              <a:t>Represent Females</a:t>
            </a:r>
            <a:endParaRPr lang="en-US" sz="1000" b="1" dirty="0">
              <a:solidFill>
                <a:schemeClr val="tx2"/>
              </a:solidFill>
              <a:latin typeface="Arial" panose="020B0604020202020204" pitchFamily="34" charset="0"/>
              <a:cs typeface="Arial" panose="020B0604020202020204" pitchFamily="34" charset="0"/>
            </a:endParaRPr>
          </a:p>
        </p:txBody>
      </p:sp>
      <p:sp>
        <p:nvSpPr>
          <p:cNvPr id="89" name="Rectangle 88"/>
          <p:cNvSpPr/>
          <p:nvPr/>
        </p:nvSpPr>
        <p:spPr>
          <a:xfrm>
            <a:off x="83490" y="6417581"/>
            <a:ext cx="7033137" cy="338554"/>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Argentina Respondents. </a:t>
            </a:r>
            <a:r>
              <a:rPr lang="pt-BR" sz="800" dirty="0">
                <a:solidFill>
                  <a:schemeClr val="tx1"/>
                </a:solidFill>
                <a:latin typeface="Arial" panose="020B0604020202020204" pitchFamily="34" charset="0"/>
                <a:cs typeface="Arial" panose="020B0604020202020204" pitchFamily="34" charset="0"/>
              </a:rPr>
              <a:t>Males: 18-39 (n=80), 40-64 (n=169), 65+ (n=226); Females: 18-39 (n=80), 40-64 (n=154), 65+ (n=94)</a:t>
            </a:r>
            <a:endParaRPr lang="en-US" sz="800" dirty="0" smtClean="0">
              <a:solidFill>
                <a:schemeClr val="tx1"/>
              </a:solidFill>
              <a:latin typeface="Arial" panose="020B0604020202020204" pitchFamily="34" charset="0"/>
              <a:cs typeface="Arial" panose="020B0604020202020204" pitchFamily="34" charset="0"/>
            </a:endParaRPr>
          </a:p>
          <a:p>
            <a:r>
              <a:rPr lang="en-US" sz="800" dirty="0" smtClean="0">
                <a:solidFill>
                  <a:schemeClr val="tx1"/>
                </a:solidFill>
                <a:latin typeface="Arial" panose="020B0604020202020204" pitchFamily="34" charset="0"/>
                <a:cs typeface="Arial" panose="020B0604020202020204" pitchFamily="34" charset="0"/>
              </a:rPr>
              <a:t>Q1</a:t>
            </a:r>
            <a:r>
              <a:rPr lang="en-US" sz="800" dirty="0">
                <a:solidFill>
                  <a:schemeClr val="tx1"/>
                </a:solidFill>
                <a:latin typeface="Arial" panose="020B0604020202020204" pitchFamily="34" charset="0"/>
                <a:cs typeface="Arial" panose="020B0604020202020204" pitchFamily="34" charset="0"/>
              </a:rPr>
              <a:t>.  For each medical condition or term listed, indicate if you are aware of or have ever heard the term. </a:t>
            </a:r>
          </a:p>
        </p:txBody>
      </p:sp>
      <p:pic>
        <p:nvPicPr>
          <p:cNvPr id="91" name="Picture 90"/>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8343452" y="122102"/>
            <a:ext cx="612648" cy="612648"/>
          </a:xfrm>
          <a:prstGeom prst="rect">
            <a:avLst/>
          </a:prstGeom>
        </p:spPr>
      </p:pic>
      <p:grpSp>
        <p:nvGrpSpPr>
          <p:cNvPr id="90" name="Group 89"/>
          <p:cNvGrpSpPr/>
          <p:nvPr/>
        </p:nvGrpSpPr>
        <p:grpSpPr>
          <a:xfrm>
            <a:off x="665612" y="1487039"/>
            <a:ext cx="255198" cy="990759"/>
            <a:chOff x="665612" y="1487039"/>
            <a:chExt cx="255198" cy="990759"/>
          </a:xfrm>
        </p:grpSpPr>
        <p:sp>
          <p:nvSpPr>
            <p:cNvPr id="92" name="TextBox 91"/>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93" name="TextBox 92"/>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94" name="TextBox 93"/>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95" name="TextBox 94"/>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96" name="TextBox 95"/>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97" name="TextBox 96"/>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98" name="Group 97"/>
          <p:cNvGrpSpPr/>
          <p:nvPr/>
        </p:nvGrpSpPr>
        <p:grpSpPr>
          <a:xfrm>
            <a:off x="665612" y="2784538"/>
            <a:ext cx="255198" cy="990759"/>
            <a:chOff x="665612" y="1487039"/>
            <a:chExt cx="255198" cy="990759"/>
          </a:xfrm>
        </p:grpSpPr>
        <p:sp>
          <p:nvSpPr>
            <p:cNvPr id="99" name="TextBox 98"/>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00" name="TextBox 99"/>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01" name="TextBox 100"/>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02" name="TextBox 101"/>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03" name="TextBox 102"/>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04" name="TextBox 103"/>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05" name="Group 104"/>
          <p:cNvGrpSpPr/>
          <p:nvPr/>
        </p:nvGrpSpPr>
        <p:grpSpPr>
          <a:xfrm>
            <a:off x="665612" y="4092943"/>
            <a:ext cx="255198" cy="990759"/>
            <a:chOff x="665612" y="1487039"/>
            <a:chExt cx="255198" cy="990759"/>
          </a:xfrm>
        </p:grpSpPr>
        <p:sp>
          <p:nvSpPr>
            <p:cNvPr id="106" name="TextBox 105"/>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07" name="TextBox 106"/>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08" name="TextBox 107"/>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09" name="TextBox 108"/>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10" name="TextBox 109"/>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11" name="TextBox 110"/>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12" name="Group 111"/>
          <p:cNvGrpSpPr/>
          <p:nvPr/>
        </p:nvGrpSpPr>
        <p:grpSpPr>
          <a:xfrm>
            <a:off x="665612" y="5433731"/>
            <a:ext cx="255198" cy="990759"/>
            <a:chOff x="665612" y="1487039"/>
            <a:chExt cx="255198" cy="990759"/>
          </a:xfrm>
        </p:grpSpPr>
        <p:sp>
          <p:nvSpPr>
            <p:cNvPr id="113" name="TextBox 112"/>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14" name="TextBox 113"/>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15" name="TextBox 114"/>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16" name="TextBox 115"/>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17" name="TextBox 116"/>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18" name="TextBox 117"/>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19" name="Group 118"/>
          <p:cNvGrpSpPr/>
          <p:nvPr/>
        </p:nvGrpSpPr>
        <p:grpSpPr>
          <a:xfrm>
            <a:off x="4480042" y="1493814"/>
            <a:ext cx="255198" cy="990759"/>
            <a:chOff x="665612" y="1487039"/>
            <a:chExt cx="255198" cy="990759"/>
          </a:xfrm>
        </p:grpSpPr>
        <p:sp>
          <p:nvSpPr>
            <p:cNvPr id="120" name="TextBox 119"/>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21" name="TextBox 120"/>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22" name="TextBox 121"/>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23" name="TextBox 122"/>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24" name="TextBox 123"/>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25" name="TextBox 124"/>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26" name="Group 125"/>
          <p:cNvGrpSpPr/>
          <p:nvPr/>
        </p:nvGrpSpPr>
        <p:grpSpPr>
          <a:xfrm>
            <a:off x="4480042" y="2794259"/>
            <a:ext cx="255198" cy="990759"/>
            <a:chOff x="665612" y="1487039"/>
            <a:chExt cx="255198" cy="990759"/>
          </a:xfrm>
        </p:grpSpPr>
        <p:sp>
          <p:nvSpPr>
            <p:cNvPr id="127" name="TextBox 126"/>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28" name="TextBox 127"/>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29" name="TextBox 128"/>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30" name="TextBox 129"/>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31" name="TextBox 130"/>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32" name="TextBox 131"/>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33" name="Group 132"/>
          <p:cNvGrpSpPr/>
          <p:nvPr/>
        </p:nvGrpSpPr>
        <p:grpSpPr>
          <a:xfrm>
            <a:off x="4480042" y="4121367"/>
            <a:ext cx="255198" cy="990759"/>
            <a:chOff x="665612" y="1487039"/>
            <a:chExt cx="255198" cy="990759"/>
          </a:xfrm>
        </p:grpSpPr>
        <p:sp>
          <p:nvSpPr>
            <p:cNvPr id="134" name="TextBox 133"/>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35" name="TextBox 134"/>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36" name="TextBox 135"/>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37" name="TextBox 136"/>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38" name="TextBox 137"/>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39" name="TextBox 138"/>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sp>
        <p:nvSpPr>
          <p:cNvPr id="140" name="TextBox 139"/>
          <p:cNvSpPr txBox="1"/>
          <p:nvPr/>
        </p:nvSpPr>
        <p:spPr>
          <a:xfrm>
            <a:off x="7364343" y="235088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41" name="TextBox 140"/>
          <p:cNvSpPr txBox="1"/>
          <p:nvPr/>
        </p:nvSpPr>
        <p:spPr>
          <a:xfrm>
            <a:off x="5477665" y="4559715"/>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Tree>
    <p:extLst>
      <p:ext uri="{BB962C8B-B14F-4D97-AF65-F5344CB8AC3E}">
        <p14:creationId xmlns:p14="http://schemas.microsoft.com/office/powerpoint/2010/main" val="3567162054"/>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 name="Rounded Rectangle 152"/>
          <p:cNvSpPr/>
          <p:nvPr/>
        </p:nvSpPr>
        <p:spPr bwMode="auto">
          <a:xfrm>
            <a:off x="6242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152" name="Rounded Rectangle 151"/>
          <p:cNvSpPr/>
          <p:nvPr/>
        </p:nvSpPr>
        <p:spPr bwMode="auto">
          <a:xfrm>
            <a:off x="3194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117" name="Rounded Rectangle 116"/>
          <p:cNvSpPr/>
          <p:nvPr/>
        </p:nvSpPr>
        <p:spPr bwMode="auto">
          <a:xfrm>
            <a:off x="251348"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123</a:t>
            </a:fld>
            <a:r>
              <a:rPr lang="en-US" smtClean="0"/>
              <a:t> -</a:t>
            </a:r>
            <a:endParaRPr lang="en-US"/>
          </a:p>
        </p:txBody>
      </p:sp>
      <p:sp>
        <p:nvSpPr>
          <p:cNvPr id="5" name="Title 1"/>
          <p:cNvSpPr txBox="1">
            <a:spLocks/>
          </p:cNvSpPr>
          <p:nvPr/>
        </p:nvSpPr>
        <p:spPr>
          <a:xfrm>
            <a:off x="139147" y="139465"/>
            <a:ext cx="886968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smtClean="0"/>
              <a:t>Aided Awareness of Various Medical Conditions</a:t>
            </a:r>
            <a:endParaRPr lang="en-US" sz="2400" kern="0" dirty="0"/>
          </a:p>
        </p:txBody>
      </p:sp>
      <p:sp>
        <p:nvSpPr>
          <p:cNvPr id="86" name="TextBox 85"/>
          <p:cNvSpPr txBox="1"/>
          <p:nvPr/>
        </p:nvSpPr>
        <p:spPr>
          <a:xfrm>
            <a:off x="649761" y="857652"/>
            <a:ext cx="140987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Thrombosis</a:t>
            </a:r>
            <a:endParaRPr lang="en-US" sz="1400" b="1" dirty="0">
              <a:solidFill>
                <a:schemeClr val="tx2"/>
              </a:solidFill>
              <a:latin typeface="Arial" panose="020B0604020202020204" pitchFamily="34" charset="0"/>
              <a:cs typeface="Arial" panose="020B0604020202020204" pitchFamily="34" charset="0"/>
            </a:endParaRPr>
          </a:p>
        </p:txBody>
      </p:sp>
      <p:sp>
        <p:nvSpPr>
          <p:cNvPr id="89" name="TextBox 88"/>
          <p:cNvSpPr txBox="1"/>
          <p:nvPr/>
        </p:nvSpPr>
        <p:spPr>
          <a:xfrm>
            <a:off x="3276425" y="857652"/>
            <a:ext cx="234332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Deep Vein Thrombosis</a:t>
            </a:r>
            <a:endParaRPr lang="en-US" sz="1400" b="1" dirty="0">
              <a:solidFill>
                <a:schemeClr val="tx2"/>
              </a:solidFill>
              <a:latin typeface="Arial" panose="020B0604020202020204" pitchFamily="34" charset="0"/>
              <a:cs typeface="Arial" panose="020B0604020202020204" pitchFamily="34" charset="0"/>
            </a:endParaRPr>
          </a:p>
        </p:txBody>
      </p:sp>
      <p:sp>
        <p:nvSpPr>
          <p:cNvPr id="90" name="TextBox 89"/>
          <p:cNvSpPr txBox="1"/>
          <p:nvPr/>
        </p:nvSpPr>
        <p:spPr>
          <a:xfrm>
            <a:off x="6438725" y="857652"/>
            <a:ext cx="222902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Pulmonary Embolism</a:t>
            </a:r>
            <a:endParaRPr lang="en-US" sz="1400" b="1" dirty="0">
              <a:solidFill>
                <a:schemeClr val="tx2"/>
              </a:solidFill>
              <a:latin typeface="Arial" panose="020B0604020202020204" pitchFamily="34" charset="0"/>
              <a:cs typeface="Arial" panose="020B0604020202020204" pitchFamily="34" charset="0"/>
            </a:endParaRPr>
          </a:p>
        </p:txBody>
      </p:sp>
      <p:cxnSp>
        <p:nvCxnSpPr>
          <p:cNvPr id="91" name="Straight Connector 90"/>
          <p:cNvCxnSpPr/>
          <p:nvPr/>
        </p:nvCxnSpPr>
        <p:spPr bwMode="auto">
          <a:xfrm rot="5400000">
            <a:off x="523875" y="3235092"/>
            <a:ext cx="4754880" cy="0"/>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Straight Connector 91"/>
          <p:cNvCxnSpPr/>
          <p:nvPr/>
        </p:nvCxnSpPr>
        <p:spPr bwMode="auto">
          <a:xfrm rot="5400000">
            <a:off x="3657600" y="3235092"/>
            <a:ext cx="4754880" cy="0"/>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93" name="Group 92"/>
          <p:cNvGrpSpPr/>
          <p:nvPr/>
        </p:nvGrpSpPr>
        <p:grpSpPr>
          <a:xfrm>
            <a:off x="215344" y="1173115"/>
            <a:ext cx="2623106" cy="1427210"/>
            <a:chOff x="139144" y="658765"/>
            <a:chExt cx="3670856" cy="1427210"/>
          </a:xfrm>
        </p:grpSpPr>
        <p:graphicFrame>
          <p:nvGraphicFramePr>
            <p:cNvPr id="94" name="Chart 93"/>
            <p:cNvGraphicFramePr/>
            <p:nvPr>
              <p:extLst>
                <p:ext uri="{D42A27DB-BD31-4B8C-83A1-F6EECF244321}">
                  <p14:modId xmlns:p14="http://schemas.microsoft.com/office/powerpoint/2010/main" val="3539484712"/>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2"/>
            </a:graphicData>
          </a:graphic>
        </p:graphicFrame>
        <p:cxnSp>
          <p:nvCxnSpPr>
            <p:cNvPr id="95" name="Straight Connector 94"/>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Straight Connector 95"/>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8" name="TextBox 97"/>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99" name="TextBox 98"/>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00" name="TextBox 99"/>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01" name="TextBox 100"/>
            <p:cNvSpPr txBox="1"/>
            <p:nvPr/>
          </p:nvSpPr>
          <p:spPr>
            <a:xfrm>
              <a:off x="554355" y="65876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Age/Gender</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13" name="TextBox 112"/>
          <p:cNvSpPr txBox="1"/>
          <p:nvPr/>
        </p:nvSpPr>
        <p:spPr>
          <a:xfrm>
            <a:off x="306525" y="3916361"/>
            <a:ext cx="2446199"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Compared to Other Countries</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16" name="Rectangle 115"/>
          <p:cNvSpPr/>
          <p:nvPr/>
        </p:nvSpPr>
        <p:spPr>
          <a:xfrm>
            <a:off x="83490" y="6278210"/>
            <a:ext cx="7033137" cy="461665"/>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Argentina Respondents. </a:t>
            </a:r>
            <a:r>
              <a:rPr lang="pt-BR" sz="800" dirty="0">
                <a:solidFill>
                  <a:schemeClr val="tx1"/>
                </a:solidFill>
                <a:latin typeface="Arial" panose="020B0604020202020204" pitchFamily="34" charset="0"/>
                <a:cs typeface="Arial" panose="020B0604020202020204" pitchFamily="34" charset="0"/>
              </a:rPr>
              <a:t>Males: 18-39 (n=80), 40-64 (n=169), 65+ (n=226); Females: 18-39 (n=80), 40-64 (n=154), 65+ (n=94); </a:t>
            </a:r>
            <a:endParaRPr lang="pt-BR" sz="800" dirty="0" smtClean="0">
              <a:solidFill>
                <a:schemeClr val="tx1"/>
              </a:solidFill>
              <a:latin typeface="Arial" panose="020B0604020202020204" pitchFamily="34" charset="0"/>
              <a:cs typeface="Arial" panose="020B0604020202020204" pitchFamily="34" charset="0"/>
            </a:endParaRPr>
          </a:p>
          <a:p>
            <a:r>
              <a:rPr lang="pt-BR" sz="800" dirty="0" smtClean="0">
                <a:solidFill>
                  <a:schemeClr val="tx1"/>
                </a:solidFill>
                <a:latin typeface="Arial" panose="020B0604020202020204" pitchFamily="34" charset="0"/>
                <a:cs typeface="Arial" panose="020B0604020202020204" pitchFamily="34" charset="0"/>
              </a:rPr>
              <a:t>Locale</a:t>
            </a:r>
            <a:r>
              <a:rPr lang="pt-BR" sz="800" dirty="0">
                <a:solidFill>
                  <a:schemeClr val="tx1"/>
                </a:solidFill>
                <a:latin typeface="Arial" panose="020B0604020202020204" pitchFamily="34" charset="0"/>
                <a:cs typeface="Arial" panose="020B0604020202020204" pitchFamily="34" charset="0"/>
              </a:rPr>
              <a:t>: Urban (n=663), Suburban (n=117), Rural (n=23</a:t>
            </a:r>
            <a:r>
              <a:rPr lang="pt-BR" sz="800" dirty="0" smtClean="0">
                <a:solidFill>
                  <a:schemeClr val="tx1"/>
                </a:solidFill>
                <a:latin typeface="Arial" panose="020B0604020202020204" pitchFamily="34" charset="0"/>
                <a:cs typeface="Arial" panose="020B0604020202020204" pitchFamily="34" charset="0"/>
              </a:rPr>
              <a:t>*) </a:t>
            </a:r>
            <a:r>
              <a:rPr lang="en-US" sz="800" dirty="0" smtClean="0">
                <a:solidFill>
                  <a:srgbClr val="FF0000"/>
                </a:solidFill>
                <a:latin typeface="Arial" panose="020B0604020202020204" pitchFamily="34" charset="0"/>
                <a:cs typeface="Arial" panose="020B0604020202020204" pitchFamily="34" charset="0"/>
              </a:rPr>
              <a:t>*</a:t>
            </a:r>
            <a:r>
              <a:rPr lang="en-US" sz="800" dirty="0">
                <a:solidFill>
                  <a:srgbClr val="FF0000"/>
                </a:solidFill>
                <a:latin typeface="Arial" panose="020B0604020202020204" pitchFamily="34" charset="0"/>
                <a:cs typeface="Arial" panose="020B0604020202020204" pitchFamily="34" charset="0"/>
              </a:rPr>
              <a:t>Caution: Small sample size, interpret with caution</a:t>
            </a:r>
            <a:r>
              <a:rPr lang="en-US" sz="800" dirty="0" smtClean="0">
                <a:solidFill>
                  <a:srgbClr val="FF0000"/>
                </a:solidFill>
                <a:latin typeface="Arial" panose="020B0604020202020204" pitchFamily="34" charset="0"/>
                <a:cs typeface="Arial" panose="020B0604020202020204" pitchFamily="34" charset="0"/>
              </a:rPr>
              <a:t>.</a:t>
            </a:r>
            <a:endParaRPr lang="en-US" sz="800" dirty="0">
              <a:solidFill>
                <a:schemeClr val="tx1"/>
              </a:solidFill>
              <a:latin typeface="Arial" panose="020B0604020202020204" pitchFamily="34" charset="0"/>
              <a:cs typeface="Arial" panose="020B0604020202020204" pitchFamily="34" charset="0"/>
            </a:endParaRPr>
          </a:p>
          <a:p>
            <a:r>
              <a:rPr lang="en-US" sz="800" dirty="0" smtClean="0">
                <a:solidFill>
                  <a:schemeClr val="tx1"/>
                </a:solidFill>
                <a:latin typeface="Arial" panose="020B0604020202020204" pitchFamily="34" charset="0"/>
                <a:cs typeface="Arial" panose="020B0604020202020204" pitchFamily="34" charset="0"/>
              </a:rPr>
              <a:t>Q1</a:t>
            </a:r>
            <a:r>
              <a:rPr lang="en-US" sz="800" dirty="0">
                <a:solidFill>
                  <a:schemeClr val="tx1"/>
                </a:solidFill>
                <a:latin typeface="Arial" panose="020B0604020202020204" pitchFamily="34" charset="0"/>
                <a:cs typeface="Arial" panose="020B0604020202020204" pitchFamily="34" charset="0"/>
              </a:rPr>
              <a:t>.  For each medical condition or term listed, indicate if you are aware of or have ever heard the term. </a:t>
            </a:r>
          </a:p>
        </p:txBody>
      </p:sp>
      <p:grpSp>
        <p:nvGrpSpPr>
          <p:cNvPr id="118" name="Group 117"/>
          <p:cNvGrpSpPr/>
          <p:nvPr/>
        </p:nvGrpSpPr>
        <p:grpSpPr>
          <a:xfrm>
            <a:off x="3196669" y="1168165"/>
            <a:ext cx="2623106" cy="1355960"/>
            <a:chOff x="139144" y="730015"/>
            <a:chExt cx="3670856" cy="1355960"/>
          </a:xfrm>
        </p:grpSpPr>
        <p:graphicFrame>
          <p:nvGraphicFramePr>
            <p:cNvPr id="119" name="Chart 118"/>
            <p:cNvGraphicFramePr/>
            <p:nvPr>
              <p:extLst>
                <p:ext uri="{D42A27DB-BD31-4B8C-83A1-F6EECF244321}">
                  <p14:modId xmlns:p14="http://schemas.microsoft.com/office/powerpoint/2010/main" val="494544942"/>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3"/>
            </a:graphicData>
          </a:graphic>
        </p:graphicFrame>
        <p:cxnSp>
          <p:nvCxnSpPr>
            <p:cNvPr id="120" name="Straight Connector 119"/>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1" name="Straight Connector 120"/>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2" name="TextBox 121"/>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23" name="TextBox 122"/>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24" name="TextBox 123"/>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25" name="TextBox 124"/>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Age/Gender</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33" name="TextBox 132"/>
          <p:cNvSpPr txBox="1"/>
          <p:nvPr/>
        </p:nvSpPr>
        <p:spPr>
          <a:xfrm>
            <a:off x="3287850" y="3916361"/>
            <a:ext cx="2446199"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Compared to Other Countries</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nvGrpSpPr>
          <p:cNvPr id="135" name="Group 134"/>
          <p:cNvGrpSpPr/>
          <p:nvPr/>
        </p:nvGrpSpPr>
        <p:grpSpPr>
          <a:xfrm>
            <a:off x="6254194" y="1158640"/>
            <a:ext cx="2623106" cy="1355960"/>
            <a:chOff x="139144" y="730015"/>
            <a:chExt cx="3670856" cy="1355960"/>
          </a:xfrm>
        </p:grpSpPr>
        <p:graphicFrame>
          <p:nvGraphicFramePr>
            <p:cNvPr id="136" name="Chart 135"/>
            <p:cNvGraphicFramePr/>
            <p:nvPr>
              <p:extLst>
                <p:ext uri="{D42A27DB-BD31-4B8C-83A1-F6EECF244321}">
                  <p14:modId xmlns:p14="http://schemas.microsoft.com/office/powerpoint/2010/main" val="371459512"/>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4"/>
            </a:graphicData>
          </a:graphic>
        </p:graphicFrame>
        <p:cxnSp>
          <p:nvCxnSpPr>
            <p:cNvPr id="137" name="Straight Connector 13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Straight Connector 13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39" name="TextBox 138"/>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40" name="TextBox 139"/>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41" name="TextBox 140"/>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42" name="TextBox 141"/>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Age/Gender</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50" name="TextBox 149"/>
          <p:cNvSpPr txBox="1"/>
          <p:nvPr/>
        </p:nvSpPr>
        <p:spPr>
          <a:xfrm>
            <a:off x="6345375" y="3916361"/>
            <a:ext cx="2446199"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Compared to Other Countries</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nvGrpSpPr>
          <p:cNvPr id="8" name="Group 7"/>
          <p:cNvGrpSpPr/>
          <p:nvPr/>
        </p:nvGrpSpPr>
        <p:grpSpPr>
          <a:xfrm>
            <a:off x="2712347" y="5416346"/>
            <a:ext cx="3632787" cy="806083"/>
            <a:chOff x="2681381" y="5587328"/>
            <a:chExt cx="3632787" cy="806083"/>
          </a:xfrm>
        </p:grpSpPr>
        <p:grpSp>
          <p:nvGrpSpPr>
            <p:cNvPr id="7" name="Group 6"/>
            <p:cNvGrpSpPr/>
            <p:nvPr/>
          </p:nvGrpSpPr>
          <p:grpSpPr>
            <a:xfrm>
              <a:off x="2909010" y="5799246"/>
              <a:ext cx="3405158" cy="594165"/>
              <a:chOff x="2280360" y="5913546"/>
              <a:chExt cx="3405158" cy="594165"/>
            </a:xfrm>
          </p:grpSpPr>
          <p:sp>
            <p:nvSpPr>
              <p:cNvPr id="154" name="Rounded Rectangle 153"/>
              <p:cNvSpPr/>
              <p:nvPr/>
            </p:nvSpPr>
            <p:spPr bwMode="auto">
              <a:xfrm>
                <a:off x="2280360" y="5913546"/>
                <a:ext cx="3069769" cy="589760"/>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nvGrpSpPr>
              <p:cNvPr id="155" name="Group 154"/>
              <p:cNvGrpSpPr/>
              <p:nvPr/>
            </p:nvGrpSpPr>
            <p:grpSpPr>
              <a:xfrm>
                <a:off x="3955289" y="5948736"/>
                <a:ext cx="486337" cy="486337"/>
                <a:chOff x="446183" y="3541776"/>
                <a:chExt cx="838200" cy="838200"/>
              </a:xfrm>
            </p:grpSpPr>
            <p:sp>
              <p:nvSpPr>
                <p:cNvPr id="156" name="Oval 155"/>
                <p:cNvSpPr/>
                <p:nvPr/>
              </p:nvSpPr>
              <p:spPr>
                <a:xfrm>
                  <a:off x="446183" y="3541776"/>
                  <a:ext cx="838200" cy="838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157" name="Freeform 5"/>
                <p:cNvSpPr>
                  <a:spLocks noEditPoints="1"/>
                </p:cNvSpPr>
                <p:nvPr/>
              </p:nvSpPr>
              <p:spPr bwMode="auto">
                <a:xfrm>
                  <a:off x="711994" y="3629025"/>
                  <a:ext cx="316706" cy="675640"/>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dirty="0"/>
                </a:p>
              </p:txBody>
            </p:sp>
          </p:grpSp>
          <p:grpSp>
            <p:nvGrpSpPr>
              <p:cNvPr id="158" name="Group 157"/>
              <p:cNvGrpSpPr/>
              <p:nvPr/>
            </p:nvGrpSpPr>
            <p:grpSpPr>
              <a:xfrm>
                <a:off x="2455070" y="5991813"/>
                <a:ext cx="486337" cy="486337"/>
                <a:chOff x="446183" y="4590288"/>
                <a:chExt cx="838200" cy="838200"/>
              </a:xfrm>
            </p:grpSpPr>
            <p:sp>
              <p:nvSpPr>
                <p:cNvPr id="159" name="Oval 158"/>
                <p:cNvSpPr/>
                <p:nvPr/>
              </p:nvSpPr>
              <p:spPr>
                <a:xfrm>
                  <a:off x="446183" y="4590288"/>
                  <a:ext cx="838200" cy="838200"/>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160" name="Freeform 9"/>
                <p:cNvSpPr>
                  <a:spLocks noEditPoints="1"/>
                </p:cNvSpPr>
                <p:nvPr/>
              </p:nvSpPr>
              <p:spPr bwMode="auto">
                <a:xfrm>
                  <a:off x="742950" y="4667250"/>
                  <a:ext cx="255588" cy="692658"/>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sp>
            <p:nvSpPr>
              <p:cNvPr id="161" name="TextBox 160"/>
              <p:cNvSpPr txBox="1"/>
              <p:nvPr/>
            </p:nvSpPr>
            <p:spPr>
              <a:xfrm>
                <a:off x="2892829" y="5953713"/>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Blue bars</a:t>
                </a:r>
              </a:p>
              <a:p>
                <a:r>
                  <a:rPr lang="en-US" sz="1000" b="1" dirty="0" smtClean="0">
                    <a:solidFill>
                      <a:schemeClr val="tx2"/>
                    </a:solidFill>
                    <a:latin typeface="Arial" panose="020B0604020202020204" pitchFamily="34" charset="0"/>
                    <a:cs typeface="Arial" panose="020B0604020202020204" pitchFamily="34" charset="0"/>
                  </a:rPr>
                  <a:t>Represent</a:t>
                </a:r>
              </a:p>
              <a:p>
                <a:r>
                  <a:rPr lang="en-US" sz="1000" b="1" dirty="0" smtClean="0">
                    <a:solidFill>
                      <a:schemeClr val="tx2"/>
                    </a:solidFill>
                    <a:latin typeface="Arial" panose="020B0604020202020204" pitchFamily="34" charset="0"/>
                    <a:cs typeface="Arial" panose="020B0604020202020204" pitchFamily="34" charset="0"/>
                  </a:rPr>
                  <a:t>Males</a:t>
                </a:r>
                <a:endParaRPr lang="en-US" sz="1000" b="1" dirty="0">
                  <a:solidFill>
                    <a:schemeClr val="tx2"/>
                  </a:solidFill>
                  <a:latin typeface="Arial" panose="020B0604020202020204" pitchFamily="34" charset="0"/>
                  <a:cs typeface="Arial" panose="020B0604020202020204" pitchFamily="34" charset="0"/>
                </a:endParaRPr>
              </a:p>
            </p:txBody>
          </p:sp>
          <p:sp>
            <p:nvSpPr>
              <p:cNvPr id="162" name="TextBox 161"/>
              <p:cNvSpPr txBox="1"/>
              <p:nvPr/>
            </p:nvSpPr>
            <p:spPr>
              <a:xfrm>
                <a:off x="4446987" y="5942121"/>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Red bars</a:t>
                </a:r>
              </a:p>
              <a:p>
                <a:r>
                  <a:rPr lang="en-US" sz="1000" b="1" dirty="0" smtClean="0">
                    <a:solidFill>
                      <a:schemeClr val="tx2"/>
                    </a:solidFill>
                    <a:latin typeface="Arial" panose="020B0604020202020204" pitchFamily="34" charset="0"/>
                    <a:cs typeface="Arial" panose="020B0604020202020204" pitchFamily="34" charset="0"/>
                  </a:rPr>
                  <a:t>Represent Females</a:t>
                </a:r>
                <a:endParaRPr lang="en-US" sz="1000" b="1" dirty="0">
                  <a:solidFill>
                    <a:schemeClr val="tx2"/>
                  </a:solidFill>
                  <a:latin typeface="Arial" panose="020B0604020202020204" pitchFamily="34" charset="0"/>
                  <a:cs typeface="Arial" panose="020B0604020202020204" pitchFamily="34" charset="0"/>
                </a:endParaRPr>
              </a:p>
            </p:txBody>
          </p:sp>
        </p:grpSp>
        <p:sp>
          <p:nvSpPr>
            <p:cNvPr id="163" name="TextBox 162"/>
            <p:cNvSpPr txBox="1"/>
            <p:nvPr/>
          </p:nvSpPr>
          <p:spPr>
            <a:xfrm>
              <a:off x="2681381" y="5587328"/>
              <a:ext cx="1837711" cy="261610"/>
            </a:xfrm>
            <a:prstGeom prst="rect">
              <a:avLst/>
            </a:prstGeom>
            <a:noFill/>
          </p:spPr>
          <p:txBody>
            <a:bodyPr wrap="square" rtlCol="0">
              <a:spAutoFit/>
            </a:bodyPr>
            <a:lstStyle/>
            <a:p>
              <a:pPr algn="ctr"/>
              <a:r>
                <a:rPr lang="en-US" sz="1050" b="1" i="1" dirty="0" smtClean="0">
                  <a:solidFill>
                    <a:schemeClr val="tx1"/>
                  </a:solidFill>
                  <a:latin typeface="Arial" panose="020B0604020202020204" pitchFamily="34" charset="0"/>
                  <a:cs typeface="Arial" panose="020B0604020202020204" pitchFamily="34" charset="0"/>
                </a:rPr>
                <a:t>Among Age/Gender</a:t>
              </a:r>
              <a:endParaRPr lang="en-US" sz="1050" b="1" i="1" dirty="0">
                <a:solidFill>
                  <a:schemeClr val="tx1"/>
                </a:solidFill>
                <a:latin typeface="Arial" panose="020B0604020202020204" pitchFamily="34" charset="0"/>
                <a:cs typeface="Arial" panose="020B0604020202020204" pitchFamily="34" charset="0"/>
              </a:endParaRPr>
            </a:p>
          </p:txBody>
        </p:sp>
      </p:grpSp>
      <p:pic>
        <p:nvPicPr>
          <p:cNvPr id="78" name="Picture 7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343452" y="122102"/>
            <a:ext cx="612648" cy="612648"/>
          </a:xfrm>
          <a:prstGeom prst="rect">
            <a:avLst/>
          </a:prstGeom>
        </p:spPr>
      </p:pic>
      <p:grpSp>
        <p:nvGrpSpPr>
          <p:cNvPr id="77" name="Group 76"/>
          <p:cNvGrpSpPr/>
          <p:nvPr/>
        </p:nvGrpSpPr>
        <p:grpSpPr>
          <a:xfrm>
            <a:off x="-5517" y="2697161"/>
            <a:ext cx="2794338" cy="1189039"/>
            <a:chOff x="-81717" y="2678111"/>
            <a:chExt cx="2794338" cy="1189039"/>
          </a:xfrm>
        </p:grpSpPr>
        <p:grpSp>
          <p:nvGrpSpPr>
            <p:cNvPr id="81" name="Group 80"/>
            <p:cNvGrpSpPr/>
            <p:nvPr/>
          </p:nvGrpSpPr>
          <p:grpSpPr>
            <a:xfrm>
              <a:off x="531093" y="2678111"/>
              <a:ext cx="2181528" cy="1189039"/>
              <a:chOff x="554355" y="730015"/>
              <a:chExt cx="3052897" cy="1189039"/>
            </a:xfrm>
          </p:grpSpPr>
          <p:graphicFrame>
            <p:nvGraphicFramePr>
              <p:cNvPr id="85" name="Chart 84"/>
              <p:cNvGraphicFramePr/>
              <p:nvPr>
                <p:extLst>
                  <p:ext uri="{D42A27DB-BD31-4B8C-83A1-F6EECF244321}">
                    <p14:modId xmlns:p14="http://schemas.microsoft.com/office/powerpoint/2010/main" val="3148931595"/>
                  </p:ext>
                </p:extLst>
              </p:nvPr>
            </p:nvGraphicFramePr>
            <p:xfrm>
              <a:off x="755365" y="895351"/>
              <a:ext cx="2851887" cy="1023703"/>
            </p:xfrm>
            <a:graphic>
              <a:graphicData uri="http://schemas.openxmlformats.org/drawingml/2006/chart">
                <c:chart xmlns:c="http://schemas.openxmlformats.org/drawingml/2006/chart" xmlns:r="http://schemas.openxmlformats.org/officeDocument/2006/relationships" r:id="rId6"/>
              </a:graphicData>
            </a:graphic>
          </p:graphicFrame>
          <p:sp>
            <p:nvSpPr>
              <p:cNvPr id="87" name="TextBox 86"/>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Locale</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82" name="TextBox 81"/>
            <p:cNvSpPr txBox="1"/>
            <p:nvPr/>
          </p:nvSpPr>
          <p:spPr>
            <a:xfrm>
              <a:off x="179156" y="2955110"/>
              <a:ext cx="578539"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83" name="TextBox 82"/>
            <p:cNvSpPr txBox="1"/>
            <p:nvPr/>
          </p:nvSpPr>
          <p:spPr>
            <a:xfrm>
              <a:off x="-81717" y="3210856"/>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Suburban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84" name="TextBox 83"/>
            <p:cNvSpPr txBox="1"/>
            <p:nvPr/>
          </p:nvSpPr>
          <p:spPr>
            <a:xfrm>
              <a:off x="8712" y="3476343"/>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Rural*</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grpSp>
      <p:graphicFrame>
        <p:nvGraphicFramePr>
          <p:cNvPr id="88" name="Chart 87"/>
          <p:cNvGraphicFramePr/>
          <p:nvPr>
            <p:extLst>
              <p:ext uri="{D42A27DB-BD31-4B8C-83A1-F6EECF244321}">
                <p14:modId xmlns:p14="http://schemas.microsoft.com/office/powerpoint/2010/main" val="93122414"/>
              </p:ext>
            </p:extLst>
          </p:nvPr>
        </p:nvGraphicFramePr>
        <p:xfrm>
          <a:off x="215344" y="4147320"/>
          <a:ext cx="2867024" cy="1517648"/>
        </p:xfrm>
        <a:graphic>
          <a:graphicData uri="http://schemas.openxmlformats.org/drawingml/2006/chart">
            <c:chart xmlns:c="http://schemas.openxmlformats.org/drawingml/2006/chart" xmlns:r="http://schemas.openxmlformats.org/officeDocument/2006/relationships" r:id="rId7"/>
          </a:graphicData>
        </a:graphic>
      </p:graphicFrame>
      <p:grpSp>
        <p:nvGrpSpPr>
          <p:cNvPr id="97" name="Group 96"/>
          <p:cNvGrpSpPr/>
          <p:nvPr/>
        </p:nvGrpSpPr>
        <p:grpSpPr>
          <a:xfrm>
            <a:off x="581388" y="1487039"/>
            <a:ext cx="255198" cy="990759"/>
            <a:chOff x="665612" y="1487039"/>
            <a:chExt cx="255198" cy="990759"/>
          </a:xfrm>
        </p:grpSpPr>
        <p:sp>
          <p:nvSpPr>
            <p:cNvPr id="104" name="TextBox 103"/>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05" name="TextBox 104"/>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06" name="TextBox 105"/>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07" name="TextBox 106"/>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08" name="TextBox 107"/>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14" name="TextBox 113"/>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34" name="Group 133"/>
          <p:cNvGrpSpPr/>
          <p:nvPr/>
        </p:nvGrpSpPr>
        <p:grpSpPr>
          <a:xfrm>
            <a:off x="3569516" y="1438911"/>
            <a:ext cx="255198" cy="990759"/>
            <a:chOff x="665612" y="1487039"/>
            <a:chExt cx="255198" cy="990759"/>
          </a:xfrm>
        </p:grpSpPr>
        <p:sp>
          <p:nvSpPr>
            <p:cNvPr id="151" name="TextBox 150"/>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64" name="TextBox 163"/>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65" name="TextBox 164"/>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66" name="TextBox 165"/>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67" name="TextBox 166"/>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68" name="TextBox 167"/>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69" name="Group 168"/>
          <p:cNvGrpSpPr/>
          <p:nvPr/>
        </p:nvGrpSpPr>
        <p:grpSpPr>
          <a:xfrm>
            <a:off x="6616297" y="1438911"/>
            <a:ext cx="255198" cy="990759"/>
            <a:chOff x="665612" y="1487039"/>
            <a:chExt cx="255198" cy="990759"/>
          </a:xfrm>
        </p:grpSpPr>
        <p:sp>
          <p:nvSpPr>
            <p:cNvPr id="170" name="TextBox 169"/>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71" name="TextBox 170"/>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72" name="TextBox 171"/>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73" name="TextBox 172"/>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74" name="TextBox 173"/>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75" name="TextBox 174"/>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76" name="Group 175"/>
          <p:cNvGrpSpPr/>
          <p:nvPr/>
        </p:nvGrpSpPr>
        <p:grpSpPr>
          <a:xfrm>
            <a:off x="2895263" y="2697161"/>
            <a:ext cx="2794338" cy="1189039"/>
            <a:chOff x="-81717" y="2678111"/>
            <a:chExt cx="2794338" cy="1189039"/>
          </a:xfrm>
        </p:grpSpPr>
        <p:grpSp>
          <p:nvGrpSpPr>
            <p:cNvPr id="177" name="Group 176"/>
            <p:cNvGrpSpPr/>
            <p:nvPr/>
          </p:nvGrpSpPr>
          <p:grpSpPr>
            <a:xfrm>
              <a:off x="531093" y="2678111"/>
              <a:ext cx="2181528" cy="1189039"/>
              <a:chOff x="554355" y="730015"/>
              <a:chExt cx="3052897" cy="1189039"/>
            </a:xfrm>
          </p:grpSpPr>
          <p:graphicFrame>
            <p:nvGraphicFramePr>
              <p:cNvPr id="181" name="Chart 180"/>
              <p:cNvGraphicFramePr/>
              <p:nvPr>
                <p:extLst>
                  <p:ext uri="{D42A27DB-BD31-4B8C-83A1-F6EECF244321}">
                    <p14:modId xmlns:p14="http://schemas.microsoft.com/office/powerpoint/2010/main" val="1249954540"/>
                  </p:ext>
                </p:extLst>
              </p:nvPr>
            </p:nvGraphicFramePr>
            <p:xfrm>
              <a:off x="755365" y="895351"/>
              <a:ext cx="2851887" cy="1023703"/>
            </p:xfrm>
            <a:graphic>
              <a:graphicData uri="http://schemas.openxmlformats.org/drawingml/2006/chart">
                <c:chart xmlns:c="http://schemas.openxmlformats.org/drawingml/2006/chart" xmlns:r="http://schemas.openxmlformats.org/officeDocument/2006/relationships" r:id="rId8"/>
              </a:graphicData>
            </a:graphic>
          </p:graphicFrame>
          <p:sp>
            <p:nvSpPr>
              <p:cNvPr id="182" name="TextBox 181"/>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Locale</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78" name="TextBox 177"/>
            <p:cNvSpPr txBox="1"/>
            <p:nvPr/>
          </p:nvSpPr>
          <p:spPr>
            <a:xfrm>
              <a:off x="179156" y="2955110"/>
              <a:ext cx="578539"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79" name="TextBox 178"/>
            <p:cNvSpPr txBox="1"/>
            <p:nvPr/>
          </p:nvSpPr>
          <p:spPr>
            <a:xfrm>
              <a:off x="-81717" y="3210856"/>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Suburban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80" name="TextBox 179"/>
            <p:cNvSpPr txBox="1"/>
            <p:nvPr/>
          </p:nvSpPr>
          <p:spPr>
            <a:xfrm>
              <a:off x="8712" y="3476343"/>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Rural*</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grpSp>
      <p:grpSp>
        <p:nvGrpSpPr>
          <p:cNvPr id="183" name="Group 182"/>
          <p:cNvGrpSpPr/>
          <p:nvPr/>
        </p:nvGrpSpPr>
        <p:grpSpPr>
          <a:xfrm>
            <a:off x="5952788" y="2697161"/>
            <a:ext cx="2794338" cy="1189039"/>
            <a:chOff x="-81717" y="2678111"/>
            <a:chExt cx="2794338" cy="1189039"/>
          </a:xfrm>
        </p:grpSpPr>
        <p:grpSp>
          <p:nvGrpSpPr>
            <p:cNvPr id="184" name="Group 183"/>
            <p:cNvGrpSpPr/>
            <p:nvPr/>
          </p:nvGrpSpPr>
          <p:grpSpPr>
            <a:xfrm>
              <a:off x="531093" y="2678111"/>
              <a:ext cx="2181528" cy="1189039"/>
              <a:chOff x="554355" y="730015"/>
              <a:chExt cx="3052897" cy="1189039"/>
            </a:xfrm>
          </p:grpSpPr>
          <p:graphicFrame>
            <p:nvGraphicFramePr>
              <p:cNvPr id="188" name="Chart 187"/>
              <p:cNvGraphicFramePr/>
              <p:nvPr>
                <p:extLst>
                  <p:ext uri="{D42A27DB-BD31-4B8C-83A1-F6EECF244321}">
                    <p14:modId xmlns:p14="http://schemas.microsoft.com/office/powerpoint/2010/main" val="2103190506"/>
                  </p:ext>
                </p:extLst>
              </p:nvPr>
            </p:nvGraphicFramePr>
            <p:xfrm>
              <a:off x="755365" y="895351"/>
              <a:ext cx="2851887" cy="1023703"/>
            </p:xfrm>
            <a:graphic>
              <a:graphicData uri="http://schemas.openxmlformats.org/drawingml/2006/chart">
                <c:chart xmlns:c="http://schemas.openxmlformats.org/drawingml/2006/chart" xmlns:r="http://schemas.openxmlformats.org/officeDocument/2006/relationships" r:id="rId9"/>
              </a:graphicData>
            </a:graphic>
          </p:graphicFrame>
          <p:sp>
            <p:nvSpPr>
              <p:cNvPr id="189" name="TextBox 188"/>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Locale</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85" name="TextBox 184"/>
            <p:cNvSpPr txBox="1"/>
            <p:nvPr/>
          </p:nvSpPr>
          <p:spPr>
            <a:xfrm>
              <a:off x="179156" y="2955110"/>
              <a:ext cx="578539"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86" name="TextBox 185"/>
            <p:cNvSpPr txBox="1"/>
            <p:nvPr/>
          </p:nvSpPr>
          <p:spPr>
            <a:xfrm>
              <a:off x="-81717" y="3210856"/>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Suburban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87" name="TextBox 186"/>
            <p:cNvSpPr txBox="1"/>
            <p:nvPr/>
          </p:nvSpPr>
          <p:spPr>
            <a:xfrm>
              <a:off x="8712" y="3476343"/>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Rural*</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90" name="TextBox 189"/>
          <p:cNvSpPr txBox="1"/>
          <p:nvPr/>
        </p:nvSpPr>
        <p:spPr>
          <a:xfrm>
            <a:off x="2396911" y="4152617"/>
            <a:ext cx="551754" cy="215444"/>
          </a:xfrm>
          <a:prstGeom prst="rect">
            <a:avLst/>
          </a:prstGeom>
          <a:noFill/>
        </p:spPr>
        <p:txBody>
          <a:bodyPr wrap="none" rtlCol="0">
            <a:spAutoFit/>
          </a:bodyPr>
          <a:lstStyle/>
          <a:p>
            <a:r>
              <a:rPr lang="en-US" sz="800" dirty="0" smtClean="0">
                <a:solidFill>
                  <a:schemeClr val="tx1"/>
                </a:solidFill>
              </a:rPr>
              <a:t>CDEFGHI</a:t>
            </a:r>
            <a:endParaRPr lang="en-US" sz="800" dirty="0">
              <a:solidFill>
                <a:schemeClr val="tx1"/>
              </a:solidFill>
            </a:endParaRPr>
          </a:p>
        </p:txBody>
      </p:sp>
      <p:sp>
        <p:nvSpPr>
          <p:cNvPr id="191" name="TextBox 190"/>
          <p:cNvSpPr txBox="1"/>
          <p:nvPr/>
        </p:nvSpPr>
        <p:spPr>
          <a:xfrm>
            <a:off x="2673719" y="4392722"/>
            <a:ext cx="497252" cy="215444"/>
          </a:xfrm>
          <a:prstGeom prst="rect">
            <a:avLst/>
          </a:prstGeom>
          <a:noFill/>
        </p:spPr>
        <p:txBody>
          <a:bodyPr wrap="none" rtlCol="0">
            <a:spAutoFit/>
          </a:bodyPr>
          <a:lstStyle/>
          <a:p>
            <a:r>
              <a:rPr lang="en-US" sz="800" dirty="0" smtClean="0">
                <a:solidFill>
                  <a:schemeClr val="tx1"/>
                </a:solidFill>
              </a:rPr>
              <a:t>DEFGHI</a:t>
            </a:r>
            <a:endParaRPr lang="en-US" sz="800" dirty="0">
              <a:solidFill>
                <a:schemeClr val="tx1"/>
              </a:solidFill>
            </a:endParaRPr>
          </a:p>
        </p:txBody>
      </p:sp>
      <p:sp>
        <p:nvSpPr>
          <p:cNvPr id="192" name="TextBox 191"/>
          <p:cNvSpPr txBox="1"/>
          <p:nvPr/>
        </p:nvSpPr>
        <p:spPr>
          <a:xfrm>
            <a:off x="2601527" y="4512476"/>
            <a:ext cx="497252" cy="215444"/>
          </a:xfrm>
          <a:prstGeom prst="rect">
            <a:avLst/>
          </a:prstGeom>
          <a:noFill/>
        </p:spPr>
        <p:txBody>
          <a:bodyPr wrap="none" rtlCol="0">
            <a:spAutoFit/>
          </a:bodyPr>
          <a:lstStyle/>
          <a:p>
            <a:r>
              <a:rPr lang="en-US" sz="800" dirty="0" smtClean="0">
                <a:solidFill>
                  <a:schemeClr val="tx1"/>
                </a:solidFill>
              </a:rPr>
              <a:t>DEFGHI</a:t>
            </a:r>
            <a:endParaRPr lang="en-US" sz="800" dirty="0">
              <a:solidFill>
                <a:schemeClr val="tx1"/>
              </a:solidFill>
            </a:endParaRPr>
          </a:p>
        </p:txBody>
      </p:sp>
      <p:sp>
        <p:nvSpPr>
          <p:cNvPr id="193" name="TextBox 192"/>
          <p:cNvSpPr txBox="1"/>
          <p:nvPr/>
        </p:nvSpPr>
        <p:spPr>
          <a:xfrm>
            <a:off x="2460258" y="4655803"/>
            <a:ext cx="338554" cy="215444"/>
          </a:xfrm>
          <a:prstGeom prst="rect">
            <a:avLst/>
          </a:prstGeom>
          <a:noFill/>
        </p:spPr>
        <p:txBody>
          <a:bodyPr wrap="none" rtlCol="0">
            <a:spAutoFit/>
          </a:bodyPr>
          <a:lstStyle/>
          <a:p>
            <a:r>
              <a:rPr lang="en-US" sz="800" smtClean="0">
                <a:solidFill>
                  <a:schemeClr val="tx1"/>
                </a:solidFill>
              </a:rPr>
              <a:t>GHI</a:t>
            </a:r>
            <a:endParaRPr lang="en-US" sz="800" dirty="0">
              <a:solidFill>
                <a:schemeClr val="tx1"/>
              </a:solidFill>
            </a:endParaRPr>
          </a:p>
        </p:txBody>
      </p:sp>
      <p:sp>
        <p:nvSpPr>
          <p:cNvPr id="194" name="TextBox 193"/>
          <p:cNvSpPr txBox="1"/>
          <p:nvPr/>
        </p:nvSpPr>
        <p:spPr>
          <a:xfrm>
            <a:off x="2432250" y="4798640"/>
            <a:ext cx="338554" cy="215444"/>
          </a:xfrm>
          <a:prstGeom prst="rect">
            <a:avLst/>
          </a:prstGeom>
          <a:noFill/>
        </p:spPr>
        <p:txBody>
          <a:bodyPr wrap="none" rtlCol="0">
            <a:spAutoFit/>
          </a:bodyPr>
          <a:lstStyle/>
          <a:p>
            <a:r>
              <a:rPr lang="en-US" sz="800" smtClean="0">
                <a:solidFill>
                  <a:schemeClr val="tx1"/>
                </a:solidFill>
              </a:rPr>
              <a:t>GHI</a:t>
            </a:r>
            <a:endParaRPr lang="en-US" sz="800" dirty="0">
              <a:solidFill>
                <a:schemeClr val="tx1"/>
              </a:solidFill>
            </a:endParaRPr>
          </a:p>
        </p:txBody>
      </p:sp>
      <p:sp>
        <p:nvSpPr>
          <p:cNvPr id="195" name="TextBox 194"/>
          <p:cNvSpPr txBox="1"/>
          <p:nvPr/>
        </p:nvSpPr>
        <p:spPr>
          <a:xfrm>
            <a:off x="2426202" y="4918394"/>
            <a:ext cx="338554" cy="215444"/>
          </a:xfrm>
          <a:prstGeom prst="rect">
            <a:avLst/>
          </a:prstGeom>
          <a:noFill/>
        </p:spPr>
        <p:txBody>
          <a:bodyPr wrap="none" rtlCol="0">
            <a:spAutoFit/>
          </a:bodyPr>
          <a:lstStyle/>
          <a:p>
            <a:r>
              <a:rPr lang="en-US" sz="800" smtClean="0">
                <a:solidFill>
                  <a:schemeClr val="tx1"/>
                </a:solidFill>
              </a:rPr>
              <a:t>GHI</a:t>
            </a:r>
            <a:endParaRPr lang="en-US" sz="800" dirty="0">
              <a:solidFill>
                <a:schemeClr val="tx1"/>
              </a:solidFill>
            </a:endParaRPr>
          </a:p>
        </p:txBody>
      </p:sp>
      <p:sp>
        <p:nvSpPr>
          <p:cNvPr id="196" name="TextBox 195"/>
          <p:cNvSpPr txBox="1"/>
          <p:nvPr/>
        </p:nvSpPr>
        <p:spPr>
          <a:xfrm>
            <a:off x="2244893" y="5074244"/>
            <a:ext cx="274434" cy="215444"/>
          </a:xfrm>
          <a:prstGeom prst="rect">
            <a:avLst/>
          </a:prstGeom>
          <a:noFill/>
        </p:spPr>
        <p:txBody>
          <a:bodyPr wrap="none" rtlCol="0">
            <a:spAutoFit/>
          </a:bodyPr>
          <a:lstStyle/>
          <a:p>
            <a:r>
              <a:rPr lang="en-US" sz="800" smtClean="0">
                <a:solidFill>
                  <a:schemeClr val="tx1"/>
                </a:solidFill>
              </a:rPr>
              <a:t>HI</a:t>
            </a:r>
            <a:endParaRPr lang="en-US" sz="800" dirty="0">
              <a:solidFill>
                <a:schemeClr val="tx1"/>
              </a:solidFill>
            </a:endParaRPr>
          </a:p>
        </p:txBody>
      </p:sp>
      <p:sp>
        <p:nvSpPr>
          <p:cNvPr id="197" name="TextBox 196"/>
          <p:cNvSpPr txBox="1"/>
          <p:nvPr/>
        </p:nvSpPr>
        <p:spPr>
          <a:xfrm>
            <a:off x="5479431" y="4081588"/>
            <a:ext cx="607859" cy="215444"/>
          </a:xfrm>
          <a:prstGeom prst="rect">
            <a:avLst/>
          </a:prstGeom>
          <a:noFill/>
        </p:spPr>
        <p:txBody>
          <a:bodyPr wrap="none" rtlCol="0">
            <a:spAutoFit/>
          </a:bodyPr>
          <a:lstStyle/>
          <a:p>
            <a:r>
              <a:rPr lang="en-US" sz="800" dirty="0" smtClean="0">
                <a:solidFill>
                  <a:schemeClr val="tx1"/>
                </a:solidFill>
              </a:rPr>
              <a:t>BCDEFGHI</a:t>
            </a:r>
            <a:endParaRPr lang="en-US" sz="800" dirty="0">
              <a:solidFill>
                <a:schemeClr val="tx1"/>
              </a:solidFill>
            </a:endParaRPr>
          </a:p>
        </p:txBody>
      </p:sp>
      <p:sp>
        <p:nvSpPr>
          <p:cNvPr id="198" name="TextBox 197"/>
          <p:cNvSpPr txBox="1"/>
          <p:nvPr/>
        </p:nvSpPr>
        <p:spPr>
          <a:xfrm>
            <a:off x="5669738" y="4292874"/>
            <a:ext cx="551754" cy="215444"/>
          </a:xfrm>
          <a:prstGeom prst="rect">
            <a:avLst/>
          </a:prstGeom>
          <a:noFill/>
        </p:spPr>
        <p:txBody>
          <a:bodyPr wrap="none" rtlCol="0">
            <a:spAutoFit/>
          </a:bodyPr>
          <a:lstStyle/>
          <a:p>
            <a:r>
              <a:rPr lang="en-US" sz="800" dirty="0" smtClean="0">
                <a:solidFill>
                  <a:schemeClr val="tx1"/>
                </a:solidFill>
              </a:rPr>
              <a:t>CDEFGHI</a:t>
            </a:r>
            <a:endParaRPr lang="en-US" sz="800" dirty="0">
              <a:solidFill>
                <a:schemeClr val="tx1"/>
              </a:solidFill>
            </a:endParaRPr>
          </a:p>
        </p:txBody>
      </p:sp>
      <p:sp>
        <p:nvSpPr>
          <p:cNvPr id="199" name="TextBox 198"/>
          <p:cNvSpPr txBox="1"/>
          <p:nvPr/>
        </p:nvSpPr>
        <p:spPr>
          <a:xfrm>
            <a:off x="5161596" y="4440993"/>
            <a:ext cx="497252" cy="215444"/>
          </a:xfrm>
          <a:prstGeom prst="rect">
            <a:avLst/>
          </a:prstGeom>
          <a:noFill/>
        </p:spPr>
        <p:txBody>
          <a:bodyPr wrap="none" rtlCol="0">
            <a:spAutoFit/>
          </a:bodyPr>
          <a:lstStyle/>
          <a:p>
            <a:r>
              <a:rPr lang="en-US" sz="800" dirty="0" smtClean="0">
                <a:solidFill>
                  <a:schemeClr val="tx1"/>
                </a:solidFill>
              </a:rPr>
              <a:t>DEFGHI</a:t>
            </a:r>
            <a:endParaRPr lang="en-US" sz="800" dirty="0">
              <a:solidFill>
                <a:schemeClr val="tx1"/>
              </a:solidFill>
            </a:endParaRPr>
          </a:p>
        </p:txBody>
      </p:sp>
      <p:sp>
        <p:nvSpPr>
          <p:cNvPr id="200" name="TextBox 199"/>
          <p:cNvSpPr txBox="1"/>
          <p:nvPr/>
        </p:nvSpPr>
        <p:spPr>
          <a:xfrm>
            <a:off x="4833828" y="4571235"/>
            <a:ext cx="385042" cy="215444"/>
          </a:xfrm>
          <a:prstGeom prst="rect">
            <a:avLst/>
          </a:prstGeom>
          <a:noFill/>
        </p:spPr>
        <p:txBody>
          <a:bodyPr wrap="none" rtlCol="0">
            <a:spAutoFit/>
          </a:bodyPr>
          <a:lstStyle/>
          <a:p>
            <a:r>
              <a:rPr lang="en-US" sz="800" dirty="0" smtClean="0">
                <a:solidFill>
                  <a:schemeClr val="tx1"/>
                </a:solidFill>
              </a:rPr>
              <a:t>FGHI</a:t>
            </a:r>
            <a:endParaRPr lang="en-US" sz="800" dirty="0">
              <a:solidFill>
                <a:schemeClr val="tx1"/>
              </a:solidFill>
            </a:endParaRPr>
          </a:p>
        </p:txBody>
      </p:sp>
      <p:sp>
        <p:nvSpPr>
          <p:cNvPr id="201" name="TextBox 200"/>
          <p:cNvSpPr txBox="1"/>
          <p:nvPr/>
        </p:nvSpPr>
        <p:spPr>
          <a:xfrm>
            <a:off x="4761687" y="4727920"/>
            <a:ext cx="338554" cy="215444"/>
          </a:xfrm>
          <a:prstGeom prst="rect">
            <a:avLst/>
          </a:prstGeom>
          <a:noFill/>
        </p:spPr>
        <p:txBody>
          <a:bodyPr wrap="none" rtlCol="0">
            <a:spAutoFit/>
          </a:bodyPr>
          <a:lstStyle/>
          <a:p>
            <a:r>
              <a:rPr lang="en-US" sz="800" dirty="0" smtClean="0">
                <a:solidFill>
                  <a:schemeClr val="tx1"/>
                </a:solidFill>
              </a:rPr>
              <a:t>GHI</a:t>
            </a:r>
            <a:endParaRPr lang="en-US" sz="800" dirty="0">
              <a:solidFill>
                <a:schemeClr val="tx1"/>
              </a:solidFill>
            </a:endParaRPr>
          </a:p>
        </p:txBody>
      </p:sp>
      <p:sp>
        <p:nvSpPr>
          <p:cNvPr id="202" name="TextBox 201"/>
          <p:cNvSpPr txBox="1"/>
          <p:nvPr/>
        </p:nvSpPr>
        <p:spPr>
          <a:xfrm>
            <a:off x="4634187" y="4847183"/>
            <a:ext cx="338554" cy="215444"/>
          </a:xfrm>
          <a:prstGeom prst="rect">
            <a:avLst/>
          </a:prstGeom>
          <a:noFill/>
        </p:spPr>
        <p:txBody>
          <a:bodyPr wrap="none" rtlCol="0">
            <a:spAutoFit/>
          </a:bodyPr>
          <a:lstStyle/>
          <a:p>
            <a:r>
              <a:rPr lang="en-US" sz="800" dirty="0" smtClean="0">
                <a:solidFill>
                  <a:schemeClr val="tx1"/>
                </a:solidFill>
              </a:rPr>
              <a:t>GHI</a:t>
            </a:r>
            <a:endParaRPr lang="en-US" sz="800" dirty="0">
              <a:solidFill>
                <a:schemeClr val="tx1"/>
              </a:solidFill>
            </a:endParaRPr>
          </a:p>
        </p:txBody>
      </p:sp>
      <p:sp>
        <p:nvSpPr>
          <p:cNvPr id="203" name="TextBox 202"/>
          <p:cNvSpPr txBox="1"/>
          <p:nvPr/>
        </p:nvSpPr>
        <p:spPr>
          <a:xfrm>
            <a:off x="4430627" y="4999947"/>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04" name="TextBox 203"/>
          <p:cNvSpPr txBox="1"/>
          <p:nvPr/>
        </p:nvSpPr>
        <p:spPr>
          <a:xfrm>
            <a:off x="4354962" y="5121806"/>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05" name="TextBox 204"/>
          <p:cNvSpPr txBox="1"/>
          <p:nvPr/>
        </p:nvSpPr>
        <p:spPr>
          <a:xfrm>
            <a:off x="8304035" y="4068959"/>
            <a:ext cx="434734" cy="215444"/>
          </a:xfrm>
          <a:prstGeom prst="rect">
            <a:avLst/>
          </a:prstGeom>
          <a:noFill/>
        </p:spPr>
        <p:txBody>
          <a:bodyPr wrap="none" rtlCol="0">
            <a:spAutoFit/>
          </a:bodyPr>
          <a:lstStyle/>
          <a:p>
            <a:r>
              <a:rPr lang="en-US" sz="800" dirty="0" smtClean="0">
                <a:solidFill>
                  <a:schemeClr val="tx1"/>
                </a:solidFill>
              </a:rPr>
              <a:t>EFGHI</a:t>
            </a:r>
            <a:endParaRPr lang="en-US" sz="800" dirty="0">
              <a:solidFill>
                <a:schemeClr val="tx1"/>
              </a:solidFill>
            </a:endParaRPr>
          </a:p>
        </p:txBody>
      </p:sp>
      <p:sp>
        <p:nvSpPr>
          <p:cNvPr id="206" name="TextBox 205"/>
          <p:cNvSpPr txBox="1"/>
          <p:nvPr/>
        </p:nvSpPr>
        <p:spPr>
          <a:xfrm>
            <a:off x="8544404" y="4303149"/>
            <a:ext cx="497252" cy="215444"/>
          </a:xfrm>
          <a:prstGeom prst="rect">
            <a:avLst/>
          </a:prstGeom>
          <a:noFill/>
        </p:spPr>
        <p:txBody>
          <a:bodyPr wrap="none" rtlCol="0">
            <a:spAutoFit/>
          </a:bodyPr>
          <a:lstStyle/>
          <a:p>
            <a:r>
              <a:rPr lang="en-US" sz="800" dirty="0" smtClean="0">
                <a:solidFill>
                  <a:schemeClr val="tx1"/>
                </a:solidFill>
              </a:rPr>
              <a:t>DEFGHI</a:t>
            </a:r>
            <a:endParaRPr lang="en-US" sz="800" dirty="0">
              <a:solidFill>
                <a:schemeClr val="tx1"/>
              </a:solidFill>
            </a:endParaRPr>
          </a:p>
        </p:txBody>
      </p:sp>
      <p:sp>
        <p:nvSpPr>
          <p:cNvPr id="207" name="TextBox 206"/>
          <p:cNvSpPr txBox="1"/>
          <p:nvPr/>
        </p:nvSpPr>
        <p:spPr>
          <a:xfrm>
            <a:off x="8497338" y="4430122"/>
            <a:ext cx="434734" cy="215444"/>
          </a:xfrm>
          <a:prstGeom prst="rect">
            <a:avLst/>
          </a:prstGeom>
          <a:noFill/>
        </p:spPr>
        <p:txBody>
          <a:bodyPr wrap="none" rtlCol="0">
            <a:spAutoFit/>
          </a:bodyPr>
          <a:lstStyle/>
          <a:p>
            <a:r>
              <a:rPr lang="en-US" sz="800" dirty="0" smtClean="0">
                <a:solidFill>
                  <a:schemeClr val="tx1"/>
                </a:solidFill>
              </a:rPr>
              <a:t>EFGHI</a:t>
            </a:r>
            <a:endParaRPr lang="en-US" sz="800" dirty="0">
              <a:solidFill>
                <a:schemeClr val="tx1"/>
              </a:solidFill>
            </a:endParaRPr>
          </a:p>
        </p:txBody>
      </p:sp>
      <p:sp>
        <p:nvSpPr>
          <p:cNvPr id="208" name="TextBox 207"/>
          <p:cNvSpPr txBox="1"/>
          <p:nvPr/>
        </p:nvSpPr>
        <p:spPr>
          <a:xfrm>
            <a:off x="8418502" y="4573940"/>
            <a:ext cx="385042" cy="215444"/>
          </a:xfrm>
          <a:prstGeom prst="rect">
            <a:avLst/>
          </a:prstGeom>
          <a:noFill/>
        </p:spPr>
        <p:txBody>
          <a:bodyPr wrap="none" rtlCol="0">
            <a:spAutoFit/>
          </a:bodyPr>
          <a:lstStyle/>
          <a:p>
            <a:r>
              <a:rPr lang="en-US" sz="800" dirty="0" smtClean="0">
                <a:solidFill>
                  <a:schemeClr val="tx1"/>
                </a:solidFill>
              </a:rPr>
              <a:t>FGHI</a:t>
            </a:r>
            <a:endParaRPr lang="en-US" sz="800" dirty="0">
              <a:solidFill>
                <a:schemeClr val="tx1"/>
              </a:solidFill>
            </a:endParaRPr>
          </a:p>
        </p:txBody>
      </p:sp>
      <p:sp>
        <p:nvSpPr>
          <p:cNvPr id="209" name="TextBox 208"/>
          <p:cNvSpPr txBox="1"/>
          <p:nvPr/>
        </p:nvSpPr>
        <p:spPr>
          <a:xfrm>
            <a:off x="8340131" y="4704672"/>
            <a:ext cx="385042" cy="215444"/>
          </a:xfrm>
          <a:prstGeom prst="rect">
            <a:avLst/>
          </a:prstGeom>
          <a:noFill/>
        </p:spPr>
        <p:txBody>
          <a:bodyPr wrap="none" rtlCol="0">
            <a:spAutoFit/>
          </a:bodyPr>
          <a:lstStyle/>
          <a:p>
            <a:r>
              <a:rPr lang="en-US" sz="800" dirty="0" smtClean="0">
                <a:solidFill>
                  <a:schemeClr val="tx1"/>
                </a:solidFill>
              </a:rPr>
              <a:t>FGHI</a:t>
            </a:r>
            <a:endParaRPr lang="en-US" sz="800" dirty="0">
              <a:solidFill>
                <a:schemeClr val="tx1"/>
              </a:solidFill>
            </a:endParaRPr>
          </a:p>
        </p:txBody>
      </p:sp>
      <p:sp>
        <p:nvSpPr>
          <p:cNvPr id="210" name="TextBox 209"/>
          <p:cNvSpPr txBox="1"/>
          <p:nvPr/>
        </p:nvSpPr>
        <p:spPr>
          <a:xfrm>
            <a:off x="8225981" y="4835642"/>
            <a:ext cx="338554" cy="215444"/>
          </a:xfrm>
          <a:prstGeom prst="rect">
            <a:avLst/>
          </a:prstGeom>
          <a:noFill/>
        </p:spPr>
        <p:txBody>
          <a:bodyPr wrap="none" rtlCol="0">
            <a:spAutoFit/>
          </a:bodyPr>
          <a:lstStyle/>
          <a:p>
            <a:r>
              <a:rPr lang="en-US" sz="800" dirty="0" smtClean="0">
                <a:solidFill>
                  <a:schemeClr val="tx1"/>
                </a:solidFill>
              </a:rPr>
              <a:t>GHI</a:t>
            </a:r>
            <a:endParaRPr lang="en-US" sz="800" dirty="0">
              <a:solidFill>
                <a:schemeClr val="tx1"/>
              </a:solidFill>
            </a:endParaRPr>
          </a:p>
        </p:txBody>
      </p:sp>
      <p:sp>
        <p:nvSpPr>
          <p:cNvPr id="211" name="TextBox 210"/>
          <p:cNvSpPr txBox="1"/>
          <p:nvPr/>
        </p:nvSpPr>
        <p:spPr>
          <a:xfrm>
            <a:off x="7648464" y="4978554"/>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12" name="TextBox 211"/>
          <p:cNvSpPr txBox="1"/>
          <p:nvPr/>
        </p:nvSpPr>
        <p:spPr>
          <a:xfrm>
            <a:off x="7648464" y="5109774"/>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graphicFrame>
        <p:nvGraphicFramePr>
          <p:cNvPr id="213" name="Chart 212"/>
          <p:cNvGraphicFramePr/>
          <p:nvPr>
            <p:extLst>
              <p:ext uri="{D42A27DB-BD31-4B8C-83A1-F6EECF244321}">
                <p14:modId xmlns:p14="http://schemas.microsoft.com/office/powerpoint/2010/main" val="4165053372"/>
              </p:ext>
            </p:extLst>
          </p:nvPr>
        </p:nvGraphicFramePr>
        <p:xfrm>
          <a:off x="3196669" y="4071120"/>
          <a:ext cx="2867024" cy="1517648"/>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214" name="Chart 213"/>
          <p:cNvGraphicFramePr/>
          <p:nvPr>
            <p:extLst>
              <p:ext uri="{D42A27DB-BD31-4B8C-83A1-F6EECF244321}">
                <p14:modId xmlns:p14="http://schemas.microsoft.com/office/powerpoint/2010/main" val="2372897081"/>
              </p:ext>
            </p:extLst>
          </p:nvPr>
        </p:nvGraphicFramePr>
        <p:xfrm>
          <a:off x="6254194" y="4061595"/>
          <a:ext cx="2867024" cy="1517648"/>
        </p:xfrm>
        <a:graphic>
          <a:graphicData uri="http://schemas.openxmlformats.org/drawingml/2006/chart">
            <c:chart xmlns:c="http://schemas.openxmlformats.org/drawingml/2006/chart" xmlns:r="http://schemas.openxmlformats.org/officeDocument/2006/relationships" r:id="rId11"/>
          </a:graphicData>
        </a:graphic>
      </p:graphicFrame>
      <p:grpSp>
        <p:nvGrpSpPr>
          <p:cNvPr id="215" name="Group 214"/>
          <p:cNvGrpSpPr/>
          <p:nvPr/>
        </p:nvGrpSpPr>
        <p:grpSpPr>
          <a:xfrm>
            <a:off x="689676" y="2989988"/>
            <a:ext cx="256802" cy="740828"/>
            <a:chOff x="665612" y="1547199"/>
            <a:chExt cx="256802" cy="740828"/>
          </a:xfrm>
        </p:grpSpPr>
        <p:sp>
          <p:nvSpPr>
            <p:cNvPr id="216" name="TextBox 215"/>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217" name="TextBox 216"/>
            <p:cNvSpPr txBox="1"/>
            <p:nvPr/>
          </p:nvSpPr>
          <p:spPr>
            <a:xfrm>
              <a:off x="665612" y="1799020"/>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218" name="TextBox 217"/>
            <p:cNvSpPr txBox="1"/>
            <p:nvPr/>
          </p:nvSpPr>
          <p:spPr>
            <a:xfrm>
              <a:off x="701708" y="2057195"/>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pSp>
        <p:nvGrpSpPr>
          <p:cNvPr id="219" name="Group 218"/>
          <p:cNvGrpSpPr/>
          <p:nvPr/>
        </p:nvGrpSpPr>
        <p:grpSpPr>
          <a:xfrm>
            <a:off x="3590456" y="2989988"/>
            <a:ext cx="256802" cy="740828"/>
            <a:chOff x="665612" y="1547199"/>
            <a:chExt cx="256802" cy="740828"/>
          </a:xfrm>
        </p:grpSpPr>
        <p:sp>
          <p:nvSpPr>
            <p:cNvPr id="220" name="TextBox 219"/>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221" name="TextBox 220"/>
            <p:cNvSpPr txBox="1"/>
            <p:nvPr/>
          </p:nvSpPr>
          <p:spPr>
            <a:xfrm>
              <a:off x="665612" y="1799020"/>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222" name="TextBox 221"/>
            <p:cNvSpPr txBox="1"/>
            <p:nvPr/>
          </p:nvSpPr>
          <p:spPr>
            <a:xfrm>
              <a:off x="701708" y="2057195"/>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pSp>
        <p:nvGrpSpPr>
          <p:cNvPr id="223" name="Group 222"/>
          <p:cNvGrpSpPr/>
          <p:nvPr/>
        </p:nvGrpSpPr>
        <p:grpSpPr>
          <a:xfrm>
            <a:off x="6647981" y="3002020"/>
            <a:ext cx="256802" cy="716764"/>
            <a:chOff x="665612" y="1559231"/>
            <a:chExt cx="256802" cy="716764"/>
          </a:xfrm>
        </p:grpSpPr>
        <p:sp>
          <p:nvSpPr>
            <p:cNvPr id="224" name="TextBox 223"/>
            <p:cNvSpPr txBox="1"/>
            <p:nvPr/>
          </p:nvSpPr>
          <p:spPr>
            <a:xfrm>
              <a:off x="665612" y="1559231"/>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225" name="TextBox 224"/>
            <p:cNvSpPr txBox="1"/>
            <p:nvPr/>
          </p:nvSpPr>
          <p:spPr>
            <a:xfrm>
              <a:off x="665612" y="1799020"/>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226" name="TextBox 225"/>
            <p:cNvSpPr txBox="1"/>
            <p:nvPr/>
          </p:nvSpPr>
          <p:spPr>
            <a:xfrm>
              <a:off x="701708" y="2045163"/>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sp>
        <p:nvSpPr>
          <p:cNvPr id="227" name="TextBox 226"/>
          <p:cNvSpPr txBox="1"/>
          <p:nvPr/>
        </p:nvSpPr>
        <p:spPr>
          <a:xfrm>
            <a:off x="4768789" y="1889656"/>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228" name="TextBox 227"/>
          <p:cNvSpPr txBox="1"/>
          <p:nvPr/>
        </p:nvSpPr>
        <p:spPr>
          <a:xfrm>
            <a:off x="4984360" y="2196332"/>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Tree>
    <p:extLst>
      <p:ext uri="{BB962C8B-B14F-4D97-AF65-F5344CB8AC3E}">
        <p14:creationId xmlns:p14="http://schemas.microsoft.com/office/powerpoint/2010/main" val="2161675730"/>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 name="Rounded Rectangle 87"/>
          <p:cNvSpPr/>
          <p:nvPr/>
        </p:nvSpPr>
        <p:spPr bwMode="auto">
          <a:xfrm>
            <a:off x="7569332" y="2428091"/>
            <a:ext cx="1327018" cy="1727843"/>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124</a:t>
            </a:fld>
            <a:r>
              <a:rPr lang="en-US" smtClean="0"/>
              <a:t> -</a:t>
            </a:r>
            <a:endParaRPr lang="en-US"/>
          </a:p>
        </p:txBody>
      </p:sp>
      <p:sp>
        <p:nvSpPr>
          <p:cNvPr id="5" name="Title 1"/>
          <p:cNvSpPr txBox="1">
            <a:spLocks/>
          </p:cNvSpPr>
          <p:nvPr/>
        </p:nvSpPr>
        <p:spPr>
          <a:xfrm>
            <a:off x="139147" y="139465"/>
            <a:ext cx="886968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Personal Concern for Various Medical Conditions</a:t>
            </a:r>
            <a:endParaRPr lang="en-US" sz="2400" kern="0" dirty="0"/>
          </a:p>
        </p:txBody>
      </p:sp>
      <p:grpSp>
        <p:nvGrpSpPr>
          <p:cNvPr id="24" name="Group 23"/>
          <p:cNvGrpSpPr/>
          <p:nvPr/>
        </p:nvGrpSpPr>
        <p:grpSpPr>
          <a:xfrm>
            <a:off x="139144" y="1198876"/>
            <a:ext cx="3670856" cy="1355960"/>
            <a:chOff x="139144" y="730015"/>
            <a:chExt cx="3670856" cy="1355960"/>
          </a:xfrm>
        </p:grpSpPr>
        <p:graphicFrame>
          <p:nvGraphicFramePr>
            <p:cNvPr id="6" name="Chart 5"/>
            <p:cNvGraphicFramePr/>
            <p:nvPr>
              <p:extLst>
                <p:ext uri="{D42A27DB-BD31-4B8C-83A1-F6EECF244321}">
                  <p14:modId xmlns:p14="http://schemas.microsoft.com/office/powerpoint/2010/main" val="2975590520"/>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3"/>
            </a:graphicData>
          </a:graphic>
        </p:graphicFrame>
        <p:cxnSp>
          <p:nvCxnSpPr>
            <p:cNvPr id="17" name="Straight Connector 1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 name="Straight Connector 1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 name="TextBox 18"/>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0" name="TextBox 19"/>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1" name="TextBox 20"/>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2" name="TextBox 21"/>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3" name="TextBox 22"/>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High Blood Pressure</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25" name="Group 24"/>
          <p:cNvGrpSpPr/>
          <p:nvPr/>
        </p:nvGrpSpPr>
        <p:grpSpPr>
          <a:xfrm>
            <a:off x="158196" y="2663437"/>
            <a:ext cx="3670856" cy="1355960"/>
            <a:chOff x="139144" y="730015"/>
            <a:chExt cx="3670856" cy="1355960"/>
          </a:xfrm>
        </p:grpSpPr>
        <p:graphicFrame>
          <p:nvGraphicFramePr>
            <p:cNvPr id="26" name="Chart 25"/>
            <p:cNvGraphicFramePr/>
            <p:nvPr>
              <p:extLst>
                <p:ext uri="{D42A27DB-BD31-4B8C-83A1-F6EECF244321}">
                  <p14:modId xmlns:p14="http://schemas.microsoft.com/office/powerpoint/2010/main" val="17036527"/>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4"/>
            </a:graphicData>
          </a:graphic>
        </p:graphicFrame>
        <p:cxnSp>
          <p:nvCxnSpPr>
            <p:cNvPr id="27" name="Straight Connector 2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 name="Straight Connector 2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9" name="TextBox 28"/>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0" name="TextBox 29"/>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1" name="TextBox 30"/>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2" name="TextBox 31"/>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3" name="TextBox 32"/>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Heart Attack</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34" name="Group 33"/>
          <p:cNvGrpSpPr/>
          <p:nvPr/>
        </p:nvGrpSpPr>
        <p:grpSpPr>
          <a:xfrm>
            <a:off x="139147" y="4040033"/>
            <a:ext cx="3670856" cy="1355960"/>
            <a:chOff x="139144" y="730015"/>
            <a:chExt cx="3670856" cy="1355960"/>
          </a:xfrm>
        </p:grpSpPr>
        <p:graphicFrame>
          <p:nvGraphicFramePr>
            <p:cNvPr id="35" name="Chart 34"/>
            <p:cNvGraphicFramePr/>
            <p:nvPr>
              <p:extLst>
                <p:ext uri="{D42A27DB-BD31-4B8C-83A1-F6EECF244321}">
                  <p14:modId xmlns:p14="http://schemas.microsoft.com/office/powerpoint/2010/main" val="1641752727"/>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5"/>
            </a:graphicData>
          </a:graphic>
        </p:graphicFrame>
        <p:cxnSp>
          <p:nvCxnSpPr>
            <p:cNvPr id="36" name="Straight Connector 35"/>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Straight Connector 36"/>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8" name="TextBox 37"/>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9" name="TextBox 38"/>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0" name="TextBox 39"/>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1" name="TextBox 40"/>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2" name="TextBox 41"/>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AIDS</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43" name="Group 42"/>
          <p:cNvGrpSpPr/>
          <p:nvPr/>
        </p:nvGrpSpPr>
        <p:grpSpPr>
          <a:xfrm>
            <a:off x="4387119" y="1198876"/>
            <a:ext cx="3670856" cy="1355960"/>
            <a:chOff x="139144" y="730015"/>
            <a:chExt cx="3670856" cy="1355960"/>
          </a:xfrm>
        </p:grpSpPr>
        <p:graphicFrame>
          <p:nvGraphicFramePr>
            <p:cNvPr id="44" name="Chart 43"/>
            <p:cNvGraphicFramePr/>
            <p:nvPr>
              <p:extLst>
                <p:ext uri="{D42A27DB-BD31-4B8C-83A1-F6EECF244321}">
                  <p14:modId xmlns:p14="http://schemas.microsoft.com/office/powerpoint/2010/main" val="2564623849"/>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6"/>
            </a:graphicData>
          </a:graphic>
        </p:graphicFrame>
        <p:cxnSp>
          <p:nvCxnSpPr>
            <p:cNvPr id="45" name="Straight Connector 44"/>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Straight Connector 45"/>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TextBox 46"/>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8" name="TextBox 47"/>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9" name="TextBox 48"/>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0" name="TextBox 49"/>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1" name="TextBox 50"/>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Stroke</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52" name="Group 51"/>
          <p:cNvGrpSpPr/>
          <p:nvPr/>
        </p:nvGrpSpPr>
        <p:grpSpPr>
          <a:xfrm>
            <a:off x="4205330" y="2663437"/>
            <a:ext cx="3670856" cy="1355960"/>
            <a:chOff x="139144" y="730015"/>
            <a:chExt cx="3670856" cy="1355960"/>
          </a:xfrm>
        </p:grpSpPr>
        <p:graphicFrame>
          <p:nvGraphicFramePr>
            <p:cNvPr id="53" name="Chart 52"/>
            <p:cNvGraphicFramePr/>
            <p:nvPr>
              <p:extLst>
                <p:ext uri="{D42A27DB-BD31-4B8C-83A1-F6EECF244321}">
                  <p14:modId xmlns:p14="http://schemas.microsoft.com/office/powerpoint/2010/main" val="3854379750"/>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7"/>
            </a:graphicData>
          </a:graphic>
        </p:graphicFrame>
        <p:cxnSp>
          <p:nvCxnSpPr>
            <p:cNvPr id="54" name="Straight Connector 53"/>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5" name="Straight Connector 54"/>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6" name="TextBox 55"/>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7" name="TextBox 56"/>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8" name="TextBox 57"/>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9" name="TextBox 58"/>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0" name="TextBox 59"/>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Breast Cancer</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61" name="Group 60"/>
          <p:cNvGrpSpPr/>
          <p:nvPr/>
        </p:nvGrpSpPr>
        <p:grpSpPr>
          <a:xfrm>
            <a:off x="4205330" y="4040033"/>
            <a:ext cx="3670856" cy="1355960"/>
            <a:chOff x="139144" y="730015"/>
            <a:chExt cx="3670856" cy="1355960"/>
          </a:xfrm>
        </p:grpSpPr>
        <p:graphicFrame>
          <p:nvGraphicFramePr>
            <p:cNvPr id="62" name="Chart 61"/>
            <p:cNvGraphicFramePr/>
            <p:nvPr>
              <p:extLst>
                <p:ext uri="{D42A27DB-BD31-4B8C-83A1-F6EECF244321}">
                  <p14:modId xmlns:p14="http://schemas.microsoft.com/office/powerpoint/2010/main" val="490027924"/>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8"/>
            </a:graphicData>
          </a:graphic>
        </p:graphicFrame>
        <p:cxnSp>
          <p:nvCxnSpPr>
            <p:cNvPr id="63" name="Straight Connector 62"/>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4" name="Straight Connector 63"/>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5" name="TextBox 64"/>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6" name="TextBox 65"/>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7" name="TextBox 66"/>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8" name="TextBox 67"/>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9" name="TextBox 68"/>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Prostate Cancer</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80" name="Group 79"/>
          <p:cNvGrpSpPr/>
          <p:nvPr/>
        </p:nvGrpSpPr>
        <p:grpSpPr>
          <a:xfrm>
            <a:off x="7633919" y="3337519"/>
            <a:ext cx="486337" cy="486337"/>
            <a:chOff x="446183" y="3541776"/>
            <a:chExt cx="838200" cy="838200"/>
          </a:xfrm>
        </p:grpSpPr>
        <p:sp>
          <p:nvSpPr>
            <p:cNvPr id="81" name="Oval 80"/>
            <p:cNvSpPr/>
            <p:nvPr/>
          </p:nvSpPr>
          <p:spPr>
            <a:xfrm>
              <a:off x="446183" y="3541776"/>
              <a:ext cx="838200" cy="838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2" name="Freeform 5"/>
            <p:cNvSpPr>
              <a:spLocks noEditPoints="1"/>
            </p:cNvSpPr>
            <p:nvPr/>
          </p:nvSpPr>
          <p:spPr bwMode="auto">
            <a:xfrm>
              <a:off x="711994" y="3629025"/>
              <a:ext cx="316706" cy="675640"/>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dirty="0"/>
            </a:p>
          </p:txBody>
        </p:sp>
      </p:grpSp>
      <p:grpSp>
        <p:nvGrpSpPr>
          <p:cNvPr id="83" name="Group 82"/>
          <p:cNvGrpSpPr/>
          <p:nvPr/>
        </p:nvGrpSpPr>
        <p:grpSpPr>
          <a:xfrm>
            <a:off x="7620216" y="2616474"/>
            <a:ext cx="486337" cy="486337"/>
            <a:chOff x="446183" y="4590288"/>
            <a:chExt cx="838200" cy="838200"/>
          </a:xfrm>
        </p:grpSpPr>
        <p:sp>
          <p:nvSpPr>
            <p:cNvPr id="84" name="Oval 83"/>
            <p:cNvSpPr/>
            <p:nvPr/>
          </p:nvSpPr>
          <p:spPr>
            <a:xfrm>
              <a:off x="446183" y="4590288"/>
              <a:ext cx="838200" cy="838200"/>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5" name="Freeform 9"/>
            <p:cNvSpPr>
              <a:spLocks noEditPoints="1"/>
            </p:cNvSpPr>
            <p:nvPr/>
          </p:nvSpPr>
          <p:spPr bwMode="auto">
            <a:xfrm>
              <a:off x="742950" y="4667250"/>
              <a:ext cx="255588" cy="692658"/>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sp>
        <p:nvSpPr>
          <p:cNvPr id="86" name="TextBox 85"/>
          <p:cNvSpPr txBox="1"/>
          <p:nvPr/>
        </p:nvSpPr>
        <p:spPr>
          <a:xfrm>
            <a:off x="8057975" y="2578374"/>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Blue bars</a:t>
            </a:r>
          </a:p>
          <a:p>
            <a:r>
              <a:rPr lang="en-US" sz="1000" b="1" dirty="0" smtClean="0">
                <a:solidFill>
                  <a:schemeClr val="tx2"/>
                </a:solidFill>
                <a:latin typeface="Arial" panose="020B0604020202020204" pitchFamily="34" charset="0"/>
                <a:cs typeface="Arial" panose="020B0604020202020204" pitchFamily="34" charset="0"/>
              </a:rPr>
              <a:t>Represent</a:t>
            </a:r>
          </a:p>
          <a:p>
            <a:r>
              <a:rPr lang="en-US" sz="1000" b="1" dirty="0" smtClean="0">
                <a:solidFill>
                  <a:schemeClr val="tx2"/>
                </a:solidFill>
                <a:latin typeface="Arial" panose="020B0604020202020204" pitchFamily="34" charset="0"/>
                <a:cs typeface="Arial" panose="020B0604020202020204" pitchFamily="34" charset="0"/>
              </a:rPr>
              <a:t>Males</a:t>
            </a:r>
            <a:endParaRPr lang="en-US" sz="1000" b="1" dirty="0">
              <a:solidFill>
                <a:schemeClr val="tx2"/>
              </a:solidFill>
              <a:latin typeface="Arial" panose="020B0604020202020204" pitchFamily="34" charset="0"/>
              <a:cs typeface="Arial" panose="020B0604020202020204" pitchFamily="34" charset="0"/>
            </a:endParaRPr>
          </a:p>
        </p:txBody>
      </p:sp>
      <p:sp>
        <p:nvSpPr>
          <p:cNvPr id="87" name="TextBox 86"/>
          <p:cNvSpPr txBox="1"/>
          <p:nvPr/>
        </p:nvSpPr>
        <p:spPr>
          <a:xfrm>
            <a:off x="8125073" y="3350042"/>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Red bars</a:t>
            </a:r>
          </a:p>
          <a:p>
            <a:r>
              <a:rPr lang="en-US" sz="1000" b="1" dirty="0" smtClean="0">
                <a:solidFill>
                  <a:schemeClr val="tx2"/>
                </a:solidFill>
                <a:latin typeface="Arial" panose="020B0604020202020204" pitchFamily="34" charset="0"/>
                <a:cs typeface="Arial" panose="020B0604020202020204" pitchFamily="34" charset="0"/>
              </a:rPr>
              <a:t>Represent Females</a:t>
            </a:r>
            <a:endParaRPr lang="en-US" sz="1000" b="1" dirty="0">
              <a:solidFill>
                <a:schemeClr val="tx2"/>
              </a:solidFill>
              <a:latin typeface="Arial" panose="020B0604020202020204" pitchFamily="34" charset="0"/>
              <a:cs typeface="Arial" panose="020B0604020202020204" pitchFamily="34" charset="0"/>
            </a:endParaRPr>
          </a:p>
        </p:txBody>
      </p:sp>
      <p:sp>
        <p:nvSpPr>
          <p:cNvPr id="89" name="Rectangle 88"/>
          <p:cNvSpPr/>
          <p:nvPr/>
        </p:nvSpPr>
        <p:spPr>
          <a:xfrm>
            <a:off x="83490" y="6274706"/>
            <a:ext cx="7033137" cy="461665"/>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Argentina Respondents aware of condition at Q1.</a:t>
            </a:r>
          </a:p>
          <a:p>
            <a:r>
              <a:rPr lang="en-US" sz="800" dirty="0">
                <a:solidFill>
                  <a:schemeClr val="tx1"/>
                </a:solidFill>
                <a:latin typeface="Arial" panose="020B0604020202020204" pitchFamily="34" charset="0"/>
                <a:cs typeface="Arial" panose="020B0604020202020204" pitchFamily="34" charset="0"/>
              </a:rPr>
              <a:t>Q2.  On a scale of 1 to 5, how concerned are you about each of these medical conditions?  </a:t>
            </a:r>
            <a:br>
              <a:rPr lang="en-US" sz="800" dirty="0">
                <a:solidFill>
                  <a:schemeClr val="tx1"/>
                </a:solidFill>
                <a:latin typeface="Arial" panose="020B0604020202020204" pitchFamily="34" charset="0"/>
                <a:cs typeface="Arial" panose="020B0604020202020204" pitchFamily="34" charset="0"/>
              </a:rPr>
            </a:br>
            <a:r>
              <a:rPr lang="en-US" sz="800" dirty="0">
                <a:solidFill>
                  <a:schemeClr val="tx1"/>
                </a:solidFill>
                <a:latin typeface="Arial" panose="020B0604020202020204" pitchFamily="34" charset="0"/>
                <a:cs typeface="Arial" panose="020B0604020202020204" pitchFamily="34" charset="0"/>
              </a:rPr>
              <a:t>(Where 1 is not at all concerned and 5 is extremely concerned about risk to your health.) </a:t>
            </a:r>
          </a:p>
        </p:txBody>
      </p:sp>
      <p:grpSp>
        <p:nvGrpSpPr>
          <p:cNvPr id="90" name="Group 89"/>
          <p:cNvGrpSpPr/>
          <p:nvPr/>
        </p:nvGrpSpPr>
        <p:grpSpPr>
          <a:xfrm>
            <a:off x="2299691" y="5721465"/>
            <a:ext cx="2715264" cy="369332"/>
            <a:chOff x="3398983" y="5762931"/>
            <a:chExt cx="2715264" cy="369332"/>
          </a:xfrm>
        </p:grpSpPr>
        <p:sp>
          <p:nvSpPr>
            <p:cNvPr id="91" name="Oval 90"/>
            <p:cNvSpPr/>
            <p:nvPr/>
          </p:nvSpPr>
          <p:spPr>
            <a:xfrm>
              <a:off x="4459351" y="5793070"/>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2</a:t>
              </a:r>
            </a:p>
          </p:txBody>
        </p:sp>
        <p:sp>
          <p:nvSpPr>
            <p:cNvPr id="92" name="Oval 91"/>
            <p:cNvSpPr/>
            <p:nvPr/>
          </p:nvSpPr>
          <p:spPr>
            <a:xfrm>
              <a:off x="4676227" y="5793070"/>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93" name="TextBox 92"/>
            <p:cNvSpPr txBox="1"/>
            <p:nvPr/>
          </p:nvSpPr>
          <p:spPr>
            <a:xfrm>
              <a:off x="3398983" y="5762931"/>
              <a:ext cx="787395" cy="369332"/>
            </a:xfrm>
            <a:prstGeom prst="rect">
              <a:avLst/>
            </a:prstGeom>
            <a:noFill/>
          </p:spPr>
          <p:txBody>
            <a:bodyPr wrap="none" rtlCol="0">
              <a:spAutoFit/>
            </a:bodyPr>
            <a:lstStyle/>
            <a:p>
              <a:pPr algn="r" fontAlgn="base">
                <a:spcBef>
                  <a:spcPct val="0"/>
                </a:spcBef>
                <a:spcAft>
                  <a:spcPct val="0"/>
                </a:spcAft>
              </a:pPr>
              <a:r>
                <a:rPr lang="en-US" sz="900" b="1" i="1" dirty="0" smtClean="0">
                  <a:solidFill>
                    <a:srgbClr val="000000"/>
                  </a:solidFill>
                  <a:latin typeface="Arial" panose="020B0604020202020204" pitchFamily="34" charset="0"/>
                  <a:cs typeface="Arial" panose="020B0604020202020204" pitchFamily="34" charset="0"/>
                </a:rPr>
                <a:t>Not at All </a:t>
              </a:r>
              <a:br>
                <a:rPr lang="en-US" sz="900" b="1" i="1" dirty="0" smtClean="0">
                  <a:solidFill>
                    <a:srgbClr val="000000"/>
                  </a:solidFill>
                  <a:latin typeface="Arial" panose="020B0604020202020204" pitchFamily="34" charset="0"/>
                  <a:cs typeface="Arial" panose="020B0604020202020204" pitchFamily="34" charset="0"/>
                </a:rPr>
              </a:br>
              <a:r>
                <a:rPr lang="en-US" sz="900" b="1" i="1" dirty="0" smtClean="0">
                  <a:solidFill>
                    <a:srgbClr val="000000"/>
                  </a:solidFill>
                  <a:latin typeface="Arial" panose="020B0604020202020204" pitchFamily="34" charset="0"/>
                  <a:cs typeface="Arial" panose="020B0604020202020204" pitchFamily="34" charset="0"/>
                </a:rPr>
                <a:t>Concerned</a:t>
              </a:r>
            </a:p>
          </p:txBody>
        </p:sp>
        <p:sp>
          <p:nvSpPr>
            <p:cNvPr id="94" name="TextBox 93"/>
            <p:cNvSpPr txBox="1"/>
            <p:nvPr/>
          </p:nvSpPr>
          <p:spPr>
            <a:xfrm>
              <a:off x="5326852" y="5762931"/>
              <a:ext cx="787395" cy="369332"/>
            </a:xfrm>
            <a:prstGeom prst="rect">
              <a:avLst/>
            </a:prstGeom>
            <a:noFill/>
          </p:spPr>
          <p:txBody>
            <a:bodyPr wrap="none" rtlCol="0">
              <a:spAutoFit/>
            </a:bodyPr>
            <a:lstStyle/>
            <a:p>
              <a:pPr fontAlgn="base">
                <a:spcBef>
                  <a:spcPct val="0"/>
                </a:spcBef>
                <a:spcAft>
                  <a:spcPct val="0"/>
                </a:spcAft>
              </a:pPr>
              <a:r>
                <a:rPr lang="en-US" sz="900" b="1" i="1" dirty="0" smtClean="0">
                  <a:solidFill>
                    <a:srgbClr val="000000"/>
                  </a:solidFill>
                  <a:latin typeface="Arial" panose="020B0604020202020204" pitchFamily="34" charset="0"/>
                  <a:cs typeface="Arial" panose="020B0604020202020204" pitchFamily="34" charset="0"/>
                </a:rPr>
                <a:t>Extremely</a:t>
              </a:r>
              <a:br>
                <a:rPr lang="en-US" sz="900" b="1" i="1" dirty="0" smtClean="0">
                  <a:solidFill>
                    <a:srgbClr val="000000"/>
                  </a:solidFill>
                  <a:latin typeface="Arial" panose="020B0604020202020204" pitchFamily="34" charset="0"/>
                  <a:cs typeface="Arial" panose="020B0604020202020204" pitchFamily="34" charset="0"/>
                </a:rPr>
              </a:br>
              <a:r>
                <a:rPr lang="en-US" sz="900" b="1" i="1" dirty="0" smtClean="0">
                  <a:solidFill>
                    <a:srgbClr val="000000"/>
                  </a:solidFill>
                  <a:latin typeface="Arial" panose="020B0604020202020204" pitchFamily="34" charset="0"/>
                  <a:cs typeface="Arial" panose="020B0604020202020204" pitchFamily="34" charset="0"/>
                </a:rPr>
                <a:t>Concerned</a:t>
              </a:r>
            </a:p>
          </p:txBody>
        </p:sp>
        <p:sp>
          <p:nvSpPr>
            <p:cNvPr id="95" name="Oval 94"/>
            <p:cNvSpPr/>
            <p:nvPr/>
          </p:nvSpPr>
          <p:spPr>
            <a:xfrm>
              <a:off x="4242475" y="5793070"/>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1</a:t>
              </a:r>
            </a:p>
          </p:txBody>
        </p:sp>
        <p:sp>
          <p:nvSpPr>
            <p:cNvPr id="96" name="Oval 95"/>
            <p:cNvSpPr/>
            <p:nvPr/>
          </p:nvSpPr>
          <p:spPr>
            <a:xfrm>
              <a:off x="4893103" y="5793070"/>
              <a:ext cx="172026" cy="170554"/>
            </a:xfrm>
            <a:prstGeom prst="ellipse">
              <a:avLst/>
            </a:prstGeom>
            <a:solidFill>
              <a:schemeClr val="accent1"/>
            </a:solidFill>
            <a:ln/>
          </p:spPr>
          <p:style>
            <a:lnRef idx="1">
              <a:schemeClr val="accent2"/>
            </a:lnRef>
            <a:fillRef idx="3">
              <a:schemeClr val="accent2"/>
            </a:fillRef>
            <a:effectRef idx="2">
              <a:schemeClr val="accent2"/>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4</a:t>
              </a:r>
            </a:p>
          </p:txBody>
        </p:sp>
        <p:sp>
          <p:nvSpPr>
            <p:cNvPr id="97" name="Oval 96"/>
            <p:cNvSpPr/>
            <p:nvPr/>
          </p:nvSpPr>
          <p:spPr>
            <a:xfrm>
              <a:off x="5109979" y="5793070"/>
              <a:ext cx="172026" cy="170554"/>
            </a:xfrm>
            <a:prstGeom prst="ellipse">
              <a:avLst/>
            </a:prstGeom>
            <a:solidFill>
              <a:schemeClr val="accent1"/>
            </a:solidFill>
            <a:ln/>
          </p:spPr>
          <p:style>
            <a:lnRef idx="1">
              <a:schemeClr val="accent2"/>
            </a:lnRef>
            <a:fillRef idx="3">
              <a:schemeClr val="accent2"/>
            </a:fillRef>
            <a:effectRef idx="2">
              <a:schemeClr val="accent2"/>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5</a:t>
              </a:r>
            </a:p>
          </p:txBody>
        </p:sp>
      </p:grpSp>
      <p:sp>
        <p:nvSpPr>
          <p:cNvPr id="98" name="Rectangle 97"/>
          <p:cNvSpPr/>
          <p:nvPr/>
        </p:nvSpPr>
        <p:spPr>
          <a:xfrm>
            <a:off x="2411644" y="5382911"/>
            <a:ext cx="2502608" cy="338554"/>
          </a:xfrm>
          <a:prstGeom prst="rect">
            <a:avLst/>
          </a:prstGeom>
        </p:spPr>
        <p:txBody>
          <a:bodyPr wrap="none">
            <a:spAutoFit/>
          </a:bodyPr>
          <a:lstStyle/>
          <a:p>
            <a:pPr algn="ctr"/>
            <a:r>
              <a:rPr lang="en-US" sz="800" b="1" i="1" dirty="0" smtClean="0">
                <a:solidFill>
                  <a:schemeClr val="tx1"/>
                </a:solidFill>
                <a:latin typeface="Arial" panose="020B0604020202020204" pitchFamily="34" charset="0"/>
                <a:cs typeface="Arial" panose="020B0604020202020204" pitchFamily="34" charset="0"/>
              </a:rPr>
              <a:t>Percentage represents “Top </a:t>
            </a:r>
            <a:r>
              <a:rPr lang="en-US" sz="800" b="1" i="1" dirty="0">
                <a:solidFill>
                  <a:schemeClr val="tx1"/>
                </a:solidFill>
                <a:latin typeface="Arial" panose="020B0604020202020204" pitchFamily="34" charset="0"/>
                <a:cs typeface="Arial" panose="020B0604020202020204" pitchFamily="34" charset="0"/>
              </a:rPr>
              <a:t>2 Box </a:t>
            </a:r>
            <a:r>
              <a:rPr lang="en-US" sz="800" b="1" i="1" dirty="0" smtClean="0">
                <a:solidFill>
                  <a:schemeClr val="tx1"/>
                </a:solidFill>
                <a:latin typeface="Arial" panose="020B0604020202020204" pitchFamily="34" charset="0"/>
                <a:cs typeface="Arial" panose="020B0604020202020204" pitchFamily="34" charset="0"/>
              </a:rPr>
              <a:t>Score”</a:t>
            </a:r>
          </a:p>
          <a:p>
            <a:pPr algn="ctr"/>
            <a:r>
              <a:rPr lang="en-US" sz="800" b="1" i="1" dirty="0" smtClean="0">
                <a:solidFill>
                  <a:schemeClr val="tx1"/>
                </a:solidFill>
                <a:latin typeface="Arial" panose="020B0604020202020204" pitchFamily="34" charset="0"/>
                <a:cs typeface="Arial" panose="020B0604020202020204" pitchFamily="34" charset="0"/>
              </a:rPr>
              <a:t> the percent of respondents that selected 4 or 5</a:t>
            </a:r>
            <a:endParaRPr lang="en-US" sz="800" b="1" dirty="0">
              <a:solidFill>
                <a:schemeClr val="tx1"/>
              </a:solidFill>
              <a:latin typeface="Arial" panose="020B0604020202020204" pitchFamily="34" charset="0"/>
              <a:cs typeface="Arial" panose="020B0604020202020204" pitchFamily="34" charset="0"/>
            </a:endParaRPr>
          </a:p>
        </p:txBody>
      </p:sp>
      <p:sp>
        <p:nvSpPr>
          <p:cNvPr id="99" name="TextBox 98"/>
          <p:cNvSpPr txBox="1"/>
          <p:nvPr/>
        </p:nvSpPr>
        <p:spPr>
          <a:xfrm>
            <a:off x="949572" y="672889"/>
            <a:ext cx="6008018" cy="615553"/>
          </a:xfrm>
          <a:prstGeom prst="rect">
            <a:avLst/>
          </a:prstGeom>
          <a:noFill/>
        </p:spPr>
        <p:txBody>
          <a:bodyPr wrap="square" rtlCol="0">
            <a:spAutoFit/>
          </a:bodyPr>
          <a:lstStyle/>
          <a:p>
            <a:pPr algn="ctr"/>
            <a:r>
              <a:rPr lang="en-US" dirty="0" smtClean="0">
                <a:solidFill>
                  <a:schemeClr val="tx1"/>
                </a:solidFill>
                <a:latin typeface="Arial" panose="020B0604020202020204" pitchFamily="34" charset="0"/>
                <a:cs typeface="Arial" panose="020B0604020202020204" pitchFamily="34" charset="0"/>
              </a:rPr>
              <a:t>Among Adults 18+ Aware of Condition</a:t>
            </a:r>
          </a:p>
          <a:p>
            <a:pPr algn="ctr"/>
            <a:r>
              <a:rPr lang="en-US" sz="1600" i="1" dirty="0">
                <a:solidFill>
                  <a:schemeClr val="tx1"/>
                </a:solidFill>
                <a:latin typeface="Arial" panose="020B0604020202020204" pitchFamily="34" charset="0"/>
                <a:cs typeface="Arial" panose="020B0604020202020204" pitchFamily="34" charset="0"/>
              </a:rPr>
              <a:t>Top 2 Box </a:t>
            </a:r>
            <a:r>
              <a:rPr lang="en-US" sz="1600" i="1" dirty="0" smtClean="0">
                <a:solidFill>
                  <a:schemeClr val="tx1"/>
                </a:solidFill>
                <a:latin typeface="Arial" panose="020B0604020202020204" pitchFamily="34" charset="0"/>
                <a:cs typeface="Arial" panose="020B0604020202020204" pitchFamily="34" charset="0"/>
              </a:rPr>
              <a:t>Results</a:t>
            </a:r>
            <a:endParaRPr lang="en-US" sz="1600" i="1" dirty="0">
              <a:solidFill>
                <a:schemeClr val="tx1"/>
              </a:solidFill>
              <a:latin typeface="Arial" panose="020B0604020202020204" pitchFamily="34" charset="0"/>
              <a:cs typeface="Arial" panose="020B0604020202020204" pitchFamily="34" charset="0"/>
            </a:endParaRPr>
          </a:p>
        </p:txBody>
      </p:sp>
      <p:sp>
        <p:nvSpPr>
          <p:cNvPr id="100" name="TextBox 99"/>
          <p:cNvSpPr txBox="1"/>
          <p:nvPr/>
        </p:nvSpPr>
        <p:spPr>
          <a:xfrm>
            <a:off x="6418414" y="3806224"/>
            <a:ext cx="1848766" cy="223138"/>
          </a:xfrm>
          <a:prstGeom prst="rect">
            <a:avLst/>
          </a:prstGeom>
          <a:noFill/>
        </p:spPr>
        <p:txBody>
          <a:bodyPr wrap="square" rtlCol="0">
            <a:spAutoFit/>
          </a:bodyPr>
          <a:lstStyle/>
          <a:p>
            <a:r>
              <a:rPr lang="en-US" sz="850" b="1" dirty="0" smtClean="0">
                <a:solidFill>
                  <a:schemeClr val="tx2"/>
                </a:solidFill>
                <a:latin typeface="Arial" panose="020B0604020202020204" pitchFamily="34" charset="0"/>
                <a:cs typeface="Arial" panose="020B0604020202020204" pitchFamily="34" charset="0"/>
              </a:rPr>
              <a:t>*Women Only</a:t>
            </a:r>
            <a:endParaRPr lang="en-US" sz="850" b="1" dirty="0">
              <a:solidFill>
                <a:schemeClr val="tx2"/>
              </a:solidFill>
              <a:latin typeface="Arial" panose="020B0604020202020204" pitchFamily="34" charset="0"/>
              <a:cs typeface="Arial" panose="020B0604020202020204" pitchFamily="34" charset="0"/>
            </a:endParaRPr>
          </a:p>
        </p:txBody>
      </p:sp>
      <p:sp>
        <p:nvSpPr>
          <p:cNvPr id="101" name="TextBox 100"/>
          <p:cNvSpPr txBox="1"/>
          <p:nvPr/>
        </p:nvSpPr>
        <p:spPr>
          <a:xfrm>
            <a:off x="6677031" y="5198868"/>
            <a:ext cx="1848766" cy="223138"/>
          </a:xfrm>
          <a:prstGeom prst="rect">
            <a:avLst/>
          </a:prstGeom>
          <a:noFill/>
        </p:spPr>
        <p:txBody>
          <a:bodyPr wrap="square" rtlCol="0">
            <a:spAutoFit/>
          </a:bodyPr>
          <a:lstStyle/>
          <a:p>
            <a:r>
              <a:rPr lang="en-US" sz="850" b="1" dirty="0" smtClean="0">
                <a:solidFill>
                  <a:schemeClr val="tx2"/>
                </a:solidFill>
                <a:latin typeface="Arial" panose="020B0604020202020204" pitchFamily="34" charset="0"/>
                <a:cs typeface="Arial" panose="020B0604020202020204" pitchFamily="34" charset="0"/>
              </a:rPr>
              <a:t>*Men Only</a:t>
            </a:r>
            <a:endParaRPr lang="en-US" sz="850" b="1" dirty="0">
              <a:solidFill>
                <a:schemeClr val="tx2"/>
              </a:solidFill>
              <a:latin typeface="Arial" panose="020B0604020202020204" pitchFamily="34" charset="0"/>
              <a:cs typeface="Arial" panose="020B0604020202020204" pitchFamily="34" charset="0"/>
            </a:endParaRPr>
          </a:p>
        </p:txBody>
      </p:sp>
      <p:pic>
        <p:nvPicPr>
          <p:cNvPr id="103" name="Picture 102"/>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8343452" y="122102"/>
            <a:ext cx="612648" cy="612648"/>
          </a:xfrm>
          <a:prstGeom prst="rect">
            <a:avLst/>
          </a:prstGeom>
        </p:spPr>
      </p:pic>
      <p:grpSp>
        <p:nvGrpSpPr>
          <p:cNvPr id="102" name="Group 101"/>
          <p:cNvGrpSpPr/>
          <p:nvPr/>
        </p:nvGrpSpPr>
        <p:grpSpPr>
          <a:xfrm>
            <a:off x="665612" y="1450943"/>
            <a:ext cx="255198" cy="990759"/>
            <a:chOff x="665612" y="1487039"/>
            <a:chExt cx="255198" cy="990759"/>
          </a:xfrm>
        </p:grpSpPr>
        <p:sp>
          <p:nvSpPr>
            <p:cNvPr id="104" name="TextBox 103"/>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05" name="TextBox 104"/>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06" name="TextBox 105"/>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07" name="TextBox 106"/>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08" name="TextBox 107"/>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09" name="TextBox 108"/>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10" name="Group 109"/>
          <p:cNvGrpSpPr/>
          <p:nvPr/>
        </p:nvGrpSpPr>
        <p:grpSpPr>
          <a:xfrm>
            <a:off x="665612" y="2914619"/>
            <a:ext cx="255198" cy="990759"/>
            <a:chOff x="665612" y="1487039"/>
            <a:chExt cx="255198" cy="990759"/>
          </a:xfrm>
        </p:grpSpPr>
        <p:sp>
          <p:nvSpPr>
            <p:cNvPr id="111" name="TextBox 110"/>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12" name="TextBox 111"/>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13" name="TextBox 112"/>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14" name="TextBox 113"/>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15" name="TextBox 114"/>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16" name="TextBox 115"/>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17" name="Group 116"/>
          <p:cNvGrpSpPr/>
          <p:nvPr/>
        </p:nvGrpSpPr>
        <p:grpSpPr>
          <a:xfrm>
            <a:off x="665612" y="4317067"/>
            <a:ext cx="255198" cy="990759"/>
            <a:chOff x="665612" y="1487039"/>
            <a:chExt cx="255198" cy="990759"/>
          </a:xfrm>
        </p:grpSpPr>
        <p:sp>
          <p:nvSpPr>
            <p:cNvPr id="118" name="TextBox 117"/>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19" name="TextBox 118"/>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20" name="TextBox 119"/>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21" name="TextBox 120"/>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22" name="TextBox 121"/>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23" name="TextBox 122"/>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24" name="Group 123"/>
          <p:cNvGrpSpPr/>
          <p:nvPr/>
        </p:nvGrpSpPr>
        <p:grpSpPr>
          <a:xfrm>
            <a:off x="4911421" y="1466232"/>
            <a:ext cx="255198" cy="990759"/>
            <a:chOff x="665612" y="1487039"/>
            <a:chExt cx="255198" cy="990759"/>
          </a:xfrm>
        </p:grpSpPr>
        <p:sp>
          <p:nvSpPr>
            <p:cNvPr id="125" name="TextBox 124"/>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26" name="TextBox 125"/>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27" name="TextBox 126"/>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28" name="TextBox 127"/>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29" name="TextBox 128"/>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30" name="TextBox 129"/>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sp>
        <p:nvSpPr>
          <p:cNvPr id="139" name="TextBox 138"/>
          <p:cNvSpPr txBox="1"/>
          <p:nvPr/>
        </p:nvSpPr>
        <p:spPr>
          <a:xfrm>
            <a:off x="7719913" y="1920791"/>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Tree>
    <p:extLst>
      <p:ext uri="{BB962C8B-B14F-4D97-AF65-F5344CB8AC3E}">
        <p14:creationId xmlns:p14="http://schemas.microsoft.com/office/powerpoint/2010/main" val="1551788524"/>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 name="Rounded Rectangle 152"/>
          <p:cNvSpPr/>
          <p:nvPr/>
        </p:nvSpPr>
        <p:spPr bwMode="auto">
          <a:xfrm>
            <a:off x="6242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152" name="Rounded Rectangle 151"/>
          <p:cNvSpPr/>
          <p:nvPr/>
        </p:nvSpPr>
        <p:spPr bwMode="auto">
          <a:xfrm>
            <a:off x="3194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117" name="Rounded Rectangle 116"/>
          <p:cNvSpPr/>
          <p:nvPr/>
        </p:nvSpPr>
        <p:spPr bwMode="auto">
          <a:xfrm>
            <a:off x="251348"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125</a:t>
            </a:fld>
            <a:r>
              <a:rPr lang="en-US" smtClean="0"/>
              <a:t> -</a:t>
            </a:r>
            <a:endParaRPr lang="en-US"/>
          </a:p>
        </p:txBody>
      </p:sp>
      <p:sp>
        <p:nvSpPr>
          <p:cNvPr id="5" name="Title 1"/>
          <p:cNvSpPr txBox="1">
            <a:spLocks/>
          </p:cNvSpPr>
          <p:nvPr/>
        </p:nvSpPr>
        <p:spPr>
          <a:xfrm>
            <a:off x="139147" y="139465"/>
            <a:ext cx="886968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Personal Concern for Various Medical Conditions</a:t>
            </a:r>
            <a:endParaRPr lang="en-US" sz="2400" kern="0" dirty="0"/>
          </a:p>
        </p:txBody>
      </p:sp>
      <p:sp>
        <p:nvSpPr>
          <p:cNvPr id="86" name="TextBox 85"/>
          <p:cNvSpPr txBox="1"/>
          <p:nvPr/>
        </p:nvSpPr>
        <p:spPr>
          <a:xfrm>
            <a:off x="649761" y="857652"/>
            <a:ext cx="140987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Thrombosis</a:t>
            </a:r>
            <a:endParaRPr lang="en-US" sz="1400" b="1" dirty="0">
              <a:solidFill>
                <a:schemeClr val="tx2"/>
              </a:solidFill>
              <a:latin typeface="Arial" panose="020B0604020202020204" pitchFamily="34" charset="0"/>
              <a:cs typeface="Arial" panose="020B0604020202020204" pitchFamily="34" charset="0"/>
            </a:endParaRPr>
          </a:p>
        </p:txBody>
      </p:sp>
      <p:sp>
        <p:nvSpPr>
          <p:cNvPr id="89" name="TextBox 88"/>
          <p:cNvSpPr txBox="1"/>
          <p:nvPr/>
        </p:nvSpPr>
        <p:spPr>
          <a:xfrm>
            <a:off x="3276425" y="857652"/>
            <a:ext cx="234332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Deep Vein Thrombosis</a:t>
            </a:r>
            <a:endParaRPr lang="en-US" sz="1400" b="1" dirty="0">
              <a:solidFill>
                <a:schemeClr val="tx2"/>
              </a:solidFill>
              <a:latin typeface="Arial" panose="020B0604020202020204" pitchFamily="34" charset="0"/>
              <a:cs typeface="Arial" panose="020B0604020202020204" pitchFamily="34" charset="0"/>
            </a:endParaRPr>
          </a:p>
        </p:txBody>
      </p:sp>
      <p:sp>
        <p:nvSpPr>
          <p:cNvPr id="90" name="TextBox 89"/>
          <p:cNvSpPr txBox="1"/>
          <p:nvPr/>
        </p:nvSpPr>
        <p:spPr>
          <a:xfrm>
            <a:off x="6438725" y="857652"/>
            <a:ext cx="222902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Pulmonary Embolism</a:t>
            </a:r>
            <a:endParaRPr lang="en-US" sz="1400" b="1" dirty="0">
              <a:solidFill>
                <a:schemeClr val="tx2"/>
              </a:solidFill>
              <a:latin typeface="Arial" panose="020B0604020202020204" pitchFamily="34" charset="0"/>
              <a:cs typeface="Arial" panose="020B0604020202020204" pitchFamily="34" charset="0"/>
            </a:endParaRPr>
          </a:p>
        </p:txBody>
      </p:sp>
      <p:cxnSp>
        <p:nvCxnSpPr>
          <p:cNvPr id="91" name="Straight Connector 90"/>
          <p:cNvCxnSpPr/>
          <p:nvPr/>
        </p:nvCxnSpPr>
        <p:spPr bwMode="auto">
          <a:xfrm rot="5400000">
            <a:off x="523875" y="3235092"/>
            <a:ext cx="4754880" cy="0"/>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Straight Connector 91"/>
          <p:cNvCxnSpPr/>
          <p:nvPr/>
        </p:nvCxnSpPr>
        <p:spPr bwMode="auto">
          <a:xfrm rot="5400000">
            <a:off x="3657600" y="3235092"/>
            <a:ext cx="4754880" cy="0"/>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93" name="Group 92"/>
          <p:cNvGrpSpPr/>
          <p:nvPr/>
        </p:nvGrpSpPr>
        <p:grpSpPr>
          <a:xfrm>
            <a:off x="179248" y="1244365"/>
            <a:ext cx="2659202" cy="1355960"/>
            <a:chOff x="88630" y="730015"/>
            <a:chExt cx="3721370" cy="1355960"/>
          </a:xfrm>
        </p:grpSpPr>
        <p:graphicFrame>
          <p:nvGraphicFramePr>
            <p:cNvPr id="94" name="Chart 93"/>
            <p:cNvGraphicFramePr/>
            <p:nvPr>
              <p:extLst>
                <p:ext uri="{D42A27DB-BD31-4B8C-83A1-F6EECF244321}">
                  <p14:modId xmlns:p14="http://schemas.microsoft.com/office/powerpoint/2010/main" val="3638669498"/>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3"/>
            </a:graphicData>
          </a:graphic>
        </p:graphicFrame>
        <p:cxnSp>
          <p:nvCxnSpPr>
            <p:cNvPr id="95" name="Straight Connector 94"/>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Straight Connector 95"/>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8" name="TextBox 97"/>
            <p:cNvSpPr txBox="1"/>
            <p:nvPr/>
          </p:nvSpPr>
          <p:spPr>
            <a:xfrm>
              <a:off x="88631"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99" name="TextBox 98"/>
            <p:cNvSpPr txBox="1"/>
            <p:nvPr/>
          </p:nvSpPr>
          <p:spPr>
            <a:xfrm>
              <a:off x="88630" y="1355255"/>
              <a:ext cx="809626"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00" name="TextBox 99"/>
            <p:cNvSpPr txBox="1"/>
            <p:nvPr/>
          </p:nvSpPr>
          <p:spPr>
            <a:xfrm>
              <a:off x="92361"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01" name="TextBox 100"/>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Age/Gender</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13" name="TextBox 112"/>
          <p:cNvSpPr txBox="1"/>
          <p:nvPr/>
        </p:nvSpPr>
        <p:spPr>
          <a:xfrm>
            <a:off x="306525" y="4002086"/>
            <a:ext cx="2446199"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Compared to Other Countries</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nvGrpSpPr>
          <p:cNvPr id="118" name="Group 117"/>
          <p:cNvGrpSpPr/>
          <p:nvPr/>
        </p:nvGrpSpPr>
        <p:grpSpPr>
          <a:xfrm>
            <a:off x="3196669" y="1168165"/>
            <a:ext cx="2623106" cy="1355960"/>
            <a:chOff x="139144" y="730015"/>
            <a:chExt cx="3670856" cy="1355960"/>
          </a:xfrm>
        </p:grpSpPr>
        <p:graphicFrame>
          <p:nvGraphicFramePr>
            <p:cNvPr id="119" name="Chart 118"/>
            <p:cNvGraphicFramePr/>
            <p:nvPr>
              <p:extLst>
                <p:ext uri="{D42A27DB-BD31-4B8C-83A1-F6EECF244321}">
                  <p14:modId xmlns:p14="http://schemas.microsoft.com/office/powerpoint/2010/main" val="2257027107"/>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4"/>
            </a:graphicData>
          </a:graphic>
        </p:graphicFrame>
        <p:cxnSp>
          <p:nvCxnSpPr>
            <p:cNvPr id="120" name="Straight Connector 119"/>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1" name="Straight Connector 120"/>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2" name="TextBox 121"/>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23" name="TextBox 122"/>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24" name="TextBox 123"/>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25" name="TextBox 124"/>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Age/Gender</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33" name="TextBox 132"/>
          <p:cNvSpPr txBox="1"/>
          <p:nvPr/>
        </p:nvSpPr>
        <p:spPr>
          <a:xfrm>
            <a:off x="3287850" y="3925886"/>
            <a:ext cx="2446199"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Compared to Other Countries</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nvGrpSpPr>
          <p:cNvPr id="135" name="Group 134"/>
          <p:cNvGrpSpPr/>
          <p:nvPr/>
        </p:nvGrpSpPr>
        <p:grpSpPr>
          <a:xfrm>
            <a:off x="6254194" y="1158640"/>
            <a:ext cx="2623106" cy="1355960"/>
            <a:chOff x="139144" y="730015"/>
            <a:chExt cx="3670856" cy="1355960"/>
          </a:xfrm>
        </p:grpSpPr>
        <p:graphicFrame>
          <p:nvGraphicFramePr>
            <p:cNvPr id="136" name="Chart 135"/>
            <p:cNvGraphicFramePr/>
            <p:nvPr>
              <p:extLst>
                <p:ext uri="{D42A27DB-BD31-4B8C-83A1-F6EECF244321}">
                  <p14:modId xmlns:p14="http://schemas.microsoft.com/office/powerpoint/2010/main" val="3793288464"/>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5"/>
            </a:graphicData>
          </a:graphic>
        </p:graphicFrame>
        <p:cxnSp>
          <p:nvCxnSpPr>
            <p:cNvPr id="137" name="Straight Connector 13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Straight Connector 13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39" name="TextBox 138"/>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40" name="TextBox 139"/>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41" name="TextBox 140"/>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42" name="TextBox 141"/>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Age/Gender</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50" name="TextBox 149"/>
          <p:cNvSpPr txBox="1"/>
          <p:nvPr/>
        </p:nvSpPr>
        <p:spPr>
          <a:xfrm>
            <a:off x="6345375" y="3916361"/>
            <a:ext cx="2446199"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Compared to Other Countries</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nvGrpSpPr>
          <p:cNvPr id="8" name="Group 7"/>
          <p:cNvGrpSpPr/>
          <p:nvPr/>
        </p:nvGrpSpPr>
        <p:grpSpPr>
          <a:xfrm>
            <a:off x="2345234" y="5591147"/>
            <a:ext cx="3632787" cy="806083"/>
            <a:chOff x="2681381" y="5587328"/>
            <a:chExt cx="3632787" cy="806083"/>
          </a:xfrm>
        </p:grpSpPr>
        <p:grpSp>
          <p:nvGrpSpPr>
            <p:cNvPr id="7" name="Group 6"/>
            <p:cNvGrpSpPr/>
            <p:nvPr/>
          </p:nvGrpSpPr>
          <p:grpSpPr>
            <a:xfrm>
              <a:off x="2909010" y="5799246"/>
              <a:ext cx="3405158" cy="594165"/>
              <a:chOff x="2280360" y="5913546"/>
              <a:chExt cx="3405158" cy="594165"/>
            </a:xfrm>
          </p:grpSpPr>
          <p:sp>
            <p:nvSpPr>
              <p:cNvPr id="154" name="Rounded Rectangle 153"/>
              <p:cNvSpPr/>
              <p:nvPr/>
            </p:nvSpPr>
            <p:spPr bwMode="auto">
              <a:xfrm>
                <a:off x="2280360" y="5913546"/>
                <a:ext cx="3069769" cy="589760"/>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nvGrpSpPr>
              <p:cNvPr id="155" name="Group 154"/>
              <p:cNvGrpSpPr/>
              <p:nvPr/>
            </p:nvGrpSpPr>
            <p:grpSpPr>
              <a:xfrm>
                <a:off x="3955289" y="5967786"/>
                <a:ext cx="486337" cy="486337"/>
                <a:chOff x="446183" y="3574608"/>
                <a:chExt cx="838200" cy="838200"/>
              </a:xfrm>
            </p:grpSpPr>
            <p:sp>
              <p:nvSpPr>
                <p:cNvPr id="156" name="Oval 155"/>
                <p:cNvSpPr/>
                <p:nvPr/>
              </p:nvSpPr>
              <p:spPr>
                <a:xfrm>
                  <a:off x="446183" y="3574608"/>
                  <a:ext cx="838200" cy="838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157" name="Freeform 5"/>
                <p:cNvSpPr>
                  <a:spLocks noEditPoints="1"/>
                </p:cNvSpPr>
                <p:nvPr/>
              </p:nvSpPr>
              <p:spPr bwMode="auto">
                <a:xfrm>
                  <a:off x="711994" y="3661857"/>
                  <a:ext cx="316706" cy="675640"/>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dirty="0"/>
                </a:p>
              </p:txBody>
            </p:sp>
          </p:grpSp>
          <p:grpSp>
            <p:nvGrpSpPr>
              <p:cNvPr id="158" name="Group 157"/>
              <p:cNvGrpSpPr/>
              <p:nvPr/>
            </p:nvGrpSpPr>
            <p:grpSpPr>
              <a:xfrm>
                <a:off x="2455070" y="5991813"/>
                <a:ext cx="486337" cy="486337"/>
                <a:chOff x="446183" y="4590288"/>
                <a:chExt cx="838200" cy="838200"/>
              </a:xfrm>
            </p:grpSpPr>
            <p:sp>
              <p:nvSpPr>
                <p:cNvPr id="159" name="Oval 158"/>
                <p:cNvSpPr/>
                <p:nvPr/>
              </p:nvSpPr>
              <p:spPr>
                <a:xfrm>
                  <a:off x="446183" y="4590288"/>
                  <a:ext cx="838200" cy="838200"/>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160" name="Freeform 9"/>
                <p:cNvSpPr>
                  <a:spLocks noEditPoints="1"/>
                </p:cNvSpPr>
                <p:nvPr/>
              </p:nvSpPr>
              <p:spPr bwMode="auto">
                <a:xfrm>
                  <a:off x="742950" y="4667250"/>
                  <a:ext cx="255588" cy="692658"/>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sp>
            <p:nvSpPr>
              <p:cNvPr id="161" name="TextBox 160"/>
              <p:cNvSpPr txBox="1"/>
              <p:nvPr/>
            </p:nvSpPr>
            <p:spPr>
              <a:xfrm>
                <a:off x="2892829" y="5953713"/>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Blue bars</a:t>
                </a:r>
              </a:p>
              <a:p>
                <a:r>
                  <a:rPr lang="en-US" sz="1000" b="1" dirty="0" smtClean="0">
                    <a:solidFill>
                      <a:schemeClr val="tx2"/>
                    </a:solidFill>
                    <a:latin typeface="Arial" panose="020B0604020202020204" pitchFamily="34" charset="0"/>
                    <a:cs typeface="Arial" panose="020B0604020202020204" pitchFamily="34" charset="0"/>
                  </a:rPr>
                  <a:t>Represent</a:t>
                </a:r>
              </a:p>
              <a:p>
                <a:r>
                  <a:rPr lang="en-US" sz="1000" b="1" dirty="0" smtClean="0">
                    <a:solidFill>
                      <a:schemeClr val="tx2"/>
                    </a:solidFill>
                    <a:latin typeface="Arial" panose="020B0604020202020204" pitchFamily="34" charset="0"/>
                    <a:cs typeface="Arial" panose="020B0604020202020204" pitchFamily="34" charset="0"/>
                  </a:rPr>
                  <a:t>Males</a:t>
                </a:r>
                <a:endParaRPr lang="en-US" sz="1000" b="1" dirty="0">
                  <a:solidFill>
                    <a:schemeClr val="tx2"/>
                  </a:solidFill>
                  <a:latin typeface="Arial" panose="020B0604020202020204" pitchFamily="34" charset="0"/>
                  <a:cs typeface="Arial" panose="020B0604020202020204" pitchFamily="34" charset="0"/>
                </a:endParaRPr>
              </a:p>
            </p:txBody>
          </p:sp>
          <p:sp>
            <p:nvSpPr>
              <p:cNvPr id="162" name="TextBox 161"/>
              <p:cNvSpPr txBox="1"/>
              <p:nvPr/>
            </p:nvSpPr>
            <p:spPr>
              <a:xfrm>
                <a:off x="4446987" y="5942121"/>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Red bars</a:t>
                </a:r>
              </a:p>
              <a:p>
                <a:r>
                  <a:rPr lang="en-US" sz="1000" b="1" dirty="0" smtClean="0">
                    <a:solidFill>
                      <a:schemeClr val="tx2"/>
                    </a:solidFill>
                    <a:latin typeface="Arial" panose="020B0604020202020204" pitchFamily="34" charset="0"/>
                    <a:cs typeface="Arial" panose="020B0604020202020204" pitchFamily="34" charset="0"/>
                  </a:rPr>
                  <a:t>Represent Females</a:t>
                </a:r>
                <a:endParaRPr lang="en-US" sz="1000" b="1" dirty="0">
                  <a:solidFill>
                    <a:schemeClr val="tx2"/>
                  </a:solidFill>
                  <a:latin typeface="Arial" panose="020B0604020202020204" pitchFamily="34" charset="0"/>
                  <a:cs typeface="Arial" panose="020B0604020202020204" pitchFamily="34" charset="0"/>
                </a:endParaRPr>
              </a:p>
            </p:txBody>
          </p:sp>
        </p:grpSp>
        <p:sp>
          <p:nvSpPr>
            <p:cNvPr id="163" name="TextBox 162"/>
            <p:cNvSpPr txBox="1"/>
            <p:nvPr/>
          </p:nvSpPr>
          <p:spPr>
            <a:xfrm>
              <a:off x="2681381" y="5587328"/>
              <a:ext cx="1837711" cy="261610"/>
            </a:xfrm>
            <a:prstGeom prst="rect">
              <a:avLst/>
            </a:prstGeom>
            <a:noFill/>
          </p:spPr>
          <p:txBody>
            <a:bodyPr wrap="square" rtlCol="0">
              <a:spAutoFit/>
            </a:bodyPr>
            <a:lstStyle/>
            <a:p>
              <a:pPr algn="ctr"/>
              <a:r>
                <a:rPr lang="en-US" sz="1050" b="1" i="1" dirty="0" smtClean="0">
                  <a:solidFill>
                    <a:schemeClr val="tx1"/>
                  </a:solidFill>
                  <a:latin typeface="Arial" panose="020B0604020202020204" pitchFamily="34" charset="0"/>
                  <a:cs typeface="Arial" panose="020B0604020202020204" pitchFamily="34" charset="0"/>
                </a:rPr>
                <a:t>Among Age/Gender</a:t>
              </a:r>
              <a:endParaRPr lang="en-US" sz="1050" b="1" i="1" dirty="0">
                <a:solidFill>
                  <a:schemeClr val="tx1"/>
                </a:solidFill>
                <a:latin typeface="Arial" panose="020B0604020202020204" pitchFamily="34" charset="0"/>
                <a:cs typeface="Arial" panose="020B0604020202020204" pitchFamily="34" charset="0"/>
              </a:endParaRPr>
            </a:p>
          </p:txBody>
        </p:sp>
      </p:grpSp>
      <p:sp>
        <p:nvSpPr>
          <p:cNvPr id="77" name="Rectangle 76"/>
          <p:cNvSpPr/>
          <p:nvPr/>
        </p:nvSpPr>
        <p:spPr>
          <a:xfrm>
            <a:off x="83490" y="6293756"/>
            <a:ext cx="7033137" cy="461665"/>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Argentina Respondents aware of condition at Q1.</a:t>
            </a:r>
          </a:p>
          <a:p>
            <a:r>
              <a:rPr lang="en-US" sz="800" dirty="0">
                <a:solidFill>
                  <a:schemeClr val="tx1"/>
                </a:solidFill>
                <a:latin typeface="Arial" panose="020B0604020202020204" pitchFamily="34" charset="0"/>
                <a:cs typeface="Arial" panose="020B0604020202020204" pitchFamily="34" charset="0"/>
              </a:rPr>
              <a:t>Q2.  On a scale of 1 to 5, how concerned are you about each of these medical conditions?  </a:t>
            </a:r>
            <a:br>
              <a:rPr lang="en-US" sz="800" dirty="0">
                <a:solidFill>
                  <a:schemeClr val="tx1"/>
                </a:solidFill>
                <a:latin typeface="Arial" panose="020B0604020202020204" pitchFamily="34" charset="0"/>
                <a:cs typeface="Arial" panose="020B0604020202020204" pitchFamily="34" charset="0"/>
              </a:rPr>
            </a:br>
            <a:r>
              <a:rPr lang="en-US" sz="800" dirty="0">
                <a:solidFill>
                  <a:schemeClr val="tx1"/>
                </a:solidFill>
                <a:latin typeface="Arial" panose="020B0604020202020204" pitchFamily="34" charset="0"/>
                <a:cs typeface="Arial" panose="020B0604020202020204" pitchFamily="34" charset="0"/>
              </a:rPr>
              <a:t>(Where 1 is not at all concerned and 5 is extremely concerned about risk to your health.) </a:t>
            </a:r>
          </a:p>
        </p:txBody>
      </p:sp>
      <p:pic>
        <p:nvPicPr>
          <p:cNvPr id="79" name="Picture 7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8343452" y="122102"/>
            <a:ext cx="612648" cy="612648"/>
          </a:xfrm>
          <a:prstGeom prst="rect">
            <a:avLst/>
          </a:prstGeom>
        </p:spPr>
      </p:pic>
      <p:grpSp>
        <p:nvGrpSpPr>
          <p:cNvPr id="78" name="Group 77"/>
          <p:cNvGrpSpPr/>
          <p:nvPr/>
        </p:nvGrpSpPr>
        <p:grpSpPr>
          <a:xfrm>
            <a:off x="6515" y="2697161"/>
            <a:ext cx="2782306" cy="1189039"/>
            <a:chOff x="-69685" y="2678111"/>
            <a:chExt cx="2782306" cy="1189039"/>
          </a:xfrm>
        </p:grpSpPr>
        <p:grpSp>
          <p:nvGrpSpPr>
            <p:cNvPr id="80" name="Group 79"/>
            <p:cNvGrpSpPr/>
            <p:nvPr/>
          </p:nvGrpSpPr>
          <p:grpSpPr>
            <a:xfrm>
              <a:off x="531093" y="2678111"/>
              <a:ext cx="2181528" cy="1189039"/>
              <a:chOff x="554355" y="730015"/>
              <a:chExt cx="3052897" cy="1189039"/>
            </a:xfrm>
          </p:grpSpPr>
          <p:graphicFrame>
            <p:nvGraphicFramePr>
              <p:cNvPr id="84" name="Chart 83"/>
              <p:cNvGraphicFramePr/>
              <p:nvPr>
                <p:extLst>
                  <p:ext uri="{D42A27DB-BD31-4B8C-83A1-F6EECF244321}">
                    <p14:modId xmlns:p14="http://schemas.microsoft.com/office/powerpoint/2010/main" val="4032241257"/>
                  </p:ext>
                </p:extLst>
              </p:nvPr>
            </p:nvGraphicFramePr>
            <p:xfrm>
              <a:off x="755365" y="895351"/>
              <a:ext cx="2851887" cy="1023703"/>
            </p:xfrm>
            <a:graphic>
              <a:graphicData uri="http://schemas.openxmlformats.org/drawingml/2006/chart">
                <c:chart xmlns:c="http://schemas.openxmlformats.org/drawingml/2006/chart" xmlns:r="http://schemas.openxmlformats.org/officeDocument/2006/relationships" r:id="rId7"/>
              </a:graphicData>
            </a:graphic>
          </p:graphicFrame>
          <p:sp>
            <p:nvSpPr>
              <p:cNvPr id="85" name="TextBox 84"/>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Locale</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81" name="TextBox 80"/>
            <p:cNvSpPr txBox="1"/>
            <p:nvPr/>
          </p:nvSpPr>
          <p:spPr>
            <a:xfrm>
              <a:off x="191188" y="2955110"/>
              <a:ext cx="578539"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82" name="TextBox 81"/>
            <p:cNvSpPr txBox="1"/>
            <p:nvPr/>
          </p:nvSpPr>
          <p:spPr>
            <a:xfrm>
              <a:off x="-69685" y="3210856"/>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Suburban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83" name="TextBox 82"/>
            <p:cNvSpPr txBox="1"/>
            <p:nvPr/>
          </p:nvSpPr>
          <p:spPr>
            <a:xfrm>
              <a:off x="20744" y="3476343"/>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Rural</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grpSp>
      <p:grpSp>
        <p:nvGrpSpPr>
          <p:cNvPr id="87" name="Group 86"/>
          <p:cNvGrpSpPr/>
          <p:nvPr/>
        </p:nvGrpSpPr>
        <p:grpSpPr>
          <a:xfrm>
            <a:off x="569356" y="1487039"/>
            <a:ext cx="255198" cy="990759"/>
            <a:chOff x="665612" y="1487039"/>
            <a:chExt cx="255198" cy="990759"/>
          </a:xfrm>
        </p:grpSpPr>
        <p:sp>
          <p:nvSpPr>
            <p:cNvPr id="88" name="TextBox 87"/>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97" name="TextBox 96"/>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04" name="TextBox 103"/>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05" name="TextBox 104"/>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06" name="TextBox 105"/>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07" name="TextBox 106"/>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08" name="Group 107"/>
          <p:cNvGrpSpPr/>
          <p:nvPr/>
        </p:nvGrpSpPr>
        <p:grpSpPr>
          <a:xfrm>
            <a:off x="701708" y="2989988"/>
            <a:ext cx="256802" cy="740828"/>
            <a:chOff x="665612" y="1547199"/>
            <a:chExt cx="256802" cy="740828"/>
          </a:xfrm>
        </p:grpSpPr>
        <p:sp>
          <p:nvSpPr>
            <p:cNvPr id="114" name="TextBox 113"/>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116" name="TextBox 115"/>
            <p:cNvSpPr txBox="1"/>
            <p:nvPr/>
          </p:nvSpPr>
          <p:spPr>
            <a:xfrm>
              <a:off x="665612" y="1799020"/>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164" name="TextBox 163"/>
            <p:cNvSpPr txBox="1"/>
            <p:nvPr/>
          </p:nvSpPr>
          <p:spPr>
            <a:xfrm>
              <a:off x="701708" y="2057195"/>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pSp>
        <p:nvGrpSpPr>
          <p:cNvPr id="165" name="Group 164"/>
          <p:cNvGrpSpPr/>
          <p:nvPr/>
        </p:nvGrpSpPr>
        <p:grpSpPr>
          <a:xfrm>
            <a:off x="3564321" y="1438911"/>
            <a:ext cx="255198" cy="990759"/>
            <a:chOff x="665612" y="1487039"/>
            <a:chExt cx="255198" cy="990759"/>
          </a:xfrm>
        </p:grpSpPr>
        <p:sp>
          <p:nvSpPr>
            <p:cNvPr id="166" name="TextBox 165"/>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67" name="TextBox 166"/>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68" name="TextBox 167"/>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69" name="TextBox 168"/>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70" name="TextBox 169"/>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71" name="TextBox 170"/>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72" name="Group 171"/>
          <p:cNvGrpSpPr/>
          <p:nvPr/>
        </p:nvGrpSpPr>
        <p:grpSpPr>
          <a:xfrm>
            <a:off x="6612991" y="1438911"/>
            <a:ext cx="255198" cy="990759"/>
            <a:chOff x="665612" y="1487039"/>
            <a:chExt cx="255198" cy="990759"/>
          </a:xfrm>
        </p:grpSpPr>
        <p:sp>
          <p:nvSpPr>
            <p:cNvPr id="173" name="TextBox 172"/>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74" name="TextBox 173"/>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75" name="TextBox 174"/>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76" name="TextBox 175"/>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77" name="TextBox 176"/>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78" name="TextBox 177"/>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79" name="Group 178"/>
          <p:cNvGrpSpPr/>
          <p:nvPr/>
        </p:nvGrpSpPr>
        <p:grpSpPr>
          <a:xfrm>
            <a:off x="2929916" y="2697161"/>
            <a:ext cx="2782306" cy="1189039"/>
            <a:chOff x="-69685" y="2678111"/>
            <a:chExt cx="2782306" cy="1189039"/>
          </a:xfrm>
        </p:grpSpPr>
        <p:grpSp>
          <p:nvGrpSpPr>
            <p:cNvPr id="180" name="Group 179"/>
            <p:cNvGrpSpPr/>
            <p:nvPr/>
          </p:nvGrpSpPr>
          <p:grpSpPr>
            <a:xfrm>
              <a:off x="531093" y="2678111"/>
              <a:ext cx="2181528" cy="1189039"/>
              <a:chOff x="554355" y="730015"/>
              <a:chExt cx="3052897" cy="1189039"/>
            </a:xfrm>
          </p:grpSpPr>
          <p:graphicFrame>
            <p:nvGraphicFramePr>
              <p:cNvPr id="184" name="Chart 183"/>
              <p:cNvGraphicFramePr/>
              <p:nvPr>
                <p:extLst>
                  <p:ext uri="{D42A27DB-BD31-4B8C-83A1-F6EECF244321}">
                    <p14:modId xmlns:p14="http://schemas.microsoft.com/office/powerpoint/2010/main" val="2188473133"/>
                  </p:ext>
                </p:extLst>
              </p:nvPr>
            </p:nvGraphicFramePr>
            <p:xfrm>
              <a:off x="755365" y="895351"/>
              <a:ext cx="2851887" cy="1023703"/>
            </p:xfrm>
            <a:graphic>
              <a:graphicData uri="http://schemas.openxmlformats.org/drawingml/2006/chart">
                <c:chart xmlns:c="http://schemas.openxmlformats.org/drawingml/2006/chart" xmlns:r="http://schemas.openxmlformats.org/officeDocument/2006/relationships" r:id="rId8"/>
              </a:graphicData>
            </a:graphic>
          </p:graphicFrame>
          <p:sp>
            <p:nvSpPr>
              <p:cNvPr id="185" name="TextBox 184"/>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Locale</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81" name="TextBox 180"/>
            <p:cNvSpPr txBox="1"/>
            <p:nvPr/>
          </p:nvSpPr>
          <p:spPr>
            <a:xfrm>
              <a:off x="191188" y="2955110"/>
              <a:ext cx="578539"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82" name="TextBox 181"/>
            <p:cNvSpPr txBox="1"/>
            <p:nvPr/>
          </p:nvSpPr>
          <p:spPr>
            <a:xfrm>
              <a:off x="-69685" y="3210856"/>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Suburban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83" name="TextBox 182"/>
            <p:cNvSpPr txBox="1"/>
            <p:nvPr/>
          </p:nvSpPr>
          <p:spPr>
            <a:xfrm>
              <a:off x="20744" y="3476343"/>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Rural</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grpSp>
      <p:grpSp>
        <p:nvGrpSpPr>
          <p:cNvPr id="186" name="Group 185"/>
          <p:cNvGrpSpPr/>
          <p:nvPr/>
        </p:nvGrpSpPr>
        <p:grpSpPr>
          <a:xfrm>
            <a:off x="3620825" y="2989988"/>
            <a:ext cx="256802" cy="740828"/>
            <a:chOff x="665612" y="1547199"/>
            <a:chExt cx="256802" cy="740828"/>
          </a:xfrm>
        </p:grpSpPr>
        <p:sp>
          <p:nvSpPr>
            <p:cNvPr id="187" name="TextBox 186"/>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188" name="TextBox 187"/>
            <p:cNvSpPr txBox="1"/>
            <p:nvPr/>
          </p:nvSpPr>
          <p:spPr>
            <a:xfrm>
              <a:off x="665612" y="1799020"/>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189" name="TextBox 188"/>
            <p:cNvSpPr txBox="1"/>
            <p:nvPr/>
          </p:nvSpPr>
          <p:spPr>
            <a:xfrm>
              <a:off x="701708" y="2057195"/>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pSp>
        <p:nvGrpSpPr>
          <p:cNvPr id="190" name="Group 189"/>
          <p:cNvGrpSpPr/>
          <p:nvPr/>
        </p:nvGrpSpPr>
        <p:grpSpPr>
          <a:xfrm>
            <a:off x="6094994" y="2697161"/>
            <a:ext cx="2782306" cy="1189039"/>
            <a:chOff x="-69685" y="2678111"/>
            <a:chExt cx="2782306" cy="1189039"/>
          </a:xfrm>
        </p:grpSpPr>
        <p:grpSp>
          <p:nvGrpSpPr>
            <p:cNvPr id="191" name="Group 190"/>
            <p:cNvGrpSpPr/>
            <p:nvPr/>
          </p:nvGrpSpPr>
          <p:grpSpPr>
            <a:xfrm>
              <a:off x="531093" y="2678111"/>
              <a:ext cx="2181528" cy="1189039"/>
              <a:chOff x="554355" y="730015"/>
              <a:chExt cx="3052897" cy="1189039"/>
            </a:xfrm>
          </p:grpSpPr>
          <p:graphicFrame>
            <p:nvGraphicFramePr>
              <p:cNvPr id="195" name="Chart 194"/>
              <p:cNvGraphicFramePr/>
              <p:nvPr>
                <p:extLst>
                  <p:ext uri="{D42A27DB-BD31-4B8C-83A1-F6EECF244321}">
                    <p14:modId xmlns:p14="http://schemas.microsoft.com/office/powerpoint/2010/main" val="3053491610"/>
                  </p:ext>
                </p:extLst>
              </p:nvPr>
            </p:nvGraphicFramePr>
            <p:xfrm>
              <a:off x="755365" y="895351"/>
              <a:ext cx="2851887" cy="1023703"/>
            </p:xfrm>
            <a:graphic>
              <a:graphicData uri="http://schemas.openxmlformats.org/drawingml/2006/chart">
                <c:chart xmlns:c="http://schemas.openxmlformats.org/drawingml/2006/chart" xmlns:r="http://schemas.openxmlformats.org/officeDocument/2006/relationships" r:id="rId9"/>
              </a:graphicData>
            </a:graphic>
          </p:graphicFrame>
          <p:sp>
            <p:nvSpPr>
              <p:cNvPr id="196" name="TextBox 195"/>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Locale</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92" name="TextBox 191"/>
            <p:cNvSpPr txBox="1"/>
            <p:nvPr/>
          </p:nvSpPr>
          <p:spPr>
            <a:xfrm>
              <a:off x="191188" y="2955110"/>
              <a:ext cx="578539"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93" name="TextBox 192"/>
            <p:cNvSpPr txBox="1"/>
            <p:nvPr/>
          </p:nvSpPr>
          <p:spPr>
            <a:xfrm>
              <a:off x="-69685" y="3210856"/>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Suburban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94" name="TextBox 193"/>
            <p:cNvSpPr txBox="1"/>
            <p:nvPr/>
          </p:nvSpPr>
          <p:spPr>
            <a:xfrm>
              <a:off x="20744" y="3476343"/>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Rural</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grpSp>
      <p:grpSp>
        <p:nvGrpSpPr>
          <p:cNvPr id="197" name="Group 196"/>
          <p:cNvGrpSpPr/>
          <p:nvPr/>
        </p:nvGrpSpPr>
        <p:grpSpPr>
          <a:xfrm>
            <a:off x="6785903" y="2989988"/>
            <a:ext cx="256802" cy="740828"/>
            <a:chOff x="665612" y="1547199"/>
            <a:chExt cx="256802" cy="740828"/>
          </a:xfrm>
        </p:grpSpPr>
        <p:sp>
          <p:nvSpPr>
            <p:cNvPr id="198" name="TextBox 197"/>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199" name="TextBox 198"/>
            <p:cNvSpPr txBox="1"/>
            <p:nvPr/>
          </p:nvSpPr>
          <p:spPr>
            <a:xfrm>
              <a:off x="665612" y="1799020"/>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200" name="TextBox 199"/>
            <p:cNvSpPr txBox="1"/>
            <p:nvPr/>
          </p:nvSpPr>
          <p:spPr>
            <a:xfrm>
              <a:off x="701708" y="2057195"/>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aphicFrame>
        <p:nvGraphicFramePr>
          <p:cNvPr id="201" name="Chart 200"/>
          <p:cNvGraphicFramePr/>
          <p:nvPr>
            <p:extLst>
              <p:ext uri="{D42A27DB-BD31-4B8C-83A1-F6EECF244321}">
                <p14:modId xmlns:p14="http://schemas.microsoft.com/office/powerpoint/2010/main" val="3429481011"/>
              </p:ext>
            </p:extLst>
          </p:nvPr>
        </p:nvGraphicFramePr>
        <p:xfrm>
          <a:off x="215344" y="4147320"/>
          <a:ext cx="2867024" cy="1517648"/>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202" name="Chart 201"/>
          <p:cNvGraphicFramePr/>
          <p:nvPr>
            <p:extLst>
              <p:ext uri="{D42A27DB-BD31-4B8C-83A1-F6EECF244321}">
                <p14:modId xmlns:p14="http://schemas.microsoft.com/office/powerpoint/2010/main" val="4055489236"/>
              </p:ext>
            </p:extLst>
          </p:nvPr>
        </p:nvGraphicFramePr>
        <p:xfrm>
          <a:off x="3196669" y="4071120"/>
          <a:ext cx="2867024" cy="1517648"/>
        </p:xfrm>
        <a:graphic>
          <a:graphicData uri="http://schemas.openxmlformats.org/drawingml/2006/chart">
            <c:chart xmlns:c="http://schemas.openxmlformats.org/drawingml/2006/chart" xmlns:r="http://schemas.openxmlformats.org/officeDocument/2006/relationships" r:id="rId11"/>
          </a:graphicData>
        </a:graphic>
      </p:graphicFrame>
      <p:sp>
        <p:nvSpPr>
          <p:cNvPr id="203" name="TextBox 202"/>
          <p:cNvSpPr txBox="1"/>
          <p:nvPr/>
        </p:nvSpPr>
        <p:spPr>
          <a:xfrm>
            <a:off x="2239975" y="4259162"/>
            <a:ext cx="551754" cy="215444"/>
          </a:xfrm>
          <a:prstGeom prst="rect">
            <a:avLst/>
          </a:prstGeom>
          <a:noFill/>
        </p:spPr>
        <p:txBody>
          <a:bodyPr wrap="none" rtlCol="0">
            <a:spAutoFit/>
          </a:bodyPr>
          <a:lstStyle/>
          <a:p>
            <a:r>
              <a:rPr lang="en-US" sz="800" dirty="0" smtClean="0">
                <a:solidFill>
                  <a:schemeClr val="tx1"/>
                </a:solidFill>
              </a:rPr>
              <a:t>CDEFGHI</a:t>
            </a:r>
            <a:endParaRPr lang="en-US" sz="800" dirty="0">
              <a:solidFill>
                <a:schemeClr val="tx1"/>
              </a:solidFill>
            </a:endParaRPr>
          </a:p>
        </p:txBody>
      </p:sp>
      <p:sp>
        <p:nvSpPr>
          <p:cNvPr id="204" name="TextBox 203"/>
          <p:cNvSpPr txBox="1"/>
          <p:nvPr/>
        </p:nvSpPr>
        <p:spPr>
          <a:xfrm>
            <a:off x="2158096" y="4386807"/>
            <a:ext cx="551754" cy="215444"/>
          </a:xfrm>
          <a:prstGeom prst="rect">
            <a:avLst/>
          </a:prstGeom>
          <a:noFill/>
        </p:spPr>
        <p:txBody>
          <a:bodyPr wrap="none" rtlCol="0">
            <a:spAutoFit/>
          </a:bodyPr>
          <a:lstStyle/>
          <a:p>
            <a:r>
              <a:rPr lang="en-US" sz="800" dirty="0" smtClean="0">
                <a:solidFill>
                  <a:schemeClr val="tx1"/>
                </a:solidFill>
              </a:rPr>
              <a:t>CDEFGHI</a:t>
            </a:r>
            <a:endParaRPr lang="en-US" sz="800" dirty="0">
              <a:solidFill>
                <a:schemeClr val="tx1"/>
              </a:solidFill>
            </a:endParaRPr>
          </a:p>
        </p:txBody>
      </p:sp>
      <p:sp>
        <p:nvSpPr>
          <p:cNvPr id="205" name="TextBox 204"/>
          <p:cNvSpPr txBox="1"/>
          <p:nvPr/>
        </p:nvSpPr>
        <p:spPr>
          <a:xfrm>
            <a:off x="1502085" y="4518593"/>
            <a:ext cx="385042" cy="215444"/>
          </a:xfrm>
          <a:prstGeom prst="rect">
            <a:avLst/>
          </a:prstGeom>
          <a:noFill/>
        </p:spPr>
        <p:txBody>
          <a:bodyPr wrap="none" rtlCol="0">
            <a:spAutoFit/>
          </a:bodyPr>
          <a:lstStyle/>
          <a:p>
            <a:r>
              <a:rPr lang="en-US" sz="800" dirty="0" smtClean="0">
                <a:solidFill>
                  <a:schemeClr val="tx1"/>
                </a:solidFill>
              </a:rPr>
              <a:t>FGHI</a:t>
            </a:r>
            <a:endParaRPr lang="en-US" sz="800" dirty="0">
              <a:solidFill>
                <a:schemeClr val="tx1"/>
              </a:solidFill>
            </a:endParaRPr>
          </a:p>
        </p:txBody>
      </p:sp>
      <p:sp>
        <p:nvSpPr>
          <p:cNvPr id="206" name="TextBox 205"/>
          <p:cNvSpPr txBox="1"/>
          <p:nvPr/>
        </p:nvSpPr>
        <p:spPr>
          <a:xfrm>
            <a:off x="1413977" y="4662411"/>
            <a:ext cx="274434" cy="215444"/>
          </a:xfrm>
          <a:prstGeom prst="rect">
            <a:avLst/>
          </a:prstGeom>
          <a:noFill/>
        </p:spPr>
        <p:txBody>
          <a:bodyPr wrap="none" rtlCol="0">
            <a:spAutoFit/>
          </a:bodyPr>
          <a:lstStyle/>
          <a:p>
            <a:r>
              <a:rPr lang="en-US" sz="800" dirty="0" smtClean="0">
                <a:solidFill>
                  <a:schemeClr val="tx1"/>
                </a:solidFill>
              </a:rPr>
              <a:t>HI</a:t>
            </a:r>
            <a:endParaRPr lang="en-US" sz="800" dirty="0">
              <a:solidFill>
                <a:schemeClr val="tx1"/>
              </a:solidFill>
            </a:endParaRPr>
          </a:p>
        </p:txBody>
      </p:sp>
      <p:sp>
        <p:nvSpPr>
          <p:cNvPr id="207" name="TextBox 206"/>
          <p:cNvSpPr txBox="1"/>
          <p:nvPr/>
        </p:nvSpPr>
        <p:spPr>
          <a:xfrm>
            <a:off x="1380375" y="4787793"/>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08" name="TextBox 207"/>
          <p:cNvSpPr txBox="1"/>
          <p:nvPr/>
        </p:nvSpPr>
        <p:spPr>
          <a:xfrm>
            <a:off x="1380375" y="4919579"/>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09" name="TextBox 208"/>
          <p:cNvSpPr txBox="1"/>
          <p:nvPr/>
        </p:nvSpPr>
        <p:spPr>
          <a:xfrm>
            <a:off x="1356311" y="5063397"/>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10" name="TextBox 209"/>
          <p:cNvSpPr txBox="1"/>
          <p:nvPr/>
        </p:nvSpPr>
        <p:spPr>
          <a:xfrm>
            <a:off x="1299282" y="5195183"/>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11" name="TextBox 210"/>
          <p:cNvSpPr txBox="1"/>
          <p:nvPr/>
        </p:nvSpPr>
        <p:spPr>
          <a:xfrm>
            <a:off x="5359254" y="4166643"/>
            <a:ext cx="551754" cy="215444"/>
          </a:xfrm>
          <a:prstGeom prst="rect">
            <a:avLst/>
          </a:prstGeom>
          <a:noFill/>
        </p:spPr>
        <p:txBody>
          <a:bodyPr wrap="none" rtlCol="0">
            <a:spAutoFit/>
          </a:bodyPr>
          <a:lstStyle/>
          <a:p>
            <a:r>
              <a:rPr lang="en-US" sz="800" dirty="0" smtClean="0">
                <a:solidFill>
                  <a:schemeClr val="tx1"/>
                </a:solidFill>
              </a:rPr>
              <a:t>CDEFGHI</a:t>
            </a:r>
            <a:endParaRPr lang="en-US" sz="800" dirty="0">
              <a:solidFill>
                <a:schemeClr val="tx1"/>
              </a:solidFill>
            </a:endParaRPr>
          </a:p>
        </p:txBody>
      </p:sp>
      <p:sp>
        <p:nvSpPr>
          <p:cNvPr id="212" name="TextBox 211"/>
          <p:cNvSpPr txBox="1"/>
          <p:nvPr/>
        </p:nvSpPr>
        <p:spPr>
          <a:xfrm>
            <a:off x="5217780" y="4297864"/>
            <a:ext cx="551754" cy="215444"/>
          </a:xfrm>
          <a:prstGeom prst="rect">
            <a:avLst/>
          </a:prstGeom>
          <a:noFill/>
        </p:spPr>
        <p:txBody>
          <a:bodyPr wrap="none" rtlCol="0">
            <a:spAutoFit/>
          </a:bodyPr>
          <a:lstStyle/>
          <a:p>
            <a:r>
              <a:rPr lang="en-US" sz="800" dirty="0" smtClean="0">
                <a:solidFill>
                  <a:schemeClr val="tx1"/>
                </a:solidFill>
              </a:rPr>
              <a:t>CDEFGHI</a:t>
            </a:r>
            <a:endParaRPr lang="en-US" sz="800" dirty="0">
              <a:solidFill>
                <a:schemeClr val="tx1"/>
              </a:solidFill>
            </a:endParaRPr>
          </a:p>
        </p:txBody>
      </p:sp>
      <p:sp>
        <p:nvSpPr>
          <p:cNvPr id="213" name="TextBox 212"/>
          <p:cNvSpPr txBox="1"/>
          <p:nvPr/>
        </p:nvSpPr>
        <p:spPr>
          <a:xfrm>
            <a:off x="4666026" y="4441687"/>
            <a:ext cx="434734" cy="215444"/>
          </a:xfrm>
          <a:prstGeom prst="rect">
            <a:avLst/>
          </a:prstGeom>
          <a:noFill/>
        </p:spPr>
        <p:txBody>
          <a:bodyPr wrap="none" rtlCol="0">
            <a:spAutoFit/>
          </a:bodyPr>
          <a:lstStyle/>
          <a:p>
            <a:r>
              <a:rPr lang="en-US" sz="800" dirty="0" smtClean="0">
                <a:solidFill>
                  <a:schemeClr val="tx1"/>
                </a:solidFill>
              </a:rPr>
              <a:t>EFGHI</a:t>
            </a:r>
            <a:endParaRPr lang="en-US" sz="800" dirty="0">
              <a:solidFill>
                <a:schemeClr val="tx1"/>
              </a:solidFill>
            </a:endParaRPr>
          </a:p>
        </p:txBody>
      </p:sp>
      <p:sp>
        <p:nvSpPr>
          <p:cNvPr id="214" name="TextBox 213"/>
          <p:cNvSpPr txBox="1"/>
          <p:nvPr/>
        </p:nvSpPr>
        <p:spPr>
          <a:xfrm>
            <a:off x="4454864" y="4579663"/>
            <a:ext cx="338554" cy="215444"/>
          </a:xfrm>
          <a:prstGeom prst="rect">
            <a:avLst/>
          </a:prstGeom>
          <a:noFill/>
        </p:spPr>
        <p:txBody>
          <a:bodyPr wrap="none" rtlCol="0">
            <a:spAutoFit/>
          </a:bodyPr>
          <a:lstStyle/>
          <a:p>
            <a:r>
              <a:rPr lang="en-US" sz="800" smtClean="0">
                <a:solidFill>
                  <a:schemeClr val="tx1"/>
                </a:solidFill>
              </a:rPr>
              <a:t>GHI</a:t>
            </a:r>
            <a:endParaRPr lang="en-US" sz="800" dirty="0">
              <a:solidFill>
                <a:schemeClr val="tx1"/>
              </a:solidFill>
            </a:endParaRPr>
          </a:p>
        </p:txBody>
      </p:sp>
      <p:sp>
        <p:nvSpPr>
          <p:cNvPr id="215" name="TextBox 214"/>
          <p:cNvSpPr txBox="1"/>
          <p:nvPr/>
        </p:nvSpPr>
        <p:spPr>
          <a:xfrm>
            <a:off x="8284980" y="4154611"/>
            <a:ext cx="551754" cy="215444"/>
          </a:xfrm>
          <a:prstGeom prst="rect">
            <a:avLst/>
          </a:prstGeom>
          <a:noFill/>
        </p:spPr>
        <p:txBody>
          <a:bodyPr wrap="none" rtlCol="0">
            <a:spAutoFit/>
          </a:bodyPr>
          <a:lstStyle/>
          <a:p>
            <a:r>
              <a:rPr lang="en-US" sz="800" dirty="0" smtClean="0">
                <a:solidFill>
                  <a:schemeClr val="tx1"/>
                </a:solidFill>
              </a:rPr>
              <a:t>CDEFGHI</a:t>
            </a:r>
            <a:endParaRPr lang="en-US" sz="800" dirty="0">
              <a:solidFill>
                <a:schemeClr val="tx1"/>
              </a:solidFill>
            </a:endParaRPr>
          </a:p>
        </p:txBody>
      </p:sp>
      <p:sp>
        <p:nvSpPr>
          <p:cNvPr id="216" name="TextBox 215"/>
          <p:cNvSpPr txBox="1"/>
          <p:nvPr/>
        </p:nvSpPr>
        <p:spPr>
          <a:xfrm>
            <a:off x="8196706" y="4286397"/>
            <a:ext cx="551754" cy="215444"/>
          </a:xfrm>
          <a:prstGeom prst="rect">
            <a:avLst/>
          </a:prstGeom>
          <a:noFill/>
        </p:spPr>
        <p:txBody>
          <a:bodyPr wrap="none" rtlCol="0">
            <a:spAutoFit/>
          </a:bodyPr>
          <a:lstStyle/>
          <a:p>
            <a:r>
              <a:rPr lang="en-US" sz="800" dirty="0" smtClean="0">
                <a:solidFill>
                  <a:schemeClr val="tx1"/>
                </a:solidFill>
              </a:rPr>
              <a:t>CDEFGHI</a:t>
            </a:r>
            <a:endParaRPr lang="en-US" sz="800" dirty="0">
              <a:solidFill>
                <a:schemeClr val="tx1"/>
              </a:solidFill>
            </a:endParaRPr>
          </a:p>
        </p:txBody>
      </p:sp>
      <p:sp>
        <p:nvSpPr>
          <p:cNvPr id="217" name="TextBox 216"/>
          <p:cNvSpPr txBox="1"/>
          <p:nvPr/>
        </p:nvSpPr>
        <p:spPr>
          <a:xfrm>
            <a:off x="7495598" y="4434935"/>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18" name="TextBox 217"/>
          <p:cNvSpPr txBox="1"/>
          <p:nvPr/>
        </p:nvSpPr>
        <p:spPr>
          <a:xfrm>
            <a:off x="7459502" y="4562352"/>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19" name="TextBox 218"/>
          <p:cNvSpPr txBox="1"/>
          <p:nvPr/>
        </p:nvSpPr>
        <p:spPr>
          <a:xfrm>
            <a:off x="7456301" y="4711236"/>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20" name="TextBox 219"/>
          <p:cNvSpPr txBox="1"/>
          <p:nvPr/>
        </p:nvSpPr>
        <p:spPr>
          <a:xfrm>
            <a:off x="7444269" y="4835921"/>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21" name="TextBox 220"/>
          <p:cNvSpPr txBox="1"/>
          <p:nvPr/>
        </p:nvSpPr>
        <p:spPr>
          <a:xfrm>
            <a:off x="7456301" y="4967707"/>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22" name="TextBox 221"/>
          <p:cNvSpPr txBox="1"/>
          <p:nvPr/>
        </p:nvSpPr>
        <p:spPr>
          <a:xfrm>
            <a:off x="7426537" y="5099493"/>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23" name="TextBox 222"/>
          <p:cNvSpPr txBox="1"/>
          <p:nvPr/>
        </p:nvSpPr>
        <p:spPr>
          <a:xfrm>
            <a:off x="5290538" y="1893669"/>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graphicFrame>
        <p:nvGraphicFramePr>
          <p:cNvPr id="224" name="Chart 223"/>
          <p:cNvGraphicFramePr/>
          <p:nvPr>
            <p:extLst>
              <p:ext uri="{D42A27DB-BD31-4B8C-83A1-F6EECF244321}">
                <p14:modId xmlns:p14="http://schemas.microsoft.com/office/powerpoint/2010/main" val="3233484761"/>
              </p:ext>
            </p:extLst>
          </p:nvPr>
        </p:nvGraphicFramePr>
        <p:xfrm>
          <a:off x="6254194" y="4061595"/>
          <a:ext cx="2867024" cy="1517648"/>
        </p:xfrm>
        <a:graphic>
          <a:graphicData uri="http://schemas.openxmlformats.org/drawingml/2006/chart">
            <c:chart xmlns:c="http://schemas.openxmlformats.org/drawingml/2006/chart" xmlns:r="http://schemas.openxmlformats.org/officeDocument/2006/relationships" r:id="rId12"/>
          </a:graphicData>
        </a:graphic>
      </p:graphicFrame>
    </p:spTree>
    <p:extLst>
      <p:ext uri="{BB962C8B-B14F-4D97-AF65-F5344CB8AC3E}">
        <p14:creationId xmlns:p14="http://schemas.microsoft.com/office/powerpoint/2010/main" val="1901608739"/>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Rounded Rectangle 78"/>
          <p:cNvSpPr/>
          <p:nvPr/>
        </p:nvSpPr>
        <p:spPr bwMode="auto">
          <a:xfrm>
            <a:off x="7146621" y="1697199"/>
            <a:ext cx="1636776" cy="3998750"/>
          </a:xfrm>
          <a:prstGeom prst="roundRect">
            <a:avLst/>
          </a:prstGeom>
          <a:solidFill>
            <a:schemeClr val="bg1">
              <a:lumMod val="95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78" name="Rounded Rectangle 77"/>
          <p:cNvSpPr/>
          <p:nvPr/>
        </p:nvSpPr>
        <p:spPr bwMode="auto">
          <a:xfrm>
            <a:off x="5415664" y="1697199"/>
            <a:ext cx="1636776" cy="3998750"/>
          </a:xfrm>
          <a:prstGeom prst="roundRect">
            <a:avLst/>
          </a:prstGeom>
          <a:solidFill>
            <a:schemeClr val="bg1">
              <a:lumMod val="95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77" name="Rounded Rectangle 76"/>
          <p:cNvSpPr/>
          <p:nvPr/>
        </p:nvSpPr>
        <p:spPr bwMode="auto">
          <a:xfrm>
            <a:off x="3721954" y="1697199"/>
            <a:ext cx="1636776" cy="3998750"/>
          </a:xfrm>
          <a:prstGeom prst="roundRect">
            <a:avLst/>
          </a:prstGeom>
          <a:solidFill>
            <a:schemeClr val="bg1">
              <a:lumMod val="95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76" name="Rounded Rectangle 75"/>
          <p:cNvSpPr/>
          <p:nvPr/>
        </p:nvSpPr>
        <p:spPr bwMode="auto">
          <a:xfrm>
            <a:off x="2019299" y="1697198"/>
            <a:ext cx="1638301" cy="3998751"/>
          </a:xfrm>
          <a:prstGeom prst="roundRect">
            <a:avLst/>
          </a:prstGeom>
          <a:solidFill>
            <a:schemeClr val="bg1">
              <a:lumMod val="95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75" name="Rounded Rectangle 74"/>
          <p:cNvSpPr/>
          <p:nvPr/>
        </p:nvSpPr>
        <p:spPr bwMode="auto">
          <a:xfrm>
            <a:off x="296839" y="1697198"/>
            <a:ext cx="1636776" cy="3998751"/>
          </a:xfrm>
          <a:prstGeom prst="roundRect">
            <a:avLst/>
          </a:prstGeom>
          <a:solidFill>
            <a:schemeClr val="bg1">
              <a:lumMod val="95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126</a:t>
            </a:fld>
            <a:r>
              <a:rPr lang="en-US" smtClean="0"/>
              <a:t> -</a:t>
            </a:r>
            <a:endParaRPr lang="en-US"/>
          </a:p>
        </p:txBody>
      </p:sp>
      <p:graphicFrame>
        <p:nvGraphicFramePr>
          <p:cNvPr id="3" name="Chart 2"/>
          <p:cNvGraphicFramePr/>
          <p:nvPr>
            <p:extLst>
              <p:ext uri="{D42A27DB-BD31-4B8C-83A1-F6EECF244321}">
                <p14:modId xmlns:p14="http://schemas.microsoft.com/office/powerpoint/2010/main" val="1485913624"/>
              </p:ext>
            </p:extLst>
          </p:nvPr>
        </p:nvGraphicFramePr>
        <p:xfrm>
          <a:off x="174929" y="1223716"/>
          <a:ext cx="8762337" cy="4207030"/>
        </p:xfrm>
        <a:graphic>
          <a:graphicData uri="http://schemas.openxmlformats.org/drawingml/2006/chart">
            <c:chart xmlns:c="http://schemas.openxmlformats.org/drawingml/2006/chart" xmlns:r="http://schemas.openxmlformats.org/officeDocument/2006/relationships" r:id="rId2"/>
          </a:graphicData>
        </a:graphic>
      </p:graphicFrame>
      <p:sp>
        <p:nvSpPr>
          <p:cNvPr id="49" name="Rectangle 48"/>
          <p:cNvSpPr/>
          <p:nvPr/>
        </p:nvSpPr>
        <p:spPr>
          <a:xfrm>
            <a:off x="436182" y="5146242"/>
            <a:ext cx="1451427" cy="461665"/>
          </a:xfrm>
          <a:prstGeom prst="rect">
            <a:avLst/>
          </a:prstGeom>
        </p:spPr>
        <p:txBody>
          <a:bodyPr wrap="square">
            <a:spAutoFit/>
          </a:bodyPr>
          <a:lstStyle/>
          <a:p>
            <a:pPr algn="ctr"/>
            <a:r>
              <a:rPr lang="en-US" sz="1200" b="1" dirty="0">
                <a:solidFill>
                  <a:schemeClr val="tx1"/>
                </a:solidFill>
                <a:latin typeface="Arial" panose="020B0604020202020204" pitchFamily="34" charset="0"/>
                <a:cs typeface="Arial" panose="020B0604020202020204" pitchFamily="34" charset="0"/>
              </a:rPr>
              <a:t>A blood clot in </a:t>
            </a:r>
            <a:r>
              <a:rPr lang="en-US" sz="1200" b="1" dirty="0" smtClean="0">
                <a:solidFill>
                  <a:schemeClr val="tx1"/>
                </a:solidFill>
                <a:latin typeface="Arial" panose="020B0604020202020204" pitchFamily="34" charset="0"/>
                <a:cs typeface="Arial" panose="020B0604020202020204" pitchFamily="34" charset="0"/>
              </a:rPr>
              <a:t/>
            </a:r>
            <a:br>
              <a:rPr lang="en-US" sz="1200" b="1" dirty="0" smtClean="0">
                <a:solidFill>
                  <a:schemeClr val="tx1"/>
                </a:solidFill>
                <a:latin typeface="Arial" panose="020B0604020202020204" pitchFamily="34" charset="0"/>
                <a:cs typeface="Arial" panose="020B0604020202020204" pitchFamily="34" charset="0"/>
              </a:rPr>
            </a:br>
            <a:r>
              <a:rPr lang="en-US" sz="1200" b="1" dirty="0" smtClean="0">
                <a:solidFill>
                  <a:schemeClr val="tx1"/>
                </a:solidFill>
                <a:latin typeface="Arial" panose="020B0604020202020204" pitchFamily="34" charset="0"/>
                <a:cs typeface="Arial" panose="020B0604020202020204" pitchFamily="34" charset="0"/>
              </a:rPr>
              <a:t>a </a:t>
            </a:r>
            <a:r>
              <a:rPr lang="en-US" sz="1200" b="1" dirty="0">
                <a:solidFill>
                  <a:schemeClr val="tx1"/>
                </a:solidFill>
                <a:latin typeface="Arial" panose="020B0604020202020204" pitchFamily="34" charset="0"/>
                <a:cs typeface="Arial" panose="020B0604020202020204" pitchFamily="34" charset="0"/>
              </a:rPr>
              <a:t>vein</a:t>
            </a:r>
          </a:p>
        </p:txBody>
      </p:sp>
      <p:sp>
        <p:nvSpPr>
          <p:cNvPr id="50" name="Rectangle 49"/>
          <p:cNvSpPr/>
          <p:nvPr/>
        </p:nvSpPr>
        <p:spPr>
          <a:xfrm>
            <a:off x="2117810" y="5146242"/>
            <a:ext cx="1451427" cy="461665"/>
          </a:xfrm>
          <a:prstGeom prst="rect">
            <a:avLst/>
          </a:prstGeom>
        </p:spPr>
        <p:txBody>
          <a:bodyPr wrap="square">
            <a:spAutoFit/>
          </a:bodyPr>
          <a:lstStyle/>
          <a:p>
            <a:pPr algn="ctr"/>
            <a:r>
              <a:rPr lang="en-US" sz="1200" b="1" dirty="0" smtClean="0">
                <a:solidFill>
                  <a:schemeClr val="tx1"/>
                </a:solidFill>
                <a:latin typeface="Arial" panose="020B0604020202020204" pitchFamily="34" charset="0"/>
                <a:cs typeface="Arial" panose="020B0604020202020204" pitchFamily="34" charset="0"/>
              </a:rPr>
              <a:t>Lack </a:t>
            </a:r>
            <a:r>
              <a:rPr lang="en-US" sz="1200" b="1" dirty="0">
                <a:solidFill>
                  <a:schemeClr val="tx1"/>
                </a:solidFill>
                <a:latin typeface="Arial" panose="020B0604020202020204" pitchFamily="34" charset="0"/>
                <a:cs typeface="Arial" panose="020B0604020202020204" pitchFamily="34" charset="0"/>
              </a:rPr>
              <a:t>of oxygen </a:t>
            </a:r>
            <a:r>
              <a:rPr lang="en-US" sz="1200" b="1" dirty="0" smtClean="0">
                <a:solidFill>
                  <a:schemeClr val="tx1"/>
                </a:solidFill>
                <a:latin typeface="Arial" panose="020B0604020202020204" pitchFamily="34" charset="0"/>
                <a:cs typeface="Arial" panose="020B0604020202020204" pitchFamily="34" charset="0"/>
              </a:rPr>
              <a:t/>
            </a:r>
            <a:br>
              <a:rPr lang="en-US" sz="1200" b="1" dirty="0" smtClean="0">
                <a:solidFill>
                  <a:schemeClr val="tx1"/>
                </a:solidFill>
                <a:latin typeface="Arial" panose="020B0604020202020204" pitchFamily="34" charset="0"/>
                <a:cs typeface="Arial" panose="020B0604020202020204" pitchFamily="34" charset="0"/>
              </a:rPr>
            </a:br>
            <a:r>
              <a:rPr lang="en-US" sz="1200" b="1" dirty="0" smtClean="0">
                <a:solidFill>
                  <a:schemeClr val="tx1"/>
                </a:solidFill>
                <a:latin typeface="Arial" panose="020B0604020202020204" pitchFamily="34" charset="0"/>
                <a:cs typeface="Arial" panose="020B0604020202020204" pitchFamily="34" charset="0"/>
              </a:rPr>
              <a:t>in </a:t>
            </a:r>
            <a:r>
              <a:rPr lang="en-US" sz="1200" b="1" dirty="0">
                <a:solidFill>
                  <a:schemeClr val="tx1"/>
                </a:solidFill>
                <a:latin typeface="Arial" panose="020B0604020202020204" pitchFamily="34" charset="0"/>
                <a:cs typeface="Arial" panose="020B0604020202020204" pitchFamily="34" charset="0"/>
              </a:rPr>
              <a:t>a vein</a:t>
            </a:r>
          </a:p>
        </p:txBody>
      </p:sp>
      <p:sp>
        <p:nvSpPr>
          <p:cNvPr id="53" name="Rectangle 52"/>
          <p:cNvSpPr/>
          <p:nvPr/>
        </p:nvSpPr>
        <p:spPr>
          <a:xfrm>
            <a:off x="3762262" y="5146242"/>
            <a:ext cx="1496869" cy="276999"/>
          </a:xfrm>
          <a:prstGeom prst="rect">
            <a:avLst/>
          </a:prstGeom>
        </p:spPr>
        <p:txBody>
          <a:bodyPr wrap="square">
            <a:spAutoFit/>
          </a:bodyPr>
          <a:lstStyle/>
          <a:p>
            <a:pPr algn="ctr"/>
            <a:r>
              <a:rPr lang="en-US" sz="1200" b="1" dirty="0" smtClean="0">
                <a:solidFill>
                  <a:srgbClr val="000000"/>
                </a:solidFill>
                <a:latin typeface="Arial" panose="020B0604020202020204" pitchFamily="34" charset="0"/>
                <a:ea typeface="Calibri"/>
                <a:cs typeface="Arial" panose="020B0604020202020204" pitchFamily="34" charset="0"/>
              </a:rPr>
              <a:t>A </a:t>
            </a:r>
            <a:r>
              <a:rPr lang="en-US" sz="1200" b="1" dirty="0">
                <a:solidFill>
                  <a:srgbClr val="000000"/>
                </a:solidFill>
                <a:latin typeface="Arial" panose="020B0604020202020204" pitchFamily="34" charset="0"/>
                <a:ea typeface="Calibri"/>
                <a:cs typeface="Arial" panose="020B0604020202020204" pitchFamily="34" charset="0"/>
              </a:rPr>
              <a:t>tumor in a vein</a:t>
            </a:r>
            <a:endParaRPr lang="en-US" sz="1200" b="1" dirty="0">
              <a:latin typeface="Arial" panose="020B0604020202020204" pitchFamily="34" charset="0"/>
              <a:cs typeface="Arial" panose="020B0604020202020204" pitchFamily="34" charset="0"/>
            </a:endParaRPr>
          </a:p>
        </p:txBody>
      </p:sp>
      <p:sp>
        <p:nvSpPr>
          <p:cNvPr id="54" name="Rectangle 53"/>
          <p:cNvSpPr/>
          <p:nvPr/>
        </p:nvSpPr>
        <p:spPr>
          <a:xfrm>
            <a:off x="7216575" y="5146242"/>
            <a:ext cx="1496869" cy="276999"/>
          </a:xfrm>
          <a:prstGeom prst="rect">
            <a:avLst/>
          </a:prstGeom>
        </p:spPr>
        <p:txBody>
          <a:bodyPr wrap="square">
            <a:spAutoFit/>
          </a:bodyPr>
          <a:lstStyle/>
          <a:p>
            <a:pPr algn="ctr"/>
            <a:r>
              <a:rPr lang="en-US" sz="1200" b="1" dirty="0" smtClean="0">
                <a:solidFill>
                  <a:srgbClr val="000000"/>
                </a:solidFill>
                <a:latin typeface="Arial" panose="020B0604020202020204" pitchFamily="34" charset="0"/>
                <a:ea typeface="Calibri"/>
                <a:cs typeface="Arial" panose="020B0604020202020204" pitchFamily="34" charset="0"/>
              </a:rPr>
              <a:t>Unsure</a:t>
            </a:r>
            <a:endParaRPr lang="en-US" sz="1200" b="1" dirty="0">
              <a:latin typeface="Arial" panose="020B0604020202020204" pitchFamily="34" charset="0"/>
              <a:cs typeface="Arial" panose="020B0604020202020204" pitchFamily="34" charset="0"/>
            </a:endParaRPr>
          </a:p>
        </p:txBody>
      </p:sp>
      <p:sp>
        <p:nvSpPr>
          <p:cNvPr id="55" name="Rectangle 54"/>
          <p:cNvSpPr/>
          <p:nvPr/>
        </p:nvSpPr>
        <p:spPr>
          <a:xfrm>
            <a:off x="5532555" y="5146242"/>
            <a:ext cx="1496869" cy="461665"/>
          </a:xfrm>
          <a:prstGeom prst="rect">
            <a:avLst/>
          </a:prstGeom>
        </p:spPr>
        <p:txBody>
          <a:bodyPr wrap="square">
            <a:spAutoFit/>
          </a:bodyPr>
          <a:lstStyle/>
          <a:p>
            <a:pPr algn="ctr"/>
            <a:r>
              <a:rPr lang="en-US" sz="1200" b="1" dirty="0" smtClean="0">
                <a:solidFill>
                  <a:srgbClr val="000000"/>
                </a:solidFill>
                <a:latin typeface="Arial" panose="020B0604020202020204" pitchFamily="34" charset="0"/>
                <a:ea typeface="Calibri"/>
                <a:cs typeface="Arial" panose="020B0604020202020204" pitchFamily="34" charset="0"/>
              </a:rPr>
              <a:t>None of the above</a:t>
            </a:r>
            <a:endParaRPr lang="en-US" sz="1200" b="1" dirty="0">
              <a:latin typeface="Arial" panose="020B0604020202020204" pitchFamily="34" charset="0"/>
              <a:cs typeface="Arial" panose="020B0604020202020204" pitchFamily="34" charset="0"/>
            </a:endParaRPr>
          </a:p>
        </p:txBody>
      </p:sp>
      <p:sp>
        <p:nvSpPr>
          <p:cNvPr id="56" name="Rectangle 55"/>
          <p:cNvSpPr/>
          <p:nvPr/>
        </p:nvSpPr>
        <p:spPr>
          <a:xfrm>
            <a:off x="83490" y="6417581"/>
            <a:ext cx="7033137" cy="338554"/>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Argentina Respondents. </a:t>
            </a:r>
            <a:r>
              <a:rPr lang="pt-BR" sz="800" dirty="0">
                <a:solidFill>
                  <a:schemeClr val="tx1"/>
                </a:solidFill>
                <a:latin typeface="Arial" panose="020B0604020202020204" pitchFamily="34" charset="0"/>
                <a:cs typeface="Arial" panose="020B0604020202020204" pitchFamily="34" charset="0"/>
              </a:rPr>
              <a:t>Males: 18-39 (n=80), 40-64 (n=169), 65+ (n=226); Females: 18-39 (n=80), 40-64 (n=154), 65+ (n=94)</a:t>
            </a:r>
            <a:endParaRPr lang="en-US" sz="800" dirty="0" smtClean="0">
              <a:solidFill>
                <a:schemeClr val="tx1"/>
              </a:solidFill>
              <a:latin typeface="Arial" panose="020B0604020202020204" pitchFamily="34" charset="0"/>
              <a:cs typeface="Arial" panose="020B0604020202020204" pitchFamily="34" charset="0"/>
            </a:endParaRPr>
          </a:p>
          <a:p>
            <a:r>
              <a:rPr lang="en-US" sz="800" dirty="0" smtClean="0">
                <a:solidFill>
                  <a:schemeClr val="tx1"/>
                </a:solidFill>
                <a:latin typeface="Arial" panose="020B0604020202020204" pitchFamily="34" charset="0"/>
                <a:cs typeface="Arial" panose="020B0604020202020204" pitchFamily="34" charset="0"/>
              </a:rPr>
              <a:t>Q3</a:t>
            </a:r>
            <a:r>
              <a:rPr lang="en-US" sz="800" dirty="0">
                <a:solidFill>
                  <a:schemeClr val="tx1"/>
                </a:solidFill>
                <a:latin typeface="Arial" panose="020B0604020202020204" pitchFamily="34" charset="0"/>
                <a:cs typeface="Arial" panose="020B0604020202020204" pitchFamily="34" charset="0"/>
              </a:rPr>
              <a:t>. Which of the following phrases best describes the underlying cause of a deep vein thrombosis?  (select one)</a:t>
            </a:r>
          </a:p>
        </p:txBody>
      </p:sp>
      <p:sp>
        <p:nvSpPr>
          <p:cNvPr id="58" name="Title 1"/>
          <p:cNvSpPr txBox="1">
            <a:spLocks/>
          </p:cNvSpPr>
          <p:nvPr/>
        </p:nvSpPr>
        <p:spPr>
          <a:xfrm>
            <a:off x="121565" y="780504"/>
            <a:ext cx="8988948"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pPr algn="ctr"/>
            <a:r>
              <a:rPr lang="en-US" sz="2400" kern="0" dirty="0" smtClean="0"/>
              <a:t>Perceived Underlying Cause of a </a:t>
            </a:r>
          </a:p>
          <a:p>
            <a:pPr algn="ctr"/>
            <a:r>
              <a:rPr lang="en-US" sz="2400" kern="0" dirty="0" smtClean="0"/>
              <a:t>Deep Vein Thrombosis</a:t>
            </a:r>
            <a:endParaRPr lang="en-US" sz="2400" kern="0" dirty="0"/>
          </a:p>
        </p:txBody>
      </p:sp>
      <p:sp>
        <p:nvSpPr>
          <p:cNvPr id="60" name="TextBox 59"/>
          <p:cNvSpPr txBox="1"/>
          <p:nvPr/>
        </p:nvSpPr>
        <p:spPr>
          <a:xfrm>
            <a:off x="182635" y="490002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1" name="TextBox 60"/>
          <p:cNvSpPr txBox="1"/>
          <p:nvPr/>
        </p:nvSpPr>
        <p:spPr>
          <a:xfrm>
            <a:off x="757082" y="489727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2" name="TextBox 61"/>
          <p:cNvSpPr txBox="1"/>
          <p:nvPr/>
        </p:nvSpPr>
        <p:spPr>
          <a:xfrm>
            <a:off x="1322922" y="4897270"/>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3" name="TextBox 62"/>
          <p:cNvSpPr txBox="1"/>
          <p:nvPr/>
        </p:nvSpPr>
        <p:spPr>
          <a:xfrm>
            <a:off x="1900312" y="490002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4" name="TextBox 63"/>
          <p:cNvSpPr txBox="1"/>
          <p:nvPr/>
        </p:nvSpPr>
        <p:spPr>
          <a:xfrm>
            <a:off x="2474759" y="489727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5" name="TextBox 64"/>
          <p:cNvSpPr txBox="1"/>
          <p:nvPr/>
        </p:nvSpPr>
        <p:spPr>
          <a:xfrm>
            <a:off x="3040599" y="4897270"/>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6" name="TextBox 65"/>
          <p:cNvSpPr txBox="1"/>
          <p:nvPr/>
        </p:nvSpPr>
        <p:spPr>
          <a:xfrm>
            <a:off x="3600058" y="4900020"/>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7" name="TextBox 66"/>
          <p:cNvSpPr txBox="1"/>
          <p:nvPr/>
        </p:nvSpPr>
        <p:spPr>
          <a:xfrm>
            <a:off x="4174505" y="4897270"/>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8" name="TextBox 67"/>
          <p:cNvSpPr txBox="1"/>
          <p:nvPr/>
        </p:nvSpPr>
        <p:spPr>
          <a:xfrm>
            <a:off x="4740345" y="4897269"/>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9" name="TextBox 68"/>
          <p:cNvSpPr txBox="1"/>
          <p:nvPr/>
        </p:nvSpPr>
        <p:spPr>
          <a:xfrm>
            <a:off x="5284243" y="4900019"/>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0" name="TextBox 69"/>
          <p:cNvSpPr txBox="1"/>
          <p:nvPr/>
        </p:nvSpPr>
        <p:spPr>
          <a:xfrm>
            <a:off x="5858690" y="4897269"/>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1" name="TextBox 70"/>
          <p:cNvSpPr txBox="1"/>
          <p:nvPr/>
        </p:nvSpPr>
        <p:spPr>
          <a:xfrm>
            <a:off x="6424530" y="4897268"/>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2" name="TextBox 71"/>
          <p:cNvSpPr txBox="1"/>
          <p:nvPr/>
        </p:nvSpPr>
        <p:spPr>
          <a:xfrm>
            <a:off x="6976954" y="4897258"/>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3" name="TextBox 72"/>
          <p:cNvSpPr txBox="1"/>
          <p:nvPr/>
        </p:nvSpPr>
        <p:spPr>
          <a:xfrm>
            <a:off x="7551401" y="4894508"/>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4" name="TextBox 73"/>
          <p:cNvSpPr txBox="1"/>
          <p:nvPr/>
        </p:nvSpPr>
        <p:spPr>
          <a:xfrm>
            <a:off x="8117241" y="4894507"/>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grpSp>
        <p:nvGrpSpPr>
          <p:cNvPr id="81" name="Group 80"/>
          <p:cNvGrpSpPr/>
          <p:nvPr/>
        </p:nvGrpSpPr>
        <p:grpSpPr>
          <a:xfrm>
            <a:off x="3056335" y="2250240"/>
            <a:ext cx="3405158" cy="594165"/>
            <a:chOff x="2280360" y="5913546"/>
            <a:chExt cx="3405158" cy="594165"/>
          </a:xfrm>
        </p:grpSpPr>
        <p:sp>
          <p:nvSpPr>
            <p:cNvPr id="83" name="Rounded Rectangle 82"/>
            <p:cNvSpPr/>
            <p:nvPr/>
          </p:nvSpPr>
          <p:spPr bwMode="auto">
            <a:xfrm>
              <a:off x="2280360" y="5913546"/>
              <a:ext cx="3069769" cy="589760"/>
            </a:xfrm>
            <a:prstGeom prst="roundRect">
              <a:avLst/>
            </a:prstGeom>
            <a:solidFill>
              <a:schemeClr val="bg1"/>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nvGrpSpPr>
            <p:cNvPr id="84" name="Group 83"/>
            <p:cNvGrpSpPr/>
            <p:nvPr/>
          </p:nvGrpSpPr>
          <p:grpSpPr>
            <a:xfrm>
              <a:off x="3955289" y="5967786"/>
              <a:ext cx="486337" cy="486337"/>
              <a:chOff x="446183" y="3574608"/>
              <a:chExt cx="838200" cy="838200"/>
            </a:xfrm>
          </p:grpSpPr>
          <p:sp>
            <p:nvSpPr>
              <p:cNvPr id="90" name="Oval 89"/>
              <p:cNvSpPr/>
              <p:nvPr/>
            </p:nvSpPr>
            <p:spPr>
              <a:xfrm>
                <a:off x="446183" y="3574608"/>
                <a:ext cx="838200" cy="838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91" name="Freeform 5"/>
              <p:cNvSpPr>
                <a:spLocks noEditPoints="1"/>
              </p:cNvSpPr>
              <p:nvPr/>
            </p:nvSpPr>
            <p:spPr bwMode="auto">
              <a:xfrm>
                <a:off x="711994" y="3661857"/>
                <a:ext cx="316706" cy="675640"/>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dirty="0"/>
              </a:p>
            </p:txBody>
          </p:sp>
        </p:grpSp>
        <p:grpSp>
          <p:nvGrpSpPr>
            <p:cNvPr id="85" name="Group 84"/>
            <p:cNvGrpSpPr/>
            <p:nvPr/>
          </p:nvGrpSpPr>
          <p:grpSpPr>
            <a:xfrm>
              <a:off x="2455070" y="5991813"/>
              <a:ext cx="486337" cy="486337"/>
              <a:chOff x="446183" y="4590288"/>
              <a:chExt cx="838200" cy="838200"/>
            </a:xfrm>
          </p:grpSpPr>
          <p:sp>
            <p:nvSpPr>
              <p:cNvPr id="88" name="Oval 87"/>
              <p:cNvSpPr/>
              <p:nvPr/>
            </p:nvSpPr>
            <p:spPr>
              <a:xfrm>
                <a:off x="446183" y="4590288"/>
                <a:ext cx="838200" cy="838200"/>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9" name="Freeform 9"/>
              <p:cNvSpPr>
                <a:spLocks noEditPoints="1"/>
              </p:cNvSpPr>
              <p:nvPr/>
            </p:nvSpPr>
            <p:spPr bwMode="auto">
              <a:xfrm>
                <a:off x="742950" y="4667250"/>
                <a:ext cx="255588" cy="692658"/>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sp>
          <p:nvSpPr>
            <p:cNvPr id="86" name="TextBox 85"/>
            <p:cNvSpPr txBox="1"/>
            <p:nvPr/>
          </p:nvSpPr>
          <p:spPr>
            <a:xfrm>
              <a:off x="2892829" y="5953713"/>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Blue bars</a:t>
              </a:r>
            </a:p>
            <a:p>
              <a:r>
                <a:rPr lang="en-US" sz="1000" b="1" dirty="0" smtClean="0">
                  <a:solidFill>
                    <a:schemeClr val="tx2"/>
                  </a:solidFill>
                  <a:latin typeface="Arial" panose="020B0604020202020204" pitchFamily="34" charset="0"/>
                  <a:cs typeface="Arial" panose="020B0604020202020204" pitchFamily="34" charset="0"/>
                </a:rPr>
                <a:t>Represent</a:t>
              </a:r>
            </a:p>
            <a:p>
              <a:r>
                <a:rPr lang="en-US" sz="1000" b="1" dirty="0" smtClean="0">
                  <a:solidFill>
                    <a:schemeClr val="tx2"/>
                  </a:solidFill>
                  <a:latin typeface="Arial" panose="020B0604020202020204" pitchFamily="34" charset="0"/>
                  <a:cs typeface="Arial" panose="020B0604020202020204" pitchFamily="34" charset="0"/>
                </a:rPr>
                <a:t>Males</a:t>
              </a:r>
              <a:endParaRPr lang="en-US" sz="1000" b="1" dirty="0">
                <a:solidFill>
                  <a:schemeClr val="tx2"/>
                </a:solidFill>
                <a:latin typeface="Arial" panose="020B0604020202020204" pitchFamily="34" charset="0"/>
                <a:cs typeface="Arial" panose="020B0604020202020204" pitchFamily="34" charset="0"/>
              </a:endParaRPr>
            </a:p>
          </p:txBody>
        </p:sp>
        <p:sp>
          <p:nvSpPr>
            <p:cNvPr id="87" name="TextBox 86"/>
            <p:cNvSpPr txBox="1"/>
            <p:nvPr/>
          </p:nvSpPr>
          <p:spPr>
            <a:xfrm>
              <a:off x="4446987" y="5942121"/>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Red bars</a:t>
              </a:r>
            </a:p>
            <a:p>
              <a:r>
                <a:rPr lang="en-US" sz="1000" b="1" dirty="0" smtClean="0">
                  <a:solidFill>
                    <a:schemeClr val="tx2"/>
                  </a:solidFill>
                  <a:latin typeface="Arial" panose="020B0604020202020204" pitchFamily="34" charset="0"/>
                  <a:cs typeface="Arial" panose="020B0604020202020204" pitchFamily="34" charset="0"/>
                </a:rPr>
                <a:t>Represent Females</a:t>
              </a:r>
              <a:endParaRPr lang="en-US" sz="1000" b="1" dirty="0">
                <a:solidFill>
                  <a:schemeClr val="tx2"/>
                </a:solidFill>
                <a:latin typeface="Arial" panose="020B0604020202020204" pitchFamily="34" charset="0"/>
                <a:cs typeface="Arial" panose="020B0604020202020204" pitchFamily="34" charset="0"/>
              </a:endParaRPr>
            </a:p>
          </p:txBody>
        </p:sp>
      </p:grpSp>
      <p:pic>
        <p:nvPicPr>
          <p:cNvPr id="43" name="Picture 4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343452" y="122102"/>
            <a:ext cx="612648" cy="612648"/>
          </a:xfrm>
          <a:prstGeom prst="rect">
            <a:avLst/>
          </a:prstGeom>
        </p:spPr>
      </p:pic>
      <p:grpSp>
        <p:nvGrpSpPr>
          <p:cNvPr id="42" name="Group 41"/>
          <p:cNvGrpSpPr/>
          <p:nvPr/>
        </p:nvGrpSpPr>
        <p:grpSpPr>
          <a:xfrm>
            <a:off x="284201" y="5016843"/>
            <a:ext cx="1717591" cy="246221"/>
            <a:chOff x="284203" y="5016843"/>
            <a:chExt cx="1717591" cy="246221"/>
          </a:xfrm>
        </p:grpSpPr>
        <p:sp>
          <p:nvSpPr>
            <p:cNvPr id="44" name="TextBox 43"/>
            <p:cNvSpPr txBox="1"/>
            <p:nvPr/>
          </p:nvSpPr>
          <p:spPr>
            <a:xfrm>
              <a:off x="284203"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A</a:t>
              </a:r>
              <a:endParaRPr lang="en-US" sz="1000" dirty="0">
                <a:solidFill>
                  <a:schemeClr val="tx1"/>
                </a:solidFill>
                <a:latin typeface="Arial" pitchFamily="34" charset="0"/>
                <a:cs typeface="Arial" pitchFamily="34" charset="0"/>
              </a:endParaRPr>
            </a:p>
          </p:txBody>
        </p:sp>
        <p:sp>
          <p:nvSpPr>
            <p:cNvPr id="45" name="TextBox 44"/>
            <p:cNvSpPr txBox="1"/>
            <p:nvPr/>
          </p:nvSpPr>
          <p:spPr>
            <a:xfrm>
              <a:off x="49426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B</a:t>
              </a:r>
              <a:endParaRPr lang="en-US" sz="1000" dirty="0">
                <a:solidFill>
                  <a:schemeClr val="tx1"/>
                </a:solidFill>
                <a:latin typeface="Arial" pitchFamily="34" charset="0"/>
                <a:cs typeface="Arial" pitchFamily="34" charset="0"/>
              </a:endParaRPr>
            </a:p>
          </p:txBody>
        </p:sp>
        <p:sp>
          <p:nvSpPr>
            <p:cNvPr id="46" name="TextBox 45"/>
            <p:cNvSpPr txBox="1"/>
            <p:nvPr/>
          </p:nvSpPr>
          <p:spPr>
            <a:xfrm>
              <a:off x="840257"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C</a:t>
              </a:r>
              <a:endParaRPr lang="en-US" sz="1000" dirty="0">
                <a:solidFill>
                  <a:schemeClr val="tx1"/>
                </a:solidFill>
                <a:latin typeface="Arial" pitchFamily="34" charset="0"/>
                <a:cs typeface="Arial" pitchFamily="34" charset="0"/>
              </a:endParaRPr>
            </a:p>
          </p:txBody>
        </p:sp>
        <p:sp>
          <p:nvSpPr>
            <p:cNvPr id="47" name="TextBox 46"/>
            <p:cNvSpPr txBox="1"/>
            <p:nvPr/>
          </p:nvSpPr>
          <p:spPr>
            <a:xfrm>
              <a:off x="1025609"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D</a:t>
              </a:r>
              <a:endParaRPr lang="en-US" sz="1000" dirty="0">
                <a:solidFill>
                  <a:schemeClr val="tx1"/>
                </a:solidFill>
                <a:latin typeface="Arial" pitchFamily="34" charset="0"/>
                <a:cs typeface="Arial" pitchFamily="34" charset="0"/>
              </a:endParaRPr>
            </a:p>
          </p:txBody>
        </p:sp>
        <p:sp>
          <p:nvSpPr>
            <p:cNvPr id="48" name="TextBox 47"/>
            <p:cNvSpPr txBox="1"/>
            <p:nvPr/>
          </p:nvSpPr>
          <p:spPr>
            <a:xfrm>
              <a:off x="137159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E</a:t>
              </a:r>
              <a:endParaRPr lang="en-US" sz="1000" dirty="0">
                <a:solidFill>
                  <a:schemeClr val="tx1"/>
                </a:solidFill>
                <a:latin typeface="Arial" pitchFamily="34" charset="0"/>
                <a:cs typeface="Arial" pitchFamily="34" charset="0"/>
              </a:endParaRPr>
            </a:p>
          </p:txBody>
        </p:sp>
        <p:sp>
          <p:nvSpPr>
            <p:cNvPr id="51" name="TextBox 50"/>
            <p:cNvSpPr txBox="1"/>
            <p:nvPr/>
          </p:nvSpPr>
          <p:spPr>
            <a:xfrm>
              <a:off x="1544594"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F</a:t>
              </a:r>
              <a:endParaRPr lang="en-US" sz="1000" dirty="0">
                <a:solidFill>
                  <a:schemeClr val="tx1"/>
                </a:solidFill>
                <a:latin typeface="Arial" pitchFamily="34" charset="0"/>
                <a:cs typeface="Arial" pitchFamily="34" charset="0"/>
              </a:endParaRPr>
            </a:p>
          </p:txBody>
        </p:sp>
      </p:grpSp>
      <p:grpSp>
        <p:nvGrpSpPr>
          <p:cNvPr id="52" name="Group 51"/>
          <p:cNvGrpSpPr/>
          <p:nvPr/>
        </p:nvGrpSpPr>
        <p:grpSpPr>
          <a:xfrm>
            <a:off x="1989434" y="5016843"/>
            <a:ext cx="1717591" cy="246221"/>
            <a:chOff x="284203" y="5016843"/>
            <a:chExt cx="1717591" cy="246221"/>
          </a:xfrm>
        </p:grpSpPr>
        <p:sp>
          <p:nvSpPr>
            <p:cNvPr id="57" name="TextBox 56"/>
            <p:cNvSpPr txBox="1"/>
            <p:nvPr/>
          </p:nvSpPr>
          <p:spPr>
            <a:xfrm>
              <a:off x="284203"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A</a:t>
              </a:r>
              <a:endParaRPr lang="en-US" sz="1000" dirty="0">
                <a:solidFill>
                  <a:schemeClr val="tx1"/>
                </a:solidFill>
                <a:latin typeface="Arial" pitchFamily="34" charset="0"/>
                <a:cs typeface="Arial" pitchFamily="34" charset="0"/>
              </a:endParaRPr>
            </a:p>
          </p:txBody>
        </p:sp>
        <p:sp>
          <p:nvSpPr>
            <p:cNvPr id="59" name="TextBox 58"/>
            <p:cNvSpPr txBox="1"/>
            <p:nvPr/>
          </p:nvSpPr>
          <p:spPr>
            <a:xfrm>
              <a:off x="49426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B</a:t>
              </a:r>
              <a:endParaRPr lang="en-US" sz="1000" dirty="0">
                <a:solidFill>
                  <a:schemeClr val="tx1"/>
                </a:solidFill>
                <a:latin typeface="Arial" pitchFamily="34" charset="0"/>
                <a:cs typeface="Arial" pitchFamily="34" charset="0"/>
              </a:endParaRPr>
            </a:p>
          </p:txBody>
        </p:sp>
        <p:sp>
          <p:nvSpPr>
            <p:cNvPr id="80" name="TextBox 79"/>
            <p:cNvSpPr txBox="1"/>
            <p:nvPr/>
          </p:nvSpPr>
          <p:spPr>
            <a:xfrm>
              <a:off x="840257"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C</a:t>
              </a:r>
              <a:endParaRPr lang="en-US" sz="1000" dirty="0">
                <a:solidFill>
                  <a:schemeClr val="tx1"/>
                </a:solidFill>
                <a:latin typeface="Arial" pitchFamily="34" charset="0"/>
                <a:cs typeface="Arial" pitchFamily="34" charset="0"/>
              </a:endParaRPr>
            </a:p>
          </p:txBody>
        </p:sp>
        <p:sp>
          <p:nvSpPr>
            <p:cNvPr id="82" name="TextBox 81"/>
            <p:cNvSpPr txBox="1"/>
            <p:nvPr/>
          </p:nvSpPr>
          <p:spPr>
            <a:xfrm>
              <a:off x="1025609"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D</a:t>
              </a:r>
              <a:endParaRPr lang="en-US" sz="1000" dirty="0">
                <a:solidFill>
                  <a:schemeClr val="tx1"/>
                </a:solidFill>
                <a:latin typeface="Arial" pitchFamily="34" charset="0"/>
                <a:cs typeface="Arial" pitchFamily="34" charset="0"/>
              </a:endParaRPr>
            </a:p>
          </p:txBody>
        </p:sp>
        <p:sp>
          <p:nvSpPr>
            <p:cNvPr id="92" name="TextBox 91"/>
            <p:cNvSpPr txBox="1"/>
            <p:nvPr/>
          </p:nvSpPr>
          <p:spPr>
            <a:xfrm>
              <a:off x="137159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E</a:t>
              </a:r>
              <a:endParaRPr lang="en-US" sz="1000" dirty="0">
                <a:solidFill>
                  <a:schemeClr val="tx1"/>
                </a:solidFill>
                <a:latin typeface="Arial" pitchFamily="34" charset="0"/>
                <a:cs typeface="Arial" pitchFamily="34" charset="0"/>
              </a:endParaRPr>
            </a:p>
          </p:txBody>
        </p:sp>
        <p:sp>
          <p:nvSpPr>
            <p:cNvPr id="93" name="TextBox 92"/>
            <p:cNvSpPr txBox="1"/>
            <p:nvPr/>
          </p:nvSpPr>
          <p:spPr>
            <a:xfrm>
              <a:off x="1544594"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F</a:t>
              </a:r>
              <a:endParaRPr lang="en-US" sz="1000" dirty="0">
                <a:solidFill>
                  <a:schemeClr val="tx1"/>
                </a:solidFill>
                <a:latin typeface="Arial" pitchFamily="34" charset="0"/>
                <a:cs typeface="Arial" pitchFamily="34" charset="0"/>
              </a:endParaRPr>
            </a:p>
          </p:txBody>
        </p:sp>
      </p:grpSp>
      <p:grpSp>
        <p:nvGrpSpPr>
          <p:cNvPr id="94" name="Group 93"/>
          <p:cNvGrpSpPr/>
          <p:nvPr/>
        </p:nvGrpSpPr>
        <p:grpSpPr>
          <a:xfrm>
            <a:off x="3719380" y="5016843"/>
            <a:ext cx="1717591" cy="246221"/>
            <a:chOff x="284203" y="5016843"/>
            <a:chExt cx="1717591" cy="246221"/>
          </a:xfrm>
        </p:grpSpPr>
        <p:sp>
          <p:nvSpPr>
            <p:cNvPr id="95" name="TextBox 94"/>
            <p:cNvSpPr txBox="1"/>
            <p:nvPr/>
          </p:nvSpPr>
          <p:spPr>
            <a:xfrm>
              <a:off x="284203"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A</a:t>
              </a:r>
              <a:endParaRPr lang="en-US" sz="1000" dirty="0">
                <a:solidFill>
                  <a:schemeClr val="tx1"/>
                </a:solidFill>
                <a:latin typeface="Arial" pitchFamily="34" charset="0"/>
                <a:cs typeface="Arial" pitchFamily="34" charset="0"/>
              </a:endParaRPr>
            </a:p>
          </p:txBody>
        </p:sp>
        <p:sp>
          <p:nvSpPr>
            <p:cNvPr id="96" name="TextBox 95"/>
            <p:cNvSpPr txBox="1"/>
            <p:nvPr/>
          </p:nvSpPr>
          <p:spPr>
            <a:xfrm>
              <a:off x="49426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B</a:t>
              </a:r>
              <a:endParaRPr lang="en-US" sz="1000" dirty="0">
                <a:solidFill>
                  <a:schemeClr val="tx1"/>
                </a:solidFill>
                <a:latin typeface="Arial" pitchFamily="34" charset="0"/>
                <a:cs typeface="Arial" pitchFamily="34" charset="0"/>
              </a:endParaRPr>
            </a:p>
          </p:txBody>
        </p:sp>
        <p:sp>
          <p:nvSpPr>
            <p:cNvPr id="97" name="TextBox 96"/>
            <p:cNvSpPr txBox="1"/>
            <p:nvPr/>
          </p:nvSpPr>
          <p:spPr>
            <a:xfrm>
              <a:off x="840257"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C</a:t>
              </a:r>
              <a:endParaRPr lang="en-US" sz="1000" dirty="0">
                <a:solidFill>
                  <a:schemeClr val="tx1"/>
                </a:solidFill>
                <a:latin typeface="Arial" pitchFamily="34" charset="0"/>
                <a:cs typeface="Arial" pitchFamily="34" charset="0"/>
              </a:endParaRPr>
            </a:p>
          </p:txBody>
        </p:sp>
        <p:sp>
          <p:nvSpPr>
            <p:cNvPr id="98" name="TextBox 97"/>
            <p:cNvSpPr txBox="1"/>
            <p:nvPr/>
          </p:nvSpPr>
          <p:spPr>
            <a:xfrm>
              <a:off x="1025609"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D</a:t>
              </a:r>
              <a:endParaRPr lang="en-US" sz="1000" dirty="0">
                <a:solidFill>
                  <a:schemeClr val="tx1"/>
                </a:solidFill>
                <a:latin typeface="Arial" pitchFamily="34" charset="0"/>
                <a:cs typeface="Arial" pitchFamily="34" charset="0"/>
              </a:endParaRPr>
            </a:p>
          </p:txBody>
        </p:sp>
        <p:sp>
          <p:nvSpPr>
            <p:cNvPr id="99" name="TextBox 98"/>
            <p:cNvSpPr txBox="1"/>
            <p:nvPr/>
          </p:nvSpPr>
          <p:spPr>
            <a:xfrm>
              <a:off x="137159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E</a:t>
              </a:r>
              <a:endParaRPr lang="en-US" sz="1000" dirty="0">
                <a:solidFill>
                  <a:schemeClr val="tx1"/>
                </a:solidFill>
                <a:latin typeface="Arial" pitchFamily="34" charset="0"/>
                <a:cs typeface="Arial" pitchFamily="34" charset="0"/>
              </a:endParaRPr>
            </a:p>
          </p:txBody>
        </p:sp>
        <p:sp>
          <p:nvSpPr>
            <p:cNvPr id="100" name="TextBox 99"/>
            <p:cNvSpPr txBox="1"/>
            <p:nvPr/>
          </p:nvSpPr>
          <p:spPr>
            <a:xfrm>
              <a:off x="1544594"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F</a:t>
              </a:r>
              <a:endParaRPr lang="en-US" sz="1000" dirty="0">
                <a:solidFill>
                  <a:schemeClr val="tx1"/>
                </a:solidFill>
                <a:latin typeface="Arial" pitchFamily="34" charset="0"/>
                <a:cs typeface="Arial" pitchFamily="34" charset="0"/>
              </a:endParaRPr>
            </a:p>
          </p:txBody>
        </p:sp>
      </p:grpSp>
      <p:grpSp>
        <p:nvGrpSpPr>
          <p:cNvPr id="101" name="Group 100"/>
          <p:cNvGrpSpPr/>
          <p:nvPr/>
        </p:nvGrpSpPr>
        <p:grpSpPr>
          <a:xfrm>
            <a:off x="5399899" y="5016843"/>
            <a:ext cx="1717591" cy="246221"/>
            <a:chOff x="284203" y="5016843"/>
            <a:chExt cx="1717591" cy="246221"/>
          </a:xfrm>
        </p:grpSpPr>
        <p:sp>
          <p:nvSpPr>
            <p:cNvPr id="102" name="TextBox 101"/>
            <p:cNvSpPr txBox="1"/>
            <p:nvPr/>
          </p:nvSpPr>
          <p:spPr>
            <a:xfrm>
              <a:off x="284203"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A</a:t>
              </a:r>
              <a:endParaRPr lang="en-US" sz="1000" dirty="0">
                <a:solidFill>
                  <a:schemeClr val="tx1"/>
                </a:solidFill>
                <a:latin typeface="Arial" pitchFamily="34" charset="0"/>
                <a:cs typeface="Arial" pitchFamily="34" charset="0"/>
              </a:endParaRPr>
            </a:p>
          </p:txBody>
        </p:sp>
        <p:sp>
          <p:nvSpPr>
            <p:cNvPr id="103" name="TextBox 102"/>
            <p:cNvSpPr txBox="1"/>
            <p:nvPr/>
          </p:nvSpPr>
          <p:spPr>
            <a:xfrm>
              <a:off x="49426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B</a:t>
              </a:r>
              <a:endParaRPr lang="en-US" sz="1000" dirty="0">
                <a:solidFill>
                  <a:schemeClr val="tx1"/>
                </a:solidFill>
                <a:latin typeface="Arial" pitchFamily="34" charset="0"/>
                <a:cs typeface="Arial" pitchFamily="34" charset="0"/>
              </a:endParaRPr>
            </a:p>
          </p:txBody>
        </p:sp>
        <p:sp>
          <p:nvSpPr>
            <p:cNvPr id="104" name="TextBox 103"/>
            <p:cNvSpPr txBox="1"/>
            <p:nvPr/>
          </p:nvSpPr>
          <p:spPr>
            <a:xfrm>
              <a:off x="840257"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C</a:t>
              </a:r>
              <a:endParaRPr lang="en-US" sz="1000" dirty="0">
                <a:solidFill>
                  <a:schemeClr val="tx1"/>
                </a:solidFill>
                <a:latin typeface="Arial" pitchFamily="34" charset="0"/>
                <a:cs typeface="Arial" pitchFamily="34" charset="0"/>
              </a:endParaRPr>
            </a:p>
          </p:txBody>
        </p:sp>
        <p:sp>
          <p:nvSpPr>
            <p:cNvPr id="105" name="TextBox 104"/>
            <p:cNvSpPr txBox="1"/>
            <p:nvPr/>
          </p:nvSpPr>
          <p:spPr>
            <a:xfrm>
              <a:off x="1025609"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D</a:t>
              </a:r>
              <a:endParaRPr lang="en-US" sz="1000" dirty="0">
                <a:solidFill>
                  <a:schemeClr val="tx1"/>
                </a:solidFill>
                <a:latin typeface="Arial" pitchFamily="34" charset="0"/>
                <a:cs typeface="Arial" pitchFamily="34" charset="0"/>
              </a:endParaRPr>
            </a:p>
          </p:txBody>
        </p:sp>
        <p:sp>
          <p:nvSpPr>
            <p:cNvPr id="106" name="TextBox 105"/>
            <p:cNvSpPr txBox="1"/>
            <p:nvPr/>
          </p:nvSpPr>
          <p:spPr>
            <a:xfrm>
              <a:off x="137159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E</a:t>
              </a:r>
              <a:endParaRPr lang="en-US" sz="1000" dirty="0">
                <a:solidFill>
                  <a:schemeClr val="tx1"/>
                </a:solidFill>
                <a:latin typeface="Arial" pitchFamily="34" charset="0"/>
                <a:cs typeface="Arial" pitchFamily="34" charset="0"/>
              </a:endParaRPr>
            </a:p>
          </p:txBody>
        </p:sp>
        <p:sp>
          <p:nvSpPr>
            <p:cNvPr id="107" name="TextBox 106"/>
            <p:cNvSpPr txBox="1"/>
            <p:nvPr/>
          </p:nvSpPr>
          <p:spPr>
            <a:xfrm>
              <a:off x="1544594"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F</a:t>
              </a:r>
              <a:endParaRPr lang="en-US" sz="1000" dirty="0">
                <a:solidFill>
                  <a:schemeClr val="tx1"/>
                </a:solidFill>
                <a:latin typeface="Arial" pitchFamily="34" charset="0"/>
                <a:cs typeface="Arial" pitchFamily="34" charset="0"/>
              </a:endParaRPr>
            </a:p>
          </p:txBody>
        </p:sp>
      </p:grpSp>
      <p:grpSp>
        <p:nvGrpSpPr>
          <p:cNvPr id="108" name="Group 107"/>
          <p:cNvGrpSpPr/>
          <p:nvPr/>
        </p:nvGrpSpPr>
        <p:grpSpPr>
          <a:xfrm>
            <a:off x="7105131" y="5016843"/>
            <a:ext cx="1717591" cy="246221"/>
            <a:chOff x="284203" y="5016843"/>
            <a:chExt cx="1717591" cy="246221"/>
          </a:xfrm>
        </p:grpSpPr>
        <p:sp>
          <p:nvSpPr>
            <p:cNvPr id="109" name="TextBox 108"/>
            <p:cNvSpPr txBox="1"/>
            <p:nvPr/>
          </p:nvSpPr>
          <p:spPr>
            <a:xfrm>
              <a:off x="284203"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A</a:t>
              </a:r>
              <a:endParaRPr lang="en-US" sz="1000" dirty="0">
                <a:solidFill>
                  <a:schemeClr val="tx1"/>
                </a:solidFill>
                <a:latin typeface="Arial" pitchFamily="34" charset="0"/>
                <a:cs typeface="Arial" pitchFamily="34" charset="0"/>
              </a:endParaRPr>
            </a:p>
          </p:txBody>
        </p:sp>
        <p:sp>
          <p:nvSpPr>
            <p:cNvPr id="110" name="TextBox 109"/>
            <p:cNvSpPr txBox="1"/>
            <p:nvPr/>
          </p:nvSpPr>
          <p:spPr>
            <a:xfrm>
              <a:off x="49426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B</a:t>
              </a:r>
              <a:endParaRPr lang="en-US" sz="1000" dirty="0">
                <a:solidFill>
                  <a:schemeClr val="tx1"/>
                </a:solidFill>
                <a:latin typeface="Arial" pitchFamily="34" charset="0"/>
                <a:cs typeface="Arial" pitchFamily="34" charset="0"/>
              </a:endParaRPr>
            </a:p>
          </p:txBody>
        </p:sp>
        <p:sp>
          <p:nvSpPr>
            <p:cNvPr id="111" name="TextBox 110"/>
            <p:cNvSpPr txBox="1"/>
            <p:nvPr/>
          </p:nvSpPr>
          <p:spPr>
            <a:xfrm>
              <a:off x="840257"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C</a:t>
              </a:r>
              <a:endParaRPr lang="en-US" sz="1000" dirty="0">
                <a:solidFill>
                  <a:schemeClr val="tx1"/>
                </a:solidFill>
                <a:latin typeface="Arial" pitchFamily="34" charset="0"/>
                <a:cs typeface="Arial" pitchFamily="34" charset="0"/>
              </a:endParaRPr>
            </a:p>
          </p:txBody>
        </p:sp>
        <p:sp>
          <p:nvSpPr>
            <p:cNvPr id="112" name="TextBox 111"/>
            <p:cNvSpPr txBox="1"/>
            <p:nvPr/>
          </p:nvSpPr>
          <p:spPr>
            <a:xfrm>
              <a:off x="1025609"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D</a:t>
              </a:r>
              <a:endParaRPr lang="en-US" sz="1000" dirty="0">
                <a:solidFill>
                  <a:schemeClr val="tx1"/>
                </a:solidFill>
                <a:latin typeface="Arial" pitchFamily="34" charset="0"/>
                <a:cs typeface="Arial" pitchFamily="34" charset="0"/>
              </a:endParaRPr>
            </a:p>
          </p:txBody>
        </p:sp>
        <p:sp>
          <p:nvSpPr>
            <p:cNvPr id="113" name="TextBox 112"/>
            <p:cNvSpPr txBox="1"/>
            <p:nvPr/>
          </p:nvSpPr>
          <p:spPr>
            <a:xfrm>
              <a:off x="137159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E</a:t>
              </a:r>
              <a:endParaRPr lang="en-US" sz="1000" dirty="0">
                <a:solidFill>
                  <a:schemeClr val="tx1"/>
                </a:solidFill>
                <a:latin typeface="Arial" pitchFamily="34" charset="0"/>
                <a:cs typeface="Arial" pitchFamily="34" charset="0"/>
              </a:endParaRPr>
            </a:p>
          </p:txBody>
        </p:sp>
        <p:sp>
          <p:nvSpPr>
            <p:cNvPr id="114" name="TextBox 113"/>
            <p:cNvSpPr txBox="1"/>
            <p:nvPr/>
          </p:nvSpPr>
          <p:spPr>
            <a:xfrm>
              <a:off x="1544594"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F</a:t>
              </a:r>
              <a:endParaRPr lang="en-US" sz="1000" dirty="0">
                <a:solidFill>
                  <a:schemeClr val="tx1"/>
                </a:solidFill>
                <a:latin typeface="Arial" pitchFamily="34" charset="0"/>
                <a:cs typeface="Arial" pitchFamily="34" charset="0"/>
              </a:endParaRPr>
            </a:p>
          </p:txBody>
        </p:sp>
      </p:grpSp>
      <p:sp>
        <p:nvSpPr>
          <p:cNvPr id="115" name="TextBox 114"/>
          <p:cNvSpPr txBox="1"/>
          <p:nvPr/>
        </p:nvSpPr>
        <p:spPr>
          <a:xfrm>
            <a:off x="1311663" y="1733031"/>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16" name="TextBox 115"/>
          <p:cNvSpPr txBox="1"/>
          <p:nvPr/>
        </p:nvSpPr>
        <p:spPr>
          <a:xfrm>
            <a:off x="2423771" y="4117886"/>
            <a:ext cx="251992" cy="230832"/>
          </a:xfrm>
          <a:prstGeom prst="rect">
            <a:avLst/>
          </a:prstGeom>
          <a:noFill/>
        </p:spPr>
        <p:txBody>
          <a:bodyPr wrap="none" rtlCol="0">
            <a:spAutoFit/>
          </a:bodyPr>
          <a:lstStyle/>
          <a:p>
            <a:r>
              <a:rPr lang="en-US" sz="900" smtClean="0">
                <a:solidFill>
                  <a:schemeClr val="tx1"/>
                </a:solidFill>
              </a:rPr>
              <a:t>A</a:t>
            </a:r>
            <a:endParaRPr lang="en-US" sz="900" dirty="0">
              <a:solidFill>
                <a:schemeClr val="tx1"/>
              </a:solidFill>
            </a:endParaRPr>
          </a:p>
        </p:txBody>
      </p:sp>
      <p:sp>
        <p:nvSpPr>
          <p:cNvPr id="117" name="TextBox 116"/>
          <p:cNvSpPr txBox="1"/>
          <p:nvPr/>
        </p:nvSpPr>
        <p:spPr>
          <a:xfrm>
            <a:off x="3894224" y="4513302"/>
            <a:ext cx="251992" cy="230832"/>
          </a:xfrm>
          <a:prstGeom prst="rect">
            <a:avLst/>
          </a:prstGeom>
          <a:noFill/>
        </p:spPr>
        <p:txBody>
          <a:bodyPr wrap="none" rtlCol="0">
            <a:spAutoFit/>
          </a:bodyPr>
          <a:lstStyle/>
          <a:p>
            <a:r>
              <a:rPr lang="en-US" sz="900" smtClean="0">
                <a:solidFill>
                  <a:schemeClr val="tx1"/>
                </a:solidFill>
              </a:rPr>
              <a:t>B</a:t>
            </a:r>
            <a:endParaRPr lang="en-US" sz="900" dirty="0">
              <a:solidFill>
                <a:schemeClr val="tx1"/>
              </a:solidFill>
            </a:endParaRPr>
          </a:p>
        </p:txBody>
      </p:sp>
      <p:sp>
        <p:nvSpPr>
          <p:cNvPr id="118" name="TextBox 117"/>
          <p:cNvSpPr txBox="1"/>
          <p:nvPr/>
        </p:nvSpPr>
        <p:spPr>
          <a:xfrm>
            <a:off x="7860743" y="3796610"/>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4" name="Rectangle 3"/>
          <p:cNvSpPr/>
          <p:nvPr/>
        </p:nvSpPr>
        <p:spPr>
          <a:xfrm>
            <a:off x="3978073" y="4775947"/>
            <a:ext cx="333746" cy="215444"/>
          </a:xfrm>
          <a:prstGeom prst="rect">
            <a:avLst/>
          </a:prstGeom>
        </p:spPr>
        <p:txBody>
          <a:bodyPr wrap="none">
            <a:spAutoFit/>
          </a:bodyPr>
          <a:lstStyle/>
          <a:p>
            <a:pPr algn="ctr">
              <a:defRPr sz="800" b="0" i="0" u="none" strike="noStrike" kern="1200" baseline="0">
                <a:solidFill>
                  <a:srgbClr val="000000"/>
                </a:solidFill>
                <a:latin typeface="Arial" panose="020B0604020202020204" pitchFamily="34" charset="0"/>
                <a:ea typeface="+mn-ea"/>
                <a:cs typeface="Arial" panose="020B0604020202020204" pitchFamily="34" charset="0"/>
              </a:defRPr>
            </a:pPr>
            <a:r>
              <a:rPr lang="en-US" dirty="0" smtClean="0"/>
              <a:t>0%</a:t>
            </a:r>
            <a:endParaRPr lang="en-US" dirty="0"/>
          </a:p>
        </p:txBody>
      </p:sp>
      <p:sp>
        <p:nvSpPr>
          <p:cNvPr id="119" name="Rectangle 118"/>
          <p:cNvSpPr/>
          <p:nvPr/>
        </p:nvSpPr>
        <p:spPr>
          <a:xfrm>
            <a:off x="5032973" y="4773972"/>
            <a:ext cx="333746" cy="215444"/>
          </a:xfrm>
          <a:prstGeom prst="rect">
            <a:avLst/>
          </a:prstGeom>
        </p:spPr>
        <p:txBody>
          <a:bodyPr wrap="none">
            <a:spAutoFit/>
          </a:bodyPr>
          <a:lstStyle/>
          <a:p>
            <a:pPr algn="ctr">
              <a:defRPr sz="800" b="0" i="0" u="none" strike="noStrike" kern="1200" baseline="0">
                <a:solidFill>
                  <a:srgbClr val="000000"/>
                </a:solidFill>
                <a:latin typeface="Arial" panose="020B0604020202020204" pitchFamily="34" charset="0"/>
                <a:ea typeface="+mn-ea"/>
                <a:cs typeface="Arial" panose="020B0604020202020204" pitchFamily="34" charset="0"/>
              </a:defRPr>
            </a:pPr>
            <a:r>
              <a:rPr lang="en-US" dirty="0" smtClean="0"/>
              <a:t>0%</a:t>
            </a:r>
            <a:endParaRPr lang="en-US" dirty="0"/>
          </a:p>
        </p:txBody>
      </p:sp>
      <p:sp>
        <p:nvSpPr>
          <p:cNvPr id="120" name="Rectangle 119"/>
          <p:cNvSpPr/>
          <p:nvPr/>
        </p:nvSpPr>
        <p:spPr>
          <a:xfrm>
            <a:off x="6549021" y="4773972"/>
            <a:ext cx="333746" cy="215444"/>
          </a:xfrm>
          <a:prstGeom prst="rect">
            <a:avLst/>
          </a:prstGeom>
        </p:spPr>
        <p:txBody>
          <a:bodyPr wrap="none">
            <a:spAutoFit/>
          </a:bodyPr>
          <a:lstStyle/>
          <a:p>
            <a:pPr algn="ctr">
              <a:defRPr sz="800" b="0" i="0" u="none" strike="noStrike" kern="1200" baseline="0">
                <a:solidFill>
                  <a:srgbClr val="000000"/>
                </a:solidFill>
                <a:latin typeface="Arial" panose="020B0604020202020204" pitchFamily="34" charset="0"/>
                <a:ea typeface="+mn-ea"/>
                <a:cs typeface="Arial" panose="020B0604020202020204" pitchFamily="34" charset="0"/>
              </a:defRPr>
            </a:pPr>
            <a:r>
              <a:rPr lang="en-US" dirty="0" smtClean="0"/>
              <a:t>0%</a:t>
            </a:r>
            <a:endParaRPr lang="en-US" dirty="0"/>
          </a:p>
        </p:txBody>
      </p:sp>
      <p:sp>
        <p:nvSpPr>
          <p:cNvPr id="121" name="Rectangle 120"/>
          <p:cNvSpPr/>
          <p:nvPr/>
        </p:nvSpPr>
        <p:spPr>
          <a:xfrm>
            <a:off x="6748921" y="4771997"/>
            <a:ext cx="333746" cy="215444"/>
          </a:xfrm>
          <a:prstGeom prst="rect">
            <a:avLst/>
          </a:prstGeom>
        </p:spPr>
        <p:txBody>
          <a:bodyPr wrap="none">
            <a:spAutoFit/>
          </a:bodyPr>
          <a:lstStyle/>
          <a:p>
            <a:pPr algn="ctr">
              <a:defRPr sz="800" b="0" i="0" u="none" strike="noStrike" kern="1200" baseline="0">
                <a:solidFill>
                  <a:srgbClr val="000000"/>
                </a:solidFill>
                <a:latin typeface="Arial" panose="020B0604020202020204" pitchFamily="34" charset="0"/>
                <a:ea typeface="+mn-ea"/>
                <a:cs typeface="Arial" panose="020B0604020202020204" pitchFamily="34" charset="0"/>
              </a:defRPr>
            </a:pPr>
            <a:r>
              <a:rPr lang="en-US" dirty="0" smtClean="0"/>
              <a:t>0%</a:t>
            </a:r>
            <a:endParaRPr lang="en-US" dirty="0"/>
          </a:p>
        </p:txBody>
      </p:sp>
    </p:spTree>
    <p:extLst>
      <p:ext uri="{BB962C8B-B14F-4D97-AF65-F5344CB8AC3E}">
        <p14:creationId xmlns:p14="http://schemas.microsoft.com/office/powerpoint/2010/main" val="3362180505"/>
      </p:ext>
    </p:extLst>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127</a:t>
            </a:fld>
            <a:r>
              <a:rPr lang="en-US" smtClean="0"/>
              <a:t> -</a:t>
            </a:r>
            <a:endParaRPr lang="en-US"/>
          </a:p>
        </p:txBody>
      </p:sp>
      <p:cxnSp>
        <p:nvCxnSpPr>
          <p:cNvPr id="91" name="Straight Connector 90"/>
          <p:cNvCxnSpPr/>
          <p:nvPr/>
        </p:nvCxnSpPr>
        <p:spPr bwMode="auto">
          <a:xfrm>
            <a:off x="2901315" y="1171575"/>
            <a:ext cx="0" cy="4136157"/>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Straight Connector 91"/>
          <p:cNvCxnSpPr/>
          <p:nvPr/>
        </p:nvCxnSpPr>
        <p:spPr bwMode="auto">
          <a:xfrm>
            <a:off x="6035040" y="1171575"/>
            <a:ext cx="0" cy="4136157"/>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8" name="Title 1"/>
          <p:cNvSpPr txBox="1">
            <a:spLocks/>
          </p:cNvSpPr>
          <p:nvPr/>
        </p:nvSpPr>
        <p:spPr>
          <a:xfrm>
            <a:off x="139147" y="125380"/>
            <a:ext cx="8933291" cy="5715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Knowledge of Deep Vein Thrombosis Symptoms</a:t>
            </a:r>
            <a:endParaRPr lang="en-US" sz="2400" kern="0" dirty="0"/>
          </a:p>
        </p:txBody>
      </p:sp>
      <p:grpSp>
        <p:nvGrpSpPr>
          <p:cNvPr id="6" name="Group 5"/>
          <p:cNvGrpSpPr/>
          <p:nvPr/>
        </p:nvGrpSpPr>
        <p:grpSpPr>
          <a:xfrm>
            <a:off x="251348" y="1317774"/>
            <a:ext cx="2425176" cy="486337"/>
            <a:chOff x="251348" y="771956"/>
            <a:chExt cx="2425176" cy="486337"/>
          </a:xfrm>
        </p:grpSpPr>
        <p:sp>
          <p:nvSpPr>
            <p:cNvPr id="117" name="Rounded Rectangle 116"/>
            <p:cNvSpPr/>
            <p:nvPr/>
          </p:nvSpPr>
          <p:spPr bwMode="auto">
            <a:xfrm>
              <a:off x="251348"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86" name="TextBox 85"/>
            <p:cNvSpPr txBox="1"/>
            <p:nvPr/>
          </p:nvSpPr>
          <p:spPr>
            <a:xfrm>
              <a:off x="649761" y="857652"/>
              <a:ext cx="140987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Males (A)</a:t>
              </a:r>
              <a:endParaRPr lang="en-US" sz="1400" b="1" dirty="0">
                <a:solidFill>
                  <a:schemeClr val="tx2"/>
                </a:solidFill>
                <a:latin typeface="Arial" panose="020B0604020202020204" pitchFamily="34" charset="0"/>
                <a:cs typeface="Arial" panose="020B0604020202020204" pitchFamily="34" charset="0"/>
              </a:endParaRPr>
            </a:p>
          </p:txBody>
        </p:sp>
        <p:sp>
          <p:nvSpPr>
            <p:cNvPr id="80" name="Oval 79"/>
            <p:cNvSpPr/>
            <p:nvPr/>
          </p:nvSpPr>
          <p:spPr>
            <a:xfrm>
              <a:off x="2022544" y="771956"/>
              <a:ext cx="486337" cy="486337"/>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1" name="Freeform 9"/>
            <p:cNvSpPr>
              <a:spLocks noEditPoints="1"/>
            </p:cNvSpPr>
            <p:nvPr/>
          </p:nvSpPr>
          <p:spPr bwMode="auto">
            <a:xfrm>
              <a:off x="2194733" y="816611"/>
              <a:ext cx="148296" cy="401891"/>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grpSp>
        <p:nvGrpSpPr>
          <p:cNvPr id="9" name="Group 8"/>
          <p:cNvGrpSpPr/>
          <p:nvPr/>
        </p:nvGrpSpPr>
        <p:grpSpPr>
          <a:xfrm>
            <a:off x="3194574" y="1317774"/>
            <a:ext cx="2425176" cy="486337"/>
            <a:chOff x="3194574" y="780911"/>
            <a:chExt cx="2425176" cy="486337"/>
          </a:xfrm>
        </p:grpSpPr>
        <p:sp>
          <p:nvSpPr>
            <p:cNvPr id="152" name="Rounded Rectangle 151"/>
            <p:cNvSpPr/>
            <p:nvPr/>
          </p:nvSpPr>
          <p:spPr bwMode="auto">
            <a:xfrm>
              <a:off x="3194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89" name="TextBox 88"/>
            <p:cNvSpPr txBox="1"/>
            <p:nvPr/>
          </p:nvSpPr>
          <p:spPr>
            <a:xfrm>
              <a:off x="3238325" y="857652"/>
              <a:ext cx="234332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Females (B)</a:t>
              </a:r>
              <a:endParaRPr lang="en-US" sz="1400" b="1" dirty="0">
                <a:solidFill>
                  <a:schemeClr val="tx2"/>
                </a:solidFill>
                <a:latin typeface="Arial" panose="020B0604020202020204" pitchFamily="34" charset="0"/>
                <a:cs typeface="Arial" panose="020B0604020202020204" pitchFamily="34" charset="0"/>
              </a:endParaRPr>
            </a:p>
          </p:txBody>
        </p:sp>
        <p:sp>
          <p:nvSpPr>
            <p:cNvPr id="82" name="Oval 81"/>
            <p:cNvSpPr/>
            <p:nvPr/>
          </p:nvSpPr>
          <p:spPr>
            <a:xfrm>
              <a:off x="4977371" y="780911"/>
              <a:ext cx="486337" cy="486337"/>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3" name="Freeform 5"/>
            <p:cNvSpPr>
              <a:spLocks noEditPoints="1"/>
            </p:cNvSpPr>
            <p:nvPr/>
          </p:nvSpPr>
          <p:spPr bwMode="auto">
            <a:xfrm>
              <a:off x="5131599" y="831534"/>
              <a:ext cx="183758" cy="392017"/>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dirty="0"/>
            </a:p>
          </p:txBody>
        </p:sp>
      </p:grpSp>
      <p:grpSp>
        <p:nvGrpSpPr>
          <p:cNvPr id="10" name="Group 9"/>
          <p:cNvGrpSpPr/>
          <p:nvPr/>
        </p:nvGrpSpPr>
        <p:grpSpPr>
          <a:xfrm>
            <a:off x="6242574" y="1288817"/>
            <a:ext cx="2425176" cy="544250"/>
            <a:chOff x="6242574" y="755417"/>
            <a:chExt cx="2425176" cy="544250"/>
          </a:xfrm>
        </p:grpSpPr>
        <p:sp>
          <p:nvSpPr>
            <p:cNvPr id="153" name="Rounded Rectangle 152"/>
            <p:cNvSpPr/>
            <p:nvPr/>
          </p:nvSpPr>
          <p:spPr bwMode="auto">
            <a:xfrm>
              <a:off x="6242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90" name="TextBox 89"/>
            <p:cNvSpPr txBox="1"/>
            <p:nvPr/>
          </p:nvSpPr>
          <p:spPr>
            <a:xfrm>
              <a:off x="6343475" y="857652"/>
              <a:ext cx="222902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Locale</a:t>
              </a:r>
              <a:endParaRPr lang="en-US" sz="1400" b="1" dirty="0">
                <a:solidFill>
                  <a:schemeClr val="tx2"/>
                </a:solidFill>
                <a:latin typeface="Arial" panose="020B0604020202020204" pitchFamily="34" charset="0"/>
                <a:cs typeface="Arial" panose="020B0604020202020204" pitchFamily="34" charset="0"/>
              </a:endParaRPr>
            </a:p>
          </p:txBody>
        </p:sp>
        <p:grpSp>
          <p:nvGrpSpPr>
            <p:cNvPr id="84" name="Group 83"/>
            <p:cNvGrpSpPr/>
            <p:nvPr/>
          </p:nvGrpSpPr>
          <p:grpSpPr>
            <a:xfrm>
              <a:off x="7966980" y="755417"/>
              <a:ext cx="544250" cy="544250"/>
              <a:chOff x="5780183" y="381000"/>
              <a:chExt cx="838200" cy="838200"/>
            </a:xfrm>
          </p:grpSpPr>
          <p:sp>
            <p:nvSpPr>
              <p:cNvPr id="85" name="Oval 84"/>
              <p:cNvSpPr/>
              <p:nvPr/>
            </p:nvSpPr>
            <p:spPr>
              <a:xfrm>
                <a:off x="5780183" y="381000"/>
                <a:ext cx="838200" cy="83820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grpSp>
            <p:nvGrpSpPr>
              <p:cNvPr id="87" name="Group 86"/>
              <p:cNvGrpSpPr/>
              <p:nvPr/>
            </p:nvGrpSpPr>
            <p:grpSpPr>
              <a:xfrm>
                <a:off x="5854700" y="457200"/>
                <a:ext cx="685800" cy="685800"/>
                <a:chOff x="6265862" y="2439988"/>
                <a:chExt cx="1962150" cy="1962150"/>
              </a:xfrm>
              <a:solidFill>
                <a:schemeClr val="bg1"/>
              </a:solidFill>
            </p:grpSpPr>
            <p:sp>
              <p:nvSpPr>
                <p:cNvPr id="88" name="Freeform 5"/>
                <p:cNvSpPr>
                  <a:spLocks/>
                </p:cNvSpPr>
                <p:nvPr/>
              </p:nvSpPr>
              <p:spPr bwMode="auto">
                <a:xfrm>
                  <a:off x="7513637" y="2903538"/>
                  <a:ext cx="82550" cy="123825"/>
                </a:xfrm>
                <a:custGeom>
                  <a:avLst/>
                  <a:gdLst/>
                  <a:ahLst/>
                  <a:cxnLst>
                    <a:cxn ang="0">
                      <a:pos x="8" y="112"/>
                    </a:cxn>
                    <a:cxn ang="0">
                      <a:pos x="38" y="105"/>
                    </a:cxn>
                    <a:cxn ang="0">
                      <a:pos x="75" y="97"/>
                    </a:cxn>
                    <a:cxn ang="0">
                      <a:pos x="75" y="82"/>
                    </a:cxn>
                    <a:cxn ang="0">
                      <a:pos x="16" y="0"/>
                    </a:cxn>
                    <a:cxn ang="0">
                      <a:pos x="8" y="112"/>
                    </a:cxn>
                  </a:cxnLst>
                  <a:rect l="0" t="0" r="r" b="b"/>
                  <a:pathLst>
                    <a:path w="75" h="113">
                      <a:moveTo>
                        <a:pt x="8" y="112"/>
                      </a:moveTo>
                      <a:cubicBezTo>
                        <a:pt x="22" y="113"/>
                        <a:pt x="24" y="103"/>
                        <a:pt x="38" y="105"/>
                      </a:cubicBezTo>
                      <a:cubicBezTo>
                        <a:pt x="59" y="111"/>
                        <a:pt x="58" y="94"/>
                        <a:pt x="75" y="97"/>
                      </a:cubicBezTo>
                      <a:cubicBezTo>
                        <a:pt x="75" y="92"/>
                        <a:pt x="75" y="87"/>
                        <a:pt x="75" y="82"/>
                      </a:cubicBezTo>
                      <a:cubicBezTo>
                        <a:pt x="44" y="67"/>
                        <a:pt x="55" y="9"/>
                        <a:pt x="16" y="0"/>
                      </a:cubicBezTo>
                      <a:cubicBezTo>
                        <a:pt x="0" y="40"/>
                        <a:pt x="39" y="72"/>
                        <a:pt x="8" y="11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97" name="Freeform 6"/>
                <p:cNvSpPr>
                  <a:spLocks/>
                </p:cNvSpPr>
                <p:nvPr/>
              </p:nvSpPr>
              <p:spPr bwMode="auto">
                <a:xfrm>
                  <a:off x="7477125" y="2952750"/>
                  <a:ext cx="47625" cy="49213"/>
                </a:xfrm>
                <a:custGeom>
                  <a:avLst/>
                  <a:gdLst/>
                  <a:ahLst/>
                  <a:cxnLst>
                    <a:cxn ang="0">
                      <a:pos x="33" y="0"/>
                    </a:cxn>
                    <a:cxn ang="0">
                      <a:pos x="3" y="45"/>
                    </a:cxn>
                    <a:cxn ang="0">
                      <a:pos x="41" y="45"/>
                    </a:cxn>
                    <a:cxn ang="0">
                      <a:pos x="33" y="0"/>
                    </a:cxn>
                  </a:cxnLst>
                  <a:rect l="0" t="0" r="r" b="b"/>
                  <a:pathLst>
                    <a:path w="42" h="45">
                      <a:moveTo>
                        <a:pt x="33" y="0"/>
                      </a:moveTo>
                      <a:cubicBezTo>
                        <a:pt x="9" y="1"/>
                        <a:pt x="0" y="17"/>
                        <a:pt x="3" y="45"/>
                      </a:cubicBezTo>
                      <a:cubicBezTo>
                        <a:pt x="16" y="45"/>
                        <a:pt x="28" y="45"/>
                        <a:pt x="41" y="45"/>
                      </a:cubicBezTo>
                      <a:cubicBezTo>
                        <a:pt x="42" y="26"/>
                        <a:pt x="42" y="9"/>
                        <a:pt x="33"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4" name="Freeform 7"/>
                <p:cNvSpPr>
                  <a:spLocks/>
                </p:cNvSpPr>
                <p:nvPr/>
              </p:nvSpPr>
              <p:spPr bwMode="auto">
                <a:xfrm>
                  <a:off x="7366000" y="2779713"/>
                  <a:ext cx="90488" cy="50800"/>
                </a:xfrm>
                <a:custGeom>
                  <a:avLst/>
                  <a:gdLst/>
                  <a:ahLst/>
                  <a:cxnLst>
                    <a:cxn ang="0">
                      <a:pos x="82" y="15"/>
                    </a:cxn>
                    <a:cxn ang="0">
                      <a:pos x="75" y="0"/>
                    </a:cxn>
                    <a:cxn ang="0">
                      <a:pos x="0" y="0"/>
                    </a:cxn>
                    <a:cxn ang="0">
                      <a:pos x="22" y="44"/>
                    </a:cxn>
                    <a:cxn ang="0">
                      <a:pos x="82" y="15"/>
                    </a:cxn>
                  </a:cxnLst>
                  <a:rect l="0" t="0" r="r" b="b"/>
                  <a:pathLst>
                    <a:path w="82" h="45">
                      <a:moveTo>
                        <a:pt x="82" y="15"/>
                      </a:moveTo>
                      <a:cubicBezTo>
                        <a:pt x="82" y="7"/>
                        <a:pt x="76" y="6"/>
                        <a:pt x="75" y="0"/>
                      </a:cubicBezTo>
                      <a:cubicBezTo>
                        <a:pt x="45" y="7"/>
                        <a:pt x="30" y="7"/>
                        <a:pt x="0" y="0"/>
                      </a:cubicBezTo>
                      <a:cubicBezTo>
                        <a:pt x="0" y="22"/>
                        <a:pt x="16" y="29"/>
                        <a:pt x="22" y="44"/>
                      </a:cubicBezTo>
                      <a:cubicBezTo>
                        <a:pt x="53" y="45"/>
                        <a:pt x="81" y="43"/>
                        <a:pt x="82" y="1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5" name="Freeform 8"/>
                <p:cNvSpPr>
                  <a:spLocks/>
                </p:cNvSpPr>
                <p:nvPr/>
              </p:nvSpPr>
              <p:spPr bwMode="auto">
                <a:xfrm>
                  <a:off x="7218362" y="2787650"/>
                  <a:ext cx="131763" cy="147638"/>
                </a:xfrm>
                <a:custGeom>
                  <a:avLst/>
                  <a:gdLst/>
                  <a:ahLst/>
                  <a:cxnLst>
                    <a:cxn ang="0">
                      <a:pos x="8" y="112"/>
                    </a:cxn>
                    <a:cxn ang="0">
                      <a:pos x="37" y="127"/>
                    </a:cxn>
                    <a:cxn ang="0">
                      <a:pos x="37" y="134"/>
                    </a:cxn>
                    <a:cxn ang="0">
                      <a:pos x="112" y="82"/>
                    </a:cxn>
                    <a:cxn ang="0">
                      <a:pos x="8" y="112"/>
                    </a:cxn>
                  </a:cxnLst>
                  <a:rect l="0" t="0" r="r" b="b"/>
                  <a:pathLst>
                    <a:path w="120" h="134">
                      <a:moveTo>
                        <a:pt x="8" y="112"/>
                      </a:moveTo>
                      <a:cubicBezTo>
                        <a:pt x="12" y="122"/>
                        <a:pt x="36" y="113"/>
                        <a:pt x="37" y="127"/>
                      </a:cubicBezTo>
                      <a:cubicBezTo>
                        <a:pt x="33" y="127"/>
                        <a:pt x="29" y="133"/>
                        <a:pt x="37" y="134"/>
                      </a:cubicBezTo>
                      <a:cubicBezTo>
                        <a:pt x="64" y="119"/>
                        <a:pt x="100" y="113"/>
                        <a:pt x="112" y="82"/>
                      </a:cubicBezTo>
                      <a:cubicBezTo>
                        <a:pt x="120" y="0"/>
                        <a:pt x="0" y="21"/>
                        <a:pt x="8" y="11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6" name="Freeform 9"/>
                <p:cNvSpPr>
                  <a:spLocks/>
                </p:cNvSpPr>
                <p:nvPr/>
              </p:nvSpPr>
              <p:spPr bwMode="auto">
                <a:xfrm>
                  <a:off x="6831012" y="3395663"/>
                  <a:ext cx="52388" cy="36513"/>
                </a:xfrm>
                <a:custGeom>
                  <a:avLst/>
                  <a:gdLst/>
                  <a:ahLst/>
                  <a:cxnLst>
                    <a:cxn ang="0">
                      <a:pos x="0" y="16"/>
                    </a:cxn>
                    <a:cxn ang="0">
                      <a:pos x="45" y="1"/>
                    </a:cxn>
                    <a:cxn ang="0">
                      <a:pos x="0" y="16"/>
                    </a:cxn>
                  </a:cxnLst>
                  <a:rect l="0" t="0" r="r" b="b"/>
                  <a:pathLst>
                    <a:path w="48" h="33">
                      <a:moveTo>
                        <a:pt x="0" y="16"/>
                      </a:moveTo>
                      <a:cubicBezTo>
                        <a:pt x="18" y="21"/>
                        <a:pt x="48" y="33"/>
                        <a:pt x="45" y="1"/>
                      </a:cubicBezTo>
                      <a:cubicBezTo>
                        <a:pt x="24" y="0"/>
                        <a:pt x="7" y="3"/>
                        <a:pt x="0" y="1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7" name="Freeform 10"/>
                <p:cNvSpPr>
                  <a:spLocks/>
                </p:cNvSpPr>
                <p:nvPr/>
              </p:nvSpPr>
              <p:spPr bwMode="auto">
                <a:xfrm>
                  <a:off x="6732587" y="3328988"/>
                  <a:ext cx="98425" cy="69850"/>
                </a:xfrm>
                <a:custGeom>
                  <a:avLst/>
                  <a:gdLst/>
                  <a:ahLst/>
                  <a:cxnLst>
                    <a:cxn ang="0">
                      <a:pos x="0" y="32"/>
                    </a:cxn>
                    <a:cxn ang="0">
                      <a:pos x="89" y="62"/>
                    </a:cxn>
                    <a:cxn ang="0">
                      <a:pos x="0" y="32"/>
                    </a:cxn>
                  </a:cxnLst>
                  <a:rect l="0" t="0" r="r" b="b"/>
                  <a:pathLst>
                    <a:path w="89" h="63">
                      <a:moveTo>
                        <a:pt x="0" y="32"/>
                      </a:moveTo>
                      <a:cubicBezTo>
                        <a:pt x="43" y="29"/>
                        <a:pt x="49" y="63"/>
                        <a:pt x="89" y="62"/>
                      </a:cubicBezTo>
                      <a:cubicBezTo>
                        <a:pt x="71" y="45"/>
                        <a:pt x="20" y="0"/>
                        <a:pt x="0" y="3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8" name="Freeform 11"/>
                <p:cNvSpPr>
                  <a:spLocks noEditPoints="1"/>
                </p:cNvSpPr>
                <p:nvPr/>
              </p:nvSpPr>
              <p:spPr bwMode="auto">
                <a:xfrm>
                  <a:off x="6265862" y="2439988"/>
                  <a:ext cx="1962150" cy="1962150"/>
                </a:xfrm>
                <a:custGeom>
                  <a:avLst/>
                  <a:gdLst/>
                  <a:ahLst/>
                  <a:cxnLst>
                    <a:cxn ang="0">
                      <a:pos x="887" y="1775"/>
                    </a:cxn>
                    <a:cxn ang="0">
                      <a:pos x="1442" y="330"/>
                    </a:cxn>
                    <a:cxn ang="0">
                      <a:pos x="1442" y="330"/>
                    </a:cxn>
                    <a:cxn ang="0">
                      <a:pos x="564" y="171"/>
                    </a:cxn>
                    <a:cxn ang="0">
                      <a:pos x="163" y="580"/>
                    </a:cxn>
                    <a:cxn ang="0">
                      <a:pos x="203" y="786"/>
                    </a:cxn>
                    <a:cxn ang="0">
                      <a:pos x="438" y="1080"/>
                    </a:cxn>
                    <a:cxn ang="0">
                      <a:pos x="603" y="1605"/>
                    </a:cxn>
                    <a:cxn ang="0">
                      <a:pos x="749" y="1342"/>
                    </a:cxn>
                    <a:cxn ang="0">
                      <a:pos x="720" y="1074"/>
                    </a:cxn>
                    <a:cxn ang="0">
                      <a:pos x="526" y="941"/>
                    </a:cxn>
                    <a:cxn ang="0">
                      <a:pos x="429" y="903"/>
                    </a:cxn>
                    <a:cxn ang="0">
                      <a:pos x="362" y="866"/>
                    </a:cxn>
                    <a:cxn ang="0">
                      <a:pos x="459" y="807"/>
                    </a:cxn>
                    <a:cxn ang="0">
                      <a:pos x="645" y="576"/>
                    </a:cxn>
                    <a:cxn ang="0">
                      <a:pos x="623" y="553"/>
                    </a:cxn>
                    <a:cxn ang="0">
                      <a:pos x="682" y="524"/>
                    </a:cxn>
                    <a:cxn ang="0">
                      <a:pos x="660" y="390"/>
                    </a:cxn>
                    <a:cxn ang="0">
                      <a:pos x="556" y="345"/>
                    </a:cxn>
                    <a:cxn ang="0">
                      <a:pos x="496" y="449"/>
                    </a:cxn>
                    <a:cxn ang="0">
                      <a:pos x="489" y="330"/>
                    </a:cxn>
                    <a:cxn ang="0">
                      <a:pos x="541" y="345"/>
                    </a:cxn>
                    <a:cxn ang="0">
                      <a:pos x="586" y="256"/>
                    </a:cxn>
                    <a:cxn ang="0">
                      <a:pos x="638" y="367"/>
                    </a:cxn>
                    <a:cxn ang="0">
                      <a:pos x="675" y="323"/>
                    </a:cxn>
                    <a:cxn ang="0">
                      <a:pos x="608" y="211"/>
                    </a:cxn>
                    <a:cxn ang="0">
                      <a:pos x="519" y="271"/>
                    </a:cxn>
                    <a:cxn ang="0">
                      <a:pos x="444" y="241"/>
                    </a:cxn>
                    <a:cxn ang="0">
                      <a:pos x="468" y="223"/>
                    </a:cxn>
                    <a:cxn ang="0">
                      <a:pos x="586" y="189"/>
                    </a:cxn>
                    <a:cxn ang="0">
                      <a:pos x="757" y="256"/>
                    </a:cxn>
                    <a:cxn ang="0">
                      <a:pos x="769" y="260"/>
                    </a:cxn>
                    <a:cxn ang="0">
                      <a:pos x="1025" y="256"/>
                    </a:cxn>
                    <a:cxn ang="0">
                      <a:pos x="1040" y="122"/>
                    </a:cxn>
                    <a:cxn ang="0">
                      <a:pos x="1226" y="390"/>
                    </a:cxn>
                    <a:cxn ang="0">
                      <a:pos x="1271" y="472"/>
                    </a:cxn>
                    <a:cxn ang="0">
                      <a:pos x="1151" y="554"/>
                    </a:cxn>
                    <a:cxn ang="0">
                      <a:pos x="1122" y="606"/>
                    </a:cxn>
                    <a:cxn ang="0">
                      <a:pos x="1174" y="687"/>
                    </a:cxn>
                    <a:cxn ang="0">
                      <a:pos x="1256" y="606"/>
                    </a:cxn>
                    <a:cxn ang="0">
                      <a:pos x="1352" y="658"/>
                    </a:cxn>
                    <a:cxn ang="0">
                      <a:pos x="1419" y="650"/>
                    </a:cxn>
                    <a:cxn ang="0">
                      <a:pos x="1472" y="762"/>
                    </a:cxn>
                    <a:cxn ang="0">
                      <a:pos x="1352" y="762"/>
                    </a:cxn>
                    <a:cxn ang="0">
                      <a:pos x="1092" y="777"/>
                    </a:cxn>
                    <a:cxn ang="0">
                      <a:pos x="1226" y="1022"/>
                    </a:cxn>
                    <a:cxn ang="0">
                      <a:pos x="1323" y="1439"/>
                    </a:cxn>
                    <a:cxn ang="0">
                      <a:pos x="1620" y="970"/>
                    </a:cxn>
                    <a:cxn ang="0">
                      <a:pos x="1671" y="829"/>
                    </a:cxn>
                  </a:cxnLst>
                  <a:rect l="0" t="0" r="r" b="b"/>
                  <a:pathLst>
                    <a:path w="1775" h="1775">
                      <a:moveTo>
                        <a:pt x="887" y="0"/>
                      </a:moveTo>
                      <a:cubicBezTo>
                        <a:pt x="398" y="0"/>
                        <a:pt x="0" y="398"/>
                        <a:pt x="0" y="887"/>
                      </a:cubicBezTo>
                      <a:cubicBezTo>
                        <a:pt x="0" y="1377"/>
                        <a:pt x="398" y="1775"/>
                        <a:pt x="887" y="1775"/>
                      </a:cubicBezTo>
                      <a:cubicBezTo>
                        <a:pt x="1377" y="1775"/>
                        <a:pt x="1775" y="1377"/>
                        <a:pt x="1775" y="887"/>
                      </a:cubicBezTo>
                      <a:cubicBezTo>
                        <a:pt x="1775" y="398"/>
                        <a:pt x="1377" y="0"/>
                        <a:pt x="887" y="0"/>
                      </a:cubicBezTo>
                      <a:close/>
                      <a:moveTo>
                        <a:pt x="1442" y="330"/>
                      </a:moveTo>
                      <a:cubicBezTo>
                        <a:pt x="1451" y="339"/>
                        <a:pt x="1458" y="348"/>
                        <a:pt x="1466" y="357"/>
                      </a:cubicBezTo>
                      <a:cubicBezTo>
                        <a:pt x="1454" y="364"/>
                        <a:pt x="1448" y="342"/>
                        <a:pt x="1442" y="330"/>
                      </a:cubicBezTo>
                      <a:cubicBezTo>
                        <a:pt x="1442" y="330"/>
                        <a:pt x="1442" y="330"/>
                        <a:pt x="1442" y="330"/>
                      </a:cubicBezTo>
                      <a:close/>
                      <a:moveTo>
                        <a:pt x="564" y="171"/>
                      </a:moveTo>
                      <a:cubicBezTo>
                        <a:pt x="561" y="173"/>
                        <a:pt x="557" y="175"/>
                        <a:pt x="554" y="176"/>
                      </a:cubicBezTo>
                      <a:cubicBezTo>
                        <a:pt x="557" y="174"/>
                        <a:pt x="561" y="172"/>
                        <a:pt x="564" y="171"/>
                      </a:cubicBezTo>
                      <a:close/>
                      <a:moveTo>
                        <a:pt x="887" y="1674"/>
                      </a:moveTo>
                      <a:cubicBezTo>
                        <a:pt x="453" y="1674"/>
                        <a:pt x="100" y="1321"/>
                        <a:pt x="100" y="887"/>
                      </a:cubicBezTo>
                      <a:cubicBezTo>
                        <a:pt x="100" y="778"/>
                        <a:pt x="123" y="674"/>
                        <a:pt x="163" y="580"/>
                      </a:cubicBezTo>
                      <a:cubicBezTo>
                        <a:pt x="156" y="597"/>
                        <a:pt x="150" y="614"/>
                        <a:pt x="145" y="631"/>
                      </a:cubicBezTo>
                      <a:cubicBezTo>
                        <a:pt x="147" y="707"/>
                        <a:pt x="166" y="787"/>
                        <a:pt x="217" y="837"/>
                      </a:cubicBezTo>
                      <a:cubicBezTo>
                        <a:pt x="216" y="817"/>
                        <a:pt x="204" y="807"/>
                        <a:pt x="203" y="786"/>
                      </a:cubicBezTo>
                      <a:cubicBezTo>
                        <a:pt x="227" y="801"/>
                        <a:pt x="242" y="826"/>
                        <a:pt x="239" y="867"/>
                      </a:cubicBezTo>
                      <a:cubicBezTo>
                        <a:pt x="316" y="923"/>
                        <a:pt x="421" y="950"/>
                        <a:pt x="475" y="1029"/>
                      </a:cubicBezTo>
                      <a:cubicBezTo>
                        <a:pt x="467" y="1050"/>
                        <a:pt x="451" y="1064"/>
                        <a:pt x="438" y="1080"/>
                      </a:cubicBezTo>
                      <a:cubicBezTo>
                        <a:pt x="417" y="1179"/>
                        <a:pt x="535" y="1226"/>
                        <a:pt x="549" y="1309"/>
                      </a:cubicBezTo>
                      <a:cubicBezTo>
                        <a:pt x="566" y="1414"/>
                        <a:pt x="517" y="1521"/>
                        <a:pt x="546" y="1579"/>
                      </a:cubicBezTo>
                      <a:cubicBezTo>
                        <a:pt x="565" y="1589"/>
                        <a:pt x="584" y="1597"/>
                        <a:pt x="603" y="1605"/>
                      </a:cubicBezTo>
                      <a:cubicBezTo>
                        <a:pt x="616" y="1544"/>
                        <a:pt x="599" y="1498"/>
                        <a:pt x="675" y="1476"/>
                      </a:cubicBezTo>
                      <a:cubicBezTo>
                        <a:pt x="681" y="1455"/>
                        <a:pt x="665" y="1457"/>
                        <a:pt x="668" y="1439"/>
                      </a:cubicBezTo>
                      <a:cubicBezTo>
                        <a:pt x="710" y="1451"/>
                        <a:pt x="743" y="1391"/>
                        <a:pt x="749" y="1342"/>
                      </a:cubicBezTo>
                      <a:cubicBezTo>
                        <a:pt x="769" y="1333"/>
                        <a:pt x="789" y="1322"/>
                        <a:pt x="809" y="1313"/>
                      </a:cubicBezTo>
                      <a:cubicBezTo>
                        <a:pt x="808" y="1235"/>
                        <a:pt x="854" y="1204"/>
                        <a:pt x="861" y="1134"/>
                      </a:cubicBezTo>
                      <a:cubicBezTo>
                        <a:pt x="812" y="1116"/>
                        <a:pt x="773" y="1088"/>
                        <a:pt x="720" y="1074"/>
                      </a:cubicBezTo>
                      <a:cubicBezTo>
                        <a:pt x="720" y="1062"/>
                        <a:pt x="720" y="1050"/>
                        <a:pt x="720" y="1037"/>
                      </a:cubicBezTo>
                      <a:cubicBezTo>
                        <a:pt x="690" y="1010"/>
                        <a:pt x="633" y="1009"/>
                        <a:pt x="623" y="963"/>
                      </a:cubicBezTo>
                      <a:cubicBezTo>
                        <a:pt x="574" y="962"/>
                        <a:pt x="543" y="956"/>
                        <a:pt x="526" y="941"/>
                      </a:cubicBezTo>
                      <a:cubicBezTo>
                        <a:pt x="498" y="945"/>
                        <a:pt x="496" y="975"/>
                        <a:pt x="467" y="978"/>
                      </a:cubicBezTo>
                      <a:cubicBezTo>
                        <a:pt x="466" y="970"/>
                        <a:pt x="458" y="972"/>
                        <a:pt x="452" y="970"/>
                      </a:cubicBezTo>
                      <a:cubicBezTo>
                        <a:pt x="414" y="965"/>
                        <a:pt x="427" y="936"/>
                        <a:pt x="429" y="903"/>
                      </a:cubicBezTo>
                      <a:cubicBezTo>
                        <a:pt x="419" y="899"/>
                        <a:pt x="391" y="912"/>
                        <a:pt x="392" y="896"/>
                      </a:cubicBezTo>
                      <a:cubicBezTo>
                        <a:pt x="391" y="877"/>
                        <a:pt x="396" y="865"/>
                        <a:pt x="407" y="859"/>
                      </a:cubicBezTo>
                      <a:cubicBezTo>
                        <a:pt x="403" y="833"/>
                        <a:pt x="360" y="843"/>
                        <a:pt x="362" y="866"/>
                      </a:cubicBezTo>
                      <a:cubicBezTo>
                        <a:pt x="360" y="866"/>
                        <a:pt x="357" y="866"/>
                        <a:pt x="355" y="866"/>
                      </a:cubicBezTo>
                      <a:cubicBezTo>
                        <a:pt x="239" y="839"/>
                        <a:pt x="362" y="715"/>
                        <a:pt x="429" y="754"/>
                      </a:cubicBezTo>
                      <a:cubicBezTo>
                        <a:pt x="435" y="776"/>
                        <a:pt x="441" y="797"/>
                        <a:pt x="459" y="807"/>
                      </a:cubicBezTo>
                      <a:cubicBezTo>
                        <a:pt x="481" y="792"/>
                        <a:pt x="451" y="746"/>
                        <a:pt x="467" y="739"/>
                      </a:cubicBezTo>
                      <a:cubicBezTo>
                        <a:pt x="476" y="727"/>
                        <a:pt x="482" y="710"/>
                        <a:pt x="504" y="710"/>
                      </a:cubicBezTo>
                      <a:cubicBezTo>
                        <a:pt x="518" y="625"/>
                        <a:pt x="610" y="599"/>
                        <a:pt x="645" y="576"/>
                      </a:cubicBezTo>
                      <a:cubicBezTo>
                        <a:pt x="645" y="573"/>
                        <a:pt x="645" y="571"/>
                        <a:pt x="645" y="568"/>
                      </a:cubicBezTo>
                      <a:cubicBezTo>
                        <a:pt x="645" y="561"/>
                        <a:pt x="636" y="563"/>
                        <a:pt x="630" y="561"/>
                      </a:cubicBezTo>
                      <a:cubicBezTo>
                        <a:pt x="626" y="560"/>
                        <a:pt x="622" y="560"/>
                        <a:pt x="623" y="553"/>
                      </a:cubicBezTo>
                      <a:cubicBezTo>
                        <a:pt x="620" y="536"/>
                        <a:pt x="637" y="537"/>
                        <a:pt x="630" y="516"/>
                      </a:cubicBezTo>
                      <a:cubicBezTo>
                        <a:pt x="654" y="547"/>
                        <a:pt x="677" y="508"/>
                        <a:pt x="705" y="501"/>
                      </a:cubicBezTo>
                      <a:cubicBezTo>
                        <a:pt x="701" y="512"/>
                        <a:pt x="693" y="519"/>
                        <a:pt x="682" y="524"/>
                      </a:cubicBezTo>
                      <a:cubicBezTo>
                        <a:pt x="677" y="529"/>
                        <a:pt x="664" y="560"/>
                        <a:pt x="690" y="553"/>
                      </a:cubicBezTo>
                      <a:cubicBezTo>
                        <a:pt x="707" y="553"/>
                        <a:pt x="712" y="566"/>
                        <a:pt x="735" y="561"/>
                      </a:cubicBezTo>
                      <a:cubicBezTo>
                        <a:pt x="724" y="494"/>
                        <a:pt x="683" y="459"/>
                        <a:pt x="660" y="390"/>
                      </a:cubicBezTo>
                      <a:cubicBezTo>
                        <a:pt x="636" y="380"/>
                        <a:pt x="654" y="414"/>
                        <a:pt x="630" y="405"/>
                      </a:cubicBezTo>
                      <a:cubicBezTo>
                        <a:pt x="605" y="406"/>
                        <a:pt x="620" y="366"/>
                        <a:pt x="601" y="360"/>
                      </a:cubicBezTo>
                      <a:cubicBezTo>
                        <a:pt x="574" y="365"/>
                        <a:pt x="563" y="344"/>
                        <a:pt x="556" y="345"/>
                      </a:cubicBezTo>
                      <a:cubicBezTo>
                        <a:pt x="556" y="350"/>
                        <a:pt x="555" y="354"/>
                        <a:pt x="549" y="352"/>
                      </a:cubicBezTo>
                      <a:cubicBezTo>
                        <a:pt x="551" y="449"/>
                        <a:pt x="529" y="434"/>
                        <a:pt x="504" y="494"/>
                      </a:cubicBezTo>
                      <a:cubicBezTo>
                        <a:pt x="504" y="476"/>
                        <a:pt x="491" y="472"/>
                        <a:pt x="496" y="449"/>
                      </a:cubicBezTo>
                      <a:cubicBezTo>
                        <a:pt x="486" y="450"/>
                        <a:pt x="480" y="446"/>
                        <a:pt x="474" y="442"/>
                      </a:cubicBezTo>
                      <a:cubicBezTo>
                        <a:pt x="449" y="432"/>
                        <a:pt x="421" y="425"/>
                        <a:pt x="415" y="397"/>
                      </a:cubicBezTo>
                      <a:cubicBezTo>
                        <a:pt x="436" y="372"/>
                        <a:pt x="454" y="342"/>
                        <a:pt x="489" y="330"/>
                      </a:cubicBezTo>
                      <a:cubicBezTo>
                        <a:pt x="483" y="349"/>
                        <a:pt x="517" y="365"/>
                        <a:pt x="519" y="352"/>
                      </a:cubicBezTo>
                      <a:cubicBezTo>
                        <a:pt x="511" y="352"/>
                        <a:pt x="509" y="339"/>
                        <a:pt x="519" y="338"/>
                      </a:cubicBezTo>
                      <a:cubicBezTo>
                        <a:pt x="529" y="337"/>
                        <a:pt x="535" y="341"/>
                        <a:pt x="541" y="345"/>
                      </a:cubicBezTo>
                      <a:cubicBezTo>
                        <a:pt x="542" y="326"/>
                        <a:pt x="530" y="322"/>
                        <a:pt x="519" y="315"/>
                      </a:cubicBezTo>
                      <a:cubicBezTo>
                        <a:pt x="527" y="296"/>
                        <a:pt x="555" y="297"/>
                        <a:pt x="549" y="263"/>
                      </a:cubicBezTo>
                      <a:cubicBezTo>
                        <a:pt x="525" y="253"/>
                        <a:pt x="575" y="256"/>
                        <a:pt x="586" y="256"/>
                      </a:cubicBezTo>
                      <a:cubicBezTo>
                        <a:pt x="580" y="279"/>
                        <a:pt x="606" y="270"/>
                        <a:pt x="601" y="293"/>
                      </a:cubicBezTo>
                      <a:cubicBezTo>
                        <a:pt x="599" y="316"/>
                        <a:pt x="574" y="316"/>
                        <a:pt x="556" y="323"/>
                      </a:cubicBezTo>
                      <a:cubicBezTo>
                        <a:pt x="589" y="332"/>
                        <a:pt x="610" y="353"/>
                        <a:pt x="638" y="367"/>
                      </a:cubicBezTo>
                      <a:cubicBezTo>
                        <a:pt x="656" y="353"/>
                        <a:pt x="623" y="340"/>
                        <a:pt x="660" y="352"/>
                      </a:cubicBezTo>
                      <a:cubicBezTo>
                        <a:pt x="661" y="334"/>
                        <a:pt x="662" y="316"/>
                        <a:pt x="645" y="315"/>
                      </a:cubicBezTo>
                      <a:cubicBezTo>
                        <a:pt x="653" y="292"/>
                        <a:pt x="665" y="324"/>
                        <a:pt x="675" y="323"/>
                      </a:cubicBezTo>
                      <a:cubicBezTo>
                        <a:pt x="683" y="318"/>
                        <a:pt x="683" y="306"/>
                        <a:pt x="697" y="308"/>
                      </a:cubicBezTo>
                      <a:cubicBezTo>
                        <a:pt x="653" y="269"/>
                        <a:pt x="654" y="213"/>
                        <a:pt x="578" y="218"/>
                      </a:cubicBezTo>
                      <a:cubicBezTo>
                        <a:pt x="554" y="210"/>
                        <a:pt x="598" y="210"/>
                        <a:pt x="608" y="211"/>
                      </a:cubicBezTo>
                      <a:cubicBezTo>
                        <a:pt x="606" y="200"/>
                        <a:pt x="586" y="208"/>
                        <a:pt x="586" y="196"/>
                      </a:cubicBezTo>
                      <a:cubicBezTo>
                        <a:pt x="559" y="212"/>
                        <a:pt x="497" y="192"/>
                        <a:pt x="496" y="233"/>
                      </a:cubicBezTo>
                      <a:cubicBezTo>
                        <a:pt x="491" y="259"/>
                        <a:pt x="527" y="243"/>
                        <a:pt x="519" y="271"/>
                      </a:cubicBezTo>
                      <a:cubicBezTo>
                        <a:pt x="512" y="274"/>
                        <a:pt x="505" y="277"/>
                        <a:pt x="504" y="285"/>
                      </a:cubicBezTo>
                      <a:cubicBezTo>
                        <a:pt x="494" y="257"/>
                        <a:pt x="470" y="276"/>
                        <a:pt x="467" y="233"/>
                      </a:cubicBezTo>
                      <a:cubicBezTo>
                        <a:pt x="455" y="231"/>
                        <a:pt x="454" y="240"/>
                        <a:pt x="444" y="241"/>
                      </a:cubicBezTo>
                      <a:cubicBezTo>
                        <a:pt x="438" y="262"/>
                        <a:pt x="455" y="260"/>
                        <a:pt x="452" y="278"/>
                      </a:cubicBezTo>
                      <a:cubicBezTo>
                        <a:pt x="424" y="244"/>
                        <a:pt x="420" y="291"/>
                        <a:pt x="380" y="287"/>
                      </a:cubicBezTo>
                      <a:cubicBezTo>
                        <a:pt x="408" y="263"/>
                        <a:pt x="437" y="242"/>
                        <a:pt x="468" y="223"/>
                      </a:cubicBezTo>
                      <a:cubicBezTo>
                        <a:pt x="480" y="220"/>
                        <a:pt x="489" y="214"/>
                        <a:pt x="495" y="206"/>
                      </a:cubicBezTo>
                      <a:cubicBezTo>
                        <a:pt x="504" y="201"/>
                        <a:pt x="512" y="196"/>
                        <a:pt x="521" y="191"/>
                      </a:cubicBezTo>
                      <a:cubicBezTo>
                        <a:pt x="539" y="193"/>
                        <a:pt x="560" y="191"/>
                        <a:pt x="586" y="189"/>
                      </a:cubicBezTo>
                      <a:cubicBezTo>
                        <a:pt x="593" y="175"/>
                        <a:pt x="601" y="163"/>
                        <a:pt x="611" y="152"/>
                      </a:cubicBezTo>
                      <a:cubicBezTo>
                        <a:pt x="626" y="146"/>
                        <a:pt x="641" y="140"/>
                        <a:pt x="656" y="135"/>
                      </a:cubicBezTo>
                      <a:cubicBezTo>
                        <a:pt x="682" y="183"/>
                        <a:pt x="790" y="161"/>
                        <a:pt x="757" y="256"/>
                      </a:cubicBezTo>
                      <a:cubicBezTo>
                        <a:pt x="758" y="262"/>
                        <a:pt x="765" y="263"/>
                        <a:pt x="769" y="260"/>
                      </a:cubicBezTo>
                      <a:cubicBezTo>
                        <a:pt x="770" y="259"/>
                        <a:pt x="771" y="257"/>
                        <a:pt x="772" y="256"/>
                      </a:cubicBezTo>
                      <a:cubicBezTo>
                        <a:pt x="772" y="258"/>
                        <a:pt x="771" y="259"/>
                        <a:pt x="769" y="260"/>
                      </a:cubicBezTo>
                      <a:cubicBezTo>
                        <a:pt x="753" y="294"/>
                        <a:pt x="763" y="382"/>
                        <a:pt x="817" y="397"/>
                      </a:cubicBezTo>
                      <a:cubicBezTo>
                        <a:pt x="838" y="383"/>
                        <a:pt x="845" y="356"/>
                        <a:pt x="861" y="337"/>
                      </a:cubicBezTo>
                      <a:cubicBezTo>
                        <a:pt x="894" y="289"/>
                        <a:pt x="971" y="283"/>
                        <a:pt x="1025" y="256"/>
                      </a:cubicBezTo>
                      <a:cubicBezTo>
                        <a:pt x="988" y="228"/>
                        <a:pt x="1051" y="199"/>
                        <a:pt x="1025" y="166"/>
                      </a:cubicBezTo>
                      <a:cubicBezTo>
                        <a:pt x="1028" y="155"/>
                        <a:pt x="1035" y="169"/>
                        <a:pt x="1047" y="166"/>
                      </a:cubicBezTo>
                      <a:cubicBezTo>
                        <a:pt x="1047" y="149"/>
                        <a:pt x="1035" y="144"/>
                        <a:pt x="1040" y="122"/>
                      </a:cubicBezTo>
                      <a:cubicBezTo>
                        <a:pt x="1044" y="121"/>
                        <a:pt x="1047" y="120"/>
                        <a:pt x="1050" y="118"/>
                      </a:cubicBezTo>
                      <a:cubicBezTo>
                        <a:pt x="1167" y="142"/>
                        <a:pt x="1274" y="193"/>
                        <a:pt x="1365" y="264"/>
                      </a:cubicBezTo>
                      <a:cubicBezTo>
                        <a:pt x="1287" y="274"/>
                        <a:pt x="1273" y="348"/>
                        <a:pt x="1226" y="390"/>
                      </a:cubicBezTo>
                      <a:cubicBezTo>
                        <a:pt x="1236" y="399"/>
                        <a:pt x="1231" y="425"/>
                        <a:pt x="1241" y="434"/>
                      </a:cubicBezTo>
                      <a:cubicBezTo>
                        <a:pt x="1249" y="428"/>
                        <a:pt x="1261" y="425"/>
                        <a:pt x="1278" y="427"/>
                      </a:cubicBezTo>
                      <a:cubicBezTo>
                        <a:pt x="1284" y="432"/>
                        <a:pt x="1298" y="478"/>
                        <a:pt x="1271" y="472"/>
                      </a:cubicBezTo>
                      <a:cubicBezTo>
                        <a:pt x="1268" y="454"/>
                        <a:pt x="1272" y="443"/>
                        <a:pt x="1278" y="434"/>
                      </a:cubicBezTo>
                      <a:cubicBezTo>
                        <a:pt x="1239" y="462"/>
                        <a:pt x="1237" y="528"/>
                        <a:pt x="1174" y="531"/>
                      </a:cubicBezTo>
                      <a:cubicBezTo>
                        <a:pt x="1176" y="548"/>
                        <a:pt x="1152" y="539"/>
                        <a:pt x="1151" y="554"/>
                      </a:cubicBezTo>
                      <a:cubicBezTo>
                        <a:pt x="1159" y="571"/>
                        <a:pt x="1177" y="577"/>
                        <a:pt x="1174" y="606"/>
                      </a:cubicBezTo>
                      <a:cubicBezTo>
                        <a:pt x="1171" y="606"/>
                        <a:pt x="1169" y="606"/>
                        <a:pt x="1166" y="606"/>
                      </a:cubicBezTo>
                      <a:cubicBezTo>
                        <a:pt x="1160" y="626"/>
                        <a:pt x="1143" y="595"/>
                        <a:pt x="1122" y="606"/>
                      </a:cubicBezTo>
                      <a:cubicBezTo>
                        <a:pt x="1099" y="610"/>
                        <a:pt x="1110" y="649"/>
                        <a:pt x="1099" y="665"/>
                      </a:cubicBezTo>
                      <a:cubicBezTo>
                        <a:pt x="1097" y="677"/>
                        <a:pt x="1106" y="678"/>
                        <a:pt x="1107" y="687"/>
                      </a:cubicBezTo>
                      <a:cubicBezTo>
                        <a:pt x="1129" y="687"/>
                        <a:pt x="1151" y="687"/>
                        <a:pt x="1174" y="687"/>
                      </a:cubicBezTo>
                      <a:cubicBezTo>
                        <a:pt x="1175" y="679"/>
                        <a:pt x="1182" y="676"/>
                        <a:pt x="1189" y="673"/>
                      </a:cubicBezTo>
                      <a:cubicBezTo>
                        <a:pt x="1189" y="663"/>
                        <a:pt x="1189" y="653"/>
                        <a:pt x="1189" y="643"/>
                      </a:cubicBezTo>
                      <a:cubicBezTo>
                        <a:pt x="1212" y="631"/>
                        <a:pt x="1229" y="614"/>
                        <a:pt x="1256" y="606"/>
                      </a:cubicBezTo>
                      <a:cubicBezTo>
                        <a:pt x="1266" y="608"/>
                        <a:pt x="1262" y="624"/>
                        <a:pt x="1263" y="635"/>
                      </a:cubicBezTo>
                      <a:cubicBezTo>
                        <a:pt x="1270" y="605"/>
                        <a:pt x="1353" y="671"/>
                        <a:pt x="1300" y="680"/>
                      </a:cubicBezTo>
                      <a:cubicBezTo>
                        <a:pt x="1324" y="708"/>
                        <a:pt x="1330" y="656"/>
                        <a:pt x="1352" y="658"/>
                      </a:cubicBezTo>
                      <a:cubicBezTo>
                        <a:pt x="1356" y="672"/>
                        <a:pt x="1374" y="671"/>
                        <a:pt x="1367" y="695"/>
                      </a:cubicBezTo>
                      <a:cubicBezTo>
                        <a:pt x="1372" y="695"/>
                        <a:pt x="1377" y="695"/>
                        <a:pt x="1382" y="695"/>
                      </a:cubicBezTo>
                      <a:cubicBezTo>
                        <a:pt x="1412" y="686"/>
                        <a:pt x="1372" y="647"/>
                        <a:pt x="1419" y="650"/>
                      </a:cubicBezTo>
                      <a:cubicBezTo>
                        <a:pt x="1409" y="660"/>
                        <a:pt x="1409" y="685"/>
                        <a:pt x="1419" y="695"/>
                      </a:cubicBezTo>
                      <a:cubicBezTo>
                        <a:pt x="1441" y="706"/>
                        <a:pt x="1480" y="699"/>
                        <a:pt x="1486" y="725"/>
                      </a:cubicBezTo>
                      <a:cubicBezTo>
                        <a:pt x="1482" y="738"/>
                        <a:pt x="1483" y="756"/>
                        <a:pt x="1472" y="762"/>
                      </a:cubicBezTo>
                      <a:cubicBezTo>
                        <a:pt x="1471" y="745"/>
                        <a:pt x="1440" y="759"/>
                        <a:pt x="1427" y="754"/>
                      </a:cubicBezTo>
                      <a:cubicBezTo>
                        <a:pt x="1392" y="767"/>
                        <a:pt x="1398" y="746"/>
                        <a:pt x="1375" y="732"/>
                      </a:cubicBezTo>
                      <a:cubicBezTo>
                        <a:pt x="1364" y="739"/>
                        <a:pt x="1351" y="743"/>
                        <a:pt x="1352" y="762"/>
                      </a:cubicBezTo>
                      <a:cubicBezTo>
                        <a:pt x="1329" y="751"/>
                        <a:pt x="1315" y="730"/>
                        <a:pt x="1285" y="725"/>
                      </a:cubicBezTo>
                      <a:cubicBezTo>
                        <a:pt x="1285" y="715"/>
                        <a:pt x="1285" y="705"/>
                        <a:pt x="1285" y="695"/>
                      </a:cubicBezTo>
                      <a:cubicBezTo>
                        <a:pt x="1229" y="674"/>
                        <a:pt x="1088" y="688"/>
                        <a:pt x="1092" y="777"/>
                      </a:cubicBezTo>
                      <a:cubicBezTo>
                        <a:pt x="1009" y="807"/>
                        <a:pt x="1050" y="883"/>
                        <a:pt x="1025" y="955"/>
                      </a:cubicBezTo>
                      <a:cubicBezTo>
                        <a:pt x="1052" y="980"/>
                        <a:pt x="1066" y="1019"/>
                        <a:pt x="1099" y="1037"/>
                      </a:cubicBezTo>
                      <a:cubicBezTo>
                        <a:pt x="1146" y="1032"/>
                        <a:pt x="1179" y="1038"/>
                        <a:pt x="1226" y="1022"/>
                      </a:cubicBezTo>
                      <a:cubicBezTo>
                        <a:pt x="1224" y="1047"/>
                        <a:pt x="1253" y="1040"/>
                        <a:pt x="1263" y="1052"/>
                      </a:cubicBezTo>
                      <a:cubicBezTo>
                        <a:pt x="1258" y="1141"/>
                        <a:pt x="1328" y="1189"/>
                        <a:pt x="1278" y="1261"/>
                      </a:cubicBezTo>
                      <a:cubicBezTo>
                        <a:pt x="1302" y="1311"/>
                        <a:pt x="1303" y="1385"/>
                        <a:pt x="1323" y="1439"/>
                      </a:cubicBezTo>
                      <a:cubicBezTo>
                        <a:pt x="1443" y="1457"/>
                        <a:pt x="1448" y="1297"/>
                        <a:pt x="1524" y="1246"/>
                      </a:cubicBezTo>
                      <a:cubicBezTo>
                        <a:pt x="1528" y="1191"/>
                        <a:pt x="1525" y="1176"/>
                        <a:pt x="1524" y="1119"/>
                      </a:cubicBezTo>
                      <a:cubicBezTo>
                        <a:pt x="1560" y="1074"/>
                        <a:pt x="1613" y="1045"/>
                        <a:pt x="1620" y="970"/>
                      </a:cubicBezTo>
                      <a:cubicBezTo>
                        <a:pt x="1603" y="953"/>
                        <a:pt x="1574" y="994"/>
                        <a:pt x="1561" y="963"/>
                      </a:cubicBezTo>
                      <a:cubicBezTo>
                        <a:pt x="1604" y="933"/>
                        <a:pt x="1705" y="902"/>
                        <a:pt x="1658" y="829"/>
                      </a:cubicBezTo>
                      <a:cubicBezTo>
                        <a:pt x="1662" y="829"/>
                        <a:pt x="1667" y="829"/>
                        <a:pt x="1671" y="829"/>
                      </a:cubicBezTo>
                      <a:cubicBezTo>
                        <a:pt x="1673" y="848"/>
                        <a:pt x="1674" y="868"/>
                        <a:pt x="1674" y="887"/>
                      </a:cubicBezTo>
                      <a:cubicBezTo>
                        <a:pt x="1674" y="1321"/>
                        <a:pt x="1321" y="1674"/>
                        <a:pt x="887" y="167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grpSp>
      </p:grpSp>
      <p:sp>
        <p:nvSpPr>
          <p:cNvPr id="114" name="TextBox 113"/>
          <p:cNvSpPr txBox="1"/>
          <p:nvPr/>
        </p:nvSpPr>
        <p:spPr>
          <a:xfrm>
            <a:off x="1759250" y="586800"/>
            <a:ext cx="5295824" cy="584775"/>
          </a:xfrm>
          <a:prstGeom prst="rect">
            <a:avLst/>
          </a:prstGeom>
          <a:noFill/>
        </p:spPr>
        <p:txBody>
          <a:bodyPr wrap="square" rtlCol="0">
            <a:spAutoFit/>
          </a:bodyPr>
          <a:lstStyle/>
          <a:p>
            <a:pPr algn="ctr"/>
            <a:r>
              <a:rPr lang="en-US" sz="1600" i="1" dirty="0" smtClean="0">
                <a:solidFill>
                  <a:schemeClr val="tx1"/>
                </a:solidFill>
                <a:latin typeface="Arial" panose="020B0604020202020204" pitchFamily="34" charset="0"/>
                <a:cs typeface="Arial" panose="020B0604020202020204" pitchFamily="34" charset="0"/>
              </a:rPr>
              <a:t>Proportion of Adults which Claim to Know </a:t>
            </a:r>
          </a:p>
          <a:p>
            <a:pPr algn="ctr"/>
            <a:r>
              <a:rPr lang="en-US" sz="1600" i="1" dirty="0" smtClean="0">
                <a:solidFill>
                  <a:schemeClr val="tx1"/>
                </a:solidFill>
                <a:latin typeface="Arial" panose="020B0604020202020204" pitchFamily="34" charset="0"/>
                <a:cs typeface="Arial" panose="020B0604020202020204" pitchFamily="34" charset="0"/>
              </a:rPr>
              <a:t>What a DVT Would Feel Like</a:t>
            </a:r>
          </a:p>
        </p:txBody>
      </p:sp>
      <p:graphicFrame>
        <p:nvGraphicFramePr>
          <p:cNvPr id="14" name="Chart 13"/>
          <p:cNvGraphicFramePr/>
          <p:nvPr>
            <p:extLst>
              <p:ext uri="{D42A27DB-BD31-4B8C-83A1-F6EECF244321}">
                <p14:modId xmlns:p14="http://schemas.microsoft.com/office/powerpoint/2010/main" val="2111758897"/>
              </p:ext>
            </p:extLst>
          </p:nvPr>
        </p:nvGraphicFramePr>
        <p:xfrm>
          <a:off x="356389" y="1833067"/>
          <a:ext cx="2215094" cy="1476729"/>
        </p:xfrm>
        <a:graphic>
          <a:graphicData uri="http://schemas.openxmlformats.org/drawingml/2006/chart">
            <c:chart xmlns:c="http://schemas.openxmlformats.org/drawingml/2006/chart" xmlns:r="http://schemas.openxmlformats.org/officeDocument/2006/relationships" r:id="rId2"/>
          </a:graphicData>
        </a:graphic>
      </p:graphicFrame>
      <p:sp>
        <p:nvSpPr>
          <p:cNvPr id="116" name="TextBox 115"/>
          <p:cNvSpPr txBox="1"/>
          <p:nvPr/>
        </p:nvSpPr>
        <p:spPr>
          <a:xfrm>
            <a:off x="893792" y="1833067"/>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18-39</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66" name="Chart 165"/>
          <p:cNvGraphicFramePr/>
          <p:nvPr>
            <p:extLst>
              <p:ext uri="{D42A27DB-BD31-4B8C-83A1-F6EECF244321}">
                <p14:modId xmlns:p14="http://schemas.microsoft.com/office/powerpoint/2010/main" val="4132643411"/>
              </p:ext>
            </p:extLst>
          </p:nvPr>
        </p:nvGraphicFramePr>
        <p:xfrm>
          <a:off x="356389" y="3095516"/>
          <a:ext cx="2215094" cy="1476729"/>
        </p:xfrm>
        <a:graphic>
          <a:graphicData uri="http://schemas.openxmlformats.org/drawingml/2006/chart">
            <c:chart xmlns:c="http://schemas.openxmlformats.org/drawingml/2006/chart" xmlns:r="http://schemas.openxmlformats.org/officeDocument/2006/relationships" r:id="rId3"/>
          </a:graphicData>
        </a:graphic>
      </p:graphicFrame>
      <p:sp>
        <p:nvSpPr>
          <p:cNvPr id="167" name="TextBox 166"/>
          <p:cNvSpPr txBox="1"/>
          <p:nvPr/>
        </p:nvSpPr>
        <p:spPr>
          <a:xfrm>
            <a:off x="893792" y="3095516"/>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40-64</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68" name="Chart 167"/>
          <p:cNvGraphicFramePr/>
          <p:nvPr>
            <p:extLst>
              <p:ext uri="{D42A27DB-BD31-4B8C-83A1-F6EECF244321}">
                <p14:modId xmlns:p14="http://schemas.microsoft.com/office/powerpoint/2010/main" val="2659762425"/>
              </p:ext>
            </p:extLst>
          </p:nvPr>
        </p:nvGraphicFramePr>
        <p:xfrm>
          <a:off x="372830" y="4433392"/>
          <a:ext cx="2215094" cy="1476729"/>
        </p:xfrm>
        <a:graphic>
          <a:graphicData uri="http://schemas.openxmlformats.org/drawingml/2006/chart">
            <c:chart xmlns:c="http://schemas.openxmlformats.org/drawingml/2006/chart" xmlns:r="http://schemas.openxmlformats.org/officeDocument/2006/relationships" r:id="rId4"/>
          </a:graphicData>
        </a:graphic>
      </p:graphicFrame>
      <p:sp>
        <p:nvSpPr>
          <p:cNvPr id="169" name="TextBox 168"/>
          <p:cNvSpPr txBox="1"/>
          <p:nvPr/>
        </p:nvSpPr>
        <p:spPr>
          <a:xfrm>
            <a:off x="910233" y="4433392"/>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65+</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0" name="Chart 169"/>
          <p:cNvGraphicFramePr/>
          <p:nvPr>
            <p:extLst>
              <p:ext uri="{D42A27DB-BD31-4B8C-83A1-F6EECF244321}">
                <p14:modId xmlns:p14="http://schemas.microsoft.com/office/powerpoint/2010/main" val="1986933920"/>
              </p:ext>
            </p:extLst>
          </p:nvPr>
        </p:nvGraphicFramePr>
        <p:xfrm>
          <a:off x="3251989" y="1842592"/>
          <a:ext cx="2215094" cy="1476729"/>
        </p:xfrm>
        <a:graphic>
          <a:graphicData uri="http://schemas.openxmlformats.org/drawingml/2006/chart">
            <c:chart xmlns:c="http://schemas.openxmlformats.org/drawingml/2006/chart" xmlns:r="http://schemas.openxmlformats.org/officeDocument/2006/relationships" r:id="rId5"/>
          </a:graphicData>
        </a:graphic>
      </p:graphicFrame>
      <p:sp>
        <p:nvSpPr>
          <p:cNvPr id="171" name="TextBox 170"/>
          <p:cNvSpPr txBox="1"/>
          <p:nvPr/>
        </p:nvSpPr>
        <p:spPr>
          <a:xfrm>
            <a:off x="3789392" y="1842592"/>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18-39</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2" name="Chart 171"/>
          <p:cNvGraphicFramePr/>
          <p:nvPr>
            <p:extLst>
              <p:ext uri="{D42A27DB-BD31-4B8C-83A1-F6EECF244321}">
                <p14:modId xmlns:p14="http://schemas.microsoft.com/office/powerpoint/2010/main" val="3580164855"/>
              </p:ext>
            </p:extLst>
          </p:nvPr>
        </p:nvGraphicFramePr>
        <p:xfrm>
          <a:off x="3251989" y="3105041"/>
          <a:ext cx="2215094" cy="1476729"/>
        </p:xfrm>
        <a:graphic>
          <a:graphicData uri="http://schemas.openxmlformats.org/drawingml/2006/chart">
            <c:chart xmlns:c="http://schemas.openxmlformats.org/drawingml/2006/chart" xmlns:r="http://schemas.openxmlformats.org/officeDocument/2006/relationships" r:id="rId6"/>
          </a:graphicData>
        </a:graphic>
      </p:graphicFrame>
      <p:sp>
        <p:nvSpPr>
          <p:cNvPr id="173" name="TextBox 172"/>
          <p:cNvSpPr txBox="1"/>
          <p:nvPr/>
        </p:nvSpPr>
        <p:spPr>
          <a:xfrm>
            <a:off x="3789392" y="3105041"/>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40-64</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4" name="Chart 173"/>
          <p:cNvGraphicFramePr/>
          <p:nvPr>
            <p:extLst>
              <p:ext uri="{D42A27DB-BD31-4B8C-83A1-F6EECF244321}">
                <p14:modId xmlns:p14="http://schemas.microsoft.com/office/powerpoint/2010/main" val="2738893989"/>
              </p:ext>
            </p:extLst>
          </p:nvPr>
        </p:nvGraphicFramePr>
        <p:xfrm>
          <a:off x="3268430" y="4442917"/>
          <a:ext cx="2215094" cy="1476729"/>
        </p:xfrm>
        <a:graphic>
          <a:graphicData uri="http://schemas.openxmlformats.org/drawingml/2006/chart">
            <c:chart xmlns:c="http://schemas.openxmlformats.org/drawingml/2006/chart" xmlns:r="http://schemas.openxmlformats.org/officeDocument/2006/relationships" r:id="rId7"/>
          </a:graphicData>
        </a:graphic>
      </p:graphicFrame>
      <p:sp>
        <p:nvSpPr>
          <p:cNvPr id="175" name="TextBox 174"/>
          <p:cNvSpPr txBox="1"/>
          <p:nvPr/>
        </p:nvSpPr>
        <p:spPr>
          <a:xfrm>
            <a:off x="3805833" y="4442917"/>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65+</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6" name="Chart 175"/>
          <p:cNvGraphicFramePr/>
          <p:nvPr>
            <p:extLst>
              <p:ext uri="{D42A27DB-BD31-4B8C-83A1-F6EECF244321}">
                <p14:modId xmlns:p14="http://schemas.microsoft.com/office/powerpoint/2010/main" val="366846207"/>
              </p:ext>
            </p:extLst>
          </p:nvPr>
        </p:nvGraphicFramePr>
        <p:xfrm>
          <a:off x="6404764" y="1833067"/>
          <a:ext cx="2215094" cy="1476729"/>
        </p:xfrm>
        <a:graphic>
          <a:graphicData uri="http://schemas.openxmlformats.org/drawingml/2006/chart">
            <c:chart xmlns:c="http://schemas.openxmlformats.org/drawingml/2006/chart" xmlns:r="http://schemas.openxmlformats.org/officeDocument/2006/relationships" r:id="rId8"/>
          </a:graphicData>
        </a:graphic>
      </p:graphicFrame>
      <p:sp>
        <p:nvSpPr>
          <p:cNvPr id="177" name="TextBox 176"/>
          <p:cNvSpPr txBox="1"/>
          <p:nvPr/>
        </p:nvSpPr>
        <p:spPr>
          <a:xfrm>
            <a:off x="6942167" y="1833067"/>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Urban (C)</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8" name="Chart 177"/>
          <p:cNvGraphicFramePr/>
          <p:nvPr>
            <p:extLst>
              <p:ext uri="{D42A27DB-BD31-4B8C-83A1-F6EECF244321}">
                <p14:modId xmlns:p14="http://schemas.microsoft.com/office/powerpoint/2010/main" val="2243026121"/>
              </p:ext>
            </p:extLst>
          </p:nvPr>
        </p:nvGraphicFramePr>
        <p:xfrm>
          <a:off x="6404764" y="3095516"/>
          <a:ext cx="2215094" cy="1476729"/>
        </p:xfrm>
        <a:graphic>
          <a:graphicData uri="http://schemas.openxmlformats.org/drawingml/2006/chart">
            <c:chart xmlns:c="http://schemas.openxmlformats.org/drawingml/2006/chart" xmlns:r="http://schemas.openxmlformats.org/officeDocument/2006/relationships" r:id="rId9"/>
          </a:graphicData>
        </a:graphic>
      </p:graphicFrame>
      <p:sp>
        <p:nvSpPr>
          <p:cNvPr id="179" name="TextBox 178"/>
          <p:cNvSpPr txBox="1"/>
          <p:nvPr/>
        </p:nvSpPr>
        <p:spPr>
          <a:xfrm>
            <a:off x="6942167" y="3095516"/>
            <a:ext cx="1296938"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Suburban (D)</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80" name="Chart 179"/>
          <p:cNvGraphicFramePr/>
          <p:nvPr>
            <p:extLst>
              <p:ext uri="{D42A27DB-BD31-4B8C-83A1-F6EECF244321}">
                <p14:modId xmlns:p14="http://schemas.microsoft.com/office/powerpoint/2010/main" val="2351640277"/>
              </p:ext>
            </p:extLst>
          </p:nvPr>
        </p:nvGraphicFramePr>
        <p:xfrm>
          <a:off x="6421205" y="4433392"/>
          <a:ext cx="2215094" cy="1476729"/>
        </p:xfrm>
        <a:graphic>
          <a:graphicData uri="http://schemas.openxmlformats.org/drawingml/2006/chart">
            <c:chart xmlns:c="http://schemas.openxmlformats.org/drawingml/2006/chart" xmlns:r="http://schemas.openxmlformats.org/officeDocument/2006/relationships" r:id="rId10"/>
          </a:graphicData>
        </a:graphic>
      </p:graphicFrame>
      <p:sp>
        <p:nvSpPr>
          <p:cNvPr id="181" name="TextBox 180"/>
          <p:cNvSpPr txBox="1"/>
          <p:nvPr/>
        </p:nvSpPr>
        <p:spPr>
          <a:xfrm>
            <a:off x="6958608" y="4433392"/>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Rural* (E)</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82" name="Rectangle 181"/>
          <p:cNvSpPr/>
          <p:nvPr/>
        </p:nvSpPr>
        <p:spPr>
          <a:xfrm>
            <a:off x="83490" y="6306368"/>
            <a:ext cx="7033137" cy="461665"/>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Argentina Respondents. </a:t>
            </a:r>
            <a:r>
              <a:rPr lang="pt-BR" sz="800" dirty="0">
                <a:solidFill>
                  <a:schemeClr val="tx1"/>
                </a:solidFill>
                <a:latin typeface="Arial" panose="020B0604020202020204" pitchFamily="34" charset="0"/>
                <a:cs typeface="Arial" panose="020B0604020202020204" pitchFamily="34" charset="0"/>
              </a:rPr>
              <a:t>Males: 18-39 (n=80), 40-64 (n=169), 65+ (n=226); Females: 18-39 (n=80), 40-64 (n=154), 65+ (n=94); </a:t>
            </a:r>
            <a:endParaRPr lang="pt-BR" sz="800" dirty="0" smtClean="0">
              <a:solidFill>
                <a:schemeClr val="tx1"/>
              </a:solidFill>
              <a:latin typeface="Arial" panose="020B0604020202020204" pitchFamily="34" charset="0"/>
              <a:cs typeface="Arial" panose="020B0604020202020204" pitchFamily="34" charset="0"/>
            </a:endParaRPr>
          </a:p>
          <a:p>
            <a:r>
              <a:rPr lang="pt-BR" sz="800" dirty="0" smtClean="0">
                <a:solidFill>
                  <a:schemeClr val="tx1"/>
                </a:solidFill>
                <a:latin typeface="Arial" panose="020B0604020202020204" pitchFamily="34" charset="0"/>
                <a:cs typeface="Arial" panose="020B0604020202020204" pitchFamily="34" charset="0"/>
              </a:rPr>
              <a:t>Locale</a:t>
            </a:r>
            <a:r>
              <a:rPr lang="pt-BR" sz="800" dirty="0">
                <a:solidFill>
                  <a:schemeClr val="tx1"/>
                </a:solidFill>
                <a:latin typeface="Arial" panose="020B0604020202020204" pitchFamily="34" charset="0"/>
                <a:cs typeface="Arial" panose="020B0604020202020204" pitchFamily="34" charset="0"/>
              </a:rPr>
              <a:t>: Urban (n=663), Suburban (n=117), Rural (n=23</a:t>
            </a:r>
            <a:r>
              <a:rPr lang="pt-BR" sz="800" dirty="0" smtClean="0">
                <a:solidFill>
                  <a:schemeClr val="tx1"/>
                </a:solidFill>
                <a:latin typeface="Arial" panose="020B0604020202020204" pitchFamily="34" charset="0"/>
                <a:cs typeface="Arial" panose="020B0604020202020204" pitchFamily="34" charset="0"/>
              </a:rPr>
              <a:t>*) </a:t>
            </a:r>
            <a:r>
              <a:rPr lang="en-US" sz="800" dirty="0">
                <a:solidFill>
                  <a:srgbClr val="FF0000"/>
                </a:solidFill>
                <a:latin typeface="Arial" panose="020B0604020202020204" pitchFamily="34" charset="0"/>
                <a:cs typeface="Arial" panose="020B0604020202020204" pitchFamily="34" charset="0"/>
              </a:rPr>
              <a:t>*Caution: Small sample size, interpret with caution.</a:t>
            </a:r>
            <a:endParaRPr lang="en-US" sz="800" dirty="0" smtClean="0">
              <a:solidFill>
                <a:srgbClr val="FF0000"/>
              </a:solidFill>
              <a:latin typeface="Arial" panose="020B0604020202020204" pitchFamily="34" charset="0"/>
              <a:cs typeface="Arial" panose="020B0604020202020204" pitchFamily="34" charset="0"/>
            </a:endParaRPr>
          </a:p>
          <a:p>
            <a:r>
              <a:rPr lang="en-US" sz="800" dirty="0" smtClean="0">
                <a:solidFill>
                  <a:schemeClr val="tx1"/>
                </a:solidFill>
                <a:latin typeface="Arial" panose="020B0604020202020204" pitchFamily="34" charset="0"/>
                <a:cs typeface="Arial" panose="020B0604020202020204" pitchFamily="34" charset="0"/>
              </a:rPr>
              <a:t>Q4. </a:t>
            </a:r>
            <a:r>
              <a:rPr lang="en-US" sz="800" dirty="0">
                <a:solidFill>
                  <a:schemeClr val="tx1"/>
                </a:solidFill>
                <a:latin typeface="Arial" panose="020B0604020202020204" pitchFamily="34" charset="0"/>
                <a:cs typeface="Arial" panose="020B0604020202020204" pitchFamily="34" charset="0"/>
              </a:rPr>
              <a:t>Do you know what a blood clot in your leg (also known as deep vein thrombosis) would feel like if you had one personally?</a:t>
            </a:r>
          </a:p>
        </p:txBody>
      </p:sp>
      <p:pic>
        <p:nvPicPr>
          <p:cNvPr id="51" name="Picture 50"/>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8343452" y="122102"/>
            <a:ext cx="612648" cy="612648"/>
          </a:xfrm>
          <a:prstGeom prst="rect">
            <a:avLst/>
          </a:prstGeom>
        </p:spPr>
      </p:pic>
    </p:spTree>
    <p:extLst>
      <p:ext uri="{BB962C8B-B14F-4D97-AF65-F5344CB8AC3E}">
        <p14:creationId xmlns:p14="http://schemas.microsoft.com/office/powerpoint/2010/main" val="1322436605"/>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ounded Rectangle 10"/>
          <p:cNvSpPr/>
          <p:nvPr/>
        </p:nvSpPr>
        <p:spPr bwMode="auto">
          <a:xfrm>
            <a:off x="6130456" y="1388440"/>
            <a:ext cx="2600076" cy="3898099"/>
          </a:xfrm>
          <a:prstGeom prst="roundRect">
            <a:avLst/>
          </a:prstGeom>
          <a:solidFill>
            <a:schemeClr val="bg1">
              <a:lumMod val="95000"/>
            </a:schemeClr>
          </a:solidFill>
          <a:ln w="9525" cap="flat" cmpd="sng" algn="ctr">
            <a:solidFill>
              <a:srgbClr val="C00000"/>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9" name="Rounded Rectangle 8"/>
          <p:cNvSpPr/>
          <p:nvPr/>
        </p:nvSpPr>
        <p:spPr bwMode="auto">
          <a:xfrm>
            <a:off x="956798" y="1395060"/>
            <a:ext cx="5094145" cy="3891479"/>
          </a:xfrm>
          <a:prstGeom prst="roundRect">
            <a:avLst/>
          </a:prstGeom>
          <a:solidFill>
            <a:schemeClr val="bg1">
              <a:lumMod val="95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128</a:t>
            </a:fld>
            <a:r>
              <a:rPr lang="en-US" smtClean="0"/>
              <a:t> -</a:t>
            </a:r>
            <a:endParaRPr lang="en-US"/>
          </a:p>
        </p:txBody>
      </p:sp>
      <p:graphicFrame>
        <p:nvGraphicFramePr>
          <p:cNvPr id="4" name="Chart 3"/>
          <p:cNvGraphicFramePr/>
          <p:nvPr>
            <p:extLst>
              <p:ext uri="{D42A27DB-BD31-4B8C-83A1-F6EECF244321}">
                <p14:modId xmlns:p14="http://schemas.microsoft.com/office/powerpoint/2010/main" val="1264796195"/>
              </p:ext>
            </p:extLst>
          </p:nvPr>
        </p:nvGraphicFramePr>
        <p:xfrm>
          <a:off x="386217" y="964425"/>
          <a:ext cx="8439149" cy="4064000"/>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Box 4"/>
          <p:cNvSpPr txBox="1"/>
          <p:nvPr/>
        </p:nvSpPr>
        <p:spPr>
          <a:xfrm>
            <a:off x="1657047" y="674866"/>
            <a:ext cx="6008018" cy="338554"/>
          </a:xfrm>
          <a:prstGeom prst="rect">
            <a:avLst/>
          </a:prstGeom>
          <a:noFill/>
        </p:spPr>
        <p:txBody>
          <a:bodyPr wrap="square" rtlCol="0">
            <a:spAutoFit/>
          </a:bodyPr>
          <a:lstStyle/>
          <a:p>
            <a:pPr algn="ctr"/>
            <a:r>
              <a:rPr lang="en-US" sz="1600" i="1" dirty="0" smtClean="0">
                <a:solidFill>
                  <a:schemeClr val="tx1"/>
                </a:solidFill>
                <a:latin typeface="Arial" panose="020B0604020202020204" pitchFamily="34" charset="0"/>
                <a:cs typeface="Arial" panose="020B0604020202020204" pitchFamily="34" charset="0"/>
              </a:rPr>
              <a:t>Among Argentinians Claiming to Know What DVT Feels Like</a:t>
            </a:r>
            <a:endParaRPr lang="en-US" sz="1400" i="1" dirty="0">
              <a:solidFill>
                <a:schemeClr val="tx1"/>
              </a:solidFill>
              <a:latin typeface="Arial" panose="020B0604020202020204" pitchFamily="34" charset="0"/>
              <a:cs typeface="Arial" panose="020B0604020202020204" pitchFamily="34" charset="0"/>
            </a:endParaRPr>
          </a:p>
        </p:txBody>
      </p:sp>
      <p:sp>
        <p:nvSpPr>
          <p:cNvPr id="6" name="Title 1"/>
          <p:cNvSpPr txBox="1">
            <a:spLocks/>
          </p:cNvSpPr>
          <p:nvPr/>
        </p:nvSpPr>
        <p:spPr>
          <a:xfrm>
            <a:off x="139147" y="139465"/>
            <a:ext cx="893329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Perceived Symptoms of Deep Vein Thrombosis</a:t>
            </a:r>
            <a:endParaRPr lang="en-US" sz="2400" kern="0" dirty="0"/>
          </a:p>
        </p:txBody>
      </p:sp>
      <p:sp>
        <p:nvSpPr>
          <p:cNvPr id="8" name="Rectangle 7"/>
          <p:cNvSpPr/>
          <p:nvPr/>
        </p:nvSpPr>
        <p:spPr>
          <a:xfrm>
            <a:off x="83490" y="6323131"/>
            <a:ext cx="7366882" cy="461665"/>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Argentina Respondents aware of symptoms at Q4. </a:t>
            </a:r>
            <a:r>
              <a:rPr lang="pt-BR" sz="800" dirty="0">
                <a:solidFill>
                  <a:schemeClr val="tx1"/>
                </a:solidFill>
                <a:latin typeface="Arial" panose="020B0604020202020204" pitchFamily="34" charset="0"/>
                <a:cs typeface="Arial" panose="020B0604020202020204" pitchFamily="34" charset="0"/>
              </a:rPr>
              <a:t>Males: 18-39 (</a:t>
            </a:r>
            <a:r>
              <a:rPr lang="pt-BR" sz="800" dirty="0" smtClean="0">
                <a:solidFill>
                  <a:schemeClr val="tx1"/>
                </a:solidFill>
                <a:latin typeface="Arial" panose="020B0604020202020204" pitchFamily="34" charset="0"/>
                <a:cs typeface="Arial" panose="020B0604020202020204" pitchFamily="34" charset="0"/>
              </a:rPr>
              <a:t>n=24*), </a:t>
            </a:r>
            <a:r>
              <a:rPr lang="pt-BR" sz="800" dirty="0">
                <a:solidFill>
                  <a:schemeClr val="tx1"/>
                </a:solidFill>
                <a:latin typeface="Arial" panose="020B0604020202020204" pitchFamily="34" charset="0"/>
                <a:cs typeface="Arial" panose="020B0604020202020204" pitchFamily="34" charset="0"/>
              </a:rPr>
              <a:t>40-64 (</a:t>
            </a:r>
            <a:r>
              <a:rPr lang="pt-BR" sz="800" dirty="0" smtClean="0">
                <a:solidFill>
                  <a:schemeClr val="tx1"/>
                </a:solidFill>
                <a:latin typeface="Arial" panose="020B0604020202020204" pitchFamily="34" charset="0"/>
                <a:cs typeface="Arial" panose="020B0604020202020204" pitchFamily="34" charset="0"/>
              </a:rPr>
              <a:t>n=67), </a:t>
            </a:r>
            <a:r>
              <a:rPr lang="pt-BR" sz="800" dirty="0">
                <a:solidFill>
                  <a:schemeClr val="tx1"/>
                </a:solidFill>
                <a:latin typeface="Arial" panose="020B0604020202020204" pitchFamily="34" charset="0"/>
                <a:cs typeface="Arial" panose="020B0604020202020204" pitchFamily="34" charset="0"/>
              </a:rPr>
              <a:t>65+ (</a:t>
            </a:r>
            <a:r>
              <a:rPr lang="pt-BR" sz="800" dirty="0" smtClean="0">
                <a:solidFill>
                  <a:schemeClr val="tx1"/>
                </a:solidFill>
                <a:latin typeface="Arial" panose="020B0604020202020204" pitchFamily="34" charset="0"/>
                <a:cs typeface="Arial" panose="020B0604020202020204" pitchFamily="34" charset="0"/>
              </a:rPr>
              <a:t>n=101); </a:t>
            </a:r>
            <a:r>
              <a:rPr lang="pt-BR" sz="800" dirty="0">
                <a:solidFill>
                  <a:schemeClr val="tx1"/>
                </a:solidFill>
                <a:latin typeface="Arial" panose="020B0604020202020204" pitchFamily="34" charset="0"/>
                <a:cs typeface="Arial" panose="020B0604020202020204" pitchFamily="34" charset="0"/>
              </a:rPr>
              <a:t>Females: 18-39 (</a:t>
            </a:r>
            <a:r>
              <a:rPr lang="pt-BR" sz="800" dirty="0" smtClean="0">
                <a:solidFill>
                  <a:schemeClr val="tx1"/>
                </a:solidFill>
                <a:latin typeface="Arial" panose="020B0604020202020204" pitchFamily="34" charset="0"/>
                <a:cs typeface="Arial" panose="020B0604020202020204" pitchFamily="34" charset="0"/>
              </a:rPr>
              <a:t>n=28*), </a:t>
            </a:r>
            <a:r>
              <a:rPr lang="pt-BR" sz="800" dirty="0">
                <a:solidFill>
                  <a:schemeClr val="tx1"/>
                </a:solidFill>
                <a:latin typeface="Arial" panose="020B0604020202020204" pitchFamily="34" charset="0"/>
                <a:cs typeface="Arial" panose="020B0604020202020204" pitchFamily="34" charset="0"/>
              </a:rPr>
              <a:t>40-64 (</a:t>
            </a:r>
            <a:r>
              <a:rPr lang="pt-BR" sz="800" dirty="0" smtClean="0">
                <a:solidFill>
                  <a:schemeClr val="tx1"/>
                </a:solidFill>
                <a:latin typeface="Arial" panose="020B0604020202020204" pitchFamily="34" charset="0"/>
                <a:cs typeface="Arial" panose="020B0604020202020204" pitchFamily="34" charset="0"/>
              </a:rPr>
              <a:t>n=69), </a:t>
            </a:r>
          </a:p>
          <a:p>
            <a:r>
              <a:rPr lang="pt-BR" sz="800" dirty="0" smtClean="0">
                <a:solidFill>
                  <a:schemeClr val="tx1"/>
                </a:solidFill>
                <a:latin typeface="Arial" panose="020B0604020202020204" pitchFamily="34" charset="0"/>
                <a:cs typeface="Arial" panose="020B0604020202020204" pitchFamily="34" charset="0"/>
              </a:rPr>
              <a:t>65</a:t>
            </a:r>
            <a:r>
              <a:rPr lang="pt-BR" sz="800" dirty="0">
                <a:solidFill>
                  <a:schemeClr val="tx1"/>
                </a:solidFill>
                <a:latin typeface="Arial" panose="020B0604020202020204" pitchFamily="34" charset="0"/>
                <a:cs typeface="Arial" panose="020B0604020202020204" pitchFamily="34" charset="0"/>
              </a:rPr>
              <a:t>+ (</a:t>
            </a:r>
            <a:r>
              <a:rPr lang="pt-BR" sz="800" dirty="0" smtClean="0">
                <a:solidFill>
                  <a:schemeClr val="tx1"/>
                </a:solidFill>
                <a:latin typeface="Arial" panose="020B0604020202020204" pitchFamily="34" charset="0"/>
                <a:cs typeface="Arial" panose="020B0604020202020204" pitchFamily="34" charset="0"/>
              </a:rPr>
              <a:t>n=46)  </a:t>
            </a:r>
            <a:r>
              <a:rPr lang="en-US" sz="800" dirty="0" smtClean="0">
                <a:solidFill>
                  <a:srgbClr val="FF0000"/>
                </a:solidFill>
                <a:latin typeface="Arial" panose="020B0604020202020204" pitchFamily="34" charset="0"/>
                <a:cs typeface="Arial" panose="020B0604020202020204" pitchFamily="34" charset="0"/>
              </a:rPr>
              <a:t>*</a:t>
            </a:r>
            <a:r>
              <a:rPr lang="en-US" sz="800" dirty="0">
                <a:solidFill>
                  <a:srgbClr val="FF0000"/>
                </a:solidFill>
                <a:latin typeface="Arial" panose="020B0604020202020204" pitchFamily="34" charset="0"/>
                <a:cs typeface="Arial" panose="020B0604020202020204" pitchFamily="34" charset="0"/>
              </a:rPr>
              <a:t>Caution: Small sample size, interpret with caution.</a:t>
            </a:r>
            <a:endParaRPr lang="en-US" sz="800" dirty="0" smtClean="0">
              <a:solidFill>
                <a:srgbClr val="FF0000"/>
              </a:solidFill>
              <a:latin typeface="Arial" panose="020B0604020202020204" pitchFamily="34" charset="0"/>
              <a:cs typeface="Arial" panose="020B0604020202020204" pitchFamily="34" charset="0"/>
            </a:endParaRPr>
          </a:p>
          <a:p>
            <a:r>
              <a:rPr lang="en-US" sz="800" dirty="0" smtClean="0">
                <a:solidFill>
                  <a:schemeClr val="tx1"/>
                </a:solidFill>
                <a:latin typeface="Arial" panose="020B0604020202020204" pitchFamily="34" charset="0"/>
                <a:cs typeface="Arial" panose="020B0604020202020204" pitchFamily="34" charset="0"/>
              </a:rPr>
              <a:t>Q5</a:t>
            </a:r>
            <a:r>
              <a:rPr lang="en-US" sz="800" dirty="0">
                <a:solidFill>
                  <a:schemeClr val="tx1"/>
                </a:solidFill>
                <a:latin typeface="Arial" panose="020B0604020202020204" pitchFamily="34" charset="0"/>
                <a:cs typeface="Arial" panose="020B0604020202020204" pitchFamily="34" charset="0"/>
              </a:rPr>
              <a:t>. Please indicate the signs or symptoms of a blood clot in your leg (also known as deep vein thrombosis). (select all that apply) </a:t>
            </a:r>
          </a:p>
        </p:txBody>
      </p:sp>
      <p:sp>
        <p:nvSpPr>
          <p:cNvPr id="10" name="TextBox 9"/>
          <p:cNvSpPr txBox="1"/>
          <p:nvPr/>
        </p:nvSpPr>
        <p:spPr>
          <a:xfrm>
            <a:off x="2528255" y="4964095"/>
            <a:ext cx="2339929"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Actual Symptoms</a:t>
            </a:r>
            <a:endParaRPr lang="en-US" sz="1400" b="1" dirty="0">
              <a:solidFill>
                <a:schemeClr val="tx2"/>
              </a:solidFill>
              <a:latin typeface="Arial" panose="020B0604020202020204" pitchFamily="34" charset="0"/>
              <a:cs typeface="Arial" panose="020B0604020202020204" pitchFamily="34" charset="0"/>
            </a:endParaRPr>
          </a:p>
        </p:txBody>
      </p:sp>
      <p:sp>
        <p:nvSpPr>
          <p:cNvPr id="12" name="TextBox 11"/>
          <p:cNvSpPr txBox="1"/>
          <p:nvPr/>
        </p:nvSpPr>
        <p:spPr>
          <a:xfrm>
            <a:off x="6232960" y="4962606"/>
            <a:ext cx="2339929" cy="307777"/>
          </a:xfrm>
          <a:prstGeom prst="rect">
            <a:avLst/>
          </a:prstGeom>
          <a:noFill/>
        </p:spPr>
        <p:txBody>
          <a:bodyPr wrap="square" rtlCol="0">
            <a:spAutoFit/>
          </a:bodyPr>
          <a:lstStyle/>
          <a:p>
            <a:pPr algn="ctr"/>
            <a:r>
              <a:rPr lang="en-US" sz="1400" b="1" dirty="0" smtClean="0">
                <a:solidFill>
                  <a:srgbClr val="C00000"/>
                </a:solidFill>
                <a:latin typeface="Arial" panose="020B0604020202020204" pitchFamily="34" charset="0"/>
                <a:cs typeface="Arial" panose="020B0604020202020204" pitchFamily="34" charset="0"/>
              </a:rPr>
              <a:t>Inaccurate Symptoms</a:t>
            </a:r>
            <a:endParaRPr lang="en-US" sz="1400" b="1" dirty="0">
              <a:solidFill>
                <a:srgbClr val="C00000"/>
              </a:solidFill>
              <a:latin typeface="Arial" panose="020B0604020202020204" pitchFamily="34" charset="0"/>
              <a:cs typeface="Arial" panose="020B0604020202020204" pitchFamily="34" charset="0"/>
            </a:endParaRPr>
          </a:p>
        </p:txBody>
      </p:sp>
      <p:graphicFrame>
        <p:nvGraphicFramePr>
          <p:cNvPr id="3" name="Table 2"/>
          <p:cNvGraphicFramePr>
            <a:graphicFrameLocks noGrp="1"/>
          </p:cNvGraphicFramePr>
          <p:nvPr>
            <p:extLst>
              <p:ext uri="{D42A27DB-BD31-4B8C-83A1-F6EECF244321}">
                <p14:modId xmlns:p14="http://schemas.microsoft.com/office/powerpoint/2010/main" val="3475114195"/>
              </p:ext>
            </p:extLst>
          </p:nvPr>
        </p:nvGraphicFramePr>
        <p:xfrm>
          <a:off x="1518702" y="5399818"/>
          <a:ext cx="5306693" cy="914400"/>
        </p:xfrm>
        <a:graphic>
          <a:graphicData uri="http://schemas.openxmlformats.org/drawingml/2006/table">
            <a:tbl>
              <a:tblPr firstRow="1" bandRow="1">
                <a:tableStyleId>{16D9F66E-5EB9-4882-86FB-DCBF35E3C3E4}</a:tableStyleId>
              </a:tblPr>
              <a:tblGrid>
                <a:gridCol w="1472669"/>
                <a:gridCol w="639004"/>
                <a:gridCol w="639004"/>
                <a:gridCol w="639004"/>
                <a:gridCol w="639004"/>
                <a:gridCol w="639004"/>
                <a:gridCol w="639004"/>
              </a:tblGrid>
              <a:tr h="0">
                <a:tc>
                  <a:txBody>
                    <a:bodyPr/>
                    <a:lstStyle/>
                    <a:p>
                      <a:r>
                        <a:rPr lang="en-US" sz="900" dirty="0" smtClean="0">
                          <a:latin typeface="Arial" panose="020B0604020202020204" pitchFamily="34" charset="0"/>
                          <a:cs typeface="Arial" panose="020B0604020202020204" pitchFamily="34" charset="0"/>
                        </a:rPr>
                        <a:t>Remaining</a:t>
                      </a:r>
                      <a:r>
                        <a:rPr lang="en-US" sz="900" baseline="0" dirty="0" smtClean="0">
                          <a:latin typeface="Arial" panose="020B0604020202020204" pitchFamily="34" charset="0"/>
                          <a:cs typeface="Arial" panose="020B0604020202020204" pitchFamily="34" charset="0"/>
                        </a:rPr>
                        <a:t> Responses:</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M 18-39</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F 18-39</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M 40-64</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F 40-64</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M 65+</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F</a:t>
                      </a:r>
                      <a:r>
                        <a:rPr lang="en-US" sz="900" baseline="0" dirty="0" smtClean="0">
                          <a:latin typeface="Arial" panose="020B0604020202020204" pitchFamily="34" charset="0"/>
                          <a:cs typeface="Arial" panose="020B0604020202020204" pitchFamily="34" charset="0"/>
                        </a:rPr>
                        <a:t> 65+</a:t>
                      </a:r>
                      <a:endParaRPr lang="en-US" sz="900" dirty="0">
                        <a:latin typeface="Arial" panose="020B0604020202020204" pitchFamily="34" charset="0"/>
                        <a:cs typeface="Arial" panose="020B0604020202020204" pitchFamily="34" charset="0"/>
                      </a:endParaRPr>
                    </a:p>
                  </a:txBody>
                  <a:tcPr/>
                </a:tc>
              </a:tr>
              <a:tr h="205740">
                <a:tc>
                  <a:txBody>
                    <a:bodyPr/>
                    <a:lstStyle/>
                    <a:p>
                      <a:r>
                        <a:rPr lang="en-US" sz="900" i="1" dirty="0" smtClean="0">
                          <a:latin typeface="Arial" panose="020B0604020202020204" pitchFamily="34" charset="0"/>
                          <a:cs typeface="Arial" panose="020B0604020202020204" pitchFamily="34" charset="0"/>
                        </a:rPr>
                        <a:t>Other</a:t>
                      </a:r>
                    </a:p>
                  </a:txBody>
                  <a:tcPr/>
                </a:tc>
                <a:tc>
                  <a:txBody>
                    <a:bodyPr/>
                    <a:lstStyle/>
                    <a:p>
                      <a:pPr algn="ctr" fontAlgn="ctr"/>
                      <a:r>
                        <a:rPr lang="en-US" sz="900" b="0" i="0" u="none" strike="noStrike" dirty="0">
                          <a:solidFill>
                            <a:srgbClr val="000000"/>
                          </a:solidFill>
                          <a:effectLst/>
                          <a:latin typeface="Arial"/>
                        </a:rPr>
                        <a:t>8%</a:t>
                      </a:r>
                    </a:p>
                  </a:txBody>
                  <a:tcPr marL="9525" marR="9525" marT="9525" marB="0" anchor="ctr"/>
                </a:tc>
                <a:tc>
                  <a:txBody>
                    <a:bodyPr/>
                    <a:lstStyle/>
                    <a:p>
                      <a:pPr algn="ctr" fontAlgn="ctr"/>
                      <a:r>
                        <a:rPr lang="en-US" sz="900" b="0" i="0" u="none" strike="noStrike">
                          <a:solidFill>
                            <a:srgbClr val="000000"/>
                          </a:solidFill>
                          <a:effectLst/>
                          <a:latin typeface="Arial"/>
                        </a:rPr>
                        <a:t>7%</a:t>
                      </a:r>
                    </a:p>
                  </a:txBody>
                  <a:tcPr marL="9525" marR="9525" marT="9525" marB="0" anchor="ctr"/>
                </a:tc>
                <a:tc>
                  <a:txBody>
                    <a:bodyPr/>
                    <a:lstStyle/>
                    <a:p>
                      <a:pPr algn="ctr" fontAlgn="ctr"/>
                      <a:r>
                        <a:rPr lang="en-US" sz="900" b="0" i="0" u="none" strike="noStrike">
                          <a:solidFill>
                            <a:srgbClr val="000000"/>
                          </a:solidFill>
                          <a:effectLst/>
                          <a:latin typeface="Arial"/>
                        </a:rPr>
                        <a:t>4%</a:t>
                      </a:r>
                    </a:p>
                  </a:txBody>
                  <a:tcPr marL="9525" marR="9525" marT="9525" marB="0" anchor="ctr"/>
                </a:tc>
                <a:tc>
                  <a:txBody>
                    <a:bodyPr/>
                    <a:lstStyle/>
                    <a:p>
                      <a:pPr algn="ctr" fontAlgn="ctr"/>
                      <a:r>
                        <a:rPr lang="en-US" sz="900" b="0" i="0" u="none" strike="noStrike">
                          <a:solidFill>
                            <a:srgbClr val="000000"/>
                          </a:solidFill>
                          <a:effectLst/>
                          <a:latin typeface="Arial"/>
                        </a:rPr>
                        <a:t>6%</a:t>
                      </a:r>
                    </a:p>
                  </a:txBody>
                  <a:tcPr marL="9525" marR="9525" marT="9525" marB="0" anchor="ctr"/>
                </a:tc>
                <a:tc>
                  <a:txBody>
                    <a:bodyPr/>
                    <a:lstStyle/>
                    <a:p>
                      <a:pPr algn="ctr" fontAlgn="ctr"/>
                      <a:r>
                        <a:rPr lang="en-US" sz="900" b="0" i="0" u="none" strike="noStrike">
                          <a:solidFill>
                            <a:srgbClr val="000000"/>
                          </a:solidFill>
                          <a:effectLst/>
                          <a:latin typeface="Arial"/>
                        </a:rPr>
                        <a:t>3%</a:t>
                      </a:r>
                    </a:p>
                  </a:txBody>
                  <a:tcPr marL="9525" marR="9525" marT="9525" marB="0" anchor="ctr"/>
                </a:tc>
                <a:tc>
                  <a:txBody>
                    <a:bodyPr/>
                    <a:lstStyle/>
                    <a:p>
                      <a:pPr algn="ctr" fontAlgn="ctr"/>
                      <a:r>
                        <a:rPr lang="en-US" sz="900" b="0" i="0" u="none" strike="noStrike">
                          <a:solidFill>
                            <a:srgbClr val="000000"/>
                          </a:solidFill>
                          <a:effectLst/>
                          <a:latin typeface="Arial"/>
                        </a:rPr>
                        <a:t>7%</a:t>
                      </a:r>
                    </a:p>
                  </a:txBody>
                  <a:tcPr marL="9525" marR="9525" marT="9525" marB="0" anchor="ctr"/>
                </a:tc>
              </a:tr>
              <a:tr h="205740">
                <a:tc>
                  <a:txBody>
                    <a:bodyPr/>
                    <a:lstStyle/>
                    <a:p>
                      <a:r>
                        <a:rPr lang="en-US" sz="900" i="1" dirty="0" smtClean="0">
                          <a:latin typeface="Arial" panose="020B0604020202020204" pitchFamily="34" charset="0"/>
                          <a:cs typeface="Arial" panose="020B0604020202020204" pitchFamily="34" charset="0"/>
                        </a:rPr>
                        <a:t>None of the above</a:t>
                      </a:r>
                      <a:endParaRPr lang="en-US" sz="900" i="1" dirty="0">
                        <a:latin typeface="Arial" panose="020B0604020202020204" pitchFamily="34" charset="0"/>
                        <a:cs typeface="Arial" panose="020B0604020202020204" pitchFamily="34" charset="0"/>
                      </a:endParaRPr>
                    </a:p>
                  </a:txBody>
                  <a:tcP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r>
              <a:tr h="205740">
                <a:tc>
                  <a:txBody>
                    <a:bodyPr/>
                    <a:lstStyle/>
                    <a:p>
                      <a:r>
                        <a:rPr lang="en-US" sz="900" i="1" dirty="0" smtClean="0">
                          <a:latin typeface="Arial" panose="020B0604020202020204" pitchFamily="34" charset="0"/>
                          <a:cs typeface="Arial" panose="020B0604020202020204" pitchFamily="34" charset="0"/>
                        </a:rPr>
                        <a:t>Not sure</a:t>
                      </a:r>
                      <a:endParaRPr lang="en-US" sz="900" i="1" dirty="0">
                        <a:latin typeface="Arial" panose="020B0604020202020204" pitchFamily="34" charset="0"/>
                        <a:cs typeface="Arial" panose="020B0604020202020204" pitchFamily="34" charset="0"/>
                      </a:endParaRPr>
                    </a:p>
                  </a:txBody>
                  <a:tcP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4%</a:t>
                      </a:r>
                    </a:p>
                  </a:txBody>
                  <a:tcPr marL="9525" marR="9525" marT="9525" marB="0" anchor="ctr"/>
                </a:tc>
                <a:tc>
                  <a:txBody>
                    <a:bodyPr/>
                    <a:lstStyle/>
                    <a:p>
                      <a:pPr algn="ctr" fontAlgn="ctr"/>
                      <a:r>
                        <a:rPr lang="en-US" sz="900" b="0" i="0" u="none" strike="noStrike">
                          <a:solidFill>
                            <a:srgbClr val="000000"/>
                          </a:solidFill>
                          <a:effectLst/>
                          <a:latin typeface="Arial"/>
                        </a:rPr>
                        <a:t>1%</a:t>
                      </a:r>
                    </a:p>
                  </a:txBody>
                  <a:tcPr marL="9525" marR="9525" marT="9525" marB="0" anchor="ctr"/>
                </a:tc>
                <a:tc>
                  <a:txBody>
                    <a:bodyPr/>
                    <a:lstStyle/>
                    <a:p>
                      <a:pPr algn="ctr" fontAlgn="ctr"/>
                      <a:r>
                        <a:rPr lang="en-US" sz="900" b="0" i="0" u="none" strike="noStrike">
                          <a:solidFill>
                            <a:srgbClr val="000000"/>
                          </a:solidFill>
                          <a:effectLst/>
                          <a:latin typeface="Arial"/>
                        </a:rPr>
                        <a:t>4%</a:t>
                      </a:r>
                    </a:p>
                  </a:txBody>
                  <a:tcPr marL="9525" marR="9525" marT="9525" marB="0" anchor="ctr"/>
                </a:tc>
                <a:tc>
                  <a:txBody>
                    <a:bodyPr/>
                    <a:lstStyle/>
                    <a:p>
                      <a:pPr algn="ctr" fontAlgn="ctr"/>
                      <a:r>
                        <a:rPr lang="en-US" sz="900" b="0" i="0" u="none" strike="noStrike">
                          <a:solidFill>
                            <a:srgbClr val="000000"/>
                          </a:solidFill>
                          <a:effectLst/>
                          <a:latin typeface="Arial"/>
                        </a:rPr>
                        <a:t>4%</a:t>
                      </a:r>
                    </a:p>
                  </a:txBody>
                  <a:tcPr marL="9525" marR="9525" marT="9525" marB="0" anchor="ctr"/>
                </a:tc>
                <a:tc>
                  <a:txBody>
                    <a:bodyPr/>
                    <a:lstStyle/>
                    <a:p>
                      <a:pPr algn="ctr" fontAlgn="ctr"/>
                      <a:r>
                        <a:rPr lang="en-US" sz="900" b="0" i="0" u="none" strike="noStrike" dirty="0">
                          <a:solidFill>
                            <a:srgbClr val="000000"/>
                          </a:solidFill>
                          <a:effectLst/>
                          <a:latin typeface="Arial"/>
                        </a:rPr>
                        <a:t>4%</a:t>
                      </a:r>
                    </a:p>
                  </a:txBody>
                  <a:tcPr marL="9525" marR="9525" marT="9525" marB="0" anchor="ctr"/>
                </a:tc>
              </a:tr>
            </a:tbl>
          </a:graphicData>
        </a:graphic>
      </p:graphicFrame>
      <p:pic>
        <p:nvPicPr>
          <p:cNvPr id="14" name="Picture 1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343452" y="122102"/>
            <a:ext cx="612648" cy="612648"/>
          </a:xfrm>
          <a:prstGeom prst="rect">
            <a:avLst/>
          </a:prstGeom>
        </p:spPr>
      </p:pic>
    </p:spTree>
    <p:extLst>
      <p:ext uri="{BB962C8B-B14F-4D97-AF65-F5344CB8AC3E}">
        <p14:creationId xmlns:p14="http://schemas.microsoft.com/office/powerpoint/2010/main" val="365555856"/>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129</a:t>
            </a:fld>
            <a:r>
              <a:rPr lang="en-US" smtClean="0"/>
              <a:t> -</a:t>
            </a:r>
            <a:endParaRPr lang="en-US"/>
          </a:p>
        </p:txBody>
      </p:sp>
      <p:cxnSp>
        <p:nvCxnSpPr>
          <p:cNvPr id="91" name="Straight Connector 90"/>
          <p:cNvCxnSpPr/>
          <p:nvPr/>
        </p:nvCxnSpPr>
        <p:spPr bwMode="auto">
          <a:xfrm>
            <a:off x="2901315" y="1171575"/>
            <a:ext cx="0" cy="4136157"/>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Straight Connector 91"/>
          <p:cNvCxnSpPr/>
          <p:nvPr/>
        </p:nvCxnSpPr>
        <p:spPr bwMode="auto">
          <a:xfrm>
            <a:off x="6035040" y="1171575"/>
            <a:ext cx="0" cy="4136157"/>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8" name="Title 1"/>
          <p:cNvSpPr txBox="1">
            <a:spLocks/>
          </p:cNvSpPr>
          <p:nvPr/>
        </p:nvSpPr>
        <p:spPr>
          <a:xfrm>
            <a:off x="139147" y="125380"/>
            <a:ext cx="8933291" cy="5715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Knowledge of Pulmonary Embolism Symptoms</a:t>
            </a:r>
            <a:endParaRPr lang="en-US" sz="2400" kern="0" dirty="0"/>
          </a:p>
        </p:txBody>
      </p:sp>
      <p:grpSp>
        <p:nvGrpSpPr>
          <p:cNvPr id="6" name="Group 5"/>
          <p:cNvGrpSpPr/>
          <p:nvPr/>
        </p:nvGrpSpPr>
        <p:grpSpPr>
          <a:xfrm>
            <a:off x="251348" y="1317774"/>
            <a:ext cx="2425176" cy="486337"/>
            <a:chOff x="251348" y="771956"/>
            <a:chExt cx="2425176" cy="486337"/>
          </a:xfrm>
        </p:grpSpPr>
        <p:sp>
          <p:nvSpPr>
            <p:cNvPr id="117" name="Rounded Rectangle 116"/>
            <p:cNvSpPr/>
            <p:nvPr/>
          </p:nvSpPr>
          <p:spPr bwMode="auto">
            <a:xfrm>
              <a:off x="251348"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86" name="TextBox 85"/>
            <p:cNvSpPr txBox="1"/>
            <p:nvPr/>
          </p:nvSpPr>
          <p:spPr>
            <a:xfrm>
              <a:off x="649761" y="857652"/>
              <a:ext cx="140987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Males (A)</a:t>
              </a:r>
              <a:endParaRPr lang="en-US" sz="1400" b="1" dirty="0">
                <a:solidFill>
                  <a:schemeClr val="tx2"/>
                </a:solidFill>
                <a:latin typeface="Arial" panose="020B0604020202020204" pitchFamily="34" charset="0"/>
                <a:cs typeface="Arial" panose="020B0604020202020204" pitchFamily="34" charset="0"/>
              </a:endParaRPr>
            </a:p>
          </p:txBody>
        </p:sp>
        <p:sp>
          <p:nvSpPr>
            <p:cNvPr id="80" name="Oval 79"/>
            <p:cNvSpPr/>
            <p:nvPr/>
          </p:nvSpPr>
          <p:spPr>
            <a:xfrm>
              <a:off x="2022544" y="771956"/>
              <a:ext cx="486337" cy="486337"/>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1" name="Freeform 9"/>
            <p:cNvSpPr>
              <a:spLocks noEditPoints="1"/>
            </p:cNvSpPr>
            <p:nvPr/>
          </p:nvSpPr>
          <p:spPr bwMode="auto">
            <a:xfrm>
              <a:off x="2194733" y="816611"/>
              <a:ext cx="148296" cy="401891"/>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grpSp>
        <p:nvGrpSpPr>
          <p:cNvPr id="9" name="Group 8"/>
          <p:cNvGrpSpPr/>
          <p:nvPr/>
        </p:nvGrpSpPr>
        <p:grpSpPr>
          <a:xfrm>
            <a:off x="3194574" y="1317774"/>
            <a:ext cx="2425176" cy="486337"/>
            <a:chOff x="3194574" y="780911"/>
            <a:chExt cx="2425176" cy="486337"/>
          </a:xfrm>
        </p:grpSpPr>
        <p:sp>
          <p:nvSpPr>
            <p:cNvPr id="152" name="Rounded Rectangle 151"/>
            <p:cNvSpPr/>
            <p:nvPr/>
          </p:nvSpPr>
          <p:spPr bwMode="auto">
            <a:xfrm>
              <a:off x="3194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89" name="TextBox 88"/>
            <p:cNvSpPr txBox="1"/>
            <p:nvPr/>
          </p:nvSpPr>
          <p:spPr>
            <a:xfrm>
              <a:off x="3238325" y="857652"/>
              <a:ext cx="234332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Females (B)</a:t>
              </a:r>
              <a:endParaRPr lang="en-US" sz="1400" b="1" dirty="0">
                <a:solidFill>
                  <a:schemeClr val="tx2"/>
                </a:solidFill>
                <a:latin typeface="Arial" panose="020B0604020202020204" pitchFamily="34" charset="0"/>
                <a:cs typeface="Arial" panose="020B0604020202020204" pitchFamily="34" charset="0"/>
              </a:endParaRPr>
            </a:p>
          </p:txBody>
        </p:sp>
        <p:sp>
          <p:nvSpPr>
            <p:cNvPr id="82" name="Oval 81"/>
            <p:cNvSpPr/>
            <p:nvPr/>
          </p:nvSpPr>
          <p:spPr>
            <a:xfrm>
              <a:off x="4977371" y="780911"/>
              <a:ext cx="486337" cy="486337"/>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3" name="Freeform 5"/>
            <p:cNvSpPr>
              <a:spLocks noEditPoints="1"/>
            </p:cNvSpPr>
            <p:nvPr/>
          </p:nvSpPr>
          <p:spPr bwMode="auto">
            <a:xfrm>
              <a:off x="5131599" y="831534"/>
              <a:ext cx="183758" cy="392017"/>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dirty="0"/>
            </a:p>
          </p:txBody>
        </p:sp>
      </p:grpSp>
      <p:grpSp>
        <p:nvGrpSpPr>
          <p:cNvPr id="10" name="Group 9"/>
          <p:cNvGrpSpPr/>
          <p:nvPr/>
        </p:nvGrpSpPr>
        <p:grpSpPr>
          <a:xfrm>
            <a:off x="6242574" y="1288817"/>
            <a:ext cx="2425176" cy="544250"/>
            <a:chOff x="6242574" y="755417"/>
            <a:chExt cx="2425176" cy="544250"/>
          </a:xfrm>
        </p:grpSpPr>
        <p:sp>
          <p:nvSpPr>
            <p:cNvPr id="153" name="Rounded Rectangle 152"/>
            <p:cNvSpPr/>
            <p:nvPr/>
          </p:nvSpPr>
          <p:spPr bwMode="auto">
            <a:xfrm>
              <a:off x="6242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90" name="TextBox 89"/>
            <p:cNvSpPr txBox="1"/>
            <p:nvPr/>
          </p:nvSpPr>
          <p:spPr>
            <a:xfrm>
              <a:off x="6343475" y="857652"/>
              <a:ext cx="222902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Locale</a:t>
              </a:r>
              <a:endParaRPr lang="en-US" sz="1400" b="1" dirty="0">
                <a:solidFill>
                  <a:schemeClr val="tx2"/>
                </a:solidFill>
                <a:latin typeface="Arial" panose="020B0604020202020204" pitchFamily="34" charset="0"/>
                <a:cs typeface="Arial" panose="020B0604020202020204" pitchFamily="34" charset="0"/>
              </a:endParaRPr>
            </a:p>
          </p:txBody>
        </p:sp>
        <p:grpSp>
          <p:nvGrpSpPr>
            <p:cNvPr id="84" name="Group 83"/>
            <p:cNvGrpSpPr/>
            <p:nvPr/>
          </p:nvGrpSpPr>
          <p:grpSpPr>
            <a:xfrm>
              <a:off x="7966980" y="755417"/>
              <a:ext cx="544250" cy="544250"/>
              <a:chOff x="5780183" y="381000"/>
              <a:chExt cx="838200" cy="838200"/>
            </a:xfrm>
          </p:grpSpPr>
          <p:sp>
            <p:nvSpPr>
              <p:cNvPr id="85" name="Oval 84"/>
              <p:cNvSpPr/>
              <p:nvPr/>
            </p:nvSpPr>
            <p:spPr>
              <a:xfrm>
                <a:off x="5780183" y="381000"/>
                <a:ext cx="838200" cy="83820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grpSp>
            <p:nvGrpSpPr>
              <p:cNvPr id="87" name="Group 86"/>
              <p:cNvGrpSpPr/>
              <p:nvPr/>
            </p:nvGrpSpPr>
            <p:grpSpPr>
              <a:xfrm>
                <a:off x="5854700" y="457200"/>
                <a:ext cx="685800" cy="685800"/>
                <a:chOff x="6265862" y="2439988"/>
                <a:chExt cx="1962150" cy="1962150"/>
              </a:xfrm>
              <a:solidFill>
                <a:schemeClr val="bg1"/>
              </a:solidFill>
            </p:grpSpPr>
            <p:sp>
              <p:nvSpPr>
                <p:cNvPr id="88" name="Freeform 5"/>
                <p:cNvSpPr>
                  <a:spLocks/>
                </p:cNvSpPr>
                <p:nvPr/>
              </p:nvSpPr>
              <p:spPr bwMode="auto">
                <a:xfrm>
                  <a:off x="7513637" y="2903538"/>
                  <a:ext cx="82550" cy="123825"/>
                </a:xfrm>
                <a:custGeom>
                  <a:avLst/>
                  <a:gdLst/>
                  <a:ahLst/>
                  <a:cxnLst>
                    <a:cxn ang="0">
                      <a:pos x="8" y="112"/>
                    </a:cxn>
                    <a:cxn ang="0">
                      <a:pos x="38" y="105"/>
                    </a:cxn>
                    <a:cxn ang="0">
                      <a:pos x="75" y="97"/>
                    </a:cxn>
                    <a:cxn ang="0">
                      <a:pos x="75" y="82"/>
                    </a:cxn>
                    <a:cxn ang="0">
                      <a:pos x="16" y="0"/>
                    </a:cxn>
                    <a:cxn ang="0">
                      <a:pos x="8" y="112"/>
                    </a:cxn>
                  </a:cxnLst>
                  <a:rect l="0" t="0" r="r" b="b"/>
                  <a:pathLst>
                    <a:path w="75" h="113">
                      <a:moveTo>
                        <a:pt x="8" y="112"/>
                      </a:moveTo>
                      <a:cubicBezTo>
                        <a:pt x="22" y="113"/>
                        <a:pt x="24" y="103"/>
                        <a:pt x="38" y="105"/>
                      </a:cubicBezTo>
                      <a:cubicBezTo>
                        <a:pt x="59" y="111"/>
                        <a:pt x="58" y="94"/>
                        <a:pt x="75" y="97"/>
                      </a:cubicBezTo>
                      <a:cubicBezTo>
                        <a:pt x="75" y="92"/>
                        <a:pt x="75" y="87"/>
                        <a:pt x="75" y="82"/>
                      </a:cubicBezTo>
                      <a:cubicBezTo>
                        <a:pt x="44" y="67"/>
                        <a:pt x="55" y="9"/>
                        <a:pt x="16" y="0"/>
                      </a:cubicBezTo>
                      <a:cubicBezTo>
                        <a:pt x="0" y="40"/>
                        <a:pt x="39" y="72"/>
                        <a:pt x="8" y="11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97" name="Freeform 6"/>
                <p:cNvSpPr>
                  <a:spLocks/>
                </p:cNvSpPr>
                <p:nvPr/>
              </p:nvSpPr>
              <p:spPr bwMode="auto">
                <a:xfrm>
                  <a:off x="7477125" y="2952750"/>
                  <a:ext cx="47625" cy="49213"/>
                </a:xfrm>
                <a:custGeom>
                  <a:avLst/>
                  <a:gdLst/>
                  <a:ahLst/>
                  <a:cxnLst>
                    <a:cxn ang="0">
                      <a:pos x="33" y="0"/>
                    </a:cxn>
                    <a:cxn ang="0">
                      <a:pos x="3" y="45"/>
                    </a:cxn>
                    <a:cxn ang="0">
                      <a:pos x="41" y="45"/>
                    </a:cxn>
                    <a:cxn ang="0">
                      <a:pos x="33" y="0"/>
                    </a:cxn>
                  </a:cxnLst>
                  <a:rect l="0" t="0" r="r" b="b"/>
                  <a:pathLst>
                    <a:path w="42" h="45">
                      <a:moveTo>
                        <a:pt x="33" y="0"/>
                      </a:moveTo>
                      <a:cubicBezTo>
                        <a:pt x="9" y="1"/>
                        <a:pt x="0" y="17"/>
                        <a:pt x="3" y="45"/>
                      </a:cubicBezTo>
                      <a:cubicBezTo>
                        <a:pt x="16" y="45"/>
                        <a:pt x="28" y="45"/>
                        <a:pt x="41" y="45"/>
                      </a:cubicBezTo>
                      <a:cubicBezTo>
                        <a:pt x="42" y="26"/>
                        <a:pt x="42" y="9"/>
                        <a:pt x="33"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4" name="Freeform 7"/>
                <p:cNvSpPr>
                  <a:spLocks/>
                </p:cNvSpPr>
                <p:nvPr/>
              </p:nvSpPr>
              <p:spPr bwMode="auto">
                <a:xfrm>
                  <a:off x="7366000" y="2779713"/>
                  <a:ext cx="90488" cy="50800"/>
                </a:xfrm>
                <a:custGeom>
                  <a:avLst/>
                  <a:gdLst/>
                  <a:ahLst/>
                  <a:cxnLst>
                    <a:cxn ang="0">
                      <a:pos x="82" y="15"/>
                    </a:cxn>
                    <a:cxn ang="0">
                      <a:pos x="75" y="0"/>
                    </a:cxn>
                    <a:cxn ang="0">
                      <a:pos x="0" y="0"/>
                    </a:cxn>
                    <a:cxn ang="0">
                      <a:pos x="22" y="44"/>
                    </a:cxn>
                    <a:cxn ang="0">
                      <a:pos x="82" y="15"/>
                    </a:cxn>
                  </a:cxnLst>
                  <a:rect l="0" t="0" r="r" b="b"/>
                  <a:pathLst>
                    <a:path w="82" h="45">
                      <a:moveTo>
                        <a:pt x="82" y="15"/>
                      </a:moveTo>
                      <a:cubicBezTo>
                        <a:pt x="82" y="7"/>
                        <a:pt x="76" y="6"/>
                        <a:pt x="75" y="0"/>
                      </a:cubicBezTo>
                      <a:cubicBezTo>
                        <a:pt x="45" y="7"/>
                        <a:pt x="30" y="7"/>
                        <a:pt x="0" y="0"/>
                      </a:cubicBezTo>
                      <a:cubicBezTo>
                        <a:pt x="0" y="22"/>
                        <a:pt x="16" y="29"/>
                        <a:pt x="22" y="44"/>
                      </a:cubicBezTo>
                      <a:cubicBezTo>
                        <a:pt x="53" y="45"/>
                        <a:pt x="81" y="43"/>
                        <a:pt x="82" y="1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5" name="Freeform 8"/>
                <p:cNvSpPr>
                  <a:spLocks/>
                </p:cNvSpPr>
                <p:nvPr/>
              </p:nvSpPr>
              <p:spPr bwMode="auto">
                <a:xfrm>
                  <a:off x="7218362" y="2787650"/>
                  <a:ext cx="131763" cy="147638"/>
                </a:xfrm>
                <a:custGeom>
                  <a:avLst/>
                  <a:gdLst/>
                  <a:ahLst/>
                  <a:cxnLst>
                    <a:cxn ang="0">
                      <a:pos x="8" y="112"/>
                    </a:cxn>
                    <a:cxn ang="0">
                      <a:pos x="37" y="127"/>
                    </a:cxn>
                    <a:cxn ang="0">
                      <a:pos x="37" y="134"/>
                    </a:cxn>
                    <a:cxn ang="0">
                      <a:pos x="112" y="82"/>
                    </a:cxn>
                    <a:cxn ang="0">
                      <a:pos x="8" y="112"/>
                    </a:cxn>
                  </a:cxnLst>
                  <a:rect l="0" t="0" r="r" b="b"/>
                  <a:pathLst>
                    <a:path w="120" h="134">
                      <a:moveTo>
                        <a:pt x="8" y="112"/>
                      </a:moveTo>
                      <a:cubicBezTo>
                        <a:pt x="12" y="122"/>
                        <a:pt x="36" y="113"/>
                        <a:pt x="37" y="127"/>
                      </a:cubicBezTo>
                      <a:cubicBezTo>
                        <a:pt x="33" y="127"/>
                        <a:pt x="29" y="133"/>
                        <a:pt x="37" y="134"/>
                      </a:cubicBezTo>
                      <a:cubicBezTo>
                        <a:pt x="64" y="119"/>
                        <a:pt x="100" y="113"/>
                        <a:pt x="112" y="82"/>
                      </a:cubicBezTo>
                      <a:cubicBezTo>
                        <a:pt x="120" y="0"/>
                        <a:pt x="0" y="21"/>
                        <a:pt x="8" y="11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6" name="Freeform 9"/>
                <p:cNvSpPr>
                  <a:spLocks/>
                </p:cNvSpPr>
                <p:nvPr/>
              </p:nvSpPr>
              <p:spPr bwMode="auto">
                <a:xfrm>
                  <a:off x="6831012" y="3395663"/>
                  <a:ext cx="52388" cy="36513"/>
                </a:xfrm>
                <a:custGeom>
                  <a:avLst/>
                  <a:gdLst/>
                  <a:ahLst/>
                  <a:cxnLst>
                    <a:cxn ang="0">
                      <a:pos x="0" y="16"/>
                    </a:cxn>
                    <a:cxn ang="0">
                      <a:pos x="45" y="1"/>
                    </a:cxn>
                    <a:cxn ang="0">
                      <a:pos x="0" y="16"/>
                    </a:cxn>
                  </a:cxnLst>
                  <a:rect l="0" t="0" r="r" b="b"/>
                  <a:pathLst>
                    <a:path w="48" h="33">
                      <a:moveTo>
                        <a:pt x="0" y="16"/>
                      </a:moveTo>
                      <a:cubicBezTo>
                        <a:pt x="18" y="21"/>
                        <a:pt x="48" y="33"/>
                        <a:pt x="45" y="1"/>
                      </a:cubicBezTo>
                      <a:cubicBezTo>
                        <a:pt x="24" y="0"/>
                        <a:pt x="7" y="3"/>
                        <a:pt x="0" y="1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7" name="Freeform 10"/>
                <p:cNvSpPr>
                  <a:spLocks/>
                </p:cNvSpPr>
                <p:nvPr/>
              </p:nvSpPr>
              <p:spPr bwMode="auto">
                <a:xfrm>
                  <a:off x="6732587" y="3328988"/>
                  <a:ext cx="98425" cy="69850"/>
                </a:xfrm>
                <a:custGeom>
                  <a:avLst/>
                  <a:gdLst/>
                  <a:ahLst/>
                  <a:cxnLst>
                    <a:cxn ang="0">
                      <a:pos x="0" y="32"/>
                    </a:cxn>
                    <a:cxn ang="0">
                      <a:pos x="89" y="62"/>
                    </a:cxn>
                    <a:cxn ang="0">
                      <a:pos x="0" y="32"/>
                    </a:cxn>
                  </a:cxnLst>
                  <a:rect l="0" t="0" r="r" b="b"/>
                  <a:pathLst>
                    <a:path w="89" h="63">
                      <a:moveTo>
                        <a:pt x="0" y="32"/>
                      </a:moveTo>
                      <a:cubicBezTo>
                        <a:pt x="43" y="29"/>
                        <a:pt x="49" y="63"/>
                        <a:pt x="89" y="62"/>
                      </a:cubicBezTo>
                      <a:cubicBezTo>
                        <a:pt x="71" y="45"/>
                        <a:pt x="20" y="0"/>
                        <a:pt x="0" y="3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8" name="Freeform 11"/>
                <p:cNvSpPr>
                  <a:spLocks noEditPoints="1"/>
                </p:cNvSpPr>
                <p:nvPr/>
              </p:nvSpPr>
              <p:spPr bwMode="auto">
                <a:xfrm>
                  <a:off x="6265862" y="2439988"/>
                  <a:ext cx="1962150" cy="1962150"/>
                </a:xfrm>
                <a:custGeom>
                  <a:avLst/>
                  <a:gdLst/>
                  <a:ahLst/>
                  <a:cxnLst>
                    <a:cxn ang="0">
                      <a:pos x="887" y="1775"/>
                    </a:cxn>
                    <a:cxn ang="0">
                      <a:pos x="1442" y="330"/>
                    </a:cxn>
                    <a:cxn ang="0">
                      <a:pos x="1442" y="330"/>
                    </a:cxn>
                    <a:cxn ang="0">
                      <a:pos x="564" y="171"/>
                    </a:cxn>
                    <a:cxn ang="0">
                      <a:pos x="163" y="580"/>
                    </a:cxn>
                    <a:cxn ang="0">
                      <a:pos x="203" y="786"/>
                    </a:cxn>
                    <a:cxn ang="0">
                      <a:pos x="438" y="1080"/>
                    </a:cxn>
                    <a:cxn ang="0">
                      <a:pos x="603" y="1605"/>
                    </a:cxn>
                    <a:cxn ang="0">
                      <a:pos x="749" y="1342"/>
                    </a:cxn>
                    <a:cxn ang="0">
                      <a:pos x="720" y="1074"/>
                    </a:cxn>
                    <a:cxn ang="0">
                      <a:pos x="526" y="941"/>
                    </a:cxn>
                    <a:cxn ang="0">
                      <a:pos x="429" y="903"/>
                    </a:cxn>
                    <a:cxn ang="0">
                      <a:pos x="362" y="866"/>
                    </a:cxn>
                    <a:cxn ang="0">
                      <a:pos x="459" y="807"/>
                    </a:cxn>
                    <a:cxn ang="0">
                      <a:pos x="645" y="576"/>
                    </a:cxn>
                    <a:cxn ang="0">
                      <a:pos x="623" y="553"/>
                    </a:cxn>
                    <a:cxn ang="0">
                      <a:pos x="682" y="524"/>
                    </a:cxn>
                    <a:cxn ang="0">
                      <a:pos x="660" y="390"/>
                    </a:cxn>
                    <a:cxn ang="0">
                      <a:pos x="556" y="345"/>
                    </a:cxn>
                    <a:cxn ang="0">
                      <a:pos x="496" y="449"/>
                    </a:cxn>
                    <a:cxn ang="0">
                      <a:pos x="489" y="330"/>
                    </a:cxn>
                    <a:cxn ang="0">
                      <a:pos x="541" y="345"/>
                    </a:cxn>
                    <a:cxn ang="0">
                      <a:pos x="586" y="256"/>
                    </a:cxn>
                    <a:cxn ang="0">
                      <a:pos x="638" y="367"/>
                    </a:cxn>
                    <a:cxn ang="0">
                      <a:pos x="675" y="323"/>
                    </a:cxn>
                    <a:cxn ang="0">
                      <a:pos x="608" y="211"/>
                    </a:cxn>
                    <a:cxn ang="0">
                      <a:pos x="519" y="271"/>
                    </a:cxn>
                    <a:cxn ang="0">
                      <a:pos x="444" y="241"/>
                    </a:cxn>
                    <a:cxn ang="0">
                      <a:pos x="468" y="223"/>
                    </a:cxn>
                    <a:cxn ang="0">
                      <a:pos x="586" y="189"/>
                    </a:cxn>
                    <a:cxn ang="0">
                      <a:pos x="757" y="256"/>
                    </a:cxn>
                    <a:cxn ang="0">
                      <a:pos x="769" y="260"/>
                    </a:cxn>
                    <a:cxn ang="0">
                      <a:pos x="1025" y="256"/>
                    </a:cxn>
                    <a:cxn ang="0">
                      <a:pos x="1040" y="122"/>
                    </a:cxn>
                    <a:cxn ang="0">
                      <a:pos x="1226" y="390"/>
                    </a:cxn>
                    <a:cxn ang="0">
                      <a:pos x="1271" y="472"/>
                    </a:cxn>
                    <a:cxn ang="0">
                      <a:pos x="1151" y="554"/>
                    </a:cxn>
                    <a:cxn ang="0">
                      <a:pos x="1122" y="606"/>
                    </a:cxn>
                    <a:cxn ang="0">
                      <a:pos x="1174" y="687"/>
                    </a:cxn>
                    <a:cxn ang="0">
                      <a:pos x="1256" y="606"/>
                    </a:cxn>
                    <a:cxn ang="0">
                      <a:pos x="1352" y="658"/>
                    </a:cxn>
                    <a:cxn ang="0">
                      <a:pos x="1419" y="650"/>
                    </a:cxn>
                    <a:cxn ang="0">
                      <a:pos x="1472" y="762"/>
                    </a:cxn>
                    <a:cxn ang="0">
                      <a:pos x="1352" y="762"/>
                    </a:cxn>
                    <a:cxn ang="0">
                      <a:pos x="1092" y="777"/>
                    </a:cxn>
                    <a:cxn ang="0">
                      <a:pos x="1226" y="1022"/>
                    </a:cxn>
                    <a:cxn ang="0">
                      <a:pos x="1323" y="1439"/>
                    </a:cxn>
                    <a:cxn ang="0">
                      <a:pos x="1620" y="970"/>
                    </a:cxn>
                    <a:cxn ang="0">
                      <a:pos x="1671" y="829"/>
                    </a:cxn>
                  </a:cxnLst>
                  <a:rect l="0" t="0" r="r" b="b"/>
                  <a:pathLst>
                    <a:path w="1775" h="1775">
                      <a:moveTo>
                        <a:pt x="887" y="0"/>
                      </a:moveTo>
                      <a:cubicBezTo>
                        <a:pt x="398" y="0"/>
                        <a:pt x="0" y="398"/>
                        <a:pt x="0" y="887"/>
                      </a:cubicBezTo>
                      <a:cubicBezTo>
                        <a:pt x="0" y="1377"/>
                        <a:pt x="398" y="1775"/>
                        <a:pt x="887" y="1775"/>
                      </a:cubicBezTo>
                      <a:cubicBezTo>
                        <a:pt x="1377" y="1775"/>
                        <a:pt x="1775" y="1377"/>
                        <a:pt x="1775" y="887"/>
                      </a:cubicBezTo>
                      <a:cubicBezTo>
                        <a:pt x="1775" y="398"/>
                        <a:pt x="1377" y="0"/>
                        <a:pt x="887" y="0"/>
                      </a:cubicBezTo>
                      <a:close/>
                      <a:moveTo>
                        <a:pt x="1442" y="330"/>
                      </a:moveTo>
                      <a:cubicBezTo>
                        <a:pt x="1451" y="339"/>
                        <a:pt x="1458" y="348"/>
                        <a:pt x="1466" y="357"/>
                      </a:cubicBezTo>
                      <a:cubicBezTo>
                        <a:pt x="1454" y="364"/>
                        <a:pt x="1448" y="342"/>
                        <a:pt x="1442" y="330"/>
                      </a:cubicBezTo>
                      <a:cubicBezTo>
                        <a:pt x="1442" y="330"/>
                        <a:pt x="1442" y="330"/>
                        <a:pt x="1442" y="330"/>
                      </a:cubicBezTo>
                      <a:close/>
                      <a:moveTo>
                        <a:pt x="564" y="171"/>
                      </a:moveTo>
                      <a:cubicBezTo>
                        <a:pt x="561" y="173"/>
                        <a:pt x="557" y="175"/>
                        <a:pt x="554" y="176"/>
                      </a:cubicBezTo>
                      <a:cubicBezTo>
                        <a:pt x="557" y="174"/>
                        <a:pt x="561" y="172"/>
                        <a:pt x="564" y="171"/>
                      </a:cubicBezTo>
                      <a:close/>
                      <a:moveTo>
                        <a:pt x="887" y="1674"/>
                      </a:moveTo>
                      <a:cubicBezTo>
                        <a:pt x="453" y="1674"/>
                        <a:pt x="100" y="1321"/>
                        <a:pt x="100" y="887"/>
                      </a:cubicBezTo>
                      <a:cubicBezTo>
                        <a:pt x="100" y="778"/>
                        <a:pt x="123" y="674"/>
                        <a:pt x="163" y="580"/>
                      </a:cubicBezTo>
                      <a:cubicBezTo>
                        <a:pt x="156" y="597"/>
                        <a:pt x="150" y="614"/>
                        <a:pt x="145" y="631"/>
                      </a:cubicBezTo>
                      <a:cubicBezTo>
                        <a:pt x="147" y="707"/>
                        <a:pt x="166" y="787"/>
                        <a:pt x="217" y="837"/>
                      </a:cubicBezTo>
                      <a:cubicBezTo>
                        <a:pt x="216" y="817"/>
                        <a:pt x="204" y="807"/>
                        <a:pt x="203" y="786"/>
                      </a:cubicBezTo>
                      <a:cubicBezTo>
                        <a:pt x="227" y="801"/>
                        <a:pt x="242" y="826"/>
                        <a:pt x="239" y="867"/>
                      </a:cubicBezTo>
                      <a:cubicBezTo>
                        <a:pt x="316" y="923"/>
                        <a:pt x="421" y="950"/>
                        <a:pt x="475" y="1029"/>
                      </a:cubicBezTo>
                      <a:cubicBezTo>
                        <a:pt x="467" y="1050"/>
                        <a:pt x="451" y="1064"/>
                        <a:pt x="438" y="1080"/>
                      </a:cubicBezTo>
                      <a:cubicBezTo>
                        <a:pt x="417" y="1179"/>
                        <a:pt x="535" y="1226"/>
                        <a:pt x="549" y="1309"/>
                      </a:cubicBezTo>
                      <a:cubicBezTo>
                        <a:pt x="566" y="1414"/>
                        <a:pt x="517" y="1521"/>
                        <a:pt x="546" y="1579"/>
                      </a:cubicBezTo>
                      <a:cubicBezTo>
                        <a:pt x="565" y="1589"/>
                        <a:pt x="584" y="1597"/>
                        <a:pt x="603" y="1605"/>
                      </a:cubicBezTo>
                      <a:cubicBezTo>
                        <a:pt x="616" y="1544"/>
                        <a:pt x="599" y="1498"/>
                        <a:pt x="675" y="1476"/>
                      </a:cubicBezTo>
                      <a:cubicBezTo>
                        <a:pt x="681" y="1455"/>
                        <a:pt x="665" y="1457"/>
                        <a:pt x="668" y="1439"/>
                      </a:cubicBezTo>
                      <a:cubicBezTo>
                        <a:pt x="710" y="1451"/>
                        <a:pt x="743" y="1391"/>
                        <a:pt x="749" y="1342"/>
                      </a:cubicBezTo>
                      <a:cubicBezTo>
                        <a:pt x="769" y="1333"/>
                        <a:pt x="789" y="1322"/>
                        <a:pt x="809" y="1313"/>
                      </a:cubicBezTo>
                      <a:cubicBezTo>
                        <a:pt x="808" y="1235"/>
                        <a:pt x="854" y="1204"/>
                        <a:pt x="861" y="1134"/>
                      </a:cubicBezTo>
                      <a:cubicBezTo>
                        <a:pt x="812" y="1116"/>
                        <a:pt x="773" y="1088"/>
                        <a:pt x="720" y="1074"/>
                      </a:cubicBezTo>
                      <a:cubicBezTo>
                        <a:pt x="720" y="1062"/>
                        <a:pt x="720" y="1050"/>
                        <a:pt x="720" y="1037"/>
                      </a:cubicBezTo>
                      <a:cubicBezTo>
                        <a:pt x="690" y="1010"/>
                        <a:pt x="633" y="1009"/>
                        <a:pt x="623" y="963"/>
                      </a:cubicBezTo>
                      <a:cubicBezTo>
                        <a:pt x="574" y="962"/>
                        <a:pt x="543" y="956"/>
                        <a:pt x="526" y="941"/>
                      </a:cubicBezTo>
                      <a:cubicBezTo>
                        <a:pt x="498" y="945"/>
                        <a:pt x="496" y="975"/>
                        <a:pt x="467" y="978"/>
                      </a:cubicBezTo>
                      <a:cubicBezTo>
                        <a:pt x="466" y="970"/>
                        <a:pt x="458" y="972"/>
                        <a:pt x="452" y="970"/>
                      </a:cubicBezTo>
                      <a:cubicBezTo>
                        <a:pt x="414" y="965"/>
                        <a:pt x="427" y="936"/>
                        <a:pt x="429" y="903"/>
                      </a:cubicBezTo>
                      <a:cubicBezTo>
                        <a:pt x="419" y="899"/>
                        <a:pt x="391" y="912"/>
                        <a:pt x="392" y="896"/>
                      </a:cubicBezTo>
                      <a:cubicBezTo>
                        <a:pt x="391" y="877"/>
                        <a:pt x="396" y="865"/>
                        <a:pt x="407" y="859"/>
                      </a:cubicBezTo>
                      <a:cubicBezTo>
                        <a:pt x="403" y="833"/>
                        <a:pt x="360" y="843"/>
                        <a:pt x="362" y="866"/>
                      </a:cubicBezTo>
                      <a:cubicBezTo>
                        <a:pt x="360" y="866"/>
                        <a:pt x="357" y="866"/>
                        <a:pt x="355" y="866"/>
                      </a:cubicBezTo>
                      <a:cubicBezTo>
                        <a:pt x="239" y="839"/>
                        <a:pt x="362" y="715"/>
                        <a:pt x="429" y="754"/>
                      </a:cubicBezTo>
                      <a:cubicBezTo>
                        <a:pt x="435" y="776"/>
                        <a:pt x="441" y="797"/>
                        <a:pt x="459" y="807"/>
                      </a:cubicBezTo>
                      <a:cubicBezTo>
                        <a:pt x="481" y="792"/>
                        <a:pt x="451" y="746"/>
                        <a:pt x="467" y="739"/>
                      </a:cubicBezTo>
                      <a:cubicBezTo>
                        <a:pt x="476" y="727"/>
                        <a:pt x="482" y="710"/>
                        <a:pt x="504" y="710"/>
                      </a:cubicBezTo>
                      <a:cubicBezTo>
                        <a:pt x="518" y="625"/>
                        <a:pt x="610" y="599"/>
                        <a:pt x="645" y="576"/>
                      </a:cubicBezTo>
                      <a:cubicBezTo>
                        <a:pt x="645" y="573"/>
                        <a:pt x="645" y="571"/>
                        <a:pt x="645" y="568"/>
                      </a:cubicBezTo>
                      <a:cubicBezTo>
                        <a:pt x="645" y="561"/>
                        <a:pt x="636" y="563"/>
                        <a:pt x="630" y="561"/>
                      </a:cubicBezTo>
                      <a:cubicBezTo>
                        <a:pt x="626" y="560"/>
                        <a:pt x="622" y="560"/>
                        <a:pt x="623" y="553"/>
                      </a:cubicBezTo>
                      <a:cubicBezTo>
                        <a:pt x="620" y="536"/>
                        <a:pt x="637" y="537"/>
                        <a:pt x="630" y="516"/>
                      </a:cubicBezTo>
                      <a:cubicBezTo>
                        <a:pt x="654" y="547"/>
                        <a:pt x="677" y="508"/>
                        <a:pt x="705" y="501"/>
                      </a:cubicBezTo>
                      <a:cubicBezTo>
                        <a:pt x="701" y="512"/>
                        <a:pt x="693" y="519"/>
                        <a:pt x="682" y="524"/>
                      </a:cubicBezTo>
                      <a:cubicBezTo>
                        <a:pt x="677" y="529"/>
                        <a:pt x="664" y="560"/>
                        <a:pt x="690" y="553"/>
                      </a:cubicBezTo>
                      <a:cubicBezTo>
                        <a:pt x="707" y="553"/>
                        <a:pt x="712" y="566"/>
                        <a:pt x="735" y="561"/>
                      </a:cubicBezTo>
                      <a:cubicBezTo>
                        <a:pt x="724" y="494"/>
                        <a:pt x="683" y="459"/>
                        <a:pt x="660" y="390"/>
                      </a:cubicBezTo>
                      <a:cubicBezTo>
                        <a:pt x="636" y="380"/>
                        <a:pt x="654" y="414"/>
                        <a:pt x="630" y="405"/>
                      </a:cubicBezTo>
                      <a:cubicBezTo>
                        <a:pt x="605" y="406"/>
                        <a:pt x="620" y="366"/>
                        <a:pt x="601" y="360"/>
                      </a:cubicBezTo>
                      <a:cubicBezTo>
                        <a:pt x="574" y="365"/>
                        <a:pt x="563" y="344"/>
                        <a:pt x="556" y="345"/>
                      </a:cubicBezTo>
                      <a:cubicBezTo>
                        <a:pt x="556" y="350"/>
                        <a:pt x="555" y="354"/>
                        <a:pt x="549" y="352"/>
                      </a:cubicBezTo>
                      <a:cubicBezTo>
                        <a:pt x="551" y="449"/>
                        <a:pt x="529" y="434"/>
                        <a:pt x="504" y="494"/>
                      </a:cubicBezTo>
                      <a:cubicBezTo>
                        <a:pt x="504" y="476"/>
                        <a:pt x="491" y="472"/>
                        <a:pt x="496" y="449"/>
                      </a:cubicBezTo>
                      <a:cubicBezTo>
                        <a:pt x="486" y="450"/>
                        <a:pt x="480" y="446"/>
                        <a:pt x="474" y="442"/>
                      </a:cubicBezTo>
                      <a:cubicBezTo>
                        <a:pt x="449" y="432"/>
                        <a:pt x="421" y="425"/>
                        <a:pt x="415" y="397"/>
                      </a:cubicBezTo>
                      <a:cubicBezTo>
                        <a:pt x="436" y="372"/>
                        <a:pt x="454" y="342"/>
                        <a:pt x="489" y="330"/>
                      </a:cubicBezTo>
                      <a:cubicBezTo>
                        <a:pt x="483" y="349"/>
                        <a:pt x="517" y="365"/>
                        <a:pt x="519" y="352"/>
                      </a:cubicBezTo>
                      <a:cubicBezTo>
                        <a:pt x="511" y="352"/>
                        <a:pt x="509" y="339"/>
                        <a:pt x="519" y="338"/>
                      </a:cubicBezTo>
                      <a:cubicBezTo>
                        <a:pt x="529" y="337"/>
                        <a:pt x="535" y="341"/>
                        <a:pt x="541" y="345"/>
                      </a:cubicBezTo>
                      <a:cubicBezTo>
                        <a:pt x="542" y="326"/>
                        <a:pt x="530" y="322"/>
                        <a:pt x="519" y="315"/>
                      </a:cubicBezTo>
                      <a:cubicBezTo>
                        <a:pt x="527" y="296"/>
                        <a:pt x="555" y="297"/>
                        <a:pt x="549" y="263"/>
                      </a:cubicBezTo>
                      <a:cubicBezTo>
                        <a:pt x="525" y="253"/>
                        <a:pt x="575" y="256"/>
                        <a:pt x="586" y="256"/>
                      </a:cubicBezTo>
                      <a:cubicBezTo>
                        <a:pt x="580" y="279"/>
                        <a:pt x="606" y="270"/>
                        <a:pt x="601" y="293"/>
                      </a:cubicBezTo>
                      <a:cubicBezTo>
                        <a:pt x="599" y="316"/>
                        <a:pt x="574" y="316"/>
                        <a:pt x="556" y="323"/>
                      </a:cubicBezTo>
                      <a:cubicBezTo>
                        <a:pt x="589" y="332"/>
                        <a:pt x="610" y="353"/>
                        <a:pt x="638" y="367"/>
                      </a:cubicBezTo>
                      <a:cubicBezTo>
                        <a:pt x="656" y="353"/>
                        <a:pt x="623" y="340"/>
                        <a:pt x="660" y="352"/>
                      </a:cubicBezTo>
                      <a:cubicBezTo>
                        <a:pt x="661" y="334"/>
                        <a:pt x="662" y="316"/>
                        <a:pt x="645" y="315"/>
                      </a:cubicBezTo>
                      <a:cubicBezTo>
                        <a:pt x="653" y="292"/>
                        <a:pt x="665" y="324"/>
                        <a:pt x="675" y="323"/>
                      </a:cubicBezTo>
                      <a:cubicBezTo>
                        <a:pt x="683" y="318"/>
                        <a:pt x="683" y="306"/>
                        <a:pt x="697" y="308"/>
                      </a:cubicBezTo>
                      <a:cubicBezTo>
                        <a:pt x="653" y="269"/>
                        <a:pt x="654" y="213"/>
                        <a:pt x="578" y="218"/>
                      </a:cubicBezTo>
                      <a:cubicBezTo>
                        <a:pt x="554" y="210"/>
                        <a:pt x="598" y="210"/>
                        <a:pt x="608" y="211"/>
                      </a:cubicBezTo>
                      <a:cubicBezTo>
                        <a:pt x="606" y="200"/>
                        <a:pt x="586" y="208"/>
                        <a:pt x="586" y="196"/>
                      </a:cubicBezTo>
                      <a:cubicBezTo>
                        <a:pt x="559" y="212"/>
                        <a:pt x="497" y="192"/>
                        <a:pt x="496" y="233"/>
                      </a:cubicBezTo>
                      <a:cubicBezTo>
                        <a:pt x="491" y="259"/>
                        <a:pt x="527" y="243"/>
                        <a:pt x="519" y="271"/>
                      </a:cubicBezTo>
                      <a:cubicBezTo>
                        <a:pt x="512" y="274"/>
                        <a:pt x="505" y="277"/>
                        <a:pt x="504" y="285"/>
                      </a:cubicBezTo>
                      <a:cubicBezTo>
                        <a:pt x="494" y="257"/>
                        <a:pt x="470" y="276"/>
                        <a:pt x="467" y="233"/>
                      </a:cubicBezTo>
                      <a:cubicBezTo>
                        <a:pt x="455" y="231"/>
                        <a:pt x="454" y="240"/>
                        <a:pt x="444" y="241"/>
                      </a:cubicBezTo>
                      <a:cubicBezTo>
                        <a:pt x="438" y="262"/>
                        <a:pt x="455" y="260"/>
                        <a:pt x="452" y="278"/>
                      </a:cubicBezTo>
                      <a:cubicBezTo>
                        <a:pt x="424" y="244"/>
                        <a:pt x="420" y="291"/>
                        <a:pt x="380" y="287"/>
                      </a:cubicBezTo>
                      <a:cubicBezTo>
                        <a:pt x="408" y="263"/>
                        <a:pt x="437" y="242"/>
                        <a:pt x="468" y="223"/>
                      </a:cubicBezTo>
                      <a:cubicBezTo>
                        <a:pt x="480" y="220"/>
                        <a:pt x="489" y="214"/>
                        <a:pt x="495" y="206"/>
                      </a:cubicBezTo>
                      <a:cubicBezTo>
                        <a:pt x="504" y="201"/>
                        <a:pt x="512" y="196"/>
                        <a:pt x="521" y="191"/>
                      </a:cubicBezTo>
                      <a:cubicBezTo>
                        <a:pt x="539" y="193"/>
                        <a:pt x="560" y="191"/>
                        <a:pt x="586" y="189"/>
                      </a:cubicBezTo>
                      <a:cubicBezTo>
                        <a:pt x="593" y="175"/>
                        <a:pt x="601" y="163"/>
                        <a:pt x="611" y="152"/>
                      </a:cubicBezTo>
                      <a:cubicBezTo>
                        <a:pt x="626" y="146"/>
                        <a:pt x="641" y="140"/>
                        <a:pt x="656" y="135"/>
                      </a:cubicBezTo>
                      <a:cubicBezTo>
                        <a:pt x="682" y="183"/>
                        <a:pt x="790" y="161"/>
                        <a:pt x="757" y="256"/>
                      </a:cubicBezTo>
                      <a:cubicBezTo>
                        <a:pt x="758" y="262"/>
                        <a:pt x="765" y="263"/>
                        <a:pt x="769" y="260"/>
                      </a:cubicBezTo>
                      <a:cubicBezTo>
                        <a:pt x="770" y="259"/>
                        <a:pt x="771" y="257"/>
                        <a:pt x="772" y="256"/>
                      </a:cubicBezTo>
                      <a:cubicBezTo>
                        <a:pt x="772" y="258"/>
                        <a:pt x="771" y="259"/>
                        <a:pt x="769" y="260"/>
                      </a:cubicBezTo>
                      <a:cubicBezTo>
                        <a:pt x="753" y="294"/>
                        <a:pt x="763" y="382"/>
                        <a:pt x="817" y="397"/>
                      </a:cubicBezTo>
                      <a:cubicBezTo>
                        <a:pt x="838" y="383"/>
                        <a:pt x="845" y="356"/>
                        <a:pt x="861" y="337"/>
                      </a:cubicBezTo>
                      <a:cubicBezTo>
                        <a:pt x="894" y="289"/>
                        <a:pt x="971" y="283"/>
                        <a:pt x="1025" y="256"/>
                      </a:cubicBezTo>
                      <a:cubicBezTo>
                        <a:pt x="988" y="228"/>
                        <a:pt x="1051" y="199"/>
                        <a:pt x="1025" y="166"/>
                      </a:cubicBezTo>
                      <a:cubicBezTo>
                        <a:pt x="1028" y="155"/>
                        <a:pt x="1035" y="169"/>
                        <a:pt x="1047" y="166"/>
                      </a:cubicBezTo>
                      <a:cubicBezTo>
                        <a:pt x="1047" y="149"/>
                        <a:pt x="1035" y="144"/>
                        <a:pt x="1040" y="122"/>
                      </a:cubicBezTo>
                      <a:cubicBezTo>
                        <a:pt x="1044" y="121"/>
                        <a:pt x="1047" y="120"/>
                        <a:pt x="1050" y="118"/>
                      </a:cubicBezTo>
                      <a:cubicBezTo>
                        <a:pt x="1167" y="142"/>
                        <a:pt x="1274" y="193"/>
                        <a:pt x="1365" y="264"/>
                      </a:cubicBezTo>
                      <a:cubicBezTo>
                        <a:pt x="1287" y="274"/>
                        <a:pt x="1273" y="348"/>
                        <a:pt x="1226" y="390"/>
                      </a:cubicBezTo>
                      <a:cubicBezTo>
                        <a:pt x="1236" y="399"/>
                        <a:pt x="1231" y="425"/>
                        <a:pt x="1241" y="434"/>
                      </a:cubicBezTo>
                      <a:cubicBezTo>
                        <a:pt x="1249" y="428"/>
                        <a:pt x="1261" y="425"/>
                        <a:pt x="1278" y="427"/>
                      </a:cubicBezTo>
                      <a:cubicBezTo>
                        <a:pt x="1284" y="432"/>
                        <a:pt x="1298" y="478"/>
                        <a:pt x="1271" y="472"/>
                      </a:cubicBezTo>
                      <a:cubicBezTo>
                        <a:pt x="1268" y="454"/>
                        <a:pt x="1272" y="443"/>
                        <a:pt x="1278" y="434"/>
                      </a:cubicBezTo>
                      <a:cubicBezTo>
                        <a:pt x="1239" y="462"/>
                        <a:pt x="1237" y="528"/>
                        <a:pt x="1174" y="531"/>
                      </a:cubicBezTo>
                      <a:cubicBezTo>
                        <a:pt x="1176" y="548"/>
                        <a:pt x="1152" y="539"/>
                        <a:pt x="1151" y="554"/>
                      </a:cubicBezTo>
                      <a:cubicBezTo>
                        <a:pt x="1159" y="571"/>
                        <a:pt x="1177" y="577"/>
                        <a:pt x="1174" y="606"/>
                      </a:cubicBezTo>
                      <a:cubicBezTo>
                        <a:pt x="1171" y="606"/>
                        <a:pt x="1169" y="606"/>
                        <a:pt x="1166" y="606"/>
                      </a:cubicBezTo>
                      <a:cubicBezTo>
                        <a:pt x="1160" y="626"/>
                        <a:pt x="1143" y="595"/>
                        <a:pt x="1122" y="606"/>
                      </a:cubicBezTo>
                      <a:cubicBezTo>
                        <a:pt x="1099" y="610"/>
                        <a:pt x="1110" y="649"/>
                        <a:pt x="1099" y="665"/>
                      </a:cubicBezTo>
                      <a:cubicBezTo>
                        <a:pt x="1097" y="677"/>
                        <a:pt x="1106" y="678"/>
                        <a:pt x="1107" y="687"/>
                      </a:cubicBezTo>
                      <a:cubicBezTo>
                        <a:pt x="1129" y="687"/>
                        <a:pt x="1151" y="687"/>
                        <a:pt x="1174" y="687"/>
                      </a:cubicBezTo>
                      <a:cubicBezTo>
                        <a:pt x="1175" y="679"/>
                        <a:pt x="1182" y="676"/>
                        <a:pt x="1189" y="673"/>
                      </a:cubicBezTo>
                      <a:cubicBezTo>
                        <a:pt x="1189" y="663"/>
                        <a:pt x="1189" y="653"/>
                        <a:pt x="1189" y="643"/>
                      </a:cubicBezTo>
                      <a:cubicBezTo>
                        <a:pt x="1212" y="631"/>
                        <a:pt x="1229" y="614"/>
                        <a:pt x="1256" y="606"/>
                      </a:cubicBezTo>
                      <a:cubicBezTo>
                        <a:pt x="1266" y="608"/>
                        <a:pt x="1262" y="624"/>
                        <a:pt x="1263" y="635"/>
                      </a:cubicBezTo>
                      <a:cubicBezTo>
                        <a:pt x="1270" y="605"/>
                        <a:pt x="1353" y="671"/>
                        <a:pt x="1300" y="680"/>
                      </a:cubicBezTo>
                      <a:cubicBezTo>
                        <a:pt x="1324" y="708"/>
                        <a:pt x="1330" y="656"/>
                        <a:pt x="1352" y="658"/>
                      </a:cubicBezTo>
                      <a:cubicBezTo>
                        <a:pt x="1356" y="672"/>
                        <a:pt x="1374" y="671"/>
                        <a:pt x="1367" y="695"/>
                      </a:cubicBezTo>
                      <a:cubicBezTo>
                        <a:pt x="1372" y="695"/>
                        <a:pt x="1377" y="695"/>
                        <a:pt x="1382" y="695"/>
                      </a:cubicBezTo>
                      <a:cubicBezTo>
                        <a:pt x="1412" y="686"/>
                        <a:pt x="1372" y="647"/>
                        <a:pt x="1419" y="650"/>
                      </a:cubicBezTo>
                      <a:cubicBezTo>
                        <a:pt x="1409" y="660"/>
                        <a:pt x="1409" y="685"/>
                        <a:pt x="1419" y="695"/>
                      </a:cubicBezTo>
                      <a:cubicBezTo>
                        <a:pt x="1441" y="706"/>
                        <a:pt x="1480" y="699"/>
                        <a:pt x="1486" y="725"/>
                      </a:cubicBezTo>
                      <a:cubicBezTo>
                        <a:pt x="1482" y="738"/>
                        <a:pt x="1483" y="756"/>
                        <a:pt x="1472" y="762"/>
                      </a:cubicBezTo>
                      <a:cubicBezTo>
                        <a:pt x="1471" y="745"/>
                        <a:pt x="1440" y="759"/>
                        <a:pt x="1427" y="754"/>
                      </a:cubicBezTo>
                      <a:cubicBezTo>
                        <a:pt x="1392" y="767"/>
                        <a:pt x="1398" y="746"/>
                        <a:pt x="1375" y="732"/>
                      </a:cubicBezTo>
                      <a:cubicBezTo>
                        <a:pt x="1364" y="739"/>
                        <a:pt x="1351" y="743"/>
                        <a:pt x="1352" y="762"/>
                      </a:cubicBezTo>
                      <a:cubicBezTo>
                        <a:pt x="1329" y="751"/>
                        <a:pt x="1315" y="730"/>
                        <a:pt x="1285" y="725"/>
                      </a:cubicBezTo>
                      <a:cubicBezTo>
                        <a:pt x="1285" y="715"/>
                        <a:pt x="1285" y="705"/>
                        <a:pt x="1285" y="695"/>
                      </a:cubicBezTo>
                      <a:cubicBezTo>
                        <a:pt x="1229" y="674"/>
                        <a:pt x="1088" y="688"/>
                        <a:pt x="1092" y="777"/>
                      </a:cubicBezTo>
                      <a:cubicBezTo>
                        <a:pt x="1009" y="807"/>
                        <a:pt x="1050" y="883"/>
                        <a:pt x="1025" y="955"/>
                      </a:cubicBezTo>
                      <a:cubicBezTo>
                        <a:pt x="1052" y="980"/>
                        <a:pt x="1066" y="1019"/>
                        <a:pt x="1099" y="1037"/>
                      </a:cubicBezTo>
                      <a:cubicBezTo>
                        <a:pt x="1146" y="1032"/>
                        <a:pt x="1179" y="1038"/>
                        <a:pt x="1226" y="1022"/>
                      </a:cubicBezTo>
                      <a:cubicBezTo>
                        <a:pt x="1224" y="1047"/>
                        <a:pt x="1253" y="1040"/>
                        <a:pt x="1263" y="1052"/>
                      </a:cubicBezTo>
                      <a:cubicBezTo>
                        <a:pt x="1258" y="1141"/>
                        <a:pt x="1328" y="1189"/>
                        <a:pt x="1278" y="1261"/>
                      </a:cubicBezTo>
                      <a:cubicBezTo>
                        <a:pt x="1302" y="1311"/>
                        <a:pt x="1303" y="1385"/>
                        <a:pt x="1323" y="1439"/>
                      </a:cubicBezTo>
                      <a:cubicBezTo>
                        <a:pt x="1443" y="1457"/>
                        <a:pt x="1448" y="1297"/>
                        <a:pt x="1524" y="1246"/>
                      </a:cubicBezTo>
                      <a:cubicBezTo>
                        <a:pt x="1528" y="1191"/>
                        <a:pt x="1525" y="1176"/>
                        <a:pt x="1524" y="1119"/>
                      </a:cubicBezTo>
                      <a:cubicBezTo>
                        <a:pt x="1560" y="1074"/>
                        <a:pt x="1613" y="1045"/>
                        <a:pt x="1620" y="970"/>
                      </a:cubicBezTo>
                      <a:cubicBezTo>
                        <a:pt x="1603" y="953"/>
                        <a:pt x="1574" y="994"/>
                        <a:pt x="1561" y="963"/>
                      </a:cubicBezTo>
                      <a:cubicBezTo>
                        <a:pt x="1604" y="933"/>
                        <a:pt x="1705" y="902"/>
                        <a:pt x="1658" y="829"/>
                      </a:cubicBezTo>
                      <a:cubicBezTo>
                        <a:pt x="1662" y="829"/>
                        <a:pt x="1667" y="829"/>
                        <a:pt x="1671" y="829"/>
                      </a:cubicBezTo>
                      <a:cubicBezTo>
                        <a:pt x="1673" y="848"/>
                        <a:pt x="1674" y="868"/>
                        <a:pt x="1674" y="887"/>
                      </a:cubicBezTo>
                      <a:cubicBezTo>
                        <a:pt x="1674" y="1321"/>
                        <a:pt x="1321" y="1674"/>
                        <a:pt x="887" y="167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grpSp>
      </p:grpSp>
      <p:sp>
        <p:nvSpPr>
          <p:cNvPr id="114" name="TextBox 113"/>
          <p:cNvSpPr txBox="1"/>
          <p:nvPr/>
        </p:nvSpPr>
        <p:spPr>
          <a:xfrm>
            <a:off x="1759250" y="586800"/>
            <a:ext cx="5295824" cy="584775"/>
          </a:xfrm>
          <a:prstGeom prst="rect">
            <a:avLst/>
          </a:prstGeom>
          <a:noFill/>
        </p:spPr>
        <p:txBody>
          <a:bodyPr wrap="square" rtlCol="0">
            <a:spAutoFit/>
          </a:bodyPr>
          <a:lstStyle/>
          <a:p>
            <a:pPr algn="ctr"/>
            <a:r>
              <a:rPr lang="en-US" sz="1600" i="1" dirty="0" smtClean="0">
                <a:solidFill>
                  <a:schemeClr val="tx1"/>
                </a:solidFill>
                <a:latin typeface="Arial" panose="020B0604020202020204" pitchFamily="34" charset="0"/>
                <a:cs typeface="Arial" panose="020B0604020202020204" pitchFamily="34" charset="0"/>
              </a:rPr>
              <a:t>Proportion of Adults which Claim to Know </a:t>
            </a:r>
          </a:p>
          <a:p>
            <a:pPr algn="ctr"/>
            <a:r>
              <a:rPr lang="en-US" sz="1600" i="1" dirty="0" smtClean="0">
                <a:solidFill>
                  <a:schemeClr val="tx1"/>
                </a:solidFill>
                <a:latin typeface="Arial" panose="020B0604020202020204" pitchFamily="34" charset="0"/>
                <a:cs typeface="Arial" panose="020B0604020202020204" pitchFamily="34" charset="0"/>
              </a:rPr>
              <a:t>What a PE Would Feel Like</a:t>
            </a:r>
          </a:p>
        </p:txBody>
      </p:sp>
      <p:graphicFrame>
        <p:nvGraphicFramePr>
          <p:cNvPr id="14" name="Chart 13"/>
          <p:cNvGraphicFramePr/>
          <p:nvPr>
            <p:extLst>
              <p:ext uri="{D42A27DB-BD31-4B8C-83A1-F6EECF244321}">
                <p14:modId xmlns:p14="http://schemas.microsoft.com/office/powerpoint/2010/main" val="4280376110"/>
              </p:ext>
            </p:extLst>
          </p:nvPr>
        </p:nvGraphicFramePr>
        <p:xfrm>
          <a:off x="356389" y="1833067"/>
          <a:ext cx="2215094" cy="1476729"/>
        </p:xfrm>
        <a:graphic>
          <a:graphicData uri="http://schemas.openxmlformats.org/drawingml/2006/chart">
            <c:chart xmlns:c="http://schemas.openxmlformats.org/drawingml/2006/chart" xmlns:r="http://schemas.openxmlformats.org/officeDocument/2006/relationships" r:id="rId2"/>
          </a:graphicData>
        </a:graphic>
      </p:graphicFrame>
      <p:sp>
        <p:nvSpPr>
          <p:cNvPr id="116" name="TextBox 115"/>
          <p:cNvSpPr txBox="1"/>
          <p:nvPr/>
        </p:nvSpPr>
        <p:spPr>
          <a:xfrm>
            <a:off x="893792" y="1833067"/>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18-39</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66" name="Chart 165"/>
          <p:cNvGraphicFramePr/>
          <p:nvPr>
            <p:extLst>
              <p:ext uri="{D42A27DB-BD31-4B8C-83A1-F6EECF244321}">
                <p14:modId xmlns:p14="http://schemas.microsoft.com/office/powerpoint/2010/main" val="2609678056"/>
              </p:ext>
            </p:extLst>
          </p:nvPr>
        </p:nvGraphicFramePr>
        <p:xfrm>
          <a:off x="356389" y="3095516"/>
          <a:ext cx="2215094" cy="1476729"/>
        </p:xfrm>
        <a:graphic>
          <a:graphicData uri="http://schemas.openxmlformats.org/drawingml/2006/chart">
            <c:chart xmlns:c="http://schemas.openxmlformats.org/drawingml/2006/chart" xmlns:r="http://schemas.openxmlformats.org/officeDocument/2006/relationships" r:id="rId3"/>
          </a:graphicData>
        </a:graphic>
      </p:graphicFrame>
      <p:sp>
        <p:nvSpPr>
          <p:cNvPr id="167" name="TextBox 166"/>
          <p:cNvSpPr txBox="1"/>
          <p:nvPr/>
        </p:nvSpPr>
        <p:spPr>
          <a:xfrm>
            <a:off x="893792" y="3095516"/>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40-64</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68" name="Chart 167"/>
          <p:cNvGraphicFramePr/>
          <p:nvPr>
            <p:extLst>
              <p:ext uri="{D42A27DB-BD31-4B8C-83A1-F6EECF244321}">
                <p14:modId xmlns:p14="http://schemas.microsoft.com/office/powerpoint/2010/main" val="3450863499"/>
              </p:ext>
            </p:extLst>
          </p:nvPr>
        </p:nvGraphicFramePr>
        <p:xfrm>
          <a:off x="372830" y="4433392"/>
          <a:ext cx="2215094" cy="1476729"/>
        </p:xfrm>
        <a:graphic>
          <a:graphicData uri="http://schemas.openxmlformats.org/drawingml/2006/chart">
            <c:chart xmlns:c="http://schemas.openxmlformats.org/drawingml/2006/chart" xmlns:r="http://schemas.openxmlformats.org/officeDocument/2006/relationships" r:id="rId4"/>
          </a:graphicData>
        </a:graphic>
      </p:graphicFrame>
      <p:sp>
        <p:nvSpPr>
          <p:cNvPr id="169" name="TextBox 168"/>
          <p:cNvSpPr txBox="1"/>
          <p:nvPr/>
        </p:nvSpPr>
        <p:spPr>
          <a:xfrm>
            <a:off x="910233" y="4433392"/>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65+</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0" name="Chart 169"/>
          <p:cNvGraphicFramePr/>
          <p:nvPr>
            <p:extLst>
              <p:ext uri="{D42A27DB-BD31-4B8C-83A1-F6EECF244321}">
                <p14:modId xmlns:p14="http://schemas.microsoft.com/office/powerpoint/2010/main" val="1832895949"/>
              </p:ext>
            </p:extLst>
          </p:nvPr>
        </p:nvGraphicFramePr>
        <p:xfrm>
          <a:off x="3251989" y="1842592"/>
          <a:ext cx="2215094" cy="1476729"/>
        </p:xfrm>
        <a:graphic>
          <a:graphicData uri="http://schemas.openxmlformats.org/drawingml/2006/chart">
            <c:chart xmlns:c="http://schemas.openxmlformats.org/drawingml/2006/chart" xmlns:r="http://schemas.openxmlformats.org/officeDocument/2006/relationships" r:id="rId5"/>
          </a:graphicData>
        </a:graphic>
      </p:graphicFrame>
      <p:sp>
        <p:nvSpPr>
          <p:cNvPr id="171" name="TextBox 170"/>
          <p:cNvSpPr txBox="1"/>
          <p:nvPr/>
        </p:nvSpPr>
        <p:spPr>
          <a:xfrm>
            <a:off x="3789392" y="1842592"/>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18-39</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2" name="Chart 171"/>
          <p:cNvGraphicFramePr/>
          <p:nvPr>
            <p:extLst>
              <p:ext uri="{D42A27DB-BD31-4B8C-83A1-F6EECF244321}">
                <p14:modId xmlns:p14="http://schemas.microsoft.com/office/powerpoint/2010/main" val="1404738504"/>
              </p:ext>
            </p:extLst>
          </p:nvPr>
        </p:nvGraphicFramePr>
        <p:xfrm>
          <a:off x="3251989" y="3105041"/>
          <a:ext cx="2215094" cy="1476729"/>
        </p:xfrm>
        <a:graphic>
          <a:graphicData uri="http://schemas.openxmlformats.org/drawingml/2006/chart">
            <c:chart xmlns:c="http://schemas.openxmlformats.org/drawingml/2006/chart" xmlns:r="http://schemas.openxmlformats.org/officeDocument/2006/relationships" r:id="rId6"/>
          </a:graphicData>
        </a:graphic>
      </p:graphicFrame>
      <p:sp>
        <p:nvSpPr>
          <p:cNvPr id="173" name="TextBox 172"/>
          <p:cNvSpPr txBox="1"/>
          <p:nvPr/>
        </p:nvSpPr>
        <p:spPr>
          <a:xfrm>
            <a:off x="3789392" y="3105041"/>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40-64</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4" name="Chart 173"/>
          <p:cNvGraphicFramePr/>
          <p:nvPr>
            <p:extLst>
              <p:ext uri="{D42A27DB-BD31-4B8C-83A1-F6EECF244321}">
                <p14:modId xmlns:p14="http://schemas.microsoft.com/office/powerpoint/2010/main" val="2410364657"/>
              </p:ext>
            </p:extLst>
          </p:nvPr>
        </p:nvGraphicFramePr>
        <p:xfrm>
          <a:off x="3268430" y="4442917"/>
          <a:ext cx="2215094" cy="1476729"/>
        </p:xfrm>
        <a:graphic>
          <a:graphicData uri="http://schemas.openxmlformats.org/drawingml/2006/chart">
            <c:chart xmlns:c="http://schemas.openxmlformats.org/drawingml/2006/chart" xmlns:r="http://schemas.openxmlformats.org/officeDocument/2006/relationships" r:id="rId7"/>
          </a:graphicData>
        </a:graphic>
      </p:graphicFrame>
      <p:sp>
        <p:nvSpPr>
          <p:cNvPr id="175" name="TextBox 174"/>
          <p:cNvSpPr txBox="1"/>
          <p:nvPr/>
        </p:nvSpPr>
        <p:spPr>
          <a:xfrm>
            <a:off x="3805833" y="4442917"/>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65+</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6" name="Chart 175"/>
          <p:cNvGraphicFramePr/>
          <p:nvPr>
            <p:extLst>
              <p:ext uri="{D42A27DB-BD31-4B8C-83A1-F6EECF244321}">
                <p14:modId xmlns:p14="http://schemas.microsoft.com/office/powerpoint/2010/main" val="2849771724"/>
              </p:ext>
            </p:extLst>
          </p:nvPr>
        </p:nvGraphicFramePr>
        <p:xfrm>
          <a:off x="6404764" y="1833067"/>
          <a:ext cx="2215094" cy="1476729"/>
        </p:xfrm>
        <a:graphic>
          <a:graphicData uri="http://schemas.openxmlformats.org/drawingml/2006/chart">
            <c:chart xmlns:c="http://schemas.openxmlformats.org/drawingml/2006/chart" xmlns:r="http://schemas.openxmlformats.org/officeDocument/2006/relationships" r:id="rId8"/>
          </a:graphicData>
        </a:graphic>
      </p:graphicFrame>
      <p:sp>
        <p:nvSpPr>
          <p:cNvPr id="177" name="TextBox 176"/>
          <p:cNvSpPr txBox="1"/>
          <p:nvPr/>
        </p:nvSpPr>
        <p:spPr>
          <a:xfrm>
            <a:off x="6942167" y="1833067"/>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Urban (C)</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8" name="Chart 177"/>
          <p:cNvGraphicFramePr/>
          <p:nvPr>
            <p:extLst>
              <p:ext uri="{D42A27DB-BD31-4B8C-83A1-F6EECF244321}">
                <p14:modId xmlns:p14="http://schemas.microsoft.com/office/powerpoint/2010/main" val="4274066566"/>
              </p:ext>
            </p:extLst>
          </p:nvPr>
        </p:nvGraphicFramePr>
        <p:xfrm>
          <a:off x="6404764" y="3095516"/>
          <a:ext cx="2215094" cy="1476729"/>
        </p:xfrm>
        <a:graphic>
          <a:graphicData uri="http://schemas.openxmlformats.org/drawingml/2006/chart">
            <c:chart xmlns:c="http://schemas.openxmlformats.org/drawingml/2006/chart" xmlns:r="http://schemas.openxmlformats.org/officeDocument/2006/relationships" r:id="rId9"/>
          </a:graphicData>
        </a:graphic>
      </p:graphicFrame>
      <p:sp>
        <p:nvSpPr>
          <p:cNvPr id="179" name="TextBox 178"/>
          <p:cNvSpPr txBox="1"/>
          <p:nvPr/>
        </p:nvSpPr>
        <p:spPr>
          <a:xfrm>
            <a:off x="6942167" y="3095516"/>
            <a:ext cx="1213342"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Suburban (D)</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80" name="Chart 179"/>
          <p:cNvGraphicFramePr/>
          <p:nvPr>
            <p:extLst>
              <p:ext uri="{D42A27DB-BD31-4B8C-83A1-F6EECF244321}">
                <p14:modId xmlns:p14="http://schemas.microsoft.com/office/powerpoint/2010/main" val="4167530000"/>
              </p:ext>
            </p:extLst>
          </p:nvPr>
        </p:nvGraphicFramePr>
        <p:xfrm>
          <a:off x="6421205" y="4433392"/>
          <a:ext cx="2215094" cy="1476729"/>
        </p:xfrm>
        <a:graphic>
          <a:graphicData uri="http://schemas.openxmlformats.org/drawingml/2006/chart">
            <c:chart xmlns:c="http://schemas.openxmlformats.org/drawingml/2006/chart" xmlns:r="http://schemas.openxmlformats.org/officeDocument/2006/relationships" r:id="rId10"/>
          </a:graphicData>
        </a:graphic>
      </p:graphicFrame>
      <p:sp>
        <p:nvSpPr>
          <p:cNvPr id="181" name="TextBox 180"/>
          <p:cNvSpPr txBox="1"/>
          <p:nvPr/>
        </p:nvSpPr>
        <p:spPr>
          <a:xfrm>
            <a:off x="6958608" y="4433392"/>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Rural* (E)</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82" name="Rectangle 181"/>
          <p:cNvSpPr/>
          <p:nvPr/>
        </p:nvSpPr>
        <p:spPr>
          <a:xfrm>
            <a:off x="83490" y="6294011"/>
            <a:ext cx="7033137" cy="461665"/>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Argentina Respondents. </a:t>
            </a:r>
            <a:r>
              <a:rPr lang="pt-BR" sz="800" dirty="0">
                <a:solidFill>
                  <a:schemeClr val="tx1"/>
                </a:solidFill>
                <a:latin typeface="Arial" panose="020B0604020202020204" pitchFamily="34" charset="0"/>
                <a:cs typeface="Arial" panose="020B0604020202020204" pitchFamily="34" charset="0"/>
              </a:rPr>
              <a:t>Males: 18-39 (n=80), 40-64 (n=169), 65+ (n=226); Females: 18-39 (n=80), 40-64 (n=154), 65+ (n=94); </a:t>
            </a:r>
            <a:endParaRPr lang="pt-BR" sz="800" dirty="0" smtClean="0">
              <a:solidFill>
                <a:schemeClr val="tx1"/>
              </a:solidFill>
              <a:latin typeface="Arial" panose="020B0604020202020204" pitchFamily="34" charset="0"/>
              <a:cs typeface="Arial" panose="020B0604020202020204" pitchFamily="34" charset="0"/>
            </a:endParaRPr>
          </a:p>
          <a:p>
            <a:r>
              <a:rPr lang="pt-BR" sz="800" dirty="0" smtClean="0">
                <a:solidFill>
                  <a:schemeClr val="tx1"/>
                </a:solidFill>
                <a:latin typeface="Arial" panose="020B0604020202020204" pitchFamily="34" charset="0"/>
                <a:cs typeface="Arial" panose="020B0604020202020204" pitchFamily="34" charset="0"/>
              </a:rPr>
              <a:t>Locale</a:t>
            </a:r>
            <a:r>
              <a:rPr lang="pt-BR" sz="800" dirty="0">
                <a:solidFill>
                  <a:schemeClr val="tx1"/>
                </a:solidFill>
                <a:latin typeface="Arial" panose="020B0604020202020204" pitchFamily="34" charset="0"/>
                <a:cs typeface="Arial" panose="020B0604020202020204" pitchFamily="34" charset="0"/>
              </a:rPr>
              <a:t>: Urban (n=663), Suburban (n=117), Rural (n=23</a:t>
            </a:r>
            <a:r>
              <a:rPr lang="pt-BR" sz="800" dirty="0" smtClean="0">
                <a:solidFill>
                  <a:schemeClr val="tx1"/>
                </a:solidFill>
                <a:latin typeface="Arial" panose="020B0604020202020204" pitchFamily="34" charset="0"/>
                <a:cs typeface="Arial" panose="020B0604020202020204" pitchFamily="34" charset="0"/>
              </a:rPr>
              <a:t>*)</a:t>
            </a:r>
            <a:r>
              <a:rPr lang="en-US" sz="800" dirty="0">
                <a:solidFill>
                  <a:schemeClr val="tx1"/>
                </a:solidFill>
                <a:latin typeface="Arial" panose="020B0604020202020204" pitchFamily="34" charset="0"/>
                <a:cs typeface="Arial" panose="020B0604020202020204" pitchFamily="34" charset="0"/>
              </a:rPr>
              <a:t> </a:t>
            </a:r>
            <a:r>
              <a:rPr lang="en-US" sz="800" dirty="0">
                <a:solidFill>
                  <a:srgbClr val="FF0000"/>
                </a:solidFill>
                <a:latin typeface="Arial" panose="020B0604020202020204" pitchFamily="34" charset="0"/>
                <a:cs typeface="Arial" panose="020B0604020202020204" pitchFamily="34" charset="0"/>
              </a:rPr>
              <a:t>*Caution: Small sample size, interpret with caution.</a:t>
            </a:r>
            <a:endParaRPr lang="en-US" sz="800" dirty="0" smtClean="0">
              <a:solidFill>
                <a:srgbClr val="FF0000"/>
              </a:solidFill>
              <a:latin typeface="Arial" panose="020B0604020202020204" pitchFamily="34" charset="0"/>
              <a:cs typeface="Arial" panose="020B0604020202020204" pitchFamily="34" charset="0"/>
            </a:endParaRPr>
          </a:p>
          <a:p>
            <a:r>
              <a:rPr lang="en-US" sz="800" dirty="0">
                <a:solidFill>
                  <a:schemeClr val="tx1"/>
                </a:solidFill>
                <a:latin typeface="Arial" panose="020B0604020202020204" pitchFamily="34" charset="0"/>
                <a:cs typeface="Arial" panose="020B0604020202020204" pitchFamily="34" charset="0"/>
              </a:rPr>
              <a:t>Q6. Do you know what a blood clot in your lung (also known as pulmonary embolism) would feel like if you had one personally?</a:t>
            </a:r>
          </a:p>
        </p:txBody>
      </p:sp>
      <p:pic>
        <p:nvPicPr>
          <p:cNvPr id="51" name="Picture 50"/>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8343452" y="122102"/>
            <a:ext cx="612648" cy="612648"/>
          </a:xfrm>
          <a:prstGeom prst="rect">
            <a:avLst/>
          </a:prstGeom>
        </p:spPr>
      </p:pic>
    </p:spTree>
    <p:extLst>
      <p:ext uri="{BB962C8B-B14F-4D97-AF65-F5344CB8AC3E}">
        <p14:creationId xmlns:p14="http://schemas.microsoft.com/office/powerpoint/2010/main" val="192960272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Rectangle 55"/>
          <p:cNvSpPr/>
          <p:nvPr/>
        </p:nvSpPr>
        <p:spPr bwMode="auto">
          <a:xfrm>
            <a:off x="7299434" y="5333075"/>
            <a:ext cx="1485751" cy="886267"/>
          </a:xfrm>
          <a:prstGeom prst="rect">
            <a:avLst/>
          </a:prstGeom>
          <a:solidFill>
            <a:schemeClr val="bg1"/>
          </a:solidFill>
          <a:ln w="9525" cap="flat" cmpd="sng" algn="ctr">
            <a:solidFill>
              <a:schemeClr val="bg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13</a:t>
            </a:fld>
            <a:r>
              <a:rPr lang="en-US" smtClean="0"/>
              <a:t> -</a:t>
            </a:r>
            <a:endParaRPr lang="en-US"/>
          </a:p>
        </p:txBody>
      </p:sp>
      <p:sp>
        <p:nvSpPr>
          <p:cNvPr id="3" name="TextBox 2"/>
          <p:cNvSpPr txBox="1"/>
          <p:nvPr/>
        </p:nvSpPr>
        <p:spPr>
          <a:xfrm>
            <a:off x="191069" y="171703"/>
            <a:ext cx="8761862" cy="707886"/>
          </a:xfrm>
          <a:prstGeom prst="rect">
            <a:avLst/>
          </a:prstGeom>
          <a:noFill/>
        </p:spPr>
        <p:txBody>
          <a:bodyPr wrap="square" rtlCol="0">
            <a:spAutoFit/>
          </a:bodyPr>
          <a:lstStyle/>
          <a:p>
            <a:pPr algn="ctr"/>
            <a:r>
              <a:rPr lang="en-US" sz="2000" b="1" dirty="0" smtClean="0">
                <a:solidFill>
                  <a:prstClr val="black"/>
                </a:solidFill>
              </a:rPr>
              <a:t>CANCER, HOSPITAL STAYS, AND RECENT SURGERY ARE LESS OFTEN</a:t>
            </a:r>
          </a:p>
          <a:p>
            <a:pPr algn="ctr"/>
            <a:r>
              <a:rPr lang="en-US" sz="2000" b="1" dirty="0" smtClean="0">
                <a:solidFill>
                  <a:prstClr val="black"/>
                </a:solidFill>
              </a:rPr>
              <a:t>CONSIDERED RISK FACTORS FOR BLOOD CLOTS</a:t>
            </a:r>
            <a:endParaRPr lang="en-US" sz="2000" b="1" dirty="0">
              <a:solidFill>
                <a:prstClr val="black"/>
              </a:solidFill>
            </a:endParaRPr>
          </a:p>
        </p:txBody>
      </p:sp>
      <p:grpSp>
        <p:nvGrpSpPr>
          <p:cNvPr id="45" name="Group 44"/>
          <p:cNvGrpSpPr/>
          <p:nvPr/>
        </p:nvGrpSpPr>
        <p:grpSpPr>
          <a:xfrm>
            <a:off x="809447" y="958526"/>
            <a:ext cx="2816970" cy="1541074"/>
            <a:chOff x="809447" y="1213176"/>
            <a:chExt cx="2816970" cy="1541074"/>
          </a:xfrm>
        </p:grpSpPr>
        <p:grpSp>
          <p:nvGrpSpPr>
            <p:cNvPr id="8" name="Group 7"/>
            <p:cNvGrpSpPr/>
            <p:nvPr/>
          </p:nvGrpSpPr>
          <p:grpSpPr>
            <a:xfrm>
              <a:off x="809447" y="1797620"/>
              <a:ext cx="956630" cy="956630"/>
              <a:chOff x="1635013" y="3962400"/>
              <a:chExt cx="1009003" cy="1009003"/>
            </a:xfrm>
          </p:grpSpPr>
          <p:pic>
            <p:nvPicPr>
              <p:cNvPr id="9"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t="74974"/>
              <a:stretch/>
            </p:blipFill>
            <p:spPr bwMode="auto">
              <a:xfrm>
                <a:off x="1652974" y="4707913"/>
                <a:ext cx="963613" cy="2411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 name="Freeform 129"/>
              <p:cNvSpPr>
                <a:spLocks noEditPoints="1"/>
              </p:cNvSpPr>
              <p:nvPr/>
            </p:nvSpPr>
            <p:spPr bwMode="auto">
              <a:xfrm>
                <a:off x="1635013" y="3962400"/>
                <a:ext cx="1009003" cy="1009003"/>
              </a:xfrm>
              <a:custGeom>
                <a:avLst/>
                <a:gdLst/>
                <a:ahLst/>
                <a:cxnLst>
                  <a:cxn ang="0">
                    <a:pos x="121" y="484"/>
                  </a:cxn>
                  <a:cxn ang="0">
                    <a:pos x="122" y="504"/>
                  </a:cxn>
                  <a:cxn ang="0">
                    <a:pos x="577" y="263"/>
                  </a:cxn>
                  <a:cxn ang="0">
                    <a:pos x="532" y="265"/>
                  </a:cxn>
                  <a:cxn ang="0">
                    <a:pos x="505" y="175"/>
                  </a:cxn>
                  <a:cxn ang="0">
                    <a:pos x="817" y="549"/>
                  </a:cxn>
                  <a:cxn ang="0">
                    <a:pos x="705" y="410"/>
                  </a:cxn>
                  <a:cxn ang="0">
                    <a:pos x="600" y="376"/>
                  </a:cxn>
                  <a:cxn ang="0">
                    <a:pos x="472" y="478"/>
                  </a:cxn>
                  <a:cxn ang="0">
                    <a:pos x="559" y="590"/>
                  </a:cxn>
                  <a:cxn ang="0">
                    <a:pos x="621" y="642"/>
                  </a:cxn>
                  <a:cxn ang="0">
                    <a:pos x="646" y="811"/>
                  </a:cxn>
                  <a:cxn ang="0">
                    <a:pos x="732" y="840"/>
                  </a:cxn>
                  <a:cxn ang="0">
                    <a:pos x="790" y="730"/>
                  </a:cxn>
                  <a:cxn ang="0">
                    <a:pos x="861" y="554"/>
                  </a:cxn>
                  <a:cxn ang="0">
                    <a:pos x="528" y="0"/>
                  </a:cxn>
                  <a:cxn ang="0">
                    <a:pos x="278" y="911"/>
                  </a:cxn>
                  <a:cxn ang="0">
                    <a:pos x="321" y="802"/>
                  </a:cxn>
                  <a:cxn ang="0">
                    <a:pos x="353" y="654"/>
                  </a:cxn>
                  <a:cxn ang="0">
                    <a:pos x="199" y="552"/>
                  </a:cxn>
                  <a:cxn ang="0">
                    <a:pos x="121" y="588"/>
                  </a:cxn>
                  <a:cxn ang="0">
                    <a:pos x="160" y="741"/>
                  </a:cxn>
                  <a:cxn ang="0">
                    <a:pos x="33" y="529"/>
                  </a:cxn>
                  <a:cxn ang="0">
                    <a:pos x="119" y="563"/>
                  </a:cxn>
                  <a:cxn ang="0">
                    <a:pos x="60" y="503"/>
                  </a:cxn>
                  <a:cxn ang="0">
                    <a:pos x="78" y="428"/>
                  </a:cxn>
                  <a:cxn ang="0">
                    <a:pos x="144" y="368"/>
                  </a:cxn>
                  <a:cxn ang="0">
                    <a:pos x="218" y="311"/>
                  </a:cxn>
                  <a:cxn ang="0">
                    <a:pos x="247" y="282"/>
                  </a:cxn>
                  <a:cxn ang="0">
                    <a:pos x="271" y="283"/>
                  </a:cxn>
                  <a:cxn ang="0">
                    <a:pos x="216" y="217"/>
                  </a:cxn>
                  <a:cxn ang="0">
                    <a:pos x="170" y="223"/>
                  </a:cxn>
                  <a:cxn ang="0">
                    <a:pos x="139" y="252"/>
                  </a:cxn>
                  <a:cxn ang="0">
                    <a:pos x="192" y="181"/>
                  </a:cxn>
                  <a:cxn ang="0">
                    <a:pos x="249" y="170"/>
                  </a:cxn>
                  <a:cxn ang="0">
                    <a:pos x="232" y="132"/>
                  </a:cxn>
                  <a:cxn ang="0">
                    <a:pos x="338" y="206"/>
                  </a:cxn>
                  <a:cxn ang="0">
                    <a:pos x="464" y="139"/>
                  </a:cxn>
                  <a:cxn ang="0">
                    <a:pos x="518" y="59"/>
                  </a:cxn>
                  <a:cxn ang="0">
                    <a:pos x="806" y="158"/>
                  </a:cxn>
                  <a:cxn ang="0">
                    <a:pos x="753" y="173"/>
                  </a:cxn>
                  <a:cxn ang="0">
                    <a:pos x="711" y="131"/>
                  </a:cxn>
                  <a:cxn ang="0">
                    <a:pos x="636" y="164"/>
                  </a:cxn>
                  <a:cxn ang="0">
                    <a:pos x="622" y="215"/>
                  </a:cxn>
                  <a:cxn ang="0">
                    <a:pos x="660" y="192"/>
                  </a:cxn>
                  <a:cxn ang="0">
                    <a:pos x="681" y="204"/>
                  </a:cxn>
                  <a:cxn ang="0">
                    <a:pos x="692" y="223"/>
                  </a:cxn>
                  <a:cxn ang="0">
                    <a:pos x="653" y="251"/>
                  </a:cxn>
                  <a:cxn ang="0">
                    <a:pos x="613" y="241"/>
                  </a:cxn>
                  <a:cxn ang="0">
                    <a:pos x="563" y="310"/>
                  </a:cxn>
                  <a:cxn ang="0">
                    <a:pos x="523" y="376"/>
                  </a:cxn>
                  <a:cxn ang="0">
                    <a:pos x="619" y="324"/>
                  </a:cxn>
                  <a:cxn ang="0">
                    <a:pos x="664" y="355"/>
                  </a:cxn>
                  <a:cxn ang="0">
                    <a:pos x="685" y="364"/>
                  </a:cxn>
                  <a:cxn ang="0">
                    <a:pos x="755" y="323"/>
                  </a:cxn>
                  <a:cxn ang="0">
                    <a:pos x="755" y="340"/>
                  </a:cxn>
                  <a:cxn ang="0">
                    <a:pos x="760" y="385"/>
                  </a:cxn>
                  <a:cxn ang="0">
                    <a:pos x="794" y="484"/>
                  </a:cxn>
                  <a:cxn ang="0">
                    <a:pos x="880" y="467"/>
                  </a:cxn>
                  <a:cxn ang="0">
                    <a:pos x="933" y="461"/>
                  </a:cxn>
                  <a:cxn ang="0">
                    <a:pos x="878" y="878"/>
                  </a:cxn>
                </a:cxnLst>
                <a:rect l="0" t="0" r="r" b="b"/>
                <a:pathLst>
                  <a:path w="1056" h="1056">
                    <a:moveTo>
                      <a:pt x="162" y="496"/>
                    </a:moveTo>
                    <a:cubicBezTo>
                      <a:pt x="156" y="495"/>
                      <a:pt x="151" y="495"/>
                      <a:pt x="145" y="495"/>
                    </a:cubicBezTo>
                    <a:cubicBezTo>
                      <a:pt x="145" y="497"/>
                      <a:pt x="145" y="499"/>
                      <a:pt x="145" y="502"/>
                    </a:cubicBezTo>
                    <a:cubicBezTo>
                      <a:pt x="146" y="503"/>
                      <a:pt x="145" y="503"/>
                      <a:pt x="144" y="503"/>
                    </a:cubicBezTo>
                    <a:cubicBezTo>
                      <a:pt x="144" y="503"/>
                      <a:pt x="143" y="503"/>
                      <a:pt x="142" y="503"/>
                    </a:cubicBezTo>
                    <a:cubicBezTo>
                      <a:pt x="141" y="503"/>
                      <a:pt x="139" y="503"/>
                      <a:pt x="138" y="503"/>
                    </a:cubicBezTo>
                    <a:cubicBezTo>
                      <a:pt x="138" y="504"/>
                      <a:pt x="138" y="506"/>
                      <a:pt x="138" y="507"/>
                    </a:cubicBezTo>
                    <a:cubicBezTo>
                      <a:pt x="139" y="508"/>
                      <a:pt x="143" y="507"/>
                      <a:pt x="144" y="507"/>
                    </a:cubicBezTo>
                    <a:cubicBezTo>
                      <a:pt x="146" y="507"/>
                      <a:pt x="149" y="508"/>
                      <a:pt x="151" y="508"/>
                    </a:cubicBezTo>
                    <a:cubicBezTo>
                      <a:pt x="152" y="509"/>
                      <a:pt x="154" y="509"/>
                      <a:pt x="156" y="509"/>
                    </a:cubicBezTo>
                    <a:cubicBezTo>
                      <a:pt x="160" y="507"/>
                      <a:pt x="164" y="505"/>
                      <a:pt x="167" y="502"/>
                    </a:cubicBezTo>
                    <a:cubicBezTo>
                      <a:pt x="169" y="500"/>
                      <a:pt x="169" y="500"/>
                      <a:pt x="168" y="498"/>
                    </a:cubicBezTo>
                    <a:cubicBezTo>
                      <a:pt x="167" y="496"/>
                      <a:pt x="164" y="497"/>
                      <a:pt x="162" y="496"/>
                    </a:cubicBezTo>
                    <a:close/>
                    <a:moveTo>
                      <a:pt x="121" y="484"/>
                    </a:moveTo>
                    <a:cubicBezTo>
                      <a:pt x="118" y="482"/>
                      <a:pt x="116" y="480"/>
                      <a:pt x="113" y="478"/>
                    </a:cubicBezTo>
                    <a:cubicBezTo>
                      <a:pt x="111" y="477"/>
                      <a:pt x="108" y="476"/>
                      <a:pt x="105" y="476"/>
                    </a:cubicBezTo>
                    <a:cubicBezTo>
                      <a:pt x="103" y="476"/>
                      <a:pt x="100" y="475"/>
                      <a:pt x="97" y="475"/>
                    </a:cubicBezTo>
                    <a:cubicBezTo>
                      <a:pt x="94" y="474"/>
                      <a:pt x="91" y="475"/>
                      <a:pt x="88" y="476"/>
                    </a:cubicBezTo>
                    <a:cubicBezTo>
                      <a:pt x="87" y="477"/>
                      <a:pt x="85" y="477"/>
                      <a:pt x="83" y="478"/>
                    </a:cubicBezTo>
                    <a:cubicBezTo>
                      <a:pt x="83" y="478"/>
                      <a:pt x="81" y="478"/>
                      <a:pt x="81" y="478"/>
                    </a:cubicBezTo>
                    <a:cubicBezTo>
                      <a:pt x="80" y="480"/>
                      <a:pt x="81" y="482"/>
                      <a:pt x="80" y="484"/>
                    </a:cubicBezTo>
                    <a:cubicBezTo>
                      <a:pt x="85" y="483"/>
                      <a:pt x="90" y="481"/>
                      <a:pt x="95" y="480"/>
                    </a:cubicBezTo>
                    <a:cubicBezTo>
                      <a:pt x="100" y="479"/>
                      <a:pt x="104" y="483"/>
                      <a:pt x="108" y="486"/>
                    </a:cubicBezTo>
                    <a:cubicBezTo>
                      <a:pt x="112" y="489"/>
                      <a:pt x="117" y="490"/>
                      <a:pt x="121" y="493"/>
                    </a:cubicBezTo>
                    <a:cubicBezTo>
                      <a:pt x="126" y="495"/>
                      <a:pt x="130" y="495"/>
                      <a:pt x="135" y="494"/>
                    </a:cubicBezTo>
                    <a:cubicBezTo>
                      <a:pt x="137" y="493"/>
                      <a:pt x="139" y="493"/>
                      <a:pt x="140" y="492"/>
                    </a:cubicBezTo>
                    <a:cubicBezTo>
                      <a:pt x="134" y="489"/>
                      <a:pt x="127" y="487"/>
                      <a:pt x="121" y="484"/>
                    </a:cubicBezTo>
                    <a:close/>
                    <a:moveTo>
                      <a:pt x="122" y="504"/>
                    </a:moveTo>
                    <a:cubicBezTo>
                      <a:pt x="119" y="503"/>
                      <a:pt x="115" y="503"/>
                      <a:pt x="112" y="502"/>
                    </a:cubicBezTo>
                    <a:cubicBezTo>
                      <a:pt x="113" y="503"/>
                      <a:pt x="114" y="505"/>
                      <a:pt x="115" y="507"/>
                    </a:cubicBezTo>
                    <a:cubicBezTo>
                      <a:pt x="117" y="509"/>
                      <a:pt x="122" y="509"/>
                      <a:pt x="125" y="510"/>
                    </a:cubicBezTo>
                    <a:cubicBezTo>
                      <a:pt x="124" y="508"/>
                      <a:pt x="124" y="505"/>
                      <a:pt x="122" y="504"/>
                    </a:cubicBezTo>
                    <a:close/>
                    <a:moveTo>
                      <a:pt x="548" y="248"/>
                    </a:moveTo>
                    <a:cubicBezTo>
                      <a:pt x="549" y="250"/>
                      <a:pt x="552" y="251"/>
                      <a:pt x="552" y="253"/>
                    </a:cubicBezTo>
                    <a:cubicBezTo>
                      <a:pt x="553" y="255"/>
                      <a:pt x="550" y="258"/>
                      <a:pt x="549" y="259"/>
                    </a:cubicBezTo>
                    <a:cubicBezTo>
                      <a:pt x="548" y="261"/>
                      <a:pt x="547" y="263"/>
                      <a:pt x="546" y="266"/>
                    </a:cubicBezTo>
                    <a:cubicBezTo>
                      <a:pt x="546" y="269"/>
                      <a:pt x="544" y="273"/>
                      <a:pt x="545" y="275"/>
                    </a:cubicBezTo>
                    <a:cubicBezTo>
                      <a:pt x="545" y="277"/>
                      <a:pt x="551" y="278"/>
                      <a:pt x="552" y="279"/>
                    </a:cubicBezTo>
                    <a:cubicBezTo>
                      <a:pt x="556" y="280"/>
                      <a:pt x="559" y="279"/>
                      <a:pt x="563" y="278"/>
                    </a:cubicBezTo>
                    <a:cubicBezTo>
                      <a:pt x="567" y="277"/>
                      <a:pt x="570" y="275"/>
                      <a:pt x="573" y="273"/>
                    </a:cubicBezTo>
                    <a:cubicBezTo>
                      <a:pt x="574" y="272"/>
                      <a:pt x="578" y="271"/>
                      <a:pt x="577" y="269"/>
                    </a:cubicBezTo>
                    <a:cubicBezTo>
                      <a:pt x="577" y="267"/>
                      <a:pt x="577" y="265"/>
                      <a:pt x="577" y="263"/>
                    </a:cubicBezTo>
                    <a:cubicBezTo>
                      <a:pt x="577" y="262"/>
                      <a:pt x="577" y="261"/>
                      <a:pt x="577" y="260"/>
                    </a:cubicBezTo>
                    <a:cubicBezTo>
                      <a:pt x="577" y="259"/>
                      <a:pt x="576" y="260"/>
                      <a:pt x="575" y="260"/>
                    </a:cubicBezTo>
                    <a:cubicBezTo>
                      <a:pt x="571" y="260"/>
                      <a:pt x="570" y="255"/>
                      <a:pt x="569" y="252"/>
                    </a:cubicBezTo>
                    <a:cubicBezTo>
                      <a:pt x="567" y="248"/>
                      <a:pt x="566" y="244"/>
                      <a:pt x="563" y="241"/>
                    </a:cubicBezTo>
                    <a:cubicBezTo>
                      <a:pt x="561" y="238"/>
                      <a:pt x="559" y="235"/>
                      <a:pt x="559" y="232"/>
                    </a:cubicBezTo>
                    <a:cubicBezTo>
                      <a:pt x="560" y="229"/>
                      <a:pt x="559" y="226"/>
                      <a:pt x="557" y="223"/>
                    </a:cubicBezTo>
                    <a:cubicBezTo>
                      <a:pt x="557" y="221"/>
                      <a:pt x="555" y="220"/>
                      <a:pt x="554" y="218"/>
                    </a:cubicBezTo>
                    <a:cubicBezTo>
                      <a:pt x="553" y="217"/>
                      <a:pt x="553" y="216"/>
                      <a:pt x="552" y="217"/>
                    </a:cubicBezTo>
                    <a:cubicBezTo>
                      <a:pt x="550" y="219"/>
                      <a:pt x="547" y="221"/>
                      <a:pt x="545" y="223"/>
                    </a:cubicBezTo>
                    <a:cubicBezTo>
                      <a:pt x="544" y="224"/>
                      <a:pt x="542" y="225"/>
                      <a:pt x="541" y="226"/>
                    </a:cubicBezTo>
                    <a:cubicBezTo>
                      <a:pt x="540" y="227"/>
                      <a:pt x="541" y="230"/>
                      <a:pt x="541" y="232"/>
                    </a:cubicBezTo>
                    <a:cubicBezTo>
                      <a:pt x="541" y="238"/>
                      <a:pt x="545" y="243"/>
                      <a:pt x="548" y="248"/>
                    </a:cubicBezTo>
                    <a:close/>
                    <a:moveTo>
                      <a:pt x="526" y="270"/>
                    </a:moveTo>
                    <a:cubicBezTo>
                      <a:pt x="528" y="268"/>
                      <a:pt x="530" y="266"/>
                      <a:pt x="532" y="265"/>
                    </a:cubicBezTo>
                    <a:cubicBezTo>
                      <a:pt x="533" y="263"/>
                      <a:pt x="535" y="262"/>
                      <a:pt x="536" y="260"/>
                    </a:cubicBezTo>
                    <a:cubicBezTo>
                      <a:pt x="537" y="255"/>
                      <a:pt x="539" y="249"/>
                      <a:pt x="541" y="244"/>
                    </a:cubicBezTo>
                    <a:cubicBezTo>
                      <a:pt x="537" y="244"/>
                      <a:pt x="534" y="244"/>
                      <a:pt x="531" y="244"/>
                    </a:cubicBezTo>
                    <a:cubicBezTo>
                      <a:pt x="528" y="244"/>
                      <a:pt x="527" y="244"/>
                      <a:pt x="525" y="246"/>
                    </a:cubicBezTo>
                    <a:cubicBezTo>
                      <a:pt x="522" y="250"/>
                      <a:pt x="520" y="254"/>
                      <a:pt x="517" y="258"/>
                    </a:cubicBezTo>
                    <a:cubicBezTo>
                      <a:pt x="515" y="260"/>
                      <a:pt x="516" y="265"/>
                      <a:pt x="517" y="267"/>
                    </a:cubicBezTo>
                    <a:cubicBezTo>
                      <a:pt x="518" y="271"/>
                      <a:pt x="524" y="270"/>
                      <a:pt x="526" y="270"/>
                    </a:cubicBezTo>
                    <a:close/>
                    <a:moveTo>
                      <a:pt x="621" y="342"/>
                    </a:moveTo>
                    <a:cubicBezTo>
                      <a:pt x="621" y="339"/>
                      <a:pt x="620" y="336"/>
                      <a:pt x="620" y="334"/>
                    </a:cubicBezTo>
                    <a:cubicBezTo>
                      <a:pt x="618" y="335"/>
                      <a:pt x="613" y="337"/>
                      <a:pt x="614" y="340"/>
                    </a:cubicBezTo>
                    <a:cubicBezTo>
                      <a:pt x="615" y="343"/>
                      <a:pt x="619" y="342"/>
                      <a:pt x="621" y="342"/>
                    </a:cubicBezTo>
                    <a:close/>
                    <a:moveTo>
                      <a:pt x="476" y="183"/>
                    </a:moveTo>
                    <a:cubicBezTo>
                      <a:pt x="481" y="182"/>
                      <a:pt x="486" y="182"/>
                      <a:pt x="491" y="181"/>
                    </a:cubicBezTo>
                    <a:cubicBezTo>
                      <a:pt x="497" y="180"/>
                      <a:pt x="500" y="178"/>
                      <a:pt x="505" y="175"/>
                    </a:cubicBezTo>
                    <a:cubicBezTo>
                      <a:pt x="506" y="173"/>
                      <a:pt x="508" y="170"/>
                      <a:pt x="510" y="168"/>
                    </a:cubicBezTo>
                    <a:cubicBezTo>
                      <a:pt x="508" y="167"/>
                      <a:pt x="505" y="167"/>
                      <a:pt x="503" y="166"/>
                    </a:cubicBezTo>
                    <a:cubicBezTo>
                      <a:pt x="502" y="165"/>
                      <a:pt x="501" y="164"/>
                      <a:pt x="499" y="164"/>
                    </a:cubicBezTo>
                    <a:cubicBezTo>
                      <a:pt x="497" y="163"/>
                      <a:pt x="495" y="165"/>
                      <a:pt x="494" y="165"/>
                    </a:cubicBezTo>
                    <a:cubicBezTo>
                      <a:pt x="491" y="166"/>
                      <a:pt x="489" y="165"/>
                      <a:pt x="486" y="165"/>
                    </a:cubicBezTo>
                    <a:cubicBezTo>
                      <a:pt x="481" y="165"/>
                      <a:pt x="476" y="165"/>
                      <a:pt x="471" y="165"/>
                    </a:cubicBezTo>
                    <a:cubicBezTo>
                      <a:pt x="469" y="165"/>
                      <a:pt x="466" y="165"/>
                      <a:pt x="463" y="165"/>
                    </a:cubicBezTo>
                    <a:cubicBezTo>
                      <a:pt x="462" y="165"/>
                      <a:pt x="461" y="165"/>
                      <a:pt x="459" y="165"/>
                    </a:cubicBezTo>
                    <a:cubicBezTo>
                      <a:pt x="459" y="166"/>
                      <a:pt x="459" y="167"/>
                      <a:pt x="459" y="168"/>
                    </a:cubicBezTo>
                    <a:cubicBezTo>
                      <a:pt x="458" y="173"/>
                      <a:pt x="463" y="176"/>
                      <a:pt x="466" y="178"/>
                    </a:cubicBezTo>
                    <a:cubicBezTo>
                      <a:pt x="468" y="181"/>
                      <a:pt x="472" y="184"/>
                      <a:pt x="476" y="183"/>
                    </a:cubicBezTo>
                    <a:close/>
                    <a:moveTo>
                      <a:pt x="861" y="544"/>
                    </a:moveTo>
                    <a:cubicBezTo>
                      <a:pt x="849" y="547"/>
                      <a:pt x="837" y="550"/>
                      <a:pt x="825" y="553"/>
                    </a:cubicBezTo>
                    <a:cubicBezTo>
                      <a:pt x="822" y="552"/>
                      <a:pt x="818" y="552"/>
                      <a:pt x="817" y="549"/>
                    </a:cubicBezTo>
                    <a:cubicBezTo>
                      <a:pt x="816" y="545"/>
                      <a:pt x="815" y="543"/>
                      <a:pt x="813" y="539"/>
                    </a:cubicBezTo>
                    <a:cubicBezTo>
                      <a:pt x="808" y="532"/>
                      <a:pt x="802" y="526"/>
                      <a:pt x="798" y="519"/>
                    </a:cubicBezTo>
                    <a:cubicBezTo>
                      <a:pt x="793" y="511"/>
                      <a:pt x="788" y="504"/>
                      <a:pt x="784" y="496"/>
                    </a:cubicBezTo>
                    <a:cubicBezTo>
                      <a:pt x="780" y="488"/>
                      <a:pt x="776" y="480"/>
                      <a:pt x="772" y="472"/>
                    </a:cubicBezTo>
                    <a:cubicBezTo>
                      <a:pt x="769" y="464"/>
                      <a:pt x="765" y="456"/>
                      <a:pt x="761" y="449"/>
                    </a:cubicBezTo>
                    <a:cubicBezTo>
                      <a:pt x="759" y="446"/>
                      <a:pt x="759" y="443"/>
                      <a:pt x="758" y="439"/>
                    </a:cubicBezTo>
                    <a:cubicBezTo>
                      <a:pt x="758" y="435"/>
                      <a:pt x="758" y="431"/>
                      <a:pt x="756" y="427"/>
                    </a:cubicBezTo>
                    <a:cubicBezTo>
                      <a:pt x="755" y="425"/>
                      <a:pt x="754" y="423"/>
                      <a:pt x="753" y="421"/>
                    </a:cubicBezTo>
                    <a:cubicBezTo>
                      <a:pt x="752" y="420"/>
                      <a:pt x="751" y="417"/>
                      <a:pt x="749" y="416"/>
                    </a:cubicBezTo>
                    <a:cubicBezTo>
                      <a:pt x="748" y="415"/>
                      <a:pt x="747" y="415"/>
                      <a:pt x="745" y="415"/>
                    </a:cubicBezTo>
                    <a:cubicBezTo>
                      <a:pt x="744" y="415"/>
                      <a:pt x="743" y="414"/>
                      <a:pt x="741" y="414"/>
                    </a:cubicBezTo>
                    <a:cubicBezTo>
                      <a:pt x="738" y="413"/>
                      <a:pt x="738" y="415"/>
                      <a:pt x="737" y="417"/>
                    </a:cubicBezTo>
                    <a:cubicBezTo>
                      <a:pt x="735" y="420"/>
                      <a:pt x="730" y="417"/>
                      <a:pt x="727" y="416"/>
                    </a:cubicBezTo>
                    <a:cubicBezTo>
                      <a:pt x="720" y="414"/>
                      <a:pt x="712" y="412"/>
                      <a:pt x="705" y="410"/>
                    </a:cubicBezTo>
                    <a:cubicBezTo>
                      <a:pt x="702" y="409"/>
                      <a:pt x="698" y="408"/>
                      <a:pt x="695" y="407"/>
                    </a:cubicBezTo>
                    <a:cubicBezTo>
                      <a:pt x="693" y="406"/>
                      <a:pt x="686" y="403"/>
                      <a:pt x="686" y="405"/>
                    </a:cubicBezTo>
                    <a:cubicBezTo>
                      <a:pt x="684" y="408"/>
                      <a:pt x="684" y="411"/>
                      <a:pt x="683" y="414"/>
                    </a:cubicBezTo>
                    <a:cubicBezTo>
                      <a:pt x="683" y="415"/>
                      <a:pt x="683" y="419"/>
                      <a:pt x="681" y="420"/>
                    </a:cubicBezTo>
                    <a:cubicBezTo>
                      <a:pt x="678" y="421"/>
                      <a:pt x="673" y="418"/>
                      <a:pt x="670" y="418"/>
                    </a:cubicBezTo>
                    <a:cubicBezTo>
                      <a:pt x="667" y="417"/>
                      <a:pt x="664" y="416"/>
                      <a:pt x="661" y="415"/>
                    </a:cubicBezTo>
                    <a:cubicBezTo>
                      <a:pt x="658" y="415"/>
                      <a:pt x="655" y="415"/>
                      <a:pt x="654" y="412"/>
                    </a:cubicBezTo>
                    <a:cubicBezTo>
                      <a:pt x="654" y="411"/>
                      <a:pt x="653" y="407"/>
                      <a:pt x="651" y="406"/>
                    </a:cubicBezTo>
                    <a:cubicBezTo>
                      <a:pt x="647" y="405"/>
                      <a:pt x="644" y="403"/>
                      <a:pt x="641" y="402"/>
                    </a:cubicBezTo>
                    <a:cubicBezTo>
                      <a:pt x="637" y="400"/>
                      <a:pt x="634" y="399"/>
                      <a:pt x="631" y="397"/>
                    </a:cubicBezTo>
                    <a:cubicBezTo>
                      <a:pt x="629" y="397"/>
                      <a:pt x="628" y="396"/>
                      <a:pt x="626" y="395"/>
                    </a:cubicBezTo>
                    <a:cubicBezTo>
                      <a:pt x="625" y="395"/>
                      <a:pt x="625" y="394"/>
                      <a:pt x="625" y="393"/>
                    </a:cubicBezTo>
                    <a:cubicBezTo>
                      <a:pt x="626" y="387"/>
                      <a:pt x="627" y="381"/>
                      <a:pt x="628" y="375"/>
                    </a:cubicBezTo>
                    <a:cubicBezTo>
                      <a:pt x="619" y="375"/>
                      <a:pt x="609" y="375"/>
                      <a:pt x="600" y="376"/>
                    </a:cubicBezTo>
                    <a:cubicBezTo>
                      <a:pt x="592" y="376"/>
                      <a:pt x="582" y="374"/>
                      <a:pt x="575" y="378"/>
                    </a:cubicBezTo>
                    <a:cubicBezTo>
                      <a:pt x="571" y="380"/>
                      <a:pt x="567" y="382"/>
                      <a:pt x="563" y="384"/>
                    </a:cubicBezTo>
                    <a:cubicBezTo>
                      <a:pt x="560" y="386"/>
                      <a:pt x="556" y="390"/>
                      <a:pt x="552" y="390"/>
                    </a:cubicBezTo>
                    <a:cubicBezTo>
                      <a:pt x="549" y="390"/>
                      <a:pt x="546" y="389"/>
                      <a:pt x="543" y="388"/>
                    </a:cubicBezTo>
                    <a:cubicBezTo>
                      <a:pt x="540" y="388"/>
                      <a:pt x="537" y="387"/>
                      <a:pt x="534" y="387"/>
                    </a:cubicBezTo>
                    <a:cubicBezTo>
                      <a:pt x="531" y="388"/>
                      <a:pt x="529" y="393"/>
                      <a:pt x="527" y="396"/>
                    </a:cubicBezTo>
                    <a:cubicBezTo>
                      <a:pt x="524" y="399"/>
                      <a:pt x="521" y="403"/>
                      <a:pt x="518" y="406"/>
                    </a:cubicBezTo>
                    <a:cubicBezTo>
                      <a:pt x="516" y="409"/>
                      <a:pt x="513" y="411"/>
                      <a:pt x="512" y="414"/>
                    </a:cubicBezTo>
                    <a:cubicBezTo>
                      <a:pt x="510" y="418"/>
                      <a:pt x="511" y="423"/>
                      <a:pt x="510" y="427"/>
                    </a:cubicBezTo>
                    <a:cubicBezTo>
                      <a:pt x="510" y="430"/>
                      <a:pt x="508" y="430"/>
                      <a:pt x="506" y="432"/>
                    </a:cubicBezTo>
                    <a:cubicBezTo>
                      <a:pt x="503" y="433"/>
                      <a:pt x="500" y="434"/>
                      <a:pt x="498" y="436"/>
                    </a:cubicBezTo>
                    <a:cubicBezTo>
                      <a:pt x="495" y="438"/>
                      <a:pt x="493" y="441"/>
                      <a:pt x="492" y="444"/>
                    </a:cubicBezTo>
                    <a:cubicBezTo>
                      <a:pt x="490" y="448"/>
                      <a:pt x="487" y="452"/>
                      <a:pt x="485" y="456"/>
                    </a:cubicBezTo>
                    <a:cubicBezTo>
                      <a:pt x="481" y="463"/>
                      <a:pt x="477" y="471"/>
                      <a:pt x="472" y="478"/>
                    </a:cubicBezTo>
                    <a:cubicBezTo>
                      <a:pt x="470" y="481"/>
                      <a:pt x="468" y="483"/>
                      <a:pt x="469" y="486"/>
                    </a:cubicBezTo>
                    <a:cubicBezTo>
                      <a:pt x="471" y="491"/>
                      <a:pt x="472" y="495"/>
                      <a:pt x="474" y="499"/>
                    </a:cubicBezTo>
                    <a:cubicBezTo>
                      <a:pt x="474" y="501"/>
                      <a:pt x="476" y="503"/>
                      <a:pt x="475" y="504"/>
                    </a:cubicBezTo>
                    <a:cubicBezTo>
                      <a:pt x="475" y="505"/>
                      <a:pt x="474" y="506"/>
                      <a:pt x="474" y="507"/>
                    </a:cubicBezTo>
                    <a:cubicBezTo>
                      <a:pt x="472" y="511"/>
                      <a:pt x="470" y="515"/>
                      <a:pt x="469" y="519"/>
                    </a:cubicBezTo>
                    <a:cubicBezTo>
                      <a:pt x="467" y="522"/>
                      <a:pt x="465" y="524"/>
                      <a:pt x="466" y="528"/>
                    </a:cubicBezTo>
                    <a:cubicBezTo>
                      <a:pt x="467" y="530"/>
                      <a:pt x="468" y="535"/>
                      <a:pt x="470" y="537"/>
                    </a:cubicBezTo>
                    <a:cubicBezTo>
                      <a:pt x="475" y="543"/>
                      <a:pt x="481" y="549"/>
                      <a:pt x="487" y="555"/>
                    </a:cubicBezTo>
                    <a:cubicBezTo>
                      <a:pt x="493" y="561"/>
                      <a:pt x="500" y="568"/>
                      <a:pt x="506" y="575"/>
                    </a:cubicBezTo>
                    <a:cubicBezTo>
                      <a:pt x="509" y="578"/>
                      <a:pt x="512" y="582"/>
                      <a:pt x="515" y="585"/>
                    </a:cubicBezTo>
                    <a:cubicBezTo>
                      <a:pt x="516" y="587"/>
                      <a:pt x="518" y="588"/>
                      <a:pt x="519" y="590"/>
                    </a:cubicBezTo>
                    <a:cubicBezTo>
                      <a:pt x="520" y="591"/>
                      <a:pt x="522" y="594"/>
                      <a:pt x="524" y="594"/>
                    </a:cubicBezTo>
                    <a:cubicBezTo>
                      <a:pt x="532" y="594"/>
                      <a:pt x="540" y="593"/>
                      <a:pt x="547" y="592"/>
                    </a:cubicBezTo>
                    <a:cubicBezTo>
                      <a:pt x="551" y="591"/>
                      <a:pt x="556" y="591"/>
                      <a:pt x="559" y="590"/>
                    </a:cubicBezTo>
                    <a:cubicBezTo>
                      <a:pt x="564" y="589"/>
                      <a:pt x="567" y="587"/>
                      <a:pt x="571" y="585"/>
                    </a:cubicBezTo>
                    <a:cubicBezTo>
                      <a:pt x="573" y="584"/>
                      <a:pt x="575" y="583"/>
                      <a:pt x="576" y="582"/>
                    </a:cubicBezTo>
                    <a:cubicBezTo>
                      <a:pt x="578" y="581"/>
                      <a:pt x="580" y="580"/>
                      <a:pt x="581" y="579"/>
                    </a:cubicBezTo>
                    <a:cubicBezTo>
                      <a:pt x="583" y="579"/>
                      <a:pt x="584" y="579"/>
                      <a:pt x="586" y="579"/>
                    </a:cubicBezTo>
                    <a:cubicBezTo>
                      <a:pt x="587" y="579"/>
                      <a:pt x="588" y="579"/>
                      <a:pt x="590" y="579"/>
                    </a:cubicBezTo>
                    <a:cubicBezTo>
                      <a:pt x="591" y="580"/>
                      <a:pt x="592" y="581"/>
                      <a:pt x="592" y="582"/>
                    </a:cubicBezTo>
                    <a:cubicBezTo>
                      <a:pt x="593" y="584"/>
                      <a:pt x="594" y="586"/>
                      <a:pt x="596" y="587"/>
                    </a:cubicBezTo>
                    <a:cubicBezTo>
                      <a:pt x="597" y="590"/>
                      <a:pt x="599" y="595"/>
                      <a:pt x="602" y="595"/>
                    </a:cubicBezTo>
                    <a:cubicBezTo>
                      <a:pt x="607" y="595"/>
                      <a:pt x="611" y="595"/>
                      <a:pt x="615" y="596"/>
                    </a:cubicBezTo>
                    <a:cubicBezTo>
                      <a:pt x="619" y="596"/>
                      <a:pt x="619" y="596"/>
                      <a:pt x="621" y="599"/>
                    </a:cubicBezTo>
                    <a:cubicBezTo>
                      <a:pt x="622" y="601"/>
                      <a:pt x="623" y="603"/>
                      <a:pt x="624" y="605"/>
                    </a:cubicBezTo>
                    <a:cubicBezTo>
                      <a:pt x="624" y="608"/>
                      <a:pt x="623" y="610"/>
                      <a:pt x="623" y="613"/>
                    </a:cubicBezTo>
                    <a:cubicBezTo>
                      <a:pt x="621" y="620"/>
                      <a:pt x="619" y="627"/>
                      <a:pt x="617" y="634"/>
                    </a:cubicBezTo>
                    <a:cubicBezTo>
                      <a:pt x="616" y="637"/>
                      <a:pt x="620" y="640"/>
                      <a:pt x="621" y="642"/>
                    </a:cubicBezTo>
                    <a:cubicBezTo>
                      <a:pt x="624" y="646"/>
                      <a:pt x="626" y="650"/>
                      <a:pt x="629" y="654"/>
                    </a:cubicBezTo>
                    <a:cubicBezTo>
                      <a:pt x="631" y="658"/>
                      <a:pt x="633" y="661"/>
                      <a:pt x="635" y="664"/>
                    </a:cubicBezTo>
                    <a:cubicBezTo>
                      <a:pt x="637" y="667"/>
                      <a:pt x="638" y="671"/>
                      <a:pt x="638" y="675"/>
                    </a:cubicBezTo>
                    <a:cubicBezTo>
                      <a:pt x="639" y="682"/>
                      <a:pt x="641" y="689"/>
                      <a:pt x="641" y="697"/>
                    </a:cubicBezTo>
                    <a:cubicBezTo>
                      <a:pt x="642" y="699"/>
                      <a:pt x="642" y="702"/>
                      <a:pt x="643" y="704"/>
                    </a:cubicBezTo>
                    <a:cubicBezTo>
                      <a:pt x="644" y="706"/>
                      <a:pt x="647" y="707"/>
                      <a:pt x="649" y="709"/>
                    </a:cubicBezTo>
                    <a:cubicBezTo>
                      <a:pt x="646" y="712"/>
                      <a:pt x="643" y="715"/>
                      <a:pt x="641" y="719"/>
                    </a:cubicBezTo>
                    <a:cubicBezTo>
                      <a:pt x="638" y="722"/>
                      <a:pt x="636" y="724"/>
                      <a:pt x="635" y="729"/>
                    </a:cubicBezTo>
                    <a:cubicBezTo>
                      <a:pt x="634" y="736"/>
                      <a:pt x="633" y="744"/>
                      <a:pt x="632" y="752"/>
                    </a:cubicBezTo>
                    <a:cubicBezTo>
                      <a:pt x="631" y="755"/>
                      <a:pt x="631" y="757"/>
                      <a:pt x="632" y="760"/>
                    </a:cubicBezTo>
                    <a:cubicBezTo>
                      <a:pt x="634" y="765"/>
                      <a:pt x="636" y="769"/>
                      <a:pt x="638" y="774"/>
                    </a:cubicBezTo>
                    <a:cubicBezTo>
                      <a:pt x="639" y="778"/>
                      <a:pt x="641" y="782"/>
                      <a:pt x="643" y="786"/>
                    </a:cubicBezTo>
                    <a:cubicBezTo>
                      <a:pt x="644" y="790"/>
                      <a:pt x="646" y="794"/>
                      <a:pt x="646" y="798"/>
                    </a:cubicBezTo>
                    <a:cubicBezTo>
                      <a:pt x="646" y="802"/>
                      <a:pt x="646" y="806"/>
                      <a:pt x="646" y="811"/>
                    </a:cubicBezTo>
                    <a:cubicBezTo>
                      <a:pt x="646" y="815"/>
                      <a:pt x="645" y="820"/>
                      <a:pt x="646" y="824"/>
                    </a:cubicBezTo>
                    <a:cubicBezTo>
                      <a:pt x="646" y="828"/>
                      <a:pt x="649" y="832"/>
                      <a:pt x="651" y="836"/>
                    </a:cubicBezTo>
                    <a:cubicBezTo>
                      <a:pt x="652" y="840"/>
                      <a:pt x="654" y="845"/>
                      <a:pt x="656" y="849"/>
                    </a:cubicBezTo>
                    <a:cubicBezTo>
                      <a:pt x="658" y="853"/>
                      <a:pt x="659" y="857"/>
                      <a:pt x="661" y="861"/>
                    </a:cubicBezTo>
                    <a:cubicBezTo>
                      <a:pt x="662" y="864"/>
                      <a:pt x="662" y="866"/>
                      <a:pt x="661" y="870"/>
                    </a:cubicBezTo>
                    <a:cubicBezTo>
                      <a:pt x="661" y="873"/>
                      <a:pt x="661" y="875"/>
                      <a:pt x="663" y="878"/>
                    </a:cubicBezTo>
                    <a:cubicBezTo>
                      <a:pt x="663" y="879"/>
                      <a:pt x="664" y="880"/>
                      <a:pt x="665" y="882"/>
                    </a:cubicBezTo>
                    <a:cubicBezTo>
                      <a:pt x="666" y="883"/>
                      <a:pt x="667" y="883"/>
                      <a:pt x="669" y="883"/>
                    </a:cubicBezTo>
                    <a:cubicBezTo>
                      <a:pt x="673" y="883"/>
                      <a:pt x="677" y="884"/>
                      <a:pt x="681" y="883"/>
                    </a:cubicBezTo>
                    <a:cubicBezTo>
                      <a:pt x="685" y="883"/>
                      <a:pt x="689" y="881"/>
                      <a:pt x="693" y="879"/>
                    </a:cubicBezTo>
                    <a:cubicBezTo>
                      <a:pt x="696" y="878"/>
                      <a:pt x="700" y="876"/>
                      <a:pt x="704" y="875"/>
                    </a:cubicBezTo>
                    <a:cubicBezTo>
                      <a:pt x="707" y="873"/>
                      <a:pt x="709" y="870"/>
                      <a:pt x="711" y="868"/>
                    </a:cubicBezTo>
                    <a:cubicBezTo>
                      <a:pt x="716" y="860"/>
                      <a:pt x="722" y="853"/>
                      <a:pt x="728" y="846"/>
                    </a:cubicBezTo>
                    <a:cubicBezTo>
                      <a:pt x="729" y="844"/>
                      <a:pt x="731" y="842"/>
                      <a:pt x="732" y="840"/>
                    </a:cubicBezTo>
                    <a:cubicBezTo>
                      <a:pt x="733" y="839"/>
                      <a:pt x="734" y="838"/>
                      <a:pt x="735" y="836"/>
                    </a:cubicBezTo>
                    <a:cubicBezTo>
                      <a:pt x="736" y="834"/>
                      <a:pt x="736" y="831"/>
                      <a:pt x="737" y="828"/>
                    </a:cubicBezTo>
                    <a:cubicBezTo>
                      <a:pt x="737" y="824"/>
                      <a:pt x="738" y="819"/>
                      <a:pt x="739" y="816"/>
                    </a:cubicBezTo>
                    <a:cubicBezTo>
                      <a:pt x="741" y="812"/>
                      <a:pt x="745" y="810"/>
                      <a:pt x="748" y="807"/>
                    </a:cubicBezTo>
                    <a:cubicBezTo>
                      <a:pt x="750" y="806"/>
                      <a:pt x="754" y="804"/>
                      <a:pt x="754" y="802"/>
                    </a:cubicBezTo>
                    <a:cubicBezTo>
                      <a:pt x="754" y="797"/>
                      <a:pt x="754" y="792"/>
                      <a:pt x="754" y="787"/>
                    </a:cubicBezTo>
                    <a:cubicBezTo>
                      <a:pt x="754" y="784"/>
                      <a:pt x="754" y="780"/>
                      <a:pt x="753" y="776"/>
                    </a:cubicBezTo>
                    <a:cubicBezTo>
                      <a:pt x="753" y="775"/>
                      <a:pt x="753" y="774"/>
                      <a:pt x="752" y="773"/>
                    </a:cubicBezTo>
                    <a:cubicBezTo>
                      <a:pt x="752" y="772"/>
                      <a:pt x="751" y="772"/>
                      <a:pt x="752" y="771"/>
                    </a:cubicBezTo>
                    <a:cubicBezTo>
                      <a:pt x="754" y="769"/>
                      <a:pt x="756" y="768"/>
                      <a:pt x="758" y="766"/>
                    </a:cubicBezTo>
                    <a:cubicBezTo>
                      <a:pt x="764" y="761"/>
                      <a:pt x="770" y="754"/>
                      <a:pt x="776" y="748"/>
                    </a:cubicBezTo>
                    <a:cubicBezTo>
                      <a:pt x="779" y="745"/>
                      <a:pt x="782" y="741"/>
                      <a:pt x="785" y="738"/>
                    </a:cubicBezTo>
                    <a:cubicBezTo>
                      <a:pt x="786" y="737"/>
                      <a:pt x="788" y="735"/>
                      <a:pt x="789" y="734"/>
                    </a:cubicBezTo>
                    <a:cubicBezTo>
                      <a:pt x="790" y="732"/>
                      <a:pt x="790" y="731"/>
                      <a:pt x="790" y="730"/>
                    </a:cubicBezTo>
                    <a:cubicBezTo>
                      <a:pt x="790" y="722"/>
                      <a:pt x="789" y="714"/>
                      <a:pt x="788" y="706"/>
                    </a:cubicBezTo>
                    <a:cubicBezTo>
                      <a:pt x="788" y="702"/>
                      <a:pt x="787" y="698"/>
                      <a:pt x="787" y="693"/>
                    </a:cubicBezTo>
                    <a:cubicBezTo>
                      <a:pt x="787" y="689"/>
                      <a:pt x="788" y="684"/>
                      <a:pt x="788" y="680"/>
                    </a:cubicBezTo>
                    <a:cubicBezTo>
                      <a:pt x="788" y="676"/>
                      <a:pt x="788" y="671"/>
                      <a:pt x="788" y="667"/>
                    </a:cubicBezTo>
                    <a:cubicBezTo>
                      <a:pt x="788" y="665"/>
                      <a:pt x="788" y="663"/>
                      <a:pt x="789" y="662"/>
                    </a:cubicBezTo>
                    <a:cubicBezTo>
                      <a:pt x="789" y="659"/>
                      <a:pt x="790" y="657"/>
                      <a:pt x="791" y="655"/>
                    </a:cubicBezTo>
                    <a:cubicBezTo>
                      <a:pt x="792" y="652"/>
                      <a:pt x="793" y="649"/>
                      <a:pt x="794" y="645"/>
                    </a:cubicBezTo>
                    <a:cubicBezTo>
                      <a:pt x="796" y="642"/>
                      <a:pt x="799" y="639"/>
                      <a:pt x="802" y="636"/>
                    </a:cubicBezTo>
                    <a:cubicBezTo>
                      <a:pt x="808" y="630"/>
                      <a:pt x="814" y="623"/>
                      <a:pt x="820" y="617"/>
                    </a:cubicBezTo>
                    <a:cubicBezTo>
                      <a:pt x="827" y="610"/>
                      <a:pt x="833" y="604"/>
                      <a:pt x="839" y="598"/>
                    </a:cubicBezTo>
                    <a:cubicBezTo>
                      <a:pt x="842" y="595"/>
                      <a:pt x="843" y="592"/>
                      <a:pt x="845" y="588"/>
                    </a:cubicBezTo>
                    <a:cubicBezTo>
                      <a:pt x="847" y="584"/>
                      <a:pt x="850" y="580"/>
                      <a:pt x="852" y="576"/>
                    </a:cubicBezTo>
                    <a:cubicBezTo>
                      <a:pt x="855" y="571"/>
                      <a:pt x="858" y="565"/>
                      <a:pt x="861" y="559"/>
                    </a:cubicBezTo>
                    <a:cubicBezTo>
                      <a:pt x="862" y="557"/>
                      <a:pt x="862" y="556"/>
                      <a:pt x="861" y="554"/>
                    </a:cubicBezTo>
                    <a:cubicBezTo>
                      <a:pt x="861" y="551"/>
                      <a:pt x="861" y="547"/>
                      <a:pt x="861" y="544"/>
                    </a:cubicBezTo>
                    <a:close/>
                    <a:moveTo>
                      <a:pt x="614" y="361"/>
                    </a:moveTo>
                    <a:cubicBezTo>
                      <a:pt x="615" y="361"/>
                      <a:pt x="621" y="362"/>
                      <a:pt x="621" y="359"/>
                    </a:cubicBezTo>
                    <a:cubicBezTo>
                      <a:pt x="621" y="355"/>
                      <a:pt x="621" y="351"/>
                      <a:pt x="621" y="346"/>
                    </a:cubicBezTo>
                    <a:cubicBezTo>
                      <a:pt x="621" y="345"/>
                      <a:pt x="619" y="345"/>
                      <a:pt x="618" y="345"/>
                    </a:cubicBezTo>
                    <a:cubicBezTo>
                      <a:pt x="618" y="345"/>
                      <a:pt x="615" y="345"/>
                      <a:pt x="614" y="346"/>
                    </a:cubicBezTo>
                    <a:cubicBezTo>
                      <a:pt x="613" y="347"/>
                      <a:pt x="614" y="351"/>
                      <a:pt x="614" y="352"/>
                    </a:cubicBezTo>
                    <a:cubicBezTo>
                      <a:pt x="614" y="355"/>
                      <a:pt x="614" y="358"/>
                      <a:pt x="614" y="361"/>
                    </a:cubicBezTo>
                    <a:close/>
                    <a:moveTo>
                      <a:pt x="180" y="506"/>
                    </a:moveTo>
                    <a:cubicBezTo>
                      <a:pt x="182" y="506"/>
                      <a:pt x="184" y="506"/>
                      <a:pt x="186" y="506"/>
                    </a:cubicBezTo>
                    <a:cubicBezTo>
                      <a:pt x="188" y="506"/>
                      <a:pt x="189" y="504"/>
                      <a:pt x="190" y="503"/>
                    </a:cubicBezTo>
                    <a:cubicBezTo>
                      <a:pt x="187" y="503"/>
                      <a:pt x="183" y="503"/>
                      <a:pt x="180" y="503"/>
                    </a:cubicBezTo>
                    <a:cubicBezTo>
                      <a:pt x="180" y="504"/>
                      <a:pt x="180" y="505"/>
                      <a:pt x="180" y="506"/>
                    </a:cubicBezTo>
                    <a:close/>
                    <a:moveTo>
                      <a:pt x="528" y="0"/>
                    </a:moveTo>
                    <a:cubicBezTo>
                      <a:pt x="236" y="0"/>
                      <a:pt x="0" y="236"/>
                      <a:pt x="0" y="528"/>
                    </a:cubicBezTo>
                    <a:cubicBezTo>
                      <a:pt x="0" y="820"/>
                      <a:pt x="236" y="1056"/>
                      <a:pt x="528" y="1056"/>
                    </a:cubicBezTo>
                    <a:cubicBezTo>
                      <a:pt x="820" y="1056"/>
                      <a:pt x="1056" y="820"/>
                      <a:pt x="1056" y="528"/>
                    </a:cubicBezTo>
                    <a:cubicBezTo>
                      <a:pt x="1056" y="236"/>
                      <a:pt x="820" y="0"/>
                      <a:pt x="528" y="0"/>
                    </a:cubicBezTo>
                    <a:close/>
                    <a:moveTo>
                      <a:pt x="878" y="878"/>
                    </a:moveTo>
                    <a:cubicBezTo>
                      <a:pt x="788" y="967"/>
                      <a:pt x="665" y="1023"/>
                      <a:pt x="528" y="1023"/>
                    </a:cubicBezTo>
                    <a:cubicBezTo>
                      <a:pt x="432" y="1023"/>
                      <a:pt x="343" y="996"/>
                      <a:pt x="267" y="949"/>
                    </a:cubicBezTo>
                    <a:cubicBezTo>
                      <a:pt x="265" y="943"/>
                      <a:pt x="263" y="937"/>
                      <a:pt x="261" y="931"/>
                    </a:cubicBezTo>
                    <a:cubicBezTo>
                      <a:pt x="261" y="929"/>
                      <a:pt x="261" y="929"/>
                      <a:pt x="262" y="929"/>
                    </a:cubicBezTo>
                    <a:cubicBezTo>
                      <a:pt x="265" y="928"/>
                      <a:pt x="267" y="928"/>
                      <a:pt x="269" y="928"/>
                    </a:cubicBezTo>
                    <a:cubicBezTo>
                      <a:pt x="270" y="928"/>
                      <a:pt x="271" y="928"/>
                      <a:pt x="272" y="927"/>
                    </a:cubicBezTo>
                    <a:cubicBezTo>
                      <a:pt x="273" y="927"/>
                      <a:pt x="272" y="923"/>
                      <a:pt x="272" y="922"/>
                    </a:cubicBezTo>
                    <a:cubicBezTo>
                      <a:pt x="271" y="920"/>
                      <a:pt x="270" y="915"/>
                      <a:pt x="271" y="913"/>
                    </a:cubicBezTo>
                    <a:cubicBezTo>
                      <a:pt x="273" y="911"/>
                      <a:pt x="276" y="911"/>
                      <a:pt x="278" y="911"/>
                    </a:cubicBezTo>
                    <a:cubicBezTo>
                      <a:pt x="281" y="910"/>
                      <a:pt x="283" y="909"/>
                      <a:pt x="286" y="908"/>
                    </a:cubicBezTo>
                    <a:cubicBezTo>
                      <a:pt x="287" y="907"/>
                      <a:pt x="287" y="903"/>
                      <a:pt x="287" y="902"/>
                    </a:cubicBezTo>
                    <a:cubicBezTo>
                      <a:pt x="288" y="900"/>
                      <a:pt x="289" y="898"/>
                      <a:pt x="289" y="896"/>
                    </a:cubicBezTo>
                    <a:cubicBezTo>
                      <a:pt x="289" y="894"/>
                      <a:pt x="287" y="892"/>
                      <a:pt x="286" y="891"/>
                    </a:cubicBezTo>
                    <a:cubicBezTo>
                      <a:pt x="285" y="889"/>
                      <a:pt x="284" y="886"/>
                      <a:pt x="282" y="884"/>
                    </a:cubicBezTo>
                    <a:cubicBezTo>
                      <a:pt x="286" y="884"/>
                      <a:pt x="291" y="884"/>
                      <a:pt x="295" y="884"/>
                    </a:cubicBezTo>
                    <a:cubicBezTo>
                      <a:pt x="298" y="884"/>
                      <a:pt x="299" y="882"/>
                      <a:pt x="300" y="879"/>
                    </a:cubicBezTo>
                    <a:cubicBezTo>
                      <a:pt x="302" y="871"/>
                      <a:pt x="306" y="863"/>
                      <a:pt x="310" y="855"/>
                    </a:cubicBezTo>
                    <a:cubicBezTo>
                      <a:pt x="311" y="851"/>
                      <a:pt x="313" y="847"/>
                      <a:pt x="315" y="843"/>
                    </a:cubicBezTo>
                    <a:cubicBezTo>
                      <a:pt x="317" y="839"/>
                      <a:pt x="317" y="836"/>
                      <a:pt x="315" y="831"/>
                    </a:cubicBezTo>
                    <a:cubicBezTo>
                      <a:pt x="315" y="828"/>
                      <a:pt x="314" y="826"/>
                      <a:pt x="313" y="823"/>
                    </a:cubicBezTo>
                    <a:cubicBezTo>
                      <a:pt x="313" y="819"/>
                      <a:pt x="314" y="816"/>
                      <a:pt x="315" y="813"/>
                    </a:cubicBezTo>
                    <a:cubicBezTo>
                      <a:pt x="316" y="810"/>
                      <a:pt x="316" y="807"/>
                      <a:pt x="317" y="805"/>
                    </a:cubicBezTo>
                    <a:cubicBezTo>
                      <a:pt x="318" y="803"/>
                      <a:pt x="320" y="803"/>
                      <a:pt x="321" y="802"/>
                    </a:cubicBezTo>
                    <a:cubicBezTo>
                      <a:pt x="323" y="801"/>
                      <a:pt x="326" y="800"/>
                      <a:pt x="328" y="799"/>
                    </a:cubicBezTo>
                    <a:cubicBezTo>
                      <a:pt x="332" y="798"/>
                      <a:pt x="335" y="796"/>
                      <a:pt x="339" y="795"/>
                    </a:cubicBezTo>
                    <a:cubicBezTo>
                      <a:pt x="340" y="794"/>
                      <a:pt x="341" y="794"/>
                      <a:pt x="342" y="794"/>
                    </a:cubicBezTo>
                    <a:cubicBezTo>
                      <a:pt x="344" y="793"/>
                      <a:pt x="344" y="790"/>
                      <a:pt x="345" y="788"/>
                    </a:cubicBezTo>
                    <a:cubicBezTo>
                      <a:pt x="348" y="780"/>
                      <a:pt x="351" y="772"/>
                      <a:pt x="354" y="764"/>
                    </a:cubicBezTo>
                    <a:cubicBezTo>
                      <a:pt x="355" y="760"/>
                      <a:pt x="354" y="756"/>
                      <a:pt x="354" y="752"/>
                    </a:cubicBezTo>
                    <a:cubicBezTo>
                      <a:pt x="353" y="747"/>
                      <a:pt x="353" y="742"/>
                      <a:pt x="353" y="738"/>
                    </a:cubicBezTo>
                    <a:cubicBezTo>
                      <a:pt x="353" y="733"/>
                      <a:pt x="352" y="728"/>
                      <a:pt x="353" y="723"/>
                    </a:cubicBezTo>
                    <a:cubicBezTo>
                      <a:pt x="354" y="719"/>
                      <a:pt x="357" y="716"/>
                      <a:pt x="359" y="712"/>
                    </a:cubicBezTo>
                    <a:cubicBezTo>
                      <a:pt x="361" y="708"/>
                      <a:pt x="364" y="704"/>
                      <a:pt x="366" y="700"/>
                    </a:cubicBezTo>
                    <a:cubicBezTo>
                      <a:pt x="368" y="696"/>
                      <a:pt x="373" y="691"/>
                      <a:pt x="372" y="687"/>
                    </a:cubicBezTo>
                    <a:cubicBezTo>
                      <a:pt x="371" y="682"/>
                      <a:pt x="370" y="678"/>
                      <a:pt x="369" y="673"/>
                    </a:cubicBezTo>
                    <a:cubicBezTo>
                      <a:pt x="368" y="669"/>
                      <a:pt x="368" y="664"/>
                      <a:pt x="364" y="662"/>
                    </a:cubicBezTo>
                    <a:cubicBezTo>
                      <a:pt x="361" y="660"/>
                      <a:pt x="357" y="657"/>
                      <a:pt x="353" y="654"/>
                    </a:cubicBezTo>
                    <a:cubicBezTo>
                      <a:pt x="349" y="651"/>
                      <a:pt x="346" y="649"/>
                      <a:pt x="342" y="646"/>
                    </a:cubicBezTo>
                    <a:cubicBezTo>
                      <a:pt x="338" y="646"/>
                      <a:pt x="335" y="647"/>
                      <a:pt x="331" y="646"/>
                    </a:cubicBezTo>
                    <a:cubicBezTo>
                      <a:pt x="327" y="645"/>
                      <a:pt x="323" y="642"/>
                      <a:pt x="319" y="640"/>
                    </a:cubicBezTo>
                    <a:cubicBezTo>
                      <a:pt x="311" y="636"/>
                      <a:pt x="303" y="633"/>
                      <a:pt x="295" y="629"/>
                    </a:cubicBezTo>
                    <a:cubicBezTo>
                      <a:pt x="291" y="627"/>
                      <a:pt x="287" y="625"/>
                      <a:pt x="283" y="623"/>
                    </a:cubicBezTo>
                    <a:cubicBezTo>
                      <a:pt x="280" y="621"/>
                      <a:pt x="280" y="620"/>
                      <a:pt x="279" y="617"/>
                    </a:cubicBezTo>
                    <a:cubicBezTo>
                      <a:pt x="278" y="609"/>
                      <a:pt x="274" y="602"/>
                      <a:pt x="270" y="595"/>
                    </a:cubicBezTo>
                    <a:cubicBezTo>
                      <a:pt x="269" y="593"/>
                      <a:pt x="267" y="588"/>
                      <a:pt x="264" y="587"/>
                    </a:cubicBezTo>
                    <a:cubicBezTo>
                      <a:pt x="260" y="585"/>
                      <a:pt x="256" y="583"/>
                      <a:pt x="252" y="583"/>
                    </a:cubicBezTo>
                    <a:cubicBezTo>
                      <a:pt x="248" y="582"/>
                      <a:pt x="243" y="582"/>
                      <a:pt x="239" y="582"/>
                    </a:cubicBezTo>
                    <a:cubicBezTo>
                      <a:pt x="236" y="582"/>
                      <a:pt x="235" y="581"/>
                      <a:pt x="233" y="579"/>
                    </a:cubicBezTo>
                    <a:cubicBezTo>
                      <a:pt x="227" y="573"/>
                      <a:pt x="222" y="566"/>
                      <a:pt x="217" y="560"/>
                    </a:cubicBezTo>
                    <a:cubicBezTo>
                      <a:pt x="215" y="558"/>
                      <a:pt x="212" y="557"/>
                      <a:pt x="210" y="555"/>
                    </a:cubicBezTo>
                    <a:cubicBezTo>
                      <a:pt x="206" y="553"/>
                      <a:pt x="204" y="552"/>
                      <a:pt x="199" y="552"/>
                    </a:cubicBezTo>
                    <a:cubicBezTo>
                      <a:pt x="195" y="551"/>
                      <a:pt x="191" y="551"/>
                      <a:pt x="187" y="551"/>
                    </a:cubicBezTo>
                    <a:cubicBezTo>
                      <a:pt x="182" y="550"/>
                      <a:pt x="177" y="551"/>
                      <a:pt x="173" y="549"/>
                    </a:cubicBezTo>
                    <a:cubicBezTo>
                      <a:pt x="171" y="548"/>
                      <a:pt x="168" y="545"/>
                      <a:pt x="165" y="545"/>
                    </a:cubicBezTo>
                    <a:cubicBezTo>
                      <a:pt x="162" y="545"/>
                      <a:pt x="158" y="546"/>
                      <a:pt x="155" y="546"/>
                    </a:cubicBezTo>
                    <a:cubicBezTo>
                      <a:pt x="156" y="545"/>
                      <a:pt x="157" y="544"/>
                      <a:pt x="159" y="543"/>
                    </a:cubicBezTo>
                    <a:cubicBezTo>
                      <a:pt x="156" y="542"/>
                      <a:pt x="154" y="541"/>
                      <a:pt x="152" y="541"/>
                    </a:cubicBezTo>
                    <a:cubicBezTo>
                      <a:pt x="150" y="541"/>
                      <a:pt x="149" y="544"/>
                      <a:pt x="149" y="545"/>
                    </a:cubicBezTo>
                    <a:cubicBezTo>
                      <a:pt x="147" y="547"/>
                      <a:pt x="145" y="546"/>
                      <a:pt x="143" y="546"/>
                    </a:cubicBezTo>
                    <a:cubicBezTo>
                      <a:pt x="141" y="546"/>
                      <a:pt x="138" y="546"/>
                      <a:pt x="135" y="548"/>
                    </a:cubicBezTo>
                    <a:cubicBezTo>
                      <a:pt x="133" y="549"/>
                      <a:pt x="131" y="553"/>
                      <a:pt x="130" y="555"/>
                    </a:cubicBezTo>
                    <a:cubicBezTo>
                      <a:pt x="127" y="558"/>
                      <a:pt x="125" y="561"/>
                      <a:pt x="123" y="564"/>
                    </a:cubicBezTo>
                    <a:cubicBezTo>
                      <a:pt x="121" y="566"/>
                      <a:pt x="118" y="568"/>
                      <a:pt x="118" y="570"/>
                    </a:cubicBezTo>
                    <a:cubicBezTo>
                      <a:pt x="118" y="573"/>
                      <a:pt x="119" y="576"/>
                      <a:pt x="120" y="579"/>
                    </a:cubicBezTo>
                    <a:cubicBezTo>
                      <a:pt x="121" y="582"/>
                      <a:pt x="121" y="585"/>
                      <a:pt x="121" y="588"/>
                    </a:cubicBezTo>
                    <a:cubicBezTo>
                      <a:pt x="121" y="590"/>
                      <a:pt x="122" y="595"/>
                      <a:pt x="121" y="597"/>
                    </a:cubicBezTo>
                    <a:cubicBezTo>
                      <a:pt x="120" y="600"/>
                      <a:pt x="117" y="603"/>
                      <a:pt x="115" y="606"/>
                    </a:cubicBezTo>
                    <a:cubicBezTo>
                      <a:pt x="114" y="608"/>
                      <a:pt x="112" y="610"/>
                      <a:pt x="110" y="613"/>
                    </a:cubicBezTo>
                    <a:cubicBezTo>
                      <a:pt x="107" y="619"/>
                      <a:pt x="106" y="627"/>
                      <a:pt x="105" y="633"/>
                    </a:cubicBezTo>
                    <a:cubicBezTo>
                      <a:pt x="104" y="635"/>
                      <a:pt x="103" y="638"/>
                      <a:pt x="105" y="639"/>
                    </a:cubicBezTo>
                    <a:cubicBezTo>
                      <a:pt x="107" y="640"/>
                      <a:pt x="108" y="641"/>
                      <a:pt x="110" y="642"/>
                    </a:cubicBezTo>
                    <a:cubicBezTo>
                      <a:pt x="108" y="645"/>
                      <a:pt x="105" y="648"/>
                      <a:pt x="105" y="652"/>
                    </a:cubicBezTo>
                    <a:cubicBezTo>
                      <a:pt x="105" y="655"/>
                      <a:pt x="105" y="659"/>
                      <a:pt x="106" y="661"/>
                    </a:cubicBezTo>
                    <a:cubicBezTo>
                      <a:pt x="107" y="664"/>
                      <a:pt x="109" y="665"/>
                      <a:pt x="112" y="666"/>
                    </a:cubicBezTo>
                    <a:cubicBezTo>
                      <a:pt x="115" y="668"/>
                      <a:pt x="116" y="672"/>
                      <a:pt x="118" y="675"/>
                    </a:cubicBezTo>
                    <a:cubicBezTo>
                      <a:pt x="126" y="691"/>
                      <a:pt x="134" y="707"/>
                      <a:pt x="144" y="721"/>
                    </a:cubicBezTo>
                    <a:cubicBezTo>
                      <a:pt x="146" y="725"/>
                      <a:pt x="149" y="729"/>
                      <a:pt x="152" y="732"/>
                    </a:cubicBezTo>
                    <a:cubicBezTo>
                      <a:pt x="153" y="734"/>
                      <a:pt x="154" y="736"/>
                      <a:pt x="156" y="737"/>
                    </a:cubicBezTo>
                    <a:cubicBezTo>
                      <a:pt x="157" y="739"/>
                      <a:pt x="158" y="740"/>
                      <a:pt x="160" y="741"/>
                    </a:cubicBezTo>
                    <a:cubicBezTo>
                      <a:pt x="164" y="743"/>
                      <a:pt x="168" y="745"/>
                      <a:pt x="171" y="747"/>
                    </a:cubicBezTo>
                    <a:cubicBezTo>
                      <a:pt x="175" y="749"/>
                      <a:pt x="178" y="753"/>
                      <a:pt x="180" y="756"/>
                    </a:cubicBezTo>
                    <a:cubicBezTo>
                      <a:pt x="182" y="759"/>
                      <a:pt x="185" y="761"/>
                      <a:pt x="186" y="764"/>
                    </a:cubicBezTo>
                    <a:cubicBezTo>
                      <a:pt x="187" y="766"/>
                      <a:pt x="187" y="770"/>
                      <a:pt x="187" y="773"/>
                    </a:cubicBezTo>
                    <a:cubicBezTo>
                      <a:pt x="188" y="782"/>
                      <a:pt x="189" y="791"/>
                      <a:pt x="190" y="800"/>
                    </a:cubicBezTo>
                    <a:cubicBezTo>
                      <a:pt x="192" y="809"/>
                      <a:pt x="193" y="818"/>
                      <a:pt x="195" y="827"/>
                    </a:cubicBezTo>
                    <a:cubicBezTo>
                      <a:pt x="197" y="835"/>
                      <a:pt x="200" y="844"/>
                      <a:pt x="203" y="853"/>
                    </a:cubicBezTo>
                    <a:cubicBezTo>
                      <a:pt x="204" y="857"/>
                      <a:pt x="205" y="861"/>
                      <a:pt x="207" y="865"/>
                    </a:cubicBezTo>
                    <a:cubicBezTo>
                      <a:pt x="207" y="867"/>
                      <a:pt x="210" y="871"/>
                      <a:pt x="209" y="873"/>
                    </a:cubicBezTo>
                    <a:cubicBezTo>
                      <a:pt x="208" y="877"/>
                      <a:pt x="208" y="881"/>
                      <a:pt x="207" y="885"/>
                    </a:cubicBezTo>
                    <a:cubicBezTo>
                      <a:pt x="206" y="889"/>
                      <a:pt x="206" y="892"/>
                      <a:pt x="206" y="896"/>
                    </a:cubicBezTo>
                    <a:cubicBezTo>
                      <a:pt x="207" y="899"/>
                      <a:pt x="208" y="903"/>
                      <a:pt x="209" y="906"/>
                    </a:cubicBezTo>
                    <a:cubicBezTo>
                      <a:pt x="199" y="897"/>
                      <a:pt x="188" y="888"/>
                      <a:pt x="178" y="878"/>
                    </a:cubicBezTo>
                    <a:cubicBezTo>
                      <a:pt x="89" y="788"/>
                      <a:pt x="33" y="665"/>
                      <a:pt x="33" y="529"/>
                    </a:cubicBezTo>
                    <a:cubicBezTo>
                      <a:pt x="35" y="530"/>
                      <a:pt x="36" y="531"/>
                      <a:pt x="37" y="532"/>
                    </a:cubicBezTo>
                    <a:cubicBezTo>
                      <a:pt x="40" y="534"/>
                      <a:pt x="43" y="535"/>
                      <a:pt x="46" y="536"/>
                    </a:cubicBezTo>
                    <a:cubicBezTo>
                      <a:pt x="49" y="537"/>
                      <a:pt x="52" y="538"/>
                      <a:pt x="55" y="539"/>
                    </a:cubicBezTo>
                    <a:cubicBezTo>
                      <a:pt x="59" y="540"/>
                      <a:pt x="61" y="542"/>
                      <a:pt x="64" y="544"/>
                    </a:cubicBezTo>
                    <a:cubicBezTo>
                      <a:pt x="67" y="547"/>
                      <a:pt x="71" y="550"/>
                      <a:pt x="74" y="553"/>
                    </a:cubicBezTo>
                    <a:cubicBezTo>
                      <a:pt x="78" y="556"/>
                      <a:pt x="81" y="559"/>
                      <a:pt x="84" y="562"/>
                    </a:cubicBezTo>
                    <a:cubicBezTo>
                      <a:pt x="87" y="565"/>
                      <a:pt x="90" y="568"/>
                      <a:pt x="93" y="570"/>
                    </a:cubicBezTo>
                    <a:cubicBezTo>
                      <a:pt x="95" y="572"/>
                      <a:pt x="97" y="573"/>
                      <a:pt x="99" y="573"/>
                    </a:cubicBezTo>
                    <a:cubicBezTo>
                      <a:pt x="99" y="573"/>
                      <a:pt x="100" y="574"/>
                      <a:pt x="101" y="574"/>
                    </a:cubicBezTo>
                    <a:cubicBezTo>
                      <a:pt x="102" y="572"/>
                      <a:pt x="103" y="569"/>
                      <a:pt x="104" y="567"/>
                    </a:cubicBezTo>
                    <a:cubicBezTo>
                      <a:pt x="105" y="566"/>
                      <a:pt x="107" y="565"/>
                      <a:pt x="109" y="564"/>
                    </a:cubicBezTo>
                    <a:cubicBezTo>
                      <a:pt x="110" y="563"/>
                      <a:pt x="110" y="562"/>
                      <a:pt x="111" y="563"/>
                    </a:cubicBezTo>
                    <a:cubicBezTo>
                      <a:pt x="113" y="565"/>
                      <a:pt x="114" y="566"/>
                      <a:pt x="116" y="568"/>
                    </a:cubicBezTo>
                    <a:cubicBezTo>
                      <a:pt x="117" y="566"/>
                      <a:pt x="118" y="565"/>
                      <a:pt x="119" y="563"/>
                    </a:cubicBezTo>
                    <a:cubicBezTo>
                      <a:pt x="116" y="562"/>
                      <a:pt x="113" y="558"/>
                      <a:pt x="110" y="558"/>
                    </a:cubicBezTo>
                    <a:cubicBezTo>
                      <a:pt x="109" y="558"/>
                      <a:pt x="107" y="559"/>
                      <a:pt x="106" y="560"/>
                    </a:cubicBezTo>
                    <a:cubicBezTo>
                      <a:pt x="104" y="561"/>
                      <a:pt x="102" y="562"/>
                      <a:pt x="100" y="563"/>
                    </a:cubicBezTo>
                    <a:cubicBezTo>
                      <a:pt x="97" y="564"/>
                      <a:pt x="97" y="563"/>
                      <a:pt x="95" y="561"/>
                    </a:cubicBezTo>
                    <a:cubicBezTo>
                      <a:pt x="93" y="559"/>
                      <a:pt x="91" y="556"/>
                      <a:pt x="89" y="554"/>
                    </a:cubicBezTo>
                    <a:cubicBezTo>
                      <a:pt x="87" y="552"/>
                      <a:pt x="84" y="551"/>
                      <a:pt x="84" y="547"/>
                    </a:cubicBezTo>
                    <a:cubicBezTo>
                      <a:pt x="84" y="544"/>
                      <a:pt x="84" y="540"/>
                      <a:pt x="84" y="536"/>
                    </a:cubicBezTo>
                    <a:cubicBezTo>
                      <a:pt x="85" y="533"/>
                      <a:pt x="85" y="529"/>
                      <a:pt x="84" y="526"/>
                    </a:cubicBezTo>
                    <a:cubicBezTo>
                      <a:pt x="83" y="524"/>
                      <a:pt x="81" y="522"/>
                      <a:pt x="79" y="520"/>
                    </a:cubicBezTo>
                    <a:cubicBezTo>
                      <a:pt x="77" y="518"/>
                      <a:pt x="77" y="518"/>
                      <a:pt x="74" y="519"/>
                    </a:cubicBezTo>
                    <a:cubicBezTo>
                      <a:pt x="72" y="520"/>
                      <a:pt x="71" y="521"/>
                      <a:pt x="68" y="521"/>
                    </a:cubicBezTo>
                    <a:cubicBezTo>
                      <a:pt x="67" y="521"/>
                      <a:pt x="58" y="520"/>
                      <a:pt x="57" y="518"/>
                    </a:cubicBezTo>
                    <a:cubicBezTo>
                      <a:pt x="57" y="516"/>
                      <a:pt x="58" y="514"/>
                      <a:pt x="58" y="512"/>
                    </a:cubicBezTo>
                    <a:cubicBezTo>
                      <a:pt x="58" y="509"/>
                      <a:pt x="59" y="506"/>
                      <a:pt x="60" y="503"/>
                    </a:cubicBezTo>
                    <a:cubicBezTo>
                      <a:pt x="61" y="500"/>
                      <a:pt x="61" y="497"/>
                      <a:pt x="62" y="493"/>
                    </a:cubicBezTo>
                    <a:cubicBezTo>
                      <a:pt x="63" y="493"/>
                      <a:pt x="64" y="492"/>
                      <a:pt x="64" y="491"/>
                    </a:cubicBezTo>
                    <a:cubicBezTo>
                      <a:pt x="65" y="490"/>
                      <a:pt x="65" y="488"/>
                      <a:pt x="66" y="487"/>
                    </a:cubicBezTo>
                    <a:cubicBezTo>
                      <a:pt x="59" y="487"/>
                      <a:pt x="52" y="488"/>
                      <a:pt x="46" y="490"/>
                    </a:cubicBezTo>
                    <a:cubicBezTo>
                      <a:pt x="43" y="491"/>
                      <a:pt x="44" y="495"/>
                      <a:pt x="43" y="498"/>
                    </a:cubicBezTo>
                    <a:cubicBezTo>
                      <a:pt x="43" y="499"/>
                      <a:pt x="43" y="501"/>
                      <a:pt x="41" y="502"/>
                    </a:cubicBezTo>
                    <a:cubicBezTo>
                      <a:pt x="40" y="503"/>
                      <a:pt x="38" y="504"/>
                      <a:pt x="37" y="504"/>
                    </a:cubicBezTo>
                    <a:cubicBezTo>
                      <a:pt x="36" y="504"/>
                      <a:pt x="35" y="504"/>
                      <a:pt x="34" y="504"/>
                    </a:cubicBezTo>
                    <a:cubicBezTo>
                      <a:pt x="35" y="479"/>
                      <a:pt x="38" y="454"/>
                      <a:pt x="43" y="430"/>
                    </a:cubicBezTo>
                    <a:cubicBezTo>
                      <a:pt x="45" y="430"/>
                      <a:pt x="45" y="431"/>
                      <a:pt x="46" y="434"/>
                    </a:cubicBezTo>
                    <a:cubicBezTo>
                      <a:pt x="46" y="436"/>
                      <a:pt x="50" y="436"/>
                      <a:pt x="51" y="436"/>
                    </a:cubicBezTo>
                    <a:cubicBezTo>
                      <a:pt x="54" y="435"/>
                      <a:pt x="57" y="431"/>
                      <a:pt x="60" y="429"/>
                    </a:cubicBezTo>
                    <a:cubicBezTo>
                      <a:pt x="62" y="427"/>
                      <a:pt x="65" y="426"/>
                      <a:pt x="68" y="426"/>
                    </a:cubicBezTo>
                    <a:cubicBezTo>
                      <a:pt x="72" y="425"/>
                      <a:pt x="75" y="425"/>
                      <a:pt x="78" y="428"/>
                    </a:cubicBezTo>
                    <a:cubicBezTo>
                      <a:pt x="80" y="429"/>
                      <a:pt x="83" y="433"/>
                      <a:pt x="86" y="430"/>
                    </a:cubicBezTo>
                    <a:cubicBezTo>
                      <a:pt x="88" y="428"/>
                      <a:pt x="89" y="430"/>
                      <a:pt x="90" y="432"/>
                    </a:cubicBezTo>
                    <a:cubicBezTo>
                      <a:pt x="93" y="435"/>
                      <a:pt x="93" y="440"/>
                      <a:pt x="94" y="443"/>
                    </a:cubicBezTo>
                    <a:cubicBezTo>
                      <a:pt x="95" y="447"/>
                      <a:pt x="97" y="451"/>
                      <a:pt x="98" y="455"/>
                    </a:cubicBezTo>
                    <a:cubicBezTo>
                      <a:pt x="100" y="457"/>
                      <a:pt x="101" y="463"/>
                      <a:pt x="104" y="461"/>
                    </a:cubicBezTo>
                    <a:cubicBezTo>
                      <a:pt x="108" y="460"/>
                      <a:pt x="107" y="456"/>
                      <a:pt x="107" y="453"/>
                    </a:cubicBezTo>
                    <a:cubicBezTo>
                      <a:pt x="108" y="449"/>
                      <a:pt x="107" y="445"/>
                      <a:pt x="106" y="440"/>
                    </a:cubicBezTo>
                    <a:cubicBezTo>
                      <a:pt x="105" y="436"/>
                      <a:pt x="104" y="432"/>
                      <a:pt x="103" y="428"/>
                    </a:cubicBezTo>
                    <a:cubicBezTo>
                      <a:pt x="102" y="425"/>
                      <a:pt x="102" y="422"/>
                      <a:pt x="104" y="419"/>
                    </a:cubicBezTo>
                    <a:cubicBezTo>
                      <a:pt x="106" y="416"/>
                      <a:pt x="108" y="414"/>
                      <a:pt x="110" y="412"/>
                    </a:cubicBezTo>
                    <a:cubicBezTo>
                      <a:pt x="114" y="410"/>
                      <a:pt x="117" y="408"/>
                      <a:pt x="120" y="406"/>
                    </a:cubicBezTo>
                    <a:cubicBezTo>
                      <a:pt x="126" y="401"/>
                      <a:pt x="133" y="396"/>
                      <a:pt x="139" y="391"/>
                    </a:cubicBezTo>
                    <a:cubicBezTo>
                      <a:pt x="143" y="388"/>
                      <a:pt x="144" y="385"/>
                      <a:pt x="143" y="381"/>
                    </a:cubicBezTo>
                    <a:cubicBezTo>
                      <a:pt x="142" y="376"/>
                      <a:pt x="140" y="371"/>
                      <a:pt x="144" y="368"/>
                    </a:cubicBezTo>
                    <a:cubicBezTo>
                      <a:pt x="152" y="361"/>
                      <a:pt x="161" y="357"/>
                      <a:pt x="169" y="350"/>
                    </a:cubicBezTo>
                    <a:cubicBezTo>
                      <a:pt x="172" y="347"/>
                      <a:pt x="175" y="344"/>
                      <a:pt x="177" y="340"/>
                    </a:cubicBezTo>
                    <a:cubicBezTo>
                      <a:pt x="180" y="336"/>
                      <a:pt x="183" y="334"/>
                      <a:pt x="187" y="331"/>
                    </a:cubicBezTo>
                    <a:cubicBezTo>
                      <a:pt x="191" y="328"/>
                      <a:pt x="196" y="325"/>
                      <a:pt x="200" y="322"/>
                    </a:cubicBezTo>
                    <a:cubicBezTo>
                      <a:pt x="205" y="319"/>
                      <a:pt x="209" y="319"/>
                      <a:pt x="215" y="318"/>
                    </a:cubicBezTo>
                    <a:cubicBezTo>
                      <a:pt x="212" y="320"/>
                      <a:pt x="210" y="322"/>
                      <a:pt x="209" y="325"/>
                    </a:cubicBezTo>
                    <a:cubicBezTo>
                      <a:pt x="208" y="326"/>
                      <a:pt x="207" y="328"/>
                      <a:pt x="206" y="330"/>
                    </a:cubicBezTo>
                    <a:cubicBezTo>
                      <a:pt x="206" y="331"/>
                      <a:pt x="207" y="331"/>
                      <a:pt x="208" y="332"/>
                    </a:cubicBezTo>
                    <a:cubicBezTo>
                      <a:pt x="211" y="333"/>
                      <a:pt x="214" y="331"/>
                      <a:pt x="216" y="330"/>
                    </a:cubicBezTo>
                    <a:cubicBezTo>
                      <a:pt x="219" y="328"/>
                      <a:pt x="222" y="326"/>
                      <a:pt x="225" y="324"/>
                    </a:cubicBezTo>
                    <a:cubicBezTo>
                      <a:pt x="230" y="321"/>
                      <a:pt x="238" y="319"/>
                      <a:pt x="238" y="312"/>
                    </a:cubicBezTo>
                    <a:cubicBezTo>
                      <a:pt x="237" y="310"/>
                      <a:pt x="236" y="309"/>
                      <a:pt x="234" y="309"/>
                    </a:cubicBezTo>
                    <a:cubicBezTo>
                      <a:pt x="231" y="309"/>
                      <a:pt x="228" y="310"/>
                      <a:pt x="225" y="310"/>
                    </a:cubicBezTo>
                    <a:cubicBezTo>
                      <a:pt x="223" y="310"/>
                      <a:pt x="220" y="312"/>
                      <a:pt x="218" y="311"/>
                    </a:cubicBezTo>
                    <a:cubicBezTo>
                      <a:pt x="216" y="310"/>
                      <a:pt x="216" y="307"/>
                      <a:pt x="216" y="305"/>
                    </a:cubicBezTo>
                    <a:cubicBezTo>
                      <a:pt x="215" y="301"/>
                      <a:pt x="226" y="297"/>
                      <a:pt x="221" y="293"/>
                    </a:cubicBezTo>
                    <a:cubicBezTo>
                      <a:pt x="220" y="292"/>
                      <a:pt x="217" y="291"/>
                      <a:pt x="215" y="291"/>
                    </a:cubicBezTo>
                    <a:cubicBezTo>
                      <a:pt x="213" y="291"/>
                      <a:pt x="210" y="293"/>
                      <a:pt x="209" y="294"/>
                    </a:cubicBezTo>
                    <a:cubicBezTo>
                      <a:pt x="202" y="298"/>
                      <a:pt x="194" y="300"/>
                      <a:pt x="187" y="303"/>
                    </a:cubicBezTo>
                    <a:cubicBezTo>
                      <a:pt x="193" y="299"/>
                      <a:pt x="199" y="296"/>
                      <a:pt x="204" y="293"/>
                    </a:cubicBezTo>
                    <a:cubicBezTo>
                      <a:pt x="207" y="291"/>
                      <a:pt x="210" y="290"/>
                      <a:pt x="213" y="289"/>
                    </a:cubicBezTo>
                    <a:cubicBezTo>
                      <a:pt x="214" y="288"/>
                      <a:pt x="215" y="288"/>
                      <a:pt x="217" y="287"/>
                    </a:cubicBezTo>
                    <a:cubicBezTo>
                      <a:pt x="218" y="286"/>
                      <a:pt x="220" y="285"/>
                      <a:pt x="221" y="285"/>
                    </a:cubicBezTo>
                    <a:cubicBezTo>
                      <a:pt x="223" y="285"/>
                      <a:pt x="224" y="287"/>
                      <a:pt x="225" y="288"/>
                    </a:cubicBezTo>
                    <a:cubicBezTo>
                      <a:pt x="227" y="289"/>
                      <a:pt x="228" y="289"/>
                      <a:pt x="229" y="289"/>
                    </a:cubicBezTo>
                    <a:cubicBezTo>
                      <a:pt x="230" y="290"/>
                      <a:pt x="237" y="292"/>
                      <a:pt x="237" y="291"/>
                    </a:cubicBezTo>
                    <a:cubicBezTo>
                      <a:pt x="237" y="289"/>
                      <a:pt x="230" y="286"/>
                      <a:pt x="229" y="285"/>
                    </a:cubicBezTo>
                    <a:cubicBezTo>
                      <a:pt x="235" y="284"/>
                      <a:pt x="241" y="283"/>
                      <a:pt x="247" y="282"/>
                    </a:cubicBezTo>
                    <a:cubicBezTo>
                      <a:pt x="253" y="281"/>
                      <a:pt x="258" y="276"/>
                      <a:pt x="263" y="274"/>
                    </a:cubicBezTo>
                    <a:cubicBezTo>
                      <a:pt x="265" y="272"/>
                      <a:pt x="270" y="270"/>
                      <a:pt x="268" y="274"/>
                    </a:cubicBezTo>
                    <a:cubicBezTo>
                      <a:pt x="266" y="276"/>
                      <a:pt x="265" y="279"/>
                      <a:pt x="263" y="281"/>
                    </a:cubicBezTo>
                    <a:cubicBezTo>
                      <a:pt x="260" y="286"/>
                      <a:pt x="256" y="290"/>
                      <a:pt x="253" y="294"/>
                    </a:cubicBezTo>
                    <a:cubicBezTo>
                      <a:pt x="251" y="295"/>
                      <a:pt x="246" y="300"/>
                      <a:pt x="249" y="302"/>
                    </a:cubicBezTo>
                    <a:cubicBezTo>
                      <a:pt x="252" y="305"/>
                      <a:pt x="256" y="300"/>
                      <a:pt x="259" y="300"/>
                    </a:cubicBezTo>
                    <a:cubicBezTo>
                      <a:pt x="260" y="300"/>
                      <a:pt x="262" y="303"/>
                      <a:pt x="263" y="304"/>
                    </a:cubicBezTo>
                    <a:cubicBezTo>
                      <a:pt x="264" y="306"/>
                      <a:pt x="265" y="309"/>
                      <a:pt x="266" y="311"/>
                    </a:cubicBezTo>
                    <a:cubicBezTo>
                      <a:pt x="267" y="308"/>
                      <a:pt x="268" y="304"/>
                      <a:pt x="271" y="302"/>
                    </a:cubicBezTo>
                    <a:cubicBezTo>
                      <a:pt x="272" y="301"/>
                      <a:pt x="276" y="306"/>
                      <a:pt x="277" y="306"/>
                    </a:cubicBezTo>
                    <a:cubicBezTo>
                      <a:pt x="280" y="308"/>
                      <a:pt x="283" y="306"/>
                      <a:pt x="285" y="305"/>
                    </a:cubicBezTo>
                    <a:cubicBezTo>
                      <a:pt x="285" y="301"/>
                      <a:pt x="285" y="296"/>
                      <a:pt x="283" y="293"/>
                    </a:cubicBezTo>
                    <a:cubicBezTo>
                      <a:pt x="281" y="291"/>
                      <a:pt x="279" y="288"/>
                      <a:pt x="276" y="287"/>
                    </a:cubicBezTo>
                    <a:cubicBezTo>
                      <a:pt x="274" y="286"/>
                      <a:pt x="272" y="286"/>
                      <a:pt x="271" y="283"/>
                    </a:cubicBezTo>
                    <a:cubicBezTo>
                      <a:pt x="271" y="282"/>
                      <a:pt x="270" y="281"/>
                      <a:pt x="272" y="280"/>
                    </a:cubicBezTo>
                    <a:cubicBezTo>
                      <a:pt x="273" y="279"/>
                      <a:pt x="273" y="279"/>
                      <a:pt x="273" y="277"/>
                    </a:cubicBezTo>
                    <a:cubicBezTo>
                      <a:pt x="274" y="273"/>
                      <a:pt x="274" y="270"/>
                      <a:pt x="275" y="266"/>
                    </a:cubicBezTo>
                    <a:cubicBezTo>
                      <a:pt x="276" y="264"/>
                      <a:pt x="278" y="261"/>
                      <a:pt x="275" y="259"/>
                    </a:cubicBezTo>
                    <a:cubicBezTo>
                      <a:pt x="272" y="256"/>
                      <a:pt x="269" y="253"/>
                      <a:pt x="265" y="251"/>
                    </a:cubicBezTo>
                    <a:cubicBezTo>
                      <a:pt x="259" y="246"/>
                      <a:pt x="255" y="242"/>
                      <a:pt x="253" y="234"/>
                    </a:cubicBezTo>
                    <a:cubicBezTo>
                      <a:pt x="252" y="228"/>
                      <a:pt x="250" y="223"/>
                      <a:pt x="248" y="217"/>
                    </a:cubicBezTo>
                    <a:cubicBezTo>
                      <a:pt x="247" y="215"/>
                      <a:pt x="246" y="213"/>
                      <a:pt x="244" y="212"/>
                    </a:cubicBezTo>
                    <a:cubicBezTo>
                      <a:pt x="243" y="212"/>
                      <a:pt x="242" y="213"/>
                      <a:pt x="241" y="214"/>
                    </a:cubicBezTo>
                    <a:cubicBezTo>
                      <a:pt x="239" y="215"/>
                      <a:pt x="237" y="217"/>
                      <a:pt x="235" y="218"/>
                    </a:cubicBezTo>
                    <a:cubicBezTo>
                      <a:pt x="233" y="219"/>
                      <a:pt x="232" y="220"/>
                      <a:pt x="230" y="222"/>
                    </a:cubicBezTo>
                    <a:cubicBezTo>
                      <a:pt x="229" y="223"/>
                      <a:pt x="227" y="224"/>
                      <a:pt x="226" y="224"/>
                    </a:cubicBezTo>
                    <a:cubicBezTo>
                      <a:pt x="223" y="225"/>
                      <a:pt x="220" y="223"/>
                      <a:pt x="218" y="221"/>
                    </a:cubicBezTo>
                    <a:cubicBezTo>
                      <a:pt x="216" y="220"/>
                      <a:pt x="215" y="220"/>
                      <a:pt x="216" y="217"/>
                    </a:cubicBezTo>
                    <a:cubicBezTo>
                      <a:pt x="217" y="216"/>
                      <a:pt x="217" y="215"/>
                      <a:pt x="218" y="213"/>
                    </a:cubicBezTo>
                    <a:cubicBezTo>
                      <a:pt x="218" y="212"/>
                      <a:pt x="217" y="211"/>
                      <a:pt x="216" y="211"/>
                    </a:cubicBezTo>
                    <a:cubicBezTo>
                      <a:pt x="215" y="208"/>
                      <a:pt x="214" y="205"/>
                      <a:pt x="212" y="204"/>
                    </a:cubicBezTo>
                    <a:cubicBezTo>
                      <a:pt x="210" y="203"/>
                      <a:pt x="208" y="203"/>
                      <a:pt x="206" y="203"/>
                    </a:cubicBezTo>
                    <a:cubicBezTo>
                      <a:pt x="204" y="202"/>
                      <a:pt x="201" y="202"/>
                      <a:pt x="199" y="202"/>
                    </a:cubicBezTo>
                    <a:cubicBezTo>
                      <a:pt x="197" y="201"/>
                      <a:pt x="195" y="201"/>
                      <a:pt x="193" y="201"/>
                    </a:cubicBezTo>
                    <a:cubicBezTo>
                      <a:pt x="191" y="200"/>
                      <a:pt x="192" y="200"/>
                      <a:pt x="191" y="199"/>
                    </a:cubicBezTo>
                    <a:cubicBezTo>
                      <a:pt x="190" y="198"/>
                      <a:pt x="182" y="199"/>
                      <a:pt x="182" y="201"/>
                    </a:cubicBezTo>
                    <a:cubicBezTo>
                      <a:pt x="180" y="202"/>
                      <a:pt x="180" y="205"/>
                      <a:pt x="179" y="207"/>
                    </a:cubicBezTo>
                    <a:cubicBezTo>
                      <a:pt x="179" y="208"/>
                      <a:pt x="178" y="209"/>
                      <a:pt x="178" y="209"/>
                    </a:cubicBezTo>
                    <a:cubicBezTo>
                      <a:pt x="178" y="211"/>
                      <a:pt x="176" y="213"/>
                      <a:pt x="176" y="214"/>
                    </a:cubicBezTo>
                    <a:cubicBezTo>
                      <a:pt x="176" y="215"/>
                      <a:pt x="177" y="215"/>
                      <a:pt x="177" y="216"/>
                    </a:cubicBezTo>
                    <a:cubicBezTo>
                      <a:pt x="177" y="217"/>
                      <a:pt x="176" y="218"/>
                      <a:pt x="176" y="218"/>
                    </a:cubicBezTo>
                    <a:cubicBezTo>
                      <a:pt x="174" y="220"/>
                      <a:pt x="172" y="222"/>
                      <a:pt x="170" y="223"/>
                    </a:cubicBezTo>
                    <a:cubicBezTo>
                      <a:pt x="171" y="227"/>
                      <a:pt x="172" y="230"/>
                      <a:pt x="173" y="234"/>
                    </a:cubicBezTo>
                    <a:cubicBezTo>
                      <a:pt x="174" y="237"/>
                      <a:pt x="173" y="239"/>
                      <a:pt x="172" y="242"/>
                    </a:cubicBezTo>
                    <a:cubicBezTo>
                      <a:pt x="171" y="244"/>
                      <a:pt x="170" y="246"/>
                      <a:pt x="169" y="248"/>
                    </a:cubicBezTo>
                    <a:cubicBezTo>
                      <a:pt x="168" y="248"/>
                      <a:pt x="166" y="248"/>
                      <a:pt x="166" y="249"/>
                    </a:cubicBezTo>
                    <a:cubicBezTo>
                      <a:pt x="162" y="250"/>
                      <a:pt x="158" y="251"/>
                      <a:pt x="154" y="253"/>
                    </a:cubicBezTo>
                    <a:cubicBezTo>
                      <a:pt x="154" y="257"/>
                      <a:pt x="154" y="261"/>
                      <a:pt x="154" y="265"/>
                    </a:cubicBezTo>
                    <a:cubicBezTo>
                      <a:pt x="154" y="266"/>
                      <a:pt x="155" y="269"/>
                      <a:pt x="154" y="270"/>
                    </a:cubicBezTo>
                    <a:cubicBezTo>
                      <a:pt x="153" y="271"/>
                      <a:pt x="152" y="272"/>
                      <a:pt x="151" y="273"/>
                    </a:cubicBezTo>
                    <a:cubicBezTo>
                      <a:pt x="150" y="274"/>
                      <a:pt x="148" y="276"/>
                      <a:pt x="146" y="278"/>
                    </a:cubicBezTo>
                    <a:cubicBezTo>
                      <a:pt x="145" y="279"/>
                      <a:pt x="142" y="278"/>
                      <a:pt x="140" y="277"/>
                    </a:cubicBezTo>
                    <a:cubicBezTo>
                      <a:pt x="137" y="277"/>
                      <a:pt x="137" y="272"/>
                      <a:pt x="137" y="269"/>
                    </a:cubicBezTo>
                    <a:cubicBezTo>
                      <a:pt x="136" y="266"/>
                      <a:pt x="135" y="263"/>
                      <a:pt x="136" y="260"/>
                    </a:cubicBezTo>
                    <a:cubicBezTo>
                      <a:pt x="137" y="258"/>
                      <a:pt x="138" y="256"/>
                      <a:pt x="138" y="254"/>
                    </a:cubicBezTo>
                    <a:cubicBezTo>
                      <a:pt x="139" y="253"/>
                      <a:pt x="139" y="252"/>
                      <a:pt x="139" y="252"/>
                    </a:cubicBezTo>
                    <a:cubicBezTo>
                      <a:pt x="139" y="251"/>
                      <a:pt x="134" y="251"/>
                      <a:pt x="134" y="251"/>
                    </a:cubicBezTo>
                    <a:cubicBezTo>
                      <a:pt x="130" y="250"/>
                      <a:pt x="126" y="249"/>
                      <a:pt x="122" y="248"/>
                    </a:cubicBezTo>
                    <a:cubicBezTo>
                      <a:pt x="121" y="248"/>
                      <a:pt x="121" y="248"/>
                      <a:pt x="120" y="248"/>
                    </a:cubicBezTo>
                    <a:cubicBezTo>
                      <a:pt x="137" y="223"/>
                      <a:pt x="157" y="200"/>
                      <a:pt x="178" y="178"/>
                    </a:cubicBezTo>
                    <a:cubicBezTo>
                      <a:pt x="188" y="168"/>
                      <a:pt x="199" y="159"/>
                      <a:pt x="210" y="149"/>
                    </a:cubicBezTo>
                    <a:cubicBezTo>
                      <a:pt x="211" y="151"/>
                      <a:pt x="212" y="154"/>
                      <a:pt x="214" y="156"/>
                    </a:cubicBezTo>
                    <a:cubicBezTo>
                      <a:pt x="210" y="158"/>
                      <a:pt x="206" y="159"/>
                      <a:pt x="203" y="163"/>
                    </a:cubicBezTo>
                    <a:cubicBezTo>
                      <a:pt x="202" y="164"/>
                      <a:pt x="201" y="165"/>
                      <a:pt x="201" y="167"/>
                    </a:cubicBezTo>
                    <a:cubicBezTo>
                      <a:pt x="200" y="168"/>
                      <a:pt x="199" y="169"/>
                      <a:pt x="201" y="168"/>
                    </a:cubicBezTo>
                    <a:cubicBezTo>
                      <a:pt x="206" y="167"/>
                      <a:pt x="212" y="164"/>
                      <a:pt x="216" y="161"/>
                    </a:cubicBezTo>
                    <a:cubicBezTo>
                      <a:pt x="218" y="160"/>
                      <a:pt x="219" y="158"/>
                      <a:pt x="221" y="160"/>
                    </a:cubicBezTo>
                    <a:cubicBezTo>
                      <a:pt x="222" y="161"/>
                      <a:pt x="223" y="163"/>
                      <a:pt x="224" y="164"/>
                    </a:cubicBezTo>
                    <a:cubicBezTo>
                      <a:pt x="218" y="168"/>
                      <a:pt x="212" y="175"/>
                      <a:pt x="204" y="177"/>
                    </a:cubicBezTo>
                    <a:cubicBezTo>
                      <a:pt x="200" y="178"/>
                      <a:pt x="196" y="179"/>
                      <a:pt x="192" y="181"/>
                    </a:cubicBezTo>
                    <a:cubicBezTo>
                      <a:pt x="189" y="182"/>
                      <a:pt x="187" y="186"/>
                      <a:pt x="185" y="188"/>
                    </a:cubicBezTo>
                    <a:cubicBezTo>
                      <a:pt x="193" y="187"/>
                      <a:pt x="200" y="186"/>
                      <a:pt x="207" y="184"/>
                    </a:cubicBezTo>
                    <a:cubicBezTo>
                      <a:pt x="213" y="183"/>
                      <a:pt x="217" y="189"/>
                      <a:pt x="221" y="193"/>
                    </a:cubicBezTo>
                    <a:cubicBezTo>
                      <a:pt x="222" y="195"/>
                      <a:pt x="224" y="199"/>
                      <a:pt x="227" y="200"/>
                    </a:cubicBezTo>
                    <a:cubicBezTo>
                      <a:pt x="229" y="201"/>
                      <a:pt x="232" y="200"/>
                      <a:pt x="235" y="200"/>
                    </a:cubicBezTo>
                    <a:cubicBezTo>
                      <a:pt x="237" y="200"/>
                      <a:pt x="239" y="200"/>
                      <a:pt x="239" y="197"/>
                    </a:cubicBezTo>
                    <a:cubicBezTo>
                      <a:pt x="239" y="196"/>
                      <a:pt x="237" y="194"/>
                      <a:pt x="236" y="193"/>
                    </a:cubicBezTo>
                    <a:cubicBezTo>
                      <a:pt x="235" y="192"/>
                      <a:pt x="234" y="190"/>
                      <a:pt x="233" y="189"/>
                    </a:cubicBezTo>
                    <a:cubicBezTo>
                      <a:pt x="237" y="188"/>
                      <a:pt x="240" y="192"/>
                      <a:pt x="243" y="195"/>
                    </a:cubicBezTo>
                    <a:cubicBezTo>
                      <a:pt x="246" y="197"/>
                      <a:pt x="250" y="193"/>
                      <a:pt x="252" y="191"/>
                    </a:cubicBezTo>
                    <a:cubicBezTo>
                      <a:pt x="254" y="189"/>
                      <a:pt x="252" y="185"/>
                      <a:pt x="252" y="182"/>
                    </a:cubicBezTo>
                    <a:cubicBezTo>
                      <a:pt x="252" y="180"/>
                      <a:pt x="251" y="179"/>
                      <a:pt x="249" y="178"/>
                    </a:cubicBezTo>
                    <a:cubicBezTo>
                      <a:pt x="246" y="176"/>
                      <a:pt x="244" y="174"/>
                      <a:pt x="241" y="173"/>
                    </a:cubicBezTo>
                    <a:cubicBezTo>
                      <a:pt x="244" y="172"/>
                      <a:pt x="246" y="171"/>
                      <a:pt x="249" y="170"/>
                    </a:cubicBezTo>
                    <a:cubicBezTo>
                      <a:pt x="250" y="170"/>
                      <a:pt x="251" y="170"/>
                      <a:pt x="252" y="171"/>
                    </a:cubicBezTo>
                    <a:cubicBezTo>
                      <a:pt x="253" y="173"/>
                      <a:pt x="255" y="176"/>
                      <a:pt x="257" y="178"/>
                    </a:cubicBezTo>
                    <a:cubicBezTo>
                      <a:pt x="261" y="177"/>
                      <a:pt x="265" y="175"/>
                      <a:pt x="269" y="174"/>
                    </a:cubicBezTo>
                    <a:cubicBezTo>
                      <a:pt x="270" y="173"/>
                      <a:pt x="273" y="173"/>
                      <a:pt x="274" y="172"/>
                    </a:cubicBezTo>
                    <a:cubicBezTo>
                      <a:pt x="275" y="170"/>
                      <a:pt x="275" y="168"/>
                      <a:pt x="276" y="167"/>
                    </a:cubicBezTo>
                    <a:cubicBezTo>
                      <a:pt x="277" y="164"/>
                      <a:pt x="273" y="162"/>
                      <a:pt x="272" y="161"/>
                    </a:cubicBezTo>
                    <a:cubicBezTo>
                      <a:pt x="269" y="160"/>
                      <a:pt x="265" y="157"/>
                      <a:pt x="261" y="158"/>
                    </a:cubicBezTo>
                    <a:cubicBezTo>
                      <a:pt x="260" y="158"/>
                      <a:pt x="257" y="160"/>
                      <a:pt x="257" y="157"/>
                    </a:cubicBezTo>
                    <a:cubicBezTo>
                      <a:pt x="256" y="155"/>
                      <a:pt x="257" y="152"/>
                      <a:pt x="258" y="149"/>
                    </a:cubicBezTo>
                    <a:cubicBezTo>
                      <a:pt x="258" y="148"/>
                      <a:pt x="257" y="147"/>
                      <a:pt x="256" y="146"/>
                    </a:cubicBezTo>
                    <a:cubicBezTo>
                      <a:pt x="255" y="145"/>
                      <a:pt x="254" y="144"/>
                      <a:pt x="253" y="142"/>
                    </a:cubicBezTo>
                    <a:cubicBezTo>
                      <a:pt x="250" y="140"/>
                      <a:pt x="247" y="139"/>
                      <a:pt x="244" y="138"/>
                    </a:cubicBezTo>
                    <a:cubicBezTo>
                      <a:pt x="240" y="137"/>
                      <a:pt x="237" y="135"/>
                      <a:pt x="234" y="133"/>
                    </a:cubicBezTo>
                    <a:cubicBezTo>
                      <a:pt x="234" y="132"/>
                      <a:pt x="233" y="132"/>
                      <a:pt x="232" y="132"/>
                    </a:cubicBezTo>
                    <a:cubicBezTo>
                      <a:pt x="245" y="122"/>
                      <a:pt x="259" y="113"/>
                      <a:pt x="273" y="104"/>
                    </a:cubicBezTo>
                    <a:cubicBezTo>
                      <a:pt x="273" y="104"/>
                      <a:pt x="273" y="104"/>
                      <a:pt x="273" y="104"/>
                    </a:cubicBezTo>
                    <a:cubicBezTo>
                      <a:pt x="278" y="103"/>
                      <a:pt x="282" y="103"/>
                      <a:pt x="286" y="103"/>
                    </a:cubicBezTo>
                    <a:cubicBezTo>
                      <a:pt x="290" y="103"/>
                      <a:pt x="295" y="102"/>
                      <a:pt x="299" y="102"/>
                    </a:cubicBezTo>
                    <a:cubicBezTo>
                      <a:pt x="302" y="102"/>
                      <a:pt x="308" y="101"/>
                      <a:pt x="311" y="103"/>
                    </a:cubicBezTo>
                    <a:cubicBezTo>
                      <a:pt x="313" y="104"/>
                      <a:pt x="315" y="107"/>
                      <a:pt x="317" y="109"/>
                    </a:cubicBezTo>
                    <a:cubicBezTo>
                      <a:pt x="320" y="112"/>
                      <a:pt x="320" y="116"/>
                      <a:pt x="321" y="119"/>
                    </a:cubicBezTo>
                    <a:cubicBezTo>
                      <a:pt x="321" y="122"/>
                      <a:pt x="320" y="125"/>
                      <a:pt x="320" y="127"/>
                    </a:cubicBezTo>
                    <a:cubicBezTo>
                      <a:pt x="319" y="132"/>
                      <a:pt x="319" y="136"/>
                      <a:pt x="318" y="140"/>
                    </a:cubicBezTo>
                    <a:cubicBezTo>
                      <a:pt x="317" y="144"/>
                      <a:pt x="316" y="148"/>
                      <a:pt x="315" y="151"/>
                    </a:cubicBezTo>
                    <a:cubicBezTo>
                      <a:pt x="315" y="156"/>
                      <a:pt x="316" y="160"/>
                      <a:pt x="317" y="165"/>
                    </a:cubicBezTo>
                    <a:cubicBezTo>
                      <a:pt x="319" y="173"/>
                      <a:pt x="322" y="182"/>
                      <a:pt x="324" y="190"/>
                    </a:cubicBezTo>
                    <a:cubicBezTo>
                      <a:pt x="325" y="193"/>
                      <a:pt x="326" y="198"/>
                      <a:pt x="328" y="200"/>
                    </a:cubicBezTo>
                    <a:cubicBezTo>
                      <a:pt x="331" y="202"/>
                      <a:pt x="335" y="203"/>
                      <a:pt x="338" y="206"/>
                    </a:cubicBezTo>
                    <a:cubicBezTo>
                      <a:pt x="340" y="207"/>
                      <a:pt x="342" y="208"/>
                      <a:pt x="343" y="210"/>
                    </a:cubicBezTo>
                    <a:cubicBezTo>
                      <a:pt x="344" y="211"/>
                      <a:pt x="346" y="213"/>
                      <a:pt x="348" y="213"/>
                    </a:cubicBezTo>
                    <a:cubicBezTo>
                      <a:pt x="349" y="214"/>
                      <a:pt x="353" y="206"/>
                      <a:pt x="354" y="205"/>
                    </a:cubicBezTo>
                    <a:cubicBezTo>
                      <a:pt x="357" y="201"/>
                      <a:pt x="360" y="197"/>
                      <a:pt x="362" y="194"/>
                    </a:cubicBezTo>
                    <a:cubicBezTo>
                      <a:pt x="365" y="190"/>
                      <a:pt x="367" y="186"/>
                      <a:pt x="370" y="183"/>
                    </a:cubicBezTo>
                    <a:cubicBezTo>
                      <a:pt x="371" y="181"/>
                      <a:pt x="372" y="179"/>
                      <a:pt x="373" y="178"/>
                    </a:cubicBezTo>
                    <a:cubicBezTo>
                      <a:pt x="374" y="176"/>
                      <a:pt x="377" y="175"/>
                      <a:pt x="378" y="175"/>
                    </a:cubicBezTo>
                    <a:cubicBezTo>
                      <a:pt x="384" y="172"/>
                      <a:pt x="388" y="170"/>
                      <a:pt x="394" y="170"/>
                    </a:cubicBezTo>
                    <a:cubicBezTo>
                      <a:pt x="396" y="170"/>
                      <a:pt x="399" y="170"/>
                      <a:pt x="401" y="169"/>
                    </a:cubicBezTo>
                    <a:cubicBezTo>
                      <a:pt x="404" y="168"/>
                      <a:pt x="405" y="167"/>
                      <a:pt x="407" y="165"/>
                    </a:cubicBezTo>
                    <a:cubicBezTo>
                      <a:pt x="411" y="162"/>
                      <a:pt x="416" y="158"/>
                      <a:pt x="420" y="155"/>
                    </a:cubicBezTo>
                    <a:cubicBezTo>
                      <a:pt x="423" y="151"/>
                      <a:pt x="429" y="151"/>
                      <a:pt x="434" y="150"/>
                    </a:cubicBezTo>
                    <a:cubicBezTo>
                      <a:pt x="440" y="148"/>
                      <a:pt x="445" y="147"/>
                      <a:pt x="450" y="146"/>
                    </a:cubicBezTo>
                    <a:cubicBezTo>
                      <a:pt x="455" y="145"/>
                      <a:pt x="460" y="141"/>
                      <a:pt x="464" y="139"/>
                    </a:cubicBezTo>
                    <a:cubicBezTo>
                      <a:pt x="467" y="138"/>
                      <a:pt x="469" y="137"/>
                      <a:pt x="472" y="135"/>
                    </a:cubicBezTo>
                    <a:cubicBezTo>
                      <a:pt x="474" y="134"/>
                      <a:pt x="475" y="134"/>
                      <a:pt x="475" y="132"/>
                    </a:cubicBezTo>
                    <a:cubicBezTo>
                      <a:pt x="475" y="130"/>
                      <a:pt x="475" y="127"/>
                      <a:pt x="475" y="124"/>
                    </a:cubicBezTo>
                    <a:cubicBezTo>
                      <a:pt x="478" y="121"/>
                      <a:pt x="481" y="118"/>
                      <a:pt x="484" y="115"/>
                    </a:cubicBezTo>
                    <a:cubicBezTo>
                      <a:pt x="487" y="112"/>
                      <a:pt x="488" y="109"/>
                      <a:pt x="488" y="105"/>
                    </a:cubicBezTo>
                    <a:cubicBezTo>
                      <a:pt x="489" y="103"/>
                      <a:pt x="489" y="101"/>
                      <a:pt x="490" y="99"/>
                    </a:cubicBezTo>
                    <a:cubicBezTo>
                      <a:pt x="490" y="97"/>
                      <a:pt x="490" y="95"/>
                      <a:pt x="491" y="93"/>
                    </a:cubicBezTo>
                    <a:cubicBezTo>
                      <a:pt x="493" y="91"/>
                      <a:pt x="495" y="90"/>
                      <a:pt x="497" y="88"/>
                    </a:cubicBezTo>
                    <a:cubicBezTo>
                      <a:pt x="495" y="88"/>
                      <a:pt x="491" y="88"/>
                      <a:pt x="489" y="86"/>
                    </a:cubicBezTo>
                    <a:cubicBezTo>
                      <a:pt x="487" y="85"/>
                      <a:pt x="494" y="80"/>
                      <a:pt x="495" y="79"/>
                    </a:cubicBezTo>
                    <a:cubicBezTo>
                      <a:pt x="501" y="74"/>
                      <a:pt x="508" y="69"/>
                      <a:pt x="516" y="67"/>
                    </a:cubicBezTo>
                    <a:cubicBezTo>
                      <a:pt x="520" y="66"/>
                      <a:pt x="523" y="65"/>
                      <a:pt x="527" y="63"/>
                    </a:cubicBezTo>
                    <a:cubicBezTo>
                      <a:pt x="528" y="63"/>
                      <a:pt x="533" y="61"/>
                      <a:pt x="530" y="60"/>
                    </a:cubicBezTo>
                    <a:cubicBezTo>
                      <a:pt x="526" y="59"/>
                      <a:pt x="522" y="59"/>
                      <a:pt x="518" y="59"/>
                    </a:cubicBezTo>
                    <a:cubicBezTo>
                      <a:pt x="514" y="58"/>
                      <a:pt x="509" y="59"/>
                      <a:pt x="505" y="60"/>
                    </a:cubicBezTo>
                    <a:cubicBezTo>
                      <a:pt x="500" y="60"/>
                      <a:pt x="497" y="59"/>
                      <a:pt x="493" y="57"/>
                    </a:cubicBezTo>
                    <a:cubicBezTo>
                      <a:pt x="489" y="55"/>
                      <a:pt x="485" y="53"/>
                      <a:pt x="481" y="52"/>
                    </a:cubicBezTo>
                    <a:cubicBezTo>
                      <a:pt x="473" y="50"/>
                      <a:pt x="464" y="48"/>
                      <a:pt x="456" y="46"/>
                    </a:cubicBezTo>
                    <a:cubicBezTo>
                      <a:pt x="452" y="45"/>
                      <a:pt x="447" y="47"/>
                      <a:pt x="443" y="47"/>
                    </a:cubicBezTo>
                    <a:cubicBezTo>
                      <a:pt x="438" y="48"/>
                      <a:pt x="434" y="49"/>
                      <a:pt x="429" y="49"/>
                    </a:cubicBezTo>
                    <a:cubicBezTo>
                      <a:pt x="420" y="51"/>
                      <a:pt x="411" y="52"/>
                      <a:pt x="402" y="53"/>
                    </a:cubicBezTo>
                    <a:cubicBezTo>
                      <a:pt x="394" y="54"/>
                      <a:pt x="385" y="56"/>
                      <a:pt x="377" y="57"/>
                    </a:cubicBezTo>
                    <a:cubicBezTo>
                      <a:pt x="424" y="42"/>
                      <a:pt x="475" y="33"/>
                      <a:pt x="528" y="33"/>
                    </a:cubicBezTo>
                    <a:cubicBezTo>
                      <a:pt x="649" y="33"/>
                      <a:pt x="759" y="77"/>
                      <a:pt x="845" y="148"/>
                    </a:cubicBezTo>
                    <a:cubicBezTo>
                      <a:pt x="840" y="149"/>
                      <a:pt x="835" y="149"/>
                      <a:pt x="830" y="149"/>
                    </a:cubicBezTo>
                    <a:cubicBezTo>
                      <a:pt x="826" y="149"/>
                      <a:pt x="823" y="149"/>
                      <a:pt x="819" y="150"/>
                    </a:cubicBezTo>
                    <a:cubicBezTo>
                      <a:pt x="816" y="150"/>
                      <a:pt x="813" y="152"/>
                      <a:pt x="810" y="154"/>
                    </a:cubicBezTo>
                    <a:cubicBezTo>
                      <a:pt x="808" y="155"/>
                      <a:pt x="807" y="156"/>
                      <a:pt x="806" y="158"/>
                    </a:cubicBezTo>
                    <a:cubicBezTo>
                      <a:pt x="805" y="159"/>
                      <a:pt x="804" y="162"/>
                      <a:pt x="802" y="162"/>
                    </a:cubicBezTo>
                    <a:cubicBezTo>
                      <a:pt x="800" y="164"/>
                      <a:pt x="798" y="162"/>
                      <a:pt x="796" y="161"/>
                    </a:cubicBezTo>
                    <a:cubicBezTo>
                      <a:pt x="794" y="160"/>
                      <a:pt x="793" y="158"/>
                      <a:pt x="793" y="155"/>
                    </a:cubicBezTo>
                    <a:cubicBezTo>
                      <a:pt x="794" y="155"/>
                      <a:pt x="795" y="155"/>
                      <a:pt x="797" y="154"/>
                    </a:cubicBezTo>
                    <a:cubicBezTo>
                      <a:pt x="796" y="153"/>
                      <a:pt x="794" y="147"/>
                      <a:pt x="792" y="147"/>
                    </a:cubicBezTo>
                    <a:cubicBezTo>
                      <a:pt x="788" y="148"/>
                      <a:pt x="785" y="148"/>
                      <a:pt x="781" y="148"/>
                    </a:cubicBezTo>
                    <a:cubicBezTo>
                      <a:pt x="783" y="151"/>
                      <a:pt x="784" y="154"/>
                      <a:pt x="786" y="157"/>
                    </a:cubicBezTo>
                    <a:cubicBezTo>
                      <a:pt x="787" y="159"/>
                      <a:pt x="787" y="161"/>
                      <a:pt x="786" y="163"/>
                    </a:cubicBezTo>
                    <a:cubicBezTo>
                      <a:pt x="786" y="165"/>
                      <a:pt x="785" y="167"/>
                      <a:pt x="783" y="167"/>
                    </a:cubicBezTo>
                    <a:cubicBezTo>
                      <a:pt x="780" y="167"/>
                      <a:pt x="776" y="167"/>
                      <a:pt x="773" y="168"/>
                    </a:cubicBezTo>
                    <a:cubicBezTo>
                      <a:pt x="771" y="168"/>
                      <a:pt x="769" y="167"/>
                      <a:pt x="769" y="169"/>
                    </a:cubicBezTo>
                    <a:cubicBezTo>
                      <a:pt x="769" y="171"/>
                      <a:pt x="768" y="173"/>
                      <a:pt x="768" y="175"/>
                    </a:cubicBezTo>
                    <a:cubicBezTo>
                      <a:pt x="768" y="177"/>
                      <a:pt x="767" y="177"/>
                      <a:pt x="764" y="176"/>
                    </a:cubicBezTo>
                    <a:cubicBezTo>
                      <a:pt x="760" y="175"/>
                      <a:pt x="756" y="174"/>
                      <a:pt x="753" y="173"/>
                    </a:cubicBezTo>
                    <a:cubicBezTo>
                      <a:pt x="753" y="175"/>
                      <a:pt x="754" y="176"/>
                      <a:pt x="754" y="178"/>
                    </a:cubicBezTo>
                    <a:cubicBezTo>
                      <a:pt x="750" y="178"/>
                      <a:pt x="748" y="180"/>
                      <a:pt x="746" y="176"/>
                    </a:cubicBezTo>
                    <a:cubicBezTo>
                      <a:pt x="743" y="172"/>
                      <a:pt x="740" y="167"/>
                      <a:pt x="737" y="163"/>
                    </a:cubicBezTo>
                    <a:cubicBezTo>
                      <a:pt x="745" y="165"/>
                      <a:pt x="752" y="165"/>
                      <a:pt x="760" y="165"/>
                    </a:cubicBezTo>
                    <a:cubicBezTo>
                      <a:pt x="763" y="165"/>
                      <a:pt x="766" y="166"/>
                      <a:pt x="767" y="163"/>
                    </a:cubicBezTo>
                    <a:cubicBezTo>
                      <a:pt x="769" y="162"/>
                      <a:pt x="769" y="159"/>
                      <a:pt x="771" y="158"/>
                    </a:cubicBezTo>
                    <a:cubicBezTo>
                      <a:pt x="767" y="156"/>
                      <a:pt x="763" y="154"/>
                      <a:pt x="759" y="152"/>
                    </a:cubicBezTo>
                    <a:cubicBezTo>
                      <a:pt x="755" y="150"/>
                      <a:pt x="752" y="147"/>
                      <a:pt x="748" y="145"/>
                    </a:cubicBezTo>
                    <a:cubicBezTo>
                      <a:pt x="744" y="143"/>
                      <a:pt x="740" y="143"/>
                      <a:pt x="736" y="143"/>
                    </a:cubicBezTo>
                    <a:cubicBezTo>
                      <a:pt x="734" y="143"/>
                      <a:pt x="727" y="143"/>
                      <a:pt x="727" y="141"/>
                    </a:cubicBezTo>
                    <a:cubicBezTo>
                      <a:pt x="727" y="138"/>
                      <a:pt x="723" y="138"/>
                      <a:pt x="721" y="138"/>
                    </a:cubicBezTo>
                    <a:cubicBezTo>
                      <a:pt x="720" y="138"/>
                      <a:pt x="719" y="138"/>
                      <a:pt x="718" y="138"/>
                    </a:cubicBezTo>
                    <a:cubicBezTo>
                      <a:pt x="717" y="137"/>
                      <a:pt x="717" y="135"/>
                      <a:pt x="717" y="134"/>
                    </a:cubicBezTo>
                    <a:cubicBezTo>
                      <a:pt x="716" y="131"/>
                      <a:pt x="713" y="132"/>
                      <a:pt x="711" y="131"/>
                    </a:cubicBezTo>
                    <a:cubicBezTo>
                      <a:pt x="708" y="130"/>
                      <a:pt x="704" y="128"/>
                      <a:pt x="701" y="130"/>
                    </a:cubicBezTo>
                    <a:cubicBezTo>
                      <a:pt x="697" y="132"/>
                      <a:pt x="694" y="135"/>
                      <a:pt x="690" y="135"/>
                    </a:cubicBezTo>
                    <a:cubicBezTo>
                      <a:pt x="688" y="135"/>
                      <a:pt x="688" y="132"/>
                      <a:pt x="686" y="132"/>
                    </a:cubicBezTo>
                    <a:cubicBezTo>
                      <a:pt x="684" y="131"/>
                      <a:pt x="682" y="131"/>
                      <a:pt x="681" y="134"/>
                    </a:cubicBezTo>
                    <a:cubicBezTo>
                      <a:pt x="680" y="135"/>
                      <a:pt x="680" y="137"/>
                      <a:pt x="679" y="137"/>
                    </a:cubicBezTo>
                    <a:cubicBezTo>
                      <a:pt x="678" y="138"/>
                      <a:pt x="677" y="138"/>
                      <a:pt x="676" y="139"/>
                    </a:cubicBezTo>
                    <a:cubicBezTo>
                      <a:pt x="673" y="140"/>
                      <a:pt x="672" y="136"/>
                      <a:pt x="669" y="136"/>
                    </a:cubicBezTo>
                    <a:cubicBezTo>
                      <a:pt x="667" y="135"/>
                      <a:pt x="663" y="136"/>
                      <a:pt x="661" y="136"/>
                    </a:cubicBezTo>
                    <a:cubicBezTo>
                      <a:pt x="660" y="137"/>
                      <a:pt x="658" y="138"/>
                      <a:pt x="657" y="139"/>
                    </a:cubicBezTo>
                    <a:cubicBezTo>
                      <a:pt x="655" y="139"/>
                      <a:pt x="654" y="139"/>
                      <a:pt x="653" y="140"/>
                    </a:cubicBezTo>
                    <a:cubicBezTo>
                      <a:pt x="652" y="142"/>
                      <a:pt x="652" y="145"/>
                      <a:pt x="652" y="148"/>
                    </a:cubicBezTo>
                    <a:cubicBezTo>
                      <a:pt x="650" y="146"/>
                      <a:pt x="647" y="145"/>
                      <a:pt x="645" y="143"/>
                    </a:cubicBezTo>
                    <a:cubicBezTo>
                      <a:pt x="644" y="147"/>
                      <a:pt x="644" y="152"/>
                      <a:pt x="642" y="155"/>
                    </a:cubicBezTo>
                    <a:cubicBezTo>
                      <a:pt x="640" y="158"/>
                      <a:pt x="638" y="161"/>
                      <a:pt x="636" y="164"/>
                    </a:cubicBezTo>
                    <a:cubicBezTo>
                      <a:pt x="634" y="166"/>
                      <a:pt x="632" y="168"/>
                      <a:pt x="629" y="170"/>
                    </a:cubicBezTo>
                    <a:cubicBezTo>
                      <a:pt x="626" y="171"/>
                      <a:pt x="624" y="176"/>
                      <a:pt x="622" y="179"/>
                    </a:cubicBezTo>
                    <a:cubicBezTo>
                      <a:pt x="621" y="181"/>
                      <a:pt x="620" y="182"/>
                      <a:pt x="620" y="183"/>
                    </a:cubicBezTo>
                    <a:cubicBezTo>
                      <a:pt x="619" y="185"/>
                      <a:pt x="618" y="185"/>
                      <a:pt x="616" y="185"/>
                    </a:cubicBezTo>
                    <a:cubicBezTo>
                      <a:pt x="614" y="186"/>
                      <a:pt x="612" y="186"/>
                      <a:pt x="610" y="187"/>
                    </a:cubicBezTo>
                    <a:cubicBezTo>
                      <a:pt x="609" y="187"/>
                      <a:pt x="608" y="187"/>
                      <a:pt x="608" y="188"/>
                    </a:cubicBezTo>
                    <a:cubicBezTo>
                      <a:pt x="606" y="190"/>
                      <a:pt x="607" y="192"/>
                      <a:pt x="606" y="194"/>
                    </a:cubicBezTo>
                    <a:cubicBezTo>
                      <a:pt x="605" y="196"/>
                      <a:pt x="602" y="195"/>
                      <a:pt x="601" y="195"/>
                    </a:cubicBezTo>
                    <a:cubicBezTo>
                      <a:pt x="598" y="194"/>
                      <a:pt x="597" y="198"/>
                      <a:pt x="597" y="200"/>
                    </a:cubicBezTo>
                    <a:cubicBezTo>
                      <a:pt x="596" y="204"/>
                      <a:pt x="597" y="207"/>
                      <a:pt x="599" y="211"/>
                    </a:cubicBezTo>
                    <a:cubicBezTo>
                      <a:pt x="600" y="214"/>
                      <a:pt x="600" y="217"/>
                      <a:pt x="601" y="220"/>
                    </a:cubicBezTo>
                    <a:cubicBezTo>
                      <a:pt x="603" y="223"/>
                      <a:pt x="604" y="223"/>
                      <a:pt x="608" y="223"/>
                    </a:cubicBezTo>
                    <a:cubicBezTo>
                      <a:pt x="611" y="223"/>
                      <a:pt x="613" y="222"/>
                      <a:pt x="615" y="220"/>
                    </a:cubicBezTo>
                    <a:cubicBezTo>
                      <a:pt x="617" y="219"/>
                      <a:pt x="620" y="215"/>
                      <a:pt x="622" y="215"/>
                    </a:cubicBezTo>
                    <a:cubicBezTo>
                      <a:pt x="625" y="215"/>
                      <a:pt x="627" y="215"/>
                      <a:pt x="628" y="218"/>
                    </a:cubicBezTo>
                    <a:cubicBezTo>
                      <a:pt x="629" y="222"/>
                      <a:pt x="631" y="226"/>
                      <a:pt x="633" y="230"/>
                    </a:cubicBezTo>
                    <a:cubicBezTo>
                      <a:pt x="634" y="234"/>
                      <a:pt x="635" y="237"/>
                      <a:pt x="637" y="240"/>
                    </a:cubicBezTo>
                    <a:cubicBezTo>
                      <a:pt x="637" y="241"/>
                      <a:pt x="638" y="242"/>
                      <a:pt x="639" y="243"/>
                    </a:cubicBezTo>
                    <a:cubicBezTo>
                      <a:pt x="639" y="244"/>
                      <a:pt x="640" y="242"/>
                      <a:pt x="641" y="242"/>
                    </a:cubicBezTo>
                    <a:cubicBezTo>
                      <a:pt x="645" y="240"/>
                      <a:pt x="649" y="238"/>
                      <a:pt x="652" y="236"/>
                    </a:cubicBezTo>
                    <a:cubicBezTo>
                      <a:pt x="655" y="234"/>
                      <a:pt x="657" y="233"/>
                      <a:pt x="658" y="230"/>
                    </a:cubicBezTo>
                    <a:cubicBezTo>
                      <a:pt x="658" y="227"/>
                      <a:pt x="658" y="225"/>
                      <a:pt x="658" y="222"/>
                    </a:cubicBezTo>
                    <a:cubicBezTo>
                      <a:pt x="658" y="218"/>
                      <a:pt x="660" y="216"/>
                      <a:pt x="662" y="213"/>
                    </a:cubicBezTo>
                    <a:cubicBezTo>
                      <a:pt x="663" y="212"/>
                      <a:pt x="664" y="211"/>
                      <a:pt x="664" y="210"/>
                    </a:cubicBezTo>
                    <a:cubicBezTo>
                      <a:pt x="665" y="209"/>
                      <a:pt x="664" y="209"/>
                      <a:pt x="663" y="208"/>
                    </a:cubicBezTo>
                    <a:cubicBezTo>
                      <a:pt x="662" y="206"/>
                      <a:pt x="660" y="205"/>
                      <a:pt x="659" y="204"/>
                    </a:cubicBezTo>
                    <a:cubicBezTo>
                      <a:pt x="658" y="202"/>
                      <a:pt x="658" y="200"/>
                      <a:pt x="659" y="198"/>
                    </a:cubicBezTo>
                    <a:cubicBezTo>
                      <a:pt x="659" y="196"/>
                      <a:pt x="660" y="194"/>
                      <a:pt x="660" y="192"/>
                    </a:cubicBezTo>
                    <a:cubicBezTo>
                      <a:pt x="660" y="191"/>
                      <a:pt x="661" y="190"/>
                      <a:pt x="662" y="189"/>
                    </a:cubicBezTo>
                    <a:cubicBezTo>
                      <a:pt x="664" y="187"/>
                      <a:pt x="665" y="186"/>
                      <a:pt x="666" y="184"/>
                    </a:cubicBezTo>
                    <a:cubicBezTo>
                      <a:pt x="669" y="181"/>
                      <a:pt x="672" y="177"/>
                      <a:pt x="675" y="174"/>
                    </a:cubicBezTo>
                    <a:cubicBezTo>
                      <a:pt x="676" y="173"/>
                      <a:pt x="677" y="171"/>
                      <a:pt x="679" y="170"/>
                    </a:cubicBezTo>
                    <a:cubicBezTo>
                      <a:pt x="681" y="170"/>
                      <a:pt x="683" y="170"/>
                      <a:pt x="686" y="169"/>
                    </a:cubicBezTo>
                    <a:cubicBezTo>
                      <a:pt x="687" y="169"/>
                      <a:pt x="690" y="168"/>
                      <a:pt x="691" y="168"/>
                    </a:cubicBezTo>
                    <a:cubicBezTo>
                      <a:pt x="693" y="168"/>
                      <a:pt x="694" y="169"/>
                      <a:pt x="694" y="170"/>
                    </a:cubicBezTo>
                    <a:cubicBezTo>
                      <a:pt x="695" y="171"/>
                      <a:pt x="696" y="172"/>
                      <a:pt x="695" y="173"/>
                    </a:cubicBezTo>
                    <a:cubicBezTo>
                      <a:pt x="694" y="173"/>
                      <a:pt x="693" y="174"/>
                      <a:pt x="692" y="175"/>
                    </a:cubicBezTo>
                    <a:cubicBezTo>
                      <a:pt x="690" y="176"/>
                      <a:pt x="688" y="178"/>
                      <a:pt x="686" y="180"/>
                    </a:cubicBezTo>
                    <a:cubicBezTo>
                      <a:pt x="684" y="181"/>
                      <a:pt x="683" y="182"/>
                      <a:pt x="681" y="184"/>
                    </a:cubicBezTo>
                    <a:cubicBezTo>
                      <a:pt x="680" y="185"/>
                      <a:pt x="678" y="186"/>
                      <a:pt x="678" y="187"/>
                    </a:cubicBezTo>
                    <a:cubicBezTo>
                      <a:pt x="677" y="190"/>
                      <a:pt x="678" y="194"/>
                      <a:pt x="679" y="197"/>
                    </a:cubicBezTo>
                    <a:cubicBezTo>
                      <a:pt x="679" y="200"/>
                      <a:pt x="678" y="202"/>
                      <a:pt x="681" y="204"/>
                    </a:cubicBezTo>
                    <a:cubicBezTo>
                      <a:pt x="683" y="206"/>
                      <a:pt x="685" y="207"/>
                      <a:pt x="688" y="207"/>
                    </a:cubicBezTo>
                    <a:cubicBezTo>
                      <a:pt x="691" y="207"/>
                      <a:pt x="695" y="206"/>
                      <a:pt x="698" y="205"/>
                    </a:cubicBezTo>
                    <a:cubicBezTo>
                      <a:pt x="699" y="204"/>
                      <a:pt x="701" y="203"/>
                      <a:pt x="702" y="203"/>
                    </a:cubicBezTo>
                    <a:cubicBezTo>
                      <a:pt x="704" y="202"/>
                      <a:pt x="706" y="202"/>
                      <a:pt x="708" y="202"/>
                    </a:cubicBezTo>
                    <a:cubicBezTo>
                      <a:pt x="709" y="202"/>
                      <a:pt x="713" y="201"/>
                      <a:pt x="713" y="204"/>
                    </a:cubicBezTo>
                    <a:cubicBezTo>
                      <a:pt x="714" y="205"/>
                      <a:pt x="714" y="207"/>
                      <a:pt x="715" y="209"/>
                    </a:cubicBezTo>
                    <a:cubicBezTo>
                      <a:pt x="715" y="210"/>
                      <a:pt x="716" y="211"/>
                      <a:pt x="716" y="212"/>
                    </a:cubicBezTo>
                    <a:cubicBezTo>
                      <a:pt x="715" y="213"/>
                      <a:pt x="714" y="213"/>
                      <a:pt x="714" y="213"/>
                    </a:cubicBezTo>
                    <a:cubicBezTo>
                      <a:pt x="713" y="214"/>
                      <a:pt x="711" y="214"/>
                      <a:pt x="710" y="213"/>
                    </a:cubicBezTo>
                    <a:cubicBezTo>
                      <a:pt x="710" y="213"/>
                      <a:pt x="710" y="211"/>
                      <a:pt x="709" y="211"/>
                    </a:cubicBezTo>
                    <a:cubicBezTo>
                      <a:pt x="704" y="210"/>
                      <a:pt x="699" y="211"/>
                      <a:pt x="695" y="211"/>
                    </a:cubicBezTo>
                    <a:cubicBezTo>
                      <a:pt x="695" y="213"/>
                      <a:pt x="696" y="214"/>
                      <a:pt x="694" y="214"/>
                    </a:cubicBezTo>
                    <a:cubicBezTo>
                      <a:pt x="691" y="215"/>
                      <a:pt x="691" y="215"/>
                      <a:pt x="691" y="217"/>
                    </a:cubicBezTo>
                    <a:cubicBezTo>
                      <a:pt x="691" y="219"/>
                      <a:pt x="691" y="221"/>
                      <a:pt x="692" y="223"/>
                    </a:cubicBezTo>
                    <a:cubicBezTo>
                      <a:pt x="692" y="224"/>
                      <a:pt x="695" y="224"/>
                      <a:pt x="697" y="224"/>
                    </a:cubicBezTo>
                    <a:cubicBezTo>
                      <a:pt x="696" y="226"/>
                      <a:pt x="696" y="228"/>
                      <a:pt x="695" y="230"/>
                    </a:cubicBezTo>
                    <a:cubicBezTo>
                      <a:pt x="695" y="231"/>
                      <a:pt x="691" y="230"/>
                      <a:pt x="690" y="229"/>
                    </a:cubicBezTo>
                    <a:cubicBezTo>
                      <a:pt x="689" y="228"/>
                      <a:pt x="688" y="227"/>
                      <a:pt x="687" y="226"/>
                    </a:cubicBezTo>
                    <a:cubicBezTo>
                      <a:pt x="686" y="226"/>
                      <a:pt x="685" y="227"/>
                      <a:pt x="684" y="228"/>
                    </a:cubicBezTo>
                    <a:cubicBezTo>
                      <a:pt x="682" y="228"/>
                      <a:pt x="679" y="229"/>
                      <a:pt x="679" y="231"/>
                    </a:cubicBezTo>
                    <a:cubicBezTo>
                      <a:pt x="677" y="233"/>
                      <a:pt x="679" y="236"/>
                      <a:pt x="679" y="238"/>
                    </a:cubicBezTo>
                    <a:cubicBezTo>
                      <a:pt x="679" y="240"/>
                      <a:pt x="678" y="243"/>
                      <a:pt x="677" y="245"/>
                    </a:cubicBezTo>
                    <a:cubicBezTo>
                      <a:pt x="676" y="246"/>
                      <a:pt x="676" y="249"/>
                      <a:pt x="675" y="250"/>
                    </a:cubicBezTo>
                    <a:cubicBezTo>
                      <a:pt x="674" y="251"/>
                      <a:pt x="670" y="251"/>
                      <a:pt x="669" y="251"/>
                    </a:cubicBezTo>
                    <a:cubicBezTo>
                      <a:pt x="667" y="251"/>
                      <a:pt x="668" y="247"/>
                      <a:pt x="667" y="247"/>
                    </a:cubicBezTo>
                    <a:cubicBezTo>
                      <a:pt x="666" y="246"/>
                      <a:pt x="665" y="246"/>
                      <a:pt x="664" y="247"/>
                    </a:cubicBezTo>
                    <a:cubicBezTo>
                      <a:pt x="662" y="247"/>
                      <a:pt x="660" y="246"/>
                      <a:pt x="659" y="246"/>
                    </a:cubicBezTo>
                    <a:cubicBezTo>
                      <a:pt x="655" y="246"/>
                      <a:pt x="656" y="250"/>
                      <a:pt x="653" y="251"/>
                    </a:cubicBezTo>
                    <a:cubicBezTo>
                      <a:pt x="652" y="251"/>
                      <a:pt x="650" y="251"/>
                      <a:pt x="648" y="251"/>
                    </a:cubicBezTo>
                    <a:cubicBezTo>
                      <a:pt x="647" y="251"/>
                      <a:pt x="643" y="251"/>
                      <a:pt x="642" y="251"/>
                    </a:cubicBezTo>
                    <a:cubicBezTo>
                      <a:pt x="642" y="250"/>
                      <a:pt x="643" y="249"/>
                      <a:pt x="642" y="248"/>
                    </a:cubicBezTo>
                    <a:cubicBezTo>
                      <a:pt x="641" y="248"/>
                      <a:pt x="639" y="248"/>
                      <a:pt x="639" y="248"/>
                    </a:cubicBezTo>
                    <a:cubicBezTo>
                      <a:pt x="637" y="249"/>
                      <a:pt x="636" y="249"/>
                      <a:pt x="635" y="250"/>
                    </a:cubicBezTo>
                    <a:cubicBezTo>
                      <a:pt x="633" y="251"/>
                      <a:pt x="632" y="251"/>
                      <a:pt x="631" y="251"/>
                    </a:cubicBezTo>
                    <a:cubicBezTo>
                      <a:pt x="629" y="250"/>
                      <a:pt x="626" y="250"/>
                      <a:pt x="625" y="248"/>
                    </a:cubicBezTo>
                    <a:cubicBezTo>
                      <a:pt x="624" y="245"/>
                      <a:pt x="625" y="244"/>
                      <a:pt x="625" y="242"/>
                    </a:cubicBezTo>
                    <a:cubicBezTo>
                      <a:pt x="626" y="240"/>
                      <a:pt x="627" y="238"/>
                      <a:pt x="627" y="237"/>
                    </a:cubicBezTo>
                    <a:cubicBezTo>
                      <a:pt x="627" y="236"/>
                      <a:pt x="624" y="229"/>
                      <a:pt x="623" y="229"/>
                    </a:cubicBezTo>
                    <a:cubicBezTo>
                      <a:pt x="622" y="229"/>
                      <a:pt x="620" y="230"/>
                      <a:pt x="619" y="230"/>
                    </a:cubicBezTo>
                    <a:cubicBezTo>
                      <a:pt x="617" y="231"/>
                      <a:pt x="615" y="232"/>
                      <a:pt x="613" y="232"/>
                    </a:cubicBezTo>
                    <a:cubicBezTo>
                      <a:pt x="611" y="233"/>
                      <a:pt x="612" y="234"/>
                      <a:pt x="612" y="236"/>
                    </a:cubicBezTo>
                    <a:cubicBezTo>
                      <a:pt x="613" y="238"/>
                      <a:pt x="613" y="239"/>
                      <a:pt x="613" y="241"/>
                    </a:cubicBezTo>
                    <a:cubicBezTo>
                      <a:pt x="613" y="243"/>
                      <a:pt x="614" y="247"/>
                      <a:pt x="616" y="248"/>
                    </a:cubicBezTo>
                    <a:cubicBezTo>
                      <a:pt x="618" y="249"/>
                      <a:pt x="620" y="250"/>
                      <a:pt x="620" y="253"/>
                    </a:cubicBezTo>
                    <a:cubicBezTo>
                      <a:pt x="620" y="255"/>
                      <a:pt x="618" y="255"/>
                      <a:pt x="616" y="255"/>
                    </a:cubicBezTo>
                    <a:cubicBezTo>
                      <a:pt x="613" y="255"/>
                      <a:pt x="609" y="255"/>
                      <a:pt x="605" y="255"/>
                    </a:cubicBezTo>
                    <a:cubicBezTo>
                      <a:pt x="602" y="256"/>
                      <a:pt x="601" y="256"/>
                      <a:pt x="600" y="258"/>
                    </a:cubicBezTo>
                    <a:cubicBezTo>
                      <a:pt x="598" y="261"/>
                      <a:pt x="596" y="263"/>
                      <a:pt x="594" y="266"/>
                    </a:cubicBezTo>
                    <a:cubicBezTo>
                      <a:pt x="593" y="267"/>
                      <a:pt x="592" y="269"/>
                      <a:pt x="591" y="270"/>
                    </a:cubicBezTo>
                    <a:cubicBezTo>
                      <a:pt x="590" y="272"/>
                      <a:pt x="589" y="271"/>
                      <a:pt x="587" y="272"/>
                    </a:cubicBezTo>
                    <a:cubicBezTo>
                      <a:pt x="584" y="272"/>
                      <a:pt x="581" y="271"/>
                      <a:pt x="579" y="275"/>
                    </a:cubicBezTo>
                    <a:cubicBezTo>
                      <a:pt x="577" y="277"/>
                      <a:pt x="575" y="280"/>
                      <a:pt x="573" y="283"/>
                    </a:cubicBezTo>
                    <a:cubicBezTo>
                      <a:pt x="571" y="285"/>
                      <a:pt x="568" y="287"/>
                      <a:pt x="565" y="289"/>
                    </a:cubicBezTo>
                    <a:cubicBezTo>
                      <a:pt x="559" y="293"/>
                      <a:pt x="552" y="294"/>
                      <a:pt x="545" y="296"/>
                    </a:cubicBezTo>
                    <a:cubicBezTo>
                      <a:pt x="549" y="298"/>
                      <a:pt x="553" y="300"/>
                      <a:pt x="557" y="302"/>
                    </a:cubicBezTo>
                    <a:cubicBezTo>
                      <a:pt x="560" y="304"/>
                      <a:pt x="561" y="307"/>
                      <a:pt x="563" y="310"/>
                    </a:cubicBezTo>
                    <a:cubicBezTo>
                      <a:pt x="564" y="312"/>
                      <a:pt x="564" y="313"/>
                      <a:pt x="565" y="315"/>
                    </a:cubicBezTo>
                    <a:cubicBezTo>
                      <a:pt x="565" y="316"/>
                      <a:pt x="564" y="317"/>
                      <a:pt x="564" y="319"/>
                    </a:cubicBezTo>
                    <a:cubicBezTo>
                      <a:pt x="562" y="322"/>
                      <a:pt x="561" y="326"/>
                      <a:pt x="559" y="329"/>
                    </a:cubicBezTo>
                    <a:cubicBezTo>
                      <a:pt x="558" y="330"/>
                      <a:pt x="553" y="329"/>
                      <a:pt x="551" y="329"/>
                    </a:cubicBezTo>
                    <a:cubicBezTo>
                      <a:pt x="547" y="329"/>
                      <a:pt x="542" y="329"/>
                      <a:pt x="537" y="329"/>
                    </a:cubicBezTo>
                    <a:cubicBezTo>
                      <a:pt x="534" y="329"/>
                      <a:pt x="531" y="329"/>
                      <a:pt x="529" y="327"/>
                    </a:cubicBezTo>
                    <a:cubicBezTo>
                      <a:pt x="527" y="325"/>
                      <a:pt x="525" y="326"/>
                      <a:pt x="523" y="327"/>
                    </a:cubicBezTo>
                    <a:cubicBezTo>
                      <a:pt x="520" y="328"/>
                      <a:pt x="520" y="329"/>
                      <a:pt x="520" y="332"/>
                    </a:cubicBezTo>
                    <a:cubicBezTo>
                      <a:pt x="519" y="336"/>
                      <a:pt x="519" y="338"/>
                      <a:pt x="521" y="341"/>
                    </a:cubicBezTo>
                    <a:cubicBezTo>
                      <a:pt x="523" y="344"/>
                      <a:pt x="521" y="348"/>
                      <a:pt x="520" y="351"/>
                    </a:cubicBezTo>
                    <a:cubicBezTo>
                      <a:pt x="518" y="355"/>
                      <a:pt x="517" y="358"/>
                      <a:pt x="516" y="362"/>
                    </a:cubicBezTo>
                    <a:cubicBezTo>
                      <a:pt x="515" y="365"/>
                      <a:pt x="517" y="369"/>
                      <a:pt x="518" y="372"/>
                    </a:cubicBezTo>
                    <a:cubicBezTo>
                      <a:pt x="518" y="373"/>
                      <a:pt x="518" y="374"/>
                      <a:pt x="520" y="375"/>
                    </a:cubicBezTo>
                    <a:cubicBezTo>
                      <a:pt x="521" y="375"/>
                      <a:pt x="522" y="375"/>
                      <a:pt x="523" y="376"/>
                    </a:cubicBezTo>
                    <a:cubicBezTo>
                      <a:pt x="527" y="377"/>
                      <a:pt x="531" y="379"/>
                      <a:pt x="535" y="379"/>
                    </a:cubicBezTo>
                    <a:cubicBezTo>
                      <a:pt x="539" y="380"/>
                      <a:pt x="543" y="378"/>
                      <a:pt x="547" y="378"/>
                    </a:cubicBezTo>
                    <a:cubicBezTo>
                      <a:pt x="550" y="378"/>
                      <a:pt x="554" y="379"/>
                      <a:pt x="557" y="377"/>
                    </a:cubicBezTo>
                    <a:cubicBezTo>
                      <a:pt x="560" y="374"/>
                      <a:pt x="563" y="370"/>
                      <a:pt x="566" y="367"/>
                    </a:cubicBezTo>
                    <a:cubicBezTo>
                      <a:pt x="568" y="365"/>
                      <a:pt x="569" y="363"/>
                      <a:pt x="569" y="361"/>
                    </a:cubicBezTo>
                    <a:cubicBezTo>
                      <a:pt x="568" y="357"/>
                      <a:pt x="568" y="355"/>
                      <a:pt x="571" y="353"/>
                    </a:cubicBezTo>
                    <a:cubicBezTo>
                      <a:pt x="574" y="351"/>
                      <a:pt x="578" y="348"/>
                      <a:pt x="581" y="346"/>
                    </a:cubicBezTo>
                    <a:cubicBezTo>
                      <a:pt x="584" y="344"/>
                      <a:pt x="585" y="340"/>
                      <a:pt x="587" y="337"/>
                    </a:cubicBezTo>
                    <a:cubicBezTo>
                      <a:pt x="588" y="335"/>
                      <a:pt x="589" y="333"/>
                      <a:pt x="590" y="332"/>
                    </a:cubicBezTo>
                    <a:cubicBezTo>
                      <a:pt x="590" y="331"/>
                      <a:pt x="591" y="330"/>
                      <a:pt x="591" y="330"/>
                    </a:cubicBezTo>
                    <a:cubicBezTo>
                      <a:pt x="594" y="331"/>
                      <a:pt x="596" y="331"/>
                      <a:pt x="599" y="332"/>
                    </a:cubicBezTo>
                    <a:cubicBezTo>
                      <a:pt x="600" y="332"/>
                      <a:pt x="602" y="333"/>
                      <a:pt x="604" y="333"/>
                    </a:cubicBezTo>
                    <a:cubicBezTo>
                      <a:pt x="606" y="332"/>
                      <a:pt x="607" y="330"/>
                      <a:pt x="609" y="329"/>
                    </a:cubicBezTo>
                    <a:cubicBezTo>
                      <a:pt x="612" y="327"/>
                      <a:pt x="615" y="323"/>
                      <a:pt x="619" y="324"/>
                    </a:cubicBezTo>
                    <a:cubicBezTo>
                      <a:pt x="623" y="325"/>
                      <a:pt x="625" y="328"/>
                      <a:pt x="628" y="331"/>
                    </a:cubicBezTo>
                    <a:cubicBezTo>
                      <a:pt x="630" y="334"/>
                      <a:pt x="633" y="337"/>
                      <a:pt x="636" y="340"/>
                    </a:cubicBezTo>
                    <a:cubicBezTo>
                      <a:pt x="639" y="343"/>
                      <a:pt x="642" y="346"/>
                      <a:pt x="644" y="349"/>
                    </a:cubicBezTo>
                    <a:cubicBezTo>
                      <a:pt x="647" y="352"/>
                      <a:pt x="651" y="354"/>
                      <a:pt x="654" y="357"/>
                    </a:cubicBezTo>
                    <a:cubicBezTo>
                      <a:pt x="655" y="358"/>
                      <a:pt x="654" y="359"/>
                      <a:pt x="654" y="360"/>
                    </a:cubicBezTo>
                    <a:cubicBezTo>
                      <a:pt x="653" y="362"/>
                      <a:pt x="652" y="363"/>
                      <a:pt x="651" y="364"/>
                    </a:cubicBezTo>
                    <a:cubicBezTo>
                      <a:pt x="649" y="367"/>
                      <a:pt x="644" y="367"/>
                      <a:pt x="641" y="367"/>
                    </a:cubicBezTo>
                    <a:cubicBezTo>
                      <a:pt x="640" y="367"/>
                      <a:pt x="639" y="367"/>
                      <a:pt x="638" y="368"/>
                    </a:cubicBezTo>
                    <a:cubicBezTo>
                      <a:pt x="640" y="370"/>
                      <a:pt x="642" y="372"/>
                      <a:pt x="644" y="374"/>
                    </a:cubicBezTo>
                    <a:cubicBezTo>
                      <a:pt x="645" y="375"/>
                      <a:pt x="647" y="378"/>
                      <a:pt x="649" y="377"/>
                    </a:cubicBezTo>
                    <a:cubicBezTo>
                      <a:pt x="652" y="376"/>
                      <a:pt x="655" y="372"/>
                      <a:pt x="657" y="369"/>
                    </a:cubicBezTo>
                    <a:cubicBezTo>
                      <a:pt x="658" y="367"/>
                      <a:pt x="660" y="366"/>
                      <a:pt x="661" y="364"/>
                    </a:cubicBezTo>
                    <a:cubicBezTo>
                      <a:pt x="662" y="363"/>
                      <a:pt x="662" y="361"/>
                      <a:pt x="662" y="360"/>
                    </a:cubicBezTo>
                    <a:cubicBezTo>
                      <a:pt x="663" y="358"/>
                      <a:pt x="663" y="356"/>
                      <a:pt x="664" y="355"/>
                    </a:cubicBezTo>
                    <a:cubicBezTo>
                      <a:pt x="665" y="354"/>
                      <a:pt x="667" y="355"/>
                      <a:pt x="669" y="355"/>
                    </a:cubicBezTo>
                    <a:cubicBezTo>
                      <a:pt x="668" y="351"/>
                      <a:pt x="667" y="349"/>
                      <a:pt x="664" y="347"/>
                    </a:cubicBezTo>
                    <a:cubicBezTo>
                      <a:pt x="659" y="344"/>
                      <a:pt x="655" y="340"/>
                      <a:pt x="651" y="337"/>
                    </a:cubicBezTo>
                    <a:cubicBezTo>
                      <a:pt x="647" y="334"/>
                      <a:pt x="643" y="332"/>
                      <a:pt x="640" y="328"/>
                    </a:cubicBezTo>
                    <a:cubicBezTo>
                      <a:pt x="637" y="324"/>
                      <a:pt x="637" y="319"/>
                      <a:pt x="635" y="314"/>
                    </a:cubicBezTo>
                    <a:cubicBezTo>
                      <a:pt x="638" y="314"/>
                      <a:pt x="640" y="314"/>
                      <a:pt x="643" y="314"/>
                    </a:cubicBezTo>
                    <a:cubicBezTo>
                      <a:pt x="646" y="314"/>
                      <a:pt x="647" y="314"/>
                      <a:pt x="649" y="317"/>
                    </a:cubicBezTo>
                    <a:cubicBezTo>
                      <a:pt x="651" y="319"/>
                      <a:pt x="653" y="322"/>
                      <a:pt x="655" y="325"/>
                    </a:cubicBezTo>
                    <a:cubicBezTo>
                      <a:pt x="658" y="327"/>
                      <a:pt x="661" y="329"/>
                      <a:pt x="664" y="331"/>
                    </a:cubicBezTo>
                    <a:cubicBezTo>
                      <a:pt x="667" y="333"/>
                      <a:pt x="670" y="335"/>
                      <a:pt x="673" y="337"/>
                    </a:cubicBezTo>
                    <a:cubicBezTo>
                      <a:pt x="674" y="338"/>
                      <a:pt x="675" y="338"/>
                      <a:pt x="676" y="339"/>
                    </a:cubicBezTo>
                    <a:cubicBezTo>
                      <a:pt x="677" y="340"/>
                      <a:pt x="677" y="343"/>
                      <a:pt x="677" y="345"/>
                    </a:cubicBezTo>
                    <a:cubicBezTo>
                      <a:pt x="677" y="348"/>
                      <a:pt x="677" y="353"/>
                      <a:pt x="679" y="355"/>
                    </a:cubicBezTo>
                    <a:cubicBezTo>
                      <a:pt x="681" y="358"/>
                      <a:pt x="683" y="361"/>
                      <a:pt x="685" y="364"/>
                    </a:cubicBezTo>
                    <a:cubicBezTo>
                      <a:pt x="687" y="367"/>
                      <a:pt x="689" y="370"/>
                      <a:pt x="690" y="373"/>
                    </a:cubicBezTo>
                    <a:cubicBezTo>
                      <a:pt x="691" y="374"/>
                      <a:pt x="692" y="376"/>
                      <a:pt x="693" y="376"/>
                    </a:cubicBezTo>
                    <a:cubicBezTo>
                      <a:pt x="694" y="377"/>
                      <a:pt x="696" y="375"/>
                      <a:pt x="696" y="375"/>
                    </a:cubicBezTo>
                    <a:cubicBezTo>
                      <a:pt x="702" y="370"/>
                      <a:pt x="695" y="363"/>
                      <a:pt x="697" y="357"/>
                    </a:cubicBezTo>
                    <a:cubicBezTo>
                      <a:pt x="698" y="355"/>
                      <a:pt x="701" y="353"/>
                      <a:pt x="703" y="352"/>
                    </a:cubicBezTo>
                    <a:cubicBezTo>
                      <a:pt x="704" y="351"/>
                      <a:pt x="707" y="352"/>
                      <a:pt x="709" y="352"/>
                    </a:cubicBezTo>
                    <a:cubicBezTo>
                      <a:pt x="711" y="352"/>
                      <a:pt x="714" y="350"/>
                      <a:pt x="716" y="349"/>
                    </a:cubicBezTo>
                    <a:cubicBezTo>
                      <a:pt x="719" y="347"/>
                      <a:pt x="722" y="345"/>
                      <a:pt x="725" y="344"/>
                    </a:cubicBezTo>
                    <a:cubicBezTo>
                      <a:pt x="723" y="340"/>
                      <a:pt x="721" y="336"/>
                      <a:pt x="719" y="332"/>
                    </a:cubicBezTo>
                    <a:cubicBezTo>
                      <a:pt x="717" y="329"/>
                      <a:pt x="720" y="327"/>
                      <a:pt x="721" y="326"/>
                    </a:cubicBezTo>
                    <a:cubicBezTo>
                      <a:pt x="728" y="319"/>
                      <a:pt x="733" y="311"/>
                      <a:pt x="739" y="304"/>
                    </a:cubicBezTo>
                    <a:cubicBezTo>
                      <a:pt x="740" y="306"/>
                      <a:pt x="741" y="308"/>
                      <a:pt x="743" y="311"/>
                    </a:cubicBezTo>
                    <a:cubicBezTo>
                      <a:pt x="744" y="313"/>
                      <a:pt x="745" y="315"/>
                      <a:pt x="747" y="317"/>
                    </a:cubicBezTo>
                    <a:cubicBezTo>
                      <a:pt x="749" y="320"/>
                      <a:pt x="752" y="321"/>
                      <a:pt x="755" y="323"/>
                    </a:cubicBezTo>
                    <a:cubicBezTo>
                      <a:pt x="758" y="325"/>
                      <a:pt x="757" y="320"/>
                      <a:pt x="759" y="318"/>
                    </a:cubicBezTo>
                    <a:cubicBezTo>
                      <a:pt x="761" y="316"/>
                      <a:pt x="765" y="318"/>
                      <a:pt x="768" y="317"/>
                    </a:cubicBezTo>
                    <a:cubicBezTo>
                      <a:pt x="766" y="315"/>
                      <a:pt x="765" y="313"/>
                      <a:pt x="763" y="310"/>
                    </a:cubicBezTo>
                    <a:cubicBezTo>
                      <a:pt x="763" y="309"/>
                      <a:pt x="762" y="307"/>
                      <a:pt x="761" y="306"/>
                    </a:cubicBezTo>
                    <a:cubicBezTo>
                      <a:pt x="763" y="305"/>
                      <a:pt x="764" y="305"/>
                      <a:pt x="765" y="304"/>
                    </a:cubicBezTo>
                    <a:cubicBezTo>
                      <a:pt x="768" y="303"/>
                      <a:pt x="771" y="302"/>
                      <a:pt x="774" y="304"/>
                    </a:cubicBezTo>
                    <a:cubicBezTo>
                      <a:pt x="776" y="305"/>
                      <a:pt x="776" y="308"/>
                      <a:pt x="776" y="311"/>
                    </a:cubicBezTo>
                    <a:cubicBezTo>
                      <a:pt x="776" y="314"/>
                      <a:pt x="775" y="317"/>
                      <a:pt x="775" y="320"/>
                    </a:cubicBezTo>
                    <a:cubicBezTo>
                      <a:pt x="775" y="322"/>
                      <a:pt x="780" y="325"/>
                      <a:pt x="782" y="326"/>
                    </a:cubicBezTo>
                    <a:cubicBezTo>
                      <a:pt x="787" y="331"/>
                      <a:pt x="793" y="336"/>
                      <a:pt x="799" y="341"/>
                    </a:cubicBezTo>
                    <a:cubicBezTo>
                      <a:pt x="796" y="342"/>
                      <a:pt x="793" y="344"/>
                      <a:pt x="790" y="345"/>
                    </a:cubicBezTo>
                    <a:cubicBezTo>
                      <a:pt x="786" y="345"/>
                      <a:pt x="782" y="345"/>
                      <a:pt x="778" y="344"/>
                    </a:cubicBezTo>
                    <a:cubicBezTo>
                      <a:pt x="774" y="344"/>
                      <a:pt x="771" y="343"/>
                      <a:pt x="767" y="342"/>
                    </a:cubicBezTo>
                    <a:cubicBezTo>
                      <a:pt x="763" y="342"/>
                      <a:pt x="759" y="341"/>
                      <a:pt x="755" y="340"/>
                    </a:cubicBezTo>
                    <a:cubicBezTo>
                      <a:pt x="753" y="340"/>
                      <a:pt x="750" y="339"/>
                      <a:pt x="747" y="339"/>
                    </a:cubicBezTo>
                    <a:cubicBezTo>
                      <a:pt x="743" y="340"/>
                      <a:pt x="740" y="342"/>
                      <a:pt x="738" y="344"/>
                    </a:cubicBezTo>
                    <a:cubicBezTo>
                      <a:pt x="735" y="346"/>
                      <a:pt x="732" y="348"/>
                      <a:pt x="728" y="351"/>
                    </a:cubicBezTo>
                    <a:cubicBezTo>
                      <a:pt x="726" y="352"/>
                      <a:pt x="722" y="351"/>
                      <a:pt x="719" y="352"/>
                    </a:cubicBezTo>
                    <a:cubicBezTo>
                      <a:pt x="717" y="352"/>
                      <a:pt x="715" y="354"/>
                      <a:pt x="714" y="355"/>
                    </a:cubicBezTo>
                    <a:cubicBezTo>
                      <a:pt x="713" y="355"/>
                      <a:pt x="712" y="356"/>
                      <a:pt x="711" y="357"/>
                    </a:cubicBezTo>
                    <a:cubicBezTo>
                      <a:pt x="711" y="357"/>
                      <a:pt x="713" y="360"/>
                      <a:pt x="713" y="361"/>
                    </a:cubicBezTo>
                    <a:cubicBezTo>
                      <a:pt x="714" y="364"/>
                      <a:pt x="716" y="367"/>
                      <a:pt x="717" y="371"/>
                    </a:cubicBezTo>
                    <a:cubicBezTo>
                      <a:pt x="718" y="374"/>
                      <a:pt x="722" y="375"/>
                      <a:pt x="725" y="377"/>
                    </a:cubicBezTo>
                    <a:cubicBezTo>
                      <a:pt x="728" y="379"/>
                      <a:pt x="731" y="382"/>
                      <a:pt x="734" y="380"/>
                    </a:cubicBezTo>
                    <a:cubicBezTo>
                      <a:pt x="736" y="379"/>
                      <a:pt x="737" y="377"/>
                      <a:pt x="740" y="376"/>
                    </a:cubicBezTo>
                    <a:cubicBezTo>
                      <a:pt x="742" y="376"/>
                      <a:pt x="746" y="380"/>
                      <a:pt x="748" y="382"/>
                    </a:cubicBezTo>
                    <a:cubicBezTo>
                      <a:pt x="751" y="385"/>
                      <a:pt x="754" y="387"/>
                      <a:pt x="757" y="390"/>
                    </a:cubicBezTo>
                    <a:cubicBezTo>
                      <a:pt x="758" y="388"/>
                      <a:pt x="759" y="386"/>
                      <a:pt x="760" y="385"/>
                    </a:cubicBezTo>
                    <a:cubicBezTo>
                      <a:pt x="761" y="383"/>
                      <a:pt x="762" y="381"/>
                      <a:pt x="764" y="381"/>
                    </a:cubicBezTo>
                    <a:cubicBezTo>
                      <a:pt x="765" y="381"/>
                      <a:pt x="766" y="381"/>
                      <a:pt x="768" y="381"/>
                    </a:cubicBezTo>
                    <a:cubicBezTo>
                      <a:pt x="769" y="381"/>
                      <a:pt x="769" y="383"/>
                      <a:pt x="769" y="384"/>
                    </a:cubicBezTo>
                    <a:cubicBezTo>
                      <a:pt x="769" y="386"/>
                      <a:pt x="769" y="388"/>
                      <a:pt x="769" y="390"/>
                    </a:cubicBezTo>
                    <a:cubicBezTo>
                      <a:pt x="769" y="392"/>
                      <a:pt x="768" y="393"/>
                      <a:pt x="767" y="395"/>
                    </a:cubicBezTo>
                    <a:cubicBezTo>
                      <a:pt x="766" y="397"/>
                      <a:pt x="765" y="399"/>
                      <a:pt x="764" y="401"/>
                    </a:cubicBezTo>
                    <a:cubicBezTo>
                      <a:pt x="762" y="405"/>
                      <a:pt x="760" y="409"/>
                      <a:pt x="758" y="412"/>
                    </a:cubicBezTo>
                    <a:cubicBezTo>
                      <a:pt x="757" y="414"/>
                      <a:pt x="755" y="417"/>
                      <a:pt x="756" y="419"/>
                    </a:cubicBezTo>
                    <a:cubicBezTo>
                      <a:pt x="757" y="423"/>
                      <a:pt x="758" y="427"/>
                      <a:pt x="760" y="431"/>
                    </a:cubicBezTo>
                    <a:cubicBezTo>
                      <a:pt x="762" y="435"/>
                      <a:pt x="765" y="438"/>
                      <a:pt x="768" y="441"/>
                    </a:cubicBezTo>
                    <a:cubicBezTo>
                      <a:pt x="771" y="444"/>
                      <a:pt x="773" y="447"/>
                      <a:pt x="775" y="451"/>
                    </a:cubicBezTo>
                    <a:cubicBezTo>
                      <a:pt x="778" y="455"/>
                      <a:pt x="781" y="458"/>
                      <a:pt x="783" y="462"/>
                    </a:cubicBezTo>
                    <a:cubicBezTo>
                      <a:pt x="786" y="465"/>
                      <a:pt x="789" y="468"/>
                      <a:pt x="790" y="472"/>
                    </a:cubicBezTo>
                    <a:cubicBezTo>
                      <a:pt x="792" y="476"/>
                      <a:pt x="793" y="480"/>
                      <a:pt x="794" y="484"/>
                    </a:cubicBezTo>
                    <a:cubicBezTo>
                      <a:pt x="794" y="487"/>
                      <a:pt x="796" y="490"/>
                      <a:pt x="798" y="492"/>
                    </a:cubicBezTo>
                    <a:cubicBezTo>
                      <a:pt x="801" y="496"/>
                      <a:pt x="803" y="499"/>
                      <a:pt x="805" y="502"/>
                    </a:cubicBezTo>
                    <a:cubicBezTo>
                      <a:pt x="807" y="506"/>
                      <a:pt x="810" y="509"/>
                      <a:pt x="812" y="513"/>
                    </a:cubicBezTo>
                    <a:cubicBezTo>
                      <a:pt x="814" y="516"/>
                      <a:pt x="815" y="521"/>
                      <a:pt x="817" y="525"/>
                    </a:cubicBezTo>
                    <a:cubicBezTo>
                      <a:pt x="818" y="530"/>
                      <a:pt x="820" y="535"/>
                      <a:pt x="821" y="540"/>
                    </a:cubicBezTo>
                    <a:cubicBezTo>
                      <a:pt x="839" y="532"/>
                      <a:pt x="856" y="524"/>
                      <a:pt x="874" y="516"/>
                    </a:cubicBezTo>
                    <a:cubicBezTo>
                      <a:pt x="878" y="514"/>
                      <a:pt x="882" y="512"/>
                      <a:pt x="886" y="510"/>
                    </a:cubicBezTo>
                    <a:cubicBezTo>
                      <a:pt x="890" y="508"/>
                      <a:pt x="892" y="506"/>
                      <a:pt x="895" y="503"/>
                    </a:cubicBezTo>
                    <a:cubicBezTo>
                      <a:pt x="902" y="496"/>
                      <a:pt x="908" y="489"/>
                      <a:pt x="914" y="483"/>
                    </a:cubicBezTo>
                    <a:cubicBezTo>
                      <a:pt x="908" y="479"/>
                      <a:pt x="901" y="475"/>
                      <a:pt x="895" y="471"/>
                    </a:cubicBezTo>
                    <a:cubicBezTo>
                      <a:pt x="893" y="470"/>
                      <a:pt x="892" y="469"/>
                      <a:pt x="891" y="466"/>
                    </a:cubicBezTo>
                    <a:cubicBezTo>
                      <a:pt x="890" y="463"/>
                      <a:pt x="889" y="459"/>
                      <a:pt x="888" y="455"/>
                    </a:cubicBezTo>
                    <a:cubicBezTo>
                      <a:pt x="887" y="457"/>
                      <a:pt x="886" y="459"/>
                      <a:pt x="885" y="461"/>
                    </a:cubicBezTo>
                    <a:cubicBezTo>
                      <a:pt x="884" y="463"/>
                      <a:pt x="882" y="467"/>
                      <a:pt x="880" y="467"/>
                    </a:cubicBezTo>
                    <a:cubicBezTo>
                      <a:pt x="879" y="467"/>
                      <a:pt x="877" y="467"/>
                      <a:pt x="876" y="466"/>
                    </a:cubicBezTo>
                    <a:cubicBezTo>
                      <a:pt x="874" y="466"/>
                      <a:pt x="872" y="465"/>
                      <a:pt x="871" y="465"/>
                    </a:cubicBezTo>
                    <a:cubicBezTo>
                      <a:pt x="869" y="464"/>
                      <a:pt x="866" y="464"/>
                      <a:pt x="865" y="463"/>
                    </a:cubicBezTo>
                    <a:cubicBezTo>
                      <a:pt x="857" y="452"/>
                      <a:pt x="849" y="442"/>
                      <a:pt x="841" y="432"/>
                    </a:cubicBezTo>
                    <a:cubicBezTo>
                      <a:pt x="843" y="430"/>
                      <a:pt x="845" y="428"/>
                      <a:pt x="848" y="427"/>
                    </a:cubicBezTo>
                    <a:cubicBezTo>
                      <a:pt x="851" y="426"/>
                      <a:pt x="854" y="430"/>
                      <a:pt x="856" y="432"/>
                    </a:cubicBezTo>
                    <a:cubicBezTo>
                      <a:pt x="861" y="437"/>
                      <a:pt x="866" y="442"/>
                      <a:pt x="871" y="447"/>
                    </a:cubicBezTo>
                    <a:cubicBezTo>
                      <a:pt x="872" y="448"/>
                      <a:pt x="874" y="451"/>
                      <a:pt x="876" y="451"/>
                    </a:cubicBezTo>
                    <a:cubicBezTo>
                      <a:pt x="878" y="451"/>
                      <a:pt x="879" y="449"/>
                      <a:pt x="881" y="449"/>
                    </a:cubicBezTo>
                    <a:cubicBezTo>
                      <a:pt x="883" y="448"/>
                      <a:pt x="885" y="447"/>
                      <a:pt x="887" y="446"/>
                    </a:cubicBezTo>
                    <a:cubicBezTo>
                      <a:pt x="890" y="444"/>
                      <a:pt x="891" y="447"/>
                      <a:pt x="892" y="449"/>
                    </a:cubicBezTo>
                    <a:cubicBezTo>
                      <a:pt x="893" y="452"/>
                      <a:pt x="894" y="455"/>
                      <a:pt x="898" y="455"/>
                    </a:cubicBezTo>
                    <a:cubicBezTo>
                      <a:pt x="906" y="457"/>
                      <a:pt x="913" y="461"/>
                      <a:pt x="922" y="462"/>
                    </a:cubicBezTo>
                    <a:cubicBezTo>
                      <a:pt x="925" y="463"/>
                      <a:pt x="929" y="462"/>
                      <a:pt x="933" y="461"/>
                    </a:cubicBezTo>
                    <a:cubicBezTo>
                      <a:pt x="937" y="460"/>
                      <a:pt x="941" y="459"/>
                      <a:pt x="946" y="458"/>
                    </a:cubicBezTo>
                    <a:cubicBezTo>
                      <a:pt x="949" y="457"/>
                      <a:pt x="949" y="458"/>
                      <a:pt x="951" y="461"/>
                    </a:cubicBezTo>
                    <a:cubicBezTo>
                      <a:pt x="952" y="463"/>
                      <a:pt x="953" y="465"/>
                      <a:pt x="955" y="468"/>
                    </a:cubicBezTo>
                    <a:cubicBezTo>
                      <a:pt x="959" y="474"/>
                      <a:pt x="964" y="481"/>
                      <a:pt x="968" y="488"/>
                    </a:cubicBezTo>
                    <a:cubicBezTo>
                      <a:pt x="969" y="489"/>
                      <a:pt x="969" y="490"/>
                      <a:pt x="970" y="491"/>
                    </a:cubicBezTo>
                    <a:cubicBezTo>
                      <a:pt x="972" y="492"/>
                      <a:pt x="973" y="491"/>
                      <a:pt x="974" y="490"/>
                    </a:cubicBezTo>
                    <a:cubicBezTo>
                      <a:pt x="978" y="488"/>
                      <a:pt x="982" y="486"/>
                      <a:pt x="985" y="482"/>
                    </a:cubicBezTo>
                    <a:cubicBezTo>
                      <a:pt x="984" y="486"/>
                      <a:pt x="984" y="490"/>
                      <a:pt x="984" y="494"/>
                    </a:cubicBezTo>
                    <a:cubicBezTo>
                      <a:pt x="984" y="497"/>
                      <a:pt x="986" y="500"/>
                      <a:pt x="987" y="503"/>
                    </a:cubicBezTo>
                    <a:cubicBezTo>
                      <a:pt x="989" y="510"/>
                      <a:pt x="992" y="518"/>
                      <a:pt x="995" y="525"/>
                    </a:cubicBezTo>
                    <a:cubicBezTo>
                      <a:pt x="997" y="533"/>
                      <a:pt x="1001" y="540"/>
                      <a:pt x="1004" y="547"/>
                    </a:cubicBezTo>
                    <a:cubicBezTo>
                      <a:pt x="1008" y="554"/>
                      <a:pt x="1011" y="561"/>
                      <a:pt x="1014" y="568"/>
                    </a:cubicBezTo>
                    <a:cubicBezTo>
                      <a:pt x="1017" y="564"/>
                      <a:pt x="1019" y="559"/>
                      <a:pt x="1022" y="555"/>
                    </a:cubicBezTo>
                    <a:cubicBezTo>
                      <a:pt x="1015" y="681"/>
                      <a:pt x="961" y="794"/>
                      <a:pt x="878" y="878"/>
                    </a:cubicBezTo>
                    <a:close/>
                  </a:path>
                </a:pathLst>
              </a:custGeom>
              <a:solidFill>
                <a:srgbClr val="BCBEC0"/>
              </a:solid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smtClean="0">
                  <a:ln>
                    <a:noFill/>
                  </a:ln>
                  <a:solidFill>
                    <a:srgbClr val="1F497D"/>
                  </a:solidFill>
                  <a:effectLst/>
                  <a:uLnTx/>
                  <a:uFillTx/>
                  <a:latin typeface="Calibri"/>
                </a:endParaRPr>
              </a:p>
            </p:txBody>
          </p:sp>
        </p:grpSp>
        <p:sp>
          <p:nvSpPr>
            <p:cNvPr id="11" name="TextBox 10"/>
            <p:cNvSpPr txBox="1"/>
            <p:nvPr/>
          </p:nvSpPr>
          <p:spPr>
            <a:xfrm>
              <a:off x="813316" y="1213176"/>
              <a:ext cx="1107996" cy="646331"/>
            </a:xfrm>
            <a:prstGeom prst="rect">
              <a:avLst/>
            </a:prstGeom>
            <a:noFill/>
          </p:spPr>
          <p:txBody>
            <a:bodyPr wrap="none" rtlCol="0">
              <a:spAutoFit/>
            </a:bodyPr>
            <a:lstStyle/>
            <a:p>
              <a:pPr fontAlgn="auto">
                <a:spcBef>
                  <a:spcPts val="0"/>
                </a:spcBef>
                <a:spcAft>
                  <a:spcPts val="0"/>
                </a:spcAft>
              </a:pPr>
              <a:r>
                <a:rPr lang="en-CA" sz="3600" b="1" dirty="0" smtClean="0">
                  <a:solidFill>
                    <a:srgbClr val="1F497D"/>
                  </a:solidFill>
                  <a:latin typeface="Arial" panose="020B0604020202020204" pitchFamily="34" charset="0"/>
                  <a:cs typeface="Arial" panose="020B0604020202020204" pitchFamily="34" charset="0"/>
                </a:rPr>
                <a:t>16%</a:t>
              </a:r>
              <a:endParaRPr lang="en-CA" sz="3600" b="1" dirty="0">
                <a:solidFill>
                  <a:srgbClr val="1F497D"/>
                </a:solidFill>
                <a:latin typeface="Arial" panose="020B0604020202020204" pitchFamily="34" charset="0"/>
                <a:cs typeface="Arial" panose="020B0604020202020204" pitchFamily="34" charset="0"/>
              </a:endParaRPr>
            </a:p>
          </p:txBody>
        </p:sp>
        <p:sp>
          <p:nvSpPr>
            <p:cNvPr id="12" name="TextBox 11"/>
            <p:cNvSpPr txBox="1"/>
            <p:nvPr/>
          </p:nvSpPr>
          <p:spPr>
            <a:xfrm>
              <a:off x="1766077" y="2051816"/>
              <a:ext cx="1667957" cy="560153"/>
            </a:xfrm>
            <a:prstGeom prst="rect">
              <a:avLst/>
            </a:prstGeom>
            <a:noFill/>
          </p:spPr>
          <p:txBody>
            <a:bodyPr wrap="square" rtlCol="0">
              <a:spAutoFit/>
            </a:bodyPr>
            <a:lstStyle/>
            <a:p>
              <a:pPr>
                <a:lnSpc>
                  <a:spcPct val="80000"/>
                </a:lnSpc>
              </a:pPr>
              <a:endParaRPr lang="en-CA" sz="500" b="1" dirty="0" smtClean="0">
                <a:solidFill>
                  <a:schemeClr val="bg1">
                    <a:lumMod val="50000"/>
                  </a:schemeClr>
                </a:solidFill>
              </a:endParaRPr>
            </a:p>
            <a:p>
              <a:pPr>
                <a:lnSpc>
                  <a:spcPct val="80000"/>
                </a:lnSpc>
              </a:pPr>
              <a:r>
                <a:rPr lang="en-CA" sz="2800" b="1" dirty="0" smtClean="0">
                  <a:solidFill>
                    <a:schemeClr val="accent1">
                      <a:lumMod val="90000"/>
                      <a:lumOff val="10000"/>
                    </a:schemeClr>
                  </a:solidFill>
                </a:rPr>
                <a:t>CANCER</a:t>
              </a:r>
              <a:endParaRPr lang="en-CA" sz="3200" b="1" dirty="0" smtClean="0">
                <a:solidFill>
                  <a:schemeClr val="accent1">
                    <a:lumMod val="90000"/>
                    <a:lumOff val="10000"/>
                  </a:schemeClr>
                </a:solidFill>
              </a:endParaRPr>
            </a:p>
            <a:p>
              <a:pPr>
                <a:lnSpc>
                  <a:spcPct val="80000"/>
                </a:lnSpc>
              </a:pPr>
              <a:endParaRPr lang="en-CA" sz="500" b="1" dirty="0" smtClean="0">
                <a:solidFill>
                  <a:schemeClr val="bg1">
                    <a:lumMod val="50000"/>
                  </a:schemeClr>
                </a:solidFill>
              </a:endParaRPr>
            </a:p>
          </p:txBody>
        </p:sp>
        <p:sp>
          <p:nvSpPr>
            <p:cNvPr id="14" name="Rectangle 13"/>
            <p:cNvSpPr/>
            <p:nvPr/>
          </p:nvSpPr>
          <p:spPr>
            <a:xfrm>
              <a:off x="1886587" y="1560890"/>
              <a:ext cx="1671689" cy="634020"/>
            </a:xfrm>
            <a:prstGeom prst="rect">
              <a:avLst/>
            </a:prstGeom>
          </p:spPr>
          <p:txBody>
            <a:bodyPr wrap="square">
              <a:spAutoFit/>
            </a:bodyPr>
            <a:lstStyle/>
            <a:p>
              <a:pPr lvl="0">
                <a:lnSpc>
                  <a:spcPct val="80000"/>
                </a:lnSpc>
              </a:pPr>
              <a:r>
                <a:rPr lang="en-CA" sz="1100" b="1" dirty="0">
                  <a:solidFill>
                    <a:srgbClr val="FFFFFF">
                      <a:lumMod val="50000"/>
                    </a:srgbClr>
                  </a:solidFill>
                </a:rPr>
                <a:t>Among countries measured, an </a:t>
              </a:r>
              <a:r>
                <a:rPr lang="en-CA" sz="1100" b="1" dirty="0" smtClean="0">
                  <a:solidFill>
                    <a:srgbClr val="FFFFFF">
                      <a:lumMod val="50000"/>
                    </a:srgbClr>
                  </a:solidFill>
                </a:rPr>
                <a:t>average (mean) </a:t>
              </a:r>
              <a:r>
                <a:rPr lang="en-CA" sz="1100" b="1" dirty="0">
                  <a:solidFill>
                    <a:srgbClr val="FFFFFF">
                      <a:lumMod val="50000"/>
                    </a:srgbClr>
                  </a:solidFill>
                </a:rPr>
                <a:t>of 16% of respondents considered</a:t>
              </a:r>
            </a:p>
          </p:txBody>
        </p:sp>
        <p:sp>
          <p:nvSpPr>
            <p:cNvPr id="16" name="Rectangle 15"/>
            <p:cNvSpPr/>
            <p:nvPr/>
          </p:nvSpPr>
          <p:spPr>
            <a:xfrm>
              <a:off x="1874014" y="2473348"/>
              <a:ext cx="1752403" cy="227755"/>
            </a:xfrm>
            <a:prstGeom prst="rect">
              <a:avLst/>
            </a:prstGeom>
          </p:spPr>
          <p:txBody>
            <a:bodyPr wrap="none">
              <a:spAutoFit/>
            </a:bodyPr>
            <a:lstStyle/>
            <a:p>
              <a:pPr lvl="0">
                <a:lnSpc>
                  <a:spcPct val="80000"/>
                </a:lnSpc>
              </a:pPr>
              <a:r>
                <a:rPr lang="en-CA" sz="1100" b="1" dirty="0">
                  <a:solidFill>
                    <a:srgbClr val="FFFFFF">
                      <a:lumMod val="50000"/>
                    </a:srgbClr>
                  </a:solidFill>
                </a:rPr>
                <a:t>a risk factor for blood clots</a:t>
              </a:r>
            </a:p>
          </p:txBody>
        </p:sp>
      </p:grpSp>
      <p:grpSp>
        <p:nvGrpSpPr>
          <p:cNvPr id="44" name="Group 43"/>
          <p:cNvGrpSpPr/>
          <p:nvPr/>
        </p:nvGrpSpPr>
        <p:grpSpPr>
          <a:xfrm>
            <a:off x="799797" y="2789301"/>
            <a:ext cx="2850768" cy="1631164"/>
            <a:chOff x="799797" y="3009226"/>
            <a:chExt cx="2850768" cy="1631164"/>
          </a:xfrm>
        </p:grpSpPr>
        <p:sp>
          <p:nvSpPr>
            <p:cNvPr id="20" name="TextBox 19"/>
            <p:cNvSpPr txBox="1"/>
            <p:nvPr/>
          </p:nvSpPr>
          <p:spPr>
            <a:xfrm>
              <a:off x="849966" y="3009226"/>
              <a:ext cx="1107996" cy="646331"/>
            </a:xfrm>
            <a:prstGeom prst="rect">
              <a:avLst/>
            </a:prstGeom>
            <a:noFill/>
          </p:spPr>
          <p:txBody>
            <a:bodyPr wrap="none" rtlCol="0">
              <a:spAutoFit/>
            </a:bodyPr>
            <a:lstStyle/>
            <a:p>
              <a:pPr fontAlgn="auto">
                <a:spcBef>
                  <a:spcPts val="0"/>
                </a:spcBef>
                <a:spcAft>
                  <a:spcPts val="0"/>
                </a:spcAft>
              </a:pPr>
              <a:r>
                <a:rPr lang="en-CA" sz="3600" b="1" dirty="0" smtClean="0">
                  <a:solidFill>
                    <a:srgbClr val="FF0000"/>
                  </a:solidFill>
                  <a:latin typeface="Arial" panose="020B0604020202020204" pitchFamily="34" charset="0"/>
                  <a:cs typeface="Arial" panose="020B0604020202020204" pitchFamily="34" charset="0"/>
                </a:rPr>
                <a:t>25%</a:t>
              </a:r>
              <a:endParaRPr lang="en-CA" sz="3600" b="1" dirty="0">
                <a:solidFill>
                  <a:srgbClr val="FF0000"/>
                </a:solidFill>
                <a:latin typeface="Arial" panose="020B0604020202020204" pitchFamily="34" charset="0"/>
                <a:cs typeface="Arial" panose="020B0604020202020204" pitchFamily="34" charset="0"/>
              </a:endParaRPr>
            </a:p>
          </p:txBody>
        </p:sp>
        <p:sp>
          <p:nvSpPr>
            <p:cNvPr id="21" name="TextBox 20"/>
            <p:cNvSpPr txBox="1"/>
            <p:nvPr/>
          </p:nvSpPr>
          <p:spPr>
            <a:xfrm>
              <a:off x="1733277" y="3651091"/>
              <a:ext cx="1917288" cy="904863"/>
            </a:xfrm>
            <a:prstGeom prst="rect">
              <a:avLst/>
            </a:prstGeom>
            <a:noFill/>
          </p:spPr>
          <p:txBody>
            <a:bodyPr wrap="square" rtlCol="0">
              <a:spAutoFit/>
            </a:bodyPr>
            <a:lstStyle/>
            <a:p>
              <a:pPr>
                <a:lnSpc>
                  <a:spcPct val="80000"/>
                </a:lnSpc>
              </a:pPr>
              <a:endParaRPr lang="en-CA" sz="500" b="1" dirty="0" smtClean="0">
                <a:solidFill>
                  <a:schemeClr val="bg1">
                    <a:lumMod val="50000"/>
                  </a:schemeClr>
                </a:solidFill>
              </a:endParaRPr>
            </a:p>
            <a:p>
              <a:pPr>
                <a:lnSpc>
                  <a:spcPct val="80000"/>
                </a:lnSpc>
              </a:pPr>
              <a:r>
                <a:rPr lang="en-CA" sz="2800" b="1" dirty="0" smtClean="0">
                  <a:solidFill>
                    <a:srgbClr val="FF0000"/>
                  </a:solidFill>
                </a:rPr>
                <a:t>HOSPITAL STAYS</a:t>
              </a:r>
            </a:p>
            <a:p>
              <a:pPr>
                <a:lnSpc>
                  <a:spcPct val="80000"/>
                </a:lnSpc>
              </a:pPr>
              <a:endParaRPr lang="en-CA" sz="500" b="1" dirty="0" smtClean="0">
                <a:solidFill>
                  <a:schemeClr val="bg1">
                    <a:lumMod val="50000"/>
                  </a:schemeClr>
                </a:solidFill>
              </a:endParaRPr>
            </a:p>
          </p:txBody>
        </p:sp>
        <p:sp>
          <p:nvSpPr>
            <p:cNvPr id="22" name="Rectangle 21"/>
            <p:cNvSpPr/>
            <p:nvPr/>
          </p:nvSpPr>
          <p:spPr>
            <a:xfrm>
              <a:off x="1853787" y="3160165"/>
              <a:ext cx="1671689" cy="634020"/>
            </a:xfrm>
            <a:prstGeom prst="rect">
              <a:avLst/>
            </a:prstGeom>
          </p:spPr>
          <p:txBody>
            <a:bodyPr wrap="square">
              <a:spAutoFit/>
            </a:bodyPr>
            <a:lstStyle/>
            <a:p>
              <a:pPr lvl="0">
                <a:lnSpc>
                  <a:spcPct val="80000"/>
                </a:lnSpc>
              </a:pPr>
              <a:r>
                <a:rPr lang="en-CA" sz="1100" b="1" dirty="0">
                  <a:solidFill>
                    <a:srgbClr val="FFFFFF">
                      <a:lumMod val="50000"/>
                    </a:srgbClr>
                  </a:solidFill>
                </a:rPr>
                <a:t>Among countries measured, an average of </a:t>
              </a:r>
              <a:r>
                <a:rPr lang="en-CA" sz="1100" b="1" dirty="0" smtClean="0">
                  <a:solidFill>
                    <a:srgbClr val="FFFFFF">
                      <a:lumMod val="50000"/>
                    </a:srgbClr>
                  </a:solidFill>
                </a:rPr>
                <a:t>25% </a:t>
              </a:r>
              <a:r>
                <a:rPr lang="en-CA" sz="1100" b="1" dirty="0">
                  <a:solidFill>
                    <a:srgbClr val="FFFFFF">
                      <a:lumMod val="50000"/>
                    </a:srgbClr>
                  </a:solidFill>
                </a:rPr>
                <a:t>of respondents considered</a:t>
              </a:r>
            </a:p>
          </p:txBody>
        </p:sp>
        <p:sp>
          <p:nvSpPr>
            <p:cNvPr id="23" name="Rectangle 22"/>
            <p:cNvSpPr/>
            <p:nvPr/>
          </p:nvSpPr>
          <p:spPr>
            <a:xfrm>
              <a:off x="1742927" y="4412635"/>
              <a:ext cx="1752403" cy="227755"/>
            </a:xfrm>
            <a:prstGeom prst="rect">
              <a:avLst/>
            </a:prstGeom>
          </p:spPr>
          <p:txBody>
            <a:bodyPr wrap="none">
              <a:spAutoFit/>
            </a:bodyPr>
            <a:lstStyle/>
            <a:p>
              <a:pPr lvl="0">
                <a:lnSpc>
                  <a:spcPct val="80000"/>
                </a:lnSpc>
              </a:pPr>
              <a:r>
                <a:rPr lang="en-CA" sz="1100" b="1" dirty="0">
                  <a:solidFill>
                    <a:srgbClr val="FFFFFF">
                      <a:lumMod val="50000"/>
                    </a:srgbClr>
                  </a:solidFill>
                </a:rPr>
                <a:t>a risk factor for blood clots</a:t>
              </a:r>
            </a:p>
          </p:txBody>
        </p:sp>
        <p:grpSp>
          <p:nvGrpSpPr>
            <p:cNvPr id="30" name="Group 29"/>
            <p:cNvGrpSpPr/>
            <p:nvPr/>
          </p:nvGrpSpPr>
          <p:grpSpPr>
            <a:xfrm>
              <a:off x="799797" y="3546625"/>
              <a:ext cx="956630" cy="956630"/>
              <a:chOff x="1635013" y="3962400"/>
              <a:chExt cx="1009003" cy="1009003"/>
            </a:xfrm>
          </p:grpSpPr>
          <p:pic>
            <p:nvPicPr>
              <p:cNvPr id="31" name="Picture 3"/>
              <p:cNvPicPr>
                <a:picLocks noChangeAspect="1" noChangeArrowheads="1"/>
              </p:cNvPicPr>
              <p:nvPr/>
            </p:nvPicPr>
            <p:blipFill rotWithShape="1">
              <a:blip r:embed="rId2">
                <a:duotone>
                  <a:schemeClr val="accent2">
                    <a:shade val="45000"/>
                    <a:satMod val="135000"/>
                  </a:schemeClr>
                  <a:prstClr val="white"/>
                </a:duotone>
                <a:extLst>
                  <a:ext uri="{28A0092B-C50C-407E-A947-70E740481C1C}">
                    <a14:useLocalDpi xmlns:a14="http://schemas.microsoft.com/office/drawing/2010/main" val="0"/>
                  </a:ext>
                </a:extLst>
              </a:blip>
              <a:srcRect t="66235"/>
              <a:stretch/>
            </p:blipFill>
            <p:spPr bwMode="auto">
              <a:xfrm>
                <a:off x="1652974" y="4623706"/>
                <a:ext cx="963613" cy="325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2" name="Freeform 129"/>
              <p:cNvSpPr>
                <a:spLocks noEditPoints="1"/>
              </p:cNvSpPr>
              <p:nvPr/>
            </p:nvSpPr>
            <p:spPr bwMode="auto">
              <a:xfrm>
                <a:off x="1635013" y="3962400"/>
                <a:ext cx="1009003" cy="1009003"/>
              </a:xfrm>
              <a:custGeom>
                <a:avLst/>
                <a:gdLst/>
                <a:ahLst/>
                <a:cxnLst>
                  <a:cxn ang="0">
                    <a:pos x="121" y="484"/>
                  </a:cxn>
                  <a:cxn ang="0">
                    <a:pos x="122" y="504"/>
                  </a:cxn>
                  <a:cxn ang="0">
                    <a:pos x="577" y="263"/>
                  </a:cxn>
                  <a:cxn ang="0">
                    <a:pos x="532" y="265"/>
                  </a:cxn>
                  <a:cxn ang="0">
                    <a:pos x="505" y="175"/>
                  </a:cxn>
                  <a:cxn ang="0">
                    <a:pos x="817" y="549"/>
                  </a:cxn>
                  <a:cxn ang="0">
                    <a:pos x="705" y="410"/>
                  </a:cxn>
                  <a:cxn ang="0">
                    <a:pos x="600" y="376"/>
                  </a:cxn>
                  <a:cxn ang="0">
                    <a:pos x="472" y="478"/>
                  </a:cxn>
                  <a:cxn ang="0">
                    <a:pos x="559" y="590"/>
                  </a:cxn>
                  <a:cxn ang="0">
                    <a:pos x="621" y="642"/>
                  </a:cxn>
                  <a:cxn ang="0">
                    <a:pos x="646" y="811"/>
                  </a:cxn>
                  <a:cxn ang="0">
                    <a:pos x="732" y="840"/>
                  </a:cxn>
                  <a:cxn ang="0">
                    <a:pos x="790" y="730"/>
                  </a:cxn>
                  <a:cxn ang="0">
                    <a:pos x="861" y="554"/>
                  </a:cxn>
                  <a:cxn ang="0">
                    <a:pos x="528" y="0"/>
                  </a:cxn>
                  <a:cxn ang="0">
                    <a:pos x="278" y="911"/>
                  </a:cxn>
                  <a:cxn ang="0">
                    <a:pos x="321" y="802"/>
                  </a:cxn>
                  <a:cxn ang="0">
                    <a:pos x="353" y="654"/>
                  </a:cxn>
                  <a:cxn ang="0">
                    <a:pos x="199" y="552"/>
                  </a:cxn>
                  <a:cxn ang="0">
                    <a:pos x="121" y="588"/>
                  </a:cxn>
                  <a:cxn ang="0">
                    <a:pos x="160" y="741"/>
                  </a:cxn>
                  <a:cxn ang="0">
                    <a:pos x="33" y="529"/>
                  </a:cxn>
                  <a:cxn ang="0">
                    <a:pos x="119" y="563"/>
                  </a:cxn>
                  <a:cxn ang="0">
                    <a:pos x="60" y="503"/>
                  </a:cxn>
                  <a:cxn ang="0">
                    <a:pos x="78" y="428"/>
                  </a:cxn>
                  <a:cxn ang="0">
                    <a:pos x="144" y="368"/>
                  </a:cxn>
                  <a:cxn ang="0">
                    <a:pos x="218" y="311"/>
                  </a:cxn>
                  <a:cxn ang="0">
                    <a:pos x="247" y="282"/>
                  </a:cxn>
                  <a:cxn ang="0">
                    <a:pos x="271" y="283"/>
                  </a:cxn>
                  <a:cxn ang="0">
                    <a:pos x="216" y="217"/>
                  </a:cxn>
                  <a:cxn ang="0">
                    <a:pos x="170" y="223"/>
                  </a:cxn>
                  <a:cxn ang="0">
                    <a:pos x="139" y="252"/>
                  </a:cxn>
                  <a:cxn ang="0">
                    <a:pos x="192" y="181"/>
                  </a:cxn>
                  <a:cxn ang="0">
                    <a:pos x="249" y="170"/>
                  </a:cxn>
                  <a:cxn ang="0">
                    <a:pos x="232" y="132"/>
                  </a:cxn>
                  <a:cxn ang="0">
                    <a:pos x="338" y="206"/>
                  </a:cxn>
                  <a:cxn ang="0">
                    <a:pos x="464" y="139"/>
                  </a:cxn>
                  <a:cxn ang="0">
                    <a:pos x="518" y="59"/>
                  </a:cxn>
                  <a:cxn ang="0">
                    <a:pos x="806" y="158"/>
                  </a:cxn>
                  <a:cxn ang="0">
                    <a:pos x="753" y="173"/>
                  </a:cxn>
                  <a:cxn ang="0">
                    <a:pos x="711" y="131"/>
                  </a:cxn>
                  <a:cxn ang="0">
                    <a:pos x="636" y="164"/>
                  </a:cxn>
                  <a:cxn ang="0">
                    <a:pos x="622" y="215"/>
                  </a:cxn>
                  <a:cxn ang="0">
                    <a:pos x="660" y="192"/>
                  </a:cxn>
                  <a:cxn ang="0">
                    <a:pos x="681" y="204"/>
                  </a:cxn>
                  <a:cxn ang="0">
                    <a:pos x="692" y="223"/>
                  </a:cxn>
                  <a:cxn ang="0">
                    <a:pos x="653" y="251"/>
                  </a:cxn>
                  <a:cxn ang="0">
                    <a:pos x="613" y="241"/>
                  </a:cxn>
                  <a:cxn ang="0">
                    <a:pos x="563" y="310"/>
                  </a:cxn>
                  <a:cxn ang="0">
                    <a:pos x="523" y="376"/>
                  </a:cxn>
                  <a:cxn ang="0">
                    <a:pos x="619" y="324"/>
                  </a:cxn>
                  <a:cxn ang="0">
                    <a:pos x="664" y="355"/>
                  </a:cxn>
                  <a:cxn ang="0">
                    <a:pos x="685" y="364"/>
                  </a:cxn>
                  <a:cxn ang="0">
                    <a:pos x="755" y="323"/>
                  </a:cxn>
                  <a:cxn ang="0">
                    <a:pos x="755" y="340"/>
                  </a:cxn>
                  <a:cxn ang="0">
                    <a:pos x="760" y="385"/>
                  </a:cxn>
                  <a:cxn ang="0">
                    <a:pos x="794" y="484"/>
                  </a:cxn>
                  <a:cxn ang="0">
                    <a:pos x="880" y="467"/>
                  </a:cxn>
                  <a:cxn ang="0">
                    <a:pos x="933" y="461"/>
                  </a:cxn>
                  <a:cxn ang="0">
                    <a:pos x="878" y="878"/>
                  </a:cxn>
                </a:cxnLst>
                <a:rect l="0" t="0" r="r" b="b"/>
                <a:pathLst>
                  <a:path w="1056" h="1056">
                    <a:moveTo>
                      <a:pt x="162" y="496"/>
                    </a:moveTo>
                    <a:cubicBezTo>
                      <a:pt x="156" y="495"/>
                      <a:pt x="151" y="495"/>
                      <a:pt x="145" y="495"/>
                    </a:cubicBezTo>
                    <a:cubicBezTo>
                      <a:pt x="145" y="497"/>
                      <a:pt x="145" y="499"/>
                      <a:pt x="145" y="502"/>
                    </a:cubicBezTo>
                    <a:cubicBezTo>
                      <a:pt x="146" y="503"/>
                      <a:pt x="145" y="503"/>
                      <a:pt x="144" y="503"/>
                    </a:cubicBezTo>
                    <a:cubicBezTo>
                      <a:pt x="144" y="503"/>
                      <a:pt x="143" y="503"/>
                      <a:pt x="142" y="503"/>
                    </a:cubicBezTo>
                    <a:cubicBezTo>
                      <a:pt x="141" y="503"/>
                      <a:pt x="139" y="503"/>
                      <a:pt x="138" y="503"/>
                    </a:cubicBezTo>
                    <a:cubicBezTo>
                      <a:pt x="138" y="504"/>
                      <a:pt x="138" y="506"/>
                      <a:pt x="138" y="507"/>
                    </a:cubicBezTo>
                    <a:cubicBezTo>
                      <a:pt x="139" y="508"/>
                      <a:pt x="143" y="507"/>
                      <a:pt x="144" y="507"/>
                    </a:cubicBezTo>
                    <a:cubicBezTo>
                      <a:pt x="146" y="507"/>
                      <a:pt x="149" y="508"/>
                      <a:pt x="151" y="508"/>
                    </a:cubicBezTo>
                    <a:cubicBezTo>
                      <a:pt x="152" y="509"/>
                      <a:pt x="154" y="509"/>
                      <a:pt x="156" y="509"/>
                    </a:cubicBezTo>
                    <a:cubicBezTo>
                      <a:pt x="160" y="507"/>
                      <a:pt x="164" y="505"/>
                      <a:pt x="167" y="502"/>
                    </a:cubicBezTo>
                    <a:cubicBezTo>
                      <a:pt x="169" y="500"/>
                      <a:pt x="169" y="500"/>
                      <a:pt x="168" y="498"/>
                    </a:cubicBezTo>
                    <a:cubicBezTo>
                      <a:pt x="167" y="496"/>
                      <a:pt x="164" y="497"/>
                      <a:pt x="162" y="496"/>
                    </a:cubicBezTo>
                    <a:close/>
                    <a:moveTo>
                      <a:pt x="121" y="484"/>
                    </a:moveTo>
                    <a:cubicBezTo>
                      <a:pt x="118" y="482"/>
                      <a:pt x="116" y="480"/>
                      <a:pt x="113" y="478"/>
                    </a:cubicBezTo>
                    <a:cubicBezTo>
                      <a:pt x="111" y="477"/>
                      <a:pt x="108" y="476"/>
                      <a:pt x="105" y="476"/>
                    </a:cubicBezTo>
                    <a:cubicBezTo>
                      <a:pt x="103" y="476"/>
                      <a:pt x="100" y="475"/>
                      <a:pt x="97" y="475"/>
                    </a:cubicBezTo>
                    <a:cubicBezTo>
                      <a:pt x="94" y="474"/>
                      <a:pt x="91" y="475"/>
                      <a:pt x="88" y="476"/>
                    </a:cubicBezTo>
                    <a:cubicBezTo>
                      <a:pt x="87" y="477"/>
                      <a:pt x="85" y="477"/>
                      <a:pt x="83" y="478"/>
                    </a:cubicBezTo>
                    <a:cubicBezTo>
                      <a:pt x="83" y="478"/>
                      <a:pt x="81" y="478"/>
                      <a:pt x="81" y="478"/>
                    </a:cubicBezTo>
                    <a:cubicBezTo>
                      <a:pt x="80" y="480"/>
                      <a:pt x="81" y="482"/>
                      <a:pt x="80" y="484"/>
                    </a:cubicBezTo>
                    <a:cubicBezTo>
                      <a:pt x="85" y="483"/>
                      <a:pt x="90" y="481"/>
                      <a:pt x="95" y="480"/>
                    </a:cubicBezTo>
                    <a:cubicBezTo>
                      <a:pt x="100" y="479"/>
                      <a:pt x="104" y="483"/>
                      <a:pt x="108" y="486"/>
                    </a:cubicBezTo>
                    <a:cubicBezTo>
                      <a:pt x="112" y="489"/>
                      <a:pt x="117" y="490"/>
                      <a:pt x="121" y="493"/>
                    </a:cubicBezTo>
                    <a:cubicBezTo>
                      <a:pt x="126" y="495"/>
                      <a:pt x="130" y="495"/>
                      <a:pt x="135" y="494"/>
                    </a:cubicBezTo>
                    <a:cubicBezTo>
                      <a:pt x="137" y="493"/>
                      <a:pt x="139" y="493"/>
                      <a:pt x="140" y="492"/>
                    </a:cubicBezTo>
                    <a:cubicBezTo>
                      <a:pt x="134" y="489"/>
                      <a:pt x="127" y="487"/>
                      <a:pt x="121" y="484"/>
                    </a:cubicBezTo>
                    <a:close/>
                    <a:moveTo>
                      <a:pt x="122" y="504"/>
                    </a:moveTo>
                    <a:cubicBezTo>
                      <a:pt x="119" y="503"/>
                      <a:pt x="115" y="503"/>
                      <a:pt x="112" y="502"/>
                    </a:cubicBezTo>
                    <a:cubicBezTo>
                      <a:pt x="113" y="503"/>
                      <a:pt x="114" y="505"/>
                      <a:pt x="115" y="507"/>
                    </a:cubicBezTo>
                    <a:cubicBezTo>
                      <a:pt x="117" y="509"/>
                      <a:pt x="122" y="509"/>
                      <a:pt x="125" y="510"/>
                    </a:cubicBezTo>
                    <a:cubicBezTo>
                      <a:pt x="124" y="508"/>
                      <a:pt x="124" y="505"/>
                      <a:pt x="122" y="504"/>
                    </a:cubicBezTo>
                    <a:close/>
                    <a:moveTo>
                      <a:pt x="548" y="248"/>
                    </a:moveTo>
                    <a:cubicBezTo>
                      <a:pt x="549" y="250"/>
                      <a:pt x="552" y="251"/>
                      <a:pt x="552" y="253"/>
                    </a:cubicBezTo>
                    <a:cubicBezTo>
                      <a:pt x="553" y="255"/>
                      <a:pt x="550" y="258"/>
                      <a:pt x="549" y="259"/>
                    </a:cubicBezTo>
                    <a:cubicBezTo>
                      <a:pt x="548" y="261"/>
                      <a:pt x="547" y="263"/>
                      <a:pt x="546" y="266"/>
                    </a:cubicBezTo>
                    <a:cubicBezTo>
                      <a:pt x="546" y="269"/>
                      <a:pt x="544" y="273"/>
                      <a:pt x="545" y="275"/>
                    </a:cubicBezTo>
                    <a:cubicBezTo>
                      <a:pt x="545" y="277"/>
                      <a:pt x="551" y="278"/>
                      <a:pt x="552" y="279"/>
                    </a:cubicBezTo>
                    <a:cubicBezTo>
                      <a:pt x="556" y="280"/>
                      <a:pt x="559" y="279"/>
                      <a:pt x="563" y="278"/>
                    </a:cubicBezTo>
                    <a:cubicBezTo>
                      <a:pt x="567" y="277"/>
                      <a:pt x="570" y="275"/>
                      <a:pt x="573" y="273"/>
                    </a:cubicBezTo>
                    <a:cubicBezTo>
                      <a:pt x="574" y="272"/>
                      <a:pt x="578" y="271"/>
                      <a:pt x="577" y="269"/>
                    </a:cubicBezTo>
                    <a:cubicBezTo>
                      <a:pt x="577" y="267"/>
                      <a:pt x="577" y="265"/>
                      <a:pt x="577" y="263"/>
                    </a:cubicBezTo>
                    <a:cubicBezTo>
                      <a:pt x="577" y="262"/>
                      <a:pt x="577" y="261"/>
                      <a:pt x="577" y="260"/>
                    </a:cubicBezTo>
                    <a:cubicBezTo>
                      <a:pt x="577" y="259"/>
                      <a:pt x="576" y="260"/>
                      <a:pt x="575" y="260"/>
                    </a:cubicBezTo>
                    <a:cubicBezTo>
                      <a:pt x="571" y="260"/>
                      <a:pt x="570" y="255"/>
                      <a:pt x="569" y="252"/>
                    </a:cubicBezTo>
                    <a:cubicBezTo>
                      <a:pt x="567" y="248"/>
                      <a:pt x="566" y="244"/>
                      <a:pt x="563" y="241"/>
                    </a:cubicBezTo>
                    <a:cubicBezTo>
                      <a:pt x="561" y="238"/>
                      <a:pt x="559" y="235"/>
                      <a:pt x="559" y="232"/>
                    </a:cubicBezTo>
                    <a:cubicBezTo>
                      <a:pt x="560" y="229"/>
                      <a:pt x="559" y="226"/>
                      <a:pt x="557" y="223"/>
                    </a:cubicBezTo>
                    <a:cubicBezTo>
                      <a:pt x="557" y="221"/>
                      <a:pt x="555" y="220"/>
                      <a:pt x="554" y="218"/>
                    </a:cubicBezTo>
                    <a:cubicBezTo>
                      <a:pt x="553" y="217"/>
                      <a:pt x="553" y="216"/>
                      <a:pt x="552" y="217"/>
                    </a:cubicBezTo>
                    <a:cubicBezTo>
                      <a:pt x="550" y="219"/>
                      <a:pt x="547" y="221"/>
                      <a:pt x="545" y="223"/>
                    </a:cubicBezTo>
                    <a:cubicBezTo>
                      <a:pt x="544" y="224"/>
                      <a:pt x="542" y="225"/>
                      <a:pt x="541" y="226"/>
                    </a:cubicBezTo>
                    <a:cubicBezTo>
                      <a:pt x="540" y="227"/>
                      <a:pt x="541" y="230"/>
                      <a:pt x="541" y="232"/>
                    </a:cubicBezTo>
                    <a:cubicBezTo>
                      <a:pt x="541" y="238"/>
                      <a:pt x="545" y="243"/>
                      <a:pt x="548" y="248"/>
                    </a:cubicBezTo>
                    <a:close/>
                    <a:moveTo>
                      <a:pt x="526" y="270"/>
                    </a:moveTo>
                    <a:cubicBezTo>
                      <a:pt x="528" y="268"/>
                      <a:pt x="530" y="266"/>
                      <a:pt x="532" y="265"/>
                    </a:cubicBezTo>
                    <a:cubicBezTo>
                      <a:pt x="533" y="263"/>
                      <a:pt x="535" y="262"/>
                      <a:pt x="536" y="260"/>
                    </a:cubicBezTo>
                    <a:cubicBezTo>
                      <a:pt x="537" y="255"/>
                      <a:pt x="539" y="249"/>
                      <a:pt x="541" y="244"/>
                    </a:cubicBezTo>
                    <a:cubicBezTo>
                      <a:pt x="537" y="244"/>
                      <a:pt x="534" y="244"/>
                      <a:pt x="531" y="244"/>
                    </a:cubicBezTo>
                    <a:cubicBezTo>
                      <a:pt x="528" y="244"/>
                      <a:pt x="527" y="244"/>
                      <a:pt x="525" y="246"/>
                    </a:cubicBezTo>
                    <a:cubicBezTo>
                      <a:pt x="522" y="250"/>
                      <a:pt x="520" y="254"/>
                      <a:pt x="517" y="258"/>
                    </a:cubicBezTo>
                    <a:cubicBezTo>
                      <a:pt x="515" y="260"/>
                      <a:pt x="516" y="265"/>
                      <a:pt x="517" y="267"/>
                    </a:cubicBezTo>
                    <a:cubicBezTo>
                      <a:pt x="518" y="271"/>
                      <a:pt x="524" y="270"/>
                      <a:pt x="526" y="270"/>
                    </a:cubicBezTo>
                    <a:close/>
                    <a:moveTo>
                      <a:pt x="621" y="342"/>
                    </a:moveTo>
                    <a:cubicBezTo>
                      <a:pt x="621" y="339"/>
                      <a:pt x="620" y="336"/>
                      <a:pt x="620" y="334"/>
                    </a:cubicBezTo>
                    <a:cubicBezTo>
                      <a:pt x="618" y="335"/>
                      <a:pt x="613" y="337"/>
                      <a:pt x="614" y="340"/>
                    </a:cubicBezTo>
                    <a:cubicBezTo>
                      <a:pt x="615" y="343"/>
                      <a:pt x="619" y="342"/>
                      <a:pt x="621" y="342"/>
                    </a:cubicBezTo>
                    <a:close/>
                    <a:moveTo>
                      <a:pt x="476" y="183"/>
                    </a:moveTo>
                    <a:cubicBezTo>
                      <a:pt x="481" y="182"/>
                      <a:pt x="486" y="182"/>
                      <a:pt x="491" y="181"/>
                    </a:cubicBezTo>
                    <a:cubicBezTo>
                      <a:pt x="497" y="180"/>
                      <a:pt x="500" y="178"/>
                      <a:pt x="505" y="175"/>
                    </a:cubicBezTo>
                    <a:cubicBezTo>
                      <a:pt x="506" y="173"/>
                      <a:pt x="508" y="170"/>
                      <a:pt x="510" y="168"/>
                    </a:cubicBezTo>
                    <a:cubicBezTo>
                      <a:pt x="508" y="167"/>
                      <a:pt x="505" y="167"/>
                      <a:pt x="503" y="166"/>
                    </a:cubicBezTo>
                    <a:cubicBezTo>
                      <a:pt x="502" y="165"/>
                      <a:pt x="501" y="164"/>
                      <a:pt x="499" y="164"/>
                    </a:cubicBezTo>
                    <a:cubicBezTo>
                      <a:pt x="497" y="163"/>
                      <a:pt x="495" y="165"/>
                      <a:pt x="494" y="165"/>
                    </a:cubicBezTo>
                    <a:cubicBezTo>
                      <a:pt x="491" y="166"/>
                      <a:pt x="489" y="165"/>
                      <a:pt x="486" y="165"/>
                    </a:cubicBezTo>
                    <a:cubicBezTo>
                      <a:pt x="481" y="165"/>
                      <a:pt x="476" y="165"/>
                      <a:pt x="471" y="165"/>
                    </a:cubicBezTo>
                    <a:cubicBezTo>
                      <a:pt x="469" y="165"/>
                      <a:pt x="466" y="165"/>
                      <a:pt x="463" y="165"/>
                    </a:cubicBezTo>
                    <a:cubicBezTo>
                      <a:pt x="462" y="165"/>
                      <a:pt x="461" y="165"/>
                      <a:pt x="459" y="165"/>
                    </a:cubicBezTo>
                    <a:cubicBezTo>
                      <a:pt x="459" y="166"/>
                      <a:pt x="459" y="167"/>
                      <a:pt x="459" y="168"/>
                    </a:cubicBezTo>
                    <a:cubicBezTo>
                      <a:pt x="458" y="173"/>
                      <a:pt x="463" y="176"/>
                      <a:pt x="466" y="178"/>
                    </a:cubicBezTo>
                    <a:cubicBezTo>
                      <a:pt x="468" y="181"/>
                      <a:pt x="472" y="184"/>
                      <a:pt x="476" y="183"/>
                    </a:cubicBezTo>
                    <a:close/>
                    <a:moveTo>
                      <a:pt x="861" y="544"/>
                    </a:moveTo>
                    <a:cubicBezTo>
                      <a:pt x="849" y="547"/>
                      <a:pt x="837" y="550"/>
                      <a:pt x="825" y="553"/>
                    </a:cubicBezTo>
                    <a:cubicBezTo>
                      <a:pt x="822" y="552"/>
                      <a:pt x="818" y="552"/>
                      <a:pt x="817" y="549"/>
                    </a:cubicBezTo>
                    <a:cubicBezTo>
                      <a:pt x="816" y="545"/>
                      <a:pt x="815" y="543"/>
                      <a:pt x="813" y="539"/>
                    </a:cubicBezTo>
                    <a:cubicBezTo>
                      <a:pt x="808" y="532"/>
                      <a:pt x="802" y="526"/>
                      <a:pt x="798" y="519"/>
                    </a:cubicBezTo>
                    <a:cubicBezTo>
                      <a:pt x="793" y="511"/>
                      <a:pt x="788" y="504"/>
                      <a:pt x="784" y="496"/>
                    </a:cubicBezTo>
                    <a:cubicBezTo>
                      <a:pt x="780" y="488"/>
                      <a:pt x="776" y="480"/>
                      <a:pt x="772" y="472"/>
                    </a:cubicBezTo>
                    <a:cubicBezTo>
                      <a:pt x="769" y="464"/>
                      <a:pt x="765" y="456"/>
                      <a:pt x="761" y="449"/>
                    </a:cubicBezTo>
                    <a:cubicBezTo>
                      <a:pt x="759" y="446"/>
                      <a:pt x="759" y="443"/>
                      <a:pt x="758" y="439"/>
                    </a:cubicBezTo>
                    <a:cubicBezTo>
                      <a:pt x="758" y="435"/>
                      <a:pt x="758" y="431"/>
                      <a:pt x="756" y="427"/>
                    </a:cubicBezTo>
                    <a:cubicBezTo>
                      <a:pt x="755" y="425"/>
                      <a:pt x="754" y="423"/>
                      <a:pt x="753" y="421"/>
                    </a:cubicBezTo>
                    <a:cubicBezTo>
                      <a:pt x="752" y="420"/>
                      <a:pt x="751" y="417"/>
                      <a:pt x="749" y="416"/>
                    </a:cubicBezTo>
                    <a:cubicBezTo>
                      <a:pt x="748" y="415"/>
                      <a:pt x="747" y="415"/>
                      <a:pt x="745" y="415"/>
                    </a:cubicBezTo>
                    <a:cubicBezTo>
                      <a:pt x="744" y="415"/>
                      <a:pt x="743" y="414"/>
                      <a:pt x="741" y="414"/>
                    </a:cubicBezTo>
                    <a:cubicBezTo>
                      <a:pt x="738" y="413"/>
                      <a:pt x="738" y="415"/>
                      <a:pt x="737" y="417"/>
                    </a:cubicBezTo>
                    <a:cubicBezTo>
                      <a:pt x="735" y="420"/>
                      <a:pt x="730" y="417"/>
                      <a:pt x="727" y="416"/>
                    </a:cubicBezTo>
                    <a:cubicBezTo>
                      <a:pt x="720" y="414"/>
                      <a:pt x="712" y="412"/>
                      <a:pt x="705" y="410"/>
                    </a:cubicBezTo>
                    <a:cubicBezTo>
                      <a:pt x="702" y="409"/>
                      <a:pt x="698" y="408"/>
                      <a:pt x="695" y="407"/>
                    </a:cubicBezTo>
                    <a:cubicBezTo>
                      <a:pt x="693" y="406"/>
                      <a:pt x="686" y="403"/>
                      <a:pt x="686" y="405"/>
                    </a:cubicBezTo>
                    <a:cubicBezTo>
                      <a:pt x="684" y="408"/>
                      <a:pt x="684" y="411"/>
                      <a:pt x="683" y="414"/>
                    </a:cubicBezTo>
                    <a:cubicBezTo>
                      <a:pt x="683" y="415"/>
                      <a:pt x="683" y="419"/>
                      <a:pt x="681" y="420"/>
                    </a:cubicBezTo>
                    <a:cubicBezTo>
                      <a:pt x="678" y="421"/>
                      <a:pt x="673" y="418"/>
                      <a:pt x="670" y="418"/>
                    </a:cubicBezTo>
                    <a:cubicBezTo>
                      <a:pt x="667" y="417"/>
                      <a:pt x="664" y="416"/>
                      <a:pt x="661" y="415"/>
                    </a:cubicBezTo>
                    <a:cubicBezTo>
                      <a:pt x="658" y="415"/>
                      <a:pt x="655" y="415"/>
                      <a:pt x="654" y="412"/>
                    </a:cubicBezTo>
                    <a:cubicBezTo>
                      <a:pt x="654" y="411"/>
                      <a:pt x="653" y="407"/>
                      <a:pt x="651" y="406"/>
                    </a:cubicBezTo>
                    <a:cubicBezTo>
                      <a:pt x="647" y="405"/>
                      <a:pt x="644" y="403"/>
                      <a:pt x="641" y="402"/>
                    </a:cubicBezTo>
                    <a:cubicBezTo>
                      <a:pt x="637" y="400"/>
                      <a:pt x="634" y="399"/>
                      <a:pt x="631" y="397"/>
                    </a:cubicBezTo>
                    <a:cubicBezTo>
                      <a:pt x="629" y="397"/>
                      <a:pt x="628" y="396"/>
                      <a:pt x="626" y="395"/>
                    </a:cubicBezTo>
                    <a:cubicBezTo>
                      <a:pt x="625" y="395"/>
                      <a:pt x="625" y="394"/>
                      <a:pt x="625" y="393"/>
                    </a:cubicBezTo>
                    <a:cubicBezTo>
                      <a:pt x="626" y="387"/>
                      <a:pt x="627" y="381"/>
                      <a:pt x="628" y="375"/>
                    </a:cubicBezTo>
                    <a:cubicBezTo>
                      <a:pt x="619" y="375"/>
                      <a:pt x="609" y="375"/>
                      <a:pt x="600" y="376"/>
                    </a:cubicBezTo>
                    <a:cubicBezTo>
                      <a:pt x="592" y="376"/>
                      <a:pt x="582" y="374"/>
                      <a:pt x="575" y="378"/>
                    </a:cubicBezTo>
                    <a:cubicBezTo>
                      <a:pt x="571" y="380"/>
                      <a:pt x="567" y="382"/>
                      <a:pt x="563" y="384"/>
                    </a:cubicBezTo>
                    <a:cubicBezTo>
                      <a:pt x="560" y="386"/>
                      <a:pt x="556" y="390"/>
                      <a:pt x="552" y="390"/>
                    </a:cubicBezTo>
                    <a:cubicBezTo>
                      <a:pt x="549" y="390"/>
                      <a:pt x="546" y="389"/>
                      <a:pt x="543" y="388"/>
                    </a:cubicBezTo>
                    <a:cubicBezTo>
                      <a:pt x="540" y="388"/>
                      <a:pt x="537" y="387"/>
                      <a:pt x="534" y="387"/>
                    </a:cubicBezTo>
                    <a:cubicBezTo>
                      <a:pt x="531" y="388"/>
                      <a:pt x="529" y="393"/>
                      <a:pt x="527" y="396"/>
                    </a:cubicBezTo>
                    <a:cubicBezTo>
                      <a:pt x="524" y="399"/>
                      <a:pt x="521" y="403"/>
                      <a:pt x="518" y="406"/>
                    </a:cubicBezTo>
                    <a:cubicBezTo>
                      <a:pt x="516" y="409"/>
                      <a:pt x="513" y="411"/>
                      <a:pt x="512" y="414"/>
                    </a:cubicBezTo>
                    <a:cubicBezTo>
                      <a:pt x="510" y="418"/>
                      <a:pt x="511" y="423"/>
                      <a:pt x="510" y="427"/>
                    </a:cubicBezTo>
                    <a:cubicBezTo>
                      <a:pt x="510" y="430"/>
                      <a:pt x="508" y="430"/>
                      <a:pt x="506" y="432"/>
                    </a:cubicBezTo>
                    <a:cubicBezTo>
                      <a:pt x="503" y="433"/>
                      <a:pt x="500" y="434"/>
                      <a:pt x="498" y="436"/>
                    </a:cubicBezTo>
                    <a:cubicBezTo>
                      <a:pt x="495" y="438"/>
                      <a:pt x="493" y="441"/>
                      <a:pt x="492" y="444"/>
                    </a:cubicBezTo>
                    <a:cubicBezTo>
                      <a:pt x="490" y="448"/>
                      <a:pt x="487" y="452"/>
                      <a:pt x="485" y="456"/>
                    </a:cubicBezTo>
                    <a:cubicBezTo>
                      <a:pt x="481" y="463"/>
                      <a:pt x="477" y="471"/>
                      <a:pt x="472" y="478"/>
                    </a:cubicBezTo>
                    <a:cubicBezTo>
                      <a:pt x="470" y="481"/>
                      <a:pt x="468" y="483"/>
                      <a:pt x="469" y="486"/>
                    </a:cubicBezTo>
                    <a:cubicBezTo>
                      <a:pt x="471" y="491"/>
                      <a:pt x="472" y="495"/>
                      <a:pt x="474" y="499"/>
                    </a:cubicBezTo>
                    <a:cubicBezTo>
                      <a:pt x="474" y="501"/>
                      <a:pt x="476" y="503"/>
                      <a:pt x="475" y="504"/>
                    </a:cubicBezTo>
                    <a:cubicBezTo>
                      <a:pt x="475" y="505"/>
                      <a:pt x="474" y="506"/>
                      <a:pt x="474" y="507"/>
                    </a:cubicBezTo>
                    <a:cubicBezTo>
                      <a:pt x="472" y="511"/>
                      <a:pt x="470" y="515"/>
                      <a:pt x="469" y="519"/>
                    </a:cubicBezTo>
                    <a:cubicBezTo>
                      <a:pt x="467" y="522"/>
                      <a:pt x="465" y="524"/>
                      <a:pt x="466" y="528"/>
                    </a:cubicBezTo>
                    <a:cubicBezTo>
                      <a:pt x="467" y="530"/>
                      <a:pt x="468" y="535"/>
                      <a:pt x="470" y="537"/>
                    </a:cubicBezTo>
                    <a:cubicBezTo>
                      <a:pt x="475" y="543"/>
                      <a:pt x="481" y="549"/>
                      <a:pt x="487" y="555"/>
                    </a:cubicBezTo>
                    <a:cubicBezTo>
                      <a:pt x="493" y="561"/>
                      <a:pt x="500" y="568"/>
                      <a:pt x="506" y="575"/>
                    </a:cubicBezTo>
                    <a:cubicBezTo>
                      <a:pt x="509" y="578"/>
                      <a:pt x="512" y="582"/>
                      <a:pt x="515" y="585"/>
                    </a:cubicBezTo>
                    <a:cubicBezTo>
                      <a:pt x="516" y="587"/>
                      <a:pt x="518" y="588"/>
                      <a:pt x="519" y="590"/>
                    </a:cubicBezTo>
                    <a:cubicBezTo>
                      <a:pt x="520" y="591"/>
                      <a:pt x="522" y="594"/>
                      <a:pt x="524" y="594"/>
                    </a:cubicBezTo>
                    <a:cubicBezTo>
                      <a:pt x="532" y="594"/>
                      <a:pt x="540" y="593"/>
                      <a:pt x="547" y="592"/>
                    </a:cubicBezTo>
                    <a:cubicBezTo>
                      <a:pt x="551" y="591"/>
                      <a:pt x="556" y="591"/>
                      <a:pt x="559" y="590"/>
                    </a:cubicBezTo>
                    <a:cubicBezTo>
                      <a:pt x="564" y="589"/>
                      <a:pt x="567" y="587"/>
                      <a:pt x="571" y="585"/>
                    </a:cubicBezTo>
                    <a:cubicBezTo>
                      <a:pt x="573" y="584"/>
                      <a:pt x="575" y="583"/>
                      <a:pt x="576" y="582"/>
                    </a:cubicBezTo>
                    <a:cubicBezTo>
                      <a:pt x="578" y="581"/>
                      <a:pt x="580" y="580"/>
                      <a:pt x="581" y="579"/>
                    </a:cubicBezTo>
                    <a:cubicBezTo>
                      <a:pt x="583" y="579"/>
                      <a:pt x="584" y="579"/>
                      <a:pt x="586" y="579"/>
                    </a:cubicBezTo>
                    <a:cubicBezTo>
                      <a:pt x="587" y="579"/>
                      <a:pt x="588" y="579"/>
                      <a:pt x="590" y="579"/>
                    </a:cubicBezTo>
                    <a:cubicBezTo>
                      <a:pt x="591" y="580"/>
                      <a:pt x="592" y="581"/>
                      <a:pt x="592" y="582"/>
                    </a:cubicBezTo>
                    <a:cubicBezTo>
                      <a:pt x="593" y="584"/>
                      <a:pt x="594" y="586"/>
                      <a:pt x="596" y="587"/>
                    </a:cubicBezTo>
                    <a:cubicBezTo>
                      <a:pt x="597" y="590"/>
                      <a:pt x="599" y="595"/>
                      <a:pt x="602" y="595"/>
                    </a:cubicBezTo>
                    <a:cubicBezTo>
                      <a:pt x="607" y="595"/>
                      <a:pt x="611" y="595"/>
                      <a:pt x="615" y="596"/>
                    </a:cubicBezTo>
                    <a:cubicBezTo>
                      <a:pt x="619" y="596"/>
                      <a:pt x="619" y="596"/>
                      <a:pt x="621" y="599"/>
                    </a:cubicBezTo>
                    <a:cubicBezTo>
                      <a:pt x="622" y="601"/>
                      <a:pt x="623" y="603"/>
                      <a:pt x="624" y="605"/>
                    </a:cubicBezTo>
                    <a:cubicBezTo>
                      <a:pt x="624" y="608"/>
                      <a:pt x="623" y="610"/>
                      <a:pt x="623" y="613"/>
                    </a:cubicBezTo>
                    <a:cubicBezTo>
                      <a:pt x="621" y="620"/>
                      <a:pt x="619" y="627"/>
                      <a:pt x="617" y="634"/>
                    </a:cubicBezTo>
                    <a:cubicBezTo>
                      <a:pt x="616" y="637"/>
                      <a:pt x="620" y="640"/>
                      <a:pt x="621" y="642"/>
                    </a:cubicBezTo>
                    <a:cubicBezTo>
                      <a:pt x="624" y="646"/>
                      <a:pt x="626" y="650"/>
                      <a:pt x="629" y="654"/>
                    </a:cubicBezTo>
                    <a:cubicBezTo>
                      <a:pt x="631" y="658"/>
                      <a:pt x="633" y="661"/>
                      <a:pt x="635" y="664"/>
                    </a:cubicBezTo>
                    <a:cubicBezTo>
                      <a:pt x="637" y="667"/>
                      <a:pt x="638" y="671"/>
                      <a:pt x="638" y="675"/>
                    </a:cubicBezTo>
                    <a:cubicBezTo>
                      <a:pt x="639" y="682"/>
                      <a:pt x="641" y="689"/>
                      <a:pt x="641" y="697"/>
                    </a:cubicBezTo>
                    <a:cubicBezTo>
                      <a:pt x="642" y="699"/>
                      <a:pt x="642" y="702"/>
                      <a:pt x="643" y="704"/>
                    </a:cubicBezTo>
                    <a:cubicBezTo>
                      <a:pt x="644" y="706"/>
                      <a:pt x="647" y="707"/>
                      <a:pt x="649" y="709"/>
                    </a:cubicBezTo>
                    <a:cubicBezTo>
                      <a:pt x="646" y="712"/>
                      <a:pt x="643" y="715"/>
                      <a:pt x="641" y="719"/>
                    </a:cubicBezTo>
                    <a:cubicBezTo>
                      <a:pt x="638" y="722"/>
                      <a:pt x="636" y="724"/>
                      <a:pt x="635" y="729"/>
                    </a:cubicBezTo>
                    <a:cubicBezTo>
                      <a:pt x="634" y="736"/>
                      <a:pt x="633" y="744"/>
                      <a:pt x="632" y="752"/>
                    </a:cubicBezTo>
                    <a:cubicBezTo>
                      <a:pt x="631" y="755"/>
                      <a:pt x="631" y="757"/>
                      <a:pt x="632" y="760"/>
                    </a:cubicBezTo>
                    <a:cubicBezTo>
                      <a:pt x="634" y="765"/>
                      <a:pt x="636" y="769"/>
                      <a:pt x="638" y="774"/>
                    </a:cubicBezTo>
                    <a:cubicBezTo>
                      <a:pt x="639" y="778"/>
                      <a:pt x="641" y="782"/>
                      <a:pt x="643" y="786"/>
                    </a:cubicBezTo>
                    <a:cubicBezTo>
                      <a:pt x="644" y="790"/>
                      <a:pt x="646" y="794"/>
                      <a:pt x="646" y="798"/>
                    </a:cubicBezTo>
                    <a:cubicBezTo>
                      <a:pt x="646" y="802"/>
                      <a:pt x="646" y="806"/>
                      <a:pt x="646" y="811"/>
                    </a:cubicBezTo>
                    <a:cubicBezTo>
                      <a:pt x="646" y="815"/>
                      <a:pt x="645" y="820"/>
                      <a:pt x="646" y="824"/>
                    </a:cubicBezTo>
                    <a:cubicBezTo>
                      <a:pt x="646" y="828"/>
                      <a:pt x="649" y="832"/>
                      <a:pt x="651" y="836"/>
                    </a:cubicBezTo>
                    <a:cubicBezTo>
                      <a:pt x="652" y="840"/>
                      <a:pt x="654" y="845"/>
                      <a:pt x="656" y="849"/>
                    </a:cubicBezTo>
                    <a:cubicBezTo>
                      <a:pt x="658" y="853"/>
                      <a:pt x="659" y="857"/>
                      <a:pt x="661" y="861"/>
                    </a:cubicBezTo>
                    <a:cubicBezTo>
                      <a:pt x="662" y="864"/>
                      <a:pt x="662" y="866"/>
                      <a:pt x="661" y="870"/>
                    </a:cubicBezTo>
                    <a:cubicBezTo>
                      <a:pt x="661" y="873"/>
                      <a:pt x="661" y="875"/>
                      <a:pt x="663" y="878"/>
                    </a:cubicBezTo>
                    <a:cubicBezTo>
                      <a:pt x="663" y="879"/>
                      <a:pt x="664" y="880"/>
                      <a:pt x="665" y="882"/>
                    </a:cubicBezTo>
                    <a:cubicBezTo>
                      <a:pt x="666" y="883"/>
                      <a:pt x="667" y="883"/>
                      <a:pt x="669" y="883"/>
                    </a:cubicBezTo>
                    <a:cubicBezTo>
                      <a:pt x="673" y="883"/>
                      <a:pt x="677" y="884"/>
                      <a:pt x="681" y="883"/>
                    </a:cubicBezTo>
                    <a:cubicBezTo>
                      <a:pt x="685" y="883"/>
                      <a:pt x="689" y="881"/>
                      <a:pt x="693" y="879"/>
                    </a:cubicBezTo>
                    <a:cubicBezTo>
                      <a:pt x="696" y="878"/>
                      <a:pt x="700" y="876"/>
                      <a:pt x="704" y="875"/>
                    </a:cubicBezTo>
                    <a:cubicBezTo>
                      <a:pt x="707" y="873"/>
                      <a:pt x="709" y="870"/>
                      <a:pt x="711" y="868"/>
                    </a:cubicBezTo>
                    <a:cubicBezTo>
                      <a:pt x="716" y="860"/>
                      <a:pt x="722" y="853"/>
                      <a:pt x="728" y="846"/>
                    </a:cubicBezTo>
                    <a:cubicBezTo>
                      <a:pt x="729" y="844"/>
                      <a:pt x="731" y="842"/>
                      <a:pt x="732" y="840"/>
                    </a:cubicBezTo>
                    <a:cubicBezTo>
                      <a:pt x="733" y="839"/>
                      <a:pt x="734" y="838"/>
                      <a:pt x="735" y="836"/>
                    </a:cubicBezTo>
                    <a:cubicBezTo>
                      <a:pt x="736" y="834"/>
                      <a:pt x="736" y="831"/>
                      <a:pt x="737" y="828"/>
                    </a:cubicBezTo>
                    <a:cubicBezTo>
                      <a:pt x="737" y="824"/>
                      <a:pt x="738" y="819"/>
                      <a:pt x="739" y="816"/>
                    </a:cubicBezTo>
                    <a:cubicBezTo>
                      <a:pt x="741" y="812"/>
                      <a:pt x="745" y="810"/>
                      <a:pt x="748" y="807"/>
                    </a:cubicBezTo>
                    <a:cubicBezTo>
                      <a:pt x="750" y="806"/>
                      <a:pt x="754" y="804"/>
                      <a:pt x="754" y="802"/>
                    </a:cubicBezTo>
                    <a:cubicBezTo>
                      <a:pt x="754" y="797"/>
                      <a:pt x="754" y="792"/>
                      <a:pt x="754" y="787"/>
                    </a:cubicBezTo>
                    <a:cubicBezTo>
                      <a:pt x="754" y="784"/>
                      <a:pt x="754" y="780"/>
                      <a:pt x="753" y="776"/>
                    </a:cubicBezTo>
                    <a:cubicBezTo>
                      <a:pt x="753" y="775"/>
                      <a:pt x="753" y="774"/>
                      <a:pt x="752" y="773"/>
                    </a:cubicBezTo>
                    <a:cubicBezTo>
                      <a:pt x="752" y="772"/>
                      <a:pt x="751" y="772"/>
                      <a:pt x="752" y="771"/>
                    </a:cubicBezTo>
                    <a:cubicBezTo>
                      <a:pt x="754" y="769"/>
                      <a:pt x="756" y="768"/>
                      <a:pt x="758" y="766"/>
                    </a:cubicBezTo>
                    <a:cubicBezTo>
                      <a:pt x="764" y="761"/>
                      <a:pt x="770" y="754"/>
                      <a:pt x="776" y="748"/>
                    </a:cubicBezTo>
                    <a:cubicBezTo>
                      <a:pt x="779" y="745"/>
                      <a:pt x="782" y="741"/>
                      <a:pt x="785" y="738"/>
                    </a:cubicBezTo>
                    <a:cubicBezTo>
                      <a:pt x="786" y="737"/>
                      <a:pt x="788" y="735"/>
                      <a:pt x="789" y="734"/>
                    </a:cubicBezTo>
                    <a:cubicBezTo>
                      <a:pt x="790" y="732"/>
                      <a:pt x="790" y="731"/>
                      <a:pt x="790" y="730"/>
                    </a:cubicBezTo>
                    <a:cubicBezTo>
                      <a:pt x="790" y="722"/>
                      <a:pt x="789" y="714"/>
                      <a:pt x="788" y="706"/>
                    </a:cubicBezTo>
                    <a:cubicBezTo>
                      <a:pt x="788" y="702"/>
                      <a:pt x="787" y="698"/>
                      <a:pt x="787" y="693"/>
                    </a:cubicBezTo>
                    <a:cubicBezTo>
                      <a:pt x="787" y="689"/>
                      <a:pt x="788" y="684"/>
                      <a:pt x="788" y="680"/>
                    </a:cubicBezTo>
                    <a:cubicBezTo>
                      <a:pt x="788" y="676"/>
                      <a:pt x="788" y="671"/>
                      <a:pt x="788" y="667"/>
                    </a:cubicBezTo>
                    <a:cubicBezTo>
                      <a:pt x="788" y="665"/>
                      <a:pt x="788" y="663"/>
                      <a:pt x="789" y="662"/>
                    </a:cubicBezTo>
                    <a:cubicBezTo>
                      <a:pt x="789" y="659"/>
                      <a:pt x="790" y="657"/>
                      <a:pt x="791" y="655"/>
                    </a:cubicBezTo>
                    <a:cubicBezTo>
                      <a:pt x="792" y="652"/>
                      <a:pt x="793" y="649"/>
                      <a:pt x="794" y="645"/>
                    </a:cubicBezTo>
                    <a:cubicBezTo>
                      <a:pt x="796" y="642"/>
                      <a:pt x="799" y="639"/>
                      <a:pt x="802" y="636"/>
                    </a:cubicBezTo>
                    <a:cubicBezTo>
                      <a:pt x="808" y="630"/>
                      <a:pt x="814" y="623"/>
                      <a:pt x="820" y="617"/>
                    </a:cubicBezTo>
                    <a:cubicBezTo>
                      <a:pt x="827" y="610"/>
                      <a:pt x="833" y="604"/>
                      <a:pt x="839" y="598"/>
                    </a:cubicBezTo>
                    <a:cubicBezTo>
                      <a:pt x="842" y="595"/>
                      <a:pt x="843" y="592"/>
                      <a:pt x="845" y="588"/>
                    </a:cubicBezTo>
                    <a:cubicBezTo>
                      <a:pt x="847" y="584"/>
                      <a:pt x="850" y="580"/>
                      <a:pt x="852" y="576"/>
                    </a:cubicBezTo>
                    <a:cubicBezTo>
                      <a:pt x="855" y="571"/>
                      <a:pt x="858" y="565"/>
                      <a:pt x="861" y="559"/>
                    </a:cubicBezTo>
                    <a:cubicBezTo>
                      <a:pt x="862" y="557"/>
                      <a:pt x="862" y="556"/>
                      <a:pt x="861" y="554"/>
                    </a:cubicBezTo>
                    <a:cubicBezTo>
                      <a:pt x="861" y="551"/>
                      <a:pt x="861" y="547"/>
                      <a:pt x="861" y="544"/>
                    </a:cubicBezTo>
                    <a:close/>
                    <a:moveTo>
                      <a:pt x="614" y="361"/>
                    </a:moveTo>
                    <a:cubicBezTo>
                      <a:pt x="615" y="361"/>
                      <a:pt x="621" y="362"/>
                      <a:pt x="621" y="359"/>
                    </a:cubicBezTo>
                    <a:cubicBezTo>
                      <a:pt x="621" y="355"/>
                      <a:pt x="621" y="351"/>
                      <a:pt x="621" y="346"/>
                    </a:cubicBezTo>
                    <a:cubicBezTo>
                      <a:pt x="621" y="345"/>
                      <a:pt x="619" y="345"/>
                      <a:pt x="618" y="345"/>
                    </a:cubicBezTo>
                    <a:cubicBezTo>
                      <a:pt x="618" y="345"/>
                      <a:pt x="615" y="345"/>
                      <a:pt x="614" y="346"/>
                    </a:cubicBezTo>
                    <a:cubicBezTo>
                      <a:pt x="613" y="347"/>
                      <a:pt x="614" y="351"/>
                      <a:pt x="614" y="352"/>
                    </a:cubicBezTo>
                    <a:cubicBezTo>
                      <a:pt x="614" y="355"/>
                      <a:pt x="614" y="358"/>
                      <a:pt x="614" y="361"/>
                    </a:cubicBezTo>
                    <a:close/>
                    <a:moveTo>
                      <a:pt x="180" y="506"/>
                    </a:moveTo>
                    <a:cubicBezTo>
                      <a:pt x="182" y="506"/>
                      <a:pt x="184" y="506"/>
                      <a:pt x="186" y="506"/>
                    </a:cubicBezTo>
                    <a:cubicBezTo>
                      <a:pt x="188" y="506"/>
                      <a:pt x="189" y="504"/>
                      <a:pt x="190" y="503"/>
                    </a:cubicBezTo>
                    <a:cubicBezTo>
                      <a:pt x="187" y="503"/>
                      <a:pt x="183" y="503"/>
                      <a:pt x="180" y="503"/>
                    </a:cubicBezTo>
                    <a:cubicBezTo>
                      <a:pt x="180" y="504"/>
                      <a:pt x="180" y="505"/>
                      <a:pt x="180" y="506"/>
                    </a:cubicBezTo>
                    <a:close/>
                    <a:moveTo>
                      <a:pt x="528" y="0"/>
                    </a:moveTo>
                    <a:cubicBezTo>
                      <a:pt x="236" y="0"/>
                      <a:pt x="0" y="236"/>
                      <a:pt x="0" y="528"/>
                    </a:cubicBezTo>
                    <a:cubicBezTo>
                      <a:pt x="0" y="820"/>
                      <a:pt x="236" y="1056"/>
                      <a:pt x="528" y="1056"/>
                    </a:cubicBezTo>
                    <a:cubicBezTo>
                      <a:pt x="820" y="1056"/>
                      <a:pt x="1056" y="820"/>
                      <a:pt x="1056" y="528"/>
                    </a:cubicBezTo>
                    <a:cubicBezTo>
                      <a:pt x="1056" y="236"/>
                      <a:pt x="820" y="0"/>
                      <a:pt x="528" y="0"/>
                    </a:cubicBezTo>
                    <a:close/>
                    <a:moveTo>
                      <a:pt x="878" y="878"/>
                    </a:moveTo>
                    <a:cubicBezTo>
                      <a:pt x="788" y="967"/>
                      <a:pt x="665" y="1023"/>
                      <a:pt x="528" y="1023"/>
                    </a:cubicBezTo>
                    <a:cubicBezTo>
                      <a:pt x="432" y="1023"/>
                      <a:pt x="343" y="996"/>
                      <a:pt x="267" y="949"/>
                    </a:cubicBezTo>
                    <a:cubicBezTo>
                      <a:pt x="265" y="943"/>
                      <a:pt x="263" y="937"/>
                      <a:pt x="261" y="931"/>
                    </a:cubicBezTo>
                    <a:cubicBezTo>
                      <a:pt x="261" y="929"/>
                      <a:pt x="261" y="929"/>
                      <a:pt x="262" y="929"/>
                    </a:cubicBezTo>
                    <a:cubicBezTo>
                      <a:pt x="265" y="928"/>
                      <a:pt x="267" y="928"/>
                      <a:pt x="269" y="928"/>
                    </a:cubicBezTo>
                    <a:cubicBezTo>
                      <a:pt x="270" y="928"/>
                      <a:pt x="271" y="928"/>
                      <a:pt x="272" y="927"/>
                    </a:cubicBezTo>
                    <a:cubicBezTo>
                      <a:pt x="273" y="927"/>
                      <a:pt x="272" y="923"/>
                      <a:pt x="272" y="922"/>
                    </a:cubicBezTo>
                    <a:cubicBezTo>
                      <a:pt x="271" y="920"/>
                      <a:pt x="270" y="915"/>
                      <a:pt x="271" y="913"/>
                    </a:cubicBezTo>
                    <a:cubicBezTo>
                      <a:pt x="273" y="911"/>
                      <a:pt x="276" y="911"/>
                      <a:pt x="278" y="911"/>
                    </a:cubicBezTo>
                    <a:cubicBezTo>
                      <a:pt x="281" y="910"/>
                      <a:pt x="283" y="909"/>
                      <a:pt x="286" y="908"/>
                    </a:cubicBezTo>
                    <a:cubicBezTo>
                      <a:pt x="287" y="907"/>
                      <a:pt x="287" y="903"/>
                      <a:pt x="287" y="902"/>
                    </a:cubicBezTo>
                    <a:cubicBezTo>
                      <a:pt x="288" y="900"/>
                      <a:pt x="289" y="898"/>
                      <a:pt x="289" y="896"/>
                    </a:cubicBezTo>
                    <a:cubicBezTo>
                      <a:pt x="289" y="894"/>
                      <a:pt x="287" y="892"/>
                      <a:pt x="286" y="891"/>
                    </a:cubicBezTo>
                    <a:cubicBezTo>
                      <a:pt x="285" y="889"/>
                      <a:pt x="284" y="886"/>
                      <a:pt x="282" y="884"/>
                    </a:cubicBezTo>
                    <a:cubicBezTo>
                      <a:pt x="286" y="884"/>
                      <a:pt x="291" y="884"/>
                      <a:pt x="295" y="884"/>
                    </a:cubicBezTo>
                    <a:cubicBezTo>
                      <a:pt x="298" y="884"/>
                      <a:pt x="299" y="882"/>
                      <a:pt x="300" y="879"/>
                    </a:cubicBezTo>
                    <a:cubicBezTo>
                      <a:pt x="302" y="871"/>
                      <a:pt x="306" y="863"/>
                      <a:pt x="310" y="855"/>
                    </a:cubicBezTo>
                    <a:cubicBezTo>
                      <a:pt x="311" y="851"/>
                      <a:pt x="313" y="847"/>
                      <a:pt x="315" y="843"/>
                    </a:cubicBezTo>
                    <a:cubicBezTo>
                      <a:pt x="317" y="839"/>
                      <a:pt x="317" y="836"/>
                      <a:pt x="315" y="831"/>
                    </a:cubicBezTo>
                    <a:cubicBezTo>
                      <a:pt x="315" y="828"/>
                      <a:pt x="314" y="826"/>
                      <a:pt x="313" y="823"/>
                    </a:cubicBezTo>
                    <a:cubicBezTo>
                      <a:pt x="313" y="819"/>
                      <a:pt x="314" y="816"/>
                      <a:pt x="315" y="813"/>
                    </a:cubicBezTo>
                    <a:cubicBezTo>
                      <a:pt x="316" y="810"/>
                      <a:pt x="316" y="807"/>
                      <a:pt x="317" y="805"/>
                    </a:cubicBezTo>
                    <a:cubicBezTo>
                      <a:pt x="318" y="803"/>
                      <a:pt x="320" y="803"/>
                      <a:pt x="321" y="802"/>
                    </a:cubicBezTo>
                    <a:cubicBezTo>
                      <a:pt x="323" y="801"/>
                      <a:pt x="326" y="800"/>
                      <a:pt x="328" y="799"/>
                    </a:cubicBezTo>
                    <a:cubicBezTo>
                      <a:pt x="332" y="798"/>
                      <a:pt x="335" y="796"/>
                      <a:pt x="339" y="795"/>
                    </a:cubicBezTo>
                    <a:cubicBezTo>
                      <a:pt x="340" y="794"/>
                      <a:pt x="341" y="794"/>
                      <a:pt x="342" y="794"/>
                    </a:cubicBezTo>
                    <a:cubicBezTo>
                      <a:pt x="344" y="793"/>
                      <a:pt x="344" y="790"/>
                      <a:pt x="345" y="788"/>
                    </a:cubicBezTo>
                    <a:cubicBezTo>
                      <a:pt x="348" y="780"/>
                      <a:pt x="351" y="772"/>
                      <a:pt x="354" y="764"/>
                    </a:cubicBezTo>
                    <a:cubicBezTo>
                      <a:pt x="355" y="760"/>
                      <a:pt x="354" y="756"/>
                      <a:pt x="354" y="752"/>
                    </a:cubicBezTo>
                    <a:cubicBezTo>
                      <a:pt x="353" y="747"/>
                      <a:pt x="353" y="742"/>
                      <a:pt x="353" y="738"/>
                    </a:cubicBezTo>
                    <a:cubicBezTo>
                      <a:pt x="353" y="733"/>
                      <a:pt x="352" y="728"/>
                      <a:pt x="353" y="723"/>
                    </a:cubicBezTo>
                    <a:cubicBezTo>
                      <a:pt x="354" y="719"/>
                      <a:pt x="357" y="716"/>
                      <a:pt x="359" y="712"/>
                    </a:cubicBezTo>
                    <a:cubicBezTo>
                      <a:pt x="361" y="708"/>
                      <a:pt x="364" y="704"/>
                      <a:pt x="366" y="700"/>
                    </a:cubicBezTo>
                    <a:cubicBezTo>
                      <a:pt x="368" y="696"/>
                      <a:pt x="373" y="691"/>
                      <a:pt x="372" y="687"/>
                    </a:cubicBezTo>
                    <a:cubicBezTo>
                      <a:pt x="371" y="682"/>
                      <a:pt x="370" y="678"/>
                      <a:pt x="369" y="673"/>
                    </a:cubicBezTo>
                    <a:cubicBezTo>
                      <a:pt x="368" y="669"/>
                      <a:pt x="368" y="664"/>
                      <a:pt x="364" y="662"/>
                    </a:cubicBezTo>
                    <a:cubicBezTo>
                      <a:pt x="361" y="660"/>
                      <a:pt x="357" y="657"/>
                      <a:pt x="353" y="654"/>
                    </a:cubicBezTo>
                    <a:cubicBezTo>
                      <a:pt x="349" y="651"/>
                      <a:pt x="346" y="649"/>
                      <a:pt x="342" y="646"/>
                    </a:cubicBezTo>
                    <a:cubicBezTo>
                      <a:pt x="338" y="646"/>
                      <a:pt x="335" y="647"/>
                      <a:pt x="331" y="646"/>
                    </a:cubicBezTo>
                    <a:cubicBezTo>
                      <a:pt x="327" y="645"/>
                      <a:pt x="323" y="642"/>
                      <a:pt x="319" y="640"/>
                    </a:cubicBezTo>
                    <a:cubicBezTo>
                      <a:pt x="311" y="636"/>
                      <a:pt x="303" y="633"/>
                      <a:pt x="295" y="629"/>
                    </a:cubicBezTo>
                    <a:cubicBezTo>
                      <a:pt x="291" y="627"/>
                      <a:pt x="287" y="625"/>
                      <a:pt x="283" y="623"/>
                    </a:cubicBezTo>
                    <a:cubicBezTo>
                      <a:pt x="280" y="621"/>
                      <a:pt x="280" y="620"/>
                      <a:pt x="279" y="617"/>
                    </a:cubicBezTo>
                    <a:cubicBezTo>
                      <a:pt x="278" y="609"/>
                      <a:pt x="274" y="602"/>
                      <a:pt x="270" y="595"/>
                    </a:cubicBezTo>
                    <a:cubicBezTo>
                      <a:pt x="269" y="593"/>
                      <a:pt x="267" y="588"/>
                      <a:pt x="264" y="587"/>
                    </a:cubicBezTo>
                    <a:cubicBezTo>
                      <a:pt x="260" y="585"/>
                      <a:pt x="256" y="583"/>
                      <a:pt x="252" y="583"/>
                    </a:cubicBezTo>
                    <a:cubicBezTo>
                      <a:pt x="248" y="582"/>
                      <a:pt x="243" y="582"/>
                      <a:pt x="239" y="582"/>
                    </a:cubicBezTo>
                    <a:cubicBezTo>
                      <a:pt x="236" y="582"/>
                      <a:pt x="235" y="581"/>
                      <a:pt x="233" y="579"/>
                    </a:cubicBezTo>
                    <a:cubicBezTo>
                      <a:pt x="227" y="573"/>
                      <a:pt x="222" y="566"/>
                      <a:pt x="217" y="560"/>
                    </a:cubicBezTo>
                    <a:cubicBezTo>
                      <a:pt x="215" y="558"/>
                      <a:pt x="212" y="557"/>
                      <a:pt x="210" y="555"/>
                    </a:cubicBezTo>
                    <a:cubicBezTo>
                      <a:pt x="206" y="553"/>
                      <a:pt x="204" y="552"/>
                      <a:pt x="199" y="552"/>
                    </a:cubicBezTo>
                    <a:cubicBezTo>
                      <a:pt x="195" y="551"/>
                      <a:pt x="191" y="551"/>
                      <a:pt x="187" y="551"/>
                    </a:cubicBezTo>
                    <a:cubicBezTo>
                      <a:pt x="182" y="550"/>
                      <a:pt x="177" y="551"/>
                      <a:pt x="173" y="549"/>
                    </a:cubicBezTo>
                    <a:cubicBezTo>
                      <a:pt x="171" y="548"/>
                      <a:pt x="168" y="545"/>
                      <a:pt x="165" y="545"/>
                    </a:cubicBezTo>
                    <a:cubicBezTo>
                      <a:pt x="162" y="545"/>
                      <a:pt x="158" y="546"/>
                      <a:pt x="155" y="546"/>
                    </a:cubicBezTo>
                    <a:cubicBezTo>
                      <a:pt x="156" y="545"/>
                      <a:pt x="157" y="544"/>
                      <a:pt x="159" y="543"/>
                    </a:cubicBezTo>
                    <a:cubicBezTo>
                      <a:pt x="156" y="542"/>
                      <a:pt x="154" y="541"/>
                      <a:pt x="152" y="541"/>
                    </a:cubicBezTo>
                    <a:cubicBezTo>
                      <a:pt x="150" y="541"/>
                      <a:pt x="149" y="544"/>
                      <a:pt x="149" y="545"/>
                    </a:cubicBezTo>
                    <a:cubicBezTo>
                      <a:pt x="147" y="547"/>
                      <a:pt x="145" y="546"/>
                      <a:pt x="143" y="546"/>
                    </a:cubicBezTo>
                    <a:cubicBezTo>
                      <a:pt x="141" y="546"/>
                      <a:pt x="138" y="546"/>
                      <a:pt x="135" y="548"/>
                    </a:cubicBezTo>
                    <a:cubicBezTo>
                      <a:pt x="133" y="549"/>
                      <a:pt x="131" y="553"/>
                      <a:pt x="130" y="555"/>
                    </a:cubicBezTo>
                    <a:cubicBezTo>
                      <a:pt x="127" y="558"/>
                      <a:pt x="125" y="561"/>
                      <a:pt x="123" y="564"/>
                    </a:cubicBezTo>
                    <a:cubicBezTo>
                      <a:pt x="121" y="566"/>
                      <a:pt x="118" y="568"/>
                      <a:pt x="118" y="570"/>
                    </a:cubicBezTo>
                    <a:cubicBezTo>
                      <a:pt x="118" y="573"/>
                      <a:pt x="119" y="576"/>
                      <a:pt x="120" y="579"/>
                    </a:cubicBezTo>
                    <a:cubicBezTo>
                      <a:pt x="121" y="582"/>
                      <a:pt x="121" y="585"/>
                      <a:pt x="121" y="588"/>
                    </a:cubicBezTo>
                    <a:cubicBezTo>
                      <a:pt x="121" y="590"/>
                      <a:pt x="122" y="595"/>
                      <a:pt x="121" y="597"/>
                    </a:cubicBezTo>
                    <a:cubicBezTo>
                      <a:pt x="120" y="600"/>
                      <a:pt x="117" y="603"/>
                      <a:pt x="115" y="606"/>
                    </a:cubicBezTo>
                    <a:cubicBezTo>
                      <a:pt x="114" y="608"/>
                      <a:pt x="112" y="610"/>
                      <a:pt x="110" y="613"/>
                    </a:cubicBezTo>
                    <a:cubicBezTo>
                      <a:pt x="107" y="619"/>
                      <a:pt x="106" y="627"/>
                      <a:pt x="105" y="633"/>
                    </a:cubicBezTo>
                    <a:cubicBezTo>
                      <a:pt x="104" y="635"/>
                      <a:pt x="103" y="638"/>
                      <a:pt x="105" y="639"/>
                    </a:cubicBezTo>
                    <a:cubicBezTo>
                      <a:pt x="107" y="640"/>
                      <a:pt x="108" y="641"/>
                      <a:pt x="110" y="642"/>
                    </a:cubicBezTo>
                    <a:cubicBezTo>
                      <a:pt x="108" y="645"/>
                      <a:pt x="105" y="648"/>
                      <a:pt x="105" y="652"/>
                    </a:cubicBezTo>
                    <a:cubicBezTo>
                      <a:pt x="105" y="655"/>
                      <a:pt x="105" y="659"/>
                      <a:pt x="106" y="661"/>
                    </a:cubicBezTo>
                    <a:cubicBezTo>
                      <a:pt x="107" y="664"/>
                      <a:pt x="109" y="665"/>
                      <a:pt x="112" y="666"/>
                    </a:cubicBezTo>
                    <a:cubicBezTo>
                      <a:pt x="115" y="668"/>
                      <a:pt x="116" y="672"/>
                      <a:pt x="118" y="675"/>
                    </a:cubicBezTo>
                    <a:cubicBezTo>
                      <a:pt x="126" y="691"/>
                      <a:pt x="134" y="707"/>
                      <a:pt x="144" y="721"/>
                    </a:cubicBezTo>
                    <a:cubicBezTo>
                      <a:pt x="146" y="725"/>
                      <a:pt x="149" y="729"/>
                      <a:pt x="152" y="732"/>
                    </a:cubicBezTo>
                    <a:cubicBezTo>
                      <a:pt x="153" y="734"/>
                      <a:pt x="154" y="736"/>
                      <a:pt x="156" y="737"/>
                    </a:cubicBezTo>
                    <a:cubicBezTo>
                      <a:pt x="157" y="739"/>
                      <a:pt x="158" y="740"/>
                      <a:pt x="160" y="741"/>
                    </a:cubicBezTo>
                    <a:cubicBezTo>
                      <a:pt x="164" y="743"/>
                      <a:pt x="168" y="745"/>
                      <a:pt x="171" y="747"/>
                    </a:cubicBezTo>
                    <a:cubicBezTo>
                      <a:pt x="175" y="749"/>
                      <a:pt x="178" y="753"/>
                      <a:pt x="180" y="756"/>
                    </a:cubicBezTo>
                    <a:cubicBezTo>
                      <a:pt x="182" y="759"/>
                      <a:pt x="185" y="761"/>
                      <a:pt x="186" y="764"/>
                    </a:cubicBezTo>
                    <a:cubicBezTo>
                      <a:pt x="187" y="766"/>
                      <a:pt x="187" y="770"/>
                      <a:pt x="187" y="773"/>
                    </a:cubicBezTo>
                    <a:cubicBezTo>
                      <a:pt x="188" y="782"/>
                      <a:pt x="189" y="791"/>
                      <a:pt x="190" y="800"/>
                    </a:cubicBezTo>
                    <a:cubicBezTo>
                      <a:pt x="192" y="809"/>
                      <a:pt x="193" y="818"/>
                      <a:pt x="195" y="827"/>
                    </a:cubicBezTo>
                    <a:cubicBezTo>
                      <a:pt x="197" y="835"/>
                      <a:pt x="200" y="844"/>
                      <a:pt x="203" y="853"/>
                    </a:cubicBezTo>
                    <a:cubicBezTo>
                      <a:pt x="204" y="857"/>
                      <a:pt x="205" y="861"/>
                      <a:pt x="207" y="865"/>
                    </a:cubicBezTo>
                    <a:cubicBezTo>
                      <a:pt x="207" y="867"/>
                      <a:pt x="210" y="871"/>
                      <a:pt x="209" y="873"/>
                    </a:cubicBezTo>
                    <a:cubicBezTo>
                      <a:pt x="208" y="877"/>
                      <a:pt x="208" y="881"/>
                      <a:pt x="207" y="885"/>
                    </a:cubicBezTo>
                    <a:cubicBezTo>
                      <a:pt x="206" y="889"/>
                      <a:pt x="206" y="892"/>
                      <a:pt x="206" y="896"/>
                    </a:cubicBezTo>
                    <a:cubicBezTo>
                      <a:pt x="207" y="899"/>
                      <a:pt x="208" y="903"/>
                      <a:pt x="209" y="906"/>
                    </a:cubicBezTo>
                    <a:cubicBezTo>
                      <a:pt x="199" y="897"/>
                      <a:pt x="188" y="888"/>
                      <a:pt x="178" y="878"/>
                    </a:cubicBezTo>
                    <a:cubicBezTo>
                      <a:pt x="89" y="788"/>
                      <a:pt x="33" y="665"/>
                      <a:pt x="33" y="529"/>
                    </a:cubicBezTo>
                    <a:cubicBezTo>
                      <a:pt x="35" y="530"/>
                      <a:pt x="36" y="531"/>
                      <a:pt x="37" y="532"/>
                    </a:cubicBezTo>
                    <a:cubicBezTo>
                      <a:pt x="40" y="534"/>
                      <a:pt x="43" y="535"/>
                      <a:pt x="46" y="536"/>
                    </a:cubicBezTo>
                    <a:cubicBezTo>
                      <a:pt x="49" y="537"/>
                      <a:pt x="52" y="538"/>
                      <a:pt x="55" y="539"/>
                    </a:cubicBezTo>
                    <a:cubicBezTo>
                      <a:pt x="59" y="540"/>
                      <a:pt x="61" y="542"/>
                      <a:pt x="64" y="544"/>
                    </a:cubicBezTo>
                    <a:cubicBezTo>
                      <a:pt x="67" y="547"/>
                      <a:pt x="71" y="550"/>
                      <a:pt x="74" y="553"/>
                    </a:cubicBezTo>
                    <a:cubicBezTo>
                      <a:pt x="78" y="556"/>
                      <a:pt x="81" y="559"/>
                      <a:pt x="84" y="562"/>
                    </a:cubicBezTo>
                    <a:cubicBezTo>
                      <a:pt x="87" y="565"/>
                      <a:pt x="90" y="568"/>
                      <a:pt x="93" y="570"/>
                    </a:cubicBezTo>
                    <a:cubicBezTo>
                      <a:pt x="95" y="572"/>
                      <a:pt x="97" y="573"/>
                      <a:pt x="99" y="573"/>
                    </a:cubicBezTo>
                    <a:cubicBezTo>
                      <a:pt x="99" y="573"/>
                      <a:pt x="100" y="574"/>
                      <a:pt x="101" y="574"/>
                    </a:cubicBezTo>
                    <a:cubicBezTo>
                      <a:pt x="102" y="572"/>
                      <a:pt x="103" y="569"/>
                      <a:pt x="104" y="567"/>
                    </a:cubicBezTo>
                    <a:cubicBezTo>
                      <a:pt x="105" y="566"/>
                      <a:pt x="107" y="565"/>
                      <a:pt x="109" y="564"/>
                    </a:cubicBezTo>
                    <a:cubicBezTo>
                      <a:pt x="110" y="563"/>
                      <a:pt x="110" y="562"/>
                      <a:pt x="111" y="563"/>
                    </a:cubicBezTo>
                    <a:cubicBezTo>
                      <a:pt x="113" y="565"/>
                      <a:pt x="114" y="566"/>
                      <a:pt x="116" y="568"/>
                    </a:cubicBezTo>
                    <a:cubicBezTo>
                      <a:pt x="117" y="566"/>
                      <a:pt x="118" y="565"/>
                      <a:pt x="119" y="563"/>
                    </a:cubicBezTo>
                    <a:cubicBezTo>
                      <a:pt x="116" y="562"/>
                      <a:pt x="113" y="558"/>
                      <a:pt x="110" y="558"/>
                    </a:cubicBezTo>
                    <a:cubicBezTo>
                      <a:pt x="109" y="558"/>
                      <a:pt x="107" y="559"/>
                      <a:pt x="106" y="560"/>
                    </a:cubicBezTo>
                    <a:cubicBezTo>
                      <a:pt x="104" y="561"/>
                      <a:pt x="102" y="562"/>
                      <a:pt x="100" y="563"/>
                    </a:cubicBezTo>
                    <a:cubicBezTo>
                      <a:pt x="97" y="564"/>
                      <a:pt x="97" y="563"/>
                      <a:pt x="95" y="561"/>
                    </a:cubicBezTo>
                    <a:cubicBezTo>
                      <a:pt x="93" y="559"/>
                      <a:pt x="91" y="556"/>
                      <a:pt x="89" y="554"/>
                    </a:cubicBezTo>
                    <a:cubicBezTo>
                      <a:pt x="87" y="552"/>
                      <a:pt x="84" y="551"/>
                      <a:pt x="84" y="547"/>
                    </a:cubicBezTo>
                    <a:cubicBezTo>
                      <a:pt x="84" y="544"/>
                      <a:pt x="84" y="540"/>
                      <a:pt x="84" y="536"/>
                    </a:cubicBezTo>
                    <a:cubicBezTo>
                      <a:pt x="85" y="533"/>
                      <a:pt x="85" y="529"/>
                      <a:pt x="84" y="526"/>
                    </a:cubicBezTo>
                    <a:cubicBezTo>
                      <a:pt x="83" y="524"/>
                      <a:pt x="81" y="522"/>
                      <a:pt x="79" y="520"/>
                    </a:cubicBezTo>
                    <a:cubicBezTo>
                      <a:pt x="77" y="518"/>
                      <a:pt x="77" y="518"/>
                      <a:pt x="74" y="519"/>
                    </a:cubicBezTo>
                    <a:cubicBezTo>
                      <a:pt x="72" y="520"/>
                      <a:pt x="71" y="521"/>
                      <a:pt x="68" y="521"/>
                    </a:cubicBezTo>
                    <a:cubicBezTo>
                      <a:pt x="67" y="521"/>
                      <a:pt x="58" y="520"/>
                      <a:pt x="57" y="518"/>
                    </a:cubicBezTo>
                    <a:cubicBezTo>
                      <a:pt x="57" y="516"/>
                      <a:pt x="58" y="514"/>
                      <a:pt x="58" y="512"/>
                    </a:cubicBezTo>
                    <a:cubicBezTo>
                      <a:pt x="58" y="509"/>
                      <a:pt x="59" y="506"/>
                      <a:pt x="60" y="503"/>
                    </a:cubicBezTo>
                    <a:cubicBezTo>
                      <a:pt x="61" y="500"/>
                      <a:pt x="61" y="497"/>
                      <a:pt x="62" y="493"/>
                    </a:cubicBezTo>
                    <a:cubicBezTo>
                      <a:pt x="63" y="493"/>
                      <a:pt x="64" y="492"/>
                      <a:pt x="64" y="491"/>
                    </a:cubicBezTo>
                    <a:cubicBezTo>
                      <a:pt x="65" y="490"/>
                      <a:pt x="65" y="488"/>
                      <a:pt x="66" y="487"/>
                    </a:cubicBezTo>
                    <a:cubicBezTo>
                      <a:pt x="59" y="487"/>
                      <a:pt x="52" y="488"/>
                      <a:pt x="46" y="490"/>
                    </a:cubicBezTo>
                    <a:cubicBezTo>
                      <a:pt x="43" y="491"/>
                      <a:pt x="44" y="495"/>
                      <a:pt x="43" y="498"/>
                    </a:cubicBezTo>
                    <a:cubicBezTo>
                      <a:pt x="43" y="499"/>
                      <a:pt x="43" y="501"/>
                      <a:pt x="41" y="502"/>
                    </a:cubicBezTo>
                    <a:cubicBezTo>
                      <a:pt x="40" y="503"/>
                      <a:pt x="38" y="504"/>
                      <a:pt x="37" y="504"/>
                    </a:cubicBezTo>
                    <a:cubicBezTo>
                      <a:pt x="36" y="504"/>
                      <a:pt x="35" y="504"/>
                      <a:pt x="34" y="504"/>
                    </a:cubicBezTo>
                    <a:cubicBezTo>
                      <a:pt x="35" y="479"/>
                      <a:pt x="38" y="454"/>
                      <a:pt x="43" y="430"/>
                    </a:cubicBezTo>
                    <a:cubicBezTo>
                      <a:pt x="45" y="430"/>
                      <a:pt x="45" y="431"/>
                      <a:pt x="46" y="434"/>
                    </a:cubicBezTo>
                    <a:cubicBezTo>
                      <a:pt x="46" y="436"/>
                      <a:pt x="50" y="436"/>
                      <a:pt x="51" y="436"/>
                    </a:cubicBezTo>
                    <a:cubicBezTo>
                      <a:pt x="54" y="435"/>
                      <a:pt x="57" y="431"/>
                      <a:pt x="60" y="429"/>
                    </a:cubicBezTo>
                    <a:cubicBezTo>
                      <a:pt x="62" y="427"/>
                      <a:pt x="65" y="426"/>
                      <a:pt x="68" y="426"/>
                    </a:cubicBezTo>
                    <a:cubicBezTo>
                      <a:pt x="72" y="425"/>
                      <a:pt x="75" y="425"/>
                      <a:pt x="78" y="428"/>
                    </a:cubicBezTo>
                    <a:cubicBezTo>
                      <a:pt x="80" y="429"/>
                      <a:pt x="83" y="433"/>
                      <a:pt x="86" y="430"/>
                    </a:cubicBezTo>
                    <a:cubicBezTo>
                      <a:pt x="88" y="428"/>
                      <a:pt x="89" y="430"/>
                      <a:pt x="90" y="432"/>
                    </a:cubicBezTo>
                    <a:cubicBezTo>
                      <a:pt x="93" y="435"/>
                      <a:pt x="93" y="440"/>
                      <a:pt x="94" y="443"/>
                    </a:cubicBezTo>
                    <a:cubicBezTo>
                      <a:pt x="95" y="447"/>
                      <a:pt x="97" y="451"/>
                      <a:pt x="98" y="455"/>
                    </a:cubicBezTo>
                    <a:cubicBezTo>
                      <a:pt x="100" y="457"/>
                      <a:pt x="101" y="463"/>
                      <a:pt x="104" y="461"/>
                    </a:cubicBezTo>
                    <a:cubicBezTo>
                      <a:pt x="108" y="460"/>
                      <a:pt x="107" y="456"/>
                      <a:pt x="107" y="453"/>
                    </a:cubicBezTo>
                    <a:cubicBezTo>
                      <a:pt x="108" y="449"/>
                      <a:pt x="107" y="445"/>
                      <a:pt x="106" y="440"/>
                    </a:cubicBezTo>
                    <a:cubicBezTo>
                      <a:pt x="105" y="436"/>
                      <a:pt x="104" y="432"/>
                      <a:pt x="103" y="428"/>
                    </a:cubicBezTo>
                    <a:cubicBezTo>
                      <a:pt x="102" y="425"/>
                      <a:pt x="102" y="422"/>
                      <a:pt x="104" y="419"/>
                    </a:cubicBezTo>
                    <a:cubicBezTo>
                      <a:pt x="106" y="416"/>
                      <a:pt x="108" y="414"/>
                      <a:pt x="110" y="412"/>
                    </a:cubicBezTo>
                    <a:cubicBezTo>
                      <a:pt x="114" y="410"/>
                      <a:pt x="117" y="408"/>
                      <a:pt x="120" y="406"/>
                    </a:cubicBezTo>
                    <a:cubicBezTo>
                      <a:pt x="126" y="401"/>
                      <a:pt x="133" y="396"/>
                      <a:pt x="139" y="391"/>
                    </a:cubicBezTo>
                    <a:cubicBezTo>
                      <a:pt x="143" y="388"/>
                      <a:pt x="144" y="385"/>
                      <a:pt x="143" y="381"/>
                    </a:cubicBezTo>
                    <a:cubicBezTo>
                      <a:pt x="142" y="376"/>
                      <a:pt x="140" y="371"/>
                      <a:pt x="144" y="368"/>
                    </a:cubicBezTo>
                    <a:cubicBezTo>
                      <a:pt x="152" y="361"/>
                      <a:pt x="161" y="357"/>
                      <a:pt x="169" y="350"/>
                    </a:cubicBezTo>
                    <a:cubicBezTo>
                      <a:pt x="172" y="347"/>
                      <a:pt x="175" y="344"/>
                      <a:pt x="177" y="340"/>
                    </a:cubicBezTo>
                    <a:cubicBezTo>
                      <a:pt x="180" y="336"/>
                      <a:pt x="183" y="334"/>
                      <a:pt x="187" y="331"/>
                    </a:cubicBezTo>
                    <a:cubicBezTo>
                      <a:pt x="191" y="328"/>
                      <a:pt x="196" y="325"/>
                      <a:pt x="200" y="322"/>
                    </a:cubicBezTo>
                    <a:cubicBezTo>
                      <a:pt x="205" y="319"/>
                      <a:pt x="209" y="319"/>
                      <a:pt x="215" y="318"/>
                    </a:cubicBezTo>
                    <a:cubicBezTo>
                      <a:pt x="212" y="320"/>
                      <a:pt x="210" y="322"/>
                      <a:pt x="209" y="325"/>
                    </a:cubicBezTo>
                    <a:cubicBezTo>
                      <a:pt x="208" y="326"/>
                      <a:pt x="207" y="328"/>
                      <a:pt x="206" y="330"/>
                    </a:cubicBezTo>
                    <a:cubicBezTo>
                      <a:pt x="206" y="331"/>
                      <a:pt x="207" y="331"/>
                      <a:pt x="208" y="332"/>
                    </a:cubicBezTo>
                    <a:cubicBezTo>
                      <a:pt x="211" y="333"/>
                      <a:pt x="214" y="331"/>
                      <a:pt x="216" y="330"/>
                    </a:cubicBezTo>
                    <a:cubicBezTo>
                      <a:pt x="219" y="328"/>
                      <a:pt x="222" y="326"/>
                      <a:pt x="225" y="324"/>
                    </a:cubicBezTo>
                    <a:cubicBezTo>
                      <a:pt x="230" y="321"/>
                      <a:pt x="238" y="319"/>
                      <a:pt x="238" y="312"/>
                    </a:cubicBezTo>
                    <a:cubicBezTo>
                      <a:pt x="237" y="310"/>
                      <a:pt x="236" y="309"/>
                      <a:pt x="234" y="309"/>
                    </a:cubicBezTo>
                    <a:cubicBezTo>
                      <a:pt x="231" y="309"/>
                      <a:pt x="228" y="310"/>
                      <a:pt x="225" y="310"/>
                    </a:cubicBezTo>
                    <a:cubicBezTo>
                      <a:pt x="223" y="310"/>
                      <a:pt x="220" y="312"/>
                      <a:pt x="218" y="311"/>
                    </a:cubicBezTo>
                    <a:cubicBezTo>
                      <a:pt x="216" y="310"/>
                      <a:pt x="216" y="307"/>
                      <a:pt x="216" y="305"/>
                    </a:cubicBezTo>
                    <a:cubicBezTo>
                      <a:pt x="215" y="301"/>
                      <a:pt x="226" y="297"/>
                      <a:pt x="221" y="293"/>
                    </a:cubicBezTo>
                    <a:cubicBezTo>
                      <a:pt x="220" y="292"/>
                      <a:pt x="217" y="291"/>
                      <a:pt x="215" y="291"/>
                    </a:cubicBezTo>
                    <a:cubicBezTo>
                      <a:pt x="213" y="291"/>
                      <a:pt x="210" y="293"/>
                      <a:pt x="209" y="294"/>
                    </a:cubicBezTo>
                    <a:cubicBezTo>
                      <a:pt x="202" y="298"/>
                      <a:pt x="194" y="300"/>
                      <a:pt x="187" y="303"/>
                    </a:cubicBezTo>
                    <a:cubicBezTo>
                      <a:pt x="193" y="299"/>
                      <a:pt x="199" y="296"/>
                      <a:pt x="204" y="293"/>
                    </a:cubicBezTo>
                    <a:cubicBezTo>
                      <a:pt x="207" y="291"/>
                      <a:pt x="210" y="290"/>
                      <a:pt x="213" y="289"/>
                    </a:cubicBezTo>
                    <a:cubicBezTo>
                      <a:pt x="214" y="288"/>
                      <a:pt x="215" y="288"/>
                      <a:pt x="217" y="287"/>
                    </a:cubicBezTo>
                    <a:cubicBezTo>
                      <a:pt x="218" y="286"/>
                      <a:pt x="220" y="285"/>
                      <a:pt x="221" y="285"/>
                    </a:cubicBezTo>
                    <a:cubicBezTo>
                      <a:pt x="223" y="285"/>
                      <a:pt x="224" y="287"/>
                      <a:pt x="225" y="288"/>
                    </a:cubicBezTo>
                    <a:cubicBezTo>
                      <a:pt x="227" y="289"/>
                      <a:pt x="228" y="289"/>
                      <a:pt x="229" y="289"/>
                    </a:cubicBezTo>
                    <a:cubicBezTo>
                      <a:pt x="230" y="290"/>
                      <a:pt x="237" y="292"/>
                      <a:pt x="237" y="291"/>
                    </a:cubicBezTo>
                    <a:cubicBezTo>
                      <a:pt x="237" y="289"/>
                      <a:pt x="230" y="286"/>
                      <a:pt x="229" y="285"/>
                    </a:cubicBezTo>
                    <a:cubicBezTo>
                      <a:pt x="235" y="284"/>
                      <a:pt x="241" y="283"/>
                      <a:pt x="247" y="282"/>
                    </a:cubicBezTo>
                    <a:cubicBezTo>
                      <a:pt x="253" y="281"/>
                      <a:pt x="258" y="276"/>
                      <a:pt x="263" y="274"/>
                    </a:cubicBezTo>
                    <a:cubicBezTo>
                      <a:pt x="265" y="272"/>
                      <a:pt x="270" y="270"/>
                      <a:pt x="268" y="274"/>
                    </a:cubicBezTo>
                    <a:cubicBezTo>
                      <a:pt x="266" y="276"/>
                      <a:pt x="265" y="279"/>
                      <a:pt x="263" y="281"/>
                    </a:cubicBezTo>
                    <a:cubicBezTo>
                      <a:pt x="260" y="286"/>
                      <a:pt x="256" y="290"/>
                      <a:pt x="253" y="294"/>
                    </a:cubicBezTo>
                    <a:cubicBezTo>
                      <a:pt x="251" y="295"/>
                      <a:pt x="246" y="300"/>
                      <a:pt x="249" y="302"/>
                    </a:cubicBezTo>
                    <a:cubicBezTo>
                      <a:pt x="252" y="305"/>
                      <a:pt x="256" y="300"/>
                      <a:pt x="259" y="300"/>
                    </a:cubicBezTo>
                    <a:cubicBezTo>
                      <a:pt x="260" y="300"/>
                      <a:pt x="262" y="303"/>
                      <a:pt x="263" y="304"/>
                    </a:cubicBezTo>
                    <a:cubicBezTo>
                      <a:pt x="264" y="306"/>
                      <a:pt x="265" y="309"/>
                      <a:pt x="266" y="311"/>
                    </a:cubicBezTo>
                    <a:cubicBezTo>
                      <a:pt x="267" y="308"/>
                      <a:pt x="268" y="304"/>
                      <a:pt x="271" y="302"/>
                    </a:cubicBezTo>
                    <a:cubicBezTo>
                      <a:pt x="272" y="301"/>
                      <a:pt x="276" y="306"/>
                      <a:pt x="277" y="306"/>
                    </a:cubicBezTo>
                    <a:cubicBezTo>
                      <a:pt x="280" y="308"/>
                      <a:pt x="283" y="306"/>
                      <a:pt x="285" y="305"/>
                    </a:cubicBezTo>
                    <a:cubicBezTo>
                      <a:pt x="285" y="301"/>
                      <a:pt x="285" y="296"/>
                      <a:pt x="283" y="293"/>
                    </a:cubicBezTo>
                    <a:cubicBezTo>
                      <a:pt x="281" y="291"/>
                      <a:pt x="279" y="288"/>
                      <a:pt x="276" y="287"/>
                    </a:cubicBezTo>
                    <a:cubicBezTo>
                      <a:pt x="274" y="286"/>
                      <a:pt x="272" y="286"/>
                      <a:pt x="271" y="283"/>
                    </a:cubicBezTo>
                    <a:cubicBezTo>
                      <a:pt x="271" y="282"/>
                      <a:pt x="270" y="281"/>
                      <a:pt x="272" y="280"/>
                    </a:cubicBezTo>
                    <a:cubicBezTo>
                      <a:pt x="273" y="279"/>
                      <a:pt x="273" y="279"/>
                      <a:pt x="273" y="277"/>
                    </a:cubicBezTo>
                    <a:cubicBezTo>
                      <a:pt x="274" y="273"/>
                      <a:pt x="274" y="270"/>
                      <a:pt x="275" y="266"/>
                    </a:cubicBezTo>
                    <a:cubicBezTo>
                      <a:pt x="276" y="264"/>
                      <a:pt x="278" y="261"/>
                      <a:pt x="275" y="259"/>
                    </a:cubicBezTo>
                    <a:cubicBezTo>
                      <a:pt x="272" y="256"/>
                      <a:pt x="269" y="253"/>
                      <a:pt x="265" y="251"/>
                    </a:cubicBezTo>
                    <a:cubicBezTo>
                      <a:pt x="259" y="246"/>
                      <a:pt x="255" y="242"/>
                      <a:pt x="253" y="234"/>
                    </a:cubicBezTo>
                    <a:cubicBezTo>
                      <a:pt x="252" y="228"/>
                      <a:pt x="250" y="223"/>
                      <a:pt x="248" y="217"/>
                    </a:cubicBezTo>
                    <a:cubicBezTo>
                      <a:pt x="247" y="215"/>
                      <a:pt x="246" y="213"/>
                      <a:pt x="244" y="212"/>
                    </a:cubicBezTo>
                    <a:cubicBezTo>
                      <a:pt x="243" y="212"/>
                      <a:pt x="242" y="213"/>
                      <a:pt x="241" y="214"/>
                    </a:cubicBezTo>
                    <a:cubicBezTo>
                      <a:pt x="239" y="215"/>
                      <a:pt x="237" y="217"/>
                      <a:pt x="235" y="218"/>
                    </a:cubicBezTo>
                    <a:cubicBezTo>
                      <a:pt x="233" y="219"/>
                      <a:pt x="232" y="220"/>
                      <a:pt x="230" y="222"/>
                    </a:cubicBezTo>
                    <a:cubicBezTo>
                      <a:pt x="229" y="223"/>
                      <a:pt x="227" y="224"/>
                      <a:pt x="226" y="224"/>
                    </a:cubicBezTo>
                    <a:cubicBezTo>
                      <a:pt x="223" y="225"/>
                      <a:pt x="220" y="223"/>
                      <a:pt x="218" y="221"/>
                    </a:cubicBezTo>
                    <a:cubicBezTo>
                      <a:pt x="216" y="220"/>
                      <a:pt x="215" y="220"/>
                      <a:pt x="216" y="217"/>
                    </a:cubicBezTo>
                    <a:cubicBezTo>
                      <a:pt x="217" y="216"/>
                      <a:pt x="217" y="215"/>
                      <a:pt x="218" y="213"/>
                    </a:cubicBezTo>
                    <a:cubicBezTo>
                      <a:pt x="218" y="212"/>
                      <a:pt x="217" y="211"/>
                      <a:pt x="216" y="211"/>
                    </a:cubicBezTo>
                    <a:cubicBezTo>
                      <a:pt x="215" y="208"/>
                      <a:pt x="214" y="205"/>
                      <a:pt x="212" y="204"/>
                    </a:cubicBezTo>
                    <a:cubicBezTo>
                      <a:pt x="210" y="203"/>
                      <a:pt x="208" y="203"/>
                      <a:pt x="206" y="203"/>
                    </a:cubicBezTo>
                    <a:cubicBezTo>
                      <a:pt x="204" y="202"/>
                      <a:pt x="201" y="202"/>
                      <a:pt x="199" y="202"/>
                    </a:cubicBezTo>
                    <a:cubicBezTo>
                      <a:pt x="197" y="201"/>
                      <a:pt x="195" y="201"/>
                      <a:pt x="193" y="201"/>
                    </a:cubicBezTo>
                    <a:cubicBezTo>
                      <a:pt x="191" y="200"/>
                      <a:pt x="192" y="200"/>
                      <a:pt x="191" y="199"/>
                    </a:cubicBezTo>
                    <a:cubicBezTo>
                      <a:pt x="190" y="198"/>
                      <a:pt x="182" y="199"/>
                      <a:pt x="182" y="201"/>
                    </a:cubicBezTo>
                    <a:cubicBezTo>
                      <a:pt x="180" y="202"/>
                      <a:pt x="180" y="205"/>
                      <a:pt x="179" y="207"/>
                    </a:cubicBezTo>
                    <a:cubicBezTo>
                      <a:pt x="179" y="208"/>
                      <a:pt x="178" y="209"/>
                      <a:pt x="178" y="209"/>
                    </a:cubicBezTo>
                    <a:cubicBezTo>
                      <a:pt x="178" y="211"/>
                      <a:pt x="176" y="213"/>
                      <a:pt x="176" y="214"/>
                    </a:cubicBezTo>
                    <a:cubicBezTo>
                      <a:pt x="176" y="215"/>
                      <a:pt x="177" y="215"/>
                      <a:pt x="177" y="216"/>
                    </a:cubicBezTo>
                    <a:cubicBezTo>
                      <a:pt x="177" y="217"/>
                      <a:pt x="176" y="218"/>
                      <a:pt x="176" y="218"/>
                    </a:cubicBezTo>
                    <a:cubicBezTo>
                      <a:pt x="174" y="220"/>
                      <a:pt x="172" y="222"/>
                      <a:pt x="170" y="223"/>
                    </a:cubicBezTo>
                    <a:cubicBezTo>
                      <a:pt x="171" y="227"/>
                      <a:pt x="172" y="230"/>
                      <a:pt x="173" y="234"/>
                    </a:cubicBezTo>
                    <a:cubicBezTo>
                      <a:pt x="174" y="237"/>
                      <a:pt x="173" y="239"/>
                      <a:pt x="172" y="242"/>
                    </a:cubicBezTo>
                    <a:cubicBezTo>
                      <a:pt x="171" y="244"/>
                      <a:pt x="170" y="246"/>
                      <a:pt x="169" y="248"/>
                    </a:cubicBezTo>
                    <a:cubicBezTo>
                      <a:pt x="168" y="248"/>
                      <a:pt x="166" y="248"/>
                      <a:pt x="166" y="249"/>
                    </a:cubicBezTo>
                    <a:cubicBezTo>
                      <a:pt x="162" y="250"/>
                      <a:pt x="158" y="251"/>
                      <a:pt x="154" y="253"/>
                    </a:cubicBezTo>
                    <a:cubicBezTo>
                      <a:pt x="154" y="257"/>
                      <a:pt x="154" y="261"/>
                      <a:pt x="154" y="265"/>
                    </a:cubicBezTo>
                    <a:cubicBezTo>
                      <a:pt x="154" y="266"/>
                      <a:pt x="155" y="269"/>
                      <a:pt x="154" y="270"/>
                    </a:cubicBezTo>
                    <a:cubicBezTo>
                      <a:pt x="153" y="271"/>
                      <a:pt x="152" y="272"/>
                      <a:pt x="151" y="273"/>
                    </a:cubicBezTo>
                    <a:cubicBezTo>
                      <a:pt x="150" y="274"/>
                      <a:pt x="148" y="276"/>
                      <a:pt x="146" y="278"/>
                    </a:cubicBezTo>
                    <a:cubicBezTo>
                      <a:pt x="145" y="279"/>
                      <a:pt x="142" y="278"/>
                      <a:pt x="140" y="277"/>
                    </a:cubicBezTo>
                    <a:cubicBezTo>
                      <a:pt x="137" y="277"/>
                      <a:pt x="137" y="272"/>
                      <a:pt x="137" y="269"/>
                    </a:cubicBezTo>
                    <a:cubicBezTo>
                      <a:pt x="136" y="266"/>
                      <a:pt x="135" y="263"/>
                      <a:pt x="136" y="260"/>
                    </a:cubicBezTo>
                    <a:cubicBezTo>
                      <a:pt x="137" y="258"/>
                      <a:pt x="138" y="256"/>
                      <a:pt x="138" y="254"/>
                    </a:cubicBezTo>
                    <a:cubicBezTo>
                      <a:pt x="139" y="253"/>
                      <a:pt x="139" y="252"/>
                      <a:pt x="139" y="252"/>
                    </a:cubicBezTo>
                    <a:cubicBezTo>
                      <a:pt x="139" y="251"/>
                      <a:pt x="134" y="251"/>
                      <a:pt x="134" y="251"/>
                    </a:cubicBezTo>
                    <a:cubicBezTo>
                      <a:pt x="130" y="250"/>
                      <a:pt x="126" y="249"/>
                      <a:pt x="122" y="248"/>
                    </a:cubicBezTo>
                    <a:cubicBezTo>
                      <a:pt x="121" y="248"/>
                      <a:pt x="121" y="248"/>
                      <a:pt x="120" y="248"/>
                    </a:cubicBezTo>
                    <a:cubicBezTo>
                      <a:pt x="137" y="223"/>
                      <a:pt x="157" y="200"/>
                      <a:pt x="178" y="178"/>
                    </a:cubicBezTo>
                    <a:cubicBezTo>
                      <a:pt x="188" y="168"/>
                      <a:pt x="199" y="159"/>
                      <a:pt x="210" y="149"/>
                    </a:cubicBezTo>
                    <a:cubicBezTo>
                      <a:pt x="211" y="151"/>
                      <a:pt x="212" y="154"/>
                      <a:pt x="214" y="156"/>
                    </a:cubicBezTo>
                    <a:cubicBezTo>
                      <a:pt x="210" y="158"/>
                      <a:pt x="206" y="159"/>
                      <a:pt x="203" y="163"/>
                    </a:cubicBezTo>
                    <a:cubicBezTo>
                      <a:pt x="202" y="164"/>
                      <a:pt x="201" y="165"/>
                      <a:pt x="201" y="167"/>
                    </a:cubicBezTo>
                    <a:cubicBezTo>
                      <a:pt x="200" y="168"/>
                      <a:pt x="199" y="169"/>
                      <a:pt x="201" y="168"/>
                    </a:cubicBezTo>
                    <a:cubicBezTo>
                      <a:pt x="206" y="167"/>
                      <a:pt x="212" y="164"/>
                      <a:pt x="216" y="161"/>
                    </a:cubicBezTo>
                    <a:cubicBezTo>
                      <a:pt x="218" y="160"/>
                      <a:pt x="219" y="158"/>
                      <a:pt x="221" y="160"/>
                    </a:cubicBezTo>
                    <a:cubicBezTo>
                      <a:pt x="222" y="161"/>
                      <a:pt x="223" y="163"/>
                      <a:pt x="224" y="164"/>
                    </a:cubicBezTo>
                    <a:cubicBezTo>
                      <a:pt x="218" y="168"/>
                      <a:pt x="212" y="175"/>
                      <a:pt x="204" y="177"/>
                    </a:cubicBezTo>
                    <a:cubicBezTo>
                      <a:pt x="200" y="178"/>
                      <a:pt x="196" y="179"/>
                      <a:pt x="192" y="181"/>
                    </a:cubicBezTo>
                    <a:cubicBezTo>
                      <a:pt x="189" y="182"/>
                      <a:pt x="187" y="186"/>
                      <a:pt x="185" y="188"/>
                    </a:cubicBezTo>
                    <a:cubicBezTo>
                      <a:pt x="193" y="187"/>
                      <a:pt x="200" y="186"/>
                      <a:pt x="207" y="184"/>
                    </a:cubicBezTo>
                    <a:cubicBezTo>
                      <a:pt x="213" y="183"/>
                      <a:pt x="217" y="189"/>
                      <a:pt x="221" y="193"/>
                    </a:cubicBezTo>
                    <a:cubicBezTo>
                      <a:pt x="222" y="195"/>
                      <a:pt x="224" y="199"/>
                      <a:pt x="227" y="200"/>
                    </a:cubicBezTo>
                    <a:cubicBezTo>
                      <a:pt x="229" y="201"/>
                      <a:pt x="232" y="200"/>
                      <a:pt x="235" y="200"/>
                    </a:cubicBezTo>
                    <a:cubicBezTo>
                      <a:pt x="237" y="200"/>
                      <a:pt x="239" y="200"/>
                      <a:pt x="239" y="197"/>
                    </a:cubicBezTo>
                    <a:cubicBezTo>
                      <a:pt x="239" y="196"/>
                      <a:pt x="237" y="194"/>
                      <a:pt x="236" y="193"/>
                    </a:cubicBezTo>
                    <a:cubicBezTo>
                      <a:pt x="235" y="192"/>
                      <a:pt x="234" y="190"/>
                      <a:pt x="233" y="189"/>
                    </a:cubicBezTo>
                    <a:cubicBezTo>
                      <a:pt x="237" y="188"/>
                      <a:pt x="240" y="192"/>
                      <a:pt x="243" y="195"/>
                    </a:cubicBezTo>
                    <a:cubicBezTo>
                      <a:pt x="246" y="197"/>
                      <a:pt x="250" y="193"/>
                      <a:pt x="252" y="191"/>
                    </a:cubicBezTo>
                    <a:cubicBezTo>
                      <a:pt x="254" y="189"/>
                      <a:pt x="252" y="185"/>
                      <a:pt x="252" y="182"/>
                    </a:cubicBezTo>
                    <a:cubicBezTo>
                      <a:pt x="252" y="180"/>
                      <a:pt x="251" y="179"/>
                      <a:pt x="249" y="178"/>
                    </a:cubicBezTo>
                    <a:cubicBezTo>
                      <a:pt x="246" y="176"/>
                      <a:pt x="244" y="174"/>
                      <a:pt x="241" y="173"/>
                    </a:cubicBezTo>
                    <a:cubicBezTo>
                      <a:pt x="244" y="172"/>
                      <a:pt x="246" y="171"/>
                      <a:pt x="249" y="170"/>
                    </a:cubicBezTo>
                    <a:cubicBezTo>
                      <a:pt x="250" y="170"/>
                      <a:pt x="251" y="170"/>
                      <a:pt x="252" y="171"/>
                    </a:cubicBezTo>
                    <a:cubicBezTo>
                      <a:pt x="253" y="173"/>
                      <a:pt x="255" y="176"/>
                      <a:pt x="257" y="178"/>
                    </a:cubicBezTo>
                    <a:cubicBezTo>
                      <a:pt x="261" y="177"/>
                      <a:pt x="265" y="175"/>
                      <a:pt x="269" y="174"/>
                    </a:cubicBezTo>
                    <a:cubicBezTo>
                      <a:pt x="270" y="173"/>
                      <a:pt x="273" y="173"/>
                      <a:pt x="274" y="172"/>
                    </a:cubicBezTo>
                    <a:cubicBezTo>
                      <a:pt x="275" y="170"/>
                      <a:pt x="275" y="168"/>
                      <a:pt x="276" y="167"/>
                    </a:cubicBezTo>
                    <a:cubicBezTo>
                      <a:pt x="277" y="164"/>
                      <a:pt x="273" y="162"/>
                      <a:pt x="272" y="161"/>
                    </a:cubicBezTo>
                    <a:cubicBezTo>
                      <a:pt x="269" y="160"/>
                      <a:pt x="265" y="157"/>
                      <a:pt x="261" y="158"/>
                    </a:cubicBezTo>
                    <a:cubicBezTo>
                      <a:pt x="260" y="158"/>
                      <a:pt x="257" y="160"/>
                      <a:pt x="257" y="157"/>
                    </a:cubicBezTo>
                    <a:cubicBezTo>
                      <a:pt x="256" y="155"/>
                      <a:pt x="257" y="152"/>
                      <a:pt x="258" y="149"/>
                    </a:cubicBezTo>
                    <a:cubicBezTo>
                      <a:pt x="258" y="148"/>
                      <a:pt x="257" y="147"/>
                      <a:pt x="256" y="146"/>
                    </a:cubicBezTo>
                    <a:cubicBezTo>
                      <a:pt x="255" y="145"/>
                      <a:pt x="254" y="144"/>
                      <a:pt x="253" y="142"/>
                    </a:cubicBezTo>
                    <a:cubicBezTo>
                      <a:pt x="250" y="140"/>
                      <a:pt x="247" y="139"/>
                      <a:pt x="244" y="138"/>
                    </a:cubicBezTo>
                    <a:cubicBezTo>
                      <a:pt x="240" y="137"/>
                      <a:pt x="237" y="135"/>
                      <a:pt x="234" y="133"/>
                    </a:cubicBezTo>
                    <a:cubicBezTo>
                      <a:pt x="234" y="132"/>
                      <a:pt x="233" y="132"/>
                      <a:pt x="232" y="132"/>
                    </a:cubicBezTo>
                    <a:cubicBezTo>
                      <a:pt x="245" y="122"/>
                      <a:pt x="259" y="113"/>
                      <a:pt x="273" y="104"/>
                    </a:cubicBezTo>
                    <a:cubicBezTo>
                      <a:pt x="273" y="104"/>
                      <a:pt x="273" y="104"/>
                      <a:pt x="273" y="104"/>
                    </a:cubicBezTo>
                    <a:cubicBezTo>
                      <a:pt x="278" y="103"/>
                      <a:pt x="282" y="103"/>
                      <a:pt x="286" y="103"/>
                    </a:cubicBezTo>
                    <a:cubicBezTo>
                      <a:pt x="290" y="103"/>
                      <a:pt x="295" y="102"/>
                      <a:pt x="299" y="102"/>
                    </a:cubicBezTo>
                    <a:cubicBezTo>
                      <a:pt x="302" y="102"/>
                      <a:pt x="308" y="101"/>
                      <a:pt x="311" y="103"/>
                    </a:cubicBezTo>
                    <a:cubicBezTo>
                      <a:pt x="313" y="104"/>
                      <a:pt x="315" y="107"/>
                      <a:pt x="317" y="109"/>
                    </a:cubicBezTo>
                    <a:cubicBezTo>
                      <a:pt x="320" y="112"/>
                      <a:pt x="320" y="116"/>
                      <a:pt x="321" y="119"/>
                    </a:cubicBezTo>
                    <a:cubicBezTo>
                      <a:pt x="321" y="122"/>
                      <a:pt x="320" y="125"/>
                      <a:pt x="320" y="127"/>
                    </a:cubicBezTo>
                    <a:cubicBezTo>
                      <a:pt x="319" y="132"/>
                      <a:pt x="319" y="136"/>
                      <a:pt x="318" y="140"/>
                    </a:cubicBezTo>
                    <a:cubicBezTo>
                      <a:pt x="317" y="144"/>
                      <a:pt x="316" y="148"/>
                      <a:pt x="315" y="151"/>
                    </a:cubicBezTo>
                    <a:cubicBezTo>
                      <a:pt x="315" y="156"/>
                      <a:pt x="316" y="160"/>
                      <a:pt x="317" y="165"/>
                    </a:cubicBezTo>
                    <a:cubicBezTo>
                      <a:pt x="319" y="173"/>
                      <a:pt x="322" y="182"/>
                      <a:pt x="324" y="190"/>
                    </a:cubicBezTo>
                    <a:cubicBezTo>
                      <a:pt x="325" y="193"/>
                      <a:pt x="326" y="198"/>
                      <a:pt x="328" y="200"/>
                    </a:cubicBezTo>
                    <a:cubicBezTo>
                      <a:pt x="331" y="202"/>
                      <a:pt x="335" y="203"/>
                      <a:pt x="338" y="206"/>
                    </a:cubicBezTo>
                    <a:cubicBezTo>
                      <a:pt x="340" y="207"/>
                      <a:pt x="342" y="208"/>
                      <a:pt x="343" y="210"/>
                    </a:cubicBezTo>
                    <a:cubicBezTo>
                      <a:pt x="344" y="211"/>
                      <a:pt x="346" y="213"/>
                      <a:pt x="348" y="213"/>
                    </a:cubicBezTo>
                    <a:cubicBezTo>
                      <a:pt x="349" y="214"/>
                      <a:pt x="353" y="206"/>
                      <a:pt x="354" y="205"/>
                    </a:cubicBezTo>
                    <a:cubicBezTo>
                      <a:pt x="357" y="201"/>
                      <a:pt x="360" y="197"/>
                      <a:pt x="362" y="194"/>
                    </a:cubicBezTo>
                    <a:cubicBezTo>
                      <a:pt x="365" y="190"/>
                      <a:pt x="367" y="186"/>
                      <a:pt x="370" y="183"/>
                    </a:cubicBezTo>
                    <a:cubicBezTo>
                      <a:pt x="371" y="181"/>
                      <a:pt x="372" y="179"/>
                      <a:pt x="373" y="178"/>
                    </a:cubicBezTo>
                    <a:cubicBezTo>
                      <a:pt x="374" y="176"/>
                      <a:pt x="377" y="175"/>
                      <a:pt x="378" y="175"/>
                    </a:cubicBezTo>
                    <a:cubicBezTo>
                      <a:pt x="384" y="172"/>
                      <a:pt x="388" y="170"/>
                      <a:pt x="394" y="170"/>
                    </a:cubicBezTo>
                    <a:cubicBezTo>
                      <a:pt x="396" y="170"/>
                      <a:pt x="399" y="170"/>
                      <a:pt x="401" y="169"/>
                    </a:cubicBezTo>
                    <a:cubicBezTo>
                      <a:pt x="404" y="168"/>
                      <a:pt x="405" y="167"/>
                      <a:pt x="407" y="165"/>
                    </a:cubicBezTo>
                    <a:cubicBezTo>
                      <a:pt x="411" y="162"/>
                      <a:pt x="416" y="158"/>
                      <a:pt x="420" y="155"/>
                    </a:cubicBezTo>
                    <a:cubicBezTo>
                      <a:pt x="423" y="151"/>
                      <a:pt x="429" y="151"/>
                      <a:pt x="434" y="150"/>
                    </a:cubicBezTo>
                    <a:cubicBezTo>
                      <a:pt x="440" y="148"/>
                      <a:pt x="445" y="147"/>
                      <a:pt x="450" y="146"/>
                    </a:cubicBezTo>
                    <a:cubicBezTo>
                      <a:pt x="455" y="145"/>
                      <a:pt x="460" y="141"/>
                      <a:pt x="464" y="139"/>
                    </a:cubicBezTo>
                    <a:cubicBezTo>
                      <a:pt x="467" y="138"/>
                      <a:pt x="469" y="137"/>
                      <a:pt x="472" y="135"/>
                    </a:cubicBezTo>
                    <a:cubicBezTo>
                      <a:pt x="474" y="134"/>
                      <a:pt x="475" y="134"/>
                      <a:pt x="475" y="132"/>
                    </a:cubicBezTo>
                    <a:cubicBezTo>
                      <a:pt x="475" y="130"/>
                      <a:pt x="475" y="127"/>
                      <a:pt x="475" y="124"/>
                    </a:cubicBezTo>
                    <a:cubicBezTo>
                      <a:pt x="478" y="121"/>
                      <a:pt x="481" y="118"/>
                      <a:pt x="484" y="115"/>
                    </a:cubicBezTo>
                    <a:cubicBezTo>
                      <a:pt x="487" y="112"/>
                      <a:pt x="488" y="109"/>
                      <a:pt x="488" y="105"/>
                    </a:cubicBezTo>
                    <a:cubicBezTo>
                      <a:pt x="489" y="103"/>
                      <a:pt x="489" y="101"/>
                      <a:pt x="490" y="99"/>
                    </a:cubicBezTo>
                    <a:cubicBezTo>
                      <a:pt x="490" y="97"/>
                      <a:pt x="490" y="95"/>
                      <a:pt x="491" y="93"/>
                    </a:cubicBezTo>
                    <a:cubicBezTo>
                      <a:pt x="493" y="91"/>
                      <a:pt x="495" y="90"/>
                      <a:pt x="497" y="88"/>
                    </a:cubicBezTo>
                    <a:cubicBezTo>
                      <a:pt x="495" y="88"/>
                      <a:pt x="491" y="88"/>
                      <a:pt x="489" y="86"/>
                    </a:cubicBezTo>
                    <a:cubicBezTo>
                      <a:pt x="487" y="85"/>
                      <a:pt x="494" y="80"/>
                      <a:pt x="495" y="79"/>
                    </a:cubicBezTo>
                    <a:cubicBezTo>
                      <a:pt x="501" y="74"/>
                      <a:pt x="508" y="69"/>
                      <a:pt x="516" y="67"/>
                    </a:cubicBezTo>
                    <a:cubicBezTo>
                      <a:pt x="520" y="66"/>
                      <a:pt x="523" y="65"/>
                      <a:pt x="527" y="63"/>
                    </a:cubicBezTo>
                    <a:cubicBezTo>
                      <a:pt x="528" y="63"/>
                      <a:pt x="533" y="61"/>
                      <a:pt x="530" y="60"/>
                    </a:cubicBezTo>
                    <a:cubicBezTo>
                      <a:pt x="526" y="59"/>
                      <a:pt x="522" y="59"/>
                      <a:pt x="518" y="59"/>
                    </a:cubicBezTo>
                    <a:cubicBezTo>
                      <a:pt x="514" y="58"/>
                      <a:pt x="509" y="59"/>
                      <a:pt x="505" y="60"/>
                    </a:cubicBezTo>
                    <a:cubicBezTo>
                      <a:pt x="500" y="60"/>
                      <a:pt x="497" y="59"/>
                      <a:pt x="493" y="57"/>
                    </a:cubicBezTo>
                    <a:cubicBezTo>
                      <a:pt x="489" y="55"/>
                      <a:pt x="485" y="53"/>
                      <a:pt x="481" y="52"/>
                    </a:cubicBezTo>
                    <a:cubicBezTo>
                      <a:pt x="473" y="50"/>
                      <a:pt x="464" y="48"/>
                      <a:pt x="456" y="46"/>
                    </a:cubicBezTo>
                    <a:cubicBezTo>
                      <a:pt x="452" y="45"/>
                      <a:pt x="447" y="47"/>
                      <a:pt x="443" y="47"/>
                    </a:cubicBezTo>
                    <a:cubicBezTo>
                      <a:pt x="438" y="48"/>
                      <a:pt x="434" y="49"/>
                      <a:pt x="429" y="49"/>
                    </a:cubicBezTo>
                    <a:cubicBezTo>
                      <a:pt x="420" y="51"/>
                      <a:pt x="411" y="52"/>
                      <a:pt x="402" y="53"/>
                    </a:cubicBezTo>
                    <a:cubicBezTo>
                      <a:pt x="394" y="54"/>
                      <a:pt x="385" y="56"/>
                      <a:pt x="377" y="57"/>
                    </a:cubicBezTo>
                    <a:cubicBezTo>
                      <a:pt x="424" y="42"/>
                      <a:pt x="475" y="33"/>
                      <a:pt x="528" y="33"/>
                    </a:cubicBezTo>
                    <a:cubicBezTo>
                      <a:pt x="649" y="33"/>
                      <a:pt x="759" y="77"/>
                      <a:pt x="845" y="148"/>
                    </a:cubicBezTo>
                    <a:cubicBezTo>
                      <a:pt x="840" y="149"/>
                      <a:pt x="835" y="149"/>
                      <a:pt x="830" y="149"/>
                    </a:cubicBezTo>
                    <a:cubicBezTo>
                      <a:pt x="826" y="149"/>
                      <a:pt x="823" y="149"/>
                      <a:pt x="819" y="150"/>
                    </a:cubicBezTo>
                    <a:cubicBezTo>
                      <a:pt x="816" y="150"/>
                      <a:pt x="813" y="152"/>
                      <a:pt x="810" y="154"/>
                    </a:cubicBezTo>
                    <a:cubicBezTo>
                      <a:pt x="808" y="155"/>
                      <a:pt x="807" y="156"/>
                      <a:pt x="806" y="158"/>
                    </a:cubicBezTo>
                    <a:cubicBezTo>
                      <a:pt x="805" y="159"/>
                      <a:pt x="804" y="162"/>
                      <a:pt x="802" y="162"/>
                    </a:cubicBezTo>
                    <a:cubicBezTo>
                      <a:pt x="800" y="164"/>
                      <a:pt x="798" y="162"/>
                      <a:pt x="796" y="161"/>
                    </a:cubicBezTo>
                    <a:cubicBezTo>
                      <a:pt x="794" y="160"/>
                      <a:pt x="793" y="158"/>
                      <a:pt x="793" y="155"/>
                    </a:cubicBezTo>
                    <a:cubicBezTo>
                      <a:pt x="794" y="155"/>
                      <a:pt x="795" y="155"/>
                      <a:pt x="797" y="154"/>
                    </a:cubicBezTo>
                    <a:cubicBezTo>
                      <a:pt x="796" y="153"/>
                      <a:pt x="794" y="147"/>
                      <a:pt x="792" y="147"/>
                    </a:cubicBezTo>
                    <a:cubicBezTo>
                      <a:pt x="788" y="148"/>
                      <a:pt x="785" y="148"/>
                      <a:pt x="781" y="148"/>
                    </a:cubicBezTo>
                    <a:cubicBezTo>
                      <a:pt x="783" y="151"/>
                      <a:pt x="784" y="154"/>
                      <a:pt x="786" y="157"/>
                    </a:cubicBezTo>
                    <a:cubicBezTo>
                      <a:pt x="787" y="159"/>
                      <a:pt x="787" y="161"/>
                      <a:pt x="786" y="163"/>
                    </a:cubicBezTo>
                    <a:cubicBezTo>
                      <a:pt x="786" y="165"/>
                      <a:pt x="785" y="167"/>
                      <a:pt x="783" y="167"/>
                    </a:cubicBezTo>
                    <a:cubicBezTo>
                      <a:pt x="780" y="167"/>
                      <a:pt x="776" y="167"/>
                      <a:pt x="773" y="168"/>
                    </a:cubicBezTo>
                    <a:cubicBezTo>
                      <a:pt x="771" y="168"/>
                      <a:pt x="769" y="167"/>
                      <a:pt x="769" y="169"/>
                    </a:cubicBezTo>
                    <a:cubicBezTo>
                      <a:pt x="769" y="171"/>
                      <a:pt x="768" y="173"/>
                      <a:pt x="768" y="175"/>
                    </a:cubicBezTo>
                    <a:cubicBezTo>
                      <a:pt x="768" y="177"/>
                      <a:pt x="767" y="177"/>
                      <a:pt x="764" y="176"/>
                    </a:cubicBezTo>
                    <a:cubicBezTo>
                      <a:pt x="760" y="175"/>
                      <a:pt x="756" y="174"/>
                      <a:pt x="753" y="173"/>
                    </a:cubicBezTo>
                    <a:cubicBezTo>
                      <a:pt x="753" y="175"/>
                      <a:pt x="754" y="176"/>
                      <a:pt x="754" y="178"/>
                    </a:cubicBezTo>
                    <a:cubicBezTo>
                      <a:pt x="750" y="178"/>
                      <a:pt x="748" y="180"/>
                      <a:pt x="746" y="176"/>
                    </a:cubicBezTo>
                    <a:cubicBezTo>
                      <a:pt x="743" y="172"/>
                      <a:pt x="740" y="167"/>
                      <a:pt x="737" y="163"/>
                    </a:cubicBezTo>
                    <a:cubicBezTo>
                      <a:pt x="745" y="165"/>
                      <a:pt x="752" y="165"/>
                      <a:pt x="760" y="165"/>
                    </a:cubicBezTo>
                    <a:cubicBezTo>
                      <a:pt x="763" y="165"/>
                      <a:pt x="766" y="166"/>
                      <a:pt x="767" y="163"/>
                    </a:cubicBezTo>
                    <a:cubicBezTo>
                      <a:pt x="769" y="162"/>
                      <a:pt x="769" y="159"/>
                      <a:pt x="771" y="158"/>
                    </a:cubicBezTo>
                    <a:cubicBezTo>
                      <a:pt x="767" y="156"/>
                      <a:pt x="763" y="154"/>
                      <a:pt x="759" y="152"/>
                    </a:cubicBezTo>
                    <a:cubicBezTo>
                      <a:pt x="755" y="150"/>
                      <a:pt x="752" y="147"/>
                      <a:pt x="748" y="145"/>
                    </a:cubicBezTo>
                    <a:cubicBezTo>
                      <a:pt x="744" y="143"/>
                      <a:pt x="740" y="143"/>
                      <a:pt x="736" y="143"/>
                    </a:cubicBezTo>
                    <a:cubicBezTo>
                      <a:pt x="734" y="143"/>
                      <a:pt x="727" y="143"/>
                      <a:pt x="727" y="141"/>
                    </a:cubicBezTo>
                    <a:cubicBezTo>
                      <a:pt x="727" y="138"/>
                      <a:pt x="723" y="138"/>
                      <a:pt x="721" y="138"/>
                    </a:cubicBezTo>
                    <a:cubicBezTo>
                      <a:pt x="720" y="138"/>
                      <a:pt x="719" y="138"/>
                      <a:pt x="718" y="138"/>
                    </a:cubicBezTo>
                    <a:cubicBezTo>
                      <a:pt x="717" y="137"/>
                      <a:pt x="717" y="135"/>
                      <a:pt x="717" y="134"/>
                    </a:cubicBezTo>
                    <a:cubicBezTo>
                      <a:pt x="716" y="131"/>
                      <a:pt x="713" y="132"/>
                      <a:pt x="711" y="131"/>
                    </a:cubicBezTo>
                    <a:cubicBezTo>
                      <a:pt x="708" y="130"/>
                      <a:pt x="704" y="128"/>
                      <a:pt x="701" y="130"/>
                    </a:cubicBezTo>
                    <a:cubicBezTo>
                      <a:pt x="697" y="132"/>
                      <a:pt x="694" y="135"/>
                      <a:pt x="690" y="135"/>
                    </a:cubicBezTo>
                    <a:cubicBezTo>
                      <a:pt x="688" y="135"/>
                      <a:pt x="688" y="132"/>
                      <a:pt x="686" y="132"/>
                    </a:cubicBezTo>
                    <a:cubicBezTo>
                      <a:pt x="684" y="131"/>
                      <a:pt x="682" y="131"/>
                      <a:pt x="681" y="134"/>
                    </a:cubicBezTo>
                    <a:cubicBezTo>
                      <a:pt x="680" y="135"/>
                      <a:pt x="680" y="137"/>
                      <a:pt x="679" y="137"/>
                    </a:cubicBezTo>
                    <a:cubicBezTo>
                      <a:pt x="678" y="138"/>
                      <a:pt x="677" y="138"/>
                      <a:pt x="676" y="139"/>
                    </a:cubicBezTo>
                    <a:cubicBezTo>
                      <a:pt x="673" y="140"/>
                      <a:pt x="672" y="136"/>
                      <a:pt x="669" y="136"/>
                    </a:cubicBezTo>
                    <a:cubicBezTo>
                      <a:pt x="667" y="135"/>
                      <a:pt x="663" y="136"/>
                      <a:pt x="661" y="136"/>
                    </a:cubicBezTo>
                    <a:cubicBezTo>
                      <a:pt x="660" y="137"/>
                      <a:pt x="658" y="138"/>
                      <a:pt x="657" y="139"/>
                    </a:cubicBezTo>
                    <a:cubicBezTo>
                      <a:pt x="655" y="139"/>
                      <a:pt x="654" y="139"/>
                      <a:pt x="653" y="140"/>
                    </a:cubicBezTo>
                    <a:cubicBezTo>
                      <a:pt x="652" y="142"/>
                      <a:pt x="652" y="145"/>
                      <a:pt x="652" y="148"/>
                    </a:cubicBezTo>
                    <a:cubicBezTo>
                      <a:pt x="650" y="146"/>
                      <a:pt x="647" y="145"/>
                      <a:pt x="645" y="143"/>
                    </a:cubicBezTo>
                    <a:cubicBezTo>
                      <a:pt x="644" y="147"/>
                      <a:pt x="644" y="152"/>
                      <a:pt x="642" y="155"/>
                    </a:cubicBezTo>
                    <a:cubicBezTo>
                      <a:pt x="640" y="158"/>
                      <a:pt x="638" y="161"/>
                      <a:pt x="636" y="164"/>
                    </a:cubicBezTo>
                    <a:cubicBezTo>
                      <a:pt x="634" y="166"/>
                      <a:pt x="632" y="168"/>
                      <a:pt x="629" y="170"/>
                    </a:cubicBezTo>
                    <a:cubicBezTo>
                      <a:pt x="626" y="171"/>
                      <a:pt x="624" y="176"/>
                      <a:pt x="622" y="179"/>
                    </a:cubicBezTo>
                    <a:cubicBezTo>
                      <a:pt x="621" y="181"/>
                      <a:pt x="620" y="182"/>
                      <a:pt x="620" y="183"/>
                    </a:cubicBezTo>
                    <a:cubicBezTo>
                      <a:pt x="619" y="185"/>
                      <a:pt x="618" y="185"/>
                      <a:pt x="616" y="185"/>
                    </a:cubicBezTo>
                    <a:cubicBezTo>
                      <a:pt x="614" y="186"/>
                      <a:pt x="612" y="186"/>
                      <a:pt x="610" y="187"/>
                    </a:cubicBezTo>
                    <a:cubicBezTo>
                      <a:pt x="609" y="187"/>
                      <a:pt x="608" y="187"/>
                      <a:pt x="608" y="188"/>
                    </a:cubicBezTo>
                    <a:cubicBezTo>
                      <a:pt x="606" y="190"/>
                      <a:pt x="607" y="192"/>
                      <a:pt x="606" y="194"/>
                    </a:cubicBezTo>
                    <a:cubicBezTo>
                      <a:pt x="605" y="196"/>
                      <a:pt x="602" y="195"/>
                      <a:pt x="601" y="195"/>
                    </a:cubicBezTo>
                    <a:cubicBezTo>
                      <a:pt x="598" y="194"/>
                      <a:pt x="597" y="198"/>
                      <a:pt x="597" y="200"/>
                    </a:cubicBezTo>
                    <a:cubicBezTo>
                      <a:pt x="596" y="204"/>
                      <a:pt x="597" y="207"/>
                      <a:pt x="599" y="211"/>
                    </a:cubicBezTo>
                    <a:cubicBezTo>
                      <a:pt x="600" y="214"/>
                      <a:pt x="600" y="217"/>
                      <a:pt x="601" y="220"/>
                    </a:cubicBezTo>
                    <a:cubicBezTo>
                      <a:pt x="603" y="223"/>
                      <a:pt x="604" y="223"/>
                      <a:pt x="608" y="223"/>
                    </a:cubicBezTo>
                    <a:cubicBezTo>
                      <a:pt x="611" y="223"/>
                      <a:pt x="613" y="222"/>
                      <a:pt x="615" y="220"/>
                    </a:cubicBezTo>
                    <a:cubicBezTo>
                      <a:pt x="617" y="219"/>
                      <a:pt x="620" y="215"/>
                      <a:pt x="622" y="215"/>
                    </a:cubicBezTo>
                    <a:cubicBezTo>
                      <a:pt x="625" y="215"/>
                      <a:pt x="627" y="215"/>
                      <a:pt x="628" y="218"/>
                    </a:cubicBezTo>
                    <a:cubicBezTo>
                      <a:pt x="629" y="222"/>
                      <a:pt x="631" y="226"/>
                      <a:pt x="633" y="230"/>
                    </a:cubicBezTo>
                    <a:cubicBezTo>
                      <a:pt x="634" y="234"/>
                      <a:pt x="635" y="237"/>
                      <a:pt x="637" y="240"/>
                    </a:cubicBezTo>
                    <a:cubicBezTo>
                      <a:pt x="637" y="241"/>
                      <a:pt x="638" y="242"/>
                      <a:pt x="639" y="243"/>
                    </a:cubicBezTo>
                    <a:cubicBezTo>
                      <a:pt x="639" y="244"/>
                      <a:pt x="640" y="242"/>
                      <a:pt x="641" y="242"/>
                    </a:cubicBezTo>
                    <a:cubicBezTo>
                      <a:pt x="645" y="240"/>
                      <a:pt x="649" y="238"/>
                      <a:pt x="652" y="236"/>
                    </a:cubicBezTo>
                    <a:cubicBezTo>
                      <a:pt x="655" y="234"/>
                      <a:pt x="657" y="233"/>
                      <a:pt x="658" y="230"/>
                    </a:cubicBezTo>
                    <a:cubicBezTo>
                      <a:pt x="658" y="227"/>
                      <a:pt x="658" y="225"/>
                      <a:pt x="658" y="222"/>
                    </a:cubicBezTo>
                    <a:cubicBezTo>
                      <a:pt x="658" y="218"/>
                      <a:pt x="660" y="216"/>
                      <a:pt x="662" y="213"/>
                    </a:cubicBezTo>
                    <a:cubicBezTo>
                      <a:pt x="663" y="212"/>
                      <a:pt x="664" y="211"/>
                      <a:pt x="664" y="210"/>
                    </a:cubicBezTo>
                    <a:cubicBezTo>
                      <a:pt x="665" y="209"/>
                      <a:pt x="664" y="209"/>
                      <a:pt x="663" y="208"/>
                    </a:cubicBezTo>
                    <a:cubicBezTo>
                      <a:pt x="662" y="206"/>
                      <a:pt x="660" y="205"/>
                      <a:pt x="659" y="204"/>
                    </a:cubicBezTo>
                    <a:cubicBezTo>
                      <a:pt x="658" y="202"/>
                      <a:pt x="658" y="200"/>
                      <a:pt x="659" y="198"/>
                    </a:cubicBezTo>
                    <a:cubicBezTo>
                      <a:pt x="659" y="196"/>
                      <a:pt x="660" y="194"/>
                      <a:pt x="660" y="192"/>
                    </a:cubicBezTo>
                    <a:cubicBezTo>
                      <a:pt x="660" y="191"/>
                      <a:pt x="661" y="190"/>
                      <a:pt x="662" y="189"/>
                    </a:cubicBezTo>
                    <a:cubicBezTo>
                      <a:pt x="664" y="187"/>
                      <a:pt x="665" y="186"/>
                      <a:pt x="666" y="184"/>
                    </a:cubicBezTo>
                    <a:cubicBezTo>
                      <a:pt x="669" y="181"/>
                      <a:pt x="672" y="177"/>
                      <a:pt x="675" y="174"/>
                    </a:cubicBezTo>
                    <a:cubicBezTo>
                      <a:pt x="676" y="173"/>
                      <a:pt x="677" y="171"/>
                      <a:pt x="679" y="170"/>
                    </a:cubicBezTo>
                    <a:cubicBezTo>
                      <a:pt x="681" y="170"/>
                      <a:pt x="683" y="170"/>
                      <a:pt x="686" y="169"/>
                    </a:cubicBezTo>
                    <a:cubicBezTo>
                      <a:pt x="687" y="169"/>
                      <a:pt x="690" y="168"/>
                      <a:pt x="691" y="168"/>
                    </a:cubicBezTo>
                    <a:cubicBezTo>
                      <a:pt x="693" y="168"/>
                      <a:pt x="694" y="169"/>
                      <a:pt x="694" y="170"/>
                    </a:cubicBezTo>
                    <a:cubicBezTo>
                      <a:pt x="695" y="171"/>
                      <a:pt x="696" y="172"/>
                      <a:pt x="695" y="173"/>
                    </a:cubicBezTo>
                    <a:cubicBezTo>
                      <a:pt x="694" y="173"/>
                      <a:pt x="693" y="174"/>
                      <a:pt x="692" y="175"/>
                    </a:cubicBezTo>
                    <a:cubicBezTo>
                      <a:pt x="690" y="176"/>
                      <a:pt x="688" y="178"/>
                      <a:pt x="686" y="180"/>
                    </a:cubicBezTo>
                    <a:cubicBezTo>
                      <a:pt x="684" y="181"/>
                      <a:pt x="683" y="182"/>
                      <a:pt x="681" y="184"/>
                    </a:cubicBezTo>
                    <a:cubicBezTo>
                      <a:pt x="680" y="185"/>
                      <a:pt x="678" y="186"/>
                      <a:pt x="678" y="187"/>
                    </a:cubicBezTo>
                    <a:cubicBezTo>
                      <a:pt x="677" y="190"/>
                      <a:pt x="678" y="194"/>
                      <a:pt x="679" y="197"/>
                    </a:cubicBezTo>
                    <a:cubicBezTo>
                      <a:pt x="679" y="200"/>
                      <a:pt x="678" y="202"/>
                      <a:pt x="681" y="204"/>
                    </a:cubicBezTo>
                    <a:cubicBezTo>
                      <a:pt x="683" y="206"/>
                      <a:pt x="685" y="207"/>
                      <a:pt x="688" y="207"/>
                    </a:cubicBezTo>
                    <a:cubicBezTo>
                      <a:pt x="691" y="207"/>
                      <a:pt x="695" y="206"/>
                      <a:pt x="698" y="205"/>
                    </a:cubicBezTo>
                    <a:cubicBezTo>
                      <a:pt x="699" y="204"/>
                      <a:pt x="701" y="203"/>
                      <a:pt x="702" y="203"/>
                    </a:cubicBezTo>
                    <a:cubicBezTo>
                      <a:pt x="704" y="202"/>
                      <a:pt x="706" y="202"/>
                      <a:pt x="708" y="202"/>
                    </a:cubicBezTo>
                    <a:cubicBezTo>
                      <a:pt x="709" y="202"/>
                      <a:pt x="713" y="201"/>
                      <a:pt x="713" y="204"/>
                    </a:cubicBezTo>
                    <a:cubicBezTo>
                      <a:pt x="714" y="205"/>
                      <a:pt x="714" y="207"/>
                      <a:pt x="715" y="209"/>
                    </a:cubicBezTo>
                    <a:cubicBezTo>
                      <a:pt x="715" y="210"/>
                      <a:pt x="716" y="211"/>
                      <a:pt x="716" y="212"/>
                    </a:cubicBezTo>
                    <a:cubicBezTo>
                      <a:pt x="715" y="213"/>
                      <a:pt x="714" y="213"/>
                      <a:pt x="714" y="213"/>
                    </a:cubicBezTo>
                    <a:cubicBezTo>
                      <a:pt x="713" y="214"/>
                      <a:pt x="711" y="214"/>
                      <a:pt x="710" y="213"/>
                    </a:cubicBezTo>
                    <a:cubicBezTo>
                      <a:pt x="710" y="213"/>
                      <a:pt x="710" y="211"/>
                      <a:pt x="709" y="211"/>
                    </a:cubicBezTo>
                    <a:cubicBezTo>
                      <a:pt x="704" y="210"/>
                      <a:pt x="699" y="211"/>
                      <a:pt x="695" y="211"/>
                    </a:cubicBezTo>
                    <a:cubicBezTo>
                      <a:pt x="695" y="213"/>
                      <a:pt x="696" y="214"/>
                      <a:pt x="694" y="214"/>
                    </a:cubicBezTo>
                    <a:cubicBezTo>
                      <a:pt x="691" y="215"/>
                      <a:pt x="691" y="215"/>
                      <a:pt x="691" y="217"/>
                    </a:cubicBezTo>
                    <a:cubicBezTo>
                      <a:pt x="691" y="219"/>
                      <a:pt x="691" y="221"/>
                      <a:pt x="692" y="223"/>
                    </a:cubicBezTo>
                    <a:cubicBezTo>
                      <a:pt x="692" y="224"/>
                      <a:pt x="695" y="224"/>
                      <a:pt x="697" y="224"/>
                    </a:cubicBezTo>
                    <a:cubicBezTo>
                      <a:pt x="696" y="226"/>
                      <a:pt x="696" y="228"/>
                      <a:pt x="695" y="230"/>
                    </a:cubicBezTo>
                    <a:cubicBezTo>
                      <a:pt x="695" y="231"/>
                      <a:pt x="691" y="230"/>
                      <a:pt x="690" y="229"/>
                    </a:cubicBezTo>
                    <a:cubicBezTo>
                      <a:pt x="689" y="228"/>
                      <a:pt x="688" y="227"/>
                      <a:pt x="687" y="226"/>
                    </a:cubicBezTo>
                    <a:cubicBezTo>
                      <a:pt x="686" y="226"/>
                      <a:pt x="685" y="227"/>
                      <a:pt x="684" y="228"/>
                    </a:cubicBezTo>
                    <a:cubicBezTo>
                      <a:pt x="682" y="228"/>
                      <a:pt x="679" y="229"/>
                      <a:pt x="679" y="231"/>
                    </a:cubicBezTo>
                    <a:cubicBezTo>
                      <a:pt x="677" y="233"/>
                      <a:pt x="679" y="236"/>
                      <a:pt x="679" y="238"/>
                    </a:cubicBezTo>
                    <a:cubicBezTo>
                      <a:pt x="679" y="240"/>
                      <a:pt x="678" y="243"/>
                      <a:pt x="677" y="245"/>
                    </a:cubicBezTo>
                    <a:cubicBezTo>
                      <a:pt x="676" y="246"/>
                      <a:pt x="676" y="249"/>
                      <a:pt x="675" y="250"/>
                    </a:cubicBezTo>
                    <a:cubicBezTo>
                      <a:pt x="674" y="251"/>
                      <a:pt x="670" y="251"/>
                      <a:pt x="669" y="251"/>
                    </a:cubicBezTo>
                    <a:cubicBezTo>
                      <a:pt x="667" y="251"/>
                      <a:pt x="668" y="247"/>
                      <a:pt x="667" y="247"/>
                    </a:cubicBezTo>
                    <a:cubicBezTo>
                      <a:pt x="666" y="246"/>
                      <a:pt x="665" y="246"/>
                      <a:pt x="664" y="247"/>
                    </a:cubicBezTo>
                    <a:cubicBezTo>
                      <a:pt x="662" y="247"/>
                      <a:pt x="660" y="246"/>
                      <a:pt x="659" y="246"/>
                    </a:cubicBezTo>
                    <a:cubicBezTo>
                      <a:pt x="655" y="246"/>
                      <a:pt x="656" y="250"/>
                      <a:pt x="653" y="251"/>
                    </a:cubicBezTo>
                    <a:cubicBezTo>
                      <a:pt x="652" y="251"/>
                      <a:pt x="650" y="251"/>
                      <a:pt x="648" y="251"/>
                    </a:cubicBezTo>
                    <a:cubicBezTo>
                      <a:pt x="647" y="251"/>
                      <a:pt x="643" y="251"/>
                      <a:pt x="642" y="251"/>
                    </a:cubicBezTo>
                    <a:cubicBezTo>
                      <a:pt x="642" y="250"/>
                      <a:pt x="643" y="249"/>
                      <a:pt x="642" y="248"/>
                    </a:cubicBezTo>
                    <a:cubicBezTo>
                      <a:pt x="641" y="248"/>
                      <a:pt x="639" y="248"/>
                      <a:pt x="639" y="248"/>
                    </a:cubicBezTo>
                    <a:cubicBezTo>
                      <a:pt x="637" y="249"/>
                      <a:pt x="636" y="249"/>
                      <a:pt x="635" y="250"/>
                    </a:cubicBezTo>
                    <a:cubicBezTo>
                      <a:pt x="633" y="251"/>
                      <a:pt x="632" y="251"/>
                      <a:pt x="631" y="251"/>
                    </a:cubicBezTo>
                    <a:cubicBezTo>
                      <a:pt x="629" y="250"/>
                      <a:pt x="626" y="250"/>
                      <a:pt x="625" y="248"/>
                    </a:cubicBezTo>
                    <a:cubicBezTo>
                      <a:pt x="624" y="245"/>
                      <a:pt x="625" y="244"/>
                      <a:pt x="625" y="242"/>
                    </a:cubicBezTo>
                    <a:cubicBezTo>
                      <a:pt x="626" y="240"/>
                      <a:pt x="627" y="238"/>
                      <a:pt x="627" y="237"/>
                    </a:cubicBezTo>
                    <a:cubicBezTo>
                      <a:pt x="627" y="236"/>
                      <a:pt x="624" y="229"/>
                      <a:pt x="623" y="229"/>
                    </a:cubicBezTo>
                    <a:cubicBezTo>
                      <a:pt x="622" y="229"/>
                      <a:pt x="620" y="230"/>
                      <a:pt x="619" y="230"/>
                    </a:cubicBezTo>
                    <a:cubicBezTo>
                      <a:pt x="617" y="231"/>
                      <a:pt x="615" y="232"/>
                      <a:pt x="613" y="232"/>
                    </a:cubicBezTo>
                    <a:cubicBezTo>
                      <a:pt x="611" y="233"/>
                      <a:pt x="612" y="234"/>
                      <a:pt x="612" y="236"/>
                    </a:cubicBezTo>
                    <a:cubicBezTo>
                      <a:pt x="613" y="238"/>
                      <a:pt x="613" y="239"/>
                      <a:pt x="613" y="241"/>
                    </a:cubicBezTo>
                    <a:cubicBezTo>
                      <a:pt x="613" y="243"/>
                      <a:pt x="614" y="247"/>
                      <a:pt x="616" y="248"/>
                    </a:cubicBezTo>
                    <a:cubicBezTo>
                      <a:pt x="618" y="249"/>
                      <a:pt x="620" y="250"/>
                      <a:pt x="620" y="253"/>
                    </a:cubicBezTo>
                    <a:cubicBezTo>
                      <a:pt x="620" y="255"/>
                      <a:pt x="618" y="255"/>
                      <a:pt x="616" y="255"/>
                    </a:cubicBezTo>
                    <a:cubicBezTo>
                      <a:pt x="613" y="255"/>
                      <a:pt x="609" y="255"/>
                      <a:pt x="605" y="255"/>
                    </a:cubicBezTo>
                    <a:cubicBezTo>
                      <a:pt x="602" y="256"/>
                      <a:pt x="601" y="256"/>
                      <a:pt x="600" y="258"/>
                    </a:cubicBezTo>
                    <a:cubicBezTo>
                      <a:pt x="598" y="261"/>
                      <a:pt x="596" y="263"/>
                      <a:pt x="594" y="266"/>
                    </a:cubicBezTo>
                    <a:cubicBezTo>
                      <a:pt x="593" y="267"/>
                      <a:pt x="592" y="269"/>
                      <a:pt x="591" y="270"/>
                    </a:cubicBezTo>
                    <a:cubicBezTo>
                      <a:pt x="590" y="272"/>
                      <a:pt x="589" y="271"/>
                      <a:pt x="587" y="272"/>
                    </a:cubicBezTo>
                    <a:cubicBezTo>
                      <a:pt x="584" y="272"/>
                      <a:pt x="581" y="271"/>
                      <a:pt x="579" y="275"/>
                    </a:cubicBezTo>
                    <a:cubicBezTo>
                      <a:pt x="577" y="277"/>
                      <a:pt x="575" y="280"/>
                      <a:pt x="573" y="283"/>
                    </a:cubicBezTo>
                    <a:cubicBezTo>
                      <a:pt x="571" y="285"/>
                      <a:pt x="568" y="287"/>
                      <a:pt x="565" y="289"/>
                    </a:cubicBezTo>
                    <a:cubicBezTo>
                      <a:pt x="559" y="293"/>
                      <a:pt x="552" y="294"/>
                      <a:pt x="545" y="296"/>
                    </a:cubicBezTo>
                    <a:cubicBezTo>
                      <a:pt x="549" y="298"/>
                      <a:pt x="553" y="300"/>
                      <a:pt x="557" y="302"/>
                    </a:cubicBezTo>
                    <a:cubicBezTo>
                      <a:pt x="560" y="304"/>
                      <a:pt x="561" y="307"/>
                      <a:pt x="563" y="310"/>
                    </a:cubicBezTo>
                    <a:cubicBezTo>
                      <a:pt x="564" y="312"/>
                      <a:pt x="564" y="313"/>
                      <a:pt x="565" y="315"/>
                    </a:cubicBezTo>
                    <a:cubicBezTo>
                      <a:pt x="565" y="316"/>
                      <a:pt x="564" y="317"/>
                      <a:pt x="564" y="319"/>
                    </a:cubicBezTo>
                    <a:cubicBezTo>
                      <a:pt x="562" y="322"/>
                      <a:pt x="561" y="326"/>
                      <a:pt x="559" y="329"/>
                    </a:cubicBezTo>
                    <a:cubicBezTo>
                      <a:pt x="558" y="330"/>
                      <a:pt x="553" y="329"/>
                      <a:pt x="551" y="329"/>
                    </a:cubicBezTo>
                    <a:cubicBezTo>
                      <a:pt x="547" y="329"/>
                      <a:pt x="542" y="329"/>
                      <a:pt x="537" y="329"/>
                    </a:cubicBezTo>
                    <a:cubicBezTo>
                      <a:pt x="534" y="329"/>
                      <a:pt x="531" y="329"/>
                      <a:pt x="529" y="327"/>
                    </a:cubicBezTo>
                    <a:cubicBezTo>
                      <a:pt x="527" y="325"/>
                      <a:pt x="525" y="326"/>
                      <a:pt x="523" y="327"/>
                    </a:cubicBezTo>
                    <a:cubicBezTo>
                      <a:pt x="520" y="328"/>
                      <a:pt x="520" y="329"/>
                      <a:pt x="520" y="332"/>
                    </a:cubicBezTo>
                    <a:cubicBezTo>
                      <a:pt x="519" y="336"/>
                      <a:pt x="519" y="338"/>
                      <a:pt x="521" y="341"/>
                    </a:cubicBezTo>
                    <a:cubicBezTo>
                      <a:pt x="523" y="344"/>
                      <a:pt x="521" y="348"/>
                      <a:pt x="520" y="351"/>
                    </a:cubicBezTo>
                    <a:cubicBezTo>
                      <a:pt x="518" y="355"/>
                      <a:pt x="517" y="358"/>
                      <a:pt x="516" y="362"/>
                    </a:cubicBezTo>
                    <a:cubicBezTo>
                      <a:pt x="515" y="365"/>
                      <a:pt x="517" y="369"/>
                      <a:pt x="518" y="372"/>
                    </a:cubicBezTo>
                    <a:cubicBezTo>
                      <a:pt x="518" y="373"/>
                      <a:pt x="518" y="374"/>
                      <a:pt x="520" y="375"/>
                    </a:cubicBezTo>
                    <a:cubicBezTo>
                      <a:pt x="521" y="375"/>
                      <a:pt x="522" y="375"/>
                      <a:pt x="523" y="376"/>
                    </a:cubicBezTo>
                    <a:cubicBezTo>
                      <a:pt x="527" y="377"/>
                      <a:pt x="531" y="379"/>
                      <a:pt x="535" y="379"/>
                    </a:cubicBezTo>
                    <a:cubicBezTo>
                      <a:pt x="539" y="380"/>
                      <a:pt x="543" y="378"/>
                      <a:pt x="547" y="378"/>
                    </a:cubicBezTo>
                    <a:cubicBezTo>
                      <a:pt x="550" y="378"/>
                      <a:pt x="554" y="379"/>
                      <a:pt x="557" y="377"/>
                    </a:cubicBezTo>
                    <a:cubicBezTo>
                      <a:pt x="560" y="374"/>
                      <a:pt x="563" y="370"/>
                      <a:pt x="566" y="367"/>
                    </a:cubicBezTo>
                    <a:cubicBezTo>
                      <a:pt x="568" y="365"/>
                      <a:pt x="569" y="363"/>
                      <a:pt x="569" y="361"/>
                    </a:cubicBezTo>
                    <a:cubicBezTo>
                      <a:pt x="568" y="357"/>
                      <a:pt x="568" y="355"/>
                      <a:pt x="571" y="353"/>
                    </a:cubicBezTo>
                    <a:cubicBezTo>
                      <a:pt x="574" y="351"/>
                      <a:pt x="578" y="348"/>
                      <a:pt x="581" y="346"/>
                    </a:cubicBezTo>
                    <a:cubicBezTo>
                      <a:pt x="584" y="344"/>
                      <a:pt x="585" y="340"/>
                      <a:pt x="587" y="337"/>
                    </a:cubicBezTo>
                    <a:cubicBezTo>
                      <a:pt x="588" y="335"/>
                      <a:pt x="589" y="333"/>
                      <a:pt x="590" y="332"/>
                    </a:cubicBezTo>
                    <a:cubicBezTo>
                      <a:pt x="590" y="331"/>
                      <a:pt x="591" y="330"/>
                      <a:pt x="591" y="330"/>
                    </a:cubicBezTo>
                    <a:cubicBezTo>
                      <a:pt x="594" y="331"/>
                      <a:pt x="596" y="331"/>
                      <a:pt x="599" y="332"/>
                    </a:cubicBezTo>
                    <a:cubicBezTo>
                      <a:pt x="600" y="332"/>
                      <a:pt x="602" y="333"/>
                      <a:pt x="604" y="333"/>
                    </a:cubicBezTo>
                    <a:cubicBezTo>
                      <a:pt x="606" y="332"/>
                      <a:pt x="607" y="330"/>
                      <a:pt x="609" y="329"/>
                    </a:cubicBezTo>
                    <a:cubicBezTo>
                      <a:pt x="612" y="327"/>
                      <a:pt x="615" y="323"/>
                      <a:pt x="619" y="324"/>
                    </a:cubicBezTo>
                    <a:cubicBezTo>
                      <a:pt x="623" y="325"/>
                      <a:pt x="625" y="328"/>
                      <a:pt x="628" y="331"/>
                    </a:cubicBezTo>
                    <a:cubicBezTo>
                      <a:pt x="630" y="334"/>
                      <a:pt x="633" y="337"/>
                      <a:pt x="636" y="340"/>
                    </a:cubicBezTo>
                    <a:cubicBezTo>
                      <a:pt x="639" y="343"/>
                      <a:pt x="642" y="346"/>
                      <a:pt x="644" y="349"/>
                    </a:cubicBezTo>
                    <a:cubicBezTo>
                      <a:pt x="647" y="352"/>
                      <a:pt x="651" y="354"/>
                      <a:pt x="654" y="357"/>
                    </a:cubicBezTo>
                    <a:cubicBezTo>
                      <a:pt x="655" y="358"/>
                      <a:pt x="654" y="359"/>
                      <a:pt x="654" y="360"/>
                    </a:cubicBezTo>
                    <a:cubicBezTo>
                      <a:pt x="653" y="362"/>
                      <a:pt x="652" y="363"/>
                      <a:pt x="651" y="364"/>
                    </a:cubicBezTo>
                    <a:cubicBezTo>
                      <a:pt x="649" y="367"/>
                      <a:pt x="644" y="367"/>
                      <a:pt x="641" y="367"/>
                    </a:cubicBezTo>
                    <a:cubicBezTo>
                      <a:pt x="640" y="367"/>
                      <a:pt x="639" y="367"/>
                      <a:pt x="638" y="368"/>
                    </a:cubicBezTo>
                    <a:cubicBezTo>
                      <a:pt x="640" y="370"/>
                      <a:pt x="642" y="372"/>
                      <a:pt x="644" y="374"/>
                    </a:cubicBezTo>
                    <a:cubicBezTo>
                      <a:pt x="645" y="375"/>
                      <a:pt x="647" y="378"/>
                      <a:pt x="649" y="377"/>
                    </a:cubicBezTo>
                    <a:cubicBezTo>
                      <a:pt x="652" y="376"/>
                      <a:pt x="655" y="372"/>
                      <a:pt x="657" y="369"/>
                    </a:cubicBezTo>
                    <a:cubicBezTo>
                      <a:pt x="658" y="367"/>
                      <a:pt x="660" y="366"/>
                      <a:pt x="661" y="364"/>
                    </a:cubicBezTo>
                    <a:cubicBezTo>
                      <a:pt x="662" y="363"/>
                      <a:pt x="662" y="361"/>
                      <a:pt x="662" y="360"/>
                    </a:cubicBezTo>
                    <a:cubicBezTo>
                      <a:pt x="663" y="358"/>
                      <a:pt x="663" y="356"/>
                      <a:pt x="664" y="355"/>
                    </a:cubicBezTo>
                    <a:cubicBezTo>
                      <a:pt x="665" y="354"/>
                      <a:pt x="667" y="355"/>
                      <a:pt x="669" y="355"/>
                    </a:cubicBezTo>
                    <a:cubicBezTo>
                      <a:pt x="668" y="351"/>
                      <a:pt x="667" y="349"/>
                      <a:pt x="664" y="347"/>
                    </a:cubicBezTo>
                    <a:cubicBezTo>
                      <a:pt x="659" y="344"/>
                      <a:pt x="655" y="340"/>
                      <a:pt x="651" y="337"/>
                    </a:cubicBezTo>
                    <a:cubicBezTo>
                      <a:pt x="647" y="334"/>
                      <a:pt x="643" y="332"/>
                      <a:pt x="640" y="328"/>
                    </a:cubicBezTo>
                    <a:cubicBezTo>
                      <a:pt x="637" y="324"/>
                      <a:pt x="637" y="319"/>
                      <a:pt x="635" y="314"/>
                    </a:cubicBezTo>
                    <a:cubicBezTo>
                      <a:pt x="638" y="314"/>
                      <a:pt x="640" y="314"/>
                      <a:pt x="643" y="314"/>
                    </a:cubicBezTo>
                    <a:cubicBezTo>
                      <a:pt x="646" y="314"/>
                      <a:pt x="647" y="314"/>
                      <a:pt x="649" y="317"/>
                    </a:cubicBezTo>
                    <a:cubicBezTo>
                      <a:pt x="651" y="319"/>
                      <a:pt x="653" y="322"/>
                      <a:pt x="655" y="325"/>
                    </a:cubicBezTo>
                    <a:cubicBezTo>
                      <a:pt x="658" y="327"/>
                      <a:pt x="661" y="329"/>
                      <a:pt x="664" y="331"/>
                    </a:cubicBezTo>
                    <a:cubicBezTo>
                      <a:pt x="667" y="333"/>
                      <a:pt x="670" y="335"/>
                      <a:pt x="673" y="337"/>
                    </a:cubicBezTo>
                    <a:cubicBezTo>
                      <a:pt x="674" y="338"/>
                      <a:pt x="675" y="338"/>
                      <a:pt x="676" y="339"/>
                    </a:cubicBezTo>
                    <a:cubicBezTo>
                      <a:pt x="677" y="340"/>
                      <a:pt x="677" y="343"/>
                      <a:pt x="677" y="345"/>
                    </a:cubicBezTo>
                    <a:cubicBezTo>
                      <a:pt x="677" y="348"/>
                      <a:pt x="677" y="353"/>
                      <a:pt x="679" y="355"/>
                    </a:cubicBezTo>
                    <a:cubicBezTo>
                      <a:pt x="681" y="358"/>
                      <a:pt x="683" y="361"/>
                      <a:pt x="685" y="364"/>
                    </a:cubicBezTo>
                    <a:cubicBezTo>
                      <a:pt x="687" y="367"/>
                      <a:pt x="689" y="370"/>
                      <a:pt x="690" y="373"/>
                    </a:cubicBezTo>
                    <a:cubicBezTo>
                      <a:pt x="691" y="374"/>
                      <a:pt x="692" y="376"/>
                      <a:pt x="693" y="376"/>
                    </a:cubicBezTo>
                    <a:cubicBezTo>
                      <a:pt x="694" y="377"/>
                      <a:pt x="696" y="375"/>
                      <a:pt x="696" y="375"/>
                    </a:cubicBezTo>
                    <a:cubicBezTo>
                      <a:pt x="702" y="370"/>
                      <a:pt x="695" y="363"/>
                      <a:pt x="697" y="357"/>
                    </a:cubicBezTo>
                    <a:cubicBezTo>
                      <a:pt x="698" y="355"/>
                      <a:pt x="701" y="353"/>
                      <a:pt x="703" y="352"/>
                    </a:cubicBezTo>
                    <a:cubicBezTo>
                      <a:pt x="704" y="351"/>
                      <a:pt x="707" y="352"/>
                      <a:pt x="709" y="352"/>
                    </a:cubicBezTo>
                    <a:cubicBezTo>
                      <a:pt x="711" y="352"/>
                      <a:pt x="714" y="350"/>
                      <a:pt x="716" y="349"/>
                    </a:cubicBezTo>
                    <a:cubicBezTo>
                      <a:pt x="719" y="347"/>
                      <a:pt x="722" y="345"/>
                      <a:pt x="725" y="344"/>
                    </a:cubicBezTo>
                    <a:cubicBezTo>
                      <a:pt x="723" y="340"/>
                      <a:pt x="721" y="336"/>
                      <a:pt x="719" y="332"/>
                    </a:cubicBezTo>
                    <a:cubicBezTo>
                      <a:pt x="717" y="329"/>
                      <a:pt x="720" y="327"/>
                      <a:pt x="721" y="326"/>
                    </a:cubicBezTo>
                    <a:cubicBezTo>
                      <a:pt x="728" y="319"/>
                      <a:pt x="733" y="311"/>
                      <a:pt x="739" y="304"/>
                    </a:cubicBezTo>
                    <a:cubicBezTo>
                      <a:pt x="740" y="306"/>
                      <a:pt x="741" y="308"/>
                      <a:pt x="743" y="311"/>
                    </a:cubicBezTo>
                    <a:cubicBezTo>
                      <a:pt x="744" y="313"/>
                      <a:pt x="745" y="315"/>
                      <a:pt x="747" y="317"/>
                    </a:cubicBezTo>
                    <a:cubicBezTo>
                      <a:pt x="749" y="320"/>
                      <a:pt x="752" y="321"/>
                      <a:pt x="755" y="323"/>
                    </a:cubicBezTo>
                    <a:cubicBezTo>
                      <a:pt x="758" y="325"/>
                      <a:pt x="757" y="320"/>
                      <a:pt x="759" y="318"/>
                    </a:cubicBezTo>
                    <a:cubicBezTo>
                      <a:pt x="761" y="316"/>
                      <a:pt x="765" y="318"/>
                      <a:pt x="768" y="317"/>
                    </a:cubicBezTo>
                    <a:cubicBezTo>
                      <a:pt x="766" y="315"/>
                      <a:pt x="765" y="313"/>
                      <a:pt x="763" y="310"/>
                    </a:cubicBezTo>
                    <a:cubicBezTo>
                      <a:pt x="763" y="309"/>
                      <a:pt x="762" y="307"/>
                      <a:pt x="761" y="306"/>
                    </a:cubicBezTo>
                    <a:cubicBezTo>
                      <a:pt x="763" y="305"/>
                      <a:pt x="764" y="305"/>
                      <a:pt x="765" y="304"/>
                    </a:cubicBezTo>
                    <a:cubicBezTo>
                      <a:pt x="768" y="303"/>
                      <a:pt x="771" y="302"/>
                      <a:pt x="774" y="304"/>
                    </a:cubicBezTo>
                    <a:cubicBezTo>
                      <a:pt x="776" y="305"/>
                      <a:pt x="776" y="308"/>
                      <a:pt x="776" y="311"/>
                    </a:cubicBezTo>
                    <a:cubicBezTo>
                      <a:pt x="776" y="314"/>
                      <a:pt x="775" y="317"/>
                      <a:pt x="775" y="320"/>
                    </a:cubicBezTo>
                    <a:cubicBezTo>
                      <a:pt x="775" y="322"/>
                      <a:pt x="780" y="325"/>
                      <a:pt x="782" y="326"/>
                    </a:cubicBezTo>
                    <a:cubicBezTo>
                      <a:pt x="787" y="331"/>
                      <a:pt x="793" y="336"/>
                      <a:pt x="799" y="341"/>
                    </a:cubicBezTo>
                    <a:cubicBezTo>
                      <a:pt x="796" y="342"/>
                      <a:pt x="793" y="344"/>
                      <a:pt x="790" y="345"/>
                    </a:cubicBezTo>
                    <a:cubicBezTo>
                      <a:pt x="786" y="345"/>
                      <a:pt x="782" y="345"/>
                      <a:pt x="778" y="344"/>
                    </a:cubicBezTo>
                    <a:cubicBezTo>
                      <a:pt x="774" y="344"/>
                      <a:pt x="771" y="343"/>
                      <a:pt x="767" y="342"/>
                    </a:cubicBezTo>
                    <a:cubicBezTo>
                      <a:pt x="763" y="342"/>
                      <a:pt x="759" y="341"/>
                      <a:pt x="755" y="340"/>
                    </a:cubicBezTo>
                    <a:cubicBezTo>
                      <a:pt x="753" y="340"/>
                      <a:pt x="750" y="339"/>
                      <a:pt x="747" y="339"/>
                    </a:cubicBezTo>
                    <a:cubicBezTo>
                      <a:pt x="743" y="340"/>
                      <a:pt x="740" y="342"/>
                      <a:pt x="738" y="344"/>
                    </a:cubicBezTo>
                    <a:cubicBezTo>
                      <a:pt x="735" y="346"/>
                      <a:pt x="732" y="348"/>
                      <a:pt x="728" y="351"/>
                    </a:cubicBezTo>
                    <a:cubicBezTo>
                      <a:pt x="726" y="352"/>
                      <a:pt x="722" y="351"/>
                      <a:pt x="719" y="352"/>
                    </a:cubicBezTo>
                    <a:cubicBezTo>
                      <a:pt x="717" y="352"/>
                      <a:pt x="715" y="354"/>
                      <a:pt x="714" y="355"/>
                    </a:cubicBezTo>
                    <a:cubicBezTo>
                      <a:pt x="713" y="355"/>
                      <a:pt x="712" y="356"/>
                      <a:pt x="711" y="357"/>
                    </a:cubicBezTo>
                    <a:cubicBezTo>
                      <a:pt x="711" y="357"/>
                      <a:pt x="713" y="360"/>
                      <a:pt x="713" y="361"/>
                    </a:cubicBezTo>
                    <a:cubicBezTo>
                      <a:pt x="714" y="364"/>
                      <a:pt x="716" y="367"/>
                      <a:pt x="717" y="371"/>
                    </a:cubicBezTo>
                    <a:cubicBezTo>
                      <a:pt x="718" y="374"/>
                      <a:pt x="722" y="375"/>
                      <a:pt x="725" y="377"/>
                    </a:cubicBezTo>
                    <a:cubicBezTo>
                      <a:pt x="728" y="379"/>
                      <a:pt x="731" y="382"/>
                      <a:pt x="734" y="380"/>
                    </a:cubicBezTo>
                    <a:cubicBezTo>
                      <a:pt x="736" y="379"/>
                      <a:pt x="737" y="377"/>
                      <a:pt x="740" y="376"/>
                    </a:cubicBezTo>
                    <a:cubicBezTo>
                      <a:pt x="742" y="376"/>
                      <a:pt x="746" y="380"/>
                      <a:pt x="748" y="382"/>
                    </a:cubicBezTo>
                    <a:cubicBezTo>
                      <a:pt x="751" y="385"/>
                      <a:pt x="754" y="387"/>
                      <a:pt x="757" y="390"/>
                    </a:cubicBezTo>
                    <a:cubicBezTo>
                      <a:pt x="758" y="388"/>
                      <a:pt x="759" y="386"/>
                      <a:pt x="760" y="385"/>
                    </a:cubicBezTo>
                    <a:cubicBezTo>
                      <a:pt x="761" y="383"/>
                      <a:pt x="762" y="381"/>
                      <a:pt x="764" y="381"/>
                    </a:cubicBezTo>
                    <a:cubicBezTo>
                      <a:pt x="765" y="381"/>
                      <a:pt x="766" y="381"/>
                      <a:pt x="768" y="381"/>
                    </a:cubicBezTo>
                    <a:cubicBezTo>
                      <a:pt x="769" y="381"/>
                      <a:pt x="769" y="383"/>
                      <a:pt x="769" y="384"/>
                    </a:cubicBezTo>
                    <a:cubicBezTo>
                      <a:pt x="769" y="386"/>
                      <a:pt x="769" y="388"/>
                      <a:pt x="769" y="390"/>
                    </a:cubicBezTo>
                    <a:cubicBezTo>
                      <a:pt x="769" y="392"/>
                      <a:pt x="768" y="393"/>
                      <a:pt x="767" y="395"/>
                    </a:cubicBezTo>
                    <a:cubicBezTo>
                      <a:pt x="766" y="397"/>
                      <a:pt x="765" y="399"/>
                      <a:pt x="764" y="401"/>
                    </a:cubicBezTo>
                    <a:cubicBezTo>
                      <a:pt x="762" y="405"/>
                      <a:pt x="760" y="409"/>
                      <a:pt x="758" y="412"/>
                    </a:cubicBezTo>
                    <a:cubicBezTo>
                      <a:pt x="757" y="414"/>
                      <a:pt x="755" y="417"/>
                      <a:pt x="756" y="419"/>
                    </a:cubicBezTo>
                    <a:cubicBezTo>
                      <a:pt x="757" y="423"/>
                      <a:pt x="758" y="427"/>
                      <a:pt x="760" y="431"/>
                    </a:cubicBezTo>
                    <a:cubicBezTo>
                      <a:pt x="762" y="435"/>
                      <a:pt x="765" y="438"/>
                      <a:pt x="768" y="441"/>
                    </a:cubicBezTo>
                    <a:cubicBezTo>
                      <a:pt x="771" y="444"/>
                      <a:pt x="773" y="447"/>
                      <a:pt x="775" y="451"/>
                    </a:cubicBezTo>
                    <a:cubicBezTo>
                      <a:pt x="778" y="455"/>
                      <a:pt x="781" y="458"/>
                      <a:pt x="783" y="462"/>
                    </a:cubicBezTo>
                    <a:cubicBezTo>
                      <a:pt x="786" y="465"/>
                      <a:pt x="789" y="468"/>
                      <a:pt x="790" y="472"/>
                    </a:cubicBezTo>
                    <a:cubicBezTo>
                      <a:pt x="792" y="476"/>
                      <a:pt x="793" y="480"/>
                      <a:pt x="794" y="484"/>
                    </a:cubicBezTo>
                    <a:cubicBezTo>
                      <a:pt x="794" y="487"/>
                      <a:pt x="796" y="490"/>
                      <a:pt x="798" y="492"/>
                    </a:cubicBezTo>
                    <a:cubicBezTo>
                      <a:pt x="801" y="496"/>
                      <a:pt x="803" y="499"/>
                      <a:pt x="805" y="502"/>
                    </a:cubicBezTo>
                    <a:cubicBezTo>
                      <a:pt x="807" y="506"/>
                      <a:pt x="810" y="509"/>
                      <a:pt x="812" y="513"/>
                    </a:cubicBezTo>
                    <a:cubicBezTo>
                      <a:pt x="814" y="516"/>
                      <a:pt x="815" y="521"/>
                      <a:pt x="817" y="525"/>
                    </a:cubicBezTo>
                    <a:cubicBezTo>
                      <a:pt x="818" y="530"/>
                      <a:pt x="820" y="535"/>
                      <a:pt x="821" y="540"/>
                    </a:cubicBezTo>
                    <a:cubicBezTo>
                      <a:pt x="839" y="532"/>
                      <a:pt x="856" y="524"/>
                      <a:pt x="874" y="516"/>
                    </a:cubicBezTo>
                    <a:cubicBezTo>
                      <a:pt x="878" y="514"/>
                      <a:pt x="882" y="512"/>
                      <a:pt x="886" y="510"/>
                    </a:cubicBezTo>
                    <a:cubicBezTo>
                      <a:pt x="890" y="508"/>
                      <a:pt x="892" y="506"/>
                      <a:pt x="895" y="503"/>
                    </a:cubicBezTo>
                    <a:cubicBezTo>
                      <a:pt x="902" y="496"/>
                      <a:pt x="908" y="489"/>
                      <a:pt x="914" y="483"/>
                    </a:cubicBezTo>
                    <a:cubicBezTo>
                      <a:pt x="908" y="479"/>
                      <a:pt x="901" y="475"/>
                      <a:pt x="895" y="471"/>
                    </a:cubicBezTo>
                    <a:cubicBezTo>
                      <a:pt x="893" y="470"/>
                      <a:pt x="892" y="469"/>
                      <a:pt x="891" y="466"/>
                    </a:cubicBezTo>
                    <a:cubicBezTo>
                      <a:pt x="890" y="463"/>
                      <a:pt x="889" y="459"/>
                      <a:pt x="888" y="455"/>
                    </a:cubicBezTo>
                    <a:cubicBezTo>
                      <a:pt x="887" y="457"/>
                      <a:pt x="886" y="459"/>
                      <a:pt x="885" y="461"/>
                    </a:cubicBezTo>
                    <a:cubicBezTo>
                      <a:pt x="884" y="463"/>
                      <a:pt x="882" y="467"/>
                      <a:pt x="880" y="467"/>
                    </a:cubicBezTo>
                    <a:cubicBezTo>
                      <a:pt x="879" y="467"/>
                      <a:pt x="877" y="467"/>
                      <a:pt x="876" y="466"/>
                    </a:cubicBezTo>
                    <a:cubicBezTo>
                      <a:pt x="874" y="466"/>
                      <a:pt x="872" y="465"/>
                      <a:pt x="871" y="465"/>
                    </a:cubicBezTo>
                    <a:cubicBezTo>
                      <a:pt x="869" y="464"/>
                      <a:pt x="866" y="464"/>
                      <a:pt x="865" y="463"/>
                    </a:cubicBezTo>
                    <a:cubicBezTo>
                      <a:pt x="857" y="452"/>
                      <a:pt x="849" y="442"/>
                      <a:pt x="841" y="432"/>
                    </a:cubicBezTo>
                    <a:cubicBezTo>
                      <a:pt x="843" y="430"/>
                      <a:pt x="845" y="428"/>
                      <a:pt x="848" y="427"/>
                    </a:cubicBezTo>
                    <a:cubicBezTo>
                      <a:pt x="851" y="426"/>
                      <a:pt x="854" y="430"/>
                      <a:pt x="856" y="432"/>
                    </a:cubicBezTo>
                    <a:cubicBezTo>
                      <a:pt x="861" y="437"/>
                      <a:pt x="866" y="442"/>
                      <a:pt x="871" y="447"/>
                    </a:cubicBezTo>
                    <a:cubicBezTo>
                      <a:pt x="872" y="448"/>
                      <a:pt x="874" y="451"/>
                      <a:pt x="876" y="451"/>
                    </a:cubicBezTo>
                    <a:cubicBezTo>
                      <a:pt x="878" y="451"/>
                      <a:pt x="879" y="449"/>
                      <a:pt x="881" y="449"/>
                    </a:cubicBezTo>
                    <a:cubicBezTo>
                      <a:pt x="883" y="448"/>
                      <a:pt x="885" y="447"/>
                      <a:pt x="887" y="446"/>
                    </a:cubicBezTo>
                    <a:cubicBezTo>
                      <a:pt x="890" y="444"/>
                      <a:pt x="891" y="447"/>
                      <a:pt x="892" y="449"/>
                    </a:cubicBezTo>
                    <a:cubicBezTo>
                      <a:pt x="893" y="452"/>
                      <a:pt x="894" y="455"/>
                      <a:pt x="898" y="455"/>
                    </a:cubicBezTo>
                    <a:cubicBezTo>
                      <a:pt x="906" y="457"/>
                      <a:pt x="913" y="461"/>
                      <a:pt x="922" y="462"/>
                    </a:cubicBezTo>
                    <a:cubicBezTo>
                      <a:pt x="925" y="463"/>
                      <a:pt x="929" y="462"/>
                      <a:pt x="933" y="461"/>
                    </a:cubicBezTo>
                    <a:cubicBezTo>
                      <a:pt x="937" y="460"/>
                      <a:pt x="941" y="459"/>
                      <a:pt x="946" y="458"/>
                    </a:cubicBezTo>
                    <a:cubicBezTo>
                      <a:pt x="949" y="457"/>
                      <a:pt x="949" y="458"/>
                      <a:pt x="951" y="461"/>
                    </a:cubicBezTo>
                    <a:cubicBezTo>
                      <a:pt x="952" y="463"/>
                      <a:pt x="953" y="465"/>
                      <a:pt x="955" y="468"/>
                    </a:cubicBezTo>
                    <a:cubicBezTo>
                      <a:pt x="959" y="474"/>
                      <a:pt x="964" y="481"/>
                      <a:pt x="968" y="488"/>
                    </a:cubicBezTo>
                    <a:cubicBezTo>
                      <a:pt x="969" y="489"/>
                      <a:pt x="969" y="490"/>
                      <a:pt x="970" y="491"/>
                    </a:cubicBezTo>
                    <a:cubicBezTo>
                      <a:pt x="972" y="492"/>
                      <a:pt x="973" y="491"/>
                      <a:pt x="974" y="490"/>
                    </a:cubicBezTo>
                    <a:cubicBezTo>
                      <a:pt x="978" y="488"/>
                      <a:pt x="982" y="486"/>
                      <a:pt x="985" y="482"/>
                    </a:cubicBezTo>
                    <a:cubicBezTo>
                      <a:pt x="984" y="486"/>
                      <a:pt x="984" y="490"/>
                      <a:pt x="984" y="494"/>
                    </a:cubicBezTo>
                    <a:cubicBezTo>
                      <a:pt x="984" y="497"/>
                      <a:pt x="986" y="500"/>
                      <a:pt x="987" y="503"/>
                    </a:cubicBezTo>
                    <a:cubicBezTo>
                      <a:pt x="989" y="510"/>
                      <a:pt x="992" y="518"/>
                      <a:pt x="995" y="525"/>
                    </a:cubicBezTo>
                    <a:cubicBezTo>
                      <a:pt x="997" y="533"/>
                      <a:pt x="1001" y="540"/>
                      <a:pt x="1004" y="547"/>
                    </a:cubicBezTo>
                    <a:cubicBezTo>
                      <a:pt x="1008" y="554"/>
                      <a:pt x="1011" y="561"/>
                      <a:pt x="1014" y="568"/>
                    </a:cubicBezTo>
                    <a:cubicBezTo>
                      <a:pt x="1017" y="564"/>
                      <a:pt x="1019" y="559"/>
                      <a:pt x="1022" y="555"/>
                    </a:cubicBezTo>
                    <a:cubicBezTo>
                      <a:pt x="1015" y="681"/>
                      <a:pt x="961" y="794"/>
                      <a:pt x="878" y="878"/>
                    </a:cubicBezTo>
                    <a:close/>
                  </a:path>
                </a:pathLst>
              </a:custGeom>
              <a:solidFill>
                <a:srgbClr val="BCBEC0"/>
              </a:solid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smtClean="0">
                  <a:ln>
                    <a:noFill/>
                  </a:ln>
                  <a:solidFill>
                    <a:srgbClr val="1F497D"/>
                  </a:solidFill>
                  <a:effectLst/>
                  <a:uLnTx/>
                  <a:uFillTx/>
                  <a:latin typeface="Calibri"/>
                </a:endParaRPr>
              </a:p>
            </p:txBody>
          </p:sp>
        </p:grpSp>
      </p:grpSp>
      <p:grpSp>
        <p:nvGrpSpPr>
          <p:cNvPr id="43" name="Group 42"/>
          <p:cNvGrpSpPr/>
          <p:nvPr/>
        </p:nvGrpSpPr>
        <p:grpSpPr>
          <a:xfrm>
            <a:off x="801741" y="4668351"/>
            <a:ext cx="3017904" cy="1519459"/>
            <a:chOff x="824891" y="4506301"/>
            <a:chExt cx="3017904" cy="1519459"/>
          </a:xfrm>
        </p:grpSpPr>
        <p:grpSp>
          <p:nvGrpSpPr>
            <p:cNvPr id="36" name="Group 35"/>
            <p:cNvGrpSpPr/>
            <p:nvPr/>
          </p:nvGrpSpPr>
          <p:grpSpPr>
            <a:xfrm>
              <a:off x="826476" y="5034830"/>
              <a:ext cx="956630" cy="956630"/>
              <a:chOff x="1635013" y="3962400"/>
              <a:chExt cx="1009003" cy="1009003"/>
            </a:xfrm>
          </p:grpSpPr>
          <p:pic>
            <p:nvPicPr>
              <p:cNvPr id="37" name="Picture 3"/>
              <p:cNvPicPr>
                <a:picLocks noChangeAspect="1" noChangeArrowheads="1"/>
              </p:cNvPicPr>
              <p:nvPr/>
            </p:nvPicPr>
            <p:blipFill rotWithShape="1">
              <a:blip r:embed="rId2">
                <a:duotone>
                  <a:prstClr val="black"/>
                  <a:schemeClr val="tx2">
                    <a:tint val="45000"/>
                    <a:satMod val="400000"/>
                  </a:schemeClr>
                </a:duotone>
                <a:extLst>
                  <a:ext uri="{28A0092B-C50C-407E-A947-70E740481C1C}">
                    <a14:useLocalDpi xmlns:a14="http://schemas.microsoft.com/office/drawing/2010/main" val="0"/>
                  </a:ext>
                </a:extLst>
              </a:blip>
              <a:srcRect t="62238"/>
              <a:stretch/>
            </p:blipFill>
            <p:spPr bwMode="auto">
              <a:xfrm>
                <a:off x="1652974" y="4585192"/>
                <a:ext cx="963613" cy="3638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8" name="Freeform 129"/>
              <p:cNvSpPr>
                <a:spLocks noEditPoints="1"/>
              </p:cNvSpPr>
              <p:nvPr/>
            </p:nvSpPr>
            <p:spPr bwMode="auto">
              <a:xfrm>
                <a:off x="1635013" y="3962400"/>
                <a:ext cx="1009003" cy="1009003"/>
              </a:xfrm>
              <a:custGeom>
                <a:avLst/>
                <a:gdLst/>
                <a:ahLst/>
                <a:cxnLst>
                  <a:cxn ang="0">
                    <a:pos x="121" y="484"/>
                  </a:cxn>
                  <a:cxn ang="0">
                    <a:pos x="122" y="504"/>
                  </a:cxn>
                  <a:cxn ang="0">
                    <a:pos x="577" y="263"/>
                  </a:cxn>
                  <a:cxn ang="0">
                    <a:pos x="532" y="265"/>
                  </a:cxn>
                  <a:cxn ang="0">
                    <a:pos x="505" y="175"/>
                  </a:cxn>
                  <a:cxn ang="0">
                    <a:pos x="817" y="549"/>
                  </a:cxn>
                  <a:cxn ang="0">
                    <a:pos x="705" y="410"/>
                  </a:cxn>
                  <a:cxn ang="0">
                    <a:pos x="600" y="376"/>
                  </a:cxn>
                  <a:cxn ang="0">
                    <a:pos x="472" y="478"/>
                  </a:cxn>
                  <a:cxn ang="0">
                    <a:pos x="559" y="590"/>
                  </a:cxn>
                  <a:cxn ang="0">
                    <a:pos x="621" y="642"/>
                  </a:cxn>
                  <a:cxn ang="0">
                    <a:pos x="646" y="811"/>
                  </a:cxn>
                  <a:cxn ang="0">
                    <a:pos x="732" y="840"/>
                  </a:cxn>
                  <a:cxn ang="0">
                    <a:pos x="790" y="730"/>
                  </a:cxn>
                  <a:cxn ang="0">
                    <a:pos x="861" y="554"/>
                  </a:cxn>
                  <a:cxn ang="0">
                    <a:pos x="528" y="0"/>
                  </a:cxn>
                  <a:cxn ang="0">
                    <a:pos x="278" y="911"/>
                  </a:cxn>
                  <a:cxn ang="0">
                    <a:pos x="321" y="802"/>
                  </a:cxn>
                  <a:cxn ang="0">
                    <a:pos x="353" y="654"/>
                  </a:cxn>
                  <a:cxn ang="0">
                    <a:pos x="199" y="552"/>
                  </a:cxn>
                  <a:cxn ang="0">
                    <a:pos x="121" y="588"/>
                  </a:cxn>
                  <a:cxn ang="0">
                    <a:pos x="160" y="741"/>
                  </a:cxn>
                  <a:cxn ang="0">
                    <a:pos x="33" y="529"/>
                  </a:cxn>
                  <a:cxn ang="0">
                    <a:pos x="119" y="563"/>
                  </a:cxn>
                  <a:cxn ang="0">
                    <a:pos x="60" y="503"/>
                  </a:cxn>
                  <a:cxn ang="0">
                    <a:pos x="78" y="428"/>
                  </a:cxn>
                  <a:cxn ang="0">
                    <a:pos x="144" y="368"/>
                  </a:cxn>
                  <a:cxn ang="0">
                    <a:pos x="218" y="311"/>
                  </a:cxn>
                  <a:cxn ang="0">
                    <a:pos x="247" y="282"/>
                  </a:cxn>
                  <a:cxn ang="0">
                    <a:pos x="271" y="283"/>
                  </a:cxn>
                  <a:cxn ang="0">
                    <a:pos x="216" y="217"/>
                  </a:cxn>
                  <a:cxn ang="0">
                    <a:pos x="170" y="223"/>
                  </a:cxn>
                  <a:cxn ang="0">
                    <a:pos x="139" y="252"/>
                  </a:cxn>
                  <a:cxn ang="0">
                    <a:pos x="192" y="181"/>
                  </a:cxn>
                  <a:cxn ang="0">
                    <a:pos x="249" y="170"/>
                  </a:cxn>
                  <a:cxn ang="0">
                    <a:pos x="232" y="132"/>
                  </a:cxn>
                  <a:cxn ang="0">
                    <a:pos x="338" y="206"/>
                  </a:cxn>
                  <a:cxn ang="0">
                    <a:pos x="464" y="139"/>
                  </a:cxn>
                  <a:cxn ang="0">
                    <a:pos x="518" y="59"/>
                  </a:cxn>
                  <a:cxn ang="0">
                    <a:pos x="806" y="158"/>
                  </a:cxn>
                  <a:cxn ang="0">
                    <a:pos x="753" y="173"/>
                  </a:cxn>
                  <a:cxn ang="0">
                    <a:pos x="711" y="131"/>
                  </a:cxn>
                  <a:cxn ang="0">
                    <a:pos x="636" y="164"/>
                  </a:cxn>
                  <a:cxn ang="0">
                    <a:pos x="622" y="215"/>
                  </a:cxn>
                  <a:cxn ang="0">
                    <a:pos x="660" y="192"/>
                  </a:cxn>
                  <a:cxn ang="0">
                    <a:pos x="681" y="204"/>
                  </a:cxn>
                  <a:cxn ang="0">
                    <a:pos x="692" y="223"/>
                  </a:cxn>
                  <a:cxn ang="0">
                    <a:pos x="653" y="251"/>
                  </a:cxn>
                  <a:cxn ang="0">
                    <a:pos x="613" y="241"/>
                  </a:cxn>
                  <a:cxn ang="0">
                    <a:pos x="563" y="310"/>
                  </a:cxn>
                  <a:cxn ang="0">
                    <a:pos x="523" y="376"/>
                  </a:cxn>
                  <a:cxn ang="0">
                    <a:pos x="619" y="324"/>
                  </a:cxn>
                  <a:cxn ang="0">
                    <a:pos x="664" y="355"/>
                  </a:cxn>
                  <a:cxn ang="0">
                    <a:pos x="685" y="364"/>
                  </a:cxn>
                  <a:cxn ang="0">
                    <a:pos x="755" y="323"/>
                  </a:cxn>
                  <a:cxn ang="0">
                    <a:pos x="755" y="340"/>
                  </a:cxn>
                  <a:cxn ang="0">
                    <a:pos x="760" y="385"/>
                  </a:cxn>
                  <a:cxn ang="0">
                    <a:pos x="794" y="484"/>
                  </a:cxn>
                  <a:cxn ang="0">
                    <a:pos x="880" y="467"/>
                  </a:cxn>
                  <a:cxn ang="0">
                    <a:pos x="933" y="461"/>
                  </a:cxn>
                  <a:cxn ang="0">
                    <a:pos x="878" y="878"/>
                  </a:cxn>
                </a:cxnLst>
                <a:rect l="0" t="0" r="r" b="b"/>
                <a:pathLst>
                  <a:path w="1056" h="1056">
                    <a:moveTo>
                      <a:pt x="162" y="496"/>
                    </a:moveTo>
                    <a:cubicBezTo>
                      <a:pt x="156" y="495"/>
                      <a:pt x="151" y="495"/>
                      <a:pt x="145" y="495"/>
                    </a:cubicBezTo>
                    <a:cubicBezTo>
                      <a:pt x="145" y="497"/>
                      <a:pt x="145" y="499"/>
                      <a:pt x="145" y="502"/>
                    </a:cubicBezTo>
                    <a:cubicBezTo>
                      <a:pt x="146" y="503"/>
                      <a:pt x="145" y="503"/>
                      <a:pt x="144" y="503"/>
                    </a:cubicBezTo>
                    <a:cubicBezTo>
                      <a:pt x="144" y="503"/>
                      <a:pt x="143" y="503"/>
                      <a:pt x="142" y="503"/>
                    </a:cubicBezTo>
                    <a:cubicBezTo>
                      <a:pt x="141" y="503"/>
                      <a:pt x="139" y="503"/>
                      <a:pt x="138" y="503"/>
                    </a:cubicBezTo>
                    <a:cubicBezTo>
                      <a:pt x="138" y="504"/>
                      <a:pt x="138" y="506"/>
                      <a:pt x="138" y="507"/>
                    </a:cubicBezTo>
                    <a:cubicBezTo>
                      <a:pt x="139" y="508"/>
                      <a:pt x="143" y="507"/>
                      <a:pt x="144" y="507"/>
                    </a:cubicBezTo>
                    <a:cubicBezTo>
                      <a:pt x="146" y="507"/>
                      <a:pt x="149" y="508"/>
                      <a:pt x="151" y="508"/>
                    </a:cubicBezTo>
                    <a:cubicBezTo>
                      <a:pt x="152" y="509"/>
                      <a:pt x="154" y="509"/>
                      <a:pt x="156" y="509"/>
                    </a:cubicBezTo>
                    <a:cubicBezTo>
                      <a:pt x="160" y="507"/>
                      <a:pt x="164" y="505"/>
                      <a:pt x="167" y="502"/>
                    </a:cubicBezTo>
                    <a:cubicBezTo>
                      <a:pt x="169" y="500"/>
                      <a:pt x="169" y="500"/>
                      <a:pt x="168" y="498"/>
                    </a:cubicBezTo>
                    <a:cubicBezTo>
                      <a:pt x="167" y="496"/>
                      <a:pt x="164" y="497"/>
                      <a:pt x="162" y="496"/>
                    </a:cubicBezTo>
                    <a:close/>
                    <a:moveTo>
                      <a:pt x="121" y="484"/>
                    </a:moveTo>
                    <a:cubicBezTo>
                      <a:pt x="118" y="482"/>
                      <a:pt x="116" y="480"/>
                      <a:pt x="113" y="478"/>
                    </a:cubicBezTo>
                    <a:cubicBezTo>
                      <a:pt x="111" y="477"/>
                      <a:pt x="108" y="476"/>
                      <a:pt x="105" y="476"/>
                    </a:cubicBezTo>
                    <a:cubicBezTo>
                      <a:pt x="103" y="476"/>
                      <a:pt x="100" y="475"/>
                      <a:pt x="97" y="475"/>
                    </a:cubicBezTo>
                    <a:cubicBezTo>
                      <a:pt x="94" y="474"/>
                      <a:pt x="91" y="475"/>
                      <a:pt x="88" y="476"/>
                    </a:cubicBezTo>
                    <a:cubicBezTo>
                      <a:pt x="87" y="477"/>
                      <a:pt x="85" y="477"/>
                      <a:pt x="83" y="478"/>
                    </a:cubicBezTo>
                    <a:cubicBezTo>
                      <a:pt x="83" y="478"/>
                      <a:pt x="81" y="478"/>
                      <a:pt x="81" y="478"/>
                    </a:cubicBezTo>
                    <a:cubicBezTo>
                      <a:pt x="80" y="480"/>
                      <a:pt x="81" y="482"/>
                      <a:pt x="80" y="484"/>
                    </a:cubicBezTo>
                    <a:cubicBezTo>
                      <a:pt x="85" y="483"/>
                      <a:pt x="90" y="481"/>
                      <a:pt x="95" y="480"/>
                    </a:cubicBezTo>
                    <a:cubicBezTo>
                      <a:pt x="100" y="479"/>
                      <a:pt x="104" y="483"/>
                      <a:pt x="108" y="486"/>
                    </a:cubicBezTo>
                    <a:cubicBezTo>
                      <a:pt x="112" y="489"/>
                      <a:pt x="117" y="490"/>
                      <a:pt x="121" y="493"/>
                    </a:cubicBezTo>
                    <a:cubicBezTo>
                      <a:pt x="126" y="495"/>
                      <a:pt x="130" y="495"/>
                      <a:pt x="135" y="494"/>
                    </a:cubicBezTo>
                    <a:cubicBezTo>
                      <a:pt x="137" y="493"/>
                      <a:pt x="139" y="493"/>
                      <a:pt x="140" y="492"/>
                    </a:cubicBezTo>
                    <a:cubicBezTo>
                      <a:pt x="134" y="489"/>
                      <a:pt x="127" y="487"/>
                      <a:pt x="121" y="484"/>
                    </a:cubicBezTo>
                    <a:close/>
                    <a:moveTo>
                      <a:pt x="122" y="504"/>
                    </a:moveTo>
                    <a:cubicBezTo>
                      <a:pt x="119" y="503"/>
                      <a:pt x="115" y="503"/>
                      <a:pt x="112" y="502"/>
                    </a:cubicBezTo>
                    <a:cubicBezTo>
                      <a:pt x="113" y="503"/>
                      <a:pt x="114" y="505"/>
                      <a:pt x="115" y="507"/>
                    </a:cubicBezTo>
                    <a:cubicBezTo>
                      <a:pt x="117" y="509"/>
                      <a:pt x="122" y="509"/>
                      <a:pt x="125" y="510"/>
                    </a:cubicBezTo>
                    <a:cubicBezTo>
                      <a:pt x="124" y="508"/>
                      <a:pt x="124" y="505"/>
                      <a:pt x="122" y="504"/>
                    </a:cubicBezTo>
                    <a:close/>
                    <a:moveTo>
                      <a:pt x="548" y="248"/>
                    </a:moveTo>
                    <a:cubicBezTo>
                      <a:pt x="549" y="250"/>
                      <a:pt x="552" y="251"/>
                      <a:pt x="552" y="253"/>
                    </a:cubicBezTo>
                    <a:cubicBezTo>
                      <a:pt x="553" y="255"/>
                      <a:pt x="550" y="258"/>
                      <a:pt x="549" y="259"/>
                    </a:cubicBezTo>
                    <a:cubicBezTo>
                      <a:pt x="548" y="261"/>
                      <a:pt x="547" y="263"/>
                      <a:pt x="546" y="266"/>
                    </a:cubicBezTo>
                    <a:cubicBezTo>
                      <a:pt x="546" y="269"/>
                      <a:pt x="544" y="273"/>
                      <a:pt x="545" y="275"/>
                    </a:cubicBezTo>
                    <a:cubicBezTo>
                      <a:pt x="545" y="277"/>
                      <a:pt x="551" y="278"/>
                      <a:pt x="552" y="279"/>
                    </a:cubicBezTo>
                    <a:cubicBezTo>
                      <a:pt x="556" y="280"/>
                      <a:pt x="559" y="279"/>
                      <a:pt x="563" y="278"/>
                    </a:cubicBezTo>
                    <a:cubicBezTo>
                      <a:pt x="567" y="277"/>
                      <a:pt x="570" y="275"/>
                      <a:pt x="573" y="273"/>
                    </a:cubicBezTo>
                    <a:cubicBezTo>
                      <a:pt x="574" y="272"/>
                      <a:pt x="578" y="271"/>
                      <a:pt x="577" y="269"/>
                    </a:cubicBezTo>
                    <a:cubicBezTo>
                      <a:pt x="577" y="267"/>
                      <a:pt x="577" y="265"/>
                      <a:pt x="577" y="263"/>
                    </a:cubicBezTo>
                    <a:cubicBezTo>
                      <a:pt x="577" y="262"/>
                      <a:pt x="577" y="261"/>
                      <a:pt x="577" y="260"/>
                    </a:cubicBezTo>
                    <a:cubicBezTo>
                      <a:pt x="577" y="259"/>
                      <a:pt x="576" y="260"/>
                      <a:pt x="575" y="260"/>
                    </a:cubicBezTo>
                    <a:cubicBezTo>
                      <a:pt x="571" y="260"/>
                      <a:pt x="570" y="255"/>
                      <a:pt x="569" y="252"/>
                    </a:cubicBezTo>
                    <a:cubicBezTo>
                      <a:pt x="567" y="248"/>
                      <a:pt x="566" y="244"/>
                      <a:pt x="563" y="241"/>
                    </a:cubicBezTo>
                    <a:cubicBezTo>
                      <a:pt x="561" y="238"/>
                      <a:pt x="559" y="235"/>
                      <a:pt x="559" y="232"/>
                    </a:cubicBezTo>
                    <a:cubicBezTo>
                      <a:pt x="560" y="229"/>
                      <a:pt x="559" y="226"/>
                      <a:pt x="557" y="223"/>
                    </a:cubicBezTo>
                    <a:cubicBezTo>
                      <a:pt x="557" y="221"/>
                      <a:pt x="555" y="220"/>
                      <a:pt x="554" y="218"/>
                    </a:cubicBezTo>
                    <a:cubicBezTo>
                      <a:pt x="553" y="217"/>
                      <a:pt x="553" y="216"/>
                      <a:pt x="552" y="217"/>
                    </a:cubicBezTo>
                    <a:cubicBezTo>
                      <a:pt x="550" y="219"/>
                      <a:pt x="547" y="221"/>
                      <a:pt x="545" y="223"/>
                    </a:cubicBezTo>
                    <a:cubicBezTo>
                      <a:pt x="544" y="224"/>
                      <a:pt x="542" y="225"/>
                      <a:pt x="541" y="226"/>
                    </a:cubicBezTo>
                    <a:cubicBezTo>
                      <a:pt x="540" y="227"/>
                      <a:pt x="541" y="230"/>
                      <a:pt x="541" y="232"/>
                    </a:cubicBezTo>
                    <a:cubicBezTo>
                      <a:pt x="541" y="238"/>
                      <a:pt x="545" y="243"/>
                      <a:pt x="548" y="248"/>
                    </a:cubicBezTo>
                    <a:close/>
                    <a:moveTo>
                      <a:pt x="526" y="270"/>
                    </a:moveTo>
                    <a:cubicBezTo>
                      <a:pt x="528" y="268"/>
                      <a:pt x="530" y="266"/>
                      <a:pt x="532" y="265"/>
                    </a:cubicBezTo>
                    <a:cubicBezTo>
                      <a:pt x="533" y="263"/>
                      <a:pt x="535" y="262"/>
                      <a:pt x="536" y="260"/>
                    </a:cubicBezTo>
                    <a:cubicBezTo>
                      <a:pt x="537" y="255"/>
                      <a:pt x="539" y="249"/>
                      <a:pt x="541" y="244"/>
                    </a:cubicBezTo>
                    <a:cubicBezTo>
                      <a:pt x="537" y="244"/>
                      <a:pt x="534" y="244"/>
                      <a:pt x="531" y="244"/>
                    </a:cubicBezTo>
                    <a:cubicBezTo>
                      <a:pt x="528" y="244"/>
                      <a:pt x="527" y="244"/>
                      <a:pt x="525" y="246"/>
                    </a:cubicBezTo>
                    <a:cubicBezTo>
                      <a:pt x="522" y="250"/>
                      <a:pt x="520" y="254"/>
                      <a:pt x="517" y="258"/>
                    </a:cubicBezTo>
                    <a:cubicBezTo>
                      <a:pt x="515" y="260"/>
                      <a:pt x="516" y="265"/>
                      <a:pt x="517" y="267"/>
                    </a:cubicBezTo>
                    <a:cubicBezTo>
                      <a:pt x="518" y="271"/>
                      <a:pt x="524" y="270"/>
                      <a:pt x="526" y="270"/>
                    </a:cubicBezTo>
                    <a:close/>
                    <a:moveTo>
                      <a:pt x="621" y="342"/>
                    </a:moveTo>
                    <a:cubicBezTo>
                      <a:pt x="621" y="339"/>
                      <a:pt x="620" y="336"/>
                      <a:pt x="620" y="334"/>
                    </a:cubicBezTo>
                    <a:cubicBezTo>
                      <a:pt x="618" y="335"/>
                      <a:pt x="613" y="337"/>
                      <a:pt x="614" y="340"/>
                    </a:cubicBezTo>
                    <a:cubicBezTo>
                      <a:pt x="615" y="343"/>
                      <a:pt x="619" y="342"/>
                      <a:pt x="621" y="342"/>
                    </a:cubicBezTo>
                    <a:close/>
                    <a:moveTo>
                      <a:pt x="476" y="183"/>
                    </a:moveTo>
                    <a:cubicBezTo>
                      <a:pt x="481" y="182"/>
                      <a:pt x="486" y="182"/>
                      <a:pt x="491" y="181"/>
                    </a:cubicBezTo>
                    <a:cubicBezTo>
                      <a:pt x="497" y="180"/>
                      <a:pt x="500" y="178"/>
                      <a:pt x="505" y="175"/>
                    </a:cubicBezTo>
                    <a:cubicBezTo>
                      <a:pt x="506" y="173"/>
                      <a:pt x="508" y="170"/>
                      <a:pt x="510" y="168"/>
                    </a:cubicBezTo>
                    <a:cubicBezTo>
                      <a:pt x="508" y="167"/>
                      <a:pt x="505" y="167"/>
                      <a:pt x="503" y="166"/>
                    </a:cubicBezTo>
                    <a:cubicBezTo>
                      <a:pt x="502" y="165"/>
                      <a:pt x="501" y="164"/>
                      <a:pt x="499" y="164"/>
                    </a:cubicBezTo>
                    <a:cubicBezTo>
                      <a:pt x="497" y="163"/>
                      <a:pt x="495" y="165"/>
                      <a:pt x="494" y="165"/>
                    </a:cubicBezTo>
                    <a:cubicBezTo>
                      <a:pt x="491" y="166"/>
                      <a:pt x="489" y="165"/>
                      <a:pt x="486" y="165"/>
                    </a:cubicBezTo>
                    <a:cubicBezTo>
                      <a:pt x="481" y="165"/>
                      <a:pt x="476" y="165"/>
                      <a:pt x="471" y="165"/>
                    </a:cubicBezTo>
                    <a:cubicBezTo>
                      <a:pt x="469" y="165"/>
                      <a:pt x="466" y="165"/>
                      <a:pt x="463" y="165"/>
                    </a:cubicBezTo>
                    <a:cubicBezTo>
                      <a:pt x="462" y="165"/>
                      <a:pt x="461" y="165"/>
                      <a:pt x="459" y="165"/>
                    </a:cubicBezTo>
                    <a:cubicBezTo>
                      <a:pt x="459" y="166"/>
                      <a:pt x="459" y="167"/>
                      <a:pt x="459" y="168"/>
                    </a:cubicBezTo>
                    <a:cubicBezTo>
                      <a:pt x="458" y="173"/>
                      <a:pt x="463" y="176"/>
                      <a:pt x="466" y="178"/>
                    </a:cubicBezTo>
                    <a:cubicBezTo>
                      <a:pt x="468" y="181"/>
                      <a:pt x="472" y="184"/>
                      <a:pt x="476" y="183"/>
                    </a:cubicBezTo>
                    <a:close/>
                    <a:moveTo>
                      <a:pt x="861" y="544"/>
                    </a:moveTo>
                    <a:cubicBezTo>
                      <a:pt x="849" y="547"/>
                      <a:pt x="837" y="550"/>
                      <a:pt x="825" y="553"/>
                    </a:cubicBezTo>
                    <a:cubicBezTo>
                      <a:pt x="822" y="552"/>
                      <a:pt x="818" y="552"/>
                      <a:pt x="817" y="549"/>
                    </a:cubicBezTo>
                    <a:cubicBezTo>
                      <a:pt x="816" y="545"/>
                      <a:pt x="815" y="543"/>
                      <a:pt x="813" y="539"/>
                    </a:cubicBezTo>
                    <a:cubicBezTo>
                      <a:pt x="808" y="532"/>
                      <a:pt x="802" y="526"/>
                      <a:pt x="798" y="519"/>
                    </a:cubicBezTo>
                    <a:cubicBezTo>
                      <a:pt x="793" y="511"/>
                      <a:pt x="788" y="504"/>
                      <a:pt x="784" y="496"/>
                    </a:cubicBezTo>
                    <a:cubicBezTo>
                      <a:pt x="780" y="488"/>
                      <a:pt x="776" y="480"/>
                      <a:pt x="772" y="472"/>
                    </a:cubicBezTo>
                    <a:cubicBezTo>
                      <a:pt x="769" y="464"/>
                      <a:pt x="765" y="456"/>
                      <a:pt x="761" y="449"/>
                    </a:cubicBezTo>
                    <a:cubicBezTo>
                      <a:pt x="759" y="446"/>
                      <a:pt x="759" y="443"/>
                      <a:pt x="758" y="439"/>
                    </a:cubicBezTo>
                    <a:cubicBezTo>
                      <a:pt x="758" y="435"/>
                      <a:pt x="758" y="431"/>
                      <a:pt x="756" y="427"/>
                    </a:cubicBezTo>
                    <a:cubicBezTo>
                      <a:pt x="755" y="425"/>
                      <a:pt x="754" y="423"/>
                      <a:pt x="753" y="421"/>
                    </a:cubicBezTo>
                    <a:cubicBezTo>
                      <a:pt x="752" y="420"/>
                      <a:pt x="751" y="417"/>
                      <a:pt x="749" y="416"/>
                    </a:cubicBezTo>
                    <a:cubicBezTo>
                      <a:pt x="748" y="415"/>
                      <a:pt x="747" y="415"/>
                      <a:pt x="745" y="415"/>
                    </a:cubicBezTo>
                    <a:cubicBezTo>
                      <a:pt x="744" y="415"/>
                      <a:pt x="743" y="414"/>
                      <a:pt x="741" y="414"/>
                    </a:cubicBezTo>
                    <a:cubicBezTo>
                      <a:pt x="738" y="413"/>
                      <a:pt x="738" y="415"/>
                      <a:pt x="737" y="417"/>
                    </a:cubicBezTo>
                    <a:cubicBezTo>
                      <a:pt x="735" y="420"/>
                      <a:pt x="730" y="417"/>
                      <a:pt x="727" y="416"/>
                    </a:cubicBezTo>
                    <a:cubicBezTo>
                      <a:pt x="720" y="414"/>
                      <a:pt x="712" y="412"/>
                      <a:pt x="705" y="410"/>
                    </a:cubicBezTo>
                    <a:cubicBezTo>
                      <a:pt x="702" y="409"/>
                      <a:pt x="698" y="408"/>
                      <a:pt x="695" y="407"/>
                    </a:cubicBezTo>
                    <a:cubicBezTo>
                      <a:pt x="693" y="406"/>
                      <a:pt x="686" y="403"/>
                      <a:pt x="686" y="405"/>
                    </a:cubicBezTo>
                    <a:cubicBezTo>
                      <a:pt x="684" y="408"/>
                      <a:pt x="684" y="411"/>
                      <a:pt x="683" y="414"/>
                    </a:cubicBezTo>
                    <a:cubicBezTo>
                      <a:pt x="683" y="415"/>
                      <a:pt x="683" y="419"/>
                      <a:pt x="681" y="420"/>
                    </a:cubicBezTo>
                    <a:cubicBezTo>
                      <a:pt x="678" y="421"/>
                      <a:pt x="673" y="418"/>
                      <a:pt x="670" y="418"/>
                    </a:cubicBezTo>
                    <a:cubicBezTo>
                      <a:pt x="667" y="417"/>
                      <a:pt x="664" y="416"/>
                      <a:pt x="661" y="415"/>
                    </a:cubicBezTo>
                    <a:cubicBezTo>
                      <a:pt x="658" y="415"/>
                      <a:pt x="655" y="415"/>
                      <a:pt x="654" y="412"/>
                    </a:cubicBezTo>
                    <a:cubicBezTo>
                      <a:pt x="654" y="411"/>
                      <a:pt x="653" y="407"/>
                      <a:pt x="651" y="406"/>
                    </a:cubicBezTo>
                    <a:cubicBezTo>
                      <a:pt x="647" y="405"/>
                      <a:pt x="644" y="403"/>
                      <a:pt x="641" y="402"/>
                    </a:cubicBezTo>
                    <a:cubicBezTo>
                      <a:pt x="637" y="400"/>
                      <a:pt x="634" y="399"/>
                      <a:pt x="631" y="397"/>
                    </a:cubicBezTo>
                    <a:cubicBezTo>
                      <a:pt x="629" y="397"/>
                      <a:pt x="628" y="396"/>
                      <a:pt x="626" y="395"/>
                    </a:cubicBezTo>
                    <a:cubicBezTo>
                      <a:pt x="625" y="395"/>
                      <a:pt x="625" y="394"/>
                      <a:pt x="625" y="393"/>
                    </a:cubicBezTo>
                    <a:cubicBezTo>
                      <a:pt x="626" y="387"/>
                      <a:pt x="627" y="381"/>
                      <a:pt x="628" y="375"/>
                    </a:cubicBezTo>
                    <a:cubicBezTo>
                      <a:pt x="619" y="375"/>
                      <a:pt x="609" y="375"/>
                      <a:pt x="600" y="376"/>
                    </a:cubicBezTo>
                    <a:cubicBezTo>
                      <a:pt x="592" y="376"/>
                      <a:pt x="582" y="374"/>
                      <a:pt x="575" y="378"/>
                    </a:cubicBezTo>
                    <a:cubicBezTo>
                      <a:pt x="571" y="380"/>
                      <a:pt x="567" y="382"/>
                      <a:pt x="563" y="384"/>
                    </a:cubicBezTo>
                    <a:cubicBezTo>
                      <a:pt x="560" y="386"/>
                      <a:pt x="556" y="390"/>
                      <a:pt x="552" y="390"/>
                    </a:cubicBezTo>
                    <a:cubicBezTo>
                      <a:pt x="549" y="390"/>
                      <a:pt x="546" y="389"/>
                      <a:pt x="543" y="388"/>
                    </a:cubicBezTo>
                    <a:cubicBezTo>
                      <a:pt x="540" y="388"/>
                      <a:pt x="537" y="387"/>
                      <a:pt x="534" y="387"/>
                    </a:cubicBezTo>
                    <a:cubicBezTo>
                      <a:pt x="531" y="388"/>
                      <a:pt x="529" y="393"/>
                      <a:pt x="527" y="396"/>
                    </a:cubicBezTo>
                    <a:cubicBezTo>
                      <a:pt x="524" y="399"/>
                      <a:pt x="521" y="403"/>
                      <a:pt x="518" y="406"/>
                    </a:cubicBezTo>
                    <a:cubicBezTo>
                      <a:pt x="516" y="409"/>
                      <a:pt x="513" y="411"/>
                      <a:pt x="512" y="414"/>
                    </a:cubicBezTo>
                    <a:cubicBezTo>
                      <a:pt x="510" y="418"/>
                      <a:pt x="511" y="423"/>
                      <a:pt x="510" y="427"/>
                    </a:cubicBezTo>
                    <a:cubicBezTo>
                      <a:pt x="510" y="430"/>
                      <a:pt x="508" y="430"/>
                      <a:pt x="506" y="432"/>
                    </a:cubicBezTo>
                    <a:cubicBezTo>
                      <a:pt x="503" y="433"/>
                      <a:pt x="500" y="434"/>
                      <a:pt x="498" y="436"/>
                    </a:cubicBezTo>
                    <a:cubicBezTo>
                      <a:pt x="495" y="438"/>
                      <a:pt x="493" y="441"/>
                      <a:pt x="492" y="444"/>
                    </a:cubicBezTo>
                    <a:cubicBezTo>
                      <a:pt x="490" y="448"/>
                      <a:pt x="487" y="452"/>
                      <a:pt x="485" y="456"/>
                    </a:cubicBezTo>
                    <a:cubicBezTo>
                      <a:pt x="481" y="463"/>
                      <a:pt x="477" y="471"/>
                      <a:pt x="472" y="478"/>
                    </a:cubicBezTo>
                    <a:cubicBezTo>
                      <a:pt x="470" y="481"/>
                      <a:pt x="468" y="483"/>
                      <a:pt x="469" y="486"/>
                    </a:cubicBezTo>
                    <a:cubicBezTo>
                      <a:pt x="471" y="491"/>
                      <a:pt x="472" y="495"/>
                      <a:pt x="474" y="499"/>
                    </a:cubicBezTo>
                    <a:cubicBezTo>
                      <a:pt x="474" y="501"/>
                      <a:pt x="476" y="503"/>
                      <a:pt x="475" y="504"/>
                    </a:cubicBezTo>
                    <a:cubicBezTo>
                      <a:pt x="475" y="505"/>
                      <a:pt x="474" y="506"/>
                      <a:pt x="474" y="507"/>
                    </a:cubicBezTo>
                    <a:cubicBezTo>
                      <a:pt x="472" y="511"/>
                      <a:pt x="470" y="515"/>
                      <a:pt x="469" y="519"/>
                    </a:cubicBezTo>
                    <a:cubicBezTo>
                      <a:pt x="467" y="522"/>
                      <a:pt x="465" y="524"/>
                      <a:pt x="466" y="528"/>
                    </a:cubicBezTo>
                    <a:cubicBezTo>
                      <a:pt x="467" y="530"/>
                      <a:pt x="468" y="535"/>
                      <a:pt x="470" y="537"/>
                    </a:cubicBezTo>
                    <a:cubicBezTo>
                      <a:pt x="475" y="543"/>
                      <a:pt x="481" y="549"/>
                      <a:pt x="487" y="555"/>
                    </a:cubicBezTo>
                    <a:cubicBezTo>
                      <a:pt x="493" y="561"/>
                      <a:pt x="500" y="568"/>
                      <a:pt x="506" y="575"/>
                    </a:cubicBezTo>
                    <a:cubicBezTo>
                      <a:pt x="509" y="578"/>
                      <a:pt x="512" y="582"/>
                      <a:pt x="515" y="585"/>
                    </a:cubicBezTo>
                    <a:cubicBezTo>
                      <a:pt x="516" y="587"/>
                      <a:pt x="518" y="588"/>
                      <a:pt x="519" y="590"/>
                    </a:cubicBezTo>
                    <a:cubicBezTo>
                      <a:pt x="520" y="591"/>
                      <a:pt x="522" y="594"/>
                      <a:pt x="524" y="594"/>
                    </a:cubicBezTo>
                    <a:cubicBezTo>
                      <a:pt x="532" y="594"/>
                      <a:pt x="540" y="593"/>
                      <a:pt x="547" y="592"/>
                    </a:cubicBezTo>
                    <a:cubicBezTo>
                      <a:pt x="551" y="591"/>
                      <a:pt x="556" y="591"/>
                      <a:pt x="559" y="590"/>
                    </a:cubicBezTo>
                    <a:cubicBezTo>
                      <a:pt x="564" y="589"/>
                      <a:pt x="567" y="587"/>
                      <a:pt x="571" y="585"/>
                    </a:cubicBezTo>
                    <a:cubicBezTo>
                      <a:pt x="573" y="584"/>
                      <a:pt x="575" y="583"/>
                      <a:pt x="576" y="582"/>
                    </a:cubicBezTo>
                    <a:cubicBezTo>
                      <a:pt x="578" y="581"/>
                      <a:pt x="580" y="580"/>
                      <a:pt x="581" y="579"/>
                    </a:cubicBezTo>
                    <a:cubicBezTo>
                      <a:pt x="583" y="579"/>
                      <a:pt x="584" y="579"/>
                      <a:pt x="586" y="579"/>
                    </a:cubicBezTo>
                    <a:cubicBezTo>
                      <a:pt x="587" y="579"/>
                      <a:pt x="588" y="579"/>
                      <a:pt x="590" y="579"/>
                    </a:cubicBezTo>
                    <a:cubicBezTo>
                      <a:pt x="591" y="580"/>
                      <a:pt x="592" y="581"/>
                      <a:pt x="592" y="582"/>
                    </a:cubicBezTo>
                    <a:cubicBezTo>
                      <a:pt x="593" y="584"/>
                      <a:pt x="594" y="586"/>
                      <a:pt x="596" y="587"/>
                    </a:cubicBezTo>
                    <a:cubicBezTo>
                      <a:pt x="597" y="590"/>
                      <a:pt x="599" y="595"/>
                      <a:pt x="602" y="595"/>
                    </a:cubicBezTo>
                    <a:cubicBezTo>
                      <a:pt x="607" y="595"/>
                      <a:pt x="611" y="595"/>
                      <a:pt x="615" y="596"/>
                    </a:cubicBezTo>
                    <a:cubicBezTo>
                      <a:pt x="619" y="596"/>
                      <a:pt x="619" y="596"/>
                      <a:pt x="621" y="599"/>
                    </a:cubicBezTo>
                    <a:cubicBezTo>
                      <a:pt x="622" y="601"/>
                      <a:pt x="623" y="603"/>
                      <a:pt x="624" y="605"/>
                    </a:cubicBezTo>
                    <a:cubicBezTo>
                      <a:pt x="624" y="608"/>
                      <a:pt x="623" y="610"/>
                      <a:pt x="623" y="613"/>
                    </a:cubicBezTo>
                    <a:cubicBezTo>
                      <a:pt x="621" y="620"/>
                      <a:pt x="619" y="627"/>
                      <a:pt x="617" y="634"/>
                    </a:cubicBezTo>
                    <a:cubicBezTo>
                      <a:pt x="616" y="637"/>
                      <a:pt x="620" y="640"/>
                      <a:pt x="621" y="642"/>
                    </a:cubicBezTo>
                    <a:cubicBezTo>
                      <a:pt x="624" y="646"/>
                      <a:pt x="626" y="650"/>
                      <a:pt x="629" y="654"/>
                    </a:cubicBezTo>
                    <a:cubicBezTo>
                      <a:pt x="631" y="658"/>
                      <a:pt x="633" y="661"/>
                      <a:pt x="635" y="664"/>
                    </a:cubicBezTo>
                    <a:cubicBezTo>
                      <a:pt x="637" y="667"/>
                      <a:pt x="638" y="671"/>
                      <a:pt x="638" y="675"/>
                    </a:cubicBezTo>
                    <a:cubicBezTo>
                      <a:pt x="639" y="682"/>
                      <a:pt x="641" y="689"/>
                      <a:pt x="641" y="697"/>
                    </a:cubicBezTo>
                    <a:cubicBezTo>
                      <a:pt x="642" y="699"/>
                      <a:pt x="642" y="702"/>
                      <a:pt x="643" y="704"/>
                    </a:cubicBezTo>
                    <a:cubicBezTo>
                      <a:pt x="644" y="706"/>
                      <a:pt x="647" y="707"/>
                      <a:pt x="649" y="709"/>
                    </a:cubicBezTo>
                    <a:cubicBezTo>
                      <a:pt x="646" y="712"/>
                      <a:pt x="643" y="715"/>
                      <a:pt x="641" y="719"/>
                    </a:cubicBezTo>
                    <a:cubicBezTo>
                      <a:pt x="638" y="722"/>
                      <a:pt x="636" y="724"/>
                      <a:pt x="635" y="729"/>
                    </a:cubicBezTo>
                    <a:cubicBezTo>
                      <a:pt x="634" y="736"/>
                      <a:pt x="633" y="744"/>
                      <a:pt x="632" y="752"/>
                    </a:cubicBezTo>
                    <a:cubicBezTo>
                      <a:pt x="631" y="755"/>
                      <a:pt x="631" y="757"/>
                      <a:pt x="632" y="760"/>
                    </a:cubicBezTo>
                    <a:cubicBezTo>
                      <a:pt x="634" y="765"/>
                      <a:pt x="636" y="769"/>
                      <a:pt x="638" y="774"/>
                    </a:cubicBezTo>
                    <a:cubicBezTo>
                      <a:pt x="639" y="778"/>
                      <a:pt x="641" y="782"/>
                      <a:pt x="643" y="786"/>
                    </a:cubicBezTo>
                    <a:cubicBezTo>
                      <a:pt x="644" y="790"/>
                      <a:pt x="646" y="794"/>
                      <a:pt x="646" y="798"/>
                    </a:cubicBezTo>
                    <a:cubicBezTo>
                      <a:pt x="646" y="802"/>
                      <a:pt x="646" y="806"/>
                      <a:pt x="646" y="811"/>
                    </a:cubicBezTo>
                    <a:cubicBezTo>
                      <a:pt x="646" y="815"/>
                      <a:pt x="645" y="820"/>
                      <a:pt x="646" y="824"/>
                    </a:cubicBezTo>
                    <a:cubicBezTo>
                      <a:pt x="646" y="828"/>
                      <a:pt x="649" y="832"/>
                      <a:pt x="651" y="836"/>
                    </a:cubicBezTo>
                    <a:cubicBezTo>
                      <a:pt x="652" y="840"/>
                      <a:pt x="654" y="845"/>
                      <a:pt x="656" y="849"/>
                    </a:cubicBezTo>
                    <a:cubicBezTo>
                      <a:pt x="658" y="853"/>
                      <a:pt x="659" y="857"/>
                      <a:pt x="661" y="861"/>
                    </a:cubicBezTo>
                    <a:cubicBezTo>
                      <a:pt x="662" y="864"/>
                      <a:pt x="662" y="866"/>
                      <a:pt x="661" y="870"/>
                    </a:cubicBezTo>
                    <a:cubicBezTo>
                      <a:pt x="661" y="873"/>
                      <a:pt x="661" y="875"/>
                      <a:pt x="663" y="878"/>
                    </a:cubicBezTo>
                    <a:cubicBezTo>
                      <a:pt x="663" y="879"/>
                      <a:pt x="664" y="880"/>
                      <a:pt x="665" y="882"/>
                    </a:cubicBezTo>
                    <a:cubicBezTo>
                      <a:pt x="666" y="883"/>
                      <a:pt x="667" y="883"/>
                      <a:pt x="669" y="883"/>
                    </a:cubicBezTo>
                    <a:cubicBezTo>
                      <a:pt x="673" y="883"/>
                      <a:pt x="677" y="884"/>
                      <a:pt x="681" y="883"/>
                    </a:cubicBezTo>
                    <a:cubicBezTo>
                      <a:pt x="685" y="883"/>
                      <a:pt x="689" y="881"/>
                      <a:pt x="693" y="879"/>
                    </a:cubicBezTo>
                    <a:cubicBezTo>
                      <a:pt x="696" y="878"/>
                      <a:pt x="700" y="876"/>
                      <a:pt x="704" y="875"/>
                    </a:cubicBezTo>
                    <a:cubicBezTo>
                      <a:pt x="707" y="873"/>
                      <a:pt x="709" y="870"/>
                      <a:pt x="711" y="868"/>
                    </a:cubicBezTo>
                    <a:cubicBezTo>
                      <a:pt x="716" y="860"/>
                      <a:pt x="722" y="853"/>
                      <a:pt x="728" y="846"/>
                    </a:cubicBezTo>
                    <a:cubicBezTo>
                      <a:pt x="729" y="844"/>
                      <a:pt x="731" y="842"/>
                      <a:pt x="732" y="840"/>
                    </a:cubicBezTo>
                    <a:cubicBezTo>
                      <a:pt x="733" y="839"/>
                      <a:pt x="734" y="838"/>
                      <a:pt x="735" y="836"/>
                    </a:cubicBezTo>
                    <a:cubicBezTo>
                      <a:pt x="736" y="834"/>
                      <a:pt x="736" y="831"/>
                      <a:pt x="737" y="828"/>
                    </a:cubicBezTo>
                    <a:cubicBezTo>
                      <a:pt x="737" y="824"/>
                      <a:pt x="738" y="819"/>
                      <a:pt x="739" y="816"/>
                    </a:cubicBezTo>
                    <a:cubicBezTo>
                      <a:pt x="741" y="812"/>
                      <a:pt x="745" y="810"/>
                      <a:pt x="748" y="807"/>
                    </a:cubicBezTo>
                    <a:cubicBezTo>
                      <a:pt x="750" y="806"/>
                      <a:pt x="754" y="804"/>
                      <a:pt x="754" y="802"/>
                    </a:cubicBezTo>
                    <a:cubicBezTo>
                      <a:pt x="754" y="797"/>
                      <a:pt x="754" y="792"/>
                      <a:pt x="754" y="787"/>
                    </a:cubicBezTo>
                    <a:cubicBezTo>
                      <a:pt x="754" y="784"/>
                      <a:pt x="754" y="780"/>
                      <a:pt x="753" y="776"/>
                    </a:cubicBezTo>
                    <a:cubicBezTo>
                      <a:pt x="753" y="775"/>
                      <a:pt x="753" y="774"/>
                      <a:pt x="752" y="773"/>
                    </a:cubicBezTo>
                    <a:cubicBezTo>
                      <a:pt x="752" y="772"/>
                      <a:pt x="751" y="772"/>
                      <a:pt x="752" y="771"/>
                    </a:cubicBezTo>
                    <a:cubicBezTo>
                      <a:pt x="754" y="769"/>
                      <a:pt x="756" y="768"/>
                      <a:pt x="758" y="766"/>
                    </a:cubicBezTo>
                    <a:cubicBezTo>
                      <a:pt x="764" y="761"/>
                      <a:pt x="770" y="754"/>
                      <a:pt x="776" y="748"/>
                    </a:cubicBezTo>
                    <a:cubicBezTo>
                      <a:pt x="779" y="745"/>
                      <a:pt x="782" y="741"/>
                      <a:pt x="785" y="738"/>
                    </a:cubicBezTo>
                    <a:cubicBezTo>
                      <a:pt x="786" y="737"/>
                      <a:pt x="788" y="735"/>
                      <a:pt x="789" y="734"/>
                    </a:cubicBezTo>
                    <a:cubicBezTo>
                      <a:pt x="790" y="732"/>
                      <a:pt x="790" y="731"/>
                      <a:pt x="790" y="730"/>
                    </a:cubicBezTo>
                    <a:cubicBezTo>
                      <a:pt x="790" y="722"/>
                      <a:pt x="789" y="714"/>
                      <a:pt x="788" y="706"/>
                    </a:cubicBezTo>
                    <a:cubicBezTo>
                      <a:pt x="788" y="702"/>
                      <a:pt x="787" y="698"/>
                      <a:pt x="787" y="693"/>
                    </a:cubicBezTo>
                    <a:cubicBezTo>
                      <a:pt x="787" y="689"/>
                      <a:pt x="788" y="684"/>
                      <a:pt x="788" y="680"/>
                    </a:cubicBezTo>
                    <a:cubicBezTo>
                      <a:pt x="788" y="676"/>
                      <a:pt x="788" y="671"/>
                      <a:pt x="788" y="667"/>
                    </a:cubicBezTo>
                    <a:cubicBezTo>
                      <a:pt x="788" y="665"/>
                      <a:pt x="788" y="663"/>
                      <a:pt x="789" y="662"/>
                    </a:cubicBezTo>
                    <a:cubicBezTo>
                      <a:pt x="789" y="659"/>
                      <a:pt x="790" y="657"/>
                      <a:pt x="791" y="655"/>
                    </a:cubicBezTo>
                    <a:cubicBezTo>
                      <a:pt x="792" y="652"/>
                      <a:pt x="793" y="649"/>
                      <a:pt x="794" y="645"/>
                    </a:cubicBezTo>
                    <a:cubicBezTo>
                      <a:pt x="796" y="642"/>
                      <a:pt x="799" y="639"/>
                      <a:pt x="802" y="636"/>
                    </a:cubicBezTo>
                    <a:cubicBezTo>
                      <a:pt x="808" y="630"/>
                      <a:pt x="814" y="623"/>
                      <a:pt x="820" y="617"/>
                    </a:cubicBezTo>
                    <a:cubicBezTo>
                      <a:pt x="827" y="610"/>
                      <a:pt x="833" y="604"/>
                      <a:pt x="839" y="598"/>
                    </a:cubicBezTo>
                    <a:cubicBezTo>
                      <a:pt x="842" y="595"/>
                      <a:pt x="843" y="592"/>
                      <a:pt x="845" y="588"/>
                    </a:cubicBezTo>
                    <a:cubicBezTo>
                      <a:pt x="847" y="584"/>
                      <a:pt x="850" y="580"/>
                      <a:pt x="852" y="576"/>
                    </a:cubicBezTo>
                    <a:cubicBezTo>
                      <a:pt x="855" y="571"/>
                      <a:pt x="858" y="565"/>
                      <a:pt x="861" y="559"/>
                    </a:cubicBezTo>
                    <a:cubicBezTo>
                      <a:pt x="862" y="557"/>
                      <a:pt x="862" y="556"/>
                      <a:pt x="861" y="554"/>
                    </a:cubicBezTo>
                    <a:cubicBezTo>
                      <a:pt x="861" y="551"/>
                      <a:pt x="861" y="547"/>
                      <a:pt x="861" y="544"/>
                    </a:cubicBezTo>
                    <a:close/>
                    <a:moveTo>
                      <a:pt x="614" y="361"/>
                    </a:moveTo>
                    <a:cubicBezTo>
                      <a:pt x="615" y="361"/>
                      <a:pt x="621" y="362"/>
                      <a:pt x="621" y="359"/>
                    </a:cubicBezTo>
                    <a:cubicBezTo>
                      <a:pt x="621" y="355"/>
                      <a:pt x="621" y="351"/>
                      <a:pt x="621" y="346"/>
                    </a:cubicBezTo>
                    <a:cubicBezTo>
                      <a:pt x="621" y="345"/>
                      <a:pt x="619" y="345"/>
                      <a:pt x="618" y="345"/>
                    </a:cubicBezTo>
                    <a:cubicBezTo>
                      <a:pt x="618" y="345"/>
                      <a:pt x="615" y="345"/>
                      <a:pt x="614" y="346"/>
                    </a:cubicBezTo>
                    <a:cubicBezTo>
                      <a:pt x="613" y="347"/>
                      <a:pt x="614" y="351"/>
                      <a:pt x="614" y="352"/>
                    </a:cubicBezTo>
                    <a:cubicBezTo>
                      <a:pt x="614" y="355"/>
                      <a:pt x="614" y="358"/>
                      <a:pt x="614" y="361"/>
                    </a:cubicBezTo>
                    <a:close/>
                    <a:moveTo>
                      <a:pt x="180" y="506"/>
                    </a:moveTo>
                    <a:cubicBezTo>
                      <a:pt x="182" y="506"/>
                      <a:pt x="184" y="506"/>
                      <a:pt x="186" y="506"/>
                    </a:cubicBezTo>
                    <a:cubicBezTo>
                      <a:pt x="188" y="506"/>
                      <a:pt x="189" y="504"/>
                      <a:pt x="190" y="503"/>
                    </a:cubicBezTo>
                    <a:cubicBezTo>
                      <a:pt x="187" y="503"/>
                      <a:pt x="183" y="503"/>
                      <a:pt x="180" y="503"/>
                    </a:cubicBezTo>
                    <a:cubicBezTo>
                      <a:pt x="180" y="504"/>
                      <a:pt x="180" y="505"/>
                      <a:pt x="180" y="506"/>
                    </a:cubicBezTo>
                    <a:close/>
                    <a:moveTo>
                      <a:pt x="528" y="0"/>
                    </a:moveTo>
                    <a:cubicBezTo>
                      <a:pt x="236" y="0"/>
                      <a:pt x="0" y="236"/>
                      <a:pt x="0" y="528"/>
                    </a:cubicBezTo>
                    <a:cubicBezTo>
                      <a:pt x="0" y="820"/>
                      <a:pt x="236" y="1056"/>
                      <a:pt x="528" y="1056"/>
                    </a:cubicBezTo>
                    <a:cubicBezTo>
                      <a:pt x="820" y="1056"/>
                      <a:pt x="1056" y="820"/>
                      <a:pt x="1056" y="528"/>
                    </a:cubicBezTo>
                    <a:cubicBezTo>
                      <a:pt x="1056" y="236"/>
                      <a:pt x="820" y="0"/>
                      <a:pt x="528" y="0"/>
                    </a:cubicBezTo>
                    <a:close/>
                    <a:moveTo>
                      <a:pt x="878" y="878"/>
                    </a:moveTo>
                    <a:cubicBezTo>
                      <a:pt x="788" y="967"/>
                      <a:pt x="665" y="1023"/>
                      <a:pt x="528" y="1023"/>
                    </a:cubicBezTo>
                    <a:cubicBezTo>
                      <a:pt x="432" y="1023"/>
                      <a:pt x="343" y="996"/>
                      <a:pt x="267" y="949"/>
                    </a:cubicBezTo>
                    <a:cubicBezTo>
                      <a:pt x="265" y="943"/>
                      <a:pt x="263" y="937"/>
                      <a:pt x="261" y="931"/>
                    </a:cubicBezTo>
                    <a:cubicBezTo>
                      <a:pt x="261" y="929"/>
                      <a:pt x="261" y="929"/>
                      <a:pt x="262" y="929"/>
                    </a:cubicBezTo>
                    <a:cubicBezTo>
                      <a:pt x="265" y="928"/>
                      <a:pt x="267" y="928"/>
                      <a:pt x="269" y="928"/>
                    </a:cubicBezTo>
                    <a:cubicBezTo>
                      <a:pt x="270" y="928"/>
                      <a:pt x="271" y="928"/>
                      <a:pt x="272" y="927"/>
                    </a:cubicBezTo>
                    <a:cubicBezTo>
                      <a:pt x="273" y="927"/>
                      <a:pt x="272" y="923"/>
                      <a:pt x="272" y="922"/>
                    </a:cubicBezTo>
                    <a:cubicBezTo>
                      <a:pt x="271" y="920"/>
                      <a:pt x="270" y="915"/>
                      <a:pt x="271" y="913"/>
                    </a:cubicBezTo>
                    <a:cubicBezTo>
                      <a:pt x="273" y="911"/>
                      <a:pt x="276" y="911"/>
                      <a:pt x="278" y="911"/>
                    </a:cubicBezTo>
                    <a:cubicBezTo>
                      <a:pt x="281" y="910"/>
                      <a:pt x="283" y="909"/>
                      <a:pt x="286" y="908"/>
                    </a:cubicBezTo>
                    <a:cubicBezTo>
                      <a:pt x="287" y="907"/>
                      <a:pt x="287" y="903"/>
                      <a:pt x="287" y="902"/>
                    </a:cubicBezTo>
                    <a:cubicBezTo>
                      <a:pt x="288" y="900"/>
                      <a:pt x="289" y="898"/>
                      <a:pt x="289" y="896"/>
                    </a:cubicBezTo>
                    <a:cubicBezTo>
                      <a:pt x="289" y="894"/>
                      <a:pt x="287" y="892"/>
                      <a:pt x="286" y="891"/>
                    </a:cubicBezTo>
                    <a:cubicBezTo>
                      <a:pt x="285" y="889"/>
                      <a:pt x="284" y="886"/>
                      <a:pt x="282" y="884"/>
                    </a:cubicBezTo>
                    <a:cubicBezTo>
                      <a:pt x="286" y="884"/>
                      <a:pt x="291" y="884"/>
                      <a:pt x="295" y="884"/>
                    </a:cubicBezTo>
                    <a:cubicBezTo>
                      <a:pt x="298" y="884"/>
                      <a:pt x="299" y="882"/>
                      <a:pt x="300" y="879"/>
                    </a:cubicBezTo>
                    <a:cubicBezTo>
                      <a:pt x="302" y="871"/>
                      <a:pt x="306" y="863"/>
                      <a:pt x="310" y="855"/>
                    </a:cubicBezTo>
                    <a:cubicBezTo>
                      <a:pt x="311" y="851"/>
                      <a:pt x="313" y="847"/>
                      <a:pt x="315" y="843"/>
                    </a:cubicBezTo>
                    <a:cubicBezTo>
                      <a:pt x="317" y="839"/>
                      <a:pt x="317" y="836"/>
                      <a:pt x="315" y="831"/>
                    </a:cubicBezTo>
                    <a:cubicBezTo>
                      <a:pt x="315" y="828"/>
                      <a:pt x="314" y="826"/>
                      <a:pt x="313" y="823"/>
                    </a:cubicBezTo>
                    <a:cubicBezTo>
                      <a:pt x="313" y="819"/>
                      <a:pt x="314" y="816"/>
                      <a:pt x="315" y="813"/>
                    </a:cubicBezTo>
                    <a:cubicBezTo>
                      <a:pt x="316" y="810"/>
                      <a:pt x="316" y="807"/>
                      <a:pt x="317" y="805"/>
                    </a:cubicBezTo>
                    <a:cubicBezTo>
                      <a:pt x="318" y="803"/>
                      <a:pt x="320" y="803"/>
                      <a:pt x="321" y="802"/>
                    </a:cubicBezTo>
                    <a:cubicBezTo>
                      <a:pt x="323" y="801"/>
                      <a:pt x="326" y="800"/>
                      <a:pt x="328" y="799"/>
                    </a:cubicBezTo>
                    <a:cubicBezTo>
                      <a:pt x="332" y="798"/>
                      <a:pt x="335" y="796"/>
                      <a:pt x="339" y="795"/>
                    </a:cubicBezTo>
                    <a:cubicBezTo>
                      <a:pt x="340" y="794"/>
                      <a:pt x="341" y="794"/>
                      <a:pt x="342" y="794"/>
                    </a:cubicBezTo>
                    <a:cubicBezTo>
                      <a:pt x="344" y="793"/>
                      <a:pt x="344" y="790"/>
                      <a:pt x="345" y="788"/>
                    </a:cubicBezTo>
                    <a:cubicBezTo>
                      <a:pt x="348" y="780"/>
                      <a:pt x="351" y="772"/>
                      <a:pt x="354" y="764"/>
                    </a:cubicBezTo>
                    <a:cubicBezTo>
                      <a:pt x="355" y="760"/>
                      <a:pt x="354" y="756"/>
                      <a:pt x="354" y="752"/>
                    </a:cubicBezTo>
                    <a:cubicBezTo>
                      <a:pt x="353" y="747"/>
                      <a:pt x="353" y="742"/>
                      <a:pt x="353" y="738"/>
                    </a:cubicBezTo>
                    <a:cubicBezTo>
                      <a:pt x="353" y="733"/>
                      <a:pt x="352" y="728"/>
                      <a:pt x="353" y="723"/>
                    </a:cubicBezTo>
                    <a:cubicBezTo>
                      <a:pt x="354" y="719"/>
                      <a:pt x="357" y="716"/>
                      <a:pt x="359" y="712"/>
                    </a:cubicBezTo>
                    <a:cubicBezTo>
                      <a:pt x="361" y="708"/>
                      <a:pt x="364" y="704"/>
                      <a:pt x="366" y="700"/>
                    </a:cubicBezTo>
                    <a:cubicBezTo>
                      <a:pt x="368" y="696"/>
                      <a:pt x="373" y="691"/>
                      <a:pt x="372" y="687"/>
                    </a:cubicBezTo>
                    <a:cubicBezTo>
                      <a:pt x="371" y="682"/>
                      <a:pt x="370" y="678"/>
                      <a:pt x="369" y="673"/>
                    </a:cubicBezTo>
                    <a:cubicBezTo>
                      <a:pt x="368" y="669"/>
                      <a:pt x="368" y="664"/>
                      <a:pt x="364" y="662"/>
                    </a:cubicBezTo>
                    <a:cubicBezTo>
                      <a:pt x="361" y="660"/>
                      <a:pt x="357" y="657"/>
                      <a:pt x="353" y="654"/>
                    </a:cubicBezTo>
                    <a:cubicBezTo>
                      <a:pt x="349" y="651"/>
                      <a:pt x="346" y="649"/>
                      <a:pt x="342" y="646"/>
                    </a:cubicBezTo>
                    <a:cubicBezTo>
                      <a:pt x="338" y="646"/>
                      <a:pt x="335" y="647"/>
                      <a:pt x="331" y="646"/>
                    </a:cubicBezTo>
                    <a:cubicBezTo>
                      <a:pt x="327" y="645"/>
                      <a:pt x="323" y="642"/>
                      <a:pt x="319" y="640"/>
                    </a:cubicBezTo>
                    <a:cubicBezTo>
                      <a:pt x="311" y="636"/>
                      <a:pt x="303" y="633"/>
                      <a:pt x="295" y="629"/>
                    </a:cubicBezTo>
                    <a:cubicBezTo>
                      <a:pt x="291" y="627"/>
                      <a:pt x="287" y="625"/>
                      <a:pt x="283" y="623"/>
                    </a:cubicBezTo>
                    <a:cubicBezTo>
                      <a:pt x="280" y="621"/>
                      <a:pt x="280" y="620"/>
                      <a:pt x="279" y="617"/>
                    </a:cubicBezTo>
                    <a:cubicBezTo>
                      <a:pt x="278" y="609"/>
                      <a:pt x="274" y="602"/>
                      <a:pt x="270" y="595"/>
                    </a:cubicBezTo>
                    <a:cubicBezTo>
                      <a:pt x="269" y="593"/>
                      <a:pt x="267" y="588"/>
                      <a:pt x="264" y="587"/>
                    </a:cubicBezTo>
                    <a:cubicBezTo>
                      <a:pt x="260" y="585"/>
                      <a:pt x="256" y="583"/>
                      <a:pt x="252" y="583"/>
                    </a:cubicBezTo>
                    <a:cubicBezTo>
                      <a:pt x="248" y="582"/>
                      <a:pt x="243" y="582"/>
                      <a:pt x="239" y="582"/>
                    </a:cubicBezTo>
                    <a:cubicBezTo>
                      <a:pt x="236" y="582"/>
                      <a:pt x="235" y="581"/>
                      <a:pt x="233" y="579"/>
                    </a:cubicBezTo>
                    <a:cubicBezTo>
                      <a:pt x="227" y="573"/>
                      <a:pt x="222" y="566"/>
                      <a:pt x="217" y="560"/>
                    </a:cubicBezTo>
                    <a:cubicBezTo>
                      <a:pt x="215" y="558"/>
                      <a:pt x="212" y="557"/>
                      <a:pt x="210" y="555"/>
                    </a:cubicBezTo>
                    <a:cubicBezTo>
                      <a:pt x="206" y="553"/>
                      <a:pt x="204" y="552"/>
                      <a:pt x="199" y="552"/>
                    </a:cubicBezTo>
                    <a:cubicBezTo>
                      <a:pt x="195" y="551"/>
                      <a:pt x="191" y="551"/>
                      <a:pt x="187" y="551"/>
                    </a:cubicBezTo>
                    <a:cubicBezTo>
                      <a:pt x="182" y="550"/>
                      <a:pt x="177" y="551"/>
                      <a:pt x="173" y="549"/>
                    </a:cubicBezTo>
                    <a:cubicBezTo>
                      <a:pt x="171" y="548"/>
                      <a:pt x="168" y="545"/>
                      <a:pt x="165" y="545"/>
                    </a:cubicBezTo>
                    <a:cubicBezTo>
                      <a:pt x="162" y="545"/>
                      <a:pt x="158" y="546"/>
                      <a:pt x="155" y="546"/>
                    </a:cubicBezTo>
                    <a:cubicBezTo>
                      <a:pt x="156" y="545"/>
                      <a:pt x="157" y="544"/>
                      <a:pt x="159" y="543"/>
                    </a:cubicBezTo>
                    <a:cubicBezTo>
                      <a:pt x="156" y="542"/>
                      <a:pt x="154" y="541"/>
                      <a:pt x="152" y="541"/>
                    </a:cubicBezTo>
                    <a:cubicBezTo>
                      <a:pt x="150" y="541"/>
                      <a:pt x="149" y="544"/>
                      <a:pt x="149" y="545"/>
                    </a:cubicBezTo>
                    <a:cubicBezTo>
                      <a:pt x="147" y="547"/>
                      <a:pt x="145" y="546"/>
                      <a:pt x="143" y="546"/>
                    </a:cubicBezTo>
                    <a:cubicBezTo>
                      <a:pt x="141" y="546"/>
                      <a:pt x="138" y="546"/>
                      <a:pt x="135" y="548"/>
                    </a:cubicBezTo>
                    <a:cubicBezTo>
                      <a:pt x="133" y="549"/>
                      <a:pt x="131" y="553"/>
                      <a:pt x="130" y="555"/>
                    </a:cubicBezTo>
                    <a:cubicBezTo>
                      <a:pt x="127" y="558"/>
                      <a:pt x="125" y="561"/>
                      <a:pt x="123" y="564"/>
                    </a:cubicBezTo>
                    <a:cubicBezTo>
                      <a:pt x="121" y="566"/>
                      <a:pt x="118" y="568"/>
                      <a:pt x="118" y="570"/>
                    </a:cubicBezTo>
                    <a:cubicBezTo>
                      <a:pt x="118" y="573"/>
                      <a:pt x="119" y="576"/>
                      <a:pt x="120" y="579"/>
                    </a:cubicBezTo>
                    <a:cubicBezTo>
                      <a:pt x="121" y="582"/>
                      <a:pt x="121" y="585"/>
                      <a:pt x="121" y="588"/>
                    </a:cubicBezTo>
                    <a:cubicBezTo>
                      <a:pt x="121" y="590"/>
                      <a:pt x="122" y="595"/>
                      <a:pt x="121" y="597"/>
                    </a:cubicBezTo>
                    <a:cubicBezTo>
                      <a:pt x="120" y="600"/>
                      <a:pt x="117" y="603"/>
                      <a:pt x="115" y="606"/>
                    </a:cubicBezTo>
                    <a:cubicBezTo>
                      <a:pt x="114" y="608"/>
                      <a:pt x="112" y="610"/>
                      <a:pt x="110" y="613"/>
                    </a:cubicBezTo>
                    <a:cubicBezTo>
                      <a:pt x="107" y="619"/>
                      <a:pt x="106" y="627"/>
                      <a:pt x="105" y="633"/>
                    </a:cubicBezTo>
                    <a:cubicBezTo>
                      <a:pt x="104" y="635"/>
                      <a:pt x="103" y="638"/>
                      <a:pt x="105" y="639"/>
                    </a:cubicBezTo>
                    <a:cubicBezTo>
                      <a:pt x="107" y="640"/>
                      <a:pt x="108" y="641"/>
                      <a:pt x="110" y="642"/>
                    </a:cubicBezTo>
                    <a:cubicBezTo>
                      <a:pt x="108" y="645"/>
                      <a:pt x="105" y="648"/>
                      <a:pt x="105" y="652"/>
                    </a:cubicBezTo>
                    <a:cubicBezTo>
                      <a:pt x="105" y="655"/>
                      <a:pt x="105" y="659"/>
                      <a:pt x="106" y="661"/>
                    </a:cubicBezTo>
                    <a:cubicBezTo>
                      <a:pt x="107" y="664"/>
                      <a:pt x="109" y="665"/>
                      <a:pt x="112" y="666"/>
                    </a:cubicBezTo>
                    <a:cubicBezTo>
                      <a:pt x="115" y="668"/>
                      <a:pt x="116" y="672"/>
                      <a:pt x="118" y="675"/>
                    </a:cubicBezTo>
                    <a:cubicBezTo>
                      <a:pt x="126" y="691"/>
                      <a:pt x="134" y="707"/>
                      <a:pt x="144" y="721"/>
                    </a:cubicBezTo>
                    <a:cubicBezTo>
                      <a:pt x="146" y="725"/>
                      <a:pt x="149" y="729"/>
                      <a:pt x="152" y="732"/>
                    </a:cubicBezTo>
                    <a:cubicBezTo>
                      <a:pt x="153" y="734"/>
                      <a:pt x="154" y="736"/>
                      <a:pt x="156" y="737"/>
                    </a:cubicBezTo>
                    <a:cubicBezTo>
                      <a:pt x="157" y="739"/>
                      <a:pt x="158" y="740"/>
                      <a:pt x="160" y="741"/>
                    </a:cubicBezTo>
                    <a:cubicBezTo>
                      <a:pt x="164" y="743"/>
                      <a:pt x="168" y="745"/>
                      <a:pt x="171" y="747"/>
                    </a:cubicBezTo>
                    <a:cubicBezTo>
                      <a:pt x="175" y="749"/>
                      <a:pt x="178" y="753"/>
                      <a:pt x="180" y="756"/>
                    </a:cubicBezTo>
                    <a:cubicBezTo>
                      <a:pt x="182" y="759"/>
                      <a:pt x="185" y="761"/>
                      <a:pt x="186" y="764"/>
                    </a:cubicBezTo>
                    <a:cubicBezTo>
                      <a:pt x="187" y="766"/>
                      <a:pt x="187" y="770"/>
                      <a:pt x="187" y="773"/>
                    </a:cubicBezTo>
                    <a:cubicBezTo>
                      <a:pt x="188" y="782"/>
                      <a:pt x="189" y="791"/>
                      <a:pt x="190" y="800"/>
                    </a:cubicBezTo>
                    <a:cubicBezTo>
                      <a:pt x="192" y="809"/>
                      <a:pt x="193" y="818"/>
                      <a:pt x="195" y="827"/>
                    </a:cubicBezTo>
                    <a:cubicBezTo>
                      <a:pt x="197" y="835"/>
                      <a:pt x="200" y="844"/>
                      <a:pt x="203" y="853"/>
                    </a:cubicBezTo>
                    <a:cubicBezTo>
                      <a:pt x="204" y="857"/>
                      <a:pt x="205" y="861"/>
                      <a:pt x="207" y="865"/>
                    </a:cubicBezTo>
                    <a:cubicBezTo>
                      <a:pt x="207" y="867"/>
                      <a:pt x="210" y="871"/>
                      <a:pt x="209" y="873"/>
                    </a:cubicBezTo>
                    <a:cubicBezTo>
                      <a:pt x="208" y="877"/>
                      <a:pt x="208" y="881"/>
                      <a:pt x="207" y="885"/>
                    </a:cubicBezTo>
                    <a:cubicBezTo>
                      <a:pt x="206" y="889"/>
                      <a:pt x="206" y="892"/>
                      <a:pt x="206" y="896"/>
                    </a:cubicBezTo>
                    <a:cubicBezTo>
                      <a:pt x="207" y="899"/>
                      <a:pt x="208" y="903"/>
                      <a:pt x="209" y="906"/>
                    </a:cubicBezTo>
                    <a:cubicBezTo>
                      <a:pt x="199" y="897"/>
                      <a:pt x="188" y="888"/>
                      <a:pt x="178" y="878"/>
                    </a:cubicBezTo>
                    <a:cubicBezTo>
                      <a:pt x="89" y="788"/>
                      <a:pt x="33" y="665"/>
                      <a:pt x="33" y="529"/>
                    </a:cubicBezTo>
                    <a:cubicBezTo>
                      <a:pt x="35" y="530"/>
                      <a:pt x="36" y="531"/>
                      <a:pt x="37" y="532"/>
                    </a:cubicBezTo>
                    <a:cubicBezTo>
                      <a:pt x="40" y="534"/>
                      <a:pt x="43" y="535"/>
                      <a:pt x="46" y="536"/>
                    </a:cubicBezTo>
                    <a:cubicBezTo>
                      <a:pt x="49" y="537"/>
                      <a:pt x="52" y="538"/>
                      <a:pt x="55" y="539"/>
                    </a:cubicBezTo>
                    <a:cubicBezTo>
                      <a:pt x="59" y="540"/>
                      <a:pt x="61" y="542"/>
                      <a:pt x="64" y="544"/>
                    </a:cubicBezTo>
                    <a:cubicBezTo>
                      <a:pt x="67" y="547"/>
                      <a:pt x="71" y="550"/>
                      <a:pt x="74" y="553"/>
                    </a:cubicBezTo>
                    <a:cubicBezTo>
                      <a:pt x="78" y="556"/>
                      <a:pt x="81" y="559"/>
                      <a:pt x="84" y="562"/>
                    </a:cubicBezTo>
                    <a:cubicBezTo>
                      <a:pt x="87" y="565"/>
                      <a:pt x="90" y="568"/>
                      <a:pt x="93" y="570"/>
                    </a:cubicBezTo>
                    <a:cubicBezTo>
                      <a:pt x="95" y="572"/>
                      <a:pt x="97" y="573"/>
                      <a:pt x="99" y="573"/>
                    </a:cubicBezTo>
                    <a:cubicBezTo>
                      <a:pt x="99" y="573"/>
                      <a:pt x="100" y="574"/>
                      <a:pt x="101" y="574"/>
                    </a:cubicBezTo>
                    <a:cubicBezTo>
                      <a:pt x="102" y="572"/>
                      <a:pt x="103" y="569"/>
                      <a:pt x="104" y="567"/>
                    </a:cubicBezTo>
                    <a:cubicBezTo>
                      <a:pt x="105" y="566"/>
                      <a:pt x="107" y="565"/>
                      <a:pt x="109" y="564"/>
                    </a:cubicBezTo>
                    <a:cubicBezTo>
                      <a:pt x="110" y="563"/>
                      <a:pt x="110" y="562"/>
                      <a:pt x="111" y="563"/>
                    </a:cubicBezTo>
                    <a:cubicBezTo>
                      <a:pt x="113" y="565"/>
                      <a:pt x="114" y="566"/>
                      <a:pt x="116" y="568"/>
                    </a:cubicBezTo>
                    <a:cubicBezTo>
                      <a:pt x="117" y="566"/>
                      <a:pt x="118" y="565"/>
                      <a:pt x="119" y="563"/>
                    </a:cubicBezTo>
                    <a:cubicBezTo>
                      <a:pt x="116" y="562"/>
                      <a:pt x="113" y="558"/>
                      <a:pt x="110" y="558"/>
                    </a:cubicBezTo>
                    <a:cubicBezTo>
                      <a:pt x="109" y="558"/>
                      <a:pt x="107" y="559"/>
                      <a:pt x="106" y="560"/>
                    </a:cubicBezTo>
                    <a:cubicBezTo>
                      <a:pt x="104" y="561"/>
                      <a:pt x="102" y="562"/>
                      <a:pt x="100" y="563"/>
                    </a:cubicBezTo>
                    <a:cubicBezTo>
                      <a:pt x="97" y="564"/>
                      <a:pt x="97" y="563"/>
                      <a:pt x="95" y="561"/>
                    </a:cubicBezTo>
                    <a:cubicBezTo>
                      <a:pt x="93" y="559"/>
                      <a:pt x="91" y="556"/>
                      <a:pt x="89" y="554"/>
                    </a:cubicBezTo>
                    <a:cubicBezTo>
                      <a:pt x="87" y="552"/>
                      <a:pt x="84" y="551"/>
                      <a:pt x="84" y="547"/>
                    </a:cubicBezTo>
                    <a:cubicBezTo>
                      <a:pt x="84" y="544"/>
                      <a:pt x="84" y="540"/>
                      <a:pt x="84" y="536"/>
                    </a:cubicBezTo>
                    <a:cubicBezTo>
                      <a:pt x="85" y="533"/>
                      <a:pt x="85" y="529"/>
                      <a:pt x="84" y="526"/>
                    </a:cubicBezTo>
                    <a:cubicBezTo>
                      <a:pt x="83" y="524"/>
                      <a:pt x="81" y="522"/>
                      <a:pt x="79" y="520"/>
                    </a:cubicBezTo>
                    <a:cubicBezTo>
                      <a:pt x="77" y="518"/>
                      <a:pt x="77" y="518"/>
                      <a:pt x="74" y="519"/>
                    </a:cubicBezTo>
                    <a:cubicBezTo>
                      <a:pt x="72" y="520"/>
                      <a:pt x="71" y="521"/>
                      <a:pt x="68" y="521"/>
                    </a:cubicBezTo>
                    <a:cubicBezTo>
                      <a:pt x="67" y="521"/>
                      <a:pt x="58" y="520"/>
                      <a:pt x="57" y="518"/>
                    </a:cubicBezTo>
                    <a:cubicBezTo>
                      <a:pt x="57" y="516"/>
                      <a:pt x="58" y="514"/>
                      <a:pt x="58" y="512"/>
                    </a:cubicBezTo>
                    <a:cubicBezTo>
                      <a:pt x="58" y="509"/>
                      <a:pt x="59" y="506"/>
                      <a:pt x="60" y="503"/>
                    </a:cubicBezTo>
                    <a:cubicBezTo>
                      <a:pt x="61" y="500"/>
                      <a:pt x="61" y="497"/>
                      <a:pt x="62" y="493"/>
                    </a:cubicBezTo>
                    <a:cubicBezTo>
                      <a:pt x="63" y="493"/>
                      <a:pt x="64" y="492"/>
                      <a:pt x="64" y="491"/>
                    </a:cubicBezTo>
                    <a:cubicBezTo>
                      <a:pt x="65" y="490"/>
                      <a:pt x="65" y="488"/>
                      <a:pt x="66" y="487"/>
                    </a:cubicBezTo>
                    <a:cubicBezTo>
                      <a:pt x="59" y="487"/>
                      <a:pt x="52" y="488"/>
                      <a:pt x="46" y="490"/>
                    </a:cubicBezTo>
                    <a:cubicBezTo>
                      <a:pt x="43" y="491"/>
                      <a:pt x="44" y="495"/>
                      <a:pt x="43" y="498"/>
                    </a:cubicBezTo>
                    <a:cubicBezTo>
                      <a:pt x="43" y="499"/>
                      <a:pt x="43" y="501"/>
                      <a:pt x="41" y="502"/>
                    </a:cubicBezTo>
                    <a:cubicBezTo>
                      <a:pt x="40" y="503"/>
                      <a:pt x="38" y="504"/>
                      <a:pt x="37" y="504"/>
                    </a:cubicBezTo>
                    <a:cubicBezTo>
                      <a:pt x="36" y="504"/>
                      <a:pt x="35" y="504"/>
                      <a:pt x="34" y="504"/>
                    </a:cubicBezTo>
                    <a:cubicBezTo>
                      <a:pt x="35" y="479"/>
                      <a:pt x="38" y="454"/>
                      <a:pt x="43" y="430"/>
                    </a:cubicBezTo>
                    <a:cubicBezTo>
                      <a:pt x="45" y="430"/>
                      <a:pt x="45" y="431"/>
                      <a:pt x="46" y="434"/>
                    </a:cubicBezTo>
                    <a:cubicBezTo>
                      <a:pt x="46" y="436"/>
                      <a:pt x="50" y="436"/>
                      <a:pt x="51" y="436"/>
                    </a:cubicBezTo>
                    <a:cubicBezTo>
                      <a:pt x="54" y="435"/>
                      <a:pt x="57" y="431"/>
                      <a:pt x="60" y="429"/>
                    </a:cubicBezTo>
                    <a:cubicBezTo>
                      <a:pt x="62" y="427"/>
                      <a:pt x="65" y="426"/>
                      <a:pt x="68" y="426"/>
                    </a:cubicBezTo>
                    <a:cubicBezTo>
                      <a:pt x="72" y="425"/>
                      <a:pt x="75" y="425"/>
                      <a:pt x="78" y="428"/>
                    </a:cubicBezTo>
                    <a:cubicBezTo>
                      <a:pt x="80" y="429"/>
                      <a:pt x="83" y="433"/>
                      <a:pt x="86" y="430"/>
                    </a:cubicBezTo>
                    <a:cubicBezTo>
                      <a:pt x="88" y="428"/>
                      <a:pt x="89" y="430"/>
                      <a:pt x="90" y="432"/>
                    </a:cubicBezTo>
                    <a:cubicBezTo>
                      <a:pt x="93" y="435"/>
                      <a:pt x="93" y="440"/>
                      <a:pt x="94" y="443"/>
                    </a:cubicBezTo>
                    <a:cubicBezTo>
                      <a:pt x="95" y="447"/>
                      <a:pt x="97" y="451"/>
                      <a:pt x="98" y="455"/>
                    </a:cubicBezTo>
                    <a:cubicBezTo>
                      <a:pt x="100" y="457"/>
                      <a:pt x="101" y="463"/>
                      <a:pt x="104" y="461"/>
                    </a:cubicBezTo>
                    <a:cubicBezTo>
                      <a:pt x="108" y="460"/>
                      <a:pt x="107" y="456"/>
                      <a:pt x="107" y="453"/>
                    </a:cubicBezTo>
                    <a:cubicBezTo>
                      <a:pt x="108" y="449"/>
                      <a:pt x="107" y="445"/>
                      <a:pt x="106" y="440"/>
                    </a:cubicBezTo>
                    <a:cubicBezTo>
                      <a:pt x="105" y="436"/>
                      <a:pt x="104" y="432"/>
                      <a:pt x="103" y="428"/>
                    </a:cubicBezTo>
                    <a:cubicBezTo>
                      <a:pt x="102" y="425"/>
                      <a:pt x="102" y="422"/>
                      <a:pt x="104" y="419"/>
                    </a:cubicBezTo>
                    <a:cubicBezTo>
                      <a:pt x="106" y="416"/>
                      <a:pt x="108" y="414"/>
                      <a:pt x="110" y="412"/>
                    </a:cubicBezTo>
                    <a:cubicBezTo>
                      <a:pt x="114" y="410"/>
                      <a:pt x="117" y="408"/>
                      <a:pt x="120" y="406"/>
                    </a:cubicBezTo>
                    <a:cubicBezTo>
                      <a:pt x="126" y="401"/>
                      <a:pt x="133" y="396"/>
                      <a:pt x="139" y="391"/>
                    </a:cubicBezTo>
                    <a:cubicBezTo>
                      <a:pt x="143" y="388"/>
                      <a:pt x="144" y="385"/>
                      <a:pt x="143" y="381"/>
                    </a:cubicBezTo>
                    <a:cubicBezTo>
                      <a:pt x="142" y="376"/>
                      <a:pt x="140" y="371"/>
                      <a:pt x="144" y="368"/>
                    </a:cubicBezTo>
                    <a:cubicBezTo>
                      <a:pt x="152" y="361"/>
                      <a:pt x="161" y="357"/>
                      <a:pt x="169" y="350"/>
                    </a:cubicBezTo>
                    <a:cubicBezTo>
                      <a:pt x="172" y="347"/>
                      <a:pt x="175" y="344"/>
                      <a:pt x="177" y="340"/>
                    </a:cubicBezTo>
                    <a:cubicBezTo>
                      <a:pt x="180" y="336"/>
                      <a:pt x="183" y="334"/>
                      <a:pt x="187" y="331"/>
                    </a:cubicBezTo>
                    <a:cubicBezTo>
                      <a:pt x="191" y="328"/>
                      <a:pt x="196" y="325"/>
                      <a:pt x="200" y="322"/>
                    </a:cubicBezTo>
                    <a:cubicBezTo>
                      <a:pt x="205" y="319"/>
                      <a:pt x="209" y="319"/>
                      <a:pt x="215" y="318"/>
                    </a:cubicBezTo>
                    <a:cubicBezTo>
                      <a:pt x="212" y="320"/>
                      <a:pt x="210" y="322"/>
                      <a:pt x="209" y="325"/>
                    </a:cubicBezTo>
                    <a:cubicBezTo>
                      <a:pt x="208" y="326"/>
                      <a:pt x="207" y="328"/>
                      <a:pt x="206" y="330"/>
                    </a:cubicBezTo>
                    <a:cubicBezTo>
                      <a:pt x="206" y="331"/>
                      <a:pt x="207" y="331"/>
                      <a:pt x="208" y="332"/>
                    </a:cubicBezTo>
                    <a:cubicBezTo>
                      <a:pt x="211" y="333"/>
                      <a:pt x="214" y="331"/>
                      <a:pt x="216" y="330"/>
                    </a:cubicBezTo>
                    <a:cubicBezTo>
                      <a:pt x="219" y="328"/>
                      <a:pt x="222" y="326"/>
                      <a:pt x="225" y="324"/>
                    </a:cubicBezTo>
                    <a:cubicBezTo>
                      <a:pt x="230" y="321"/>
                      <a:pt x="238" y="319"/>
                      <a:pt x="238" y="312"/>
                    </a:cubicBezTo>
                    <a:cubicBezTo>
                      <a:pt x="237" y="310"/>
                      <a:pt x="236" y="309"/>
                      <a:pt x="234" y="309"/>
                    </a:cubicBezTo>
                    <a:cubicBezTo>
                      <a:pt x="231" y="309"/>
                      <a:pt x="228" y="310"/>
                      <a:pt x="225" y="310"/>
                    </a:cubicBezTo>
                    <a:cubicBezTo>
                      <a:pt x="223" y="310"/>
                      <a:pt x="220" y="312"/>
                      <a:pt x="218" y="311"/>
                    </a:cubicBezTo>
                    <a:cubicBezTo>
                      <a:pt x="216" y="310"/>
                      <a:pt x="216" y="307"/>
                      <a:pt x="216" y="305"/>
                    </a:cubicBezTo>
                    <a:cubicBezTo>
                      <a:pt x="215" y="301"/>
                      <a:pt x="226" y="297"/>
                      <a:pt x="221" y="293"/>
                    </a:cubicBezTo>
                    <a:cubicBezTo>
                      <a:pt x="220" y="292"/>
                      <a:pt x="217" y="291"/>
                      <a:pt x="215" y="291"/>
                    </a:cubicBezTo>
                    <a:cubicBezTo>
                      <a:pt x="213" y="291"/>
                      <a:pt x="210" y="293"/>
                      <a:pt x="209" y="294"/>
                    </a:cubicBezTo>
                    <a:cubicBezTo>
                      <a:pt x="202" y="298"/>
                      <a:pt x="194" y="300"/>
                      <a:pt x="187" y="303"/>
                    </a:cubicBezTo>
                    <a:cubicBezTo>
                      <a:pt x="193" y="299"/>
                      <a:pt x="199" y="296"/>
                      <a:pt x="204" y="293"/>
                    </a:cubicBezTo>
                    <a:cubicBezTo>
                      <a:pt x="207" y="291"/>
                      <a:pt x="210" y="290"/>
                      <a:pt x="213" y="289"/>
                    </a:cubicBezTo>
                    <a:cubicBezTo>
                      <a:pt x="214" y="288"/>
                      <a:pt x="215" y="288"/>
                      <a:pt x="217" y="287"/>
                    </a:cubicBezTo>
                    <a:cubicBezTo>
                      <a:pt x="218" y="286"/>
                      <a:pt x="220" y="285"/>
                      <a:pt x="221" y="285"/>
                    </a:cubicBezTo>
                    <a:cubicBezTo>
                      <a:pt x="223" y="285"/>
                      <a:pt x="224" y="287"/>
                      <a:pt x="225" y="288"/>
                    </a:cubicBezTo>
                    <a:cubicBezTo>
                      <a:pt x="227" y="289"/>
                      <a:pt x="228" y="289"/>
                      <a:pt x="229" y="289"/>
                    </a:cubicBezTo>
                    <a:cubicBezTo>
                      <a:pt x="230" y="290"/>
                      <a:pt x="237" y="292"/>
                      <a:pt x="237" y="291"/>
                    </a:cubicBezTo>
                    <a:cubicBezTo>
                      <a:pt x="237" y="289"/>
                      <a:pt x="230" y="286"/>
                      <a:pt x="229" y="285"/>
                    </a:cubicBezTo>
                    <a:cubicBezTo>
                      <a:pt x="235" y="284"/>
                      <a:pt x="241" y="283"/>
                      <a:pt x="247" y="282"/>
                    </a:cubicBezTo>
                    <a:cubicBezTo>
                      <a:pt x="253" y="281"/>
                      <a:pt x="258" y="276"/>
                      <a:pt x="263" y="274"/>
                    </a:cubicBezTo>
                    <a:cubicBezTo>
                      <a:pt x="265" y="272"/>
                      <a:pt x="270" y="270"/>
                      <a:pt x="268" y="274"/>
                    </a:cubicBezTo>
                    <a:cubicBezTo>
                      <a:pt x="266" y="276"/>
                      <a:pt x="265" y="279"/>
                      <a:pt x="263" y="281"/>
                    </a:cubicBezTo>
                    <a:cubicBezTo>
                      <a:pt x="260" y="286"/>
                      <a:pt x="256" y="290"/>
                      <a:pt x="253" y="294"/>
                    </a:cubicBezTo>
                    <a:cubicBezTo>
                      <a:pt x="251" y="295"/>
                      <a:pt x="246" y="300"/>
                      <a:pt x="249" y="302"/>
                    </a:cubicBezTo>
                    <a:cubicBezTo>
                      <a:pt x="252" y="305"/>
                      <a:pt x="256" y="300"/>
                      <a:pt x="259" y="300"/>
                    </a:cubicBezTo>
                    <a:cubicBezTo>
                      <a:pt x="260" y="300"/>
                      <a:pt x="262" y="303"/>
                      <a:pt x="263" y="304"/>
                    </a:cubicBezTo>
                    <a:cubicBezTo>
                      <a:pt x="264" y="306"/>
                      <a:pt x="265" y="309"/>
                      <a:pt x="266" y="311"/>
                    </a:cubicBezTo>
                    <a:cubicBezTo>
                      <a:pt x="267" y="308"/>
                      <a:pt x="268" y="304"/>
                      <a:pt x="271" y="302"/>
                    </a:cubicBezTo>
                    <a:cubicBezTo>
                      <a:pt x="272" y="301"/>
                      <a:pt x="276" y="306"/>
                      <a:pt x="277" y="306"/>
                    </a:cubicBezTo>
                    <a:cubicBezTo>
                      <a:pt x="280" y="308"/>
                      <a:pt x="283" y="306"/>
                      <a:pt x="285" y="305"/>
                    </a:cubicBezTo>
                    <a:cubicBezTo>
                      <a:pt x="285" y="301"/>
                      <a:pt x="285" y="296"/>
                      <a:pt x="283" y="293"/>
                    </a:cubicBezTo>
                    <a:cubicBezTo>
                      <a:pt x="281" y="291"/>
                      <a:pt x="279" y="288"/>
                      <a:pt x="276" y="287"/>
                    </a:cubicBezTo>
                    <a:cubicBezTo>
                      <a:pt x="274" y="286"/>
                      <a:pt x="272" y="286"/>
                      <a:pt x="271" y="283"/>
                    </a:cubicBezTo>
                    <a:cubicBezTo>
                      <a:pt x="271" y="282"/>
                      <a:pt x="270" y="281"/>
                      <a:pt x="272" y="280"/>
                    </a:cubicBezTo>
                    <a:cubicBezTo>
                      <a:pt x="273" y="279"/>
                      <a:pt x="273" y="279"/>
                      <a:pt x="273" y="277"/>
                    </a:cubicBezTo>
                    <a:cubicBezTo>
                      <a:pt x="274" y="273"/>
                      <a:pt x="274" y="270"/>
                      <a:pt x="275" y="266"/>
                    </a:cubicBezTo>
                    <a:cubicBezTo>
                      <a:pt x="276" y="264"/>
                      <a:pt x="278" y="261"/>
                      <a:pt x="275" y="259"/>
                    </a:cubicBezTo>
                    <a:cubicBezTo>
                      <a:pt x="272" y="256"/>
                      <a:pt x="269" y="253"/>
                      <a:pt x="265" y="251"/>
                    </a:cubicBezTo>
                    <a:cubicBezTo>
                      <a:pt x="259" y="246"/>
                      <a:pt x="255" y="242"/>
                      <a:pt x="253" y="234"/>
                    </a:cubicBezTo>
                    <a:cubicBezTo>
                      <a:pt x="252" y="228"/>
                      <a:pt x="250" y="223"/>
                      <a:pt x="248" y="217"/>
                    </a:cubicBezTo>
                    <a:cubicBezTo>
                      <a:pt x="247" y="215"/>
                      <a:pt x="246" y="213"/>
                      <a:pt x="244" y="212"/>
                    </a:cubicBezTo>
                    <a:cubicBezTo>
                      <a:pt x="243" y="212"/>
                      <a:pt x="242" y="213"/>
                      <a:pt x="241" y="214"/>
                    </a:cubicBezTo>
                    <a:cubicBezTo>
                      <a:pt x="239" y="215"/>
                      <a:pt x="237" y="217"/>
                      <a:pt x="235" y="218"/>
                    </a:cubicBezTo>
                    <a:cubicBezTo>
                      <a:pt x="233" y="219"/>
                      <a:pt x="232" y="220"/>
                      <a:pt x="230" y="222"/>
                    </a:cubicBezTo>
                    <a:cubicBezTo>
                      <a:pt x="229" y="223"/>
                      <a:pt x="227" y="224"/>
                      <a:pt x="226" y="224"/>
                    </a:cubicBezTo>
                    <a:cubicBezTo>
                      <a:pt x="223" y="225"/>
                      <a:pt x="220" y="223"/>
                      <a:pt x="218" y="221"/>
                    </a:cubicBezTo>
                    <a:cubicBezTo>
                      <a:pt x="216" y="220"/>
                      <a:pt x="215" y="220"/>
                      <a:pt x="216" y="217"/>
                    </a:cubicBezTo>
                    <a:cubicBezTo>
                      <a:pt x="217" y="216"/>
                      <a:pt x="217" y="215"/>
                      <a:pt x="218" y="213"/>
                    </a:cubicBezTo>
                    <a:cubicBezTo>
                      <a:pt x="218" y="212"/>
                      <a:pt x="217" y="211"/>
                      <a:pt x="216" y="211"/>
                    </a:cubicBezTo>
                    <a:cubicBezTo>
                      <a:pt x="215" y="208"/>
                      <a:pt x="214" y="205"/>
                      <a:pt x="212" y="204"/>
                    </a:cubicBezTo>
                    <a:cubicBezTo>
                      <a:pt x="210" y="203"/>
                      <a:pt x="208" y="203"/>
                      <a:pt x="206" y="203"/>
                    </a:cubicBezTo>
                    <a:cubicBezTo>
                      <a:pt x="204" y="202"/>
                      <a:pt x="201" y="202"/>
                      <a:pt x="199" y="202"/>
                    </a:cubicBezTo>
                    <a:cubicBezTo>
                      <a:pt x="197" y="201"/>
                      <a:pt x="195" y="201"/>
                      <a:pt x="193" y="201"/>
                    </a:cubicBezTo>
                    <a:cubicBezTo>
                      <a:pt x="191" y="200"/>
                      <a:pt x="192" y="200"/>
                      <a:pt x="191" y="199"/>
                    </a:cubicBezTo>
                    <a:cubicBezTo>
                      <a:pt x="190" y="198"/>
                      <a:pt x="182" y="199"/>
                      <a:pt x="182" y="201"/>
                    </a:cubicBezTo>
                    <a:cubicBezTo>
                      <a:pt x="180" y="202"/>
                      <a:pt x="180" y="205"/>
                      <a:pt x="179" y="207"/>
                    </a:cubicBezTo>
                    <a:cubicBezTo>
                      <a:pt x="179" y="208"/>
                      <a:pt x="178" y="209"/>
                      <a:pt x="178" y="209"/>
                    </a:cubicBezTo>
                    <a:cubicBezTo>
                      <a:pt x="178" y="211"/>
                      <a:pt x="176" y="213"/>
                      <a:pt x="176" y="214"/>
                    </a:cubicBezTo>
                    <a:cubicBezTo>
                      <a:pt x="176" y="215"/>
                      <a:pt x="177" y="215"/>
                      <a:pt x="177" y="216"/>
                    </a:cubicBezTo>
                    <a:cubicBezTo>
                      <a:pt x="177" y="217"/>
                      <a:pt x="176" y="218"/>
                      <a:pt x="176" y="218"/>
                    </a:cubicBezTo>
                    <a:cubicBezTo>
                      <a:pt x="174" y="220"/>
                      <a:pt x="172" y="222"/>
                      <a:pt x="170" y="223"/>
                    </a:cubicBezTo>
                    <a:cubicBezTo>
                      <a:pt x="171" y="227"/>
                      <a:pt x="172" y="230"/>
                      <a:pt x="173" y="234"/>
                    </a:cubicBezTo>
                    <a:cubicBezTo>
                      <a:pt x="174" y="237"/>
                      <a:pt x="173" y="239"/>
                      <a:pt x="172" y="242"/>
                    </a:cubicBezTo>
                    <a:cubicBezTo>
                      <a:pt x="171" y="244"/>
                      <a:pt x="170" y="246"/>
                      <a:pt x="169" y="248"/>
                    </a:cubicBezTo>
                    <a:cubicBezTo>
                      <a:pt x="168" y="248"/>
                      <a:pt x="166" y="248"/>
                      <a:pt x="166" y="249"/>
                    </a:cubicBezTo>
                    <a:cubicBezTo>
                      <a:pt x="162" y="250"/>
                      <a:pt x="158" y="251"/>
                      <a:pt x="154" y="253"/>
                    </a:cubicBezTo>
                    <a:cubicBezTo>
                      <a:pt x="154" y="257"/>
                      <a:pt x="154" y="261"/>
                      <a:pt x="154" y="265"/>
                    </a:cubicBezTo>
                    <a:cubicBezTo>
                      <a:pt x="154" y="266"/>
                      <a:pt x="155" y="269"/>
                      <a:pt x="154" y="270"/>
                    </a:cubicBezTo>
                    <a:cubicBezTo>
                      <a:pt x="153" y="271"/>
                      <a:pt x="152" y="272"/>
                      <a:pt x="151" y="273"/>
                    </a:cubicBezTo>
                    <a:cubicBezTo>
                      <a:pt x="150" y="274"/>
                      <a:pt x="148" y="276"/>
                      <a:pt x="146" y="278"/>
                    </a:cubicBezTo>
                    <a:cubicBezTo>
                      <a:pt x="145" y="279"/>
                      <a:pt x="142" y="278"/>
                      <a:pt x="140" y="277"/>
                    </a:cubicBezTo>
                    <a:cubicBezTo>
                      <a:pt x="137" y="277"/>
                      <a:pt x="137" y="272"/>
                      <a:pt x="137" y="269"/>
                    </a:cubicBezTo>
                    <a:cubicBezTo>
                      <a:pt x="136" y="266"/>
                      <a:pt x="135" y="263"/>
                      <a:pt x="136" y="260"/>
                    </a:cubicBezTo>
                    <a:cubicBezTo>
                      <a:pt x="137" y="258"/>
                      <a:pt x="138" y="256"/>
                      <a:pt x="138" y="254"/>
                    </a:cubicBezTo>
                    <a:cubicBezTo>
                      <a:pt x="139" y="253"/>
                      <a:pt x="139" y="252"/>
                      <a:pt x="139" y="252"/>
                    </a:cubicBezTo>
                    <a:cubicBezTo>
                      <a:pt x="139" y="251"/>
                      <a:pt x="134" y="251"/>
                      <a:pt x="134" y="251"/>
                    </a:cubicBezTo>
                    <a:cubicBezTo>
                      <a:pt x="130" y="250"/>
                      <a:pt x="126" y="249"/>
                      <a:pt x="122" y="248"/>
                    </a:cubicBezTo>
                    <a:cubicBezTo>
                      <a:pt x="121" y="248"/>
                      <a:pt x="121" y="248"/>
                      <a:pt x="120" y="248"/>
                    </a:cubicBezTo>
                    <a:cubicBezTo>
                      <a:pt x="137" y="223"/>
                      <a:pt x="157" y="200"/>
                      <a:pt x="178" y="178"/>
                    </a:cubicBezTo>
                    <a:cubicBezTo>
                      <a:pt x="188" y="168"/>
                      <a:pt x="199" y="159"/>
                      <a:pt x="210" y="149"/>
                    </a:cubicBezTo>
                    <a:cubicBezTo>
                      <a:pt x="211" y="151"/>
                      <a:pt x="212" y="154"/>
                      <a:pt x="214" y="156"/>
                    </a:cubicBezTo>
                    <a:cubicBezTo>
                      <a:pt x="210" y="158"/>
                      <a:pt x="206" y="159"/>
                      <a:pt x="203" y="163"/>
                    </a:cubicBezTo>
                    <a:cubicBezTo>
                      <a:pt x="202" y="164"/>
                      <a:pt x="201" y="165"/>
                      <a:pt x="201" y="167"/>
                    </a:cubicBezTo>
                    <a:cubicBezTo>
                      <a:pt x="200" y="168"/>
                      <a:pt x="199" y="169"/>
                      <a:pt x="201" y="168"/>
                    </a:cubicBezTo>
                    <a:cubicBezTo>
                      <a:pt x="206" y="167"/>
                      <a:pt x="212" y="164"/>
                      <a:pt x="216" y="161"/>
                    </a:cubicBezTo>
                    <a:cubicBezTo>
                      <a:pt x="218" y="160"/>
                      <a:pt x="219" y="158"/>
                      <a:pt x="221" y="160"/>
                    </a:cubicBezTo>
                    <a:cubicBezTo>
                      <a:pt x="222" y="161"/>
                      <a:pt x="223" y="163"/>
                      <a:pt x="224" y="164"/>
                    </a:cubicBezTo>
                    <a:cubicBezTo>
                      <a:pt x="218" y="168"/>
                      <a:pt x="212" y="175"/>
                      <a:pt x="204" y="177"/>
                    </a:cubicBezTo>
                    <a:cubicBezTo>
                      <a:pt x="200" y="178"/>
                      <a:pt x="196" y="179"/>
                      <a:pt x="192" y="181"/>
                    </a:cubicBezTo>
                    <a:cubicBezTo>
                      <a:pt x="189" y="182"/>
                      <a:pt x="187" y="186"/>
                      <a:pt x="185" y="188"/>
                    </a:cubicBezTo>
                    <a:cubicBezTo>
                      <a:pt x="193" y="187"/>
                      <a:pt x="200" y="186"/>
                      <a:pt x="207" y="184"/>
                    </a:cubicBezTo>
                    <a:cubicBezTo>
                      <a:pt x="213" y="183"/>
                      <a:pt x="217" y="189"/>
                      <a:pt x="221" y="193"/>
                    </a:cubicBezTo>
                    <a:cubicBezTo>
                      <a:pt x="222" y="195"/>
                      <a:pt x="224" y="199"/>
                      <a:pt x="227" y="200"/>
                    </a:cubicBezTo>
                    <a:cubicBezTo>
                      <a:pt x="229" y="201"/>
                      <a:pt x="232" y="200"/>
                      <a:pt x="235" y="200"/>
                    </a:cubicBezTo>
                    <a:cubicBezTo>
                      <a:pt x="237" y="200"/>
                      <a:pt x="239" y="200"/>
                      <a:pt x="239" y="197"/>
                    </a:cubicBezTo>
                    <a:cubicBezTo>
                      <a:pt x="239" y="196"/>
                      <a:pt x="237" y="194"/>
                      <a:pt x="236" y="193"/>
                    </a:cubicBezTo>
                    <a:cubicBezTo>
                      <a:pt x="235" y="192"/>
                      <a:pt x="234" y="190"/>
                      <a:pt x="233" y="189"/>
                    </a:cubicBezTo>
                    <a:cubicBezTo>
                      <a:pt x="237" y="188"/>
                      <a:pt x="240" y="192"/>
                      <a:pt x="243" y="195"/>
                    </a:cubicBezTo>
                    <a:cubicBezTo>
                      <a:pt x="246" y="197"/>
                      <a:pt x="250" y="193"/>
                      <a:pt x="252" y="191"/>
                    </a:cubicBezTo>
                    <a:cubicBezTo>
                      <a:pt x="254" y="189"/>
                      <a:pt x="252" y="185"/>
                      <a:pt x="252" y="182"/>
                    </a:cubicBezTo>
                    <a:cubicBezTo>
                      <a:pt x="252" y="180"/>
                      <a:pt x="251" y="179"/>
                      <a:pt x="249" y="178"/>
                    </a:cubicBezTo>
                    <a:cubicBezTo>
                      <a:pt x="246" y="176"/>
                      <a:pt x="244" y="174"/>
                      <a:pt x="241" y="173"/>
                    </a:cubicBezTo>
                    <a:cubicBezTo>
                      <a:pt x="244" y="172"/>
                      <a:pt x="246" y="171"/>
                      <a:pt x="249" y="170"/>
                    </a:cubicBezTo>
                    <a:cubicBezTo>
                      <a:pt x="250" y="170"/>
                      <a:pt x="251" y="170"/>
                      <a:pt x="252" y="171"/>
                    </a:cubicBezTo>
                    <a:cubicBezTo>
                      <a:pt x="253" y="173"/>
                      <a:pt x="255" y="176"/>
                      <a:pt x="257" y="178"/>
                    </a:cubicBezTo>
                    <a:cubicBezTo>
                      <a:pt x="261" y="177"/>
                      <a:pt x="265" y="175"/>
                      <a:pt x="269" y="174"/>
                    </a:cubicBezTo>
                    <a:cubicBezTo>
                      <a:pt x="270" y="173"/>
                      <a:pt x="273" y="173"/>
                      <a:pt x="274" y="172"/>
                    </a:cubicBezTo>
                    <a:cubicBezTo>
                      <a:pt x="275" y="170"/>
                      <a:pt x="275" y="168"/>
                      <a:pt x="276" y="167"/>
                    </a:cubicBezTo>
                    <a:cubicBezTo>
                      <a:pt x="277" y="164"/>
                      <a:pt x="273" y="162"/>
                      <a:pt x="272" y="161"/>
                    </a:cubicBezTo>
                    <a:cubicBezTo>
                      <a:pt x="269" y="160"/>
                      <a:pt x="265" y="157"/>
                      <a:pt x="261" y="158"/>
                    </a:cubicBezTo>
                    <a:cubicBezTo>
                      <a:pt x="260" y="158"/>
                      <a:pt x="257" y="160"/>
                      <a:pt x="257" y="157"/>
                    </a:cubicBezTo>
                    <a:cubicBezTo>
                      <a:pt x="256" y="155"/>
                      <a:pt x="257" y="152"/>
                      <a:pt x="258" y="149"/>
                    </a:cubicBezTo>
                    <a:cubicBezTo>
                      <a:pt x="258" y="148"/>
                      <a:pt x="257" y="147"/>
                      <a:pt x="256" y="146"/>
                    </a:cubicBezTo>
                    <a:cubicBezTo>
                      <a:pt x="255" y="145"/>
                      <a:pt x="254" y="144"/>
                      <a:pt x="253" y="142"/>
                    </a:cubicBezTo>
                    <a:cubicBezTo>
                      <a:pt x="250" y="140"/>
                      <a:pt x="247" y="139"/>
                      <a:pt x="244" y="138"/>
                    </a:cubicBezTo>
                    <a:cubicBezTo>
                      <a:pt x="240" y="137"/>
                      <a:pt x="237" y="135"/>
                      <a:pt x="234" y="133"/>
                    </a:cubicBezTo>
                    <a:cubicBezTo>
                      <a:pt x="234" y="132"/>
                      <a:pt x="233" y="132"/>
                      <a:pt x="232" y="132"/>
                    </a:cubicBezTo>
                    <a:cubicBezTo>
                      <a:pt x="245" y="122"/>
                      <a:pt x="259" y="113"/>
                      <a:pt x="273" y="104"/>
                    </a:cubicBezTo>
                    <a:cubicBezTo>
                      <a:pt x="273" y="104"/>
                      <a:pt x="273" y="104"/>
                      <a:pt x="273" y="104"/>
                    </a:cubicBezTo>
                    <a:cubicBezTo>
                      <a:pt x="278" y="103"/>
                      <a:pt x="282" y="103"/>
                      <a:pt x="286" y="103"/>
                    </a:cubicBezTo>
                    <a:cubicBezTo>
                      <a:pt x="290" y="103"/>
                      <a:pt x="295" y="102"/>
                      <a:pt x="299" y="102"/>
                    </a:cubicBezTo>
                    <a:cubicBezTo>
                      <a:pt x="302" y="102"/>
                      <a:pt x="308" y="101"/>
                      <a:pt x="311" y="103"/>
                    </a:cubicBezTo>
                    <a:cubicBezTo>
                      <a:pt x="313" y="104"/>
                      <a:pt x="315" y="107"/>
                      <a:pt x="317" y="109"/>
                    </a:cubicBezTo>
                    <a:cubicBezTo>
                      <a:pt x="320" y="112"/>
                      <a:pt x="320" y="116"/>
                      <a:pt x="321" y="119"/>
                    </a:cubicBezTo>
                    <a:cubicBezTo>
                      <a:pt x="321" y="122"/>
                      <a:pt x="320" y="125"/>
                      <a:pt x="320" y="127"/>
                    </a:cubicBezTo>
                    <a:cubicBezTo>
                      <a:pt x="319" y="132"/>
                      <a:pt x="319" y="136"/>
                      <a:pt x="318" y="140"/>
                    </a:cubicBezTo>
                    <a:cubicBezTo>
                      <a:pt x="317" y="144"/>
                      <a:pt x="316" y="148"/>
                      <a:pt x="315" y="151"/>
                    </a:cubicBezTo>
                    <a:cubicBezTo>
                      <a:pt x="315" y="156"/>
                      <a:pt x="316" y="160"/>
                      <a:pt x="317" y="165"/>
                    </a:cubicBezTo>
                    <a:cubicBezTo>
                      <a:pt x="319" y="173"/>
                      <a:pt x="322" y="182"/>
                      <a:pt x="324" y="190"/>
                    </a:cubicBezTo>
                    <a:cubicBezTo>
                      <a:pt x="325" y="193"/>
                      <a:pt x="326" y="198"/>
                      <a:pt x="328" y="200"/>
                    </a:cubicBezTo>
                    <a:cubicBezTo>
                      <a:pt x="331" y="202"/>
                      <a:pt x="335" y="203"/>
                      <a:pt x="338" y="206"/>
                    </a:cubicBezTo>
                    <a:cubicBezTo>
                      <a:pt x="340" y="207"/>
                      <a:pt x="342" y="208"/>
                      <a:pt x="343" y="210"/>
                    </a:cubicBezTo>
                    <a:cubicBezTo>
                      <a:pt x="344" y="211"/>
                      <a:pt x="346" y="213"/>
                      <a:pt x="348" y="213"/>
                    </a:cubicBezTo>
                    <a:cubicBezTo>
                      <a:pt x="349" y="214"/>
                      <a:pt x="353" y="206"/>
                      <a:pt x="354" y="205"/>
                    </a:cubicBezTo>
                    <a:cubicBezTo>
                      <a:pt x="357" y="201"/>
                      <a:pt x="360" y="197"/>
                      <a:pt x="362" y="194"/>
                    </a:cubicBezTo>
                    <a:cubicBezTo>
                      <a:pt x="365" y="190"/>
                      <a:pt x="367" y="186"/>
                      <a:pt x="370" y="183"/>
                    </a:cubicBezTo>
                    <a:cubicBezTo>
                      <a:pt x="371" y="181"/>
                      <a:pt x="372" y="179"/>
                      <a:pt x="373" y="178"/>
                    </a:cubicBezTo>
                    <a:cubicBezTo>
                      <a:pt x="374" y="176"/>
                      <a:pt x="377" y="175"/>
                      <a:pt x="378" y="175"/>
                    </a:cubicBezTo>
                    <a:cubicBezTo>
                      <a:pt x="384" y="172"/>
                      <a:pt x="388" y="170"/>
                      <a:pt x="394" y="170"/>
                    </a:cubicBezTo>
                    <a:cubicBezTo>
                      <a:pt x="396" y="170"/>
                      <a:pt x="399" y="170"/>
                      <a:pt x="401" y="169"/>
                    </a:cubicBezTo>
                    <a:cubicBezTo>
                      <a:pt x="404" y="168"/>
                      <a:pt x="405" y="167"/>
                      <a:pt x="407" y="165"/>
                    </a:cubicBezTo>
                    <a:cubicBezTo>
                      <a:pt x="411" y="162"/>
                      <a:pt x="416" y="158"/>
                      <a:pt x="420" y="155"/>
                    </a:cubicBezTo>
                    <a:cubicBezTo>
                      <a:pt x="423" y="151"/>
                      <a:pt x="429" y="151"/>
                      <a:pt x="434" y="150"/>
                    </a:cubicBezTo>
                    <a:cubicBezTo>
                      <a:pt x="440" y="148"/>
                      <a:pt x="445" y="147"/>
                      <a:pt x="450" y="146"/>
                    </a:cubicBezTo>
                    <a:cubicBezTo>
                      <a:pt x="455" y="145"/>
                      <a:pt x="460" y="141"/>
                      <a:pt x="464" y="139"/>
                    </a:cubicBezTo>
                    <a:cubicBezTo>
                      <a:pt x="467" y="138"/>
                      <a:pt x="469" y="137"/>
                      <a:pt x="472" y="135"/>
                    </a:cubicBezTo>
                    <a:cubicBezTo>
                      <a:pt x="474" y="134"/>
                      <a:pt x="475" y="134"/>
                      <a:pt x="475" y="132"/>
                    </a:cubicBezTo>
                    <a:cubicBezTo>
                      <a:pt x="475" y="130"/>
                      <a:pt x="475" y="127"/>
                      <a:pt x="475" y="124"/>
                    </a:cubicBezTo>
                    <a:cubicBezTo>
                      <a:pt x="478" y="121"/>
                      <a:pt x="481" y="118"/>
                      <a:pt x="484" y="115"/>
                    </a:cubicBezTo>
                    <a:cubicBezTo>
                      <a:pt x="487" y="112"/>
                      <a:pt x="488" y="109"/>
                      <a:pt x="488" y="105"/>
                    </a:cubicBezTo>
                    <a:cubicBezTo>
                      <a:pt x="489" y="103"/>
                      <a:pt x="489" y="101"/>
                      <a:pt x="490" y="99"/>
                    </a:cubicBezTo>
                    <a:cubicBezTo>
                      <a:pt x="490" y="97"/>
                      <a:pt x="490" y="95"/>
                      <a:pt x="491" y="93"/>
                    </a:cubicBezTo>
                    <a:cubicBezTo>
                      <a:pt x="493" y="91"/>
                      <a:pt x="495" y="90"/>
                      <a:pt x="497" y="88"/>
                    </a:cubicBezTo>
                    <a:cubicBezTo>
                      <a:pt x="495" y="88"/>
                      <a:pt x="491" y="88"/>
                      <a:pt x="489" y="86"/>
                    </a:cubicBezTo>
                    <a:cubicBezTo>
                      <a:pt x="487" y="85"/>
                      <a:pt x="494" y="80"/>
                      <a:pt x="495" y="79"/>
                    </a:cubicBezTo>
                    <a:cubicBezTo>
                      <a:pt x="501" y="74"/>
                      <a:pt x="508" y="69"/>
                      <a:pt x="516" y="67"/>
                    </a:cubicBezTo>
                    <a:cubicBezTo>
                      <a:pt x="520" y="66"/>
                      <a:pt x="523" y="65"/>
                      <a:pt x="527" y="63"/>
                    </a:cubicBezTo>
                    <a:cubicBezTo>
                      <a:pt x="528" y="63"/>
                      <a:pt x="533" y="61"/>
                      <a:pt x="530" y="60"/>
                    </a:cubicBezTo>
                    <a:cubicBezTo>
                      <a:pt x="526" y="59"/>
                      <a:pt x="522" y="59"/>
                      <a:pt x="518" y="59"/>
                    </a:cubicBezTo>
                    <a:cubicBezTo>
                      <a:pt x="514" y="58"/>
                      <a:pt x="509" y="59"/>
                      <a:pt x="505" y="60"/>
                    </a:cubicBezTo>
                    <a:cubicBezTo>
                      <a:pt x="500" y="60"/>
                      <a:pt x="497" y="59"/>
                      <a:pt x="493" y="57"/>
                    </a:cubicBezTo>
                    <a:cubicBezTo>
                      <a:pt x="489" y="55"/>
                      <a:pt x="485" y="53"/>
                      <a:pt x="481" y="52"/>
                    </a:cubicBezTo>
                    <a:cubicBezTo>
                      <a:pt x="473" y="50"/>
                      <a:pt x="464" y="48"/>
                      <a:pt x="456" y="46"/>
                    </a:cubicBezTo>
                    <a:cubicBezTo>
                      <a:pt x="452" y="45"/>
                      <a:pt x="447" y="47"/>
                      <a:pt x="443" y="47"/>
                    </a:cubicBezTo>
                    <a:cubicBezTo>
                      <a:pt x="438" y="48"/>
                      <a:pt x="434" y="49"/>
                      <a:pt x="429" y="49"/>
                    </a:cubicBezTo>
                    <a:cubicBezTo>
                      <a:pt x="420" y="51"/>
                      <a:pt x="411" y="52"/>
                      <a:pt x="402" y="53"/>
                    </a:cubicBezTo>
                    <a:cubicBezTo>
                      <a:pt x="394" y="54"/>
                      <a:pt x="385" y="56"/>
                      <a:pt x="377" y="57"/>
                    </a:cubicBezTo>
                    <a:cubicBezTo>
                      <a:pt x="424" y="42"/>
                      <a:pt x="475" y="33"/>
                      <a:pt x="528" y="33"/>
                    </a:cubicBezTo>
                    <a:cubicBezTo>
                      <a:pt x="649" y="33"/>
                      <a:pt x="759" y="77"/>
                      <a:pt x="845" y="148"/>
                    </a:cubicBezTo>
                    <a:cubicBezTo>
                      <a:pt x="840" y="149"/>
                      <a:pt x="835" y="149"/>
                      <a:pt x="830" y="149"/>
                    </a:cubicBezTo>
                    <a:cubicBezTo>
                      <a:pt x="826" y="149"/>
                      <a:pt x="823" y="149"/>
                      <a:pt x="819" y="150"/>
                    </a:cubicBezTo>
                    <a:cubicBezTo>
                      <a:pt x="816" y="150"/>
                      <a:pt x="813" y="152"/>
                      <a:pt x="810" y="154"/>
                    </a:cubicBezTo>
                    <a:cubicBezTo>
                      <a:pt x="808" y="155"/>
                      <a:pt x="807" y="156"/>
                      <a:pt x="806" y="158"/>
                    </a:cubicBezTo>
                    <a:cubicBezTo>
                      <a:pt x="805" y="159"/>
                      <a:pt x="804" y="162"/>
                      <a:pt x="802" y="162"/>
                    </a:cubicBezTo>
                    <a:cubicBezTo>
                      <a:pt x="800" y="164"/>
                      <a:pt x="798" y="162"/>
                      <a:pt x="796" y="161"/>
                    </a:cubicBezTo>
                    <a:cubicBezTo>
                      <a:pt x="794" y="160"/>
                      <a:pt x="793" y="158"/>
                      <a:pt x="793" y="155"/>
                    </a:cubicBezTo>
                    <a:cubicBezTo>
                      <a:pt x="794" y="155"/>
                      <a:pt x="795" y="155"/>
                      <a:pt x="797" y="154"/>
                    </a:cubicBezTo>
                    <a:cubicBezTo>
                      <a:pt x="796" y="153"/>
                      <a:pt x="794" y="147"/>
                      <a:pt x="792" y="147"/>
                    </a:cubicBezTo>
                    <a:cubicBezTo>
                      <a:pt x="788" y="148"/>
                      <a:pt x="785" y="148"/>
                      <a:pt x="781" y="148"/>
                    </a:cubicBezTo>
                    <a:cubicBezTo>
                      <a:pt x="783" y="151"/>
                      <a:pt x="784" y="154"/>
                      <a:pt x="786" y="157"/>
                    </a:cubicBezTo>
                    <a:cubicBezTo>
                      <a:pt x="787" y="159"/>
                      <a:pt x="787" y="161"/>
                      <a:pt x="786" y="163"/>
                    </a:cubicBezTo>
                    <a:cubicBezTo>
                      <a:pt x="786" y="165"/>
                      <a:pt x="785" y="167"/>
                      <a:pt x="783" y="167"/>
                    </a:cubicBezTo>
                    <a:cubicBezTo>
                      <a:pt x="780" y="167"/>
                      <a:pt x="776" y="167"/>
                      <a:pt x="773" y="168"/>
                    </a:cubicBezTo>
                    <a:cubicBezTo>
                      <a:pt x="771" y="168"/>
                      <a:pt x="769" y="167"/>
                      <a:pt x="769" y="169"/>
                    </a:cubicBezTo>
                    <a:cubicBezTo>
                      <a:pt x="769" y="171"/>
                      <a:pt x="768" y="173"/>
                      <a:pt x="768" y="175"/>
                    </a:cubicBezTo>
                    <a:cubicBezTo>
                      <a:pt x="768" y="177"/>
                      <a:pt x="767" y="177"/>
                      <a:pt x="764" y="176"/>
                    </a:cubicBezTo>
                    <a:cubicBezTo>
                      <a:pt x="760" y="175"/>
                      <a:pt x="756" y="174"/>
                      <a:pt x="753" y="173"/>
                    </a:cubicBezTo>
                    <a:cubicBezTo>
                      <a:pt x="753" y="175"/>
                      <a:pt x="754" y="176"/>
                      <a:pt x="754" y="178"/>
                    </a:cubicBezTo>
                    <a:cubicBezTo>
                      <a:pt x="750" y="178"/>
                      <a:pt x="748" y="180"/>
                      <a:pt x="746" y="176"/>
                    </a:cubicBezTo>
                    <a:cubicBezTo>
                      <a:pt x="743" y="172"/>
                      <a:pt x="740" y="167"/>
                      <a:pt x="737" y="163"/>
                    </a:cubicBezTo>
                    <a:cubicBezTo>
                      <a:pt x="745" y="165"/>
                      <a:pt x="752" y="165"/>
                      <a:pt x="760" y="165"/>
                    </a:cubicBezTo>
                    <a:cubicBezTo>
                      <a:pt x="763" y="165"/>
                      <a:pt x="766" y="166"/>
                      <a:pt x="767" y="163"/>
                    </a:cubicBezTo>
                    <a:cubicBezTo>
                      <a:pt x="769" y="162"/>
                      <a:pt x="769" y="159"/>
                      <a:pt x="771" y="158"/>
                    </a:cubicBezTo>
                    <a:cubicBezTo>
                      <a:pt x="767" y="156"/>
                      <a:pt x="763" y="154"/>
                      <a:pt x="759" y="152"/>
                    </a:cubicBezTo>
                    <a:cubicBezTo>
                      <a:pt x="755" y="150"/>
                      <a:pt x="752" y="147"/>
                      <a:pt x="748" y="145"/>
                    </a:cubicBezTo>
                    <a:cubicBezTo>
                      <a:pt x="744" y="143"/>
                      <a:pt x="740" y="143"/>
                      <a:pt x="736" y="143"/>
                    </a:cubicBezTo>
                    <a:cubicBezTo>
                      <a:pt x="734" y="143"/>
                      <a:pt x="727" y="143"/>
                      <a:pt x="727" y="141"/>
                    </a:cubicBezTo>
                    <a:cubicBezTo>
                      <a:pt x="727" y="138"/>
                      <a:pt x="723" y="138"/>
                      <a:pt x="721" y="138"/>
                    </a:cubicBezTo>
                    <a:cubicBezTo>
                      <a:pt x="720" y="138"/>
                      <a:pt x="719" y="138"/>
                      <a:pt x="718" y="138"/>
                    </a:cubicBezTo>
                    <a:cubicBezTo>
                      <a:pt x="717" y="137"/>
                      <a:pt x="717" y="135"/>
                      <a:pt x="717" y="134"/>
                    </a:cubicBezTo>
                    <a:cubicBezTo>
                      <a:pt x="716" y="131"/>
                      <a:pt x="713" y="132"/>
                      <a:pt x="711" y="131"/>
                    </a:cubicBezTo>
                    <a:cubicBezTo>
                      <a:pt x="708" y="130"/>
                      <a:pt x="704" y="128"/>
                      <a:pt x="701" y="130"/>
                    </a:cubicBezTo>
                    <a:cubicBezTo>
                      <a:pt x="697" y="132"/>
                      <a:pt x="694" y="135"/>
                      <a:pt x="690" y="135"/>
                    </a:cubicBezTo>
                    <a:cubicBezTo>
                      <a:pt x="688" y="135"/>
                      <a:pt x="688" y="132"/>
                      <a:pt x="686" y="132"/>
                    </a:cubicBezTo>
                    <a:cubicBezTo>
                      <a:pt x="684" y="131"/>
                      <a:pt x="682" y="131"/>
                      <a:pt x="681" y="134"/>
                    </a:cubicBezTo>
                    <a:cubicBezTo>
                      <a:pt x="680" y="135"/>
                      <a:pt x="680" y="137"/>
                      <a:pt x="679" y="137"/>
                    </a:cubicBezTo>
                    <a:cubicBezTo>
                      <a:pt x="678" y="138"/>
                      <a:pt x="677" y="138"/>
                      <a:pt x="676" y="139"/>
                    </a:cubicBezTo>
                    <a:cubicBezTo>
                      <a:pt x="673" y="140"/>
                      <a:pt x="672" y="136"/>
                      <a:pt x="669" y="136"/>
                    </a:cubicBezTo>
                    <a:cubicBezTo>
                      <a:pt x="667" y="135"/>
                      <a:pt x="663" y="136"/>
                      <a:pt x="661" y="136"/>
                    </a:cubicBezTo>
                    <a:cubicBezTo>
                      <a:pt x="660" y="137"/>
                      <a:pt x="658" y="138"/>
                      <a:pt x="657" y="139"/>
                    </a:cubicBezTo>
                    <a:cubicBezTo>
                      <a:pt x="655" y="139"/>
                      <a:pt x="654" y="139"/>
                      <a:pt x="653" y="140"/>
                    </a:cubicBezTo>
                    <a:cubicBezTo>
                      <a:pt x="652" y="142"/>
                      <a:pt x="652" y="145"/>
                      <a:pt x="652" y="148"/>
                    </a:cubicBezTo>
                    <a:cubicBezTo>
                      <a:pt x="650" y="146"/>
                      <a:pt x="647" y="145"/>
                      <a:pt x="645" y="143"/>
                    </a:cubicBezTo>
                    <a:cubicBezTo>
                      <a:pt x="644" y="147"/>
                      <a:pt x="644" y="152"/>
                      <a:pt x="642" y="155"/>
                    </a:cubicBezTo>
                    <a:cubicBezTo>
                      <a:pt x="640" y="158"/>
                      <a:pt x="638" y="161"/>
                      <a:pt x="636" y="164"/>
                    </a:cubicBezTo>
                    <a:cubicBezTo>
                      <a:pt x="634" y="166"/>
                      <a:pt x="632" y="168"/>
                      <a:pt x="629" y="170"/>
                    </a:cubicBezTo>
                    <a:cubicBezTo>
                      <a:pt x="626" y="171"/>
                      <a:pt x="624" y="176"/>
                      <a:pt x="622" y="179"/>
                    </a:cubicBezTo>
                    <a:cubicBezTo>
                      <a:pt x="621" y="181"/>
                      <a:pt x="620" y="182"/>
                      <a:pt x="620" y="183"/>
                    </a:cubicBezTo>
                    <a:cubicBezTo>
                      <a:pt x="619" y="185"/>
                      <a:pt x="618" y="185"/>
                      <a:pt x="616" y="185"/>
                    </a:cubicBezTo>
                    <a:cubicBezTo>
                      <a:pt x="614" y="186"/>
                      <a:pt x="612" y="186"/>
                      <a:pt x="610" y="187"/>
                    </a:cubicBezTo>
                    <a:cubicBezTo>
                      <a:pt x="609" y="187"/>
                      <a:pt x="608" y="187"/>
                      <a:pt x="608" y="188"/>
                    </a:cubicBezTo>
                    <a:cubicBezTo>
                      <a:pt x="606" y="190"/>
                      <a:pt x="607" y="192"/>
                      <a:pt x="606" y="194"/>
                    </a:cubicBezTo>
                    <a:cubicBezTo>
                      <a:pt x="605" y="196"/>
                      <a:pt x="602" y="195"/>
                      <a:pt x="601" y="195"/>
                    </a:cubicBezTo>
                    <a:cubicBezTo>
                      <a:pt x="598" y="194"/>
                      <a:pt x="597" y="198"/>
                      <a:pt x="597" y="200"/>
                    </a:cubicBezTo>
                    <a:cubicBezTo>
                      <a:pt x="596" y="204"/>
                      <a:pt x="597" y="207"/>
                      <a:pt x="599" y="211"/>
                    </a:cubicBezTo>
                    <a:cubicBezTo>
                      <a:pt x="600" y="214"/>
                      <a:pt x="600" y="217"/>
                      <a:pt x="601" y="220"/>
                    </a:cubicBezTo>
                    <a:cubicBezTo>
                      <a:pt x="603" y="223"/>
                      <a:pt x="604" y="223"/>
                      <a:pt x="608" y="223"/>
                    </a:cubicBezTo>
                    <a:cubicBezTo>
                      <a:pt x="611" y="223"/>
                      <a:pt x="613" y="222"/>
                      <a:pt x="615" y="220"/>
                    </a:cubicBezTo>
                    <a:cubicBezTo>
                      <a:pt x="617" y="219"/>
                      <a:pt x="620" y="215"/>
                      <a:pt x="622" y="215"/>
                    </a:cubicBezTo>
                    <a:cubicBezTo>
                      <a:pt x="625" y="215"/>
                      <a:pt x="627" y="215"/>
                      <a:pt x="628" y="218"/>
                    </a:cubicBezTo>
                    <a:cubicBezTo>
                      <a:pt x="629" y="222"/>
                      <a:pt x="631" y="226"/>
                      <a:pt x="633" y="230"/>
                    </a:cubicBezTo>
                    <a:cubicBezTo>
                      <a:pt x="634" y="234"/>
                      <a:pt x="635" y="237"/>
                      <a:pt x="637" y="240"/>
                    </a:cubicBezTo>
                    <a:cubicBezTo>
                      <a:pt x="637" y="241"/>
                      <a:pt x="638" y="242"/>
                      <a:pt x="639" y="243"/>
                    </a:cubicBezTo>
                    <a:cubicBezTo>
                      <a:pt x="639" y="244"/>
                      <a:pt x="640" y="242"/>
                      <a:pt x="641" y="242"/>
                    </a:cubicBezTo>
                    <a:cubicBezTo>
                      <a:pt x="645" y="240"/>
                      <a:pt x="649" y="238"/>
                      <a:pt x="652" y="236"/>
                    </a:cubicBezTo>
                    <a:cubicBezTo>
                      <a:pt x="655" y="234"/>
                      <a:pt x="657" y="233"/>
                      <a:pt x="658" y="230"/>
                    </a:cubicBezTo>
                    <a:cubicBezTo>
                      <a:pt x="658" y="227"/>
                      <a:pt x="658" y="225"/>
                      <a:pt x="658" y="222"/>
                    </a:cubicBezTo>
                    <a:cubicBezTo>
                      <a:pt x="658" y="218"/>
                      <a:pt x="660" y="216"/>
                      <a:pt x="662" y="213"/>
                    </a:cubicBezTo>
                    <a:cubicBezTo>
                      <a:pt x="663" y="212"/>
                      <a:pt x="664" y="211"/>
                      <a:pt x="664" y="210"/>
                    </a:cubicBezTo>
                    <a:cubicBezTo>
                      <a:pt x="665" y="209"/>
                      <a:pt x="664" y="209"/>
                      <a:pt x="663" y="208"/>
                    </a:cubicBezTo>
                    <a:cubicBezTo>
                      <a:pt x="662" y="206"/>
                      <a:pt x="660" y="205"/>
                      <a:pt x="659" y="204"/>
                    </a:cubicBezTo>
                    <a:cubicBezTo>
                      <a:pt x="658" y="202"/>
                      <a:pt x="658" y="200"/>
                      <a:pt x="659" y="198"/>
                    </a:cubicBezTo>
                    <a:cubicBezTo>
                      <a:pt x="659" y="196"/>
                      <a:pt x="660" y="194"/>
                      <a:pt x="660" y="192"/>
                    </a:cubicBezTo>
                    <a:cubicBezTo>
                      <a:pt x="660" y="191"/>
                      <a:pt x="661" y="190"/>
                      <a:pt x="662" y="189"/>
                    </a:cubicBezTo>
                    <a:cubicBezTo>
                      <a:pt x="664" y="187"/>
                      <a:pt x="665" y="186"/>
                      <a:pt x="666" y="184"/>
                    </a:cubicBezTo>
                    <a:cubicBezTo>
                      <a:pt x="669" y="181"/>
                      <a:pt x="672" y="177"/>
                      <a:pt x="675" y="174"/>
                    </a:cubicBezTo>
                    <a:cubicBezTo>
                      <a:pt x="676" y="173"/>
                      <a:pt x="677" y="171"/>
                      <a:pt x="679" y="170"/>
                    </a:cubicBezTo>
                    <a:cubicBezTo>
                      <a:pt x="681" y="170"/>
                      <a:pt x="683" y="170"/>
                      <a:pt x="686" y="169"/>
                    </a:cubicBezTo>
                    <a:cubicBezTo>
                      <a:pt x="687" y="169"/>
                      <a:pt x="690" y="168"/>
                      <a:pt x="691" y="168"/>
                    </a:cubicBezTo>
                    <a:cubicBezTo>
                      <a:pt x="693" y="168"/>
                      <a:pt x="694" y="169"/>
                      <a:pt x="694" y="170"/>
                    </a:cubicBezTo>
                    <a:cubicBezTo>
                      <a:pt x="695" y="171"/>
                      <a:pt x="696" y="172"/>
                      <a:pt x="695" y="173"/>
                    </a:cubicBezTo>
                    <a:cubicBezTo>
                      <a:pt x="694" y="173"/>
                      <a:pt x="693" y="174"/>
                      <a:pt x="692" y="175"/>
                    </a:cubicBezTo>
                    <a:cubicBezTo>
                      <a:pt x="690" y="176"/>
                      <a:pt x="688" y="178"/>
                      <a:pt x="686" y="180"/>
                    </a:cubicBezTo>
                    <a:cubicBezTo>
                      <a:pt x="684" y="181"/>
                      <a:pt x="683" y="182"/>
                      <a:pt x="681" y="184"/>
                    </a:cubicBezTo>
                    <a:cubicBezTo>
                      <a:pt x="680" y="185"/>
                      <a:pt x="678" y="186"/>
                      <a:pt x="678" y="187"/>
                    </a:cubicBezTo>
                    <a:cubicBezTo>
                      <a:pt x="677" y="190"/>
                      <a:pt x="678" y="194"/>
                      <a:pt x="679" y="197"/>
                    </a:cubicBezTo>
                    <a:cubicBezTo>
                      <a:pt x="679" y="200"/>
                      <a:pt x="678" y="202"/>
                      <a:pt x="681" y="204"/>
                    </a:cubicBezTo>
                    <a:cubicBezTo>
                      <a:pt x="683" y="206"/>
                      <a:pt x="685" y="207"/>
                      <a:pt x="688" y="207"/>
                    </a:cubicBezTo>
                    <a:cubicBezTo>
                      <a:pt x="691" y="207"/>
                      <a:pt x="695" y="206"/>
                      <a:pt x="698" y="205"/>
                    </a:cubicBezTo>
                    <a:cubicBezTo>
                      <a:pt x="699" y="204"/>
                      <a:pt x="701" y="203"/>
                      <a:pt x="702" y="203"/>
                    </a:cubicBezTo>
                    <a:cubicBezTo>
                      <a:pt x="704" y="202"/>
                      <a:pt x="706" y="202"/>
                      <a:pt x="708" y="202"/>
                    </a:cubicBezTo>
                    <a:cubicBezTo>
                      <a:pt x="709" y="202"/>
                      <a:pt x="713" y="201"/>
                      <a:pt x="713" y="204"/>
                    </a:cubicBezTo>
                    <a:cubicBezTo>
                      <a:pt x="714" y="205"/>
                      <a:pt x="714" y="207"/>
                      <a:pt x="715" y="209"/>
                    </a:cubicBezTo>
                    <a:cubicBezTo>
                      <a:pt x="715" y="210"/>
                      <a:pt x="716" y="211"/>
                      <a:pt x="716" y="212"/>
                    </a:cubicBezTo>
                    <a:cubicBezTo>
                      <a:pt x="715" y="213"/>
                      <a:pt x="714" y="213"/>
                      <a:pt x="714" y="213"/>
                    </a:cubicBezTo>
                    <a:cubicBezTo>
                      <a:pt x="713" y="214"/>
                      <a:pt x="711" y="214"/>
                      <a:pt x="710" y="213"/>
                    </a:cubicBezTo>
                    <a:cubicBezTo>
                      <a:pt x="710" y="213"/>
                      <a:pt x="710" y="211"/>
                      <a:pt x="709" y="211"/>
                    </a:cubicBezTo>
                    <a:cubicBezTo>
                      <a:pt x="704" y="210"/>
                      <a:pt x="699" y="211"/>
                      <a:pt x="695" y="211"/>
                    </a:cubicBezTo>
                    <a:cubicBezTo>
                      <a:pt x="695" y="213"/>
                      <a:pt x="696" y="214"/>
                      <a:pt x="694" y="214"/>
                    </a:cubicBezTo>
                    <a:cubicBezTo>
                      <a:pt x="691" y="215"/>
                      <a:pt x="691" y="215"/>
                      <a:pt x="691" y="217"/>
                    </a:cubicBezTo>
                    <a:cubicBezTo>
                      <a:pt x="691" y="219"/>
                      <a:pt x="691" y="221"/>
                      <a:pt x="692" y="223"/>
                    </a:cubicBezTo>
                    <a:cubicBezTo>
                      <a:pt x="692" y="224"/>
                      <a:pt x="695" y="224"/>
                      <a:pt x="697" y="224"/>
                    </a:cubicBezTo>
                    <a:cubicBezTo>
                      <a:pt x="696" y="226"/>
                      <a:pt x="696" y="228"/>
                      <a:pt x="695" y="230"/>
                    </a:cubicBezTo>
                    <a:cubicBezTo>
                      <a:pt x="695" y="231"/>
                      <a:pt x="691" y="230"/>
                      <a:pt x="690" y="229"/>
                    </a:cubicBezTo>
                    <a:cubicBezTo>
                      <a:pt x="689" y="228"/>
                      <a:pt x="688" y="227"/>
                      <a:pt x="687" y="226"/>
                    </a:cubicBezTo>
                    <a:cubicBezTo>
                      <a:pt x="686" y="226"/>
                      <a:pt x="685" y="227"/>
                      <a:pt x="684" y="228"/>
                    </a:cubicBezTo>
                    <a:cubicBezTo>
                      <a:pt x="682" y="228"/>
                      <a:pt x="679" y="229"/>
                      <a:pt x="679" y="231"/>
                    </a:cubicBezTo>
                    <a:cubicBezTo>
                      <a:pt x="677" y="233"/>
                      <a:pt x="679" y="236"/>
                      <a:pt x="679" y="238"/>
                    </a:cubicBezTo>
                    <a:cubicBezTo>
                      <a:pt x="679" y="240"/>
                      <a:pt x="678" y="243"/>
                      <a:pt x="677" y="245"/>
                    </a:cubicBezTo>
                    <a:cubicBezTo>
                      <a:pt x="676" y="246"/>
                      <a:pt x="676" y="249"/>
                      <a:pt x="675" y="250"/>
                    </a:cubicBezTo>
                    <a:cubicBezTo>
                      <a:pt x="674" y="251"/>
                      <a:pt x="670" y="251"/>
                      <a:pt x="669" y="251"/>
                    </a:cubicBezTo>
                    <a:cubicBezTo>
                      <a:pt x="667" y="251"/>
                      <a:pt x="668" y="247"/>
                      <a:pt x="667" y="247"/>
                    </a:cubicBezTo>
                    <a:cubicBezTo>
                      <a:pt x="666" y="246"/>
                      <a:pt x="665" y="246"/>
                      <a:pt x="664" y="247"/>
                    </a:cubicBezTo>
                    <a:cubicBezTo>
                      <a:pt x="662" y="247"/>
                      <a:pt x="660" y="246"/>
                      <a:pt x="659" y="246"/>
                    </a:cubicBezTo>
                    <a:cubicBezTo>
                      <a:pt x="655" y="246"/>
                      <a:pt x="656" y="250"/>
                      <a:pt x="653" y="251"/>
                    </a:cubicBezTo>
                    <a:cubicBezTo>
                      <a:pt x="652" y="251"/>
                      <a:pt x="650" y="251"/>
                      <a:pt x="648" y="251"/>
                    </a:cubicBezTo>
                    <a:cubicBezTo>
                      <a:pt x="647" y="251"/>
                      <a:pt x="643" y="251"/>
                      <a:pt x="642" y="251"/>
                    </a:cubicBezTo>
                    <a:cubicBezTo>
                      <a:pt x="642" y="250"/>
                      <a:pt x="643" y="249"/>
                      <a:pt x="642" y="248"/>
                    </a:cubicBezTo>
                    <a:cubicBezTo>
                      <a:pt x="641" y="248"/>
                      <a:pt x="639" y="248"/>
                      <a:pt x="639" y="248"/>
                    </a:cubicBezTo>
                    <a:cubicBezTo>
                      <a:pt x="637" y="249"/>
                      <a:pt x="636" y="249"/>
                      <a:pt x="635" y="250"/>
                    </a:cubicBezTo>
                    <a:cubicBezTo>
                      <a:pt x="633" y="251"/>
                      <a:pt x="632" y="251"/>
                      <a:pt x="631" y="251"/>
                    </a:cubicBezTo>
                    <a:cubicBezTo>
                      <a:pt x="629" y="250"/>
                      <a:pt x="626" y="250"/>
                      <a:pt x="625" y="248"/>
                    </a:cubicBezTo>
                    <a:cubicBezTo>
                      <a:pt x="624" y="245"/>
                      <a:pt x="625" y="244"/>
                      <a:pt x="625" y="242"/>
                    </a:cubicBezTo>
                    <a:cubicBezTo>
                      <a:pt x="626" y="240"/>
                      <a:pt x="627" y="238"/>
                      <a:pt x="627" y="237"/>
                    </a:cubicBezTo>
                    <a:cubicBezTo>
                      <a:pt x="627" y="236"/>
                      <a:pt x="624" y="229"/>
                      <a:pt x="623" y="229"/>
                    </a:cubicBezTo>
                    <a:cubicBezTo>
                      <a:pt x="622" y="229"/>
                      <a:pt x="620" y="230"/>
                      <a:pt x="619" y="230"/>
                    </a:cubicBezTo>
                    <a:cubicBezTo>
                      <a:pt x="617" y="231"/>
                      <a:pt x="615" y="232"/>
                      <a:pt x="613" y="232"/>
                    </a:cubicBezTo>
                    <a:cubicBezTo>
                      <a:pt x="611" y="233"/>
                      <a:pt x="612" y="234"/>
                      <a:pt x="612" y="236"/>
                    </a:cubicBezTo>
                    <a:cubicBezTo>
                      <a:pt x="613" y="238"/>
                      <a:pt x="613" y="239"/>
                      <a:pt x="613" y="241"/>
                    </a:cubicBezTo>
                    <a:cubicBezTo>
                      <a:pt x="613" y="243"/>
                      <a:pt x="614" y="247"/>
                      <a:pt x="616" y="248"/>
                    </a:cubicBezTo>
                    <a:cubicBezTo>
                      <a:pt x="618" y="249"/>
                      <a:pt x="620" y="250"/>
                      <a:pt x="620" y="253"/>
                    </a:cubicBezTo>
                    <a:cubicBezTo>
                      <a:pt x="620" y="255"/>
                      <a:pt x="618" y="255"/>
                      <a:pt x="616" y="255"/>
                    </a:cubicBezTo>
                    <a:cubicBezTo>
                      <a:pt x="613" y="255"/>
                      <a:pt x="609" y="255"/>
                      <a:pt x="605" y="255"/>
                    </a:cubicBezTo>
                    <a:cubicBezTo>
                      <a:pt x="602" y="256"/>
                      <a:pt x="601" y="256"/>
                      <a:pt x="600" y="258"/>
                    </a:cubicBezTo>
                    <a:cubicBezTo>
                      <a:pt x="598" y="261"/>
                      <a:pt x="596" y="263"/>
                      <a:pt x="594" y="266"/>
                    </a:cubicBezTo>
                    <a:cubicBezTo>
                      <a:pt x="593" y="267"/>
                      <a:pt x="592" y="269"/>
                      <a:pt x="591" y="270"/>
                    </a:cubicBezTo>
                    <a:cubicBezTo>
                      <a:pt x="590" y="272"/>
                      <a:pt x="589" y="271"/>
                      <a:pt x="587" y="272"/>
                    </a:cubicBezTo>
                    <a:cubicBezTo>
                      <a:pt x="584" y="272"/>
                      <a:pt x="581" y="271"/>
                      <a:pt x="579" y="275"/>
                    </a:cubicBezTo>
                    <a:cubicBezTo>
                      <a:pt x="577" y="277"/>
                      <a:pt x="575" y="280"/>
                      <a:pt x="573" y="283"/>
                    </a:cubicBezTo>
                    <a:cubicBezTo>
                      <a:pt x="571" y="285"/>
                      <a:pt x="568" y="287"/>
                      <a:pt x="565" y="289"/>
                    </a:cubicBezTo>
                    <a:cubicBezTo>
                      <a:pt x="559" y="293"/>
                      <a:pt x="552" y="294"/>
                      <a:pt x="545" y="296"/>
                    </a:cubicBezTo>
                    <a:cubicBezTo>
                      <a:pt x="549" y="298"/>
                      <a:pt x="553" y="300"/>
                      <a:pt x="557" y="302"/>
                    </a:cubicBezTo>
                    <a:cubicBezTo>
                      <a:pt x="560" y="304"/>
                      <a:pt x="561" y="307"/>
                      <a:pt x="563" y="310"/>
                    </a:cubicBezTo>
                    <a:cubicBezTo>
                      <a:pt x="564" y="312"/>
                      <a:pt x="564" y="313"/>
                      <a:pt x="565" y="315"/>
                    </a:cubicBezTo>
                    <a:cubicBezTo>
                      <a:pt x="565" y="316"/>
                      <a:pt x="564" y="317"/>
                      <a:pt x="564" y="319"/>
                    </a:cubicBezTo>
                    <a:cubicBezTo>
                      <a:pt x="562" y="322"/>
                      <a:pt x="561" y="326"/>
                      <a:pt x="559" y="329"/>
                    </a:cubicBezTo>
                    <a:cubicBezTo>
                      <a:pt x="558" y="330"/>
                      <a:pt x="553" y="329"/>
                      <a:pt x="551" y="329"/>
                    </a:cubicBezTo>
                    <a:cubicBezTo>
                      <a:pt x="547" y="329"/>
                      <a:pt x="542" y="329"/>
                      <a:pt x="537" y="329"/>
                    </a:cubicBezTo>
                    <a:cubicBezTo>
                      <a:pt x="534" y="329"/>
                      <a:pt x="531" y="329"/>
                      <a:pt x="529" y="327"/>
                    </a:cubicBezTo>
                    <a:cubicBezTo>
                      <a:pt x="527" y="325"/>
                      <a:pt x="525" y="326"/>
                      <a:pt x="523" y="327"/>
                    </a:cubicBezTo>
                    <a:cubicBezTo>
                      <a:pt x="520" y="328"/>
                      <a:pt x="520" y="329"/>
                      <a:pt x="520" y="332"/>
                    </a:cubicBezTo>
                    <a:cubicBezTo>
                      <a:pt x="519" y="336"/>
                      <a:pt x="519" y="338"/>
                      <a:pt x="521" y="341"/>
                    </a:cubicBezTo>
                    <a:cubicBezTo>
                      <a:pt x="523" y="344"/>
                      <a:pt x="521" y="348"/>
                      <a:pt x="520" y="351"/>
                    </a:cubicBezTo>
                    <a:cubicBezTo>
                      <a:pt x="518" y="355"/>
                      <a:pt x="517" y="358"/>
                      <a:pt x="516" y="362"/>
                    </a:cubicBezTo>
                    <a:cubicBezTo>
                      <a:pt x="515" y="365"/>
                      <a:pt x="517" y="369"/>
                      <a:pt x="518" y="372"/>
                    </a:cubicBezTo>
                    <a:cubicBezTo>
                      <a:pt x="518" y="373"/>
                      <a:pt x="518" y="374"/>
                      <a:pt x="520" y="375"/>
                    </a:cubicBezTo>
                    <a:cubicBezTo>
                      <a:pt x="521" y="375"/>
                      <a:pt x="522" y="375"/>
                      <a:pt x="523" y="376"/>
                    </a:cubicBezTo>
                    <a:cubicBezTo>
                      <a:pt x="527" y="377"/>
                      <a:pt x="531" y="379"/>
                      <a:pt x="535" y="379"/>
                    </a:cubicBezTo>
                    <a:cubicBezTo>
                      <a:pt x="539" y="380"/>
                      <a:pt x="543" y="378"/>
                      <a:pt x="547" y="378"/>
                    </a:cubicBezTo>
                    <a:cubicBezTo>
                      <a:pt x="550" y="378"/>
                      <a:pt x="554" y="379"/>
                      <a:pt x="557" y="377"/>
                    </a:cubicBezTo>
                    <a:cubicBezTo>
                      <a:pt x="560" y="374"/>
                      <a:pt x="563" y="370"/>
                      <a:pt x="566" y="367"/>
                    </a:cubicBezTo>
                    <a:cubicBezTo>
                      <a:pt x="568" y="365"/>
                      <a:pt x="569" y="363"/>
                      <a:pt x="569" y="361"/>
                    </a:cubicBezTo>
                    <a:cubicBezTo>
                      <a:pt x="568" y="357"/>
                      <a:pt x="568" y="355"/>
                      <a:pt x="571" y="353"/>
                    </a:cubicBezTo>
                    <a:cubicBezTo>
                      <a:pt x="574" y="351"/>
                      <a:pt x="578" y="348"/>
                      <a:pt x="581" y="346"/>
                    </a:cubicBezTo>
                    <a:cubicBezTo>
                      <a:pt x="584" y="344"/>
                      <a:pt x="585" y="340"/>
                      <a:pt x="587" y="337"/>
                    </a:cubicBezTo>
                    <a:cubicBezTo>
                      <a:pt x="588" y="335"/>
                      <a:pt x="589" y="333"/>
                      <a:pt x="590" y="332"/>
                    </a:cubicBezTo>
                    <a:cubicBezTo>
                      <a:pt x="590" y="331"/>
                      <a:pt x="591" y="330"/>
                      <a:pt x="591" y="330"/>
                    </a:cubicBezTo>
                    <a:cubicBezTo>
                      <a:pt x="594" y="331"/>
                      <a:pt x="596" y="331"/>
                      <a:pt x="599" y="332"/>
                    </a:cubicBezTo>
                    <a:cubicBezTo>
                      <a:pt x="600" y="332"/>
                      <a:pt x="602" y="333"/>
                      <a:pt x="604" y="333"/>
                    </a:cubicBezTo>
                    <a:cubicBezTo>
                      <a:pt x="606" y="332"/>
                      <a:pt x="607" y="330"/>
                      <a:pt x="609" y="329"/>
                    </a:cubicBezTo>
                    <a:cubicBezTo>
                      <a:pt x="612" y="327"/>
                      <a:pt x="615" y="323"/>
                      <a:pt x="619" y="324"/>
                    </a:cubicBezTo>
                    <a:cubicBezTo>
                      <a:pt x="623" y="325"/>
                      <a:pt x="625" y="328"/>
                      <a:pt x="628" y="331"/>
                    </a:cubicBezTo>
                    <a:cubicBezTo>
                      <a:pt x="630" y="334"/>
                      <a:pt x="633" y="337"/>
                      <a:pt x="636" y="340"/>
                    </a:cubicBezTo>
                    <a:cubicBezTo>
                      <a:pt x="639" y="343"/>
                      <a:pt x="642" y="346"/>
                      <a:pt x="644" y="349"/>
                    </a:cubicBezTo>
                    <a:cubicBezTo>
                      <a:pt x="647" y="352"/>
                      <a:pt x="651" y="354"/>
                      <a:pt x="654" y="357"/>
                    </a:cubicBezTo>
                    <a:cubicBezTo>
                      <a:pt x="655" y="358"/>
                      <a:pt x="654" y="359"/>
                      <a:pt x="654" y="360"/>
                    </a:cubicBezTo>
                    <a:cubicBezTo>
                      <a:pt x="653" y="362"/>
                      <a:pt x="652" y="363"/>
                      <a:pt x="651" y="364"/>
                    </a:cubicBezTo>
                    <a:cubicBezTo>
                      <a:pt x="649" y="367"/>
                      <a:pt x="644" y="367"/>
                      <a:pt x="641" y="367"/>
                    </a:cubicBezTo>
                    <a:cubicBezTo>
                      <a:pt x="640" y="367"/>
                      <a:pt x="639" y="367"/>
                      <a:pt x="638" y="368"/>
                    </a:cubicBezTo>
                    <a:cubicBezTo>
                      <a:pt x="640" y="370"/>
                      <a:pt x="642" y="372"/>
                      <a:pt x="644" y="374"/>
                    </a:cubicBezTo>
                    <a:cubicBezTo>
                      <a:pt x="645" y="375"/>
                      <a:pt x="647" y="378"/>
                      <a:pt x="649" y="377"/>
                    </a:cubicBezTo>
                    <a:cubicBezTo>
                      <a:pt x="652" y="376"/>
                      <a:pt x="655" y="372"/>
                      <a:pt x="657" y="369"/>
                    </a:cubicBezTo>
                    <a:cubicBezTo>
                      <a:pt x="658" y="367"/>
                      <a:pt x="660" y="366"/>
                      <a:pt x="661" y="364"/>
                    </a:cubicBezTo>
                    <a:cubicBezTo>
                      <a:pt x="662" y="363"/>
                      <a:pt x="662" y="361"/>
                      <a:pt x="662" y="360"/>
                    </a:cubicBezTo>
                    <a:cubicBezTo>
                      <a:pt x="663" y="358"/>
                      <a:pt x="663" y="356"/>
                      <a:pt x="664" y="355"/>
                    </a:cubicBezTo>
                    <a:cubicBezTo>
                      <a:pt x="665" y="354"/>
                      <a:pt x="667" y="355"/>
                      <a:pt x="669" y="355"/>
                    </a:cubicBezTo>
                    <a:cubicBezTo>
                      <a:pt x="668" y="351"/>
                      <a:pt x="667" y="349"/>
                      <a:pt x="664" y="347"/>
                    </a:cubicBezTo>
                    <a:cubicBezTo>
                      <a:pt x="659" y="344"/>
                      <a:pt x="655" y="340"/>
                      <a:pt x="651" y="337"/>
                    </a:cubicBezTo>
                    <a:cubicBezTo>
                      <a:pt x="647" y="334"/>
                      <a:pt x="643" y="332"/>
                      <a:pt x="640" y="328"/>
                    </a:cubicBezTo>
                    <a:cubicBezTo>
                      <a:pt x="637" y="324"/>
                      <a:pt x="637" y="319"/>
                      <a:pt x="635" y="314"/>
                    </a:cubicBezTo>
                    <a:cubicBezTo>
                      <a:pt x="638" y="314"/>
                      <a:pt x="640" y="314"/>
                      <a:pt x="643" y="314"/>
                    </a:cubicBezTo>
                    <a:cubicBezTo>
                      <a:pt x="646" y="314"/>
                      <a:pt x="647" y="314"/>
                      <a:pt x="649" y="317"/>
                    </a:cubicBezTo>
                    <a:cubicBezTo>
                      <a:pt x="651" y="319"/>
                      <a:pt x="653" y="322"/>
                      <a:pt x="655" y="325"/>
                    </a:cubicBezTo>
                    <a:cubicBezTo>
                      <a:pt x="658" y="327"/>
                      <a:pt x="661" y="329"/>
                      <a:pt x="664" y="331"/>
                    </a:cubicBezTo>
                    <a:cubicBezTo>
                      <a:pt x="667" y="333"/>
                      <a:pt x="670" y="335"/>
                      <a:pt x="673" y="337"/>
                    </a:cubicBezTo>
                    <a:cubicBezTo>
                      <a:pt x="674" y="338"/>
                      <a:pt x="675" y="338"/>
                      <a:pt x="676" y="339"/>
                    </a:cubicBezTo>
                    <a:cubicBezTo>
                      <a:pt x="677" y="340"/>
                      <a:pt x="677" y="343"/>
                      <a:pt x="677" y="345"/>
                    </a:cubicBezTo>
                    <a:cubicBezTo>
                      <a:pt x="677" y="348"/>
                      <a:pt x="677" y="353"/>
                      <a:pt x="679" y="355"/>
                    </a:cubicBezTo>
                    <a:cubicBezTo>
                      <a:pt x="681" y="358"/>
                      <a:pt x="683" y="361"/>
                      <a:pt x="685" y="364"/>
                    </a:cubicBezTo>
                    <a:cubicBezTo>
                      <a:pt x="687" y="367"/>
                      <a:pt x="689" y="370"/>
                      <a:pt x="690" y="373"/>
                    </a:cubicBezTo>
                    <a:cubicBezTo>
                      <a:pt x="691" y="374"/>
                      <a:pt x="692" y="376"/>
                      <a:pt x="693" y="376"/>
                    </a:cubicBezTo>
                    <a:cubicBezTo>
                      <a:pt x="694" y="377"/>
                      <a:pt x="696" y="375"/>
                      <a:pt x="696" y="375"/>
                    </a:cubicBezTo>
                    <a:cubicBezTo>
                      <a:pt x="702" y="370"/>
                      <a:pt x="695" y="363"/>
                      <a:pt x="697" y="357"/>
                    </a:cubicBezTo>
                    <a:cubicBezTo>
                      <a:pt x="698" y="355"/>
                      <a:pt x="701" y="353"/>
                      <a:pt x="703" y="352"/>
                    </a:cubicBezTo>
                    <a:cubicBezTo>
                      <a:pt x="704" y="351"/>
                      <a:pt x="707" y="352"/>
                      <a:pt x="709" y="352"/>
                    </a:cubicBezTo>
                    <a:cubicBezTo>
                      <a:pt x="711" y="352"/>
                      <a:pt x="714" y="350"/>
                      <a:pt x="716" y="349"/>
                    </a:cubicBezTo>
                    <a:cubicBezTo>
                      <a:pt x="719" y="347"/>
                      <a:pt x="722" y="345"/>
                      <a:pt x="725" y="344"/>
                    </a:cubicBezTo>
                    <a:cubicBezTo>
                      <a:pt x="723" y="340"/>
                      <a:pt x="721" y="336"/>
                      <a:pt x="719" y="332"/>
                    </a:cubicBezTo>
                    <a:cubicBezTo>
                      <a:pt x="717" y="329"/>
                      <a:pt x="720" y="327"/>
                      <a:pt x="721" y="326"/>
                    </a:cubicBezTo>
                    <a:cubicBezTo>
                      <a:pt x="728" y="319"/>
                      <a:pt x="733" y="311"/>
                      <a:pt x="739" y="304"/>
                    </a:cubicBezTo>
                    <a:cubicBezTo>
                      <a:pt x="740" y="306"/>
                      <a:pt x="741" y="308"/>
                      <a:pt x="743" y="311"/>
                    </a:cubicBezTo>
                    <a:cubicBezTo>
                      <a:pt x="744" y="313"/>
                      <a:pt x="745" y="315"/>
                      <a:pt x="747" y="317"/>
                    </a:cubicBezTo>
                    <a:cubicBezTo>
                      <a:pt x="749" y="320"/>
                      <a:pt x="752" y="321"/>
                      <a:pt x="755" y="323"/>
                    </a:cubicBezTo>
                    <a:cubicBezTo>
                      <a:pt x="758" y="325"/>
                      <a:pt x="757" y="320"/>
                      <a:pt x="759" y="318"/>
                    </a:cubicBezTo>
                    <a:cubicBezTo>
                      <a:pt x="761" y="316"/>
                      <a:pt x="765" y="318"/>
                      <a:pt x="768" y="317"/>
                    </a:cubicBezTo>
                    <a:cubicBezTo>
                      <a:pt x="766" y="315"/>
                      <a:pt x="765" y="313"/>
                      <a:pt x="763" y="310"/>
                    </a:cubicBezTo>
                    <a:cubicBezTo>
                      <a:pt x="763" y="309"/>
                      <a:pt x="762" y="307"/>
                      <a:pt x="761" y="306"/>
                    </a:cubicBezTo>
                    <a:cubicBezTo>
                      <a:pt x="763" y="305"/>
                      <a:pt x="764" y="305"/>
                      <a:pt x="765" y="304"/>
                    </a:cubicBezTo>
                    <a:cubicBezTo>
                      <a:pt x="768" y="303"/>
                      <a:pt x="771" y="302"/>
                      <a:pt x="774" y="304"/>
                    </a:cubicBezTo>
                    <a:cubicBezTo>
                      <a:pt x="776" y="305"/>
                      <a:pt x="776" y="308"/>
                      <a:pt x="776" y="311"/>
                    </a:cubicBezTo>
                    <a:cubicBezTo>
                      <a:pt x="776" y="314"/>
                      <a:pt x="775" y="317"/>
                      <a:pt x="775" y="320"/>
                    </a:cubicBezTo>
                    <a:cubicBezTo>
                      <a:pt x="775" y="322"/>
                      <a:pt x="780" y="325"/>
                      <a:pt x="782" y="326"/>
                    </a:cubicBezTo>
                    <a:cubicBezTo>
                      <a:pt x="787" y="331"/>
                      <a:pt x="793" y="336"/>
                      <a:pt x="799" y="341"/>
                    </a:cubicBezTo>
                    <a:cubicBezTo>
                      <a:pt x="796" y="342"/>
                      <a:pt x="793" y="344"/>
                      <a:pt x="790" y="345"/>
                    </a:cubicBezTo>
                    <a:cubicBezTo>
                      <a:pt x="786" y="345"/>
                      <a:pt x="782" y="345"/>
                      <a:pt x="778" y="344"/>
                    </a:cubicBezTo>
                    <a:cubicBezTo>
                      <a:pt x="774" y="344"/>
                      <a:pt x="771" y="343"/>
                      <a:pt x="767" y="342"/>
                    </a:cubicBezTo>
                    <a:cubicBezTo>
                      <a:pt x="763" y="342"/>
                      <a:pt x="759" y="341"/>
                      <a:pt x="755" y="340"/>
                    </a:cubicBezTo>
                    <a:cubicBezTo>
                      <a:pt x="753" y="340"/>
                      <a:pt x="750" y="339"/>
                      <a:pt x="747" y="339"/>
                    </a:cubicBezTo>
                    <a:cubicBezTo>
                      <a:pt x="743" y="340"/>
                      <a:pt x="740" y="342"/>
                      <a:pt x="738" y="344"/>
                    </a:cubicBezTo>
                    <a:cubicBezTo>
                      <a:pt x="735" y="346"/>
                      <a:pt x="732" y="348"/>
                      <a:pt x="728" y="351"/>
                    </a:cubicBezTo>
                    <a:cubicBezTo>
                      <a:pt x="726" y="352"/>
                      <a:pt x="722" y="351"/>
                      <a:pt x="719" y="352"/>
                    </a:cubicBezTo>
                    <a:cubicBezTo>
                      <a:pt x="717" y="352"/>
                      <a:pt x="715" y="354"/>
                      <a:pt x="714" y="355"/>
                    </a:cubicBezTo>
                    <a:cubicBezTo>
                      <a:pt x="713" y="355"/>
                      <a:pt x="712" y="356"/>
                      <a:pt x="711" y="357"/>
                    </a:cubicBezTo>
                    <a:cubicBezTo>
                      <a:pt x="711" y="357"/>
                      <a:pt x="713" y="360"/>
                      <a:pt x="713" y="361"/>
                    </a:cubicBezTo>
                    <a:cubicBezTo>
                      <a:pt x="714" y="364"/>
                      <a:pt x="716" y="367"/>
                      <a:pt x="717" y="371"/>
                    </a:cubicBezTo>
                    <a:cubicBezTo>
                      <a:pt x="718" y="374"/>
                      <a:pt x="722" y="375"/>
                      <a:pt x="725" y="377"/>
                    </a:cubicBezTo>
                    <a:cubicBezTo>
                      <a:pt x="728" y="379"/>
                      <a:pt x="731" y="382"/>
                      <a:pt x="734" y="380"/>
                    </a:cubicBezTo>
                    <a:cubicBezTo>
                      <a:pt x="736" y="379"/>
                      <a:pt x="737" y="377"/>
                      <a:pt x="740" y="376"/>
                    </a:cubicBezTo>
                    <a:cubicBezTo>
                      <a:pt x="742" y="376"/>
                      <a:pt x="746" y="380"/>
                      <a:pt x="748" y="382"/>
                    </a:cubicBezTo>
                    <a:cubicBezTo>
                      <a:pt x="751" y="385"/>
                      <a:pt x="754" y="387"/>
                      <a:pt x="757" y="390"/>
                    </a:cubicBezTo>
                    <a:cubicBezTo>
                      <a:pt x="758" y="388"/>
                      <a:pt x="759" y="386"/>
                      <a:pt x="760" y="385"/>
                    </a:cubicBezTo>
                    <a:cubicBezTo>
                      <a:pt x="761" y="383"/>
                      <a:pt x="762" y="381"/>
                      <a:pt x="764" y="381"/>
                    </a:cubicBezTo>
                    <a:cubicBezTo>
                      <a:pt x="765" y="381"/>
                      <a:pt x="766" y="381"/>
                      <a:pt x="768" y="381"/>
                    </a:cubicBezTo>
                    <a:cubicBezTo>
                      <a:pt x="769" y="381"/>
                      <a:pt x="769" y="383"/>
                      <a:pt x="769" y="384"/>
                    </a:cubicBezTo>
                    <a:cubicBezTo>
                      <a:pt x="769" y="386"/>
                      <a:pt x="769" y="388"/>
                      <a:pt x="769" y="390"/>
                    </a:cubicBezTo>
                    <a:cubicBezTo>
                      <a:pt x="769" y="392"/>
                      <a:pt x="768" y="393"/>
                      <a:pt x="767" y="395"/>
                    </a:cubicBezTo>
                    <a:cubicBezTo>
                      <a:pt x="766" y="397"/>
                      <a:pt x="765" y="399"/>
                      <a:pt x="764" y="401"/>
                    </a:cubicBezTo>
                    <a:cubicBezTo>
                      <a:pt x="762" y="405"/>
                      <a:pt x="760" y="409"/>
                      <a:pt x="758" y="412"/>
                    </a:cubicBezTo>
                    <a:cubicBezTo>
                      <a:pt x="757" y="414"/>
                      <a:pt x="755" y="417"/>
                      <a:pt x="756" y="419"/>
                    </a:cubicBezTo>
                    <a:cubicBezTo>
                      <a:pt x="757" y="423"/>
                      <a:pt x="758" y="427"/>
                      <a:pt x="760" y="431"/>
                    </a:cubicBezTo>
                    <a:cubicBezTo>
                      <a:pt x="762" y="435"/>
                      <a:pt x="765" y="438"/>
                      <a:pt x="768" y="441"/>
                    </a:cubicBezTo>
                    <a:cubicBezTo>
                      <a:pt x="771" y="444"/>
                      <a:pt x="773" y="447"/>
                      <a:pt x="775" y="451"/>
                    </a:cubicBezTo>
                    <a:cubicBezTo>
                      <a:pt x="778" y="455"/>
                      <a:pt x="781" y="458"/>
                      <a:pt x="783" y="462"/>
                    </a:cubicBezTo>
                    <a:cubicBezTo>
                      <a:pt x="786" y="465"/>
                      <a:pt x="789" y="468"/>
                      <a:pt x="790" y="472"/>
                    </a:cubicBezTo>
                    <a:cubicBezTo>
                      <a:pt x="792" y="476"/>
                      <a:pt x="793" y="480"/>
                      <a:pt x="794" y="484"/>
                    </a:cubicBezTo>
                    <a:cubicBezTo>
                      <a:pt x="794" y="487"/>
                      <a:pt x="796" y="490"/>
                      <a:pt x="798" y="492"/>
                    </a:cubicBezTo>
                    <a:cubicBezTo>
                      <a:pt x="801" y="496"/>
                      <a:pt x="803" y="499"/>
                      <a:pt x="805" y="502"/>
                    </a:cubicBezTo>
                    <a:cubicBezTo>
                      <a:pt x="807" y="506"/>
                      <a:pt x="810" y="509"/>
                      <a:pt x="812" y="513"/>
                    </a:cubicBezTo>
                    <a:cubicBezTo>
                      <a:pt x="814" y="516"/>
                      <a:pt x="815" y="521"/>
                      <a:pt x="817" y="525"/>
                    </a:cubicBezTo>
                    <a:cubicBezTo>
                      <a:pt x="818" y="530"/>
                      <a:pt x="820" y="535"/>
                      <a:pt x="821" y="540"/>
                    </a:cubicBezTo>
                    <a:cubicBezTo>
                      <a:pt x="839" y="532"/>
                      <a:pt x="856" y="524"/>
                      <a:pt x="874" y="516"/>
                    </a:cubicBezTo>
                    <a:cubicBezTo>
                      <a:pt x="878" y="514"/>
                      <a:pt x="882" y="512"/>
                      <a:pt x="886" y="510"/>
                    </a:cubicBezTo>
                    <a:cubicBezTo>
                      <a:pt x="890" y="508"/>
                      <a:pt x="892" y="506"/>
                      <a:pt x="895" y="503"/>
                    </a:cubicBezTo>
                    <a:cubicBezTo>
                      <a:pt x="902" y="496"/>
                      <a:pt x="908" y="489"/>
                      <a:pt x="914" y="483"/>
                    </a:cubicBezTo>
                    <a:cubicBezTo>
                      <a:pt x="908" y="479"/>
                      <a:pt x="901" y="475"/>
                      <a:pt x="895" y="471"/>
                    </a:cubicBezTo>
                    <a:cubicBezTo>
                      <a:pt x="893" y="470"/>
                      <a:pt x="892" y="469"/>
                      <a:pt x="891" y="466"/>
                    </a:cubicBezTo>
                    <a:cubicBezTo>
                      <a:pt x="890" y="463"/>
                      <a:pt x="889" y="459"/>
                      <a:pt x="888" y="455"/>
                    </a:cubicBezTo>
                    <a:cubicBezTo>
                      <a:pt x="887" y="457"/>
                      <a:pt x="886" y="459"/>
                      <a:pt x="885" y="461"/>
                    </a:cubicBezTo>
                    <a:cubicBezTo>
                      <a:pt x="884" y="463"/>
                      <a:pt x="882" y="467"/>
                      <a:pt x="880" y="467"/>
                    </a:cubicBezTo>
                    <a:cubicBezTo>
                      <a:pt x="879" y="467"/>
                      <a:pt x="877" y="467"/>
                      <a:pt x="876" y="466"/>
                    </a:cubicBezTo>
                    <a:cubicBezTo>
                      <a:pt x="874" y="466"/>
                      <a:pt x="872" y="465"/>
                      <a:pt x="871" y="465"/>
                    </a:cubicBezTo>
                    <a:cubicBezTo>
                      <a:pt x="869" y="464"/>
                      <a:pt x="866" y="464"/>
                      <a:pt x="865" y="463"/>
                    </a:cubicBezTo>
                    <a:cubicBezTo>
                      <a:pt x="857" y="452"/>
                      <a:pt x="849" y="442"/>
                      <a:pt x="841" y="432"/>
                    </a:cubicBezTo>
                    <a:cubicBezTo>
                      <a:pt x="843" y="430"/>
                      <a:pt x="845" y="428"/>
                      <a:pt x="848" y="427"/>
                    </a:cubicBezTo>
                    <a:cubicBezTo>
                      <a:pt x="851" y="426"/>
                      <a:pt x="854" y="430"/>
                      <a:pt x="856" y="432"/>
                    </a:cubicBezTo>
                    <a:cubicBezTo>
                      <a:pt x="861" y="437"/>
                      <a:pt x="866" y="442"/>
                      <a:pt x="871" y="447"/>
                    </a:cubicBezTo>
                    <a:cubicBezTo>
                      <a:pt x="872" y="448"/>
                      <a:pt x="874" y="451"/>
                      <a:pt x="876" y="451"/>
                    </a:cubicBezTo>
                    <a:cubicBezTo>
                      <a:pt x="878" y="451"/>
                      <a:pt x="879" y="449"/>
                      <a:pt x="881" y="449"/>
                    </a:cubicBezTo>
                    <a:cubicBezTo>
                      <a:pt x="883" y="448"/>
                      <a:pt x="885" y="447"/>
                      <a:pt x="887" y="446"/>
                    </a:cubicBezTo>
                    <a:cubicBezTo>
                      <a:pt x="890" y="444"/>
                      <a:pt x="891" y="447"/>
                      <a:pt x="892" y="449"/>
                    </a:cubicBezTo>
                    <a:cubicBezTo>
                      <a:pt x="893" y="452"/>
                      <a:pt x="894" y="455"/>
                      <a:pt x="898" y="455"/>
                    </a:cubicBezTo>
                    <a:cubicBezTo>
                      <a:pt x="906" y="457"/>
                      <a:pt x="913" y="461"/>
                      <a:pt x="922" y="462"/>
                    </a:cubicBezTo>
                    <a:cubicBezTo>
                      <a:pt x="925" y="463"/>
                      <a:pt x="929" y="462"/>
                      <a:pt x="933" y="461"/>
                    </a:cubicBezTo>
                    <a:cubicBezTo>
                      <a:pt x="937" y="460"/>
                      <a:pt x="941" y="459"/>
                      <a:pt x="946" y="458"/>
                    </a:cubicBezTo>
                    <a:cubicBezTo>
                      <a:pt x="949" y="457"/>
                      <a:pt x="949" y="458"/>
                      <a:pt x="951" y="461"/>
                    </a:cubicBezTo>
                    <a:cubicBezTo>
                      <a:pt x="952" y="463"/>
                      <a:pt x="953" y="465"/>
                      <a:pt x="955" y="468"/>
                    </a:cubicBezTo>
                    <a:cubicBezTo>
                      <a:pt x="959" y="474"/>
                      <a:pt x="964" y="481"/>
                      <a:pt x="968" y="488"/>
                    </a:cubicBezTo>
                    <a:cubicBezTo>
                      <a:pt x="969" y="489"/>
                      <a:pt x="969" y="490"/>
                      <a:pt x="970" y="491"/>
                    </a:cubicBezTo>
                    <a:cubicBezTo>
                      <a:pt x="972" y="492"/>
                      <a:pt x="973" y="491"/>
                      <a:pt x="974" y="490"/>
                    </a:cubicBezTo>
                    <a:cubicBezTo>
                      <a:pt x="978" y="488"/>
                      <a:pt x="982" y="486"/>
                      <a:pt x="985" y="482"/>
                    </a:cubicBezTo>
                    <a:cubicBezTo>
                      <a:pt x="984" y="486"/>
                      <a:pt x="984" y="490"/>
                      <a:pt x="984" y="494"/>
                    </a:cubicBezTo>
                    <a:cubicBezTo>
                      <a:pt x="984" y="497"/>
                      <a:pt x="986" y="500"/>
                      <a:pt x="987" y="503"/>
                    </a:cubicBezTo>
                    <a:cubicBezTo>
                      <a:pt x="989" y="510"/>
                      <a:pt x="992" y="518"/>
                      <a:pt x="995" y="525"/>
                    </a:cubicBezTo>
                    <a:cubicBezTo>
                      <a:pt x="997" y="533"/>
                      <a:pt x="1001" y="540"/>
                      <a:pt x="1004" y="547"/>
                    </a:cubicBezTo>
                    <a:cubicBezTo>
                      <a:pt x="1008" y="554"/>
                      <a:pt x="1011" y="561"/>
                      <a:pt x="1014" y="568"/>
                    </a:cubicBezTo>
                    <a:cubicBezTo>
                      <a:pt x="1017" y="564"/>
                      <a:pt x="1019" y="559"/>
                      <a:pt x="1022" y="555"/>
                    </a:cubicBezTo>
                    <a:cubicBezTo>
                      <a:pt x="1015" y="681"/>
                      <a:pt x="961" y="794"/>
                      <a:pt x="878" y="878"/>
                    </a:cubicBezTo>
                    <a:close/>
                  </a:path>
                </a:pathLst>
              </a:custGeom>
              <a:solidFill>
                <a:srgbClr val="BCBEC0"/>
              </a:solid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smtClean="0">
                  <a:ln>
                    <a:noFill/>
                  </a:ln>
                  <a:solidFill>
                    <a:srgbClr val="1F497D"/>
                  </a:solidFill>
                  <a:effectLst/>
                  <a:uLnTx/>
                  <a:uFillTx/>
                  <a:latin typeface="Calibri"/>
                </a:endParaRPr>
              </a:p>
            </p:txBody>
          </p:sp>
        </p:grpSp>
        <p:sp>
          <p:nvSpPr>
            <p:cNvPr id="39" name="TextBox 38"/>
            <p:cNvSpPr txBox="1"/>
            <p:nvPr/>
          </p:nvSpPr>
          <p:spPr>
            <a:xfrm>
              <a:off x="824891" y="4506301"/>
              <a:ext cx="1107996" cy="646331"/>
            </a:xfrm>
            <a:prstGeom prst="rect">
              <a:avLst/>
            </a:prstGeom>
            <a:noFill/>
          </p:spPr>
          <p:txBody>
            <a:bodyPr wrap="none" rtlCol="0">
              <a:spAutoFit/>
            </a:bodyPr>
            <a:lstStyle/>
            <a:p>
              <a:pPr fontAlgn="auto">
                <a:spcBef>
                  <a:spcPts val="0"/>
                </a:spcBef>
                <a:spcAft>
                  <a:spcPts val="0"/>
                </a:spcAft>
              </a:pPr>
              <a:r>
                <a:rPr lang="en-CA" sz="3600" b="1" dirty="0">
                  <a:solidFill>
                    <a:schemeClr val="tx1">
                      <a:lumMod val="75000"/>
                      <a:lumOff val="25000"/>
                    </a:schemeClr>
                  </a:solidFill>
                  <a:latin typeface="Arial" panose="020B0604020202020204" pitchFamily="34" charset="0"/>
                  <a:cs typeface="Arial" panose="020B0604020202020204" pitchFamily="34" charset="0"/>
                </a:rPr>
                <a:t>3</a:t>
              </a:r>
              <a:r>
                <a:rPr lang="en-CA" sz="3600" b="1" dirty="0" smtClean="0">
                  <a:solidFill>
                    <a:schemeClr val="tx1">
                      <a:lumMod val="75000"/>
                      <a:lumOff val="25000"/>
                    </a:schemeClr>
                  </a:solidFill>
                  <a:latin typeface="Arial" panose="020B0604020202020204" pitchFamily="34" charset="0"/>
                  <a:cs typeface="Arial" panose="020B0604020202020204" pitchFamily="34" charset="0"/>
                </a:rPr>
                <a:t>6%</a:t>
              </a:r>
              <a:endParaRPr lang="en-CA" sz="36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0" name="TextBox 39"/>
            <p:cNvSpPr txBox="1"/>
            <p:nvPr/>
          </p:nvSpPr>
          <p:spPr>
            <a:xfrm>
              <a:off x="1777652" y="5368091"/>
              <a:ext cx="2065143" cy="560153"/>
            </a:xfrm>
            <a:prstGeom prst="rect">
              <a:avLst/>
            </a:prstGeom>
            <a:noFill/>
          </p:spPr>
          <p:txBody>
            <a:bodyPr wrap="square" rtlCol="0">
              <a:spAutoFit/>
            </a:bodyPr>
            <a:lstStyle/>
            <a:p>
              <a:pPr>
                <a:lnSpc>
                  <a:spcPct val="80000"/>
                </a:lnSpc>
              </a:pPr>
              <a:endParaRPr lang="en-CA" sz="500" b="1" dirty="0" smtClean="0">
                <a:solidFill>
                  <a:schemeClr val="bg1">
                    <a:lumMod val="50000"/>
                  </a:schemeClr>
                </a:solidFill>
              </a:endParaRPr>
            </a:p>
            <a:p>
              <a:pPr>
                <a:lnSpc>
                  <a:spcPct val="80000"/>
                </a:lnSpc>
              </a:pPr>
              <a:r>
                <a:rPr lang="en-CA" sz="2800" b="1" dirty="0" smtClean="0">
                  <a:solidFill>
                    <a:schemeClr val="tx1">
                      <a:lumMod val="75000"/>
                      <a:lumOff val="25000"/>
                    </a:schemeClr>
                  </a:solidFill>
                </a:rPr>
                <a:t>SURGERY</a:t>
              </a:r>
              <a:endParaRPr lang="en-CA" sz="3200" b="1" dirty="0" smtClean="0">
                <a:solidFill>
                  <a:schemeClr val="tx1">
                    <a:lumMod val="75000"/>
                    <a:lumOff val="25000"/>
                  </a:schemeClr>
                </a:solidFill>
              </a:endParaRPr>
            </a:p>
            <a:p>
              <a:pPr>
                <a:lnSpc>
                  <a:spcPct val="80000"/>
                </a:lnSpc>
              </a:pPr>
              <a:endParaRPr lang="en-CA" sz="500" b="1" dirty="0" smtClean="0">
                <a:solidFill>
                  <a:schemeClr val="bg1">
                    <a:lumMod val="50000"/>
                  </a:schemeClr>
                </a:solidFill>
              </a:endParaRPr>
            </a:p>
          </p:txBody>
        </p:sp>
        <p:sp>
          <p:nvSpPr>
            <p:cNvPr id="41" name="Rectangle 40"/>
            <p:cNvSpPr/>
            <p:nvPr/>
          </p:nvSpPr>
          <p:spPr>
            <a:xfrm>
              <a:off x="1898162" y="4854015"/>
              <a:ext cx="1671689" cy="634020"/>
            </a:xfrm>
            <a:prstGeom prst="rect">
              <a:avLst/>
            </a:prstGeom>
          </p:spPr>
          <p:txBody>
            <a:bodyPr wrap="square">
              <a:spAutoFit/>
            </a:bodyPr>
            <a:lstStyle/>
            <a:p>
              <a:pPr lvl="0">
                <a:lnSpc>
                  <a:spcPct val="80000"/>
                </a:lnSpc>
              </a:pPr>
              <a:r>
                <a:rPr lang="en-CA" sz="1100" b="1" dirty="0">
                  <a:solidFill>
                    <a:srgbClr val="FFFFFF">
                      <a:lumMod val="50000"/>
                    </a:srgbClr>
                  </a:solidFill>
                </a:rPr>
                <a:t>Among countries measured, an average of </a:t>
              </a:r>
              <a:r>
                <a:rPr lang="en-CA" sz="1100" b="1" dirty="0" smtClean="0">
                  <a:solidFill>
                    <a:srgbClr val="FFFFFF">
                      <a:lumMod val="50000"/>
                    </a:srgbClr>
                  </a:solidFill>
                </a:rPr>
                <a:t>36</a:t>
              </a:r>
              <a:r>
                <a:rPr lang="en-CA" sz="1100" b="1" dirty="0">
                  <a:solidFill>
                    <a:srgbClr val="FFFFFF">
                      <a:lumMod val="50000"/>
                    </a:srgbClr>
                  </a:solidFill>
                </a:rPr>
                <a:t>% of respondents considered</a:t>
              </a:r>
            </a:p>
          </p:txBody>
        </p:sp>
        <p:sp>
          <p:nvSpPr>
            <p:cNvPr id="42" name="Rectangle 41"/>
            <p:cNvSpPr/>
            <p:nvPr/>
          </p:nvSpPr>
          <p:spPr>
            <a:xfrm>
              <a:off x="1932887" y="5798005"/>
              <a:ext cx="1752403" cy="227755"/>
            </a:xfrm>
            <a:prstGeom prst="rect">
              <a:avLst/>
            </a:prstGeom>
          </p:spPr>
          <p:txBody>
            <a:bodyPr wrap="none">
              <a:spAutoFit/>
            </a:bodyPr>
            <a:lstStyle/>
            <a:p>
              <a:pPr lvl="0">
                <a:lnSpc>
                  <a:spcPct val="80000"/>
                </a:lnSpc>
              </a:pPr>
              <a:r>
                <a:rPr lang="en-CA" sz="1100" b="1" dirty="0">
                  <a:solidFill>
                    <a:srgbClr val="FFFFFF">
                      <a:lumMod val="50000"/>
                    </a:srgbClr>
                  </a:solidFill>
                </a:rPr>
                <a:t>a risk factor for blood clots</a:t>
              </a:r>
            </a:p>
          </p:txBody>
        </p:sp>
      </p:grpSp>
      <p:graphicFrame>
        <p:nvGraphicFramePr>
          <p:cNvPr id="46" name="Chart 45"/>
          <p:cNvGraphicFramePr/>
          <p:nvPr>
            <p:extLst>
              <p:ext uri="{D42A27DB-BD31-4B8C-83A1-F6EECF244321}">
                <p14:modId xmlns:p14="http://schemas.microsoft.com/office/powerpoint/2010/main" val="3200241897"/>
              </p:ext>
            </p:extLst>
          </p:nvPr>
        </p:nvGraphicFramePr>
        <p:xfrm>
          <a:off x="3961534" y="879589"/>
          <a:ext cx="3886200" cy="1735277"/>
        </p:xfrm>
        <a:graphic>
          <a:graphicData uri="http://schemas.openxmlformats.org/drawingml/2006/chart">
            <c:chart xmlns:c="http://schemas.openxmlformats.org/drawingml/2006/chart" xmlns:r="http://schemas.openxmlformats.org/officeDocument/2006/relationships" r:id="rId3"/>
          </a:graphicData>
        </a:graphic>
      </p:graphicFrame>
      <p:cxnSp>
        <p:nvCxnSpPr>
          <p:cNvPr id="48" name="Straight Connector 47"/>
          <p:cNvCxnSpPr/>
          <p:nvPr/>
        </p:nvCxnSpPr>
        <p:spPr bwMode="auto">
          <a:xfrm>
            <a:off x="300942" y="2650603"/>
            <a:ext cx="8484243" cy="0"/>
          </a:xfrm>
          <a:prstGeom prst="line">
            <a:avLst/>
          </a:prstGeom>
          <a:solidFill>
            <a:schemeClr val="accent1"/>
          </a:solidFill>
          <a:ln w="9525" cap="flat" cmpd="sng" algn="ctr">
            <a:solidFill>
              <a:schemeClr val="bg1">
                <a:lumMod val="50000"/>
              </a:schemeClr>
            </a:solidFill>
            <a:prstDash val="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9" name="Straight Connector 48"/>
          <p:cNvCxnSpPr/>
          <p:nvPr/>
        </p:nvCxnSpPr>
        <p:spPr bwMode="auto">
          <a:xfrm>
            <a:off x="329878" y="4527631"/>
            <a:ext cx="8484243" cy="0"/>
          </a:xfrm>
          <a:prstGeom prst="line">
            <a:avLst/>
          </a:prstGeom>
          <a:solidFill>
            <a:schemeClr val="accent1"/>
          </a:solidFill>
          <a:ln w="9525" cap="flat" cmpd="sng" algn="ctr">
            <a:solidFill>
              <a:schemeClr val="bg1">
                <a:lumMod val="50000"/>
              </a:schemeClr>
            </a:solidFill>
            <a:prstDash val="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1" name="Chevron 50"/>
          <p:cNvSpPr/>
          <p:nvPr/>
        </p:nvSpPr>
        <p:spPr bwMode="auto">
          <a:xfrm>
            <a:off x="3740815" y="1354387"/>
            <a:ext cx="371337" cy="1171745"/>
          </a:xfrm>
          <a:prstGeom prst="chevron">
            <a:avLst/>
          </a:prstGeom>
          <a:ln>
            <a:headEnd type="none" w="med" len="med"/>
            <a:tailEnd type="none" w="med" len="med"/>
          </a:ln>
          <a:extLst/>
        </p:spPr>
        <p:style>
          <a:lnRef idx="2">
            <a:schemeClr val="accent3">
              <a:shade val="50000"/>
            </a:schemeClr>
          </a:lnRef>
          <a:fillRef idx="1">
            <a:schemeClr val="accent3"/>
          </a:fillRef>
          <a:effectRef idx="0">
            <a:schemeClr val="accent3"/>
          </a:effectRef>
          <a:fontRef idx="minor">
            <a:schemeClr val="lt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52" name="Chevron 51"/>
          <p:cNvSpPr/>
          <p:nvPr/>
        </p:nvSpPr>
        <p:spPr bwMode="auto">
          <a:xfrm>
            <a:off x="3740815" y="3104412"/>
            <a:ext cx="371337" cy="1171745"/>
          </a:xfrm>
          <a:prstGeom prst="chevron">
            <a:avLst/>
          </a:prstGeom>
          <a:ln>
            <a:headEnd type="none" w="med" len="med"/>
            <a:tailEnd type="none" w="med" len="med"/>
          </a:ln>
          <a:ex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aphicFrame>
        <p:nvGraphicFramePr>
          <p:cNvPr id="54" name="Chart 53"/>
          <p:cNvGraphicFramePr/>
          <p:nvPr>
            <p:extLst>
              <p:ext uri="{D42A27DB-BD31-4B8C-83A1-F6EECF244321}">
                <p14:modId xmlns:p14="http://schemas.microsoft.com/office/powerpoint/2010/main" val="3184509820"/>
              </p:ext>
            </p:extLst>
          </p:nvPr>
        </p:nvGraphicFramePr>
        <p:xfrm>
          <a:off x="3955368" y="2526883"/>
          <a:ext cx="3886200" cy="173527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5" name="Chart 54"/>
          <p:cNvGraphicFramePr/>
          <p:nvPr>
            <p:extLst>
              <p:ext uri="{D42A27DB-BD31-4B8C-83A1-F6EECF244321}">
                <p14:modId xmlns:p14="http://schemas.microsoft.com/office/powerpoint/2010/main" val="2399721030"/>
              </p:ext>
            </p:extLst>
          </p:nvPr>
        </p:nvGraphicFramePr>
        <p:xfrm>
          <a:off x="3955368" y="4632612"/>
          <a:ext cx="3886200" cy="1555198"/>
        </p:xfrm>
        <a:graphic>
          <a:graphicData uri="http://schemas.openxmlformats.org/drawingml/2006/chart">
            <c:chart xmlns:c="http://schemas.openxmlformats.org/drawingml/2006/chart" xmlns:r="http://schemas.openxmlformats.org/officeDocument/2006/relationships" r:id="rId5"/>
          </a:graphicData>
        </a:graphic>
      </p:graphicFrame>
      <p:sp>
        <p:nvSpPr>
          <p:cNvPr id="53" name="Chevron 52"/>
          <p:cNvSpPr/>
          <p:nvPr/>
        </p:nvSpPr>
        <p:spPr bwMode="auto">
          <a:xfrm>
            <a:off x="3769700" y="4960595"/>
            <a:ext cx="371337" cy="1171745"/>
          </a:xfrm>
          <a:prstGeom prst="chevron">
            <a:avLst/>
          </a:prstGeom>
          <a:ln>
            <a:headEnd type="none" w="med" len="med"/>
            <a:tailEnd type="none" w="med" len="med"/>
          </a:ln>
          <a:ex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Tree>
    <p:extLst>
      <p:ext uri="{BB962C8B-B14F-4D97-AF65-F5344CB8AC3E}">
        <p14:creationId xmlns:p14="http://schemas.microsoft.com/office/powerpoint/2010/main" val="1942872083"/>
      </p:ext>
    </p:extLst>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ounded Rectangle 10"/>
          <p:cNvSpPr/>
          <p:nvPr/>
        </p:nvSpPr>
        <p:spPr bwMode="auto">
          <a:xfrm>
            <a:off x="5844209" y="1388440"/>
            <a:ext cx="2886323" cy="3898099"/>
          </a:xfrm>
          <a:prstGeom prst="roundRect">
            <a:avLst/>
          </a:prstGeom>
          <a:solidFill>
            <a:schemeClr val="bg1">
              <a:lumMod val="95000"/>
            </a:schemeClr>
          </a:solidFill>
          <a:ln w="9525" cap="flat" cmpd="sng" algn="ctr">
            <a:solidFill>
              <a:srgbClr val="C00000"/>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9" name="Rounded Rectangle 8"/>
          <p:cNvSpPr/>
          <p:nvPr/>
        </p:nvSpPr>
        <p:spPr bwMode="auto">
          <a:xfrm>
            <a:off x="956799" y="1395060"/>
            <a:ext cx="4823800" cy="3891479"/>
          </a:xfrm>
          <a:prstGeom prst="roundRect">
            <a:avLst/>
          </a:prstGeom>
          <a:solidFill>
            <a:schemeClr val="bg1">
              <a:lumMod val="95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130</a:t>
            </a:fld>
            <a:r>
              <a:rPr lang="en-US" smtClean="0"/>
              <a:t> -</a:t>
            </a:r>
            <a:endParaRPr lang="en-US"/>
          </a:p>
        </p:txBody>
      </p:sp>
      <p:graphicFrame>
        <p:nvGraphicFramePr>
          <p:cNvPr id="4" name="Chart 3"/>
          <p:cNvGraphicFramePr/>
          <p:nvPr>
            <p:extLst>
              <p:ext uri="{D42A27DB-BD31-4B8C-83A1-F6EECF244321}">
                <p14:modId xmlns:p14="http://schemas.microsoft.com/office/powerpoint/2010/main" val="2297816342"/>
              </p:ext>
            </p:extLst>
          </p:nvPr>
        </p:nvGraphicFramePr>
        <p:xfrm>
          <a:off x="386217" y="964425"/>
          <a:ext cx="8439149" cy="4064000"/>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Box 4"/>
          <p:cNvSpPr txBox="1"/>
          <p:nvPr/>
        </p:nvSpPr>
        <p:spPr>
          <a:xfrm>
            <a:off x="1657047" y="674866"/>
            <a:ext cx="6008018" cy="338554"/>
          </a:xfrm>
          <a:prstGeom prst="rect">
            <a:avLst/>
          </a:prstGeom>
          <a:noFill/>
        </p:spPr>
        <p:txBody>
          <a:bodyPr wrap="square" rtlCol="0">
            <a:spAutoFit/>
          </a:bodyPr>
          <a:lstStyle/>
          <a:p>
            <a:pPr algn="ctr"/>
            <a:r>
              <a:rPr lang="en-US" sz="1600" i="1" dirty="0" smtClean="0">
                <a:solidFill>
                  <a:schemeClr val="tx1"/>
                </a:solidFill>
                <a:latin typeface="Arial" panose="020B0604020202020204" pitchFamily="34" charset="0"/>
                <a:cs typeface="Arial" panose="020B0604020202020204" pitchFamily="34" charset="0"/>
              </a:rPr>
              <a:t>Among Argentinians Claiming to Know What a PE Feels Like</a:t>
            </a:r>
            <a:endParaRPr lang="en-US" sz="1400" i="1" dirty="0">
              <a:solidFill>
                <a:schemeClr val="tx1"/>
              </a:solidFill>
              <a:latin typeface="Arial" panose="020B0604020202020204" pitchFamily="34" charset="0"/>
              <a:cs typeface="Arial" panose="020B0604020202020204" pitchFamily="34" charset="0"/>
            </a:endParaRPr>
          </a:p>
        </p:txBody>
      </p:sp>
      <p:sp>
        <p:nvSpPr>
          <p:cNvPr id="6" name="Title 1"/>
          <p:cNvSpPr txBox="1">
            <a:spLocks/>
          </p:cNvSpPr>
          <p:nvPr/>
        </p:nvSpPr>
        <p:spPr>
          <a:xfrm>
            <a:off x="139147" y="139465"/>
            <a:ext cx="893329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Perceived Symptoms of a Pulmonary Embolism</a:t>
            </a:r>
            <a:endParaRPr lang="en-US" sz="2400" kern="0" dirty="0"/>
          </a:p>
        </p:txBody>
      </p:sp>
      <p:sp>
        <p:nvSpPr>
          <p:cNvPr id="8" name="Rectangle 7"/>
          <p:cNvSpPr/>
          <p:nvPr/>
        </p:nvSpPr>
        <p:spPr>
          <a:xfrm>
            <a:off x="83490" y="6323131"/>
            <a:ext cx="7366882" cy="461665"/>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Argentina Respondents aware of symptoms at Q4</a:t>
            </a:r>
            <a:r>
              <a:rPr lang="en-US" sz="800" dirty="0">
                <a:solidFill>
                  <a:schemeClr val="tx1"/>
                </a:solidFill>
                <a:latin typeface="Arial" panose="020B0604020202020204" pitchFamily="34" charset="0"/>
                <a:cs typeface="Arial" panose="020B0604020202020204" pitchFamily="34" charset="0"/>
              </a:rPr>
              <a:t>. Males: 18-39 (</a:t>
            </a:r>
            <a:r>
              <a:rPr lang="en-US" sz="800" dirty="0" smtClean="0">
                <a:solidFill>
                  <a:schemeClr val="tx1"/>
                </a:solidFill>
                <a:latin typeface="Arial" panose="020B0604020202020204" pitchFamily="34" charset="0"/>
                <a:cs typeface="Arial" panose="020B0604020202020204" pitchFamily="34" charset="0"/>
              </a:rPr>
              <a:t>n=17*), </a:t>
            </a:r>
            <a:r>
              <a:rPr lang="en-US" sz="800" dirty="0">
                <a:solidFill>
                  <a:schemeClr val="tx1"/>
                </a:solidFill>
                <a:latin typeface="Arial" panose="020B0604020202020204" pitchFamily="34" charset="0"/>
                <a:cs typeface="Arial" panose="020B0604020202020204" pitchFamily="34" charset="0"/>
              </a:rPr>
              <a:t>40-64 (</a:t>
            </a:r>
            <a:r>
              <a:rPr lang="en-US" sz="800" dirty="0" smtClean="0">
                <a:solidFill>
                  <a:schemeClr val="tx1"/>
                </a:solidFill>
                <a:latin typeface="Arial" panose="020B0604020202020204" pitchFamily="34" charset="0"/>
                <a:cs typeface="Arial" panose="020B0604020202020204" pitchFamily="34" charset="0"/>
              </a:rPr>
              <a:t>n=35), </a:t>
            </a:r>
            <a:r>
              <a:rPr lang="en-US" sz="800" dirty="0">
                <a:solidFill>
                  <a:schemeClr val="tx1"/>
                </a:solidFill>
                <a:latin typeface="Arial" panose="020B0604020202020204" pitchFamily="34" charset="0"/>
                <a:cs typeface="Arial" panose="020B0604020202020204" pitchFamily="34" charset="0"/>
              </a:rPr>
              <a:t>65+ (</a:t>
            </a:r>
            <a:r>
              <a:rPr lang="en-US" sz="800" dirty="0" smtClean="0">
                <a:solidFill>
                  <a:schemeClr val="tx1"/>
                </a:solidFill>
                <a:latin typeface="Arial" panose="020B0604020202020204" pitchFamily="34" charset="0"/>
                <a:cs typeface="Arial" panose="020B0604020202020204" pitchFamily="34" charset="0"/>
              </a:rPr>
              <a:t>n=49); </a:t>
            </a:r>
            <a:r>
              <a:rPr lang="en-US" sz="800" dirty="0">
                <a:solidFill>
                  <a:schemeClr val="tx1"/>
                </a:solidFill>
                <a:latin typeface="Arial" panose="020B0604020202020204" pitchFamily="34" charset="0"/>
                <a:cs typeface="Arial" panose="020B0604020202020204" pitchFamily="34" charset="0"/>
              </a:rPr>
              <a:t>Females: 18-39 (</a:t>
            </a:r>
            <a:r>
              <a:rPr lang="en-US" sz="800" dirty="0" smtClean="0">
                <a:solidFill>
                  <a:schemeClr val="tx1"/>
                </a:solidFill>
                <a:latin typeface="Arial" panose="020B0604020202020204" pitchFamily="34" charset="0"/>
                <a:cs typeface="Arial" panose="020B0604020202020204" pitchFamily="34" charset="0"/>
              </a:rPr>
              <a:t>n=14*), </a:t>
            </a:r>
            <a:r>
              <a:rPr lang="en-US" sz="800" dirty="0">
                <a:solidFill>
                  <a:schemeClr val="tx1"/>
                </a:solidFill>
                <a:latin typeface="Arial" panose="020B0604020202020204" pitchFamily="34" charset="0"/>
                <a:cs typeface="Arial" panose="020B0604020202020204" pitchFamily="34" charset="0"/>
              </a:rPr>
              <a:t>40-64 (</a:t>
            </a:r>
            <a:r>
              <a:rPr lang="en-US" sz="800" dirty="0" smtClean="0">
                <a:solidFill>
                  <a:schemeClr val="tx1"/>
                </a:solidFill>
                <a:latin typeface="Arial" panose="020B0604020202020204" pitchFamily="34" charset="0"/>
                <a:cs typeface="Arial" panose="020B0604020202020204" pitchFamily="34" charset="0"/>
              </a:rPr>
              <a:t>n=34), </a:t>
            </a:r>
          </a:p>
          <a:p>
            <a:r>
              <a:rPr lang="en-US" sz="800" dirty="0" smtClean="0">
                <a:solidFill>
                  <a:schemeClr val="tx1"/>
                </a:solidFill>
                <a:latin typeface="Arial" panose="020B0604020202020204" pitchFamily="34" charset="0"/>
                <a:cs typeface="Arial" panose="020B0604020202020204" pitchFamily="34" charset="0"/>
              </a:rPr>
              <a:t>65</a:t>
            </a:r>
            <a:r>
              <a:rPr lang="en-US" sz="800" dirty="0">
                <a:solidFill>
                  <a:schemeClr val="tx1"/>
                </a:solidFill>
                <a:latin typeface="Arial" panose="020B0604020202020204" pitchFamily="34" charset="0"/>
                <a:cs typeface="Arial" panose="020B0604020202020204" pitchFamily="34" charset="0"/>
              </a:rPr>
              <a:t>+ (</a:t>
            </a:r>
            <a:r>
              <a:rPr lang="en-US" sz="800" dirty="0" smtClean="0">
                <a:solidFill>
                  <a:schemeClr val="tx1"/>
                </a:solidFill>
                <a:latin typeface="Arial" panose="020B0604020202020204" pitchFamily="34" charset="0"/>
                <a:cs typeface="Arial" panose="020B0604020202020204" pitchFamily="34" charset="0"/>
              </a:rPr>
              <a:t>n=49) </a:t>
            </a:r>
            <a:r>
              <a:rPr lang="en-US" sz="800" dirty="0" smtClean="0">
                <a:solidFill>
                  <a:srgbClr val="FF0000"/>
                </a:solidFill>
                <a:latin typeface="Arial" panose="020B0604020202020204" pitchFamily="34" charset="0"/>
                <a:cs typeface="Arial" panose="020B0604020202020204" pitchFamily="34" charset="0"/>
              </a:rPr>
              <a:t>*</a:t>
            </a:r>
            <a:r>
              <a:rPr lang="en-US" sz="800" dirty="0">
                <a:solidFill>
                  <a:srgbClr val="FF0000"/>
                </a:solidFill>
                <a:latin typeface="Arial" panose="020B0604020202020204" pitchFamily="34" charset="0"/>
                <a:cs typeface="Arial" panose="020B0604020202020204" pitchFamily="34" charset="0"/>
              </a:rPr>
              <a:t>Caution: Small sample size, interpret with caution.</a:t>
            </a:r>
            <a:endParaRPr lang="en-US" sz="800" dirty="0" smtClean="0">
              <a:solidFill>
                <a:srgbClr val="FF0000"/>
              </a:solidFill>
              <a:latin typeface="Arial" panose="020B0604020202020204" pitchFamily="34" charset="0"/>
              <a:cs typeface="Arial" panose="020B0604020202020204" pitchFamily="34" charset="0"/>
            </a:endParaRPr>
          </a:p>
          <a:p>
            <a:r>
              <a:rPr lang="en-US" sz="800" dirty="0">
                <a:solidFill>
                  <a:schemeClr val="tx1"/>
                </a:solidFill>
                <a:latin typeface="Arial" panose="020B0604020202020204" pitchFamily="34" charset="0"/>
                <a:cs typeface="Arial" panose="020B0604020202020204" pitchFamily="34" charset="0"/>
              </a:rPr>
              <a:t>Q7. Please indicate the signs or symptoms of a blood clot in your lung (also known as pulmonary embolism). (select all that apply)</a:t>
            </a:r>
          </a:p>
        </p:txBody>
      </p:sp>
      <p:sp>
        <p:nvSpPr>
          <p:cNvPr id="10" name="TextBox 9"/>
          <p:cNvSpPr txBox="1"/>
          <p:nvPr/>
        </p:nvSpPr>
        <p:spPr>
          <a:xfrm>
            <a:off x="2106852" y="4964095"/>
            <a:ext cx="2339929"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Actual Symptoms</a:t>
            </a:r>
            <a:endParaRPr lang="en-US" sz="1400" b="1" dirty="0">
              <a:solidFill>
                <a:schemeClr val="tx2"/>
              </a:solidFill>
              <a:latin typeface="Arial" panose="020B0604020202020204" pitchFamily="34" charset="0"/>
              <a:cs typeface="Arial" panose="020B0604020202020204" pitchFamily="34" charset="0"/>
            </a:endParaRPr>
          </a:p>
        </p:txBody>
      </p:sp>
      <p:sp>
        <p:nvSpPr>
          <p:cNvPr id="12" name="TextBox 11"/>
          <p:cNvSpPr txBox="1"/>
          <p:nvPr/>
        </p:nvSpPr>
        <p:spPr>
          <a:xfrm>
            <a:off x="6232960" y="4962606"/>
            <a:ext cx="2339929" cy="307777"/>
          </a:xfrm>
          <a:prstGeom prst="rect">
            <a:avLst/>
          </a:prstGeom>
          <a:noFill/>
        </p:spPr>
        <p:txBody>
          <a:bodyPr wrap="square" rtlCol="0">
            <a:spAutoFit/>
          </a:bodyPr>
          <a:lstStyle/>
          <a:p>
            <a:pPr algn="ctr"/>
            <a:r>
              <a:rPr lang="en-US" sz="1400" b="1" dirty="0" smtClean="0">
                <a:solidFill>
                  <a:srgbClr val="C00000"/>
                </a:solidFill>
                <a:latin typeface="Arial" panose="020B0604020202020204" pitchFamily="34" charset="0"/>
                <a:cs typeface="Arial" panose="020B0604020202020204" pitchFamily="34" charset="0"/>
              </a:rPr>
              <a:t>Inaccurate Symptoms</a:t>
            </a:r>
            <a:endParaRPr lang="en-US" sz="1400" b="1" dirty="0">
              <a:solidFill>
                <a:srgbClr val="C00000"/>
              </a:solidFill>
              <a:latin typeface="Arial" panose="020B0604020202020204" pitchFamily="34" charset="0"/>
              <a:cs typeface="Arial" panose="020B0604020202020204" pitchFamily="34" charset="0"/>
            </a:endParaRPr>
          </a:p>
        </p:txBody>
      </p:sp>
      <p:graphicFrame>
        <p:nvGraphicFramePr>
          <p:cNvPr id="3" name="Table 2"/>
          <p:cNvGraphicFramePr>
            <a:graphicFrameLocks noGrp="1"/>
          </p:cNvGraphicFramePr>
          <p:nvPr>
            <p:extLst>
              <p:ext uri="{D42A27DB-BD31-4B8C-83A1-F6EECF244321}">
                <p14:modId xmlns:p14="http://schemas.microsoft.com/office/powerpoint/2010/main" val="56808174"/>
              </p:ext>
            </p:extLst>
          </p:nvPr>
        </p:nvGraphicFramePr>
        <p:xfrm>
          <a:off x="1518702" y="5399818"/>
          <a:ext cx="5306693" cy="914400"/>
        </p:xfrm>
        <a:graphic>
          <a:graphicData uri="http://schemas.openxmlformats.org/drawingml/2006/table">
            <a:tbl>
              <a:tblPr firstRow="1" bandRow="1">
                <a:tableStyleId>{16D9F66E-5EB9-4882-86FB-DCBF35E3C3E4}</a:tableStyleId>
              </a:tblPr>
              <a:tblGrid>
                <a:gridCol w="1472669"/>
                <a:gridCol w="639004"/>
                <a:gridCol w="639004"/>
                <a:gridCol w="639004"/>
                <a:gridCol w="639004"/>
                <a:gridCol w="639004"/>
                <a:gridCol w="639004"/>
              </a:tblGrid>
              <a:tr h="0">
                <a:tc>
                  <a:txBody>
                    <a:bodyPr/>
                    <a:lstStyle/>
                    <a:p>
                      <a:r>
                        <a:rPr lang="en-US" sz="900" dirty="0" smtClean="0">
                          <a:latin typeface="Arial" panose="020B0604020202020204" pitchFamily="34" charset="0"/>
                          <a:cs typeface="Arial" panose="020B0604020202020204" pitchFamily="34" charset="0"/>
                        </a:rPr>
                        <a:t>Remaining</a:t>
                      </a:r>
                      <a:r>
                        <a:rPr lang="en-US" sz="900" baseline="0" dirty="0" smtClean="0">
                          <a:latin typeface="Arial" panose="020B0604020202020204" pitchFamily="34" charset="0"/>
                          <a:cs typeface="Arial" panose="020B0604020202020204" pitchFamily="34" charset="0"/>
                        </a:rPr>
                        <a:t> Responses:</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M 18-39</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F 18-39</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M 40-64</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F 40-64</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M 65+</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F</a:t>
                      </a:r>
                      <a:r>
                        <a:rPr lang="en-US" sz="900" baseline="0" dirty="0" smtClean="0">
                          <a:latin typeface="Arial" panose="020B0604020202020204" pitchFamily="34" charset="0"/>
                          <a:cs typeface="Arial" panose="020B0604020202020204" pitchFamily="34" charset="0"/>
                        </a:rPr>
                        <a:t> 65+</a:t>
                      </a:r>
                      <a:endParaRPr lang="en-US" sz="900" dirty="0">
                        <a:latin typeface="Arial" panose="020B0604020202020204" pitchFamily="34" charset="0"/>
                        <a:cs typeface="Arial" panose="020B0604020202020204" pitchFamily="34" charset="0"/>
                      </a:endParaRPr>
                    </a:p>
                  </a:txBody>
                  <a:tcPr/>
                </a:tc>
              </a:tr>
              <a:tr h="205740">
                <a:tc>
                  <a:txBody>
                    <a:bodyPr/>
                    <a:lstStyle/>
                    <a:p>
                      <a:r>
                        <a:rPr lang="en-US" sz="900" i="1" dirty="0" smtClean="0">
                          <a:latin typeface="Arial" panose="020B0604020202020204" pitchFamily="34" charset="0"/>
                          <a:cs typeface="Arial" panose="020B0604020202020204" pitchFamily="34" charset="0"/>
                        </a:rPr>
                        <a:t>Other</a:t>
                      </a:r>
                    </a:p>
                  </a:txBody>
                  <a:tcPr/>
                </a:tc>
                <a:tc>
                  <a:txBody>
                    <a:bodyPr/>
                    <a:lstStyle/>
                    <a:p>
                      <a:pPr algn="ctr" fontAlgn="ctr"/>
                      <a:r>
                        <a:rPr lang="en-US" sz="900" b="0" i="0" u="none" strike="noStrike" dirty="0">
                          <a:solidFill>
                            <a:srgbClr val="000000"/>
                          </a:solidFill>
                          <a:effectLst/>
                          <a:latin typeface="Arial"/>
                        </a:rPr>
                        <a:t>12%</a:t>
                      </a: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9%</a:t>
                      </a: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5%</a:t>
                      </a:r>
                    </a:p>
                  </a:txBody>
                  <a:tcPr marL="9525" marR="9525" marT="9525" marB="0" anchor="ctr"/>
                </a:tc>
              </a:tr>
              <a:tr h="205740">
                <a:tc>
                  <a:txBody>
                    <a:bodyPr/>
                    <a:lstStyle/>
                    <a:p>
                      <a:r>
                        <a:rPr lang="en-US" sz="900" i="1" dirty="0" smtClean="0">
                          <a:latin typeface="Arial" panose="020B0604020202020204" pitchFamily="34" charset="0"/>
                          <a:cs typeface="Arial" panose="020B0604020202020204" pitchFamily="34" charset="0"/>
                        </a:rPr>
                        <a:t>None of the above</a:t>
                      </a:r>
                      <a:endParaRPr lang="en-US" sz="900" i="1" dirty="0">
                        <a:latin typeface="Arial" panose="020B0604020202020204" pitchFamily="34" charset="0"/>
                        <a:cs typeface="Arial" panose="020B0604020202020204" pitchFamily="34" charset="0"/>
                      </a:endParaRPr>
                    </a:p>
                  </a:txBody>
                  <a:tcP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r>
              <a:tr h="205740">
                <a:tc>
                  <a:txBody>
                    <a:bodyPr/>
                    <a:lstStyle/>
                    <a:p>
                      <a:r>
                        <a:rPr lang="en-US" sz="900" i="1" dirty="0" smtClean="0">
                          <a:latin typeface="Arial" panose="020B0604020202020204" pitchFamily="34" charset="0"/>
                          <a:cs typeface="Arial" panose="020B0604020202020204" pitchFamily="34" charset="0"/>
                        </a:rPr>
                        <a:t>Not sure</a:t>
                      </a:r>
                      <a:endParaRPr lang="en-US" sz="900" i="1" dirty="0">
                        <a:latin typeface="Arial" panose="020B0604020202020204" pitchFamily="34" charset="0"/>
                        <a:cs typeface="Arial" panose="020B0604020202020204" pitchFamily="34" charset="0"/>
                      </a:endParaRPr>
                    </a:p>
                  </a:txBody>
                  <a:tcPr/>
                </a:tc>
                <a:tc>
                  <a:txBody>
                    <a:bodyPr/>
                    <a:lstStyle/>
                    <a:p>
                      <a:pPr algn="ctr" fontAlgn="ctr"/>
                      <a:r>
                        <a:rPr lang="en-US" sz="900" b="0" i="0" u="none" strike="noStrike">
                          <a:solidFill>
                            <a:srgbClr val="000000"/>
                          </a:solidFill>
                          <a:effectLst/>
                          <a:latin typeface="Arial"/>
                        </a:rPr>
                        <a:t>6%</a:t>
                      </a: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6%</a:t>
                      </a: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dirty="0">
                          <a:solidFill>
                            <a:srgbClr val="000000"/>
                          </a:solidFill>
                          <a:effectLst/>
                          <a:latin typeface="Arial"/>
                        </a:rPr>
                        <a:t>0%</a:t>
                      </a:r>
                    </a:p>
                  </a:txBody>
                  <a:tcPr marL="9525" marR="9525" marT="9525" marB="0" anchor="ctr"/>
                </a:tc>
              </a:tr>
            </a:tbl>
          </a:graphicData>
        </a:graphic>
      </p:graphicFrame>
      <p:pic>
        <p:nvPicPr>
          <p:cNvPr id="14" name="Picture 1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343452" y="122102"/>
            <a:ext cx="612648" cy="612648"/>
          </a:xfrm>
          <a:prstGeom prst="rect">
            <a:avLst/>
          </a:prstGeom>
        </p:spPr>
      </p:pic>
    </p:spTree>
    <p:extLst>
      <p:ext uri="{BB962C8B-B14F-4D97-AF65-F5344CB8AC3E}">
        <p14:creationId xmlns:p14="http://schemas.microsoft.com/office/powerpoint/2010/main" val="3009335935"/>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 name="Rounded Rectangle 159"/>
          <p:cNvSpPr/>
          <p:nvPr/>
        </p:nvSpPr>
        <p:spPr bwMode="auto">
          <a:xfrm>
            <a:off x="5854331" y="4066106"/>
            <a:ext cx="2832337" cy="812688"/>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sp>
        <p:nvSpPr>
          <p:cNvPr id="2" name="Slide Number Placeholder 1"/>
          <p:cNvSpPr>
            <a:spLocks noGrp="1"/>
          </p:cNvSpPr>
          <p:nvPr>
            <p:ph type="sldNum" sz="quarter" idx="10"/>
          </p:nvPr>
        </p:nvSpPr>
        <p:spPr/>
        <p:txBody>
          <a:bodyPr/>
          <a:lstStyle/>
          <a:p>
            <a:r>
              <a:rPr lang="en-US" smtClean="0">
                <a:solidFill>
                  <a:srgbClr val="FFFFFF"/>
                </a:solidFill>
              </a:rPr>
              <a:t> - </a:t>
            </a:r>
            <a:fld id="{8FAC1CE3-0013-4A1C-AA61-A816E609AAE0}" type="slidenum">
              <a:rPr lang="en-US" smtClean="0">
                <a:solidFill>
                  <a:srgbClr val="FFFFFF"/>
                </a:solidFill>
              </a:rPr>
              <a:pPr/>
              <a:t>131</a:t>
            </a:fld>
            <a:r>
              <a:rPr lang="en-US" smtClean="0">
                <a:solidFill>
                  <a:srgbClr val="FFFFFF"/>
                </a:solidFill>
              </a:rPr>
              <a:t> -</a:t>
            </a:r>
            <a:endParaRPr lang="en-US">
              <a:solidFill>
                <a:srgbClr val="FFFFFF"/>
              </a:solidFill>
            </a:endParaRPr>
          </a:p>
        </p:txBody>
      </p:sp>
      <p:grpSp>
        <p:nvGrpSpPr>
          <p:cNvPr id="24" name="Group 23"/>
          <p:cNvGrpSpPr/>
          <p:nvPr/>
        </p:nvGrpSpPr>
        <p:grpSpPr>
          <a:xfrm>
            <a:off x="139144" y="1225315"/>
            <a:ext cx="3670856" cy="1355960"/>
            <a:chOff x="139144" y="730015"/>
            <a:chExt cx="3670856" cy="1355960"/>
          </a:xfrm>
        </p:grpSpPr>
        <p:graphicFrame>
          <p:nvGraphicFramePr>
            <p:cNvPr id="6" name="Chart 5"/>
            <p:cNvGraphicFramePr/>
            <p:nvPr>
              <p:extLst>
                <p:ext uri="{D42A27DB-BD31-4B8C-83A1-F6EECF244321}">
                  <p14:modId xmlns:p14="http://schemas.microsoft.com/office/powerpoint/2010/main" val="1813759787"/>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2"/>
            </a:graphicData>
          </a:graphic>
        </p:graphicFrame>
        <p:cxnSp>
          <p:nvCxnSpPr>
            <p:cNvPr id="17" name="Straight Connector 1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 name="Straight Connector 1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 name="TextBox 18"/>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20" name="TextBox 19"/>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21" name="TextBox 20"/>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22" name="TextBox 21"/>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23" name="TextBox 22"/>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Hospital </a:t>
              </a:r>
              <a:r>
                <a:rPr lang="en-US" sz="1200" b="1" dirty="0" smtClean="0">
                  <a:solidFill>
                    <a:srgbClr val="000000"/>
                  </a:solidFill>
                  <a:latin typeface="Arial" panose="020B0604020202020204" pitchFamily="34" charset="0"/>
                  <a:cs typeface="Arial" panose="020B0604020202020204" pitchFamily="34" charset="0"/>
                </a:rPr>
                <a:t>stay^</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25" name="Group 24"/>
          <p:cNvGrpSpPr/>
          <p:nvPr/>
        </p:nvGrpSpPr>
        <p:grpSpPr>
          <a:xfrm>
            <a:off x="158196" y="2539612"/>
            <a:ext cx="3670856" cy="1355960"/>
            <a:chOff x="139144" y="730015"/>
            <a:chExt cx="3670856" cy="1355960"/>
          </a:xfrm>
        </p:grpSpPr>
        <p:graphicFrame>
          <p:nvGraphicFramePr>
            <p:cNvPr id="26" name="Chart 25"/>
            <p:cNvGraphicFramePr/>
            <p:nvPr>
              <p:extLst>
                <p:ext uri="{D42A27DB-BD31-4B8C-83A1-F6EECF244321}">
                  <p14:modId xmlns:p14="http://schemas.microsoft.com/office/powerpoint/2010/main" val="991240510"/>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3"/>
            </a:graphicData>
          </a:graphic>
        </p:graphicFrame>
        <p:cxnSp>
          <p:nvCxnSpPr>
            <p:cNvPr id="27" name="Straight Connector 2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 name="Straight Connector 2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9" name="TextBox 28"/>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30" name="TextBox 29"/>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31" name="TextBox 30"/>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32" name="TextBox 31"/>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33" name="TextBox 32"/>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smtClean="0">
                  <a:solidFill>
                    <a:srgbClr val="000000"/>
                  </a:solidFill>
                  <a:latin typeface="Arial" panose="020B0604020202020204" pitchFamily="34" charset="0"/>
                  <a:cs typeface="Arial" panose="020B0604020202020204" pitchFamily="34" charset="0"/>
                </a:rPr>
                <a:t>Surgery^</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34" name="Group 33"/>
          <p:cNvGrpSpPr/>
          <p:nvPr/>
        </p:nvGrpSpPr>
        <p:grpSpPr>
          <a:xfrm>
            <a:off x="139147" y="3840008"/>
            <a:ext cx="3670856" cy="1355960"/>
            <a:chOff x="139144" y="730015"/>
            <a:chExt cx="3670856" cy="1355960"/>
          </a:xfrm>
        </p:grpSpPr>
        <p:graphicFrame>
          <p:nvGraphicFramePr>
            <p:cNvPr id="35" name="Chart 34"/>
            <p:cNvGraphicFramePr/>
            <p:nvPr>
              <p:extLst>
                <p:ext uri="{D42A27DB-BD31-4B8C-83A1-F6EECF244321}">
                  <p14:modId xmlns:p14="http://schemas.microsoft.com/office/powerpoint/2010/main" val="306676735"/>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4"/>
            </a:graphicData>
          </a:graphic>
        </p:graphicFrame>
        <p:cxnSp>
          <p:nvCxnSpPr>
            <p:cNvPr id="36" name="Straight Connector 35"/>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Straight Connector 36"/>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8" name="TextBox 37"/>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39" name="TextBox 38"/>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40" name="TextBox 39"/>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41" name="TextBox 40"/>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42" name="TextBox 41"/>
            <p:cNvSpPr txBox="1"/>
            <p:nvPr/>
          </p:nvSpPr>
          <p:spPr>
            <a:xfrm>
              <a:off x="781047"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Not moving for long periods </a:t>
              </a:r>
              <a:r>
                <a:rPr lang="en-US" sz="1200" b="1" dirty="0" smtClean="0">
                  <a:solidFill>
                    <a:srgbClr val="000000"/>
                  </a:solidFill>
                  <a:latin typeface="Arial" panose="020B0604020202020204" pitchFamily="34" charset="0"/>
                  <a:cs typeface="Arial" panose="020B0604020202020204" pitchFamily="34" charset="0"/>
                </a:rPr>
                <a:t>^</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43" name="Group 42"/>
          <p:cNvGrpSpPr/>
          <p:nvPr/>
        </p:nvGrpSpPr>
        <p:grpSpPr>
          <a:xfrm>
            <a:off x="126787" y="5154305"/>
            <a:ext cx="3670856" cy="1355960"/>
            <a:chOff x="139144" y="730015"/>
            <a:chExt cx="3670856" cy="1355960"/>
          </a:xfrm>
        </p:grpSpPr>
        <p:graphicFrame>
          <p:nvGraphicFramePr>
            <p:cNvPr id="44" name="Chart 43"/>
            <p:cNvGraphicFramePr/>
            <p:nvPr>
              <p:extLst>
                <p:ext uri="{D42A27DB-BD31-4B8C-83A1-F6EECF244321}">
                  <p14:modId xmlns:p14="http://schemas.microsoft.com/office/powerpoint/2010/main" val="2803224045"/>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5"/>
            </a:graphicData>
          </a:graphic>
        </p:graphicFrame>
        <p:cxnSp>
          <p:nvCxnSpPr>
            <p:cNvPr id="45" name="Straight Connector 44"/>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Straight Connector 45"/>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TextBox 46"/>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48" name="TextBox 47"/>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49" name="TextBox 48"/>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50" name="TextBox 49"/>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51" name="TextBox 50"/>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Pregnancy/Recent </a:t>
              </a:r>
              <a:r>
                <a:rPr lang="en-US" sz="1200" b="1" dirty="0" smtClean="0">
                  <a:solidFill>
                    <a:srgbClr val="000000"/>
                  </a:solidFill>
                  <a:latin typeface="Arial" panose="020B0604020202020204" pitchFamily="34" charset="0"/>
                  <a:cs typeface="Arial" panose="020B0604020202020204" pitchFamily="34" charset="0"/>
                </a:rPr>
                <a:t>birth^</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52" name="Group 51"/>
          <p:cNvGrpSpPr/>
          <p:nvPr/>
        </p:nvGrpSpPr>
        <p:grpSpPr>
          <a:xfrm>
            <a:off x="4205330" y="1225315"/>
            <a:ext cx="3670856" cy="1355960"/>
            <a:chOff x="139144" y="730015"/>
            <a:chExt cx="3670856" cy="1355960"/>
          </a:xfrm>
        </p:grpSpPr>
        <p:graphicFrame>
          <p:nvGraphicFramePr>
            <p:cNvPr id="53" name="Chart 52"/>
            <p:cNvGraphicFramePr/>
            <p:nvPr>
              <p:extLst>
                <p:ext uri="{D42A27DB-BD31-4B8C-83A1-F6EECF244321}">
                  <p14:modId xmlns:p14="http://schemas.microsoft.com/office/powerpoint/2010/main" val="2730820777"/>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6"/>
            </a:graphicData>
          </a:graphic>
        </p:graphicFrame>
        <p:cxnSp>
          <p:nvCxnSpPr>
            <p:cNvPr id="54" name="Straight Connector 53"/>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5" name="Straight Connector 54"/>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6" name="TextBox 55"/>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57" name="TextBox 56"/>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58" name="TextBox 57"/>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59" name="TextBox 58"/>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60" name="TextBox 59"/>
            <p:cNvSpPr txBox="1"/>
            <p:nvPr/>
          </p:nvSpPr>
          <p:spPr>
            <a:xfrm>
              <a:off x="753464"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Using estrogen-based </a:t>
              </a:r>
              <a:r>
                <a:rPr lang="en-US" sz="1200" b="1" dirty="0" smtClean="0">
                  <a:solidFill>
                    <a:srgbClr val="000000"/>
                  </a:solidFill>
                  <a:latin typeface="Arial" panose="020B0604020202020204" pitchFamily="34" charset="0"/>
                  <a:cs typeface="Arial" panose="020B0604020202020204" pitchFamily="34" charset="0"/>
                </a:rPr>
                <a:t>meds^</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61" name="Group 60"/>
          <p:cNvGrpSpPr/>
          <p:nvPr/>
        </p:nvGrpSpPr>
        <p:grpSpPr>
          <a:xfrm>
            <a:off x="4205330" y="2539612"/>
            <a:ext cx="3670856" cy="1355960"/>
            <a:chOff x="139144" y="730015"/>
            <a:chExt cx="3670856" cy="1355960"/>
          </a:xfrm>
        </p:grpSpPr>
        <p:graphicFrame>
          <p:nvGraphicFramePr>
            <p:cNvPr id="62" name="Chart 61"/>
            <p:cNvGraphicFramePr/>
            <p:nvPr>
              <p:extLst>
                <p:ext uri="{D42A27DB-BD31-4B8C-83A1-F6EECF244321}">
                  <p14:modId xmlns:p14="http://schemas.microsoft.com/office/powerpoint/2010/main" val="3286536123"/>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7"/>
            </a:graphicData>
          </a:graphic>
        </p:graphicFrame>
        <p:cxnSp>
          <p:nvCxnSpPr>
            <p:cNvPr id="63" name="Straight Connector 62"/>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4" name="Straight Connector 63"/>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5" name="TextBox 64"/>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66" name="TextBox 65"/>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67" name="TextBox 66"/>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68" name="TextBox 67"/>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69" name="TextBox 68"/>
            <p:cNvSpPr txBox="1"/>
            <p:nvPr/>
          </p:nvSpPr>
          <p:spPr>
            <a:xfrm>
              <a:off x="753464"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Family history of blood </a:t>
              </a:r>
              <a:r>
                <a:rPr lang="en-US" sz="1200" b="1" dirty="0" smtClean="0">
                  <a:solidFill>
                    <a:srgbClr val="000000"/>
                  </a:solidFill>
                  <a:latin typeface="Arial" panose="020B0604020202020204" pitchFamily="34" charset="0"/>
                  <a:cs typeface="Arial" panose="020B0604020202020204" pitchFamily="34" charset="0"/>
                </a:rPr>
                <a:t>clots^</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8" name="Group 7"/>
          <p:cNvGrpSpPr/>
          <p:nvPr/>
        </p:nvGrpSpPr>
        <p:grpSpPr>
          <a:xfrm>
            <a:off x="4114800" y="4038600"/>
            <a:ext cx="1744844" cy="1727843"/>
            <a:chOff x="7754687" y="1850555"/>
            <a:chExt cx="1744844" cy="1727843"/>
          </a:xfrm>
        </p:grpSpPr>
        <p:grpSp>
          <p:nvGrpSpPr>
            <p:cNvPr id="9" name="Group 8"/>
            <p:cNvGrpSpPr/>
            <p:nvPr/>
          </p:nvGrpSpPr>
          <p:grpSpPr>
            <a:xfrm>
              <a:off x="7754687" y="1850555"/>
              <a:ext cx="1739531" cy="1727843"/>
              <a:chOff x="7556975" y="1850555"/>
              <a:chExt cx="1739531" cy="1727843"/>
            </a:xfrm>
          </p:grpSpPr>
          <p:sp>
            <p:nvSpPr>
              <p:cNvPr id="88" name="Rounded Rectangle 87"/>
              <p:cNvSpPr/>
              <p:nvPr/>
            </p:nvSpPr>
            <p:spPr bwMode="auto">
              <a:xfrm>
                <a:off x="7556975" y="1850555"/>
                <a:ext cx="1327018" cy="1727843"/>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grpSp>
            <p:nvGrpSpPr>
              <p:cNvPr id="80" name="Group 79"/>
              <p:cNvGrpSpPr/>
              <p:nvPr/>
            </p:nvGrpSpPr>
            <p:grpSpPr>
              <a:xfrm>
                <a:off x="7633919" y="2759983"/>
                <a:ext cx="486337" cy="486337"/>
                <a:chOff x="446183" y="3541776"/>
                <a:chExt cx="838200" cy="838200"/>
              </a:xfrm>
            </p:grpSpPr>
            <p:sp>
              <p:nvSpPr>
                <p:cNvPr id="81" name="Oval 80"/>
                <p:cNvSpPr/>
                <p:nvPr/>
              </p:nvSpPr>
              <p:spPr>
                <a:xfrm>
                  <a:off x="446183" y="3541776"/>
                  <a:ext cx="838200" cy="838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2" name="Freeform 5"/>
                <p:cNvSpPr>
                  <a:spLocks noEditPoints="1"/>
                </p:cNvSpPr>
                <p:nvPr/>
              </p:nvSpPr>
              <p:spPr bwMode="auto">
                <a:xfrm>
                  <a:off x="711994" y="3629025"/>
                  <a:ext cx="316706" cy="675640"/>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CA" dirty="0">
                    <a:solidFill>
                      <a:srgbClr val="FFFFFF"/>
                    </a:solidFill>
                  </a:endParaRPr>
                </a:p>
              </p:txBody>
            </p:sp>
          </p:grpSp>
          <p:grpSp>
            <p:nvGrpSpPr>
              <p:cNvPr id="83" name="Group 82"/>
              <p:cNvGrpSpPr/>
              <p:nvPr/>
            </p:nvGrpSpPr>
            <p:grpSpPr>
              <a:xfrm>
                <a:off x="7620216" y="2038938"/>
                <a:ext cx="486337" cy="486337"/>
                <a:chOff x="446183" y="4590288"/>
                <a:chExt cx="838200" cy="838200"/>
              </a:xfrm>
            </p:grpSpPr>
            <p:sp>
              <p:nvSpPr>
                <p:cNvPr id="84" name="Oval 83"/>
                <p:cNvSpPr/>
                <p:nvPr/>
              </p:nvSpPr>
              <p:spPr>
                <a:xfrm>
                  <a:off x="446183" y="4590288"/>
                  <a:ext cx="838200" cy="838200"/>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5" name="Freeform 9"/>
                <p:cNvSpPr>
                  <a:spLocks noEditPoints="1"/>
                </p:cNvSpPr>
                <p:nvPr/>
              </p:nvSpPr>
              <p:spPr bwMode="auto">
                <a:xfrm>
                  <a:off x="742950" y="4667250"/>
                  <a:ext cx="255588" cy="692658"/>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CA">
                    <a:solidFill>
                      <a:srgbClr val="FFFFFF"/>
                    </a:solidFill>
                  </a:endParaRPr>
                </a:p>
              </p:txBody>
            </p:sp>
          </p:grpSp>
          <p:sp>
            <p:nvSpPr>
              <p:cNvPr id="86" name="TextBox 85"/>
              <p:cNvSpPr txBox="1"/>
              <p:nvPr/>
            </p:nvSpPr>
            <p:spPr>
              <a:xfrm>
                <a:off x="8057975" y="2000838"/>
                <a:ext cx="1238531" cy="553998"/>
              </a:xfrm>
              <a:prstGeom prst="rect">
                <a:avLst/>
              </a:prstGeom>
              <a:noFill/>
            </p:spPr>
            <p:txBody>
              <a:bodyPr wrap="square" rtlCol="0">
                <a:spAutoFit/>
              </a:bodyPr>
              <a:lstStyle/>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Blue bars</a:t>
                </a:r>
              </a:p>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Represent</a:t>
                </a:r>
              </a:p>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Males</a:t>
                </a:r>
              </a:p>
            </p:txBody>
          </p:sp>
        </p:grpSp>
        <p:sp>
          <p:nvSpPr>
            <p:cNvPr id="87" name="TextBox 86"/>
            <p:cNvSpPr txBox="1"/>
            <p:nvPr/>
          </p:nvSpPr>
          <p:spPr>
            <a:xfrm>
              <a:off x="8261000" y="2772506"/>
              <a:ext cx="1238531" cy="553998"/>
            </a:xfrm>
            <a:prstGeom prst="rect">
              <a:avLst/>
            </a:prstGeom>
            <a:noFill/>
          </p:spPr>
          <p:txBody>
            <a:bodyPr wrap="square" rtlCol="0">
              <a:spAutoFit/>
            </a:bodyPr>
            <a:lstStyle/>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Red bars</a:t>
              </a:r>
            </a:p>
            <a:p>
              <a:pPr fontAlgn="base">
                <a:spcBef>
                  <a:spcPct val="0"/>
                </a:spcBef>
                <a:spcAft>
                  <a:spcPct val="0"/>
                </a:spcAft>
              </a:pPr>
              <a:r>
                <a:rPr lang="en-US" sz="1000" b="1" dirty="0" smtClean="0">
                  <a:solidFill>
                    <a:srgbClr val="000000"/>
                  </a:solidFill>
                  <a:latin typeface="Arial" panose="020B0604020202020204" pitchFamily="34" charset="0"/>
                  <a:cs typeface="Arial" panose="020B0604020202020204" pitchFamily="34" charset="0"/>
                </a:rPr>
                <a:t>Represent </a:t>
              </a:r>
              <a:r>
                <a:rPr lang="en-US" sz="1000" b="1" dirty="0">
                  <a:solidFill>
                    <a:srgbClr val="000000"/>
                  </a:solidFill>
                  <a:latin typeface="Arial" panose="020B0604020202020204" pitchFamily="34" charset="0"/>
                  <a:cs typeface="Arial" panose="020B0604020202020204" pitchFamily="34" charset="0"/>
                </a:rPr>
                <a:t>Females</a:t>
              </a:r>
            </a:p>
          </p:txBody>
        </p:sp>
      </p:grpSp>
      <p:grpSp>
        <p:nvGrpSpPr>
          <p:cNvPr id="7" name="Group 6"/>
          <p:cNvGrpSpPr/>
          <p:nvPr/>
        </p:nvGrpSpPr>
        <p:grpSpPr>
          <a:xfrm>
            <a:off x="665612" y="1487039"/>
            <a:ext cx="255198" cy="990759"/>
            <a:chOff x="665612" y="1487039"/>
            <a:chExt cx="255198" cy="990759"/>
          </a:xfrm>
        </p:grpSpPr>
        <p:sp>
          <p:nvSpPr>
            <p:cNvPr id="4" name="TextBox 3"/>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91" name="TextBox 90"/>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92" name="TextBox 91"/>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93" name="TextBox 92"/>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94" name="TextBox 93"/>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95" name="TextBox 94"/>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31" name="Group 130"/>
          <p:cNvGrpSpPr/>
          <p:nvPr/>
        </p:nvGrpSpPr>
        <p:grpSpPr>
          <a:xfrm>
            <a:off x="665612" y="2784538"/>
            <a:ext cx="255198" cy="990759"/>
            <a:chOff x="665612" y="1487039"/>
            <a:chExt cx="255198" cy="990759"/>
          </a:xfrm>
        </p:grpSpPr>
        <p:sp>
          <p:nvSpPr>
            <p:cNvPr id="132" name="TextBox 131"/>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33" name="TextBox 132"/>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34" name="TextBox 133"/>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35" name="TextBox 134"/>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36" name="TextBox 135"/>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37" name="TextBox 136"/>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38" name="Group 137"/>
          <p:cNvGrpSpPr/>
          <p:nvPr/>
        </p:nvGrpSpPr>
        <p:grpSpPr>
          <a:xfrm>
            <a:off x="665612" y="4092943"/>
            <a:ext cx="255198" cy="990759"/>
            <a:chOff x="665612" y="1487039"/>
            <a:chExt cx="255198" cy="990759"/>
          </a:xfrm>
        </p:grpSpPr>
        <p:sp>
          <p:nvSpPr>
            <p:cNvPr id="139" name="TextBox 138"/>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40" name="TextBox 139"/>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41" name="TextBox 140"/>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42" name="TextBox 141"/>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43" name="TextBox 142"/>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44" name="TextBox 143"/>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45" name="Group 144"/>
          <p:cNvGrpSpPr/>
          <p:nvPr/>
        </p:nvGrpSpPr>
        <p:grpSpPr>
          <a:xfrm>
            <a:off x="665612" y="5433731"/>
            <a:ext cx="255198" cy="990759"/>
            <a:chOff x="665612" y="1487039"/>
            <a:chExt cx="255198" cy="990759"/>
          </a:xfrm>
        </p:grpSpPr>
        <p:sp>
          <p:nvSpPr>
            <p:cNvPr id="146" name="TextBox 145"/>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47" name="TextBox 146"/>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48" name="TextBox 147"/>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49" name="TextBox 148"/>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50" name="TextBox 149"/>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51" name="TextBox 150"/>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52" name="Group 151"/>
          <p:cNvGrpSpPr/>
          <p:nvPr/>
        </p:nvGrpSpPr>
        <p:grpSpPr>
          <a:xfrm>
            <a:off x="4726523" y="1493814"/>
            <a:ext cx="255198" cy="990759"/>
            <a:chOff x="665612" y="1487039"/>
            <a:chExt cx="255198" cy="990759"/>
          </a:xfrm>
        </p:grpSpPr>
        <p:sp>
          <p:nvSpPr>
            <p:cNvPr id="153" name="TextBox 152"/>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54" name="TextBox 153"/>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55" name="TextBox 154"/>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56" name="TextBox 155"/>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57" name="TextBox 156"/>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58" name="TextBox 157"/>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66" name="Group 165"/>
          <p:cNvGrpSpPr/>
          <p:nvPr/>
        </p:nvGrpSpPr>
        <p:grpSpPr>
          <a:xfrm>
            <a:off x="4726523" y="2794259"/>
            <a:ext cx="255198" cy="990759"/>
            <a:chOff x="665612" y="1487039"/>
            <a:chExt cx="255198" cy="990759"/>
          </a:xfrm>
        </p:grpSpPr>
        <p:sp>
          <p:nvSpPr>
            <p:cNvPr id="167" name="TextBox 166"/>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68" name="TextBox 167"/>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69" name="TextBox 168"/>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70" name="TextBox 169"/>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71" name="TextBox 170"/>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72" name="TextBox 171"/>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sp>
        <p:nvSpPr>
          <p:cNvPr id="162" name="TextBox 161"/>
          <p:cNvSpPr txBox="1"/>
          <p:nvPr/>
        </p:nvSpPr>
        <p:spPr>
          <a:xfrm>
            <a:off x="6019800" y="4191000"/>
            <a:ext cx="2388781"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^Actual Blood Clot Risk Factors</a:t>
            </a:r>
            <a:endParaRPr lang="en-US" sz="1200" dirty="0">
              <a:solidFill>
                <a:schemeClr val="tx1"/>
              </a:solidFill>
              <a:latin typeface="Arial" panose="020B0604020202020204" pitchFamily="34" charset="0"/>
              <a:cs typeface="Arial" panose="020B0604020202020204" pitchFamily="34" charset="0"/>
            </a:endParaRPr>
          </a:p>
        </p:txBody>
      </p:sp>
      <p:sp>
        <p:nvSpPr>
          <p:cNvPr id="163" name="TextBox 162"/>
          <p:cNvSpPr txBox="1"/>
          <p:nvPr/>
        </p:nvSpPr>
        <p:spPr>
          <a:xfrm>
            <a:off x="6030934" y="4437605"/>
            <a:ext cx="2655734"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#Incorrect Blood Clot Risk Factors</a:t>
            </a:r>
            <a:endParaRPr lang="en-US" sz="1200" dirty="0">
              <a:solidFill>
                <a:schemeClr val="tx1"/>
              </a:solidFill>
              <a:latin typeface="Arial" panose="020B0604020202020204" pitchFamily="34" charset="0"/>
              <a:cs typeface="Arial" panose="020B0604020202020204" pitchFamily="34" charset="0"/>
            </a:endParaRPr>
          </a:p>
        </p:txBody>
      </p:sp>
      <p:sp>
        <p:nvSpPr>
          <p:cNvPr id="180" name="Rectangle 179"/>
          <p:cNvSpPr/>
          <p:nvPr/>
        </p:nvSpPr>
        <p:spPr>
          <a:xfrm>
            <a:off x="152400" y="6400800"/>
            <a:ext cx="6781800" cy="338554"/>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AR. Respondents. Males: 18-39 (n=80), 40-64 (n=169), 65+ (n=226); Females: 18-39 (n=80), 40-64 (n=154), 65+ (n=94)</a:t>
            </a:r>
          </a:p>
          <a:p>
            <a:r>
              <a:rPr lang="en-US" sz="800" dirty="0" smtClean="0">
                <a:solidFill>
                  <a:schemeClr val="tx1"/>
                </a:solidFill>
                <a:latin typeface="Arial" panose="020B0604020202020204" pitchFamily="34" charset="0"/>
                <a:cs typeface="Arial" panose="020B0604020202020204" pitchFamily="34" charset="0"/>
              </a:rPr>
              <a:t>Q8</a:t>
            </a:r>
            <a:r>
              <a:rPr lang="en-US" sz="800" dirty="0">
                <a:solidFill>
                  <a:schemeClr val="tx1"/>
                </a:solidFill>
                <a:latin typeface="Arial" panose="020B0604020202020204" pitchFamily="34" charset="0"/>
                <a:cs typeface="Arial" panose="020B0604020202020204" pitchFamily="34" charset="0"/>
              </a:rPr>
              <a:t>. Which of the following, if any, could increase your risk of developing a blood clot? (select all that </a:t>
            </a:r>
            <a:r>
              <a:rPr lang="en-US" sz="800" dirty="0" smtClean="0">
                <a:solidFill>
                  <a:schemeClr val="tx1"/>
                </a:solidFill>
                <a:latin typeface="Arial" panose="020B0604020202020204" pitchFamily="34" charset="0"/>
                <a:cs typeface="Arial" panose="020B0604020202020204" pitchFamily="34" charset="0"/>
              </a:rPr>
              <a:t>apply)</a:t>
            </a:r>
            <a:endParaRPr lang="en-US" sz="800" dirty="0">
              <a:solidFill>
                <a:schemeClr val="tx1"/>
              </a:solidFill>
              <a:latin typeface="Arial" panose="020B0604020202020204" pitchFamily="34" charset="0"/>
              <a:cs typeface="Arial" panose="020B0604020202020204" pitchFamily="34" charset="0"/>
            </a:endParaRPr>
          </a:p>
        </p:txBody>
      </p:sp>
      <p:sp>
        <p:nvSpPr>
          <p:cNvPr id="181" name="Title 1"/>
          <p:cNvSpPr txBox="1">
            <a:spLocks/>
          </p:cNvSpPr>
          <p:nvPr/>
        </p:nvSpPr>
        <p:spPr>
          <a:xfrm>
            <a:off x="63611" y="139465"/>
            <a:ext cx="9008828"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Knowledge of Increased Risk Factors for Blood Clots</a:t>
            </a:r>
            <a:endParaRPr lang="en-US" sz="2400" kern="0" dirty="0"/>
          </a:p>
        </p:txBody>
      </p:sp>
      <p:sp>
        <p:nvSpPr>
          <p:cNvPr id="182" name="TextBox 181"/>
          <p:cNvSpPr txBox="1"/>
          <p:nvPr/>
        </p:nvSpPr>
        <p:spPr>
          <a:xfrm>
            <a:off x="1657047" y="690765"/>
            <a:ext cx="6008018" cy="338554"/>
          </a:xfrm>
          <a:prstGeom prst="rect">
            <a:avLst/>
          </a:prstGeom>
          <a:noFill/>
        </p:spPr>
        <p:txBody>
          <a:bodyPr wrap="square" rtlCol="0">
            <a:spAutoFit/>
          </a:bodyPr>
          <a:lstStyle/>
          <a:p>
            <a:pPr algn="ctr"/>
            <a:r>
              <a:rPr lang="en-US" sz="1600" i="1" dirty="0" smtClean="0">
                <a:solidFill>
                  <a:schemeClr val="tx1"/>
                </a:solidFill>
                <a:latin typeface="Arial" panose="020B0604020202020204" pitchFamily="34" charset="0"/>
                <a:cs typeface="Arial" panose="020B0604020202020204" pitchFamily="34" charset="0"/>
              </a:rPr>
              <a:t>Among Adults 18+</a:t>
            </a:r>
            <a:endParaRPr lang="en-US" sz="1400" i="1" dirty="0">
              <a:solidFill>
                <a:schemeClr val="tx1"/>
              </a:solidFill>
              <a:latin typeface="Arial" panose="020B0604020202020204" pitchFamily="34" charset="0"/>
              <a:cs typeface="Arial" panose="020B0604020202020204" pitchFamily="34" charset="0"/>
            </a:endParaRPr>
          </a:p>
        </p:txBody>
      </p:sp>
      <p:sp>
        <p:nvSpPr>
          <p:cNvPr id="116" name="TextBox 115"/>
          <p:cNvSpPr txBox="1"/>
          <p:nvPr/>
        </p:nvSpPr>
        <p:spPr>
          <a:xfrm>
            <a:off x="2017497" y="3265832"/>
            <a:ext cx="245580" cy="230832"/>
          </a:xfrm>
          <a:prstGeom prst="rect">
            <a:avLst/>
          </a:prstGeom>
          <a:noFill/>
        </p:spPr>
        <p:txBody>
          <a:bodyPr wrap="none" rtlCol="0">
            <a:spAutoFit/>
          </a:bodyPr>
          <a:lstStyle/>
          <a:p>
            <a:pPr fontAlgn="base">
              <a:spcBef>
                <a:spcPct val="0"/>
              </a:spcBef>
              <a:spcAft>
                <a:spcPct val="0"/>
              </a:spcAft>
            </a:pPr>
            <a:r>
              <a:rPr lang="en-US" sz="900" dirty="0"/>
              <a:t>C</a:t>
            </a:r>
          </a:p>
        </p:txBody>
      </p:sp>
      <p:sp>
        <p:nvSpPr>
          <p:cNvPr id="117" name="TextBox 116"/>
          <p:cNvSpPr txBox="1"/>
          <p:nvPr/>
        </p:nvSpPr>
        <p:spPr>
          <a:xfrm>
            <a:off x="2756955" y="4558113"/>
            <a:ext cx="245580" cy="230832"/>
          </a:xfrm>
          <a:prstGeom prst="rect">
            <a:avLst/>
          </a:prstGeom>
          <a:noFill/>
        </p:spPr>
        <p:txBody>
          <a:bodyPr wrap="none" rtlCol="0">
            <a:spAutoFit/>
          </a:bodyPr>
          <a:lstStyle/>
          <a:p>
            <a:pPr fontAlgn="base">
              <a:spcBef>
                <a:spcPct val="0"/>
              </a:spcBef>
              <a:spcAft>
                <a:spcPct val="0"/>
              </a:spcAft>
            </a:pPr>
            <a:r>
              <a:rPr lang="en-US" sz="900" dirty="0"/>
              <a:t>C</a:t>
            </a:r>
          </a:p>
        </p:txBody>
      </p:sp>
      <p:sp>
        <p:nvSpPr>
          <p:cNvPr id="118" name="TextBox 117"/>
          <p:cNvSpPr txBox="1"/>
          <p:nvPr/>
        </p:nvSpPr>
        <p:spPr>
          <a:xfrm>
            <a:off x="1828368" y="5579272"/>
            <a:ext cx="251992" cy="230832"/>
          </a:xfrm>
          <a:prstGeom prst="rect">
            <a:avLst/>
          </a:prstGeom>
          <a:noFill/>
        </p:spPr>
        <p:txBody>
          <a:bodyPr wrap="none" rtlCol="0">
            <a:spAutoFit/>
          </a:bodyPr>
          <a:lstStyle/>
          <a:p>
            <a:pPr fontAlgn="base">
              <a:spcBef>
                <a:spcPct val="0"/>
              </a:spcBef>
              <a:spcAft>
                <a:spcPct val="0"/>
              </a:spcAft>
            </a:pPr>
            <a:r>
              <a:rPr lang="en-US" sz="900" dirty="0"/>
              <a:t>A</a:t>
            </a:r>
          </a:p>
        </p:txBody>
      </p:sp>
      <p:sp>
        <p:nvSpPr>
          <p:cNvPr id="119" name="TextBox 118"/>
          <p:cNvSpPr txBox="1"/>
          <p:nvPr/>
        </p:nvSpPr>
        <p:spPr>
          <a:xfrm>
            <a:off x="1756501" y="5876205"/>
            <a:ext cx="245580" cy="230832"/>
          </a:xfrm>
          <a:prstGeom prst="rect">
            <a:avLst/>
          </a:prstGeom>
          <a:noFill/>
        </p:spPr>
        <p:txBody>
          <a:bodyPr wrap="none" rtlCol="0">
            <a:spAutoFit/>
          </a:bodyPr>
          <a:lstStyle/>
          <a:p>
            <a:pPr fontAlgn="base">
              <a:spcBef>
                <a:spcPct val="0"/>
              </a:spcBef>
              <a:spcAft>
                <a:spcPct val="0"/>
              </a:spcAft>
            </a:pPr>
            <a:r>
              <a:rPr lang="en-US" sz="900" dirty="0"/>
              <a:t>C</a:t>
            </a:r>
          </a:p>
        </p:txBody>
      </p:sp>
      <p:sp>
        <p:nvSpPr>
          <p:cNvPr id="120" name="TextBox 119"/>
          <p:cNvSpPr txBox="1"/>
          <p:nvPr/>
        </p:nvSpPr>
        <p:spPr>
          <a:xfrm>
            <a:off x="1603709" y="6188429"/>
            <a:ext cx="240772" cy="230832"/>
          </a:xfrm>
          <a:prstGeom prst="rect">
            <a:avLst/>
          </a:prstGeom>
          <a:noFill/>
        </p:spPr>
        <p:txBody>
          <a:bodyPr wrap="none" rtlCol="0">
            <a:spAutoFit/>
          </a:bodyPr>
          <a:lstStyle/>
          <a:p>
            <a:pPr fontAlgn="base">
              <a:spcBef>
                <a:spcPct val="0"/>
              </a:spcBef>
              <a:spcAft>
                <a:spcPct val="0"/>
              </a:spcAft>
            </a:pPr>
            <a:r>
              <a:rPr lang="en-US" sz="900" dirty="0"/>
              <a:t>E</a:t>
            </a:r>
          </a:p>
        </p:txBody>
      </p:sp>
      <p:sp>
        <p:nvSpPr>
          <p:cNvPr id="121" name="TextBox 120"/>
          <p:cNvSpPr txBox="1"/>
          <p:nvPr/>
        </p:nvSpPr>
        <p:spPr>
          <a:xfrm>
            <a:off x="6009502" y="1939839"/>
            <a:ext cx="245580" cy="230832"/>
          </a:xfrm>
          <a:prstGeom prst="rect">
            <a:avLst/>
          </a:prstGeom>
          <a:noFill/>
        </p:spPr>
        <p:txBody>
          <a:bodyPr wrap="none" rtlCol="0">
            <a:spAutoFit/>
          </a:bodyPr>
          <a:lstStyle/>
          <a:p>
            <a:pPr fontAlgn="base">
              <a:spcBef>
                <a:spcPct val="0"/>
              </a:spcBef>
              <a:spcAft>
                <a:spcPct val="0"/>
              </a:spcAft>
            </a:pPr>
            <a:r>
              <a:rPr lang="en-US" sz="900" dirty="0"/>
              <a:t>C</a:t>
            </a:r>
          </a:p>
        </p:txBody>
      </p:sp>
      <p:sp>
        <p:nvSpPr>
          <p:cNvPr id="122" name="TextBox 121"/>
          <p:cNvSpPr txBox="1"/>
          <p:nvPr/>
        </p:nvSpPr>
        <p:spPr>
          <a:xfrm>
            <a:off x="6958815" y="3556822"/>
            <a:ext cx="240772" cy="230832"/>
          </a:xfrm>
          <a:prstGeom prst="rect">
            <a:avLst/>
          </a:prstGeom>
          <a:noFill/>
        </p:spPr>
        <p:txBody>
          <a:bodyPr wrap="none" rtlCol="0">
            <a:spAutoFit/>
          </a:bodyPr>
          <a:lstStyle/>
          <a:p>
            <a:pPr fontAlgn="base">
              <a:spcBef>
                <a:spcPct val="0"/>
              </a:spcBef>
              <a:spcAft>
                <a:spcPct val="0"/>
              </a:spcAft>
            </a:pPr>
            <a:r>
              <a:rPr lang="en-US" sz="900" dirty="0" smtClean="0"/>
              <a:t>E</a:t>
            </a:r>
            <a:endParaRPr lang="en-US" sz="900" dirty="0"/>
          </a:p>
        </p:txBody>
      </p:sp>
      <p:pic>
        <p:nvPicPr>
          <p:cNvPr id="123" name="Picture 12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8343452" y="122102"/>
            <a:ext cx="612648" cy="612648"/>
          </a:xfrm>
          <a:prstGeom prst="rect">
            <a:avLst/>
          </a:prstGeom>
        </p:spPr>
      </p:pic>
      <p:sp>
        <p:nvSpPr>
          <p:cNvPr id="124" name="TextBox 123"/>
          <p:cNvSpPr txBox="1"/>
          <p:nvPr/>
        </p:nvSpPr>
        <p:spPr>
          <a:xfrm>
            <a:off x="2044270" y="3252686"/>
            <a:ext cx="253596" cy="246221"/>
          </a:xfrm>
          <a:prstGeom prst="rect">
            <a:avLst/>
          </a:prstGeom>
          <a:noFill/>
        </p:spPr>
        <p:txBody>
          <a:bodyPr wrap="none" rtlCol="0">
            <a:spAutoFit/>
          </a:bodyPr>
          <a:lstStyle/>
          <a:p>
            <a:r>
              <a:rPr lang="en-US" sz="1000" dirty="0" smtClean="0">
                <a:solidFill>
                  <a:schemeClr val="tx1"/>
                </a:solidFill>
              </a:rPr>
              <a:t>C</a:t>
            </a:r>
            <a:endParaRPr lang="en-US" sz="1000" dirty="0">
              <a:solidFill>
                <a:schemeClr val="tx1"/>
              </a:solidFill>
            </a:endParaRPr>
          </a:p>
        </p:txBody>
      </p:sp>
      <p:sp>
        <p:nvSpPr>
          <p:cNvPr id="125" name="TextBox 124"/>
          <p:cNvSpPr txBox="1"/>
          <p:nvPr/>
        </p:nvSpPr>
        <p:spPr>
          <a:xfrm>
            <a:off x="2768845" y="4551287"/>
            <a:ext cx="253596" cy="246221"/>
          </a:xfrm>
          <a:prstGeom prst="rect">
            <a:avLst/>
          </a:prstGeom>
          <a:noFill/>
        </p:spPr>
        <p:txBody>
          <a:bodyPr wrap="none" rtlCol="0">
            <a:spAutoFit/>
          </a:bodyPr>
          <a:lstStyle/>
          <a:p>
            <a:r>
              <a:rPr lang="en-US" sz="1000" dirty="0" smtClean="0">
                <a:solidFill>
                  <a:schemeClr val="tx1"/>
                </a:solidFill>
              </a:rPr>
              <a:t>C</a:t>
            </a:r>
            <a:endParaRPr lang="en-US" sz="1000" dirty="0">
              <a:solidFill>
                <a:schemeClr val="tx1"/>
              </a:solidFill>
            </a:endParaRPr>
          </a:p>
        </p:txBody>
      </p:sp>
      <p:sp>
        <p:nvSpPr>
          <p:cNvPr id="126" name="TextBox 125"/>
          <p:cNvSpPr txBox="1"/>
          <p:nvPr/>
        </p:nvSpPr>
        <p:spPr>
          <a:xfrm>
            <a:off x="1805149" y="5559220"/>
            <a:ext cx="258404" cy="246221"/>
          </a:xfrm>
          <a:prstGeom prst="rect">
            <a:avLst/>
          </a:prstGeom>
          <a:noFill/>
        </p:spPr>
        <p:txBody>
          <a:bodyPr wrap="none" rtlCol="0">
            <a:spAutoFit/>
          </a:bodyPr>
          <a:lstStyle/>
          <a:p>
            <a:r>
              <a:rPr lang="en-US" sz="1000" dirty="0" smtClean="0">
                <a:solidFill>
                  <a:schemeClr val="tx1"/>
                </a:solidFill>
              </a:rPr>
              <a:t>A</a:t>
            </a:r>
            <a:endParaRPr lang="en-US" sz="1000" dirty="0">
              <a:solidFill>
                <a:schemeClr val="tx1"/>
              </a:solidFill>
            </a:endParaRPr>
          </a:p>
        </p:txBody>
      </p:sp>
      <p:sp>
        <p:nvSpPr>
          <p:cNvPr id="127" name="TextBox 126"/>
          <p:cNvSpPr txBox="1"/>
          <p:nvPr/>
        </p:nvSpPr>
        <p:spPr>
          <a:xfrm>
            <a:off x="1743364" y="5858764"/>
            <a:ext cx="253596" cy="246221"/>
          </a:xfrm>
          <a:prstGeom prst="rect">
            <a:avLst/>
          </a:prstGeom>
          <a:noFill/>
        </p:spPr>
        <p:txBody>
          <a:bodyPr wrap="none" rtlCol="0">
            <a:spAutoFit/>
          </a:bodyPr>
          <a:lstStyle/>
          <a:p>
            <a:r>
              <a:rPr lang="en-US" sz="1000" dirty="0">
                <a:solidFill>
                  <a:schemeClr val="tx1"/>
                </a:solidFill>
              </a:rPr>
              <a:t>C</a:t>
            </a:r>
          </a:p>
        </p:txBody>
      </p:sp>
      <p:sp>
        <p:nvSpPr>
          <p:cNvPr id="128" name="TextBox 127"/>
          <p:cNvSpPr txBox="1"/>
          <p:nvPr/>
        </p:nvSpPr>
        <p:spPr>
          <a:xfrm>
            <a:off x="1595080" y="6170147"/>
            <a:ext cx="247184" cy="246221"/>
          </a:xfrm>
          <a:prstGeom prst="rect">
            <a:avLst/>
          </a:prstGeom>
          <a:noFill/>
        </p:spPr>
        <p:txBody>
          <a:bodyPr wrap="none" rtlCol="0">
            <a:spAutoFit/>
          </a:bodyPr>
          <a:lstStyle/>
          <a:p>
            <a:r>
              <a:rPr lang="en-US" sz="1000" dirty="0" smtClean="0">
                <a:solidFill>
                  <a:schemeClr val="tx1"/>
                </a:solidFill>
              </a:rPr>
              <a:t>E</a:t>
            </a:r>
            <a:endParaRPr lang="en-US" sz="1000" dirty="0">
              <a:solidFill>
                <a:schemeClr val="tx1"/>
              </a:solidFill>
            </a:endParaRPr>
          </a:p>
        </p:txBody>
      </p:sp>
      <p:sp>
        <p:nvSpPr>
          <p:cNvPr id="129" name="TextBox 128"/>
          <p:cNvSpPr txBox="1"/>
          <p:nvPr/>
        </p:nvSpPr>
        <p:spPr>
          <a:xfrm>
            <a:off x="6030346" y="1927482"/>
            <a:ext cx="253596" cy="246221"/>
          </a:xfrm>
          <a:prstGeom prst="rect">
            <a:avLst/>
          </a:prstGeom>
          <a:noFill/>
        </p:spPr>
        <p:txBody>
          <a:bodyPr wrap="none" rtlCol="0">
            <a:spAutoFit/>
          </a:bodyPr>
          <a:lstStyle/>
          <a:p>
            <a:r>
              <a:rPr lang="en-US" sz="1000" dirty="0" smtClean="0">
                <a:solidFill>
                  <a:schemeClr val="tx1"/>
                </a:solidFill>
              </a:rPr>
              <a:t>C</a:t>
            </a:r>
            <a:endParaRPr lang="en-US" sz="1000" dirty="0">
              <a:solidFill>
                <a:schemeClr val="tx1"/>
              </a:solidFill>
            </a:endParaRPr>
          </a:p>
        </p:txBody>
      </p:sp>
      <p:sp>
        <p:nvSpPr>
          <p:cNvPr id="130" name="TextBox 129"/>
          <p:cNvSpPr txBox="1"/>
          <p:nvPr/>
        </p:nvSpPr>
        <p:spPr>
          <a:xfrm>
            <a:off x="7001884" y="3551514"/>
            <a:ext cx="247184" cy="246221"/>
          </a:xfrm>
          <a:prstGeom prst="rect">
            <a:avLst/>
          </a:prstGeom>
          <a:noFill/>
        </p:spPr>
        <p:txBody>
          <a:bodyPr wrap="none" rtlCol="0">
            <a:spAutoFit/>
          </a:bodyPr>
          <a:lstStyle/>
          <a:p>
            <a:r>
              <a:rPr lang="en-US" sz="1000" dirty="0" smtClean="0">
                <a:solidFill>
                  <a:schemeClr val="tx1"/>
                </a:solidFill>
              </a:rPr>
              <a:t>E</a:t>
            </a:r>
            <a:endParaRPr lang="en-US" sz="1000" dirty="0">
              <a:solidFill>
                <a:schemeClr val="tx1"/>
              </a:solidFill>
            </a:endParaRPr>
          </a:p>
        </p:txBody>
      </p:sp>
    </p:spTree>
    <p:extLst>
      <p:ext uri="{BB962C8B-B14F-4D97-AF65-F5344CB8AC3E}">
        <p14:creationId xmlns:p14="http://schemas.microsoft.com/office/powerpoint/2010/main" val="1599529980"/>
      </p:ext>
    </p:extLst>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 name="Rounded Rectangle 103"/>
          <p:cNvSpPr/>
          <p:nvPr/>
        </p:nvSpPr>
        <p:spPr bwMode="auto">
          <a:xfrm>
            <a:off x="5854331" y="4066106"/>
            <a:ext cx="2832337" cy="812688"/>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sp>
        <p:nvSpPr>
          <p:cNvPr id="2" name="Slide Number Placeholder 1"/>
          <p:cNvSpPr>
            <a:spLocks noGrp="1"/>
          </p:cNvSpPr>
          <p:nvPr>
            <p:ph type="sldNum" sz="quarter" idx="10"/>
          </p:nvPr>
        </p:nvSpPr>
        <p:spPr/>
        <p:txBody>
          <a:bodyPr/>
          <a:lstStyle/>
          <a:p>
            <a:r>
              <a:rPr lang="en-US" smtClean="0">
                <a:solidFill>
                  <a:srgbClr val="FFFFFF"/>
                </a:solidFill>
              </a:rPr>
              <a:t> - </a:t>
            </a:r>
            <a:fld id="{8FAC1CE3-0013-4A1C-AA61-A816E609AAE0}" type="slidenum">
              <a:rPr lang="en-US" smtClean="0">
                <a:solidFill>
                  <a:srgbClr val="FFFFFF"/>
                </a:solidFill>
              </a:rPr>
              <a:pPr/>
              <a:t>132</a:t>
            </a:fld>
            <a:r>
              <a:rPr lang="en-US" smtClean="0">
                <a:solidFill>
                  <a:srgbClr val="FFFFFF"/>
                </a:solidFill>
              </a:rPr>
              <a:t> -</a:t>
            </a:r>
            <a:endParaRPr lang="en-US">
              <a:solidFill>
                <a:srgbClr val="FFFFFF"/>
              </a:solidFill>
            </a:endParaRPr>
          </a:p>
        </p:txBody>
      </p:sp>
      <p:grpSp>
        <p:nvGrpSpPr>
          <p:cNvPr id="24" name="Group 23"/>
          <p:cNvGrpSpPr/>
          <p:nvPr/>
        </p:nvGrpSpPr>
        <p:grpSpPr>
          <a:xfrm>
            <a:off x="139144" y="1225315"/>
            <a:ext cx="3670856" cy="1355960"/>
            <a:chOff x="139144" y="730015"/>
            <a:chExt cx="3670856" cy="1355960"/>
          </a:xfrm>
        </p:grpSpPr>
        <p:graphicFrame>
          <p:nvGraphicFramePr>
            <p:cNvPr id="6" name="Chart 5"/>
            <p:cNvGraphicFramePr/>
            <p:nvPr>
              <p:extLst>
                <p:ext uri="{D42A27DB-BD31-4B8C-83A1-F6EECF244321}">
                  <p14:modId xmlns:p14="http://schemas.microsoft.com/office/powerpoint/2010/main" val="3523787853"/>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2"/>
            </a:graphicData>
          </a:graphic>
        </p:graphicFrame>
        <p:cxnSp>
          <p:nvCxnSpPr>
            <p:cNvPr id="17" name="Straight Connector 1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 name="Straight Connector 1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 name="TextBox 18"/>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20" name="TextBox 19"/>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21" name="TextBox 20"/>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22" name="TextBox 21"/>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23" name="TextBox 22"/>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Older age (65+)^</a:t>
              </a:r>
            </a:p>
          </p:txBody>
        </p:sp>
      </p:grpSp>
      <p:grpSp>
        <p:nvGrpSpPr>
          <p:cNvPr id="25" name="Group 24"/>
          <p:cNvGrpSpPr/>
          <p:nvPr/>
        </p:nvGrpSpPr>
        <p:grpSpPr>
          <a:xfrm>
            <a:off x="158196" y="3825640"/>
            <a:ext cx="3670856" cy="1355960"/>
            <a:chOff x="139144" y="730015"/>
            <a:chExt cx="3670856" cy="1355960"/>
          </a:xfrm>
        </p:grpSpPr>
        <p:graphicFrame>
          <p:nvGraphicFramePr>
            <p:cNvPr id="26" name="Chart 25"/>
            <p:cNvGraphicFramePr/>
            <p:nvPr>
              <p:extLst>
                <p:ext uri="{D42A27DB-BD31-4B8C-83A1-F6EECF244321}">
                  <p14:modId xmlns:p14="http://schemas.microsoft.com/office/powerpoint/2010/main" val="3336082007"/>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3"/>
            </a:graphicData>
          </a:graphic>
        </p:graphicFrame>
        <p:cxnSp>
          <p:nvCxnSpPr>
            <p:cNvPr id="27" name="Straight Connector 2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 name="Straight Connector 2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9" name="TextBox 28"/>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30" name="TextBox 29"/>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31" name="TextBox 30"/>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32" name="TextBox 31"/>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33" name="TextBox 32"/>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Too much </a:t>
              </a:r>
              <a:r>
                <a:rPr lang="en-US" sz="1200" b="1" dirty="0" smtClean="0">
                  <a:solidFill>
                    <a:srgbClr val="000000"/>
                  </a:solidFill>
                  <a:latin typeface="Arial" panose="020B0604020202020204" pitchFamily="34" charset="0"/>
                  <a:cs typeface="Arial" panose="020B0604020202020204" pitchFamily="34" charset="0"/>
                </a:rPr>
                <a:t>exercise#</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34" name="Group 33"/>
          <p:cNvGrpSpPr/>
          <p:nvPr/>
        </p:nvGrpSpPr>
        <p:grpSpPr>
          <a:xfrm>
            <a:off x="139147" y="5118995"/>
            <a:ext cx="3670856" cy="1355960"/>
            <a:chOff x="139144" y="730015"/>
            <a:chExt cx="3670856" cy="1355960"/>
          </a:xfrm>
        </p:grpSpPr>
        <p:graphicFrame>
          <p:nvGraphicFramePr>
            <p:cNvPr id="35" name="Chart 34"/>
            <p:cNvGraphicFramePr/>
            <p:nvPr>
              <p:extLst>
                <p:ext uri="{D42A27DB-BD31-4B8C-83A1-F6EECF244321}">
                  <p14:modId xmlns:p14="http://schemas.microsoft.com/office/powerpoint/2010/main" val="3344246641"/>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4"/>
            </a:graphicData>
          </a:graphic>
        </p:graphicFrame>
        <p:cxnSp>
          <p:nvCxnSpPr>
            <p:cNvPr id="36" name="Straight Connector 35"/>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Straight Connector 36"/>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8" name="TextBox 37"/>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39" name="TextBox 38"/>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40" name="TextBox 39"/>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41" name="TextBox 40"/>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42" name="TextBox 41"/>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High blood </a:t>
              </a:r>
              <a:r>
                <a:rPr lang="en-US" sz="1200" b="1" dirty="0" smtClean="0">
                  <a:solidFill>
                    <a:srgbClr val="000000"/>
                  </a:solidFill>
                  <a:latin typeface="Arial" panose="020B0604020202020204" pitchFamily="34" charset="0"/>
                  <a:cs typeface="Arial" panose="020B0604020202020204" pitchFamily="34" charset="0"/>
                </a:rPr>
                <a:t>cholesterol#</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43" name="Group 42"/>
          <p:cNvGrpSpPr/>
          <p:nvPr/>
        </p:nvGrpSpPr>
        <p:grpSpPr>
          <a:xfrm>
            <a:off x="4237555" y="1093065"/>
            <a:ext cx="3670856" cy="1355960"/>
            <a:chOff x="139144" y="730015"/>
            <a:chExt cx="3670856" cy="1355960"/>
          </a:xfrm>
        </p:grpSpPr>
        <p:graphicFrame>
          <p:nvGraphicFramePr>
            <p:cNvPr id="44" name="Chart 43"/>
            <p:cNvGraphicFramePr/>
            <p:nvPr>
              <p:extLst>
                <p:ext uri="{D42A27DB-BD31-4B8C-83A1-F6EECF244321}">
                  <p14:modId xmlns:p14="http://schemas.microsoft.com/office/powerpoint/2010/main" val="1725346916"/>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5"/>
            </a:graphicData>
          </a:graphic>
        </p:graphicFrame>
        <p:cxnSp>
          <p:nvCxnSpPr>
            <p:cNvPr id="45" name="Straight Connector 44"/>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Straight Connector 45"/>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TextBox 46"/>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48" name="TextBox 47"/>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49" name="TextBox 48"/>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50" name="TextBox 49"/>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51" name="TextBox 50"/>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Donating </a:t>
              </a:r>
              <a:r>
                <a:rPr lang="en-US" sz="1200" b="1" dirty="0" smtClean="0">
                  <a:solidFill>
                    <a:srgbClr val="000000"/>
                  </a:solidFill>
                  <a:latin typeface="Arial" panose="020B0604020202020204" pitchFamily="34" charset="0"/>
                  <a:cs typeface="Arial" panose="020B0604020202020204" pitchFamily="34" charset="0"/>
                </a:rPr>
                <a:t>blood#</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52" name="Group 51"/>
          <p:cNvGrpSpPr/>
          <p:nvPr/>
        </p:nvGrpSpPr>
        <p:grpSpPr>
          <a:xfrm>
            <a:off x="4205330" y="2402063"/>
            <a:ext cx="3670856" cy="1355960"/>
            <a:chOff x="139144" y="730015"/>
            <a:chExt cx="3670856" cy="1355960"/>
          </a:xfrm>
        </p:grpSpPr>
        <p:graphicFrame>
          <p:nvGraphicFramePr>
            <p:cNvPr id="53" name="Chart 52"/>
            <p:cNvGraphicFramePr/>
            <p:nvPr>
              <p:extLst>
                <p:ext uri="{D42A27DB-BD31-4B8C-83A1-F6EECF244321}">
                  <p14:modId xmlns:p14="http://schemas.microsoft.com/office/powerpoint/2010/main" val="2571572468"/>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6"/>
            </a:graphicData>
          </a:graphic>
        </p:graphicFrame>
        <p:cxnSp>
          <p:nvCxnSpPr>
            <p:cNvPr id="54" name="Straight Connector 53"/>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5" name="Straight Connector 54"/>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6" name="TextBox 55"/>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57" name="TextBox 56"/>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58" name="TextBox 57"/>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59" name="TextBox 58"/>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60" name="TextBox 59"/>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High blood </a:t>
              </a:r>
              <a:r>
                <a:rPr lang="en-US" sz="1200" b="1" dirty="0" smtClean="0">
                  <a:solidFill>
                    <a:srgbClr val="000000"/>
                  </a:solidFill>
                  <a:latin typeface="Arial" panose="020B0604020202020204" pitchFamily="34" charset="0"/>
                  <a:cs typeface="Arial" panose="020B0604020202020204" pitchFamily="34" charset="0"/>
                </a:rPr>
                <a:t>pressure#</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8" name="Group 7"/>
          <p:cNvGrpSpPr/>
          <p:nvPr/>
        </p:nvGrpSpPr>
        <p:grpSpPr>
          <a:xfrm>
            <a:off x="4114800" y="4038600"/>
            <a:ext cx="1744844" cy="1727843"/>
            <a:chOff x="7754687" y="1850555"/>
            <a:chExt cx="1744844" cy="1727843"/>
          </a:xfrm>
        </p:grpSpPr>
        <p:grpSp>
          <p:nvGrpSpPr>
            <p:cNvPr id="9" name="Group 8"/>
            <p:cNvGrpSpPr/>
            <p:nvPr/>
          </p:nvGrpSpPr>
          <p:grpSpPr>
            <a:xfrm>
              <a:off x="7754687" y="1850555"/>
              <a:ext cx="1739531" cy="1727843"/>
              <a:chOff x="7556975" y="1850555"/>
              <a:chExt cx="1739531" cy="1727843"/>
            </a:xfrm>
          </p:grpSpPr>
          <p:sp>
            <p:nvSpPr>
              <p:cNvPr id="88" name="Rounded Rectangle 87"/>
              <p:cNvSpPr/>
              <p:nvPr/>
            </p:nvSpPr>
            <p:spPr bwMode="auto">
              <a:xfrm>
                <a:off x="7556975" y="1850555"/>
                <a:ext cx="1327018" cy="1727843"/>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grpSp>
            <p:nvGrpSpPr>
              <p:cNvPr id="80" name="Group 79"/>
              <p:cNvGrpSpPr/>
              <p:nvPr/>
            </p:nvGrpSpPr>
            <p:grpSpPr>
              <a:xfrm>
                <a:off x="7633919" y="2759983"/>
                <a:ext cx="486337" cy="486337"/>
                <a:chOff x="446183" y="3541776"/>
                <a:chExt cx="838200" cy="838200"/>
              </a:xfrm>
            </p:grpSpPr>
            <p:sp>
              <p:nvSpPr>
                <p:cNvPr id="81" name="Oval 80"/>
                <p:cNvSpPr/>
                <p:nvPr/>
              </p:nvSpPr>
              <p:spPr>
                <a:xfrm>
                  <a:off x="446183" y="3541776"/>
                  <a:ext cx="838200" cy="838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2" name="Freeform 5"/>
                <p:cNvSpPr>
                  <a:spLocks noEditPoints="1"/>
                </p:cNvSpPr>
                <p:nvPr/>
              </p:nvSpPr>
              <p:spPr bwMode="auto">
                <a:xfrm>
                  <a:off x="711994" y="3629025"/>
                  <a:ext cx="316706" cy="675640"/>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CA" dirty="0">
                    <a:solidFill>
                      <a:srgbClr val="FFFFFF"/>
                    </a:solidFill>
                  </a:endParaRPr>
                </a:p>
              </p:txBody>
            </p:sp>
          </p:grpSp>
          <p:grpSp>
            <p:nvGrpSpPr>
              <p:cNvPr id="83" name="Group 82"/>
              <p:cNvGrpSpPr/>
              <p:nvPr/>
            </p:nvGrpSpPr>
            <p:grpSpPr>
              <a:xfrm>
                <a:off x="7620216" y="2038938"/>
                <a:ext cx="486337" cy="486337"/>
                <a:chOff x="446183" y="4590288"/>
                <a:chExt cx="838200" cy="838200"/>
              </a:xfrm>
            </p:grpSpPr>
            <p:sp>
              <p:nvSpPr>
                <p:cNvPr id="84" name="Oval 83"/>
                <p:cNvSpPr/>
                <p:nvPr/>
              </p:nvSpPr>
              <p:spPr>
                <a:xfrm>
                  <a:off x="446183" y="4590288"/>
                  <a:ext cx="838200" cy="838200"/>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5" name="Freeform 9"/>
                <p:cNvSpPr>
                  <a:spLocks noEditPoints="1"/>
                </p:cNvSpPr>
                <p:nvPr/>
              </p:nvSpPr>
              <p:spPr bwMode="auto">
                <a:xfrm>
                  <a:off x="742950" y="4667250"/>
                  <a:ext cx="255588" cy="692658"/>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CA">
                    <a:solidFill>
                      <a:srgbClr val="FFFFFF"/>
                    </a:solidFill>
                  </a:endParaRPr>
                </a:p>
              </p:txBody>
            </p:sp>
          </p:grpSp>
          <p:sp>
            <p:nvSpPr>
              <p:cNvPr id="86" name="TextBox 85"/>
              <p:cNvSpPr txBox="1"/>
              <p:nvPr/>
            </p:nvSpPr>
            <p:spPr>
              <a:xfrm>
                <a:off x="8057975" y="2000838"/>
                <a:ext cx="1238531" cy="553998"/>
              </a:xfrm>
              <a:prstGeom prst="rect">
                <a:avLst/>
              </a:prstGeom>
              <a:noFill/>
            </p:spPr>
            <p:txBody>
              <a:bodyPr wrap="square" rtlCol="0">
                <a:spAutoFit/>
              </a:bodyPr>
              <a:lstStyle/>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Blue bars</a:t>
                </a:r>
              </a:p>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Represent</a:t>
                </a:r>
              </a:p>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Males</a:t>
                </a:r>
              </a:p>
            </p:txBody>
          </p:sp>
        </p:grpSp>
        <p:sp>
          <p:nvSpPr>
            <p:cNvPr id="87" name="TextBox 86"/>
            <p:cNvSpPr txBox="1"/>
            <p:nvPr/>
          </p:nvSpPr>
          <p:spPr>
            <a:xfrm>
              <a:off x="8261000" y="2772506"/>
              <a:ext cx="1238531" cy="553998"/>
            </a:xfrm>
            <a:prstGeom prst="rect">
              <a:avLst/>
            </a:prstGeom>
            <a:noFill/>
          </p:spPr>
          <p:txBody>
            <a:bodyPr wrap="square" rtlCol="0">
              <a:spAutoFit/>
            </a:bodyPr>
            <a:lstStyle/>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Red bars</a:t>
              </a:r>
            </a:p>
            <a:p>
              <a:pPr fontAlgn="base">
                <a:spcBef>
                  <a:spcPct val="0"/>
                </a:spcBef>
                <a:spcAft>
                  <a:spcPct val="0"/>
                </a:spcAft>
              </a:pPr>
              <a:r>
                <a:rPr lang="en-US" sz="1000" b="1" dirty="0" smtClean="0">
                  <a:solidFill>
                    <a:srgbClr val="000000"/>
                  </a:solidFill>
                  <a:latin typeface="Arial" panose="020B0604020202020204" pitchFamily="34" charset="0"/>
                  <a:cs typeface="Arial" panose="020B0604020202020204" pitchFamily="34" charset="0"/>
                </a:rPr>
                <a:t>Represent </a:t>
              </a:r>
              <a:r>
                <a:rPr lang="en-US" sz="1000" b="1" dirty="0">
                  <a:solidFill>
                    <a:srgbClr val="000000"/>
                  </a:solidFill>
                  <a:latin typeface="Arial" panose="020B0604020202020204" pitchFamily="34" charset="0"/>
                  <a:cs typeface="Arial" panose="020B0604020202020204" pitchFamily="34" charset="0"/>
                </a:rPr>
                <a:t>Females</a:t>
              </a:r>
            </a:p>
          </p:txBody>
        </p:sp>
      </p:grpSp>
      <p:grpSp>
        <p:nvGrpSpPr>
          <p:cNvPr id="7" name="Group 6"/>
          <p:cNvGrpSpPr/>
          <p:nvPr/>
        </p:nvGrpSpPr>
        <p:grpSpPr>
          <a:xfrm>
            <a:off x="665612" y="1487039"/>
            <a:ext cx="255198" cy="990759"/>
            <a:chOff x="665612" y="1487039"/>
            <a:chExt cx="255198" cy="990759"/>
          </a:xfrm>
        </p:grpSpPr>
        <p:sp>
          <p:nvSpPr>
            <p:cNvPr id="4" name="TextBox 3"/>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91" name="TextBox 90"/>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92" name="TextBox 91"/>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93" name="TextBox 92"/>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94" name="TextBox 93"/>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95" name="TextBox 94"/>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31" name="Group 130"/>
          <p:cNvGrpSpPr/>
          <p:nvPr/>
        </p:nvGrpSpPr>
        <p:grpSpPr>
          <a:xfrm>
            <a:off x="665612" y="4070566"/>
            <a:ext cx="255198" cy="990759"/>
            <a:chOff x="665612" y="1487039"/>
            <a:chExt cx="255198" cy="990759"/>
          </a:xfrm>
        </p:grpSpPr>
        <p:sp>
          <p:nvSpPr>
            <p:cNvPr id="132" name="TextBox 131"/>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33" name="TextBox 132"/>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34" name="TextBox 133"/>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35" name="TextBox 134"/>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36" name="TextBox 135"/>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37" name="TextBox 136"/>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38" name="Group 137"/>
          <p:cNvGrpSpPr/>
          <p:nvPr/>
        </p:nvGrpSpPr>
        <p:grpSpPr>
          <a:xfrm>
            <a:off x="665612" y="5371930"/>
            <a:ext cx="255198" cy="990759"/>
            <a:chOff x="665612" y="1487039"/>
            <a:chExt cx="255198" cy="990759"/>
          </a:xfrm>
        </p:grpSpPr>
        <p:sp>
          <p:nvSpPr>
            <p:cNvPr id="139" name="TextBox 138"/>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40" name="TextBox 139"/>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41" name="TextBox 140"/>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42" name="TextBox 141"/>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43" name="TextBox 142"/>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44" name="TextBox 143"/>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45" name="Group 144"/>
          <p:cNvGrpSpPr/>
          <p:nvPr/>
        </p:nvGrpSpPr>
        <p:grpSpPr>
          <a:xfrm>
            <a:off x="4764023" y="1372491"/>
            <a:ext cx="255198" cy="990759"/>
            <a:chOff x="665612" y="1487039"/>
            <a:chExt cx="255198" cy="990759"/>
          </a:xfrm>
        </p:grpSpPr>
        <p:sp>
          <p:nvSpPr>
            <p:cNvPr id="146" name="TextBox 145"/>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47" name="TextBox 146"/>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48" name="TextBox 147"/>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49" name="TextBox 148"/>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50" name="TextBox 149"/>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51" name="TextBox 150"/>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52" name="Group 151"/>
          <p:cNvGrpSpPr/>
          <p:nvPr/>
        </p:nvGrpSpPr>
        <p:grpSpPr>
          <a:xfrm>
            <a:off x="4726523" y="2670562"/>
            <a:ext cx="255198" cy="990759"/>
            <a:chOff x="665612" y="1487039"/>
            <a:chExt cx="255198" cy="990759"/>
          </a:xfrm>
        </p:grpSpPr>
        <p:sp>
          <p:nvSpPr>
            <p:cNvPr id="153" name="TextBox 152"/>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54" name="TextBox 153"/>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55" name="TextBox 154"/>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56" name="TextBox 155"/>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57" name="TextBox 156"/>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58" name="TextBox 157"/>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sp>
        <p:nvSpPr>
          <p:cNvPr id="130" name="Rectangle 129"/>
          <p:cNvSpPr/>
          <p:nvPr/>
        </p:nvSpPr>
        <p:spPr>
          <a:xfrm>
            <a:off x="152400" y="6400800"/>
            <a:ext cx="6781800" cy="338554"/>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AR. Respondents. </a:t>
            </a:r>
            <a:r>
              <a:rPr lang="en-US" sz="800" dirty="0">
                <a:latin typeface="Arial" panose="020B0604020202020204" pitchFamily="34" charset="0"/>
                <a:cs typeface="Arial" panose="020B0604020202020204" pitchFamily="34" charset="0"/>
              </a:rPr>
              <a:t>Males: 18-39 (n=80), 40-64 (n=169), 65+ (n=226); Females: 18-39 (n=80), 40-64 (n=154), 65+ (n=94)</a:t>
            </a:r>
          </a:p>
          <a:p>
            <a:r>
              <a:rPr lang="en-US" sz="800" dirty="0" smtClean="0">
                <a:solidFill>
                  <a:schemeClr val="tx1"/>
                </a:solidFill>
                <a:latin typeface="Arial" panose="020B0604020202020204" pitchFamily="34" charset="0"/>
                <a:cs typeface="Arial" panose="020B0604020202020204" pitchFamily="34" charset="0"/>
              </a:rPr>
              <a:t>Q8</a:t>
            </a:r>
            <a:r>
              <a:rPr lang="en-US" sz="800" dirty="0">
                <a:solidFill>
                  <a:schemeClr val="tx1"/>
                </a:solidFill>
                <a:latin typeface="Arial" panose="020B0604020202020204" pitchFamily="34" charset="0"/>
                <a:cs typeface="Arial" panose="020B0604020202020204" pitchFamily="34" charset="0"/>
              </a:rPr>
              <a:t>. Which of the following, if any, could increase your risk of developing a blood clot? (select all that </a:t>
            </a:r>
            <a:r>
              <a:rPr lang="en-US" sz="800" dirty="0" smtClean="0">
                <a:solidFill>
                  <a:schemeClr val="tx1"/>
                </a:solidFill>
                <a:latin typeface="Arial" panose="020B0604020202020204" pitchFamily="34" charset="0"/>
                <a:cs typeface="Arial" panose="020B0604020202020204" pitchFamily="34" charset="0"/>
              </a:rPr>
              <a:t>apply)</a:t>
            </a:r>
            <a:endParaRPr lang="en-US" sz="800" dirty="0">
              <a:solidFill>
                <a:schemeClr val="tx1"/>
              </a:solidFill>
              <a:latin typeface="Arial" panose="020B0604020202020204" pitchFamily="34" charset="0"/>
              <a:cs typeface="Arial" panose="020B0604020202020204" pitchFamily="34" charset="0"/>
            </a:endParaRPr>
          </a:p>
        </p:txBody>
      </p:sp>
      <p:sp>
        <p:nvSpPr>
          <p:cNvPr id="162" name="TextBox 161"/>
          <p:cNvSpPr txBox="1"/>
          <p:nvPr/>
        </p:nvSpPr>
        <p:spPr>
          <a:xfrm>
            <a:off x="6019800" y="4191000"/>
            <a:ext cx="2388781"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^Actual Blood Clot Risk Factors</a:t>
            </a:r>
            <a:endParaRPr lang="en-US" sz="1200" dirty="0">
              <a:solidFill>
                <a:schemeClr val="tx1"/>
              </a:solidFill>
              <a:latin typeface="Arial" panose="020B0604020202020204" pitchFamily="34" charset="0"/>
              <a:cs typeface="Arial" panose="020B0604020202020204" pitchFamily="34" charset="0"/>
            </a:endParaRPr>
          </a:p>
        </p:txBody>
      </p:sp>
      <p:sp>
        <p:nvSpPr>
          <p:cNvPr id="163" name="TextBox 162"/>
          <p:cNvSpPr txBox="1"/>
          <p:nvPr/>
        </p:nvSpPr>
        <p:spPr>
          <a:xfrm>
            <a:off x="6030934" y="4437605"/>
            <a:ext cx="2655734"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#Incorrect Blood Clot Risk Factors</a:t>
            </a:r>
            <a:endParaRPr lang="en-US" sz="1200" dirty="0">
              <a:solidFill>
                <a:schemeClr val="tx1"/>
              </a:solidFill>
              <a:latin typeface="Arial" panose="020B0604020202020204" pitchFamily="34" charset="0"/>
              <a:cs typeface="Arial" panose="020B0604020202020204" pitchFamily="34" charset="0"/>
            </a:endParaRPr>
          </a:p>
        </p:txBody>
      </p:sp>
      <p:sp>
        <p:nvSpPr>
          <p:cNvPr id="116" name="Title 1"/>
          <p:cNvSpPr txBox="1">
            <a:spLocks/>
          </p:cNvSpPr>
          <p:nvPr/>
        </p:nvSpPr>
        <p:spPr>
          <a:xfrm>
            <a:off x="63611" y="139465"/>
            <a:ext cx="9008828"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Knowledge of Increased Risk Factors for Blood Clots</a:t>
            </a:r>
            <a:endParaRPr lang="en-US" sz="2400" kern="0" dirty="0"/>
          </a:p>
        </p:txBody>
      </p:sp>
      <p:sp>
        <p:nvSpPr>
          <p:cNvPr id="117" name="TextBox 116"/>
          <p:cNvSpPr txBox="1"/>
          <p:nvPr/>
        </p:nvSpPr>
        <p:spPr>
          <a:xfrm>
            <a:off x="1657047" y="690765"/>
            <a:ext cx="6008018" cy="338554"/>
          </a:xfrm>
          <a:prstGeom prst="rect">
            <a:avLst/>
          </a:prstGeom>
          <a:noFill/>
        </p:spPr>
        <p:txBody>
          <a:bodyPr wrap="square" rtlCol="0">
            <a:spAutoFit/>
          </a:bodyPr>
          <a:lstStyle/>
          <a:p>
            <a:pPr algn="ctr"/>
            <a:r>
              <a:rPr lang="en-US" sz="1600" i="1" dirty="0" smtClean="0">
                <a:solidFill>
                  <a:schemeClr val="tx1"/>
                </a:solidFill>
                <a:latin typeface="Arial" panose="020B0604020202020204" pitchFamily="34" charset="0"/>
                <a:cs typeface="Arial" panose="020B0604020202020204" pitchFamily="34" charset="0"/>
              </a:rPr>
              <a:t>Among Adults 18+</a:t>
            </a:r>
            <a:endParaRPr lang="en-US" sz="1400" i="1" dirty="0">
              <a:solidFill>
                <a:schemeClr val="tx1"/>
              </a:solidFill>
              <a:latin typeface="Arial" panose="020B0604020202020204" pitchFamily="34" charset="0"/>
              <a:cs typeface="Arial" panose="020B0604020202020204" pitchFamily="34" charset="0"/>
            </a:endParaRPr>
          </a:p>
        </p:txBody>
      </p:sp>
      <p:pic>
        <p:nvPicPr>
          <p:cNvPr id="103" name="Picture 102"/>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343452" y="122102"/>
            <a:ext cx="612648" cy="612648"/>
          </a:xfrm>
          <a:prstGeom prst="rect">
            <a:avLst/>
          </a:prstGeom>
        </p:spPr>
      </p:pic>
      <p:sp>
        <p:nvSpPr>
          <p:cNvPr id="105" name="TextBox 104"/>
          <p:cNvSpPr txBox="1"/>
          <p:nvPr/>
        </p:nvSpPr>
        <p:spPr>
          <a:xfrm>
            <a:off x="1377759" y="4082105"/>
            <a:ext cx="255198" cy="246221"/>
          </a:xfrm>
          <a:prstGeom prst="rect">
            <a:avLst/>
          </a:prstGeom>
          <a:noFill/>
        </p:spPr>
        <p:txBody>
          <a:bodyPr wrap="none" rtlCol="0">
            <a:spAutoFit/>
          </a:bodyPr>
          <a:lstStyle/>
          <a:p>
            <a:r>
              <a:rPr lang="en-US" sz="1000" dirty="0">
                <a:solidFill>
                  <a:schemeClr val="tx1"/>
                </a:solidFill>
              </a:rPr>
              <a:t>B</a:t>
            </a:r>
          </a:p>
        </p:txBody>
      </p:sp>
      <p:sp>
        <p:nvSpPr>
          <p:cNvPr id="106" name="TextBox 105"/>
          <p:cNvSpPr txBox="1"/>
          <p:nvPr/>
        </p:nvSpPr>
        <p:spPr>
          <a:xfrm>
            <a:off x="1440046" y="4828967"/>
            <a:ext cx="247184" cy="246221"/>
          </a:xfrm>
          <a:prstGeom prst="rect">
            <a:avLst/>
          </a:prstGeom>
          <a:noFill/>
        </p:spPr>
        <p:txBody>
          <a:bodyPr wrap="none" rtlCol="0">
            <a:spAutoFit/>
          </a:bodyPr>
          <a:lstStyle/>
          <a:p>
            <a:r>
              <a:rPr lang="en-US" sz="1000" dirty="0" smtClean="0">
                <a:solidFill>
                  <a:schemeClr val="tx1"/>
                </a:solidFill>
              </a:rPr>
              <a:t>E</a:t>
            </a:r>
            <a:endParaRPr lang="en-US" sz="1000" dirty="0">
              <a:solidFill>
                <a:schemeClr val="tx1"/>
              </a:solidFill>
            </a:endParaRPr>
          </a:p>
        </p:txBody>
      </p:sp>
      <p:sp>
        <p:nvSpPr>
          <p:cNvPr id="107" name="TextBox 106"/>
          <p:cNvSpPr txBox="1"/>
          <p:nvPr/>
        </p:nvSpPr>
        <p:spPr>
          <a:xfrm>
            <a:off x="7217718" y="3422854"/>
            <a:ext cx="247184" cy="246221"/>
          </a:xfrm>
          <a:prstGeom prst="rect">
            <a:avLst/>
          </a:prstGeom>
          <a:noFill/>
        </p:spPr>
        <p:txBody>
          <a:bodyPr wrap="none" rtlCol="0">
            <a:spAutoFit/>
          </a:bodyPr>
          <a:lstStyle/>
          <a:p>
            <a:r>
              <a:rPr lang="en-US" sz="1000" dirty="0" smtClean="0">
                <a:solidFill>
                  <a:schemeClr val="tx1"/>
                </a:solidFill>
              </a:rPr>
              <a:t>E</a:t>
            </a:r>
            <a:endParaRPr lang="en-US" sz="1000" dirty="0">
              <a:solidFill>
                <a:schemeClr val="tx1"/>
              </a:solidFill>
            </a:endParaRPr>
          </a:p>
        </p:txBody>
      </p:sp>
      <p:grpSp>
        <p:nvGrpSpPr>
          <p:cNvPr id="109" name="Group 108"/>
          <p:cNvGrpSpPr/>
          <p:nvPr/>
        </p:nvGrpSpPr>
        <p:grpSpPr>
          <a:xfrm>
            <a:off x="140475" y="2498806"/>
            <a:ext cx="3670856" cy="1355960"/>
            <a:chOff x="139144" y="730015"/>
            <a:chExt cx="3670856" cy="1355960"/>
          </a:xfrm>
        </p:grpSpPr>
        <p:graphicFrame>
          <p:nvGraphicFramePr>
            <p:cNvPr id="110" name="Chart 109"/>
            <p:cNvGraphicFramePr/>
            <p:nvPr>
              <p:extLst>
                <p:ext uri="{D42A27DB-BD31-4B8C-83A1-F6EECF244321}">
                  <p14:modId xmlns:p14="http://schemas.microsoft.com/office/powerpoint/2010/main" val="3767945378"/>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8"/>
            </a:graphicData>
          </a:graphic>
        </p:graphicFrame>
        <p:cxnSp>
          <p:nvCxnSpPr>
            <p:cNvPr id="111" name="Straight Connector 110"/>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2" name="Straight Connector 111"/>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13" name="TextBox 112"/>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114" name="TextBox 113"/>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115" name="TextBox 114"/>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118" name="TextBox 117"/>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119" name="TextBox 118"/>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smtClean="0">
                  <a:solidFill>
                    <a:srgbClr val="000000"/>
                  </a:solidFill>
                  <a:latin typeface="Arial" panose="020B0604020202020204" pitchFamily="34" charset="0"/>
                  <a:cs typeface="Arial" panose="020B0604020202020204" pitchFamily="34" charset="0"/>
                </a:rPr>
                <a:t>Cancer^</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120" name="Group 119"/>
          <p:cNvGrpSpPr/>
          <p:nvPr/>
        </p:nvGrpSpPr>
        <p:grpSpPr>
          <a:xfrm>
            <a:off x="666943" y="2760530"/>
            <a:ext cx="255198" cy="990759"/>
            <a:chOff x="665612" y="1487039"/>
            <a:chExt cx="255198" cy="990759"/>
          </a:xfrm>
        </p:grpSpPr>
        <p:sp>
          <p:nvSpPr>
            <p:cNvPr id="121" name="TextBox 120"/>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22" name="TextBox 121"/>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23" name="TextBox 122"/>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24" name="TextBox 123"/>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25" name="TextBox 124"/>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26" name="TextBox 125"/>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spTree>
    <p:extLst>
      <p:ext uri="{BB962C8B-B14F-4D97-AF65-F5344CB8AC3E}">
        <p14:creationId xmlns:p14="http://schemas.microsoft.com/office/powerpoint/2010/main" val="1151542110"/>
      </p:ext>
    </p:extLst>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9" name="Chart 78"/>
          <p:cNvGraphicFramePr/>
          <p:nvPr>
            <p:extLst>
              <p:ext uri="{D42A27DB-BD31-4B8C-83A1-F6EECF244321}">
                <p14:modId xmlns:p14="http://schemas.microsoft.com/office/powerpoint/2010/main" val="3132320368"/>
              </p:ext>
            </p:extLst>
          </p:nvPr>
        </p:nvGraphicFramePr>
        <p:xfrm>
          <a:off x="4548785" y="3662505"/>
          <a:ext cx="4611756" cy="17185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9" name="Chart 58"/>
          <p:cNvGraphicFramePr/>
          <p:nvPr>
            <p:extLst>
              <p:ext uri="{D42A27DB-BD31-4B8C-83A1-F6EECF244321}">
                <p14:modId xmlns:p14="http://schemas.microsoft.com/office/powerpoint/2010/main" val="1050745444"/>
              </p:ext>
            </p:extLst>
          </p:nvPr>
        </p:nvGraphicFramePr>
        <p:xfrm>
          <a:off x="-7885" y="4796799"/>
          <a:ext cx="4611756" cy="17185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 name="Chart 49"/>
          <p:cNvGraphicFramePr/>
          <p:nvPr>
            <p:extLst>
              <p:ext uri="{D42A27DB-BD31-4B8C-83A1-F6EECF244321}">
                <p14:modId xmlns:p14="http://schemas.microsoft.com/office/powerpoint/2010/main" val="761974904"/>
              </p:ext>
            </p:extLst>
          </p:nvPr>
        </p:nvGraphicFramePr>
        <p:xfrm>
          <a:off x="0" y="2937065"/>
          <a:ext cx="4611756" cy="17185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 name="Chart 3"/>
          <p:cNvGraphicFramePr/>
          <p:nvPr>
            <p:extLst>
              <p:ext uri="{D42A27DB-BD31-4B8C-83A1-F6EECF244321}">
                <p14:modId xmlns:p14="http://schemas.microsoft.com/office/powerpoint/2010/main" val="3018985699"/>
              </p:ext>
            </p:extLst>
          </p:nvPr>
        </p:nvGraphicFramePr>
        <p:xfrm>
          <a:off x="0" y="1223494"/>
          <a:ext cx="4611756" cy="1718500"/>
        </p:xfrm>
        <a:graphic>
          <a:graphicData uri="http://schemas.openxmlformats.org/drawingml/2006/chart">
            <c:chart xmlns:c="http://schemas.openxmlformats.org/drawingml/2006/chart" xmlns:r="http://schemas.openxmlformats.org/officeDocument/2006/relationships" r:id="rId5"/>
          </a:graphicData>
        </a:graphic>
      </p:graphicFrame>
      <p:sp>
        <p:nvSpPr>
          <p:cNvPr id="8" name="Rectangle 7"/>
          <p:cNvSpPr/>
          <p:nvPr/>
        </p:nvSpPr>
        <p:spPr>
          <a:xfrm>
            <a:off x="75200" y="1178499"/>
            <a:ext cx="5132567" cy="261610"/>
          </a:xfrm>
          <a:prstGeom prst="rect">
            <a:avLst/>
          </a:prstGeom>
        </p:spPr>
        <p:txBody>
          <a:bodyPr wrap="square">
            <a:spAutoFit/>
          </a:bodyPr>
          <a:lstStyle/>
          <a:p>
            <a:r>
              <a:rPr lang="en-US" sz="1100" b="1" dirty="0" smtClean="0">
                <a:solidFill>
                  <a:schemeClr val="tx1"/>
                </a:solidFill>
                <a:latin typeface="Arial" panose="020B0604020202020204" pitchFamily="34" charset="0"/>
                <a:cs typeface="Arial" panose="020B0604020202020204" pitchFamily="34" charset="0"/>
              </a:rPr>
              <a:t>“People </a:t>
            </a:r>
            <a:r>
              <a:rPr lang="en-US" sz="1100" b="1" dirty="0">
                <a:solidFill>
                  <a:schemeClr val="tx1"/>
                </a:solidFill>
                <a:latin typeface="Arial" panose="020B0604020202020204" pitchFamily="34" charset="0"/>
                <a:cs typeface="Arial" panose="020B0604020202020204" pitchFamily="34" charset="0"/>
              </a:rPr>
              <a:t>under 40 years old </a:t>
            </a:r>
            <a:r>
              <a:rPr lang="en-US" sz="1100" b="1" dirty="0" smtClean="0">
                <a:solidFill>
                  <a:schemeClr val="tx1"/>
                </a:solidFill>
                <a:latin typeface="Arial" panose="020B0604020202020204" pitchFamily="34" charset="0"/>
                <a:cs typeface="Arial" panose="020B0604020202020204" pitchFamily="34" charset="0"/>
              </a:rPr>
              <a:t>do </a:t>
            </a:r>
            <a:r>
              <a:rPr lang="en-US" sz="1100" b="1" dirty="0">
                <a:solidFill>
                  <a:schemeClr val="tx1"/>
                </a:solidFill>
                <a:latin typeface="Arial" panose="020B0604020202020204" pitchFamily="34" charset="0"/>
                <a:cs typeface="Arial" panose="020B0604020202020204" pitchFamily="34" charset="0"/>
              </a:rPr>
              <a:t>have to worry about blood </a:t>
            </a:r>
            <a:r>
              <a:rPr lang="en-US" sz="1100" b="1" dirty="0" smtClean="0">
                <a:solidFill>
                  <a:schemeClr val="tx1"/>
                </a:solidFill>
                <a:latin typeface="Arial" panose="020B0604020202020204" pitchFamily="34" charset="0"/>
                <a:cs typeface="Arial" panose="020B0604020202020204" pitchFamily="34" charset="0"/>
              </a:rPr>
              <a:t>clots.” *</a:t>
            </a:r>
            <a:endParaRPr lang="en-US" sz="1100" b="1" dirty="0">
              <a:solidFill>
                <a:schemeClr val="tx1"/>
              </a:solidFill>
              <a:latin typeface="Arial" panose="020B0604020202020204" pitchFamily="34" charset="0"/>
              <a:cs typeface="Arial" panose="020B0604020202020204" pitchFamily="34" charset="0"/>
            </a:endParaRPr>
          </a:p>
        </p:txBody>
      </p:sp>
      <p:sp>
        <p:nvSpPr>
          <p:cNvPr id="10" name="Rounded Rectangle 9"/>
          <p:cNvSpPr/>
          <p:nvPr/>
        </p:nvSpPr>
        <p:spPr bwMode="auto">
          <a:xfrm>
            <a:off x="250882" y="1495252"/>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133</a:t>
            </a:fld>
            <a:r>
              <a:rPr lang="en-US" smtClean="0"/>
              <a:t> -</a:t>
            </a:r>
            <a:endParaRPr lang="en-US"/>
          </a:p>
        </p:txBody>
      </p:sp>
      <p:sp>
        <p:nvSpPr>
          <p:cNvPr id="7" name="Rectangle 6"/>
          <p:cNvSpPr/>
          <p:nvPr/>
        </p:nvSpPr>
        <p:spPr>
          <a:xfrm>
            <a:off x="83490" y="6409630"/>
            <a:ext cx="7366882" cy="338554"/>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Argentina Respondents. </a:t>
            </a:r>
            <a:r>
              <a:rPr lang="pt-BR" sz="800" dirty="0">
                <a:solidFill>
                  <a:schemeClr val="tx1"/>
                </a:solidFill>
                <a:latin typeface="Arial" panose="020B0604020202020204" pitchFamily="34" charset="0"/>
                <a:cs typeface="Arial" panose="020B0604020202020204" pitchFamily="34" charset="0"/>
              </a:rPr>
              <a:t>Males: 18-39 (n=80), 40-64 (n=169), 65+ (n=226); Females: 18-39 (n=80), 40-64 (n=154), 65+ (n=94)</a:t>
            </a:r>
            <a:endParaRPr lang="en-US" sz="800" dirty="0" smtClean="0">
              <a:solidFill>
                <a:schemeClr val="tx1"/>
              </a:solidFill>
              <a:latin typeface="Arial" panose="020B0604020202020204" pitchFamily="34" charset="0"/>
              <a:cs typeface="Arial" panose="020B0604020202020204" pitchFamily="34" charset="0"/>
            </a:endParaRPr>
          </a:p>
          <a:p>
            <a:r>
              <a:rPr lang="en-US" sz="800" dirty="0" smtClean="0">
                <a:solidFill>
                  <a:schemeClr val="tx1"/>
                </a:solidFill>
                <a:latin typeface="Arial" panose="020B0604020202020204" pitchFamily="34" charset="0"/>
                <a:cs typeface="Arial" panose="020B0604020202020204" pitchFamily="34" charset="0"/>
              </a:rPr>
              <a:t>Q9</a:t>
            </a:r>
            <a:r>
              <a:rPr lang="en-US" sz="800" dirty="0">
                <a:solidFill>
                  <a:schemeClr val="tx1"/>
                </a:solidFill>
                <a:latin typeface="Arial" panose="020B0604020202020204" pitchFamily="34" charset="0"/>
                <a:cs typeface="Arial" panose="020B0604020202020204" pitchFamily="34" charset="0"/>
              </a:rPr>
              <a:t>. When it comes to blood clots, how much do you agree or disagree with each of the following statements? </a:t>
            </a:r>
          </a:p>
        </p:txBody>
      </p:sp>
      <p:sp>
        <p:nvSpPr>
          <p:cNvPr id="9" name="Rectangle 8"/>
          <p:cNvSpPr/>
          <p:nvPr/>
        </p:nvSpPr>
        <p:spPr>
          <a:xfrm>
            <a:off x="75200" y="2881408"/>
            <a:ext cx="4322409" cy="261610"/>
          </a:xfrm>
          <a:prstGeom prst="rect">
            <a:avLst/>
          </a:prstGeom>
        </p:spPr>
        <p:txBody>
          <a:bodyPr wrap="square">
            <a:spAutoFit/>
          </a:bodyPr>
          <a:lstStyle/>
          <a:p>
            <a:pPr algn="ctr"/>
            <a:r>
              <a:rPr lang="en-US" sz="1100" b="1" dirty="0" smtClean="0">
                <a:solidFill>
                  <a:schemeClr val="tx1"/>
                </a:solidFill>
                <a:latin typeface="Arial" panose="020B0604020202020204" pitchFamily="34" charset="0"/>
                <a:cs typeface="Arial" panose="020B0604020202020204" pitchFamily="34" charset="0"/>
              </a:rPr>
              <a:t>“Most </a:t>
            </a:r>
            <a:r>
              <a:rPr lang="en-US" sz="1100" b="1" dirty="0">
                <a:solidFill>
                  <a:schemeClr val="tx1"/>
                </a:solidFill>
                <a:latin typeface="Arial" panose="020B0604020202020204" pitchFamily="34" charset="0"/>
                <a:cs typeface="Arial" panose="020B0604020202020204" pitchFamily="34" charset="0"/>
              </a:rPr>
              <a:t>blood clots </a:t>
            </a:r>
            <a:r>
              <a:rPr lang="en-US" sz="1100" b="1" dirty="0" smtClean="0">
                <a:solidFill>
                  <a:schemeClr val="tx1"/>
                </a:solidFill>
                <a:latin typeface="Arial" panose="020B0604020202020204" pitchFamily="34" charset="0"/>
                <a:cs typeface="Arial" panose="020B0604020202020204" pitchFamily="34" charset="0"/>
              </a:rPr>
              <a:t>can </a:t>
            </a:r>
            <a:r>
              <a:rPr lang="en-US" sz="1100" b="1" dirty="0">
                <a:solidFill>
                  <a:schemeClr val="tx1"/>
                </a:solidFill>
                <a:latin typeface="Arial" panose="020B0604020202020204" pitchFamily="34" charset="0"/>
                <a:cs typeface="Arial" panose="020B0604020202020204" pitchFamily="34" charset="0"/>
              </a:rPr>
              <a:t>be </a:t>
            </a:r>
            <a:r>
              <a:rPr lang="en-US" sz="1100" b="1" dirty="0" smtClean="0">
                <a:solidFill>
                  <a:schemeClr val="tx1"/>
                </a:solidFill>
                <a:latin typeface="Arial" panose="020B0604020202020204" pitchFamily="34" charset="0"/>
                <a:cs typeface="Arial" panose="020B0604020202020204" pitchFamily="34" charset="0"/>
              </a:rPr>
              <a:t>prevented.” *</a:t>
            </a:r>
            <a:endParaRPr lang="en-US" sz="1100" b="1" dirty="0">
              <a:solidFill>
                <a:schemeClr val="tx1"/>
              </a:solidFill>
              <a:latin typeface="Arial" panose="020B0604020202020204" pitchFamily="34" charset="0"/>
              <a:cs typeface="Arial" panose="020B0604020202020204" pitchFamily="34" charset="0"/>
            </a:endParaRPr>
          </a:p>
        </p:txBody>
      </p:sp>
      <p:sp>
        <p:nvSpPr>
          <p:cNvPr id="11" name="Rectangle 10"/>
          <p:cNvSpPr/>
          <p:nvPr/>
        </p:nvSpPr>
        <p:spPr>
          <a:xfrm>
            <a:off x="75201" y="4627831"/>
            <a:ext cx="4322408" cy="430887"/>
          </a:xfrm>
          <a:prstGeom prst="rect">
            <a:avLst/>
          </a:prstGeom>
        </p:spPr>
        <p:txBody>
          <a:bodyPr wrap="square">
            <a:spAutoFit/>
          </a:bodyPr>
          <a:lstStyle/>
          <a:p>
            <a:pPr algn="ctr"/>
            <a:r>
              <a:rPr lang="en-US" sz="1100" b="1" dirty="0" smtClean="0">
                <a:solidFill>
                  <a:schemeClr val="tx1"/>
                </a:solidFill>
                <a:latin typeface="Arial" panose="020B0604020202020204" pitchFamily="34" charset="0"/>
                <a:cs typeface="Arial" panose="020B0604020202020204" pitchFamily="34" charset="0"/>
              </a:rPr>
              <a:t>“It </a:t>
            </a:r>
            <a:r>
              <a:rPr lang="en-US" sz="1100" b="1" dirty="0">
                <a:solidFill>
                  <a:schemeClr val="tx1"/>
                </a:solidFill>
                <a:latin typeface="Arial" panose="020B0604020202020204" pitchFamily="34" charset="0"/>
                <a:cs typeface="Arial" panose="020B0604020202020204" pitchFamily="34" charset="0"/>
              </a:rPr>
              <a:t>is </a:t>
            </a:r>
            <a:r>
              <a:rPr lang="en-US" sz="1100" b="1" dirty="0" smtClean="0">
                <a:solidFill>
                  <a:schemeClr val="tx1"/>
                </a:solidFill>
                <a:latin typeface="Arial" panose="020B0604020202020204" pitchFamily="34" charset="0"/>
                <a:cs typeface="Arial" panose="020B0604020202020204" pitchFamily="34" charset="0"/>
              </a:rPr>
              <a:t>likely </a:t>
            </a:r>
            <a:r>
              <a:rPr lang="en-US" sz="1100" b="1" dirty="0">
                <a:solidFill>
                  <a:schemeClr val="tx1"/>
                </a:solidFill>
                <a:latin typeface="Arial" panose="020B0604020202020204" pitchFamily="34" charset="0"/>
                <a:cs typeface="Arial" panose="020B0604020202020204" pitchFamily="34" charset="0"/>
              </a:rPr>
              <a:t>that a blood clot in the leg left untreated can travel to your </a:t>
            </a:r>
            <a:r>
              <a:rPr lang="en-US" sz="1100" b="1" dirty="0" smtClean="0">
                <a:solidFill>
                  <a:schemeClr val="tx1"/>
                </a:solidFill>
                <a:latin typeface="Arial" panose="020B0604020202020204" pitchFamily="34" charset="0"/>
                <a:cs typeface="Arial" panose="020B0604020202020204" pitchFamily="34" charset="0"/>
              </a:rPr>
              <a:t>lungs.” *</a:t>
            </a:r>
            <a:endParaRPr lang="en-US" sz="1100" b="1" dirty="0">
              <a:solidFill>
                <a:schemeClr val="tx1"/>
              </a:solidFill>
              <a:latin typeface="Arial" panose="020B0604020202020204" pitchFamily="34" charset="0"/>
              <a:cs typeface="Arial" panose="020B0604020202020204" pitchFamily="34" charset="0"/>
            </a:endParaRPr>
          </a:p>
        </p:txBody>
      </p:sp>
      <p:sp>
        <p:nvSpPr>
          <p:cNvPr id="38" name="Title 1"/>
          <p:cNvSpPr txBox="1">
            <a:spLocks/>
          </p:cNvSpPr>
          <p:nvPr/>
        </p:nvSpPr>
        <p:spPr>
          <a:xfrm>
            <a:off x="63611" y="139465"/>
            <a:ext cx="9008828"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800" kern="0" dirty="0" smtClean="0"/>
              <a:t>Blood Clot Fact Statements</a:t>
            </a:r>
            <a:endParaRPr lang="en-US" sz="2800" kern="0" dirty="0"/>
          </a:p>
        </p:txBody>
      </p:sp>
      <p:cxnSp>
        <p:nvCxnSpPr>
          <p:cNvPr id="40" name="Straight Connector 39"/>
          <p:cNvCxnSpPr/>
          <p:nvPr/>
        </p:nvCxnSpPr>
        <p:spPr bwMode="auto">
          <a:xfrm>
            <a:off x="266784" y="1904923"/>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Straight Connector 40"/>
          <p:cNvCxnSpPr/>
          <p:nvPr/>
        </p:nvCxnSpPr>
        <p:spPr bwMode="auto">
          <a:xfrm>
            <a:off x="266784" y="2367429"/>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3" name="TextBox 42"/>
          <p:cNvSpPr txBox="1"/>
          <p:nvPr/>
        </p:nvSpPr>
        <p:spPr>
          <a:xfrm>
            <a:off x="67588" y="1496233"/>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18-39</a:t>
            </a:r>
            <a:endParaRPr lang="en-US" sz="900" b="1" i="1" dirty="0">
              <a:latin typeface="Arial" panose="020B0604020202020204" pitchFamily="34" charset="0"/>
              <a:cs typeface="Arial" panose="020B0604020202020204" pitchFamily="34" charset="0"/>
            </a:endParaRPr>
          </a:p>
        </p:txBody>
      </p:sp>
      <p:sp>
        <p:nvSpPr>
          <p:cNvPr id="46" name="Rounded Rectangle 45"/>
          <p:cNvSpPr/>
          <p:nvPr/>
        </p:nvSpPr>
        <p:spPr bwMode="auto">
          <a:xfrm>
            <a:off x="250882" y="1960346"/>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47" name="TextBox 46"/>
          <p:cNvSpPr txBox="1"/>
          <p:nvPr/>
        </p:nvSpPr>
        <p:spPr>
          <a:xfrm>
            <a:off x="67588" y="1969278"/>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40-64</a:t>
            </a:r>
            <a:endParaRPr lang="en-US" sz="900" b="1" i="1" dirty="0">
              <a:latin typeface="Arial" panose="020B0604020202020204" pitchFamily="34" charset="0"/>
              <a:cs typeface="Arial" panose="020B0604020202020204" pitchFamily="34" charset="0"/>
            </a:endParaRPr>
          </a:p>
        </p:txBody>
      </p:sp>
      <p:sp>
        <p:nvSpPr>
          <p:cNvPr id="48" name="Rounded Rectangle 47"/>
          <p:cNvSpPr/>
          <p:nvPr/>
        </p:nvSpPr>
        <p:spPr bwMode="auto">
          <a:xfrm>
            <a:off x="278711" y="2433506"/>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49" name="TextBox 48"/>
          <p:cNvSpPr txBox="1"/>
          <p:nvPr/>
        </p:nvSpPr>
        <p:spPr>
          <a:xfrm>
            <a:off x="87466" y="2442438"/>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65+</a:t>
            </a:r>
            <a:endParaRPr lang="en-US" sz="900" b="1" i="1" dirty="0">
              <a:latin typeface="Arial" panose="020B0604020202020204" pitchFamily="34" charset="0"/>
              <a:cs typeface="Arial" panose="020B0604020202020204" pitchFamily="34" charset="0"/>
            </a:endParaRPr>
          </a:p>
        </p:txBody>
      </p:sp>
      <p:sp>
        <p:nvSpPr>
          <p:cNvPr id="51" name="Rounded Rectangle 50"/>
          <p:cNvSpPr/>
          <p:nvPr/>
        </p:nvSpPr>
        <p:spPr bwMode="auto">
          <a:xfrm>
            <a:off x="250882" y="3208823"/>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cxnSp>
        <p:nvCxnSpPr>
          <p:cNvPr id="52" name="Straight Connector 51"/>
          <p:cNvCxnSpPr/>
          <p:nvPr/>
        </p:nvCxnSpPr>
        <p:spPr bwMode="auto">
          <a:xfrm>
            <a:off x="266784" y="3618494"/>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3" name="Straight Connector 52"/>
          <p:cNvCxnSpPr/>
          <p:nvPr/>
        </p:nvCxnSpPr>
        <p:spPr bwMode="auto">
          <a:xfrm>
            <a:off x="266784" y="4081000"/>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4" name="TextBox 53"/>
          <p:cNvSpPr txBox="1"/>
          <p:nvPr/>
        </p:nvSpPr>
        <p:spPr>
          <a:xfrm>
            <a:off x="67588" y="3209804"/>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18-39</a:t>
            </a:r>
            <a:endParaRPr lang="en-US" sz="900" b="1" i="1" dirty="0">
              <a:latin typeface="Arial" panose="020B0604020202020204" pitchFamily="34" charset="0"/>
              <a:cs typeface="Arial" panose="020B0604020202020204" pitchFamily="34" charset="0"/>
            </a:endParaRPr>
          </a:p>
        </p:txBody>
      </p:sp>
      <p:sp>
        <p:nvSpPr>
          <p:cNvPr id="55" name="Rounded Rectangle 54"/>
          <p:cNvSpPr/>
          <p:nvPr/>
        </p:nvSpPr>
        <p:spPr bwMode="auto">
          <a:xfrm>
            <a:off x="250882" y="3673917"/>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56" name="TextBox 55"/>
          <p:cNvSpPr txBox="1"/>
          <p:nvPr/>
        </p:nvSpPr>
        <p:spPr>
          <a:xfrm>
            <a:off x="67588" y="3682849"/>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40-64</a:t>
            </a:r>
            <a:endParaRPr lang="en-US" sz="900" b="1" i="1" dirty="0">
              <a:latin typeface="Arial" panose="020B0604020202020204" pitchFamily="34" charset="0"/>
              <a:cs typeface="Arial" panose="020B0604020202020204" pitchFamily="34" charset="0"/>
            </a:endParaRPr>
          </a:p>
        </p:txBody>
      </p:sp>
      <p:sp>
        <p:nvSpPr>
          <p:cNvPr id="57" name="Rounded Rectangle 56"/>
          <p:cNvSpPr/>
          <p:nvPr/>
        </p:nvSpPr>
        <p:spPr bwMode="auto">
          <a:xfrm>
            <a:off x="278711" y="4147077"/>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58" name="TextBox 57"/>
          <p:cNvSpPr txBox="1"/>
          <p:nvPr/>
        </p:nvSpPr>
        <p:spPr>
          <a:xfrm>
            <a:off x="87466" y="4156009"/>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65+</a:t>
            </a:r>
            <a:endParaRPr lang="en-US" sz="900" b="1" i="1" dirty="0">
              <a:latin typeface="Arial" panose="020B0604020202020204" pitchFamily="34" charset="0"/>
              <a:cs typeface="Arial" panose="020B0604020202020204" pitchFamily="34" charset="0"/>
            </a:endParaRPr>
          </a:p>
        </p:txBody>
      </p:sp>
      <p:sp>
        <p:nvSpPr>
          <p:cNvPr id="60" name="Rounded Rectangle 59"/>
          <p:cNvSpPr/>
          <p:nvPr/>
        </p:nvSpPr>
        <p:spPr bwMode="auto">
          <a:xfrm>
            <a:off x="242997" y="5068557"/>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cxnSp>
        <p:nvCxnSpPr>
          <p:cNvPr id="61" name="Straight Connector 60"/>
          <p:cNvCxnSpPr/>
          <p:nvPr/>
        </p:nvCxnSpPr>
        <p:spPr bwMode="auto">
          <a:xfrm>
            <a:off x="258899" y="5478228"/>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2" name="Straight Connector 61"/>
          <p:cNvCxnSpPr/>
          <p:nvPr/>
        </p:nvCxnSpPr>
        <p:spPr bwMode="auto">
          <a:xfrm>
            <a:off x="258899" y="5940734"/>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3" name="TextBox 62"/>
          <p:cNvSpPr txBox="1"/>
          <p:nvPr/>
        </p:nvSpPr>
        <p:spPr>
          <a:xfrm>
            <a:off x="59703" y="5069538"/>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18-39</a:t>
            </a:r>
            <a:endParaRPr lang="en-US" sz="900" b="1" i="1" dirty="0">
              <a:latin typeface="Arial" panose="020B0604020202020204" pitchFamily="34" charset="0"/>
              <a:cs typeface="Arial" panose="020B0604020202020204" pitchFamily="34" charset="0"/>
            </a:endParaRPr>
          </a:p>
        </p:txBody>
      </p:sp>
      <p:sp>
        <p:nvSpPr>
          <p:cNvPr id="64" name="Rounded Rectangle 63"/>
          <p:cNvSpPr/>
          <p:nvPr/>
        </p:nvSpPr>
        <p:spPr bwMode="auto">
          <a:xfrm>
            <a:off x="242997" y="5533651"/>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65" name="TextBox 64"/>
          <p:cNvSpPr txBox="1"/>
          <p:nvPr/>
        </p:nvSpPr>
        <p:spPr>
          <a:xfrm>
            <a:off x="59703" y="5542583"/>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40-64</a:t>
            </a:r>
            <a:endParaRPr lang="en-US" sz="900" b="1" i="1" dirty="0">
              <a:latin typeface="Arial" panose="020B0604020202020204" pitchFamily="34" charset="0"/>
              <a:cs typeface="Arial" panose="020B0604020202020204" pitchFamily="34" charset="0"/>
            </a:endParaRPr>
          </a:p>
        </p:txBody>
      </p:sp>
      <p:sp>
        <p:nvSpPr>
          <p:cNvPr id="66" name="Rounded Rectangle 65"/>
          <p:cNvSpPr/>
          <p:nvPr/>
        </p:nvSpPr>
        <p:spPr bwMode="auto">
          <a:xfrm>
            <a:off x="270826" y="6006811"/>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67" name="TextBox 66"/>
          <p:cNvSpPr txBox="1"/>
          <p:nvPr/>
        </p:nvSpPr>
        <p:spPr>
          <a:xfrm>
            <a:off x="79581" y="6015743"/>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65+</a:t>
            </a:r>
            <a:endParaRPr lang="en-US" sz="900" b="1" i="1" dirty="0">
              <a:latin typeface="Arial" panose="020B0604020202020204" pitchFamily="34" charset="0"/>
              <a:cs typeface="Arial" panose="020B0604020202020204" pitchFamily="34" charset="0"/>
            </a:endParaRPr>
          </a:p>
        </p:txBody>
      </p:sp>
      <p:sp>
        <p:nvSpPr>
          <p:cNvPr id="68" name="Rectangle 67"/>
          <p:cNvSpPr/>
          <p:nvPr/>
        </p:nvSpPr>
        <p:spPr>
          <a:xfrm>
            <a:off x="5207768" y="1643246"/>
            <a:ext cx="3737450" cy="430887"/>
          </a:xfrm>
          <a:prstGeom prst="rect">
            <a:avLst/>
          </a:prstGeom>
        </p:spPr>
        <p:txBody>
          <a:bodyPr wrap="square">
            <a:spAutoFit/>
          </a:bodyPr>
          <a:lstStyle/>
          <a:p>
            <a:pPr algn="ctr"/>
            <a:r>
              <a:rPr lang="en-US" sz="1100" b="1" dirty="0" smtClean="0">
                <a:solidFill>
                  <a:schemeClr val="tx1"/>
                </a:solidFill>
                <a:latin typeface="Arial" panose="020B0604020202020204" pitchFamily="34" charset="0"/>
                <a:cs typeface="Arial" panose="020B0604020202020204" pitchFamily="34" charset="0"/>
              </a:rPr>
              <a:t>“Having </a:t>
            </a:r>
            <a:r>
              <a:rPr lang="en-US" sz="1100" b="1" dirty="0">
                <a:solidFill>
                  <a:schemeClr val="tx1"/>
                </a:solidFill>
                <a:latin typeface="Arial" panose="020B0604020202020204" pitchFamily="34" charset="0"/>
                <a:cs typeface="Arial" panose="020B0604020202020204" pitchFamily="34" charset="0"/>
              </a:rPr>
              <a:t>a blood clot is </a:t>
            </a:r>
            <a:r>
              <a:rPr lang="en-US" sz="1100" b="1" dirty="0" smtClean="0">
                <a:solidFill>
                  <a:schemeClr val="tx1"/>
                </a:solidFill>
                <a:latin typeface="Arial" panose="020B0604020202020204" pitchFamily="34" charset="0"/>
                <a:cs typeface="Arial" panose="020B0604020202020204" pitchFamily="34" charset="0"/>
              </a:rPr>
              <a:t>considered a</a:t>
            </a:r>
          </a:p>
          <a:p>
            <a:pPr algn="ctr"/>
            <a:r>
              <a:rPr lang="en-US" sz="1100" b="1" dirty="0" smtClean="0">
                <a:solidFill>
                  <a:schemeClr val="tx1"/>
                </a:solidFill>
                <a:latin typeface="Arial" panose="020B0604020202020204" pitchFamily="34" charset="0"/>
                <a:cs typeface="Arial" panose="020B0604020202020204" pitchFamily="34" charset="0"/>
              </a:rPr>
              <a:t>medical emergency.” *</a:t>
            </a:r>
            <a:endParaRPr lang="en-US" sz="1100" b="1" dirty="0">
              <a:solidFill>
                <a:schemeClr val="tx1"/>
              </a:solidFill>
              <a:latin typeface="Arial" panose="020B0604020202020204" pitchFamily="34" charset="0"/>
              <a:cs typeface="Arial" panose="020B0604020202020204" pitchFamily="34" charset="0"/>
            </a:endParaRPr>
          </a:p>
        </p:txBody>
      </p:sp>
      <p:sp>
        <p:nvSpPr>
          <p:cNvPr id="69" name="Rectangle 68"/>
          <p:cNvSpPr/>
          <p:nvPr/>
        </p:nvSpPr>
        <p:spPr>
          <a:xfrm>
            <a:off x="5207769" y="3631554"/>
            <a:ext cx="3669532" cy="261610"/>
          </a:xfrm>
          <a:prstGeom prst="rect">
            <a:avLst/>
          </a:prstGeom>
        </p:spPr>
        <p:txBody>
          <a:bodyPr wrap="square">
            <a:spAutoFit/>
          </a:bodyPr>
          <a:lstStyle/>
          <a:p>
            <a:pPr algn="ctr"/>
            <a:r>
              <a:rPr lang="en-US" sz="1100" b="1" dirty="0" smtClean="0">
                <a:solidFill>
                  <a:schemeClr val="tx1"/>
                </a:solidFill>
                <a:latin typeface="Arial" panose="020B0604020202020204" pitchFamily="34" charset="0"/>
                <a:cs typeface="Arial" panose="020B0604020202020204" pitchFamily="34" charset="0"/>
              </a:rPr>
              <a:t>“Blood </a:t>
            </a:r>
            <a:r>
              <a:rPr lang="en-US" sz="1100" b="1" dirty="0">
                <a:solidFill>
                  <a:schemeClr val="tx1"/>
                </a:solidFill>
                <a:latin typeface="Arial" panose="020B0604020202020204" pitchFamily="34" charset="0"/>
                <a:cs typeface="Arial" panose="020B0604020202020204" pitchFamily="34" charset="0"/>
              </a:rPr>
              <a:t>clots can cause </a:t>
            </a:r>
            <a:r>
              <a:rPr lang="en-US" sz="1100" b="1" dirty="0" smtClean="0">
                <a:solidFill>
                  <a:schemeClr val="tx1"/>
                </a:solidFill>
                <a:latin typeface="Arial" panose="020B0604020202020204" pitchFamily="34" charset="0"/>
                <a:cs typeface="Arial" panose="020B0604020202020204" pitchFamily="34" charset="0"/>
              </a:rPr>
              <a:t>death.”</a:t>
            </a:r>
            <a:endParaRPr lang="en-US" sz="1100" b="1" dirty="0">
              <a:solidFill>
                <a:schemeClr val="tx1"/>
              </a:solidFill>
              <a:latin typeface="Arial" panose="020B0604020202020204" pitchFamily="34" charset="0"/>
              <a:cs typeface="Arial" panose="020B0604020202020204" pitchFamily="34" charset="0"/>
            </a:endParaRPr>
          </a:p>
        </p:txBody>
      </p:sp>
      <p:graphicFrame>
        <p:nvGraphicFramePr>
          <p:cNvPr id="70" name="Chart 69"/>
          <p:cNvGraphicFramePr/>
          <p:nvPr>
            <p:extLst>
              <p:ext uri="{D42A27DB-BD31-4B8C-83A1-F6EECF244321}">
                <p14:modId xmlns:p14="http://schemas.microsoft.com/office/powerpoint/2010/main" val="1585021283"/>
              </p:ext>
            </p:extLst>
          </p:nvPr>
        </p:nvGraphicFramePr>
        <p:xfrm>
          <a:off x="4528520" y="1845096"/>
          <a:ext cx="4611756" cy="1718500"/>
        </p:xfrm>
        <a:graphic>
          <a:graphicData uri="http://schemas.openxmlformats.org/drawingml/2006/chart">
            <c:chart xmlns:c="http://schemas.openxmlformats.org/drawingml/2006/chart" xmlns:r="http://schemas.openxmlformats.org/officeDocument/2006/relationships" r:id="rId6"/>
          </a:graphicData>
        </a:graphic>
      </p:graphicFrame>
      <p:sp>
        <p:nvSpPr>
          <p:cNvPr id="71" name="Rounded Rectangle 70"/>
          <p:cNvSpPr/>
          <p:nvPr/>
        </p:nvSpPr>
        <p:spPr bwMode="auto">
          <a:xfrm>
            <a:off x="4779402" y="2116854"/>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cxnSp>
        <p:nvCxnSpPr>
          <p:cNvPr id="72" name="Straight Connector 71"/>
          <p:cNvCxnSpPr/>
          <p:nvPr/>
        </p:nvCxnSpPr>
        <p:spPr bwMode="auto">
          <a:xfrm>
            <a:off x="4795304" y="2526525"/>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 name="Straight Connector 72"/>
          <p:cNvCxnSpPr/>
          <p:nvPr/>
        </p:nvCxnSpPr>
        <p:spPr bwMode="auto">
          <a:xfrm>
            <a:off x="4795304" y="2989031"/>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TextBox 73"/>
          <p:cNvSpPr txBox="1"/>
          <p:nvPr/>
        </p:nvSpPr>
        <p:spPr>
          <a:xfrm>
            <a:off x="4596108" y="2086031"/>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18-39</a:t>
            </a:r>
            <a:endParaRPr lang="en-US" sz="900" b="1" i="1" dirty="0">
              <a:latin typeface="Arial" panose="020B0604020202020204" pitchFamily="34" charset="0"/>
              <a:cs typeface="Arial" panose="020B0604020202020204" pitchFamily="34" charset="0"/>
            </a:endParaRPr>
          </a:p>
        </p:txBody>
      </p:sp>
      <p:sp>
        <p:nvSpPr>
          <p:cNvPr id="75" name="Rounded Rectangle 74"/>
          <p:cNvSpPr/>
          <p:nvPr/>
        </p:nvSpPr>
        <p:spPr bwMode="auto">
          <a:xfrm>
            <a:off x="4779402" y="2581948"/>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76" name="TextBox 75"/>
          <p:cNvSpPr txBox="1"/>
          <p:nvPr/>
        </p:nvSpPr>
        <p:spPr>
          <a:xfrm>
            <a:off x="4596108" y="2559076"/>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40-64</a:t>
            </a:r>
            <a:endParaRPr lang="en-US" sz="900" b="1" i="1" dirty="0">
              <a:latin typeface="Arial" panose="020B0604020202020204" pitchFamily="34" charset="0"/>
              <a:cs typeface="Arial" panose="020B0604020202020204" pitchFamily="34" charset="0"/>
            </a:endParaRPr>
          </a:p>
        </p:txBody>
      </p:sp>
      <p:sp>
        <p:nvSpPr>
          <p:cNvPr id="77" name="Rounded Rectangle 76"/>
          <p:cNvSpPr/>
          <p:nvPr/>
        </p:nvSpPr>
        <p:spPr bwMode="auto">
          <a:xfrm>
            <a:off x="4807231" y="3055108"/>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78" name="TextBox 77"/>
          <p:cNvSpPr txBox="1"/>
          <p:nvPr/>
        </p:nvSpPr>
        <p:spPr>
          <a:xfrm>
            <a:off x="4615986" y="3032236"/>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65+</a:t>
            </a:r>
            <a:endParaRPr lang="en-US" sz="900" b="1" i="1" dirty="0">
              <a:latin typeface="Arial" panose="020B0604020202020204" pitchFamily="34" charset="0"/>
              <a:cs typeface="Arial" panose="020B0604020202020204" pitchFamily="34" charset="0"/>
            </a:endParaRPr>
          </a:p>
        </p:txBody>
      </p:sp>
      <p:sp>
        <p:nvSpPr>
          <p:cNvPr id="80" name="Rounded Rectangle 79"/>
          <p:cNvSpPr/>
          <p:nvPr/>
        </p:nvSpPr>
        <p:spPr bwMode="auto">
          <a:xfrm>
            <a:off x="4799667" y="3934263"/>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cxnSp>
        <p:nvCxnSpPr>
          <p:cNvPr id="81" name="Straight Connector 80"/>
          <p:cNvCxnSpPr/>
          <p:nvPr/>
        </p:nvCxnSpPr>
        <p:spPr bwMode="auto">
          <a:xfrm>
            <a:off x="4815569" y="4343934"/>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2" name="Straight Connector 81"/>
          <p:cNvCxnSpPr/>
          <p:nvPr/>
        </p:nvCxnSpPr>
        <p:spPr bwMode="auto">
          <a:xfrm>
            <a:off x="4815569" y="4806440"/>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3" name="TextBox 82"/>
          <p:cNvSpPr txBox="1"/>
          <p:nvPr/>
        </p:nvSpPr>
        <p:spPr>
          <a:xfrm>
            <a:off x="4616373" y="3903440"/>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18-39</a:t>
            </a:r>
            <a:endParaRPr lang="en-US" sz="900" b="1" i="1" dirty="0">
              <a:latin typeface="Arial" panose="020B0604020202020204" pitchFamily="34" charset="0"/>
              <a:cs typeface="Arial" panose="020B0604020202020204" pitchFamily="34" charset="0"/>
            </a:endParaRPr>
          </a:p>
        </p:txBody>
      </p:sp>
      <p:sp>
        <p:nvSpPr>
          <p:cNvPr id="84" name="Rounded Rectangle 83"/>
          <p:cNvSpPr/>
          <p:nvPr/>
        </p:nvSpPr>
        <p:spPr bwMode="auto">
          <a:xfrm>
            <a:off x="4799667" y="4399357"/>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85" name="TextBox 84"/>
          <p:cNvSpPr txBox="1"/>
          <p:nvPr/>
        </p:nvSpPr>
        <p:spPr>
          <a:xfrm>
            <a:off x="4616373" y="4376485"/>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40-64</a:t>
            </a:r>
            <a:endParaRPr lang="en-US" sz="900" b="1" i="1" dirty="0">
              <a:latin typeface="Arial" panose="020B0604020202020204" pitchFamily="34" charset="0"/>
              <a:cs typeface="Arial" panose="020B0604020202020204" pitchFamily="34" charset="0"/>
            </a:endParaRPr>
          </a:p>
        </p:txBody>
      </p:sp>
      <p:sp>
        <p:nvSpPr>
          <p:cNvPr id="86" name="Rounded Rectangle 85"/>
          <p:cNvSpPr/>
          <p:nvPr/>
        </p:nvSpPr>
        <p:spPr bwMode="auto">
          <a:xfrm>
            <a:off x="4827496" y="4872517"/>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87" name="TextBox 86"/>
          <p:cNvSpPr txBox="1"/>
          <p:nvPr/>
        </p:nvSpPr>
        <p:spPr>
          <a:xfrm>
            <a:off x="4636251" y="4849645"/>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65+</a:t>
            </a:r>
            <a:endParaRPr lang="en-US" sz="900" b="1" i="1" dirty="0">
              <a:latin typeface="Arial" panose="020B0604020202020204" pitchFamily="34" charset="0"/>
              <a:cs typeface="Arial" panose="020B0604020202020204" pitchFamily="34" charset="0"/>
            </a:endParaRPr>
          </a:p>
        </p:txBody>
      </p:sp>
      <p:pic>
        <p:nvPicPr>
          <p:cNvPr id="89" name="Picture 88"/>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343452" y="122102"/>
            <a:ext cx="612648" cy="612648"/>
          </a:xfrm>
          <a:prstGeom prst="rect">
            <a:avLst/>
          </a:prstGeom>
        </p:spPr>
      </p:pic>
      <p:grpSp>
        <p:nvGrpSpPr>
          <p:cNvPr id="88" name="Group 87"/>
          <p:cNvGrpSpPr/>
          <p:nvPr/>
        </p:nvGrpSpPr>
        <p:grpSpPr>
          <a:xfrm>
            <a:off x="1086718" y="1416045"/>
            <a:ext cx="345039" cy="1531177"/>
            <a:chOff x="665612" y="1487039"/>
            <a:chExt cx="255198" cy="1093911"/>
          </a:xfrm>
        </p:grpSpPr>
        <p:sp>
          <p:nvSpPr>
            <p:cNvPr id="90" name="TextBox 89"/>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91" name="TextBox 90"/>
            <p:cNvSpPr txBox="1"/>
            <p:nvPr/>
          </p:nvSpPr>
          <p:spPr>
            <a:xfrm>
              <a:off x="665612" y="1671653"/>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92" name="TextBox 91"/>
            <p:cNvSpPr txBox="1"/>
            <p:nvPr/>
          </p:nvSpPr>
          <p:spPr>
            <a:xfrm>
              <a:off x="665612" y="184200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93" name="TextBox 92"/>
            <p:cNvSpPr txBox="1"/>
            <p:nvPr/>
          </p:nvSpPr>
          <p:spPr>
            <a:xfrm>
              <a:off x="665612" y="2016747"/>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94" name="TextBox 93"/>
            <p:cNvSpPr txBox="1"/>
            <p:nvPr/>
          </p:nvSpPr>
          <p:spPr>
            <a:xfrm>
              <a:off x="665612" y="2170655"/>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95" name="TextBox 94"/>
            <p:cNvSpPr txBox="1"/>
            <p:nvPr/>
          </p:nvSpPr>
          <p:spPr>
            <a:xfrm>
              <a:off x="665612" y="2350118"/>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96" name="Group 95"/>
          <p:cNvGrpSpPr/>
          <p:nvPr/>
        </p:nvGrpSpPr>
        <p:grpSpPr>
          <a:xfrm>
            <a:off x="1086718" y="3129364"/>
            <a:ext cx="345039" cy="1531177"/>
            <a:chOff x="665612" y="1487039"/>
            <a:chExt cx="255198" cy="1093911"/>
          </a:xfrm>
        </p:grpSpPr>
        <p:sp>
          <p:nvSpPr>
            <p:cNvPr id="97" name="TextBox 96"/>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98" name="TextBox 97"/>
            <p:cNvSpPr txBox="1"/>
            <p:nvPr/>
          </p:nvSpPr>
          <p:spPr>
            <a:xfrm>
              <a:off x="665612" y="1671653"/>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99" name="TextBox 98"/>
            <p:cNvSpPr txBox="1"/>
            <p:nvPr/>
          </p:nvSpPr>
          <p:spPr>
            <a:xfrm>
              <a:off x="665612" y="184200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00" name="TextBox 99"/>
            <p:cNvSpPr txBox="1"/>
            <p:nvPr/>
          </p:nvSpPr>
          <p:spPr>
            <a:xfrm>
              <a:off x="665612" y="2016747"/>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01" name="TextBox 100"/>
            <p:cNvSpPr txBox="1"/>
            <p:nvPr/>
          </p:nvSpPr>
          <p:spPr>
            <a:xfrm>
              <a:off x="665612" y="2170655"/>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02" name="TextBox 101"/>
            <p:cNvSpPr txBox="1"/>
            <p:nvPr/>
          </p:nvSpPr>
          <p:spPr>
            <a:xfrm>
              <a:off x="665612" y="2350118"/>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03" name="Group 102"/>
          <p:cNvGrpSpPr/>
          <p:nvPr/>
        </p:nvGrpSpPr>
        <p:grpSpPr>
          <a:xfrm>
            <a:off x="1086718" y="5000856"/>
            <a:ext cx="345039" cy="1531177"/>
            <a:chOff x="665612" y="1487039"/>
            <a:chExt cx="255198" cy="1093911"/>
          </a:xfrm>
        </p:grpSpPr>
        <p:sp>
          <p:nvSpPr>
            <p:cNvPr id="104" name="TextBox 103"/>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05" name="TextBox 104"/>
            <p:cNvSpPr txBox="1"/>
            <p:nvPr/>
          </p:nvSpPr>
          <p:spPr>
            <a:xfrm>
              <a:off x="665612" y="1671653"/>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06" name="TextBox 105"/>
            <p:cNvSpPr txBox="1"/>
            <p:nvPr/>
          </p:nvSpPr>
          <p:spPr>
            <a:xfrm>
              <a:off x="665612" y="184200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07" name="TextBox 106"/>
            <p:cNvSpPr txBox="1"/>
            <p:nvPr/>
          </p:nvSpPr>
          <p:spPr>
            <a:xfrm>
              <a:off x="665612" y="2016747"/>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08" name="TextBox 107"/>
            <p:cNvSpPr txBox="1"/>
            <p:nvPr/>
          </p:nvSpPr>
          <p:spPr>
            <a:xfrm>
              <a:off x="665612" y="2170655"/>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09" name="TextBox 108"/>
            <p:cNvSpPr txBox="1"/>
            <p:nvPr/>
          </p:nvSpPr>
          <p:spPr>
            <a:xfrm>
              <a:off x="665612" y="2350118"/>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10" name="Group 109"/>
          <p:cNvGrpSpPr/>
          <p:nvPr/>
        </p:nvGrpSpPr>
        <p:grpSpPr>
          <a:xfrm>
            <a:off x="5622626" y="2078307"/>
            <a:ext cx="345039" cy="1458985"/>
            <a:chOff x="665612" y="1512827"/>
            <a:chExt cx="255198" cy="1042335"/>
          </a:xfrm>
        </p:grpSpPr>
        <p:sp>
          <p:nvSpPr>
            <p:cNvPr id="111" name="TextBox 110"/>
            <p:cNvSpPr txBox="1"/>
            <p:nvPr/>
          </p:nvSpPr>
          <p:spPr>
            <a:xfrm>
              <a:off x="665612" y="1512827"/>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12" name="TextBox 111"/>
            <p:cNvSpPr txBox="1"/>
            <p:nvPr/>
          </p:nvSpPr>
          <p:spPr>
            <a:xfrm>
              <a:off x="665612" y="1671653"/>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13" name="TextBox 112"/>
            <p:cNvSpPr txBox="1"/>
            <p:nvPr/>
          </p:nvSpPr>
          <p:spPr>
            <a:xfrm>
              <a:off x="665612" y="184200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14" name="TextBox 113"/>
            <p:cNvSpPr txBox="1"/>
            <p:nvPr/>
          </p:nvSpPr>
          <p:spPr>
            <a:xfrm>
              <a:off x="665612" y="1999555"/>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15" name="TextBox 114"/>
            <p:cNvSpPr txBox="1"/>
            <p:nvPr/>
          </p:nvSpPr>
          <p:spPr>
            <a:xfrm>
              <a:off x="665612" y="2170655"/>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16" name="TextBox 115"/>
            <p:cNvSpPr txBox="1"/>
            <p:nvPr/>
          </p:nvSpPr>
          <p:spPr>
            <a:xfrm>
              <a:off x="665612" y="2324330"/>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17" name="Group 116"/>
          <p:cNvGrpSpPr/>
          <p:nvPr/>
        </p:nvGrpSpPr>
        <p:grpSpPr>
          <a:xfrm>
            <a:off x="5634658" y="3872472"/>
            <a:ext cx="345039" cy="1458985"/>
            <a:chOff x="665612" y="1512827"/>
            <a:chExt cx="255198" cy="1042335"/>
          </a:xfrm>
        </p:grpSpPr>
        <p:sp>
          <p:nvSpPr>
            <p:cNvPr id="118" name="TextBox 117"/>
            <p:cNvSpPr txBox="1"/>
            <p:nvPr/>
          </p:nvSpPr>
          <p:spPr>
            <a:xfrm>
              <a:off x="665612" y="1512827"/>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19" name="TextBox 118"/>
            <p:cNvSpPr txBox="1"/>
            <p:nvPr/>
          </p:nvSpPr>
          <p:spPr>
            <a:xfrm>
              <a:off x="665612" y="1671653"/>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20" name="TextBox 119"/>
            <p:cNvSpPr txBox="1"/>
            <p:nvPr/>
          </p:nvSpPr>
          <p:spPr>
            <a:xfrm>
              <a:off x="665612" y="184200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21" name="TextBox 120"/>
            <p:cNvSpPr txBox="1"/>
            <p:nvPr/>
          </p:nvSpPr>
          <p:spPr>
            <a:xfrm>
              <a:off x="665612" y="1999555"/>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22" name="TextBox 121"/>
            <p:cNvSpPr txBox="1"/>
            <p:nvPr/>
          </p:nvSpPr>
          <p:spPr>
            <a:xfrm>
              <a:off x="665612" y="2170655"/>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23" name="TextBox 122"/>
            <p:cNvSpPr txBox="1"/>
            <p:nvPr/>
          </p:nvSpPr>
          <p:spPr>
            <a:xfrm>
              <a:off x="665612" y="2324330"/>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sp>
        <p:nvSpPr>
          <p:cNvPr id="124" name="TextBox 123"/>
          <p:cNvSpPr txBox="1"/>
          <p:nvPr/>
        </p:nvSpPr>
        <p:spPr>
          <a:xfrm>
            <a:off x="2525823" y="2148506"/>
            <a:ext cx="505214" cy="230832"/>
          </a:xfrm>
          <a:prstGeom prst="rect">
            <a:avLst/>
          </a:prstGeom>
          <a:noFill/>
        </p:spPr>
        <p:txBody>
          <a:bodyPr wrap="square" rtlCol="0">
            <a:spAutoFit/>
          </a:bodyPr>
          <a:lstStyle/>
          <a:p>
            <a:r>
              <a:rPr lang="en-US" sz="900" dirty="0" smtClean="0"/>
              <a:t>C</a:t>
            </a:r>
            <a:endParaRPr lang="en-US" sz="900" dirty="0"/>
          </a:p>
        </p:txBody>
      </p:sp>
      <p:sp>
        <p:nvSpPr>
          <p:cNvPr id="125" name="TextBox 124"/>
          <p:cNvSpPr txBox="1"/>
          <p:nvPr/>
        </p:nvSpPr>
        <p:spPr>
          <a:xfrm>
            <a:off x="2536935" y="2606012"/>
            <a:ext cx="505214" cy="230832"/>
          </a:xfrm>
          <a:prstGeom prst="rect">
            <a:avLst/>
          </a:prstGeom>
          <a:noFill/>
        </p:spPr>
        <p:txBody>
          <a:bodyPr wrap="square" rtlCol="0">
            <a:spAutoFit/>
          </a:bodyPr>
          <a:lstStyle/>
          <a:p>
            <a:r>
              <a:rPr lang="en-US" sz="900" dirty="0" smtClean="0"/>
              <a:t>E</a:t>
            </a:r>
            <a:endParaRPr lang="en-US" sz="900" dirty="0"/>
          </a:p>
        </p:txBody>
      </p:sp>
      <p:sp>
        <p:nvSpPr>
          <p:cNvPr id="126" name="TextBox 125"/>
          <p:cNvSpPr txBox="1"/>
          <p:nvPr/>
        </p:nvSpPr>
        <p:spPr>
          <a:xfrm>
            <a:off x="2308947" y="5729837"/>
            <a:ext cx="505214" cy="230832"/>
          </a:xfrm>
          <a:prstGeom prst="rect">
            <a:avLst/>
          </a:prstGeom>
          <a:noFill/>
        </p:spPr>
        <p:txBody>
          <a:bodyPr wrap="square" rtlCol="0">
            <a:spAutoFit/>
          </a:bodyPr>
          <a:lstStyle/>
          <a:p>
            <a:r>
              <a:rPr lang="en-US" sz="900" dirty="0" smtClean="0"/>
              <a:t>C</a:t>
            </a:r>
            <a:endParaRPr lang="en-US" sz="900" dirty="0"/>
          </a:p>
        </p:txBody>
      </p:sp>
      <p:sp>
        <p:nvSpPr>
          <p:cNvPr id="127" name="TextBox 126"/>
          <p:cNvSpPr txBox="1"/>
          <p:nvPr/>
        </p:nvSpPr>
        <p:spPr>
          <a:xfrm>
            <a:off x="6108977" y="5042571"/>
            <a:ext cx="505214" cy="230832"/>
          </a:xfrm>
          <a:prstGeom prst="rect">
            <a:avLst/>
          </a:prstGeom>
          <a:noFill/>
        </p:spPr>
        <p:txBody>
          <a:bodyPr wrap="square" rtlCol="0">
            <a:spAutoFit/>
          </a:bodyPr>
          <a:lstStyle/>
          <a:p>
            <a:r>
              <a:rPr lang="en-US" sz="900" dirty="0" smtClean="0"/>
              <a:t>E</a:t>
            </a:r>
            <a:endParaRPr lang="en-US" sz="900" dirty="0"/>
          </a:p>
        </p:txBody>
      </p:sp>
      <p:sp>
        <p:nvSpPr>
          <p:cNvPr id="128" name="TextBox 127"/>
          <p:cNvSpPr txBox="1"/>
          <p:nvPr/>
        </p:nvSpPr>
        <p:spPr>
          <a:xfrm>
            <a:off x="7594014" y="4803479"/>
            <a:ext cx="505214" cy="230832"/>
          </a:xfrm>
          <a:prstGeom prst="rect">
            <a:avLst/>
          </a:prstGeom>
          <a:noFill/>
        </p:spPr>
        <p:txBody>
          <a:bodyPr wrap="square" rtlCol="0">
            <a:spAutoFit/>
          </a:bodyPr>
          <a:lstStyle/>
          <a:p>
            <a:r>
              <a:rPr lang="en-US" sz="900" dirty="0" smtClean="0"/>
              <a:t>F</a:t>
            </a:r>
            <a:endParaRPr lang="en-US" sz="900" dirty="0"/>
          </a:p>
        </p:txBody>
      </p:sp>
      <p:sp>
        <p:nvSpPr>
          <p:cNvPr id="129" name="TextBox 128"/>
          <p:cNvSpPr txBox="1"/>
          <p:nvPr/>
        </p:nvSpPr>
        <p:spPr>
          <a:xfrm>
            <a:off x="4666893" y="5483687"/>
            <a:ext cx="2261063" cy="707886"/>
          </a:xfrm>
          <a:prstGeom prst="rect">
            <a:avLst/>
          </a:prstGeom>
          <a:noFill/>
        </p:spPr>
        <p:txBody>
          <a:bodyPr wrap="square" rtlCol="0">
            <a:spAutoFit/>
          </a:bodyPr>
          <a:lstStyle/>
          <a:p>
            <a:r>
              <a:rPr lang="en-US" sz="800" i="1" dirty="0" smtClean="0">
                <a:solidFill>
                  <a:schemeClr val="tx1"/>
                </a:solidFill>
                <a:latin typeface="Arial" panose="020B0604020202020204" pitchFamily="34" charset="0"/>
                <a:cs typeface="Arial" panose="020B0604020202020204" pitchFamily="34" charset="0"/>
              </a:rPr>
              <a:t>*Compared to what was asked in actual survey, statements have been changed to the positive/affirmative and scales have been reversed. This change has been made for increased ease of interpretation of results.</a:t>
            </a:r>
            <a:endParaRPr lang="en-US" sz="800" i="1" dirty="0">
              <a:solidFill>
                <a:schemeClr val="tx1"/>
              </a:solidFill>
              <a:latin typeface="Arial" panose="020B0604020202020204" pitchFamily="34" charset="0"/>
              <a:cs typeface="Arial" panose="020B0604020202020204" pitchFamily="34" charset="0"/>
            </a:endParaRPr>
          </a:p>
        </p:txBody>
      </p:sp>
      <p:grpSp>
        <p:nvGrpSpPr>
          <p:cNvPr id="130" name="Group 129"/>
          <p:cNvGrpSpPr/>
          <p:nvPr/>
        </p:nvGrpSpPr>
        <p:grpSpPr>
          <a:xfrm>
            <a:off x="742331" y="854966"/>
            <a:ext cx="7436735" cy="284381"/>
            <a:chOff x="742331" y="854966"/>
            <a:chExt cx="7436735" cy="284381"/>
          </a:xfrm>
        </p:grpSpPr>
        <p:sp>
          <p:nvSpPr>
            <p:cNvPr id="131" name="TextBox 130"/>
            <p:cNvSpPr txBox="1"/>
            <p:nvPr/>
          </p:nvSpPr>
          <p:spPr>
            <a:xfrm>
              <a:off x="863448" y="854966"/>
              <a:ext cx="2269295"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Agree</a:t>
              </a:r>
              <a:endParaRPr lang="en-US" sz="1200" dirty="0">
                <a:solidFill>
                  <a:schemeClr val="tx1"/>
                </a:solidFill>
                <a:latin typeface="Arial" panose="020B0604020202020204" pitchFamily="34" charset="0"/>
                <a:cs typeface="Arial" panose="020B0604020202020204" pitchFamily="34" charset="0"/>
              </a:endParaRPr>
            </a:p>
          </p:txBody>
        </p:sp>
        <p:sp>
          <p:nvSpPr>
            <p:cNvPr id="132" name="Rectangle 131"/>
            <p:cNvSpPr/>
            <p:nvPr/>
          </p:nvSpPr>
          <p:spPr bwMode="auto">
            <a:xfrm>
              <a:off x="3333725" y="923819"/>
              <a:ext cx="165386" cy="150053"/>
            </a:xfrm>
            <a:prstGeom prst="rect">
              <a:avLst/>
            </a:prstGeom>
            <a:solidFill>
              <a:schemeClr val="tx1">
                <a:lumMod val="65000"/>
                <a:lumOff val="35000"/>
              </a:schemeClr>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sp>
          <p:nvSpPr>
            <p:cNvPr id="133" name="TextBox 132"/>
            <p:cNvSpPr txBox="1"/>
            <p:nvPr/>
          </p:nvSpPr>
          <p:spPr>
            <a:xfrm>
              <a:off x="3467307" y="862348"/>
              <a:ext cx="1860605"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Neutral</a:t>
              </a:r>
              <a:endParaRPr lang="en-US" sz="1200" dirty="0">
                <a:solidFill>
                  <a:schemeClr val="tx1"/>
                </a:solidFill>
                <a:latin typeface="Arial" panose="020B0604020202020204" pitchFamily="34" charset="0"/>
                <a:cs typeface="Arial" panose="020B0604020202020204" pitchFamily="34" charset="0"/>
              </a:endParaRPr>
            </a:p>
          </p:txBody>
        </p:sp>
        <p:sp>
          <p:nvSpPr>
            <p:cNvPr id="134" name="Rectangle 133"/>
            <p:cNvSpPr/>
            <p:nvPr/>
          </p:nvSpPr>
          <p:spPr bwMode="auto">
            <a:xfrm>
              <a:off x="742331" y="918438"/>
              <a:ext cx="165386" cy="150053"/>
            </a:xfrm>
            <a:prstGeom prst="rect">
              <a:avLst/>
            </a:prstGeom>
            <a:solidFill>
              <a:srgbClr val="002A7E"/>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grpSp>
          <p:nvGrpSpPr>
            <p:cNvPr id="135" name="Group 134"/>
            <p:cNvGrpSpPr/>
            <p:nvPr/>
          </p:nvGrpSpPr>
          <p:grpSpPr>
            <a:xfrm>
              <a:off x="1478330" y="899486"/>
              <a:ext cx="1039530" cy="170554"/>
              <a:chOff x="6236662" y="6118051"/>
              <a:chExt cx="1039530" cy="170554"/>
            </a:xfrm>
          </p:grpSpPr>
          <p:sp>
            <p:nvSpPr>
              <p:cNvPr id="150" name="Oval 149"/>
              <p:cNvSpPr/>
              <p:nvPr/>
            </p:nvSpPr>
            <p:spPr>
              <a:xfrm>
                <a:off x="6453538" y="6118051"/>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2</a:t>
                </a:r>
              </a:p>
            </p:txBody>
          </p:sp>
          <p:sp>
            <p:nvSpPr>
              <p:cNvPr id="151" name="Oval 150"/>
              <p:cNvSpPr/>
              <p:nvPr/>
            </p:nvSpPr>
            <p:spPr>
              <a:xfrm>
                <a:off x="6670414" y="6118051"/>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152" name="Oval 151"/>
              <p:cNvSpPr/>
              <p:nvPr/>
            </p:nvSpPr>
            <p:spPr>
              <a:xfrm>
                <a:off x="6236662" y="6118051"/>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1</a:t>
                </a:r>
              </a:p>
            </p:txBody>
          </p:sp>
          <p:sp>
            <p:nvSpPr>
              <p:cNvPr id="153" name="Oval 152"/>
              <p:cNvSpPr/>
              <p:nvPr/>
            </p:nvSpPr>
            <p:spPr>
              <a:xfrm>
                <a:off x="6887290" y="6118051"/>
                <a:ext cx="172026" cy="170554"/>
              </a:xfrm>
              <a:prstGeom prst="ellipse">
                <a:avLst/>
              </a:prstGeom>
              <a:solidFill>
                <a:schemeClr val="accent1"/>
              </a:solidFill>
              <a:ln/>
            </p:spPr>
            <p:style>
              <a:lnRef idx="1">
                <a:schemeClr val="accent2"/>
              </a:lnRef>
              <a:fillRef idx="3">
                <a:schemeClr val="accent2"/>
              </a:fillRef>
              <a:effectRef idx="2">
                <a:schemeClr val="accent2"/>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4</a:t>
                </a:r>
              </a:p>
            </p:txBody>
          </p:sp>
          <p:sp>
            <p:nvSpPr>
              <p:cNvPr id="154" name="Oval 153"/>
              <p:cNvSpPr/>
              <p:nvPr/>
            </p:nvSpPr>
            <p:spPr>
              <a:xfrm>
                <a:off x="7104166" y="6118051"/>
                <a:ext cx="172026" cy="170554"/>
              </a:xfrm>
              <a:prstGeom prst="ellipse">
                <a:avLst/>
              </a:prstGeom>
              <a:solidFill>
                <a:schemeClr val="accent1"/>
              </a:solidFill>
              <a:ln/>
            </p:spPr>
            <p:style>
              <a:lnRef idx="1">
                <a:schemeClr val="accent2"/>
              </a:lnRef>
              <a:fillRef idx="3">
                <a:schemeClr val="accent2"/>
              </a:fillRef>
              <a:effectRef idx="2">
                <a:schemeClr val="accent2"/>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5</a:t>
                </a:r>
              </a:p>
            </p:txBody>
          </p:sp>
        </p:grpSp>
        <p:grpSp>
          <p:nvGrpSpPr>
            <p:cNvPr id="136" name="Group 135"/>
            <p:cNvGrpSpPr/>
            <p:nvPr/>
          </p:nvGrpSpPr>
          <p:grpSpPr>
            <a:xfrm>
              <a:off x="4115033" y="899486"/>
              <a:ext cx="1039530" cy="170554"/>
              <a:chOff x="3449378" y="5628715"/>
              <a:chExt cx="1039530" cy="170554"/>
            </a:xfrm>
          </p:grpSpPr>
          <p:sp>
            <p:nvSpPr>
              <p:cNvPr id="145" name="Oval 144"/>
              <p:cNvSpPr/>
              <p:nvPr/>
            </p:nvSpPr>
            <p:spPr>
              <a:xfrm>
                <a:off x="3666254"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2</a:t>
                </a:r>
              </a:p>
            </p:txBody>
          </p:sp>
          <p:sp>
            <p:nvSpPr>
              <p:cNvPr id="146" name="Oval 145"/>
              <p:cNvSpPr/>
              <p:nvPr/>
            </p:nvSpPr>
            <p:spPr>
              <a:xfrm>
                <a:off x="3883130" y="5628715"/>
                <a:ext cx="172026" cy="170554"/>
              </a:xfrm>
              <a:prstGeom prst="ellipse">
                <a:avLst/>
              </a:prstGeom>
              <a:solidFill>
                <a:schemeClr val="tx1">
                  <a:lumMod val="95000"/>
                  <a:lumOff val="5000"/>
                </a:schemeClr>
              </a:soli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147" name="Oval 146"/>
              <p:cNvSpPr/>
              <p:nvPr/>
            </p:nvSpPr>
            <p:spPr>
              <a:xfrm>
                <a:off x="3449378"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1</a:t>
                </a:r>
              </a:p>
            </p:txBody>
          </p:sp>
          <p:sp>
            <p:nvSpPr>
              <p:cNvPr id="148" name="Oval 147"/>
              <p:cNvSpPr/>
              <p:nvPr/>
            </p:nvSpPr>
            <p:spPr>
              <a:xfrm>
                <a:off x="4100006"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4</a:t>
                </a:r>
              </a:p>
            </p:txBody>
          </p:sp>
          <p:sp>
            <p:nvSpPr>
              <p:cNvPr id="149" name="Oval 148"/>
              <p:cNvSpPr/>
              <p:nvPr/>
            </p:nvSpPr>
            <p:spPr>
              <a:xfrm>
                <a:off x="4316882"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5</a:t>
                </a:r>
              </a:p>
            </p:txBody>
          </p:sp>
        </p:grpSp>
        <p:sp>
          <p:nvSpPr>
            <p:cNvPr id="137" name="Rectangle 136"/>
            <p:cNvSpPr/>
            <p:nvPr/>
          </p:nvSpPr>
          <p:spPr bwMode="auto">
            <a:xfrm>
              <a:off x="5501076" y="921816"/>
              <a:ext cx="165386" cy="150053"/>
            </a:xfrm>
            <a:prstGeom prst="rect">
              <a:avLst/>
            </a:prstGeom>
            <a:solidFill>
              <a:srgbClr val="C00000"/>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sp>
          <p:nvSpPr>
            <p:cNvPr id="138" name="TextBox 137"/>
            <p:cNvSpPr txBox="1"/>
            <p:nvPr/>
          </p:nvSpPr>
          <p:spPr>
            <a:xfrm>
              <a:off x="5634658" y="860345"/>
              <a:ext cx="2544408"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Disagree</a:t>
              </a:r>
              <a:endParaRPr lang="en-US" sz="1200" dirty="0">
                <a:solidFill>
                  <a:schemeClr val="tx1"/>
                </a:solidFill>
                <a:latin typeface="Arial" panose="020B0604020202020204" pitchFamily="34" charset="0"/>
                <a:cs typeface="Arial" panose="020B0604020202020204" pitchFamily="34" charset="0"/>
              </a:endParaRPr>
            </a:p>
          </p:txBody>
        </p:sp>
        <p:grpSp>
          <p:nvGrpSpPr>
            <p:cNvPr id="139" name="Group 138"/>
            <p:cNvGrpSpPr/>
            <p:nvPr/>
          </p:nvGrpSpPr>
          <p:grpSpPr>
            <a:xfrm>
              <a:off x="6390806" y="901315"/>
              <a:ext cx="1039530" cy="170554"/>
              <a:chOff x="799560" y="5872616"/>
              <a:chExt cx="1039530" cy="170554"/>
            </a:xfrm>
          </p:grpSpPr>
          <p:sp>
            <p:nvSpPr>
              <p:cNvPr id="140" name="Oval 139"/>
              <p:cNvSpPr/>
              <p:nvPr/>
            </p:nvSpPr>
            <p:spPr>
              <a:xfrm>
                <a:off x="1016436" y="5872616"/>
                <a:ext cx="172026" cy="170554"/>
              </a:xfrm>
              <a:prstGeom prst="ellipse">
                <a:avLst/>
              </a:prstGeom>
              <a:solidFill>
                <a:srgbClr val="C00000"/>
              </a:soli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2</a:t>
                </a:r>
              </a:p>
            </p:txBody>
          </p:sp>
          <p:sp>
            <p:nvSpPr>
              <p:cNvPr id="141" name="Oval 140"/>
              <p:cNvSpPr/>
              <p:nvPr/>
            </p:nvSpPr>
            <p:spPr>
              <a:xfrm>
                <a:off x="1233312" y="5872616"/>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142" name="Oval 141"/>
              <p:cNvSpPr/>
              <p:nvPr/>
            </p:nvSpPr>
            <p:spPr>
              <a:xfrm>
                <a:off x="799560" y="5872616"/>
                <a:ext cx="172026" cy="170554"/>
              </a:xfrm>
              <a:prstGeom prst="ellipse">
                <a:avLst/>
              </a:prstGeom>
              <a:solidFill>
                <a:srgbClr val="C00000"/>
              </a:soli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1</a:t>
                </a:r>
              </a:p>
            </p:txBody>
          </p:sp>
          <p:sp>
            <p:nvSpPr>
              <p:cNvPr id="143" name="Oval 142"/>
              <p:cNvSpPr/>
              <p:nvPr/>
            </p:nvSpPr>
            <p:spPr>
              <a:xfrm>
                <a:off x="1450188" y="5872616"/>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4</a:t>
                </a:r>
              </a:p>
            </p:txBody>
          </p:sp>
          <p:sp>
            <p:nvSpPr>
              <p:cNvPr id="144" name="Oval 143"/>
              <p:cNvSpPr/>
              <p:nvPr/>
            </p:nvSpPr>
            <p:spPr>
              <a:xfrm>
                <a:off x="1667064" y="5872616"/>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5</a:t>
                </a:r>
              </a:p>
            </p:txBody>
          </p:sp>
        </p:grpSp>
      </p:grpSp>
    </p:spTree>
    <p:extLst>
      <p:ext uri="{BB962C8B-B14F-4D97-AF65-F5344CB8AC3E}">
        <p14:creationId xmlns:p14="http://schemas.microsoft.com/office/powerpoint/2010/main" val="4079194215"/>
      </p:ext>
    </p:extLst>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8" name="Chart 87"/>
          <p:cNvGraphicFramePr/>
          <p:nvPr>
            <p:extLst>
              <p:ext uri="{D42A27DB-BD31-4B8C-83A1-F6EECF244321}">
                <p14:modId xmlns:p14="http://schemas.microsoft.com/office/powerpoint/2010/main" val="1885279555"/>
              </p:ext>
            </p:extLst>
          </p:nvPr>
        </p:nvGraphicFramePr>
        <p:xfrm>
          <a:off x="-15509" y="2928408"/>
          <a:ext cx="4611756" cy="17185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 name="Chart 3"/>
          <p:cNvGraphicFramePr/>
          <p:nvPr>
            <p:extLst>
              <p:ext uri="{D42A27DB-BD31-4B8C-83A1-F6EECF244321}">
                <p14:modId xmlns:p14="http://schemas.microsoft.com/office/powerpoint/2010/main" val="2998820453"/>
              </p:ext>
            </p:extLst>
          </p:nvPr>
        </p:nvGraphicFramePr>
        <p:xfrm>
          <a:off x="0" y="1223494"/>
          <a:ext cx="4611756" cy="1718500"/>
        </p:xfrm>
        <a:graphic>
          <a:graphicData uri="http://schemas.openxmlformats.org/drawingml/2006/chart">
            <c:chart xmlns:c="http://schemas.openxmlformats.org/drawingml/2006/chart" xmlns:r="http://schemas.openxmlformats.org/officeDocument/2006/relationships" r:id="rId3"/>
          </a:graphicData>
        </a:graphic>
      </p:graphicFrame>
      <p:sp>
        <p:nvSpPr>
          <p:cNvPr id="8" name="Rectangle 7"/>
          <p:cNvSpPr/>
          <p:nvPr/>
        </p:nvSpPr>
        <p:spPr>
          <a:xfrm>
            <a:off x="75200" y="1178499"/>
            <a:ext cx="5132567" cy="261610"/>
          </a:xfrm>
          <a:prstGeom prst="rect">
            <a:avLst/>
          </a:prstGeom>
        </p:spPr>
        <p:txBody>
          <a:bodyPr wrap="square">
            <a:spAutoFit/>
          </a:bodyPr>
          <a:lstStyle/>
          <a:p>
            <a:r>
              <a:rPr lang="en-US" sz="1100" b="1" dirty="0" smtClean="0">
                <a:solidFill>
                  <a:schemeClr val="tx1"/>
                </a:solidFill>
                <a:latin typeface="Arial" panose="020B0604020202020204" pitchFamily="34" charset="0"/>
                <a:cs typeface="Arial" panose="020B0604020202020204" pitchFamily="34" charset="0"/>
              </a:rPr>
              <a:t>“People </a:t>
            </a:r>
            <a:r>
              <a:rPr lang="en-US" sz="1100" b="1" dirty="0">
                <a:solidFill>
                  <a:schemeClr val="tx1"/>
                </a:solidFill>
                <a:latin typeface="Arial" panose="020B0604020202020204" pitchFamily="34" charset="0"/>
                <a:cs typeface="Arial" panose="020B0604020202020204" pitchFamily="34" charset="0"/>
              </a:rPr>
              <a:t>under 40 years old do </a:t>
            </a:r>
            <a:r>
              <a:rPr lang="en-US" sz="1100" b="1" dirty="0" smtClean="0">
                <a:solidFill>
                  <a:schemeClr val="tx1"/>
                </a:solidFill>
                <a:latin typeface="Arial" panose="020B0604020202020204" pitchFamily="34" charset="0"/>
                <a:cs typeface="Arial" panose="020B0604020202020204" pitchFamily="34" charset="0"/>
              </a:rPr>
              <a:t>have </a:t>
            </a:r>
            <a:r>
              <a:rPr lang="en-US" sz="1100" b="1" dirty="0">
                <a:solidFill>
                  <a:schemeClr val="tx1"/>
                </a:solidFill>
                <a:latin typeface="Arial" panose="020B0604020202020204" pitchFamily="34" charset="0"/>
                <a:cs typeface="Arial" panose="020B0604020202020204" pitchFamily="34" charset="0"/>
              </a:rPr>
              <a:t>to worry about blood </a:t>
            </a:r>
            <a:r>
              <a:rPr lang="en-US" sz="1100" b="1" dirty="0" smtClean="0">
                <a:solidFill>
                  <a:schemeClr val="tx1"/>
                </a:solidFill>
                <a:latin typeface="Arial" panose="020B0604020202020204" pitchFamily="34" charset="0"/>
                <a:cs typeface="Arial" panose="020B0604020202020204" pitchFamily="34" charset="0"/>
              </a:rPr>
              <a:t>clots.”</a:t>
            </a:r>
            <a:r>
              <a:rPr lang="en-US" sz="1100" b="1" dirty="0">
                <a:solidFill>
                  <a:schemeClr val="tx1"/>
                </a:solidFill>
                <a:latin typeface="Arial" panose="020B0604020202020204" pitchFamily="34" charset="0"/>
                <a:cs typeface="Arial" panose="020B0604020202020204" pitchFamily="34" charset="0"/>
              </a:rPr>
              <a:t> </a:t>
            </a:r>
            <a:r>
              <a:rPr lang="en-US" sz="1100" b="1" dirty="0" smtClean="0">
                <a:solidFill>
                  <a:schemeClr val="tx1"/>
                </a:solidFill>
                <a:latin typeface="Arial" panose="020B0604020202020204" pitchFamily="34" charset="0"/>
                <a:cs typeface="Arial" panose="020B0604020202020204" pitchFamily="34" charset="0"/>
              </a:rPr>
              <a:t>*</a:t>
            </a:r>
            <a:endParaRPr lang="en-US" sz="1100" b="1" dirty="0">
              <a:solidFill>
                <a:schemeClr val="tx1"/>
              </a:solidFill>
              <a:latin typeface="Arial" panose="020B0604020202020204" pitchFamily="34" charset="0"/>
              <a:cs typeface="Arial" panose="020B0604020202020204"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134</a:t>
            </a:fld>
            <a:r>
              <a:rPr lang="en-US" smtClean="0"/>
              <a:t> -</a:t>
            </a:r>
            <a:endParaRPr lang="en-US"/>
          </a:p>
        </p:txBody>
      </p:sp>
      <p:sp>
        <p:nvSpPr>
          <p:cNvPr id="7" name="Rectangle 6"/>
          <p:cNvSpPr/>
          <p:nvPr/>
        </p:nvSpPr>
        <p:spPr>
          <a:xfrm>
            <a:off x="83490" y="6409630"/>
            <a:ext cx="7366882" cy="338554"/>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Argentina Respondents. </a:t>
            </a:r>
            <a:r>
              <a:rPr lang="pt-BR" sz="800" dirty="0">
                <a:solidFill>
                  <a:schemeClr val="tx1"/>
                </a:solidFill>
                <a:latin typeface="Arial" panose="020B0604020202020204" pitchFamily="34" charset="0"/>
                <a:cs typeface="Arial" panose="020B0604020202020204" pitchFamily="34" charset="0"/>
              </a:rPr>
              <a:t>Locale: Urban (n=663), Suburban (n=117), Rural (n=23</a:t>
            </a:r>
            <a:r>
              <a:rPr lang="pt-BR" sz="800" dirty="0" smtClean="0">
                <a:solidFill>
                  <a:schemeClr val="tx1"/>
                </a:solidFill>
                <a:latin typeface="Arial" panose="020B0604020202020204" pitchFamily="34" charset="0"/>
                <a:cs typeface="Arial" panose="020B0604020202020204" pitchFamily="34" charset="0"/>
              </a:rPr>
              <a:t>*) </a:t>
            </a:r>
            <a:r>
              <a:rPr lang="en-US" sz="800" dirty="0">
                <a:solidFill>
                  <a:srgbClr val="FF0000"/>
                </a:solidFill>
                <a:latin typeface="Arial" panose="020B0604020202020204" pitchFamily="34" charset="0"/>
                <a:cs typeface="Arial" panose="020B0604020202020204" pitchFamily="34" charset="0"/>
              </a:rPr>
              <a:t>*Caution: Small sample size, interpret with caution.</a:t>
            </a:r>
            <a:endParaRPr lang="en-US" sz="800" dirty="0" smtClean="0">
              <a:solidFill>
                <a:srgbClr val="FF0000"/>
              </a:solidFill>
              <a:latin typeface="Arial" panose="020B0604020202020204" pitchFamily="34" charset="0"/>
              <a:cs typeface="Arial" panose="020B0604020202020204" pitchFamily="34" charset="0"/>
            </a:endParaRPr>
          </a:p>
          <a:p>
            <a:r>
              <a:rPr lang="en-US" sz="800" dirty="0" smtClean="0">
                <a:solidFill>
                  <a:schemeClr val="tx1"/>
                </a:solidFill>
                <a:latin typeface="Arial" panose="020B0604020202020204" pitchFamily="34" charset="0"/>
                <a:cs typeface="Arial" panose="020B0604020202020204" pitchFamily="34" charset="0"/>
              </a:rPr>
              <a:t>Q9</a:t>
            </a:r>
            <a:r>
              <a:rPr lang="en-US" sz="800" dirty="0">
                <a:solidFill>
                  <a:schemeClr val="tx1"/>
                </a:solidFill>
                <a:latin typeface="Arial" panose="020B0604020202020204" pitchFamily="34" charset="0"/>
                <a:cs typeface="Arial" panose="020B0604020202020204" pitchFamily="34" charset="0"/>
              </a:rPr>
              <a:t>. When it comes to blood clots, how much do you agree or disagree with each of the following statements? </a:t>
            </a:r>
          </a:p>
        </p:txBody>
      </p:sp>
      <p:sp>
        <p:nvSpPr>
          <p:cNvPr id="9" name="Rectangle 8"/>
          <p:cNvSpPr/>
          <p:nvPr/>
        </p:nvSpPr>
        <p:spPr>
          <a:xfrm>
            <a:off x="75200" y="2881408"/>
            <a:ext cx="4322409" cy="261610"/>
          </a:xfrm>
          <a:prstGeom prst="rect">
            <a:avLst/>
          </a:prstGeom>
        </p:spPr>
        <p:txBody>
          <a:bodyPr wrap="square">
            <a:spAutoFit/>
          </a:bodyPr>
          <a:lstStyle/>
          <a:p>
            <a:pPr algn="ctr"/>
            <a:r>
              <a:rPr lang="en-US" sz="1100" b="1" dirty="0" smtClean="0">
                <a:solidFill>
                  <a:schemeClr val="tx1"/>
                </a:solidFill>
                <a:latin typeface="Arial" panose="020B0604020202020204" pitchFamily="34" charset="0"/>
                <a:cs typeface="Arial" panose="020B0604020202020204" pitchFamily="34" charset="0"/>
              </a:rPr>
              <a:t>“Most </a:t>
            </a:r>
            <a:r>
              <a:rPr lang="en-US" sz="1100" b="1" dirty="0">
                <a:solidFill>
                  <a:schemeClr val="tx1"/>
                </a:solidFill>
                <a:latin typeface="Arial" panose="020B0604020202020204" pitchFamily="34" charset="0"/>
                <a:cs typeface="Arial" panose="020B0604020202020204" pitchFamily="34" charset="0"/>
              </a:rPr>
              <a:t>blood clots </a:t>
            </a:r>
            <a:r>
              <a:rPr lang="en-US" sz="1100" b="1" dirty="0" smtClean="0">
                <a:solidFill>
                  <a:schemeClr val="tx1"/>
                </a:solidFill>
                <a:latin typeface="Arial" panose="020B0604020202020204" pitchFamily="34" charset="0"/>
                <a:cs typeface="Arial" panose="020B0604020202020204" pitchFamily="34" charset="0"/>
              </a:rPr>
              <a:t>can </a:t>
            </a:r>
            <a:r>
              <a:rPr lang="en-US" sz="1100" b="1" dirty="0">
                <a:solidFill>
                  <a:schemeClr val="tx1"/>
                </a:solidFill>
                <a:latin typeface="Arial" panose="020B0604020202020204" pitchFamily="34" charset="0"/>
                <a:cs typeface="Arial" panose="020B0604020202020204" pitchFamily="34" charset="0"/>
              </a:rPr>
              <a:t>be </a:t>
            </a:r>
            <a:r>
              <a:rPr lang="en-US" sz="1100" b="1" dirty="0" smtClean="0">
                <a:solidFill>
                  <a:schemeClr val="tx1"/>
                </a:solidFill>
                <a:latin typeface="Arial" panose="020B0604020202020204" pitchFamily="34" charset="0"/>
                <a:cs typeface="Arial" panose="020B0604020202020204" pitchFamily="34" charset="0"/>
              </a:rPr>
              <a:t>prevented.” *</a:t>
            </a:r>
            <a:endParaRPr lang="en-US" sz="1100" b="1" dirty="0">
              <a:solidFill>
                <a:schemeClr val="tx1"/>
              </a:solidFill>
              <a:latin typeface="Arial" panose="020B0604020202020204" pitchFamily="34" charset="0"/>
              <a:cs typeface="Arial" panose="020B0604020202020204" pitchFamily="34" charset="0"/>
            </a:endParaRPr>
          </a:p>
        </p:txBody>
      </p:sp>
      <p:sp>
        <p:nvSpPr>
          <p:cNvPr id="11" name="Rectangle 10"/>
          <p:cNvSpPr/>
          <p:nvPr/>
        </p:nvSpPr>
        <p:spPr>
          <a:xfrm>
            <a:off x="75201" y="4627831"/>
            <a:ext cx="4322408" cy="430887"/>
          </a:xfrm>
          <a:prstGeom prst="rect">
            <a:avLst/>
          </a:prstGeom>
        </p:spPr>
        <p:txBody>
          <a:bodyPr wrap="square">
            <a:spAutoFit/>
          </a:bodyPr>
          <a:lstStyle/>
          <a:p>
            <a:pPr algn="ctr"/>
            <a:r>
              <a:rPr lang="en-US" sz="1100" b="1" dirty="0" smtClean="0">
                <a:solidFill>
                  <a:schemeClr val="tx1"/>
                </a:solidFill>
                <a:latin typeface="Arial" panose="020B0604020202020204" pitchFamily="34" charset="0"/>
                <a:cs typeface="Arial" panose="020B0604020202020204" pitchFamily="34" charset="0"/>
              </a:rPr>
              <a:t>“It is </a:t>
            </a:r>
            <a:r>
              <a:rPr lang="en-US" sz="1100" b="1" dirty="0">
                <a:solidFill>
                  <a:schemeClr val="tx1"/>
                </a:solidFill>
                <a:latin typeface="Arial" panose="020B0604020202020204" pitchFamily="34" charset="0"/>
                <a:cs typeface="Arial" panose="020B0604020202020204" pitchFamily="34" charset="0"/>
              </a:rPr>
              <a:t>likely that a blood clot in the leg left untreated can travel to your </a:t>
            </a:r>
            <a:r>
              <a:rPr lang="en-US" sz="1100" b="1" dirty="0" smtClean="0">
                <a:solidFill>
                  <a:schemeClr val="tx1"/>
                </a:solidFill>
                <a:latin typeface="Arial" panose="020B0604020202020204" pitchFamily="34" charset="0"/>
                <a:cs typeface="Arial" panose="020B0604020202020204" pitchFamily="34" charset="0"/>
              </a:rPr>
              <a:t>lungs.” *</a:t>
            </a:r>
            <a:endParaRPr lang="en-US" sz="1100" b="1" dirty="0">
              <a:solidFill>
                <a:schemeClr val="tx1"/>
              </a:solidFill>
              <a:latin typeface="Arial" panose="020B0604020202020204" pitchFamily="34" charset="0"/>
              <a:cs typeface="Arial" panose="020B0604020202020204" pitchFamily="34" charset="0"/>
            </a:endParaRPr>
          </a:p>
        </p:txBody>
      </p:sp>
      <p:sp>
        <p:nvSpPr>
          <p:cNvPr id="38" name="Title 1"/>
          <p:cNvSpPr txBox="1">
            <a:spLocks/>
          </p:cNvSpPr>
          <p:nvPr/>
        </p:nvSpPr>
        <p:spPr>
          <a:xfrm>
            <a:off x="63611" y="139465"/>
            <a:ext cx="9008828"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800" kern="0" dirty="0" smtClean="0"/>
              <a:t>Blood Clot Fact Statements</a:t>
            </a:r>
            <a:endParaRPr lang="en-US" sz="2800" kern="0" dirty="0"/>
          </a:p>
        </p:txBody>
      </p:sp>
      <p:cxnSp>
        <p:nvCxnSpPr>
          <p:cNvPr id="40" name="Straight Connector 39"/>
          <p:cNvCxnSpPr/>
          <p:nvPr/>
        </p:nvCxnSpPr>
        <p:spPr bwMode="auto">
          <a:xfrm>
            <a:off x="266784" y="1904923"/>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Straight Connector 40"/>
          <p:cNvCxnSpPr/>
          <p:nvPr/>
        </p:nvCxnSpPr>
        <p:spPr bwMode="auto">
          <a:xfrm>
            <a:off x="266784" y="2367429"/>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8" name="Rectangle 67"/>
          <p:cNvSpPr/>
          <p:nvPr/>
        </p:nvSpPr>
        <p:spPr>
          <a:xfrm>
            <a:off x="5207768" y="1643246"/>
            <a:ext cx="3737450" cy="430887"/>
          </a:xfrm>
          <a:prstGeom prst="rect">
            <a:avLst/>
          </a:prstGeom>
        </p:spPr>
        <p:txBody>
          <a:bodyPr wrap="square">
            <a:spAutoFit/>
          </a:bodyPr>
          <a:lstStyle/>
          <a:p>
            <a:pPr algn="ctr"/>
            <a:r>
              <a:rPr lang="en-US" sz="1100" b="1" dirty="0" smtClean="0">
                <a:solidFill>
                  <a:schemeClr val="tx1"/>
                </a:solidFill>
                <a:latin typeface="Arial" panose="020B0604020202020204" pitchFamily="34" charset="0"/>
                <a:cs typeface="Arial" panose="020B0604020202020204" pitchFamily="34" charset="0"/>
              </a:rPr>
              <a:t>“Having </a:t>
            </a:r>
            <a:r>
              <a:rPr lang="en-US" sz="1100" b="1" dirty="0">
                <a:solidFill>
                  <a:schemeClr val="tx1"/>
                </a:solidFill>
                <a:latin typeface="Arial" panose="020B0604020202020204" pitchFamily="34" charset="0"/>
                <a:cs typeface="Arial" panose="020B0604020202020204" pitchFamily="34" charset="0"/>
              </a:rPr>
              <a:t>a blood clot </a:t>
            </a:r>
            <a:r>
              <a:rPr lang="en-US" sz="1100" b="1" dirty="0" smtClean="0">
                <a:solidFill>
                  <a:schemeClr val="tx1"/>
                </a:solidFill>
                <a:latin typeface="Arial" panose="020B0604020202020204" pitchFamily="34" charset="0"/>
                <a:cs typeface="Arial" panose="020B0604020202020204" pitchFamily="34" charset="0"/>
              </a:rPr>
              <a:t>is </a:t>
            </a:r>
            <a:r>
              <a:rPr lang="en-US" sz="1100" b="1" dirty="0">
                <a:solidFill>
                  <a:schemeClr val="tx1"/>
                </a:solidFill>
                <a:latin typeface="Arial" panose="020B0604020202020204" pitchFamily="34" charset="0"/>
                <a:cs typeface="Arial" panose="020B0604020202020204" pitchFamily="34" charset="0"/>
              </a:rPr>
              <a:t>considered </a:t>
            </a:r>
            <a:r>
              <a:rPr lang="en-US" sz="1100" b="1" dirty="0" smtClean="0">
                <a:solidFill>
                  <a:schemeClr val="tx1"/>
                </a:solidFill>
                <a:latin typeface="Arial" panose="020B0604020202020204" pitchFamily="34" charset="0"/>
                <a:cs typeface="Arial" panose="020B0604020202020204" pitchFamily="34" charset="0"/>
              </a:rPr>
              <a:t>a</a:t>
            </a:r>
          </a:p>
          <a:p>
            <a:pPr algn="ctr"/>
            <a:r>
              <a:rPr lang="en-US" sz="1100" b="1" dirty="0" smtClean="0">
                <a:solidFill>
                  <a:schemeClr val="tx1"/>
                </a:solidFill>
                <a:latin typeface="Arial" panose="020B0604020202020204" pitchFamily="34" charset="0"/>
                <a:cs typeface="Arial" panose="020B0604020202020204" pitchFamily="34" charset="0"/>
              </a:rPr>
              <a:t>medical emergency.” *</a:t>
            </a:r>
            <a:endParaRPr lang="en-US" sz="1100" b="1" dirty="0">
              <a:solidFill>
                <a:schemeClr val="tx1"/>
              </a:solidFill>
              <a:latin typeface="Arial" panose="020B0604020202020204" pitchFamily="34" charset="0"/>
              <a:cs typeface="Arial" panose="020B0604020202020204" pitchFamily="34" charset="0"/>
            </a:endParaRPr>
          </a:p>
        </p:txBody>
      </p:sp>
      <p:sp>
        <p:nvSpPr>
          <p:cNvPr id="69" name="Rectangle 68"/>
          <p:cNvSpPr/>
          <p:nvPr/>
        </p:nvSpPr>
        <p:spPr>
          <a:xfrm>
            <a:off x="5207769" y="3631554"/>
            <a:ext cx="3669532" cy="261610"/>
          </a:xfrm>
          <a:prstGeom prst="rect">
            <a:avLst/>
          </a:prstGeom>
        </p:spPr>
        <p:txBody>
          <a:bodyPr wrap="square">
            <a:spAutoFit/>
          </a:bodyPr>
          <a:lstStyle/>
          <a:p>
            <a:pPr algn="ctr"/>
            <a:r>
              <a:rPr lang="en-US" sz="1100" b="1" dirty="0" smtClean="0">
                <a:solidFill>
                  <a:schemeClr val="tx1"/>
                </a:solidFill>
                <a:latin typeface="Arial" panose="020B0604020202020204" pitchFamily="34" charset="0"/>
                <a:cs typeface="Arial" panose="020B0604020202020204" pitchFamily="34" charset="0"/>
              </a:rPr>
              <a:t>“Blood </a:t>
            </a:r>
            <a:r>
              <a:rPr lang="en-US" sz="1100" b="1" dirty="0">
                <a:solidFill>
                  <a:schemeClr val="tx1"/>
                </a:solidFill>
                <a:latin typeface="Arial" panose="020B0604020202020204" pitchFamily="34" charset="0"/>
                <a:cs typeface="Arial" panose="020B0604020202020204" pitchFamily="34" charset="0"/>
              </a:rPr>
              <a:t>clots can cause </a:t>
            </a:r>
            <a:r>
              <a:rPr lang="en-US" sz="1100" b="1" dirty="0" smtClean="0">
                <a:solidFill>
                  <a:schemeClr val="tx1"/>
                </a:solidFill>
                <a:latin typeface="Arial" panose="020B0604020202020204" pitchFamily="34" charset="0"/>
                <a:cs typeface="Arial" panose="020B0604020202020204" pitchFamily="34" charset="0"/>
              </a:rPr>
              <a:t>death.”</a:t>
            </a:r>
            <a:endParaRPr lang="en-US" sz="1100" b="1" dirty="0">
              <a:solidFill>
                <a:schemeClr val="tx1"/>
              </a:solidFill>
              <a:latin typeface="Arial" panose="020B0604020202020204" pitchFamily="34" charset="0"/>
              <a:cs typeface="Arial" panose="020B0604020202020204" pitchFamily="34" charset="0"/>
            </a:endParaRPr>
          </a:p>
        </p:txBody>
      </p:sp>
      <p:sp>
        <p:nvSpPr>
          <p:cNvPr id="74" name="TextBox 73"/>
          <p:cNvSpPr txBox="1"/>
          <p:nvPr/>
        </p:nvSpPr>
        <p:spPr>
          <a:xfrm>
            <a:off x="4596108" y="2086031"/>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18-39</a:t>
            </a:r>
            <a:endParaRPr lang="en-US" sz="900" b="1" i="1" dirty="0">
              <a:latin typeface="Arial" panose="020B0604020202020204" pitchFamily="34" charset="0"/>
              <a:cs typeface="Arial" panose="020B0604020202020204" pitchFamily="34" charset="0"/>
            </a:endParaRPr>
          </a:p>
        </p:txBody>
      </p:sp>
      <p:sp>
        <p:nvSpPr>
          <p:cNvPr id="76" name="TextBox 75"/>
          <p:cNvSpPr txBox="1"/>
          <p:nvPr/>
        </p:nvSpPr>
        <p:spPr>
          <a:xfrm>
            <a:off x="4596108" y="2559076"/>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40-64</a:t>
            </a:r>
            <a:endParaRPr lang="en-US" sz="900" b="1" i="1" dirty="0">
              <a:latin typeface="Arial" panose="020B0604020202020204" pitchFamily="34" charset="0"/>
              <a:cs typeface="Arial" panose="020B0604020202020204" pitchFamily="34" charset="0"/>
            </a:endParaRPr>
          </a:p>
        </p:txBody>
      </p:sp>
      <p:sp>
        <p:nvSpPr>
          <p:cNvPr id="78" name="TextBox 77"/>
          <p:cNvSpPr txBox="1"/>
          <p:nvPr/>
        </p:nvSpPr>
        <p:spPr>
          <a:xfrm>
            <a:off x="4615986" y="3032236"/>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65+</a:t>
            </a:r>
            <a:endParaRPr lang="en-US" sz="900" b="1" i="1" dirty="0">
              <a:latin typeface="Arial" panose="020B0604020202020204" pitchFamily="34" charset="0"/>
              <a:cs typeface="Arial" panose="020B0604020202020204" pitchFamily="34" charset="0"/>
            </a:endParaRPr>
          </a:p>
        </p:txBody>
      </p:sp>
      <p:cxnSp>
        <p:nvCxnSpPr>
          <p:cNvPr id="89" name="Straight Connector 88"/>
          <p:cNvCxnSpPr/>
          <p:nvPr/>
        </p:nvCxnSpPr>
        <p:spPr bwMode="auto">
          <a:xfrm>
            <a:off x="251275" y="3609837"/>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Straight Connector 89"/>
          <p:cNvCxnSpPr/>
          <p:nvPr/>
        </p:nvCxnSpPr>
        <p:spPr bwMode="auto">
          <a:xfrm>
            <a:off x="251275" y="4072343"/>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aphicFrame>
        <p:nvGraphicFramePr>
          <p:cNvPr id="91" name="Chart 90"/>
          <p:cNvGraphicFramePr/>
          <p:nvPr>
            <p:extLst>
              <p:ext uri="{D42A27DB-BD31-4B8C-83A1-F6EECF244321}">
                <p14:modId xmlns:p14="http://schemas.microsoft.com/office/powerpoint/2010/main" val="551289143"/>
              </p:ext>
            </p:extLst>
          </p:nvPr>
        </p:nvGraphicFramePr>
        <p:xfrm>
          <a:off x="23042" y="4843274"/>
          <a:ext cx="4611756" cy="1718500"/>
        </p:xfrm>
        <a:graphic>
          <a:graphicData uri="http://schemas.openxmlformats.org/drawingml/2006/chart">
            <c:chart xmlns:c="http://schemas.openxmlformats.org/drawingml/2006/chart" xmlns:r="http://schemas.openxmlformats.org/officeDocument/2006/relationships" r:id="rId4"/>
          </a:graphicData>
        </a:graphic>
      </p:graphicFrame>
      <p:cxnSp>
        <p:nvCxnSpPr>
          <p:cNvPr id="92" name="Straight Connector 91"/>
          <p:cNvCxnSpPr/>
          <p:nvPr/>
        </p:nvCxnSpPr>
        <p:spPr bwMode="auto">
          <a:xfrm>
            <a:off x="289826" y="5524703"/>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Straight Connector 92"/>
          <p:cNvCxnSpPr/>
          <p:nvPr/>
        </p:nvCxnSpPr>
        <p:spPr bwMode="auto">
          <a:xfrm>
            <a:off x="289826" y="5987209"/>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aphicFrame>
        <p:nvGraphicFramePr>
          <p:cNvPr id="94" name="Chart 93"/>
          <p:cNvGraphicFramePr/>
          <p:nvPr>
            <p:extLst>
              <p:ext uri="{D42A27DB-BD31-4B8C-83A1-F6EECF244321}">
                <p14:modId xmlns:p14="http://schemas.microsoft.com/office/powerpoint/2010/main" val="1426932704"/>
              </p:ext>
            </p:extLst>
          </p:nvPr>
        </p:nvGraphicFramePr>
        <p:xfrm>
          <a:off x="4532244" y="1858689"/>
          <a:ext cx="4611756" cy="1718500"/>
        </p:xfrm>
        <a:graphic>
          <a:graphicData uri="http://schemas.openxmlformats.org/drawingml/2006/chart">
            <c:chart xmlns:c="http://schemas.openxmlformats.org/drawingml/2006/chart" xmlns:r="http://schemas.openxmlformats.org/officeDocument/2006/relationships" r:id="rId5"/>
          </a:graphicData>
        </a:graphic>
      </p:graphicFrame>
      <p:cxnSp>
        <p:nvCxnSpPr>
          <p:cNvPr id="95" name="Straight Connector 94"/>
          <p:cNvCxnSpPr/>
          <p:nvPr/>
        </p:nvCxnSpPr>
        <p:spPr bwMode="auto">
          <a:xfrm>
            <a:off x="4799028" y="2540118"/>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Straight Connector 95"/>
          <p:cNvCxnSpPr/>
          <p:nvPr/>
        </p:nvCxnSpPr>
        <p:spPr bwMode="auto">
          <a:xfrm>
            <a:off x="4799028" y="3002624"/>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aphicFrame>
        <p:nvGraphicFramePr>
          <p:cNvPr id="97" name="Chart 96"/>
          <p:cNvGraphicFramePr/>
          <p:nvPr>
            <p:extLst>
              <p:ext uri="{D42A27DB-BD31-4B8C-83A1-F6EECF244321}">
                <p14:modId xmlns:p14="http://schemas.microsoft.com/office/powerpoint/2010/main" val="663746396"/>
              </p:ext>
            </p:extLst>
          </p:nvPr>
        </p:nvGraphicFramePr>
        <p:xfrm>
          <a:off x="4532244" y="3609837"/>
          <a:ext cx="4611756" cy="1718500"/>
        </p:xfrm>
        <a:graphic>
          <a:graphicData uri="http://schemas.openxmlformats.org/drawingml/2006/chart">
            <c:chart xmlns:c="http://schemas.openxmlformats.org/drawingml/2006/chart" xmlns:r="http://schemas.openxmlformats.org/officeDocument/2006/relationships" r:id="rId6"/>
          </a:graphicData>
        </a:graphic>
      </p:graphicFrame>
      <p:cxnSp>
        <p:nvCxnSpPr>
          <p:cNvPr id="98" name="Straight Connector 97"/>
          <p:cNvCxnSpPr/>
          <p:nvPr/>
        </p:nvCxnSpPr>
        <p:spPr bwMode="auto">
          <a:xfrm>
            <a:off x="4799028" y="4291266"/>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9" name="Straight Connector 98"/>
          <p:cNvCxnSpPr/>
          <p:nvPr/>
        </p:nvCxnSpPr>
        <p:spPr bwMode="auto">
          <a:xfrm>
            <a:off x="4799028" y="4753772"/>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pic>
        <p:nvPicPr>
          <p:cNvPr id="55" name="Picture 54"/>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343452" y="122102"/>
            <a:ext cx="612648" cy="612648"/>
          </a:xfrm>
          <a:prstGeom prst="rect">
            <a:avLst/>
          </a:prstGeom>
        </p:spPr>
      </p:pic>
      <p:grpSp>
        <p:nvGrpSpPr>
          <p:cNvPr id="54" name="Group 53"/>
          <p:cNvGrpSpPr/>
          <p:nvPr/>
        </p:nvGrpSpPr>
        <p:grpSpPr>
          <a:xfrm>
            <a:off x="1082165" y="1544687"/>
            <a:ext cx="256802" cy="1325596"/>
            <a:chOff x="665612" y="1547199"/>
            <a:chExt cx="256802" cy="673574"/>
          </a:xfrm>
        </p:grpSpPr>
        <p:sp>
          <p:nvSpPr>
            <p:cNvPr id="56" name="TextBox 55"/>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57" name="TextBox 56"/>
            <p:cNvSpPr txBox="1"/>
            <p:nvPr/>
          </p:nvSpPr>
          <p:spPr>
            <a:xfrm>
              <a:off x="665612" y="1774564"/>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58" name="TextBox 57"/>
            <p:cNvSpPr txBox="1"/>
            <p:nvPr/>
          </p:nvSpPr>
          <p:spPr>
            <a:xfrm>
              <a:off x="701708" y="1989941"/>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pSp>
        <p:nvGrpSpPr>
          <p:cNvPr id="59" name="Group 58"/>
          <p:cNvGrpSpPr/>
          <p:nvPr/>
        </p:nvGrpSpPr>
        <p:grpSpPr>
          <a:xfrm>
            <a:off x="1082165" y="3242457"/>
            <a:ext cx="256802" cy="1325596"/>
            <a:chOff x="665612" y="1547199"/>
            <a:chExt cx="256802" cy="673574"/>
          </a:xfrm>
        </p:grpSpPr>
        <p:sp>
          <p:nvSpPr>
            <p:cNvPr id="60" name="TextBox 59"/>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61" name="TextBox 60"/>
            <p:cNvSpPr txBox="1"/>
            <p:nvPr/>
          </p:nvSpPr>
          <p:spPr>
            <a:xfrm>
              <a:off x="665612" y="1774564"/>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62" name="TextBox 61"/>
            <p:cNvSpPr txBox="1"/>
            <p:nvPr/>
          </p:nvSpPr>
          <p:spPr>
            <a:xfrm>
              <a:off x="701708" y="1989941"/>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pSp>
        <p:nvGrpSpPr>
          <p:cNvPr id="63" name="Group 62"/>
          <p:cNvGrpSpPr/>
          <p:nvPr/>
        </p:nvGrpSpPr>
        <p:grpSpPr>
          <a:xfrm>
            <a:off x="1106229" y="5143303"/>
            <a:ext cx="256802" cy="1325596"/>
            <a:chOff x="665612" y="1547199"/>
            <a:chExt cx="256802" cy="673574"/>
          </a:xfrm>
        </p:grpSpPr>
        <p:sp>
          <p:nvSpPr>
            <p:cNvPr id="64" name="TextBox 63"/>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65" name="TextBox 64"/>
            <p:cNvSpPr txBox="1"/>
            <p:nvPr/>
          </p:nvSpPr>
          <p:spPr>
            <a:xfrm>
              <a:off x="665612" y="1774564"/>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66" name="TextBox 65"/>
            <p:cNvSpPr txBox="1"/>
            <p:nvPr/>
          </p:nvSpPr>
          <p:spPr>
            <a:xfrm>
              <a:off x="701708" y="1989941"/>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pSp>
        <p:nvGrpSpPr>
          <p:cNvPr id="67" name="Group 66"/>
          <p:cNvGrpSpPr/>
          <p:nvPr/>
        </p:nvGrpSpPr>
        <p:grpSpPr>
          <a:xfrm>
            <a:off x="5606039" y="2134159"/>
            <a:ext cx="256802" cy="1325596"/>
            <a:chOff x="665612" y="1547199"/>
            <a:chExt cx="256802" cy="673574"/>
          </a:xfrm>
        </p:grpSpPr>
        <p:sp>
          <p:nvSpPr>
            <p:cNvPr id="70" name="TextBox 69"/>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71" name="TextBox 70"/>
            <p:cNvSpPr txBox="1"/>
            <p:nvPr/>
          </p:nvSpPr>
          <p:spPr>
            <a:xfrm>
              <a:off x="665612" y="1774564"/>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72" name="TextBox 71"/>
            <p:cNvSpPr txBox="1"/>
            <p:nvPr/>
          </p:nvSpPr>
          <p:spPr>
            <a:xfrm>
              <a:off x="701708" y="1989941"/>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pSp>
        <p:nvGrpSpPr>
          <p:cNvPr id="73" name="Group 72"/>
          <p:cNvGrpSpPr/>
          <p:nvPr/>
        </p:nvGrpSpPr>
        <p:grpSpPr>
          <a:xfrm>
            <a:off x="5610885" y="3889899"/>
            <a:ext cx="256802" cy="1325596"/>
            <a:chOff x="665612" y="1547199"/>
            <a:chExt cx="256802" cy="673574"/>
          </a:xfrm>
        </p:grpSpPr>
        <p:sp>
          <p:nvSpPr>
            <p:cNvPr id="75" name="TextBox 74"/>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77" name="TextBox 76"/>
            <p:cNvSpPr txBox="1"/>
            <p:nvPr/>
          </p:nvSpPr>
          <p:spPr>
            <a:xfrm>
              <a:off x="665612" y="1774564"/>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79" name="TextBox 78"/>
            <p:cNvSpPr txBox="1"/>
            <p:nvPr/>
          </p:nvSpPr>
          <p:spPr>
            <a:xfrm>
              <a:off x="701708" y="1989941"/>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sp>
        <p:nvSpPr>
          <p:cNvPr id="80" name="TextBox 79"/>
          <p:cNvSpPr txBox="1"/>
          <p:nvPr/>
        </p:nvSpPr>
        <p:spPr>
          <a:xfrm>
            <a:off x="4666893" y="5483687"/>
            <a:ext cx="2261063" cy="707886"/>
          </a:xfrm>
          <a:prstGeom prst="rect">
            <a:avLst/>
          </a:prstGeom>
          <a:noFill/>
        </p:spPr>
        <p:txBody>
          <a:bodyPr wrap="square" rtlCol="0">
            <a:spAutoFit/>
          </a:bodyPr>
          <a:lstStyle/>
          <a:p>
            <a:r>
              <a:rPr lang="en-US" sz="800" i="1" dirty="0" smtClean="0">
                <a:solidFill>
                  <a:schemeClr val="tx1"/>
                </a:solidFill>
                <a:latin typeface="Arial" panose="020B0604020202020204" pitchFamily="34" charset="0"/>
                <a:cs typeface="Arial" panose="020B0604020202020204" pitchFamily="34" charset="0"/>
              </a:rPr>
              <a:t>*Compared to what was asked in actual survey, statements have been changed to the positive/affirmative and scales have been reversed. This change has been made for increased ease of interpretation of results.</a:t>
            </a:r>
            <a:endParaRPr lang="en-US" sz="800" i="1" dirty="0">
              <a:solidFill>
                <a:schemeClr val="tx1"/>
              </a:solidFill>
              <a:latin typeface="Arial" panose="020B0604020202020204" pitchFamily="34" charset="0"/>
              <a:cs typeface="Arial" panose="020B0604020202020204" pitchFamily="34" charset="0"/>
            </a:endParaRPr>
          </a:p>
        </p:txBody>
      </p:sp>
      <p:grpSp>
        <p:nvGrpSpPr>
          <p:cNvPr id="81" name="Group 80"/>
          <p:cNvGrpSpPr/>
          <p:nvPr/>
        </p:nvGrpSpPr>
        <p:grpSpPr>
          <a:xfrm>
            <a:off x="742331" y="854966"/>
            <a:ext cx="7436735" cy="284381"/>
            <a:chOff x="742331" y="854966"/>
            <a:chExt cx="7436735" cy="284381"/>
          </a:xfrm>
        </p:grpSpPr>
        <p:sp>
          <p:nvSpPr>
            <p:cNvPr id="82" name="TextBox 81"/>
            <p:cNvSpPr txBox="1"/>
            <p:nvPr/>
          </p:nvSpPr>
          <p:spPr>
            <a:xfrm>
              <a:off x="863448" y="854966"/>
              <a:ext cx="2269295"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Agree</a:t>
              </a:r>
              <a:endParaRPr lang="en-US" sz="1200" dirty="0">
                <a:solidFill>
                  <a:schemeClr val="tx1"/>
                </a:solidFill>
                <a:latin typeface="Arial" panose="020B0604020202020204" pitchFamily="34" charset="0"/>
                <a:cs typeface="Arial" panose="020B0604020202020204" pitchFamily="34" charset="0"/>
              </a:endParaRPr>
            </a:p>
          </p:txBody>
        </p:sp>
        <p:sp>
          <p:nvSpPr>
            <p:cNvPr id="83" name="Rectangle 82"/>
            <p:cNvSpPr/>
            <p:nvPr/>
          </p:nvSpPr>
          <p:spPr bwMode="auto">
            <a:xfrm>
              <a:off x="3333725" y="923819"/>
              <a:ext cx="165386" cy="150053"/>
            </a:xfrm>
            <a:prstGeom prst="rect">
              <a:avLst/>
            </a:prstGeom>
            <a:solidFill>
              <a:schemeClr val="tx1">
                <a:lumMod val="65000"/>
                <a:lumOff val="35000"/>
              </a:schemeClr>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sp>
          <p:nvSpPr>
            <p:cNvPr id="84" name="TextBox 83"/>
            <p:cNvSpPr txBox="1"/>
            <p:nvPr/>
          </p:nvSpPr>
          <p:spPr>
            <a:xfrm>
              <a:off x="3467307" y="862348"/>
              <a:ext cx="1860605"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Neutral</a:t>
              </a:r>
              <a:endParaRPr lang="en-US" sz="1200" dirty="0">
                <a:solidFill>
                  <a:schemeClr val="tx1"/>
                </a:solidFill>
                <a:latin typeface="Arial" panose="020B0604020202020204" pitchFamily="34" charset="0"/>
                <a:cs typeface="Arial" panose="020B0604020202020204" pitchFamily="34" charset="0"/>
              </a:endParaRPr>
            </a:p>
          </p:txBody>
        </p:sp>
        <p:sp>
          <p:nvSpPr>
            <p:cNvPr id="85" name="Rectangle 84"/>
            <p:cNvSpPr/>
            <p:nvPr/>
          </p:nvSpPr>
          <p:spPr bwMode="auto">
            <a:xfrm>
              <a:off x="742331" y="918438"/>
              <a:ext cx="165386" cy="150053"/>
            </a:xfrm>
            <a:prstGeom prst="rect">
              <a:avLst/>
            </a:prstGeom>
            <a:solidFill>
              <a:srgbClr val="002A7E"/>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grpSp>
          <p:nvGrpSpPr>
            <p:cNvPr id="86" name="Group 85"/>
            <p:cNvGrpSpPr/>
            <p:nvPr/>
          </p:nvGrpSpPr>
          <p:grpSpPr>
            <a:xfrm>
              <a:off x="1478330" y="899486"/>
              <a:ext cx="1039530" cy="170554"/>
              <a:chOff x="6236662" y="6118051"/>
              <a:chExt cx="1039530" cy="170554"/>
            </a:xfrm>
          </p:grpSpPr>
          <p:sp>
            <p:nvSpPr>
              <p:cNvPr id="113" name="Oval 112"/>
              <p:cNvSpPr/>
              <p:nvPr/>
            </p:nvSpPr>
            <p:spPr>
              <a:xfrm>
                <a:off x="6453538" y="6118051"/>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2</a:t>
                </a:r>
              </a:p>
            </p:txBody>
          </p:sp>
          <p:sp>
            <p:nvSpPr>
              <p:cNvPr id="114" name="Oval 113"/>
              <p:cNvSpPr/>
              <p:nvPr/>
            </p:nvSpPr>
            <p:spPr>
              <a:xfrm>
                <a:off x="6670414" y="6118051"/>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115" name="Oval 114"/>
              <p:cNvSpPr/>
              <p:nvPr/>
            </p:nvSpPr>
            <p:spPr>
              <a:xfrm>
                <a:off x="6236662" y="6118051"/>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1</a:t>
                </a:r>
              </a:p>
            </p:txBody>
          </p:sp>
          <p:sp>
            <p:nvSpPr>
              <p:cNvPr id="116" name="Oval 115"/>
              <p:cNvSpPr/>
              <p:nvPr/>
            </p:nvSpPr>
            <p:spPr>
              <a:xfrm>
                <a:off x="6887290" y="6118051"/>
                <a:ext cx="172026" cy="170554"/>
              </a:xfrm>
              <a:prstGeom prst="ellipse">
                <a:avLst/>
              </a:prstGeom>
              <a:solidFill>
                <a:schemeClr val="accent1"/>
              </a:solidFill>
              <a:ln/>
            </p:spPr>
            <p:style>
              <a:lnRef idx="1">
                <a:schemeClr val="accent2"/>
              </a:lnRef>
              <a:fillRef idx="3">
                <a:schemeClr val="accent2"/>
              </a:fillRef>
              <a:effectRef idx="2">
                <a:schemeClr val="accent2"/>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4</a:t>
                </a:r>
              </a:p>
            </p:txBody>
          </p:sp>
          <p:sp>
            <p:nvSpPr>
              <p:cNvPr id="117" name="Oval 116"/>
              <p:cNvSpPr/>
              <p:nvPr/>
            </p:nvSpPr>
            <p:spPr>
              <a:xfrm>
                <a:off x="7104166" y="6118051"/>
                <a:ext cx="172026" cy="170554"/>
              </a:xfrm>
              <a:prstGeom prst="ellipse">
                <a:avLst/>
              </a:prstGeom>
              <a:solidFill>
                <a:schemeClr val="accent1"/>
              </a:solidFill>
              <a:ln/>
            </p:spPr>
            <p:style>
              <a:lnRef idx="1">
                <a:schemeClr val="accent2"/>
              </a:lnRef>
              <a:fillRef idx="3">
                <a:schemeClr val="accent2"/>
              </a:fillRef>
              <a:effectRef idx="2">
                <a:schemeClr val="accent2"/>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5</a:t>
                </a:r>
              </a:p>
            </p:txBody>
          </p:sp>
        </p:grpSp>
        <p:grpSp>
          <p:nvGrpSpPr>
            <p:cNvPr id="87" name="Group 86"/>
            <p:cNvGrpSpPr/>
            <p:nvPr/>
          </p:nvGrpSpPr>
          <p:grpSpPr>
            <a:xfrm>
              <a:off x="4115033" y="899486"/>
              <a:ext cx="1039530" cy="170554"/>
              <a:chOff x="3449378" y="5628715"/>
              <a:chExt cx="1039530" cy="170554"/>
            </a:xfrm>
          </p:grpSpPr>
          <p:sp>
            <p:nvSpPr>
              <p:cNvPr id="108" name="Oval 107"/>
              <p:cNvSpPr/>
              <p:nvPr/>
            </p:nvSpPr>
            <p:spPr>
              <a:xfrm>
                <a:off x="3666254"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2</a:t>
                </a:r>
              </a:p>
            </p:txBody>
          </p:sp>
          <p:sp>
            <p:nvSpPr>
              <p:cNvPr id="109" name="Oval 108"/>
              <p:cNvSpPr/>
              <p:nvPr/>
            </p:nvSpPr>
            <p:spPr>
              <a:xfrm>
                <a:off x="3883130" y="5628715"/>
                <a:ext cx="172026" cy="170554"/>
              </a:xfrm>
              <a:prstGeom prst="ellipse">
                <a:avLst/>
              </a:prstGeom>
              <a:solidFill>
                <a:schemeClr val="tx1">
                  <a:lumMod val="95000"/>
                  <a:lumOff val="5000"/>
                </a:schemeClr>
              </a:soli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110" name="Oval 109"/>
              <p:cNvSpPr/>
              <p:nvPr/>
            </p:nvSpPr>
            <p:spPr>
              <a:xfrm>
                <a:off x="3449378"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1</a:t>
                </a:r>
              </a:p>
            </p:txBody>
          </p:sp>
          <p:sp>
            <p:nvSpPr>
              <p:cNvPr id="111" name="Oval 110"/>
              <p:cNvSpPr/>
              <p:nvPr/>
            </p:nvSpPr>
            <p:spPr>
              <a:xfrm>
                <a:off x="4100006"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4</a:t>
                </a:r>
              </a:p>
            </p:txBody>
          </p:sp>
          <p:sp>
            <p:nvSpPr>
              <p:cNvPr id="112" name="Oval 111"/>
              <p:cNvSpPr/>
              <p:nvPr/>
            </p:nvSpPr>
            <p:spPr>
              <a:xfrm>
                <a:off x="4316882"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5</a:t>
                </a:r>
              </a:p>
            </p:txBody>
          </p:sp>
        </p:grpSp>
        <p:sp>
          <p:nvSpPr>
            <p:cNvPr id="100" name="Rectangle 99"/>
            <p:cNvSpPr/>
            <p:nvPr/>
          </p:nvSpPr>
          <p:spPr bwMode="auto">
            <a:xfrm>
              <a:off x="5501076" y="921816"/>
              <a:ext cx="165386" cy="150053"/>
            </a:xfrm>
            <a:prstGeom prst="rect">
              <a:avLst/>
            </a:prstGeom>
            <a:solidFill>
              <a:srgbClr val="C00000"/>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sp>
          <p:nvSpPr>
            <p:cNvPr id="101" name="TextBox 100"/>
            <p:cNvSpPr txBox="1"/>
            <p:nvPr/>
          </p:nvSpPr>
          <p:spPr>
            <a:xfrm>
              <a:off x="5634658" y="860345"/>
              <a:ext cx="2544408"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Disagree</a:t>
              </a:r>
              <a:endParaRPr lang="en-US" sz="1200" dirty="0">
                <a:solidFill>
                  <a:schemeClr val="tx1"/>
                </a:solidFill>
                <a:latin typeface="Arial" panose="020B0604020202020204" pitchFamily="34" charset="0"/>
                <a:cs typeface="Arial" panose="020B0604020202020204" pitchFamily="34" charset="0"/>
              </a:endParaRPr>
            </a:p>
          </p:txBody>
        </p:sp>
        <p:grpSp>
          <p:nvGrpSpPr>
            <p:cNvPr id="102" name="Group 101"/>
            <p:cNvGrpSpPr/>
            <p:nvPr/>
          </p:nvGrpSpPr>
          <p:grpSpPr>
            <a:xfrm>
              <a:off x="6390806" y="901315"/>
              <a:ext cx="1039530" cy="170554"/>
              <a:chOff x="799560" y="5872616"/>
              <a:chExt cx="1039530" cy="170554"/>
            </a:xfrm>
          </p:grpSpPr>
          <p:sp>
            <p:nvSpPr>
              <p:cNvPr id="103" name="Oval 102"/>
              <p:cNvSpPr/>
              <p:nvPr/>
            </p:nvSpPr>
            <p:spPr>
              <a:xfrm>
                <a:off x="1016436" y="5872616"/>
                <a:ext cx="172026" cy="170554"/>
              </a:xfrm>
              <a:prstGeom prst="ellipse">
                <a:avLst/>
              </a:prstGeom>
              <a:solidFill>
                <a:srgbClr val="C00000"/>
              </a:soli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2</a:t>
                </a:r>
              </a:p>
            </p:txBody>
          </p:sp>
          <p:sp>
            <p:nvSpPr>
              <p:cNvPr id="104" name="Oval 103"/>
              <p:cNvSpPr/>
              <p:nvPr/>
            </p:nvSpPr>
            <p:spPr>
              <a:xfrm>
                <a:off x="1233312" y="5872616"/>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105" name="Oval 104"/>
              <p:cNvSpPr/>
              <p:nvPr/>
            </p:nvSpPr>
            <p:spPr>
              <a:xfrm>
                <a:off x="799560" y="5872616"/>
                <a:ext cx="172026" cy="170554"/>
              </a:xfrm>
              <a:prstGeom prst="ellipse">
                <a:avLst/>
              </a:prstGeom>
              <a:solidFill>
                <a:srgbClr val="C00000"/>
              </a:soli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1</a:t>
                </a:r>
              </a:p>
            </p:txBody>
          </p:sp>
          <p:sp>
            <p:nvSpPr>
              <p:cNvPr id="106" name="Oval 105"/>
              <p:cNvSpPr/>
              <p:nvPr/>
            </p:nvSpPr>
            <p:spPr>
              <a:xfrm>
                <a:off x="1450188" y="5872616"/>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4</a:t>
                </a:r>
              </a:p>
            </p:txBody>
          </p:sp>
          <p:sp>
            <p:nvSpPr>
              <p:cNvPr id="107" name="Oval 106"/>
              <p:cNvSpPr/>
              <p:nvPr/>
            </p:nvSpPr>
            <p:spPr>
              <a:xfrm>
                <a:off x="1667064" y="5872616"/>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5</a:t>
                </a:r>
              </a:p>
            </p:txBody>
          </p:sp>
        </p:grpSp>
      </p:grpSp>
    </p:spTree>
    <p:extLst>
      <p:ext uri="{BB962C8B-B14F-4D97-AF65-F5344CB8AC3E}">
        <p14:creationId xmlns:p14="http://schemas.microsoft.com/office/powerpoint/2010/main" val="417686584"/>
      </p:ext>
    </p:extLst>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135</a:t>
            </a:fld>
            <a:r>
              <a:rPr lang="en-US" smtClean="0"/>
              <a:t> -</a:t>
            </a:r>
            <a:endParaRPr lang="en-US"/>
          </a:p>
        </p:txBody>
      </p:sp>
      <p:sp>
        <p:nvSpPr>
          <p:cNvPr id="20" name="Rectangle 19"/>
          <p:cNvSpPr/>
          <p:nvPr/>
        </p:nvSpPr>
        <p:spPr bwMode="auto">
          <a:xfrm>
            <a:off x="0" y="0"/>
            <a:ext cx="9144000" cy="6858000"/>
          </a:xfrm>
          <a:prstGeom prst="rect">
            <a:avLst/>
          </a:prstGeom>
          <a:solidFill>
            <a:srgbClr val="002A7E"/>
          </a:solidFill>
          <a:ln w="9525" cap="flat" cmpd="sng" algn="ctr">
            <a:solidFill>
              <a:srgbClr val="002A7E"/>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1" name="Title 1"/>
          <p:cNvSpPr txBox="1">
            <a:spLocks/>
          </p:cNvSpPr>
          <p:nvPr/>
        </p:nvSpPr>
        <p:spPr bwMode="black">
          <a:xfrm>
            <a:off x="2027570" y="968469"/>
            <a:ext cx="6066156" cy="17457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kern="0" dirty="0" smtClean="0">
                <a:solidFill>
                  <a:schemeClr val="bg1"/>
                </a:solidFill>
              </a:rPr>
              <a:t>Netherlands Results</a:t>
            </a:r>
            <a:endParaRPr lang="en-US" kern="0" dirty="0">
              <a:solidFill>
                <a:schemeClr val="bg1"/>
              </a:solidFill>
            </a:endParaRPr>
          </a:p>
        </p:txBody>
      </p:sp>
      <p:grpSp>
        <p:nvGrpSpPr>
          <p:cNvPr id="201" name="Group 200"/>
          <p:cNvGrpSpPr/>
          <p:nvPr/>
        </p:nvGrpSpPr>
        <p:grpSpPr>
          <a:xfrm>
            <a:off x="1334949" y="1478943"/>
            <a:ext cx="6512987" cy="4031311"/>
            <a:chOff x="980124" y="-200163"/>
            <a:chExt cx="6199581" cy="4031311"/>
          </a:xfrm>
        </p:grpSpPr>
        <p:grpSp>
          <p:nvGrpSpPr>
            <p:cNvPr id="202" name="Group 10"/>
            <p:cNvGrpSpPr>
              <a:grpSpLocks/>
            </p:cNvGrpSpPr>
            <p:nvPr/>
          </p:nvGrpSpPr>
          <p:grpSpPr bwMode="auto">
            <a:xfrm>
              <a:off x="2026011" y="1297369"/>
              <a:ext cx="4209971" cy="2370154"/>
              <a:chOff x="0" y="723"/>
              <a:chExt cx="5414" cy="3048"/>
            </a:xfrm>
            <a:solidFill>
              <a:srgbClr val="C1BA9E"/>
            </a:solidFill>
          </p:grpSpPr>
          <p:sp>
            <p:nvSpPr>
              <p:cNvPr id="205" name="Freeform 204"/>
              <p:cNvSpPr>
                <a:spLocks noChangeAspect="1" noEditPoints="1"/>
              </p:cNvSpPr>
              <p:nvPr/>
            </p:nvSpPr>
            <p:spPr bwMode="auto">
              <a:xfrm>
                <a:off x="2213" y="723"/>
                <a:ext cx="3201" cy="2883"/>
              </a:xfrm>
              <a:custGeom>
                <a:avLst/>
                <a:gdLst>
                  <a:gd name="T0" fmla="*/ 2927 w 3062"/>
                  <a:gd name="T1" fmla="*/ 2669 h 2758"/>
                  <a:gd name="T2" fmla="*/ 2865 w 3062"/>
                  <a:gd name="T3" fmla="*/ 2545 h 2758"/>
                  <a:gd name="T4" fmla="*/ 2974 w 3062"/>
                  <a:gd name="T5" fmla="*/ 2469 h 2758"/>
                  <a:gd name="T6" fmla="*/ 2938 w 3062"/>
                  <a:gd name="T7" fmla="*/ 2350 h 2758"/>
                  <a:gd name="T8" fmla="*/ 3985 w 3062"/>
                  <a:gd name="T9" fmla="*/ 576 h 2758"/>
                  <a:gd name="T10" fmla="*/ 3375 w 3062"/>
                  <a:gd name="T11" fmla="*/ 391 h 2758"/>
                  <a:gd name="T12" fmla="*/ 3024 w 3062"/>
                  <a:gd name="T13" fmla="*/ 327 h 2758"/>
                  <a:gd name="T14" fmla="*/ 2742 w 3062"/>
                  <a:gd name="T15" fmla="*/ 197 h 2758"/>
                  <a:gd name="T16" fmla="*/ 2021 w 3062"/>
                  <a:gd name="T17" fmla="*/ 410 h 2758"/>
                  <a:gd name="T18" fmla="*/ 1795 w 3062"/>
                  <a:gd name="T19" fmla="*/ 597 h 2758"/>
                  <a:gd name="T20" fmla="*/ 1326 w 3062"/>
                  <a:gd name="T21" fmla="*/ 717 h 2758"/>
                  <a:gd name="T22" fmla="*/ 1150 w 3062"/>
                  <a:gd name="T23" fmla="*/ 862 h 2758"/>
                  <a:gd name="T24" fmla="*/ 1061 w 3062"/>
                  <a:gd name="T25" fmla="*/ 576 h 2758"/>
                  <a:gd name="T26" fmla="*/ 685 w 3062"/>
                  <a:gd name="T27" fmla="*/ 660 h 2758"/>
                  <a:gd name="T28" fmla="*/ 603 w 3062"/>
                  <a:gd name="T29" fmla="*/ 1085 h 2758"/>
                  <a:gd name="T30" fmla="*/ 731 w 3062"/>
                  <a:gd name="T31" fmla="*/ 1017 h 2758"/>
                  <a:gd name="T32" fmla="*/ 960 w 3062"/>
                  <a:gd name="T33" fmla="*/ 1044 h 2758"/>
                  <a:gd name="T34" fmla="*/ 704 w 3062"/>
                  <a:gd name="T35" fmla="*/ 1279 h 2758"/>
                  <a:gd name="T36" fmla="*/ 551 w 3062"/>
                  <a:gd name="T37" fmla="*/ 1286 h 2758"/>
                  <a:gd name="T38" fmla="*/ 308 w 3062"/>
                  <a:gd name="T39" fmla="*/ 1508 h 2758"/>
                  <a:gd name="T40" fmla="*/ 223 w 3062"/>
                  <a:gd name="T41" fmla="*/ 1803 h 2758"/>
                  <a:gd name="T42" fmla="*/ 693 w 3062"/>
                  <a:gd name="T43" fmla="*/ 1794 h 2758"/>
                  <a:gd name="T44" fmla="*/ 778 w 3062"/>
                  <a:gd name="T45" fmla="*/ 1717 h 2758"/>
                  <a:gd name="T46" fmla="*/ 1020 w 3062"/>
                  <a:gd name="T47" fmla="*/ 1814 h 2758"/>
                  <a:gd name="T48" fmla="*/ 728 w 3062"/>
                  <a:gd name="T49" fmla="*/ 1956 h 2758"/>
                  <a:gd name="T50" fmla="*/ 259 w 3062"/>
                  <a:gd name="T51" fmla="*/ 1846 h 2758"/>
                  <a:gd name="T52" fmla="*/ 44 w 3062"/>
                  <a:gd name="T53" fmla="*/ 2417 h 2758"/>
                  <a:gd name="T54" fmla="*/ 534 w 3062"/>
                  <a:gd name="T55" fmla="*/ 2561 h 2758"/>
                  <a:gd name="T56" fmla="*/ 660 w 3062"/>
                  <a:gd name="T57" fmla="*/ 3139 h 2758"/>
                  <a:gd name="T58" fmla="*/ 1143 w 3062"/>
                  <a:gd name="T59" fmla="*/ 3039 h 2758"/>
                  <a:gd name="T60" fmla="*/ 1438 w 3062"/>
                  <a:gd name="T61" fmla="*/ 2415 h 2758"/>
                  <a:gd name="T62" fmla="*/ 1227 w 3062"/>
                  <a:gd name="T63" fmla="*/ 2233 h 2758"/>
                  <a:gd name="T64" fmla="*/ 1443 w 3062"/>
                  <a:gd name="T65" fmla="*/ 2093 h 2758"/>
                  <a:gd name="T66" fmla="*/ 1892 w 3062"/>
                  <a:gd name="T67" fmla="*/ 2178 h 2758"/>
                  <a:gd name="T68" fmla="*/ 2358 w 3062"/>
                  <a:gd name="T69" fmla="*/ 2286 h 2758"/>
                  <a:gd name="T70" fmla="*/ 2523 w 3062"/>
                  <a:gd name="T71" fmla="*/ 2376 h 2758"/>
                  <a:gd name="T72" fmla="*/ 2834 w 3062"/>
                  <a:gd name="T73" fmla="*/ 2141 h 2758"/>
                  <a:gd name="T74" fmla="*/ 2944 w 3062"/>
                  <a:gd name="T75" fmla="*/ 1717 h 2758"/>
                  <a:gd name="T76" fmla="*/ 3157 w 3062"/>
                  <a:gd name="T77" fmla="*/ 1661 h 2758"/>
                  <a:gd name="T78" fmla="*/ 3516 w 3062"/>
                  <a:gd name="T79" fmla="*/ 1085 h 2758"/>
                  <a:gd name="T80" fmla="*/ 3686 w 3062"/>
                  <a:gd name="T81" fmla="*/ 1163 h 2758"/>
                  <a:gd name="T82" fmla="*/ 3968 w 3062"/>
                  <a:gd name="T83" fmla="*/ 1074 h 2758"/>
                  <a:gd name="T84" fmla="*/ 1179 w 3062"/>
                  <a:gd name="T85" fmla="*/ 1696 h 2758"/>
                  <a:gd name="T86" fmla="*/ 1185 w 3062"/>
                  <a:gd name="T87" fmla="*/ 1590 h 2758"/>
                  <a:gd name="T88" fmla="*/ 1337 w 3062"/>
                  <a:gd name="T89" fmla="*/ 1713 h 2758"/>
                  <a:gd name="T90" fmla="*/ 1557 w 3062"/>
                  <a:gd name="T91" fmla="*/ 358 h 2758"/>
                  <a:gd name="T92" fmla="*/ 1476 w 3062"/>
                  <a:gd name="T93" fmla="*/ 343 h 2758"/>
                  <a:gd name="T94" fmla="*/ 163 w 3062"/>
                  <a:gd name="T95" fmla="*/ 1343 h 2758"/>
                  <a:gd name="T96" fmla="*/ 2474 w 3062"/>
                  <a:gd name="T97" fmla="*/ 2649 h 2758"/>
                  <a:gd name="T98" fmla="*/ 1405 w 3062"/>
                  <a:gd name="T99" fmla="*/ 2919 h 2758"/>
                  <a:gd name="T100" fmla="*/ 283 w 3062"/>
                  <a:gd name="T101" fmla="*/ 1415 h 2758"/>
                  <a:gd name="T102" fmla="*/ 281 w 3062"/>
                  <a:gd name="T103" fmla="*/ 1148 h 2758"/>
                  <a:gd name="T104" fmla="*/ 4067 w 3062"/>
                  <a:gd name="T105" fmla="*/ 3599 h 2758"/>
                  <a:gd name="T106" fmla="*/ 3930 w 3062"/>
                  <a:gd name="T107" fmla="*/ 3760 h 2758"/>
                  <a:gd name="T108" fmla="*/ 3151 w 3062"/>
                  <a:gd name="T109" fmla="*/ 1900 h 2758"/>
                  <a:gd name="T110" fmla="*/ 3320 w 3062"/>
                  <a:gd name="T111" fmla="*/ 2820 h 2758"/>
                  <a:gd name="T112" fmla="*/ 3164 w 3062"/>
                  <a:gd name="T113" fmla="*/ 2655 h 2758"/>
                  <a:gd name="T114" fmla="*/ 3252 w 3062"/>
                  <a:gd name="T115" fmla="*/ 2916 h 2758"/>
                  <a:gd name="T116" fmla="*/ 2801 w 3062"/>
                  <a:gd name="T117" fmla="*/ 3338 h 2758"/>
                  <a:gd name="T118" fmla="*/ 3471 w 3062"/>
                  <a:gd name="T119" fmla="*/ 3534 h 2758"/>
                  <a:gd name="T120" fmla="*/ 3377 w 3062"/>
                  <a:gd name="T121" fmla="*/ 1300 h 2758"/>
                  <a:gd name="T122" fmla="*/ 3394 w 3062"/>
                  <a:gd name="T123" fmla="*/ 1671 h 2758"/>
                  <a:gd name="T124" fmla="*/ 3285 w 3062"/>
                  <a:gd name="T125" fmla="*/ 1854 h 275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062"/>
                  <a:gd name="T190" fmla="*/ 0 h 2758"/>
                  <a:gd name="T191" fmla="*/ 3062 w 3062"/>
                  <a:gd name="T192" fmla="*/ 2758 h 275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062" h="2758">
                    <a:moveTo>
                      <a:pt x="1982" y="1630"/>
                    </a:moveTo>
                    <a:lnTo>
                      <a:pt x="1982" y="1630"/>
                    </a:lnTo>
                    <a:lnTo>
                      <a:pt x="1976" y="1628"/>
                    </a:lnTo>
                    <a:lnTo>
                      <a:pt x="1972" y="1630"/>
                    </a:lnTo>
                    <a:lnTo>
                      <a:pt x="1962" y="1640"/>
                    </a:lnTo>
                    <a:lnTo>
                      <a:pt x="1960" y="1644"/>
                    </a:lnTo>
                    <a:lnTo>
                      <a:pt x="1962" y="1650"/>
                    </a:lnTo>
                    <a:lnTo>
                      <a:pt x="1966" y="1652"/>
                    </a:lnTo>
                    <a:lnTo>
                      <a:pt x="1972" y="1650"/>
                    </a:lnTo>
                    <a:lnTo>
                      <a:pt x="1982" y="1640"/>
                    </a:lnTo>
                    <a:lnTo>
                      <a:pt x="1984" y="1634"/>
                    </a:lnTo>
                    <a:lnTo>
                      <a:pt x="1982" y="1630"/>
                    </a:lnTo>
                    <a:close/>
                    <a:moveTo>
                      <a:pt x="2112" y="1982"/>
                    </a:moveTo>
                    <a:lnTo>
                      <a:pt x="2112" y="1982"/>
                    </a:lnTo>
                    <a:lnTo>
                      <a:pt x="2116" y="1994"/>
                    </a:lnTo>
                    <a:lnTo>
                      <a:pt x="2120" y="2000"/>
                    </a:lnTo>
                    <a:lnTo>
                      <a:pt x="2122" y="2006"/>
                    </a:lnTo>
                    <a:lnTo>
                      <a:pt x="2122" y="2014"/>
                    </a:lnTo>
                    <a:lnTo>
                      <a:pt x="2122" y="2018"/>
                    </a:lnTo>
                    <a:lnTo>
                      <a:pt x="2124" y="2022"/>
                    </a:lnTo>
                    <a:lnTo>
                      <a:pt x="2126" y="2024"/>
                    </a:lnTo>
                    <a:lnTo>
                      <a:pt x="2128" y="2026"/>
                    </a:lnTo>
                    <a:lnTo>
                      <a:pt x="2130" y="2026"/>
                    </a:lnTo>
                    <a:lnTo>
                      <a:pt x="2134" y="2026"/>
                    </a:lnTo>
                    <a:lnTo>
                      <a:pt x="2140" y="2024"/>
                    </a:lnTo>
                    <a:lnTo>
                      <a:pt x="2142" y="2022"/>
                    </a:lnTo>
                    <a:lnTo>
                      <a:pt x="2142" y="2008"/>
                    </a:lnTo>
                    <a:lnTo>
                      <a:pt x="2142" y="1996"/>
                    </a:lnTo>
                    <a:lnTo>
                      <a:pt x="2144" y="1992"/>
                    </a:lnTo>
                    <a:lnTo>
                      <a:pt x="2146" y="1994"/>
                    </a:lnTo>
                    <a:lnTo>
                      <a:pt x="2148" y="2000"/>
                    </a:lnTo>
                    <a:lnTo>
                      <a:pt x="2158" y="2012"/>
                    </a:lnTo>
                    <a:lnTo>
                      <a:pt x="2166" y="2020"/>
                    </a:lnTo>
                    <a:lnTo>
                      <a:pt x="2172" y="2024"/>
                    </a:lnTo>
                    <a:lnTo>
                      <a:pt x="2180" y="2026"/>
                    </a:lnTo>
                    <a:lnTo>
                      <a:pt x="2184" y="2026"/>
                    </a:lnTo>
                    <a:lnTo>
                      <a:pt x="2186" y="2026"/>
                    </a:lnTo>
                    <a:lnTo>
                      <a:pt x="2188" y="2024"/>
                    </a:lnTo>
                    <a:lnTo>
                      <a:pt x="2190" y="2022"/>
                    </a:lnTo>
                    <a:lnTo>
                      <a:pt x="2188" y="2020"/>
                    </a:lnTo>
                    <a:lnTo>
                      <a:pt x="2186" y="2014"/>
                    </a:lnTo>
                    <a:lnTo>
                      <a:pt x="2176" y="2002"/>
                    </a:lnTo>
                    <a:lnTo>
                      <a:pt x="2168" y="1992"/>
                    </a:lnTo>
                    <a:lnTo>
                      <a:pt x="2166" y="1988"/>
                    </a:lnTo>
                    <a:lnTo>
                      <a:pt x="2166" y="1984"/>
                    </a:lnTo>
                    <a:lnTo>
                      <a:pt x="2168" y="1982"/>
                    </a:lnTo>
                    <a:lnTo>
                      <a:pt x="2178" y="1972"/>
                    </a:lnTo>
                    <a:lnTo>
                      <a:pt x="2180" y="1968"/>
                    </a:lnTo>
                    <a:lnTo>
                      <a:pt x="2182" y="1962"/>
                    </a:lnTo>
                    <a:lnTo>
                      <a:pt x="2180" y="1960"/>
                    </a:lnTo>
                    <a:lnTo>
                      <a:pt x="2174" y="1958"/>
                    </a:lnTo>
                    <a:lnTo>
                      <a:pt x="2150" y="1958"/>
                    </a:lnTo>
                    <a:lnTo>
                      <a:pt x="2148" y="1958"/>
                    </a:lnTo>
                    <a:lnTo>
                      <a:pt x="2146" y="1956"/>
                    </a:lnTo>
                    <a:lnTo>
                      <a:pt x="2146" y="1954"/>
                    </a:lnTo>
                    <a:lnTo>
                      <a:pt x="2146" y="1950"/>
                    </a:lnTo>
                    <a:lnTo>
                      <a:pt x="2148" y="1946"/>
                    </a:lnTo>
                    <a:lnTo>
                      <a:pt x="2158" y="1934"/>
                    </a:lnTo>
                    <a:lnTo>
                      <a:pt x="2158" y="1932"/>
                    </a:lnTo>
                    <a:lnTo>
                      <a:pt x="2158" y="1930"/>
                    </a:lnTo>
                    <a:lnTo>
                      <a:pt x="2154" y="1928"/>
                    </a:lnTo>
                    <a:lnTo>
                      <a:pt x="2150" y="1928"/>
                    </a:lnTo>
                    <a:lnTo>
                      <a:pt x="2144" y="1930"/>
                    </a:lnTo>
                    <a:lnTo>
                      <a:pt x="2138" y="1934"/>
                    </a:lnTo>
                    <a:lnTo>
                      <a:pt x="2130" y="1946"/>
                    </a:lnTo>
                    <a:lnTo>
                      <a:pt x="2116" y="1970"/>
                    </a:lnTo>
                    <a:lnTo>
                      <a:pt x="2112" y="1982"/>
                    </a:lnTo>
                    <a:close/>
                    <a:moveTo>
                      <a:pt x="1966" y="1940"/>
                    </a:moveTo>
                    <a:lnTo>
                      <a:pt x="1966" y="1940"/>
                    </a:lnTo>
                    <a:lnTo>
                      <a:pt x="1968" y="1948"/>
                    </a:lnTo>
                    <a:lnTo>
                      <a:pt x="1970" y="1954"/>
                    </a:lnTo>
                    <a:lnTo>
                      <a:pt x="1972" y="1960"/>
                    </a:lnTo>
                    <a:lnTo>
                      <a:pt x="1980" y="1974"/>
                    </a:lnTo>
                    <a:lnTo>
                      <a:pt x="1982" y="1980"/>
                    </a:lnTo>
                    <a:lnTo>
                      <a:pt x="1988" y="1984"/>
                    </a:lnTo>
                    <a:lnTo>
                      <a:pt x="1994" y="1986"/>
                    </a:lnTo>
                    <a:lnTo>
                      <a:pt x="1998" y="1986"/>
                    </a:lnTo>
                    <a:lnTo>
                      <a:pt x="2014" y="1986"/>
                    </a:lnTo>
                    <a:lnTo>
                      <a:pt x="2018" y="1986"/>
                    </a:lnTo>
                    <a:lnTo>
                      <a:pt x="2024" y="1988"/>
                    </a:lnTo>
                    <a:lnTo>
                      <a:pt x="2032" y="1990"/>
                    </a:lnTo>
                    <a:lnTo>
                      <a:pt x="2038" y="1992"/>
                    </a:lnTo>
                    <a:lnTo>
                      <a:pt x="2044" y="1996"/>
                    </a:lnTo>
                    <a:lnTo>
                      <a:pt x="2052" y="1996"/>
                    </a:lnTo>
                    <a:lnTo>
                      <a:pt x="2056" y="1996"/>
                    </a:lnTo>
                    <a:lnTo>
                      <a:pt x="2062" y="1994"/>
                    </a:lnTo>
                    <a:lnTo>
                      <a:pt x="2066" y="1988"/>
                    </a:lnTo>
                    <a:lnTo>
                      <a:pt x="2072" y="1974"/>
                    </a:lnTo>
                    <a:lnTo>
                      <a:pt x="2074" y="1968"/>
                    </a:lnTo>
                    <a:lnTo>
                      <a:pt x="2078" y="1962"/>
                    </a:lnTo>
                    <a:lnTo>
                      <a:pt x="2088" y="1950"/>
                    </a:lnTo>
                    <a:lnTo>
                      <a:pt x="2090" y="1944"/>
                    </a:lnTo>
                    <a:lnTo>
                      <a:pt x="2094" y="1932"/>
                    </a:lnTo>
                    <a:lnTo>
                      <a:pt x="2096" y="1928"/>
                    </a:lnTo>
                    <a:lnTo>
                      <a:pt x="2100" y="1924"/>
                    </a:lnTo>
                    <a:lnTo>
                      <a:pt x="2106" y="1922"/>
                    </a:lnTo>
                    <a:lnTo>
                      <a:pt x="2108" y="1920"/>
                    </a:lnTo>
                    <a:lnTo>
                      <a:pt x="2108" y="1918"/>
                    </a:lnTo>
                    <a:lnTo>
                      <a:pt x="2108" y="1916"/>
                    </a:lnTo>
                    <a:lnTo>
                      <a:pt x="2106" y="1914"/>
                    </a:lnTo>
                    <a:lnTo>
                      <a:pt x="2100" y="1912"/>
                    </a:lnTo>
                    <a:lnTo>
                      <a:pt x="2096" y="1908"/>
                    </a:lnTo>
                    <a:lnTo>
                      <a:pt x="2094" y="1900"/>
                    </a:lnTo>
                    <a:lnTo>
                      <a:pt x="2094" y="1898"/>
                    </a:lnTo>
                    <a:lnTo>
                      <a:pt x="2094" y="1882"/>
                    </a:lnTo>
                    <a:lnTo>
                      <a:pt x="2094" y="1878"/>
                    </a:lnTo>
                    <a:lnTo>
                      <a:pt x="2096" y="1870"/>
                    </a:lnTo>
                    <a:lnTo>
                      <a:pt x="2100" y="1866"/>
                    </a:lnTo>
                    <a:lnTo>
                      <a:pt x="2106" y="1864"/>
                    </a:lnTo>
                    <a:lnTo>
                      <a:pt x="2108" y="1862"/>
                    </a:lnTo>
                    <a:lnTo>
                      <a:pt x="2110" y="1858"/>
                    </a:lnTo>
                    <a:lnTo>
                      <a:pt x="2110" y="1856"/>
                    </a:lnTo>
                    <a:lnTo>
                      <a:pt x="2110" y="1852"/>
                    </a:lnTo>
                    <a:lnTo>
                      <a:pt x="2106" y="1848"/>
                    </a:lnTo>
                    <a:lnTo>
                      <a:pt x="2102" y="1842"/>
                    </a:lnTo>
                    <a:lnTo>
                      <a:pt x="2096" y="1836"/>
                    </a:lnTo>
                    <a:lnTo>
                      <a:pt x="2090" y="1834"/>
                    </a:lnTo>
                    <a:lnTo>
                      <a:pt x="2084" y="1832"/>
                    </a:lnTo>
                    <a:lnTo>
                      <a:pt x="2076" y="1834"/>
                    </a:lnTo>
                    <a:lnTo>
                      <a:pt x="2052" y="1846"/>
                    </a:lnTo>
                    <a:lnTo>
                      <a:pt x="2046" y="1850"/>
                    </a:lnTo>
                    <a:lnTo>
                      <a:pt x="2040" y="1856"/>
                    </a:lnTo>
                    <a:lnTo>
                      <a:pt x="2020" y="1882"/>
                    </a:lnTo>
                    <a:lnTo>
                      <a:pt x="2014" y="1888"/>
                    </a:lnTo>
                    <a:lnTo>
                      <a:pt x="2008" y="1892"/>
                    </a:lnTo>
                    <a:lnTo>
                      <a:pt x="2004" y="1896"/>
                    </a:lnTo>
                    <a:lnTo>
                      <a:pt x="1988" y="1902"/>
                    </a:lnTo>
                    <a:lnTo>
                      <a:pt x="1984" y="1904"/>
                    </a:lnTo>
                    <a:lnTo>
                      <a:pt x="1972" y="1914"/>
                    </a:lnTo>
                    <a:lnTo>
                      <a:pt x="1968" y="1920"/>
                    </a:lnTo>
                    <a:lnTo>
                      <a:pt x="1966" y="1926"/>
                    </a:lnTo>
                    <a:lnTo>
                      <a:pt x="1966" y="1940"/>
                    </a:lnTo>
                    <a:close/>
                    <a:moveTo>
                      <a:pt x="2180" y="1810"/>
                    </a:moveTo>
                    <a:lnTo>
                      <a:pt x="2180" y="1810"/>
                    </a:lnTo>
                    <a:lnTo>
                      <a:pt x="2174" y="1814"/>
                    </a:lnTo>
                    <a:lnTo>
                      <a:pt x="2170" y="1818"/>
                    </a:lnTo>
                    <a:lnTo>
                      <a:pt x="2164" y="1832"/>
                    </a:lnTo>
                    <a:lnTo>
                      <a:pt x="2164" y="1834"/>
                    </a:lnTo>
                    <a:lnTo>
                      <a:pt x="2164" y="1836"/>
                    </a:lnTo>
                    <a:lnTo>
                      <a:pt x="2166" y="1838"/>
                    </a:lnTo>
                    <a:lnTo>
                      <a:pt x="2168" y="1836"/>
                    </a:lnTo>
                    <a:lnTo>
                      <a:pt x="2174" y="1834"/>
                    </a:lnTo>
                    <a:lnTo>
                      <a:pt x="2180" y="1832"/>
                    </a:lnTo>
                    <a:lnTo>
                      <a:pt x="2186" y="1834"/>
                    </a:lnTo>
                    <a:lnTo>
                      <a:pt x="2192" y="1838"/>
                    </a:lnTo>
                    <a:lnTo>
                      <a:pt x="2200" y="1840"/>
                    </a:lnTo>
                    <a:lnTo>
                      <a:pt x="2204" y="1840"/>
                    </a:lnTo>
                    <a:lnTo>
                      <a:pt x="2210" y="1840"/>
                    </a:lnTo>
                    <a:lnTo>
                      <a:pt x="2218" y="1844"/>
                    </a:lnTo>
                    <a:lnTo>
                      <a:pt x="2224" y="1846"/>
                    </a:lnTo>
                    <a:lnTo>
                      <a:pt x="2226" y="1846"/>
                    </a:lnTo>
                    <a:lnTo>
                      <a:pt x="2228" y="1846"/>
                    </a:lnTo>
                    <a:lnTo>
                      <a:pt x="2230" y="1844"/>
                    </a:lnTo>
                    <a:lnTo>
                      <a:pt x="2230" y="1842"/>
                    </a:lnTo>
                    <a:lnTo>
                      <a:pt x="2230" y="1818"/>
                    </a:lnTo>
                    <a:lnTo>
                      <a:pt x="2230" y="1812"/>
                    </a:lnTo>
                    <a:lnTo>
                      <a:pt x="2226" y="1806"/>
                    </a:lnTo>
                    <a:lnTo>
                      <a:pt x="2216" y="1798"/>
                    </a:lnTo>
                    <a:lnTo>
                      <a:pt x="2214" y="1796"/>
                    </a:lnTo>
                    <a:lnTo>
                      <a:pt x="2212" y="1794"/>
                    </a:lnTo>
                    <a:lnTo>
                      <a:pt x="2208" y="1796"/>
                    </a:lnTo>
                    <a:lnTo>
                      <a:pt x="2206" y="1798"/>
                    </a:lnTo>
                    <a:lnTo>
                      <a:pt x="2198" y="1806"/>
                    </a:lnTo>
                    <a:lnTo>
                      <a:pt x="2190" y="1810"/>
                    </a:lnTo>
                    <a:lnTo>
                      <a:pt x="2184" y="1810"/>
                    </a:lnTo>
                    <a:lnTo>
                      <a:pt x="2180" y="1810"/>
                    </a:lnTo>
                    <a:close/>
                    <a:moveTo>
                      <a:pt x="2152" y="1544"/>
                    </a:moveTo>
                    <a:lnTo>
                      <a:pt x="2152" y="1544"/>
                    </a:lnTo>
                    <a:lnTo>
                      <a:pt x="2152" y="1542"/>
                    </a:lnTo>
                    <a:lnTo>
                      <a:pt x="2152" y="1540"/>
                    </a:lnTo>
                    <a:lnTo>
                      <a:pt x="2150" y="1540"/>
                    </a:lnTo>
                    <a:lnTo>
                      <a:pt x="2148" y="1542"/>
                    </a:lnTo>
                    <a:lnTo>
                      <a:pt x="2138" y="1550"/>
                    </a:lnTo>
                    <a:lnTo>
                      <a:pt x="2134" y="1558"/>
                    </a:lnTo>
                    <a:lnTo>
                      <a:pt x="2132" y="1564"/>
                    </a:lnTo>
                    <a:lnTo>
                      <a:pt x="2132" y="1568"/>
                    </a:lnTo>
                    <a:lnTo>
                      <a:pt x="2134" y="1576"/>
                    </a:lnTo>
                    <a:lnTo>
                      <a:pt x="2136" y="1584"/>
                    </a:lnTo>
                    <a:lnTo>
                      <a:pt x="2140" y="1588"/>
                    </a:lnTo>
                    <a:lnTo>
                      <a:pt x="2140" y="1590"/>
                    </a:lnTo>
                    <a:lnTo>
                      <a:pt x="2142" y="1592"/>
                    </a:lnTo>
                    <a:lnTo>
                      <a:pt x="2144" y="1590"/>
                    </a:lnTo>
                    <a:lnTo>
                      <a:pt x="2144" y="1588"/>
                    </a:lnTo>
                    <a:lnTo>
                      <a:pt x="2150" y="1564"/>
                    </a:lnTo>
                    <a:lnTo>
                      <a:pt x="2152" y="1548"/>
                    </a:lnTo>
                    <a:lnTo>
                      <a:pt x="2152" y="1544"/>
                    </a:lnTo>
                    <a:close/>
                    <a:moveTo>
                      <a:pt x="2066" y="2082"/>
                    </a:moveTo>
                    <a:lnTo>
                      <a:pt x="2066" y="2082"/>
                    </a:lnTo>
                    <a:lnTo>
                      <a:pt x="2068" y="2082"/>
                    </a:lnTo>
                    <a:lnTo>
                      <a:pt x="2070" y="2082"/>
                    </a:lnTo>
                    <a:lnTo>
                      <a:pt x="2072" y="2080"/>
                    </a:lnTo>
                    <a:lnTo>
                      <a:pt x="2070" y="2078"/>
                    </a:lnTo>
                    <a:lnTo>
                      <a:pt x="2068" y="2072"/>
                    </a:lnTo>
                    <a:lnTo>
                      <a:pt x="2062" y="2066"/>
                    </a:lnTo>
                    <a:lnTo>
                      <a:pt x="2056" y="2062"/>
                    </a:lnTo>
                    <a:lnTo>
                      <a:pt x="2032" y="2058"/>
                    </a:lnTo>
                    <a:lnTo>
                      <a:pt x="2018" y="2052"/>
                    </a:lnTo>
                    <a:lnTo>
                      <a:pt x="2012" y="2048"/>
                    </a:lnTo>
                    <a:lnTo>
                      <a:pt x="2006" y="2046"/>
                    </a:lnTo>
                    <a:lnTo>
                      <a:pt x="1998" y="2046"/>
                    </a:lnTo>
                    <a:lnTo>
                      <a:pt x="1994" y="2046"/>
                    </a:lnTo>
                    <a:lnTo>
                      <a:pt x="1978" y="2046"/>
                    </a:lnTo>
                    <a:lnTo>
                      <a:pt x="1964" y="2046"/>
                    </a:lnTo>
                    <a:lnTo>
                      <a:pt x="1948" y="2046"/>
                    </a:lnTo>
                    <a:lnTo>
                      <a:pt x="1916" y="2046"/>
                    </a:lnTo>
                    <a:lnTo>
                      <a:pt x="1912" y="2046"/>
                    </a:lnTo>
                    <a:lnTo>
                      <a:pt x="1916" y="2048"/>
                    </a:lnTo>
                    <a:lnTo>
                      <a:pt x="1940" y="2062"/>
                    </a:lnTo>
                    <a:lnTo>
                      <a:pt x="1954" y="2066"/>
                    </a:lnTo>
                    <a:lnTo>
                      <a:pt x="1998" y="2074"/>
                    </a:lnTo>
                    <a:lnTo>
                      <a:pt x="2014" y="2074"/>
                    </a:lnTo>
                    <a:lnTo>
                      <a:pt x="2026" y="2074"/>
                    </a:lnTo>
                    <a:lnTo>
                      <a:pt x="2042" y="2076"/>
                    </a:lnTo>
                    <a:lnTo>
                      <a:pt x="2066" y="2082"/>
                    </a:lnTo>
                    <a:close/>
                    <a:moveTo>
                      <a:pt x="2126" y="1676"/>
                    </a:moveTo>
                    <a:lnTo>
                      <a:pt x="2126" y="1676"/>
                    </a:lnTo>
                    <a:lnTo>
                      <a:pt x="2124" y="1684"/>
                    </a:lnTo>
                    <a:lnTo>
                      <a:pt x="2126" y="1692"/>
                    </a:lnTo>
                    <a:lnTo>
                      <a:pt x="2130" y="1706"/>
                    </a:lnTo>
                    <a:lnTo>
                      <a:pt x="2134" y="1712"/>
                    </a:lnTo>
                    <a:lnTo>
                      <a:pt x="2138" y="1718"/>
                    </a:lnTo>
                    <a:lnTo>
                      <a:pt x="2142" y="1722"/>
                    </a:lnTo>
                    <a:lnTo>
                      <a:pt x="2148" y="1722"/>
                    </a:lnTo>
                    <a:lnTo>
                      <a:pt x="2152" y="1724"/>
                    </a:lnTo>
                    <a:lnTo>
                      <a:pt x="2158" y="1728"/>
                    </a:lnTo>
                    <a:lnTo>
                      <a:pt x="2174" y="1738"/>
                    </a:lnTo>
                    <a:lnTo>
                      <a:pt x="2180" y="1744"/>
                    </a:lnTo>
                    <a:lnTo>
                      <a:pt x="2186" y="1750"/>
                    </a:lnTo>
                    <a:lnTo>
                      <a:pt x="2188" y="1754"/>
                    </a:lnTo>
                    <a:lnTo>
                      <a:pt x="2192" y="1760"/>
                    </a:lnTo>
                    <a:lnTo>
                      <a:pt x="2198" y="1766"/>
                    </a:lnTo>
                    <a:lnTo>
                      <a:pt x="2204" y="1768"/>
                    </a:lnTo>
                    <a:lnTo>
                      <a:pt x="2206" y="1768"/>
                    </a:lnTo>
                    <a:lnTo>
                      <a:pt x="2208" y="1768"/>
                    </a:lnTo>
                    <a:lnTo>
                      <a:pt x="2210" y="1766"/>
                    </a:lnTo>
                    <a:lnTo>
                      <a:pt x="2210" y="1764"/>
                    </a:lnTo>
                    <a:lnTo>
                      <a:pt x="2210" y="1760"/>
                    </a:lnTo>
                    <a:lnTo>
                      <a:pt x="2210" y="1752"/>
                    </a:lnTo>
                    <a:lnTo>
                      <a:pt x="2206" y="1746"/>
                    </a:lnTo>
                    <a:lnTo>
                      <a:pt x="2196" y="1730"/>
                    </a:lnTo>
                    <a:lnTo>
                      <a:pt x="2190" y="1724"/>
                    </a:lnTo>
                    <a:lnTo>
                      <a:pt x="2184" y="1718"/>
                    </a:lnTo>
                    <a:lnTo>
                      <a:pt x="2168" y="1708"/>
                    </a:lnTo>
                    <a:lnTo>
                      <a:pt x="2164" y="1704"/>
                    </a:lnTo>
                    <a:lnTo>
                      <a:pt x="2162" y="1698"/>
                    </a:lnTo>
                    <a:lnTo>
                      <a:pt x="2164" y="1686"/>
                    </a:lnTo>
                    <a:lnTo>
                      <a:pt x="2170" y="1672"/>
                    </a:lnTo>
                    <a:lnTo>
                      <a:pt x="2168" y="1666"/>
                    </a:lnTo>
                    <a:lnTo>
                      <a:pt x="2164" y="1660"/>
                    </a:lnTo>
                    <a:lnTo>
                      <a:pt x="2160" y="1658"/>
                    </a:lnTo>
                    <a:lnTo>
                      <a:pt x="2152" y="1656"/>
                    </a:lnTo>
                    <a:lnTo>
                      <a:pt x="2146" y="1658"/>
                    </a:lnTo>
                    <a:lnTo>
                      <a:pt x="2140" y="1660"/>
                    </a:lnTo>
                    <a:lnTo>
                      <a:pt x="2134" y="1666"/>
                    </a:lnTo>
                    <a:lnTo>
                      <a:pt x="2130" y="1672"/>
                    </a:lnTo>
                    <a:lnTo>
                      <a:pt x="2126" y="1676"/>
                    </a:lnTo>
                    <a:close/>
                    <a:moveTo>
                      <a:pt x="3046" y="620"/>
                    </a:moveTo>
                    <a:lnTo>
                      <a:pt x="3046" y="620"/>
                    </a:lnTo>
                    <a:lnTo>
                      <a:pt x="3052" y="616"/>
                    </a:lnTo>
                    <a:lnTo>
                      <a:pt x="3054" y="610"/>
                    </a:lnTo>
                    <a:lnTo>
                      <a:pt x="3062" y="478"/>
                    </a:lnTo>
                    <a:lnTo>
                      <a:pt x="3060" y="472"/>
                    </a:lnTo>
                    <a:lnTo>
                      <a:pt x="3056" y="466"/>
                    </a:lnTo>
                    <a:lnTo>
                      <a:pt x="3050" y="464"/>
                    </a:lnTo>
                    <a:lnTo>
                      <a:pt x="3038" y="460"/>
                    </a:lnTo>
                    <a:lnTo>
                      <a:pt x="3034" y="458"/>
                    </a:lnTo>
                    <a:lnTo>
                      <a:pt x="3028" y="454"/>
                    </a:lnTo>
                    <a:lnTo>
                      <a:pt x="3020" y="446"/>
                    </a:lnTo>
                    <a:lnTo>
                      <a:pt x="3006" y="438"/>
                    </a:lnTo>
                    <a:lnTo>
                      <a:pt x="3002" y="434"/>
                    </a:lnTo>
                    <a:lnTo>
                      <a:pt x="2994" y="432"/>
                    </a:lnTo>
                    <a:lnTo>
                      <a:pt x="2986" y="432"/>
                    </a:lnTo>
                    <a:lnTo>
                      <a:pt x="2972" y="432"/>
                    </a:lnTo>
                    <a:lnTo>
                      <a:pt x="2966" y="430"/>
                    </a:lnTo>
                    <a:lnTo>
                      <a:pt x="2958" y="428"/>
                    </a:lnTo>
                    <a:lnTo>
                      <a:pt x="2952" y="424"/>
                    </a:lnTo>
                    <a:lnTo>
                      <a:pt x="2946" y="422"/>
                    </a:lnTo>
                    <a:lnTo>
                      <a:pt x="2938" y="422"/>
                    </a:lnTo>
                    <a:lnTo>
                      <a:pt x="2934" y="422"/>
                    </a:lnTo>
                    <a:lnTo>
                      <a:pt x="2920" y="422"/>
                    </a:lnTo>
                    <a:lnTo>
                      <a:pt x="2918" y="424"/>
                    </a:lnTo>
                    <a:lnTo>
                      <a:pt x="2918" y="430"/>
                    </a:lnTo>
                    <a:lnTo>
                      <a:pt x="2924" y="452"/>
                    </a:lnTo>
                    <a:lnTo>
                      <a:pt x="2922" y="460"/>
                    </a:lnTo>
                    <a:lnTo>
                      <a:pt x="2918" y="464"/>
                    </a:lnTo>
                    <a:lnTo>
                      <a:pt x="2914" y="466"/>
                    </a:lnTo>
                    <a:lnTo>
                      <a:pt x="2906" y="468"/>
                    </a:lnTo>
                    <a:lnTo>
                      <a:pt x="2900" y="466"/>
                    </a:lnTo>
                    <a:lnTo>
                      <a:pt x="2894" y="464"/>
                    </a:lnTo>
                    <a:lnTo>
                      <a:pt x="2888" y="460"/>
                    </a:lnTo>
                    <a:lnTo>
                      <a:pt x="2882" y="454"/>
                    </a:lnTo>
                    <a:lnTo>
                      <a:pt x="2880" y="448"/>
                    </a:lnTo>
                    <a:lnTo>
                      <a:pt x="2876" y="436"/>
                    </a:lnTo>
                    <a:lnTo>
                      <a:pt x="2874" y="432"/>
                    </a:lnTo>
                    <a:lnTo>
                      <a:pt x="2868" y="432"/>
                    </a:lnTo>
                    <a:lnTo>
                      <a:pt x="2856" y="432"/>
                    </a:lnTo>
                    <a:lnTo>
                      <a:pt x="2848" y="432"/>
                    </a:lnTo>
                    <a:lnTo>
                      <a:pt x="2842" y="436"/>
                    </a:lnTo>
                    <a:lnTo>
                      <a:pt x="2836" y="438"/>
                    </a:lnTo>
                    <a:lnTo>
                      <a:pt x="2830" y="438"/>
                    </a:lnTo>
                    <a:lnTo>
                      <a:pt x="2816" y="434"/>
                    </a:lnTo>
                    <a:lnTo>
                      <a:pt x="2800" y="432"/>
                    </a:lnTo>
                    <a:lnTo>
                      <a:pt x="2786" y="432"/>
                    </a:lnTo>
                    <a:lnTo>
                      <a:pt x="2780" y="432"/>
                    </a:lnTo>
                    <a:lnTo>
                      <a:pt x="2774" y="436"/>
                    </a:lnTo>
                    <a:lnTo>
                      <a:pt x="2772" y="438"/>
                    </a:lnTo>
                    <a:lnTo>
                      <a:pt x="2768" y="438"/>
                    </a:lnTo>
                    <a:lnTo>
                      <a:pt x="2764" y="436"/>
                    </a:lnTo>
                    <a:lnTo>
                      <a:pt x="2756" y="426"/>
                    </a:lnTo>
                    <a:lnTo>
                      <a:pt x="2752" y="420"/>
                    </a:lnTo>
                    <a:lnTo>
                      <a:pt x="2750" y="414"/>
                    </a:lnTo>
                    <a:lnTo>
                      <a:pt x="2750" y="400"/>
                    </a:lnTo>
                    <a:lnTo>
                      <a:pt x="2748" y="394"/>
                    </a:lnTo>
                    <a:lnTo>
                      <a:pt x="2742" y="388"/>
                    </a:lnTo>
                    <a:lnTo>
                      <a:pt x="2726" y="376"/>
                    </a:lnTo>
                    <a:lnTo>
                      <a:pt x="2720" y="374"/>
                    </a:lnTo>
                    <a:lnTo>
                      <a:pt x="2712" y="372"/>
                    </a:lnTo>
                    <a:lnTo>
                      <a:pt x="2680" y="372"/>
                    </a:lnTo>
                    <a:lnTo>
                      <a:pt x="2664" y="372"/>
                    </a:lnTo>
                    <a:lnTo>
                      <a:pt x="2630" y="372"/>
                    </a:lnTo>
                    <a:lnTo>
                      <a:pt x="2624" y="370"/>
                    </a:lnTo>
                    <a:lnTo>
                      <a:pt x="2622" y="368"/>
                    </a:lnTo>
                    <a:lnTo>
                      <a:pt x="2620" y="362"/>
                    </a:lnTo>
                    <a:lnTo>
                      <a:pt x="2618" y="358"/>
                    </a:lnTo>
                    <a:lnTo>
                      <a:pt x="2606" y="348"/>
                    </a:lnTo>
                    <a:lnTo>
                      <a:pt x="2590" y="338"/>
                    </a:lnTo>
                    <a:lnTo>
                      <a:pt x="2586" y="332"/>
                    </a:lnTo>
                    <a:lnTo>
                      <a:pt x="2584" y="326"/>
                    </a:lnTo>
                    <a:lnTo>
                      <a:pt x="2584" y="322"/>
                    </a:lnTo>
                    <a:lnTo>
                      <a:pt x="2580" y="316"/>
                    </a:lnTo>
                    <a:lnTo>
                      <a:pt x="2576" y="312"/>
                    </a:lnTo>
                    <a:lnTo>
                      <a:pt x="2474" y="286"/>
                    </a:lnTo>
                    <a:lnTo>
                      <a:pt x="2468" y="286"/>
                    </a:lnTo>
                    <a:lnTo>
                      <a:pt x="2466" y="288"/>
                    </a:lnTo>
                    <a:lnTo>
                      <a:pt x="2466" y="290"/>
                    </a:lnTo>
                    <a:lnTo>
                      <a:pt x="2464" y="294"/>
                    </a:lnTo>
                    <a:lnTo>
                      <a:pt x="2458" y="298"/>
                    </a:lnTo>
                    <a:lnTo>
                      <a:pt x="2442" y="310"/>
                    </a:lnTo>
                    <a:lnTo>
                      <a:pt x="2438" y="314"/>
                    </a:lnTo>
                    <a:lnTo>
                      <a:pt x="2438" y="322"/>
                    </a:lnTo>
                    <a:lnTo>
                      <a:pt x="2444" y="336"/>
                    </a:lnTo>
                    <a:lnTo>
                      <a:pt x="2444" y="338"/>
                    </a:lnTo>
                    <a:lnTo>
                      <a:pt x="2444" y="342"/>
                    </a:lnTo>
                    <a:lnTo>
                      <a:pt x="2442" y="344"/>
                    </a:lnTo>
                    <a:lnTo>
                      <a:pt x="2438" y="346"/>
                    </a:lnTo>
                    <a:lnTo>
                      <a:pt x="2424" y="350"/>
                    </a:lnTo>
                    <a:lnTo>
                      <a:pt x="2408" y="352"/>
                    </a:lnTo>
                    <a:lnTo>
                      <a:pt x="2406" y="352"/>
                    </a:lnTo>
                    <a:lnTo>
                      <a:pt x="2390" y="350"/>
                    </a:lnTo>
                    <a:lnTo>
                      <a:pt x="2376" y="346"/>
                    </a:lnTo>
                    <a:lnTo>
                      <a:pt x="2368" y="346"/>
                    </a:lnTo>
                    <a:lnTo>
                      <a:pt x="2362" y="348"/>
                    </a:lnTo>
                    <a:lnTo>
                      <a:pt x="2358" y="350"/>
                    </a:lnTo>
                    <a:lnTo>
                      <a:pt x="2350" y="350"/>
                    </a:lnTo>
                    <a:lnTo>
                      <a:pt x="2346" y="346"/>
                    </a:lnTo>
                    <a:lnTo>
                      <a:pt x="2332" y="340"/>
                    </a:lnTo>
                    <a:lnTo>
                      <a:pt x="2326" y="336"/>
                    </a:lnTo>
                    <a:lnTo>
                      <a:pt x="2324" y="336"/>
                    </a:lnTo>
                    <a:lnTo>
                      <a:pt x="2322" y="336"/>
                    </a:lnTo>
                    <a:lnTo>
                      <a:pt x="2320" y="338"/>
                    </a:lnTo>
                    <a:lnTo>
                      <a:pt x="2318" y="342"/>
                    </a:lnTo>
                    <a:lnTo>
                      <a:pt x="2318" y="354"/>
                    </a:lnTo>
                    <a:lnTo>
                      <a:pt x="2318" y="362"/>
                    </a:lnTo>
                    <a:lnTo>
                      <a:pt x="2314" y="368"/>
                    </a:lnTo>
                    <a:lnTo>
                      <a:pt x="2304" y="376"/>
                    </a:lnTo>
                    <a:lnTo>
                      <a:pt x="2302" y="378"/>
                    </a:lnTo>
                    <a:lnTo>
                      <a:pt x="2300" y="378"/>
                    </a:lnTo>
                    <a:lnTo>
                      <a:pt x="2298" y="378"/>
                    </a:lnTo>
                    <a:lnTo>
                      <a:pt x="2294" y="376"/>
                    </a:lnTo>
                    <a:lnTo>
                      <a:pt x="2284" y="360"/>
                    </a:lnTo>
                    <a:lnTo>
                      <a:pt x="2276" y="346"/>
                    </a:lnTo>
                    <a:lnTo>
                      <a:pt x="2264" y="330"/>
                    </a:lnTo>
                    <a:lnTo>
                      <a:pt x="2262" y="324"/>
                    </a:lnTo>
                    <a:lnTo>
                      <a:pt x="2264" y="316"/>
                    </a:lnTo>
                    <a:lnTo>
                      <a:pt x="2276" y="300"/>
                    </a:lnTo>
                    <a:lnTo>
                      <a:pt x="2278" y="294"/>
                    </a:lnTo>
                    <a:lnTo>
                      <a:pt x="2280" y="286"/>
                    </a:lnTo>
                    <a:lnTo>
                      <a:pt x="2280" y="282"/>
                    </a:lnTo>
                    <a:lnTo>
                      <a:pt x="2278" y="276"/>
                    </a:lnTo>
                    <a:lnTo>
                      <a:pt x="2274" y="268"/>
                    </a:lnTo>
                    <a:lnTo>
                      <a:pt x="2266" y="260"/>
                    </a:lnTo>
                    <a:lnTo>
                      <a:pt x="2252" y="252"/>
                    </a:lnTo>
                    <a:lnTo>
                      <a:pt x="2248" y="248"/>
                    </a:lnTo>
                    <a:lnTo>
                      <a:pt x="2240" y="246"/>
                    </a:lnTo>
                    <a:lnTo>
                      <a:pt x="2232" y="246"/>
                    </a:lnTo>
                    <a:lnTo>
                      <a:pt x="2230" y="246"/>
                    </a:lnTo>
                    <a:lnTo>
                      <a:pt x="2222" y="244"/>
                    </a:lnTo>
                    <a:lnTo>
                      <a:pt x="2216" y="240"/>
                    </a:lnTo>
                    <a:lnTo>
                      <a:pt x="2204" y="232"/>
                    </a:lnTo>
                    <a:lnTo>
                      <a:pt x="2198" y="230"/>
                    </a:lnTo>
                    <a:lnTo>
                      <a:pt x="2196" y="228"/>
                    </a:lnTo>
                    <a:lnTo>
                      <a:pt x="2192" y="228"/>
                    </a:lnTo>
                    <a:lnTo>
                      <a:pt x="2190" y="230"/>
                    </a:lnTo>
                    <a:lnTo>
                      <a:pt x="2188" y="232"/>
                    </a:lnTo>
                    <a:lnTo>
                      <a:pt x="2186" y="238"/>
                    </a:lnTo>
                    <a:lnTo>
                      <a:pt x="2178" y="252"/>
                    </a:lnTo>
                    <a:lnTo>
                      <a:pt x="2176" y="258"/>
                    </a:lnTo>
                    <a:lnTo>
                      <a:pt x="2170" y="262"/>
                    </a:lnTo>
                    <a:lnTo>
                      <a:pt x="2164" y="264"/>
                    </a:lnTo>
                    <a:lnTo>
                      <a:pt x="2132" y="264"/>
                    </a:lnTo>
                    <a:lnTo>
                      <a:pt x="2124" y="264"/>
                    </a:lnTo>
                    <a:lnTo>
                      <a:pt x="2116" y="262"/>
                    </a:lnTo>
                    <a:lnTo>
                      <a:pt x="2110" y="258"/>
                    </a:lnTo>
                    <a:lnTo>
                      <a:pt x="2104" y="254"/>
                    </a:lnTo>
                    <a:lnTo>
                      <a:pt x="2100" y="248"/>
                    </a:lnTo>
                    <a:lnTo>
                      <a:pt x="2098" y="242"/>
                    </a:lnTo>
                    <a:lnTo>
                      <a:pt x="2092" y="238"/>
                    </a:lnTo>
                    <a:lnTo>
                      <a:pt x="2086" y="236"/>
                    </a:lnTo>
                    <a:lnTo>
                      <a:pt x="2062" y="236"/>
                    </a:lnTo>
                    <a:lnTo>
                      <a:pt x="2054" y="236"/>
                    </a:lnTo>
                    <a:lnTo>
                      <a:pt x="2048" y="240"/>
                    </a:lnTo>
                    <a:lnTo>
                      <a:pt x="2032" y="250"/>
                    </a:lnTo>
                    <a:lnTo>
                      <a:pt x="2030" y="252"/>
                    </a:lnTo>
                    <a:lnTo>
                      <a:pt x="2028" y="252"/>
                    </a:lnTo>
                    <a:lnTo>
                      <a:pt x="2026" y="250"/>
                    </a:lnTo>
                    <a:lnTo>
                      <a:pt x="2026" y="246"/>
                    </a:lnTo>
                    <a:lnTo>
                      <a:pt x="2026" y="244"/>
                    </a:lnTo>
                    <a:lnTo>
                      <a:pt x="2024" y="236"/>
                    </a:lnTo>
                    <a:lnTo>
                      <a:pt x="2020" y="230"/>
                    </a:lnTo>
                    <a:lnTo>
                      <a:pt x="2012" y="222"/>
                    </a:lnTo>
                    <a:lnTo>
                      <a:pt x="2004" y="218"/>
                    </a:lnTo>
                    <a:lnTo>
                      <a:pt x="1998" y="216"/>
                    </a:lnTo>
                    <a:lnTo>
                      <a:pt x="1994" y="216"/>
                    </a:lnTo>
                    <a:lnTo>
                      <a:pt x="1986" y="218"/>
                    </a:lnTo>
                    <a:lnTo>
                      <a:pt x="1980" y="222"/>
                    </a:lnTo>
                    <a:lnTo>
                      <a:pt x="1972" y="230"/>
                    </a:lnTo>
                    <a:lnTo>
                      <a:pt x="1960" y="240"/>
                    </a:lnTo>
                    <a:lnTo>
                      <a:pt x="1944" y="250"/>
                    </a:lnTo>
                    <a:lnTo>
                      <a:pt x="1930" y="260"/>
                    </a:lnTo>
                    <a:lnTo>
                      <a:pt x="1914" y="270"/>
                    </a:lnTo>
                    <a:lnTo>
                      <a:pt x="1910" y="272"/>
                    </a:lnTo>
                    <a:lnTo>
                      <a:pt x="1912" y="268"/>
                    </a:lnTo>
                    <a:lnTo>
                      <a:pt x="1922" y="252"/>
                    </a:lnTo>
                    <a:lnTo>
                      <a:pt x="1928" y="246"/>
                    </a:lnTo>
                    <a:lnTo>
                      <a:pt x="1934" y="242"/>
                    </a:lnTo>
                    <a:lnTo>
                      <a:pt x="1940" y="238"/>
                    </a:lnTo>
                    <a:lnTo>
                      <a:pt x="1946" y="234"/>
                    </a:lnTo>
                    <a:lnTo>
                      <a:pt x="1952" y="228"/>
                    </a:lnTo>
                    <a:lnTo>
                      <a:pt x="1972" y="194"/>
                    </a:lnTo>
                    <a:lnTo>
                      <a:pt x="1982" y="180"/>
                    </a:lnTo>
                    <a:lnTo>
                      <a:pt x="1990" y="172"/>
                    </a:lnTo>
                    <a:lnTo>
                      <a:pt x="2000" y="160"/>
                    </a:lnTo>
                    <a:lnTo>
                      <a:pt x="2010" y="144"/>
                    </a:lnTo>
                    <a:lnTo>
                      <a:pt x="2014" y="138"/>
                    </a:lnTo>
                    <a:lnTo>
                      <a:pt x="2014" y="130"/>
                    </a:lnTo>
                    <a:lnTo>
                      <a:pt x="2008" y="96"/>
                    </a:lnTo>
                    <a:lnTo>
                      <a:pt x="2004" y="90"/>
                    </a:lnTo>
                    <a:lnTo>
                      <a:pt x="2000" y="84"/>
                    </a:lnTo>
                    <a:lnTo>
                      <a:pt x="1972" y="64"/>
                    </a:lnTo>
                    <a:lnTo>
                      <a:pt x="1958" y="56"/>
                    </a:lnTo>
                    <a:lnTo>
                      <a:pt x="1944" y="52"/>
                    </a:lnTo>
                    <a:lnTo>
                      <a:pt x="1940" y="48"/>
                    </a:lnTo>
                    <a:lnTo>
                      <a:pt x="1938" y="44"/>
                    </a:lnTo>
                    <a:lnTo>
                      <a:pt x="1934" y="32"/>
                    </a:lnTo>
                    <a:lnTo>
                      <a:pt x="1922" y="8"/>
                    </a:lnTo>
                    <a:lnTo>
                      <a:pt x="1916" y="2"/>
                    </a:lnTo>
                    <a:lnTo>
                      <a:pt x="1910" y="0"/>
                    </a:lnTo>
                    <a:lnTo>
                      <a:pt x="1886" y="0"/>
                    </a:lnTo>
                    <a:lnTo>
                      <a:pt x="1880" y="2"/>
                    </a:lnTo>
                    <a:lnTo>
                      <a:pt x="1872" y="6"/>
                    </a:lnTo>
                    <a:lnTo>
                      <a:pt x="1844" y="34"/>
                    </a:lnTo>
                    <a:lnTo>
                      <a:pt x="1840" y="40"/>
                    </a:lnTo>
                    <a:lnTo>
                      <a:pt x="1838" y="48"/>
                    </a:lnTo>
                    <a:lnTo>
                      <a:pt x="1832" y="70"/>
                    </a:lnTo>
                    <a:lnTo>
                      <a:pt x="1828" y="78"/>
                    </a:lnTo>
                    <a:lnTo>
                      <a:pt x="1822" y="82"/>
                    </a:lnTo>
                    <a:lnTo>
                      <a:pt x="1788" y="104"/>
                    </a:lnTo>
                    <a:lnTo>
                      <a:pt x="1780" y="106"/>
                    </a:lnTo>
                    <a:lnTo>
                      <a:pt x="1774" y="104"/>
                    </a:lnTo>
                    <a:lnTo>
                      <a:pt x="1758" y="92"/>
                    </a:lnTo>
                    <a:lnTo>
                      <a:pt x="1750" y="90"/>
                    </a:lnTo>
                    <a:lnTo>
                      <a:pt x="1744" y="92"/>
                    </a:lnTo>
                    <a:lnTo>
                      <a:pt x="1710" y="106"/>
                    </a:lnTo>
                    <a:lnTo>
                      <a:pt x="1696" y="112"/>
                    </a:lnTo>
                    <a:lnTo>
                      <a:pt x="1660" y="134"/>
                    </a:lnTo>
                    <a:lnTo>
                      <a:pt x="1648" y="144"/>
                    </a:lnTo>
                    <a:lnTo>
                      <a:pt x="1630" y="162"/>
                    </a:lnTo>
                    <a:lnTo>
                      <a:pt x="1626" y="168"/>
                    </a:lnTo>
                    <a:lnTo>
                      <a:pt x="1622" y="174"/>
                    </a:lnTo>
                    <a:lnTo>
                      <a:pt x="1616" y="218"/>
                    </a:lnTo>
                    <a:lnTo>
                      <a:pt x="1612" y="224"/>
                    </a:lnTo>
                    <a:lnTo>
                      <a:pt x="1606" y="228"/>
                    </a:lnTo>
                    <a:lnTo>
                      <a:pt x="1544" y="244"/>
                    </a:lnTo>
                    <a:lnTo>
                      <a:pt x="1536" y="246"/>
                    </a:lnTo>
                    <a:lnTo>
                      <a:pt x="1532" y="252"/>
                    </a:lnTo>
                    <a:lnTo>
                      <a:pt x="1530" y="258"/>
                    </a:lnTo>
                    <a:lnTo>
                      <a:pt x="1528" y="264"/>
                    </a:lnTo>
                    <a:lnTo>
                      <a:pt x="1526" y="272"/>
                    </a:lnTo>
                    <a:lnTo>
                      <a:pt x="1526" y="306"/>
                    </a:lnTo>
                    <a:lnTo>
                      <a:pt x="1524" y="310"/>
                    </a:lnTo>
                    <a:lnTo>
                      <a:pt x="1522" y="308"/>
                    </a:lnTo>
                    <a:lnTo>
                      <a:pt x="1516" y="304"/>
                    </a:lnTo>
                    <a:lnTo>
                      <a:pt x="1508" y="302"/>
                    </a:lnTo>
                    <a:lnTo>
                      <a:pt x="1494" y="296"/>
                    </a:lnTo>
                    <a:lnTo>
                      <a:pt x="1488" y="296"/>
                    </a:lnTo>
                    <a:lnTo>
                      <a:pt x="1482" y="300"/>
                    </a:lnTo>
                    <a:lnTo>
                      <a:pt x="1472" y="316"/>
                    </a:lnTo>
                    <a:lnTo>
                      <a:pt x="1468" y="320"/>
                    </a:lnTo>
                    <a:lnTo>
                      <a:pt x="1464" y="320"/>
                    </a:lnTo>
                    <a:lnTo>
                      <a:pt x="1462" y="318"/>
                    </a:lnTo>
                    <a:lnTo>
                      <a:pt x="1458" y="314"/>
                    </a:lnTo>
                    <a:lnTo>
                      <a:pt x="1458" y="308"/>
                    </a:lnTo>
                    <a:lnTo>
                      <a:pt x="1456" y="304"/>
                    </a:lnTo>
                    <a:lnTo>
                      <a:pt x="1452" y="298"/>
                    </a:lnTo>
                    <a:lnTo>
                      <a:pt x="1444" y="290"/>
                    </a:lnTo>
                    <a:lnTo>
                      <a:pt x="1438" y="286"/>
                    </a:lnTo>
                    <a:lnTo>
                      <a:pt x="1434" y="284"/>
                    </a:lnTo>
                    <a:lnTo>
                      <a:pt x="1428" y="286"/>
                    </a:lnTo>
                    <a:lnTo>
                      <a:pt x="1426" y="292"/>
                    </a:lnTo>
                    <a:lnTo>
                      <a:pt x="1420" y="306"/>
                    </a:lnTo>
                    <a:lnTo>
                      <a:pt x="1418" y="322"/>
                    </a:lnTo>
                    <a:lnTo>
                      <a:pt x="1418" y="336"/>
                    </a:lnTo>
                    <a:lnTo>
                      <a:pt x="1418" y="352"/>
                    </a:lnTo>
                    <a:lnTo>
                      <a:pt x="1418" y="374"/>
                    </a:lnTo>
                    <a:lnTo>
                      <a:pt x="1416" y="382"/>
                    </a:lnTo>
                    <a:lnTo>
                      <a:pt x="1414" y="388"/>
                    </a:lnTo>
                    <a:lnTo>
                      <a:pt x="1412" y="388"/>
                    </a:lnTo>
                    <a:lnTo>
                      <a:pt x="1408" y="388"/>
                    </a:lnTo>
                    <a:lnTo>
                      <a:pt x="1404" y="384"/>
                    </a:lnTo>
                    <a:lnTo>
                      <a:pt x="1402" y="380"/>
                    </a:lnTo>
                    <a:lnTo>
                      <a:pt x="1400" y="372"/>
                    </a:lnTo>
                    <a:lnTo>
                      <a:pt x="1400" y="364"/>
                    </a:lnTo>
                    <a:lnTo>
                      <a:pt x="1406" y="340"/>
                    </a:lnTo>
                    <a:lnTo>
                      <a:pt x="1408" y="334"/>
                    </a:lnTo>
                    <a:lnTo>
                      <a:pt x="1406" y="326"/>
                    </a:lnTo>
                    <a:lnTo>
                      <a:pt x="1402" y="312"/>
                    </a:lnTo>
                    <a:lnTo>
                      <a:pt x="1398" y="296"/>
                    </a:lnTo>
                    <a:lnTo>
                      <a:pt x="1398" y="292"/>
                    </a:lnTo>
                    <a:lnTo>
                      <a:pt x="1396" y="286"/>
                    </a:lnTo>
                    <a:lnTo>
                      <a:pt x="1392" y="282"/>
                    </a:lnTo>
                    <a:lnTo>
                      <a:pt x="1376" y="278"/>
                    </a:lnTo>
                    <a:lnTo>
                      <a:pt x="1362" y="274"/>
                    </a:lnTo>
                    <a:lnTo>
                      <a:pt x="1348" y="274"/>
                    </a:lnTo>
                    <a:lnTo>
                      <a:pt x="1342" y="276"/>
                    </a:lnTo>
                    <a:lnTo>
                      <a:pt x="1338" y="282"/>
                    </a:lnTo>
                    <a:lnTo>
                      <a:pt x="1322" y="336"/>
                    </a:lnTo>
                    <a:lnTo>
                      <a:pt x="1320" y="342"/>
                    </a:lnTo>
                    <a:lnTo>
                      <a:pt x="1316" y="348"/>
                    </a:lnTo>
                    <a:lnTo>
                      <a:pt x="1308" y="360"/>
                    </a:lnTo>
                    <a:lnTo>
                      <a:pt x="1304" y="366"/>
                    </a:lnTo>
                    <a:lnTo>
                      <a:pt x="1304" y="372"/>
                    </a:lnTo>
                    <a:lnTo>
                      <a:pt x="1304" y="380"/>
                    </a:lnTo>
                    <a:lnTo>
                      <a:pt x="1308" y="384"/>
                    </a:lnTo>
                    <a:lnTo>
                      <a:pt x="1310" y="392"/>
                    </a:lnTo>
                    <a:lnTo>
                      <a:pt x="1310" y="400"/>
                    </a:lnTo>
                    <a:lnTo>
                      <a:pt x="1310" y="414"/>
                    </a:lnTo>
                    <a:lnTo>
                      <a:pt x="1310" y="426"/>
                    </a:lnTo>
                    <a:lnTo>
                      <a:pt x="1312" y="432"/>
                    </a:lnTo>
                    <a:lnTo>
                      <a:pt x="1316" y="436"/>
                    </a:lnTo>
                    <a:lnTo>
                      <a:pt x="1334" y="454"/>
                    </a:lnTo>
                    <a:lnTo>
                      <a:pt x="1338" y="460"/>
                    </a:lnTo>
                    <a:lnTo>
                      <a:pt x="1336" y="468"/>
                    </a:lnTo>
                    <a:lnTo>
                      <a:pt x="1324" y="484"/>
                    </a:lnTo>
                    <a:lnTo>
                      <a:pt x="1322" y="486"/>
                    </a:lnTo>
                    <a:lnTo>
                      <a:pt x="1320" y="486"/>
                    </a:lnTo>
                    <a:lnTo>
                      <a:pt x="1318" y="486"/>
                    </a:lnTo>
                    <a:lnTo>
                      <a:pt x="1314" y="484"/>
                    </a:lnTo>
                    <a:lnTo>
                      <a:pt x="1296" y="466"/>
                    </a:lnTo>
                    <a:lnTo>
                      <a:pt x="1284" y="456"/>
                    </a:lnTo>
                    <a:lnTo>
                      <a:pt x="1258" y="436"/>
                    </a:lnTo>
                    <a:lnTo>
                      <a:pt x="1252" y="432"/>
                    </a:lnTo>
                    <a:lnTo>
                      <a:pt x="1244" y="432"/>
                    </a:lnTo>
                    <a:lnTo>
                      <a:pt x="1230" y="432"/>
                    </a:lnTo>
                    <a:lnTo>
                      <a:pt x="1214" y="432"/>
                    </a:lnTo>
                    <a:lnTo>
                      <a:pt x="1212" y="432"/>
                    </a:lnTo>
                    <a:lnTo>
                      <a:pt x="1208" y="432"/>
                    </a:lnTo>
                    <a:lnTo>
                      <a:pt x="1206" y="434"/>
                    </a:lnTo>
                    <a:lnTo>
                      <a:pt x="1204" y="436"/>
                    </a:lnTo>
                    <a:lnTo>
                      <a:pt x="1204" y="440"/>
                    </a:lnTo>
                    <a:lnTo>
                      <a:pt x="1204" y="452"/>
                    </a:lnTo>
                    <a:lnTo>
                      <a:pt x="1202" y="460"/>
                    </a:lnTo>
                    <a:lnTo>
                      <a:pt x="1198" y="466"/>
                    </a:lnTo>
                    <a:lnTo>
                      <a:pt x="1192" y="468"/>
                    </a:lnTo>
                    <a:lnTo>
                      <a:pt x="1186" y="466"/>
                    </a:lnTo>
                    <a:lnTo>
                      <a:pt x="1180" y="464"/>
                    </a:lnTo>
                    <a:lnTo>
                      <a:pt x="1174" y="462"/>
                    </a:lnTo>
                    <a:lnTo>
                      <a:pt x="1166" y="464"/>
                    </a:lnTo>
                    <a:lnTo>
                      <a:pt x="1162" y="466"/>
                    </a:lnTo>
                    <a:lnTo>
                      <a:pt x="1146" y="474"/>
                    </a:lnTo>
                    <a:lnTo>
                      <a:pt x="1142" y="476"/>
                    </a:lnTo>
                    <a:lnTo>
                      <a:pt x="1134" y="478"/>
                    </a:lnTo>
                    <a:lnTo>
                      <a:pt x="1126" y="480"/>
                    </a:lnTo>
                    <a:lnTo>
                      <a:pt x="1124" y="480"/>
                    </a:lnTo>
                    <a:lnTo>
                      <a:pt x="1116" y="478"/>
                    </a:lnTo>
                    <a:lnTo>
                      <a:pt x="1110" y="476"/>
                    </a:lnTo>
                    <a:lnTo>
                      <a:pt x="1104" y="472"/>
                    </a:lnTo>
                    <a:lnTo>
                      <a:pt x="1098" y="474"/>
                    </a:lnTo>
                    <a:lnTo>
                      <a:pt x="1092" y="476"/>
                    </a:lnTo>
                    <a:lnTo>
                      <a:pt x="1078" y="484"/>
                    </a:lnTo>
                    <a:lnTo>
                      <a:pt x="1062" y="496"/>
                    </a:lnTo>
                    <a:lnTo>
                      <a:pt x="1050" y="504"/>
                    </a:lnTo>
                    <a:lnTo>
                      <a:pt x="1024" y="516"/>
                    </a:lnTo>
                    <a:lnTo>
                      <a:pt x="1012" y="520"/>
                    </a:lnTo>
                    <a:lnTo>
                      <a:pt x="1008" y="522"/>
                    </a:lnTo>
                    <a:lnTo>
                      <a:pt x="1004" y="526"/>
                    </a:lnTo>
                    <a:lnTo>
                      <a:pt x="1000" y="540"/>
                    </a:lnTo>
                    <a:lnTo>
                      <a:pt x="996" y="546"/>
                    </a:lnTo>
                    <a:lnTo>
                      <a:pt x="992" y="548"/>
                    </a:lnTo>
                    <a:lnTo>
                      <a:pt x="988" y="546"/>
                    </a:lnTo>
                    <a:lnTo>
                      <a:pt x="982" y="542"/>
                    </a:lnTo>
                    <a:lnTo>
                      <a:pt x="974" y="534"/>
                    </a:lnTo>
                    <a:lnTo>
                      <a:pt x="972" y="530"/>
                    </a:lnTo>
                    <a:lnTo>
                      <a:pt x="972" y="526"/>
                    </a:lnTo>
                    <a:lnTo>
                      <a:pt x="974" y="524"/>
                    </a:lnTo>
                    <a:lnTo>
                      <a:pt x="982" y="514"/>
                    </a:lnTo>
                    <a:lnTo>
                      <a:pt x="986" y="508"/>
                    </a:lnTo>
                    <a:lnTo>
                      <a:pt x="988" y="502"/>
                    </a:lnTo>
                    <a:lnTo>
                      <a:pt x="988" y="498"/>
                    </a:lnTo>
                    <a:lnTo>
                      <a:pt x="986" y="492"/>
                    </a:lnTo>
                    <a:lnTo>
                      <a:pt x="980" y="486"/>
                    </a:lnTo>
                    <a:lnTo>
                      <a:pt x="976" y="484"/>
                    </a:lnTo>
                    <a:lnTo>
                      <a:pt x="964" y="480"/>
                    </a:lnTo>
                    <a:lnTo>
                      <a:pt x="950" y="480"/>
                    </a:lnTo>
                    <a:lnTo>
                      <a:pt x="946" y="480"/>
                    </a:lnTo>
                    <a:lnTo>
                      <a:pt x="944" y="480"/>
                    </a:lnTo>
                    <a:lnTo>
                      <a:pt x="942" y="482"/>
                    </a:lnTo>
                    <a:lnTo>
                      <a:pt x="942" y="484"/>
                    </a:lnTo>
                    <a:lnTo>
                      <a:pt x="942" y="488"/>
                    </a:lnTo>
                    <a:lnTo>
                      <a:pt x="944" y="492"/>
                    </a:lnTo>
                    <a:lnTo>
                      <a:pt x="948" y="500"/>
                    </a:lnTo>
                    <a:lnTo>
                      <a:pt x="948" y="508"/>
                    </a:lnTo>
                    <a:lnTo>
                      <a:pt x="948" y="520"/>
                    </a:lnTo>
                    <a:lnTo>
                      <a:pt x="950" y="528"/>
                    </a:lnTo>
                    <a:lnTo>
                      <a:pt x="952" y="536"/>
                    </a:lnTo>
                    <a:lnTo>
                      <a:pt x="954" y="542"/>
                    </a:lnTo>
                    <a:lnTo>
                      <a:pt x="956" y="548"/>
                    </a:lnTo>
                    <a:lnTo>
                      <a:pt x="956" y="556"/>
                    </a:lnTo>
                    <a:lnTo>
                      <a:pt x="952" y="570"/>
                    </a:lnTo>
                    <a:lnTo>
                      <a:pt x="948" y="574"/>
                    </a:lnTo>
                    <a:lnTo>
                      <a:pt x="946" y="574"/>
                    </a:lnTo>
                    <a:lnTo>
                      <a:pt x="944" y="572"/>
                    </a:lnTo>
                    <a:lnTo>
                      <a:pt x="938" y="570"/>
                    </a:lnTo>
                    <a:lnTo>
                      <a:pt x="930" y="568"/>
                    </a:lnTo>
                    <a:lnTo>
                      <a:pt x="928" y="568"/>
                    </a:lnTo>
                    <a:lnTo>
                      <a:pt x="920" y="570"/>
                    </a:lnTo>
                    <a:lnTo>
                      <a:pt x="914" y="572"/>
                    </a:lnTo>
                    <a:lnTo>
                      <a:pt x="902" y="582"/>
                    </a:lnTo>
                    <a:lnTo>
                      <a:pt x="896" y="584"/>
                    </a:lnTo>
                    <a:lnTo>
                      <a:pt x="884" y="592"/>
                    </a:lnTo>
                    <a:lnTo>
                      <a:pt x="882" y="598"/>
                    </a:lnTo>
                    <a:lnTo>
                      <a:pt x="884" y="604"/>
                    </a:lnTo>
                    <a:lnTo>
                      <a:pt x="896" y="630"/>
                    </a:lnTo>
                    <a:lnTo>
                      <a:pt x="898" y="634"/>
                    </a:lnTo>
                    <a:lnTo>
                      <a:pt x="894" y="632"/>
                    </a:lnTo>
                    <a:lnTo>
                      <a:pt x="888" y="628"/>
                    </a:lnTo>
                    <a:lnTo>
                      <a:pt x="882" y="626"/>
                    </a:lnTo>
                    <a:lnTo>
                      <a:pt x="868" y="626"/>
                    </a:lnTo>
                    <a:lnTo>
                      <a:pt x="860" y="626"/>
                    </a:lnTo>
                    <a:lnTo>
                      <a:pt x="854" y="624"/>
                    </a:lnTo>
                    <a:lnTo>
                      <a:pt x="848" y="620"/>
                    </a:lnTo>
                    <a:lnTo>
                      <a:pt x="842" y="620"/>
                    </a:lnTo>
                    <a:lnTo>
                      <a:pt x="840" y="622"/>
                    </a:lnTo>
                    <a:lnTo>
                      <a:pt x="842" y="630"/>
                    </a:lnTo>
                    <a:lnTo>
                      <a:pt x="842" y="632"/>
                    </a:lnTo>
                    <a:lnTo>
                      <a:pt x="836" y="630"/>
                    </a:lnTo>
                    <a:lnTo>
                      <a:pt x="818" y="624"/>
                    </a:lnTo>
                    <a:lnTo>
                      <a:pt x="812" y="622"/>
                    </a:lnTo>
                    <a:lnTo>
                      <a:pt x="808" y="616"/>
                    </a:lnTo>
                    <a:lnTo>
                      <a:pt x="804" y="604"/>
                    </a:lnTo>
                    <a:lnTo>
                      <a:pt x="804" y="598"/>
                    </a:lnTo>
                    <a:lnTo>
                      <a:pt x="806" y="592"/>
                    </a:lnTo>
                    <a:lnTo>
                      <a:pt x="810" y="588"/>
                    </a:lnTo>
                    <a:lnTo>
                      <a:pt x="812" y="582"/>
                    </a:lnTo>
                    <a:lnTo>
                      <a:pt x="810" y="578"/>
                    </a:lnTo>
                    <a:lnTo>
                      <a:pt x="804" y="574"/>
                    </a:lnTo>
                    <a:lnTo>
                      <a:pt x="800" y="572"/>
                    </a:lnTo>
                    <a:lnTo>
                      <a:pt x="786" y="562"/>
                    </a:lnTo>
                    <a:lnTo>
                      <a:pt x="778" y="554"/>
                    </a:lnTo>
                    <a:lnTo>
                      <a:pt x="768" y="544"/>
                    </a:lnTo>
                    <a:lnTo>
                      <a:pt x="766" y="540"/>
                    </a:lnTo>
                    <a:lnTo>
                      <a:pt x="768" y="538"/>
                    </a:lnTo>
                    <a:lnTo>
                      <a:pt x="772" y="540"/>
                    </a:lnTo>
                    <a:lnTo>
                      <a:pt x="778" y="544"/>
                    </a:lnTo>
                    <a:lnTo>
                      <a:pt x="784" y="546"/>
                    </a:lnTo>
                    <a:lnTo>
                      <a:pt x="790" y="548"/>
                    </a:lnTo>
                    <a:lnTo>
                      <a:pt x="794" y="548"/>
                    </a:lnTo>
                    <a:lnTo>
                      <a:pt x="800" y="550"/>
                    </a:lnTo>
                    <a:lnTo>
                      <a:pt x="806" y="556"/>
                    </a:lnTo>
                    <a:lnTo>
                      <a:pt x="808" y="560"/>
                    </a:lnTo>
                    <a:lnTo>
                      <a:pt x="812" y="566"/>
                    </a:lnTo>
                    <a:lnTo>
                      <a:pt x="820" y="570"/>
                    </a:lnTo>
                    <a:lnTo>
                      <a:pt x="842" y="576"/>
                    </a:lnTo>
                    <a:lnTo>
                      <a:pt x="850" y="576"/>
                    </a:lnTo>
                    <a:lnTo>
                      <a:pt x="858" y="576"/>
                    </a:lnTo>
                    <a:lnTo>
                      <a:pt x="872" y="570"/>
                    </a:lnTo>
                    <a:lnTo>
                      <a:pt x="888" y="564"/>
                    </a:lnTo>
                    <a:lnTo>
                      <a:pt x="892" y="562"/>
                    </a:lnTo>
                    <a:lnTo>
                      <a:pt x="898" y="558"/>
                    </a:lnTo>
                    <a:lnTo>
                      <a:pt x="902" y="550"/>
                    </a:lnTo>
                    <a:lnTo>
                      <a:pt x="906" y="536"/>
                    </a:lnTo>
                    <a:lnTo>
                      <a:pt x="906" y="530"/>
                    </a:lnTo>
                    <a:lnTo>
                      <a:pt x="904" y="524"/>
                    </a:lnTo>
                    <a:lnTo>
                      <a:pt x="876" y="496"/>
                    </a:lnTo>
                    <a:lnTo>
                      <a:pt x="864" y="486"/>
                    </a:lnTo>
                    <a:lnTo>
                      <a:pt x="848" y="474"/>
                    </a:lnTo>
                    <a:lnTo>
                      <a:pt x="836" y="464"/>
                    </a:lnTo>
                    <a:lnTo>
                      <a:pt x="826" y="456"/>
                    </a:lnTo>
                    <a:lnTo>
                      <a:pt x="820" y="452"/>
                    </a:lnTo>
                    <a:lnTo>
                      <a:pt x="814" y="448"/>
                    </a:lnTo>
                    <a:lnTo>
                      <a:pt x="800" y="444"/>
                    </a:lnTo>
                    <a:lnTo>
                      <a:pt x="788" y="440"/>
                    </a:lnTo>
                    <a:lnTo>
                      <a:pt x="784" y="438"/>
                    </a:lnTo>
                    <a:lnTo>
                      <a:pt x="782" y="432"/>
                    </a:lnTo>
                    <a:lnTo>
                      <a:pt x="782" y="430"/>
                    </a:lnTo>
                    <a:lnTo>
                      <a:pt x="782" y="426"/>
                    </a:lnTo>
                    <a:lnTo>
                      <a:pt x="780" y="424"/>
                    </a:lnTo>
                    <a:lnTo>
                      <a:pt x="778" y="422"/>
                    </a:lnTo>
                    <a:lnTo>
                      <a:pt x="774" y="422"/>
                    </a:lnTo>
                    <a:lnTo>
                      <a:pt x="770" y="422"/>
                    </a:lnTo>
                    <a:lnTo>
                      <a:pt x="754" y="422"/>
                    </a:lnTo>
                    <a:lnTo>
                      <a:pt x="752" y="422"/>
                    </a:lnTo>
                    <a:lnTo>
                      <a:pt x="742" y="422"/>
                    </a:lnTo>
                    <a:lnTo>
                      <a:pt x="738" y="416"/>
                    </a:lnTo>
                    <a:lnTo>
                      <a:pt x="734" y="412"/>
                    </a:lnTo>
                    <a:lnTo>
                      <a:pt x="734" y="406"/>
                    </a:lnTo>
                    <a:lnTo>
                      <a:pt x="736" y="394"/>
                    </a:lnTo>
                    <a:lnTo>
                      <a:pt x="740" y="390"/>
                    </a:lnTo>
                    <a:lnTo>
                      <a:pt x="740" y="384"/>
                    </a:lnTo>
                    <a:lnTo>
                      <a:pt x="738" y="378"/>
                    </a:lnTo>
                    <a:lnTo>
                      <a:pt x="728" y="368"/>
                    </a:lnTo>
                    <a:lnTo>
                      <a:pt x="720" y="358"/>
                    </a:lnTo>
                    <a:lnTo>
                      <a:pt x="716" y="358"/>
                    </a:lnTo>
                    <a:lnTo>
                      <a:pt x="714" y="356"/>
                    </a:lnTo>
                    <a:lnTo>
                      <a:pt x="710" y="358"/>
                    </a:lnTo>
                    <a:lnTo>
                      <a:pt x="708" y="358"/>
                    </a:lnTo>
                    <a:lnTo>
                      <a:pt x="700" y="368"/>
                    </a:lnTo>
                    <a:lnTo>
                      <a:pt x="694" y="370"/>
                    </a:lnTo>
                    <a:lnTo>
                      <a:pt x="686" y="370"/>
                    </a:lnTo>
                    <a:lnTo>
                      <a:pt x="682" y="366"/>
                    </a:lnTo>
                    <a:lnTo>
                      <a:pt x="670" y="362"/>
                    </a:lnTo>
                    <a:lnTo>
                      <a:pt x="656" y="362"/>
                    </a:lnTo>
                    <a:lnTo>
                      <a:pt x="654" y="362"/>
                    </a:lnTo>
                    <a:lnTo>
                      <a:pt x="646" y="364"/>
                    </a:lnTo>
                    <a:lnTo>
                      <a:pt x="640" y="368"/>
                    </a:lnTo>
                    <a:lnTo>
                      <a:pt x="632" y="376"/>
                    </a:lnTo>
                    <a:lnTo>
                      <a:pt x="626" y="380"/>
                    </a:lnTo>
                    <a:lnTo>
                      <a:pt x="620" y="382"/>
                    </a:lnTo>
                    <a:lnTo>
                      <a:pt x="610" y="382"/>
                    </a:lnTo>
                    <a:lnTo>
                      <a:pt x="606" y="384"/>
                    </a:lnTo>
                    <a:lnTo>
                      <a:pt x="600" y="388"/>
                    </a:lnTo>
                    <a:lnTo>
                      <a:pt x="596" y="390"/>
                    </a:lnTo>
                    <a:lnTo>
                      <a:pt x="592" y="392"/>
                    </a:lnTo>
                    <a:lnTo>
                      <a:pt x="586" y="394"/>
                    </a:lnTo>
                    <a:lnTo>
                      <a:pt x="584" y="400"/>
                    </a:lnTo>
                    <a:lnTo>
                      <a:pt x="578" y="414"/>
                    </a:lnTo>
                    <a:lnTo>
                      <a:pt x="574" y="420"/>
                    </a:lnTo>
                    <a:lnTo>
                      <a:pt x="568" y="422"/>
                    </a:lnTo>
                    <a:lnTo>
                      <a:pt x="556" y="422"/>
                    </a:lnTo>
                    <a:lnTo>
                      <a:pt x="548" y="424"/>
                    </a:lnTo>
                    <a:lnTo>
                      <a:pt x="544" y="430"/>
                    </a:lnTo>
                    <a:lnTo>
                      <a:pt x="540" y="444"/>
                    </a:lnTo>
                    <a:lnTo>
                      <a:pt x="538" y="456"/>
                    </a:lnTo>
                    <a:lnTo>
                      <a:pt x="534" y="460"/>
                    </a:lnTo>
                    <a:lnTo>
                      <a:pt x="530" y="460"/>
                    </a:lnTo>
                    <a:lnTo>
                      <a:pt x="526" y="460"/>
                    </a:lnTo>
                    <a:lnTo>
                      <a:pt x="518" y="462"/>
                    </a:lnTo>
                    <a:lnTo>
                      <a:pt x="514" y="468"/>
                    </a:lnTo>
                    <a:lnTo>
                      <a:pt x="502" y="484"/>
                    </a:lnTo>
                    <a:lnTo>
                      <a:pt x="500" y="490"/>
                    </a:lnTo>
                    <a:lnTo>
                      <a:pt x="498" y="498"/>
                    </a:lnTo>
                    <a:lnTo>
                      <a:pt x="498" y="502"/>
                    </a:lnTo>
                    <a:lnTo>
                      <a:pt x="496" y="510"/>
                    </a:lnTo>
                    <a:lnTo>
                      <a:pt x="494" y="516"/>
                    </a:lnTo>
                    <a:lnTo>
                      <a:pt x="482" y="532"/>
                    </a:lnTo>
                    <a:lnTo>
                      <a:pt x="474" y="546"/>
                    </a:lnTo>
                    <a:lnTo>
                      <a:pt x="472" y="552"/>
                    </a:lnTo>
                    <a:lnTo>
                      <a:pt x="466" y="566"/>
                    </a:lnTo>
                    <a:lnTo>
                      <a:pt x="462" y="570"/>
                    </a:lnTo>
                    <a:lnTo>
                      <a:pt x="456" y="586"/>
                    </a:lnTo>
                    <a:lnTo>
                      <a:pt x="452" y="590"/>
                    </a:lnTo>
                    <a:lnTo>
                      <a:pt x="444" y="604"/>
                    </a:lnTo>
                    <a:lnTo>
                      <a:pt x="424" y="640"/>
                    </a:lnTo>
                    <a:lnTo>
                      <a:pt x="414" y="652"/>
                    </a:lnTo>
                    <a:lnTo>
                      <a:pt x="406" y="660"/>
                    </a:lnTo>
                    <a:lnTo>
                      <a:pt x="392" y="670"/>
                    </a:lnTo>
                    <a:lnTo>
                      <a:pt x="388" y="672"/>
                    </a:lnTo>
                    <a:lnTo>
                      <a:pt x="382" y="676"/>
                    </a:lnTo>
                    <a:lnTo>
                      <a:pt x="376" y="682"/>
                    </a:lnTo>
                    <a:lnTo>
                      <a:pt x="374" y="688"/>
                    </a:lnTo>
                    <a:lnTo>
                      <a:pt x="366" y="700"/>
                    </a:lnTo>
                    <a:lnTo>
                      <a:pt x="356" y="710"/>
                    </a:lnTo>
                    <a:lnTo>
                      <a:pt x="352" y="714"/>
                    </a:lnTo>
                    <a:lnTo>
                      <a:pt x="350" y="720"/>
                    </a:lnTo>
                    <a:lnTo>
                      <a:pt x="346" y="732"/>
                    </a:lnTo>
                    <a:lnTo>
                      <a:pt x="344" y="736"/>
                    </a:lnTo>
                    <a:lnTo>
                      <a:pt x="342" y="744"/>
                    </a:lnTo>
                    <a:lnTo>
                      <a:pt x="340" y="752"/>
                    </a:lnTo>
                    <a:lnTo>
                      <a:pt x="340" y="756"/>
                    </a:lnTo>
                    <a:lnTo>
                      <a:pt x="342" y="764"/>
                    </a:lnTo>
                    <a:lnTo>
                      <a:pt x="344" y="770"/>
                    </a:lnTo>
                    <a:lnTo>
                      <a:pt x="346" y="776"/>
                    </a:lnTo>
                    <a:lnTo>
                      <a:pt x="348" y="784"/>
                    </a:lnTo>
                    <a:lnTo>
                      <a:pt x="350" y="792"/>
                    </a:lnTo>
                    <a:lnTo>
                      <a:pt x="350" y="794"/>
                    </a:lnTo>
                    <a:lnTo>
                      <a:pt x="350" y="810"/>
                    </a:lnTo>
                    <a:lnTo>
                      <a:pt x="350" y="814"/>
                    </a:lnTo>
                    <a:lnTo>
                      <a:pt x="352" y="820"/>
                    </a:lnTo>
                    <a:lnTo>
                      <a:pt x="356" y="826"/>
                    </a:lnTo>
                    <a:lnTo>
                      <a:pt x="364" y="828"/>
                    </a:lnTo>
                    <a:lnTo>
                      <a:pt x="370" y="830"/>
                    </a:lnTo>
                    <a:lnTo>
                      <a:pt x="378" y="832"/>
                    </a:lnTo>
                    <a:lnTo>
                      <a:pt x="382" y="832"/>
                    </a:lnTo>
                    <a:lnTo>
                      <a:pt x="390" y="830"/>
                    </a:lnTo>
                    <a:lnTo>
                      <a:pt x="396" y="828"/>
                    </a:lnTo>
                    <a:lnTo>
                      <a:pt x="412" y="816"/>
                    </a:lnTo>
                    <a:lnTo>
                      <a:pt x="424" y="808"/>
                    </a:lnTo>
                    <a:lnTo>
                      <a:pt x="430" y="804"/>
                    </a:lnTo>
                    <a:lnTo>
                      <a:pt x="434" y="802"/>
                    </a:lnTo>
                    <a:lnTo>
                      <a:pt x="438" y="800"/>
                    </a:lnTo>
                    <a:lnTo>
                      <a:pt x="442" y="796"/>
                    </a:lnTo>
                    <a:lnTo>
                      <a:pt x="446" y="790"/>
                    </a:lnTo>
                    <a:lnTo>
                      <a:pt x="454" y="778"/>
                    </a:lnTo>
                    <a:lnTo>
                      <a:pt x="458" y="774"/>
                    </a:lnTo>
                    <a:lnTo>
                      <a:pt x="454" y="778"/>
                    </a:lnTo>
                    <a:lnTo>
                      <a:pt x="446" y="790"/>
                    </a:lnTo>
                    <a:lnTo>
                      <a:pt x="442" y="796"/>
                    </a:lnTo>
                    <a:lnTo>
                      <a:pt x="440" y="808"/>
                    </a:lnTo>
                    <a:lnTo>
                      <a:pt x="442" y="820"/>
                    </a:lnTo>
                    <a:lnTo>
                      <a:pt x="446" y="826"/>
                    </a:lnTo>
                    <a:lnTo>
                      <a:pt x="448" y="832"/>
                    </a:lnTo>
                    <a:lnTo>
                      <a:pt x="448" y="840"/>
                    </a:lnTo>
                    <a:lnTo>
                      <a:pt x="448" y="844"/>
                    </a:lnTo>
                    <a:lnTo>
                      <a:pt x="452" y="860"/>
                    </a:lnTo>
                    <a:lnTo>
                      <a:pt x="456" y="874"/>
                    </a:lnTo>
                    <a:lnTo>
                      <a:pt x="458" y="886"/>
                    </a:lnTo>
                    <a:lnTo>
                      <a:pt x="460" y="892"/>
                    </a:lnTo>
                    <a:lnTo>
                      <a:pt x="464" y="896"/>
                    </a:lnTo>
                    <a:lnTo>
                      <a:pt x="466" y="902"/>
                    </a:lnTo>
                    <a:lnTo>
                      <a:pt x="468" y="906"/>
                    </a:lnTo>
                    <a:lnTo>
                      <a:pt x="470" y="910"/>
                    </a:lnTo>
                    <a:lnTo>
                      <a:pt x="476" y="910"/>
                    </a:lnTo>
                    <a:lnTo>
                      <a:pt x="480" y="910"/>
                    </a:lnTo>
                    <a:lnTo>
                      <a:pt x="486" y="910"/>
                    </a:lnTo>
                    <a:lnTo>
                      <a:pt x="488" y="906"/>
                    </a:lnTo>
                    <a:lnTo>
                      <a:pt x="490" y="902"/>
                    </a:lnTo>
                    <a:lnTo>
                      <a:pt x="492" y="896"/>
                    </a:lnTo>
                    <a:lnTo>
                      <a:pt x="498" y="892"/>
                    </a:lnTo>
                    <a:lnTo>
                      <a:pt x="506" y="892"/>
                    </a:lnTo>
                    <a:lnTo>
                      <a:pt x="510" y="892"/>
                    </a:lnTo>
                    <a:lnTo>
                      <a:pt x="516" y="890"/>
                    </a:lnTo>
                    <a:lnTo>
                      <a:pt x="520" y="884"/>
                    </a:lnTo>
                    <a:lnTo>
                      <a:pt x="524" y="878"/>
                    </a:lnTo>
                    <a:lnTo>
                      <a:pt x="526" y="872"/>
                    </a:lnTo>
                    <a:lnTo>
                      <a:pt x="528" y="864"/>
                    </a:lnTo>
                    <a:lnTo>
                      <a:pt x="528" y="840"/>
                    </a:lnTo>
                    <a:lnTo>
                      <a:pt x="528" y="824"/>
                    </a:lnTo>
                    <a:lnTo>
                      <a:pt x="528" y="822"/>
                    </a:lnTo>
                    <a:lnTo>
                      <a:pt x="528" y="816"/>
                    </a:lnTo>
                    <a:lnTo>
                      <a:pt x="532" y="814"/>
                    </a:lnTo>
                    <a:lnTo>
                      <a:pt x="544" y="810"/>
                    </a:lnTo>
                    <a:lnTo>
                      <a:pt x="550" y="806"/>
                    </a:lnTo>
                    <a:lnTo>
                      <a:pt x="554" y="802"/>
                    </a:lnTo>
                    <a:lnTo>
                      <a:pt x="556" y="796"/>
                    </a:lnTo>
                    <a:lnTo>
                      <a:pt x="556" y="792"/>
                    </a:lnTo>
                    <a:lnTo>
                      <a:pt x="556" y="784"/>
                    </a:lnTo>
                    <a:lnTo>
                      <a:pt x="554" y="776"/>
                    </a:lnTo>
                    <a:lnTo>
                      <a:pt x="550" y="772"/>
                    </a:lnTo>
                    <a:lnTo>
                      <a:pt x="542" y="760"/>
                    </a:lnTo>
                    <a:lnTo>
                      <a:pt x="538" y="754"/>
                    </a:lnTo>
                    <a:lnTo>
                      <a:pt x="536" y="746"/>
                    </a:lnTo>
                    <a:lnTo>
                      <a:pt x="536" y="732"/>
                    </a:lnTo>
                    <a:lnTo>
                      <a:pt x="536" y="716"/>
                    </a:lnTo>
                    <a:lnTo>
                      <a:pt x="536" y="704"/>
                    </a:lnTo>
                    <a:lnTo>
                      <a:pt x="538" y="696"/>
                    </a:lnTo>
                    <a:lnTo>
                      <a:pt x="542" y="690"/>
                    </a:lnTo>
                    <a:lnTo>
                      <a:pt x="550" y="682"/>
                    </a:lnTo>
                    <a:lnTo>
                      <a:pt x="562" y="672"/>
                    </a:lnTo>
                    <a:lnTo>
                      <a:pt x="572" y="662"/>
                    </a:lnTo>
                    <a:lnTo>
                      <a:pt x="590" y="652"/>
                    </a:lnTo>
                    <a:lnTo>
                      <a:pt x="594" y="646"/>
                    </a:lnTo>
                    <a:lnTo>
                      <a:pt x="600" y="640"/>
                    </a:lnTo>
                    <a:lnTo>
                      <a:pt x="602" y="634"/>
                    </a:lnTo>
                    <a:lnTo>
                      <a:pt x="604" y="628"/>
                    </a:lnTo>
                    <a:lnTo>
                      <a:pt x="600" y="622"/>
                    </a:lnTo>
                    <a:lnTo>
                      <a:pt x="598" y="616"/>
                    </a:lnTo>
                    <a:lnTo>
                      <a:pt x="600" y="610"/>
                    </a:lnTo>
                    <a:lnTo>
                      <a:pt x="602" y="604"/>
                    </a:lnTo>
                    <a:lnTo>
                      <a:pt x="612" y="592"/>
                    </a:lnTo>
                    <a:lnTo>
                      <a:pt x="620" y="584"/>
                    </a:lnTo>
                    <a:lnTo>
                      <a:pt x="624" y="580"/>
                    </a:lnTo>
                    <a:lnTo>
                      <a:pt x="630" y="576"/>
                    </a:lnTo>
                    <a:lnTo>
                      <a:pt x="634" y="578"/>
                    </a:lnTo>
                    <a:lnTo>
                      <a:pt x="640" y="582"/>
                    </a:lnTo>
                    <a:lnTo>
                      <a:pt x="648" y="594"/>
                    </a:lnTo>
                    <a:lnTo>
                      <a:pt x="652" y="600"/>
                    </a:lnTo>
                    <a:lnTo>
                      <a:pt x="652" y="608"/>
                    </a:lnTo>
                    <a:lnTo>
                      <a:pt x="652" y="614"/>
                    </a:lnTo>
                    <a:lnTo>
                      <a:pt x="638" y="640"/>
                    </a:lnTo>
                    <a:lnTo>
                      <a:pt x="634" y="646"/>
                    </a:lnTo>
                    <a:lnTo>
                      <a:pt x="628" y="650"/>
                    </a:lnTo>
                    <a:lnTo>
                      <a:pt x="612" y="662"/>
                    </a:lnTo>
                    <a:lnTo>
                      <a:pt x="606" y="666"/>
                    </a:lnTo>
                    <a:lnTo>
                      <a:pt x="604" y="674"/>
                    </a:lnTo>
                    <a:lnTo>
                      <a:pt x="598" y="688"/>
                    </a:lnTo>
                    <a:lnTo>
                      <a:pt x="596" y="704"/>
                    </a:lnTo>
                    <a:lnTo>
                      <a:pt x="596" y="726"/>
                    </a:lnTo>
                    <a:lnTo>
                      <a:pt x="596" y="734"/>
                    </a:lnTo>
                    <a:lnTo>
                      <a:pt x="600" y="742"/>
                    </a:lnTo>
                    <a:lnTo>
                      <a:pt x="602" y="748"/>
                    </a:lnTo>
                    <a:lnTo>
                      <a:pt x="610" y="760"/>
                    </a:lnTo>
                    <a:lnTo>
                      <a:pt x="620" y="770"/>
                    </a:lnTo>
                    <a:lnTo>
                      <a:pt x="626" y="772"/>
                    </a:lnTo>
                    <a:lnTo>
                      <a:pt x="634" y="774"/>
                    </a:lnTo>
                    <a:lnTo>
                      <a:pt x="636" y="774"/>
                    </a:lnTo>
                    <a:lnTo>
                      <a:pt x="652" y="772"/>
                    </a:lnTo>
                    <a:lnTo>
                      <a:pt x="676" y="766"/>
                    </a:lnTo>
                    <a:lnTo>
                      <a:pt x="690" y="764"/>
                    </a:lnTo>
                    <a:lnTo>
                      <a:pt x="694" y="764"/>
                    </a:lnTo>
                    <a:lnTo>
                      <a:pt x="700" y="764"/>
                    </a:lnTo>
                    <a:lnTo>
                      <a:pt x="704" y="766"/>
                    </a:lnTo>
                    <a:lnTo>
                      <a:pt x="708" y="768"/>
                    </a:lnTo>
                    <a:lnTo>
                      <a:pt x="712" y="774"/>
                    </a:lnTo>
                    <a:lnTo>
                      <a:pt x="714" y="782"/>
                    </a:lnTo>
                    <a:lnTo>
                      <a:pt x="714" y="786"/>
                    </a:lnTo>
                    <a:lnTo>
                      <a:pt x="712" y="790"/>
                    </a:lnTo>
                    <a:lnTo>
                      <a:pt x="708" y="794"/>
                    </a:lnTo>
                    <a:lnTo>
                      <a:pt x="704" y="794"/>
                    </a:lnTo>
                    <a:lnTo>
                      <a:pt x="700" y="792"/>
                    </a:lnTo>
                    <a:lnTo>
                      <a:pt x="686" y="792"/>
                    </a:lnTo>
                    <a:lnTo>
                      <a:pt x="672" y="792"/>
                    </a:lnTo>
                    <a:lnTo>
                      <a:pt x="658" y="796"/>
                    </a:lnTo>
                    <a:lnTo>
                      <a:pt x="642" y="800"/>
                    </a:lnTo>
                    <a:lnTo>
                      <a:pt x="638" y="804"/>
                    </a:lnTo>
                    <a:lnTo>
                      <a:pt x="634" y="808"/>
                    </a:lnTo>
                    <a:lnTo>
                      <a:pt x="634" y="818"/>
                    </a:lnTo>
                    <a:lnTo>
                      <a:pt x="636" y="822"/>
                    </a:lnTo>
                    <a:lnTo>
                      <a:pt x="640" y="828"/>
                    </a:lnTo>
                    <a:lnTo>
                      <a:pt x="644" y="832"/>
                    </a:lnTo>
                    <a:lnTo>
                      <a:pt x="644" y="838"/>
                    </a:lnTo>
                    <a:lnTo>
                      <a:pt x="644" y="842"/>
                    </a:lnTo>
                    <a:lnTo>
                      <a:pt x="642" y="850"/>
                    </a:lnTo>
                    <a:lnTo>
                      <a:pt x="638" y="854"/>
                    </a:lnTo>
                    <a:lnTo>
                      <a:pt x="636" y="856"/>
                    </a:lnTo>
                    <a:lnTo>
                      <a:pt x="634" y="858"/>
                    </a:lnTo>
                    <a:lnTo>
                      <a:pt x="632" y="858"/>
                    </a:lnTo>
                    <a:lnTo>
                      <a:pt x="628" y="858"/>
                    </a:lnTo>
                    <a:lnTo>
                      <a:pt x="622" y="856"/>
                    </a:lnTo>
                    <a:lnTo>
                      <a:pt x="610" y="852"/>
                    </a:lnTo>
                    <a:lnTo>
                      <a:pt x="606" y="854"/>
                    </a:lnTo>
                    <a:lnTo>
                      <a:pt x="602" y="858"/>
                    </a:lnTo>
                    <a:lnTo>
                      <a:pt x="600" y="864"/>
                    </a:lnTo>
                    <a:lnTo>
                      <a:pt x="598" y="872"/>
                    </a:lnTo>
                    <a:lnTo>
                      <a:pt x="596" y="880"/>
                    </a:lnTo>
                    <a:lnTo>
                      <a:pt x="596" y="882"/>
                    </a:lnTo>
                    <a:lnTo>
                      <a:pt x="596" y="890"/>
                    </a:lnTo>
                    <a:lnTo>
                      <a:pt x="596" y="898"/>
                    </a:lnTo>
                    <a:lnTo>
                      <a:pt x="596" y="902"/>
                    </a:lnTo>
                    <a:lnTo>
                      <a:pt x="596" y="910"/>
                    </a:lnTo>
                    <a:lnTo>
                      <a:pt x="592" y="910"/>
                    </a:lnTo>
                    <a:lnTo>
                      <a:pt x="586" y="912"/>
                    </a:lnTo>
                    <a:lnTo>
                      <a:pt x="582" y="916"/>
                    </a:lnTo>
                    <a:lnTo>
                      <a:pt x="578" y="920"/>
                    </a:lnTo>
                    <a:lnTo>
                      <a:pt x="576" y="926"/>
                    </a:lnTo>
                    <a:lnTo>
                      <a:pt x="574" y="928"/>
                    </a:lnTo>
                    <a:lnTo>
                      <a:pt x="568" y="930"/>
                    </a:lnTo>
                    <a:lnTo>
                      <a:pt x="564" y="930"/>
                    </a:lnTo>
                    <a:lnTo>
                      <a:pt x="552" y="930"/>
                    </a:lnTo>
                    <a:lnTo>
                      <a:pt x="540" y="932"/>
                    </a:lnTo>
                    <a:lnTo>
                      <a:pt x="516" y="938"/>
                    </a:lnTo>
                    <a:lnTo>
                      <a:pt x="500" y="944"/>
                    </a:lnTo>
                    <a:lnTo>
                      <a:pt x="496" y="946"/>
                    </a:lnTo>
                    <a:lnTo>
                      <a:pt x="488" y="950"/>
                    </a:lnTo>
                    <a:lnTo>
                      <a:pt x="482" y="946"/>
                    </a:lnTo>
                    <a:lnTo>
                      <a:pt x="476" y="944"/>
                    </a:lnTo>
                    <a:lnTo>
                      <a:pt x="468" y="942"/>
                    </a:lnTo>
                    <a:lnTo>
                      <a:pt x="462" y="944"/>
                    </a:lnTo>
                    <a:lnTo>
                      <a:pt x="456" y="946"/>
                    </a:lnTo>
                    <a:lnTo>
                      <a:pt x="450" y="946"/>
                    </a:lnTo>
                    <a:lnTo>
                      <a:pt x="444" y="944"/>
                    </a:lnTo>
                    <a:lnTo>
                      <a:pt x="440" y="940"/>
                    </a:lnTo>
                    <a:lnTo>
                      <a:pt x="440" y="934"/>
                    </a:lnTo>
                    <a:lnTo>
                      <a:pt x="436" y="932"/>
                    </a:lnTo>
                    <a:lnTo>
                      <a:pt x="432" y="930"/>
                    </a:lnTo>
                    <a:lnTo>
                      <a:pt x="428" y="930"/>
                    </a:lnTo>
                    <a:lnTo>
                      <a:pt x="424" y="930"/>
                    </a:lnTo>
                    <a:lnTo>
                      <a:pt x="422" y="928"/>
                    </a:lnTo>
                    <a:lnTo>
                      <a:pt x="420" y="924"/>
                    </a:lnTo>
                    <a:lnTo>
                      <a:pt x="420" y="922"/>
                    </a:lnTo>
                    <a:lnTo>
                      <a:pt x="420" y="918"/>
                    </a:lnTo>
                    <a:lnTo>
                      <a:pt x="420" y="902"/>
                    </a:lnTo>
                    <a:lnTo>
                      <a:pt x="420" y="898"/>
                    </a:lnTo>
                    <a:lnTo>
                      <a:pt x="422" y="894"/>
                    </a:lnTo>
                    <a:lnTo>
                      <a:pt x="424" y="890"/>
                    </a:lnTo>
                    <a:lnTo>
                      <a:pt x="430" y="890"/>
                    </a:lnTo>
                    <a:lnTo>
                      <a:pt x="434" y="886"/>
                    </a:lnTo>
                    <a:lnTo>
                      <a:pt x="436" y="882"/>
                    </a:lnTo>
                    <a:lnTo>
                      <a:pt x="434" y="882"/>
                    </a:lnTo>
                    <a:lnTo>
                      <a:pt x="430" y="880"/>
                    </a:lnTo>
                    <a:lnTo>
                      <a:pt x="430" y="876"/>
                    </a:lnTo>
                    <a:lnTo>
                      <a:pt x="430" y="864"/>
                    </a:lnTo>
                    <a:lnTo>
                      <a:pt x="430" y="860"/>
                    </a:lnTo>
                    <a:lnTo>
                      <a:pt x="428" y="858"/>
                    </a:lnTo>
                    <a:lnTo>
                      <a:pt x="428" y="856"/>
                    </a:lnTo>
                    <a:lnTo>
                      <a:pt x="426" y="854"/>
                    </a:lnTo>
                    <a:lnTo>
                      <a:pt x="422" y="856"/>
                    </a:lnTo>
                    <a:lnTo>
                      <a:pt x="418" y="858"/>
                    </a:lnTo>
                    <a:lnTo>
                      <a:pt x="406" y="862"/>
                    </a:lnTo>
                    <a:lnTo>
                      <a:pt x="400" y="864"/>
                    </a:lnTo>
                    <a:lnTo>
                      <a:pt x="398" y="868"/>
                    </a:lnTo>
                    <a:lnTo>
                      <a:pt x="394" y="874"/>
                    </a:lnTo>
                    <a:lnTo>
                      <a:pt x="392" y="882"/>
                    </a:lnTo>
                    <a:lnTo>
                      <a:pt x="392" y="890"/>
                    </a:lnTo>
                    <a:lnTo>
                      <a:pt x="392" y="892"/>
                    </a:lnTo>
                    <a:lnTo>
                      <a:pt x="392" y="900"/>
                    </a:lnTo>
                    <a:lnTo>
                      <a:pt x="396" y="906"/>
                    </a:lnTo>
                    <a:lnTo>
                      <a:pt x="404" y="918"/>
                    </a:lnTo>
                    <a:lnTo>
                      <a:pt x="406" y="922"/>
                    </a:lnTo>
                    <a:lnTo>
                      <a:pt x="410" y="930"/>
                    </a:lnTo>
                    <a:lnTo>
                      <a:pt x="406" y="936"/>
                    </a:lnTo>
                    <a:lnTo>
                      <a:pt x="404" y="942"/>
                    </a:lnTo>
                    <a:lnTo>
                      <a:pt x="400" y="954"/>
                    </a:lnTo>
                    <a:lnTo>
                      <a:pt x="398" y="958"/>
                    </a:lnTo>
                    <a:lnTo>
                      <a:pt x="396" y="958"/>
                    </a:lnTo>
                    <a:lnTo>
                      <a:pt x="386" y="958"/>
                    </a:lnTo>
                    <a:lnTo>
                      <a:pt x="380" y="960"/>
                    </a:lnTo>
                    <a:lnTo>
                      <a:pt x="376" y="960"/>
                    </a:lnTo>
                    <a:lnTo>
                      <a:pt x="364" y="964"/>
                    </a:lnTo>
                    <a:lnTo>
                      <a:pt x="358" y="966"/>
                    </a:lnTo>
                    <a:lnTo>
                      <a:pt x="352" y="970"/>
                    </a:lnTo>
                    <a:lnTo>
                      <a:pt x="346" y="976"/>
                    </a:lnTo>
                    <a:lnTo>
                      <a:pt x="336" y="992"/>
                    </a:lnTo>
                    <a:lnTo>
                      <a:pt x="326" y="1004"/>
                    </a:lnTo>
                    <a:lnTo>
                      <a:pt x="320" y="1008"/>
                    </a:lnTo>
                    <a:lnTo>
                      <a:pt x="316" y="1012"/>
                    </a:lnTo>
                    <a:lnTo>
                      <a:pt x="312" y="1018"/>
                    </a:lnTo>
                    <a:lnTo>
                      <a:pt x="306" y="1024"/>
                    </a:lnTo>
                    <a:lnTo>
                      <a:pt x="298" y="1034"/>
                    </a:lnTo>
                    <a:lnTo>
                      <a:pt x="296" y="1040"/>
                    </a:lnTo>
                    <a:lnTo>
                      <a:pt x="292" y="1046"/>
                    </a:lnTo>
                    <a:lnTo>
                      <a:pt x="288" y="1048"/>
                    </a:lnTo>
                    <a:lnTo>
                      <a:pt x="282" y="1050"/>
                    </a:lnTo>
                    <a:lnTo>
                      <a:pt x="278" y="1054"/>
                    </a:lnTo>
                    <a:lnTo>
                      <a:pt x="276" y="1060"/>
                    </a:lnTo>
                    <a:lnTo>
                      <a:pt x="272" y="1064"/>
                    </a:lnTo>
                    <a:lnTo>
                      <a:pt x="264" y="1066"/>
                    </a:lnTo>
                    <a:lnTo>
                      <a:pt x="260" y="1066"/>
                    </a:lnTo>
                    <a:lnTo>
                      <a:pt x="256" y="1066"/>
                    </a:lnTo>
                    <a:lnTo>
                      <a:pt x="252" y="1062"/>
                    </a:lnTo>
                    <a:lnTo>
                      <a:pt x="252" y="1058"/>
                    </a:lnTo>
                    <a:lnTo>
                      <a:pt x="248" y="1058"/>
                    </a:lnTo>
                    <a:lnTo>
                      <a:pt x="244" y="1058"/>
                    </a:lnTo>
                    <a:lnTo>
                      <a:pt x="242" y="1062"/>
                    </a:lnTo>
                    <a:lnTo>
                      <a:pt x="242" y="1072"/>
                    </a:lnTo>
                    <a:lnTo>
                      <a:pt x="242" y="1076"/>
                    </a:lnTo>
                    <a:lnTo>
                      <a:pt x="238" y="1076"/>
                    </a:lnTo>
                    <a:lnTo>
                      <a:pt x="228" y="1076"/>
                    </a:lnTo>
                    <a:lnTo>
                      <a:pt x="218" y="1076"/>
                    </a:lnTo>
                    <a:lnTo>
                      <a:pt x="206" y="1080"/>
                    </a:lnTo>
                    <a:lnTo>
                      <a:pt x="202" y="1082"/>
                    </a:lnTo>
                    <a:lnTo>
                      <a:pt x="196" y="1086"/>
                    </a:lnTo>
                    <a:lnTo>
                      <a:pt x="194" y="1092"/>
                    </a:lnTo>
                    <a:lnTo>
                      <a:pt x="196" y="1096"/>
                    </a:lnTo>
                    <a:lnTo>
                      <a:pt x="202" y="1100"/>
                    </a:lnTo>
                    <a:lnTo>
                      <a:pt x="206" y="1102"/>
                    </a:lnTo>
                    <a:lnTo>
                      <a:pt x="214" y="1106"/>
                    </a:lnTo>
                    <a:lnTo>
                      <a:pt x="222" y="1106"/>
                    </a:lnTo>
                    <a:lnTo>
                      <a:pt x="226" y="1106"/>
                    </a:lnTo>
                    <a:lnTo>
                      <a:pt x="230" y="1108"/>
                    </a:lnTo>
                    <a:lnTo>
                      <a:pt x="234" y="1110"/>
                    </a:lnTo>
                    <a:lnTo>
                      <a:pt x="234" y="1116"/>
                    </a:lnTo>
                    <a:lnTo>
                      <a:pt x="238" y="1120"/>
                    </a:lnTo>
                    <a:lnTo>
                      <a:pt x="242" y="1126"/>
                    </a:lnTo>
                    <a:lnTo>
                      <a:pt x="242" y="1134"/>
                    </a:lnTo>
                    <a:lnTo>
                      <a:pt x="242" y="1138"/>
                    </a:lnTo>
                    <a:lnTo>
                      <a:pt x="244" y="1142"/>
                    </a:lnTo>
                    <a:lnTo>
                      <a:pt x="248" y="1146"/>
                    </a:lnTo>
                    <a:lnTo>
                      <a:pt x="252" y="1148"/>
                    </a:lnTo>
                    <a:lnTo>
                      <a:pt x="252" y="1154"/>
                    </a:lnTo>
                    <a:lnTo>
                      <a:pt x="252" y="1156"/>
                    </a:lnTo>
                    <a:lnTo>
                      <a:pt x="250" y="1172"/>
                    </a:lnTo>
                    <a:lnTo>
                      <a:pt x="244" y="1196"/>
                    </a:lnTo>
                    <a:lnTo>
                      <a:pt x="242" y="1204"/>
                    </a:lnTo>
                    <a:lnTo>
                      <a:pt x="234" y="1202"/>
                    </a:lnTo>
                    <a:lnTo>
                      <a:pt x="192" y="1194"/>
                    </a:lnTo>
                    <a:lnTo>
                      <a:pt x="176" y="1194"/>
                    </a:lnTo>
                    <a:lnTo>
                      <a:pt x="162" y="1194"/>
                    </a:lnTo>
                    <a:lnTo>
                      <a:pt x="150" y="1194"/>
                    </a:lnTo>
                    <a:lnTo>
                      <a:pt x="140" y="1194"/>
                    </a:lnTo>
                    <a:lnTo>
                      <a:pt x="134" y="1196"/>
                    </a:lnTo>
                    <a:lnTo>
                      <a:pt x="130" y="1198"/>
                    </a:lnTo>
                    <a:lnTo>
                      <a:pt x="128" y="1204"/>
                    </a:lnTo>
                    <a:lnTo>
                      <a:pt x="128" y="1212"/>
                    </a:lnTo>
                    <a:lnTo>
                      <a:pt x="132" y="1226"/>
                    </a:lnTo>
                    <a:lnTo>
                      <a:pt x="134" y="1234"/>
                    </a:lnTo>
                    <a:lnTo>
                      <a:pt x="130" y="1234"/>
                    </a:lnTo>
                    <a:lnTo>
                      <a:pt x="128" y="1234"/>
                    </a:lnTo>
                    <a:lnTo>
                      <a:pt x="128" y="1236"/>
                    </a:lnTo>
                    <a:lnTo>
                      <a:pt x="128" y="1240"/>
                    </a:lnTo>
                    <a:lnTo>
                      <a:pt x="132" y="1246"/>
                    </a:lnTo>
                    <a:lnTo>
                      <a:pt x="134" y="1254"/>
                    </a:lnTo>
                    <a:lnTo>
                      <a:pt x="134" y="1262"/>
                    </a:lnTo>
                    <a:lnTo>
                      <a:pt x="134" y="1264"/>
                    </a:lnTo>
                    <a:lnTo>
                      <a:pt x="134" y="1272"/>
                    </a:lnTo>
                    <a:lnTo>
                      <a:pt x="132" y="1280"/>
                    </a:lnTo>
                    <a:lnTo>
                      <a:pt x="128" y="1286"/>
                    </a:lnTo>
                    <a:lnTo>
                      <a:pt x="128" y="1292"/>
                    </a:lnTo>
                    <a:lnTo>
                      <a:pt x="130" y="1298"/>
                    </a:lnTo>
                    <a:lnTo>
                      <a:pt x="134" y="1304"/>
                    </a:lnTo>
                    <a:lnTo>
                      <a:pt x="134" y="1310"/>
                    </a:lnTo>
                    <a:lnTo>
                      <a:pt x="134" y="1314"/>
                    </a:lnTo>
                    <a:lnTo>
                      <a:pt x="136" y="1316"/>
                    </a:lnTo>
                    <a:lnTo>
                      <a:pt x="138" y="1320"/>
                    </a:lnTo>
                    <a:lnTo>
                      <a:pt x="140" y="1322"/>
                    </a:lnTo>
                    <a:lnTo>
                      <a:pt x="142" y="1322"/>
                    </a:lnTo>
                    <a:lnTo>
                      <a:pt x="146" y="1322"/>
                    </a:lnTo>
                    <a:lnTo>
                      <a:pt x="154" y="1322"/>
                    </a:lnTo>
                    <a:lnTo>
                      <a:pt x="160" y="1322"/>
                    </a:lnTo>
                    <a:lnTo>
                      <a:pt x="164" y="1322"/>
                    </a:lnTo>
                    <a:lnTo>
                      <a:pt x="170" y="1326"/>
                    </a:lnTo>
                    <a:lnTo>
                      <a:pt x="178" y="1334"/>
                    </a:lnTo>
                    <a:lnTo>
                      <a:pt x="184" y="1338"/>
                    </a:lnTo>
                    <a:lnTo>
                      <a:pt x="192" y="1338"/>
                    </a:lnTo>
                    <a:lnTo>
                      <a:pt x="206" y="1334"/>
                    </a:lnTo>
                    <a:lnTo>
                      <a:pt x="220" y="1328"/>
                    </a:lnTo>
                    <a:lnTo>
                      <a:pt x="234" y="1324"/>
                    </a:lnTo>
                    <a:lnTo>
                      <a:pt x="242" y="1320"/>
                    </a:lnTo>
                    <a:lnTo>
                      <a:pt x="246" y="1314"/>
                    </a:lnTo>
                    <a:lnTo>
                      <a:pt x="248" y="1308"/>
                    </a:lnTo>
                    <a:lnTo>
                      <a:pt x="258" y="1296"/>
                    </a:lnTo>
                    <a:lnTo>
                      <a:pt x="266" y="1288"/>
                    </a:lnTo>
                    <a:lnTo>
                      <a:pt x="270" y="1282"/>
                    </a:lnTo>
                    <a:lnTo>
                      <a:pt x="272" y="1276"/>
                    </a:lnTo>
                    <a:lnTo>
                      <a:pt x="274" y="1264"/>
                    </a:lnTo>
                    <a:lnTo>
                      <a:pt x="280" y="1250"/>
                    </a:lnTo>
                    <a:lnTo>
                      <a:pt x="282" y="1244"/>
                    </a:lnTo>
                    <a:lnTo>
                      <a:pt x="288" y="1238"/>
                    </a:lnTo>
                    <a:lnTo>
                      <a:pt x="304" y="1228"/>
                    </a:lnTo>
                    <a:lnTo>
                      <a:pt x="310" y="1224"/>
                    </a:lnTo>
                    <a:lnTo>
                      <a:pt x="316" y="1216"/>
                    </a:lnTo>
                    <a:lnTo>
                      <a:pt x="318" y="1212"/>
                    </a:lnTo>
                    <a:lnTo>
                      <a:pt x="322" y="1206"/>
                    </a:lnTo>
                    <a:lnTo>
                      <a:pt x="326" y="1204"/>
                    </a:lnTo>
                    <a:lnTo>
                      <a:pt x="340" y="1204"/>
                    </a:lnTo>
                    <a:lnTo>
                      <a:pt x="342" y="1204"/>
                    </a:lnTo>
                    <a:lnTo>
                      <a:pt x="350" y="1202"/>
                    </a:lnTo>
                    <a:lnTo>
                      <a:pt x="358" y="1200"/>
                    </a:lnTo>
                    <a:lnTo>
                      <a:pt x="374" y="1188"/>
                    </a:lnTo>
                    <a:lnTo>
                      <a:pt x="380" y="1186"/>
                    </a:lnTo>
                    <a:lnTo>
                      <a:pt x="386" y="1184"/>
                    </a:lnTo>
                    <a:lnTo>
                      <a:pt x="390" y="1182"/>
                    </a:lnTo>
                    <a:lnTo>
                      <a:pt x="396" y="1180"/>
                    </a:lnTo>
                    <a:lnTo>
                      <a:pt x="402" y="1178"/>
                    </a:lnTo>
                    <a:lnTo>
                      <a:pt x="408" y="1178"/>
                    </a:lnTo>
                    <a:lnTo>
                      <a:pt x="412" y="1180"/>
                    </a:lnTo>
                    <a:lnTo>
                      <a:pt x="420" y="1186"/>
                    </a:lnTo>
                    <a:lnTo>
                      <a:pt x="424" y="1192"/>
                    </a:lnTo>
                    <a:lnTo>
                      <a:pt x="436" y="1208"/>
                    </a:lnTo>
                    <a:lnTo>
                      <a:pt x="444" y="1220"/>
                    </a:lnTo>
                    <a:lnTo>
                      <a:pt x="446" y="1226"/>
                    </a:lnTo>
                    <a:lnTo>
                      <a:pt x="450" y="1232"/>
                    </a:lnTo>
                    <a:lnTo>
                      <a:pt x="456" y="1236"/>
                    </a:lnTo>
                    <a:lnTo>
                      <a:pt x="482" y="1250"/>
                    </a:lnTo>
                    <a:lnTo>
                      <a:pt x="488" y="1254"/>
                    </a:lnTo>
                    <a:lnTo>
                      <a:pt x="492" y="1260"/>
                    </a:lnTo>
                    <a:lnTo>
                      <a:pt x="502" y="1274"/>
                    </a:lnTo>
                    <a:lnTo>
                      <a:pt x="506" y="1282"/>
                    </a:lnTo>
                    <a:lnTo>
                      <a:pt x="506" y="1290"/>
                    </a:lnTo>
                    <a:lnTo>
                      <a:pt x="506" y="1304"/>
                    </a:lnTo>
                    <a:lnTo>
                      <a:pt x="506" y="1312"/>
                    </a:lnTo>
                    <a:lnTo>
                      <a:pt x="508" y="1316"/>
                    </a:lnTo>
                    <a:lnTo>
                      <a:pt x="510" y="1316"/>
                    </a:lnTo>
                    <a:lnTo>
                      <a:pt x="512" y="1316"/>
                    </a:lnTo>
                    <a:lnTo>
                      <a:pt x="514" y="1312"/>
                    </a:lnTo>
                    <a:lnTo>
                      <a:pt x="518" y="1302"/>
                    </a:lnTo>
                    <a:lnTo>
                      <a:pt x="522" y="1294"/>
                    </a:lnTo>
                    <a:lnTo>
                      <a:pt x="524" y="1288"/>
                    </a:lnTo>
                    <a:lnTo>
                      <a:pt x="526" y="1282"/>
                    </a:lnTo>
                    <a:lnTo>
                      <a:pt x="528" y="1274"/>
                    </a:lnTo>
                    <a:lnTo>
                      <a:pt x="528" y="1270"/>
                    </a:lnTo>
                    <a:lnTo>
                      <a:pt x="528" y="1268"/>
                    </a:lnTo>
                    <a:lnTo>
                      <a:pt x="530" y="1266"/>
                    </a:lnTo>
                    <a:lnTo>
                      <a:pt x="532" y="1266"/>
                    </a:lnTo>
                    <a:lnTo>
                      <a:pt x="534" y="1266"/>
                    </a:lnTo>
                    <a:lnTo>
                      <a:pt x="540" y="1268"/>
                    </a:lnTo>
                    <a:lnTo>
                      <a:pt x="552" y="1272"/>
                    </a:lnTo>
                    <a:lnTo>
                      <a:pt x="554" y="1272"/>
                    </a:lnTo>
                    <a:lnTo>
                      <a:pt x="554" y="1270"/>
                    </a:lnTo>
                    <a:lnTo>
                      <a:pt x="552" y="1266"/>
                    </a:lnTo>
                    <a:lnTo>
                      <a:pt x="534" y="1248"/>
                    </a:lnTo>
                    <a:lnTo>
                      <a:pt x="520" y="1240"/>
                    </a:lnTo>
                    <a:lnTo>
                      <a:pt x="516" y="1236"/>
                    </a:lnTo>
                    <a:lnTo>
                      <a:pt x="504" y="1228"/>
                    </a:lnTo>
                    <a:lnTo>
                      <a:pt x="494" y="1216"/>
                    </a:lnTo>
                    <a:lnTo>
                      <a:pt x="484" y="1200"/>
                    </a:lnTo>
                    <a:lnTo>
                      <a:pt x="476" y="1188"/>
                    </a:lnTo>
                    <a:lnTo>
                      <a:pt x="472" y="1182"/>
                    </a:lnTo>
                    <a:lnTo>
                      <a:pt x="470" y="1174"/>
                    </a:lnTo>
                    <a:lnTo>
                      <a:pt x="468" y="1166"/>
                    </a:lnTo>
                    <a:lnTo>
                      <a:pt x="468" y="1164"/>
                    </a:lnTo>
                    <a:lnTo>
                      <a:pt x="470" y="1158"/>
                    </a:lnTo>
                    <a:lnTo>
                      <a:pt x="474" y="1156"/>
                    </a:lnTo>
                    <a:lnTo>
                      <a:pt x="478" y="1154"/>
                    </a:lnTo>
                    <a:lnTo>
                      <a:pt x="482" y="1156"/>
                    </a:lnTo>
                    <a:lnTo>
                      <a:pt x="488" y="1156"/>
                    </a:lnTo>
                    <a:lnTo>
                      <a:pt x="496" y="1162"/>
                    </a:lnTo>
                    <a:lnTo>
                      <a:pt x="502" y="1168"/>
                    </a:lnTo>
                    <a:lnTo>
                      <a:pt x="508" y="1176"/>
                    </a:lnTo>
                    <a:lnTo>
                      <a:pt x="510" y="1182"/>
                    </a:lnTo>
                    <a:lnTo>
                      <a:pt x="516" y="1196"/>
                    </a:lnTo>
                    <a:lnTo>
                      <a:pt x="520" y="1204"/>
                    </a:lnTo>
                    <a:lnTo>
                      <a:pt x="524" y="1208"/>
                    </a:lnTo>
                    <a:lnTo>
                      <a:pt x="540" y="1220"/>
                    </a:lnTo>
                    <a:lnTo>
                      <a:pt x="548" y="1224"/>
                    </a:lnTo>
                    <a:lnTo>
                      <a:pt x="552" y="1230"/>
                    </a:lnTo>
                    <a:lnTo>
                      <a:pt x="560" y="1238"/>
                    </a:lnTo>
                    <a:lnTo>
                      <a:pt x="564" y="1244"/>
                    </a:lnTo>
                    <a:lnTo>
                      <a:pt x="566" y="1248"/>
                    </a:lnTo>
                    <a:lnTo>
                      <a:pt x="570" y="1260"/>
                    </a:lnTo>
                    <a:lnTo>
                      <a:pt x="572" y="1266"/>
                    </a:lnTo>
                    <a:lnTo>
                      <a:pt x="576" y="1272"/>
                    </a:lnTo>
                    <a:lnTo>
                      <a:pt x="580" y="1280"/>
                    </a:lnTo>
                    <a:lnTo>
                      <a:pt x="584" y="1286"/>
                    </a:lnTo>
                    <a:lnTo>
                      <a:pt x="588" y="1290"/>
                    </a:lnTo>
                    <a:lnTo>
                      <a:pt x="594" y="1292"/>
                    </a:lnTo>
                    <a:lnTo>
                      <a:pt x="598" y="1292"/>
                    </a:lnTo>
                    <a:lnTo>
                      <a:pt x="602" y="1294"/>
                    </a:lnTo>
                    <a:lnTo>
                      <a:pt x="602" y="1296"/>
                    </a:lnTo>
                    <a:lnTo>
                      <a:pt x="602" y="1298"/>
                    </a:lnTo>
                    <a:lnTo>
                      <a:pt x="598" y="1304"/>
                    </a:lnTo>
                    <a:lnTo>
                      <a:pt x="596" y="1310"/>
                    </a:lnTo>
                    <a:lnTo>
                      <a:pt x="596" y="1314"/>
                    </a:lnTo>
                    <a:lnTo>
                      <a:pt x="598" y="1320"/>
                    </a:lnTo>
                    <a:lnTo>
                      <a:pt x="604" y="1326"/>
                    </a:lnTo>
                    <a:lnTo>
                      <a:pt x="608" y="1328"/>
                    </a:lnTo>
                    <a:lnTo>
                      <a:pt x="616" y="1330"/>
                    </a:lnTo>
                    <a:lnTo>
                      <a:pt x="620" y="1326"/>
                    </a:lnTo>
                    <a:lnTo>
                      <a:pt x="624" y="1322"/>
                    </a:lnTo>
                    <a:lnTo>
                      <a:pt x="626" y="1316"/>
                    </a:lnTo>
                    <a:lnTo>
                      <a:pt x="628" y="1312"/>
                    </a:lnTo>
                    <a:lnTo>
                      <a:pt x="632" y="1308"/>
                    </a:lnTo>
                    <a:lnTo>
                      <a:pt x="638" y="1306"/>
                    </a:lnTo>
                    <a:lnTo>
                      <a:pt x="640" y="1304"/>
                    </a:lnTo>
                    <a:lnTo>
                      <a:pt x="642" y="1302"/>
                    </a:lnTo>
                    <a:lnTo>
                      <a:pt x="640" y="1300"/>
                    </a:lnTo>
                    <a:lnTo>
                      <a:pt x="640" y="1296"/>
                    </a:lnTo>
                    <a:lnTo>
                      <a:pt x="632" y="1288"/>
                    </a:lnTo>
                    <a:lnTo>
                      <a:pt x="628" y="1282"/>
                    </a:lnTo>
                    <a:lnTo>
                      <a:pt x="626" y="1278"/>
                    </a:lnTo>
                    <a:lnTo>
                      <a:pt x="624" y="1272"/>
                    </a:lnTo>
                    <a:lnTo>
                      <a:pt x="620" y="1268"/>
                    </a:lnTo>
                    <a:lnTo>
                      <a:pt x="620" y="1266"/>
                    </a:lnTo>
                    <a:lnTo>
                      <a:pt x="620" y="1264"/>
                    </a:lnTo>
                    <a:lnTo>
                      <a:pt x="624" y="1260"/>
                    </a:lnTo>
                    <a:lnTo>
                      <a:pt x="638" y="1256"/>
                    </a:lnTo>
                    <a:lnTo>
                      <a:pt x="652" y="1254"/>
                    </a:lnTo>
                    <a:lnTo>
                      <a:pt x="656" y="1254"/>
                    </a:lnTo>
                    <a:lnTo>
                      <a:pt x="664" y="1254"/>
                    </a:lnTo>
                    <a:lnTo>
                      <a:pt x="668" y="1260"/>
                    </a:lnTo>
                    <a:lnTo>
                      <a:pt x="670" y="1266"/>
                    </a:lnTo>
                    <a:lnTo>
                      <a:pt x="674" y="1272"/>
                    </a:lnTo>
                    <a:lnTo>
                      <a:pt x="678" y="1280"/>
                    </a:lnTo>
                    <a:lnTo>
                      <a:pt x="680" y="1284"/>
                    </a:lnTo>
                    <a:lnTo>
                      <a:pt x="688" y="1300"/>
                    </a:lnTo>
                    <a:lnTo>
                      <a:pt x="690" y="1304"/>
                    </a:lnTo>
                    <a:lnTo>
                      <a:pt x="698" y="1318"/>
                    </a:lnTo>
                    <a:lnTo>
                      <a:pt x="700" y="1324"/>
                    </a:lnTo>
                    <a:lnTo>
                      <a:pt x="704" y="1328"/>
                    </a:lnTo>
                    <a:lnTo>
                      <a:pt x="712" y="1330"/>
                    </a:lnTo>
                    <a:lnTo>
                      <a:pt x="734" y="1330"/>
                    </a:lnTo>
                    <a:lnTo>
                      <a:pt x="748" y="1330"/>
                    </a:lnTo>
                    <a:lnTo>
                      <a:pt x="760" y="1334"/>
                    </a:lnTo>
                    <a:lnTo>
                      <a:pt x="774" y="1338"/>
                    </a:lnTo>
                    <a:lnTo>
                      <a:pt x="782" y="1338"/>
                    </a:lnTo>
                    <a:lnTo>
                      <a:pt x="788" y="1338"/>
                    </a:lnTo>
                    <a:lnTo>
                      <a:pt x="794" y="1334"/>
                    </a:lnTo>
                    <a:lnTo>
                      <a:pt x="802" y="1332"/>
                    </a:lnTo>
                    <a:lnTo>
                      <a:pt x="808" y="1334"/>
                    </a:lnTo>
                    <a:lnTo>
                      <a:pt x="814" y="1338"/>
                    </a:lnTo>
                    <a:lnTo>
                      <a:pt x="820" y="1340"/>
                    </a:lnTo>
                    <a:lnTo>
                      <a:pt x="824" y="1348"/>
                    </a:lnTo>
                    <a:lnTo>
                      <a:pt x="826" y="1354"/>
                    </a:lnTo>
                    <a:lnTo>
                      <a:pt x="828" y="1360"/>
                    </a:lnTo>
                    <a:lnTo>
                      <a:pt x="828" y="1368"/>
                    </a:lnTo>
                    <a:lnTo>
                      <a:pt x="814" y="1402"/>
                    </a:lnTo>
                    <a:lnTo>
                      <a:pt x="810" y="1408"/>
                    </a:lnTo>
                    <a:lnTo>
                      <a:pt x="806" y="1410"/>
                    </a:lnTo>
                    <a:lnTo>
                      <a:pt x="802" y="1412"/>
                    </a:lnTo>
                    <a:lnTo>
                      <a:pt x="798" y="1416"/>
                    </a:lnTo>
                    <a:lnTo>
                      <a:pt x="796" y="1422"/>
                    </a:lnTo>
                    <a:lnTo>
                      <a:pt x="792" y="1428"/>
                    </a:lnTo>
                    <a:lnTo>
                      <a:pt x="786" y="1434"/>
                    </a:lnTo>
                    <a:lnTo>
                      <a:pt x="780" y="1438"/>
                    </a:lnTo>
                    <a:lnTo>
                      <a:pt x="774" y="1438"/>
                    </a:lnTo>
                    <a:lnTo>
                      <a:pt x="760" y="1438"/>
                    </a:lnTo>
                    <a:lnTo>
                      <a:pt x="754" y="1438"/>
                    </a:lnTo>
                    <a:lnTo>
                      <a:pt x="748" y="1434"/>
                    </a:lnTo>
                    <a:lnTo>
                      <a:pt x="742" y="1430"/>
                    </a:lnTo>
                    <a:lnTo>
                      <a:pt x="734" y="1430"/>
                    </a:lnTo>
                    <a:lnTo>
                      <a:pt x="712" y="1436"/>
                    </a:lnTo>
                    <a:lnTo>
                      <a:pt x="704" y="1438"/>
                    </a:lnTo>
                    <a:lnTo>
                      <a:pt x="696" y="1436"/>
                    </a:lnTo>
                    <a:lnTo>
                      <a:pt x="682" y="1432"/>
                    </a:lnTo>
                    <a:lnTo>
                      <a:pt x="666" y="1428"/>
                    </a:lnTo>
                    <a:lnTo>
                      <a:pt x="662" y="1428"/>
                    </a:lnTo>
                    <a:lnTo>
                      <a:pt x="656" y="1428"/>
                    </a:lnTo>
                    <a:lnTo>
                      <a:pt x="650" y="1424"/>
                    </a:lnTo>
                    <a:lnTo>
                      <a:pt x="638" y="1416"/>
                    </a:lnTo>
                    <a:lnTo>
                      <a:pt x="632" y="1412"/>
                    </a:lnTo>
                    <a:lnTo>
                      <a:pt x="626" y="1410"/>
                    </a:lnTo>
                    <a:lnTo>
                      <a:pt x="618" y="1410"/>
                    </a:lnTo>
                    <a:lnTo>
                      <a:pt x="614" y="1410"/>
                    </a:lnTo>
                    <a:lnTo>
                      <a:pt x="598" y="1412"/>
                    </a:lnTo>
                    <a:lnTo>
                      <a:pt x="584" y="1416"/>
                    </a:lnTo>
                    <a:lnTo>
                      <a:pt x="578" y="1420"/>
                    </a:lnTo>
                    <a:lnTo>
                      <a:pt x="576" y="1428"/>
                    </a:lnTo>
                    <a:lnTo>
                      <a:pt x="576" y="1430"/>
                    </a:lnTo>
                    <a:lnTo>
                      <a:pt x="574" y="1438"/>
                    </a:lnTo>
                    <a:lnTo>
                      <a:pt x="570" y="1442"/>
                    </a:lnTo>
                    <a:lnTo>
                      <a:pt x="554" y="1446"/>
                    </a:lnTo>
                    <a:lnTo>
                      <a:pt x="548" y="1446"/>
                    </a:lnTo>
                    <a:lnTo>
                      <a:pt x="542" y="1442"/>
                    </a:lnTo>
                    <a:lnTo>
                      <a:pt x="534" y="1434"/>
                    </a:lnTo>
                    <a:lnTo>
                      <a:pt x="522" y="1424"/>
                    </a:lnTo>
                    <a:lnTo>
                      <a:pt x="512" y="1414"/>
                    </a:lnTo>
                    <a:lnTo>
                      <a:pt x="508" y="1410"/>
                    </a:lnTo>
                    <a:lnTo>
                      <a:pt x="500" y="1410"/>
                    </a:lnTo>
                    <a:lnTo>
                      <a:pt x="476" y="1410"/>
                    </a:lnTo>
                    <a:lnTo>
                      <a:pt x="470" y="1408"/>
                    </a:lnTo>
                    <a:lnTo>
                      <a:pt x="462" y="1406"/>
                    </a:lnTo>
                    <a:lnTo>
                      <a:pt x="456" y="1404"/>
                    </a:lnTo>
                    <a:lnTo>
                      <a:pt x="442" y="1396"/>
                    </a:lnTo>
                    <a:lnTo>
                      <a:pt x="436" y="1394"/>
                    </a:lnTo>
                    <a:lnTo>
                      <a:pt x="424" y="1386"/>
                    </a:lnTo>
                    <a:lnTo>
                      <a:pt x="422" y="1380"/>
                    </a:lnTo>
                    <a:lnTo>
                      <a:pt x="424" y="1374"/>
                    </a:lnTo>
                    <a:lnTo>
                      <a:pt x="434" y="1358"/>
                    </a:lnTo>
                    <a:lnTo>
                      <a:pt x="436" y="1350"/>
                    </a:lnTo>
                    <a:lnTo>
                      <a:pt x="436" y="1344"/>
                    </a:lnTo>
                    <a:lnTo>
                      <a:pt x="434" y="1338"/>
                    </a:lnTo>
                    <a:lnTo>
                      <a:pt x="428" y="1332"/>
                    </a:lnTo>
                    <a:lnTo>
                      <a:pt x="422" y="1328"/>
                    </a:lnTo>
                    <a:lnTo>
                      <a:pt x="418" y="1326"/>
                    </a:lnTo>
                    <a:lnTo>
                      <a:pt x="406" y="1322"/>
                    </a:lnTo>
                    <a:lnTo>
                      <a:pt x="402" y="1322"/>
                    </a:lnTo>
                    <a:lnTo>
                      <a:pt x="400" y="1324"/>
                    </a:lnTo>
                    <a:lnTo>
                      <a:pt x="400" y="1328"/>
                    </a:lnTo>
                    <a:lnTo>
                      <a:pt x="400" y="1324"/>
                    </a:lnTo>
                    <a:lnTo>
                      <a:pt x="398" y="1324"/>
                    </a:lnTo>
                    <a:lnTo>
                      <a:pt x="396" y="1326"/>
                    </a:lnTo>
                    <a:lnTo>
                      <a:pt x="390" y="1330"/>
                    </a:lnTo>
                    <a:lnTo>
                      <a:pt x="382" y="1332"/>
                    </a:lnTo>
                    <a:lnTo>
                      <a:pt x="378" y="1332"/>
                    </a:lnTo>
                    <a:lnTo>
                      <a:pt x="362" y="1332"/>
                    </a:lnTo>
                    <a:lnTo>
                      <a:pt x="320" y="1332"/>
                    </a:lnTo>
                    <a:lnTo>
                      <a:pt x="312" y="1332"/>
                    </a:lnTo>
                    <a:lnTo>
                      <a:pt x="304" y="1334"/>
                    </a:lnTo>
                    <a:lnTo>
                      <a:pt x="270" y="1348"/>
                    </a:lnTo>
                    <a:lnTo>
                      <a:pt x="254" y="1354"/>
                    </a:lnTo>
                    <a:lnTo>
                      <a:pt x="250" y="1358"/>
                    </a:lnTo>
                    <a:lnTo>
                      <a:pt x="244" y="1360"/>
                    </a:lnTo>
                    <a:lnTo>
                      <a:pt x="242" y="1362"/>
                    </a:lnTo>
                    <a:lnTo>
                      <a:pt x="242" y="1364"/>
                    </a:lnTo>
                    <a:lnTo>
                      <a:pt x="242" y="1362"/>
                    </a:lnTo>
                    <a:lnTo>
                      <a:pt x="240" y="1362"/>
                    </a:lnTo>
                    <a:lnTo>
                      <a:pt x="238" y="1360"/>
                    </a:lnTo>
                    <a:lnTo>
                      <a:pt x="224" y="1360"/>
                    </a:lnTo>
                    <a:lnTo>
                      <a:pt x="220" y="1360"/>
                    </a:lnTo>
                    <a:lnTo>
                      <a:pt x="208" y="1360"/>
                    </a:lnTo>
                    <a:lnTo>
                      <a:pt x="196" y="1356"/>
                    </a:lnTo>
                    <a:lnTo>
                      <a:pt x="190" y="1354"/>
                    </a:lnTo>
                    <a:lnTo>
                      <a:pt x="188" y="1354"/>
                    </a:lnTo>
                    <a:lnTo>
                      <a:pt x="184" y="1354"/>
                    </a:lnTo>
                    <a:lnTo>
                      <a:pt x="182" y="1356"/>
                    </a:lnTo>
                    <a:lnTo>
                      <a:pt x="180" y="1358"/>
                    </a:lnTo>
                    <a:lnTo>
                      <a:pt x="168" y="1374"/>
                    </a:lnTo>
                    <a:lnTo>
                      <a:pt x="158" y="1386"/>
                    </a:lnTo>
                    <a:lnTo>
                      <a:pt x="150" y="1394"/>
                    </a:lnTo>
                    <a:lnTo>
                      <a:pt x="140" y="1406"/>
                    </a:lnTo>
                    <a:lnTo>
                      <a:pt x="130" y="1422"/>
                    </a:lnTo>
                    <a:lnTo>
                      <a:pt x="122" y="1436"/>
                    </a:lnTo>
                    <a:lnTo>
                      <a:pt x="116" y="1460"/>
                    </a:lnTo>
                    <a:lnTo>
                      <a:pt x="114" y="1466"/>
                    </a:lnTo>
                    <a:lnTo>
                      <a:pt x="108" y="1472"/>
                    </a:lnTo>
                    <a:lnTo>
                      <a:pt x="82" y="1484"/>
                    </a:lnTo>
                    <a:lnTo>
                      <a:pt x="70" y="1492"/>
                    </a:lnTo>
                    <a:lnTo>
                      <a:pt x="66" y="1498"/>
                    </a:lnTo>
                    <a:lnTo>
                      <a:pt x="62" y="1502"/>
                    </a:lnTo>
                    <a:lnTo>
                      <a:pt x="52" y="1514"/>
                    </a:lnTo>
                    <a:lnTo>
                      <a:pt x="32" y="1550"/>
                    </a:lnTo>
                    <a:lnTo>
                      <a:pt x="24" y="1564"/>
                    </a:lnTo>
                    <a:lnTo>
                      <a:pt x="12" y="1598"/>
                    </a:lnTo>
                    <a:lnTo>
                      <a:pt x="8" y="1606"/>
                    </a:lnTo>
                    <a:lnTo>
                      <a:pt x="10" y="1614"/>
                    </a:lnTo>
                    <a:lnTo>
                      <a:pt x="16" y="1626"/>
                    </a:lnTo>
                    <a:lnTo>
                      <a:pt x="18" y="1642"/>
                    </a:lnTo>
                    <a:lnTo>
                      <a:pt x="18" y="1666"/>
                    </a:lnTo>
                    <a:lnTo>
                      <a:pt x="16" y="1672"/>
                    </a:lnTo>
                    <a:lnTo>
                      <a:pt x="12" y="1678"/>
                    </a:lnTo>
                    <a:lnTo>
                      <a:pt x="8" y="1684"/>
                    </a:lnTo>
                    <a:lnTo>
                      <a:pt x="6" y="1692"/>
                    </a:lnTo>
                    <a:lnTo>
                      <a:pt x="0" y="1706"/>
                    </a:lnTo>
                    <a:lnTo>
                      <a:pt x="0" y="1712"/>
                    </a:lnTo>
                    <a:lnTo>
                      <a:pt x="0" y="1720"/>
                    </a:lnTo>
                    <a:lnTo>
                      <a:pt x="6" y="1744"/>
                    </a:lnTo>
                    <a:lnTo>
                      <a:pt x="8" y="1750"/>
                    </a:lnTo>
                    <a:lnTo>
                      <a:pt x="12" y="1752"/>
                    </a:lnTo>
                    <a:lnTo>
                      <a:pt x="18" y="1752"/>
                    </a:lnTo>
                    <a:lnTo>
                      <a:pt x="20" y="1752"/>
                    </a:lnTo>
                    <a:lnTo>
                      <a:pt x="18" y="1752"/>
                    </a:lnTo>
                    <a:lnTo>
                      <a:pt x="20" y="1760"/>
                    </a:lnTo>
                    <a:lnTo>
                      <a:pt x="24" y="1764"/>
                    </a:lnTo>
                    <a:lnTo>
                      <a:pt x="26" y="1768"/>
                    </a:lnTo>
                    <a:lnTo>
                      <a:pt x="30" y="1770"/>
                    </a:lnTo>
                    <a:lnTo>
                      <a:pt x="32" y="1768"/>
                    </a:lnTo>
                    <a:lnTo>
                      <a:pt x="30" y="1770"/>
                    </a:lnTo>
                    <a:lnTo>
                      <a:pt x="30" y="1772"/>
                    </a:lnTo>
                    <a:lnTo>
                      <a:pt x="32" y="1772"/>
                    </a:lnTo>
                    <a:lnTo>
                      <a:pt x="36" y="1774"/>
                    </a:lnTo>
                    <a:lnTo>
                      <a:pt x="40" y="1778"/>
                    </a:lnTo>
                    <a:lnTo>
                      <a:pt x="52" y="1804"/>
                    </a:lnTo>
                    <a:lnTo>
                      <a:pt x="56" y="1810"/>
                    </a:lnTo>
                    <a:lnTo>
                      <a:pt x="60" y="1816"/>
                    </a:lnTo>
                    <a:lnTo>
                      <a:pt x="72" y="1824"/>
                    </a:lnTo>
                    <a:lnTo>
                      <a:pt x="84" y="1832"/>
                    </a:lnTo>
                    <a:lnTo>
                      <a:pt x="94" y="1838"/>
                    </a:lnTo>
                    <a:lnTo>
                      <a:pt x="102" y="1844"/>
                    </a:lnTo>
                    <a:lnTo>
                      <a:pt x="128" y="1864"/>
                    </a:lnTo>
                    <a:lnTo>
                      <a:pt x="136" y="1868"/>
                    </a:lnTo>
                    <a:lnTo>
                      <a:pt x="142" y="1870"/>
                    </a:lnTo>
                    <a:lnTo>
                      <a:pt x="146" y="1870"/>
                    </a:lnTo>
                    <a:lnTo>
                      <a:pt x="152" y="1868"/>
                    </a:lnTo>
                    <a:lnTo>
                      <a:pt x="154" y="1868"/>
                    </a:lnTo>
                    <a:lnTo>
                      <a:pt x="154" y="1866"/>
                    </a:lnTo>
                    <a:lnTo>
                      <a:pt x="154" y="1868"/>
                    </a:lnTo>
                    <a:lnTo>
                      <a:pt x="158" y="1868"/>
                    </a:lnTo>
                    <a:lnTo>
                      <a:pt x="162" y="1870"/>
                    </a:lnTo>
                    <a:lnTo>
                      <a:pt x="166" y="1870"/>
                    </a:lnTo>
                    <a:lnTo>
                      <a:pt x="182" y="1868"/>
                    </a:lnTo>
                    <a:lnTo>
                      <a:pt x="206" y="1862"/>
                    </a:lnTo>
                    <a:lnTo>
                      <a:pt x="218" y="1860"/>
                    </a:lnTo>
                    <a:lnTo>
                      <a:pt x="224" y="1860"/>
                    </a:lnTo>
                    <a:lnTo>
                      <a:pt x="232" y="1860"/>
                    </a:lnTo>
                    <a:lnTo>
                      <a:pt x="244" y="1860"/>
                    </a:lnTo>
                    <a:lnTo>
                      <a:pt x="260" y="1856"/>
                    </a:lnTo>
                    <a:lnTo>
                      <a:pt x="274" y="1852"/>
                    </a:lnTo>
                    <a:lnTo>
                      <a:pt x="282" y="1850"/>
                    </a:lnTo>
                    <a:lnTo>
                      <a:pt x="288" y="1844"/>
                    </a:lnTo>
                    <a:lnTo>
                      <a:pt x="294" y="1842"/>
                    </a:lnTo>
                    <a:lnTo>
                      <a:pt x="300" y="1838"/>
                    </a:lnTo>
                    <a:lnTo>
                      <a:pt x="306" y="1838"/>
                    </a:lnTo>
                    <a:lnTo>
                      <a:pt x="312" y="1840"/>
                    </a:lnTo>
                    <a:lnTo>
                      <a:pt x="320" y="1840"/>
                    </a:lnTo>
                    <a:lnTo>
                      <a:pt x="322" y="1840"/>
                    </a:lnTo>
                    <a:lnTo>
                      <a:pt x="330" y="1842"/>
                    </a:lnTo>
                    <a:lnTo>
                      <a:pt x="334" y="1846"/>
                    </a:lnTo>
                    <a:lnTo>
                      <a:pt x="346" y="1862"/>
                    </a:lnTo>
                    <a:lnTo>
                      <a:pt x="352" y="1868"/>
                    </a:lnTo>
                    <a:lnTo>
                      <a:pt x="358" y="1870"/>
                    </a:lnTo>
                    <a:lnTo>
                      <a:pt x="362" y="1870"/>
                    </a:lnTo>
                    <a:lnTo>
                      <a:pt x="370" y="1870"/>
                    </a:lnTo>
                    <a:lnTo>
                      <a:pt x="378" y="1874"/>
                    </a:lnTo>
                    <a:lnTo>
                      <a:pt x="384" y="1876"/>
                    </a:lnTo>
                    <a:lnTo>
                      <a:pt x="388" y="1878"/>
                    </a:lnTo>
                    <a:lnTo>
                      <a:pt x="392" y="1878"/>
                    </a:lnTo>
                    <a:lnTo>
                      <a:pt x="392" y="1876"/>
                    </a:lnTo>
                    <a:lnTo>
                      <a:pt x="392" y="1878"/>
                    </a:lnTo>
                    <a:lnTo>
                      <a:pt x="394" y="1878"/>
                    </a:lnTo>
                    <a:lnTo>
                      <a:pt x="398" y="1878"/>
                    </a:lnTo>
                    <a:lnTo>
                      <a:pt x="404" y="1880"/>
                    </a:lnTo>
                    <a:lnTo>
                      <a:pt x="408" y="1884"/>
                    </a:lnTo>
                    <a:lnTo>
                      <a:pt x="410" y="1890"/>
                    </a:lnTo>
                    <a:lnTo>
                      <a:pt x="410" y="1896"/>
                    </a:lnTo>
                    <a:lnTo>
                      <a:pt x="410" y="1900"/>
                    </a:lnTo>
                    <a:lnTo>
                      <a:pt x="410" y="1908"/>
                    </a:lnTo>
                    <a:lnTo>
                      <a:pt x="410" y="1916"/>
                    </a:lnTo>
                    <a:lnTo>
                      <a:pt x="410" y="1920"/>
                    </a:lnTo>
                    <a:lnTo>
                      <a:pt x="410" y="1936"/>
                    </a:lnTo>
                    <a:lnTo>
                      <a:pt x="410" y="1950"/>
                    </a:lnTo>
                    <a:lnTo>
                      <a:pt x="412" y="1956"/>
                    </a:lnTo>
                    <a:lnTo>
                      <a:pt x="414" y="1964"/>
                    </a:lnTo>
                    <a:lnTo>
                      <a:pt x="434" y="1990"/>
                    </a:lnTo>
                    <a:lnTo>
                      <a:pt x="438" y="1994"/>
                    </a:lnTo>
                    <a:lnTo>
                      <a:pt x="440" y="1994"/>
                    </a:lnTo>
                    <a:lnTo>
                      <a:pt x="442" y="1994"/>
                    </a:lnTo>
                    <a:lnTo>
                      <a:pt x="440" y="1996"/>
                    </a:lnTo>
                    <a:lnTo>
                      <a:pt x="440" y="1998"/>
                    </a:lnTo>
                    <a:lnTo>
                      <a:pt x="444" y="2002"/>
                    </a:lnTo>
                    <a:lnTo>
                      <a:pt x="452" y="2014"/>
                    </a:lnTo>
                    <a:lnTo>
                      <a:pt x="456" y="2020"/>
                    </a:lnTo>
                    <a:lnTo>
                      <a:pt x="458" y="2026"/>
                    </a:lnTo>
                    <a:lnTo>
                      <a:pt x="458" y="2034"/>
                    </a:lnTo>
                    <a:lnTo>
                      <a:pt x="458" y="2038"/>
                    </a:lnTo>
                    <a:lnTo>
                      <a:pt x="458" y="2046"/>
                    </a:lnTo>
                    <a:lnTo>
                      <a:pt x="460" y="2054"/>
                    </a:lnTo>
                    <a:lnTo>
                      <a:pt x="468" y="2096"/>
                    </a:lnTo>
                    <a:lnTo>
                      <a:pt x="472" y="2112"/>
                    </a:lnTo>
                    <a:lnTo>
                      <a:pt x="476" y="2124"/>
                    </a:lnTo>
                    <a:lnTo>
                      <a:pt x="478" y="2134"/>
                    </a:lnTo>
                    <a:lnTo>
                      <a:pt x="472" y="2144"/>
                    </a:lnTo>
                    <a:lnTo>
                      <a:pt x="462" y="2166"/>
                    </a:lnTo>
                    <a:lnTo>
                      <a:pt x="460" y="2172"/>
                    </a:lnTo>
                    <a:lnTo>
                      <a:pt x="458" y="2180"/>
                    </a:lnTo>
                    <a:lnTo>
                      <a:pt x="458" y="2204"/>
                    </a:lnTo>
                    <a:lnTo>
                      <a:pt x="460" y="2212"/>
                    </a:lnTo>
                    <a:lnTo>
                      <a:pt x="460" y="2210"/>
                    </a:lnTo>
                    <a:lnTo>
                      <a:pt x="460" y="2212"/>
                    </a:lnTo>
                    <a:lnTo>
                      <a:pt x="456" y="2220"/>
                    </a:lnTo>
                    <a:lnTo>
                      <a:pt x="452" y="2234"/>
                    </a:lnTo>
                    <a:lnTo>
                      <a:pt x="450" y="2242"/>
                    </a:lnTo>
                    <a:lnTo>
                      <a:pt x="452" y="2248"/>
                    </a:lnTo>
                    <a:lnTo>
                      <a:pt x="484" y="2302"/>
                    </a:lnTo>
                    <a:lnTo>
                      <a:pt x="488" y="2308"/>
                    </a:lnTo>
                    <a:lnTo>
                      <a:pt x="488" y="2314"/>
                    </a:lnTo>
                    <a:lnTo>
                      <a:pt x="490" y="2328"/>
                    </a:lnTo>
                    <a:lnTo>
                      <a:pt x="496" y="2380"/>
                    </a:lnTo>
                    <a:lnTo>
                      <a:pt x="500" y="2386"/>
                    </a:lnTo>
                    <a:lnTo>
                      <a:pt x="504" y="2392"/>
                    </a:lnTo>
                    <a:lnTo>
                      <a:pt x="520" y="2402"/>
                    </a:lnTo>
                    <a:lnTo>
                      <a:pt x="528" y="2406"/>
                    </a:lnTo>
                    <a:lnTo>
                      <a:pt x="528" y="2404"/>
                    </a:lnTo>
                    <a:lnTo>
                      <a:pt x="528" y="2406"/>
                    </a:lnTo>
                    <a:lnTo>
                      <a:pt x="532" y="2414"/>
                    </a:lnTo>
                    <a:lnTo>
                      <a:pt x="534" y="2420"/>
                    </a:lnTo>
                    <a:lnTo>
                      <a:pt x="540" y="2434"/>
                    </a:lnTo>
                    <a:lnTo>
                      <a:pt x="546" y="2458"/>
                    </a:lnTo>
                    <a:lnTo>
                      <a:pt x="548" y="2474"/>
                    </a:lnTo>
                    <a:lnTo>
                      <a:pt x="548" y="2478"/>
                    </a:lnTo>
                    <a:lnTo>
                      <a:pt x="548" y="2486"/>
                    </a:lnTo>
                    <a:lnTo>
                      <a:pt x="552" y="2492"/>
                    </a:lnTo>
                    <a:lnTo>
                      <a:pt x="562" y="2508"/>
                    </a:lnTo>
                    <a:lnTo>
                      <a:pt x="568" y="2512"/>
                    </a:lnTo>
                    <a:lnTo>
                      <a:pt x="574" y="2514"/>
                    </a:lnTo>
                    <a:lnTo>
                      <a:pt x="598" y="2508"/>
                    </a:lnTo>
                    <a:lnTo>
                      <a:pt x="614" y="2504"/>
                    </a:lnTo>
                    <a:lnTo>
                      <a:pt x="638" y="2498"/>
                    </a:lnTo>
                    <a:lnTo>
                      <a:pt x="654" y="2496"/>
                    </a:lnTo>
                    <a:lnTo>
                      <a:pt x="676" y="2496"/>
                    </a:lnTo>
                    <a:lnTo>
                      <a:pt x="684" y="2494"/>
                    </a:lnTo>
                    <a:lnTo>
                      <a:pt x="690" y="2490"/>
                    </a:lnTo>
                    <a:lnTo>
                      <a:pt x="748" y="2424"/>
                    </a:lnTo>
                    <a:lnTo>
                      <a:pt x="756" y="2410"/>
                    </a:lnTo>
                    <a:lnTo>
                      <a:pt x="770" y="2376"/>
                    </a:lnTo>
                    <a:lnTo>
                      <a:pt x="770" y="2370"/>
                    </a:lnTo>
                    <a:lnTo>
                      <a:pt x="770" y="2368"/>
                    </a:lnTo>
                    <a:lnTo>
                      <a:pt x="768" y="2368"/>
                    </a:lnTo>
                    <a:lnTo>
                      <a:pt x="770" y="2368"/>
                    </a:lnTo>
                    <a:lnTo>
                      <a:pt x="772" y="2366"/>
                    </a:lnTo>
                    <a:lnTo>
                      <a:pt x="772" y="2364"/>
                    </a:lnTo>
                    <a:lnTo>
                      <a:pt x="774" y="2358"/>
                    </a:lnTo>
                    <a:lnTo>
                      <a:pt x="778" y="2354"/>
                    </a:lnTo>
                    <a:lnTo>
                      <a:pt x="806" y="2334"/>
                    </a:lnTo>
                    <a:lnTo>
                      <a:pt x="810" y="2328"/>
                    </a:lnTo>
                    <a:lnTo>
                      <a:pt x="814" y="2322"/>
                    </a:lnTo>
                    <a:lnTo>
                      <a:pt x="818" y="2308"/>
                    </a:lnTo>
                    <a:lnTo>
                      <a:pt x="820" y="2300"/>
                    </a:lnTo>
                    <a:lnTo>
                      <a:pt x="820" y="2292"/>
                    </a:lnTo>
                    <a:lnTo>
                      <a:pt x="814" y="2268"/>
                    </a:lnTo>
                    <a:lnTo>
                      <a:pt x="814" y="2260"/>
                    </a:lnTo>
                    <a:lnTo>
                      <a:pt x="816" y="2254"/>
                    </a:lnTo>
                    <a:lnTo>
                      <a:pt x="826" y="2238"/>
                    </a:lnTo>
                    <a:lnTo>
                      <a:pt x="832" y="2232"/>
                    </a:lnTo>
                    <a:lnTo>
                      <a:pt x="838" y="2228"/>
                    </a:lnTo>
                    <a:lnTo>
                      <a:pt x="874" y="2206"/>
                    </a:lnTo>
                    <a:lnTo>
                      <a:pt x="880" y="2202"/>
                    </a:lnTo>
                    <a:lnTo>
                      <a:pt x="884" y="2194"/>
                    </a:lnTo>
                    <a:lnTo>
                      <a:pt x="886" y="2190"/>
                    </a:lnTo>
                    <a:lnTo>
                      <a:pt x="894" y="2176"/>
                    </a:lnTo>
                    <a:lnTo>
                      <a:pt x="896" y="2170"/>
                    </a:lnTo>
                    <a:lnTo>
                      <a:pt x="898" y="2162"/>
                    </a:lnTo>
                    <a:lnTo>
                      <a:pt x="898" y="2156"/>
                    </a:lnTo>
                    <a:lnTo>
                      <a:pt x="892" y="2132"/>
                    </a:lnTo>
                    <a:lnTo>
                      <a:pt x="890" y="2116"/>
                    </a:lnTo>
                    <a:lnTo>
                      <a:pt x="890" y="2112"/>
                    </a:lnTo>
                    <a:lnTo>
                      <a:pt x="890" y="2108"/>
                    </a:lnTo>
                    <a:lnTo>
                      <a:pt x="888" y="2106"/>
                    </a:lnTo>
                    <a:lnTo>
                      <a:pt x="886" y="2108"/>
                    </a:lnTo>
                    <a:lnTo>
                      <a:pt x="888" y="2106"/>
                    </a:lnTo>
                    <a:lnTo>
                      <a:pt x="888" y="2102"/>
                    </a:lnTo>
                    <a:lnTo>
                      <a:pt x="886" y="2098"/>
                    </a:lnTo>
                    <a:lnTo>
                      <a:pt x="882" y="2094"/>
                    </a:lnTo>
                    <a:lnTo>
                      <a:pt x="880" y="2086"/>
                    </a:lnTo>
                    <a:lnTo>
                      <a:pt x="880" y="2054"/>
                    </a:lnTo>
                    <a:lnTo>
                      <a:pt x="880" y="2046"/>
                    </a:lnTo>
                    <a:lnTo>
                      <a:pt x="876" y="2038"/>
                    </a:lnTo>
                    <a:lnTo>
                      <a:pt x="874" y="2032"/>
                    </a:lnTo>
                    <a:lnTo>
                      <a:pt x="872" y="2026"/>
                    </a:lnTo>
                    <a:lnTo>
                      <a:pt x="876" y="2020"/>
                    </a:lnTo>
                    <a:lnTo>
                      <a:pt x="880" y="2016"/>
                    </a:lnTo>
                    <a:lnTo>
                      <a:pt x="880" y="2012"/>
                    </a:lnTo>
                    <a:lnTo>
                      <a:pt x="882" y="2006"/>
                    </a:lnTo>
                    <a:lnTo>
                      <a:pt x="884" y="2000"/>
                    </a:lnTo>
                    <a:lnTo>
                      <a:pt x="894" y="1984"/>
                    </a:lnTo>
                    <a:lnTo>
                      <a:pt x="900" y="1978"/>
                    </a:lnTo>
                    <a:lnTo>
                      <a:pt x="906" y="1974"/>
                    </a:lnTo>
                    <a:lnTo>
                      <a:pt x="912" y="1970"/>
                    </a:lnTo>
                    <a:lnTo>
                      <a:pt x="918" y="1968"/>
                    </a:lnTo>
                    <a:lnTo>
                      <a:pt x="922" y="1960"/>
                    </a:lnTo>
                    <a:lnTo>
                      <a:pt x="934" y="1936"/>
                    </a:lnTo>
                    <a:lnTo>
                      <a:pt x="940" y="1930"/>
                    </a:lnTo>
                    <a:lnTo>
                      <a:pt x="946" y="1924"/>
                    </a:lnTo>
                    <a:lnTo>
                      <a:pt x="970" y="1912"/>
                    </a:lnTo>
                    <a:lnTo>
                      <a:pt x="984" y="1902"/>
                    </a:lnTo>
                    <a:lnTo>
                      <a:pt x="1012" y="1874"/>
                    </a:lnTo>
                    <a:lnTo>
                      <a:pt x="1016" y="1868"/>
                    </a:lnTo>
                    <a:lnTo>
                      <a:pt x="1020" y="1862"/>
                    </a:lnTo>
                    <a:lnTo>
                      <a:pt x="1044" y="1808"/>
                    </a:lnTo>
                    <a:lnTo>
                      <a:pt x="1048" y="1792"/>
                    </a:lnTo>
                    <a:lnTo>
                      <a:pt x="1054" y="1770"/>
                    </a:lnTo>
                    <a:lnTo>
                      <a:pt x="1054" y="1766"/>
                    </a:lnTo>
                    <a:lnTo>
                      <a:pt x="1054" y="1764"/>
                    </a:lnTo>
                    <a:lnTo>
                      <a:pt x="1050" y="1764"/>
                    </a:lnTo>
                    <a:lnTo>
                      <a:pt x="1048" y="1764"/>
                    </a:lnTo>
                    <a:lnTo>
                      <a:pt x="976" y="1780"/>
                    </a:lnTo>
                    <a:lnTo>
                      <a:pt x="968" y="1780"/>
                    </a:lnTo>
                    <a:lnTo>
                      <a:pt x="960" y="1778"/>
                    </a:lnTo>
                    <a:lnTo>
                      <a:pt x="956" y="1774"/>
                    </a:lnTo>
                    <a:lnTo>
                      <a:pt x="944" y="1766"/>
                    </a:lnTo>
                    <a:lnTo>
                      <a:pt x="934" y="1754"/>
                    </a:lnTo>
                    <a:lnTo>
                      <a:pt x="904" y="1710"/>
                    </a:lnTo>
                    <a:lnTo>
                      <a:pt x="898" y="1704"/>
                    </a:lnTo>
                    <a:lnTo>
                      <a:pt x="892" y="1700"/>
                    </a:lnTo>
                    <a:lnTo>
                      <a:pt x="886" y="1696"/>
                    </a:lnTo>
                    <a:lnTo>
                      <a:pt x="880" y="1692"/>
                    </a:lnTo>
                    <a:lnTo>
                      <a:pt x="876" y="1686"/>
                    </a:lnTo>
                    <a:lnTo>
                      <a:pt x="864" y="1670"/>
                    </a:lnTo>
                    <a:lnTo>
                      <a:pt x="860" y="1664"/>
                    </a:lnTo>
                    <a:lnTo>
                      <a:pt x="858" y="1656"/>
                    </a:lnTo>
                    <a:lnTo>
                      <a:pt x="852" y="1642"/>
                    </a:lnTo>
                    <a:lnTo>
                      <a:pt x="848" y="1626"/>
                    </a:lnTo>
                    <a:lnTo>
                      <a:pt x="842" y="1602"/>
                    </a:lnTo>
                    <a:lnTo>
                      <a:pt x="840" y="1596"/>
                    </a:lnTo>
                    <a:lnTo>
                      <a:pt x="834" y="1590"/>
                    </a:lnTo>
                    <a:lnTo>
                      <a:pt x="826" y="1582"/>
                    </a:lnTo>
                    <a:lnTo>
                      <a:pt x="822" y="1574"/>
                    </a:lnTo>
                    <a:lnTo>
                      <a:pt x="818" y="1568"/>
                    </a:lnTo>
                    <a:lnTo>
                      <a:pt x="814" y="1544"/>
                    </a:lnTo>
                    <a:lnTo>
                      <a:pt x="808" y="1530"/>
                    </a:lnTo>
                    <a:lnTo>
                      <a:pt x="796" y="1504"/>
                    </a:lnTo>
                    <a:lnTo>
                      <a:pt x="786" y="1492"/>
                    </a:lnTo>
                    <a:lnTo>
                      <a:pt x="768" y="1474"/>
                    </a:lnTo>
                    <a:lnTo>
                      <a:pt x="766" y="1470"/>
                    </a:lnTo>
                    <a:lnTo>
                      <a:pt x="770" y="1472"/>
                    </a:lnTo>
                    <a:lnTo>
                      <a:pt x="794" y="1484"/>
                    </a:lnTo>
                    <a:lnTo>
                      <a:pt x="798" y="1484"/>
                    </a:lnTo>
                    <a:lnTo>
                      <a:pt x="800" y="1484"/>
                    </a:lnTo>
                    <a:lnTo>
                      <a:pt x="804" y="1482"/>
                    </a:lnTo>
                    <a:lnTo>
                      <a:pt x="804" y="1480"/>
                    </a:lnTo>
                    <a:lnTo>
                      <a:pt x="808" y="1476"/>
                    </a:lnTo>
                    <a:lnTo>
                      <a:pt x="810" y="1474"/>
                    </a:lnTo>
                    <a:lnTo>
                      <a:pt x="810" y="1472"/>
                    </a:lnTo>
                    <a:lnTo>
                      <a:pt x="812" y="1474"/>
                    </a:lnTo>
                    <a:lnTo>
                      <a:pt x="814" y="1476"/>
                    </a:lnTo>
                    <a:lnTo>
                      <a:pt x="818" y="1480"/>
                    </a:lnTo>
                    <a:lnTo>
                      <a:pt x="824" y="1494"/>
                    </a:lnTo>
                    <a:lnTo>
                      <a:pt x="856" y="1550"/>
                    </a:lnTo>
                    <a:lnTo>
                      <a:pt x="866" y="1562"/>
                    </a:lnTo>
                    <a:lnTo>
                      <a:pt x="874" y="1570"/>
                    </a:lnTo>
                    <a:lnTo>
                      <a:pt x="878" y="1576"/>
                    </a:lnTo>
                    <a:lnTo>
                      <a:pt x="882" y="1584"/>
                    </a:lnTo>
                    <a:lnTo>
                      <a:pt x="886" y="1598"/>
                    </a:lnTo>
                    <a:lnTo>
                      <a:pt x="892" y="1614"/>
                    </a:lnTo>
                    <a:lnTo>
                      <a:pt x="898" y="1636"/>
                    </a:lnTo>
                    <a:lnTo>
                      <a:pt x="900" y="1644"/>
                    </a:lnTo>
                    <a:lnTo>
                      <a:pt x="904" y="1650"/>
                    </a:lnTo>
                    <a:lnTo>
                      <a:pt x="924" y="1668"/>
                    </a:lnTo>
                    <a:lnTo>
                      <a:pt x="928" y="1674"/>
                    </a:lnTo>
                    <a:lnTo>
                      <a:pt x="928" y="1678"/>
                    </a:lnTo>
                    <a:lnTo>
                      <a:pt x="928" y="1684"/>
                    </a:lnTo>
                    <a:lnTo>
                      <a:pt x="932" y="1690"/>
                    </a:lnTo>
                    <a:lnTo>
                      <a:pt x="936" y="1696"/>
                    </a:lnTo>
                    <a:lnTo>
                      <a:pt x="942" y="1710"/>
                    </a:lnTo>
                    <a:lnTo>
                      <a:pt x="954" y="1736"/>
                    </a:lnTo>
                    <a:lnTo>
                      <a:pt x="960" y="1740"/>
                    </a:lnTo>
                    <a:lnTo>
                      <a:pt x="966" y="1740"/>
                    </a:lnTo>
                    <a:lnTo>
                      <a:pt x="980" y="1736"/>
                    </a:lnTo>
                    <a:lnTo>
                      <a:pt x="996" y="1732"/>
                    </a:lnTo>
                    <a:lnTo>
                      <a:pt x="1000" y="1732"/>
                    </a:lnTo>
                    <a:lnTo>
                      <a:pt x="1006" y="1732"/>
                    </a:lnTo>
                    <a:lnTo>
                      <a:pt x="1012" y="1728"/>
                    </a:lnTo>
                    <a:lnTo>
                      <a:pt x="1020" y="1718"/>
                    </a:lnTo>
                    <a:lnTo>
                      <a:pt x="1028" y="1714"/>
                    </a:lnTo>
                    <a:lnTo>
                      <a:pt x="1034" y="1710"/>
                    </a:lnTo>
                    <a:lnTo>
                      <a:pt x="1048" y="1706"/>
                    </a:lnTo>
                    <a:lnTo>
                      <a:pt x="1064" y="1700"/>
                    </a:lnTo>
                    <a:lnTo>
                      <a:pt x="1088" y="1688"/>
                    </a:lnTo>
                    <a:lnTo>
                      <a:pt x="1096" y="1684"/>
                    </a:lnTo>
                    <a:lnTo>
                      <a:pt x="1102" y="1680"/>
                    </a:lnTo>
                    <a:lnTo>
                      <a:pt x="1128" y="1668"/>
                    </a:lnTo>
                    <a:lnTo>
                      <a:pt x="1134" y="1664"/>
                    </a:lnTo>
                    <a:lnTo>
                      <a:pt x="1140" y="1658"/>
                    </a:lnTo>
                    <a:lnTo>
                      <a:pt x="1158" y="1632"/>
                    </a:lnTo>
                    <a:lnTo>
                      <a:pt x="1168" y="1618"/>
                    </a:lnTo>
                    <a:lnTo>
                      <a:pt x="1170" y="1612"/>
                    </a:lnTo>
                    <a:lnTo>
                      <a:pt x="1180" y="1600"/>
                    </a:lnTo>
                    <a:lnTo>
                      <a:pt x="1188" y="1592"/>
                    </a:lnTo>
                    <a:lnTo>
                      <a:pt x="1188" y="1588"/>
                    </a:lnTo>
                    <a:lnTo>
                      <a:pt x="1190" y="1586"/>
                    </a:lnTo>
                    <a:lnTo>
                      <a:pt x="1188" y="1584"/>
                    </a:lnTo>
                    <a:lnTo>
                      <a:pt x="1186" y="1582"/>
                    </a:lnTo>
                    <a:lnTo>
                      <a:pt x="1160" y="1562"/>
                    </a:lnTo>
                    <a:lnTo>
                      <a:pt x="1154" y="1558"/>
                    </a:lnTo>
                    <a:lnTo>
                      <a:pt x="1148" y="1556"/>
                    </a:lnTo>
                    <a:lnTo>
                      <a:pt x="1144" y="1554"/>
                    </a:lnTo>
                    <a:lnTo>
                      <a:pt x="1140" y="1548"/>
                    </a:lnTo>
                    <a:lnTo>
                      <a:pt x="1138" y="1544"/>
                    </a:lnTo>
                    <a:lnTo>
                      <a:pt x="1132" y="1540"/>
                    </a:lnTo>
                    <a:lnTo>
                      <a:pt x="1126" y="1538"/>
                    </a:lnTo>
                    <a:lnTo>
                      <a:pt x="1102" y="1544"/>
                    </a:lnTo>
                    <a:lnTo>
                      <a:pt x="1096" y="1544"/>
                    </a:lnTo>
                    <a:lnTo>
                      <a:pt x="1088" y="1542"/>
                    </a:lnTo>
                    <a:lnTo>
                      <a:pt x="1082" y="1540"/>
                    </a:lnTo>
                    <a:lnTo>
                      <a:pt x="1076" y="1536"/>
                    </a:lnTo>
                    <a:lnTo>
                      <a:pt x="1070" y="1536"/>
                    </a:lnTo>
                    <a:lnTo>
                      <a:pt x="1058" y="1534"/>
                    </a:lnTo>
                    <a:lnTo>
                      <a:pt x="1054" y="1530"/>
                    </a:lnTo>
                    <a:lnTo>
                      <a:pt x="1048" y="1526"/>
                    </a:lnTo>
                    <a:lnTo>
                      <a:pt x="1044" y="1520"/>
                    </a:lnTo>
                    <a:lnTo>
                      <a:pt x="1040" y="1506"/>
                    </a:lnTo>
                    <a:lnTo>
                      <a:pt x="1036" y="1498"/>
                    </a:lnTo>
                    <a:lnTo>
                      <a:pt x="1032" y="1492"/>
                    </a:lnTo>
                    <a:lnTo>
                      <a:pt x="1022" y="1484"/>
                    </a:lnTo>
                    <a:lnTo>
                      <a:pt x="1018" y="1478"/>
                    </a:lnTo>
                    <a:lnTo>
                      <a:pt x="1018" y="1472"/>
                    </a:lnTo>
                    <a:lnTo>
                      <a:pt x="1018" y="1468"/>
                    </a:lnTo>
                    <a:lnTo>
                      <a:pt x="1022" y="1462"/>
                    </a:lnTo>
                    <a:lnTo>
                      <a:pt x="1026" y="1458"/>
                    </a:lnTo>
                    <a:lnTo>
                      <a:pt x="1026" y="1452"/>
                    </a:lnTo>
                    <a:lnTo>
                      <a:pt x="1028" y="1452"/>
                    </a:lnTo>
                    <a:lnTo>
                      <a:pt x="1032" y="1454"/>
                    </a:lnTo>
                    <a:lnTo>
                      <a:pt x="1040" y="1462"/>
                    </a:lnTo>
                    <a:lnTo>
                      <a:pt x="1052" y="1474"/>
                    </a:lnTo>
                    <a:lnTo>
                      <a:pt x="1060" y="1482"/>
                    </a:lnTo>
                    <a:lnTo>
                      <a:pt x="1072" y="1492"/>
                    </a:lnTo>
                    <a:lnTo>
                      <a:pt x="1088" y="1504"/>
                    </a:lnTo>
                    <a:lnTo>
                      <a:pt x="1102" y="1510"/>
                    </a:lnTo>
                    <a:lnTo>
                      <a:pt x="1116" y="1514"/>
                    </a:lnTo>
                    <a:lnTo>
                      <a:pt x="1124" y="1516"/>
                    </a:lnTo>
                    <a:lnTo>
                      <a:pt x="1132" y="1514"/>
                    </a:lnTo>
                    <a:lnTo>
                      <a:pt x="1136" y="1510"/>
                    </a:lnTo>
                    <a:lnTo>
                      <a:pt x="1144" y="1510"/>
                    </a:lnTo>
                    <a:lnTo>
                      <a:pt x="1150" y="1514"/>
                    </a:lnTo>
                    <a:lnTo>
                      <a:pt x="1158" y="1522"/>
                    </a:lnTo>
                    <a:lnTo>
                      <a:pt x="1164" y="1526"/>
                    </a:lnTo>
                    <a:lnTo>
                      <a:pt x="1172" y="1530"/>
                    </a:lnTo>
                    <a:lnTo>
                      <a:pt x="1206" y="1544"/>
                    </a:lnTo>
                    <a:lnTo>
                      <a:pt x="1218" y="1546"/>
                    </a:lnTo>
                    <a:lnTo>
                      <a:pt x="1222" y="1546"/>
                    </a:lnTo>
                    <a:lnTo>
                      <a:pt x="1230" y="1544"/>
                    </a:lnTo>
                    <a:lnTo>
                      <a:pt x="1244" y="1538"/>
                    </a:lnTo>
                    <a:lnTo>
                      <a:pt x="1260" y="1536"/>
                    </a:lnTo>
                    <a:lnTo>
                      <a:pt x="1292" y="1536"/>
                    </a:lnTo>
                    <a:lnTo>
                      <a:pt x="1300" y="1538"/>
                    </a:lnTo>
                    <a:lnTo>
                      <a:pt x="1306" y="1544"/>
                    </a:lnTo>
                    <a:lnTo>
                      <a:pt x="1316" y="1558"/>
                    </a:lnTo>
                    <a:lnTo>
                      <a:pt x="1320" y="1566"/>
                    </a:lnTo>
                    <a:lnTo>
                      <a:pt x="1326" y="1572"/>
                    </a:lnTo>
                    <a:lnTo>
                      <a:pt x="1336" y="1588"/>
                    </a:lnTo>
                    <a:lnTo>
                      <a:pt x="1346" y="1602"/>
                    </a:lnTo>
                    <a:lnTo>
                      <a:pt x="1354" y="1610"/>
                    </a:lnTo>
                    <a:lnTo>
                      <a:pt x="1360" y="1612"/>
                    </a:lnTo>
                    <a:lnTo>
                      <a:pt x="1366" y="1610"/>
                    </a:lnTo>
                    <a:lnTo>
                      <a:pt x="1382" y="1600"/>
                    </a:lnTo>
                    <a:lnTo>
                      <a:pt x="1386" y="1598"/>
                    </a:lnTo>
                    <a:lnTo>
                      <a:pt x="1388" y="1600"/>
                    </a:lnTo>
                    <a:lnTo>
                      <a:pt x="1390" y="1600"/>
                    </a:lnTo>
                    <a:lnTo>
                      <a:pt x="1390" y="1604"/>
                    </a:lnTo>
                    <a:lnTo>
                      <a:pt x="1398" y="1676"/>
                    </a:lnTo>
                    <a:lnTo>
                      <a:pt x="1402" y="1692"/>
                    </a:lnTo>
                    <a:lnTo>
                      <a:pt x="1408" y="1714"/>
                    </a:lnTo>
                    <a:lnTo>
                      <a:pt x="1414" y="1730"/>
                    </a:lnTo>
                    <a:lnTo>
                      <a:pt x="1434" y="1764"/>
                    </a:lnTo>
                    <a:lnTo>
                      <a:pt x="1442" y="1778"/>
                    </a:lnTo>
                    <a:lnTo>
                      <a:pt x="1444" y="1784"/>
                    </a:lnTo>
                    <a:lnTo>
                      <a:pt x="1452" y="1798"/>
                    </a:lnTo>
                    <a:lnTo>
                      <a:pt x="1464" y="1814"/>
                    </a:lnTo>
                    <a:lnTo>
                      <a:pt x="1466" y="1816"/>
                    </a:lnTo>
                    <a:lnTo>
                      <a:pt x="1468" y="1816"/>
                    </a:lnTo>
                    <a:lnTo>
                      <a:pt x="1470" y="1816"/>
                    </a:lnTo>
                    <a:lnTo>
                      <a:pt x="1472" y="1814"/>
                    </a:lnTo>
                    <a:lnTo>
                      <a:pt x="1474" y="1808"/>
                    </a:lnTo>
                    <a:lnTo>
                      <a:pt x="1484" y="1796"/>
                    </a:lnTo>
                    <a:lnTo>
                      <a:pt x="1492" y="1786"/>
                    </a:lnTo>
                    <a:lnTo>
                      <a:pt x="1500" y="1774"/>
                    </a:lnTo>
                    <a:lnTo>
                      <a:pt x="1504" y="1768"/>
                    </a:lnTo>
                    <a:lnTo>
                      <a:pt x="1506" y="1762"/>
                    </a:lnTo>
                    <a:lnTo>
                      <a:pt x="1506" y="1754"/>
                    </a:lnTo>
                    <a:lnTo>
                      <a:pt x="1506" y="1730"/>
                    </a:lnTo>
                    <a:lnTo>
                      <a:pt x="1510" y="1716"/>
                    </a:lnTo>
                    <a:lnTo>
                      <a:pt x="1514" y="1700"/>
                    </a:lnTo>
                    <a:lnTo>
                      <a:pt x="1518" y="1694"/>
                    </a:lnTo>
                    <a:lnTo>
                      <a:pt x="1522" y="1688"/>
                    </a:lnTo>
                    <a:lnTo>
                      <a:pt x="1540" y="1670"/>
                    </a:lnTo>
                    <a:lnTo>
                      <a:pt x="1554" y="1660"/>
                    </a:lnTo>
                    <a:lnTo>
                      <a:pt x="1578" y="1648"/>
                    </a:lnTo>
                    <a:lnTo>
                      <a:pt x="1590" y="1638"/>
                    </a:lnTo>
                    <a:lnTo>
                      <a:pt x="1598" y="1630"/>
                    </a:lnTo>
                    <a:lnTo>
                      <a:pt x="1604" y="1624"/>
                    </a:lnTo>
                    <a:lnTo>
                      <a:pt x="1608" y="1618"/>
                    </a:lnTo>
                    <a:lnTo>
                      <a:pt x="1612" y="1604"/>
                    </a:lnTo>
                    <a:lnTo>
                      <a:pt x="1616" y="1598"/>
                    </a:lnTo>
                    <a:lnTo>
                      <a:pt x="1622" y="1596"/>
                    </a:lnTo>
                    <a:lnTo>
                      <a:pt x="1636" y="1596"/>
                    </a:lnTo>
                    <a:lnTo>
                      <a:pt x="1644" y="1596"/>
                    </a:lnTo>
                    <a:lnTo>
                      <a:pt x="1652" y="1592"/>
                    </a:lnTo>
                    <a:lnTo>
                      <a:pt x="1666" y="1588"/>
                    </a:lnTo>
                    <a:lnTo>
                      <a:pt x="1676" y="1586"/>
                    </a:lnTo>
                    <a:lnTo>
                      <a:pt x="1686" y="1588"/>
                    </a:lnTo>
                    <a:lnTo>
                      <a:pt x="1688" y="1590"/>
                    </a:lnTo>
                    <a:lnTo>
                      <a:pt x="1694" y="1594"/>
                    </a:lnTo>
                    <a:lnTo>
                      <a:pt x="1700" y="1598"/>
                    </a:lnTo>
                    <a:lnTo>
                      <a:pt x="1702" y="1604"/>
                    </a:lnTo>
                    <a:lnTo>
                      <a:pt x="1706" y="1612"/>
                    </a:lnTo>
                    <a:lnTo>
                      <a:pt x="1708" y="1618"/>
                    </a:lnTo>
                    <a:lnTo>
                      <a:pt x="1714" y="1632"/>
                    </a:lnTo>
                    <a:lnTo>
                      <a:pt x="1728" y="1676"/>
                    </a:lnTo>
                    <a:lnTo>
                      <a:pt x="1732" y="1682"/>
                    </a:lnTo>
                    <a:lnTo>
                      <a:pt x="1738" y="1688"/>
                    </a:lnTo>
                    <a:lnTo>
                      <a:pt x="1744" y="1690"/>
                    </a:lnTo>
                    <a:lnTo>
                      <a:pt x="1750" y="1692"/>
                    </a:lnTo>
                    <a:lnTo>
                      <a:pt x="1758" y="1690"/>
                    </a:lnTo>
                    <a:lnTo>
                      <a:pt x="1764" y="1688"/>
                    </a:lnTo>
                    <a:lnTo>
                      <a:pt x="1770" y="1686"/>
                    </a:lnTo>
                    <a:lnTo>
                      <a:pt x="1776" y="1688"/>
                    </a:lnTo>
                    <a:lnTo>
                      <a:pt x="1780" y="1694"/>
                    </a:lnTo>
                    <a:lnTo>
                      <a:pt x="1782" y="1700"/>
                    </a:lnTo>
                    <a:lnTo>
                      <a:pt x="1788" y="1716"/>
                    </a:lnTo>
                    <a:lnTo>
                      <a:pt x="1790" y="1730"/>
                    </a:lnTo>
                    <a:lnTo>
                      <a:pt x="1790" y="1754"/>
                    </a:lnTo>
                    <a:lnTo>
                      <a:pt x="1790" y="1770"/>
                    </a:lnTo>
                    <a:lnTo>
                      <a:pt x="1790" y="1802"/>
                    </a:lnTo>
                    <a:lnTo>
                      <a:pt x="1792" y="1810"/>
                    </a:lnTo>
                    <a:lnTo>
                      <a:pt x="1796" y="1816"/>
                    </a:lnTo>
                    <a:lnTo>
                      <a:pt x="1804" y="1824"/>
                    </a:lnTo>
                    <a:lnTo>
                      <a:pt x="1814" y="1838"/>
                    </a:lnTo>
                    <a:lnTo>
                      <a:pt x="1816" y="1842"/>
                    </a:lnTo>
                    <a:lnTo>
                      <a:pt x="1822" y="1858"/>
                    </a:lnTo>
                    <a:lnTo>
                      <a:pt x="1826" y="1862"/>
                    </a:lnTo>
                    <a:lnTo>
                      <a:pt x="1834" y="1876"/>
                    </a:lnTo>
                    <a:lnTo>
                      <a:pt x="1842" y="1884"/>
                    </a:lnTo>
                    <a:lnTo>
                      <a:pt x="1854" y="1894"/>
                    </a:lnTo>
                    <a:lnTo>
                      <a:pt x="1872" y="1912"/>
                    </a:lnTo>
                    <a:lnTo>
                      <a:pt x="1878" y="1916"/>
                    </a:lnTo>
                    <a:lnTo>
                      <a:pt x="1880" y="1914"/>
                    </a:lnTo>
                    <a:lnTo>
                      <a:pt x="1884" y="1914"/>
                    </a:lnTo>
                    <a:lnTo>
                      <a:pt x="1886" y="1908"/>
                    </a:lnTo>
                    <a:lnTo>
                      <a:pt x="1886" y="1900"/>
                    </a:lnTo>
                    <a:lnTo>
                      <a:pt x="1880" y="1886"/>
                    </a:lnTo>
                    <a:lnTo>
                      <a:pt x="1874" y="1872"/>
                    </a:lnTo>
                    <a:lnTo>
                      <a:pt x="1872" y="1866"/>
                    </a:lnTo>
                    <a:lnTo>
                      <a:pt x="1862" y="1854"/>
                    </a:lnTo>
                    <a:lnTo>
                      <a:pt x="1854" y="1846"/>
                    </a:lnTo>
                    <a:lnTo>
                      <a:pt x="1842" y="1836"/>
                    </a:lnTo>
                    <a:lnTo>
                      <a:pt x="1836" y="1834"/>
                    </a:lnTo>
                    <a:lnTo>
                      <a:pt x="1824" y="1826"/>
                    </a:lnTo>
                    <a:lnTo>
                      <a:pt x="1820" y="1820"/>
                    </a:lnTo>
                    <a:lnTo>
                      <a:pt x="1818" y="1812"/>
                    </a:lnTo>
                    <a:lnTo>
                      <a:pt x="1812" y="1790"/>
                    </a:lnTo>
                    <a:lnTo>
                      <a:pt x="1810" y="1774"/>
                    </a:lnTo>
                    <a:lnTo>
                      <a:pt x="1810" y="1770"/>
                    </a:lnTo>
                    <a:lnTo>
                      <a:pt x="1812" y="1754"/>
                    </a:lnTo>
                    <a:lnTo>
                      <a:pt x="1816" y="1740"/>
                    </a:lnTo>
                    <a:lnTo>
                      <a:pt x="1818" y="1736"/>
                    </a:lnTo>
                    <a:lnTo>
                      <a:pt x="1820" y="1734"/>
                    </a:lnTo>
                    <a:lnTo>
                      <a:pt x="1824" y="1734"/>
                    </a:lnTo>
                    <a:lnTo>
                      <a:pt x="1826" y="1734"/>
                    </a:lnTo>
                    <a:lnTo>
                      <a:pt x="1842" y="1740"/>
                    </a:lnTo>
                    <a:lnTo>
                      <a:pt x="1848" y="1742"/>
                    </a:lnTo>
                    <a:lnTo>
                      <a:pt x="1854" y="1746"/>
                    </a:lnTo>
                    <a:lnTo>
                      <a:pt x="1858" y="1752"/>
                    </a:lnTo>
                    <a:lnTo>
                      <a:pt x="1864" y="1758"/>
                    </a:lnTo>
                    <a:lnTo>
                      <a:pt x="1872" y="1766"/>
                    </a:lnTo>
                    <a:lnTo>
                      <a:pt x="1884" y="1776"/>
                    </a:lnTo>
                    <a:lnTo>
                      <a:pt x="1888" y="1782"/>
                    </a:lnTo>
                    <a:lnTo>
                      <a:pt x="1894" y="1780"/>
                    </a:lnTo>
                    <a:lnTo>
                      <a:pt x="1898" y="1782"/>
                    </a:lnTo>
                    <a:lnTo>
                      <a:pt x="1902" y="1788"/>
                    </a:lnTo>
                    <a:lnTo>
                      <a:pt x="1904" y="1794"/>
                    </a:lnTo>
                    <a:lnTo>
                      <a:pt x="1906" y="1796"/>
                    </a:lnTo>
                    <a:lnTo>
                      <a:pt x="1908" y="1798"/>
                    </a:lnTo>
                    <a:lnTo>
                      <a:pt x="1912" y="1798"/>
                    </a:lnTo>
                    <a:lnTo>
                      <a:pt x="1914" y="1796"/>
                    </a:lnTo>
                    <a:lnTo>
                      <a:pt x="1940" y="1776"/>
                    </a:lnTo>
                    <a:lnTo>
                      <a:pt x="1952" y="1766"/>
                    </a:lnTo>
                    <a:lnTo>
                      <a:pt x="1962" y="1758"/>
                    </a:lnTo>
                    <a:lnTo>
                      <a:pt x="1964" y="1752"/>
                    </a:lnTo>
                    <a:lnTo>
                      <a:pt x="1964" y="1744"/>
                    </a:lnTo>
                    <a:lnTo>
                      <a:pt x="1950" y="1690"/>
                    </a:lnTo>
                    <a:lnTo>
                      <a:pt x="1946" y="1684"/>
                    </a:lnTo>
                    <a:lnTo>
                      <a:pt x="1942" y="1678"/>
                    </a:lnTo>
                    <a:lnTo>
                      <a:pt x="1932" y="1666"/>
                    </a:lnTo>
                    <a:lnTo>
                      <a:pt x="1922" y="1650"/>
                    </a:lnTo>
                    <a:lnTo>
                      <a:pt x="1914" y="1636"/>
                    </a:lnTo>
                    <a:lnTo>
                      <a:pt x="1912" y="1632"/>
                    </a:lnTo>
                    <a:lnTo>
                      <a:pt x="1910" y="1626"/>
                    </a:lnTo>
                    <a:lnTo>
                      <a:pt x="1912" y="1620"/>
                    </a:lnTo>
                    <a:lnTo>
                      <a:pt x="1924" y="1612"/>
                    </a:lnTo>
                    <a:lnTo>
                      <a:pt x="1930" y="1608"/>
                    </a:lnTo>
                    <a:lnTo>
                      <a:pt x="1942" y="1606"/>
                    </a:lnTo>
                    <a:lnTo>
                      <a:pt x="1948" y="1606"/>
                    </a:lnTo>
                    <a:lnTo>
                      <a:pt x="1954" y="1610"/>
                    </a:lnTo>
                    <a:lnTo>
                      <a:pt x="1970" y="1620"/>
                    </a:lnTo>
                    <a:lnTo>
                      <a:pt x="1972" y="1622"/>
                    </a:lnTo>
                    <a:lnTo>
                      <a:pt x="1974" y="1620"/>
                    </a:lnTo>
                    <a:lnTo>
                      <a:pt x="1976" y="1620"/>
                    </a:lnTo>
                    <a:lnTo>
                      <a:pt x="1976" y="1616"/>
                    </a:lnTo>
                    <a:lnTo>
                      <a:pt x="1976" y="1614"/>
                    </a:lnTo>
                    <a:lnTo>
                      <a:pt x="1978" y="1606"/>
                    </a:lnTo>
                    <a:lnTo>
                      <a:pt x="1984" y="1604"/>
                    </a:lnTo>
                    <a:lnTo>
                      <a:pt x="2008" y="1598"/>
                    </a:lnTo>
                    <a:lnTo>
                      <a:pt x="2014" y="1594"/>
                    </a:lnTo>
                    <a:lnTo>
                      <a:pt x="2020" y="1590"/>
                    </a:lnTo>
                    <a:lnTo>
                      <a:pt x="2024" y="1586"/>
                    </a:lnTo>
                    <a:lnTo>
                      <a:pt x="2030" y="1586"/>
                    </a:lnTo>
                    <a:lnTo>
                      <a:pt x="2040" y="1586"/>
                    </a:lnTo>
                    <a:lnTo>
                      <a:pt x="2052" y="1582"/>
                    </a:lnTo>
                    <a:lnTo>
                      <a:pt x="2056" y="1580"/>
                    </a:lnTo>
                    <a:lnTo>
                      <a:pt x="2072" y="1572"/>
                    </a:lnTo>
                    <a:lnTo>
                      <a:pt x="2076" y="1570"/>
                    </a:lnTo>
                    <a:lnTo>
                      <a:pt x="2090" y="1562"/>
                    </a:lnTo>
                    <a:lnTo>
                      <a:pt x="2106" y="1550"/>
                    </a:lnTo>
                    <a:lnTo>
                      <a:pt x="2112" y="1546"/>
                    </a:lnTo>
                    <a:lnTo>
                      <a:pt x="2116" y="1540"/>
                    </a:lnTo>
                    <a:lnTo>
                      <a:pt x="2120" y="1534"/>
                    </a:lnTo>
                    <a:lnTo>
                      <a:pt x="2126" y="1520"/>
                    </a:lnTo>
                    <a:lnTo>
                      <a:pt x="2130" y="1514"/>
                    </a:lnTo>
                    <a:lnTo>
                      <a:pt x="2138" y="1500"/>
                    </a:lnTo>
                    <a:lnTo>
                      <a:pt x="2148" y="1484"/>
                    </a:lnTo>
                    <a:lnTo>
                      <a:pt x="2150" y="1478"/>
                    </a:lnTo>
                    <a:lnTo>
                      <a:pt x="2152" y="1470"/>
                    </a:lnTo>
                    <a:lnTo>
                      <a:pt x="2152" y="1466"/>
                    </a:lnTo>
                    <a:lnTo>
                      <a:pt x="2150" y="1460"/>
                    </a:lnTo>
                    <a:lnTo>
                      <a:pt x="2148" y="1454"/>
                    </a:lnTo>
                    <a:lnTo>
                      <a:pt x="2146" y="1448"/>
                    </a:lnTo>
                    <a:lnTo>
                      <a:pt x="2148" y="1444"/>
                    </a:lnTo>
                    <a:lnTo>
                      <a:pt x="2150" y="1438"/>
                    </a:lnTo>
                    <a:lnTo>
                      <a:pt x="2148" y="1432"/>
                    </a:lnTo>
                    <a:lnTo>
                      <a:pt x="2146" y="1426"/>
                    </a:lnTo>
                    <a:lnTo>
                      <a:pt x="2140" y="1412"/>
                    </a:lnTo>
                    <a:lnTo>
                      <a:pt x="2126" y="1378"/>
                    </a:lnTo>
                    <a:lnTo>
                      <a:pt x="2122" y="1366"/>
                    </a:lnTo>
                    <a:lnTo>
                      <a:pt x="2124" y="1360"/>
                    </a:lnTo>
                    <a:lnTo>
                      <a:pt x="2128" y="1354"/>
                    </a:lnTo>
                    <a:lnTo>
                      <a:pt x="2136" y="1346"/>
                    </a:lnTo>
                    <a:lnTo>
                      <a:pt x="2150" y="1338"/>
                    </a:lnTo>
                    <a:lnTo>
                      <a:pt x="2154" y="1334"/>
                    </a:lnTo>
                    <a:lnTo>
                      <a:pt x="2160" y="1330"/>
                    </a:lnTo>
                    <a:lnTo>
                      <a:pt x="2162" y="1326"/>
                    </a:lnTo>
                    <a:lnTo>
                      <a:pt x="2160" y="1322"/>
                    </a:lnTo>
                    <a:lnTo>
                      <a:pt x="2154" y="1322"/>
                    </a:lnTo>
                    <a:lnTo>
                      <a:pt x="2140" y="1322"/>
                    </a:lnTo>
                    <a:lnTo>
                      <a:pt x="2128" y="1322"/>
                    </a:lnTo>
                    <a:lnTo>
                      <a:pt x="2118" y="1322"/>
                    </a:lnTo>
                    <a:lnTo>
                      <a:pt x="2114" y="1320"/>
                    </a:lnTo>
                    <a:lnTo>
                      <a:pt x="2110" y="1314"/>
                    </a:lnTo>
                    <a:lnTo>
                      <a:pt x="2106" y="1308"/>
                    </a:lnTo>
                    <a:lnTo>
                      <a:pt x="2098" y="1296"/>
                    </a:lnTo>
                    <a:lnTo>
                      <a:pt x="2096" y="1294"/>
                    </a:lnTo>
                    <a:lnTo>
                      <a:pt x="2096" y="1292"/>
                    </a:lnTo>
                    <a:lnTo>
                      <a:pt x="2100" y="1288"/>
                    </a:lnTo>
                    <a:lnTo>
                      <a:pt x="2106" y="1286"/>
                    </a:lnTo>
                    <a:lnTo>
                      <a:pt x="2120" y="1278"/>
                    </a:lnTo>
                    <a:lnTo>
                      <a:pt x="2126" y="1276"/>
                    </a:lnTo>
                    <a:lnTo>
                      <a:pt x="2138" y="1266"/>
                    </a:lnTo>
                    <a:lnTo>
                      <a:pt x="2146" y="1258"/>
                    </a:lnTo>
                    <a:lnTo>
                      <a:pt x="2152" y="1254"/>
                    </a:lnTo>
                    <a:lnTo>
                      <a:pt x="2158" y="1252"/>
                    </a:lnTo>
                    <a:lnTo>
                      <a:pt x="2158" y="1254"/>
                    </a:lnTo>
                    <a:lnTo>
                      <a:pt x="2160" y="1254"/>
                    </a:lnTo>
                    <a:lnTo>
                      <a:pt x="2158" y="1260"/>
                    </a:lnTo>
                    <a:lnTo>
                      <a:pt x="2156" y="1266"/>
                    </a:lnTo>
                    <a:lnTo>
                      <a:pt x="2154" y="1272"/>
                    </a:lnTo>
                    <a:lnTo>
                      <a:pt x="2158" y="1278"/>
                    </a:lnTo>
                    <a:lnTo>
                      <a:pt x="2162" y="1280"/>
                    </a:lnTo>
                    <a:lnTo>
                      <a:pt x="2166" y="1282"/>
                    </a:lnTo>
                    <a:lnTo>
                      <a:pt x="2180" y="1280"/>
                    </a:lnTo>
                    <a:lnTo>
                      <a:pt x="2194" y="1274"/>
                    </a:lnTo>
                    <a:lnTo>
                      <a:pt x="2202" y="1274"/>
                    </a:lnTo>
                    <a:lnTo>
                      <a:pt x="2208" y="1276"/>
                    </a:lnTo>
                    <a:lnTo>
                      <a:pt x="2214" y="1278"/>
                    </a:lnTo>
                    <a:lnTo>
                      <a:pt x="2220" y="1284"/>
                    </a:lnTo>
                    <a:lnTo>
                      <a:pt x="2224" y="1290"/>
                    </a:lnTo>
                    <a:lnTo>
                      <a:pt x="2228" y="1294"/>
                    </a:lnTo>
                    <a:lnTo>
                      <a:pt x="2230" y="1306"/>
                    </a:lnTo>
                    <a:lnTo>
                      <a:pt x="2230" y="1320"/>
                    </a:lnTo>
                    <a:lnTo>
                      <a:pt x="2230" y="1332"/>
                    </a:lnTo>
                    <a:lnTo>
                      <a:pt x="2228" y="1348"/>
                    </a:lnTo>
                    <a:lnTo>
                      <a:pt x="2224" y="1362"/>
                    </a:lnTo>
                    <a:lnTo>
                      <a:pt x="2222" y="1366"/>
                    </a:lnTo>
                    <a:lnTo>
                      <a:pt x="2224" y="1368"/>
                    </a:lnTo>
                    <a:lnTo>
                      <a:pt x="2226" y="1370"/>
                    </a:lnTo>
                    <a:lnTo>
                      <a:pt x="2228" y="1370"/>
                    </a:lnTo>
                    <a:lnTo>
                      <a:pt x="2232" y="1370"/>
                    </a:lnTo>
                    <a:lnTo>
                      <a:pt x="2240" y="1370"/>
                    </a:lnTo>
                    <a:lnTo>
                      <a:pt x="2248" y="1366"/>
                    </a:lnTo>
                    <a:lnTo>
                      <a:pt x="2252" y="1364"/>
                    </a:lnTo>
                    <a:lnTo>
                      <a:pt x="2264" y="1356"/>
                    </a:lnTo>
                    <a:lnTo>
                      <a:pt x="2274" y="1346"/>
                    </a:lnTo>
                    <a:lnTo>
                      <a:pt x="2278" y="1340"/>
                    </a:lnTo>
                    <a:lnTo>
                      <a:pt x="2276" y="1334"/>
                    </a:lnTo>
                    <a:lnTo>
                      <a:pt x="2264" y="1308"/>
                    </a:lnTo>
                    <a:lnTo>
                      <a:pt x="2260" y="1296"/>
                    </a:lnTo>
                    <a:lnTo>
                      <a:pt x="2260" y="1284"/>
                    </a:lnTo>
                    <a:lnTo>
                      <a:pt x="2260" y="1280"/>
                    </a:lnTo>
                    <a:lnTo>
                      <a:pt x="2260" y="1268"/>
                    </a:lnTo>
                    <a:lnTo>
                      <a:pt x="2256" y="1256"/>
                    </a:lnTo>
                    <a:lnTo>
                      <a:pt x="2254" y="1250"/>
                    </a:lnTo>
                    <a:lnTo>
                      <a:pt x="2252" y="1244"/>
                    </a:lnTo>
                    <a:lnTo>
                      <a:pt x="2256" y="1238"/>
                    </a:lnTo>
                    <a:lnTo>
                      <a:pt x="2266" y="1228"/>
                    </a:lnTo>
                    <a:lnTo>
                      <a:pt x="2274" y="1220"/>
                    </a:lnTo>
                    <a:lnTo>
                      <a:pt x="2280" y="1216"/>
                    </a:lnTo>
                    <a:lnTo>
                      <a:pt x="2286" y="1214"/>
                    </a:lnTo>
                    <a:lnTo>
                      <a:pt x="2290" y="1216"/>
                    </a:lnTo>
                    <a:lnTo>
                      <a:pt x="2292" y="1218"/>
                    </a:lnTo>
                    <a:lnTo>
                      <a:pt x="2292" y="1222"/>
                    </a:lnTo>
                    <a:lnTo>
                      <a:pt x="2294" y="1224"/>
                    </a:lnTo>
                    <a:lnTo>
                      <a:pt x="2304" y="1224"/>
                    </a:lnTo>
                    <a:lnTo>
                      <a:pt x="2310" y="1222"/>
                    </a:lnTo>
                    <a:lnTo>
                      <a:pt x="2314" y="1218"/>
                    </a:lnTo>
                    <a:lnTo>
                      <a:pt x="2320" y="1216"/>
                    </a:lnTo>
                    <a:lnTo>
                      <a:pt x="2326" y="1218"/>
                    </a:lnTo>
                    <a:lnTo>
                      <a:pt x="2332" y="1220"/>
                    </a:lnTo>
                    <a:lnTo>
                      <a:pt x="2338" y="1222"/>
                    </a:lnTo>
                    <a:lnTo>
                      <a:pt x="2344" y="1218"/>
                    </a:lnTo>
                    <a:lnTo>
                      <a:pt x="2362" y="1200"/>
                    </a:lnTo>
                    <a:lnTo>
                      <a:pt x="2374" y="1188"/>
                    </a:lnTo>
                    <a:lnTo>
                      <a:pt x="2382" y="1180"/>
                    </a:lnTo>
                    <a:lnTo>
                      <a:pt x="2392" y="1168"/>
                    </a:lnTo>
                    <a:lnTo>
                      <a:pt x="2422" y="1132"/>
                    </a:lnTo>
                    <a:lnTo>
                      <a:pt x="2430" y="1118"/>
                    </a:lnTo>
                    <a:lnTo>
                      <a:pt x="2442" y="1094"/>
                    </a:lnTo>
                    <a:lnTo>
                      <a:pt x="2446" y="1086"/>
                    </a:lnTo>
                    <a:lnTo>
                      <a:pt x="2446" y="1078"/>
                    </a:lnTo>
                    <a:lnTo>
                      <a:pt x="2446" y="1056"/>
                    </a:lnTo>
                    <a:lnTo>
                      <a:pt x="2448" y="1040"/>
                    </a:lnTo>
                    <a:lnTo>
                      <a:pt x="2454" y="996"/>
                    </a:lnTo>
                    <a:lnTo>
                      <a:pt x="2456" y="980"/>
                    </a:lnTo>
                    <a:lnTo>
                      <a:pt x="2456" y="978"/>
                    </a:lnTo>
                    <a:lnTo>
                      <a:pt x="2454" y="970"/>
                    </a:lnTo>
                    <a:lnTo>
                      <a:pt x="2450" y="964"/>
                    </a:lnTo>
                    <a:lnTo>
                      <a:pt x="2442" y="956"/>
                    </a:lnTo>
                    <a:lnTo>
                      <a:pt x="2436" y="952"/>
                    </a:lnTo>
                    <a:lnTo>
                      <a:pt x="2430" y="954"/>
                    </a:lnTo>
                    <a:lnTo>
                      <a:pt x="2414" y="964"/>
                    </a:lnTo>
                    <a:lnTo>
                      <a:pt x="2406" y="968"/>
                    </a:lnTo>
                    <a:lnTo>
                      <a:pt x="2400" y="966"/>
                    </a:lnTo>
                    <a:lnTo>
                      <a:pt x="2394" y="964"/>
                    </a:lnTo>
                    <a:lnTo>
                      <a:pt x="2388" y="958"/>
                    </a:lnTo>
                    <a:lnTo>
                      <a:pt x="2384" y="952"/>
                    </a:lnTo>
                    <a:lnTo>
                      <a:pt x="2382" y="948"/>
                    </a:lnTo>
                    <a:lnTo>
                      <a:pt x="2378" y="942"/>
                    </a:lnTo>
                    <a:lnTo>
                      <a:pt x="2372" y="940"/>
                    </a:lnTo>
                    <a:lnTo>
                      <a:pt x="2370" y="938"/>
                    </a:lnTo>
                    <a:lnTo>
                      <a:pt x="2372" y="936"/>
                    </a:lnTo>
                    <a:lnTo>
                      <a:pt x="2384" y="924"/>
                    </a:lnTo>
                    <a:lnTo>
                      <a:pt x="2402" y="906"/>
                    </a:lnTo>
                    <a:lnTo>
                      <a:pt x="2412" y="896"/>
                    </a:lnTo>
                    <a:lnTo>
                      <a:pt x="2420" y="888"/>
                    </a:lnTo>
                    <a:lnTo>
                      <a:pt x="2424" y="882"/>
                    </a:lnTo>
                    <a:lnTo>
                      <a:pt x="2426" y="876"/>
                    </a:lnTo>
                    <a:lnTo>
                      <a:pt x="2428" y="872"/>
                    </a:lnTo>
                    <a:lnTo>
                      <a:pt x="2432" y="866"/>
                    </a:lnTo>
                    <a:lnTo>
                      <a:pt x="2490" y="808"/>
                    </a:lnTo>
                    <a:lnTo>
                      <a:pt x="2496" y="804"/>
                    </a:lnTo>
                    <a:lnTo>
                      <a:pt x="2504" y="802"/>
                    </a:lnTo>
                    <a:lnTo>
                      <a:pt x="2506" y="802"/>
                    </a:lnTo>
                    <a:lnTo>
                      <a:pt x="2522" y="802"/>
                    </a:lnTo>
                    <a:lnTo>
                      <a:pt x="2556" y="802"/>
                    </a:lnTo>
                    <a:lnTo>
                      <a:pt x="2564" y="802"/>
                    </a:lnTo>
                    <a:lnTo>
                      <a:pt x="2570" y="800"/>
                    </a:lnTo>
                    <a:lnTo>
                      <a:pt x="2576" y="796"/>
                    </a:lnTo>
                    <a:lnTo>
                      <a:pt x="2584" y="794"/>
                    </a:lnTo>
                    <a:lnTo>
                      <a:pt x="2590" y="796"/>
                    </a:lnTo>
                    <a:lnTo>
                      <a:pt x="2604" y="800"/>
                    </a:lnTo>
                    <a:lnTo>
                      <a:pt x="2610" y="804"/>
                    </a:lnTo>
                    <a:lnTo>
                      <a:pt x="2612" y="810"/>
                    </a:lnTo>
                    <a:lnTo>
                      <a:pt x="2612" y="814"/>
                    </a:lnTo>
                    <a:lnTo>
                      <a:pt x="2614" y="818"/>
                    </a:lnTo>
                    <a:lnTo>
                      <a:pt x="2614" y="820"/>
                    </a:lnTo>
                    <a:lnTo>
                      <a:pt x="2618" y="820"/>
                    </a:lnTo>
                    <a:lnTo>
                      <a:pt x="2620" y="822"/>
                    </a:lnTo>
                    <a:lnTo>
                      <a:pt x="2654" y="814"/>
                    </a:lnTo>
                    <a:lnTo>
                      <a:pt x="2666" y="812"/>
                    </a:lnTo>
                    <a:lnTo>
                      <a:pt x="2668" y="812"/>
                    </a:lnTo>
                    <a:lnTo>
                      <a:pt x="2666" y="808"/>
                    </a:lnTo>
                    <a:lnTo>
                      <a:pt x="2664" y="802"/>
                    </a:lnTo>
                    <a:lnTo>
                      <a:pt x="2664" y="796"/>
                    </a:lnTo>
                    <a:lnTo>
                      <a:pt x="2668" y="782"/>
                    </a:lnTo>
                    <a:lnTo>
                      <a:pt x="2674" y="766"/>
                    </a:lnTo>
                    <a:lnTo>
                      <a:pt x="2678" y="752"/>
                    </a:lnTo>
                    <a:lnTo>
                      <a:pt x="2682" y="746"/>
                    </a:lnTo>
                    <a:lnTo>
                      <a:pt x="2688" y="740"/>
                    </a:lnTo>
                    <a:lnTo>
                      <a:pt x="2704" y="730"/>
                    </a:lnTo>
                    <a:lnTo>
                      <a:pt x="2710" y="726"/>
                    </a:lnTo>
                    <a:lnTo>
                      <a:pt x="2718" y="726"/>
                    </a:lnTo>
                    <a:lnTo>
                      <a:pt x="2742" y="732"/>
                    </a:lnTo>
                    <a:lnTo>
                      <a:pt x="2748" y="736"/>
                    </a:lnTo>
                    <a:lnTo>
                      <a:pt x="2754" y="742"/>
                    </a:lnTo>
                    <a:lnTo>
                      <a:pt x="2756" y="746"/>
                    </a:lnTo>
                    <a:lnTo>
                      <a:pt x="2758" y="750"/>
                    </a:lnTo>
                    <a:lnTo>
                      <a:pt x="2760" y="750"/>
                    </a:lnTo>
                    <a:lnTo>
                      <a:pt x="2762" y="750"/>
                    </a:lnTo>
                    <a:lnTo>
                      <a:pt x="2764" y="748"/>
                    </a:lnTo>
                    <a:lnTo>
                      <a:pt x="2774" y="740"/>
                    </a:lnTo>
                    <a:lnTo>
                      <a:pt x="2786" y="730"/>
                    </a:lnTo>
                    <a:lnTo>
                      <a:pt x="2812" y="710"/>
                    </a:lnTo>
                    <a:lnTo>
                      <a:pt x="2814" y="708"/>
                    </a:lnTo>
                    <a:lnTo>
                      <a:pt x="2816" y="708"/>
                    </a:lnTo>
                    <a:lnTo>
                      <a:pt x="2818" y="710"/>
                    </a:lnTo>
                    <a:lnTo>
                      <a:pt x="2818" y="714"/>
                    </a:lnTo>
                    <a:lnTo>
                      <a:pt x="2818" y="736"/>
                    </a:lnTo>
                    <a:lnTo>
                      <a:pt x="2816" y="744"/>
                    </a:lnTo>
                    <a:lnTo>
                      <a:pt x="2812" y="750"/>
                    </a:lnTo>
                    <a:lnTo>
                      <a:pt x="2794" y="768"/>
                    </a:lnTo>
                    <a:lnTo>
                      <a:pt x="2782" y="778"/>
                    </a:lnTo>
                    <a:lnTo>
                      <a:pt x="2776" y="780"/>
                    </a:lnTo>
                    <a:lnTo>
                      <a:pt x="2770" y="784"/>
                    </a:lnTo>
                    <a:lnTo>
                      <a:pt x="2764" y="790"/>
                    </a:lnTo>
                    <a:lnTo>
                      <a:pt x="2754" y="806"/>
                    </a:lnTo>
                    <a:lnTo>
                      <a:pt x="2744" y="818"/>
                    </a:lnTo>
                    <a:lnTo>
                      <a:pt x="2736" y="826"/>
                    </a:lnTo>
                    <a:lnTo>
                      <a:pt x="2724" y="838"/>
                    </a:lnTo>
                    <a:lnTo>
                      <a:pt x="2716" y="846"/>
                    </a:lnTo>
                    <a:lnTo>
                      <a:pt x="2710" y="850"/>
                    </a:lnTo>
                    <a:lnTo>
                      <a:pt x="2706" y="852"/>
                    </a:lnTo>
                    <a:lnTo>
                      <a:pt x="2702" y="854"/>
                    </a:lnTo>
                    <a:lnTo>
                      <a:pt x="2698" y="860"/>
                    </a:lnTo>
                    <a:lnTo>
                      <a:pt x="2684" y="904"/>
                    </a:lnTo>
                    <a:lnTo>
                      <a:pt x="2682" y="910"/>
                    </a:lnTo>
                    <a:lnTo>
                      <a:pt x="2682" y="918"/>
                    </a:lnTo>
                    <a:lnTo>
                      <a:pt x="2700" y="1020"/>
                    </a:lnTo>
                    <a:lnTo>
                      <a:pt x="2700" y="1022"/>
                    </a:lnTo>
                    <a:lnTo>
                      <a:pt x="2702" y="1024"/>
                    </a:lnTo>
                    <a:lnTo>
                      <a:pt x="2704" y="1024"/>
                    </a:lnTo>
                    <a:lnTo>
                      <a:pt x="2706" y="1022"/>
                    </a:lnTo>
                    <a:lnTo>
                      <a:pt x="2726" y="996"/>
                    </a:lnTo>
                    <a:lnTo>
                      <a:pt x="2734" y="984"/>
                    </a:lnTo>
                    <a:lnTo>
                      <a:pt x="2744" y="972"/>
                    </a:lnTo>
                    <a:lnTo>
                      <a:pt x="2746" y="966"/>
                    </a:lnTo>
                    <a:lnTo>
                      <a:pt x="2754" y="952"/>
                    </a:lnTo>
                    <a:lnTo>
                      <a:pt x="2756" y="948"/>
                    </a:lnTo>
                    <a:lnTo>
                      <a:pt x="2760" y="940"/>
                    </a:lnTo>
                    <a:lnTo>
                      <a:pt x="2766" y="936"/>
                    </a:lnTo>
                    <a:lnTo>
                      <a:pt x="2772" y="934"/>
                    </a:lnTo>
                    <a:lnTo>
                      <a:pt x="2776" y="928"/>
                    </a:lnTo>
                    <a:lnTo>
                      <a:pt x="2778" y="922"/>
                    </a:lnTo>
                    <a:lnTo>
                      <a:pt x="2778" y="918"/>
                    </a:lnTo>
                    <a:lnTo>
                      <a:pt x="2780" y="912"/>
                    </a:lnTo>
                    <a:lnTo>
                      <a:pt x="2784" y="906"/>
                    </a:lnTo>
                    <a:lnTo>
                      <a:pt x="2788" y="900"/>
                    </a:lnTo>
                    <a:lnTo>
                      <a:pt x="2790" y="894"/>
                    </a:lnTo>
                    <a:lnTo>
                      <a:pt x="2796" y="870"/>
                    </a:lnTo>
                    <a:lnTo>
                      <a:pt x="2798" y="856"/>
                    </a:lnTo>
                    <a:lnTo>
                      <a:pt x="2796" y="854"/>
                    </a:lnTo>
                    <a:lnTo>
                      <a:pt x="2790" y="852"/>
                    </a:lnTo>
                    <a:lnTo>
                      <a:pt x="2786" y="852"/>
                    </a:lnTo>
                    <a:lnTo>
                      <a:pt x="2784" y="852"/>
                    </a:lnTo>
                    <a:lnTo>
                      <a:pt x="2782" y="850"/>
                    </a:lnTo>
                    <a:lnTo>
                      <a:pt x="2782" y="848"/>
                    </a:lnTo>
                    <a:lnTo>
                      <a:pt x="2782" y="844"/>
                    </a:lnTo>
                    <a:lnTo>
                      <a:pt x="2796" y="810"/>
                    </a:lnTo>
                    <a:lnTo>
                      <a:pt x="2798" y="804"/>
                    </a:lnTo>
                    <a:lnTo>
                      <a:pt x="2804" y="798"/>
                    </a:lnTo>
                    <a:lnTo>
                      <a:pt x="2816" y="790"/>
                    </a:lnTo>
                    <a:lnTo>
                      <a:pt x="2820" y="786"/>
                    </a:lnTo>
                    <a:lnTo>
                      <a:pt x="2832" y="784"/>
                    </a:lnTo>
                    <a:lnTo>
                      <a:pt x="2838" y="784"/>
                    </a:lnTo>
                    <a:lnTo>
                      <a:pt x="2842" y="788"/>
                    </a:lnTo>
                    <a:lnTo>
                      <a:pt x="2844" y="790"/>
                    </a:lnTo>
                    <a:lnTo>
                      <a:pt x="2848" y="790"/>
                    </a:lnTo>
                    <a:lnTo>
                      <a:pt x="2854" y="788"/>
                    </a:lnTo>
                    <a:lnTo>
                      <a:pt x="2870" y="770"/>
                    </a:lnTo>
                    <a:lnTo>
                      <a:pt x="2874" y="768"/>
                    </a:lnTo>
                    <a:lnTo>
                      <a:pt x="2876" y="768"/>
                    </a:lnTo>
                    <a:lnTo>
                      <a:pt x="2880" y="768"/>
                    </a:lnTo>
                    <a:lnTo>
                      <a:pt x="2882" y="770"/>
                    </a:lnTo>
                    <a:lnTo>
                      <a:pt x="2900" y="788"/>
                    </a:lnTo>
                    <a:lnTo>
                      <a:pt x="2902" y="790"/>
                    </a:lnTo>
                    <a:lnTo>
                      <a:pt x="2906" y="790"/>
                    </a:lnTo>
                    <a:lnTo>
                      <a:pt x="2908" y="788"/>
                    </a:lnTo>
                    <a:lnTo>
                      <a:pt x="2908" y="786"/>
                    </a:lnTo>
                    <a:lnTo>
                      <a:pt x="2914" y="772"/>
                    </a:lnTo>
                    <a:lnTo>
                      <a:pt x="2918" y="766"/>
                    </a:lnTo>
                    <a:lnTo>
                      <a:pt x="2924" y="764"/>
                    </a:lnTo>
                    <a:lnTo>
                      <a:pt x="2928" y="764"/>
                    </a:lnTo>
                    <a:lnTo>
                      <a:pt x="2934" y="762"/>
                    </a:lnTo>
                    <a:lnTo>
                      <a:pt x="2940" y="758"/>
                    </a:lnTo>
                    <a:lnTo>
                      <a:pt x="2960" y="732"/>
                    </a:lnTo>
                    <a:lnTo>
                      <a:pt x="2966" y="726"/>
                    </a:lnTo>
                    <a:lnTo>
                      <a:pt x="2972" y="722"/>
                    </a:lnTo>
                    <a:lnTo>
                      <a:pt x="2996" y="708"/>
                    </a:lnTo>
                    <a:lnTo>
                      <a:pt x="3004" y="706"/>
                    </a:lnTo>
                    <a:lnTo>
                      <a:pt x="3012" y="706"/>
                    </a:lnTo>
                    <a:lnTo>
                      <a:pt x="3016" y="706"/>
                    </a:lnTo>
                    <a:lnTo>
                      <a:pt x="3024" y="706"/>
                    </a:lnTo>
                    <a:lnTo>
                      <a:pt x="3030" y="708"/>
                    </a:lnTo>
                    <a:lnTo>
                      <a:pt x="3036" y="712"/>
                    </a:lnTo>
                    <a:lnTo>
                      <a:pt x="3042" y="712"/>
                    </a:lnTo>
                    <a:lnTo>
                      <a:pt x="3044" y="710"/>
                    </a:lnTo>
                    <a:lnTo>
                      <a:pt x="3044" y="698"/>
                    </a:lnTo>
                    <a:lnTo>
                      <a:pt x="3044" y="694"/>
                    </a:lnTo>
                    <a:lnTo>
                      <a:pt x="3040" y="678"/>
                    </a:lnTo>
                    <a:lnTo>
                      <a:pt x="3036" y="664"/>
                    </a:lnTo>
                    <a:lnTo>
                      <a:pt x="3032" y="656"/>
                    </a:lnTo>
                    <a:lnTo>
                      <a:pt x="3028" y="650"/>
                    </a:lnTo>
                    <a:lnTo>
                      <a:pt x="3020" y="642"/>
                    </a:lnTo>
                    <a:lnTo>
                      <a:pt x="3018" y="640"/>
                    </a:lnTo>
                    <a:lnTo>
                      <a:pt x="3018" y="638"/>
                    </a:lnTo>
                    <a:lnTo>
                      <a:pt x="3018" y="634"/>
                    </a:lnTo>
                    <a:lnTo>
                      <a:pt x="3022" y="634"/>
                    </a:lnTo>
                    <a:lnTo>
                      <a:pt x="3026" y="630"/>
                    </a:lnTo>
                    <a:lnTo>
                      <a:pt x="3040" y="624"/>
                    </a:lnTo>
                    <a:lnTo>
                      <a:pt x="3046" y="620"/>
                    </a:lnTo>
                    <a:close/>
                    <a:moveTo>
                      <a:pt x="420" y="930"/>
                    </a:moveTo>
                    <a:lnTo>
                      <a:pt x="420" y="930"/>
                    </a:lnTo>
                    <a:lnTo>
                      <a:pt x="414" y="924"/>
                    </a:lnTo>
                    <a:lnTo>
                      <a:pt x="410" y="920"/>
                    </a:lnTo>
                    <a:lnTo>
                      <a:pt x="414" y="924"/>
                    </a:lnTo>
                    <a:lnTo>
                      <a:pt x="420" y="930"/>
                    </a:lnTo>
                    <a:close/>
                    <a:moveTo>
                      <a:pt x="938" y="1244"/>
                    </a:moveTo>
                    <a:lnTo>
                      <a:pt x="938" y="1244"/>
                    </a:lnTo>
                    <a:lnTo>
                      <a:pt x="934" y="1238"/>
                    </a:lnTo>
                    <a:lnTo>
                      <a:pt x="928" y="1236"/>
                    </a:lnTo>
                    <a:lnTo>
                      <a:pt x="924" y="1234"/>
                    </a:lnTo>
                    <a:lnTo>
                      <a:pt x="914" y="1234"/>
                    </a:lnTo>
                    <a:lnTo>
                      <a:pt x="902" y="1238"/>
                    </a:lnTo>
                    <a:lnTo>
                      <a:pt x="896" y="1240"/>
                    </a:lnTo>
                    <a:lnTo>
                      <a:pt x="890" y="1242"/>
                    </a:lnTo>
                    <a:lnTo>
                      <a:pt x="882" y="1244"/>
                    </a:lnTo>
                    <a:lnTo>
                      <a:pt x="878" y="1244"/>
                    </a:lnTo>
                    <a:lnTo>
                      <a:pt x="864" y="1244"/>
                    </a:lnTo>
                    <a:lnTo>
                      <a:pt x="852" y="1240"/>
                    </a:lnTo>
                    <a:lnTo>
                      <a:pt x="848" y="1238"/>
                    </a:lnTo>
                    <a:lnTo>
                      <a:pt x="836" y="1234"/>
                    </a:lnTo>
                    <a:lnTo>
                      <a:pt x="822" y="1234"/>
                    </a:lnTo>
                    <a:lnTo>
                      <a:pt x="800" y="1234"/>
                    </a:lnTo>
                    <a:lnTo>
                      <a:pt x="786" y="1234"/>
                    </a:lnTo>
                    <a:lnTo>
                      <a:pt x="774" y="1234"/>
                    </a:lnTo>
                    <a:lnTo>
                      <a:pt x="770" y="1234"/>
                    </a:lnTo>
                    <a:lnTo>
                      <a:pt x="764" y="1236"/>
                    </a:lnTo>
                    <a:lnTo>
                      <a:pt x="758" y="1238"/>
                    </a:lnTo>
                    <a:lnTo>
                      <a:pt x="746" y="1248"/>
                    </a:lnTo>
                    <a:lnTo>
                      <a:pt x="740" y="1250"/>
                    </a:lnTo>
                    <a:lnTo>
                      <a:pt x="734" y="1250"/>
                    </a:lnTo>
                    <a:lnTo>
                      <a:pt x="728" y="1248"/>
                    </a:lnTo>
                    <a:lnTo>
                      <a:pt x="722" y="1244"/>
                    </a:lnTo>
                    <a:lnTo>
                      <a:pt x="716" y="1240"/>
                    </a:lnTo>
                    <a:lnTo>
                      <a:pt x="702" y="1236"/>
                    </a:lnTo>
                    <a:lnTo>
                      <a:pt x="696" y="1232"/>
                    </a:lnTo>
                    <a:lnTo>
                      <a:pt x="694" y="1226"/>
                    </a:lnTo>
                    <a:lnTo>
                      <a:pt x="694" y="1222"/>
                    </a:lnTo>
                    <a:lnTo>
                      <a:pt x="696" y="1214"/>
                    </a:lnTo>
                    <a:lnTo>
                      <a:pt x="700" y="1208"/>
                    </a:lnTo>
                    <a:lnTo>
                      <a:pt x="708" y="1200"/>
                    </a:lnTo>
                    <a:lnTo>
                      <a:pt x="714" y="1194"/>
                    </a:lnTo>
                    <a:lnTo>
                      <a:pt x="714" y="1186"/>
                    </a:lnTo>
                    <a:lnTo>
                      <a:pt x="714" y="1172"/>
                    </a:lnTo>
                    <a:lnTo>
                      <a:pt x="714" y="1166"/>
                    </a:lnTo>
                    <a:lnTo>
                      <a:pt x="718" y="1160"/>
                    </a:lnTo>
                    <a:lnTo>
                      <a:pt x="724" y="1156"/>
                    </a:lnTo>
                    <a:lnTo>
                      <a:pt x="728" y="1150"/>
                    </a:lnTo>
                    <a:lnTo>
                      <a:pt x="740" y="1142"/>
                    </a:lnTo>
                    <a:lnTo>
                      <a:pt x="746" y="1140"/>
                    </a:lnTo>
                    <a:lnTo>
                      <a:pt x="754" y="1136"/>
                    </a:lnTo>
                    <a:lnTo>
                      <a:pt x="760" y="1136"/>
                    </a:lnTo>
                    <a:lnTo>
                      <a:pt x="764" y="1136"/>
                    </a:lnTo>
                    <a:lnTo>
                      <a:pt x="772" y="1138"/>
                    </a:lnTo>
                    <a:lnTo>
                      <a:pt x="778" y="1140"/>
                    </a:lnTo>
                    <a:lnTo>
                      <a:pt x="780" y="1146"/>
                    </a:lnTo>
                    <a:lnTo>
                      <a:pt x="778" y="1150"/>
                    </a:lnTo>
                    <a:lnTo>
                      <a:pt x="776" y="1152"/>
                    </a:lnTo>
                    <a:lnTo>
                      <a:pt x="776" y="1156"/>
                    </a:lnTo>
                    <a:lnTo>
                      <a:pt x="778" y="1160"/>
                    </a:lnTo>
                    <a:lnTo>
                      <a:pt x="786" y="1170"/>
                    </a:lnTo>
                    <a:lnTo>
                      <a:pt x="792" y="1172"/>
                    </a:lnTo>
                    <a:lnTo>
                      <a:pt x="800" y="1172"/>
                    </a:lnTo>
                    <a:lnTo>
                      <a:pt x="824" y="1158"/>
                    </a:lnTo>
                    <a:lnTo>
                      <a:pt x="832" y="1156"/>
                    </a:lnTo>
                    <a:lnTo>
                      <a:pt x="838" y="1158"/>
                    </a:lnTo>
                    <a:lnTo>
                      <a:pt x="862" y="1164"/>
                    </a:lnTo>
                    <a:lnTo>
                      <a:pt x="870" y="1166"/>
                    </a:lnTo>
                    <a:lnTo>
                      <a:pt x="874" y="1172"/>
                    </a:lnTo>
                    <a:lnTo>
                      <a:pt x="886" y="1188"/>
                    </a:lnTo>
                    <a:lnTo>
                      <a:pt x="888" y="1194"/>
                    </a:lnTo>
                    <a:lnTo>
                      <a:pt x="890" y="1200"/>
                    </a:lnTo>
                    <a:lnTo>
                      <a:pt x="892" y="1204"/>
                    </a:lnTo>
                    <a:lnTo>
                      <a:pt x="894" y="1210"/>
                    </a:lnTo>
                    <a:lnTo>
                      <a:pt x="900" y="1212"/>
                    </a:lnTo>
                    <a:lnTo>
                      <a:pt x="908" y="1214"/>
                    </a:lnTo>
                    <a:lnTo>
                      <a:pt x="912" y="1214"/>
                    </a:lnTo>
                    <a:lnTo>
                      <a:pt x="918" y="1216"/>
                    </a:lnTo>
                    <a:lnTo>
                      <a:pt x="924" y="1218"/>
                    </a:lnTo>
                    <a:lnTo>
                      <a:pt x="932" y="1232"/>
                    </a:lnTo>
                    <a:lnTo>
                      <a:pt x="936" y="1236"/>
                    </a:lnTo>
                    <a:lnTo>
                      <a:pt x="938" y="1244"/>
                    </a:lnTo>
                    <a:close/>
                    <a:moveTo>
                      <a:pt x="1094" y="1156"/>
                    </a:moveTo>
                    <a:lnTo>
                      <a:pt x="1094" y="1156"/>
                    </a:lnTo>
                    <a:lnTo>
                      <a:pt x="1078" y="1156"/>
                    </a:lnTo>
                    <a:lnTo>
                      <a:pt x="1074" y="1156"/>
                    </a:lnTo>
                    <a:lnTo>
                      <a:pt x="1068" y="1156"/>
                    </a:lnTo>
                    <a:lnTo>
                      <a:pt x="1062" y="1160"/>
                    </a:lnTo>
                    <a:lnTo>
                      <a:pt x="1058" y="1166"/>
                    </a:lnTo>
                    <a:lnTo>
                      <a:pt x="1058" y="1172"/>
                    </a:lnTo>
                    <a:lnTo>
                      <a:pt x="1064" y="1196"/>
                    </a:lnTo>
                    <a:lnTo>
                      <a:pt x="1068" y="1204"/>
                    </a:lnTo>
                    <a:lnTo>
                      <a:pt x="1072" y="1210"/>
                    </a:lnTo>
                    <a:lnTo>
                      <a:pt x="1080" y="1218"/>
                    </a:lnTo>
                    <a:lnTo>
                      <a:pt x="1084" y="1224"/>
                    </a:lnTo>
                    <a:lnTo>
                      <a:pt x="1086" y="1232"/>
                    </a:lnTo>
                    <a:lnTo>
                      <a:pt x="1086" y="1256"/>
                    </a:lnTo>
                    <a:lnTo>
                      <a:pt x="1086" y="1264"/>
                    </a:lnTo>
                    <a:lnTo>
                      <a:pt x="1080" y="1266"/>
                    </a:lnTo>
                    <a:lnTo>
                      <a:pt x="1020" y="1278"/>
                    </a:lnTo>
                    <a:lnTo>
                      <a:pt x="1014" y="1278"/>
                    </a:lnTo>
                    <a:lnTo>
                      <a:pt x="1010" y="1276"/>
                    </a:lnTo>
                    <a:lnTo>
                      <a:pt x="1006" y="1274"/>
                    </a:lnTo>
                    <a:lnTo>
                      <a:pt x="1002" y="1278"/>
                    </a:lnTo>
                    <a:lnTo>
                      <a:pt x="998" y="1280"/>
                    </a:lnTo>
                    <a:lnTo>
                      <a:pt x="990" y="1282"/>
                    </a:lnTo>
                    <a:lnTo>
                      <a:pt x="982" y="1284"/>
                    </a:lnTo>
                    <a:lnTo>
                      <a:pt x="976" y="1284"/>
                    </a:lnTo>
                    <a:lnTo>
                      <a:pt x="972" y="1284"/>
                    </a:lnTo>
                    <a:lnTo>
                      <a:pt x="962" y="1278"/>
                    </a:lnTo>
                    <a:lnTo>
                      <a:pt x="958" y="1272"/>
                    </a:lnTo>
                    <a:lnTo>
                      <a:pt x="954" y="1268"/>
                    </a:lnTo>
                    <a:lnTo>
                      <a:pt x="954" y="1266"/>
                    </a:lnTo>
                    <a:lnTo>
                      <a:pt x="954" y="1264"/>
                    </a:lnTo>
                    <a:lnTo>
                      <a:pt x="960" y="1264"/>
                    </a:lnTo>
                    <a:lnTo>
                      <a:pt x="968" y="1262"/>
                    </a:lnTo>
                    <a:lnTo>
                      <a:pt x="976" y="1260"/>
                    </a:lnTo>
                    <a:lnTo>
                      <a:pt x="980" y="1256"/>
                    </a:lnTo>
                    <a:lnTo>
                      <a:pt x="986" y="1256"/>
                    </a:lnTo>
                    <a:lnTo>
                      <a:pt x="992" y="1258"/>
                    </a:lnTo>
                    <a:lnTo>
                      <a:pt x="996" y="1264"/>
                    </a:lnTo>
                    <a:lnTo>
                      <a:pt x="998" y="1268"/>
                    </a:lnTo>
                    <a:lnTo>
                      <a:pt x="998" y="1270"/>
                    </a:lnTo>
                    <a:lnTo>
                      <a:pt x="1002" y="1266"/>
                    </a:lnTo>
                    <a:lnTo>
                      <a:pt x="1004" y="1260"/>
                    </a:lnTo>
                    <a:lnTo>
                      <a:pt x="1012" y="1248"/>
                    </a:lnTo>
                    <a:lnTo>
                      <a:pt x="1022" y="1240"/>
                    </a:lnTo>
                    <a:lnTo>
                      <a:pt x="1024" y="1234"/>
                    </a:lnTo>
                    <a:lnTo>
                      <a:pt x="1024" y="1226"/>
                    </a:lnTo>
                    <a:lnTo>
                      <a:pt x="1010" y="1202"/>
                    </a:lnTo>
                    <a:lnTo>
                      <a:pt x="1002" y="1188"/>
                    </a:lnTo>
                    <a:lnTo>
                      <a:pt x="974" y="1152"/>
                    </a:lnTo>
                    <a:lnTo>
                      <a:pt x="970" y="1146"/>
                    </a:lnTo>
                    <a:lnTo>
                      <a:pt x="972" y="1138"/>
                    </a:lnTo>
                    <a:lnTo>
                      <a:pt x="984" y="1122"/>
                    </a:lnTo>
                    <a:lnTo>
                      <a:pt x="988" y="1118"/>
                    </a:lnTo>
                    <a:lnTo>
                      <a:pt x="994" y="1112"/>
                    </a:lnTo>
                    <a:lnTo>
                      <a:pt x="1000" y="1110"/>
                    </a:lnTo>
                    <a:lnTo>
                      <a:pt x="1006" y="1108"/>
                    </a:lnTo>
                    <a:lnTo>
                      <a:pt x="1012" y="1112"/>
                    </a:lnTo>
                    <a:lnTo>
                      <a:pt x="1018" y="1114"/>
                    </a:lnTo>
                    <a:lnTo>
                      <a:pt x="1026" y="1116"/>
                    </a:lnTo>
                    <a:lnTo>
                      <a:pt x="1048" y="1116"/>
                    </a:lnTo>
                    <a:lnTo>
                      <a:pt x="1064" y="1116"/>
                    </a:lnTo>
                    <a:lnTo>
                      <a:pt x="1078" y="1116"/>
                    </a:lnTo>
                    <a:lnTo>
                      <a:pt x="1084" y="1118"/>
                    </a:lnTo>
                    <a:lnTo>
                      <a:pt x="1090" y="1122"/>
                    </a:lnTo>
                    <a:lnTo>
                      <a:pt x="1110" y="1148"/>
                    </a:lnTo>
                    <a:lnTo>
                      <a:pt x="1112" y="1152"/>
                    </a:lnTo>
                    <a:lnTo>
                      <a:pt x="1112" y="1154"/>
                    </a:lnTo>
                    <a:lnTo>
                      <a:pt x="1110" y="1154"/>
                    </a:lnTo>
                    <a:lnTo>
                      <a:pt x="1108" y="1156"/>
                    </a:lnTo>
                    <a:lnTo>
                      <a:pt x="1094" y="1156"/>
                    </a:lnTo>
                    <a:close/>
                    <a:moveTo>
                      <a:pt x="1098" y="350"/>
                    </a:moveTo>
                    <a:lnTo>
                      <a:pt x="1098" y="350"/>
                    </a:lnTo>
                    <a:lnTo>
                      <a:pt x="1102" y="354"/>
                    </a:lnTo>
                    <a:lnTo>
                      <a:pt x="1106" y="358"/>
                    </a:lnTo>
                    <a:lnTo>
                      <a:pt x="1108" y="362"/>
                    </a:lnTo>
                    <a:lnTo>
                      <a:pt x="1112" y="366"/>
                    </a:lnTo>
                    <a:lnTo>
                      <a:pt x="1118" y="368"/>
                    </a:lnTo>
                    <a:lnTo>
                      <a:pt x="1124" y="372"/>
                    </a:lnTo>
                    <a:lnTo>
                      <a:pt x="1132" y="372"/>
                    </a:lnTo>
                    <a:lnTo>
                      <a:pt x="1156" y="372"/>
                    </a:lnTo>
                    <a:lnTo>
                      <a:pt x="1158" y="372"/>
                    </a:lnTo>
                    <a:lnTo>
                      <a:pt x="1160" y="370"/>
                    </a:lnTo>
                    <a:lnTo>
                      <a:pt x="1160" y="368"/>
                    </a:lnTo>
                    <a:lnTo>
                      <a:pt x="1158" y="366"/>
                    </a:lnTo>
                    <a:lnTo>
                      <a:pt x="1150" y="358"/>
                    </a:lnTo>
                    <a:lnTo>
                      <a:pt x="1146" y="352"/>
                    </a:lnTo>
                    <a:lnTo>
                      <a:pt x="1142" y="346"/>
                    </a:lnTo>
                    <a:lnTo>
                      <a:pt x="1128" y="302"/>
                    </a:lnTo>
                    <a:lnTo>
                      <a:pt x="1126" y="294"/>
                    </a:lnTo>
                    <a:lnTo>
                      <a:pt x="1128" y="286"/>
                    </a:lnTo>
                    <a:lnTo>
                      <a:pt x="1140" y="262"/>
                    </a:lnTo>
                    <a:lnTo>
                      <a:pt x="1148" y="248"/>
                    </a:lnTo>
                    <a:lnTo>
                      <a:pt x="1180" y="184"/>
                    </a:lnTo>
                    <a:lnTo>
                      <a:pt x="1184" y="178"/>
                    </a:lnTo>
                    <a:lnTo>
                      <a:pt x="1190" y="172"/>
                    </a:lnTo>
                    <a:lnTo>
                      <a:pt x="1216" y="152"/>
                    </a:lnTo>
                    <a:lnTo>
                      <a:pt x="1226" y="140"/>
                    </a:lnTo>
                    <a:lnTo>
                      <a:pt x="1238" y="124"/>
                    </a:lnTo>
                    <a:lnTo>
                      <a:pt x="1244" y="120"/>
                    </a:lnTo>
                    <a:lnTo>
                      <a:pt x="1250" y="116"/>
                    </a:lnTo>
                    <a:lnTo>
                      <a:pt x="1264" y="110"/>
                    </a:lnTo>
                    <a:lnTo>
                      <a:pt x="1278" y="104"/>
                    </a:lnTo>
                    <a:lnTo>
                      <a:pt x="1294" y="94"/>
                    </a:lnTo>
                    <a:lnTo>
                      <a:pt x="1306" y="84"/>
                    </a:lnTo>
                    <a:lnTo>
                      <a:pt x="1334" y="56"/>
                    </a:lnTo>
                    <a:lnTo>
                      <a:pt x="1338" y="50"/>
                    </a:lnTo>
                    <a:lnTo>
                      <a:pt x="1336" y="42"/>
                    </a:lnTo>
                    <a:lnTo>
                      <a:pt x="1334" y="38"/>
                    </a:lnTo>
                    <a:lnTo>
                      <a:pt x="1328" y="32"/>
                    </a:lnTo>
                    <a:lnTo>
                      <a:pt x="1322" y="30"/>
                    </a:lnTo>
                    <a:lnTo>
                      <a:pt x="1308" y="30"/>
                    </a:lnTo>
                    <a:lnTo>
                      <a:pt x="1302" y="32"/>
                    </a:lnTo>
                    <a:lnTo>
                      <a:pt x="1296" y="36"/>
                    </a:lnTo>
                    <a:lnTo>
                      <a:pt x="1286" y="44"/>
                    </a:lnTo>
                    <a:lnTo>
                      <a:pt x="1276" y="54"/>
                    </a:lnTo>
                    <a:lnTo>
                      <a:pt x="1270" y="58"/>
                    </a:lnTo>
                    <a:lnTo>
                      <a:pt x="1264" y="62"/>
                    </a:lnTo>
                    <a:lnTo>
                      <a:pt x="1250" y="66"/>
                    </a:lnTo>
                    <a:lnTo>
                      <a:pt x="1234" y="70"/>
                    </a:lnTo>
                    <a:lnTo>
                      <a:pt x="1220" y="70"/>
                    </a:lnTo>
                    <a:lnTo>
                      <a:pt x="1214" y="70"/>
                    </a:lnTo>
                    <a:lnTo>
                      <a:pt x="1208" y="74"/>
                    </a:lnTo>
                    <a:lnTo>
                      <a:pt x="1198" y="84"/>
                    </a:lnTo>
                    <a:lnTo>
                      <a:pt x="1188" y="94"/>
                    </a:lnTo>
                    <a:lnTo>
                      <a:pt x="1160" y="122"/>
                    </a:lnTo>
                    <a:lnTo>
                      <a:pt x="1146" y="132"/>
                    </a:lnTo>
                    <a:lnTo>
                      <a:pt x="1142" y="134"/>
                    </a:lnTo>
                    <a:lnTo>
                      <a:pt x="1136" y="140"/>
                    </a:lnTo>
                    <a:lnTo>
                      <a:pt x="1134" y="146"/>
                    </a:lnTo>
                    <a:lnTo>
                      <a:pt x="1134" y="160"/>
                    </a:lnTo>
                    <a:lnTo>
                      <a:pt x="1132" y="166"/>
                    </a:lnTo>
                    <a:lnTo>
                      <a:pt x="1128" y="170"/>
                    </a:lnTo>
                    <a:lnTo>
                      <a:pt x="1122" y="174"/>
                    </a:lnTo>
                    <a:lnTo>
                      <a:pt x="1116" y="178"/>
                    </a:lnTo>
                    <a:lnTo>
                      <a:pt x="1110" y="184"/>
                    </a:lnTo>
                    <a:lnTo>
                      <a:pt x="1100" y="200"/>
                    </a:lnTo>
                    <a:lnTo>
                      <a:pt x="1096" y="206"/>
                    </a:lnTo>
                    <a:lnTo>
                      <a:pt x="1096" y="214"/>
                    </a:lnTo>
                    <a:lnTo>
                      <a:pt x="1096" y="218"/>
                    </a:lnTo>
                    <a:lnTo>
                      <a:pt x="1094" y="226"/>
                    </a:lnTo>
                    <a:lnTo>
                      <a:pt x="1092" y="232"/>
                    </a:lnTo>
                    <a:lnTo>
                      <a:pt x="1090" y="238"/>
                    </a:lnTo>
                    <a:lnTo>
                      <a:pt x="1082" y="252"/>
                    </a:lnTo>
                    <a:lnTo>
                      <a:pt x="1080" y="258"/>
                    </a:lnTo>
                    <a:lnTo>
                      <a:pt x="1076" y="266"/>
                    </a:lnTo>
                    <a:lnTo>
                      <a:pt x="1076" y="272"/>
                    </a:lnTo>
                    <a:lnTo>
                      <a:pt x="1076" y="286"/>
                    </a:lnTo>
                    <a:lnTo>
                      <a:pt x="1074" y="294"/>
                    </a:lnTo>
                    <a:lnTo>
                      <a:pt x="1072" y="302"/>
                    </a:lnTo>
                    <a:lnTo>
                      <a:pt x="1070" y="306"/>
                    </a:lnTo>
                    <a:lnTo>
                      <a:pt x="1068" y="314"/>
                    </a:lnTo>
                    <a:lnTo>
                      <a:pt x="1068" y="322"/>
                    </a:lnTo>
                    <a:lnTo>
                      <a:pt x="1074" y="336"/>
                    </a:lnTo>
                    <a:lnTo>
                      <a:pt x="1078" y="342"/>
                    </a:lnTo>
                    <a:lnTo>
                      <a:pt x="1084" y="346"/>
                    </a:lnTo>
                    <a:lnTo>
                      <a:pt x="1098" y="350"/>
                    </a:lnTo>
                    <a:close/>
                    <a:moveTo>
                      <a:pt x="148" y="1002"/>
                    </a:moveTo>
                    <a:lnTo>
                      <a:pt x="148" y="1002"/>
                    </a:lnTo>
                    <a:lnTo>
                      <a:pt x="162" y="994"/>
                    </a:lnTo>
                    <a:lnTo>
                      <a:pt x="168" y="992"/>
                    </a:lnTo>
                    <a:lnTo>
                      <a:pt x="172" y="988"/>
                    </a:lnTo>
                    <a:lnTo>
                      <a:pt x="174" y="980"/>
                    </a:lnTo>
                    <a:lnTo>
                      <a:pt x="174" y="978"/>
                    </a:lnTo>
                    <a:lnTo>
                      <a:pt x="174" y="962"/>
                    </a:lnTo>
                    <a:lnTo>
                      <a:pt x="174" y="958"/>
                    </a:lnTo>
                    <a:lnTo>
                      <a:pt x="176" y="950"/>
                    </a:lnTo>
                    <a:lnTo>
                      <a:pt x="180" y="944"/>
                    </a:lnTo>
                    <a:lnTo>
                      <a:pt x="182" y="940"/>
                    </a:lnTo>
                    <a:lnTo>
                      <a:pt x="180" y="936"/>
                    </a:lnTo>
                    <a:lnTo>
                      <a:pt x="176" y="930"/>
                    </a:lnTo>
                    <a:lnTo>
                      <a:pt x="174" y="926"/>
                    </a:lnTo>
                    <a:lnTo>
                      <a:pt x="172" y="922"/>
                    </a:lnTo>
                    <a:lnTo>
                      <a:pt x="170" y="920"/>
                    </a:lnTo>
                    <a:lnTo>
                      <a:pt x="164" y="920"/>
                    </a:lnTo>
                    <a:lnTo>
                      <a:pt x="160" y="916"/>
                    </a:lnTo>
                    <a:lnTo>
                      <a:pt x="158" y="914"/>
                    </a:lnTo>
                    <a:lnTo>
                      <a:pt x="154" y="914"/>
                    </a:lnTo>
                    <a:lnTo>
                      <a:pt x="148" y="916"/>
                    </a:lnTo>
                    <a:lnTo>
                      <a:pt x="140" y="924"/>
                    </a:lnTo>
                    <a:lnTo>
                      <a:pt x="136" y="930"/>
                    </a:lnTo>
                    <a:lnTo>
                      <a:pt x="134" y="936"/>
                    </a:lnTo>
                    <a:lnTo>
                      <a:pt x="132" y="938"/>
                    </a:lnTo>
                    <a:lnTo>
                      <a:pt x="126" y="940"/>
                    </a:lnTo>
                    <a:lnTo>
                      <a:pt x="124" y="940"/>
                    </a:lnTo>
                    <a:lnTo>
                      <a:pt x="120" y="940"/>
                    </a:lnTo>
                    <a:lnTo>
                      <a:pt x="118" y="942"/>
                    </a:lnTo>
                    <a:lnTo>
                      <a:pt x="118" y="944"/>
                    </a:lnTo>
                    <a:lnTo>
                      <a:pt x="118" y="948"/>
                    </a:lnTo>
                    <a:lnTo>
                      <a:pt x="122" y="952"/>
                    </a:lnTo>
                    <a:lnTo>
                      <a:pt x="122" y="958"/>
                    </a:lnTo>
                    <a:lnTo>
                      <a:pt x="120" y="960"/>
                    </a:lnTo>
                    <a:lnTo>
                      <a:pt x="118" y="960"/>
                    </a:lnTo>
                    <a:lnTo>
                      <a:pt x="120" y="964"/>
                    </a:lnTo>
                    <a:lnTo>
                      <a:pt x="124" y="970"/>
                    </a:lnTo>
                    <a:lnTo>
                      <a:pt x="124" y="974"/>
                    </a:lnTo>
                    <a:lnTo>
                      <a:pt x="124" y="978"/>
                    </a:lnTo>
                    <a:lnTo>
                      <a:pt x="120" y="984"/>
                    </a:lnTo>
                    <a:lnTo>
                      <a:pt x="116" y="988"/>
                    </a:lnTo>
                    <a:lnTo>
                      <a:pt x="116" y="994"/>
                    </a:lnTo>
                    <a:lnTo>
                      <a:pt x="116" y="1004"/>
                    </a:lnTo>
                    <a:lnTo>
                      <a:pt x="116" y="1008"/>
                    </a:lnTo>
                    <a:lnTo>
                      <a:pt x="120" y="1012"/>
                    </a:lnTo>
                    <a:lnTo>
                      <a:pt x="126" y="1016"/>
                    </a:lnTo>
                    <a:lnTo>
                      <a:pt x="132" y="1014"/>
                    </a:lnTo>
                    <a:lnTo>
                      <a:pt x="148" y="1002"/>
                    </a:lnTo>
                    <a:close/>
                    <a:moveTo>
                      <a:pt x="1506" y="1812"/>
                    </a:moveTo>
                    <a:lnTo>
                      <a:pt x="1506" y="1812"/>
                    </a:lnTo>
                    <a:lnTo>
                      <a:pt x="1506" y="1828"/>
                    </a:lnTo>
                    <a:lnTo>
                      <a:pt x="1506" y="1832"/>
                    </a:lnTo>
                    <a:lnTo>
                      <a:pt x="1508" y="1836"/>
                    </a:lnTo>
                    <a:lnTo>
                      <a:pt x="1510" y="1838"/>
                    </a:lnTo>
                    <a:lnTo>
                      <a:pt x="1512" y="1840"/>
                    </a:lnTo>
                    <a:lnTo>
                      <a:pt x="1514" y="1840"/>
                    </a:lnTo>
                    <a:lnTo>
                      <a:pt x="1518" y="1840"/>
                    </a:lnTo>
                    <a:lnTo>
                      <a:pt x="1524" y="1838"/>
                    </a:lnTo>
                    <a:lnTo>
                      <a:pt x="1530" y="1834"/>
                    </a:lnTo>
                    <a:lnTo>
                      <a:pt x="1532" y="1828"/>
                    </a:lnTo>
                    <a:lnTo>
                      <a:pt x="1532" y="1822"/>
                    </a:lnTo>
                    <a:lnTo>
                      <a:pt x="1530" y="1816"/>
                    </a:lnTo>
                    <a:lnTo>
                      <a:pt x="1514" y="1806"/>
                    </a:lnTo>
                    <a:lnTo>
                      <a:pt x="1510" y="1804"/>
                    </a:lnTo>
                    <a:lnTo>
                      <a:pt x="1508" y="1804"/>
                    </a:lnTo>
                    <a:lnTo>
                      <a:pt x="1508" y="1806"/>
                    </a:lnTo>
                    <a:lnTo>
                      <a:pt x="1506" y="1808"/>
                    </a:lnTo>
                    <a:lnTo>
                      <a:pt x="1506" y="1812"/>
                    </a:lnTo>
                    <a:close/>
                    <a:moveTo>
                      <a:pt x="1910" y="1994"/>
                    </a:moveTo>
                    <a:lnTo>
                      <a:pt x="1910" y="1994"/>
                    </a:lnTo>
                    <a:lnTo>
                      <a:pt x="1904" y="1980"/>
                    </a:lnTo>
                    <a:lnTo>
                      <a:pt x="1892" y="1964"/>
                    </a:lnTo>
                    <a:lnTo>
                      <a:pt x="1884" y="1952"/>
                    </a:lnTo>
                    <a:lnTo>
                      <a:pt x="1872" y="1942"/>
                    </a:lnTo>
                    <a:lnTo>
                      <a:pt x="1846" y="1914"/>
                    </a:lnTo>
                    <a:lnTo>
                      <a:pt x="1832" y="1904"/>
                    </a:lnTo>
                    <a:lnTo>
                      <a:pt x="1826" y="1902"/>
                    </a:lnTo>
                    <a:lnTo>
                      <a:pt x="1812" y="1896"/>
                    </a:lnTo>
                    <a:lnTo>
                      <a:pt x="1808" y="1892"/>
                    </a:lnTo>
                    <a:lnTo>
                      <a:pt x="1800" y="1888"/>
                    </a:lnTo>
                    <a:lnTo>
                      <a:pt x="1796" y="1882"/>
                    </a:lnTo>
                    <a:lnTo>
                      <a:pt x="1784" y="1866"/>
                    </a:lnTo>
                    <a:lnTo>
                      <a:pt x="1780" y="1862"/>
                    </a:lnTo>
                    <a:lnTo>
                      <a:pt x="1772" y="1860"/>
                    </a:lnTo>
                    <a:lnTo>
                      <a:pt x="1768" y="1860"/>
                    </a:lnTo>
                    <a:lnTo>
                      <a:pt x="1766" y="1860"/>
                    </a:lnTo>
                    <a:lnTo>
                      <a:pt x="1764" y="1862"/>
                    </a:lnTo>
                    <a:lnTo>
                      <a:pt x="1762" y="1864"/>
                    </a:lnTo>
                    <a:lnTo>
                      <a:pt x="1762" y="1868"/>
                    </a:lnTo>
                    <a:lnTo>
                      <a:pt x="1768" y="1890"/>
                    </a:lnTo>
                    <a:lnTo>
                      <a:pt x="1772" y="1898"/>
                    </a:lnTo>
                    <a:lnTo>
                      <a:pt x="1776" y="1904"/>
                    </a:lnTo>
                    <a:lnTo>
                      <a:pt x="1784" y="1912"/>
                    </a:lnTo>
                    <a:lnTo>
                      <a:pt x="1796" y="1924"/>
                    </a:lnTo>
                    <a:lnTo>
                      <a:pt x="1804" y="1932"/>
                    </a:lnTo>
                    <a:lnTo>
                      <a:pt x="1814" y="1942"/>
                    </a:lnTo>
                    <a:lnTo>
                      <a:pt x="1824" y="1956"/>
                    </a:lnTo>
                    <a:lnTo>
                      <a:pt x="1836" y="1980"/>
                    </a:lnTo>
                    <a:lnTo>
                      <a:pt x="1840" y="1986"/>
                    </a:lnTo>
                    <a:lnTo>
                      <a:pt x="1846" y="1992"/>
                    </a:lnTo>
                    <a:lnTo>
                      <a:pt x="1862" y="2002"/>
                    </a:lnTo>
                    <a:lnTo>
                      <a:pt x="1876" y="2012"/>
                    </a:lnTo>
                    <a:lnTo>
                      <a:pt x="1892" y="2022"/>
                    </a:lnTo>
                    <a:lnTo>
                      <a:pt x="1898" y="2024"/>
                    </a:lnTo>
                    <a:lnTo>
                      <a:pt x="1906" y="2022"/>
                    </a:lnTo>
                    <a:lnTo>
                      <a:pt x="1910" y="2020"/>
                    </a:lnTo>
                    <a:lnTo>
                      <a:pt x="1916" y="2016"/>
                    </a:lnTo>
                    <a:lnTo>
                      <a:pt x="1916" y="2008"/>
                    </a:lnTo>
                    <a:lnTo>
                      <a:pt x="1910" y="1994"/>
                    </a:lnTo>
                    <a:close/>
                    <a:moveTo>
                      <a:pt x="1004" y="2148"/>
                    </a:moveTo>
                    <a:lnTo>
                      <a:pt x="1004" y="2148"/>
                    </a:lnTo>
                    <a:lnTo>
                      <a:pt x="998" y="2154"/>
                    </a:lnTo>
                    <a:lnTo>
                      <a:pt x="994" y="2160"/>
                    </a:lnTo>
                    <a:lnTo>
                      <a:pt x="982" y="2176"/>
                    </a:lnTo>
                    <a:lnTo>
                      <a:pt x="978" y="2182"/>
                    </a:lnTo>
                    <a:lnTo>
                      <a:pt x="970" y="2186"/>
                    </a:lnTo>
                    <a:lnTo>
                      <a:pt x="966" y="2188"/>
                    </a:lnTo>
                    <a:lnTo>
                      <a:pt x="954" y="2198"/>
                    </a:lnTo>
                    <a:lnTo>
                      <a:pt x="950" y="2202"/>
                    </a:lnTo>
                    <a:lnTo>
                      <a:pt x="950" y="2210"/>
                    </a:lnTo>
                    <a:lnTo>
                      <a:pt x="956" y="2234"/>
                    </a:lnTo>
                    <a:lnTo>
                      <a:pt x="958" y="2242"/>
                    </a:lnTo>
                    <a:lnTo>
                      <a:pt x="956" y="2248"/>
                    </a:lnTo>
                    <a:lnTo>
                      <a:pt x="952" y="2264"/>
                    </a:lnTo>
                    <a:lnTo>
                      <a:pt x="946" y="2278"/>
                    </a:lnTo>
                    <a:lnTo>
                      <a:pt x="942" y="2284"/>
                    </a:lnTo>
                    <a:lnTo>
                      <a:pt x="940" y="2290"/>
                    </a:lnTo>
                    <a:lnTo>
                      <a:pt x="938" y="2298"/>
                    </a:lnTo>
                    <a:lnTo>
                      <a:pt x="938" y="2302"/>
                    </a:lnTo>
                    <a:lnTo>
                      <a:pt x="938" y="2318"/>
                    </a:lnTo>
                    <a:lnTo>
                      <a:pt x="938" y="2322"/>
                    </a:lnTo>
                    <a:lnTo>
                      <a:pt x="940" y="2328"/>
                    </a:lnTo>
                    <a:lnTo>
                      <a:pt x="944" y="2336"/>
                    </a:lnTo>
                    <a:lnTo>
                      <a:pt x="952" y="2344"/>
                    </a:lnTo>
                    <a:lnTo>
                      <a:pt x="958" y="2346"/>
                    </a:lnTo>
                    <a:lnTo>
                      <a:pt x="966" y="2346"/>
                    </a:lnTo>
                    <a:lnTo>
                      <a:pt x="970" y="2342"/>
                    </a:lnTo>
                    <a:lnTo>
                      <a:pt x="978" y="2340"/>
                    </a:lnTo>
                    <a:lnTo>
                      <a:pt x="986" y="2340"/>
                    </a:lnTo>
                    <a:lnTo>
                      <a:pt x="990" y="2340"/>
                    </a:lnTo>
                    <a:lnTo>
                      <a:pt x="996" y="2338"/>
                    </a:lnTo>
                    <a:lnTo>
                      <a:pt x="1000" y="2332"/>
                    </a:lnTo>
                    <a:lnTo>
                      <a:pt x="1034" y="2210"/>
                    </a:lnTo>
                    <a:lnTo>
                      <a:pt x="1036" y="2194"/>
                    </a:lnTo>
                    <a:lnTo>
                      <a:pt x="1036" y="2190"/>
                    </a:lnTo>
                    <a:lnTo>
                      <a:pt x="1036" y="2174"/>
                    </a:lnTo>
                    <a:lnTo>
                      <a:pt x="1036" y="2160"/>
                    </a:lnTo>
                    <a:lnTo>
                      <a:pt x="1036" y="2154"/>
                    </a:lnTo>
                    <a:lnTo>
                      <a:pt x="1034" y="2146"/>
                    </a:lnTo>
                    <a:lnTo>
                      <a:pt x="1030" y="2140"/>
                    </a:lnTo>
                    <a:lnTo>
                      <a:pt x="1028" y="2138"/>
                    </a:lnTo>
                    <a:lnTo>
                      <a:pt x="1026" y="2136"/>
                    </a:lnTo>
                    <a:lnTo>
                      <a:pt x="1024" y="2136"/>
                    </a:lnTo>
                    <a:lnTo>
                      <a:pt x="1020" y="2138"/>
                    </a:lnTo>
                    <a:lnTo>
                      <a:pt x="1004" y="2148"/>
                    </a:lnTo>
                    <a:close/>
                    <a:moveTo>
                      <a:pt x="184" y="906"/>
                    </a:moveTo>
                    <a:lnTo>
                      <a:pt x="184" y="906"/>
                    </a:lnTo>
                    <a:lnTo>
                      <a:pt x="186" y="902"/>
                    </a:lnTo>
                    <a:lnTo>
                      <a:pt x="188" y="900"/>
                    </a:lnTo>
                    <a:lnTo>
                      <a:pt x="192" y="902"/>
                    </a:lnTo>
                    <a:lnTo>
                      <a:pt x="194" y="908"/>
                    </a:lnTo>
                    <a:lnTo>
                      <a:pt x="194" y="912"/>
                    </a:lnTo>
                    <a:lnTo>
                      <a:pt x="194" y="926"/>
                    </a:lnTo>
                    <a:lnTo>
                      <a:pt x="194" y="928"/>
                    </a:lnTo>
                    <a:lnTo>
                      <a:pt x="198" y="930"/>
                    </a:lnTo>
                    <a:lnTo>
                      <a:pt x="208" y="930"/>
                    </a:lnTo>
                    <a:lnTo>
                      <a:pt x="212" y="932"/>
                    </a:lnTo>
                    <a:lnTo>
                      <a:pt x="218" y="934"/>
                    </a:lnTo>
                    <a:lnTo>
                      <a:pt x="222" y="940"/>
                    </a:lnTo>
                    <a:lnTo>
                      <a:pt x="222" y="944"/>
                    </a:lnTo>
                    <a:lnTo>
                      <a:pt x="222" y="954"/>
                    </a:lnTo>
                    <a:lnTo>
                      <a:pt x="220" y="960"/>
                    </a:lnTo>
                    <a:lnTo>
                      <a:pt x="216" y="964"/>
                    </a:lnTo>
                    <a:lnTo>
                      <a:pt x="210" y="966"/>
                    </a:lnTo>
                    <a:lnTo>
                      <a:pt x="198" y="974"/>
                    </a:lnTo>
                    <a:lnTo>
                      <a:pt x="196" y="978"/>
                    </a:lnTo>
                    <a:lnTo>
                      <a:pt x="198" y="980"/>
                    </a:lnTo>
                    <a:lnTo>
                      <a:pt x="202" y="980"/>
                    </a:lnTo>
                    <a:lnTo>
                      <a:pt x="204" y="984"/>
                    </a:lnTo>
                    <a:lnTo>
                      <a:pt x="202" y="988"/>
                    </a:lnTo>
                    <a:lnTo>
                      <a:pt x="198" y="994"/>
                    </a:lnTo>
                    <a:lnTo>
                      <a:pt x="194" y="998"/>
                    </a:lnTo>
                    <a:lnTo>
                      <a:pt x="194" y="1004"/>
                    </a:lnTo>
                    <a:lnTo>
                      <a:pt x="194" y="1008"/>
                    </a:lnTo>
                    <a:lnTo>
                      <a:pt x="198" y="1008"/>
                    </a:lnTo>
                    <a:lnTo>
                      <a:pt x="208" y="1008"/>
                    </a:lnTo>
                    <a:lnTo>
                      <a:pt x="210" y="1010"/>
                    </a:lnTo>
                    <a:lnTo>
                      <a:pt x="210" y="1016"/>
                    </a:lnTo>
                    <a:lnTo>
                      <a:pt x="206" y="1020"/>
                    </a:lnTo>
                    <a:lnTo>
                      <a:pt x="202" y="1028"/>
                    </a:lnTo>
                    <a:lnTo>
                      <a:pt x="196" y="1032"/>
                    </a:lnTo>
                    <a:lnTo>
                      <a:pt x="190" y="1034"/>
                    </a:lnTo>
                    <a:lnTo>
                      <a:pt x="186" y="1038"/>
                    </a:lnTo>
                    <a:lnTo>
                      <a:pt x="184" y="1042"/>
                    </a:lnTo>
                    <a:lnTo>
                      <a:pt x="186" y="1046"/>
                    </a:lnTo>
                    <a:lnTo>
                      <a:pt x="188" y="1048"/>
                    </a:lnTo>
                    <a:lnTo>
                      <a:pt x="192" y="1046"/>
                    </a:lnTo>
                    <a:lnTo>
                      <a:pt x="194" y="1042"/>
                    </a:lnTo>
                    <a:lnTo>
                      <a:pt x="194" y="1040"/>
                    </a:lnTo>
                    <a:lnTo>
                      <a:pt x="198" y="1038"/>
                    </a:lnTo>
                    <a:lnTo>
                      <a:pt x="208" y="1038"/>
                    </a:lnTo>
                    <a:lnTo>
                      <a:pt x="212" y="1036"/>
                    </a:lnTo>
                    <a:lnTo>
                      <a:pt x="218" y="1034"/>
                    </a:lnTo>
                    <a:lnTo>
                      <a:pt x="222" y="1032"/>
                    </a:lnTo>
                    <a:lnTo>
                      <a:pt x="228" y="1034"/>
                    </a:lnTo>
                    <a:lnTo>
                      <a:pt x="232" y="1036"/>
                    </a:lnTo>
                    <a:lnTo>
                      <a:pt x="238" y="1034"/>
                    </a:lnTo>
                    <a:lnTo>
                      <a:pt x="244" y="1030"/>
                    </a:lnTo>
                    <a:lnTo>
                      <a:pt x="250" y="1028"/>
                    </a:lnTo>
                    <a:lnTo>
                      <a:pt x="254" y="1028"/>
                    </a:lnTo>
                    <a:lnTo>
                      <a:pt x="262" y="1028"/>
                    </a:lnTo>
                    <a:lnTo>
                      <a:pt x="268" y="1024"/>
                    </a:lnTo>
                    <a:lnTo>
                      <a:pt x="274" y="1022"/>
                    </a:lnTo>
                    <a:lnTo>
                      <a:pt x="280" y="1018"/>
                    </a:lnTo>
                    <a:lnTo>
                      <a:pt x="282" y="1014"/>
                    </a:lnTo>
                    <a:lnTo>
                      <a:pt x="282" y="1008"/>
                    </a:lnTo>
                    <a:lnTo>
                      <a:pt x="286" y="1004"/>
                    </a:lnTo>
                    <a:lnTo>
                      <a:pt x="290" y="998"/>
                    </a:lnTo>
                    <a:lnTo>
                      <a:pt x="290" y="990"/>
                    </a:lnTo>
                    <a:lnTo>
                      <a:pt x="290" y="988"/>
                    </a:lnTo>
                    <a:lnTo>
                      <a:pt x="290" y="982"/>
                    </a:lnTo>
                    <a:lnTo>
                      <a:pt x="286" y="980"/>
                    </a:lnTo>
                    <a:lnTo>
                      <a:pt x="276" y="980"/>
                    </a:lnTo>
                    <a:lnTo>
                      <a:pt x="272" y="978"/>
                    </a:lnTo>
                    <a:lnTo>
                      <a:pt x="272" y="974"/>
                    </a:lnTo>
                    <a:lnTo>
                      <a:pt x="272" y="964"/>
                    </a:lnTo>
                    <a:lnTo>
                      <a:pt x="268" y="952"/>
                    </a:lnTo>
                    <a:lnTo>
                      <a:pt x="266" y="946"/>
                    </a:lnTo>
                    <a:lnTo>
                      <a:pt x="256" y="934"/>
                    </a:lnTo>
                    <a:lnTo>
                      <a:pt x="252" y="930"/>
                    </a:lnTo>
                    <a:lnTo>
                      <a:pt x="250" y="922"/>
                    </a:lnTo>
                    <a:lnTo>
                      <a:pt x="244" y="908"/>
                    </a:lnTo>
                    <a:lnTo>
                      <a:pt x="242" y="902"/>
                    </a:lnTo>
                    <a:lnTo>
                      <a:pt x="238" y="900"/>
                    </a:lnTo>
                    <a:lnTo>
                      <a:pt x="232" y="900"/>
                    </a:lnTo>
                    <a:lnTo>
                      <a:pt x="228" y="896"/>
                    </a:lnTo>
                    <a:lnTo>
                      <a:pt x="226" y="890"/>
                    </a:lnTo>
                    <a:lnTo>
                      <a:pt x="226" y="884"/>
                    </a:lnTo>
                    <a:lnTo>
                      <a:pt x="228" y="878"/>
                    </a:lnTo>
                    <a:lnTo>
                      <a:pt x="232" y="866"/>
                    </a:lnTo>
                    <a:lnTo>
                      <a:pt x="234" y="862"/>
                    </a:lnTo>
                    <a:lnTo>
                      <a:pt x="238" y="856"/>
                    </a:lnTo>
                    <a:lnTo>
                      <a:pt x="238" y="854"/>
                    </a:lnTo>
                    <a:lnTo>
                      <a:pt x="238" y="852"/>
                    </a:lnTo>
                    <a:lnTo>
                      <a:pt x="236" y="848"/>
                    </a:lnTo>
                    <a:lnTo>
                      <a:pt x="230" y="846"/>
                    </a:lnTo>
                    <a:lnTo>
                      <a:pt x="224" y="844"/>
                    </a:lnTo>
                    <a:lnTo>
                      <a:pt x="218" y="846"/>
                    </a:lnTo>
                    <a:lnTo>
                      <a:pt x="212" y="848"/>
                    </a:lnTo>
                    <a:lnTo>
                      <a:pt x="208" y="846"/>
                    </a:lnTo>
                    <a:lnTo>
                      <a:pt x="206" y="840"/>
                    </a:lnTo>
                    <a:lnTo>
                      <a:pt x="206" y="834"/>
                    </a:lnTo>
                    <a:lnTo>
                      <a:pt x="210" y="830"/>
                    </a:lnTo>
                    <a:lnTo>
                      <a:pt x="210" y="824"/>
                    </a:lnTo>
                    <a:lnTo>
                      <a:pt x="210" y="822"/>
                    </a:lnTo>
                    <a:lnTo>
                      <a:pt x="208" y="822"/>
                    </a:lnTo>
                    <a:lnTo>
                      <a:pt x="198" y="822"/>
                    </a:lnTo>
                    <a:lnTo>
                      <a:pt x="194" y="824"/>
                    </a:lnTo>
                    <a:lnTo>
                      <a:pt x="190" y="830"/>
                    </a:lnTo>
                    <a:lnTo>
                      <a:pt x="188" y="834"/>
                    </a:lnTo>
                    <a:lnTo>
                      <a:pt x="178" y="846"/>
                    </a:lnTo>
                    <a:lnTo>
                      <a:pt x="176" y="852"/>
                    </a:lnTo>
                    <a:lnTo>
                      <a:pt x="174" y="856"/>
                    </a:lnTo>
                    <a:lnTo>
                      <a:pt x="174" y="866"/>
                    </a:lnTo>
                    <a:lnTo>
                      <a:pt x="174" y="876"/>
                    </a:lnTo>
                    <a:lnTo>
                      <a:pt x="174" y="888"/>
                    </a:lnTo>
                    <a:lnTo>
                      <a:pt x="174" y="892"/>
                    </a:lnTo>
                    <a:lnTo>
                      <a:pt x="176" y="900"/>
                    </a:lnTo>
                    <a:lnTo>
                      <a:pt x="178" y="906"/>
                    </a:lnTo>
                    <a:lnTo>
                      <a:pt x="182" y="908"/>
                    </a:lnTo>
                    <a:lnTo>
                      <a:pt x="184" y="906"/>
                    </a:lnTo>
                    <a:close/>
                    <a:moveTo>
                      <a:pt x="3012" y="2570"/>
                    </a:moveTo>
                    <a:lnTo>
                      <a:pt x="3012" y="2570"/>
                    </a:lnTo>
                    <a:lnTo>
                      <a:pt x="3004" y="2572"/>
                    </a:lnTo>
                    <a:lnTo>
                      <a:pt x="2996" y="2570"/>
                    </a:lnTo>
                    <a:lnTo>
                      <a:pt x="2992" y="2568"/>
                    </a:lnTo>
                    <a:lnTo>
                      <a:pt x="2986" y="2562"/>
                    </a:lnTo>
                    <a:lnTo>
                      <a:pt x="2980" y="2556"/>
                    </a:lnTo>
                    <a:lnTo>
                      <a:pt x="2978" y="2552"/>
                    </a:lnTo>
                    <a:lnTo>
                      <a:pt x="2976" y="2544"/>
                    </a:lnTo>
                    <a:lnTo>
                      <a:pt x="2974" y="2536"/>
                    </a:lnTo>
                    <a:lnTo>
                      <a:pt x="2974" y="2532"/>
                    </a:lnTo>
                    <a:lnTo>
                      <a:pt x="2972" y="2526"/>
                    </a:lnTo>
                    <a:lnTo>
                      <a:pt x="2968" y="2522"/>
                    </a:lnTo>
                    <a:lnTo>
                      <a:pt x="2962" y="2518"/>
                    </a:lnTo>
                    <a:lnTo>
                      <a:pt x="2958" y="2518"/>
                    </a:lnTo>
                    <a:lnTo>
                      <a:pt x="2958" y="2522"/>
                    </a:lnTo>
                    <a:lnTo>
                      <a:pt x="2970" y="2548"/>
                    </a:lnTo>
                    <a:lnTo>
                      <a:pt x="2974" y="2554"/>
                    </a:lnTo>
                    <a:lnTo>
                      <a:pt x="2974" y="2562"/>
                    </a:lnTo>
                    <a:lnTo>
                      <a:pt x="2974" y="2566"/>
                    </a:lnTo>
                    <a:lnTo>
                      <a:pt x="2974" y="2574"/>
                    </a:lnTo>
                    <a:lnTo>
                      <a:pt x="2970" y="2580"/>
                    </a:lnTo>
                    <a:lnTo>
                      <a:pt x="2960" y="2596"/>
                    </a:lnTo>
                    <a:lnTo>
                      <a:pt x="2958" y="2600"/>
                    </a:lnTo>
                    <a:lnTo>
                      <a:pt x="2958" y="2602"/>
                    </a:lnTo>
                    <a:lnTo>
                      <a:pt x="2960" y="2604"/>
                    </a:lnTo>
                    <a:lnTo>
                      <a:pt x="2962" y="2606"/>
                    </a:lnTo>
                    <a:lnTo>
                      <a:pt x="2968" y="2610"/>
                    </a:lnTo>
                    <a:lnTo>
                      <a:pt x="2972" y="2614"/>
                    </a:lnTo>
                    <a:lnTo>
                      <a:pt x="2974" y="2620"/>
                    </a:lnTo>
                    <a:lnTo>
                      <a:pt x="2974" y="2624"/>
                    </a:lnTo>
                    <a:lnTo>
                      <a:pt x="2976" y="2632"/>
                    </a:lnTo>
                    <a:lnTo>
                      <a:pt x="2980" y="2638"/>
                    </a:lnTo>
                    <a:lnTo>
                      <a:pt x="2982" y="2638"/>
                    </a:lnTo>
                    <a:lnTo>
                      <a:pt x="2984" y="2638"/>
                    </a:lnTo>
                    <a:lnTo>
                      <a:pt x="2990" y="2636"/>
                    </a:lnTo>
                    <a:lnTo>
                      <a:pt x="2998" y="2628"/>
                    </a:lnTo>
                    <a:lnTo>
                      <a:pt x="3002" y="2622"/>
                    </a:lnTo>
                    <a:lnTo>
                      <a:pt x="3004" y="2614"/>
                    </a:lnTo>
                    <a:lnTo>
                      <a:pt x="3004" y="2610"/>
                    </a:lnTo>
                    <a:lnTo>
                      <a:pt x="3006" y="2604"/>
                    </a:lnTo>
                    <a:lnTo>
                      <a:pt x="3008" y="2598"/>
                    </a:lnTo>
                    <a:lnTo>
                      <a:pt x="3018" y="2588"/>
                    </a:lnTo>
                    <a:lnTo>
                      <a:pt x="3028" y="2578"/>
                    </a:lnTo>
                    <a:lnTo>
                      <a:pt x="3030" y="2574"/>
                    </a:lnTo>
                    <a:lnTo>
                      <a:pt x="3028" y="2568"/>
                    </a:lnTo>
                    <a:lnTo>
                      <a:pt x="3024" y="2566"/>
                    </a:lnTo>
                    <a:lnTo>
                      <a:pt x="3016" y="2568"/>
                    </a:lnTo>
                    <a:lnTo>
                      <a:pt x="3012" y="2570"/>
                    </a:lnTo>
                    <a:close/>
                    <a:moveTo>
                      <a:pt x="490" y="1328"/>
                    </a:moveTo>
                    <a:lnTo>
                      <a:pt x="490" y="1328"/>
                    </a:lnTo>
                    <a:lnTo>
                      <a:pt x="494" y="1328"/>
                    </a:lnTo>
                    <a:lnTo>
                      <a:pt x="496" y="1328"/>
                    </a:lnTo>
                    <a:lnTo>
                      <a:pt x="498" y="1326"/>
                    </a:lnTo>
                    <a:lnTo>
                      <a:pt x="498" y="1324"/>
                    </a:lnTo>
                    <a:lnTo>
                      <a:pt x="498" y="1320"/>
                    </a:lnTo>
                    <a:lnTo>
                      <a:pt x="498" y="1306"/>
                    </a:lnTo>
                    <a:lnTo>
                      <a:pt x="496" y="1304"/>
                    </a:lnTo>
                    <a:lnTo>
                      <a:pt x="490" y="1302"/>
                    </a:lnTo>
                    <a:lnTo>
                      <a:pt x="486" y="1302"/>
                    </a:lnTo>
                    <a:lnTo>
                      <a:pt x="470" y="1304"/>
                    </a:lnTo>
                    <a:lnTo>
                      <a:pt x="456" y="1310"/>
                    </a:lnTo>
                    <a:lnTo>
                      <a:pt x="454" y="1312"/>
                    </a:lnTo>
                    <a:lnTo>
                      <a:pt x="456" y="1314"/>
                    </a:lnTo>
                    <a:lnTo>
                      <a:pt x="470" y="1320"/>
                    </a:lnTo>
                    <a:lnTo>
                      <a:pt x="486" y="1326"/>
                    </a:lnTo>
                    <a:lnTo>
                      <a:pt x="490" y="1328"/>
                    </a:lnTo>
                    <a:close/>
                    <a:moveTo>
                      <a:pt x="2940" y="2636"/>
                    </a:moveTo>
                    <a:lnTo>
                      <a:pt x="2940" y="2636"/>
                    </a:lnTo>
                    <a:lnTo>
                      <a:pt x="2938" y="2636"/>
                    </a:lnTo>
                    <a:lnTo>
                      <a:pt x="2936" y="2636"/>
                    </a:lnTo>
                    <a:lnTo>
                      <a:pt x="2932" y="2640"/>
                    </a:lnTo>
                    <a:lnTo>
                      <a:pt x="2928" y="2644"/>
                    </a:lnTo>
                    <a:lnTo>
                      <a:pt x="2922" y="2658"/>
                    </a:lnTo>
                    <a:lnTo>
                      <a:pt x="2920" y="2664"/>
                    </a:lnTo>
                    <a:lnTo>
                      <a:pt x="2910" y="2676"/>
                    </a:lnTo>
                    <a:lnTo>
                      <a:pt x="2906" y="2680"/>
                    </a:lnTo>
                    <a:lnTo>
                      <a:pt x="2898" y="2684"/>
                    </a:lnTo>
                    <a:lnTo>
                      <a:pt x="2884" y="2688"/>
                    </a:lnTo>
                    <a:lnTo>
                      <a:pt x="2878" y="2692"/>
                    </a:lnTo>
                    <a:lnTo>
                      <a:pt x="2872" y="2698"/>
                    </a:lnTo>
                    <a:lnTo>
                      <a:pt x="2870" y="2704"/>
                    </a:lnTo>
                    <a:lnTo>
                      <a:pt x="2864" y="2718"/>
                    </a:lnTo>
                    <a:lnTo>
                      <a:pt x="2860" y="2732"/>
                    </a:lnTo>
                    <a:lnTo>
                      <a:pt x="2858" y="2740"/>
                    </a:lnTo>
                    <a:lnTo>
                      <a:pt x="2862" y="2746"/>
                    </a:lnTo>
                    <a:lnTo>
                      <a:pt x="2874" y="2754"/>
                    </a:lnTo>
                    <a:lnTo>
                      <a:pt x="2880" y="2756"/>
                    </a:lnTo>
                    <a:lnTo>
                      <a:pt x="2886" y="2758"/>
                    </a:lnTo>
                    <a:lnTo>
                      <a:pt x="2894" y="2756"/>
                    </a:lnTo>
                    <a:lnTo>
                      <a:pt x="2898" y="2754"/>
                    </a:lnTo>
                    <a:lnTo>
                      <a:pt x="2904" y="2750"/>
                    </a:lnTo>
                    <a:lnTo>
                      <a:pt x="2908" y="2742"/>
                    </a:lnTo>
                    <a:lnTo>
                      <a:pt x="2914" y="2728"/>
                    </a:lnTo>
                    <a:lnTo>
                      <a:pt x="2916" y="2712"/>
                    </a:lnTo>
                    <a:lnTo>
                      <a:pt x="2916" y="2708"/>
                    </a:lnTo>
                    <a:lnTo>
                      <a:pt x="2918" y="2702"/>
                    </a:lnTo>
                    <a:lnTo>
                      <a:pt x="2922" y="2696"/>
                    </a:lnTo>
                    <a:lnTo>
                      <a:pt x="2930" y="2686"/>
                    </a:lnTo>
                    <a:lnTo>
                      <a:pt x="2940" y="2676"/>
                    </a:lnTo>
                    <a:lnTo>
                      <a:pt x="2952" y="2668"/>
                    </a:lnTo>
                    <a:lnTo>
                      <a:pt x="2958" y="2666"/>
                    </a:lnTo>
                    <a:lnTo>
                      <a:pt x="2962" y="2660"/>
                    </a:lnTo>
                    <a:lnTo>
                      <a:pt x="2964" y="2654"/>
                    </a:lnTo>
                    <a:lnTo>
                      <a:pt x="2964" y="2650"/>
                    </a:lnTo>
                    <a:lnTo>
                      <a:pt x="2964" y="2646"/>
                    </a:lnTo>
                    <a:lnTo>
                      <a:pt x="2962" y="2644"/>
                    </a:lnTo>
                    <a:lnTo>
                      <a:pt x="2960" y="2642"/>
                    </a:lnTo>
                    <a:lnTo>
                      <a:pt x="2956" y="2642"/>
                    </a:lnTo>
                    <a:lnTo>
                      <a:pt x="2954" y="2642"/>
                    </a:lnTo>
                    <a:lnTo>
                      <a:pt x="2946" y="2640"/>
                    </a:lnTo>
                    <a:lnTo>
                      <a:pt x="2940" y="2636"/>
                    </a:lnTo>
                    <a:close/>
                    <a:moveTo>
                      <a:pt x="406" y="1248"/>
                    </a:moveTo>
                    <a:lnTo>
                      <a:pt x="406" y="1248"/>
                    </a:lnTo>
                    <a:lnTo>
                      <a:pt x="402" y="1254"/>
                    </a:lnTo>
                    <a:lnTo>
                      <a:pt x="400" y="1260"/>
                    </a:lnTo>
                    <a:lnTo>
                      <a:pt x="400" y="1274"/>
                    </a:lnTo>
                    <a:lnTo>
                      <a:pt x="400" y="1278"/>
                    </a:lnTo>
                    <a:lnTo>
                      <a:pt x="402" y="1280"/>
                    </a:lnTo>
                    <a:lnTo>
                      <a:pt x="404" y="1282"/>
                    </a:lnTo>
                    <a:lnTo>
                      <a:pt x="408" y="1282"/>
                    </a:lnTo>
                    <a:lnTo>
                      <a:pt x="412" y="1282"/>
                    </a:lnTo>
                    <a:lnTo>
                      <a:pt x="416" y="1282"/>
                    </a:lnTo>
                    <a:lnTo>
                      <a:pt x="418" y="1280"/>
                    </a:lnTo>
                    <a:lnTo>
                      <a:pt x="420" y="1278"/>
                    </a:lnTo>
                    <a:lnTo>
                      <a:pt x="420" y="1274"/>
                    </a:lnTo>
                    <a:lnTo>
                      <a:pt x="420" y="1270"/>
                    </a:lnTo>
                    <a:lnTo>
                      <a:pt x="418" y="1262"/>
                    </a:lnTo>
                    <a:lnTo>
                      <a:pt x="416" y="1256"/>
                    </a:lnTo>
                    <a:lnTo>
                      <a:pt x="414" y="1250"/>
                    </a:lnTo>
                    <a:lnTo>
                      <a:pt x="412" y="1248"/>
                    </a:lnTo>
                    <a:lnTo>
                      <a:pt x="410" y="1246"/>
                    </a:lnTo>
                    <a:lnTo>
                      <a:pt x="408" y="1246"/>
                    </a:lnTo>
                    <a:lnTo>
                      <a:pt x="406" y="1248"/>
                    </a:lnTo>
                    <a:close/>
                    <a:moveTo>
                      <a:pt x="2286" y="1412"/>
                    </a:moveTo>
                    <a:lnTo>
                      <a:pt x="2286" y="1412"/>
                    </a:lnTo>
                    <a:lnTo>
                      <a:pt x="2290" y="1424"/>
                    </a:lnTo>
                    <a:lnTo>
                      <a:pt x="2290" y="1426"/>
                    </a:lnTo>
                    <a:lnTo>
                      <a:pt x="2292" y="1426"/>
                    </a:lnTo>
                    <a:lnTo>
                      <a:pt x="2296" y="1426"/>
                    </a:lnTo>
                    <a:lnTo>
                      <a:pt x="2302" y="1422"/>
                    </a:lnTo>
                    <a:lnTo>
                      <a:pt x="2306" y="1418"/>
                    </a:lnTo>
                    <a:lnTo>
                      <a:pt x="2308" y="1410"/>
                    </a:lnTo>
                    <a:lnTo>
                      <a:pt x="2308" y="1408"/>
                    </a:lnTo>
                    <a:lnTo>
                      <a:pt x="2308" y="1394"/>
                    </a:lnTo>
                    <a:lnTo>
                      <a:pt x="2308" y="1392"/>
                    </a:lnTo>
                    <a:lnTo>
                      <a:pt x="2306" y="1392"/>
                    </a:lnTo>
                    <a:lnTo>
                      <a:pt x="2302" y="1392"/>
                    </a:lnTo>
                    <a:lnTo>
                      <a:pt x="2288" y="1396"/>
                    </a:lnTo>
                    <a:lnTo>
                      <a:pt x="2284" y="1398"/>
                    </a:lnTo>
                    <a:lnTo>
                      <a:pt x="2284" y="1400"/>
                    </a:lnTo>
                    <a:lnTo>
                      <a:pt x="2282" y="1404"/>
                    </a:lnTo>
                    <a:lnTo>
                      <a:pt x="2284" y="1406"/>
                    </a:lnTo>
                    <a:lnTo>
                      <a:pt x="2286" y="1412"/>
                    </a:lnTo>
                    <a:close/>
                    <a:moveTo>
                      <a:pt x="414" y="1210"/>
                    </a:moveTo>
                    <a:lnTo>
                      <a:pt x="414" y="1210"/>
                    </a:lnTo>
                    <a:lnTo>
                      <a:pt x="412" y="1208"/>
                    </a:lnTo>
                    <a:lnTo>
                      <a:pt x="410" y="1206"/>
                    </a:lnTo>
                    <a:lnTo>
                      <a:pt x="406" y="1206"/>
                    </a:lnTo>
                    <a:lnTo>
                      <a:pt x="404" y="1208"/>
                    </a:lnTo>
                    <a:lnTo>
                      <a:pt x="398" y="1210"/>
                    </a:lnTo>
                    <a:lnTo>
                      <a:pt x="396" y="1212"/>
                    </a:lnTo>
                    <a:lnTo>
                      <a:pt x="394" y="1214"/>
                    </a:lnTo>
                    <a:lnTo>
                      <a:pt x="394" y="1216"/>
                    </a:lnTo>
                    <a:lnTo>
                      <a:pt x="396" y="1220"/>
                    </a:lnTo>
                    <a:lnTo>
                      <a:pt x="404" y="1228"/>
                    </a:lnTo>
                    <a:lnTo>
                      <a:pt x="410" y="1230"/>
                    </a:lnTo>
                    <a:lnTo>
                      <a:pt x="412" y="1230"/>
                    </a:lnTo>
                    <a:lnTo>
                      <a:pt x="416" y="1228"/>
                    </a:lnTo>
                    <a:lnTo>
                      <a:pt x="418" y="1224"/>
                    </a:lnTo>
                    <a:lnTo>
                      <a:pt x="416" y="1216"/>
                    </a:lnTo>
                    <a:lnTo>
                      <a:pt x="414" y="1210"/>
                    </a:lnTo>
                    <a:close/>
                    <a:moveTo>
                      <a:pt x="2302" y="1960"/>
                    </a:moveTo>
                    <a:lnTo>
                      <a:pt x="2302" y="1960"/>
                    </a:lnTo>
                    <a:lnTo>
                      <a:pt x="2302" y="1962"/>
                    </a:lnTo>
                    <a:lnTo>
                      <a:pt x="2302" y="1966"/>
                    </a:lnTo>
                    <a:lnTo>
                      <a:pt x="2304" y="1968"/>
                    </a:lnTo>
                    <a:lnTo>
                      <a:pt x="2306" y="1970"/>
                    </a:lnTo>
                    <a:lnTo>
                      <a:pt x="2312" y="1974"/>
                    </a:lnTo>
                    <a:lnTo>
                      <a:pt x="2324" y="1982"/>
                    </a:lnTo>
                    <a:lnTo>
                      <a:pt x="2326" y="1988"/>
                    </a:lnTo>
                    <a:lnTo>
                      <a:pt x="2328" y="1994"/>
                    </a:lnTo>
                    <a:lnTo>
                      <a:pt x="2328" y="1998"/>
                    </a:lnTo>
                    <a:lnTo>
                      <a:pt x="2328" y="2002"/>
                    </a:lnTo>
                    <a:lnTo>
                      <a:pt x="2330" y="2004"/>
                    </a:lnTo>
                    <a:lnTo>
                      <a:pt x="2334" y="2006"/>
                    </a:lnTo>
                    <a:lnTo>
                      <a:pt x="2336" y="2006"/>
                    </a:lnTo>
                    <a:lnTo>
                      <a:pt x="2340" y="2006"/>
                    </a:lnTo>
                    <a:lnTo>
                      <a:pt x="2352" y="2006"/>
                    </a:lnTo>
                    <a:lnTo>
                      <a:pt x="2358" y="2008"/>
                    </a:lnTo>
                    <a:lnTo>
                      <a:pt x="2364" y="2010"/>
                    </a:lnTo>
                    <a:lnTo>
                      <a:pt x="2380" y="2022"/>
                    </a:lnTo>
                    <a:lnTo>
                      <a:pt x="2394" y="2030"/>
                    </a:lnTo>
                    <a:lnTo>
                      <a:pt x="2420" y="2042"/>
                    </a:lnTo>
                    <a:lnTo>
                      <a:pt x="2424" y="2046"/>
                    </a:lnTo>
                    <a:lnTo>
                      <a:pt x="2426" y="2050"/>
                    </a:lnTo>
                    <a:lnTo>
                      <a:pt x="2424" y="2054"/>
                    </a:lnTo>
                    <a:lnTo>
                      <a:pt x="2420" y="2058"/>
                    </a:lnTo>
                    <a:lnTo>
                      <a:pt x="2414" y="2062"/>
                    </a:lnTo>
                    <a:lnTo>
                      <a:pt x="2410" y="2064"/>
                    </a:lnTo>
                    <a:lnTo>
                      <a:pt x="2414" y="2066"/>
                    </a:lnTo>
                    <a:lnTo>
                      <a:pt x="2418" y="2066"/>
                    </a:lnTo>
                    <a:lnTo>
                      <a:pt x="2426" y="2066"/>
                    </a:lnTo>
                    <a:lnTo>
                      <a:pt x="2434" y="2068"/>
                    </a:lnTo>
                    <a:lnTo>
                      <a:pt x="2438" y="2072"/>
                    </a:lnTo>
                    <a:lnTo>
                      <a:pt x="2452" y="2078"/>
                    </a:lnTo>
                    <a:lnTo>
                      <a:pt x="2458" y="2082"/>
                    </a:lnTo>
                    <a:lnTo>
                      <a:pt x="2470" y="2084"/>
                    </a:lnTo>
                    <a:lnTo>
                      <a:pt x="2476" y="2084"/>
                    </a:lnTo>
                    <a:lnTo>
                      <a:pt x="2480" y="2080"/>
                    </a:lnTo>
                    <a:lnTo>
                      <a:pt x="2488" y="2070"/>
                    </a:lnTo>
                    <a:lnTo>
                      <a:pt x="2502" y="2062"/>
                    </a:lnTo>
                    <a:lnTo>
                      <a:pt x="2508" y="2058"/>
                    </a:lnTo>
                    <a:lnTo>
                      <a:pt x="2514" y="2058"/>
                    </a:lnTo>
                    <a:lnTo>
                      <a:pt x="2522" y="2058"/>
                    </a:lnTo>
                    <a:lnTo>
                      <a:pt x="2526" y="2062"/>
                    </a:lnTo>
                    <a:lnTo>
                      <a:pt x="2540" y="2070"/>
                    </a:lnTo>
                    <a:lnTo>
                      <a:pt x="2558" y="2088"/>
                    </a:lnTo>
                    <a:lnTo>
                      <a:pt x="2570" y="2098"/>
                    </a:lnTo>
                    <a:lnTo>
                      <a:pt x="2576" y="2100"/>
                    </a:lnTo>
                    <a:lnTo>
                      <a:pt x="2578" y="2102"/>
                    </a:lnTo>
                    <a:lnTo>
                      <a:pt x="2580" y="2100"/>
                    </a:lnTo>
                    <a:lnTo>
                      <a:pt x="2582" y="2100"/>
                    </a:lnTo>
                    <a:lnTo>
                      <a:pt x="2582" y="2096"/>
                    </a:lnTo>
                    <a:lnTo>
                      <a:pt x="2582" y="2082"/>
                    </a:lnTo>
                    <a:lnTo>
                      <a:pt x="2580" y="2076"/>
                    </a:lnTo>
                    <a:lnTo>
                      <a:pt x="2576" y="2072"/>
                    </a:lnTo>
                    <a:lnTo>
                      <a:pt x="2560" y="2068"/>
                    </a:lnTo>
                    <a:lnTo>
                      <a:pt x="2556" y="2064"/>
                    </a:lnTo>
                    <a:lnTo>
                      <a:pt x="2554" y="2058"/>
                    </a:lnTo>
                    <a:lnTo>
                      <a:pt x="2554" y="2054"/>
                    </a:lnTo>
                    <a:lnTo>
                      <a:pt x="2554" y="2046"/>
                    </a:lnTo>
                    <a:lnTo>
                      <a:pt x="2558" y="2040"/>
                    </a:lnTo>
                    <a:lnTo>
                      <a:pt x="2560" y="2038"/>
                    </a:lnTo>
                    <a:lnTo>
                      <a:pt x="2560" y="2036"/>
                    </a:lnTo>
                    <a:lnTo>
                      <a:pt x="2556" y="2034"/>
                    </a:lnTo>
                    <a:lnTo>
                      <a:pt x="2542" y="2028"/>
                    </a:lnTo>
                    <a:lnTo>
                      <a:pt x="2534" y="2024"/>
                    </a:lnTo>
                    <a:lnTo>
                      <a:pt x="2530" y="2018"/>
                    </a:lnTo>
                    <a:lnTo>
                      <a:pt x="2528" y="2014"/>
                    </a:lnTo>
                    <a:lnTo>
                      <a:pt x="2524" y="2006"/>
                    </a:lnTo>
                    <a:lnTo>
                      <a:pt x="2518" y="2002"/>
                    </a:lnTo>
                    <a:lnTo>
                      <a:pt x="2502" y="1992"/>
                    </a:lnTo>
                    <a:lnTo>
                      <a:pt x="2486" y="1984"/>
                    </a:lnTo>
                    <a:lnTo>
                      <a:pt x="2424" y="1968"/>
                    </a:lnTo>
                    <a:lnTo>
                      <a:pt x="2416" y="1968"/>
                    </a:lnTo>
                    <a:lnTo>
                      <a:pt x="2410" y="1972"/>
                    </a:lnTo>
                    <a:lnTo>
                      <a:pt x="2394" y="1982"/>
                    </a:lnTo>
                    <a:lnTo>
                      <a:pt x="2386" y="1986"/>
                    </a:lnTo>
                    <a:lnTo>
                      <a:pt x="2378" y="1986"/>
                    </a:lnTo>
                    <a:lnTo>
                      <a:pt x="2376" y="1986"/>
                    </a:lnTo>
                    <a:lnTo>
                      <a:pt x="2368" y="1986"/>
                    </a:lnTo>
                    <a:lnTo>
                      <a:pt x="2362" y="1982"/>
                    </a:lnTo>
                    <a:lnTo>
                      <a:pt x="2354" y="1972"/>
                    </a:lnTo>
                    <a:lnTo>
                      <a:pt x="2342" y="1962"/>
                    </a:lnTo>
                    <a:lnTo>
                      <a:pt x="2334" y="1954"/>
                    </a:lnTo>
                    <a:lnTo>
                      <a:pt x="2328" y="1950"/>
                    </a:lnTo>
                    <a:lnTo>
                      <a:pt x="2320" y="1948"/>
                    </a:lnTo>
                    <a:lnTo>
                      <a:pt x="2316" y="1948"/>
                    </a:lnTo>
                    <a:lnTo>
                      <a:pt x="2310" y="1950"/>
                    </a:lnTo>
                    <a:lnTo>
                      <a:pt x="2306" y="1954"/>
                    </a:lnTo>
                    <a:lnTo>
                      <a:pt x="2302" y="1960"/>
                    </a:lnTo>
                    <a:close/>
                    <a:moveTo>
                      <a:pt x="2606" y="2298"/>
                    </a:moveTo>
                    <a:lnTo>
                      <a:pt x="2606" y="2298"/>
                    </a:lnTo>
                    <a:lnTo>
                      <a:pt x="2602" y="2290"/>
                    </a:lnTo>
                    <a:lnTo>
                      <a:pt x="2598" y="2284"/>
                    </a:lnTo>
                    <a:lnTo>
                      <a:pt x="2594" y="2280"/>
                    </a:lnTo>
                    <a:lnTo>
                      <a:pt x="2590" y="2272"/>
                    </a:lnTo>
                    <a:lnTo>
                      <a:pt x="2586" y="2258"/>
                    </a:lnTo>
                    <a:lnTo>
                      <a:pt x="2582" y="2252"/>
                    </a:lnTo>
                    <a:lnTo>
                      <a:pt x="2576" y="2248"/>
                    </a:lnTo>
                    <a:lnTo>
                      <a:pt x="2562" y="2244"/>
                    </a:lnTo>
                    <a:lnTo>
                      <a:pt x="2548" y="2236"/>
                    </a:lnTo>
                    <a:lnTo>
                      <a:pt x="2532" y="2226"/>
                    </a:lnTo>
                    <a:lnTo>
                      <a:pt x="2526" y="2220"/>
                    </a:lnTo>
                    <a:lnTo>
                      <a:pt x="2522" y="2214"/>
                    </a:lnTo>
                    <a:lnTo>
                      <a:pt x="2516" y="2180"/>
                    </a:lnTo>
                    <a:lnTo>
                      <a:pt x="2514" y="2174"/>
                    </a:lnTo>
                    <a:lnTo>
                      <a:pt x="2510" y="2168"/>
                    </a:lnTo>
                    <a:lnTo>
                      <a:pt x="2500" y="2158"/>
                    </a:lnTo>
                    <a:lnTo>
                      <a:pt x="2496" y="2152"/>
                    </a:lnTo>
                    <a:lnTo>
                      <a:pt x="2492" y="2146"/>
                    </a:lnTo>
                    <a:lnTo>
                      <a:pt x="2488" y="2130"/>
                    </a:lnTo>
                    <a:lnTo>
                      <a:pt x="2486" y="2128"/>
                    </a:lnTo>
                    <a:lnTo>
                      <a:pt x="2484" y="2128"/>
                    </a:lnTo>
                    <a:lnTo>
                      <a:pt x="2482" y="2128"/>
                    </a:lnTo>
                    <a:lnTo>
                      <a:pt x="2480" y="2128"/>
                    </a:lnTo>
                    <a:lnTo>
                      <a:pt x="2472" y="2138"/>
                    </a:lnTo>
                    <a:lnTo>
                      <a:pt x="2468" y="2144"/>
                    </a:lnTo>
                    <a:lnTo>
                      <a:pt x="2466" y="2150"/>
                    </a:lnTo>
                    <a:lnTo>
                      <a:pt x="2466" y="2184"/>
                    </a:lnTo>
                    <a:lnTo>
                      <a:pt x="2464" y="2192"/>
                    </a:lnTo>
                    <a:lnTo>
                      <a:pt x="2460" y="2198"/>
                    </a:lnTo>
                    <a:lnTo>
                      <a:pt x="2452" y="2206"/>
                    </a:lnTo>
                    <a:lnTo>
                      <a:pt x="2446" y="2210"/>
                    </a:lnTo>
                    <a:lnTo>
                      <a:pt x="2438" y="2212"/>
                    </a:lnTo>
                    <a:lnTo>
                      <a:pt x="2434" y="2212"/>
                    </a:lnTo>
                    <a:lnTo>
                      <a:pt x="2428" y="2210"/>
                    </a:lnTo>
                    <a:lnTo>
                      <a:pt x="2422" y="2204"/>
                    </a:lnTo>
                    <a:lnTo>
                      <a:pt x="2412" y="2188"/>
                    </a:lnTo>
                    <a:lnTo>
                      <a:pt x="2406" y="2184"/>
                    </a:lnTo>
                    <a:lnTo>
                      <a:pt x="2398" y="2182"/>
                    </a:lnTo>
                    <a:lnTo>
                      <a:pt x="2396" y="2182"/>
                    </a:lnTo>
                    <a:lnTo>
                      <a:pt x="2388" y="2180"/>
                    </a:lnTo>
                    <a:lnTo>
                      <a:pt x="2380" y="2178"/>
                    </a:lnTo>
                    <a:lnTo>
                      <a:pt x="2374" y="2176"/>
                    </a:lnTo>
                    <a:lnTo>
                      <a:pt x="2372" y="2174"/>
                    </a:lnTo>
                    <a:lnTo>
                      <a:pt x="2370" y="2172"/>
                    </a:lnTo>
                    <a:lnTo>
                      <a:pt x="2370" y="2168"/>
                    </a:lnTo>
                    <a:lnTo>
                      <a:pt x="2372" y="2164"/>
                    </a:lnTo>
                    <a:lnTo>
                      <a:pt x="2374" y="2160"/>
                    </a:lnTo>
                    <a:lnTo>
                      <a:pt x="2382" y="2146"/>
                    </a:lnTo>
                    <a:lnTo>
                      <a:pt x="2384" y="2140"/>
                    </a:lnTo>
                    <a:lnTo>
                      <a:pt x="2384" y="2138"/>
                    </a:lnTo>
                    <a:lnTo>
                      <a:pt x="2384" y="2134"/>
                    </a:lnTo>
                    <a:lnTo>
                      <a:pt x="2382" y="2132"/>
                    </a:lnTo>
                    <a:lnTo>
                      <a:pt x="2380" y="2132"/>
                    </a:lnTo>
                    <a:lnTo>
                      <a:pt x="2356" y="2126"/>
                    </a:lnTo>
                    <a:lnTo>
                      <a:pt x="2340" y="2124"/>
                    </a:lnTo>
                    <a:lnTo>
                      <a:pt x="2336" y="2124"/>
                    </a:lnTo>
                    <a:lnTo>
                      <a:pt x="2330" y="2124"/>
                    </a:lnTo>
                    <a:lnTo>
                      <a:pt x="2324" y="2128"/>
                    </a:lnTo>
                    <a:lnTo>
                      <a:pt x="2312" y="2136"/>
                    </a:lnTo>
                    <a:lnTo>
                      <a:pt x="2306" y="2140"/>
                    </a:lnTo>
                    <a:lnTo>
                      <a:pt x="2292" y="2146"/>
                    </a:lnTo>
                    <a:lnTo>
                      <a:pt x="2286" y="2150"/>
                    </a:lnTo>
                    <a:lnTo>
                      <a:pt x="2280" y="2154"/>
                    </a:lnTo>
                    <a:lnTo>
                      <a:pt x="2276" y="2160"/>
                    </a:lnTo>
                    <a:lnTo>
                      <a:pt x="2274" y="2164"/>
                    </a:lnTo>
                    <a:lnTo>
                      <a:pt x="2270" y="2170"/>
                    </a:lnTo>
                    <a:lnTo>
                      <a:pt x="2264" y="2172"/>
                    </a:lnTo>
                    <a:lnTo>
                      <a:pt x="2252" y="2168"/>
                    </a:lnTo>
                    <a:lnTo>
                      <a:pt x="2248" y="2166"/>
                    </a:lnTo>
                    <a:lnTo>
                      <a:pt x="2240" y="2164"/>
                    </a:lnTo>
                    <a:lnTo>
                      <a:pt x="2234" y="2166"/>
                    </a:lnTo>
                    <a:lnTo>
                      <a:pt x="2228" y="2168"/>
                    </a:lnTo>
                    <a:lnTo>
                      <a:pt x="2214" y="2176"/>
                    </a:lnTo>
                    <a:lnTo>
                      <a:pt x="2198" y="2188"/>
                    </a:lnTo>
                    <a:lnTo>
                      <a:pt x="2184" y="2196"/>
                    </a:lnTo>
                    <a:lnTo>
                      <a:pt x="2178" y="2198"/>
                    </a:lnTo>
                    <a:lnTo>
                      <a:pt x="2164" y="2206"/>
                    </a:lnTo>
                    <a:lnTo>
                      <a:pt x="2160" y="2208"/>
                    </a:lnTo>
                    <a:lnTo>
                      <a:pt x="2154" y="2212"/>
                    </a:lnTo>
                    <a:lnTo>
                      <a:pt x="2150" y="2220"/>
                    </a:lnTo>
                    <a:lnTo>
                      <a:pt x="2144" y="2234"/>
                    </a:lnTo>
                    <a:lnTo>
                      <a:pt x="2140" y="2238"/>
                    </a:lnTo>
                    <a:lnTo>
                      <a:pt x="2134" y="2240"/>
                    </a:lnTo>
                    <a:lnTo>
                      <a:pt x="2130" y="2240"/>
                    </a:lnTo>
                    <a:lnTo>
                      <a:pt x="2124" y="2242"/>
                    </a:lnTo>
                    <a:lnTo>
                      <a:pt x="2116" y="2246"/>
                    </a:lnTo>
                    <a:lnTo>
                      <a:pt x="2100" y="2256"/>
                    </a:lnTo>
                    <a:lnTo>
                      <a:pt x="2086" y="2264"/>
                    </a:lnTo>
                    <a:lnTo>
                      <a:pt x="2062" y="2276"/>
                    </a:lnTo>
                    <a:lnTo>
                      <a:pt x="2048" y="2286"/>
                    </a:lnTo>
                    <a:lnTo>
                      <a:pt x="2040" y="2294"/>
                    </a:lnTo>
                    <a:lnTo>
                      <a:pt x="2030" y="2306"/>
                    </a:lnTo>
                    <a:lnTo>
                      <a:pt x="2028" y="2312"/>
                    </a:lnTo>
                    <a:lnTo>
                      <a:pt x="2026" y="2320"/>
                    </a:lnTo>
                    <a:lnTo>
                      <a:pt x="2028" y="2326"/>
                    </a:lnTo>
                    <a:lnTo>
                      <a:pt x="2032" y="2340"/>
                    </a:lnTo>
                    <a:lnTo>
                      <a:pt x="2034" y="2356"/>
                    </a:lnTo>
                    <a:lnTo>
                      <a:pt x="2034" y="2360"/>
                    </a:lnTo>
                    <a:lnTo>
                      <a:pt x="2036" y="2376"/>
                    </a:lnTo>
                    <a:lnTo>
                      <a:pt x="2052" y="2428"/>
                    </a:lnTo>
                    <a:lnTo>
                      <a:pt x="2054" y="2444"/>
                    </a:lnTo>
                    <a:lnTo>
                      <a:pt x="2054" y="2448"/>
                    </a:lnTo>
                    <a:lnTo>
                      <a:pt x="2054" y="2464"/>
                    </a:lnTo>
                    <a:lnTo>
                      <a:pt x="2054" y="2488"/>
                    </a:lnTo>
                    <a:lnTo>
                      <a:pt x="2056" y="2494"/>
                    </a:lnTo>
                    <a:lnTo>
                      <a:pt x="2060" y="2500"/>
                    </a:lnTo>
                    <a:lnTo>
                      <a:pt x="2068" y="2510"/>
                    </a:lnTo>
                    <a:lnTo>
                      <a:pt x="2074" y="2514"/>
                    </a:lnTo>
                    <a:lnTo>
                      <a:pt x="2082" y="2514"/>
                    </a:lnTo>
                    <a:lnTo>
                      <a:pt x="2086" y="2514"/>
                    </a:lnTo>
                    <a:lnTo>
                      <a:pt x="2100" y="2512"/>
                    </a:lnTo>
                    <a:lnTo>
                      <a:pt x="2116" y="2508"/>
                    </a:lnTo>
                    <a:lnTo>
                      <a:pt x="2130" y="2502"/>
                    </a:lnTo>
                    <a:lnTo>
                      <a:pt x="2136" y="2498"/>
                    </a:lnTo>
                    <a:lnTo>
                      <a:pt x="2142" y="2496"/>
                    </a:lnTo>
                    <a:lnTo>
                      <a:pt x="2150" y="2496"/>
                    </a:lnTo>
                    <a:lnTo>
                      <a:pt x="2154" y="2496"/>
                    </a:lnTo>
                    <a:lnTo>
                      <a:pt x="2170" y="2492"/>
                    </a:lnTo>
                    <a:lnTo>
                      <a:pt x="2184" y="2488"/>
                    </a:lnTo>
                    <a:lnTo>
                      <a:pt x="2190" y="2484"/>
                    </a:lnTo>
                    <a:lnTo>
                      <a:pt x="2192" y="2480"/>
                    </a:lnTo>
                    <a:lnTo>
                      <a:pt x="2194" y="2476"/>
                    </a:lnTo>
                    <a:lnTo>
                      <a:pt x="2198" y="2472"/>
                    </a:lnTo>
                    <a:lnTo>
                      <a:pt x="2232" y="2460"/>
                    </a:lnTo>
                    <a:lnTo>
                      <a:pt x="2240" y="2458"/>
                    </a:lnTo>
                    <a:lnTo>
                      <a:pt x="2248" y="2456"/>
                    </a:lnTo>
                    <a:lnTo>
                      <a:pt x="2272" y="2456"/>
                    </a:lnTo>
                    <a:lnTo>
                      <a:pt x="2288" y="2458"/>
                    </a:lnTo>
                    <a:lnTo>
                      <a:pt x="2330" y="2464"/>
                    </a:lnTo>
                    <a:lnTo>
                      <a:pt x="2338" y="2468"/>
                    </a:lnTo>
                    <a:lnTo>
                      <a:pt x="2344" y="2472"/>
                    </a:lnTo>
                    <a:lnTo>
                      <a:pt x="2362" y="2490"/>
                    </a:lnTo>
                    <a:lnTo>
                      <a:pt x="2374" y="2500"/>
                    </a:lnTo>
                    <a:lnTo>
                      <a:pt x="2382" y="2510"/>
                    </a:lnTo>
                    <a:lnTo>
                      <a:pt x="2388" y="2514"/>
                    </a:lnTo>
                    <a:lnTo>
                      <a:pt x="2396" y="2514"/>
                    </a:lnTo>
                    <a:lnTo>
                      <a:pt x="2398" y="2514"/>
                    </a:lnTo>
                    <a:lnTo>
                      <a:pt x="2406" y="2516"/>
                    </a:lnTo>
                    <a:lnTo>
                      <a:pt x="2410" y="2522"/>
                    </a:lnTo>
                    <a:lnTo>
                      <a:pt x="2414" y="2528"/>
                    </a:lnTo>
                    <a:lnTo>
                      <a:pt x="2422" y="2540"/>
                    </a:lnTo>
                    <a:lnTo>
                      <a:pt x="2430" y="2548"/>
                    </a:lnTo>
                    <a:lnTo>
                      <a:pt x="2442" y="2558"/>
                    </a:lnTo>
                    <a:lnTo>
                      <a:pt x="2458" y="2570"/>
                    </a:lnTo>
                    <a:lnTo>
                      <a:pt x="2474" y="2576"/>
                    </a:lnTo>
                    <a:lnTo>
                      <a:pt x="2488" y="2580"/>
                    </a:lnTo>
                    <a:lnTo>
                      <a:pt x="2494" y="2582"/>
                    </a:lnTo>
                    <a:lnTo>
                      <a:pt x="2502" y="2580"/>
                    </a:lnTo>
                    <a:lnTo>
                      <a:pt x="2508" y="2578"/>
                    </a:lnTo>
                    <a:lnTo>
                      <a:pt x="2514" y="2576"/>
                    </a:lnTo>
                    <a:lnTo>
                      <a:pt x="2520" y="2580"/>
                    </a:lnTo>
                    <a:lnTo>
                      <a:pt x="2528" y="2588"/>
                    </a:lnTo>
                    <a:lnTo>
                      <a:pt x="2534" y="2592"/>
                    </a:lnTo>
                    <a:lnTo>
                      <a:pt x="2538" y="2594"/>
                    </a:lnTo>
                    <a:lnTo>
                      <a:pt x="2544" y="2592"/>
                    </a:lnTo>
                    <a:lnTo>
                      <a:pt x="2550" y="2588"/>
                    </a:lnTo>
                    <a:lnTo>
                      <a:pt x="2558" y="2580"/>
                    </a:lnTo>
                    <a:lnTo>
                      <a:pt x="2570" y="2570"/>
                    </a:lnTo>
                    <a:lnTo>
                      <a:pt x="2576" y="2568"/>
                    </a:lnTo>
                    <a:lnTo>
                      <a:pt x="2588" y="2564"/>
                    </a:lnTo>
                    <a:lnTo>
                      <a:pt x="2592" y="2562"/>
                    </a:lnTo>
                    <a:lnTo>
                      <a:pt x="2592" y="2556"/>
                    </a:lnTo>
                    <a:lnTo>
                      <a:pt x="2592" y="2552"/>
                    </a:lnTo>
                    <a:lnTo>
                      <a:pt x="2594" y="2544"/>
                    </a:lnTo>
                    <a:lnTo>
                      <a:pt x="2596" y="2538"/>
                    </a:lnTo>
                    <a:lnTo>
                      <a:pt x="2608" y="2512"/>
                    </a:lnTo>
                    <a:lnTo>
                      <a:pt x="2616" y="2498"/>
                    </a:lnTo>
                    <a:lnTo>
                      <a:pt x="2638" y="2434"/>
                    </a:lnTo>
                    <a:lnTo>
                      <a:pt x="2642" y="2418"/>
                    </a:lnTo>
                    <a:lnTo>
                      <a:pt x="2642" y="2396"/>
                    </a:lnTo>
                    <a:lnTo>
                      <a:pt x="2642" y="2380"/>
                    </a:lnTo>
                    <a:lnTo>
                      <a:pt x="2642" y="2366"/>
                    </a:lnTo>
                    <a:lnTo>
                      <a:pt x="2642" y="2350"/>
                    </a:lnTo>
                    <a:lnTo>
                      <a:pt x="2642" y="2346"/>
                    </a:lnTo>
                    <a:lnTo>
                      <a:pt x="2640" y="2340"/>
                    </a:lnTo>
                    <a:lnTo>
                      <a:pt x="2636" y="2334"/>
                    </a:lnTo>
                    <a:lnTo>
                      <a:pt x="2620" y="2324"/>
                    </a:lnTo>
                    <a:lnTo>
                      <a:pt x="2614" y="2318"/>
                    </a:lnTo>
                    <a:lnTo>
                      <a:pt x="2610" y="2312"/>
                    </a:lnTo>
                    <a:lnTo>
                      <a:pt x="2606" y="2298"/>
                    </a:lnTo>
                    <a:close/>
                    <a:moveTo>
                      <a:pt x="2522" y="2632"/>
                    </a:moveTo>
                    <a:lnTo>
                      <a:pt x="2522" y="2632"/>
                    </a:lnTo>
                    <a:lnTo>
                      <a:pt x="2520" y="2634"/>
                    </a:lnTo>
                    <a:lnTo>
                      <a:pt x="2518" y="2634"/>
                    </a:lnTo>
                    <a:lnTo>
                      <a:pt x="2516" y="2638"/>
                    </a:lnTo>
                    <a:lnTo>
                      <a:pt x="2518" y="2640"/>
                    </a:lnTo>
                    <a:lnTo>
                      <a:pt x="2522" y="2654"/>
                    </a:lnTo>
                    <a:lnTo>
                      <a:pt x="2524" y="2670"/>
                    </a:lnTo>
                    <a:lnTo>
                      <a:pt x="2524" y="2674"/>
                    </a:lnTo>
                    <a:lnTo>
                      <a:pt x="2526" y="2680"/>
                    </a:lnTo>
                    <a:lnTo>
                      <a:pt x="2532" y="2684"/>
                    </a:lnTo>
                    <a:lnTo>
                      <a:pt x="2538" y="2688"/>
                    </a:lnTo>
                    <a:lnTo>
                      <a:pt x="2540" y="2688"/>
                    </a:lnTo>
                    <a:lnTo>
                      <a:pt x="2544" y="2688"/>
                    </a:lnTo>
                    <a:lnTo>
                      <a:pt x="2546" y="2686"/>
                    </a:lnTo>
                    <a:lnTo>
                      <a:pt x="2548" y="2684"/>
                    </a:lnTo>
                    <a:lnTo>
                      <a:pt x="2550" y="2678"/>
                    </a:lnTo>
                    <a:lnTo>
                      <a:pt x="2556" y="2664"/>
                    </a:lnTo>
                    <a:lnTo>
                      <a:pt x="2562" y="2650"/>
                    </a:lnTo>
                    <a:lnTo>
                      <a:pt x="2564" y="2634"/>
                    </a:lnTo>
                    <a:lnTo>
                      <a:pt x="2564" y="2632"/>
                    </a:lnTo>
                    <a:lnTo>
                      <a:pt x="2564" y="2628"/>
                    </a:lnTo>
                    <a:lnTo>
                      <a:pt x="2562" y="2626"/>
                    </a:lnTo>
                    <a:lnTo>
                      <a:pt x="2560" y="2626"/>
                    </a:lnTo>
                    <a:lnTo>
                      <a:pt x="2556" y="2626"/>
                    </a:lnTo>
                    <a:lnTo>
                      <a:pt x="2552" y="2630"/>
                    </a:lnTo>
                    <a:lnTo>
                      <a:pt x="2544" y="2632"/>
                    </a:lnTo>
                    <a:lnTo>
                      <a:pt x="2536" y="2632"/>
                    </a:lnTo>
                    <a:lnTo>
                      <a:pt x="2522" y="2632"/>
                    </a:lnTo>
                    <a:close/>
                    <a:moveTo>
                      <a:pt x="2478" y="958"/>
                    </a:moveTo>
                    <a:lnTo>
                      <a:pt x="2478" y="958"/>
                    </a:lnTo>
                    <a:lnTo>
                      <a:pt x="2476" y="954"/>
                    </a:lnTo>
                    <a:lnTo>
                      <a:pt x="2476" y="958"/>
                    </a:lnTo>
                    <a:lnTo>
                      <a:pt x="2476" y="962"/>
                    </a:lnTo>
                    <a:lnTo>
                      <a:pt x="2474" y="976"/>
                    </a:lnTo>
                    <a:lnTo>
                      <a:pt x="2468" y="992"/>
                    </a:lnTo>
                    <a:lnTo>
                      <a:pt x="2468" y="998"/>
                    </a:lnTo>
                    <a:lnTo>
                      <a:pt x="2470" y="1006"/>
                    </a:lnTo>
                    <a:lnTo>
                      <a:pt x="2472" y="1012"/>
                    </a:lnTo>
                    <a:lnTo>
                      <a:pt x="2474" y="1018"/>
                    </a:lnTo>
                    <a:lnTo>
                      <a:pt x="2476" y="1026"/>
                    </a:lnTo>
                    <a:lnTo>
                      <a:pt x="2476" y="1088"/>
                    </a:lnTo>
                    <a:lnTo>
                      <a:pt x="2476" y="1104"/>
                    </a:lnTo>
                    <a:lnTo>
                      <a:pt x="2476" y="1118"/>
                    </a:lnTo>
                    <a:lnTo>
                      <a:pt x="2478" y="1124"/>
                    </a:lnTo>
                    <a:lnTo>
                      <a:pt x="2484" y="1128"/>
                    </a:lnTo>
                    <a:lnTo>
                      <a:pt x="2498" y="1134"/>
                    </a:lnTo>
                    <a:lnTo>
                      <a:pt x="2502" y="1134"/>
                    </a:lnTo>
                    <a:lnTo>
                      <a:pt x="2500" y="1130"/>
                    </a:lnTo>
                    <a:lnTo>
                      <a:pt x="2490" y="1114"/>
                    </a:lnTo>
                    <a:lnTo>
                      <a:pt x="2486" y="1106"/>
                    </a:lnTo>
                    <a:lnTo>
                      <a:pt x="2486" y="1098"/>
                    </a:lnTo>
                    <a:lnTo>
                      <a:pt x="2486" y="1094"/>
                    </a:lnTo>
                    <a:lnTo>
                      <a:pt x="2486" y="1088"/>
                    </a:lnTo>
                    <a:lnTo>
                      <a:pt x="2488" y="1080"/>
                    </a:lnTo>
                    <a:lnTo>
                      <a:pt x="2492" y="1074"/>
                    </a:lnTo>
                    <a:lnTo>
                      <a:pt x="2496" y="1070"/>
                    </a:lnTo>
                    <a:lnTo>
                      <a:pt x="2498" y="1070"/>
                    </a:lnTo>
                    <a:lnTo>
                      <a:pt x="2500" y="1072"/>
                    </a:lnTo>
                    <a:lnTo>
                      <a:pt x="2502" y="1074"/>
                    </a:lnTo>
                    <a:lnTo>
                      <a:pt x="2502" y="1070"/>
                    </a:lnTo>
                    <a:lnTo>
                      <a:pt x="2488" y="1006"/>
                    </a:lnTo>
                    <a:lnTo>
                      <a:pt x="2486" y="990"/>
                    </a:lnTo>
                    <a:lnTo>
                      <a:pt x="2486" y="988"/>
                    </a:lnTo>
                    <a:lnTo>
                      <a:pt x="2482" y="972"/>
                    </a:lnTo>
                    <a:lnTo>
                      <a:pt x="2478" y="958"/>
                    </a:lnTo>
                    <a:close/>
                    <a:moveTo>
                      <a:pt x="2460" y="1170"/>
                    </a:moveTo>
                    <a:lnTo>
                      <a:pt x="2460" y="1170"/>
                    </a:lnTo>
                    <a:lnTo>
                      <a:pt x="2458" y="1176"/>
                    </a:lnTo>
                    <a:lnTo>
                      <a:pt x="2456" y="1182"/>
                    </a:lnTo>
                    <a:lnTo>
                      <a:pt x="2456" y="1196"/>
                    </a:lnTo>
                    <a:lnTo>
                      <a:pt x="2454" y="1204"/>
                    </a:lnTo>
                    <a:lnTo>
                      <a:pt x="2452" y="1212"/>
                    </a:lnTo>
                    <a:lnTo>
                      <a:pt x="2450" y="1216"/>
                    </a:lnTo>
                    <a:lnTo>
                      <a:pt x="2446" y="1224"/>
                    </a:lnTo>
                    <a:lnTo>
                      <a:pt x="2446" y="1232"/>
                    </a:lnTo>
                    <a:lnTo>
                      <a:pt x="2446" y="1236"/>
                    </a:lnTo>
                    <a:lnTo>
                      <a:pt x="2448" y="1238"/>
                    </a:lnTo>
                    <a:lnTo>
                      <a:pt x="2450" y="1236"/>
                    </a:lnTo>
                    <a:lnTo>
                      <a:pt x="2460" y="1220"/>
                    </a:lnTo>
                    <a:lnTo>
                      <a:pt x="2464" y="1218"/>
                    </a:lnTo>
                    <a:lnTo>
                      <a:pt x="2466" y="1218"/>
                    </a:lnTo>
                    <a:lnTo>
                      <a:pt x="2468" y="1218"/>
                    </a:lnTo>
                    <a:lnTo>
                      <a:pt x="2472" y="1220"/>
                    </a:lnTo>
                    <a:lnTo>
                      <a:pt x="2480" y="1228"/>
                    </a:lnTo>
                    <a:lnTo>
                      <a:pt x="2482" y="1230"/>
                    </a:lnTo>
                    <a:lnTo>
                      <a:pt x="2484" y="1230"/>
                    </a:lnTo>
                    <a:lnTo>
                      <a:pt x="2486" y="1228"/>
                    </a:lnTo>
                    <a:lnTo>
                      <a:pt x="2488" y="1226"/>
                    </a:lnTo>
                    <a:lnTo>
                      <a:pt x="2492" y="1220"/>
                    </a:lnTo>
                    <a:lnTo>
                      <a:pt x="2496" y="1214"/>
                    </a:lnTo>
                    <a:lnTo>
                      <a:pt x="2502" y="1210"/>
                    </a:lnTo>
                    <a:lnTo>
                      <a:pt x="2508" y="1208"/>
                    </a:lnTo>
                    <a:lnTo>
                      <a:pt x="2520" y="1198"/>
                    </a:lnTo>
                    <a:lnTo>
                      <a:pt x="2528" y="1190"/>
                    </a:lnTo>
                    <a:lnTo>
                      <a:pt x="2530" y="1188"/>
                    </a:lnTo>
                    <a:lnTo>
                      <a:pt x="2530" y="1186"/>
                    </a:lnTo>
                    <a:lnTo>
                      <a:pt x="2528" y="1184"/>
                    </a:lnTo>
                    <a:lnTo>
                      <a:pt x="2526" y="1184"/>
                    </a:lnTo>
                    <a:lnTo>
                      <a:pt x="2522" y="1184"/>
                    </a:lnTo>
                    <a:lnTo>
                      <a:pt x="2506" y="1182"/>
                    </a:lnTo>
                    <a:lnTo>
                      <a:pt x="2492" y="1178"/>
                    </a:lnTo>
                    <a:lnTo>
                      <a:pt x="2478" y="1170"/>
                    </a:lnTo>
                    <a:lnTo>
                      <a:pt x="2472" y="1168"/>
                    </a:lnTo>
                    <a:lnTo>
                      <a:pt x="2466" y="1168"/>
                    </a:lnTo>
                    <a:lnTo>
                      <a:pt x="2460" y="1170"/>
                    </a:lnTo>
                    <a:close/>
                    <a:moveTo>
                      <a:pt x="2438" y="1284"/>
                    </a:moveTo>
                    <a:lnTo>
                      <a:pt x="2438" y="1284"/>
                    </a:lnTo>
                    <a:lnTo>
                      <a:pt x="2432" y="1300"/>
                    </a:lnTo>
                    <a:lnTo>
                      <a:pt x="2430" y="1304"/>
                    </a:lnTo>
                    <a:lnTo>
                      <a:pt x="2426" y="1310"/>
                    </a:lnTo>
                    <a:lnTo>
                      <a:pt x="2420" y="1316"/>
                    </a:lnTo>
                    <a:lnTo>
                      <a:pt x="2414" y="1318"/>
                    </a:lnTo>
                    <a:lnTo>
                      <a:pt x="2400" y="1326"/>
                    </a:lnTo>
                    <a:lnTo>
                      <a:pt x="2374" y="1346"/>
                    </a:lnTo>
                    <a:lnTo>
                      <a:pt x="2368" y="1350"/>
                    </a:lnTo>
                    <a:lnTo>
                      <a:pt x="2360" y="1350"/>
                    </a:lnTo>
                    <a:lnTo>
                      <a:pt x="2356" y="1350"/>
                    </a:lnTo>
                    <a:lnTo>
                      <a:pt x="2340" y="1354"/>
                    </a:lnTo>
                    <a:lnTo>
                      <a:pt x="2326" y="1358"/>
                    </a:lnTo>
                    <a:lnTo>
                      <a:pt x="2320" y="1362"/>
                    </a:lnTo>
                    <a:lnTo>
                      <a:pt x="2318" y="1366"/>
                    </a:lnTo>
                    <a:lnTo>
                      <a:pt x="2322" y="1378"/>
                    </a:lnTo>
                    <a:lnTo>
                      <a:pt x="2326" y="1392"/>
                    </a:lnTo>
                    <a:lnTo>
                      <a:pt x="2328" y="1394"/>
                    </a:lnTo>
                    <a:lnTo>
                      <a:pt x="2330" y="1396"/>
                    </a:lnTo>
                    <a:lnTo>
                      <a:pt x="2332" y="1396"/>
                    </a:lnTo>
                    <a:lnTo>
                      <a:pt x="2334" y="1394"/>
                    </a:lnTo>
                    <a:lnTo>
                      <a:pt x="2342" y="1386"/>
                    </a:lnTo>
                    <a:lnTo>
                      <a:pt x="2348" y="1382"/>
                    </a:lnTo>
                    <a:lnTo>
                      <a:pt x="2354" y="1380"/>
                    </a:lnTo>
                    <a:lnTo>
                      <a:pt x="2358" y="1378"/>
                    </a:lnTo>
                    <a:lnTo>
                      <a:pt x="2362" y="1376"/>
                    </a:lnTo>
                    <a:lnTo>
                      <a:pt x="2366" y="1374"/>
                    </a:lnTo>
                    <a:lnTo>
                      <a:pt x="2368" y="1376"/>
                    </a:lnTo>
                    <a:lnTo>
                      <a:pt x="2370" y="1376"/>
                    </a:lnTo>
                    <a:lnTo>
                      <a:pt x="2374" y="1374"/>
                    </a:lnTo>
                    <a:lnTo>
                      <a:pt x="2382" y="1366"/>
                    </a:lnTo>
                    <a:lnTo>
                      <a:pt x="2388" y="1362"/>
                    </a:lnTo>
                    <a:lnTo>
                      <a:pt x="2392" y="1360"/>
                    </a:lnTo>
                    <a:lnTo>
                      <a:pt x="2404" y="1360"/>
                    </a:lnTo>
                    <a:lnTo>
                      <a:pt x="2408" y="1360"/>
                    </a:lnTo>
                    <a:lnTo>
                      <a:pt x="2422" y="1360"/>
                    </a:lnTo>
                    <a:lnTo>
                      <a:pt x="2432" y="1360"/>
                    </a:lnTo>
                    <a:lnTo>
                      <a:pt x="2436" y="1360"/>
                    </a:lnTo>
                    <a:lnTo>
                      <a:pt x="2440" y="1356"/>
                    </a:lnTo>
                    <a:lnTo>
                      <a:pt x="2444" y="1350"/>
                    </a:lnTo>
                    <a:lnTo>
                      <a:pt x="2446" y="1342"/>
                    </a:lnTo>
                    <a:lnTo>
                      <a:pt x="2446" y="1330"/>
                    </a:lnTo>
                    <a:lnTo>
                      <a:pt x="2446" y="1322"/>
                    </a:lnTo>
                    <a:lnTo>
                      <a:pt x="2450" y="1314"/>
                    </a:lnTo>
                    <a:lnTo>
                      <a:pt x="2452" y="1308"/>
                    </a:lnTo>
                    <a:lnTo>
                      <a:pt x="2458" y="1294"/>
                    </a:lnTo>
                    <a:lnTo>
                      <a:pt x="2462" y="1280"/>
                    </a:lnTo>
                    <a:lnTo>
                      <a:pt x="2464" y="1272"/>
                    </a:lnTo>
                    <a:lnTo>
                      <a:pt x="2460" y="1266"/>
                    </a:lnTo>
                    <a:lnTo>
                      <a:pt x="2450" y="1250"/>
                    </a:lnTo>
                    <a:lnTo>
                      <a:pt x="2448" y="1246"/>
                    </a:lnTo>
                    <a:lnTo>
                      <a:pt x="2446" y="1246"/>
                    </a:lnTo>
                    <a:lnTo>
                      <a:pt x="2446" y="1248"/>
                    </a:lnTo>
                    <a:lnTo>
                      <a:pt x="2444" y="1260"/>
                    </a:lnTo>
                    <a:lnTo>
                      <a:pt x="2438" y="1284"/>
                    </a:lnTo>
                    <a:close/>
                  </a:path>
                </a:pathLst>
              </a:custGeom>
              <a:grpFill/>
              <a:ln w="9525">
                <a:solidFill>
                  <a:schemeClr val="bg1"/>
                </a:solidFill>
                <a:round/>
                <a:headEnd/>
                <a:tailEnd/>
              </a:ln>
            </p:spPr>
            <p:txBody>
              <a:bodyPr/>
              <a:lstStyle/>
              <a:p>
                <a:endParaRPr lang="en-GB">
                  <a:solidFill>
                    <a:prstClr val="black"/>
                  </a:solidFill>
                </a:endParaRPr>
              </a:p>
            </p:txBody>
          </p:sp>
          <p:sp>
            <p:nvSpPr>
              <p:cNvPr id="206" name="Freeform 205"/>
              <p:cNvSpPr>
                <a:spLocks noEditPoints="1"/>
              </p:cNvSpPr>
              <p:nvPr/>
            </p:nvSpPr>
            <p:spPr bwMode="auto">
              <a:xfrm>
                <a:off x="0" y="753"/>
                <a:ext cx="2211" cy="3018"/>
              </a:xfrm>
              <a:custGeom>
                <a:avLst/>
                <a:gdLst>
                  <a:gd name="T0" fmla="*/ 1757 w 2211"/>
                  <a:gd name="T1" fmla="*/ 431 h 3018"/>
                  <a:gd name="T2" fmla="*/ 1780 w 2211"/>
                  <a:gd name="T3" fmla="*/ 502 h 3018"/>
                  <a:gd name="T4" fmla="*/ 1792 w 2211"/>
                  <a:gd name="T5" fmla="*/ 608 h 3018"/>
                  <a:gd name="T6" fmla="*/ 1954 w 2211"/>
                  <a:gd name="T7" fmla="*/ 711 h 3018"/>
                  <a:gd name="T8" fmla="*/ 2035 w 2211"/>
                  <a:gd name="T9" fmla="*/ 540 h 3018"/>
                  <a:gd name="T10" fmla="*/ 2203 w 2211"/>
                  <a:gd name="T11" fmla="*/ 366 h 3018"/>
                  <a:gd name="T12" fmla="*/ 2188 w 2211"/>
                  <a:gd name="T13" fmla="*/ 325 h 3018"/>
                  <a:gd name="T14" fmla="*/ 2153 w 2211"/>
                  <a:gd name="T15" fmla="*/ 272 h 3018"/>
                  <a:gd name="T16" fmla="*/ 2085 w 2211"/>
                  <a:gd name="T17" fmla="*/ 202 h 3018"/>
                  <a:gd name="T18" fmla="*/ 2002 w 2211"/>
                  <a:gd name="T19" fmla="*/ 129 h 3018"/>
                  <a:gd name="T20" fmla="*/ 1934 w 2211"/>
                  <a:gd name="T21" fmla="*/ 108 h 3018"/>
                  <a:gd name="T22" fmla="*/ 1737 w 2211"/>
                  <a:gd name="T23" fmla="*/ 207 h 3018"/>
                  <a:gd name="T24" fmla="*/ 1288 w 2211"/>
                  <a:gd name="T25" fmla="*/ 159 h 3018"/>
                  <a:gd name="T26" fmla="*/ 1303 w 2211"/>
                  <a:gd name="T27" fmla="*/ 194 h 3018"/>
                  <a:gd name="T28" fmla="*/ 1356 w 2211"/>
                  <a:gd name="T29" fmla="*/ 207 h 3018"/>
                  <a:gd name="T30" fmla="*/ 1364 w 2211"/>
                  <a:gd name="T31" fmla="*/ 156 h 3018"/>
                  <a:gd name="T32" fmla="*/ 1374 w 2211"/>
                  <a:gd name="T33" fmla="*/ 66 h 3018"/>
                  <a:gd name="T34" fmla="*/ 1361 w 2211"/>
                  <a:gd name="T35" fmla="*/ 3 h 3018"/>
                  <a:gd name="T36" fmla="*/ 1319 w 2211"/>
                  <a:gd name="T37" fmla="*/ 13 h 3018"/>
                  <a:gd name="T38" fmla="*/ 1266 w 2211"/>
                  <a:gd name="T39" fmla="*/ 58 h 3018"/>
                  <a:gd name="T40" fmla="*/ 1248 w 2211"/>
                  <a:gd name="T41" fmla="*/ 81 h 3018"/>
                  <a:gd name="T42" fmla="*/ 1253 w 2211"/>
                  <a:gd name="T43" fmla="*/ 144 h 3018"/>
                  <a:gd name="T44" fmla="*/ 1268 w 2211"/>
                  <a:gd name="T45" fmla="*/ 227 h 3018"/>
                  <a:gd name="T46" fmla="*/ 1379 w 2211"/>
                  <a:gd name="T47" fmla="*/ 252 h 3018"/>
                  <a:gd name="T48" fmla="*/ 1271 w 2211"/>
                  <a:gd name="T49" fmla="*/ 217 h 3018"/>
                  <a:gd name="T50" fmla="*/ 1172 w 2211"/>
                  <a:gd name="T51" fmla="*/ 1629 h 3018"/>
                  <a:gd name="T52" fmla="*/ 1677 w 2211"/>
                  <a:gd name="T53" fmla="*/ 1170 h 3018"/>
                  <a:gd name="T54" fmla="*/ 1500 w 2211"/>
                  <a:gd name="T55" fmla="*/ 703 h 3018"/>
                  <a:gd name="T56" fmla="*/ 1437 w 2211"/>
                  <a:gd name="T57" fmla="*/ 376 h 3018"/>
                  <a:gd name="T58" fmla="*/ 1520 w 2211"/>
                  <a:gd name="T59" fmla="*/ 509 h 3018"/>
                  <a:gd name="T60" fmla="*/ 1606 w 2211"/>
                  <a:gd name="T61" fmla="*/ 540 h 3018"/>
                  <a:gd name="T62" fmla="*/ 1674 w 2211"/>
                  <a:gd name="T63" fmla="*/ 527 h 3018"/>
                  <a:gd name="T64" fmla="*/ 1694 w 2211"/>
                  <a:gd name="T65" fmla="*/ 502 h 3018"/>
                  <a:gd name="T66" fmla="*/ 1659 w 2211"/>
                  <a:gd name="T67" fmla="*/ 446 h 3018"/>
                  <a:gd name="T68" fmla="*/ 1634 w 2211"/>
                  <a:gd name="T69" fmla="*/ 388 h 3018"/>
                  <a:gd name="T70" fmla="*/ 1553 w 2211"/>
                  <a:gd name="T71" fmla="*/ 345 h 3018"/>
                  <a:gd name="T72" fmla="*/ 1442 w 2211"/>
                  <a:gd name="T73" fmla="*/ 300 h 3018"/>
                  <a:gd name="T74" fmla="*/ 1341 w 2211"/>
                  <a:gd name="T75" fmla="*/ 330 h 3018"/>
                  <a:gd name="T76" fmla="*/ 1319 w 2211"/>
                  <a:gd name="T77" fmla="*/ 386 h 3018"/>
                  <a:gd name="T78" fmla="*/ 1182 w 2211"/>
                  <a:gd name="T79" fmla="*/ 424 h 3018"/>
                  <a:gd name="T80" fmla="*/ 1172 w 2211"/>
                  <a:gd name="T81" fmla="*/ 308 h 3018"/>
                  <a:gd name="T82" fmla="*/ 1112 w 2211"/>
                  <a:gd name="T83" fmla="*/ 315 h 3018"/>
                  <a:gd name="T84" fmla="*/ 1024 w 2211"/>
                  <a:gd name="T85" fmla="*/ 333 h 3018"/>
                  <a:gd name="T86" fmla="*/ 1034 w 2211"/>
                  <a:gd name="T87" fmla="*/ 383 h 3018"/>
                  <a:gd name="T88" fmla="*/ 1129 w 2211"/>
                  <a:gd name="T89" fmla="*/ 429 h 3018"/>
                  <a:gd name="T90" fmla="*/ 451 w 2211"/>
                  <a:gd name="T91" fmla="*/ 378 h 3018"/>
                  <a:gd name="T92" fmla="*/ 156 w 2211"/>
                  <a:gd name="T93" fmla="*/ 840 h 3018"/>
                  <a:gd name="T94" fmla="*/ 837 w 2211"/>
                  <a:gd name="T95" fmla="*/ 1417 h 3018"/>
                  <a:gd name="T96" fmla="*/ 1256 w 2211"/>
                  <a:gd name="T97" fmla="*/ 1755 h 3018"/>
                  <a:gd name="T98" fmla="*/ 1629 w 2211"/>
                  <a:gd name="T99" fmla="*/ 1679 h 3018"/>
                  <a:gd name="T100" fmla="*/ 1553 w 2211"/>
                  <a:gd name="T101" fmla="*/ 1654 h 3018"/>
                  <a:gd name="T102" fmla="*/ 1414 w 2211"/>
                  <a:gd name="T103" fmla="*/ 1851 h 3018"/>
                  <a:gd name="T104" fmla="*/ 1891 w 2211"/>
                  <a:gd name="T105" fmla="*/ 1893 h 3018"/>
                  <a:gd name="T106" fmla="*/ 1591 w 2211"/>
                  <a:gd name="T107" fmla="*/ 1795 h 3018"/>
                  <a:gd name="T108" fmla="*/ 1435 w 2211"/>
                  <a:gd name="T109" fmla="*/ 2057 h 3018"/>
                  <a:gd name="T110" fmla="*/ 1629 w 2211"/>
                  <a:gd name="T111" fmla="*/ 2524 h 3018"/>
                  <a:gd name="T112" fmla="*/ 1740 w 2211"/>
                  <a:gd name="T113" fmla="*/ 2741 h 3018"/>
                  <a:gd name="T114" fmla="*/ 2110 w 2211"/>
                  <a:gd name="T115" fmla="*/ 2342 h 3018"/>
                  <a:gd name="T116" fmla="*/ 1472 w 2211"/>
                  <a:gd name="T117" fmla="*/ 562 h 3018"/>
                  <a:gd name="T118" fmla="*/ 1394 w 2211"/>
                  <a:gd name="T119" fmla="*/ 577 h 3018"/>
                  <a:gd name="T120" fmla="*/ 978 w 2211"/>
                  <a:gd name="T121" fmla="*/ 338 h 3018"/>
                  <a:gd name="T122" fmla="*/ 1039 w 2211"/>
                  <a:gd name="T123" fmla="*/ 250 h 30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211"/>
                  <a:gd name="T187" fmla="*/ 0 h 3018"/>
                  <a:gd name="T188" fmla="*/ 2211 w 2211"/>
                  <a:gd name="T189" fmla="*/ 3018 h 301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211" h="3018">
                    <a:moveTo>
                      <a:pt x="1636" y="295"/>
                    </a:moveTo>
                    <a:lnTo>
                      <a:pt x="1639" y="300"/>
                    </a:lnTo>
                    <a:lnTo>
                      <a:pt x="1639" y="303"/>
                    </a:lnTo>
                    <a:lnTo>
                      <a:pt x="1639" y="308"/>
                    </a:lnTo>
                    <a:lnTo>
                      <a:pt x="1636" y="310"/>
                    </a:lnTo>
                    <a:lnTo>
                      <a:pt x="1636" y="313"/>
                    </a:lnTo>
                    <a:lnTo>
                      <a:pt x="1634" y="315"/>
                    </a:lnTo>
                    <a:lnTo>
                      <a:pt x="1636" y="320"/>
                    </a:lnTo>
                    <a:lnTo>
                      <a:pt x="1636" y="323"/>
                    </a:lnTo>
                    <a:lnTo>
                      <a:pt x="1641" y="328"/>
                    </a:lnTo>
                    <a:lnTo>
                      <a:pt x="1644" y="333"/>
                    </a:lnTo>
                    <a:lnTo>
                      <a:pt x="1649" y="335"/>
                    </a:lnTo>
                    <a:lnTo>
                      <a:pt x="1651" y="338"/>
                    </a:lnTo>
                    <a:lnTo>
                      <a:pt x="1656" y="340"/>
                    </a:lnTo>
                    <a:lnTo>
                      <a:pt x="1664" y="340"/>
                    </a:lnTo>
                    <a:lnTo>
                      <a:pt x="1669" y="340"/>
                    </a:lnTo>
                    <a:lnTo>
                      <a:pt x="1679" y="340"/>
                    </a:lnTo>
                    <a:lnTo>
                      <a:pt x="1687" y="338"/>
                    </a:lnTo>
                    <a:lnTo>
                      <a:pt x="1697" y="338"/>
                    </a:lnTo>
                    <a:lnTo>
                      <a:pt x="1704" y="338"/>
                    </a:lnTo>
                    <a:lnTo>
                      <a:pt x="1712" y="338"/>
                    </a:lnTo>
                    <a:lnTo>
                      <a:pt x="1719" y="340"/>
                    </a:lnTo>
                    <a:lnTo>
                      <a:pt x="1724" y="343"/>
                    </a:lnTo>
                    <a:lnTo>
                      <a:pt x="1729" y="348"/>
                    </a:lnTo>
                    <a:lnTo>
                      <a:pt x="1732" y="356"/>
                    </a:lnTo>
                    <a:lnTo>
                      <a:pt x="1737" y="363"/>
                    </a:lnTo>
                    <a:lnTo>
                      <a:pt x="1740" y="368"/>
                    </a:lnTo>
                    <a:lnTo>
                      <a:pt x="1745" y="373"/>
                    </a:lnTo>
                    <a:lnTo>
                      <a:pt x="1750" y="378"/>
                    </a:lnTo>
                    <a:lnTo>
                      <a:pt x="1752" y="386"/>
                    </a:lnTo>
                    <a:lnTo>
                      <a:pt x="1757" y="391"/>
                    </a:lnTo>
                    <a:lnTo>
                      <a:pt x="1760" y="401"/>
                    </a:lnTo>
                    <a:lnTo>
                      <a:pt x="1760" y="411"/>
                    </a:lnTo>
                    <a:lnTo>
                      <a:pt x="1760" y="424"/>
                    </a:lnTo>
                    <a:lnTo>
                      <a:pt x="1757" y="431"/>
                    </a:lnTo>
                    <a:lnTo>
                      <a:pt x="1757" y="439"/>
                    </a:lnTo>
                    <a:lnTo>
                      <a:pt x="1757" y="444"/>
                    </a:lnTo>
                    <a:lnTo>
                      <a:pt x="1757" y="449"/>
                    </a:lnTo>
                    <a:lnTo>
                      <a:pt x="1757" y="451"/>
                    </a:lnTo>
                    <a:lnTo>
                      <a:pt x="1760" y="451"/>
                    </a:lnTo>
                    <a:lnTo>
                      <a:pt x="1765" y="454"/>
                    </a:lnTo>
                    <a:lnTo>
                      <a:pt x="1770" y="454"/>
                    </a:lnTo>
                    <a:lnTo>
                      <a:pt x="1775" y="454"/>
                    </a:lnTo>
                    <a:lnTo>
                      <a:pt x="1777" y="456"/>
                    </a:lnTo>
                    <a:lnTo>
                      <a:pt x="1782" y="456"/>
                    </a:lnTo>
                    <a:lnTo>
                      <a:pt x="1782" y="459"/>
                    </a:lnTo>
                    <a:lnTo>
                      <a:pt x="1782" y="461"/>
                    </a:lnTo>
                    <a:lnTo>
                      <a:pt x="1780" y="464"/>
                    </a:lnTo>
                    <a:lnTo>
                      <a:pt x="1772" y="464"/>
                    </a:lnTo>
                    <a:lnTo>
                      <a:pt x="1767" y="466"/>
                    </a:lnTo>
                    <a:lnTo>
                      <a:pt x="1765" y="469"/>
                    </a:lnTo>
                    <a:lnTo>
                      <a:pt x="1765" y="471"/>
                    </a:lnTo>
                    <a:lnTo>
                      <a:pt x="1767" y="471"/>
                    </a:lnTo>
                    <a:lnTo>
                      <a:pt x="1770" y="474"/>
                    </a:lnTo>
                    <a:lnTo>
                      <a:pt x="1775" y="477"/>
                    </a:lnTo>
                    <a:lnTo>
                      <a:pt x="1777" y="477"/>
                    </a:lnTo>
                    <a:lnTo>
                      <a:pt x="1775" y="477"/>
                    </a:lnTo>
                    <a:lnTo>
                      <a:pt x="1770" y="477"/>
                    </a:lnTo>
                    <a:lnTo>
                      <a:pt x="1765" y="479"/>
                    </a:lnTo>
                    <a:lnTo>
                      <a:pt x="1762" y="482"/>
                    </a:lnTo>
                    <a:lnTo>
                      <a:pt x="1757" y="484"/>
                    </a:lnTo>
                    <a:lnTo>
                      <a:pt x="1755" y="487"/>
                    </a:lnTo>
                    <a:lnTo>
                      <a:pt x="1755" y="489"/>
                    </a:lnTo>
                    <a:lnTo>
                      <a:pt x="1757" y="494"/>
                    </a:lnTo>
                    <a:lnTo>
                      <a:pt x="1762" y="497"/>
                    </a:lnTo>
                    <a:lnTo>
                      <a:pt x="1767" y="499"/>
                    </a:lnTo>
                    <a:lnTo>
                      <a:pt x="1772" y="502"/>
                    </a:lnTo>
                    <a:lnTo>
                      <a:pt x="1780" y="502"/>
                    </a:lnTo>
                    <a:lnTo>
                      <a:pt x="1785" y="502"/>
                    </a:lnTo>
                    <a:lnTo>
                      <a:pt x="1790" y="499"/>
                    </a:lnTo>
                    <a:lnTo>
                      <a:pt x="1792" y="497"/>
                    </a:lnTo>
                    <a:lnTo>
                      <a:pt x="1795" y="494"/>
                    </a:lnTo>
                    <a:lnTo>
                      <a:pt x="1798" y="492"/>
                    </a:lnTo>
                    <a:lnTo>
                      <a:pt x="1800" y="489"/>
                    </a:lnTo>
                    <a:lnTo>
                      <a:pt x="1800" y="487"/>
                    </a:lnTo>
                    <a:lnTo>
                      <a:pt x="1803" y="484"/>
                    </a:lnTo>
                    <a:lnTo>
                      <a:pt x="1805" y="484"/>
                    </a:lnTo>
                    <a:lnTo>
                      <a:pt x="1808" y="484"/>
                    </a:lnTo>
                    <a:lnTo>
                      <a:pt x="1810" y="482"/>
                    </a:lnTo>
                    <a:lnTo>
                      <a:pt x="1815" y="487"/>
                    </a:lnTo>
                    <a:lnTo>
                      <a:pt x="1815" y="494"/>
                    </a:lnTo>
                    <a:lnTo>
                      <a:pt x="1815" y="504"/>
                    </a:lnTo>
                    <a:lnTo>
                      <a:pt x="1813" y="512"/>
                    </a:lnTo>
                    <a:lnTo>
                      <a:pt x="1810" y="514"/>
                    </a:lnTo>
                    <a:lnTo>
                      <a:pt x="1805" y="514"/>
                    </a:lnTo>
                    <a:lnTo>
                      <a:pt x="1803" y="517"/>
                    </a:lnTo>
                    <a:lnTo>
                      <a:pt x="1798" y="519"/>
                    </a:lnTo>
                    <a:lnTo>
                      <a:pt x="1792" y="522"/>
                    </a:lnTo>
                    <a:lnTo>
                      <a:pt x="1787" y="527"/>
                    </a:lnTo>
                    <a:lnTo>
                      <a:pt x="1785" y="529"/>
                    </a:lnTo>
                    <a:lnTo>
                      <a:pt x="1780" y="532"/>
                    </a:lnTo>
                    <a:lnTo>
                      <a:pt x="1777" y="537"/>
                    </a:lnTo>
                    <a:lnTo>
                      <a:pt x="1777" y="545"/>
                    </a:lnTo>
                    <a:lnTo>
                      <a:pt x="1775" y="555"/>
                    </a:lnTo>
                    <a:lnTo>
                      <a:pt x="1772" y="565"/>
                    </a:lnTo>
                    <a:lnTo>
                      <a:pt x="1772" y="572"/>
                    </a:lnTo>
                    <a:lnTo>
                      <a:pt x="1772" y="582"/>
                    </a:lnTo>
                    <a:lnTo>
                      <a:pt x="1775" y="587"/>
                    </a:lnTo>
                    <a:lnTo>
                      <a:pt x="1775" y="593"/>
                    </a:lnTo>
                    <a:lnTo>
                      <a:pt x="1777" y="598"/>
                    </a:lnTo>
                    <a:lnTo>
                      <a:pt x="1782" y="600"/>
                    </a:lnTo>
                    <a:lnTo>
                      <a:pt x="1787" y="605"/>
                    </a:lnTo>
                    <a:lnTo>
                      <a:pt x="1792" y="608"/>
                    </a:lnTo>
                    <a:lnTo>
                      <a:pt x="1795" y="613"/>
                    </a:lnTo>
                    <a:lnTo>
                      <a:pt x="1800" y="618"/>
                    </a:lnTo>
                    <a:lnTo>
                      <a:pt x="1803" y="625"/>
                    </a:lnTo>
                    <a:lnTo>
                      <a:pt x="1803" y="630"/>
                    </a:lnTo>
                    <a:lnTo>
                      <a:pt x="1803" y="638"/>
                    </a:lnTo>
                    <a:lnTo>
                      <a:pt x="1805" y="643"/>
                    </a:lnTo>
                    <a:lnTo>
                      <a:pt x="1810" y="648"/>
                    </a:lnTo>
                    <a:lnTo>
                      <a:pt x="1815" y="653"/>
                    </a:lnTo>
                    <a:lnTo>
                      <a:pt x="1820" y="658"/>
                    </a:lnTo>
                    <a:lnTo>
                      <a:pt x="1825" y="661"/>
                    </a:lnTo>
                    <a:lnTo>
                      <a:pt x="1833" y="666"/>
                    </a:lnTo>
                    <a:lnTo>
                      <a:pt x="1838" y="671"/>
                    </a:lnTo>
                    <a:lnTo>
                      <a:pt x="1843" y="673"/>
                    </a:lnTo>
                    <a:lnTo>
                      <a:pt x="1848" y="678"/>
                    </a:lnTo>
                    <a:lnTo>
                      <a:pt x="1856" y="683"/>
                    </a:lnTo>
                    <a:lnTo>
                      <a:pt x="1863" y="691"/>
                    </a:lnTo>
                    <a:lnTo>
                      <a:pt x="1871" y="693"/>
                    </a:lnTo>
                    <a:lnTo>
                      <a:pt x="1881" y="698"/>
                    </a:lnTo>
                    <a:lnTo>
                      <a:pt x="1888" y="698"/>
                    </a:lnTo>
                    <a:lnTo>
                      <a:pt x="1896" y="698"/>
                    </a:lnTo>
                    <a:lnTo>
                      <a:pt x="1903" y="696"/>
                    </a:lnTo>
                    <a:lnTo>
                      <a:pt x="1908" y="696"/>
                    </a:lnTo>
                    <a:lnTo>
                      <a:pt x="1914" y="696"/>
                    </a:lnTo>
                    <a:lnTo>
                      <a:pt x="1919" y="696"/>
                    </a:lnTo>
                    <a:lnTo>
                      <a:pt x="1924" y="698"/>
                    </a:lnTo>
                    <a:lnTo>
                      <a:pt x="1926" y="701"/>
                    </a:lnTo>
                    <a:lnTo>
                      <a:pt x="1929" y="703"/>
                    </a:lnTo>
                    <a:lnTo>
                      <a:pt x="1931" y="706"/>
                    </a:lnTo>
                    <a:lnTo>
                      <a:pt x="1931" y="708"/>
                    </a:lnTo>
                    <a:lnTo>
                      <a:pt x="1934" y="708"/>
                    </a:lnTo>
                    <a:lnTo>
                      <a:pt x="1936" y="711"/>
                    </a:lnTo>
                    <a:lnTo>
                      <a:pt x="1939" y="711"/>
                    </a:lnTo>
                    <a:lnTo>
                      <a:pt x="1944" y="711"/>
                    </a:lnTo>
                    <a:lnTo>
                      <a:pt x="1949" y="711"/>
                    </a:lnTo>
                    <a:lnTo>
                      <a:pt x="1954" y="711"/>
                    </a:lnTo>
                    <a:lnTo>
                      <a:pt x="1956" y="711"/>
                    </a:lnTo>
                    <a:lnTo>
                      <a:pt x="1964" y="708"/>
                    </a:lnTo>
                    <a:lnTo>
                      <a:pt x="1966" y="708"/>
                    </a:lnTo>
                    <a:lnTo>
                      <a:pt x="1971" y="706"/>
                    </a:lnTo>
                    <a:lnTo>
                      <a:pt x="1977" y="703"/>
                    </a:lnTo>
                    <a:lnTo>
                      <a:pt x="1979" y="701"/>
                    </a:lnTo>
                    <a:lnTo>
                      <a:pt x="1982" y="698"/>
                    </a:lnTo>
                    <a:lnTo>
                      <a:pt x="1984" y="693"/>
                    </a:lnTo>
                    <a:lnTo>
                      <a:pt x="1984" y="691"/>
                    </a:lnTo>
                    <a:lnTo>
                      <a:pt x="1984" y="681"/>
                    </a:lnTo>
                    <a:lnTo>
                      <a:pt x="1984" y="673"/>
                    </a:lnTo>
                    <a:lnTo>
                      <a:pt x="1984" y="668"/>
                    </a:lnTo>
                    <a:lnTo>
                      <a:pt x="1984" y="666"/>
                    </a:lnTo>
                    <a:lnTo>
                      <a:pt x="1984" y="661"/>
                    </a:lnTo>
                    <a:lnTo>
                      <a:pt x="1987" y="658"/>
                    </a:lnTo>
                    <a:lnTo>
                      <a:pt x="1989" y="656"/>
                    </a:lnTo>
                    <a:lnTo>
                      <a:pt x="1992" y="653"/>
                    </a:lnTo>
                    <a:lnTo>
                      <a:pt x="1994" y="648"/>
                    </a:lnTo>
                    <a:lnTo>
                      <a:pt x="1992" y="640"/>
                    </a:lnTo>
                    <a:lnTo>
                      <a:pt x="1989" y="633"/>
                    </a:lnTo>
                    <a:lnTo>
                      <a:pt x="1989" y="628"/>
                    </a:lnTo>
                    <a:lnTo>
                      <a:pt x="1992" y="625"/>
                    </a:lnTo>
                    <a:lnTo>
                      <a:pt x="1994" y="620"/>
                    </a:lnTo>
                    <a:lnTo>
                      <a:pt x="1999" y="615"/>
                    </a:lnTo>
                    <a:lnTo>
                      <a:pt x="2004" y="608"/>
                    </a:lnTo>
                    <a:lnTo>
                      <a:pt x="2007" y="600"/>
                    </a:lnTo>
                    <a:lnTo>
                      <a:pt x="2009" y="593"/>
                    </a:lnTo>
                    <a:lnTo>
                      <a:pt x="2012" y="585"/>
                    </a:lnTo>
                    <a:lnTo>
                      <a:pt x="2009" y="580"/>
                    </a:lnTo>
                    <a:lnTo>
                      <a:pt x="2009" y="572"/>
                    </a:lnTo>
                    <a:lnTo>
                      <a:pt x="2012" y="565"/>
                    </a:lnTo>
                    <a:lnTo>
                      <a:pt x="2014" y="560"/>
                    </a:lnTo>
                    <a:lnTo>
                      <a:pt x="2022" y="552"/>
                    </a:lnTo>
                    <a:lnTo>
                      <a:pt x="2027" y="545"/>
                    </a:lnTo>
                    <a:lnTo>
                      <a:pt x="2035" y="540"/>
                    </a:lnTo>
                    <a:lnTo>
                      <a:pt x="2042" y="535"/>
                    </a:lnTo>
                    <a:lnTo>
                      <a:pt x="2047" y="532"/>
                    </a:lnTo>
                    <a:lnTo>
                      <a:pt x="2052" y="529"/>
                    </a:lnTo>
                    <a:lnTo>
                      <a:pt x="2057" y="527"/>
                    </a:lnTo>
                    <a:lnTo>
                      <a:pt x="2065" y="524"/>
                    </a:lnTo>
                    <a:lnTo>
                      <a:pt x="2072" y="517"/>
                    </a:lnTo>
                    <a:lnTo>
                      <a:pt x="2080" y="512"/>
                    </a:lnTo>
                    <a:lnTo>
                      <a:pt x="2087" y="502"/>
                    </a:lnTo>
                    <a:lnTo>
                      <a:pt x="2093" y="494"/>
                    </a:lnTo>
                    <a:lnTo>
                      <a:pt x="2098" y="484"/>
                    </a:lnTo>
                    <a:lnTo>
                      <a:pt x="2100" y="474"/>
                    </a:lnTo>
                    <a:lnTo>
                      <a:pt x="2105" y="466"/>
                    </a:lnTo>
                    <a:lnTo>
                      <a:pt x="2108" y="461"/>
                    </a:lnTo>
                    <a:lnTo>
                      <a:pt x="2108" y="456"/>
                    </a:lnTo>
                    <a:lnTo>
                      <a:pt x="2113" y="454"/>
                    </a:lnTo>
                    <a:lnTo>
                      <a:pt x="2118" y="451"/>
                    </a:lnTo>
                    <a:lnTo>
                      <a:pt x="2123" y="449"/>
                    </a:lnTo>
                    <a:lnTo>
                      <a:pt x="2125" y="446"/>
                    </a:lnTo>
                    <a:lnTo>
                      <a:pt x="2130" y="444"/>
                    </a:lnTo>
                    <a:lnTo>
                      <a:pt x="2135" y="439"/>
                    </a:lnTo>
                    <a:lnTo>
                      <a:pt x="2140" y="434"/>
                    </a:lnTo>
                    <a:lnTo>
                      <a:pt x="2148" y="429"/>
                    </a:lnTo>
                    <a:lnTo>
                      <a:pt x="2156" y="424"/>
                    </a:lnTo>
                    <a:lnTo>
                      <a:pt x="2163" y="416"/>
                    </a:lnTo>
                    <a:lnTo>
                      <a:pt x="2171" y="411"/>
                    </a:lnTo>
                    <a:lnTo>
                      <a:pt x="2176" y="403"/>
                    </a:lnTo>
                    <a:lnTo>
                      <a:pt x="2183" y="396"/>
                    </a:lnTo>
                    <a:lnTo>
                      <a:pt x="2191" y="391"/>
                    </a:lnTo>
                    <a:lnTo>
                      <a:pt x="2196" y="386"/>
                    </a:lnTo>
                    <a:lnTo>
                      <a:pt x="2198" y="378"/>
                    </a:lnTo>
                    <a:lnTo>
                      <a:pt x="2203" y="376"/>
                    </a:lnTo>
                    <a:lnTo>
                      <a:pt x="2203" y="371"/>
                    </a:lnTo>
                    <a:lnTo>
                      <a:pt x="2206" y="368"/>
                    </a:lnTo>
                    <a:lnTo>
                      <a:pt x="2203" y="366"/>
                    </a:lnTo>
                    <a:lnTo>
                      <a:pt x="2196" y="363"/>
                    </a:lnTo>
                    <a:lnTo>
                      <a:pt x="2188" y="363"/>
                    </a:lnTo>
                    <a:lnTo>
                      <a:pt x="2178" y="366"/>
                    </a:lnTo>
                    <a:lnTo>
                      <a:pt x="2168" y="368"/>
                    </a:lnTo>
                    <a:lnTo>
                      <a:pt x="2161" y="371"/>
                    </a:lnTo>
                    <a:lnTo>
                      <a:pt x="2150" y="376"/>
                    </a:lnTo>
                    <a:lnTo>
                      <a:pt x="2143" y="381"/>
                    </a:lnTo>
                    <a:lnTo>
                      <a:pt x="2140" y="383"/>
                    </a:lnTo>
                    <a:lnTo>
                      <a:pt x="2140" y="381"/>
                    </a:lnTo>
                    <a:lnTo>
                      <a:pt x="2143" y="378"/>
                    </a:lnTo>
                    <a:lnTo>
                      <a:pt x="2145" y="376"/>
                    </a:lnTo>
                    <a:lnTo>
                      <a:pt x="2145" y="371"/>
                    </a:lnTo>
                    <a:lnTo>
                      <a:pt x="2143" y="366"/>
                    </a:lnTo>
                    <a:lnTo>
                      <a:pt x="2138" y="366"/>
                    </a:lnTo>
                    <a:lnTo>
                      <a:pt x="2128" y="366"/>
                    </a:lnTo>
                    <a:lnTo>
                      <a:pt x="2125" y="368"/>
                    </a:lnTo>
                    <a:lnTo>
                      <a:pt x="2125" y="366"/>
                    </a:lnTo>
                    <a:lnTo>
                      <a:pt x="2130" y="363"/>
                    </a:lnTo>
                    <a:lnTo>
                      <a:pt x="2140" y="358"/>
                    </a:lnTo>
                    <a:lnTo>
                      <a:pt x="2150" y="356"/>
                    </a:lnTo>
                    <a:lnTo>
                      <a:pt x="2158" y="353"/>
                    </a:lnTo>
                    <a:lnTo>
                      <a:pt x="2166" y="350"/>
                    </a:lnTo>
                    <a:lnTo>
                      <a:pt x="2171" y="353"/>
                    </a:lnTo>
                    <a:lnTo>
                      <a:pt x="2173" y="353"/>
                    </a:lnTo>
                    <a:lnTo>
                      <a:pt x="2178" y="356"/>
                    </a:lnTo>
                    <a:lnTo>
                      <a:pt x="2183" y="353"/>
                    </a:lnTo>
                    <a:lnTo>
                      <a:pt x="2188" y="353"/>
                    </a:lnTo>
                    <a:lnTo>
                      <a:pt x="2193" y="350"/>
                    </a:lnTo>
                    <a:lnTo>
                      <a:pt x="2198" y="345"/>
                    </a:lnTo>
                    <a:lnTo>
                      <a:pt x="2201" y="343"/>
                    </a:lnTo>
                    <a:lnTo>
                      <a:pt x="2201" y="338"/>
                    </a:lnTo>
                    <a:lnTo>
                      <a:pt x="2198" y="333"/>
                    </a:lnTo>
                    <a:lnTo>
                      <a:pt x="2196" y="330"/>
                    </a:lnTo>
                    <a:lnTo>
                      <a:pt x="2193" y="328"/>
                    </a:lnTo>
                    <a:lnTo>
                      <a:pt x="2188" y="325"/>
                    </a:lnTo>
                    <a:lnTo>
                      <a:pt x="2183" y="325"/>
                    </a:lnTo>
                    <a:lnTo>
                      <a:pt x="2176" y="323"/>
                    </a:lnTo>
                    <a:lnTo>
                      <a:pt x="2168" y="323"/>
                    </a:lnTo>
                    <a:lnTo>
                      <a:pt x="2161" y="323"/>
                    </a:lnTo>
                    <a:lnTo>
                      <a:pt x="2153" y="323"/>
                    </a:lnTo>
                    <a:lnTo>
                      <a:pt x="2145" y="323"/>
                    </a:lnTo>
                    <a:lnTo>
                      <a:pt x="2140" y="323"/>
                    </a:lnTo>
                    <a:lnTo>
                      <a:pt x="2138" y="325"/>
                    </a:lnTo>
                    <a:lnTo>
                      <a:pt x="2135" y="325"/>
                    </a:lnTo>
                    <a:lnTo>
                      <a:pt x="2135" y="323"/>
                    </a:lnTo>
                    <a:lnTo>
                      <a:pt x="2138" y="320"/>
                    </a:lnTo>
                    <a:lnTo>
                      <a:pt x="2143" y="318"/>
                    </a:lnTo>
                    <a:lnTo>
                      <a:pt x="2148" y="318"/>
                    </a:lnTo>
                    <a:lnTo>
                      <a:pt x="2153" y="318"/>
                    </a:lnTo>
                    <a:lnTo>
                      <a:pt x="2158" y="318"/>
                    </a:lnTo>
                    <a:lnTo>
                      <a:pt x="2161" y="315"/>
                    </a:lnTo>
                    <a:lnTo>
                      <a:pt x="2161" y="313"/>
                    </a:lnTo>
                    <a:lnTo>
                      <a:pt x="2156" y="310"/>
                    </a:lnTo>
                    <a:lnTo>
                      <a:pt x="2150" y="308"/>
                    </a:lnTo>
                    <a:lnTo>
                      <a:pt x="2145" y="305"/>
                    </a:lnTo>
                    <a:lnTo>
                      <a:pt x="2140" y="303"/>
                    </a:lnTo>
                    <a:lnTo>
                      <a:pt x="2135" y="303"/>
                    </a:lnTo>
                    <a:lnTo>
                      <a:pt x="2133" y="300"/>
                    </a:lnTo>
                    <a:lnTo>
                      <a:pt x="2133" y="298"/>
                    </a:lnTo>
                    <a:lnTo>
                      <a:pt x="2138" y="295"/>
                    </a:lnTo>
                    <a:lnTo>
                      <a:pt x="2143" y="292"/>
                    </a:lnTo>
                    <a:lnTo>
                      <a:pt x="2148" y="290"/>
                    </a:lnTo>
                    <a:lnTo>
                      <a:pt x="2150" y="285"/>
                    </a:lnTo>
                    <a:lnTo>
                      <a:pt x="2153" y="282"/>
                    </a:lnTo>
                    <a:lnTo>
                      <a:pt x="2156" y="277"/>
                    </a:lnTo>
                    <a:lnTo>
                      <a:pt x="2156" y="275"/>
                    </a:lnTo>
                    <a:lnTo>
                      <a:pt x="2153" y="272"/>
                    </a:lnTo>
                    <a:lnTo>
                      <a:pt x="2153" y="270"/>
                    </a:lnTo>
                    <a:lnTo>
                      <a:pt x="2150" y="267"/>
                    </a:lnTo>
                    <a:lnTo>
                      <a:pt x="2150" y="265"/>
                    </a:lnTo>
                    <a:lnTo>
                      <a:pt x="2150" y="260"/>
                    </a:lnTo>
                    <a:lnTo>
                      <a:pt x="2153" y="257"/>
                    </a:lnTo>
                    <a:lnTo>
                      <a:pt x="2153" y="255"/>
                    </a:lnTo>
                    <a:lnTo>
                      <a:pt x="2153" y="252"/>
                    </a:lnTo>
                    <a:lnTo>
                      <a:pt x="2150" y="250"/>
                    </a:lnTo>
                    <a:lnTo>
                      <a:pt x="2148" y="250"/>
                    </a:lnTo>
                    <a:lnTo>
                      <a:pt x="2143" y="247"/>
                    </a:lnTo>
                    <a:lnTo>
                      <a:pt x="2140" y="245"/>
                    </a:lnTo>
                    <a:lnTo>
                      <a:pt x="2140" y="242"/>
                    </a:lnTo>
                    <a:lnTo>
                      <a:pt x="2140" y="240"/>
                    </a:lnTo>
                    <a:lnTo>
                      <a:pt x="2140" y="237"/>
                    </a:lnTo>
                    <a:lnTo>
                      <a:pt x="2138" y="234"/>
                    </a:lnTo>
                    <a:lnTo>
                      <a:pt x="2133" y="234"/>
                    </a:lnTo>
                    <a:lnTo>
                      <a:pt x="2128" y="232"/>
                    </a:lnTo>
                    <a:lnTo>
                      <a:pt x="2120" y="232"/>
                    </a:lnTo>
                    <a:lnTo>
                      <a:pt x="2113" y="229"/>
                    </a:lnTo>
                    <a:lnTo>
                      <a:pt x="2105" y="229"/>
                    </a:lnTo>
                    <a:lnTo>
                      <a:pt x="2100" y="227"/>
                    </a:lnTo>
                    <a:lnTo>
                      <a:pt x="2095" y="224"/>
                    </a:lnTo>
                    <a:lnTo>
                      <a:pt x="2095" y="219"/>
                    </a:lnTo>
                    <a:lnTo>
                      <a:pt x="2100" y="217"/>
                    </a:lnTo>
                    <a:lnTo>
                      <a:pt x="2105" y="212"/>
                    </a:lnTo>
                    <a:lnTo>
                      <a:pt x="2108" y="207"/>
                    </a:lnTo>
                    <a:lnTo>
                      <a:pt x="2110" y="204"/>
                    </a:lnTo>
                    <a:lnTo>
                      <a:pt x="2108" y="202"/>
                    </a:lnTo>
                    <a:lnTo>
                      <a:pt x="2105" y="202"/>
                    </a:lnTo>
                    <a:lnTo>
                      <a:pt x="2103" y="199"/>
                    </a:lnTo>
                    <a:lnTo>
                      <a:pt x="2098" y="202"/>
                    </a:lnTo>
                    <a:lnTo>
                      <a:pt x="2093" y="202"/>
                    </a:lnTo>
                    <a:lnTo>
                      <a:pt x="2087" y="202"/>
                    </a:lnTo>
                    <a:lnTo>
                      <a:pt x="2085" y="202"/>
                    </a:lnTo>
                    <a:lnTo>
                      <a:pt x="2082" y="199"/>
                    </a:lnTo>
                    <a:lnTo>
                      <a:pt x="2082" y="197"/>
                    </a:lnTo>
                    <a:lnTo>
                      <a:pt x="2080" y="197"/>
                    </a:lnTo>
                    <a:lnTo>
                      <a:pt x="2077" y="194"/>
                    </a:lnTo>
                    <a:lnTo>
                      <a:pt x="2075" y="194"/>
                    </a:lnTo>
                    <a:lnTo>
                      <a:pt x="2070" y="194"/>
                    </a:lnTo>
                    <a:lnTo>
                      <a:pt x="2062" y="194"/>
                    </a:lnTo>
                    <a:lnTo>
                      <a:pt x="2055" y="184"/>
                    </a:lnTo>
                    <a:lnTo>
                      <a:pt x="2052" y="174"/>
                    </a:lnTo>
                    <a:lnTo>
                      <a:pt x="2050" y="161"/>
                    </a:lnTo>
                    <a:lnTo>
                      <a:pt x="2050" y="154"/>
                    </a:lnTo>
                    <a:lnTo>
                      <a:pt x="2050" y="146"/>
                    </a:lnTo>
                    <a:lnTo>
                      <a:pt x="2050" y="141"/>
                    </a:lnTo>
                    <a:lnTo>
                      <a:pt x="2047" y="134"/>
                    </a:lnTo>
                    <a:lnTo>
                      <a:pt x="2045" y="129"/>
                    </a:lnTo>
                    <a:lnTo>
                      <a:pt x="2045" y="121"/>
                    </a:lnTo>
                    <a:lnTo>
                      <a:pt x="2047" y="111"/>
                    </a:lnTo>
                    <a:lnTo>
                      <a:pt x="2047" y="103"/>
                    </a:lnTo>
                    <a:lnTo>
                      <a:pt x="2047" y="101"/>
                    </a:lnTo>
                    <a:lnTo>
                      <a:pt x="2045" y="98"/>
                    </a:lnTo>
                    <a:lnTo>
                      <a:pt x="2042" y="98"/>
                    </a:lnTo>
                    <a:lnTo>
                      <a:pt x="2040" y="96"/>
                    </a:lnTo>
                    <a:lnTo>
                      <a:pt x="2035" y="96"/>
                    </a:lnTo>
                    <a:lnTo>
                      <a:pt x="2032" y="98"/>
                    </a:lnTo>
                    <a:lnTo>
                      <a:pt x="2029" y="98"/>
                    </a:lnTo>
                    <a:lnTo>
                      <a:pt x="2027" y="98"/>
                    </a:lnTo>
                    <a:lnTo>
                      <a:pt x="2022" y="101"/>
                    </a:lnTo>
                    <a:lnTo>
                      <a:pt x="2017" y="103"/>
                    </a:lnTo>
                    <a:lnTo>
                      <a:pt x="2014" y="106"/>
                    </a:lnTo>
                    <a:lnTo>
                      <a:pt x="2012" y="111"/>
                    </a:lnTo>
                    <a:lnTo>
                      <a:pt x="2009" y="113"/>
                    </a:lnTo>
                    <a:lnTo>
                      <a:pt x="2007" y="116"/>
                    </a:lnTo>
                    <a:lnTo>
                      <a:pt x="2004" y="121"/>
                    </a:lnTo>
                    <a:lnTo>
                      <a:pt x="2004" y="124"/>
                    </a:lnTo>
                    <a:lnTo>
                      <a:pt x="2002" y="129"/>
                    </a:lnTo>
                    <a:lnTo>
                      <a:pt x="1999" y="131"/>
                    </a:lnTo>
                    <a:lnTo>
                      <a:pt x="1997" y="131"/>
                    </a:lnTo>
                    <a:lnTo>
                      <a:pt x="1994" y="131"/>
                    </a:lnTo>
                    <a:lnTo>
                      <a:pt x="1992" y="134"/>
                    </a:lnTo>
                    <a:lnTo>
                      <a:pt x="1992" y="131"/>
                    </a:lnTo>
                    <a:lnTo>
                      <a:pt x="1989" y="131"/>
                    </a:lnTo>
                    <a:lnTo>
                      <a:pt x="1987" y="129"/>
                    </a:lnTo>
                    <a:lnTo>
                      <a:pt x="1984" y="126"/>
                    </a:lnTo>
                    <a:lnTo>
                      <a:pt x="1982" y="126"/>
                    </a:lnTo>
                    <a:lnTo>
                      <a:pt x="1979" y="126"/>
                    </a:lnTo>
                    <a:lnTo>
                      <a:pt x="1977" y="129"/>
                    </a:lnTo>
                    <a:lnTo>
                      <a:pt x="1974" y="131"/>
                    </a:lnTo>
                    <a:lnTo>
                      <a:pt x="1971" y="134"/>
                    </a:lnTo>
                    <a:lnTo>
                      <a:pt x="1969" y="136"/>
                    </a:lnTo>
                    <a:lnTo>
                      <a:pt x="1964" y="141"/>
                    </a:lnTo>
                    <a:lnTo>
                      <a:pt x="1964" y="139"/>
                    </a:lnTo>
                    <a:lnTo>
                      <a:pt x="1964" y="136"/>
                    </a:lnTo>
                    <a:lnTo>
                      <a:pt x="1964" y="134"/>
                    </a:lnTo>
                    <a:lnTo>
                      <a:pt x="1961" y="131"/>
                    </a:lnTo>
                    <a:lnTo>
                      <a:pt x="1954" y="131"/>
                    </a:lnTo>
                    <a:lnTo>
                      <a:pt x="1946" y="134"/>
                    </a:lnTo>
                    <a:lnTo>
                      <a:pt x="1946" y="131"/>
                    </a:lnTo>
                    <a:lnTo>
                      <a:pt x="1951" y="129"/>
                    </a:lnTo>
                    <a:lnTo>
                      <a:pt x="1954" y="124"/>
                    </a:lnTo>
                    <a:lnTo>
                      <a:pt x="1959" y="119"/>
                    </a:lnTo>
                    <a:lnTo>
                      <a:pt x="1961" y="116"/>
                    </a:lnTo>
                    <a:lnTo>
                      <a:pt x="1964" y="111"/>
                    </a:lnTo>
                    <a:lnTo>
                      <a:pt x="1961" y="108"/>
                    </a:lnTo>
                    <a:lnTo>
                      <a:pt x="1954" y="108"/>
                    </a:lnTo>
                    <a:lnTo>
                      <a:pt x="1949" y="111"/>
                    </a:lnTo>
                    <a:lnTo>
                      <a:pt x="1944" y="111"/>
                    </a:lnTo>
                    <a:lnTo>
                      <a:pt x="1939" y="111"/>
                    </a:lnTo>
                    <a:lnTo>
                      <a:pt x="1934" y="108"/>
                    </a:lnTo>
                    <a:lnTo>
                      <a:pt x="1931" y="108"/>
                    </a:lnTo>
                    <a:lnTo>
                      <a:pt x="1926" y="108"/>
                    </a:lnTo>
                    <a:lnTo>
                      <a:pt x="1924" y="108"/>
                    </a:lnTo>
                    <a:lnTo>
                      <a:pt x="1919" y="108"/>
                    </a:lnTo>
                    <a:lnTo>
                      <a:pt x="1916" y="108"/>
                    </a:lnTo>
                    <a:lnTo>
                      <a:pt x="1914" y="111"/>
                    </a:lnTo>
                    <a:lnTo>
                      <a:pt x="1911" y="111"/>
                    </a:lnTo>
                    <a:lnTo>
                      <a:pt x="1906" y="111"/>
                    </a:lnTo>
                    <a:lnTo>
                      <a:pt x="1898" y="116"/>
                    </a:lnTo>
                    <a:lnTo>
                      <a:pt x="1888" y="121"/>
                    </a:lnTo>
                    <a:lnTo>
                      <a:pt x="1876" y="126"/>
                    </a:lnTo>
                    <a:lnTo>
                      <a:pt x="1866" y="129"/>
                    </a:lnTo>
                    <a:lnTo>
                      <a:pt x="1853" y="134"/>
                    </a:lnTo>
                    <a:lnTo>
                      <a:pt x="1845" y="139"/>
                    </a:lnTo>
                    <a:lnTo>
                      <a:pt x="1838" y="144"/>
                    </a:lnTo>
                    <a:lnTo>
                      <a:pt x="1835" y="149"/>
                    </a:lnTo>
                    <a:lnTo>
                      <a:pt x="1833" y="151"/>
                    </a:lnTo>
                    <a:lnTo>
                      <a:pt x="1830" y="156"/>
                    </a:lnTo>
                    <a:lnTo>
                      <a:pt x="1830" y="159"/>
                    </a:lnTo>
                    <a:lnTo>
                      <a:pt x="1828" y="161"/>
                    </a:lnTo>
                    <a:lnTo>
                      <a:pt x="1825" y="164"/>
                    </a:lnTo>
                    <a:lnTo>
                      <a:pt x="1820" y="166"/>
                    </a:lnTo>
                    <a:lnTo>
                      <a:pt x="1815" y="166"/>
                    </a:lnTo>
                    <a:lnTo>
                      <a:pt x="1808" y="166"/>
                    </a:lnTo>
                    <a:lnTo>
                      <a:pt x="1800" y="169"/>
                    </a:lnTo>
                    <a:lnTo>
                      <a:pt x="1792" y="169"/>
                    </a:lnTo>
                    <a:lnTo>
                      <a:pt x="1782" y="174"/>
                    </a:lnTo>
                    <a:lnTo>
                      <a:pt x="1775" y="176"/>
                    </a:lnTo>
                    <a:lnTo>
                      <a:pt x="1767" y="182"/>
                    </a:lnTo>
                    <a:lnTo>
                      <a:pt x="1760" y="184"/>
                    </a:lnTo>
                    <a:lnTo>
                      <a:pt x="1755" y="189"/>
                    </a:lnTo>
                    <a:lnTo>
                      <a:pt x="1752" y="192"/>
                    </a:lnTo>
                    <a:lnTo>
                      <a:pt x="1750" y="197"/>
                    </a:lnTo>
                    <a:lnTo>
                      <a:pt x="1745" y="202"/>
                    </a:lnTo>
                    <a:lnTo>
                      <a:pt x="1737" y="207"/>
                    </a:lnTo>
                    <a:lnTo>
                      <a:pt x="1727" y="212"/>
                    </a:lnTo>
                    <a:lnTo>
                      <a:pt x="1719" y="217"/>
                    </a:lnTo>
                    <a:lnTo>
                      <a:pt x="1712" y="222"/>
                    </a:lnTo>
                    <a:lnTo>
                      <a:pt x="1707" y="229"/>
                    </a:lnTo>
                    <a:lnTo>
                      <a:pt x="1704" y="234"/>
                    </a:lnTo>
                    <a:lnTo>
                      <a:pt x="1704" y="240"/>
                    </a:lnTo>
                    <a:lnTo>
                      <a:pt x="1702" y="247"/>
                    </a:lnTo>
                    <a:lnTo>
                      <a:pt x="1697" y="252"/>
                    </a:lnTo>
                    <a:lnTo>
                      <a:pt x="1692" y="255"/>
                    </a:lnTo>
                    <a:lnTo>
                      <a:pt x="1684" y="260"/>
                    </a:lnTo>
                    <a:lnTo>
                      <a:pt x="1677" y="262"/>
                    </a:lnTo>
                    <a:lnTo>
                      <a:pt x="1669" y="265"/>
                    </a:lnTo>
                    <a:lnTo>
                      <a:pt x="1659" y="267"/>
                    </a:lnTo>
                    <a:lnTo>
                      <a:pt x="1651" y="270"/>
                    </a:lnTo>
                    <a:lnTo>
                      <a:pt x="1646" y="272"/>
                    </a:lnTo>
                    <a:lnTo>
                      <a:pt x="1639" y="277"/>
                    </a:lnTo>
                    <a:lnTo>
                      <a:pt x="1636" y="280"/>
                    </a:lnTo>
                    <a:lnTo>
                      <a:pt x="1634" y="282"/>
                    </a:lnTo>
                    <a:lnTo>
                      <a:pt x="1634" y="287"/>
                    </a:lnTo>
                    <a:lnTo>
                      <a:pt x="1634" y="290"/>
                    </a:lnTo>
                    <a:lnTo>
                      <a:pt x="1636" y="295"/>
                    </a:lnTo>
                    <a:close/>
                    <a:moveTo>
                      <a:pt x="1258" y="159"/>
                    </a:moveTo>
                    <a:lnTo>
                      <a:pt x="1258" y="159"/>
                    </a:lnTo>
                    <a:lnTo>
                      <a:pt x="1261" y="159"/>
                    </a:lnTo>
                    <a:lnTo>
                      <a:pt x="1263" y="164"/>
                    </a:lnTo>
                    <a:lnTo>
                      <a:pt x="1271" y="166"/>
                    </a:lnTo>
                    <a:lnTo>
                      <a:pt x="1278" y="166"/>
                    </a:lnTo>
                    <a:lnTo>
                      <a:pt x="1283" y="161"/>
                    </a:lnTo>
                    <a:lnTo>
                      <a:pt x="1288" y="159"/>
                    </a:lnTo>
                    <a:lnTo>
                      <a:pt x="1291" y="156"/>
                    </a:lnTo>
                    <a:lnTo>
                      <a:pt x="1293" y="154"/>
                    </a:lnTo>
                    <a:lnTo>
                      <a:pt x="1296" y="156"/>
                    </a:lnTo>
                    <a:lnTo>
                      <a:pt x="1301" y="159"/>
                    </a:lnTo>
                    <a:lnTo>
                      <a:pt x="1306" y="164"/>
                    </a:lnTo>
                    <a:lnTo>
                      <a:pt x="1311" y="169"/>
                    </a:lnTo>
                    <a:lnTo>
                      <a:pt x="1316" y="174"/>
                    </a:lnTo>
                    <a:lnTo>
                      <a:pt x="1316" y="176"/>
                    </a:lnTo>
                    <a:lnTo>
                      <a:pt x="1311" y="174"/>
                    </a:lnTo>
                    <a:lnTo>
                      <a:pt x="1306" y="171"/>
                    </a:lnTo>
                    <a:lnTo>
                      <a:pt x="1298" y="169"/>
                    </a:lnTo>
                    <a:lnTo>
                      <a:pt x="1296" y="171"/>
                    </a:lnTo>
                    <a:lnTo>
                      <a:pt x="1296" y="176"/>
                    </a:lnTo>
                    <a:lnTo>
                      <a:pt x="1296" y="182"/>
                    </a:lnTo>
                    <a:lnTo>
                      <a:pt x="1301" y="184"/>
                    </a:lnTo>
                    <a:lnTo>
                      <a:pt x="1303" y="189"/>
                    </a:lnTo>
                    <a:lnTo>
                      <a:pt x="1303" y="194"/>
                    </a:lnTo>
                    <a:lnTo>
                      <a:pt x="1301" y="197"/>
                    </a:lnTo>
                    <a:lnTo>
                      <a:pt x="1296" y="199"/>
                    </a:lnTo>
                    <a:lnTo>
                      <a:pt x="1293" y="202"/>
                    </a:lnTo>
                    <a:lnTo>
                      <a:pt x="1291" y="204"/>
                    </a:lnTo>
                    <a:lnTo>
                      <a:pt x="1293" y="209"/>
                    </a:lnTo>
                    <a:lnTo>
                      <a:pt x="1296" y="214"/>
                    </a:lnTo>
                    <a:lnTo>
                      <a:pt x="1298" y="214"/>
                    </a:lnTo>
                    <a:lnTo>
                      <a:pt x="1306" y="214"/>
                    </a:lnTo>
                    <a:lnTo>
                      <a:pt x="1313" y="214"/>
                    </a:lnTo>
                    <a:lnTo>
                      <a:pt x="1321" y="214"/>
                    </a:lnTo>
                    <a:lnTo>
                      <a:pt x="1326" y="214"/>
                    </a:lnTo>
                    <a:lnTo>
                      <a:pt x="1331" y="212"/>
                    </a:lnTo>
                    <a:lnTo>
                      <a:pt x="1336" y="209"/>
                    </a:lnTo>
                    <a:lnTo>
                      <a:pt x="1341" y="207"/>
                    </a:lnTo>
                    <a:lnTo>
                      <a:pt x="1346" y="204"/>
                    </a:lnTo>
                    <a:lnTo>
                      <a:pt x="1351" y="204"/>
                    </a:lnTo>
                    <a:lnTo>
                      <a:pt x="1356" y="207"/>
                    </a:lnTo>
                    <a:lnTo>
                      <a:pt x="1359" y="207"/>
                    </a:lnTo>
                    <a:lnTo>
                      <a:pt x="1364" y="207"/>
                    </a:lnTo>
                    <a:lnTo>
                      <a:pt x="1366" y="204"/>
                    </a:lnTo>
                    <a:lnTo>
                      <a:pt x="1371" y="199"/>
                    </a:lnTo>
                    <a:lnTo>
                      <a:pt x="1374" y="197"/>
                    </a:lnTo>
                    <a:lnTo>
                      <a:pt x="1377" y="194"/>
                    </a:lnTo>
                    <a:lnTo>
                      <a:pt x="1374" y="189"/>
                    </a:lnTo>
                    <a:lnTo>
                      <a:pt x="1369" y="187"/>
                    </a:lnTo>
                    <a:lnTo>
                      <a:pt x="1361" y="184"/>
                    </a:lnTo>
                    <a:lnTo>
                      <a:pt x="1359" y="182"/>
                    </a:lnTo>
                    <a:lnTo>
                      <a:pt x="1356" y="179"/>
                    </a:lnTo>
                    <a:lnTo>
                      <a:pt x="1359" y="176"/>
                    </a:lnTo>
                    <a:lnTo>
                      <a:pt x="1364" y="174"/>
                    </a:lnTo>
                    <a:lnTo>
                      <a:pt x="1364" y="171"/>
                    </a:lnTo>
                    <a:lnTo>
                      <a:pt x="1366" y="166"/>
                    </a:lnTo>
                    <a:lnTo>
                      <a:pt x="1364" y="161"/>
                    </a:lnTo>
                    <a:lnTo>
                      <a:pt x="1364" y="159"/>
                    </a:lnTo>
                    <a:lnTo>
                      <a:pt x="1364" y="156"/>
                    </a:lnTo>
                    <a:lnTo>
                      <a:pt x="1364" y="154"/>
                    </a:lnTo>
                    <a:lnTo>
                      <a:pt x="1366" y="151"/>
                    </a:lnTo>
                    <a:lnTo>
                      <a:pt x="1371" y="144"/>
                    </a:lnTo>
                    <a:lnTo>
                      <a:pt x="1377" y="136"/>
                    </a:lnTo>
                    <a:lnTo>
                      <a:pt x="1374" y="129"/>
                    </a:lnTo>
                    <a:lnTo>
                      <a:pt x="1366" y="124"/>
                    </a:lnTo>
                    <a:lnTo>
                      <a:pt x="1359" y="119"/>
                    </a:lnTo>
                    <a:lnTo>
                      <a:pt x="1354" y="116"/>
                    </a:lnTo>
                    <a:lnTo>
                      <a:pt x="1354" y="111"/>
                    </a:lnTo>
                    <a:lnTo>
                      <a:pt x="1359" y="108"/>
                    </a:lnTo>
                    <a:lnTo>
                      <a:pt x="1366" y="103"/>
                    </a:lnTo>
                    <a:lnTo>
                      <a:pt x="1371" y="98"/>
                    </a:lnTo>
                    <a:lnTo>
                      <a:pt x="1374" y="91"/>
                    </a:lnTo>
                    <a:lnTo>
                      <a:pt x="1374" y="86"/>
                    </a:lnTo>
                    <a:lnTo>
                      <a:pt x="1374" y="78"/>
                    </a:lnTo>
                    <a:lnTo>
                      <a:pt x="1374" y="71"/>
                    </a:lnTo>
                    <a:lnTo>
                      <a:pt x="1374" y="66"/>
                    </a:lnTo>
                    <a:lnTo>
                      <a:pt x="1377" y="55"/>
                    </a:lnTo>
                    <a:lnTo>
                      <a:pt x="1377" y="48"/>
                    </a:lnTo>
                    <a:lnTo>
                      <a:pt x="1379" y="40"/>
                    </a:lnTo>
                    <a:lnTo>
                      <a:pt x="1377" y="38"/>
                    </a:lnTo>
                    <a:lnTo>
                      <a:pt x="1374" y="35"/>
                    </a:lnTo>
                    <a:lnTo>
                      <a:pt x="1369" y="38"/>
                    </a:lnTo>
                    <a:lnTo>
                      <a:pt x="1366" y="35"/>
                    </a:lnTo>
                    <a:lnTo>
                      <a:pt x="1369" y="30"/>
                    </a:lnTo>
                    <a:lnTo>
                      <a:pt x="1374" y="23"/>
                    </a:lnTo>
                    <a:lnTo>
                      <a:pt x="1377" y="18"/>
                    </a:lnTo>
                    <a:lnTo>
                      <a:pt x="1377" y="10"/>
                    </a:lnTo>
                    <a:lnTo>
                      <a:pt x="1377" y="5"/>
                    </a:lnTo>
                    <a:lnTo>
                      <a:pt x="1374" y="5"/>
                    </a:lnTo>
                    <a:lnTo>
                      <a:pt x="1371" y="5"/>
                    </a:lnTo>
                    <a:lnTo>
                      <a:pt x="1369" y="5"/>
                    </a:lnTo>
                    <a:lnTo>
                      <a:pt x="1366" y="5"/>
                    </a:lnTo>
                    <a:lnTo>
                      <a:pt x="1361" y="3"/>
                    </a:lnTo>
                    <a:lnTo>
                      <a:pt x="1356" y="3"/>
                    </a:lnTo>
                    <a:lnTo>
                      <a:pt x="1354" y="0"/>
                    </a:lnTo>
                    <a:lnTo>
                      <a:pt x="1351" y="0"/>
                    </a:lnTo>
                    <a:lnTo>
                      <a:pt x="1349" y="3"/>
                    </a:lnTo>
                    <a:lnTo>
                      <a:pt x="1346" y="5"/>
                    </a:lnTo>
                    <a:lnTo>
                      <a:pt x="1341" y="5"/>
                    </a:lnTo>
                    <a:lnTo>
                      <a:pt x="1336" y="5"/>
                    </a:lnTo>
                    <a:lnTo>
                      <a:pt x="1334" y="5"/>
                    </a:lnTo>
                    <a:lnTo>
                      <a:pt x="1329" y="8"/>
                    </a:lnTo>
                    <a:lnTo>
                      <a:pt x="1326" y="8"/>
                    </a:lnTo>
                    <a:lnTo>
                      <a:pt x="1324" y="8"/>
                    </a:lnTo>
                    <a:lnTo>
                      <a:pt x="1324" y="10"/>
                    </a:lnTo>
                    <a:lnTo>
                      <a:pt x="1321" y="13"/>
                    </a:lnTo>
                    <a:lnTo>
                      <a:pt x="1319" y="13"/>
                    </a:lnTo>
                    <a:lnTo>
                      <a:pt x="1316" y="13"/>
                    </a:lnTo>
                    <a:lnTo>
                      <a:pt x="1311" y="15"/>
                    </a:lnTo>
                    <a:lnTo>
                      <a:pt x="1303" y="18"/>
                    </a:lnTo>
                    <a:lnTo>
                      <a:pt x="1301" y="20"/>
                    </a:lnTo>
                    <a:lnTo>
                      <a:pt x="1296" y="25"/>
                    </a:lnTo>
                    <a:lnTo>
                      <a:pt x="1293" y="30"/>
                    </a:lnTo>
                    <a:lnTo>
                      <a:pt x="1293" y="35"/>
                    </a:lnTo>
                    <a:lnTo>
                      <a:pt x="1293" y="38"/>
                    </a:lnTo>
                    <a:lnTo>
                      <a:pt x="1293" y="40"/>
                    </a:lnTo>
                    <a:lnTo>
                      <a:pt x="1291" y="40"/>
                    </a:lnTo>
                    <a:lnTo>
                      <a:pt x="1286" y="43"/>
                    </a:lnTo>
                    <a:lnTo>
                      <a:pt x="1281" y="43"/>
                    </a:lnTo>
                    <a:lnTo>
                      <a:pt x="1278" y="45"/>
                    </a:lnTo>
                    <a:lnTo>
                      <a:pt x="1276" y="48"/>
                    </a:lnTo>
                    <a:lnTo>
                      <a:pt x="1273" y="50"/>
                    </a:lnTo>
                    <a:lnTo>
                      <a:pt x="1271" y="53"/>
                    </a:lnTo>
                    <a:lnTo>
                      <a:pt x="1268" y="55"/>
                    </a:lnTo>
                    <a:lnTo>
                      <a:pt x="1266" y="58"/>
                    </a:lnTo>
                    <a:lnTo>
                      <a:pt x="1263" y="61"/>
                    </a:lnTo>
                    <a:lnTo>
                      <a:pt x="1261" y="66"/>
                    </a:lnTo>
                    <a:lnTo>
                      <a:pt x="1261" y="71"/>
                    </a:lnTo>
                    <a:lnTo>
                      <a:pt x="1266" y="76"/>
                    </a:lnTo>
                    <a:lnTo>
                      <a:pt x="1268" y="81"/>
                    </a:lnTo>
                    <a:lnTo>
                      <a:pt x="1271" y="86"/>
                    </a:lnTo>
                    <a:lnTo>
                      <a:pt x="1271" y="88"/>
                    </a:lnTo>
                    <a:lnTo>
                      <a:pt x="1268" y="91"/>
                    </a:lnTo>
                    <a:lnTo>
                      <a:pt x="1268" y="96"/>
                    </a:lnTo>
                    <a:lnTo>
                      <a:pt x="1266" y="96"/>
                    </a:lnTo>
                    <a:lnTo>
                      <a:pt x="1263" y="93"/>
                    </a:lnTo>
                    <a:lnTo>
                      <a:pt x="1261" y="88"/>
                    </a:lnTo>
                    <a:lnTo>
                      <a:pt x="1258" y="83"/>
                    </a:lnTo>
                    <a:lnTo>
                      <a:pt x="1256" y="78"/>
                    </a:lnTo>
                    <a:lnTo>
                      <a:pt x="1253" y="76"/>
                    </a:lnTo>
                    <a:lnTo>
                      <a:pt x="1250" y="78"/>
                    </a:lnTo>
                    <a:lnTo>
                      <a:pt x="1248" y="81"/>
                    </a:lnTo>
                    <a:lnTo>
                      <a:pt x="1245" y="86"/>
                    </a:lnTo>
                    <a:lnTo>
                      <a:pt x="1243" y="88"/>
                    </a:lnTo>
                    <a:lnTo>
                      <a:pt x="1240" y="93"/>
                    </a:lnTo>
                    <a:lnTo>
                      <a:pt x="1240" y="98"/>
                    </a:lnTo>
                    <a:lnTo>
                      <a:pt x="1238" y="108"/>
                    </a:lnTo>
                    <a:lnTo>
                      <a:pt x="1235" y="116"/>
                    </a:lnTo>
                    <a:lnTo>
                      <a:pt x="1235" y="121"/>
                    </a:lnTo>
                    <a:lnTo>
                      <a:pt x="1235" y="126"/>
                    </a:lnTo>
                    <a:lnTo>
                      <a:pt x="1238" y="131"/>
                    </a:lnTo>
                    <a:lnTo>
                      <a:pt x="1243" y="134"/>
                    </a:lnTo>
                    <a:lnTo>
                      <a:pt x="1245" y="134"/>
                    </a:lnTo>
                    <a:lnTo>
                      <a:pt x="1250" y="134"/>
                    </a:lnTo>
                    <a:lnTo>
                      <a:pt x="1253" y="136"/>
                    </a:lnTo>
                    <a:lnTo>
                      <a:pt x="1256" y="134"/>
                    </a:lnTo>
                    <a:lnTo>
                      <a:pt x="1258" y="134"/>
                    </a:lnTo>
                    <a:lnTo>
                      <a:pt x="1258" y="136"/>
                    </a:lnTo>
                    <a:lnTo>
                      <a:pt x="1256" y="141"/>
                    </a:lnTo>
                    <a:lnTo>
                      <a:pt x="1253" y="144"/>
                    </a:lnTo>
                    <a:lnTo>
                      <a:pt x="1253" y="146"/>
                    </a:lnTo>
                    <a:lnTo>
                      <a:pt x="1258" y="159"/>
                    </a:lnTo>
                    <a:close/>
                    <a:moveTo>
                      <a:pt x="1866" y="1003"/>
                    </a:moveTo>
                    <a:lnTo>
                      <a:pt x="1840" y="1024"/>
                    </a:lnTo>
                    <a:lnTo>
                      <a:pt x="1813" y="1067"/>
                    </a:lnTo>
                    <a:lnTo>
                      <a:pt x="1808" y="1082"/>
                    </a:lnTo>
                    <a:lnTo>
                      <a:pt x="1808" y="1102"/>
                    </a:lnTo>
                    <a:lnTo>
                      <a:pt x="1823" y="1097"/>
                    </a:lnTo>
                    <a:lnTo>
                      <a:pt x="1850" y="1102"/>
                    </a:lnTo>
                    <a:lnTo>
                      <a:pt x="1866" y="1112"/>
                    </a:lnTo>
                    <a:lnTo>
                      <a:pt x="1881" y="1107"/>
                    </a:lnTo>
                    <a:lnTo>
                      <a:pt x="1893" y="1122"/>
                    </a:lnTo>
                    <a:lnTo>
                      <a:pt x="1914" y="1117"/>
                    </a:lnTo>
                    <a:lnTo>
                      <a:pt x="1914" y="1097"/>
                    </a:lnTo>
                    <a:lnTo>
                      <a:pt x="1903" y="1072"/>
                    </a:lnTo>
                    <a:lnTo>
                      <a:pt x="1861" y="1051"/>
                    </a:lnTo>
                    <a:lnTo>
                      <a:pt x="1856" y="1041"/>
                    </a:lnTo>
                    <a:lnTo>
                      <a:pt x="1866" y="1019"/>
                    </a:lnTo>
                    <a:lnTo>
                      <a:pt x="1866" y="1003"/>
                    </a:lnTo>
                    <a:close/>
                    <a:moveTo>
                      <a:pt x="1258" y="247"/>
                    </a:moveTo>
                    <a:lnTo>
                      <a:pt x="1258" y="245"/>
                    </a:lnTo>
                    <a:lnTo>
                      <a:pt x="1256" y="245"/>
                    </a:lnTo>
                    <a:lnTo>
                      <a:pt x="1253" y="247"/>
                    </a:lnTo>
                    <a:lnTo>
                      <a:pt x="1258" y="247"/>
                    </a:lnTo>
                    <a:close/>
                    <a:moveTo>
                      <a:pt x="1238" y="219"/>
                    </a:moveTo>
                    <a:lnTo>
                      <a:pt x="1243" y="219"/>
                    </a:lnTo>
                    <a:lnTo>
                      <a:pt x="1250" y="224"/>
                    </a:lnTo>
                    <a:lnTo>
                      <a:pt x="1253" y="227"/>
                    </a:lnTo>
                    <a:lnTo>
                      <a:pt x="1256" y="227"/>
                    </a:lnTo>
                    <a:lnTo>
                      <a:pt x="1261" y="224"/>
                    </a:lnTo>
                    <a:lnTo>
                      <a:pt x="1266" y="224"/>
                    </a:lnTo>
                    <a:lnTo>
                      <a:pt x="1268" y="227"/>
                    </a:lnTo>
                    <a:lnTo>
                      <a:pt x="1271" y="229"/>
                    </a:lnTo>
                    <a:lnTo>
                      <a:pt x="1271" y="234"/>
                    </a:lnTo>
                    <a:lnTo>
                      <a:pt x="1273" y="237"/>
                    </a:lnTo>
                    <a:lnTo>
                      <a:pt x="1273" y="240"/>
                    </a:lnTo>
                    <a:lnTo>
                      <a:pt x="1273" y="245"/>
                    </a:lnTo>
                    <a:lnTo>
                      <a:pt x="1273" y="252"/>
                    </a:lnTo>
                    <a:lnTo>
                      <a:pt x="1273" y="257"/>
                    </a:lnTo>
                    <a:lnTo>
                      <a:pt x="1276" y="262"/>
                    </a:lnTo>
                    <a:lnTo>
                      <a:pt x="1281" y="265"/>
                    </a:lnTo>
                    <a:lnTo>
                      <a:pt x="1283" y="267"/>
                    </a:lnTo>
                    <a:lnTo>
                      <a:pt x="1288" y="270"/>
                    </a:lnTo>
                    <a:lnTo>
                      <a:pt x="1291" y="270"/>
                    </a:lnTo>
                    <a:lnTo>
                      <a:pt x="1296" y="270"/>
                    </a:lnTo>
                    <a:lnTo>
                      <a:pt x="1301" y="272"/>
                    </a:lnTo>
                    <a:lnTo>
                      <a:pt x="1306" y="272"/>
                    </a:lnTo>
                    <a:lnTo>
                      <a:pt x="1311" y="270"/>
                    </a:lnTo>
                    <a:lnTo>
                      <a:pt x="1313" y="270"/>
                    </a:lnTo>
                    <a:lnTo>
                      <a:pt x="1319" y="270"/>
                    </a:lnTo>
                    <a:lnTo>
                      <a:pt x="1321" y="267"/>
                    </a:lnTo>
                    <a:lnTo>
                      <a:pt x="1324" y="267"/>
                    </a:lnTo>
                    <a:lnTo>
                      <a:pt x="1329" y="267"/>
                    </a:lnTo>
                    <a:lnTo>
                      <a:pt x="1331" y="267"/>
                    </a:lnTo>
                    <a:lnTo>
                      <a:pt x="1336" y="267"/>
                    </a:lnTo>
                    <a:lnTo>
                      <a:pt x="1341" y="265"/>
                    </a:lnTo>
                    <a:lnTo>
                      <a:pt x="1344" y="265"/>
                    </a:lnTo>
                    <a:lnTo>
                      <a:pt x="1346" y="265"/>
                    </a:lnTo>
                    <a:lnTo>
                      <a:pt x="1349" y="260"/>
                    </a:lnTo>
                    <a:lnTo>
                      <a:pt x="1351" y="260"/>
                    </a:lnTo>
                    <a:lnTo>
                      <a:pt x="1354" y="260"/>
                    </a:lnTo>
                    <a:lnTo>
                      <a:pt x="1359" y="262"/>
                    </a:lnTo>
                    <a:lnTo>
                      <a:pt x="1364" y="262"/>
                    </a:lnTo>
                    <a:lnTo>
                      <a:pt x="1366" y="260"/>
                    </a:lnTo>
                    <a:lnTo>
                      <a:pt x="1371" y="260"/>
                    </a:lnTo>
                    <a:lnTo>
                      <a:pt x="1374" y="255"/>
                    </a:lnTo>
                    <a:lnTo>
                      <a:pt x="1379" y="252"/>
                    </a:lnTo>
                    <a:lnTo>
                      <a:pt x="1379" y="250"/>
                    </a:lnTo>
                    <a:lnTo>
                      <a:pt x="1379" y="245"/>
                    </a:lnTo>
                    <a:lnTo>
                      <a:pt x="1379" y="240"/>
                    </a:lnTo>
                    <a:lnTo>
                      <a:pt x="1377" y="234"/>
                    </a:lnTo>
                    <a:lnTo>
                      <a:pt x="1374" y="232"/>
                    </a:lnTo>
                    <a:lnTo>
                      <a:pt x="1371" y="229"/>
                    </a:lnTo>
                    <a:lnTo>
                      <a:pt x="1366" y="227"/>
                    </a:lnTo>
                    <a:lnTo>
                      <a:pt x="1361" y="224"/>
                    </a:lnTo>
                    <a:lnTo>
                      <a:pt x="1356" y="224"/>
                    </a:lnTo>
                    <a:lnTo>
                      <a:pt x="1354" y="222"/>
                    </a:lnTo>
                    <a:lnTo>
                      <a:pt x="1344" y="224"/>
                    </a:lnTo>
                    <a:lnTo>
                      <a:pt x="1341" y="224"/>
                    </a:lnTo>
                    <a:lnTo>
                      <a:pt x="1336" y="229"/>
                    </a:lnTo>
                    <a:lnTo>
                      <a:pt x="1334" y="232"/>
                    </a:lnTo>
                    <a:lnTo>
                      <a:pt x="1331" y="234"/>
                    </a:lnTo>
                    <a:lnTo>
                      <a:pt x="1326" y="240"/>
                    </a:lnTo>
                    <a:lnTo>
                      <a:pt x="1324" y="240"/>
                    </a:lnTo>
                    <a:lnTo>
                      <a:pt x="1321" y="240"/>
                    </a:lnTo>
                    <a:lnTo>
                      <a:pt x="1313" y="240"/>
                    </a:lnTo>
                    <a:lnTo>
                      <a:pt x="1306" y="240"/>
                    </a:lnTo>
                    <a:lnTo>
                      <a:pt x="1301" y="240"/>
                    </a:lnTo>
                    <a:lnTo>
                      <a:pt x="1298" y="237"/>
                    </a:lnTo>
                    <a:lnTo>
                      <a:pt x="1296" y="232"/>
                    </a:lnTo>
                    <a:lnTo>
                      <a:pt x="1293" y="227"/>
                    </a:lnTo>
                    <a:lnTo>
                      <a:pt x="1288" y="224"/>
                    </a:lnTo>
                    <a:lnTo>
                      <a:pt x="1286" y="217"/>
                    </a:lnTo>
                    <a:lnTo>
                      <a:pt x="1283" y="214"/>
                    </a:lnTo>
                    <a:lnTo>
                      <a:pt x="1283" y="212"/>
                    </a:lnTo>
                    <a:lnTo>
                      <a:pt x="1281" y="212"/>
                    </a:lnTo>
                    <a:lnTo>
                      <a:pt x="1238" y="219"/>
                    </a:lnTo>
                    <a:close/>
                    <a:moveTo>
                      <a:pt x="1271" y="217"/>
                    </a:moveTo>
                    <a:lnTo>
                      <a:pt x="1268" y="217"/>
                    </a:lnTo>
                    <a:lnTo>
                      <a:pt x="1271" y="217"/>
                    </a:lnTo>
                    <a:close/>
                    <a:moveTo>
                      <a:pt x="1404" y="1810"/>
                    </a:moveTo>
                    <a:lnTo>
                      <a:pt x="1404" y="1810"/>
                    </a:lnTo>
                    <a:lnTo>
                      <a:pt x="1404" y="1803"/>
                    </a:lnTo>
                    <a:lnTo>
                      <a:pt x="1402" y="1798"/>
                    </a:lnTo>
                    <a:lnTo>
                      <a:pt x="1399" y="1795"/>
                    </a:lnTo>
                    <a:lnTo>
                      <a:pt x="1404" y="1737"/>
                    </a:lnTo>
                    <a:lnTo>
                      <a:pt x="1377" y="1732"/>
                    </a:lnTo>
                    <a:lnTo>
                      <a:pt x="1346" y="1727"/>
                    </a:lnTo>
                    <a:lnTo>
                      <a:pt x="1339" y="1725"/>
                    </a:lnTo>
                    <a:lnTo>
                      <a:pt x="1331" y="1722"/>
                    </a:lnTo>
                    <a:lnTo>
                      <a:pt x="1329" y="1722"/>
                    </a:lnTo>
                    <a:lnTo>
                      <a:pt x="1316" y="1720"/>
                    </a:lnTo>
                    <a:lnTo>
                      <a:pt x="1308" y="1717"/>
                    </a:lnTo>
                    <a:lnTo>
                      <a:pt x="1308" y="1694"/>
                    </a:lnTo>
                    <a:lnTo>
                      <a:pt x="1303" y="1689"/>
                    </a:lnTo>
                    <a:lnTo>
                      <a:pt x="1321" y="1679"/>
                    </a:lnTo>
                    <a:lnTo>
                      <a:pt x="1336" y="1669"/>
                    </a:lnTo>
                    <a:lnTo>
                      <a:pt x="1346" y="1629"/>
                    </a:lnTo>
                    <a:lnTo>
                      <a:pt x="1283" y="1639"/>
                    </a:lnTo>
                    <a:lnTo>
                      <a:pt x="1258" y="1674"/>
                    </a:lnTo>
                    <a:lnTo>
                      <a:pt x="1215" y="1679"/>
                    </a:lnTo>
                    <a:lnTo>
                      <a:pt x="1172" y="1629"/>
                    </a:lnTo>
                    <a:lnTo>
                      <a:pt x="1167" y="1561"/>
                    </a:lnTo>
                    <a:lnTo>
                      <a:pt x="1180" y="1546"/>
                    </a:lnTo>
                    <a:lnTo>
                      <a:pt x="1177" y="1546"/>
                    </a:lnTo>
                    <a:lnTo>
                      <a:pt x="1177" y="1510"/>
                    </a:lnTo>
                    <a:lnTo>
                      <a:pt x="1200" y="1490"/>
                    </a:lnTo>
                    <a:lnTo>
                      <a:pt x="1215" y="1472"/>
                    </a:lnTo>
                    <a:lnTo>
                      <a:pt x="1268" y="1477"/>
                    </a:lnTo>
                    <a:lnTo>
                      <a:pt x="1298" y="1477"/>
                    </a:lnTo>
                    <a:lnTo>
                      <a:pt x="1341" y="1467"/>
                    </a:lnTo>
                    <a:lnTo>
                      <a:pt x="1366" y="1467"/>
                    </a:lnTo>
                    <a:lnTo>
                      <a:pt x="1392" y="1462"/>
                    </a:lnTo>
                    <a:lnTo>
                      <a:pt x="1399" y="1490"/>
                    </a:lnTo>
                    <a:lnTo>
                      <a:pt x="1409" y="1525"/>
                    </a:lnTo>
                    <a:lnTo>
                      <a:pt x="1442" y="1556"/>
                    </a:lnTo>
                    <a:lnTo>
                      <a:pt x="1457" y="1561"/>
                    </a:lnTo>
                    <a:lnTo>
                      <a:pt x="1452" y="1510"/>
                    </a:lnTo>
                    <a:lnTo>
                      <a:pt x="1429" y="1452"/>
                    </a:lnTo>
                    <a:lnTo>
                      <a:pt x="1457" y="1422"/>
                    </a:lnTo>
                    <a:lnTo>
                      <a:pt x="1482" y="1412"/>
                    </a:lnTo>
                    <a:lnTo>
                      <a:pt x="1530" y="1367"/>
                    </a:lnTo>
                    <a:lnTo>
                      <a:pt x="1525" y="1334"/>
                    </a:lnTo>
                    <a:lnTo>
                      <a:pt x="1520" y="1304"/>
                    </a:lnTo>
                    <a:lnTo>
                      <a:pt x="1535" y="1314"/>
                    </a:lnTo>
                    <a:lnTo>
                      <a:pt x="1540" y="1309"/>
                    </a:lnTo>
                    <a:lnTo>
                      <a:pt x="1535" y="1288"/>
                    </a:lnTo>
                    <a:lnTo>
                      <a:pt x="1545" y="1288"/>
                    </a:lnTo>
                    <a:lnTo>
                      <a:pt x="1561" y="1283"/>
                    </a:lnTo>
                    <a:lnTo>
                      <a:pt x="1571" y="1258"/>
                    </a:lnTo>
                    <a:lnTo>
                      <a:pt x="1593" y="1253"/>
                    </a:lnTo>
                    <a:lnTo>
                      <a:pt x="1624" y="1235"/>
                    </a:lnTo>
                    <a:lnTo>
                      <a:pt x="1624" y="1195"/>
                    </a:lnTo>
                    <a:lnTo>
                      <a:pt x="1677" y="1170"/>
                    </a:lnTo>
                    <a:lnTo>
                      <a:pt x="1666" y="1117"/>
                    </a:lnTo>
                    <a:lnTo>
                      <a:pt x="1677" y="1170"/>
                    </a:lnTo>
                    <a:lnTo>
                      <a:pt x="1699" y="1155"/>
                    </a:lnTo>
                    <a:lnTo>
                      <a:pt x="1714" y="1160"/>
                    </a:lnTo>
                    <a:lnTo>
                      <a:pt x="1704" y="1175"/>
                    </a:lnTo>
                    <a:lnTo>
                      <a:pt x="1714" y="1195"/>
                    </a:lnTo>
                    <a:lnTo>
                      <a:pt x="1760" y="1160"/>
                    </a:lnTo>
                    <a:lnTo>
                      <a:pt x="1777" y="1137"/>
                    </a:lnTo>
                    <a:lnTo>
                      <a:pt x="1729" y="1132"/>
                    </a:lnTo>
                    <a:lnTo>
                      <a:pt x="1709" y="1102"/>
                    </a:lnTo>
                    <a:lnTo>
                      <a:pt x="1724" y="1087"/>
                    </a:lnTo>
                    <a:lnTo>
                      <a:pt x="1729" y="1067"/>
                    </a:lnTo>
                    <a:lnTo>
                      <a:pt x="1656" y="1082"/>
                    </a:lnTo>
                    <a:lnTo>
                      <a:pt x="1619" y="1112"/>
                    </a:lnTo>
                    <a:lnTo>
                      <a:pt x="1636" y="1077"/>
                    </a:lnTo>
                    <a:lnTo>
                      <a:pt x="1671" y="1056"/>
                    </a:lnTo>
                    <a:lnTo>
                      <a:pt x="1692" y="1034"/>
                    </a:lnTo>
                    <a:lnTo>
                      <a:pt x="1755" y="1039"/>
                    </a:lnTo>
                    <a:lnTo>
                      <a:pt x="1803" y="1034"/>
                    </a:lnTo>
                    <a:lnTo>
                      <a:pt x="1840" y="1009"/>
                    </a:lnTo>
                    <a:lnTo>
                      <a:pt x="1866" y="988"/>
                    </a:lnTo>
                    <a:lnTo>
                      <a:pt x="1845" y="938"/>
                    </a:lnTo>
                    <a:lnTo>
                      <a:pt x="1840" y="910"/>
                    </a:lnTo>
                    <a:lnTo>
                      <a:pt x="1772" y="875"/>
                    </a:lnTo>
                    <a:lnTo>
                      <a:pt x="1772" y="855"/>
                    </a:lnTo>
                    <a:lnTo>
                      <a:pt x="1714" y="746"/>
                    </a:lnTo>
                    <a:lnTo>
                      <a:pt x="1699" y="792"/>
                    </a:lnTo>
                    <a:lnTo>
                      <a:pt x="1661" y="802"/>
                    </a:lnTo>
                    <a:lnTo>
                      <a:pt x="1651" y="792"/>
                    </a:lnTo>
                    <a:lnTo>
                      <a:pt x="1636" y="792"/>
                    </a:lnTo>
                    <a:lnTo>
                      <a:pt x="1636" y="719"/>
                    </a:lnTo>
                    <a:lnTo>
                      <a:pt x="1603" y="714"/>
                    </a:lnTo>
                    <a:lnTo>
                      <a:pt x="1578" y="678"/>
                    </a:lnTo>
                    <a:lnTo>
                      <a:pt x="1550" y="683"/>
                    </a:lnTo>
                    <a:lnTo>
                      <a:pt x="1520" y="673"/>
                    </a:lnTo>
                    <a:lnTo>
                      <a:pt x="1500" y="678"/>
                    </a:lnTo>
                    <a:lnTo>
                      <a:pt x="1500" y="703"/>
                    </a:lnTo>
                    <a:lnTo>
                      <a:pt x="1500" y="731"/>
                    </a:lnTo>
                    <a:lnTo>
                      <a:pt x="1495" y="787"/>
                    </a:lnTo>
                    <a:lnTo>
                      <a:pt x="1487" y="807"/>
                    </a:lnTo>
                    <a:lnTo>
                      <a:pt x="1520" y="870"/>
                    </a:lnTo>
                    <a:lnTo>
                      <a:pt x="1467" y="915"/>
                    </a:lnTo>
                    <a:lnTo>
                      <a:pt x="1477" y="993"/>
                    </a:lnTo>
                    <a:lnTo>
                      <a:pt x="1457" y="1009"/>
                    </a:lnTo>
                    <a:lnTo>
                      <a:pt x="1437" y="998"/>
                    </a:lnTo>
                    <a:lnTo>
                      <a:pt x="1424" y="905"/>
                    </a:lnTo>
                    <a:lnTo>
                      <a:pt x="1371" y="900"/>
                    </a:lnTo>
                    <a:lnTo>
                      <a:pt x="1273" y="845"/>
                    </a:lnTo>
                    <a:lnTo>
                      <a:pt x="1253" y="845"/>
                    </a:lnTo>
                    <a:lnTo>
                      <a:pt x="1235" y="797"/>
                    </a:lnTo>
                    <a:lnTo>
                      <a:pt x="1220" y="782"/>
                    </a:lnTo>
                    <a:lnTo>
                      <a:pt x="1263" y="658"/>
                    </a:lnTo>
                    <a:lnTo>
                      <a:pt x="1288" y="630"/>
                    </a:lnTo>
                    <a:lnTo>
                      <a:pt x="1316" y="615"/>
                    </a:lnTo>
                    <a:lnTo>
                      <a:pt x="1331" y="615"/>
                    </a:lnTo>
                    <a:lnTo>
                      <a:pt x="1346" y="565"/>
                    </a:lnTo>
                    <a:lnTo>
                      <a:pt x="1356" y="524"/>
                    </a:lnTo>
                    <a:lnTo>
                      <a:pt x="1409" y="512"/>
                    </a:lnTo>
                    <a:lnTo>
                      <a:pt x="1437" y="492"/>
                    </a:lnTo>
                    <a:lnTo>
                      <a:pt x="1419" y="446"/>
                    </a:lnTo>
                    <a:lnTo>
                      <a:pt x="1432" y="416"/>
                    </a:lnTo>
                    <a:lnTo>
                      <a:pt x="1412" y="393"/>
                    </a:lnTo>
                    <a:lnTo>
                      <a:pt x="1414" y="393"/>
                    </a:lnTo>
                    <a:lnTo>
                      <a:pt x="1417" y="391"/>
                    </a:lnTo>
                    <a:lnTo>
                      <a:pt x="1419" y="388"/>
                    </a:lnTo>
                    <a:lnTo>
                      <a:pt x="1422" y="388"/>
                    </a:lnTo>
                    <a:lnTo>
                      <a:pt x="1424" y="388"/>
                    </a:lnTo>
                    <a:lnTo>
                      <a:pt x="1432" y="388"/>
                    </a:lnTo>
                    <a:lnTo>
                      <a:pt x="1440" y="388"/>
                    </a:lnTo>
                    <a:lnTo>
                      <a:pt x="1442" y="386"/>
                    </a:lnTo>
                    <a:lnTo>
                      <a:pt x="1442" y="383"/>
                    </a:lnTo>
                    <a:lnTo>
                      <a:pt x="1437" y="376"/>
                    </a:lnTo>
                    <a:lnTo>
                      <a:pt x="1437" y="373"/>
                    </a:lnTo>
                    <a:lnTo>
                      <a:pt x="1440" y="373"/>
                    </a:lnTo>
                    <a:lnTo>
                      <a:pt x="1445" y="376"/>
                    </a:lnTo>
                    <a:lnTo>
                      <a:pt x="1452" y="378"/>
                    </a:lnTo>
                    <a:lnTo>
                      <a:pt x="1455" y="381"/>
                    </a:lnTo>
                    <a:lnTo>
                      <a:pt x="1457" y="383"/>
                    </a:lnTo>
                    <a:lnTo>
                      <a:pt x="1462" y="386"/>
                    </a:lnTo>
                    <a:lnTo>
                      <a:pt x="1467" y="388"/>
                    </a:lnTo>
                    <a:lnTo>
                      <a:pt x="1472" y="393"/>
                    </a:lnTo>
                    <a:lnTo>
                      <a:pt x="1477" y="396"/>
                    </a:lnTo>
                    <a:lnTo>
                      <a:pt x="1485" y="398"/>
                    </a:lnTo>
                    <a:lnTo>
                      <a:pt x="1490" y="401"/>
                    </a:lnTo>
                    <a:lnTo>
                      <a:pt x="1495" y="403"/>
                    </a:lnTo>
                    <a:lnTo>
                      <a:pt x="1500" y="406"/>
                    </a:lnTo>
                    <a:lnTo>
                      <a:pt x="1505" y="406"/>
                    </a:lnTo>
                    <a:lnTo>
                      <a:pt x="1510" y="411"/>
                    </a:lnTo>
                    <a:lnTo>
                      <a:pt x="1515" y="413"/>
                    </a:lnTo>
                    <a:lnTo>
                      <a:pt x="1523" y="419"/>
                    </a:lnTo>
                    <a:lnTo>
                      <a:pt x="1528" y="424"/>
                    </a:lnTo>
                    <a:lnTo>
                      <a:pt x="1535" y="431"/>
                    </a:lnTo>
                    <a:lnTo>
                      <a:pt x="1543" y="441"/>
                    </a:lnTo>
                    <a:lnTo>
                      <a:pt x="1545" y="449"/>
                    </a:lnTo>
                    <a:lnTo>
                      <a:pt x="1538" y="456"/>
                    </a:lnTo>
                    <a:lnTo>
                      <a:pt x="1530" y="466"/>
                    </a:lnTo>
                    <a:lnTo>
                      <a:pt x="1528" y="477"/>
                    </a:lnTo>
                    <a:lnTo>
                      <a:pt x="1530" y="479"/>
                    </a:lnTo>
                    <a:lnTo>
                      <a:pt x="1538" y="482"/>
                    </a:lnTo>
                    <a:lnTo>
                      <a:pt x="1543" y="487"/>
                    </a:lnTo>
                    <a:lnTo>
                      <a:pt x="1545" y="489"/>
                    </a:lnTo>
                    <a:lnTo>
                      <a:pt x="1543" y="494"/>
                    </a:lnTo>
                    <a:lnTo>
                      <a:pt x="1535" y="499"/>
                    </a:lnTo>
                    <a:lnTo>
                      <a:pt x="1528" y="504"/>
                    </a:lnTo>
                    <a:lnTo>
                      <a:pt x="1525" y="509"/>
                    </a:lnTo>
                    <a:lnTo>
                      <a:pt x="1520" y="509"/>
                    </a:lnTo>
                    <a:lnTo>
                      <a:pt x="1518" y="509"/>
                    </a:lnTo>
                    <a:lnTo>
                      <a:pt x="1515" y="509"/>
                    </a:lnTo>
                    <a:lnTo>
                      <a:pt x="1513" y="509"/>
                    </a:lnTo>
                    <a:lnTo>
                      <a:pt x="1508" y="512"/>
                    </a:lnTo>
                    <a:lnTo>
                      <a:pt x="1500" y="514"/>
                    </a:lnTo>
                    <a:lnTo>
                      <a:pt x="1495" y="519"/>
                    </a:lnTo>
                    <a:lnTo>
                      <a:pt x="1492" y="522"/>
                    </a:lnTo>
                    <a:lnTo>
                      <a:pt x="1492" y="524"/>
                    </a:lnTo>
                    <a:lnTo>
                      <a:pt x="1495" y="527"/>
                    </a:lnTo>
                    <a:lnTo>
                      <a:pt x="1498" y="529"/>
                    </a:lnTo>
                    <a:lnTo>
                      <a:pt x="1500" y="532"/>
                    </a:lnTo>
                    <a:lnTo>
                      <a:pt x="1503" y="535"/>
                    </a:lnTo>
                    <a:lnTo>
                      <a:pt x="1508" y="537"/>
                    </a:lnTo>
                    <a:lnTo>
                      <a:pt x="1513" y="540"/>
                    </a:lnTo>
                    <a:lnTo>
                      <a:pt x="1518" y="540"/>
                    </a:lnTo>
                    <a:lnTo>
                      <a:pt x="1523" y="537"/>
                    </a:lnTo>
                    <a:lnTo>
                      <a:pt x="1528" y="532"/>
                    </a:lnTo>
                    <a:lnTo>
                      <a:pt x="1530" y="529"/>
                    </a:lnTo>
                    <a:lnTo>
                      <a:pt x="1535" y="527"/>
                    </a:lnTo>
                    <a:lnTo>
                      <a:pt x="1540" y="527"/>
                    </a:lnTo>
                    <a:lnTo>
                      <a:pt x="1548" y="524"/>
                    </a:lnTo>
                    <a:lnTo>
                      <a:pt x="1556" y="519"/>
                    </a:lnTo>
                    <a:lnTo>
                      <a:pt x="1561" y="519"/>
                    </a:lnTo>
                    <a:lnTo>
                      <a:pt x="1563" y="519"/>
                    </a:lnTo>
                    <a:lnTo>
                      <a:pt x="1566" y="522"/>
                    </a:lnTo>
                    <a:lnTo>
                      <a:pt x="1568" y="524"/>
                    </a:lnTo>
                    <a:lnTo>
                      <a:pt x="1571" y="524"/>
                    </a:lnTo>
                    <a:lnTo>
                      <a:pt x="1573" y="527"/>
                    </a:lnTo>
                    <a:lnTo>
                      <a:pt x="1576" y="529"/>
                    </a:lnTo>
                    <a:lnTo>
                      <a:pt x="1578" y="529"/>
                    </a:lnTo>
                    <a:lnTo>
                      <a:pt x="1583" y="532"/>
                    </a:lnTo>
                    <a:lnTo>
                      <a:pt x="1588" y="532"/>
                    </a:lnTo>
                    <a:lnTo>
                      <a:pt x="1593" y="535"/>
                    </a:lnTo>
                    <a:lnTo>
                      <a:pt x="1603" y="535"/>
                    </a:lnTo>
                    <a:lnTo>
                      <a:pt x="1606" y="540"/>
                    </a:lnTo>
                    <a:lnTo>
                      <a:pt x="1606" y="542"/>
                    </a:lnTo>
                    <a:lnTo>
                      <a:pt x="1608" y="547"/>
                    </a:lnTo>
                    <a:lnTo>
                      <a:pt x="1611" y="547"/>
                    </a:lnTo>
                    <a:lnTo>
                      <a:pt x="1616" y="550"/>
                    </a:lnTo>
                    <a:lnTo>
                      <a:pt x="1619" y="550"/>
                    </a:lnTo>
                    <a:lnTo>
                      <a:pt x="1621" y="550"/>
                    </a:lnTo>
                    <a:lnTo>
                      <a:pt x="1624" y="547"/>
                    </a:lnTo>
                    <a:lnTo>
                      <a:pt x="1629" y="547"/>
                    </a:lnTo>
                    <a:lnTo>
                      <a:pt x="1631" y="547"/>
                    </a:lnTo>
                    <a:lnTo>
                      <a:pt x="1634" y="547"/>
                    </a:lnTo>
                    <a:lnTo>
                      <a:pt x="1639" y="547"/>
                    </a:lnTo>
                    <a:lnTo>
                      <a:pt x="1641" y="547"/>
                    </a:lnTo>
                    <a:lnTo>
                      <a:pt x="1644" y="550"/>
                    </a:lnTo>
                    <a:lnTo>
                      <a:pt x="1649" y="550"/>
                    </a:lnTo>
                    <a:lnTo>
                      <a:pt x="1651" y="550"/>
                    </a:lnTo>
                    <a:lnTo>
                      <a:pt x="1654" y="547"/>
                    </a:lnTo>
                    <a:lnTo>
                      <a:pt x="1659" y="547"/>
                    </a:lnTo>
                    <a:lnTo>
                      <a:pt x="1664" y="547"/>
                    </a:lnTo>
                    <a:lnTo>
                      <a:pt x="1669" y="545"/>
                    </a:lnTo>
                    <a:lnTo>
                      <a:pt x="1671" y="545"/>
                    </a:lnTo>
                    <a:lnTo>
                      <a:pt x="1674" y="545"/>
                    </a:lnTo>
                    <a:lnTo>
                      <a:pt x="1679" y="545"/>
                    </a:lnTo>
                    <a:lnTo>
                      <a:pt x="1682" y="545"/>
                    </a:lnTo>
                    <a:lnTo>
                      <a:pt x="1684" y="545"/>
                    </a:lnTo>
                    <a:lnTo>
                      <a:pt x="1687" y="545"/>
                    </a:lnTo>
                    <a:lnTo>
                      <a:pt x="1692" y="545"/>
                    </a:lnTo>
                    <a:lnTo>
                      <a:pt x="1697" y="545"/>
                    </a:lnTo>
                    <a:lnTo>
                      <a:pt x="1699" y="542"/>
                    </a:lnTo>
                    <a:lnTo>
                      <a:pt x="1697" y="540"/>
                    </a:lnTo>
                    <a:lnTo>
                      <a:pt x="1697" y="537"/>
                    </a:lnTo>
                    <a:lnTo>
                      <a:pt x="1692" y="535"/>
                    </a:lnTo>
                    <a:lnTo>
                      <a:pt x="1687" y="532"/>
                    </a:lnTo>
                    <a:lnTo>
                      <a:pt x="1679" y="529"/>
                    </a:lnTo>
                    <a:lnTo>
                      <a:pt x="1677" y="529"/>
                    </a:lnTo>
                    <a:lnTo>
                      <a:pt x="1674" y="527"/>
                    </a:lnTo>
                    <a:lnTo>
                      <a:pt x="1671" y="524"/>
                    </a:lnTo>
                    <a:lnTo>
                      <a:pt x="1669" y="524"/>
                    </a:lnTo>
                    <a:lnTo>
                      <a:pt x="1666" y="524"/>
                    </a:lnTo>
                    <a:lnTo>
                      <a:pt x="1664" y="524"/>
                    </a:lnTo>
                    <a:lnTo>
                      <a:pt x="1661" y="524"/>
                    </a:lnTo>
                    <a:lnTo>
                      <a:pt x="1656" y="522"/>
                    </a:lnTo>
                    <a:lnTo>
                      <a:pt x="1651" y="519"/>
                    </a:lnTo>
                    <a:lnTo>
                      <a:pt x="1641" y="517"/>
                    </a:lnTo>
                    <a:lnTo>
                      <a:pt x="1636" y="514"/>
                    </a:lnTo>
                    <a:lnTo>
                      <a:pt x="1634" y="512"/>
                    </a:lnTo>
                    <a:lnTo>
                      <a:pt x="1634" y="509"/>
                    </a:lnTo>
                    <a:lnTo>
                      <a:pt x="1636" y="509"/>
                    </a:lnTo>
                    <a:lnTo>
                      <a:pt x="1639" y="509"/>
                    </a:lnTo>
                    <a:lnTo>
                      <a:pt x="1644" y="509"/>
                    </a:lnTo>
                    <a:lnTo>
                      <a:pt x="1649" y="512"/>
                    </a:lnTo>
                    <a:lnTo>
                      <a:pt x="1651" y="512"/>
                    </a:lnTo>
                    <a:lnTo>
                      <a:pt x="1656" y="514"/>
                    </a:lnTo>
                    <a:lnTo>
                      <a:pt x="1659" y="514"/>
                    </a:lnTo>
                    <a:lnTo>
                      <a:pt x="1664" y="514"/>
                    </a:lnTo>
                    <a:lnTo>
                      <a:pt x="1666" y="519"/>
                    </a:lnTo>
                    <a:lnTo>
                      <a:pt x="1671" y="519"/>
                    </a:lnTo>
                    <a:lnTo>
                      <a:pt x="1677" y="517"/>
                    </a:lnTo>
                    <a:lnTo>
                      <a:pt x="1687" y="514"/>
                    </a:lnTo>
                    <a:lnTo>
                      <a:pt x="1694" y="514"/>
                    </a:lnTo>
                    <a:lnTo>
                      <a:pt x="1697" y="519"/>
                    </a:lnTo>
                    <a:lnTo>
                      <a:pt x="1699" y="519"/>
                    </a:lnTo>
                    <a:lnTo>
                      <a:pt x="1704" y="522"/>
                    </a:lnTo>
                    <a:lnTo>
                      <a:pt x="1707" y="524"/>
                    </a:lnTo>
                    <a:lnTo>
                      <a:pt x="1707" y="522"/>
                    </a:lnTo>
                    <a:lnTo>
                      <a:pt x="1704" y="519"/>
                    </a:lnTo>
                    <a:lnTo>
                      <a:pt x="1702" y="514"/>
                    </a:lnTo>
                    <a:lnTo>
                      <a:pt x="1699" y="514"/>
                    </a:lnTo>
                    <a:lnTo>
                      <a:pt x="1699" y="509"/>
                    </a:lnTo>
                    <a:lnTo>
                      <a:pt x="1697" y="507"/>
                    </a:lnTo>
                    <a:lnTo>
                      <a:pt x="1694" y="502"/>
                    </a:lnTo>
                    <a:lnTo>
                      <a:pt x="1692" y="494"/>
                    </a:lnTo>
                    <a:lnTo>
                      <a:pt x="1692" y="492"/>
                    </a:lnTo>
                    <a:lnTo>
                      <a:pt x="1692" y="489"/>
                    </a:lnTo>
                    <a:lnTo>
                      <a:pt x="1692" y="487"/>
                    </a:lnTo>
                    <a:lnTo>
                      <a:pt x="1689" y="482"/>
                    </a:lnTo>
                    <a:lnTo>
                      <a:pt x="1682" y="479"/>
                    </a:lnTo>
                    <a:lnTo>
                      <a:pt x="1677" y="479"/>
                    </a:lnTo>
                    <a:lnTo>
                      <a:pt x="1671" y="477"/>
                    </a:lnTo>
                    <a:lnTo>
                      <a:pt x="1669" y="471"/>
                    </a:lnTo>
                    <a:lnTo>
                      <a:pt x="1664" y="469"/>
                    </a:lnTo>
                    <a:lnTo>
                      <a:pt x="1659" y="469"/>
                    </a:lnTo>
                    <a:lnTo>
                      <a:pt x="1651" y="466"/>
                    </a:lnTo>
                    <a:lnTo>
                      <a:pt x="1646" y="466"/>
                    </a:lnTo>
                    <a:lnTo>
                      <a:pt x="1644" y="466"/>
                    </a:lnTo>
                    <a:lnTo>
                      <a:pt x="1639" y="464"/>
                    </a:lnTo>
                    <a:lnTo>
                      <a:pt x="1634" y="461"/>
                    </a:lnTo>
                    <a:lnTo>
                      <a:pt x="1631" y="459"/>
                    </a:lnTo>
                    <a:lnTo>
                      <a:pt x="1626" y="459"/>
                    </a:lnTo>
                    <a:lnTo>
                      <a:pt x="1624" y="454"/>
                    </a:lnTo>
                    <a:lnTo>
                      <a:pt x="1621" y="451"/>
                    </a:lnTo>
                    <a:lnTo>
                      <a:pt x="1616" y="446"/>
                    </a:lnTo>
                    <a:lnTo>
                      <a:pt x="1614" y="441"/>
                    </a:lnTo>
                    <a:lnTo>
                      <a:pt x="1611" y="439"/>
                    </a:lnTo>
                    <a:lnTo>
                      <a:pt x="1611" y="434"/>
                    </a:lnTo>
                    <a:lnTo>
                      <a:pt x="1614" y="431"/>
                    </a:lnTo>
                    <a:lnTo>
                      <a:pt x="1619" y="431"/>
                    </a:lnTo>
                    <a:lnTo>
                      <a:pt x="1624" y="431"/>
                    </a:lnTo>
                    <a:lnTo>
                      <a:pt x="1631" y="434"/>
                    </a:lnTo>
                    <a:lnTo>
                      <a:pt x="1636" y="436"/>
                    </a:lnTo>
                    <a:lnTo>
                      <a:pt x="1639" y="436"/>
                    </a:lnTo>
                    <a:lnTo>
                      <a:pt x="1644" y="439"/>
                    </a:lnTo>
                    <a:lnTo>
                      <a:pt x="1649" y="441"/>
                    </a:lnTo>
                    <a:lnTo>
                      <a:pt x="1654" y="444"/>
                    </a:lnTo>
                    <a:lnTo>
                      <a:pt x="1659" y="446"/>
                    </a:lnTo>
                    <a:lnTo>
                      <a:pt x="1664" y="449"/>
                    </a:lnTo>
                    <a:lnTo>
                      <a:pt x="1669" y="451"/>
                    </a:lnTo>
                    <a:lnTo>
                      <a:pt x="1671" y="451"/>
                    </a:lnTo>
                    <a:lnTo>
                      <a:pt x="1677" y="449"/>
                    </a:lnTo>
                    <a:lnTo>
                      <a:pt x="1679" y="444"/>
                    </a:lnTo>
                    <a:lnTo>
                      <a:pt x="1679" y="441"/>
                    </a:lnTo>
                    <a:lnTo>
                      <a:pt x="1677" y="436"/>
                    </a:lnTo>
                    <a:lnTo>
                      <a:pt x="1671" y="434"/>
                    </a:lnTo>
                    <a:lnTo>
                      <a:pt x="1666" y="431"/>
                    </a:lnTo>
                    <a:lnTo>
                      <a:pt x="1666" y="429"/>
                    </a:lnTo>
                    <a:lnTo>
                      <a:pt x="1666" y="426"/>
                    </a:lnTo>
                    <a:lnTo>
                      <a:pt x="1669" y="424"/>
                    </a:lnTo>
                    <a:lnTo>
                      <a:pt x="1671" y="424"/>
                    </a:lnTo>
                    <a:lnTo>
                      <a:pt x="1674" y="421"/>
                    </a:lnTo>
                    <a:lnTo>
                      <a:pt x="1677" y="419"/>
                    </a:lnTo>
                    <a:lnTo>
                      <a:pt x="1677" y="416"/>
                    </a:lnTo>
                    <a:lnTo>
                      <a:pt x="1674" y="413"/>
                    </a:lnTo>
                    <a:lnTo>
                      <a:pt x="1671" y="408"/>
                    </a:lnTo>
                    <a:lnTo>
                      <a:pt x="1669" y="406"/>
                    </a:lnTo>
                    <a:lnTo>
                      <a:pt x="1664" y="406"/>
                    </a:lnTo>
                    <a:lnTo>
                      <a:pt x="1664" y="403"/>
                    </a:lnTo>
                    <a:lnTo>
                      <a:pt x="1669" y="401"/>
                    </a:lnTo>
                    <a:lnTo>
                      <a:pt x="1674" y="398"/>
                    </a:lnTo>
                    <a:lnTo>
                      <a:pt x="1677" y="393"/>
                    </a:lnTo>
                    <a:lnTo>
                      <a:pt x="1674" y="391"/>
                    </a:lnTo>
                    <a:lnTo>
                      <a:pt x="1669" y="388"/>
                    </a:lnTo>
                    <a:lnTo>
                      <a:pt x="1661" y="386"/>
                    </a:lnTo>
                    <a:lnTo>
                      <a:pt x="1654" y="386"/>
                    </a:lnTo>
                    <a:lnTo>
                      <a:pt x="1649" y="386"/>
                    </a:lnTo>
                    <a:lnTo>
                      <a:pt x="1644" y="386"/>
                    </a:lnTo>
                    <a:lnTo>
                      <a:pt x="1639" y="388"/>
                    </a:lnTo>
                    <a:lnTo>
                      <a:pt x="1636" y="388"/>
                    </a:lnTo>
                    <a:lnTo>
                      <a:pt x="1634" y="388"/>
                    </a:lnTo>
                    <a:lnTo>
                      <a:pt x="1631" y="386"/>
                    </a:lnTo>
                    <a:lnTo>
                      <a:pt x="1634" y="383"/>
                    </a:lnTo>
                    <a:lnTo>
                      <a:pt x="1631" y="383"/>
                    </a:lnTo>
                    <a:lnTo>
                      <a:pt x="1629" y="381"/>
                    </a:lnTo>
                    <a:lnTo>
                      <a:pt x="1626" y="381"/>
                    </a:lnTo>
                    <a:lnTo>
                      <a:pt x="1621" y="381"/>
                    </a:lnTo>
                    <a:lnTo>
                      <a:pt x="1616" y="381"/>
                    </a:lnTo>
                    <a:lnTo>
                      <a:pt x="1611" y="378"/>
                    </a:lnTo>
                    <a:lnTo>
                      <a:pt x="1606" y="378"/>
                    </a:lnTo>
                    <a:lnTo>
                      <a:pt x="1603" y="378"/>
                    </a:lnTo>
                    <a:lnTo>
                      <a:pt x="1598" y="376"/>
                    </a:lnTo>
                    <a:lnTo>
                      <a:pt x="1598" y="378"/>
                    </a:lnTo>
                    <a:lnTo>
                      <a:pt x="1601" y="381"/>
                    </a:lnTo>
                    <a:lnTo>
                      <a:pt x="1603" y="386"/>
                    </a:lnTo>
                    <a:lnTo>
                      <a:pt x="1601" y="386"/>
                    </a:lnTo>
                    <a:lnTo>
                      <a:pt x="1596" y="386"/>
                    </a:lnTo>
                    <a:lnTo>
                      <a:pt x="1591" y="381"/>
                    </a:lnTo>
                    <a:lnTo>
                      <a:pt x="1583" y="376"/>
                    </a:lnTo>
                    <a:lnTo>
                      <a:pt x="1578" y="373"/>
                    </a:lnTo>
                    <a:lnTo>
                      <a:pt x="1576" y="373"/>
                    </a:lnTo>
                    <a:lnTo>
                      <a:pt x="1568" y="376"/>
                    </a:lnTo>
                    <a:lnTo>
                      <a:pt x="1563" y="373"/>
                    </a:lnTo>
                    <a:lnTo>
                      <a:pt x="1558" y="371"/>
                    </a:lnTo>
                    <a:lnTo>
                      <a:pt x="1558" y="366"/>
                    </a:lnTo>
                    <a:lnTo>
                      <a:pt x="1561" y="363"/>
                    </a:lnTo>
                    <a:lnTo>
                      <a:pt x="1561" y="361"/>
                    </a:lnTo>
                    <a:lnTo>
                      <a:pt x="1561" y="358"/>
                    </a:lnTo>
                    <a:lnTo>
                      <a:pt x="1563" y="356"/>
                    </a:lnTo>
                    <a:lnTo>
                      <a:pt x="1566" y="356"/>
                    </a:lnTo>
                    <a:lnTo>
                      <a:pt x="1568" y="356"/>
                    </a:lnTo>
                    <a:lnTo>
                      <a:pt x="1568" y="353"/>
                    </a:lnTo>
                    <a:lnTo>
                      <a:pt x="1561" y="350"/>
                    </a:lnTo>
                    <a:lnTo>
                      <a:pt x="1556" y="350"/>
                    </a:lnTo>
                    <a:lnTo>
                      <a:pt x="1553" y="345"/>
                    </a:lnTo>
                    <a:lnTo>
                      <a:pt x="1556" y="343"/>
                    </a:lnTo>
                    <a:lnTo>
                      <a:pt x="1561" y="343"/>
                    </a:lnTo>
                    <a:lnTo>
                      <a:pt x="1558" y="343"/>
                    </a:lnTo>
                    <a:lnTo>
                      <a:pt x="1556" y="340"/>
                    </a:lnTo>
                    <a:lnTo>
                      <a:pt x="1553" y="335"/>
                    </a:lnTo>
                    <a:lnTo>
                      <a:pt x="1548" y="333"/>
                    </a:lnTo>
                    <a:lnTo>
                      <a:pt x="1545" y="333"/>
                    </a:lnTo>
                    <a:lnTo>
                      <a:pt x="1540" y="333"/>
                    </a:lnTo>
                    <a:lnTo>
                      <a:pt x="1538" y="333"/>
                    </a:lnTo>
                    <a:lnTo>
                      <a:pt x="1540" y="330"/>
                    </a:lnTo>
                    <a:lnTo>
                      <a:pt x="1540" y="328"/>
                    </a:lnTo>
                    <a:lnTo>
                      <a:pt x="1538" y="325"/>
                    </a:lnTo>
                    <a:lnTo>
                      <a:pt x="1533" y="325"/>
                    </a:lnTo>
                    <a:lnTo>
                      <a:pt x="1528" y="325"/>
                    </a:lnTo>
                    <a:lnTo>
                      <a:pt x="1520" y="325"/>
                    </a:lnTo>
                    <a:lnTo>
                      <a:pt x="1515" y="325"/>
                    </a:lnTo>
                    <a:lnTo>
                      <a:pt x="1510" y="325"/>
                    </a:lnTo>
                    <a:lnTo>
                      <a:pt x="1503" y="323"/>
                    </a:lnTo>
                    <a:lnTo>
                      <a:pt x="1500" y="323"/>
                    </a:lnTo>
                    <a:lnTo>
                      <a:pt x="1500" y="320"/>
                    </a:lnTo>
                    <a:lnTo>
                      <a:pt x="1498" y="318"/>
                    </a:lnTo>
                    <a:lnTo>
                      <a:pt x="1492" y="315"/>
                    </a:lnTo>
                    <a:lnTo>
                      <a:pt x="1485" y="315"/>
                    </a:lnTo>
                    <a:lnTo>
                      <a:pt x="1480" y="318"/>
                    </a:lnTo>
                    <a:lnTo>
                      <a:pt x="1475" y="323"/>
                    </a:lnTo>
                    <a:lnTo>
                      <a:pt x="1472" y="325"/>
                    </a:lnTo>
                    <a:lnTo>
                      <a:pt x="1467" y="325"/>
                    </a:lnTo>
                    <a:lnTo>
                      <a:pt x="1462" y="320"/>
                    </a:lnTo>
                    <a:lnTo>
                      <a:pt x="1460" y="318"/>
                    </a:lnTo>
                    <a:lnTo>
                      <a:pt x="1457" y="313"/>
                    </a:lnTo>
                    <a:lnTo>
                      <a:pt x="1455" y="310"/>
                    </a:lnTo>
                    <a:lnTo>
                      <a:pt x="1450" y="305"/>
                    </a:lnTo>
                    <a:lnTo>
                      <a:pt x="1442" y="300"/>
                    </a:lnTo>
                    <a:lnTo>
                      <a:pt x="1435" y="298"/>
                    </a:lnTo>
                    <a:lnTo>
                      <a:pt x="1429" y="298"/>
                    </a:lnTo>
                    <a:lnTo>
                      <a:pt x="1427" y="300"/>
                    </a:lnTo>
                    <a:lnTo>
                      <a:pt x="1419" y="303"/>
                    </a:lnTo>
                    <a:lnTo>
                      <a:pt x="1414" y="305"/>
                    </a:lnTo>
                    <a:lnTo>
                      <a:pt x="1414" y="308"/>
                    </a:lnTo>
                    <a:lnTo>
                      <a:pt x="1414" y="313"/>
                    </a:lnTo>
                    <a:lnTo>
                      <a:pt x="1409" y="315"/>
                    </a:lnTo>
                    <a:lnTo>
                      <a:pt x="1404" y="320"/>
                    </a:lnTo>
                    <a:lnTo>
                      <a:pt x="1397" y="320"/>
                    </a:lnTo>
                    <a:lnTo>
                      <a:pt x="1394" y="320"/>
                    </a:lnTo>
                    <a:lnTo>
                      <a:pt x="1392" y="315"/>
                    </a:lnTo>
                    <a:lnTo>
                      <a:pt x="1392" y="310"/>
                    </a:lnTo>
                    <a:lnTo>
                      <a:pt x="1389" y="305"/>
                    </a:lnTo>
                    <a:lnTo>
                      <a:pt x="1389" y="303"/>
                    </a:lnTo>
                    <a:lnTo>
                      <a:pt x="1387" y="298"/>
                    </a:lnTo>
                    <a:lnTo>
                      <a:pt x="1384" y="292"/>
                    </a:lnTo>
                    <a:lnTo>
                      <a:pt x="1382" y="290"/>
                    </a:lnTo>
                    <a:lnTo>
                      <a:pt x="1374" y="285"/>
                    </a:lnTo>
                    <a:lnTo>
                      <a:pt x="1366" y="285"/>
                    </a:lnTo>
                    <a:lnTo>
                      <a:pt x="1359" y="287"/>
                    </a:lnTo>
                    <a:lnTo>
                      <a:pt x="1354" y="292"/>
                    </a:lnTo>
                    <a:lnTo>
                      <a:pt x="1351" y="303"/>
                    </a:lnTo>
                    <a:lnTo>
                      <a:pt x="1349" y="313"/>
                    </a:lnTo>
                    <a:lnTo>
                      <a:pt x="1349" y="325"/>
                    </a:lnTo>
                    <a:lnTo>
                      <a:pt x="1354" y="343"/>
                    </a:lnTo>
                    <a:lnTo>
                      <a:pt x="1359" y="356"/>
                    </a:lnTo>
                    <a:lnTo>
                      <a:pt x="1356" y="353"/>
                    </a:lnTo>
                    <a:lnTo>
                      <a:pt x="1354" y="350"/>
                    </a:lnTo>
                    <a:lnTo>
                      <a:pt x="1349" y="345"/>
                    </a:lnTo>
                    <a:lnTo>
                      <a:pt x="1344" y="338"/>
                    </a:lnTo>
                    <a:lnTo>
                      <a:pt x="1341" y="330"/>
                    </a:lnTo>
                    <a:lnTo>
                      <a:pt x="1339" y="323"/>
                    </a:lnTo>
                    <a:lnTo>
                      <a:pt x="1339" y="310"/>
                    </a:lnTo>
                    <a:lnTo>
                      <a:pt x="1344" y="298"/>
                    </a:lnTo>
                    <a:lnTo>
                      <a:pt x="1344" y="290"/>
                    </a:lnTo>
                    <a:lnTo>
                      <a:pt x="1341" y="287"/>
                    </a:lnTo>
                    <a:lnTo>
                      <a:pt x="1336" y="287"/>
                    </a:lnTo>
                    <a:lnTo>
                      <a:pt x="1331" y="287"/>
                    </a:lnTo>
                    <a:lnTo>
                      <a:pt x="1324" y="290"/>
                    </a:lnTo>
                    <a:lnTo>
                      <a:pt x="1316" y="298"/>
                    </a:lnTo>
                    <a:lnTo>
                      <a:pt x="1311" y="310"/>
                    </a:lnTo>
                    <a:lnTo>
                      <a:pt x="1308" y="325"/>
                    </a:lnTo>
                    <a:lnTo>
                      <a:pt x="1308" y="335"/>
                    </a:lnTo>
                    <a:lnTo>
                      <a:pt x="1308" y="340"/>
                    </a:lnTo>
                    <a:lnTo>
                      <a:pt x="1308" y="345"/>
                    </a:lnTo>
                    <a:lnTo>
                      <a:pt x="1308" y="356"/>
                    </a:lnTo>
                    <a:lnTo>
                      <a:pt x="1308" y="361"/>
                    </a:lnTo>
                    <a:lnTo>
                      <a:pt x="1311" y="363"/>
                    </a:lnTo>
                    <a:lnTo>
                      <a:pt x="1316" y="366"/>
                    </a:lnTo>
                    <a:lnTo>
                      <a:pt x="1319" y="366"/>
                    </a:lnTo>
                    <a:lnTo>
                      <a:pt x="1321" y="366"/>
                    </a:lnTo>
                    <a:lnTo>
                      <a:pt x="1329" y="368"/>
                    </a:lnTo>
                    <a:lnTo>
                      <a:pt x="1334" y="371"/>
                    </a:lnTo>
                    <a:lnTo>
                      <a:pt x="1339" y="371"/>
                    </a:lnTo>
                    <a:lnTo>
                      <a:pt x="1341" y="373"/>
                    </a:lnTo>
                    <a:lnTo>
                      <a:pt x="1339" y="376"/>
                    </a:lnTo>
                    <a:lnTo>
                      <a:pt x="1334" y="376"/>
                    </a:lnTo>
                    <a:lnTo>
                      <a:pt x="1331" y="376"/>
                    </a:lnTo>
                    <a:lnTo>
                      <a:pt x="1326" y="376"/>
                    </a:lnTo>
                    <a:lnTo>
                      <a:pt x="1321" y="378"/>
                    </a:lnTo>
                    <a:lnTo>
                      <a:pt x="1316" y="381"/>
                    </a:lnTo>
                    <a:lnTo>
                      <a:pt x="1316" y="383"/>
                    </a:lnTo>
                    <a:lnTo>
                      <a:pt x="1319" y="386"/>
                    </a:lnTo>
                    <a:lnTo>
                      <a:pt x="1321" y="386"/>
                    </a:lnTo>
                    <a:lnTo>
                      <a:pt x="1326" y="388"/>
                    </a:lnTo>
                    <a:lnTo>
                      <a:pt x="1331" y="391"/>
                    </a:lnTo>
                    <a:lnTo>
                      <a:pt x="1334" y="393"/>
                    </a:lnTo>
                    <a:lnTo>
                      <a:pt x="1339" y="396"/>
                    </a:lnTo>
                    <a:lnTo>
                      <a:pt x="1341" y="396"/>
                    </a:lnTo>
                    <a:lnTo>
                      <a:pt x="1346" y="396"/>
                    </a:lnTo>
                    <a:lnTo>
                      <a:pt x="1351" y="393"/>
                    </a:lnTo>
                    <a:lnTo>
                      <a:pt x="1356" y="391"/>
                    </a:lnTo>
                    <a:lnTo>
                      <a:pt x="1359" y="393"/>
                    </a:lnTo>
                    <a:lnTo>
                      <a:pt x="1361" y="396"/>
                    </a:lnTo>
                    <a:lnTo>
                      <a:pt x="1371" y="398"/>
                    </a:lnTo>
                    <a:lnTo>
                      <a:pt x="1374" y="398"/>
                    </a:lnTo>
                    <a:lnTo>
                      <a:pt x="1366" y="436"/>
                    </a:lnTo>
                    <a:lnTo>
                      <a:pt x="1336" y="482"/>
                    </a:lnTo>
                    <a:lnTo>
                      <a:pt x="1326" y="426"/>
                    </a:lnTo>
                    <a:lnTo>
                      <a:pt x="1308" y="403"/>
                    </a:lnTo>
                    <a:lnTo>
                      <a:pt x="1288" y="431"/>
                    </a:lnTo>
                    <a:lnTo>
                      <a:pt x="1278" y="403"/>
                    </a:lnTo>
                    <a:lnTo>
                      <a:pt x="1258" y="368"/>
                    </a:lnTo>
                    <a:lnTo>
                      <a:pt x="1248" y="323"/>
                    </a:lnTo>
                    <a:lnTo>
                      <a:pt x="1215" y="270"/>
                    </a:lnTo>
                    <a:lnTo>
                      <a:pt x="1190" y="343"/>
                    </a:lnTo>
                    <a:lnTo>
                      <a:pt x="1190" y="368"/>
                    </a:lnTo>
                    <a:lnTo>
                      <a:pt x="1225" y="398"/>
                    </a:lnTo>
                    <a:lnTo>
                      <a:pt x="1230" y="431"/>
                    </a:lnTo>
                    <a:lnTo>
                      <a:pt x="1205" y="456"/>
                    </a:lnTo>
                    <a:lnTo>
                      <a:pt x="1190" y="446"/>
                    </a:lnTo>
                    <a:lnTo>
                      <a:pt x="1185" y="446"/>
                    </a:lnTo>
                    <a:lnTo>
                      <a:pt x="1185" y="444"/>
                    </a:lnTo>
                    <a:lnTo>
                      <a:pt x="1187" y="439"/>
                    </a:lnTo>
                    <a:lnTo>
                      <a:pt x="1185" y="434"/>
                    </a:lnTo>
                    <a:lnTo>
                      <a:pt x="1185" y="429"/>
                    </a:lnTo>
                    <a:lnTo>
                      <a:pt x="1182" y="424"/>
                    </a:lnTo>
                    <a:lnTo>
                      <a:pt x="1185" y="424"/>
                    </a:lnTo>
                    <a:lnTo>
                      <a:pt x="1187" y="424"/>
                    </a:lnTo>
                    <a:lnTo>
                      <a:pt x="1190" y="424"/>
                    </a:lnTo>
                    <a:lnTo>
                      <a:pt x="1192" y="424"/>
                    </a:lnTo>
                    <a:lnTo>
                      <a:pt x="1195" y="424"/>
                    </a:lnTo>
                    <a:lnTo>
                      <a:pt x="1198" y="419"/>
                    </a:lnTo>
                    <a:lnTo>
                      <a:pt x="1200" y="413"/>
                    </a:lnTo>
                    <a:lnTo>
                      <a:pt x="1198" y="408"/>
                    </a:lnTo>
                    <a:lnTo>
                      <a:pt x="1192" y="406"/>
                    </a:lnTo>
                    <a:lnTo>
                      <a:pt x="1190" y="403"/>
                    </a:lnTo>
                    <a:lnTo>
                      <a:pt x="1185" y="403"/>
                    </a:lnTo>
                    <a:lnTo>
                      <a:pt x="1180" y="398"/>
                    </a:lnTo>
                    <a:lnTo>
                      <a:pt x="1175" y="396"/>
                    </a:lnTo>
                    <a:lnTo>
                      <a:pt x="1170" y="391"/>
                    </a:lnTo>
                    <a:lnTo>
                      <a:pt x="1167" y="388"/>
                    </a:lnTo>
                    <a:lnTo>
                      <a:pt x="1165" y="383"/>
                    </a:lnTo>
                    <a:lnTo>
                      <a:pt x="1162" y="378"/>
                    </a:lnTo>
                    <a:lnTo>
                      <a:pt x="1162" y="373"/>
                    </a:lnTo>
                    <a:lnTo>
                      <a:pt x="1162" y="371"/>
                    </a:lnTo>
                    <a:lnTo>
                      <a:pt x="1165" y="368"/>
                    </a:lnTo>
                    <a:lnTo>
                      <a:pt x="1165" y="363"/>
                    </a:lnTo>
                    <a:lnTo>
                      <a:pt x="1162" y="356"/>
                    </a:lnTo>
                    <a:lnTo>
                      <a:pt x="1162" y="350"/>
                    </a:lnTo>
                    <a:lnTo>
                      <a:pt x="1160" y="343"/>
                    </a:lnTo>
                    <a:lnTo>
                      <a:pt x="1160" y="338"/>
                    </a:lnTo>
                    <a:lnTo>
                      <a:pt x="1157" y="333"/>
                    </a:lnTo>
                    <a:lnTo>
                      <a:pt x="1157" y="328"/>
                    </a:lnTo>
                    <a:lnTo>
                      <a:pt x="1160" y="325"/>
                    </a:lnTo>
                    <a:lnTo>
                      <a:pt x="1162" y="323"/>
                    </a:lnTo>
                    <a:lnTo>
                      <a:pt x="1165" y="323"/>
                    </a:lnTo>
                    <a:lnTo>
                      <a:pt x="1167" y="318"/>
                    </a:lnTo>
                    <a:lnTo>
                      <a:pt x="1172" y="310"/>
                    </a:lnTo>
                    <a:lnTo>
                      <a:pt x="1172" y="308"/>
                    </a:lnTo>
                    <a:lnTo>
                      <a:pt x="1172" y="305"/>
                    </a:lnTo>
                    <a:lnTo>
                      <a:pt x="1170" y="303"/>
                    </a:lnTo>
                    <a:lnTo>
                      <a:pt x="1165" y="300"/>
                    </a:lnTo>
                    <a:lnTo>
                      <a:pt x="1162" y="300"/>
                    </a:lnTo>
                    <a:lnTo>
                      <a:pt x="1157" y="300"/>
                    </a:lnTo>
                    <a:lnTo>
                      <a:pt x="1152" y="300"/>
                    </a:lnTo>
                    <a:lnTo>
                      <a:pt x="1147" y="300"/>
                    </a:lnTo>
                    <a:lnTo>
                      <a:pt x="1142" y="303"/>
                    </a:lnTo>
                    <a:lnTo>
                      <a:pt x="1145" y="305"/>
                    </a:lnTo>
                    <a:lnTo>
                      <a:pt x="1147" y="308"/>
                    </a:lnTo>
                    <a:lnTo>
                      <a:pt x="1150" y="310"/>
                    </a:lnTo>
                    <a:lnTo>
                      <a:pt x="1152" y="313"/>
                    </a:lnTo>
                    <a:lnTo>
                      <a:pt x="1150" y="313"/>
                    </a:lnTo>
                    <a:lnTo>
                      <a:pt x="1147" y="315"/>
                    </a:lnTo>
                    <a:lnTo>
                      <a:pt x="1145" y="313"/>
                    </a:lnTo>
                    <a:lnTo>
                      <a:pt x="1142" y="310"/>
                    </a:lnTo>
                    <a:lnTo>
                      <a:pt x="1137" y="310"/>
                    </a:lnTo>
                    <a:lnTo>
                      <a:pt x="1134" y="313"/>
                    </a:lnTo>
                    <a:lnTo>
                      <a:pt x="1132" y="315"/>
                    </a:lnTo>
                    <a:lnTo>
                      <a:pt x="1132" y="320"/>
                    </a:lnTo>
                    <a:lnTo>
                      <a:pt x="1132" y="323"/>
                    </a:lnTo>
                    <a:lnTo>
                      <a:pt x="1134" y="328"/>
                    </a:lnTo>
                    <a:lnTo>
                      <a:pt x="1137" y="330"/>
                    </a:lnTo>
                    <a:lnTo>
                      <a:pt x="1134" y="335"/>
                    </a:lnTo>
                    <a:lnTo>
                      <a:pt x="1132" y="340"/>
                    </a:lnTo>
                    <a:lnTo>
                      <a:pt x="1132" y="348"/>
                    </a:lnTo>
                    <a:lnTo>
                      <a:pt x="1129" y="353"/>
                    </a:lnTo>
                    <a:lnTo>
                      <a:pt x="1127" y="350"/>
                    </a:lnTo>
                    <a:lnTo>
                      <a:pt x="1124" y="343"/>
                    </a:lnTo>
                    <a:lnTo>
                      <a:pt x="1124" y="335"/>
                    </a:lnTo>
                    <a:lnTo>
                      <a:pt x="1124" y="328"/>
                    </a:lnTo>
                    <a:lnTo>
                      <a:pt x="1119" y="323"/>
                    </a:lnTo>
                    <a:lnTo>
                      <a:pt x="1117" y="320"/>
                    </a:lnTo>
                    <a:lnTo>
                      <a:pt x="1112" y="315"/>
                    </a:lnTo>
                    <a:lnTo>
                      <a:pt x="1109" y="315"/>
                    </a:lnTo>
                    <a:lnTo>
                      <a:pt x="1109" y="318"/>
                    </a:lnTo>
                    <a:lnTo>
                      <a:pt x="1112" y="323"/>
                    </a:lnTo>
                    <a:lnTo>
                      <a:pt x="1112" y="328"/>
                    </a:lnTo>
                    <a:lnTo>
                      <a:pt x="1109" y="328"/>
                    </a:lnTo>
                    <a:lnTo>
                      <a:pt x="1104" y="328"/>
                    </a:lnTo>
                    <a:lnTo>
                      <a:pt x="1099" y="325"/>
                    </a:lnTo>
                    <a:lnTo>
                      <a:pt x="1094" y="320"/>
                    </a:lnTo>
                    <a:lnTo>
                      <a:pt x="1092" y="315"/>
                    </a:lnTo>
                    <a:lnTo>
                      <a:pt x="1092" y="313"/>
                    </a:lnTo>
                    <a:lnTo>
                      <a:pt x="1087" y="313"/>
                    </a:lnTo>
                    <a:lnTo>
                      <a:pt x="1082" y="315"/>
                    </a:lnTo>
                    <a:lnTo>
                      <a:pt x="1079" y="315"/>
                    </a:lnTo>
                    <a:lnTo>
                      <a:pt x="1077" y="313"/>
                    </a:lnTo>
                    <a:lnTo>
                      <a:pt x="1079" y="310"/>
                    </a:lnTo>
                    <a:lnTo>
                      <a:pt x="1082" y="303"/>
                    </a:lnTo>
                    <a:lnTo>
                      <a:pt x="1082" y="300"/>
                    </a:lnTo>
                    <a:lnTo>
                      <a:pt x="1077" y="298"/>
                    </a:lnTo>
                    <a:lnTo>
                      <a:pt x="1071" y="300"/>
                    </a:lnTo>
                    <a:lnTo>
                      <a:pt x="1064" y="300"/>
                    </a:lnTo>
                    <a:lnTo>
                      <a:pt x="1056" y="303"/>
                    </a:lnTo>
                    <a:lnTo>
                      <a:pt x="1051" y="303"/>
                    </a:lnTo>
                    <a:lnTo>
                      <a:pt x="1049" y="305"/>
                    </a:lnTo>
                    <a:lnTo>
                      <a:pt x="1044" y="305"/>
                    </a:lnTo>
                    <a:lnTo>
                      <a:pt x="1039" y="308"/>
                    </a:lnTo>
                    <a:lnTo>
                      <a:pt x="1036" y="310"/>
                    </a:lnTo>
                    <a:lnTo>
                      <a:pt x="1036" y="315"/>
                    </a:lnTo>
                    <a:lnTo>
                      <a:pt x="1034" y="320"/>
                    </a:lnTo>
                    <a:lnTo>
                      <a:pt x="1029" y="323"/>
                    </a:lnTo>
                    <a:lnTo>
                      <a:pt x="1024" y="323"/>
                    </a:lnTo>
                    <a:lnTo>
                      <a:pt x="1021" y="325"/>
                    </a:lnTo>
                    <a:lnTo>
                      <a:pt x="1021" y="330"/>
                    </a:lnTo>
                    <a:lnTo>
                      <a:pt x="1024" y="333"/>
                    </a:lnTo>
                    <a:lnTo>
                      <a:pt x="1029" y="338"/>
                    </a:lnTo>
                    <a:lnTo>
                      <a:pt x="1034" y="343"/>
                    </a:lnTo>
                    <a:lnTo>
                      <a:pt x="1036" y="345"/>
                    </a:lnTo>
                    <a:lnTo>
                      <a:pt x="1039" y="345"/>
                    </a:lnTo>
                    <a:lnTo>
                      <a:pt x="1039" y="350"/>
                    </a:lnTo>
                    <a:lnTo>
                      <a:pt x="1039" y="353"/>
                    </a:lnTo>
                    <a:lnTo>
                      <a:pt x="1034" y="356"/>
                    </a:lnTo>
                    <a:lnTo>
                      <a:pt x="1026" y="353"/>
                    </a:lnTo>
                    <a:lnTo>
                      <a:pt x="1021" y="356"/>
                    </a:lnTo>
                    <a:lnTo>
                      <a:pt x="1021" y="358"/>
                    </a:lnTo>
                    <a:lnTo>
                      <a:pt x="1021" y="361"/>
                    </a:lnTo>
                    <a:lnTo>
                      <a:pt x="1021" y="366"/>
                    </a:lnTo>
                    <a:lnTo>
                      <a:pt x="1024" y="371"/>
                    </a:lnTo>
                    <a:lnTo>
                      <a:pt x="1026" y="373"/>
                    </a:lnTo>
                    <a:lnTo>
                      <a:pt x="1031" y="373"/>
                    </a:lnTo>
                    <a:lnTo>
                      <a:pt x="1036" y="373"/>
                    </a:lnTo>
                    <a:lnTo>
                      <a:pt x="1044" y="373"/>
                    </a:lnTo>
                    <a:lnTo>
                      <a:pt x="1051" y="376"/>
                    </a:lnTo>
                    <a:lnTo>
                      <a:pt x="1054" y="376"/>
                    </a:lnTo>
                    <a:lnTo>
                      <a:pt x="1059" y="376"/>
                    </a:lnTo>
                    <a:lnTo>
                      <a:pt x="1069" y="378"/>
                    </a:lnTo>
                    <a:lnTo>
                      <a:pt x="1077" y="381"/>
                    </a:lnTo>
                    <a:lnTo>
                      <a:pt x="1082" y="386"/>
                    </a:lnTo>
                    <a:lnTo>
                      <a:pt x="1082" y="391"/>
                    </a:lnTo>
                    <a:lnTo>
                      <a:pt x="1079" y="396"/>
                    </a:lnTo>
                    <a:lnTo>
                      <a:pt x="1079" y="398"/>
                    </a:lnTo>
                    <a:lnTo>
                      <a:pt x="1077" y="398"/>
                    </a:lnTo>
                    <a:lnTo>
                      <a:pt x="1071" y="396"/>
                    </a:lnTo>
                    <a:lnTo>
                      <a:pt x="1066" y="396"/>
                    </a:lnTo>
                    <a:lnTo>
                      <a:pt x="1059" y="393"/>
                    </a:lnTo>
                    <a:lnTo>
                      <a:pt x="1054" y="388"/>
                    </a:lnTo>
                    <a:lnTo>
                      <a:pt x="1049" y="388"/>
                    </a:lnTo>
                    <a:lnTo>
                      <a:pt x="1044" y="386"/>
                    </a:lnTo>
                    <a:lnTo>
                      <a:pt x="1039" y="383"/>
                    </a:lnTo>
                    <a:lnTo>
                      <a:pt x="1034" y="383"/>
                    </a:lnTo>
                    <a:lnTo>
                      <a:pt x="1026" y="383"/>
                    </a:lnTo>
                    <a:lnTo>
                      <a:pt x="1021" y="383"/>
                    </a:lnTo>
                    <a:lnTo>
                      <a:pt x="1019" y="383"/>
                    </a:lnTo>
                    <a:lnTo>
                      <a:pt x="1019" y="388"/>
                    </a:lnTo>
                    <a:lnTo>
                      <a:pt x="1019" y="393"/>
                    </a:lnTo>
                    <a:lnTo>
                      <a:pt x="1019" y="398"/>
                    </a:lnTo>
                    <a:lnTo>
                      <a:pt x="1019" y="403"/>
                    </a:lnTo>
                    <a:lnTo>
                      <a:pt x="1021" y="406"/>
                    </a:lnTo>
                    <a:lnTo>
                      <a:pt x="1026" y="406"/>
                    </a:lnTo>
                    <a:lnTo>
                      <a:pt x="1031" y="408"/>
                    </a:lnTo>
                    <a:lnTo>
                      <a:pt x="1036" y="413"/>
                    </a:lnTo>
                    <a:lnTo>
                      <a:pt x="1044" y="419"/>
                    </a:lnTo>
                    <a:lnTo>
                      <a:pt x="1049" y="424"/>
                    </a:lnTo>
                    <a:lnTo>
                      <a:pt x="1049" y="429"/>
                    </a:lnTo>
                    <a:lnTo>
                      <a:pt x="1051" y="434"/>
                    </a:lnTo>
                    <a:lnTo>
                      <a:pt x="1051" y="439"/>
                    </a:lnTo>
                    <a:lnTo>
                      <a:pt x="1054" y="441"/>
                    </a:lnTo>
                    <a:lnTo>
                      <a:pt x="1056" y="441"/>
                    </a:lnTo>
                    <a:lnTo>
                      <a:pt x="1059" y="441"/>
                    </a:lnTo>
                    <a:lnTo>
                      <a:pt x="1064" y="444"/>
                    </a:lnTo>
                    <a:lnTo>
                      <a:pt x="1066" y="444"/>
                    </a:lnTo>
                    <a:lnTo>
                      <a:pt x="1071" y="446"/>
                    </a:lnTo>
                    <a:lnTo>
                      <a:pt x="1074" y="446"/>
                    </a:lnTo>
                    <a:lnTo>
                      <a:pt x="1077" y="446"/>
                    </a:lnTo>
                    <a:lnTo>
                      <a:pt x="1079" y="446"/>
                    </a:lnTo>
                    <a:lnTo>
                      <a:pt x="1084" y="446"/>
                    </a:lnTo>
                    <a:lnTo>
                      <a:pt x="1087" y="444"/>
                    </a:lnTo>
                    <a:lnTo>
                      <a:pt x="1094" y="444"/>
                    </a:lnTo>
                    <a:lnTo>
                      <a:pt x="1102" y="441"/>
                    </a:lnTo>
                    <a:lnTo>
                      <a:pt x="1107" y="439"/>
                    </a:lnTo>
                    <a:lnTo>
                      <a:pt x="1114" y="439"/>
                    </a:lnTo>
                    <a:lnTo>
                      <a:pt x="1119" y="436"/>
                    </a:lnTo>
                    <a:lnTo>
                      <a:pt x="1124" y="434"/>
                    </a:lnTo>
                    <a:lnTo>
                      <a:pt x="1129" y="429"/>
                    </a:lnTo>
                    <a:lnTo>
                      <a:pt x="1132" y="426"/>
                    </a:lnTo>
                    <a:lnTo>
                      <a:pt x="1134" y="429"/>
                    </a:lnTo>
                    <a:lnTo>
                      <a:pt x="1137" y="429"/>
                    </a:lnTo>
                    <a:lnTo>
                      <a:pt x="1142" y="434"/>
                    </a:lnTo>
                    <a:lnTo>
                      <a:pt x="1145" y="434"/>
                    </a:lnTo>
                    <a:lnTo>
                      <a:pt x="1147" y="439"/>
                    </a:lnTo>
                    <a:lnTo>
                      <a:pt x="1152" y="441"/>
                    </a:lnTo>
                    <a:lnTo>
                      <a:pt x="1157" y="444"/>
                    </a:lnTo>
                    <a:lnTo>
                      <a:pt x="1160" y="449"/>
                    </a:lnTo>
                    <a:lnTo>
                      <a:pt x="1167" y="451"/>
                    </a:lnTo>
                    <a:lnTo>
                      <a:pt x="1157" y="471"/>
                    </a:lnTo>
                    <a:lnTo>
                      <a:pt x="1122" y="461"/>
                    </a:lnTo>
                    <a:lnTo>
                      <a:pt x="1069" y="461"/>
                    </a:lnTo>
                    <a:lnTo>
                      <a:pt x="1039" y="441"/>
                    </a:lnTo>
                    <a:lnTo>
                      <a:pt x="991" y="451"/>
                    </a:lnTo>
                    <a:lnTo>
                      <a:pt x="996" y="466"/>
                    </a:lnTo>
                    <a:lnTo>
                      <a:pt x="1001" y="497"/>
                    </a:lnTo>
                    <a:lnTo>
                      <a:pt x="986" y="492"/>
                    </a:lnTo>
                    <a:lnTo>
                      <a:pt x="958" y="461"/>
                    </a:lnTo>
                    <a:lnTo>
                      <a:pt x="903" y="471"/>
                    </a:lnTo>
                    <a:lnTo>
                      <a:pt x="875" y="451"/>
                    </a:lnTo>
                    <a:lnTo>
                      <a:pt x="885" y="431"/>
                    </a:lnTo>
                    <a:lnTo>
                      <a:pt x="850" y="421"/>
                    </a:lnTo>
                    <a:lnTo>
                      <a:pt x="807" y="398"/>
                    </a:lnTo>
                    <a:lnTo>
                      <a:pt x="749" y="383"/>
                    </a:lnTo>
                    <a:lnTo>
                      <a:pt x="713" y="393"/>
                    </a:lnTo>
                    <a:lnTo>
                      <a:pt x="676" y="353"/>
                    </a:lnTo>
                    <a:lnTo>
                      <a:pt x="577" y="398"/>
                    </a:lnTo>
                    <a:lnTo>
                      <a:pt x="550" y="426"/>
                    </a:lnTo>
                    <a:lnTo>
                      <a:pt x="509" y="416"/>
                    </a:lnTo>
                    <a:lnTo>
                      <a:pt x="482" y="388"/>
                    </a:lnTo>
                    <a:lnTo>
                      <a:pt x="451" y="378"/>
                    </a:lnTo>
                    <a:lnTo>
                      <a:pt x="439" y="378"/>
                    </a:lnTo>
                    <a:lnTo>
                      <a:pt x="424" y="363"/>
                    </a:lnTo>
                    <a:lnTo>
                      <a:pt x="376" y="368"/>
                    </a:lnTo>
                    <a:lnTo>
                      <a:pt x="308" y="338"/>
                    </a:lnTo>
                    <a:lnTo>
                      <a:pt x="277" y="343"/>
                    </a:lnTo>
                    <a:lnTo>
                      <a:pt x="252" y="328"/>
                    </a:lnTo>
                    <a:lnTo>
                      <a:pt x="245" y="310"/>
                    </a:lnTo>
                    <a:lnTo>
                      <a:pt x="199" y="295"/>
                    </a:lnTo>
                    <a:lnTo>
                      <a:pt x="171" y="315"/>
                    </a:lnTo>
                    <a:lnTo>
                      <a:pt x="131" y="333"/>
                    </a:lnTo>
                    <a:lnTo>
                      <a:pt x="98" y="353"/>
                    </a:lnTo>
                    <a:lnTo>
                      <a:pt x="78" y="403"/>
                    </a:lnTo>
                    <a:lnTo>
                      <a:pt x="35" y="413"/>
                    </a:lnTo>
                    <a:lnTo>
                      <a:pt x="35" y="446"/>
                    </a:lnTo>
                    <a:lnTo>
                      <a:pt x="68" y="487"/>
                    </a:lnTo>
                    <a:lnTo>
                      <a:pt x="98" y="502"/>
                    </a:lnTo>
                    <a:lnTo>
                      <a:pt x="98" y="522"/>
                    </a:lnTo>
                    <a:lnTo>
                      <a:pt x="78" y="532"/>
                    </a:lnTo>
                    <a:lnTo>
                      <a:pt x="50" y="522"/>
                    </a:lnTo>
                    <a:lnTo>
                      <a:pt x="0" y="560"/>
                    </a:lnTo>
                    <a:lnTo>
                      <a:pt x="15" y="575"/>
                    </a:lnTo>
                    <a:lnTo>
                      <a:pt x="35" y="595"/>
                    </a:lnTo>
                    <a:lnTo>
                      <a:pt x="83" y="595"/>
                    </a:lnTo>
                    <a:lnTo>
                      <a:pt x="118" y="600"/>
                    </a:lnTo>
                    <a:lnTo>
                      <a:pt x="103" y="635"/>
                    </a:lnTo>
                    <a:lnTo>
                      <a:pt x="63" y="653"/>
                    </a:lnTo>
                    <a:lnTo>
                      <a:pt x="30" y="673"/>
                    </a:lnTo>
                    <a:lnTo>
                      <a:pt x="25" y="698"/>
                    </a:lnTo>
                    <a:lnTo>
                      <a:pt x="63" y="724"/>
                    </a:lnTo>
                    <a:lnTo>
                      <a:pt x="68" y="751"/>
                    </a:lnTo>
                    <a:lnTo>
                      <a:pt x="93" y="761"/>
                    </a:lnTo>
                    <a:lnTo>
                      <a:pt x="98" y="797"/>
                    </a:lnTo>
                    <a:lnTo>
                      <a:pt x="136" y="792"/>
                    </a:lnTo>
                    <a:lnTo>
                      <a:pt x="182" y="792"/>
                    </a:lnTo>
                    <a:lnTo>
                      <a:pt x="156" y="840"/>
                    </a:lnTo>
                    <a:lnTo>
                      <a:pt x="78" y="905"/>
                    </a:lnTo>
                    <a:lnTo>
                      <a:pt x="166" y="860"/>
                    </a:lnTo>
                    <a:lnTo>
                      <a:pt x="234" y="787"/>
                    </a:lnTo>
                    <a:lnTo>
                      <a:pt x="229" y="772"/>
                    </a:lnTo>
                    <a:lnTo>
                      <a:pt x="272" y="719"/>
                    </a:lnTo>
                    <a:lnTo>
                      <a:pt x="282" y="741"/>
                    </a:lnTo>
                    <a:lnTo>
                      <a:pt x="287" y="766"/>
                    </a:lnTo>
                    <a:lnTo>
                      <a:pt x="320" y="741"/>
                    </a:lnTo>
                    <a:lnTo>
                      <a:pt x="355" y="719"/>
                    </a:lnTo>
                    <a:lnTo>
                      <a:pt x="371" y="731"/>
                    </a:lnTo>
                    <a:lnTo>
                      <a:pt x="451" y="746"/>
                    </a:lnTo>
                    <a:lnTo>
                      <a:pt x="504" y="772"/>
                    </a:lnTo>
                    <a:lnTo>
                      <a:pt x="545" y="751"/>
                    </a:lnTo>
                    <a:lnTo>
                      <a:pt x="603" y="855"/>
                    </a:lnTo>
                    <a:lnTo>
                      <a:pt x="640" y="880"/>
                    </a:lnTo>
                    <a:lnTo>
                      <a:pt x="635" y="920"/>
                    </a:lnTo>
                    <a:lnTo>
                      <a:pt x="650" y="953"/>
                    </a:lnTo>
                    <a:lnTo>
                      <a:pt x="691" y="1009"/>
                    </a:lnTo>
                    <a:lnTo>
                      <a:pt x="749" y="1046"/>
                    </a:lnTo>
                    <a:lnTo>
                      <a:pt x="754" y="1072"/>
                    </a:lnTo>
                    <a:lnTo>
                      <a:pt x="759" y="1102"/>
                    </a:lnTo>
                    <a:lnTo>
                      <a:pt x="744" y="1112"/>
                    </a:lnTo>
                    <a:lnTo>
                      <a:pt x="749" y="1092"/>
                    </a:lnTo>
                    <a:lnTo>
                      <a:pt x="719" y="1082"/>
                    </a:lnTo>
                    <a:lnTo>
                      <a:pt x="734" y="1137"/>
                    </a:lnTo>
                    <a:lnTo>
                      <a:pt x="729" y="1180"/>
                    </a:lnTo>
                    <a:lnTo>
                      <a:pt x="719" y="1220"/>
                    </a:lnTo>
                    <a:lnTo>
                      <a:pt x="729" y="1253"/>
                    </a:lnTo>
                    <a:lnTo>
                      <a:pt x="729" y="1273"/>
                    </a:lnTo>
                    <a:lnTo>
                      <a:pt x="754" y="1324"/>
                    </a:lnTo>
                    <a:lnTo>
                      <a:pt x="774" y="1359"/>
                    </a:lnTo>
                    <a:lnTo>
                      <a:pt x="792" y="1387"/>
                    </a:lnTo>
                    <a:lnTo>
                      <a:pt x="837" y="1417"/>
                    </a:lnTo>
                    <a:lnTo>
                      <a:pt x="842" y="1427"/>
                    </a:lnTo>
                    <a:lnTo>
                      <a:pt x="845" y="1427"/>
                    </a:lnTo>
                    <a:lnTo>
                      <a:pt x="875" y="1483"/>
                    </a:lnTo>
                    <a:lnTo>
                      <a:pt x="895" y="1515"/>
                    </a:lnTo>
                    <a:lnTo>
                      <a:pt x="890" y="1525"/>
                    </a:lnTo>
                    <a:lnTo>
                      <a:pt x="928" y="1551"/>
                    </a:lnTo>
                    <a:lnTo>
                      <a:pt x="933" y="1576"/>
                    </a:lnTo>
                    <a:lnTo>
                      <a:pt x="948" y="1586"/>
                    </a:lnTo>
                    <a:lnTo>
                      <a:pt x="968" y="1606"/>
                    </a:lnTo>
                    <a:lnTo>
                      <a:pt x="976" y="1591"/>
                    </a:lnTo>
                    <a:lnTo>
                      <a:pt x="953" y="1576"/>
                    </a:lnTo>
                    <a:lnTo>
                      <a:pt x="933" y="1530"/>
                    </a:lnTo>
                    <a:lnTo>
                      <a:pt x="895" y="1477"/>
                    </a:lnTo>
                    <a:lnTo>
                      <a:pt x="885" y="1447"/>
                    </a:lnTo>
                    <a:lnTo>
                      <a:pt x="913" y="1457"/>
                    </a:lnTo>
                    <a:lnTo>
                      <a:pt x="938" y="1510"/>
                    </a:lnTo>
                    <a:lnTo>
                      <a:pt x="948" y="1525"/>
                    </a:lnTo>
                    <a:lnTo>
                      <a:pt x="976" y="1541"/>
                    </a:lnTo>
                    <a:lnTo>
                      <a:pt x="976" y="1556"/>
                    </a:lnTo>
                    <a:lnTo>
                      <a:pt x="996" y="1566"/>
                    </a:lnTo>
                    <a:lnTo>
                      <a:pt x="1006" y="1581"/>
                    </a:lnTo>
                    <a:lnTo>
                      <a:pt x="1031" y="1606"/>
                    </a:lnTo>
                    <a:lnTo>
                      <a:pt x="1036" y="1644"/>
                    </a:lnTo>
                    <a:lnTo>
                      <a:pt x="1036" y="1659"/>
                    </a:lnTo>
                    <a:lnTo>
                      <a:pt x="1104" y="1699"/>
                    </a:lnTo>
                    <a:lnTo>
                      <a:pt x="1137" y="1717"/>
                    </a:lnTo>
                    <a:lnTo>
                      <a:pt x="1195" y="1732"/>
                    </a:lnTo>
                    <a:lnTo>
                      <a:pt x="1210" y="1727"/>
                    </a:lnTo>
                    <a:lnTo>
                      <a:pt x="1225" y="1727"/>
                    </a:lnTo>
                    <a:lnTo>
                      <a:pt x="1250" y="1747"/>
                    </a:lnTo>
                    <a:lnTo>
                      <a:pt x="1256" y="1755"/>
                    </a:lnTo>
                    <a:lnTo>
                      <a:pt x="1288" y="1760"/>
                    </a:lnTo>
                    <a:lnTo>
                      <a:pt x="1303" y="1755"/>
                    </a:lnTo>
                    <a:lnTo>
                      <a:pt x="1303" y="1752"/>
                    </a:lnTo>
                    <a:lnTo>
                      <a:pt x="1331" y="1767"/>
                    </a:lnTo>
                    <a:lnTo>
                      <a:pt x="1361" y="1755"/>
                    </a:lnTo>
                    <a:lnTo>
                      <a:pt x="1329" y="1767"/>
                    </a:lnTo>
                    <a:lnTo>
                      <a:pt x="1356" y="1810"/>
                    </a:lnTo>
                    <a:lnTo>
                      <a:pt x="1366" y="1820"/>
                    </a:lnTo>
                    <a:lnTo>
                      <a:pt x="1414" y="1851"/>
                    </a:lnTo>
                    <a:lnTo>
                      <a:pt x="1419" y="1830"/>
                    </a:lnTo>
                    <a:lnTo>
                      <a:pt x="1404" y="1810"/>
                    </a:lnTo>
                    <a:close/>
                    <a:moveTo>
                      <a:pt x="1268" y="1722"/>
                    </a:moveTo>
                    <a:lnTo>
                      <a:pt x="1268" y="1722"/>
                    </a:lnTo>
                    <a:lnTo>
                      <a:pt x="1281" y="1722"/>
                    </a:lnTo>
                    <a:lnTo>
                      <a:pt x="1283" y="1722"/>
                    </a:lnTo>
                    <a:lnTo>
                      <a:pt x="1268" y="1722"/>
                    </a:lnTo>
                    <a:close/>
                    <a:moveTo>
                      <a:pt x="1593" y="1692"/>
                    </a:moveTo>
                    <a:lnTo>
                      <a:pt x="1614" y="1692"/>
                    </a:lnTo>
                    <a:lnTo>
                      <a:pt x="1629" y="1679"/>
                    </a:lnTo>
                    <a:lnTo>
                      <a:pt x="1671" y="1687"/>
                    </a:lnTo>
                    <a:lnTo>
                      <a:pt x="1651" y="1674"/>
                    </a:lnTo>
                    <a:lnTo>
                      <a:pt x="1619" y="1659"/>
                    </a:lnTo>
                    <a:lnTo>
                      <a:pt x="1578" y="1659"/>
                    </a:lnTo>
                    <a:lnTo>
                      <a:pt x="1578" y="1669"/>
                    </a:lnTo>
                    <a:lnTo>
                      <a:pt x="1556" y="1674"/>
                    </a:lnTo>
                    <a:lnTo>
                      <a:pt x="1583" y="1687"/>
                    </a:lnTo>
                    <a:lnTo>
                      <a:pt x="1593" y="1692"/>
                    </a:lnTo>
                    <a:close/>
                    <a:moveTo>
                      <a:pt x="1520" y="1634"/>
                    </a:moveTo>
                    <a:lnTo>
                      <a:pt x="1520" y="1634"/>
                    </a:lnTo>
                    <a:lnTo>
                      <a:pt x="1513" y="1624"/>
                    </a:lnTo>
                    <a:lnTo>
                      <a:pt x="1510" y="1619"/>
                    </a:lnTo>
                    <a:lnTo>
                      <a:pt x="1472" y="1604"/>
                    </a:lnTo>
                    <a:lnTo>
                      <a:pt x="1414" y="1604"/>
                    </a:lnTo>
                    <a:lnTo>
                      <a:pt x="1382" y="1609"/>
                    </a:lnTo>
                    <a:lnTo>
                      <a:pt x="1371" y="1619"/>
                    </a:lnTo>
                    <a:lnTo>
                      <a:pt x="1397" y="1624"/>
                    </a:lnTo>
                    <a:lnTo>
                      <a:pt x="1419" y="1624"/>
                    </a:lnTo>
                    <a:lnTo>
                      <a:pt x="1450" y="1624"/>
                    </a:lnTo>
                    <a:lnTo>
                      <a:pt x="1482" y="1629"/>
                    </a:lnTo>
                    <a:lnTo>
                      <a:pt x="1492" y="1644"/>
                    </a:lnTo>
                    <a:lnTo>
                      <a:pt x="1503" y="1654"/>
                    </a:lnTo>
                    <a:lnTo>
                      <a:pt x="1545" y="1654"/>
                    </a:lnTo>
                    <a:lnTo>
                      <a:pt x="1553" y="1654"/>
                    </a:lnTo>
                    <a:lnTo>
                      <a:pt x="1556" y="1651"/>
                    </a:lnTo>
                    <a:lnTo>
                      <a:pt x="1556" y="1649"/>
                    </a:lnTo>
                    <a:lnTo>
                      <a:pt x="1545" y="1639"/>
                    </a:lnTo>
                    <a:lnTo>
                      <a:pt x="1538" y="1639"/>
                    </a:lnTo>
                    <a:lnTo>
                      <a:pt x="1528" y="1636"/>
                    </a:lnTo>
                    <a:lnTo>
                      <a:pt x="1520" y="1634"/>
                    </a:lnTo>
                    <a:close/>
                    <a:moveTo>
                      <a:pt x="1704" y="1717"/>
                    </a:moveTo>
                    <a:lnTo>
                      <a:pt x="1729" y="1722"/>
                    </a:lnTo>
                    <a:lnTo>
                      <a:pt x="1729" y="1709"/>
                    </a:lnTo>
                    <a:lnTo>
                      <a:pt x="1707" y="1709"/>
                    </a:lnTo>
                    <a:lnTo>
                      <a:pt x="1704" y="1717"/>
                    </a:lnTo>
                    <a:close/>
                    <a:moveTo>
                      <a:pt x="1452" y="1861"/>
                    </a:moveTo>
                    <a:lnTo>
                      <a:pt x="1452" y="1861"/>
                    </a:lnTo>
                    <a:lnTo>
                      <a:pt x="1467" y="1846"/>
                    </a:lnTo>
                    <a:lnTo>
                      <a:pt x="1487" y="1851"/>
                    </a:lnTo>
                    <a:lnTo>
                      <a:pt x="1492" y="1866"/>
                    </a:lnTo>
                    <a:lnTo>
                      <a:pt x="1508" y="1851"/>
                    </a:lnTo>
                    <a:lnTo>
                      <a:pt x="1487" y="1836"/>
                    </a:lnTo>
                    <a:lnTo>
                      <a:pt x="1462" y="1836"/>
                    </a:lnTo>
                    <a:lnTo>
                      <a:pt x="1445" y="1838"/>
                    </a:lnTo>
                    <a:lnTo>
                      <a:pt x="1432" y="1838"/>
                    </a:lnTo>
                    <a:lnTo>
                      <a:pt x="1424" y="1836"/>
                    </a:lnTo>
                    <a:lnTo>
                      <a:pt x="1419" y="1836"/>
                    </a:lnTo>
                    <a:lnTo>
                      <a:pt x="1419" y="1830"/>
                    </a:lnTo>
                    <a:lnTo>
                      <a:pt x="1414" y="1851"/>
                    </a:lnTo>
                    <a:lnTo>
                      <a:pt x="1435" y="1871"/>
                    </a:lnTo>
                    <a:lnTo>
                      <a:pt x="1445" y="1871"/>
                    </a:lnTo>
                    <a:lnTo>
                      <a:pt x="1452" y="1861"/>
                    </a:lnTo>
                    <a:close/>
                    <a:moveTo>
                      <a:pt x="2201" y="2073"/>
                    </a:moveTo>
                    <a:lnTo>
                      <a:pt x="2201" y="2073"/>
                    </a:lnTo>
                    <a:lnTo>
                      <a:pt x="2168" y="2062"/>
                    </a:lnTo>
                    <a:lnTo>
                      <a:pt x="2123" y="2037"/>
                    </a:lnTo>
                    <a:lnTo>
                      <a:pt x="2070" y="2032"/>
                    </a:lnTo>
                    <a:lnTo>
                      <a:pt x="2055" y="2027"/>
                    </a:lnTo>
                    <a:lnTo>
                      <a:pt x="2042" y="2012"/>
                    </a:lnTo>
                    <a:lnTo>
                      <a:pt x="2002" y="1997"/>
                    </a:lnTo>
                    <a:lnTo>
                      <a:pt x="1964" y="1974"/>
                    </a:lnTo>
                    <a:lnTo>
                      <a:pt x="1959" y="1954"/>
                    </a:lnTo>
                    <a:lnTo>
                      <a:pt x="1944" y="1914"/>
                    </a:lnTo>
                    <a:lnTo>
                      <a:pt x="1939" y="1914"/>
                    </a:lnTo>
                    <a:lnTo>
                      <a:pt x="1903" y="1893"/>
                    </a:lnTo>
                    <a:lnTo>
                      <a:pt x="1891" y="1893"/>
                    </a:lnTo>
                    <a:lnTo>
                      <a:pt x="1891" y="1896"/>
                    </a:lnTo>
                    <a:lnTo>
                      <a:pt x="1891" y="1893"/>
                    </a:lnTo>
                    <a:lnTo>
                      <a:pt x="1848" y="1888"/>
                    </a:lnTo>
                    <a:lnTo>
                      <a:pt x="1848" y="1883"/>
                    </a:lnTo>
                    <a:lnTo>
                      <a:pt x="1848" y="1888"/>
                    </a:lnTo>
                    <a:lnTo>
                      <a:pt x="1848" y="1881"/>
                    </a:lnTo>
                    <a:lnTo>
                      <a:pt x="1828" y="1876"/>
                    </a:lnTo>
                    <a:lnTo>
                      <a:pt x="1823" y="1861"/>
                    </a:lnTo>
                    <a:lnTo>
                      <a:pt x="1803" y="1846"/>
                    </a:lnTo>
                    <a:lnTo>
                      <a:pt x="1798" y="1846"/>
                    </a:lnTo>
                    <a:lnTo>
                      <a:pt x="1782" y="1841"/>
                    </a:lnTo>
                    <a:lnTo>
                      <a:pt x="1777" y="1830"/>
                    </a:lnTo>
                    <a:lnTo>
                      <a:pt x="1745" y="1815"/>
                    </a:lnTo>
                    <a:lnTo>
                      <a:pt x="1694" y="1820"/>
                    </a:lnTo>
                    <a:lnTo>
                      <a:pt x="1666" y="1815"/>
                    </a:lnTo>
                    <a:lnTo>
                      <a:pt x="1661" y="1805"/>
                    </a:lnTo>
                    <a:lnTo>
                      <a:pt x="1636" y="1800"/>
                    </a:lnTo>
                    <a:lnTo>
                      <a:pt x="1608" y="1805"/>
                    </a:lnTo>
                    <a:lnTo>
                      <a:pt x="1606" y="1803"/>
                    </a:lnTo>
                    <a:lnTo>
                      <a:pt x="1606" y="1798"/>
                    </a:lnTo>
                    <a:lnTo>
                      <a:pt x="1603" y="1790"/>
                    </a:lnTo>
                    <a:lnTo>
                      <a:pt x="1591" y="1795"/>
                    </a:lnTo>
                    <a:lnTo>
                      <a:pt x="1603" y="1790"/>
                    </a:lnTo>
                    <a:lnTo>
                      <a:pt x="1603" y="1785"/>
                    </a:lnTo>
                    <a:lnTo>
                      <a:pt x="1566" y="1795"/>
                    </a:lnTo>
                    <a:lnTo>
                      <a:pt x="1545" y="1805"/>
                    </a:lnTo>
                    <a:lnTo>
                      <a:pt x="1535" y="1830"/>
                    </a:lnTo>
                    <a:lnTo>
                      <a:pt x="1525" y="1836"/>
                    </a:lnTo>
                    <a:lnTo>
                      <a:pt x="1508" y="1851"/>
                    </a:lnTo>
                    <a:lnTo>
                      <a:pt x="1492" y="1866"/>
                    </a:lnTo>
                    <a:lnTo>
                      <a:pt x="1498" y="1878"/>
                    </a:lnTo>
                    <a:lnTo>
                      <a:pt x="1503" y="1904"/>
                    </a:lnTo>
                    <a:lnTo>
                      <a:pt x="1503" y="1919"/>
                    </a:lnTo>
                    <a:lnTo>
                      <a:pt x="1508" y="1939"/>
                    </a:lnTo>
                    <a:lnTo>
                      <a:pt x="1487" y="1954"/>
                    </a:lnTo>
                    <a:lnTo>
                      <a:pt x="1477" y="1964"/>
                    </a:lnTo>
                    <a:lnTo>
                      <a:pt x="1472" y="1974"/>
                    </a:lnTo>
                    <a:lnTo>
                      <a:pt x="1450" y="2022"/>
                    </a:lnTo>
                    <a:lnTo>
                      <a:pt x="1462" y="2042"/>
                    </a:lnTo>
                    <a:lnTo>
                      <a:pt x="1450" y="2047"/>
                    </a:lnTo>
                    <a:lnTo>
                      <a:pt x="1452" y="2047"/>
                    </a:lnTo>
                    <a:lnTo>
                      <a:pt x="1435" y="2057"/>
                    </a:lnTo>
                    <a:lnTo>
                      <a:pt x="1452" y="2093"/>
                    </a:lnTo>
                    <a:lnTo>
                      <a:pt x="1482" y="2146"/>
                    </a:lnTo>
                    <a:lnTo>
                      <a:pt x="1515" y="2211"/>
                    </a:lnTo>
                    <a:lnTo>
                      <a:pt x="1515" y="2221"/>
                    </a:lnTo>
                    <a:lnTo>
                      <a:pt x="1626" y="2284"/>
                    </a:lnTo>
                    <a:lnTo>
                      <a:pt x="1631" y="2284"/>
                    </a:lnTo>
                    <a:lnTo>
                      <a:pt x="1631" y="2282"/>
                    </a:lnTo>
                    <a:lnTo>
                      <a:pt x="1634" y="2279"/>
                    </a:lnTo>
                    <a:lnTo>
                      <a:pt x="1649" y="2294"/>
                    </a:lnTo>
                    <a:lnTo>
                      <a:pt x="1649" y="2297"/>
                    </a:lnTo>
                    <a:lnTo>
                      <a:pt x="1644" y="2315"/>
                    </a:lnTo>
                    <a:lnTo>
                      <a:pt x="1666" y="2352"/>
                    </a:lnTo>
                    <a:lnTo>
                      <a:pt x="1671" y="2362"/>
                    </a:lnTo>
                    <a:lnTo>
                      <a:pt x="1677" y="2357"/>
                    </a:lnTo>
                    <a:lnTo>
                      <a:pt x="1677" y="2360"/>
                    </a:lnTo>
                    <a:lnTo>
                      <a:pt x="1671" y="2362"/>
                    </a:lnTo>
                    <a:lnTo>
                      <a:pt x="1677" y="2368"/>
                    </a:lnTo>
                    <a:lnTo>
                      <a:pt x="1671" y="2388"/>
                    </a:lnTo>
                    <a:lnTo>
                      <a:pt x="1656" y="2405"/>
                    </a:lnTo>
                    <a:lnTo>
                      <a:pt x="1656" y="2436"/>
                    </a:lnTo>
                    <a:lnTo>
                      <a:pt x="1646" y="2456"/>
                    </a:lnTo>
                    <a:lnTo>
                      <a:pt x="1629" y="2524"/>
                    </a:lnTo>
                    <a:lnTo>
                      <a:pt x="1634" y="2574"/>
                    </a:lnTo>
                    <a:lnTo>
                      <a:pt x="1603" y="2642"/>
                    </a:lnTo>
                    <a:lnTo>
                      <a:pt x="1598" y="2713"/>
                    </a:lnTo>
                    <a:lnTo>
                      <a:pt x="1598" y="2751"/>
                    </a:lnTo>
                    <a:lnTo>
                      <a:pt x="1593" y="2786"/>
                    </a:lnTo>
                    <a:lnTo>
                      <a:pt x="1603" y="2806"/>
                    </a:lnTo>
                    <a:lnTo>
                      <a:pt x="1588" y="2889"/>
                    </a:lnTo>
                    <a:lnTo>
                      <a:pt x="1571" y="2925"/>
                    </a:lnTo>
                    <a:lnTo>
                      <a:pt x="1578" y="2950"/>
                    </a:lnTo>
                    <a:lnTo>
                      <a:pt x="1593" y="2983"/>
                    </a:lnTo>
                    <a:lnTo>
                      <a:pt x="1677" y="3018"/>
                    </a:lnTo>
                    <a:lnTo>
                      <a:pt x="1656" y="2998"/>
                    </a:lnTo>
                    <a:lnTo>
                      <a:pt x="1654" y="2993"/>
                    </a:lnTo>
                    <a:lnTo>
                      <a:pt x="1679" y="3018"/>
                    </a:lnTo>
                    <a:lnTo>
                      <a:pt x="1651" y="2960"/>
                    </a:lnTo>
                    <a:lnTo>
                      <a:pt x="1671" y="2927"/>
                    </a:lnTo>
                    <a:lnTo>
                      <a:pt x="1694" y="2894"/>
                    </a:lnTo>
                    <a:lnTo>
                      <a:pt x="1702" y="2862"/>
                    </a:lnTo>
                    <a:lnTo>
                      <a:pt x="1689" y="2847"/>
                    </a:lnTo>
                    <a:lnTo>
                      <a:pt x="1687" y="2824"/>
                    </a:lnTo>
                    <a:lnTo>
                      <a:pt x="1722" y="2781"/>
                    </a:lnTo>
                    <a:lnTo>
                      <a:pt x="1740" y="2741"/>
                    </a:lnTo>
                    <a:lnTo>
                      <a:pt x="1727" y="2726"/>
                    </a:lnTo>
                    <a:lnTo>
                      <a:pt x="1752" y="2715"/>
                    </a:lnTo>
                    <a:lnTo>
                      <a:pt x="1780" y="2673"/>
                    </a:lnTo>
                    <a:lnTo>
                      <a:pt x="1828" y="2655"/>
                    </a:lnTo>
                    <a:lnTo>
                      <a:pt x="1848" y="2642"/>
                    </a:lnTo>
                    <a:lnTo>
                      <a:pt x="1856" y="2605"/>
                    </a:lnTo>
                    <a:lnTo>
                      <a:pt x="1840" y="2594"/>
                    </a:lnTo>
                    <a:lnTo>
                      <a:pt x="1840" y="2584"/>
                    </a:lnTo>
                    <a:lnTo>
                      <a:pt x="1850" y="2594"/>
                    </a:lnTo>
                    <a:lnTo>
                      <a:pt x="1876" y="2599"/>
                    </a:lnTo>
                    <a:lnTo>
                      <a:pt x="1901" y="2579"/>
                    </a:lnTo>
                    <a:lnTo>
                      <a:pt x="1906" y="2569"/>
                    </a:lnTo>
                    <a:lnTo>
                      <a:pt x="1903" y="2559"/>
                    </a:lnTo>
                    <a:lnTo>
                      <a:pt x="1906" y="2569"/>
                    </a:lnTo>
                    <a:lnTo>
                      <a:pt x="1914" y="2552"/>
                    </a:lnTo>
                    <a:lnTo>
                      <a:pt x="1934" y="2531"/>
                    </a:lnTo>
                    <a:lnTo>
                      <a:pt x="1959" y="2506"/>
                    </a:lnTo>
                    <a:lnTo>
                      <a:pt x="1982" y="2438"/>
                    </a:lnTo>
                    <a:lnTo>
                      <a:pt x="1997" y="2408"/>
                    </a:lnTo>
                    <a:lnTo>
                      <a:pt x="2055" y="2373"/>
                    </a:lnTo>
                    <a:lnTo>
                      <a:pt x="2090" y="2368"/>
                    </a:lnTo>
                    <a:lnTo>
                      <a:pt x="2100" y="2362"/>
                    </a:lnTo>
                    <a:lnTo>
                      <a:pt x="2110" y="2342"/>
                    </a:lnTo>
                    <a:lnTo>
                      <a:pt x="2118" y="2320"/>
                    </a:lnTo>
                    <a:lnTo>
                      <a:pt x="2133" y="2294"/>
                    </a:lnTo>
                    <a:lnTo>
                      <a:pt x="2138" y="2284"/>
                    </a:lnTo>
                    <a:lnTo>
                      <a:pt x="2143" y="2196"/>
                    </a:lnTo>
                    <a:lnTo>
                      <a:pt x="2158" y="2191"/>
                    </a:lnTo>
                    <a:lnTo>
                      <a:pt x="2211" y="2125"/>
                    </a:lnTo>
                    <a:lnTo>
                      <a:pt x="2211" y="2110"/>
                    </a:lnTo>
                    <a:lnTo>
                      <a:pt x="2201" y="2073"/>
                    </a:lnTo>
                    <a:close/>
                    <a:moveTo>
                      <a:pt x="1440" y="567"/>
                    </a:moveTo>
                    <a:lnTo>
                      <a:pt x="1445" y="570"/>
                    </a:lnTo>
                    <a:lnTo>
                      <a:pt x="1447" y="570"/>
                    </a:lnTo>
                    <a:lnTo>
                      <a:pt x="1450" y="572"/>
                    </a:lnTo>
                    <a:lnTo>
                      <a:pt x="1455" y="575"/>
                    </a:lnTo>
                    <a:lnTo>
                      <a:pt x="1457" y="575"/>
                    </a:lnTo>
                    <a:lnTo>
                      <a:pt x="1462" y="577"/>
                    </a:lnTo>
                    <a:lnTo>
                      <a:pt x="1467" y="577"/>
                    </a:lnTo>
                    <a:lnTo>
                      <a:pt x="1470" y="580"/>
                    </a:lnTo>
                    <a:lnTo>
                      <a:pt x="1472" y="580"/>
                    </a:lnTo>
                    <a:lnTo>
                      <a:pt x="1475" y="577"/>
                    </a:lnTo>
                    <a:lnTo>
                      <a:pt x="1475" y="575"/>
                    </a:lnTo>
                    <a:lnTo>
                      <a:pt x="1477" y="575"/>
                    </a:lnTo>
                    <a:lnTo>
                      <a:pt x="1480" y="570"/>
                    </a:lnTo>
                    <a:lnTo>
                      <a:pt x="1482" y="567"/>
                    </a:lnTo>
                    <a:lnTo>
                      <a:pt x="1480" y="565"/>
                    </a:lnTo>
                    <a:lnTo>
                      <a:pt x="1475" y="565"/>
                    </a:lnTo>
                    <a:lnTo>
                      <a:pt x="1472" y="562"/>
                    </a:lnTo>
                    <a:lnTo>
                      <a:pt x="1457" y="562"/>
                    </a:lnTo>
                    <a:lnTo>
                      <a:pt x="1455" y="560"/>
                    </a:lnTo>
                    <a:lnTo>
                      <a:pt x="1452" y="555"/>
                    </a:lnTo>
                    <a:lnTo>
                      <a:pt x="1450" y="550"/>
                    </a:lnTo>
                    <a:lnTo>
                      <a:pt x="1447" y="545"/>
                    </a:lnTo>
                    <a:lnTo>
                      <a:pt x="1442" y="545"/>
                    </a:lnTo>
                    <a:lnTo>
                      <a:pt x="1435" y="542"/>
                    </a:lnTo>
                    <a:lnTo>
                      <a:pt x="1429" y="540"/>
                    </a:lnTo>
                    <a:lnTo>
                      <a:pt x="1424" y="540"/>
                    </a:lnTo>
                    <a:lnTo>
                      <a:pt x="1419" y="540"/>
                    </a:lnTo>
                    <a:lnTo>
                      <a:pt x="1417" y="540"/>
                    </a:lnTo>
                    <a:lnTo>
                      <a:pt x="1414" y="542"/>
                    </a:lnTo>
                    <a:lnTo>
                      <a:pt x="1412" y="545"/>
                    </a:lnTo>
                    <a:lnTo>
                      <a:pt x="1409" y="545"/>
                    </a:lnTo>
                    <a:lnTo>
                      <a:pt x="1409" y="542"/>
                    </a:lnTo>
                    <a:lnTo>
                      <a:pt x="1407" y="535"/>
                    </a:lnTo>
                    <a:lnTo>
                      <a:pt x="1404" y="529"/>
                    </a:lnTo>
                    <a:lnTo>
                      <a:pt x="1402" y="527"/>
                    </a:lnTo>
                    <a:lnTo>
                      <a:pt x="1399" y="524"/>
                    </a:lnTo>
                    <a:lnTo>
                      <a:pt x="1394" y="524"/>
                    </a:lnTo>
                    <a:lnTo>
                      <a:pt x="1392" y="524"/>
                    </a:lnTo>
                    <a:lnTo>
                      <a:pt x="1392" y="529"/>
                    </a:lnTo>
                    <a:lnTo>
                      <a:pt x="1392" y="535"/>
                    </a:lnTo>
                    <a:lnTo>
                      <a:pt x="1392" y="542"/>
                    </a:lnTo>
                    <a:lnTo>
                      <a:pt x="1392" y="547"/>
                    </a:lnTo>
                    <a:lnTo>
                      <a:pt x="1392" y="550"/>
                    </a:lnTo>
                    <a:lnTo>
                      <a:pt x="1394" y="552"/>
                    </a:lnTo>
                    <a:lnTo>
                      <a:pt x="1394" y="555"/>
                    </a:lnTo>
                    <a:lnTo>
                      <a:pt x="1394" y="560"/>
                    </a:lnTo>
                    <a:lnTo>
                      <a:pt x="1394" y="565"/>
                    </a:lnTo>
                    <a:lnTo>
                      <a:pt x="1394" y="570"/>
                    </a:lnTo>
                    <a:lnTo>
                      <a:pt x="1397" y="575"/>
                    </a:lnTo>
                    <a:lnTo>
                      <a:pt x="1397" y="577"/>
                    </a:lnTo>
                    <a:lnTo>
                      <a:pt x="1394" y="577"/>
                    </a:lnTo>
                    <a:lnTo>
                      <a:pt x="1392" y="580"/>
                    </a:lnTo>
                    <a:lnTo>
                      <a:pt x="1389" y="585"/>
                    </a:lnTo>
                    <a:lnTo>
                      <a:pt x="1387" y="587"/>
                    </a:lnTo>
                    <a:lnTo>
                      <a:pt x="1384" y="590"/>
                    </a:lnTo>
                    <a:lnTo>
                      <a:pt x="1387" y="593"/>
                    </a:lnTo>
                    <a:lnTo>
                      <a:pt x="1392" y="593"/>
                    </a:lnTo>
                    <a:lnTo>
                      <a:pt x="1397" y="590"/>
                    </a:lnTo>
                    <a:lnTo>
                      <a:pt x="1399" y="590"/>
                    </a:lnTo>
                    <a:lnTo>
                      <a:pt x="1402" y="590"/>
                    </a:lnTo>
                    <a:lnTo>
                      <a:pt x="1407" y="590"/>
                    </a:lnTo>
                    <a:lnTo>
                      <a:pt x="1409" y="590"/>
                    </a:lnTo>
                    <a:lnTo>
                      <a:pt x="1412" y="593"/>
                    </a:lnTo>
                    <a:lnTo>
                      <a:pt x="1414" y="598"/>
                    </a:lnTo>
                    <a:lnTo>
                      <a:pt x="1414" y="600"/>
                    </a:lnTo>
                    <a:lnTo>
                      <a:pt x="1417" y="603"/>
                    </a:lnTo>
                    <a:lnTo>
                      <a:pt x="1419" y="603"/>
                    </a:lnTo>
                    <a:lnTo>
                      <a:pt x="1424" y="600"/>
                    </a:lnTo>
                    <a:lnTo>
                      <a:pt x="1424" y="598"/>
                    </a:lnTo>
                    <a:lnTo>
                      <a:pt x="1427" y="595"/>
                    </a:lnTo>
                    <a:lnTo>
                      <a:pt x="1427" y="593"/>
                    </a:lnTo>
                    <a:lnTo>
                      <a:pt x="1429" y="590"/>
                    </a:lnTo>
                    <a:lnTo>
                      <a:pt x="1435" y="587"/>
                    </a:lnTo>
                    <a:lnTo>
                      <a:pt x="1437" y="585"/>
                    </a:lnTo>
                    <a:lnTo>
                      <a:pt x="1437" y="580"/>
                    </a:lnTo>
                    <a:lnTo>
                      <a:pt x="1437" y="575"/>
                    </a:lnTo>
                    <a:lnTo>
                      <a:pt x="1435" y="570"/>
                    </a:lnTo>
                    <a:lnTo>
                      <a:pt x="1437" y="567"/>
                    </a:lnTo>
                    <a:lnTo>
                      <a:pt x="1440" y="567"/>
                    </a:lnTo>
                    <a:close/>
                    <a:moveTo>
                      <a:pt x="966" y="300"/>
                    </a:moveTo>
                    <a:lnTo>
                      <a:pt x="968" y="303"/>
                    </a:lnTo>
                    <a:lnTo>
                      <a:pt x="971" y="310"/>
                    </a:lnTo>
                    <a:lnTo>
                      <a:pt x="973" y="323"/>
                    </a:lnTo>
                    <a:lnTo>
                      <a:pt x="973" y="330"/>
                    </a:lnTo>
                    <a:lnTo>
                      <a:pt x="973" y="335"/>
                    </a:lnTo>
                    <a:lnTo>
                      <a:pt x="978" y="338"/>
                    </a:lnTo>
                    <a:lnTo>
                      <a:pt x="983" y="335"/>
                    </a:lnTo>
                    <a:lnTo>
                      <a:pt x="986" y="333"/>
                    </a:lnTo>
                    <a:lnTo>
                      <a:pt x="988" y="330"/>
                    </a:lnTo>
                    <a:lnTo>
                      <a:pt x="991" y="333"/>
                    </a:lnTo>
                    <a:lnTo>
                      <a:pt x="996" y="335"/>
                    </a:lnTo>
                    <a:lnTo>
                      <a:pt x="998" y="338"/>
                    </a:lnTo>
                    <a:lnTo>
                      <a:pt x="1003" y="335"/>
                    </a:lnTo>
                    <a:lnTo>
                      <a:pt x="1006" y="330"/>
                    </a:lnTo>
                    <a:lnTo>
                      <a:pt x="1011" y="323"/>
                    </a:lnTo>
                    <a:lnTo>
                      <a:pt x="1016" y="320"/>
                    </a:lnTo>
                    <a:lnTo>
                      <a:pt x="1024" y="318"/>
                    </a:lnTo>
                    <a:lnTo>
                      <a:pt x="1026" y="315"/>
                    </a:lnTo>
                    <a:lnTo>
                      <a:pt x="1026" y="310"/>
                    </a:lnTo>
                    <a:lnTo>
                      <a:pt x="1026" y="305"/>
                    </a:lnTo>
                    <a:lnTo>
                      <a:pt x="1029" y="305"/>
                    </a:lnTo>
                    <a:lnTo>
                      <a:pt x="1039" y="303"/>
                    </a:lnTo>
                    <a:lnTo>
                      <a:pt x="1044" y="300"/>
                    </a:lnTo>
                    <a:lnTo>
                      <a:pt x="1049" y="300"/>
                    </a:lnTo>
                    <a:lnTo>
                      <a:pt x="1054" y="298"/>
                    </a:lnTo>
                    <a:lnTo>
                      <a:pt x="1059" y="295"/>
                    </a:lnTo>
                    <a:lnTo>
                      <a:pt x="1064" y="295"/>
                    </a:lnTo>
                    <a:lnTo>
                      <a:pt x="1066" y="292"/>
                    </a:lnTo>
                    <a:lnTo>
                      <a:pt x="1066" y="290"/>
                    </a:lnTo>
                    <a:lnTo>
                      <a:pt x="1069" y="287"/>
                    </a:lnTo>
                    <a:lnTo>
                      <a:pt x="1066" y="285"/>
                    </a:lnTo>
                    <a:lnTo>
                      <a:pt x="1066" y="277"/>
                    </a:lnTo>
                    <a:lnTo>
                      <a:pt x="1064" y="270"/>
                    </a:lnTo>
                    <a:lnTo>
                      <a:pt x="1059" y="265"/>
                    </a:lnTo>
                    <a:lnTo>
                      <a:pt x="1056" y="262"/>
                    </a:lnTo>
                    <a:lnTo>
                      <a:pt x="1054" y="262"/>
                    </a:lnTo>
                    <a:lnTo>
                      <a:pt x="1049" y="262"/>
                    </a:lnTo>
                    <a:lnTo>
                      <a:pt x="1046" y="262"/>
                    </a:lnTo>
                    <a:lnTo>
                      <a:pt x="1044" y="257"/>
                    </a:lnTo>
                    <a:lnTo>
                      <a:pt x="1041" y="255"/>
                    </a:lnTo>
                    <a:lnTo>
                      <a:pt x="1039" y="250"/>
                    </a:lnTo>
                    <a:lnTo>
                      <a:pt x="1031" y="247"/>
                    </a:lnTo>
                    <a:lnTo>
                      <a:pt x="1026" y="247"/>
                    </a:lnTo>
                    <a:lnTo>
                      <a:pt x="1021" y="247"/>
                    </a:lnTo>
                    <a:lnTo>
                      <a:pt x="1019" y="245"/>
                    </a:lnTo>
                    <a:lnTo>
                      <a:pt x="1016" y="242"/>
                    </a:lnTo>
                    <a:lnTo>
                      <a:pt x="1011" y="242"/>
                    </a:lnTo>
                    <a:lnTo>
                      <a:pt x="1008" y="240"/>
                    </a:lnTo>
                    <a:lnTo>
                      <a:pt x="1006" y="242"/>
                    </a:lnTo>
                    <a:lnTo>
                      <a:pt x="1006" y="245"/>
                    </a:lnTo>
                    <a:lnTo>
                      <a:pt x="1006" y="250"/>
                    </a:lnTo>
                    <a:lnTo>
                      <a:pt x="1003" y="255"/>
                    </a:lnTo>
                    <a:lnTo>
                      <a:pt x="1003" y="257"/>
                    </a:lnTo>
                    <a:lnTo>
                      <a:pt x="998" y="260"/>
                    </a:lnTo>
                    <a:lnTo>
                      <a:pt x="993" y="267"/>
                    </a:lnTo>
                    <a:lnTo>
                      <a:pt x="986" y="272"/>
                    </a:lnTo>
                    <a:lnTo>
                      <a:pt x="983" y="277"/>
                    </a:lnTo>
                    <a:lnTo>
                      <a:pt x="978" y="282"/>
                    </a:lnTo>
                    <a:lnTo>
                      <a:pt x="971" y="287"/>
                    </a:lnTo>
                    <a:lnTo>
                      <a:pt x="966" y="295"/>
                    </a:lnTo>
                    <a:lnTo>
                      <a:pt x="963" y="300"/>
                    </a:lnTo>
                    <a:lnTo>
                      <a:pt x="966" y="300"/>
                    </a:lnTo>
                    <a:close/>
                    <a:moveTo>
                      <a:pt x="1498" y="494"/>
                    </a:moveTo>
                    <a:lnTo>
                      <a:pt x="1498" y="494"/>
                    </a:lnTo>
                    <a:lnTo>
                      <a:pt x="1498" y="492"/>
                    </a:lnTo>
                    <a:lnTo>
                      <a:pt x="1498" y="489"/>
                    </a:lnTo>
                    <a:lnTo>
                      <a:pt x="1495" y="489"/>
                    </a:lnTo>
                    <a:lnTo>
                      <a:pt x="1495" y="492"/>
                    </a:lnTo>
                    <a:lnTo>
                      <a:pt x="1498" y="494"/>
                    </a:lnTo>
                    <a:close/>
                  </a:path>
                </a:pathLst>
              </a:custGeom>
              <a:grpFill/>
              <a:ln w="9525" cap="flat" cmpd="sng">
                <a:solidFill>
                  <a:schemeClr val="bg1"/>
                </a:solidFill>
                <a:prstDash val="solid"/>
                <a:round/>
                <a:headEnd type="none" w="med" len="med"/>
                <a:tailEnd type="none" w="med" len="med"/>
              </a:ln>
            </p:spPr>
            <p:txBody>
              <a:bodyPr/>
              <a:lstStyle/>
              <a:p>
                <a:endParaRPr lang="en-GB">
                  <a:solidFill>
                    <a:prstClr val="black"/>
                  </a:solidFill>
                </a:endParaRPr>
              </a:p>
            </p:txBody>
          </p:sp>
          <p:sp>
            <p:nvSpPr>
              <p:cNvPr id="207" name="Freeform 206"/>
              <p:cNvSpPr>
                <a:spLocks/>
              </p:cNvSpPr>
              <p:nvPr/>
            </p:nvSpPr>
            <p:spPr bwMode="auto">
              <a:xfrm>
                <a:off x="3218" y="2127"/>
                <a:ext cx="46" cy="28"/>
              </a:xfrm>
              <a:custGeom>
                <a:avLst/>
                <a:gdLst>
                  <a:gd name="T0" fmla="*/ 0 w 46"/>
                  <a:gd name="T1" fmla="*/ 15 h 28"/>
                  <a:gd name="T2" fmla="*/ 3 w 46"/>
                  <a:gd name="T3" fmla="*/ 17 h 28"/>
                  <a:gd name="T4" fmla="*/ 12 w 46"/>
                  <a:gd name="T5" fmla="*/ 14 h 28"/>
                  <a:gd name="T6" fmla="*/ 13 w 46"/>
                  <a:gd name="T7" fmla="*/ 8 h 28"/>
                  <a:gd name="T8" fmla="*/ 27 w 46"/>
                  <a:gd name="T9" fmla="*/ 9 h 28"/>
                  <a:gd name="T10" fmla="*/ 46 w 46"/>
                  <a:gd name="T11" fmla="*/ 0 h 28"/>
                  <a:gd name="T12" fmla="*/ 46 w 46"/>
                  <a:gd name="T13" fmla="*/ 1 h 28"/>
                  <a:gd name="T14" fmla="*/ 33 w 46"/>
                  <a:gd name="T15" fmla="*/ 11 h 28"/>
                  <a:gd name="T16" fmla="*/ 36 w 46"/>
                  <a:gd name="T17" fmla="*/ 18 h 28"/>
                  <a:gd name="T18" fmla="*/ 27 w 46"/>
                  <a:gd name="T19" fmla="*/ 21 h 28"/>
                  <a:gd name="T20" fmla="*/ 15 w 46"/>
                  <a:gd name="T21" fmla="*/ 28 h 28"/>
                  <a:gd name="T22" fmla="*/ 13 w 46"/>
                  <a:gd name="T23" fmla="*/ 28 h 28"/>
                  <a:gd name="T24" fmla="*/ 8 w 46"/>
                  <a:gd name="T25" fmla="*/ 26 h 28"/>
                  <a:gd name="T26" fmla="*/ 2 w 46"/>
                  <a:gd name="T27" fmla="*/ 23 h 28"/>
                  <a:gd name="T28" fmla="*/ 0 w 46"/>
                  <a:gd name="T29" fmla="*/ 15 h 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6"/>
                  <a:gd name="T46" fmla="*/ 0 h 28"/>
                  <a:gd name="T47" fmla="*/ 46 w 46"/>
                  <a:gd name="T48" fmla="*/ 28 h 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6" h="28">
                    <a:moveTo>
                      <a:pt x="0" y="15"/>
                    </a:moveTo>
                    <a:lnTo>
                      <a:pt x="3" y="17"/>
                    </a:lnTo>
                    <a:lnTo>
                      <a:pt x="12" y="14"/>
                    </a:lnTo>
                    <a:lnTo>
                      <a:pt x="13" y="8"/>
                    </a:lnTo>
                    <a:lnTo>
                      <a:pt x="27" y="9"/>
                    </a:lnTo>
                    <a:lnTo>
                      <a:pt x="46" y="0"/>
                    </a:lnTo>
                    <a:lnTo>
                      <a:pt x="46" y="1"/>
                    </a:lnTo>
                    <a:lnTo>
                      <a:pt x="33" y="11"/>
                    </a:lnTo>
                    <a:lnTo>
                      <a:pt x="36" y="18"/>
                    </a:lnTo>
                    <a:lnTo>
                      <a:pt x="27" y="21"/>
                    </a:lnTo>
                    <a:lnTo>
                      <a:pt x="15" y="28"/>
                    </a:lnTo>
                    <a:lnTo>
                      <a:pt x="13" y="28"/>
                    </a:lnTo>
                    <a:lnTo>
                      <a:pt x="8" y="26"/>
                    </a:lnTo>
                    <a:lnTo>
                      <a:pt x="2" y="23"/>
                    </a:lnTo>
                    <a:lnTo>
                      <a:pt x="0" y="15"/>
                    </a:lnTo>
                    <a:close/>
                  </a:path>
                </a:pathLst>
              </a:custGeom>
              <a:grpFill/>
              <a:ln w="9525" cap="flat" cmpd="sng">
                <a:solidFill>
                  <a:schemeClr val="bg1"/>
                </a:solidFill>
                <a:prstDash val="solid"/>
                <a:round/>
                <a:headEnd type="none" w="med" len="med"/>
                <a:tailEnd type="none" w="med" len="med"/>
              </a:ln>
            </p:spPr>
            <p:txBody>
              <a:bodyPr/>
              <a:lstStyle/>
              <a:p>
                <a:endParaRPr lang="en-GB">
                  <a:solidFill>
                    <a:prstClr val="black"/>
                  </a:solidFill>
                </a:endParaRPr>
              </a:p>
            </p:txBody>
          </p:sp>
        </p:grpSp>
        <p:sp>
          <p:nvSpPr>
            <p:cNvPr id="203" name="Rounded Rectangle 202"/>
            <p:cNvSpPr/>
            <p:nvPr/>
          </p:nvSpPr>
          <p:spPr bwMode="auto">
            <a:xfrm>
              <a:off x="980124" y="-200163"/>
              <a:ext cx="6199581" cy="4031311"/>
            </a:xfrm>
            <a:prstGeom prst="roundRect">
              <a:avLst/>
            </a:prstGeom>
            <a:noFill/>
            <a:ln w="19050" cap="flat" cmpd="sng" algn="ctr">
              <a:solidFill>
                <a:schemeClr val="bg1"/>
              </a:solidFill>
              <a:prstDash val="sys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sp>
        <p:nvSpPr>
          <p:cNvPr id="209" name="5-Point Star 208"/>
          <p:cNvSpPr/>
          <p:nvPr/>
        </p:nvSpPr>
        <p:spPr bwMode="auto">
          <a:xfrm>
            <a:off x="4459641" y="3701360"/>
            <a:ext cx="224718" cy="224718"/>
          </a:xfrm>
          <a:prstGeom prst="star5">
            <a:avLst/>
          </a:prstGeom>
          <a:ln>
            <a:headEnd type="none" w="med" len="med"/>
            <a:tailEnd type="none" w="med" len="med"/>
          </a:ln>
          <a:ex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pic>
        <p:nvPicPr>
          <p:cNvPr id="13" name="Picture 1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411286" y="2157705"/>
            <a:ext cx="612648" cy="612648"/>
          </a:xfrm>
          <a:prstGeom prst="rect">
            <a:avLst/>
          </a:prstGeom>
        </p:spPr>
      </p:pic>
    </p:spTree>
    <p:extLst>
      <p:ext uri="{BB962C8B-B14F-4D97-AF65-F5344CB8AC3E}">
        <p14:creationId xmlns:p14="http://schemas.microsoft.com/office/powerpoint/2010/main" val="1237399598"/>
      </p:ext>
    </p:extLst>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136</a:t>
            </a:fld>
            <a:r>
              <a:rPr lang="en-US" smtClean="0"/>
              <a:t> -</a:t>
            </a:r>
            <a:endParaRPr lang="en-US"/>
          </a:p>
        </p:txBody>
      </p:sp>
      <p:grpSp>
        <p:nvGrpSpPr>
          <p:cNvPr id="30" name="Group 29"/>
          <p:cNvGrpSpPr/>
          <p:nvPr/>
        </p:nvGrpSpPr>
        <p:grpSpPr>
          <a:xfrm>
            <a:off x="264294" y="1122854"/>
            <a:ext cx="8537799" cy="1899400"/>
            <a:chOff x="264294" y="709402"/>
            <a:chExt cx="8537799" cy="1899400"/>
          </a:xfrm>
        </p:grpSpPr>
        <p:sp>
          <p:nvSpPr>
            <p:cNvPr id="4" name="Rectangle 3"/>
            <p:cNvSpPr/>
            <p:nvPr/>
          </p:nvSpPr>
          <p:spPr>
            <a:xfrm>
              <a:off x="922050" y="902863"/>
              <a:ext cx="3116912" cy="261610"/>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Awareness of Medical Conditions</a:t>
              </a:r>
              <a:endParaRPr lang="en-US" sz="1050" b="1" dirty="0">
                <a:solidFill>
                  <a:srgbClr val="002A7E"/>
                </a:solidFill>
                <a:latin typeface="Arial" panose="020B0604020202020204" pitchFamily="34" charset="0"/>
                <a:cs typeface="Arial" panose="020B0604020202020204" pitchFamily="34" charset="0"/>
              </a:endParaRPr>
            </a:p>
          </p:txBody>
        </p:sp>
        <p:sp>
          <p:nvSpPr>
            <p:cNvPr id="7" name="Rectangle 6"/>
            <p:cNvSpPr/>
            <p:nvPr/>
          </p:nvSpPr>
          <p:spPr>
            <a:xfrm>
              <a:off x="5306997" y="771458"/>
              <a:ext cx="3116912" cy="415498"/>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Personal Concern for Medical Conditions</a:t>
              </a:r>
            </a:p>
            <a:p>
              <a:pPr algn="ctr"/>
              <a:r>
                <a:rPr lang="en-US" sz="1000" b="1" i="1" dirty="0" smtClean="0">
                  <a:solidFill>
                    <a:srgbClr val="002A7E"/>
                  </a:solidFill>
                  <a:latin typeface="Arial" panose="020B0604020202020204" pitchFamily="34" charset="0"/>
                  <a:cs typeface="Arial" panose="020B0604020202020204" pitchFamily="34" charset="0"/>
                </a:rPr>
                <a:t>Among those Aware of Condition</a:t>
              </a:r>
              <a:endParaRPr lang="en-US" sz="1000" b="1" i="1" dirty="0">
                <a:solidFill>
                  <a:srgbClr val="002A7E"/>
                </a:solidFill>
                <a:latin typeface="Arial" panose="020B0604020202020204" pitchFamily="34" charset="0"/>
                <a:cs typeface="Arial" panose="020B0604020202020204" pitchFamily="34" charset="0"/>
              </a:endParaRPr>
            </a:p>
          </p:txBody>
        </p:sp>
        <p:sp>
          <p:nvSpPr>
            <p:cNvPr id="25" name="Rounded Rectangle 24"/>
            <p:cNvSpPr/>
            <p:nvPr/>
          </p:nvSpPr>
          <p:spPr bwMode="auto">
            <a:xfrm>
              <a:off x="264294" y="709402"/>
              <a:ext cx="8537799" cy="1899400"/>
            </a:xfrm>
            <a:prstGeom prst="roundRect">
              <a:avLst/>
            </a:prstGeom>
            <a:noFill/>
            <a:ln w="19050" cap="flat" cmpd="sng" algn="ctr">
              <a:solidFill>
                <a:srgbClr val="C00000"/>
              </a:solidFill>
              <a:prstDash val="sysDot"/>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grpSp>
        <p:nvGrpSpPr>
          <p:cNvPr id="29" name="Group 28"/>
          <p:cNvGrpSpPr/>
          <p:nvPr/>
        </p:nvGrpSpPr>
        <p:grpSpPr>
          <a:xfrm>
            <a:off x="4608401" y="3127910"/>
            <a:ext cx="4268899" cy="2207401"/>
            <a:chOff x="264294" y="2873481"/>
            <a:chExt cx="4268899" cy="2207401"/>
          </a:xfrm>
        </p:grpSpPr>
        <p:sp>
          <p:nvSpPr>
            <p:cNvPr id="27" name="Rectangle 26"/>
            <p:cNvSpPr/>
            <p:nvPr/>
          </p:nvSpPr>
          <p:spPr>
            <a:xfrm>
              <a:off x="740506" y="2948997"/>
              <a:ext cx="3116912" cy="261610"/>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Perceived Blood Clot Risk Factors</a:t>
              </a:r>
              <a:endParaRPr lang="en-US" sz="1050" b="1" dirty="0">
                <a:solidFill>
                  <a:srgbClr val="002A7E"/>
                </a:solidFill>
                <a:latin typeface="Arial" panose="020B0604020202020204" pitchFamily="34" charset="0"/>
                <a:cs typeface="Arial" panose="020B0604020202020204" pitchFamily="34" charset="0"/>
              </a:endParaRPr>
            </a:p>
          </p:txBody>
        </p:sp>
        <p:sp>
          <p:nvSpPr>
            <p:cNvPr id="28" name="Rounded Rectangle 27"/>
            <p:cNvSpPr/>
            <p:nvPr/>
          </p:nvSpPr>
          <p:spPr bwMode="auto">
            <a:xfrm>
              <a:off x="264294" y="2873481"/>
              <a:ext cx="4268899" cy="2207401"/>
            </a:xfrm>
            <a:prstGeom prst="roundRect">
              <a:avLst/>
            </a:prstGeom>
            <a:noFill/>
            <a:ln w="19050" cap="flat" cmpd="sng" algn="ctr">
              <a:solidFill>
                <a:srgbClr val="002A7E"/>
              </a:solidFill>
              <a:prstDash val="sysDot"/>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sp>
        <p:nvSpPr>
          <p:cNvPr id="35" name="Rectangle 34"/>
          <p:cNvSpPr/>
          <p:nvPr/>
        </p:nvSpPr>
        <p:spPr>
          <a:xfrm>
            <a:off x="762330" y="3203425"/>
            <a:ext cx="3116912" cy="261610"/>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Blood Clot Fact Statements</a:t>
            </a:r>
            <a:endParaRPr lang="en-US" sz="1050" b="1" dirty="0">
              <a:solidFill>
                <a:srgbClr val="002A7E"/>
              </a:solidFill>
              <a:latin typeface="Arial" panose="020B0604020202020204" pitchFamily="34" charset="0"/>
              <a:cs typeface="Arial" panose="020B0604020202020204" pitchFamily="34" charset="0"/>
            </a:endParaRPr>
          </a:p>
        </p:txBody>
      </p:sp>
      <p:sp>
        <p:nvSpPr>
          <p:cNvPr id="36" name="Rounded Rectangle 35"/>
          <p:cNvSpPr/>
          <p:nvPr/>
        </p:nvSpPr>
        <p:spPr bwMode="auto">
          <a:xfrm>
            <a:off x="286118" y="3127909"/>
            <a:ext cx="4268899" cy="3479625"/>
          </a:xfrm>
          <a:prstGeom prst="roundRect">
            <a:avLst/>
          </a:prstGeom>
          <a:noFill/>
          <a:ln w="19050" cap="flat" cmpd="sng" algn="ctr">
            <a:solidFill>
              <a:schemeClr val="tx1">
                <a:lumMod val="85000"/>
                <a:lumOff val="15000"/>
              </a:schemeClr>
            </a:solidFill>
            <a:prstDash val="sysDot"/>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37" name="Oval 36"/>
          <p:cNvSpPr/>
          <p:nvPr/>
        </p:nvSpPr>
        <p:spPr bwMode="auto">
          <a:xfrm>
            <a:off x="7951304" y="4780349"/>
            <a:ext cx="127221" cy="119269"/>
          </a:xfrm>
          <a:prstGeom prst="ellipse">
            <a:avLst/>
          </a:prstGeom>
          <a:solidFill>
            <a:srgbClr val="002A7E"/>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38" name="Oval 37"/>
          <p:cNvSpPr/>
          <p:nvPr/>
        </p:nvSpPr>
        <p:spPr bwMode="auto">
          <a:xfrm>
            <a:off x="7952635" y="4988406"/>
            <a:ext cx="127221" cy="119269"/>
          </a:xfrm>
          <a:prstGeom prst="ellipse">
            <a:avLst/>
          </a:prstGeom>
          <a:solidFill>
            <a:srgbClr val="C00000"/>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39" name="TextBox 38"/>
          <p:cNvSpPr txBox="1"/>
          <p:nvPr/>
        </p:nvSpPr>
        <p:spPr>
          <a:xfrm>
            <a:off x="8008294" y="4732261"/>
            <a:ext cx="874643" cy="215444"/>
          </a:xfrm>
          <a:prstGeom prst="rect">
            <a:avLst/>
          </a:prstGeom>
          <a:noFill/>
        </p:spPr>
        <p:txBody>
          <a:bodyPr wrap="square" rtlCol="0">
            <a:spAutoFit/>
          </a:bodyPr>
          <a:lstStyle/>
          <a:p>
            <a:r>
              <a:rPr lang="en-US" sz="800" b="1" dirty="0" smtClean="0">
                <a:solidFill>
                  <a:srgbClr val="002A7E"/>
                </a:solidFill>
                <a:latin typeface="Arial" panose="020B0604020202020204" pitchFamily="34" charset="0"/>
                <a:cs typeface="Arial" panose="020B0604020202020204" pitchFamily="34" charset="0"/>
              </a:rPr>
              <a:t>Risk Factors</a:t>
            </a:r>
            <a:endParaRPr lang="en-US" sz="800" b="1" dirty="0">
              <a:solidFill>
                <a:srgbClr val="002A7E"/>
              </a:solidFill>
              <a:latin typeface="Arial" panose="020B0604020202020204" pitchFamily="34" charset="0"/>
              <a:cs typeface="Arial" panose="020B0604020202020204" pitchFamily="34" charset="0"/>
            </a:endParaRPr>
          </a:p>
        </p:txBody>
      </p:sp>
      <p:sp>
        <p:nvSpPr>
          <p:cNvPr id="40" name="TextBox 39"/>
          <p:cNvSpPr txBox="1"/>
          <p:nvPr/>
        </p:nvSpPr>
        <p:spPr>
          <a:xfrm>
            <a:off x="8025527" y="4940318"/>
            <a:ext cx="874643" cy="338554"/>
          </a:xfrm>
          <a:prstGeom prst="rect">
            <a:avLst/>
          </a:prstGeom>
          <a:noFill/>
        </p:spPr>
        <p:txBody>
          <a:bodyPr wrap="square" rtlCol="0">
            <a:spAutoFit/>
          </a:bodyPr>
          <a:lstStyle/>
          <a:p>
            <a:r>
              <a:rPr lang="en-US" sz="800" b="1" dirty="0" smtClean="0">
                <a:solidFill>
                  <a:srgbClr val="002A7E"/>
                </a:solidFill>
                <a:latin typeface="Arial" panose="020B0604020202020204" pitchFamily="34" charset="0"/>
                <a:cs typeface="Arial" panose="020B0604020202020204" pitchFamily="34" charset="0"/>
              </a:rPr>
              <a:t>Non-Risk Factors</a:t>
            </a:r>
            <a:endParaRPr lang="en-US" sz="800" b="1" dirty="0">
              <a:solidFill>
                <a:srgbClr val="002A7E"/>
              </a:solidFill>
              <a:latin typeface="Arial" panose="020B0604020202020204" pitchFamily="34" charset="0"/>
              <a:cs typeface="Arial" panose="020B0604020202020204" pitchFamily="34" charset="0"/>
            </a:endParaRPr>
          </a:p>
        </p:txBody>
      </p:sp>
      <p:graphicFrame>
        <p:nvGraphicFramePr>
          <p:cNvPr id="23" name="Chart 22"/>
          <p:cNvGraphicFramePr/>
          <p:nvPr>
            <p:extLst>
              <p:ext uri="{D42A27DB-BD31-4B8C-83A1-F6EECF244321}">
                <p14:modId xmlns:p14="http://schemas.microsoft.com/office/powerpoint/2010/main" val="4192727202"/>
              </p:ext>
            </p:extLst>
          </p:nvPr>
        </p:nvGraphicFramePr>
        <p:xfrm>
          <a:off x="286118" y="3546282"/>
          <a:ext cx="4104368" cy="2910177"/>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9" name="Table 8"/>
          <p:cNvGraphicFramePr>
            <a:graphicFrameLocks noGrp="1"/>
          </p:cNvGraphicFramePr>
          <p:nvPr>
            <p:extLst>
              <p:ext uri="{D42A27DB-BD31-4B8C-83A1-F6EECF244321}">
                <p14:modId xmlns:p14="http://schemas.microsoft.com/office/powerpoint/2010/main" val="2520812439"/>
              </p:ext>
            </p:extLst>
          </p:nvPr>
        </p:nvGraphicFramePr>
        <p:xfrm>
          <a:off x="286118" y="3465035"/>
          <a:ext cx="1121264" cy="2861032"/>
        </p:xfrm>
        <a:graphic>
          <a:graphicData uri="http://schemas.openxmlformats.org/drawingml/2006/table">
            <a:tbl>
              <a:tblPr firstRow="1" bandRow="1">
                <a:tableStyleId>{5C22544A-7EE6-4342-B048-85BDC9FD1C3A}</a:tableStyleId>
              </a:tblPr>
              <a:tblGrid>
                <a:gridCol w="1121264"/>
              </a:tblGrid>
              <a:tr h="629887">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800" b="0" dirty="0" smtClean="0">
                          <a:solidFill>
                            <a:schemeClr val="tx1"/>
                          </a:solidFill>
                          <a:latin typeface="Arial" panose="020B0604020202020204" pitchFamily="34" charset="0"/>
                          <a:cs typeface="Arial" panose="020B0604020202020204" pitchFamily="34" charset="0"/>
                        </a:rPr>
                        <a:t>People under 40 years old do have to worry about blood clots*</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500932">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800" b="0" dirty="0" smtClean="0">
                          <a:solidFill>
                            <a:schemeClr val="tx1"/>
                          </a:solidFill>
                          <a:latin typeface="Arial" panose="020B0604020202020204" pitchFamily="34" charset="0"/>
                          <a:cs typeface="Arial" panose="020B0604020202020204" pitchFamily="34" charset="0"/>
                        </a:rPr>
                        <a:t>Most blood </a:t>
                      </a:r>
                      <a:r>
                        <a:rPr lang="en-US" sz="800" b="0" baseline="0" dirty="0" smtClean="0">
                          <a:solidFill>
                            <a:schemeClr val="tx1"/>
                          </a:solidFill>
                          <a:latin typeface="Arial" panose="020B0604020202020204" pitchFamily="34" charset="0"/>
                          <a:cs typeface="Arial" panose="020B0604020202020204" pitchFamily="34" charset="0"/>
                        </a:rPr>
                        <a:t> </a:t>
                      </a:r>
                      <a:r>
                        <a:rPr lang="en-US" sz="800" b="0" dirty="0" smtClean="0">
                          <a:solidFill>
                            <a:schemeClr val="tx1"/>
                          </a:solidFill>
                          <a:latin typeface="Arial" panose="020B0604020202020204" pitchFamily="34" charset="0"/>
                          <a:cs typeface="Arial" panose="020B0604020202020204" pitchFamily="34" charset="0"/>
                        </a:rPr>
                        <a:t>clots can be</a:t>
                      </a:r>
                      <a:r>
                        <a:rPr lang="en-US" sz="800" b="0" baseline="0" dirty="0" smtClean="0">
                          <a:solidFill>
                            <a:schemeClr val="tx1"/>
                          </a:solidFill>
                          <a:latin typeface="Arial" panose="020B0604020202020204" pitchFamily="34" charset="0"/>
                          <a:cs typeface="Arial" panose="020B0604020202020204" pitchFamily="34" charset="0"/>
                        </a:rPr>
                        <a:t> </a:t>
                      </a:r>
                      <a:r>
                        <a:rPr lang="en-US" sz="800" b="0" dirty="0" smtClean="0">
                          <a:solidFill>
                            <a:schemeClr val="tx1"/>
                          </a:solidFill>
                          <a:latin typeface="Arial" panose="020B0604020202020204" pitchFamily="34" charset="0"/>
                          <a:cs typeface="Arial" panose="020B0604020202020204" pitchFamily="34" charset="0"/>
                        </a:rPr>
                        <a:t>prevented*</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594327">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800" b="0" dirty="0" smtClean="0">
                          <a:solidFill>
                            <a:schemeClr val="tx1"/>
                          </a:solidFill>
                          <a:latin typeface="Arial" panose="020B0604020202020204" pitchFamily="34" charset="0"/>
                          <a:cs typeface="Arial" panose="020B0604020202020204" pitchFamily="34" charset="0"/>
                        </a:rPr>
                        <a:t>It is likely that a blood clot in the leg left untreated can travel to your lungs *</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567943">
                <a:tc>
                  <a:txBody>
                    <a:bodyPr/>
                    <a:lstStyle/>
                    <a:p>
                      <a:pPr algn="ctr"/>
                      <a:r>
                        <a:rPr lang="en-US" sz="800" b="0" dirty="0" smtClean="0">
                          <a:solidFill>
                            <a:schemeClr val="tx1"/>
                          </a:solidFill>
                          <a:latin typeface="Arial" panose="020B0604020202020204" pitchFamily="34" charset="0"/>
                          <a:cs typeface="Arial" panose="020B0604020202020204" pitchFamily="34" charset="0"/>
                        </a:rPr>
                        <a:t>Having a blood clot is considered a</a:t>
                      </a:r>
                      <a:r>
                        <a:rPr lang="en-US" sz="800" b="0" baseline="0" dirty="0" smtClean="0">
                          <a:solidFill>
                            <a:schemeClr val="tx1"/>
                          </a:solidFill>
                          <a:latin typeface="Arial" panose="020B0604020202020204" pitchFamily="34" charset="0"/>
                          <a:cs typeface="Arial" panose="020B0604020202020204" pitchFamily="34" charset="0"/>
                        </a:rPr>
                        <a:t> </a:t>
                      </a:r>
                      <a:r>
                        <a:rPr lang="en-US" sz="800" b="0" dirty="0" smtClean="0">
                          <a:solidFill>
                            <a:schemeClr val="tx1"/>
                          </a:solidFill>
                          <a:latin typeface="Arial" panose="020B0604020202020204" pitchFamily="34" charset="0"/>
                          <a:cs typeface="Arial" panose="020B0604020202020204" pitchFamily="34" charset="0"/>
                        </a:rPr>
                        <a:t>medical</a:t>
                      </a:r>
                      <a:r>
                        <a:rPr lang="en-US" sz="800" b="0" baseline="0" dirty="0" smtClean="0">
                          <a:solidFill>
                            <a:schemeClr val="tx1"/>
                          </a:solidFill>
                          <a:latin typeface="Arial" panose="020B0604020202020204" pitchFamily="34" charset="0"/>
                          <a:cs typeface="Arial" panose="020B0604020202020204" pitchFamily="34" charset="0"/>
                        </a:rPr>
                        <a:t> </a:t>
                      </a:r>
                      <a:r>
                        <a:rPr lang="en-US" sz="800" b="0" dirty="0" smtClean="0">
                          <a:solidFill>
                            <a:schemeClr val="tx1"/>
                          </a:solidFill>
                          <a:latin typeface="Arial" panose="020B0604020202020204" pitchFamily="34" charset="0"/>
                          <a:cs typeface="Arial" panose="020B0604020202020204" pitchFamily="34" charset="0"/>
                        </a:rPr>
                        <a:t>emergency*</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567943">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800" b="0" dirty="0" smtClean="0">
                          <a:solidFill>
                            <a:schemeClr val="tx1"/>
                          </a:solidFill>
                          <a:latin typeface="Arial" panose="020B0604020202020204" pitchFamily="34" charset="0"/>
                          <a:cs typeface="Arial" panose="020B0604020202020204" pitchFamily="34" charset="0"/>
                        </a:rPr>
                        <a:t>Blood clots can cause death</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cxnSp>
        <p:nvCxnSpPr>
          <p:cNvPr id="11" name="Straight Connector 10"/>
          <p:cNvCxnSpPr/>
          <p:nvPr/>
        </p:nvCxnSpPr>
        <p:spPr bwMode="auto">
          <a:xfrm>
            <a:off x="516835" y="4094922"/>
            <a:ext cx="3641697" cy="0"/>
          </a:xfrm>
          <a:prstGeom prst="line">
            <a:avLst/>
          </a:prstGeom>
          <a:ln>
            <a:headEnd type="none" w="med" len="med"/>
            <a:tailEnd type="none" w="med" len="med"/>
          </a:ln>
          <a:extLst/>
        </p:spPr>
        <p:style>
          <a:lnRef idx="1">
            <a:schemeClr val="accent6"/>
          </a:lnRef>
          <a:fillRef idx="0">
            <a:schemeClr val="accent6"/>
          </a:fillRef>
          <a:effectRef idx="0">
            <a:schemeClr val="accent6"/>
          </a:effectRef>
          <a:fontRef idx="minor">
            <a:schemeClr val="tx1"/>
          </a:fontRef>
        </p:style>
      </p:cxnSp>
      <p:cxnSp>
        <p:nvCxnSpPr>
          <p:cNvPr id="33" name="Straight Connector 32"/>
          <p:cNvCxnSpPr/>
          <p:nvPr/>
        </p:nvCxnSpPr>
        <p:spPr bwMode="auto">
          <a:xfrm>
            <a:off x="542019" y="4644872"/>
            <a:ext cx="3641697" cy="0"/>
          </a:xfrm>
          <a:prstGeom prst="line">
            <a:avLst/>
          </a:prstGeom>
          <a:ln>
            <a:headEnd type="none" w="med" len="med"/>
            <a:tailEnd type="none" w="med" len="med"/>
          </a:ln>
          <a:extLst/>
        </p:spPr>
        <p:style>
          <a:lnRef idx="1">
            <a:schemeClr val="accent6"/>
          </a:lnRef>
          <a:fillRef idx="0">
            <a:schemeClr val="accent6"/>
          </a:fillRef>
          <a:effectRef idx="0">
            <a:schemeClr val="accent6"/>
          </a:effectRef>
          <a:fontRef idx="minor">
            <a:schemeClr val="tx1"/>
          </a:fontRef>
        </p:style>
      </p:cxnSp>
      <p:cxnSp>
        <p:nvCxnSpPr>
          <p:cNvPr id="34" name="Straight Connector 33"/>
          <p:cNvCxnSpPr/>
          <p:nvPr/>
        </p:nvCxnSpPr>
        <p:spPr bwMode="auto">
          <a:xfrm>
            <a:off x="559252" y="5186871"/>
            <a:ext cx="3641697" cy="0"/>
          </a:xfrm>
          <a:prstGeom prst="line">
            <a:avLst/>
          </a:prstGeom>
          <a:ln>
            <a:headEnd type="none" w="med" len="med"/>
            <a:tailEnd type="none" w="med" len="med"/>
          </a:ln>
          <a:extLst/>
        </p:spPr>
        <p:style>
          <a:lnRef idx="1">
            <a:schemeClr val="accent6"/>
          </a:lnRef>
          <a:fillRef idx="0">
            <a:schemeClr val="accent6"/>
          </a:fillRef>
          <a:effectRef idx="0">
            <a:schemeClr val="accent6"/>
          </a:effectRef>
          <a:fontRef idx="minor">
            <a:schemeClr val="tx1"/>
          </a:fontRef>
        </p:style>
      </p:cxnSp>
      <p:cxnSp>
        <p:nvCxnSpPr>
          <p:cNvPr id="41" name="Straight Connector 40"/>
          <p:cNvCxnSpPr/>
          <p:nvPr/>
        </p:nvCxnSpPr>
        <p:spPr bwMode="auto">
          <a:xfrm>
            <a:off x="536730" y="5736821"/>
            <a:ext cx="3641697" cy="0"/>
          </a:xfrm>
          <a:prstGeom prst="line">
            <a:avLst/>
          </a:prstGeom>
          <a:ln>
            <a:headEnd type="none" w="med" len="med"/>
            <a:tailEnd type="none" w="med" len="med"/>
          </a:ln>
          <a:extLst/>
        </p:spPr>
        <p:style>
          <a:lnRef idx="1">
            <a:schemeClr val="accent6"/>
          </a:lnRef>
          <a:fillRef idx="0">
            <a:schemeClr val="accent6"/>
          </a:fillRef>
          <a:effectRef idx="0">
            <a:schemeClr val="accent6"/>
          </a:effectRef>
          <a:fontRef idx="minor">
            <a:schemeClr val="tx1"/>
          </a:fontRef>
        </p:style>
      </p:cxnSp>
      <p:sp>
        <p:nvSpPr>
          <p:cNvPr id="42" name="TextBox 41"/>
          <p:cNvSpPr txBox="1"/>
          <p:nvPr/>
        </p:nvSpPr>
        <p:spPr>
          <a:xfrm>
            <a:off x="4608401" y="5819234"/>
            <a:ext cx="2261063" cy="707886"/>
          </a:xfrm>
          <a:prstGeom prst="rect">
            <a:avLst/>
          </a:prstGeom>
          <a:noFill/>
        </p:spPr>
        <p:txBody>
          <a:bodyPr wrap="square" rtlCol="0">
            <a:spAutoFit/>
          </a:bodyPr>
          <a:lstStyle/>
          <a:p>
            <a:r>
              <a:rPr lang="en-US" sz="800" i="1" dirty="0" smtClean="0">
                <a:solidFill>
                  <a:schemeClr val="tx1"/>
                </a:solidFill>
                <a:latin typeface="Arial" panose="020B0604020202020204" pitchFamily="34" charset="0"/>
                <a:cs typeface="Arial" panose="020B0604020202020204" pitchFamily="34" charset="0"/>
              </a:rPr>
              <a:t>*Compared to what was asked in actual survey, statements have been changed to the positive/affirmative and scales have been reversed. This change has been made for increased ease of interpretation of results.</a:t>
            </a:r>
            <a:endParaRPr lang="en-US" sz="800" i="1" dirty="0">
              <a:solidFill>
                <a:schemeClr val="tx1"/>
              </a:solidFill>
              <a:latin typeface="Arial" panose="020B0604020202020204" pitchFamily="34" charset="0"/>
              <a:cs typeface="Arial" panose="020B0604020202020204" pitchFamily="34" charset="0"/>
            </a:endParaRPr>
          </a:p>
        </p:txBody>
      </p:sp>
      <p:sp>
        <p:nvSpPr>
          <p:cNvPr id="32" name="Title 1"/>
          <p:cNvSpPr txBox="1">
            <a:spLocks/>
          </p:cNvSpPr>
          <p:nvPr/>
        </p:nvSpPr>
        <p:spPr>
          <a:xfrm>
            <a:off x="147099" y="139465"/>
            <a:ext cx="8486775"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kern="0" dirty="0" smtClean="0"/>
              <a:t>Netherlands Summary of Results</a:t>
            </a:r>
            <a:endParaRPr lang="en-US" kern="0" dirty="0"/>
          </a:p>
        </p:txBody>
      </p:sp>
      <p:pic>
        <p:nvPicPr>
          <p:cNvPr id="43" name="Picture 4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327550" y="98317"/>
            <a:ext cx="612648" cy="612648"/>
          </a:xfrm>
          <a:prstGeom prst="rect">
            <a:avLst/>
          </a:prstGeom>
        </p:spPr>
      </p:pic>
      <p:graphicFrame>
        <p:nvGraphicFramePr>
          <p:cNvPr id="26" name="Chart 25"/>
          <p:cNvGraphicFramePr/>
          <p:nvPr>
            <p:extLst>
              <p:ext uri="{D42A27DB-BD31-4B8C-83A1-F6EECF244321}">
                <p14:modId xmlns:p14="http://schemas.microsoft.com/office/powerpoint/2010/main" val="3390127251"/>
              </p:ext>
            </p:extLst>
          </p:nvPr>
        </p:nvGraphicFramePr>
        <p:xfrm>
          <a:off x="306858" y="1427834"/>
          <a:ext cx="4152900" cy="1517648"/>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1" name="Chart 30"/>
          <p:cNvGraphicFramePr/>
          <p:nvPr>
            <p:extLst>
              <p:ext uri="{D42A27DB-BD31-4B8C-83A1-F6EECF244321}">
                <p14:modId xmlns:p14="http://schemas.microsoft.com/office/powerpoint/2010/main" val="1586310735"/>
              </p:ext>
            </p:extLst>
          </p:nvPr>
        </p:nvGraphicFramePr>
        <p:xfrm>
          <a:off x="3814350" y="1467573"/>
          <a:ext cx="4265505" cy="151764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4" name="Chart 43"/>
          <p:cNvGraphicFramePr/>
          <p:nvPr>
            <p:extLst>
              <p:ext uri="{D42A27DB-BD31-4B8C-83A1-F6EECF244321}">
                <p14:modId xmlns:p14="http://schemas.microsoft.com/office/powerpoint/2010/main" val="4279710599"/>
              </p:ext>
            </p:extLst>
          </p:nvPr>
        </p:nvGraphicFramePr>
        <p:xfrm>
          <a:off x="4559643" y="3325470"/>
          <a:ext cx="4152900" cy="1936555"/>
        </p:xfrm>
        <a:graphic>
          <a:graphicData uri="http://schemas.openxmlformats.org/drawingml/2006/chart">
            <c:chart xmlns:c="http://schemas.openxmlformats.org/drawingml/2006/chart" xmlns:r="http://schemas.openxmlformats.org/officeDocument/2006/relationships" r:id="rId6"/>
          </a:graphicData>
        </a:graphic>
      </p:graphicFrame>
      <p:grpSp>
        <p:nvGrpSpPr>
          <p:cNvPr id="45" name="Group 44"/>
          <p:cNvGrpSpPr/>
          <p:nvPr/>
        </p:nvGrpSpPr>
        <p:grpSpPr>
          <a:xfrm>
            <a:off x="1710784" y="6289742"/>
            <a:ext cx="4301426" cy="263592"/>
            <a:chOff x="756664" y="6313595"/>
            <a:chExt cx="4301426" cy="263592"/>
          </a:xfrm>
        </p:grpSpPr>
        <p:sp>
          <p:nvSpPr>
            <p:cNvPr id="46" name="TextBox 45"/>
            <p:cNvSpPr txBox="1"/>
            <p:nvPr/>
          </p:nvSpPr>
          <p:spPr>
            <a:xfrm>
              <a:off x="877781" y="6313595"/>
              <a:ext cx="2269295" cy="261610"/>
            </a:xfrm>
            <a:prstGeom prst="rect">
              <a:avLst/>
            </a:prstGeom>
            <a:noFill/>
          </p:spPr>
          <p:txBody>
            <a:bodyPr wrap="square" rtlCol="0">
              <a:spAutoFit/>
            </a:bodyPr>
            <a:lstStyle/>
            <a:p>
              <a:r>
                <a:rPr lang="en-US" sz="1050" b="1" dirty="0" smtClean="0">
                  <a:solidFill>
                    <a:schemeClr val="tx1"/>
                  </a:solidFill>
                  <a:latin typeface="Arial" panose="020B0604020202020204" pitchFamily="34" charset="0"/>
                  <a:cs typeface="Arial" panose="020B0604020202020204" pitchFamily="34" charset="0"/>
                </a:rPr>
                <a:t>Agree</a:t>
              </a:r>
              <a:endParaRPr lang="en-US" sz="1050" b="1" dirty="0">
                <a:solidFill>
                  <a:schemeClr val="tx1"/>
                </a:solidFill>
                <a:latin typeface="Arial" panose="020B0604020202020204" pitchFamily="34" charset="0"/>
                <a:cs typeface="Arial" panose="020B0604020202020204" pitchFamily="34" charset="0"/>
              </a:endParaRPr>
            </a:p>
          </p:txBody>
        </p:sp>
        <p:sp>
          <p:nvSpPr>
            <p:cNvPr id="47" name="Rectangle 46"/>
            <p:cNvSpPr/>
            <p:nvPr/>
          </p:nvSpPr>
          <p:spPr bwMode="auto">
            <a:xfrm>
              <a:off x="1516774" y="6359677"/>
              <a:ext cx="165386" cy="150053"/>
            </a:xfrm>
            <a:prstGeom prst="rect">
              <a:avLst/>
            </a:prstGeom>
            <a:solidFill>
              <a:schemeClr val="tx1">
                <a:lumMod val="65000"/>
                <a:lumOff val="35000"/>
              </a:schemeClr>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sp>
          <p:nvSpPr>
            <p:cNvPr id="48" name="TextBox 47"/>
            <p:cNvSpPr txBox="1"/>
            <p:nvPr/>
          </p:nvSpPr>
          <p:spPr>
            <a:xfrm>
              <a:off x="1650356" y="6314108"/>
              <a:ext cx="1860605" cy="261610"/>
            </a:xfrm>
            <a:prstGeom prst="rect">
              <a:avLst/>
            </a:prstGeom>
            <a:noFill/>
          </p:spPr>
          <p:txBody>
            <a:bodyPr wrap="square" rtlCol="0">
              <a:spAutoFit/>
            </a:bodyPr>
            <a:lstStyle/>
            <a:p>
              <a:r>
                <a:rPr lang="en-US" sz="1050" b="1" dirty="0" smtClean="0">
                  <a:solidFill>
                    <a:schemeClr val="tx1"/>
                  </a:solidFill>
                  <a:latin typeface="Arial" panose="020B0604020202020204" pitchFamily="34" charset="0"/>
                  <a:cs typeface="Arial" panose="020B0604020202020204" pitchFamily="34" charset="0"/>
                </a:rPr>
                <a:t>Neutral</a:t>
              </a:r>
              <a:endParaRPr lang="en-US" sz="1200" b="1" dirty="0">
                <a:solidFill>
                  <a:schemeClr val="tx1"/>
                </a:solidFill>
                <a:latin typeface="Arial" panose="020B0604020202020204" pitchFamily="34" charset="0"/>
                <a:cs typeface="Arial" panose="020B0604020202020204" pitchFamily="34" charset="0"/>
              </a:endParaRPr>
            </a:p>
          </p:txBody>
        </p:sp>
        <p:sp>
          <p:nvSpPr>
            <p:cNvPr id="49" name="Rectangle 48"/>
            <p:cNvSpPr/>
            <p:nvPr/>
          </p:nvSpPr>
          <p:spPr bwMode="auto">
            <a:xfrm>
              <a:off x="756664" y="6377067"/>
              <a:ext cx="165386" cy="150053"/>
            </a:xfrm>
            <a:prstGeom prst="rect">
              <a:avLst/>
            </a:prstGeom>
            <a:solidFill>
              <a:srgbClr val="002A7E"/>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sp>
          <p:nvSpPr>
            <p:cNvPr id="50" name="Rectangle 49"/>
            <p:cNvSpPr/>
            <p:nvPr/>
          </p:nvSpPr>
          <p:spPr bwMode="auto">
            <a:xfrm>
              <a:off x="2380100" y="6377048"/>
              <a:ext cx="165386" cy="150053"/>
            </a:xfrm>
            <a:prstGeom prst="rect">
              <a:avLst/>
            </a:prstGeom>
            <a:solidFill>
              <a:srgbClr val="C00000"/>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sp>
          <p:nvSpPr>
            <p:cNvPr id="51" name="TextBox 50"/>
            <p:cNvSpPr txBox="1"/>
            <p:nvPr/>
          </p:nvSpPr>
          <p:spPr>
            <a:xfrm>
              <a:off x="2513682" y="6315577"/>
              <a:ext cx="2544408" cy="261610"/>
            </a:xfrm>
            <a:prstGeom prst="rect">
              <a:avLst/>
            </a:prstGeom>
            <a:noFill/>
          </p:spPr>
          <p:txBody>
            <a:bodyPr wrap="square" rtlCol="0">
              <a:spAutoFit/>
            </a:bodyPr>
            <a:lstStyle/>
            <a:p>
              <a:r>
                <a:rPr lang="en-US" sz="1050" b="1" dirty="0" smtClean="0">
                  <a:solidFill>
                    <a:schemeClr val="tx1"/>
                  </a:solidFill>
                  <a:latin typeface="Arial" panose="020B0604020202020204" pitchFamily="34" charset="0"/>
                  <a:cs typeface="Arial" panose="020B0604020202020204" pitchFamily="34" charset="0"/>
                </a:rPr>
                <a:t>Disagree</a:t>
              </a:r>
              <a:endParaRPr lang="en-US" sz="1200" b="1" dirty="0">
                <a:solidFill>
                  <a:schemeClr val="tx1"/>
                </a:solidFill>
                <a:latin typeface="Arial" panose="020B0604020202020204" pitchFamily="34" charset="0"/>
                <a:cs typeface="Arial" panose="020B0604020202020204" pitchFamily="34" charset="0"/>
              </a:endParaRPr>
            </a:p>
          </p:txBody>
        </p:sp>
      </p:grpSp>
      <p:sp>
        <p:nvSpPr>
          <p:cNvPr id="52" name="TextBox 51"/>
          <p:cNvSpPr txBox="1"/>
          <p:nvPr/>
        </p:nvSpPr>
        <p:spPr>
          <a:xfrm>
            <a:off x="3663331" y="2072554"/>
            <a:ext cx="1523990" cy="338554"/>
          </a:xfrm>
          <a:prstGeom prst="rect">
            <a:avLst/>
          </a:prstGeom>
          <a:noFill/>
        </p:spPr>
        <p:txBody>
          <a:bodyPr wrap="square" rtlCol="0">
            <a:spAutoFit/>
          </a:bodyPr>
          <a:lstStyle/>
          <a:p>
            <a:pPr algn="ctr"/>
            <a:r>
              <a:rPr lang="en-US" sz="800" dirty="0" smtClean="0">
                <a:solidFill>
                  <a:srgbClr val="C00000"/>
                </a:solidFill>
                <a:latin typeface="Arial" panose="020B0604020202020204" pitchFamily="34" charset="0"/>
                <a:cs typeface="Arial" panose="020B0604020202020204" pitchFamily="34" charset="0"/>
              </a:rPr>
              <a:t>Lowest among </a:t>
            </a:r>
          </a:p>
          <a:p>
            <a:pPr algn="ctr"/>
            <a:r>
              <a:rPr lang="en-US" sz="800" dirty="0" smtClean="0">
                <a:solidFill>
                  <a:srgbClr val="C00000"/>
                </a:solidFill>
                <a:latin typeface="Arial" panose="020B0604020202020204" pitchFamily="34" charset="0"/>
                <a:cs typeface="Arial" panose="020B0604020202020204" pitchFamily="34" charset="0"/>
              </a:rPr>
              <a:t>Countries</a:t>
            </a:r>
            <a:endParaRPr lang="en-US" sz="800" dirty="0">
              <a:solidFill>
                <a:srgbClr val="C00000"/>
              </a:solidFill>
              <a:latin typeface="Arial" panose="020B0604020202020204" pitchFamily="34" charset="0"/>
              <a:cs typeface="Arial" panose="020B0604020202020204" pitchFamily="34" charset="0"/>
            </a:endParaRPr>
          </a:p>
        </p:txBody>
      </p:sp>
      <p:sp>
        <p:nvSpPr>
          <p:cNvPr id="53" name="Oval 52"/>
          <p:cNvSpPr/>
          <p:nvPr/>
        </p:nvSpPr>
        <p:spPr bwMode="auto">
          <a:xfrm>
            <a:off x="3699780" y="2166991"/>
            <a:ext cx="381325" cy="155448"/>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dirty="0" smtClean="0">
              <a:ln>
                <a:noFill/>
              </a:ln>
              <a:solidFill>
                <a:schemeClr val="bg1"/>
              </a:solidFill>
              <a:effectLst/>
              <a:latin typeface="Calibri" pitchFamily="34" charset="0"/>
            </a:endParaRPr>
          </a:p>
        </p:txBody>
      </p:sp>
      <p:sp>
        <p:nvSpPr>
          <p:cNvPr id="54" name="TextBox 53"/>
          <p:cNvSpPr txBox="1"/>
          <p:nvPr/>
        </p:nvSpPr>
        <p:spPr>
          <a:xfrm>
            <a:off x="3536178" y="2378907"/>
            <a:ext cx="1523990" cy="338554"/>
          </a:xfrm>
          <a:prstGeom prst="rect">
            <a:avLst/>
          </a:prstGeom>
          <a:noFill/>
        </p:spPr>
        <p:txBody>
          <a:bodyPr wrap="square" rtlCol="0">
            <a:spAutoFit/>
          </a:bodyPr>
          <a:lstStyle/>
          <a:p>
            <a:pPr algn="ctr"/>
            <a:r>
              <a:rPr lang="en-US" sz="800" dirty="0" smtClean="0">
                <a:solidFill>
                  <a:srgbClr val="C00000"/>
                </a:solidFill>
                <a:latin typeface="Arial" panose="020B0604020202020204" pitchFamily="34" charset="0"/>
                <a:cs typeface="Arial" panose="020B0604020202020204" pitchFamily="34" charset="0"/>
              </a:rPr>
              <a:t>Highest among </a:t>
            </a:r>
          </a:p>
          <a:p>
            <a:pPr algn="ctr"/>
            <a:r>
              <a:rPr lang="en-US" sz="800" dirty="0" smtClean="0">
                <a:solidFill>
                  <a:srgbClr val="C00000"/>
                </a:solidFill>
                <a:latin typeface="Arial" panose="020B0604020202020204" pitchFamily="34" charset="0"/>
                <a:cs typeface="Arial" panose="020B0604020202020204" pitchFamily="34" charset="0"/>
              </a:rPr>
              <a:t>Countries</a:t>
            </a:r>
            <a:endParaRPr lang="en-US" sz="800" dirty="0">
              <a:solidFill>
                <a:srgbClr val="C00000"/>
              </a:solidFill>
              <a:latin typeface="Arial" panose="020B0604020202020204" pitchFamily="34" charset="0"/>
              <a:cs typeface="Arial" panose="020B0604020202020204" pitchFamily="34" charset="0"/>
            </a:endParaRPr>
          </a:p>
        </p:txBody>
      </p:sp>
      <p:sp>
        <p:nvSpPr>
          <p:cNvPr id="55" name="Oval 54"/>
          <p:cNvSpPr/>
          <p:nvPr/>
        </p:nvSpPr>
        <p:spPr bwMode="auto">
          <a:xfrm>
            <a:off x="3556070" y="2398901"/>
            <a:ext cx="381325" cy="155448"/>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dirty="0" smtClean="0">
              <a:ln>
                <a:noFill/>
              </a:ln>
              <a:solidFill>
                <a:schemeClr val="bg1"/>
              </a:solidFill>
              <a:effectLst/>
              <a:latin typeface="Calibri" pitchFamily="34" charset="0"/>
            </a:endParaRPr>
          </a:p>
        </p:txBody>
      </p:sp>
      <p:sp>
        <p:nvSpPr>
          <p:cNvPr id="59" name="Rounded Rectangle 58"/>
          <p:cNvSpPr/>
          <p:nvPr/>
        </p:nvSpPr>
        <p:spPr bwMode="auto">
          <a:xfrm>
            <a:off x="7251589" y="2019425"/>
            <a:ext cx="1688609" cy="914400"/>
          </a:xfrm>
          <a:prstGeom prst="roundRect">
            <a:avLst/>
          </a:prstGeom>
          <a:ln>
            <a:solidFill>
              <a:schemeClr val="accent5"/>
            </a:solidFill>
            <a:headEnd type="none" w="med" len="med"/>
            <a:tailEnd type="none" w="med" len="med"/>
          </a:ln>
          <a:ex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1000" b="1" i="1" u="none" strike="noStrike" cap="none" normalizeH="0" baseline="0" dirty="0" smtClean="0">
                <a:ln>
                  <a:noFill/>
                </a:ln>
                <a:solidFill>
                  <a:srgbClr val="C00000"/>
                </a:solidFill>
                <a:effectLst/>
                <a:latin typeface="Arial" panose="020B0604020202020204" pitchFamily="34" charset="0"/>
                <a:cs typeface="Arial" panose="020B0604020202020204" pitchFamily="34" charset="0"/>
              </a:rPr>
              <a:t>Netherlands ranks last in personal</a:t>
            </a:r>
            <a:r>
              <a:rPr kumimoji="0" lang="en-US" sz="1000" b="1" i="1" u="none" strike="noStrike" cap="none" normalizeH="0" dirty="0" smtClean="0">
                <a:ln>
                  <a:noFill/>
                </a:ln>
                <a:solidFill>
                  <a:srgbClr val="C00000"/>
                </a:solidFill>
                <a:effectLst/>
                <a:latin typeface="Arial" panose="020B0604020202020204" pitchFamily="34" charset="0"/>
                <a:cs typeface="Arial" panose="020B0604020202020204" pitchFamily="34" charset="0"/>
              </a:rPr>
              <a:t> concern for </a:t>
            </a:r>
            <a:r>
              <a:rPr kumimoji="0" lang="en-US" sz="1000" b="1" i="1" u="sng" strike="noStrike" cap="none" normalizeH="0" dirty="0" smtClean="0">
                <a:ln>
                  <a:noFill/>
                </a:ln>
                <a:solidFill>
                  <a:srgbClr val="C00000"/>
                </a:solidFill>
                <a:effectLst/>
                <a:latin typeface="Arial" panose="020B0604020202020204" pitchFamily="34" charset="0"/>
                <a:cs typeface="Arial" panose="020B0604020202020204" pitchFamily="34" charset="0"/>
              </a:rPr>
              <a:t>every</a:t>
            </a:r>
            <a:r>
              <a:rPr kumimoji="0" lang="en-US" sz="1000" b="1" i="1" strike="noStrike" cap="none" normalizeH="0" dirty="0" smtClean="0">
                <a:ln>
                  <a:noFill/>
                </a:ln>
                <a:solidFill>
                  <a:srgbClr val="C00000"/>
                </a:solidFill>
                <a:effectLst/>
                <a:latin typeface="Arial" panose="020B0604020202020204" pitchFamily="34" charset="0"/>
                <a:cs typeface="Arial" panose="020B0604020202020204" pitchFamily="34" charset="0"/>
              </a:rPr>
              <a:t> medical condition measured</a:t>
            </a:r>
            <a:endParaRPr kumimoji="0" lang="en-US" sz="1000" b="1" i="1" u="none" strike="noStrike" cap="none" normalizeH="0" baseline="0" dirty="0" smtClean="0">
              <a:ln>
                <a:noFill/>
              </a:ln>
              <a:solidFill>
                <a:srgbClr val="C00000"/>
              </a:solidFill>
              <a:effectLst/>
              <a:latin typeface="Arial" panose="020B0604020202020204" pitchFamily="34" charset="0"/>
              <a:cs typeface="Arial" panose="020B0604020202020204" pitchFamily="34" charset="0"/>
            </a:endParaRPr>
          </a:p>
        </p:txBody>
      </p:sp>
      <p:sp>
        <p:nvSpPr>
          <p:cNvPr id="60" name="Oval 59"/>
          <p:cNvSpPr/>
          <p:nvPr/>
        </p:nvSpPr>
        <p:spPr bwMode="auto">
          <a:xfrm>
            <a:off x="7327658" y="4352266"/>
            <a:ext cx="381325" cy="155448"/>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dirty="0" smtClean="0">
              <a:ln>
                <a:noFill/>
              </a:ln>
              <a:solidFill>
                <a:schemeClr val="bg1"/>
              </a:solidFill>
              <a:effectLst/>
              <a:latin typeface="Calibri" pitchFamily="34" charset="0"/>
            </a:endParaRPr>
          </a:p>
        </p:txBody>
      </p:sp>
      <p:sp>
        <p:nvSpPr>
          <p:cNvPr id="61" name="TextBox 60"/>
          <p:cNvSpPr txBox="1"/>
          <p:nvPr/>
        </p:nvSpPr>
        <p:spPr>
          <a:xfrm>
            <a:off x="7333898" y="4299117"/>
            <a:ext cx="1523990" cy="338554"/>
          </a:xfrm>
          <a:prstGeom prst="rect">
            <a:avLst/>
          </a:prstGeom>
          <a:noFill/>
        </p:spPr>
        <p:txBody>
          <a:bodyPr wrap="square" rtlCol="0">
            <a:spAutoFit/>
          </a:bodyPr>
          <a:lstStyle/>
          <a:p>
            <a:pPr algn="ctr"/>
            <a:r>
              <a:rPr lang="en-US" sz="800" dirty="0" smtClean="0">
                <a:solidFill>
                  <a:srgbClr val="C00000"/>
                </a:solidFill>
                <a:latin typeface="Arial" panose="020B0604020202020204" pitchFamily="34" charset="0"/>
                <a:cs typeface="Arial" panose="020B0604020202020204" pitchFamily="34" charset="0"/>
              </a:rPr>
              <a:t>Lowest among </a:t>
            </a:r>
          </a:p>
          <a:p>
            <a:pPr algn="ctr"/>
            <a:r>
              <a:rPr lang="en-US" sz="800" dirty="0" smtClean="0">
                <a:solidFill>
                  <a:srgbClr val="C00000"/>
                </a:solidFill>
                <a:latin typeface="Arial" panose="020B0604020202020204" pitchFamily="34" charset="0"/>
                <a:cs typeface="Arial" panose="020B0604020202020204" pitchFamily="34" charset="0"/>
              </a:rPr>
              <a:t>Countries</a:t>
            </a:r>
            <a:endParaRPr lang="en-US" sz="800" dirty="0">
              <a:solidFill>
                <a:srgbClr val="C00000"/>
              </a:solidFill>
              <a:latin typeface="Arial" panose="020B0604020202020204" pitchFamily="34" charset="0"/>
              <a:cs typeface="Arial" panose="020B0604020202020204" pitchFamily="34" charset="0"/>
            </a:endParaRPr>
          </a:p>
        </p:txBody>
      </p:sp>
      <p:sp>
        <p:nvSpPr>
          <p:cNvPr id="62" name="Oval 61"/>
          <p:cNvSpPr/>
          <p:nvPr/>
        </p:nvSpPr>
        <p:spPr bwMode="auto">
          <a:xfrm>
            <a:off x="1481239" y="4248237"/>
            <a:ext cx="381325" cy="208057"/>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63" name="TextBox 62"/>
          <p:cNvSpPr txBox="1"/>
          <p:nvPr/>
        </p:nvSpPr>
        <p:spPr>
          <a:xfrm>
            <a:off x="951410" y="3921783"/>
            <a:ext cx="1523990" cy="338554"/>
          </a:xfrm>
          <a:prstGeom prst="rect">
            <a:avLst/>
          </a:prstGeom>
          <a:noFill/>
        </p:spPr>
        <p:txBody>
          <a:bodyPr wrap="square" rtlCol="0">
            <a:spAutoFit/>
          </a:bodyPr>
          <a:lstStyle/>
          <a:p>
            <a:pPr algn="ctr"/>
            <a:r>
              <a:rPr lang="en-US" sz="800" dirty="0" smtClean="0">
                <a:solidFill>
                  <a:srgbClr val="C00000"/>
                </a:solidFill>
                <a:latin typeface="Arial" panose="020B0604020202020204" pitchFamily="34" charset="0"/>
                <a:cs typeface="Arial" panose="020B0604020202020204" pitchFamily="34" charset="0"/>
              </a:rPr>
              <a:t>Lowest among </a:t>
            </a:r>
          </a:p>
          <a:p>
            <a:pPr algn="ctr"/>
            <a:r>
              <a:rPr lang="en-US" sz="800" dirty="0" smtClean="0">
                <a:solidFill>
                  <a:srgbClr val="C00000"/>
                </a:solidFill>
                <a:latin typeface="Arial" panose="020B0604020202020204" pitchFamily="34" charset="0"/>
                <a:cs typeface="Arial" panose="020B0604020202020204" pitchFamily="34" charset="0"/>
              </a:rPr>
              <a:t>Countries</a:t>
            </a:r>
            <a:endParaRPr lang="en-US" sz="800" dirty="0">
              <a:solidFill>
                <a:srgbClr val="C00000"/>
              </a:solidFill>
              <a:latin typeface="Arial" panose="020B0604020202020204" pitchFamily="34" charset="0"/>
              <a:cs typeface="Arial" panose="020B0604020202020204" pitchFamily="34" charset="0"/>
            </a:endParaRPr>
          </a:p>
        </p:txBody>
      </p:sp>
      <p:sp>
        <p:nvSpPr>
          <p:cNvPr id="64" name="Oval 63"/>
          <p:cNvSpPr/>
          <p:nvPr/>
        </p:nvSpPr>
        <p:spPr bwMode="auto">
          <a:xfrm>
            <a:off x="2505445" y="4260337"/>
            <a:ext cx="381325" cy="208057"/>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65" name="TextBox 64"/>
          <p:cNvSpPr txBox="1"/>
          <p:nvPr/>
        </p:nvSpPr>
        <p:spPr>
          <a:xfrm>
            <a:off x="1975616" y="3933883"/>
            <a:ext cx="1523990" cy="338554"/>
          </a:xfrm>
          <a:prstGeom prst="rect">
            <a:avLst/>
          </a:prstGeom>
          <a:noFill/>
        </p:spPr>
        <p:txBody>
          <a:bodyPr wrap="square" rtlCol="0">
            <a:spAutoFit/>
          </a:bodyPr>
          <a:lstStyle/>
          <a:p>
            <a:pPr algn="ctr"/>
            <a:r>
              <a:rPr lang="en-US" sz="800" dirty="0" smtClean="0">
                <a:solidFill>
                  <a:srgbClr val="C00000"/>
                </a:solidFill>
                <a:latin typeface="Arial" panose="020B0604020202020204" pitchFamily="34" charset="0"/>
                <a:cs typeface="Arial" panose="020B0604020202020204" pitchFamily="34" charset="0"/>
              </a:rPr>
              <a:t>Highest among </a:t>
            </a:r>
          </a:p>
          <a:p>
            <a:pPr algn="ctr"/>
            <a:r>
              <a:rPr lang="en-US" sz="800" dirty="0" smtClean="0">
                <a:solidFill>
                  <a:srgbClr val="C00000"/>
                </a:solidFill>
                <a:latin typeface="Arial" panose="020B0604020202020204" pitchFamily="34" charset="0"/>
                <a:cs typeface="Arial" panose="020B0604020202020204" pitchFamily="34" charset="0"/>
              </a:rPr>
              <a:t>Countries</a:t>
            </a:r>
            <a:endParaRPr lang="en-US" sz="800" dirty="0">
              <a:solidFill>
                <a:srgbClr val="C00000"/>
              </a:solidFill>
              <a:latin typeface="Arial" panose="020B0604020202020204" pitchFamily="34" charset="0"/>
              <a:cs typeface="Arial" panose="020B0604020202020204" pitchFamily="34" charset="0"/>
            </a:endParaRPr>
          </a:p>
        </p:txBody>
      </p:sp>
      <p:sp>
        <p:nvSpPr>
          <p:cNvPr id="66" name="Oval 65"/>
          <p:cNvSpPr/>
          <p:nvPr/>
        </p:nvSpPr>
        <p:spPr bwMode="auto">
          <a:xfrm>
            <a:off x="3596063" y="4253717"/>
            <a:ext cx="381325" cy="208057"/>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67" name="TextBox 66"/>
          <p:cNvSpPr txBox="1"/>
          <p:nvPr/>
        </p:nvSpPr>
        <p:spPr>
          <a:xfrm>
            <a:off x="3066234" y="3927263"/>
            <a:ext cx="1523990" cy="338554"/>
          </a:xfrm>
          <a:prstGeom prst="rect">
            <a:avLst/>
          </a:prstGeom>
          <a:noFill/>
        </p:spPr>
        <p:txBody>
          <a:bodyPr wrap="square" rtlCol="0">
            <a:spAutoFit/>
          </a:bodyPr>
          <a:lstStyle/>
          <a:p>
            <a:pPr algn="ctr"/>
            <a:r>
              <a:rPr lang="en-US" sz="800" dirty="0" smtClean="0">
                <a:solidFill>
                  <a:srgbClr val="C00000"/>
                </a:solidFill>
                <a:latin typeface="Arial" panose="020B0604020202020204" pitchFamily="34" charset="0"/>
                <a:cs typeface="Arial" panose="020B0604020202020204" pitchFamily="34" charset="0"/>
              </a:rPr>
              <a:t>Highest among </a:t>
            </a:r>
          </a:p>
          <a:p>
            <a:pPr algn="ctr"/>
            <a:r>
              <a:rPr lang="en-US" sz="800" dirty="0" smtClean="0">
                <a:solidFill>
                  <a:srgbClr val="C00000"/>
                </a:solidFill>
                <a:latin typeface="Arial" panose="020B0604020202020204" pitchFamily="34" charset="0"/>
                <a:cs typeface="Arial" panose="020B0604020202020204" pitchFamily="34" charset="0"/>
              </a:rPr>
              <a:t>Countries</a:t>
            </a:r>
            <a:endParaRPr lang="en-US" sz="800" dirty="0">
              <a:solidFill>
                <a:srgbClr val="C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61620339"/>
      </p:ext>
    </p:extLst>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137</a:t>
            </a:fld>
            <a:r>
              <a:rPr lang="en-US" smtClean="0"/>
              <a:t> -</a:t>
            </a:r>
            <a:endParaRPr lang="en-US"/>
          </a:p>
        </p:txBody>
      </p:sp>
      <p:grpSp>
        <p:nvGrpSpPr>
          <p:cNvPr id="18" name="Group 17"/>
          <p:cNvGrpSpPr/>
          <p:nvPr/>
        </p:nvGrpSpPr>
        <p:grpSpPr>
          <a:xfrm>
            <a:off x="1194925" y="765186"/>
            <a:ext cx="6222734" cy="3003724"/>
            <a:chOff x="0" y="2792745"/>
            <a:chExt cx="6222734" cy="3003724"/>
          </a:xfrm>
        </p:grpSpPr>
        <p:sp>
          <p:nvSpPr>
            <p:cNvPr id="17" name="Rounded Rectangle 16"/>
            <p:cNvSpPr/>
            <p:nvPr/>
          </p:nvSpPr>
          <p:spPr bwMode="auto">
            <a:xfrm>
              <a:off x="182880" y="3021496"/>
              <a:ext cx="5971430" cy="2774973"/>
            </a:xfrm>
            <a:prstGeom prst="roundRect">
              <a:avLst/>
            </a:prstGeom>
            <a:noFill/>
            <a:ln w="19050" cap="flat" cmpd="sng" algn="ctr">
              <a:solidFill>
                <a:srgbClr val="002A7E"/>
              </a:solidFill>
              <a:prstDash val="sysDot"/>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nvGrpSpPr>
            <p:cNvPr id="11" name="Group 10"/>
            <p:cNvGrpSpPr/>
            <p:nvPr/>
          </p:nvGrpSpPr>
          <p:grpSpPr>
            <a:xfrm>
              <a:off x="1239407" y="2792745"/>
              <a:ext cx="3394735" cy="1735277"/>
              <a:chOff x="711615" y="4224167"/>
              <a:chExt cx="3394735" cy="1735277"/>
            </a:xfrm>
          </p:grpSpPr>
          <p:graphicFrame>
            <p:nvGraphicFramePr>
              <p:cNvPr id="9" name="Chart 8"/>
              <p:cNvGraphicFramePr/>
              <p:nvPr>
                <p:extLst>
                  <p:ext uri="{D42A27DB-BD31-4B8C-83A1-F6EECF244321}">
                    <p14:modId xmlns:p14="http://schemas.microsoft.com/office/powerpoint/2010/main" val="2653743355"/>
                  </p:ext>
                </p:extLst>
              </p:nvPr>
            </p:nvGraphicFramePr>
            <p:xfrm>
              <a:off x="711615" y="4224167"/>
              <a:ext cx="3394735" cy="1735277"/>
            </p:xfrm>
            <a:graphic>
              <a:graphicData uri="http://schemas.openxmlformats.org/drawingml/2006/chart">
                <c:chart xmlns:c="http://schemas.openxmlformats.org/drawingml/2006/chart" xmlns:r="http://schemas.openxmlformats.org/officeDocument/2006/relationships" r:id="rId2"/>
              </a:graphicData>
            </a:graphic>
          </p:graphicFrame>
          <p:sp>
            <p:nvSpPr>
              <p:cNvPr id="10" name="Rectangle 9"/>
              <p:cNvSpPr/>
              <p:nvPr/>
            </p:nvSpPr>
            <p:spPr>
              <a:xfrm>
                <a:off x="886071" y="4541714"/>
                <a:ext cx="3116912" cy="253916"/>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Perceived Cause of DVT</a:t>
                </a:r>
                <a:endParaRPr lang="en-US" sz="1000" b="1" i="1" dirty="0">
                  <a:solidFill>
                    <a:srgbClr val="002A7E"/>
                  </a:solidFill>
                  <a:latin typeface="Arial" panose="020B0604020202020204" pitchFamily="34" charset="0"/>
                  <a:cs typeface="Arial" panose="020B0604020202020204" pitchFamily="34" charset="0"/>
                </a:endParaRPr>
              </a:p>
            </p:txBody>
          </p:sp>
        </p:grpSp>
        <p:grpSp>
          <p:nvGrpSpPr>
            <p:cNvPr id="16" name="Group 15"/>
            <p:cNvGrpSpPr/>
            <p:nvPr/>
          </p:nvGrpSpPr>
          <p:grpSpPr>
            <a:xfrm>
              <a:off x="0" y="4423764"/>
              <a:ext cx="2566347" cy="1057523"/>
              <a:chOff x="-93495" y="5695574"/>
              <a:chExt cx="2566347" cy="1057523"/>
            </a:xfrm>
          </p:grpSpPr>
          <p:graphicFrame>
            <p:nvGraphicFramePr>
              <p:cNvPr id="12" name="Chart 11"/>
              <p:cNvGraphicFramePr/>
              <p:nvPr>
                <p:extLst>
                  <p:ext uri="{D42A27DB-BD31-4B8C-83A1-F6EECF244321}">
                    <p14:modId xmlns:p14="http://schemas.microsoft.com/office/powerpoint/2010/main" val="3648322145"/>
                  </p:ext>
                </p:extLst>
              </p:nvPr>
            </p:nvGraphicFramePr>
            <p:xfrm>
              <a:off x="679349" y="5695574"/>
              <a:ext cx="1793503" cy="1057523"/>
            </p:xfrm>
            <a:graphic>
              <a:graphicData uri="http://schemas.openxmlformats.org/drawingml/2006/chart">
                <c:chart xmlns:c="http://schemas.openxmlformats.org/drawingml/2006/chart" xmlns:r="http://schemas.openxmlformats.org/officeDocument/2006/relationships" r:id="rId3"/>
              </a:graphicData>
            </a:graphic>
          </p:graphicFrame>
          <p:sp>
            <p:nvSpPr>
              <p:cNvPr id="13" name="Rectangle 12"/>
              <p:cNvSpPr/>
              <p:nvPr/>
            </p:nvSpPr>
            <p:spPr>
              <a:xfrm>
                <a:off x="-93495" y="5847053"/>
                <a:ext cx="1386662" cy="738664"/>
              </a:xfrm>
              <a:prstGeom prst="rect">
                <a:avLst/>
              </a:prstGeom>
            </p:spPr>
            <p:txBody>
              <a:bodyPr wrap="square">
                <a:spAutoFit/>
              </a:bodyPr>
              <a:lstStyle/>
              <a:p>
                <a:pPr algn="r"/>
                <a:r>
                  <a:rPr lang="en-US" sz="1050" b="1" dirty="0" smtClean="0">
                    <a:solidFill>
                      <a:srgbClr val="002A7E"/>
                    </a:solidFill>
                    <a:latin typeface="Arial" panose="020B0604020202020204" pitchFamily="34" charset="0"/>
                    <a:cs typeface="Arial" panose="020B0604020202020204" pitchFamily="34" charset="0"/>
                  </a:rPr>
                  <a:t>Claimed Knowledge of What a DVT </a:t>
                </a:r>
              </a:p>
              <a:p>
                <a:pPr algn="r"/>
                <a:r>
                  <a:rPr lang="en-US" sz="1050" b="1" dirty="0">
                    <a:solidFill>
                      <a:srgbClr val="002A7E"/>
                    </a:solidFill>
                    <a:latin typeface="Arial" panose="020B0604020202020204" pitchFamily="34" charset="0"/>
                    <a:cs typeface="Arial" panose="020B0604020202020204" pitchFamily="34" charset="0"/>
                  </a:rPr>
                  <a:t>W</a:t>
                </a:r>
                <a:r>
                  <a:rPr lang="en-US" sz="1050" b="1" dirty="0" smtClean="0">
                    <a:solidFill>
                      <a:srgbClr val="002A7E"/>
                    </a:solidFill>
                    <a:latin typeface="Arial" panose="020B0604020202020204" pitchFamily="34" charset="0"/>
                    <a:cs typeface="Arial" panose="020B0604020202020204" pitchFamily="34" charset="0"/>
                  </a:rPr>
                  <a:t>ould Feel Like</a:t>
                </a:r>
                <a:endParaRPr lang="en-US" sz="1000" b="1" i="1" dirty="0">
                  <a:solidFill>
                    <a:srgbClr val="002A7E"/>
                  </a:solidFill>
                  <a:latin typeface="Arial" panose="020B0604020202020204" pitchFamily="34" charset="0"/>
                  <a:cs typeface="Arial" panose="020B0604020202020204" pitchFamily="34" charset="0"/>
                </a:endParaRPr>
              </a:p>
            </p:txBody>
          </p:sp>
        </p:grpSp>
        <p:sp>
          <p:nvSpPr>
            <p:cNvPr id="15" name="Rectangle 14"/>
            <p:cNvSpPr/>
            <p:nvPr/>
          </p:nvSpPr>
          <p:spPr>
            <a:xfrm>
              <a:off x="3105822" y="4148087"/>
              <a:ext cx="3116912" cy="261610"/>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Perceived DVT Symptoms</a:t>
              </a:r>
              <a:endParaRPr lang="en-US" sz="1050" b="1" dirty="0">
                <a:solidFill>
                  <a:srgbClr val="002A7E"/>
                </a:solidFill>
                <a:latin typeface="Arial" panose="020B0604020202020204" pitchFamily="34" charset="0"/>
                <a:cs typeface="Arial" panose="020B0604020202020204" pitchFamily="34" charset="0"/>
              </a:endParaRPr>
            </a:p>
          </p:txBody>
        </p:sp>
      </p:grpSp>
      <p:grpSp>
        <p:nvGrpSpPr>
          <p:cNvPr id="24" name="Group 23"/>
          <p:cNvGrpSpPr/>
          <p:nvPr/>
        </p:nvGrpSpPr>
        <p:grpSpPr>
          <a:xfrm>
            <a:off x="1393707" y="3935895"/>
            <a:ext cx="5971430" cy="2028358"/>
            <a:chOff x="3905251" y="2122998"/>
            <a:chExt cx="5971430" cy="2028358"/>
          </a:xfrm>
        </p:grpSpPr>
        <p:sp>
          <p:nvSpPr>
            <p:cNvPr id="23" name="Rounded Rectangle 22"/>
            <p:cNvSpPr/>
            <p:nvPr/>
          </p:nvSpPr>
          <p:spPr bwMode="auto">
            <a:xfrm>
              <a:off x="3905251" y="2122998"/>
              <a:ext cx="5971430" cy="2028358"/>
            </a:xfrm>
            <a:prstGeom prst="roundRect">
              <a:avLst/>
            </a:prstGeom>
            <a:noFill/>
            <a:ln w="19050" cap="flat" cmpd="sng" algn="ctr">
              <a:solidFill>
                <a:srgbClr val="C00000"/>
              </a:solidFill>
              <a:prstDash val="sysDot"/>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aphicFrame>
          <p:nvGraphicFramePr>
            <p:cNvPr id="20" name="Chart 19"/>
            <p:cNvGraphicFramePr/>
            <p:nvPr>
              <p:extLst>
                <p:ext uri="{D42A27DB-BD31-4B8C-83A1-F6EECF244321}">
                  <p14:modId xmlns:p14="http://schemas.microsoft.com/office/powerpoint/2010/main" val="2516991689"/>
                </p:ext>
              </p:extLst>
            </p:nvPr>
          </p:nvGraphicFramePr>
          <p:xfrm>
            <a:off x="4125446" y="2966876"/>
            <a:ext cx="1793503" cy="1057523"/>
          </p:xfrm>
          <a:graphic>
            <a:graphicData uri="http://schemas.openxmlformats.org/drawingml/2006/chart">
              <c:chart xmlns:c="http://schemas.openxmlformats.org/drawingml/2006/chart" xmlns:r="http://schemas.openxmlformats.org/officeDocument/2006/relationships" r:id="rId4"/>
            </a:graphicData>
          </a:graphic>
        </p:graphicFrame>
        <p:sp>
          <p:nvSpPr>
            <p:cNvPr id="21" name="Rectangle 20"/>
            <p:cNvSpPr/>
            <p:nvPr/>
          </p:nvSpPr>
          <p:spPr>
            <a:xfrm>
              <a:off x="4204784" y="2619376"/>
              <a:ext cx="1634829" cy="577081"/>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Claimed Knowledge </a:t>
              </a:r>
            </a:p>
            <a:p>
              <a:pPr algn="ctr"/>
              <a:r>
                <a:rPr lang="en-US" sz="1050" b="1" dirty="0" smtClean="0">
                  <a:solidFill>
                    <a:srgbClr val="002A7E"/>
                  </a:solidFill>
                  <a:latin typeface="Arial" panose="020B0604020202020204" pitchFamily="34" charset="0"/>
                  <a:cs typeface="Arial" panose="020B0604020202020204" pitchFamily="34" charset="0"/>
                </a:rPr>
                <a:t>of What a PE </a:t>
              </a:r>
            </a:p>
            <a:p>
              <a:pPr algn="ctr"/>
              <a:r>
                <a:rPr lang="en-US" sz="1050" b="1" dirty="0">
                  <a:solidFill>
                    <a:srgbClr val="002A7E"/>
                  </a:solidFill>
                  <a:latin typeface="Arial" panose="020B0604020202020204" pitchFamily="34" charset="0"/>
                  <a:cs typeface="Arial" panose="020B0604020202020204" pitchFamily="34" charset="0"/>
                </a:rPr>
                <a:t>W</a:t>
              </a:r>
              <a:r>
                <a:rPr lang="en-US" sz="1050" b="1" dirty="0" smtClean="0">
                  <a:solidFill>
                    <a:srgbClr val="002A7E"/>
                  </a:solidFill>
                  <a:latin typeface="Arial" panose="020B0604020202020204" pitchFamily="34" charset="0"/>
                  <a:cs typeface="Arial" panose="020B0604020202020204" pitchFamily="34" charset="0"/>
                </a:rPr>
                <a:t>ould Feel Like</a:t>
              </a:r>
              <a:endParaRPr lang="en-US" sz="1000" b="1" i="1" dirty="0">
                <a:solidFill>
                  <a:srgbClr val="002A7E"/>
                </a:solidFill>
                <a:latin typeface="Arial" panose="020B0604020202020204" pitchFamily="34" charset="0"/>
                <a:cs typeface="Arial" panose="020B0604020202020204" pitchFamily="34" charset="0"/>
              </a:endParaRPr>
            </a:p>
          </p:txBody>
        </p:sp>
        <p:sp>
          <p:nvSpPr>
            <p:cNvPr id="22" name="Rectangle 21"/>
            <p:cNvSpPr/>
            <p:nvPr/>
          </p:nvSpPr>
          <p:spPr>
            <a:xfrm>
              <a:off x="6009362" y="2328900"/>
              <a:ext cx="3116912" cy="261610"/>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Perceived PE Symptoms</a:t>
              </a:r>
              <a:endParaRPr lang="en-US" sz="1050" b="1" dirty="0">
                <a:solidFill>
                  <a:srgbClr val="002A7E"/>
                </a:solidFill>
                <a:latin typeface="Arial" panose="020B0604020202020204" pitchFamily="34" charset="0"/>
                <a:cs typeface="Arial" panose="020B0604020202020204" pitchFamily="34" charset="0"/>
              </a:endParaRPr>
            </a:p>
          </p:txBody>
        </p:sp>
      </p:grpSp>
      <p:sp>
        <p:nvSpPr>
          <p:cNvPr id="27" name="Oval 26"/>
          <p:cNvSpPr/>
          <p:nvPr/>
        </p:nvSpPr>
        <p:spPr bwMode="auto">
          <a:xfrm>
            <a:off x="6265627" y="3118992"/>
            <a:ext cx="127221" cy="119269"/>
          </a:xfrm>
          <a:prstGeom prst="ellipse">
            <a:avLst/>
          </a:prstGeom>
          <a:solidFill>
            <a:srgbClr val="002A7E"/>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8" name="Oval 27"/>
          <p:cNvSpPr/>
          <p:nvPr/>
        </p:nvSpPr>
        <p:spPr bwMode="auto">
          <a:xfrm>
            <a:off x="6266958" y="3327049"/>
            <a:ext cx="127221" cy="119269"/>
          </a:xfrm>
          <a:prstGeom prst="ellipse">
            <a:avLst/>
          </a:prstGeom>
          <a:solidFill>
            <a:srgbClr val="C00000"/>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9" name="TextBox 28"/>
          <p:cNvSpPr txBox="1"/>
          <p:nvPr/>
        </p:nvSpPr>
        <p:spPr>
          <a:xfrm>
            <a:off x="6322617" y="3070904"/>
            <a:ext cx="874643" cy="215444"/>
          </a:xfrm>
          <a:prstGeom prst="rect">
            <a:avLst/>
          </a:prstGeom>
          <a:noFill/>
        </p:spPr>
        <p:txBody>
          <a:bodyPr wrap="square" rtlCol="0">
            <a:spAutoFit/>
          </a:bodyPr>
          <a:lstStyle/>
          <a:p>
            <a:r>
              <a:rPr lang="en-US" sz="800" b="1" dirty="0" smtClean="0">
                <a:solidFill>
                  <a:srgbClr val="002A7E"/>
                </a:solidFill>
                <a:latin typeface="Arial" panose="020B0604020202020204" pitchFamily="34" charset="0"/>
                <a:cs typeface="Arial" panose="020B0604020202020204" pitchFamily="34" charset="0"/>
              </a:rPr>
              <a:t>Symptoms</a:t>
            </a:r>
            <a:endParaRPr lang="en-US" sz="800" b="1" dirty="0">
              <a:solidFill>
                <a:srgbClr val="002A7E"/>
              </a:solidFill>
              <a:latin typeface="Arial" panose="020B0604020202020204" pitchFamily="34" charset="0"/>
              <a:cs typeface="Arial" panose="020B0604020202020204" pitchFamily="34" charset="0"/>
            </a:endParaRPr>
          </a:p>
        </p:txBody>
      </p:sp>
      <p:sp>
        <p:nvSpPr>
          <p:cNvPr id="30" name="TextBox 29"/>
          <p:cNvSpPr txBox="1"/>
          <p:nvPr/>
        </p:nvSpPr>
        <p:spPr>
          <a:xfrm>
            <a:off x="6339850" y="3278961"/>
            <a:ext cx="874643" cy="338554"/>
          </a:xfrm>
          <a:prstGeom prst="rect">
            <a:avLst/>
          </a:prstGeom>
          <a:noFill/>
        </p:spPr>
        <p:txBody>
          <a:bodyPr wrap="square" rtlCol="0">
            <a:spAutoFit/>
          </a:bodyPr>
          <a:lstStyle/>
          <a:p>
            <a:r>
              <a:rPr lang="en-US" sz="800" b="1" dirty="0" smtClean="0">
                <a:solidFill>
                  <a:srgbClr val="002A7E"/>
                </a:solidFill>
                <a:latin typeface="Arial" panose="020B0604020202020204" pitchFamily="34" charset="0"/>
                <a:cs typeface="Arial" panose="020B0604020202020204" pitchFamily="34" charset="0"/>
              </a:rPr>
              <a:t>Non- </a:t>
            </a:r>
          </a:p>
          <a:p>
            <a:r>
              <a:rPr lang="en-US" sz="800" b="1" dirty="0" smtClean="0">
                <a:solidFill>
                  <a:srgbClr val="002A7E"/>
                </a:solidFill>
                <a:latin typeface="Arial" panose="020B0604020202020204" pitchFamily="34" charset="0"/>
                <a:cs typeface="Arial" panose="020B0604020202020204" pitchFamily="34" charset="0"/>
              </a:rPr>
              <a:t>Symptoms</a:t>
            </a:r>
            <a:endParaRPr lang="en-US" sz="800" b="1" dirty="0">
              <a:solidFill>
                <a:srgbClr val="002A7E"/>
              </a:solidFill>
              <a:latin typeface="Arial" panose="020B0604020202020204" pitchFamily="34" charset="0"/>
              <a:cs typeface="Arial" panose="020B0604020202020204" pitchFamily="34" charset="0"/>
            </a:endParaRPr>
          </a:p>
        </p:txBody>
      </p:sp>
      <p:sp>
        <p:nvSpPr>
          <p:cNvPr id="31" name="Oval 30"/>
          <p:cNvSpPr/>
          <p:nvPr/>
        </p:nvSpPr>
        <p:spPr bwMode="auto">
          <a:xfrm>
            <a:off x="6318625" y="5291024"/>
            <a:ext cx="127221" cy="119269"/>
          </a:xfrm>
          <a:prstGeom prst="ellipse">
            <a:avLst/>
          </a:prstGeom>
          <a:solidFill>
            <a:srgbClr val="002A7E"/>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32" name="Oval 31"/>
          <p:cNvSpPr/>
          <p:nvPr/>
        </p:nvSpPr>
        <p:spPr bwMode="auto">
          <a:xfrm>
            <a:off x="6319956" y="5499081"/>
            <a:ext cx="127221" cy="119269"/>
          </a:xfrm>
          <a:prstGeom prst="ellipse">
            <a:avLst/>
          </a:prstGeom>
          <a:solidFill>
            <a:srgbClr val="C00000"/>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33" name="TextBox 32"/>
          <p:cNvSpPr txBox="1"/>
          <p:nvPr/>
        </p:nvSpPr>
        <p:spPr>
          <a:xfrm>
            <a:off x="6375615" y="5242936"/>
            <a:ext cx="874643" cy="215444"/>
          </a:xfrm>
          <a:prstGeom prst="rect">
            <a:avLst/>
          </a:prstGeom>
          <a:noFill/>
        </p:spPr>
        <p:txBody>
          <a:bodyPr wrap="square" rtlCol="0">
            <a:spAutoFit/>
          </a:bodyPr>
          <a:lstStyle/>
          <a:p>
            <a:r>
              <a:rPr lang="en-US" sz="800" b="1" dirty="0" smtClean="0">
                <a:solidFill>
                  <a:srgbClr val="002A7E"/>
                </a:solidFill>
                <a:latin typeface="Arial" panose="020B0604020202020204" pitchFamily="34" charset="0"/>
                <a:cs typeface="Arial" panose="020B0604020202020204" pitchFamily="34" charset="0"/>
              </a:rPr>
              <a:t>Symptoms</a:t>
            </a:r>
            <a:endParaRPr lang="en-US" sz="800" b="1" dirty="0">
              <a:solidFill>
                <a:srgbClr val="002A7E"/>
              </a:solidFill>
              <a:latin typeface="Arial" panose="020B0604020202020204" pitchFamily="34" charset="0"/>
              <a:cs typeface="Arial" panose="020B0604020202020204" pitchFamily="34" charset="0"/>
            </a:endParaRPr>
          </a:p>
        </p:txBody>
      </p:sp>
      <p:sp>
        <p:nvSpPr>
          <p:cNvPr id="34" name="TextBox 33"/>
          <p:cNvSpPr txBox="1"/>
          <p:nvPr/>
        </p:nvSpPr>
        <p:spPr>
          <a:xfrm>
            <a:off x="6392848" y="5450993"/>
            <a:ext cx="874643" cy="338554"/>
          </a:xfrm>
          <a:prstGeom prst="rect">
            <a:avLst/>
          </a:prstGeom>
          <a:noFill/>
        </p:spPr>
        <p:txBody>
          <a:bodyPr wrap="square" rtlCol="0">
            <a:spAutoFit/>
          </a:bodyPr>
          <a:lstStyle/>
          <a:p>
            <a:r>
              <a:rPr lang="en-US" sz="800" b="1" dirty="0" smtClean="0">
                <a:solidFill>
                  <a:srgbClr val="002A7E"/>
                </a:solidFill>
                <a:latin typeface="Arial" panose="020B0604020202020204" pitchFamily="34" charset="0"/>
                <a:cs typeface="Arial" panose="020B0604020202020204" pitchFamily="34" charset="0"/>
              </a:rPr>
              <a:t>Non- </a:t>
            </a:r>
          </a:p>
          <a:p>
            <a:r>
              <a:rPr lang="en-US" sz="800" b="1" dirty="0" smtClean="0">
                <a:solidFill>
                  <a:srgbClr val="002A7E"/>
                </a:solidFill>
                <a:latin typeface="Arial" panose="020B0604020202020204" pitchFamily="34" charset="0"/>
                <a:cs typeface="Arial" panose="020B0604020202020204" pitchFamily="34" charset="0"/>
              </a:rPr>
              <a:t>Symptoms</a:t>
            </a:r>
            <a:endParaRPr lang="en-US" sz="800" b="1" dirty="0">
              <a:solidFill>
                <a:srgbClr val="002A7E"/>
              </a:solidFill>
              <a:latin typeface="Arial" panose="020B0604020202020204" pitchFamily="34" charset="0"/>
              <a:cs typeface="Arial" panose="020B0604020202020204" pitchFamily="34" charset="0"/>
            </a:endParaRPr>
          </a:p>
        </p:txBody>
      </p:sp>
      <p:sp>
        <p:nvSpPr>
          <p:cNvPr id="35" name="Title 1"/>
          <p:cNvSpPr txBox="1">
            <a:spLocks/>
          </p:cNvSpPr>
          <p:nvPr/>
        </p:nvSpPr>
        <p:spPr>
          <a:xfrm>
            <a:off x="147099" y="139465"/>
            <a:ext cx="8486775"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kern="0" dirty="0" smtClean="0"/>
              <a:t>Netherlands Summary of Results</a:t>
            </a:r>
            <a:endParaRPr lang="en-US" kern="0" dirty="0"/>
          </a:p>
        </p:txBody>
      </p:sp>
      <p:pic>
        <p:nvPicPr>
          <p:cNvPr id="36" name="Picture 35"/>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327550" y="98317"/>
            <a:ext cx="612648" cy="612648"/>
          </a:xfrm>
          <a:prstGeom prst="rect">
            <a:avLst/>
          </a:prstGeom>
        </p:spPr>
      </p:pic>
      <p:graphicFrame>
        <p:nvGraphicFramePr>
          <p:cNvPr id="38" name="Chart 37"/>
          <p:cNvGraphicFramePr/>
          <p:nvPr>
            <p:extLst>
              <p:ext uri="{D42A27DB-BD31-4B8C-83A1-F6EECF244321}">
                <p14:modId xmlns:p14="http://schemas.microsoft.com/office/powerpoint/2010/main" val="1521568606"/>
              </p:ext>
            </p:extLst>
          </p:nvPr>
        </p:nvGraphicFramePr>
        <p:xfrm>
          <a:off x="3492843" y="2247834"/>
          <a:ext cx="4282936" cy="151764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39" name="Chart 38"/>
          <p:cNvGraphicFramePr/>
          <p:nvPr>
            <p:extLst>
              <p:ext uri="{D42A27DB-BD31-4B8C-83A1-F6EECF244321}">
                <p14:modId xmlns:p14="http://schemas.microsoft.com/office/powerpoint/2010/main" val="4208842632"/>
              </p:ext>
            </p:extLst>
          </p:nvPr>
        </p:nvGraphicFramePr>
        <p:xfrm>
          <a:off x="2959443" y="4279557"/>
          <a:ext cx="4654992" cy="1725783"/>
        </p:xfrm>
        <a:graphic>
          <a:graphicData uri="http://schemas.openxmlformats.org/drawingml/2006/chart">
            <c:chart xmlns:c="http://schemas.openxmlformats.org/drawingml/2006/chart" xmlns:r="http://schemas.openxmlformats.org/officeDocument/2006/relationships" r:id="rId7"/>
          </a:graphicData>
        </a:graphic>
      </p:graphicFrame>
      <p:sp>
        <p:nvSpPr>
          <p:cNvPr id="37" name="Rounded Rectangle 36"/>
          <p:cNvSpPr/>
          <p:nvPr/>
        </p:nvSpPr>
        <p:spPr bwMode="auto">
          <a:xfrm>
            <a:off x="2091195" y="3278961"/>
            <a:ext cx="1419517" cy="314337"/>
          </a:xfrm>
          <a:prstGeom prst="roundRect">
            <a:avLst/>
          </a:prstGeom>
          <a:ln>
            <a:headEnd type="none" w="med" len="med"/>
            <a:tailEnd type="none" w="med" len="med"/>
          </a:ln>
          <a:ex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900" b="1" i="1" u="none" strike="noStrike" cap="none" normalizeH="0" baseline="0" dirty="0" smtClean="0">
                <a:ln>
                  <a:noFill/>
                </a:ln>
                <a:solidFill>
                  <a:srgbClr val="C00000"/>
                </a:solidFill>
                <a:effectLst/>
                <a:latin typeface="Arial" panose="020B0604020202020204" pitchFamily="34" charset="0"/>
                <a:cs typeface="Arial" panose="020B0604020202020204" pitchFamily="34" charset="0"/>
              </a:rPr>
              <a:t>Lowest among All Countries Measured</a:t>
            </a:r>
          </a:p>
        </p:txBody>
      </p:sp>
      <p:sp>
        <p:nvSpPr>
          <p:cNvPr id="40" name="Rounded Rectangle 39"/>
          <p:cNvSpPr/>
          <p:nvPr/>
        </p:nvSpPr>
        <p:spPr bwMode="auto">
          <a:xfrm>
            <a:off x="1091137" y="1467389"/>
            <a:ext cx="1419517" cy="314337"/>
          </a:xfrm>
          <a:prstGeom prst="roundRect">
            <a:avLst/>
          </a:prstGeom>
          <a:ln>
            <a:headEnd type="none" w="med" len="med"/>
            <a:tailEnd type="none" w="med" len="med"/>
          </a:ln>
          <a:ex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900" b="1" i="1" u="none" strike="noStrike" cap="none" normalizeH="0" baseline="0" dirty="0" smtClean="0">
                <a:ln>
                  <a:noFill/>
                </a:ln>
                <a:solidFill>
                  <a:srgbClr val="C00000"/>
                </a:solidFill>
                <a:effectLst/>
                <a:latin typeface="Arial" panose="020B0604020202020204" pitchFamily="34" charset="0"/>
                <a:cs typeface="Arial" panose="020B0604020202020204" pitchFamily="34" charset="0"/>
              </a:rPr>
              <a:t>Lowest among All Countries Measured</a:t>
            </a:r>
          </a:p>
        </p:txBody>
      </p:sp>
      <p:cxnSp>
        <p:nvCxnSpPr>
          <p:cNvPr id="4" name="Straight Arrow Connector 3"/>
          <p:cNvCxnSpPr/>
          <p:nvPr/>
        </p:nvCxnSpPr>
        <p:spPr bwMode="auto">
          <a:xfrm flipH="1">
            <a:off x="2393343" y="1624557"/>
            <a:ext cx="407611" cy="0"/>
          </a:xfrm>
          <a:prstGeom prst="straightConnector1">
            <a:avLst/>
          </a:prstGeom>
          <a:solidFill>
            <a:schemeClr val="accent1"/>
          </a:solidFill>
          <a:ln w="12700" cap="flat" cmpd="sng" algn="ctr">
            <a:solidFill>
              <a:srgbClr val="C00000"/>
            </a:solidFill>
            <a:prstDash val="solid"/>
            <a:round/>
            <a:headEnd type="none" w="med" len="med"/>
            <a:tailEnd type="arrow"/>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Straight Arrow Connector 40"/>
          <p:cNvCxnSpPr/>
          <p:nvPr/>
        </p:nvCxnSpPr>
        <p:spPr bwMode="auto">
          <a:xfrm rot="10800000" flipH="1">
            <a:off x="5504389" y="1624557"/>
            <a:ext cx="407611" cy="0"/>
          </a:xfrm>
          <a:prstGeom prst="straightConnector1">
            <a:avLst/>
          </a:prstGeom>
          <a:solidFill>
            <a:schemeClr val="accent1"/>
          </a:solidFill>
          <a:ln w="12700" cap="flat" cmpd="sng" algn="ctr">
            <a:solidFill>
              <a:srgbClr val="C00000"/>
            </a:solidFill>
            <a:prstDash val="solid"/>
            <a:round/>
            <a:headEnd type="none" w="med" len="med"/>
            <a:tailEnd type="arrow"/>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2" name="Rounded Rectangle 41"/>
          <p:cNvSpPr/>
          <p:nvPr/>
        </p:nvSpPr>
        <p:spPr bwMode="auto">
          <a:xfrm>
            <a:off x="5945623" y="1473063"/>
            <a:ext cx="1419517" cy="314337"/>
          </a:xfrm>
          <a:prstGeom prst="roundRect">
            <a:avLst/>
          </a:prstGeom>
          <a:ln>
            <a:headEnd type="none" w="med" len="med"/>
            <a:tailEnd type="none" w="med" len="med"/>
          </a:ln>
          <a:ex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900" b="1" i="1" u="none" strike="noStrike" cap="none" normalizeH="0" baseline="0" dirty="0" smtClean="0">
                <a:ln>
                  <a:noFill/>
                </a:ln>
                <a:solidFill>
                  <a:srgbClr val="C00000"/>
                </a:solidFill>
                <a:effectLst/>
                <a:latin typeface="Arial" panose="020B0604020202020204" pitchFamily="34" charset="0"/>
                <a:cs typeface="Arial" panose="020B0604020202020204" pitchFamily="34" charset="0"/>
              </a:rPr>
              <a:t>Highest among All Countries Measured</a:t>
            </a:r>
          </a:p>
        </p:txBody>
      </p:sp>
      <p:sp>
        <p:nvSpPr>
          <p:cNvPr id="44" name="TextBox 43"/>
          <p:cNvSpPr txBox="1"/>
          <p:nvPr/>
        </p:nvSpPr>
        <p:spPr>
          <a:xfrm>
            <a:off x="7039703" y="2474045"/>
            <a:ext cx="1523990" cy="338554"/>
          </a:xfrm>
          <a:prstGeom prst="rect">
            <a:avLst/>
          </a:prstGeom>
          <a:noFill/>
        </p:spPr>
        <p:txBody>
          <a:bodyPr wrap="square" rtlCol="0">
            <a:spAutoFit/>
          </a:bodyPr>
          <a:lstStyle/>
          <a:p>
            <a:pPr algn="ctr"/>
            <a:r>
              <a:rPr lang="en-US" sz="800" dirty="0" smtClean="0">
                <a:solidFill>
                  <a:srgbClr val="C00000"/>
                </a:solidFill>
                <a:latin typeface="Arial" panose="020B0604020202020204" pitchFamily="34" charset="0"/>
                <a:cs typeface="Arial" panose="020B0604020202020204" pitchFamily="34" charset="0"/>
              </a:rPr>
              <a:t>Highest among </a:t>
            </a:r>
          </a:p>
          <a:p>
            <a:pPr algn="ctr"/>
            <a:r>
              <a:rPr lang="en-US" sz="800" dirty="0" smtClean="0">
                <a:solidFill>
                  <a:srgbClr val="C00000"/>
                </a:solidFill>
                <a:latin typeface="Arial" panose="020B0604020202020204" pitchFamily="34" charset="0"/>
                <a:cs typeface="Arial" panose="020B0604020202020204" pitchFamily="34" charset="0"/>
              </a:rPr>
              <a:t>Countries</a:t>
            </a:r>
            <a:endParaRPr lang="en-US" sz="800" dirty="0">
              <a:solidFill>
                <a:srgbClr val="C00000"/>
              </a:solidFill>
              <a:latin typeface="Arial" panose="020B0604020202020204" pitchFamily="34" charset="0"/>
              <a:cs typeface="Arial" panose="020B0604020202020204" pitchFamily="34" charset="0"/>
            </a:endParaRPr>
          </a:p>
        </p:txBody>
      </p:sp>
      <p:sp>
        <p:nvSpPr>
          <p:cNvPr id="45" name="Oval 44"/>
          <p:cNvSpPr/>
          <p:nvPr/>
        </p:nvSpPr>
        <p:spPr bwMode="auto">
          <a:xfrm>
            <a:off x="7059595" y="2494039"/>
            <a:ext cx="381325" cy="155448"/>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dirty="0" smtClean="0">
              <a:ln>
                <a:noFill/>
              </a:ln>
              <a:solidFill>
                <a:schemeClr val="bg1"/>
              </a:solidFill>
              <a:effectLst/>
              <a:latin typeface="Calibri" pitchFamily="34" charset="0"/>
            </a:endParaRPr>
          </a:p>
        </p:txBody>
      </p:sp>
      <p:sp>
        <p:nvSpPr>
          <p:cNvPr id="46" name="TextBox 45"/>
          <p:cNvSpPr txBox="1"/>
          <p:nvPr/>
        </p:nvSpPr>
        <p:spPr>
          <a:xfrm>
            <a:off x="5555062" y="2915671"/>
            <a:ext cx="1523990" cy="215444"/>
          </a:xfrm>
          <a:prstGeom prst="rect">
            <a:avLst/>
          </a:prstGeom>
          <a:noFill/>
        </p:spPr>
        <p:txBody>
          <a:bodyPr wrap="square" rtlCol="0">
            <a:spAutoFit/>
          </a:bodyPr>
          <a:lstStyle/>
          <a:p>
            <a:pPr algn="ctr"/>
            <a:r>
              <a:rPr lang="en-US" sz="800" dirty="0" smtClean="0">
                <a:solidFill>
                  <a:srgbClr val="C00000"/>
                </a:solidFill>
                <a:latin typeface="Arial" panose="020B0604020202020204" pitchFamily="34" charset="0"/>
                <a:cs typeface="Arial" panose="020B0604020202020204" pitchFamily="34" charset="0"/>
              </a:rPr>
              <a:t>Lowest among Countries</a:t>
            </a:r>
            <a:endParaRPr lang="en-US" sz="800" dirty="0">
              <a:solidFill>
                <a:srgbClr val="C00000"/>
              </a:solidFill>
              <a:latin typeface="Arial" panose="020B0604020202020204" pitchFamily="34" charset="0"/>
              <a:cs typeface="Arial" panose="020B0604020202020204" pitchFamily="34" charset="0"/>
            </a:endParaRPr>
          </a:p>
        </p:txBody>
      </p:sp>
      <p:sp>
        <p:nvSpPr>
          <p:cNvPr id="47" name="Oval 46"/>
          <p:cNvSpPr/>
          <p:nvPr/>
        </p:nvSpPr>
        <p:spPr bwMode="auto">
          <a:xfrm>
            <a:off x="5344375" y="2935665"/>
            <a:ext cx="381325" cy="155448"/>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dirty="0" smtClean="0">
              <a:ln>
                <a:noFill/>
              </a:ln>
              <a:solidFill>
                <a:schemeClr val="bg1"/>
              </a:solidFill>
              <a:effectLst/>
              <a:latin typeface="Calibri" pitchFamily="34" charset="0"/>
            </a:endParaRPr>
          </a:p>
        </p:txBody>
      </p:sp>
      <p:sp>
        <p:nvSpPr>
          <p:cNvPr id="48" name="Oval 47"/>
          <p:cNvSpPr/>
          <p:nvPr/>
        </p:nvSpPr>
        <p:spPr bwMode="auto">
          <a:xfrm>
            <a:off x="7071507" y="4403497"/>
            <a:ext cx="381325" cy="155448"/>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dirty="0" smtClean="0">
              <a:ln>
                <a:noFill/>
              </a:ln>
              <a:solidFill>
                <a:schemeClr val="bg1"/>
              </a:solidFill>
              <a:effectLst/>
              <a:latin typeface="Calibri" pitchFamily="34" charset="0"/>
            </a:endParaRPr>
          </a:p>
        </p:txBody>
      </p:sp>
      <p:sp>
        <p:nvSpPr>
          <p:cNvPr id="49" name="Oval 48"/>
          <p:cNvSpPr/>
          <p:nvPr/>
        </p:nvSpPr>
        <p:spPr bwMode="auto">
          <a:xfrm>
            <a:off x="6937671" y="4563848"/>
            <a:ext cx="381325" cy="155448"/>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dirty="0" smtClean="0">
              <a:ln>
                <a:noFill/>
              </a:ln>
              <a:solidFill>
                <a:schemeClr val="bg1"/>
              </a:solidFill>
              <a:effectLst/>
              <a:latin typeface="Calibri" pitchFamily="34" charset="0"/>
            </a:endParaRPr>
          </a:p>
        </p:txBody>
      </p:sp>
      <p:sp>
        <p:nvSpPr>
          <p:cNvPr id="50" name="Oval 49"/>
          <p:cNvSpPr/>
          <p:nvPr/>
        </p:nvSpPr>
        <p:spPr bwMode="auto">
          <a:xfrm>
            <a:off x="4963050" y="5195210"/>
            <a:ext cx="381325" cy="155448"/>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dirty="0" smtClean="0">
              <a:ln>
                <a:noFill/>
              </a:ln>
              <a:solidFill>
                <a:schemeClr val="bg1"/>
              </a:solidFill>
              <a:effectLst/>
              <a:latin typeface="Calibri" pitchFamily="34" charset="0"/>
            </a:endParaRPr>
          </a:p>
        </p:txBody>
      </p:sp>
      <p:sp>
        <p:nvSpPr>
          <p:cNvPr id="51" name="TextBox 50"/>
          <p:cNvSpPr txBox="1"/>
          <p:nvPr/>
        </p:nvSpPr>
        <p:spPr>
          <a:xfrm>
            <a:off x="7091113" y="4432273"/>
            <a:ext cx="1523990" cy="338554"/>
          </a:xfrm>
          <a:prstGeom prst="rect">
            <a:avLst/>
          </a:prstGeom>
          <a:noFill/>
        </p:spPr>
        <p:txBody>
          <a:bodyPr wrap="square" rtlCol="0">
            <a:spAutoFit/>
          </a:bodyPr>
          <a:lstStyle/>
          <a:p>
            <a:pPr algn="ctr"/>
            <a:r>
              <a:rPr lang="en-US" sz="800" dirty="0" smtClean="0">
                <a:solidFill>
                  <a:srgbClr val="C00000"/>
                </a:solidFill>
                <a:latin typeface="Arial" panose="020B0604020202020204" pitchFamily="34" charset="0"/>
                <a:cs typeface="Arial" panose="020B0604020202020204" pitchFamily="34" charset="0"/>
              </a:rPr>
              <a:t>Highest among </a:t>
            </a:r>
          </a:p>
          <a:p>
            <a:pPr algn="ctr"/>
            <a:r>
              <a:rPr lang="en-US" sz="800" dirty="0" smtClean="0">
                <a:solidFill>
                  <a:srgbClr val="C00000"/>
                </a:solidFill>
                <a:latin typeface="Arial" panose="020B0604020202020204" pitchFamily="34" charset="0"/>
                <a:cs typeface="Arial" panose="020B0604020202020204" pitchFamily="34" charset="0"/>
              </a:rPr>
              <a:t>Countries</a:t>
            </a:r>
            <a:endParaRPr lang="en-US" sz="800" dirty="0">
              <a:solidFill>
                <a:srgbClr val="C00000"/>
              </a:solidFill>
              <a:latin typeface="Arial" panose="020B0604020202020204" pitchFamily="34" charset="0"/>
              <a:cs typeface="Arial" panose="020B0604020202020204" pitchFamily="34" charset="0"/>
            </a:endParaRPr>
          </a:p>
        </p:txBody>
      </p:sp>
      <p:sp>
        <p:nvSpPr>
          <p:cNvPr id="52" name="TextBox 51"/>
          <p:cNvSpPr txBox="1"/>
          <p:nvPr/>
        </p:nvSpPr>
        <p:spPr>
          <a:xfrm>
            <a:off x="4868858" y="5279796"/>
            <a:ext cx="1523990" cy="338554"/>
          </a:xfrm>
          <a:prstGeom prst="rect">
            <a:avLst/>
          </a:prstGeom>
          <a:noFill/>
        </p:spPr>
        <p:txBody>
          <a:bodyPr wrap="square" rtlCol="0">
            <a:spAutoFit/>
          </a:bodyPr>
          <a:lstStyle/>
          <a:p>
            <a:pPr algn="ctr"/>
            <a:r>
              <a:rPr lang="en-US" sz="800" dirty="0" smtClean="0">
                <a:solidFill>
                  <a:srgbClr val="C00000"/>
                </a:solidFill>
                <a:latin typeface="Arial" panose="020B0604020202020204" pitchFamily="34" charset="0"/>
                <a:cs typeface="Arial" panose="020B0604020202020204" pitchFamily="34" charset="0"/>
              </a:rPr>
              <a:t>Lowest among </a:t>
            </a:r>
          </a:p>
          <a:p>
            <a:pPr algn="ctr"/>
            <a:r>
              <a:rPr lang="en-US" sz="800" dirty="0" smtClean="0">
                <a:solidFill>
                  <a:srgbClr val="C00000"/>
                </a:solidFill>
                <a:latin typeface="Arial" panose="020B0604020202020204" pitchFamily="34" charset="0"/>
                <a:cs typeface="Arial" panose="020B0604020202020204" pitchFamily="34" charset="0"/>
              </a:rPr>
              <a:t>Countries</a:t>
            </a:r>
            <a:endParaRPr lang="en-US" sz="800" dirty="0">
              <a:solidFill>
                <a:srgbClr val="C00000"/>
              </a:solidFill>
              <a:latin typeface="Arial" panose="020B0604020202020204" pitchFamily="34" charset="0"/>
              <a:cs typeface="Arial" panose="020B0604020202020204" pitchFamily="34" charset="0"/>
            </a:endParaRPr>
          </a:p>
        </p:txBody>
      </p:sp>
      <p:sp>
        <p:nvSpPr>
          <p:cNvPr id="43" name="Oval 42"/>
          <p:cNvSpPr/>
          <p:nvPr/>
        </p:nvSpPr>
        <p:spPr bwMode="auto">
          <a:xfrm>
            <a:off x="4772387" y="5332569"/>
            <a:ext cx="381325" cy="155448"/>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dirty="0" smtClean="0">
              <a:ln>
                <a:noFill/>
              </a:ln>
              <a:solidFill>
                <a:schemeClr val="bg1"/>
              </a:solidFill>
              <a:effectLst/>
              <a:latin typeface="Calibri" pitchFamily="34" charset="0"/>
            </a:endParaRPr>
          </a:p>
        </p:txBody>
      </p:sp>
    </p:spTree>
    <p:extLst>
      <p:ext uri="{BB962C8B-B14F-4D97-AF65-F5344CB8AC3E}">
        <p14:creationId xmlns:p14="http://schemas.microsoft.com/office/powerpoint/2010/main" val="2433490563"/>
      </p:ext>
    </p:extLst>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138</a:t>
            </a:fld>
            <a:r>
              <a:rPr lang="en-US" smtClean="0"/>
              <a:t> -</a:t>
            </a:r>
            <a:endParaRPr lang="en-US"/>
          </a:p>
        </p:txBody>
      </p:sp>
      <p:sp>
        <p:nvSpPr>
          <p:cNvPr id="4" name="Title 1"/>
          <p:cNvSpPr txBox="1">
            <a:spLocks/>
          </p:cNvSpPr>
          <p:nvPr/>
        </p:nvSpPr>
        <p:spPr>
          <a:xfrm>
            <a:off x="147099" y="139465"/>
            <a:ext cx="8486775"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kern="0" dirty="0" smtClean="0"/>
              <a:t>Netherlands Summary of Results</a:t>
            </a:r>
            <a:endParaRPr lang="en-US" kern="0" dirty="0"/>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327550" y="98317"/>
            <a:ext cx="612648" cy="612648"/>
          </a:xfrm>
          <a:prstGeom prst="rect">
            <a:avLst/>
          </a:prstGeom>
        </p:spPr>
      </p:pic>
      <p:pic>
        <p:nvPicPr>
          <p:cNvPr id="6" name="Picture 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95738" y="1027051"/>
            <a:ext cx="604717" cy="359051"/>
          </a:xfrm>
          <a:prstGeom prst="rect">
            <a:avLst/>
          </a:prstGeom>
        </p:spPr>
      </p:pic>
      <p:sp>
        <p:nvSpPr>
          <p:cNvPr id="7" name="TextBox 6"/>
          <p:cNvSpPr txBox="1"/>
          <p:nvPr/>
        </p:nvSpPr>
        <p:spPr>
          <a:xfrm>
            <a:off x="836845" y="1130417"/>
            <a:ext cx="7712138" cy="492443"/>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Middle-aged women are most aware of the medical conditions measured, including thrombosis, deep vein thrombosis, and pulmonary embolism.</a:t>
            </a:r>
            <a:endParaRPr lang="en-US" sz="1300" b="1" dirty="0">
              <a:solidFill>
                <a:schemeClr val="tx1"/>
              </a:solidFill>
              <a:latin typeface="Arial" panose="020B0604020202020204" pitchFamily="34" charset="0"/>
              <a:cs typeface="Arial" panose="020B0604020202020204" pitchFamily="34" charset="0"/>
            </a:endParaRPr>
          </a:p>
        </p:txBody>
      </p:sp>
      <p:sp>
        <p:nvSpPr>
          <p:cNvPr id="8" name="TextBox 7"/>
          <p:cNvSpPr txBox="1"/>
          <p:nvPr/>
        </p:nvSpPr>
        <p:spPr>
          <a:xfrm>
            <a:off x="900455" y="1537171"/>
            <a:ext cx="7712138" cy="938719"/>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Although women ages 40-64 were most aware (or tied with older women 65+) of each and every medical condition, the demographic did not lead in awareness for the fictitious disease. </a:t>
            </a:r>
          </a:p>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Young males ages 18-39 claimed to be most aware of the fictitious disease suggesting this demographic was not as discerning when claiming awareness to the conditions.</a:t>
            </a:r>
          </a:p>
          <a:p>
            <a:pPr marL="171450" indent="-171450">
              <a:buClr>
                <a:srgbClr val="C00000"/>
              </a:buClr>
              <a:buFont typeface="Arial" panose="020B0604020202020204" pitchFamily="34" charset="0"/>
              <a:buChar char="•"/>
            </a:pPr>
            <a:endParaRPr lang="en-US" sz="1100" dirty="0">
              <a:solidFill>
                <a:schemeClr val="tx1"/>
              </a:solidFill>
              <a:latin typeface="Arial" panose="020B0604020202020204" pitchFamily="34" charset="0"/>
              <a:cs typeface="Arial" panose="020B0604020202020204" pitchFamily="34" charset="0"/>
            </a:endParaRPr>
          </a:p>
        </p:txBody>
      </p:sp>
      <p:pic>
        <p:nvPicPr>
          <p:cNvPr id="9" name="Picture 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97069" y="2213081"/>
            <a:ext cx="604717" cy="359051"/>
          </a:xfrm>
          <a:prstGeom prst="rect">
            <a:avLst/>
          </a:prstGeom>
        </p:spPr>
      </p:pic>
      <p:sp>
        <p:nvSpPr>
          <p:cNvPr id="10" name="TextBox 9"/>
          <p:cNvSpPr txBox="1"/>
          <p:nvPr/>
        </p:nvSpPr>
        <p:spPr>
          <a:xfrm>
            <a:off x="838176" y="2316447"/>
            <a:ext cx="7712138" cy="492443"/>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In the Netherlands, awareness of deep vein thrombosis (20%) is clearly lower than thrombosis (77%) and pulmonary embolism (72%). </a:t>
            </a:r>
            <a:endParaRPr lang="en-US" sz="1300" b="1" dirty="0">
              <a:solidFill>
                <a:schemeClr val="tx1"/>
              </a:solidFill>
              <a:latin typeface="Arial" panose="020B0604020202020204" pitchFamily="34" charset="0"/>
              <a:cs typeface="Arial" panose="020B0604020202020204" pitchFamily="34" charset="0"/>
            </a:endParaRPr>
          </a:p>
        </p:txBody>
      </p:sp>
      <p:sp>
        <p:nvSpPr>
          <p:cNvPr id="11" name="TextBox 10"/>
          <p:cNvSpPr txBox="1"/>
          <p:nvPr/>
        </p:nvSpPr>
        <p:spPr>
          <a:xfrm>
            <a:off x="901786" y="2723201"/>
            <a:ext cx="7712138" cy="938719"/>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Among each demographic, the differential among awareness for DVT compared to thrombosis or pulmonary embolism is 50 percentage points.</a:t>
            </a:r>
          </a:p>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Although more at risk than younger adults, older men ages 65+ are least aware of each thrombosis condition.</a:t>
            </a:r>
          </a:p>
          <a:p>
            <a:pPr marL="171450" indent="-171450">
              <a:buClr>
                <a:srgbClr val="C00000"/>
              </a:buClr>
              <a:buFont typeface="Arial" panose="020B0604020202020204" pitchFamily="34" charset="0"/>
              <a:buChar char="•"/>
            </a:pPr>
            <a:endParaRPr lang="en-US" sz="1100" dirty="0" smtClean="0">
              <a:solidFill>
                <a:schemeClr val="tx1"/>
              </a:solidFill>
              <a:latin typeface="Arial" panose="020B0604020202020204" pitchFamily="34" charset="0"/>
              <a:cs typeface="Arial" panose="020B0604020202020204" pitchFamily="34" charset="0"/>
            </a:endParaRPr>
          </a:p>
          <a:p>
            <a:pPr marL="171450" indent="-171450">
              <a:buClr>
                <a:srgbClr val="C00000"/>
              </a:buClr>
              <a:buFont typeface="Arial" panose="020B0604020202020204" pitchFamily="34" charset="0"/>
              <a:buChar char="•"/>
            </a:pPr>
            <a:endParaRPr lang="en-US" sz="1100" dirty="0">
              <a:solidFill>
                <a:schemeClr val="tx1"/>
              </a:solidFill>
              <a:latin typeface="Arial" panose="020B0604020202020204" pitchFamily="34" charset="0"/>
              <a:cs typeface="Arial" panose="020B0604020202020204" pitchFamily="34" charset="0"/>
            </a:endParaRPr>
          </a:p>
        </p:txBody>
      </p:sp>
      <p:pic>
        <p:nvPicPr>
          <p:cNvPr id="12" name="Picture 1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98400" y="3240091"/>
            <a:ext cx="604717" cy="359051"/>
          </a:xfrm>
          <a:prstGeom prst="rect">
            <a:avLst/>
          </a:prstGeom>
        </p:spPr>
      </p:pic>
      <p:sp>
        <p:nvSpPr>
          <p:cNvPr id="13" name="TextBox 12"/>
          <p:cNvSpPr txBox="1"/>
          <p:nvPr/>
        </p:nvSpPr>
        <p:spPr>
          <a:xfrm>
            <a:off x="839507" y="3343457"/>
            <a:ext cx="7712138" cy="492443"/>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In the Netherlands, concern for medical conditions is generally low compared to other countries, including  ranking last in concern for all thrombosis conditions. </a:t>
            </a:r>
            <a:endParaRPr lang="en-US" sz="1300" b="1" dirty="0">
              <a:solidFill>
                <a:schemeClr val="tx1"/>
              </a:solidFill>
              <a:latin typeface="Arial" panose="020B0604020202020204" pitchFamily="34" charset="0"/>
              <a:cs typeface="Arial" panose="020B0604020202020204" pitchFamily="34" charset="0"/>
            </a:endParaRPr>
          </a:p>
        </p:txBody>
      </p:sp>
      <p:sp>
        <p:nvSpPr>
          <p:cNvPr id="14" name="TextBox 13"/>
          <p:cNvSpPr txBox="1"/>
          <p:nvPr/>
        </p:nvSpPr>
        <p:spPr>
          <a:xfrm>
            <a:off x="903117" y="3750211"/>
            <a:ext cx="7712138" cy="600164"/>
          </a:xfrm>
          <a:prstGeom prst="rect">
            <a:avLst/>
          </a:prstGeom>
          <a:noFill/>
        </p:spPr>
        <p:txBody>
          <a:bodyPr wrap="square" rtlCol="0">
            <a:spAutoFit/>
          </a:bodyPr>
          <a:lstStyle/>
          <a:p>
            <a:pPr>
              <a:buClr>
                <a:srgbClr val="C00000"/>
              </a:buClr>
            </a:pPr>
            <a:endParaRPr lang="en-US" sz="1100" dirty="0" smtClean="0">
              <a:solidFill>
                <a:schemeClr val="tx1"/>
              </a:solidFill>
              <a:latin typeface="Arial" panose="020B0604020202020204" pitchFamily="34" charset="0"/>
              <a:cs typeface="Arial" panose="020B0604020202020204" pitchFamily="34" charset="0"/>
            </a:endParaRPr>
          </a:p>
          <a:p>
            <a:pPr marL="171450" indent="-171450">
              <a:buClr>
                <a:srgbClr val="C00000"/>
              </a:buClr>
              <a:buFont typeface="Arial" panose="020B0604020202020204" pitchFamily="34" charset="0"/>
              <a:buChar char="•"/>
            </a:pPr>
            <a:endParaRPr lang="en-US" sz="1100" dirty="0" smtClean="0">
              <a:solidFill>
                <a:schemeClr val="tx1"/>
              </a:solidFill>
              <a:latin typeface="Arial" panose="020B0604020202020204" pitchFamily="34" charset="0"/>
              <a:cs typeface="Arial" panose="020B0604020202020204" pitchFamily="34" charset="0"/>
            </a:endParaRPr>
          </a:p>
          <a:p>
            <a:pPr marL="171450" indent="-171450">
              <a:buClr>
                <a:srgbClr val="C00000"/>
              </a:buClr>
              <a:buFont typeface="Arial" panose="020B0604020202020204" pitchFamily="34" charset="0"/>
              <a:buChar char="•"/>
            </a:pPr>
            <a:endParaRPr lang="en-US" sz="1100" dirty="0">
              <a:solidFill>
                <a:schemeClr val="tx1"/>
              </a:solidFill>
              <a:latin typeface="Arial" panose="020B0604020202020204" pitchFamily="34" charset="0"/>
              <a:cs typeface="Arial" panose="020B0604020202020204" pitchFamily="34" charset="0"/>
            </a:endParaRPr>
          </a:p>
        </p:txBody>
      </p:sp>
      <p:sp>
        <p:nvSpPr>
          <p:cNvPr id="15" name="TextBox 14"/>
          <p:cNvSpPr txBox="1"/>
          <p:nvPr/>
        </p:nvSpPr>
        <p:spPr>
          <a:xfrm>
            <a:off x="903117" y="3774064"/>
            <a:ext cx="7712138" cy="769441"/>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Breast cancer, among women 18-39, is the most concerning medical conditioned measured with 38% of the demographic claiming to be personally concerned.</a:t>
            </a:r>
          </a:p>
          <a:p>
            <a:pPr marL="628650" lvl="1"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For all other conditions, less than one-in-four Dutch are personally concerned with each.</a:t>
            </a:r>
          </a:p>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Concern for thrombosis (16%), DVT (21%), and PE (17%) is highest among older women over age 65.</a:t>
            </a:r>
          </a:p>
        </p:txBody>
      </p:sp>
      <p:pic>
        <p:nvPicPr>
          <p:cNvPr id="16" name="Picture 1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99731" y="4529072"/>
            <a:ext cx="604717" cy="359051"/>
          </a:xfrm>
          <a:prstGeom prst="rect">
            <a:avLst/>
          </a:prstGeom>
        </p:spPr>
      </p:pic>
      <p:sp>
        <p:nvSpPr>
          <p:cNvPr id="17" name="TextBox 16"/>
          <p:cNvSpPr txBox="1"/>
          <p:nvPr/>
        </p:nvSpPr>
        <p:spPr>
          <a:xfrm>
            <a:off x="840838" y="4632438"/>
            <a:ext cx="7712138" cy="292388"/>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Underlying cause for DVT is widely unknown in the Netherlands as 37% of adults are unsure. </a:t>
            </a:r>
            <a:endParaRPr lang="en-US" sz="1300" b="1" dirty="0">
              <a:solidFill>
                <a:schemeClr val="tx1"/>
              </a:solidFill>
              <a:latin typeface="Arial" panose="020B0604020202020204" pitchFamily="34" charset="0"/>
              <a:cs typeface="Arial" panose="020B0604020202020204" pitchFamily="34" charset="0"/>
            </a:endParaRPr>
          </a:p>
        </p:txBody>
      </p:sp>
      <p:sp>
        <p:nvSpPr>
          <p:cNvPr id="18" name="TextBox 17"/>
          <p:cNvSpPr txBox="1"/>
          <p:nvPr/>
        </p:nvSpPr>
        <p:spPr>
          <a:xfrm>
            <a:off x="904448" y="4864270"/>
            <a:ext cx="7712138" cy="769441"/>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Older women over age 65 are the most aware that a blood clot in a vein is the cause of DVT (60%) while older men are the least aware of the cause of DVT (38%).</a:t>
            </a:r>
          </a:p>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Compared to other countries, the Netherlands has the largest proportion of adults which are unsure of the cause of DVT.</a:t>
            </a:r>
          </a:p>
        </p:txBody>
      </p:sp>
    </p:spTree>
    <p:extLst>
      <p:ext uri="{BB962C8B-B14F-4D97-AF65-F5344CB8AC3E}">
        <p14:creationId xmlns:p14="http://schemas.microsoft.com/office/powerpoint/2010/main" val="1573909178"/>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139</a:t>
            </a:fld>
            <a:r>
              <a:rPr lang="en-US" smtClean="0"/>
              <a:t> -</a:t>
            </a:r>
            <a:endParaRPr lang="en-US"/>
          </a:p>
        </p:txBody>
      </p:sp>
      <p:sp>
        <p:nvSpPr>
          <p:cNvPr id="4" name="Title 1"/>
          <p:cNvSpPr txBox="1">
            <a:spLocks/>
          </p:cNvSpPr>
          <p:nvPr/>
        </p:nvSpPr>
        <p:spPr>
          <a:xfrm>
            <a:off x="147099" y="139465"/>
            <a:ext cx="8486775"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kern="0" dirty="0" smtClean="0"/>
              <a:t>Netherlands Summary of Results</a:t>
            </a:r>
            <a:endParaRPr lang="en-US" kern="0" dirty="0"/>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327550" y="98317"/>
            <a:ext cx="612648" cy="612648"/>
          </a:xfrm>
          <a:prstGeom prst="rect">
            <a:avLst/>
          </a:prstGeom>
        </p:spPr>
      </p:pic>
      <p:pic>
        <p:nvPicPr>
          <p:cNvPr id="6" name="Picture 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95738" y="1027051"/>
            <a:ext cx="604717" cy="359051"/>
          </a:xfrm>
          <a:prstGeom prst="rect">
            <a:avLst/>
          </a:prstGeom>
        </p:spPr>
      </p:pic>
      <p:sp>
        <p:nvSpPr>
          <p:cNvPr id="7" name="TextBox 6"/>
          <p:cNvSpPr txBox="1"/>
          <p:nvPr/>
        </p:nvSpPr>
        <p:spPr>
          <a:xfrm>
            <a:off x="836845" y="1130417"/>
            <a:ext cx="7712138" cy="292388"/>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Only 15% of adults in the Netherlands claim to know what a DVT would feel like.</a:t>
            </a:r>
            <a:endParaRPr lang="en-US" sz="1300" b="1" dirty="0">
              <a:solidFill>
                <a:schemeClr val="tx1"/>
              </a:solidFill>
              <a:latin typeface="Arial" panose="020B0604020202020204" pitchFamily="34" charset="0"/>
              <a:cs typeface="Arial" panose="020B0604020202020204" pitchFamily="34" charset="0"/>
            </a:endParaRPr>
          </a:p>
        </p:txBody>
      </p:sp>
      <p:sp>
        <p:nvSpPr>
          <p:cNvPr id="8" name="TextBox 7"/>
          <p:cNvSpPr txBox="1"/>
          <p:nvPr/>
        </p:nvSpPr>
        <p:spPr>
          <a:xfrm>
            <a:off x="900455" y="1394671"/>
            <a:ext cx="7712138" cy="1107996"/>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Although awareness for what a DVT would feel like is low among all demographics, it is lowest among the younger generation.</a:t>
            </a:r>
          </a:p>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Knowledge of specific symptoms, however, is generally accurate among the small proportion of the sample which claimed to know the DVT symptoms.</a:t>
            </a:r>
          </a:p>
          <a:p>
            <a:pPr marL="171450" indent="-171450">
              <a:buClr>
                <a:srgbClr val="C00000"/>
              </a:buClr>
              <a:buFont typeface="Arial" panose="020B0604020202020204" pitchFamily="34" charset="0"/>
              <a:buChar char="•"/>
            </a:pPr>
            <a:endParaRPr lang="en-US" sz="1100" dirty="0" smtClean="0">
              <a:solidFill>
                <a:schemeClr val="tx1"/>
              </a:solidFill>
              <a:latin typeface="Arial" panose="020B0604020202020204" pitchFamily="34" charset="0"/>
              <a:cs typeface="Arial" panose="020B0604020202020204" pitchFamily="34" charset="0"/>
            </a:endParaRPr>
          </a:p>
          <a:p>
            <a:pPr marL="171450" indent="-171450">
              <a:buClr>
                <a:srgbClr val="C00000"/>
              </a:buClr>
              <a:buFont typeface="Arial" panose="020B0604020202020204" pitchFamily="34" charset="0"/>
              <a:buChar char="•"/>
            </a:pPr>
            <a:endParaRPr lang="en-US" sz="1100" dirty="0">
              <a:solidFill>
                <a:schemeClr val="tx1"/>
              </a:solidFill>
              <a:latin typeface="Arial" panose="020B0604020202020204" pitchFamily="34" charset="0"/>
              <a:cs typeface="Arial" panose="020B0604020202020204" pitchFamily="34" charset="0"/>
            </a:endParaRPr>
          </a:p>
        </p:txBody>
      </p:sp>
      <p:sp>
        <p:nvSpPr>
          <p:cNvPr id="14" name="TextBox 13"/>
          <p:cNvSpPr txBox="1"/>
          <p:nvPr/>
        </p:nvSpPr>
        <p:spPr>
          <a:xfrm>
            <a:off x="903117" y="3750211"/>
            <a:ext cx="7712138" cy="600164"/>
          </a:xfrm>
          <a:prstGeom prst="rect">
            <a:avLst/>
          </a:prstGeom>
          <a:noFill/>
        </p:spPr>
        <p:txBody>
          <a:bodyPr wrap="square" rtlCol="0">
            <a:spAutoFit/>
          </a:bodyPr>
          <a:lstStyle/>
          <a:p>
            <a:pPr>
              <a:buClr>
                <a:srgbClr val="C00000"/>
              </a:buClr>
            </a:pPr>
            <a:endParaRPr lang="en-US" sz="1100" dirty="0" smtClean="0">
              <a:solidFill>
                <a:schemeClr val="tx1"/>
              </a:solidFill>
              <a:latin typeface="Arial" panose="020B0604020202020204" pitchFamily="34" charset="0"/>
              <a:cs typeface="Arial" panose="020B0604020202020204" pitchFamily="34" charset="0"/>
            </a:endParaRPr>
          </a:p>
          <a:p>
            <a:pPr marL="171450" indent="-171450">
              <a:buClr>
                <a:srgbClr val="C00000"/>
              </a:buClr>
              <a:buFont typeface="Arial" panose="020B0604020202020204" pitchFamily="34" charset="0"/>
              <a:buChar char="•"/>
            </a:pPr>
            <a:endParaRPr lang="en-US" sz="1100" dirty="0" smtClean="0">
              <a:solidFill>
                <a:schemeClr val="tx1"/>
              </a:solidFill>
              <a:latin typeface="Arial" panose="020B0604020202020204" pitchFamily="34" charset="0"/>
              <a:cs typeface="Arial" panose="020B0604020202020204" pitchFamily="34" charset="0"/>
            </a:endParaRPr>
          </a:p>
          <a:p>
            <a:pPr marL="171450" indent="-171450">
              <a:buClr>
                <a:srgbClr val="C00000"/>
              </a:buClr>
              <a:buFont typeface="Arial" panose="020B0604020202020204" pitchFamily="34" charset="0"/>
              <a:buChar char="•"/>
            </a:pPr>
            <a:endParaRPr lang="en-US" sz="1100" dirty="0">
              <a:solidFill>
                <a:schemeClr val="tx1"/>
              </a:solidFill>
              <a:latin typeface="Arial" panose="020B0604020202020204" pitchFamily="34" charset="0"/>
              <a:cs typeface="Arial" panose="020B0604020202020204" pitchFamily="34" charset="0"/>
            </a:endParaRPr>
          </a:p>
        </p:txBody>
      </p:sp>
      <p:pic>
        <p:nvPicPr>
          <p:cNvPr id="19" name="Picture 1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05638" y="2070076"/>
            <a:ext cx="604717" cy="359051"/>
          </a:xfrm>
          <a:prstGeom prst="rect">
            <a:avLst/>
          </a:prstGeom>
        </p:spPr>
      </p:pic>
      <p:sp>
        <p:nvSpPr>
          <p:cNvPr id="20" name="TextBox 19"/>
          <p:cNvSpPr txBox="1"/>
          <p:nvPr/>
        </p:nvSpPr>
        <p:spPr>
          <a:xfrm>
            <a:off x="846745" y="2173442"/>
            <a:ext cx="7712138" cy="492443"/>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Claimed knowledge of PE symptoms (14%) is similar to DVT (15%), however the ability to indicate actual symptoms is not as prevalent.</a:t>
            </a:r>
            <a:endParaRPr lang="en-US" sz="1300" b="1" dirty="0">
              <a:solidFill>
                <a:schemeClr val="tx1"/>
              </a:solidFill>
              <a:latin typeface="Arial" panose="020B0604020202020204" pitchFamily="34" charset="0"/>
              <a:cs typeface="Arial" panose="020B0604020202020204" pitchFamily="34" charset="0"/>
            </a:endParaRPr>
          </a:p>
        </p:txBody>
      </p:sp>
      <p:sp>
        <p:nvSpPr>
          <p:cNvPr id="21" name="TextBox 20"/>
          <p:cNvSpPr txBox="1"/>
          <p:nvPr/>
        </p:nvSpPr>
        <p:spPr>
          <a:xfrm>
            <a:off x="910355" y="2615821"/>
            <a:ext cx="7712138" cy="769441"/>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Slow, shallow breathing was noted as a symptom of PE more often than rapid heart rate, light headedness, and  coughing up blood.</a:t>
            </a:r>
          </a:p>
          <a:p>
            <a:pPr marL="171450" indent="-171450">
              <a:buClr>
                <a:srgbClr val="C00000"/>
              </a:buClr>
              <a:buFont typeface="Arial" panose="020B0604020202020204" pitchFamily="34" charset="0"/>
              <a:buChar char="•"/>
            </a:pPr>
            <a:endParaRPr lang="en-US" sz="1100" dirty="0" smtClean="0">
              <a:solidFill>
                <a:schemeClr val="tx1"/>
              </a:solidFill>
              <a:latin typeface="Arial" panose="020B0604020202020204" pitchFamily="34" charset="0"/>
              <a:cs typeface="Arial" panose="020B0604020202020204" pitchFamily="34" charset="0"/>
            </a:endParaRPr>
          </a:p>
          <a:p>
            <a:pPr marL="171450" indent="-171450">
              <a:buClr>
                <a:srgbClr val="C00000"/>
              </a:buClr>
              <a:buFont typeface="Arial" panose="020B0604020202020204" pitchFamily="34" charset="0"/>
              <a:buChar char="•"/>
            </a:pPr>
            <a:endParaRPr lang="en-US" sz="1100" dirty="0">
              <a:solidFill>
                <a:schemeClr val="tx1"/>
              </a:solidFill>
              <a:latin typeface="Arial" panose="020B0604020202020204" pitchFamily="34" charset="0"/>
              <a:cs typeface="Arial" panose="020B0604020202020204" pitchFamily="34" charset="0"/>
            </a:endParaRPr>
          </a:p>
        </p:txBody>
      </p:sp>
      <p:pic>
        <p:nvPicPr>
          <p:cNvPr id="22" name="Picture 2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03663" y="3105871"/>
            <a:ext cx="604717" cy="359051"/>
          </a:xfrm>
          <a:prstGeom prst="rect">
            <a:avLst/>
          </a:prstGeom>
        </p:spPr>
      </p:pic>
      <p:sp>
        <p:nvSpPr>
          <p:cNvPr id="23" name="TextBox 22"/>
          <p:cNvSpPr txBox="1"/>
          <p:nvPr/>
        </p:nvSpPr>
        <p:spPr>
          <a:xfrm>
            <a:off x="844770" y="3209237"/>
            <a:ext cx="7712138" cy="492443"/>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Not moving for long periods (72%) is the most widely known blood clot risk factor in the Netherlands.</a:t>
            </a:r>
            <a:endParaRPr lang="en-US" sz="1300" b="1" dirty="0">
              <a:solidFill>
                <a:schemeClr val="tx1"/>
              </a:solidFill>
              <a:latin typeface="Arial" panose="020B0604020202020204" pitchFamily="34" charset="0"/>
              <a:cs typeface="Arial" panose="020B0604020202020204" pitchFamily="34" charset="0"/>
            </a:endParaRPr>
          </a:p>
        </p:txBody>
      </p:sp>
      <p:sp>
        <p:nvSpPr>
          <p:cNvPr id="24" name="TextBox 23"/>
          <p:cNvSpPr txBox="1"/>
          <p:nvPr/>
        </p:nvSpPr>
        <p:spPr>
          <a:xfrm>
            <a:off x="908380" y="3568903"/>
            <a:ext cx="7712138" cy="1107996"/>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a:solidFill>
                  <a:schemeClr val="tx1"/>
                </a:solidFill>
                <a:latin typeface="Arial" panose="020B0604020202020204" pitchFamily="34" charset="0"/>
                <a:cs typeface="Arial" panose="020B0604020202020204" pitchFamily="34" charset="0"/>
              </a:rPr>
              <a:t>C</a:t>
            </a:r>
            <a:r>
              <a:rPr lang="en-US" sz="1100" dirty="0" smtClean="0">
                <a:solidFill>
                  <a:schemeClr val="tx1"/>
                </a:solidFill>
                <a:latin typeface="Arial" panose="020B0604020202020204" pitchFamily="34" charset="0"/>
                <a:cs typeface="Arial" panose="020B0604020202020204" pitchFamily="34" charset="0"/>
              </a:rPr>
              <a:t>ompared to males, Dutch females are more aware of blood clot risk factors. However, almost every demographic inaccurately indicated high blood pressure and high cholesterol as risk factors.</a:t>
            </a:r>
          </a:p>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Only 13% of the population knows cancer is a blood clot risk factor and less than one-third (27%) know that a hospital stay is a risk factor.</a:t>
            </a:r>
          </a:p>
          <a:p>
            <a:pPr marL="171450" indent="-171450">
              <a:buClr>
                <a:srgbClr val="C00000"/>
              </a:buClr>
              <a:buFont typeface="Arial" panose="020B0604020202020204" pitchFamily="34" charset="0"/>
              <a:buChar char="•"/>
            </a:pPr>
            <a:endParaRPr lang="en-US" sz="1100" dirty="0" smtClean="0">
              <a:solidFill>
                <a:schemeClr val="tx1"/>
              </a:solidFill>
              <a:latin typeface="Arial" panose="020B0604020202020204" pitchFamily="34" charset="0"/>
              <a:cs typeface="Arial" panose="020B0604020202020204" pitchFamily="34" charset="0"/>
            </a:endParaRPr>
          </a:p>
          <a:p>
            <a:pPr marL="171450" indent="-171450">
              <a:buClr>
                <a:srgbClr val="C00000"/>
              </a:buClr>
              <a:buFont typeface="Arial" panose="020B0604020202020204" pitchFamily="34" charset="0"/>
              <a:buChar char="•"/>
            </a:pPr>
            <a:endParaRPr lang="en-US" sz="1100" dirty="0">
              <a:solidFill>
                <a:schemeClr val="tx1"/>
              </a:solidFill>
              <a:latin typeface="Arial" panose="020B0604020202020204" pitchFamily="34" charset="0"/>
              <a:cs typeface="Arial" panose="020B0604020202020204" pitchFamily="34" charset="0"/>
            </a:endParaRPr>
          </a:p>
        </p:txBody>
      </p:sp>
      <p:pic>
        <p:nvPicPr>
          <p:cNvPr id="28" name="Picture 2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99713" y="4481079"/>
            <a:ext cx="604717" cy="359051"/>
          </a:xfrm>
          <a:prstGeom prst="rect">
            <a:avLst/>
          </a:prstGeom>
        </p:spPr>
      </p:pic>
      <p:sp>
        <p:nvSpPr>
          <p:cNvPr id="29" name="TextBox 28"/>
          <p:cNvSpPr txBox="1"/>
          <p:nvPr/>
        </p:nvSpPr>
        <p:spPr>
          <a:xfrm>
            <a:off x="840820" y="4584445"/>
            <a:ext cx="7712138" cy="292388"/>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In the Netherlands, adults are largely unsure if blood clots can be prevented.</a:t>
            </a:r>
            <a:endParaRPr lang="en-US" sz="1300" b="1" dirty="0">
              <a:solidFill>
                <a:schemeClr val="tx1"/>
              </a:solidFill>
              <a:latin typeface="Arial" panose="020B0604020202020204" pitchFamily="34" charset="0"/>
              <a:cs typeface="Arial" panose="020B0604020202020204" pitchFamily="34" charset="0"/>
            </a:endParaRPr>
          </a:p>
        </p:txBody>
      </p:sp>
      <p:sp>
        <p:nvSpPr>
          <p:cNvPr id="30" name="TextBox 29"/>
          <p:cNvSpPr txBox="1"/>
          <p:nvPr/>
        </p:nvSpPr>
        <p:spPr>
          <a:xfrm>
            <a:off x="904430" y="4848699"/>
            <a:ext cx="6422645" cy="1107996"/>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Approximately one half (53%) of all age and gender demographics are unsure if blood clots can be prevented.</a:t>
            </a:r>
          </a:p>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While uncertainty is less than with blood clot prevention, many Dutch are also unsure if a blood clot in the leg can travel to the lungs (34%).</a:t>
            </a:r>
          </a:p>
          <a:p>
            <a:pPr marL="171450" indent="-171450">
              <a:buClr>
                <a:srgbClr val="C00000"/>
              </a:buClr>
              <a:buFont typeface="Arial" panose="020B0604020202020204" pitchFamily="34" charset="0"/>
              <a:buChar char="•"/>
            </a:pPr>
            <a:endParaRPr lang="en-US" sz="1100" dirty="0" smtClean="0">
              <a:solidFill>
                <a:schemeClr val="tx1"/>
              </a:solidFill>
              <a:latin typeface="Arial" panose="020B0604020202020204" pitchFamily="34" charset="0"/>
              <a:cs typeface="Arial" panose="020B0604020202020204" pitchFamily="34" charset="0"/>
            </a:endParaRPr>
          </a:p>
          <a:p>
            <a:pPr marL="171450" indent="-171450">
              <a:buClr>
                <a:srgbClr val="C00000"/>
              </a:buClr>
              <a:buFont typeface="Arial" panose="020B0604020202020204" pitchFamily="34" charset="0"/>
              <a:buChar char="•"/>
            </a:pPr>
            <a:endParaRPr lang="en-US" sz="1100" dirty="0">
              <a:solidFill>
                <a:schemeClr val="tx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4528907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r>
              <a:rPr lang="en-US" smtClean="0"/>
              <a:t> - </a:t>
            </a:r>
            <a:fld id="{8C28EAF3-A1DF-4542-860A-456B67E0B799}" type="slidenum">
              <a:rPr lang="en-US" smtClean="0"/>
              <a:pPr/>
              <a:t>14</a:t>
            </a:fld>
            <a:r>
              <a:rPr lang="en-US" smtClean="0"/>
              <a:t> -</a:t>
            </a:r>
            <a:endParaRPr lang="en-US"/>
          </a:p>
        </p:txBody>
      </p:sp>
      <p:sp>
        <p:nvSpPr>
          <p:cNvPr id="5" name="Rectangle 4"/>
          <p:cNvSpPr/>
          <p:nvPr/>
        </p:nvSpPr>
        <p:spPr bwMode="auto">
          <a:xfrm>
            <a:off x="-2" y="0"/>
            <a:ext cx="9144000" cy="6858000"/>
          </a:xfrm>
          <a:prstGeom prst="rect">
            <a:avLst/>
          </a:prstGeom>
          <a:solidFill>
            <a:srgbClr val="002A7E"/>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7" name="Title 1"/>
          <p:cNvSpPr txBox="1">
            <a:spLocks/>
          </p:cNvSpPr>
          <p:nvPr/>
        </p:nvSpPr>
        <p:spPr bwMode="black">
          <a:xfrm>
            <a:off x="1455098" y="968469"/>
            <a:ext cx="6066156" cy="17457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pPr algn="ctr"/>
            <a:r>
              <a:rPr lang="en-US" kern="0" dirty="0" smtClean="0">
                <a:solidFill>
                  <a:schemeClr val="bg1"/>
                </a:solidFill>
              </a:rPr>
              <a:t>Appendix:</a:t>
            </a:r>
          </a:p>
          <a:p>
            <a:pPr algn="ctr"/>
            <a:r>
              <a:rPr lang="en-US" kern="0" dirty="0" smtClean="0">
                <a:solidFill>
                  <a:schemeClr val="bg1"/>
                </a:solidFill>
              </a:rPr>
              <a:t>Aggregate Country Findings</a:t>
            </a:r>
            <a:endParaRPr lang="en-US" kern="0" dirty="0">
              <a:solidFill>
                <a:schemeClr val="bg1"/>
              </a:solidFill>
            </a:endParaRPr>
          </a:p>
        </p:txBody>
      </p:sp>
      <p:sp>
        <p:nvSpPr>
          <p:cNvPr id="3" name="Rectangle 2"/>
          <p:cNvSpPr/>
          <p:nvPr/>
        </p:nvSpPr>
        <p:spPr>
          <a:xfrm>
            <a:off x="1770133" y="2979777"/>
            <a:ext cx="5603731" cy="553998"/>
          </a:xfrm>
          <a:prstGeom prst="rect">
            <a:avLst/>
          </a:prstGeom>
        </p:spPr>
        <p:txBody>
          <a:bodyPr wrap="square">
            <a:spAutoFit/>
          </a:bodyPr>
          <a:lstStyle/>
          <a:p>
            <a:pPr lvl="0">
              <a:buClr>
                <a:srgbClr val="C00000"/>
              </a:buClr>
            </a:pPr>
            <a:r>
              <a:rPr lang="en-US" sz="1000" b="1" dirty="0">
                <a:latin typeface="Arial" panose="020B0604020202020204" pitchFamily="34" charset="0"/>
              </a:rPr>
              <a:t>Analytics Note:</a:t>
            </a:r>
          </a:p>
          <a:p>
            <a:pPr lvl="0">
              <a:buClr>
                <a:srgbClr val="C00000"/>
              </a:buClr>
            </a:pPr>
            <a:r>
              <a:rPr lang="en-US" sz="1000" dirty="0">
                <a:latin typeface="Arial" panose="020B0604020202020204" pitchFamily="34" charset="0"/>
              </a:rPr>
              <a:t>The report findings are </a:t>
            </a:r>
            <a:r>
              <a:rPr lang="en-US" sz="1000" u="sng" dirty="0">
                <a:latin typeface="Arial" panose="020B0604020202020204" pitchFamily="34" charset="0"/>
              </a:rPr>
              <a:t>weighted</a:t>
            </a:r>
            <a:r>
              <a:rPr lang="en-US" sz="1000" dirty="0">
                <a:latin typeface="Arial" panose="020B0604020202020204" pitchFamily="34" charset="0"/>
              </a:rPr>
              <a:t> to population sizes based on the most recent census data for each country</a:t>
            </a:r>
          </a:p>
        </p:txBody>
      </p:sp>
      <p:sp>
        <p:nvSpPr>
          <p:cNvPr id="8" name="Freeform 129"/>
          <p:cNvSpPr>
            <a:spLocks noEditPoints="1"/>
          </p:cNvSpPr>
          <p:nvPr/>
        </p:nvSpPr>
        <p:spPr bwMode="auto">
          <a:xfrm>
            <a:off x="6259021" y="1057143"/>
            <a:ext cx="960929" cy="960929"/>
          </a:xfrm>
          <a:custGeom>
            <a:avLst/>
            <a:gdLst/>
            <a:ahLst/>
            <a:cxnLst>
              <a:cxn ang="0">
                <a:pos x="121" y="484"/>
              </a:cxn>
              <a:cxn ang="0">
                <a:pos x="122" y="504"/>
              </a:cxn>
              <a:cxn ang="0">
                <a:pos x="577" y="263"/>
              </a:cxn>
              <a:cxn ang="0">
                <a:pos x="532" y="265"/>
              </a:cxn>
              <a:cxn ang="0">
                <a:pos x="505" y="175"/>
              </a:cxn>
              <a:cxn ang="0">
                <a:pos x="817" y="549"/>
              </a:cxn>
              <a:cxn ang="0">
                <a:pos x="705" y="410"/>
              </a:cxn>
              <a:cxn ang="0">
                <a:pos x="600" y="376"/>
              </a:cxn>
              <a:cxn ang="0">
                <a:pos x="472" y="478"/>
              </a:cxn>
              <a:cxn ang="0">
                <a:pos x="559" y="590"/>
              </a:cxn>
              <a:cxn ang="0">
                <a:pos x="621" y="642"/>
              </a:cxn>
              <a:cxn ang="0">
                <a:pos x="646" y="811"/>
              </a:cxn>
              <a:cxn ang="0">
                <a:pos x="732" y="840"/>
              </a:cxn>
              <a:cxn ang="0">
                <a:pos x="790" y="730"/>
              </a:cxn>
              <a:cxn ang="0">
                <a:pos x="861" y="554"/>
              </a:cxn>
              <a:cxn ang="0">
                <a:pos x="528" y="0"/>
              </a:cxn>
              <a:cxn ang="0">
                <a:pos x="278" y="911"/>
              </a:cxn>
              <a:cxn ang="0">
                <a:pos x="321" y="802"/>
              </a:cxn>
              <a:cxn ang="0">
                <a:pos x="353" y="654"/>
              </a:cxn>
              <a:cxn ang="0">
                <a:pos x="199" y="552"/>
              </a:cxn>
              <a:cxn ang="0">
                <a:pos x="121" y="588"/>
              </a:cxn>
              <a:cxn ang="0">
                <a:pos x="160" y="741"/>
              </a:cxn>
              <a:cxn ang="0">
                <a:pos x="33" y="529"/>
              </a:cxn>
              <a:cxn ang="0">
                <a:pos x="119" y="563"/>
              </a:cxn>
              <a:cxn ang="0">
                <a:pos x="60" y="503"/>
              </a:cxn>
              <a:cxn ang="0">
                <a:pos x="78" y="428"/>
              </a:cxn>
              <a:cxn ang="0">
                <a:pos x="144" y="368"/>
              </a:cxn>
              <a:cxn ang="0">
                <a:pos x="218" y="311"/>
              </a:cxn>
              <a:cxn ang="0">
                <a:pos x="247" y="282"/>
              </a:cxn>
              <a:cxn ang="0">
                <a:pos x="271" y="283"/>
              </a:cxn>
              <a:cxn ang="0">
                <a:pos x="216" y="217"/>
              </a:cxn>
              <a:cxn ang="0">
                <a:pos x="170" y="223"/>
              </a:cxn>
              <a:cxn ang="0">
                <a:pos x="139" y="252"/>
              </a:cxn>
              <a:cxn ang="0">
                <a:pos x="192" y="181"/>
              </a:cxn>
              <a:cxn ang="0">
                <a:pos x="249" y="170"/>
              </a:cxn>
              <a:cxn ang="0">
                <a:pos x="232" y="132"/>
              </a:cxn>
              <a:cxn ang="0">
                <a:pos x="338" y="206"/>
              </a:cxn>
              <a:cxn ang="0">
                <a:pos x="464" y="139"/>
              </a:cxn>
              <a:cxn ang="0">
                <a:pos x="518" y="59"/>
              </a:cxn>
              <a:cxn ang="0">
                <a:pos x="806" y="158"/>
              </a:cxn>
              <a:cxn ang="0">
                <a:pos x="753" y="173"/>
              </a:cxn>
              <a:cxn ang="0">
                <a:pos x="711" y="131"/>
              </a:cxn>
              <a:cxn ang="0">
                <a:pos x="636" y="164"/>
              </a:cxn>
              <a:cxn ang="0">
                <a:pos x="622" y="215"/>
              </a:cxn>
              <a:cxn ang="0">
                <a:pos x="660" y="192"/>
              </a:cxn>
              <a:cxn ang="0">
                <a:pos x="681" y="204"/>
              </a:cxn>
              <a:cxn ang="0">
                <a:pos x="692" y="223"/>
              </a:cxn>
              <a:cxn ang="0">
                <a:pos x="653" y="251"/>
              </a:cxn>
              <a:cxn ang="0">
                <a:pos x="613" y="241"/>
              </a:cxn>
              <a:cxn ang="0">
                <a:pos x="563" y="310"/>
              </a:cxn>
              <a:cxn ang="0">
                <a:pos x="523" y="376"/>
              </a:cxn>
              <a:cxn ang="0">
                <a:pos x="619" y="324"/>
              </a:cxn>
              <a:cxn ang="0">
                <a:pos x="664" y="355"/>
              </a:cxn>
              <a:cxn ang="0">
                <a:pos x="685" y="364"/>
              </a:cxn>
              <a:cxn ang="0">
                <a:pos x="755" y="323"/>
              </a:cxn>
              <a:cxn ang="0">
                <a:pos x="755" y="340"/>
              </a:cxn>
              <a:cxn ang="0">
                <a:pos x="760" y="385"/>
              </a:cxn>
              <a:cxn ang="0">
                <a:pos x="794" y="484"/>
              </a:cxn>
              <a:cxn ang="0">
                <a:pos x="880" y="467"/>
              </a:cxn>
              <a:cxn ang="0">
                <a:pos x="933" y="461"/>
              </a:cxn>
              <a:cxn ang="0">
                <a:pos x="878" y="878"/>
              </a:cxn>
            </a:cxnLst>
            <a:rect l="0" t="0" r="r" b="b"/>
            <a:pathLst>
              <a:path w="1056" h="1056">
                <a:moveTo>
                  <a:pt x="162" y="496"/>
                </a:moveTo>
                <a:cubicBezTo>
                  <a:pt x="156" y="495"/>
                  <a:pt x="151" y="495"/>
                  <a:pt x="145" y="495"/>
                </a:cubicBezTo>
                <a:cubicBezTo>
                  <a:pt x="145" y="497"/>
                  <a:pt x="145" y="499"/>
                  <a:pt x="145" y="502"/>
                </a:cubicBezTo>
                <a:cubicBezTo>
                  <a:pt x="146" y="503"/>
                  <a:pt x="145" y="503"/>
                  <a:pt x="144" y="503"/>
                </a:cubicBezTo>
                <a:cubicBezTo>
                  <a:pt x="144" y="503"/>
                  <a:pt x="143" y="503"/>
                  <a:pt x="142" y="503"/>
                </a:cubicBezTo>
                <a:cubicBezTo>
                  <a:pt x="141" y="503"/>
                  <a:pt x="139" y="503"/>
                  <a:pt x="138" y="503"/>
                </a:cubicBezTo>
                <a:cubicBezTo>
                  <a:pt x="138" y="504"/>
                  <a:pt x="138" y="506"/>
                  <a:pt x="138" y="507"/>
                </a:cubicBezTo>
                <a:cubicBezTo>
                  <a:pt x="139" y="508"/>
                  <a:pt x="143" y="507"/>
                  <a:pt x="144" y="507"/>
                </a:cubicBezTo>
                <a:cubicBezTo>
                  <a:pt x="146" y="507"/>
                  <a:pt x="149" y="508"/>
                  <a:pt x="151" y="508"/>
                </a:cubicBezTo>
                <a:cubicBezTo>
                  <a:pt x="152" y="509"/>
                  <a:pt x="154" y="509"/>
                  <a:pt x="156" y="509"/>
                </a:cubicBezTo>
                <a:cubicBezTo>
                  <a:pt x="160" y="507"/>
                  <a:pt x="164" y="505"/>
                  <a:pt x="167" y="502"/>
                </a:cubicBezTo>
                <a:cubicBezTo>
                  <a:pt x="169" y="500"/>
                  <a:pt x="169" y="500"/>
                  <a:pt x="168" y="498"/>
                </a:cubicBezTo>
                <a:cubicBezTo>
                  <a:pt x="167" y="496"/>
                  <a:pt x="164" y="497"/>
                  <a:pt x="162" y="496"/>
                </a:cubicBezTo>
                <a:close/>
                <a:moveTo>
                  <a:pt x="121" y="484"/>
                </a:moveTo>
                <a:cubicBezTo>
                  <a:pt x="118" y="482"/>
                  <a:pt x="116" y="480"/>
                  <a:pt x="113" y="478"/>
                </a:cubicBezTo>
                <a:cubicBezTo>
                  <a:pt x="111" y="477"/>
                  <a:pt x="108" y="476"/>
                  <a:pt x="105" y="476"/>
                </a:cubicBezTo>
                <a:cubicBezTo>
                  <a:pt x="103" y="476"/>
                  <a:pt x="100" y="475"/>
                  <a:pt x="97" y="475"/>
                </a:cubicBezTo>
                <a:cubicBezTo>
                  <a:pt x="94" y="474"/>
                  <a:pt x="91" y="475"/>
                  <a:pt x="88" y="476"/>
                </a:cubicBezTo>
                <a:cubicBezTo>
                  <a:pt x="87" y="477"/>
                  <a:pt x="85" y="477"/>
                  <a:pt x="83" y="478"/>
                </a:cubicBezTo>
                <a:cubicBezTo>
                  <a:pt x="83" y="478"/>
                  <a:pt x="81" y="478"/>
                  <a:pt x="81" y="478"/>
                </a:cubicBezTo>
                <a:cubicBezTo>
                  <a:pt x="80" y="480"/>
                  <a:pt x="81" y="482"/>
                  <a:pt x="80" y="484"/>
                </a:cubicBezTo>
                <a:cubicBezTo>
                  <a:pt x="85" y="483"/>
                  <a:pt x="90" y="481"/>
                  <a:pt x="95" y="480"/>
                </a:cubicBezTo>
                <a:cubicBezTo>
                  <a:pt x="100" y="479"/>
                  <a:pt x="104" y="483"/>
                  <a:pt x="108" y="486"/>
                </a:cubicBezTo>
                <a:cubicBezTo>
                  <a:pt x="112" y="489"/>
                  <a:pt x="117" y="490"/>
                  <a:pt x="121" y="493"/>
                </a:cubicBezTo>
                <a:cubicBezTo>
                  <a:pt x="126" y="495"/>
                  <a:pt x="130" y="495"/>
                  <a:pt x="135" y="494"/>
                </a:cubicBezTo>
                <a:cubicBezTo>
                  <a:pt x="137" y="493"/>
                  <a:pt x="139" y="493"/>
                  <a:pt x="140" y="492"/>
                </a:cubicBezTo>
                <a:cubicBezTo>
                  <a:pt x="134" y="489"/>
                  <a:pt x="127" y="487"/>
                  <a:pt x="121" y="484"/>
                </a:cubicBezTo>
                <a:close/>
                <a:moveTo>
                  <a:pt x="122" y="504"/>
                </a:moveTo>
                <a:cubicBezTo>
                  <a:pt x="119" y="503"/>
                  <a:pt x="115" y="503"/>
                  <a:pt x="112" y="502"/>
                </a:cubicBezTo>
                <a:cubicBezTo>
                  <a:pt x="113" y="503"/>
                  <a:pt x="114" y="505"/>
                  <a:pt x="115" y="507"/>
                </a:cubicBezTo>
                <a:cubicBezTo>
                  <a:pt x="117" y="509"/>
                  <a:pt x="122" y="509"/>
                  <a:pt x="125" y="510"/>
                </a:cubicBezTo>
                <a:cubicBezTo>
                  <a:pt x="124" y="508"/>
                  <a:pt x="124" y="505"/>
                  <a:pt x="122" y="504"/>
                </a:cubicBezTo>
                <a:close/>
                <a:moveTo>
                  <a:pt x="548" y="248"/>
                </a:moveTo>
                <a:cubicBezTo>
                  <a:pt x="549" y="250"/>
                  <a:pt x="552" y="251"/>
                  <a:pt x="552" y="253"/>
                </a:cubicBezTo>
                <a:cubicBezTo>
                  <a:pt x="553" y="255"/>
                  <a:pt x="550" y="258"/>
                  <a:pt x="549" y="259"/>
                </a:cubicBezTo>
                <a:cubicBezTo>
                  <a:pt x="548" y="261"/>
                  <a:pt x="547" y="263"/>
                  <a:pt x="546" y="266"/>
                </a:cubicBezTo>
                <a:cubicBezTo>
                  <a:pt x="546" y="269"/>
                  <a:pt x="544" y="273"/>
                  <a:pt x="545" y="275"/>
                </a:cubicBezTo>
                <a:cubicBezTo>
                  <a:pt x="545" y="277"/>
                  <a:pt x="551" y="278"/>
                  <a:pt x="552" y="279"/>
                </a:cubicBezTo>
                <a:cubicBezTo>
                  <a:pt x="556" y="280"/>
                  <a:pt x="559" y="279"/>
                  <a:pt x="563" y="278"/>
                </a:cubicBezTo>
                <a:cubicBezTo>
                  <a:pt x="567" y="277"/>
                  <a:pt x="570" y="275"/>
                  <a:pt x="573" y="273"/>
                </a:cubicBezTo>
                <a:cubicBezTo>
                  <a:pt x="574" y="272"/>
                  <a:pt x="578" y="271"/>
                  <a:pt x="577" y="269"/>
                </a:cubicBezTo>
                <a:cubicBezTo>
                  <a:pt x="577" y="267"/>
                  <a:pt x="577" y="265"/>
                  <a:pt x="577" y="263"/>
                </a:cubicBezTo>
                <a:cubicBezTo>
                  <a:pt x="577" y="262"/>
                  <a:pt x="577" y="261"/>
                  <a:pt x="577" y="260"/>
                </a:cubicBezTo>
                <a:cubicBezTo>
                  <a:pt x="577" y="259"/>
                  <a:pt x="576" y="260"/>
                  <a:pt x="575" y="260"/>
                </a:cubicBezTo>
                <a:cubicBezTo>
                  <a:pt x="571" y="260"/>
                  <a:pt x="570" y="255"/>
                  <a:pt x="569" y="252"/>
                </a:cubicBezTo>
                <a:cubicBezTo>
                  <a:pt x="567" y="248"/>
                  <a:pt x="566" y="244"/>
                  <a:pt x="563" y="241"/>
                </a:cubicBezTo>
                <a:cubicBezTo>
                  <a:pt x="561" y="238"/>
                  <a:pt x="559" y="235"/>
                  <a:pt x="559" y="232"/>
                </a:cubicBezTo>
                <a:cubicBezTo>
                  <a:pt x="560" y="229"/>
                  <a:pt x="559" y="226"/>
                  <a:pt x="557" y="223"/>
                </a:cubicBezTo>
                <a:cubicBezTo>
                  <a:pt x="557" y="221"/>
                  <a:pt x="555" y="220"/>
                  <a:pt x="554" y="218"/>
                </a:cubicBezTo>
                <a:cubicBezTo>
                  <a:pt x="553" y="217"/>
                  <a:pt x="553" y="216"/>
                  <a:pt x="552" y="217"/>
                </a:cubicBezTo>
                <a:cubicBezTo>
                  <a:pt x="550" y="219"/>
                  <a:pt x="547" y="221"/>
                  <a:pt x="545" y="223"/>
                </a:cubicBezTo>
                <a:cubicBezTo>
                  <a:pt x="544" y="224"/>
                  <a:pt x="542" y="225"/>
                  <a:pt x="541" y="226"/>
                </a:cubicBezTo>
                <a:cubicBezTo>
                  <a:pt x="540" y="227"/>
                  <a:pt x="541" y="230"/>
                  <a:pt x="541" y="232"/>
                </a:cubicBezTo>
                <a:cubicBezTo>
                  <a:pt x="541" y="238"/>
                  <a:pt x="545" y="243"/>
                  <a:pt x="548" y="248"/>
                </a:cubicBezTo>
                <a:close/>
                <a:moveTo>
                  <a:pt x="526" y="270"/>
                </a:moveTo>
                <a:cubicBezTo>
                  <a:pt x="528" y="268"/>
                  <a:pt x="530" y="266"/>
                  <a:pt x="532" y="265"/>
                </a:cubicBezTo>
                <a:cubicBezTo>
                  <a:pt x="533" y="263"/>
                  <a:pt x="535" y="262"/>
                  <a:pt x="536" y="260"/>
                </a:cubicBezTo>
                <a:cubicBezTo>
                  <a:pt x="537" y="255"/>
                  <a:pt x="539" y="249"/>
                  <a:pt x="541" y="244"/>
                </a:cubicBezTo>
                <a:cubicBezTo>
                  <a:pt x="537" y="244"/>
                  <a:pt x="534" y="244"/>
                  <a:pt x="531" y="244"/>
                </a:cubicBezTo>
                <a:cubicBezTo>
                  <a:pt x="528" y="244"/>
                  <a:pt x="527" y="244"/>
                  <a:pt x="525" y="246"/>
                </a:cubicBezTo>
                <a:cubicBezTo>
                  <a:pt x="522" y="250"/>
                  <a:pt x="520" y="254"/>
                  <a:pt x="517" y="258"/>
                </a:cubicBezTo>
                <a:cubicBezTo>
                  <a:pt x="515" y="260"/>
                  <a:pt x="516" y="265"/>
                  <a:pt x="517" y="267"/>
                </a:cubicBezTo>
                <a:cubicBezTo>
                  <a:pt x="518" y="271"/>
                  <a:pt x="524" y="270"/>
                  <a:pt x="526" y="270"/>
                </a:cubicBezTo>
                <a:close/>
                <a:moveTo>
                  <a:pt x="621" y="342"/>
                </a:moveTo>
                <a:cubicBezTo>
                  <a:pt x="621" y="339"/>
                  <a:pt x="620" y="336"/>
                  <a:pt x="620" y="334"/>
                </a:cubicBezTo>
                <a:cubicBezTo>
                  <a:pt x="618" y="335"/>
                  <a:pt x="613" y="337"/>
                  <a:pt x="614" y="340"/>
                </a:cubicBezTo>
                <a:cubicBezTo>
                  <a:pt x="615" y="343"/>
                  <a:pt x="619" y="342"/>
                  <a:pt x="621" y="342"/>
                </a:cubicBezTo>
                <a:close/>
                <a:moveTo>
                  <a:pt x="476" y="183"/>
                </a:moveTo>
                <a:cubicBezTo>
                  <a:pt x="481" y="182"/>
                  <a:pt x="486" y="182"/>
                  <a:pt x="491" y="181"/>
                </a:cubicBezTo>
                <a:cubicBezTo>
                  <a:pt x="497" y="180"/>
                  <a:pt x="500" y="178"/>
                  <a:pt x="505" y="175"/>
                </a:cubicBezTo>
                <a:cubicBezTo>
                  <a:pt x="506" y="173"/>
                  <a:pt x="508" y="170"/>
                  <a:pt x="510" y="168"/>
                </a:cubicBezTo>
                <a:cubicBezTo>
                  <a:pt x="508" y="167"/>
                  <a:pt x="505" y="167"/>
                  <a:pt x="503" y="166"/>
                </a:cubicBezTo>
                <a:cubicBezTo>
                  <a:pt x="502" y="165"/>
                  <a:pt x="501" y="164"/>
                  <a:pt x="499" y="164"/>
                </a:cubicBezTo>
                <a:cubicBezTo>
                  <a:pt x="497" y="163"/>
                  <a:pt x="495" y="165"/>
                  <a:pt x="494" y="165"/>
                </a:cubicBezTo>
                <a:cubicBezTo>
                  <a:pt x="491" y="166"/>
                  <a:pt x="489" y="165"/>
                  <a:pt x="486" y="165"/>
                </a:cubicBezTo>
                <a:cubicBezTo>
                  <a:pt x="481" y="165"/>
                  <a:pt x="476" y="165"/>
                  <a:pt x="471" y="165"/>
                </a:cubicBezTo>
                <a:cubicBezTo>
                  <a:pt x="469" y="165"/>
                  <a:pt x="466" y="165"/>
                  <a:pt x="463" y="165"/>
                </a:cubicBezTo>
                <a:cubicBezTo>
                  <a:pt x="462" y="165"/>
                  <a:pt x="461" y="165"/>
                  <a:pt x="459" y="165"/>
                </a:cubicBezTo>
                <a:cubicBezTo>
                  <a:pt x="459" y="166"/>
                  <a:pt x="459" y="167"/>
                  <a:pt x="459" y="168"/>
                </a:cubicBezTo>
                <a:cubicBezTo>
                  <a:pt x="458" y="173"/>
                  <a:pt x="463" y="176"/>
                  <a:pt x="466" y="178"/>
                </a:cubicBezTo>
                <a:cubicBezTo>
                  <a:pt x="468" y="181"/>
                  <a:pt x="472" y="184"/>
                  <a:pt x="476" y="183"/>
                </a:cubicBezTo>
                <a:close/>
                <a:moveTo>
                  <a:pt x="861" y="544"/>
                </a:moveTo>
                <a:cubicBezTo>
                  <a:pt x="849" y="547"/>
                  <a:pt x="837" y="550"/>
                  <a:pt x="825" y="553"/>
                </a:cubicBezTo>
                <a:cubicBezTo>
                  <a:pt x="822" y="552"/>
                  <a:pt x="818" y="552"/>
                  <a:pt x="817" y="549"/>
                </a:cubicBezTo>
                <a:cubicBezTo>
                  <a:pt x="816" y="545"/>
                  <a:pt x="815" y="543"/>
                  <a:pt x="813" y="539"/>
                </a:cubicBezTo>
                <a:cubicBezTo>
                  <a:pt x="808" y="532"/>
                  <a:pt x="802" y="526"/>
                  <a:pt x="798" y="519"/>
                </a:cubicBezTo>
                <a:cubicBezTo>
                  <a:pt x="793" y="511"/>
                  <a:pt x="788" y="504"/>
                  <a:pt x="784" y="496"/>
                </a:cubicBezTo>
                <a:cubicBezTo>
                  <a:pt x="780" y="488"/>
                  <a:pt x="776" y="480"/>
                  <a:pt x="772" y="472"/>
                </a:cubicBezTo>
                <a:cubicBezTo>
                  <a:pt x="769" y="464"/>
                  <a:pt x="765" y="456"/>
                  <a:pt x="761" y="449"/>
                </a:cubicBezTo>
                <a:cubicBezTo>
                  <a:pt x="759" y="446"/>
                  <a:pt x="759" y="443"/>
                  <a:pt x="758" y="439"/>
                </a:cubicBezTo>
                <a:cubicBezTo>
                  <a:pt x="758" y="435"/>
                  <a:pt x="758" y="431"/>
                  <a:pt x="756" y="427"/>
                </a:cubicBezTo>
                <a:cubicBezTo>
                  <a:pt x="755" y="425"/>
                  <a:pt x="754" y="423"/>
                  <a:pt x="753" y="421"/>
                </a:cubicBezTo>
                <a:cubicBezTo>
                  <a:pt x="752" y="420"/>
                  <a:pt x="751" y="417"/>
                  <a:pt x="749" y="416"/>
                </a:cubicBezTo>
                <a:cubicBezTo>
                  <a:pt x="748" y="415"/>
                  <a:pt x="747" y="415"/>
                  <a:pt x="745" y="415"/>
                </a:cubicBezTo>
                <a:cubicBezTo>
                  <a:pt x="744" y="415"/>
                  <a:pt x="743" y="414"/>
                  <a:pt x="741" y="414"/>
                </a:cubicBezTo>
                <a:cubicBezTo>
                  <a:pt x="738" y="413"/>
                  <a:pt x="738" y="415"/>
                  <a:pt x="737" y="417"/>
                </a:cubicBezTo>
                <a:cubicBezTo>
                  <a:pt x="735" y="420"/>
                  <a:pt x="730" y="417"/>
                  <a:pt x="727" y="416"/>
                </a:cubicBezTo>
                <a:cubicBezTo>
                  <a:pt x="720" y="414"/>
                  <a:pt x="712" y="412"/>
                  <a:pt x="705" y="410"/>
                </a:cubicBezTo>
                <a:cubicBezTo>
                  <a:pt x="702" y="409"/>
                  <a:pt x="698" y="408"/>
                  <a:pt x="695" y="407"/>
                </a:cubicBezTo>
                <a:cubicBezTo>
                  <a:pt x="693" y="406"/>
                  <a:pt x="686" y="403"/>
                  <a:pt x="686" y="405"/>
                </a:cubicBezTo>
                <a:cubicBezTo>
                  <a:pt x="684" y="408"/>
                  <a:pt x="684" y="411"/>
                  <a:pt x="683" y="414"/>
                </a:cubicBezTo>
                <a:cubicBezTo>
                  <a:pt x="683" y="415"/>
                  <a:pt x="683" y="419"/>
                  <a:pt x="681" y="420"/>
                </a:cubicBezTo>
                <a:cubicBezTo>
                  <a:pt x="678" y="421"/>
                  <a:pt x="673" y="418"/>
                  <a:pt x="670" y="418"/>
                </a:cubicBezTo>
                <a:cubicBezTo>
                  <a:pt x="667" y="417"/>
                  <a:pt x="664" y="416"/>
                  <a:pt x="661" y="415"/>
                </a:cubicBezTo>
                <a:cubicBezTo>
                  <a:pt x="658" y="415"/>
                  <a:pt x="655" y="415"/>
                  <a:pt x="654" y="412"/>
                </a:cubicBezTo>
                <a:cubicBezTo>
                  <a:pt x="654" y="411"/>
                  <a:pt x="653" y="407"/>
                  <a:pt x="651" y="406"/>
                </a:cubicBezTo>
                <a:cubicBezTo>
                  <a:pt x="647" y="405"/>
                  <a:pt x="644" y="403"/>
                  <a:pt x="641" y="402"/>
                </a:cubicBezTo>
                <a:cubicBezTo>
                  <a:pt x="637" y="400"/>
                  <a:pt x="634" y="399"/>
                  <a:pt x="631" y="397"/>
                </a:cubicBezTo>
                <a:cubicBezTo>
                  <a:pt x="629" y="397"/>
                  <a:pt x="628" y="396"/>
                  <a:pt x="626" y="395"/>
                </a:cubicBezTo>
                <a:cubicBezTo>
                  <a:pt x="625" y="395"/>
                  <a:pt x="625" y="394"/>
                  <a:pt x="625" y="393"/>
                </a:cubicBezTo>
                <a:cubicBezTo>
                  <a:pt x="626" y="387"/>
                  <a:pt x="627" y="381"/>
                  <a:pt x="628" y="375"/>
                </a:cubicBezTo>
                <a:cubicBezTo>
                  <a:pt x="619" y="375"/>
                  <a:pt x="609" y="375"/>
                  <a:pt x="600" y="376"/>
                </a:cubicBezTo>
                <a:cubicBezTo>
                  <a:pt x="592" y="376"/>
                  <a:pt x="582" y="374"/>
                  <a:pt x="575" y="378"/>
                </a:cubicBezTo>
                <a:cubicBezTo>
                  <a:pt x="571" y="380"/>
                  <a:pt x="567" y="382"/>
                  <a:pt x="563" y="384"/>
                </a:cubicBezTo>
                <a:cubicBezTo>
                  <a:pt x="560" y="386"/>
                  <a:pt x="556" y="390"/>
                  <a:pt x="552" y="390"/>
                </a:cubicBezTo>
                <a:cubicBezTo>
                  <a:pt x="549" y="390"/>
                  <a:pt x="546" y="389"/>
                  <a:pt x="543" y="388"/>
                </a:cubicBezTo>
                <a:cubicBezTo>
                  <a:pt x="540" y="388"/>
                  <a:pt x="537" y="387"/>
                  <a:pt x="534" y="387"/>
                </a:cubicBezTo>
                <a:cubicBezTo>
                  <a:pt x="531" y="388"/>
                  <a:pt x="529" y="393"/>
                  <a:pt x="527" y="396"/>
                </a:cubicBezTo>
                <a:cubicBezTo>
                  <a:pt x="524" y="399"/>
                  <a:pt x="521" y="403"/>
                  <a:pt x="518" y="406"/>
                </a:cubicBezTo>
                <a:cubicBezTo>
                  <a:pt x="516" y="409"/>
                  <a:pt x="513" y="411"/>
                  <a:pt x="512" y="414"/>
                </a:cubicBezTo>
                <a:cubicBezTo>
                  <a:pt x="510" y="418"/>
                  <a:pt x="511" y="423"/>
                  <a:pt x="510" y="427"/>
                </a:cubicBezTo>
                <a:cubicBezTo>
                  <a:pt x="510" y="430"/>
                  <a:pt x="508" y="430"/>
                  <a:pt x="506" y="432"/>
                </a:cubicBezTo>
                <a:cubicBezTo>
                  <a:pt x="503" y="433"/>
                  <a:pt x="500" y="434"/>
                  <a:pt x="498" y="436"/>
                </a:cubicBezTo>
                <a:cubicBezTo>
                  <a:pt x="495" y="438"/>
                  <a:pt x="493" y="441"/>
                  <a:pt x="492" y="444"/>
                </a:cubicBezTo>
                <a:cubicBezTo>
                  <a:pt x="490" y="448"/>
                  <a:pt x="487" y="452"/>
                  <a:pt x="485" y="456"/>
                </a:cubicBezTo>
                <a:cubicBezTo>
                  <a:pt x="481" y="463"/>
                  <a:pt x="477" y="471"/>
                  <a:pt x="472" y="478"/>
                </a:cubicBezTo>
                <a:cubicBezTo>
                  <a:pt x="470" y="481"/>
                  <a:pt x="468" y="483"/>
                  <a:pt x="469" y="486"/>
                </a:cubicBezTo>
                <a:cubicBezTo>
                  <a:pt x="471" y="491"/>
                  <a:pt x="472" y="495"/>
                  <a:pt x="474" y="499"/>
                </a:cubicBezTo>
                <a:cubicBezTo>
                  <a:pt x="474" y="501"/>
                  <a:pt x="476" y="503"/>
                  <a:pt x="475" y="504"/>
                </a:cubicBezTo>
                <a:cubicBezTo>
                  <a:pt x="475" y="505"/>
                  <a:pt x="474" y="506"/>
                  <a:pt x="474" y="507"/>
                </a:cubicBezTo>
                <a:cubicBezTo>
                  <a:pt x="472" y="511"/>
                  <a:pt x="470" y="515"/>
                  <a:pt x="469" y="519"/>
                </a:cubicBezTo>
                <a:cubicBezTo>
                  <a:pt x="467" y="522"/>
                  <a:pt x="465" y="524"/>
                  <a:pt x="466" y="528"/>
                </a:cubicBezTo>
                <a:cubicBezTo>
                  <a:pt x="467" y="530"/>
                  <a:pt x="468" y="535"/>
                  <a:pt x="470" y="537"/>
                </a:cubicBezTo>
                <a:cubicBezTo>
                  <a:pt x="475" y="543"/>
                  <a:pt x="481" y="549"/>
                  <a:pt x="487" y="555"/>
                </a:cubicBezTo>
                <a:cubicBezTo>
                  <a:pt x="493" y="561"/>
                  <a:pt x="500" y="568"/>
                  <a:pt x="506" y="575"/>
                </a:cubicBezTo>
                <a:cubicBezTo>
                  <a:pt x="509" y="578"/>
                  <a:pt x="512" y="582"/>
                  <a:pt x="515" y="585"/>
                </a:cubicBezTo>
                <a:cubicBezTo>
                  <a:pt x="516" y="587"/>
                  <a:pt x="518" y="588"/>
                  <a:pt x="519" y="590"/>
                </a:cubicBezTo>
                <a:cubicBezTo>
                  <a:pt x="520" y="591"/>
                  <a:pt x="522" y="594"/>
                  <a:pt x="524" y="594"/>
                </a:cubicBezTo>
                <a:cubicBezTo>
                  <a:pt x="532" y="594"/>
                  <a:pt x="540" y="593"/>
                  <a:pt x="547" y="592"/>
                </a:cubicBezTo>
                <a:cubicBezTo>
                  <a:pt x="551" y="591"/>
                  <a:pt x="556" y="591"/>
                  <a:pt x="559" y="590"/>
                </a:cubicBezTo>
                <a:cubicBezTo>
                  <a:pt x="564" y="589"/>
                  <a:pt x="567" y="587"/>
                  <a:pt x="571" y="585"/>
                </a:cubicBezTo>
                <a:cubicBezTo>
                  <a:pt x="573" y="584"/>
                  <a:pt x="575" y="583"/>
                  <a:pt x="576" y="582"/>
                </a:cubicBezTo>
                <a:cubicBezTo>
                  <a:pt x="578" y="581"/>
                  <a:pt x="580" y="580"/>
                  <a:pt x="581" y="579"/>
                </a:cubicBezTo>
                <a:cubicBezTo>
                  <a:pt x="583" y="579"/>
                  <a:pt x="584" y="579"/>
                  <a:pt x="586" y="579"/>
                </a:cubicBezTo>
                <a:cubicBezTo>
                  <a:pt x="587" y="579"/>
                  <a:pt x="588" y="579"/>
                  <a:pt x="590" y="579"/>
                </a:cubicBezTo>
                <a:cubicBezTo>
                  <a:pt x="591" y="580"/>
                  <a:pt x="592" y="581"/>
                  <a:pt x="592" y="582"/>
                </a:cubicBezTo>
                <a:cubicBezTo>
                  <a:pt x="593" y="584"/>
                  <a:pt x="594" y="586"/>
                  <a:pt x="596" y="587"/>
                </a:cubicBezTo>
                <a:cubicBezTo>
                  <a:pt x="597" y="590"/>
                  <a:pt x="599" y="595"/>
                  <a:pt x="602" y="595"/>
                </a:cubicBezTo>
                <a:cubicBezTo>
                  <a:pt x="607" y="595"/>
                  <a:pt x="611" y="595"/>
                  <a:pt x="615" y="596"/>
                </a:cubicBezTo>
                <a:cubicBezTo>
                  <a:pt x="619" y="596"/>
                  <a:pt x="619" y="596"/>
                  <a:pt x="621" y="599"/>
                </a:cubicBezTo>
                <a:cubicBezTo>
                  <a:pt x="622" y="601"/>
                  <a:pt x="623" y="603"/>
                  <a:pt x="624" y="605"/>
                </a:cubicBezTo>
                <a:cubicBezTo>
                  <a:pt x="624" y="608"/>
                  <a:pt x="623" y="610"/>
                  <a:pt x="623" y="613"/>
                </a:cubicBezTo>
                <a:cubicBezTo>
                  <a:pt x="621" y="620"/>
                  <a:pt x="619" y="627"/>
                  <a:pt x="617" y="634"/>
                </a:cubicBezTo>
                <a:cubicBezTo>
                  <a:pt x="616" y="637"/>
                  <a:pt x="620" y="640"/>
                  <a:pt x="621" y="642"/>
                </a:cubicBezTo>
                <a:cubicBezTo>
                  <a:pt x="624" y="646"/>
                  <a:pt x="626" y="650"/>
                  <a:pt x="629" y="654"/>
                </a:cubicBezTo>
                <a:cubicBezTo>
                  <a:pt x="631" y="658"/>
                  <a:pt x="633" y="661"/>
                  <a:pt x="635" y="664"/>
                </a:cubicBezTo>
                <a:cubicBezTo>
                  <a:pt x="637" y="667"/>
                  <a:pt x="638" y="671"/>
                  <a:pt x="638" y="675"/>
                </a:cubicBezTo>
                <a:cubicBezTo>
                  <a:pt x="639" y="682"/>
                  <a:pt x="641" y="689"/>
                  <a:pt x="641" y="697"/>
                </a:cubicBezTo>
                <a:cubicBezTo>
                  <a:pt x="642" y="699"/>
                  <a:pt x="642" y="702"/>
                  <a:pt x="643" y="704"/>
                </a:cubicBezTo>
                <a:cubicBezTo>
                  <a:pt x="644" y="706"/>
                  <a:pt x="647" y="707"/>
                  <a:pt x="649" y="709"/>
                </a:cubicBezTo>
                <a:cubicBezTo>
                  <a:pt x="646" y="712"/>
                  <a:pt x="643" y="715"/>
                  <a:pt x="641" y="719"/>
                </a:cubicBezTo>
                <a:cubicBezTo>
                  <a:pt x="638" y="722"/>
                  <a:pt x="636" y="724"/>
                  <a:pt x="635" y="729"/>
                </a:cubicBezTo>
                <a:cubicBezTo>
                  <a:pt x="634" y="736"/>
                  <a:pt x="633" y="744"/>
                  <a:pt x="632" y="752"/>
                </a:cubicBezTo>
                <a:cubicBezTo>
                  <a:pt x="631" y="755"/>
                  <a:pt x="631" y="757"/>
                  <a:pt x="632" y="760"/>
                </a:cubicBezTo>
                <a:cubicBezTo>
                  <a:pt x="634" y="765"/>
                  <a:pt x="636" y="769"/>
                  <a:pt x="638" y="774"/>
                </a:cubicBezTo>
                <a:cubicBezTo>
                  <a:pt x="639" y="778"/>
                  <a:pt x="641" y="782"/>
                  <a:pt x="643" y="786"/>
                </a:cubicBezTo>
                <a:cubicBezTo>
                  <a:pt x="644" y="790"/>
                  <a:pt x="646" y="794"/>
                  <a:pt x="646" y="798"/>
                </a:cubicBezTo>
                <a:cubicBezTo>
                  <a:pt x="646" y="802"/>
                  <a:pt x="646" y="806"/>
                  <a:pt x="646" y="811"/>
                </a:cubicBezTo>
                <a:cubicBezTo>
                  <a:pt x="646" y="815"/>
                  <a:pt x="645" y="820"/>
                  <a:pt x="646" y="824"/>
                </a:cubicBezTo>
                <a:cubicBezTo>
                  <a:pt x="646" y="828"/>
                  <a:pt x="649" y="832"/>
                  <a:pt x="651" y="836"/>
                </a:cubicBezTo>
                <a:cubicBezTo>
                  <a:pt x="652" y="840"/>
                  <a:pt x="654" y="845"/>
                  <a:pt x="656" y="849"/>
                </a:cubicBezTo>
                <a:cubicBezTo>
                  <a:pt x="658" y="853"/>
                  <a:pt x="659" y="857"/>
                  <a:pt x="661" y="861"/>
                </a:cubicBezTo>
                <a:cubicBezTo>
                  <a:pt x="662" y="864"/>
                  <a:pt x="662" y="866"/>
                  <a:pt x="661" y="870"/>
                </a:cubicBezTo>
                <a:cubicBezTo>
                  <a:pt x="661" y="873"/>
                  <a:pt x="661" y="875"/>
                  <a:pt x="663" y="878"/>
                </a:cubicBezTo>
                <a:cubicBezTo>
                  <a:pt x="663" y="879"/>
                  <a:pt x="664" y="880"/>
                  <a:pt x="665" y="882"/>
                </a:cubicBezTo>
                <a:cubicBezTo>
                  <a:pt x="666" y="883"/>
                  <a:pt x="667" y="883"/>
                  <a:pt x="669" y="883"/>
                </a:cubicBezTo>
                <a:cubicBezTo>
                  <a:pt x="673" y="883"/>
                  <a:pt x="677" y="884"/>
                  <a:pt x="681" y="883"/>
                </a:cubicBezTo>
                <a:cubicBezTo>
                  <a:pt x="685" y="883"/>
                  <a:pt x="689" y="881"/>
                  <a:pt x="693" y="879"/>
                </a:cubicBezTo>
                <a:cubicBezTo>
                  <a:pt x="696" y="878"/>
                  <a:pt x="700" y="876"/>
                  <a:pt x="704" y="875"/>
                </a:cubicBezTo>
                <a:cubicBezTo>
                  <a:pt x="707" y="873"/>
                  <a:pt x="709" y="870"/>
                  <a:pt x="711" y="868"/>
                </a:cubicBezTo>
                <a:cubicBezTo>
                  <a:pt x="716" y="860"/>
                  <a:pt x="722" y="853"/>
                  <a:pt x="728" y="846"/>
                </a:cubicBezTo>
                <a:cubicBezTo>
                  <a:pt x="729" y="844"/>
                  <a:pt x="731" y="842"/>
                  <a:pt x="732" y="840"/>
                </a:cubicBezTo>
                <a:cubicBezTo>
                  <a:pt x="733" y="839"/>
                  <a:pt x="734" y="838"/>
                  <a:pt x="735" y="836"/>
                </a:cubicBezTo>
                <a:cubicBezTo>
                  <a:pt x="736" y="834"/>
                  <a:pt x="736" y="831"/>
                  <a:pt x="737" y="828"/>
                </a:cubicBezTo>
                <a:cubicBezTo>
                  <a:pt x="737" y="824"/>
                  <a:pt x="738" y="819"/>
                  <a:pt x="739" y="816"/>
                </a:cubicBezTo>
                <a:cubicBezTo>
                  <a:pt x="741" y="812"/>
                  <a:pt x="745" y="810"/>
                  <a:pt x="748" y="807"/>
                </a:cubicBezTo>
                <a:cubicBezTo>
                  <a:pt x="750" y="806"/>
                  <a:pt x="754" y="804"/>
                  <a:pt x="754" y="802"/>
                </a:cubicBezTo>
                <a:cubicBezTo>
                  <a:pt x="754" y="797"/>
                  <a:pt x="754" y="792"/>
                  <a:pt x="754" y="787"/>
                </a:cubicBezTo>
                <a:cubicBezTo>
                  <a:pt x="754" y="784"/>
                  <a:pt x="754" y="780"/>
                  <a:pt x="753" y="776"/>
                </a:cubicBezTo>
                <a:cubicBezTo>
                  <a:pt x="753" y="775"/>
                  <a:pt x="753" y="774"/>
                  <a:pt x="752" y="773"/>
                </a:cubicBezTo>
                <a:cubicBezTo>
                  <a:pt x="752" y="772"/>
                  <a:pt x="751" y="772"/>
                  <a:pt x="752" y="771"/>
                </a:cubicBezTo>
                <a:cubicBezTo>
                  <a:pt x="754" y="769"/>
                  <a:pt x="756" y="768"/>
                  <a:pt x="758" y="766"/>
                </a:cubicBezTo>
                <a:cubicBezTo>
                  <a:pt x="764" y="761"/>
                  <a:pt x="770" y="754"/>
                  <a:pt x="776" y="748"/>
                </a:cubicBezTo>
                <a:cubicBezTo>
                  <a:pt x="779" y="745"/>
                  <a:pt x="782" y="741"/>
                  <a:pt x="785" y="738"/>
                </a:cubicBezTo>
                <a:cubicBezTo>
                  <a:pt x="786" y="737"/>
                  <a:pt x="788" y="735"/>
                  <a:pt x="789" y="734"/>
                </a:cubicBezTo>
                <a:cubicBezTo>
                  <a:pt x="790" y="732"/>
                  <a:pt x="790" y="731"/>
                  <a:pt x="790" y="730"/>
                </a:cubicBezTo>
                <a:cubicBezTo>
                  <a:pt x="790" y="722"/>
                  <a:pt x="789" y="714"/>
                  <a:pt x="788" y="706"/>
                </a:cubicBezTo>
                <a:cubicBezTo>
                  <a:pt x="788" y="702"/>
                  <a:pt x="787" y="698"/>
                  <a:pt x="787" y="693"/>
                </a:cubicBezTo>
                <a:cubicBezTo>
                  <a:pt x="787" y="689"/>
                  <a:pt x="788" y="684"/>
                  <a:pt x="788" y="680"/>
                </a:cubicBezTo>
                <a:cubicBezTo>
                  <a:pt x="788" y="676"/>
                  <a:pt x="788" y="671"/>
                  <a:pt x="788" y="667"/>
                </a:cubicBezTo>
                <a:cubicBezTo>
                  <a:pt x="788" y="665"/>
                  <a:pt x="788" y="663"/>
                  <a:pt x="789" y="662"/>
                </a:cubicBezTo>
                <a:cubicBezTo>
                  <a:pt x="789" y="659"/>
                  <a:pt x="790" y="657"/>
                  <a:pt x="791" y="655"/>
                </a:cubicBezTo>
                <a:cubicBezTo>
                  <a:pt x="792" y="652"/>
                  <a:pt x="793" y="649"/>
                  <a:pt x="794" y="645"/>
                </a:cubicBezTo>
                <a:cubicBezTo>
                  <a:pt x="796" y="642"/>
                  <a:pt x="799" y="639"/>
                  <a:pt x="802" y="636"/>
                </a:cubicBezTo>
                <a:cubicBezTo>
                  <a:pt x="808" y="630"/>
                  <a:pt x="814" y="623"/>
                  <a:pt x="820" y="617"/>
                </a:cubicBezTo>
                <a:cubicBezTo>
                  <a:pt x="827" y="610"/>
                  <a:pt x="833" y="604"/>
                  <a:pt x="839" y="598"/>
                </a:cubicBezTo>
                <a:cubicBezTo>
                  <a:pt x="842" y="595"/>
                  <a:pt x="843" y="592"/>
                  <a:pt x="845" y="588"/>
                </a:cubicBezTo>
                <a:cubicBezTo>
                  <a:pt x="847" y="584"/>
                  <a:pt x="850" y="580"/>
                  <a:pt x="852" y="576"/>
                </a:cubicBezTo>
                <a:cubicBezTo>
                  <a:pt x="855" y="571"/>
                  <a:pt x="858" y="565"/>
                  <a:pt x="861" y="559"/>
                </a:cubicBezTo>
                <a:cubicBezTo>
                  <a:pt x="862" y="557"/>
                  <a:pt x="862" y="556"/>
                  <a:pt x="861" y="554"/>
                </a:cubicBezTo>
                <a:cubicBezTo>
                  <a:pt x="861" y="551"/>
                  <a:pt x="861" y="547"/>
                  <a:pt x="861" y="544"/>
                </a:cubicBezTo>
                <a:close/>
                <a:moveTo>
                  <a:pt x="614" y="361"/>
                </a:moveTo>
                <a:cubicBezTo>
                  <a:pt x="615" y="361"/>
                  <a:pt x="621" y="362"/>
                  <a:pt x="621" y="359"/>
                </a:cubicBezTo>
                <a:cubicBezTo>
                  <a:pt x="621" y="355"/>
                  <a:pt x="621" y="351"/>
                  <a:pt x="621" y="346"/>
                </a:cubicBezTo>
                <a:cubicBezTo>
                  <a:pt x="621" y="345"/>
                  <a:pt x="619" y="345"/>
                  <a:pt x="618" y="345"/>
                </a:cubicBezTo>
                <a:cubicBezTo>
                  <a:pt x="618" y="345"/>
                  <a:pt x="615" y="345"/>
                  <a:pt x="614" y="346"/>
                </a:cubicBezTo>
                <a:cubicBezTo>
                  <a:pt x="613" y="347"/>
                  <a:pt x="614" y="351"/>
                  <a:pt x="614" y="352"/>
                </a:cubicBezTo>
                <a:cubicBezTo>
                  <a:pt x="614" y="355"/>
                  <a:pt x="614" y="358"/>
                  <a:pt x="614" y="361"/>
                </a:cubicBezTo>
                <a:close/>
                <a:moveTo>
                  <a:pt x="180" y="506"/>
                </a:moveTo>
                <a:cubicBezTo>
                  <a:pt x="182" y="506"/>
                  <a:pt x="184" y="506"/>
                  <a:pt x="186" y="506"/>
                </a:cubicBezTo>
                <a:cubicBezTo>
                  <a:pt x="188" y="506"/>
                  <a:pt x="189" y="504"/>
                  <a:pt x="190" y="503"/>
                </a:cubicBezTo>
                <a:cubicBezTo>
                  <a:pt x="187" y="503"/>
                  <a:pt x="183" y="503"/>
                  <a:pt x="180" y="503"/>
                </a:cubicBezTo>
                <a:cubicBezTo>
                  <a:pt x="180" y="504"/>
                  <a:pt x="180" y="505"/>
                  <a:pt x="180" y="506"/>
                </a:cubicBezTo>
                <a:close/>
                <a:moveTo>
                  <a:pt x="528" y="0"/>
                </a:moveTo>
                <a:cubicBezTo>
                  <a:pt x="236" y="0"/>
                  <a:pt x="0" y="236"/>
                  <a:pt x="0" y="528"/>
                </a:cubicBezTo>
                <a:cubicBezTo>
                  <a:pt x="0" y="820"/>
                  <a:pt x="236" y="1056"/>
                  <a:pt x="528" y="1056"/>
                </a:cubicBezTo>
                <a:cubicBezTo>
                  <a:pt x="820" y="1056"/>
                  <a:pt x="1056" y="820"/>
                  <a:pt x="1056" y="528"/>
                </a:cubicBezTo>
                <a:cubicBezTo>
                  <a:pt x="1056" y="236"/>
                  <a:pt x="820" y="0"/>
                  <a:pt x="528" y="0"/>
                </a:cubicBezTo>
                <a:close/>
                <a:moveTo>
                  <a:pt x="878" y="878"/>
                </a:moveTo>
                <a:cubicBezTo>
                  <a:pt x="788" y="967"/>
                  <a:pt x="665" y="1023"/>
                  <a:pt x="528" y="1023"/>
                </a:cubicBezTo>
                <a:cubicBezTo>
                  <a:pt x="432" y="1023"/>
                  <a:pt x="343" y="996"/>
                  <a:pt x="267" y="949"/>
                </a:cubicBezTo>
                <a:cubicBezTo>
                  <a:pt x="265" y="943"/>
                  <a:pt x="263" y="937"/>
                  <a:pt x="261" y="931"/>
                </a:cubicBezTo>
                <a:cubicBezTo>
                  <a:pt x="261" y="929"/>
                  <a:pt x="261" y="929"/>
                  <a:pt x="262" y="929"/>
                </a:cubicBezTo>
                <a:cubicBezTo>
                  <a:pt x="265" y="928"/>
                  <a:pt x="267" y="928"/>
                  <a:pt x="269" y="928"/>
                </a:cubicBezTo>
                <a:cubicBezTo>
                  <a:pt x="270" y="928"/>
                  <a:pt x="271" y="928"/>
                  <a:pt x="272" y="927"/>
                </a:cubicBezTo>
                <a:cubicBezTo>
                  <a:pt x="273" y="927"/>
                  <a:pt x="272" y="923"/>
                  <a:pt x="272" y="922"/>
                </a:cubicBezTo>
                <a:cubicBezTo>
                  <a:pt x="271" y="920"/>
                  <a:pt x="270" y="915"/>
                  <a:pt x="271" y="913"/>
                </a:cubicBezTo>
                <a:cubicBezTo>
                  <a:pt x="273" y="911"/>
                  <a:pt x="276" y="911"/>
                  <a:pt x="278" y="911"/>
                </a:cubicBezTo>
                <a:cubicBezTo>
                  <a:pt x="281" y="910"/>
                  <a:pt x="283" y="909"/>
                  <a:pt x="286" y="908"/>
                </a:cubicBezTo>
                <a:cubicBezTo>
                  <a:pt x="287" y="907"/>
                  <a:pt x="287" y="903"/>
                  <a:pt x="287" y="902"/>
                </a:cubicBezTo>
                <a:cubicBezTo>
                  <a:pt x="288" y="900"/>
                  <a:pt x="289" y="898"/>
                  <a:pt x="289" y="896"/>
                </a:cubicBezTo>
                <a:cubicBezTo>
                  <a:pt x="289" y="894"/>
                  <a:pt x="287" y="892"/>
                  <a:pt x="286" y="891"/>
                </a:cubicBezTo>
                <a:cubicBezTo>
                  <a:pt x="285" y="889"/>
                  <a:pt x="284" y="886"/>
                  <a:pt x="282" y="884"/>
                </a:cubicBezTo>
                <a:cubicBezTo>
                  <a:pt x="286" y="884"/>
                  <a:pt x="291" y="884"/>
                  <a:pt x="295" y="884"/>
                </a:cubicBezTo>
                <a:cubicBezTo>
                  <a:pt x="298" y="884"/>
                  <a:pt x="299" y="882"/>
                  <a:pt x="300" y="879"/>
                </a:cubicBezTo>
                <a:cubicBezTo>
                  <a:pt x="302" y="871"/>
                  <a:pt x="306" y="863"/>
                  <a:pt x="310" y="855"/>
                </a:cubicBezTo>
                <a:cubicBezTo>
                  <a:pt x="311" y="851"/>
                  <a:pt x="313" y="847"/>
                  <a:pt x="315" y="843"/>
                </a:cubicBezTo>
                <a:cubicBezTo>
                  <a:pt x="317" y="839"/>
                  <a:pt x="317" y="836"/>
                  <a:pt x="315" y="831"/>
                </a:cubicBezTo>
                <a:cubicBezTo>
                  <a:pt x="315" y="828"/>
                  <a:pt x="314" y="826"/>
                  <a:pt x="313" y="823"/>
                </a:cubicBezTo>
                <a:cubicBezTo>
                  <a:pt x="313" y="819"/>
                  <a:pt x="314" y="816"/>
                  <a:pt x="315" y="813"/>
                </a:cubicBezTo>
                <a:cubicBezTo>
                  <a:pt x="316" y="810"/>
                  <a:pt x="316" y="807"/>
                  <a:pt x="317" y="805"/>
                </a:cubicBezTo>
                <a:cubicBezTo>
                  <a:pt x="318" y="803"/>
                  <a:pt x="320" y="803"/>
                  <a:pt x="321" y="802"/>
                </a:cubicBezTo>
                <a:cubicBezTo>
                  <a:pt x="323" y="801"/>
                  <a:pt x="326" y="800"/>
                  <a:pt x="328" y="799"/>
                </a:cubicBezTo>
                <a:cubicBezTo>
                  <a:pt x="332" y="798"/>
                  <a:pt x="335" y="796"/>
                  <a:pt x="339" y="795"/>
                </a:cubicBezTo>
                <a:cubicBezTo>
                  <a:pt x="340" y="794"/>
                  <a:pt x="341" y="794"/>
                  <a:pt x="342" y="794"/>
                </a:cubicBezTo>
                <a:cubicBezTo>
                  <a:pt x="344" y="793"/>
                  <a:pt x="344" y="790"/>
                  <a:pt x="345" y="788"/>
                </a:cubicBezTo>
                <a:cubicBezTo>
                  <a:pt x="348" y="780"/>
                  <a:pt x="351" y="772"/>
                  <a:pt x="354" y="764"/>
                </a:cubicBezTo>
                <a:cubicBezTo>
                  <a:pt x="355" y="760"/>
                  <a:pt x="354" y="756"/>
                  <a:pt x="354" y="752"/>
                </a:cubicBezTo>
                <a:cubicBezTo>
                  <a:pt x="353" y="747"/>
                  <a:pt x="353" y="742"/>
                  <a:pt x="353" y="738"/>
                </a:cubicBezTo>
                <a:cubicBezTo>
                  <a:pt x="353" y="733"/>
                  <a:pt x="352" y="728"/>
                  <a:pt x="353" y="723"/>
                </a:cubicBezTo>
                <a:cubicBezTo>
                  <a:pt x="354" y="719"/>
                  <a:pt x="357" y="716"/>
                  <a:pt x="359" y="712"/>
                </a:cubicBezTo>
                <a:cubicBezTo>
                  <a:pt x="361" y="708"/>
                  <a:pt x="364" y="704"/>
                  <a:pt x="366" y="700"/>
                </a:cubicBezTo>
                <a:cubicBezTo>
                  <a:pt x="368" y="696"/>
                  <a:pt x="373" y="691"/>
                  <a:pt x="372" y="687"/>
                </a:cubicBezTo>
                <a:cubicBezTo>
                  <a:pt x="371" y="682"/>
                  <a:pt x="370" y="678"/>
                  <a:pt x="369" y="673"/>
                </a:cubicBezTo>
                <a:cubicBezTo>
                  <a:pt x="368" y="669"/>
                  <a:pt x="368" y="664"/>
                  <a:pt x="364" y="662"/>
                </a:cubicBezTo>
                <a:cubicBezTo>
                  <a:pt x="361" y="660"/>
                  <a:pt x="357" y="657"/>
                  <a:pt x="353" y="654"/>
                </a:cubicBezTo>
                <a:cubicBezTo>
                  <a:pt x="349" y="651"/>
                  <a:pt x="346" y="649"/>
                  <a:pt x="342" y="646"/>
                </a:cubicBezTo>
                <a:cubicBezTo>
                  <a:pt x="338" y="646"/>
                  <a:pt x="335" y="647"/>
                  <a:pt x="331" y="646"/>
                </a:cubicBezTo>
                <a:cubicBezTo>
                  <a:pt x="327" y="645"/>
                  <a:pt x="323" y="642"/>
                  <a:pt x="319" y="640"/>
                </a:cubicBezTo>
                <a:cubicBezTo>
                  <a:pt x="311" y="636"/>
                  <a:pt x="303" y="633"/>
                  <a:pt x="295" y="629"/>
                </a:cubicBezTo>
                <a:cubicBezTo>
                  <a:pt x="291" y="627"/>
                  <a:pt x="287" y="625"/>
                  <a:pt x="283" y="623"/>
                </a:cubicBezTo>
                <a:cubicBezTo>
                  <a:pt x="280" y="621"/>
                  <a:pt x="280" y="620"/>
                  <a:pt x="279" y="617"/>
                </a:cubicBezTo>
                <a:cubicBezTo>
                  <a:pt x="278" y="609"/>
                  <a:pt x="274" y="602"/>
                  <a:pt x="270" y="595"/>
                </a:cubicBezTo>
                <a:cubicBezTo>
                  <a:pt x="269" y="593"/>
                  <a:pt x="267" y="588"/>
                  <a:pt x="264" y="587"/>
                </a:cubicBezTo>
                <a:cubicBezTo>
                  <a:pt x="260" y="585"/>
                  <a:pt x="256" y="583"/>
                  <a:pt x="252" y="583"/>
                </a:cubicBezTo>
                <a:cubicBezTo>
                  <a:pt x="248" y="582"/>
                  <a:pt x="243" y="582"/>
                  <a:pt x="239" y="582"/>
                </a:cubicBezTo>
                <a:cubicBezTo>
                  <a:pt x="236" y="582"/>
                  <a:pt x="235" y="581"/>
                  <a:pt x="233" y="579"/>
                </a:cubicBezTo>
                <a:cubicBezTo>
                  <a:pt x="227" y="573"/>
                  <a:pt x="222" y="566"/>
                  <a:pt x="217" y="560"/>
                </a:cubicBezTo>
                <a:cubicBezTo>
                  <a:pt x="215" y="558"/>
                  <a:pt x="212" y="557"/>
                  <a:pt x="210" y="555"/>
                </a:cubicBezTo>
                <a:cubicBezTo>
                  <a:pt x="206" y="553"/>
                  <a:pt x="204" y="552"/>
                  <a:pt x="199" y="552"/>
                </a:cubicBezTo>
                <a:cubicBezTo>
                  <a:pt x="195" y="551"/>
                  <a:pt x="191" y="551"/>
                  <a:pt x="187" y="551"/>
                </a:cubicBezTo>
                <a:cubicBezTo>
                  <a:pt x="182" y="550"/>
                  <a:pt x="177" y="551"/>
                  <a:pt x="173" y="549"/>
                </a:cubicBezTo>
                <a:cubicBezTo>
                  <a:pt x="171" y="548"/>
                  <a:pt x="168" y="545"/>
                  <a:pt x="165" y="545"/>
                </a:cubicBezTo>
                <a:cubicBezTo>
                  <a:pt x="162" y="545"/>
                  <a:pt x="158" y="546"/>
                  <a:pt x="155" y="546"/>
                </a:cubicBezTo>
                <a:cubicBezTo>
                  <a:pt x="156" y="545"/>
                  <a:pt x="157" y="544"/>
                  <a:pt x="159" y="543"/>
                </a:cubicBezTo>
                <a:cubicBezTo>
                  <a:pt x="156" y="542"/>
                  <a:pt x="154" y="541"/>
                  <a:pt x="152" y="541"/>
                </a:cubicBezTo>
                <a:cubicBezTo>
                  <a:pt x="150" y="541"/>
                  <a:pt x="149" y="544"/>
                  <a:pt x="149" y="545"/>
                </a:cubicBezTo>
                <a:cubicBezTo>
                  <a:pt x="147" y="547"/>
                  <a:pt x="145" y="546"/>
                  <a:pt x="143" y="546"/>
                </a:cubicBezTo>
                <a:cubicBezTo>
                  <a:pt x="141" y="546"/>
                  <a:pt x="138" y="546"/>
                  <a:pt x="135" y="548"/>
                </a:cubicBezTo>
                <a:cubicBezTo>
                  <a:pt x="133" y="549"/>
                  <a:pt x="131" y="553"/>
                  <a:pt x="130" y="555"/>
                </a:cubicBezTo>
                <a:cubicBezTo>
                  <a:pt x="127" y="558"/>
                  <a:pt x="125" y="561"/>
                  <a:pt x="123" y="564"/>
                </a:cubicBezTo>
                <a:cubicBezTo>
                  <a:pt x="121" y="566"/>
                  <a:pt x="118" y="568"/>
                  <a:pt x="118" y="570"/>
                </a:cubicBezTo>
                <a:cubicBezTo>
                  <a:pt x="118" y="573"/>
                  <a:pt x="119" y="576"/>
                  <a:pt x="120" y="579"/>
                </a:cubicBezTo>
                <a:cubicBezTo>
                  <a:pt x="121" y="582"/>
                  <a:pt x="121" y="585"/>
                  <a:pt x="121" y="588"/>
                </a:cubicBezTo>
                <a:cubicBezTo>
                  <a:pt x="121" y="590"/>
                  <a:pt x="122" y="595"/>
                  <a:pt x="121" y="597"/>
                </a:cubicBezTo>
                <a:cubicBezTo>
                  <a:pt x="120" y="600"/>
                  <a:pt x="117" y="603"/>
                  <a:pt x="115" y="606"/>
                </a:cubicBezTo>
                <a:cubicBezTo>
                  <a:pt x="114" y="608"/>
                  <a:pt x="112" y="610"/>
                  <a:pt x="110" y="613"/>
                </a:cubicBezTo>
                <a:cubicBezTo>
                  <a:pt x="107" y="619"/>
                  <a:pt x="106" y="627"/>
                  <a:pt x="105" y="633"/>
                </a:cubicBezTo>
                <a:cubicBezTo>
                  <a:pt x="104" y="635"/>
                  <a:pt x="103" y="638"/>
                  <a:pt x="105" y="639"/>
                </a:cubicBezTo>
                <a:cubicBezTo>
                  <a:pt x="107" y="640"/>
                  <a:pt x="108" y="641"/>
                  <a:pt x="110" y="642"/>
                </a:cubicBezTo>
                <a:cubicBezTo>
                  <a:pt x="108" y="645"/>
                  <a:pt x="105" y="648"/>
                  <a:pt x="105" y="652"/>
                </a:cubicBezTo>
                <a:cubicBezTo>
                  <a:pt x="105" y="655"/>
                  <a:pt x="105" y="659"/>
                  <a:pt x="106" y="661"/>
                </a:cubicBezTo>
                <a:cubicBezTo>
                  <a:pt x="107" y="664"/>
                  <a:pt x="109" y="665"/>
                  <a:pt x="112" y="666"/>
                </a:cubicBezTo>
                <a:cubicBezTo>
                  <a:pt x="115" y="668"/>
                  <a:pt x="116" y="672"/>
                  <a:pt x="118" y="675"/>
                </a:cubicBezTo>
                <a:cubicBezTo>
                  <a:pt x="126" y="691"/>
                  <a:pt x="134" y="707"/>
                  <a:pt x="144" y="721"/>
                </a:cubicBezTo>
                <a:cubicBezTo>
                  <a:pt x="146" y="725"/>
                  <a:pt x="149" y="729"/>
                  <a:pt x="152" y="732"/>
                </a:cubicBezTo>
                <a:cubicBezTo>
                  <a:pt x="153" y="734"/>
                  <a:pt x="154" y="736"/>
                  <a:pt x="156" y="737"/>
                </a:cubicBezTo>
                <a:cubicBezTo>
                  <a:pt x="157" y="739"/>
                  <a:pt x="158" y="740"/>
                  <a:pt x="160" y="741"/>
                </a:cubicBezTo>
                <a:cubicBezTo>
                  <a:pt x="164" y="743"/>
                  <a:pt x="168" y="745"/>
                  <a:pt x="171" y="747"/>
                </a:cubicBezTo>
                <a:cubicBezTo>
                  <a:pt x="175" y="749"/>
                  <a:pt x="178" y="753"/>
                  <a:pt x="180" y="756"/>
                </a:cubicBezTo>
                <a:cubicBezTo>
                  <a:pt x="182" y="759"/>
                  <a:pt x="185" y="761"/>
                  <a:pt x="186" y="764"/>
                </a:cubicBezTo>
                <a:cubicBezTo>
                  <a:pt x="187" y="766"/>
                  <a:pt x="187" y="770"/>
                  <a:pt x="187" y="773"/>
                </a:cubicBezTo>
                <a:cubicBezTo>
                  <a:pt x="188" y="782"/>
                  <a:pt x="189" y="791"/>
                  <a:pt x="190" y="800"/>
                </a:cubicBezTo>
                <a:cubicBezTo>
                  <a:pt x="192" y="809"/>
                  <a:pt x="193" y="818"/>
                  <a:pt x="195" y="827"/>
                </a:cubicBezTo>
                <a:cubicBezTo>
                  <a:pt x="197" y="835"/>
                  <a:pt x="200" y="844"/>
                  <a:pt x="203" y="853"/>
                </a:cubicBezTo>
                <a:cubicBezTo>
                  <a:pt x="204" y="857"/>
                  <a:pt x="205" y="861"/>
                  <a:pt x="207" y="865"/>
                </a:cubicBezTo>
                <a:cubicBezTo>
                  <a:pt x="207" y="867"/>
                  <a:pt x="210" y="871"/>
                  <a:pt x="209" y="873"/>
                </a:cubicBezTo>
                <a:cubicBezTo>
                  <a:pt x="208" y="877"/>
                  <a:pt x="208" y="881"/>
                  <a:pt x="207" y="885"/>
                </a:cubicBezTo>
                <a:cubicBezTo>
                  <a:pt x="206" y="889"/>
                  <a:pt x="206" y="892"/>
                  <a:pt x="206" y="896"/>
                </a:cubicBezTo>
                <a:cubicBezTo>
                  <a:pt x="207" y="899"/>
                  <a:pt x="208" y="903"/>
                  <a:pt x="209" y="906"/>
                </a:cubicBezTo>
                <a:cubicBezTo>
                  <a:pt x="199" y="897"/>
                  <a:pt x="188" y="888"/>
                  <a:pt x="178" y="878"/>
                </a:cubicBezTo>
                <a:cubicBezTo>
                  <a:pt x="89" y="788"/>
                  <a:pt x="33" y="665"/>
                  <a:pt x="33" y="529"/>
                </a:cubicBezTo>
                <a:cubicBezTo>
                  <a:pt x="35" y="530"/>
                  <a:pt x="36" y="531"/>
                  <a:pt x="37" y="532"/>
                </a:cubicBezTo>
                <a:cubicBezTo>
                  <a:pt x="40" y="534"/>
                  <a:pt x="43" y="535"/>
                  <a:pt x="46" y="536"/>
                </a:cubicBezTo>
                <a:cubicBezTo>
                  <a:pt x="49" y="537"/>
                  <a:pt x="52" y="538"/>
                  <a:pt x="55" y="539"/>
                </a:cubicBezTo>
                <a:cubicBezTo>
                  <a:pt x="59" y="540"/>
                  <a:pt x="61" y="542"/>
                  <a:pt x="64" y="544"/>
                </a:cubicBezTo>
                <a:cubicBezTo>
                  <a:pt x="67" y="547"/>
                  <a:pt x="71" y="550"/>
                  <a:pt x="74" y="553"/>
                </a:cubicBezTo>
                <a:cubicBezTo>
                  <a:pt x="78" y="556"/>
                  <a:pt x="81" y="559"/>
                  <a:pt x="84" y="562"/>
                </a:cubicBezTo>
                <a:cubicBezTo>
                  <a:pt x="87" y="565"/>
                  <a:pt x="90" y="568"/>
                  <a:pt x="93" y="570"/>
                </a:cubicBezTo>
                <a:cubicBezTo>
                  <a:pt x="95" y="572"/>
                  <a:pt x="97" y="573"/>
                  <a:pt x="99" y="573"/>
                </a:cubicBezTo>
                <a:cubicBezTo>
                  <a:pt x="99" y="573"/>
                  <a:pt x="100" y="574"/>
                  <a:pt x="101" y="574"/>
                </a:cubicBezTo>
                <a:cubicBezTo>
                  <a:pt x="102" y="572"/>
                  <a:pt x="103" y="569"/>
                  <a:pt x="104" y="567"/>
                </a:cubicBezTo>
                <a:cubicBezTo>
                  <a:pt x="105" y="566"/>
                  <a:pt x="107" y="565"/>
                  <a:pt x="109" y="564"/>
                </a:cubicBezTo>
                <a:cubicBezTo>
                  <a:pt x="110" y="563"/>
                  <a:pt x="110" y="562"/>
                  <a:pt x="111" y="563"/>
                </a:cubicBezTo>
                <a:cubicBezTo>
                  <a:pt x="113" y="565"/>
                  <a:pt x="114" y="566"/>
                  <a:pt x="116" y="568"/>
                </a:cubicBezTo>
                <a:cubicBezTo>
                  <a:pt x="117" y="566"/>
                  <a:pt x="118" y="565"/>
                  <a:pt x="119" y="563"/>
                </a:cubicBezTo>
                <a:cubicBezTo>
                  <a:pt x="116" y="562"/>
                  <a:pt x="113" y="558"/>
                  <a:pt x="110" y="558"/>
                </a:cubicBezTo>
                <a:cubicBezTo>
                  <a:pt x="109" y="558"/>
                  <a:pt x="107" y="559"/>
                  <a:pt x="106" y="560"/>
                </a:cubicBezTo>
                <a:cubicBezTo>
                  <a:pt x="104" y="561"/>
                  <a:pt x="102" y="562"/>
                  <a:pt x="100" y="563"/>
                </a:cubicBezTo>
                <a:cubicBezTo>
                  <a:pt x="97" y="564"/>
                  <a:pt x="97" y="563"/>
                  <a:pt x="95" y="561"/>
                </a:cubicBezTo>
                <a:cubicBezTo>
                  <a:pt x="93" y="559"/>
                  <a:pt x="91" y="556"/>
                  <a:pt x="89" y="554"/>
                </a:cubicBezTo>
                <a:cubicBezTo>
                  <a:pt x="87" y="552"/>
                  <a:pt x="84" y="551"/>
                  <a:pt x="84" y="547"/>
                </a:cubicBezTo>
                <a:cubicBezTo>
                  <a:pt x="84" y="544"/>
                  <a:pt x="84" y="540"/>
                  <a:pt x="84" y="536"/>
                </a:cubicBezTo>
                <a:cubicBezTo>
                  <a:pt x="85" y="533"/>
                  <a:pt x="85" y="529"/>
                  <a:pt x="84" y="526"/>
                </a:cubicBezTo>
                <a:cubicBezTo>
                  <a:pt x="83" y="524"/>
                  <a:pt x="81" y="522"/>
                  <a:pt x="79" y="520"/>
                </a:cubicBezTo>
                <a:cubicBezTo>
                  <a:pt x="77" y="518"/>
                  <a:pt x="77" y="518"/>
                  <a:pt x="74" y="519"/>
                </a:cubicBezTo>
                <a:cubicBezTo>
                  <a:pt x="72" y="520"/>
                  <a:pt x="71" y="521"/>
                  <a:pt x="68" y="521"/>
                </a:cubicBezTo>
                <a:cubicBezTo>
                  <a:pt x="67" y="521"/>
                  <a:pt x="58" y="520"/>
                  <a:pt x="57" y="518"/>
                </a:cubicBezTo>
                <a:cubicBezTo>
                  <a:pt x="57" y="516"/>
                  <a:pt x="58" y="514"/>
                  <a:pt x="58" y="512"/>
                </a:cubicBezTo>
                <a:cubicBezTo>
                  <a:pt x="58" y="509"/>
                  <a:pt x="59" y="506"/>
                  <a:pt x="60" y="503"/>
                </a:cubicBezTo>
                <a:cubicBezTo>
                  <a:pt x="61" y="500"/>
                  <a:pt x="61" y="497"/>
                  <a:pt x="62" y="493"/>
                </a:cubicBezTo>
                <a:cubicBezTo>
                  <a:pt x="63" y="493"/>
                  <a:pt x="64" y="492"/>
                  <a:pt x="64" y="491"/>
                </a:cubicBezTo>
                <a:cubicBezTo>
                  <a:pt x="65" y="490"/>
                  <a:pt x="65" y="488"/>
                  <a:pt x="66" y="487"/>
                </a:cubicBezTo>
                <a:cubicBezTo>
                  <a:pt x="59" y="487"/>
                  <a:pt x="52" y="488"/>
                  <a:pt x="46" y="490"/>
                </a:cubicBezTo>
                <a:cubicBezTo>
                  <a:pt x="43" y="491"/>
                  <a:pt x="44" y="495"/>
                  <a:pt x="43" y="498"/>
                </a:cubicBezTo>
                <a:cubicBezTo>
                  <a:pt x="43" y="499"/>
                  <a:pt x="43" y="501"/>
                  <a:pt x="41" y="502"/>
                </a:cubicBezTo>
                <a:cubicBezTo>
                  <a:pt x="40" y="503"/>
                  <a:pt x="38" y="504"/>
                  <a:pt x="37" y="504"/>
                </a:cubicBezTo>
                <a:cubicBezTo>
                  <a:pt x="36" y="504"/>
                  <a:pt x="35" y="504"/>
                  <a:pt x="34" y="504"/>
                </a:cubicBezTo>
                <a:cubicBezTo>
                  <a:pt x="35" y="479"/>
                  <a:pt x="38" y="454"/>
                  <a:pt x="43" y="430"/>
                </a:cubicBezTo>
                <a:cubicBezTo>
                  <a:pt x="45" y="430"/>
                  <a:pt x="45" y="431"/>
                  <a:pt x="46" y="434"/>
                </a:cubicBezTo>
                <a:cubicBezTo>
                  <a:pt x="46" y="436"/>
                  <a:pt x="50" y="436"/>
                  <a:pt x="51" y="436"/>
                </a:cubicBezTo>
                <a:cubicBezTo>
                  <a:pt x="54" y="435"/>
                  <a:pt x="57" y="431"/>
                  <a:pt x="60" y="429"/>
                </a:cubicBezTo>
                <a:cubicBezTo>
                  <a:pt x="62" y="427"/>
                  <a:pt x="65" y="426"/>
                  <a:pt x="68" y="426"/>
                </a:cubicBezTo>
                <a:cubicBezTo>
                  <a:pt x="72" y="425"/>
                  <a:pt x="75" y="425"/>
                  <a:pt x="78" y="428"/>
                </a:cubicBezTo>
                <a:cubicBezTo>
                  <a:pt x="80" y="429"/>
                  <a:pt x="83" y="433"/>
                  <a:pt x="86" y="430"/>
                </a:cubicBezTo>
                <a:cubicBezTo>
                  <a:pt x="88" y="428"/>
                  <a:pt x="89" y="430"/>
                  <a:pt x="90" y="432"/>
                </a:cubicBezTo>
                <a:cubicBezTo>
                  <a:pt x="93" y="435"/>
                  <a:pt x="93" y="440"/>
                  <a:pt x="94" y="443"/>
                </a:cubicBezTo>
                <a:cubicBezTo>
                  <a:pt x="95" y="447"/>
                  <a:pt x="97" y="451"/>
                  <a:pt x="98" y="455"/>
                </a:cubicBezTo>
                <a:cubicBezTo>
                  <a:pt x="100" y="457"/>
                  <a:pt x="101" y="463"/>
                  <a:pt x="104" y="461"/>
                </a:cubicBezTo>
                <a:cubicBezTo>
                  <a:pt x="108" y="460"/>
                  <a:pt x="107" y="456"/>
                  <a:pt x="107" y="453"/>
                </a:cubicBezTo>
                <a:cubicBezTo>
                  <a:pt x="108" y="449"/>
                  <a:pt x="107" y="445"/>
                  <a:pt x="106" y="440"/>
                </a:cubicBezTo>
                <a:cubicBezTo>
                  <a:pt x="105" y="436"/>
                  <a:pt x="104" y="432"/>
                  <a:pt x="103" y="428"/>
                </a:cubicBezTo>
                <a:cubicBezTo>
                  <a:pt x="102" y="425"/>
                  <a:pt x="102" y="422"/>
                  <a:pt x="104" y="419"/>
                </a:cubicBezTo>
                <a:cubicBezTo>
                  <a:pt x="106" y="416"/>
                  <a:pt x="108" y="414"/>
                  <a:pt x="110" y="412"/>
                </a:cubicBezTo>
                <a:cubicBezTo>
                  <a:pt x="114" y="410"/>
                  <a:pt x="117" y="408"/>
                  <a:pt x="120" y="406"/>
                </a:cubicBezTo>
                <a:cubicBezTo>
                  <a:pt x="126" y="401"/>
                  <a:pt x="133" y="396"/>
                  <a:pt x="139" y="391"/>
                </a:cubicBezTo>
                <a:cubicBezTo>
                  <a:pt x="143" y="388"/>
                  <a:pt x="144" y="385"/>
                  <a:pt x="143" y="381"/>
                </a:cubicBezTo>
                <a:cubicBezTo>
                  <a:pt x="142" y="376"/>
                  <a:pt x="140" y="371"/>
                  <a:pt x="144" y="368"/>
                </a:cubicBezTo>
                <a:cubicBezTo>
                  <a:pt x="152" y="361"/>
                  <a:pt x="161" y="357"/>
                  <a:pt x="169" y="350"/>
                </a:cubicBezTo>
                <a:cubicBezTo>
                  <a:pt x="172" y="347"/>
                  <a:pt x="175" y="344"/>
                  <a:pt x="177" y="340"/>
                </a:cubicBezTo>
                <a:cubicBezTo>
                  <a:pt x="180" y="336"/>
                  <a:pt x="183" y="334"/>
                  <a:pt x="187" y="331"/>
                </a:cubicBezTo>
                <a:cubicBezTo>
                  <a:pt x="191" y="328"/>
                  <a:pt x="196" y="325"/>
                  <a:pt x="200" y="322"/>
                </a:cubicBezTo>
                <a:cubicBezTo>
                  <a:pt x="205" y="319"/>
                  <a:pt x="209" y="319"/>
                  <a:pt x="215" y="318"/>
                </a:cubicBezTo>
                <a:cubicBezTo>
                  <a:pt x="212" y="320"/>
                  <a:pt x="210" y="322"/>
                  <a:pt x="209" y="325"/>
                </a:cubicBezTo>
                <a:cubicBezTo>
                  <a:pt x="208" y="326"/>
                  <a:pt x="207" y="328"/>
                  <a:pt x="206" y="330"/>
                </a:cubicBezTo>
                <a:cubicBezTo>
                  <a:pt x="206" y="331"/>
                  <a:pt x="207" y="331"/>
                  <a:pt x="208" y="332"/>
                </a:cubicBezTo>
                <a:cubicBezTo>
                  <a:pt x="211" y="333"/>
                  <a:pt x="214" y="331"/>
                  <a:pt x="216" y="330"/>
                </a:cubicBezTo>
                <a:cubicBezTo>
                  <a:pt x="219" y="328"/>
                  <a:pt x="222" y="326"/>
                  <a:pt x="225" y="324"/>
                </a:cubicBezTo>
                <a:cubicBezTo>
                  <a:pt x="230" y="321"/>
                  <a:pt x="238" y="319"/>
                  <a:pt x="238" y="312"/>
                </a:cubicBezTo>
                <a:cubicBezTo>
                  <a:pt x="237" y="310"/>
                  <a:pt x="236" y="309"/>
                  <a:pt x="234" y="309"/>
                </a:cubicBezTo>
                <a:cubicBezTo>
                  <a:pt x="231" y="309"/>
                  <a:pt x="228" y="310"/>
                  <a:pt x="225" y="310"/>
                </a:cubicBezTo>
                <a:cubicBezTo>
                  <a:pt x="223" y="310"/>
                  <a:pt x="220" y="312"/>
                  <a:pt x="218" y="311"/>
                </a:cubicBezTo>
                <a:cubicBezTo>
                  <a:pt x="216" y="310"/>
                  <a:pt x="216" y="307"/>
                  <a:pt x="216" y="305"/>
                </a:cubicBezTo>
                <a:cubicBezTo>
                  <a:pt x="215" y="301"/>
                  <a:pt x="226" y="297"/>
                  <a:pt x="221" y="293"/>
                </a:cubicBezTo>
                <a:cubicBezTo>
                  <a:pt x="220" y="292"/>
                  <a:pt x="217" y="291"/>
                  <a:pt x="215" y="291"/>
                </a:cubicBezTo>
                <a:cubicBezTo>
                  <a:pt x="213" y="291"/>
                  <a:pt x="210" y="293"/>
                  <a:pt x="209" y="294"/>
                </a:cubicBezTo>
                <a:cubicBezTo>
                  <a:pt x="202" y="298"/>
                  <a:pt x="194" y="300"/>
                  <a:pt x="187" y="303"/>
                </a:cubicBezTo>
                <a:cubicBezTo>
                  <a:pt x="193" y="299"/>
                  <a:pt x="199" y="296"/>
                  <a:pt x="204" y="293"/>
                </a:cubicBezTo>
                <a:cubicBezTo>
                  <a:pt x="207" y="291"/>
                  <a:pt x="210" y="290"/>
                  <a:pt x="213" y="289"/>
                </a:cubicBezTo>
                <a:cubicBezTo>
                  <a:pt x="214" y="288"/>
                  <a:pt x="215" y="288"/>
                  <a:pt x="217" y="287"/>
                </a:cubicBezTo>
                <a:cubicBezTo>
                  <a:pt x="218" y="286"/>
                  <a:pt x="220" y="285"/>
                  <a:pt x="221" y="285"/>
                </a:cubicBezTo>
                <a:cubicBezTo>
                  <a:pt x="223" y="285"/>
                  <a:pt x="224" y="287"/>
                  <a:pt x="225" y="288"/>
                </a:cubicBezTo>
                <a:cubicBezTo>
                  <a:pt x="227" y="289"/>
                  <a:pt x="228" y="289"/>
                  <a:pt x="229" y="289"/>
                </a:cubicBezTo>
                <a:cubicBezTo>
                  <a:pt x="230" y="290"/>
                  <a:pt x="237" y="292"/>
                  <a:pt x="237" y="291"/>
                </a:cubicBezTo>
                <a:cubicBezTo>
                  <a:pt x="237" y="289"/>
                  <a:pt x="230" y="286"/>
                  <a:pt x="229" y="285"/>
                </a:cubicBezTo>
                <a:cubicBezTo>
                  <a:pt x="235" y="284"/>
                  <a:pt x="241" y="283"/>
                  <a:pt x="247" y="282"/>
                </a:cubicBezTo>
                <a:cubicBezTo>
                  <a:pt x="253" y="281"/>
                  <a:pt x="258" y="276"/>
                  <a:pt x="263" y="274"/>
                </a:cubicBezTo>
                <a:cubicBezTo>
                  <a:pt x="265" y="272"/>
                  <a:pt x="270" y="270"/>
                  <a:pt x="268" y="274"/>
                </a:cubicBezTo>
                <a:cubicBezTo>
                  <a:pt x="266" y="276"/>
                  <a:pt x="265" y="279"/>
                  <a:pt x="263" y="281"/>
                </a:cubicBezTo>
                <a:cubicBezTo>
                  <a:pt x="260" y="286"/>
                  <a:pt x="256" y="290"/>
                  <a:pt x="253" y="294"/>
                </a:cubicBezTo>
                <a:cubicBezTo>
                  <a:pt x="251" y="295"/>
                  <a:pt x="246" y="300"/>
                  <a:pt x="249" y="302"/>
                </a:cubicBezTo>
                <a:cubicBezTo>
                  <a:pt x="252" y="305"/>
                  <a:pt x="256" y="300"/>
                  <a:pt x="259" y="300"/>
                </a:cubicBezTo>
                <a:cubicBezTo>
                  <a:pt x="260" y="300"/>
                  <a:pt x="262" y="303"/>
                  <a:pt x="263" y="304"/>
                </a:cubicBezTo>
                <a:cubicBezTo>
                  <a:pt x="264" y="306"/>
                  <a:pt x="265" y="309"/>
                  <a:pt x="266" y="311"/>
                </a:cubicBezTo>
                <a:cubicBezTo>
                  <a:pt x="267" y="308"/>
                  <a:pt x="268" y="304"/>
                  <a:pt x="271" y="302"/>
                </a:cubicBezTo>
                <a:cubicBezTo>
                  <a:pt x="272" y="301"/>
                  <a:pt x="276" y="306"/>
                  <a:pt x="277" y="306"/>
                </a:cubicBezTo>
                <a:cubicBezTo>
                  <a:pt x="280" y="308"/>
                  <a:pt x="283" y="306"/>
                  <a:pt x="285" y="305"/>
                </a:cubicBezTo>
                <a:cubicBezTo>
                  <a:pt x="285" y="301"/>
                  <a:pt x="285" y="296"/>
                  <a:pt x="283" y="293"/>
                </a:cubicBezTo>
                <a:cubicBezTo>
                  <a:pt x="281" y="291"/>
                  <a:pt x="279" y="288"/>
                  <a:pt x="276" y="287"/>
                </a:cubicBezTo>
                <a:cubicBezTo>
                  <a:pt x="274" y="286"/>
                  <a:pt x="272" y="286"/>
                  <a:pt x="271" y="283"/>
                </a:cubicBezTo>
                <a:cubicBezTo>
                  <a:pt x="271" y="282"/>
                  <a:pt x="270" y="281"/>
                  <a:pt x="272" y="280"/>
                </a:cubicBezTo>
                <a:cubicBezTo>
                  <a:pt x="273" y="279"/>
                  <a:pt x="273" y="279"/>
                  <a:pt x="273" y="277"/>
                </a:cubicBezTo>
                <a:cubicBezTo>
                  <a:pt x="274" y="273"/>
                  <a:pt x="274" y="270"/>
                  <a:pt x="275" y="266"/>
                </a:cubicBezTo>
                <a:cubicBezTo>
                  <a:pt x="276" y="264"/>
                  <a:pt x="278" y="261"/>
                  <a:pt x="275" y="259"/>
                </a:cubicBezTo>
                <a:cubicBezTo>
                  <a:pt x="272" y="256"/>
                  <a:pt x="269" y="253"/>
                  <a:pt x="265" y="251"/>
                </a:cubicBezTo>
                <a:cubicBezTo>
                  <a:pt x="259" y="246"/>
                  <a:pt x="255" y="242"/>
                  <a:pt x="253" y="234"/>
                </a:cubicBezTo>
                <a:cubicBezTo>
                  <a:pt x="252" y="228"/>
                  <a:pt x="250" y="223"/>
                  <a:pt x="248" y="217"/>
                </a:cubicBezTo>
                <a:cubicBezTo>
                  <a:pt x="247" y="215"/>
                  <a:pt x="246" y="213"/>
                  <a:pt x="244" y="212"/>
                </a:cubicBezTo>
                <a:cubicBezTo>
                  <a:pt x="243" y="212"/>
                  <a:pt x="242" y="213"/>
                  <a:pt x="241" y="214"/>
                </a:cubicBezTo>
                <a:cubicBezTo>
                  <a:pt x="239" y="215"/>
                  <a:pt x="237" y="217"/>
                  <a:pt x="235" y="218"/>
                </a:cubicBezTo>
                <a:cubicBezTo>
                  <a:pt x="233" y="219"/>
                  <a:pt x="232" y="220"/>
                  <a:pt x="230" y="222"/>
                </a:cubicBezTo>
                <a:cubicBezTo>
                  <a:pt x="229" y="223"/>
                  <a:pt x="227" y="224"/>
                  <a:pt x="226" y="224"/>
                </a:cubicBezTo>
                <a:cubicBezTo>
                  <a:pt x="223" y="225"/>
                  <a:pt x="220" y="223"/>
                  <a:pt x="218" y="221"/>
                </a:cubicBezTo>
                <a:cubicBezTo>
                  <a:pt x="216" y="220"/>
                  <a:pt x="215" y="220"/>
                  <a:pt x="216" y="217"/>
                </a:cubicBezTo>
                <a:cubicBezTo>
                  <a:pt x="217" y="216"/>
                  <a:pt x="217" y="215"/>
                  <a:pt x="218" y="213"/>
                </a:cubicBezTo>
                <a:cubicBezTo>
                  <a:pt x="218" y="212"/>
                  <a:pt x="217" y="211"/>
                  <a:pt x="216" y="211"/>
                </a:cubicBezTo>
                <a:cubicBezTo>
                  <a:pt x="215" y="208"/>
                  <a:pt x="214" y="205"/>
                  <a:pt x="212" y="204"/>
                </a:cubicBezTo>
                <a:cubicBezTo>
                  <a:pt x="210" y="203"/>
                  <a:pt x="208" y="203"/>
                  <a:pt x="206" y="203"/>
                </a:cubicBezTo>
                <a:cubicBezTo>
                  <a:pt x="204" y="202"/>
                  <a:pt x="201" y="202"/>
                  <a:pt x="199" y="202"/>
                </a:cubicBezTo>
                <a:cubicBezTo>
                  <a:pt x="197" y="201"/>
                  <a:pt x="195" y="201"/>
                  <a:pt x="193" y="201"/>
                </a:cubicBezTo>
                <a:cubicBezTo>
                  <a:pt x="191" y="200"/>
                  <a:pt x="192" y="200"/>
                  <a:pt x="191" y="199"/>
                </a:cubicBezTo>
                <a:cubicBezTo>
                  <a:pt x="190" y="198"/>
                  <a:pt x="182" y="199"/>
                  <a:pt x="182" y="201"/>
                </a:cubicBezTo>
                <a:cubicBezTo>
                  <a:pt x="180" y="202"/>
                  <a:pt x="180" y="205"/>
                  <a:pt x="179" y="207"/>
                </a:cubicBezTo>
                <a:cubicBezTo>
                  <a:pt x="179" y="208"/>
                  <a:pt x="178" y="209"/>
                  <a:pt x="178" y="209"/>
                </a:cubicBezTo>
                <a:cubicBezTo>
                  <a:pt x="178" y="211"/>
                  <a:pt x="176" y="213"/>
                  <a:pt x="176" y="214"/>
                </a:cubicBezTo>
                <a:cubicBezTo>
                  <a:pt x="176" y="215"/>
                  <a:pt x="177" y="215"/>
                  <a:pt x="177" y="216"/>
                </a:cubicBezTo>
                <a:cubicBezTo>
                  <a:pt x="177" y="217"/>
                  <a:pt x="176" y="218"/>
                  <a:pt x="176" y="218"/>
                </a:cubicBezTo>
                <a:cubicBezTo>
                  <a:pt x="174" y="220"/>
                  <a:pt x="172" y="222"/>
                  <a:pt x="170" y="223"/>
                </a:cubicBezTo>
                <a:cubicBezTo>
                  <a:pt x="171" y="227"/>
                  <a:pt x="172" y="230"/>
                  <a:pt x="173" y="234"/>
                </a:cubicBezTo>
                <a:cubicBezTo>
                  <a:pt x="174" y="237"/>
                  <a:pt x="173" y="239"/>
                  <a:pt x="172" y="242"/>
                </a:cubicBezTo>
                <a:cubicBezTo>
                  <a:pt x="171" y="244"/>
                  <a:pt x="170" y="246"/>
                  <a:pt x="169" y="248"/>
                </a:cubicBezTo>
                <a:cubicBezTo>
                  <a:pt x="168" y="248"/>
                  <a:pt x="166" y="248"/>
                  <a:pt x="166" y="249"/>
                </a:cubicBezTo>
                <a:cubicBezTo>
                  <a:pt x="162" y="250"/>
                  <a:pt x="158" y="251"/>
                  <a:pt x="154" y="253"/>
                </a:cubicBezTo>
                <a:cubicBezTo>
                  <a:pt x="154" y="257"/>
                  <a:pt x="154" y="261"/>
                  <a:pt x="154" y="265"/>
                </a:cubicBezTo>
                <a:cubicBezTo>
                  <a:pt x="154" y="266"/>
                  <a:pt x="155" y="269"/>
                  <a:pt x="154" y="270"/>
                </a:cubicBezTo>
                <a:cubicBezTo>
                  <a:pt x="153" y="271"/>
                  <a:pt x="152" y="272"/>
                  <a:pt x="151" y="273"/>
                </a:cubicBezTo>
                <a:cubicBezTo>
                  <a:pt x="150" y="274"/>
                  <a:pt x="148" y="276"/>
                  <a:pt x="146" y="278"/>
                </a:cubicBezTo>
                <a:cubicBezTo>
                  <a:pt x="145" y="279"/>
                  <a:pt x="142" y="278"/>
                  <a:pt x="140" y="277"/>
                </a:cubicBezTo>
                <a:cubicBezTo>
                  <a:pt x="137" y="277"/>
                  <a:pt x="137" y="272"/>
                  <a:pt x="137" y="269"/>
                </a:cubicBezTo>
                <a:cubicBezTo>
                  <a:pt x="136" y="266"/>
                  <a:pt x="135" y="263"/>
                  <a:pt x="136" y="260"/>
                </a:cubicBezTo>
                <a:cubicBezTo>
                  <a:pt x="137" y="258"/>
                  <a:pt x="138" y="256"/>
                  <a:pt x="138" y="254"/>
                </a:cubicBezTo>
                <a:cubicBezTo>
                  <a:pt x="139" y="253"/>
                  <a:pt x="139" y="252"/>
                  <a:pt x="139" y="252"/>
                </a:cubicBezTo>
                <a:cubicBezTo>
                  <a:pt x="139" y="251"/>
                  <a:pt x="134" y="251"/>
                  <a:pt x="134" y="251"/>
                </a:cubicBezTo>
                <a:cubicBezTo>
                  <a:pt x="130" y="250"/>
                  <a:pt x="126" y="249"/>
                  <a:pt x="122" y="248"/>
                </a:cubicBezTo>
                <a:cubicBezTo>
                  <a:pt x="121" y="248"/>
                  <a:pt x="121" y="248"/>
                  <a:pt x="120" y="248"/>
                </a:cubicBezTo>
                <a:cubicBezTo>
                  <a:pt x="137" y="223"/>
                  <a:pt x="157" y="200"/>
                  <a:pt x="178" y="178"/>
                </a:cubicBezTo>
                <a:cubicBezTo>
                  <a:pt x="188" y="168"/>
                  <a:pt x="199" y="159"/>
                  <a:pt x="210" y="149"/>
                </a:cubicBezTo>
                <a:cubicBezTo>
                  <a:pt x="211" y="151"/>
                  <a:pt x="212" y="154"/>
                  <a:pt x="214" y="156"/>
                </a:cubicBezTo>
                <a:cubicBezTo>
                  <a:pt x="210" y="158"/>
                  <a:pt x="206" y="159"/>
                  <a:pt x="203" y="163"/>
                </a:cubicBezTo>
                <a:cubicBezTo>
                  <a:pt x="202" y="164"/>
                  <a:pt x="201" y="165"/>
                  <a:pt x="201" y="167"/>
                </a:cubicBezTo>
                <a:cubicBezTo>
                  <a:pt x="200" y="168"/>
                  <a:pt x="199" y="169"/>
                  <a:pt x="201" y="168"/>
                </a:cubicBezTo>
                <a:cubicBezTo>
                  <a:pt x="206" y="167"/>
                  <a:pt x="212" y="164"/>
                  <a:pt x="216" y="161"/>
                </a:cubicBezTo>
                <a:cubicBezTo>
                  <a:pt x="218" y="160"/>
                  <a:pt x="219" y="158"/>
                  <a:pt x="221" y="160"/>
                </a:cubicBezTo>
                <a:cubicBezTo>
                  <a:pt x="222" y="161"/>
                  <a:pt x="223" y="163"/>
                  <a:pt x="224" y="164"/>
                </a:cubicBezTo>
                <a:cubicBezTo>
                  <a:pt x="218" y="168"/>
                  <a:pt x="212" y="175"/>
                  <a:pt x="204" y="177"/>
                </a:cubicBezTo>
                <a:cubicBezTo>
                  <a:pt x="200" y="178"/>
                  <a:pt x="196" y="179"/>
                  <a:pt x="192" y="181"/>
                </a:cubicBezTo>
                <a:cubicBezTo>
                  <a:pt x="189" y="182"/>
                  <a:pt x="187" y="186"/>
                  <a:pt x="185" y="188"/>
                </a:cubicBezTo>
                <a:cubicBezTo>
                  <a:pt x="193" y="187"/>
                  <a:pt x="200" y="186"/>
                  <a:pt x="207" y="184"/>
                </a:cubicBezTo>
                <a:cubicBezTo>
                  <a:pt x="213" y="183"/>
                  <a:pt x="217" y="189"/>
                  <a:pt x="221" y="193"/>
                </a:cubicBezTo>
                <a:cubicBezTo>
                  <a:pt x="222" y="195"/>
                  <a:pt x="224" y="199"/>
                  <a:pt x="227" y="200"/>
                </a:cubicBezTo>
                <a:cubicBezTo>
                  <a:pt x="229" y="201"/>
                  <a:pt x="232" y="200"/>
                  <a:pt x="235" y="200"/>
                </a:cubicBezTo>
                <a:cubicBezTo>
                  <a:pt x="237" y="200"/>
                  <a:pt x="239" y="200"/>
                  <a:pt x="239" y="197"/>
                </a:cubicBezTo>
                <a:cubicBezTo>
                  <a:pt x="239" y="196"/>
                  <a:pt x="237" y="194"/>
                  <a:pt x="236" y="193"/>
                </a:cubicBezTo>
                <a:cubicBezTo>
                  <a:pt x="235" y="192"/>
                  <a:pt x="234" y="190"/>
                  <a:pt x="233" y="189"/>
                </a:cubicBezTo>
                <a:cubicBezTo>
                  <a:pt x="237" y="188"/>
                  <a:pt x="240" y="192"/>
                  <a:pt x="243" y="195"/>
                </a:cubicBezTo>
                <a:cubicBezTo>
                  <a:pt x="246" y="197"/>
                  <a:pt x="250" y="193"/>
                  <a:pt x="252" y="191"/>
                </a:cubicBezTo>
                <a:cubicBezTo>
                  <a:pt x="254" y="189"/>
                  <a:pt x="252" y="185"/>
                  <a:pt x="252" y="182"/>
                </a:cubicBezTo>
                <a:cubicBezTo>
                  <a:pt x="252" y="180"/>
                  <a:pt x="251" y="179"/>
                  <a:pt x="249" y="178"/>
                </a:cubicBezTo>
                <a:cubicBezTo>
                  <a:pt x="246" y="176"/>
                  <a:pt x="244" y="174"/>
                  <a:pt x="241" y="173"/>
                </a:cubicBezTo>
                <a:cubicBezTo>
                  <a:pt x="244" y="172"/>
                  <a:pt x="246" y="171"/>
                  <a:pt x="249" y="170"/>
                </a:cubicBezTo>
                <a:cubicBezTo>
                  <a:pt x="250" y="170"/>
                  <a:pt x="251" y="170"/>
                  <a:pt x="252" y="171"/>
                </a:cubicBezTo>
                <a:cubicBezTo>
                  <a:pt x="253" y="173"/>
                  <a:pt x="255" y="176"/>
                  <a:pt x="257" y="178"/>
                </a:cubicBezTo>
                <a:cubicBezTo>
                  <a:pt x="261" y="177"/>
                  <a:pt x="265" y="175"/>
                  <a:pt x="269" y="174"/>
                </a:cubicBezTo>
                <a:cubicBezTo>
                  <a:pt x="270" y="173"/>
                  <a:pt x="273" y="173"/>
                  <a:pt x="274" y="172"/>
                </a:cubicBezTo>
                <a:cubicBezTo>
                  <a:pt x="275" y="170"/>
                  <a:pt x="275" y="168"/>
                  <a:pt x="276" y="167"/>
                </a:cubicBezTo>
                <a:cubicBezTo>
                  <a:pt x="277" y="164"/>
                  <a:pt x="273" y="162"/>
                  <a:pt x="272" y="161"/>
                </a:cubicBezTo>
                <a:cubicBezTo>
                  <a:pt x="269" y="160"/>
                  <a:pt x="265" y="157"/>
                  <a:pt x="261" y="158"/>
                </a:cubicBezTo>
                <a:cubicBezTo>
                  <a:pt x="260" y="158"/>
                  <a:pt x="257" y="160"/>
                  <a:pt x="257" y="157"/>
                </a:cubicBezTo>
                <a:cubicBezTo>
                  <a:pt x="256" y="155"/>
                  <a:pt x="257" y="152"/>
                  <a:pt x="258" y="149"/>
                </a:cubicBezTo>
                <a:cubicBezTo>
                  <a:pt x="258" y="148"/>
                  <a:pt x="257" y="147"/>
                  <a:pt x="256" y="146"/>
                </a:cubicBezTo>
                <a:cubicBezTo>
                  <a:pt x="255" y="145"/>
                  <a:pt x="254" y="144"/>
                  <a:pt x="253" y="142"/>
                </a:cubicBezTo>
                <a:cubicBezTo>
                  <a:pt x="250" y="140"/>
                  <a:pt x="247" y="139"/>
                  <a:pt x="244" y="138"/>
                </a:cubicBezTo>
                <a:cubicBezTo>
                  <a:pt x="240" y="137"/>
                  <a:pt x="237" y="135"/>
                  <a:pt x="234" y="133"/>
                </a:cubicBezTo>
                <a:cubicBezTo>
                  <a:pt x="234" y="132"/>
                  <a:pt x="233" y="132"/>
                  <a:pt x="232" y="132"/>
                </a:cubicBezTo>
                <a:cubicBezTo>
                  <a:pt x="245" y="122"/>
                  <a:pt x="259" y="113"/>
                  <a:pt x="273" y="104"/>
                </a:cubicBezTo>
                <a:cubicBezTo>
                  <a:pt x="273" y="104"/>
                  <a:pt x="273" y="104"/>
                  <a:pt x="273" y="104"/>
                </a:cubicBezTo>
                <a:cubicBezTo>
                  <a:pt x="278" y="103"/>
                  <a:pt x="282" y="103"/>
                  <a:pt x="286" y="103"/>
                </a:cubicBezTo>
                <a:cubicBezTo>
                  <a:pt x="290" y="103"/>
                  <a:pt x="295" y="102"/>
                  <a:pt x="299" y="102"/>
                </a:cubicBezTo>
                <a:cubicBezTo>
                  <a:pt x="302" y="102"/>
                  <a:pt x="308" y="101"/>
                  <a:pt x="311" y="103"/>
                </a:cubicBezTo>
                <a:cubicBezTo>
                  <a:pt x="313" y="104"/>
                  <a:pt x="315" y="107"/>
                  <a:pt x="317" y="109"/>
                </a:cubicBezTo>
                <a:cubicBezTo>
                  <a:pt x="320" y="112"/>
                  <a:pt x="320" y="116"/>
                  <a:pt x="321" y="119"/>
                </a:cubicBezTo>
                <a:cubicBezTo>
                  <a:pt x="321" y="122"/>
                  <a:pt x="320" y="125"/>
                  <a:pt x="320" y="127"/>
                </a:cubicBezTo>
                <a:cubicBezTo>
                  <a:pt x="319" y="132"/>
                  <a:pt x="319" y="136"/>
                  <a:pt x="318" y="140"/>
                </a:cubicBezTo>
                <a:cubicBezTo>
                  <a:pt x="317" y="144"/>
                  <a:pt x="316" y="148"/>
                  <a:pt x="315" y="151"/>
                </a:cubicBezTo>
                <a:cubicBezTo>
                  <a:pt x="315" y="156"/>
                  <a:pt x="316" y="160"/>
                  <a:pt x="317" y="165"/>
                </a:cubicBezTo>
                <a:cubicBezTo>
                  <a:pt x="319" y="173"/>
                  <a:pt x="322" y="182"/>
                  <a:pt x="324" y="190"/>
                </a:cubicBezTo>
                <a:cubicBezTo>
                  <a:pt x="325" y="193"/>
                  <a:pt x="326" y="198"/>
                  <a:pt x="328" y="200"/>
                </a:cubicBezTo>
                <a:cubicBezTo>
                  <a:pt x="331" y="202"/>
                  <a:pt x="335" y="203"/>
                  <a:pt x="338" y="206"/>
                </a:cubicBezTo>
                <a:cubicBezTo>
                  <a:pt x="340" y="207"/>
                  <a:pt x="342" y="208"/>
                  <a:pt x="343" y="210"/>
                </a:cubicBezTo>
                <a:cubicBezTo>
                  <a:pt x="344" y="211"/>
                  <a:pt x="346" y="213"/>
                  <a:pt x="348" y="213"/>
                </a:cubicBezTo>
                <a:cubicBezTo>
                  <a:pt x="349" y="214"/>
                  <a:pt x="353" y="206"/>
                  <a:pt x="354" y="205"/>
                </a:cubicBezTo>
                <a:cubicBezTo>
                  <a:pt x="357" y="201"/>
                  <a:pt x="360" y="197"/>
                  <a:pt x="362" y="194"/>
                </a:cubicBezTo>
                <a:cubicBezTo>
                  <a:pt x="365" y="190"/>
                  <a:pt x="367" y="186"/>
                  <a:pt x="370" y="183"/>
                </a:cubicBezTo>
                <a:cubicBezTo>
                  <a:pt x="371" y="181"/>
                  <a:pt x="372" y="179"/>
                  <a:pt x="373" y="178"/>
                </a:cubicBezTo>
                <a:cubicBezTo>
                  <a:pt x="374" y="176"/>
                  <a:pt x="377" y="175"/>
                  <a:pt x="378" y="175"/>
                </a:cubicBezTo>
                <a:cubicBezTo>
                  <a:pt x="384" y="172"/>
                  <a:pt x="388" y="170"/>
                  <a:pt x="394" y="170"/>
                </a:cubicBezTo>
                <a:cubicBezTo>
                  <a:pt x="396" y="170"/>
                  <a:pt x="399" y="170"/>
                  <a:pt x="401" y="169"/>
                </a:cubicBezTo>
                <a:cubicBezTo>
                  <a:pt x="404" y="168"/>
                  <a:pt x="405" y="167"/>
                  <a:pt x="407" y="165"/>
                </a:cubicBezTo>
                <a:cubicBezTo>
                  <a:pt x="411" y="162"/>
                  <a:pt x="416" y="158"/>
                  <a:pt x="420" y="155"/>
                </a:cubicBezTo>
                <a:cubicBezTo>
                  <a:pt x="423" y="151"/>
                  <a:pt x="429" y="151"/>
                  <a:pt x="434" y="150"/>
                </a:cubicBezTo>
                <a:cubicBezTo>
                  <a:pt x="440" y="148"/>
                  <a:pt x="445" y="147"/>
                  <a:pt x="450" y="146"/>
                </a:cubicBezTo>
                <a:cubicBezTo>
                  <a:pt x="455" y="145"/>
                  <a:pt x="460" y="141"/>
                  <a:pt x="464" y="139"/>
                </a:cubicBezTo>
                <a:cubicBezTo>
                  <a:pt x="467" y="138"/>
                  <a:pt x="469" y="137"/>
                  <a:pt x="472" y="135"/>
                </a:cubicBezTo>
                <a:cubicBezTo>
                  <a:pt x="474" y="134"/>
                  <a:pt x="475" y="134"/>
                  <a:pt x="475" y="132"/>
                </a:cubicBezTo>
                <a:cubicBezTo>
                  <a:pt x="475" y="130"/>
                  <a:pt x="475" y="127"/>
                  <a:pt x="475" y="124"/>
                </a:cubicBezTo>
                <a:cubicBezTo>
                  <a:pt x="478" y="121"/>
                  <a:pt x="481" y="118"/>
                  <a:pt x="484" y="115"/>
                </a:cubicBezTo>
                <a:cubicBezTo>
                  <a:pt x="487" y="112"/>
                  <a:pt x="488" y="109"/>
                  <a:pt x="488" y="105"/>
                </a:cubicBezTo>
                <a:cubicBezTo>
                  <a:pt x="489" y="103"/>
                  <a:pt x="489" y="101"/>
                  <a:pt x="490" y="99"/>
                </a:cubicBezTo>
                <a:cubicBezTo>
                  <a:pt x="490" y="97"/>
                  <a:pt x="490" y="95"/>
                  <a:pt x="491" y="93"/>
                </a:cubicBezTo>
                <a:cubicBezTo>
                  <a:pt x="493" y="91"/>
                  <a:pt x="495" y="90"/>
                  <a:pt x="497" y="88"/>
                </a:cubicBezTo>
                <a:cubicBezTo>
                  <a:pt x="495" y="88"/>
                  <a:pt x="491" y="88"/>
                  <a:pt x="489" y="86"/>
                </a:cubicBezTo>
                <a:cubicBezTo>
                  <a:pt x="487" y="85"/>
                  <a:pt x="494" y="80"/>
                  <a:pt x="495" y="79"/>
                </a:cubicBezTo>
                <a:cubicBezTo>
                  <a:pt x="501" y="74"/>
                  <a:pt x="508" y="69"/>
                  <a:pt x="516" y="67"/>
                </a:cubicBezTo>
                <a:cubicBezTo>
                  <a:pt x="520" y="66"/>
                  <a:pt x="523" y="65"/>
                  <a:pt x="527" y="63"/>
                </a:cubicBezTo>
                <a:cubicBezTo>
                  <a:pt x="528" y="63"/>
                  <a:pt x="533" y="61"/>
                  <a:pt x="530" y="60"/>
                </a:cubicBezTo>
                <a:cubicBezTo>
                  <a:pt x="526" y="59"/>
                  <a:pt x="522" y="59"/>
                  <a:pt x="518" y="59"/>
                </a:cubicBezTo>
                <a:cubicBezTo>
                  <a:pt x="514" y="58"/>
                  <a:pt x="509" y="59"/>
                  <a:pt x="505" y="60"/>
                </a:cubicBezTo>
                <a:cubicBezTo>
                  <a:pt x="500" y="60"/>
                  <a:pt x="497" y="59"/>
                  <a:pt x="493" y="57"/>
                </a:cubicBezTo>
                <a:cubicBezTo>
                  <a:pt x="489" y="55"/>
                  <a:pt x="485" y="53"/>
                  <a:pt x="481" y="52"/>
                </a:cubicBezTo>
                <a:cubicBezTo>
                  <a:pt x="473" y="50"/>
                  <a:pt x="464" y="48"/>
                  <a:pt x="456" y="46"/>
                </a:cubicBezTo>
                <a:cubicBezTo>
                  <a:pt x="452" y="45"/>
                  <a:pt x="447" y="47"/>
                  <a:pt x="443" y="47"/>
                </a:cubicBezTo>
                <a:cubicBezTo>
                  <a:pt x="438" y="48"/>
                  <a:pt x="434" y="49"/>
                  <a:pt x="429" y="49"/>
                </a:cubicBezTo>
                <a:cubicBezTo>
                  <a:pt x="420" y="51"/>
                  <a:pt x="411" y="52"/>
                  <a:pt x="402" y="53"/>
                </a:cubicBezTo>
                <a:cubicBezTo>
                  <a:pt x="394" y="54"/>
                  <a:pt x="385" y="56"/>
                  <a:pt x="377" y="57"/>
                </a:cubicBezTo>
                <a:cubicBezTo>
                  <a:pt x="424" y="42"/>
                  <a:pt x="475" y="33"/>
                  <a:pt x="528" y="33"/>
                </a:cubicBezTo>
                <a:cubicBezTo>
                  <a:pt x="649" y="33"/>
                  <a:pt x="759" y="77"/>
                  <a:pt x="845" y="148"/>
                </a:cubicBezTo>
                <a:cubicBezTo>
                  <a:pt x="840" y="149"/>
                  <a:pt x="835" y="149"/>
                  <a:pt x="830" y="149"/>
                </a:cubicBezTo>
                <a:cubicBezTo>
                  <a:pt x="826" y="149"/>
                  <a:pt x="823" y="149"/>
                  <a:pt x="819" y="150"/>
                </a:cubicBezTo>
                <a:cubicBezTo>
                  <a:pt x="816" y="150"/>
                  <a:pt x="813" y="152"/>
                  <a:pt x="810" y="154"/>
                </a:cubicBezTo>
                <a:cubicBezTo>
                  <a:pt x="808" y="155"/>
                  <a:pt x="807" y="156"/>
                  <a:pt x="806" y="158"/>
                </a:cubicBezTo>
                <a:cubicBezTo>
                  <a:pt x="805" y="159"/>
                  <a:pt x="804" y="162"/>
                  <a:pt x="802" y="162"/>
                </a:cubicBezTo>
                <a:cubicBezTo>
                  <a:pt x="800" y="164"/>
                  <a:pt x="798" y="162"/>
                  <a:pt x="796" y="161"/>
                </a:cubicBezTo>
                <a:cubicBezTo>
                  <a:pt x="794" y="160"/>
                  <a:pt x="793" y="158"/>
                  <a:pt x="793" y="155"/>
                </a:cubicBezTo>
                <a:cubicBezTo>
                  <a:pt x="794" y="155"/>
                  <a:pt x="795" y="155"/>
                  <a:pt x="797" y="154"/>
                </a:cubicBezTo>
                <a:cubicBezTo>
                  <a:pt x="796" y="153"/>
                  <a:pt x="794" y="147"/>
                  <a:pt x="792" y="147"/>
                </a:cubicBezTo>
                <a:cubicBezTo>
                  <a:pt x="788" y="148"/>
                  <a:pt x="785" y="148"/>
                  <a:pt x="781" y="148"/>
                </a:cubicBezTo>
                <a:cubicBezTo>
                  <a:pt x="783" y="151"/>
                  <a:pt x="784" y="154"/>
                  <a:pt x="786" y="157"/>
                </a:cubicBezTo>
                <a:cubicBezTo>
                  <a:pt x="787" y="159"/>
                  <a:pt x="787" y="161"/>
                  <a:pt x="786" y="163"/>
                </a:cubicBezTo>
                <a:cubicBezTo>
                  <a:pt x="786" y="165"/>
                  <a:pt x="785" y="167"/>
                  <a:pt x="783" y="167"/>
                </a:cubicBezTo>
                <a:cubicBezTo>
                  <a:pt x="780" y="167"/>
                  <a:pt x="776" y="167"/>
                  <a:pt x="773" y="168"/>
                </a:cubicBezTo>
                <a:cubicBezTo>
                  <a:pt x="771" y="168"/>
                  <a:pt x="769" y="167"/>
                  <a:pt x="769" y="169"/>
                </a:cubicBezTo>
                <a:cubicBezTo>
                  <a:pt x="769" y="171"/>
                  <a:pt x="768" y="173"/>
                  <a:pt x="768" y="175"/>
                </a:cubicBezTo>
                <a:cubicBezTo>
                  <a:pt x="768" y="177"/>
                  <a:pt x="767" y="177"/>
                  <a:pt x="764" y="176"/>
                </a:cubicBezTo>
                <a:cubicBezTo>
                  <a:pt x="760" y="175"/>
                  <a:pt x="756" y="174"/>
                  <a:pt x="753" y="173"/>
                </a:cubicBezTo>
                <a:cubicBezTo>
                  <a:pt x="753" y="175"/>
                  <a:pt x="754" y="176"/>
                  <a:pt x="754" y="178"/>
                </a:cubicBezTo>
                <a:cubicBezTo>
                  <a:pt x="750" y="178"/>
                  <a:pt x="748" y="180"/>
                  <a:pt x="746" y="176"/>
                </a:cubicBezTo>
                <a:cubicBezTo>
                  <a:pt x="743" y="172"/>
                  <a:pt x="740" y="167"/>
                  <a:pt x="737" y="163"/>
                </a:cubicBezTo>
                <a:cubicBezTo>
                  <a:pt x="745" y="165"/>
                  <a:pt x="752" y="165"/>
                  <a:pt x="760" y="165"/>
                </a:cubicBezTo>
                <a:cubicBezTo>
                  <a:pt x="763" y="165"/>
                  <a:pt x="766" y="166"/>
                  <a:pt x="767" y="163"/>
                </a:cubicBezTo>
                <a:cubicBezTo>
                  <a:pt x="769" y="162"/>
                  <a:pt x="769" y="159"/>
                  <a:pt x="771" y="158"/>
                </a:cubicBezTo>
                <a:cubicBezTo>
                  <a:pt x="767" y="156"/>
                  <a:pt x="763" y="154"/>
                  <a:pt x="759" y="152"/>
                </a:cubicBezTo>
                <a:cubicBezTo>
                  <a:pt x="755" y="150"/>
                  <a:pt x="752" y="147"/>
                  <a:pt x="748" y="145"/>
                </a:cubicBezTo>
                <a:cubicBezTo>
                  <a:pt x="744" y="143"/>
                  <a:pt x="740" y="143"/>
                  <a:pt x="736" y="143"/>
                </a:cubicBezTo>
                <a:cubicBezTo>
                  <a:pt x="734" y="143"/>
                  <a:pt x="727" y="143"/>
                  <a:pt x="727" y="141"/>
                </a:cubicBezTo>
                <a:cubicBezTo>
                  <a:pt x="727" y="138"/>
                  <a:pt x="723" y="138"/>
                  <a:pt x="721" y="138"/>
                </a:cubicBezTo>
                <a:cubicBezTo>
                  <a:pt x="720" y="138"/>
                  <a:pt x="719" y="138"/>
                  <a:pt x="718" y="138"/>
                </a:cubicBezTo>
                <a:cubicBezTo>
                  <a:pt x="717" y="137"/>
                  <a:pt x="717" y="135"/>
                  <a:pt x="717" y="134"/>
                </a:cubicBezTo>
                <a:cubicBezTo>
                  <a:pt x="716" y="131"/>
                  <a:pt x="713" y="132"/>
                  <a:pt x="711" y="131"/>
                </a:cubicBezTo>
                <a:cubicBezTo>
                  <a:pt x="708" y="130"/>
                  <a:pt x="704" y="128"/>
                  <a:pt x="701" y="130"/>
                </a:cubicBezTo>
                <a:cubicBezTo>
                  <a:pt x="697" y="132"/>
                  <a:pt x="694" y="135"/>
                  <a:pt x="690" y="135"/>
                </a:cubicBezTo>
                <a:cubicBezTo>
                  <a:pt x="688" y="135"/>
                  <a:pt x="688" y="132"/>
                  <a:pt x="686" y="132"/>
                </a:cubicBezTo>
                <a:cubicBezTo>
                  <a:pt x="684" y="131"/>
                  <a:pt x="682" y="131"/>
                  <a:pt x="681" y="134"/>
                </a:cubicBezTo>
                <a:cubicBezTo>
                  <a:pt x="680" y="135"/>
                  <a:pt x="680" y="137"/>
                  <a:pt x="679" y="137"/>
                </a:cubicBezTo>
                <a:cubicBezTo>
                  <a:pt x="678" y="138"/>
                  <a:pt x="677" y="138"/>
                  <a:pt x="676" y="139"/>
                </a:cubicBezTo>
                <a:cubicBezTo>
                  <a:pt x="673" y="140"/>
                  <a:pt x="672" y="136"/>
                  <a:pt x="669" y="136"/>
                </a:cubicBezTo>
                <a:cubicBezTo>
                  <a:pt x="667" y="135"/>
                  <a:pt x="663" y="136"/>
                  <a:pt x="661" y="136"/>
                </a:cubicBezTo>
                <a:cubicBezTo>
                  <a:pt x="660" y="137"/>
                  <a:pt x="658" y="138"/>
                  <a:pt x="657" y="139"/>
                </a:cubicBezTo>
                <a:cubicBezTo>
                  <a:pt x="655" y="139"/>
                  <a:pt x="654" y="139"/>
                  <a:pt x="653" y="140"/>
                </a:cubicBezTo>
                <a:cubicBezTo>
                  <a:pt x="652" y="142"/>
                  <a:pt x="652" y="145"/>
                  <a:pt x="652" y="148"/>
                </a:cubicBezTo>
                <a:cubicBezTo>
                  <a:pt x="650" y="146"/>
                  <a:pt x="647" y="145"/>
                  <a:pt x="645" y="143"/>
                </a:cubicBezTo>
                <a:cubicBezTo>
                  <a:pt x="644" y="147"/>
                  <a:pt x="644" y="152"/>
                  <a:pt x="642" y="155"/>
                </a:cubicBezTo>
                <a:cubicBezTo>
                  <a:pt x="640" y="158"/>
                  <a:pt x="638" y="161"/>
                  <a:pt x="636" y="164"/>
                </a:cubicBezTo>
                <a:cubicBezTo>
                  <a:pt x="634" y="166"/>
                  <a:pt x="632" y="168"/>
                  <a:pt x="629" y="170"/>
                </a:cubicBezTo>
                <a:cubicBezTo>
                  <a:pt x="626" y="171"/>
                  <a:pt x="624" y="176"/>
                  <a:pt x="622" y="179"/>
                </a:cubicBezTo>
                <a:cubicBezTo>
                  <a:pt x="621" y="181"/>
                  <a:pt x="620" y="182"/>
                  <a:pt x="620" y="183"/>
                </a:cubicBezTo>
                <a:cubicBezTo>
                  <a:pt x="619" y="185"/>
                  <a:pt x="618" y="185"/>
                  <a:pt x="616" y="185"/>
                </a:cubicBezTo>
                <a:cubicBezTo>
                  <a:pt x="614" y="186"/>
                  <a:pt x="612" y="186"/>
                  <a:pt x="610" y="187"/>
                </a:cubicBezTo>
                <a:cubicBezTo>
                  <a:pt x="609" y="187"/>
                  <a:pt x="608" y="187"/>
                  <a:pt x="608" y="188"/>
                </a:cubicBezTo>
                <a:cubicBezTo>
                  <a:pt x="606" y="190"/>
                  <a:pt x="607" y="192"/>
                  <a:pt x="606" y="194"/>
                </a:cubicBezTo>
                <a:cubicBezTo>
                  <a:pt x="605" y="196"/>
                  <a:pt x="602" y="195"/>
                  <a:pt x="601" y="195"/>
                </a:cubicBezTo>
                <a:cubicBezTo>
                  <a:pt x="598" y="194"/>
                  <a:pt x="597" y="198"/>
                  <a:pt x="597" y="200"/>
                </a:cubicBezTo>
                <a:cubicBezTo>
                  <a:pt x="596" y="204"/>
                  <a:pt x="597" y="207"/>
                  <a:pt x="599" y="211"/>
                </a:cubicBezTo>
                <a:cubicBezTo>
                  <a:pt x="600" y="214"/>
                  <a:pt x="600" y="217"/>
                  <a:pt x="601" y="220"/>
                </a:cubicBezTo>
                <a:cubicBezTo>
                  <a:pt x="603" y="223"/>
                  <a:pt x="604" y="223"/>
                  <a:pt x="608" y="223"/>
                </a:cubicBezTo>
                <a:cubicBezTo>
                  <a:pt x="611" y="223"/>
                  <a:pt x="613" y="222"/>
                  <a:pt x="615" y="220"/>
                </a:cubicBezTo>
                <a:cubicBezTo>
                  <a:pt x="617" y="219"/>
                  <a:pt x="620" y="215"/>
                  <a:pt x="622" y="215"/>
                </a:cubicBezTo>
                <a:cubicBezTo>
                  <a:pt x="625" y="215"/>
                  <a:pt x="627" y="215"/>
                  <a:pt x="628" y="218"/>
                </a:cubicBezTo>
                <a:cubicBezTo>
                  <a:pt x="629" y="222"/>
                  <a:pt x="631" y="226"/>
                  <a:pt x="633" y="230"/>
                </a:cubicBezTo>
                <a:cubicBezTo>
                  <a:pt x="634" y="234"/>
                  <a:pt x="635" y="237"/>
                  <a:pt x="637" y="240"/>
                </a:cubicBezTo>
                <a:cubicBezTo>
                  <a:pt x="637" y="241"/>
                  <a:pt x="638" y="242"/>
                  <a:pt x="639" y="243"/>
                </a:cubicBezTo>
                <a:cubicBezTo>
                  <a:pt x="639" y="244"/>
                  <a:pt x="640" y="242"/>
                  <a:pt x="641" y="242"/>
                </a:cubicBezTo>
                <a:cubicBezTo>
                  <a:pt x="645" y="240"/>
                  <a:pt x="649" y="238"/>
                  <a:pt x="652" y="236"/>
                </a:cubicBezTo>
                <a:cubicBezTo>
                  <a:pt x="655" y="234"/>
                  <a:pt x="657" y="233"/>
                  <a:pt x="658" y="230"/>
                </a:cubicBezTo>
                <a:cubicBezTo>
                  <a:pt x="658" y="227"/>
                  <a:pt x="658" y="225"/>
                  <a:pt x="658" y="222"/>
                </a:cubicBezTo>
                <a:cubicBezTo>
                  <a:pt x="658" y="218"/>
                  <a:pt x="660" y="216"/>
                  <a:pt x="662" y="213"/>
                </a:cubicBezTo>
                <a:cubicBezTo>
                  <a:pt x="663" y="212"/>
                  <a:pt x="664" y="211"/>
                  <a:pt x="664" y="210"/>
                </a:cubicBezTo>
                <a:cubicBezTo>
                  <a:pt x="665" y="209"/>
                  <a:pt x="664" y="209"/>
                  <a:pt x="663" y="208"/>
                </a:cubicBezTo>
                <a:cubicBezTo>
                  <a:pt x="662" y="206"/>
                  <a:pt x="660" y="205"/>
                  <a:pt x="659" y="204"/>
                </a:cubicBezTo>
                <a:cubicBezTo>
                  <a:pt x="658" y="202"/>
                  <a:pt x="658" y="200"/>
                  <a:pt x="659" y="198"/>
                </a:cubicBezTo>
                <a:cubicBezTo>
                  <a:pt x="659" y="196"/>
                  <a:pt x="660" y="194"/>
                  <a:pt x="660" y="192"/>
                </a:cubicBezTo>
                <a:cubicBezTo>
                  <a:pt x="660" y="191"/>
                  <a:pt x="661" y="190"/>
                  <a:pt x="662" y="189"/>
                </a:cubicBezTo>
                <a:cubicBezTo>
                  <a:pt x="664" y="187"/>
                  <a:pt x="665" y="186"/>
                  <a:pt x="666" y="184"/>
                </a:cubicBezTo>
                <a:cubicBezTo>
                  <a:pt x="669" y="181"/>
                  <a:pt x="672" y="177"/>
                  <a:pt x="675" y="174"/>
                </a:cubicBezTo>
                <a:cubicBezTo>
                  <a:pt x="676" y="173"/>
                  <a:pt x="677" y="171"/>
                  <a:pt x="679" y="170"/>
                </a:cubicBezTo>
                <a:cubicBezTo>
                  <a:pt x="681" y="170"/>
                  <a:pt x="683" y="170"/>
                  <a:pt x="686" y="169"/>
                </a:cubicBezTo>
                <a:cubicBezTo>
                  <a:pt x="687" y="169"/>
                  <a:pt x="690" y="168"/>
                  <a:pt x="691" y="168"/>
                </a:cubicBezTo>
                <a:cubicBezTo>
                  <a:pt x="693" y="168"/>
                  <a:pt x="694" y="169"/>
                  <a:pt x="694" y="170"/>
                </a:cubicBezTo>
                <a:cubicBezTo>
                  <a:pt x="695" y="171"/>
                  <a:pt x="696" y="172"/>
                  <a:pt x="695" y="173"/>
                </a:cubicBezTo>
                <a:cubicBezTo>
                  <a:pt x="694" y="173"/>
                  <a:pt x="693" y="174"/>
                  <a:pt x="692" y="175"/>
                </a:cubicBezTo>
                <a:cubicBezTo>
                  <a:pt x="690" y="176"/>
                  <a:pt x="688" y="178"/>
                  <a:pt x="686" y="180"/>
                </a:cubicBezTo>
                <a:cubicBezTo>
                  <a:pt x="684" y="181"/>
                  <a:pt x="683" y="182"/>
                  <a:pt x="681" y="184"/>
                </a:cubicBezTo>
                <a:cubicBezTo>
                  <a:pt x="680" y="185"/>
                  <a:pt x="678" y="186"/>
                  <a:pt x="678" y="187"/>
                </a:cubicBezTo>
                <a:cubicBezTo>
                  <a:pt x="677" y="190"/>
                  <a:pt x="678" y="194"/>
                  <a:pt x="679" y="197"/>
                </a:cubicBezTo>
                <a:cubicBezTo>
                  <a:pt x="679" y="200"/>
                  <a:pt x="678" y="202"/>
                  <a:pt x="681" y="204"/>
                </a:cubicBezTo>
                <a:cubicBezTo>
                  <a:pt x="683" y="206"/>
                  <a:pt x="685" y="207"/>
                  <a:pt x="688" y="207"/>
                </a:cubicBezTo>
                <a:cubicBezTo>
                  <a:pt x="691" y="207"/>
                  <a:pt x="695" y="206"/>
                  <a:pt x="698" y="205"/>
                </a:cubicBezTo>
                <a:cubicBezTo>
                  <a:pt x="699" y="204"/>
                  <a:pt x="701" y="203"/>
                  <a:pt x="702" y="203"/>
                </a:cubicBezTo>
                <a:cubicBezTo>
                  <a:pt x="704" y="202"/>
                  <a:pt x="706" y="202"/>
                  <a:pt x="708" y="202"/>
                </a:cubicBezTo>
                <a:cubicBezTo>
                  <a:pt x="709" y="202"/>
                  <a:pt x="713" y="201"/>
                  <a:pt x="713" y="204"/>
                </a:cubicBezTo>
                <a:cubicBezTo>
                  <a:pt x="714" y="205"/>
                  <a:pt x="714" y="207"/>
                  <a:pt x="715" y="209"/>
                </a:cubicBezTo>
                <a:cubicBezTo>
                  <a:pt x="715" y="210"/>
                  <a:pt x="716" y="211"/>
                  <a:pt x="716" y="212"/>
                </a:cubicBezTo>
                <a:cubicBezTo>
                  <a:pt x="715" y="213"/>
                  <a:pt x="714" y="213"/>
                  <a:pt x="714" y="213"/>
                </a:cubicBezTo>
                <a:cubicBezTo>
                  <a:pt x="713" y="214"/>
                  <a:pt x="711" y="214"/>
                  <a:pt x="710" y="213"/>
                </a:cubicBezTo>
                <a:cubicBezTo>
                  <a:pt x="710" y="213"/>
                  <a:pt x="710" y="211"/>
                  <a:pt x="709" y="211"/>
                </a:cubicBezTo>
                <a:cubicBezTo>
                  <a:pt x="704" y="210"/>
                  <a:pt x="699" y="211"/>
                  <a:pt x="695" y="211"/>
                </a:cubicBezTo>
                <a:cubicBezTo>
                  <a:pt x="695" y="213"/>
                  <a:pt x="696" y="214"/>
                  <a:pt x="694" y="214"/>
                </a:cubicBezTo>
                <a:cubicBezTo>
                  <a:pt x="691" y="215"/>
                  <a:pt x="691" y="215"/>
                  <a:pt x="691" y="217"/>
                </a:cubicBezTo>
                <a:cubicBezTo>
                  <a:pt x="691" y="219"/>
                  <a:pt x="691" y="221"/>
                  <a:pt x="692" y="223"/>
                </a:cubicBezTo>
                <a:cubicBezTo>
                  <a:pt x="692" y="224"/>
                  <a:pt x="695" y="224"/>
                  <a:pt x="697" y="224"/>
                </a:cubicBezTo>
                <a:cubicBezTo>
                  <a:pt x="696" y="226"/>
                  <a:pt x="696" y="228"/>
                  <a:pt x="695" y="230"/>
                </a:cubicBezTo>
                <a:cubicBezTo>
                  <a:pt x="695" y="231"/>
                  <a:pt x="691" y="230"/>
                  <a:pt x="690" y="229"/>
                </a:cubicBezTo>
                <a:cubicBezTo>
                  <a:pt x="689" y="228"/>
                  <a:pt x="688" y="227"/>
                  <a:pt x="687" y="226"/>
                </a:cubicBezTo>
                <a:cubicBezTo>
                  <a:pt x="686" y="226"/>
                  <a:pt x="685" y="227"/>
                  <a:pt x="684" y="228"/>
                </a:cubicBezTo>
                <a:cubicBezTo>
                  <a:pt x="682" y="228"/>
                  <a:pt x="679" y="229"/>
                  <a:pt x="679" y="231"/>
                </a:cubicBezTo>
                <a:cubicBezTo>
                  <a:pt x="677" y="233"/>
                  <a:pt x="679" y="236"/>
                  <a:pt x="679" y="238"/>
                </a:cubicBezTo>
                <a:cubicBezTo>
                  <a:pt x="679" y="240"/>
                  <a:pt x="678" y="243"/>
                  <a:pt x="677" y="245"/>
                </a:cubicBezTo>
                <a:cubicBezTo>
                  <a:pt x="676" y="246"/>
                  <a:pt x="676" y="249"/>
                  <a:pt x="675" y="250"/>
                </a:cubicBezTo>
                <a:cubicBezTo>
                  <a:pt x="674" y="251"/>
                  <a:pt x="670" y="251"/>
                  <a:pt x="669" y="251"/>
                </a:cubicBezTo>
                <a:cubicBezTo>
                  <a:pt x="667" y="251"/>
                  <a:pt x="668" y="247"/>
                  <a:pt x="667" y="247"/>
                </a:cubicBezTo>
                <a:cubicBezTo>
                  <a:pt x="666" y="246"/>
                  <a:pt x="665" y="246"/>
                  <a:pt x="664" y="247"/>
                </a:cubicBezTo>
                <a:cubicBezTo>
                  <a:pt x="662" y="247"/>
                  <a:pt x="660" y="246"/>
                  <a:pt x="659" y="246"/>
                </a:cubicBezTo>
                <a:cubicBezTo>
                  <a:pt x="655" y="246"/>
                  <a:pt x="656" y="250"/>
                  <a:pt x="653" y="251"/>
                </a:cubicBezTo>
                <a:cubicBezTo>
                  <a:pt x="652" y="251"/>
                  <a:pt x="650" y="251"/>
                  <a:pt x="648" y="251"/>
                </a:cubicBezTo>
                <a:cubicBezTo>
                  <a:pt x="647" y="251"/>
                  <a:pt x="643" y="251"/>
                  <a:pt x="642" y="251"/>
                </a:cubicBezTo>
                <a:cubicBezTo>
                  <a:pt x="642" y="250"/>
                  <a:pt x="643" y="249"/>
                  <a:pt x="642" y="248"/>
                </a:cubicBezTo>
                <a:cubicBezTo>
                  <a:pt x="641" y="248"/>
                  <a:pt x="639" y="248"/>
                  <a:pt x="639" y="248"/>
                </a:cubicBezTo>
                <a:cubicBezTo>
                  <a:pt x="637" y="249"/>
                  <a:pt x="636" y="249"/>
                  <a:pt x="635" y="250"/>
                </a:cubicBezTo>
                <a:cubicBezTo>
                  <a:pt x="633" y="251"/>
                  <a:pt x="632" y="251"/>
                  <a:pt x="631" y="251"/>
                </a:cubicBezTo>
                <a:cubicBezTo>
                  <a:pt x="629" y="250"/>
                  <a:pt x="626" y="250"/>
                  <a:pt x="625" y="248"/>
                </a:cubicBezTo>
                <a:cubicBezTo>
                  <a:pt x="624" y="245"/>
                  <a:pt x="625" y="244"/>
                  <a:pt x="625" y="242"/>
                </a:cubicBezTo>
                <a:cubicBezTo>
                  <a:pt x="626" y="240"/>
                  <a:pt x="627" y="238"/>
                  <a:pt x="627" y="237"/>
                </a:cubicBezTo>
                <a:cubicBezTo>
                  <a:pt x="627" y="236"/>
                  <a:pt x="624" y="229"/>
                  <a:pt x="623" y="229"/>
                </a:cubicBezTo>
                <a:cubicBezTo>
                  <a:pt x="622" y="229"/>
                  <a:pt x="620" y="230"/>
                  <a:pt x="619" y="230"/>
                </a:cubicBezTo>
                <a:cubicBezTo>
                  <a:pt x="617" y="231"/>
                  <a:pt x="615" y="232"/>
                  <a:pt x="613" y="232"/>
                </a:cubicBezTo>
                <a:cubicBezTo>
                  <a:pt x="611" y="233"/>
                  <a:pt x="612" y="234"/>
                  <a:pt x="612" y="236"/>
                </a:cubicBezTo>
                <a:cubicBezTo>
                  <a:pt x="613" y="238"/>
                  <a:pt x="613" y="239"/>
                  <a:pt x="613" y="241"/>
                </a:cubicBezTo>
                <a:cubicBezTo>
                  <a:pt x="613" y="243"/>
                  <a:pt x="614" y="247"/>
                  <a:pt x="616" y="248"/>
                </a:cubicBezTo>
                <a:cubicBezTo>
                  <a:pt x="618" y="249"/>
                  <a:pt x="620" y="250"/>
                  <a:pt x="620" y="253"/>
                </a:cubicBezTo>
                <a:cubicBezTo>
                  <a:pt x="620" y="255"/>
                  <a:pt x="618" y="255"/>
                  <a:pt x="616" y="255"/>
                </a:cubicBezTo>
                <a:cubicBezTo>
                  <a:pt x="613" y="255"/>
                  <a:pt x="609" y="255"/>
                  <a:pt x="605" y="255"/>
                </a:cubicBezTo>
                <a:cubicBezTo>
                  <a:pt x="602" y="256"/>
                  <a:pt x="601" y="256"/>
                  <a:pt x="600" y="258"/>
                </a:cubicBezTo>
                <a:cubicBezTo>
                  <a:pt x="598" y="261"/>
                  <a:pt x="596" y="263"/>
                  <a:pt x="594" y="266"/>
                </a:cubicBezTo>
                <a:cubicBezTo>
                  <a:pt x="593" y="267"/>
                  <a:pt x="592" y="269"/>
                  <a:pt x="591" y="270"/>
                </a:cubicBezTo>
                <a:cubicBezTo>
                  <a:pt x="590" y="272"/>
                  <a:pt x="589" y="271"/>
                  <a:pt x="587" y="272"/>
                </a:cubicBezTo>
                <a:cubicBezTo>
                  <a:pt x="584" y="272"/>
                  <a:pt x="581" y="271"/>
                  <a:pt x="579" y="275"/>
                </a:cubicBezTo>
                <a:cubicBezTo>
                  <a:pt x="577" y="277"/>
                  <a:pt x="575" y="280"/>
                  <a:pt x="573" y="283"/>
                </a:cubicBezTo>
                <a:cubicBezTo>
                  <a:pt x="571" y="285"/>
                  <a:pt x="568" y="287"/>
                  <a:pt x="565" y="289"/>
                </a:cubicBezTo>
                <a:cubicBezTo>
                  <a:pt x="559" y="293"/>
                  <a:pt x="552" y="294"/>
                  <a:pt x="545" y="296"/>
                </a:cubicBezTo>
                <a:cubicBezTo>
                  <a:pt x="549" y="298"/>
                  <a:pt x="553" y="300"/>
                  <a:pt x="557" y="302"/>
                </a:cubicBezTo>
                <a:cubicBezTo>
                  <a:pt x="560" y="304"/>
                  <a:pt x="561" y="307"/>
                  <a:pt x="563" y="310"/>
                </a:cubicBezTo>
                <a:cubicBezTo>
                  <a:pt x="564" y="312"/>
                  <a:pt x="564" y="313"/>
                  <a:pt x="565" y="315"/>
                </a:cubicBezTo>
                <a:cubicBezTo>
                  <a:pt x="565" y="316"/>
                  <a:pt x="564" y="317"/>
                  <a:pt x="564" y="319"/>
                </a:cubicBezTo>
                <a:cubicBezTo>
                  <a:pt x="562" y="322"/>
                  <a:pt x="561" y="326"/>
                  <a:pt x="559" y="329"/>
                </a:cubicBezTo>
                <a:cubicBezTo>
                  <a:pt x="558" y="330"/>
                  <a:pt x="553" y="329"/>
                  <a:pt x="551" y="329"/>
                </a:cubicBezTo>
                <a:cubicBezTo>
                  <a:pt x="547" y="329"/>
                  <a:pt x="542" y="329"/>
                  <a:pt x="537" y="329"/>
                </a:cubicBezTo>
                <a:cubicBezTo>
                  <a:pt x="534" y="329"/>
                  <a:pt x="531" y="329"/>
                  <a:pt x="529" y="327"/>
                </a:cubicBezTo>
                <a:cubicBezTo>
                  <a:pt x="527" y="325"/>
                  <a:pt x="525" y="326"/>
                  <a:pt x="523" y="327"/>
                </a:cubicBezTo>
                <a:cubicBezTo>
                  <a:pt x="520" y="328"/>
                  <a:pt x="520" y="329"/>
                  <a:pt x="520" y="332"/>
                </a:cubicBezTo>
                <a:cubicBezTo>
                  <a:pt x="519" y="336"/>
                  <a:pt x="519" y="338"/>
                  <a:pt x="521" y="341"/>
                </a:cubicBezTo>
                <a:cubicBezTo>
                  <a:pt x="523" y="344"/>
                  <a:pt x="521" y="348"/>
                  <a:pt x="520" y="351"/>
                </a:cubicBezTo>
                <a:cubicBezTo>
                  <a:pt x="518" y="355"/>
                  <a:pt x="517" y="358"/>
                  <a:pt x="516" y="362"/>
                </a:cubicBezTo>
                <a:cubicBezTo>
                  <a:pt x="515" y="365"/>
                  <a:pt x="517" y="369"/>
                  <a:pt x="518" y="372"/>
                </a:cubicBezTo>
                <a:cubicBezTo>
                  <a:pt x="518" y="373"/>
                  <a:pt x="518" y="374"/>
                  <a:pt x="520" y="375"/>
                </a:cubicBezTo>
                <a:cubicBezTo>
                  <a:pt x="521" y="375"/>
                  <a:pt x="522" y="375"/>
                  <a:pt x="523" y="376"/>
                </a:cubicBezTo>
                <a:cubicBezTo>
                  <a:pt x="527" y="377"/>
                  <a:pt x="531" y="379"/>
                  <a:pt x="535" y="379"/>
                </a:cubicBezTo>
                <a:cubicBezTo>
                  <a:pt x="539" y="380"/>
                  <a:pt x="543" y="378"/>
                  <a:pt x="547" y="378"/>
                </a:cubicBezTo>
                <a:cubicBezTo>
                  <a:pt x="550" y="378"/>
                  <a:pt x="554" y="379"/>
                  <a:pt x="557" y="377"/>
                </a:cubicBezTo>
                <a:cubicBezTo>
                  <a:pt x="560" y="374"/>
                  <a:pt x="563" y="370"/>
                  <a:pt x="566" y="367"/>
                </a:cubicBezTo>
                <a:cubicBezTo>
                  <a:pt x="568" y="365"/>
                  <a:pt x="569" y="363"/>
                  <a:pt x="569" y="361"/>
                </a:cubicBezTo>
                <a:cubicBezTo>
                  <a:pt x="568" y="357"/>
                  <a:pt x="568" y="355"/>
                  <a:pt x="571" y="353"/>
                </a:cubicBezTo>
                <a:cubicBezTo>
                  <a:pt x="574" y="351"/>
                  <a:pt x="578" y="348"/>
                  <a:pt x="581" y="346"/>
                </a:cubicBezTo>
                <a:cubicBezTo>
                  <a:pt x="584" y="344"/>
                  <a:pt x="585" y="340"/>
                  <a:pt x="587" y="337"/>
                </a:cubicBezTo>
                <a:cubicBezTo>
                  <a:pt x="588" y="335"/>
                  <a:pt x="589" y="333"/>
                  <a:pt x="590" y="332"/>
                </a:cubicBezTo>
                <a:cubicBezTo>
                  <a:pt x="590" y="331"/>
                  <a:pt x="591" y="330"/>
                  <a:pt x="591" y="330"/>
                </a:cubicBezTo>
                <a:cubicBezTo>
                  <a:pt x="594" y="331"/>
                  <a:pt x="596" y="331"/>
                  <a:pt x="599" y="332"/>
                </a:cubicBezTo>
                <a:cubicBezTo>
                  <a:pt x="600" y="332"/>
                  <a:pt x="602" y="333"/>
                  <a:pt x="604" y="333"/>
                </a:cubicBezTo>
                <a:cubicBezTo>
                  <a:pt x="606" y="332"/>
                  <a:pt x="607" y="330"/>
                  <a:pt x="609" y="329"/>
                </a:cubicBezTo>
                <a:cubicBezTo>
                  <a:pt x="612" y="327"/>
                  <a:pt x="615" y="323"/>
                  <a:pt x="619" y="324"/>
                </a:cubicBezTo>
                <a:cubicBezTo>
                  <a:pt x="623" y="325"/>
                  <a:pt x="625" y="328"/>
                  <a:pt x="628" y="331"/>
                </a:cubicBezTo>
                <a:cubicBezTo>
                  <a:pt x="630" y="334"/>
                  <a:pt x="633" y="337"/>
                  <a:pt x="636" y="340"/>
                </a:cubicBezTo>
                <a:cubicBezTo>
                  <a:pt x="639" y="343"/>
                  <a:pt x="642" y="346"/>
                  <a:pt x="644" y="349"/>
                </a:cubicBezTo>
                <a:cubicBezTo>
                  <a:pt x="647" y="352"/>
                  <a:pt x="651" y="354"/>
                  <a:pt x="654" y="357"/>
                </a:cubicBezTo>
                <a:cubicBezTo>
                  <a:pt x="655" y="358"/>
                  <a:pt x="654" y="359"/>
                  <a:pt x="654" y="360"/>
                </a:cubicBezTo>
                <a:cubicBezTo>
                  <a:pt x="653" y="362"/>
                  <a:pt x="652" y="363"/>
                  <a:pt x="651" y="364"/>
                </a:cubicBezTo>
                <a:cubicBezTo>
                  <a:pt x="649" y="367"/>
                  <a:pt x="644" y="367"/>
                  <a:pt x="641" y="367"/>
                </a:cubicBezTo>
                <a:cubicBezTo>
                  <a:pt x="640" y="367"/>
                  <a:pt x="639" y="367"/>
                  <a:pt x="638" y="368"/>
                </a:cubicBezTo>
                <a:cubicBezTo>
                  <a:pt x="640" y="370"/>
                  <a:pt x="642" y="372"/>
                  <a:pt x="644" y="374"/>
                </a:cubicBezTo>
                <a:cubicBezTo>
                  <a:pt x="645" y="375"/>
                  <a:pt x="647" y="378"/>
                  <a:pt x="649" y="377"/>
                </a:cubicBezTo>
                <a:cubicBezTo>
                  <a:pt x="652" y="376"/>
                  <a:pt x="655" y="372"/>
                  <a:pt x="657" y="369"/>
                </a:cubicBezTo>
                <a:cubicBezTo>
                  <a:pt x="658" y="367"/>
                  <a:pt x="660" y="366"/>
                  <a:pt x="661" y="364"/>
                </a:cubicBezTo>
                <a:cubicBezTo>
                  <a:pt x="662" y="363"/>
                  <a:pt x="662" y="361"/>
                  <a:pt x="662" y="360"/>
                </a:cubicBezTo>
                <a:cubicBezTo>
                  <a:pt x="663" y="358"/>
                  <a:pt x="663" y="356"/>
                  <a:pt x="664" y="355"/>
                </a:cubicBezTo>
                <a:cubicBezTo>
                  <a:pt x="665" y="354"/>
                  <a:pt x="667" y="355"/>
                  <a:pt x="669" y="355"/>
                </a:cubicBezTo>
                <a:cubicBezTo>
                  <a:pt x="668" y="351"/>
                  <a:pt x="667" y="349"/>
                  <a:pt x="664" y="347"/>
                </a:cubicBezTo>
                <a:cubicBezTo>
                  <a:pt x="659" y="344"/>
                  <a:pt x="655" y="340"/>
                  <a:pt x="651" y="337"/>
                </a:cubicBezTo>
                <a:cubicBezTo>
                  <a:pt x="647" y="334"/>
                  <a:pt x="643" y="332"/>
                  <a:pt x="640" y="328"/>
                </a:cubicBezTo>
                <a:cubicBezTo>
                  <a:pt x="637" y="324"/>
                  <a:pt x="637" y="319"/>
                  <a:pt x="635" y="314"/>
                </a:cubicBezTo>
                <a:cubicBezTo>
                  <a:pt x="638" y="314"/>
                  <a:pt x="640" y="314"/>
                  <a:pt x="643" y="314"/>
                </a:cubicBezTo>
                <a:cubicBezTo>
                  <a:pt x="646" y="314"/>
                  <a:pt x="647" y="314"/>
                  <a:pt x="649" y="317"/>
                </a:cubicBezTo>
                <a:cubicBezTo>
                  <a:pt x="651" y="319"/>
                  <a:pt x="653" y="322"/>
                  <a:pt x="655" y="325"/>
                </a:cubicBezTo>
                <a:cubicBezTo>
                  <a:pt x="658" y="327"/>
                  <a:pt x="661" y="329"/>
                  <a:pt x="664" y="331"/>
                </a:cubicBezTo>
                <a:cubicBezTo>
                  <a:pt x="667" y="333"/>
                  <a:pt x="670" y="335"/>
                  <a:pt x="673" y="337"/>
                </a:cubicBezTo>
                <a:cubicBezTo>
                  <a:pt x="674" y="338"/>
                  <a:pt x="675" y="338"/>
                  <a:pt x="676" y="339"/>
                </a:cubicBezTo>
                <a:cubicBezTo>
                  <a:pt x="677" y="340"/>
                  <a:pt x="677" y="343"/>
                  <a:pt x="677" y="345"/>
                </a:cubicBezTo>
                <a:cubicBezTo>
                  <a:pt x="677" y="348"/>
                  <a:pt x="677" y="353"/>
                  <a:pt x="679" y="355"/>
                </a:cubicBezTo>
                <a:cubicBezTo>
                  <a:pt x="681" y="358"/>
                  <a:pt x="683" y="361"/>
                  <a:pt x="685" y="364"/>
                </a:cubicBezTo>
                <a:cubicBezTo>
                  <a:pt x="687" y="367"/>
                  <a:pt x="689" y="370"/>
                  <a:pt x="690" y="373"/>
                </a:cubicBezTo>
                <a:cubicBezTo>
                  <a:pt x="691" y="374"/>
                  <a:pt x="692" y="376"/>
                  <a:pt x="693" y="376"/>
                </a:cubicBezTo>
                <a:cubicBezTo>
                  <a:pt x="694" y="377"/>
                  <a:pt x="696" y="375"/>
                  <a:pt x="696" y="375"/>
                </a:cubicBezTo>
                <a:cubicBezTo>
                  <a:pt x="702" y="370"/>
                  <a:pt x="695" y="363"/>
                  <a:pt x="697" y="357"/>
                </a:cubicBezTo>
                <a:cubicBezTo>
                  <a:pt x="698" y="355"/>
                  <a:pt x="701" y="353"/>
                  <a:pt x="703" y="352"/>
                </a:cubicBezTo>
                <a:cubicBezTo>
                  <a:pt x="704" y="351"/>
                  <a:pt x="707" y="352"/>
                  <a:pt x="709" y="352"/>
                </a:cubicBezTo>
                <a:cubicBezTo>
                  <a:pt x="711" y="352"/>
                  <a:pt x="714" y="350"/>
                  <a:pt x="716" y="349"/>
                </a:cubicBezTo>
                <a:cubicBezTo>
                  <a:pt x="719" y="347"/>
                  <a:pt x="722" y="345"/>
                  <a:pt x="725" y="344"/>
                </a:cubicBezTo>
                <a:cubicBezTo>
                  <a:pt x="723" y="340"/>
                  <a:pt x="721" y="336"/>
                  <a:pt x="719" y="332"/>
                </a:cubicBezTo>
                <a:cubicBezTo>
                  <a:pt x="717" y="329"/>
                  <a:pt x="720" y="327"/>
                  <a:pt x="721" y="326"/>
                </a:cubicBezTo>
                <a:cubicBezTo>
                  <a:pt x="728" y="319"/>
                  <a:pt x="733" y="311"/>
                  <a:pt x="739" y="304"/>
                </a:cubicBezTo>
                <a:cubicBezTo>
                  <a:pt x="740" y="306"/>
                  <a:pt x="741" y="308"/>
                  <a:pt x="743" y="311"/>
                </a:cubicBezTo>
                <a:cubicBezTo>
                  <a:pt x="744" y="313"/>
                  <a:pt x="745" y="315"/>
                  <a:pt x="747" y="317"/>
                </a:cubicBezTo>
                <a:cubicBezTo>
                  <a:pt x="749" y="320"/>
                  <a:pt x="752" y="321"/>
                  <a:pt x="755" y="323"/>
                </a:cubicBezTo>
                <a:cubicBezTo>
                  <a:pt x="758" y="325"/>
                  <a:pt x="757" y="320"/>
                  <a:pt x="759" y="318"/>
                </a:cubicBezTo>
                <a:cubicBezTo>
                  <a:pt x="761" y="316"/>
                  <a:pt x="765" y="318"/>
                  <a:pt x="768" y="317"/>
                </a:cubicBezTo>
                <a:cubicBezTo>
                  <a:pt x="766" y="315"/>
                  <a:pt x="765" y="313"/>
                  <a:pt x="763" y="310"/>
                </a:cubicBezTo>
                <a:cubicBezTo>
                  <a:pt x="763" y="309"/>
                  <a:pt x="762" y="307"/>
                  <a:pt x="761" y="306"/>
                </a:cubicBezTo>
                <a:cubicBezTo>
                  <a:pt x="763" y="305"/>
                  <a:pt x="764" y="305"/>
                  <a:pt x="765" y="304"/>
                </a:cubicBezTo>
                <a:cubicBezTo>
                  <a:pt x="768" y="303"/>
                  <a:pt x="771" y="302"/>
                  <a:pt x="774" y="304"/>
                </a:cubicBezTo>
                <a:cubicBezTo>
                  <a:pt x="776" y="305"/>
                  <a:pt x="776" y="308"/>
                  <a:pt x="776" y="311"/>
                </a:cubicBezTo>
                <a:cubicBezTo>
                  <a:pt x="776" y="314"/>
                  <a:pt x="775" y="317"/>
                  <a:pt x="775" y="320"/>
                </a:cubicBezTo>
                <a:cubicBezTo>
                  <a:pt x="775" y="322"/>
                  <a:pt x="780" y="325"/>
                  <a:pt x="782" y="326"/>
                </a:cubicBezTo>
                <a:cubicBezTo>
                  <a:pt x="787" y="331"/>
                  <a:pt x="793" y="336"/>
                  <a:pt x="799" y="341"/>
                </a:cubicBezTo>
                <a:cubicBezTo>
                  <a:pt x="796" y="342"/>
                  <a:pt x="793" y="344"/>
                  <a:pt x="790" y="345"/>
                </a:cubicBezTo>
                <a:cubicBezTo>
                  <a:pt x="786" y="345"/>
                  <a:pt x="782" y="345"/>
                  <a:pt x="778" y="344"/>
                </a:cubicBezTo>
                <a:cubicBezTo>
                  <a:pt x="774" y="344"/>
                  <a:pt x="771" y="343"/>
                  <a:pt x="767" y="342"/>
                </a:cubicBezTo>
                <a:cubicBezTo>
                  <a:pt x="763" y="342"/>
                  <a:pt x="759" y="341"/>
                  <a:pt x="755" y="340"/>
                </a:cubicBezTo>
                <a:cubicBezTo>
                  <a:pt x="753" y="340"/>
                  <a:pt x="750" y="339"/>
                  <a:pt x="747" y="339"/>
                </a:cubicBezTo>
                <a:cubicBezTo>
                  <a:pt x="743" y="340"/>
                  <a:pt x="740" y="342"/>
                  <a:pt x="738" y="344"/>
                </a:cubicBezTo>
                <a:cubicBezTo>
                  <a:pt x="735" y="346"/>
                  <a:pt x="732" y="348"/>
                  <a:pt x="728" y="351"/>
                </a:cubicBezTo>
                <a:cubicBezTo>
                  <a:pt x="726" y="352"/>
                  <a:pt x="722" y="351"/>
                  <a:pt x="719" y="352"/>
                </a:cubicBezTo>
                <a:cubicBezTo>
                  <a:pt x="717" y="352"/>
                  <a:pt x="715" y="354"/>
                  <a:pt x="714" y="355"/>
                </a:cubicBezTo>
                <a:cubicBezTo>
                  <a:pt x="713" y="355"/>
                  <a:pt x="712" y="356"/>
                  <a:pt x="711" y="357"/>
                </a:cubicBezTo>
                <a:cubicBezTo>
                  <a:pt x="711" y="357"/>
                  <a:pt x="713" y="360"/>
                  <a:pt x="713" y="361"/>
                </a:cubicBezTo>
                <a:cubicBezTo>
                  <a:pt x="714" y="364"/>
                  <a:pt x="716" y="367"/>
                  <a:pt x="717" y="371"/>
                </a:cubicBezTo>
                <a:cubicBezTo>
                  <a:pt x="718" y="374"/>
                  <a:pt x="722" y="375"/>
                  <a:pt x="725" y="377"/>
                </a:cubicBezTo>
                <a:cubicBezTo>
                  <a:pt x="728" y="379"/>
                  <a:pt x="731" y="382"/>
                  <a:pt x="734" y="380"/>
                </a:cubicBezTo>
                <a:cubicBezTo>
                  <a:pt x="736" y="379"/>
                  <a:pt x="737" y="377"/>
                  <a:pt x="740" y="376"/>
                </a:cubicBezTo>
                <a:cubicBezTo>
                  <a:pt x="742" y="376"/>
                  <a:pt x="746" y="380"/>
                  <a:pt x="748" y="382"/>
                </a:cubicBezTo>
                <a:cubicBezTo>
                  <a:pt x="751" y="385"/>
                  <a:pt x="754" y="387"/>
                  <a:pt x="757" y="390"/>
                </a:cubicBezTo>
                <a:cubicBezTo>
                  <a:pt x="758" y="388"/>
                  <a:pt x="759" y="386"/>
                  <a:pt x="760" y="385"/>
                </a:cubicBezTo>
                <a:cubicBezTo>
                  <a:pt x="761" y="383"/>
                  <a:pt x="762" y="381"/>
                  <a:pt x="764" y="381"/>
                </a:cubicBezTo>
                <a:cubicBezTo>
                  <a:pt x="765" y="381"/>
                  <a:pt x="766" y="381"/>
                  <a:pt x="768" y="381"/>
                </a:cubicBezTo>
                <a:cubicBezTo>
                  <a:pt x="769" y="381"/>
                  <a:pt x="769" y="383"/>
                  <a:pt x="769" y="384"/>
                </a:cubicBezTo>
                <a:cubicBezTo>
                  <a:pt x="769" y="386"/>
                  <a:pt x="769" y="388"/>
                  <a:pt x="769" y="390"/>
                </a:cubicBezTo>
                <a:cubicBezTo>
                  <a:pt x="769" y="392"/>
                  <a:pt x="768" y="393"/>
                  <a:pt x="767" y="395"/>
                </a:cubicBezTo>
                <a:cubicBezTo>
                  <a:pt x="766" y="397"/>
                  <a:pt x="765" y="399"/>
                  <a:pt x="764" y="401"/>
                </a:cubicBezTo>
                <a:cubicBezTo>
                  <a:pt x="762" y="405"/>
                  <a:pt x="760" y="409"/>
                  <a:pt x="758" y="412"/>
                </a:cubicBezTo>
                <a:cubicBezTo>
                  <a:pt x="757" y="414"/>
                  <a:pt x="755" y="417"/>
                  <a:pt x="756" y="419"/>
                </a:cubicBezTo>
                <a:cubicBezTo>
                  <a:pt x="757" y="423"/>
                  <a:pt x="758" y="427"/>
                  <a:pt x="760" y="431"/>
                </a:cubicBezTo>
                <a:cubicBezTo>
                  <a:pt x="762" y="435"/>
                  <a:pt x="765" y="438"/>
                  <a:pt x="768" y="441"/>
                </a:cubicBezTo>
                <a:cubicBezTo>
                  <a:pt x="771" y="444"/>
                  <a:pt x="773" y="447"/>
                  <a:pt x="775" y="451"/>
                </a:cubicBezTo>
                <a:cubicBezTo>
                  <a:pt x="778" y="455"/>
                  <a:pt x="781" y="458"/>
                  <a:pt x="783" y="462"/>
                </a:cubicBezTo>
                <a:cubicBezTo>
                  <a:pt x="786" y="465"/>
                  <a:pt x="789" y="468"/>
                  <a:pt x="790" y="472"/>
                </a:cubicBezTo>
                <a:cubicBezTo>
                  <a:pt x="792" y="476"/>
                  <a:pt x="793" y="480"/>
                  <a:pt x="794" y="484"/>
                </a:cubicBezTo>
                <a:cubicBezTo>
                  <a:pt x="794" y="487"/>
                  <a:pt x="796" y="490"/>
                  <a:pt x="798" y="492"/>
                </a:cubicBezTo>
                <a:cubicBezTo>
                  <a:pt x="801" y="496"/>
                  <a:pt x="803" y="499"/>
                  <a:pt x="805" y="502"/>
                </a:cubicBezTo>
                <a:cubicBezTo>
                  <a:pt x="807" y="506"/>
                  <a:pt x="810" y="509"/>
                  <a:pt x="812" y="513"/>
                </a:cubicBezTo>
                <a:cubicBezTo>
                  <a:pt x="814" y="516"/>
                  <a:pt x="815" y="521"/>
                  <a:pt x="817" y="525"/>
                </a:cubicBezTo>
                <a:cubicBezTo>
                  <a:pt x="818" y="530"/>
                  <a:pt x="820" y="535"/>
                  <a:pt x="821" y="540"/>
                </a:cubicBezTo>
                <a:cubicBezTo>
                  <a:pt x="839" y="532"/>
                  <a:pt x="856" y="524"/>
                  <a:pt x="874" y="516"/>
                </a:cubicBezTo>
                <a:cubicBezTo>
                  <a:pt x="878" y="514"/>
                  <a:pt x="882" y="512"/>
                  <a:pt x="886" y="510"/>
                </a:cubicBezTo>
                <a:cubicBezTo>
                  <a:pt x="890" y="508"/>
                  <a:pt x="892" y="506"/>
                  <a:pt x="895" y="503"/>
                </a:cubicBezTo>
                <a:cubicBezTo>
                  <a:pt x="902" y="496"/>
                  <a:pt x="908" y="489"/>
                  <a:pt x="914" y="483"/>
                </a:cubicBezTo>
                <a:cubicBezTo>
                  <a:pt x="908" y="479"/>
                  <a:pt x="901" y="475"/>
                  <a:pt x="895" y="471"/>
                </a:cubicBezTo>
                <a:cubicBezTo>
                  <a:pt x="893" y="470"/>
                  <a:pt x="892" y="469"/>
                  <a:pt x="891" y="466"/>
                </a:cubicBezTo>
                <a:cubicBezTo>
                  <a:pt x="890" y="463"/>
                  <a:pt x="889" y="459"/>
                  <a:pt x="888" y="455"/>
                </a:cubicBezTo>
                <a:cubicBezTo>
                  <a:pt x="887" y="457"/>
                  <a:pt x="886" y="459"/>
                  <a:pt x="885" y="461"/>
                </a:cubicBezTo>
                <a:cubicBezTo>
                  <a:pt x="884" y="463"/>
                  <a:pt x="882" y="467"/>
                  <a:pt x="880" y="467"/>
                </a:cubicBezTo>
                <a:cubicBezTo>
                  <a:pt x="879" y="467"/>
                  <a:pt x="877" y="467"/>
                  <a:pt x="876" y="466"/>
                </a:cubicBezTo>
                <a:cubicBezTo>
                  <a:pt x="874" y="466"/>
                  <a:pt x="872" y="465"/>
                  <a:pt x="871" y="465"/>
                </a:cubicBezTo>
                <a:cubicBezTo>
                  <a:pt x="869" y="464"/>
                  <a:pt x="866" y="464"/>
                  <a:pt x="865" y="463"/>
                </a:cubicBezTo>
                <a:cubicBezTo>
                  <a:pt x="857" y="452"/>
                  <a:pt x="849" y="442"/>
                  <a:pt x="841" y="432"/>
                </a:cubicBezTo>
                <a:cubicBezTo>
                  <a:pt x="843" y="430"/>
                  <a:pt x="845" y="428"/>
                  <a:pt x="848" y="427"/>
                </a:cubicBezTo>
                <a:cubicBezTo>
                  <a:pt x="851" y="426"/>
                  <a:pt x="854" y="430"/>
                  <a:pt x="856" y="432"/>
                </a:cubicBezTo>
                <a:cubicBezTo>
                  <a:pt x="861" y="437"/>
                  <a:pt x="866" y="442"/>
                  <a:pt x="871" y="447"/>
                </a:cubicBezTo>
                <a:cubicBezTo>
                  <a:pt x="872" y="448"/>
                  <a:pt x="874" y="451"/>
                  <a:pt x="876" y="451"/>
                </a:cubicBezTo>
                <a:cubicBezTo>
                  <a:pt x="878" y="451"/>
                  <a:pt x="879" y="449"/>
                  <a:pt x="881" y="449"/>
                </a:cubicBezTo>
                <a:cubicBezTo>
                  <a:pt x="883" y="448"/>
                  <a:pt x="885" y="447"/>
                  <a:pt x="887" y="446"/>
                </a:cubicBezTo>
                <a:cubicBezTo>
                  <a:pt x="890" y="444"/>
                  <a:pt x="891" y="447"/>
                  <a:pt x="892" y="449"/>
                </a:cubicBezTo>
                <a:cubicBezTo>
                  <a:pt x="893" y="452"/>
                  <a:pt x="894" y="455"/>
                  <a:pt x="898" y="455"/>
                </a:cubicBezTo>
                <a:cubicBezTo>
                  <a:pt x="906" y="457"/>
                  <a:pt x="913" y="461"/>
                  <a:pt x="922" y="462"/>
                </a:cubicBezTo>
                <a:cubicBezTo>
                  <a:pt x="925" y="463"/>
                  <a:pt x="929" y="462"/>
                  <a:pt x="933" y="461"/>
                </a:cubicBezTo>
                <a:cubicBezTo>
                  <a:pt x="937" y="460"/>
                  <a:pt x="941" y="459"/>
                  <a:pt x="946" y="458"/>
                </a:cubicBezTo>
                <a:cubicBezTo>
                  <a:pt x="949" y="457"/>
                  <a:pt x="949" y="458"/>
                  <a:pt x="951" y="461"/>
                </a:cubicBezTo>
                <a:cubicBezTo>
                  <a:pt x="952" y="463"/>
                  <a:pt x="953" y="465"/>
                  <a:pt x="955" y="468"/>
                </a:cubicBezTo>
                <a:cubicBezTo>
                  <a:pt x="959" y="474"/>
                  <a:pt x="964" y="481"/>
                  <a:pt x="968" y="488"/>
                </a:cubicBezTo>
                <a:cubicBezTo>
                  <a:pt x="969" y="489"/>
                  <a:pt x="969" y="490"/>
                  <a:pt x="970" y="491"/>
                </a:cubicBezTo>
                <a:cubicBezTo>
                  <a:pt x="972" y="492"/>
                  <a:pt x="973" y="491"/>
                  <a:pt x="974" y="490"/>
                </a:cubicBezTo>
                <a:cubicBezTo>
                  <a:pt x="978" y="488"/>
                  <a:pt x="982" y="486"/>
                  <a:pt x="985" y="482"/>
                </a:cubicBezTo>
                <a:cubicBezTo>
                  <a:pt x="984" y="486"/>
                  <a:pt x="984" y="490"/>
                  <a:pt x="984" y="494"/>
                </a:cubicBezTo>
                <a:cubicBezTo>
                  <a:pt x="984" y="497"/>
                  <a:pt x="986" y="500"/>
                  <a:pt x="987" y="503"/>
                </a:cubicBezTo>
                <a:cubicBezTo>
                  <a:pt x="989" y="510"/>
                  <a:pt x="992" y="518"/>
                  <a:pt x="995" y="525"/>
                </a:cubicBezTo>
                <a:cubicBezTo>
                  <a:pt x="997" y="533"/>
                  <a:pt x="1001" y="540"/>
                  <a:pt x="1004" y="547"/>
                </a:cubicBezTo>
                <a:cubicBezTo>
                  <a:pt x="1008" y="554"/>
                  <a:pt x="1011" y="561"/>
                  <a:pt x="1014" y="568"/>
                </a:cubicBezTo>
                <a:cubicBezTo>
                  <a:pt x="1017" y="564"/>
                  <a:pt x="1019" y="559"/>
                  <a:pt x="1022" y="555"/>
                </a:cubicBezTo>
                <a:cubicBezTo>
                  <a:pt x="1015" y="681"/>
                  <a:pt x="961" y="794"/>
                  <a:pt x="878" y="87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Tree>
    <p:extLst>
      <p:ext uri="{BB962C8B-B14F-4D97-AF65-F5344CB8AC3E}">
        <p14:creationId xmlns:p14="http://schemas.microsoft.com/office/powerpoint/2010/main" val="3479731279"/>
      </p:ext>
    </p:extLst>
  </p:cSld>
  <p:clrMapOvr>
    <a:masterClrMapping/>
  </p:clrMapOvr>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 name="Rounded Rectangle 87"/>
          <p:cNvSpPr/>
          <p:nvPr/>
        </p:nvSpPr>
        <p:spPr bwMode="auto">
          <a:xfrm>
            <a:off x="7569332" y="2632635"/>
            <a:ext cx="1327018" cy="1727843"/>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140</a:t>
            </a:fld>
            <a:r>
              <a:rPr lang="en-US" smtClean="0"/>
              <a:t> -</a:t>
            </a:r>
            <a:endParaRPr lang="en-US"/>
          </a:p>
        </p:txBody>
      </p:sp>
      <p:sp>
        <p:nvSpPr>
          <p:cNvPr id="5" name="Title 1"/>
          <p:cNvSpPr txBox="1">
            <a:spLocks/>
          </p:cNvSpPr>
          <p:nvPr/>
        </p:nvSpPr>
        <p:spPr>
          <a:xfrm>
            <a:off x="139147" y="139465"/>
            <a:ext cx="886968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smtClean="0"/>
              <a:t>Aided Awareness of Various Medical Conditions</a:t>
            </a:r>
            <a:endParaRPr lang="en-US" sz="2400" kern="0" dirty="0"/>
          </a:p>
        </p:txBody>
      </p:sp>
      <p:grpSp>
        <p:nvGrpSpPr>
          <p:cNvPr id="24" name="Group 23"/>
          <p:cNvGrpSpPr/>
          <p:nvPr/>
        </p:nvGrpSpPr>
        <p:grpSpPr>
          <a:xfrm>
            <a:off x="139144" y="1225315"/>
            <a:ext cx="3670856" cy="1355960"/>
            <a:chOff x="139144" y="730015"/>
            <a:chExt cx="3670856" cy="1355960"/>
          </a:xfrm>
        </p:grpSpPr>
        <p:graphicFrame>
          <p:nvGraphicFramePr>
            <p:cNvPr id="6" name="Chart 5"/>
            <p:cNvGraphicFramePr/>
            <p:nvPr>
              <p:extLst>
                <p:ext uri="{D42A27DB-BD31-4B8C-83A1-F6EECF244321}">
                  <p14:modId xmlns:p14="http://schemas.microsoft.com/office/powerpoint/2010/main" val="1331239681"/>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2"/>
            </a:graphicData>
          </a:graphic>
        </p:graphicFrame>
        <p:cxnSp>
          <p:nvCxnSpPr>
            <p:cNvPr id="17" name="Straight Connector 1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 name="Straight Connector 1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 name="TextBox 18"/>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0" name="TextBox 19"/>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1" name="TextBox 20"/>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2" name="TextBox 21"/>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3" name="TextBox 22"/>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High Blood Pressure</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25" name="Group 24"/>
          <p:cNvGrpSpPr/>
          <p:nvPr/>
        </p:nvGrpSpPr>
        <p:grpSpPr>
          <a:xfrm>
            <a:off x="158196" y="2539612"/>
            <a:ext cx="3670856" cy="1355960"/>
            <a:chOff x="139144" y="730015"/>
            <a:chExt cx="3670856" cy="1355960"/>
          </a:xfrm>
        </p:grpSpPr>
        <p:graphicFrame>
          <p:nvGraphicFramePr>
            <p:cNvPr id="26" name="Chart 25"/>
            <p:cNvGraphicFramePr/>
            <p:nvPr>
              <p:extLst>
                <p:ext uri="{D42A27DB-BD31-4B8C-83A1-F6EECF244321}">
                  <p14:modId xmlns:p14="http://schemas.microsoft.com/office/powerpoint/2010/main" val="473706463"/>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3"/>
            </a:graphicData>
          </a:graphic>
        </p:graphicFrame>
        <p:cxnSp>
          <p:nvCxnSpPr>
            <p:cNvPr id="27" name="Straight Connector 2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 name="Straight Connector 2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9" name="TextBox 28"/>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0" name="TextBox 29"/>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1" name="TextBox 30"/>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2" name="TextBox 31"/>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3" name="TextBox 32"/>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Heart Attack</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34" name="Group 33"/>
          <p:cNvGrpSpPr/>
          <p:nvPr/>
        </p:nvGrpSpPr>
        <p:grpSpPr>
          <a:xfrm>
            <a:off x="139147" y="3840008"/>
            <a:ext cx="3670856" cy="1355960"/>
            <a:chOff x="139144" y="730015"/>
            <a:chExt cx="3670856" cy="1355960"/>
          </a:xfrm>
        </p:grpSpPr>
        <p:graphicFrame>
          <p:nvGraphicFramePr>
            <p:cNvPr id="35" name="Chart 34"/>
            <p:cNvGraphicFramePr/>
            <p:nvPr>
              <p:extLst>
                <p:ext uri="{D42A27DB-BD31-4B8C-83A1-F6EECF244321}">
                  <p14:modId xmlns:p14="http://schemas.microsoft.com/office/powerpoint/2010/main" val="3306381248"/>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4"/>
            </a:graphicData>
          </a:graphic>
        </p:graphicFrame>
        <p:cxnSp>
          <p:nvCxnSpPr>
            <p:cNvPr id="36" name="Straight Connector 35"/>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Straight Connector 36"/>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8" name="TextBox 37"/>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9" name="TextBox 38"/>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0" name="TextBox 39"/>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1" name="TextBox 40"/>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2" name="TextBox 41"/>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AIDS</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43" name="Group 42"/>
          <p:cNvGrpSpPr/>
          <p:nvPr/>
        </p:nvGrpSpPr>
        <p:grpSpPr>
          <a:xfrm>
            <a:off x="139144" y="5154305"/>
            <a:ext cx="3670856" cy="1355960"/>
            <a:chOff x="139144" y="730015"/>
            <a:chExt cx="3670856" cy="1355960"/>
          </a:xfrm>
        </p:grpSpPr>
        <p:graphicFrame>
          <p:nvGraphicFramePr>
            <p:cNvPr id="44" name="Chart 43"/>
            <p:cNvGraphicFramePr/>
            <p:nvPr>
              <p:extLst>
                <p:ext uri="{D42A27DB-BD31-4B8C-83A1-F6EECF244321}">
                  <p14:modId xmlns:p14="http://schemas.microsoft.com/office/powerpoint/2010/main" val="3209222600"/>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5"/>
            </a:graphicData>
          </a:graphic>
        </p:graphicFrame>
        <p:cxnSp>
          <p:nvCxnSpPr>
            <p:cNvPr id="45" name="Straight Connector 44"/>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Straight Connector 45"/>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TextBox 46"/>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8" name="TextBox 47"/>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9" name="TextBox 48"/>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0" name="TextBox 49"/>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1" name="TextBox 50"/>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Stroke</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52" name="Group 51"/>
          <p:cNvGrpSpPr/>
          <p:nvPr/>
        </p:nvGrpSpPr>
        <p:grpSpPr>
          <a:xfrm>
            <a:off x="4205330" y="1225315"/>
            <a:ext cx="3670856" cy="1355960"/>
            <a:chOff x="139144" y="730015"/>
            <a:chExt cx="3670856" cy="1355960"/>
          </a:xfrm>
        </p:grpSpPr>
        <p:graphicFrame>
          <p:nvGraphicFramePr>
            <p:cNvPr id="53" name="Chart 52"/>
            <p:cNvGraphicFramePr/>
            <p:nvPr>
              <p:extLst>
                <p:ext uri="{D42A27DB-BD31-4B8C-83A1-F6EECF244321}">
                  <p14:modId xmlns:p14="http://schemas.microsoft.com/office/powerpoint/2010/main" val="611482290"/>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6"/>
            </a:graphicData>
          </a:graphic>
        </p:graphicFrame>
        <p:cxnSp>
          <p:nvCxnSpPr>
            <p:cNvPr id="54" name="Straight Connector 53"/>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5" name="Straight Connector 54"/>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6" name="TextBox 55"/>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7" name="TextBox 56"/>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8" name="TextBox 57"/>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9" name="TextBox 58"/>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0" name="TextBox 59"/>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Breast Cancer</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61" name="Group 60"/>
          <p:cNvGrpSpPr/>
          <p:nvPr/>
        </p:nvGrpSpPr>
        <p:grpSpPr>
          <a:xfrm>
            <a:off x="4205330" y="2539612"/>
            <a:ext cx="3670856" cy="1355960"/>
            <a:chOff x="139144" y="730015"/>
            <a:chExt cx="3670856" cy="1355960"/>
          </a:xfrm>
        </p:grpSpPr>
        <p:graphicFrame>
          <p:nvGraphicFramePr>
            <p:cNvPr id="62" name="Chart 61"/>
            <p:cNvGraphicFramePr/>
            <p:nvPr>
              <p:extLst>
                <p:ext uri="{D42A27DB-BD31-4B8C-83A1-F6EECF244321}">
                  <p14:modId xmlns:p14="http://schemas.microsoft.com/office/powerpoint/2010/main" val="4188118836"/>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7"/>
            </a:graphicData>
          </a:graphic>
        </p:graphicFrame>
        <p:cxnSp>
          <p:nvCxnSpPr>
            <p:cNvPr id="63" name="Straight Connector 62"/>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4" name="Straight Connector 63"/>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5" name="TextBox 64"/>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6" name="TextBox 65"/>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7" name="TextBox 66"/>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8" name="TextBox 67"/>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9" name="TextBox 68"/>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Prostate Cancer</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70" name="Group 69"/>
          <p:cNvGrpSpPr/>
          <p:nvPr/>
        </p:nvGrpSpPr>
        <p:grpSpPr>
          <a:xfrm>
            <a:off x="4205330" y="3840008"/>
            <a:ext cx="3670856" cy="1355960"/>
            <a:chOff x="139144" y="730015"/>
            <a:chExt cx="3670856" cy="1355960"/>
          </a:xfrm>
        </p:grpSpPr>
        <p:graphicFrame>
          <p:nvGraphicFramePr>
            <p:cNvPr id="71" name="Chart 70"/>
            <p:cNvGraphicFramePr/>
            <p:nvPr>
              <p:extLst>
                <p:ext uri="{D42A27DB-BD31-4B8C-83A1-F6EECF244321}">
                  <p14:modId xmlns:p14="http://schemas.microsoft.com/office/powerpoint/2010/main" val="1517048076"/>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8"/>
            </a:graphicData>
          </a:graphic>
        </p:graphicFrame>
        <p:cxnSp>
          <p:nvCxnSpPr>
            <p:cNvPr id="72" name="Straight Connector 71"/>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 name="Straight Connector 72"/>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TextBox 73"/>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5" name="TextBox 74"/>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6" name="TextBox 75"/>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7" name="TextBox 76"/>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8" name="TextBox 77"/>
            <p:cNvSpPr txBox="1"/>
            <p:nvPr/>
          </p:nvSpPr>
          <p:spPr>
            <a:xfrm>
              <a:off x="636273" y="730015"/>
              <a:ext cx="2571750" cy="276999"/>
            </a:xfrm>
            <a:prstGeom prst="rect">
              <a:avLst/>
            </a:prstGeom>
            <a:noFill/>
          </p:spPr>
          <p:txBody>
            <a:bodyPr wrap="square" rtlCol="0">
              <a:spAutoFit/>
            </a:bodyPr>
            <a:lstStyle/>
            <a:p>
              <a:pPr algn="ctr"/>
              <a:r>
                <a:rPr lang="en-US" sz="1200" b="1" dirty="0" err="1">
                  <a:solidFill>
                    <a:schemeClr val="tx2"/>
                  </a:solidFill>
                  <a:latin typeface="Arial" panose="020B0604020202020204" pitchFamily="34" charset="0"/>
                  <a:cs typeface="Arial" panose="020B0604020202020204" pitchFamily="34" charset="0"/>
                </a:rPr>
                <a:t>Hemo</a:t>
              </a:r>
              <a:r>
                <a:rPr lang="en-US" sz="1200" b="1" dirty="0">
                  <a:solidFill>
                    <a:schemeClr val="tx2"/>
                  </a:solidFill>
                  <a:latin typeface="Arial" panose="020B0604020202020204" pitchFamily="34" charset="0"/>
                  <a:cs typeface="Arial" panose="020B0604020202020204" pitchFamily="34" charset="0"/>
                </a:rPr>
                <a:t>-Distension </a:t>
              </a:r>
              <a:r>
                <a:rPr lang="en-US" sz="1200" b="1" dirty="0" smtClean="0">
                  <a:solidFill>
                    <a:schemeClr val="tx2"/>
                  </a:solidFill>
                  <a:latin typeface="Arial" panose="020B0604020202020204" pitchFamily="34" charset="0"/>
                  <a:cs typeface="Arial" panose="020B0604020202020204" pitchFamily="34" charset="0"/>
                </a:rPr>
                <a:t>Syndrome*</a:t>
              </a:r>
              <a:endParaRPr lang="en-US" sz="1200" b="1" dirty="0">
                <a:solidFill>
                  <a:schemeClr val="tx2"/>
                </a:solidFill>
                <a:latin typeface="Arial" panose="020B0604020202020204" pitchFamily="34" charset="0"/>
                <a:cs typeface="Arial" panose="020B0604020202020204" pitchFamily="34" charset="0"/>
              </a:endParaRPr>
            </a:p>
          </p:txBody>
        </p:sp>
      </p:grpSp>
      <p:sp>
        <p:nvSpPr>
          <p:cNvPr id="79" name="TextBox 78"/>
          <p:cNvSpPr txBox="1"/>
          <p:nvPr/>
        </p:nvSpPr>
        <p:spPr>
          <a:xfrm>
            <a:off x="5701516" y="5078879"/>
            <a:ext cx="1848766" cy="353943"/>
          </a:xfrm>
          <a:prstGeom prst="rect">
            <a:avLst/>
          </a:prstGeom>
          <a:noFill/>
        </p:spPr>
        <p:txBody>
          <a:bodyPr wrap="square" rtlCol="0">
            <a:spAutoFit/>
          </a:bodyPr>
          <a:lstStyle/>
          <a:p>
            <a:r>
              <a:rPr lang="en-US" sz="850" dirty="0" smtClean="0">
                <a:solidFill>
                  <a:schemeClr val="tx2"/>
                </a:solidFill>
                <a:latin typeface="Arial" panose="020B0604020202020204" pitchFamily="34" charset="0"/>
                <a:cs typeface="Arial" panose="020B0604020202020204" pitchFamily="34" charset="0"/>
              </a:rPr>
              <a:t>*Fictitious disease for reference of over-</a:t>
            </a:r>
            <a:r>
              <a:rPr lang="en-US" sz="850" dirty="0" err="1" smtClean="0">
                <a:solidFill>
                  <a:schemeClr val="tx2"/>
                </a:solidFill>
                <a:latin typeface="Arial" panose="020B0604020202020204" pitchFamily="34" charset="0"/>
                <a:cs typeface="Arial" panose="020B0604020202020204" pitchFamily="34" charset="0"/>
              </a:rPr>
              <a:t>agreeance</a:t>
            </a:r>
            <a:endParaRPr lang="en-US" sz="850" dirty="0">
              <a:solidFill>
                <a:schemeClr val="tx2"/>
              </a:solidFill>
              <a:latin typeface="Arial" panose="020B0604020202020204" pitchFamily="34" charset="0"/>
              <a:cs typeface="Arial" panose="020B0604020202020204" pitchFamily="34" charset="0"/>
            </a:endParaRPr>
          </a:p>
        </p:txBody>
      </p:sp>
      <p:grpSp>
        <p:nvGrpSpPr>
          <p:cNvPr id="80" name="Group 79"/>
          <p:cNvGrpSpPr/>
          <p:nvPr/>
        </p:nvGrpSpPr>
        <p:grpSpPr>
          <a:xfrm>
            <a:off x="7633919" y="3542063"/>
            <a:ext cx="486337" cy="486337"/>
            <a:chOff x="446183" y="3541776"/>
            <a:chExt cx="838200" cy="838200"/>
          </a:xfrm>
        </p:grpSpPr>
        <p:sp>
          <p:nvSpPr>
            <p:cNvPr id="81" name="Oval 80"/>
            <p:cNvSpPr/>
            <p:nvPr/>
          </p:nvSpPr>
          <p:spPr>
            <a:xfrm>
              <a:off x="446183" y="3541776"/>
              <a:ext cx="838200" cy="838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2" name="Freeform 5"/>
            <p:cNvSpPr>
              <a:spLocks noEditPoints="1"/>
            </p:cNvSpPr>
            <p:nvPr/>
          </p:nvSpPr>
          <p:spPr bwMode="auto">
            <a:xfrm>
              <a:off x="711994" y="3629025"/>
              <a:ext cx="316706" cy="675640"/>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dirty="0"/>
            </a:p>
          </p:txBody>
        </p:sp>
      </p:grpSp>
      <p:grpSp>
        <p:nvGrpSpPr>
          <p:cNvPr id="83" name="Group 82"/>
          <p:cNvGrpSpPr/>
          <p:nvPr/>
        </p:nvGrpSpPr>
        <p:grpSpPr>
          <a:xfrm>
            <a:off x="7620216" y="2821018"/>
            <a:ext cx="486337" cy="486337"/>
            <a:chOff x="446183" y="4590288"/>
            <a:chExt cx="838200" cy="838200"/>
          </a:xfrm>
        </p:grpSpPr>
        <p:sp>
          <p:nvSpPr>
            <p:cNvPr id="84" name="Oval 83"/>
            <p:cNvSpPr/>
            <p:nvPr/>
          </p:nvSpPr>
          <p:spPr>
            <a:xfrm>
              <a:off x="446183" y="4590288"/>
              <a:ext cx="838200" cy="838200"/>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5" name="Freeform 9"/>
            <p:cNvSpPr>
              <a:spLocks noEditPoints="1"/>
            </p:cNvSpPr>
            <p:nvPr/>
          </p:nvSpPr>
          <p:spPr bwMode="auto">
            <a:xfrm>
              <a:off x="742950" y="4667250"/>
              <a:ext cx="255588" cy="692658"/>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sp>
        <p:nvSpPr>
          <p:cNvPr id="86" name="TextBox 85"/>
          <p:cNvSpPr txBox="1"/>
          <p:nvPr/>
        </p:nvSpPr>
        <p:spPr>
          <a:xfrm>
            <a:off x="8057975" y="2782918"/>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Blue bars</a:t>
            </a:r>
          </a:p>
          <a:p>
            <a:r>
              <a:rPr lang="en-US" sz="1000" b="1" dirty="0" smtClean="0">
                <a:solidFill>
                  <a:schemeClr val="tx2"/>
                </a:solidFill>
                <a:latin typeface="Arial" panose="020B0604020202020204" pitchFamily="34" charset="0"/>
                <a:cs typeface="Arial" panose="020B0604020202020204" pitchFamily="34" charset="0"/>
              </a:rPr>
              <a:t>Represent</a:t>
            </a:r>
          </a:p>
          <a:p>
            <a:r>
              <a:rPr lang="en-US" sz="1000" b="1" dirty="0" smtClean="0">
                <a:solidFill>
                  <a:schemeClr val="tx2"/>
                </a:solidFill>
                <a:latin typeface="Arial" panose="020B0604020202020204" pitchFamily="34" charset="0"/>
                <a:cs typeface="Arial" panose="020B0604020202020204" pitchFamily="34" charset="0"/>
              </a:rPr>
              <a:t>Males</a:t>
            </a:r>
            <a:endParaRPr lang="en-US" sz="1000" b="1" dirty="0">
              <a:solidFill>
                <a:schemeClr val="tx2"/>
              </a:solidFill>
              <a:latin typeface="Arial" panose="020B0604020202020204" pitchFamily="34" charset="0"/>
              <a:cs typeface="Arial" panose="020B0604020202020204" pitchFamily="34" charset="0"/>
            </a:endParaRPr>
          </a:p>
        </p:txBody>
      </p:sp>
      <p:sp>
        <p:nvSpPr>
          <p:cNvPr id="87" name="TextBox 86"/>
          <p:cNvSpPr txBox="1"/>
          <p:nvPr/>
        </p:nvSpPr>
        <p:spPr>
          <a:xfrm>
            <a:off x="8125073" y="3554586"/>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Red bars</a:t>
            </a:r>
          </a:p>
          <a:p>
            <a:r>
              <a:rPr lang="en-US" sz="1000" b="1" dirty="0" smtClean="0">
                <a:solidFill>
                  <a:schemeClr val="tx2"/>
                </a:solidFill>
                <a:latin typeface="Arial" panose="020B0604020202020204" pitchFamily="34" charset="0"/>
                <a:cs typeface="Arial" panose="020B0604020202020204" pitchFamily="34" charset="0"/>
              </a:rPr>
              <a:t>Represent Females</a:t>
            </a:r>
            <a:endParaRPr lang="en-US" sz="1000" b="1" dirty="0">
              <a:solidFill>
                <a:schemeClr val="tx2"/>
              </a:solidFill>
              <a:latin typeface="Arial" panose="020B0604020202020204" pitchFamily="34" charset="0"/>
              <a:cs typeface="Arial" panose="020B0604020202020204" pitchFamily="34" charset="0"/>
            </a:endParaRPr>
          </a:p>
        </p:txBody>
      </p:sp>
      <p:sp>
        <p:nvSpPr>
          <p:cNvPr id="89" name="Rectangle 88"/>
          <p:cNvSpPr/>
          <p:nvPr/>
        </p:nvSpPr>
        <p:spPr>
          <a:xfrm>
            <a:off x="83490" y="6417581"/>
            <a:ext cx="7033137" cy="338554"/>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Netherlands Respondents. </a:t>
            </a:r>
            <a:r>
              <a:rPr lang="pt-BR" sz="800" dirty="0">
                <a:solidFill>
                  <a:schemeClr val="tx1"/>
                </a:solidFill>
                <a:latin typeface="Arial" panose="020B0604020202020204" pitchFamily="34" charset="0"/>
                <a:cs typeface="Arial" panose="020B0604020202020204" pitchFamily="34" charset="0"/>
              </a:rPr>
              <a:t>Males: 18-39 (n=80), 40-64 (n=157), 65+ (n=185); Females: 18-39 (n=84), 40-64 (n=163), 65+ (n=136)</a:t>
            </a:r>
            <a:endParaRPr lang="en-US" sz="800" dirty="0" smtClean="0">
              <a:solidFill>
                <a:schemeClr val="tx1"/>
              </a:solidFill>
              <a:latin typeface="Arial" panose="020B0604020202020204" pitchFamily="34" charset="0"/>
              <a:cs typeface="Arial" panose="020B0604020202020204" pitchFamily="34" charset="0"/>
            </a:endParaRPr>
          </a:p>
          <a:p>
            <a:r>
              <a:rPr lang="en-US" sz="800" dirty="0" smtClean="0">
                <a:solidFill>
                  <a:schemeClr val="tx1"/>
                </a:solidFill>
                <a:latin typeface="Arial" panose="020B0604020202020204" pitchFamily="34" charset="0"/>
                <a:cs typeface="Arial" panose="020B0604020202020204" pitchFamily="34" charset="0"/>
              </a:rPr>
              <a:t>Q1</a:t>
            </a:r>
            <a:r>
              <a:rPr lang="en-US" sz="800" dirty="0">
                <a:solidFill>
                  <a:schemeClr val="tx1"/>
                </a:solidFill>
                <a:latin typeface="Arial" panose="020B0604020202020204" pitchFamily="34" charset="0"/>
                <a:cs typeface="Arial" panose="020B0604020202020204" pitchFamily="34" charset="0"/>
              </a:rPr>
              <a:t>.  For each medical condition or term listed, indicate if you are aware of or have ever heard the term. </a:t>
            </a:r>
          </a:p>
        </p:txBody>
      </p:sp>
      <p:pic>
        <p:nvPicPr>
          <p:cNvPr id="92" name="Picture 91"/>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8327550" y="98317"/>
            <a:ext cx="612648" cy="612648"/>
          </a:xfrm>
          <a:prstGeom prst="rect">
            <a:avLst/>
          </a:prstGeom>
        </p:spPr>
      </p:pic>
      <p:grpSp>
        <p:nvGrpSpPr>
          <p:cNvPr id="90" name="Group 89"/>
          <p:cNvGrpSpPr/>
          <p:nvPr/>
        </p:nvGrpSpPr>
        <p:grpSpPr>
          <a:xfrm>
            <a:off x="665612" y="1487039"/>
            <a:ext cx="255198" cy="990759"/>
            <a:chOff x="665612" y="1487039"/>
            <a:chExt cx="255198" cy="990759"/>
          </a:xfrm>
        </p:grpSpPr>
        <p:sp>
          <p:nvSpPr>
            <p:cNvPr id="91" name="TextBox 90"/>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93" name="TextBox 92"/>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94" name="TextBox 93"/>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95" name="TextBox 94"/>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96" name="TextBox 95"/>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97" name="TextBox 96"/>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98" name="Group 97"/>
          <p:cNvGrpSpPr/>
          <p:nvPr/>
        </p:nvGrpSpPr>
        <p:grpSpPr>
          <a:xfrm>
            <a:off x="665612" y="2784538"/>
            <a:ext cx="255198" cy="990759"/>
            <a:chOff x="665612" y="1487039"/>
            <a:chExt cx="255198" cy="990759"/>
          </a:xfrm>
        </p:grpSpPr>
        <p:sp>
          <p:nvSpPr>
            <p:cNvPr id="99" name="TextBox 98"/>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00" name="TextBox 99"/>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01" name="TextBox 100"/>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02" name="TextBox 101"/>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03" name="TextBox 102"/>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04" name="TextBox 103"/>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05" name="Group 104"/>
          <p:cNvGrpSpPr/>
          <p:nvPr/>
        </p:nvGrpSpPr>
        <p:grpSpPr>
          <a:xfrm>
            <a:off x="665612" y="4092943"/>
            <a:ext cx="255198" cy="990759"/>
            <a:chOff x="665612" y="1487039"/>
            <a:chExt cx="255198" cy="990759"/>
          </a:xfrm>
        </p:grpSpPr>
        <p:sp>
          <p:nvSpPr>
            <p:cNvPr id="106" name="TextBox 105"/>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07" name="TextBox 106"/>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08" name="TextBox 107"/>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09" name="TextBox 108"/>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10" name="TextBox 109"/>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11" name="TextBox 110"/>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12" name="Group 111"/>
          <p:cNvGrpSpPr/>
          <p:nvPr/>
        </p:nvGrpSpPr>
        <p:grpSpPr>
          <a:xfrm>
            <a:off x="665612" y="5433731"/>
            <a:ext cx="255198" cy="990759"/>
            <a:chOff x="665612" y="1487039"/>
            <a:chExt cx="255198" cy="990759"/>
          </a:xfrm>
        </p:grpSpPr>
        <p:sp>
          <p:nvSpPr>
            <p:cNvPr id="113" name="TextBox 112"/>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14" name="TextBox 113"/>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15" name="TextBox 114"/>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16" name="TextBox 115"/>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17" name="TextBox 116"/>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18" name="TextBox 117"/>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19" name="Group 118"/>
          <p:cNvGrpSpPr/>
          <p:nvPr/>
        </p:nvGrpSpPr>
        <p:grpSpPr>
          <a:xfrm>
            <a:off x="4726523" y="1493814"/>
            <a:ext cx="255198" cy="990759"/>
            <a:chOff x="665612" y="1487039"/>
            <a:chExt cx="255198" cy="990759"/>
          </a:xfrm>
        </p:grpSpPr>
        <p:sp>
          <p:nvSpPr>
            <p:cNvPr id="120" name="TextBox 119"/>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21" name="TextBox 120"/>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22" name="TextBox 121"/>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23" name="TextBox 122"/>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24" name="TextBox 123"/>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25" name="TextBox 124"/>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26" name="Group 125"/>
          <p:cNvGrpSpPr/>
          <p:nvPr/>
        </p:nvGrpSpPr>
        <p:grpSpPr>
          <a:xfrm>
            <a:off x="4726523" y="2794259"/>
            <a:ext cx="255198" cy="990759"/>
            <a:chOff x="665612" y="1487039"/>
            <a:chExt cx="255198" cy="990759"/>
          </a:xfrm>
        </p:grpSpPr>
        <p:sp>
          <p:nvSpPr>
            <p:cNvPr id="127" name="TextBox 126"/>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28" name="TextBox 127"/>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29" name="TextBox 128"/>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30" name="TextBox 129"/>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31" name="TextBox 130"/>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32" name="TextBox 131"/>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33" name="Group 132"/>
          <p:cNvGrpSpPr/>
          <p:nvPr/>
        </p:nvGrpSpPr>
        <p:grpSpPr>
          <a:xfrm>
            <a:off x="4726523" y="4121367"/>
            <a:ext cx="255198" cy="990759"/>
            <a:chOff x="665612" y="1487039"/>
            <a:chExt cx="255198" cy="990759"/>
          </a:xfrm>
        </p:grpSpPr>
        <p:sp>
          <p:nvSpPr>
            <p:cNvPr id="134" name="TextBox 133"/>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35" name="TextBox 134"/>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36" name="TextBox 135"/>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37" name="TextBox 136"/>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38" name="TextBox 137"/>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39" name="TextBox 138"/>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sp>
        <p:nvSpPr>
          <p:cNvPr id="140" name="TextBox 139"/>
          <p:cNvSpPr txBox="1"/>
          <p:nvPr/>
        </p:nvSpPr>
        <p:spPr>
          <a:xfrm>
            <a:off x="3597108" y="1940998"/>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41" name="TextBox 140"/>
          <p:cNvSpPr txBox="1"/>
          <p:nvPr/>
        </p:nvSpPr>
        <p:spPr>
          <a:xfrm>
            <a:off x="3587257" y="2246966"/>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42" name="TextBox 141"/>
          <p:cNvSpPr txBox="1"/>
          <p:nvPr/>
        </p:nvSpPr>
        <p:spPr>
          <a:xfrm>
            <a:off x="3551930" y="3270709"/>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43" name="TextBox 142"/>
          <p:cNvSpPr txBox="1"/>
          <p:nvPr/>
        </p:nvSpPr>
        <p:spPr>
          <a:xfrm>
            <a:off x="3122876" y="484197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44" name="TextBox 143"/>
          <p:cNvSpPr txBox="1"/>
          <p:nvPr/>
        </p:nvSpPr>
        <p:spPr>
          <a:xfrm>
            <a:off x="3498126" y="4568876"/>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45" name="TextBox 144"/>
          <p:cNvSpPr txBox="1"/>
          <p:nvPr/>
        </p:nvSpPr>
        <p:spPr>
          <a:xfrm>
            <a:off x="3600058" y="5873485"/>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46" name="TextBox 145"/>
          <p:cNvSpPr txBox="1"/>
          <p:nvPr/>
        </p:nvSpPr>
        <p:spPr>
          <a:xfrm>
            <a:off x="3230905" y="6179682"/>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47" name="TextBox 146"/>
          <p:cNvSpPr txBox="1"/>
          <p:nvPr/>
        </p:nvSpPr>
        <p:spPr>
          <a:xfrm>
            <a:off x="7004148" y="207928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48" name="TextBox 147"/>
          <p:cNvSpPr txBox="1"/>
          <p:nvPr/>
        </p:nvSpPr>
        <p:spPr>
          <a:xfrm>
            <a:off x="7391476" y="2246966"/>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49" name="TextBox 148"/>
          <p:cNvSpPr txBox="1"/>
          <p:nvPr/>
        </p:nvSpPr>
        <p:spPr>
          <a:xfrm>
            <a:off x="7359672" y="3361854"/>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50" name="TextBox 149"/>
          <p:cNvSpPr txBox="1"/>
          <p:nvPr/>
        </p:nvSpPr>
        <p:spPr>
          <a:xfrm>
            <a:off x="7247026" y="3554095"/>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51" name="TextBox 150"/>
          <p:cNvSpPr txBox="1"/>
          <p:nvPr/>
        </p:nvSpPr>
        <p:spPr>
          <a:xfrm>
            <a:off x="5422733" y="4107256"/>
            <a:ext cx="247184"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Tree>
    <p:extLst>
      <p:ext uri="{BB962C8B-B14F-4D97-AF65-F5344CB8AC3E}">
        <p14:creationId xmlns:p14="http://schemas.microsoft.com/office/powerpoint/2010/main" val="3245715916"/>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 name="Rounded Rectangle 152"/>
          <p:cNvSpPr/>
          <p:nvPr/>
        </p:nvSpPr>
        <p:spPr bwMode="auto">
          <a:xfrm>
            <a:off x="6242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152" name="Rounded Rectangle 151"/>
          <p:cNvSpPr/>
          <p:nvPr/>
        </p:nvSpPr>
        <p:spPr bwMode="auto">
          <a:xfrm>
            <a:off x="3194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117" name="Rounded Rectangle 116"/>
          <p:cNvSpPr/>
          <p:nvPr/>
        </p:nvSpPr>
        <p:spPr bwMode="auto">
          <a:xfrm>
            <a:off x="251348"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141</a:t>
            </a:fld>
            <a:r>
              <a:rPr lang="en-US" smtClean="0"/>
              <a:t> -</a:t>
            </a:r>
            <a:endParaRPr lang="en-US"/>
          </a:p>
        </p:txBody>
      </p:sp>
      <p:sp>
        <p:nvSpPr>
          <p:cNvPr id="5" name="Title 1"/>
          <p:cNvSpPr txBox="1">
            <a:spLocks/>
          </p:cNvSpPr>
          <p:nvPr/>
        </p:nvSpPr>
        <p:spPr>
          <a:xfrm>
            <a:off x="139147" y="139465"/>
            <a:ext cx="886968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smtClean="0"/>
              <a:t>Aided Awareness of Various Medical Conditions</a:t>
            </a:r>
            <a:endParaRPr lang="en-US" sz="2400" kern="0" dirty="0"/>
          </a:p>
        </p:txBody>
      </p:sp>
      <p:sp>
        <p:nvSpPr>
          <p:cNvPr id="86" name="TextBox 85"/>
          <p:cNvSpPr txBox="1"/>
          <p:nvPr/>
        </p:nvSpPr>
        <p:spPr>
          <a:xfrm>
            <a:off x="649761" y="857652"/>
            <a:ext cx="140987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Thrombosis</a:t>
            </a:r>
            <a:endParaRPr lang="en-US" sz="1400" b="1" dirty="0">
              <a:solidFill>
                <a:schemeClr val="tx2"/>
              </a:solidFill>
              <a:latin typeface="Arial" panose="020B0604020202020204" pitchFamily="34" charset="0"/>
              <a:cs typeface="Arial" panose="020B0604020202020204" pitchFamily="34" charset="0"/>
            </a:endParaRPr>
          </a:p>
        </p:txBody>
      </p:sp>
      <p:sp>
        <p:nvSpPr>
          <p:cNvPr id="89" name="TextBox 88"/>
          <p:cNvSpPr txBox="1"/>
          <p:nvPr/>
        </p:nvSpPr>
        <p:spPr>
          <a:xfrm>
            <a:off x="3276425" y="857652"/>
            <a:ext cx="234332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Deep Vein Thrombosis</a:t>
            </a:r>
            <a:endParaRPr lang="en-US" sz="1400" b="1" dirty="0">
              <a:solidFill>
                <a:schemeClr val="tx2"/>
              </a:solidFill>
              <a:latin typeface="Arial" panose="020B0604020202020204" pitchFamily="34" charset="0"/>
              <a:cs typeface="Arial" panose="020B0604020202020204" pitchFamily="34" charset="0"/>
            </a:endParaRPr>
          </a:p>
        </p:txBody>
      </p:sp>
      <p:sp>
        <p:nvSpPr>
          <p:cNvPr id="90" name="TextBox 89"/>
          <p:cNvSpPr txBox="1"/>
          <p:nvPr/>
        </p:nvSpPr>
        <p:spPr>
          <a:xfrm>
            <a:off x="6438725" y="857652"/>
            <a:ext cx="222902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Pulmonary Embolism</a:t>
            </a:r>
            <a:endParaRPr lang="en-US" sz="1400" b="1" dirty="0">
              <a:solidFill>
                <a:schemeClr val="tx2"/>
              </a:solidFill>
              <a:latin typeface="Arial" panose="020B0604020202020204" pitchFamily="34" charset="0"/>
              <a:cs typeface="Arial" panose="020B0604020202020204" pitchFamily="34" charset="0"/>
            </a:endParaRPr>
          </a:p>
        </p:txBody>
      </p:sp>
      <p:cxnSp>
        <p:nvCxnSpPr>
          <p:cNvPr id="91" name="Straight Connector 90"/>
          <p:cNvCxnSpPr/>
          <p:nvPr/>
        </p:nvCxnSpPr>
        <p:spPr bwMode="auto">
          <a:xfrm rot="5400000">
            <a:off x="523875" y="3235092"/>
            <a:ext cx="4754880" cy="0"/>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Straight Connector 91"/>
          <p:cNvCxnSpPr/>
          <p:nvPr/>
        </p:nvCxnSpPr>
        <p:spPr bwMode="auto">
          <a:xfrm rot="5400000">
            <a:off x="3657600" y="3235092"/>
            <a:ext cx="4754880" cy="0"/>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93" name="Group 92"/>
          <p:cNvGrpSpPr/>
          <p:nvPr/>
        </p:nvGrpSpPr>
        <p:grpSpPr>
          <a:xfrm>
            <a:off x="215344" y="1244365"/>
            <a:ext cx="2623106" cy="1355960"/>
            <a:chOff x="139144" y="730015"/>
            <a:chExt cx="3670856" cy="1355960"/>
          </a:xfrm>
        </p:grpSpPr>
        <p:graphicFrame>
          <p:nvGraphicFramePr>
            <p:cNvPr id="94" name="Chart 93"/>
            <p:cNvGraphicFramePr/>
            <p:nvPr>
              <p:extLst>
                <p:ext uri="{D42A27DB-BD31-4B8C-83A1-F6EECF244321}">
                  <p14:modId xmlns:p14="http://schemas.microsoft.com/office/powerpoint/2010/main" val="3904476307"/>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2"/>
            </a:graphicData>
          </a:graphic>
        </p:graphicFrame>
        <p:cxnSp>
          <p:nvCxnSpPr>
            <p:cNvPr id="95" name="Straight Connector 94"/>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Straight Connector 95"/>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8" name="TextBox 97"/>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99" name="TextBox 98"/>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00" name="TextBox 99"/>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01" name="TextBox 100"/>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Age/Gender</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13" name="TextBox 112"/>
          <p:cNvSpPr txBox="1"/>
          <p:nvPr/>
        </p:nvSpPr>
        <p:spPr>
          <a:xfrm>
            <a:off x="306525" y="3916361"/>
            <a:ext cx="2446199"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Compared to Other Countries</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16" name="Rectangle 115"/>
          <p:cNvSpPr/>
          <p:nvPr/>
        </p:nvSpPr>
        <p:spPr>
          <a:xfrm>
            <a:off x="83490" y="6302063"/>
            <a:ext cx="7033137" cy="461665"/>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Netherlands Respondents. </a:t>
            </a:r>
            <a:r>
              <a:rPr lang="pt-BR" sz="800" dirty="0">
                <a:solidFill>
                  <a:schemeClr val="tx1"/>
                </a:solidFill>
                <a:latin typeface="Arial" panose="020B0604020202020204" pitchFamily="34" charset="0"/>
                <a:cs typeface="Arial" panose="020B0604020202020204" pitchFamily="34" charset="0"/>
              </a:rPr>
              <a:t>Males: 18-39 (n=80), 40-64 (n=169), 65+ (n=226); Females: 18-39 (n=80), 40-64 (n=154), 65+ (n=94); </a:t>
            </a:r>
            <a:endParaRPr lang="pt-BR" sz="800" dirty="0" smtClean="0">
              <a:solidFill>
                <a:schemeClr val="tx1"/>
              </a:solidFill>
              <a:latin typeface="Arial" panose="020B0604020202020204" pitchFamily="34" charset="0"/>
              <a:cs typeface="Arial" panose="020B0604020202020204" pitchFamily="34" charset="0"/>
            </a:endParaRPr>
          </a:p>
          <a:p>
            <a:r>
              <a:rPr lang="pt-BR" sz="800" dirty="0" smtClean="0">
                <a:solidFill>
                  <a:schemeClr val="tx1"/>
                </a:solidFill>
                <a:latin typeface="Arial" panose="020B0604020202020204" pitchFamily="34" charset="0"/>
                <a:cs typeface="Arial" panose="020B0604020202020204" pitchFamily="34" charset="0"/>
              </a:rPr>
              <a:t>Locale</a:t>
            </a:r>
            <a:r>
              <a:rPr lang="pt-BR" sz="800" dirty="0">
                <a:solidFill>
                  <a:schemeClr val="tx1"/>
                </a:solidFill>
                <a:latin typeface="Arial" panose="020B0604020202020204" pitchFamily="34" charset="0"/>
                <a:cs typeface="Arial" panose="020B0604020202020204" pitchFamily="34" charset="0"/>
              </a:rPr>
              <a:t>: Urban (n=411), Suburban (n=313), Rural (n=81</a:t>
            </a:r>
            <a:r>
              <a:rPr lang="pt-BR" sz="800" dirty="0" smtClean="0">
                <a:solidFill>
                  <a:schemeClr val="tx1"/>
                </a:solidFill>
                <a:latin typeface="Arial" panose="020B0604020202020204" pitchFamily="34" charset="0"/>
                <a:cs typeface="Arial" panose="020B0604020202020204" pitchFamily="34" charset="0"/>
              </a:rPr>
              <a:t>)</a:t>
            </a:r>
            <a:endParaRPr lang="en-US" sz="800" dirty="0" smtClean="0">
              <a:solidFill>
                <a:schemeClr val="tx1"/>
              </a:solidFill>
              <a:latin typeface="Arial" panose="020B0604020202020204" pitchFamily="34" charset="0"/>
              <a:cs typeface="Arial" panose="020B0604020202020204" pitchFamily="34" charset="0"/>
            </a:endParaRPr>
          </a:p>
          <a:p>
            <a:r>
              <a:rPr lang="en-US" sz="800" dirty="0" smtClean="0">
                <a:solidFill>
                  <a:schemeClr val="tx1"/>
                </a:solidFill>
                <a:latin typeface="Arial" panose="020B0604020202020204" pitchFamily="34" charset="0"/>
                <a:cs typeface="Arial" panose="020B0604020202020204" pitchFamily="34" charset="0"/>
              </a:rPr>
              <a:t>Q1</a:t>
            </a:r>
            <a:r>
              <a:rPr lang="en-US" sz="800" dirty="0">
                <a:solidFill>
                  <a:schemeClr val="tx1"/>
                </a:solidFill>
                <a:latin typeface="Arial" panose="020B0604020202020204" pitchFamily="34" charset="0"/>
                <a:cs typeface="Arial" panose="020B0604020202020204" pitchFamily="34" charset="0"/>
              </a:rPr>
              <a:t>.  For each medical condition or term listed, indicate if you are aware of or have ever heard the term. </a:t>
            </a:r>
          </a:p>
        </p:txBody>
      </p:sp>
      <p:grpSp>
        <p:nvGrpSpPr>
          <p:cNvPr id="118" name="Group 117"/>
          <p:cNvGrpSpPr/>
          <p:nvPr/>
        </p:nvGrpSpPr>
        <p:grpSpPr>
          <a:xfrm>
            <a:off x="3196669" y="1168165"/>
            <a:ext cx="2623106" cy="1355960"/>
            <a:chOff x="139144" y="730015"/>
            <a:chExt cx="3670856" cy="1355960"/>
          </a:xfrm>
        </p:grpSpPr>
        <p:graphicFrame>
          <p:nvGraphicFramePr>
            <p:cNvPr id="119" name="Chart 118"/>
            <p:cNvGraphicFramePr/>
            <p:nvPr>
              <p:extLst>
                <p:ext uri="{D42A27DB-BD31-4B8C-83A1-F6EECF244321}">
                  <p14:modId xmlns:p14="http://schemas.microsoft.com/office/powerpoint/2010/main" val="1413896037"/>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3"/>
            </a:graphicData>
          </a:graphic>
        </p:graphicFrame>
        <p:cxnSp>
          <p:nvCxnSpPr>
            <p:cNvPr id="120" name="Straight Connector 119"/>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1" name="Straight Connector 120"/>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2" name="TextBox 121"/>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23" name="TextBox 122"/>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24" name="TextBox 123"/>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25" name="TextBox 124"/>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Age/Gender</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33" name="TextBox 132"/>
          <p:cNvSpPr txBox="1"/>
          <p:nvPr/>
        </p:nvSpPr>
        <p:spPr>
          <a:xfrm>
            <a:off x="3287850" y="3916361"/>
            <a:ext cx="2446199"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Compared to Other Countries</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nvGrpSpPr>
          <p:cNvPr id="135" name="Group 134"/>
          <p:cNvGrpSpPr/>
          <p:nvPr/>
        </p:nvGrpSpPr>
        <p:grpSpPr>
          <a:xfrm>
            <a:off x="6254194" y="1158640"/>
            <a:ext cx="2623106" cy="1355960"/>
            <a:chOff x="139144" y="730015"/>
            <a:chExt cx="3670856" cy="1355960"/>
          </a:xfrm>
        </p:grpSpPr>
        <p:graphicFrame>
          <p:nvGraphicFramePr>
            <p:cNvPr id="136" name="Chart 135"/>
            <p:cNvGraphicFramePr/>
            <p:nvPr>
              <p:extLst>
                <p:ext uri="{D42A27DB-BD31-4B8C-83A1-F6EECF244321}">
                  <p14:modId xmlns:p14="http://schemas.microsoft.com/office/powerpoint/2010/main" val="193453759"/>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4"/>
            </a:graphicData>
          </a:graphic>
        </p:graphicFrame>
        <p:cxnSp>
          <p:nvCxnSpPr>
            <p:cNvPr id="137" name="Straight Connector 13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Straight Connector 13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39" name="TextBox 138"/>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40" name="TextBox 139"/>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41" name="TextBox 140"/>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42" name="TextBox 141"/>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Age/Gender</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50" name="TextBox 149"/>
          <p:cNvSpPr txBox="1"/>
          <p:nvPr/>
        </p:nvSpPr>
        <p:spPr>
          <a:xfrm>
            <a:off x="6345375" y="3916361"/>
            <a:ext cx="2446199"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Compared to Other Countries</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nvGrpSpPr>
          <p:cNvPr id="8" name="Group 7"/>
          <p:cNvGrpSpPr/>
          <p:nvPr/>
        </p:nvGrpSpPr>
        <p:grpSpPr>
          <a:xfrm>
            <a:off x="2737061" y="5403989"/>
            <a:ext cx="3632787" cy="806083"/>
            <a:chOff x="2681381" y="5587328"/>
            <a:chExt cx="3632787" cy="806083"/>
          </a:xfrm>
        </p:grpSpPr>
        <p:grpSp>
          <p:nvGrpSpPr>
            <p:cNvPr id="7" name="Group 6"/>
            <p:cNvGrpSpPr/>
            <p:nvPr/>
          </p:nvGrpSpPr>
          <p:grpSpPr>
            <a:xfrm>
              <a:off x="2909010" y="5799246"/>
              <a:ext cx="3405158" cy="594165"/>
              <a:chOff x="2280360" y="5913546"/>
              <a:chExt cx="3405158" cy="594165"/>
            </a:xfrm>
          </p:grpSpPr>
          <p:sp>
            <p:nvSpPr>
              <p:cNvPr id="154" name="Rounded Rectangle 153"/>
              <p:cNvSpPr/>
              <p:nvPr/>
            </p:nvSpPr>
            <p:spPr bwMode="auto">
              <a:xfrm>
                <a:off x="2280360" y="5913546"/>
                <a:ext cx="3069769" cy="589760"/>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nvGrpSpPr>
              <p:cNvPr id="155" name="Group 154"/>
              <p:cNvGrpSpPr/>
              <p:nvPr/>
            </p:nvGrpSpPr>
            <p:grpSpPr>
              <a:xfrm>
                <a:off x="3955289" y="5948736"/>
                <a:ext cx="486337" cy="486337"/>
                <a:chOff x="446183" y="3541776"/>
                <a:chExt cx="838200" cy="838200"/>
              </a:xfrm>
            </p:grpSpPr>
            <p:sp>
              <p:nvSpPr>
                <p:cNvPr id="156" name="Oval 155"/>
                <p:cNvSpPr/>
                <p:nvPr/>
              </p:nvSpPr>
              <p:spPr>
                <a:xfrm>
                  <a:off x="446183" y="3541776"/>
                  <a:ext cx="838200" cy="838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157" name="Freeform 5"/>
                <p:cNvSpPr>
                  <a:spLocks noEditPoints="1"/>
                </p:cNvSpPr>
                <p:nvPr/>
              </p:nvSpPr>
              <p:spPr bwMode="auto">
                <a:xfrm>
                  <a:off x="711994" y="3629025"/>
                  <a:ext cx="316706" cy="675640"/>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dirty="0"/>
                </a:p>
              </p:txBody>
            </p:sp>
          </p:grpSp>
          <p:grpSp>
            <p:nvGrpSpPr>
              <p:cNvPr id="158" name="Group 157"/>
              <p:cNvGrpSpPr/>
              <p:nvPr/>
            </p:nvGrpSpPr>
            <p:grpSpPr>
              <a:xfrm>
                <a:off x="2455070" y="5991813"/>
                <a:ext cx="486337" cy="486337"/>
                <a:chOff x="446183" y="4590288"/>
                <a:chExt cx="838200" cy="838200"/>
              </a:xfrm>
            </p:grpSpPr>
            <p:sp>
              <p:nvSpPr>
                <p:cNvPr id="159" name="Oval 158"/>
                <p:cNvSpPr/>
                <p:nvPr/>
              </p:nvSpPr>
              <p:spPr>
                <a:xfrm>
                  <a:off x="446183" y="4590288"/>
                  <a:ext cx="838200" cy="838200"/>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160" name="Freeform 9"/>
                <p:cNvSpPr>
                  <a:spLocks noEditPoints="1"/>
                </p:cNvSpPr>
                <p:nvPr/>
              </p:nvSpPr>
              <p:spPr bwMode="auto">
                <a:xfrm>
                  <a:off x="742950" y="4667250"/>
                  <a:ext cx="255588" cy="692658"/>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sp>
            <p:nvSpPr>
              <p:cNvPr id="161" name="TextBox 160"/>
              <p:cNvSpPr txBox="1"/>
              <p:nvPr/>
            </p:nvSpPr>
            <p:spPr>
              <a:xfrm>
                <a:off x="2892829" y="5953713"/>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Blue bars</a:t>
                </a:r>
              </a:p>
              <a:p>
                <a:r>
                  <a:rPr lang="en-US" sz="1000" b="1" dirty="0" smtClean="0">
                    <a:solidFill>
                      <a:schemeClr val="tx2"/>
                    </a:solidFill>
                    <a:latin typeface="Arial" panose="020B0604020202020204" pitchFamily="34" charset="0"/>
                    <a:cs typeface="Arial" panose="020B0604020202020204" pitchFamily="34" charset="0"/>
                  </a:rPr>
                  <a:t>Represent</a:t>
                </a:r>
              </a:p>
              <a:p>
                <a:r>
                  <a:rPr lang="en-US" sz="1000" b="1" dirty="0" smtClean="0">
                    <a:solidFill>
                      <a:schemeClr val="tx2"/>
                    </a:solidFill>
                    <a:latin typeface="Arial" panose="020B0604020202020204" pitchFamily="34" charset="0"/>
                    <a:cs typeface="Arial" panose="020B0604020202020204" pitchFamily="34" charset="0"/>
                  </a:rPr>
                  <a:t>Males</a:t>
                </a:r>
                <a:endParaRPr lang="en-US" sz="1000" b="1" dirty="0">
                  <a:solidFill>
                    <a:schemeClr val="tx2"/>
                  </a:solidFill>
                  <a:latin typeface="Arial" panose="020B0604020202020204" pitchFamily="34" charset="0"/>
                  <a:cs typeface="Arial" panose="020B0604020202020204" pitchFamily="34" charset="0"/>
                </a:endParaRPr>
              </a:p>
            </p:txBody>
          </p:sp>
          <p:sp>
            <p:nvSpPr>
              <p:cNvPr id="162" name="TextBox 161"/>
              <p:cNvSpPr txBox="1"/>
              <p:nvPr/>
            </p:nvSpPr>
            <p:spPr>
              <a:xfrm>
                <a:off x="4446987" y="5942121"/>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Red bars</a:t>
                </a:r>
              </a:p>
              <a:p>
                <a:r>
                  <a:rPr lang="en-US" sz="1000" b="1" dirty="0" smtClean="0">
                    <a:solidFill>
                      <a:schemeClr val="tx2"/>
                    </a:solidFill>
                    <a:latin typeface="Arial" panose="020B0604020202020204" pitchFamily="34" charset="0"/>
                    <a:cs typeface="Arial" panose="020B0604020202020204" pitchFamily="34" charset="0"/>
                  </a:rPr>
                  <a:t>Represent Females</a:t>
                </a:r>
                <a:endParaRPr lang="en-US" sz="1000" b="1" dirty="0">
                  <a:solidFill>
                    <a:schemeClr val="tx2"/>
                  </a:solidFill>
                  <a:latin typeface="Arial" panose="020B0604020202020204" pitchFamily="34" charset="0"/>
                  <a:cs typeface="Arial" panose="020B0604020202020204" pitchFamily="34" charset="0"/>
                </a:endParaRPr>
              </a:p>
            </p:txBody>
          </p:sp>
        </p:grpSp>
        <p:sp>
          <p:nvSpPr>
            <p:cNvPr id="163" name="TextBox 162"/>
            <p:cNvSpPr txBox="1"/>
            <p:nvPr/>
          </p:nvSpPr>
          <p:spPr>
            <a:xfrm>
              <a:off x="2681381" y="5587328"/>
              <a:ext cx="1837711" cy="261610"/>
            </a:xfrm>
            <a:prstGeom prst="rect">
              <a:avLst/>
            </a:prstGeom>
            <a:noFill/>
          </p:spPr>
          <p:txBody>
            <a:bodyPr wrap="square" rtlCol="0">
              <a:spAutoFit/>
            </a:bodyPr>
            <a:lstStyle/>
            <a:p>
              <a:pPr algn="ctr"/>
              <a:r>
                <a:rPr lang="en-US" sz="1050" b="1" i="1" dirty="0" smtClean="0">
                  <a:solidFill>
                    <a:schemeClr val="tx1"/>
                  </a:solidFill>
                  <a:latin typeface="Arial" panose="020B0604020202020204" pitchFamily="34" charset="0"/>
                  <a:cs typeface="Arial" panose="020B0604020202020204" pitchFamily="34" charset="0"/>
                </a:rPr>
                <a:t>Among Age/Gender</a:t>
              </a:r>
              <a:endParaRPr lang="en-US" sz="1050" b="1" i="1" dirty="0">
                <a:solidFill>
                  <a:schemeClr val="tx1"/>
                </a:solidFill>
                <a:latin typeface="Arial" panose="020B0604020202020204" pitchFamily="34" charset="0"/>
                <a:cs typeface="Arial" panose="020B0604020202020204" pitchFamily="34" charset="0"/>
              </a:endParaRPr>
            </a:p>
          </p:txBody>
        </p:sp>
      </p:grpSp>
      <p:pic>
        <p:nvPicPr>
          <p:cNvPr id="77" name="Picture 7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327550" y="98317"/>
            <a:ext cx="612648" cy="612648"/>
          </a:xfrm>
          <a:prstGeom prst="rect">
            <a:avLst/>
          </a:prstGeom>
        </p:spPr>
      </p:pic>
      <p:grpSp>
        <p:nvGrpSpPr>
          <p:cNvPr id="78" name="Group 77"/>
          <p:cNvGrpSpPr/>
          <p:nvPr/>
        </p:nvGrpSpPr>
        <p:grpSpPr>
          <a:xfrm>
            <a:off x="-5517" y="2697161"/>
            <a:ext cx="2794338" cy="1189039"/>
            <a:chOff x="-81717" y="2678111"/>
            <a:chExt cx="2794338" cy="1189039"/>
          </a:xfrm>
        </p:grpSpPr>
        <p:grpSp>
          <p:nvGrpSpPr>
            <p:cNvPr id="81" name="Group 80"/>
            <p:cNvGrpSpPr/>
            <p:nvPr/>
          </p:nvGrpSpPr>
          <p:grpSpPr>
            <a:xfrm>
              <a:off x="531093" y="2678111"/>
              <a:ext cx="2181528" cy="1189039"/>
              <a:chOff x="554355" y="730015"/>
              <a:chExt cx="3052897" cy="1189039"/>
            </a:xfrm>
          </p:grpSpPr>
          <p:graphicFrame>
            <p:nvGraphicFramePr>
              <p:cNvPr id="85" name="Chart 84"/>
              <p:cNvGraphicFramePr/>
              <p:nvPr>
                <p:extLst>
                  <p:ext uri="{D42A27DB-BD31-4B8C-83A1-F6EECF244321}">
                    <p14:modId xmlns:p14="http://schemas.microsoft.com/office/powerpoint/2010/main" val="1629842622"/>
                  </p:ext>
                </p:extLst>
              </p:nvPr>
            </p:nvGraphicFramePr>
            <p:xfrm>
              <a:off x="755365" y="895351"/>
              <a:ext cx="2851887" cy="1023703"/>
            </p:xfrm>
            <a:graphic>
              <a:graphicData uri="http://schemas.openxmlformats.org/drawingml/2006/chart">
                <c:chart xmlns:c="http://schemas.openxmlformats.org/drawingml/2006/chart" xmlns:r="http://schemas.openxmlformats.org/officeDocument/2006/relationships" r:id="rId6"/>
              </a:graphicData>
            </a:graphic>
          </p:graphicFrame>
          <p:sp>
            <p:nvSpPr>
              <p:cNvPr id="87" name="TextBox 86"/>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Locale</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82" name="TextBox 81"/>
            <p:cNvSpPr txBox="1"/>
            <p:nvPr/>
          </p:nvSpPr>
          <p:spPr>
            <a:xfrm>
              <a:off x="179156" y="2955110"/>
              <a:ext cx="578539"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83" name="TextBox 82"/>
            <p:cNvSpPr txBox="1"/>
            <p:nvPr/>
          </p:nvSpPr>
          <p:spPr>
            <a:xfrm>
              <a:off x="-81717" y="3210856"/>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Suburban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84" name="TextBox 83"/>
            <p:cNvSpPr txBox="1"/>
            <p:nvPr/>
          </p:nvSpPr>
          <p:spPr>
            <a:xfrm>
              <a:off x="8712" y="3476343"/>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Rural</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grpSp>
      <p:graphicFrame>
        <p:nvGraphicFramePr>
          <p:cNvPr id="88" name="Chart 87"/>
          <p:cNvGraphicFramePr/>
          <p:nvPr>
            <p:extLst>
              <p:ext uri="{D42A27DB-BD31-4B8C-83A1-F6EECF244321}">
                <p14:modId xmlns:p14="http://schemas.microsoft.com/office/powerpoint/2010/main" val="1092135697"/>
              </p:ext>
            </p:extLst>
          </p:nvPr>
        </p:nvGraphicFramePr>
        <p:xfrm>
          <a:off x="215344" y="4147320"/>
          <a:ext cx="2867024" cy="1517648"/>
        </p:xfrm>
        <a:graphic>
          <a:graphicData uri="http://schemas.openxmlformats.org/drawingml/2006/chart">
            <c:chart xmlns:c="http://schemas.openxmlformats.org/drawingml/2006/chart" xmlns:r="http://schemas.openxmlformats.org/officeDocument/2006/relationships" r:id="rId7"/>
          </a:graphicData>
        </a:graphic>
      </p:graphicFrame>
      <p:grpSp>
        <p:nvGrpSpPr>
          <p:cNvPr id="97" name="Group 96"/>
          <p:cNvGrpSpPr/>
          <p:nvPr/>
        </p:nvGrpSpPr>
        <p:grpSpPr>
          <a:xfrm>
            <a:off x="581388" y="1487039"/>
            <a:ext cx="255198" cy="990759"/>
            <a:chOff x="665612" y="1487039"/>
            <a:chExt cx="255198" cy="990759"/>
          </a:xfrm>
        </p:grpSpPr>
        <p:sp>
          <p:nvSpPr>
            <p:cNvPr id="104" name="TextBox 103"/>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05" name="TextBox 104"/>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06" name="TextBox 105"/>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07" name="TextBox 106"/>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08" name="TextBox 107"/>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14" name="TextBox 113"/>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34" name="Group 133"/>
          <p:cNvGrpSpPr/>
          <p:nvPr/>
        </p:nvGrpSpPr>
        <p:grpSpPr>
          <a:xfrm>
            <a:off x="3569516" y="1438911"/>
            <a:ext cx="255198" cy="990759"/>
            <a:chOff x="665612" y="1487039"/>
            <a:chExt cx="255198" cy="990759"/>
          </a:xfrm>
        </p:grpSpPr>
        <p:sp>
          <p:nvSpPr>
            <p:cNvPr id="151" name="TextBox 150"/>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64" name="TextBox 163"/>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65" name="TextBox 164"/>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66" name="TextBox 165"/>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67" name="TextBox 166"/>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68" name="TextBox 167"/>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69" name="Group 168"/>
          <p:cNvGrpSpPr/>
          <p:nvPr/>
        </p:nvGrpSpPr>
        <p:grpSpPr>
          <a:xfrm>
            <a:off x="6616297" y="1438911"/>
            <a:ext cx="255198" cy="990759"/>
            <a:chOff x="665612" y="1487039"/>
            <a:chExt cx="255198" cy="990759"/>
          </a:xfrm>
        </p:grpSpPr>
        <p:sp>
          <p:nvSpPr>
            <p:cNvPr id="170" name="TextBox 169"/>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71" name="TextBox 170"/>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72" name="TextBox 171"/>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73" name="TextBox 172"/>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74" name="TextBox 173"/>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75" name="TextBox 174"/>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76" name="Group 175"/>
          <p:cNvGrpSpPr/>
          <p:nvPr/>
        </p:nvGrpSpPr>
        <p:grpSpPr>
          <a:xfrm>
            <a:off x="2895263" y="2697161"/>
            <a:ext cx="2794338" cy="1189039"/>
            <a:chOff x="-81717" y="2678111"/>
            <a:chExt cx="2794338" cy="1189039"/>
          </a:xfrm>
        </p:grpSpPr>
        <p:grpSp>
          <p:nvGrpSpPr>
            <p:cNvPr id="177" name="Group 176"/>
            <p:cNvGrpSpPr/>
            <p:nvPr/>
          </p:nvGrpSpPr>
          <p:grpSpPr>
            <a:xfrm>
              <a:off x="531093" y="2678111"/>
              <a:ext cx="2181528" cy="1189039"/>
              <a:chOff x="554355" y="730015"/>
              <a:chExt cx="3052897" cy="1189039"/>
            </a:xfrm>
          </p:grpSpPr>
          <p:graphicFrame>
            <p:nvGraphicFramePr>
              <p:cNvPr id="181" name="Chart 180"/>
              <p:cNvGraphicFramePr/>
              <p:nvPr>
                <p:extLst>
                  <p:ext uri="{D42A27DB-BD31-4B8C-83A1-F6EECF244321}">
                    <p14:modId xmlns:p14="http://schemas.microsoft.com/office/powerpoint/2010/main" val="56187791"/>
                  </p:ext>
                </p:extLst>
              </p:nvPr>
            </p:nvGraphicFramePr>
            <p:xfrm>
              <a:off x="755365" y="895351"/>
              <a:ext cx="2851887" cy="1023703"/>
            </p:xfrm>
            <a:graphic>
              <a:graphicData uri="http://schemas.openxmlformats.org/drawingml/2006/chart">
                <c:chart xmlns:c="http://schemas.openxmlformats.org/drawingml/2006/chart" xmlns:r="http://schemas.openxmlformats.org/officeDocument/2006/relationships" r:id="rId8"/>
              </a:graphicData>
            </a:graphic>
          </p:graphicFrame>
          <p:sp>
            <p:nvSpPr>
              <p:cNvPr id="182" name="TextBox 181"/>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Locale</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78" name="TextBox 177"/>
            <p:cNvSpPr txBox="1"/>
            <p:nvPr/>
          </p:nvSpPr>
          <p:spPr>
            <a:xfrm>
              <a:off x="179156" y="2955110"/>
              <a:ext cx="578539"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79" name="TextBox 178"/>
            <p:cNvSpPr txBox="1"/>
            <p:nvPr/>
          </p:nvSpPr>
          <p:spPr>
            <a:xfrm>
              <a:off x="-81717" y="3210856"/>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Suburban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80" name="TextBox 179"/>
            <p:cNvSpPr txBox="1"/>
            <p:nvPr/>
          </p:nvSpPr>
          <p:spPr>
            <a:xfrm>
              <a:off x="8712" y="3476343"/>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Rural</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grpSp>
      <p:grpSp>
        <p:nvGrpSpPr>
          <p:cNvPr id="183" name="Group 182"/>
          <p:cNvGrpSpPr/>
          <p:nvPr/>
        </p:nvGrpSpPr>
        <p:grpSpPr>
          <a:xfrm>
            <a:off x="5952788" y="2697161"/>
            <a:ext cx="2794338" cy="1189039"/>
            <a:chOff x="-81717" y="2678111"/>
            <a:chExt cx="2794338" cy="1189039"/>
          </a:xfrm>
        </p:grpSpPr>
        <p:grpSp>
          <p:nvGrpSpPr>
            <p:cNvPr id="184" name="Group 183"/>
            <p:cNvGrpSpPr/>
            <p:nvPr/>
          </p:nvGrpSpPr>
          <p:grpSpPr>
            <a:xfrm>
              <a:off x="531093" y="2678111"/>
              <a:ext cx="2181528" cy="1189039"/>
              <a:chOff x="554355" y="730015"/>
              <a:chExt cx="3052897" cy="1189039"/>
            </a:xfrm>
          </p:grpSpPr>
          <p:graphicFrame>
            <p:nvGraphicFramePr>
              <p:cNvPr id="188" name="Chart 187"/>
              <p:cNvGraphicFramePr/>
              <p:nvPr>
                <p:extLst>
                  <p:ext uri="{D42A27DB-BD31-4B8C-83A1-F6EECF244321}">
                    <p14:modId xmlns:p14="http://schemas.microsoft.com/office/powerpoint/2010/main" val="235611656"/>
                  </p:ext>
                </p:extLst>
              </p:nvPr>
            </p:nvGraphicFramePr>
            <p:xfrm>
              <a:off x="755365" y="895351"/>
              <a:ext cx="2851887" cy="1023703"/>
            </p:xfrm>
            <a:graphic>
              <a:graphicData uri="http://schemas.openxmlformats.org/drawingml/2006/chart">
                <c:chart xmlns:c="http://schemas.openxmlformats.org/drawingml/2006/chart" xmlns:r="http://schemas.openxmlformats.org/officeDocument/2006/relationships" r:id="rId9"/>
              </a:graphicData>
            </a:graphic>
          </p:graphicFrame>
          <p:sp>
            <p:nvSpPr>
              <p:cNvPr id="189" name="TextBox 188"/>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Locale</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85" name="TextBox 184"/>
            <p:cNvSpPr txBox="1"/>
            <p:nvPr/>
          </p:nvSpPr>
          <p:spPr>
            <a:xfrm>
              <a:off x="179156" y="2955110"/>
              <a:ext cx="578539"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86" name="TextBox 185"/>
            <p:cNvSpPr txBox="1"/>
            <p:nvPr/>
          </p:nvSpPr>
          <p:spPr>
            <a:xfrm>
              <a:off x="-81717" y="3210856"/>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Suburban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87" name="TextBox 186"/>
            <p:cNvSpPr txBox="1"/>
            <p:nvPr/>
          </p:nvSpPr>
          <p:spPr>
            <a:xfrm>
              <a:off x="8712" y="3476343"/>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Rural</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90" name="TextBox 189"/>
          <p:cNvSpPr txBox="1"/>
          <p:nvPr/>
        </p:nvSpPr>
        <p:spPr>
          <a:xfrm>
            <a:off x="2396911" y="4152617"/>
            <a:ext cx="551754" cy="215444"/>
          </a:xfrm>
          <a:prstGeom prst="rect">
            <a:avLst/>
          </a:prstGeom>
          <a:noFill/>
        </p:spPr>
        <p:txBody>
          <a:bodyPr wrap="none" rtlCol="0">
            <a:spAutoFit/>
          </a:bodyPr>
          <a:lstStyle/>
          <a:p>
            <a:r>
              <a:rPr lang="en-US" sz="800" dirty="0" smtClean="0">
                <a:solidFill>
                  <a:schemeClr val="tx1"/>
                </a:solidFill>
              </a:rPr>
              <a:t>CDEFGHI</a:t>
            </a:r>
            <a:endParaRPr lang="en-US" sz="800" dirty="0">
              <a:solidFill>
                <a:schemeClr val="tx1"/>
              </a:solidFill>
            </a:endParaRPr>
          </a:p>
        </p:txBody>
      </p:sp>
      <p:sp>
        <p:nvSpPr>
          <p:cNvPr id="191" name="TextBox 190"/>
          <p:cNvSpPr txBox="1"/>
          <p:nvPr/>
        </p:nvSpPr>
        <p:spPr>
          <a:xfrm>
            <a:off x="2673719" y="4392722"/>
            <a:ext cx="497252" cy="215444"/>
          </a:xfrm>
          <a:prstGeom prst="rect">
            <a:avLst/>
          </a:prstGeom>
          <a:noFill/>
        </p:spPr>
        <p:txBody>
          <a:bodyPr wrap="none" rtlCol="0">
            <a:spAutoFit/>
          </a:bodyPr>
          <a:lstStyle/>
          <a:p>
            <a:r>
              <a:rPr lang="en-US" sz="800" dirty="0" smtClean="0">
                <a:solidFill>
                  <a:schemeClr val="tx1"/>
                </a:solidFill>
              </a:rPr>
              <a:t>DEFGHI</a:t>
            </a:r>
            <a:endParaRPr lang="en-US" sz="800" dirty="0">
              <a:solidFill>
                <a:schemeClr val="tx1"/>
              </a:solidFill>
            </a:endParaRPr>
          </a:p>
        </p:txBody>
      </p:sp>
      <p:sp>
        <p:nvSpPr>
          <p:cNvPr id="192" name="TextBox 191"/>
          <p:cNvSpPr txBox="1"/>
          <p:nvPr/>
        </p:nvSpPr>
        <p:spPr>
          <a:xfrm>
            <a:off x="2601527" y="4512476"/>
            <a:ext cx="497252" cy="215444"/>
          </a:xfrm>
          <a:prstGeom prst="rect">
            <a:avLst/>
          </a:prstGeom>
          <a:noFill/>
        </p:spPr>
        <p:txBody>
          <a:bodyPr wrap="none" rtlCol="0">
            <a:spAutoFit/>
          </a:bodyPr>
          <a:lstStyle/>
          <a:p>
            <a:r>
              <a:rPr lang="en-US" sz="800" dirty="0" smtClean="0">
                <a:solidFill>
                  <a:schemeClr val="tx1"/>
                </a:solidFill>
              </a:rPr>
              <a:t>DEFGHI</a:t>
            </a:r>
            <a:endParaRPr lang="en-US" sz="800" dirty="0">
              <a:solidFill>
                <a:schemeClr val="tx1"/>
              </a:solidFill>
            </a:endParaRPr>
          </a:p>
        </p:txBody>
      </p:sp>
      <p:sp>
        <p:nvSpPr>
          <p:cNvPr id="193" name="TextBox 192"/>
          <p:cNvSpPr txBox="1"/>
          <p:nvPr/>
        </p:nvSpPr>
        <p:spPr>
          <a:xfrm>
            <a:off x="2460258" y="4655803"/>
            <a:ext cx="338554" cy="215444"/>
          </a:xfrm>
          <a:prstGeom prst="rect">
            <a:avLst/>
          </a:prstGeom>
          <a:noFill/>
        </p:spPr>
        <p:txBody>
          <a:bodyPr wrap="none" rtlCol="0">
            <a:spAutoFit/>
          </a:bodyPr>
          <a:lstStyle/>
          <a:p>
            <a:r>
              <a:rPr lang="en-US" sz="800" smtClean="0">
                <a:solidFill>
                  <a:schemeClr val="tx1"/>
                </a:solidFill>
              </a:rPr>
              <a:t>GHI</a:t>
            </a:r>
            <a:endParaRPr lang="en-US" sz="800" dirty="0">
              <a:solidFill>
                <a:schemeClr val="tx1"/>
              </a:solidFill>
            </a:endParaRPr>
          </a:p>
        </p:txBody>
      </p:sp>
      <p:sp>
        <p:nvSpPr>
          <p:cNvPr id="194" name="TextBox 193"/>
          <p:cNvSpPr txBox="1"/>
          <p:nvPr/>
        </p:nvSpPr>
        <p:spPr>
          <a:xfrm>
            <a:off x="2432250" y="4798640"/>
            <a:ext cx="338554" cy="215444"/>
          </a:xfrm>
          <a:prstGeom prst="rect">
            <a:avLst/>
          </a:prstGeom>
          <a:noFill/>
        </p:spPr>
        <p:txBody>
          <a:bodyPr wrap="none" rtlCol="0">
            <a:spAutoFit/>
          </a:bodyPr>
          <a:lstStyle/>
          <a:p>
            <a:r>
              <a:rPr lang="en-US" sz="800" smtClean="0">
                <a:solidFill>
                  <a:schemeClr val="tx1"/>
                </a:solidFill>
              </a:rPr>
              <a:t>GHI</a:t>
            </a:r>
            <a:endParaRPr lang="en-US" sz="800" dirty="0">
              <a:solidFill>
                <a:schemeClr val="tx1"/>
              </a:solidFill>
            </a:endParaRPr>
          </a:p>
        </p:txBody>
      </p:sp>
      <p:sp>
        <p:nvSpPr>
          <p:cNvPr id="195" name="TextBox 194"/>
          <p:cNvSpPr txBox="1"/>
          <p:nvPr/>
        </p:nvSpPr>
        <p:spPr>
          <a:xfrm>
            <a:off x="2426202" y="4918394"/>
            <a:ext cx="338554" cy="215444"/>
          </a:xfrm>
          <a:prstGeom prst="rect">
            <a:avLst/>
          </a:prstGeom>
          <a:noFill/>
        </p:spPr>
        <p:txBody>
          <a:bodyPr wrap="none" rtlCol="0">
            <a:spAutoFit/>
          </a:bodyPr>
          <a:lstStyle/>
          <a:p>
            <a:r>
              <a:rPr lang="en-US" sz="800" smtClean="0">
                <a:solidFill>
                  <a:schemeClr val="tx1"/>
                </a:solidFill>
              </a:rPr>
              <a:t>GHI</a:t>
            </a:r>
            <a:endParaRPr lang="en-US" sz="800" dirty="0">
              <a:solidFill>
                <a:schemeClr val="tx1"/>
              </a:solidFill>
            </a:endParaRPr>
          </a:p>
        </p:txBody>
      </p:sp>
      <p:sp>
        <p:nvSpPr>
          <p:cNvPr id="196" name="TextBox 195"/>
          <p:cNvSpPr txBox="1"/>
          <p:nvPr/>
        </p:nvSpPr>
        <p:spPr>
          <a:xfrm>
            <a:off x="2244893" y="5074244"/>
            <a:ext cx="274434" cy="215444"/>
          </a:xfrm>
          <a:prstGeom prst="rect">
            <a:avLst/>
          </a:prstGeom>
          <a:noFill/>
        </p:spPr>
        <p:txBody>
          <a:bodyPr wrap="none" rtlCol="0">
            <a:spAutoFit/>
          </a:bodyPr>
          <a:lstStyle/>
          <a:p>
            <a:r>
              <a:rPr lang="en-US" sz="800" smtClean="0">
                <a:solidFill>
                  <a:schemeClr val="tx1"/>
                </a:solidFill>
              </a:rPr>
              <a:t>HI</a:t>
            </a:r>
            <a:endParaRPr lang="en-US" sz="800" dirty="0">
              <a:solidFill>
                <a:schemeClr val="tx1"/>
              </a:solidFill>
            </a:endParaRPr>
          </a:p>
        </p:txBody>
      </p:sp>
      <p:sp>
        <p:nvSpPr>
          <p:cNvPr id="197" name="TextBox 196"/>
          <p:cNvSpPr txBox="1"/>
          <p:nvPr/>
        </p:nvSpPr>
        <p:spPr>
          <a:xfrm>
            <a:off x="5479431" y="4081588"/>
            <a:ext cx="607859" cy="215444"/>
          </a:xfrm>
          <a:prstGeom prst="rect">
            <a:avLst/>
          </a:prstGeom>
          <a:noFill/>
        </p:spPr>
        <p:txBody>
          <a:bodyPr wrap="none" rtlCol="0">
            <a:spAutoFit/>
          </a:bodyPr>
          <a:lstStyle/>
          <a:p>
            <a:r>
              <a:rPr lang="en-US" sz="800" dirty="0" smtClean="0">
                <a:solidFill>
                  <a:schemeClr val="tx1"/>
                </a:solidFill>
              </a:rPr>
              <a:t>BCDEFGHI</a:t>
            </a:r>
            <a:endParaRPr lang="en-US" sz="800" dirty="0">
              <a:solidFill>
                <a:schemeClr val="tx1"/>
              </a:solidFill>
            </a:endParaRPr>
          </a:p>
        </p:txBody>
      </p:sp>
      <p:sp>
        <p:nvSpPr>
          <p:cNvPr id="198" name="TextBox 197"/>
          <p:cNvSpPr txBox="1"/>
          <p:nvPr/>
        </p:nvSpPr>
        <p:spPr>
          <a:xfrm>
            <a:off x="5669738" y="4292874"/>
            <a:ext cx="551754" cy="215444"/>
          </a:xfrm>
          <a:prstGeom prst="rect">
            <a:avLst/>
          </a:prstGeom>
          <a:noFill/>
        </p:spPr>
        <p:txBody>
          <a:bodyPr wrap="none" rtlCol="0">
            <a:spAutoFit/>
          </a:bodyPr>
          <a:lstStyle/>
          <a:p>
            <a:r>
              <a:rPr lang="en-US" sz="800" dirty="0" smtClean="0">
                <a:solidFill>
                  <a:schemeClr val="tx1"/>
                </a:solidFill>
              </a:rPr>
              <a:t>CDEFGHI</a:t>
            </a:r>
            <a:endParaRPr lang="en-US" sz="800" dirty="0">
              <a:solidFill>
                <a:schemeClr val="tx1"/>
              </a:solidFill>
            </a:endParaRPr>
          </a:p>
        </p:txBody>
      </p:sp>
      <p:sp>
        <p:nvSpPr>
          <p:cNvPr id="199" name="TextBox 198"/>
          <p:cNvSpPr txBox="1"/>
          <p:nvPr/>
        </p:nvSpPr>
        <p:spPr>
          <a:xfrm>
            <a:off x="5161596" y="4440993"/>
            <a:ext cx="497252" cy="215444"/>
          </a:xfrm>
          <a:prstGeom prst="rect">
            <a:avLst/>
          </a:prstGeom>
          <a:noFill/>
        </p:spPr>
        <p:txBody>
          <a:bodyPr wrap="none" rtlCol="0">
            <a:spAutoFit/>
          </a:bodyPr>
          <a:lstStyle/>
          <a:p>
            <a:r>
              <a:rPr lang="en-US" sz="800" dirty="0" smtClean="0">
                <a:solidFill>
                  <a:schemeClr val="tx1"/>
                </a:solidFill>
              </a:rPr>
              <a:t>DEFGHI</a:t>
            </a:r>
            <a:endParaRPr lang="en-US" sz="800" dirty="0">
              <a:solidFill>
                <a:schemeClr val="tx1"/>
              </a:solidFill>
            </a:endParaRPr>
          </a:p>
        </p:txBody>
      </p:sp>
      <p:sp>
        <p:nvSpPr>
          <p:cNvPr id="200" name="TextBox 199"/>
          <p:cNvSpPr txBox="1"/>
          <p:nvPr/>
        </p:nvSpPr>
        <p:spPr>
          <a:xfrm>
            <a:off x="4833828" y="4571235"/>
            <a:ext cx="385042" cy="215444"/>
          </a:xfrm>
          <a:prstGeom prst="rect">
            <a:avLst/>
          </a:prstGeom>
          <a:noFill/>
        </p:spPr>
        <p:txBody>
          <a:bodyPr wrap="none" rtlCol="0">
            <a:spAutoFit/>
          </a:bodyPr>
          <a:lstStyle/>
          <a:p>
            <a:r>
              <a:rPr lang="en-US" sz="800" dirty="0" smtClean="0">
                <a:solidFill>
                  <a:schemeClr val="tx1"/>
                </a:solidFill>
              </a:rPr>
              <a:t>FGHI</a:t>
            </a:r>
            <a:endParaRPr lang="en-US" sz="800" dirty="0">
              <a:solidFill>
                <a:schemeClr val="tx1"/>
              </a:solidFill>
            </a:endParaRPr>
          </a:p>
        </p:txBody>
      </p:sp>
      <p:sp>
        <p:nvSpPr>
          <p:cNvPr id="201" name="TextBox 200"/>
          <p:cNvSpPr txBox="1"/>
          <p:nvPr/>
        </p:nvSpPr>
        <p:spPr>
          <a:xfrm>
            <a:off x="4761687" y="4727920"/>
            <a:ext cx="338554" cy="215444"/>
          </a:xfrm>
          <a:prstGeom prst="rect">
            <a:avLst/>
          </a:prstGeom>
          <a:noFill/>
        </p:spPr>
        <p:txBody>
          <a:bodyPr wrap="none" rtlCol="0">
            <a:spAutoFit/>
          </a:bodyPr>
          <a:lstStyle/>
          <a:p>
            <a:r>
              <a:rPr lang="en-US" sz="800" dirty="0" smtClean="0">
                <a:solidFill>
                  <a:schemeClr val="tx1"/>
                </a:solidFill>
              </a:rPr>
              <a:t>GHI</a:t>
            </a:r>
            <a:endParaRPr lang="en-US" sz="800" dirty="0">
              <a:solidFill>
                <a:schemeClr val="tx1"/>
              </a:solidFill>
            </a:endParaRPr>
          </a:p>
        </p:txBody>
      </p:sp>
      <p:sp>
        <p:nvSpPr>
          <p:cNvPr id="202" name="TextBox 201"/>
          <p:cNvSpPr txBox="1"/>
          <p:nvPr/>
        </p:nvSpPr>
        <p:spPr>
          <a:xfrm>
            <a:off x="4634187" y="4847183"/>
            <a:ext cx="338554" cy="215444"/>
          </a:xfrm>
          <a:prstGeom prst="rect">
            <a:avLst/>
          </a:prstGeom>
          <a:noFill/>
        </p:spPr>
        <p:txBody>
          <a:bodyPr wrap="none" rtlCol="0">
            <a:spAutoFit/>
          </a:bodyPr>
          <a:lstStyle/>
          <a:p>
            <a:r>
              <a:rPr lang="en-US" sz="800" dirty="0" smtClean="0">
                <a:solidFill>
                  <a:schemeClr val="tx1"/>
                </a:solidFill>
              </a:rPr>
              <a:t>GHI</a:t>
            </a:r>
            <a:endParaRPr lang="en-US" sz="800" dirty="0">
              <a:solidFill>
                <a:schemeClr val="tx1"/>
              </a:solidFill>
            </a:endParaRPr>
          </a:p>
        </p:txBody>
      </p:sp>
      <p:sp>
        <p:nvSpPr>
          <p:cNvPr id="203" name="TextBox 202"/>
          <p:cNvSpPr txBox="1"/>
          <p:nvPr/>
        </p:nvSpPr>
        <p:spPr>
          <a:xfrm>
            <a:off x="4430627" y="4999947"/>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04" name="TextBox 203"/>
          <p:cNvSpPr txBox="1"/>
          <p:nvPr/>
        </p:nvSpPr>
        <p:spPr>
          <a:xfrm>
            <a:off x="4354962" y="5121806"/>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05" name="TextBox 204"/>
          <p:cNvSpPr txBox="1"/>
          <p:nvPr/>
        </p:nvSpPr>
        <p:spPr>
          <a:xfrm>
            <a:off x="8304035" y="4068959"/>
            <a:ext cx="434734" cy="215444"/>
          </a:xfrm>
          <a:prstGeom prst="rect">
            <a:avLst/>
          </a:prstGeom>
          <a:noFill/>
        </p:spPr>
        <p:txBody>
          <a:bodyPr wrap="none" rtlCol="0">
            <a:spAutoFit/>
          </a:bodyPr>
          <a:lstStyle/>
          <a:p>
            <a:r>
              <a:rPr lang="en-US" sz="800" dirty="0" smtClean="0">
                <a:solidFill>
                  <a:schemeClr val="tx1"/>
                </a:solidFill>
              </a:rPr>
              <a:t>EFGHI</a:t>
            </a:r>
            <a:endParaRPr lang="en-US" sz="800" dirty="0">
              <a:solidFill>
                <a:schemeClr val="tx1"/>
              </a:solidFill>
            </a:endParaRPr>
          </a:p>
        </p:txBody>
      </p:sp>
      <p:sp>
        <p:nvSpPr>
          <p:cNvPr id="206" name="TextBox 205"/>
          <p:cNvSpPr txBox="1"/>
          <p:nvPr/>
        </p:nvSpPr>
        <p:spPr>
          <a:xfrm>
            <a:off x="8544404" y="4303149"/>
            <a:ext cx="497252" cy="215444"/>
          </a:xfrm>
          <a:prstGeom prst="rect">
            <a:avLst/>
          </a:prstGeom>
          <a:noFill/>
        </p:spPr>
        <p:txBody>
          <a:bodyPr wrap="none" rtlCol="0">
            <a:spAutoFit/>
          </a:bodyPr>
          <a:lstStyle/>
          <a:p>
            <a:r>
              <a:rPr lang="en-US" sz="800" dirty="0" smtClean="0">
                <a:solidFill>
                  <a:schemeClr val="tx1"/>
                </a:solidFill>
              </a:rPr>
              <a:t>DEFGHI</a:t>
            </a:r>
            <a:endParaRPr lang="en-US" sz="800" dirty="0">
              <a:solidFill>
                <a:schemeClr val="tx1"/>
              </a:solidFill>
            </a:endParaRPr>
          </a:p>
        </p:txBody>
      </p:sp>
      <p:sp>
        <p:nvSpPr>
          <p:cNvPr id="207" name="TextBox 206"/>
          <p:cNvSpPr txBox="1"/>
          <p:nvPr/>
        </p:nvSpPr>
        <p:spPr>
          <a:xfrm>
            <a:off x="8497338" y="4430122"/>
            <a:ext cx="434734" cy="215444"/>
          </a:xfrm>
          <a:prstGeom prst="rect">
            <a:avLst/>
          </a:prstGeom>
          <a:noFill/>
        </p:spPr>
        <p:txBody>
          <a:bodyPr wrap="none" rtlCol="0">
            <a:spAutoFit/>
          </a:bodyPr>
          <a:lstStyle/>
          <a:p>
            <a:r>
              <a:rPr lang="en-US" sz="800" dirty="0" smtClean="0">
                <a:solidFill>
                  <a:schemeClr val="tx1"/>
                </a:solidFill>
              </a:rPr>
              <a:t>EFGHI</a:t>
            </a:r>
            <a:endParaRPr lang="en-US" sz="800" dirty="0">
              <a:solidFill>
                <a:schemeClr val="tx1"/>
              </a:solidFill>
            </a:endParaRPr>
          </a:p>
        </p:txBody>
      </p:sp>
      <p:sp>
        <p:nvSpPr>
          <p:cNvPr id="208" name="TextBox 207"/>
          <p:cNvSpPr txBox="1"/>
          <p:nvPr/>
        </p:nvSpPr>
        <p:spPr>
          <a:xfrm>
            <a:off x="8418502" y="4573940"/>
            <a:ext cx="385042" cy="215444"/>
          </a:xfrm>
          <a:prstGeom prst="rect">
            <a:avLst/>
          </a:prstGeom>
          <a:noFill/>
        </p:spPr>
        <p:txBody>
          <a:bodyPr wrap="none" rtlCol="0">
            <a:spAutoFit/>
          </a:bodyPr>
          <a:lstStyle/>
          <a:p>
            <a:r>
              <a:rPr lang="en-US" sz="800" dirty="0" smtClean="0">
                <a:solidFill>
                  <a:schemeClr val="tx1"/>
                </a:solidFill>
              </a:rPr>
              <a:t>FGHI</a:t>
            </a:r>
            <a:endParaRPr lang="en-US" sz="800" dirty="0">
              <a:solidFill>
                <a:schemeClr val="tx1"/>
              </a:solidFill>
            </a:endParaRPr>
          </a:p>
        </p:txBody>
      </p:sp>
      <p:sp>
        <p:nvSpPr>
          <p:cNvPr id="209" name="TextBox 208"/>
          <p:cNvSpPr txBox="1"/>
          <p:nvPr/>
        </p:nvSpPr>
        <p:spPr>
          <a:xfrm>
            <a:off x="8340131" y="4704672"/>
            <a:ext cx="385042" cy="215444"/>
          </a:xfrm>
          <a:prstGeom prst="rect">
            <a:avLst/>
          </a:prstGeom>
          <a:noFill/>
        </p:spPr>
        <p:txBody>
          <a:bodyPr wrap="none" rtlCol="0">
            <a:spAutoFit/>
          </a:bodyPr>
          <a:lstStyle/>
          <a:p>
            <a:r>
              <a:rPr lang="en-US" sz="800" dirty="0" smtClean="0">
                <a:solidFill>
                  <a:schemeClr val="tx1"/>
                </a:solidFill>
              </a:rPr>
              <a:t>FGHI</a:t>
            </a:r>
            <a:endParaRPr lang="en-US" sz="800" dirty="0">
              <a:solidFill>
                <a:schemeClr val="tx1"/>
              </a:solidFill>
            </a:endParaRPr>
          </a:p>
        </p:txBody>
      </p:sp>
      <p:sp>
        <p:nvSpPr>
          <p:cNvPr id="210" name="TextBox 209"/>
          <p:cNvSpPr txBox="1"/>
          <p:nvPr/>
        </p:nvSpPr>
        <p:spPr>
          <a:xfrm>
            <a:off x="8225981" y="4835642"/>
            <a:ext cx="338554" cy="215444"/>
          </a:xfrm>
          <a:prstGeom prst="rect">
            <a:avLst/>
          </a:prstGeom>
          <a:noFill/>
        </p:spPr>
        <p:txBody>
          <a:bodyPr wrap="none" rtlCol="0">
            <a:spAutoFit/>
          </a:bodyPr>
          <a:lstStyle/>
          <a:p>
            <a:r>
              <a:rPr lang="en-US" sz="800" dirty="0" smtClean="0">
                <a:solidFill>
                  <a:schemeClr val="tx1"/>
                </a:solidFill>
              </a:rPr>
              <a:t>GHI</a:t>
            </a:r>
            <a:endParaRPr lang="en-US" sz="800" dirty="0">
              <a:solidFill>
                <a:schemeClr val="tx1"/>
              </a:solidFill>
            </a:endParaRPr>
          </a:p>
        </p:txBody>
      </p:sp>
      <p:sp>
        <p:nvSpPr>
          <p:cNvPr id="211" name="TextBox 210"/>
          <p:cNvSpPr txBox="1"/>
          <p:nvPr/>
        </p:nvSpPr>
        <p:spPr>
          <a:xfrm>
            <a:off x="7648464" y="4978554"/>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12" name="TextBox 211"/>
          <p:cNvSpPr txBox="1"/>
          <p:nvPr/>
        </p:nvSpPr>
        <p:spPr>
          <a:xfrm>
            <a:off x="7648464" y="5109774"/>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graphicFrame>
        <p:nvGraphicFramePr>
          <p:cNvPr id="213" name="Chart 212"/>
          <p:cNvGraphicFramePr/>
          <p:nvPr>
            <p:extLst>
              <p:ext uri="{D42A27DB-BD31-4B8C-83A1-F6EECF244321}">
                <p14:modId xmlns:p14="http://schemas.microsoft.com/office/powerpoint/2010/main" val="3891024492"/>
              </p:ext>
            </p:extLst>
          </p:nvPr>
        </p:nvGraphicFramePr>
        <p:xfrm>
          <a:off x="3196669" y="4071120"/>
          <a:ext cx="2867024" cy="1517648"/>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214" name="Chart 213"/>
          <p:cNvGraphicFramePr/>
          <p:nvPr>
            <p:extLst>
              <p:ext uri="{D42A27DB-BD31-4B8C-83A1-F6EECF244321}">
                <p14:modId xmlns:p14="http://schemas.microsoft.com/office/powerpoint/2010/main" val="2774305427"/>
              </p:ext>
            </p:extLst>
          </p:nvPr>
        </p:nvGraphicFramePr>
        <p:xfrm>
          <a:off x="6254194" y="4061595"/>
          <a:ext cx="2867024" cy="1517648"/>
        </p:xfrm>
        <a:graphic>
          <a:graphicData uri="http://schemas.openxmlformats.org/drawingml/2006/chart">
            <c:chart xmlns:c="http://schemas.openxmlformats.org/drawingml/2006/chart" xmlns:r="http://schemas.openxmlformats.org/officeDocument/2006/relationships" r:id="rId11"/>
          </a:graphicData>
        </a:graphic>
      </p:graphicFrame>
      <p:grpSp>
        <p:nvGrpSpPr>
          <p:cNvPr id="215" name="Group 214"/>
          <p:cNvGrpSpPr/>
          <p:nvPr/>
        </p:nvGrpSpPr>
        <p:grpSpPr>
          <a:xfrm>
            <a:off x="689676" y="2989988"/>
            <a:ext cx="256802" cy="740828"/>
            <a:chOff x="665612" y="1547199"/>
            <a:chExt cx="256802" cy="740828"/>
          </a:xfrm>
        </p:grpSpPr>
        <p:sp>
          <p:nvSpPr>
            <p:cNvPr id="216" name="TextBox 215"/>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217" name="TextBox 216"/>
            <p:cNvSpPr txBox="1"/>
            <p:nvPr/>
          </p:nvSpPr>
          <p:spPr>
            <a:xfrm>
              <a:off x="665612" y="1799020"/>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218" name="TextBox 217"/>
            <p:cNvSpPr txBox="1"/>
            <p:nvPr/>
          </p:nvSpPr>
          <p:spPr>
            <a:xfrm>
              <a:off x="701708" y="2057195"/>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pSp>
        <p:nvGrpSpPr>
          <p:cNvPr id="219" name="Group 218"/>
          <p:cNvGrpSpPr/>
          <p:nvPr/>
        </p:nvGrpSpPr>
        <p:grpSpPr>
          <a:xfrm>
            <a:off x="3590456" y="2989988"/>
            <a:ext cx="256802" cy="740828"/>
            <a:chOff x="665612" y="1547199"/>
            <a:chExt cx="256802" cy="740828"/>
          </a:xfrm>
        </p:grpSpPr>
        <p:sp>
          <p:nvSpPr>
            <p:cNvPr id="220" name="TextBox 219"/>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221" name="TextBox 220"/>
            <p:cNvSpPr txBox="1"/>
            <p:nvPr/>
          </p:nvSpPr>
          <p:spPr>
            <a:xfrm>
              <a:off x="665612" y="1799020"/>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222" name="TextBox 221"/>
            <p:cNvSpPr txBox="1"/>
            <p:nvPr/>
          </p:nvSpPr>
          <p:spPr>
            <a:xfrm>
              <a:off x="701708" y="2057195"/>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pSp>
        <p:nvGrpSpPr>
          <p:cNvPr id="223" name="Group 222"/>
          <p:cNvGrpSpPr/>
          <p:nvPr/>
        </p:nvGrpSpPr>
        <p:grpSpPr>
          <a:xfrm>
            <a:off x="6647981" y="3002020"/>
            <a:ext cx="256802" cy="716764"/>
            <a:chOff x="665612" y="1559231"/>
            <a:chExt cx="256802" cy="716764"/>
          </a:xfrm>
        </p:grpSpPr>
        <p:sp>
          <p:nvSpPr>
            <p:cNvPr id="224" name="TextBox 223"/>
            <p:cNvSpPr txBox="1"/>
            <p:nvPr/>
          </p:nvSpPr>
          <p:spPr>
            <a:xfrm>
              <a:off x="665612" y="1559231"/>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225" name="TextBox 224"/>
            <p:cNvSpPr txBox="1"/>
            <p:nvPr/>
          </p:nvSpPr>
          <p:spPr>
            <a:xfrm>
              <a:off x="665612" y="1799020"/>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226" name="TextBox 225"/>
            <p:cNvSpPr txBox="1"/>
            <p:nvPr/>
          </p:nvSpPr>
          <p:spPr>
            <a:xfrm>
              <a:off x="701708" y="2045163"/>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sp>
        <p:nvSpPr>
          <p:cNvPr id="227" name="TextBox 226"/>
          <p:cNvSpPr txBox="1"/>
          <p:nvPr/>
        </p:nvSpPr>
        <p:spPr>
          <a:xfrm>
            <a:off x="2646527" y="1957624"/>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228" name="TextBox 227"/>
          <p:cNvSpPr txBox="1"/>
          <p:nvPr/>
        </p:nvSpPr>
        <p:spPr>
          <a:xfrm>
            <a:off x="2481690" y="2259612"/>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229" name="TextBox 228"/>
          <p:cNvSpPr txBox="1"/>
          <p:nvPr/>
        </p:nvSpPr>
        <p:spPr>
          <a:xfrm>
            <a:off x="4481677" y="1897789"/>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230" name="TextBox 229"/>
          <p:cNvSpPr txBox="1"/>
          <p:nvPr/>
        </p:nvSpPr>
        <p:spPr>
          <a:xfrm>
            <a:off x="4484963" y="2186445"/>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231" name="TextBox 230"/>
          <p:cNvSpPr txBox="1"/>
          <p:nvPr/>
        </p:nvSpPr>
        <p:spPr>
          <a:xfrm>
            <a:off x="8612773" y="1885432"/>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232" name="TextBox 231"/>
          <p:cNvSpPr txBox="1"/>
          <p:nvPr/>
        </p:nvSpPr>
        <p:spPr>
          <a:xfrm>
            <a:off x="8488313" y="2174088"/>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Tree>
    <p:extLst>
      <p:ext uri="{BB962C8B-B14F-4D97-AF65-F5344CB8AC3E}">
        <p14:creationId xmlns:p14="http://schemas.microsoft.com/office/powerpoint/2010/main" val="2503188249"/>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 name="Rounded Rectangle 87"/>
          <p:cNvSpPr/>
          <p:nvPr/>
        </p:nvSpPr>
        <p:spPr bwMode="auto">
          <a:xfrm>
            <a:off x="7609087" y="1309887"/>
            <a:ext cx="1327018" cy="1727843"/>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142</a:t>
            </a:fld>
            <a:r>
              <a:rPr lang="en-US" smtClean="0"/>
              <a:t> -</a:t>
            </a:r>
            <a:endParaRPr lang="en-US"/>
          </a:p>
        </p:txBody>
      </p:sp>
      <p:sp>
        <p:nvSpPr>
          <p:cNvPr id="5" name="Title 1"/>
          <p:cNvSpPr txBox="1">
            <a:spLocks/>
          </p:cNvSpPr>
          <p:nvPr/>
        </p:nvSpPr>
        <p:spPr>
          <a:xfrm>
            <a:off x="139147" y="139465"/>
            <a:ext cx="886968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Personal Concern for Various Medical Conditions</a:t>
            </a:r>
            <a:endParaRPr lang="en-US" sz="2400" kern="0" dirty="0"/>
          </a:p>
        </p:txBody>
      </p:sp>
      <p:grpSp>
        <p:nvGrpSpPr>
          <p:cNvPr id="24" name="Group 23"/>
          <p:cNvGrpSpPr/>
          <p:nvPr/>
        </p:nvGrpSpPr>
        <p:grpSpPr>
          <a:xfrm>
            <a:off x="139144" y="1198876"/>
            <a:ext cx="3670856" cy="1355960"/>
            <a:chOff x="139144" y="730015"/>
            <a:chExt cx="3670856" cy="1355960"/>
          </a:xfrm>
        </p:grpSpPr>
        <p:graphicFrame>
          <p:nvGraphicFramePr>
            <p:cNvPr id="6" name="Chart 5"/>
            <p:cNvGraphicFramePr/>
            <p:nvPr>
              <p:extLst>
                <p:ext uri="{D42A27DB-BD31-4B8C-83A1-F6EECF244321}">
                  <p14:modId xmlns:p14="http://schemas.microsoft.com/office/powerpoint/2010/main" val="9965283"/>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3"/>
            </a:graphicData>
          </a:graphic>
        </p:graphicFrame>
        <p:cxnSp>
          <p:nvCxnSpPr>
            <p:cNvPr id="17" name="Straight Connector 1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 name="Straight Connector 1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 name="TextBox 18"/>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0" name="TextBox 19"/>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1" name="TextBox 20"/>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2" name="TextBox 21"/>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3" name="TextBox 22"/>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High Blood Pressure</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25" name="Group 24"/>
          <p:cNvGrpSpPr/>
          <p:nvPr/>
        </p:nvGrpSpPr>
        <p:grpSpPr>
          <a:xfrm>
            <a:off x="158196" y="2663437"/>
            <a:ext cx="3670856" cy="1355960"/>
            <a:chOff x="139144" y="730015"/>
            <a:chExt cx="3670856" cy="1355960"/>
          </a:xfrm>
        </p:grpSpPr>
        <p:graphicFrame>
          <p:nvGraphicFramePr>
            <p:cNvPr id="26" name="Chart 25"/>
            <p:cNvGraphicFramePr/>
            <p:nvPr>
              <p:extLst>
                <p:ext uri="{D42A27DB-BD31-4B8C-83A1-F6EECF244321}">
                  <p14:modId xmlns:p14="http://schemas.microsoft.com/office/powerpoint/2010/main" val="3991051817"/>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4"/>
            </a:graphicData>
          </a:graphic>
        </p:graphicFrame>
        <p:cxnSp>
          <p:nvCxnSpPr>
            <p:cNvPr id="27" name="Straight Connector 2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 name="Straight Connector 2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9" name="TextBox 28"/>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0" name="TextBox 29"/>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1" name="TextBox 30"/>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2" name="TextBox 31"/>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3" name="TextBox 32"/>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Heart Attack</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34" name="Group 33"/>
          <p:cNvGrpSpPr/>
          <p:nvPr/>
        </p:nvGrpSpPr>
        <p:grpSpPr>
          <a:xfrm>
            <a:off x="139147" y="4040033"/>
            <a:ext cx="3670856" cy="1355960"/>
            <a:chOff x="139144" y="730015"/>
            <a:chExt cx="3670856" cy="1355960"/>
          </a:xfrm>
        </p:grpSpPr>
        <p:graphicFrame>
          <p:nvGraphicFramePr>
            <p:cNvPr id="35" name="Chart 34"/>
            <p:cNvGraphicFramePr/>
            <p:nvPr>
              <p:extLst>
                <p:ext uri="{D42A27DB-BD31-4B8C-83A1-F6EECF244321}">
                  <p14:modId xmlns:p14="http://schemas.microsoft.com/office/powerpoint/2010/main" val="3530514214"/>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5"/>
            </a:graphicData>
          </a:graphic>
        </p:graphicFrame>
        <p:cxnSp>
          <p:nvCxnSpPr>
            <p:cNvPr id="36" name="Straight Connector 35"/>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Straight Connector 36"/>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8" name="TextBox 37"/>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9" name="TextBox 38"/>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0" name="TextBox 39"/>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1" name="TextBox 40"/>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2" name="TextBox 41"/>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AIDS</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43" name="Group 42"/>
          <p:cNvGrpSpPr/>
          <p:nvPr/>
        </p:nvGrpSpPr>
        <p:grpSpPr>
          <a:xfrm>
            <a:off x="4275805" y="1198876"/>
            <a:ext cx="3670856" cy="1355960"/>
            <a:chOff x="139144" y="730015"/>
            <a:chExt cx="3670856" cy="1355960"/>
          </a:xfrm>
        </p:grpSpPr>
        <p:graphicFrame>
          <p:nvGraphicFramePr>
            <p:cNvPr id="44" name="Chart 43"/>
            <p:cNvGraphicFramePr/>
            <p:nvPr>
              <p:extLst>
                <p:ext uri="{D42A27DB-BD31-4B8C-83A1-F6EECF244321}">
                  <p14:modId xmlns:p14="http://schemas.microsoft.com/office/powerpoint/2010/main" val="4075423540"/>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6"/>
            </a:graphicData>
          </a:graphic>
        </p:graphicFrame>
        <p:cxnSp>
          <p:nvCxnSpPr>
            <p:cNvPr id="45" name="Straight Connector 44"/>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Straight Connector 45"/>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TextBox 46"/>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8" name="TextBox 47"/>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9" name="TextBox 48"/>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0" name="TextBox 49"/>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1" name="TextBox 50"/>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Stroke</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52" name="Group 51"/>
          <p:cNvGrpSpPr/>
          <p:nvPr/>
        </p:nvGrpSpPr>
        <p:grpSpPr>
          <a:xfrm>
            <a:off x="4205330" y="2663437"/>
            <a:ext cx="3670856" cy="1355960"/>
            <a:chOff x="139144" y="730015"/>
            <a:chExt cx="3670856" cy="1355960"/>
          </a:xfrm>
        </p:grpSpPr>
        <p:graphicFrame>
          <p:nvGraphicFramePr>
            <p:cNvPr id="53" name="Chart 52"/>
            <p:cNvGraphicFramePr/>
            <p:nvPr>
              <p:extLst>
                <p:ext uri="{D42A27DB-BD31-4B8C-83A1-F6EECF244321}">
                  <p14:modId xmlns:p14="http://schemas.microsoft.com/office/powerpoint/2010/main" val="2439940793"/>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7"/>
            </a:graphicData>
          </a:graphic>
        </p:graphicFrame>
        <p:cxnSp>
          <p:nvCxnSpPr>
            <p:cNvPr id="54" name="Straight Connector 53"/>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5" name="Straight Connector 54"/>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6" name="TextBox 55"/>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7" name="TextBox 56"/>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8" name="TextBox 57"/>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9" name="TextBox 58"/>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0" name="TextBox 59"/>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Breast Cancer</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61" name="Group 60"/>
          <p:cNvGrpSpPr/>
          <p:nvPr/>
        </p:nvGrpSpPr>
        <p:grpSpPr>
          <a:xfrm>
            <a:off x="4205330" y="4040033"/>
            <a:ext cx="3670856" cy="1355960"/>
            <a:chOff x="139144" y="730015"/>
            <a:chExt cx="3670856" cy="1355960"/>
          </a:xfrm>
        </p:grpSpPr>
        <p:graphicFrame>
          <p:nvGraphicFramePr>
            <p:cNvPr id="62" name="Chart 61"/>
            <p:cNvGraphicFramePr/>
            <p:nvPr>
              <p:extLst>
                <p:ext uri="{D42A27DB-BD31-4B8C-83A1-F6EECF244321}">
                  <p14:modId xmlns:p14="http://schemas.microsoft.com/office/powerpoint/2010/main" val="552562609"/>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8"/>
            </a:graphicData>
          </a:graphic>
        </p:graphicFrame>
        <p:cxnSp>
          <p:nvCxnSpPr>
            <p:cNvPr id="63" name="Straight Connector 62"/>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4" name="Straight Connector 63"/>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5" name="TextBox 64"/>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6" name="TextBox 65"/>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7" name="TextBox 66"/>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8" name="TextBox 67"/>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9" name="TextBox 68"/>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Prostate Cancer</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80" name="Group 79"/>
          <p:cNvGrpSpPr/>
          <p:nvPr/>
        </p:nvGrpSpPr>
        <p:grpSpPr>
          <a:xfrm>
            <a:off x="7673674" y="2219315"/>
            <a:ext cx="486337" cy="486337"/>
            <a:chOff x="446183" y="3541776"/>
            <a:chExt cx="838200" cy="838200"/>
          </a:xfrm>
        </p:grpSpPr>
        <p:sp>
          <p:nvSpPr>
            <p:cNvPr id="81" name="Oval 80"/>
            <p:cNvSpPr/>
            <p:nvPr/>
          </p:nvSpPr>
          <p:spPr>
            <a:xfrm>
              <a:off x="446183" y="3541776"/>
              <a:ext cx="838200" cy="838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2" name="Freeform 5"/>
            <p:cNvSpPr>
              <a:spLocks noEditPoints="1"/>
            </p:cNvSpPr>
            <p:nvPr/>
          </p:nvSpPr>
          <p:spPr bwMode="auto">
            <a:xfrm>
              <a:off x="711994" y="3629025"/>
              <a:ext cx="316706" cy="675640"/>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dirty="0"/>
            </a:p>
          </p:txBody>
        </p:sp>
      </p:grpSp>
      <p:grpSp>
        <p:nvGrpSpPr>
          <p:cNvPr id="83" name="Group 82"/>
          <p:cNvGrpSpPr/>
          <p:nvPr/>
        </p:nvGrpSpPr>
        <p:grpSpPr>
          <a:xfrm>
            <a:off x="7659971" y="1498270"/>
            <a:ext cx="486337" cy="486337"/>
            <a:chOff x="446183" y="4590288"/>
            <a:chExt cx="838200" cy="838200"/>
          </a:xfrm>
        </p:grpSpPr>
        <p:sp>
          <p:nvSpPr>
            <p:cNvPr id="84" name="Oval 83"/>
            <p:cNvSpPr/>
            <p:nvPr/>
          </p:nvSpPr>
          <p:spPr>
            <a:xfrm>
              <a:off x="446183" y="4590288"/>
              <a:ext cx="838200" cy="838200"/>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5" name="Freeform 9"/>
            <p:cNvSpPr>
              <a:spLocks noEditPoints="1"/>
            </p:cNvSpPr>
            <p:nvPr/>
          </p:nvSpPr>
          <p:spPr bwMode="auto">
            <a:xfrm>
              <a:off x="742950" y="4667250"/>
              <a:ext cx="255588" cy="692658"/>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sp>
        <p:nvSpPr>
          <p:cNvPr id="86" name="TextBox 85"/>
          <p:cNvSpPr txBox="1"/>
          <p:nvPr/>
        </p:nvSpPr>
        <p:spPr>
          <a:xfrm>
            <a:off x="8097730" y="1460170"/>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Blue bars</a:t>
            </a:r>
          </a:p>
          <a:p>
            <a:r>
              <a:rPr lang="en-US" sz="1000" b="1" dirty="0" smtClean="0">
                <a:solidFill>
                  <a:schemeClr val="tx2"/>
                </a:solidFill>
                <a:latin typeface="Arial" panose="020B0604020202020204" pitchFamily="34" charset="0"/>
                <a:cs typeface="Arial" panose="020B0604020202020204" pitchFamily="34" charset="0"/>
              </a:rPr>
              <a:t>Represent</a:t>
            </a:r>
          </a:p>
          <a:p>
            <a:r>
              <a:rPr lang="en-US" sz="1000" b="1" dirty="0" smtClean="0">
                <a:solidFill>
                  <a:schemeClr val="tx2"/>
                </a:solidFill>
                <a:latin typeface="Arial" panose="020B0604020202020204" pitchFamily="34" charset="0"/>
                <a:cs typeface="Arial" panose="020B0604020202020204" pitchFamily="34" charset="0"/>
              </a:rPr>
              <a:t>Males</a:t>
            </a:r>
            <a:endParaRPr lang="en-US" sz="1000" b="1" dirty="0">
              <a:solidFill>
                <a:schemeClr val="tx2"/>
              </a:solidFill>
              <a:latin typeface="Arial" panose="020B0604020202020204" pitchFamily="34" charset="0"/>
              <a:cs typeface="Arial" panose="020B0604020202020204" pitchFamily="34" charset="0"/>
            </a:endParaRPr>
          </a:p>
        </p:txBody>
      </p:sp>
      <p:sp>
        <p:nvSpPr>
          <p:cNvPr id="87" name="TextBox 86"/>
          <p:cNvSpPr txBox="1"/>
          <p:nvPr/>
        </p:nvSpPr>
        <p:spPr>
          <a:xfrm>
            <a:off x="8164828" y="2231838"/>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Red bars</a:t>
            </a:r>
          </a:p>
          <a:p>
            <a:r>
              <a:rPr lang="en-US" sz="1000" b="1" dirty="0" smtClean="0">
                <a:solidFill>
                  <a:schemeClr val="tx2"/>
                </a:solidFill>
                <a:latin typeface="Arial" panose="020B0604020202020204" pitchFamily="34" charset="0"/>
                <a:cs typeface="Arial" panose="020B0604020202020204" pitchFamily="34" charset="0"/>
              </a:rPr>
              <a:t>Represent Females</a:t>
            </a:r>
            <a:endParaRPr lang="en-US" sz="1000" b="1" dirty="0">
              <a:solidFill>
                <a:schemeClr val="tx2"/>
              </a:solidFill>
              <a:latin typeface="Arial" panose="020B0604020202020204" pitchFamily="34" charset="0"/>
              <a:cs typeface="Arial" panose="020B0604020202020204" pitchFamily="34" charset="0"/>
            </a:endParaRPr>
          </a:p>
        </p:txBody>
      </p:sp>
      <p:sp>
        <p:nvSpPr>
          <p:cNvPr id="89" name="Rectangle 88"/>
          <p:cNvSpPr/>
          <p:nvPr/>
        </p:nvSpPr>
        <p:spPr>
          <a:xfrm>
            <a:off x="83490" y="6274706"/>
            <a:ext cx="7033137" cy="461665"/>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Netherlands Respondents aware of condition at Q1.</a:t>
            </a:r>
          </a:p>
          <a:p>
            <a:r>
              <a:rPr lang="en-US" sz="800" dirty="0">
                <a:solidFill>
                  <a:schemeClr val="tx1"/>
                </a:solidFill>
                <a:latin typeface="Arial" panose="020B0604020202020204" pitchFamily="34" charset="0"/>
                <a:cs typeface="Arial" panose="020B0604020202020204" pitchFamily="34" charset="0"/>
              </a:rPr>
              <a:t>Q2.  On a scale of 1 to 5, how concerned are you about each of these medical conditions?  </a:t>
            </a:r>
            <a:br>
              <a:rPr lang="en-US" sz="800" dirty="0">
                <a:solidFill>
                  <a:schemeClr val="tx1"/>
                </a:solidFill>
                <a:latin typeface="Arial" panose="020B0604020202020204" pitchFamily="34" charset="0"/>
                <a:cs typeface="Arial" panose="020B0604020202020204" pitchFamily="34" charset="0"/>
              </a:rPr>
            </a:br>
            <a:r>
              <a:rPr lang="en-US" sz="800" dirty="0">
                <a:solidFill>
                  <a:schemeClr val="tx1"/>
                </a:solidFill>
                <a:latin typeface="Arial" panose="020B0604020202020204" pitchFamily="34" charset="0"/>
                <a:cs typeface="Arial" panose="020B0604020202020204" pitchFamily="34" charset="0"/>
              </a:rPr>
              <a:t>(Where 1 is not at all concerned and 5 is extremely concerned about risk to your health</a:t>
            </a:r>
            <a:r>
              <a:rPr lang="en-US" sz="800" dirty="0" smtClean="0">
                <a:solidFill>
                  <a:schemeClr val="tx1"/>
                </a:solidFill>
                <a:latin typeface="Arial" panose="020B0604020202020204" pitchFamily="34" charset="0"/>
                <a:cs typeface="Arial" panose="020B0604020202020204" pitchFamily="34" charset="0"/>
              </a:rPr>
              <a:t>.)</a:t>
            </a:r>
            <a:endParaRPr lang="en-US" sz="800" dirty="0">
              <a:solidFill>
                <a:schemeClr val="tx1"/>
              </a:solidFill>
              <a:latin typeface="Arial" panose="020B0604020202020204" pitchFamily="34" charset="0"/>
              <a:cs typeface="Arial" panose="020B0604020202020204" pitchFamily="34" charset="0"/>
            </a:endParaRPr>
          </a:p>
        </p:txBody>
      </p:sp>
      <p:grpSp>
        <p:nvGrpSpPr>
          <p:cNvPr id="90" name="Group 89"/>
          <p:cNvGrpSpPr/>
          <p:nvPr/>
        </p:nvGrpSpPr>
        <p:grpSpPr>
          <a:xfrm>
            <a:off x="2299691" y="5721465"/>
            <a:ext cx="2715264" cy="369332"/>
            <a:chOff x="3398983" y="5762931"/>
            <a:chExt cx="2715264" cy="369332"/>
          </a:xfrm>
        </p:grpSpPr>
        <p:sp>
          <p:nvSpPr>
            <p:cNvPr id="91" name="Oval 90"/>
            <p:cNvSpPr/>
            <p:nvPr/>
          </p:nvSpPr>
          <p:spPr>
            <a:xfrm>
              <a:off x="4459351" y="5793070"/>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2</a:t>
              </a:r>
            </a:p>
          </p:txBody>
        </p:sp>
        <p:sp>
          <p:nvSpPr>
            <p:cNvPr id="92" name="Oval 91"/>
            <p:cNvSpPr/>
            <p:nvPr/>
          </p:nvSpPr>
          <p:spPr>
            <a:xfrm>
              <a:off x="4676227" y="5793070"/>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93" name="TextBox 92"/>
            <p:cNvSpPr txBox="1"/>
            <p:nvPr/>
          </p:nvSpPr>
          <p:spPr>
            <a:xfrm>
              <a:off x="3398983" y="5762931"/>
              <a:ext cx="787395" cy="369332"/>
            </a:xfrm>
            <a:prstGeom prst="rect">
              <a:avLst/>
            </a:prstGeom>
            <a:noFill/>
          </p:spPr>
          <p:txBody>
            <a:bodyPr wrap="none" rtlCol="0">
              <a:spAutoFit/>
            </a:bodyPr>
            <a:lstStyle/>
            <a:p>
              <a:pPr algn="r" fontAlgn="base">
                <a:spcBef>
                  <a:spcPct val="0"/>
                </a:spcBef>
                <a:spcAft>
                  <a:spcPct val="0"/>
                </a:spcAft>
              </a:pPr>
              <a:r>
                <a:rPr lang="en-US" sz="900" b="1" i="1" dirty="0" smtClean="0">
                  <a:solidFill>
                    <a:srgbClr val="000000"/>
                  </a:solidFill>
                  <a:latin typeface="Arial" panose="020B0604020202020204" pitchFamily="34" charset="0"/>
                  <a:cs typeface="Arial" panose="020B0604020202020204" pitchFamily="34" charset="0"/>
                </a:rPr>
                <a:t>Not at All </a:t>
              </a:r>
              <a:br>
                <a:rPr lang="en-US" sz="900" b="1" i="1" dirty="0" smtClean="0">
                  <a:solidFill>
                    <a:srgbClr val="000000"/>
                  </a:solidFill>
                  <a:latin typeface="Arial" panose="020B0604020202020204" pitchFamily="34" charset="0"/>
                  <a:cs typeface="Arial" panose="020B0604020202020204" pitchFamily="34" charset="0"/>
                </a:rPr>
              </a:br>
              <a:r>
                <a:rPr lang="en-US" sz="900" b="1" i="1" dirty="0" smtClean="0">
                  <a:solidFill>
                    <a:srgbClr val="000000"/>
                  </a:solidFill>
                  <a:latin typeface="Arial" panose="020B0604020202020204" pitchFamily="34" charset="0"/>
                  <a:cs typeface="Arial" panose="020B0604020202020204" pitchFamily="34" charset="0"/>
                </a:rPr>
                <a:t>Concerned</a:t>
              </a:r>
            </a:p>
          </p:txBody>
        </p:sp>
        <p:sp>
          <p:nvSpPr>
            <p:cNvPr id="94" name="TextBox 93"/>
            <p:cNvSpPr txBox="1"/>
            <p:nvPr/>
          </p:nvSpPr>
          <p:spPr>
            <a:xfrm>
              <a:off x="5326852" y="5762931"/>
              <a:ext cx="787395" cy="369332"/>
            </a:xfrm>
            <a:prstGeom prst="rect">
              <a:avLst/>
            </a:prstGeom>
            <a:noFill/>
          </p:spPr>
          <p:txBody>
            <a:bodyPr wrap="none" rtlCol="0">
              <a:spAutoFit/>
            </a:bodyPr>
            <a:lstStyle/>
            <a:p>
              <a:pPr fontAlgn="base">
                <a:spcBef>
                  <a:spcPct val="0"/>
                </a:spcBef>
                <a:spcAft>
                  <a:spcPct val="0"/>
                </a:spcAft>
              </a:pPr>
              <a:r>
                <a:rPr lang="en-US" sz="900" b="1" i="1" dirty="0" smtClean="0">
                  <a:solidFill>
                    <a:srgbClr val="000000"/>
                  </a:solidFill>
                  <a:latin typeface="Arial" panose="020B0604020202020204" pitchFamily="34" charset="0"/>
                  <a:cs typeface="Arial" panose="020B0604020202020204" pitchFamily="34" charset="0"/>
                </a:rPr>
                <a:t>Extremely</a:t>
              </a:r>
              <a:br>
                <a:rPr lang="en-US" sz="900" b="1" i="1" dirty="0" smtClean="0">
                  <a:solidFill>
                    <a:srgbClr val="000000"/>
                  </a:solidFill>
                  <a:latin typeface="Arial" panose="020B0604020202020204" pitchFamily="34" charset="0"/>
                  <a:cs typeface="Arial" panose="020B0604020202020204" pitchFamily="34" charset="0"/>
                </a:rPr>
              </a:br>
              <a:r>
                <a:rPr lang="en-US" sz="900" b="1" i="1" dirty="0" smtClean="0">
                  <a:solidFill>
                    <a:srgbClr val="000000"/>
                  </a:solidFill>
                  <a:latin typeface="Arial" panose="020B0604020202020204" pitchFamily="34" charset="0"/>
                  <a:cs typeface="Arial" panose="020B0604020202020204" pitchFamily="34" charset="0"/>
                </a:rPr>
                <a:t>Concerned</a:t>
              </a:r>
            </a:p>
          </p:txBody>
        </p:sp>
        <p:sp>
          <p:nvSpPr>
            <p:cNvPr id="95" name="Oval 94"/>
            <p:cNvSpPr/>
            <p:nvPr/>
          </p:nvSpPr>
          <p:spPr>
            <a:xfrm>
              <a:off x="4242475" y="5793070"/>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1</a:t>
              </a:r>
            </a:p>
          </p:txBody>
        </p:sp>
        <p:sp>
          <p:nvSpPr>
            <p:cNvPr id="96" name="Oval 95"/>
            <p:cNvSpPr/>
            <p:nvPr/>
          </p:nvSpPr>
          <p:spPr>
            <a:xfrm>
              <a:off x="4893103" y="5793070"/>
              <a:ext cx="172026" cy="170554"/>
            </a:xfrm>
            <a:prstGeom prst="ellipse">
              <a:avLst/>
            </a:prstGeom>
            <a:solidFill>
              <a:schemeClr val="accent1"/>
            </a:solidFill>
            <a:ln/>
          </p:spPr>
          <p:style>
            <a:lnRef idx="1">
              <a:schemeClr val="accent2"/>
            </a:lnRef>
            <a:fillRef idx="3">
              <a:schemeClr val="accent2"/>
            </a:fillRef>
            <a:effectRef idx="2">
              <a:schemeClr val="accent2"/>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4</a:t>
              </a:r>
            </a:p>
          </p:txBody>
        </p:sp>
        <p:sp>
          <p:nvSpPr>
            <p:cNvPr id="97" name="Oval 96"/>
            <p:cNvSpPr/>
            <p:nvPr/>
          </p:nvSpPr>
          <p:spPr>
            <a:xfrm>
              <a:off x="5109979" y="5793070"/>
              <a:ext cx="172026" cy="170554"/>
            </a:xfrm>
            <a:prstGeom prst="ellipse">
              <a:avLst/>
            </a:prstGeom>
            <a:solidFill>
              <a:schemeClr val="accent1"/>
            </a:solidFill>
            <a:ln/>
          </p:spPr>
          <p:style>
            <a:lnRef idx="1">
              <a:schemeClr val="accent2"/>
            </a:lnRef>
            <a:fillRef idx="3">
              <a:schemeClr val="accent2"/>
            </a:fillRef>
            <a:effectRef idx="2">
              <a:schemeClr val="accent2"/>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5</a:t>
              </a:r>
            </a:p>
          </p:txBody>
        </p:sp>
      </p:grpSp>
      <p:sp>
        <p:nvSpPr>
          <p:cNvPr id="98" name="Rectangle 97"/>
          <p:cNvSpPr/>
          <p:nvPr/>
        </p:nvSpPr>
        <p:spPr>
          <a:xfrm>
            <a:off x="2411644" y="5382911"/>
            <a:ext cx="2502608" cy="338554"/>
          </a:xfrm>
          <a:prstGeom prst="rect">
            <a:avLst/>
          </a:prstGeom>
        </p:spPr>
        <p:txBody>
          <a:bodyPr wrap="none">
            <a:spAutoFit/>
          </a:bodyPr>
          <a:lstStyle/>
          <a:p>
            <a:pPr algn="ctr"/>
            <a:r>
              <a:rPr lang="en-US" sz="800" b="1" i="1" dirty="0" smtClean="0">
                <a:solidFill>
                  <a:schemeClr val="tx1"/>
                </a:solidFill>
                <a:latin typeface="Arial" panose="020B0604020202020204" pitchFamily="34" charset="0"/>
                <a:cs typeface="Arial" panose="020B0604020202020204" pitchFamily="34" charset="0"/>
              </a:rPr>
              <a:t>Percentage represents “Top </a:t>
            </a:r>
            <a:r>
              <a:rPr lang="en-US" sz="800" b="1" i="1" dirty="0">
                <a:solidFill>
                  <a:schemeClr val="tx1"/>
                </a:solidFill>
                <a:latin typeface="Arial" panose="020B0604020202020204" pitchFamily="34" charset="0"/>
                <a:cs typeface="Arial" panose="020B0604020202020204" pitchFamily="34" charset="0"/>
              </a:rPr>
              <a:t>2 Box </a:t>
            </a:r>
            <a:r>
              <a:rPr lang="en-US" sz="800" b="1" i="1" dirty="0" smtClean="0">
                <a:solidFill>
                  <a:schemeClr val="tx1"/>
                </a:solidFill>
                <a:latin typeface="Arial" panose="020B0604020202020204" pitchFamily="34" charset="0"/>
                <a:cs typeface="Arial" panose="020B0604020202020204" pitchFamily="34" charset="0"/>
              </a:rPr>
              <a:t>Score”</a:t>
            </a:r>
          </a:p>
          <a:p>
            <a:pPr algn="ctr"/>
            <a:r>
              <a:rPr lang="en-US" sz="800" b="1" i="1" dirty="0" smtClean="0">
                <a:solidFill>
                  <a:schemeClr val="tx1"/>
                </a:solidFill>
                <a:latin typeface="Arial" panose="020B0604020202020204" pitchFamily="34" charset="0"/>
                <a:cs typeface="Arial" panose="020B0604020202020204" pitchFamily="34" charset="0"/>
              </a:rPr>
              <a:t> the percent of respondents that selected 4 or 5</a:t>
            </a:r>
            <a:endParaRPr lang="en-US" sz="800" b="1" dirty="0">
              <a:solidFill>
                <a:schemeClr val="tx1"/>
              </a:solidFill>
              <a:latin typeface="Arial" panose="020B0604020202020204" pitchFamily="34" charset="0"/>
              <a:cs typeface="Arial" panose="020B0604020202020204" pitchFamily="34" charset="0"/>
            </a:endParaRPr>
          </a:p>
        </p:txBody>
      </p:sp>
      <p:sp>
        <p:nvSpPr>
          <p:cNvPr id="99" name="TextBox 98"/>
          <p:cNvSpPr txBox="1"/>
          <p:nvPr/>
        </p:nvSpPr>
        <p:spPr>
          <a:xfrm>
            <a:off x="949572" y="672889"/>
            <a:ext cx="6008018" cy="615553"/>
          </a:xfrm>
          <a:prstGeom prst="rect">
            <a:avLst/>
          </a:prstGeom>
          <a:noFill/>
        </p:spPr>
        <p:txBody>
          <a:bodyPr wrap="square" rtlCol="0">
            <a:spAutoFit/>
          </a:bodyPr>
          <a:lstStyle/>
          <a:p>
            <a:pPr algn="ctr"/>
            <a:r>
              <a:rPr lang="en-US" dirty="0" smtClean="0">
                <a:solidFill>
                  <a:schemeClr val="tx1"/>
                </a:solidFill>
                <a:latin typeface="Arial" panose="020B0604020202020204" pitchFamily="34" charset="0"/>
                <a:cs typeface="Arial" panose="020B0604020202020204" pitchFamily="34" charset="0"/>
              </a:rPr>
              <a:t>Among Adults 18+ Aware of Condition</a:t>
            </a:r>
          </a:p>
          <a:p>
            <a:pPr algn="ctr"/>
            <a:r>
              <a:rPr lang="en-US" sz="1600" i="1" dirty="0">
                <a:solidFill>
                  <a:schemeClr val="tx1"/>
                </a:solidFill>
                <a:latin typeface="Arial" panose="020B0604020202020204" pitchFamily="34" charset="0"/>
                <a:cs typeface="Arial" panose="020B0604020202020204" pitchFamily="34" charset="0"/>
              </a:rPr>
              <a:t>Top 2 Box </a:t>
            </a:r>
            <a:r>
              <a:rPr lang="en-US" sz="1600" i="1" dirty="0" smtClean="0">
                <a:solidFill>
                  <a:schemeClr val="tx1"/>
                </a:solidFill>
                <a:latin typeface="Arial" panose="020B0604020202020204" pitchFamily="34" charset="0"/>
                <a:cs typeface="Arial" panose="020B0604020202020204" pitchFamily="34" charset="0"/>
              </a:rPr>
              <a:t>Results</a:t>
            </a:r>
            <a:endParaRPr lang="en-US" sz="1600" i="1" dirty="0">
              <a:solidFill>
                <a:schemeClr val="tx1"/>
              </a:solidFill>
              <a:latin typeface="Arial" panose="020B0604020202020204" pitchFamily="34" charset="0"/>
              <a:cs typeface="Arial" panose="020B0604020202020204" pitchFamily="34" charset="0"/>
            </a:endParaRPr>
          </a:p>
        </p:txBody>
      </p:sp>
      <p:sp>
        <p:nvSpPr>
          <p:cNvPr id="100" name="TextBox 99"/>
          <p:cNvSpPr txBox="1"/>
          <p:nvPr/>
        </p:nvSpPr>
        <p:spPr>
          <a:xfrm>
            <a:off x="6418414" y="3830288"/>
            <a:ext cx="1848766" cy="223138"/>
          </a:xfrm>
          <a:prstGeom prst="rect">
            <a:avLst/>
          </a:prstGeom>
          <a:noFill/>
        </p:spPr>
        <p:txBody>
          <a:bodyPr wrap="square" rtlCol="0">
            <a:spAutoFit/>
          </a:bodyPr>
          <a:lstStyle/>
          <a:p>
            <a:r>
              <a:rPr lang="en-US" sz="850" b="1" dirty="0" smtClean="0">
                <a:solidFill>
                  <a:schemeClr val="tx2"/>
                </a:solidFill>
                <a:latin typeface="Arial" panose="020B0604020202020204" pitchFamily="34" charset="0"/>
                <a:cs typeface="Arial" panose="020B0604020202020204" pitchFamily="34" charset="0"/>
              </a:rPr>
              <a:t>*Women Only</a:t>
            </a:r>
            <a:endParaRPr lang="en-US" sz="850" b="1" dirty="0">
              <a:solidFill>
                <a:schemeClr val="tx2"/>
              </a:solidFill>
              <a:latin typeface="Arial" panose="020B0604020202020204" pitchFamily="34" charset="0"/>
              <a:cs typeface="Arial" panose="020B0604020202020204" pitchFamily="34" charset="0"/>
            </a:endParaRPr>
          </a:p>
        </p:txBody>
      </p:sp>
      <p:sp>
        <p:nvSpPr>
          <p:cNvPr id="101" name="TextBox 100"/>
          <p:cNvSpPr txBox="1"/>
          <p:nvPr/>
        </p:nvSpPr>
        <p:spPr>
          <a:xfrm>
            <a:off x="6677031" y="5210900"/>
            <a:ext cx="1848766" cy="223138"/>
          </a:xfrm>
          <a:prstGeom prst="rect">
            <a:avLst/>
          </a:prstGeom>
          <a:noFill/>
        </p:spPr>
        <p:txBody>
          <a:bodyPr wrap="square" rtlCol="0">
            <a:spAutoFit/>
          </a:bodyPr>
          <a:lstStyle/>
          <a:p>
            <a:r>
              <a:rPr lang="en-US" sz="850" b="1" dirty="0" smtClean="0">
                <a:solidFill>
                  <a:schemeClr val="tx2"/>
                </a:solidFill>
                <a:latin typeface="Arial" panose="020B0604020202020204" pitchFamily="34" charset="0"/>
                <a:cs typeface="Arial" panose="020B0604020202020204" pitchFamily="34" charset="0"/>
              </a:rPr>
              <a:t>*Men Only</a:t>
            </a:r>
            <a:endParaRPr lang="en-US" sz="850" b="1" dirty="0">
              <a:solidFill>
                <a:schemeClr val="tx2"/>
              </a:solidFill>
              <a:latin typeface="Arial" panose="020B0604020202020204" pitchFamily="34" charset="0"/>
              <a:cs typeface="Arial" panose="020B0604020202020204" pitchFamily="34" charset="0"/>
            </a:endParaRPr>
          </a:p>
        </p:txBody>
      </p:sp>
      <p:pic>
        <p:nvPicPr>
          <p:cNvPr id="102" name="Picture 101"/>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8327550" y="98317"/>
            <a:ext cx="612648" cy="612648"/>
          </a:xfrm>
          <a:prstGeom prst="rect">
            <a:avLst/>
          </a:prstGeom>
        </p:spPr>
      </p:pic>
      <p:grpSp>
        <p:nvGrpSpPr>
          <p:cNvPr id="103" name="Group 102"/>
          <p:cNvGrpSpPr/>
          <p:nvPr/>
        </p:nvGrpSpPr>
        <p:grpSpPr>
          <a:xfrm>
            <a:off x="665612" y="1450943"/>
            <a:ext cx="255198" cy="990759"/>
            <a:chOff x="665612" y="1487039"/>
            <a:chExt cx="255198" cy="990759"/>
          </a:xfrm>
        </p:grpSpPr>
        <p:sp>
          <p:nvSpPr>
            <p:cNvPr id="104" name="TextBox 103"/>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05" name="TextBox 104"/>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06" name="TextBox 105"/>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07" name="TextBox 106"/>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08" name="TextBox 107"/>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09" name="TextBox 108"/>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10" name="Group 109"/>
          <p:cNvGrpSpPr/>
          <p:nvPr/>
        </p:nvGrpSpPr>
        <p:grpSpPr>
          <a:xfrm>
            <a:off x="665612" y="2914619"/>
            <a:ext cx="255198" cy="990759"/>
            <a:chOff x="665612" y="1487039"/>
            <a:chExt cx="255198" cy="990759"/>
          </a:xfrm>
        </p:grpSpPr>
        <p:sp>
          <p:nvSpPr>
            <p:cNvPr id="111" name="TextBox 110"/>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12" name="TextBox 111"/>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13" name="TextBox 112"/>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14" name="TextBox 113"/>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15" name="TextBox 114"/>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16" name="TextBox 115"/>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17" name="Group 116"/>
          <p:cNvGrpSpPr/>
          <p:nvPr/>
        </p:nvGrpSpPr>
        <p:grpSpPr>
          <a:xfrm>
            <a:off x="665612" y="4317067"/>
            <a:ext cx="255198" cy="990759"/>
            <a:chOff x="665612" y="1487039"/>
            <a:chExt cx="255198" cy="990759"/>
          </a:xfrm>
        </p:grpSpPr>
        <p:sp>
          <p:nvSpPr>
            <p:cNvPr id="118" name="TextBox 117"/>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19" name="TextBox 118"/>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20" name="TextBox 119"/>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21" name="TextBox 120"/>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22" name="TextBox 121"/>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23" name="TextBox 122"/>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24" name="Group 123"/>
          <p:cNvGrpSpPr/>
          <p:nvPr/>
        </p:nvGrpSpPr>
        <p:grpSpPr>
          <a:xfrm>
            <a:off x="4808058" y="1466232"/>
            <a:ext cx="255198" cy="990759"/>
            <a:chOff x="665612" y="1487039"/>
            <a:chExt cx="255198" cy="990759"/>
          </a:xfrm>
        </p:grpSpPr>
        <p:sp>
          <p:nvSpPr>
            <p:cNvPr id="125" name="TextBox 124"/>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26" name="TextBox 125"/>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27" name="TextBox 126"/>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28" name="TextBox 127"/>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29" name="TextBox 128"/>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30" name="TextBox 129"/>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spTree>
    <p:extLst>
      <p:ext uri="{BB962C8B-B14F-4D97-AF65-F5344CB8AC3E}">
        <p14:creationId xmlns:p14="http://schemas.microsoft.com/office/powerpoint/2010/main" val="4197544982"/>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 name="Rounded Rectangle 152"/>
          <p:cNvSpPr/>
          <p:nvPr/>
        </p:nvSpPr>
        <p:spPr bwMode="auto">
          <a:xfrm>
            <a:off x="6242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152" name="Rounded Rectangle 151"/>
          <p:cNvSpPr/>
          <p:nvPr/>
        </p:nvSpPr>
        <p:spPr bwMode="auto">
          <a:xfrm>
            <a:off x="3194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117" name="Rounded Rectangle 116"/>
          <p:cNvSpPr/>
          <p:nvPr/>
        </p:nvSpPr>
        <p:spPr bwMode="auto">
          <a:xfrm>
            <a:off x="251348"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143</a:t>
            </a:fld>
            <a:r>
              <a:rPr lang="en-US" smtClean="0"/>
              <a:t> -</a:t>
            </a:r>
            <a:endParaRPr lang="en-US"/>
          </a:p>
        </p:txBody>
      </p:sp>
      <p:sp>
        <p:nvSpPr>
          <p:cNvPr id="5" name="Title 1"/>
          <p:cNvSpPr txBox="1">
            <a:spLocks/>
          </p:cNvSpPr>
          <p:nvPr/>
        </p:nvSpPr>
        <p:spPr>
          <a:xfrm>
            <a:off x="139147" y="139465"/>
            <a:ext cx="886968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Personal Concern for Various Medical Conditions</a:t>
            </a:r>
            <a:endParaRPr lang="en-US" sz="2400" kern="0" dirty="0"/>
          </a:p>
        </p:txBody>
      </p:sp>
      <p:sp>
        <p:nvSpPr>
          <p:cNvPr id="86" name="TextBox 85"/>
          <p:cNvSpPr txBox="1"/>
          <p:nvPr/>
        </p:nvSpPr>
        <p:spPr>
          <a:xfrm>
            <a:off x="649761" y="857652"/>
            <a:ext cx="140987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Thrombosis</a:t>
            </a:r>
            <a:endParaRPr lang="en-US" sz="1400" b="1" dirty="0">
              <a:solidFill>
                <a:schemeClr val="tx2"/>
              </a:solidFill>
              <a:latin typeface="Arial" panose="020B0604020202020204" pitchFamily="34" charset="0"/>
              <a:cs typeface="Arial" panose="020B0604020202020204" pitchFamily="34" charset="0"/>
            </a:endParaRPr>
          </a:p>
        </p:txBody>
      </p:sp>
      <p:sp>
        <p:nvSpPr>
          <p:cNvPr id="89" name="TextBox 88"/>
          <p:cNvSpPr txBox="1"/>
          <p:nvPr/>
        </p:nvSpPr>
        <p:spPr>
          <a:xfrm>
            <a:off x="3276425" y="857652"/>
            <a:ext cx="234332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Deep Vein Thrombosis</a:t>
            </a:r>
            <a:endParaRPr lang="en-US" sz="1400" b="1" dirty="0">
              <a:solidFill>
                <a:schemeClr val="tx2"/>
              </a:solidFill>
              <a:latin typeface="Arial" panose="020B0604020202020204" pitchFamily="34" charset="0"/>
              <a:cs typeface="Arial" panose="020B0604020202020204" pitchFamily="34" charset="0"/>
            </a:endParaRPr>
          </a:p>
        </p:txBody>
      </p:sp>
      <p:sp>
        <p:nvSpPr>
          <p:cNvPr id="90" name="TextBox 89"/>
          <p:cNvSpPr txBox="1"/>
          <p:nvPr/>
        </p:nvSpPr>
        <p:spPr>
          <a:xfrm>
            <a:off x="6438725" y="857652"/>
            <a:ext cx="222902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Pulmonary Embolism</a:t>
            </a:r>
            <a:endParaRPr lang="en-US" sz="1400" b="1" dirty="0">
              <a:solidFill>
                <a:schemeClr val="tx2"/>
              </a:solidFill>
              <a:latin typeface="Arial" panose="020B0604020202020204" pitchFamily="34" charset="0"/>
              <a:cs typeface="Arial" panose="020B0604020202020204" pitchFamily="34" charset="0"/>
            </a:endParaRPr>
          </a:p>
        </p:txBody>
      </p:sp>
      <p:cxnSp>
        <p:nvCxnSpPr>
          <p:cNvPr id="91" name="Straight Connector 90"/>
          <p:cNvCxnSpPr/>
          <p:nvPr/>
        </p:nvCxnSpPr>
        <p:spPr bwMode="auto">
          <a:xfrm rot="5400000">
            <a:off x="523875" y="3235092"/>
            <a:ext cx="4754880" cy="0"/>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Straight Connector 91"/>
          <p:cNvCxnSpPr/>
          <p:nvPr/>
        </p:nvCxnSpPr>
        <p:spPr bwMode="auto">
          <a:xfrm rot="5400000">
            <a:off x="3657600" y="3235092"/>
            <a:ext cx="4754880" cy="0"/>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93" name="Group 92"/>
          <p:cNvGrpSpPr/>
          <p:nvPr/>
        </p:nvGrpSpPr>
        <p:grpSpPr>
          <a:xfrm>
            <a:off x="167216" y="1244365"/>
            <a:ext cx="2671234" cy="1355960"/>
            <a:chOff x="71792" y="730015"/>
            <a:chExt cx="3738208" cy="1355960"/>
          </a:xfrm>
        </p:grpSpPr>
        <p:graphicFrame>
          <p:nvGraphicFramePr>
            <p:cNvPr id="94" name="Chart 93"/>
            <p:cNvGraphicFramePr/>
            <p:nvPr>
              <p:extLst>
                <p:ext uri="{D42A27DB-BD31-4B8C-83A1-F6EECF244321}">
                  <p14:modId xmlns:p14="http://schemas.microsoft.com/office/powerpoint/2010/main" val="318170171"/>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3"/>
            </a:graphicData>
          </a:graphic>
        </p:graphicFrame>
        <p:cxnSp>
          <p:nvCxnSpPr>
            <p:cNvPr id="95" name="Straight Connector 94"/>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Straight Connector 95"/>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8" name="TextBox 97"/>
            <p:cNvSpPr txBox="1"/>
            <p:nvPr/>
          </p:nvSpPr>
          <p:spPr>
            <a:xfrm>
              <a:off x="71793"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99" name="TextBox 98"/>
            <p:cNvSpPr txBox="1"/>
            <p:nvPr/>
          </p:nvSpPr>
          <p:spPr>
            <a:xfrm>
              <a:off x="71792" y="1355255"/>
              <a:ext cx="809626"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00" name="TextBox 99"/>
            <p:cNvSpPr txBox="1"/>
            <p:nvPr/>
          </p:nvSpPr>
          <p:spPr>
            <a:xfrm>
              <a:off x="75523"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01" name="TextBox 100"/>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Age/Gender</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13" name="TextBox 112"/>
          <p:cNvSpPr txBox="1"/>
          <p:nvPr/>
        </p:nvSpPr>
        <p:spPr>
          <a:xfrm>
            <a:off x="306525" y="4002086"/>
            <a:ext cx="2446199"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Compared to Other Countries</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nvGrpSpPr>
          <p:cNvPr id="118" name="Group 117"/>
          <p:cNvGrpSpPr/>
          <p:nvPr/>
        </p:nvGrpSpPr>
        <p:grpSpPr>
          <a:xfrm>
            <a:off x="3196669" y="1168165"/>
            <a:ext cx="2623106" cy="1355960"/>
            <a:chOff x="139144" y="730015"/>
            <a:chExt cx="3670856" cy="1355960"/>
          </a:xfrm>
        </p:grpSpPr>
        <p:graphicFrame>
          <p:nvGraphicFramePr>
            <p:cNvPr id="119" name="Chart 118"/>
            <p:cNvGraphicFramePr/>
            <p:nvPr>
              <p:extLst>
                <p:ext uri="{D42A27DB-BD31-4B8C-83A1-F6EECF244321}">
                  <p14:modId xmlns:p14="http://schemas.microsoft.com/office/powerpoint/2010/main" val="936579536"/>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4"/>
            </a:graphicData>
          </a:graphic>
        </p:graphicFrame>
        <p:cxnSp>
          <p:nvCxnSpPr>
            <p:cNvPr id="120" name="Straight Connector 119"/>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1" name="Straight Connector 120"/>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2" name="TextBox 121"/>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23" name="TextBox 122"/>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24" name="TextBox 123"/>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25" name="TextBox 124"/>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Age/Gender</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33" name="TextBox 132"/>
          <p:cNvSpPr txBox="1"/>
          <p:nvPr/>
        </p:nvSpPr>
        <p:spPr>
          <a:xfrm>
            <a:off x="3287850" y="3925886"/>
            <a:ext cx="2446199"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Compared to Other Countries</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nvGrpSpPr>
          <p:cNvPr id="135" name="Group 134"/>
          <p:cNvGrpSpPr/>
          <p:nvPr/>
        </p:nvGrpSpPr>
        <p:grpSpPr>
          <a:xfrm>
            <a:off x="6254194" y="1158640"/>
            <a:ext cx="2623106" cy="1355960"/>
            <a:chOff x="139144" y="730015"/>
            <a:chExt cx="3670856" cy="1355960"/>
          </a:xfrm>
        </p:grpSpPr>
        <p:graphicFrame>
          <p:nvGraphicFramePr>
            <p:cNvPr id="136" name="Chart 135"/>
            <p:cNvGraphicFramePr/>
            <p:nvPr>
              <p:extLst>
                <p:ext uri="{D42A27DB-BD31-4B8C-83A1-F6EECF244321}">
                  <p14:modId xmlns:p14="http://schemas.microsoft.com/office/powerpoint/2010/main" val="203239040"/>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5"/>
            </a:graphicData>
          </a:graphic>
        </p:graphicFrame>
        <p:cxnSp>
          <p:nvCxnSpPr>
            <p:cNvPr id="137" name="Straight Connector 13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Straight Connector 13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39" name="TextBox 138"/>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40" name="TextBox 139"/>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41" name="TextBox 140"/>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42" name="TextBox 141"/>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Age/Gender</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50" name="TextBox 149"/>
          <p:cNvSpPr txBox="1"/>
          <p:nvPr/>
        </p:nvSpPr>
        <p:spPr>
          <a:xfrm>
            <a:off x="6345375" y="3916361"/>
            <a:ext cx="2446199"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Compared to Other Countries</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nvGrpSpPr>
          <p:cNvPr id="8" name="Group 7"/>
          <p:cNvGrpSpPr/>
          <p:nvPr/>
        </p:nvGrpSpPr>
        <p:grpSpPr>
          <a:xfrm>
            <a:off x="2639421" y="5591147"/>
            <a:ext cx="3632787" cy="806083"/>
            <a:chOff x="2681381" y="5587328"/>
            <a:chExt cx="3632787" cy="806083"/>
          </a:xfrm>
        </p:grpSpPr>
        <p:grpSp>
          <p:nvGrpSpPr>
            <p:cNvPr id="7" name="Group 6"/>
            <p:cNvGrpSpPr/>
            <p:nvPr/>
          </p:nvGrpSpPr>
          <p:grpSpPr>
            <a:xfrm>
              <a:off x="2909010" y="5799246"/>
              <a:ext cx="3405158" cy="594165"/>
              <a:chOff x="2280360" y="5913546"/>
              <a:chExt cx="3405158" cy="594165"/>
            </a:xfrm>
          </p:grpSpPr>
          <p:sp>
            <p:nvSpPr>
              <p:cNvPr id="154" name="Rounded Rectangle 153"/>
              <p:cNvSpPr/>
              <p:nvPr/>
            </p:nvSpPr>
            <p:spPr bwMode="auto">
              <a:xfrm>
                <a:off x="2280360" y="5913546"/>
                <a:ext cx="3069769" cy="589760"/>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nvGrpSpPr>
              <p:cNvPr id="155" name="Group 154"/>
              <p:cNvGrpSpPr/>
              <p:nvPr/>
            </p:nvGrpSpPr>
            <p:grpSpPr>
              <a:xfrm>
                <a:off x="3955289" y="5967786"/>
                <a:ext cx="486337" cy="486337"/>
                <a:chOff x="446183" y="3574608"/>
                <a:chExt cx="838200" cy="838200"/>
              </a:xfrm>
            </p:grpSpPr>
            <p:sp>
              <p:nvSpPr>
                <p:cNvPr id="156" name="Oval 155"/>
                <p:cNvSpPr/>
                <p:nvPr/>
              </p:nvSpPr>
              <p:spPr>
                <a:xfrm>
                  <a:off x="446183" y="3574608"/>
                  <a:ext cx="838200" cy="838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157" name="Freeform 5"/>
                <p:cNvSpPr>
                  <a:spLocks noEditPoints="1"/>
                </p:cNvSpPr>
                <p:nvPr/>
              </p:nvSpPr>
              <p:spPr bwMode="auto">
                <a:xfrm>
                  <a:off x="711994" y="3661857"/>
                  <a:ext cx="316706" cy="675640"/>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dirty="0"/>
                </a:p>
              </p:txBody>
            </p:sp>
          </p:grpSp>
          <p:grpSp>
            <p:nvGrpSpPr>
              <p:cNvPr id="158" name="Group 157"/>
              <p:cNvGrpSpPr/>
              <p:nvPr/>
            </p:nvGrpSpPr>
            <p:grpSpPr>
              <a:xfrm>
                <a:off x="2455070" y="5991813"/>
                <a:ext cx="486337" cy="486337"/>
                <a:chOff x="446183" y="4590288"/>
                <a:chExt cx="838200" cy="838200"/>
              </a:xfrm>
            </p:grpSpPr>
            <p:sp>
              <p:nvSpPr>
                <p:cNvPr id="159" name="Oval 158"/>
                <p:cNvSpPr/>
                <p:nvPr/>
              </p:nvSpPr>
              <p:spPr>
                <a:xfrm>
                  <a:off x="446183" y="4590288"/>
                  <a:ext cx="838200" cy="838200"/>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160" name="Freeform 9"/>
                <p:cNvSpPr>
                  <a:spLocks noEditPoints="1"/>
                </p:cNvSpPr>
                <p:nvPr/>
              </p:nvSpPr>
              <p:spPr bwMode="auto">
                <a:xfrm>
                  <a:off x="742950" y="4667250"/>
                  <a:ext cx="255588" cy="692658"/>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sp>
            <p:nvSpPr>
              <p:cNvPr id="161" name="TextBox 160"/>
              <p:cNvSpPr txBox="1"/>
              <p:nvPr/>
            </p:nvSpPr>
            <p:spPr>
              <a:xfrm>
                <a:off x="2892829" y="5953713"/>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Blue bars</a:t>
                </a:r>
              </a:p>
              <a:p>
                <a:r>
                  <a:rPr lang="en-US" sz="1000" b="1" dirty="0" smtClean="0">
                    <a:solidFill>
                      <a:schemeClr val="tx2"/>
                    </a:solidFill>
                    <a:latin typeface="Arial" panose="020B0604020202020204" pitchFamily="34" charset="0"/>
                    <a:cs typeface="Arial" panose="020B0604020202020204" pitchFamily="34" charset="0"/>
                  </a:rPr>
                  <a:t>Represent</a:t>
                </a:r>
              </a:p>
              <a:p>
                <a:r>
                  <a:rPr lang="en-US" sz="1000" b="1" dirty="0" smtClean="0">
                    <a:solidFill>
                      <a:schemeClr val="tx2"/>
                    </a:solidFill>
                    <a:latin typeface="Arial" panose="020B0604020202020204" pitchFamily="34" charset="0"/>
                    <a:cs typeface="Arial" panose="020B0604020202020204" pitchFamily="34" charset="0"/>
                  </a:rPr>
                  <a:t>Males</a:t>
                </a:r>
                <a:endParaRPr lang="en-US" sz="1000" b="1" dirty="0">
                  <a:solidFill>
                    <a:schemeClr val="tx2"/>
                  </a:solidFill>
                  <a:latin typeface="Arial" panose="020B0604020202020204" pitchFamily="34" charset="0"/>
                  <a:cs typeface="Arial" panose="020B0604020202020204" pitchFamily="34" charset="0"/>
                </a:endParaRPr>
              </a:p>
            </p:txBody>
          </p:sp>
          <p:sp>
            <p:nvSpPr>
              <p:cNvPr id="162" name="TextBox 161"/>
              <p:cNvSpPr txBox="1"/>
              <p:nvPr/>
            </p:nvSpPr>
            <p:spPr>
              <a:xfrm>
                <a:off x="4446987" y="5942121"/>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Red bars</a:t>
                </a:r>
              </a:p>
              <a:p>
                <a:r>
                  <a:rPr lang="en-US" sz="1000" b="1" dirty="0" smtClean="0">
                    <a:solidFill>
                      <a:schemeClr val="tx2"/>
                    </a:solidFill>
                    <a:latin typeface="Arial" panose="020B0604020202020204" pitchFamily="34" charset="0"/>
                    <a:cs typeface="Arial" panose="020B0604020202020204" pitchFamily="34" charset="0"/>
                  </a:rPr>
                  <a:t>Represent Females</a:t>
                </a:r>
                <a:endParaRPr lang="en-US" sz="1000" b="1" dirty="0">
                  <a:solidFill>
                    <a:schemeClr val="tx2"/>
                  </a:solidFill>
                  <a:latin typeface="Arial" panose="020B0604020202020204" pitchFamily="34" charset="0"/>
                  <a:cs typeface="Arial" panose="020B0604020202020204" pitchFamily="34" charset="0"/>
                </a:endParaRPr>
              </a:p>
            </p:txBody>
          </p:sp>
        </p:grpSp>
        <p:sp>
          <p:nvSpPr>
            <p:cNvPr id="163" name="TextBox 162"/>
            <p:cNvSpPr txBox="1"/>
            <p:nvPr/>
          </p:nvSpPr>
          <p:spPr>
            <a:xfrm>
              <a:off x="2681381" y="5587328"/>
              <a:ext cx="1837711" cy="261610"/>
            </a:xfrm>
            <a:prstGeom prst="rect">
              <a:avLst/>
            </a:prstGeom>
            <a:noFill/>
          </p:spPr>
          <p:txBody>
            <a:bodyPr wrap="square" rtlCol="0">
              <a:spAutoFit/>
            </a:bodyPr>
            <a:lstStyle/>
            <a:p>
              <a:pPr algn="ctr"/>
              <a:r>
                <a:rPr lang="en-US" sz="1050" b="1" i="1" dirty="0" smtClean="0">
                  <a:solidFill>
                    <a:schemeClr val="tx1"/>
                  </a:solidFill>
                  <a:latin typeface="Arial" panose="020B0604020202020204" pitchFamily="34" charset="0"/>
                  <a:cs typeface="Arial" panose="020B0604020202020204" pitchFamily="34" charset="0"/>
                </a:rPr>
                <a:t>Among Age/Gender</a:t>
              </a:r>
              <a:endParaRPr lang="en-US" sz="1050" b="1" i="1" dirty="0">
                <a:solidFill>
                  <a:schemeClr val="tx1"/>
                </a:solidFill>
                <a:latin typeface="Arial" panose="020B0604020202020204" pitchFamily="34" charset="0"/>
                <a:cs typeface="Arial" panose="020B0604020202020204" pitchFamily="34" charset="0"/>
              </a:endParaRPr>
            </a:p>
          </p:txBody>
        </p:sp>
      </p:grpSp>
      <p:sp>
        <p:nvSpPr>
          <p:cNvPr id="77" name="Rectangle 76"/>
          <p:cNvSpPr/>
          <p:nvPr/>
        </p:nvSpPr>
        <p:spPr>
          <a:xfrm>
            <a:off x="83490" y="6293756"/>
            <a:ext cx="7033137" cy="461665"/>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Netherlands Respondents aware of condition at Q1.</a:t>
            </a:r>
          </a:p>
          <a:p>
            <a:r>
              <a:rPr lang="en-US" sz="800" dirty="0">
                <a:solidFill>
                  <a:schemeClr val="tx1"/>
                </a:solidFill>
                <a:latin typeface="Arial" panose="020B0604020202020204" pitchFamily="34" charset="0"/>
                <a:cs typeface="Arial" panose="020B0604020202020204" pitchFamily="34" charset="0"/>
              </a:rPr>
              <a:t>Q2.  On a scale of 1 to 5, how concerned are you about each of these medical conditions?  </a:t>
            </a:r>
            <a:br>
              <a:rPr lang="en-US" sz="800" dirty="0">
                <a:solidFill>
                  <a:schemeClr val="tx1"/>
                </a:solidFill>
                <a:latin typeface="Arial" panose="020B0604020202020204" pitchFamily="34" charset="0"/>
                <a:cs typeface="Arial" panose="020B0604020202020204" pitchFamily="34" charset="0"/>
              </a:rPr>
            </a:br>
            <a:r>
              <a:rPr lang="en-US" sz="800" dirty="0">
                <a:solidFill>
                  <a:schemeClr val="tx1"/>
                </a:solidFill>
                <a:latin typeface="Arial" panose="020B0604020202020204" pitchFamily="34" charset="0"/>
                <a:cs typeface="Arial" panose="020B0604020202020204" pitchFamily="34" charset="0"/>
              </a:rPr>
              <a:t>(Where 1 is not at all concerned and 5 is extremely concerned about risk to your health</a:t>
            </a:r>
            <a:r>
              <a:rPr lang="en-US" sz="800" dirty="0" smtClean="0">
                <a:solidFill>
                  <a:schemeClr val="tx1"/>
                </a:solidFill>
                <a:latin typeface="Arial" panose="020B0604020202020204" pitchFamily="34" charset="0"/>
                <a:cs typeface="Arial" panose="020B0604020202020204" pitchFamily="34" charset="0"/>
              </a:rPr>
              <a:t>.)</a:t>
            </a:r>
            <a:endParaRPr lang="en-US" sz="800" dirty="0">
              <a:solidFill>
                <a:schemeClr val="tx1"/>
              </a:solidFill>
              <a:latin typeface="Arial" panose="020B0604020202020204" pitchFamily="34" charset="0"/>
              <a:cs typeface="Arial" panose="020B0604020202020204" pitchFamily="34" charset="0"/>
            </a:endParaRPr>
          </a:p>
        </p:txBody>
      </p:sp>
      <p:pic>
        <p:nvPicPr>
          <p:cNvPr id="78" name="Picture 77"/>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8327550" y="98317"/>
            <a:ext cx="612648" cy="612648"/>
          </a:xfrm>
          <a:prstGeom prst="rect">
            <a:avLst/>
          </a:prstGeom>
        </p:spPr>
      </p:pic>
      <p:grpSp>
        <p:nvGrpSpPr>
          <p:cNvPr id="79" name="Group 78"/>
          <p:cNvGrpSpPr/>
          <p:nvPr/>
        </p:nvGrpSpPr>
        <p:grpSpPr>
          <a:xfrm>
            <a:off x="6515" y="2697161"/>
            <a:ext cx="2782306" cy="1189039"/>
            <a:chOff x="-69685" y="2678111"/>
            <a:chExt cx="2782306" cy="1189039"/>
          </a:xfrm>
        </p:grpSpPr>
        <p:grpSp>
          <p:nvGrpSpPr>
            <p:cNvPr id="80" name="Group 79"/>
            <p:cNvGrpSpPr/>
            <p:nvPr/>
          </p:nvGrpSpPr>
          <p:grpSpPr>
            <a:xfrm>
              <a:off x="531093" y="2678111"/>
              <a:ext cx="2181528" cy="1189039"/>
              <a:chOff x="554355" y="730015"/>
              <a:chExt cx="3052897" cy="1189039"/>
            </a:xfrm>
          </p:grpSpPr>
          <p:graphicFrame>
            <p:nvGraphicFramePr>
              <p:cNvPr id="84" name="Chart 83"/>
              <p:cNvGraphicFramePr/>
              <p:nvPr>
                <p:extLst>
                  <p:ext uri="{D42A27DB-BD31-4B8C-83A1-F6EECF244321}">
                    <p14:modId xmlns:p14="http://schemas.microsoft.com/office/powerpoint/2010/main" val="3352480456"/>
                  </p:ext>
                </p:extLst>
              </p:nvPr>
            </p:nvGraphicFramePr>
            <p:xfrm>
              <a:off x="755365" y="895351"/>
              <a:ext cx="2851887" cy="1023703"/>
            </p:xfrm>
            <a:graphic>
              <a:graphicData uri="http://schemas.openxmlformats.org/drawingml/2006/chart">
                <c:chart xmlns:c="http://schemas.openxmlformats.org/drawingml/2006/chart" xmlns:r="http://schemas.openxmlformats.org/officeDocument/2006/relationships" r:id="rId7"/>
              </a:graphicData>
            </a:graphic>
          </p:graphicFrame>
          <p:sp>
            <p:nvSpPr>
              <p:cNvPr id="85" name="TextBox 84"/>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Locale</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81" name="TextBox 80"/>
            <p:cNvSpPr txBox="1"/>
            <p:nvPr/>
          </p:nvSpPr>
          <p:spPr>
            <a:xfrm>
              <a:off x="191188" y="2955110"/>
              <a:ext cx="578539"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82" name="TextBox 81"/>
            <p:cNvSpPr txBox="1"/>
            <p:nvPr/>
          </p:nvSpPr>
          <p:spPr>
            <a:xfrm>
              <a:off x="-69685" y="3210856"/>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Suburban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83" name="TextBox 82"/>
            <p:cNvSpPr txBox="1"/>
            <p:nvPr/>
          </p:nvSpPr>
          <p:spPr>
            <a:xfrm>
              <a:off x="20744" y="3476343"/>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Rural</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grpSp>
      <p:grpSp>
        <p:nvGrpSpPr>
          <p:cNvPr id="87" name="Group 86"/>
          <p:cNvGrpSpPr/>
          <p:nvPr/>
        </p:nvGrpSpPr>
        <p:grpSpPr>
          <a:xfrm>
            <a:off x="569356" y="1487039"/>
            <a:ext cx="255198" cy="990759"/>
            <a:chOff x="665612" y="1487039"/>
            <a:chExt cx="255198" cy="990759"/>
          </a:xfrm>
        </p:grpSpPr>
        <p:sp>
          <p:nvSpPr>
            <p:cNvPr id="88" name="TextBox 87"/>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97" name="TextBox 96"/>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04" name="TextBox 103"/>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05" name="TextBox 104"/>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06" name="TextBox 105"/>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07" name="TextBox 106"/>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08" name="Group 107"/>
          <p:cNvGrpSpPr/>
          <p:nvPr/>
        </p:nvGrpSpPr>
        <p:grpSpPr>
          <a:xfrm>
            <a:off x="701708" y="2989988"/>
            <a:ext cx="256802" cy="740828"/>
            <a:chOff x="665612" y="1547199"/>
            <a:chExt cx="256802" cy="740828"/>
          </a:xfrm>
        </p:grpSpPr>
        <p:sp>
          <p:nvSpPr>
            <p:cNvPr id="114" name="TextBox 113"/>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116" name="TextBox 115"/>
            <p:cNvSpPr txBox="1"/>
            <p:nvPr/>
          </p:nvSpPr>
          <p:spPr>
            <a:xfrm>
              <a:off x="665612" y="1799020"/>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164" name="TextBox 163"/>
            <p:cNvSpPr txBox="1"/>
            <p:nvPr/>
          </p:nvSpPr>
          <p:spPr>
            <a:xfrm>
              <a:off x="701708" y="2057195"/>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pSp>
        <p:nvGrpSpPr>
          <p:cNvPr id="165" name="Group 164"/>
          <p:cNvGrpSpPr/>
          <p:nvPr/>
        </p:nvGrpSpPr>
        <p:grpSpPr>
          <a:xfrm>
            <a:off x="3564321" y="1438911"/>
            <a:ext cx="255198" cy="990759"/>
            <a:chOff x="665612" y="1487039"/>
            <a:chExt cx="255198" cy="990759"/>
          </a:xfrm>
        </p:grpSpPr>
        <p:sp>
          <p:nvSpPr>
            <p:cNvPr id="166" name="TextBox 165"/>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67" name="TextBox 166"/>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68" name="TextBox 167"/>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69" name="TextBox 168"/>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70" name="TextBox 169"/>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71" name="TextBox 170"/>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72" name="Group 171"/>
          <p:cNvGrpSpPr/>
          <p:nvPr/>
        </p:nvGrpSpPr>
        <p:grpSpPr>
          <a:xfrm>
            <a:off x="6612991" y="1438911"/>
            <a:ext cx="255198" cy="990759"/>
            <a:chOff x="665612" y="1487039"/>
            <a:chExt cx="255198" cy="990759"/>
          </a:xfrm>
        </p:grpSpPr>
        <p:sp>
          <p:nvSpPr>
            <p:cNvPr id="173" name="TextBox 172"/>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74" name="TextBox 173"/>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75" name="TextBox 174"/>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76" name="TextBox 175"/>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77" name="TextBox 176"/>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78" name="TextBox 177"/>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79" name="Group 178"/>
          <p:cNvGrpSpPr/>
          <p:nvPr/>
        </p:nvGrpSpPr>
        <p:grpSpPr>
          <a:xfrm>
            <a:off x="2929916" y="2697161"/>
            <a:ext cx="2782306" cy="1189039"/>
            <a:chOff x="-69685" y="2678111"/>
            <a:chExt cx="2782306" cy="1189039"/>
          </a:xfrm>
        </p:grpSpPr>
        <p:grpSp>
          <p:nvGrpSpPr>
            <p:cNvPr id="180" name="Group 179"/>
            <p:cNvGrpSpPr/>
            <p:nvPr/>
          </p:nvGrpSpPr>
          <p:grpSpPr>
            <a:xfrm>
              <a:off x="531093" y="2678111"/>
              <a:ext cx="2181528" cy="1189039"/>
              <a:chOff x="554355" y="730015"/>
              <a:chExt cx="3052897" cy="1189039"/>
            </a:xfrm>
          </p:grpSpPr>
          <p:graphicFrame>
            <p:nvGraphicFramePr>
              <p:cNvPr id="184" name="Chart 183"/>
              <p:cNvGraphicFramePr/>
              <p:nvPr>
                <p:extLst>
                  <p:ext uri="{D42A27DB-BD31-4B8C-83A1-F6EECF244321}">
                    <p14:modId xmlns:p14="http://schemas.microsoft.com/office/powerpoint/2010/main" val="3046483231"/>
                  </p:ext>
                </p:extLst>
              </p:nvPr>
            </p:nvGraphicFramePr>
            <p:xfrm>
              <a:off x="755365" y="895351"/>
              <a:ext cx="2851887" cy="1023703"/>
            </p:xfrm>
            <a:graphic>
              <a:graphicData uri="http://schemas.openxmlformats.org/drawingml/2006/chart">
                <c:chart xmlns:c="http://schemas.openxmlformats.org/drawingml/2006/chart" xmlns:r="http://schemas.openxmlformats.org/officeDocument/2006/relationships" r:id="rId8"/>
              </a:graphicData>
            </a:graphic>
          </p:graphicFrame>
          <p:sp>
            <p:nvSpPr>
              <p:cNvPr id="185" name="TextBox 184"/>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Locale</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81" name="TextBox 180"/>
            <p:cNvSpPr txBox="1"/>
            <p:nvPr/>
          </p:nvSpPr>
          <p:spPr>
            <a:xfrm>
              <a:off x="191188" y="2955110"/>
              <a:ext cx="578539"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82" name="TextBox 181"/>
            <p:cNvSpPr txBox="1"/>
            <p:nvPr/>
          </p:nvSpPr>
          <p:spPr>
            <a:xfrm>
              <a:off x="-69685" y="3210856"/>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Suburban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83" name="TextBox 182"/>
            <p:cNvSpPr txBox="1"/>
            <p:nvPr/>
          </p:nvSpPr>
          <p:spPr>
            <a:xfrm>
              <a:off x="20744" y="3476343"/>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Rural</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grpSp>
      <p:grpSp>
        <p:nvGrpSpPr>
          <p:cNvPr id="186" name="Group 185"/>
          <p:cNvGrpSpPr/>
          <p:nvPr/>
        </p:nvGrpSpPr>
        <p:grpSpPr>
          <a:xfrm>
            <a:off x="3620825" y="2989988"/>
            <a:ext cx="256802" cy="740828"/>
            <a:chOff x="665612" y="1547199"/>
            <a:chExt cx="256802" cy="740828"/>
          </a:xfrm>
        </p:grpSpPr>
        <p:sp>
          <p:nvSpPr>
            <p:cNvPr id="187" name="TextBox 186"/>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188" name="TextBox 187"/>
            <p:cNvSpPr txBox="1"/>
            <p:nvPr/>
          </p:nvSpPr>
          <p:spPr>
            <a:xfrm>
              <a:off x="665612" y="1799020"/>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189" name="TextBox 188"/>
            <p:cNvSpPr txBox="1"/>
            <p:nvPr/>
          </p:nvSpPr>
          <p:spPr>
            <a:xfrm>
              <a:off x="701708" y="2057195"/>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pSp>
        <p:nvGrpSpPr>
          <p:cNvPr id="190" name="Group 189"/>
          <p:cNvGrpSpPr/>
          <p:nvPr/>
        </p:nvGrpSpPr>
        <p:grpSpPr>
          <a:xfrm>
            <a:off x="6094994" y="2697161"/>
            <a:ext cx="2782306" cy="1189039"/>
            <a:chOff x="-69685" y="2678111"/>
            <a:chExt cx="2782306" cy="1189039"/>
          </a:xfrm>
        </p:grpSpPr>
        <p:grpSp>
          <p:nvGrpSpPr>
            <p:cNvPr id="191" name="Group 190"/>
            <p:cNvGrpSpPr/>
            <p:nvPr/>
          </p:nvGrpSpPr>
          <p:grpSpPr>
            <a:xfrm>
              <a:off x="531093" y="2678111"/>
              <a:ext cx="2181528" cy="1189039"/>
              <a:chOff x="554355" y="730015"/>
              <a:chExt cx="3052897" cy="1189039"/>
            </a:xfrm>
          </p:grpSpPr>
          <p:graphicFrame>
            <p:nvGraphicFramePr>
              <p:cNvPr id="195" name="Chart 194"/>
              <p:cNvGraphicFramePr/>
              <p:nvPr>
                <p:extLst>
                  <p:ext uri="{D42A27DB-BD31-4B8C-83A1-F6EECF244321}">
                    <p14:modId xmlns:p14="http://schemas.microsoft.com/office/powerpoint/2010/main" val="2859047271"/>
                  </p:ext>
                </p:extLst>
              </p:nvPr>
            </p:nvGraphicFramePr>
            <p:xfrm>
              <a:off x="755365" y="895351"/>
              <a:ext cx="2851887" cy="1023703"/>
            </p:xfrm>
            <a:graphic>
              <a:graphicData uri="http://schemas.openxmlformats.org/drawingml/2006/chart">
                <c:chart xmlns:c="http://schemas.openxmlformats.org/drawingml/2006/chart" xmlns:r="http://schemas.openxmlformats.org/officeDocument/2006/relationships" r:id="rId9"/>
              </a:graphicData>
            </a:graphic>
          </p:graphicFrame>
          <p:sp>
            <p:nvSpPr>
              <p:cNvPr id="196" name="TextBox 195"/>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Locale</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92" name="TextBox 191"/>
            <p:cNvSpPr txBox="1"/>
            <p:nvPr/>
          </p:nvSpPr>
          <p:spPr>
            <a:xfrm>
              <a:off x="191188" y="2955110"/>
              <a:ext cx="578539"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93" name="TextBox 192"/>
            <p:cNvSpPr txBox="1"/>
            <p:nvPr/>
          </p:nvSpPr>
          <p:spPr>
            <a:xfrm>
              <a:off x="-69685" y="3210856"/>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Suburban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94" name="TextBox 193"/>
            <p:cNvSpPr txBox="1"/>
            <p:nvPr/>
          </p:nvSpPr>
          <p:spPr>
            <a:xfrm>
              <a:off x="20744" y="3476343"/>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Rural</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grpSp>
      <p:grpSp>
        <p:nvGrpSpPr>
          <p:cNvPr id="197" name="Group 196"/>
          <p:cNvGrpSpPr/>
          <p:nvPr/>
        </p:nvGrpSpPr>
        <p:grpSpPr>
          <a:xfrm>
            <a:off x="6785903" y="2989988"/>
            <a:ext cx="256802" cy="740828"/>
            <a:chOff x="665612" y="1547199"/>
            <a:chExt cx="256802" cy="740828"/>
          </a:xfrm>
        </p:grpSpPr>
        <p:sp>
          <p:nvSpPr>
            <p:cNvPr id="198" name="TextBox 197"/>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199" name="TextBox 198"/>
            <p:cNvSpPr txBox="1"/>
            <p:nvPr/>
          </p:nvSpPr>
          <p:spPr>
            <a:xfrm>
              <a:off x="665612" y="1799020"/>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200" name="TextBox 199"/>
            <p:cNvSpPr txBox="1"/>
            <p:nvPr/>
          </p:nvSpPr>
          <p:spPr>
            <a:xfrm>
              <a:off x="701708" y="2057195"/>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aphicFrame>
        <p:nvGraphicFramePr>
          <p:cNvPr id="201" name="Chart 200"/>
          <p:cNvGraphicFramePr/>
          <p:nvPr>
            <p:extLst>
              <p:ext uri="{D42A27DB-BD31-4B8C-83A1-F6EECF244321}">
                <p14:modId xmlns:p14="http://schemas.microsoft.com/office/powerpoint/2010/main" val="3295613597"/>
              </p:ext>
            </p:extLst>
          </p:nvPr>
        </p:nvGraphicFramePr>
        <p:xfrm>
          <a:off x="215344" y="4147320"/>
          <a:ext cx="2867024" cy="1517648"/>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202" name="Chart 201"/>
          <p:cNvGraphicFramePr/>
          <p:nvPr>
            <p:extLst>
              <p:ext uri="{D42A27DB-BD31-4B8C-83A1-F6EECF244321}">
                <p14:modId xmlns:p14="http://schemas.microsoft.com/office/powerpoint/2010/main" val="2801061090"/>
              </p:ext>
            </p:extLst>
          </p:nvPr>
        </p:nvGraphicFramePr>
        <p:xfrm>
          <a:off x="3196669" y="4071120"/>
          <a:ext cx="2867024" cy="1517648"/>
        </p:xfrm>
        <a:graphic>
          <a:graphicData uri="http://schemas.openxmlformats.org/drawingml/2006/chart">
            <c:chart xmlns:c="http://schemas.openxmlformats.org/drawingml/2006/chart" xmlns:r="http://schemas.openxmlformats.org/officeDocument/2006/relationships" r:id="rId11"/>
          </a:graphicData>
        </a:graphic>
      </p:graphicFrame>
      <p:sp>
        <p:nvSpPr>
          <p:cNvPr id="203" name="TextBox 202"/>
          <p:cNvSpPr txBox="1"/>
          <p:nvPr/>
        </p:nvSpPr>
        <p:spPr>
          <a:xfrm>
            <a:off x="1931050" y="4123235"/>
            <a:ext cx="551754" cy="215444"/>
          </a:xfrm>
          <a:prstGeom prst="rect">
            <a:avLst/>
          </a:prstGeom>
          <a:noFill/>
        </p:spPr>
        <p:txBody>
          <a:bodyPr wrap="none" rtlCol="0">
            <a:spAutoFit/>
          </a:bodyPr>
          <a:lstStyle/>
          <a:p>
            <a:r>
              <a:rPr lang="en-US" sz="800" dirty="0" smtClean="0">
                <a:solidFill>
                  <a:schemeClr val="tx1"/>
                </a:solidFill>
              </a:rPr>
              <a:t>CDEFGHI</a:t>
            </a:r>
            <a:endParaRPr lang="en-US" sz="800" dirty="0">
              <a:solidFill>
                <a:schemeClr val="tx1"/>
              </a:solidFill>
            </a:endParaRPr>
          </a:p>
        </p:txBody>
      </p:sp>
      <p:sp>
        <p:nvSpPr>
          <p:cNvPr id="204" name="TextBox 203"/>
          <p:cNvSpPr txBox="1"/>
          <p:nvPr/>
        </p:nvSpPr>
        <p:spPr>
          <a:xfrm>
            <a:off x="2158096" y="4386807"/>
            <a:ext cx="551754" cy="215444"/>
          </a:xfrm>
          <a:prstGeom prst="rect">
            <a:avLst/>
          </a:prstGeom>
          <a:noFill/>
        </p:spPr>
        <p:txBody>
          <a:bodyPr wrap="none" rtlCol="0">
            <a:spAutoFit/>
          </a:bodyPr>
          <a:lstStyle/>
          <a:p>
            <a:r>
              <a:rPr lang="en-US" sz="800" dirty="0" smtClean="0">
                <a:solidFill>
                  <a:schemeClr val="tx1"/>
                </a:solidFill>
              </a:rPr>
              <a:t>CDEFGHI</a:t>
            </a:r>
            <a:endParaRPr lang="en-US" sz="800" dirty="0">
              <a:solidFill>
                <a:schemeClr val="tx1"/>
              </a:solidFill>
            </a:endParaRPr>
          </a:p>
        </p:txBody>
      </p:sp>
      <p:sp>
        <p:nvSpPr>
          <p:cNvPr id="205" name="TextBox 204"/>
          <p:cNvSpPr txBox="1"/>
          <p:nvPr/>
        </p:nvSpPr>
        <p:spPr>
          <a:xfrm>
            <a:off x="1502085" y="4518593"/>
            <a:ext cx="385042" cy="215444"/>
          </a:xfrm>
          <a:prstGeom prst="rect">
            <a:avLst/>
          </a:prstGeom>
          <a:noFill/>
        </p:spPr>
        <p:txBody>
          <a:bodyPr wrap="none" rtlCol="0">
            <a:spAutoFit/>
          </a:bodyPr>
          <a:lstStyle/>
          <a:p>
            <a:r>
              <a:rPr lang="en-US" sz="800" dirty="0" smtClean="0">
                <a:solidFill>
                  <a:schemeClr val="tx1"/>
                </a:solidFill>
              </a:rPr>
              <a:t>FGHI</a:t>
            </a:r>
            <a:endParaRPr lang="en-US" sz="800" dirty="0">
              <a:solidFill>
                <a:schemeClr val="tx1"/>
              </a:solidFill>
            </a:endParaRPr>
          </a:p>
        </p:txBody>
      </p:sp>
      <p:sp>
        <p:nvSpPr>
          <p:cNvPr id="206" name="TextBox 205"/>
          <p:cNvSpPr txBox="1"/>
          <p:nvPr/>
        </p:nvSpPr>
        <p:spPr>
          <a:xfrm>
            <a:off x="1413977" y="4662411"/>
            <a:ext cx="274434" cy="215444"/>
          </a:xfrm>
          <a:prstGeom prst="rect">
            <a:avLst/>
          </a:prstGeom>
          <a:noFill/>
        </p:spPr>
        <p:txBody>
          <a:bodyPr wrap="none" rtlCol="0">
            <a:spAutoFit/>
          </a:bodyPr>
          <a:lstStyle/>
          <a:p>
            <a:r>
              <a:rPr lang="en-US" sz="800" dirty="0" smtClean="0">
                <a:solidFill>
                  <a:schemeClr val="tx1"/>
                </a:solidFill>
              </a:rPr>
              <a:t>HI</a:t>
            </a:r>
            <a:endParaRPr lang="en-US" sz="800" dirty="0">
              <a:solidFill>
                <a:schemeClr val="tx1"/>
              </a:solidFill>
            </a:endParaRPr>
          </a:p>
        </p:txBody>
      </p:sp>
      <p:sp>
        <p:nvSpPr>
          <p:cNvPr id="207" name="TextBox 206"/>
          <p:cNvSpPr txBox="1"/>
          <p:nvPr/>
        </p:nvSpPr>
        <p:spPr>
          <a:xfrm>
            <a:off x="1380375" y="4787793"/>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08" name="TextBox 207"/>
          <p:cNvSpPr txBox="1"/>
          <p:nvPr/>
        </p:nvSpPr>
        <p:spPr>
          <a:xfrm>
            <a:off x="1380375" y="4919579"/>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09" name="TextBox 208"/>
          <p:cNvSpPr txBox="1"/>
          <p:nvPr/>
        </p:nvSpPr>
        <p:spPr>
          <a:xfrm>
            <a:off x="1356311" y="5063397"/>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10" name="TextBox 209"/>
          <p:cNvSpPr txBox="1"/>
          <p:nvPr/>
        </p:nvSpPr>
        <p:spPr>
          <a:xfrm>
            <a:off x="1299282" y="5195183"/>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11" name="TextBox 210"/>
          <p:cNvSpPr txBox="1"/>
          <p:nvPr/>
        </p:nvSpPr>
        <p:spPr>
          <a:xfrm>
            <a:off x="5359254" y="4166643"/>
            <a:ext cx="551754" cy="215444"/>
          </a:xfrm>
          <a:prstGeom prst="rect">
            <a:avLst/>
          </a:prstGeom>
          <a:noFill/>
        </p:spPr>
        <p:txBody>
          <a:bodyPr wrap="none" rtlCol="0">
            <a:spAutoFit/>
          </a:bodyPr>
          <a:lstStyle/>
          <a:p>
            <a:r>
              <a:rPr lang="en-US" sz="800" dirty="0" smtClean="0">
                <a:solidFill>
                  <a:schemeClr val="tx1"/>
                </a:solidFill>
              </a:rPr>
              <a:t>CDEFGHI</a:t>
            </a:r>
            <a:endParaRPr lang="en-US" sz="800" dirty="0">
              <a:solidFill>
                <a:schemeClr val="tx1"/>
              </a:solidFill>
            </a:endParaRPr>
          </a:p>
        </p:txBody>
      </p:sp>
      <p:sp>
        <p:nvSpPr>
          <p:cNvPr id="212" name="TextBox 211"/>
          <p:cNvSpPr txBox="1"/>
          <p:nvPr/>
        </p:nvSpPr>
        <p:spPr>
          <a:xfrm>
            <a:off x="5217780" y="4297864"/>
            <a:ext cx="551754" cy="215444"/>
          </a:xfrm>
          <a:prstGeom prst="rect">
            <a:avLst/>
          </a:prstGeom>
          <a:noFill/>
        </p:spPr>
        <p:txBody>
          <a:bodyPr wrap="none" rtlCol="0">
            <a:spAutoFit/>
          </a:bodyPr>
          <a:lstStyle/>
          <a:p>
            <a:r>
              <a:rPr lang="en-US" sz="800" dirty="0" smtClean="0">
                <a:solidFill>
                  <a:schemeClr val="tx1"/>
                </a:solidFill>
              </a:rPr>
              <a:t>CDEFGHI</a:t>
            </a:r>
            <a:endParaRPr lang="en-US" sz="800" dirty="0">
              <a:solidFill>
                <a:schemeClr val="tx1"/>
              </a:solidFill>
            </a:endParaRPr>
          </a:p>
        </p:txBody>
      </p:sp>
      <p:sp>
        <p:nvSpPr>
          <p:cNvPr id="213" name="TextBox 212"/>
          <p:cNvSpPr txBox="1"/>
          <p:nvPr/>
        </p:nvSpPr>
        <p:spPr>
          <a:xfrm>
            <a:off x="4666026" y="4441687"/>
            <a:ext cx="434734" cy="215444"/>
          </a:xfrm>
          <a:prstGeom prst="rect">
            <a:avLst/>
          </a:prstGeom>
          <a:noFill/>
        </p:spPr>
        <p:txBody>
          <a:bodyPr wrap="none" rtlCol="0">
            <a:spAutoFit/>
          </a:bodyPr>
          <a:lstStyle/>
          <a:p>
            <a:r>
              <a:rPr lang="en-US" sz="800" dirty="0" smtClean="0">
                <a:solidFill>
                  <a:schemeClr val="tx1"/>
                </a:solidFill>
              </a:rPr>
              <a:t>EFGHI</a:t>
            </a:r>
            <a:endParaRPr lang="en-US" sz="800" dirty="0">
              <a:solidFill>
                <a:schemeClr val="tx1"/>
              </a:solidFill>
            </a:endParaRPr>
          </a:p>
        </p:txBody>
      </p:sp>
      <p:sp>
        <p:nvSpPr>
          <p:cNvPr id="214" name="TextBox 213"/>
          <p:cNvSpPr txBox="1"/>
          <p:nvPr/>
        </p:nvSpPr>
        <p:spPr>
          <a:xfrm>
            <a:off x="4454864" y="4579663"/>
            <a:ext cx="338554" cy="215444"/>
          </a:xfrm>
          <a:prstGeom prst="rect">
            <a:avLst/>
          </a:prstGeom>
          <a:noFill/>
        </p:spPr>
        <p:txBody>
          <a:bodyPr wrap="none" rtlCol="0">
            <a:spAutoFit/>
          </a:bodyPr>
          <a:lstStyle/>
          <a:p>
            <a:r>
              <a:rPr lang="en-US" sz="800" smtClean="0">
                <a:solidFill>
                  <a:schemeClr val="tx1"/>
                </a:solidFill>
              </a:rPr>
              <a:t>GHI</a:t>
            </a:r>
            <a:endParaRPr lang="en-US" sz="800" dirty="0">
              <a:solidFill>
                <a:schemeClr val="tx1"/>
              </a:solidFill>
            </a:endParaRPr>
          </a:p>
        </p:txBody>
      </p:sp>
      <p:sp>
        <p:nvSpPr>
          <p:cNvPr id="215" name="TextBox 214"/>
          <p:cNvSpPr txBox="1"/>
          <p:nvPr/>
        </p:nvSpPr>
        <p:spPr>
          <a:xfrm>
            <a:off x="8284980" y="4154611"/>
            <a:ext cx="551754" cy="215444"/>
          </a:xfrm>
          <a:prstGeom prst="rect">
            <a:avLst/>
          </a:prstGeom>
          <a:noFill/>
        </p:spPr>
        <p:txBody>
          <a:bodyPr wrap="none" rtlCol="0">
            <a:spAutoFit/>
          </a:bodyPr>
          <a:lstStyle/>
          <a:p>
            <a:r>
              <a:rPr lang="en-US" sz="800" dirty="0" smtClean="0">
                <a:solidFill>
                  <a:schemeClr val="tx1"/>
                </a:solidFill>
              </a:rPr>
              <a:t>CDEFGHI</a:t>
            </a:r>
            <a:endParaRPr lang="en-US" sz="800" dirty="0">
              <a:solidFill>
                <a:schemeClr val="tx1"/>
              </a:solidFill>
            </a:endParaRPr>
          </a:p>
        </p:txBody>
      </p:sp>
      <p:sp>
        <p:nvSpPr>
          <p:cNvPr id="216" name="TextBox 215"/>
          <p:cNvSpPr txBox="1"/>
          <p:nvPr/>
        </p:nvSpPr>
        <p:spPr>
          <a:xfrm>
            <a:off x="8196706" y="4286397"/>
            <a:ext cx="551754" cy="215444"/>
          </a:xfrm>
          <a:prstGeom prst="rect">
            <a:avLst/>
          </a:prstGeom>
          <a:noFill/>
        </p:spPr>
        <p:txBody>
          <a:bodyPr wrap="none" rtlCol="0">
            <a:spAutoFit/>
          </a:bodyPr>
          <a:lstStyle/>
          <a:p>
            <a:r>
              <a:rPr lang="en-US" sz="800" dirty="0" smtClean="0">
                <a:solidFill>
                  <a:schemeClr val="tx1"/>
                </a:solidFill>
              </a:rPr>
              <a:t>CDEFGHI</a:t>
            </a:r>
            <a:endParaRPr lang="en-US" sz="800" dirty="0">
              <a:solidFill>
                <a:schemeClr val="tx1"/>
              </a:solidFill>
            </a:endParaRPr>
          </a:p>
        </p:txBody>
      </p:sp>
      <p:sp>
        <p:nvSpPr>
          <p:cNvPr id="217" name="TextBox 216"/>
          <p:cNvSpPr txBox="1"/>
          <p:nvPr/>
        </p:nvSpPr>
        <p:spPr>
          <a:xfrm>
            <a:off x="7495598" y="4434935"/>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18" name="TextBox 217"/>
          <p:cNvSpPr txBox="1"/>
          <p:nvPr/>
        </p:nvSpPr>
        <p:spPr>
          <a:xfrm>
            <a:off x="7459502" y="4562352"/>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19" name="TextBox 218"/>
          <p:cNvSpPr txBox="1"/>
          <p:nvPr/>
        </p:nvSpPr>
        <p:spPr>
          <a:xfrm>
            <a:off x="7456301" y="4711236"/>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20" name="TextBox 219"/>
          <p:cNvSpPr txBox="1"/>
          <p:nvPr/>
        </p:nvSpPr>
        <p:spPr>
          <a:xfrm>
            <a:off x="7444269" y="4835921"/>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21" name="TextBox 220"/>
          <p:cNvSpPr txBox="1"/>
          <p:nvPr/>
        </p:nvSpPr>
        <p:spPr>
          <a:xfrm>
            <a:off x="7456301" y="4967707"/>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22" name="TextBox 221"/>
          <p:cNvSpPr txBox="1"/>
          <p:nvPr/>
        </p:nvSpPr>
        <p:spPr>
          <a:xfrm>
            <a:off x="7426537" y="5099493"/>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graphicFrame>
        <p:nvGraphicFramePr>
          <p:cNvPr id="223" name="Chart 222"/>
          <p:cNvGraphicFramePr/>
          <p:nvPr>
            <p:extLst>
              <p:ext uri="{D42A27DB-BD31-4B8C-83A1-F6EECF244321}">
                <p14:modId xmlns:p14="http://schemas.microsoft.com/office/powerpoint/2010/main" val="1489915605"/>
              </p:ext>
            </p:extLst>
          </p:nvPr>
        </p:nvGraphicFramePr>
        <p:xfrm>
          <a:off x="6254194" y="4061595"/>
          <a:ext cx="2867024" cy="1517648"/>
        </p:xfrm>
        <a:graphic>
          <a:graphicData uri="http://schemas.openxmlformats.org/drawingml/2006/chart">
            <c:chart xmlns:c="http://schemas.openxmlformats.org/drawingml/2006/chart" xmlns:r="http://schemas.openxmlformats.org/officeDocument/2006/relationships" r:id="rId12"/>
          </a:graphicData>
        </a:graphic>
      </p:graphicFrame>
    </p:spTree>
    <p:extLst>
      <p:ext uri="{BB962C8B-B14F-4D97-AF65-F5344CB8AC3E}">
        <p14:creationId xmlns:p14="http://schemas.microsoft.com/office/powerpoint/2010/main" val="3145451200"/>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Rounded Rectangle 78"/>
          <p:cNvSpPr/>
          <p:nvPr/>
        </p:nvSpPr>
        <p:spPr bwMode="auto">
          <a:xfrm>
            <a:off x="7146621" y="1697199"/>
            <a:ext cx="1636776" cy="3998750"/>
          </a:xfrm>
          <a:prstGeom prst="roundRect">
            <a:avLst/>
          </a:prstGeom>
          <a:solidFill>
            <a:schemeClr val="bg1">
              <a:lumMod val="95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78" name="Rounded Rectangle 77"/>
          <p:cNvSpPr/>
          <p:nvPr/>
        </p:nvSpPr>
        <p:spPr bwMode="auto">
          <a:xfrm>
            <a:off x="5415664" y="1697199"/>
            <a:ext cx="1636776" cy="3998750"/>
          </a:xfrm>
          <a:prstGeom prst="roundRect">
            <a:avLst/>
          </a:prstGeom>
          <a:solidFill>
            <a:schemeClr val="bg1">
              <a:lumMod val="95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77" name="Rounded Rectangle 76"/>
          <p:cNvSpPr/>
          <p:nvPr/>
        </p:nvSpPr>
        <p:spPr bwMode="auto">
          <a:xfrm>
            <a:off x="3721954" y="1697199"/>
            <a:ext cx="1636776" cy="3998750"/>
          </a:xfrm>
          <a:prstGeom prst="roundRect">
            <a:avLst/>
          </a:prstGeom>
          <a:solidFill>
            <a:schemeClr val="bg1">
              <a:lumMod val="95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76" name="Rounded Rectangle 75"/>
          <p:cNvSpPr/>
          <p:nvPr/>
        </p:nvSpPr>
        <p:spPr bwMode="auto">
          <a:xfrm>
            <a:off x="2019299" y="1697198"/>
            <a:ext cx="1638301" cy="3998751"/>
          </a:xfrm>
          <a:prstGeom prst="roundRect">
            <a:avLst/>
          </a:prstGeom>
          <a:solidFill>
            <a:schemeClr val="bg1">
              <a:lumMod val="95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75" name="Rounded Rectangle 74"/>
          <p:cNvSpPr/>
          <p:nvPr/>
        </p:nvSpPr>
        <p:spPr bwMode="auto">
          <a:xfrm>
            <a:off x="296839" y="1697198"/>
            <a:ext cx="1636776" cy="3998751"/>
          </a:xfrm>
          <a:prstGeom prst="roundRect">
            <a:avLst/>
          </a:prstGeom>
          <a:solidFill>
            <a:schemeClr val="bg1">
              <a:lumMod val="95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144</a:t>
            </a:fld>
            <a:r>
              <a:rPr lang="en-US" smtClean="0"/>
              <a:t> -</a:t>
            </a:r>
            <a:endParaRPr lang="en-US"/>
          </a:p>
        </p:txBody>
      </p:sp>
      <p:graphicFrame>
        <p:nvGraphicFramePr>
          <p:cNvPr id="3" name="Chart 2"/>
          <p:cNvGraphicFramePr/>
          <p:nvPr>
            <p:extLst>
              <p:ext uri="{D42A27DB-BD31-4B8C-83A1-F6EECF244321}">
                <p14:modId xmlns:p14="http://schemas.microsoft.com/office/powerpoint/2010/main" val="2208525631"/>
              </p:ext>
            </p:extLst>
          </p:nvPr>
        </p:nvGraphicFramePr>
        <p:xfrm>
          <a:off x="174929" y="1223716"/>
          <a:ext cx="8762337" cy="4207030"/>
        </p:xfrm>
        <a:graphic>
          <a:graphicData uri="http://schemas.openxmlformats.org/drawingml/2006/chart">
            <c:chart xmlns:c="http://schemas.openxmlformats.org/drawingml/2006/chart" xmlns:r="http://schemas.openxmlformats.org/officeDocument/2006/relationships" r:id="rId2"/>
          </a:graphicData>
        </a:graphic>
      </p:graphicFrame>
      <p:sp>
        <p:nvSpPr>
          <p:cNvPr id="49" name="Rectangle 48"/>
          <p:cNvSpPr/>
          <p:nvPr/>
        </p:nvSpPr>
        <p:spPr>
          <a:xfrm>
            <a:off x="436182" y="5146242"/>
            <a:ext cx="1451427" cy="461665"/>
          </a:xfrm>
          <a:prstGeom prst="rect">
            <a:avLst/>
          </a:prstGeom>
        </p:spPr>
        <p:txBody>
          <a:bodyPr wrap="square">
            <a:spAutoFit/>
          </a:bodyPr>
          <a:lstStyle/>
          <a:p>
            <a:pPr algn="ctr"/>
            <a:r>
              <a:rPr lang="en-US" sz="1200" b="1" dirty="0">
                <a:solidFill>
                  <a:schemeClr val="tx1"/>
                </a:solidFill>
                <a:latin typeface="Arial" panose="020B0604020202020204" pitchFamily="34" charset="0"/>
                <a:cs typeface="Arial" panose="020B0604020202020204" pitchFamily="34" charset="0"/>
              </a:rPr>
              <a:t>A blood clot in </a:t>
            </a:r>
            <a:r>
              <a:rPr lang="en-US" sz="1200" b="1" dirty="0" smtClean="0">
                <a:solidFill>
                  <a:schemeClr val="tx1"/>
                </a:solidFill>
                <a:latin typeface="Arial" panose="020B0604020202020204" pitchFamily="34" charset="0"/>
                <a:cs typeface="Arial" panose="020B0604020202020204" pitchFamily="34" charset="0"/>
              </a:rPr>
              <a:t/>
            </a:r>
            <a:br>
              <a:rPr lang="en-US" sz="1200" b="1" dirty="0" smtClean="0">
                <a:solidFill>
                  <a:schemeClr val="tx1"/>
                </a:solidFill>
                <a:latin typeface="Arial" panose="020B0604020202020204" pitchFamily="34" charset="0"/>
                <a:cs typeface="Arial" panose="020B0604020202020204" pitchFamily="34" charset="0"/>
              </a:rPr>
            </a:br>
            <a:r>
              <a:rPr lang="en-US" sz="1200" b="1" dirty="0" smtClean="0">
                <a:solidFill>
                  <a:schemeClr val="tx1"/>
                </a:solidFill>
                <a:latin typeface="Arial" panose="020B0604020202020204" pitchFamily="34" charset="0"/>
                <a:cs typeface="Arial" panose="020B0604020202020204" pitchFamily="34" charset="0"/>
              </a:rPr>
              <a:t>a </a:t>
            </a:r>
            <a:r>
              <a:rPr lang="en-US" sz="1200" b="1" dirty="0">
                <a:solidFill>
                  <a:schemeClr val="tx1"/>
                </a:solidFill>
                <a:latin typeface="Arial" panose="020B0604020202020204" pitchFamily="34" charset="0"/>
                <a:cs typeface="Arial" panose="020B0604020202020204" pitchFamily="34" charset="0"/>
              </a:rPr>
              <a:t>vein</a:t>
            </a:r>
          </a:p>
        </p:txBody>
      </p:sp>
      <p:sp>
        <p:nvSpPr>
          <p:cNvPr id="50" name="Rectangle 49"/>
          <p:cNvSpPr/>
          <p:nvPr/>
        </p:nvSpPr>
        <p:spPr>
          <a:xfrm>
            <a:off x="2117810" y="5146242"/>
            <a:ext cx="1451427" cy="461665"/>
          </a:xfrm>
          <a:prstGeom prst="rect">
            <a:avLst/>
          </a:prstGeom>
        </p:spPr>
        <p:txBody>
          <a:bodyPr wrap="square">
            <a:spAutoFit/>
          </a:bodyPr>
          <a:lstStyle/>
          <a:p>
            <a:pPr algn="ctr"/>
            <a:r>
              <a:rPr lang="en-US" sz="1200" b="1" dirty="0" smtClean="0">
                <a:solidFill>
                  <a:schemeClr val="tx1"/>
                </a:solidFill>
                <a:latin typeface="Arial" panose="020B0604020202020204" pitchFamily="34" charset="0"/>
                <a:cs typeface="Arial" panose="020B0604020202020204" pitchFamily="34" charset="0"/>
              </a:rPr>
              <a:t>Lack </a:t>
            </a:r>
            <a:r>
              <a:rPr lang="en-US" sz="1200" b="1" dirty="0">
                <a:solidFill>
                  <a:schemeClr val="tx1"/>
                </a:solidFill>
                <a:latin typeface="Arial" panose="020B0604020202020204" pitchFamily="34" charset="0"/>
                <a:cs typeface="Arial" panose="020B0604020202020204" pitchFamily="34" charset="0"/>
              </a:rPr>
              <a:t>of oxygen </a:t>
            </a:r>
            <a:r>
              <a:rPr lang="en-US" sz="1200" b="1" dirty="0" smtClean="0">
                <a:solidFill>
                  <a:schemeClr val="tx1"/>
                </a:solidFill>
                <a:latin typeface="Arial" panose="020B0604020202020204" pitchFamily="34" charset="0"/>
                <a:cs typeface="Arial" panose="020B0604020202020204" pitchFamily="34" charset="0"/>
              </a:rPr>
              <a:t/>
            </a:r>
            <a:br>
              <a:rPr lang="en-US" sz="1200" b="1" dirty="0" smtClean="0">
                <a:solidFill>
                  <a:schemeClr val="tx1"/>
                </a:solidFill>
                <a:latin typeface="Arial" panose="020B0604020202020204" pitchFamily="34" charset="0"/>
                <a:cs typeface="Arial" panose="020B0604020202020204" pitchFamily="34" charset="0"/>
              </a:rPr>
            </a:br>
            <a:r>
              <a:rPr lang="en-US" sz="1200" b="1" dirty="0" smtClean="0">
                <a:solidFill>
                  <a:schemeClr val="tx1"/>
                </a:solidFill>
                <a:latin typeface="Arial" panose="020B0604020202020204" pitchFamily="34" charset="0"/>
                <a:cs typeface="Arial" panose="020B0604020202020204" pitchFamily="34" charset="0"/>
              </a:rPr>
              <a:t>in </a:t>
            </a:r>
            <a:r>
              <a:rPr lang="en-US" sz="1200" b="1" dirty="0">
                <a:solidFill>
                  <a:schemeClr val="tx1"/>
                </a:solidFill>
                <a:latin typeface="Arial" panose="020B0604020202020204" pitchFamily="34" charset="0"/>
                <a:cs typeface="Arial" panose="020B0604020202020204" pitchFamily="34" charset="0"/>
              </a:rPr>
              <a:t>a vein</a:t>
            </a:r>
          </a:p>
        </p:txBody>
      </p:sp>
      <p:sp>
        <p:nvSpPr>
          <p:cNvPr id="53" name="Rectangle 52"/>
          <p:cNvSpPr/>
          <p:nvPr/>
        </p:nvSpPr>
        <p:spPr>
          <a:xfrm>
            <a:off x="3762262" y="5146242"/>
            <a:ext cx="1496869" cy="276999"/>
          </a:xfrm>
          <a:prstGeom prst="rect">
            <a:avLst/>
          </a:prstGeom>
        </p:spPr>
        <p:txBody>
          <a:bodyPr wrap="square">
            <a:spAutoFit/>
          </a:bodyPr>
          <a:lstStyle/>
          <a:p>
            <a:pPr algn="ctr"/>
            <a:r>
              <a:rPr lang="en-US" sz="1200" b="1" dirty="0" smtClean="0">
                <a:solidFill>
                  <a:srgbClr val="000000"/>
                </a:solidFill>
                <a:latin typeface="Arial" panose="020B0604020202020204" pitchFamily="34" charset="0"/>
                <a:ea typeface="Calibri"/>
                <a:cs typeface="Arial" panose="020B0604020202020204" pitchFamily="34" charset="0"/>
              </a:rPr>
              <a:t>A </a:t>
            </a:r>
            <a:r>
              <a:rPr lang="en-US" sz="1200" b="1" dirty="0">
                <a:solidFill>
                  <a:srgbClr val="000000"/>
                </a:solidFill>
                <a:latin typeface="Arial" panose="020B0604020202020204" pitchFamily="34" charset="0"/>
                <a:ea typeface="Calibri"/>
                <a:cs typeface="Arial" panose="020B0604020202020204" pitchFamily="34" charset="0"/>
              </a:rPr>
              <a:t>tumor in a vein</a:t>
            </a:r>
            <a:endParaRPr lang="en-US" sz="1200" b="1" dirty="0">
              <a:latin typeface="Arial" panose="020B0604020202020204" pitchFamily="34" charset="0"/>
              <a:cs typeface="Arial" panose="020B0604020202020204" pitchFamily="34" charset="0"/>
            </a:endParaRPr>
          </a:p>
        </p:txBody>
      </p:sp>
      <p:sp>
        <p:nvSpPr>
          <p:cNvPr id="54" name="Rectangle 53"/>
          <p:cNvSpPr/>
          <p:nvPr/>
        </p:nvSpPr>
        <p:spPr>
          <a:xfrm>
            <a:off x="7216575" y="5146242"/>
            <a:ext cx="1496869" cy="276999"/>
          </a:xfrm>
          <a:prstGeom prst="rect">
            <a:avLst/>
          </a:prstGeom>
        </p:spPr>
        <p:txBody>
          <a:bodyPr wrap="square">
            <a:spAutoFit/>
          </a:bodyPr>
          <a:lstStyle/>
          <a:p>
            <a:pPr algn="ctr"/>
            <a:r>
              <a:rPr lang="en-US" sz="1200" b="1" dirty="0" smtClean="0">
                <a:solidFill>
                  <a:srgbClr val="000000"/>
                </a:solidFill>
                <a:latin typeface="Arial" panose="020B0604020202020204" pitchFamily="34" charset="0"/>
                <a:ea typeface="Calibri"/>
                <a:cs typeface="Arial" panose="020B0604020202020204" pitchFamily="34" charset="0"/>
              </a:rPr>
              <a:t>Unsure</a:t>
            </a:r>
            <a:endParaRPr lang="en-US" sz="1200" b="1" dirty="0">
              <a:latin typeface="Arial" panose="020B0604020202020204" pitchFamily="34" charset="0"/>
              <a:cs typeface="Arial" panose="020B0604020202020204" pitchFamily="34" charset="0"/>
            </a:endParaRPr>
          </a:p>
        </p:txBody>
      </p:sp>
      <p:sp>
        <p:nvSpPr>
          <p:cNvPr id="55" name="Rectangle 54"/>
          <p:cNvSpPr/>
          <p:nvPr/>
        </p:nvSpPr>
        <p:spPr>
          <a:xfrm>
            <a:off x="5532555" y="5146242"/>
            <a:ext cx="1496869" cy="461665"/>
          </a:xfrm>
          <a:prstGeom prst="rect">
            <a:avLst/>
          </a:prstGeom>
        </p:spPr>
        <p:txBody>
          <a:bodyPr wrap="square">
            <a:spAutoFit/>
          </a:bodyPr>
          <a:lstStyle/>
          <a:p>
            <a:pPr algn="ctr"/>
            <a:r>
              <a:rPr lang="en-US" sz="1200" b="1" dirty="0" smtClean="0">
                <a:solidFill>
                  <a:srgbClr val="000000"/>
                </a:solidFill>
                <a:latin typeface="Arial" panose="020B0604020202020204" pitchFamily="34" charset="0"/>
                <a:ea typeface="Calibri"/>
                <a:cs typeface="Arial" panose="020B0604020202020204" pitchFamily="34" charset="0"/>
              </a:rPr>
              <a:t>None of the above</a:t>
            </a:r>
            <a:endParaRPr lang="en-US" sz="1200" b="1" dirty="0">
              <a:latin typeface="Arial" panose="020B0604020202020204" pitchFamily="34" charset="0"/>
              <a:cs typeface="Arial" panose="020B0604020202020204" pitchFamily="34" charset="0"/>
            </a:endParaRPr>
          </a:p>
        </p:txBody>
      </p:sp>
      <p:sp>
        <p:nvSpPr>
          <p:cNvPr id="56" name="Rectangle 55"/>
          <p:cNvSpPr/>
          <p:nvPr/>
        </p:nvSpPr>
        <p:spPr>
          <a:xfrm>
            <a:off x="83490" y="6417581"/>
            <a:ext cx="7033137" cy="338554"/>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Netherlands Respondents. </a:t>
            </a:r>
            <a:r>
              <a:rPr lang="pt-BR" sz="800" dirty="0">
                <a:solidFill>
                  <a:schemeClr val="tx1"/>
                </a:solidFill>
                <a:latin typeface="Arial" panose="020B0604020202020204" pitchFamily="34" charset="0"/>
                <a:cs typeface="Arial" panose="020B0604020202020204" pitchFamily="34" charset="0"/>
              </a:rPr>
              <a:t>Males: 18-39 (n=80), 40-64 (n=157), 65+ (n=185); Females: 18-39 (n=84), 40-64 (n=163), 65+ (n=136)</a:t>
            </a:r>
            <a:endParaRPr lang="en-US" sz="800" dirty="0" smtClean="0">
              <a:solidFill>
                <a:schemeClr val="tx1"/>
              </a:solidFill>
              <a:latin typeface="Arial" panose="020B0604020202020204" pitchFamily="34" charset="0"/>
              <a:cs typeface="Arial" panose="020B0604020202020204" pitchFamily="34" charset="0"/>
            </a:endParaRPr>
          </a:p>
          <a:p>
            <a:r>
              <a:rPr lang="en-US" sz="800" dirty="0" smtClean="0">
                <a:solidFill>
                  <a:schemeClr val="tx1"/>
                </a:solidFill>
                <a:latin typeface="Arial" panose="020B0604020202020204" pitchFamily="34" charset="0"/>
                <a:cs typeface="Arial" panose="020B0604020202020204" pitchFamily="34" charset="0"/>
              </a:rPr>
              <a:t>Q3</a:t>
            </a:r>
            <a:r>
              <a:rPr lang="en-US" sz="800" dirty="0">
                <a:solidFill>
                  <a:schemeClr val="tx1"/>
                </a:solidFill>
                <a:latin typeface="Arial" panose="020B0604020202020204" pitchFamily="34" charset="0"/>
                <a:cs typeface="Arial" panose="020B0604020202020204" pitchFamily="34" charset="0"/>
              </a:rPr>
              <a:t>. Which of the following phrases best describes the underlying cause of a deep vein thrombosis?  (select one)</a:t>
            </a:r>
          </a:p>
        </p:txBody>
      </p:sp>
      <p:sp>
        <p:nvSpPr>
          <p:cNvPr id="58" name="Title 1"/>
          <p:cNvSpPr txBox="1">
            <a:spLocks/>
          </p:cNvSpPr>
          <p:nvPr/>
        </p:nvSpPr>
        <p:spPr>
          <a:xfrm>
            <a:off x="121565" y="780504"/>
            <a:ext cx="8988948"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pPr algn="ctr"/>
            <a:r>
              <a:rPr lang="en-US" sz="2400" kern="0" dirty="0" smtClean="0"/>
              <a:t>Perceived Underlying Cause of a </a:t>
            </a:r>
          </a:p>
          <a:p>
            <a:pPr algn="ctr"/>
            <a:r>
              <a:rPr lang="en-US" sz="2400" kern="0" dirty="0" smtClean="0"/>
              <a:t>Deep Vein Thrombosis</a:t>
            </a:r>
            <a:endParaRPr lang="en-US" sz="2400" kern="0" dirty="0"/>
          </a:p>
        </p:txBody>
      </p:sp>
      <p:sp>
        <p:nvSpPr>
          <p:cNvPr id="60" name="TextBox 59"/>
          <p:cNvSpPr txBox="1"/>
          <p:nvPr/>
        </p:nvSpPr>
        <p:spPr>
          <a:xfrm>
            <a:off x="182635" y="490002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1" name="TextBox 60"/>
          <p:cNvSpPr txBox="1"/>
          <p:nvPr/>
        </p:nvSpPr>
        <p:spPr>
          <a:xfrm>
            <a:off x="757082" y="489727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2" name="TextBox 61"/>
          <p:cNvSpPr txBox="1"/>
          <p:nvPr/>
        </p:nvSpPr>
        <p:spPr>
          <a:xfrm>
            <a:off x="1322922" y="4897270"/>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3" name="TextBox 62"/>
          <p:cNvSpPr txBox="1"/>
          <p:nvPr/>
        </p:nvSpPr>
        <p:spPr>
          <a:xfrm>
            <a:off x="1900312" y="490002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4" name="TextBox 63"/>
          <p:cNvSpPr txBox="1"/>
          <p:nvPr/>
        </p:nvSpPr>
        <p:spPr>
          <a:xfrm>
            <a:off x="2474759" y="489727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5" name="TextBox 64"/>
          <p:cNvSpPr txBox="1"/>
          <p:nvPr/>
        </p:nvSpPr>
        <p:spPr>
          <a:xfrm>
            <a:off x="3040599" y="4897270"/>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6" name="TextBox 65"/>
          <p:cNvSpPr txBox="1"/>
          <p:nvPr/>
        </p:nvSpPr>
        <p:spPr>
          <a:xfrm>
            <a:off x="3600058" y="4900020"/>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7" name="TextBox 66"/>
          <p:cNvSpPr txBox="1"/>
          <p:nvPr/>
        </p:nvSpPr>
        <p:spPr>
          <a:xfrm>
            <a:off x="4174505" y="4897270"/>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8" name="TextBox 67"/>
          <p:cNvSpPr txBox="1"/>
          <p:nvPr/>
        </p:nvSpPr>
        <p:spPr>
          <a:xfrm>
            <a:off x="4740345" y="4897269"/>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9" name="TextBox 68"/>
          <p:cNvSpPr txBox="1"/>
          <p:nvPr/>
        </p:nvSpPr>
        <p:spPr>
          <a:xfrm>
            <a:off x="5284243" y="4900019"/>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0" name="TextBox 69"/>
          <p:cNvSpPr txBox="1"/>
          <p:nvPr/>
        </p:nvSpPr>
        <p:spPr>
          <a:xfrm>
            <a:off x="5858690" y="4897269"/>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1" name="TextBox 70"/>
          <p:cNvSpPr txBox="1"/>
          <p:nvPr/>
        </p:nvSpPr>
        <p:spPr>
          <a:xfrm>
            <a:off x="6424530" y="4897268"/>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2" name="TextBox 71"/>
          <p:cNvSpPr txBox="1"/>
          <p:nvPr/>
        </p:nvSpPr>
        <p:spPr>
          <a:xfrm>
            <a:off x="6976954" y="4897258"/>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3" name="TextBox 72"/>
          <p:cNvSpPr txBox="1"/>
          <p:nvPr/>
        </p:nvSpPr>
        <p:spPr>
          <a:xfrm>
            <a:off x="7551401" y="4894508"/>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4" name="TextBox 73"/>
          <p:cNvSpPr txBox="1"/>
          <p:nvPr/>
        </p:nvSpPr>
        <p:spPr>
          <a:xfrm>
            <a:off x="8117241" y="4894507"/>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grpSp>
        <p:nvGrpSpPr>
          <p:cNvPr id="81" name="Group 80"/>
          <p:cNvGrpSpPr/>
          <p:nvPr/>
        </p:nvGrpSpPr>
        <p:grpSpPr>
          <a:xfrm>
            <a:off x="3056335" y="2250240"/>
            <a:ext cx="3405158" cy="594165"/>
            <a:chOff x="2280360" y="5913546"/>
            <a:chExt cx="3405158" cy="594165"/>
          </a:xfrm>
        </p:grpSpPr>
        <p:sp>
          <p:nvSpPr>
            <p:cNvPr id="83" name="Rounded Rectangle 82"/>
            <p:cNvSpPr/>
            <p:nvPr/>
          </p:nvSpPr>
          <p:spPr bwMode="auto">
            <a:xfrm>
              <a:off x="2280360" y="5913546"/>
              <a:ext cx="3069769" cy="589760"/>
            </a:xfrm>
            <a:prstGeom prst="roundRect">
              <a:avLst/>
            </a:prstGeom>
            <a:solidFill>
              <a:schemeClr val="bg1"/>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nvGrpSpPr>
            <p:cNvPr id="84" name="Group 83"/>
            <p:cNvGrpSpPr/>
            <p:nvPr/>
          </p:nvGrpSpPr>
          <p:grpSpPr>
            <a:xfrm>
              <a:off x="3955289" y="5967786"/>
              <a:ext cx="486337" cy="486337"/>
              <a:chOff x="446183" y="3574608"/>
              <a:chExt cx="838200" cy="838200"/>
            </a:xfrm>
          </p:grpSpPr>
          <p:sp>
            <p:nvSpPr>
              <p:cNvPr id="90" name="Oval 89"/>
              <p:cNvSpPr/>
              <p:nvPr/>
            </p:nvSpPr>
            <p:spPr>
              <a:xfrm>
                <a:off x="446183" y="3574608"/>
                <a:ext cx="838200" cy="838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91" name="Freeform 5"/>
              <p:cNvSpPr>
                <a:spLocks noEditPoints="1"/>
              </p:cNvSpPr>
              <p:nvPr/>
            </p:nvSpPr>
            <p:spPr bwMode="auto">
              <a:xfrm>
                <a:off x="711994" y="3661857"/>
                <a:ext cx="316706" cy="675640"/>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dirty="0"/>
              </a:p>
            </p:txBody>
          </p:sp>
        </p:grpSp>
        <p:grpSp>
          <p:nvGrpSpPr>
            <p:cNvPr id="85" name="Group 84"/>
            <p:cNvGrpSpPr/>
            <p:nvPr/>
          </p:nvGrpSpPr>
          <p:grpSpPr>
            <a:xfrm>
              <a:off x="2455070" y="5991813"/>
              <a:ext cx="486337" cy="486337"/>
              <a:chOff x="446183" y="4590288"/>
              <a:chExt cx="838200" cy="838200"/>
            </a:xfrm>
          </p:grpSpPr>
          <p:sp>
            <p:nvSpPr>
              <p:cNvPr id="88" name="Oval 87"/>
              <p:cNvSpPr/>
              <p:nvPr/>
            </p:nvSpPr>
            <p:spPr>
              <a:xfrm>
                <a:off x="446183" y="4590288"/>
                <a:ext cx="838200" cy="838200"/>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9" name="Freeform 9"/>
              <p:cNvSpPr>
                <a:spLocks noEditPoints="1"/>
              </p:cNvSpPr>
              <p:nvPr/>
            </p:nvSpPr>
            <p:spPr bwMode="auto">
              <a:xfrm>
                <a:off x="742950" y="4667250"/>
                <a:ext cx="255588" cy="692658"/>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sp>
          <p:nvSpPr>
            <p:cNvPr id="86" name="TextBox 85"/>
            <p:cNvSpPr txBox="1"/>
            <p:nvPr/>
          </p:nvSpPr>
          <p:spPr>
            <a:xfrm>
              <a:off x="2892829" y="5953713"/>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Blue bars</a:t>
              </a:r>
            </a:p>
            <a:p>
              <a:r>
                <a:rPr lang="en-US" sz="1000" b="1" dirty="0" smtClean="0">
                  <a:solidFill>
                    <a:schemeClr val="tx2"/>
                  </a:solidFill>
                  <a:latin typeface="Arial" panose="020B0604020202020204" pitchFamily="34" charset="0"/>
                  <a:cs typeface="Arial" panose="020B0604020202020204" pitchFamily="34" charset="0"/>
                </a:rPr>
                <a:t>Represent</a:t>
              </a:r>
            </a:p>
            <a:p>
              <a:r>
                <a:rPr lang="en-US" sz="1000" b="1" dirty="0" smtClean="0">
                  <a:solidFill>
                    <a:schemeClr val="tx2"/>
                  </a:solidFill>
                  <a:latin typeface="Arial" panose="020B0604020202020204" pitchFamily="34" charset="0"/>
                  <a:cs typeface="Arial" panose="020B0604020202020204" pitchFamily="34" charset="0"/>
                </a:rPr>
                <a:t>Males</a:t>
              </a:r>
              <a:endParaRPr lang="en-US" sz="1000" b="1" dirty="0">
                <a:solidFill>
                  <a:schemeClr val="tx2"/>
                </a:solidFill>
                <a:latin typeface="Arial" panose="020B0604020202020204" pitchFamily="34" charset="0"/>
                <a:cs typeface="Arial" panose="020B0604020202020204" pitchFamily="34" charset="0"/>
              </a:endParaRPr>
            </a:p>
          </p:txBody>
        </p:sp>
        <p:sp>
          <p:nvSpPr>
            <p:cNvPr id="87" name="TextBox 86"/>
            <p:cNvSpPr txBox="1"/>
            <p:nvPr/>
          </p:nvSpPr>
          <p:spPr>
            <a:xfrm>
              <a:off x="4446987" y="5942121"/>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Red bars</a:t>
              </a:r>
            </a:p>
            <a:p>
              <a:r>
                <a:rPr lang="en-US" sz="1000" b="1" dirty="0" smtClean="0">
                  <a:solidFill>
                    <a:schemeClr val="tx2"/>
                  </a:solidFill>
                  <a:latin typeface="Arial" panose="020B0604020202020204" pitchFamily="34" charset="0"/>
                  <a:cs typeface="Arial" panose="020B0604020202020204" pitchFamily="34" charset="0"/>
                </a:rPr>
                <a:t>Represent Females</a:t>
              </a:r>
              <a:endParaRPr lang="en-US" sz="1000" b="1" dirty="0">
                <a:solidFill>
                  <a:schemeClr val="tx2"/>
                </a:solidFill>
                <a:latin typeface="Arial" panose="020B0604020202020204" pitchFamily="34" charset="0"/>
                <a:cs typeface="Arial" panose="020B0604020202020204" pitchFamily="34" charset="0"/>
              </a:endParaRPr>
            </a:p>
          </p:txBody>
        </p:sp>
      </p:grpSp>
      <p:pic>
        <p:nvPicPr>
          <p:cNvPr id="42" name="Picture 4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327550" y="98317"/>
            <a:ext cx="612648" cy="612648"/>
          </a:xfrm>
          <a:prstGeom prst="rect">
            <a:avLst/>
          </a:prstGeom>
        </p:spPr>
      </p:pic>
      <p:grpSp>
        <p:nvGrpSpPr>
          <p:cNvPr id="43" name="Group 42"/>
          <p:cNvGrpSpPr/>
          <p:nvPr/>
        </p:nvGrpSpPr>
        <p:grpSpPr>
          <a:xfrm>
            <a:off x="284201" y="5016843"/>
            <a:ext cx="1717591" cy="246221"/>
            <a:chOff x="284203" y="5016843"/>
            <a:chExt cx="1717591" cy="246221"/>
          </a:xfrm>
        </p:grpSpPr>
        <p:sp>
          <p:nvSpPr>
            <p:cNvPr id="44" name="TextBox 43"/>
            <p:cNvSpPr txBox="1"/>
            <p:nvPr/>
          </p:nvSpPr>
          <p:spPr>
            <a:xfrm>
              <a:off x="284203"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A</a:t>
              </a:r>
              <a:endParaRPr lang="en-US" sz="1000" dirty="0">
                <a:solidFill>
                  <a:schemeClr val="tx1"/>
                </a:solidFill>
                <a:latin typeface="Arial" pitchFamily="34" charset="0"/>
                <a:cs typeface="Arial" pitchFamily="34" charset="0"/>
              </a:endParaRPr>
            </a:p>
          </p:txBody>
        </p:sp>
        <p:sp>
          <p:nvSpPr>
            <p:cNvPr id="45" name="TextBox 44"/>
            <p:cNvSpPr txBox="1"/>
            <p:nvPr/>
          </p:nvSpPr>
          <p:spPr>
            <a:xfrm>
              <a:off x="49426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B</a:t>
              </a:r>
              <a:endParaRPr lang="en-US" sz="1000" dirty="0">
                <a:solidFill>
                  <a:schemeClr val="tx1"/>
                </a:solidFill>
                <a:latin typeface="Arial" pitchFamily="34" charset="0"/>
                <a:cs typeface="Arial" pitchFamily="34" charset="0"/>
              </a:endParaRPr>
            </a:p>
          </p:txBody>
        </p:sp>
        <p:sp>
          <p:nvSpPr>
            <p:cNvPr id="46" name="TextBox 45"/>
            <p:cNvSpPr txBox="1"/>
            <p:nvPr/>
          </p:nvSpPr>
          <p:spPr>
            <a:xfrm>
              <a:off x="840257"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C</a:t>
              </a:r>
              <a:endParaRPr lang="en-US" sz="1000" dirty="0">
                <a:solidFill>
                  <a:schemeClr val="tx1"/>
                </a:solidFill>
                <a:latin typeface="Arial" pitchFamily="34" charset="0"/>
                <a:cs typeface="Arial" pitchFamily="34" charset="0"/>
              </a:endParaRPr>
            </a:p>
          </p:txBody>
        </p:sp>
        <p:sp>
          <p:nvSpPr>
            <p:cNvPr id="47" name="TextBox 46"/>
            <p:cNvSpPr txBox="1"/>
            <p:nvPr/>
          </p:nvSpPr>
          <p:spPr>
            <a:xfrm>
              <a:off x="1025609"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D</a:t>
              </a:r>
              <a:endParaRPr lang="en-US" sz="1000" dirty="0">
                <a:solidFill>
                  <a:schemeClr val="tx1"/>
                </a:solidFill>
                <a:latin typeface="Arial" pitchFamily="34" charset="0"/>
                <a:cs typeface="Arial" pitchFamily="34" charset="0"/>
              </a:endParaRPr>
            </a:p>
          </p:txBody>
        </p:sp>
        <p:sp>
          <p:nvSpPr>
            <p:cNvPr id="48" name="TextBox 47"/>
            <p:cNvSpPr txBox="1"/>
            <p:nvPr/>
          </p:nvSpPr>
          <p:spPr>
            <a:xfrm>
              <a:off x="137159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E</a:t>
              </a:r>
              <a:endParaRPr lang="en-US" sz="1000" dirty="0">
                <a:solidFill>
                  <a:schemeClr val="tx1"/>
                </a:solidFill>
                <a:latin typeface="Arial" pitchFamily="34" charset="0"/>
                <a:cs typeface="Arial" pitchFamily="34" charset="0"/>
              </a:endParaRPr>
            </a:p>
          </p:txBody>
        </p:sp>
        <p:sp>
          <p:nvSpPr>
            <p:cNvPr id="51" name="TextBox 50"/>
            <p:cNvSpPr txBox="1"/>
            <p:nvPr/>
          </p:nvSpPr>
          <p:spPr>
            <a:xfrm>
              <a:off x="1544594"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F</a:t>
              </a:r>
              <a:endParaRPr lang="en-US" sz="1000" dirty="0">
                <a:solidFill>
                  <a:schemeClr val="tx1"/>
                </a:solidFill>
                <a:latin typeface="Arial" pitchFamily="34" charset="0"/>
                <a:cs typeface="Arial" pitchFamily="34" charset="0"/>
              </a:endParaRPr>
            </a:p>
          </p:txBody>
        </p:sp>
      </p:grpSp>
      <p:grpSp>
        <p:nvGrpSpPr>
          <p:cNvPr id="52" name="Group 51"/>
          <p:cNvGrpSpPr/>
          <p:nvPr/>
        </p:nvGrpSpPr>
        <p:grpSpPr>
          <a:xfrm>
            <a:off x="1989434" y="5016843"/>
            <a:ext cx="1717591" cy="246221"/>
            <a:chOff x="284203" y="5016843"/>
            <a:chExt cx="1717591" cy="246221"/>
          </a:xfrm>
        </p:grpSpPr>
        <p:sp>
          <p:nvSpPr>
            <p:cNvPr id="57" name="TextBox 56"/>
            <p:cNvSpPr txBox="1"/>
            <p:nvPr/>
          </p:nvSpPr>
          <p:spPr>
            <a:xfrm>
              <a:off x="284203"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A</a:t>
              </a:r>
              <a:endParaRPr lang="en-US" sz="1000" dirty="0">
                <a:solidFill>
                  <a:schemeClr val="tx1"/>
                </a:solidFill>
                <a:latin typeface="Arial" pitchFamily="34" charset="0"/>
                <a:cs typeface="Arial" pitchFamily="34" charset="0"/>
              </a:endParaRPr>
            </a:p>
          </p:txBody>
        </p:sp>
        <p:sp>
          <p:nvSpPr>
            <p:cNvPr id="59" name="TextBox 58"/>
            <p:cNvSpPr txBox="1"/>
            <p:nvPr/>
          </p:nvSpPr>
          <p:spPr>
            <a:xfrm>
              <a:off x="49426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B</a:t>
              </a:r>
              <a:endParaRPr lang="en-US" sz="1000" dirty="0">
                <a:solidFill>
                  <a:schemeClr val="tx1"/>
                </a:solidFill>
                <a:latin typeface="Arial" pitchFamily="34" charset="0"/>
                <a:cs typeface="Arial" pitchFamily="34" charset="0"/>
              </a:endParaRPr>
            </a:p>
          </p:txBody>
        </p:sp>
        <p:sp>
          <p:nvSpPr>
            <p:cNvPr id="80" name="TextBox 79"/>
            <p:cNvSpPr txBox="1"/>
            <p:nvPr/>
          </p:nvSpPr>
          <p:spPr>
            <a:xfrm>
              <a:off x="840257"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C</a:t>
              </a:r>
              <a:endParaRPr lang="en-US" sz="1000" dirty="0">
                <a:solidFill>
                  <a:schemeClr val="tx1"/>
                </a:solidFill>
                <a:latin typeface="Arial" pitchFamily="34" charset="0"/>
                <a:cs typeface="Arial" pitchFamily="34" charset="0"/>
              </a:endParaRPr>
            </a:p>
          </p:txBody>
        </p:sp>
        <p:sp>
          <p:nvSpPr>
            <p:cNvPr id="82" name="TextBox 81"/>
            <p:cNvSpPr txBox="1"/>
            <p:nvPr/>
          </p:nvSpPr>
          <p:spPr>
            <a:xfrm>
              <a:off x="1025609"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D</a:t>
              </a:r>
              <a:endParaRPr lang="en-US" sz="1000" dirty="0">
                <a:solidFill>
                  <a:schemeClr val="tx1"/>
                </a:solidFill>
                <a:latin typeface="Arial" pitchFamily="34" charset="0"/>
                <a:cs typeface="Arial" pitchFamily="34" charset="0"/>
              </a:endParaRPr>
            </a:p>
          </p:txBody>
        </p:sp>
        <p:sp>
          <p:nvSpPr>
            <p:cNvPr id="92" name="TextBox 91"/>
            <p:cNvSpPr txBox="1"/>
            <p:nvPr/>
          </p:nvSpPr>
          <p:spPr>
            <a:xfrm>
              <a:off x="137159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E</a:t>
              </a:r>
              <a:endParaRPr lang="en-US" sz="1000" dirty="0">
                <a:solidFill>
                  <a:schemeClr val="tx1"/>
                </a:solidFill>
                <a:latin typeface="Arial" pitchFamily="34" charset="0"/>
                <a:cs typeface="Arial" pitchFamily="34" charset="0"/>
              </a:endParaRPr>
            </a:p>
          </p:txBody>
        </p:sp>
        <p:sp>
          <p:nvSpPr>
            <p:cNvPr id="93" name="TextBox 92"/>
            <p:cNvSpPr txBox="1"/>
            <p:nvPr/>
          </p:nvSpPr>
          <p:spPr>
            <a:xfrm>
              <a:off x="1544594"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F</a:t>
              </a:r>
              <a:endParaRPr lang="en-US" sz="1000" dirty="0">
                <a:solidFill>
                  <a:schemeClr val="tx1"/>
                </a:solidFill>
                <a:latin typeface="Arial" pitchFamily="34" charset="0"/>
                <a:cs typeface="Arial" pitchFamily="34" charset="0"/>
              </a:endParaRPr>
            </a:p>
          </p:txBody>
        </p:sp>
      </p:grpSp>
      <p:grpSp>
        <p:nvGrpSpPr>
          <p:cNvPr id="94" name="Group 93"/>
          <p:cNvGrpSpPr/>
          <p:nvPr/>
        </p:nvGrpSpPr>
        <p:grpSpPr>
          <a:xfrm>
            <a:off x="3719380" y="5016843"/>
            <a:ext cx="1717591" cy="246221"/>
            <a:chOff x="284203" y="5016843"/>
            <a:chExt cx="1717591" cy="246221"/>
          </a:xfrm>
        </p:grpSpPr>
        <p:sp>
          <p:nvSpPr>
            <p:cNvPr id="95" name="TextBox 94"/>
            <p:cNvSpPr txBox="1"/>
            <p:nvPr/>
          </p:nvSpPr>
          <p:spPr>
            <a:xfrm>
              <a:off x="284203"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A</a:t>
              </a:r>
              <a:endParaRPr lang="en-US" sz="1000" dirty="0">
                <a:solidFill>
                  <a:schemeClr val="tx1"/>
                </a:solidFill>
                <a:latin typeface="Arial" pitchFamily="34" charset="0"/>
                <a:cs typeface="Arial" pitchFamily="34" charset="0"/>
              </a:endParaRPr>
            </a:p>
          </p:txBody>
        </p:sp>
        <p:sp>
          <p:nvSpPr>
            <p:cNvPr id="96" name="TextBox 95"/>
            <p:cNvSpPr txBox="1"/>
            <p:nvPr/>
          </p:nvSpPr>
          <p:spPr>
            <a:xfrm>
              <a:off x="49426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B</a:t>
              </a:r>
              <a:endParaRPr lang="en-US" sz="1000" dirty="0">
                <a:solidFill>
                  <a:schemeClr val="tx1"/>
                </a:solidFill>
                <a:latin typeface="Arial" pitchFamily="34" charset="0"/>
                <a:cs typeface="Arial" pitchFamily="34" charset="0"/>
              </a:endParaRPr>
            </a:p>
          </p:txBody>
        </p:sp>
        <p:sp>
          <p:nvSpPr>
            <p:cNvPr id="97" name="TextBox 96"/>
            <p:cNvSpPr txBox="1"/>
            <p:nvPr/>
          </p:nvSpPr>
          <p:spPr>
            <a:xfrm>
              <a:off x="840257"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C</a:t>
              </a:r>
              <a:endParaRPr lang="en-US" sz="1000" dirty="0">
                <a:solidFill>
                  <a:schemeClr val="tx1"/>
                </a:solidFill>
                <a:latin typeface="Arial" pitchFamily="34" charset="0"/>
                <a:cs typeface="Arial" pitchFamily="34" charset="0"/>
              </a:endParaRPr>
            </a:p>
          </p:txBody>
        </p:sp>
        <p:sp>
          <p:nvSpPr>
            <p:cNvPr id="98" name="TextBox 97"/>
            <p:cNvSpPr txBox="1"/>
            <p:nvPr/>
          </p:nvSpPr>
          <p:spPr>
            <a:xfrm>
              <a:off x="1025609"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D</a:t>
              </a:r>
              <a:endParaRPr lang="en-US" sz="1000" dirty="0">
                <a:solidFill>
                  <a:schemeClr val="tx1"/>
                </a:solidFill>
                <a:latin typeface="Arial" pitchFamily="34" charset="0"/>
                <a:cs typeface="Arial" pitchFamily="34" charset="0"/>
              </a:endParaRPr>
            </a:p>
          </p:txBody>
        </p:sp>
        <p:sp>
          <p:nvSpPr>
            <p:cNvPr id="99" name="TextBox 98"/>
            <p:cNvSpPr txBox="1"/>
            <p:nvPr/>
          </p:nvSpPr>
          <p:spPr>
            <a:xfrm>
              <a:off x="137159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E</a:t>
              </a:r>
              <a:endParaRPr lang="en-US" sz="1000" dirty="0">
                <a:solidFill>
                  <a:schemeClr val="tx1"/>
                </a:solidFill>
                <a:latin typeface="Arial" pitchFamily="34" charset="0"/>
                <a:cs typeface="Arial" pitchFamily="34" charset="0"/>
              </a:endParaRPr>
            </a:p>
          </p:txBody>
        </p:sp>
        <p:sp>
          <p:nvSpPr>
            <p:cNvPr id="100" name="TextBox 99"/>
            <p:cNvSpPr txBox="1"/>
            <p:nvPr/>
          </p:nvSpPr>
          <p:spPr>
            <a:xfrm>
              <a:off x="1544594"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F</a:t>
              </a:r>
              <a:endParaRPr lang="en-US" sz="1000" dirty="0">
                <a:solidFill>
                  <a:schemeClr val="tx1"/>
                </a:solidFill>
                <a:latin typeface="Arial" pitchFamily="34" charset="0"/>
                <a:cs typeface="Arial" pitchFamily="34" charset="0"/>
              </a:endParaRPr>
            </a:p>
          </p:txBody>
        </p:sp>
      </p:grpSp>
      <p:grpSp>
        <p:nvGrpSpPr>
          <p:cNvPr id="101" name="Group 100"/>
          <p:cNvGrpSpPr/>
          <p:nvPr/>
        </p:nvGrpSpPr>
        <p:grpSpPr>
          <a:xfrm>
            <a:off x="5399899" y="5016843"/>
            <a:ext cx="1717591" cy="246221"/>
            <a:chOff x="284203" y="5016843"/>
            <a:chExt cx="1717591" cy="246221"/>
          </a:xfrm>
        </p:grpSpPr>
        <p:sp>
          <p:nvSpPr>
            <p:cNvPr id="102" name="TextBox 101"/>
            <p:cNvSpPr txBox="1"/>
            <p:nvPr/>
          </p:nvSpPr>
          <p:spPr>
            <a:xfrm>
              <a:off x="284203"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A</a:t>
              </a:r>
              <a:endParaRPr lang="en-US" sz="1000" dirty="0">
                <a:solidFill>
                  <a:schemeClr val="tx1"/>
                </a:solidFill>
                <a:latin typeface="Arial" pitchFamily="34" charset="0"/>
                <a:cs typeface="Arial" pitchFamily="34" charset="0"/>
              </a:endParaRPr>
            </a:p>
          </p:txBody>
        </p:sp>
        <p:sp>
          <p:nvSpPr>
            <p:cNvPr id="103" name="TextBox 102"/>
            <p:cNvSpPr txBox="1"/>
            <p:nvPr/>
          </p:nvSpPr>
          <p:spPr>
            <a:xfrm>
              <a:off x="49426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B</a:t>
              </a:r>
              <a:endParaRPr lang="en-US" sz="1000" dirty="0">
                <a:solidFill>
                  <a:schemeClr val="tx1"/>
                </a:solidFill>
                <a:latin typeface="Arial" pitchFamily="34" charset="0"/>
                <a:cs typeface="Arial" pitchFamily="34" charset="0"/>
              </a:endParaRPr>
            </a:p>
          </p:txBody>
        </p:sp>
        <p:sp>
          <p:nvSpPr>
            <p:cNvPr id="104" name="TextBox 103"/>
            <p:cNvSpPr txBox="1"/>
            <p:nvPr/>
          </p:nvSpPr>
          <p:spPr>
            <a:xfrm>
              <a:off x="840257"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C</a:t>
              </a:r>
              <a:endParaRPr lang="en-US" sz="1000" dirty="0">
                <a:solidFill>
                  <a:schemeClr val="tx1"/>
                </a:solidFill>
                <a:latin typeface="Arial" pitchFamily="34" charset="0"/>
                <a:cs typeface="Arial" pitchFamily="34" charset="0"/>
              </a:endParaRPr>
            </a:p>
          </p:txBody>
        </p:sp>
        <p:sp>
          <p:nvSpPr>
            <p:cNvPr id="105" name="TextBox 104"/>
            <p:cNvSpPr txBox="1"/>
            <p:nvPr/>
          </p:nvSpPr>
          <p:spPr>
            <a:xfrm>
              <a:off x="1025609"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D</a:t>
              </a:r>
              <a:endParaRPr lang="en-US" sz="1000" dirty="0">
                <a:solidFill>
                  <a:schemeClr val="tx1"/>
                </a:solidFill>
                <a:latin typeface="Arial" pitchFamily="34" charset="0"/>
                <a:cs typeface="Arial" pitchFamily="34" charset="0"/>
              </a:endParaRPr>
            </a:p>
          </p:txBody>
        </p:sp>
        <p:sp>
          <p:nvSpPr>
            <p:cNvPr id="106" name="TextBox 105"/>
            <p:cNvSpPr txBox="1"/>
            <p:nvPr/>
          </p:nvSpPr>
          <p:spPr>
            <a:xfrm>
              <a:off x="137159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E</a:t>
              </a:r>
              <a:endParaRPr lang="en-US" sz="1000" dirty="0">
                <a:solidFill>
                  <a:schemeClr val="tx1"/>
                </a:solidFill>
                <a:latin typeface="Arial" pitchFamily="34" charset="0"/>
                <a:cs typeface="Arial" pitchFamily="34" charset="0"/>
              </a:endParaRPr>
            </a:p>
          </p:txBody>
        </p:sp>
        <p:sp>
          <p:nvSpPr>
            <p:cNvPr id="107" name="TextBox 106"/>
            <p:cNvSpPr txBox="1"/>
            <p:nvPr/>
          </p:nvSpPr>
          <p:spPr>
            <a:xfrm>
              <a:off x="1544594"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F</a:t>
              </a:r>
              <a:endParaRPr lang="en-US" sz="1000" dirty="0">
                <a:solidFill>
                  <a:schemeClr val="tx1"/>
                </a:solidFill>
                <a:latin typeface="Arial" pitchFamily="34" charset="0"/>
                <a:cs typeface="Arial" pitchFamily="34" charset="0"/>
              </a:endParaRPr>
            </a:p>
          </p:txBody>
        </p:sp>
      </p:grpSp>
      <p:grpSp>
        <p:nvGrpSpPr>
          <p:cNvPr id="108" name="Group 107"/>
          <p:cNvGrpSpPr/>
          <p:nvPr/>
        </p:nvGrpSpPr>
        <p:grpSpPr>
          <a:xfrm>
            <a:off x="7105131" y="5016843"/>
            <a:ext cx="1717591" cy="246221"/>
            <a:chOff x="284203" y="5016843"/>
            <a:chExt cx="1717591" cy="246221"/>
          </a:xfrm>
        </p:grpSpPr>
        <p:sp>
          <p:nvSpPr>
            <p:cNvPr id="109" name="TextBox 108"/>
            <p:cNvSpPr txBox="1"/>
            <p:nvPr/>
          </p:nvSpPr>
          <p:spPr>
            <a:xfrm>
              <a:off x="284203"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A</a:t>
              </a:r>
              <a:endParaRPr lang="en-US" sz="1000" dirty="0">
                <a:solidFill>
                  <a:schemeClr val="tx1"/>
                </a:solidFill>
                <a:latin typeface="Arial" pitchFamily="34" charset="0"/>
                <a:cs typeface="Arial" pitchFamily="34" charset="0"/>
              </a:endParaRPr>
            </a:p>
          </p:txBody>
        </p:sp>
        <p:sp>
          <p:nvSpPr>
            <p:cNvPr id="110" name="TextBox 109"/>
            <p:cNvSpPr txBox="1"/>
            <p:nvPr/>
          </p:nvSpPr>
          <p:spPr>
            <a:xfrm>
              <a:off x="49426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B</a:t>
              </a:r>
              <a:endParaRPr lang="en-US" sz="1000" dirty="0">
                <a:solidFill>
                  <a:schemeClr val="tx1"/>
                </a:solidFill>
                <a:latin typeface="Arial" pitchFamily="34" charset="0"/>
                <a:cs typeface="Arial" pitchFamily="34" charset="0"/>
              </a:endParaRPr>
            </a:p>
          </p:txBody>
        </p:sp>
        <p:sp>
          <p:nvSpPr>
            <p:cNvPr id="111" name="TextBox 110"/>
            <p:cNvSpPr txBox="1"/>
            <p:nvPr/>
          </p:nvSpPr>
          <p:spPr>
            <a:xfrm>
              <a:off x="840257"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C</a:t>
              </a:r>
              <a:endParaRPr lang="en-US" sz="1000" dirty="0">
                <a:solidFill>
                  <a:schemeClr val="tx1"/>
                </a:solidFill>
                <a:latin typeface="Arial" pitchFamily="34" charset="0"/>
                <a:cs typeface="Arial" pitchFamily="34" charset="0"/>
              </a:endParaRPr>
            </a:p>
          </p:txBody>
        </p:sp>
        <p:sp>
          <p:nvSpPr>
            <p:cNvPr id="112" name="TextBox 111"/>
            <p:cNvSpPr txBox="1"/>
            <p:nvPr/>
          </p:nvSpPr>
          <p:spPr>
            <a:xfrm>
              <a:off x="1025609"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D</a:t>
              </a:r>
              <a:endParaRPr lang="en-US" sz="1000" dirty="0">
                <a:solidFill>
                  <a:schemeClr val="tx1"/>
                </a:solidFill>
                <a:latin typeface="Arial" pitchFamily="34" charset="0"/>
                <a:cs typeface="Arial" pitchFamily="34" charset="0"/>
              </a:endParaRPr>
            </a:p>
          </p:txBody>
        </p:sp>
        <p:sp>
          <p:nvSpPr>
            <p:cNvPr id="113" name="TextBox 112"/>
            <p:cNvSpPr txBox="1"/>
            <p:nvPr/>
          </p:nvSpPr>
          <p:spPr>
            <a:xfrm>
              <a:off x="137159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E</a:t>
              </a:r>
              <a:endParaRPr lang="en-US" sz="1000" dirty="0">
                <a:solidFill>
                  <a:schemeClr val="tx1"/>
                </a:solidFill>
                <a:latin typeface="Arial" pitchFamily="34" charset="0"/>
                <a:cs typeface="Arial" pitchFamily="34" charset="0"/>
              </a:endParaRPr>
            </a:p>
          </p:txBody>
        </p:sp>
        <p:sp>
          <p:nvSpPr>
            <p:cNvPr id="114" name="TextBox 113"/>
            <p:cNvSpPr txBox="1"/>
            <p:nvPr/>
          </p:nvSpPr>
          <p:spPr>
            <a:xfrm>
              <a:off x="1544594"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F</a:t>
              </a:r>
              <a:endParaRPr lang="en-US" sz="1000" dirty="0">
                <a:solidFill>
                  <a:schemeClr val="tx1"/>
                </a:solidFill>
                <a:latin typeface="Arial" pitchFamily="34" charset="0"/>
                <a:cs typeface="Arial" pitchFamily="34" charset="0"/>
              </a:endParaRPr>
            </a:p>
          </p:txBody>
        </p:sp>
      </p:grpSp>
      <p:sp>
        <p:nvSpPr>
          <p:cNvPr id="115" name="TextBox 114"/>
          <p:cNvSpPr txBox="1"/>
          <p:nvPr/>
        </p:nvSpPr>
        <p:spPr>
          <a:xfrm>
            <a:off x="1612332" y="1831540"/>
            <a:ext cx="234360" cy="215444"/>
          </a:xfrm>
          <a:prstGeom prst="rect">
            <a:avLst/>
          </a:prstGeom>
          <a:noFill/>
        </p:spPr>
        <p:txBody>
          <a:bodyPr wrap="none" rtlCol="0">
            <a:spAutoFit/>
          </a:bodyPr>
          <a:lstStyle/>
          <a:p>
            <a:r>
              <a:rPr lang="en-US" sz="800" dirty="0" smtClean="0">
                <a:solidFill>
                  <a:schemeClr val="tx1"/>
                </a:solidFill>
              </a:rPr>
              <a:t>E</a:t>
            </a:r>
            <a:endParaRPr lang="en-US" sz="800" dirty="0">
              <a:solidFill>
                <a:schemeClr val="tx1"/>
              </a:solidFill>
            </a:endParaRPr>
          </a:p>
        </p:txBody>
      </p:sp>
      <p:sp>
        <p:nvSpPr>
          <p:cNvPr id="116" name="TextBox 115"/>
          <p:cNvSpPr txBox="1"/>
          <p:nvPr/>
        </p:nvSpPr>
        <p:spPr>
          <a:xfrm>
            <a:off x="6690958" y="4068113"/>
            <a:ext cx="234360" cy="215444"/>
          </a:xfrm>
          <a:prstGeom prst="rect">
            <a:avLst/>
          </a:prstGeom>
          <a:noFill/>
        </p:spPr>
        <p:txBody>
          <a:bodyPr wrap="none" rtlCol="0">
            <a:spAutoFit/>
          </a:bodyPr>
          <a:lstStyle/>
          <a:p>
            <a:r>
              <a:rPr lang="en-US" sz="800" smtClean="0">
                <a:solidFill>
                  <a:schemeClr val="tx1"/>
                </a:solidFill>
              </a:rPr>
              <a:t>F</a:t>
            </a:r>
            <a:endParaRPr lang="en-US" sz="800" dirty="0">
              <a:solidFill>
                <a:schemeClr val="tx1"/>
              </a:solidFill>
            </a:endParaRPr>
          </a:p>
        </p:txBody>
      </p:sp>
      <p:sp>
        <p:nvSpPr>
          <p:cNvPr id="117" name="TextBox 116"/>
          <p:cNvSpPr txBox="1"/>
          <p:nvPr/>
        </p:nvSpPr>
        <p:spPr>
          <a:xfrm>
            <a:off x="8408547" y="2881864"/>
            <a:ext cx="234360" cy="215444"/>
          </a:xfrm>
          <a:prstGeom prst="rect">
            <a:avLst/>
          </a:prstGeom>
          <a:noFill/>
        </p:spPr>
        <p:txBody>
          <a:bodyPr wrap="none" rtlCol="0">
            <a:spAutoFit/>
          </a:bodyPr>
          <a:lstStyle/>
          <a:p>
            <a:r>
              <a:rPr lang="en-US" sz="800" smtClean="0">
                <a:solidFill>
                  <a:schemeClr val="tx1"/>
                </a:solidFill>
              </a:rPr>
              <a:t>F</a:t>
            </a:r>
            <a:endParaRPr lang="en-US" sz="800" dirty="0">
              <a:solidFill>
                <a:schemeClr val="tx1"/>
              </a:solidFill>
            </a:endParaRPr>
          </a:p>
        </p:txBody>
      </p:sp>
    </p:spTree>
    <p:extLst>
      <p:ext uri="{BB962C8B-B14F-4D97-AF65-F5344CB8AC3E}">
        <p14:creationId xmlns:p14="http://schemas.microsoft.com/office/powerpoint/2010/main" val="3756109950"/>
      </p:ext>
    </p:extLst>
  </p:cSld>
  <p:clrMapOvr>
    <a:masterClrMapping/>
  </p:clrMapOvr>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145</a:t>
            </a:fld>
            <a:r>
              <a:rPr lang="en-US" smtClean="0"/>
              <a:t> -</a:t>
            </a:r>
            <a:endParaRPr lang="en-US"/>
          </a:p>
        </p:txBody>
      </p:sp>
      <p:cxnSp>
        <p:nvCxnSpPr>
          <p:cNvPr id="91" name="Straight Connector 90"/>
          <p:cNvCxnSpPr/>
          <p:nvPr/>
        </p:nvCxnSpPr>
        <p:spPr bwMode="auto">
          <a:xfrm>
            <a:off x="2901315" y="1171575"/>
            <a:ext cx="0" cy="4136157"/>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Straight Connector 91"/>
          <p:cNvCxnSpPr/>
          <p:nvPr/>
        </p:nvCxnSpPr>
        <p:spPr bwMode="auto">
          <a:xfrm>
            <a:off x="6035040" y="1171575"/>
            <a:ext cx="0" cy="4136157"/>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8" name="Title 1"/>
          <p:cNvSpPr txBox="1">
            <a:spLocks/>
          </p:cNvSpPr>
          <p:nvPr/>
        </p:nvSpPr>
        <p:spPr>
          <a:xfrm>
            <a:off x="139147" y="125380"/>
            <a:ext cx="8933291" cy="5715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Knowledge of Deep Vein Thrombosis Symptoms</a:t>
            </a:r>
            <a:endParaRPr lang="en-US" sz="2400" kern="0" dirty="0"/>
          </a:p>
        </p:txBody>
      </p:sp>
      <p:grpSp>
        <p:nvGrpSpPr>
          <p:cNvPr id="6" name="Group 5"/>
          <p:cNvGrpSpPr/>
          <p:nvPr/>
        </p:nvGrpSpPr>
        <p:grpSpPr>
          <a:xfrm>
            <a:off x="251348" y="1317774"/>
            <a:ext cx="2425176" cy="486337"/>
            <a:chOff x="251348" y="771956"/>
            <a:chExt cx="2425176" cy="486337"/>
          </a:xfrm>
        </p:grpSpPr>
        <p:sp>
          <p:nvSpPr>
            <p:cNvPr id="117" name="Rounded Rectangle 116"/>
            <p:cNvSpPr/>
            <p:nvPr/>
          </p:nvSpPr>
          <p:spPr bwMode="auto">
            <a:xfrm>
              <a:off x="251348"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86" name="TextBox 85"/>
            <p:cNvSpPr txBox="1"/>
            <p:nvPr/>
          </p:nvSpPr>
          <p:spPr>
            <a:xfrm>
              <a:off x="649761" y="857652"/>
              <a:ext cx="140987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Males (A)</a:t>
              </a:r>
              <a:endParaRPr lang="en-US" sz="1400" b="1" dirty="0">
                <a:solidFill>
                  <a:schemeClr val="tx2"/>
                </a:solidFill>
                <a:latin typeface="Arial" panose="020B0604020202020204" pitchFamily="34" charset="0"/>
                <a:cs typeface="Arial" panose="020B0604020202020204" pitchFamily="34" charset="0"/>
              </a:endParaRPr>
            </a:p>
          </p:txBody>
        </p:sp>
        <p:sp>
          <p:nvSpPr>
            <p:cNvPr id="80" name="Oval 79"/>
            <p:cNvSpPr/>
            <p:nvPr/>
          </p:nvSpPr>
          <p:spPr>
            <a:xfrm>
              <a:off x="2022544" y="771956"/>
              <a:ext cx="486337" cy="486337"/>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1" name="Freeform 9"/>
            <p:cNvSpPr>
              <a:spLocks noEditPoints="1"/>
            </p:cNvSpPr>
            <p:nvPr/>
          </p:nvSpPr>
          <p:spPr bwMode="auto">
            <a:xfrm>
              <a:off x="2194733" y="816611"/>
              <a:ext cx="148296" cy="401891"/>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grpSp>
        <p:nvGrpSpPr>
          <p:cNvPr id="9" name="Group 8"/>
          <p:cNvGrpSpPr/>
          <p:nvPr/>
        </p:nvGrpSpPr>
        <p:grpSpPr>
          <a:xfrm>
            <a:off x="3194574" y="1317774"/>
            <a:ext cx="2425176" cy="486337"/>
            <a:chOff x="3194574" y="780911"/>
            <a:chExt cx="2425176" cy="486337"/>
          </a:xfrm>
        </p:grpSpPr>
        <p:sp>
          <p:nvSpPr>
            <p:cNvPr id="152" name="Rounded Rectangle 151"/>
            <p:cNvSpPr/>
            <p:nvPr/>
          </p:nvSpPr>
          <p:spPr bwMode="auto">
            <a:xfrm>
              <a:off x="3194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89" name="TextBox 88"/>
            <p:cNvSpPr txBox="1"/>
            <p:nvPr/>
          </p:nvSpPr>
          <p:spPr>
            <a:xfrm>
              <a:off x="3238325" y="857652"/>
              <a:ext cx="234332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Females (B)</a:t>
              </a:r>
              <a:endParaRPr lang="en-US" sz="1400" b="1" dirty="0">
                <a:solidFill>
                  <a:schemeClr val="tx2"/>
                </a:solidFill>
                <a:latin typeface="Arial" panose="020B0604020202020204" pitchFamily="34" charset="0"/>
                <a:cs typeface="Arial" panose="020B0604020202020204" pitchFamily="34" charset="0"/>
              </a:endParaRPr>
            </a:p>
          </p:txBody>
        </p:sp>
        <p:sp>
          <p:nvSpPr>
            <p:cNvPr id="82" name="Oval 81"/>
            <p:cNvSpPr/>
            <p:nvPr/>
          </p:nvSpPr>
          <p:spPr>
            <a:xfrm>
              <a:off x="4977371" y="780911"/>
              <a:ext cx="486337" cy="486337"/>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3" name="Freeform 5"/>
            <p:cNvSpPr>
              <a:spLocks noEditPoints="1"/>
            </p:cNvSpPr>
            <p:nvPr/>
          </p:nvSpPr>
          <p:spPr bwMode="auto">
            <a:xfrm>
              <a:off x="5131599" y="831534"/>
              <a:ext cx="183758" cy="392017"/>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dirty="0"/>
            </a:p>
          </p:txBody>
        </p:sp>
      </p:grpSp>
      <p:grpSp>
        <p:nvGrpSpPr>
          <p:cNvPr id="10" name="Group 9"/>
          <p:cNvGrpSpPr/>
          <p:nvPr/>
        </p:nvGrpSpPr>
        <p:grpSpPr>
          <a:xfrm>
            <a:off x="6242574" y="1288817"/>
            <a:ext cx="2425176" cy="544250"/>
            <a:chOff x="6242574" y="755417"/>
            <a:chExt cx="2425176" cy="544250"/>
          </a:xfrm>
        </p:grpSpPr>
        <p:sp>
          <p:nvSpPr>
            <p:cNvPr id="153" name="Rounded Rectangle 152"/>
            <p:cNvSpPr/>
            <p:nvPr/>
          </p:nvSpPr>
          <p:spPr bwMode="auto">
            <a:xfrm>
              <a:off x="6242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90" name="TextBox 89"/>
            <p:cNvSpPr txBox="1"/>
            <p:nvPr/>
          </p:nvSpPr>
          <p:spPr>
            <a:xfrm>
              <a:off x="6343475" y="857652"/>
              <a:ext cx="222902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Locale</a:t>
              </a:r>
              <a:endParaRPr lang="en-US" sz="1400" b="1" dirty="0">
                <a:solidFill>
                  <a:schemeClr val="tx2"/>
                </a:solidFill>
                <a:latin typeface="Arial" panose="020B0604020202020204" pitchFamily="34" charset="0"/>
                <a:cs typeface="Arial" panose="020B0604020202020204" pitchFamily="34" charset="0"/>
              </a:endParaRPr>
            </a:p>
          </p:txBody>
        </p:sp>
        <p:grpSp>
          <p:nvGrpSpPr>
            <p:cNvPr id="84" name="Group 83"/>
            <p:cNvGrpSpPr/>
            <p:nvPr/>
          </p:nvGrpSpPr>
          <p:grpSpPr>
            <a:xfrm>
              <a:off x="7966980" y="755417"/>
              <a:ext cx="544250" cy="544250"/>
              <a:chOff x="5780183" y="381000"/>
              <a:chExt cx="838200" cy="838200"/>
            </a:xfrm>
          </p:grpSpPr>
          <p:sp>
            <p:nvSpPr>
              <p:cNvPr id="85" name="Oval 84"/>
              <p:cNvSpPr/>
              <p:nvPr/>
            </p:nvSpPr>
            <p:spPr>
              <a:xfrm>
                <a:off x="5780183" y="381000"/>
                <a:ext cx="838200" cy="83820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grpSp>
            <p:nvGrpSpPr>
              <p:cNvPr id="87" name="Group 86"/>
              <p:cNvGrpSpPr/>
              <p:nvPr/>
            </p:nvGrpSpPr>
            <p:grpSpPr>
              <a:xfrm>
                <a:off x="5854700" y="457200"/>
                <a:ext cx="685800" cy="685800"/>
                <a:chOff x="6265862" y="2439988"/>
                <a:chExt cx="1962150" cy="1962150"/>
              </a:xfrm>
              <a:solidFill>
                <a:schemeClr val="bg1"/>
              </a:solidFill>
            </p:grpSpPr>
            <p:sp>
              <p:nvSpPr>
                <p:cNvPr id="88" name="Freeform 5"/>
                <p:cNvSpPr>
                  <a:spLocks/>
                </p:cNvSpPr>
                <p:nvPr/>
              </p:nvSpPr>
              <p:spPr bwMode="auto">
                <a:xfrm>
                  <a:off x="7513637" y="2903538"/>
                  <a:ext cx="82550" cy="123825"/>
                </a:xfrm>
                <a:custGeom>
                  <a:avLst/>
                  <a:gdLst/>
                  <a:ahLst/>
                  <a:cxnLst>
                    <a:cxn ang="0">
                      <a:pos x="8" y="112"/>
                    </a:cxn>
                    <a:cxn ang="0">
                      <a:pos x="38" y="105"/>
                    </a:cxn>
                    <a:cxn ang="0">
                      <a:pos x="75" y="97"/>
                    </a:cxn>
                    <a:cxn ang="0">
                      <a:pos x="75" y="82"/>
                    </a:cxn>
                    <a:cxn ang="0">
                      <a:pos x="16" y="0"/>
                    </a:cxn>
                    <a:cxn ang="0">
                      <a:pos x="8" y="112"/>
                    </a:cxn>
                  </a:cxnLst>
                  <a:rect l="0" t="0" r="r" b="b"/>
                  <a:pathLst>
                    <a:path w="75" h="113">
                      <a:moveTo>
                        <a:pt x="8" y="112"/>
                      </a:moveTo>
                      <a:cubicBezTo>
                        <a:pt x="22" y="113"/>
                        <a:pt x="24" y="103"/>
                        <a:pt x="38" y="105"/>
                      </a:cubicBezTo>
                      <a:cubicBezTo>
                        <a:pt x="59" y="111"/>
                        <a:pt x="58" y="94"/>
                        <a:pt x="75" y="97"/>
                      </a:cubicBezTo>
                      <a:cubicBezTo>
                        <a:pt x="75" y="92"/>
                        <a:pt x="75" y="87"/>
                        <a:pt x="75" y="82"/>
                      </a:cubicBezTo>
                      <a:cubicBezTo>
                        <a:pt x="44" y="67"/>
                        <a:pt x="55" y="9"/>
                        <a:pt x="16" y="0"/>
                      </a:cubicBezTo>
                      <a:cubicBezTo>
                        <a:pt x="0" y="40"/>
                        <a:pt x="39" y="72"/>
                        <a:pt x="8" y="11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97" name="Freeform 6"/>
                <p:cNvSpPr>
                  <a:spLocks/>
                </p:cNvSpPr>
                <p:nvPr/>
              </p:nvSpPr>
              <p:spPr bwMode="auto">
                <a:xfrm>
                  <a:off x="7477125" y="2952750"/>
                  <a:ext cx="47625" cy="49213"/>
                </a:xfrm>
                <a:custGeom>
                  <a:avLst/>
                  <a:gdLst/>
                  <a:ahLst/>
                  <a:cxnLst>
                    <a:cxn ang="0">
                      <a:pos x="33" y="0"/>
                    </a:cxn>
                    <a:cxn ang="0">
                      <a:pos x="3" y="45"/>
                    </a:cxn>
                    <a:cxn ang="0">
                      <a:pos x="41" y="45"/>
                    </a:cxn>
                    <a:cxn ang="0">
                      <a:pos x="33" y="0"/>
                    </a:cxn>
                  </a:cxnLst>
                  <a:rect l="0" t="0" r="r" b="b"/>
                  <a:pathLst>
                    <a:path w="42" h="45">
                      <a:moveTo>
                        <a:pt x="33" y="0"/>
                      </a:moveTo>
                      <a:cubicBezTo>
                        <a:pt x="9" y="1"/>
                        <a:pt x="0" y="17"/>
                        <a:pt x="3" y="45"/>
                      </a:cubicBezTo>
                      <a:cubicBezTo>
                        <a:pt x="16" y="45"/>
                        <a:pt x="28" y="45"/>
                        <a:pt x="41" y="45"/>
                      </a:cubicBezTo>
                      <a:cubicBezTo>
                        <a:pt x="42" y="26"/>
                        <a:pt x="42" y="9"/>
                        <a:pt x="33"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4" name="Freeform 7"/>
                <p:cNvSpPr>
                  <a:spLocks/>
                </p:cNvSpPr>
                <p:nvPr/>
              </p:nvSpPr>
              <p:spPr bwMode="auto">
                <a:xfrm>
                  <a:off x="7366000" y="2779713"/>
                  <a:ext cx="90488" cy="50800"/>
                </a:xfrm>
                <a:custGeom>
                  <a:avLst/>
                  <a:gdLst/>
                  <a:ahLst/>
                  <a:cxnLst>
                    <a:cxn ang="0">
                      <a:pos x="82" y="15"/>
                    </a:cxn>
                    <a:cxn ang="0">
                      <a:pos x="75" y="0"/>
                    </a:cxn>
                    <a:cxn ang="0">
                      <a:pos x="0" y="0"/>
                    </a:cxn>
                    <a:cxn ang="0">
                      <a:pos x="22" y="44"/>
                    </a:cxn>
                    <a:cxn ang="0">
                      <a:pos x="82" y="15"/>
                    </a:cxn>
                  </a:cxnLst>
                  <a:rect l="0" t="0" r="r" b="b"/>
                  <a:pathLst>
                    <a:path w="82" h="45">
                      <a:moveTo>
                        <a:pt x="82" y="15"/>
                      </a:moveTo>
                      <a:cubicBezTo>
                        <a:pt x="82" y="7"/>
                        <a:pt x="76" y="6"/>
                        <a:pt x="75" y="0"/>
                      </a:cubicBezTo>
                      <a:cubicBezTo>
                        <a:pt x="45" y="7"/>
                        <a:pt x="30" y="7"/>
                        <a:pt x="0" y="0"/>
                      </a:cubicBezTo>
                      <a:cubicBezTo>
                        <a:pt x="0" y="22"/>
                        <a:pt x="16" y="29"/>
                        <a:pt x="22" y="44"/>
                      </a:cubicBezTo>
                      <a:cubicBezTo>
                        <a:pt x="53" y="45"/>
                        <a:pt x="81" y="43"/>
                        <a:pt x="82" y="1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5" name="Freeform 8"/>
                <p:cNvSpPr>
                  <a:spLocks/>
                </p:cNvSpPr>
                <p:nvPr/>
              </p:nvSpPr>
              <p:spPr bwMode="auto">
                <a:xfrm>
                  <a:off x="7218362" y="2787650"/>
                  <a:ext cx="131763" cy="147638"/>
                </a:xfrm>
                <a:custGeom>
                  <a:avLst/>
                  <a:gdLst/>
                  <a:ahLst/>
                  <a:cxnLst>
                    <a:cxn ang="0">
                      <a:pos x="8" y="112"/>
                    </a:cxn>
                    <a:cxn ang="0">
                      <a:pos x="37" y="127"/>
                    </a:cxn>
                    <a:cxn ang="0">
                      <a:pos x="37" y="134"/>
                    </a:cxn>
                    <a:cxn ang="0">
                      <a:pos x="112" y="82"/>
                    </a:cxn>
                    <a:cxn ang="0">
                      <a:pos x="8" y="112"/>
                    </a:cxn>
                  </a:cxnLst>
                  <a:rect l="0" t="0" r="r" b="b"/>
                  <a:pathLst>
                    <a:path w="120" h="134">
                      <a:moveTo>
                        <a:pt x="8" y="112"/>
                      </a:moveTo>
                      <a:cubicBezTo>
                        <a:pt x="12" y="122"/>
                        <a:pt x="36" y="113"/>
                        <a:pt x="37" y="127"/>
                      </a:cubicBezTo>
                      <a:cubicBezTo>
                        <a:pt x="33" y="127"/>
                        <a:pt x="29" y="133"/>
                        <a:pt x="37" y="134"/>
                      </a:cubicBezTo>
                      <a:cubicBezTo>
                        <a:pt x="64" y="119"/>
                        <a:pt x="100" y="113"/>
                        <a:pt x="112" y="82"/>
                      </a:cubicBezTo>
                      <a:cubicBezTo>
                        <a:pt x="120" y="0"/>
                        <a:pt x="0" y="21"/>
                        <a:pt x="8" y="11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6" name="Freeform 9"/>
                <p:cNvSpPr>
                  <a:spLocks/>
                </p:cNvSpPr>
                <p:nvPr/>
              </p:nvSpPr>
              <p:spPr bwMode="auto">
                <a:xfrm>
                  <a:off x="6831012" y="3395663"/>
                  <a:ext cx="52388" cy="36513"/>
                </a:xfrm>
                <a:custGeom>
                  <a:avLst/>
                  <a:gdLst/>
                  <a:ahLst/>
                  <a:cxnLst>
                    <a:cxn ang="0">
                      <a:pos x="0" y="16"/>
                    </a:cxn>
                    <a:cxn ang="0">
                      <a:pos x="45" y="1"/>
                    </a:cxn>
                    <a:cxn ang="0">
                      <a:pos x="0" y="16"/>
                    </a:cxn>
                  </a:cxnLst>
                  <a:rect l="0" t="0" r="r" b="b"/>
                  <a:pathLst>
                    <a:path w="48" h="33">
                      <a:moveTo>
                        <a:pt x="0" y="16"/>
                      </a:moveTo>
                      <a:cubicBezTo>
                        <a:pt x="18" y="21"/>
                        <a:pt x="48" y="33"/>
                        <a:pt x="45" y="1"/>
                      </a:cubicBezTo>
                      <a:cubicBezTo>
                        <a:pt x="24" y="0"/>
                        <a:pt x="7" y="3"/>
                        <a:pt x="0" y="1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7" name="Freeform 10"/>
                <p:cNvSpPr>
                  <a:spLocks/>
                </p:cNvSpPr>
                <p:nvPr/>
              </p:nvSpPr>
              <p:spPr bwMode="auto">
                <a:xfrm>
                  <a:off x="6732587" y="3328988"/>
                  <a:ext cx="98425" cy="69850"/>
                </a:xfrm>
                <a:custGeom>
                  <a:avLst/>
                  <a:gdLst/>
                  <a:ahLst/>
                  <a:cxnLst>
                    <a:cxn ang="0">
                      <a:pos x="0" y="32"/>
                    </a:cxn>
                    <a:cxn ang="0">
                      <a:pos x="89" y="62"/>
                    </a:cxn>
                    <a:cxn ang="0">
                      <a:pos x="0" y="32"/>
                    </a:cxn>
                  </a:cxnLst>
                  <a:rect l="0" t="0" r="r" b="b"/>
                  <a:pathLst>
                    <a:path w="89" h="63">
                      <a:moveTo>
                        <a:pt x="0" y="32"/>
                      </a:moveTo>
                      <a:cubicBezTo>
                        <a:pt x="43" y="29"/>
                        <a:pt x="49" y="63"/>
                        <a:pt x="89" y="62"/>
                      </a:cubicBezTo>
                      <a:cubicBezTo>
                        <a:pt x="71" y="45"/>
                        <a:pt x="20" y="0"/>
                        <a:pt x="0" y="3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8" name="Freeform 11"/>
                <p:cNvSpPr>
                  <a:spLocks noEditPoints="1"/>
                </p:cNvSpPr>
                <p:nvPr/>
              </p:nvSpPr>
              <p:spPr bwMode="auto">
                <a:xfrm>
                  <a:off x="6265862" y="2439988"/>
                  <a:ext cx="1962150" cy="1962150"/>
                </a:xfrm>
                <a:custGeom>
                  <a:avLst/>
                  <a:gdLst/>
                  <a:ahLst/>
                  <a:cxnLst>
                    <a:cxn ang="0">
                      <a:pos x="887" y="1775"/>
                    </a:cxn>
                    <a:cxn ang="0">
                      <a:pos x="1442" y="330"/>
                    </a:cxn>
                    <a:cxn ang="0">
                      <a:pos x="1442" y="330"/>
                    </a:cxn>
                    <a:cxn ang="0">
                      <a:pos x="564" y="171"/>
                    </a:cxn>
                    <a:cxn ang="0">
                      <a:pos x="163" y="580"/>
                    </a:cxn>
                    <a:cxn ang="0">
                      <a:pos x="203" y="786"/>
                    </a:cxn>
                    <a:cxn ang="0">
                      <a:pos x="438" y="1080"/>
                    </a:cxn>
                    <a:cxn ang="0">
                      <a:pos x="603" y="1605"/>
                    </a:cxn>
                    <a:cxn ang="0">
                      <a:pos x="749" y="1342"/>
                    </a:cxn>
                    <a:cxn ang="0">
                      <a:pos x="720" y="1074"/>
                    </a:cxn>
                    <a:cxn ang="0">
                      <a:pos x="526" y="941"/>
                    </a:cxn>
                    <a:cxn ang="0">
                      <a:pos x="429" y="903"/>
                    </a:cxn>
                    <a:cxn ang="0">
                      <a:pos x="362" y="866"/>
                    </a:cxn>
                    <a:cxn ang="0">
                      <a:pos x="459" y="807"/>
                    </a:cxn>
                    <a:cxn ang="0">
                      <a:pos x="645" y="576"/>
                    </a:cxn>
                    <a:cxn ang="0">
                      <a:pos x="623" y="553"/>
                    </a:cxn>
                    <a:cxn ang="0">
                      <a:pos x="682" y="524"/>
                    </a:cxn>
                    <a:cxn ang="0">
                      <a:pos x="660" y="390"/>
                    </a:cxn>
                    <a:cxn ang="0">
                      <a:pos x="556" y="345"/>
                    </a:cxn>
                    <a:cxn ang="0">
                      <a:pos x="496" y="449"/>
                    </a:cxn>
                    <a:cxn ang="0">
                      <a:pos x="489" y="330"/>
                    </a:cxn>
                    <a:cxn ang="0">
                      <a:pos x="541" y="345"/>
                    </a:cxn>
                    <a:cxn ang="0">
                      <a:pos x="586" y="256"/>
                    </a:cxn>
                    <a:cxn ang="0">
                      <a:pos x="638" y="367"/>
                    </a:cxn>
                    <a:cxn ang="0">
                      <a:pos x="675" y="323"/>
                    </a:cxn>
                    <a:cxn ang="0">
                      <a:pos x="608" y="211"/>
                    </a:cxn>
                    <a:cxn ang="0">
                      <a:pos x="519" y="271"/>
                    </a:cxn>
                    <a:cxn ang="0">
                      <a:pos x="444" y="241"/>
                    </a:cxn>
                    <a:cxn ang="0">
                      <a:pos x="468" y="223"/>
                    </a:cxn>
                    <a:cxn ang="0">
                      <a:pos x="586" y="189"/>
                    </a:cxn>
                    <a:cxn ang="0">
                      <a:pos x="757" y="256"/>
                    </a:cxn>
                    <a:cxn ang="0">
                      <a:pos x="769" y="260"/>
                    </a:cxn>
                    <a:cxn ang="0">
                      <a:pos x="1025" y="256"/>
                    </a:cxn>
                    <a:cxn ang="0">
                      <a:pos x="1040" y="122"/>
                    </a:cxn>
                    <a:cxn ang="0">
                      <a:pos x="1226" y="390"/>
                    </a:cxn>
                    <a:cxn ang="0">
                      <a:pos x="1271" y="472"/>
                    </a:cxn>
                    <a:cxn ang="0">
                      <a:pos x="1151" y="554"/>
                    </a:cxn>
                    <a:cxn ang="0">
                      <a:pos x="1122" y="606"/>
                    </a:cxn>
                    <a:cxn ang="0">
                      <a:pos x="1174" y="687"/>
                    </a:cxn>
                    <a:cxn ang="0">
                      <a:pos x="1256" y="606"/>
                    </a:cxn>
                    <a:cxn ang="0">
                      <a:pos x="1352" y="658"/>
                    </a:cxn>
                    <a:cxn ang="0">
                      <a:pos x="1419" y="650"/>
                    </a:cxn>
                    <a:cxn ang="0">
                      <a:pos x="1472" y="762"/>
                    </a:cxn>
                    <a:cxn ang="0">
                      <a:pos x="1352" y="762"/>
                    </a:cxn>
                    <a:cxn ang="0">
                      <a:pos x="1092" y="777"/>
                    </a:cxn>
                    <a:cxn ang="0">
                      <a:pos x="1226" y="1022"/>
                    </a:cxn>
                    <a:cxn ang="0">
                      <a:pos x="1323" y="1439"/>
                    </a:cxn>
                    <a:cxn ang="0">
                      <a:pos x="1620" y="970"/>
                    </a:cxn>
                    <a:cxn ang="0">
                      <a:pos x="1671" y="829"/>
                    </a:cxn>
                  </a:cxnLst>
                  <a:rect l="0" t="0" r="r" b="b"/>
                  <a:pathLst>
                    <a:path w="1775" h="1775">
                      <a:moveTo>
                        <a:pt x="887" y="0"/>
                      </a:moveTo>
                      <a:cubicBezTo>
                        <a:pt x="398" y="0"/>
                        <a:pt x="0" y="398"/>
                        <a:pt x="0" y="887"/>
                      </a:cubicBezTo>
                      <a:cubicBezTo>
                        <a:pt x="0" y="1377"/>
                        <a:pt x="398" y="1775"/>
                        <a:pt x="887" y="1775"/>
                      </a:cubicBezTo>
                      <a:cubicBezTo>
                        <a:pt x="1377" y="1775"/>
                        <a:pt x="1775" y="1377"/>
                        <a:pt x="1775" y="887"/>
                      </a:cubicBezTo>
                      <a:cubicBezTo>
                        <a:pt x="1775" y="398"/>
                        <a:pt x="1377" y="0"/>
                        <a:pt x="887" y="0"/>
                      </a:cubicBezTo>
                      <a:close/>
                      <a:moveTo>
                        <a:pt x="1442" y="330"/>
                      </a:moveTo>
                      <a:cubicBezTo>
                        <a:pt x="1451" y="339"/>
                        <a:pt x="1458" y="348"/>
                        <a:pt x="1466" y="357"/>
                      </a:cubicBezTo>
                      <a:cubicBezTo>
                        <a:pt x="1454" y="364"/>
                        <a:pt x="1448" y="342"/>
                        <a:pt x="1442" y="330"/>
                      </a:cubicBezTo>
                      <a:cubicBezTo>
                        <a:pt x="1442" y="330"/>
                        <a:pt x="1442" y="330"/>
                        <a:pt x="1442" y="330"/>
                      </a:cubicBezTo>
                      <a:close/>
                      <a:moveTo>
                        <a:pt x="564" y="171"/>
                      </a:moveTo>
                      <a:cubicBezTo>
                        <a:pt x="561" y="173"/>
                        <a:pt x="557" y="175"/>
                        <a:pt x="554" y="176"/>
                      </a:cubicBezTo>
                      <a:cubicBezTo>
                        <a:pt x="557" y="174"/>
                        <a:pt x="561" y="172"/>
                        <a:pt x="564" y="171"/>
                      </a:cubicBezTo>
                      <a:close/>
                      <a:moveTo>
                        <a:pt x="887" y="1674"/>
                      </a:moveTo>
                      <a:cubicBezTo>
                        <a:pt x="453" y="1674"/>
                        <a:pt x="100" y="1321"/>
                        <a:pt x="100" y="887"/>
                      </a:cubicBezTo>
                      <a:cubicBezTo>
                        <a:pt x="100" y="778"/>
                        <a:pt x="123" y="674"/>
                        <a:pt x="163" y="580"/>
                      </a:cubicBezTo>
                      <a:cubicBezTo>
                        <a:pt x="156" y="597"/>
                        <a:pt x="150" y="614"/>
                        <a:pt x="145" y="631"/>
                      </a:cubicBezTo>
                      <a:cubicBezTo>
                        <a:pt x="147" y="707"/>
                        <a:pt x="166" y="787"/>
                        <a:pt x="217" y="837"/>
                      </a:cubicBezTo>
                      <a:cubicBezTo>
                        <a:pt x="216" y="817"/>
                        <a:pt x="204" y="807"/>
                        <a:pt x="203" y="786"/>
                      </a:cubicBezTo>
                      <a:cubicBezTo>
                        <a:pt x="227" y="801"/>
                        <a:pt x="242" y="826"/>
                        <a:pt x="239" y="867"/>
                      </a:cubicBezTo>
                      <a:cubicBezTo>
                        <a:pt x="316" y="923"/>
                        <a:pt x="421" y="950"/>
                        <a:pt x="475" y="1029"/>
                      </a:cubicBezTo>
                      <a:cubicBezTo>
                        <a:pt x="467" y="1050"/>
                        <a:pt x="451" y="1064"/>
                        <a:pt x="438" y="1080"/>
                      </a:cubicBezTo>
                      <a:cubicBezTo>
                        <a:pt x="417" y="1179"/>
                        <a:pt x="535" y="1226"/>
                        <a:pt x="549" y="1309"/>
                      </a:cubicBezTo>
                      <a:cubicBezTo>
                        <a:pt x="566" y="1414"/>
                        <a:pt x="517" y="1521"/>
                        <a:pt x="546" y="1579"/>
                      </a:cubicBezTo>
                      <a:cubicBezTo>
                        <a:pt x="565" y="1589"/>
                        <a:pt x="584" y="1597"/>
                        <a:pt x="603" y="1605"/>
                      </a:cubicBezTo>
                      <a:cubicBezTo>
                        <a:pt x="616" y="1544"/>
                        <a:pt x="599" y="1498"/>
                        <a:pt x="675" y="1476"/>
                      </a:cubicBezTo>
                      <a:cubicBezTo>
                        <a:pt x="681" y="1455"/>
                        <a:pt x="665" y="1457"/>
                        <a:pt x="668" y="1439"/>
                      </a:cubicBezTo>
                      <a:cubicBezTo>
                        <a:pt x="710" y="1451"/>
                        <a:pt x="743" y="1391"/>
                        <a:pt x="749" y="1342"/>
                      </a:cubicBezTo>
                      <a:cubicBezTo>
                        <a:pt x="769" y="1333"/>
                        <a:pt x="789" y="1322"/>
                        <a:pt x="809" y="1313"/>
                      </a:cubicBezTo>
                      <a:cubicBezTo>
                        <a:pt x="808" y="1235"/>
                        <a:pt x="854" y="1204"/>
                        <a:pt x="861" y="1134"/>
                      </a:cubicBezTo>
                      <a:cubicBezTo>
                        <a:pt x="812" y="1116"/>
                        <a:pt x="773" y="1088"/>
                        <a:pt x="720" y="1074"/>
                      </a:cubicBezTo>
                      <a:cubicBezTo>
                        <a:pt x="720" y="1062"/>
                        <a:pt x="720" y="1050"/>
                        <a:pt x="720" y="1037"/>
                      </a:cubicBezTo>
                      <a:cubicBezTo>
                        <a:pt x="690" y="1010"/>
                        <a:pt x="633" y="1009"/>
                        <a:pt x="623" y="963"/>
                      </a:cubicBezTo>
                      <a:cubicBezTo>
                        <a:pt x="574" y="962"/>
                        <a:pt x="543" y="956"/>
                        <a:pt x="526" y="941"/>
                      </a:cubicBezTo>
                      <a:cubicBezTo>
                        <a:pt x="498" y="945"/>
                        <a:pt x="496" y="975"/>
                        <a:pt x="467" y="978"/>
                      </a:cubicBezTo>
                      <a:cubicBezTo>
                        <a:pt x="466" y="970"/>
                        <a:pt x="458" y="972"/>
                        <a:pt x="452" y="970"/>
                      </a:cubicBezTo>
                      <a:cubicBezTo>
                        <a:pt x="414" y="965"/>
                        <a:pt x="427" y="936"/>
                        <a:pt x="429" y="903"/>
                      </a:cubicBezTo>
                      <a:cubicBezTo>
                        <a:pt x="419" y="899"/>
                        <a:pt x="391" y="912"/>
                        <a:pt x="392" y="896"/>
                      </a:cubicBezTo>
                      <a:cubicBezTo>
                        <a:pt x="391" y="877"/>
                        <a:pt x="396" y="865"/>
                        <a:pt x="407" y="859"/>
                      </a:cubicBezTo>
                      <a:cubicBezTo>
                        <a:pt x="403" y="833"/>
                        <a:pt x="360" y="843"/>
                        <a:pt x="362" y="866"/>
                      </a:cubicBezTo>
                      <a:cubicBezTo>
                        <a:pt x="360" y="866"/>
                        <a:pt x="357" y="866"/>
                        <a:pt x="355" y="866"/>
                      </a:cubicBezTo>
                      <a:cubicBezTo>
                        <a:pt x="239" y="839"/>
                        <a:pt x="362" y="715"/>
                        <a:pt x="429" y="754"/>
                      </a:cubicBezTo>
                      <a:cubicBezTo>
                        <a:pt x="435" y="776"/>
                        <a:pt x="441" y="797"/>
                        <a:pt x="459" y="807"/>
                      </a:cubicBezTo>
                      <a:cubicBezTo>
                        <a:pt x="481" y="792"/>
                        <a:pt x="451" y="746"/>
                        <a:pt x="467" y="739"/>
                      </a:cubicBezTo>
                      <a:cubicBezTo>
                        <a:pt x="476" y="727"/>
                        <a:pt x="482" y="710"/>
                        <a:pt x="504" y="710"/>
                      </a:cubicBezTo>
                      <a:cubicBezTo>
                        <a:pt x="518" y="625"/>
                        <a:pt x="610" y="599"/>
                        <a:pt x="645" y="576"/>
                      </a:cubicBezTo>
                      <a:cubicBezTo>
                        <a:pt x="645" y="573"/>
                        <a:pt x="645" y="571"/>
                        <a:pt x="645" y="568"/>
                      </a:cubicBezTo>
                      <a:cubicBezTo>
                        <a:pt x="645" y="561"/>
                        <a:pt x="636" y="563"/>
                        <a:pt x="630" y="561"/>
                      </a:cubicBezTo>
                      <a:cubicBezTo>
                        <a:pt x="626" y="560"/>
                        <a:pt x="622" y="560"/>
                        <a:pt x="623" y="553"/>
                      </a:cubicBezTo>
                      <a:cubicBezTo>
                        <a:pt x="620" y="536"/>
                        <a:pt x="637" y="537"/>
                        <a:pt x="630" y="516"/>
                      </a:cubicBezTo>
                      <a:cubicBezTo>
                        <a:pt x="654" y="547"/>
                        <a:pt x="677" y="508"/>
                        <a:pt x="705" y="501"/>
                      </a:cubicBezTo>
                      <a:cubicBezTo>
                        <a:pt x="701" y="512"/>
                        <a:pt x="693" y="519"/>
                        <a:pt x="682" y="524"/>
                      </a:cubicBezTo>
                      <a:cubicBezTo>
                        <a:pt x="677" y="529"/>
                        <a:pt x="664" y="560"/>
                        <a:pt x="690" y="553"/>
                      </a:cubicBezTo>
                      <a:cubicBezTo>
                        <a:pt x="707" y="553"/>
                        <a:pt x="712" y="566"/>
                        <a:pt x="735" y="561"/>
                      </a:cubicBezTo>
                      <a:cubicBezTo>
                        <a:pt x="724" y="494"/>
                        <a:pt x="683" y="459"/>
                        <a:pt x="660" y="390"/>
                      </a:cubicBezTo>
                      <a:cubicBezTo>
                        <a:pt x="636" y="380"/>
                        <a:pt x="654" y="414"/>
                        <a:pt x="630" y="405"/>
                      </a:cubicBezTo>
                      <a:cubicBezTo>
                        <a:pt x="605" y="406"/>
                        <a:pt x="620" y="366"/>
                        <a:pt x="601" y="360"/>
                      </a:cubicBezTo>
                      <a:cubicBezTo>
                        <a:pt x="574" y="365"/>
                        <a:pt x="563" y="344"/>
                        <a:pt x="556" y="345"/>
                      </a:cubicBezTo>
                      <a:cubicBezTo>
                        <a:pt x="556" y="350"/>
                        <a:pt x="555" y="354"/>
                        <a:pt x="549" y="352"/>
                      </a:cubicBezTo>
                      <a:cubicBezTo>
                        <a:pt x="551" y="449"/>
                        <a:pt x="529" y="434"/>
                        <a:pt x="504" y="494"/>
                      </a:cubicBezTo>
                      <a:cubicBezTo>
                        <a:pt x="504" y="476"/>
                        <a:pt x="491" y="472"/>
                        <a:pt x="496" y="449"/>
                      </a:cubicBezTo>
                      <a:cubicBezTo>
                        <a:pt x="486" y="450"/>
                        <a:pt x="480" y="446"/>
                        <a:pt x="474" y="442"/>
                      </a:cubicBezTo>
                      <a:cubicBezTo>
                        <a:pt x="449" y="432"/>
                        <a:pt x="421" y="425"/>
                        <a:pt x="415" y="397"/>
                      </a:cubicBezTo>
                      <a:cubicBezTo>
                        <a:pt x="436" y="372"/>
                        <a:pt x="454" y="342"/>
                        <a:pt x="489" y="330"/>
                      </a:cubicBezTo>
                      <a:cubicBezTo>
                        <a:pt x="483" y="349"/>
                        <a:pt x="517" y="365"/>
                        <a:pt x="519" y="352"/>
                      </a:cubicBezTo>
                      <a:cubicBezTo>
                        <a:pt x="511" y="352"/>
                        <a:pt x="509" y="339"/>
                        <a:pt x="519" y="338"/>
                      </a:cubicBezTo>
                      <a:cubicBezTo>
                        <a:pt x="529" y="337"/>
                        <a:pt x="535" y="341"/>
                        <a:pt x="541" y="345"/>
                      </a:cubicBezTo>
                      <a:cubicBezTo>
                        <a:pt x="542" y="326"/>
                        <a:pt x="530" y="322"/>
                        <a:pt x="519" y="315"/>
                      </a:cubicBezTo>
                      <a:cubicBezTo>
                        <a:pt x="527" y="296"/>
                        <a:pt x="555" y="297"/>
                        <a:pt x="549" y="263"/>
                      </a:cubicBezTo>
                      <a:cubicBezTo>
                        <a:pt x="525" y="253"/>
                        <a:pt x="575" y="256"/>
                        <a:pt x="586" y="256"/>
                      </a:cubicBezTo>
                      <a:cubicBezTo>
                        <a:pt x="580" y="279"/>
                        <a:pt x="606" y="270"/>
                        <a:pt x="601" y="293"/>
                      </a:cubicBezTo>
                      <a:cubicBezTo>
                        <a:pt x="599" y="316"/>
                        <a:pt x="574" y="316"/>
                        <a:pt x="556" y="323"/>
                      </a:cubicBezTo>
                      <a:cubicBezTo>
                        <a:pt x="589" y="332"/>
                        <a:pt x="610" y="353"/>
                        <a:pt x="638" y="367"/>
                      </a:cubicBezTo>
                      <a:cubicBezTo>
                        <a:pt x="656" y="353"/>
                        <a:pt x="623" y="340"/>
                        <a:pt x="660" y="352"/>
                      </a:cubicBezTo>
                      <a:cubicBezTo>
                        <a:pt x="661" y="334"/>
                        <a:pt x="662" y="316"/>
                        <a:pt x="645" y="315"/>
                      </a:cubicBezTo>
                      <a:cubicBezTo>
                        <a:pt x="653" y="292"/>
                        <a:pt x="665" y="324"/>
                        <a:pt x="675" y="323"/>
                      </a:cubicBezTo>
                      <a:cubicBezTo>
                        <a:pt x="683" y="318"/>
                        <a:pt x="683" y="306"/>
                        <a:pt x="697" y="308"/>
                      </a:cubicBezTo>
                      <a:cubicBezTo>
                        <a:pt x="653" y="269"/>
                        <a:pt x="654" y="213"/>
                        <a:pt x="578" y="218"/>
                      </a:cubicBezTo>
                      <a:cubicBezTo>
                        <a:pt x="554" y="210"/>
                        <a:pt x="598" y="210"/>
                        <a:pt x="608" y="211"/>
                      </a:cubicBezTo>
                      <a:cubicBezTo>
                        <a:pt x="606" y="200"/>
                        <a:pt x="586" y="208"/>
                        <a:pt x="586" y="196"/>
                      </a:cubicBezTo>
                      <a:cubicBezTo>
                        <a:pt x="559" y="212"/>
                        <a:pt x="497" y="192"/>
                        <a:pt x="496" y="233"/>
                      </a:cubicBezTo>
                      <a:cubicBezTo>
                        <a:pt x="491" y="259"/>
                        <a:pt x="527" y="243"/>
                        <a:pt x="519" y="271"/>
                      </a:cubicBezTo>
                      <a:cubicBezTo>
                        <a:pt x="512" y="274"/>
                        <a:pt x="505" y="277"/>
                        <a:pt x="504" y="285"/>
                      </a:cubicBezTo>
                      <a:cubicBezTo>
                        <a:pt x="494" y="257"/>
                        <a:pt x="470" y="276"/>
                        <a:pt x="467" y="233"/>
                      </a:cubicBezTo>
                      <a:cubicBezTo>
                        <a:pt x="455" y="231"/>
                        <a:pt x="454" y="240"/>
                        <a:pt x="444" y="241"/>
                      </a:cubicBezTo>
                      <a:cubicBezTo>
                        <a:pt x="438" y="262"/>
                        <a:pt x="455" y="260"/>
                        <a:pt x="452" y="278"/>
                      </a:cubicBezTo>
                      <a:cubicBezTo>
                        <a:pt x="424" y="244"/>
                        <a:pt x="420" y="291"/>
                        <a:pt x="380" y="287"/>
                      </a:cubicBezTo>
                      <a:cubicBezTo>
                        <a:pt x="408" y="263"/>
                        <a:pt x="437" y="242"/>
                        <a:pt x="468" y="223"/>
                      </a:cubicBezTo>
                      <a:cubicBezTo>
                        <a:pt x="480" y="220"/>
                        <a:pt x="489" y="214"/>
                        <a:pt x="495" y="206"/>
                      </a:cubicBezTo>
                      <a:cubicBezTo>
                        <a:pt x="504" y="201"/>
                        <a:pt x="512" y="196"/>
                        <a:pt x="521" y="191"/>
                      </a:cubicBezTo>
                      <a:cubicBezTo>
                        <a:pt x="539" y="193"/>
                        <a:pt x="560" y="191"/>
                        <a:pt x="586" y="189"/>
                      </a:cubicBezTo>
                      <a:cubicBezTo>
                        <a:pt x="593" y="175"/>
                        <a:pt x="601" y="163"/>
                        <a:pt x="611" y="152"/>
                      </a:cubicBezTo>
                      <a:cubicBezTo>
                        <a:pt x="626" y="146"/>
                        <a:pt x="641" y="140"/>
                        <a:pt x="656" y="135"/>
                      </a:cubicBezTo>
                      <a:cubicBezTo>
                        <a:pt x="682" y="183"/>
                        <a:pt x="790" y="161"/>
                        <a:pt x="757" y="256"/>
                      </a:cubicBezTo>
                      <a:cubicBezTo>
                        <a:pt x="758" y="262"/>
                        <a:pt x="765" y="263"/>
                        <a:pt x="769" y="260"/>
                      </a:cubicBezTo>
                      <a:cubicBezTo>
                        <a:pt x="770" y="259"/>
                        <a:pt x="771" y="257"/>
                        <a:pt x="772" y="256"/>
                      </a:cubicBezTo>
                      <a:cubicBezTo>
                        <a:pt x="772" y="258"/>
                        <a:pt x="771" y="259"/>
                        <a:pt x="769" y="260"/>
                      </a:cubicBezTo>
                      <a:cubicBezTo>
                        <a:pt x="753" y="294"/>
                        <a:pt x="763" y="382"/>
                        <a:pt x="817" y="397"/>
                      </a:cubicBezTo>
                      <a:cubicBezTo>
                        <a:pt x="838" y="383"/>
                        <a:pt x="845" y="356"/>
                        <a:pt x="861" y="337"/>
                      </a:cubicBezTo>
                      <a:cubicBezTo>
                        <a:pt x="894" y="289"/>
                        <a:pt x="971" y="283"/>
                        <a:pt x="1025" y="256"/>
                      </a:cubicBezTo>
                      <a:cubicBezTo>
                        <a:pt x="988" y="228"/>
                        <a:pt x="1051" y="199"/>
                        <a:pt x="1025" y="166"/>
                      </a:cubicBezTo>
                      <a:cubicBezTo>
                        <a:pt x="1028" y="155"/>
                        <a:pt x="1035" y="169"/>
                        <a:pt x="1047" y="166"/>
                      </a:cubicBezTo>
                      <a:cubicBezTo>
                        <a:pt x="1047" y="149"/>
                        <a:pt x="1035" y="144"/>
                        <a:pt x="1040" y="122"/>
                      </a:cubicBezTo>
                      <a:cubicBezTo>
                        <a:pt x="1044" y="121"/>
                        <a:pt x="1047" y="120"/>
                        <a:pt x="1050" y="118"/>
                      </a:cubicBezTo>
                      <a:cubicBezTo>
                        <a:pt x="1167" y="142"/>
                        <a:pt x="1274" y="193"/>
                        <a:pt x="1365" y="264"/>
                      </a:cubicBezTo>
                      <a:cubicBezTo>
                        <a:pt x="1287" y="274"/>
                        <a:pt x="1273" y="348"/>
                        <a:pt x="1226" y="390"/>
                      </a:cubicBezTo>
                      <a:cubicBezTo>
                        <a:pt x="1236" y="399"/>
                        <a:pt x="1231" y="425"/>
                        <a:pt x="1241" y="434"/>
                      </a:cubicBezTo>
                      <a:cubicBezTo>
                        <a:pt x="1249" y="428"/>
                        <a:pt x="1261" y="425"/>
                        <a:pt x="1278" y="427"/>
                      </a:cubicBezTo>
                      <a:cubicBezTo>
                        <a:pt x="1284" y="432"/>
                        <a:pt x="1298" y="478"/>
                        <a:pt x="1271" y="472"/>
                      </a:cubicBezTo>
                      <a:cubicBezTo>
                        <a:pt x="1268" y="454"/>
                        <a:pt x="1272" y="443"/>
                        <a:pt x="1278" y="434"/>
                      </a:cubicBezTo>
                      <a:cubicBezTo>
                        <a:pt x="1239" y="462"/>
                        <a:pt x="1237" y="528"/>
                        <a:pt x="1174" y="531"/>
                      </a:cubicBezTo>
                      <a:cubicBezTo>
                        <a:pt x="1176" y="548"/>
                        <a:pt x="1152" y="539"/>
                        <a:pt x="1151" y="554"/>
                      </a:cubicBezTo>
                      <a:cubicBezTo>
                        <a:pt x="1159" y="571"/>
                        <a:pt x="1177" y="577"/>
                        <a:pt x="1174" y="606"/>
                      </a:cubicBezTo>
                      <a:cubicBezTo>
                        <a:pt x="1171" y="606"/>
                        <a:pt x="1169" y="606"/>
                        <a:pt x="1166" y="606"/>
                      </a:cubicBezTo>
                      <a:cubicBezTo>
                        <a:pt x="1160" y="626"/>
                        <a:pt x="1143" y="595"/>
                        <a:pt x="1122" y="606"/>
                      </a:cubicBezTo>
                      <a:cubicBezTo>
                        <a:pt x="1099" y="610"/>
                        <a:pt x="1110" y="649"/>
                        <a:pt x="1099" y="665"/>
                      </a:cubicBezTo>
                      <a:cubicBezTo>
                        <a:pt x="1097" y="677"/>
                        <a:pt x="1106" y="678"/>
                        <a:pt x="1107" y="687"/>
                      </a:cubicBezTo>
                      <a:cubicBezTo>
                        <a:pt x="1129" y="687"/>
                        <a:pt x="1151" y="687"/>
                        <a:pt x="1174" y="687"/>
                      </a:cubicBezTo>
                      <a:cubicBezTo>
                        <a:pt x="1175" y="679"/>
                        <a:pt x="1182" y="676"/>
                        <a:pt x="1189" y="673"/>
                      </a:cubicBezTo>
                      <a:cubicBezTo>
                        <a:pt x="1189" y="663"/>
                        <a:pt x="1189" y="653"/>
                        <a:pt x="1189" y="643"/>
                      </a:cubicBezTo>
                      <a:cubicBezTo>
                        <a:pt x="1212" y="631"/>
                        <a:pt x="1229" y="614"/>
                        <a:pt x="1256" y="606"/>
                      </a:cubicBezTo>
                      <a:cubicBezTo>
                        <a:pt x="1266" y="608"/>
                        <a:pt x="1262" y="624"/>
                        <a:pt x="1263" y="635"/>
                      </a:cubicBezTo>
                      <a:cubicBezTo>
                        <a:pt x="1270" y="605"/>
                        <a:pt x="1353" y="671"/>
                        <a:pt x="1300" y="680"/>
                      </a:cubicBezTo>
                      <a:cubicBezTo>
                        <a:pt x="1324" y="708"/>
                        <a:pt x="1330" y="656"/>
                        <a:pt x="1352" y="658"/>
                      </a:cubicBezTo>
                      <a:cubicBezTo>
                        <a:pt x="1356" y="672"/>
                        <a:pt x="1374" y="671"/>
                        <a:pt x="1367" y="695"/>
                      </a:cubicBezTo>
                      <a:cubicBezTo>
                        <a:pt x="1372" y="695"/>
                        <a:pt x="1377" y="695"/>
                        <a:pt x="1382" y="695"/>
                      </a:cubicBezTo>
                      <a:cubicBezTo>
                        <a:pt x="1412" y="686"/>
                        <a:pt x="1372" y="647"/>
                        <a:pt x="1419" y="650"/>
                      </a:cubicBezTo>
                      <a:cubicBezTo>
                        <a:pt x="1409" y="660"/>
                        <a:pt x="1409" y="685"/>
                        <a:pt x="1419" y="695"/>
                      </a:cubicBezTo>
                      <a:cubicBezTo>
                        <a:pt x="1441" y="706"/>
                        <a:pt x="1480" y="699"/>
                        <a:pt x="1486" y="725"/>
                      </a:cubicBezTo>
                      <a:cubicBezTo>
                        <a:pt x="1482" y="738"/>
                        <a:pt x="1483" y="756"/>
                        <a:pt x="1472" y="762"/>
                      </a:cubicBezTo>
                      <a:cubicBezTo>
                        <a:pt x="1471" y="745"/>
                        <a:pt x="1440" y="759"/>
                        <a:pt x="1427" y="754"/>
                      </a:cubicBezTo>
                      <a:cubicBezTo>
                        <a:pt x="1392" y="767"/>
                        <a:pt x="1398" y="746"/>
                        <a:pt x="1375" y="732"/>
                      </a:cubicBezTo>
                      <a:cubicBezTo>
                        <a:pt x="1364" y="739"/>
                        <a:pt x="1351" y="743"/>
                        <a:pt x="1352" y="762"/>
                      </a:cubicBezTo>
                      <a:cubicBezTo>
                        <a:pt x="1329" y="751"/>
                        <a:pt x="1315" y="730"/>
                        <a:pt x="1285" y="725"/>
                      </a:cubicBezTo>
                      <a:cubicBezTo>
                        <a:pt x="1285" y="715"/>
                        <a:pt x="1285" y="705"/>
                        <a:pt x="1285" y="695"/>
                      </a:cubicBezTo>
                      <a:cubicBezTo>
                        <a:pt x="1229" y="674"/>
                        <a:pt x="1088" y="688"/>
                        <a:pt x="1092" y="777"/>
                      </a:cubicBezTo>
                      <a:cubicBezTo>
                        <a:pt x="1009" y="807"/>
                        <a:pt x="1050" y="883"/>
                        <a:pt x="1025" y="955"/>
                      </a:cubicBezTo>
                      <a:cubicBezTo>
                        <a:pt x="1052" y="980"/>
                        <a:pt x="1066" y="1019"/>
                        <a:pt x="1099" y="1037"/>
                      </a:cubicBezTo>
                      <a:cubicBezTo>
                        <a:pt x="1146" y="1032"/>
                        <a:pt x="1179" y="1038"/>
                        <a:pt x="1226" y="1022"/>
                      </a:cubicBezTo>
                      <a:cubicBezTo>
                        <a:pt x="1224" y="1047"/>
                        <a:pt x="1253" y="1040"/>
                        <a:pt x="1263" y="1052"/>
                      </a:cubicBezTo>
                      <a:cubicBezTo>
                        <a:pt x="1258" y="1141"/>
                        <a:pt x="1328" y="1189"/>
                        <a:pt x="1278" y="1261"/>
                      </a:cubicBezTo>
                      <a:cubicBezTo>
                        <a:pt x="1302" y="1311"/>
                        <a:pt x="1303" y="1385"/>
                        <a:pt x="1323" y="1439"/>
                      </a:cubicBezTo>
                      <a:cubicBezTo>
                        <a:pt x="1443" y="1457"/>
                        <a:pt x="1448" y="1297"/>
                        <a:pt x="1524" y="1246"/>
                      </a:cubicBezTo>
                      <a:cubicBezTo>
                        <a:pt x="1528" y="1191"/>
                        <a:pt x="1525" y="1176"/>
                        <a:pt x="1524" y="1119"/>
                      </a:cubicBezTo>
                      <a:cubicBezTo>
                        <a:pt x="1560" y="1074"/>
                        <a:pt x="1613" y="1045"/>
                        <a:pt x="1620" y="970"/>
                      </a:cubicBezTo>
                      <a:cubicBezTo>
                        <a:pt x="1603" y="953"/>
                        <a:pt x="1574" y="994"/>
                        <a:pt x="1561" y="963"/>
                      </a:cubicBezTo>
                      <a:cubicBezTo>
                        <a:pt x="1604" y="933"/>
                        <a:pt x="1705" y="902"/>
                        <a:pt x="1658" y="829"/>
                      </a:cubicBezTo>
                      <a:cubicBezTo>
                        <a:pt x="1662" y="829"/>
                        <a:pt x="1667" y="829"/>
                        <a:pt x="1671" y="829"/>
                      </a:cubicBezTo>
                      <a:cubicBezTo>
                        <a:pt x="1673" y="848"/>
                        <a:pt x="1674" y="868"/>
                        <a:pt x="1674" y="887"/>
                      </a:cubicBezTo>
                      <a:cubicBezTo>
                        <a:pt x="1674" y="1321"/>
                        <a:pt x="1321" y="1674"/>
                        <a:pt x="887" y="167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grpSp>
      </p:grpSp>
      <p:sp>
        <p:nvSpPr>
          <p:cNvPr id="114" name="TextBox 113"/>
          <p:cNvSpPr txBox="1"/>
          <p:nvPr/>
        </p:nvSpPr>
        <p:spPr>
          <a:xfrm>
            <a:off x="1759250" y="586800"/>
            <a:ext cx="5295824" cy="584775"/>
          </a:xfrm>
          <a:prstGeom prst="rect">
            <a:avLst/>
          </a:prstGeom>
          <a:noFill/>
        </p:spPr>
        <p:txBody>
          <a:bodyPr wrap="square" rtlCol="0">
            <a:spAutoFit/>
          </a:bodyPr>
          <a:lstStyle/>
          <a:p>
            <a:pPr algn="ctr"/>
            <a:r>
              <a:rPr lang="en-US" sz="1600" i="1" dirty="0" smtClean="0">
                <a:solidFill>
                  <a:schemeClr val="tx1"/>
                </a:solidFill>
                <a:latin typeface="Arial" panose="020B0604020202020204" pitchFamily="34" charset="0"/>
                <a:cs typeface="Arial" panose="020B0604020202020204" pitchFamily="34" charset="0"/>
              </a:rPr>
              <a:t>Proportion of Adults which Claim to Know </a:t>
            </a:r>
          </a:p>
          <a:p>
            <a:pPr algn="ctr"/>
            <a:r>
              <a:rPr lang="en-US" sz="1600" i="1" dirty="0" smtClean="0">
                <a:solidFill>
                  <a:schemeClr val="tx1"/>
                </a:solidFill>
                <a:latin typeface="Arial" panose="020B0604020202020204" pitchFamily="34" charset="0"/>
                <a:cs typeface="Arial" panose="020B0604020202020204" pitchFamily="34" charset="0"/>
              </a:rPr>
              <a:t>What a DVT Would Feel Like</a:t>
            </a:r>
          </a:p>
        </p:txBody>
      </p:sp>
      <p:graphicFrame>
        <p:nvGraphicFramePr>
          <p:cNvPr id="14" name="Chart 13"/>
          <p:cNvGraphicFramePr/>
          <p:nvPr>
            <p:extLst>
              <p:ext uri="{D42A27DB-BD31-4B8C-83A1-F6EECF244321}">
                <p14:modId xmlns:p14="http://schemas.microsoft.com/office/powerpoint/2010/main" val="3830744566"/>
              </p:ext>
            </p:extLst>
          </p:nvPr>
        </p:nvGraphicFramePr>
        <p:xfrm>
          <a:off x="356389" y="1833067"/>
          <a:ext cx="2215094" cy="1476729"/>
        </p:xfrm>
        <a:graphic>
          <a:graphicData uri="http://schemas.openxmlformats.org/drawingml/2006/chart">
            <c:chart xmlns:c="http://schemas.openxmlformats.org/drawingml/2006/chart" xmlns:r="http://schemas.openxmlformats.org/officeDocument/2006/relationships" r:id="rId2"/>
          </a:graphicData>
        </a:graphic>
      </p:graphicFrame>
      <p:sp>
        <p:nvSpPr>
          <p:cNvPr id="116" name="TextBox 115"/>
          <p:cNvSpPr txBox="1"/>
          <p:nvPr/>
        </p:nvSpPr>
        <p:spPr>
          <a:xfrm>
            <a:off x="893792" y="1833067"/>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18-39</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66" name="Chart 165"/>
          <p:cNvGraphicFramePr/>
          <p:nvPr>
            <p:extLst>
              <p:ext uri="{D42A27DB-BD31-4B8C-83A1-F6EECF244321}">
                <p14:modId xmlns:p14="http://schemas.microsoft.com/office/powerpoint/2010/main" val="2373972527"/>
              </p:ext>
            </p:extLst>
          </p:nvPr>
        </p:nvGraphicFramePr>
        <p:xfrm>
          <a:off x="356389" y="3095516"/>
          <a:ext cx="2215094" cy="1476729"/>
        </p:xfrm>
        <a:graphic>
          <a:graphicData uri="http://schemas.openxmlformats.org/drawingml/2006/chart">
            <c:chart xmlns:c="http://schemas.openxmlformats.org/drawingml/2006/chart" xmlns:r="http://schemas.openxmlformats.org/officeDocument/2006/relationships" r:id="rId3"/>
          </a:graphicData>
        </a:graphic>
      </p:graphicFrame>
      <p:sp>
        <p:nvSpPr>
          <p:cNvPr id="167" name="TextBox 166"/>
          <p:cNvSpPr txBox="1"/>
          <p:nvPr/>
        </p:nvSpPr>
        <p:spPr>
          <a:xfrm>
            <a:off x="893792" y="3095516"/>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40-64</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68" name="Chart 167"/>
          <p:cNvGraphicFramePr/>
          <p:nvPr>
            <p:extLst>
              <p:ext uri="{D42A27DB-BD31-4B8C-83A1-F6EECF244321}">
                <p14:modId xmlns:p14="http://schemas.microsoft.com/office/powerpoint/2010/main" val="1728907220"/>
              </p:ext>
            </p:extLst>
          </p:nvPr>
        </p:nvGraphicFramePr>
        <p:xfrm>
          <a:off x="372830" y="4433392"/>
          <a:ext cx="2215094" cy="1476729"/>
        </p:xfrm>
        <a:graphic>
          <a:graphicData uri="http://schemas.openxmlformats.org/drawingml/2006/chart">
            <c:chart xmlns:c="http://schemas.openxmlformats.org/drawingml/2006/chart" xmlns:r="http://schemas.openxmlformats.org/officeDocument/2006/relationships" r:id="rId4"/>
          </a:graphicData>
        </a:graphic>
      </p:graphicFrame>
      <p:sp>
        <p:nvSpPr>
          <p:cNvPr id="169" name="TextBox 168"/>
          <p:cNvSpPr txBox="1"/>
          <p:nvPr/>
        </p:nvSpPr>
        <p:spPr>
          <a:xfrm>
            <a:off x="910233" y="4433392"/>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65+</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0" name="Chart 169"/>
          <p:cNvGraphicFramePr/>
          <p:nvPr>
            <p:extLst>
              <p:ext uri="{D42A27DB-BD31-4B8C-83A1-F6EECF244321}">
                <p14:modId xmlns:p14="http://schemas.microsoft.com/office/powerpoint/2010/main" val="1645020429"/>
              </p:ext>
            </p:extLst>
          </p:nvPr>
        </p:nvGraphicFramePr>
        <p:xfrm>
          <a:off x="3251989" y="1842592"/>
          <a:ext cx="2215094" cy="1476729"/>
        </p:xfrm>
        <a:graphic>
          <a:graphicData uri="http://schemas.openxmlformats.org/drawingml/2006/chart">
            <c:chart xmlns:c="http://schemas.openxmlformats.org/drawingml/2006/chart" xmlns:r="http://schemas.openxmlformats.org/officeDocument/2006/relationships" r:id="rId5"/>
          </a:graphicData>
        </a:graphic>
      </p:graphicFrame>
      <p:sp>
        <p:nvSpPr>
          <p:cNvPr id="171" name="TextBox 170"/>
          <p:cNvSpPr txBox="1"/>
          <p:nvPr/>
        </p:nvSpPr>
        <p:spPr>
          <a:xfrm>
            <a:off x="3789392" y="1842592"/>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18-39</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2" name="Chart 171"/>
          <p:cNvGraphicFramePr/>
          <p:nvPr>
            <p:extLst>
              <p:ext uri="{D42A27DB-BD31-4B8C-83A1-F6EECF244321}">
                <p14:modId xmlns:p14="http://schemas.microsoft.com/office/powerpoint/2010/main" val="2873089877"/>
              </p:ext>
            </p:extLst>
          </p:nvPr>
        </p:nvGraphicFramePr>
        <p:xfrm>
          <a:off x="3251989" y="3105041"/>
          <a:ext cx="2215094" cy="1476729"/>
        </p:xfrm>
        <a:graphic>
          <a:graphicData uri="http://schemas.openxmlformats.org/drawingml/2006/chart">
            <c:chart xmlns:c="http://schemas.openxmlformats.org/drawingml/2006/chart" xmlns:r="http://schemas.openxmlformats.org/officeDocument/2006/relationships" r:id="rId6"/>
          </a:graphicData>
        </a:graphic>
      </p:graphicFrame>
      <p:sp>
        <p:nvSpPr>
          <p:cNvPr id="173" name="TextBox 172"/>
          <p:cNvSpPr txBox="1"/>
          <p:nvPr/>
        </p:nvSpPr>
        <p:spPr>
          <a:xfrm>
            <a:off x="3789392" y="3105041"/>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40-64</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4" name="Chart 173"/>
          <p:cNvGraphicFramePr/>
          <p:nvPr>
            <p:extLst>
              <p:ext uri="{D42A27DB-BD31-4B8C-83A1-F6EECF244321}">
                <p14:modId xmlns:p14="http://schemas.microsoft.com/office/powerpoint/2010/main" val="2552775510"/>
              </p:ext>
            </p:extLst>
          </p:nvPr>
        </p:nvGraphicFramePr>
        <p:xfrm>
          <a:off x="3268430" y="4442917"/>
          <a:ext cx="2215094" cy="1476729"/>
        </p:xfrm>
        <a:graphic>
          <a:graphicData uri="http://schemas.openxmlformats.org/drawingml/2006/chart">
            <c:chart xmlns:c="http://schemas.openxmlformats.org/drawingml/2006/chart" xmlns:r="http://schemas.openxmlformats.org/officeDocument/2006/relationships" r:id="rId7"/>
          </a:graphicData>
        </a:graphic>
      </p:graphicFrame>
      <p:sp>
        <p:nvSpPr>
          <p:cNvPr id="175" name="TextBox 174"/>
          <p:cNvSpPr txBox="1"/>
          <p:nvPr/>
        </p:nvSpPr>
        <p:spPr>
          <a:xfrm>
            <a:off x="3805833" y="4442917"/>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65+</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6" name="Chart 175"/>
          <p:cNvGraphicFramePr/>
          <p:nvPr>
            <p:extLst>
              <p:ext uri="{D42A27DB-BD31-4B8C-83A1-F6EECF244321}">
                <p14:modId xmlns:p14="http://schemas.microsoft.com/office/powerpoint/2010/main" val="1414393714"/>
              </p:ext>
            </p:extLst>
          </p:nvPr>
        </p:nvGraphicFramePr>
        <p:xfrm>
          <a:off x="6404764" y="1833067"/>
          <a:ext cx="2215094" cy="1476729"/>
        </p:xfrm>
        <a:graphic>
          <a:graphicData uri="http://schemas.openxmlformats.org/drawingml/2006/chart">
            <c:chart xmlns:c="http://schemas.openxmlformats.org/drawingml/2006/chart" xmlns:r="http://schemas.openxmlformats.org/officeDocument/2006/relationships" r:id="rId8"/>
          </a:graphicData>
        </a:graphic>
      </p:graphicFrame>
      <p:sp>
        <p:nvSpPr>
          <p:cNvPr id="177" name="TextBox 176"/>
          <p:cNvSpPr txBox="1"/>
          <p:nvPr/>
        </p:nvSpPr>
        <p:spPr>
          <a:xfrm>
            <a:off x="6942167" y="1833067"/>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Urban (C)</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8" name="Chart 177"/>
          <p:cNvGraphicFramePr/>
          <p:nvPr>
            <p:extLst>
              <p:ext uri="{D42A27DB-BD31-4B8C-83A1-F6EECF244321}">
                <p14:modId xmlns:p14="http://schemas.microsoft.com/office/powerpoint/2010/main" val="2525036267"/>
              </p:ext>
            </p:extLst>
          </p:nvPr>
        </p:nvGraphicFramePr>
        <p:xfrm>
          <a:off x="6404764" y="3095516"/>
          <a:ext cx="2215094" cy="1476729"/>
        </p:xfrm>
        <a:graphic>
          <a:graphicData uri="http://schemas.openxmlformats.org/drawingml/2006/chart">
            <c:chart xmlns:c="http://schemas.openxmlformats.org/drawingml/2006/chart" xmlns:r="http://schemas.openxmlformats.org/officeDocument/2006/relationships" r:id="rId9"/>
          </a:graphicData>
        </a:graphic>
      </p:graphicFrame>
      <p:sp>
        <p:nvSpPr>
          <p:cNvPr id="179" name="TextBox 178"/>
          <p:cNvSpPr txBox="1"/>
          <p:nvPr/>
        </p:nvSpPr>
        <p:spPr>
          <a:xfrm>
            <a:off x="6942167" y="3095516"/>
            <a:ext cx="1213342"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Suburban (D)</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80" name="Chart 179"/>
          <p:cNvGraphicFramePr/>
          <p:nvPr>
            <p:extLst>
              <p:ext uri="{D42A27DB-BD31-4B8C-83A1-F6EECF244321}">
                <p14:modId xmlns:p14="http://schemas.microsoft.com/office/powerpoint/2010/main" val="1824739918"/>
              </p:ext>
            </p:extLst>
          </p:nvPr>
        </p:nvGraphicFramePr>
        <p:xfrm>
          <a:off x="6421205" y="4433392"/>
          <a:ext cx="2215094" cy="1476729"/>
        </p:xfrm>
        <a:graphic>
          <a:graphicData uri="http://schemas.openxmlformats.org/drawingml/2006/chart">
            <c:chart xmlns:c="http://schemas.openxmlformats.org/drawingml/2006/chart" xmlns:r="http://schemas.openxmlformats.org/officeDocument/2006/relationships" r:id="rId10"/>
          </a:graphicData>
        </a:graphic>
      </p:graphicFrame>
      <p:sp>
        <p:nvSpPr>
          <p:cNvPr id="181" name="TextBox 180"/>
          <p:cNvSpPr txBox="1"/>
          <p:nvPr/>
        </p:nvSpPr>
        <p:spPr>
          <a:xfrm>
            <a:off x="6958608" y="4433392"/>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Rural (E)</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82" name="Rectangle 181"/>
          <p:cNvSpPr/>
          <p:nvPr/>
        </p:nvSpPr>
        <p:spPr>
          <a:xfrm>
            <a:off x="83490" y="6281654"/>
            <a:ext cx="7033137" cy="461665"/>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Netherlands Respondents. </a:t>
            </a:r>
            <a:r>
              <a:rPr lang="pt-BR" sz="800" dirty="0">
                <a:solidFill>
                  <a:schemeClr val="tx1"/>
                </a:solidFill>
                <a:latin typeface="Arial" panose="020B0604020202020204" pitchFamily="34" charset="0"/>
                <a:cs typeface="Arial" panose="020B0604020202020204" pitchFamily="34" charset="0"/>
              </a:rPr>
              <a:t>Males: 18-39 (n=80), 40-64 (n=157), 65+ (n=185); Females: 18-39 (n=84), 40-64 (n=163), 65+ (n=136); </a:t>
            </a:r>
            <a:endParaRPr lang="pt-BR" sz="800" dirty="0" smtClean="0">
              <a:solidFill>
                <a:schemeClr val="tx1"/>
              </a:solidFill>
              <a:latin typeface="Arial" panose="020B0604020202020204" pitchFamily="34" charset="0"/>
              <a:cs typeface="Arial" panose="020B0604020202020204" pitchFamily="34" charset="0"/>
            </a:endParaRPr>
          </a:p>
          <a:p>
            <a:r>
              <a:rPr lang="pt-BR" sz="800" dirty="0" smtClean="0">
                <a:solidFill>
                  <a:schemeClr val="tx1"/>
                </a:solidFill>
                <a:latin typeface="Arial" panose="020B0604020202020204" pitchFamily="34" charset="0"/>
                <a:cs typeface="Arial" panose="020B0604020202020204" pitchFamily="34" charset="0"/>
              </a:rPr>
              <a:t>Locale</a:t>
            </a:r>
            <a:r>
              <a:rPr lang="pt-BR" sz="800" dirty="0">
                <a:solidFill>
                  <a:schemeClr val="tx1"/>
                </a:solidFill>
                <a:latin typeface="Arial" panose="020B0604020202020204" pitchFamily="34" charset="0"/>
                <a:cs typeface="Arial" panose="020B0604020202020204" pitchFamily="34" charset="0"/>
              </a:rPr>
              <a:t>: Urban (n=411), Suburban (n=313), Rural (n=81)</a:t>
            </a:r>
            <a:endParaRPr lang="en-US" sz="800" dirty="0" smtClean="0">
              <a:solidFill>
                <a:schemeClr val="tx1"/>
              </a:solidFill>
              <a:latin typeface="Arial" panose="020B0604020202020204" pitchFamily="34" charset="0"/>
              <a:cs typeface="Arial" panose="020B0604020202020204" pitchFamily="34" charset="0"/>
            </a:endParaRPr>
          </a:p>
          <a:p>
            <a:r>
              <a:rPr lang="en-US" sz="800" dirty="0" smtClean="0">
                <a:solidFill>
                  <a:schemeClr val="tx1"/>
                </a:solidFill>
                <a:latin typeface="Arial" panose="020B0604020202020204" pitchFamily="34" charset="0"/>
                <a:cs typeface="Arial" panose="020B0604020202020204" pitchFamily="34" charset="0"/>
              </a:rPr>
              <a:t>Q4. </a:t>
            </a:r>
            <a:r>
              <a:rPr lang="en-US" sz="800" dirty="0">
                <a:solidFill>
                  <a:schemeClr val="tx1"/>
                </a:solidFill>
                <a:latin typeface="Arial" panose="020B0604020202020204" pitchFamily="34" charset="0"/>
                <a:cs typeface="Arial" panose="020B0604020202020204" pitchFamily="34" charset="0"/>
              </a:rPr>
              <a:t>Do you know what a blood clot in your leg (also known as deep vein thrombosis) would feel like if you had one personally?</a:t>
            </a:r>
          </a:p>
        </p:txBody>
      </p:sp>
      <p:pic>
        <p:nvPicPr>
          <p:cNvPr id="50" name="Picture 49"/>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8327550" y="98317"/>
            <a:ext cx="612648" cy="612648"/>
          </a:xfrm>
          <a:prstGeom prst="rect">
            <a:avLst/>
          </a:prstGeom>
        </p:spPr>
      </p:pic>
    </p:spTree>
    <p:extLst>
      <p:ext uri="{BB962C8B-B14F-4D97-AF65-F5344CB8AC3E}">
        <p14:creationId xmlns:p14="http://schemas.microsoft.com/office/powerpoint/2010/main" val="2589139349"/>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ounded Rectangle 10"/>
          <p:cNvSpPr/>
          <p:nvPr/>
        </p:nvSpPr>
        <p:spPr bwMode="auto">
          <a:xfrm>
            <a:off x="6130456" y="1388440"/>
            <a:ext cx="2600076" cy="3898099"/>
          </a:xfrm>
          <a:prstGeom prst="roundRect">
            <a:avLst/>
          </a:prstGeom>
          <a:solidFill>
            <a:schemeClr val="bg1">
              <a:lumMod val="95000"/>
            </a:schemeClr>
          </a:solidFill>
          <a:ln w="9525" cap="flat" cmpd="sng" algn="ctr">
            <a:solidFill>
              <a:srgbClr val="C00000"/>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9" name="Rounded Rectangle 8"/>
          <p:cNvSpPr/>
          <p:nvPr/>
        </p:nvSpPr>
        <p:spPr bwMode="auto">
          <a:xfrm>
            <a:off x="956798" y="1395060"/>
            <a:ext cx="5094145" cy="3891479"/>
          </a:xfrm>
          <a:prstGeom prst="roundRect">
            <a:avLst/>
          </a:prstGeom>
          <a:solidFill>
            <a:schemeClr val="bg1">
              <a:lumMod val="95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146</a:t>
            </a:fld>
            <a:r>
              <a:rPr lang="en-US" smtClean="0"/>
              <a:t> -</a:t>
            </a:r>
            <a:endParaRPr lang="en-US"/>
          </a:p>
        </p:txBody>
      </p:sp>
      <p:graphicFrame>
        <p:nvGraphicFramePr>
          <p:cNvPr id="4" name="Chart 3"/>
          <p:cNvGraphicFramePr/>
          <p:nvPr>
            <p:extLst>
              <p:ext uri="{D42A27DB-BD31-4B8C-83A1-F6EECF244321}">
                <p14:modId xmlns:p14="http://schemas.microsoft.com/office/powerpoint/2010/main" val="1756118926"/>
              </p:ext>
            </p:extLst>
          </p:nvPr>
        </p:nvGraphicFramePr>
        <p:xfrm>
          <a:off x="386217" y="964425"/>
          <a:ext cx="8439149" cy="4064000"/>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Box 4"/>
          <p:cNvSpPr txBox="1"/>
          <p:nvPr/>
        </p:nvSpPr>
        <p:spPr>
          <a:xfrm>
            <a:off x="1657047" y="674866"/>
            <a:ext cx="6008018" cy="338554"/>
          </a:xfrm>
          <a:prstGeom prst="rect">
            <a:avLst/>
          </a:prstGeom>
          <a:noFill/>
        </p:spPr>
        <p:txBody>
          <a:bodyPr wrap="square" rtlCol="0">
            <a:spAutoFit/>
          </a:bodyPr>
          <a:lstStyle/>
          <a:p>
            <a:pPr algn="ctr"/>
            <a:r>
              <a:rPr lang="en-US" sz="1600" i="1" dirty="0" smtClean="0">
                <a:solidFill>
                  <a:schemeClr val="tx1"/>
                </a:solidFill>
                <a:latin typeface="Arial" panose="020B0604020202020204" pitchFamily="34" charset="0"/>
                <a:cs typeface="Arial" panose="020B0604020202020204" pitchFamily="34" charset="0"/>
              </a:rPr>
              <a:t>Among Dutch Claiming to Know What DVT Feels Like</a:t>
            </a:r>
            <a:endParaRPr lang="en-US" sz="1400" i="1" dirty="0">
              <a:solidFill>
                <a:schemeClr val="tx1"/>
              </a:solidFill>
              <a:latin typeface="Arial" panose="020B0604020202020204" pitchFamily="34" charset="0"/>
              <a:cs typeface="Arial" panose="020B0604020202020204" pitchFamily="34" charset="0"/>
            </a:endParaRPr>
          </a:p>
        </p:txBody>
      </p:sp>
      <p:sp>
        <p:nvSpPr>
          <p:cNvPr id="6" name="Title 1"/>
          <p:cNvSpPr txBox="1">
            <a:spLocks/>
          </p:cNvSpPr>
          <p:nvPr/>
        </p:nvSpPr>
        <p:spPr>
          <a:xfrm>
            <a:off x="139147" y="139465"/>
            <a:ext cx="893329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Perceived Symptoms of Deep Vein Thrombosis</a:t>
            </a:r>
            <a:endParaRPr lang="en-US" sz="2400" kern="0" dirty="0"/>
          </a:p>
        </p:txBody>
      </p:sp>
      <p:sp>
        <p:nvSpPr>
          <p:cNvPr id="8" name="Rectangle 7"/>
          <p:cNvSpPr/>
          <p:nvPr/>
        </p:nvSpPr>
        <p:spPr>
          <a:xfrm>
            <a:off x="83490" y="6310774"/>
            <a:ext cx="7366882" cy="461665"/>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Netherlands Respondents aware of symptoms at Q4</a:t>
            </a:r>
            <a:r>
              <a:rPr lang="en-US" sz="800" dirty="0">
                <a:solidFill>
                  <a:schemeClr val="tx1"/>
                </a:solidFill>
                <a:latin typeface="Arial" panose="020B0604020202020204" pitchFamily="34" charset="0"/>
                <a:cs typeface="Arial" panose="020B0604020202020204" pitchFamily="34" charset="0"/>
              </a:rPr>
              <a:t>. Males: 18-39 (</a:t>
            </a:r>
            <a:r>
              <a:rPr lang="en-US" sz="800" dirty="0" smtClean="0">
                <a:solidFill>
                  <a:schemeClr val="tx1"/>
                </a:solidFill>
                <a:latin typeface="Arial" panose="020B0604020202020204" pitchFamily="34" charset="0"/>
                <a:cs typeface="Arial" panose="020B0604020202020204" pitchFamily="34" charset="0"/>
              </a:rPr>
              <a:t>n=5*), </a:t>
            </a:r>
            <a:r>
              <a:rPr lang="en-US" sz="800" dirty="0">
                <a:solidFill>
                  <a:schemeClr val="tx1"/>
                </a:solidFill>
                <a:latin typeface="Arial" panose="020B0604020202020204" pitchFamily="34" charset="0"/>
                <a:cs typeface="Arial" panose="020B0604020202020204" pitchFamily="34" charset="0"/>
              </a:rPr>
              <a:t>40-64 (</a:t>
            </a:r>
            <a:r>
              <a:rPr lang="en-US" sz="800" dirty="0" smtClean="0">
                <a:solidFill>
                  <a:schemeClr val="tx1"/>
                </a:solidFill>
                <a:latin typeface="Arial" panose="020B0604020202020204" pitchFamily="34" charset="0"/>
                <a:cs typeface="Arial" panose="020B0604020202020204" pitchFamily="34" charset="0"/>
              </a:rPr>
              <a:t>n=27*), </a:t>
            </a:r>
            <a:r>
              <a:rPr lang="en-US" sz="800" dirty="0">
                <a:solidFill>
                  <a:schemeClr val="tx1"/>
                </a:solidFill>
                <a:latin typeface="Arial" panose="020B0604020202020204" pitchFamily="34" charset="0"/>
                <a:cs typeface="Arial" panose="020B0604020202020204" pitchFamily="34" charset="0"/>
              </a:rPr>
              <a:t>65+ (</a:t>
            </a:r>
            <a:r>
              <a:rPr lang="en-US" sz="800" dirty="0" smtClean="0">
                <a:solidFill>
                  <a:schemeClr val="tx1"/>
                </a:solidFill>
                <a:latin typeface="Arial" panose="020B0604020202020204" pitchFamily="34" charset="0"/>
                <a:cs typeface="Arial" panose="020B0604020202020204" pitchFamily="34" charset="0"/>
              </a:rPr>
              <a:t>n=29*); </a:t>
            </a:r>
            <a:r>
              <a:rPr lang="en-US" sz="800" dirty="0">
                <a:solidFill>
                  <a:schemeClr val="tx1"/>
                </a:solidFill>
                <a:latin typeface="Arial" panose="020B0604020202020204" pitchFamily="34" charset="0"/>
                <a:cs typeface="Arial" panose="020B0604020202020204" pitchFamily="34" charset="0"/>
              </a:rPr>
              <a:t>Females: 18-39 (</a:t>
            </a:r>
            <a:r>
              <a:rPr lang="en-US" sz="800" dirty="0" smtClean="0">
                <a:solidFill>
                  <a:schemeClr val="tx1"/>
                </a:solidFill>
                <a:latin typeface="Arial" panose="020B0604020202020204" pitchFamily="34" charset="0"/>
                <a:cs typeface="Arial" panose="020B0604020202020204" pitchFamily="34" charset="0"/>
              </a:rPr>
              <a:t>n=9*), </a:t>
            </a:r>
            <a:r>
              <a:rPr lang="en-US" sz="800" dirty="0">
                <a:solidFill>
                  <a:schemeClr val="tx1"/>
                </a:solidFill>
                <a:latin typeface="Arial" panose="020B0604020202020204" pitchFamily="34" charset="0"/>
                <a:cs typeface="Arial" panose="020B0604020202020204" pitchFamily="34" charset="0"/>
              </a:rPr>
              <a:t>40-64 (</a:t>
            </a:r>
            <a:r>
              <a:rPr lang="en-US" sz="800" dirty="0" smtClean="0">
                <a:solidFill>
                  <a:schemeClr val="tx1"/>
                </a:solidFill>
                <a:latin typeface="Arial" panose="020B0604020202020204" pitchFamily="34" charset="0"/>
                <a:cs typeface="Arial" panose="020B0604020202020204" pitchFamily="34" charset="0"/>
              </a:rPr>
              <a:t>n=32), </a:t>
            </a:r>
          </a:p>
          <a:p>
            <a:r>
              <a:rPr lang="en-US" sz="800" dirty="0" smtClean="0">
                <a:solidFill>
                  <a:schemeClr val="tx1"/>
                </a:solidFill>
                <a:latin typeface="Arial" panose="020B0604020202020204" pitchFamily="34" charset="0"/>
                <a:cs typeface="Arial" panose="020B0604020202020204" pitchFamily="34" charset="0"/>
              </a:rPr>
              <a:t>65</a:t>
            </a:r>
            <a:r>
              <a:rPr lang="en-US" sz="800" dirty="0">
                <a:solidFill>
                  <a:schemeClr val="tx1"/>
                </a:solidFill>
                <a:latin typeface="Arial" panose="020B0604020202020204" pitchFamily="34" charset="0"/>
                <a:cs typeface="Arial" panose="020B0604020202020204" pitchFamily="34" charset="0"/>
              </a:rPr>
              <a:t>+ (</a:t>
            </a:r>
            <a:r>
              <a:rPr lang="en-US" sz="800" dirty="0" smtClean="0">
                <a:solidFill>
                  <a:schemeClr val="tx1"/>
                </a:solidFill>
                <a:latin typeface="Arial" panose="020B0604020202020204" pitchFamily="34" charset="0"/>
                <a:cs typeface="Arial" panose="020B0604020202020204" pitchFamily="34" charset="0"/>
              </a:rPr>
              <a:t>n=32) </a:t>
            </a:r>
            <a:r>
              <a:rPr lang="en-US" sz="800" dirty="0" smtClean="0">
                <a:solidFill>
                  <a:srgbClr val="C00000"/>
                </a:solidFill>
                <a:latin typeface="Arial" panose="020B0604020202020204" pitchFamily="34" charset="0"/>
                <a:cs typeface="Arial" panose="020B0604020202020204" pitchFamily="34" charset="0"/>
              </a:rPr>
              <a:t>*</a:t>
            </a:r>
            <a:r>
              <a:rPr lang="en-US" sz="800" dirty="0">
                <a:solidFill>
                  <a:srgbClr val="C00000"/>
                </a:solidFill>
                <a:latin typeface="Arial" panose="020B0604020202020204" pitchFamily="34" charset="0"/>
                <a:cs typeface="Arial" panose="020B0604020202020204" pitchFamily="34" charset="0"/>
              </a:rPr>
              <a:t>Caution: Small sample size, interpret with caution.</a:t>
            </a:r>
            <a:endParaRPr lang="en-US" sz="800" dirty="0" smtClean="0">
              <a:solidFill>
                <a:srgbClr val="C00000"/>
              </a:solidFill>
              <a:latin typeface="Arial" panose="020B0604020202020204" pitchFamily="34" charset="0"/>
              <a:cs typeface="Arial" panose="020B0604020202020204" pitchFamily="34" charset="0"/>
            </a:endParaRPr>
          </a:p>
          <a:p>
            <a:r>
              <a:rPr lang="en-US" sz="800" dirty="0" smtClean="0">
                <a:solidFill>
                  <a:schemeClr val="tx1"/>
                </a:solidFill>
                <a:latin typeface="Arial" panose="020B0604020202020204" pitchFamily="34" charset="0"/>
                <a:cs typeface="Arial" panose="020B0604020202020204" pitchFamily="34" charset="0"/>
              </a:rPr>
              <a:t>Q5</a:t>
            </a:r>
            <a:r>
              <a:rPr lang="en-US" sz="800" dirty="0">
                <a:solidFill>
                  <a:schemeClr val="tx1"/>
                </a:solidFill>
                <a:latin typeface="Arial" panose="020B0604020202020204" pitchFamily="34" charset="0"/>
                <a:cs typeface="Arial" panose="020B0604020202020204" pitchFamily="34" charset="0"/>
              </a:rPr>
              <a:t>. Please indicate the signs or symptoms of a blood clot in your leg (also known as deep vein thrombosis). (select all that apply) </a:t>
            </a:r>
          </a:p>
        </p:txBody>
      </p:sp>
      <p:sp>
        <p:nvSpPr>
          <p:cNvPr id="10" name="TextBox 9"/>
          <p:cNvSpPr txBox="1"/>
          <p:nvPr/>
        </p:nvSpPr>
        <p:spPr>
          <a:xfrm>
            <a:off x="2528255" y="4964095"/>
            <a:ext cx="2339929"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Actual Symptoms</a:t>
            </a:r>
            <a:endParaRPr lang="en-US" sz="1400" b="1" dirty="0">
              <a:solidFill>
                <a:schemeClr val="tx2"/>
              </a:solidFill>
              <a:latin typeface="Arial" panose="020B0604020202020204" pitchFamily="34" charset="0"/>
              <a:cs typeface="Arial" panose="020B0604020202020204" pitchFamily="34" charset="0"/>
            </a:endParaRPr>
          </a:p>
        </p:txBody>
      </p:sp>
      <p:sp>
        <p:nvSpPr>
          <p:cNvPr id="12" name="TextBox 11"/>
          <p:cNvSpPr txBox="1"/>
          <p:nvPr/>
        </p:nvSpPr>
        <p:spPr>
          <a:xfrm>
            <a:off x="6232960" y="4962606"/>
            <a:ext cx="2339929" cy="307777"/>
          </a:xfrm>
          <a:prstGeom prst="rect">
            <a:avLst/>
          </a:prstGeom>
          <a:noFill/>
        </p:spPr>
        <p:txBody>
          <a:bodyPr wrap="square" rtlCol="0">
            <a:spAutoFit/>
          </a:bodyPr>
          <a:lstStyle/>
          <a:p>
            <a:pPr algn="ctr"/>
            <a:r>
              <a:rPr lang="en-US" sz="1400" b="1" dirty="0" smtClean="0">
                <a:solidFill>
                  <a:srgbClr val="C00000"/>
                </a:solidFill>
                <a:latin typeface="Arial" panose="020B0604020202020204" pitchFamily="34" charset="0"/>
                <a:cs typeface="Arial" panose="020B0604020202020204" pitchFamily="34" charset="0"/>
              </a:rPr>
              <a:t>Inaccurate Symptoms</a:t>
            </a:r>
            <a:endParaRPr lang="en-US" sz="1400" b="1" dirty="0">
              <a:solidFill>
                <a:srgbClr val="C00000"/>
              </a:solidFill>
              <a:latin typeface="Arial" panose="020B0604020202020204" pitchFamily="34" charset="0"/>
              <a:cs typeface="Arial" panose="020B0604020202020204" pitchFamily="34" charset="0"/>
            </a:endParaRPr>
          </a:p>
        </p:txBody>
      </p:sp>
      <p:graphicFrame>
        <p:nvGraphicFramePr>
          <p:cNvPr id="3" name="Table 2"/>
          <p:cNvGraphicFramePr>
            <a:graphicFrameLocks noGrp="1"/>
          </p:cNvGraphicFramePr>
          <p:nvPr>
            <p:extLst>
              <p:ext uri="{D42A27DB-BD31-4B8C-83A1-F6EECF244321}">
                <p14:modId xmlns:p14="http://schemas.microsoft.com/office/powerpoint/2010/main" val="3861782175"/>
              </p:ext>
            </p:extLst>
          </p:nvPr>
        </p:nvGraphicFramePr>
        <p:xfrm>
          <a:off x="1518702" y="5399818"/>
          <a:ext cx="5306693" cy="914400"/>
        </p:xfrm>
        <a:graphic>
          <a:graphicData uri="http://schemas.openxmlformats.org/drawingml/2006/table">
            <a:tbl>
              <a:tblPr firstRow="1" bandRow="1">
                <a:tableStyleId>{16D9F66E-5EB9-4882-86FB-DCBF35E3C3E4}</a:tableStyleId>
              </a:tblPr>
              <a:tblGrid>
                <a:gridCol w="1472669"/>
                <a:gridCol w="639004"/>
                <a:gridCol w="639004"/>
                <a:gridCol w="639004"/>
                <a:gridCol w="639004"/>
                <a:gridCol w="639004"/>
                <a:gridCol w="639004"/>
              </a:tblGrid>
              <a:tr h="0">
                <a:tc>
                  <a:txBody>
                    <a:bodyPr/>
                    <a:lstStyle/>
                    <a:p>
                      <a:r>
                        <a:rPr lang="en-US" sz="900" dirty="0" smtClean="0">
                          <a:latin typeface="Arial" panose="020B0604020202020204" pitchFamily="34" charset="0"/>
                          <a:cs typeface="Arial" panose="020B0604020202020204" pitchFamily="34" charset="0"/>
                        </a:rPr>
                        <a:t>Remaining</a:t>
                      </a:r>
                      <a:r>
                        <a:rPr lang="en-US" sz="900" baseline="0" dirty="0" smtClean="0">
                          <a:latin typeface="Arial" panose="020B0604020202020204" pitchFamily="34" charset="0"/>
                          <a:cs typeface="Arial" panose="020B0604020202020204" pitchFamily="34" charset="0"/>
                        </a:rPr>
                        <a:t> Responses:</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M 18-39</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F 18-39</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M 40-64</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F 40-64</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M 65+</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F</a:t>
                      </a:r>
                      <a:r>
                        <a:rPr lang="en-US" sz="900" baseline="0" dirty="0" smtClean="0">
                          <a:latin typeface="Arial" panose="020B0604020202020204" pitchFamily="34" charset="0"/>
                          <a:cs typeface="Arial" panose="020B0604020202020204" pitchFamily="34" charset="0"/>
                        </a:rPr>
                        <a:t> 65+</a:t>
                      </a:r>
                      <a:endParaRPr lang="en-US" sz="900" dirty="0">
                        <a:latin typeface="Arial" panose="020B0604020202020204" pitchFamily="34" charset="0"/>
                        <a:cs typeface="Arial" panose="020B0604020202020204" pitchFamily="34" charset="0"/>
                      </a:endParaRPr>
                    </a:p>
                  </a:txBody>
                  <a:tcPr/>
                </a:tc>
              </a:tr>
              <a:tr h="205740">
                <a:tc>
                  <a:txBody>
                    <a:bodyPr/>
                    <a:lstStyle/>
                    <a:p>
                      <a:r>
                        <a:rPr lang="en-US" sz="900" i="1" dirty="0" smtClean="0">
                          <a:latin typeface="Arial" panose="020B0604020202020204" pitchFamily="34" charset="0"/>
                          <a:cs typeface="Arial" panose="020B0604020202020204" pitchFamily="34" charset="0"/>
                        </a:rPr>
                        <a:t>Other</a:t>
                      </a:r>
                    </a:p>
                  </a:txBody>
                  <a:tcPr/>
                </a:tc>
                <a:tc>
                  <a:txBody>
                    <a:bodyPr/>
                    <a:lstStyle/>
                    <a:p>
                      <a:pPr algn="ctr" fontAlgn="ctr"/>
                      <a:r>
                        <a:rPr lang="en-US" sz="900" b="0" i="0" u="none" strike="noStrike" dirty="0" smtClean="0">
                          <a:solidFill>
                            <a:srgbClr val="000000"/>
                          </a:solidFill>
                          <a:effectLst/>
                          <a:latin typeface="Arial"/>
                        </a:rPr>
                        <a:t>-</a:t>
                      </a:r>
                      <a:endParaRPr lang="en-US" sz="900" b="0" i="0" u="none" strike="noStrike" dirty="0">
                        <a:solidFill>
                          <a:srgbClr val="000000"/>
                        </a:solidFill>
                        <a:effectLst/>
                        <a:latin typeface="Arial"/>
                      </a:endParaRPr>
                    </a:p>
                  </a:txBody>
                  <a:tcPr marL="9525" marR="9525" marT="9525" marB="0" anchor="ctr"/>
                </a:tc>
                <a:tc>
                  <a:txBody>
                    <a:bodyPr/>
                    <a:lstStyle/>
                    <a:p>
                      <a:pPr algn="ctr" fontAlgn="ctr"/>
                      <a:r>
                        <a:rPr lang="en-US" sz="900" b="0" i="0" u="none" strike="noStrike" dirty="0" smtClean="0">
                          <a:solidFill>
                            <a:srgbClr val="000000"/>
                          </a:solidFill>
                          <a:effectLst/>
                          <a:latin typeface="Arial"/>
                        </a:rPr>
                        <a:t>-</a:t>
                      </a:r>
                      <a:endParaRPr lang="en-US" sz="900" b="0" i="0" u="none" strike="noStrike" dirty="0">
                        <a:solidFill>
                          <a:srgbClr val="000000"/>
                        </a:solidFill>
                        <a:effectLst/>
                        <a:latin typeface="Arial"/>
                      </a:endParaRPr>
                    </a:p>
                  </a:txBody>
                  <a:tcPr marL="9525" marR="9525" marT="9525" marB="0" anchor="ctr"/>
                </a:tc>
                <a:tc>
                  <a:txBody>
                    <a:bodyPr/>
                    <a:lstStyle/>
                    <a:p>
                      <a:pPr algn="ctr" fontAlgn="ctr"/>
                      <a:r>
                        <a:rPr lang="en-US" sz="900" b="0" i="0" u="none" strike="noStrike">
                          <a:solidFill>
                            <a:srgbClr val="000000"/>
                          </a:solidFill>
                          <a:effectLst/>
                          <a:latin typeface="Arial"/>
                        </a:rPr>
                        <a:t>4%</a:t>
                      </a: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7%</a:t>
                      </a:r>
                    </a:p>
                  </a:txBody>
                  <a:tcPr marL="9525" marR="9525" marT="9525" marB="0" anchor="ctr"/>
                </a:tc>
                <a:tc>
                  <a:txBody>
                    <a:bodyPr/>
                    <a:lstStyle/>
                    <a:p>
                      <a:pPr algn="ctr" fontAlgn="ctr"/>
                      <a:r>
                        <a:rPr lang="en-US" sz="900" b="0" i="0" u="none" strike="noStrike">
                          <a:solidFill>
                            <a:srgbClr val="000000"/>
                          </a:solidFill>
                          <a:effectLst/>
                          <a:latin typeface="Arial"/>
                        </a:rPr>
                        <a:t>3%</a:t>
                      </a:r>
                    </a:p>
                  </a:txBody>
                  <a:tcPr marL="9525" marR="9525" marT="9525" marB="0" anchor="ctr"/>
                </a:tc>
              </a:tr>
              <a:tr h="205740">
                <a:tc>
                  <a:txBody>
                    <a:bodyPr/>
                    <a:lstStyle/>
                    <a:p>
                      <a:r>
                        <a:rPr lang="en-US" sz="900" i="1" dirty="0" smtClean="0">
                          <a:latin typeface="Arial" panose="020B0604020202020204" pitchFamily="34" charset="0"/>
                          <a:cs typeface="Arial" panose="020B0604020202020204" pitchFamily="34" charset="0"/>
                        </a:rPr>
                        <a:t>None of the above</a:t>
                      </a:r>
                      <a:endParaRPr lang="en-US" sz="900" i="1" dirty="0">
                        <a:latin typeface="Arial" panose="020B0604020202020204" pitchFamily="34" charset="0"/>
                        <a:cs typeface="Arial" panose="020B0604020202020204" pitchFamily="34" charset="0"/>
                      </a:endParaRPr>
                    </a:p>
                  </a:txBody>
                  <a:tcPr/>
                </a:tc>
                <a:tc>
                  <a:txBody>
                    <a:bodyPr/>
                    <a:lstStyle/>
                    <a:p>
                      <a:pPr algn="ctr" fontAlgn="ctr"/>
                      <a:r>
                        <a:rPr lang="en-US" sz="900" b="0" i="0" u="none" strike="noStrike" dirty="0" smtClean="0">
                          <a:solidFill>
                            <a:srgbClr val="000000"/>
                          </a:solidFill>
                          <a:effectLst/>
                          <a:latin typeface="Arial"/>
                        </a:rPr>
                        <a:t>-</a:t>
                      </a:r>
                      <a:endParaRPr lang="en-US" sz="900" b="0" i="0" u="none" strike="noStrike" dirty="0">
                        <a:solidFill>
                          <a:srgbClr val="000000"/>
                        </a:solidFill>
                        <a:effectLst/>
                        <a:latin typeface="Arial"/>
                      </a:endParaRPr>
                    </a:p>
                  </a:txBody>
                  <a:tcPr marL="9525" marR="9525" marT="9525" marB="0" anchor="ctr"/>
                </a:tc>
                <a:tc>
                  <a:txBody>
                    <a:bodyPr/>
                    <a:lstStyle/>
                    <a:p>
                      <a:pPr algn="ctr" fontAlgn="ctr"/>
                      <a:r>
                        <a:rPr lang="en-US" sz="900" b="0" i="0" u="none" strike="noStrike" dirty="0" smtClean="0">
                          <a:solidFill>
                            <a:srgbClr val="000000"/>
                          </a:solidFill>
                          <a:effectLst/>
                          <a:latin typeface="Arial"/>
                        </a:rPr>
                        <a:t>-</a:t>
                      </a:r>
                      <a:endParaRPr lang="en-US" sz="900" b="0" i="0" u="none" strike="noStrike" dirty="0">
                        <a:solidFill>
                          <a:srgbClr val="000000"/>
                        </a:solidFill>
                        <a:effectLst/>
                        <a:latin typeface="Arial"/>
                      </a:endParaRP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r>
              <a:tr h="205740">
                <a:tc>
                  <a:txBody>
                    <a:bodyPr/>
                    <a:lstStyle/>
                    <a:p>
                      <a:r>
                        <a:rPr lang="en-US" sz="900" i="1" dirty="0" smtClean="0">
                          <a:latin typeface="Arial" panose="020B0604020202020204" pitchFamily="34" charset="0"/>
                          <a:cs typeface="Arial" panose="020B0604020202020204" pitchFamily="34" charset="0"/>
                        </a:rPr>
                        <a:t>Not sure</a:t>
                      </a:r>
                      <a:endParaRPr lang="en-US" sz="900" i="1" dirty="0">
                        <a:latin typeface="Arial" panose="020B0604020202020204" pitchFamily="34" charset="0"/>
                        <a:cs typeface="Arial" panose="020B0604020202020204" pitchFamily="34" charset="0"/>
                      </a:endParaRPr>
                    </a:p>
                  </a:txBody>
                  <a:tcPr/>
                </a:tc>
                <a:tc>
                  <a:txBody>
                    <a:bodyPr/>
                    <a:lstStyle/>
                    <a:p>
                      <a:pPr algn="ctr" fontAlgn="ctr"/>
                      <a:r>
                        <a:rPr lang="en-US" sz="900" b="0" i="0" u="none" strike="noStrike" dirty="0" smtClean="0">
                          <a:solidFill>
                            <a:srgbClr val="000000"/>
                          </a:solidFill>
                          <a:effectLst/>
                          <a:latin typeface="Arial"/>
                        </a:rPr>
                        <a:t>-</a:t>
                      </a:r>
                      <a:endParaRPr lang="en-US" sz="900" b="0" i="0" u="none" strike="noStrike" dirty="0">
                        <a:solidFill>
                          <a:srgbClr val="000000"/>
                        </a:solidFill>
                        <a:effectLst/>
                        <a:latin typeface="Arial"/>
                      </a:endParaRPr>
                    </a:p>
                  </a:txBody>
                  <a:tcPr marL="9525" marR="9525" marT="9525" marB="0" anchor="ctr"/>
                </a:tc>
                <a:tc>
                  <a:txBody>
                    <a:bodyPr/>
                    <a:lstStyle/>
                    <a:p>
                      <a:pPr algn="ctr" fontAlgn="ctr"/>
                      <a:r>
                        <a:rPr lang="en-US" sz="900" b="0" i="0" u="none" strike="noStrike" dirty="0" smtClean="0">
                          <a:solidFill>
                            <a:srgbClr val="000000"/>
                          </a:solidFill>
                          <a:effectLst/>
                          <a:latin typeface="Arial"/>
                        </a:rPr>
                        <a:t>-</a:t>
                      </a:r>
                      <a:endParaRPr lang="en-US" sz="900" b="0" i="0" u="none" strike="noStrike" dirty="0">
                        <a:solidFill>
                          <a:srgbClr val="000000"/>
                        </a:solidFill>
                        <a:effectLst/>
                        <a:latin typeface="Arial"/>
                      </a:endParaRP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dirty="0">
                          <a:solidFill>
                            <a:srgbClr val="000000"/>
                          </a:solidFill>
                          <a:effectLst/>
                          <a:latin typeface="Arial"/>
                        </a:rPr>
                        <a:t>0%</a:t>
                      </a:r>
                    </a:p>
                  </a:txBody>
                  <a:tcPr marL="9525" marR="9525" marT="9525" marB="0" anchor="ctr"/>
                </a:tc>
              </a:tr>
            </a:tbl>
          </a:graphicData>
        </a:graphic>
      </p:graphicFrame>
      <p:pic>
        <p:nvPicPr>
          <p:cNvPr id="13" name="Picture 1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327550" y="98317"/>
            <a:ext cx="612648" cy="612648"/>
          </a:xfrm>
          <a:prstGeom prst="rect">
            <a:avLst/>
          </a:prstGeom>
        </p:spPr>
      </p:pic>
      <p:sp>
        <p:nvSpPr>
          <p:cNvPr id="14" name="TextBox 13"/>
          <p:cNvSpPr txBox="1"/>
          <p:nvPr/>
        </p:nvSpPr>
        <p:spPr>
          <a:xfrm>
            <a:off x="956798" y="1141144"/>
            <a:ext cx="1431524" cy="507831"/>
          </a:xfrm>
          <a:prstGeom prst="rect">
            <a:avLst/>
          </a:prstGeom>
          <a:solidFill>
            <a:srgbClr val="002060"/>
          </a:solidFill>
          <a:ln>
            <a:solidFill>
              <a:srgbClr val="C00000"/>
            </a:solidFill>
          </a:ln>
        </p:spPr>
        <p:txBody>
          <a:bodyPr wrap="square" rtlCol="0">
            <a:spAutoFit/>
          </a:bodyPr>
          <a:lstStyle/>
          <a:p>
            <a:pPr algn="ctr"/>
            <a:r>
              <a:rPr lang="en-US" sz="900" b="1" dirty="0" smtClean="0">
                <a:latin typeface="Arial" panose="020B0604020202020204" pitchFamily="34" charset="0"/>
                <a:cs typeface="Arial" panose="020B0604020202020204" pitchFamily="34" charset="0"/>
              </a:rPr>
              <a:t>Males and Females </a:t>
            </a:r>
            <a:br>
              <a:rPr lang="en-US" sz="900" b="1" dirty="0" smtClean="0">
                <a:latin typeface="Arial" panose="020B0604020202020204" pitchFamily="34" charset="0"/>
                <a:cs typeface="Arial" panose="020B0604020202020204" pitchFamily="34" charset="0"/>
              </a:rPr>
            </a:br>
            <a:r>
              <a:rPr lang="en-US" sz="900" b="1" dirty="0" smtClean="0">
                <a:latin typeface="Arial" panose="020B0604020202020204" pitchFamily="34" charset="0"/>
                <a:cs typeface="Arial" panose="020B0604020202020204" pitchFamily="34" charset="0"/>
              </a:rPr>
              <a:t>18-39 not shown due to low base sizes.</a:t>
            </a:r>
            <a:endParaRPr lang="en-US" sz="9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39377688"/>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147</a:t>
            </a:fld>
            <a:r>
              <a:rPr lang="en-US" smtClean="0"/>
              <a:t> -</a:t>
            </a:r>
            <a:endParaRPr lang="en-US"/>
          </a:p>
        </p:txBody>
      </p:sp>
      <p:cxnSp>
        <p:nvCxnSpPr>
          <p:cNvPr id="91" name="Straight Connector 90"/>
          <p:cNvCxnSpPr/>
          <p:nvPr/>
        </p:nvCxnSpPr>
        <p:spPr bwMode="auto">
          <a:xfrm>
            <a:off x="2901315" y="1171575"/>
            <a:ext cx="0" cy="4136157"/>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Straight Connector 91"/>
          <p:cNvCxnSpPr/>
          <p:nvPr/>
        </p:nvCxnSpPr>
        <p:spPr bwMode="auto">
          <a:xfrm>
            <a:off x="6035040" y="1171575"/>
            <a:ext cx="0" cy="4136157"/>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8" name="Title 1"/>
          <p:cNvSpPr txBox="1">
            <a:spLocks/>
          </p:cNvSpPr>
          <p:nvPr/>
        </p:nvSpPr>
        <p:spPr>
          <a:xfrm>
            <a:off x="139147" y="125380"/>
            <a:ext cx="8933291" cy="5715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Knowledge of Pulmonary Embolism Symptoms</a:t>
            </a:r>
            <a:endParaRPr lang="en-US" sz="2400" kern="0" dirty="0"/>
          </a:p>
        </p:txBody>
      </p:sp>
      <p:grpSp>
        <p:nvGrpSpPr>
          <p:cNvPr id="6" name="Group 5"/>
          <p:cNvGrpSpPr/>
          <p:nvPr/>
        </p:nvGrpSpPr>
        <p:grpSpPr>
          <a:xfrm>
            <a:off x="251348" y="1317774"/>
            <a:ext cx="2425176" cy="486337"/>
            <a:chOff x="251348" y="771956"/>
            <a:chExt cx="2425176" cy="486337"/>
          </a:xfrm>
        </p:grpSpPr>
        <p:sp>
          <p:nvSpPr>
            <p:cNvPr id="117" name="Rounded Rectangle 116"/>
            <p:cNvSpPr/>
            <p:nvPr/>
          </p:nvSpPr>
          <p:spPr bwMode="auto">
            <a:xfrm>
              <a:off x="251348"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86" name="TextBox 85"/>
            <p:cNvSpPr txBox="1"/>
            <p:nvPr/>
          </p:nvSpPr>
          <p:spPr>
            <a:xfrm>
              <a:off x="649761" y="857652"/>
              <a:ext cx="140987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Males (A)</a:t>
              </a:r>
              <a:endParaRPr lang="en-US" sz="1400" b="1" dirty="0">
                <a:solidFill>
                  <a:schemeClr val="tx2"/>
                </a:solidFill>
                <a:latin typeface="Arial" panose="020B0604020202020204" pitchFamily="34" charset="0"/>
                <a:cs typeface="Arial" panose="020B0604020202020204" pitchFamily="34" charset="0"/>
              </a:endParaRPr>
            </a:p>
          </p:txBody>
        </p:sp>
        <p:sp>
          <p:nvSpPr>
            <p:cNvPr id="80" name="Oval 79"/>
            <p:cNvSpPr/>
            <p:nvPr/>
          </p:nvSpPr>
          <p:spPr>
            <a:xfrm>
              <a:off x="2022544" y="771956"/>
              <a:ext cx="486337" cy="486337"/>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1" name="Freeform 9"/>
            <p:cNvSpPr>
              <a:spLocks noEditPoints="1"/>
            </p:cNvSpPr>
            <p:nvPr/>
          </p:nvSpPr>
          <p:spPr bwMode="auto">
            <a:xfrm>
              <a:off x="2194733" y="816611"/>
              <a:ext cx="148296" cy="401891"/>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grpSp>
        <p:nvGrpSpPr>
          <p:cNvPr id="9" name="Group 8"/>
          <p:cNvGrpSpPr/>
          <p:nvPr/>
        </p:nvGrpSpPr>
        <p:grpSpPr>
          <a:xfrm>
            <a:off x="3194574" y="1317774"/>
            <a:ext cx="2425176" cy="486337"/>
            <a:chOff x="3194574" y="780911"/>
            <a:chExt cx="2425176" cy="486337"/>
          </a:xfrm>
        </p:grpSpPr>
        <p:sp>
          <p:nvSpPr>
            <p:cNvPr id="152" name="Rounded Rectangle 151"/>
            <p:cNvSpPr/>
            <p:nvPr/>
          </p:nvSpPr>
          <p:spPr bwMode="auto">
            <a:xfrm>
              <a:off x="3194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89" name="TextBox 88"/>
            <p:cNvSpPr txBox="1"/>
            <p:nvPr/>
          </p:nvSpPr>
          <p:spPr>
            <a:xfrm>
              <a:off x="3238325" y="857652"/>
              <a:ext cx="234332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Females (B)</a:t>
              </a:r>
              <a:endParaRPr lang="en-US" sz="1400" b="1" dirty="0">
                <a:solidFill>
                  <a:schemeClr val="tx2"/>
                </a:solidFill>
                <a:latin typeface="Arial" panose="020B0604020202020204" pitchFamily="34" charset="0"/>
                <a:cs typeface="Arial" panose="020B0604020202020204" pitchFamily="34" charset="0"/>
              </a:endParaRPr>
            </a:p>
          </p:txBody>
        </p:sp>
        <p:sp>
          <p:nvSpPr>
            <p:cNvPr id="82" name="Oval 81"/>
            <p:cNvSpPr/>
            <p:nvPr/>
          </p:nvSpPr>
          <p:spPr>
            <a:xfrm>
              <a:off x="4977371" y="780911"/>
              <a:ext cx="486337" cy="486337"/>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3" name="Freeform 5"/>
            <p:cNvSpPr>
              <a:spLocks noEditPoints="1"/>
            </p:cNvSpPr>
            <p:nvPr/>
          </p:nvSpPr>
          <p:spPr bwMode="auto">
            <a:xfrm>
              <a:off x="5131599" y="831534"/>
              <a:ext cx="183758" cy="392017"/>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dirty="0"/>
            </a:p>
          </p:txBody>
        </p:sp>
      </p:grpSp>
      <p:grpSp>
        <p:nvGrpSpPr>
          <p:cNvPr id="10" name="Group 9"/>
          <p:cNvGrpSpPr/>
          <p:nvPr/>
        </p:nvGrpSpPr>
        <p:grpSpPr>
          <a:xfrm>
            <a:off x="6242574" y="1288817"/>
            <a:ext cx="2425176" cy="544250"/>
            <a:chOff x="6242574" y="755417"/>
            <a:chExt cx="2425176" cy="544250"/>
          </a:xfrm>
        </p:grpSpPr>
        <p:sp>
          <p:nvSpPr>
            <p:cNvPr id="153" name="Rounded Rectangle 152"/>
            <p:cNvSpPr/>
            <p:nvPr/>
          </p:nvSpPr>
          <p:spPr bwMode="auto">
            <a:xfrm>
              <a:off x="6242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90" name="TextBox 89"/>
            <p:cNvSpPr txBox="1"/>
            <p:nvPr/>
          </p:nvSpPr>
          <p:spPr>
            <a:xfrm>
              <a:off x="6343475" y="857652"/>
              <a:ext cx="222902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Locale</a:t>
              </a:r>
              <a:endParaRPr lang="en-US" sz="1400" b="1" dirty="0">
                <a:solidFill>
                  <a:schemeClr val="tx2"/>
                </a:solidFill>
                <a:latin typeface="Arial" panose="020B0604020202020204" pitchFamily="34" charset="0"/>
                <a:cs typeface="Arial" panose="020B0604020202020204" pitchFamily="34" charset="0"/>
              </a:endParaRPr>
            </a:p>
          </p:txBody>
        </p:sp>
        <p:grpSp>
          <p:nvGrpSpPr>
            <p:cNvPr id="84" name="Group 83"/>
            <p:cNvGrpSpPr/>
            <p:nvPr/>
          </p:nvGrpSpPr>
          <p:grpSpPr>
            <a:xfrm>
              <a:off x="7966980" y="755417"/>
              <a:ext cx="544250" cy="544250"/>
              <a:chOff x="5780183" y="381000"/>
              <a:chExt cx="838200" cy="838200"/>
            </a:xfrm>
          </p:grpSpPr>
          <p:sp>
            <p:nvSpPr>
              <p:cNvPr id="85" name="Oval 84"/>
              <p:cNvSpPr/>
              <p:nvPr/>
            </p:nvSpPr>
            <p:spPr>
              <a:xfrm>
                <a:off x="5780183" y="381000"/>
                <a:ext cx="838200" cy="83820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grpSp>
            <p:nvGrpSpPr>
              <p:cNvPr id="87" name="Group 86"/>
              <p:cNvGrpSpPr/>
              <p:nvPr/>
            </p:nvGrpSpPr>
            <p:grpSpPr>
              <a:xfrm>
                <a:off x="5854700" y="457200"/>
                <a:ext cx="685800" cy="685800"/>
                <a:chOff x="6265862" y="2439988"/>
                <a:chExt cx="1962150" cy="1962150"/>
              </a:xfrm>
              <a:solidFill>
                <a:schemeClr val="bg1"/>
              </a:solidFill>
            </p:grpSpPr>
            <p:sp>
              <p:nvSpPr>
                <p:cNvPr id="88" name="Freeform 5"/>
                <p:cNvSpPr>
                  <a:spLocks/>
                </p:cNvSpPr>
                <p:nvPr/>
              </p:nvSpPr>
              <p:spPr bwMode="auto">
                <a:xfrm>
                  <a:off x="7513637" y="2903538"/>
                  <a:ext cx="82550" cy="123825"/>
                </a:xfrm>
                <a:custGeom>
                  <a:avLst/>
                  <a:gdLst/>
                  <a:ahLst/>
                  <a:cxnLst>
                    <a:cxn ang="0">
                      <a:pos x="8" y="112"/>
                    </a:cxn>
                    <a:cxn ang="0">
                      <a:pos x="38" y="105"/>
                    </a:cxn>
                    <a:cxn ang="0">
                      <a:pos x="75" y="97"/>
                    </a:cxn>
                    <a:cxn ang="0">
                      <a:pos x="75" y="82"/>
                    </a:cxn>
                    <a:cxn ang="0">
                      <a:pos x="16" y="0"/>
                    </a:cxn>
                    <a:cxn ang="0">
                      <a:pos x="8" y="112"/>
                    </a:cxn>
                  </a:cxnLst>
                  <a:rect l="0" t="0" r="r" b="b"/>
                  <a:pathLst>
                    <a:path w="75" h="113">
                      <a:moveTo>
                        <a:pt x="8" y="112"/>
                      </a:moveTo>
                      <a:cubicBezTo>
                        <a:pt x="22" y="113"/>
                        <a:pt x="24" y="103"/>
                        <a:pt x="38" y="105"/>
                      </a:cubicBezTo>
                      <a:cubicBezTo>
                        <a:pt x="59" y="111"/>
                        <a:pt x="58" y="94"/>
                        <a:pt x="75" y="97"/>
                      </a:cubicBezTo>
                      <a:cubicBezTo>
                        <a:pt x="75" y="92"/>
                        <a:pt x="75" y="87"/>
                        <a:pt x="75" y="82"/>
                      </a:cubicBezTo>
                      <a:cubicBezTo>
                        <a:pt x="44" y="67"/>
                        <a:pt x="55" y="9"/>
                        <a:pt x="16" y="0"/>
                      </a:cubicBezTo>
                      <a:cubicBezTo>
                        <a:pt x="0" y="40"/>
                        <a:pt x="39" y="72"/>
                        <a:pt x="8" y="11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97" name="Freeform 6"/>
                <p:cNvSpPr>
                  <a:spLocks/>
                </p:cNvSpPr>
                <p:nvPr/>
              </p:nvSpPr>
              <p:spPr bwMode="auto">
                <a:xfrm>
                  <a:off x="7477125" y="2952750"/>
                  <a:ext cx="47625" cy="49213"/>
                </a:xfrm>
                <a:custGeom>
                  <a:avLst/>
                  <a:gdLst/>
                  <a:ahLst/>
                  <a:cxnLst>
                    <a:cxn ang="0">
                      <a:pos x="33" y="0"/>
                    </a:cxn>
                    <a:cxn ang="0">
                      <a:pos x="3" y="45"/>
                    </a:cxn>
                    <a:cxn ang="0">
                      <a:pos x="41" y="45"/>
                    </a:cxn>
                    <a:cxn ang="0">
                      <a:pos x="33" y="0"/>
                    </a:cxn>
                  </a:cxnLst>
                  <a:rect l="0" t="0" r="r" b="b"/>
                  <a:pathLst>
                    <a:path w="42" h="45">
                      <a:moveTo>
                        <a:pt x="33" y="0"/>
                      </a:moveTo>
                      <a:cubicBezTo>
                        <a:pt x="9" y="1"/>
                        <a:pt x="0" y="17"/>
                        <a:pt x="3" y="45"/>
                      </a:cubicBezTo>
                      <a:cubicBezTo>
                        <a:pt x="16" y="45"/>
                        <a:pt x="28" y="45"/>
                        <a:pt x="41" y="45"/>
                      </a:cubicBezTo>
                      <a:cubicBezTo>
                        <a:pt x="42" y="26"/>
                        <a:pt x="42" y="9"/>
                        <a:pt x="33"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4" name="Freeform 7"/>
                <p:cNvSpPr>
                  <a:spLocks/>
                </p:cNvSpPr>
                <p:nvPr/>
              </p:nvSpPr>
              <p:spPr bwMode="auto">
                <a:xfrm>
                  <a:off x="7366000" y="2779713"/>
                  <a:ext cx="90488" cy="50800"/>
                </a:xfrm>
                <a:custGeom>
                  <a:avLst/>
                  <a:gdLst/>
                  <a:ahLst/>
                  <a:cxnLst>
                    <a:cxn ang="0">
                      <a:pos x="82" y="15"/>
                    </a:cxn>
                    <a:cxn ang="0">
                      <a:pos x="75" y="0"/>
                    </a:cxn>
                    <a:cxn ang="0">
                      <a:pos x="0" y="0"/>
                    </a:cxn>
                    <a:cxn ang="0">
                      <a:pos x="22" y="44"/>
                    </a:cxn>
                    <a:cxn ang="0">
                      <a:pos x="82" y="15"/>
                    </a:cxn>
                  </a:cxnLst>
                  <a:rect l="0" t="0" r="r" b="b"/>
                  <a:pathLst>
                    <a:path w="82" h="45">
                      <a:moveTo>
                        <a:pt x="82" y="15"/>
                      </a:moveTo>
                      <a:cubicBezTo>
                        <a:pt x="82" y="7"/>
                        <a:pt x="76" y="6"/>
                        <a:pt x="75" y="0"/>
                      </a:cubicBezTo>
                      <a:cubicBezTo>
                        <a:pt x="45" y="7"/>
                        <a:pt x="30" y="7"/>
                        <a:pt x="0" y="0"/>
                      </a:cubicBezTo>
                      <a:cubicBezTo>
                        <a:pt x="0" y="22"/>
                        <a:pt x="16" y="29"/>
                        <a:pt x="22" y="44"/>
                      </a:cubicBezTo>
                      <a:cubicBezTo>
                        <a:pt x="53" y="45"/>
                        <a:pt x="81" y="43"/>
                        <a:pt x="82" y="1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5" name="Freeform 8"/>
                <p:cNvSpPr>
                  <a:spLocks/>
                </p:cNvSpPr>
                <p:nvPr/>
              </p:nvSpPr>
              <p:spPr bwMode="auto">
                <a:xfrm>
                  <a:off x="7218362" y="2787650"/>
                  <a:ext cx="131763" cy="147638"/>
                </a:xfrm>
                <a:custGeom>
                  <a:avLst/>
                  <a:gdLst/>
                  <a:ahLst/>
                  <a:cxnLst>
                    <a:cxn ang="0">
                      <a:pos x="8" y="112"/>
                    </a:cxn>
                    <a:cxn ang="0">
                      <a:pos x="37" y="127"/>
                    </a:cxn>
                    <a:cxn ang="0">
                      <a:pos x="37" y="134"/>
                    </a:cxn>
                    <a:cxn ang="0">
                      <a:pos x="112" y="82"/>
                    </a:cxn>
                    <a:cxn ang="0">
                      <a:pos x="8" y="112"/>
                    </a:cxn>
                  </a:cxnLst>
                  <a:rect l="0" t="0" r="r" b="b"/>
                  <a:pathLst>
                    <a:path w="120" h="134">
                      <a:moveTo>
                        <a:pt x="8" y="112"/>
                      </a:moveTo>
                      <a:cubicBezTo>
                        <a:pt x="12" y="122"/>
                        <a:pt x="36" y="113"/>
                        <a:pt x="37" y="127"/>
                      </a:cubicBezTo>
                      <a:cubicBezTo>
                        <a:pt x="33" y="127"/>
                        <a:pt x="29" y="133"/>
                        <a:pt x="37" y="134"/>
                      </a:cubicBezTo>
                      <a:cubicBezTo>
                        <a:pt x="64" y="119"/>
                        <a:pt x="100" y="113"/>
                        <a:pt x="112" y="82"/>
                      </a:cubicBezTo>
                      <a:cubicBezTo>
                        <a:pt x="120" y="0"/>
                        <a:pt x="0" y="21"/>
                        <a:pt x="8" y="11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6" name="Freeform 9"/>
                <p:cNvSpPr>
                  <a:spLocks/>
                </p:cNvSpPr>
                <p:nvPr/>
              </p:nvSpPr>
              <p:spPr bwMode="auto">
                <a:xfrm>
                  <a:off x="6831012" y="3395663"/>
                  <a:ext cx="52388" cy="36513"/>
                </a:xfrm>
                <a:custGeom>
                  <a:avLst/>
                  <a:gdLst/>
                  <a:ahLst/>
                  <a:cxnLst>
                    <a:cxn ang="0">
                      <a:pos x="0" y="16"/>
                    </a:cxn>
                    <a:cxn ang="0">
                      <a:pos x="45" y="1"/>
                    </a:cxn>
                    <a:cxn ang="0">
                      <a:pos x="0" y="16"/>
                    </a:cxn>
                  </a:cxnLst>
                  <a:rect l="0" t="0" r="r" b="b"/>
                  <a:pathLst>
                    <a:path w="48" h="33">
                      <a:moveTo>
                        <a:pt x="0" y="16"/>
                      </a:moveTo>
                      <a:cubicBezTo>
                        <a:pt x="18" y="21"/>
                        <a:pt x="48" y="33"/>
                        <a:pt x="45" y="1"/>
                      </a:cubicBezTo>
                      <a:cubicBezTo>
                        <a:pt x="24" y="0"/>
                        <a:pt x="7" y="3"/>
                        <a:pt x="0" y="1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7" name="Freeform 10"/>
                <p:cNvSpPr>
                  <a:spLocks/>
                </p:cNvSpPr>
                <p:nvPr/>
              </p:nvSpPr>
              <p:spPr bwMode="auto">
                <a:xfrm>
                  <a:off x="6732587" y="3328988"/>
                  <a:ext cx="98425" cy="69850"/>
                </a:xfrm>
                <a:custGeom>
                  <a:avLst/>
                  <a:gdLst/>
                  <a:ahLst/>
                  <a:cxnLst>
                    <a:cxn ang="0">
                      <a:pos x="0" y="32"/>
                    </a:cxn>
                    <a:cxn ang="0">
                      <a:pos x="89" y="62"/>
                    </a:cxn>
                    <a:cxn ang="0">
                      <a:pos x="0" y="32"/>
                    </a:cxn>
                  </a:cxnLst>
                  <a:rect l="0" t="0" r="r" b="b"/>
                  <a:pathLst>
                    <a:path w="89" h="63">
                      <a:moveTo>
                        <a:pt x="0" y="32"/>
                      </a:moveTo>
                      <a:cubicBezTo>
                        <a:pt x="43" y="29"/>
                        <a:pt x="49" y="63"/>
                        <a:pt x="89" y="62"/>
                      </a:cubicBezTo>
                      <a:cubicBezTo>
                        <a:pt x="71" y="45"/>
                        <a:pt x="20" y="0"/>
                        <a:pt x="0" y="3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8" name="Freeform 11"/>
                <p:cNvSpPr>
                  <a:spLocks noEditPoints="1"/>
                </p:cNvSpPr>
                <p:nvPr/>
              </p:nvSpPr>
              <p:spPr bwMode="auto">
                <a:xfrm>
                  <a:off x="6265862" y="2439988"/>
                  <a:ext cx="1962150" cy="1962150"/>
                </a:xfrm>
                <a:custGeom>
                  <a:avLst/>
                  <a:gdLst/>
                  <a:ahLst/>
                  <a:cxnLst>
                    <a:cxn ang="0">
                      <a:pos x="887" y="1775"/>
                    </a:cxn>
                    <a:cxn ang="0">
                      <a:pos x="1442" y="330"/>
                    </a:cxn>
                    <a:cxn ang="0">
                      <a:pos x="1442" y="330"/>
                    </a:cxn>
                    <a:cxn ang="0">
                      <a:pos x="564" y="171"/>
                    </a:cxn>
                    <a:cxn ang="0">
                      <a:pos x="163" y="580"/>
                    </a:cxn>
                    <a:cxn ang="0">
                      <a:pos x="203" y="786"/>
                    </a:cxn>
                    <a:cxn ang="0">
                      <a:pos x="438" y="1080"/>
                    </a:cxn>
                    <a:cxn ang="0">
                      <a:pos x="603" y="1605"/>
                    </a:cxn>
                    <a:cxn ang="0">
                      <a:pos x="749" y="1342"/>
                    </a:cxn>
                    <a:cxn ang="0">
                      <a:pos x="720" y="1074"/>
                    </a:cxn>
                    <a:cxn ang="0">
                      <a:pos x="526" y="941"/>
                    </a:cxn>
                    <a:cxn ang="0">
                      <a:pos x="429" y="903"/>
                    </a:cxn>
                    <a:cxn ang="0">
                      <a:pos x="362" y="866"/>
                    </a:cxn>
                    <a:cxn ang="0">
                      <a:pos x="459" y="807"/>
                    </a:cxn>
                    <a:cxn ang="0">
                      <a:pos x="645" y="576"/>
                    </a:cxn>
                    <a:cxn ang="0">
                      <a:pos x="623" y="553"/>
                    </a:cxn>
                    <a:cxn ang="0">
                      <a:pos x="682" y="524"/>
                    </a:cxn>
                    <a:cxn ang="0">
                      <a:pos x="660" y="390"/>
                    </a:cxn>
                    <a:cxn ang="0">
                      <a:pos x="556" y="345"/>
                    </a:cxn>
                    <a:cxn ang="0">
                      <a:pos x="496" y="449"/>
                    </a:cxn>
                    <a:cxn ang="0">
                      <a:pos x="489" y="330"/>
                    </a:cxn>
                    <a:cxn ang="0">
                      <a:pos x="541" y="345"/>
                    </a:cxn>
                    <a:cxn ang="0">
                      <a:pos x="586" y="256"/>
                    </a:cxn>
                    <a:cxn ang="0">
                      <a:pos x="638" y="367"/>
                    </a:cxn>
                    <a:cxn ang="0">
                      <a:pos x="675" y="323"/>
                    </a:cxn>
                    <a:cxn ang="0">
                      <a:pos x="608" y="211"/>
                    </a:cxn>
                    <a:cxn ang="0">
                      <a:pos x="519" y="271"/>
                    </a:cxn>
                    <a:cxn ang="0">
                      <a:pos x="444" y="241"/>
                    </a:cxn>
                    <a:cxn ang="0">
                      <a:pos x="468" y="223"/>
                    </a:cxn>
                    <a:cxn ang="0">
                      <a:pos x="586" y="189"/>
                    </a:cxn>
                    <a:cxn ang="0">
                      <a:pos x="757" y="256"/>
                    </a:cxn>
                    <a:cxn ang="0">
                      <a:pos x="769" y="260"/>
                    </a:cxn>
                    <a:cxn ang="0">
                      <a:pos x="1025" y="256"/>
                    </a:cxn>
                    <a:cxn ang="0">
                      <a:pos x="1040" y="122"/>
                    </a:cxn>
                    <a:cxn ang="0">
                      <a:pos x="1226" y="390"/>
                    </a:cxn>
                    <a:cxn ang="0">
                      <a:pos x="1271" y="472"/>
                    </a:cxn>
                    <a:cxn ang="0">
                      <a:pos x="1151" y="554"/>
                    </a:cxn>
                    <a:cxn ang="0">
                      <a:pos x="1122" y="606"/>
                    </a:cxn>
                    <a:cxn ang="0">
                      <a:pos x="1174" y="687"/>
                    </a:cxn>
                    <a:cxn ang="0">
                      <a:pos x="1256" y="606"/>
                    </a:cxn>
                    <a:cxn ang="0">
                      <a:pos x="1352" y="658"/>
                    </a:cxn>
                    <a:cxn ang="0">
                      <a:pos x="1419" y="650"/>
                    </a:cxn>
                    <a:cxn ang="0">
                      <a:pos x="1472" y="762"/>
                    </a:cxn>
                    <a:cxn ang="0">
                      <a:pos x="1352" y="762"/>
                    </a:cxn>
                    <a:cxn ang="0">
                      <a:pos x="1092" y="777"/>
                    </a:cxn>
                    <a:cxn ang="0">
                      <a:pos x="1226" y="1022"/>
                    </a:cxn>
                    <a:cxn ang="0">
                      <a:pos x="1323" y="1439"/>
                    </a:cxn>
                    <a:cxn ang="0">
                      <a:pos x="1620" y="970"/>
                    </a:cxn>
                    <a:cxn ang="0">
                      <a:pos x="1671" y="829"/>
                    </a:cxn>
                  </a:cxnLst>
                  <a:rect l="0" t="0" r="r" b="b"/>
                  <a:pathLst>
                    <a:path w="1775" h="1775">
                      <a:moveTo>
                        <a:pt x="887" y="0"/>
                      </a:moveTo>
                      <a:cubicBezTo>
                        <a:pt x="398" y="0"/>
                        <a:pt x="0" y="398"/>
                        <a:pt x="0" y="887"/>
                      </a:cubicBezTo>
                      <a:cubicBezTo>
                        <a:pt x="0" y="1377"/>
                        <a:pt x="398" y="1775"/>
                        <a:pt x="887" y="1775"/>
                      </a:cubicBezTo>
                      <a:cubicBezTo>
                        <a:pt x="1377" y="1775"/>
                        <a:pt x="1775" y="1377"/>
                        <a:pt x="1775" y="887"/>
                      </a:cubicBezTo>
                      <a:cubicBezTo>
                        <a:pt x="1775" y="398"/>
                        <a:pt x="1377" y="0"/>
                        <a:pt x="887" y="0"/>
                      </a:cubicBezTo>
                      <a:close/>
                      <a:moveTo>
                        <a:pt x="1442" y="330"/>
                      </a:moveTo>
                      <a:cubicBezTo>
                        <a:pt x="1451" y="339"/>
                        <a:pt x="1458" y="348"/>
                        <a:pt x="1466" y="357"/>
                      </a:cubicBezTo>
                      <a:cubicBezTo>
                        <a:pt x="1454" y="364"/>
                        <a:pt x="1448" y="342"/>
                        <a:pt x="1442" y="330"/>
                      </a:cubicBezTo>
                      <a:cubicBezTo>
                        <a:pt x="1442" y="330"/>
                        <a:pt x="1442" y="330"/>
                        <a:pt x="1442" y="330"/>
                      </a:cubicBezTo>
                      <a:close/>
                      <a:moveTo>
                        <a:pt x="564" y="171"/>
                      </a:moveTo>
                      <a:cubicBezTo>
                        <a:pt x="561" y="173"/>
                        <a:pt x="557" y="175"/>
                        <a:pt x="554" y="176"/>
                      </a:cubicBezTo>
                      <a:cubicBezTo>
                        <a:pt x="557" y="174"/>
                        <a:pt x="561" y="172"/>
                        <a:pt x="564" y="171"/>
                      </a:cubicBezTo>
                      <a:close/>
                      <a:moveTo>
                        <a:pt x="887" y="1674"/>
                      </a:moveTo>
                      <a:cubicBezTo>
                        <a:pt x="453" y="1674"/>
                        <a:pt x="100" y="1321"/>
                        <a:pt x="100" y="887"/>
                      </a:cubicBezTo>
                      <a:cubicBezTo>
                        <a:pt x="100" y="778"/>
                        <a:pt x="123" y="674"/>
                        <a:pt x="163" y="580"/>
                      </a:cubicBezTo>
                      <a:cubicBezTo>
                        <a:pt x="156" y="597"/>
                        <a:pt x="150" y="614"/>
                        <a:pt x="145" y="631"/>
                      </a:cubicBezTo>
                      <a:cubicBezTo>
                        <a:pt x="147" y="707"/>
                        <a:pt x="166" y="787"/>
                        <a:pt x="217" y="837"/>
                      </a:cubicBezTo>
                      <a:cubicBezTo>
                        <a:pt x="216" y="817"/>
                        <a:pt x="204" y="807"/>
                        <a:pt x="203" y="786"/>
                      </a:cubicBezTo>
                      <a:cubicBezTo>
                        <a:pt x="227" y="801"/>
                        <a:pt x="242" y="826"/>
                        <a:pt x="239" y="867"/>
                      </a:cubicBezTo>
                      <a:cubicBezTo>
                        <a:pt x="316" y="923"/>
                        <a:pt x="421" y="950"/>
                        <a:pt x="475" y="1029"/>
                      </a:cubicBezTo>
                      <a:cubicBezTo>
                        <a:pt x="467" y="1050"/>
                        <a:pt x="451" y="1064"/>
                        <a:pt x="438" y="1080"/>
                      </a:cubicBezTo>
                      <a:cubicBezTo>
                        <a:pt x="417" y="1179"/>
                        <a:pt x="535" y="1226"/>
                        <a:pt x="549" y="1309"/>
                      </a:cubicBezTo>
                      <a:cubicBezTo>
                        <a:pt x="566" y="1414"/>
                        <a:pt x="517" y="1521"/>
                        <a:pt x="546" y="1579"/>
                      </a:cubicBezTo>
                      <a:cubicBezTo>
                        <a:pt x="565" y="1589"/>
                        <a:pt x="584" y="1597"/>
                        <a:pt x="603" y="1605"/>
                      </a:cubicBezTo>
                      <a:cubicBezTo>
                        <a:pt x="616" y="1544"/>
                        <a:pt x="599" y="1498"/>
                        <a:pt x="675" y="1476"/>
                      </a:cubicBezTo>
                      <a:cubicBezTo>
                        <a:pt x="681" y="1455"/>
                        <a:pt x="665" y="1457"/>
                        <a:pt x="668" y="1439"/>
                      </a:cubicBezTo>
                      <a:cubicBezTo>
                        <a:pt x="710" y="1451"/>
                        <a:pt x="743" y="1391"/>
                        <a:pt x="749" y="1342"/>
                      </a:cubicBezTo>
                      <a:cubicBezTo>
                        <a:pt x="769" y="1333"/>
                        <a:pt x="789" y="1322"/>
                        <a:pt x="809" y="1313"/>
                      </a:cubicBezTo>
                      <a:cubicBezTo>
                        <a:pt x="808" y="1235"/>
                        <a:pt x="854" y="1204"/>
                        <a:pt x="861" y="1134"/>
                      </a:cubicBezTo>
                      <a:cubicBezTo>
                        <a:pt x="812" y="1116"/>
                        <a:pt x="773" y="1088"/>
                        <a:pt x="720" y="1074"/>
                      </a:cubicBezTo>
                      <a:cubicBezTo>
                        <a:pt x="720" y="1062"/>
                        <a:pt x="720" y="1050"/>
                        <a:pt x="720" y="1037"/>
                      </a:cubicBezTo>
                      <a:cubicBezTo>
                        <a:pt x="690" y="1010"/>
                        <a:pt x="633" y="1009"/>
                        <a:pt x="623" y="963"/>
                      </a:cubicBezTo>
                      <a:cubicBezTo>
                        <a:pt x="574" y="962"/>
                        <a:pt x="543" y="956"/>
                        <a:pt x="526" y="941"/>
                      </a:cubicBezTo>
                      <a:cubicBezTo>
                        <a:pt x="498" y="945"/>
                        <a:pt x="496" y="975"/>
                        <a:pt x="467" y="978"/>
                      </a:cubicBezTo>
                      <a:cubicBezTo>
                        <a:pt x="466" y="970"/>
                        <a:pt x="458" y="972"/>
                        <a:pt x="452" y="970"/>
                      </a:cubicBezTo>
                      <a:cubicBezTo>
                        <a:pt x="414" y="965"/>
                        <a:pt x="427" y="936"/>
                        <a:pt x="429" y="903"/>
                      </a:cubicBezTo>
                      <a:cubicBezTo>
                        <a:pt x="419" y="899"/>
                        <a:pt x="391" y="912"/>
                        <a:pt x="392" y="896"/>
                      </a:cubicBezTo>
                      <a:cubicBezTo>
                        <a:pt x="391" y="877"/>
                        <a:pt x="396" y="865"/>
                        <a:pt x="407" y="859"/>
                      </a:cubicBezTo>
                      <a:cubicBezTo>
                        <a:pt x="403" y="833"/>
                        <a:pt x="360" y="843"/>
                        <a:pt x="362" y="866"/>
                      </a:cubicBezTo>
                      <a:cubicBezTo>
                        <a:pt x="360" y="866"/>
                        <a:pt x="357" y="866"/>
                        <a:pt x="355" y="866"/>
                      </a:cubicBezTo>
                      <a:cubicBezTo>
                        <a:pt x="239" y="839"/>
                        <a:pt x="362" y="715"/>
                        <a:pt x="429" y="754"/>
                      </a:cubicBezTo>
                      <a:cubicBezTo>
                        <a:pt x="435" y="776"/>
                        <a:pt x="441" y="797"/>
                        <a:pt x="459" y="807"/>
                      </a:cubicBezTo>
                      <a:cubicBezTo>
                        <a:pt x="481" y="792"/>
                        <a:pt x="451" y="746"/>
                        <a:pt x="467" y="739"/>
                      </a:cubicBezTo>
                      <a:cubicBezTo>
                        <a:pt x="476" y="727"/>
                        <a:pt x="482" y="710"/>
                        <a:pt x="504" y="710"/>
                      </a:cubicBezTo>
                      <a:cubicBezTo>
                        <a:pt x="518" y="625"/>
                        <a:pt x="610" y="599"/>
                        <a:pt x="645" y="576"/>
                      </a:cubicBezTo>
                      <a:cubicBezTo>
                        <a:pt x="645" y="573"/>
                        <a:pt x="645" y="571"/>
                        <a:pt x="645" y="568"/>
                      </a:cubicBezTo>
                      <a:cubicBezTo>
                        <a:pt x="645" y="561"/>
                        <a:pt x="636" y="563"/>
                        <a:pt x="630" y="561"/>
                      </a:cubicBezTo>
                      <a:cubicBezTo>
                        <a:pt x="626" y="560"/>
                        <a:pt x="622" y="560"/>
                        <a:pt x="623" y="553"/>
                      </a:cubicBezTo>
                      <a:cubicBezTo>
                        <a:pt x="620" y="536"/>
                        <a:pt x="637" y="537"/>
                        <a:pt x="630" y="516"/>
                      </a:cubicBezTo>
                      <a:cubicBezTo>
                        <a:pt x="654" y="547"/>
                        <a:pt x="677" y="508"/>
                        <a:pt x="705" y="501"/>
                      </a:cubicBezTo>
                      <a:cubicBezTo>
                        <a:pt x="701" y="512"/>
                        <a:pt x="693" y="519"/>
                        <a:pt x="682" y="524"/>
                      </a:cubicBezTo>
                      <a:cubicBezTo>
                        <a:pt x="677" y="529"/>
                        <a:pt x="664" y="560"/>
                        <a:pt x="690" y="553"/>
                      </a:cubicBezTo>
                      <a:cubicBezTo>
                        <a:pt x="707" y="553"/>
                        <a:pt x="712" y="566"/>
                        <a:pt x="735" y="561"/>
                      </a:cubicBezTo>
                      <a:cubicBezTo>
                        <a:pt x="724" y="494"/>
                        <a:pt x="683" y="459"/>
                        <a:pt x="660" y="390"/>
                      </a:cubicBezTo>
                      <a:cubicBezTo>
                        <a:pt x="636" y="380"/>
                        <a:pt x="654" y="414"/>
                        <a:pt x="630" y="405"/>
                      </a:cubicBezTo>
                      <a:cubicBezTo>
                        <a:pt x="605" y="406"/>
                        <a:pt x="620" y="366"/>
                        <a:pt x="601" y="360"/>
                      </a:cubicBezTo>
                      <a:cubicBezTo>
                        <a:pt x="574" y="365"/>
                        <a:pt x="563" y="344"/>
                        <a:pt x="556" y="345"/>
                      </a:cubicBezTo>
                      <a:cubicBezTo>
                        <a:pt x="556" y="350"/>
                        <a:pt x="555" y="354"/>
                        <a:pt x="549" y="352"/>
                      </a:cubicBezTo>
                      <a:cubicBezTo>
                        <a:pt x="551" y="449"/>
                        <a:pt x="529" y="434"/>
                        <a:pt x="504" y="494"/>
                      </a:cubicBezTo>
                      <a:cubicBezTo>
                        <a:pt x="504" y="476"/>
                        <a:pt x="491" y="472"/>
                        <a:pt x="496" y="449"/>
                      </a:cubicBezTo>
                      <a:cubicBezTo>
                        <a:pt x="486" y="450"/>
                        <a:pt x="480" y="446"/>
                        <a:pt x="474" y="442"/>
                      </a:cubicBezTo>
                      <a:cubicBezTo>
                        <a:pt x="449" y="432"/>
                        <a:pt x="421" y="425"/>
                        <a:pt x="415" y="397"/>
                      </a:cubicBezTo>
                      <a:cubicBezTo>
                        <a:pt x="436" y="372"/>
                        <a:pt x="454" y="342"/>
                        <a:pt x="489" y="330"/>
                      </a:cubicBezTo>
                      <a:cubicBezTo>
                        <a:pt x="483" y="349"/>
                        <a:pt x="517" y="365"/>
                        <a:pt x="519" y="352"/>
                      </a:cubicBezTo>
                      <a:cubicBezTo>
                        <a:pt x="511" y="352"/>
                        <a:pt x="509" y="339"/>
                        <a:pt x="519" y="338"/>
                      </a:cubicBezTo>
                      <a:cubicBezTo>
                        <a:pt x="529" y="337"/>
                        <a:pt x="535" y="341"/>
                        <a:pt x="541" y="345"/>
                      </a:cubicBezTo>
                      <a:cubicBezTo>
                        <a:pt x="542" y="326"/>
                        <a:pt x="530" y="322"/>
                        <a:pt x="519" y="315"/>
                      </a:cubicBezTo>
                      <a:cubicBezTo>
                        <a:pt x="527" y="296"/>
                        <a:pt x="555" y="297"/>
                        <a:pt x="549" y="263"/>
                      </a:cubicBezTo>
                      <a:cubicBezTo>
                        <a:pt x="525" y="253"/>
                        <a:pt x="575" y="256"/>
                        <a:pt x="586" y="256"/>
                      </a:cubicBezTo>
                      <a:cubicBezTo>
                        <a:pt x="580" y="279"/>
                        <a:pt x="606" y="270"/>
                        <a:pt x="601" y="293"/>
                      </a:cubicBezTo>
                      <a:cubicBezTo>
                        <a:pt x="599" y="316"/>
                        <a:pt x="574" y="316"/>
                        <a:pt x="556" y="323"/>
                      </a:cubicBezTo>
                      <a:cubicBezTo>
                        <a:pt x="589" y="332"/>
                        <a:pt x="610" y="353"/>
                        <a:pt x="638" y="367"/>
                      </a:cubicBezTo>
                      <a:cubicBezTo>
                        <a:pt x="656" y="353"/>
                        <a:pt x="623" y="340"/>
                        <a:pt x="660" y="352"/>
                      </a:cubicBezTo>
                      <a:cubicBezTo>
                        <a:pt x="661" y="334"/>
                        <a:pt x="662" y="316"/>
                        <a:pt x="645" y="315"/>
                      </a:cubicBezTo>
                      <a:cubicBezTo>
                        <a:pt x="653" y="292"/>
                        <a:pt x="665" y="324"/>
                        <a:pt x="675" y="323"/>
                      </a:cubicBezTo>
                      <a:cubicBezTo>
                        <a:pt x="683" y="318"/>
                        <a:pt x="683" y="306"/>
                        <a:pt x="697" y="308"/>
                      </a:cubicBezTo>
                      <a:cubicBezTo>
                        <a:pt x="653" y="269"/>
                        <a:pt x="654" y="213"/>
                        <a:pt x="578" y="218"/>
                      </a:cubicBezTo>
                      <a:cubicBezTo>
                        <a:pt x="554" y="210"/>
                        <a:pt x="598" y="210"/>
                        <a:pt x="608" y="211"/>
                      </a:cubicBezTo>
                      <a:cubicBezTo>
                        <a:pt x="606" y="200"/>
                        <a:pt x="586" y="208"/>
                        <a:pt x="586" y="196"/>
                      </a:cubicBezTo>
                      <a:cubicBezTo>
                        <a:pt x="559" y="212"/>
                        <a:pt x="497" y="192"/>
                        <a:pt x="496" y="233"/>
                      </a:cubicBezTo>
                      <a:cubicBezTo>
                        <a:pt x="491" y="259"/>
                        <a:pt x="527" y="243"/>
                        <a:pt x="519" y="271"/>
                      </a:cubicBezTo>
                      <a:cubicBezTo>
                        <a:pt x="512" y="274"/>
                        <a:pt x="505" y="277"/>
                        <a:pt x="504" y="285"/>
                      </a:cubicBezTo>
                      <a:cubicBezTo>
                        <a:pt x="494" y="257"/>
                        <a:pt x="470" y="276"/>
                        <a:pt x="467" y="233"/>
                      </a:cubicBezTo>
                      <a:cubicBezTo>
                        <a:pt x="455" y="231"/>
                        <a:pt x="454" y="240"/>
                        <a:pt x="444" y="241"/>
                      </a:cubicBezTo>
                      <a:cubicBezTo>
                        <a:pt x="438" y="262"/>
                        <a:pt x="455" y="260"/>
                        <a:pt x="452" y="278"/>
                      </a:cubicBezTo>
                      <a:cubicBezTo>
                        <a:pt x="424" y="244"/>
                        <a:pt x="420" y="291"/>
                        <a:pt x="380" y="287"/>
                      </a:cubicBezTo>
                      <a:cubicBezTo>
                        <a:pt x="408" y="263"/>
                        <a:pt x="437" y="242"/>
                        <a:pt x="468" y="223"/>
                      </a:cubicBezTo>
                      <a:cubicBezTo>
                        <a:pt x="480" y="220"/>
                        <a:pt x="489" y="214"/>
                        <a:pt x="495" y="206"/>
                      </a:cubicBezTo>
                      <a:cubicBezTo>
                        <a:pt x="504" y="201"/>
                        <a:pt x="512" y="196"/>
                        <a:pt x="521" y="191"/>
                      </a:cubicBezTo>
                      <a:cubicBezTo>
                        <a:pt x="539" y="193"/>
                        <a:pt x="560" y="191"/>
                        <a:pt x="586" y="189"/>
                      </a:cubicBezTo>
                      <a:cubicBezTo>
                        <a:pt x="593" y="175"/>
                        <a:pt x="601" y="163"/>
                        <a:pt x="611" y="152"/>
                      </a:cubicBezTo>
                      <a:cubicBezTo>
                        <a:pt x="626" y="146"/>
                        <a:pt x="641" y="140"/>
                        <a:pt x="656" y="135"/>
                      </a:cubicBezTo>
                      <a:cubicBezTo>
                        <a:pt x="682" y="183"/>
                        <a:pt x="790" y="161"/>
                        <a:pt x="757" y="256"/>
                      </a:cubicBezTo>
                      <a:cubicBezTo>
                        <a:pt x="758" y="262"/>
                        <a:pt x="765" y="263"/>
                        <a:pt x="769" y="260"/>
                      </a:cubicBezTo>
                      <a:cubicBezTo>
                        <a:pt x="770" y="259"/>
                        <a:pt x="771" y="257"/>
                        <a:pt x="772" y="256"/>
                      </a:cubicBezTo>
                      <a:cubicBezTo>
                        <a:pt x="772" y="258"/>
                        <a:pt x="771" y="259"/>
                        <a:pt x="769" y="260"/>
                      </a:cubicBezTo>
                      <a:cubicBezTo>
                        <a:pt x="753" y="294"/>
                        <a:pt x="763" y="382"/>
                        <a:pt x="817" y="397"/>
                      </a:cubicBezTo>
                      <a:cubicBezTo>
                        <a:pt x="838" y="383"/>
                        <a:pt x="845" y="356"/>
                        <a:pt x="861" y="337"/>
                      </a:cubicBezTo>
                      <a:cubicBezTo>
                        <a:pt x="894" y="289"/>
                        <a:pt x="971" y="283"/>
                        <a:pt x="1025" y="256"/>
                      </a:cubicBezTo>
                      <a:cubicBezTo>
                        <a:pt x="988" y="228"/>
                        <a:pt x="1051" y="199"/>
                        <a:pt x="1025" y="166"/>
                      </a:cubicBezTo>
                      <a:cubicBezTo>
                        <a:pt x="1028" y="155"/>
                        <a:pt x="1035" y="169"/>
                        <a:pt x="1047" y="166"/>
                      </a:cubicBezTo>
                      <a:cubicBezTo>
                        <a:pt x="1047" y="149"/>
                        <a:pt x="1035" y="144"/>
                        <a:pt x="1040" y="122"/>
                      </a:cubicBezTo>
                      <a:cubicBezTo>
                        <a:pt x="1044" y="121"/>
                        <a:pt x="1047" y="120"/>
                        <a:pt x="1050" y="118"/>
                      </a:cubicBezTo>
                      <a:cubicBezTo>
                        <a:pt x="1167" y="142"/>
                        <a:pt x="1274" y="193"/>
                        <a:pt x="1365" y="264"/>
                      </a:cubicBezTo>
                      <a:cubicBezTo>
                        <a:pt x="1287" y="274"/>
                        <a:pt x="1273" y="348"/>
                        <a:pt x="1226" y="390"/>
                      </a:cubicBezTo>
                      <a:cubicBezTo>
                        <a:pt x="1236" y="399"/>
                        <a:pt x="1231" y="425"/>
                        <a:pt x="1241" y="434"/>
                      </a:cubicBezTo>
                      <a:cubicBezTo>
                        <a:pt x="1249" y="428"/>
                        <a:pt x="1261" y="425"/>
                        <a:pt x="1278" y="427"/>
                      </a:cubicBezTo>
                      <a:cubicBezTo>
                        <a:pt x="1284" y="432"/>
                        <a:pt x="1298" y="478"/>
                        <a:pt x="1271" y="472"/>
                      </a:cubicBezTo>
                      <a:cubicBezTo>
                        <a:pt x="1268" y="454"/>
                        <a:pt x="1272" y="443"/>
                        <a:pt x="1278" y="434"/>
                      </a:cubicBezTo>
                      <a:cubicBezTo>
                        <a:pt x="1239" y="462"/>
                        <a:pt x="1237" y="528"/>
                        <a:pt x="1174" y="531"/>
                      </a:cubicBezTo>
                      <a:cubicBezTo>
                        <a:pt x="1176" y="548"/>
                        <a:pt x="1152" y="539"/>
                        <a:pt x="1151" y="554"/>
                      </a:cubicBezTo>
                      <a:cubicBezTo>
                        <a:pt x="1159" y="571"/>
                        <a:pt x="1177" y="577"/>
                        <a:pt x="1174" y="606"/>
                      </a:cubicBezTo>
                      <a:cubicBezTo>
                        <a:pt x="1171" y="606"/>
                        <a:pt x="1169" y="606"/>
                        <a:pt x="1166" y="606"/>
                      </a:cubicBezTo>
                      <a:cubicBezTo>
                        <a:pt x="1160" y="626"/>
                        <a:pt x="1143" y="595"/>
                        <a:pt x="1122" y="606"/>
                      </a:cubicBezTo>
                      <a:cubicBezTo>
                        <a:pt x="1099" y="610"/>
                        <a:pt x="1110" y="649"/>
                        <a:pt x="1099" y="665"/>
                      </a:cubicBezTo>
                      <a:cubicBezTo>
                        <a:pt x="1097" y="677"/>
                        <a:pt x="1106" y="678"/>
                        <a:pt x="1107" y="687"/>
                      </a:cubicBezTo>
                      <a:cubicBezTo>
                        <a:pt x="1129" y="687"/>
                        <a:pt x="1151" y="687"/>
                        <a:pt x="1174" y="687"/>
                      </a:cubicBezTo>
                      <a:cubicBezTo>
                        <a:pt x="1175" y="679"/>
                        <a:pt x="1182" y="676"/>
                        <a:pt x="1189" y="673"/>
                      </a:cubicBezTo>
                      <a:cubicBezTo>
                        <a:pt x="1189" y="663"/>
                        <a:pt x="1189" y="653"/>
                        <a:pt x="1189" y="643"/>
                      </a:cubicBezTo>
                      <a:cubicBezTo>
                        <a:pt x="1212" y="631"/>
                        <a:pt x="1229" y="614"/>
                        <a:pt x="1256" y="606"/>
                      </a:cubicBezTo>
                      <a:cubicBezTo>
                        <a:pt x="1266" y="608"/>
                        <a:pt x="1262" y="624"/>
                        <a:pt x="1263" y="635"/>
                      </a:cubicBezTo>
                      <a:cubicBezTo>
                        <a:pt x="1270" y="605"/>
                        <a:pt x="1353" y="671"/>
                        <a:pt x="1300" y="680"/>
                      </a:cubicBezTo>
                      <a:cubicBezTo>
                        <a:pt x="1324" y="708"/>
                        <a:pt x="1330" y="656"/>
                        <a:pt x="1352" y="658"/>
                      </a:cubicBezTo>
                      <a:cubicBezTo>
                        <a:pt x="1356" y="672"/>
                        <a:pt x="1374" y="671"/>
                        <a:pt x="1367" y="695"/>
                      </a:cubicBezTo>
                      <a:cubicBezTo>
                        <a:pt x="1372" y="695"/>
                        <a:pt x="1377" y="695"/>
                        <a:pt x="1382" y="695"/>
                      </a:cubicBezTo>
                      <a:cubicBezTo>
                        <a:pt x="1412" y="686"/>
                        <a:pt x="1372" y="647"/>
                        <a:pt x="1419" y="650"/>
                      </a:cubicBezTo>
                      <a:cubicBezTo>
                        <a:pt x="1409" y="660"/>
                        <a:pt x="1409" y="685"/>
                        <a:pt x="1419" y="695"/>
                      </a:cubicBezTo>
                      <a:cubicBezTo>
                        <a:pt x="1441" y="706"/>
                        <a:pt x="1480" y="699"/>
                        <a:pt x="1486" y="725"/>
                      </a:cubicBezTo>
                      <a:cubicBezTo>
                        <a:pt x="1482" y="738"/>
                        <a:pt x="1483" y="756"/>
                        <a:pt x="1472" y="762"/>
                      </a:cubicBezTo>
                      <a:cubicBezTo>
                        <a:pt x="1471" y="745"/>
                        <a:pt x="1440" y="759"/>
                        <a:pt x="1427" y="754"/>
                      </a:cubicBezTo>
                      <a:cubicBezTo>
                        <a:pt x="1392" y="767"/>
                        <a:pt x="1398" y="746"/>
                        <a:pt x="1375" y="732"/>
                      </a:cubicBezTo>
                      <a:cubicBezTo>
                        <a:pt x="1364" y="739"/>
                        <a:pt x="1351" y="743"/>
                        <a:pt x="1352" y="762"/>
                      </a:cubicBezTo>
                      <a:cubicBezTo>
                        <a:pt x="1329" y="751"/>
                        <a:pt x="1315" y="730"/>
                        <a:pt x="1285" y="725"/>
                      </a:cubicBezTo>
                      <a:cubicBezTo>
                        <a:pt x="1285" y="715"/>
                        <a:pt x="1285" y="705"/>
                        <a:pt x="1285" y="695"/>
                      </a:cubicBezTo>
                      <a:cubicBezTo>
                        <a:pt x="1229" y="674"/>
                        <a:pt x="1088" y="688"/>
                        <a:pt x="1092" y="777"/>
                      </a:cubicBezTo>
                      <a:cubicBezTo>
                        <a:pt x="1009" y="807"/>
                        <a:pt x="1050" y="883"/>
                        <a:pt x="1025" y="955"/>
                      </a:cubicBezTo>
                      <a:cubicBezTo>
                        <a:pt x="1052" y="980"/>
                        <a:pt x="1066" y="1019"/>
                        <a:pt x="1099" y="1037"/>
                      </a:cubicBezTo>
                      <a:cubicBezTo>
                        <a:pt x="1146" y="1032"/>
                        <a:pt x="1179" y="1038"/>
                        <a:pt x="1226" y="1022"/>
                      </a:cubicBezTo>
                      <a:cubicBezTo>
                        <a:pt x="1224" y="1047"/>
                        <a:pt x="1253" y="1040"/>
                        <a:pt x="1263" y="1052"/>
                      </a:cubicBezTo>
                      <a:cubicBezTo>
                        <a:pt x="1258" y="1141"/>
                        <a:pt x="1328" y="1189"/>
                        <a:pt x="1278" y="1261"/>
                      </a:cubicBezTo>
                      <a:cubicBezTo>
                        <a:pt x="1302" y="1311"/>
                        <a:pt x="1303" y="1385"/>
                        <a:pt x="1323" y="1439"/>
                      </a:cubicBezTo>
                      <a:cubicBezTo>
                        <a:pt x="1443" y="1457"/>
                        <a:pt x="1448" y="1297"/>
                        <a:pt x="1524" y="1246"/>
                      </a:cubicBezTo>
                      <a:cubicBezTo>
                        <a:pt x="1528" y="1191"/>
                        <a:pt x="1525" y="1176"/>
                        <a:pt x="1524" y="1119"/>
                      </a:cubicBezTo>
                      <a:cubicBezTo>
                        <a:pt x="1560" y="1074"/>
                        <a:pt x="1613" y="1045"/>
                        <a:pt x="1620" y="970"/>
                      </a:cubicBezTo>
                      <a:cubicBezTo>
                        <a:pt x="1603" y="953"/>
                        <a:pt x="1574" y="994"/>
                        <a:pt x="1561" y="963"/>
                      </a:cubicBezTo>
                      <a:cubicBezTo>
                        <a:pt x="1604" y="933"/>
                        <a:pt x="1705" y="902"/>
                        <a:pt x="1658" y="829"/>
                      </a:cubicBezTo>
                      <a:cubicBezTo>
                        <a:pt x="1662" y="829"/>
                        <a:pt x="1667" y="829"/>
                        <a:pt x="1671" y="829"/>
                      </a:cubicBezTo>
                      <a:cubicBezTo>
                        <a:pt x="1673" y="848"/>
                        <a:pt x="1674" y="868"/>
                        <a:pt x="1674" y="887"/>
                      </a:cubicBezTo>
                      <a:cubicBezTo>
                        <a:pt x="1674" y="1321"/>
                        <a:pt x="1321" y="1674"/>
                        <a:pt x="887" y="167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grpSp>
      </p:grpSp>
      <p:sp>
        <p:nvSpPr>
          <p:cNvPr id="114" name="TextBox 113"/>
          <p:cNvSpPr txBox="1"/>
          <p:nvPr/>
        </p:nvSpPr>
        <p:spPr>
          <a:xfrm>
            <a:off x="1759250" y="586800"/>
            <a:ext cx="5295824" cy="584775"/>
          </a:xfrm>
          <a:prstGeom prst="rect">
            <a:avLst/>
          </a:prstGeom>
          <a:noFill/>
        </p:spPr>
        <p:txBody>
          <a:bodyPr wrap="square" rtlCol="0">
            <a:spAutoFit/>
          </a:bodyPr>
          <a:lstStyle/>
          <a:p>
            <a:pPr algn="ctr"/>
            <a:r>
              <a:rPr lang="en-US" sz="1600" i="1" dirty="0" smtClean="0">
                <a:solidFill>
                  <a:schemeClr val="tx1"/>
                </a:solidFill>
                <a:latin typeface="Arial" panose="020B0604020202020204" pitchFamily="34" charset="0"/>
                <a:cs typeface="Arial" panose="020B0604020202020204" pitchFamily="34" charset="0"/>
              </a:rPr>
              <a:t>Proportion of Adults which Claim to Know </a:t>
            </a:r>
          </a:p>
          <a:p>
            <a:pPr algn="ctr"/>
            <a:r>
              <a:rPr lang="en-US" sz="1600" i="1" dirty="0" smtClean="0">
                <a:solidFill>
                  <a:schemeClr val="tx1"/>
                </a:solidFill>
                <a:latin typeface="Arial" panose="020B0604020202020204" pitchFamily="34" charset="0"/>
                <a:cs typeface="Arial" panose="020B0604020202020204" pitchFamily="34" charset="0"/>
              </a:rPr>
              <a:t>What a PE Would Feel Like</a:t>
            </a:r>
          </a:p>
        </p:txBody>
      </p:sp>
      <p:graphicFrame>
        <p:nvGraphicFramePr>
          <p:cNvPr id="14" name="Chart 13"/>
          <p:cNvGraphicFramePr/>
          <p:nvPr>
            <p:extLst>
              <p:ext uri="{D42A27DB-BD31-4B8C-83A1-F6EECF244321}">
                <p14:modId xmlns:p14="http://schemas.microsoft.com/office/powerpoint/2010/main" val="3258189109"/>
              </p:ext>
            </p:extLst>
          </p:nvPr>
        </p:nvGraphicFramePr>
        <p:xfrm>
          <a:off x="356389" y="1833067"/>
          <a:ext cx="2215094" cy="1476729"/>
        </p:xfrm>
        <a:graphic>
          <a:graphicData uri="http://schemas.openxmlformats.org/drawingml/2006/chart">
            <c:chart xmlns:c="http://schemas.openxmlformats.org/drawingml/2006/chart" xmlns:r="http://schemas.openxmlformats.org/officeDocument/2006/relationships" r:id="rId2"/>
          </a:graphicData>
        </a:graphic>
      </p:graphicFrame>
      <p:sp>
        <p:nvSpPr>
          <p:cNvPr id="116" name="TextBox 115"/>
          <p:cNvSpPr txBox="1"/>
          <p:nvPr/>
        </p:nvSpPr>
        <p:spPr>
          <a:xfrm>
            <a:off x="893792" y="1833067"/>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18-39</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66" name="Chart 165"/>
          <p:cNvGraphicFramePr/>
          <p:nvPr>
            <p:extLst>
              <p:ext uri="{D42A27DB-BD31-4B8C-83A1-F6EECF244321}">
                <p14:modId xmlns:p14="http://schemas.microsoft.com/office/powerpoint/2010/main" val="1718504281"/>
              </p:ext>
            </p:extLst>
          </p:nvPr>
        </p:nvGraphicFramePr>
        <p:xfrm>
          <a:off x="356389" y="3095516"/>
          <a:ext cx="2215094" cy="1476729"/>
        </p:xfrm>
        <a:graphic>
          <a:graphicData uri="http://schemas.openxmlformats.org/drawingml/2006/chart">
            <c:chart xmlns:c="http://schemas.openxmlformats.org/drawingml/2006/chart" xmlns:r="http://schemas.openxmlformats.org/officeDocument/2006/relationships" r:id="rId3"/>
          </a:graphicData>
        </a:graphic>
      </p:graphicFrame>
      <p:sp>
        <p:nvSpPr>
          <p:cNvPr id="167" name="TextBox 166"/>
          <p:cNvSpPr txBox="1"/>
          <p:nvPr/>
        </p:nvSpPr>
        <p:spPr>
          <a:xfrm>
            <a:off x="893792" y="3095516"/>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40-64</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68" name="Chart 167"/>
          <p:cNvGraphicFramePr/>
          <p:nvPr>
            <p:extLst>
              <p:ext uri="{D42A27DB-BD31-4B8C-83A1-F6EECF244321}">
                <p14:modId xmlns:p14="http://schemas.microsoft.com/office/powerpoint/2010/main" val="1043447593"/>
              </p:ext>
            </p:extLst>
          </p:nvPr>
        </p:nvGraphicFramePr>
        <p:xfrm>
          <a:off x="372830" y="4433392"/>
          <a:ext cx="2215094" cy="1476729"/>
        </p:xfrm>
        <a:graphic>
          <a:graphicData uri="http://schemas.openxmlformats.org/drawingml/2006/chart">
            <c:chart xmlns:c="http://schemas.openxmlformats.org/drawingml/2006/chart" xmlns:r="http://schemas.openxmlformats.org/officeDocument/2006/relationships" r:id="rId4"/>
          </a:graphicData>
        </a:graphic>
      </p:graphicFrame>
      <p:sp>
        <p:nvSpPr>
          <p:cNvPr id="169" name="TextBox 168"/>
          <p:cNvSpPr txBox="1"/>
          <p:nvPr/>
        </p:nvSpPr>
        <p:spPr>
          <a:xfrm>
            <a:off x="910233" y="4433392"/>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65+</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0" name="Chart 169"/>
          <p:cNvGraphicFramePr/>
          <p:nvPr>
            <p:extLst>
              <p:ext uri="{D42A27DB-BD31-4B8C-83A1-F6EECF244321}">
                <p14:modId xmlns:p14="http://schemas.microsoft.com/office/powerpoint/2010/main" val="1051257805"/>
              </p:ext>
            </p:extLst>
          </p:nvPr>
        </p:nvGraphicFramePr>
        <p:xfrm>
          <a:off x="3251989" y="1842592"/>
          <a:ext cx="2215094" cy="1476729"/>
        </p:xfrm>
        <a:graphic>
          <a:graphicData uri="http://schemas.openxmlformats.org/drawingml/2006/chart">
            <c:chart xmlns:c="http://schemas.openxmlformats.org/drawingml/2006/chart" xmlns:r="http://schemas.openxmlformats.org/officeDocument/2006/relationships" r:id="rId5"/>
          </a:graphicData>
        </a:graphic>
      </p:graphicFrame>
      <p:sp>
        <p:nvSpPr>
          <p:cNvPr id="171" name="TextBox 170"/>
          <p:cNvSpPr txBox="1"/>
          <p:nvPr/>
        </p:nvSpPr>
        <p:spPr>
          <a:xfrm>
            <a:off x="3789392" y="1842592"/>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18-39</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2" name="Chart 171"/>
          <p:cNvGraphicFramePr/>
          <p:nvPr>
            <p:extLst>
              <p:ext uri="{D42A27DB-BD31-4B8C-83A1-F6EECF244321}">
                <p14:modId xmlns:p14="http://schemas.microsoft.com/office/powerpoint/2010/main" val="1390737012"/>
              </p:ext>
            </p:extLst>
          </p:nvPr>
        </p:nvGraphicFramePr>
        <p:xfrm>
          <a:off x="3251989" y="3105041"/>
          <a:ext cx="2215094" cy="1476729"/>
        </p:xfrm>
        <a:graphic>
          <a:graphicData uri="http://schemas.openxmlformats.org/drawingml/2006/chart">
            <c:chart xmlns:c="http://schemas.openxmlformats.org/drawingml/2006/chart" xmlns:r="http://schemas.openxmlformats.org/officeDocument/2006/relationships" r:id="rId6"/>
          </a:graphicData>
        </a:graphic>
      </p:graphicFrame>
      <p:sp>
        <p:nvSpPr>
          <p:cNvPr id="173" name="TextBox 172"/>
          <p:cNvSpPr txBox="1"/>
          <p:nvPr/>
        </p:nvSpPr>
        <p:spPr>
          <a:xfrm>
            <a:off x="3789392" y="3105041"/>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40-64</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4" name="Chart 173"/>
          <p:cNvGraphicFramePr/>
          <p:nvPr>
            <p:extLst>
              <p:ext uri="{D42A27DB-BD31-4B8C-83A1-F6EECF244321}">
                <p14:modId xmlns:p14="http://schemas.microsoft.com/office/powerpoint/2010/main" val="116940495"/>
              </p:ext>
            </p:extLst>
          </p:nvPr>
        </p:nvGraphicFramePr>
        <p:xfrm>
          <a:off x="3268430" y="4442917"/>
          <a:ext cx="2215094" cy="1476729"/>
        </p:xfrm>
        <a:graphic>
          <a:graphicData uri="http://schemas.openxmlformats.org/drawingml/2006/chart">
            <c:chart xmlns:c="http://schemas.openxmlformats.org/drawingml/2006/chart" xmlns:r="http://schemas.openxmlformats.org/officeDocument/2006/relationships" r:id="rId7"/>
          </a:graphicData>
        </a:graphic>
      </p:graphicFrame>
      <p:sp>
        <p:nvSpPr>
          <p:cNvPr id="175" name="TextBox 174"/>
          <p:cNvSpPr txBox="1"/>
          <p:nvPr/>
        </p:nvSpPr>
        <p:spPr>
          <a:xfrm>
            <a:off x="3805833" y="4442917"/>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65+</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6" name="Chart 175"/>
          <p:cNvGraphicFramePr/>
          <p:nvPr>
            <p:extLst>
              <p:ext uri="{D42A27DB-BD31-4B8C-83A1-F6EECF244321}">
                <p14:modId xmlns:p14="http://schemas.microsoft.com/office/powerpoint/2010/main" val="3936548774"/>
              </p:ext>
            </p:extLst>
          </p:nvPr>
        </p:nvGraphicFramePr>
        <p:xfrm>
          <a:off x="6404764" y="1833067"/>
          <a:ext cx="2215094" cy="1476729"/>
        </p:xfrm>
        <a:graphic>
          <a:graphicData uri="http://schemas.openxmlformats.org/drawingml/2006/chart">
            <c:chart xmlns:c="http://schemas.openxmlformats.org/drawingml/2006/chart" xmlns:r="http://schemas.openxmlformats.org/officeDocument/2006/relationships" r:id="rId8"/>
          </a:graphicData>
        </a:graphic>
      </p:graphicFrame>
      <p:sp>
        <p:nvSpPr>
          <p:cNvPr id="177" name="TextBox 176"/>
          <p:cNvSpPr txBox="1"/>
          <p:nvPr/>
        </p:nvSpPr>
        <p:spPr>
          <a:xfrm>
            <a:off x="6942167" y="1833067"/>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Urban (C)</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8" name="Chart 177"/>
          <p:cNvGraphicFramePr/>
          <p:nvPr>
            <p:extLst>
              <p:ext uri="{D42A27DB-BD31-4B8C-83A1-F6EECF244321}">
                <p14:modId xmlns:p14="http://schemas.microsoft.com/office/powerpoint/2010/main" val="628971484"/>
              </p:ext>
            </p:extLst>
          </p:nvPr>
        </p:nvGraphicFramePr>
        <p:xfrm>
          <a:off x="6404764" y="3095516"/>
          <a:ext cx="2215094" cy="1476729"/>
        </p:xfrm>
        <a:graphic>
          <a:graphicData uri="http://schemas.openxmlformats.org/drawingml/2006/chart">
            <c:chart xmlns:c="http://schemas.openxmlformats.org/drawingml/2006/chart" xmlns:r="http://schemas.openxmlformats.org/officeDocument/2006/relationships" r:id="rId9"/>
          </a:graphicData>
        </a:graphic>
      </p:graphicFrame>
      <p:sp>
        <p:nvSpPr>
          <p:cNvPr id="179" name="TextBox 178"/>
          <p:cNvSpPr txBox="1"/>
          <p:nvPr/>
        </p:nvSpPr>
        <p:spPr>
          <a:xfrm>
            <a:off x="6942167" y="3095516"/>
            <a:ext cx="128936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Suburban (D)</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80" name="Chart 179"/>
          <p:cNvGraphicFramePr/>
          <p:nvPr>
            <p:extLst>
              <p:ext uri="{D42A27DB-BD31-4B8C-83A1-F6EECF244321}">
                <p14:modId xmlns:p14="http://schemas.microsoft.com/office/powerpoint/2010/main" val="2806966236"/>
              </p:ext>
            </p:extLst>
          </p:nvPr>
        </p:nvGraphicFramePr>
        <p:xfrm>
          <a:off x="6421205" y="4433392"/>
          <a:ext cx="2215094" cy="1476729"/>
        </p:xfrm>
        <a:graphic>
          <a:graphicData uri="http://schemas.openxmlformats.org/drawingml/2006/chart">
            <c:chart xmlns:c="http://schemas.openxmlformats.org/drawingml/2006/chart" xmlns:r="http://schemas.openxmlformats.org/officeDocument/2006/relationships" r:id="rId10"/>
          </a:graphicData>
        </a:graphic>
      </p:graphicFrame>
      <p:sp>
        <p:nvSpPr>
          <p:cNvPr id="181" name="TextBox 180"/>
          <p:cNvSpPr txBox="1"/>
          <p:nvPr/>
        </p:nvSpPr>
        <p:spPr>
          <a:xfrm>
            <a:off x="6958608" y="4433392"/>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Rural (E)</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82" name="Rectangle 181"/>
          <p:cNvSpPr/>
          <p:nvPr/>
        </p:nvSpPr>
        <p:spPr>
          <a:xfrm>
            <a:off x="83490" y="6256940"/>
            <a:ext cx="7033137" cy="461665"/>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Netherlands Respondents. </a:t>
            </a:r>
            <a:r>
              <a:rPr lang="pt-BR" sz="800" dirty="0">
                <a:solidFill>
                  <a:schemeClr val="tx1"/>
                </a:solidFill>
                <a:latin typeface="Arial" panose="020B0604020202020204" pitchFamily="34" charset="0"/>
                <a:cs typeface="Arial" panose="020B0604020202020204" pitchFamily="34" charset="0"/>
              </a:rPr>
              <a:t>Males: 18-39 (n=80), 40-64 (n=157), 65+ (n=185); Females: 18-39 (n=84), 40-64 (n=163), 65+ (n=136); </a:t>
            </a:r>
            <a:endParaRPr lang="pt-BR" sz="800" dirty="0" smtClean="0">
              <a:solidFill>
                <a:schemeClr val="tx1"/>
              </a:solidFill>
              <a:latin typeface="Arial" panose="020B0604020202020204" pitchFamily="34" charset="0"/>
              <a:cs typeface="Arial" panose="020B0604020202020204" pitchFamily="34" charset="0"/>
            </a:endParaRPr>
          </a:p>
          <a:p>
            <a:r>
              <a:rPr lang="pt-BR" sz="800" dirty="0" smtClean="0">
                <a:solidFill>
                  <a:schemeClr val="tx1"/>
                </a:solidFill>
                <a:latin typeface="Arial" panose="020B0604020202020204" pitchFamily="34" charset="0"/>
                <a:cs typeface="Arial" panose="020B0604020202020204" pitchFamily="34" charset="0"/>
              </a:rPr>
              <a:t>Locale</a:t>
            </a:r>
            <a:r>
              <a:rPr lang="pt-BR" sz="800" dirty="0">
                <a:solidFill>
                  <a:schemeClr val="tx1"/>
                </a:solidFill>
                <a:latin typeface="Arial" panose="020B0604020202020204" pitchFamily="34" charset="0"/>
                <a:cs typeface="Arial" panose="020B0604020202020204" pitchFamily="34" charset="0"/>
              </a:rPr>
              <a:t>: Urban (n=411), Suburban (n=313), Rural (n=81)</a:t>
            </a:r>
            <a:endParaRPr lang="en-US" sz="800" dirty="0" smtClean="0">
              <a:solidFill>
                <a:schemeClr val="tx1"/>
              </a:solidFill>
              <a:latin typeface="Arial" panose="020B0604020202020204" pitchFamily="34" charset="0"/>
              <a:cs typeface="Arial" panose="020B0604020202020204" pitchFamily="34" charset="0"/>
            </a:endParaRPr>
          </a:p>
          <a:p>
            <a:r>
              <a:rPr lang="en-US" sz="800" dirty="0">
                <a:solidFill>
                  <a:schemeClr val="tx1"/>
                </a:solidFill>
                <a:latin typeface="Arial" panose="020B0604020202020204" pitchFamily="34" charset="0"/>
                <a:cs typeface="Arial" panose="020B0604020202020204" pitchFamily="34" charset="0"/>
              </a:rPr>
              <a:t>Q6. Do you know what a blood clot in your lung (also known as pulmonary embolism) would feel like if you had one personally?</a:t>
            </a:r>
          </a:p>
        </p:txBody>
      </p:sp>
      <p:pic>
        <p:nvPicPr>
          <p:cNvPr id="50" name="Picture 49"/>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8327550" y="98317"/>
            <a:ext cx="612648" cy="612648"/>
          </a:xfrm>
          <a:prstGeom prst="rect">
            <a:avLst/>
          </a:prstGeom>
        </p:spPr>
      </p:pic>
    </p:spTree>
    <p:extLst>
      <p:ext uri="{BB962C8B-B14F-4D97-AF65-F5344CB8AC3E}">
        <p14:creationId xmlns:p14="http://schemas.microsoft.com/office/powerpoint/2010/main" val="653262790"/>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ounded Rectangle 10"/>
          <p:cNvSpPr/>
          <p:nvPr/>
        </p:nvSpPr>
        <p:spPr bwMode="auto">
          <a:xfrm>
            <a:off x="5844209" y="1388440"/>
            <a:ext cx="2886323" cy="3898099"/>
          </a:xfrm>
          <a:prstGeom prst="roundRect">
            <a:avLst/>
          </a:prstGeom>
          <a:solidFill>
            <a:schemeClr val="bg1">
              <a:lumMod val="95000"/>
            </a:schemeClr>
          </a:solidFill>
          <a:ln w="9525" cap="flat" cmpd="sng" algn="ctr">
            <a:solidFill>
              <a:srgbClr val="C00000"/>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9" name="Rounded Rectangle 8"/>
          <p:cNvSpPr/>
          <p:nvPr/>
        </p:nvSpPr>
        <p:spPr bwMode="auto">
          <a:xfrm>
            <a:off x="956799" y="1395060"/>
            <a:ext cx="4823800" cy="3891479"/>
          </a:xfrm>
          <a:prstGeom prst="roundRect">
            <a:avLst/>
          </a:prstGeom>
          <a:solidFill>
            <a:schemeClr val="bg1">
              <a:lumMod val="95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148</a:t>
            </a:fld>
            <a:r>
              <a:rPr lang="en-US" smtClean="0"/>
              <a:t> -</a:t>
            </a:r>
            <a:endParaRPr lang="en-US"/>
          </a:p>
        </p:txBody>
      </p:sp>
      <p:graphicFrame>
        <p:nvGraphicFramePr>
          <p:cNvPr id="4" name="Chart 3"/>
          <p:cNvGraphicFramePr/>
          <p:nvPr>
            <p:extLst>
              <p:ext uri="{D42A27DB-BD31-4B8C-83A1-F6EECF244321}">
                <p14:modId xmlns:p14="http://schemas.microsoft.com/office/powerpoint/2010/main" val="4210692699"/>
              </p:ext>
            </p:extLst>
          </p:nvPr>
        </p:nvGraphicFramePr>
        <p:xfrm>
          <a:off x="386217" y="964425"/>
          <a:ext cx="8439149" cy="4064000"/>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Box 4"/>
          <p:cNvSpPr txBox="1"/>
          <p:nvPr/>
        </p:nvSpPr>
        <p:spPr>
          <a:xfrm>
            <a:off x="1657047" y="674866"/>
            <a:ext cx="6008018" cy="338554"/>
          </a:xfrm>
          <a:prstGeom prst="rect">
            <a:avLst/>
          </a:prstGeom>
          <a:noFill/>
        </p:spPr>
        <p:txBody>
          <a:bodyPr wrap="square" rtlCol="0">
            <a:spAutoFit/>
          </a:bodyPr>
          <a:lstStyle/>
          <a:p>
            <a:pPr algn="ctr"/>
            <a:r>
              <a:rPr lang="en-US" sz="1600" i="1" dirty="0" smtClean="0">
                <a:solidFill>
                  <a:schemeClr val="tx1"/>
                </a:solidFill>
                <a:latin typeface="Arial" panose="020B0604020202020204" pitchFamily="34" charset="0"/>
                <a:cs typeface="Arial" panose="020B0604020202020204" pitchFamily="34" charset="0"/>
              </a:rPr>
              <a:t>Among Dutch Claiming to Know What a PE Feels Like</a:t>
            </a:r>
            <a:endParaRPr lang="en-US" sz="1400" i="1" dirty="0">
              <a:solidFill>
                <a:schemeClr val="tx1"/>
              </a:solidFill>
              <a:latin typeface="Arial" panose="020B0604020202020204" pitchFamily="34" charset="0"/>
              <a:cs typeface="Arial" panose="020B0604020202020204" pitchFamily="34" charset="0"/>
            </a:endParaRPr>
          </a:p>
        </p:txBody>
      </p:sp>
      <p:sp>
        <p:nvSpPr>
          <p:cNvPr id="6" name="Title 1"/>
          <p:cNvSpPr txBox="1">
            <a:spLocks/>
          </p:cNvSpPr>
          <p:nvPr/>
        </p:nvSpPr>
        <p:spPr>
          <a:xfrm>
            <a:off x="139147" y="139465"/>
            <a:ext cx="893329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Perceived Symptoms of a Pulmonary Embolism</a:t>
            </a:r>
            <a:endParaRPr lang="en-US" sz="2400" kern="0" dirty="0"/>
          </a:p>
        </p:txBody>
      </p:sp>
      <p:sp>
        <p:nvSpPr>
          <p:cNvPr id="8" name="Rectangle 7"/>
          <p:cNvSpPr/>
          <p:nvPr/>
        </p:nvSpPr>
        <p:spPr>
          <a:xfrm>
            <a:off x="83490" y="6323131"/>
            <a:ext cx="7366882" cy="461665"/>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Netherlands Respondents aware of symptoms at Q4</a:t>
            </a:r>
            <a:r>
              <a:rPr lang="en-US" sz="800" dirty="0">
                <a:solidFill>
                  <a:schemeClr val="tx1"/>
                </a:solidFill>
                <a:latin typeface="Arial" panose="020B0604020202020204" pitchFamily="34" charset="0"/>
                <a:cs typeface="Arial" panose="020B0604020202020204" pitchFamily="34" charset="0"/>
              </a:rPr>
              <a:t>. Males: 18-39 (</a:t>
            </a:r>
            <a:r>
              <a:rPr lang="en-US" sz="800" dirty="0" smtClean="0">
                <a:solidFill>
                  <a:schemeClr val="tx1"/>
                </a:solidFill>
                <a:latin typeface="Arial" panose="020B0604020202020204" pitchFamily="34" charset="0"/>
                <a:cs typeface="Arial" panose="020B0604020202020204" pitchFamily="34" charset="0"/>
              </a:rPr>
              <a:t>n=7*), </a:t>
            </a:r>
            <a:r>
              <a:rPr lang="en-US" sz="800" dirty="0">
                <a:solidFill>
                  <a:schemeClr val="tx1"/>
                </a:solidFill>
                <a:latin typeface="Arial" panose="020B0604020202020204" pitchFamily="34" charset="0"/>
                <a:cs typeface="Arial" panose="020B0604020202020204" pitchFamily="34" charset="0"/>
              </a:rPr>
              <a:t>40-64 (</a:t>
            </a:r>
            <a:r>
              <a:rPr lang="en-US" sz="800" dirty="0" smtClean="0">
                <a:solidFill>
                  <a:schemeClr val="tx1"/>
                </a:solidFill>
                <a:latin typeface="Arial" panose="020B0604020202020204" pitchFamily="34" charset="0"/>
                <a:cs typeface="Arial" panose="020B0604020202020204" pitchFamily="34" charset="0"/>
              </a:rPr>
              <a:t>n=22*), </a:t>
            </a:r>
            <a:r>
              <a:rPr lang="en-US" sz="800" dirty="0">
                <a:solidFill>
                  <a:schemeClr val="tx1"/>
                </a:solidFill>
                <a:latin typeface="Arial" panose="020B0604020202020204" pitchFamily="34" charset="0"/>
                <a:cs typeface="Arial" panose="020B0604020202020204" pitchFamily="34" charset="0"/>
              </a:rPr>
              <a:t>65+ (</a:t>
            </a:r>
            <a:r>
              <a:rPr lang="en-US" sz="800" dirty="0" smtClean="0">
                <a:solidFill>
                  <a:schemeClr val="tx1"/>
                </a:solidFill>
                <a:latin typeface="Arial" panose="020B0604020202020204" pitchFamily="34" charset="0"/>
                <a:cs typeface="Arial" panose="020B0604020202020204" pitchFamily="34" charset="0"/>
              </a:rPr>
              <a:t>n=27*); </a:t>
            </a:r>
            <a:r>
              <a:rPr lang="en-US" sz="800" dirty="0">
                <a:solidFill>
                  <a:schemeClr val="tx1"/>
                </a:solidFill>
                <a:latin typeface="Arial" panose="020B0604020202020204" pitchFamily="34" charset="0"/>
                <a:cs typeface="Arial" panose="020B0604020202020204" pitchFamily="34" charset="0"/>
              </a:rPr>
              <a:t>Females: 18-39 (</a:t>
            </a:r>
            <a:r>
              <a:rPr lang="en-US" sz="800" dirty="0" smtClean="0">
                <a:solidFill>
                  <a:schemeClr val="tx1"/>
                </a:solidFill>
                <a:latin typeface="Arial" panose="020B0604020202020204" pitchFamily="34" charset="0"/>
                <a:cs typeface="Arial" panose="020B0604020202020204" pitchFamily="34" charset="0"/>
              </a:rPr>
              <a:t>n=9*), </a:t>
            </a:r>
            <a:r>
              <a:rPr lang="en-US" sz="800" dirty="0">
                <a:solidFill>
                  <a:schemeClr val="tx1"/>
                </a:solidFill>
                <a:latin typeface="Arial" panose="020B0604020202020204" pitchFamily="34" charset="0"/>
                <a:cs typeface="Arial" panose="020B0604020202020204" pitchFamily="34" charset="0"/>
              </a:rPr>
              <a:t>40-64 (</a:t>
            </a:r>
            <a:r>
              <a:rPr lang="en-US" sz="800" dirty="0" smtClean="0">
                <a:solidFill>
                  <a:schemeClr val="tx1"/>
                </a:solidFill>
                <a:latin typeface="Arial" panose="020B0604020202020204" pitchFamily="34" charset="0"/>
                <a:cs typeface="Arial" panose="020B0604020202020204" pitchFamily="34" charset="0"/>
              </a:rPr>
              <a:t>n=30), </a:t>
            </a:r>
          </a:p>
          <a:p>
            <a:r>
              <a:rPr lang="en-US" sz="800" dirty="0" smtClean="0">
                <a:solidFill>
                  <a:schemeClr val="tx1"/>
                </a:solidFill>
                <a:latin typeface="Arial" panose="020B0604020202020204" pitchFamily="34" charset="0"/>
                <a:cs typeface="Arial" panose="020B0604020202020204" pitchFamily="34" charset="0"/>
              </a:rPr>
              <a:t>65</a:t>
            </a:r>
            <a:r>
              <a:rPr lang="en-US" sz="800" dirty="0">
                <a:solidFill>
                  <a:schemeClr val="tx1"/>
                </a:solidFill>
                <a:latin typeface="Arial" panose="020B0604020202020204" pitchFamily="34" charset="0"/>
                <a:cs typeface="Arial" panose="020B0604020202020204" pitchFamily="34" charset="0"/>
              </a:rPr>
              <a:t>+ (</a:t>
            </a:r>
            <a:r>
              <a:rPr lang="en-US" sz="800" dirty="0" smtClean="0">
                <a:solidFill>
                  <a:schemeClr val="tx1"/>
                </a:solidFill>
                <a:latin typeface="Arial" panose="020B0604020202020204" pitchFamily="34" charset="0"/>
                <a:cs typeface="Arial" panose="020B0604020202020204" pitchFamily="34" charset="0"/>
              </a:rPr>
              <a:t>n=29*) </a:t>
            </a:r>
            <a:r>
              <a:rPr lang="en-US" sz="800" dirty="0" smtClean="0">
                <a:solidFill>
                  <a:srgbClr val="C00000"/>
                </a:solidFill>
                <a:latin typeface="Arial" panose="020B0604020202020204" pitchFamily="34" charset="0"/>
                <a:cs typeface="Arial" panose="020B0604020202020204" pitchFamily="34" charset="0"/>
              </a:rPr>
              <a:t>*</a:t>
            </a:r>
            <a:r>
              <a:rPr lang="en-US" sz="800" dirty="0">
                <a:solidFill>
                  <a:srgbClr val="C00000"/>
                </a:solidFill>
                <a:latin typeface="Arial" panose="020B0604020202020204" pitchFamily="34" charset="0"/>
                <a:cs typeface="Arial" panose="020B0604020202020204" pitchFamily="34" charset="0"/>
              </a:rPr>
              <a:t>Caution: Small sample size, interpret with caution.</a:t>
            </a:r>
            <a:endParaRPr lang="en-US" sz="800" dirty="0" smtClean="0">
              <a:solidFill>
                <a:srgbClr val="C00000"/>
              </a:solidFill>
              <a:latin typeface="Arial" panose="020B0604020202020204" pitchFamily="34" charset="0"/>
              <a:cs typeface="Arial" panose="020B0604020202020204" pitchFamily="34" charset="0"/>
            </a:endParaRPr>
          </a:p>
          <a:p>
            <a:r>
              <a:rPr lang="en-US" sz="800" dirty="0">
                <a:solidFill>
                  <a:schemeClr val="tx1"/>
                </a:solidFill>
                <a:latin typeface="Arial" panose="020B0604020202020204" pitchFamily="34" charset="0"/>
                <a:cs typeface="Arial" panose="020B0604020202020204" pitchFamily="34" charset="0"/>
              </a:rPr>
              <a:t>Q7. Please indicate the signs or symptoms of a blood clot in your lung (also known as pulmonary embolism). (select all that apply)</a:t>
            </a:r>
          </a:p>
        </p:txBody>
      </p:sp>
      <p:sp>
        <p:nvSpPr>
          <p:cNvPr id="10" name="TextBox 9"/>
          <p:cNvSpPr txBox="1"/>
          <p:nvPr/>
        </p:nvSpPr>
        <p:spPr>
          <a:xfrm>
            <a:off x="2106852" y="4964095"/>
            <a:ext cx="2339929"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Actual Symptoms</a:t>
            </a:r>
            <a:endParaRPr lang="en-US" sz="1400" b="1" dirty="0">
              <a:solidFill>
                <a:schemeClr val="tx2"/>
              </a:solidFill>
              <a:latin typeface="Arial" panose="020B0604020202020204" pitchFamily="34" charset="0"/>
              <a:cs typeface="Arial" panose="020B0604020202020204" pitchFamily="34" charset="0"/>
            </a:endParaRPr>
          </a:p>
        </p:txBody>
      </p:sp>
      <p:sp>
        <p:nvSpPr>
          <p:cNvPr id="12" name="TextBox 11"/>
          <p:cNvSpPr txBox="1"/>
          <p:nvPr/>
        </p:nvSpPr>
        <p:spPr>
          <a:xfrm>
            <a:off x="6232960" y="4962606"/>
            <a:ext cx="2339929" cy="307777"/>
          </a:xfrm>
          <a:prstGeom prst="rect">
            <a:avLst/>
          </a:prstGeom>
          <a:noFill/>
        </p:spPr>
        <p:txBody>
          <a:bodyPr wrap="square" rtlCol="0">
            <a:spAutoFit/>
          </a:bodyPr>
          <a:lstStyle/>
          <a:p>
            <a:pPr algn="ctr"/>
            <a:r>
              <a:rPr lang="en-US" sz="1400" b="1" dirty="0" smtClean="0">
                <a:solidFill>
                  <a:srgbClr val="C00000"/>
                </a:solidFill>
                <a:latin typeface="Arial" panose="020B0604020202020204" pitchFamily="34" charset="0"/>
                <a:cs typeface="Arial" panose="020B0604020202020204" pitchFamily="34" charset="0"/>
              </a:rPr>
              <a:t>Inaccurate Symptoms</a:t>
            </a:r>
            <a:endParaRPr lang="en-US" sz="1400" b="1" dirty="0">
              <a:solidFill>
                <a:srgbClr val="C00000"/>
              </a:solidFill>
              <a:latin typeface="Arial" panose="020B0604020202020204" pitchFamily="34" charset="0"/>
              <a:cs typeface="Arial" panose="020B0604020202020204" pitchFamily="34" charset="0"/>
            </a:endParaRPr>
          </a:p>
        </p:txBody>
      </p:sp>
      <p:graphicFrame>
        <p:nvGraphicFramePr>
          <p:cNvPr id="3" name="Table 2"/>
          <p:cNvGraphicFramePr>
            <a:graphicFrameLocks noGrp="1"/>
          </p:cNvGraphicFramePr>
          <p:nvPr>
            <p:extLst>
              <p:ext uri="{D42A27DB-BD31-4B8C-83A1-F6EECF244321}">
                <p14:modId xmlns:p14="http://schemas.microsoft.com/office/powerpoint/2010/main" val="3944413445"/>
              </p:ext>
            </p:extLst>
          </p:nvPr>
        </p:nvGraphicFramePr>
        <p:xfrm>
          <a:off x="1518702" y="5399818"/>
          <a:ext cx="5306693" cy="914400"/>
        </p:xfrm>
        <a:graphic>
          <a:graphicData uri="http://schemas.openxmlformats.org/drawingml/2006/table">
            <a:tbl>
              <a:tblPr firstRow="1" bandRow="1">
                <a:tableStyleId>{16D9F66E-5EB9-4882-86FB-DCBF35E3C3E4}</a:tableStyleId>
              </a:tblPr>
              <a:tblGrid>
                <a:gridCol w="1472669"/>
                <a:gridCol w="639004"/>
                <a:gridCol w="639004"/>
                <a:gridCol w="639004"/>
                <a:gridCol w="639004"/>
                <a:gridCol w="639004"/>
                <a:gridCol w="639004"/>
              </a:tblGrid>
              <a:tr h="0">
                <a:tc>
                  <a:txBody>
                    <a:bodyPr/>
                    <a:lstStyle/>
                    <a:p>
                      <a:r>
                        <a:rPr lang="en-US" sz="900" dirty="0" smtClean="0">
                          <a:latin typeface="Arial" panose="020B0604020202020204" pitchFamily="34" charset="0"/>
                          <a:cs typeface="Arial" panose="020B0604020202020204" pitchFamily="34" charset="0"/>
                        </a:rPr>
                        <a:t>Remaining</a:t>
                      </a:r>
                      <a:r>
                        <a:rPr lang="en-US" sz="900" baseline="0" dirty="0" smtClean="0">
                          <a:latin typeface="Arial" panose="020B0604020202020204" pitchFamily="34" charset="0"/>
                          <a:cs typeface="Arial" panose="020B0604020202020204" pitchFamily="34" charset="0"/>
                        </a:rPr>
                        <a:t> Responses:</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M 18-39</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F 18-39</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M 40-64</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F 40-64</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M 65+</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F</a:t>
                      </a:r>
                      <a:r>
                        <a:rPr lang="en-US" sz="900" baseline="0" dirty="0" smtClean="0">
                          <a:latin typeface="Arial" panose="020B0604020202020204" pitchFamily="34" charset="0"/>
                          <a:cs typeface="Arial" panose="020B0604020202020204" pitchFamily="34" charset="0"/>
                        </a:rPr>
                        <a:t> 65+</a:t>
                      </a:r>
                      <a:endParaRPr lang="en-US" sz="900" dirty="0">
                        <a:latin typeface="Arial" panose="020B0604020202020204" pitchFamily="34" charset="0"/>
                        <a:cs typeface="Arial" panose="020B0604020202020204" pitchFamily="34" charset="0"/>
                      </a:endParaRPr>
                    </a:p>
                  </a:txBody>
                  <a:tcPr/>
                </a:tc>
              </a:tr>
              <a:tr h="205740">
                <a:tc>
                  <a:txBody>
                    <a:bodyPr/>
                    <a:lstStyle/>
                    <a:p>
                      <a:r>
                        <a:rPr lang="en-US" sz="900" i="1" dirty="0" smtClean="0">
                          <a:latin typeface="Arial" panose="020B0604020202020204" pitchFamily="34" charset="0"/>
                          <a:cs typeface="Arial" panose="020B0604020202020204" pitchFamily="34" charset="0"/>
                        </a:rPr>
                        <a:t>Other</a:t>
                      </a:r>
                    </a:p>
                  </a:txBody>
                  <a:tcPr/>
                </a:tc>
                <a:tc>
                  <a:txBody>
                    <a:bodyPr/>
                    <a:lstStyle/>
                    <a:p>
                      <a:pPr algn="ctr" fontAlgn="ctr"/>
                      <a:r>
                        <a:rPr lang="en-US" sz="900" b="0" i="0" u="none" strike="noStrike" dirty="0" smtClean="0">
                          <a:solidFill>
                            <a:srgbClr val="000000"/>
                          </a:solidFill>
                          <a:effectLst/>
                          <a:latin typeface="Arial"/>
                        </a:rPr>
                        <a:t>-</a:t>
                      </a:r>
                      <a:endParaRPr lang="en-US" sz="900" b="0" i="0" u="none" strike="noStrike" dirty="0">
                        <a:solidFill>
                          <a:srgbClr val="000000"/>
                        </a:solidFill>
                        <a:effectLst/>
                        <a:latin typeface="Arial"/>
                      </a:endParaRPr>
                    </a:p>
                  </a:txBody>
                  <a:tcPr marL="9525" marR="9525" marT="9525" marB="0" anchor="ctr"/>
                </a:tc>
                <a:tc>
                  <a:txBody>
                    <a:bodyPr/>
                    <a:lstStyle/>
                    <a:p>
                      <a:pPr algn="ctr" fontAlgn="ctr"/>
                      <a:r>
                        <a:rPr lang="en-US" sz="900" b="0" i="0" u="none" strike="noStrike" dirty="0" smtClean="0">
                          <a:solidFill>
                            <a:srgbClr val="000000"/>
                          </a:solidFill>
                          <a:effectLst/>
                          <a:latin typeface="Arial"/>
                        </a:rPr>
                        <a:t>-</a:t>
                      </a:r>
                      <a:endParaRPr lang="en-US" sz="900" b="0" i="0" u="none" strike="noStrike" dirty="0">
                        <a:solidFill>
                          <a:srgbClr val="000000"/>
                        </a:solidFill>
                        <a:effectLst/>
                        <a:latin typeface="Arial"/>
                      </a:endParaRPr>
                    </a:p>
                  </a:txBody>
                  <a:tcPr marL="9525" marR="9525" marT="9525" marB="0" anchor="ctr">
                    <a:solidFill>
                      <a:srgbClr val="F3F5F5"/>
                    </a:solidFill>
                  </a:tcP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3%</a:t>
                      </a:r>
                    </a:p>
                  </a:txBody>
                  <a:tcPr marL="9525" marR="9525" marT="9525" marB="0" anchor="ctr"/>
                </a:tc>
              </a:tr>
              <a:tr h="205740">
                <a:tc>
                  <a:txBody>
                    <a:bodyPr/>
                    <a:lstStyle/>
                    <a:p>
                      <a:r>
                        <a:rPr lang="en-US" sz="900" i="1" dirty="0" smtClean="0">
                          <a:latin typeface="Arial" panose="020B0604020202020204" pitchFamily="34" charset="0"/>
                          <a:cs typeface="Arial" panose="020B0604020202020204" pitchFamily="34" charset="0"/>
                        </a:rPr>
                        <a:t>None of the above</a:t>
                      </a:r>
                      <a:endParaRPr lang="en-US" sz="900" i="1" dirty="0">
                        <a:latin typeface="Arial" panose="020B0604020202020204" pitchFamily="34" charset="0"/>
                        <a:cs typeface="Arial" panose="020B0604020202020204" pitchFamily="34" charset="0"/>
                      </a:endParaRPr>
                    </a:p>
                  </a:txBody>
                  <a:tcPr/>
                </a:tc>
                <a:tc>
                  <a:txBody>
                    <a:bodyPr/>
                    <a:lstStyle/>
                    <a:p>
                      <a:pPr algn="ctr" fontAlgn="ctr"/>
                      <a:r>
                        <a:rPr lang="en-US" sz="900" b="0" i="0" u="none" strike="noStrike" dirty="0" smtClean="0">
                          <a:solidFill>
                            <a:srgbClr val="000000"/>
                          </a:solidFill>
                          <a:effectLst/>
                          <a:latin typeface="Arial"/>
                        </a:rPr>
                        <a:t>-</a:t>
                      </a:r>
                      <a:endParaRPr lang="en-US" sz="900" b="0" i="0" u="none" strike="noStrike" dirty="0">
                        <a:solidFill>
                          <a:srgbClr val="000000"/>
                        </a:solidFill>
                        <a:effectLst/>
                        <a:latin typeface="Arial"/>
                      </a:endParaRPr>
                    </a:p>
                  </a:txBody>
                  <a:tcPr marL="9525" marR="9525" marT="9525" marB="0" anchor="ctr"/>
                </a:tc>
                <a:tc>
                  <a:txBody>
                    <a:bodyPr/>
                    <a:lstStyle/>
                    <a:p>
                      <a:pPr algn="ctr" fontAlgn="ctr"/>
                      <a:r>
                        <a:rPr lang="en-US" sz="900" b="0" i="0" u="none" strike="noStrike" dirty="0" smtClean="0">
                          <a:solidFill>
                            <a:srgbClr val="000000"/>
                          </a:solidFill>
                          <a:effectLst/>
                          <a:latin typeface="Arial"/>
                        </a:rPr>
                        <a:t>-</a:t>
                      </a:r>
                      <a:endParaRPr lang="en-US" sz="900" b="0" i="0" u="none" strike="noStrike" dirty="0">
                        <a:solidFill>
                          <a:srgbClr val="000000"/>
                        </a:solidFill>
                        <a:effectLst/>
                        <a:latin typeface="Arial"/>
                      </a:endParaRP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r>
              <a:tr h="205740">
                <a:tc>
                  <a:txBody>
                    <a:bodyPr/>
                    <a:lstStyle/>
                    <a:p>
                      <a:r>
                        <a:rPr lang="en-US" sz="900" i="1" dirty="0" smtClean="0">
                          <a:latin typeface="Arial" panose="020B0604020202020204" pitchFamily="34" charset="0"/>
                          <a:cs typeface="Arial" panose="020B0604020202020204" pitchFamily="34" charset="0"/>
                        </a:rPr>
                        <a:t>Not sure</a:t>
                      </a:r>
                      <a:endParaRPr lang="en-US" sz="900" i="1" dirty="0">
                        <a:latin typeface="Arial" panose="020B0604020202020204" pitchFamily="34" charset="0"/>
                        <a:cs typeface="Arial" panose="020B0604020202020204" pitchFamily="34" charset="0"/>
                      </a:endParaRPr>
                    </a:p>
                  </a:txBody>
                  <a:tcPr/>
                </a:tc>
                <a:tc>
                  <a:txBody>
                    <a:bodyPr/>
                    <a:lstStyle/>
                    <a:p>
                      <a:pPr algn="ctr" fontAlgn="ctr"/>
                      <a:r>
                        <a:rPr lang="en-US" sz="900" b="0" i="0" u="none" strike="noStrike" dirty="0" smtClean="0">
                          <a:solidFill>
                            <a:srgbClr val="000000"/>
                          </a:solidFill>
                          <a:effectLst/>
                          <a:latin typeface="Arial"/>
                        </a:rPr>
                        <a:t>-</a:t>
                      </a:r>
                      <a:endParaRPr lang="en-US" sz="900" b="0" i="0" u="none" strike="noStrike" dirty="0">
                        <a:solidFill>
                          <a:srgbClr val="000000"/>
                        </a:solidFill>
                        <a:effectLst/>
                        <a:latin typeface="Arial"/>
                      </a:endParaRPr>
                    </a:p>
                  </a:txBody>
                  <a:tcPr marL="9525" marR="9525" marT="9525" marB="0" anchor="ctr"/>
                </a:tc>
                <a:tc>
                  <a:txBody>
                    <a:bodyPr/>
                    <a:lstStyle/>
                    <a:p>
                      <a:pPr algn="ctr" fontAlgn="ctr"/>
                      <a:r>
                        <a:rPr lang="en-US" sz="900" b="0" i="0" u="none" strike="noStrike" dirty="0" smtClean="0">
                          <a:solidFill>
                            <a:srgbClr val="000000"/>
                          </a:solidFill>
                          <a:effectLst/>
                          <a:latin typeface="Arial"/>
                        </a:rPr>
                        <a:t>-</a:t>
                      </a:r>
                      <a:endParaRPr lang="en-US" sz="900" b="0" i="0" u="none" strike="noStrike" dirty="0">
                        <a:solidFill>
                          <a:srgbClr val="000000"/>
                        </a:solidFill>
                        <a:effectLst/>
                        <a:latin typeface="Arial"/>
                      </a:endParaRP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7%</a:t>
                      </a:r>
                    </a:p>
                  </a:txBody>
                  <a:tcPr marL="9525" marR="9525" marT="9525" marB="0" anchor="ctr"/>
                </a:tc>
                <a:tc>
                  <a:txBody>
                    <a:bodyPr/>
                    <a:lstStyle/>
                    <a:p>
                      <a:pPr algn="ctr" fontAlgn="ctr"/>
                      <a:r>
                        <a:rPr lang="en-US" sz="900" b="0" i="0" u="none" strike="noStrike" dirty="0">
                          <a:solidFill>
                            <a:srgbClr val="000000"/>
                          </a:solidFill>
                          <a:effectLst/>
                          <a:latin typeface="Arial"/>
                        </a:rPr>
                        <a:t>3%</a:t>
                      </a:r>
                    </a:p>
                  </a:txBody>
                  <a:tcPr marL="9525" marR="9525" marT="9525" marB="0" anchor="ctr"/>
                </a:tc>
              </a:tr>
            </a:tbl>
          </a:graphicData>
        </a:graphic>
      </p:graphicFrame>
      <p:pic>
        <p:nvPicPr>
          <p:cNvPr id="13" name="Picture 1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327550" y="98317"/>
            <a:ext cx="612648" cy="612648"/>
          </a:xfrm>
          <a:prstGeom prst="rect">
            <a:avLst/>
          </a:prstGeom>
        </p:spPr>
      </p:pic>
      <p:sp>
        <p:nvSpPr>
          <p:cNvPr id="14" name="TextBox 13"/>
          <p:cNvSpPr txBox="1"/>
          <p:nvPr/>
        </p:nvSpPr>
        <p:spPr>
          <a:xfrm>
            <a:off x="2446426" y="1298367"/>
            <a:ext cx="1473567" cy="507831"/>
          </a:xfrm>
          <a:prstGeom prst="rect">
            <a:avLst/>
          </a:prstGeom>
          <a:solidFill>
            <a:srgbClr val="002060"/>
          </a:solidFill>
          <a:ln>
            <a:solidFill>
              <a:srgbClr val="C00000"/>
            </a:solidFill>
          </a:ln>
        </p:spPr>
        <p:txBody>
          <a:bodyPr wrap="square" rtlCol="0">
            <a:spAutoFit/>
          </a:bodyPr>
          <a:lstStyle/>
          <a:p>
            <a:pPr algn="ctr"/>
            <a:r>
              <a:rPr lang="en-US" sz="900" b="1" dirty="0" smtClean="0">
                <a:latin typeface="Arial" panose="020B0604020202020204" pitchFamily="34" charset="0"/>
                <a:cs typeface="Arial" panose="020B0604020202020204" pitchFamily="34" charset="0"/>
              </a:rPr>
              <a:t>Males and Females </a:t>
            </a:r>
            <a:br>
              <a:rPr lang="en-US" sz="900" b="1" dirty="0" smtClean="0">
                <a:latin typeface="Arial" panose="020B0604020202020204" pitchFamily="34" charset="0"/>
                <a:cs typeface="Arial" panose="020B0604020202020204" pitchFamily="34" charset="0"/>
              </a:rPr>
            </a:br>
            <a:r>
              <a:rPr lang="en-US" sz="900" b="1" dirty="0" smtClean="0">
                <a:latin typeface="Arial" panose="020B0604020202020204" pitchFamily="34" charset="0"/>
                <a:cs typeface="Arial" panose="020B0604020202020204" pitchFamily="34" charset="0"/>
              </a:rPr>
              <a:t>18-39 not shown due to low base sizes.</a:t>
            </a:r>
            <a:endParaRPr lang="en-US" sz="9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88691052"/>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 name="Rounded Rectangle 187"/>
          <p:cNvSpPr/>
          <p:nvPr/>
        </p:nvSpPr>
        <p:spPr bwMode="auto">
          <a:xfrm>
            <a:off x="5854331" y="4066106"/>
            <a:ext cx="2832337" cy="812688"/>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sp>
        <p:nvSpPr>
          <p:cNvPr id="2" name="Slide Number Placeholder 1"/>
          <p:cNvSpPr>
            <a:spLocks noGrp="1"/>
          </p:cNvSpPr>
          <p:nvPr>
            <p:ph type="sldNum" sz="quarter" idx="10"/>
          </p:nvPr>
        </p:nvSpPr>
        <p:spPr/>
        <p:txBody>
          <a:bodyPr/>
          <a:lstStyle/>
          <a:p>
            <a:r>
              <a:rPr lang="en-US" smtClean="0">
                <a:solidFill>
                  <a:srgbClr val="FFFFFF"/>
                </a:solidFill>
              </a:rPr>
              <a:t> - </a:t>
            </a:r>
            <a:fld id="{8FAC1CE3-0013-4A1C-AA61-A816E609AAE0}" type="slidenum">
              <a:rPr lang="en-US" smtClean="0">
                <a:solidFill>
                  <a:srgbClr val="FFFFFF"/>
                </a:solidFill>
              </a:rPr>
              <a:pPr/>
              <a:t>149</a:t>
            </a:fld>
            <a:r>
              <a:rPr lang="en-US" smtClean="0">
                <a:solidFill>
                  <a:srgbClr val="FFFFFF"/>
                </a:solidFill>
              </a:rPr>
              <a:t> -</a:t>
            </a:r>
            <a:endParaRPr lang="en-US">
              <a:solidFill>
                <a:srgbClr val="FFFFFF"/>
              </a:solidFill>
            </a:endParaRPr>
          </a:p>
        </p:txBody>
      </p:sp>
      <p:grpSp>
        <p:nvGrpSpPr>
          <p:cNvPr id="24" name="Group 23"/>
          <p:cNvGrpSpPr/>
          <p:nvPr/>
        </p:nvGrpSpPr>
        <p:grpSpPr>
          <a:xfrm>
            <a:off x="139144" y="1225315"/>
            <a:ext cx="3670856" cy="1355960"/>
            <a:chOff x="139144" y="730015"/>
            <a:chExt cx="3670856" cy="1355960"/>
          </a:xfrm>
        </p:grpSpPr>
        <p:graphicFrame>
          <p:nvGraphicFramePr>
            <p:cNvPr id="6" name="Chart 5"/>
            <p:cNvGraphicFramePr/>
            <p:nvPr>
              <p:extLst>
                <p:ext uri="{D42A27DB-BD31-4B8C-83A1-F6EECF244321}">
                  <p14:modId xmlns:p14="http://schemas.microsoft.com/office/powerpoint/2010/main" val="3347035947"/>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2"/>
            </a:graphicData>
          </a:graphic>
        </p:graphicFrame>
        <p:cxnSp>
          <p:nvCxnSpPr>
            <p:cNvPr id="17" name="Straight Connector 1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 name="Straight Connector 1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 name="TextBox 18"/>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20" name="TextBox 19"/>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21" name="TextBox 20"/>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22" name="TextBox 21"/>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23" name="TextBox 22"/>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Hospital </a:t>
              </a:r>
              <a:r>
                <a:rPr lang="en-US" sz="1200" b="1" dirty="0" smtClean="0">
                  <a:solidFill>
                    <a:srgbClr val="000000"/>
                  </a:solidFill>
                  <a:latin typeface="Arial" panose="020B0604020202020204" pitchFamily="34" charset="0"/>
                  <a:cs typeface="Arial" panose="020B0604020202020204" pitchFamily="34" charset="0"/>
                </a:rPr>
                <a:t>stay^</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25" name="Group 24"/>
          <p:cNvGrpSpPr/>
          <p:nvPr/>
        </p:nvGrpSpPr>
        <p:grpSpPr>
          <a:xfrm>
            <a:off x="158196" y="2539612"/>
            <a:ext cx="3670856" cy="1355960"/>
            <a:chOff x="139144" y="730015"/>
            <a:chExt cx="3670856" cy="1355960"/>
          </a:xfrm>
        </p:grpSpPr>
        <p:graphicFrame>
          <p:nvGraphicFramePr>
            <p:cNvPr id="26" name="Chart 25"/>
            <p:cNvGraphicFramePr/>
            <p:nvPr>
              <p:extLst>
                <p:ext uri="{D42A27DB-BD31-4B8C-83A1-F6EECF244321}">
                  <p14:modId xmlns:p14="http://schemas.microsoft.com/office/powerpoint/2010/main" val="1888755311"/>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3"/>
            </a:graphicData>
          </a:graphic>
        </p:graphicFrame>
        <p:cxnSp>
          <p:nvCxnSpPr>
            <p:cNvPr id="27" name="Straight Connector 2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 name="Straight Connector 2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9" name="TextBox 28"/>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30" name="TextBox 29"/>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31" name="TextBox 30"/>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32" name="TextBox 31"/>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33" name="TextBox 32"/>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smtClean="0">
                  <a:solidFill>
                    <a:srgbClr val="000000"/>
                  </a:solidFill>
                  <a:latin typeface="Arial" panose="020B0604020202020204" pitchFamily="34" charset="0"/>
                  <a:cs typeface="Arial" panose="020B0604020202020204" pitchFamily="34" charset="0"/>
                </a:rPr>
                <a:t>Surgery^</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34" name="Group 33"/>
          <p:cNvGrpSpPr/>
          <p:nvPr/>
        </p:nvGrpSpPr>
        <p:grpSpPr>
          <a:xfrm>
            <a:off x="139147" y="3840008"/>
            <a:ext cx="3670856" cy="1355960"/>
            <a:chOff x="139144" y="730015"/>
            <a:chExt cx="3670856" cy="1355960"/>
          </a:xfrm>
        </p:grpSpPr>
        <p:graphicFrame>
          <p:nvGraphicFramePr>
            <p:cNvPr id="35" name="Chart 34"/>
            <p:cNvGraphicFramePr/>
            <p:nvPr>
              <p:extLst>
                <p:ext uri="{D42A27DB-BD31-4B8C-83A1-F6EECF244321}">
                  <p14:modId xmlns:p14="http://schemas.microsoft.com/office/powerpoint/2010/main" val="3263995341"/>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4"/>
            </a:graphicData>
          </a:graphic>
        </p:graphicFrame>
        <p:cxnSp>
          <p:nvCxnSpPr>
            <p:cNvPr id="36" name="Straight Connector 35"/>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Straight Connector 36"/>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8" name="TextBox 37"/>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39" name="TextBox 38"/>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40" name="TextBox 39"/>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41" name="TextBox 40"/>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42" name="TextBox 41"/>
            <p:cNvSpPr txBox="1"/>
            <p:nvPr/>
          </p:nvSpPr>
          <p:spPr>
            <a:xfrm>
              <a:off x="781047"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Not moving for long periods </a:t>
              </a:r>
              <a:r>
                <a:rPr lang="en-US" sz="1200" b="1" dirty="0" smtClean="0">
                  <a:solidFill>
                    <a:srgbClr val="000000"/>
                  </a:solidFill>
                  <a:latin typeface="Arial" panose="020B0604020202020204" pitchFamily="34" charset="0"/>
                  <a:cs typeface="Arial" panose="020B0604020202020204" pitchFamily="34" charset="0"/>
                </a:rPr>
                <a:t>^</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43" name="Group 42"/>
          <p:cNvGrpSpPr/>
          <p:nvPr/>
        </p:nvGrpSpPr>
        <p:grpSpPr>
          <a:xfrm>
            <a:off x="139144" y="5154305"/>
            <a:ext cx="3670856" cy="1355960"/>
            <a:chOff x="139144" y="730015"/>
            <a:chExt cx="3670856" cy="1355960"/>
          </a:xfrm>
        </p:grpSpPr>
        <p:graphicFrame>
          <p:nvGraphicFramePr>
            <p:cNvPr id="44" name="Chart 43"/>
            <p:cNvGraphicFramePr/>
            <p:nvPr>
              <p:extLst>
                <p:ext uri="{D42A27DB-BD31-4B8C-83A1-F6EECF244321}">
                  <p14:modId xmlns:p14="http://schemas.microsoft.com/office/powerpoint/2010/main" val="2613627976"/>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5"/>
            </a:graphicData>
          </a:graphic>
        </p:graphicFrame>
        <p:cxnSp>
          <p:nvCxnSpPr>
            <p:cNvPr id="45" name="Straight Connector 44"/>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Straight Connector 45"/>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TextBox 46"/>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48" name="TextBox 47"/>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49" name="TextBox 48"/>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50" name="TextBox 49"/>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51" name="TextBox 50"/>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Pregnancy/Recent </a:t>
              </a:r>
              <a:r>
                <a:rPr lang="en-US" sz="1200" b="1" dirty="0" smtClean="0">
                  <a:solidFill>
                    <a:srgbClr val="000000"/>
                  </a:solidFill>
                  <a:latin typeface="Arial" panose="020B0604020202020204" pitchFamily="34" charset="0"/>
                  <a:cs typeface="Arial" panose="020B0604020202020204" pitchFamily="34" charset="0"/>
                </a:rPr>
                <a:t>birth^</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52" name="Group 51"/>
          <p:cNvGrpSpPr/>
          <p:nvPr/>
        </p:nvGrpSpPr>
        <p:grpSpPr>
          <a:xfrm>
            <a:off x="4205330" y="1225315"/>
            <a:ext cx="3670856" cy="1355960"/>
            <a:chOff x="139144" y="730015"/>
            <a:chExt cx="3670856" cy="1355960"/>
          </a:xfrm>
        </p:grpSpPr>
        <p:graphicFrame>
          <p:nvGraphicFramePr>
            <p:cNvPr id="53" name="Chart 52"/>
            <p:cNvGraphicFramePr/>
            <p:nvPr>
              <p:extLst>
                <p:ext uri="{D42A27DB-BD31-4B8C-83A1-F6EECF244321}">
                  <p14:modId xmlns:p14="http://schemas.microsoft.com/office/powerpoint/2010/main" val="2885063745"/>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6"/>
            </a:graphicData>
          </a:graphic>
        </p:graphicFrame>
        <p:cxnSp>
          <p:nvCxnSpPr>
            <p:cNvPr id="54" name="Straight Connector 53"/>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5" name="Straight Connector 54"/>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6" name="TextBox 55"/>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57" name="TextBox 56"/>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58" name="TextBox 57"/>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59" name="TextBox 58"/>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60" name="TextBox 59"/>
            <p:cNvSpPr txBox="1"/>
            <p:nvPr/>
          </p:nvSpPr>
          <p:spPr>
            <a:xfrm>
              <a:off x="753464"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Using estrogen-based </a:t>
              </a:r>
              <a:r>
                <a:rPr lang="en-US" sz="1200" b="1" dirty="0" smtClean="0">
                  <a:solidFill>
                    <a:srgbClr val="000000"/>
                  </a:solidFill>
                  <a:latin typeface="Arial" panose="020B0604020202020204" pitchFamily="34" charset="0"/>
                  <a:cs typeface="Arial" panose="020B0604020202020204" pitchFamily="34" charset="0"/>
                </a:rPr>
                <a:t>meds^</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61" name="Group 60"/>
          <p:cNvGrpSpPr/>
          <p:nvPr/>
        </p:nvGrpSpPr>
        <p:grpSpPr>
          <a:xfrm>
            <a:off x="4205330" y="2539612"/>
            <a:ext cx="3670856" cy="1355960"/>
            <a:chOff x="139144" y="730015"/>
            <a:chExt cx="3670856" cy="1355960"/>
          </a:xfrm>
        </p:grpSpPr>
        <p:graphicFrame>
          <p:nvGraphicFramePr>
            <p:cNvPr id="62" name="Chart 61"/>
            <p:cNvGraphicFramePr/>
            <p:nvPr>
              <p:extLst>
                <p:ext uri="{D42A27DB-BD31-4B8C-83A1-F6EECF244321}">
                  <p14:modId xmlns:p14="http://schemas.microsoft.com/office/powerpoint/2010/main" val="2431435512"/>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7"/>
            </a:graphicData>
          </a:graphic>
        </p:graphicFrame>
        <p:cxnSp>
          <p:nvCxnSpPr>
            <p:cNvPr id="63" name="Straight Connector 62"/>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4" name="Straight Connector 63"/>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5" name="TextBox 64"/>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66" name="TextBox 65"/>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67" name="TextBox 66"/>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68" name="TextBox 67"/>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69" name="TextBox 68"/>
            <p:cNvSpPr txBox="1"/>
            <p:nvPr/>
          </p:nvSpPr>
          <p:spPr>
            <a:xfrm>
              <a:off x="753464"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Family history of blood </a:t>
              </a:r>
              <a:r>
                <a:rPr lang="en-US" sz="1200" b="1" dirty="0" smtClean="0">
                  <a:solidFill>
                    <a:srgbClr val="000000"/>
                  </a:solidFill>
                  <a:latin typeface="Arial" panose="020B0604020202020204" pitchFamily="34" charset="0"/>
                  <a:cs typeface="Arial" panose="020B0604020202020204" pitchFamily="34" charset="0"/>
                </a:rPr>
                <a:t>clots^</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8" name="Group 7"/>
          <p:cNvGrpSpPr/>
          <p:nvPr/>
        </p:nvGrpSpPr>
        <p:grpSpPr>
          <a:xfrm>
            <a:off x="4114800" y="4038600"/>
            <a:ext cx="1744844" cy="1727843"/>
            <a:chOff x="7754687" y="1850555"/>
            <a:chExt cx="1744844" cy="1727843"/>
          </a:xfrm>
        </p:grpSpPr>
        <p:grpSp>
          <p:nvGrpSpPr>
            <p:cNvPr id="9" name="Group 8"/>
            <p:cNvGrpSpPr/>
            <p:nvPr/>
          </p:nvGrpSpPr>
          <p:grpSpPr>
            <a:xfrm>
              <a:off x="7754687" y="1850555"/>
              <a:ext cx="1739531" cy="1727843"/>
              <a:chOff x="7556975" y="1850555"/>
              <a:chExt cx="1739531" cy="1727843"/>
            </a:xfrm>
          </p:grpSpPr>
          <p:sp>
            <p:nvSpPr>
              <p:cNvPr id="88" name="Rounded Rectangle 87"/>
              <p:cNvSpPr/>
              <p:nvPr/>
            </p:nvSpPr>
            <p:spPr bwMode="auto">
              <a:xfrm>
                <a:off x="7556975" y="1850555"/>
                <a:ext cx="1327018" cy="1727843"/>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grpSp>
            <p:nvGrpSpPr>
              <p:cNvPr id="80" name="Group 79"/>
              <p:cNvGrpSpPr/>
              <p:nvPr/>
            </p:nvGrpSpPr>
            <p:grpSpPr>
              <a:xfrm>
                <a:off x="7633919" y="2759983"/>
                <a:ext cx="486337" cy="486337"/>
                <a:chOff x="446183" y="3541776"/>
                <a:chExt cx="838200" cy="838200"/>
              </a:xfrm>
            </p:grpSpPr>
            <p:sp>
              <p:nvSpPr>
                <p:cNvPr id="81" name="Oval 80"/>
                <p:cNvSpPr/>
                <p:nvPr/>
              </p:nvSpPr>
              <p:spPr>
                <a:xfrm>
                  <a:off x="446183" y="3541776"/>
                  <a:ext cx="838200" cy="838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2" name="Freeform 5"/>
                <p:cNvSpPr>
                  <a:spLocks noEditPoints="1"/>
                </p:cNvSpPr>
                <p:nvPr/>
              </p:nvSpPr>
              <p:spPr bwMode="auto">
                <a:xfrm>
                  <a:off x="711994" y="3629025"/>
                  <a:ext cx="316706" cy="675640"/>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CA" dirty="0">
                    <a:solidFill>
                      <a:srgbClr val="FFFFFF"/>
                    </a:solidFill>
                  </a:endParaRPr>
                </a:p>
              </p:txBody>
            </p:sp>
          </p:grpSp>
          <p:grpSp>
            <p:nvGrpSpPr>
              <p:cNvPr id="83" name="Group 82"/>
              <p:cNvGrpSpPr/>
              <p:nvPr/>
            </p:nvGrpSpPr>
            <p:grpSpPr>
              <a:xfrm>
                <a:off x="7620216" y="2038938"/>
                <a:ext cx="486337" cy="486337"/>
                <a:chOff x="446183" y="4590288"/>
                <a:chExt cx="838200" cy="838200"/>
              </a:xfrm>
            </p:grpSpPr>
            <p:sp>
              <p:nvSpPr>
                <p:cNvPr id="84" name="Oval 83"/>
                <p:cNvSpPr/>
                <p:nvPr/>
              </p:nvSpPr>
              <p:spPr>
                <a:xfrm>
                  <a:off x="446183" y="4590288"/>
                  <a:ext cx="838200" cy="838200"/>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5" name="Freeform 9"/>
                <p:cNvSpPr>
                  <a:spLocks noEditPoints="1"/>
                </p:cNvSpPr>
                <p:nvPr/>
              </p:nvSpPr>
              <p:spPr bwMode="auto">
                <a:xfrm>
                  <a:off x="742950" y="4667250"/>
                  <a:ext cx="255588" cy="692658"/>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CA">
                    <a:solidFill>
                      <a:srgbClr val="FFFFFF"/>
                    </a:solidFill>
                  </a:endParaRPr>
                </a:p>
              </p:txBody>
            </p:sp>
          </p:grpSp>
          <p:sp>
            <p:nvSpPr>
              <p:cNvPr id="86" name="TextBox 85"/>
              <p:cNvSpPr txBox="1"/>
              <p:nvPr/>
            </p:nvSpPr>
            <p:spPr>
              <a:xfrm>
                <a:off x="8057975" y="2000838"/>
                <a:ext cx="1238531" cy="553998"/>
              </a:xfrm>
              <a:prstGeom prst="rect">
                <a:avLst/>
              </a:prstGeom>
              <a:noFill/>
            </p:spPr>
            <p:txBody>
              <a:bodyPr wrap="square" rtlCol="0">
                <a:spAutoFit/>
              </a:bodyPr>
              <a:lstStyle/>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Blue bars</a:t>
                </a:r>
              </a:p>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Represent</a:t>
                </a:r>
              </a:p>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Males</a:t>
                </a:r>
              </a:p>
            </p:txBody>
          </p:sp>
        </p:grpSp>
        <p:sp>
          <p:nvSpPr>
            <p:cNvPr id="87" name="TextBox 86"/>
            <p:cNvSpPr txBox="1"/>
            <p:nvPr/>
          </p:nvSpPr>
          <p:spPr>
            <a:xfrm>
              <a:off x="8261000" y="2772506"/>
              <a:ext cx="1238531" cy="553998"/>
            </a:xfrm>
            <a:prstGeom prst="rect">
              <a:avLst/>
            </a:prstGeom>
            <a:noFill/>
          </p:spPr>
          <p:txBody>
            <a:bodyPr wrap="square" rtlCol="0">
              <a:spAutoFit/>
            </a:bodyPr>
            <a:lstStyle/>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Red bars</a:t>
              </a:r>
            </a:p>
            <a:p>
              <a:pPr fontAlgn="base">
                <a:spcBef>
                  <a:spcPct val="0"/>
                </a:spcBef>
                <a:spcAft>
                  <a:spcPct val="0"/>
                </a:spcAft>
              </a:pPr>
              <a:r>
                <a:rPr lang="en-US" sz="1000" b="1" dirty="0" smtClean="0">
                  <a:solidFill>
                    <a:srgbClr val="000000"/>
                  </a:solidFill>
                  <a:latin typeface="Arial" panose="020B0604020202020204" pitchFamily="34" charset="0"/>
                  <a:cs typeface="Arial" panose="020B0604020202020204" pitchFamily="34" charset="0"/>
                </a:rPr>
                <a:t>Represent </a:t>
              </a:r>
              <a:r>
                <a:rPr lang="en-US" sz="1000" b="1" dirty="0">
                  <a:solidFill>
                    <a:srgbClr val="000000"/>
                  </a:solidFill>
                  <a:latin typeface="Arial" panose="020B0604020202020204" pitchFamily="34" charset="0"/>
                  <a:cs typeface="Arial" panose="020B0604020202020204" pitchFamily="34" charset="0"/>
                </a:rPr>
                <a:t>Females</a:t>
              </a:r>
            </a:p>
          </p:txBody>
        </p:sp>
      </p:grpSp>
      <p:grpSp>
        <p:nvGrpSpPr>
          <p:cNvPr id="7" name="Group 6"/>
          <p:cNvGrpSpPr/>
          <p:nvPr/>
        </p:nvGrpSpPr>
        <p:grpSpPr>
          <a:xfrm>
            <a:off x="665612" y="1487039"/>
            <a:ext cx="255198" cy="990759"/>
            <a:chOff x="665612" y="1487039"/>
            <a:chExt cx="255198" cy="990759"/>
          </a:xfrm>
        </p:grpSpPr>
        <p:sp>
          <p:nvSpPr>
            <p:cNvPr id="4" name="TextBox 3"/>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91" name="TextBox 90"/>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92" name="TextBox 91"/>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93" name="TextBox 92"/>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94" name="TextBox 93"/>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95" name="TextBox 94"/>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31" name="Group 130"/>
          <p:cNvGrpSpPr/>
          <p:nvPr/>
        </p:nvGrpSpPr>
        <p:grpSpPr>
          <a:xfrm>
            <a:off x="665612" y="2784538"/>
            <a:ext cx="255198" cy="990759"/>
            <a:chOff x="665612" y="1487039"/>
            <a:chExt cx="255198" cy="990759"/>
          </a:xfrm>
        </p:grpSpPr>
        <p:sp>
          <p:nvSpPr>
            <p:cNvPr id="132" name="TextBox 131"/>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33" name="TextBox 132"/>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34" name="TextBox 133"/>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35" name="TextBox 134"/>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36" name="TextBox 135"/>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37" name="TextBox 136"/>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38" name="Group 137"/>
          <p:cNvGrpSpPr/>
          <p:nvPr/>
        </p:nvGrpSpPr>
        <p:grpSpPr>
          <a:xfrm>
            <a:off x="665612" y="4092943"/>
            <a:ext cx="255198" cy="990759"/>
            <a:chOff x="665612" y="1487039"/>
            <a:chExt cx="255198" cy="990759"/>
          </a:xfrm>
        </p:grpSpPr>
        <p:sp>
          <p:nvSpPr>
            <p:cNvPr id="139" name="TextBox 138"/>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40" name="TextBox 139"/>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41" name="TextBox 140"/>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42" name="TextBox 141"/>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43" name="TextBox 142"/>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44" name="TextBox 143"/>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45" name="Group 144"/>
          <p:cNvGrpSpPr/>
          <p:nvPr/>
        </p:nvGrpSpPr>
        <p:grpSpPr>
          <a:xfrm>
            <a:off x="665612" y="5433731"/>
            <a:ext cx="255198" cy="990759"/>
            <a:chOff x="665612" y="1487039"/>
            <a:chExt cx="255198" cy="990759"/>
          </a:xfrm>
        </p:grpSpPr>
        <p:sp>
          <p:nvSpPr>
            <p:cNvPr id="146" name="TextBox 145"/>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47" name="TextBox 146"/>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48" name="TextBox 147"/>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49" name="TextBox 148"/>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50" name="TextBox 149"/>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51" name="TextBox 150"/>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52" name="Group 151"/>
          <p:cNvGrpSpPr/>
          <p:nvPr/>
        </p:nvGrpSpPr>
        <p:grpSpPr>
          <a:xfrm>
            <a:off x="4726523" y="1493814"/>
            <a:ext cx="255198" cy="990759"/>
            <a:chOff x="665612" y="1487039"/>
            <a:chExt cx="255198" cy="990759"/>
          </a:xfrm>
        </p:grpSpPr>
        <p:sp>
          <p:nvSpPr>
            <p:cNvPr id="153" name="TextBox 152"/>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54" name="TextBox 153"/>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55" name="TextBox 154"/>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56" name="TextBox 155"/>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57" name="TextBox 156"/>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58" name="TextBox 157"/>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66" name="Group 165"/>
          <p:cNvGrpSpPr/>
          <p:nvPr/>
        </p:nvGrpSpPr>
        <p:grpSpPr>
          <a:xfrm>
            <a:off x="4726523" y="2794259"/>
            <a:ext cx="255198" cy="990759"/>
            <a:chOff x="665612" y="1487039"/>
            <a:chExt cx="255198" cy="990759"/>
          </a:xfrm>
        </p:grpSpPr>
        <p:sp>
          <p:nvSpPr>
            <p:cNvPr id="167" name="TextBox 166"/>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68" name="TextBox 167"/>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69" name="TextBox 168"/>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70" name="TextBox 169"/>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71" name="TextBox 170"/>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72" name="TextBox 171"/>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sp>
        <p:nvSpPr>
          <p:cNvPr id="162" name="TextBox 161"/>
          <p:cNvSpPr txBox="1"/>
          <p:nvPr/>
        </p:nvSpPr>
        <p:spPr>
          <a:xfrm>
            <a:off x="6019800" y="4191000"/>
            <a:ext cx="2388781"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^Actual Blood Clot Risk Factors</a:t>
            </a:r>
            <a:endParaRPr lang="en-US" sz="1200" dirty="0">
              <a:solidFill>
                <a:schemeClr val="tx1"/>
              </a:solidFill>
              <a:latin typeface="Arial" panose="020B0604020202020204" pitchFamily="34" charset="0"/>
              <a:cs typeface="Arial" panose="020B0604020202020204" pitchFamily="34" charset="0"/>
            </a:endParaRPr>
          </a:p>
        </p:txBody>
      </p:sp>
      <p:sp>
        <p:nvSpPr>
          <p:cNvPr id="163" name="TextBox 162"/>
          <p:cNvSpPr txBox="1"/>
          <p:nvPr/>
        </p:nvSpPr>
        <p:spPr>
          <a:xfrm>
            <a:off x="6030934" y="4437605"/>
            <a:ext cx="2655734"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#Incorrect Blood Clot Risk Factors</a:t>
            </a:r>
            <a:endParaRPr lang="en-US" sz="1200" dirty="0">
              <a:solidFill>
                <a:schemeClr val="tx1"/>
              </a:solidFill>
              <a:latin typeface="Arial" panose="020B0604020202020204" pitchFamily="34" charset="0"/>
              <a:cs typeface="Arial" panose="020B0604020202020204" pitchFamily="34" charset="0"/>
            </a:endParaRPr>
          </a:p>
        </p:txBody>
      </p:sp>
      <p:sp>
        <p:nvSpPr>
          <p:cNvPr id="180" name="Rectangle 179"/>
          <p:cNvSpPr/>
          <p:nvPr/>
        </p:nvSpPr>
        <p:spPr>
          <a:xfrm>
            <a:off x="152400" y="6400800"/>
            <a:ext cx="6781800" cy="338554"/>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NL. Respondents. Males: 18-39 (n=80), 40-64 (n=157), 65+ (n=185); Females: 18-39 (n=84), 40-64 (n=163), 65+ (n=136)</a:t>
            </a:r>
          </a:p>
          <a:p>
            <a:r>
              <a:rPr lang="en-US" sz="800" dirty="0" smtClean="0">
                <a:solidFill>
                  <a:schemeClr val="tx1"/>
                </a:solidFill>
                <a:latin typeface="Arial" panose="020B0604020202020204" pitchFamily="34" charset="0"/>
                <a:cs typeface="Arial" panose="020B0604020202020204" pitchFamily="34" charset="0"/>
              </a:rPr>
              <a:t>Q8</a:t>
            </a:r>
            <a:r>
              <a:rPr lang="en-US" sz="800" dirty="0">
                <a:solidFill>
                  <a:schemeClr val="tx1"/>
                </a:solidFill>
                <a:latin typeface="Arial" panose="020B0604020202020204" pitchFamily="34" charset="0"/>
                <a:cs typeface="Arial" panose="020B0604020202020204" pitchFamily="34" charset="0"/>
              </a:rPr>
              <a:t>. Which of the following, if any, could increase your risk of developing a blood clot? (select all that </a:t>
            </a:r>
            <a:r>
              <a:rPr lang="en-US" sz="800" dirty="0" smtClean="0">
                <a:solidFill>
                  <a:schemeClr val="tx1"/>
                </a:solidFill>
                <a:latin typeface="Arial" panose="020B0604020202020204" pitchFamily="34" charset="0"/>
                <a:cs typeface="Arial" panose="020B0604020202020204" pitchFamily="34" charset="0"/>
              </a:rPr>
              <a:t>apply)</a:t>
            </a:r>
            <a:endParaRPr lang="en-US" sz="800" dirty="0">
              <a:solidFill>
                <a:schemeClr val="tx1"/>
              </a:solidFill>
              <a:latin typeface="Arial" panose="020B0604020202020204" pitchFamily="34" charset="0"/>
              <a:cs typeface="Arial" panose="020B0604020202020204" pitchFamily="34" charset="0"/>
            </a:endParaRPr>
          </a:p>
        </p:txBody>
      </p:sp>
      <p:sp>
        <p:nvSpPr>
          <p:cNvPr id="181" name="Title 1"/>
          <p:cNvSpPr txBox="1">
            <a:spLocks/>
          </p:cNvSpPr>
          <p:nvPr/>
        </p:nvSpPr>
        <p:spPr>
          <a:xfrm>
            <a:off x="63611" y="139465"/>
            <a:ext cx="9008828"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Knowledge of Increased Risk Factors for Blood Clots</a:t>
            </a:r>
            <a:endParaRPr lang="en-US" sz="2400" kern="0" dirty="0"/>
          </a:p>
        </p:txBody>
      </p:sp>
      <p:sp>
        <p:nvSpPr>
          <p:cNvPr id="182" name="TextBox 181"/>
          <p:cNvSpPr txBox="1"/>
          <p:nvPr/>
        </p:nvSpPr>
        <p:spPr>
          <a:xfrm>
            <a:off x="1657047" y="690765"/>
            <a:ext cx="6008018" cy="338554"/>
          </a:xfrm>
          <a:prstGeom prst="rect">
            <a:avLst/>
          </a:prstGeom>
          <a:noFill/>
        </p:spPr>
        <p:txBody>
          <a:bodyPr wrap="square" rtlCol="0">
            <a:spAutoFit/>
          </a:bodyPr>
          <a:lstStyle/>
          <a:p>
            <a:pPr algn="ctr"/>
            <a:r>
              <a:rPr lang="en-US" sz="1600" i="1" dirty="0" smtClean="0">
                <a:solidFill>
                  <a:schemeClr val="tx1"/>
                </a:solidFill>
                <a:latin typeface="Arial" panose="020B0604020202020204" pitchFamily="34" charset="0"/>
                <a:cs typeface="Arial" panose="020B0604020202020204" pitchFamily="34" charset="0"/>
              </a:rPr>
              <a:t>Among Adults 18+</a:t>
            </a:r>
            <a:endParaRPr lang="en-US" sz="1400" i="1" dirty="0">
              <a:solidFill>
                <a:schemeClr val="tx1"/>
              </a:solidFill>
              <a:latin typeface="Arial" panose="020B0604020202020204" pitchFamily="34" charset="0"/>
              <a:cs typeface="Arial" panose="020B0604020202020204" pitchFamily="34" charset="0"/>
            </a:endParaRPr>
          </a:p>
        </p:txBody>
      </p:sp>
      <p:sp>
        <p:nvSpPr>
          <p:cNvPr id="116" name="TextBox 115"/>
          <p:cNvSpPr txBox="1"/>
          <p:nvPr/>
        </p:nvSpPr>
        <p:spPr>
          <a:xfrm>
            <a:off x="1917532" y="1632084"/>
            <a:ext cx="251992" cy="230832"/>
          </a:xfrm>
          <a:prstGeom prst="rect">
            <a:avLst/>
          </a:prstGeom>
          <a:noFill/>
        </p:spPr>
        <p:txBody>
          <a:bodyPr wrap="none" rtlCol="0">
            <a:spAutoFit/>
          </a:bodyPr>
          <a:lstStyle/>
          <a:p>
            <a:pPr fontAlgn="base">
              <a:spcBef>
                <a:spcPct val="0"/>
              </a:spcBef>
              <a:spcAft>
                <a:spcPct val="0"/>
              </a:spcAft>
            </a:pPr>
            <a:r>
              <a:rPr lang="en-US" sz="900" dirty="0"/>
              <a:t>A</a:t>
            </a:r>
          </a:p>
        </p:txBody>
      </p:sp>
      <p:sp>
        <p:nvSpPr>
          <p:cNvPr id="117" name="TextBox 116"/>
          <p:cNvSpPr txBox="1"/>
          <p:nvPr/>
        </p:nvSpPr>
        <p:spPr>
          <a:xfrm>
            <a:off x="2023220" y="2241549"/>
            <a:ext cx="240772" cy="230832"/>
          </a:xfrm>
          <a:prstGeom prst="rect">
            <a:avLst/>
          </a:prstGeom>
          <a:noFill/>
        </p:spPr>
        <p:txBody>
          <a:bodyPr wrap="none" rtlCol="0">
            <a:spAutoFit/>
          </a:bodyPr>
          <a:lstStyle/>
          <a:p>
            <a:pPr fontAlgn="base">
              <a:spcBef>
                <a:spcPct val="0"/>
              </a:spcBef>
              <a:spcAft>
                <a:spcPct val="0"/>
              </a:spcAft>
            </a:pPr>
            <a:r>
              <a:rPr lang="en-US" sz="900" dirty="0"/>
              <a:t>E</a:t>
            </a:r>
          </a:p>
        </p:txBody>
      </p:sp>
      <p:sp>
        <p:nvSpPr>
          <p:cNvPr id="118" name="TextBox 117"/>
          <p:cNvSpPr txBox="1"/>
          <p:nvPr/>
        </p:nvSpPr>
        <p:spPr>
          <a:xfrm>
            <a:off x="2505182" y="2958404"/>
            <a:ext cx="251992" cy="230832"/>
          </a:xfrm>
          <a:prstGeom prst="rect">
            <a:avLst/>
          </a:prstGeom>
          <a:noFill/>
        </p:spPr>
        <p:txBody>
          <a:bodyPr wrap="none" rtlCol="0">
            <a:spAutoFit/>
          </a:bodyPr>
          <a:lstStyle/>
          <a:p>
            <a:pPr fontAlgn="base">
              <a:spcBef>
                <a:spcPct val="0"/>
              </a:spcBef>
              <a:spcAft>
                <a:spcPct val="0"/>
              </a:spcAft>
            </a:pPr>
            <a:r>
              <a:rPr lang="en-US" sz="900" dirty="0"/>
              <a:t>A</a:t>
            </a:r>
          </a:p>
        </p:txBody>
      </p:sp>
      <p:sp>
        <p:nvSpPr>
          <p:cNvPr id="119" name="TextBox 118"/>
          <p:cNvSpPr txBox="1"/>
          <p:nvPr/>
        </p:nvSpPr>
        <p:spPr>
          <a:xfrm>
            <a:off x="2586043" y="3275374"/>
            <a:ext cx="245580" cy="230832"/>
          </a:xfrm>
          <a:prstGeom prst="rect">
            <a:avLst/>
          </a:prstGeom>
          <a:noFill/>
        </p:spPr>
        <p:txBody>
          <a:bodyPr wrap="none" rtlCol="0">
            <a:spAutoFit/>
          </a:bodyPr>
          <a:lstStyle/>
          <a:p>
            <a:pPr fontAlgn="base">
              <a:spcBef>
                <a:spcPct val="0"/>
              </a:spcBef>
              <a:spcAft>
                <a:spcPct val="0"/>
              </a:spcAft>
            </a:pPr>
            <a:r>
              <a:rPr lang="en-US" sz="900" dirty="0"/>
              <a:t>C</a:t>
            </a:r>
          </a:p>
        </p:txBody>
      </p:sp>
      <p:sp>
        <p:nvSpPr>
          <p:cNvPr id="120" name="TextBox 119"/>
          <p:cNvSpPr txBox="1"/>
          <p:nvPr/>
        </p:nvSpPr>
        <p:spPr>
          <a:xfrm>
            <a:off x="2635371" y="3575066"/>
            <a:ext cx="240772" cy="230832"/>
          </a:xfrm>
          <a:prstGeom prst="rect">
            <a:avLst/>
          </a:prstGeom>
          <a:noFill/>
        </p:spPr>
        <p:txBody>
          <a:bodyPr wrap="none" rtlCol="0">
            <a:spAutoFit/>
          </a:bodyPr>
          <a:lstStyle/>
          <a:p>
            <a:pPr fontAlgn="base">
              <a:spcBef>
                <a:spcPct val="0"/>
              </a:spcBef>
              <a:spcAft>
                <a:spcPct val="0"/>
              </a:spcAft>
            </a:pPr>
            <a:r>
              <a:rPr lang="en-US" sz="900" dirty="0"/>
              <a:t>E</a:t>
            </a:r>
          </a:p>
        </p:txBody>
      </p:sp>
      <p:sp>
        <p:nvSpPr>
          <p:cNvPr id="121" name="TextBox 120"/>
          <p:cNvSpPr txBox="1"/>
          <p:nvPr/>
        </p:nvSpPr>
        <p:spPr>
          <a:xfrm>
            <a:off x="3297720" y="4558822"/>
            <a:ext cx="245580" cy="230832"/>
          </a:xfrm>
          <a:prstGeom prst="rect">
            <a:avLst/>
          </a:prstGeom>
          <a:noFill/>
        </p:spPr>
        <p:txBody>
          <a:bodyPr wrap="none" rtlCol="0">
            <a:spAutoFit/>
          </a:bodyPr>
          <a:lstStyle/>
          <a:p>
            <a:pPr fontAlgn="base">
              <a:spcBef>
                <a:spcPct val="0"/>
              </a:spcBef>
              <a:spcAft>
                <a:spcPct val="0"/>
              </a:spcAft>
            </a:pPr>
            <a:r>
              <a:rPr lang="en-US" sz="900" dirty="0"/>
              <a:t>C</a:t>
            </a:r>
          </a:p>
        </p:txBody>
      </p:sp>
      <p:sp>
        <p:nvSpPr>
          <p:cNvPr id="122" name="TextBox 121"/>
          <p:cNvSpPr txBox="1"/>
          <p:nvPr/>
        </p:nvSpPr>
        <p:spPr>
          <a:xfrm>
            <a:off x="3386338" y="4869519"/>
            <a:ext cx="240772" cy="230832"/>
          </a:xfrm>
          <a:prstGeom prst="rect">
            <a:avLst/>
          </a:prstGeom>
          <a:noFill/>
        </p:spPr>
        <p:txBody>
          <a:bodyPr wrap="none" rtlCol="0">
            <a:spAutoFit/>
          </a:bodyPr>
          <a:lstStyle/>
          <a:p>
            <a:pPr fontAlgn="base">
              <a:spcBef>
                <a:spcPct val="0"/>
              </a:spcBef>
              <a:spcAft>
                <a:spcPct val="0"/>
              </a:spcAft>
            </a:pPr>
            <a:r>
              <a:rPr lang="en-US" sz="900" dirty="0"/>
              <a:t>E</a:t>
            </a:r>
          </a:p>
        </p:txBody>
      </p:sp>
      <p:sp>
        <p:nvSpPr>
          <p:cNvPr id="123" name="TextBox 122"/>
          <p:cNvSpPr txBox="1"/>
          <p:nvPr/>
        </p:nvSpPr>
        <p:spPr>
          <a:xfrm>
            <a:off x="2260899" y="5575913"/>
            <a:ext cx="251992" cy="230832"/>
          </a:xfrm>
          <a:prstGeom prst="rect">
            <a:avLst/>
          </a:prstGeom>
          <a:noFill/>
        </p:spPr>
        <p:txBody>
          <a:bodyPr wrap="none" rtlCol="0">
            <a:spAutoFit/>
          </a:bodyPr>
          <a:lstStyle/>
          <a:p>
            <a:pPr fontAlgn="base">
              <a:spcBef>
                <a:spcPct val="0"/>
              </a:spcBef>
              <a:spcAft>
                <a:spcPct val="0"/>
              </a:spcAft>
            </a:pPr>
            <a:r>
              <a:rPr lang="en-US" sz="900" dirty="0"/>
              <a:t>A</a:t>
            </a:r>
          </a:p>
        </p:txBody>
      </p:sp>
      <p:sp>
        <p:nvSpPr>
          <p:cNvPr id="124" name="TextBox 123"/>
          <p:cNvSpPr txBox="1"/>
          <p:nvPr/>
        </p:nvSpPr>
        <p:spPr>
          <a:xfrm>
            <a:off x="1813961" y="6179783"/>
            <a:ext cx="240772" cy="230832"/>
          </a:xfrm>
          <a:prstGeom prst="rect">
            <a:avLst/>
          </a:prstGeom>
          <a:noFill/>
        </p:spPr>
        <p:txBody>
          <a:bodyPr wrap="none" rtlCol="0">
            <a:spAutoFit/>
          </a:bodyPr>
          <a:lstStyle/>
          <a:p>
            <a:pPr fontAlgn="base">
              <a:spcBef>
                <a:spcPct val="0"/>
              </a:spcBef>
              <a:spcAft>
                <a:spcPct val="0"/>
              </a:spcAft>
            </a:pPr>
            <a:r>
              <a:rPr lang="en-US" sz="900" dirty="0"/>
              <a:t>E</a:t>
            </a:r>
          </a:p>
        </p:txBody>
      </p:sp>
      <p:sp>
        <p:nvSpPr>
          <p:cNvPr id="125" name="TextBox 124"/>
          <p:cNvSpPr txBox="1"/>
          <p:nvPr/>
        </p:nvSpPr>
        <p:spPr>
          <a:xfrm>
            <a:off x="6438841" y="1618942"/>
            <a:ext cx="251992" cy="230832"/>
          </a:xfrm>
          <a:prstGeom prst="rect">
            <a:avLst/>
          </a:prstGeom>
          <a:noFill/>
        </p:spPr>
        <p:txBody>
          <a:bodyPr wrap="none" rtlCol="0">
            <a:spAutoFit/>
          </a:bodyPr>
          <a:lstStyle/>
          <a:p>
            <a:pPr fontAlgn="base">
              <a:spcBef>
                <a:spcPct val="0"/>
              </a:spcBef>
              <a:spcAft>
                <a:spcPct val="0"/>
              </a:spcAft>
            </a:pPr>
            <a:r>
              <a:rPr lang="en-US" sz="900" dirty="0"/>
              <a:t>A</a:t>
            </a:r>
          </a:p>
        </p:txBody>
      </p:sp>
      <p:sp>
        <p:nvSpPr>
          <p:cNvPr id="126" name="TextBox 125"/>
          <p:cNvSpPr txBox="1"/>
          <p:nvPr/>
        </p:nvSpPr>
        <p:spPr>
          <a:xfrm>
            <a:off x="6239286" y="1935912"/>
            <a:ext cx="245580" cy="230832"/>
          </a:xfrm>
          <a:prstGeom prst="rect">
            <a:avLst/>
          </a:prstGeom>
          <a:noFill/>
        </p:spPr>
        <p:txBody>
          <a:bodyPr wrap="none" rtlCol="0">
            <a:spAutoFit/>
          </a:bodyPr>
          <a:lstStyle/>
          <a:p>
            <a:pPr fontAlgn="base">
              <a:spcBef>
                <a:spcPct val="0"/>
              </a:spcBef>
              <a:spcAft>
                <a:spcPct val="0"/>
              </a:spcAft>
            </a:pPr>
            <a:r>
              <a:rPr lang="en-US" sz="900" dirty="0"/>
              <a:t>C</a:t>
            </a:r>
          </a:p>
        </p:txBody>
      </p:sp>
      <p:sp>
        <p:nvSpPr>
          <p:cNvPr id="127" name="TextBox 126"/>
          <p:cNvSpPr txBox="1"/>
          <p:nvPr/>
        </p:nvSpPr>
        <p:spPr>
          <a:xfrm>
            <a:off x="5947238" y="2235604"/>
            <a:ext cx="240772" cy="230832"/>
          </a:xfrm>
          <a:prstGeom prst="rect">
            <a:avLst/>
          </a:prstGeom>
          <a:noFill/>
        </p:spPr>
        <p:txBody>
          <a:bodyPr wrap="none" rtlCol="0">
            <a:spAutoFit/>
          </a:bodyPr>
          <a:lstStyle/>
          <a:p>
            <a:pPr fontAlgn="base">
              <a:spcBef>
                <a:spcPct val="0"/>
              </a:spcBef>
              <a:spcAft>
                <a:spcPct val="0"/>
              </a:spcAft>
            </a:pPr>
            <a:r>
              <a:rPr lang="en-US" sz="900" dirty="0"/>
              <a:t>E</a:t>
            </a:r>
          </a:p>
        </p:txBody>
      </p:sp>
      <p:sp>
        <p:nvSpPr>
          <p:cNvPr id="128" name="TextBox 127"/>
          <p:cNvSpPr txBox="1"/>
          <p:nvPr/>
        </p:nvSpPr>
        <p:spPr>
          <a:xfrm>
            <a:off x="7062848" y="2958404"/>
            <a:ext cx="251992" cy="230832"/>
          </a:xfrm>
          <a:prstGeom prst="rect">
            <a:avLst/>
          </a:prstGeom>
          <a:noFill/>
        </p:spPr>
        <p:txBody>
          <a:bodyPr wrap="none" rtlCol="0">
            <a:spAutoFit/>
          </a:bodyPr>
          <a:lstStyle/>
          <a:p>
            <a:pPr fontAlgn="base">
              <a:spcBef>
                <a:spcPct val="0"/>
              </a:spcBef>
              <a:spcAft>
                <a:spcPct val="0"/>
              </a:spcAft>
            </a:pPr>
            <a:r>
              <a:rPr lang="en-US" sz="900" dirty="0"/>
              <a:t>A</a:t>
            </a:r>
          </a:p>
        </p:txBody>
      </p:sp>
      <p:sp>
        <p:nvSpPr>
          <p:cNvPr id="129" name="TextBox 128"/>
          <p:cNvSpPr txBox="1"/>
          <p:nvPr/>
        </p:nvSpPr>
        <p:spPr>
          <a:xfrm>
            <a:off x="6851101" y="3263182"/>
            <a:ext cx="245580" cy="230832"/>
          </a:xfrm>
          <a:prstGeom prst="rect">
            <a:avLst/>
          </a:prstGeom>
          <a:noFill/>
        </p:spPr>
        <p:txBody>
          <a:bodyPr wrap="none" rtlCol="0">
            <a:spAutoFit/>
          </a:bodyPr>
          <a:lstStyle/>
          <a:p>
            <a:pPr fontAlgn="base">
              <a:spcBef>
                <a:spcPct val="0"/>
              </a:spcBef>
              <a:spcAft>
                <a:spcPct val="0"/>
              </a:spcAft>
            </a:pPr>
            <a:r>
              <a:rPr lang="en-US" sz="900" dirty="0"/>
              <a:t>C</a:t>
            </a:r>
          </a:p>
        </p:txBody>
      </p:sp>
      <p:sp>
        <p:nvSpPr>
          <p:cNvPr id="130" name="TextBox 129"/>
          <p:cNvSpPr txBox="1"/>
          <p:nvPr/>
        </p:nvSpPr>
        <p:spPr>
          <a:xfrm>
            <a:off x="6632205" y="3575066"/>
            <a:ext cx="240772" cy="230832"/>
          </a:xfrm>
          <a:prstGeom prst="rect">
            <a:avLst/>
          </a:prstGeom>
          <a:noFill/>
        </p:spPr>
        <p:txBody>
          <a:bodyPr wrap="none" rtlCol="0">
            <a:spAutoFit/>
          </a:bodyPr>
          <a:lstStyle/>
          <a:p>
            <a:pPr fontAlgn="base">
              <a:spcBef>
                <a:spcPct val="0"/>
              </a:spcBef>
              <a:spcAft>
                <a:spcPct val="0"/>
              </a:spcAft>
            </a:pPr>
            <a:r>
              <a:rPr lang="en-US" sz="900" dirty="0"/>
              <a:t>E</a:t>
            </a:r>
          </a:p>
        </p:txBody>
      </p:sp>
      <p:pic>
        <p:nvPicPr>
          <p:cNvPr id="159" name="Picture 158"/>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8327550" y="98317"/>
            <a:ext cx="612648" cy="612648"/>
          </a:xfrm>
          <a:prstGeom prst="rect">
            <a:avLst/>
          </a:prstGeom>
        </p:spPr>
      </p:pic>
      <p:sp>
        <p:nvSpPr>
          <p:cNvPr id="160" name="TextBox 159"/>
          <p:cNvSpPr txBox="1"/>
          <p:nvPr/>
        </p:nvSpPr>
        <p:spPr>
          <a:xfrm>
            <a:off x="1892220" y="1633137"/>
            <a:ext cx="258404" cy="246221"/>
          </a:xfrm>
          <a:prstGeom prst="rect">
            <a:avLst/>
          </a:prstGeom>
          <a:noFill/>
        </p:spPr>
        <p:txBody>
          <a:bodyPr wrap="none" rtlCol="0">
            <a:spAutoFit/>
          </a:bodyPr>
          <a:lstStyle/>
          <a:p>
            <a:r>
              <a:rPr lang="en-US" sz="1000" dirty="0">
                <a:solidFill>
                  <a:schemeClr val="tx1"/>
                </a:solidFill>
              </a:rPr>
              <a:t>A</a:t>
            </a:r>
          </a:p>
        </p:txBody>
      </p:sp>
      <p:sp>
        <p:nvSpPr>
          <p:cNvPr id="161" name="TextBox 160"/>
          <p:cNvSpPr txBox="1"/>
          <p:nvPr/>
        </p:nvSpPr>
        <p:spPr>
          <a:xfrm>
            <a:off x="2003433" y="2243963"/>
            <a:ext cx="247184" cy="246221"/>
          </a:xfrm>
          <a:prstGeom prst="rect">
            <a:avLst/>
          </a:prstGeom>
          <a:noFill/>
        </p:spPr>
        <p:txBody>
          <a:bodyPr wrap="none" rtlCol="0">
            <a:spAutoFit/>
          </a:bodyPr>
          <a:lstStyle/>
          <a:p>
            <a:r>
              <a:rPr lang="en-US" sz="1000" dirty="0" smtClean="0">
                <a:solidFill>
                  <a:schemeClr val="tx1"/>
                </a:solidFill>
              </a:rPr>
              <a:t>E</a:t>
            </a:r>
            <a:endParaRPr lang="en-US" sz="1000" dirty="0">
              <a:solidFill>
                <a:schemeClr val="tx1"/>
              </a:solidFill>
            </a:endParaRPr>
          </a:p>
        </p:txBody>
      </p:sp>
      <p:sp>
        <p:nvSpPr>
          <p:cNvPr id="164" name="TextBox 163"/>
          <p:cNvSpPr txBox="1"/>
          <p:nvPr/>
        </p:nvSpPr>
        <p:spPr>
          <a:xfrm>
            <a:off x="2493972" y="2945586"/>
            <a:ext cx="258404" cy="246221"/>
          </a:xfrm>
          <a:prstGeom prst="rect">
            <a:avLst/>
          </a:prstGeom>
          <a:noFill/>
        </p:spPr>
        <p:txBody>
          <a:bodyPr wrap="none" rtlCol="0">
            <a:spAutoFit/>
          </a:bodyPr>
          <a:lstStyle/>
          <a:p>
            <a:r>
              <a:rPr lang="en-US" sz="1000" dirty="0">
                <a:solidFill>
                  <a:schemeClr val="tx1"/>
                </a:solidFill>
              </a:rPr>
              <a:t>A</a:t>
            </a:r>
          </a:p>
        </p:txBody>
      </p:sp>
      <p:sp>
        <p:nvSpPr>
          <p:cNvPr id="165" name="TextBox 164"/>
          <p:cNvSpPr txBox="1"/>
          <p:nvPr/>
        </p:nvSpPr>
        <p:spPr>
          <a:xfrm>
            <a:off x="2568114" y="3255322"/>
            <a:ext cx="253596" cy="246221"/>
          </a:xfrm>
          <a:prstGeom prst="rect">
            <a:avLst/>
          </a:prstGeom>
          <a:noFill/>
        </p:spPr>
        <p:txBody>
          <a:bodyPr wrap="none" rtlCol="0">
            <a:spAutoFit/>
          </a:bodyPr>
          <a:lstStyle/>
          <a:p>
            <a:r>
              <a:rPr lang="en-US" sz="1000" dirty="0" smtClean="0">
                <a:solidFill>
                  <a:schemeClr val="tx1"/>
                </a:solidFill>
              </a:rPr>
              <a:t>C</a:t>
            </a:r>
            <a:endParaRPr lang="en-US" sz="1000" dirty="0">
              <a:solidFill>
                <a:schemeClr val="tx1"/>
              </a:solidFill>
            </a:endParaRPr>
          </a:p>
        </p:txBody>
      </p:sp>
      <p:sp>
        <p:nvSpPr>
          <p:cNvPr id="173" name="TextBox 172"/>
          <p:cNvSpPr txBox="1"/>
          <p:nvPr/>
        </p:nvSpPr>
        <p:spPr>
          <a:xfrm>
            <a:off x="2617542" y="3551154"/>
            <a:ext cx="247184" cy="246221"/>
          </a:xfrm>
          <a:prstGeom prst="rect">
            <a:avLst/>
          </a:prstGeom>
          <a:noFill/>
        </p:spPr>
        <p:txBody>
          <a:bodyPr wrap="none" rtlCol="0">
            <a:spAutoFit/>
          </a:bodyPr>
          <a:lstStyle/>
          <a:p>
            <a:r>
              <a:rPr lang="en-US" sz="1000" dirty="0" smtClean="0">
                <a:solidFill>
                  <a:schemeClr val="tx1"/>
                </a:solidFill>
              </a:rPr>
              <a:t>E</a:t>
            </a:r>
            <a:endParaRPr lang="en-US" sz="1000" dirty="0">
              <a:solidFill>
                <a:schemeClr val="tx1"/>
              </a:solidFill>
            </a:endParaRPr>
          </a:p>
        </p:txBody>
      </p:sp>
      <p:sp>
        <p:nvSpPr>
          <p:cNvPr id="174" name="TextBox 173"/>
          <p:cNvSpPr txBox="1"/>
          <p:nvPr/>
        </p:nvSpPr>
        <p:spPr>
          <a:xfrm>
            <a:off x="3286530" y="4550515"/>
            <a:ext cx="253596" cy="246221"/>
          </a:xfrm>
          <a:prstGeom prst="rect">
            <a:avLst/>
          </a:prstGeom>
          <a:noFill/>
        </p:spPr>
        <p:txBody>
          <a:bodyPr wrap="none" rtlCol="0">
            <a:spAutoFit/>
          </a:bodyPr>
          <a:lstStyle/>
          <a:p>
            <a:r>
              <a:rPr lang="en-US" sz="1000" dirty="0" smtClean="0">
                <a:solidFill>
                  <a:schemeClr val="tx1"/>
                </a:solidFill>
              </a:rPr>
              <a:t>C</a:t>
            </a:r>
            <a:endParaRPr lang="en-US" sz="1000" dirty="0">
              <a:solidFill>
                <a:schemeClr val="tx1"/>
              </a:solidFill>
            </a:endParaRPr>
          </a:p>
        </p:txBody>
      </p:sp>
      <p:sp>
        <p:nvSpPr>
          <p:cNvPr id="175" name="TextBox 174"/>
          <p:cNvSpPr txBox="1"/>
          <p:nvPr/>
        </p:nvSpPr>
        <p:spPr>
          <a:xfrm>
            <a:off x="3360672" y="4849726"/>
            <a:ext cx="247184" cy="246221"/>
          </a:xfrm>
          <a:prstGeom prst="rect">
            <a:avLst/>
          </a:prstGeom>
          <a:noFill/>
        </p:spPr>
        <p:txBody>
          <a:bodyPr wrap="none" rtlCol="0">
            <a:spAutoFit/>
          </a:bodyPr>
          <a:lstStyle/>
          <a:p>
            <a:r>
              <a:rPr lang="en-US" sz="1000" dirty="0" smtClean="0">
                <a:solidFill>
                  <a:schemeClr val="tx1"/>
                </a:solidFill>
              </a:rPr>
              <a:t>E</a:t>
            </a:r>
            <a:endParaRPr lang="en-US" sz="1000" dirty="0">
              <a:solidFill>
                <a:schemeClr val="tx1"/>
              </a:solidFill>
            </a:endParaRPr>
          </a:p>
        </p:txBody>
      </p:sp>
      <p:sp>
        <p:nvSpPr>
          <p:cNvPr id="176" name="TextBox 175"/>
          <p:cNvSpPr txBox="1"/>
          <p:nvPr/>
        </p:nvSpPr>
        <p:spPr>
          <a:xfrm>
            <a:off x="2239685" y="5559353"/>
            <a:ext cx="258404" cy="246221"/>
          </a:xfrm>
          <a:prstGeom prst="rect">
            <a:avLst/>
          </a:prstGeom>
          <a:noFill/>
        </p:spPr>
        <p:txBody>
          <a:bodyPr wrap="none" rtlCol="0">
            <a:spAutoFit/>
          </a:bodyPr>
          <a:lstStyle/>
          <a:p>
            <a:r>
              <a:rPr lang="en-US" sz="1000" dirty="0">
                <a:solidFill>
                  <a:schemeClr val="tx1"/>
                </a:solidFill>
              </a:rPr>
              <a:t>A</a:t>
            </a:r>
          </a:p>
        </p:txBody>
      </p:sp>
      <p:sp>
        <p:nvSpPr>
          <p:cNvPr id="177" name="TextBox 176"/>
          <p:cNvSpPr txBox="1"/>
          <p:nvPr/>
        </p:nvSpPr>
        <p:spPr>
          <a:xfrm>
            <a:off x="1783031" y="6168944"/>
            <a:ext cx="247184" cy="246221"/>
          </a:xfrm>
          <a:prstGeom prst="rect">
            <a:avLst/>
          </a:prstGeom>
          <a:noFill/>
        </p:spPr>
        <p:txBody>
          <a:bodyPr wrap="none" rtlCol="0">
            <a:spAutoFit/>
          </a:bodyPr>
          <a:lstStyle/>
          <a:p>
            <a:r>
              <a:rPr lang="en-US" sz="1000" dirty="0" smtClean="0">
                <a:solidFill>
                  <a:schemeClr val="tx1"/>
                </a:solidFill>
              </a:rPr>
              <a:t>E</a:t>
            </a:r>
            <a:endParaRPr lang="en-US" sz="1000" dirty="0">
              <a:solidFill>
                <a:schemeClr val="tx1"/>
              </a:solidFill>
            </a:endParaRPr>
          </a:p>
        </p:txBody>
      </p:sp>
      <p:sp>
        <p:nvSpPr>
          <p:cNvPr id="178" name="TextBox 177"/>
          <p:cNvSpPr txBox="1"/>
          <p:nvPr/>
        </p:nvSpPr>
        <p:spPr>
          <a:xfrm>
            <a:off x="6414071" y="1633137"/>
            <a:ext cx="258404" cy="246221"/>
          </a:xfrm>
          <a:prstGeom prst="rect">
            <a:avLst/>
          </a:prstGeom>
          <a:noFill/>
        </p:spPr>
        <p:txBody>
          <a:bodyPr wrap="none" rtlCol="0">
            <a:spAutoFit/>
          </a:bodyPr>
          <a:lstStyle/>
          <a:p>
            <a:r>
              <a:rPr lang="en-US" sz="1000" dirty="0">
                <a:solidFill>
                  <a:schemeClr val="tx1"/>
                </a:solidFill>
              </a:rPr>
              <a:t>A</a:t>
            </a:r>
          </a:p>
        </p:txBody>
      </p:sp>
      <p:sp>
        <p:nvSpPr>
          <p:cNvPr id="179" name="TextBox 178"/>
          <p:cNvSpPr txBox="1"/>
          <p:nvPr/>
        </p:nvSpPr>
        <p:spPr>
          <a:xfrm>
            <a:off x="6216359" y="1932172"/>
            <a:ext cx="253596" cy="246221"/>
          </a:xfrm>
          <a:prstGeom prst="rect">
            <a:avLst/>
          </a:prstGeom>
          <a:noFill/>
        </p:spPr>
        <p:txBody>
          <a:bodyPr wrap="none" rtlCol="0">
            <a:spAutoFit/>
          </a:bodyPr>
          <a:lstStyle/>
          <a:p>
            <a:r>
              <a:rPr lang="en-US" sz="1000" dirty="0" smtClean="0">
                <a:solidFill>
                  <a:schemeClr val="tx1"/>
                </a:solidFill>
              </a:rPr>
              <a:t>C</a:t>
            </a:r>
            <a:endParaRPr lang="en-US" sz="1000" dirty="0">
              <a:solidFill>
                <a:schemeClr val="tx1"/>
              </a:solidFill>
            </a:endParaRPr>
          </a:p>
        </p:txBody>
      </p:sp>
      <p:sp>
        <p:nvSpPr>
          <p:cNvPr id="183" name="TextBox 182"/>
          <p:cNvSpPr txBox="1"/>
          <p:nvPr/>
        </p:nvSpPr>
        <p:spPr>
          <a:xfrm>
            <a:off x="5907434" y="2254441"/>
            <a:ext cx="247184" cy="246221"/>
          </a:xfrm>
          <a:prstGeom prst="rect">
            <a:avLst/>
          </a:prstGeom>
          <a:noFill/>
        </p:spPr>
        <p:txBody>
          <a:bodyPr wrap="none" rtlCol="0">
            <a:spAutoFit/>
          </a:bodyPr>
          <a:lstStyle/>
          <a:p>
            <a:r>
              <a:rPr lang="en-US" sz="1000" dirty="0">
                <a:solidFill>
                  <a:schemeClr val="tx1"/>
                </a:solidFill>
              </a:rPr>
              <a:t>E</a:t>
            </a:r>
          </a:p>
        </p:txBody>
      </p:sp>
      <p:sp>
        <p:nvSpPr>
          <p:cNvPr id="184" name="TextBox 183"/>
          <p:cNvSpPr txBox="1"/>
          <p:nvPr/>
        </p:nvSpPr>
        <p:spPr>
          <a:xfrm>
            <a:off x="7038134" y="2943015"/>
            <a:ext cx="258404" cy="246221"/>
          </a:xfrm>
          <a:prstGeom prst="rect">
            <a:avLst/>
          </a:prstGeom>
          <a:noFill/>
        </p:spPr>
        <p:txBody>
          <a:bodyPr wrap="none" rtlCol="0">
            <a:spAutoFit/>
          </a:bodyPr>
          <a:lstStyle/>
          <a:p>
            <a:r>
              <a:rPr lang="en-US" sz="1000" dirty="0">
                <a:solidFill>
                  <a:schemeClr val="tx1"/>
                </a:solidFill>
              </a:rPr>
              <a:t>A</a:t>
            </a:r>
          </a:p>
        </p:txBody>
      </p:sp>
      <p:sp>
        <p:nvSpPr>
          <p:cNvPr id="185" name="TextBox 184"/>
          <p:cNvSpPr txBox="1"/>
          <p:nvPr/>
        </p:nvSpPr>
        <p:spPr>
          <a:xfrm>
            <a:off x="6840422" y="3251560"/>
            <a:ext cx="253596" cy="246221"/>
          </a:xfrm>
          <a:prstGeom prst="rect">
            <a:avLst/>
          </a:prstGeom>
          <a:noFill/>
        </p:spPr>
        <p:txBody>
          <a:bodyPr wrap="none" rtlCol="0">
            <a:spAutoFit/>
          </a:bodyPr>
          <a:lstStyle/>
          <a:p>
            <a:r>
              <a:rPr lang="en-US" sz="1000" dirty="0" smtClean="0">
                <a:solidFill>
                  <a:schemeClr val="tx1"/>
                </a:solidFill>
              </a:rPr>
              <a:t>C</a:t>
            </a:r>
            <a:endParaRPr lang="en-US" sz="1000" dirty="0">
              <a:solidFill>
                <a:schemeClr val="tx1"/>
              </a:solidFill>
            </a:endParaRPr>
          </a:p>
        </p:txBody>
      </p:sp>
      <p:sp>
        <p:nvSpPr>
          <p:cNvPr id="186" name="TextBox 185"/>
          <p:cNvSpPr txBox="1"/>
          <p:nvPr/>
        </p:nvSpPr>
        <p:spPr>
          <a:xfrm>
            <a:off x="6617996" y="3559677"/>
            <a:ext cx="247184" cy="246221"/>
          </a:xfrm>
          <a:prstGeom prst="rect">
            <a:avLst/>
          </a:prstGeom>
          <a:noFill/>
        </p:spPr>
        <p:txBody>
          <a:bodyPr wrap="none" rtlCol="0">
            <a:spAutoFit/>
          </a:bodyPr>
          <a:lstStyle/>
          <a:p>
            <a:r>
              <a:rPr lang="en-US" sz="1000" dirty="0" smtClean="0">
                <a:solidFill>
                  <a:schemeClr val="tx1"/>
                </a:solidFill>
              </a:rPr>
              <a:t>E</a:t>
            </a:r>
            <a:endParaRPr lang="en-US" sz="1000" dirty="0">
              <a:solidFill>
                <a:schemeClr val="tx1"/>
              </a:solidFill>
            </a:endParaRPr>
          </a:p>
        </p:txBody>
      </p:sp>
    </p:spTree>
    <p:extLst>
      <p:ext uri="{BB962C8B-B14F-4D97-AF65-F5344CB8AC3E}">
        <p14:creationId xmlns:p14="http://schemas.microsoft.com/office/powerpoint/2010/main" val="3809701285"/>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7099" y="139465"/>
            <a:ext cx="8486775" cy="1143000"/>
          </a:xfrm>
        </p:spPr>
        <p:txBody>
          <a:bodyPr anchor="t"/>
          <a:lstStyle/>
          <a:p>
            <a:r>
              <a:rPr lang="en-US" dirty="0" smtClean="0"/>
              <a:t>Aggregate Country Summary of Results</a:t>
            </a:r>
            <a:endParaRPr lang="en-US" dirty="0"/>
          </a:p>
        </p:txBody>
      </p:sp>
      <p:sp>
        <p:nvSpPr>
          <p:cNvPr id="3" name="Slide Number Placeholder 2"/>
          <p:cNvSpPr>
            <a:spLocks noGrp="1"/>
          </p:cNvSpPr>
          <p:nvPr>
            <p:ph type="sldNum" sz="quarter" idx="10"/>
          </p:nvPr>
        </p:nvSpPr>
        <p:spPr/>
        <p:txBody>
          <a:bodyPr/>
          <a:lstStyle/>
          <a:p>
            <a:r>
              <a:rPr lang="en-US" smtClean="0"/>
              <a:t> - </a:t>
            </a:r>
            <a:fld id="{45F5BCA6-64CF-432B-B6E7-A7F57C5C42C7}" type="slidenum">
              <a:rPr lang="en-US" smtClean="0"/>
              <a:pPr/>
              <a:t>15</a:t>
            </a:fld>
            <a:r>
              <a:rPr lang="en-US" smtClean="0"/>
              <a:t> -</a:t>
            </a:r>
            <a:endParaRPr lang="en-US"/>
          </a:p>
        </p:txBody>
      </p:sp>
      <p:pic>
        <p:nvPicPr>
          <p:cNvPr id="4" name="Picture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02358" y="1296054"/>
            <a:ext cx="604717" cy="359051"/>
          </a:xfrm>
          <a:prstGeom prst="rect">
            <a:avLst/>
          </a:prstGeom>
        </p:spPr>
      </p:pic>
      <p:sp>
        <p:nvSpPr>
          <p:cNvPr id="5" name="TextBox 4"/>
          <p:cNvSpPr txBox="1"/>
          <p:nvPr/>
        </p:nvSpPr>
        <p:spPr>
          <a:xfrm>
            <a:off x="843465" y="1399420"/>
            <a:ext cx="7712138" cy="292388"/>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Claimed awareness of thrombosis varies from country to country.</a:t>
            </a:r>
            <a:endParaRPr lang="en-US" sz="1300" b="1" dirty="0">
              <a:solidFill>
                <a:schemeClr val="tx1"/>
              </a:solidFill>
              <a:latin typeface="Arial" panose="020B0604020202020204" pitchFamily="34" charset="0"/>
              <a:cs typeface="Arial" panose="020B0604020202020204" pitchFamily="34" charset="0"/>
            </a:endParaRPr>
          </a:p>
        </p:txBody>
      </p:sp>
      <p:sp>
        <p:nvSpPr>
          <p:cNvPr id="6" name="TextBox 5"/>
          <p:cNvSpPr txBox="1"/>
          <p:nvPr/>
        </p:nvSpPr>
        <p:spPr>
          <a:xfrm>
            <a:off x="907075" y="1655105"/>
            <a:ext cx="7712138" cy="1277273"/>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Awareness of the singular term “thrombosis” is highest in Germany (82% of adults 18+) and the United Kingdom (80%). The least thrombosis-aware countries are Canada (52%) and the United States (52%).</a:t>
            </a:r>
          </a:p>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Awareness of deep vein thrombosis is highest in the United Kingdom (86%) and Australia (80%) and awareness of this condition is actually higher than thrombosis in the singular, in these countries. Japan has the lowest awareness (13%) of deep vein thrombosis.</a:t>
            </a:r>
          </a:p>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Awareness of pulmonary embolism is highest in the United Kingdom (72%) and the Netherlands (72%).</a:t>
            </a:r>
          </a:p>
          <a:p>
            <a:pPr marL="628650" lvl="1"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Adults in both the U.S. and in Canada are more aware of pulmonary embolism compared to thrombosis.</a:t>
            </a:r>
            <a:endParaRPr lang="en-US" sz="1100" dirty="0">
              <a:solidFill>
                <a:schemeClr val="tx1"/>
              </a:solidFill>
              <a:latin typeface="Arial" panose="020B0604020202020204" pitchFamily="34" charset="0"/>
              <a:cs typeface="Arial" panose="020B0604020202020204" pitchFamily="34" charset="0"/>
            </a:endParaRPr>
          </a:p>
        </p:txBody>
      </p:sp>
      <p:pic>
        <p:nvPicPr>
          <p:cNvPr id="7" name="Picture 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03689" y="2887585"/>
            <a:ext cx="604717" cy="359051"/>
          </a:xfrm>
          <a:prstGeom prst="rect">
            <a:avLst/>
          </a:prstGeom>
        </p:spPr>
      </p:pic>
      <p:sp>
        <p:nvSpPr>
          <p:cNvPr id="8" name="TextBox 7"/>
          <p:cNvSpPr txBox="1"/>
          <p:nvPr/>
        </p:nvSpPr>
        <p:spPr>
          <a:xfrm>
            <a:off x="844796" y="2990951"/>
            <a:ext cx="7712138" cy="492443"/>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Personal concern for medical conditions, in general, is highest in Argentina and Thailand while lowest in the Netherlands.</a:t>
            </a:r>
            <a:endParaRPr lang="en-US" sz="1300" b="1" dirty="0">
              <a:solidFill>
                <a:schemeClr val="tx1"/>
              </a:solidFill>
              <a:latin typeface="Arial" panose="020B0604020202020204" pitchFamily="34" charset="0"/>
              <a:cs typeface="Arial" panose="020B0604020202020204" pitchFamily="34" charset="0"/>
            </a:endParaRPr>
          </a:p>
        </p:txBody>
      </p:sp>
      <p:sp>
        <p:nvSpPr>
          <p:cNvPr id="9" name="TextBox 8"/>
          <p:cNvSpPr txBox="1"/>
          <p:nvPr/>
        </p:nvSpPr>
        <p:spPr>
          <a:xfrm>
            <a:off x="908406" y="3389754"/>
            <a:ext cx="7712138" cy="938719"/>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As with other medical conditions, concern for thrombosis is also highest in Argentina and Thailand where more than half of those aware of thrombosis, deep vein thrombosis, and pulmonary embolism are concerned about each condition.</a:t>
            </a:r>
          </a:p>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In all other countries, approximately one-third or less of those aware of each thrombosis term are personally concerned about the condition. </a:t>
            </a:r>
          </a:p>
        </p:txBody>
      </p:sp>
      <p:pic>
        <p:nvPicPr>
          <p:cNvPr id="10" name="Picture 9"/>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95738" y="4597050"/>
            <a:ext cx="604717" cy="359051"/>
          </a:xfrm>
          <a:prstGeom prst="rect">
            <a:avLst/>
          </a:prstGeom>
        </p:spPr>
      </p:pic>
      <p:sp>
        <p:nvSpPr>
          <p:cNvPr id="11" name="TextBox 10"/>
          <p:cNvSpPr txBox="1"/>
          <p:nvPr/>
        </p:nvSpPr>
        <p:spPr>
          <a:xfrm>
            <a:off x="836845" y="4700416"/>
            <a:ext cx="7712138" cy="492443"/>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Adults in the United Kingdom and Australia are most able to indicate the underlying cause of a deep vein thrombosis. </a:t>
            </a:r>
            <a:endParaRPr lang="en-US" sz="1300" b="1" dirty="0">
              <a:solidFill>
                <a:schemeClr val="tx1"/>
              </a:solidFill>
              <a:latin typeface="Arial" panose="020B0604020202020204" pitchFamily="34" charset="0"/>
              <a:cs typeface="Arial" panose="020B0604020202020204" pitchFamily="34" charset="0"/>
            </a:endParaRPr>
          </a:p>
        </p:txBody>
      </p:sp>
      <p:sp>
        <p:nvSpPr>
          <p:cNvPr id="12" name="TextBox 11"/>
          <p:cNvSpPr txBox="1"/>
          <p:nvPr/>
        </p:nvSpPr>
        <p:spPr>
          <a:xfrm>
            <a:off x="900454" y="5107170"/>
            <a:ext cx="6374989" cy="1446550"/>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80% of English adults and 76% of Australian adults correctly indicate a blood clot in a vein is the cause of DVT.</a:t>
            </a:r>
          </a:p>
          <a:p>
            <a:pPr marL="171450" indent="-171450">
              <a:buClr>
                <a:srgbClr val="C00000"/>
              </a:buClr>
              <a:buFont typeface="Arial" panose="020B0604020202020204" pitchFamily="34" charset="0"/>
              <a:buChar char="•"/>
            </a:pPr>
            <a:r>
              <a:rPr lang="en-US" sz="1100" dirty="0" smtClean="0">
                <a:solidFill>
                  <a:schemeClr val="tx2"/>
                </a:solidFill>
                <a:latin typeface="Arial" panose="020B0604020202020204" pitchFamily="34" charset="0"/>
                <a:cs typeface="Arial" panose="020B0604020202020204" pitchFamily="34" charset="0"/>
              </a:rPr>
              <a:t>Nearly two-thirds of adults in Germany (66%), the Netherlands (64%), and Thailand (58%) indicate the correct cause.</a:t>
            </a:r>
          </a:p>
          <a:p>
            <a:pPr marL="628650" lvl="1" indent="-171450">
              <a:buClr>
                <a:srgbClr val="C00000"/>
              </a:buClr>
              <a:buFont typeface="Arial" panose="020B0604020202020204" pitchFamily="34" charset="0"/>
              <a:buChar char="−"/>
            </a:pPr>
            <a:r>
              <a:rPr lang="en-US" sz="1100" dirty="0" smtClean="0">
                <a:solidFill>
                  <a:schemeClr val="tx2"/>
                </a:solidFill>
                <a:latin typeface="Arial" panose="020B0604020202020204" pitchFamily="34" charset="0"/>
                <a:cs typeface="Arial" panose="020B0604020202020204" pitchFamily="34" charset="0"/>
              </a:rPr>
              <a:t>In all other countries, approximately half of the adult population are able to correctly indicate the cause of DVT.</a:t>
            </a:r>
          </a:p>
          <a:p>
            <a:pPr marL="171450" indent="-171450">
              <a:buClr>
                <a:srgbClr val="C00000"/>
              </a:buClr>
              <a:buFont typeface="Arial" panose="020B0604020202020204" pitchFamily="34" charset="0"/>
              <a:buChar char="•"/>
            </a:pPr>
            <a:endParaRPr lang="en-US" sz="1100" dirty="0" smtClean="0">
              <a:solidFill>
                <a:schemeClr val="tx1"/>
              </a:solidFill>
              <a:latin typeface="Arial" panose="020B0604020202020204" pitchFamily="34" charset="0"/>
              <a:cs typeface="Arial" panose="020B0604020202020204" pitchFamily="34" charset="0"/>
            </a:endParaRPr>
          </a:p>
          <a:p>
            <a:pPr marL="628650" lvl="1" indent="-171450">
              <a:buClr>
                <a:srgbClr val="C00000"/>
              </a:buClr>
              <a:buFont typeface="Arial" panose="020B0604020202020204" pitchFamily="34" charset="0"/>
              <a:buChar char="−"/>
            </a:pPr>
            <a:endParaRPr lang="en-US" sz="1100" dirty="0">
              <a:solidFill>
                <a:schemeClr val="tx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37846070"/>
      </p:ext>
    </p:extLst>
  </p:cSld>
  <p:clrMapOvr>
    <a:masterClrMapping/>
  </p:clrMapOvr>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 name="Rounded Rectangle 102"/>
          <p:cNvSpPr/>
          <p:nvPr/>
        </p:nvSpPr>
        <p:spPr bwMode="auto">
          <a:xfrm>
            <a:off x="5854331" y="4066106"/>
            <a:ext cx="2832337" cy="812688"/>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sp>
        <p:nvSpPr>
          <p:cNvPr id="2" name="Slide Number Placeholder 1"/>
          <p:cNvSpPr>
            <a:spLocks noGrp="1"/>
          </p:cNvSpPr>
          <p:nvPr>
            <p:ph type="sldNum" sz="quarter" idx="10"/>
          </p:nvPr>
        </p:nvSpPr>
        <p:spPr/>
        <p:txBody>
          <a:bodyPr/>
          <a:lstStyle/>
          <a:p>
            <a:r>
              <a:rPr lang="en-US" smtClean="0">
                <a:solidFill>
                  <a:srgbClr val="FFFFFF"/>
                </a:solidFill>
              </a:rPr>
              <a:t> - </a:t>
            </a:r>
            <a:fld id="{8FAC1CE3-0013-4A1C-AA61-A816E609AAE0}" type="slidenum">
              <a:rPr lang="en-US" smtClean="0">
                <a:solidFill>
                  <a:srgbClr val="FFFFFF"/>
                </a:solidFill>
              </a:rPr>
              <a:pPr/>
              <a:t>150</a:t>
            </a:fld>
            <a:r>
              <a:rPr lang="en-US" smtClean="0">
                <a:solidFill>
                  <a:srgbClr val="FFFFFF"/>
                </a:solidFill>
              </a:rPr>
              <a:t> -</a:t>
            </a:r>
            <a:endParaRPr lang="en-US">
              <a:solidFill>
                <a:srgbClr val="FFFFFF"/>
              </a:solidFill>
            </a:endParaRPr>
          </a:p>
        </p:txBody>
      </p:sp>
      <p:grpSp>
        <p:nvGrpSpPr>
          <p:cNvPr id="24" name="Group 23"/>
          <p:cNvGrpSpPr/>
          <p:nvPr/>
        </p:nvGrpSpPr>
        <p:grpSpPr>
          <a:xfrm>
            <a:off x="139144" y="1225315"/>
            <a:ext cx="3670856" cy="1355960"/>
            <a:chOff x="139144" y="730015"/>
            <a:chExt cx="3670856" cy="1355960"/>
          </a:xfrm>
        </p:grpSpPr>
        <p:graphicFrame>
          <p:nvGraphicFramePr>
            <p:cNvPr id="6" name="Chart 5"/>
            <p:cNvGraphicFramePr/>
            <p:nvPr>
              <p:extLst>
                <p:ext uri="{D42A27DB-BD31-4B8C-83A1-F6EECF244321}">
                  <p14:modId xmlns:p14="http://schemas.microsoft.com/office/powerpoint/2010/main" val="4134295504"/>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2"/>
            </a:graphicData>
          </a:graphic>
        </p:graphicFrame>
        <p:cxnSp>
          <p:nvCxnSpPr>
            <p:cNvPr id="17" name="Straight Connector 1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 name="Straight Connector 1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 name="TextBox 18"/>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20" name="TextBox 19"/>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21" name="TextBox 20"/>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22" name="TextBox 21"/>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23" name="TextBox 22"/>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Older age (65+)^</a:t>
              </a:r>
            </a:p>
          </p:txBody>
        </p:sp>
      </p:grpSp>
      <p:grpSp>
        <p:nvGrpSpPr>
          <p:cNvPr id="25" name="Group 24"/>
          <p:cNvGrpSpPr/>
          <p:nvPr/>
        </p:nvGrpSpPr>
        <p:grpSpPr>
          <a:xfrm>
            <a:off x="158196" y="3825640"/>
            <a:ext cx="3670856" cy="1355960"/>
            <a:chOff x="139144" y="730015"/>
            <a:chExt cx="3670856" cy="1355960"/>
          </a:xfrm>
        </p:grpSpPr>
        <p:graphicFrame>
          <p:nvGraphicFramePr>
            <p:cNvPr id="26" name="Chart 25"/>
            <p:cNvGraphicFramePr/>
            <p:nvPr>
              <p:extLst>
                <p:ext uri="{D42A27DB-BD31-4B8C-83A1-F6EECF244321}">
                  <p14:modId xmlns:p14="http://schemas.microsoft.com/office/powerpoint/2010/main" val="826375470"/>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3"/>
            </a:graphicData>
          </a:graphic>
        </p:graphicFrame>
        <p:cxnSp>
          <p:nvCxnSpPr>
            <p:cNvPr id="27" name="Straight Connector 2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 name="Straight Connector 2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9" name="TextBox 28"/>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30" name="TextBox 29"/>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31" name="TextBox 30"/>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32" name="TextBox 31"/>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33" name="TextBox 32"/>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Too much </a:t>
              </a:r>
              <a:r>
                <a:rPr lang="en-US" sz="1200" b="1" dirty="0" smtClean="0">
                  <a:solidFill>
                    <a:srgbClr val="000000"/>
                  </a:solidFill>
                  <a:latin typeface="Arial" panose="020B0604020202020204" pitchFamily="34" charset="0"/>
                  <a:cs typeface="Arial" panose="020B0604020202020204" pitchFamily="34" charset="0"/>
                </a:rPr>
                <a:t>exercise#</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34" name="Group 33"/>
          <p:cNvGrpSpPr/>
          <p:nvPr/>
        </p:nvGrpSpPr>
        <p:grpSpPr>
          <a:xfrm>
            <a:off x="139147" y="5121040"/>
            <a:ext cx="3670856" cy="1355960"/>
            <a:chOff x="139144" y="730015"/>
            <a:chExt cx="3670856" cy="1355960"/>
          </a:xfrm>
        </p:grpSpPr>
        <p:graphicFrame>
          <p:nvGraphicFramePr>
            <p:cNvPr id="35" name="Chart 34"/>
            <p:cNvGraphicFramePr/>
            <p:nvPr>
              <p:extLst>
                <p:ext uri="{D42A27DB-BD31-4B8C-83A1-F6EECF244321}">
                  <p14:modId xmlns:p14="http://schemas.microsoft.com/office/powerpoint/2010/main" val="2431055471"/>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4"/>
            </a:graphicData>
          </a:graphic>
        </p:graphicFrame>
        <p:cxnSp>
          <p:nvCxnSpPr>
            <p:cNvPr id="36" name="Straight Connector 35"/>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Straight Connector 36"/>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8" name="TextBox 37"/>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39" name="TextBox 38"/>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40" name="TextBox 39"/>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41" name="TextBox 40"/>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42" name="TextBox 41"/>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High blood </a:t>
              </a:r>
              <a:r>
                <a:rPr lang="en-US" sz="1200" b="1" dirty="0" smtClean="0">
                  <a:solidFill>
                    <a:srgbClr val="000000"/>
                  </a:solidFill>
                  <a:latin typeface="Arial" panose="020B0604020202020204" pitchFamily="34" charset="0"/>
                  <a:cs typeface="Arial" panose="020B0604020202020204" pitchFamily="34" charset="0"/>
                </a:rPr>
                <a:t>cholesterol#</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43" name="Group 42"/>
          <p:cNvGrpSpPr/>
          <p:nvPr/>
        </p:nvGrpSpPr>
        <p:grpSpPr>
          <a:xfrm>
            <a:off x="4229183" y="1099785"/>
            <a:ext cx="3670856" cy="1355960"/>
            <a:chOff x="139144" y="730015"/>
            <a:chExt cx="3670856" cy="1355960"/>
          </a:xfrm>
        </p:grpSpPr>
        <p:graphicFrame>
          <p:nvGraphicFramePr>
            <p:cNvPr id="44" name="Chart 43"/>
            <p:cNvGraphicFramePr/>
            <p:nvPr>
              <p:extLst>
                <p:ext uri="{D42A27DB-BD31-4B8C-83A1-F6EECF244321}">
                  <p14:modId xmlns:p14="http://schemas.microsoft.com/office/powerpoint/2010/main" val="1675826363"/>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5"/>
            </a:graphicData>
          </a:graphic>
        </p:graphicFrame>
        <p:cxnSp>
          <p:nvCxnSpPr>
            <p:cNvPr id="45" name="Straight Connector 44"/>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Straight Connector 45"/>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TextBox 46"/>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48" name="TextBox 47"/>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49" name="TextBox 48"/>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50" name="TextBox 49"/>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51" name="TextBox 50"/>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Donating </a:t>
              </a:r>
              <a:r>
                <a:rPr lang="en-US" sz="1200" b="1" dirty="0" smtClean="0">
                  <a:solidFill>
                    <a:srgbClr val="000000"/>
                  </a:solidFill>
                  <a:latin typeface="Arial" panose="020B0604020202020204" pitchFamily="34" charset="0"/>
                  <a:cs typeface="Arial" panose="020B0604020202020204" pitchFamily="34" charset="0"/>
                </a:rPr>
                <a:t>blood#</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52" name="Group 51"/>
          <p:cNvGrpSpPr/>
          <p:nvPr/>
        </p:nvGrpSpPr>
        <p:grpSpPr>
          <a:xfrm>
            <a:off x="4205330" y="2410014"/>
            <a:ext cx="3670856" cy="1355960"/>
            <a:chOff x="139144" y="730015"/>
            <a:chExt cx="3670856" cy="1355960"/>
          </a:xfrm>
        </p:grpSpPr>
        <p:graphicFrame>
          <p:nvGraphicFramePr>
            <p:cNvPr id="53" name="Chart 52"/>
            <p:cNvGraphicFramePr/>
            <p:nvPr>
              <p:extLst>
                <p:ext uri="{D42A27DB-BD31-4B8C-83A1-F6EECF244321}">
                  <p14:modId xmlns:p14="http://schemas.microsoft.com/office/powerpoint/2010/main" val="2555192064"/>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6"/>
            </a:graphicData>
          </a:graphic>
        </p:graphicFrame>
        <p:cxnSp>
          <p:nvCxnSpPr>
            <p:cNvPr id="54" name="Straight Connector 53"/>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5" name="Straight Connector 54"/>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6" name="TextBox 55"/>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57" name="TextBox 56"/>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58" name="TextBox 57"/>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59" name="TextBox 58"/>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60" name="TextBox 59"/>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High blood </a:t>
              </a:r>
              <a:r>
                <a:rPr lang="en-US" sz="1200" b="1" dirty="0" smtClean="0">
                  <a:solidFill>
                    <a:srgbClr val="000000"/>
                  </a:solidFill>
                  <a:latin typeface="Arial" panose="020B0604020202020204" pitchFamily="34" charset="0"/>
                  <a:cs typeface="Arial" panose="020B0604020202020204" pitchFamily="34" charset="0"/>
                </a:rPr>
                <a:t>pressure#</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8" name="Group 7"/>
          <p:cNvGrpSpPr/>
          <p:nvPr/>
        </p:nvGrpSpPr>
        <p:grpSpPr>
          <a:xfrm>
            <a:off x="4114800" y="4038600"/>
            <a:ext cx="1744844" cy="1727843"/>
            <a:chOff x="7754687" y="1850555"/>
            <a:chExt cx="1744844" cy="1727843"/>
          </a:xfrm>
        </p:grpSpPr>
        <p:grpSp>
          <p:nvGrpSpPr>
            <p:cNvPr id="9" name="Group 8"/>
            <p:cNvGrpSpPr/>
            <p:nvPr/>
          </p:nvGrpSpPr>
          <p:grpSpPr>
            <a:xfrm>
              <a:off x="7754687" y="1850555"/>
              <a:ext cx="1739531" cy="1727843"/>
              <a:chOff x="7556975" y="1850555"/>
              <a:chExt cx="1739531" cy="1727843"/>
            </a:xfrm>
          </p:grpSpPr>
          <p:sp>
            <p:nvSpPr>
              <p:cNvPr id="88" name="Rounded Rectangle 87"/>
              <p:cNvSpPr/>
              <p:nvPr/>
            </p:nvSpPr>
            <p:spPr bwMode="auto">
              <a:xfrm>
                <a:off x="7556975" y="1850555"/>
                <a:ext cx="1327018" cy="1727843"/>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grpSp>
            <p:nvGrpSpPr>
              <p:cNvPr id="80" name="Group 79"/>
              <p:cNvGrpSpPr/>
              <p:nvPr/>
            </p:nvGrpSpPr>
            <p:grpSpPr>
              <a:xfrm>
                <a:off x="7633919" y="2759983"/>
                <a:ext cx="486337" cy="486337"/>
                <a:chOff x="446183" y="3541776"/>
                <a:chExt cx="838200" cy="838200"/>
              </a:xfrm>
            </p:grpSpPr>
            <p:sp>
              <p:nvSpPr>
                <p:cNvPr id="81" name="Oval 80"/>
                <p:cNvSpPr/>
                <p:nvPr/>
              </p:nvSpPr>
              <p:spPr>
                <a:xfrm>
                  <a:off x="446183" y="3541776"/>
                  <a:ext cx="838200" cy="838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2" name="Freeform 5"/>
                <p:cNvSpPr>
                  <a:spLocks noEditPoints="1"/>
                </p:cNvSpPr>
                <p:nvPr/>
              </p:nvSpPr>
              <p:spPr bwMode="auto">
                <a:xfrm>
                  <a:off x="711994" y="3629025"/>
                  <a:ext cx="316706" cy="675640"/>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CA" dirty="0">
                    <a:solidFill>
                      <a:srgbClr val="FFFFFF"/>
                    </a:solidFill>
                  </a:endParaRPr>
                </a:p>
              </p:txBody>
            </p:sp>
          </p:grpSp>
          <p:grpSp>
            <p:nvGrpSpPr>
              <p:cNvPr id="83" name="Group 82"/>
              <p:cNvGrpSpPr/>
              <p:nvPr/>
            </p:nvGrpSpPr>
            <p:grpSpPr>
              <a:xfrm>
                <a:off x="7620216" y="2038938"/>
                <a:ext cx="486337" cy="486337"/>
                <a:chOff x="446183" y="4590288"/>
                <a:chExt cx="838200" cy="838200"/>
              </a:xfrm>
            </p:grpSpPr>
            <p:sp>
              <p:nvSpPr>
                <p:cNvPr id="84" name="Oval 83"/>
                <p:cNvSpPr/>
                <p:nvPr/>
              </p:nvSpPr>
              <p:spPr>
                <a:xfrm>
                  <a:off x="446183" y="4590288"/>
                  <a:ext cx="838200" cy="838200"/>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5" name="Freeform 9"/>
                <p:cNvSpPr>
                  <a:spLocks noEditPoints="1"/>
                </p:cNvSpPr>
                <p:nvPr/>
              </p:nvSpPr>
              <p:spPr bwMode="auto">
                <a:xfrm>
                  <a:off x="742950" y="4667250"/>
                  <a:ext cx="255588" cy="692658"/>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CA">
                    <a:solidFill>
                      <a:srgbClr val="FFFFFF"/>
                    </a:solidFill>
                  </a:endParaRPr>
                </a:p>
              </p:txBody>
            </p:sp>
          </p:grpSp>
          <p:sp>
            <p:nvSpPr>
              <p:cNvPr id="86" name="TextBox 85"/>
              <p:cNvSpPr txBox="1"/>
              <p:nvPr/>
            </p:nvSpPr>
            <p:spPr>
              <a:xfrm>
                <a:off x="8057975" y="2000838"/>
                <a:ext cx="1238531" cy="553998"/>
              </a:xfrm>
              <a:prstGeom prst="rect">
                <a:avLst/>
              </a:prstGeom>
              <a:noFill/>
            </p:spPr>
            <p:txBody>
              <a:bodyPr wrap="square" rtlCol="0">
                <a:spAutoFit/>
              </a:bodyPr>
              <a:lstStyle/>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Blue bars</a:t>
                </a:r>
              </a:p>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Represent</a:t>
                </a:r>
              </a:p>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Males</a:t>
                </a:r>
              </a:p>
            </p:txBody>
          </p:sp>
        </p:grpSp>
        <p:sp>
          <p:nvSpPr>
            <p:cNvPr id="87" name="TextBox 86"/>
            <p:cNvSpPr txBox="1"/>
            <p:nvPr/>
          </p:nvSpPr>
          <p:spPr>
            <a:xfrm>
              <a:off x="8261000" y="2772506"/>
              <a:ext cx="1238531" cy="553998"/>
            </a:xfrm>
            <a:prstGeom prst="rect">
              <a:avLst/>
            </a:prstGeom>
            <a:noFill/>
          </p:spPr>
          <p:txBody>
            <a:bodyPr wrap="square" rtlCol="0">
              <a:spAutoFit/>
            </a:bodyPr>
            <a:lstStyle/>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Red bars</a:t>
              </a:r>
            </a:p>
            <a:p>
              <a:pPr fontAlgn="base">
                <a:spcBef>
                  <a:spcPct val="0"/>
                </a:spcBef>
                <a:spcAft>
                  <a:spcPct val="0"/>
                </a:spcAft>
              </a:pPr>
              <a:r>
                <a:rPr lang="en-US" sz="1000" b="1" dirty="0" smtClean="0">
                  <a:solidFill>
                    <a:srgbClr val="000000"/>
                  </a:solidFill>
                  <a:latin typeface="Arial" panose="020B0604020202020204" pitchFamily="34" charset="0"/>
                  <a:cs typeface="Arial" panose="020B0604020202020204" pitchFamily="34" charset="0"/>
                </a:rPr>
                <a:t>Represent </a:t>
              </a:r>
              <a:r>
                <a:rPr lang="en-US" sz="1000" b="1" dirty="0">
                  <a:solidFill>
                    <a:srgbClr val="000000"/>
                  </a:solidFill>
                  <a:latin typeface="Arial" panose="020B0604020202020204" pitchFamily="34" charset="0"/>
                  <a:cs typeface="Arial" panose="020B0604020202020204" pitchFamily="34" charset="0"/>
                </a:rPr>
                <a:t>Females</a:t>
              </a:r>
            </a:p>
          </p:txBody>
        </p:sp>
      </p:grpSp>
      <p:grpSp>
        <p:nvGrpSpPr>
          <p:cNvPr id="7" name="Group 6"/>
          <p:cNvGrpSpPr/>
          <p:nvPr/>
        </p:nvGrpSpPr>
        <p:grpSpPr>
          <a:xfrm>
            <a:off x="665612" y="1487039"/>
            <a:ext cx="255198" cy="990759"/>
            <a:chOff x="665612" y="1487039"/>
            <a:chExt cx="255198" cy="990759"/>
          </a:xfrm>
        </p:grpSpPr>
        <p:sp>
          <p:nvSpPr>
            <p:cNvPr id="4" name="TextBox 3"/>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91" name="TextBox 90"/>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92" name="TextBox 91"/>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93" name="TextBox 92"/>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94" name="TextBox 93"/>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95" name="TextBox 94"/>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31" name="Group 130"/>
          <p:cNvGrpSpPr/>
          <p:nvPr/>
        </p:nvGrpSpPr>
        <p:grpSpPr>
          <a:xfrm>
            <a:off x="665612" y="4070566"/>
            <a:ext cx="255198" cy="990759"/>
            <a:chOff x="665612" y="1487039"/>
            <a:chExt cx="255198" cy="990759"/>
          </a:xfrm>
        </p:grpSpPr>
        <p:sp>
          <p:nvSpPr>
            <p:cNvPr id="132" name="TextBox 131"/>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33" name="TextBox 132"/>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34" name="TextBox 133"/>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35" name="TextBox 134"/>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36" name="TextBox 135"/>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37" name="TextBox 136"/>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38" name="Group 137"/>
          <p:cNvGrpSpPr/>
          <p:nvPr/>
        </p:nvGrpSpPr>
        <p:grpSpPr>
          <a:xfrm>
            <a:off x="665612" y="5373975"/>
            <a:ext cx="255198" cy="990759"/>
            <a:chOff x="665612" y="1487039"/>
            <a:chExt cx="255198" cy="990759"/>
          </a:xfrm>
        </p:grpSpPr>
        <p:sp>
          <p:nvSpPr>
            <p:cNvPr id="139" name="TextBox 138"/>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40" name="TextBox 139"/>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41" name="TextBox 140"/>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42" name="TextBox 141"/>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43" name="TextBox 142"/>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44" name="TextBox 143"/>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45" name="Group 144"/>
          <p:cNvGrpSpPr/>
          <p:nvPr/>
        </p:nvGrpSpPr>
        <p:grpSpPr>
          <a:xfrm>
            <a:off x="4755651" y="1379211"/>
            <a:ext cx="255198" cy="990759"/>
            <a:chOff x="665612" y="1487039"/>
            <a:chExt cx="255198" cy="990759"/>
          </a:xfrm>
        </p:grpSpPr>
        <p:sp>
          <p:nvSpPr>
            <p:cNvPr id="146" name="TextBox 145"/>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47" name="TextBox 146"/>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48" name="TextBox 147"/>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49" name="TextBox 148"/>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50" name="TextBox 149"/>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51" name="TextBox 150"/>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52" name="Group 151"/>
          <p:cNvGrpSpPr/>
          <p:nvPr/>
        </p:nvGrpSpPr>
        <p:grpSpPr>
          <a:xfrm>
            <a:off x="4726523" y="2678513"/>
            <a:ext cx="255198" cy="990759"/>
            <a:chOff x="665612" y="1487039"/>
            <a:chExt cx="255198" cy="990759"/>
          </a:xfrm>
        </p:grpSpPr>
        <p:sp>
          <p:nvSpPr>
            <p:cNvPr id="153" name="TextBox 152"/>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54" name="TextBox 153"/>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55" name="TextBox 154"/>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56" name="TextBox 155"/>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57" name="TextBox 156"/>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58" name="TextBox 157"/>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sp>
        <p:nvSpPr>
          <p:cNvPr id="130" name="Rectangle 129"/>
          <p:cNvSpPr/>
          <p:nvPr/>
        </p:nvSpPr>
        <p:spPr>
          <a:xfrm>
            <a:off x="152400" y="6400800"/>
            <a:ext cx="6781800" cy="338554"/>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NL.  Respondents </a:t>
            </a:r>
            <a:r>
              <a:rPr lang="en-US" sz="800" dirty="0">
                <a:solidFill>
                  <a:schemeClr val="tx1"/>
                </a:solidFill>
                <a:latin typeface="Arial" panose="020B0604020202020204" pitchFamily="34" charset="0"/>
                <a:cs typeface="Arial" panose="020B0604020202020204" pitchFamily="34" charset="0"/>
              </a:rPr>
              <a:t>Males: 18-39 (n=80), 40-64 (n=157), 65+ (n=185); Females: 18-39 (n=84), 40-64 (n=163), 65+ (</a:t>
            </a:r>
            <a:r>
              <a:rPr lang="en-US" sz="800" dirty="0" smtClean="0">
                <a:solidFill>
                  <a:schemeClr val="tx1"/>
                </a:solidFill>
                <a:latin typeface="Arial" panose="020B0604020202020204" pitchFamily="34" charset="0"/>
                <a:cs typeface="Arial" panose="020B0604020202020204" pitchFamily="34" charset="0"/>
              </a:rPr>
              <a:t>n=136)</a:t>
            </a:r>
            <a:r>
              <a:rPr lang="en-US" sz="800" dirty="0" smtClean="0">
                <a:latin typeface="Arial" panose="020B0604020202020204" pitchFamily="34" charset="0"/>
                <a:cs typeface="Arial" panose="020B0604020202020204" pitchFamily="34" charset="0"/>
              </a:rPr>
              <a:t>: </a:t>
            </a:r>
            <a:r>
              <a:rPr lang="en-US" sz="800" dirty="0">
                <a:latin typeface="Arial" panose="020B0604020202020204" pitchFamily="34" charset="0"/>
                <a:cs typeface="Arial" panose="020B0604020202020204" pitchFamily="34" charset="0"/>
              </a:rPr>
              <a:t>18-39 (</a:t>
            </a:r>
            <a:r>
              <a:rPr lang="en-US" sz="800" dirty="0" smtClean="0">
                <a:latin typeface="Arial" panose="020B0604020202020204" pitchFamily="34" charset="0"/>
                <a:cs typeface="Arial" panose="020B0604020202020204" pitchFamily="34" charset="0"/>
              </a:rPr>
              <a:t>n=</a:t>
            </a:r>
          </a:p>
          <a:p>
            <a:r>
              <a:rPr lang="en-US" sz="800" dirty="0" smtClean="0">
                <a:solidFill>
                  <a:schemeClr val="tx1"/>
                </a:solidFill>
                <a:latin typeface="Arial" panose="020B0604020202020204" pitchFamily="34" charset="0"/>
                <a:cs typeface="Arial" panose="020B0604020202020204" pitchFamily="34" charset="0"/>
              </a:rPr>
              <a:t>Q8. Which of the following, if any, could increase your risk of developing a blood clot? (select all that apply)</a:t>
            </a:r>
            <a:endParaRPr lang="en-US" sz="800" dirty="0">
              <a:solidFill>
                <a:schemeClr val="tx1"/>
              </a:solidFill>
              <a:latin typeface="Arial" panose="020B0604020202020204" pitchFamily="34" charset="0"/>
              <a:cs typeface="Arial" panose="020B0604020202020204" pitchFamily="34" charset="0"/>
            </a:endParaRPr>
          </a:p>
        </p:txBody>
      </p:sp>
      <p:sp>
        <p:nvSpPr>
          <p:cNvPr id="162" name="TextBox 161"/>
          <p:cNvSpPr txBox="1"/>
          <p:nvPr/>
        </p:nvSpPr>
        <p:spPr>
          <a:xfrm>
            <a:off x="6019800" y="4191000"/>
            <a:ext cx="2388781"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^Actual Blood Clot Risk Factors</a:t>
            </a:r>
            <a:endParaRPr lang="en-US" sz="1200" dirty="0">
              <a:solidFill>
                <a:schemeClr val="tx1"/>
              </a:solidFill>
              <a:latin typeface="Arial" panose="020B0604020202020204" pitchFamily="34" charset="0"/>
              <a:cs typeface="Arial" panose="020B0604020202020204" pitchFamily="34" charset="0"/>
            </a:endParaRPr>
          </a:p>
        </p:txBody>
      </p:sp>
      <p:sp>
        <p:nvSpPr>
          <p:cNvPr id="163" name="TextBox 162"/>
          <p:cNvSpPr txBox="1"/>
          <p:nvPr/>
        </p:nvSpPr>
        <p:spPr>
          <a:xfrm>
            <a:off x="6030934" y="4437605"/>
            <a:ext cx="2655734"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#Incorrect Blood Clot Risk Factors</a:t>
            </a:r>
            <a:endParaRPr lang="en-US" sz="1200" dirty="0">
              <a:solidFill>
                <a:schemeClr val="tx1"/>
              </a:solidFill>
              <a:latin typeface="Arial" panose="020B0604020202020204" pitchFamily="34" charset="0"/>
              <a:cs typeface="Arial" panose="020B0604020202020204" pitchFamily="34" charset="0"/>
            </a:endParaRPr>
          </a:p>
        </p:txBody>
      </p:sp>
      <p:sp>
        <p:nvSpPr>
          <p:cNvPr id="116" name="Title 1"/>
          <p:cNvSpPr txBox="1">
            <a:spLocks/>
          </p:cNvSpPr>
          <p:nvPr/>
        </p:nvSpPr>
        <p:spPr>
          <a:xfrm>
            <a:off x="63611" y="139465"/>
            <a:ext cx="9008828"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Knowledge of Increased Risk Factors for Blood Clots</a:t>
            </a:r>
            <a:endParaRPr lang="en-US" sz="2400" kern="0" dirty="0"/>
          </a:p>
        </p:txBody>
      </p:sp>
      <p:sp>
        <p:nvSpPr>
          <p:cNvPr id="117" name="TextBox 116"/>
          <p:cNvSpPr txBox="1"/>
          <p:nvPr/>
        </p:nvSpPr>
        <p:spPr>
          <a:xfrm>
            <a:off x="1657047" y="690765"/>
            <a:ext cx="6008018" cy="338554"/>
          </a:xfrm>
          <a:prstGeom prst="rect">
            <a:avLst/>
          </a:prstGeom>
          <a:noFill/>
        </p:spPr>
        <p:txBody>
          <a:bodyPr wrap="square" rtlCol="0">
            <a:spAutoFit/>
          </a:bodyPr>
          <a:lstStyle/>
          <a:p>
            <a:pPr algn="ctr"/>
            <a:r>
              <a:rPr lang="en-US" sz="1600" i="1" dirty="0" smtClean="0">
                <a:solidFill>
                  <a:schemeClr val="tx1"/>
                </a:solidFill>
                <a:latin typeface="Arial" panose="020B0604020202020204" pitchFamily="34" charset="0"/>
                <a:cs typeface="Arial" panose="020B0604020202020204" pitchFamily="34" charset="0"/>
              </a:rPr>
              <a:t>Among Adults 18+</a:t>
            </a:r>
            <a:endParaRPr lang="en-US" sz="1400" i="1" dirty="0">
              <a:solidFill>
                <a:schemeClr val="tx1"/>
              </a:solidFill>
              <a:latin typeface="Arial" panose="020B0604020202020204" pitchFamily="34" charset="0"/>
              <a:cs typeface="Arial" panose="020B0604020202020204" pitchFamily="34" charset="0"/>
            </a:endParaRPr>
          </a:p>
        </p:txBody>
      </p:sp>
      <p:sp>
        <p:nvSpPr>
          <p:cNvPr id="100" name="TextBox 99"/>
          <p:cNvSpPr txBox="1"/>
          <p:nvPr/>
        </p:nvSpPr>
        <p:spPr>
          <a:xfrm>
            <a:off x="2415250" y="2090902"/>
            <a:ext cx="237566" cy="230832"/>
          </a:xfrm>
          <a:prstGeom prst="rect">
            <a:avLst/>
          </a:prstGeom>
          <a:noFill/>
        </p:spPr>
        <p:txBody>
          <a:bodyPr wrap="none" rtlCol="0">
            <a:spAutoFit/>
          </a:bodyPr>
          <a:lstStyle/>
          <a:p>
            <a:pPr fontAlgn="base">
              <a:spcBef>
                <a:spcPct val="0"/>
              </a:spcBef>
              <a:spcAft>
                <a:spcPct val="0"/>
              </a:spcAft>
            </a:pPr>
            <a:r>
              <a:rPr lang="en-US" sz="900" dirty="0"/>
              <a:t>F</a:t>
            </a:r>
          </a:p>
        </p:txBody>
      </p:sp>
      <p:pic>
        <p:nvPicPr>
          <p:cNvPr id="102" name="Picture 101"/>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327550" y="98317"/>
            <a:ext cx="612648" cy="612648"/>
          </a:xfrm>
          <a:prstGeom prst="rect">
            <a:avLst/>
          </a:prstGeom>
        </p:spPr>
      </p:pic>
      <p:sp>
        <p:nvSpPr>
          <p:cNvPr id="104" name="TextBox 103"/>
          <p:cNvSpPr txBox="1"/>
          <p:nvPr/>
        </p:nvSpPr>
        <p:spPr>
          <a:xfrm>
            <a:off x="2418951" y="2075217"/>
            <a:ext cx="243978" cy="246221"/>
          </a:xfrm>
          <a:prstGeom prst="rect">
            <a:avLst/>
          </a:prstGeom>
          <a:noFill/>
        </p:spPr>
        <p:txBody>
          <a:bodyPr wrap="none" rtlCol="0">
            <a:spAutoFit/>
          </a:bodyPr>
          <a:lstStyle/>
          <a:p>
            <a:r>
              <a:rPr lang="en-US" sz="1000" dirty="0">
                <a:solidFill>
                  <a:schemeClr val="tx1"/>
                </a:solidFill>
              </a:rPr>
              <a:t>F</a:t>
            </a:r>
          </a:p>
        </p:txBody>
      </p:sp>
      <p:sp>
        <p:nvSpPr>
          <p:cNvPr id="105" name="TextBox 104"/>
          <p:cNvSpPr txBox="1"/>
          <p:nvPr/>
        </p:nvSpPr>
        <p:spPr>
          <a:xfrm>
            <a:off x="5219163" y="1643742"/>
            <a:ext cx="263214" cy="246221"/>
          </a:xfrm>
          <a:prstGeom prst="rect">
            <a:avLst/>
          </a:prstGeom>
          <a:noFill/>
        </p:spPr>
        <p:txBody>
          <a:bodyPr wrap="none" rtlCol="0">
            <a:spAutoFit/>
          </a:bodyPr>
          <a:lstStyle/>
          <a:p>
            <a:r>
              <a:rPr lang="en-US" sz="1000" dirty="0">
                <a:solidFill>
                  <a:schemeClr val="tx1"/>
                </a:solidFill>
              </a:rPr>
              <a:t>D</a:t>
            </a:r>
          </a:p>
        </p:txBody>
      </p:sp>
      <p:grpSp>
        <p:nvGrpSpPr>
          <p:cNvPr id="107" name="Group 106"/>
          <p:cNvGrpSpPr/>
          <p:nvPr/>
        </p:nvGrpSpPr>
        <p:grpSpPr>
          <a:xfrm>
            <a:off x="140475" y="2498806"/>
            <a:ext cx="3670856" cy="1355960"/>
            <a:chOff x="139144" y="730015"/>
            <a:chExt cx="3670856" cy="1355960"/>
          </a:xfrm>
        </p:grpSpPr>
        <p:graphicFrame>
          <p:nvGraphicFramePr>
            <p:cNvPr id="108" name="Chart 107"/>
            <p:cNvGraphicFramePr/>
            <p:nvPr>
              <p:extLst>
                <p:ext uri="{D42A27DB-BD31-4B8C-83A1-F6EECF244321}">
                  <p14:modId xmlns:p14="http://schemas.microsoft.com/office/powerpoint/2010/main" val="1655323731"/>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8"/>
            </a:graphicData>
          </a:graphic>
        </p:graphicFrame>
        <p:cxnSp>
          <p:nvCxnSpPr>
            <p:cNvPr id="109" name="Straight Connector 108"/>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0" name="Straight Connector 109"/>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11" name="TextBox 110"/>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112" name="TextBox 111"/>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113" name="TextBox 112"/>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114" name="TextBox 113"/>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115" name="TextBox 114"/>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smtClean="0">
                  <a:solidFill>
                    <a:srgbClr val="000000"/>
                  </a:solidFill>
                  <a:latin typeface="Arial" panose="020B0604020202020204" pitchFamily="34" charset="0"/>
                  <a:cs typeface="Arial" panose="020B0604020202020204" pitchFamily="34" charset="0"/>
                </a:rPr>
                <a:t>Cancer^</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118" name="Group 117"/>
          <p:cNvGrpSpPr/>
          <p:nvPr/>
        </p:nvGrpSpPr>
        <p:grpSpPr>
          <a:xfrm>
            <a:off x="666943" y="2760530"/>
            <a:ext cx="255198" cy="990759"/>
            <a:chOff x="665612" y="1487039"/>
            <a:chExt cx="255198" cy="990759"/>
          </a:xfrm>
        </p:grpSpPr>
        <p:sp>
          <p:nvSpPr>
            <p:cNvPr id="119" name="TextBox 118"/>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20" name="TextBox 119"/>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21" name="TextBox 120"/>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22" name="TextBox 121"/>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23" name="TextBox 122"/>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24" name="TextBox 123"/>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spTree>
    <p:extLst>
      <p:ext uri="{BB962C8B-B14F-4D97-AF65-F5344CB8AC3E}">
        <p14:creationId xmlns:p14="http://schemas.microsoft.com/office/powerpoint/2010/main" val="2367644718"/>
      </p:ext>
    </p:extLst>
  </p:cSld>
  <p:clrMapOvr>
    <a:masterClrMapping/>
  </p:clrMapOvr>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7" name="Group 116"/>
          <p:cNvGrpSpPr/>
          <p:nvPr/>
        </p:nvGrpSpPr>
        <p:grpSpPr>
          <a:xfrm>
            <a:off x="5634658" y="3872472"/>
            <a:ext cx="345039" cy="1458985"/>
            <a:chOff x="665612" y="1512827"/>
            <a:chExt cx="255198" cy="1042335"/>
          </a:xfrm>
        </p:grpSpPr>
        <p:sp>
          <p:nvSpPr>
            <p:cNvPr id="118" name="TextBox 117"/>
            <p:cNvSpPr txBox="1"/>
            <p:nvPr/>
          </p:nvSpPr>
          <p:spPr>
            <a:xfrm>
              <a:off x="665612" y="1512827"/>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19" name="TextBox 118"/>
            <p:cNvSpPr txBox="1"/>
            <p:nvPr/>
          </p:nvSpPr>
          <p:spPr>
            <a:xfrm>
              <a:off x="665612" y="1671653"/>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20" name="TextBox 119"/>
            <p:cNvSpPr txBox="1"/>
            <p:nvPr/>
          </p:nvSpPr>
          <p:spPr>
            <a:xfrm>
              <a:off x="665612" y="184200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21" name="TextBox 120"/>
            <p:cNvSpPr txBox="1"/>
            <p:nvPr/>
          </p:nvSpPr>
          <p:spPr>
            <a:xfrm>
              <a:off x="665612" y="1999555"/>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22" name="TextBox 121"/>
            <p:cNvSpPr txBox="1"/>
            <p:nvPr/>
          </p:nvSpPr>
          <p:spPr>
            <a:xfrm>
              <a:off x="665612" y="2170655"/>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23" name="TextBox 122"/>
            <p:cNvSpPr txBox="1"/>
            <p:nvPr/>
          </p:nvSpPr>
          <p:spPr>
            <a:xfrm>
              <a:off x="665612" y="2324330"/>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aphicFrame>
        <p:nvGraphicFramePr>
          <p:cNvPr id="79" name="Chart 78"/>
          <p:cNvGraphicFramePr/>
          <p:nvPr>
            <p:extLst>
              <p:ext uri="{D42A27DB-BD31-4B8C-83A1-F6EECF244321}">
                <p14:modId xmlns:p14="http://schemas.microsoft.com/office/powerpoint/2010/main" val="4028347326"/>
              </p:ext>
            </p:extLst>
          </p:nvPr>
        </p:nvGraphicFramePr>
        <p:xfrm>
          <a:off x="4548785" y="3662505"/>
          <a:ext cx="4611756" cy="17185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9" name="Chart 58"/>
          <p:cNvGraphicFramePr/>
          <p:nvPr>
            <p:extLst>
              <p:ext uri="{D42A27DB-BD31-4B8C-83A1-F6EECF244321}">
                <p14:modId xmlns:p14="http://schemas.microsoft.com/office/powerpoint/2010/main" val="2871131018"/>
              </p:ext>
            </p:extLst>
          </p:nvPr>
        </p:nvGraphicFramePr>
        <p:xfrm>
          <a:off x="-7885" y="4796799"/>
          <a:ext cx="4611756" cy="17185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 name="Chart 49"/>
          <p:cNvGraphicFramePr/>
          <p:nvPr>
            <p:extLst>
              <p:ext uri="{D42A27DB-BD31-4B8C-83A1-F6EECF244321}">
                <p14:modId xmlns:p14="http://schemas.microsoft.com/office/powerpoint/2010/main" val="1927349486"/>
              </p:ext>
            </p:extLst>
          </p:nvPr>
        </p:nvGraphicFramePr>
        <p:xfrm>
          <a:off x="0" y="2937065"/>
          <a:ext cx="4611756" cy="17185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 name="Chart 3"/>
          <p:cNvGraphicFramePr/>
          <p:nvPr>
            <p:extLst>
              <p:ext uri="{D42A27DB-BD31-4B8C-83A1-F6EECF244321}">
                <p14:modId xmlns:p14="http://schemas.microsoft.com/office/powerpoint/2010/main" val="1686277027"/>
              </p:ext>
            </p:extLst>
          </p:nvPr>
        </p:nvGraphicFramePr>
        <p:xfrm>
          <a:off x="0" y="1223494"/>
          <a:ext cx="4611756" cy="1718500"/>
        </p:xfrm>
        <a:graphic>
          <a:graphicData uri="http://schemas.openxmlformats.org/drawingml/2006/chart">
            <c:chart xmlns:c="http://schemas.openxmlformats.org/drawingml/2006/chart" xmlns:r="http://schemas.openxmlformats.org/officeDocument/2006/relationships" r:id="rId5"/>
          </a:graphicData>
        </a:graphic>
      </p:graphicFrame>
      <p:sp>
        <p:nvSpPr>
          <p:cNvPr id="8" name="Rectangle 7"/>
          <p:cNvSpPr/>
          <p:nvPr/>
        </p:nvSpPr>
        <p:spPr>
          <a:xfrm>
            <a:off x="75200" y="1178499"/>
            <a:ext cx="5132567" cy="261610"/>
          </a:xfrm>
          <a:prstGeom prst="rect">
            <a:avLst/>
          </a:prstGeom>
        </p:spPr>
        <p:txBody>
          <a:bodyPr wrap="square">
            <a:spAutoFit/>
          </a:bodyPr>
          <a:lstStyle/>
          <a:p>
            <a:r>
              <a:rPr lang="en-US" sz="1100" b="1" dirty="0" smtClean="0">
                <a:solidFill>
                  <a:schemeClr val="tx1"/>
                </a:solidFill>
                <a:latin typeface="Arial" panose="020B0604020202020204" pitchFamily="34" charset="0"/>
                <a:cs typeface="Arial" panose="020B0604020202020204" pitchFamily="34" charset="0"/>
              </a:rPr>
              <a:t>“People </a:t>
            </a:r>
            <a:r>
              <a:rPr lang="en-US" sz="1100" b="1" dirty="0">
                <a:solidFill>
                  <a:schemeClr val="tx1"/>
                </a:solidFill>
                <a:latin typeface="Arial" panose="020B0604020202020204" pitchFamily="34" charset="0"/>
                <a:cs typeface="Arial" panose="020B0604020202020204" pitchFamily="34" charset="0"/>
              </a:rPr>
              <a:t>under 40 years old </a:t>
            </a:r>
            <a:r>
              <a:rPr lang="en-US" sz="1100" b="1" dirty="0" smtClean="0">
                <a:solidFill>
                  <a:schemeClr val="tx1"/>
                </a:solidFill>
                <a:latin typeface="Arial" panose="020B0604020202020204" pitchFamily="34" charset="0"/>
                <a:cs typeface="Arial" panose="020B0604020202020204" pitchFamily="34" charset="0"/>
              </a:rPr>
              <a:t>do </a:t>
            </a:r>
            <a:r>
              <a:rPr lang="en-US" sz="1100" b="1" dirty="0">
                <a:solidFill>
                  <a:schemeClr val="tx1"/>
                </a:solidFill>
                <a:latin typeface="Arial" panose="020B0604020202020204" pitchFamily="34" charset="0"/>
                <a:cs typeface="Arial" panose="020B0604020202020204" pitchFamily="34" charset="0"/>
              </a:rPr>
              <a:t>have to worry about blood </a:t>
            </a:r>
            <a:r>
              <a:rPr lang="en-US" sz="1100" b="1" dirty="0" smtClean="0">
                <a:solidFill>
                  <a:schemeClr val="tx1"/>
                </a:solidFill>
                <a:latin typeface="Arial" panose="020B0604020202020204" pitchFamily="34" charset="0"/>
                <a:cs typeface="Arial" panose="020B0604020202020204" pitchFamily="34" charset="0"/>
              </a:rPr>
              <a:t>clots.” *</a:t>
            </a:r>
            <a:endParaRPr lang="en-US" sz="1100" b="1" dirty="0">
              <a:solidFill>
                <a:schemeClr val="tx1"/>
              </a:solidFill>
              <a:latin typeface="Arial" panose="020B0604020202020204" pitchFamily="34" charset="0"/>
              <a:cs typeface="Arial" panose="020B0604020202020204" pitchFamily="34" charset="0"/>
            </a:endParaRPr>
          </a:p>
        </p:txBody>
      </p:sp>
      <p:sp>
        <p:nvSpPr>
          <p:cNvPr id="10" name="Rounded Rectangle 9"/>
          <p:cNvSpPr/>
          <p:nvPr/>
        </p:nvSpPr>
        <p:spPr bwMode="auto">
          <a:xfrm>
            <a:off x="250882" y="1495252"/>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151</a:t>
            </a:fld>
            <a:r>
              <a:rPr lang="en-US" smtClean="0"/>
              <a:t> -</a:t>
            </a:r>
            <a:endParaRPr lang="en-US"/>
          </a:p>
        </p:txBody>
      </p:sp>
      <p:sp>
        <p:nvSpPr>
          <p:cNvPr id="7" name="Rectangle 6"/>
          <p:cNvSpPr/>
          <p:nvPr/>
        </p:nvSpPr>
        <p:spPr>
          <a:xfrm>
            <a:off x="83490" y="6409630"/>
            <a:ext cx="7366882" cy="338554"/>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Netherlands Respondents. </a:t>
            </a:r>
            <a:r>
              <a:rPr lang="pt-BR" sz="800" dirty="0">
                <a:solidFill>
                  <a:schemeClr val="tx1"/>
                </a:solidFill>
                <a:latin typeface="Arial" panose="020B0604020202020204" pitchFamily="34" charset="0"/>
                <a:cs typeface="Arial" panose="020B0604020202020204" pitchFamily="34" charset="0"/>
              </a:rPr>
              <a:t>Males: 18-39 (n=80), 40-64 (n=157), 65+ (n=185); Females: 18-39 (n=84), 40-64 (n=163), 65+ (n=136)</a:t>
            </a:r>
            <a:endParaRPr lang="en-US" sz="800" dirty="0" smtClean="0">
              <a:solidFill>
                <a:schemeClr val="tx1"/>
              </a:solidFill>
              <a:latin typeface="Arial" panose="020B0604020202020204" pitchFamily="34" charset="0"/>
              <a:cs typeface="Arial" panose="020B0604020202020204" pitchFamily="34" charset="0"/>
            </a:endParaRPr>
          </a:p>
          <a:p>
            <a:r>
              <a:rPr lang="en-US" sz="800" dirty="0" smtClean="0">
                <a:solidFill>
                  <a:schemeClr val="tx1"/>
                </a:solidFill>
                <a:latin typeface="Arial" panose="020B0604020202020204" pitchFamily="34" charset="0"/>
                <a:cs typeface="Arial" panose="020B0604020202020204" pitchFamily="34" charset="0"/>
              </a:rPr>
              <a:t>Q9</a:t>
            </a:r>
            <a:r>
              <a:rPr lang="en-US" sz="800" dirty="0">
                <a:solidFill>
                  <a:schemeClr val="tx1"/>
                </a:solidFill>
                <a:latin typeface="Arial" panose="020B0604020202020204" pitchFamily="34" charset="0"/>
                <a:cs typeface="Arial" panose="020B0604020202020204" pitchFamily="34" charset="0"/>
              </a:rPr>
              <a:t>. When it comes to blood clots, how much do you agree or disagree with each of the following statements? </a:t>
            </a:r>
          </a:p>
        </p:txBody>
      </p:sp>
      <p:sp>
        <p:nvSpPr>
          <p:cNvPr id="9" name="Rectangle 8"/>
          <p:cNvSpPr/>
          <p:nvPr/>
        </p:nvSpPr>
        <p:spPr>
          <a:xfrm>
            <a:off x="75200" y="2881408"/>
            <a:ext cx="4322409" cy="261610"/>
          </a:xfrm>
          <a:prstGeom prst="rect">
            <a:avLst/>
          </a:prstGeom>
        </p:spPr>
        <p:txBody>
          <a:bodyPr wrap="square">
            <a:spAutoFit/>
          </a:bodyPr>
          <a:lstStyle/>
          <a:p>
            <a:pPr algn="ctr"/>
            <a:r>
              <a:rPr lang="en-US" sz="1100" b="1" dirty="0" smtClean="0">
                <a:solidFill>
                  <a:schemeClr val="tx1"/>
                </a:solidFill>
                <a:latin typeface="Arial" panose="020B0604020202020204" pitchFamily="34" charset="0"/>
                <a:cs typeface="Arial" panose="020B0604020202020204" pitchFamily="34" charset="0"/>
              </a:rPr>
              <a:t>“Most </a:t>
            </a:r>
            <a:r>
              <a:rPr lang="en-US" sz="1100" b="1" dirty="0">
                <a:solidFill>
                  <a:schemeClr val="tx1"/>
                </a:solidFill>
                <a:latin typeface="Arial" panose="020B0604020202020204" pitchFamily="34" charset="0"/>
                <a:cs typeface="Arial" panose="020B0604020202020204" pitchFamily="34" charset="0"/>
              </a:rPr>
              <a:t>blood clots </a:t>
            </a:r>
            <a:r>
              <a:rPr lang="en-US" sz="1100" b="1" dirty="0" smtClean="0">
                <a:solidFill>
                  <a:schemeClr val="tx1"/>
                </a:solidFill>
                <a:latin typeface="Arial" panose="020B0604020202020204" pitchFamily="34" charset="0"/>
                <a:cs typeface="Arial" panose="020B0604020202020204" pitchFamily="34" charset="0"/>
              </a:rPr>
              <a:t>can </a:t>
            </a:r>
            <a:r>
              <a:rPr lang="en-US" sz="1100" b="1" dirty="0">
                <a:solidFill>
                  <a:schemeClr val="tx1"/>
                </a:solidFill>
                <a:latin typeface="Arial" panose="020B0604020202020204" pitchFamily="34" charset="0"/>
                <a:cs typeface="Arial" panose="020B0604020202020204" pitchFamily="34" charset="0"/>
              </a:rPr>
              <a:t>be </a:t>
            </a:r>
            <a:r>
              <a:rPr lang="en-US" sz="1100" b="1" dirty="0" smtClean="0">
                <a:solidFill>
                  <a:schemeClr val="tx1"/>
                </a:solidFill>
                <a:latin typeface="Arial" panose="020B0604020202020204" pitchFamily="34" charset="0"/>
                <a:cs typeface="Arial" panose="020B0604020202020204" pitchFamily="34" charset="0"/>
              </a:rPr>
              <a:t>prevented.” *</a:t>
            </a:r>
            <a:endParaRPr lang="en-US" sz="1100" b="1" dirty="0">
              <a:solidFill>
                <a:schemeClr val="tx1"/>
              </a:solidFill>
              <a:latin typeface="Arial" panose="020B0604020202020204" pitchFamily="34" charset="0"/>
              <a:cs typeface="Arial" panose="020B0604020202020204" pitchFamily="34" charset="0"/>
            </a:endParaRPr>
          </a:p>
        </p:txBody>
      </p:sp>
      <p:sp>
        <p:nvSpPr>
          <p:cNvPr id="11" name="Rectangle 10"/>
          <p:cNvSpPr/>
          <p:nvPr/>
        </p:nvSpPr>
        <p:spPr>
          <a:xfrm>
            <a:off x="75201" y="4627831"/>
            <a:ext cx="4322408" cy="430887"/>
          </a:xfrm>
          <a:prstGeom prst="rect">
            <a:avLst/>
          </a:prstGeom>
        </p:spPr>
        <p:txBody>
          <a:bodyPr wrap="square">
            <a:spAutoFit/>
          </a:bodyPr>
          <a:lstStyle/>
          <a:p>
            <a:pPr algn="ctr"/>
            <a:r>
              <a:rPr lang="en-US" sz="1100" b="1" dirty="0" smtClean="0">
                <a:solidFill>
                  <a:schemeClr val="tx1"/>
                </a:solidFill>
                <a:latin typeface="Arial" panose="020B0604020202020204" pitchFamily="34" charset="0"/>
                <a:cs typeface="Arial" panose="020B0604020202020204" pitchFamily="34" charset="0"/>
              </a:rPr>
              <a:t>“It is </a:t>
            </a:r>
            <a:r>
              <a:rPr lang="en-US" sz="1100" b="1" dirty="0">
                <a:solidFill>
                  <a:schemeClr val="tx1"/>
                </a:solidFill>
                <a:latin typeface="Arial" panose="020B0604020202020204" pitchFamily="34" charset="0"/>
                <a:cs typeface="Arial" panose="020B0604020202020204" pitchFamily="34" charset="0"/>
              </a:rPr>
              <a:t>likely that a blood clot in the leg left untreated can travel to your </a:t>
            </a:r>
            <a:r>
              <a:rPr lang="en-US" sz="1100" b="1" dirty="0" smtClean="0">
                <a:solidFill>
                  <a:schemeClr val="tx1"/>
                </a:solidFill>
                <a:latin typeface="Arial" panose="020B0604020202020204" pitchFamily="34" charset="0"/>
                <a:cs typeface="Arial" panose="020B0604020202020204" pitchFamily="34" charset="0"/>
              </a:rPr>
              <a:t>lungs.” *</a:t>
            </a:r>
            <a:endParaRPr lang="en-US" sz="1100" b="1" dirty="0">
              <a:solidFill>
                <a:schemeClr val="tx1"/>
              </a:solidFill>
              <a:latin typeface="Arial" panose="020B0604020202020204" pitchFamily="34" charset="0"/>
              <a:cs typeface="Arial" panose="020B0604020202020204" pitchFamily="34" charset="0"/>
            </a:endParaRPr>
          </a:p>
        </p:txBody>
      </p:sp>
      <p:sp>
        <p:nvSpPr>
          <p:cNvPr id="38" name="Title 1"/>
          <p:cNvSpPr txBox="1">
            <a:spLocks/>
          </p:cNvSpPr>
          <p:nvPr/>
        </p:nvSpPr>
        <p:spPr>
          <a:xfrm>
            <a:off x="63611" y="139465"/>
            <a:ext cx="9008828"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800" kern="0" dirty="0" smtClean="0"/>
              <a:t>Blood Clot Fact Statements</a:t>
            </a:r>
            <a:endParaRPr lang="en-US" sz="2800" kern="0" dirty="0"/>
          </a:p>
        </p:txBody>
      </p:sp>
      <p:cxnSp>
        <p:nvCxnSpPr>
          <p:cNvPr id="40" name="Straight Connector 39"/>
          <p:cNvCxnSpPr/>
          <p:nvPr/>
        </p:nvCxnSpPr>
        <p:spPr bwMode="auto">
          <a:xfrm>
            <a:off x="266784" y="1904923"/>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Straight Connector 40"/>
          <p:cNvCxnSpPr/>
          <p:nvPr/>
        </p:nvCxnSpPr>
        <p:spPr bwMode="auto">
          <a:xfrm>
            <a:off x="266784" y="2367429"/>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3" name="TextBox 42"/>
          <p:cNvSpPr txBox="1"/>
          <p:nvPr/>
        </p:nvSpPr>
        <p:spPr>
          <a:xfrm>
            <a:off x="67588" y="1496233"/>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18-39</a:t>
            </a:r>
            <a:endParaRPr lang="en-US" sz="900" b="1" i="1" dirty="0">
              <a:latin typeface="Arial" panose="020B0604020202020204" pitchFamily="34" charset="0"/>
              <a:cs typeface="Arial" panose="020B0604020202020204" pitchFamily="34" charset="0"/>
            </a:endParaRPr>
          </a:p>
        </p:txBody>
      </p:sp>
      <p:sp>
        <p:nvSpPr>
          <p:cNvPr id="46" name="Rounded Rectangle 45"/>
          <p:cNvSpPr/>
          <p:nvPr/>
        </p:nvSpPr>
        <p:spPr bwMode="auto">
          <a:xfrm>
            <a:off x="250882" y="1960346"/>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47" name="TextBox 46"/>
          <p:cNvSpPr txBox="1"/>
          <p:nvPr/>
        </p:nvSpPr>
        <p:spPr>
          <a:xfrm>
            <a:off x="67588" y="1969278"/>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40-64</a:t>
            </a:r>
            <a:endParaRPr lang="en-US" sz="900" b="1" i="1" dirty="0">
              <a:latin typeface="Arial" panose="020B0604020202020204" pitchFamily="34" charset="0"/>
              <a:cs typeface="Arial" panose="020B0604020202020204" pitchFamily="34" charset="0"/>
            </a:endParaRPr>
          </a:p>
        </p:txBody>
      </p:sp>
      <p:sp>
        <p:nvSpPr>
          <p:cNvPr id="48" name="Rounded Rectangle 47"/>
          <p:cNvSpPr/>
          <p:nvPr/>
        </p:nvSpPr>
        <p:spPr bwMode="auto">
          <a:xfrm>
            <a:off x="278711" y="2433506"/>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49" name="TextBox 48"/>
          <p:cNvSpPr txBox="1"/>
          <p:nvPr/>
        </p:nvSpPr>
        <p:spPr>
          <a:xfrm>
            <a:off x="87466" y="2442438"/>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65+</a:t>
            </a:r>
            <a:endParaRPr lang="en-US" sz="900" b="1" i="1" dirty="0">
              <a:latin typeface="Arial" panose="020B0604020202020204" pitchFamily="34" charset="0"/>
              <a:cs typeface="Arial" panose="020B0604020202020204" pitchFamily="34" charset="0"/>
            </a:endParaRPr>
          </a:p>
        </p:txBody>
      </p:sp>
      <p:sp>
        <p:nvSpPr>
          <p:cNvPr id="51" name="Rounded Rectangle 50"/>
          <p:cNvSpPr/>
          <p:nvPr/>
        </p:nvSpPr>
        <p:spPr bwMode="auto">
          <a:xfrm>
            <a:off x="250882" y="3208823"/>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cxnSp>
        <p:nvCxnSpPr>
          <p:cNvPr id="52" name="Straight Connector 51"/>
          <p:cNvCxnSpPr/>
          <p:nvPr/>
        </p:nvCxnSpPr>
        <p:spPr bwMode="auto">
          <a:xfrm>
            <a:off x="266784" y="3618494"/>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3" name="Straight Connector 52"/>
          <p:cNvCxnSpPr/>
          <p:nvPr/>
        </p:nvCxnSpPr>
        <p:spPr bwMode="auto">
          <a:xfrm>
            <a:off x="266784" y="4081000"/>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4" name="TextBox 53"/>
          <p:cNvSpPr txBox="1"/>
          <p:nvPr/>
        </p:nvSpPr>
        <p:spPr>
          <a:xfrm>
            <a:off x="67588" y="3209804"/>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18-39</a:t>
            </a:r>
            <a:endParaRPr lang="en-US" sz="900" b="1" i="1" dirty="0">
              <a:latin typeface="Arial" panose="020B0604020202020204" pitchFamily="34" charset="0"/>
              <a:cs typeface="Arial" panose="020B0604020202020204" pitchFamily="34" charset="0"/>
            </a:endParaRPr>
          </a:p>
        </p:txBody>
      </p:sp>
      <p:sp>
        <p:nvSpPr>
          <p:cNvPr id="55" name="Rounded Rectangle 54"/>
          <p:cNvSpPr/>
          <p:nvPr/>
        </p:nvSpPr>
        <p:spPr bwMode="auto">
          <a:xfrm>
            <a:off x="250882" y="3673917"/>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56" name="TextBox 55"/>
          <p:cNvSpPr txBox="1"/>
          <p:nvPr/>
        </p:nvSpPr>
        <p:spPr>
          <a:xfrm>
            <a:off x="67588" y="3682849"/>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40-64</a:t>
            </a:r>
            <a:endParaRPr lang="en-US" sz="900" b="1" i="1" dirty="0">
              <a:latin typeface="Arial" panose="020B0604020202020204" pitchFamily="34" charset="0"/>
              <a:cs typeface="Arial" panose="020B0604020202020204" pitchFamily="34" charset="0"/>
            </a:endParaRPr>
          </a:p>
        </p:txBody>
      </p:sp>
      <p:sp>
        <p:nvSpPr>
          <p:cNvPr id="57" name="Rounded Rectangle 56"/>
          <p:cNvSpPr/>
          <p:nvPr/>
        </p:nvSpPr>
        <p:spPr bwMode="auto">
          <a:xfrm>
            <a:off x="278711" y="4147077"/>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58" name="TextBox 57"/>
          <p:cNvSpPr txBox="1"/>
          <p:nvPr/>
        </p:nvSpPr>
        <p:spPr>
          <a:xfrm>
            <a:off x="87466" y="4156009"/>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65+</a:t>
            </a:r>
            <a:endParaRPr lang="en-US" sz="900" b="1" i="1" dirty="0">
              <a:latin typeface="Arial" panose="020B0604020202020204" pitchFamily="34" charset="0"/>
              <a:cs typeface="Arial" panose="020B0604020202020204" pitchFamily="34" charset="0"/>
            </a:endParaRPr>
          </a:p>
        </p:txBody>
      </p:sp>
      <p:sp>
        <p:nvSpPr>
          <p:cNvPr id="60" name="Rounded Rectangle 59"/>
          <p:cNvSpPr/>
          <p:nvPr/>
        </p:nvSpPr>
        <p:spPr bwMode="auto">
          <a:xfrm>
            <a:off x="242997" y="5068557"/>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cxnSp>
        <p:nvCxnSpPr>
          <p:cNvPr id="61" name="Straight Connector 60"/>
          <p:cNvCxnSpPr/>
          <p:nvPr/>
        </p:nvCxnSpPr>
        <p:spPr bwMode="auto">
          <a:xfrm>
            <a:off x="258899" y="5478228"/>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2" name="Straight Connector 61"/>
          <p:cNvCxnSpPr/>
          <p:nvPr/>
        </p:nvCxnSpPr>
        <p:spPr bwMode="auto">
          <a:xfrm>
            <a:off x="258899" y="5940734"/>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3" name="TextBox 62"/>
          <p:cNvSpPr txBox="1"/>
          <p:nvPr/>
        </p:nvSpPr>
        <p:spPr>
          <a:xfrm>
            <a:off x="59703" y="5069538"/>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18-39</a:t>
            </a:r>
            <a:endParaRPr lang="en-US" sz="900" b="1" i="1" dirty="0">
              <a:latin typeface="Arial" panose="020B0604020202020204" pitchFamily="34" charset="0"/>
              <a:cs typeface="Arial" panose="020B0604020202020204" pitchFamily="34" charset="0"/>
            </a:endParaRPr>
          </a:p>
        </p:txBody>
      </p:sp>
      <p:sp>
        <p:nvSpPr>
          <p:cNvPr id="64" name="Rounded Rectangle 63"/>
          <p:cNvSpPr/>
          <p:nvPr/>
        </p:nvSpPr>
        <p:spPr bwMode="auto">
          <a:xfrm>
            <a:off x="242997" y="5533651"/>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65" name="TextBox 64"/>
          <p:cNvSpPr txBox="1"/>
          <p:nvPr/>
        </p:nvSpPr>
        <p:spPr>
          <a:xfrm>
            <a:off x="59703" y="5542583"/>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40-64</a:t>
            </a:r>
            <a:endParaRPr lang="en-US" sz="900" b="1" i="1" dirty="0">
              <a:latin typeface="Arial" panose="020B0604020202020204" pitchFamily="34" charset="0"/>
              <a:cs typeface="Arial" panose="020B0604020202020204" pitchFamily="34" charset="0"/>
            </a:endParaRPr>
          </a:p>
        </p:txBody>
      </p:sp>
      <p:sp>
        <p:nvSpPr>
          <p:cNvPr id="66" name="Rounded Rectangle 65"/>
          <p:cNvSpPr/>
          <p:nvPr/>
        </p:nvSpPr>
        <p:spPr bwMode="auto">
          <a:xfrm>
            <a:off x="270826" y="6006811"/>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67" name="TextBox 66"/>
          <p:cNvSpPr txBox="1"/>
          <p:nvPr/>
        </p:nvSpPr>
        <p:spPr>
          <a:xfrm>
            <a:off x="79581" y="6015743"/>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65+</a:t>
            </a:r>
            <a:endParaRPr lang="en-US" sz="900" b="1" i="1" dirty="0">
              <a:latin typeface="Arial" panose="020B0604020202020204" pitchFamily="34" charset="0"/>
              <a:cs typeface="Arial" panose="020B0604020202020204" pitchFamily="34" charset="0"/>
            </a:endParaRPr>
          </a:p>
        </p:txBody>
      </p:sp>
      <p:sp>
        <p:nvSpPr>
          <p:cNvPr id="68" name="Rectangle 67"/>
          <p:cNvSpPr/>
          <p:nvPr/>
        </p:nvSpPr>
        <p:spPr>
          <a:xfrm>
            <a:off x="5207768" y="1643246"/>
            <a:ext cx="3737450" cy="430887"/>
          </a:xfrm>
          <a:prstGeom prst="rect">
            <a:avLst/>
          </a:prstGeom>
        </p:spPr>
        <p:txBody>
          <a:bodyPr wrap="square">
            <a:spAutoFit/>
          </a:bodyPr>
          <a:lstStyle/>
          <a:p>
            <a:pPr algn="ctr"/>
            <a:r>
              <a:rPr lang="en-US" sz="1100" b="1" dirty="0" smtClean="0">
                <a:solidFill>
                  <a:schemeClr val="tx1"/>
                </a:solidFill>
                <a:latin typeface="Arial" panose="020B0604020202020204" pitchFamily="34" charset="0"/>
                <a:cs typeface="Arial" panose="020B0604020202020204" pitchFamily="34" charset="0"/>
              </a:rPr>
              <a:t>“Having </a:t>
            </a:r>
            <a:r>
              <a:rPr lang="en-US" sz="1100" b="1" dirty="0">
                <a:solidFill>
                  <a:schemeClr val="tx1"/>
                </a:solidFill>
                <a:latin typeface="Arial" panose="020B0604020202020204" pitchFamily="34" charset="0"/>
                <a:cs typeface="Arial" panose="020B0604020202020204" pitchFamily="34" charset="0"/>
              </a:rPr>
              <a:t>a blood clot </a:t>
            </a:r>
            <a:r>
              <a:rPr lang="en-US" sz="1100" b="1" dirty="0" smtClean="0">
                <a:solidFill>
                  <a:schemeClr val="tx1"/>
                </a:solidFill>
                <a:latin typeface="Arial" panose="020B0604020202020204" pitchFamily="34" charset="0"/>
                <a:cs typeface="Arial" panose="020B0604020202020204" pitchFamily="34" charset="0"/>
              </a:rPr>
              <a:t>is </a:t>
            </a:r>
            <a:r>
              <a:rPr lang="en-US" sz="1100" b="1" dirty="0">
                <a:solidFill>
                  <a:schemeClr val="tx1"/>
                </a:solidFill>
                <a:latin typeface="Arial" panose="020B0604020202020204" pitchFamily="34" charset="0"/>
                <a:cs typeface="Arial" panose="020B0604020202020204" pitchFamily="34" charset="0"/>
              </a:rPr>
              <a:t>considered </a:t>
            </a:r>
            <a:r>
              <a:rPr lang="en-US" sz="1100" b="1" dirty="0" smtClean="0">
                <a:solidFill>
                  <a:schemeClr val="tx1"/>
                </a:solidFill>
                <a:latin typeface="Arial" panose="020B0604020202020204" pitchFamily="34" charset="0"/>
                <a:cs typeface="Arial" panose="020B0604020202020204" pitchFamily="34" charset="0"/>
              </a:rPr>
              <a:t>a</a:t>
            </a:r>
          </a:p>
          <a:p>
            <a:pPr algn="ctr"/>
            <a:r>
              <a:rPr lang="en-US" sz="1100" b="1" dirty="0" smtClean="0">
                <a:solidFill>
                  <a:schemeClr val="tx1"/>
                </a:solidFill>
                <a:latin typeface="Arial" panose="020B0604020202020204" pitchFamily="34" charset="0"/>
                <a:cs typeface="Arial" panose="020B0604020202020204" pitchFamily="34" charset="0"/>
              </a:rPr>
              <a:t>medical emergency.” *</a:t>
            </a:r>
            <a:endParaRPr lang="en-US" sz="1100" b="1" dirty="0">
              <a:solidFill>
                <a:schemeClr val="tx1"/>
              </a:solidFill>
              <a:latin typeface="Arial" panose="020B0604020202020204" pitchFamily="34" charset="0"/>
              <a:cs typeface="Arial" panose="020B0604020202020204" pitchFamily="34" charset="0"/>
            </a:endParaRPr>
          </a:p>
        </p:txBody>
      </p:sp>
      <p:sp>
        <p:nvSpPr>
          <p:cNvPr id="69" name="Rectangle 68"/>
          <p:cNvSpPr/>
          <p:nvPr/>
        </p:nvSpPr>
        <p:spPr>
          <a:xfrm>
            <a:off x="5207769" y="3631554"/>
            <a:ext cx="3669532" cy="261610"/>
          </a:xfrm>
          <a:prstGeom prst="rect">
            <a:avLst/>
          </a:prstGeom>
        </p:spPr>
        <p:txBody>
          <a:bodyPr wrap="square">
            <a:spAutoFit/>
          </a:bodyPr>
          <a:lstStyle/>
          <a:p>
            <a:pPr algn="ctr"/>
            <a:r>
              <a:rPr lang="en-US" sz="1100" b="1" dirty="0" smtClean="0">
                <a:solidFill>
                  <a:schemeClr val="tx1"/>
                </a:solidFill>
                <a:latin typeface="Arial" panose="020B0604020202020204" pitchFamily="34" charset="0"/>
                <a:cs typeface="Arial" panose="020B0604020202020204" pitchFamily="34" charset="0"/>
              </a:rPr>
              <a:t>“Blood </a:t>
            </a:r>
            <a:r>
              <a:rPr lang="en-US" sz="1100" b="1" dirty="0">
                <a:solidFill>
                  <a:schemeClr val="tx1"/>
                </a:solidFill>
                <a:latin typeface="Arial" panose="020B0604020202020204" pitchFamily="34" charset="0"/>
                <a:cs typeface="Arial" panose="020B0604020202020204" pitchFamily="34" charset="0"/>
              </a:rPr>
              <a:t>clots can cause </a:t>
            </a:r>
            <a:r>
              <a:rPr lang="en-US" sz="1100" b="1" dirty="0" smtClean="0">
                <a:solidFill>
                  <a:schemeClr val="tx1"/>
                </a:solidFill>
                <a:latin typeface="Arial" panose="020B0604020202020204" pitchFamily="34" charset="0"/>
                <a:cs typeface="Arial" panose="020B0604020202020204" pitchFamily="34" charset="0"/>
              </a:rPr>
              <a:t>death.”</a:t>
            </a:r>
            <a:endParaRPr lang="en-US" sz="1100" b="1" dirty="0">
              <a:solidFill>
                <a:schemeClr val="tx1"/>
              </a:solidFill>
              <a:latin typeface="Arial" panose="020B0604020202020204" pitchFamily="34" charset="0"/>
              <a:cs typeface="Arial" panose="020B0604020202020204" pitchFamily="34" charset="0"/>
            </a:endParaRPr>
          </a:p>
        </p:txBody>
      </p:sp>
      <p:graphicFrame>
        <p:nvGraphicFramePr>
          <p:cNvPr id="70" name="Chart 69"/>
          <p:cNvGraphicFramePr/>
          <p:nvPr>
            <p:extLst>
              <p:ext uri="{D42A27DB-BD31-4B8C-83A1-F6EECF244321}">
                <p14:modId xmlns:p14="http://schemas.microsoft.com/office/powerpoint/2010/main" val="2061653144"/>
              </p:ext>
            </p:extLst>
          </p:nvPr>
        </p:nvGraphicFramePr>
        <p:xfrm>
          <a:off x="4528520" y="1845096"/>
          <a:ext cx="4611756" cy="1718500"/>
        </p:xfrm>
        <a:graphic>
          <a:graphicData uri="http://schemas.openxmlformats.org/drawingml/2006/chart">
            <c:chart xmlns:c="http://schemas.openxmlformats.org/drawingml/2006/chart" xmlns:r="http://schemas.openxmlformats.org/officeDocument/2006/relationships" r:id="rId6"/>
          </a:graphicData>
        </a:graphic>
      </p:graphicFrame>
      <p:sp>
        <p:nvSpPr>
          <p:cNvPr id="71" name="Rounded Rectangle 70"/>
          <p:cNvSpPr/>
          <p:nvPr/>
        </p:nvSpPr>
        <p:spPr bwMode="auto">
          <a:xfrm>
            <a:off x="4779402" y="2116854"/>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cxnSp>
        <p:nvCxnSpPr>
          <p:cNvPr id="72" name="Straight Connector 71"/>
          <p:cNvCxnSpPr/>
          <p:nvPr/>
        </p:nvCxnSpPr>
        <p:spPr bwMode="auto">
          <a:xfrm>
            <a:off x="4795304" y="2526525"/>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 name="Straight Connector 72"/>
          <p:cNvCxnSpPr/>
          <p:nvPr/>
        </p:nvCxnSpPr>
        <p:spPr bwMode="auto">
          <a:xfrm>
            <a:off x="4795304" y="2989031"/>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TextBox 73"/>
          <p:cNvSpPr txBox="1"/>
          <p:nvPr/>
        </p:nvSpPr>
        <p:spPr>
          <a:xfrm>
            <a:off x="4596108" y="2086031"/>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18-39</a:t>
            </a:r>
            <a:endParaRPr lang="en-US" sz="900" b="1" i="1" dirty="0">
              <a:latin typeface="Arial" panose="020B0604020202020204" pitchFamily="34" charset="0"/>
              <a:cs typeface="Arial" panose="020B0604020202020204" pitchFamily="34" charset="0"/>
            </a:endParaRPr>
          </a:p>
        </p:txBody>
      </p:sp>
      <p:sp>
        <p:nvSpPr>
          <p:cNvPr id="75" name="Rounded Rectangle 74"/>
          <p:cNvSpPr/>
          <p:nvPr/>
        </p:nvSpPr>
        <p:spPr bwMode="auto">
          <a:xfrm>
            <a:off x="4779402" y="2581948"/>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76" name="TextBox 75"/>
          <p:cNvSpPr txBox="1"/>
          <p:nvPr/>
        </p:nvSpPr>
        <p:spPr>
          <a:xfrm>
            <a:off x="4596108" y="2559076"/>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40-64</a:t>
            </a:r>
            <a:endParaRPr lang="en-US" sz="900" b="1" i="1" dirty="0">
              <a:latin typeface="Arial" panose="020B0604020202020204" pitchFamily="34" charset="0"/>
              <a:cs typeface="Arial" panose="020B0604020202020204" pitchFamily="34" charset="0"/>
            </a:endParaRPr>
          </a:p>
        </p:txBody>
      </p:sp>
      <p:sp>
        <p:nvSpPr>
          <p:cNvPr id="77" name="Rounded Rectangle 76"/>
          <p:cNvSpPr/>
          <p:nvPr/>
        </p:nvSpPr>
        <p:spPr bwMode="auto">
          <a:xfrm>
            <a:off x="4807231" y="3055108"/>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78" name="TextBox 77"/>
          <p:cNvSpPr txBox="1"/>
          <p:nvPr/>
        </p:nvSpPr>
        <p:spPr>
          <a:xfrm>
            <a:off x="4615986" y="3032236"/>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65+</a:t>
            </a:r>
            <a:endParaRPr lang="en-US" sz="900" b="1" i="1" dirty="0">
              <a:latin typeface="Arial" panose="020B0604020202020204" pitchFamily="34" charset="0"/>
              <a:cs typeface="Arial" panose="020B0604020202020204" pitchFamily="34" charset="0"/>
            </a:endParaRPr>
          </a:p>
        </p:txBody>
      </p:sp>
      <p:sp>
        <p:nvSpPr>
          <p:cNvPr id="80" name="Rounded Rectangle 79"/>
          <p:cNvSpPr/>
          <p:nvPr/>
        </p:nvSpPr>
        <p:spPr bwMode="auto">
          <a:xfrm>
            <a:off x="4799667" y="3934263"/>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cxnSp>
        <p:nvCxnSpPr>
          <p:cNvPr id="81" name="Straight Connector 80"/>
          <p:cNvCxnSpPr/>
          <p:nvPr/>
        </p:nvCxnSpPr>
        <p:spPr bwMode="auto">
          <a:xfrm>
            <a:off x="4815569" y="4343934"/>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2" name="Straight Connector 81"/>
          <p:cNvCxnSpPr/>
          <p:nvPr/>
        </p:nvCxnSpPr>
        <p:spPr bwMode="auto">
          <a:xfrm>
            <a:off x="4815569" y="4806440"/>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3" name="TextBox 82"/>
          <p:cNvSpPr txBox="1"/>
          <p:nvPr/>
        </p:nvSpPr>
        <p:spPr>
          <a:xfrm>
            <a:off x="4616373" y="3903440"/>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18-39</a:t>
            </a:r>
            <a:endParaRPr lang="en-US" sz="900" b="1" i="1" dirty="0">
              <a:latin typeface="Arial" panose="020B0604020202020204" pitchFamily="34" charset="0"/>
              <a:cs typeface="Arial" panose="020B0604020202020204" pitchFamily="34" charset="0"/>
            </a:endParaRPr>
          </a:p>
        </p:txBody>
      </p:sp>
      <p:sp>
        <p:nvSpPr>
          <p:cNvPr id="84" name="Rounded Rectangle 83"/>
          <p:cNvSpPr/>
          <p:nvPr/>
        </p:nvSpPr>
        <p:spPr bwMode="auto">
          <a:xfrm>
            <a:off x="4799667" y="4399357"/>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85" name="TextBox 84"/>
          <p:cNvSpPr txBox="1"/>
          <p:nvPr/>
        </p:nvSpPr>
        <p:spPr>
          <a:xfrm>
            <a:off x="4616373" y="4376485"/>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40-64</a:t>
            </a:r>
            <a:endParaRPr lang="en-US" sz="900" b="1" i="1" dirty="0">
              <a:latin typeface="Arial" panose="020B0604020202020204" pitchFamily="34" charset="0"/>
              <a:cs typeface="Arial" panose="020B0604020202020204" pitchFamily="34" charset="0"/>
            </a:endParaRPr>
          </a:p>
        </p:txBody>
      </p:sp>
      <p:sp>
        <p:nvSpPr>
          <p:cNvPr id="86" name="Rounded Rectangle 85"/>
          <p:cNvSpPr/>
          <p:nvPr/>
        </p:nvSpPr>
        <p:spPr bwMode="auto">
          <a:xfrm>
            <a:off x="4827496" y="4872517"/>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87" name="TextBox 86"/>
          <p:cNvSpPr txBox="1"/>
          <p:nvPr/>
        </p:nvSpPr>
        <p:spPr>
          <a:xfrm>
            <a:off x="4636251" y="4849645"/>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65+</a:t>
            </a:r>
            <a:endParaRPr lang="en-US" sz="900" b="1" i="1" dirty="0">
              <a:latin typeface="Arial" panose="020B0604020202020204" pitchFamily="34" charset="0"/>
              <a:cs typeface="Arial" panose="020B0604020202020204" pitchFamily="34" charset="0"/>
            </a:endParaRPr>
          </a:p>
        </p:txBody>
      </p:sp>
      <p:pic>
        <p:nvPicPr>
          <p:cNvPr id="88" name="Picture 87"/>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327550" y="98317"/>
            <a:ext cx="612648" cy="612648"/>
          </a:xfrm>
          <a:prstGeom prst="rect">
            <a:avLst/>
          </a:prstGeom>
        </p:spPr>
      </p:pic>
      <p:grpSp>
        <p:nvGrpSpPr>
          <p:cNvPr id="89" name="Group 88"/>
          <p:cNvGrpSpPr/>
          <p:nvPr/>
        </p:nvGrpSpPr>
        <p:grpSpPr>
          <a:xfrm>
            <a:off x="1086718" y="1416045"/>
            <a:ext cx="345039" cy="1531177"/>
            <a:chOff x="665612" y="1487039"/>
            <a:chExt cx="255198" cy="1093911"/>
          </a:xfrm>
        </p:grpSpPr>
        <p:sp>
          <p:nvSpPr>
            <p:cNvPr id="90" name="TextBox 89"/>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91" name="TextBox 90"/>
            <p:cNvSpPr txBox="1"/>
            <p:nvPr/>
          </p:nvSpPr>
          <p:spPr>
            <a:xfrm>
              <a:off x="665612" y="1671653"/>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92" name="TextBox 91"/>
            <p:cNvSpPr txBox="1"/>
            <p:nvPr/>
          </p:nvSpPr>
          <p:spPr>
            <a:xfrm>
              <a:off x="665612" y="184200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93" name="TextBox 92"/>
            <p:cNvSpPr txBox="1"/>
            <p:nvPr/>
          </p:nvSpPr>
          <p:spPr>
            <a:xfrm>
              <a:off x="665612" y="2016747"/>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94" name="TextBox 93"/>
            <p:cNvSpPr txBox="1"/>
            <p:nvPr/>
          </p:nvSpPr>
          <p:spPr>
            <a:xfrm>
              <a:off x="665612" y="2170655"/>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95" name="TextBox 94"/>
            <p:cNvSpPr txBox="1"/>
            <p:nvPr/>
          </p:nvSpPr>
          <p:spPr>
            <a:xfrm>
              <a:off x="665612" y="2350118"/>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96" name="Group 95"/>
          <p:cNvGrpSpPr/>
          <p:nvPr/>
        </p:nvGrpSpPr>
        <p:grpSpPr>
          <a:xfrm>
            <a:off x="1086718" y="3129364"/>
            <a:ext cx="345039" cy="1531177"/>
            <a:chOff x="665612" y="1487039"/>
            <a:chExt cx="255198" cy="1093911"/>
          </a:xfrm>
        </p:grpSpPr>
        <p:sp>
          <p:nvSpPr>
            <p:cNvPr id="97" name="TextBox 96"/>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98" name="TextBox 97"/>
            <p:cNvSpPr txBox="1"/>
            <p:nvPr/>
          </p:nvSpPr>
          <p:spPr>
            <a:xfrm>
              <a:off x="665612" y="1671653"/>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99" name="TextBox 98"/>
            <p:cNvSpPr txBox="1"/>
            <p:nvPr/>
          </p:nvSpPr>
          <p:spPr>
            <a:xfrm>
              <a:off x="665612" y="184200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00" name="TextBox 99"/>
            <p:cNvSpPr txBox="1"/>
            <p:nvPr/>
          </p:nvSpPr>
          <p:spPr>
            <a:xfrm>
              <a:off x="665612" y="2016747"/>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01" name="TextBox 100"/>
            <p:cNvSpPr txBox="1"/>
            <p:nvPr/>
          </p:nvSpPr>
          <p:spPr>
            <a:xfrm>
              <a:off x="665612" y="2170655"/>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02" name="TextBox 101"/>
            <p:cNvSpPr txBox="1"/>
            <p:nvPr/>
          </p:nvSpPr>
          <p:spPr>
            <a:xfrm>
              <a:off x="665612" y="2350118"/>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03" name="Group 102"/>
          <p:cNvGrpSpPr/>
          <p:nvPr/>
        </p:nvGrpSpPr>
        <p:grpSpPr>
          <a:xfrm>
            <a:off x="1086718" y="5000856"/>
            <a:ext cx="345039" cy="1531177"/>
            <a:chOff x="665612" y="1487039"/>
            <a:chExt cx="255198" cy="1093911"/>
          </a:xfrm>
        </p:grpSpPr>
        <p:sp>
          <p:nvSpPr>
            <p:cNvPr id="104" name="TextBox 103"/>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05" name="TextBox 104"/>
            <p:cNvSpPr txBox="1"/>
            <p:nvPr/>
          </p:nvSpPr>
          <p:spPr>
            <a:xfrm>
              <a:off x="665612" y="1671653"/>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06" name="TextBox 105"/>
            <p:cNvSpPr txBox="1"/>
            <p:nvPr/>
          </p:nvSpPr>
          <p:spPr>
            <a:xfrm>
              <a:off x="665612" y="184200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07" name="TextBox 106"/>
            <p:cNvSpPr txBox="1"/>
            <p:nvPr/>
          </p:nvSpPr>
          <p:spPr>
            <a:xfrm>
              <a:off x="665612" y="2016747"/>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08" name="TextBox 107"/>
            <p:cNvSpPr txBox="1"/>
            <p:nvPr/>
          </p:nvSpPr>
          <p:spPr>
            <a:xfrm>
              <a:off x="665612" y="2170655"/>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09" name="TextBox 108"/>
            <p:cNvSpPr txBox="1"/>
            <p:nvPr/>
          </p:nvSpPr>
          <p:spPr>
            <a:xfrm>
              <a:off x="665612" y="2350118"/>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10" name="Group 109"/>
          <p:cNvGrpSpPr/>
          <p:nvPr/>
        </p:nvGrpSpPr>
        <p:grpSpPr>
          <a:xfrm>
            <a:off x="5622626" y="2078307"/>
            <a:ext cx="345039" cy="1458985"/>
            <a:chOff x="665612" y="1512827"/>
            <a:chExt cx="255198" cy="1042335"/>
          </a:xfrm>
        </p:grpSpPr>
        <p:sp>
          <p:nvSpPr>
            <p:cNvPr id="111" name="TextBox 110"/>
            <p:cNvSpPr txBox="1"/>
            <p:nvPr/>
          </p:nvSpPr>
          <p:spPr>
            <a:xfrm>
              <a:off x="665612" y="1512827"/>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12" name="TextBox 111"/>
            <p:cNvSpPr txBox="1"/>
            <p:nvPr/>
          </p:nvSpPr>
          <p:spPr>
            <a:xfrm>
              <a:off x="665612" y="1671653"/>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13" name="TextBox 112"/>
            <p:cNvSpPr txBox="1"/>
            <p:nvPr/>
          </p:nvSpPr>
          <p:spPr>
            <a:xfrm>
              <a:off x="665612" y="184200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14" name="TextBox 113"/>
            <p:cNvSpPr txBox="1"/>
            <p:nvPr/>
          </p:nvSpPr>
          <p:spPr>
            <a:xfrm>
              <a:off x="665612" y="1999555"/>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15" name="TextBox 114"/>
            <p:cNvSpPr txBox="1"/>
            <p:nvPr/>
          </p:nvSpPr>
          <p:spPr>
            <a:xfrm>
              <a:off x="665612" y="2170655"/>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16" name="TextBox 115"/>
            <p:cNvSpPr txBox="1"/>
            <p:nvPr/>
          </p:nvSpPr>
          <p:spPr>
            <a:xfrm>
              <a:off x="665612" y="2324330"/>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sp>
        <p:nvSpPr>
          <p:cNvPr id="124" name="TextBox 123"/>
          <p:cNvSpPr txBox="1"/>
          <p:nvPr/>
        </p:nvSpPr>
        <p:spPr>
          <a:xfrm>
            <a:off x="2563708" y="2140215"/>
            <a:ext cx="245580" cy="230832"/>
          </a:xfrm>
          <a:prstGeom prst="rect">
            <a:avLst/>
          </a:prstGeom>
          <a:noFill/>
        </p:spPr>
        <p:txBody>
          <a:bodyPr wrap="none" rtlCol="0">
            <a:spAutoFit/>
          </a:bodyPr>
          <a:lstStyle/>
          <a:p>
            <a:r>
              <a:rPr lang="en-US" sz="900" dirty="0" smtClean="0"/>
              <a:t>C</a:t>
            </a:r>
            <a:endParaRPr lang="en-US" sz="900" dirty="0"/>
          </a:p>
        </p:txBody>
      </p:sp>
      <p:sp>
        <p:nvSpPr>
          <p:cNvPr id="125" name="TextBox 124"/>
          <p:cNvSpPr txBox="1"/>
          <p:nvPr/>
        </p:nvSpPr>
        <p:spPr>
          <a:xfrm>
            <a:off x="4030128" y="5016401"/>
            <a:ext cx="245580" cy="230832"/>
          </a:xfrm>
          <a:prstGeom prst="rect">
            <a:avLst/>
          </a:prstGeom>
          <a:noFill/>
        </p:spPr>
        <p:txBody>
          <a:bodyPr wrap="none" rtlCol="0">
            <a:spAutoFit/>
          </a:bodyPr>
          <a:lstStyle/>
          <a:p>
            <a:r>
              <a:rPr lang="en-US" sz="900" dirty="0" smtClean="0"/>
              <a:t>B</a:t>
            </a:r>
            <a:endParaRPr lang="en-US" sz="900" dirty="0"/>
          </a:p>
        </p:txBody>
      </p:sp>
      <p:sp>
        <p:nvSpPr>
          <p:cNvPr id="126" name="TextBox 125"/>
          <p:cNvSpPr txBox="1"/>
          <p:nvPr/>
        </p:nvSpPr>
        <p:spPr>
          <a:xfrm>
            <a:off x="2272170" y="5259265"/>
            <a:ext cx="251992" cy="230832"/>
          </a:xfrm>
          <a:prstGeom prst="rect">
            <a:avLst/>
          </a:prstGeom>
          <a:noFill/>
        </p:spPr>
        <p:txBody>
          <a:bodyPr wrap="none" rtlCol="0">
            <a:spAutoFit/>
          </a:bodyPr>
          <a:lstStyle/>
          <a:p>
            <a:r>
              <a:rPr lang="en-US" sz="900" dirty="0" smtClean="0"/>
              <a:t>A</a:t>
            </a:r>
            <a:endParaRPr lang="en-US" sz="900" dirty="0"/>
          </a:p>
        </p:txBody>
      </p:sp>
      <p:sp>
        <p:nvSpPr>
          <p:cNvPr id="127" name="TextBox 126"/>
          <p:cNvSpPr txBox="1"/>
          <p:nvPr/>
        </p:nvSpPr>
        <p:spPr>
          <a:xfrm>
            <a:off x="2199850" y="6187395"/>
            <a:ext cx="240772" cy="230832"/>
          </a:xfrm>
          <a:prstGeom prst="rect">
            <a:avLst/>
          </a:prstGeom>
          <a:noFill/>
        </p:spPr>
        <p:txBody>
          <a:bodyPr wrap="none" rtlCol="0">
            <a:spAutoFit/>
          </a:bodyPr>
          <a:lstStyle/>
          <a:p>
            <a:r>
              <a:rPr lang="en-US" sz="900" dirty="0" smtClean="0"/>
              <a:t>E</a:t>
            </a:r>
            <a:endParaRPr lang="en-US" sz="900" dirty="0"/>
          </a:p>
        </p:txBody>
      </p:sp>
      <p:sp>
        <p:nvSpPr>
          <p:cNvPr id="128" name="TextBox 127"/>
          <p:cNvSpPr txBox="1"/>
          <p:nvPr/>
        </p:nvSpPr>
        <p:spPr>
          <a:xfrm>
            <a:off x="7027245" y="3216902"/>
            <a:ext cx="240772" cy="230832"/>
          </a:xfrm>
          <a:prstGeom prst="rect">
            <a:avLst/>
          </a:prstGeom>
          <a:noFill/>
        </p:spPr>
        <p:txBody>
          <a:bodyPr wrap="none" rtlCol="0">
            <a:spAutoFit/>
          </a:bodyPr>
          <a:lstStyle/>
          <a:p>
            <a:r>
              <a:rPr lang="en-US" sz="900" dirty="0" smtClean="0"/>
              <a:t>E</a:t>
            </a:r>
            <a:endParaRPr lang="en-US" sz="900" dirty="0"/>
          </a:p>
        </p:txBody>
      </p:sp>
      <p:sp>
        <p:nvSpPr>
          <p:cNvPr id="129" name="TextBox 128"/>
          <p:cNvSpPr txBox="1"/>
          <p:nvPr/>
        </p:nvSpPr>
        <p:spPr>
          <a:xfrm>
            <a:off x="4666893" y="5483687"/>
            <a:ext cx="2261063" cy="707886"/>
          </a:xfrm>
          <a:prstGeom prst="rect">
            <a:avLst/>
          </a:prstGeom>
          <a:noFill/>
        </p:spPr>
        <p:txBody>
          <a:bodyPr wrap="square" rtlCol="0">
            <a:spAutoFit/>
          </a:bodyPr>
          <a:lstStyle/>
          <a:p>
            <a:r>
              <a:rPr lang="en-US" sz="800" i="1" dirty="0" smtClean="0">
                <a:solidFill>
                  <a:schemeClr val="tx1"/>
                </a:solidFill>
                <a:latin typeface="Arial" panose="020B0604020202020204" pitchFamily="34" charset="0"/>
                <a:cs typeface="Arial" panose="020B0604020202020204" pitchFamily="34" charset="0"/>
              </a:rPr>
              <a:t>*Compared to what was asked in actual survey, statements have been changed to the positive/affirmative and scales have been reversed. This change has been made for increased ease of interpretation of results.</a:t>
            </a:r>
            <a:endParaRPr lang="en-US" sz="800" i="1" dirty="0">
              <a:solidFill>
                <a:schemeClr val="tx1"/>
              </a:solidFill>
              <a:latin typeface="Arial" panose="020B0604020202020204" pitchFamily="34" charset="0"/>
              <a:cs typeface="Arial" panose="020B0604020202020204" pitchFamily="34" charset="0"/>
            </a:endParaRPr>
          </a:p>
        </p:txBody>
      </p:sp>
      <p:grpSp>
        <p:nvGrpSpPr>
          <p:cNvPr id="130" name="Group 129"/>
          <p:cNvGrpSpPr/>
          <p:nvPr/>
        </p:nvGrpSpPr>
        <p:grpSpPr>
          <a:xfrm>
            <a:off x="742331" y="854966"/>
            <a:ext cx="7436735" cy="284381"/>
            <a:chOff x="742331" y="854966"/>
            <a:chExt cx="7436735" cy="284381"/>
          </a:xfrm>
        </p:grpSpPr>
        <p:sp>
          <p:nvSpPr>
            <p:cNvPr id="131" name="TextBox 130"/>
            <p:cNvSpPr txBox="1"/>
            <p:nvPr/>
          </p:nvSpPr>
          <p:spPr>
            <a:xfrm>
              <a:off x="863448" y="854966"/>
              <a:ext cx="2269295"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Agree</a:t>
              </a:r>
              <a:endParaRPr lang="en-US" sz="1200" dirty="0">
                <a:solidFill>
                  <a:schemeClr val="tx1"/>
                </a:solidFill>
                <a:latin typeface="Arial" panose="020B0604020202020204" pitchFamily="34" charset="0"/>
                <a:cs typeface="Arial" panose="020B0604020202020204" pitchFamily="34" charset="0"/>
              </a:endParaRPr>
            </a:p>
          </p:txBody>
        </p:sp>
        <p:sp>
          <p:nvSpPr>
            <p:cNvPr id="132" name="Rectangle 131"/>
            <p:cNvSpPr/>
            <p:nvPr/>
          </p:nvSpPr>
          <p:spPr bwMode="auto">
            <a:xfrm>
              <a:off x="3333725" y="923819"/>
              <a:ext cx="165386" cy="150053"/>
            </a:xfrm>
            <a:prstGeom prst="rect">
              <a:avLst/>
            </a:prstGeom>
            <a:solidFill>
              <a:schemeClr val="tx1">
                <a:lumMod val="65000"/>
                <a:lumOff val="35000"/>
              </a:schemeClr>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sp>
          <p:nvSpPr>
            <p:cNvPr id="133" name="TextBox 132"/>
            <p:cNvSpPr txBox="1"/>
            <p:nvPr/>
          </p:nvSpPr>
          <p:spPr>
            <a:xfrm>
              <a:off x="3467307" y="862348"/>
              <a:ext cx="1860605"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Neutral</a:t>
              </a:r>
              <a:endParaRPr lang="en-US" sz="1200" dirty="0">
                <a:solidFill>
                  <a:schemeClr val="tx1"/>
                </a:solidFill>
                <a:latin typeface="Arial" panose="020B0604020202020204" pitchFamily="34" charset="0"/>
                <a:cs typeface="Arial" panose="020B0604020202020204" pitchFamily="34" charset="0"/>
              </a:endParaRPr>
            </a:p>
          </p:txBody>
        </p:sp>
        <p:sp>
          <p:nvSpPr>
            <p:cNvPr id="134" name="Rectangle 133"/>
            <p:cNvSpPr/>
            <p:nvPr/>
          </p:nvSpPr>
          <p:spPr bwMode="auto">
            <a:xfrm>
              <a:off x="742331" y="918438"/>
              <a:ext cx="165386" cy="150053"/>
            </a:xfrm>
            <a:prstGeom prst="rect">
              <a:avLst/>
            </a:prstGeom>
            <a:solidFill>
              <a:srgbClr val="002A7E"/>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grpSp>
          <p:nvGrpSpPr>
            <p:cNvPr id="135" name="Group 134"/>
            <p:cNvGrpSpPr/>
            <p:nvPr/>
          </p:nvGrpSpPr>
          <p:grpSpPr>
            <a:xfrm>
              <a:off x="1478330" y="899486"/>
              <a:ext cx="1039530" cy="170554"/>
              <a:chOff x="6236662" y="6118051"/>
              <a:chExt cx="1039530" cy="170554"/>
            </a:xfrm>
          </p:grpSpPr>
          <p:sp>
            <p:nvSpPr>
              <p:cNvPr id="150" name="Oval 149"/>
              <p:cNvSpPr/>
              <p:nvPr/>
            </p:nvSpPr>
            <p:spPr>
              <a:xfrm>
                <a:off x="6453538" y="6118051"/>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2</a:t>
                </a:r>
              </a:p>
            </p:txBody>
          </p:sp>
          <p:sp>
            <p:nvSpPr>
              <p:cNvPr id="151" name="Oval 150"/>
              <p:cNvSpPr/>
              <p:nvPr/>
            </p:nvSpPr>
            <p:spPr>
              <a:xfrm>
                <a:off x="6670414" y="6118051"/>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152" name="Oval 151"/>
              <p:cNvSpPr/>
              <p:nvPr/>
            </p:nvSpPr>
            <p:spPr>
              <a:xfrm>
                <a:off x="6236662" y="6118051"/>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1</a:t>
                </a:r>
              </a:p>
            </p:txBody>
          </p:sp>
          <p:sp>
            <p:nvSpPr>
              <p:cNvPr id="153" name="Oval 152"/>
              <p:cNvSpPr/>
              <p:nvPr/>
            </p:nvSpPr>
            <p:spPr>
              <a:xfrm>
                <a:off x="6887290" y="6118051"/>
                <a:ext cx="172026" cy="170554"/>
              </a:xfrm>
              <a:prstGeom prst="ellipse">
                <a:avLst/>
              </a:prstGeom>
              <a:solidFill>
                <a:schemeClr val="accent1"/>
              </a:solidFill>
              <a:ln/>
            </p:spPr>
            <p:style>
              <a:lnRef idx="1">
                <a:schemeClr val="accent2"/>
              </a:lnRef>
              <a:fillRef idx="3">
                <a:schemeClr val="accent2"/>
              </a:fillRef>
              <a:effectRef idx="2">
                <a:schemeClr val="accent2"/>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4</a:t>
                </a:r>
              </a:p>
            </p:txBody>
          </p:sp>
          <p:sp>
            <p:nvSpPr>
              <p:cNvPr id="154" name="Oval 153"/>
              <p:cNvSpPr/>
              <p:nvPr/>
            </p:nvSpPr>
            <p:spPr>
              <a:xfrm>
                <a:off x="7104166" y="6118051"/>
                <a:ext cx="172026" cy="170554"/>
              </a:xfrm>
              <a:prstGeom prst="ellipse">
                <a:avLst/>
              </a:prstGeom>
              <a:solidFill>
                <a:schemeClr val="accent1"/>
              </a:solidFill>
              <a:ln/>
            </p:spPr>
            <p:style>
              <a:lnRef idx="1">
                <a:schemeClr val="accent2"/>
              </a:lnRef>
              <a:fillRef idx="3">
                <a:schemeClr val="accent2"/>
              </a:fillRef>
              <a:effectRef idx="2">
                <a:schemeClr val="accent2"/>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5</a:t>
                </a:r>
              </a:p>
            </p:txBody>
          </p:sp>
        </p:grpSp>
        <p:grpSp>
          <p:nvGrpSpPr>
            <p:cNvPr id="136" name="Group 135"/>
            <p:cNvGrpSpPr/>
            <p:nvPr/>
          </p:nvGrpSpPr>
          <p:grpSpPr>
            <a:xfrm>
              <a:off x="4115033" y="899486"/>
              <a:ext cx="1039530" cy="170554"/>
              <a:chOff x="3449378" y="5628715"/>
              <a:chExt cx="1039530" cy="170554"/>
            </a:xfrm>
          </p:grpSpPr>
          <p:sp>
            <p:nvSpPr>
              <p:cNvPr id="145" name="Oval 144"/>
              <p:cNvSpPr/>
              <p:nvPr/>
            </p:nvSpPr>
            <p:spPr>
              <a:xfrm>
                <a:off x="3666254"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2</a:t>
                </a:r>
              </a:p>
            </p:txBody>
          </p:sp>
          <p:sp>
            <p:nvSpPr>
              <p:cNvPr id="146" name="Oval 145"/>
              <p:cNvSpPr/>
              <p:nvPr/>
            </p:nvSpPr>
            <p:spPr>
              <a:xfrm>
                <a:off x="3883130" y="5628715"/>
                <a:ext cx="172026" cy="170554"/>
              </a:xfrm>
              <a:prstGeom prst="ellipse">
                <a:avLst/>
              </a:prstGeom>
              <a:solidFill>
                <a:schemeClr val="tx1">
                  <a:lumMod val="95000"/>
                  <a:lumOff val="5000"/>
                </a:schemeClr>
              </a:soli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147" name="Oval 146"/>
              <p:cNvSpPr/>
              <p:nvPr/>
            </p:nvSpPr>
            <p:spPr>
              <a:xfrm>
                <a:off x="3449378"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1</a:t>
                </a:r>
              </a:p>
            </p:txBody>
          </p:sp>
          <p:sp>
            <p:nvSpPr>
              <p:cNvPr id="148" name="Oval 147"/>
              <p:cNvSpPr/>
              <p:nvPr/>
            </p:nvSpPr>
            <p:spPr>
              <a:xfrm>
                <a:off x="4100006"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4</a:t>
                </a:r>
              </a:p>
            </p:txBody>
          </p:sp>
          <p:sp>
            <p:nvSpPr>
              <p:cNvPr id="149" name="Oval 148"/>
              <p:cNvSpPr/>
              <p:nvPr/>
            </p:nvSpPr>
            <p:spPr>
              <a:xfrm>
                <a:off x="4316882"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5</a:t>
                </a:r>
              </a:p>
            </p:txBody>
          </p:sp>
        </p:grpSp>
        <p:sp>
          <p:nvSpPr>
            <p:cNvPr id="137" name="Rectangle 136"/>
            <p:cNvSpPr/>
            <p:nvPr/>
          </p:nvSpPr>
          <p:spPr bwMode="auto">
            <a:xfrm>
              <a:off x="5501076" y="921816"/>
              <a:ext cx="165386" cy="150053"/>
            </a:xfrm>
            <a:prstGeom prst="rect">
              <a:avLst/>
            </a:prstGeom>
            <a:solidFill>
              <a:srgbClr val="C00000"/>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sp>
          <p:nvSpPr>
            <p:cNvPr id="138" name="TextBox 137"/>
            <p:cNvSpPr txBox="1"/>
            <p:nvPr/>
          </p:nvSpPr>
          <p:spPr>
            <a:xfrm>
              <a:off x="5634658" y="860345"/>
              <a:ext cx="2544408"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Disagree</a:t>
              </a:r>
              <a:endParaRPr lang="en-US" sz="1200" dirty="0">
                <a:solidFill>
                  <a:schemeClr val="tx1"/>
                </a:solidFill>
                <a:latin typeface="Arial" panose="020B0604020202020204" pitchFamily="34" charset="0"/>
                <a:cs typeface="Arial" panose="020B0604020202020204" pitchFamily="34" charset="0"/>
              </a:endParaRPr>
            </a:p>
          </p:txBody>
        </p:sp>
        <p:grpSp>
          <p:nvGrpSpPr>
            <p:cNvPr id="139" name="Group 138"/>
            <p:cNvGrpSpPr/>
            <p:nvPr/>
          </p:nvGrpSpPr>
          <p:grpSpPr>
            <a:xfrm>
              <a:off x="6390806" y="901315"/>
              <a:ext cx="1039530" cy="170554"/>
              <a:chOff x="799560" y="5872616"/>
              <a:chExt cx="1039530" cy="170554"/>
            </a:xfrm>
          </p:grpSpPr>
          <p:sp>
            <p:nvSpPr>
              <p:cNvPr id="140" name="Oval 139"/>
              <p:cNvSpPr/>
              <p:nvPr/>
            </p:nvSpPr>
            <p:spPr>
              <a:xfrm>
                <a:off x="1016436" y="5872616"/>
                <a:ext cx="172026" cy="170554"/>
              </a:xfrm>
              <a:prstGeom prst="ellipse">
                <a:avLst/>
              </a:prstGeom>
              <a:solidFill>
                <a:srgbClr val="C00000"/>
              </a:soli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2</a:t>
                </a:r>
              </a:p>
            </p:txBody>
          </p:sp>
          <p:sp>
            <p:nvSpPr>
              <p:cNvPr id="141" name="Oval 140"/>
              <p:cNvSpPr/>
              <p:nvPr/>
            </p:nvSpPr>
            <p:spPr>
              <a:xfrm>
                <a:off x="1233312" y="5872616"/>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142" name="Oval 141"/>
              <p:cNvSpPr/>
              <p:nvPr/>
            </p:nvSpPr>
            <p:spPr>
              <a:xfrm>
                <a:off x="799560" y="5872616"/>
                <a:ext cx="172026" cy="170554"/>
              </a:xfrm>
              <a:prstGeom prst="ellipse">
                <a:avLst/>
              </a:prstGeom>
              <a:solidFill>
                <a:srgbClr val="C00000"/>
              </a:soli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1</a:t>
                </a:r>
              </a:p>
            </p:txBody>
          </p:sp>
          <p:sp>
            <p:nvSpPr>
              <p:cNvPr id="143" name="Oval 142"/>
              <p:cNvSpPr/>
              <p:nvPr/>
            </p:nvSpPr>
            <p:spPr>
              <a:xfrm>
                <a:off x="1450188" y="5872616"/>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4</a:t>
                </a:r>
              </a:p>
            </p:txBody>
          </p:sp>
          <p:sp>
            <p:nvSpPr>
              <p:cNvPr id="144" name="Oval 143"/>
              <p:cNvSpPr/>
              <p:nvPr/>
            </p:nvSpPr>
            <p:spPr>
              <a:xfrm>
                <a:off x="1667064" y="5872616"/>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5</a:t>
                </a:r>
              </a:p>
            </p:txBody>
          </p:sp>
        </p:grpSp>
      </p:grpSp>
    </p:spTree>
    <p:extLst>
      <p:ext uri="{BB962C8B-B14F-4D97-AF65-F5344CB8AC3E}">
        <p14:creationId xmlns:p14="http://schemas.microsoft.com/office/powerpoint/2010/main" val="157781249"/>
      </p:ext>
    </p:extLst>
  </p:cSld>
  <p:clrMapOvr>
    <a:masterClrMapping/>
  </p:clrMapOvr>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8" name="Chart 87"/>
          <p:cNvGraphicFramePr/>
          <p:nvPr>
            <p:extLst>
              <p:ext uri="{D42A27DB-BD31-4B8C-83A1-F6EECF244321}">
                <p14:modId xmlns:p14="http://schemas.microsoft.com/office/powerpoint/2010/main" val="3392419116"/>
              </p:ext>
            </p:extLst>
          </p:nvPr>
        </p:nvGraphicFramePr>
        <p:xfrm>
          <a:off x="-15509" y="2928408"/>
          <a:ext cx="4611756" cy="17185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 name="Chart 3"/>
          <p:cNvGraphicFramePr/>
          <p:nvPr>
            <p:extLst>
              <p:ext uri="{D42A27DB-BD31-4B8C-83A1-F6EECF244321}">
                <p14:modId xmlns:p14="http://schemas.microsoft.com/office/powerpoint/2010/main" val="126130400"/>
              </p:ext>
            </p:extLst>
          </p:nvPr>
        </p:nvGraphicFramePr>
        <p:xfrm>
          <a:off x="0" y="1223494"/>
          <a:ext cx="4611756" cy="1718500"/>
        </p:xfrm>
        <a:graphic>
          <a:graphicData uri="http://schemas.openxmlformats.org/drawingml/2006/chart">
            <c:chart xmlns:c="http://schemas.openxmlformats.org/drawingml/2006/chart" xmlns:r="http://schemas.openxmlformats.org/officeDocument/2006/relationships" r:id="rId3"/>
          </a:graphicData>
        </a:graphic>
      </p:graphicFrame>
      <p:sp>
        <p:nvSpPr>
          <p:cNvPr id="8" name="Rectangle 7"/>
          <p:cNvSpPr/>
          <p:nvPr/>
        </p:nvSpPr>
        <p:spPr>
          <a:xfrm>
            <a:off x="75200" y="1178499"/>
            <a:ext cx="5132567" cy="261610"/>
          </a:xfrm>
          <a:prstGeom prst="rect">
            <a:avLst/>
          </a:prstGeom>
        </p:spPr>
        <p:txBody>
          <a:bodyPr wrap="square">
            <a:spAutoFit/>
          </a:bodyPr>
          <a:lstStyle/>
          <a:p>
            <a:r>
              <a:rPr lang="en-US" sz="1100" b="1" dirty="0" smtClean="0">
                <a:solidFill>
                  <a:schemeClr val="tx1"/>
                </a:solidFill>
                <a:latin typeface="Arial" panose="020B0604020202020204" pitchFamily="34" charset="0"/>
                <a:cs typeface="Arial" panose="020B0604020202020204" pitchFamily="34" charset="0"/>
              </a:rPr>
              <a:t>“People </a:t>
            </a:r>
            <a:r>
              <a:rPr lang="en-US" sz="1100" b="1" dirty="0">
                <a:solidFill>
                  <a:schemeClr val="tx1"/>
                </a:solidFill>
                <a:latin typeface="Arial" panose="020B0604020202020204" pitchFamily="34" charset="0"/>
                <a:cs typeface="Arial" panose="020B0604020202020204" pitchFamily="34" charset="0"/>
              </a:rPr>
              <a:t>under 40 years old </a:t>
            </a:r>
            <a:r>
              <a:rPr lang="en-US" sz="1100" b="1" dirty="0" smtClean="0">
                <a:solidFill>
                  <a:schemeClr val="tx1"/>
                </a:solidFill>
                <a:latin typeface="Arial" panose="020B0604020202020204" pitchFamily="34" charset="0"/>
                <a:cs typeface="Arial" panose="020B0604020202020204" pitchFamily="34" charset="0"/>
              </a:rPr>
              <a:t>do </a:t>
            </a:r>
            <a:r>
              <a:rPr lang="en-US" sz="1100" b="1" dirty="0">
                <a:solidFill>
                  <a:schemeClr val="tx1"/>
                </a:solidFill>
                <a:latin typeface="Arial" panose="020B0604020202020204" pitchFamily="34" charset="0"/>
                <a:cs typeface="Arial" panose="020B0604020202020204" pitchFamily="34" charset="0"/>
              </a:rPr>
              <a:t>have to worry about blood </a:t>
            </a:r>
            <a:r>
              <a:rPr lang="en-US" sz="1100" b="1" dirty="0" smtClean="0">
                <a:solidFill>
                  <a:schemeClr val="tx1"/>
                </a:solidFill>
                <a:latin typeface="Arial" panose="020B0604020202020204" pitchFamily="34" charset="0"/>
                <a:cs typeface="Arial" panose="020B0604020202020204" pitchFamily="34" charset="0"/>
              </a:rPr>
              <a:t>clots.” *</a:t>
            </a:r>
            <a:endParaRPr lang="en-US" sz="1100" b="1" dirty="0">
              <a:solidFill>
                <a:schemeClr val="tx1"/>
              </a:solidFill>
              <a:latin typeface="Arial" panose="020B0604020202020204" pitchFamily="34" charset="0"/>
              <a:cs typeface="Arial" panose="020B0604020202020204"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152</a:t>
            </a:fld>
            <a:r>
              <a:rPr lang="en-US" smtClean="0"/>
              <a:t> -</a:t>
            </a:r>
            <a:endParaRPr lang="en-US"/>
          </a:p>
        </p:txBody>
      </p:sp>
      <p:sp>
        <p:nvSpPr>
          <p:cNvPr id="7" name="Rectangle 6"/>
          <p:cNvSpPr/>
          <p:nvPr/>
        </p:nvSpPr>
        <p:spPr>
          <a:xfrm>
            <a:off x="83490" y="6409630"/>
            <a:ext cx="7366882" cy="338554"/>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Netherlands Respondents. </a:t>
            </a:r>
            <a:r>
              <a:rPr lang="pt-BR" sz="800" dirty="0">
                <a:solidFill>
                  <a:schemeClr val="tx1"/>
                </a:solidFill>
                <a:latin typeface="Arial" panose="020B0604020202020204" pitchFamily="34" charset="0"/>
                <a:cs typeface="Arial" panose="020B0604020202020204" pitchFamily="34" charset="0"/>
              </a:rPr>
              <a:t>Locale: Urban (n=411), Suburban (n=313), Rural (n=81)</a:t>
            </a:r>
            <a:endParaRPr lang="en-US" sz="800" dirty="0" smtClean="0">
              <a:solidFill>
                <a:schemeClr val="tx1"/>
              </a:solidFill>
              <a:latin typeface="Arial" panose="020B0604020202020204" pitchFamily="34" charset="0"/>
              <a:cs typeface="Arial" panose="020B0604020202020204" pitchFamily="34" charset="0"/>
            </a:endParaRPr>
          </a:p>
          <a:p>
            <a:r>
              <a:rPr lang="en-US" sz="800" dirty="0" smtClean="0">
                <a:solidFill>
                  <a:schemeClr val="tx1"/>
                </a:solidFill>
                <a:latin typeface="Arial" panose="020B0604020202020204" pitchFamily="34" charset="0"/>
                <a:cs typeface="Arial" panose="020B0604020202020204" pitchFamily="34" charset="0"/>
              </a:rPr>
              <a:t>Q9</a:t>
            </a:r>
            <a:r>
              <a:rPr lang="en-US" sz="800" dirty="0">
                <a:solidFill>
                  <a:schemeClr val="tx1"/>
                </a:solidFill>
                <a:latin typeface="Arial" panose="020B0604020202020204" pitchFamily="34" charset="0"/>
                <a:cs typeface="Arial" panose="020B0604020202020204" pitchFamily="34" charset="0"/>
              </a:rPr>
              <a:t>. When it comes to blood clots, how much do you agree or disagree with each of the following statements? </a:t>
            </a:r>
          </a:p>
        </p:txBody>
      </p:sp>
      <p:sp>
        <p:nvSpPr>
          <p:cNvPr id="9" name="Rectangle 8"/>
          <p:cNvSpPr/>
          <p:nvPr/>
        </p:nvSpPr>
        <p:spPr>
          <a:xfrm>
            <a:off x="75200" y="2881408"/>
            <a:ext cx="4322409" cy="261610"/>
          </a:xfrm>
          <a:prstGeom prst="rect">
            <a:avLst/>
          </a:prstGeom>
        </p:spPr>
        <p:txBody>
          <a:bodyPr wrap="square">
            <a:spAutoFit/>
          </a:bodyPr>
          <a:lstStyle/>
          <a:p>
            <a:pPr algn="ctr"/>
            <a:r>
              <a:rPr lang="en-US" sz="1100" b="1" dirty="0" smtClean="0">
                <a:solidFill>
                  <a:schemeClr val="tx1"/>
                </a:solidFill>
                <a:latin typeface="Arial" panose="020B0604020202020204" pitchFamily="34" charset="0"/>
                <a:cs typeface="Arial" panose="020B0604020202020204" pitchFamily="34" charset="0"/>
              </a:rPr>
              <a:t>“Most </a:t>
            </a:r>
            <a:r>
              <a:rPr lang="en-US" sz="1100" b="1" dirty="0">
                <a:solidFill>
                  <a:schemeClr val="tx1"/>
                </a:solidFill>
                <a:latin typeface="Arial" panose="020B0604020202020204" pitchFamily="34" charset="0"/>
                <a:cs typeface="Arial" panose="020B0604020202020204" pitchFamily="34" charset="0"/>
              </a:rPr>
              <a:t>blood clots </a:t>
            </a:r>
            <a:r>
              <a:rPr lang="en-US" sz="1100" b="1" dirty="0" smtClean="0">
                <a:solidFill>
                  <a:schemeClr val="tx1"/>
                </a:solidFill>
                <a:latin typeface="Arial" panose="020B0604020202020204" pitchFamily="34" charset="0"/>
                <a:cs typeface="Arial" panose="020B0604020202020204" pitchFamily="34" charset="0"/>
              </a:rPr>
              <a:t>can </a:t>
            </a:r>
            <a:r>
              <a:rPr lang="en-US" sz="1100" b="1" dirty="0">
                <a:solidFill>
                  <a:schemeClr val="tx1"/>
                </a:solidFill>
                <a:latin typeface="Arial" panose="020B0604020202020204" pitchFamily="34" charset="0"/>
                <a:cs typeface="Arial" panose="020B0604020202020204" pitchFamily="34" charset="0"/>
              </a:rPr>
              <a:t>be </a:t>
            </a:r>
            <a:r>
              <a:rPr lang="en-US" sz="1100" b="1" dirty="0" smtClean="0">
                <a:solidFill>
                  <a:schemeClr val="tx1"/>
                </a:solidFill>
                <a:latin typeface="Arial" panose="020B0604020202020204" pitchFamily="34" charset="0"/>
                <a:cs typeface="Arial" panose="020B0604020202020204" pitchFamily="34" charset="0"/>
              </a:rPr>
              <a:t>prevented.” *</a:t>
            </a:r>
            <a:endParaRPr lang="en-US" sz="1100" b="1" dirty="0">
              <a:solidFill>
                <a:schemeClr val="tx1"/>
              </a:solidFill>
              <a:latin typeface="Arial" panose="020B0604020202020204" pitchFamily="34" charset="0"/>
              <a:cs typeface="Arial" panose="020B0604020202020204" pitchFamily="34" charset="0"/>
            </a:endParaRPr>
          </a:p>
        </p:txBody>
      </p:sp>
      <p:sp>
        <p:nvSpPr>
          <p:cNvPr id="11" name="Rectangle 10"/>
          <p:cNvSpPr/>
          <p:nvPr/>
        </p:nvSpPr>
        <p:spPr>
          <a:xfrm>
            <a:off x="75201" y="4627831"/>
            <a:ext cx="4322408" cy="430887"/>
          </a:xfrm>
          <a:prstGeom prst="rect">
            <a:avLst/>
          </a:prstGeom>
        </p:spPr>
        <p:txBody>
          <a:bodyPr wrap="square">
            <a:spAutoFit/>
          </a:bodyPr>
          <a:lstStyle/>
          <a:p>
            <a:pPr algn="ctr"/>
            <a:r>
              <a:rPr lang="en-US" sz="1100" b="1" dirty="0" smtClean="0">
                <a:solidFill>
                  <a:schemeClr val="tx1"/>
                </a:solidFill>
                <a:latin typeface="Arial" panose="020B0604020202020204" pitchFamily="34" charset="0"/>
                <a:cs typeface="Arial" panose="020B0604020202020204" pitchFamily="34" charset="0"/>
              </a:rPr>
              <a:t>“It is </a:t>
            </a:r>
            <a:r>
              <a:rPr lang="en-US" sz="1100" b="1" dirty="0">
                <a:solidFill>
                  <a:schemeClr val="tx1"/>
                </a:solidFill>
                <a:latin typeface="Arial" panose="020B0604020202020204" pitchFamily="34" charset="0"/>
                <a:cs typeface="Arial" panose="020B0604020202020204" pitchFamily="34" charset="0"/>
              </a:rPr>
              <a:t>likely that a blood clot in the leg left untreated can travel to your </a:t>
            </a:r>
            <a:r>
              <a:rPr lang="en-US" sz="1100" b="1" dirty="0" smtClean="0">
                <a:solidFill>
                  <a:schemeClr val="tx1"/>
                </a:solidFill>
                <a:latin typeface="Arial" panose="020B0604020202020204" pitchFamily="34" charset="0"/>
                <a:cs typeface="Arial" panose="020B0604020202020204" pitchFamily="34" charset="0"/>
              </a:rPr>
              <a:t>lungs.” *</a:t>
            </a:r>
            <a:endParaRPr lang="en-US" sz="1100" b="1" dirty="0">
              <a:solidFill>
                <a:schemeClr val="tx1"/>
              </a:solidFill>
              <a:latin typeface="Arial" panose="020B0604020202020204" pitchFamily="34" charset="0"/>
              <a:cs typeface="Arial" panose="020B0604020202020204" pitchFamily="34" charset="0"/>
            </a:endParaRPr>
          </a:p>
        </p:txBody>
      </p:sp>
      <p:sp>
        <p:nvSpPr>
          <p:cNvPr id="38" name="Title 1"/>
          <p:cNvSpPr txBox="1">
            <a:spLocks/>
          </p:cNvSpPr>
          <p:nvPr/>
        </p:nvSpPr>
        <p:spPr>
          <a:xfrm>
            <a:off x="63611" y="139465"/>
            <a:ext cx="9008828"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800" kern="0" dirty="0" smtClean="0"/>
              <a:t>Blood Clot Fact Statements</a:t>
            </a:r>
            <a:endParaRPr lang="en-US" sz="2800" kern="0" dirty="0"/>
          </a:p>
        </p:txBody>
      </p:sp>
      <p:cxnSp>
        <p:nvCxnSpPr>
          <p:cNvPr id="40" name="Straight Connector 39"/>
          <p:cNvCxnSpPr/>
          <p:nvPr/>
        </p:nvCxnSpPr>
        <p:spPr bwMode="auto">
          <a:xfrm>
            <a:off x="266784" y="1904923"/>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Straight Connector 40"/>
          <p:cNvCxnSpPr/>
          <p:nvPr/>
        </p:nvCxnSpPr>
        <p:spPr bwMode="auto">
          <a:xfrm>
            <a:off x="266784" y="2367429"/>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8" name="Rectangle 67"/>
          <p:cNvSpPr/>
          <p:nvPr/>
        </p:nvSpPr>
        <p:spPr>
          <a:xfrm>
            <a:off x="5207768" y="1643246"/>
            <a:ext cx="3737450" cy="430887"/>
          </a:xfrm>
          <a:prstGeom prst="rect">
            <a:avLst/>
          </a:prstGeom>
        </p:spPr>
        <p:txBody>
          <a:bodyPr wrap="square">
            <a:spAutoFit/>
          </a:bodyPr>
          <a:lstStyle/>
          <a:p>
            <a:pPr algn="ctr"/>
            <a:r>
              <a:rPr lang="en-US" sz="1100" b="1" dirty="0" smtClean="0">
                <a:solidFill>
                  <a:schemeClr val="tx1"/>
                </a:solidFill>
                <a:latin typeface="Arial" panose="020B0604020202020204" pitchFamily="34" charset="0"/>
                <a:cs typeface="Arial" panose="020B0604020202020204" pitchFamily="34" charset="0"/>
              </a:rPr>
              <a:t>“Having </a:t>
            </a:r>
            <a:r>
              <a:rPr lang="en-US" sz="1100" b="1" dirty="0">
                <a:solidFill>
                  <a:schemeClr val="tx1"/>
                </a:solidFill>
                <a:latin typeface="Arial" panose="020B0604020202020204" pitchFamily="34" charset="0"/>
                <a:cs typeface="Arial" panose="020B0604020202020204" pitchFamily="34" charset="0"/>
              </a:rPr>
              <a:t>a blood clot </a:t>
            </a:r>
            <a:r>
              <a:rPr lang="en-US" sz="1100" b="1" dirty="0" smtClean="0">
                <a:solidFill>
                  <a:schemeClr val="tx1"/>
                </a:solidFill>
                <a:latin typeface="Arial" panose="020B0604020202020204" pitchFamily="34" charset="0"/>
                <a:cs typeface="Arial" panose="020B0604020202020204" pitchFamily="34" charset="0"/>
              </a:rPr>
              <a:t>is </a:t>
            </a:r>
            <a:r>
              <a:rPr lang="en-US" sz="1100" b="1" dirty="0">
                <a:solidFill>
                  <a:schemeClr val="tx1"/>
                </a:solidFill>
                <a:latin typeface="Arial" panose="020B0604020202020204" pitchFamily="34" charset="0"/>
                <a:cs typeface="Arial" panose="020B0604020202020204" pitchFamily="34" charset="0"/>
              </a:rPr>
              <a:t>considered </a:t>
            </a:r>
            <a:r>
              <a:rPr lang="en-US" sz="1100" b="1" dirty="0" smtClean="0">
                <a:solidFill>
                  <a:schemeClr val="tx1"/>
                </a:solidFill>
                <a:latin typeface="Arial" panose="020B0604020202020204" pitchFamily="34" charset="0"/>
                <a:cs typeface="Arial" panose="020B0604020202020204" pitchFamily="34" charset="0"/>
              </a:rPr>
              <a:t>a</a:t>
            </a:r>
          </a:p>
          <a:p>
            <a:pPr algn="ctr"/>
            <a:r>
              <a:rPr lang="en-US" sz="1100" b="1" dirty="0" smtClean="0">
                <a:solidFill>
                  <a:schemeClr val="tx1"/>
                </a:solidFill>
                <a:latin typeface="Arial" panose="020B0604020202020204" pitchFamily="34" charset="0"/>
                <a:cs typeface="Arial" panose="020B0604020202020204" pitchFamily="34" charset="0"/>
              </a:rPr>
              <a:t>medical emergency.” *</a:t>
            </a:r>
            <a:endParaRPr lang="en-US" sz="1100" b="1" dirty="0">
              <a:solidFill>
                <a:schemeClr val="tx1"/>
              </a:solidFill>
              <a:latin typeface="Arial" panose="020B0604020202020204" pitchFamily="34" charset="0"/>
              <a:cs typeface="Arial" panose="020B0604020202020204" pitchFamily="34" charset="0"/>
            </a:endParaRPr>
          </a:p>
        </p:txBody>
      </p:sp>
      <p:sp>
        <p:nvSpPr>
          <p:cNvPr id="69" name="Rectangle 68"/>
          <p:cNvSpPr/>
          <p:nvPr/>
        </p:nvSpPr>
        <p:spPr>
          <a:xfrm>
            <a:off x="5207769" y="3631554"/>
            <a:ext cx="3669532" cy="261610"/>
          </a:xfrm>
          <a:prstGeom prst="rect">
            <a:avLst/>
          </a:prstGeom>
        </p:spPr>
        <p:txBody>
          <a:bodyPr wrap="square">
            <a:spAutoFit/>
          </a:bodyPr>
          <a:lstStyle/>
          <a:p>
            <a:pPr algn="ctr"/>
            <a:r>
              <a:rPr lang="en-US" sz="1100" b="1" dirty="0" smtClean="0">
                <a:solidFill>
                  <a:schemeClr val="tx1"/>
                </a:solidFill>
                <a:latin typeface="Arial" panose="020B0604020202020204" pitchFamily="34" charset="0"/>
                <a:cs typeface="Arial" panose="020B0604020202020204" pitchFamily="34" charset="0"/>
              </a:rPr>
              <a:t>“Blood </a:t>
            </a:r>
            <a:r>
              <a:rPr lang="en-US" sz="1100" b="1" dirty="0">
                <a:solidFill>
                  <a:schemeClr val="tx1"/>
                </a:solidFill>
                <a:latin typeface="Arial" panose="020B0604020202020204" pitchFamily="34" charset="0"/>
                <a:cs typeface="Arial" panose="020B0604020202020204" pitchFamily="34" charset="0"/>
              </a:rPr>
              <a:t>clots can cause </a:t>
            </a:r>
            <a:r>
              <a:rPr lang="en-US" sz="1100" b="1" dirty="0" smtClean="0">
                <a:solidFill>
                  <a:schemeClr val="tx1"/>
                </a:solidFill>
                <a:latin typeface="Arial" panose="020B0604020202020204" pitchFamily="34" charset="0"/>
                <a:cs typeface="Arial" panose="020B0604020202020204" pitchFamily="34" charset="0"/>
              </a:rPr>
              <a:t>death.”</a:t>
            </a:r>
            <a:endParaRPr lang="en-US" sz="1100" b="1" dirty="0">
              <a:solidFill>
                <a:schemeClr val="tx1"/>
              </a:solidFill>
              <a:latin typeface="Arial" panose="020B0604020202020204" pitchFamily="34" charset="0"/>
              <a:cs typeface="Arial" panose="020B0604020202020204" pitchFamily="34" charset="0"/>
            </a:endParaRPr>
          </a:p>
        </p:txBody>
      </p:sp>
      <p:sp>
        <p:nvSpPr>
          <p:cNvPr id="74" name="TextBox 73"/>
          <p:cNvSpPr txBox="1"/>
          <p:nvPr/>
        </p:nvSpPr>
        <p:spPr>
          <a:xfrm>
            <a:off x="4596108" y="2086031"/>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18-39</a:t>
            </a:r>
            <a:endParaRPr lang="en-US" sz="900" b="1" i="1" dirty="0">
              <a:latin typeface="Arial" panose="020B0604020202020204" pitchFamily="34" charset="0"/>
              <a:cs typeface="Arial" panose="020B0604020202020204" pitchFamily="34" charset="0"/>
            </a:endParaRPr>
          </a:p>
        </p:txBody>
      </p:sp>
      <p:sp>
        <p:nvSpPr>
          <p:cNvPr id="76" name="TextBox 75"/>
          <p:cNvSpPr txBox="1"/>
          <p:nvPr/>
        </p:nvSpPr>
        <p:spPr>
          <a:xfrm>
            <a:off x="4596108" y="2559076"/>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40-64</a:t>
            </a:r>
            <a:endParaRPr lang="en-US" sz="900" b="1" i="1" dirty="0">
              <a:latin typeface="Arial" panose="020B0604020202020204" pitchFamily="34" charset="0"/>
              <a:cs typeface="Arial" panose="020B0604020202020204" pitchFamily="34" charset="0"/>
            </a:endParaRPr>
          </a:p>
        </p:txBody>
      </p:sp>
      <p:sp>
        <p:nvSpPr>
          <p:cNvPr id="78" name="TextBox 77"/>
          <p:cNvSpPr txBox="1"/>
          <p:nvPr/>
        </p:nvSpPr>
        <p:spPr>
          <a:xfrm>
            <a:off x="4615986" y="3032236"/>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65+</a:t>
            </a:r>
            <a:endParaRPr lang="en-US" sz="900" b="1" i="1" dirty="0">
              <a:latin typeface="Arial" panose="020B0604020202020204" pitchFamily="34" charset="0"/>
              <a:cs typeface="Arial" panose="020B0604020202020204" pitchFamily="34" charset="0"/>
            </a:endParaRPr>
          </a:p>
        </p:txBody>
      </p:sp>
      <p:cxnSp>
        <p:nvCxnSpPr>
          <p:cNvPr id="89" name="Straight Connector 88"/>
          <p:cNvCxnSpPr/>
          <p:nvPr/>
        </p:nvCxnSpPr>
        <p:spPr bwMode="auto">
          <a:xfrm>
            <a:off x="251275" y="3609837"/>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Straight Connector 89"/>
          <p:cNvCxnSpPr/>
          <p:nvPr/>
        </p:nvCxnSpPr>
        <p:spPr bwMode="auto">
          <a:xfrm>
            <a:off x="251275" y="4072343"/>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aphicFrame>
        <p:nvGraphicFramePr>
          <p:cNvPr id="91" name="Chart 90"/>
          <p:cNvGraphicFramePr/>
          <p:nvPr>
            <p:extLst>
              <p:ext uri="{D42A27DB-BD31-4B8C-83A1-F6EECF244321}">
                <p14:modId xmlns:p14="http://schemas.microsoft.com/office/powerpoint/2010/main" val="4143239647"/>
              </p:ext>
            </p:extLst>
          </p:nvPr>
        </p:nvGraphicFramePr>
        <p:xfrm>
          <a:off x="23042" y="4843274"/>
          <a:ext cx="4611756" cy="1718500"/>
        </p:xfrm>
        <a:graphic>
          <a:graphicData uri="http://schemas.openxmlformats.org/drawingml/2006/chart">
            <c:chart xmlns:c="http://schemas.openxmlformats.org/drawingml/2006/chart" xmlns:r="http://schemas.openxmlformats.org/officeDocument/2006/relationships" r:id="rId4"/>
          </a:graphicData>
        </a:graphic>
      </p:graphicFrame>
      <p:cxnSp>
        <p:nvCxnSpPr>
          <p:cNvPr id="92" name="Straight Connector 91"/>
          <p:cNvCxnSpPr/>
          <p:nvPr/>
        </p:nvCxnSpPr>
        <p:spPr bwMode="auto">
          <a:xfrm>
            <a:off x="289826" y="5524703"/>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Straight Connector 92"/>
          <p:cNvCxnSpPr/>
          <p:nvPr/>
        </p:nvCxnSpPr>
        <p:spPr bwMode="auto">
          <a:xfrm>
            <a:off x="289826" y="5987209"/>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aphicFrame>
        <p:nvGraphicFramePr>
          <p:cNvPr id="94" name="Chart 93"/>
          <p:cNvGraphicFramePr/>
          <p:nvPr>
            <p:extLst>
              <p:ext uri="{D42A27DB-BD31-4B8C-83A1-F6EECF244321}">
                <p14:modId xmlns:p14="http://schemas.microsoft.com/office/powerpoint/2010/main" val="2501964086"/>
              </p:ext>
            </p:extLst>
          </p:nvPr>
        </p:nvGraphicFramePr>
        <p:xfrm>
          <a:off x="4532244" y="1858689"/>
          <a:ext cx="4611756" cy="1718500"/>
        </p:xfrm>
        <a:graphic>
          <a:graphicData uri="http://schemas.openxmlformats.org/drawingml/2006/chart">
            <c:chart xmlns:c="http://schemas.openxmlformats.org/drawingml/2006/chart" xmlns:r="http://schemas.openxmlformats.org/officeDocument/2006/relationships" r:id="rId5"/>
          </a:graphicData>
        </a:graphic>
      </p:graphicFrame>
      <p:cxnSp>
        <p:nvCxnSpPr>
          <p:cNvPr id="95" name="Straight Connector 94"/>
          <p:cNvCxnSpPr/>
          <p:nvPr/>
        </p:nvCxnSpPr>
        <p:spPr bwMode="auto">
          <a:xfrm>
            <a:off x="4799028" y="2540118"/>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Straight Connector 95"/>
          <p:cNvCxnSpPr/>
          <p:nvPr/>
        </p:nvCxnSpPr>
        <p:spPr bwMode="auto">
          <a:xfrm>
            <a:off x="4799028" y="3002624"/>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aphicFrame>
        <p:nvGraphicFramePr>
          <p:cNvPr id="97" name="Chart 96"/>
          <p:cNvGraphicFramePr/>
          <p:nvPr>
            <p:extLst>
              <p:ext uri="{D42A27DB-BD31-4B8C-83A1-F6EECF244321}">
                <p14:modId xmlns:p14="http://schemas.microsoft.com/office/powerpoint/2010/main" val="433651919"/>
              </p:ext>
            </p:extLst>
          </p:nvPr>
        </p:nvGraphicFramePr>
        <p:xfrm>
          <a:off x="4532244" y="3609837"/>
          <a:ext cx="4611756" cy="1718500"/>
        </p:xfrm>
        <a:graphic>
          <a:graphicData uri="http://schemas.openxmlformats.org/drawingml/2006/chart">
            <c:chart xmlns:c="http://schemas.openxmlformats.org/drawingml/2006/chart" xmlns:r="http://schemas.openxmlformats.org/officeDocument/2006/relationships" r:id="rId6"/>
          </a:graphicData>
        </a:graphic>
      </p:graphicFrame>
      <p:cxnSp>
        <p:nvCxnSpPr>
          <p:cNvPr id="98" name="Straight Connector 97"/>
          <p:cNvCxnSpPr/>
          <p:nvPr/>
        </p:nvCxnSpPr>
        <p:spPr bwMode="auto">
          <a:xfrm>
            <a:off x="4799028" y="4291266"/>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9" name="Straight Connector 98"/>
          <p:cNvCxnSpPr/>
          <p:nvPr/>
        </p:nvCxnSpPr>
        <p:spPr bwMode="auto">
          <a:xfrm>
            <a:off x="4799028" y="4753772"/>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pic>
        <p:nvPicPr>
          <p:cNvPr id="54" name="Picture 53"/>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327550" y="98317"/>
            <a:ext cx="612648" cy="612648"/>
          </a:xfrm>
          <a:prstGeom prst="rect">
            <a:avLst/>
          </a:prstGeom>
        </p:spPr>
      </p:pic>
      <p:grpSp>
        <p:nvGrpSpPr>
          <p:cNvPr id="55" name="Group 54"/>
          <p:cNvGrpSpPr/>
          <p:nvPr/>
        </p:nvGrpSpPr>
        <p:grpSpPr>
          <a:xfrm>
            <a:off x="1082165" y="1544687"/>
            <a:ext cx="256802" cy="1325596"/>
            <a:chOff x="665612" y="1547199"/>
            <a:chExt cx="256802" cy="673574"/>
          </a:xfrm>
        </p:grpSpPr>
        <p:sp>
          <p:nvSpPr>
            <p:cNvPr id="56" name="TextBox 55"/>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57" name="TextBox 56"/>
            <p:cNvSpPr txBox="1"/>
            <p:nvPr/>
          </p:nvSpPr>
          <p:spPr>
            <a:xfrm>
              <a:off x="665612" y="1774564"/>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58" name="TextBox 57"/>
            <p:cNvSpPr txBox="1"/>
            <p:nvPr/>
          </p:nvSpPr>
          <p:spPr>
            <a:xfrm>
              <a:off x="701708" y="1989941"/>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pSp>
        <p:nvGrpSpPr>
          <p:cNvPr id="59" name="Group 58"/>
          <p:cNvGrpSpPr/>
          <p:nvPr/>
        </p:nvGrpSpPr>
        <p:grpSpPr>
          <a:xfrm>
            <a:off x="1082165" y="3242457"/>
            <a:ext cx="256802" cy="1325596"/>
            <a:chOff x="665612" y="1547199"/>
            <a:chExt cx="256802" cy="673574"/>
          </a:xfrm>
        </p:grpSpPr>
        <p:sp>
          <p:nvSpPr>
            <p:cNvPr id="60" name="TextBox 59"/>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61" name="TextBox 60"/>
            <p:cNvSpPr txBox="1"/>
            <p:nvPr/>
          </p:nvSpPr>
          <p:spPr>
            <a:xfrm>
              <a:off x="665612" y="1774564"/>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62" name="TextBox 61"/>
            <p:cNvSpPr txBox="1"/>
            <p:nvPr/>
          </p:nvSpPr>
          <p:spPr>
            <a:xfrm>
              <a:off x="701708" y="1989941"/>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pSp>
        <p:nvGrpSpPr>
          <p:cNvPr id="63" name="Group 62"/>
          <p:cNvGrpSpPr/>
          <p:nvPr/>
        </p:nvGrpSpPr>
        <p:grpSpPr>
          <a:xfrm>
            <a:off x="1106229" y="5143303"/>
            <a:ext cx="256802" cy="1325596"/>
            <a:chOff x="665612" y="1547199"/>
            <a:chExt cx="256802" cy="673574"/>
          </a:xfrm>
        </p:grpSpPr>
        <p:sp>
          <p:nvSpPr>
            <p:cNvPr id="64" name="TextBox 63"/>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65" name="TextBox 64"/>
            <p:cNvSpPr txBox="1"/>
            <p:nvPr/>
          </p:nvSpPr>
          <p:spPr>
            <a:xfrm>
              <a:off x="665612" y="1774564"/>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66" name="TextBox 65"/>
            <p:cNvSpPr txBox="1"/>
            <p:nvPr/>
          </p:nvSpPr>
          <p:spPr>
            <a:xfrm>
              <a:off x="701708" y="1989941"/>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pSp>
        <p:nvGrpSpPr>
          <p:cNvPr id="67" name="Group 66"/>
          <p:cNvGrpSpPr/>
          <p:nvPr/>
        </p:nvGrpSpPr>
        <p:grpSpPr>
          <a:xfrm>
            <a:off x="5606039" y="2134159"/>
            <a:ext cx="256802" cy="1325596"/>
            <a:chOff x="665612" y="1547199"/>
            <a:chExt cx="256802" cy="673574"/>
          </a:xfrm>
        </p:grpSpPr>
        <p:sp>
          <p:nvSpPr>
            <p:cNvPr id="70" name="TextBox 69"/>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71" name="TextBox 70"/>
            <p:cNvSpPr txBox="1"/>
            <p:nvPr/>
          </p:nvSpPr>
          <p:spPr>
            <a:xfrm>
              <a:off x="665612" y="1774564"/>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72" name="TextBox 71"/>
            <p:cNvSpPr txBox="1"/>
            <p:nvPr/>
          </p:nvSpPr>
          <p:spPr>
            <a:xfrm>
              <a:off x="701708" y="1989941"/>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pSp>
        <p:nvGrpSpPr>
          <p:cNvPr id="73" name="Group 72"/>
          <p:cNvGrpSpPr/>
          <p:nvPr/>
        </p:nvGrpSpPr>
        <p:grpSpPr>
          <a:xfrm>
            <a:off x="5610885" y="3889899"/>
            <a:ext cx="256802" cy="1325596"/>
            <a:chOff x="665612" y="1547199"/>
            <a:chExt cx="256802" cy="673574"/>
          </a:xfrm>
        </p:grpSpPr>
        <p:sp>
          <p:nvSpPr>
            <p:cNvPr id="75" name="TextBox 74"/>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77" name="TextBox 76"/>
            <p:cNvSpPr txBox="1"/>
            <p:nvPr/>
          </p:nvSpPr>
          <p:spPr>
            <a:xfrm>
              <a:off x="665612" y="1774564"/>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79" name="TextBox 78"/>
            <p:cNvSpPr txBox="1"/>
            <p:nvPr/>
          </p:nvSpPr>
          <p:spPr>
            <a:xfrm>
              <a:off x="701708" y="1989941"/>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sp>
        <p:nvSpPr>
          <p:cNvPr id="80" name="TextBox 79"/>
          <p:cNvSpPr txBox="1"/>
          <p:nvPr/>
        </p:nvSpPr>
        <p:spPr>
          <a:xfrm>
            <a:off x="4666893" y="5483687"/>
            <a:ext cx="2261063" cy="707886"/>
          </a:xfrm>
          <a:prstGeom prst="rect">
            <a:avLst/>
          </a:prstGeom>
          <a:noFill/>
        </p:spPr>
        <p:txBody>
          <a:bodyPr wrap="square" rtlCol="0">
            <a:spAutoFit/>
          </a:bodyPr>
          <a:lstStyle/>
          <a:p>
            <a:r>
              <a:rPr lang="en-US" sz="800" i="1" dirty="0" smtClean="0">
                <a:solidFill>
                  <a:schemeClr val="tx1"/>
                </a:solidFill>
                <a:latin typeface="Arial" panose="020B0604020202020204" pitchFamily="34" charset="0"/>
                <a:cs typeface="Arial" panose="020B0604020202020204" pitchFamily="34" charset="0"/>
              </a:rPr>
              <a:t>*Compared to what was asked in actual survey, statements have been changed to the positive/affirmative and scales have been reversed. This change has been made for increased ease of interpretation of results.</a:t>
            </a:r>
            <a:endParaRPr lang="en-US" sz="800" i="1" dirty="0">
              <a:solidFill>
                <a:schemeClr val="tx1"/>
              </a:solidFill>
              <a:latin typeface="Arial" panose="020B0604020202020204" pitchFamily="34" charset="0"/>
              <a:cs typeface="Arial" panose="020B0604020202020204" pitchFamily="34" charset="0"/>
            </a:endParaRPr>
          </a:p>
        </p:txBody>
      </p:sp>
      <p:grpSp>
        <p:nvGrpSpPr>
          <p:cNvPr id="81" name="Group 80"/>
          <p:cNvGrpSpPr/>
          <p:nvPr/>
        </p:nvGrpSpPr>
        <p:grpSpPr>
          <a:xfrm>
            <a:off x="742331" y="854966"/>
            <a:ext cx="7436735" cy="284381"/>
            <a:chOff x="742331" y="854966"/>
            <a:chExt cx="7436735" cy="284381"/>
          </a:xfrm>
        </p:grpSpPr>
        <p:sp>
          <p:nvSpPr>
            <p:cNvPr id="82" name="TextBox 81"/>
            <p:cNvSpPr txBox="1"/>
            <p:nvPr/>
          </p:nvSpPr>
          <p:spPr>
            <a:xfrm>
              <a:off x="863448" y="854966"/>
              <a:ext cx="2269295"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Agree</a:t>
              </a:r>
              <a:endParaRPr lang="en-US" sz="1200" dirty="0">
                <a:solidFill>
                  <a:schemeClr val="tx1"/>
                </a:solidFill>
                <a:latin typeface="Arial" panose="020B0604020202020204" pitchFamily="34" charset="0"/>
                <a:cs typeface="Arial" panose="020B0604020202020204" pitchFamily="34" charset="0"/>
              </a:endParaRPr>
            </a:p>
          </p:txBody>
        </p:sp>
        <p:sp>
          <p:nvSpPr>
            <p:cNvPr id="83" name="Rectangle 82"/>
            <p:cNvSpPr/>
            <p:nvPr/>
          </p:nvSpPr>
          <p:spPr bwMode="auto">
            <a:xfrm>
              <a:off x="3333725" y="923819"/>
              <a:ext cx="165386" cy="150053"/>
            </a:xfrm>
            <a:prstGeom prst="rect">
              <a:avLst/>
            </a:prstGeom>
            <a:solidFill>
              <a:schemeClr val="tx1">
                <a:lumMod val="65000"/>
                <a:lumOff val="35000"/>
              </a:schemeClr>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sp>
          <p:nvSpPr>
            <p:cNvPr id="84" name="TextBox 83"/>
            <p:cNvSpPr txBox="1"/>
            <p:nvPr/>
          </p:nvSpPr>
          <p:spPr>
            <a:xfrm>
              <a:off x="3467307" y="862348"/>
              <a:ext cx="1860605"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Neutral</a:t>
              </a:r>
              <a:endParaRPr lang="en-US" sz="1200" dirty="0">
                <a:solidFill>
                  <a:schemeClr val="tx1"/>
                </a:solidFill>
                <a:latin typeface="Arial" panose="020B0604020202020204" pitchFamily="34" charset="0"/>
                <a:cs typeface="Arial" panose="020B0604020202020204" pitchFamily="34" charset="0"/>
              </a:endParaRPr>
            </a:p>
          </p:txBody>
        </p:sp>
        <p:sp>
          <p:nvSpPr>
            <p:cNvPr id="85" name="Rectangle 84"/>
            <p:cNvSpPr/>
            <p:nvPr/>
          </p:nvSpPr>
          <p:spPr bwMode="auto">
            <a:xfrm>
              <a:off x="742331" y="918438"/>
              <a:ext cx="165386" cy="150053"/>
            </a:xfrm>
            <a:prstGeom prst="rect">
              <a:avLst/>
            </a:prstGeom>
            <a:solidFill>
              <a:srgbClr val="002A7E"/>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grpSp>
          <p:nvGrpSpPr>
            <p:cNvPr id="86" name="Group 85"/>
            <p:cNvGrpSpPr/>
            <p:nvPr/>
          </p:nvGrpSpPr>
          <p:grpSpPr>
            <a:xfrm>
              <a:off x="1478330" y="899486"/>
              <a:ext cx="1039530" cy="170554"/>
              <a:chOff x="6236662" y="6118051"/>
              <a:chExt cx="1039530" cy="170554"/>
            </a:xfrm>
          </p:grpSpPr>
          <p:sp>
            <p:nvSpPr>
              <p:cNvPr id="113" name="Oval 112"/>
              <p:cNvSpPr/>
              <p:nvPr/>
            </p:nvSpPr>
            <p:spPr>
              <a:xfrm>
                <a:off x="6453538" y="6118051"/>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2</a:t>
                </a:r>
              </a:p>
            </p:txBody>
          </p:sp>
          <p:sp>
            <p:nvSpPr>
              <p:cNvPr id="114" name="Oval 113"/>
              <p:cNvSpPr/>
              <p:nvPr/>
            </p:nvSpPr>
            <p:spPr>
              <a:xfrm>
                <a:off x="6670414" y="6118051"/>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115" name="Oval 114"/>
              <p:cNvSpPr/>
              <p:nvPr/>
            </p:nvSpPr>
            <p:spPr>
              <a:xfrm>
                <a:off x="6236662" y="6118051"/>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1</a:t>
                </a:r>
              </a:p>
            </p:txBody>
          </p:sp>
          <p:sp>
            <p:nvSpPr>
              <p:cNvPr id="116" name="Oval 115"/>
              <p:cNvSpPr/>
              <p:nvPr/>
            </p:nvSpPr>
            <p:spPr>
              <a:xfrm>
                <a:off x="6887290" y="6118051"/>
                <a:ext cx="172026" cy="170554"/>
              </a:xfrm>
              <a:prstGeom prst="ellipse">
                <a:avLst/>
              </a:prstGeom>
              <a:solidFill>
                <a:schemeClr val="accent1"/>
              </a:solidFill>
              <a:ln/>
            </p:spPr>
            <p:style>
              <a:lnRef idx="1">
                <a:schemeClr val="accent2"/>
              </a:lnRef>
              <a:fillRef idx="3">
                <a:schemeClr val="accent2"/>
              </a:fillRef>
              <a:effectRef idx="2">
                <a:schemeClr val="accent2"/>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4</a:t>
                </a:r>
              </a:p>
            </p:txBody>
          </p:sp>
          <p:sp>
            <p:nvSpPr>
              <p:cNvPr id="117" name="Oval 116"/>
              <p:cNvSpPr/>
              <p:nvPr/>
            </p:nvSpPr>
            <p:spPr>
              <a:xfrm>
                <a:off x="7104166" y="6118051"/>
                <a:ext cx="172026" cy="170554"/>
              </a:xfrm>
              <a:prstGeom prst="ellipse">
                <a:avLst/>
              </a:prstGeom>
              <a:solidFill>
                <a:schemeClr val="accent1"/>
              </a:solidFill>
              <a:ln/>
            </p:spPr>
            <p:style>
              <a:lnRef idx="1">
                <a:schemeClr val="accent2"/>
              </a:lnRef>
              <a:fillRef idx="3">
                <a:schemeClr val="accent2"/>
              </a:fillRef>
              <a:effectRef idx="2">
                <a:schemeClr val="accent2"/>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5</a:t>
                </a:r>
              </a:p>
            </p:txBody>
          </p:sp>
        </p:grpSp>
        <p:grpSp>
          <p:nvGrpSpPr>
            <p:cNvPr id="87" name="Group 86"/>
            <p:cNvGrpSpPr/>
            <p:nvPr/>
          </p:nvGrpSpPr>
          <p:grpSpPr>
            <a:xfrm>
              <a:off x="4115033" y="899486"/>
              <a:ext cx="1039530" cy="170554"/>
              <a:chOff x="3449378" y="5628715"/>
              <a:chExt cx="1039530" cy="170554"/>
            </a:xfrm>
          </p:grpSpPr>
          <p:sp>
            <p:nvSpPr>
              <p:cNvPr id="108" name="Oval 107"/>
              <p:cNvSpPr/>
              <p:nvPr/>
            </p:nvSpPr>
            <p:spPr>
              <a:xfrm>
                <a:off x="3666254"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2</a:t>
                </a:r>
              </a:p>
            </p:txBody>
          </p:sp>
          <p:sp>
            <p:nvSpPr>
              <p:cNvPr id="109" name="Oval 108"/>
              <p:cNvSpPr/>
              <p:nvPr/>
            </p:nvSpPr>
            <p:spPr>
              <a:xfrm>
                <a:off x="3883130" y="5628715"/>
                <a:ext cx="172026" cy="170554"/>
              </a:xfrm>
              <a:prstGeom prst="ellipse">
                <a:avLst/>
              </a:prstGeom>
              <a:solidFill>
                <a:schemeClr val="tx1">
                  <a:lumMod val="95000"/>
                  <a:lumOff val="5000"/>
                </a:schemeClr>
              </a:soli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110" name="Oval 109"/>
              <p:cNvSpPr/>
              <p:nvPr/>
            </p:nvSpPr>
            <p:spPr>
              <a:xfrm>
                <a:off x="3449378"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1</a:t>
                </a:r>
              </a:p>
            </p:txBody>
          </p:sp>
          <p:sp>
            <p:nvSpPr>
              <p:cNvPr id="111" name="Oval 110"/>
              <p:cNvSpPr/>
              <p:nvPr/>
            </p:nvSpPr>
            <p:spPr>
              <a:xfrm>
                <a:off x="4100006"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4</a:t>
                </a:r>
              </a:p>
            </p:txBody>
          </p:sp>
          <p:sp>
            <p:nvSpPr>
              <p:cNvPr id="112" name="Oval 111"/>
              <p:cNvSpPr/>
              <p:nvPr/>
            </p:nvSpPr>
            <p:spPr>
              <a:xfrm>
                <a:off x="4316882"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5</a:t>
                </a:r>
              </a:p>
            </p:txBody>
          </p:sp>
        </p:grpSp>
        <p:sp>
          <p:nvSpPr>
            <p:cNvPr id="100" name="Rectangle 99"/>
            <p:cNvSpPr/>
            <p:nvPr/>
          </p:nvSpPr>
          <p:spPr bwMode="auto">
            <a:xfrm>
              <a:off x="5501076" y="921816"/>
              <a:ext cx="165386" cy="150053"/>
            </a:xfrm>
            <a:prstGeom prst="rect">
              <a:avLst/>
            </a:prstGeom>
            <a:solidFill>
              <a:srgbClr val="C00000"/>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sp>
          <p:nvSpPr>
            <p:cNvPr id="101" name="TextBox 100"/>
            <p:cNvSpPr txBox="1"/>
            <p:nvPr/>
          </p:nvSpPr>
          <p:spPr>
            <a:xfrm>
              <a:off x="5634658" y="860345"/>
              <a:ext cx="2544408"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Disagree</a:t>
              </a:r>
              <a:endParaRPr lang="en-US" sz="1200" dirty="0">
                <a:solidFill>
                  <a:schemeClr val="tx1"/>
                </a:solidFill>
                <a:latin typeface="Arial" panose="020B0604020202020204" pitchFamily="34" charset="0"/>
                <a:cs typeface="Arial" panose="020B0604020202020204" pitchFamily="34" charset="0"/>
              </a:endParaRPr>
            </a:p>
          </p:txBody>
        </p:sp>
        <p:grpSp>
          <p:nvGrpSpPr>
            <p:cNvPr id="102" name="Group 101"/>
            <p:cNvGrpSpPr/>
            <p:nvPr/>
          </p:nvGrpSpPr>
          <p:grpSpPr>
            <a:xfrm>
              <a:off x="6390806" y="901315"/>
              <a:ext cx="1039530" cy="170554"/>
              <a:chOff x="799560" y="5872616"/>
              <a:chExt cx="1039530" cy="170554"/>
            </a:xfrm>
          </p:grpSpPr>
          <p:sp>
            <p:nvSpPr>
              <p:cNvPr id="103" name="Oval 102"/>
              <p:cNvSpPr/>
              <p:nvPr/>
            </p:nvSpPr>
            <p:spPr>
              <a:xfrm>
                <a:off x="1016436" y="5872616"/>
                <a:ext cx="172026" cy="170554"/>
              </a:xfrm>
              <a:prstGeom prst="ellipse">
                <a:avLst/>
              </a:prstGeom>
              <a:solidFill>
                <a:srgbClr val="C00000"/>
              </a:soli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2</a:t>
                </a:r>
              </a:p>
            </p:txBody>
          </p:sp>
          <p:sp>
            <p:nvSpPr>
              <p:cNvPr id="104" name="Oval 103"/>
              <p:cNvSpPr/>
              <p:nvPr/>
            </p:nvSpPr>
            <p:spPr>
              <a:xfrm>
                <a:off x="1233312" y="5872616"/>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105" name="Oval 104"/>
              <p:cNvSpPr/>
              <p:nvPr/>
            </p:nvSpPr>
            <p:spPr>
              <a:xfrm>
                <a:off x="799560" y="5872616"/>
                <a:ext cx="172026" cy="170554"/>
              </a:xfrm>
              <a:prstGeom prst="ellipse">
                <a:avLst/>
              </a:prstGeom>
              <a:solidFill>
                <a:srgbClr val="C00000"/>
              </a:soli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1</a:t>
                </a:r>
              </a:p>
            </p:txBody>
          </p:sp>
          <p:sp>
            <p:nvSpPr>
              <p:cNvPr id="106" name="Oval 105"/>
              <p:cNvSpPr/>
              <p:nvPr/>
            </p:nvSpPr>
            <p:spPr>
              <a:xfrm>
                <a:off x="1450188" y="5872616"/>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4</a:t>
                </a:r>
              </a:p>
            </p:txBody>
          </p:sp>
          <p:sp>
            <p:nvSpPr>
              <p:cNvPr id="107" name="Oval 106"/>
              <p:cNvSpPr/>
              <p:nvPr/>
            </p:nvSpPr>
            <p:spPr>
              <a:xfrm>
                <a:off x="1667064" y="5872616"/>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5</a:t>
                </a:r>
              </a:p>
            </p:txBody>
          </p:sp>
        </p:grpSp>
      </p:grpSp>
    </p:spTree>
    <p:extLst>
      <p:ext uri="{BB962C8B-B14F-4D97-AF65-F5344CB8AC3E}">
        <p14:creationId xmlns:p14="http://schemas.microsoft.com/office/powerpoint/2010/main" val="3298775998"/>
      </p:ext>
    </p:extLst>
  </p:cSld>
  <p:clrMapOvr>
    <a:masterClrMapping/>
  </p:clrMapOvr>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153</a:t>
            </a:fld>
            <a:r>
              <a:rPr lang="en-US" smtClean="0"/>
              <a:t> -</a:t>
            </a:r>
            <a:endParaRPr lang="en-US"/>
          </a:p>
        </p:txBody>
      </p:sp>
      <p:sp>
        <p:nvSpPr>
          <p:cNvPr id="20" name="Rectangle 19"/>
          <p:cNvSpPr/>
          <p:nvPr/>
        </p:nvSpPr>
        <p:spPr bwMode="auto">
          <a:xfrm>
            <a:off x="0" y="0"/>
            <a:ext cx="9144000" cy="6858000"/>
          </a:xfrm>
          <a:prstGeom prst="rect">
            <a:avLst/>
          </a:prstGeom>
          <a:solidFill>
            <a:srgbClr val="002A7E"/>
          </a:solidFill>
          <a:ln w="9525" cap="flat" cmpd="sng" algn="ctr">
            <a:solidFill>
              <a:srgbClr val="002A7E"/>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1" name="Title 1"/>
          <p:cNvSpPr txBox="1">
            <a:spLocks/>
          </p:cNvSpPr>
          <p:nvPr/>
        </p:nvSpPr>
        <p:spPr bwMode="black">
          <a:xfrm>
            <a:off x="2520532" y="968469"/>
            <a:ext cx="6066156" cy="17457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kern="0" dirty="0" smtClean="0">
                <a:solidFill>
                  <a:schemeClr val="bg1"/>
                </a:solidFill>
              </a:rPr>
              <a:t>Thailand Results</a:t>
            </a:r>
            <a:endParaRPr lang="en-US" kern="0" dirty="0">
              <a:solidFill>
                <a:schemeClr val="bg1"/>
              </a:solidFill>
            </a:endParaRPr>
          </a:p>
        </p:txBody>
      </p:sp>
      <p:grpSp>
        <p:nvGrpSpPr>
          <p:cNvPr id="201" name="Group 200"/>
          <p:cNvGrpSpPr/>
          <p:nvPr/>
        </p:nvGrpSpPr>
        <p:grpSpPr>
          <a:xfrm>
            <a:off x="1334949" y="1478943"/>
            <a:ext cx="6512987" cy="4031311"/>
            <a:chOff x="980124" y="-200163"/>
            <a:chExt cx="6199581" cy="4031311"/>
          </a:xfrm>
        </p:grpSpPr>
        <p:grpSp>
          <p:nvGrpSpPr>
            <p:cNvPr id="202" name="Group 10"/>
            <p:cNvGrpSpPr>
              <a:grpSpLocks/>
            </p:cNvGrpSpPr>
            <p:nvPr/>
          </p:nvGrpSpPr>
          <p:grpSpPr bwMode="auto">
            <a:xfrm>
              <a:off x="2026011" y="1297369"/>
              <a:ext cx="4209971" cy="2370154"/>
              <a:chOff x="0" y="723"/>
              <a:chExt cx="5414" cy="3048"/>
            </a:xfrm>
            <a:solidFill>
              <a:srgbClr val="C1BA9E"/>
            </a:solidFill>
          </p:grpSpPr>
          <p:sp>
            <p:nvSpPr>
              <p:cNvPr id="205" name="Freeform 204"/>
              <p:cNvSpPr>
                <a:spLocks noChangeAspect="1" noEditPoints="1"/>
              </p:cNvSpPr>
              <p:nvPr/>
            </p:nvSpPr>
            <p:spPr bwMode="auto">
              <a:xfrm>
                <a:off x="2213" y="723"/>
                <a:ext cx="3201" cy="2883"/>
              </a:xfrm>
              <a:custGeom>
                <a:avLst/>
                <a:gdLst>
                  <a:gd name="T0" fmla="*/ 2927 w 3062"/>
                  <a:gd name="T1" fmla="*/ 2669 h 2758"/>
                  <a:gd name="T2" fmla="*/ 2865 w 3062"/>
                  <a:gd name="T3" fmla="*/ 2545 h 2758"/>
                  <a:gd name="T4" fmla="*/ 2974 w 3062"/>
                  <a:gd name="T5" fmla="*/ 2469 h 2758"/>
                  <a:gd name="T6" fmla="*/ 2938 w 3062"/>
                  <a:gd name="T7" fmla="*/ 2350 h 2758"/>
                  <a:gd name="T8" fmla="*/ 3985 w 3062"/>
                  <a:gd name="T9" fmla="*/ 576 h 2758"/>
                  <a:gd name="T10" fmla="*/ 3375 w 3062"/>
                  <a:gd name="T11" fmla="*/ 391 h 2758"/>
                  <a:gd name="T12" fmla="*/ 3024 w 3062"/>
                  <a:gd name="T13" fmla="*/ 327 h 2758"/>
                  <a:gd name="T14" fmla="*/ 2742 w 3062"/>
                  <a:gd name="T15" fmla="*/ 197 h 2758"/>
                  <a:gd name="T16" fmla="*/ 2021 w 3062"/>
                  <a:gd name="T17" fmla="*/ 410 h 2758"/>
                  <a:gd name="T18" fmla="*/ 1795 w 3062"/>
                  <a:gd name="T19" fmla="*/ 597 h 2758"/>
                  <a:gd name="T20" fmla="*/ 1326 w 3062"/>
                  <a:gd name="T21" fmla="*/ 717 h 2758"/>
                  <a:gd name="T22" fmla="*/ 1150 w 3062"/>
                  <a:gd name="T23" fmla="*/ 862 h 2758"/>
                  <a:gd name="T24" fmla="*/ 1061 w 3062"/>
                  <a:gd name="T25" fmla="*/ 576 h 2758"/>
                  <a:gd name="T26" fmla="*/ 685 w 3062"/>
                  <a:gd name="T27" fmla="*/ 660 h 2758"/>
                  <a:gd name="T28" fmla="*/ 603 w 3062"/>
                  <a:gd name="T29" fmla="*/ 1085 h 2758"/>
                  <a:gd name="T30" fmla="*/ 731 w 3062"/>
                  <a:gd name="T31" fmla="*/ 1017 h 2758"/>
                  <a:gd name="T32" fmla="*/ 960 w 3062"/>
                  <a:gd name="T33" fmla="*/ 1044 h 2758"/>
                  <a:gd name="T34" fmla="*/ 704 w 3062"/>
                  <a:gd name="T35" fmla="*/ 1279 h 2758"/>
                  <a:gd name="T36" fmla="*/ 551 w 3062"/>
                  <a:gd name="T37" fmla="*/ 1286 h 2758"/>
                  <a:gd name="T38" fmla="*/ 308 w 3062"/>
                  <a:gd name="T39" fmla="*/ 1508 h 2758"/>
                  <a:gd name="T40" fmla="*/ 223 w 3062"/>
                  <a:gd name="T41" fmla="*/ 1803 h 2758"/>
                  <a:gd name="T42" fmla="*/ 693 w 3062"/>
                  <a:gd name="T43" fmla="*/ 1794 h 2758"/>
                  <a:gd name="T44" fmla="*/ 778 w 3062"/>
                  <a:gd name="T45" fmla="*/ 1717 h 2758"/>
                  <a:gd name="T46" fmla="*/ 1020 w 3062"/>
                  <a:gd name="T47" fmla="*/ 1814 h 2758"/>
                  <a:gd name="T48" fmla="*/ 728 w 3062"/>
                  <a:gd name="T49" fmla="*/ 1956 h 2758"/>
                  <a:gd name="T50" fmla="*/ 259 w 3062"/>
                  <a:gd name="T51" fmla="*/ 1846 h 2758"/>
                  <a:gd name="T52" fmla="*/ 44 w 3062"/>
                  <a:gd name="T53" fmla="*/ 2417 h 2758"/>
                  <a:gd name="T54" fmla="*/ 534 w 3062"/>
                  <a:gd name="T55" fmla="*/ 2561 h 2758"/>
                  <a:gd name="T56" fmla="*/ 660 w 3062"/>
                  <a:gd name="T57" fmla="*/ 3139 h 2758"/>
                  <a:gd name="T58" fmla="*/ 1143 w 3062"/>
                  <a:gd name="T59" fmla="*/ 3039 h 2758"/>
                  <a:gd name="T60" fmla="*/ 1438 w 3062"/>
                  <a:gd name="T61" fmla="*/ 2415 h 2758"/>
                  <a:gd name="T62" fmla="*/ 1227 w 3062"/>
                  <a:gd name="T63" fmla="*/ 2233 h 2758"/>
                  <a:gd name="T64" fmla="*/ 1443 w 3062"/>
                  <a:gd name="T65" fmla="*/ 2093 h 2758"/>
                  <a:gd name="T66" fmla="*/ 1892 w 3062"/>
                  <a:gd name="T67" fmla="*/ 2178 h 2758"/>
                  <a:gd name="T68" fmla="*/ 2358 w 3062"/>
                  <a:gd name="T69" fmla="*/ 2286 h 2758"/>
                  <a:gd name="T70" fmla="*/ 2523 w 3062"/>
                  <a:gd name="T71" fmla="*/ 2376 h 2758"/>
                  <a:gd name="T72" fmla="*/ 2834 w 3062"/>
                  <a:gd name="T73" fmla="*/ 2141 h 2758"/>
                  <a:gd name="T74" fmla="*/ 2944 w 3062"/>
                  <a:gd name="T75" fmla="*/ 1717 h 2758"/>
                  <a:gd name="T76" fmla="*/ 3157 w 3062"/>
                  <a:gd name="T77" fmla="*/ 1661 h 2758"/>
                  <a:gd name="T78" fmla="*/ 3516 w 3062"/>
                  <a:gd name="T79" fmla="*/ 1085 h 2758"/>
                  <a:gd name="T80" fmla="*/ 3686 w 3062"/>
                  <a:gd name="T81" fmla="*/ 1163 h 2758"/>
                  <a:gd name="T82" fmla="*/ 3968 w 3062"/>
                  <a:gd name="T83" fmla="*/ 1074 h 2758"/>
                  <a:gd name="T84" fmla="*/ 1179 w 3062"/>
                  <a:gd name="T85" fmla="*/ 1696 h 2758"/>
                  <a:gd name="T86" fmla="*/ 1185 w 3062"/>
                  <a:gd name="T87" fmla="*/ 1590 h 2758"/>
                  <a:gd name="T88" fmla="*/ 1337 w 3062"/>
                  <a:gd name="T89" fmla="*/ 1713 h 2758"/>
                  <a:gd name="T90" fmla="*/ 1557 w 3062"/>
                  <a:gd name="T91" fmla="*/ 358 h 2758"/>
                  <a:gd name="T92" fmla="*/ 1476 w 3062"/>
                  <a:gd name="T93" fmla="*/ 343 h 2758"/>
                  <a:gd name="T94" fmla="*/ 163 w 3062"/>
                  <a:gd name="T95" fmla="*/ 1343 h 2758"/>
                  <a:gd name="T96" fmla="*/ 2474 w 3062"/>
                  <a:gd name="T97" fmla="*/ 2649 h 2758"/>
                  <a:gd name="T98" fmla="*/ 1405 w 3062"/>
                  <a:gd name="T99" fmla="*/ 2919 h 2758"/>
                  <a:gd name="T100" fmla="*/ 283 w 3062"/>
                  <a:gd name="T101" fmla="*/ 1415 h 2758"/>
                  <a:gd name="T102" fmla="*/ 281 w 3062"/>
                  <a:gd name="T103" fmla="*/ 1148 h 2758"/>
                  <a:gd name="T104" fmla="*/ 4067 w 3062"/>
                  <a:gd name="T105" fmla="*/ 3599 h 2758"/>
                  <a:gd name="T106" fmla="*/ 3930 w 3062"/>
                  <a:gd name="T107" fmla="*/ 3760 h 2758"/>
                  <a:gd name="T108" fmla="*/ 3151 w 3062"/>
                  <a:gd name="T109" fmla="*/ 1900 h 2758"/>
                  <a:gd name="T110" fmla="*/ 3320 w 3062"/>
                  <a:gd name="T111" fmla="*/ 2820 h 2758"/>
                  <a:gd name="T112" fmla="*/ 3164 w 3062"/>
                  <a:gd name="T113" fmla="*/ 2655 h 2758"/>
                  <a:gd name="T114" fmla="*/ 3252 w 3062"/>
                  <a:gd name="T115" fmla="*/ 2916 h 2758"/>
                  <a:gd name="T116" fmla="*/ 2801 w 3062"/>
                  <a:gd name="T117" fmla="*/ 3338 h 2758"/>
                  <a:gd name="T118" fmla="*/ 3471 w 3062"/>
                  <a:gd name="T119" fmla="*/ 3534 h 2758"/>
                  <a:gd name="T120" fmla="*/ 3377 w 3062"/>
                  <a:gd name="T121" fmla="*/ 1300 h 2758"/>
                  <a:gd name="T122" fmla="*/ 3394 w 3062"/>
                  <a:gd name="T123" fmla="*/ 1671 h 2758"/>
                  <a:gd name="T124" fmla="*/ 3285 w 3062"/>
                  <a:gd name="T125" fmla="*/ 1854 h 275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062"/>
                  <a:gd name="T190" fmla="*/ 0 h 2758"/>
                  <a:gd name="T191" fmla="*/ 3062 w 3062"/>
                  <a:gd name="T192" fmla="*/ 2758 h 275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062" h="2758">
                    <a:moveTo>
                      <a:pt x="1982" y="1630"/>
                    </a:moveTo>
                    <a:lnTo>
                      <a:pt x="1982" y="1630"/>
                    </a:lnTo>
                    <a:lnTo>
                      <a:pt x="1976" y="1628"/>
                    </a:lnTo>
                    <a:lnTo>
                      <a:pt x="1972" y="1630"/>
                    </a:lnTo>
                    <a:lnTo>
                      <a:pt x="1962" y="1640"/>
                    </a:lnTo>
                    <a:lnTo>
                      <a:pt x="1960" y="1644"/>
                    </a:lnTo>
                    <a:lnTo>
                      <a:pt x="1962" y="1650"/>
                    </a:lnTo>
                    <a:lnTo>
                      <a:pt x="1966" y="1652"/>
                    </a:lnTo>
                    <a:lnTo>
                      <a:pt x="1972" y="1650"/>
                    </a:lnTo>
                    <a:lnTo>
                      <a:pt x="1982" y="1640"/>
                    </a:lnTo>
                    <a:lnTo>
                      <a:pt x="1984" y="1634"/>
                    </a:lnTo>
                    <a:lnTo>
                      <a:pt x="1982" y="1630"/>
                    </a:lnTo>
                    <a:close/>
                    <a:moveTo>
                      <a:pt x="2112" y="1982"/>
                    </a:moveTo>
                    <a:lnTo>
                      <a:pt x="2112" y="1982"/>
                    </a:lnTo>
                    <a:lnTo>
                      <a:pt x="2116" y="1994"/>
                    </a:lnTo>
                    <a:lnTo>
                      <a:pt x="2120" y="2000"/>
                    </a:lnTo>
                    <a:lnTo>
                      <a:pt x="2122" y="2006"/>
                    </a:lnTo>
                    <a:lnTo>
                      <a:pt x="2122" y="2014"/>
                    </a:lnTo>
                    <a:lnTo>
                      <a:pt x="2122" y="2018"/>
                    </a:lnTo>
                    <a:lnTo>
                      <a:pt x="2124" y="2022"/>
                    </a:lnTo>
                    <a:lnTo>
                      <a:pt x="2126" y="2024"/>
                    </a:lnTo>
                    <a:lnTo>
                      <a:pt x="2128" y="2026"/>
                    </a:lnTo>
                    <a:lnTo>
                      <a:pt x="2130" y="2026"/>
                    </a:lnTo>
                    <a:lnTo>
                      <a:pt x="2134" y="2026"/>
                    </a:lnTo>
                    <a:lnTo>
                      <a:pt x="2140" y="2024"/>
                    </a:lnTo>
                    <a:lnTo>
                      <a:pt x="2142" y="2022"/>
                    </a:lnTo>
                    <a:lnTo>
                      <a:pt x="2142" y="2008"/>
                    </a:lnTo>
                    <a:lnTo>
                      <a:pt x="2142" y="1996"/>
                    </a:lnTo>
                    <a:lnTo>
                      <a:pt x="2144" y="1992"/>
                    </a:lnTo>
                    <a:lnTo>
                      <a:pt x="2146" y="1994"/>
                    </a:lnTo>
                    <a:lnTo>
                      <a:pt x="2148" y="2000"/>
                    </a:lnTo>
                    <a:lnTo>
                      <a:pt x="2158" y="2012"/>
                    </a:lnTo>
                    <a:lnTo>
                      <a:pt x="2166" y="2020"/>
                    </a:lnTo>
                    <a:lnTo>
                      <a:pt x="2172" y="2024"/>
                    </a:lnTo>
                    <a:lnTo>
                      <a:pt x="2180" y="2026"/>
                    </a:lnTo>
                    <a:lnTo>
                      <a:pt x="2184" y="2026"/>
                    </a:lnTo>
                    <a:lnTo>
                      <a:pt x="2186" y="2026"/>
                    </a:lnTo>
                    <a:lnTo>
                      <a:pt x="2188" y="2024"/>
                    </a:lnTo>
                    <a:lnTo>
                      <a:pt x="2190" y="2022"/>
                    </a:lnTo>
                    <a:lnTo>
                      <a:pt x="2188" y="2020"/>
                    </a:lnTo>
                    <a:lnTo>
                      <a:pt x="2186" y="2014"/>
                    </a:lnTo>
                    <a:lnTo>
                      <a:pt x="2176" y="2002"/>
                    </a:lnTo>
                    <a:lnTo>
                      <a:pt x="2168" y="1992"/>
                    </a:lnTo>
                    <a:lnTo>
                      <a:pt x="2166" y="1988"/>
                    </a:lnTo>
                    <a:lnTo>
                      <a:pt x="2166" y="1984"/>
                    </a:lnTo>
                    <a:lnTo>
                      <a:pt x="2168" y="1982"/>
                    </a:lnTo>
                    <a:lnTo>
                      <a:pt x="2178" y="1972"/>
                    </a:lnTo>
                    <a:lnTo>
                      <a:pt x="2180" y="1968"/>
                    </a:lnTo>
                    <a:lnTo>
                      <a:pt x="2182" y="1962"/>
                    </a:lnTo>
                    <a:lnTo>
                      <a:pt x="2180" y="1960"/>
                    </a:lnTo>
                    <a:lnTo>
                      <a:pt x="2174" y="1958"/>
                    </a:lnTo>
                    <a:lnTo>
                      <a:pt x="2150" y="1958"/>
                    </a:lnTo>
                    <a:lnTo>
                      <a:pt x="2148" y="1958"/>
                    </a:lnTo>
                    <a:lnTo>
                      <a:pt x="2146" y="1956"/>
                    </a:lnTo>
                    <a:lnTo>
                      <a:pt x="2146" y="1954"/>
                    </a:lnTo>
                    <a:lnTo>
                      <a:pt x="2146" y="1950"/>
                    </a:lnTo>
                    <a:lnTo>
                      <a:pt x="2148" y="1946"/>
                    </a:lnTo>
                    <a:lnTo>
                      <a:pt x="2158" y="1934"/>
                    </a:lnTo>
                    <a:lnTo>
                      <a:pt x="2158" y="1932"/>
                    </a:lnTo>
                    <a:lnTo>
                      <a:pt x="2158" y="1930"/>
                    </a:lnTo>
                    <a:lnTo>
                      <a:pt x="2154" y="1928"/>
                    </a:lnTo>
                    <a:lnTo>
                      <a:pt x="2150" y="1928"/>
                    </a:lnTo>
                    <a:lnTo>
                      <a:pt x="2144" y="1930"/>
                    </a:lnTo>
                    <a:lnTo>
                      <a:pt x="2138" y="1934"/>
                    </a:lnTo>
                    <a:lnTo>
                      <a:pt x="2130" y="1946"/>
                    </a:lnTo>
                    <a:lnTo>
                      <a:pt x="2116" y="1970"/>
                    </a:lnTo>
                    <a:lnTo>
                      <a:pt x="2112" y="1982"/>
                    </a:lnTo>
                    <a:close/>
                    <a:moveTo>
                      <a:pt x="1966" y="1940"/>
                    </a:moveTo>
                    <a:lnTo>
                      <a:pt x="1966" y="1940"/>
                    </a:lnTo>
                    <a:lnTo>
                      <a:pt x="1968" y="1948"/>
                    </a:lnTo>
                    <a:lnTo>
                      <a:pt x="1970" y="1954"/>
                    </a:lnTo>
                    <a:lnTo>
                      <a:pt x="1972" y="1960"/>
                    </a:lnTo>
                    <a:lnTo>
                      <a:pt x="1980" y="1974"/>
                    </a:lnTo>
                    <a:lnTo>
                      <a:pt x="1982" y="1980"/>
                    </a:lnTo>
                    <a:lnTo>
                      <a:pt x="1988" y="1984"/>
                    </a:lnTo>
                    <a:lnTo>
                      <a:pt x="1994" y="1986"/>
                    </a:lnTo>
                    <a:lnTo>
                      <a:pt x="1998" y="1986"/>
                    </a:lnTo>
                    <a:lnTo>
                      <a:pt x="2014" y="1986"/>
                    </a:lnTo>
                    <a:lnTo>
                      <a:pt x="2018" y="1986"/>
                    </a:lnTo>
                    <a:lnTo>
                      <a:pt x="2024" y="1988"/>
                    </a:lnTo>
                    <a:lnTo>
                      <a:pt x="2032" y="1990"/>
                    </a:lnTo>
                    <a:lnTo>
                      <a:pt x="2038" y="1992"/>
                    </a:lnTo>
                    <a:lnTo>
                      <a:pt x="2044" y="1996"/>
                    </a:lnTo>
                    <a:lnTo>
                      <a:pt x="2052" y="1996"/>
                    </a:lnTo>
                    <a:lnTo>
                      <a:pt x="2056" y="1996"/>
                    </a:lnTo>
                    <a:lnTo>
                      <a:pt x="2062" y="1994"/>
                    </a:lnTo>
                    <a:lnTo>
                      <a:pt x="2066" y="1988"/>
                    </a:lnTo>
                    <a:lnTo>
                      <a:pt x="2072" y="1974"/>
                    </a:lnTo>
                    <a:lnTo>
                      <a:pt x="2074" y="1968"/>
                    </a:lnTo>
                    <a:lnTo>
                      <a:pt x="2078" y="1962"/>
                    </a:lnTo>
                    <a:lnTo>
                      <a:pt x="2088" y="1950"/>
                    </a:lnTo>
                    <a:lnTo>
                      <a:pt x="2090" y="1944"/>
                    </a:lnTo>
                    <a:lnTo>
                      <a:pt x="2094" y="1932"/>
                    </a:lnTo>
                    <a:lnTo>
                      <a:pt x="2096" y="1928"/>
                    </a:lnTo>
                    <a:lnTo>
                      <a:pt x="2100" y="1924"/>
                    </a:lnTo>
                    <a:lnTo>
                      <a:pt x="2106" y="1922"/>
                    </a:lnTo>
                    <a:lnTo>
                      <a:pt x="2108" y="1920"/>
                    </a:lnTo>
                    <a:lnTo>
                      <a:pt x="2108" y="1918"/>
                    </a:lnTo>
                    <a:lnTo>
                      <a:pt x="2108" y="1916"/>
                    </a:lnTo>
                    <a:lnTo>
                      <a:pt x="2106" y="1914"/>
                    </a:lnTo>
                    <a:lnTo>
                      <a:pt x="2100" y="1912"/>
                    </a:lnTo>
                    <a:lnTo>
                      <a:pt x="2096" y="1908"/>
                    </a:lnTo>
                    <a:lnTo>
                      <a:pt x="2094" y="1900"/>
                    </a:lnTo>
                    <a:lnTo>
                      <a:pt x="2094" y="1898"/>
                    </a:lnTo>
                    <a:lnTo>
                      <a:pt x="2094" y="1882"/>
                    </a:lnTo>
                    <a:lnTo>
                      <a:pt x="2094" y="1878"/>
                    </a:lnTo>
                    <a:lnTo>
                      <a:pt x="2096" y="1870"/>
                    </a:lnTo>
                    <a:lnTo>
                      <a:pt x="2100" y="1866"/>
                    </a:lnTo>
                    <a:lnTo>
                      <a:pt x="2106" y="1864"/>
                    </a:lnTo>
                    <a:lnTo>
                      <a:pt x="2108" y="1862"/>
                    </a:lnTo>
                    <a:lnTo>
                      <a:pt x="2110" y="1858"/>
                    </a:lnTo>
                    <a:lnTo>
                      <a:pt x="2110" y="1856"/>
                    </a:lnTo>
                    <a:lnTo>
                      <a:pt x="2110" y="1852"/>
                    </a:lnTo>
                    <a:lnTo>
                      <a:pt x="2106" y="1848"/>
                    </a:lnTo>
                    <a:lnTo>
                      <a:pt x="2102" y="1842"/>
                    </a:lnTo>
                    <a:lnTo>
                      <a:pt x="2096" y="1836"/>
                    </a:lnTo>
                    <a:lnTo>
                      <a:pt x="2090" y="1834"/>
                    </a:lnTo>
                    <a:lnTo>
                      <a:pt x="2084" y="1832"/>
                    </a:lnTo>
                    <a:lnTo>
                      <a:pt x="2076" y="1834"/>
                    </a:lnTo>
                    <a:lnTo>
                      <a:pt x="2052" y="1846"/>
                    </a:lnTo>
                    <a:lnTo>
                      <a:pt x="2046" y="1850"/>
                    </a:lnTo>
                    <a:lnTo>
                      <a:pt x="2040" y="1856"/>
                    </a:lnTo>
                    <a:lnTo>
                      <a:pt x="2020" y="1882"/>
                    </a:lnTo>
                    <a:lnTo>
                      <a:pt x="2014" y="1888"/>
                    </a:lnTo>
                    <a:lnTo>
                      <a:pt x="2008" y="1892"/>
                    </a:lnTo>
                    <a:lnTo>
                      <a:pt x="2004" y="1896"/>
                    </a:lnTo>
                    <a:lnTo>
                      <a:pt x="1988" y="1902"/>
                    </a:lnTo>
                    <a:lnTo>
                      <a:pt x="1984" y="1904"/>
                    </a:lnTo>
                    <a:lnTo>
                      <a:pt x="1972" y="1914"/>
                    </a:lnTo>
                    <a:lnTo>
                      <a:pt x="1968" y="1920"/>
                    </a:lnTo>
                    <a:lnTo>
                      <a:pt x="1966" y="1926"/>
                    </a:lnTo>
                    <a:lnTo>
                      <a:pt x="1966" y="1940"/>
                    </a:lnTo>
                    <a:close/>
                    <a:moveTo>
                      <a:pt x="2180" y="1810"/>
                    </a:moveTo>
                    <a:lnTo>
                      <a:pt x="2180" y="1810"/>
                    </a:lnTo>
                    <a:lnTo>
                      <a:pt x="2174" y="1814"/>
                    </a:lnTo>
                    <a:lnTo>
                      <a:pt x="2170" y="1818"/>
                    </a:lnTo>
                    <a:lnTo>
                      <a:pt x="2164" y="1832"/>
                    </a:lnTo>
                    <a:lnTo>
                      <a:pt x="2164" y="1834"/>
                    </a:lnTo>
                    <a:lnTo>
                      <a:pt x="2164" y="1836"/>
                    </a:lnTo>
                    <a:lnTo>
                      <a:pt x="2166" y="1838"/>
                    </a:lnTo>
                    <a:lnTo>
                      <a:pt x="2168" y="1836"/>
                    </a:lnTo>
                    <a:lnTo>
                      <a:pt x="2174" y="1834"/>
                    </a:lnTo>
                    <a:lnTo>
                      <a:pt x="2180" y="1832"/>
                    </a:lnTo>
                    <a:lnTo>
                      <a:pt x="2186" y="1834"/>
                    </a:lnTo>
                    <a:lnTo>
                      <a:pt x="2192" y="1838"/>
                    </a:lnTo>
                    <a:lnTo>
                      <a:pt x="2200" y="1840"/>
                    </a:lnTo>
                    <a:lnTo>
                      <a:pt x="2204" y="1840"/>
                    </a:lnTo>
                    <a:lnTo>
                      <a:pt x="2210" y="1840"/>
                    </a:lnTo>
                    <a:lnTo>
                      <a:pt x="2218" y="1844"/>
                    </a:lnTo>
                    <a:lnTo>
                      <a:pt x="2224" y="1846"/>
                    </a:lnTo>
                    <a:lnTo>
                      <a:pt x="2226" y="1846"/>
                    </a:lnTo>
                    <a:lnTo>
                      <a:pt x="2228" y="1846"/>
                    </a:lnTo>
                    <a:lnTo>
                      <a:pt x="2230" y="1844"/>
                    </a:lnTo>
                    <a:lnTo>
                      <a:pt x="2230" y="1842"/>
                    </a:lnTo>
                    <a:lnTo>
                      <a:pt x="2230" y="1818"/>
                    </a:lnTo>
                    <a:lnTo>
                      <a:pt x="2230" y="1812"/>
                    </a:lnTo>
                    <a:lnTo>
                      <a:pt x="2226" y="1806"/>
                    </a:lnTo>
                    <a:lnTo>
                      <a:pt x="2216" y="1798"/>
                    </a:lnTo>
                    <a:lnTo>
                      <a:pt x="2214" y="1796"/>
                    </a:lnTo>
                    <a:lnTo>
                      <a:pt x="2212" y="1794"/>
                    </a:lnTo>
                    <a:lnTo>
                      <a:pt x="2208" y="1796"/>
                    </a:lnTo>
                    <a:lnTo>
                      <a:pt x="2206" y="1798"/>
                    </a:lnTo>
                    <a:lnTo>
                      <a:pt x="2198" y="1806"/>
                    </a:lnTo>
                    <a:lnTo>
                      <a:pt x="2190" y="1810"/>
                    </a:lnTo>
                    <a:lnTo>
                      <a:pt x="2184" y="1810"/>
                    </a:lnTo>
                    <a:lnTo>
                      <a:pt x="2180" y="1810"/>
                    </a:lnTo>
                    <a:close/>
                    <a:moveTo>
                      <a:pt x="2152" y="1544"/>
                    </a:moveTo>
                    <a:lnTo>
                      <a:pt x="2152" y="1544"/>
                    </a:lnTo>
                    <a:lnTo>
                      <a:pt x="2152" y="1542"/>
                    </a:lnTo>
                    <a:lnTo>
                      <a:pt x="2152" y="1540"/>
                    </a:lnTo>
                    <a:lnTo>
                      <a:pt x="2150" y="1540"/>
                    </a:lnTo>
                    <a:lnTo>
                      <a:pt x="2148" y="1542"/>
                    </a:lnTo>
                    <a:lnTo>
                      <a:pt x="2138" y="1550"/>
                    </a:lnTo>
                    <a:lnTo>
                      <a:pt x="2134" y="1558"/>
                    </a:lnTo>
                    <a:lnTo>
                      <a:pt x="2132" y="1564"/>
                    </a:lnTo>
                    <a:lnTo>
                      <a:pt x="2132" y="1568"/>
                    </a:lnTo>
                    <a:lnTo>
                      <a:pt x="2134" y="1576"/>
                    </a:lnTo>
                    <a:lnTo>
                      <a:pt x="2136" y="1584"/>
                    </a:lnTo>
                    <a:lnTo>
                      <a:pt x="2140" y="1588"/>
                    </a:lnTo>
                    <a:lnTo>
                      <a:pt x="2140" y="1590"/>
                    </a:lnTo>
                    <a:lnTo>
                      <a:pt x="2142" y="1592"/>
                    </a:lnTo>
                    <a:lnTo>
                      <a:pt x="2144" y="1590"/>
                    </a:lnTo>
                    <a:lnTo>
                      <a:pt x="2144" y="1588"/>
                    </a:lnTo>
                    <a:lnTo>
                      <a:pt x="2150" y="1564"/>
                    </a:lnTo>
                    <a:lnTo>
                      <a:pt x="2152" y="1548"/>
                    </a:lnTo>
                    <a:lnTo>
                      <a:pt x="2152" y="1544"/>
                    </a:lnTo>
                    <a:close/>
                    <a:moveTo>
                      <a:pt x="2066" y="2082"/>
                    </a:moveTo>
                    <a:lnTo>
                      <a:pt x="2066" y="2082"/>
                    </a:lnTo>
                    <a:lnTo>
                      <a:pt x="2068" y="2082"/>
                    </a:lnTo>
                    <a:lnTo>
                      <a:pt x="2070" y="2082"/>
                    </a:lnTo>
                    <a:lnTo>
                      <a:pt x="2072" y="2080"/>
                    </a:lnTo>
                    <a:lnTo>
                      <a:pt x="2070" y="2078"/>
                    </a:lnTo>
                    <a:lnTo>
                      <a:pt x="2068" y="2072"/>
                    </a:lnTo>
                    <a:lnTo>
                      <a:pt x="2062" y="2066"/>
                    </a:lnTo>
                    <a:lnTo>
                      <a:pt x="2056" y="2062"/>
                    </a:lnTo>
                    <a:lnTo>
                      <a:pt x="2032" y="2058"/>
                    </a:lnTo>
                    <a:lnTo>
                      <a:pt x="2018" y="2052"/>
                    </a:lnTo>
                    <a:lnTo>
                      <a:pt x="2012" y="2048"/>
                    </a:lnTo>
                    <a:lnTo>
                      <a:pt x="2006" y="2046"/>
                    </a:lnTo>
                    <a:lnTo>
                      <a:pt x="1998" y="2046"/>
                    </a:lnTo>
                    <a:lnTo>
                      <a:pt x="1994" y="2046"/>
                    </a:lnTo>
                    <a:lnTo>
                      <a:pt x="1978" y="2046"/>
                    </a:lnTo>
                    <a:lnTo>
                      <a:pt x="1964" y="2046"/>
                    </a:lnTo>
                    <a:lnTo>
                      <a:pt x="1948" y="2046"/>
                    </a:lnTo>
                    <a:lnTo>
                      <a:pt x="1916" y="2046"/>
                    </a:lnTo>
                    <a:lnTo>
                      <a:pt x="1912" y="2046"/>
                    </a:lnTo>
                    <a:lnTo>
                      <a:pt x="1916" y="2048"/>
                    </a:lnTo>
                    <a:lnTo>
                      <a:pt x="1940" y="2062"/>
                    </a:lnTo>
                    <a:lnTo>
                      <a:pt x="1954" y="2066"/>
                    </a:lnTo>
                    <a:lnTo>
                      <a:pt x="1998" y="2074"/>
                    </a:lnTo>
                    <a:lnTo>
                      <a:pt x="2014" y="2074"/>
                    </a:lnTo>
                    <a:lnTo>
                      <a:pt x="2026" y="2074"/>
                    </a:lnTo>
                    <a:lnTo>
                      <a:pt x="2042" y="2076"/>
                    </a:lnTo>
                    <a:lnTo>
                      <a:pt x="2066" y="2082"/>
                    </a:lnTo>
                    <a:close/>
                    <a:moveTo>
                      <a:pt x="2126" y="1676"/>
                    </a:moveTo>
                    <a:lnTo>
                      <a:pt x="2126" y="1676"/>
                    </a:lnTo>
                    <a:lnTo>
                      <a:pt x="2124" y="1684"/>
                    </a:lnTo>
                    <a:lnTo>
                      <a:pt x="2126" y="1692"/>
                    </a:lnTo>
                    <a:lnTo>
                      <a:pt x="2130" y="1706"/>
                    </a:lnTo>
                    <a:lnTo>
                      <a:pt x="2134" y="1712"/>
                    </a:lnTo>
                    <a:lnTo>
                      <a:pt x="2138" y="1718"/>
                    </a:lnTo>
                    <a:lnTo>
                      <a:pt x="2142" y="1722"/>
                    </a:lnTo>
                    <a:lnTo>
                      <a:pt x="2148" y="1722"/>
                    </a:lnTo>
                    <a:lnTo>
                      <a:pt x="2152" y="1724"/>
                    </a:lnTo>
                    <a:lnTo>
                      <a:pt x="2158" y="1728"/>
                    </a:lnTo>
                    <a:lnTo>
                      <a:pt x="2174" y="1738"/>
                    </a:lnTo>
                    <a:lnTo>
                      <a:pt x="2180" y="1744"/>
                    </a:lnTo>
                    <a:lnTo>
                      <a:pt x="2186" y="1750"/>
                    </a:lnTo>
                    <a:lnTo>
                      <a:pt x="2188" y="1754"/>
                    </a:lnTo>
                    <a:lnTo>
                      <a:pt x="2192" y="1760"/>
                    </a:lnTo>
                    <a:lnTo>
                      <a:pt x="2198" y="1766"/>
                    </a:lnTo>
                    <a:lnTo>
                      <a:pt x="2204" y="1768"/>
                    </a:lnTo>
                    <a:lnTo>
                      <a:pt x="2206" y="1768"/>
                    </a:lnTo>
                    <a:lnTo>
                      <a:pt x="2208" y="1768"/>
                    </a:lnTo>
                    <a:lnTo>
                      <a:pt x="2210" y="1766"/>
                    </a:lnTo>
                    <a:lnTo>
                      <a:pt x="2210" y="1764"/>
                    </a:lnTo>
                    <a:lnTo>
                      <a:pt x="2210" y="1760"/>
                    </a:lnTo>
                    <a:lnTo>
                      <a:pt x="2210" y="1752"/>
                    </a:lnTo>
                    <a:lnTo>
                      <a:pt x="2206" y="1746"/>
                    </a:lnTo>
                    <a:lnTo>
                      <a:pt x="2196" y="1730"/>
                    </a:lnTo>
                    <a:lnTo>
                      <a:pt x="2190" y="1724"/>
                    </a:lnTo>
                    <a:lnTo>
                      <a:pt x="2184" y="1718"/>
                    </a:lnTo>
                    <a:lnTo>
                      <a:pt x="2168" y="1708"/>
                    </a:lnTo>
                    <a:lnTo>
                      <a:pt x="2164" y="1704"/>
                    </a:lnTo>
                    <a:lnTo>
                      <a:pt x="2162" y="1698"/>
                    </a:lnTo>
                    <a:lnTo>
                      <a:pt x="2164" y="1686"/>
                    </a:lnTo>
                    <a:lnTo>
                      <a:pt x="2170" y="1672"/>
                    </a:lnTo>
                    <a:lnTo>
                      <a:pt x="2168" y="1666"/>
                    </a:lnTo>
                    <a:lnTo>
                      <a:pt x="2164" y="1660"/>
                    </a:lnTo>
                    <a:lnTo>
                      <a:pt x="2160" y="1658"/>
                    </a:lnTo>
                    <a:lnTo>
                      <a:pt x="2152" y="1656"/>
                    </a:lnTo>
                    <a:lnTo>
                      <a:pt x="2146" y="1658"/>
                    </a:lnTo>
                    <a:lnTo>
                      <a:pt x="2140" y="1660"/>
                    </a:lnTo>
                    <a:lnTo>
                      <a:pt x="2134" y="1666"/>
                    </a:lnTo>
                    <a:lnTo>
                      <a:pt x="2130" y="1672"/>
                    </a:lnTo>
                    <a:lnTo>
                      <a:pt x="2126" y="1676"/>
                    </a:lnTo>
                    <a:close/>
                    <a:moveTo>
                      <a:pt x="3046" y="620"/>
                    </a:moveTo>
                    <a:lnTo>
                      <a:pt x="3046" y="620"/>
                    </a:lnTo>
                    <a:lnTo>
                      <a:pt x="3052" y="616"/>
                    </a:lnTo>
                    <a:lnTo>
                      <a:pt x="3054" y="610"/>
                    </a:lnTo>
                    <a:lnTo>
                      <a:pt x="3062" y="478"/>
                    </a:lnTo>
                    <a:lnTo>
                      <a:pt x="3060" y="472"/>
                    </a:lnTo>
                    <a:lnTo>
                      <a:pt x="3056" y="466"/>
                    </a:lnTo>
                    <a:lnTo>
                      <a:pt x="3050" y="464"/>
                    </a:lnTo>
                    <a:lnTo>
                      <a:pt x="3038" y="460"/>
                    </a:lnTo>
                    <a:lnTo>
                      <a:pt x="3034" y="458"/>
                    </a:lnTo>
                    <a:lnTo>
                      <a:pt x="3028" y="454"/>
                    </a:lnTo>
                    <a:lnTo>
                      <a:pt x="3020" y="446"/>
                    </a:lnTo>
                    <a:lnTo>
                      <a:pt x="3006" y="438"/>
                    </a:lnTo>
                    <a:lnTo>
                      <a:pt x="3002" y="434"/>
                    </a:lnTo>
                    <a:lnTo>
                      <a:pt x="2994" y="432"/>
                    </a:lnTo>
                    <a:lnTo>
                      <a:pt x="2986" y="432"/>
                    </a:lnTo>
                    <a:lnTo>
                      <a:pt x="2972" y="432"/>
                    </a:lnTo>
                    <a:lnTo>
                      <a:pt x="2966" y="430"/>
                    </a:lnTo>
                    <a:lnTo>
                      <a:pt x="2958" y="428"/>
                    </a:lnTo>
                    <a:lnTo>
                      <a:pt x="2952" y="424"/>
                    </a:lnTo>
                    <a:lnTo>
                      <a:pt x="2946" y="422"/>
                    </a:lnTo>
                    <a:lnTo>
                      <a:pt x="2938" y="422"/>
                    </a:lnTo>
                    <a:lnTo>
                      <a:pt x="2934" y="422"/>
                    </a:lnTo>
                    <a:lnTo>
                      <a:pt x="2920" y="422"/>
                    </a:lnTo>
                    <a:lnTo>
                      <a:pt x="2918" y="424"/>
                    </a:lnTo>
                    <a:lnTo>
                      <a:pt x="2918" y="430"/>
                    </a:lnTo>
                    <a:lnTo>
                      <a:pt x="2924" y="452"/>
                    </a:lnTo>
                    <a:lnTo>
                      <a:pt x="2922" y="460"/>
                    </a:lnTo>
                    <a:lnTo>
                      <a:pt x="2918" y="464"/>
                    </a:lnTo>
                    <a:lnTo>
                      <a:pt x="2914" y="466"/>
                    </a:lnTo>
                    <a:lnTo>
                      <a:pt x="2906" y="468"/>
                    </a:lnTo>
                    <a:lnTo>
                      <a:pt x="2900" y="466"/>
                    </a:lnTo>
                    <a:lnTo>
                      <a:pt x="2894" y="464"/>
                    </a:lnTo>
                    <a:lnTo>
                      <a:pt x="2888" y="460"/>
                    </a:lnTo>
                    <a:lnTo>
                      <a:pt x="2882" y="454"/>
                    </a:lnTo>
                    <a:lnTo>
                      <a:pt x="2880" y="448"/>
                    </a:lnTo>
                    <a:lnTo>
                      <a:pt x="2876" y="436"/>
                    </a:lnTo>
                    <a:lnTo>
                      <a:pt x="2874" y="432"/>
                    </a:lnTo>
                    <a:lnTo>
                      <a:pt x="2868" y="432"/>
                    </a:lnTo>
                    <a:lnTo>
                      <a:pt x="2856" y="432"/>
                    </a:lnTo>
                    <a:lnTo>
                      <a:pt x="2848" y="432"/>
                    </a:lnTo>
                    <a:lnTo>
                      <a:pt x="2842" y="436"/>
                    </a:lnTo>
                    <a:lnTo>
                      <a:pt x="2836" y="438"/>
                    </a:lnTo>
                    <a:lnTo>
                      <a:pt x="2830" y="438"/>
                    </a:lnTo>
                    <a:lnTo>
                      <a:pt x="2816" y="434"/>
                    </a:lnTo>
                    <a:lnTo>
                      <a:pt x="2800" y="432"/>
                    </a:lnTo>
                    <a:lnTo>
                      <a:pt x="2786" y="432"/>
                    </a:lnTo>
                    <a:lnTo>
                      <a:pt x="2780" y="432"/>
                    </a:lnTo>
                    <a:lnTo>
                      <a:pt x="2774" y="436"/>
                    </a:lnTo>
                    <a:lnTo>
                      <a:pt x="2772" y="438"/>
                    </a:lnTo>
                    <a:lnTo>
                      <a:pt x="2768" y="438"/>
                    </a:lnTo>
                    <a:lnTo>
                      <a:pt x="2764" y="436"/>
                    </a:lnTo>
                    <a:lnTo>
                      <a:pt x="2756" y="426"/>
                    </a:lnTo>
                    <a:lnTo>
                      <a:pt x="2752" y="420"/>
                    </a:lnTo>
                    <a:lnTo>
                      <a:pt x="2750" y="414"/>
                    </a:lnTo>
                    <a:lnTo>
                      <a:pt x="2750" y="400"/>
                    </a:lnTo>
                    <a:lnTo>
                      <a:pt x="2748" y="394"/>
                    </a:lnTo>
                    <a:lnTo>
                      <a:pt x="2742" y="388"/>
                    </a:lnTo>
                    <a:lnTo>
                      <a:pt x="2726" y="376"/>
                    </a:lnTo>
                    <a:lnTo>
                      <a:pt x="2720" y="374"/>
                    </a:lnTo>
                    <a:lnTo>
                      <a:pt x="2712" y="372"/>
                    </a:lnTo>
                    <a:lnTo>
                      <a:pt x="2680" y="372"/>
                    </a:lnTo>
                    <a:lnTo>
                      <a:pt x="2664" y="372"/>
                    </a:lnTo>
                    <a:lnTo>
                      <a:pt x="2630" y="372"/>
                    </a:lnTo>
                    <a:lnTo>
                      <a:pt x="2624" y="370"/>
                    </a:lnTo>
                    <a:lnTo>
                      <a:pt x="2622" y="368"/>
                    </a:lnTo>
                    <a:lnTo>
                      <a:pt x="2620" y="362"/>
                    </a:lnTo>
                    <a:lnTo>
                      <a:pt x="2618" y="358"/>
                    </a:lnTo>
                    <a:lnTo>
                      <a:pt x="2606" y="348"/>
                    </a:lnTo>
                    <a:lnTo>
                      <a:pt x="2590" y="338"/>
                    </a:lnTo>
                    <a:lnTo>
                      <a:pt x="2586" y="332"/>
                    </a:lnTo>
                    <a:lnTo>
                      <a:pt x="2584" y="326"/>
                    </a:lnTo>
                    <a:lnTo>
                      <a:pt x="2584" y="322"/>
                    </a:lnTo>
                    <a:lnTo>
                      <a:pt x="2580" y="316"/>
                    </a:lnTo>
                    <a:lnTo>
                      <a:pt x="2576" y="312"/>
                    </a:lnTo>
                    <a:lnTo>
                      <a:pt x="2474" y="286"/>
                    </a:lnTo>
                    <a:lnTo>
                      <a:pt x="2468" y="286"/>
                    </a:lnTo>
                    <a:lnTo>
                      <a:pt x="2466" y="288"/>
                    </a:lnTo>
                    <a:lnTo>
                      <a:pt x="2466" y="290"/>
                    </a:lnTo>
                    <a:lnTo>
                      <a:pt x="2464" y="294"/>
                    </a:lnTo>
                    <a:lnTo>
                      <a:pt x="2458" y="298"/>
                    </a:lnTo>
                    <a:lnTo>
                      <a:pt x="2442" y="310"/>
                    </a:lnTo>
                    <a:lnTo>
                      <a:pt x="2438" y="314"/>
                    </a:lnTo>
                    <a:lnTo>
                      <a:pt x="2438" y="322"/>
                    </a:lnTo>
                    <a:lnTo>
                      <a:pt x="2444" y="336"/>
                    </a:lnTo>
                    <a:lnTo>
                      <a:pt x="2444" y="338"/>
                    </a:lnTo>
                    <a:lnTo>
                      <a:pt x="2444" y="342"/>
                    </a:lnTo>
                    <a:lnTo>
                      <a:pt x="2442" y="344"/>
                    </a:lnTo>
                    <a:lnTo>
                      <a:pt x="2438" y="346"/>
                    </a:lnTo>
                    <a:lnTo>
                      <a:pt x="2424" y="350"/>
                    </a:lnTo>
                    <a:lnTo>
                      <a:pt x="2408" y="352"/>
                    </a:lnTo>
                    <a:lnTo>
                      <a:pt x="2406" y="352"/>
                    </a:lnTo>
                    <a:lnTo>
                      <a:pt x="2390" y="350"/>
                    </a:lnTo>
                    <a:lnTo>
                      <a:pt x="2376" y="346"/>
                    </a:lnTo>
                    <a:lnTo>
                      <a:pt x="2368" y="346"/>
                    </a:lnTo>
                    <a:lnTo>
                      <a:pt x="2362" y="348"/>
                    </a:lnTo>
                    <a:lnTo>
                      <a:pt x="2358" y="350"/>
                    </a:lnTo>
                    <a:lnTo>
                      <a:pt x="2350" y="350"/>
                    </a:lnTo>
                    <a:lnTo>
                      <a:pt x="2346" y="346"/>
                    </a:lnTo>
                    <a:lnTo>
                      <a:pt x="2332" y="340"/>
                    </a:lnTo>
                    <a:lnTo>
                      <a:pt x="2326" y="336"/>
                    </a:lnTo>
                    <a:lnTo>
                      <a:pt x="2324" y="336"/>
                    </a:lnTo>
                    <a:lnTo>
                      <a:pt x="2322" y="336"/>
                    </a:lnTo>
                    <a:lnTo>
                      <a:pt x="2320" y="338"/>
                    </a:lnTo>
                    <a:lnTo>
                      <a:pt x="2318" y="342"/>
                    </a:lnTo>
                    <a:lnTo>
                      <a:pt x="2318" y="354"/>
                    </a:lnTo>
                    <a:lnTo>
                      <a:pt x="2318" y="362"/>
                    </a:lnTo>
                    <a:lnTo>
                      <a:pt x="2314" y="368"/>
                    </a:lnTo>
                    <a:lnTo>
                      <a:pt x="2304" y="376"/>
                    </a:lnTo>
                    <a:lnTo>
                      <a:pt x="2302" y="378"/>
                    </a:lnTo>
                    <a:lnTo>
                      <a:pt x="2300" y="378"/>
                    </a:lnTo>
                    <a:lnTo>
                      <a:pt x="2298" y="378"/>
                    </a:lnTo>
                    <a:lnTo>
                      <a:pt x="2294" y="376"/>
                    </a:lnTo>
                    <a:lnTo>
                      <a:pt x="2284" y="360"/>
                    </a:lnTo>
                    <a:lnTo>
                      <a:pt x="2276" y="346"/>
                    </a:lnTo>
                    <a:lnTo>
                      <a:pt x="2264" y="330"/>
                    </a:lnTo>
                    <a:lnTo>
                      <a:pt x="2262" y="324"/>
                    </a:lnTo>
                    <a:lnTo>
                      <a:pt x="2264" y="316"/>
                    </a:lnTo>
                    <a:lnTo>
                      <a:pt x="2276" y="300"/>
                    </a:lnTo>
                    <a:lnTo>
                      <a:pt x="2278" y="294"/>
                    </a:lnTo>
                    <a:lnTo>
                      <a:pt x="2280" y="286"/>
                    </a:lnTo>
                    <a:lnTo>
                      <a:pt x="2280" y="282"/>
                    </a:lnTo>
                    <a:lnTo>
                      <a:pt x="2278" y="276"/>
                    </a:lnTo>
                    <a:lnTo>
                      <a:pt x="2274" y="268"/>
                    </a:lnTo>
                    <a:lnTo>
                      <a:pt x="2266" y="260"/>
                    </a:lnTo>
                    <a:lnTo>
                      <a:pt x="2252" y="252"/>
                    </a:lnTo>
                    <a:lnTo>
                      <a:pt x="2248" y="248"/>
                    </a:lnTo>
                    <a:lnTo>
                      <a:pt x="2240" y="246"/>
                    </a:lnTo>
                    <a:lnTo>
                      <a:pt x="2232" y="246"/>
                    </a:lnTo>
                    <a:lnTo>
                      <a:pt x="2230" y="246"/>
                    </a:lnTo>
                    <a:lnTo>
                      <a:pt x="2222" y="244"/>
                    </a:lnTo>
                    <a:lnTo>
                      <a:pt x="2216" y="240"/>
                    </a:lnTo>
                    <a:lnTo>
                      <a:pt x="2204" y="232"/>
                    </a:lnTo>
                    <a:lnTo>
                      <a:pt x="2198" y="230"/>
                    </a:lnTo>
                    <a:lnTo>
                      <a:pt x="2196" y="228"/>
                    </a:lnTo>
                    <a:lnTo>
                      <a:pt x="2192" y="228"/>
                    </a:lnTo>
                    <a:lnTo>
                      <a:pt x="2190" y="230"/>
                    </a:lnTo>
                    <a:lnTo>
                      <a:pt x="2188" y="232"/>
                    </a:lnTo>
                    <a:lnTo>
                      <a:pt x="2186" y="238"/>
                    </a:lnTo>
                    <a:lnTo>
                      <a:pt x="2178" y="252"/>
                    </a:lnTo>
                    <a:lnTo>
                      <a:pt x="2176" y="258"/>
                    </a:lnTo>
                    <a:lnTo>
                      <a:pt x="2170" y="262"/>
                    </a:lnTo>
                    <a:lnTo>
                      <a:pt x="2164" y="264"/>
                    </a:lnTo>
                    <a:lnTo>
                      <a:pt x="2132" y="264"/>
                    </a:lnTo>
                    <a:lnTo>
                      <a:pt x="2124" y="264"/>
                    </a:lnTo>
                    <a:lnTo>
                      <a:pt x="2116" y="262"/>
                    </a:lnTo>
                    <a:lnTo>
                      <a:pt x="2110" y="258"/>
                    </a:lnTo>
                    <a:lnTo>
                      <a:pt x="2104" y="254"/>
                    </a:lnTo>
                    <a:lnTo>
                      <a:pt x="2100" y="248"/>
                    </a:lnTo>
                    <a:lnTo>
                      <a:pt x="2098" y="242"/>
                    </a:lnTo>
                    <a:lnTo>
                      <a:pt x="2092" y="238"/>
                    </a:lnTo>
                    <a:lnTo>
                      <a:pt x="2086" y="236"/>
                    </a:lnTo>
                    <a:lnTo>
                      <a:pt x="2062" y="236"/>
                    </a:lnTo>
                    <a:lnTo>
                      <a:pt x="2054" y="236"/>
                    </a:lnTo>
                    <a:lnTo>
                      <a:pt x="2048" y="240"/>
                    </a:lnTo>
                    <a:lnTo>
                      <a:pt x="2032" y="250"/>
                    </a:lnTo>
                    <a:lnTo>
                      <a:pt x="2030" y="252"/>
                    </a:lnTo>
                    <a:lnTo>
                      <a:pt x="2028" y="252"/>
                    </a:lnTo>
                    <a:lnTo>
                      <a:pt x="2026" y="250"/>
                    </a:lnTo>
                    <a:lnTo>
                      <a:pt x="2026" y="246"/>
                    </a:lnTo>
                    <a:lnTo>
                      <a:pt x="2026" y="244"/>
                    </a:lnTo>
                    <a:lnTo>
                      <a:pt x="2024" y="236"/>
                    </a:lnTo>
                    <a:lnTo>
                      <a:pt x="2020" y="230"/>
                    </a:lnTo>
                    <a:lnTo>
                      <a:pt x="2012" y="222"/>
                    </a:lnTo>
                    <a:lnTo>
                      <a:pt x="2004" y="218"/>
                    </a:lnTo>
                    <a:lnTo>
                      <a:pt x="1998" y="216"/>
                    </a:lnTo>
                    <a:lnTo>
                      <a:pt x="1994" y="216"/>
                    </a:lnTo>
                    <a:lnTo>
                      <a:pt x="1986" y="218"/>
                    </a:lnTo>
                    <a:lnTo>
                      <a:pt x="1980" y="222"/>
                    </a:lnTo>
                    <a:lnTo>
                      <a:pt x="1972" y="230"/>
                    </a:lnTo>
                    <a:lnTo>
                      <a:pt x="1960" y="240"/>
                    </a:lnTo>
                    <a:lnTo>
                      <a:pt x="1944" y="250"/>
                    </a:lnTo>
                    <a:lnTo>
                      <a:pt x="1930" y="260"/>
                    </a:lnTo>
                    <a:lnTo>
                      <a:pt x="1914" y="270"/>
                    </a:lnTo>
                    <a:lnTo>
                      <a:pt x="1910" y="272"/>
                    </a:lnTo>
                    <a:lnTo>
                      <a:pt x="1912" y="268"/>
                    </a:lnTo>
                    <a:lnTo>
                      <a:pt x="1922" y="252"/>
                    </a:lnTo>
                    <a:lnTo>
                      <a:pt x="1928" y="246"/>
                    </a:lnTo>
                    <a:lnTo>
                      <a:pt x="1934" y="242"/>
                    </a:lnTo>
                    <a:lnTo>
                      <a:pt x="1940" y="238"/>
                    </a:lnTo>
                    <a:lnTo>
                      <a:pt x="1946" y="234"/>
                    </a:lnTo>
                    <a:lnTo>
                      <a:pt x="1952" y="228"/>
                    </a:lnTo>
                    <a:lnTo>
                      <a:pt x="1972" y="194"/>
                    </a:lnTo>
                    <a:lnTo>
                      <a:pt x="1982" y="180"/>
                    </a:lnTo>
                    <a:lnTo>
                      <a:pt x="1990" y="172"/>
                    </a:lnTo>
                    <a:lnTo>
                      <a:pt x="2000" y="160"/>
                    </a:lnTo>
                    <a:lnTo>
                      <a:pt x="2010" y="144"/>
                    </a:lnTo>
                    <a:lnTo>
                      <a:pt x="2014" y="138"/>
                    </a:lnTo>
                    <a:lnTo>
                      <a:pt x="2014" y="130"/>
                    </a:lnTo>
                    <a:lnTo>
                      <a:pt x="2008" y="96"/>
                    </a:lnTo>
                    <a:lnTo>
                      <a:pt x="2004" y="90"/>
                    </a:lnTo>
                    <a:lnTo>
                      <a:pt x="2000" y="84"/>
                    </a:lnTo>
                    <a:lnTo>
                      <a:pt x="1972" y="64"/>
                    </a:lnTo>
                    <a:lnTo>
                      <a:pt x="1958" y="56"/>
                    </a:lnTo>
                    <a:lnTo>
                      <a:pt x="1944" y="52"/>
                    </a:lnTo>
                    <a:lnTo>
                      <a:pt x="1940" y="48"/>
                    </a:lnTo>
                    <a:lnTo>
                      <a:pt x="1938" y="44"/>
                    </a:lnTo>
                    <a:lnTo>
                      <a:pt x="1934" y="32"/>
                    </a:lnTo>
                    <a:lnTo>
                      <a:pt x="1922" y="8"/>
                    </a:lnTo>
                    <a:lnTo>
                      <a:pt x="1916" y="2"/>
                    </a:lnTo>
                    <a:lnTo>
                      <a:pt x="1910" y="0"/>
                    </a:lnTo>
                    <a:lnTo>
                      <a:pt x="1886" y="0"/>
                    </a:lnTo>
                    <a:lnTo>
                      <a:pt x="1880" y="2"/>
                    </a:lnTo>
                    <a:lnTo>
                      <a:pt x="1872" y="6"/>
                    </a:lnTo>
                    <a:lnTo>
                      <a:pt x="1844" y="34"/>
                    </a:lnTo>
                    <a:lnTo>
                      <a:pt x="1840" y="40"/>
                    </a:lnTo>
                    <a:lnTo>
                      <a:pt x="1838" y="48"/>
                    </a:lnTo>
                    <a:lnTo>
                      <a:pt x="1832" y="70"/>
                    </a:lnTo>
                    <a:lnTo>
                      <a:pt x="1828" y="78"/>
                    </a:lnTo>
                    <a:lnTo>
                      <a:pt x="1822" y="82"/>
                    </a:lnTo>
                    <a:lnTo>
                      <a:pt x="1788" y="104"/>
                    </a:lnTo>
                    <a:lnTo>
                      <a:pt x="1780" y="106"/>
                    </a:lnTo>
                    <a:lnTo>
                      <a:pt x="1774" y="104"/>
                    </a:lnTo>
                    <a:lnTo>
                      <a:pt x="1758" y="92"/>
                    </a:lnTo>
                    <a:lnTo>
                      <a:pt x="1750" y="90"/>
                    </a:lnTo>
                    <a:lnTo>
                      <a:pt x="1744" y="92"/>
                    </a:lnTo>
                    <a:lnTo>
                      <a:pt x="1710" y="106"/>
                    </a:lnTo>
                    <a:lnTo>
                      <a:pt x="1696" y="112"/>
                    </a:lnTo>
                    <a:lnTo>
                      <a:pt x="1660" y="134"/>
                    </a:lnTo>
                    <a:lnTo>
                      <a:pt x="1648" y="144"/>
                    </a:lnTo>
                    <a:lnTo>
                      <a:pt x="1630" y="162"/>
                    </a:lnTo>
                    <a:lnTo>
                      <a:pt x="1626" y="168"/>
                    </a:lnTo>
                    <a:lnTo>
                      <a:pt x="1622" y="174"/>
                    </a:lnTo>
                    <a:lnTo>
                      <a:pt x="1616" y="218"/>
                    </a:lnTo>
                    <a:lnTo>
                      <a:pt x="1612" y="224"/>
                    </a:lnTo>
                    <a:lnTo>
                      <a:pt x="1606" y="228"/>
                    </a:lnTo>
                    <a:lnTo>
                      <a:pt x="1544" y="244"/>
                    </a:lnTo>
                    <a:lnTo>
                      <a:pt x="1536" y="246"/>
                    </a:lnTo>
                    <a:lnTo>
                      <a:pt x="1532" y="252"/>
                    </a:lnTo>
                    <a:lnTo>
                      <a:pt x="1530" y="258"/>
                    </a:lnTo>
                    <a:lnTo>
                      <a:pt x="1528" y="264"/>
                    </a:lnTo>
                    <a:lnTo>
                      <a:pt x="1526" y="272"/>
                    </a:lnTo>
                    <a:lnTo>
                      <a:pt x="1526" y="306"/>
                    </a:lnTo>
                    <a:lnTo>
                      <a:pt x="1524" y="310"/>
                    </a:lnTo>
                    <a:lnTo>
                      <a:pt x="1522" y="308"/>
                    </a:lnTo>
                    <a:lnTo>
                      <a:pt x="1516" y="304"/>
                    </a:lnTo>
                    <a:lnTo>
                      <a:pt x="1508" y="302"/>
                    </a:lnTo>
                    <a:lnTo>
                      <a:pt x="1494" y="296"/>
                    </a:lnTo>
                    <a:lnTo>
                      <a:pt x="1488" y="296"/>
                    </a:lnTo>
                    <a:lnTo>
                      <a:pt x="1482" y="300"/>
                    </a:lnTo>
                    <a:lnTo>
                      <a:pt x="1472" y="316"/>
                    </a:lnTo>
                    <a:lnTo>
                      <a:pt x="1468" y="320"/>
                    </a:lnTo>
                    <a:lnTo>
                      <a:pt x="1464" y="320"/>
                    </a:lnTo>
                    <a:lnTo>
                      <a:pt x="1462" y="318"/>
                    </a:lnTo>
                    <a:lnTo>
                      <a:pt x="1458" y="314"/>
                    </a:lnTo>
                    <a:lnTo>
                      <a:pt x="1458" y="308"/>
                    </a:lnTo>
                    <a:lnTo>
                      <a:pt x="1456" y="304"/>
                    </a:lnTo>
                    <a:lnTo>
                      <a:pt x="1452" y="298"/>
                    </a:lnTo>
                    <a:lnTo>
                      <a:pt x="1444" y="290"/>
                    </a:lnTo>
                    <a:lnTo>
                      <a:pt x="1438" y="286"/>
                    </a:lnTo>
                    <a:lnTo>
                      <a:pt x="1434" y="284"/>
                    </a:lnTo>
                    <a:lnTo>
                      <a:pt x="1428" y="286"/>
                    </a:lnTo>
                    <a:lnTo>
                      <a:pt x="1426" y="292"/>
                    </a:lnTo>
                    <a:lnTo>
                      <a:pt x="1420" y="306"/>
                    </a:lnTo>
                    <a:lnTo>
                      <a:pt x="1418" y="322"/>
                    </a:lnTo>
                    <a:lnTo>
                      <a:pt x="1418" y="336"/>
                    </a:lnTo>
                    <a:lnTo>
                      <a:pt x="1418" y="352"/>
                    </a:lnTo>
                    <a:lnTo>
                      <a:pt x="1418" y="374"/>
                    </a:lnTo>
                    <a:lnTo>
                      <a:pt x="1416" y="382"/>
                    </a:lnTo>
                    <a:lnTo>
                      <a:pt x="1414" y="388"/>
                    </a:lnTo>
                    <a:lnTo>
                      <a:pt x="1412" y="388"/>
                    </a:lnTo>
                    <a:lnTo>
                      <a:pt x="1408" y="388"/>
                    </a:lnTo>
                    <a:lnTo>
                      <a:pt x="1404" y="384"/>
                    </a:lnTo>
                    <a:lnTo>
                      <a:pt x="1402" y="380"/>
                    </a:lnTo>
                    <a:lnTo>
                      <a:pt x="1400" y="372"/>
                    </a:lnTo>
                    <a:lnTo>
                      <a:pt x="1400" y="364"/>
                    </a:lnTo>
                    <a:lnTo>
                      <a:pt x="1406" y="340"/>
                    </a:lnTo>
                    <a:lnTo>
                      <a:pt x="1408" y="334"/>
                    </a:lnTo>
                    <a:lnTo>
                      <a:pt x="1406" y="326"/>
                    </a:lnTo>
                    <a:lnTo>
                      <a:pt x="1402" y="312"/>
                    </a:lnTo>
                    <a:lnTo>
                      <a:pt x="1398" y="296"/>
                    </a:lnTo>
                    <a:lnTo>
                      <a:pt x="1398" y="292"/>
                    </a:lnTo>
                    <a:lnTo>
                      <a:pt x="1396" y="286"/>
                    </a:lnTo>
                    <a:lnTo>
                      <a:pt x="1392" y="282"/>
                    </a:lnTo>
                    <a:lnTo>
                      <a:pt x="1376" y="278"/>
                    </a:lnTo>
                    <a:lnTo>
                      <a:pt x="1362" y="274"/>
                    </a:lnTo>
                    <a:lnTo>
                      <a:pt x="1348" y="274"/>
                    </a:lnTo>
                    <a:lnTo>
                      <a:pt x="1342" y="276"/>
                    </a:lnTo>
                    <a:lnTo>
                      <a:pt x="1338" y="282"/>
                    </a:lnTo>
                    <a:lnTo>
                      <a:pt x="1322" y="336"/>
                    </a:lnTo>
                    <a:lnTo>
                      <a:pt x="1320" y="342"/>
                    </a:lnTo>
                    <a:lnTo>
                      <a:pt x="1316" y="348"/>
                    </a:lnTo>
                    <a:lnTo>
                      <a:pt x="1308" y="360"/>
                    </a:lnTo>
                    <a:lnTo>
                      <a:pt x="1304" y="366"/>
                    </a:lnTo>
                    <a:lnTo>
                      <a:pt x="1304" y="372"/>
                    </a:lnTo>
                    <a:lnTo>
                      <a:pt x="1304" y="380"/>
                    </a:lnTo>
                    <a:lnTo>
                      <a:pt x="1308" y="384"/>
                    </a:lnTo>
                    <a:lnTo>
                      <a:pt x="1310" y="392"/>
                    </a:lnTo>
                    <a:lnTo>
                      <a:pt x="1310" y="400"/>
                    </a:lnTo>
                    <a:lnTo>
                      <a:pt x="1310" y="414"/>
                    </a:lnTo>
                    <a:lnTo>
                      <a:pt x="1310" y="426"/>
                    </a:lnTo>
                    <a:lnTo>
                      <a:pt x="1312" y="432"/>
                    </a:lnTo>
                    <a:lnTo>
                      <a:pt x="1316" y="436"/>
                    </a:lnTo>
                    <a:lnTo>
                      <a:pt x="1334" y="454"/>
                    </a:lnTo>
                    <a:lnTo>
                      <a:pt x="1338" y="460"/>
                    </a:lnTo>
                    <a:lnTo>
                      <a:pt x="1336" y="468"/>
                    </a:lnTo>
                    <a:lnTo>
                      <a:pt x="1324" y="484"/>
                    </a:lnTo>
                    <a:lnTo>
                      <a:pt x="1322" y="486"/>
                    </a:lnTo>
                    <a:lnTo>
                      <a:pt x="1320" y="486"/>
                    </a:lnTo>
                    <a:lnTo>
                      <a:pt x="1318" y="486"/>
                    </a:lnTo>
                    <a:lnTo>
                      <a:pt x="1314" y="484"/>
                    </a:lnTo>
                    <a:lnTo>
                      <a:pt x="1296" y="466"/>
                    </a:lnTo>
                    <a:lnTo>
                      <a:pt x="1284" y="456"/>
                    </a:lnTo>
                    <a:lnTo>
                      <a:pt x="1258" y="436"/>
                    </a:lnTo>
                    <a:lnTo>
                      <a:pt x="1252" y="432"/>
                    </a:lnTo>
                    <a:lnTo>
                      <a:pt x="1244" y="432"/>
                    </a:lnTo>
                    <a:lnTo>
                      <a:pt x="1230" y="432"/>
                    </a:lnTo>
                    <a:lnTo>
                      <a:pt x="1214" y="432"/>
                    </a:lnTo>
                    <a:lnTo>
                      <a:pt x="1212" y="432"/>
                    </a:lnTo>
                    <a:lnTo>
                      <a:pt x="1208" y="432"/>
                    </a:lnTo>
                    <a:lnTo>
                      <a:pt x="1206" y="434"/>
                    </a:lnTo>
                    <a:lnTo>
                      <a:pt x="1204" y="436"/>
                    </a:lnTo>
                    <a:lnTo>
                      <a:pt x="1204" y="440"/>
                    </a:lnTo>
                    <a:lnTo>
                      <a:pt x="1204" y="452"/>
                    </a:lnTo>
                    <a:lnTo>
                      <a:pt x="1202" y="460"/>
                    </a:lnTo>
                    <a:lnTo>
                      <a:pt x="1198" y="466"/>
                    </a:lnTo>
                    <a:lnTo>
                      <a:pt x="1192" y="468"/>
                    </a:lnTo>
                    <a:lnTo>
                      <a:pt x="1186" y="466"/>
                    </a:lnTo>
                    <a:lnTo>
                      <a:pt x="1180" y="464"/>
                    </a:lnTo>
                    <a:lnTo>
                      <a:pt x="1174" y="462"/>
                    </a:lnTo>
                    <a:lnTo>
                      <a:pt x="1166" y="464"/>
                    </a:lnTo>
                    <a:lnTo>
                      <a:pt x="1162" y="466"/>
                    </a:lnTo>
                    <a:lnTo>
                      <a:pt x="1146" y="474"/>
                    </a:lnTo>
                    <a:lnTo>
                      <a:pt x="1142" y="476"/>
                    </a:lnTo>
                    <a:lnTo>
                      <a:pt x="1134" y="478"/>
                    </a:lnTo>
                    <a:lnTo>
                      <a:pt x="1126" y="480"/>
                    </a:lnTo>
                    <a:lnTo>
                      <a:pt x="1124" y="480"/>
                    </a:lnTo>
                    <a:lnTo>
                      <a:pt x="1116" y="478"/>
                    </a:lnTo>
                    <a:lnTo>
                      <a:pt x="1110" y="476"/>
                    </a:lnTo>
                    <a:lnTo>
                      <a:pt x="1104" y="472"/>
                    </a:lnTo>
                    <a:lnTo>
                      <a:pt x="1098" y="474"/>
                    </a:lnTo>
                    <a:lnTo>
                      <a:pt x="1092" y="476"/>
                    </a:lnTo>
                    <a:lnTo>
                      <a:pt x="1078" y="484"/>
                    </a:lnTo>
                    <a:lnTo>
                      <a:pt x="1062" y="496"/>
                    </a:lnTo>
                    <a:lnTo>
                      <a:pt x="1050" y="504"/>
                    </a:lnTo>
                    <a:lnTo>
                      <a:pt x="1024" y="516"/>
                    </a:lnTo>
                    <a:lnTo>
                      <a:pt x="1012" y="520"/>
                    </a:lnTo>
                    <a:lnTo>
                      <a:pt x="1008" y="522"/>
                    </a:lnTo>
                    <a:lnTo>
                      <a:pt x="1004" y="526"/>
                    </a:lnTo>
                    <a:lnTo>
                      <a:pt x="1000" y="540"/>
                    </a:lnTo>
                    <a:lnTo>
                      <a:pt x="996" y="546"/>
                    </a:lnTo>
                    <a:lnTo>
                      <a:pt x="992" y="548"/>
                    </a:lnTo>
                    <a:lnTo>
                      <a:pt x="988" y="546"/>
                    </a:lnTo>
                    <a:lnTo>
                      <a:pt x="982" y="542"/>
                    </a:lnTo>
                    <a:lnTo>
                      <a:pt x="974" y="534"/>
                    </a:lnTo>
                    <a:lnTo>
                      <a:pt x="972" y="530"/>
                    </a:lnTo>
                    <a:lnTo>
                      <a:pt x="972" y="526"/>
                    </a:lnTo>
                    <a:lnTo>
                      <a:pt x="974" y="524"/>
                    </a:lnTo>
                    <a:lnTo>
                      <a:pt x="982" y="514"/>
                    </a:lnTo>
                    <a:lnTo>
                      <a:pt x="986" y="508"/>
                    </a:lnTo>
                    <a:lnTo>
                      <a:pt x="988" y="502"/>
                    </a:lnTo>
                    <a:lnTo>
                      <a:pt x="988" y="498"/>
                    </a:lnTo>
                    <a:lnTo>
                      <a:pt x="986" y="492"/>
                    </a:lnTo>
                    <a:lnTo>
                      <a:pt x="980" y="486"/>
                    </a:lnTo>
                    <a:lnTo>
                      <a:pt x="976" y="484"/>
                    </a:lnTo>
                    <a:lnTo>
                      <a:pt x="964" y="480"/>
                    </a:lnTo>
                    <a:lnTo>
                      <a:pt x="950" y="480"/>
                    </a:lnTo>
                    <a:lnTo>
                      <a:pt x="946" y="480"/>
                    </a:lnTo>
                    <a:lnTo>
                      <a:pt x="944" y="480"/>
                    </a:lnTo>
                    <a:lnTo>
                      <a:pt x="942" y="482"/>
                    </a:lnTo>
                    <a:lnTo>
                      <a:pt x="942" y="484"/>
                    </a:lnTo>
                    <a:lnTo>
                      <a:pt x="942" y="488"/>
                    </a:lnTo>
                    <a:lnTo>
                      <a:pt x="944" y="492"/>
                    </a:lnTo>
                    <a:lnTo>
                      <a:pt x="948" y="500"/>
                    </a:lnTo>
                    <a:lnTo>
                      <a:pt x="948" y="508"/>
                    </a:lnTo>
                    <a:lnTo>
                      <a:pt x="948" y="520"/>
                    </a:lnTo>
                    <a:lnTo>
                      <a:pt x="950" y="528"/>
                    </a:lnTo>
                    <a:lnTo>
                      <a:pt x="952" y="536"/>
                    </a:lnTo>
                    <a:lnTo>
                      <a:pt x="954" y="542"/>
                    </a:lnTo>
                    <a:lnTo>
                      <a:pt x="956" y="548"/>
                    </a:lnTo>
                    <a:lnTo>
                      <a:pt x="956" y="556"/>
                    </a:lnTo>
                    <a:lnTo>
                      <a:pt x="952" y="570"/>
                    </a:lnTo>
                    <a:lnTo>
                      <a:pt x="948" y="574"/>
                    </a:lnTo>
                    <a:lnTo>
                      <a:pt x="946" y="574"/>
                    </a:lnTo>
                    <a:lnTo>
                      <a:pt x="944" y="572"/>
                    </a:lnTo>
                    <a:lnTo>
                      <a:pt x="938" y="570"/>
                    </a:lnTo>
                    <a:lnTo>
                      <a:pt x="930" y="568"/>
                    </a:lnTo>
                    <a:lnTo>
                      <a:pt x="928" y="568"/>
                    </a:lnTo>
                    <a:lnTo>
                      <a:pt x="920" y="570"/>
                    </a:lnTo>
                    <a:lnTo>
                      <a:pt x="914" y="572"/>
                    </a:lnTo>
                    <a:lnTo>
                      <a:pt x="902" y="582"/>
                    </a:lnTo>
                    <a:lnTo>
                      <a:pt x="896" y="584"/>
                    </a:lnTo>
                    <a:lnTo>
                      <a:pt x="884" y="592"/>
                    </a:lnTo>
                    <a:lnTo>
                      <a:pt x="882" y="598"/>
                    </a:lnTo>
                    <a:lnTo>
                      <a:pt x="884" y="604"/>
                    </a:lnTo>
                    <a:lnTo>
                      <a:pt x="896" y="630"/>
                    </a:lnTo>
                    <a:lnTo>
                      <a:pt x="898" y="634"/>
                    </a:lnTo>
                    <a:lnTo>
                      <a:pt x="894" y="632"/>
                    </a:lnTo>
                    <a:lnTo>
                      <a:pt x="888" y="628"/>
                    </a:lnTo>
                    <a:lnTo>
                      <a:pt x="882" y="626"/>
                    </a:lnTo>
                    <a:lnTo>
                      <a:pt x="868" y="626"/>
                    </a:lnTo>
                    <a:lnTo>
                      <a:pt x="860" y="626"/>
                    </a:lnTo>
                    <a:lnTo>
                      <a:pt x="854" y="624"/>
                    </a:lnTo>
                    <a:lnTo>
                      <a:pt x="848" y="620"/>
                    </a:lnTo>
                    <a:lnTo>
                      <a:pt x="842" y="620"/>
                    </a:lnTo>
                    <a:lnTo>
                      <a:pt x="840" y="622"/>
                    </a:lnTo>
                    <a:lnTo>
                      <a:pt x="842" y="630"/>
                    </a:lnTo>
                    <a:lnTo>
                      <a:pt x="842" y="632"/>
                    </a:lnTo>
                    <a:lnTo>
                      <a:pt x="836" y="630"/>
                    </a:lnTo>
                    <a:lnTo>
                      <a:pt x="818" y="624"/>
                    </a:lnTo>
                    <a:lnTo>
                      <a:pt x="812" y="622"/>
                    </a:lnTo>
                    <a:lnTo>
                      <a:pt x="808" y="616"/>
                    </a:lnTo>
                    <a:lnTo>
                      <a:pt x="804" y="604"/>
                    </a:lnTo>
                    <a:lnTo>
                      <a:pt x="804" y="598"/>
                    </a:lnTo>
                    <a:lnTo>
                      <a:pt x="806" y="592"/>
                    </a:lnTo>
                    <a:lnTo>
                      <a:pt x="810" y="588"/>
                    </a:lnTo>
                    <a:lnTo>
                      <a:pt x="812" y="582"/>
                    </a:lnTo>
                    <a:lnTo>
                      <a:pt x="810" y="578"/>
                    </a:lnTo>
                    <a:lnTo>
                      <a:pt x="804" y="574"/>
                    </a:lnTo>
                    <a:lnTo>
                      <a:pt x="800" y="572"/>
                    </a:lnTo>
                    <a:lnTo>
                      <a:pt x="786" y="562"/>
                    </a:lnTo>
                    <a:lnTo>
                      <a:pt x="778" y="554"/>
                    </a:lnTo>
                    <a:lnTo>
                      <a:pt x="768" y="544"/>
                    </a:lnTo>
                    <a:lnTo>
                      <a:pt x="766" y="540"/>
                    </a:lnTo>
                    <a:lnTo>
                      <a:pt x="768" y="538"/>
                    </a:lnTo>
                    <a:lnTo>
                      <a:pt x="772" y="540"/>
                    </a:lnTo>
                    <a:lnTo>
                      <a:pt x="778" y="544"/>
                    </a:lnTo>
                    <a:lnTo>
                      <a:pt x="784" y="546"/>
                    </a:lnTo>
                    <a:lnTo>
                      <a:pt x="790" y="548"/>
                    </a:lnTo>
                    <a:lnTo>
                      <a:pt x="794" y="548"/>
                    </a:lnTo>
                    <a:lnTo>
                      <a:pt x="800" y="550"/>
                    </a:lnTo>
                    <a:lnTo>
                      <a:pt x="806" y="556"/>
                    </a:lnTo>
                    <a:lnTo>
                      <a:pt x="808" y="560"/>
                    </a:lnTo>
                    <a:lnTo>
                      <a:pt x="812" y="566"/>
                    </a:lnTo>
                    <a:lnTo>
                      <a:pt x="820" y="570"/>
                    </a:lnTo>
                    <a:lnTo>
                      <a:pt x="842" y="576"/>
                    </a:lnTo>
                    <a:lnTo>
                      <a:pt x="850" y="576"/>
                    </a:lnTo>
                    <a:lnTo>
                      <a:pt x="858" y="576"/>
                    </a:lnTo>
                    <a:lnTo>
                      <a:pt x="872" y="570"/>
                    </a:lnTo>
                    <a:lnTo>
                      <a:pt x="888" y="564"/>
                    </a:lnTo>
                    <a:lnTo>
                      <a:pt x="892" y="562"/>
                    </a:lnTo>
                    <a:lnTo>
                      <a:pt x="898" y="558"/>
                    </a:lnTo>
                    <a:lnTo>
                      <a:pt x="902" y="550"/>
                    </a:lnTo>
                    <a:lnTo>
                      <a:pt x="906" y="536"/>
                    </a:lnTo>
                    <a:lnTo>
                      <a:pt x="906" y="530"/>
                    </a:lnTo>
                    <a:lnTo>
                      <a:pt x="904" y="524"/>
                    </a:lnTo>
                    <a:lnTo>
                      <a:pt x="876" y="496"/>
                    </a:lnTo>
                    <a:lnTo>
                      <a:pt x="864" y="486"/>
                    </a:lnTo>
                    <a:lnTo>
                      <a:pt x="848" y="474"/>
                    </a:lnTo>
                    <a:lnTo>
                      <a:pt x="836" y="464"/>
                    </a:lnTo>
                    <a:lnTo>
                      <a:pt x="826" y="456"/>
                    </a:lnTo>
                    <a:lnTo>
                      <a:pt x="820" y="452"/>
                    </a:lnTo>
                    <a:lnTo>
                      <a:pt x="814" y="448"/>
                    </a:lnTo>
                    <a:lnTo>
                      <a:pt x="800" y="444"/>
                    </a:lnTo>
                    <a:lnTo>
                      <a:pt x="788" y="440"/>
                    </a:lnTo>
                    <a:lnTo>
                      <a:pt x="784" y="438"/>
                    </a:lnTo>
                    <a:lnTo>
                      <a:pt x="782" y="432"/>
                    </a:lnTo>
                    <a:lnTo>
                      <a:pt x="782" y="430"/>
                    </a:lnTo>
                    <a:lnTo>
                      <a:pt x="782" y="426"/>
                    </a:lnTo>
                    <a:lnTo>
                      <a:pt x="780" y="424"/>
                    </a:lnTo>
                    <a:lnTo>
                      <a:pt x="778" y="422"/>
                    </a:lnTo>
                    <a:lnTo>
                      <a:pt x="774" y="422"/>
                    </a:lnTo>
                    <a:lnTo>
                      <a:pt x="770" y="422"/>
                    </a:lnTo>
                    <a:lnTo>
                      <a:pt x="754" y="422"/>
                    </a:lnTo>
                    <a:lnTo>
                      <a:pt x="752" y="422"/>
                    </a:lnTo>
                    <a:lnTo>
                      <a:pt x="742" y="422"/>
                    </a:lnTo>
                    <a:lnTo>
                      <a:pt x="738" y="416"/>
                    </a:lnTo>
                    <a:lnTo>
                      <a:pt x="734" y="412"/>
                    </a:lnTo>
                    <a:lnTo>
                      <a:pt x="734" y="406"/>
                    </a:lnTo>
                    <a:lnTo>
                      <a:pt x="736" y="394"/>
                    </a:lnTo>
                    <a:lnTo>
                      <a:pt x="740" y="390"/>
                    </a:lnTo>
                    <a:lnTo>
                      <a:pt x="740" y="384"/>
                    </a:lnTo>
                    <a:lnTo>
                      <a:pt x="738" y="378"/>
                    </a:lnTo>
                    <a:lnTo>
                      <a:pt x="728" y="368"/>
                    </a:lnTo>
                    <a:lnTo>
                      <a:pt x="720" y="358"/>
                    </a:lnTo>
                    <a:lnTo>
                      <a:pt x="716" y="358"/>
                    </a:lnTo>
                    <a:lnTo>
                      <a:pt x="714" y="356"/>
                    </a:lnTo>
                    <a:lnTo>
                      <a:pt x="710" y="358"/>
                    </a:lnTo>
                    <a:lnTo>
                      <a:pt x="708" y="358"/>
                    </a:lnTo>
                    <a:lnTo>
                      <a:pt x="700" y="368"/>
                    </a:lnTo>
                    <a:lnTo>
                      <a:pt x="694" y="370"/>
                    </a:lnTo>
                    <a:lnTo>
                      <a:pt x="686" y="370"/>
                    </a:lnTo>
                    <a:lnTo>
                      <a:pt x="682" y="366"/>
                    </a:lnTo>
                    <a:lnTo>
                      <a:pt x="670" y="362"/>
                    </a:lnTo>
                    <a:lnTo>
                      <a:pt x="656" y="362"/>
                    </a:lnTo>
                    <a:lnTo>
                      <a:pt x="654" y="362"/>
                    </a:lnTo>
                    <a:lnTo>
                      <a:pt x="646" y="364"/>
                    </a:lnTo>
                    <a:lnTo>
                      <a:pt x="640" y="368"/>
                    </a:lnTo>
                    <a:lnTo>
                      <a:pt x="632" y="376"/>
                    </a:lnTo>
                    <a:lnTo>
                      <a:pt x="626" y="380"/>
                    </a:lnTo>
                    <a:lnTo>
                      <a:pt x="620" y="382"/>
                    </a:lnTo>
                    <a:lnTo>
                      <a:pt x="610" y="382"/>
                    </a:lnTo>
                    <a:lnTo>
                      <a:pt x="606" y="384"/>
                    </a:lnTo>
                    <a:lnTo>
                      <a:pt x="600" y="388"/>
                    </a:lnTo>
                    <a:lnTo>
                      <a:pt x="596" y="390"/>
                    </a:lnTo>
                    <a:lnTo>
                      <a:pt x="592" y="392"/>
                    </a:lnTo>
                    <a:lnTo>
                      <a:pt x="586" y="394"/>
                    </a:lnTo>
                    <a:lnTo>
                      <a:pt x="584" y="400"/>
                    </a:lnTo>
                    <a:lnTo>
                      <a:pt x="578" y="414"/>
                    </a:lnTo>
                    <a:lnTo>
                      <a:pt x="574" y="420"/>
                    </a:lnTo>
                    <a:lnTo>
                      <a:pt x="568" y="422"/>
                    </a:lnTo>
                    <a:lnTo>
                      <a:pt x="556" y="422"/>
                    </a:lnTo>
                    <a:lnTo>
                      <a:pt x="548" y="424"/>
                    </a:lnTo>
                    <a:lnTo>
                      <a:pt x="544" y="430"/>
                    </a:lnTo>
                    <a:lnTo>
                      <a:pt x="540" y="444"/>
                    </a:lnTo>
                    <a:lnTo>
                      <a:pt x="538" y="456"/>
                    </a:lnTo>
                    <a:lnTo>
                      <a:pt x="534" y="460"/>
                    </a:lnTo>
                    <a:lnTo>
                      <a:pt x="530" y="460"/>
                    </a:lnTo>
                    <a:lnTo>
                      <a:pt x="526" y="460"/>
                    </a:lnTo>
                    <a:lnTo>
                      <a:pt x="518" y="462"/>
                    </a:lnTo>
                    <a:lnTo>
                      <a:pt x="514" y="468"/>
                    </a:lnTo>
                    <a:lnTo>
                      <a:pt x="502" y="484"/>
                    </a:lnTo>
                    <a:lnTo>
                      <a:pt x="500" y="490"/>
                    </a:lnTo>
                    <a:lnTo>
                      <a:pt x="498" y="498"/>
                    </a:lnTo>
                    <a:lnTo>
                      <a:pt x="498" y="502"/>
                    </a:lnTo>
                    <a:lnTo>
                      <a:pt x="496" y="510"/>
                    </a:lnTo>
                    <a:lnTo>
                      <a:pt x="494" y="516"/>
                    </a:lnTo>
                    <a:lnTo>
                      <a:pt x="482" y="532"/>
                    </a:lnTo>
                    <a:lnTo>
                      <a:pt x="474" y="546"/>
                    </a:lnTo>
                    <a:lnTo>
                      <a:pt x="472" y="552"/>
                    </a:lnTo>
                    <a:lnTo>
                      <a:pt x="466" y="566"/>
                    </a:lnTo>
                    <a:lnTo>
                      <a:pt x="462" y="570"/>
                    </a:lnTo>
                    <a:lnTo>
                      <a:pt x="456" y="586"/>
                    </a:lnTo>
                    <a:lnTo>
                      <a:pt x="452" y="590"/>
                    </a:lnTo>
                    <a:lnTo>
                      <a:pt x="444" y="604"/>
                    </a:lnTo>
                    <a:lnTo>
                      <a:pt x="424" y="640"/>
                    </a:lnTo>
                    <a:lnTo>
                      <a:pt x="414" y="652"/>
                    </a:lnTo>
                    <a:lnTo>
                      <a:pt x="406" y="660"/>
                    </a:lnTo>
                    <a:lnTo>
                      <a:pt x="392" y="670"/>
                    </a:lnTo>
                    <a:lnTo>
                      <a:pt x="388" y="672"/>
                    </a:lnTo>
                    <a:lnTo>
                      <a:pt x="382" y="676"/>
                    </a:lnTo>
                    <a:lnTo>
                      <a:pt x="376" y="682"/>
                    </a:lnTo>
                    <a:lnTo>
                      <a:pt x="374" y="688"/>
                    </a:lnTo>
                    <a:lnTo>
                      <a:pt x="366" y="700"/>
                    </a:lnTo>
                    <a:lnTo>
                      <a:pt x="356" y="710"/>
                    </a:lnTo>
                    <a:lnTo>
                      <a:pt x="352" y="714"/>
                    </a:lnTo>
                    <a:lnTo>
                      <a:pt x="350" y="720"/>
                    </a:lnTo>
                    <a:lnTo>
                      <a:pt x="346" y="732"/>
                    </a:lnTo>
                    <a:lnTo>
                      <a:pt x="344" y="736"/>
                    </a:lnTo>
                    <a:lnTo>
                      <a:pt x="342" y="744"/>
                    </a:lnTo>
                    <a:lnTo>
                      <a:pt x="340" y="752"/>
                    </a:lnTo>
                    <a:lnTo>
                      <a:pt x="340" y="756"/>
                    </a:lnTo>
                    <a:lnTo>
                      <a:pt x="342" y="764"/>
                    </a:lnTo>
                    <a:lnTo>
                      <a:pt x="344" y="770"/>
                    </a:lnTo>
                    <a:lnTo>
                      <a:pt x="346" y="776"/>
                    </a:lnTo>
                    <a:lnTo>
                      <a:pt x="348" y="784"/>
                    </a:lnTo>
                    <a:lnTo>
                      <a:pt x="350" y="792"/>
                    </a:lnTo>
                    <a:lnTo>
                      <a:pt x="350" y="794"/>
                    </a:lnTo>
                    <a:lnTo>
                      <a:pt x="350" y="810"/>
                    </a:lnTo>
                    <a:lnTo>
                      <a:pt x="350" y="814"/>
                    </a:lnTo>
                    <a:lnTo>
                      <a:pt x="352" y="820"/>
                    </a:lnTo>
                    <a:lnTo>
                      <a:pt x="356" y="826"/>
                    </a:lnTo>
                    <a:lnTo>
                      <a:pt x="364" y="828"/>
                    </a:lnTo>
                    <a:lnTo>
                      <a:pt x="370" y="830"/>
                    </a:lnTo>
                    <a:lnTo>
                      <a:pt x="378" y="832"/>
                    </a:lnTo>
                    <a:lnTo>
                      <a:pt x="382" y="832"/>
                    </a:lnTo>
                    <a:lnTo>
                      <a:pt x="390" y="830"/>
                    </a:lnTo>
                    <a:lnTo>
                      <a:pt x="396" y="828"/>
                    </a:lnTo>
                    <a:lnTo>
                      <a:pt x="412" y="816"/>
                    </a:lnTo>
                    <a:lnTo>
                      <a:pt x="424" y="808"/>
                    </a:lnTo>
                    <a:lnTo>
                      <a:pt x="430" y="804"/>
                    </a:lnTo>
                    <a:lnTo>
                      <a:pt x="434" y="802"/>
                    </a:lnTo>
                    <a:lnTo>
                      <a:pt x="438" y="800"/>
                    </a:lnTo>
                    <a:lnTo>
                      <a:pt x="442" y="796"/>
                    </a:lnTo>
                    <a:lnTo>
                      <a:pt x="446" y="790"/>
                    </a:lnTo>
                    <a:lnTo>
                      <a:pt x="454" y="778"/>
                    </a:lnTo>
                    <a:lnTo>
                      <a:pt x="458" y="774"/>
                    </a:lnTo>
                    <a:lnTo>
                      <a:pt x="454" y="778"/>
                    </a:lnTo>
                    <a:lnTo>
                      <a:pt x="446" y="790"/>
                    </a:lnTo>
                    <a:lnTo>
                      <a:pt x="442" y="796"/>
                    </a:lnTo>
                    <a:lnTo>
                      <a:pt x="440" y="808"/>
                    </a:lnTo>
                    <a:lnTo>
                      <a:pt x="442" y="820"/>
                    </a:lnTo>
                    <a:lnTo>
                      <a:pt x="446" y="826"/>
                    </a:lnTo>
                    <a:lnTo>
                      <a:pt x="448" y="832"/>
                    </a:lnTo>
                    <a:lnTo>
                      <a:pt x="448" y="840"/>
                    </a:lnTo>
                    <a:lnTo>
                      <a:pt x="448" y="844"/>
                    </a:lnTo>
                    <a:lnTo>
                      <a:pt x="452" y="860"/>
                    </a:lnTo>
                    <a:lnTo>
                      <a:pt x="456" y="874"/>
                    </a:lnTo>
                    <a:lnTo>
                      <a:pt x="458" y="886"/>
                    </a:lnTo>
                    <a:lnTo>
                      <a:pt x="460" y="892"/>
                    </a:lnTo>
                    <a:lnTo>
                      <a:pt x="464" y="896"/>
                    </a:lnTo>
                    <a:lnTo>
                      <a:pt x="466" y="902"/>
                    </a:lnTo>
                    <a:lnTo>
                      <a:pt x="468" y="906"/>
                    </a:lnTo>
                    <a:lnTo>
                      <a:pt x="470" y="910"/>
                    </a:lnTo>
                    <a:lnTo>
                      <a:pt x="476" y="910"/>
                    </a:lnTo>
                    <a:lnTo>
                      <a:pt x="480" y="910"/>
                    </a:lnTo>
                    <a:lnTo>
                      <a:pt x="486" y="910"/>
                    </a:lnTo>
                    <a:lnTo>
                      <a:pt x="488" y="906"/>
                    </a:lnTo>
                    <a:lnTo>
                      <a:pt x="490" y="902"/>
                    </a:lnTo>
                    <a:lnTo>
                      <a:pt x="492" y="896"/>
                    </a:lnTo>
                    <a:lnTo>
                      <a:pt x="498" y="892"/>
                    </a:lnTo>
                    <a:lnTo>
                      <a:pt x="506" y="892"/>
                    </a:lnTo>
                    <a:lnTo>
                      <a:pt x="510" y="892"/>
                    </a:lnTo>
                    <a:lnTo>
                      <a:pt x="516" y="890"/>
                    </a:lnTo>
                    <a:lnTo>
                      <a:pt x="520" y="884"/>
                    </a:lnTo>
                    <a:lnTo>
                      <a:pt x="524" y="878"/>
                    </a:lnTo>
                    <a:lnTo>
                      <a:pt x="526" y="872"/>
                    </a:lnTo>
                    <a:lnTo>
                      <a:pt x="528" y="864"/>
                    </a:lnTo>
                    <a:lnTo>
                      <a:pt x="528" y="840"/>
                    </a:lnTo>
                    <a:lnTo>
                      <a:pt x="528" y="824"/>
                    </a:lnTo>
                    <a:lnTo>
                      <a:pt x="528" y="822"/>
                    </a:lnTo>
                    <a:lnTo>
                      <a:pt x="528" y="816"/>
                    </a:lnTo>
                    <a:lnTo>
                      <a:pt x="532" y="814"/>
                    </a:lnTo>
                    <a:lnTo>
                      <a:pt x="544" y="810"/>
                    </a:lnTo>
                    <a:lnTo>
                      <a:pt x="550" y="806"/>
                    </a:lnTo>
                    <a:lnTo>
                      <a:pt x="554" y="802"/>
                    </a:lnTo>
                    <a:lnTo>
                      <a:pt x="556" y="796"/>
                    </a:lnTo>
                    <a:lnTo>
                      <a:pt x="556" y="792"/>
                    </a:lnTo>
                    <a:lnTo>
                      <a:pt x="556" y="784"/>
                    </a:lnTo>
                    <a:lnTo>
                      <a:pt x="554" y="776"/>
                    </a:lnTo>
                    <a:lnTo>
                      <a:pt x="550" y="772"/>
                    </a:lnTo>
                    <a:lnTo>
                      <a:pt x="542" y="760"/>
                    </a:lnTo>
                    <a:lnTo>
                      <a:pt x="538" y="754"/>
                    </a:lnTo>
                    <a:lnTo>
                      <a:pt x="536" y="746"/>
                    </a:lnTo>
                    <a:lnTo>
                      <a:pt x="536" y="732"/>
                    </a:lnTo>
                    <a:lnTo>
                      <a:pt x="536" y="716"/>
                    </a:lnTo>
                    <a:lnTo>
                      <a:pt x="536" y="704"/>
                    </a:lnTo>
                    <a:lnTo>
                      <a:pt x="538" y="696"/>
                    </a:lnTo>
                    <a:lnTo>
                      <a:pt x="542" y="690"/>
                    </a:lnTo>
                    <a:lnTo>
                      <a:pt x="550" y="682"/>
                    </a:lnTo>
                    <a:lnTo>
                      <a:pt x="562" y="672"/>
                    </a:lnTo>
                    <a:lnTo>
                      <a:pt x="572" y="662"/>
                    </a:lnTo>
                    <a:lnTo>
                      <a:pt x="590" y="652"/>
                    </a:lnTo>
                    <a:lnTo>
                      <a:pt x="594" y="646"/>
                    </a:lnTo>
                    <a:lnTo>
                      <a:pt x="600" y="640"/>
                    </a:lnTo>
                    <a:lnTo>
                      <a:pt x="602" y="634"/>
                    </a:lnTo>
                    <a:lnTo>
                      <a:pt x="604" y="628"/>
                    </a:lnTo>
                    <a:lnTo>
                      <a:pt x="600" y="622"/>
                    </a:lnTo>
                    <a:lnTo>
                      <a:pt x="598" y="616"/>
                    </a:lnTo>
                    <a:lnTo>
                      <a:pt x="600" y="610"/>
                    </a:lnTo>
                    <a:lnTo>
                      <a:pt x="602" y="604"/>
                    </a:lnTo>
                    <a:lnTo>
                      <a:pt x="612" y="592"/>
                    </a:lnTo>
                    <a:lnTo>
                      <a:pt x="620" y="584"/>
                    </a:lnTo>
                    <a:lnTo>
                      <a:pt x="624" y="580"/>
                    </a:lnTo>
                    <a:lnTo>
                      <a:pt x="630" y="576"/>
                    </a:lnTo>
                    <a:lnTo>
                      <a:pt x="634" y="578"/>
                    </a:lnTo>
                    <a:lnTo>
                      <a:pt x="640" y="582"/>
                    </a:lnTo>
                    <a:lnTo>
                      <a:pt x="648" y="594"/>
                    </a:lnTo>
                    <a:lnTo>
                      <a:pt x="652" y="600"/>
                    </a:lnTo>
                    <a:lnTo>
                      <a:pt x="652" y="608"/>
                    </a:lnTo>
                    <a:lnTo>
                      <a:pt x="652" y="614"/>
                    </a:lnTo>
                    <a:lnTo>
                      <a:pt x="638" y="640"/>
                    </a:lnTo>
                    <a:lnTo>
                      <a:pt x="634" y="646"/>
                    </a:lnTo>
                    <a:lnTo>
                      <a:pt x="628" y="650"/>
                    </a:lnTo>
                    <a:lnTo>
                      <a:pt x="612" y="662"/>
                    </a:lnTo>
                    <a:lnTo>
                      <a:pt x="606" y="666"/>
                    </a:lnTo>
                    <a:lnTo>
                      <a:pt x="604" y="674"/>
                    </a:lnTo>
                    <a:lnTo>
                      <a:pt x="598" y="688"/>
                    </a:lnTo>
                    <a:lnTo>
                      <a:pt x="596" y="704"/>
                    </a:lnTo>
                    <a:lnTo>
                      <a:pt x="596" y="726"/>
                    </a:lnTo>
                    <a:lnTo>
                      <a:pt x="596" y="734"/>
                    </a:lnTo>
                    <a:lnTo>
                      <a:pt x="600" y="742"/>
                    </a:lnTo>
                    <a:lnTo>
                      <a:pt x="602" y="748"/>
                    </a:lnTo>
                    <a:lnTo>
                      <a:pt x="610" y="760"/>
                    </a:lnTo>
                    <a:lnTo>
                      <a:pt x="620" y="770"/>
                    </a:lnTo>
                    <a:lnTo>
                      <a:pt x="626" y="772"/>
                    </a:lnTo>
                    <a:lnTo>
                      <a:pt x="634" y="774"/>
                    </a:lnTo>
                    <a:lnTo>
                      <a:pt x="636" y="774"/>
                    </a:lnTo>
                    <a:lnTo>
                      <a:pt x="652" y="772"/>
                    </a:lnTo>
                    <a:lnTo>
                      <a:pt x="676" y="766"/>
                    </a:lnTo>
                    <a:lnTo>
                      <a:pt x="690" y="764"/>
                    </a:lnTo>
                    <a:lnTo>
                      <a:pt x="694" y="764"/>
                    </a:lnTo>
                    <a:lnTo>
                      <a:pt x="700" y="764"/>
                    </a:lnTo>
                    <a:lnTo>
                      <a:pt x="704" y="766"/>
                    </a:lnTo>
                    <a:lnTo>
                      <a:pt x="708" y="768"/>
                    </a:lnTo>
                    <a:lnTo>
                      <a:pt x="712" y="774"/>
                    </a:lnTo>
                    <a:lnTo>
                      <a:pt x="714" y="782"/>
                    </a:lnTo>
                    <a:lnTo>
                      <a:pt x="714" y="786"/>
                    </a:lnTo>
                    <a:lnTo>
                      <a:pt x="712" y="790"/>
                    </a:lnTo>
                    <a:lnTo>
                      <a:pt x="708" y="794"/>
                    </a:lnTo>
                    <a:lnTo>
                      <a:pt x="704" y="794"/>
                    </a:lnTo>
                    <a:lnTo>
                      <a:pt x="700" y="792"/>
                    </a:lnTo>
                    <a:lnTo>
                      <a:pt x="686" y="792"/>
                    </a:lnTo>
                    <a:lnTo>
                      <a:pt x="672" y="792"/>
                    </a:lnTo>
                    <a:lnTo>
                      <a:pt x="658" y="796"/>
                    </a:lnTo>
                    <a:lnTo>
                      <a:pt x="642" y="800"/>
                    </a:lnTo>
                    <a:lnTo>
                      <a:pt x="638" y="804"/>
                    </a:lnTo>
                    <a:lnTo>
                      <a:pt x="634" y="808"/>
                    </a:lnTo>
                    <a:lnTo>
                      <a:pt x="634" y="818"/>
                    </a:lnTo>
                    <a:lnTo>
                      <a:pt x="636" y="822"/>
                    </a:lnTo>
                    <a:lnTo>
                      <a:pt x="640" y="828"/>
                    </a:lnTo>
                    <a:lnTo>
                      <a:pt x="644" y="832"/>
                    </a:lnTo>
                    <a:lnTo>
                      <a:pt x="644" y="838"/>
                    </a:lnTo>
                    <a:lnTo>
                      <a:pt x="644" y="842"/>
                    </a:lnTo>
                    <a:lnTo>
                      <a:pt x="642" y="850"/>
                    </a:lnTo>
                    <a:lnTo>
                      <a:pt x="638" y="854"/>
                    </a:lnTo>
                    <a:lnTo>
                      <a:pt x="636" y="856"/>
                    </a:lnTo>
                    <a:lnTo>
                      <a:pt x="634" y="858"/>
                    </a:lnTo>
                    <a:lnTo>
                      <a:pt x="632" y="858"/>
                    </a:lnTo>
                    <a:lnTo>
                      <a:pt x="628" y="858"/>
                    </a:lnTo>
                    <a:lnTo>
                      <a:pt x="622" y="856"/>
                    </a:lnTo>
                    <a:lnTo>
                      <a:pt x="610" y="852"/>
                    </a:lnTo>
                    <a:lnTo>
                      <a:pt x="606" y="854"/>
                    </a:lnTo>
                    <a:lnTo>
                      <a:pt x="602" y="858"/>
                    </a:lnTo>
                    <a:lnTo>
                      <a:pt x="600" y="864"/>
                    </a:lnTo>
                    <a:lnTo>
                      <a:pt x="598" y="872"/>
                    </a:lnTo>
                    <a:lnTo>
                      <a:pt x="596" y="880"/>
                    </a:lnTo>
                    <a:lnTo>
                      <a:pt x="596" y="882"/>
                    </a:lnTo>
                    <a:lnTo>
                      <a:pt x="596" y="890"/>
                    </a:lnTo>
                    <a:lnTo>
                      <a:pt x="596" y="898"/>
                    </a:lnTo>
                    <a:lnTo>
                      <a:pt x="596" y="902"/>
                    </a:lnTo>
                    <a:lnTo>
                      <a:pt x="596" y="910"/>
                    </a:lnTo>
                    <a:lnTo>
                      <a:pt x="592" y="910"/>
                    </a:lnTo>
                    <a:lnTo>
                      <a:pt x="586" y="912"/>
                    </a:lnTo>
                    <a:lnTo>
                      <a:pt x="582" y="916"/>
                    </a:lnTo>
                    <a:lnTo>
                      <a:pt x="578" y="920"/>
                    </a:lnTo>
                    <a:lnTo>
                      <a:pt x="576" y="926"/>
                    </a:lnTo>
                    <a:lnTo>
                      <a:pt x="574" y="928"/>
                    </a:lnTo>
                    <a:lnTo>
                      <a:pt x="568" y="930"/>
                    </a:lnTo>
                    <a:lnTo>
                      <a:pt x="564" y="930"/>
                    </a:lnTo>
                    <a:lnTo>
                      <a:pt x="552" y="930"/>
                    </a:lnTo>
                    <a:lnTo>
                      <a:pt x="540" y="932"/>
                    </a:lnTo>
                    <a:lnTo>
                      <a:pt x="516" y="938"/>
                    </a:lnTo>
                    <a:lnTo>
                      <a:pt x="500" y="944"/>
                    </a:lnTo>
                    <a:lnTo>
                      <a:pt x="496" y="946"/>
                    </a:lnTo>
                    <a:lnTo>
                      <a:pt x="488" y="950"/>
                    </a:lnTo>
                    <a:lnTo>
                      <a:pt x="482" y="946"/>
                    </a:lnTo>
                    <a:lnTo>
                      <a:pt x="476" y="944"/>
                    </a:lnTo>
                    <a:lnTo>
                      <a:pt x="468" y="942"/>
                    </a:lnTo>
                    <a:lnTo>
                      <a:pt x="462" y="944"/>
                    </a:lnTo>
                    <a:lnTo>
                      <a:pt x="456" y="946"/>
                    </a:lnTo>
                    <a:lnTo>
                      <a:pt x="450" y="946"/>
                    </a:lnTo>
                    <a:lnTo>
                      <a:pt x="444" y="944"/>
                    </a:lnTo>
                    <a:lnTo>
                      <a:pt x="440" y="940"/>
                    </a:lnTo>
                    <a:lnTo>
                      <a:pt x="440" y="934"/>
                    </a:lnTo>
                    <a:lnTo>
                      <a:pt x="436" y="932"/>
                    </a:lnTo>
                    <a:lnTo>
                      <a:pt x="432" y="930"/>
                    </a:lnTo>
                    <a:lnTo>
                      <a:pt x="428" y="930"/>
                    </a:lnTo>
                    <a:lnTo>
                      <a:pt x="424" y="930"/>
                    </a:lnTo>
                    <a:lnTo>
                      <a:pt x="422" y="928"/>
                    </a:lnTo>
                    <a:lnTo>
                      <a:pt x="420" y="924"/>
                    </a:lnTo>
                    <a:lnTo>
                      <a:pt x="420" y="922"/>
                    </a:lnTo>
                    <a:lnTo>
                      <a:pt x="420" y="918"/>
                    </a:lnTo>
                    <a:lnTo>
                      <a:pt x="420" y="902"/>
                    </a:lnTo>
                    <a:lnTo>
                      <a:pt x="420" y="898"/>
                    </a:lnTo>
                    <a:lnTo>
                      <a:pt x="422" y="894"/>
                    </a:lnTo>
                    <a:lnTo>
                      <a:pt x="424" y="890"/>
                    </a:lnTo>
                    <a:lnTo>
                      <a:pt x="430" y="890"/>
                    </a:lnTo>
                    <a:lnTo>
                      <a:pt x="434" y="886"/>
                    </a:lnTo>
                    <a:lnTo>
                      <a:pt x="436" y="882"/>
                    </a:lnTo>
                    <a:lnTo>
                      <a:pt x="434" y="882"/>
                    </a:lnTo>
                    <a:lnTo>
                      <a:pt x="430" y="880"/>
                    </a:lnTo>
                    <a:lnTo>
                      <a:pt x="430" y="876"/>
                    </a:lnTo>
                    <a:lnTo>
                      <a:pt x="430" y="864"/>
                    </a:lnTo>
                    <a:lnTo>
                      <a:pt x="430" y="860"/>
                    </a:lnTo>
                    <a:lnTo>
                      <a:pt x="428" y="858"/>
                    </a:lnTo>
                    <a:lnTo>
                      <a:pt x="428" y="856"/>
                    </a:lnTo>
                    <a:lnTo>
                      <a:pt x="426" y="854"/>
                    </a:lnTo>
                    <a:lnTo>
                      <a:pt x="422" y="856"/>
                    </a:lnTo>
                    <a:lnTo>
                      <a:pt x="418" y="858"/>
                    </a:lnTo>
                    <a:lnTo>
                      <a:pt x="406" y="862"/>
                    </a:lnTo>
                    <a:lnTo>
                      <a:pt x="400" y="864"/>
                    </a:lnTo>
                    <a:lnTo>
                      <a:pt x="398" y="868"/>
                    </a:lnTo>
                    <a:lnTo>
                      <a:pt x="394" y="874"/>
                    </a:lnTo>
                    <a:lnTo>
                      <a:pt x="392" y="882"/>
                    </a:lnTo>
                    <a:lnTo>
                      <a:pt x="392" y="890"/>
                    </a:lnTo>
                    <a:lnTo>
                      <a:pt x="392" y="892"/>
                    </a:lnTo>
                    <a:lnTo>
                      <a:pt x="392" y="900"/>
                    </a:lnTo>
                    <a:lnTo>
                      <a:pt x="396" y="906"/>
                    </a:lnTo>
                    <a:lnTo>
                      <a:pt x="404" y="918"/>
                    </a:lnTo>
                    <a:lnTo>
                      <a:pt x="406" y="922"/>
                    </a:lnTo>
                    <a:lnTo>
                      <a:pt x="410" y="930"/>
                    </a:lnTo>
                    <a:lnTo>
                      <a:pt x="406" y="936"/>
                    </a:lnTo>
                    <a:lnTo>
                      <a:pt x="404" y="942"/>
                    </a:lnTo>
                    <a:lnTo>
                      <a:pt x="400" y="954"/>
                    </a:lnTo>
                    <a:lnTo>
                      <a:pt x="398" y="958"/>
                    </a:lnTo>
                    <a:lnTo>
                      <a:pt x="396" y="958"/>
                    </a:lnTo>
                    <a:lnTo>
                      <a:pt x="386" y="958"/>
                    </a:lnTo>
                    <a:lnTo>
                      <a:pt x="380" y="960"/>
                    </a:lnTo>
                    <a:lnTo>
                      <a:pt x="376" y="960"/>
                    </a:lnTo>
                    <a:lnTo>
                      <a:pt x="364" y="964"/>
                    </a:lnTo>
                    <a:lnTo>
                      <a:pt x="358" y="966"/>
                    </a:lnTo>
                    <a:lnTo>
                      <a:pt x="352" y="970"/>
                    </a:lnTo>
                    <a:lnTo>
                      <a:pt x="346" y="976"/>
                    </a:lnTo>
                    <a:lnTo>
                      <a:pt x="336" y="992"/>
                    </a:lnTo>
                    <a:lnTo>
                      <a:pt x="326" y="1004"/>
                    </a:lnTo>
                    <a:lnTo>
                      <a:pt x="320" y="1008"/>
                    </a:lnTo>
                    <a:lnTo>
                      <a:pt x="316" y="1012"/>
                    </a:lnTo>
                    <a:lnTo>
                      <a:pt x="312" y="1018"/>
                    </a:lnTo>
                    <a:lnTo>
                      <a:pt x="306" y="1024"/>
                    </a:lnTo>
                    <a:lnTo>
                      <a:pt x="298" y="1034"/>
                    </a:lnTo>
                    <a:lnTo>
                      <a:pt x="296" y="1040"/>
                    </a:lnTo>
                    <a:lnTo>
                      <a:pt x="292" y="1046"/>
                    </a:lnTo>
                    <a:lnTo>
                      <a:pt x="288" y="1048"/>
                    </a:lnTo>
                    <a:lnTo>
                      <a:pt x="282" y="1050"/>
                    </a:lnTo>
                    <a:lnTo>
                      <a:pt x="278" y="1054"/>
                    </a:lnTo>
                    <a:lnTo>
                      <a:pt x="276" y="1060"/>
                    </a:lnTo>
                    <a:lnTo>
                      <a:pt x="272" y="1064"/>
                    </a:lnTo>
                    <a:lnTo>
                      <a:pt x="264" y="1066"/>
                    </a:lnTo>
                    <a:lnTo>
                      <a:pt x="260" y="1066"/>
                    </a:lnTo>
                    <a:lnTo>
                      <a:pt x="256" y="1066"/>
                    </a:lnTo>
                    <a:lnTo>
                      <a:pt x="252" y="1062"/>
                    </a:lnTo>
                    <a:lnTo>
                      <a:pt x="252" y="1058"/>
                    </a:lnTo>
                    <a:lnTo>
                      <a:pt x="248" y="1058"/>
                    </a:lnTo>
                    <a:lnTo>
                      <a:pt x="244" y="1058"/>
                    </a:lnTo>
                    <a:lnTo>
                      <a:pt x="242" y="1062"/>
                    </a:lnTo>
                    <a:lnTo>
                      <a:pt x="242" y="1072"/>
                    </a:lnTo>
                    <a:lnTo>
                      <a:pt x="242" y="1076"/>
                    </a:lnTo>
                    <a:lnTo>
                      <a:pt x="238" y="1076"/>
                    </a:lnTo>
                    <a:lnTo>
                      <a:pt x="228" y="1076"/>
                    </a:lnTo>
                    <a:lnTo>
                      <a:pt x="218" y="1076"/>
                    </a:lnTo>
                    <a:lnTo>
                      <a:pt x="206" y="1080"/>
                    </a:lnTo>
                    <a:lnTo>
                      <a:pt x="202" y="1082"/>
                    </a:lnTo>
                    <a:lnTo>
                      <a:pt x="196" y="1086"/>
                    </a:lnTo>
                    <a:lnTo>
                      <a:pt x="194" y="1092"/>
                    </a:lnTo>
                    <a:lnTo>
                      <a:pt x="196" y="1096"/>
                    </a:lnTo>
                    <a:lnTo>
                      <a:pt x="202" y="1100"/>
                    </a:lnTo>
                    <a:lnTo>
                      <a:pt x="206" y="1102"/>
                    </a:lnTo>
                    <a:lnTo>
                      <a:pt x="214" y="1106"/>
                    </a:lnTo>
                    <a:lnTo>
                      <a:pt x="222" y="1106"/>
                    </a:lnTo>
                    <a:lnTo>
                      <a:pt x="226" y="1106"/>
                    </a:lnTo>
                    <a:lnTo>
                      <a:pt x="230" y="1108"/>
                    </a:lnTo>
                    <a:lnTo>
                      <a:pt x="234" y="1110"/>
                    </a:lnTo>
                    <a:lnTo>
                      <a:pt x="234" y="1116"/>
                    </a:lnTo>
                    <a:lnTo>
                      <a:pt x="238" y="1120"/>
                    </a:lnTo>
                    <a:lnTo>
                      <a:pt x="242" y="1126"/>
                    </a:lnTo>
                    <a:lnTo>
                      <a:pt x="242" y="1134"/>
                    </a:lnTo>
                    <a:lnTo>
                      <a:pt x="242" y="1138"/>
                    </a:lnTo>
                    <a:lnTo>
                      <a:pt x="244" y="1142"/>
                    </a:lnTo>
                    <a:lnTo>
                      <a:pt x="248" y="1146"/>
                    </a:lnTo>
                    <a:lnTo>
                      <a:pt x="252" y="1148"/>
                    </a:lnTo>
                    <a:lnTo>
                      <a:pt x="252" y="1154"/>
                    </a:lnTo>
                    <a:lnTo>
                      <a:pt x="252" y="1156"/>
                    </a:lnTo>
                    <a:lnTo>
                      <a:pt x="250" y="1172"/>
                    </a:lnTo>
                    <a:lnTo>
                      <a:pt x="244" y="1196"/>
                    </a:lnTo>
                    <a:lnTo>
                      <a:pt x="242" y="1204"/>
                    </a:lnTo>
                    <a:lnTo>
                      <a:pt x="234" y="1202"/>
                    </a:lnTo>
                    <a:lnTo>
                      <a:pt x="192" y="1194"/>
                    </a:lnTo>
                    <a:lnTo>
                      <a:pt x="176" y="1194"/>
                    </a:lnTo>
                    <a:lnTo>
                      <a:pt x="162" y="1194"/>
                    </a:lnTo>
                    <a:lnTo>
                      <a:pt x="150" y="1194"/>
                    </a:lnTo>
                    <a:lnTo>
                      <a:pt x="140" y="1194"/>
                    </a:lnTo>
                    <a:lnTo>
                      <a:pt x="134" y="1196"/>
                    </a:lnTo>
                    <a:lnTo>
                      <a:pt x="130" y="1198"/>
                    </a:lnTo>
                    <a:lnTo>
                      <a:pt x="128" y="1204"/>
                    </a:lnTo>
                    <a:lnTo>
                      <a:pt x="128" y="1212"/>
                    </a:lnTo>
                    <a:lnTo>
                      <a:pt x="132" y="1226"/>
                    </a:lnTo>
                    <a:lnTo>
                      <a:pt x="134" y="1234"/>
                    </a:lnTo>
                    <a:lnTo>
                      <a:pt x="130" y="1234"/>
                    </a:lnTo>
                    <a:lnTo>
                      <a:pt x="128" y="1234"/>
                    </a:lnTo>
                    <a:lnTo>
                      <a:pt x="128" y="1236"/>
                    </a:lnTo>
                    <a:lnTo>
                      <a:pt x="128" y="1240"/>
                    </a:lnTo>
                    <a:lnTo>
                      <a:pt x="132" y="1246"/>
                    </a:lnTo>
                    <a:lnTo>
                      <a:pt x="134" y="1254"/>
                    </a:lnTo>
                    <a:lnTo>
                      <a:pt x="134" y="1262"/>
                    </a:lnTo>
                    <a:lnTo>
                      <a:pt x="134" y="1264"/>
                    </a:lnTo>
                    <a:lnTo>
                      <a:pt x="134" y="1272"/>
                    </a:lnTo>
                    <a:lnTo>
                      <a:pt x="132" y="1280"/>
                    </a:lnTo>
                    <a:lnTo>
                      <a:pt x="128" y="1286"/>
                    </a:lnTo>
                    <a:lnTo>
                      <a:pt x="128" y="1292"/>
                    </a:lnTo>
                    <a:lnTo>
                      <a:pt x="130" y="1298"/>
                    </a:lnTo>
                    <a:lnTo>
                      <a:pt x="134" y="1304"/>
                    </a:lnTo>
                    <a:lnTo>
                      <a:pt x="134" y="1310"/>
                    </a:lnTo>
                    <a:lnTo>
                      <a:pt x="134" y="1314"/>
                    </a:lnTo>
                    <a:lnTo>
                      <a:pt x="136" y="1316"/>
                    </a:lnTo>
                    <a:lnTo>
                      <a:pt x="138" y="1320"/>
                    </a:lnTo>
                    <a:lnTo>
                      <a:pt x="140" y="1322"/>
                    </a:lnTo>
                    <a:lnTo>
                      <a:pt x="142" y="1322"/>
                    </a:lnTo>
                    <a:lnTo>
                      <a:pt x="146" y="1322"/>
                    </a:lnTo>
                    <a:lnTo>
                      <a:pt x="154" y="1322"/>
                    </a:lnTo>
                    <a:lnTo>
                      <a:pt x="160" y="1322"/>
                    </a:lnTo>
                    <a:lnTo>
                      <a:pt x="164" y="1322"/>
                    </a:lnTo>
                    <a:lnTo>
                      <a:pt x="170" y="1326"/>
                    </a:lnTo>
                    <a:lnTo>
                      <a:pt x="178" y="1334"/>
                    </a:lnTo>
                    <a:lnTo>
                      <a:pt x="184" y="1338"/>
                    </a:lnTo>
                    <a:lnTo>
                      <a:pt x="192" y="1338"/>
                    </a:lnTo>
                    <a:lnTo>
                      <a:pt x="206" y="1334"/>
                    </a:lnTo>
                    <a:lnTo>
                      <a:pt x="220" y="1328"/>
                    </a:lnTo>
                    <a:lnTo>
                      <a:pt x="234" y="1324"/>
                    </a:lnTo>
                    <a:lnTo>
                      <a:pt x="242" y="1320"/>
                    </a:lnTo>
                    <a:lnTo>
                      <a:pt x="246" y="1314"/>
                    </a:lnTo>
                    <a:lnTo>
                      <a:pt x="248" y="1308"/>
                    </a:lnTo>
                    <a:lnTo>
                      <a:pt x="258" y="1296"/>
                    </a:lnTo>
                    <a:lnTo>
                      <a:pt x="266" y="1288"/>
                    </a:lnTo>
                    <a:lnTo>
                      <a:pt x="270" y="1282"/>
                    </a:lnTo>
                    <a:lnTo>
                      <a:pt x="272" y="1276"/>
                    </a:lnTo>
                    <a:lnTo>
                      <a:pt x="274" y="1264"/>
                    </a:lnTo>
                    <a:lnTo>
                      <a:pt x="280" y="1250"/>
                    </a:lnTo>
                    <a:lnTo>
                      <a:pt x="282" y="1244"/>
                    </a:lnTo>
                    <a:lnTo>
                      <a:pt x="288" y="1238"/>
                    </a:lnTo>
                    <a:lnTo>
                      <a:pt x="304" y="1228"/>
                    </a:lnTo>
                    <a:lnTo>
                      <a:pt x="310" y="1224"/>
                    </a:lnTo>
                    <a:lnTo>
                      <a:pt x="316" y="1216"/>
                    </a:lnTo>
                    <a:lnTo>
                      <a:pt x="318" y="1212"/>
                    </a:lnTo>
                    <a:lnTo>
                      <a:pt x="322" y="1206"/>
                    </a:lnTo>
                    <a:lnTo>
                      <a:pt x="326" y="1204"/>
                    </a:lnTo>
                    <a:lnTo>
                      <a:pt x="340" y="1204"/>
                    </a:lnTo>
                    <a:lnTo>
                      <a:pt x="342" y="1204"/>
                    </a:lnTo>
                    <a:lnTo>
                      <a:pt x="350" y="1202"/>
                    </a:lnTo>
                    <a:lnTo>
                      <a:pt x="358" y="1200"/>
                    </a:lnTo>
                    <a:lnTo>
                      <a:pt x="374" y="1188"/>
                    </a:lnTo>
                    <a:lnTo>
                      <a:pt x="380" y="1186"/>
                    </a:lnTo>
                    <a:lnTo>
                      <a:pt x="386" y="1184"/>
                    </a:lnTo>
                    <a:lnTo>
                      <a:pt x="390" y="1182"/>
                    </a:lnTo>
                    <a:lnTo>
                      <a:pt x="396" y="1180"/>
                    </a:lnTo>
                    <a:lnTo>
                      <a:pt x="402" y="1178"/>
                    </a:lnTo>
                    <a:lnTo>
                      <a:pt x="408" y="1178"/>
                    </a:lnTo>
                    <a:lnTo>
                      <a:pt x="412" y="1180"/>
                    </a:lnTo>
                    <a:lnTo>
                      <a:pt x="420" y="1186"/>
                    </a:lnTo>
                    <a:lnTo>
                      <a:pt x="424" y="1192"/>
                    </a:lnTo>
                    <a:lnTo>
                      <a:pt x="436" y="1208"/>
                    </a:lnTo>
                    <a:lnTo>
                      <a:pt x="444" y="1220"/>
                    </a:lnTo>
                    <a:lnTo>
                      <a:pt x="446" y="1226"/>
                    </a:lnTo>
                    <a:lnTo>
                      <a:pt x="450" y="1232"/>
                    </a:lnTo>
                    <a:lnTo>
                      <a:pt x="456" y="1236"/>
                    </a:lnTo>
                    <a:lnTo>
                      <a:pt x="482" y="1250"/>
                    </a:lnTo>
                    <a:lnTo>
                      <a:pt x="488" y="1254"/>
                    </a:lnTo>
                    <a:lnTo>
                      <a:pt x="492" y="1260"/>
                    </a:lnTo>
                    <a:lnTo>
                      <a:pt x="502" y="1274"/>
                    </a:lnTo>
                    <a:lnTo>
                      <a:pt x="506" y="1282"/>
                    </a:lnTo>
                    <a:lnTo>
                      <a:pt x="506" y="1290"/>
                    </a:lnTo>
                    <a:lnTo>
                      <a:pt x="506" y="1304"/>
                    </a:lnTo>
                    <a:lnTo>
                      <a:pt x="506" y="1312"/>
                    </a:lnTo>
                    <a:lnTo>
                      <a:pt x="508" y="1316"/>
                    </a:lnTo>
                    <a:lnTo>
                      <a:pt x="510" y="1316"/>
                    </a:lnTo>
                    <a:lnTo>
                      <a:pt x="512" y="1316"/>
                    </a:lnTo>
                    <a:lnTo>
                      <a:pt x="514" y="1312"/>
                    </a:lnTo>
                    <a:lnTo>
                      <a:pt x="518" y="1302"/>
                    </a:lnTo>
                    <a:lnTo>
                      <a:pt x="522" y="1294"/>
                    </a:lnTo>
                    <a:lnTo>
                      <a:pt x="524" y="1288"/>
                    </a:lnTo>
                    <a:lnTo>
                      <a:pt x="526" y="1282"/>
                    </a:lnTo>
                    <a:lnTo>
                      <a:pt x="528" y="1274"/>
                    </a:lnTo>
                    <a:lnTo>
                      <a:pt x="528" y="1270"/>
                    </a:lnTo>
                    <a:lnTo>
                      <a:pt x="528" y="1268"/>
                    </a:lnTo>
                    <a:lnTo>
                      <a:pt x="530" y="1266"/>
                    </a:lnTo>
                    <a:lnTo>
                      <a:pt x="532" y="1266"/>
                    </a:lnTo>
                    <a:lnTo>
                      <a:pt x="534" y="1266"/>
                    </a:lnTo>
                    <a:lnTo>
                      <a:pt x="540" y="1268"/>
                    </a:lnTo>
                    <a:lnTo>
                      <a:pt x="552" y="1272"/>
                    </a:lnTo>
                    <a:lnTo>
                      <a:pt x="554" y="1272"/>
                    </a:lnTo>
                    <a:lnTo>
                      <a:pt x="554" y="1270"/>
                    </a:lnTo>
                    <a:lnTo>
                      <a:pt x="552" y="1266"/>
                    </a:lnTo>
                    <a:lnTo>
                      <a:pt x="534" y="1248"/>
                    </a:lnTo>
                    <a:lnTo>
                      <a:pt x="520" y="1240"/>
                    </a:lnTo>
                    <a:lnTo>
                      <a:pt x="516" y="1236"/>
                    </a:lnTo>
                    <a:lnTo>
                      <a:pt x="504" y="1228"/>
                    </a:lnTo>
                    <a:lnTo>
                      <a:pt x="494" y="1216"/>
                    </a:lnTo>
                    <a:lnTo>
                      <a:pt x="484" y="1200"/>
                    </a:lnTo>
                    <a:lnTo>
                      <a:pt x="476" y="1188"/>
                    </a:lnTo>
                    <a:lnTo>
                      <a:pt x="472" y="1182"/>
                    </a:lnTo>
                    <a:lnTo>
                      <a:pt x="470" y="1174"/>
                    </a:lnTo>
                    <a:lnTo>
                      <a:pt x="468" y="1166"/>
                    </a:lnTo>
                    <a:lnTo>
                      <a:pt x="468" y="1164"/>
                    </a:lnTo>
                    <a:lnTo>
                      <a:pt x="470" y="1158"/>
                    </a:lnTo>
                    <a:lnTo>
                      <a:pt x="474" y="1156"/>
                    </a:lnTo>
                    <a:lnTo>
                      <a:pt x="478" y="1154"/>
                    </a:lnTo>
                    <a:lnTo>
                      <a:pt x="482" y="1156"/>
                    </a:lnTo>
                    <a:lnTo>
                      <a:pt x="488" y="1156"/>
                    </a:lnTo>
                    <a:lnTo>
                      <a:pt x="496" y="1162"/>
                    </a:lnTo>
                    <a:lnTo>
                      <a:pt x="502" y="1168"/>
                    </a:lnTo>
                    <a:lnTo>
                      <a:pt x="508" y="1176"/>
                    </a:lnTo>
                    <a:lnTo>
                      <a:pt x="510" y="1182"/>
                    </a:lnTo>
                    <a:lnTo>
                      <a:pt x="516" y="1196"/>
                    </a:lnTo>
                    <a:lnTo>
                      <a:pt x="520" y="1204"/>
                    </a:lnTo>
                    <a:lnTo>
                      <a:pt x="524" y="1208"/>
                    </a:lnTo>
                    <a:lnTo>
                      <a:pt x="540" y="1220"/>
                    </a:lnTo>
                    <a:lnTo>
                      <a:pt x="548" y="1224"/>
                    </a:lnTo>
                    <a:lnTo>
                      <a:pt x="552" y="1230"/>
                    </a:lnTo>
                    <a:lnTo>
                      <a:pt x="560" y="1238"/>
                    </a:lnTo>
                    <a:lnTo>
                      <a:pt x="564" y="1244"/>
                    </a:lnTo>
                    <a:lnTo>
                      <a:pt x="566" y="1248"/>
                    </a:lnTo>
                    <a:lnTo>
                      <a:pt x="570" y="1260"/>
                    </a:lnTo>
                    <a:lnTo>
                      <a:pt x="572" y="1266"/>
                    </a:lnTo>
                    <a:lnTo>
                      <a:pt x="576" y="1272"/>
                    </a:lnTo>
                    <a:lnTo>
                      <a:pt x="580" y="1280"/>
                    </a:lnTo>
                    <a:lnTo>
                      <a:pt x="584" y="1286"/>
                    </a:lnTo>
                    <a:lnTo>
                      <a:pt x="588" y="1290"/>
                    </a:lnTo>
                    <a:lnTo>
                      <a:pt x="594" y="1292"/>
                    </a:lnTo>
                    <a:lnTo>
                      <a:pt x="598" y="1292"/>
                    </a:lnTo>
                    <a:lnTo>
                      <a:pt x="602" y="1294"/>
                    </a:lnTo>
                    <a:lnTo>
                      <a:pt x="602" y="1296"/>
                    </a:lnTo>
                    <a:lnTo>
                      <a:pt x="602" y="1298"/>
                    </a:lnTo>
                    <a:lnTo>
                      <a:pt x="598" y="1304"/>
                    </a:lnTo>
                    <a:lnTo>
                      <a:pt x="596" y="1310"/>
                    </a:lnTo>
                    <a:lnTo>
                      <a:pt x="596" y="1314"/>
                    </a:lnTo>
                    <a:lnTo>
                      <a:pt x="598" y="1320"/>
                    </a:lnTo>
                    <a:lnTo>
                      <a:pt x="604" y="1326"/>
                    </a:lnTo>
                    <a:lnTo>
                      <a:pt x="608" y="1328"/>
                    </a:lnTo>
                    <a:lnTo>
                      <a:pt x="616" y="1330"/>
                    </a:lnTo>
                    <a:lnTo>
                      <a:pt x="620" y="1326"/>
                    </a:lnTo>
                    <a:lnTo>
                      <a:pt x="624" y="1322"/>
                    </a:lnTo>
                    <a:lnTo>
                      <a:pt x="626" y="1316"/>
                    </a:lnTo>
                    <a:lnTo>
                      <a:pt x="628" y="1312"/>
                    </a:lnTo>
                    <a:lnTo>
                      <a:pt x="632" y="1308"/>
                    </a:lnTo>
                    <a:lnTo>
                      <a:pt x="638" y="1306"/>
                    </a:lnTo>
                    <a:lnTo>
                      <a:pt x="640" y="1304"/>
                    </a:lnTo>
                    <a:lnTo>
                      <a:pt x="642" y="1302"/>
                    </a:lnTo>
                    <a:lnTo>
                      <a:pt x="640" y="1300"/>
                    </a:lnTo>
                    <a:lnTo>
                      <a:pt x="640" y="1296"/>
                    </a:lnTo>
                    <a:lnTo>
                      <a:pt x="632" y="1288"/>
                    </a:lnTo>
                    <a:lnTo>
                      <a:pt x="628" y="1282"/>
                    </a:lnTo>
                    <a:lnTo>
                      <a:pt x="626" y="1278"/>
                    </a:lnTo>
                    <a:lnTo>
                      <a:pt x="624" y="1272"/>
                    </a:lnTo>
                    <a:lnTo>
                      <a:pt x="620" y="1268"/>
                    </a:lnTo>
                    <a:lnTo>
                      <a:pt x="620" y="1266"/>
                    </a:lnTo>
                    <a:lnTo>
                      <a:pt x="620" y="1264"/>
                    </a:lnTo>
                    <a:lnTo>
                      <a:pt x="624" y="1260"/>
                    </a:lnTo>
                    <a:lnTo>
                      <a:pt x="638" y="1256"/>
                    </a:lnTo>
                    <a:lnTo>
                      <a:pt x="652" y="1254"/>
                    </a:lnTo>
                    <a:lnTo>
                      <a:pt x="656" y="1254"/>
                    </a:lnTo>
                    <a:lnTo>
                      <a:pt x="664" y="1254"/>
                    </a:lnTo>
                    <a:lnTo>
                      <a:pt x="668" y="1260"/>
                    </a:lnTo>
                    <a:lnTo>
                      <a:pt x="670" y="1266"/>
                    </a:lnTo>
                    <a:lnTo>
                      <a:pt x="674" y="1272"/>
                    </a:lnTo>
                    <a:lnTo>
                      <a:pt x="678" y="1280"/>
                    </a:lnTo>
                    <a:lnTo>
                      <a:pt x="680" y="1284"/>
                    </a:lnTo>
                    <a:lnTo>
                      <a:pt x="688" y="1300"/>
                    </a:lnTo>
                    <a:lnTo>
                      <a:pt x="690" y="1304"/>
                    </a:lnTo>
                    <a:lnTo>
                      <a:pt x="698" y="1318"/>
                    </a:lnTo>
                    <a:lnTo>
                      <a:pt x="700" y="1324"/>
                    </a:lnTo>
                    <a:lnTo>
                      <a:pt x="704" y="1328"/>
                    </a:lnTo>
                    <a:lnTo>
                      <a:pt x="712" y="1330"/>
                    </a:lnTo>
                    <a:lnTo>
                      <a:pt x="734" y="1330"/>
                    </a:lnTo>
                    <a:lnTo>
                      <a:pt x="748" y="1330"/>
                    </a:lnTo>
                    <a:lnTo>
                      <a:pt x="760" y="1334"/>
                    </a:lnTo>
                    <a:lnTo>
                      <a:pt x="774" y="1338"/>
                    </a:lnTo>
                    <a:lnTo>
                      <a:pt x="782" y="1338"/>
                    </a:lnTo>
                    <a:lnTo>
                      <a:pt x="788" y="1338"/>
                    </a:lnTo>
                    <a:lnTo>
                      <a:pt x="794" y="1334"/>
                    </a:lnTo>
                    <a:lnTo>
                      <a:pt x="802" y="1332"/>
                    </a:lnTo>
                    <a:lnTo>
                      <a:pt x="808" y="1334"/>
                    </a:lnTo>
                    <a:lnTo>
                      <a:pt x="814" y="1338"/>
                    </a:lnTo>
                    <a:lnTo>
                      <a:pt x="820" y="1340"/>
                    </a:lnTo>
                    <a:lnTo>
                      <a:pt x="824" y="1348"/>
                    </a:lnTo>
                    <a:lnTo>
                      <a:pt x="826" y="1354"/>
                    </a:lnTo>
                    <a:lnTo>
                      <a:pt x="828" y="1360"/>
                    </a:lnTo>
                    <a:lnTo>
                      <a:pt x="828" y="1368"/>
                    </a:lnTo>
                    <a:lnTo>
                      <a:pt x="814" y="1402"/>
                    </a:lnTo>
                    <a:lnTo>
                      <a:pt x="810" y="1408"/>
                    </a:lnTo>
                    <a:lnTo>
                      <a:pt x="806" y="1410"/>
                    </a:lnTo>
                    <a:lnTo>
                      <a:pt x="802" y="1412"/>
                    </a:lnTo>
                    <a:lnTo>
                      <a:pt x="798" y="1416"/>
                    </a:lnTo>
                    <a:lnTo>
                      <a:pt x="796" y="1422"/>
                    </a:lnTo>
                    <a:lnTo>
                      <a:pt x="792" y="1428"/>
                    </a:lnTo>
                    <a:lnTo>
                      <a:pt x="786" y="1434"/>
                    </a:lnTo>
                    <a:lnTo>
                      <a:pt x="780" y="1438"/>
                    </a:lnTo>
                    <a:lnTo>
                      <a:pt x="774" y="1438"/>
                    </a:lnTo>
                    <a:lnTo>
                      <a:pt x="760" y="1438"/>
                    </a:lnTo>
                    <a:lnTo>
                      <a:pt x="754" y="1438"/>
                    </a:lnTo>
                    <a:lnTo>
                      <a:pt x="748" y="1434"/>
                    </a:lnTo>
                    <a:lnTo>
                      <a:pt x="742" y="1430"/>
                    </a:lnTo>
                    <a:lnTo>
                      <a:pt x="734" y="1430"/>
                    </a:lnTo>
                    <a:lnTo>
                      <a:pt x="712" y="1436"/>
                    </a:lnTo>
                    <a:lnTo>
                      <a:pt x="704" y="1438"/>
                    </a:lnTo>
                    <a:lnTo>
                      <a:pt x="696" y="1436"/>
                    </a:lnTo>
                    <a:lnTo>
                      <a:pt x="682" y="1432"/>
                    </a:lnTo>
                    <a:lnTo>
                      <a:pt x="666" y="1428"/>
                    </a:lnTo>
                    <a:lnTo>
                      <a:pt x="662" y="1428"/>
                    </a:lnTo>
                    <a:lnTo>
                      <a:pt x="656" y="1428"/>
                    </a:lnTo>
                    <a:lnTo>
                      <a:pt x="650" y="1424"/>
                    </a:lnTo>
                    <a:lnTo>
                      <a:pt x="638" y="1416"/>
                    </a:lnTo>
                    <a:lnTo>
                      <a:pt x="632" y="1412"/>
                    </a:lnTo>
                    <a:lnTo>
                      <a:pt x="626" y="1410"/>
                    </a:lnTo>
                    <a:lnTo>
                      <a:pt x="618" y="1410"/>
                    </a:lnTo>
                    <a:lnTo>
                      <a:pt x="614" y="1410"/>
                    </a:lnTo>
                    <a:lnTo>
                      <a:pt x="598" y="1412"/>
                    </a:lnTo>
                    <a:lnTo>
                      <a:pt x="584" y="1416"/>
                    </a:lnTo>
                    <a:lnTo>
                      <a:pt x="578" y="1420"/>
                    </a:lnTo>
                    <a:lnTo>
                      <a:pt x="576" y="1428"/>
                    </a:lnTo>
                    <a:lnTo>
                      <a:pt x="576" y="1430"/>
                    </a:lnTo>
                    <a:lnTo>
                      <a:pt x="574" y="1438"/>
                    </a:lnTo>
                    <a:lnTo>
                      <a:pt x="570" y="1442"/>
                    </a:lnTo>
                    <a:lnTo>
                      <a:pt x="554" y="1446"/>
                    </a:lnTo>
                    <a:lnTo>
                      <a:pt x="548" y="1446"/>
                    </a:lnTo>
                    <a:lnTo>
                      <a:pt x="542" y="1442"/>
                    </a:lnTo>
                    <a:lnTo>
                      <a:pt x="534" y="1434"/>
                    </a:lnTo>
                    <a:lnTo>
                      <a:pt x="522" y="1424"/>
                    </a:lnTo>
                    <a:lnTo>
                      <a:pt x="512" y="1414"/>
                    </a:lnTo>
                    <a:lnTo>
                      <a:pt x="508" y="1410"/>
                    </a:lnTo>
                    <a:lnTo>
                      <a:pt x="500" y="1410"/>
                    </a:lnTo>
                    <a:lnTo>
                      <a:pt x="476" y="1410"/>
                    </a:lnTo>
                    <a:lnTo>
                      <a:pt x="470" y="1408"/>
                    </a:lnTo>
                    <a:lnTo>
                      <a:pt x="462" y="1406"/>
                    </a:lnTo>
                    <a:lnTo>
                      <a:pt x="456" y="1404"/>
                    </a:lnTo>
                    <a:lnTo>
                      <a:pt x="442" y="1396"/>
                    </a:lnTo>
                    <a:lnTo>
                      <a:pt x="436" y="1394"/>
                    </a:lnTo>
                    <a:lnTo>
                      <a:pt x="424" y="1386"/>
                    </a:lnTo>
                    <a:lnTo>
                      <a:pt x="422" y="1380"/>
                    </a:lnTo>
                    <a:lnTo>
                      <a:pt x="424" y="1374"/>
                    </a:lnTo>
                    <a:lnTo>
                      <a:pt x="434" y="1358"/>
                    </a:lnTo>
                    <a:lnTo>
                      <a:pt x="436" y="1350"/>
                    </a:lnTo>
                    <a:lnTo>
                      <a:pt x="436" y="1344"/>
                    </a:lnTo>
                    <a:lnTo>
                      <a:pt x="434" y="1338"/>
                    </a:lnTo>
                    <a:lnTo>
                      <a:pt x="428" y="1332"/>
                    </a:lnTo>
                    <a:lnTo>
                      <a:pt x="422" y="1328"/>
                    </a:lnTo>
                    <a:lnTo>
                      <a:pt x="418" y="1326"/>
                    </a:lnTo>
                    <a:lnTo>
                      <a:pt x="406" y="1322"/>
                    </a:lnTo>
                    <a:lnTo>
                      <a:pt x="402" y="1322"/>
                    </a:lnTo>
                    <a:lnTo>
                      <a:pt x="400" y="1324"/>
                    </a:lnTo>
                    <a:lnTo>
                      <a:pt x="400" y="1328"/>
                    </a:lnTo>
                    <a:lnTo>
                      <a:pt x="400" y="1324"/>
                    </a:lnTo>
                    <a:lnTo>
                      <a:pt x="398" y="1324"/>
                    </a:lnTo>
                    <a:lnTo>
                      <a:pt x="396" y="1326"/>
                    </a:lnTo>
                    <a:lnTo>
                      <a:pt x="390" y="1330"/>
                    </a:lnTo>
                    <a:lnTo>
                      <a:pt x="382" y="1332"/>
                    </a:lnTo>
                    <a:lnTo>
                      <a:pt x="378" y="1332"/>
                    </a:lnTo>
                    <a:lnTo>
                      <a:pt x="362" y="1332"/>
                    </a:lnTo>
                    <a:lnTo>
                      <a:pt x="320" y="1332"/>
                    </a:lnTo>
                    <a:lnTo>
                      <a:pt x="312" y="1332"/>
                    </a:lnTo>
                    <a:lnTo>
                      <a:pt x="304" y="1334"/>
                    </a:lnTo>
                    <a:lnTo>
                      <a:pt x="270" y="1348"/>
                    </a:lnTo>
                    <a:lnTo>
                      <a:pt x="254" y="1354"/>
                    </a:lnTo>
                    <a:lnTo>
                      <a:pt x="250" y="1358"/>
                    </a:lnTo>
                    <a:lnTo>
                      <a:pt x="244" y="1360"/>
                    </a:lnTo>
                    <a:lnTo>
                      <a:pt x="242" y="1362"/>
                    </a:lnTo>
                    <a:lnTo>
                      <a:pt x="242" y="1364"/>
                    </a:lnTo>
                    <a:lnTo>
                      <a:pt x="242" y="1362"/>
                    </a:lnTo>
                    <a:lnTo>
                      <a:pt x="240" y="1362"/>
                    </a:lnTo>
                    <a:lnTo>
                      <a:pt x="238" y="1360"/>
                    </a:lnTo>
                    <a:lnTo>
                      <a:pt x="224" y="1360"/>
                    </a:lnTo>
                    <a:lnTo>
                      <a:pt x="220" y="1360"/>
                    </a:lnTo>
                    <a:lnTo>
                      <a:pt x="208" y="1360"/>
                    </a:lnTo>
                    <a:lnTo>
                      <a:pt x="196" y="1356"/>
                    </a:lnTo>
                    <a:lnTo>
                      <a:pt x="190" y="1354"/>
                    </a:lnTo>
                    <a:lnTo>
                      <a:pt x="188" y="1354"/>
                    </a:lnTo>
                    <a:lnTo>
                      <a:pt x="184" y="1354"/>
                    </a:lnTo>
                    <a:lnTo>
                      <a:pt x="182" y="1356"/>
                    </a:lnTo>
                    <a:lnTo>
                      <a:pt x="180" y="1358"/>
                    </a:lnTo>
                    <a:lnTo>
                      <a:pt x="168" y="1374"/>
                    </a:lnTo>
                    <a:lnTo>
                      <a:pt x="158" y="1386"/>
                    </a:lnTo>
                    <a:lnTo>
                      <a:pt x="150" y="1394"/>
                    </a:lnTo>
                    <a:lnTo>
                      <a:pt x="140" y="1406"/>
                    </a:lnTo>
                    <a:lnTo>
                      <a:pt x="130" y="1422"/>
                    </a:lnTo>
                    <a:lnTo>
                      <a:pt x="122" y="1436"/>
                    </a:lnTo>
                    <a:lnTo>
                      <a:pt x="116" y="1460"/>
                    </a:lnTo>
                    <a:lnTo>
                      <a:pt x="114" y="1466"/>
                    </a:lnTo>
                    <a:lnTo>
                      <a:pt x="108" y="1472"/>
                    </a:lnTo>
                    <a:lnTo>
                      <a:pt x="82" y="1484"/>
                    </a:lnTo>
                    <a:lnTo>
                      <a:pt x="70" y="1492"/>
                    </a:lnTo>
                    <a:lnTo>
                      <a:pt x="66" y="1498"/>
                    </a:lnTo>
                    <a:lnTo>
                      <a:pt x="62" y="1502"/>
                    </a:lnTo>
                    <a:lnTo>
                      <a:pt x="52" y="1514"/>
                    </a:lnTo>
                    <a:lnTo>
                      <a:pt x="32" y="1550"/>
                    </a:lnTo>
                    <a:lnTo>
                      <a:pt x="24" y="1564"/>
                    </a:lnTo>
                    <a:lnTo>
                      <a:pt x="12" y="1598"/>
                    </a:lnTo>
                    <a:lnTo>
                      <a:pt x="8" y="1606"/>
                    </a:lnTo>
                    <a:lnTo>
                      <a:pt x="10" y="1614"/>
                    </a:lnTo>
                    <a:lnTo>
                      <a:pt x="16" y="1626"/>
                    </a:lnTo>
                    <a:lnTo>
                      <a:pt x="18" y="1642"/>
                    </a:lnTo>
                    <a:lnTo>
                      <a:pt x="18" y="1666"/>
                    </a:lnTo>
                    <a:lnTo>
                      <a:pt x="16" y="1672"/>
                    </a:lnTo>
                    <a:lnTo>
                      <a:pt x="12" y="1678"/>
                    </a:lnTo>
                    <a:lnTo>
                      <a:pt x="8" y="1684"/>
                    </a:lnTo>
                    <a:lnTo>
                      <a:pt x="6" y="1692"/>
                    </a:lnTo>
                    <a:lnTo>
                      <a:pt x="0" y="1706"/>
                    </a:lnTo>
                    <a:lnTo>
                      <a:pt x="0" y="1712"/>
                    </a:lnTo>
                    <a:lnTo>
                      <a:pt x="0" y="1720"/>
                    </a:lnTo>
                    <a:lnTo>
                      <a:pt x="6" y="1744"/>
                    </a:lnTo>
                    <a:lnTo>
                      <a:pt x="8" y="1750"/>
                    </a:lnTo>
                    <a:lnTo>
                      <a:pt x="12" y="1752"/>
                    </a:lnTo>
                    <a:lnTo>
                      <a:pt x="18" y="1752"/>
                    </a:lnTo>
                    <a:lnTo>
                      <a:pt x="20" y="1752"/>
                    </a:lnTo>
                    <a:lnTo>
                      <a:pt x="18" y="1752"/>
                    </a:lnTo>
                    <a:lnTo>
                      <a:pt x="20" y="1760"/>
                    </a:lnTo>
                    <a:lnTo>
                      <a:pt x="24" y="1764"/>
                    </a:lnTo>
                    <a:lnTo>
                      <a:pt x="26" y="1768"/>
                    </a:lnTo>
                    <a:lnTo>
                      <a:pt x="30" y="1770"/>
                    </a:lnTo>
                    <a:lnTo>
                      <a:pt x="32" y="1768"/>
                    </a:lnTo>
                    <a:lnTo>
                      <a:pt x="30" y="1770"/>
                    </a:lnTo>
                    <a:lnTo>
                      <a:pt x="30" y="1772"/>
                    </a:lnTo>
                    <a:lnTo>
                      <a:pt x="32" y="1772"/>
                    </a:lnTo>
                    <a:lnTo>
                      <a:pt x="36" y="1774"/>
                    </a:lnTo>
                    <a:lnTo>
                      <a:pt x="40" y="1778"/>
                    </a:lnTo>
                    <a:lnTo>
                      <a:pt x="52" y="1804"/>
                    </a:lnTo>
                    <a:lnTo>
                      <a:pt x="56" y="1810"/>
                    </a:lnTo>
                    <a:lnTo>
                      <a:pt x="60" y="1816"/>
                    </a:lnTo>
                    <a:lnTo>
                      <a:pt x="72" y="1824"/>
                    </a:lnTo>
                    <a:lnTo>
                      <a:pt x="84" y="1832"/>
                    </a:lnTo>
                    <a:lnTo>
                      <a:pt x="94" y="1838"/>
                    </a:lnTo>
                    <a:lnTo>
                      <a:pt x="102" y="1844"/>
                    </a:lnTo>
                    <a:lnTo>
                      <a:pt x="128" y="1864"/>
                    </a:lnTo>
                    <a:lnTo>
                      <a:pt x="136" y="1868"/>
                    </a:lnTo>
                    <a:lnTo>
                      <a:pt x="142" y="1870"/>
                    </a:lnTo>
                    <a:lnTo>
                      <a:pt x="146" y="1870"/>
                    </a:lnTo>
                    <a:lnTo>
                      <a:pt x="152" y="1868"/>
                    </a:lnTo>
                    <a:lnTo>
                      <a:pt x="154" y="1868"/>
                    </a:lnTo>
                    <a:lnTo>
                      <a:pt x="154" y="1866"/>
                    </a:lnTo>
                    <a:lnTo>
                      <a:pt x="154" y="1868"/>
                    </a:lnTo>
                    <a:lnTo>
                      <a:pt x="158" y="1868"/>
                    </a:lnTo>
                    <a:lnTo>
                      <a:pt x="162" y="1870"/>
                    </a:lnTo>
                    <a:lnTo>
                      <a:pt x="166" y="1870"/>
                    </a:lnTo>
                    <a:lnTo>
                      <a:pt x="182" y="1868"/>
                    </a:lnTo>
                    <a:lnTo>
                      <a:pt x="206" y="1862"/>
                    </a:lnTo>
                    <a:lnTo>
                      <a:pt x="218" y="1860"/>
                    </a:lnTo>
                    <a:lnTo>
                      <a:pt x="224" y="1860"/>
                    </a:lnTo>
                    <a:lnTo>
                      <a:pt x="232" y="1860"/>
                    </a:lnTo>
                    <a:lnTo>
                      <a:pt x="244" y="1860"/>
                    </a:lnTo>
                    <a:lnTo>
                      <a:pt x="260" y="1856"/>
                    </a:lnTo>
                    <a:lnTo>
                      <a:pt x="274" y="1852"/>
                    </a:lnTo>
                    <a:lnTo>
                      <a:pt x="282" y="1850"/>
                    </a:lnTo>
                    <a:lnTo>
                      <a:pt x="288" y="1844"/>
                    </a:lnTo>
                    <a:lnTo>
                      <a:pt x="294" y="1842"/>
                    </a:lnTo>
                    <a:lnTo>
                      <a:pt x="300" y="1838"/>
                    </a:lnTo>
                    <a:lnTo>
                      <a:pt x="306" y="1838"/>
                    </a:lnTo>
                    <a:lnTo>
                      <a:pt x="312" y="1840"/>
                    </a:lnTo>
                    <a:lnTo>
                      <a:pt x="320" y="1840"/>
                    </a:lnTo>
                    <a:lnTo>
                      <a:pt x="322" y="1840"/>
                    </a:lnTo>
                    <a:lnTo>
                      <a:pt x="330" y="1842"/>
                    </a:lnTo>
                    <a:lnTo>
                      <a:pt x="334" y="1846"/>
                    </a:lnTo>
                    <a:lnTo>
                      <a:pt x="346" y="1862"/>
                    </a:lnTo>
                    <a:lnTo>
                      <a:pt x="352" y="1868"/>
                    </a:lnTo>
                    <a:lnTo>
                      <a:pt x="358" y="1870"/>
                    </a:lnTo>
                    <a:lnTo>
                      <a:pt x="362" y="1870"/>
                    </a:lnTo>
                    <a:lnTo>
                      <a:pt x="370" y="1870"/>
                    </a:lnTo>
                    <a:lnTo>
                      <a:pt x="378" y="1874"/>
                    </a:lnTo>
                    <a:lnTo>
                      <a:pt x="384" y="1876"/>
                    </a:lnTo>
                    <a:lnTo>
                      <a:pt x="388" y="1878"/>
                    </a:lnTo>
                    <a:lnTo>
                      <a:pt x="392" y="1878"/>
                    </a:lnTo>
                    <a:lnTo>
                      <a:pt x="392" y="1876"/>
                    </a:lnTo>
                    <a:lnTo>
                      <a:pt x="392" y="1878"/>
                    </a:lnTo>
                    <a:lnTo>
                      <a:pt x="394" y="1878"/>
                    </a:lnTo>
                    <a:lnTo>
                      <a:pt x="398" y="1878"/>
                    </a:lnTo>
                    <a:lnTo>
                      <a:pt x="404" y="1880"/>
                    </a:lnTo>
                    <a:lnTo>
                      <a:pt x="408" y="1884"/>
                    </a:lnTo>
                    <a:lnTo>
                      <a:pt x="410" y="1890"/>
                    </a:lnTo>
                    <a:lnTo>
                      <a:pt x="410" y="1896"/>
                    </a:lnTo>
                    <a:lnTo>
                      <a:pt x="410" y="1900"/>
                    </a:lnTo>
                    <a:lnTo>
                      <a:pt x="410" y="1908"/>
                    </a:lnTo>
                    <a:lnTo>
                      <a:pt x="410" y="1916"/>
                    </a:lnTo>
                    <a:lnTo>
                      <a:pt x="410" y="1920"/>
                    </a:lnTo>
                    <a:lnTo>
                      <a:pt x="410" y="1936"/>
                    </a:lnTo>
                    <a:lnTo>
                      <a:pt x="410" y="1950"/>
                    </a:lnTo>
                    <a:lnTo>
                      <a:pt x="412" y="1956"/>
                    </a:lnTo>
                    <a:lnTo>
                      <a:pt x="414" y="1964"/>
                    </a:lnTo>
                    <a:lnTo>
                      <a:pt x="434" y="1990"/>
                    </a:lnTo>
                    <a:lnTo>
                      <a:pt x="438" y="1994"/>
                    </a:lnTo>
                    <a:lnTo>
                      <a:pt x="440" y="1994"/>
                    </a:lnTo>
                    <a:lnTo>
                      <a:pt x="442" y="1994"/>
                    </a:lnTo>
                    <a:lnTo>
                      <a:pt x="440" y="1996"/>
                    </a:lnTo>
                    <a:lnTo>
                      <a:pt x="440" y="1998"/>
                    </a:lnTo>
                    <a:lnTo>
                      <a:pt x="444" y="2002"/>
                    </a:lnTo>
                    <a:lnTo>
                      <a:pt x="452" y="2014"/>
                    </a:lnTo>
                    <a:lnTo>
                      <a:pt x="456" y="2020"/>
                    </a:lnTo>
                    <a:lnTo>
                      <a:pt x="458" y="2026"/>
                    </a:lnTo>
                    <a:lnTo>
                      <a:pt x="458" y="2034"/>
                    </a:lnTo>
                    <a:lnTo>
                      <a:pt x="458" y="2038"/>
                    </a:lnTo>
                    <a:lnTo>
                      <a:pt x="458" y="2046"/>
                    </a:lnTo>
                    <a:lnTo>
                      <a:pt x="460" y="2054"/>
                    </a:lnTo>
                    <a:lnTo>
                      <a:pt x="468" y="2096"/>
                    </a:lnTo>
                    <a:lnTo>
                      <a:pt x="472" y="2112"/>
                    </a:lnTo>
                    <a:lnTo>
                      <a:pt x="476" y="2124"/>
                    </a:lnTo>
                    <a:lnTo>
                      <a:pt x="478" y="2134"/>
                    </a:lnTo>
                    <a:lnTo>
                      <a:pt x="472" y="2144"/>
                    </a:lnTo>
                    <a:lnTo>
                      <a:pt x="462" y="2166"/>
                    </a:lnTo>
                    <a:lnTo>
                      <a:pt x="460" y="2172"/>
                    </a:lnTo>
                    <a:lnTo>
                      <a:pt x="458" y="2180"/>
                    </a:lnTo>
                    <a:lnTo>
                      <a:pt x="458" y="2204"/>
                    </a:lnTo>
                    <a:lnTo>
                      <a:pt x="460" y="2212"/>
                    </a:lnTo>
                    <a:lnTo>
                      <a:pt x="460" y="2210"/>
                    </a:lnTo>
                    <a:lnTo>
                      <a:pt x="460" y="2212"/>
                    </a:lnTo>
                    <a:lnTo>
                      <a:pt x="456" y="2220"/>
                    </a:lnTo>
                    <a:lnTo>
                      <a:pt x="452" y="2234"/>
                    </a:lnTo>
                    <a:lnTo>
                      <a:pt x="450" y="2242"/>
                    </a:lnTo>
                    <a:lnTo>
                      <a:pt x="452" y="2248"/>
                    </a:lnTo>
                    <a:lnTo>
                      <a:pt x="484" y="2302"/>
                    </a:lnTo>
                    <a:lnTo>
                      <a:pt x="488" y="2308"/>
                    </a:lnTo>
                    <a:lnTo>
                      <a:pt x="488" y="2314"/>
                    </a:lnTo>
                    <a:lnTo>
                      <a:pt x="490" y="2328"/>
                    </a:lnTo>
                    <a:lnTo>
                      <a:pt x="496" y="2380"/>
                    </a:lnTo>
                    <a:lnTo>
                      <a:pt x="500" y="2386"/>
                    </a:lnTo>
                    <a:lnTo>
                      <a:pt x="504" y="2392"/>
                    </a:lnTo>
                    <a:lnTo>
                      <a:pt x="520" y="2402"/>
                    </a:lnTo>
                    <a:lnTo>
                      <a:pt x="528" y="2406"/>
                    </a:lnTo>
                    <a:lnTo>
                      <a:pt x="528" y="2404"/>
                    </a:lnTo>
                    <a:lnTo>
                      <a:pt x="528" y="2406"/>
                    </a:lnTo>
                    <a:lnTo>
                      <a:pt x="532" y="2414"/>
                    </a:lnTo>
                    <a:lnTo>
                      <a:pt x="534" y="2420"/>
                    </a:lnTo>
                    <a:lnTo>
                      <a:pt x="540" y="2434"/>
                    </a:lnTo>
                    <a:lnTo>
                      <a:pt x="546" y="2458"/>
                    </a:lnTo>
                    <a:lnTo>
                      <a:pt x="548" y="2474"/>
                    </a:lnTo>
                    <a:lnTo>
                      <a:pt x="548" y="2478"/>
                    </a:lnTo>
                    <a:lnTo>
                      <a:pt x="548" y="2486"/>
                    </a:lnTo>
                    <a:lnTo>
                      <a:pt x="552" y="2492"/>
                    </a:lnTo>
                    <a:lnTo>
                      <a:pt x="562" y="2508"/>
                    </a:lnTo>
                    <a:lnTo>
                      <a:pt x="568" y="2512"/>
                    </a:lnTo>
                    <a:lnTo>
                      <a:pt x="574" y="2514"/>
                    </a:lnTo>
                    <a:lnTo>
                      <a:pt x="598" y="2508"/>
                    </a:lnTo>
                    <a:lnTo>
                      <a:pt x="614" y="2504"/>
                    </a:lnTo>
                    <a:lnTo>
                      <a:pt x="638" y="2498"/>
                    </a:lnTo>
                    <a:lnTo>
                      <a:pt x="654" y="2496"/>
                    </a:lnTo>
                    <a:lnTo>
                      <a:pt x="676" y="2496"/>
                    </a:lnTo>
                    <a:lnTo>
                      <a:pt x="684" y="2494"/>
                    </a:lnTo>
                    <a:lnTo>
                      <a:pt x="690" y="2490"/>
                    </a:lnTo>
                    <a:lnTo>
                      <a:pt x="748" y="2424"/>
                    </a:lnTo>
                    <a:lnTo>
                      <a:pt x="756" y="2410"/>
                    </a:lnTo>
                    <a:lnTo>
                      <a:pt x="770" y="2376"/>
                    </a:lnTo>
                    <a:lnTo>
                      <a:pt x="770" y="2370"/>
                    </a:lnTo>
                    <a:lnTo>
                      <a:pt x="770" y="2368"/>
                    </a:lnTo>
                    <a:lnTo>
                      <a:pt x="768" y="2368"/>
                    </a:lnTo>
                    <a:lnTo>
                      <a:pt x="770" y="2368"/>
                    </a:lnTo>
                    <a:lnTo>
                      <a:pt x="772" y="2366"/>
                    </a:lnTo>
                    <a:lnTo>
                      <a:pt x="772" y="2364"/>
                    </a:lnTo>
                    <a:lnTo>
                      <a:pt x="774" y="2358"/>
                    </a:lnTo>
                    <a:lnTo>
                      <a:pt x="778" y="2354"/>
                    </a:lnTo>
                    <a:lnTo>
                      <a:pt x="806" y="2334"/>
                    </a:lnTo>
                    <a:lnTo>
                      <a:pt x="810" y="2328"/>
                    </a:lnTo>
                    <a:lnTo>
                      <a:pt x="814" y="2322"/>
                    </a:lnTo>
                    <a:lnTo>
                      <a:pt x="818" y="2308"/>
                    </a:lnTo>
                    <a:lnTo>
                      <a:pt x="820" y="2300"/>
                    </a:lnTo>
                    <a:lnTo>
                      <a:pt x="820" y="2292"/>
                    </a:lnTo>
                    <a:lnTo>
                      <a:pt x="814" y="2268"/>
                    </a:lnTo>
                    <a:lnTo>
                      <a:pt x="814" y="2260"/>
                    </a:lnTo>
                    <a:lnTo>
                      <a:pt x="816" y="2254"/>
                    </a:lnTo>
                    <a:lnTo>
                      <a:pt x="826" y="2238"/>
                    </a:lnTo>
                    <a:lnTo>
                      <a:pt x="832" y="2232"/>
                    </a:lnTo>
                    <a:lnTo>
                      <a:pt x="838" y="2228"/>
                    </a:lnTo>
                    <a:lnTo>
                      <a:pt x="874" y="2206"/>
                    </a:lnTo>
                    <a:lnTo>
                      <a:pt x="880" y="2202"/>
                    </a:lnTo>
                    <a:lnTo>
                      <a:pt x="884" y="2194"/>
                    </a:lnTo>
                    <a:lnTo>
                      <a:pt x="886" y="2190"/>
                    </a:lnTo>
                    <a:lnTo>
                      <a:pt x="894" y="2176"/>
                    </a:lnTo>
                    <a:lnTo>
                      <a:pt x="896" y="2170"/>
                    </a:lnTo>
                    <a:lnTo>
                      <a:pt x="898" y="2162"/>
                    </a:lnTo>
                    <a:lnTo>
                      <a:pt x="898" y="2156"/>
                    </a:lnTo>
                    <a:lnTo>
                      <a:pt x="892" y="2132"/>
                    </a:lnTo>
                    <a:lnTo>
                      <a:pt x="890" y="2116"/>
                    </a:lnTo>
                    <a:lnTo>
                      <a:pt x="890" y="2112"/>
                    </a:lnTo>
                    <a:lnTo>
                      <a:pt x="890" y="2108"/>
                    </a:lnTo>
                    <a:lnTo>
                      <a:pt x="888" y="2106"/>
                    </a:lnTo>
                    <a:lnTo>
                      <a:pt x="886" y="2108"/>
                    </a:lnTo>
                    <a:lnTo>
                      <a:pt x="888" y="2106"/>
                    </a:lnTo>
                    <a:lnTo>
                      <a:pt x="888" y="2102"/>
                    </a:lnTo>
                    <a:lnTo>
                      <a:pt x="886" y="2098"/>
                    </a:lnTo>
                    <a:lnTo>
                      <a:pt x="882" y="2094"/>
                    </a:lnTo>
                    <a:lnTo>
                      <a:pt x="880" y="2086"/>
                    </a:lnTo>
                    <a:lnTo>
                      <a:pt x="880" y="2054"/>
                    </a:lnTo>
                    <a:lnTo>
                      <a:pt x="880" y="2046"/>
                    </a:lnTo>
                    <a:lnTo>
                      <a:pt x="876" y="2038"/>
                    </a:lnTo>
                    <a:lnTo>
                      <a:pt x="874" y="2032"/>
                    </a:lnTo>
                    <a:lnTo>
                      <a:pt x="872" y="2026"/>
                    </a:lnTo>
                    <a:lnTo>
                      <a:pt x="876" y="2020"/>
                    </a:lnTo>
                    <a:lnTo>
                      <a:pt x="880" y="2016"/>
                    </a:lnTo>
                    <a:lnTo>
                      <a:pt x="880" y="2012"/>
                    </a:lnTo>
                    <a:lnTo>
                      <a:pt x="882" y="2006"/>
                    </a:lnTo>
                    <a:lnTo>
                      <a:pt x="884" y="2000"/>
                    </a:lnTo>
                    <a:lnTo>
                      <a:pt x="894" y="1984"/>
                    </a:lnTo>
                    <a:lnTo>
                      <a:pt x="900" y="1978"/>
                    </a:lnTo>
                    <a:lnTo>
                      <a:pt x="906" y="1974"/>
                    </a:lnTo>
                    <a:lnTo>
                      <a:pt x="912" y="1970"/>
                    </a:lnTo>
                    <a:lnTo>
                      <a:pt x="918" y="1968"/>
                    </a:lnTo>
                    <a:lnTo>
                      <a:pt x="922" y="1960"/>
                    </a:lnTo>
                    <a:lnTo>
                      <a:pt x="934" y="1936"/>
                    </a:lnTo>
                    <a:lnTo>
                      <a:pt x="940" y="1930"/>
                    </a:lnTo>
                    <a:lnTo>
                      <a:pt x="946" y="1924"/>
                    </a:lnTo>
                    <a:lnTo>
                      <a:pt x="970" y="1912"/>
                    </a:lnTo>
                    <a:lnTo>
                      <a:pt x="984" y="1902"/>
                    </a:lnTo>
                    <a:lnTo>
                      <a:pt x="1012" y="1874"/>
                    </a:lnTo>
                    <a:lnTo>
                      <a:pt x="1016" y="1868"/>
                    </a:lnTo>
                    <a:lnTo>
                      <a:pt x="1020" y="1862"/>
                    </a:lnTo>
                    <a:lnTo>
                      <a:pt x="1044" y="1808"/>
                    </a:lnTo>
                    <a:lnTo>
                      <a:pt x="1048" y="1792"/>
                    </a:lnTo>
                    <a:lnTo>
                      <a:pt x="1054" y="1770"/>
                    </a:lnTo>
                    <a:lnTo>
                      <a:pt x="1054" y="1766"/>
                    </a:lnTo>
                    <a:lnTo>
                      <a:pt x="1054" y="1764"/>
                    </a:lnTo>
                    <a:lnTo>
                      <a:pt x="1050" y="1764"/>
                    </a:lnTo>
                    <a:lnTo>
                      <a:pt x="1048" y="1764"/>
                    </a:lnTo>
                    <a:lnTo>
                      <a:pt x="976" y="1780"/>
                    </a:lnTo>
                    <a:lnTo>
                      <a:pt x="968" y="1780"/>
                    </a:lnTo>
                    <a:lnTo>
                      <a:pt x="960" y="1778"/>
                    </a:lnTo>
                    <a:lnTo>
                      <a:pt x="956" y="1774"/>
                    </a:lnTo>
                    <a:lnTo>
                      <a:pt x="944" y="1766"/>
                    </a:lnTo>
                    <a:lnTo>
                      <a:pt x="934" y="1754"/>
                    </a:lnTo>
                    <a:lnTo>
                      <a:pt x="904" y="1710"/>
                    </a:lnTo>
                    <a:lnTo>
                      <a:pt x="898" y="1704"/>
                    </a:lnTo>
                    <a:lnTo>
                      <a:pt x="892" y="1700"/>
                    </a:lnTo>
                    <a:lnTo>
                      <a:pt x="886" y="1696"/>
                    </a:lnTo>
                    <a:lnTo>
                      <a:pt x="880" y="1692"/>
                    </a:lnTo>
                    <a:lnTo>
                      <a:pt x="876" y="1686"/>
                    </a:lnTo>
                    <a:lnTo>
                      <a:pt x="864" y="1670"/>
                    </a:lnTo>
                    <a:lnTo>
                      <a:pt x="860" y="1664"/>
                    </a:lnTo>
                    <a:lnTo>
                      <a:pt x="858" y="1656"/>
                    </a:lnTo>
                    <a:lnTo>
                      <a:pt x="852" y="1642"/>
                    </a:lnTo>
                    <a:lnTo>
                      <a:pt x="848" y="1626"/>
                    </a:lnTo>
                    <a:lnTo>
                      <a:pt x="842" y="1602"/>
                    </a:lnTo>
                    <a:lnTo>
                      <a:pt x="840" y="1596"/>
                    </a:lnTo>
                    <a:lnTo>
                      <a:pt x="834" y="1590"/>
                    </a:lnTo>
                    <a:lnTo>
                      <a:pt x="826" y="1582"/>
                    </a:lnTo>
                    <a:lnTo>
                      <a:pt x="822" y="1574"/>
                    </a:lnTo>
                    <a:lnTo>
                      <a:pt x="818" y="1568"/>
                    </a:lnTo>
                    <a:lnTo>
                      <a:pt x="814" y="1544"/>
                    </a:lnTo>
                    <a:lnTo>
                      <a:pt x="808" y="1530"/>
                    </a:lnTo>
                    <a:lnTo>
                      <a:pt x="796" y="1504"/>
                    </a:lnTo>
                    <a:lnTo>
                      <a:pt x="786" y="1492"/>
                    </a:lnTo>
                    <a:lnTo>
                      <a:pt x="768" y="1474"/>
                    </a:lnTo>
                    <a:lnTo>
                      <a:pt x="766" y="1470"/>
                    </a:lnTo>
                    <a:lnTo>
                      <a:pt x="770" y="1472"/>
                    </a:lnTo>
                    <a:lnTo>
                      <a:pt x="794" y="1484"/>
                    </a:lnTo>
                    <a:lnTo>
                      <a:pt x="798" y="1484"/>
                    </a:lnTo>
                    <a:lnTo>
                      <a:pt x="800" y="1484"/>
                    </a:lnTo>
                    <a:lnTo>
                      <a:pt x="804" y="1482"/>
                    </a:lnTo>
                    <a:lnTo>
                      <a:pt x="804" y="1480"/>
                    </a:lnTo>
                    <a:lnTo>
                      <a:pt x="808" y="1476"/>
                    </a:lnTo>
                    <a:lnTo>
                      <a:pt x="810" y="1474"/>
                    </a:lnTo>
                    <a:lnTo>
                      <a:pt x="810" y="1472"/>
                    </a:lnTo>
                    <a:lnTo>
                      <a:pt x="812" y="1474"/>
                    </a:lnTo>
                    <a:lnTo>
                      <a:pt x="814" y="1476"/>
                    </a:lnTo>
                    <a:lnTo>
                      <a:pt x="818" y="1480"/>
                    </a:lnTo>
                    <a:lnTo>
                      <a:pt x="824" y="1494"/>
                    </a:lnTo>
                    <a:lnTo>
                      <a:pt x="856" y="1550"/>
                    </a:lnTo>
                    <a:lnTo>
                      <a:pt x="866" y="1562"/>
                    </a:lnTo>
                    <a:lnTo>
                      <a:pt x="874" y="1570"/>
                    </a:lnTo>
                    <a:lnTo>
                      <a:pt x="878" y="1576"/>
                    </a:lnTo>
                    <a:lnTo>
                      <a:pt x="882" y="1584"/>
                    </a:lnTo>
                    <a:lnTo>
                      <a:pt x="886" y="1598"/>
                    </a:lnTo>
                    <a:lnTo>
                      <a:pt x="892" y="1614"/>
                    </a:lnTo>
                    <a:lnTo>
                      <a:pt x="898" y="1636"/>
                    </a:lnTo>
                    <a:lnTo>
                      <a:pt x="900" y="1644"/>
                    </a:lnTo>
                    <a:lnTo>
                      <a:pt x="904" y="1650"/>
                    </a:lnTo>
                    <a:lnTo>
                      <a:pt x="924" y="1668"/>
                    </a:lnTo>
                    <a:lnTo>
                      <a:pt x="928" y="1674"/>
                    </a:lnTo>
                    <a:lnTo>
                      <a:pt x="928" y="1678"/>
                    </a:lnTo>
                    <a:lnTo>
                      <a:pt x="928" y="1684"/>
                    </a:lnTo>
                    <a:lnTo>
                      <a:pt x="932" y="1690"/>
                    </a:lnTo>
                    <a:lnTo>
                      <a:pt x="936" y="1696"/>
                    </a:lnTo>
                    <a:lnTo>
                      <a:pt x="942" y="1710"/>
                    </a:lnTo>
                    <a:lnTo>
                      <a:pt x="954" y="1736"/>
                    </a:lnTo>
                    <a:lnTo>
                      <a:pt x="960" y="1740"/>
                    </a:lnTo>
                    <a:lnTo>
                      <a:pt x="966" y="1740"/>
                    </a:lnTo>
                    <a:lnTo>
                      <a:pt x="980" y="1736"/>
                    </a:lnTo>
                    <a:lnTo>
                      <a:pt x="996" y="1732"/>
                    </a:lnTo>
                    <a:lnTo>
                      <a:pt x="1000" y="1732"/>
                    </a:lnTo>
                    <a:lnTo>
                      <a:pt x="1006" y="1732"/>
                    </a:lnTo>
                    <a:lnTo>
                      <a:pt x="1012" y="1728"/>
                    </a:lnTo>
                    <a:lnTo>
                      <a:pt x="1020" y="1718"/>
                    </a:lnTo>
                    <a:lnTo>
                      <a:pt x="1028" y="1714"/>
                    </a:lnTo>
                    <a:lnTo>
                      <a:pt x="1034" y="1710"/>
                    </a:lnTo>
                    <a:lnTo>
                      <a:pt x="1048" y="1706"/>
                    </a:lnTo>
                    <a:lnTo>
                      <a:pt x="1064" y="1700"/>
                    </a:lnTo>
                    <a:lnTo>
                      <a:pt x="1088" y="1688"/>
                    </a:lnTo>
                    <a:lnTo>
                      <a:pt x="1096" y="1684"/>
                    </a:lnTo>
                    <a:lnTo>
                      <a:pt x="1102" y="1680"/>
                    </a:lnTo>
                    <a:lnTo>
                      <a:pt x="1128" y="1668"/>
                    </a:lnTo>
                    <a:lnTo>
                      <a:pt x="1134" y="1664"/>
                    </a:lnTo>
                    <a:lnTo>
                      <a:pt x="1140" y="1658"/>
                    </a:lnTo>
                    <a:lnTo>
                      <a:pt x="1158" y="1632"/>
                    </a:lnTo>
                    <a:lnTo>
                      <a:pt x="1168" y="1618"/>
                    </a:lnTo>
                    <a:lnTo>
                      <a:pt x="1170" y="1612"/>
                    </a:lnTo>
                    <a:lnTo>
                      <a:pt x="1180" y="1600"/>
                    </a:lnTo>
                    <a:lnTo>
                      <a:pt x="1188" y="1592"/>
                    </a:lnTo>
                    <a:lnTo>
                      <a:pt x="1188" y="1588"/>
                    </a:lnTo>
                    <a:lnTo>
                      <a:pt x="1190" y="1586"/>
                    </a:lnTo>
                    <a:lnTo>
                      <a:pt x="1188" y="1584"/>
                    </a:lnTo>
                    <a:lnTo>
                      <a:pt x="1186" y="1582"/>
                    </a:lnTo>
                    <a:lnTo>
                      <a:pt x="1160" y="1562"/>
                    </a:lnTo>
                    <a:lnTo>
                      <a:pt x="1154" y="1558"/>
                    </a:lnTo>
                    <a:lnTo>
                      <a:pt x="1148" y="1556"/>
                    </a:lnTo>
                    <a:lnTo>
                      <a:pt x="1144" y="1554"/>
                    </a:lnTo>
                    <a:lnTo>
                      <a:pt x="1140" y="1548"/>
                    </a:lnTo>
                    <a:lnTo>
                      <a:pt x="1138" y="1544"/>
                    </a:lnTo>
                    <a:lnTo>
                      <a:pt x="1132" y="1540"/>
                    </a:lnTo>
                    <a:lnTo>
                      <a:pt x="1126" y="1538"/>
                    </a:lnTo>
                    <a:lnTo>
                      <a:pt x="1102" y="1544"/>
                    </a:lnTo>
                    <a:lnTo>
                      <a:pt x="1096" y="1544"/>
                    </a:lnTo>
                    <a:lnTo>
                      <a:pt x="1088" y="1542"/>
                    </a:lnTo>
                    <a:lnTo>
                      <a:pt x="1082" y="1540"/>
                    </a:lnTo>
                    <a:lnTo>
                      <a:pt x="1076" y="1536"/>
                    </a:lnTo>
                    <a:lnTo>
                      <a:pt x="1070" y="1536"/>
                    </a:lnTo>
                    <a:lnTo>
                      <a:pt x="1058" y="1534"/>
                    </a:lnTo>
                    <a:lnTo>
                      <a:pt x="1054" y="1530"/>
                    </a:lnTo>
                    <a:lnTo>
                      <a:pt x="1048" y="1526"/>
                    </a:lnTo>
                    <a:lnTo>
                      <a:pt x="1044" y="1520"/>
                    </a:lnTo>
                    <a:lnTo>
                      <a:pt x="1040" y="1506"/>
                    </a:lnTo>
                    <a:lnTo>
                      <a:pt x="1036" y="1498"/>
                    </a:lnTo>
                    <a:lnTo>
                      <a:pt x="1032" y="1492"/>
                    </a:lnTo>
                    <a:lnTo>
                      <a:pt x="1022" y="1484"/>
                    </a:lnTo>
                    <a:lnTo>
                      <a:pt x="1018" y="1478"/>
                    </a:lnTo>
                    <a:lnTo>
                      <a:pt x="1018" y="1472"/>
                    </a:lnTo>
                    <a:lnTo>
                      <a:pt x="1018" y="1468"/>
                    </a:lnTo>
                    <a:lnTo>
                      <a:pt x="1022" y="1462"/>
                    </a:lnTo>
                    <a:lnTo>
                      <a:pt x="1026" y="1458"/>
                    </a:lnTo>
                    <a:lnTo>
                      <a:pt x="1026" y="1452"/>
                    </a:lnTo>
                    <a:lnTo>
                      <a:pt x="1028" y="1452"/>
                    </a:lnTo>
                    <a:lnTo>
                      <a:pt x="1032" y="1454"/>
                    </a:lnTo>
                    <a:lnTo>
                      <a:pt x="1040" y="1462"/>
                    </a:lnTo>
                    <a:lnTo>
                      <a:pt x="1052" y="1474"/>
                    </a:lnTo>
                    <a:lnTo>
                      <a:pt x="1060" y="1482"/>
                    </a:lnTo>
                    <a:lnTo>
                      <a:pt x="1072" y="1492"/>
                    </a:lnTo>
                    <a:lnTo>
                      <a:pt x="1088" y="1504"/>
                    </a:lnTo>
                    <a:lnTo>
                      <a:pt x="1102" y="1510"/>
                    </a:lnTo>
                    <a:lnTo>
                      <a:pt x="1116" y="1514"/>
                    </a:lnTo>
                    <a:lnTo>
                      <a:pt x="1124" y="1516"/>
                    </a:lnTo>
                    <a:lnTo>
                      <a:pt x="1132" y="1514"/>
                    </a:lnTo>
                    <a:lnTo>
                      <a:pt x="1136" y="1510"/>
                    </a:lnTo>
                    <a:lnTo>
                      <a:pt x="1144" y="1510"/>
                    </a:lnTo>
                    <a:lnTo>
                      <a:pt x="1150" y="1514"/>
                    </a:lnTo>
                    <a:lnTo>
                      <a:pt x="1158" y="1522"/>
                    </a:lnTo>
                    <a:lnTo>
                      <a:pt x="1164" y="1526"/>
                    </a:lnTo>
                    <a:lnTo>
                      <a:pt x="1172" y="1530"/>
                    </a:lnTo>
                    <a:lnTo>
                      <a:pt x="1206" y="1544"/>
                    </a:lnTo>
                    <a:lnTo>
                      <a:pt x="1218" y="1546"/>
                    </a:lnTo>
                    <a:lnTo>
                      <a:pt x="1222" y="1546"/>
                    </a:lnTo>
                    <a:lnTo>
                      <a:pt x="1230" y="1544"/>
                    </a:lnTo>
                    <a:lnTo>
                      <a:pt x="1244" y="1538"/>
                    </a:lnTo>
                    <a:lnTo>
                      <a:pt x="1260" y="1536"/>
                    </a:lnTo>
                    <a:lnTo>
                      <a:pt x="1292" y="1536"/>
                    </a:lnTo>
                    <a:lnTo>
                      <a:pt x="1300" y="1538"/>
                    </a:lnTo>
                    <a:lnTo>
                      <a:pt x="1306" y="1544"/>
                    </a:lnTo>
                    <a:lnTo>
                      <a:pt x="1316" y="1558"/>
                    </a:lnTo>
                    <a:lnTo>
                      <a:pt x="1320" y="1566"/>
                    </a:lnTo>
                    <a:lnTo>
                      <a:pt x="1326" y="1572"/>
                    </a:lnTo>
                    <a:lnTo>
                      <a:pt x="1336" y="1588"/>
                    </a:lnTo>
                    <a:lnTo>
                      <a:pt x="1346" y="1602"/>
                    </a:lnTo>
                    <a:lnTo>
                      <a:pt x="1354" y="1610"/>
                    </a:lnTo>
                    <a:lnTo>
                      <a:pt x="1360" y="1612"/>
                    </a:lnTo>
                    <a:lnTo>
                      <a:pt x="1366" y="1610"/>
                    </a:lnTo>
                    <a:lnTo>
                      <a:pt x="1382" y="1600"/>
                    </a:lnTo>
                    <a:lnTo>
                      <a:pt x="1386" y="1598"/>
                    </a:lnTo>
                    <a:lnTo>
                      <a:pt x="1388" y="1600"/>
                    </a:lnTo>
                    <a:lnTo>
                      <a:pt x="1390" y="1600"/>
                    </a:lnTo>
                    <a:lnTo>
                      <a:pt x="1390" y="1604"/>
                    </a:lnTo>
                    <a:lnTo>
                      <a:pt x="1398" y="1676"/>
                    </a:lnTo>
                    <a:lnTo>
                      <a:pt x="1402" y="1692"/>
                    </a:lnTo>
                    <a:lnTo>
                      <a:pt x="1408" y="1714"/>
                    </a:lnTo>
                    <a:lnTo>
                      <a:pt x="1414" y="1730"/>
                    </a:lnTo>
                    <a:lnTo>
                      <a:pt x="1434" y="1764"/>
                    </a:lnTo>
                    <a:lnTo>
                      <a:pt x="1442" y="1778"/>
                    </a:lnTo>
                    <a:lnTo>
                      <a:pt x="1444" y="1784"/>
                    </a:lnTo>
                    <a:lnTo>
                      <a:pt x="1452" y="1798"/>
                    </a:lnTo>
                    <a:lnTo>
                      <a:pt x="1464" y="1814"/>
                    </a:lnTo>
                    <a:lnTo>
                      <a:pt x="1466" y="1816"/>
                    </a:lnTo>
                    <a:lnTo>
                      <a:pt x="1468" y="1816"/>
                    </a:lnTo>
                    <a:lnTo>
                      <a:pt x="1470" y="1816"/>
                    </a:lnTo>
                    <a:lnTo>
                      <a:pt x="1472" y="1814"/>
                    </a:lnTo>
                    <a:lnTo>
                      <a:pt x="1474" y="1808"/>
                    </a:lnTo>
                    <a:lnTo>
                      <a:pt x="1484" y="1796"/>
                    </a:lnTo>
                    <a:lnTo>
                      <a:pt x="1492" y="1786"/>
                    </a:lnTo>
                    <a:lnTo>
                      <a:pt x="1500" y="1774"/>
                    </a:lnTo>
                    <a:lnTo>
                      <a:pt x="1504" y="1768"/>
                    </a:lnTo>
                    <a:lnTo>
                      <a:pt x="1506" y="1762"/>
                    </a:lnTo>
                    <a:lnTo>
                      <a:pt x="1506" y="1754"/>
                    </a:lnTo>
                    <a:lnTo>
                      <a:pt x="1506" y="1730"/>
                    </a:lnTo>
                    <a:lnTo>
                      <a:pt x="1510" y="1716"/>
                    </a:lnTo>
                    <a:lnTo>
                      <a:pt x="1514" y="1700"/>
                    </a:lnTo>
                    <a:lnTo>
                      <a:pt x="1518" y="1694"/>
                    </a:lnTo>
                    <a:lnTo>
                      <a:pt x="1522" y="1688"/>
                    </a:lnTo>
                    <a:lnTo>
                      <a:pt x="1540" y="1670"/>
                    </a:lnTo>
                    <a:lnTo>
                      <a:pt x="1554" y="1660"/>
                    </a:lnTo>
                    <a:lnTo>
                      <a:pt x="1578" y="1648"/>
                    </a:lnTo>
                    <a:lnTo>
                      <a:pt x="1590" y="1638"/>
                    </a:lnTo>
                    <a:lnTo>
                      <a:pt x="1598" y="1630"/>
                    </a:lnTo>
                    <a:lnTo>
                      <a:pt x="1604" y="1624"/>
                    </a:lnTo>
                    <a:lnTo>
                      <a:pt x="1608" y="1618"/>
                    </a:lnTo>
                    <a:lnTo>
                      <a:pt x="1612" y="1604"/>
                    </a:lnTo>
                    <a:lnTo>
                      <a:pt x="1616" y="1598"/>
                    </a:lnTo>
                    <a:lnTo>
                      <a:pt x="1622" y="1596"/>
                    </a:lnTo>
                    <a:lnTo>
                      <a:pt x="1636" y="1596"/>
                    </a:lnTo>
                    <a:lnTo>
                      <a:pt x="1644" y="1596"/>
                    </a:lnTo>
                    <a:lnTo>
                      <a:pt x="1652" y="1592"/>
                    </a:lnTo>
                    <a:lnTo>
                      <a:pt x="1666" y="1588"/>
                    </a:lnTo>
                    <a:lnTo>
                      <a:pt x="1676" y="1586"/>
                    </a:lnTo>
                    <a:lnTo>
                      <a:pt x="1686" y="1588"/>
                    </a:lnTo>
                    <a:lnTo>
                      <a:pt x="1688" y="1590"/>
                    </a:lnTo>
                    <a:lnTo>
                      <a:pt x="1694" y="1594"/>
                    </a:lnTo>
                    <a:lnTo>
                      <a:pt x="1700" y="1598"/>
                    </a:lnTo>
                    <a:lnTo>
                      <a:pt x="1702" y="1604"/>
                    </a:lnTo>
                    <a:lnTo>
                      <a:pt x="1706" y="1612"/>
                    </a:lnTo>
                    <a:lnTo>
                      <a:pt x="1708" y="1618"/>
                    </a:lnTo>
                    <a:lnTo>
                      <a:pt x="1714" y="1632"/>
                    </a:lnTo>
                    <a:lnTo>
                      <a:pt x="1728" y="1676"/>
                    </a:lnTo>
                    <a:lnTo>
                      <a:pt x="1732" y="1682"/>
                    </a:lnTo>
                    <a:lnTo>
                      <a:pt x="1738" y="1688"/>
                    </a:lnTo>
                    <a:lnTo>
                      <a:pt x="1744" y="1690"/>
                    </a:lnTo>
                    <a:lnTo>
                      <a:pt x="1750" y="1692"/>
                    </a:lnTo>
                    <a:lnTo>
                      <a:pt x="1758" y="1690"/>
                    </a:lnTo>
                    <a:lnTo>
                      <a:pt x="1764" y="1688"/>
                    </a:lnTo>
                    <a:lnTo>
                      <a:pt x="1770" y="1686"/>
                    </a:lnTo>
                    <a:lnTo>
                      <a:pt x="1776" y="1688"/>
                    </a:lnTo>
                    <a:lnTo>
                      <a:pt x="1780" y="1694"/>
                    </a:lnTo>
                    <a:lnTo>
                      <a:pt x="1782" y="1700"/>
                    </a:lnTo>
                    <a:lnTo>
                      <a:pt x="1788" y="1716"/>
                    </a:lnTo>
                    <a:lnTo>
                      <a:pt x="1790" y="1730"/>
                    </a:lnTo>
                    <a:lnTo>
                      <a:pt x="1790" y="1754"/>
                    </a:lnTo>
                    <a:lnTo>
                      <a:pt x="1790" y="1770"/>
                    </a:lnTo>
                    <a:lnTo>
                      <a:pt x="1790" y="1802"/>
                    </a:lnTo>
                    <a:lnTo>
                      <a:pt x="1792" y="1810"/>
                    </a:lnTo>
                    <a:lnTo>
                      <a:pt x="1796" y="1816"/>
                    </a:lnTo>
                    <a:lnTo>
                      <a:pt x="1804" y="1824"/>
                    </a:lnTo>
                    <a:lnTo>
                      <a:pt x="1814" y="1838"/>
                    </a:lnTo>
                    <a:lnTo>
                      <a:pt x="1816" y="1842"/>
                    </a:lnTo>
                    <a:lnTo>
                      <a:pt x="1822" y="1858"/>
                    </a:lnTo>
                    <a:lnTo>
                      <a:pt x="1826" y="1862"/>
                    </a:lnTo>
                    <a:lnTo>
                      <a:pt x="1834" y="1876"/>
                    </a:lnTo>
                    <a:lnTo>
                      <a:pt x="1842" y="1884"/>
                    </a:lnTo>
                    <a:lnTo>
                      <a:pt x="1854" y="1894"/>
                    </a:lnTo>
                    <a:lnTo>
                      <a:pt x="1872" y="1912"/>
                    </a:lnTo>
                    <a:lnTo>
                      <a:pt x="1878" y="1916"/>
                    </a:lnTo>
                    <a:lnTo>
                      <a:pt x="1880" y="1914"/>
                    </a:lnTo>
                    <a:lnTo>
                      <a:pt x="1884" y="1914"/>
                    </a:lnTo>
                    <a:lnTo>
                      <a:pt x="1886" y="1908"/>
                    </a:lnTo>
                    <a:lnTo>
                      <a:pt x="1886" y="1900"/>
                    </a:lnTo>
                    <a:lnTo>
                      <a:pt x="1880" y="1886"/>
                    </a:lnTo>
                    <a:lnTo>
                      <a:pt x="1874" y="1872"/>
                    </a:lnTo>
                    <a:lnTo>
                      <a:pt x="1872" y="1866"/>
                    </a:lnTo>
                    <a:lnTo>
                      <a:pt x="1862" y="1854"/>
                    </a:lnTo>
                    <a:lnTo>
                      <a:pt x="1854" y="1846"/>
                    </a:lnTo>
                    <a:lnTo>
                      <a:pt x="1842" y="1836"/>
                    </a:lnTo>
                    <a:lnTo>
                      <a:pt x="1836" y="1834"/>
                    </a:lnTo>
                    <a:lnTo>
                      <a:pt x="1824" y="1826"/>
                    </a:lnTo>
                    <a:lnTo>
                      <a:pt x="1820" y="1820"/>
                    </a:lnTo>
                    <a:lnTo>
                      <a:pt x="1818" y="1812"/>
                    </a:lnTo>
                    <a:lnTo>
                      <a:pt x="1812" y="1790"/>
                    </a:lnTo>
                    <a:lnTo>
                      <a:pt x="1810" y="1774"/>
                    </a:lnTo>
                    <a:lnTo>
                      <a:pt x="1810" y="1770"/>
                    </a:lnTo>
                    <a:lnTo>
                      <a:pt x="1812" y="1754"/>
                    </a:lnTo>
                    <a:lnTo>
                      <a:pt x="1816" y="1740"/>
                    </a:lnTo>
                    <a:lnTo>
                      <a:pt x="1818" y="1736"/>
                    </a:lnTo>
                    <a:lnTo>
                      <a:pt x="1820" y="1734"/>
                    </a:lnTo>
                    <a:lnTo>
                      <a:pt x="1824" y="1734"/>
                    </a:lnTo>
                    <a:lnTo>
                      <a:pt x="1826" y="1734"/>
                    </a:lnTo>
                    <a:lnTo>
                      <a:pt x="1842" y="1740"/>
                    </a:lnTo>
                    <a:lnTo>
                      <a:pt x="1848" y="1742"/>
                    </a:lnTo>
                    <a:lnTo>
                      <a:pt x="1854" y="1746"/>
                    </a:lnTo>
                    <a:lnTo>
                      <a:pt x="1858" y="1752"/>
                    </a:lnTo>
                    <a:lnTo>
                      <a:pt x="1864" y="1758"/>
                    </a:lnTo>
                    <a:lnTo>
                      <a:pt x="1872" y="1766"/>
                    </a:lnTo>
                    <a:lnTo>
                      <a:pt x="1884" y="1776"/>
                    </a:lnTo>
                    <a:lnTo>
                      <a:pt x="1888" y="1782"/>
                    </a:lnTo>
                    <a:lnTo>
                      <a:pt x="1894" y="1780"/>
                    </a:lnTo>
                    <a:lnTo>
                      <a:pt x="1898" y="1782"/>
                    </a:lnTo>
                    <a:lnTo>
                      <a:pt x="1902" y="1788"/>
                    </a:lnTo>
                    <a:lnTo>
                      <a:pt x="1904" y="1794"/>
                    </a:lnTo>
                    <a:lnTo>
                      <a:pt x="1906" y="1796"/>
                    </a:lnTo>
                    <a:lnTo>
                      <a:pt x="1908" y="1798"/>
                    </a:lnTo>
                    <a:lnTo>
                      <a:pt x="1912" y="1798"/>
                    </a:lnTo>
                    <a:lnTo>
                      <a:pt x="1914" y="1796"/>
                    </a:lnTo>
                    <a:lnTo>
                      <a:pt x="1940" y="1776"/>
                    </a:lnTo>
                    <a:lnTo>
                      <a:pt x="1952" y="1766"/>
                    </a:lnTo>
                    <a:lnTo>
                      <a:pt x="1962" y="1758"/>
                    </a:lnTo>
                    <a:lnTo>
                      <a:pt x="1964" y="1752"/>
                    </a:lnTo>
                    <a:lnTo>
                      <a:pt x="1964" y="1744"/>
                    </a:lnTo>
                    <a:lnTo>
                      <a:pt x="1950" y="1690"/>
                    </a:lnTo>
                    <a:lnTo>
                      <a:pt x="1946" y="1684"/>
                    </a:lnTo>
                    <a:lnTo>
                      <a:pt x="1942" y="1678"/>
                    </a:lnTo>
                    <a:lnTo>
                      <a:pt x="1932" y="1666"/>
                    </a:lnTo>
                    <a:lnTo>
                      <a:pt x="1922" y="1650"/>
                    </a:lnTo>
                    <a:lnTo>
                      <a:pt x="1914" y="1636"/>
                    </a:lnTo>
                    <a:lnTo>
                      <a:pt x="1912" y="1632"/>
                    </a:lnTo>
                    <a:lnTo>
                      <a:pt x="1910" y="1626"/>
                    </a:lnTo>
                    <a:lnTo>
                      <a:pt x="1912" y="1620"/>
                    </a:lnTo>
                    <a:lnTo>
                      <a:pt x="1924" y="1612"/>
                    </a:lnTo>
                    <a:lnTo>
                      <a:pt x="1930" y="1608"/>
                    </a:lnTo>
                    <a:lnTo>
                      <a:pt x="1942" y="1606"/>
                    </a:lnTo>
                    <a:lnTo>
                      <a:pt x="1948" y="1606"/>
                    </a:lnTo>
                    <a:lnTo>
                      <a:pt x="1954" y="1610"/>
                    </a:lnTo>
                    <a:lnTo>
                      <a:pt x="1970" y="1620"/>
                    </a:lnTo>
                    <a:lnTo>
                      <a:pt x="1972" y="1622"/>
                    </a:lnTo>
                    <a:lnTo>
                      <a:pt x="1974" y="1620"/>
                    </a:lnTo>
                    <a:lnTo>
                      <a:pt x="1976" y="1620"/>
                    </a:lnTo>
                    <a:lnTo>
                      <a:pt x="1976" y="1616"/>
                    </a:lnTo>
                    <a:lnTo>
                      <a:pt x="1976" y="1614"/>
                    </a:lnTo>
                    <a:lnTo>
                      <a:pt x="1978" y="1606"/>
                    </a:lnTo>
                    <a:lnTo>
                      <a:pt x="1984" y="1604"/>
                    </a:lnTo>
                    <a:lnTo>
                      <a:pt x="2008" y="1598"/>
                    </a:lnTo>
                    <a:lnTo>
                      <a:pt x="2014" y="1594"/>
                    </a:lnTo>
                    <a:lnTo>
                      <a:pt x="2020" y="1590"/>
                    </a:lnTo>
                    <a:lnTo>
                      <a:pt x="2024" y="1586"/>
                    </a:lnTo>
                    <a:lnTo>
                      <a:pt x="2030" y="1586"/>
                    </a:lnTo>
                    <a:lnTo>
                      <a:pt x="2040" y="1586"/>
                    </a:lnTo>
                    <a:lnTo>
                      <a:pt x="2052" y="1582"/>
                    </a:lnTo>
                    <a:lnTo>
                      <a:pt x="2056" y="1580"/>
                    </a:lnTo>
                    <a:lnTo>
                      <a:pt x="2072" y="1572"/>
                    </a:lnTo>
                    <a:lnTo>
                      <a:pt x="2076" y="1570"/>
                    </a:lnTo>
                    <a:lnTo>
                      <a:pt x="2090" y="1562"/>
                    </a:lnTo>
                    <a:lnTo>
                      <a:pt x="2106" y="1550"/>
                    </a:lnTo>
                    <a:lnTo>
                      <a:pt x="2112" y="1546"/>
                    </a:lnTo>
                    <a:lnTo>
                      <a:pt x="2116" y="1540"/>
                    </a:lnTo>
                    <a:lnTo>
                      <a:pt x="2120" y="1534"/>
                    </a:lnTo>
                    <a:lnTo>
                      <a:pt x="2126" y="1520"/>
                    </a:lnTo>
                    <a:lnTo>
                      <a:pt x="2130" y="1514"/>
                    </a:lnTo>
                    <a:lnTo>
                      <a:pt x="2138" y="1500"/>
                    </a:lnTo>
                    <a:lnTo>
                      <a:pt x="2148" y="1484"/>
                    </a:lnTo>
                    <a:lnTo>
                      <a:pt x="2150" y="1478"/>
                    </a:lnTo>
                    <a:lnTo>
                      <a:pt x="2152" y="1470"/>
                    </a:lnTo>
                    <a:lnTo>
                      <a:pt x="2152" y="1466"/>
                    </a:lnTo>
                    <a:lnTo>
                      <a:pt x="2150" y="1460"/>
                    </a:lnTo>
                    <a:lnTo>
                      <a:pt x="2148" y="1454"/>
                    </a:lnTo>
                    <a:lnTo>
                      <a:pt x="2146" y="1448"/>
                    </a:lnTo>
                    <a:lnTo>
                      <a:pt x="2148" y="1444"/>
                    </a:lnTo>
                    <a:lnTo>
                      <a:pt x="2150" y="1438"/>
                    </a:lnTo>
                    <a:lnTo>
                      <a:pt x="2148" y="1432"/>
                    </a:lnTo>
                    <a:lnTo>
                      <a:pt x="2146" y="1426"/>
                    </a:lnTo>
                    <a:lnTo>
                      <a:pt x="2140" y="1412"/>
                    </a:lnTo>
                    <a:lnTo>
                      <a:pt x="2126" y="1378"/>
                    </a:lnTo>
                    <a:lnTo>
                      <a:pt x="2122" y="1366"/>
                    </a:lnTo>
                    <a:lnTo>
                      <a:pt x="2124" y="1360"/>
                    </a:lnTo>
                    <a:lnTo>
                      <a:pt x="2128" y="1354"/>
                    </a:lnTo>
                    <a:lnTo>
                      <a:pt x="2136" y="1346"/>
                    </a:lnTo>
                    <a:lnTo>
                      <a:pt x="2150" y="1338"/>
                    </a:lnTo>
                    <a:lnTo>
                      <a:pt x="2154" y="1334"/>
                    </a:lnTo>
                    <a:lnTo>
                      <a:pt x="2160" y="1330"/>
                    </a:lnTo>
                    <a:lnTo>
                      <a:pt x="2162" y="1326"/>
                    </a:lnTo>
                    <a:lnTo>
                      <a:pt x="2160" y="1322"/>
                    </a:lnTo>
                    <a:lnTo>
                      <a:pt x="2154" y="1322"/>
                    </a:lnTo>
                    <a:lnTo>
                      <a:pt x="2140" y="1322"/>
                    </a:lnTo>
                    <a:lnTo>
                      <a:pt x="2128" y="1322"/>
                    </a:lnTo>
                    <a:lnTo>
                      <a:pt x="2118" y="1322"/>
                    </a:lnTo>
                    <a:lnTo>
                      <a:pt x="2114" y="1320"/>
                    </a:lnTo>
                    <a:lnTo>
                      <a:pt x="2110" y="1314"/>
                    </a:lnTo>
                    <a:lnTo>
                      <a:pt x="2106" y="1308"/>
                    </a:lnTo>
                    <a:lnTo>
                      <a:pt x="2098" y="1296"/>
                    </a:lnTo>
                    <a:lnTo>
                      <a:pt x="2096" y="1294"/>
                    </a:lnTo>
                    <a:lnTo>
                      <a:pt x="2096" y="1292"/>
                    </a:lnTo>
                    <a:lnTo>
                      <a:pt x="2100" y="1288"/>
                    </a:lnTo>
                    <a:lnTo>
                      <a:pt x="2106" y="1286"/>
                    </a:lnTo>
                    <a:lnTo>
                      <a:pt x="2120" y="1278"/>
                    </a:lnTo>
                    <a:lnTo>
                      <a:pt x="2126" y="1276"/>
                    </a:lnTo>
                    <a:lnTo>
                      <a:pt x="2138" y="1266"/>
                    </a:lnTo>
                    <a:lnTo>
                      <a:pt x="2146" y="1258"/>
                    </a:lnTo>
                    <a:lnTo>
                      <a:pt x="2152" y="1254"/>
                    </a:lnTo>
                    <a:lnTo>
                      <a:pt x="2158" y="1252"/>
                    </a:lnTo>
                    <a:lnTo>
                      <a:pt x="2158" y="1254"/>
                    </a:lnTo>
                    <a:lnTo>
                      <a:pt x="2160" y="1254"/>
                    </a:lnTo>
                    <a:lnTo>
                      <a:pt x="2158" y="1260"/>
                    </a:lnTo>
                    <a:lnTo>
                      <a:pt x="2156" y="1266"/>
                    </a:lnTo>
                    <a:lnTo>
                      <a:pt x="2154" y="1272"/>
                    </a:lnTo>
                    <a:lnTo>
                      <a:pt x="2158" y="1278"/>
                    </a:lnTo>
                    <a:lnTo>
                      <a:pt x="2162" y="1280"/>
                    </a:lnTo>
                    <a:lnTo>
                      <a:pt x="2166" y="1282"/>
                    </a:lnTo>
                    <a:lnTo>
                      <a:pt x="2180" y="1280"/>
                    </a:lnTo>
                    <a:lnTo>
                      <a:pt x="2194" y="1274"/>
                    </a:lnTo>
                    <a:lnTo>
                      <a:pt x="2202" y="1274"/>
                    </a:lnTo>
                    <a:lnTo>
                      <a:pt x="2208" y="1276"/>
                    </a:lnTo>
                    <a:lnTo>
                      <a:pt x="2214" y="1278"/>
                    </a:lnTo>
                    <a:lnTo>
                      <a:pt x="2220" y="1284"/>
                    </a:lnTo>
                    <a:lnTo>
                      <a:pt x="2224" y="1290"/>
                    </a:lnTo>
                    <a:lnTo>
                      <a:pt x="2228" y="1294"/>
                    </a:lnTo>
                    <a:lnTo>
                      <a:pt x="2230" y="1306"/>
                    </a:lnTo>
                    <a:lnTo>
                      <a:pt x="2230" y="1320"/>
                    </a:lnTo>
                    <a:lnTo>
                      <a:pt x="2230" y="1332"/>
                    </a:lnTo>
                    <a:lnTo>
                      <a:pt x="2228" y="1348"/>
                    </a:lnTo>
                    <a:lnTo>
                      <a:pt x="2224" y="1362"/>
                    </a:lnTo>
                    <a:lnTo>
                      <a:pt x="2222" y="1366"/>
                    </a:lnTo>
                    <a:lnTo>
                      <a:pt x="2224" y="1368"/>
                    </a:lnTo>
                    <a:lnTo>
                      <a:pt x="2226" y="1370"/>
                    </a:lnTo>
                    <a:lnTo>
                      <a:pt x="2228" y="1370"/>
                    </a:lnTo>
                    <a:lnTo>
                      <a:pt x="2232" y="1370"/>
                    </a:lnTo>
                    <a:lnTo>
                      <a:pt x="2240" y="1370"/>
                    </a:lnTo>
                    <a:lnTo>
                      <a:pt x="2248" y="1366"/>
                    </a:lnTo>
                    <a:lnTo>
                      <a:pt x="2252" y="1364"/>
                    </a:lnTo>
                    <a:lnTo>
                      <a:pt x="2264" y="1356"/>
                    </a:lnTo>
                    <a:lnTo>
                      <a:pt x="2274" y="1346"/>
                    </a:lnTo>
                    <a:lnTo>
                      <a:pt x="2278" y="1340"/>
                    </a:lnTo>
                    <a:lnTo>
                      <a:pt x="2276" y="1334"/>
                    </a:lnTo>
                    <a:lnTo>
                      <a:pt x="2264" y="1308"/>
                    </a:lnTo>
                    <a:lnTo>
                      <a:pt x="2260" y="1296"/>
                    </a:lnTo>
                    <a:lnTo>
                      <a:pt x="2260" y="1284"/>
                    </a:lnTo>
                    <a:lnTo>
                      <a:pt x="2260" y="1280"/>
                    </a:lnTo>
                    <a:lnTo>
                      <a:pt x="2260" y="1268"/>
                    </a:lnTo>
                    <a:lnTo>
                      <a:pt x="2256" y="1256"/>
                    </a:lnTo>
                    <a:lnTo>
                      <a:pt x="2254" y="1250"/>
                    </a:lnTo>
                    <a:lnTo>
                      <a:pt x="2252" y="1244"/>
                    </a:lnTo>
                    <a:lnTo>
                      <a:pt x="2256" y="1238"/>
                    </a:lnTo>
                    <a:lnTo>
                      <a:pt x="2266" y="1228"/>
                    </a:lnTo>
                    <a:lnTo>
                      <a:pt x="2274" y="1220"/>
                    </a:lnTo>
                    <a:lnTo>
                      <a:pt x="2280" y="1216"/>
                    </a:lnTo>
                    <a:lnTo>
                      <a:pt x="2286" y="1214"/>
                    </a:lnTo>
                    <a:lnTo>
                      <a:pt x="2290" y="1216"/>
                    </a:lnTo>
                    <a:lnTo>
                      <a:pt x="2292" y="1218"/>
                    </a:lnTo>
                    <a:lnTo>
                      <a:pt x="2292" y="1222"/>
                    </a:lnTo>
                    <a:lnTo>
                      <a:pt x="2294" y="1224"/>
                    </a:lnTo>
                    <a:lnTo>
                      <a:pt x="2304" y="1224"/>
                    </a:lnTo>
                    <a:lnTo>
                      <a:pt x="2310" y="1222"/>
                    </a:lnTo>
                    <a:lnTo>
                      <a:pt x="2314" y="1218"/>
                    </a:lnTo>
                    <a:lnTo>
                      <a:pt x="2320" y="1216"/>
                    </a:lnTo>
                    <a:lnTo>
                      <a:pt x="2326" y="1218"/>
                    </a:lnTo>
                    <a:lnTo>
                      <a:pt x="2332" y="1220"/>
                    </a:lnTo>
                    <a:lnTo>
                      <a:pt x="2338" y="1222"/>
                    </a:lnTo>
                    <a:lnTo>
                      <a:pt x="2344" y="1218"/>
                    </a:lnTo>
                    <a:lnTo>
                      <a:pt x="2362" y="1200"/>
                    </a:lnTo>
                    <a:lnTo>
                      <a:pt x="2374" y="1188"/>
                    </a:lnTo>
                    <a:lnTo>
                      <a:pt x="2382" y="1180"/>
                    </a:lnTo>
                    <a:lnTo>
                      <a:pt x="2392" y="1168"/>
                    </a:lnTo>
                    <a:lnTo>
                      <a:pt x="2422" y="1132"/>
                    </a:lnTo>
                    <a:lnTo>
                      <a:pt x="2430" y="1118"/>
                    </a:lnTo>
                    <a:lnTo>
                      <a:pt x="2442" y="1094"/>
                    </a:lnTo>
                    <a:lnTo>
                      <a:pt x="2446" y="1086"/>
                    </a:lnTo>
                    <a:lnTo>
                      <a:pt x="2446" y="1078"/>
                    </a:lnTo>
                    <a:lnTo>
                      <a:pt x="2446" y="1056"/>
                    </a:lnTo>
                    <a:lnTo>
                      <a:pt x="2448" y="1040"/>
                    </a:lnTo>
                    <a:lnTo>
                      <a:pt x="2454" y="996"/>
                    </a:lnTo>
                    <a:lnTo>
                      <a:pt x="2456" y="980"/>
                    </a:lnTo>
                    <a:lnTo>
                      <a:pt x="2456" y="978"/>
                    </a:lnTo>
                    <a:lnTo>
                      <a:pt x="2454" y="970"/>
                    </a:lnTo>
                    <a:lnTo>
                      <a:pt x="2450" y="964"/>
                    </a:lnTo>
                    <a:lnTo>
                      <a:pt x="2442" y="956"/>
                    </a:lnTo>
                    <a:lnTo>
                      <a:pt x="2436" y="952"/>
                    </a:lnTo>
                    <a:lnTo>
                      <a:pt x="2430" y="954"/>
                    </a:lnTo>
                    <a:lnTo>
                      <a:pt x="2414" y="964"/>
                    </a:lnTo>
                    <a:lnTo>
                      <a:pt x="2406" y="968"/>
                    </a:lnTo>
                    <a:lnTo>
                      <a:pt x="2400" y="966"/>
                    </a:lnTo>
                    <a:lnTo>
                      <a:pt x="2394" y="964"/>
                    </a:lnTo>
                    <a:lnTo>
                      <a:pt x="2388" y="958"/>
                    </a:lnTo>
                    <a:lnTo>
                      <a:pt x="2384" y="952"/>
                    </a:lnTo>
                    <a:lnTo>
                      <a:pt x="2382" y="948"/>
                    </a:lnTo>
                    <a:lnTo>
                      <a:pt x="2378" y="942"/>
                    </a:lnTo>
                    <a:lnTo>
                      <a:pt x="2372" y="940"/>
                    </a:lnTo>
                    <a:lnTo>
                      <a:pt x="2370" y="938"/>
                    </a:lnTo>
                    <a:lnTo>
                      <a:pt x="2372" y="936"/>
                    </a:lnTo>
                    <a:lnTo>
                      <a:pt x="2384" y="924"/>
                    </a:lnTo>
                    <a:lnTo>
                      <a:pt x="2402" y="906"/>
                    </a:lnTo>
                    <a:lnTo>
                      <a:pt x="2412" y="896"/>
                    </a:lnTo>
                    <a:lnTo>
                      <a:pt x="2420" y="888"/>
                    </a:lnTo>
                    <a:lnTo>
                      <a:pt x="2424" y="882"/>
                    </a:lnTo>
                    <a:lnTo>
                      <a:pt x="2426" y="876"/>
                    </a:lnTo>
                    <a:lnTo>
                      <a:pt x="2428" y="872"/>
                    </a:lnTo>
                    <a:lnTo>
                      <a:pt x="2432" y="866"/>
                    </a:lnTo>
                    <a:lnTo>
                      <a:pt x="2490" y="808"/>
                    </a:lnTo>
                    <a:lnTo>
                      <a:pt x="2496" y="804"/>
                    </a:lnTo>
                    <a:lnTo>
                      <a:pt x="2504" y="802"/>
                    </a:lnTo>
                    <a:lnTo>
                      <a:pt x="2506" y="802"/>
                    </a:lnTo>
                    <a:lnTo>
                      <a:pt x="2522" y="802"/>
                    </a:lnTo>
                    <a:lnTo>
                      <a:pt x="2556" y="802"/>
                    </a:lnTo>
                    <a:lnTo>
                      <a:pt x="2564" y="802"/>
                    </a:lnTo>
                    <a:lnTo>
                      <a:pt x="2570" y="800"/>
                    </a:lnTo>
                    <a:lnTo>
                      <a:pt x="2576" y="796"/>
                    </a:lnTo>
                    <a:lnTo>
                      <a:pt x="2584" y="794"/>
                    </a:lnTo>
                    <a:lnTo>
                      <a:pt x="2590" y="796"/>
                    </a:lnTo>
                    <a:lnTo>
                      <a:pt x="2604" y="800"/>
                    </a:lnTo>
                    <a:lnTo>
                      <a:pt x="2610" y="804"/>
                    </a:lnTo>
                    <a:lnTo>
                      <a:pt x="2612" y="810"/>
                    </a:lnTo>
                    <a:lnTo>
                      <a:pt x="2612" y="814"/>
                    </a:lnTo>
                    <a:lnTo>
                      <a:pt x="2614" y="818"/>
                    </a:lnTo>
                    <a:lnTo>
                      <a:pt x="2614" y="820"/>
                    </a:lnTo>
                    <a:lnTo>
                      <a:pt x="2618" y="820"/>
                    </a:lnTo>
                    <a:lnTo>
                      <a:pt x="2620" y="822"/>
                    </a:lnTo>
                    <a:lnTo>
                      <a:pt x="2654" y="814"/>
                    </a:lnTo>
                    <a:lnTo>
                      <a:pt x="2666" y="812"/>
                    </a:lnTo>
                    <a:lnTo>
                      <a:pt x="2668" y="812"/>
                    </a:lnTo>
                    <a:lnTo>
                      <a:pt x="2666" y="808"/>
                    </a:lnTo>
                    <a:lnTo>
                      <a:pt x="2664" y="802"/>
                    </a:lnTo>
                    <a:lnTo>
                      <a:pt x="2664" y="796"/>
                    </a:lnTo>
                    <a:lnTo>
                      <a:pt x="2668" y="782"/>
                    </a:lnTo>
                    <a:lnTo>
                      <a:pt x="2674" y="766"/>
                    </a:lnTo>
                    <a:lnTo>
                      <a:pt x="2678" y="752"/>
                    </a:lnTo>
                    <a:lnTo>
                      <a:pt x="2682" y="746"/>
                    </a:lnTo>
                    <a:lnTo>
                      <a:pt x="2688" y="740"/>
                    </a:lnTo>
                    <a:lnTo>
                      <a:pt x="2704" y="730"/>
                    </a:lnTo>
                    <a:lnTo>
                      <a:pt x="2710" y="726"/>
                    </a:lnTo>
                    <a:lnTo>
                      <a:pt x="2718" y="726"/>
                    </a:lnTo>
                    <a:lnTo>
                      <a:pt x="2742" y="732"/>
                    </a:lnTo>
                    <a:lnTo>
                      <a:pt x="2748" y="736"/>
                    </a:lnTo>
                    <a:lnTo>
                      <a:pt x="2754" y="742"/>
                    </a:lnTo>
                    <a:lnTo>
                      <a:pt x="2756" y="746"/>
                    </a:lnTo>
                    <a:lnTo>
                      <a:pt x="2758" y="750"/>
                    </a:lnTo>
                    <a:lnTo>
                      <a:pt x="2760" y="750"/>
                    </a:lnTo>
                    <a:lnTo>
                      <a:pt x="2762" y="750"/>
                    </a:lnTo>
                    <a:lnTo>
                      <a:pt x="2764" y="748"/>
                    </a:lnTo>
                    <a:lnTo>
                      <a:pt x="2774" y="740"/>
                    </a:lnTo>
                    <a:lnTo>
                      <a:pt x="2786" y="730"/>
                    </a:lnTo>
                    <a:lnTo>
                      <a:pt x="2812" y="710"/>
                    </a:lnTo>
                    <a:lnTo>
                      <a:pt x="2814" y="708"/>
                    </a:lnTo>
                    <a:lnTo>
                      <a:pt x="2816" y="708"/>
                    </a:lnTo>
                    <a:lnTo>
                      <a:pt x="2818" y="710"/>
                    </a:lnTo>
                    <a:lnTo>
                      <a:pt x="2818" y="714"/>
                    </a:lnTo>
                    <a:lnTo>
                      <a:pt x="2818" y="736"/>
                    </a:lnTo>
                    <a:lnTo>
                      <a:pt x="2816" y="744"/>
                    </a:lnTo>
                    <a:lnTo>
                      <a:pt x="2812" y="750"/>
                    </a:lnTo>
                    <a:lnTo>
                      <a:pt x="2794" y="768"/>
                    </a:lnTo>
                    <a:lnTo>
                      <a:pt x="2782" y="778"/>
                    </a:lnTo>
                    <a:lnTo>
                      <a:pt x="2776" y="780"/>
                    </a:lnTo>
                    <a:lnTo>
                      <a:pt x="2770" y="784"/>
                    </a:lnTo>
                    <a:lnTo>
                      <a:pt x="2764" y="790"/>
                    </a:lnTo>
                    <a:lnTo>
                      <a:pt x="2754" y="806"/>
                    </a:lnTo>
                    <a:lnTo>
                      <a:pt x="2744" y="818"/>
                    </a:lnTo>
                    <a:lnTo>
                      <a:pt x="2736" y="826"/>
                    </a:lnTo>
                    <a:lnTo>
                      <a:pt x="2724" y="838"/>
                    </a:lnTo>
                    <a:lnTo>
                      <a:pt x="2716" y="846"/>
                    </a:lnTo>
                    <a:lnTo>
                      <a:pt x="2710" y="850"/>
                    </a:lnTo>
                    <a:lnTo>
                      <a:pt x="2706" y="852"/>
                    </a:lnTo>
                    <a:lnTo>
                      <a:pt x="2702" y="854"/>
                    </a:lnTo>
                    <a:lnTo>
                      <a:pt x="2698" y="860"/>
                    </a:lnTo>
                    <a:lnTo>
                      <a:pt x="2684" y="904"/>
                    </a:lnTo>
                    <a:lnTo>
                      <a:pt x="2682" y="910"/>
                    </a:lnTo>
                    <a:lnTo>
                      <a:pt x="2682" y="918"/>
                    </a:lnTo>
                    <a:lnTo>
                      <a:pt x="2700" y="1020"/>
                    </a:lnTo>
                    <a:lnTo>
                      <a:pt x="2700" y="1022"/>
                    </a:lnTo>
                    <a:lnTo>
                      <a:pt x="2702" y="1024"/>
                    </a:lnTo>
                    <a:lnTo>
                      <a:pt x="2704" y="1024"/>
                    </a:lnTo>
                    <a:lnTo>
                      <a:pt x="2706" y="1022"/>
                    </a:lnTo>
                    <a:lnTo>
                      <a:pt x="2726" y="996"/>
                    </a:lnTo>
                    <a:lnTo>
                      <a:pt x="2734" y="984"/>
                    </a:lnTo>
                    <a:lnTo>
                      <a:pt x="2744" y="972"/>
                    </a:lnTo>
                    <a:lnTo>
                      <a:pt x="2746" y="966"/>
                    </a:lnTo>
                    <a:lnTo>
                      <a:pt x="2754" y="952"/>
                    </a:lnTo>
                    <a:lnTo>
                      <a:pt x="2756" y="948"/>
                    </a:lnTo>
                    <a:lnTo>
                      <a:pt x="2760" y="940"/>
                    </a:lnTo>
                    <a:lnTo>
                      <a:pt x="2766" y="936"/>
                    </a:lnTo>
                    <a:lnTo>
                      <a:pt x="2772" y="934"/>
                    </a:lnTo>
                    <a:lnTo>
                      <a:pt x="2776" y="928"/>
                    </a:lnTo>
                    <a:lnTo>
                      <a:pt x="2778" y="922"/>
                    </a:lnTo>
                    <a:lnTo>
                      <a:pt x="2778" y="918"/>
                    </a:lnTo>
                    <a:lnTo>
                      <a:pt x="2780" y="912"/>
                    </a:lnTo>
                    <a:lnTo>
                      <a:pt x="2784" y="906"/>
                    </a:lnTo>
                    <a:lnTo>
                      <a:pt x="2788" y="900"/>
                    </a:lnTo>
                    <a:lnTo>
                      <a:pt x="2790" y="894"/>
                    </a:lnTo>
                    <a:lnTo>
                      <a:pt x="2796" y="870"/>
                    </a:lnTo>
                    <a:lnTo>
                      <a:pt x="2798" y="856"/>
                    </a:lnTo>
                    <a:lnTo>
                      <a:pt x="2796" y="854"/>
                    </a:lnTo>
                    <a:lnTo>
                      <a:pt x="2790" y="852"/>
                    </a:lnTo>
                    <a:lnTo>
                      <a:pt x="2786" y="852"/>
                    </a:lnTo>
                    <a:lnTo>
                      <a:pt x="2784" y="852"/>
                    </a:lnTo>
                    <a:lnTo>
                      <a:pt x="2782" y="850"/>
                    </a:lnTo>
                    <a:lnTo>
                      <a:pt x="2782" y="848"/>
                    </a:lnTo>
                    <a:lnTo>
                      <a:pt x="2782" y="844"/>
                    </a:lnTo>
                    <a:lnTo>
                      <a:pt x="2796" y="810"/>
                    </a:lnTo>
                    <a:lnTo>
                      <a:pt x="2798" y="804"/>
                    </a:lnTo>
                    <a:lnTo>
                      <a:pt x="2804" y="798"/>
                    </a:lnTo>
                    <a:lnTo>
                      <a:pt x="2816" y="790"/>
                    </a:lnTo>
                    <a:lnTo>
                      <a:pt x="2820" y="786"/>
                    </a:lnTo>
                    <a:lnTo>
                      <a:pt x="2832" y="784"/>
                    </a:lnTo>
                    <a:lnTo>
                      <a:pt x="2838" y="784"/>
                    </a:lnTo>
                    <a:lnTo>
                      <a:pt x="2842" y="788"/>
                    </a:lnTo>
                    <a:lnTo>
                      <a:pt x="2844" y="790"/>
                    </a:lnTo>
                    <a:lnTo>
                      <a:pt x="2848" y="790"/>
                    </a:lnTo>
                    <a:lnTo>
                      <a:pt x="2854" y="788"/>
                    </a:lnTo>
                    <a:lnTo>
                      <a:pt x="2870" y="770"/>
                    </a:lnTo>
                    <a:lnTo>
                      <a:pt x="2874" y="768"/>
                    </a:lnTo>
                    <a:lnTo>
                      <a:pt x="2876" y="768"/>
                    </a:lnTo>
                    <a:lnTo>
                      <a:pt x="2880" y="768"/>
                    </a:lnTo>
                    <a:lnTo>
                      <a:pt x="2882" y="770"/>
                    </a:lnTo>
                    <a:lnTo>
                      <a:pt x="2900" y="788"/>
                    </a:lnTo>
                    <a:lnTo>
                      <a:pt x="2902" y="790"/>
                    </a:lnTo>
                    <a:lnTo>
                      <a:pt x="2906" y="790"/>
                    </a:lnTo>
                    <a:lnTo>
                      <a:pt x="2908" y="788"/>
                    </a:lnTo>
                    <a:lnTo>
                      <a:pt x="2908" y="786"/>
                    </a:lnTo>
                    <a:lnTo>
                      <a:pt x="2914" y="772"/>
                    </a:lnTo>
                    <a:lnTo>
                      <a:pt x="2918" y="766"/>
                    </a:lnTo>
                    <a:lnTo>
                      <a:pt x="2924" y="764"/>
                    </a:lnTo>
                    <a:lnTo>
                      <a:pt x="2928" y="764"/>
                    </a:lnTo>
                    <a:lnTo>
                      <a:pt x="2934" y="762"/>
                    </a:lnTo>
                    <a:lnTo>
                      <a:pt x="2940" y="758"/>
                    </a:lnTo>
                    <a:lnTo>
                      <a:pt x="2960" y="732"/>
                    </a:lnTo>
                    <a:lnTo>
                      <a:pt x="2966" y="726"/>
                    </a:lnTo>
                    <a:lnTo>
                      <a:pt x="2972" y="722"/>
                    </a:lnTo>
                    <a:lnTo>
                      <a:pt x="2996" y="708"/>
                    </a:lnTo>
                    <a:lnTo>
                      <a:pt x="3004" y="706"/>
                    </a:lnTo>
                    <a:lnTo>
                      <a:pt x="3012" y="706"/>
                    </a:lnTo>
                    <a:lnTo>
                      <a:pt x="3016" y="706"/>
                    </a:lnTo>
                    <a:lnTo>
                      <a:pt x="3024" y="706"/>
                    </a:lnTo>
                    <a:lnTo>
                      <a:pt x="3030" y="708"/>
                    </a:lnTo>
                    <a:lnTo>
                      <a:pt x="3036" y="712"/>
                    </a:lnTo>
                    <a:lnTo>
                      <a:pt x="3042" y="712"/>
                    </a:lnTo>
                    <a:lnTo>
                      <a:pt x="3044" y="710"/>
                    </a:lnTo>
                    <a:lnTo>
                      <a:pt x="3044" y="698"/>
                    </a:lnTo>
                    <a:lnTo>
                      <a:pt x="3044" y="694"/>
                    </a:lnTo>
                    <a:lnTo>
                      <a:pt x="3040" y="678"/>
                    </a:lnTo>
                    <a:lnTo>
                      <a:pt x="3036" y="664"/>
                    </a:lnTo>
                    <a:lnTo>
                      <a:pt x="3032" y="656"/>
                    </a:lnTo>
                    <a:lnTo>
                      <a:pt x="3028" y="650"/>
                    </a:lnTo>
                    <a:lnTo>
                      <a:pt x="3020" y="642"/>
                    </a:lnTo>
                    <a:lnTo>
                      <a:pt x="3018" y="640"/>
                    </a:lnTo>
                    <a:lnTo>
                      <a:pt x="3018" y="638"/>
                    </a:lnTo>
                    <a:lnTo>
                      <a:pt x="3018" y="634"/>
                    </a:lnTo>
                    <a:lnTo>
                      <a:pt x="3022" y="634"/>
                    </a:lnTo>
                    <a:lnTo>
                      <a:pt x="3026" y="630"/>
                    </a:lnTo>
                    <a:lnTo>
                      <a:pt x="3040" y="624"/>
                    </a:lnTo>
                    <a:lnTo>
                      <a:pt x="3046" y="620"/>
                    </a:lnTo>
                    <a:close/>
                    <a:moveTo>
                      <a:pt x="420" y="930"/>
                    </a:moveTo>
                    <a:lnTo>
                      <a:pt x="420" y="930"/>
                    </a:lnTo>
                    <a:lnTo>
                      <a:pt x="414" y="924"/>
                    </a:lnTo>
                    <a:lnTo>
                      <a:pt x="410" y="920"/>
                    </a:lnTo>
                    <a:lnTo>
                      <a:pt x="414" y="924"/>
                    </a:lnTo>
                    <a:lnTo>
                      <a:pt x="420" y="930"/>
                    </a:lnTo>
                    <a:close/>
                    <a:moveTo>
                      <a:pt x="938" y="1244"/>
                    </a:moveTo>
                    <a:lnTo>
                      <a:pt x="938" y="1244"/>
                    </a:lnTo>
                    <a:lnTo>
                      <a:pt x="934" y="1238"/>
                    </a:lnTo>
                    <a:lnTo>
                      <a:pt x="928" y="1236"/>
                    </a:lnTo>
                    <a:lnTo>
                      <a:pt x="924" y="1234"/>
                    </a:lnTo>
                    <a:lnTo>
                      <a:pt x="914" y="1234"/>
                    </a:lnTo>
                    <a:lnTo>
                      <a:pt x="902" y="1238"/>
                    </a:lnTo>
                    <a:lnTo>
                      <a:pt x="896" y="1240"/>
                    </a:lnTo>
                    <a:lnTo>
                      <a:pt x="890" y="1242"/>
                    </a:lnTo>
                    <a:lnTo>
                      <a:pt x="882" y="1244"/>
                    </a:lnTo>
                    <a:lnTo>
                      <a:pt x="878" y="1244"/>
                    </a:lnTo>
                    <a:lnTo>
                      <a:pt x="864" y="1244"/>
                    </a:lnTo>
                    <a:lnTo>
                      <a:pt x="852" y="1240"/>
                    </a:lnTo>
                    <a:lnTo>
                      <a:pt x="848" y="1238"/>
                    </a:lnTo>
                    <a:lnTo>
                      <a:pt x="836" y="1234"/>
                    </a:lnTo>
                    <a:lnTo>
                      <a:pt x="822" y="1234"/>
                    </a:lnTo>
                    <a:lnTo>
                      <a:pt x="800" y="1234"/>
                    </a:lnTo>
                    <a:lnTo>
                      <a:pt x="786" y="1234"/>
                    </a:lnTo>
                    <a:lnTo>
                      <a:pt x="774" y="1234"/>
                    </a:lnTo>
                    <a:lnTo>
                      <a:pt x="770" y="1234"/>
                    </a:lnTo>
                    <a:lnTo>
                      <a:pt x="764" y="1236"/>
                    </a:lnTo>
                    <a:lnTo>
                      <a:pt x="758" y="1238"/>
                    </a:lnTo>
                    <a:lnTo>
                      <a:pt x="746" y="1248"/>
                    </a:lnTo>
                    <a:lnTo>
                      <a:pt x="740" y="1250"/>
                    </a:lnTo>
                    <a:lnTo>
                      <a:pt x="734" y="1250"/>
                    </a:lnTo>
                    <a:lnTo>
                      <a:pt x="728" y="1248"/>
                    </a:lnTo>
                    <a:lnTo>
                      <a:pt x="722" y="1244"/>
                    </a:lnTo>
                    <a:lnTo>
                      <a:pt x="716" y="1240"/>
                    </a:lnTo>
                    <a:lnTo>
                      <a:pt x="702" y="1236"/>
                    </a:lnTo>
                    <a:lnTo>
                      <a:pt x="696" y="1232"/>
                    </a:lnTo>
                    <a:lnTo>
                      <a:pt x="694" y="1226"/>
                    </a:lnTo>
                    <a:lnTo>
                      <a:pt x="694" y="1222"/>
                    </a:lnTo>
                    <a:lnTo>
                      <a:pt x="696" y="1214"/>
                    </a:lnTo>
                    <a:lnTo>
                      <a:pt x="700" y="1208"/>
                    </a:lnTo>
                    <a:lnTo>
                      <a:pt x="708" y="1200"/>
                    </a:lnTo>
                    <a:lnTo>
                      <a:pt x="714" y="1194"/>
                    </a:lnTo>
                    <a:lnTo>
                      <a:pt x="714" y="1186"/>
                    </a:lnTo>
                    <a:lnTo>
                      <a:pt x="714" y="1172"/>
                    </a:lnTo>
                    <a:lnTo>
                      <a:pt x="714" y="1166"/>
                    </a:lnTo>
                    <a:lnTo>
                      <a:pt x="718" y="1160"/>
                    </a:lnTo>
                    <a:lnTo>
                      <a:pt x="724" y="1156"/>
                    </a:lnTo>
                    <a:lnTo>
                      <a:pt x="728" y="1150"/>
                    </a:lnTo>
                    <a:lnTo>
                      <a:pt x="740" y="1142"/>
                    </a:lnTo>
                    <a:lnTo>
                      <a:pt x="746" y="1140"/>
                    </a:lnTo>
                    <a:lnTo>
                      <a:pt x="754" y="1136"/>
                    </a:lnTo>
                    <a:lnTo>
                      <a:pt x="760" y="1136"/>
                    </a:lnTo>
                    <a:lnTo>
                      <a:pt x="764" y="1136"/>
                    </a:lnTo>
                    <a:lnTo>
                      <a:pt x="772" y="1138"/>
                    </a:lnTo>
                    <a:lnTo>
                      <a:pt x="778" y="1140"/>
                    </a:lnTo>
                    <a:lnTo>
                      <a:pt x="780" y="1146"/>
                    </a:lnTo>
                    <a:lnTo>
                      <a:pt x="778" y="1150"/>
                    </a:lnTo>
                    <a:lnTo>
                      <a:pt x="776" y="1152"/>
                    </a:lnTo>
                    <a:lnTo>
                      <a:pt x="776" y="1156"/>
                    </a:lnTo>
                    <a:lnTo>
                      <a:pt x="778" y="1160"/>
                    </a:lnTo>
                    <a:lnTo>
                      <a:pt x="786" y="1170"/>
                    </a:lnTo>
                    <a:lnTo>
                      <a:pt x="792" y="1172"/>
                    </a:lnTo>
                    <a:lnTo>
                      <a:pt x="800" y="1172"/>
                    </a:lnTo>
                    <a:lnTo>
                      <a:pt x="824" y="1158"/>
                    </a:lnTo>
                    <a:lnTo>
                      <a:pt x="832" y="1156"/>
                    </a:lnTo>
                    <a:lnTo>
                      <a:pt x="838" y="1158"/>
                    </a:lnTo>
                    <a:lnTo>
                      <a:pt x="862" y="1164"/>
                    </a:lnTo>
                    <a:lnTo>
                      <a:pt x="870" y="1166"/>
                    </a:lnTo>
                    <a:lnTo>
                      <a:pt x="874" y="1172"/>
                    </a:lnTo>
                    <a:lnTo>
                      <a:pt x="886" y="1188"/>
                    </a:lnTo>
                    <a:lnTo>
                      <a:pt x="888" y="1194"/>
                    </a:lnTo>
                    <a:lnTo>
                      <a:pt x="890" y="1200"/>
                    </a:lnTo>
                    <a:lnTo>
                      <a:pt x="892" y="1204"/>
                    </a:lnTo>
                    <a:lnTo>
                      <a:pt x="894" y="1210"/>
                    </a:lnTo>
                    <a:lnTo>
                      <a:pt x="900" y="1212"/>
                    </a:lnTo>
                    <a:lnTo>
                      <a:pt x="908" y="1214"/>
                    </a:lnTo>
                    <a:lnTo>
                      <a:pt x="912" y="1214"/>
                    </a:lnTo>
                    <a:lnTo>
                      <a:pt x="918" y="1216"/>
                    </a:lnTo>
                    <a:lnTo>
                      <a:pt x="924" y="1218"/>
                    </a:lnTo>
                    <a:lnTo>
                      <a:pt x="932" y="1232"/>
                    </a:lnTo>
                    <a:lnTo>
                      <a:pt x="936" y="1236"/>
                    </a:lnTo>
                    <a:lnTo>
                      <a:pt x="938" y="1244"/>
                    </a:lnTo>
                    <a:close/>
                    <a:moveTo>
                      <a:pt x="1094" y="1156"/>
                    </a:moveTo>
                    <a:lnTo>
                      <a:pt x="1094" y="1156"/>
                    </a:lnTo>
                    <a:lnTo>
                      <a:pt x="1078" y="1156"/>
                    </a:lnTo>
                    <a:lnTo>
                      <a:pt x="1074" y="1156"/>
                    </a:lnTo>
                    <a:lnTo>
                      <a:pt x="1068" y="1156"/>
                    </a:lnTo>
                    <a:lnTo>
                      <a:pt x="1062" y="1160"/>
                    </a:lnTo>
                    <a:lnTo>
                      <a:pt x="1058" y="1166"/>
                    </a:lnTo>
                    <a:lnTo>
                      <a:pt x="1058" y="1172"/>
                    </a:lnTo>
                    <a:lnTo>
                      <a:pt x="1064" y="1196"/>
                    </a:lnTo>
                    <a:lnTo>
                      <a:pt x="1068" y="1204"/>
                    </a:lnTo>
                    <a:lnTo>
                      <a:pt x="1072" y="1210"/>
                    </a:lnTo>
                    <a:lnTo>
                      <a:pt x="1080" y="1218"/>
                    </a:lnTo>
                    <a:lnTo>
                      <a:pt x="1084" y="1224"/>
                    </a:lnTo>
                    <a:lnTo>
                      <a:pt x="1086" y="1232"/>
                    </a:lnTo>
                    <a:lnTo>
                      <a:pt x="1086" y="1256"/>
                    </a:lnTo>
                    <a:lnTo>
                      <a:pt x="1086" y="1264"/>
                    </a:lnTo>
                    <a:lnTo>
                      <a:pt x="1080" y="1266"/>
                    </a:lnTo>
                    <a:lnTo>
                      <a:pt x="1020" y="1278"/>
                    </a:lnTo>
                    <a:lnTo>
                      <a:pt x="1014" y="1278"/>
                    </a:lnTo>
                    <a:lnTo>
                      <a:pt x="1010" y="1276"/>
                    </a:lnTo>
                    <a:lnTo>
                      <a:pt x="1006" y="1274"/>
                    </a:lnTo>
                    <a:lnTo>
                      <a:pt x="1002" y="1278"/>
                    </a:lnTo>
                    <a:lnTo>
                      <a:pt x="998" y="1280"/>
                    </a:lnTo>
                    <a:lnTo>
                      <a:pt x="990" y="1282"/>
                    </a:lnTo>
                    <a:lnTo>
                      <a:pt x="982" y="1284"/>
                    </a:lnTo>
                    <a:lnTo>
                      <a:pt x="976" y="1284"/>
                    </a:lnTo>
                    <a:lnTo>
                      <a:pt x="972" y="1284"/>
                    </a:lnTo>
                    <a:lnTo>
                      <a:pt x="962" y="1278"/>
                    </a:lnTo>
                    <a:lnTo>
                      <a:pt x="958" y="1272"/>
                    </a:lnTo>
                    <a:lnTo>
                      <a:pt x="954" y="1268"/>
                    </a:lnTo>
                    <a:lnTo>
                      <a:pt x="954" y="1266"/>
                    </a:lnTo>
                    <a:lnTo>
                      <a:pt x="954" y="1264"/>
                    </a:lnTo>
                    <a:lnTo>
                      <a:pt x="960" y="1264"/>
                    </a:lnTo>
                    <a:lnTo>
                      <a:pt x="968" y="1262"/>
                    </a:lnTo>
                    <a:lnTo>
                      <a:pt x="976" y="1260"/>
                    </a:lnTo>
                    <a:lnTo>
                      <a:pt x="980" y="1256"/>
                    </a:lnTo>
                    <a:lnTo>
                      <a:pt x="986" y="1256"/>
                    </a:lnTo>
                    <a:lnTo>
                      <a:pt x="992" y="1258"/>
                    </a:lnTo>
                    <a:lnTo>
                      <a:pt x="996" y="1264"/>
                    </a:lnTo>
                    <a:lnTo>
                      <a:pt x="998" y="1268"/>
                    </a:lnTo>
                    <a:lnTo>
                      <a:pt x="998" y="1270"/>
                    </a:lnTo>
                    <a:lnTo>
                      <a:pt x="1002" y="1266"/>
                    </a:lnTo>
                    <a:lnTo>
                      <a:pt x="1004" y="1260"/>
                    </a:lnTo>
                    <a:lnTo>
                      <a:pt x="1012" y="1248"/>
                    </a:lnTo>
                    <a:lnTo>
                      <a:pt x="1022" y="1240"/>
                    </a:lnTo>
                    <a:lnTo>
                      <a:pt x="1024" y="1234"/>
                    </a:lnTo>
                    <a:lnTo>
                      <a:pt x="1024" y="1226"/>
                    </a:lnTo>
                    <a:lnTo>
                      <a:pt x="1010" y="1202"/>
                    </a:lnTo>
                    <a:lnTo>
                      <a:pt x="1002" y="1188"/>
                    </a:lnTo>
                    <a:lnTo>
                      <a:pt x="974" y="1152"/>
                    </a:lnTo>
                    <a:lnTo>
                      <a:pt x="970" y="1146"/>
                    </a:lnTo>
                    <a:lnTo>
                      <a:pt x="972" y="1138"/>
                    </a:lnTo>
                    <a:lnTo>
                      <a:pt x="984" y="1122"/>
                    </a:lnTo>
                    <a:lnTo>
                      <a:pt x="988" y="1118"/>
                    </a:lnTo>
                    <a:lnTo>
                      <a:pt x="994" y="1112"/>
                    </a:lnTo>
                    <a:lnTo>
                      <a:pt x="1000" y="1110"/>
                    </a:lnTo>
                    <a:lnTo>
                      <a:pt x="1006" y="1108"/>
                    </a:lnTo>
                    <a:lnTo>
                      <a:pt x="1012" y="1112"/>
                    </a:lnTo>
                    <a:lnTo>
                      <a:pt x="1018" y="1114"/>
                    </a:lnTo>
                    <a:lnTo>
                      <a:pt x="1026" y="1116"/>
                    </a:lnTo>
                    <a:lnTo>
                      <a:pt x="1048" y="1116"/>
                    </a:lnTo>
                    <a:lnTo>
                      <a:pt x="1064" y="1116"/>
                    </a:lnTo>
                    <a:lnTo>
                      <a:pt x="1078" y="1116"/>
                    </a:lnTo>
                    <a:lnTo>
                      <a:pt x="1084" y="1118"/>
                    </a:lnTo>
                    <a:lnTo>
                      <a:pt x="1090" y="1122"/>
                    </a:lnTo>
                    <a:lnTo>
                      <a:pt x="1110" y="1148"/>
                    </a:lnTo>
                    <a:lnTo>
                      <a:pt x="1112" y="1152"/>
                    </a:lnTo>
                    <a:lnTo>
                      <a:pt x="1112" y="1154"/>
                    </a:lnTo>
                    <a:lnTo>
                      <a:pt x="1110" y="1154"/>
                    </a:lnTo>
                    <a:lnTo>
                      <a:pt x="1108" y="1156"/>
                    </a:lnTo>
                    <a:lnTo>
                      <a:pt x="1094" y="1156"/>
                    </a:lnTo>
                    <a:close/>
                    <a:moveTo>
                      <a:pt x="1098" y="350"/>
                    </a:moveTo>
                    <a:lnTo>
                      <a:pt x="1098" y="350"/>
                    </a:lnTo>
                    <a:lnTo>
                      <a:pt x="1102" y="354"/>
                    </a:lnTo>
                    <a:lnTo>
                      <a:pt x="1106" y="358"/>
                    </a:lnTo>
                    <a:lnTo>
                      <a:pt x="1108" y="362"/>
                    </a:lnTo>
                    <a:lnTo>
                      <a:pt x="1112" y="366"/>
                    </a:lnTo>
                    <a:lnTo>
                      <a:pt x="1118" y="368"/>
                    </a:lnTo>
                    <a:lnTo>
                      <a:pt x="1124" y="372"/>
                    </a:lnTo>
                    <a:lnTo>
                      <a:pt x="1132" y="372"/>
                    </a:lnTo>
                    <a:lnTo>
                      <a:pt x="1156" y="372"/>
                    </a:lnTo>
                    <a:lnTo>
                      <a:pt x="1158" y="372"/>
                    </a:lnTo>
                    <a:lnTo>
                      <a:pt x="1160" y="370"/>
                    </a:lnTo>
                    <a:lnTo>
                      <a:pt x="1160" y="368"/>
                    </a:lnTo>
                    <a:lnTo>
                      <a:pt x="1158" y="366"/>
                    </a:lnTo>
                    <a:lnTo>
                      <a:pt x="1150" y="358"/>
                    </a:lnTo>
                    <a:lnTo>
                      <a:pt x="1146" y="352"/>
                    </a:lnTo>
                    <a:lnTo>
                      <a:pt x="1142" y="346"/>
                    </a:lnTo>
                    <a:lnTo>
                      <a:pt x="1128" y="302"/>
                    </a:lnTo>
                    <a:lnTo>
                      <a:pt x="1126" y="294"/>
                    </a:lnTo>
                    <a:lnTo>
                      <a:pt x="1128" y="286"/>
                    </a:lnTo>
                    <a:lnTo>
                      <a:pt x="1140" y="262"/>
                    </a:lnTo>
                    <a:lnTo>
                      <a:pt x="1148" y="248"/>
                    </a:lnTo>
                    <a:lnTo>
                      <a:pt x="1180" y="184"/>
                    </a:lnTo>
                    <a:lnTo>
                      <a:pt x="1184" y="178"/>
                    </a:lnTo>
                    <a:lnTo>
                      <a:pt x="1190" y="172"/>
                    </a:lnTo>
                    <a:lnTo>
                      <a:pt x="1216" y="152"/>
                    </a:lnTo>
                    <a:lnTo>
                      <a:pt x="1226" y="140"/>
                    </a:lnTo>
                    <a:lnTo>
                      <a:pt x="1238" y="124"/>
                    </a:lnTo>
                    <a:lnTo>
                      <a:pt x="1244" y="120"/>
                    </a:lnTo>
                    <a:lnTo>
                      <a:pt x="1250" y="116"/>
                    </a:lnTo>
                    <a:lnTo>
                      <a:pt x="1264" y="110"/>
                    </a:lnTo>
                    <a:lnTo>
                      <a:pt x="1278" y="104"/>
                    </a:lnTo>
                    <a:lnTo>
                      <a:pt x="1294" y="94"/>
                    </a:lnTo>
                    <a:lnTo>
                      <a:pt x="1306" y="84"/>
                    </a:lnTo>
                    <a:lnTo>
                      <a:pt x="1334" y="56"/>
                    </a:lnTo>
                    <a:lnTo>
                      <a:pt x="1338" y="50"/>
                    </a:lnTo>
                    <a:lnTo>
                      <a:pt x="1336" y="42"/>
                    </a:lnTo>
                    <a:lnTo>
                      <a:pt x="1334" y="38"/>
                    </a:lnTo>
                    <a:lnTo>
                      <a:pt x="1328" y="32"/>
                    </a:lnTo>
                    <a:lnTo>
                      <a:pt x="1322" y="30"/>
                    </a:lnTo>
                    <a:lnTo>
                      <a:pt x="1308" y="30"/>
                    </a:lnTo>
                    <a:lnTo>
                      <a:pt x="1302" y="32"/>
                    </a:lnTo>
                    <a:lnTo>
                      <a:pt x="1296" y="36"/>
                    </a:lnTo>
                    <a:lnTo>
                      <a:pt x="1286" y="44"/>
                    </a:lnTo>
                    <a:lnTo>
                      <a:pt x="1276" y="54"/>
                    </a:lnTo>
                    <a:lnTo>
                      <a:pt x="1270" y="58"/>
                    </a:lnTo>
                    <a:lnTo>
                      <a:pt x="1264" y="62"/>
                    </a:lnTo>
                    <a:lnTo>
                      <a:pt x="1250" y="66"/>
                    </a:lnTo>
                    <a:lnTo>
                      <a:pt x="1234" y="70"/>
                    </a:lnTo>
                    <a:lnTo>
                      <a:pt x="1220" y="70"/>
                    </a:lnTo>
                    <a:lnTo>
                      <a:pt x="1214" y="70"/>
                    </a:lnTo>
                    <a:lnTo>
                      <a:pt x="1208" y="74"/>
                    </a:lnTo>
                    <a:lnTo>
                      <a:pt x="1198" y="84"/>
                    </a:lnTo>
                    <a:lnTo>
                      <a:pt x="1188" y="94"/>
                    </a:lnTo>
                    <a:lnTo>
                      <a:pt x="1160" y="122"/>
                    </a:lnTo>
                    <a:lnTo>
                      <a:pt x="1146" y="132"/>
                    </a:lnTo>
                    <a:lnTo>
                      <a:pt x="1142" y="134"/>
                    </a:lnTo>
                    <a:lnTo>
                      <a:pt x="1136" y="140"/>
                    </a:lnTo>
                    <a:lnTo>
                      <a:pt x="1134" y="146"/>
                    </a:lnTo>
                    <a:lnTo>
                      <a:pt x="1134" y="160"/>
                    </a:lnTo>
                    <a:lnTo>
                      <a:pt x="1132" y="166"/>
                    </a:lnTo>
                    <a:lnTo>
                      <a:pt x="1128" y="170"/>
                    </a:lnTo>
                    <a:lnTo>
                      <a:pt x="1122" y="174"/>
                    </a:lnTo>
                    <a:lnTo>
                      <a:pt x="1116" y="178"/>
                    </a:lnTo>
                    <a:lnTo>
                      <a:pt x="1110" y="184"/>
                    </a:lnTo>
                    <a:lnTo>
                      <a:pt x="1100" y="200"/>
                    </a:lnTo>
                    <a:lnTo>
                      <a:pt x="1096" y="206"/>
                    </a:lnTo>
                    <a:lnTo>
                      <a:pt x="1096" y="214"/>
                    </a:lnTo>
                    <a:lnTo>
                      <a:pt x="1096" y="218"/>
                    </a:lnTo>
                    <a:lnTo>
                      <a:pt x="1094" y="226"/>
                    </a:lnTo>
                    <a:lnTo>
                      <a:pt x="1092" y="232"/>
                    </a:lnTo>
                    <a:lnTo>
                      <a:pt x="1090" y="238"/>
                    </a:lnTo>
                    <a:lnTo>
                      <a:pt x="1082" y="252"/>
                    </a:lnTo>
                    <a:lnTo>
                      <a:pt x="1080" y="258"/>
                    </a:lnTo>
                    <a:lnTo>
                      <a:pt x="1076" y="266"/>
                    </a:lnTo>
                    <a:lnTo>
                      <a:pt x="1076" y="272"/>
                    </a:lnTo>
                    <a:lnTo>
                      <a:pt x="1076" y="286"/>
                    </a:lnTo>
                    <a:lnTo>
                      <a:pt x="1074" y="294"/>
                    </a:lnTo>
                    <a:lnTo>
                      <a:pt x="1072" y="302"/>
                    </a:lnTo>
                    <a:lnTo>
                      <a:pt x="1070" y="306"/>
                    </a:lnTo>
                    <a:lnTo>
                      <a:pt x="1068" y="314"/>
                    </a:lnTo>
                    <a:lnTo>
                      <a:pt x="1068" y="322"/>
                    </a:lnTo>
                    <a:lnTo>
                      <a:pt x="1074" y="336"/>
                    </a:lnTo>
                    <a:lnTo>
                      <a:pt x="1078" y="342"/>
                    </a:lnTo>
                    <a:lnTo>
                      <a:pt x="1084" y="346"/>
                    </a:lnTo>
                    <a:lnTo>
                      <a:pt x="1098" y="350"/>
                    </a:lnTo>
                    <a:close/>
                    <a:moveTo>
                      <a:pt x="148" y="1002"/>
                    </a:moveTo>
                    <a:lnTo>
                      <a:pt x="148" y="1002"/>
                    </a:lnTo>
                    <a:lnTo>
                      <a:pt x="162" y="994"/>
                    </a:lnTo>
                    <a:lnTo>
                      <a:pt x="168" y="992"/>
                    </a:lnTo>
                    <a:lnTo>
                      <a:pt x="172" y="988"/>
                    </a:lnTo>
                    <a:lnTo>
                      <a:pt x="174" y="980"/>
                    </a:lnTo>
                    <a:lnTo>
                      <a:pt x="174" y="978"/>
                    </a:lnTo>
                    <a:lnTo>
                      <a:pt x="174" y="962"/>
                    </a:lnTo>
                    <a:lnTo>
                      <a:pt x="174" y="958"/>
                    </a:lnTo>
                    <a:lnTo>
                      <a:pt x="176" y="950"/>
                    </a:lnTo>
                    <a:lnTo>
                      <a:pt x="180" y="944"/>
                    </a:lnTo>
                    <a:lnTo>
                      <a:pt x="182" y="940"/>
                    </a:lnTo>
                    <a:lnTo>
                      <a:pt x="180" y="936"/>
                    </a:lnTo>
                    <a:lnTo>
                      <a:pt x="176" y="930"/>
                    </a:lnTo>
                    <a:lnTo>
                      <a:pt x="174" y="926"/>
                    </a:lnTo>
                    <a:lnTo>
                      <a:pt x="172" y="922"/>
                    </a:lnTo>
                    <a:lnTo>
                      <a:pt x="170" y="920"/>
                    </a:lnTo>
                    <a:lnTo>
                      <a:pt x="164" y="920"/>
                    </a:lnTo>
                    <a:lnTo>
                      <a:pt x="160" y="916"/>
                    </a:lnTo>
                    <a:lnTo>
                      <a:pt x="158" y="914"/>
                    </a:lnTo>
                    <a:lnTo>
                      <a:pt x="154" y="914"/>
                    </a:lnTo>
                    <a:lnTo>
                      <a:pt x="148" y="916"/>
                    </a:lnTo>
                    <a:lnTo>
                      <a:pt x="140" y="924"/>
                    </a:lnTo>
                    <a:lnTo>
                      <a:pt x="136" y="930"/>
                    </a:lnTo>
                    <a:lnTo>
                      <a:pt x="134" y="936"/>
                    </a:lnTo>
                    <a:lnTo>
                      <a:pt x="132" y="938"/>
                    </a:lnTo>
                    <a:lnTo>
                      <a:pt x="126" y="940"/>
                    </a:lnTo>
                    <a:lnTo>
                      <a:pt x="124" y="940"/>
                    </a:lnTo>
                    <a:lnTo>
                      <a:pt x="120" y="940"/>
                    </a:lnTo>
                    <a:lnTo>
                      <a:pt x="118" y="942"/>
                    </a:lnTo>
                    <a:lnTo>
                      <a:pt x="118" y="944"/>
                    </a:lnTo>
                    <a:lnTo>
                      <a:pt x="118" y="948"/>
                    </a:lnTo>
                    <a:lnTo>
                      <a:pt x="122" y="952"/>
                    </a:lnTo>
                    <a:lnTo>
                      <a:pt x="122" y="958"/>
                    </a:lnTo>
                    <a:lnTo>
                      <a:pt x="120" y="960"/>
                    </a:lnTo>
                    <a:lnTo>
                      <a:pt x="118" y="960"/>
                    </a:lnTo>
                    <a:lnTo>
                      <a:pt x="120" y="964"/>
                    </a:lnTo>
                    <a:lnTo>
                      <a:pt x="124" y="970"/>
                    </a:lnTo>
                    <a:lnTo>
                      <a:pt x="124" y="974"/>
                    </a:lnTo>
                    <a:lnTo>
                      <a:pt x="124" y="978"/>
                    </a:lnTo>
                    <a:lnTo>
                      <a:pt x="120" y="984"/>
                    </a:lnTo>
                    <a:lnTo>
                      <a:pt x="116" y="988"/>
                    </a:lnTo>
                    <a:lnTo>
                      <a:pt x="116" y="994"/>
                    </a:lnTo>
                    <a:lnTo>
                      <a:pt x="116" y="1004"/>
                    </a:lnTo>
                    <a:lnTo>
                      <a:pt x="116" y="1008"/>
                    </a:lnTo>
                    <a:lnTo>
                      <a:pt x="120" y="1012"/>
                    </a:lnTo>
                    <a:lnTo>
                      <a:pt x="126" y="1016"/>
                    </a:lnTo>
                    <a:lnTo>
                      <a:pt x="132" y="1014"/>
                    </a:lnTo>
                    <a:lnTo>
                      <a:pt x="148" y="1002"/>
                    </a:lnTo>
                    <a:close/>
                    <a:moveTo>
                      <a:pt x="1506" y="1812"/>
                    </a:moveTo>
                    <a:lnTo>
                      <a:pt x="1506" y="1812"/>
                    </a:lnTo>
                    <a:lnTo>
                      <a:pt x="1506" y="1828"/>
                    </a:lnTo>
                    <a:lnTo>
                      <a:pt x="1506" y="1832"/>
                    </a:lnTo>
                    <a:lnTo>
                      <a:pt x="1508" y="1836"/>
                    </a:lnTo>
                    <a:lnTo>
                      <a:pt x="1510" y="1838"/>
                    </a:lnTo>
                    <a:lnTo>
                      <a:pt x="1512" y="1840"/>
                    </a:lnTo>
                    <a:lnTo>
                      <a:pt x="1514" y="1840"/>
                    </a:lnTo>
                    <a:lnTo>
                      <a:pt x="1518" y="1840"/>
                    </a:lnTo>
                    <a:lnTo>
                      <a:pt x="1524" y="1838"/>
                    </a:lnTo>
                    <a:lnTo>
                      <a:pt x="1530" y="1834"/>
                    </a:lnTo>
                    <a:lnTo>
                      <a:pt x="1532" y="1828"/>
                    </a:lnTo>
                    <a:lnTo>
                      <a:pt x="1532" y="1822"/>
                    </a:lnTo>
                    <a:lnTo>
                      <a:pt x="1530" y="1816"/>
                    </a:lnTo>
                    <a:lnTo>
                      <a:pt x="1514" y="1806"/>
                    </a:lnTo>
                    <a:lnTo>
                      <a:pt x="1510" y="1804"/>
                    </a:lnTo>
                    <a:lnTo>
                      <a:pt x="1508" y="1804"/>
                    </a:lnTo>
                    <a:lnTo>
                      <a:pt x="1508" y="1806"/>
                    </a:lnTo>
                    <a:lnTo>
                      <a:pt x="1506" y="1808"/>
                    </a:lnTo>
                    <a:lnTo>
                      <a:pt x="1506" y="1812"/>
                    </a:lnTo>
                    <a:close/>
                    <a:moveTo>
                      <a:pt x="1910" y="1994"/>
                    </a:moveTo>
                    <a:lnTo>
                      <a:pt x="1910" y="1994"/>
                    </a:lnTo>
                    <a:lnTo>
                      <a:pt x="1904" y="1980"/>
                    </a:lnTo>
                    <a:lnTo>
                      <a:pt x="1892" y="1964"/>
                    </a:lnTo>
                    <a:lnTo>
                      <a:pt x="1884" y="1952"/>
                    </a:lnTo>
                    <a:lnTo>
                      <a:pt x="1872" y="1942"/>
                    </a:lnTo>
                    <a:lnTo>
                      <a:pt x="1846" y="1914"/>
                    </a:lnTo>
                    <a:lnTo>
                      <a:pt x="1832" y="1904"/>
                    </a:lnTo>
                    <a:lnTo>
                      <a:pt x="1826" y="1902"/>
                    </a:lnTo>
                    <a:lnTo>
                      <a:pt x="1812" y="1896"/>
                    </a:lnTo>
                    <a:lnTo>
                      <a:pt x="1808" y="1892"/>
                    </a:lnTo>
                    <a:lnTo>
                      <a:pt x="1800" y="1888"/>
                    </a:lnTo>
                    <a:lnTo>
                      <a:pt x="1796" y="1882"/>
                    </a:lnTo>
                    <a:lnTo>
                      <a:pt x="1784" y="1866"/>
                    </a:lnTo>
                    <a:lnTo>
                      <a:pt x="1780" y="1862"/>
                    </a:lnTo>
                    <a:lnTo>
                      <a:pt x="1772" y="1860"/>
                    </a:lnTo>
                    <a:lnTo>
                      <a:pt x="1768" y="1860"/>
                    </a:lnTo>
                    <a:lnTo>
                      <a:pt x="1766" y="1860"/>
                    </a:lnTo>
                    <a:lnTo>
                      <a:pt x="1764" y="1862"/>
                    </a:lnTo>
                    <a:lnTo>
                      <a:pt x="1762" y="1864"/>
                    </a:lnTo>
                    <a:lnTo>
                      <a:pt x="1762" y="1868"/>
                    </a:lnTo>
                    <a:lnTo>
                      <a:pt x="1768" y="1890"/>
                    </a:lnTo>
                    <a:lnTo>
                      <a:pt x="1772" y="1898"/>
                    </a:lnTo>
                    <a:lnTo>
                      <a:pt x="1776" y="1904"/>
                    </a:lnTo>
                    <a:lnTo>
                      <a:pt x="1784" y="1912"/>
                    </a:lnTo>
                    <a:lnTo>
                      <a:pt x="1796" y="1924"/>
                    </a:lnTo>
                    <a:lnTo>
                      <a:pt x="1804" y="1932"/>
                    </a:lnTo>
                    <a:lnTo>
                      <a:pt x="1814" y="1942"/>
                    </a:lnTo>
                    <a:lnTo>
                      <a:pt x="1824" y="1956"/>
                    </a:lnTo>
                    <a:lnTo>
                      <a:pt x="1836" y="1980"/>
                    </a:lnTo>
                    <a:lnTo>
                      <a:pt x="1840" y="1986"/>
                    </a:lnTo>
                    <a:lnTo>
                      <a:pt x="1846" y="1992"/>
                    </a:lnTo>
                    <a:lnTo>
                      <a:pt x="1862" y="2002"/>
                    </a:lnTo>
                    <a:lnTo>
                      <a:pt x="1876" y="2012"/>
                    </a:lnTo>
                    <a:lnTo>
                      <a:pt x="1892" y="2022"/>
                    </a:lnTo>
                    <a:lnTo>
                      <a:pt x="1898" y="2024"/>
                    </a:lnTo>
                    <a:lnTo>
                      <a:pt x="1906" y="2022"/>
                    </a:lnTo>
                    <a:lnTo>
                      <a:pt x="1910" y="2020"/>
                    </a:lnTo>
                    <a:lnTo>
                      <a:pt x="1916" y="2016"/>
                    </a:lnTo>
                    <a:lnTo>
                      <a:pt x="1916" y="2008"/>
                    </a:lnTo>
                    <a:lnTo>
                      <a:pt x="1910" y="1994"/>
                    </a:lnTo>
                    <a:close/>
                    <a:moveTo>
                      <a:pt x="1004" y="2148"/>
                    </a:moveTo>
                    <a:lnTo>
                      <a:pt x="1004" y="2148"/>
                    </a:lnTo>
                    <a:lnTo>
                      <a:pt x="998" y="2154"/>
                    </a:lnTo>
                    <a:lnTo>
                      <a:pt x="994" y="2160"/>
                    </a:lnTo>
                    <a:lnTo>
                      <a:pt x="982" y="2176"/>
                    </a:lnTo>
                    <a:lnTo>
                      <a:pt x="978" y="2182"/>
                    </a:lnTo>
                    <a:lnTo>
                      <a:pt x="970" y="2186"/>
                    </a:lnTo>
                    <a:lnTo>
                      <a:pt x="966" y="2188"/>
                    </a:lnTo>
                    <a:lnTo>
                      <a:pt x="954" y="2198"/>
                    </a:lnTo>
                    <a:lnTo>
                      <a:pt x="950" y="2202"/>
                    </a:lnTo>
                    <a:lnTo>
                      <a:pt x="950" y="2210"/>
                    </a:lnTo>
                    <a:lnTo>
                      <a:pt x="956" y="2234"/>
                    </a:lnTo>
                    <a:lnTo>
                      <a:pt x="958" y="2242"/>
                    </a:lnTo>
                    <a:lnTo>
                      <a:pt x="956" y="2248"/>
                    </a:lnTo>
                    <a:lnTo>
                      <a:pt x="952" y="2264"/>
                    </a:lnTo>
                    <a:lnTo>
                      <a:pt x="946" y="2278"/>
                    </a:lnTo>
                    <a:lnTo>
                      <a:pt x="942" y="2284"/>
                    </a:lnTo>
                    <a:lnTo>
                      <a:pt x="940" y="2290"/>
                    </a:lnTo>
                    <a:lnTo>
                      <a:pt x="938" y="2298"/>
                    </a:lnTo>
                    <a:lnTo>
                      <a:pt x="938" y="2302"/>
                    </a:lnTo>
                    <a:lnTo>
                      <a:pt x="938" y="2318"/>
                    </a:lnTo>
                    <a:lnTo>
                      <a:pt x="938" y="2322"/>
                    </a:lnTo>
                    <a:lnTo>
                      <a:pt x="940" y="2328"/>
                    </a:lnTo>
                    <a:lnTo>
                      <a:pt x="944" y="2336"/>
                    </a:lnTo>
                    <a:lnTo>
                      <a:pt x="952" y="2344"/>
                    </a:lnTo>
                    <a:lnTo>
                      <a:pt x="958" y="2346"/>
                    </a:lnTo>
                    <a:lnTo>
                      <a:pt x="966" y="2346"/>
                    </a:lnTo>
                    <a:lnTo>
                      <a:pt x="970" y="2342"/>
                    </a:lnTo>
                    <a:lnTo>
                      <a:pt x="978" y="2340"/>
                    </a:lnTo>
                    <a:lnTo>
                      <a:pt x="986" y="2340"/>
                    </a:lnTo>
                    <a:lnTo>
                      <a:pt x="990" y="2340"/>
                    </a:lnTo>
                    <a:lnTo>
                      <a:pt x="996" y="2338"/>
                    </a:lnTo>
                    <a:lnTo>
                      <a:pt x="1000" y="2332"/>
                    </a:lnTo>
                    <a:lnTo>
                      <a:pt x="1034" y="2210"/>
                    </a:lnTo>
                    <a:lnTo>
                      <a:pt x="1036" y="2194"/>
                    </a:lnTo>
                    <a:lnTo>
                      <a:pt x="1036" y="2190"/>
                    </a:lnTo>
                    <a:lnTo>
                      <a:pt x="1036" y="2174"/>
                    </a:lnTo>
                    <a:lnTo>
                      <a:pt x="1036" y="2160"/>
                    </a:lnTo>
                    <a:lnTo>
                      <a:pt x="1036" y="2154"/>
                    </a:lnTo>
                    <a:lnTo>
                      <a:pt x="1034" y="2146"/>
                    </a:lnTo>
                    <a:lnTo>
                      <a:pt x="1030" y="2140"/>
                    </a:lnTo>
                    <a:lnTo>
                      <a:pt x="1028" y="2138"/>
                    </a:lnTo>
                    <a:lnTo>
                      <a:pt x="1026" y="2136"/>
                    </a:lnTo>
                    <a:lnTo>
                      <a:pt x="1024" y="2136"/>
                    </a:lnTo>
                    <a:lnTo>
                      <a:pt x="1020" y="2138"/>
                    </a:lnTo>
                    <a:lnTo>
                      <a:pt x="1004" y="2148"/>
                    </a:lnTo>
                    <a:close/>
                    <a:moveTo>
                      <a:pt x="184" y="906"/>
                    </a:moveTo>
                    <a:lnTo>
                      <a:pt x="184" y="906"/>
                    </a:lnTo>
                    <a:lnTo>
                      <a:pt x="186" y="902"/>
                    </a:lnTo>
                    <a:lnTo>
                      <a:pt x="188" y="900"/>
                    </a:lnTo>
                    <a:lnTo>
                      <a:pt x="192" y="902"/>
                    </a:lnTo>
                    <a:lnTo>
                      <a:pt x="194" y="908"/>
                    </a:lnTo>
                    <a:lnTo>
                      <a:pt x="194" y="912"/>
                    </a:lnTo>
                    <a:lnTo>
                      <a:pt x="194" y="926"/>
                    </a:lnTo>
                    <a:lnTo>
                      <a:pt x="194" y="928"/>
                    </a:lnTo>
                    <a:lnTo>
                      <a:pt x="198" y="930"/>
                    </a:lnTo>
                    <a:lnTo>
                      <a:pt x="208" y="930"/>
                    </a:lnTo>
                    <a:lnTo>
                      <a:pt x="212" y="932"/>
                    </a:lnTo>
                    <a:lnTo>
                      <a:pt x="218" y="934"/>
                    </a:lnTo>
                    <a:lnTo>
                      <a:pt x="222" y="940"/>
                    </a:lnTo>
                    <a:lnTo>
                      <a:pt x="222" y="944"/>
                    </a:lnTo>
                    <a:lnTo>
                      <a:pt x="222" y="954"/>
                    </a:lnTo>
                    <a:lnTo>
                      <a:pt x="220" y="960"/>
                    </a:lnTo>
                    <a:lnTo>
                      <a:pt x="216" y="964"/>
                    </a:lnTo>
                    <a:lnTo>
                      <a:pt x="210" y="966"/>
                    </a:lnTo>
                    <a:lnTo>
                      <a:pt x="198" y="974"/>
                    </a:lnTo>
                    <a:lnTo>
                      <a:pt x="196" y="978"/>
                    </a:lnTo>
                    <a:lnTo>
                      <a:pt x="198" y="980"/>
                    </a:lnTo>
                    <a:lnTo>
                      <a:pt x="202" y="980"/>
                    </a:lnTo>
                    <a:lnTo>
                      <a:pt x="204" y="984"/>
                    </a:lnTo>
                    <a:lnTo>
                      <a:pt x="202" y="988"/>
                    </a:lnTo>
                    <a:lnTo>
                      <a:pt x="198" y="994"/>
                    </a:lnTo>
                    <a:lnTo>
                      <a:pt x="194" y="998"/>
                    </a:lnTo>
                    <a:lnTo>
                      <a:pt x="194" y="1004"/>
                    </a:lnTo>
                    <a:lnTo>
                      <a:pt x="194" y="1008"/>
                    </a:lnTo>
                    <a:lnTo>
                      <a:pt x="198" y="1008"/>
                    </a:lnTo>
                    <a:lnTo>
                      <a:pt x="208" y="1008"/>
                    </a:lnTo>
                    <a:lnTo>
                      <a:pt x="210" y="1010"/>
                    </a:lnTo>
                    <a:lnTo>
                      <a:pt x="210" y="1016"/>
                    </a:lnTo>
                    <a:lnTo>
                      <a:pt x="206" y="1020"/>
                    </a:lnTo>
                    <a:lnTo>
                      <a:pt x="202" y="1028"/>
                    </a:lnTo>
                    <a:lnTo>
                      <a:pt x="196" y="1032"/>
                    </a:lnTo>
                    <a:lnTo>
                      <a:pt x="190" y="1034"/>
                    </a:lnTo>
                    <a:lnTo>
                      <a:pt x="186" y="1038"/>
                    </a:lnTo>
                    <a:lnTo>
                      <a:pt x="184" y="1042"/>
                    </a:lnTo>
                    <a:lnTo>
                      <a:pt x="186" y="1046"/>
                    </a:lnTo>
                    <a:lnTo>
                      <a:pt x="188" y="1048"/>
                    </a:lnTo>
                    <a:lnTo>
                      <a:pt x="192" y="1046"/>
                    </a:lnTo>
                    <a:lnTo>
                      <a:pt x="194" y="1042"/>
                    </a:lnTo>
                    <a:lnTo>
                      <a:pt x="194" y="1040"/>
                    </a:lnTo>
                    <a:lnTo>
                      <a:pt x="198" y="1038"/>
                    </a:lnTo>
                    <a:lnTo>
                      <a:pt x="208" y="1038"/>
                    </a:lnTo>
                    <a:lnTo>
                      <a:pt x="212" y="1036"/>
                    </a:lnTo>
                    <a:lnTo>
                      <a:pt x="218" y="1034"/>
                    </a:lnTo>
                    <a:lnTo>
                      <a:pt x="222" y="1032"/>
                    </a:lnTo>
                    <a:lnTo>
                      <a:pt x="228" y="1034"/>
                    </a:lnTo>
                    <a:lnTo>
                      <a:pt x="232" y="1036"/>
                    </a:lnTo>
                    <a:lnTo>
                      <a:pt x="238" y="1034"/>
                    </a:lnTo>
                    <a:lnTo>
                      <a:pt x="244" y="1030"/>
                    </a:lnTo>
                    <a:lnTo>
                      <a:pt x="250" y="1028"/>
                    </a:lnTo>
                    <a:lnTo>
                      <a:pt x="254" y="1028"/>
                    </a:lnTo>
                    <a:lnTo>
                      <a:pt x="262" y="1028"/>
                    </a:lnTo>
                    <a:lnTo>
                      <a:pt x="268" y="1024"/>
                    </a:lnTo>
                    <a:lnTo>
                      <a:pt x="274" y="1022"/>
                    </a:lnTo>
                    <a:lnTo>
                      <a:pt x="280" y="1018"/>
                    </a:lnTo>
                    <a:lnTo>
                      <a:pt x="282" y="1014"/>
                    </a:lnTo>
                    <a:lnTo>
                      <a:pt x="282" y="1008"/>
                    </a:lnTo>
                    <a:lnTo>
                      <a:pt x="286" y="1004"/>
                    </a:lnTo>
                    <a:lnTo>
                      <a:pt x="290" y="998"/>
                    </a:lnTo>
                    <a:lnTo>
                      <a:pt x="290" y="990"/>
                    </a:lnTo>
                    <a:lnTo>
                      <a:pt x="290" y="988"/>
                    </a:lnTo>
                    <a:lnTo>
                      <a:pt x="290" y="982"/>
                    </a:lnTo>
                    <a:lnTo>
                      <a:pt x="286" y="980"/>
                    </a:lnTo>
                    <a:lnTo>
                      <a:pt x="276" y="980"/>
                    </a:lnTo>
                    <a:lnTo>
                      <a:pt x="272" y="978"/>
                    </a:lnTo>
                    <a:lnTo>
                      <a:pt x="272" y="974"/>
                    </a:lnTo>
                    <a:lnTo>
                      <a:pt x="272" y="964"/>
                    </a:lnTo>
                    <a:lnTo>
                      <a:pt x="268" y="952"/>
                    </a:lnTo>
                    <a:lnTo>
                      <a:pt x="266" y="946"/>
                    </a:lnTo>
                    <a:lnTo>
                      <a:pt x="256" y="934"/>
                    </a:lnTo>
                    <a:lnTo>
                      <a:pt x="252" y="930"/>
                    </a:lnTo>
                    <a:lnTo>
                      <a:pt x="250" y="922"/>
                    </a:lnTo>
                    <a:lnTo>
                      <a:pt x="244" y="908"/>
                    </a:lnTo>
                    <a:lnTo>
                      <a:pt x="242" y="902"/>
                    </a:lnTo>
                    <a:lnTo>
                      <a:pt x="238" y="900"/>
                    </a:lnTo>
                    <a:lnTo>
                      <a:pt x="232" y="900"/>
                    </a:lnTo>
                    <a:lnTo>
                      <a:pt x="228" y="896"/>
                    </a:lnTo>
                    <a:lnTo>
                      <a:pt x="226" y="890"/>
                    </a:lnTo>
                    <a:lnTo>
                      <a:pt x="226" y="884"/>
                    </a:lnTo>
                    <a:lnTo>
                      <a:pt x="228" y="878"/>
                    </a:lnTo>
                    <a:lnTo>
                      <a:pt x="232" y="866"/>
                    </a:lnTo>
                    <a:lnTo>
                      <a:pt x="234" y="862"/>
                    </a:lnTo>
                    <a:lnTo>
                      <a:pt x="238" y="856"/>
                    </a:lnTo>
                    <a:lnTo>
                      <a:pt x="238" y="854"/>
                    </a:lnTo>
                    <a:lnTo>
                      <a:pt x="238" y="852"/>
                    </a:lnTo>
                    <a:lnTo>
                      <a:pt x="236" y="848"/>
                    </a:lnTo>
                    <a:lnTo>
                      <a:pt x="230" y="846"/>
                    </a:lnTo>
                    <a:lnTo>
                      <a:pt x="224" y="844"/>
                    </a:lnTo>
                    <a:lnTo>
                      <a:pt x="218" y="846"/>
                    </a:lnTo>
                    <a:lnTo>
                      <a:pt x="212" y="848"/>
                    </a:lnTo>
                    <a:lnTo>
                      <a:pt x="208" y="846"/>
                    </a:lnTo>
                    <a:lnTo>
                      <a:pt x="206" y="840"/>
                    </a:lnTo>
                    <a:lnTo>
                      <a:pt x="206" y="834"/>
                    </a:lnTo>
                    <a:lnTo>
                      <a:pt x="210" y="830"/>
                    </a:lnTo>
                    <a:lnTo>
                      <a:pt x="210" y="824"/>
                    </a:lnTo>
                    <a:lnTo>
                      <a:pt x="210" y="822"/>
                    </a:lnTo>
                    <a:lnTo>
                      <a:pt x="208" y="822"/>
                    </a:lnTo>
                    <a:lnTo>
                      <a:pt x="198" y="822"/>
                    </a:lnTo>
                    <a:lnTo>
                      <a:pt x="194" y="824"/>
                    </a:lnTo>
                    <a:lnTo>
                      <a:pt x="190" y="830"/>
                    </a:lnTo>
                    <a:lnTo>
                      <a:pt x="188" y="834"/>
                    </a:lnTo>
                    <a:lnTo>
                      <a:pt x="178" y="846"/>
                    </a:lnTo>
                    <a:lnTo>
                      <a:pt x="176" y="852"/>
                    </a:lnTo>
                    <a:lnTo>
                      <a:pt x="174" y="856"/>
                    </a:lnTo>
                    <a:lnTo>
                      <a:pt x="174" y="866"/>
                    </a:lnTo>
                    <a:lnTo>
                      <a:pt x="174" y="876"/>
                    </a:lnTo>
                    <a:lnTo>
                      <a:pt x="174" y="888"/>
                    </a:lnTo>
                    <a:lnTo>
                      <a:pt x="174" y="892"/>
                    </a:lnTo>
                    <a:lnTo>
                      <a:pt x="176" y="900"/>
                    </a:lnTo>
                    <a:lnTo>
                      <a:pt x="178" y="906"/>
                    </a:lnTo>
                    <a:lnTo>
                      <a:pt x="182" y="908"/>
                    </a:lnTo>
                    <a:lnTo>
                      <a:pt x="184" y="906"/>
                    </a:lnTo>
                    <a:close/>
                    <a:moveTo>
                      <a:pt x="3012" y="2570"/>
                    </a:moveTo>
                    <a:lnTo>
                      <a:pt x="3012" y="2570"/>
                    </a:lnTo>
                    <a:lnTo>
                      <a:pt x="3004" y="2572"/>
                    </a:lnTo>
                    <a:lnTo>
                      <a:pt x="2996" y="2570"/>
                    </a:lnTo>
                    <a:lnTo>
                      <a:pt x="2992" y="2568"/>
                    </a:lnTo>
                    <a:lnTo>
                      <a:pt x="2986" y="2562"/>
                    </a:lnTo>
                    <a:lnTo>
                      <a:pt x="2980" y="2556"/>
                    </a:lnTo>
                    <a:lnTo>
                      <a:pt x="2978" y="2552"/>
                    </a:lnTo>
                    <a:lnTo>
                      <a:pt x="2976" y="2544"/>
                    </a:lnTo>
                    <a:lnTo>
                      <a:pt x="2974" y="2536"/>
                    </a:lnTo>
                    <a:lnTo>
                      <a:pt x="2974" y="2532"/>
                    </a:lnTo>
                    <a:lnTo>
                      <a:pt x="2972" y="2526"/>
                    </a:lnTo>
                    <a:lnTo>
                      <a:pt x="2968" y="2522"/>
                    </a:lnTo>
                    <a:lnTo>
                      <a:pt x="2962" y="2518"/>
                    </a:lnTo>
                    <a:lnTo>
                      <a:pt x="2958" y="2518"/>
                    </a:lnTo>
                    <a:lnTo>
                      <a:pt x="2958" y="2522"/>
                    </a:lnTo>
                    <a:lnTo>
                      <a:pt x="2970" y="2548"/>
                    </a:lnTo>
                    <a:lnTo>
                      <a:pt x="2974" y="2554"/>
                    </a:lnTo>
                    <a:lnTo>
                      <a:pt x="2974" y="2562"/>
                    </a:lnTo>
                    <a:lnTo>
                      <a:pt x="2974" y="2566"/>
                    </a:lnTo>
                    <a:lnTo>
                      <a:pt x="2974" y="2574"/>
                    </a:lnTo>
                    <a:lnTo>
                      <a:pt x="2970" y="2580"/>
                    </a:lnTo>
                    <a:lnTo>
                      <a:pt x="2960" y="2596"/>
                    </a:lnTo>
                    <a:lnTo>
                      <a:pt x="2958" y="2600"/>
                    </a:lnTo>
                    <a:lnTo>
                      <a:pt x="2958" y="2602"/>
                    </a:lnTo>
                    <a:lnTo>
                      <a:pt x="2960" y="2604"/>
                    </a:lnTo>
                    <a:lnTo>
                      <a:pt x="2962" y="2606"/>
                    </a:lnTo>
                    <a:lnTo>
                      <a:pt x="2968" y="2610"/>
                    </a:lnTo>
                    <a:lnTo>
                      <a:pt x="2972" y="2614"/>
                    </a:lnTo>
                    <a:lnTo>
                      <a:pt x="2974" y="2620"/>
                    </a:lnTo>
                    <a:lnTo>
                      <a:pt x="2974" y="2624"/>
                    </a:lnTo>
                    <a:lnTo>
                      <a:pt x="2976" y="2632"/>
                    </a:lnTo>
                    <a:lnTo>
                      <a:pt x="2980" y="2638"/>
                    </a:lnTo>
                    <a:lnTo>
                      <a:pt x="2982" y="2638"/>
                    </a:lnTo>
                    <a:lnTo>
                      <a:pt x="2984" y="2638"/>
                    </a:lnTo>
                    <a:lnTo>
                      <a:pt x="2990" y="2636"/>
                    </a:lnTo>
                    <a:lnTo>
                      <a:pt x="2998" y="2628"/>
                    </a:lnTo>
                    <a:lnTo>
                      <a:pt x="3002" y="2622"/>
                    </a:lnTo>
                    <a:lnTo>
                      <a:pt x="3004" y="2614"/>
                    </a:lnTo>
                    <a:lnTo>
                      <a:pt x="3004" y="2610"/>
                    </a:lnTo>
                    <a:lnTo>
                      <a:pt x="3006" y="2604"/>
                    </a:lnTo>
                    <a:lnTo>
                      <a:pt x="3008" y="2598"/>
                    </a:lnTo>
                    <a:lnTo>
                      <a:pt x="3018" y="2588"/>
                    </a:lnTo>
                    <a:lnTo>
                      <a:pt x="3028" y="2578"/>
                    </a:lnTo>
                    <a:lnTo>
                      <a:pt x="3030" y="2574"/>
                    </a:lnTo>
                    <a:lnTo>
                      <a:pt x="3028" y="2568"/>
                    </a:lnTo>
                    <a:lnTo>
                      <a:pt x="3024" y="2566"/>
                    </a:lnTo>
                    <a:lnTo>
                      <a:pt x="3016" y="2568"/>
                    </a:lnTo>
                    <a:lnTo>
                      <a:pt x="3012" y="2570"/>
                    </a:lnTo>
                    <a:close/>
                    <a:moveTo>
                      <a:pt x="490" y="1328"/>
                    </a:moveTo>
                    <a:lnTo>
                      <a:pt x="490" y="1328"/>
                    </a:lnTo>
                    <a:lnTo>
                      <a:pt x="494" y="1328"/>
                    </a:lnTo>
                    <a:lnTo>
                      <a:pt x="496" y="1328"/>
                    </a:lnTo>
                    <a:lnTo>
                      <a:pt x="498" y="1326"/>
                    </a:lnTo>
                    <a:lnTo>
                      <a:pt x="498" y="1324"/>
                    </a:lnTo>
                    <a:lnTo>
                      <a:pt x="498" y="1320"/>
                    </a:lnTo>
                    <a:lnTo>
                      <a:pt x="498" y="1306"/>
                    </a:lnTo>
                    <a:lnTo>
                      <a:pt x="496" y="1304"/>
                    </a:lnTo>
                    <a:lnTo>
                      <a:pt x="490" y="1302"/>
                    </a:lnTo>
                    <a:lnTo>
                      <a:pt x="486" y="1302"/>
                    </a:lnTo>
                    <a:lnTo>
                      <a:pt x="470" y="1304"/>
                    </a:lnTo>
                    <a:lnTo>
                      <a:pt x="456" y="1310"/>
                    </a:lnTo>
                    <a:lnTo>
                      <a:pt x="454" y="1312"/>
                    </a:lnTo>
                    <a:lnTo>
                      <a:pt x="456" y="1314"/>
                    </a:lnTo>
                    <a:lnTo>
                      <a:pt x="470" y="1320"/>
                    </a:lnTo>
                    <a:lnTo>
                      <a:pt x="486" y="1326"/>
                    </a:lnTo>
                    <a:lnTo>
                      <a:pt x="490" y="1328"/>
                    </a:lnTo>
                    <a:close/>
                    <a:moveTo>
                      <a:pt x="2940" y="2636"/>
                    </a:moveTo>
                    <a:lnTo>
                      <a:pt x="2940" y="2636"/>
                    </a:lnTo>
                    <a:lnTo>
                      <a:pt x="2938" y="2636"/>
                    </a:lnTo>
                    <a:lnTo>
                      <a:pt x="2936" y="2636"/>
                    </a:lnTo>
                    <a:lnTo>
                      <a:pt x="2932" y="2640"/>
                    </a:lnTo>
                    <a:lnTo>
                      <a:pt x="2928" y="2644"/>
                    </a:lnTo>
                    <a:lnTo>
                      <a:pt x="2922" y="2658"/>
                    </a:lnTo>
                    <a:lnTo>
                      <a:pt x="2920" y="2664"/>
                    </a:lnTo>
                    <a:lnTo>
                      <a:pt x="2910" y="2676"/>
                    </a:lnTo>
                    <a:lnTo>
                      <a:pt x="2906" y="2680"/>
                    </a:lnTo>
                    <a:lnTo>
                      <a:pt x="2898" y="2684"/>
                    </a:lnTo>
                    <a:lnTo>
                      <a:pt x="2884" y="2688"/>
                    </a:lnTo>
                    <a:lnTo>
                      <a:pt x="2878" y="2692"/>
                    </a:lnTo>
                    <a:lnTo>
                      <a:pt x="2872" y="2698"/>
                    </a:lnTo>
                    <a:lnTo>
                      <a:pt x="2870" y="2704"/>
                    </a:lnTo>
                    <a:lnTo>
                      <a:pt x="2864" y="2718"/>
                    </a:lnTo>
                    <a:lnTo>
                      <a:pt x="2860" y="2732"/>
                    </a:lnTo>
                    <a:lnTo>
                      <a:pt x="2858" y="2740"/>
                    </a:lnTo>
                    <a:lnTo>
                      <a:pt x="2862" y="2746"/>
                    </a:lnTo>
                    <a:lnTo>
                      <a:pt x="2874" y="2754"/>
                    </a:lnTo>
                    <a:lnTo>
                      <a:pt x="2880" y="2756"/>
                    </a:lnTo>
                    <a:lnTo>
                      <a:pt x="2886" y="2758"/>
                    </a:lnTo>
                    <a:lnTo>
                      <a:pt x="2894" y="2756"/>
                    </a:lnTo>
                    <a:lnTo>
                      <a:pt x="2898" y="2754"/>
                    </a:lnTo>
                    <a:lnTo>
                      <a:pt x="2904" y="2750"/>
                    </a:lnTo>
                    <a:lnTo>
                      <a:pt x="2908" y="2742"/>
                    </a:lnTo>
                    <a:lnTo>
                      <a:pt x="2914" y="2728"/>
                    </a:lnTo>
                    <a:lnTo>
                      <a:pt x="2916" y="2712"/>
                    </a:lnTo>
                    <a:lnTo>
                      <a:pt x="2916" y="2708"/>
                    </a:lnTo>
                    <a:lnTo>
                      <a:pt x="2918" y="2702"/>
                    </a:lnTo>
                    <a:lnTo>
                      <a:pt x="2922" y="2696"/>
                    </a:lnTo>
                    <a:lnTo>
                      <a:pt x="2930" y="2686"/>
                    </a:lnTo>
                    <a:lnTo>
                      <a:pt x="2940" y="2676"/>
                    </a:lnTo>
                    <a:lnTo>
                      <a:pt x="2952" y="2668"/>
                    </a:lnTo>
                    <a:lnTo>
                      <a:pt x="2958" y="2666"/>
                    </a:lnTo>
                    <a:lnTo>
                      <a:pt x="2962" y="2660"/>
                    </a:lnTo>
                    <a:lnTo>
                      <a:pt x="2964" y="2654"/>
                    </a:lnTo>
                    <a:lnTo>
                      <a:pt x="2964" y="2650"/>
                    </a:lnTo>
                    <a:lnTo>
                      <a:pt x="2964" y="2646"/>
                    </a:lnTo>
                    <a:lnTo>
                      <a:pt x="2962" y="2644"/>
                    </a:lnTo>
                    <a:lnTo>
                      <a:pt x="2960" y="2642"/>
                    </a:lnTo>
                    <a:lnTo>
                      <a:pt x="2956" y="2642"/>
                    </a:lnTo>
                    <a:lnTo>
                      <a:pt x="2954" y="2642"/>
                    </a:lnTo>
                    <a:lnTo>
                      <a:pt x="2946" y="2640"/>
                    </a:lnTo>
                    <a:lnTo>
                      <a:pt x="2940" y="2636"/>
                    </a:lnTo>
                    <a:close/>
                    <a:moveTo>
                      <a:pt x="406" y="1248"/>
                    </a:moveTo>
                    <a:lnTo>
                      <a:pt x="406" y="1248"/>
                    </a:lnTo>
                    <a:lnTo>
                      <a:pt x="402" y="1254"/>
                    </a:lnTo>
                    <a:lnTo>
                      <a:pt x="400" y="1260"/>
                    </a:lnTo>
                    <a:lnTo>
                      <a:pt x="400" y="1274"/>
                    </a:lnTo>
                    <a:lnTo>
                      <a:pt x="400" y="1278"/>
                    </a:lnTo>
                    <a:lnTo>
                      <a:pt x="402" y="1280"/>
                    </a:lnTo>
                    <a:lnTo>
                      <a:pt x="404" y="1282"/>
                    </a:lnTo>
                    <a:lnTo>
                      <a:pt x="408" y="1282"/>
                    </a:lnTo>
                    <a:lnTo>
                      <a:pt x="412" y="1282"/>
                    </a:lnTo>
                    <a:lnTo>
                      <a:pt x="416" y="1282"/>
                    </a:lnTo>
                    <a:lnTo>
                      <a:pt x="418" y="1280"/>
                    </a:lnTo>
                    <a:lnTo>
                      <a:pt x="420" y="1278"/>
                    </a:lnTo>
                    <a:lnTo>
                      <a:pt x="420" y="1274"/>
                    </a:lnTo>
                    <a:lnTo>
                      <a:pt x="420" y="1270"/>
                    </a:lnTo>
                    <a:lnTo>
                      <a:pt x="418" y="1262"/>
                    </a:lnTo>
                    <a:lnTo>
                      <a:pt x="416" y="1256"/>
                    </a:lnTo>
                    <a:lnTo>
                      <a:pt x="414" y="1250"/>
                    </a:lnTo>
                    <a:lnTo>
                      <a:pt x="412" y="1248"/>
                    </a:lnTo>
                    <a:lnTo>
                      <a:pt x="410" y="1246"/>
                    </a:lnTo>
                    <a:lnTo>
                      <a:pt x="408" y="1246"/>
                    </a:lnTo>
                    <a:lnTo>
                      <a:pt x="406" y="1248"/>
                    </a:lnTo>
                    <a:close/>
                    <a:moveTo>
                      <a:pt x="2286" y="1412"/>
                    </a:moveTo>
                    <a:lnTo>
                      <a:pt x="2286" y="1412"/>
                    </a:lnTo>
                    <a:lnTo>
                      <a:pt x="2290" y="1424"/>
                    </a:lnTo>
                    <a:lnTo>
                      <a:pt x="2290" y="1426"/>
                    </a:lnTo>
                    <a:lnTo>
                      <a:pt x="2292" y="1426"/>
                    </a:lnTo>
                    <a:lnTo>
                      <a:pt x="2296" y="1426"/>
                    </a:lnTo>
                    <a:lnTo>
                      <a:pt x="2302" y="1422"/>
                    </a:lnTo>
                    <a:lnTo>
                      <a:pt x="2306" y="1418"/>
                    </a:lnTo>
                    <a:lnTo>
                      <a:pt x="2308" y="1410"/>
                    </a:lnTo>
                    <a:lnTo>
                      <a:pt x="2308" y="1408"/>
                    </a:lnTo>
                    <a:lnTo>
                      <a:pt x="2308" y="1394"/>
                    </a:lnTo>
                    <a:lnTo>
                      <a:pt x="2308" y="1392"/>
                    </a:lnTo>
                    <a:lnTo>
                      <a:pt x="2306" y="1392"/>
                    </a:lnTo>
                    <a:lnTo>
                      <a:pt x="2302" y="1392"/>
                    </a:lnTo>
                    <a:lnTo>
                      <a:pt x="2288" y="1396"/>
                    </a:lnTo>
                    <a:lnTo>
                      <a:pt x="2284" y="1398"/>
                    </a:lnTo>
                    <a:lnTo>
                      <a:pt x="2284" y="1400"/>
                    </a:lnTo>
                    <a:lnTo>
                      <a:pt x="2282" y="1404"/>
                    </a:lnTo>
                    <a:lnTo>
                      <a:pt x="2284" y="1406"/>
                    </a:lnTo>
                    <a:lnTo>
                      <a:pt x="2286" y="1412"/>
                    </a:lnTo>
                    <a:close/>
                    <a:moveTo>
                      <a:pt x="414" y="1210"/>
                    </a:moveTo>
                    <a:lnTo>
                      <a:pt x="414" y="1210"/>
                    </a:lnTo>
                    <a:lnTo>
                      <a:pt x="412" y="1208"/>
                    </a:lnTo>
                    <a:lnTo>
                      <a:pt x="410" y="1206"/>
                    </a:lnTo>
                    <a:lnTo>
                      <a:pt x="406" y="1206"/>
                    </a:lnTo>
                    <a:lnTo>
                      <a:pt x="404" y="1208"/>
                    </a:lnTo>
                    <a:lnTo>
                      <a:pt x="398" y="1210"/>
                    </a:lnTo>
                    <a:lnTo>
                      <a:pt x="396" y="1212"/>
                    </a:lnTo>
                    <a:lnTo>
                      <a:pt x="394" y="1214"/>
                    </a:lnTo>
                    <a:lnTo>
                      <a:pt x="394" y="1216"/>
                    </a:lnTo>
                    <a:lnTo>
                      <a:pt x="396" y="1220"/>
                    </a:lnTo>
                    <a:lnTo>
                      <a:pt x="404" y="1228"/>
                    </a:lnTo>
                    <a:lnTo>
                      <a:pt x="410" y="1230"/>
                    </a:lnTo>
                    <a:lnTo>
                      <a:pt x="412" y="1230"/>
                    </a:lnTo>
                    <a:lnTo>
                      <a:pt x="416" y="1228"/>
                    </a:lnTo>
                    <a:lnTo>
                      <a:pt x="418" y="1224"/>
                    </a:lnTo>
                    <a:lnTo>
                      <a:pt x="416" y="1216"/>
                    </a:lnTo>
                    <a:lnTo>
                      <a:pt x="414" y="1210"/>
                    </a:lnTo>
                    <a:close/>
                    <a:moveTo>
                      <a:pt x="2302" y="1960"/>
                    </a:moveTo>
                    <a:lnTo>
                      <a:pt x="2302" y="1960"/>
                    </a:lnTo>
                    <a:lnTo>
                      <a:pt x="2302" y="1962"/>
                    </a:lnTo>
                    <a:lnTo>
                      <a:pt x="2302" y="1966"/>
                    </a:lnTo>
                    <a:lnTo>
                      <a:pt x="2304" y="1968"/>
                    </a:lnTo>
                    <a:lnTo>
                      <a:pt x="2306" y="1970"/>
                    </a:lnTo>
                    <a:lnTo>
                      <a:pt x="2312" y="1974"/>
                    </a:lnTo>
                    <a:lnTo>
                      <a:pt x="2324" y="1982"/>
                    </a:lnTo>
                    <a:lnTo>
                      <a:pt x="2326" y="1988"/>
                    </a:lnTo>
                    <a:lnTo>
                      <a:pt x="2328" y="1994"/>
                    </a:lnTo>
                    <a:lnTo>
                      <a:pt x="2328" y="1998"/>
                    </a:lnTo>
                    <a:lnTo>
                      <a:pt x="2328" y="2002"/>
                    </a:lnTo>
                    <a:lnTo>
                      <a:pt x="2330" y="2004"/>
                    </a:lnTo>
                    <a:lnTo>
                      <a:pt x="2334" y="2006"/>
                    </a:lnTo>
                    <a:lnTo>
                      <a:pt x="2336" y="2006"/>
                    </a:lnTo>
                    <a:lnTo>
                      <a:pt x="2340" y="2006"/>
                    </a:lnTo>
                    <a:lnTo>
                      <a:pt x="2352" y="2006"/>
                    </a:lnTo>
                    <a:lnTo>
                      <a:pt x="2358" y="2008"/>
                    </a:lnTo>
                    <a:lnTo>
                      <a:pt x="2364" y="2010"/>
                    </a:lnTo>
                    <a:lnTo>
                      <a:pt x="2380" y="2022"/>
                    </a:lnTo>
                    <a:lnTo>
                      <a:pt x="2394" y="2030"/>
                    </a:lnTo>
                    <a:lnTo>
                      <a:pt x="2420" y="2042"/>
                    </a:lnTo>
                    <a:lnTo>
                      <a:pt x="2424" y="2046"/>
                    </a:lnTo>
                    <a:lnTo>
                      <a:pt x="2426" y="2050"/>
                    </a:lnTo>
                    <a:lnTo>
                      <a:pt x="2424" y="2054"/>
                    </a:lnTo>
                    <a:lnTo>
                      <a:pt x="2420" y="2058"/>
                    </a:lnTo>
                    <a:lnTo>
                      <a:pt x="2414" y="2062"/>
                    </a:lnTo>
                    <a:lnTo>
                      <a:pt x="2410" y="2064"/>
                    </a:lnTo>
                    <a:lnTo>
                      <a:pt x="2414" y="2066"/>
                    </a:lnTo>
                    <a:lnTo>
                      <a:pt x="2418" y="2066"/>
                    </a:lnTo>
                    <a:lnTo>
                      <a:pt x="2426" y="2066"/>
                    </a:lnTo>
                    <a:lnTo>
                      <a:pt x="2434" y="2068"/>
                    </a:lnTo>
                    <a:lnTo>
                      <a:pt x="2438" y="2072"/>
                    </a:lnTo>
                    <a:lnTo>
                      <a:pt x="2452" y="2078"/>
                    </a:lnTo>
                    <a:lnTo>
                      <a:pt x="2458" y="2082"/>
                    </a:lnTo>
                    <a:lnTo>
                      <a:pt x="2470" y="2084"/>
                    </a:lnTo>
                    <a:lnTo>
                      <a:pt x="2476" y="2084"/>
                    </a:lnTo>
                    <a:lnTo>
                      <a:pt x="2480" y="2080"/>
                    </a:lnTo>
                    <a:lnTo>
                      <a:pt x="2488" y="2070"/>
                    </a:lnTo>
                    <a:lnTo>
                      <a:pt x="2502" y="2062"/>
                    </a:lnTo>
                    <a:lnTo>
                      <a:pt x="2508" y="2058"/>
                    </a:lnTo>
                    <a:lnTo>
                      <a:pt x="2514" y="2058"/>
                    </a:lnTo>
                    <a:lnTo>
                      <a:pt x="2522" y="2058"/>
                    </a:lnTo>
                    <a:lnTo>
                      <a:pt x="2526" y="2062"/>
                    </a:lnTo>
                    <a:lnTo>
                      <a:pt x="2540" y="2070"/>
                    </a:lnTo>
                    <a:lnTo>
                      <a:pt x="2558" y="2088"/>
                    </a:lnTo>
                    <a:lnTo>
                      <a:pt x="2570" y="2098"/>
                    </a:lnTo>
                    <a:lnTo>
                      <a:pt x="2576" y="2100"/>
                    </a:lnTo>
                    <a:lnTo>
                      <a:pt x="2578" y="2102"/>
                    </a:lnTo>
                    <a:lnTo>
                      <a:pt x="2580" y="2100"/>
                    </a:lnTo>
                    <a:lnTo>
                      <a:pt x="2582" y="2100"/>
                    </a:lnTo>
                    <a:lnTo>
                      <a:pt x="2582" y="2096"/>
                    </a:lnTo>
                    <a:lnTo>
                      <a:pt x="2582" y="2082"/>
                    </a:lnTo>
                    <a:lnTo>
                      <a:pt x="2580" y="2076"/>
                    </a:lnTo>
                    <a:lnTo>
                      <a:pt x="2576" y="2072"/>
                    </a:lnTo>
                    <a:lnTo>
                      <a:pt x="2560" y="2068"/>
                    </a:lnTo>
                    <a:lnTo>
                      <a:pt x="2556" y="2064"/>
                    </a:lnTo>
                    <a:lnTo>
                      <a:pt x="2554" y="2058"/>
                    </a:lnTo>
                    <a:lnTo>
                      <a:pt x="2554" y="2054"/>
                    </a:lnTo>
                    <a:lnTo>
                      <a:pt x="2554" y="2046"/>
                    </a:lnTo>
                    <a:lnTo>
                      <a:pt x="2558" y="2040"/>
                    </a:lnTo>
                    <a:lnTo>
                      <a:pt x="2560" y="2038"/>
                    </a:lnTo>
                    <a:lnTo>
                      <a:pt x="2560" y="2036"/>
                    </a:lnTo>
                    <a:lnTo>
                      <a:pt x="2556" y="2034"/>
                    </a:lnTo>
                    <a:lnTo>
                      <a:pt x="2542" y="2028"/>
                    </a:lnTo>
                    <a:lnTo>
                      <a:pt x="2534" y="2024"/>
                    </a:lnTo>
                    <a:lnTo>
                      <a:pt x="2530" y="2018"/>
                    </a:lnTo>
                    <a:lnTo>
                      <a:pt x="2528" y="2014"/>
                    </a:lnTo>
                    <a:lnTo>
                      <a:pt x="2524" y="2006"/>
                    </a:lnTo>
                    <a:lnTo>
                      <a:pt x="2518" y="2002"/>
                    </a:lnTo>
                    <a:lnTo>
                      <a:pt x="2502" y="1992"/>
                    </a:lnTo>
                    <a:lnTo>
                      <a:pt x="2486" y="1984"/>
                    </a:lnTo>
                    <a:lnTo>
                      <a:pt x="2424" y="1968"/>
                    </a:lnTo>
                    <a:lnTo>
                      <a:pt x="2416" y="1968"/>
                    </a:lnTo>
                    <a:lnTo>
                      <a:pt x="2410" y="1972"/>
                    </a:lnTo>
                    <a:lnTo>
                      <a:pt x="2394" y="1982"/>
                    </a:lnTo>
                    <a:lnTo>
                      <a:pt x="2386" y="1986"/>
                    </a:lnTo>
                    <a:lnTo>
                      <a:pt x="2378" y="1986"/>
                    </a:lnTo>
                    <a:lnTo>
                      <a:pt x="2376" y="1986"/>
                    </a:lnTo>
                    <a:lnTo>
                      <a:pt x="2368" y="1986"/>
                    </a:lnTo>
                    <a:lnTo>
                      <a:pt x="2362" y="1982"/>
                    </a:lnTo>
                    <a:lnTo>
                      <a:pt x="2354" y="1972"/>
                    </a:lnTo>
                    <a:lnTo>
                      <a:pt x="2342" y="1962"/>
                    </a:lnTo>
                    <a:lnTo>
                      <a:pt x="2334" y="1954"/>
                    </a:lnTo>
                    <a:lnTo>
                      <a:pt x="2328" y="1950"/>
                    </a:lnTo>
                    <a:lnTo>
                      <a:pt x="2320" y="1948"/>
                    </a:lnTo>
                    <a:lnTo>
                      <a:pt x="2316" y="1948"/>
                    </a:lnTo>
                    <a:lnTo>
                      <a:pt x="2310" y="1950"/>
                    </a:lnTo>
                    <a:lnTo>
                      <a:pt x="2306" y="1954"/>
                    </a:lnTo>
                    <a:lnTo>
                      <a:pt x="2302" y="1960"/>
                    </a:lnTo>
                    <a:close/>
                    <a:moveTo>
                      <a:pt x="2606" y="2298"/>
                    </a:moveTo>
                    <a:lnTo>
                      <a:pt x="2606" y="2298"/>
                    </a:lnTo>
                    <a:lnTo>
                      <a:pt x="2602" y="2290"/>
                    </a:lnTo>
                    <a:lnTo>
                      <a:pt x="2598" y="2284"/>
                    </a:lnTo>
                    <a:lnTo>
                      <a:pt x="2594" y="2280"/>
                    </a:lnTo>
                    <a:lnTo>
                      <a:pt x="2590" y="2272"/>
                    </a:lnTo>
                    <a:lnTo>
                      <a:pt x="2586" y="2258"/>
                    </a:lnTo>
                    <a:lnTo>
                      <a:pt x="2582" y="2252"/>
                    </a:lnTo>
                    <a:lnTo>
                      <a:pt x="2576" y="2248"/>
                    </a:lnTo>
                    <a:lnTo>
                      <a:pt x="2562" y="2244"/>
                    </a:lnTo>
                    <a:lnTo>
                      <a:pt x="2548" y="2236"/>
                    </a:lnTo>
                    <a:lnTo>
                      <a:pt x="2532" y="2226"/>
                    </a:lnTo>
                    <a:lnTo>
                      <a:pt x="2526" y="2220"/>
                    </a:lnTo>
                    <a:lnTo>
                      <a:pt x="2522" y="2214"/>
                    </a:lnTo>
                    <a:lnTo>
                      <a:pt x="2516" y="2180"/>
                    </a:lnTo>
                    <a:lnTo>
                      <a:pt x="2514" y="2174"/>
                    </a:lnTo>
                    <a:lnTo>
                      <a:pt x="2510" y="2168"/>
                    </a:lnTo>
                    <a:lnTo>
                      <a:pt x="2500" y="2158"/>
                    </a:lnTo>
                    <a:lnTo>
                      <a:pt x="2496" y="2152"/>
                    </a:lnTo>
                    <a:lnTo>
                      <a:pt x="2492" y="2146"/>
                    </a:lnTo>
                    <a:lnTo>
                      <a:pt x="2488" y="2130"/>
                    </a:lnTo>
                    <a:lnTo>
                      <a:pt x="2486" y="2128"/>
                    </a:lnTo>
                    <a:lnTo>
                      <a:pt x="2484" y="2128"/>
                    </a:lnTo>
                    <a:lnTo>
                      <a:pt x="2482" y="2128"/>
                    </a:lnTo>
                    <a:lnTo>
                      <a:pt x="2480" y="2128"/>
                    </a:lnTo>
                    <a:lnTo>
                      <a:pt x="2472" y="2138"/>
                    </a:lnTo>
                    <a:lnTo>
                      <a:pt x="2468" y="2144"/>
                    </a:lnTo>
                    <a:lnTo>
                      <a:pt x="2466" y="2150"/>
                    </a:lnTo>
                    <a:lnTo>
                      <a:pt x="2466" y="2184"/>
                    </a:lnTo>
                    <a:lnTo>
                      <a:pt x="2464" y="2192"/>
                    </a:lnTo>
                    <a:lnTo>
                      <a:pt x="2460" y="2198"/>
                    </a:lnTo>
                    <a:lnTo>
                      <a:pt x="2452" y="2206"/>
                    </a:lnTo>
                    <a:lnTo>
                      <a:pt x="2446" y="2210"/>
                    </a:lnTo>
                    <a:lnTo>
                      <a:pt x="2438" y="2212"/>
                    </a:lnTo>
                    <a:lnTo>
                      <a:pt x="2434" y="2212"/>
                    </a:lnTo>
                    <a:lnTo>
                      <a:pt x="2428" y="2210"/>
                    </a:lnTo>
                    <a:lnTo>
                      <a:pt x="2422" y="2204"/>
                    </a:lnTo>
                    <a:lnTo>
                      <a:pt x="2412" y="2188"/>
                    </a:lnTo>
                    <a:lnTo>
                      <a:pt x="2406" y="2184"/>
                    </a:lnTo>
                    <a:lnTo>
                      <a:pt x="2398" y="2182"/>
                    </a:lnTo>
                    <a:lnTo>
                      <a:pt x="2396" y="2182"/>
                    </a:lnTo>
                    <a:lnTo>
                      <a:pt x="2388" y="2180"/>
                    </a:lnTo>
                    <a:lnTo>
                      <a:pt x="2380" y="2178"/>
                    </a:lnTo>
                    <a:lnTo>
                      <a:pt x="2374" y="2176"/>
                    </a:lnTo>
                    <a:lnTo>
                      <a:pt x="2372" y="2174"/>
                    </a:lnTo>
                    <a:lnTo>
                      <a:pt x="2370" y="2172"/>
                    </a:lnTo>
                    <a:lnTo>
                      <a:pt x="2370" y="2168"/>
                    </a:lnTo>
                    <a:lnTo>
                      <a:pt x="2372" y="2164"/>
                    </a:lnTo>
                    <a:lnTo>
                      <a:pt x="2374" y="2160"/>
                    </a:lnTo>
                    <a:lnTo>
                      <a:pt x="2382" y="2146"/>
                    </a:lnTo>
                    <a:lnTo>
                      <a:pt x="2384" y="2140"/>
                    </a:lnTo>
                    <a:lnTo>
                      <a:pt x="2384" y="2138"/>
                    </a:lnTo>
                    <a:lnTo>
                      <a:pt x="2384" y="2134"/>
                    </a:lnTo>
                    <a:lnTo>
                      <a:pt x="2382" y="2132"/>
                    </a:lnTo>
                    <a:lnTo>
                      <a:pt x="2380" y="2132"/>
                    </a:lnTo>
                    <a:lnTo>
                      <a:pt x="2356" y="2126"/>
                    </a:lnTo>
                    <a:lnTo>
                      <a:pt x="2340" y="2124"/>
                    </a:lnTo>
                    <a:lnTo>
                      <a:pt x="2336" y="2124"/>
                    </a:lnTo>
                    <a:lnTo>
                      <a:pt x="2330" y="2124"/>
                    </a:lnTo>
                    <a:lnTo>
                      <a:pt x="2324" y="2128"/>
                    </a:lnTo>
                    <a:lnTo>
                      <a:pt x="2312" y="2136"/>
                    </a:lnTo>
                    <a:lnTo>
                      <a:pt x="2306" y="2140"/>
                    </a:lnTo>
                    <a:lnTo>
                      <a:pt x="2292" y="2146"/>
                    </a:lnTo>
                    <a:lnTo>
                      <a:pt x="2286" y="2150"/>
                    </a:lnTo>
                    <a:lnTo>
                      <a:pt x="2280" y="2154"/>
                    </a:lnTo>
                    <a:lnTo>
                      <a:pt x="2276" y="2160"/>
                    </a:lnTo>
                    <a:lnTo>
                      <a:pt x="2274" y="2164"/>
                    </a:lnTo>
                    <a:lnTo>
                      <a:pt x="2270" y="2170"/>
                    </a:lnTo>
                    <a:lnTo>
                      <a:pt x="2264" y="2172"/>
                    </a:lnTo>
                    <a:lnTo>
                      <a:pt x="2252" y="2168"/>
                    </a:lnTo>
                    <a:lnTo>
                      <a:pt x="2248" y="2166"/>
                    </a:lnTo>
                    <a:lnTo>
                      <a:pt x="2240" y="2164"/>
                    </a:lnTo>
                    <a:lnTo>
                      <a:pt x="2234" y="2166"/>
                    </a:lnTo>
                    <a:lnTo>
                      <a:pt x="2228" y="2168"/>
                    </a:lnTo>
                    <a:lnTo>
                      <a:pt x="2214" y="2176"/>
                    </a:lnTo>
                    <a:lnTo>
                      <a:pt x="2198" y="2188"/>
                    </a:lnTo>
                    <a:lnTo>
                      <a:pt x="2184" y="2196"/>
                    </a:lnTo>
                    <a:lnTo>
                      <a:pt x="2178" y="2198"/>
                    </a:lnTo>
                    <a:lnTo>
                      <a:pt x="2164" y="2206"/>
                    </a:lnTo>
                    <a:lnTo>
                      <a:pt x="2160" y="2208"/>
                    </a:lnTo>
                    <a:lnTo>
                      <a:pt x="2154" y="2212"/>
                    </a:lnTo>
                    <a:lnTo>
                      <a:pt x="2150" y="2220"/>
                    </a:lnTo>
                    <a:lnTo>
                      <a:pt x="2144" y="2234"/>
                    </a:lnTo>
                    <a:lnTo>
                      <a:pt x="2140" y="2238"/>
                    </a:lnTo>
                    <a:lnTo>
                      <a:pt x="2134" y="2240"/>
                    </a:lnTo>
                    <a:lnTo>
                      <a:pt x="2130" y="2240"/>
                    </a:lnTo>
                    <a:lnTo>
                      <a:pt x="2124" y="2242"/>
                    </a:lnTo>
                    <a:lnTo>
                      <a:pt x="2116" y="2246"/>
                    </a:lnTo>
                    <a:lnTo>
                      <a:pt x="2100" y="2256"/>
                    </a:lnTo>
                    <a:lnTo>
                      <a:pt x="2086" y="2264"/>
                    </a:lnTo>
                    <a:lnTo>
                      <a:pt x="2062" y="2276"/>
                    </a:lnTo>
                    <a:lnTo>
                      <a:pt x="2048" y="2286"/>
                    </a:lnTo>
                    <a:lnTo>
                      <a:pt x="2040" y="2294"/>
                    </a:lnTo>
                    <a:lnTo>
                      <a:pt x="2030" y="2306"/>
                    </a:lnTo>
                    <a:lnTo>
                      <a:pt x="2028" y="2312"/>
                    </a:lnTo>
                    <a:lnTo>
                      <a:pt x="2026" y="2320"/>
                    </a:lnTo>
                    <a:lnTo>
                      <a:pt x="2028" y="2326"/>
                    </a:lnTo>
                    <a:lnTo>
                      <a:pt x="2032" y="2340"/>
                    </a:lnTo>
                    <a:lnTo>
                      <a:pt x="2034" y="2356"/>
                    </a:lnTo>
                    <a:lnTo>
                      <a:pt x="2034" y="2360"/>
                    </a:lnTo>
                    <a:lnTo>
                      <a:pt x="2036" y="2376"/>
                    </a:lnTo>
                    <a:lnTo>
                      <a:pt x="2052" y="2428"/>
                    </a:lnTo>
                    <a:lnTo>
                      <a:pt x="2054" y="2444"/>
                    </a:lnTo>
                    <a:lnTo>
                      <a:pt x="2054" y="2448"/>
                    </a:lnTo>
                    <a:lnTo>
                      <a:pt x="2054" y="2464"/>
                    </a:lnTo>
                    <a:lnTo>
                      <a:pt x="2054" y="2488"/>
                    </a:lnTo>
                    <a:lnTo>
                      <a:pt x="2056" y="2494"/>
                    </a:lnTo>
                    <a:lnTo>
                      <a:pt x="2060" y="2500"/>
                    </a:lnTo>
                    <a:lnTo>
                      <a:pt x="2068" y="2510"/>
                    </a:lnTo>
                    <a:lnTo>
                      <a:pt x="2074" y="2514"/>
                    </a:lnTo>
                    <a:lnTo>
                      <a:pt x="2082" y="2514"/>
                    </a:lnTo>
                    <a:lnTo>
                      <a:pt x="2086" y="2514"/>
                    </a:lnTo>
                    <a:lnTo>
                      <a:pt x="2100" y="2512"/>
                    </a:lnTo>
                    <a:lnTo>
                      <a:pt x="2116" y="2508"/>
                    </a:lnTo>
                    <a:lnTo>
                      <a:pt x="2130" y="2502"/>
                    </a:lnTo>
                    <a:lnTo>
                      <a:pt x="2136" y="2498"/>
                    </a:lnTo>
                    <a:lnTo>
                      <a:pt x="2142" y="2496"/>
                    </a:lnTo>
                    <a:lnTo>
                      <a:pt x="2150" y="2496"/>
                    </a:lnTo>
                    <a:lnTo>
                      <a:pt x="2154" y="2496"/>
                    </a:lnTo>
                    <a:lnTo>
                      <a:pt x="2170" y="2492"/>
                    </a:lnTo>
                    <a:lnTo>
                      <a:pt x="2184" y="2488"/>
                    </a:lnTo>
                    <a:lnTo>
                      <a:pt x="2190" y="2484"/>
                    </a:lnTo>
                    <a:lnTo>
                      <a:pt x="2192" y="2480"/>
                    </a:lnTo>
                    <a:lnTo>
                      <a:pt x="2194" y="2476"/>
                    </a:lnTo>
                    <a:lnTo>
                      <a:pt x="2198" y="2472"/>
                    </a:lnTo>
                    <a:lnTo>
                      <a:pt x="2232" y="2460"/>
                    </a:lnTo>
                    <a:lnTo>
                      <a:pt x="2240" y="2458"/>
                    </a:lnTo>
                    <a:lnTo>
                      <a:pt x="2248" y="2456"/>
                    </a:lnTo>
                    <a:lnTo>
                      <a:pt x="2272" y="2456"/>
                    </a:lnTo>
                    <a:lnTo>
                      <a:pt x="2288" y="2458"/>
                    </a:lnTo>
                    <a:lnTo>
                      <a:pt x="2330" y="2464"/>
                    </a:lnTo>
                    <a:lnTo>
                      <a:pt x="2338" y="2468"/>
                    </a:lnTo>
                    <a:lnTo>
                      <a:pt x="2344" y="2472"/>
                    </a:lnTo>
                    <a:lnTo>
                      <a:pt x="2362" y="2490"/>
                    </a:lnTo>
                    <a:lnTo>
                      <a:pt x="2374" y="2500"/>
                    </a:lnTo>
                    <a:lnTo>
                      <a:pt x="2382" y="2510"/>
                    </a:lnTo>
                    <a:lnTo>
                      <a:pt x="2388" y="2514"/>
                    </a:lnTo>
                    <a:lnTo>
                      <a:pt x="2396" y="2514"/>
                    </a:lnTo>
                    <a:lnTo>
                      <a:pt x="2398" y="2514"/>
                    </a:lnTo>
                    <a:lnTo>
                      <a:pt x="2406" y="2516"/>
                    </a:lnTo>
                    <a:lnTo>
                      <a:pt x="2410" y="2522"/>
                    </a:lnTo>
                    <a:lnTo>
                      <a:pt x="2414" y="2528"/>
                    </a:lnTo>
                    <a:lnTo>
                      <a:pt x="2422" y="2540"/>
                    </a:lnTo>
                    <a:lnTo>
                      <a:pt x="2430" y="2548"/>
                    </a:lnTo>
                    <a:lnTo>
                      <a:pt x="2442" y="2558"/>
                    </a:lnTo>
                    <a:lnTo>
                      <a:pt x="2458" y="2570"/>
                    </a:lnTo>
                    <a:lnTo>
                      <a:pt x="2474" y="2576"/>
                    </a:lnTo>
                    <a:lnTo>
                      <a:pt x="2488" y="2580"/>
                    </a:lnTo>
                    <a:lnTo>
                      <a:pt x="2494" y="2582"/>
                    </a:lnTo>
                    <a:lnTo>
                      <a:pt x="2502" y="2580"/>
                    </a:lnTo>
                    <a:lnTo>
                      <a:pt x="2508" y="2578"/>
                    </a:lnTo>
                    <a:lnTo>
                      <a:pt x="2514" y="2576"/>
                    </a:lnTo>
                    <a:lnTo>
                      <a:pt x="2520" y="2580"/>
                    </a:lnTo>
                    <a:lnTo>
                      <a:pt x="2528" y="2588"/>
                    </a:lnTo>
                    <a:lnTo>
                      <a:pt x="2534" y="2592"/>
                    </a:lnTo>
                    <a:lnTo>
                      <a:pt x="2538" y="2594"/>
                    </a:lnTo>
                    <a:lnTo>
                      <a:pt x="2544" y="2592"/>
                    </a:lnTo>
                    <a:lnTo>
                      <a:pt x="2550" y="2588"/>
                    </a:lnTo>
                    <a:lnTo>
                      <a:pt x="2558" y="2580"/>
                    </a:lnTo>
                    <a:lnTo>
                      <a:pt x="2570" y="2570"/>
                    </a:lnTo>
                    <a:lnTo>
                      <a:pt x="2576" y="2568"/>
                    </a:lnTo>
                    <a:lnTo>
                      <a:pt x="2588" y="2564"/>
                    </a:lnTo>
                    <a:lnTo>
                      <a:pt x="2592" y="2562"/>
                    </a:lnTo>
                    <a:lnTo>
                      <a:pt x="2592" y="2556"/>
                    </a:lnTo>
                    <a:lnTo>
                      <a:pt x="2592" y="2552"/>
                    </a:lnTo>
                    <a:lnTo>
                      <a:pt x="2594" y="2544"/>
                    </a:lnTo>
                    <a:lnTo>
                      <a:pt x="2596" y="2538"/>
                    </a:lnTo>
                    <a:lnTo>
                      <a:pt x="2608" y="2512"/>
                    </a:lnTo>
                    <a:lnTo>
                      <a:pt x="2616" y="2498"/>
                    </a:lnTo>
                    <a:lnTo>
                      <a:pt x="2638" y="2434"/>
                    </a:lnTo>
                    <a:lnTo>
                      <a:pt x="2642" y="2418"/>
                    </a:lnTo>
                    <a:lnTo>
                      <a:pt x="2642" y="2396"/>
                    </a:lnTo>
                    <a:lnTo>
                      <a:pt x="2642" y="2380"/>
                    </a:lnTo>
                    <a:lnTo>
                      <a:pt x="2642" y="2366"/>
                    </a:lnTo>
                    <a:lnTo>
                      <a:pt x="2642" y="2350"/>
                    </a:lnTo>
                    <a:lnTo>
                      <a:pt x="2642" y="2346"/>
                    </a:lnTo>
                    <a:lnTo>
                      <a:pt x="2640" y="2340"/>
                    </a:lnTo>
                    <a:lnTo>
                      <a:pt x="2636" y="2334"/>
                    </a:lnTo>
                    <a:lnTo>
                      <a:pt x="2620" y="2324"/>
                    </a:lnTo>
                    <a:lnTo>
                      <a:pt x="2614" y="2318"/>
                    </a:lnTo>
                    <a:lnTo>
                      <a:pt x="2610" y="2312"/>
                    </a:lnTo>
                    <a:lnTo>
                      <a:pt x="2606" y="2298"/>
                    </a:lnTo>
                    <a:close/>
                    <a:moveTo>
                      <a:pt x="2522" y="2632"/>
                    </a:moveTo>
                    <a:lnTo>
                      <a:pt x="2522" y="2632"/>
                    </a:lnTo>
                    <a:lnTo>
                      <a:pt x="2520" y="2634"/>
                    </a:lnTo>
                    <a:lnTo>
                      <a:pt x="2518" y="2634"/>
                    </a:lnTo>
                    <a:lnTo>
                      <a:pt x="2516" y="2638"/>
                    </a:lnTo>
                    <a:lnTo>
                      <a:pt x="2518" y="2640"/>
                    </a:lnTo>
                    <a:lnTo>
                      <a:pt x="2522" y="2654"/>
                    </a:lnTo>
                    <a:lnTo>
                      <a:pt x="2524" y="2670"/>
                    </a:lnTo>
                    <a:lnTo>
                      <a:pt x="2524" y="2674"/>
                    </a:lnTo>
                    <a:lnTo>
                      <a:pt x="2526" y="2680"/>
                    </a:lnTo>
                    <a:lnTo>
                      <a:pt x="2532" y="2684"/>
                    </a:lnTo>
                    <a:lnTo>
                      <a:pt x="2538" y="2688"/>
                    </a:lnTo>
                    <a:lnTo>
                      <a:pt x="2540" y="2688"/>
                    </a:lnTo>
                    <a:lnTo>
                      <a:pt x="2544" y="2688"/>
                    </a:lnTo>
                    <a:lnTo>
                      <a:pt x="2546" y="2686"/>
                    </a:lnTo>
                    <a:lnTo>
                      <a:pt x="2548" y="2684"/>
                    </a:lnTo>
                    <a:lnTo>
                      <a:pt x="2550" y="2678"/>
                    </a:lnTo>
                    <a:lnTo>
                      <a:pt x="2556" y="2664"/>
                    </a:lnTo>
                    <a:lnTo>
                      <a:pt x="2562" y="2650"/>
                    </a:lnTo>
                    <a:lnTo>
                      <a:pt x="2564" y="2634"/>
                    </a:lnTo>
                    <a:lnTo>
                      <a:pt x="2564" y="2632"/>
                    </a:lnTo>
                    <a:lnTo>
                      <a:pt x="2564" y="2628"/>
                    </a:lnTo>
                    <a:lnTo>
                      <a:pt x="2562" y="2626"/>
                    </a:lnTo>
                    <a:lnTo>
                      <a:pt x="2560" y="2626"/>
                    </a:lnTo>
                    <a:lnTo>
                      <a:pt x="2556" y="2626"/>
                    </a:lnTo>
                    <a:lnTo>
                      <a:pt x="2552" y="2630"/>
                    </a:lnTo>
                    <a:lnTo>
                      <a:pt x="2544" y="2632"/>
                    </a:lnTo>
                    <a:lnTo>
                      <a:pt x="2536" y="2632"/>
                    </a:lnTo>
                    <a:lnTo>
                      <a:pt x="2522" y="2632"/>
                    </a:lnTo>
                    <a:close/>
                    <a:moveTo>
                      <a:pt x="2478" y="958"/>
                    </a:moveTo>
                    <a:lnTo>
                      <a:pt x="2478" y="958"/>
                    </a:lnTo>
                    <a:lnTo>
                      <a:pt x="2476" y="954"/>
                    </a:lnTo>
                    <a:lnTo>
                      <a:pt x="2476" y="958"/>
                    </a:lnTo>
                    <a:lnTo>
                      <a:pt x="2476" y="962"/>
                    </a:lnTo>
                    <a:lnTo>
                      <a:pt x="2474" y="976"/>
                    </a:lnTo>
                    <a:lnTo>
                      <a:pt x="2468" y="992"/>
                    </a:lnTo>
                    <a:lnTo>
                      <a:pt x="2468" y="998"/>
                    </a:lnTo>
                    <a:lnTo>
                      <a:pt x="2470" y="1006"/>
                    </a:lnTo>
                    <a:lnTo>
                      <a:pt x="2472" y="1012"/>
                    </a:lnTo>
                    <a:lnTo>
                      <a:pt x="2474" y="1018"/>
                    </a:lnTo>
                    <a:lnTo>
                      <a:pt x="2476" y="1026"/>
                    </a:lnTo>
                    <a:lnTo>
                      <a:pt x="2476" y="1088"/>
                    </a:lnTo>
                    <a:lnTo>
                      <a:pt x="2476" y="1104"/>
                    </a:lnTo>
                    <a:lnTo>
                      <a:pt x="2476" y="1118"/>
                    </a:lnTo>
                    <a:lnTo>
                      <a:pt x="2478" y="1124"/>
                    </a:lnTo>
                    <a:lnTo>
                      <a:pt x="2484" y="1128"/>
                    </a:lnTo>
                    <a:lnTo>
                      <a:pt x="2498" y="1134"/>
                    </a:lnTo>
                    <a:lnTo>
                      <a:pt x="2502" y="1134"/>
                    </a:lnTo>
                    <a:lnTo>
                      <a:pt x="2500" y="1130"/>
                    </a:lnTo>
                    <a:lnTo>
                      <a:pt x="2490" y="1114"/>
                    </a:lnTo>
                    <a:lnTo>
                      <a:pt x="2486" y="1106"/>
                    </a:lnTo>
                    <a:lnTo>
                      <a:pt x="2486" y="1098"/>
                    </a:lnTo>
                    <a:lnTo>
                      <a:pt x="2486" y="1094"/>
                    </a:lnTo>
                    <a:lnTo>
                      <a:pt x="2486" y="1088"/>
                    </a:lnTo>
                    <a:lnTo>
                      <a:pt x="2488" y="1080"/>
                    </a:lnTo>
                    <a:lnTo>
                      <a:pt x="2492" y="1074"/>
                    </a:lnTo>
                    <a:lnTo>
                      <a:pt x="2496" y="1070"/>
                    </a:lnTo>
                    <a:lnTo>
                      <a:pt x="2498" y="1070"/>
                    </a:lnTo>
                    <a:lnTo>
                      <a:pt x="2500" y="1072"/>
                    </a:lnTo>
                    <a:lnTo>
                      <a:pt x="2502" y="1074"/>
                    </a:lnTo>
                    <a:lnTo>
                      <a:pt x="2502" y="1070"/>
                    </a:lnTo>
                    <a:lnTo>
                      <a:pt x="2488" y="1006"/>
                    </a:lnTo>
                    <a:lnTo>
                      <a:pt x="2486" y="990"/>
                    </a:lnTo>
                    <a:lnTo>
                      <a:pt x="2486" y="988"/>
                    </a:lnTo>
                    <a:lnTo>
                      <a:pt x="2482" y="972"/>
                    </a:lnTo>
                    <a:lnTo>
                      <a:pt x="2478" y="958"/>
                    </a:lnTo>
                    <a:close/>
                    <a:moveTo>
                      <a:pt x="2460" y="1170"/>
                    </a:moveTo>
                    <a:lnTo>
                      <a:pt x="2460" y="1170"/>
                    </a:lnTo>
                    <a:lnTo>
                      <a:pt x="2458" y="1176"/>
                    </a:lnTo>
                    <a:lnTo>
                      <a:pt x="2456" y="1182"/>
                    </a:lnTo>
                    <a:lnTo>
                      <a:pt x="2456" y="1196"/>
                    </a:lnTo>
                    <a:lnTo>
                      <a:pt x="2454" y="1204"/>
                    </a:lnTo>
                    <a:lnTo>
                      <a:pt x="2452" y="1212"/>
                    </a:lnTo>
                    <a:lnTo>
                      <a:pt x="2450" y="1216"/>
                    </a:lnTo>
                    <a:lnTo>
                      <a:pt x="2446" y="1224"/>
                    </a:lnTo>
                    <a:lnTo>
                      <a:pt x="2446" y="1232"/>
                    </a:lnTo>
                    <a:lnTo>
                      <a:pt x="2446" y="1236"/>
                    </a:lnTo>
                    <a:lnTo>
                      <a:pt x="2448" y="1238"/>
                    </a:lnTo>
                    <a:lnTo>
                      <a:pt x="2450" y="1236"/>
                    </a:lnTo>
                    <a:lnTo>
                      <a:pt x="2460" y="1220"/>
                    </a:lnTo>
                    <a:lnTo>
                      <a:pt x="2464" y="1218"/>
                    </a:lnTo>
                    <a:lnTo>
                      <a:pt x="2466" y="1218"/>
                    </a:lnTo>
                    <a:lnTo>
                      <a:pt x="2468" y="1218"/>
                    </a:lnTo>
                    <a:lnTo>
                      <a:pt x="2472" y="1220"/>
                    </a:lnTo>
                    <a:lnTo>
                      <a:pt x="2480" y="1228"/>
                    </a:lnTo>
                    <a:lnTo>
                      <a:pt x="2482" y="1230"/>
                    </a:lnTo>
                    <a:lnTo>
                      <a:pt x="2484" y="1230"/>
                    </a:lnTo>
                    <a:lnTo>
                      <a:pt x="2486" y="1228"/>
                    </a:lnTo>
                    <a:lnTo>
                      <a:pt x="2488" y="1226"/>
                    </a:lnTo>
                    <a:lnTo>
                      <a:pt x="2492" y="1220"/>
                    </a:lnTo>
                    <a:lnTo>
                      <a:pt x="2496" y="1214"/>
                    </a:lnTo>
                    <a:lnTo>
                      <a:pt x="2502" y="1210"/>
                    </a:lnTo>
                    <a:lnTo>
                      <a:pt x="2508" y="1208"/>
                    </a:lnTo>
                    <a:lnTo>
                      <a:pt x="2520" y="1198"/>
                    </a:lnTo>
                    <a:lnTo>
                      <a:pt x="2528" y="1190"/>
                    </a:lnTo>
                    <a:lnTo>
                      <a:pt x="2530" y="1188"/>
                    </a:lnTo>
                    <a:lnTo>
                      <a:pt x="2530" y="1186"/>
                    </a:lnTo>
                    <a:lnTo>
                      <a:pt x="2528" y="1184"/>
                    </a:lnTo>
                    <a:lnTo>
                      <a:pt x="2526" y="1184"/>
                    </a:lnTo>
                    <a:lnTo>
                      <a:pt x="2522" y="1184"/>
                    </a:lnTo>
                    <a:lnTo>
                      <a:pt x="2506" y="1182"/>
                    </a:lnTo>
                    <a:lnTo>
                      <a:pt x="2492" y="1178"/>
                    </a:lnTo>
                    <a:lnTo>
                      <a:pt x="2478" y="1170"/>
                    </a:lnTo>
                    <a:lnTo>
                      <a:pt x="2472" y="1168"/>
                    </a:lnTo>
                    <a:lnTo>
                      <a:pt x="2466" y="1168"/>
                    </a:lnTo>
                    <a:lnTo>
                      <a:pt x="2460" y="1170"/>
                    </a:lnTo>
                    <a:close/>
                    <a:moveTo>
                      <a:pt x="2438" y="1284"/>
                    </a:moveTo>
                    <a:lnTo>
                      <a:pt x="2438" y="1284"/>
                    </a:lnTo>
                    <a:lnTo>
                      <a:pt x="2432" y="1300"/>
                    </a:lnTo>
                    <a:lnTo>
                      <a:pt x="2430" y="1304"/>
                    </a:lnTo>
                    <a:lnTo>
                      <a:pt x="2426" y="1310"/>
                    </a:lnTo>
                    <a:lnTo>
                      <a:pt x="2420" y="1316"/>
                    </a:lnTo>
                    <a:lnTo>
                      <a:pt x="2414" y="1318"/>
                    </a:lnTo>
                    <a:lnTo>
                      <a:pt x="2400" y="1326"/>
                    </a:lnTo>
                    <a:lnTo>
                      <a:pt x="2374" y="1346"/>
                    </a:lnTo>
                    <a:lnTo>
                      <a:pt x="2368" y="1350"/>
                    </a:lnTo>
                    <a:lnTo>
                      <a:pt x="2360" y="1350"/>
                    </a:lnTo>
                    <a:lnTo>
                      <a:pt x="2356" y="1350"/>
                    </a:lnTo>
                    <a:lnTo>
                      <a:pt x="2340" y="1354"/>
                    </a:lnTo>
                    <a:lnTo>
                      <a:pt x="2326" y="1358"/>
                    </a:lnTo>
                    <a:lnTo>
                      <a:pt x="2320" y="1362"/>
                    </a:lnTo>
                    <a:lnTo>
                      <a:pt x="2318" y="1366"/>
                    </a:lnTo>
                    <a:lnTo>
                      <a:pt x="2322" y="1378"/>
                    </a:lnTo>
                    <a:lnTo>
                      <a:pt x="2326" y="1392"/>
                    </a:lnTo>
                    <a:lnTo>
                      <a:pt x="2328" y="1394"/>
                    </a:lnTo>
                    <a:lnTo>
                      <a:pt x="2330" y="1396"/>
                    </a:lnTo>
                    <a:lnTo>
                      <a:pt x="2332" y="1396"/>
                    </a:lnTo>
                    <a:lnTo>
                      <a:pt x="2334" y="1394"/>
                    </a:lnTo>
                    <a:lnTo>
                      <a:pt x="2342" y="1386"/>
                    </a:lnTo>
                    <a:lnTo>
                      <a:pt x="2348" y="1382"/>
                    </a:lnTo>
                    <a:lnTo>
                      <a:pt x="2354" y="1380"/>
                    </a:lnTo>
                    <a:lnTo>
                      <a:pt x="2358" y="1378"/>
                    </a:lnTo>
                    <a:lnTo>
                      <a:pt x="2362" y="1376"/>
                    </a:lnTo>
                    <a:lnTo>
                      <a:pt x="2366" y="1374"/>
                    </a:lnTo>
                    <a:lnTo>
                      <a:pt x="2368" y="1376"/>
                    </a:lnTo>
                    <a:lnTo>
                      <a:pt x="2370" y="1376"/>
                    </a:lnTo>
                    <a:lnTo>
                      <a:pt x="2374" y="1374"/>
                    </a:lnTo>
                    <a:lnTo>
                      <a:pt x="2382" y="1366"/>
                    </a:lnTo>
                    <a:lnTo>
                      <a:pt x="2388" y="1362"/>
                    </a:lnTo>
                    <a:lnTo>
                      <a:pt x="2392" y="1360"/>
                    </a:lnTo>
                    <a:lnTo>
                      <a:pt x="2404" y="1360"/>
                    </a:lnTo>
                    <a:lnTo>
                      <a:pt x="2408" y="1360"/>
                    </a:lnTo>
                    <a:lnTo>
                      <a:pt x="2422" y="1360"/>
                    </a:lnTo>
                    <a:lnTo>
                      <a:pt x="2432" y="1360"/>
                    </a:lnTo>
                    <a:lnTo>
                      <a:pt x="2436" y="1360"/>
                    </a:lnTo>
                    <a:lnTo>
                      <a:pt x="2440" y="1356"/>
                    </a:lnTo>
                    <a:lnTo>
                      <a:pt x="2444" y="1350"/>
                    </a:lnTo>
                    <a:lnTo>
                      <a:pt x="2446" y="1342"/>
                    </a:lnTo>
                    <a:lnTo>
                      <a:pt x="2446" y="1330"/>
                    </a:lnTo>
                    <a:lnTo>
                      <a:pt x="2446" y="1322"/>
                    </a:lnTo>
                    <a:lnTo>
                      <a:pt x="2450" y="1314"/>
                    </a:lnTo>
                    <a:lnTo>
                      <a:pt x="2452" y="1308"/>
                    </a:lnTo>
                    <a:lnTo>
                      <a:pt x="2458" y="1294"/>
                    </a:lnTo>
                    <a:lnTo>
                      <a:pt x="2462" y="1280"/>
                    </a:lnTo>
                    <a:lnTo>
                      <a:pt x="2464" y="1272"/>
                    </a:lnTo>
                    <a:lnTo>
                      <a:pt x="2460" y="1266"/>
                    </a:lnTo>
                    <a:lnTo>
                      <a:pt x="2450" y="1250"/>
                    </a:lnTo>
                    <a:lnTo>
                      <a:pt x="2448" y="1246"/>
                    </a:lnTo>
                    <a:lnTo>
                      <a:pt x="2446" y="1246"/>
                    </a:lnTo>
                    <a:lnTo>
                      <a:pt x="2446" y="1248"/>
                    </a:lnTo>
                    <a:lnTo>
                      <a:pt x="2444" y="1260"/>
                    </a:lnTo>
                    <a:lnTo>
                      <a:pt x="2438" y="1284"/>
                    </a:lnTo>
                    <a:close/>
                  </a:path>
                </a:pathLst>
              </a:custGeom>
              <a:grpFill/>
              <a:ln w="9525">
                <a:solidFill>
                  <a:schemeClr val="bg1"/>
                </a:solidFill>
                <a:round/>
                <a:headEnd/>
                <a:tailEnd/>
              </a:ln>
            </p:spPr>
            <p:txBody>
              <a:bodyPr/>
              <a:lstStyle/>
              <a:p>
                <a:endParaRPr lang="en-GB">
                  <a:solidFill>
                    <a:prstClr val="black"/>
                  </a:solidFill>
                </a:endParaRPr>
              </a:p>
            </p:txBody>
          </p:sp>
          <p:sp>
            <p:nvSpPr>
              <p:cNvPr id="206" name="Freeform 205"/>
              <p:cNvSpPr>
                <a:spLocks noEditPoints="1"/>
              </p:cNvSpPr>
              <p:nvPr/>
            </p:nvSpPr>
            <p:spPr bwMode="auto">
              <a:xfrm>
                <a:off x="0" y="753"/>
                <a:ext cx="2211" cy="3018"/>
              </a:xfrm>
              <a:custGeom>
                <a:avLst/>
                <a:gdLst>
                  <a:gd name="T0" fmla="*/ 1757 w 2211"/>
                  <a:gd name="T1" fmla="*/ 431 h 3018"/>
                  <a:gd name="T2" fmla="*/ 1780 w 2211"/>
                  <a:gd name="T3" fmla="*/ 502 h 3018"/>
                  <a:gd name="T4" fmla="*/ 1792 w 2211"/>
                  <a:gd name="T5" fmla="*/ 608 h 3018"/>
                  <a:gd name="T6" fmla="*/ 1954 w 2211"/>
                  <a:gd name="T7" fmla="*/ 711 h 3018"/>
                  <a:gd name="T8" fmla="*/ 2035 w 2211"/>
                  <a:gd name="T9" fmla="*/ 540 h 3018"/>
                  <a:gd name="T10" fmla="*/ 2203 w 2211"/>
                  <a:gd name="T11" fmla="*/ 366 h 3018"/>
                  <a:gd name="T12" fmla="*/ 2188 w 2211"/>
                  <a:gd name="T13" fmla="*/ 325 h 3018"/>
                  <a:gd name="T14" fmla="*/ 2153 w 2211"/>
                  <a:gd name="T15" fmla="*/ 272 h 3018"/>
                  <a:gd name="T16" fmla="*/ 2085 w 2211"/>
                  <a:gd name="T17" fmla="*/ 202 h 3018"/>
                  <a:gd name="T18" fmla="*/ 2002 w 2211"/>
                  <a:gd name="T19" fmla="*/ 129 h 3018"/>
                  <a:gd name="T20" fmla="*/ 1934 w 2211"/>
                  <a:gd name="T21" fmla="*/ 108 h 3018"/>
                  <a:gd name="T22" fmla="*/ 1737 w 2211"/>
                  <a:gd name="T23" fmla="*/ 207 h 3018"/>
                  <a:gd name="T24" fmla="*/ 1288 w 2211"/>
                  <a:gd name="T25" fmla="*/ 159 h 3018"/>
                  <a:gd name="T26" fmla="*/ 1303 w 2211"/>
                  <a:gd name="T27" fmla="*/ 194 h 3018"/>
                  <a:gd name="T28" fmla="*/ 1356 w 2211"/>
                  <a:gd name="T29" fmla="*/ 207 h 3018"/>
                  <a:gd name="T30" fmla="*/ 1364 w 2211"/>
                  <a:gd name="T31" fmla="*/ 156 h 3018"/>
                  <a:gd name="T32" fmla="*/ 1374 w 2211"/>
                  <a:gd name="T33" fmla="*/ 66 h 3018"/>
                  <a:gd name="T34" fmla="*/ 1361 w 2211"/>
                  <a:gd name="T35" fmla="*/ 3 h 3018"/>
                  <a:gd name="T36" fmla="*/ 1319 w 2211"/>
                  <a:gd name="T37" fmla="*/ 13 h 3018"/>
                  <a:gd name="T38" fmla="*/ 1266 w 2211"/>
                  <a:gd name="T39" fmla="*/ 58 h 3018"/>
                  <a:gd name="T40" fmla="*/ 1248 w 2211"/>
                  <a:gd name="T41" fmla="*/ 81 h 3018"/>
                  <a:gd name="T42" fmla="*/ 1253 w 2211"/>
                  <a:gd name="T43" fmla="*/ 144 h 3018"/>
                  <a:gd name="T44" fmla="*/ 1268 w 2211"/>
                  <a:gd name="T45" fmla="*/ 227 h 3018"/>
                  <a:gd name="T46" fmla="*/ 1379 w 2211"/>
                  <a:gd name="T47" fmla="*/ 252 h 3018"/>
                  <a:gd name="T48" fmla="*/ 1271 w 2211"/>
                  <a:gd name="T49" fmla="*/ 217 h 3018"/>
                  <a:gd name="T50" fmla="*/ 1172 w 2211"/>
                  <a:gd name="T51" fmla="*/ 1629 h 3018"/>
                  <a:gd name="T52" fmla="*/ 1677 w 2211"/>
                  <a:gd name="T53" fmla="*/ 1170 h 3018"/>
                  <a:gd name="T54" fmla="*/ 1500 w 2211"/>
                  <a:gd name="T55" fmla="*/ 703 h 3018"/>
                  <a:gd name="T56" fmla="*/ 1437 w 2211"/>
                  <a:gd name="T57" fmla="*/ 376 h 3018"/>
                  <a:gd name="T58" fmla="*/ 1520 w 2211"/>
                  <a:gd name="T59" fmla="*/ 509 h 3018"/>
                  <a:gd name="T60" fmla="*/ 1606 w 2211"/>
                  <a:gd name="T61" fmla="*/ 540 h 3018"/>
                  <a:gd name="T62" fmla="*/ 1674 w 2211"/>
                  <a:gd name="T63" fmla="*/ 527 h 3018"/>
                  <a:gd name="T64" fmla="*/ 1694 w 2211"/>
                  <a:gd name="T65" fmla="*/ 502 h 3018"/>
                  <a:gd name="T66" fmla="*/ 1659 w 2211"/>
                  <a:gd name="T67" fmla="*/ 446 h 3018"/>
                  <a:gd name="T68" fmla="*/ 1634 w 2211"/>
                  <a:gd name="T69" fmla="*/ 388 h 3018"/>
                  <a:gd name="T70" fmla="*/ 1553 w 2211"/>
                  <a:gd name="T71" fmla="*/ 345 h 3018"/>
                  <a:gd name="T72" fmla="*/ 1442 w 2211"/>
                  <a:gd name="T73" fmla="*/ 300 h 3018"/>
                  <a:gd name="T74" fmla="*/ 1341 w 2211"/>
                  <a:gd name="T75" fmla="*/ 330 h 3018"/>
                  <a:gd name="T76" fmla="*/ 1319 w 2211"/>
                  <a:gd name="T77" fmla="*/ 386 h 3018"/>
                  <a:gd name="T78" fmla="*/ 1182 w 2211"/>
                  <a:gd name="T79" fmla="*/ 424 h 3018"/>
                  <a:gd name="T80" fmla="*/ 1172 w 2211"/>
                  <a:gd name="T81" fmla="*/ 308 h 3018"/>
                  <a:gd name="T82" fmla="*/ 1112 w 2211"/>
                  <a:gd name="T83" fmla="*/ 315 h 3018"/>
                  <a:gd name="T84" fmla="*/ 1024 w 2211"/>
                  <a:gd name="T85" fmla="*/ 333 h 3018"/>
                  <a:gd name="T86" fmla="*/ 1034 w 2211"/>
                  <a:gd name="T87" fmla="*/ 383 h 3018"/>
                  <a:gd name="T88" fmla="*/ 1129 w 2211"/>
                  <a:gd name="T89" fmla="*/ 429 h 3018"/>
                  <a:gd name="T90" fmla="*/ 451 w 2211"/>
                  <a:gd name="T91" fmla="*/ 378 h 3018"/>
                  <a:gd name="T92" fmla="*/ 156 w 2211"/>
                  <a:gd name="T93" fmla="*/ 840 h 3018"/>
                  <a:gd name="T94" fmla="*/ 837 w 2211"/>
                  <a:gd name="T95" fmla="*/ 1417 h 3018"/>
                  <a:gd name="T96" fmla="*/ 1256 w 2211"/>
                  <a:gd name="T97" fmla="*/ 1755 h 3018"/>
                  <a:gd name="T98" fmla="*/ 1629 w 2211"/>
                  <a:gd name="T99" fmla="*/ 1679 h 3018"/>
                  <a:gd name="T100" fmla="*/ 1553 w 2211"/>
                  <a:gd name="T101" fmla="*/ 1654 h 3018"/>
                  <a:gd name="T102" fmla="*/ 1414 w 2211"/>
                  <a:gd name="T103" fmla="*/ 1851 h 3018"/>
                  <a:gd name="T104" fmla="*/ 1891 w 2211"/>
                  <a:gd name="T105" fmla="*/ 1893 h 3018"/>
                  <a:gd name="T106" fmla="*/ 1591 w 2211"/>
                  <a:gd name="T107" fmla="*/ 1795 h 3018"/>
                  <a:gd name="T108" fmla="*/ 1435 w 2211"/>
                  <a:gd name="T109" fmla="*/ 2057 h 3018"/>
                  <a:gd name="T110" fmla="*/ 1629 w 2211"/>
                  <a:gd name="T111" fmla="*/ 2524 h 3018"/>
                  <a:gd name="T112" fmla="*/ 1740 w 2211"/>
                  <a:gd name="T113" fmla="*/ 2741 h 3018"/>
                  <a:gd name="T114" fmla="*/ 2110 w 2211"/>
                  <a:gd name="T115" fmla="*/ 2342 h 3018"/>
                  <a:gd name="T116" fmla="*/ 1472 w 2211"/>
                  <a:gd name="T117" fmla="*/ 562 h 3018"/>
                  <a:gd name="T118" fmla="*/ 1394 w 2211"/>
                  <a:gd name="T119" fmla="*/ 577 h 3018"/>
                  <a:gd name="T120" fmla="*/ 978 w 2211"/>
                  <a:gd name="T121" fmla="*/ 338 h 3018"/>
                  <a:gd name="T122" fmla="*/ 1039 w 2211"/>
                  <a:gd name="T123" fmla="*/ 250 h 30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211"/>
                  <a:gd name="T187" fmla="*/ 0 h 3018"/>
                  <a:gd name="T188" fmla="*/ 2211 w 2211"/>
                  <a:gd name="T189" fmla="*/ 3018 h 301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211" h="3018">
                    <a:moveTo>
                      <a:pt x="1636" y="295"/>
                    </a:moveTo>
                    <a:lnTo>
                      <a:pt x="1639" y="300"/>
                    </a:lnTo>
                    <a:lnTo>
                      <a:pt x="1639" y="303"/>
                    </a:lnTo>
                    <a:lnTo>
                      <a:pt x="1639" y="308"/>
                    </a:lnTo>
                    <a:lnTo>
                      <a:pt x="1636" y="310"/>
                    </a:lnTo>
                    <a:lnTo>
                      <a:pt x="1636" y="313"/>
                    </a:lnTo>
                    <a:lnTo>
                      <a:pt x="1634" y="315"/>
                    </a:lnTo>
                    <a:lnTo>
                      <a:pt x="1636" y="320"/>
                    </a:lnTo>
                    <a:lnTo>
                      <a:pt x="1636" y="323"/>
                    </a:lnTo>
                    <a:lnTo>
                      <a:pt x="1641" y="328"/>
                    </a:lnTo>
                    <a:lnTo>
                      <a:pt x="1644" y="333"/>
                    </a:lnTo>
                    <a:lnTo>
                      <a:pt x="1649" y="335"/>
                    </a:lnTo>
                    <a:lnTo>
                      <a:pt x="1651" y="338"/>
                    </a:lnTo>
                    <a:lnTo>
                      <a:pt x="1656" y="340"/>
                    </a:lnTo>
                    <a:lnTo>
                      <a:pt x="1664" y="340"/>
                    </a:lnTo>
                    <a:lnTo>
                      <a:pt x="1669" y="340"/>
                    </a:lnTo>
                    <a:lnTo>
                      <a:pt x="1679" y="340"/>
                    </a:lnTo>
                    <a:lnTo>
                      <a:pt x="1687" y="338"/>
                    </a:lnTo>
                    <a:lnTo>
                      <a:pt x="1697" y="338"/>
                    </a:lnTo>
                    <a:lnTo>
                      <a:pt x="1704" y="338"/>
                    </a:lnTo>
                    <a:lnTo>
                      <a:pt x="1712" y="338"/>
                    </a:lnTo>
                    <a:lnTo>
                      <a:pt x="1719" y="340"/>
                    </a:lnTo>
                    <a:lnTo>
                      <a:pt x="1724" y="343"/>
                    </a:lnTo>
                    <a:lnTo>
                      <a:pt x="1729" y="348"/>
                    </a:lnTo>
                    <a:lnTo>
                      <a:pt x="1732" y="356"/>
                    </a:lnTo>
                    <a:lnTo>
                      <a:pt x="1737" y="363"/>
                    </a:lnTo>
                    <a:lnTo>
                      <a:pt x="1740" y="368"/>
                    </a:lnTo>
                    <a:lnTo>
                      <a:pt x="1745" y="373"/>
                    </a:lnTo>
                    <a:lnTo>
                      <a:pt x="1750" y="378"/>
                    </a:lnTo>
                    <a:lnTo>
                      <a:pt x="1752" y="386"/>
                    </a:lnTo>
                    <a:lnTo>
                      <a:pt x="1757" y="391"/>
                    </a:lnTo>
                    <a:lnTo>
                      <a:pt x="1760" y="401"/>
                    </a:lnTo>
                    <a:lnTo>
                      <a:pt x="1760" y="411"/>
                    </a:lnTo>
                    <a:lnTo>
                      <a:pt x="1760" y="424"/>
                    </a:lnTo>
                    <a:lnTo>
                      <a:pt x="1757" y="431"/>
                    </a:lnTo>
                    <a:lnTo>
                      <a:pt x="1757" y="439"/>
                    </a:lnTo>
                    <a:lnTo>
                      <a:pt x="1757" y="444"/>
                    </a:lnTo>
                    <a:lnTo>
                      <a:pt x="1757" y="449"/>
                    </a:lnTo>
                    <a:lnTo>
                      <a:pt x="1757" y="451"/>
                    </a:lnTo>
                    <a:lnTo>
                      <a:pt x="1760" y="451"/>
                    </a:lnTo>
                    <a:lnTo>
                      <a:pt x="1765" y="454"/>
                    </a:lnTo>
                    <a:lnTo>
                      <a:pt x="1770" y="454"/>
                    </a:lnTo>
                    <a:lnTo>
                      <a:pt x="1775" y="454"/>
                    </a:lnTo>
                    <a:lnTo>
                      <a:pt x="1777" y="456"/>
                    </a:lnTo>
                    <a:lnTo>
                      <a:pt x="1782" y="456"/>
                    </a:lnTo>
                    <a:lnTo>
                      <a:pt x="1782" y="459"/>
                    </a:lnTo>
                    <a:lnTo>
                      <a:pt x="1782" y="461"/>
                    </a:lnTo>
                    <a:lnTo>
                      <a:pt x="1780" y="464"/>
                    </a:lnTo>
                    <a:lnTo>
                      <a:pt x="1772" y="464"/>
                    </a:lnTo>
                    <a:lnTo>
                      <a:pt x="1767" y="466"/>
                    </a:lnTo>
                    <a:lnTo>
                      <a:pt x="1765" y="469"/>
                    </a:lnTo>
                    <a:lnTo>
                      <a:pt x="1765" y="471"/>
                    </a:lnTo>
                    <a:lnTo>
                      <a:pt x="1767" y="471"/>
                    </a:lnTo>
                    <a:lnTo>
                      <a:pt x="1770" y="474"/>
                    </a:lnTo>
                    <a:lnTo>
                      <a:pt x="1775" y="477"/>
                    </a:lnTo>
                    <a:lnTo>
                      <a:pt x="1777" y="477"/>
                    </a:lnTo>
                    <a:lnTo>
                      <a:pt x="1775" y="477"/>
                    </a:lnTo>
                    <a:lnTo>
                      <a:pt x="1770" y="477"/>
                    </a:lnTo>
                    <a:lnTo>
                      <a:pt x="1765" y="479"/>
                    </a:lnTo>
                    <a:lnTo>
                      <a:pt x="1762" y="482"/>
                    </a:lnTo>
                    <a:lnTo>
                      <a:pt x="1757" y="484"/>
                    </a:lnTo>
                    <a:lnTo>
                      <a:pt x="1755" y="487"/>
                    </a:lnTo>
                    <a:lnTo>
                      <a:pt x="1755" y="489"/>
                    </a:lnTo>
                    <a:lnTo>
                      <a:pt x="1757" y="494"/>
                    </a:lnTo>
                    <a:lnTo>
                      <a:pt x="1762" y="497"/>
                    </a:lnTo>
                    <a:lnTo>
                      <a:pt x="1767" y="499"/>
                    </a:lnTo>
                    <a:lnTo>
                      <a:pt x="1772" y="502"/>
                    </a:lnTo>
                    <a:lnTo>
                      <a:pt x="1780" y="502"/>
                    </a:lnTo>
                    <a:lnTo>
                      <a:pt x="1785" y="502"/>
                    </a:lnTo>
                    <a:lnTo>
                      <a:pt x="1790" y="499"/>
                    </a:lnTo>
                    <a:lnTo>
                      <a:pt x="1792" y="497"/>
                    </a:lnTo>
                    <a:lnTo>
                      <a:pt x="1795" y="494"/>
                    </a:lnTo>
                    <a:lnTo>
                      <a:pt x="1798" y="492"/>
                    </a:lnTo>
                    <a:lnTo>
                      <a:pt x="1800" y="489"/>
                    </a:lnTo>
                    <a:lnTo>
                      <a:pt x="1800" y="487"/>
                    </a:lnTo>
                    <a:lnTo>
                      <a:pt x="1803" y="484"/>
                    </a:lnTo>
                    <a:lnTo>
                      <a:pt x="1805" y="484"/>
                    </a:lnTo>
                    <a:lnTo>
                      <a:pt x="1808" y="484"/>
                    </a:lnTo>
                    <a:lnTo>
                      <a:pt x="1810" y="482"/>
                    </a:lnTo>
                    <a:lnTo>
                      <a:pt x="1815" y="487"/>
                    </a:lnTo>
                    <a:lnTo>
                      <a:pt x="1815" y="494"/>
                    </a:lnTo>
                    <a:lnTo>
                      <a:pt x="1815" y="504"/>
                    </a:lnTo>
                    <a:lnTo>
                      <a:pt x="1813" y="512"/>
                    </a:lnTo>
                    <a:lnTo>
                      <a:pt x="1810" y="514"/>
                    </a:lnTo>
                    <a:lnTo>
                      <a:pt x="1805" y="514"/>
                    </a:lnTo>
                    <a:lnTo>
                      <a:pt x="1803" y="517"/>
                    </a:lnTo>
                    <a:lnTo>
                      <a:pt x="1798" y="519"/>
                    </a:lnTo>
                    <a:lnTo>
                      <a:pt x="1792" y="522"/>
                    </a:lnTo>
                    <a:lnTo>
                      <a:pt x="1787" y="527"/>
                    </a:lnTo>
                    <a:lnTo>
                      <a:pt x="1785" y="529"/>
                    </a:lnTo>
                    <a:lnTo>
                      <a:pt x="1780" y="532"/>
                    </a:lnTo>
                    <a:lnTo>
                      <a:pt x="1777" y="537"/>
                    </a:lnTo>
                    <a:lnTo>
                      <a:pt x="1777" y="545"/>
                    </a:lnTo>
                    <a:lnTo>
                      <a:pt x="1775" y="555"/>
                    </a:lnTo>
                    <a:lnTo>
                      <a:pt x="1772" y="565"/>
                    </a:lnTo>
                    <a:lnTo>
                      <a:pt x="1772" y="572"/>
                    </a:lnTo>
                    <a:lnTo>
                      <a:pt x="1772" y="582"/>
                    </a:lnTo>
                    <a:lnTo>
                      <a:pt x="1775" y="587"/>
                    </a:lnTo>
                    <a:lnTo>
                      <a:pt x="1775" y="593"/>
                    </a:lnTo>
                    <a:lnTo>
                      <a:pt x="1777" y="598"/>
                    </a:lnTo>
                    <a:lnTo>
                      <a:pt x="1782" y="600"/>
                    </a:lnTo>
                    <a:lnTo>
                      <a:pt x="1787" y="605"/>
                    </a:lnTo>
                    <a:lnTo>
                      <a:pt x="1792" y="608"/>
                    </a:lnTo>
                    <a:lnTo>
                      <a:pt x="1795" y="613"/>
                    </a:lnTo>
                    <a:lnTo>
                      <a:pt x="1800" y="618"/>
                    </a:lnTo>
                    <a:lnTo>
                      <a:pt x="1803" y="625"/>
                    </a:lnTo>
                    <a:lnTo>
                      <a:pt x="1803" y="630"/>
                    </a:lnTo>
                    <a:lnTo>
                      <a:pt x="1803" y="638"/>
                    </a:lnTo>
                    <a:lnTo>
                      <a:pt x="1805" y="643"/>
                    </a:lnTo>
                    <a:lnTo>
                      <a:pt x="1810" y="648"/>
                    </a:lnTo>
                    <a:lnTo>
                      <a:pt x="1815" y="653"/>
                    </a:lnTo>
                    <a:lnTo>
                      <a:pt x="1820" y="658"/>
                    </a:lnTo>
                    <a:lnTo>
                      <a:pt x="1825" y="661"/>
                    </a:lnTo>
                    <a:lnTo>
                      <a:pt x="1833" y="666"/>
                    </a:lnTo>
                    <a:lnTo>
                      <a:pt x="1838" y="671"/>
                    </a:lnTo>
                    <a:lnTo>
                      <a:pt x="1843" y="673"/>
                    </a:lnTo>
                    <a:lnTo>
                      <a:pt x="1848" y="678"/>
                    </a:lnTo>
                    <a:lnTo>
                      <a:pt x="1856" y="683"/>
                    </a:lnTo>
                    <a:lnTo>
                      <a:pt x="1863" y="691"/>
                    </a:lnTo>
                    <a:lnTo>
                      <a:pt x="1871" y="693"/>
                    </a:lnTo>
                    <a:lnTo>
                      <a:pt x="1881" y="698"/>
                    </a:lnTo>
                    <a:lnTo>
                      <a:pt x="1888" y="698"/>
                    </a:lnTo>
                    <a:lnTo>
                      <a:pt x="1896" y="698"/>
                    </a:lnTo>
                    <a:lnTo>
                      <a:pt x="1903" y="696"/>
                    </a:lnTo>
                    <a:lnTo>
                      <a:pt x="1908" y="696"/>
                    </a:lnTo>
                    <a:lnTo>
                      <a:pt x="1914" y="696"/>
                    </a:lnTo>
                    <a:lnTo>
                      <a:pt x="1919" y="696"/>
                    </a:lnTo>
                    <a:lnTo>
                      <a:pt x="1924" y="698"/>
                    </a:lnTo>
                    <a:lnTo>
                      <a:pt x="1926" y="701"/>
                    </a:lnTo>
                    <a:lnTo>
                      <a:pt x="1929" y="703"/>
                    </a:lnTo>
                    <a:lnTo>
                      <a:pt x="1931" y="706"/>
                    </a:lnTo>
                    <a:lnTo>
                      <a:pt x="1931" y="708"/>
                    </a:lnTo>
                    <a:lnTo>
                      <a:pt x="1934" y="708"/>
                    </a:lnTo>
                    <a:lnTo>
                      <a:pt x="1936" y="711"/>
                    </a:lnTo>
                    <a:lnTo>
                      <a:pt x="1939" y="711"/>
                    </a:lnTo>
                    <a:lnTo>
                      <a:pt x="1944" y="711"/>
                    </a:lnTo>
                    <a:lnTo>
                      <a:pt x="1949" y="711"/>
                    </a:lnTo>
                    <a:lnTo>
                      <a:pt x="1954" y="711"/>
                    </a:lnTo>
                    <a:lnTo>
                      <a:pt x="1956" y="711"/>
                    </a:lnTo>
                    <a:lnTo>
                      <a:pt x="1964" y="708"/>
                    </a:lnTo>
                    <a:lnTo>
                      <a:pt x="1966" y="708"/>
                    </a:lnTo>
                    <a:lnTo>
                      <a:pt x="1971" y="706"/>
                    </a:lnTo>
                    <a:lnTo>
                      <a:pt x="1977" y="703"/>
                    </a:lnTo>
                    <a:lnTo>
                      <a:pt x="1979" y="701"/>
                    </a:lnTo>
                    <a:lnTo>
                      <a:pt x="1982" y="698"/>
                    </a:lnTo>
                    <a:lnTo>
                      <a:pt x="1984" y="693"/>
                    </a:lnTo>
                    <a:lnTo>
                      <a:pt x="1984" y="691"/>
                    </a:lnTo>
                    <a:lnTo>
                      <a:pt x="1984" y="681"/>
                    </a:lnTo>
                    <a:lnTo>
                      <a:pt x="1984" y="673"/>
                    </a:lnTo>
                    <a:lnTo>
                      <a:pt x="1984" y="668"/>
                    </a:lnTo>
                    <a:lnTo>
                      <a:pt x="1984" y="666"/>
                    </a:lnTo>
                    <a:lnTo>
                      <a:pt x="1984" y="661"/>
                    </a:lnTo>
                    <a:lnTo>
                      <a:pt x="1987" y="658"/>
                    </a:lnTo>
                    <a:lnTo>
                      <a:pt x="1989" y="656"/>
                    </a:lnTo>
                    <a:lnTo>
                      <a:pt x="1992" y="653"/>
                    </a:lnTo>
                    <a:lnTo>
                      <a:pt x="1994" y="648"/>
                    </a:lnTo>
                    <a:lnTo>
                      <a:pt x="1992" y="640"/>
                    </a:lnTo>
                    <a:lnTo>
                      <a:pt x="1989" y="633"/>
                    </a:lnTo>
                    <a:lnTo>
                      <a:pt x="1989" y="628"/>
                    </a:lnTo>
                    <a:lnTo>
                      <a:pt x="1992" y="625"/>
                    </a:lnTo>
                    <a:lnTo>
                      <a:pt x="1994" y="620"/>
                    </a:lnTo>
                    <a:lnTo>
                      <a:pt x="1999" y="615"/>
                    </a:lnTo>
                    <a:lnTo>
                      <a:pt x="2004" y="608"/>
                    </a:lnTo>
                    <a:lnTo>
                      <a:pt x="2007" y="600"/>
                    </a:lnTo>
                    <a:lnTo>
                      <a:pt x="2009" y="593"/>
                    </a:lnTo>
                    <a:lnTo>
                      <a:pt x="2012" y="585"/>
                    </a:lnTo>
                    <a:lnTo>
                      <a:pt x="2009" y="580"/>
                    </a:lnTo>
                    <a:lnTo>
                      <a:pt x="2009" y="572"/>
                    </a:lnTo>
                    <a:lnTo>
                      <a:pt x="2012" y="565"/>
                    </a:lnTo>
                    <a:lnTo>
                      <a:pt x="2014" y="560"/>
                    </a:lnTo>
                    <a:lnTo>
                      <a:pt x="2022" y="552"/>
                    </a:lnTo>
                    <a:lnTo>
                      <a:pt x="2027" y="545"/>
                    </a:lnTo>
                    <a:lnTo>
                      <a:pt x="2035" y="540"/>
                    </a:lnTo>
                    <a:lnTo>
                      <a:pt x="2042" y="535"/>
                    </a:lnTo>
                    <a:lnTo>
                      <a:pt x="2047" y="532"/>
                    </a:lnTo>
                    <a:lnTo>
                      <a:pt x="2052" y="529"/>
                    </a:lnTo>
                    <a:lnTo>
                      <a:pt x="2057" y="527"/>
                    </a:lnTo>
                    <a:lnTo>
                      <a:pt x="2065" y="524"/>
                    </a:lnTo>
                    <a:lnTo>
                      <a:pt x="2072" y="517"/>
                    </a:lnTo>
                    <a:lnTo>
                      <a:pt x="2080" y="512"/>
                    </a:lnTo>
                    <a:lnTo>
                      <a:pt x="2087" y="502"/>
                    </a:lnTo>
                    <a:lnTo>
                      <a:pt x="2093" y="494"/>
                    </a:lnTo>
                    <a:lnTo>
                      <a:pt x="2098" y="484"/>
                    </a:lnTo>
                    <a:lnTo>
                      <a:pt x="2100" y="474"/>
                    </a:lnTo>
                    <a:lnTo>
                      <a:pt x="2105" y="466"/>
                    </a:lnTo>
                    <a:lnTo>
                      <a:pt x="2108" y="461"/>
                    </a:lnTo>
                    <a:lnTo>
                      <a:pt x="2108" y="456"/>
                    </a:lnTo>
                    <a:lnTo>
                      <a:pt x="2113" y="454"/>
                    </a:lnTo>
                    <a:lnTo>
                      <a:pt x="2118" y="451"/>
                    </a:lnTo>
                    <a:lnTo>
                      <a:pt x="2123" y="449"/>
                    </a:lnTo>
                    <a:lnTo>
                      <a:pt x="2125" y="446"/>
                    </a:lnTo>
                    <a:lnTo>
                      <a:pt x="2130" y="444"/>
                    </a:lnTo>
                    <a:lnTo>
                      <a:pt x="2135" y="439"/>
                    </a:lnTo>
                    <a:lnTo>
                      <a:pt x="2140" y="434"/>
                    </a:lnTo>
                    <a:lnTo>
                      <a:pt x="2148" y="429"/>
                    </a:lnTo>
                    <a:lnTo>
                      <a:pt x="2156" y="424"/>
                    </a:lnTo>
                    <a:lnTo>
                      <a:pt x="2163" y="416"/>
                    </a:lnTo>
                    <a:lnTo>
                      <a:pt x="2171" y="411"/>
                    </a:lnTo>
                    <a:lnTo>
                      <a:pt x="2176" y="403"/>
                    </a:lnTo>
                    <a:lnTo>
                      <a:pt x="2183" y="396"/>
                    </a:lnTo>
                    <a:lnTo>
                      <a:pt x="2191" y="391"/>
                    </a:lnTo>
                    <a:lnTo>
                      <a:pt x="2196" y="386"/>
                    </a:lnTo>
                    <a:lnTo>
                      <a:pt x="2198" y="378"/>
                    </a:lnTo>
                    <a:lnTo>
                      <a:pt x="2203" y="376"/>
                    </a:lnTo>
                    <a:lnTo>
                      <a:pt x="2203" y="371"/>
                    </a:lnTo>
                    <a:lnTo>
                      <a:pt x="2206" y="368"/>
                    </a:lnTo>
                    <a:lnTo>
                      <a:pt x="2203" y="366"/>
                    </a:lnTo>
                    <a:lnTo>
                      <a:pt x="2196" y="363"/>
                    </a:lnTo>
                    <a:lnTo>
                      <a:pt x="2188" y="363"/>
                    </a:lnTo>
                    <a:lnTo>
                      <a:pt x="2178" y="366"/>
                    </a:lnTo>
                    <a:lnTo>
                      <a:pt x="2168" y="368"/>
                    </a:lnTo>
                    <a:lnTo>
                      <a:pt x="2161" y="371"/>
                    </a:lnTo>
                    <a:lnTo>
                      <a:pt x="2150" y="376"/>
                    </a:lnTo>
                    <a:lnTo>
                      <a:pt x="2143" y="381"/>
                    </a:lnTo>
                    <a:lnTo>
                      <a:pt x="2140" y="383"/>
                    </a:lnTo>
                    <a:lnTo>
                      <a:pt x="2140" y="381"/>
                    </a:lnTo>
                    <a:lnTo>
                      <a:pt x="2143" y="378"/>
                    </a:lnTo>
                    <a:lnTo>
                      <a:pt x="2145" y="376"/>
                    </a:lnTo>
                    <a:lnTo>
                      <a:pt x="2145" y="371"/>
                    </a:lnTo>
                    <a:lnTo>
                      <a:pt x="2143" y="366"/>
                    </a:lnTo>
                    <a:lnTo>
                      <a:pt x="2138" y="366"/>
                    </a:lnTo>
                    <a:lnTo>
                      <a:pt x="2128" y="366"/>
                    </a:lnTo>
                    <a:lnTo>
                      <a:pt x="2125" y="368"/>
                    </a:lnTo>
                    <a:lnTo>
                      <a:pt x="2125" y="366"/>
                    </a:lnTo>
                    <a:lnTo>
                      <a:pt x="2130" y="363"/>
                    </a:lnTo>
                    <a:lnTo>
                      <a:pt x="2140" y="358"/>
                    </a:lnTo>
                    <a:lnTo>
                      <a:pt x="2150" y="356"/>
                    </a:lnTo>
                    <a:lnTo>
                      <a:pt x="2158" y="353"/>
                    </a:lnTo>
                    <a:lnTo>
                      <a:pt x="2166" y="350"/>
                    </a:lnTo>
                    <a:lnTo>
                      <a:pt x="2171" y="353"/>
                    </a:lnTo>
                    <a:lnTo>
                      <a:pt x="2173" y="353"/>
                    </a:lnTo>
                    <a:lnTo>
                      <a:pt x="2178" y="356"/>
                    </a:lnTo>
                    <a:lnTo>
                      <a:pt x="2183" y="353"/>
                    </a:lnTo>
                    <a:lnTo>
                      <a:pt x="2188" y="353"/>
                    </a:lnTo>
                    <a:lnTo>
                      <a:pt x="2193" y="350"/>
                    </a:lnTo>
                    <a:lnTo>
                      <a:pt x="2198" y="345"/>
                    </a:lnTo>
                    <a:lnTo>
                      <a:pt x="2201" y="343"/>
                    </a:lnTo>
                    <a:lnTo>
                      <a:pt x="2201" y="338"/>
                    </a:lnTo>
                    <a:lnTo>
                      <a:pt x="2198" y="333"/>
                    </a:lnTo>
                    <a:lnTo>
                      <a:pt x="2196" y="330"/>
                    </a:lnTo>
                    <a:lnTo>
                      <a:pt x="2193" y="328"/>
                    </a:lnTo>
                    <a:lnTo>
                      <a:pt x="2188" y="325"/>
                    </a:lnTo>
                    <a:lnTo>
                      <a:pt x="2183" y="325"/>
                    </a:lnTo>
                    <a:lnTo>
                      <a:pt x="2176" y="323"/>
                    </a:lnTo>
                    <a:lnTo>
                      <a:pt x="2168" y="323"/>
                    </a:lnTo>
                    <a:lnTo>
                      <a:pt x="2161" y="323"/>
                    </a:lnTo>
                    <a:lnTo>
                      <a:pt x="2153" y="323"/>
                    </a:lnTo>
                    <a:lnTo>
                      <a:pt x="2145" y="323"/>
                    </a:lnTo>
                    <a:lnTo>
                      <a:pt x="2140" y="323"/>
                    </a:lnTo>
                    <a:lnTo>
                      <a:pt x="2138" y="325"/>
                    </a:lnTo>
                    <a:lnTo>
                      <a:pt x="2135" y="325"/>
                    </a:lnTo>
                    <a:lnTo>
                      <a:pt x="2135" y="323"/>
                    </a:lnTo>
                    <a:lnTo>
                      <a:pt x="2138" y="320"/>
                    </a:lnTo>
                    <a:lnTo>
                      <a:pt x="2143" y="318"/>
                    </a:lnTo>
                    <a:lnTo>
                      <a:pt x="2148" y="318"/>
                    </a:lnTo>
                    <a:lnTo>
                      <a:pt x="2153" y="318"/>
                    </a:lnTo>
                    <a:lnTo>
                      <a:pt x="2158" y="318"/>
                    </a:lnTo>
                    <a:lnTo>
                      <a:pt x="2161" y="315"/>
                    </a:lnTo>
                    <a:lnTo>
                      <a:pt x="2161" y="313"/>
                    </a:lnTo>
                    <a:lnTo>
                      <a:pt x="2156" y="310"/>
                    </a:lnTo>
                    <a:lnTo>
                      <a:pt x="2150" y="308"/>
                    </a:lnTo>
                    <a:lnTo>
                      <a:pt x="2145" y="305"/>
                    </a:lnTo>
                    <a:lnTo>
                      <a:pt x="2140" y="303"/>
                    </a:lnTo>
                    <a:lnTo>
                      <a:pt x="2135" y="303"/>
                    </a:lnTo>
                    <a:lnTo>
                      <a:pt x="2133" y="300"/>
                    </a:lnTo>
                    <a:lnTo>
                      <a:pt x="2133" y="298"/>
                    </a:lnTo>
                    <a:lnTo>
                      <a:pt x="2138" y="295"/>
                    </a:lnTo>
                    <a:lnTo>
                      <a:pt x="2143" y="292"/>
                    </a:lnTo>
                    <a:lnTo>
                      <a:pt x="2148" y="290"/>
                    </a:lnTo>
                    <a:lnTo>
                      <a:pt x="2150" y="285"/>
                    </a:lnTo>
                    <a:lnTo>
                      <a:pt x="2153" y="282"/>
                    </a:lnTo>
                    <a:lnTo>
                      <a:pt x="2156" y="277"/>
                    </a:lnTo>
                    <a:lnTo>
                      <a:pt x="2156" y="275"/>
                    </a:lnTo>
                    <a:lnTo>
                      <a:pt x="2153" y="272"/>
                    </a:lnTo>
                    <a:lnTo>
                      <a:pt x="2153" y="270"/>
                    </a:lnTo>
                    <a:lnTo>
                      <a:pt x="2150" y="267"/>
                    </a:lnTo>
                    <a:lnTo>
                      <a:pt x="2150" y="265"/>
                    </a:lnTo>
                    <a:lnTo>
                      <a:pt x="2150" y="260"/>
                    </a:lnTo>
                    <a:lnTo>
                      <a:pt x="2153" y="257"/>
                    </a:lnTo>
                    <a:lnTo>
                      <a:pt x="2153" y="255"/>
                    </a:lnTo>
                    <a:lnTo>
                      <a:pt x="2153" y="252"/>
                    </a:lnTo>
                    <a:lnTo>
                      <a:pt x="2150" y="250"/>
                    </a:lnTo>
                    <a:lnTo>
                      <a:pt x="2148" y="250"/>
                    </a:lnTo>
                    <a:lnTo>
                      <a:pt x="2143" y="247"/>
                    </a:lnTo>
                    <a:lnTo>
                      <a:pt x="2140" y="245"/>
                    </a:lnTo>
                    <a:lnTo>
                      <a:pt x="2140" y="242"/>
                    </a:lnTo>
                    <a:lnTo>
                      <a:pt x="2140" y="240"/>
                    </a:lnTo>
                    <a:lnTo>
                      <a:pt x="2140" y="237"/>
                    </a:lnTo>
                    <a:lnTo>
                      <a:pt x="2138" y="234"/>
                    </a:lnTo>
                    <a:lnTo>
                      <a:pt x="2133" y="234"/>
                    </a:lnTo>
                    <a:lnTo>
                      <a:pt x="2128" y="232"/>
                    </a:lnTo>
                    <a:lnTo>
                      <a:pt x="2120" y="232"/>
                    </a:lnTo>
                    <a:lnTo>
                      <a:pt x="2113" y="229"/>
                    </a:lnTo>
                    <a:lnTo>
                      <a:pt x="2105" y="229"/>
                    </a:lnTo>
                    <a:lnTo>
                      <a:pt x="2100" y="227"/>
                    </a:lnTo>
                    <a:lnTo>
                      <a:pt x="2095" y="224"/>
                    </a:lnTo>
                    <a:lnTo>
                      <a:pt x="2095" y="219"/>
                    </a:lnTo>
                    <a:lnTo>
                      <a:pt x="2100" y="217"/>
                    </a:lnTo>
                    <a:lnTo>
                      <a:pt x="2105" y="212"/>
                    </a:lnTo>
                    <a:lnTo>
                      <a:pt x="2108" y="207"/>
                    </a:lnTo>
                    <a:lnTo>
                      <a:pt x="2110" y="204"/>
                    </a:lnTo>
                    <a:lnTo>
                      <a:pt x="2108" y="202"/>
                    </a:lnTo>
                    <a:lnTo>
                      <a:pt x="2105" y="202"/>
                    </a:lnTo>
                    <a:lnTo>
                      <a:pt x="2103" y="199"/>
                    </a:lnTo>
                    <a:lnTo>
                      <a:pt x="2098" y="202"/>
                    </a:lnTo>
                    <a:lnTo>
                      <a:pt x="2093" y="202"/>
                    </a:lnTo>
                    <a:lnTo>
                      <a:pt x="2087" y="202"/>
                    </a:lnTo>
                    <a:lnTo>
                      <a:pt x="2085" y="202"/>
                    </a:lnTo>
                    <a:lnTo>
                      <a:pt x="2082" y="199"/>
                    </a:lnTo>
                    <a:lnTo>
                      <a:pt x="2082" y="197"/>
                    </a:lnTo>
                    <a:lnTo>
                      <a:pt x="2080" y="197"/>
                    </a:lnTo>
                    <a:lnTo>
                      <a:pt x="2077" y="194"/>
                    </a:lnTo>
                    <a:lnTo>
                      <a:pt x="2075" y="194"/>
                    </a:lnTo>
                    <a:lnTo>
                      <a:pt x="2070" y="194"/>
                    </a:lnTo>
                    <a:lnTo>
                      <a:pt x="2062" y="194"/>
                    </a:lnTo>
                    <a:lnTo>
                      <a:pt x="2055" y="184"/>
                    </a:lnTo>
                    <a:lnTo>
                      <a:pt x="2052" y="174"/>
                    </a:lnTo>
                    <a:lnTo>
                      <a:pt x="2050" y="161"/>
                    </a:lnTo>
                    <a:lnTo>
                      <a:pt x="2050" y="154"/>
                    </a:lnTo>
                    <a:lnTo>
                      <a:pt x="2050" y="146"/>
                    </a:lnTo>
                    <a:lnTo>
                      <a:pt x="2050" y="141"/>
                    </a:lnTo>
                    <a:lnTo>
                      <a:pt x="2047" y="134"/>
                    </a:lnTo>
                    <a:lnTo>
                      <a:pt x="2045" y="129"/>
                    </a:lnTo>
                    <a:lnTo>
                      <a:pt x="2045" y="121"/>
                    </a:lnTo>
                    <a:lnTo>
                      <a:pt x="2047" y="111"/>
                    </a:lnTo>
                    <a:lnTo>
                      <a:pt x="2047" y="103"/>
                    </a:lnTo>
                    <a:lnTo>
                      <a:pt x="2047" y="101"/>
                    </a:lnTo>
                    <a:lnTo>
                      <a:pt x="2045" y="98"/>
                    </a:lnTo>
                    <a:lnTo>
                      <a:pt x="2042" y="98"/>
                    </a:lnTo>
                    <a:lnTo>
                      <a:pt x="2040" y="96"/>
                    </a:lnTo>
                    <a:lnTo>
                      <a:pt x="2035" y="96"/>
                    </a:lnTo>
                    <a:lnTo>
                      <a:pt x="2032" y="98"/>
                    </a:lnTo>
                    <a:lnTo>
                      <a:pt x="2029" y="98"/>
                    </a:lnTo>
                    <a:lnTo>
                      <a:pt x="2027" y="98"/>
                    </a:lnTo>
                    <a:lnTo>
                      <a:pt x="2022" y="101"/>
                    </a:lnTo>
                    <a:lnTo>
                      <a:pt x="2017" y="103"/>
                    </a:lnTo>
                    <a:lnTo>
                      <a:pt x="2014" y="106"/>
                    </a:lnTo>
                    <a:lnTo>
                      <a:pt x="2012" y="111"/>
                    </a:lnTo>
                    <a:lnTo>
                      <a:pt x="2009" y="113"/>
                    </a:lnTo>
                    <a:lnTo>
                      <a:pt x="2007" y="116"/>
                    </a:lnTo>
                    <a:lnTo>
                      <a:pt x="2004" y="121"/>
                    </a:lnTo>
                    <a:lnTo>
                      <a:pt x="2004" y="124"/>
                    </a:lnTo>
                    <a:lnTo>
                      <a:pt x="2002" y="129"/>
                    </a:lnTo>
                    <a:lnTo>
                      <a:pt x="1999" y="131"/>
                    </a:lnTo>
                    <a:lnTo>
                      <a:pt x="1997" y="131"/>
                    </a:lnTo>
                    <a:lnTo>
                      <a:pt x="1994" y="131"/>
                    </a:lnTo>
                    <a:lnTo>
                      <a:pt x="1992" y="134"/>
                    </a:lnTo>
                    <a:lnTo>
                      <a:pt x="1992" y="131"/>
                    </a:lnTo>
                    <a:lnTo>
                      <a:pt x="1989" y="131"/>
                    </a:lnTo>
                    <a:lnTo>
                      <a:pt x="1987" y="129"/>
                    </a:lnTo>
                    <a:lnTo>
                      <a:pt x="1984" y="126"/>
                    </a:lnTo>
                    <a:lnTo>
                      <a:pt x="1982" y="126"/>
                    </a:lnTo>
                    <a:lnTo>
                      <a:pt x="1979" y="126"/>
                    </a:lnTo>
                    <a:lnTo>
                      <a:pt x="1977" y="129"/>
                    </a:lnTo>
                    <a:lnTo>
                      <a:pt x="1974" y="131"/>
                    </a:lnTo>
                    <a:lnTo>
                      <a:pt x="1971" y="134"/>
                    </a:lnTo>
                    <a:lnTo>
                      <a:pt x="1969" y="136"/>
                    </a:lnTo>
                    <a:lnTo>
                      <a:pt x="1964" y="141"/>
                    </a:lnTo>
                    <a:lnTo>
                      <a:pt x="1964" y="139"/>
                    </a:lnTo>
                    <a:lnTo>
                      <a:pt x="1964" y="136"/>
                    </a:lnTo>
                    <a:lnTo>
                      <a:pt x="1964" y="134"/>
                    </a:lnTo>
                    <a:lnTo>
                      <a:pt x="1961" y="131"/>
                    </a:lnTo>
                    <a:lnTo>
                      <a:pt x="1954" y="131"/>
                    </a:lnTo>
                    <a:lnTo>
                      <a:pt x="1946" y="134"/>
                    </a:lnTo>
                    <a:lnTo>
                      <a:pt x="1946" y="131"/>
                    </a:lnTo>
                    <a:lnTo>
                      <a:pt x="1951" y="129"/>
                    </a:lnTo>
                    <a:lnTo>
                      <a:pt x="1954" y="124"/>
                    </a:lnTo>
                    <a:lnTo>
                      <a:pt x="1959" y="119"/>
                    </a:lnTo>
                    <a:lnTo>
                      <a:pt x="1961" y="116"/>
                    </a:lnTo>
                    <a:lnTo>
                      <a:pt x="1964" y="111"/>
                    </a:lnTo>
                    <a:lnTo>
                      <a:pt x="1961" y="108"/>
                    </a:lnTo>
                    <a:lnTo>
                      <a:pt x="1954" y="108"/>
                    </a:lnTo>
                    <a:lnTo>
                      <a:pt x="1949" y="111"/>
                    </a:lnTo>
                    <a:lnTo>
                      <a:pt x="1944" y="111"/>
                    </a:lnTo>
                    <a:lnTo>
                      <a:pt x="1939" y="111"/>
                    </a:lnTo>
                    <a:lnTo>
                      <a:pt x="1934" y="108"/>
                    </a:lnTo>
                    <a:lnTo>
                      <a:pt x="1931" y="108"/>
                    </a:lnTo>
                    <a:lnTo>
                      <a:pt x="1926" y="108"/>
                    </a:lnTo>
                    <a:lnTo>
                      <a:pt x="1924" y="108"/>
                    </a:lnTo>
                    <a:lnTo>
                      <a:pt x="1919" y="108"/>
                    </a:lnTo>
                    <a:lnTo>
                      <a:pt x="1916" y="108"/>
                    </a:lnTo>
                    <a:lnTo>
                      <a:pt x="1914" y="111"/>
                    </a:lnTo>
                    <a:lnTo>
                      <a:pt x="1911" y="111"/>
                    </a:lnTo>
                    <a:lnTo>
                      <a:pt x="1906" y="111"/>
                    </a:lnTo>
                    <a:lnTo>
                      <a:pt x="1898" y="116"/>
                    </a:lnTo>
                    <a:lnTo>
                      <a:pt x="1888" y="121"/>
                    </a:lnTo>
                    <a:lnTo>
                      <a:pt x="1876" y="126"/>
                    </a:lnTo>
                    <a:lnTo>
                      <a:pt x="1866" y="129"/>
                    </a:lnTo>
                    <a:lnTo>
                      <a:pt x="1853" y="134"/>
                    </a:lnTo>
                    <a:lnTo>
                      <a:pt x="1845" y="139"/>
                    </a:lnTo>
                    <a:lnTo>
                      <a:pt x="1838" y="144"/>
                    </a:lnTo>
                    <a:lnTo>
                      <a:pt x="1835" y="149"/>
                    </a:lnTo>
                    <a:lnTo>
                      <a:pt x="1833" y="151"/>
                    </a:lnTo>
                    <a:lnTo>
                      <a:pt x="1830" y="156"/>
                    </a:lnTo>
                    <a:lnTo>
                      <a:pt x="1830" y="159"/>
                    </a:lnTo>
                    <a:lnTo>
                      <a:pt x="1828" y="161"/>
                    </a:lnTo>
                    <a:lnTo>
                      <a:pt x="1825" y="164"/>
                    </a:lnTo>
                    <a:lnTo>
                      <a:pt x="1820" y="166"/>
                    </a:lnTo>
                    <a:lnTo>
                      <a:pt x="1815" y="166"/>
                    </a:lnTo>
                    <a:lnTo>
                      <a:pt x="1808" y="166"/>
                    </a:lnTo>
                    <a:lnTo>
                      <a:pt x="1800" y="169"/>
                    </a:lnTo>
                    <a:lnTo>
                      <a:pt x="1792" y="169"/>
                    </a:lnTo>
                    <a:lnTo>
                      <a:pt x="1782" y="174"/>
                    </a:lnTo>
                    <a:lnTo>
                      <a:pt x="1775" y="176"/>
                    </a:lnTo>
                    <a:lnTo>
                      <a:pt x="1767" y="182"/>
                    </a:lnTo>
                    <a:lnTo>
                      <a:pt x="1760" y="184"/>
                    </a:lnTo>
                    <a:lnTo>
                      <a:pt x="1755" y="189"/>
                    </a:lnTo>
                    <a:lnTo>
                      <a:pt x="1752" y="192"/>
                    </a:lnTo>
                    <a:lnTo>
                      <a:pt x="1750" y="197"/>
                    </a:lnTo>
                    <a:lnTo>
                      <a:pt x="1745" y="202"/>
                    </a:lnTo>
                    <a:lnTo>
                      <a:pt x="1737" y="207"/>
                    </a:lnTo>
                    <a:lnTo>
                      <a:pt x="1727" y="212"/>
                    </a:lnTo>
                    <a:lnTo>
                      <a:pt x="1719" y="217"/>
                    </a:lnTo>
                    <a:lnTo>
                      <a:pt x="1712" y="222"/>
                    </a:lnTo>
                    <a:lnTo>
                      <a:pt x="1707" y="229"/>
                    </a:lnTo>
                    <a:lnTo>
                      <a:pt x="1704" y="234"/>
                    </a:lnTo>
                    <a:lnTo>
                      <a:pt x="1704" y="240"/>
                    </a:lnTo>
                    <a:lnTo>
                      <a:pt x="1702" y="247"/>
                    </a:lnTo>
                    <a:lnTo>
                      <a:pt x="1697" y="252"/>
                    </a:lnTo>
                    <a:lnTo>
                      <a:pt x="1692" y="255"/>
                    </a:lnTo>
                    <a:lnTo>
                      <a:pt x="1684" y="260"/>
                    </a:lnTo>
                    <a:lnTo>
                      <a:pt x="1677" y="262"/>
                    </a:lnTo>
                    <a:lnTo>
                      <a:pt x="1669" y="265"/>
                    </a:lnTo>
                    <a:lnTo>
                      <a:pt x="1659" y="267"/>
                    </a:lnTo>
                    <a:lnTo>
                      <a:pt x="1651" y="270"/>
                    </a:lnTo>
                    <a:lnTo>
                      <a:pt x="1646" y="272"/>
                    </a:lnTo>
                    <a:lnTo>
                      <a:pt x="1639" y="277"/>
                    </a:lnTo>
                    <a:lnTo>
                      <a:pt x="1636" y="280"/>
                    </a:lnTo>
                    <a:lnTo>
                      <a:pt x="1634" y="282"/>
                    </a:lnTo>
                    <a:lnTo>
                      <a:pt x="1634" y="287"/>
                    </a:lnTo>
                    <a:lnTo>
                      <a:pt x="1634" y="290"/>
                    </a:lnTo>
                    <a:lnTo>
                      <a:pt x="1636" y="295"/>
                    </a:lnTo>
                    <a:close/>
                    <a:moveTo>
                      <a:pt x="1258" y="159"/>
                    </a:moveTo>
                    <a:lnTo>
                      <a:pt x="1258" y="159"/>
                    </a:lnTo>
                    <a:lnTo>
                      <a:pt x="1261" y="159"/>
                    </a:lnTo>
                    <a:lnTo>
                      <a:pt x="1263" y="164"/>
                    </a:lnTo>
                    <a:lnTo>
                      <a:pt x="1271" y="166"/>
                    </a:lnTo>
                    <a:lnTo>
                      <a:pt x="1278" y="166"/>
                    </a:lnTo>
                    <a:lnTo>
                      <a:pt x="1283" y="161"/>
                    </a:lnTo>
                    <a:lnTo>
                      <a:pt x="1288" y="159"/>
                    </a:lnTo>
                    <a:lnTo>
                      <a:pt x="1291" y="156"/>
                    </a:lnTo>
                    <a:lnTo>
                      <a:pt x="1293" y="154"/>
                    </a:lnTo>
                    <a:lnTo>
                      <a:pt x="1296" y="156"/>
                    </a:lnTo>
                    <a:lnTo>
                      <a:pt x="1301" y="159"/>
                    </a:lnTo>
                    <a:lnTo>
                      <a:pt x="1306" y="164"/>
                    </a:lnTo>
                    <a:lnTo>
                      <a:pt x="1311" y="169"/>
                    </a:lnTo>
                    <a:lnTo>
                      <a:pt x="1316" y="174"/>
                    </a:lnTo>
                    <a:lnTo>
                      <a:pt x="1316" y="176"/>
                    </a:lnTo>
                    <a:lnTo>
                      <a:pt x="1311" y="174"/>
                    </a:lnTo>
                    <a:lnTo>
                      <a:pt x="1306" y="171"/>
                    </a:lnTo>
                    <a:lnTo>
                      <a:pt x="1298" y="169"/>
                    </a:lnTo>
                    <a:lnTo>
                      <a:pt x="1296" y="171"/>
                    </a:lnTo>
                    <a:lnTo>
                      <a:pt x="1296" y="176"/>
                    </a:lnTo>
                    <a:lnTo>
                      <a:pt x="1296" y="182"/>
                    </a:lnTo>
                    <a:lnTo>
                      <a:pt x="1301" y="184"/>
                    </a:lnTo>
                    <a:lnTo>
                      <a:pt x="1303" y="189"/>
                    </a:lnTo>
                    <a:lnTo>
                      <a:pt x="1303" y="194"/>
                    </a:lnTo>
                    <a:lnTo>
                      <a:pt x="1301" y="197"/>
                    </a:lnTo>
                    <a:lnTo>
                      <a:pt x="1296" y="199"/>
                    </a:lnTo>
                    <a:lnTo>
                      <a:pt x="1293" y="202"/>
                    </a:lnTo>
                    <a:lnTo>
                      <a:pt x="1291" y="204"/>
                    </a:lnTo>
                    <a:lnTo>
                      <a:pt x="1293" y="209"/>
                    </a:lnTo>
                    <a:lnTo>
                      <a:pt x="1296" y="214"/>
                    </a:lnTo>
                    <a:lnTo>
                      <a:pt x="1298" y="214"/>
                    </a:lnTo>
                    <a:lnTo>
                      <a:pt x="1306" y="214"/>
                    </a:lnTo>
                    <a:lnTo>
                      <a:pt x="1313" y="214"/>
                    </a:lnTo>
                    <a:lnTo>
                      <a:pt x="1321" y="214"/>
                    </a:lnTo>
                    <a:lnTo>
                      <a:pt x="1326" y="214"/>
                    </a:lnTo>
                    <a:lnTo>
                      <a:pt x="1331" y="212"/>
                    </a:lnTo>
                    <a:lnTo>
                      <a:pt x="1336" y="209"/>
                    </a:lnTo>
                    <a:lnTo>
                      <a:pt x="1341" y="207"/>
                    </a:lnTo>
                    <a:lnTo>
                      <a:pt x="1346" y="204"/>
                    </a:lnTo>
                    <a:lnTo>
                      <a:pt x="1351" y="204"/>
                    </a:lnTo>
                    <a:lnTo>
                      <a:pt x="1356" y="207"/>
                    </a:lnTo>
                    <a:lnTo>
                      <a:pt x="1359" y="207"/>
                    </a:lnTo>
                    <a:lnTo>
                      <a:pt x="1364" y="207"/>
                    </a:lnTo>
                    <a:lnTo>
                      <a:pt x="1366" y="204"/>
                    </a:lnTo>
                    <a:lnTo>
                      <a:pt x="1371" y="199"/>
                    </a:lnTo>
                    <a:lnTo>
                      <a:pt x="1374" y="197"/>
                    </a:lnTo>
                    <a:lnTo>
                      <a:pt x="1377" y="194"/>
                    </a:lnTo>
                    <a:lnTo>
                      <a:pt x="1374" y="189"/>
                    </a:lnTo>
                    <a:lnTo>
                      <a:pt x="1369" y="187"/>
                    </a:lnTo>
                    <a:lnTo>
                      <a:pt x="1361" y="184"/>
                    </a:lnTo>
                    <a:lnTo>
                      <a:pt x="1359" y="182"/>
                    </a:lnTo>
                    <a:lnTo>
                      <a:pt x="1356" y="179"/>
                    </a:lnTo>
                    <a:lnTo>
                      <a:pt x="1359" y="176"/>
                    </a:lnTo>
                    <a:lnTo>
                      <a:pt x="1364" y="174"/>
                    </a:lnTo>
                    <a:lnTo>
                      <a:pt x="1364" y="171"/>
                    </a:lnTo>
                    <a:lnTo>
                      <a:pt x="1366" y="166"/>
                    </a:lnTo>
                    <a:lnTo>
                      <a:pt x="1364" y="161"/>
                    </a:lnTo>
                    <a:lnTo>
                      <a:pt x="1364" y="159"/>
                    </a:lnTo>
                    <a:lnTo>
                      <a:pt x="1364" y="156"/>
                    </a:lnTo>
                    <a:lnTo>
                      <a:pt x="1364" y="154"/>
                    </a:lnTo>
                    <a:lnTo>
                      <a:pt x="1366" y="151"/>
                    </a:lnTo>
                    <a:lnTo>
                      <a:pt x="1371" y="144"/>
                    </a:lnTo>
                    <a:lnTo>
                      <a:pt x="1377" y="136"/>
                    </a:lnTo>
                    <a:lnTo>
                      <a:pt x="1374" y="129"/>
                    </a:lnTo>
                    <a:lnTo>
                      <a:pt x="1366" y="124"/>
                    </a:lnTo>
                    <a:lnTo>
                      <a:pt x="1359" y="119"/>
                    </a:lnTo>
                    <a:lnTo>
                      <a:pt x="1354" y="116"/>
                    </a:lnTo>
                    <a:lnTo>
                      <a:pt x="1354" y="111"/>
                    </a:lnTo>
                    <a:lnTo>
                      <a:pt x="1359" y="108"/>
                    </a:lnTo>
                    <a:lnTo>
                      <a:pt x="1366" y="103"/>
                    </a:lnTo>
                    <a:lnTo>
                      <a:pt x="1371" y="98"/>
                    </a:lnTo>
                    <a:lnTo>
                      <a:pt x="1374" y="91"/>
                    </a:lnTo>
                    <a:lnTo>
                      <a:pt x="1374" y="86"/>
                    </a:lnTo>
                    <a:lnTo>
                      <a:pt x="1374" y="78"/>
                    </a:lnTo>
                    <a:lnTo>
                      <a:pt x="1374" y="71"/>
                    </a:lnTo>
                    <a:lnTo>
                      <a:pt x="1374" y="66"/>
                    </a:lnTo>
                    <a:lnTo>
                      <a:pt x="1377" y="55"/>
                    </a:lnTo>
                    <a:lnTo>
                      <a:pt x="1377" y="48"/>
                    </a:lnTo>
                    <a:lnTo>
                      <a:pt x="1379" y="40"/>
                    </a:lnTo>
                    <a:lnTo>
                      <a:pt x="1377" y="38"/>
                    </a:lnTo>
                    <a:lnTo>
                      <a:pt x="1374" y="35"/>
                    </a:lnTo>
                    <a:lnTo>
                      <a:pt x="1369" y="38"/>
                    </a:lnTo>
                    <a:lnTo>
                      <a:pt x="1366" y="35"/>
                    </a:lnTo>
                    <a:lnTo>
                      <a:pt x="1369" y="30"/>
                    </a:lnTo>
                    <a:lnTo>
                      <a:pt x="1374" y="23"/>
                    </a:lnTo>
                    <a:lnTo>
                      <a:pt x="1377" y="18"/>
                    </a:lnTo>
                    <a:lnTo>
                      <a:pt x="1377" y="10"/>
                    </a:lnTo>
                    <a:lnTo>
                      <a:pt x="1377" y="5"/>
                    </a:lnTo>
                    <a:lnTo>
                      <a:pt x="1374" y="5"/>
                    </a:lnTo>
                    <a:lnTo>
                      <a:pt x="1371" y="5"/>
                    </a:lnTo>
                    <a:lnTo>
                      <a:pt x="1369" y="5"/>
                    </a:lnTo>
                    <a:lnTo>
                      <a:pt x="1366" y="5"/>
                    </a:lnTo>
                    <a:lnTo>
                      <a:pt x="1361" y="3"/>
                    </a:lnTo>
                    <a:lnTo>
                      <a:pt x="1356" y="3"/>
                    </a:lnTo>
                    <a:lnTo>
                      <a:pt x="1354" y="0"/>
                    </a:lnTo>
                    <a:lnTo>
                      <a:pt x="1351" y="0"/>
                    </a:lnTo>
                    <a:lnTo>
                      <a:pt x="1349" y="3"/>
                    </a:lnTo>
                    <a:lnTo>
                      <a:pt x="1346" y="5"/>
                    </a:lnTo>
                    <a:lnTo>
                      <a:pt x="1341" y="5"/>
                    </a:lnTo>
                    <a:lnTo>
                      <a:pt x="1336" y="5"/>
                    </a:lnTo>
                    <a:lnTo>
                      <a:pt x="1334" y="5"/>
                    </a:lnTo>
                    <a:lnTo>
                      <a:pt x="1329" y="8"/>
                    </a:lnTo>
                    <a:lnTo>
                      <a:pt x="1326" y="8"/>
                    </a:lnTo>
                    <a:lnTo>
                      <a:pt x="1324" y="8"/>
                    </a:lnTo>
                    <a:lnTo>
                      <a:pt x="1324" y="10"/>
                    </a:lnTo>
                    <a:lnTo>
                      <a:pt x="1321" y="13"/>
                    </a:lnTo>
                    <a:lnTo>
                      <a:pt x="1319" y="13"/>
                    </a:lnTo>
                    <a:lnTo>
                      <a:pt x="1316" y="13"/>
                    </a:lnTo>
                    <a:lnTo>
                      <a:pt x="1311" y="15"/>
                    </a:lnTo>
                    <a:lnTo>
                      <a:pt x="1303" y="18"/>
                    </a:lnTo>
                    <a:lnTo>
                      <a:pt x="1301" y="20"/>
                    </a:lnTo>
                    <a:lnTo>
                      <a:pt x="1296" y="25"/>
                    </a:lnTo>
                    <a:lnTo>
                      <a:pt x="1293" y="30"/>
                    </a:lnTo>
                    <a:lnTo>
                      <a:pt x="1293" y="35"/>
                    </a:lnTo>
                    <a:lnTo>
                      <a:pt x="1293" y="38"/>
                    </a:lnTo>
                    <a:lnTo>
                      <a:pt x="1293" y="40"/>
                    </a:lnTo>
                    <a:lnTo>
                      <a:pt x="1291" y="40"/>
                    </a:lnTo>
                    <a:lnTo>
                      <a:pt x="1286" y="43"/>
                    </a:lnTo>
                    <a:lnTo>
                      <a:pt x="1281" y="43"/>
                    </a:lnTo>
                    <a:lnTo>
                      <a:pt x="1278" y="45"/>
                    </a:lnTo>
                    <a:lnTo>
                      <a:pt x="1276" y="48"/>
                    </a:lnTo>
                    <a:lnTo>
                      <a:pt x="1273" y="50"/>
                    </a:lnTo>
                    <a:lnTo>
                      <a:pt x="1271" y="53"/>
                    </a:lnTo>
                    <a:lnTo>
                      <a:pt x="1268" y="55"/>
                    </a:lnTo>
                    <a:lnTo>
                      <a:pt x="1266" y="58"/>
                    </a:lnTo>
                    <a:lnTo>
                      <a:pt x="1263" y="61"/>
                    </a:lnTo>
                    <a:lnTo>
                      <a:pt x="1261" y="66"/>
                    </a:lnTo>
                    <a:lnTo>
                      <a:pt x="1261" y="71"/>
                    </a:lnTo>
                    <a:lnTo>
                      <a:pt x="1266" y="76"/>
                    </a:lnTo>
                    <a:lnTo>
                      <a:pt x="1268" y="81"/>
                    </a:lnTo>
                    <a:lnTo>
                      <a:pt x="1271" y="86"/>
                    </a:lnTo>
                    <a:lnTo>
                      <a:pt x="1271" y="88"/>
                    </a:lnTo>
                    <a:lnTo>
                      <a:pt x="1268" y="91"/>
                    </a:lnTo>
                    <a:lnTo>
                      <a:pt x="1268" y="96"/>
                    </a:lnTo>
                    <a:lnTo>
                      <a:pt x="1266" y="96"/>
                    </a:lnTo>
                    <a:lnTo>
                      <a:pt x="1263" y="93"/>
                    </a:lnTo>
                    <a:lnTo>
                      <a:pt x="1261" y="88"/>
                    </a:lnTo>
                    <a:lnTo>
                      <a:pt x="1258" y="83"/>
                    </a:lnTo>
                    <a:lnTo>
                      <a:pt x="1256" y="78"/>
                    </a:lnTo>
                    <a:lnTo>
                      <a:pt x="1253" y="76"/>
                    </a:lnTo>
                    <a:lnTo>
                      <a:pt x="1250" y="78"/>
                    </a:lnTo>
                    <a:lnTo>
                      <a:pt x="1248" y="81"/>
                    </a:lnTo>
                    <a:lnTo>
                      <a:pt x="1245" y="86"/>
                    </a:lnTo>
                    <a:lnTo>
                      <a:pt x="1243" y="88"/>
                    </a:lnTo>
                    <a:lnTo>
                      <a:pt x="1240" y="93"/>
                    </a:lnTo>
                    <a:lnTo>
                      <a:pt x="1240" y="98"/>
                    </a:lnTo>
                    <a:lnTo>
                      <a:pt x="1238" y="108"/>
                    </a:lnTo>
                    <a:lnTo>
                      <a:pt x="1235" y="116"/>
                    </a:lnTo>
                    <a:lnTo>
                      <a:pt x="1235" y="121"/>
                    </a:lnTo>
                    <a:lnTo>
                      <a:pt x="1235" y="126"/>
                    </a:lnTo>
                    <a:lnTo>
                      <a:pt x="1238" y="131"/>
                    </a:lnTo>
                    <a:lnTo>
                      <a:pt x="1243" y="134"/>
                    </a:lnTo>
                    <a:lnTo>
                      <a:pt x="1245" y="134"/>
                    </a:lnTo>
                    <a:lnTo>
                      <a:pt x="1250" y="134"/>
                    </a:lnTo>
                    <a:lnTo>
                      <a:pt x="1253" y="136"/>
                    </a:lnTo>
                    <a:lnTo>
                      <a:pt x="1256" y="134"/>
                    </a:lnTo>
                    <a:lnTo>
                      <a:pt x="1258" y="134"/>
                    </a:lnTo>
                    <a:lnTo>
                      <a:pt x="1258" y="136"/>
                    </a:lnTo>
                    <a:lnTo>
                      <a:pt x="1256" y="141"/>
                    </a:lnTo>
                    <a:lnTo>
                      <a:pt x="1253" y="144"/>
                    </a:lnTo>
                    <a:lnTo>
                      <a:pt x="1253" y="146"/>
                    </a:lnTo>
                    <a:lnTo>
                      <a:pt x="1258" y="159"/>
                    </a:lnTo>
                    <a:close/>
                    <a:moveTo>
                      <a:pt x="1866" y="1003"/>
                    </a:moveTo>
                    <a:lnTo>
                      <a:pt x="1840" y="1024"/>
                    </a:lnTo>
                    <a:lnTo>
                      <a:pt x="1813" y="1067"/>
                    </a:lnTo>
                    <a:lnTo>
                      <a:pt x="1808" y="1082"/>
                    </a:lnTo>
                    <a:lnTo>
                      <a:pt x="1808" y="1102"/>
                    </a:lnTo>
                    <a:lnTo>
                      <a:pt x="1823" y="1097"/>
                    </a:lnTo>
                    <a:lnTo>
                      <a:pt x="1850" y="1102"/>
                    </a:lnTo>
                    <a:lnTo>
                      <a:pt x="1866" y="1112"/>
                    </a:lnTo>
                    <a:lnTo>
                      <a:pt x="1881" y="1107"/>
                    </a:lnTo>
                    <a:lnTo>
                      <a:pt x="1893" y="1122"/>
                    </a:lnTo>
                    <a:lnTo>
                      <a:pt x="1914" y="1117"/>
                    </a:lnTo>
                    <a:lnTo>
                      <a:pt x="1914" y="1097"/>
                    </a:lnTo>
                    <a:lnTo>
                      <a:pt x="1903" y="1072"/>
                    </a:lnTo>
                    <a:lnTo>
                      <a:pt x="1861" y="1051"/>
                    </a:lnTo>
                    <a:lnTo>
                      <a:pt x="1856" y="1041"/>
                    </a:lnTo>
                    <a:lnTo>
                      <a:pt x="1866" y="1019"/>
                    </a:lnTo>
                    <a:lnTo>
                      <a:pt x="1866" y="1003"/>
                    </a:lnTo>
                    <a:close/>
                    <a:moveTo>
                      <a:pt x="1258" y="247"/>
                    </a:moveTo>
                    <a:lnTo>
                      <a:pt x="1258" y="245"/>
                    </a:lnTo>
                    <a:lnTo>
                      <a:pt x="1256" y="245"/>
                    </a:lnTo>
                    <a:lnTo>
                      <a:pt x="1253" y="247"/>
                    </a:lnTo>
                    <a:lnTo>
                      <a:pt x="1258" y="247"/>
                    </a:lnTo>
                    <a:close/>
                    <a:moveTo>
                      <a:pt x="1238" y="219"/>
                    </a:moveTo>
                    <a:lnTo>
                      <a:pt x="1243" y="219"/>
                    </a:lnTo>
                    <a:lnTo>
                      <a:pt x="1250" y="224"/>
                    </a:lnTo>
                    <a:lnTo>
                      <a:pt x="1253" y="227"/>
                    </a:lnTo>
                    <a:lnTo>
                      <a:pt x="1256" y="227"/>
                    </a:lnTo>
                    <a:lnTo>
                      <a:pt x="1261" y="224"/>
                    </a:lnTo>
                    <a:lnTo>
                      <a:pt x="1266" y="224"/>
                    </a:lnTo>
                    <a:lnTo>
                      <a:pt x="1268" y="227"/>
                    </a:lnTo>
                    <a:lnTo>
                      <a:pt x="1271" y="229"/>
                    </a:lnTo>
                    <a:lnTo>
                      <a:pt x="1271" y="234"/>
                    </a:lnTo>
                    <a:lnTo>
                      <a:pt x="1273" y="237"/>
                    </a:lnTo>
                    <a:lnTo>
                      <a:pt x="1273" y="240"/>
                    </a:lnTo>
                    <a:lnTo>
                      <a:pt x="1273" y="245"/>
                    </a:lnTo>
                    <a:lnTo>
                      <a:pt x="1273" y="252"/>
                    </a:lnTo>
                    <a:lnTo>
                      <a:pt x="1273" y="257"/>
                    </a:lnTo>
                    <a:lnTo>
                      <a:pt x="1276" y="262"/>
                    </a:lnTo>
                    <a:lnTo>
                      <a:pt x="1281" y="265"/>
                    </a:lnTo>
                    <a:lnTo>
                      <a:pt x="1283" y="267"/>
                    </a:lnTo>
                    <a:lnTo>
                      <a:pt x="1288" y="270"/>
                    </a:lnTo>
                    <a:lnTo>
                      <a:pt x="1291" y="270"/>
                    </a:lnTo>
                    <a:lnTo>
                      <a:pt x="1296" y="270"/>
                    </a:lnTo>
                    <a:lnTo>
                      <a:pt x="1301" y="272"/>
                    </a:lnTo>
                    <a:lnTo>
                      <a:pt x="1306" y="272"/>
                    </a:lnTo>
                    <a:lnTo>
                      <a:pt x="1311" y="270"/>
                    </a:lnTo>
                    <a:lnTo>
                      <a:pt x="1313" y="270"/>
                    </a:lnTo>
                    <a:lnTo>
                      <a:pt x="1319" y="270"/>
                    </a:lnTo>
                    <a:lnTo>
                      <a:pt x="1321" y="267"/>
                    </a:lnTo>
                    <a:lnTo>
                      <a:pt x="1324" y="267"/>
                    </a:lnTo>
                    <a:lnTo>
                      <a:pt x="1329" y="267"/>
                    </a:lnTo>
                    <a:lnTo>
                      <a:pt x="1331" y="267"/>
                    </a:lnTo>
                    <a:lnTo>
                      <a:pt x="1336" y="267"/>
                    </a:lnTo>
                    <a:lnTo>
                      <a:pt x="1341" y="265"/>
                    </a:lnTo>
                    <a:lnTo>
                      <a:pt x="1344" y="265"/>
                    </a:lnTo>
                    <a:lnTo>
                      <a:pt x="1346" y="265"/>
                    </a:lnTo>
                    <a:lnTo>
                      <a:pt x="1349" y="260"/>
                    </a:lnTo>
                    <a:lnTo>
                      <a:pt x="1351" y="260"/>
                    </a:lnTo>
                    <a:lnTo>
                      <a:pt x="1354" y="260"/>
                    </a:lnTo>
                    <a:lnTo>
                      <a:pt x="1359" y="262"/>
                    </a:lnTo>
                    <a:lnTo>
                      <a:pt x="1364" y="262"/>
                    </a:lnTo>
                    <a:lnTo>
                      <a:pt x="1366" y="260"/>
                    </a:lnTo>
                    <a:lnTo>
                      <a:pt x="1371" y="260"/>
                    </a:lnTo>
                    <a:lnTo>
                      <a:pt x="1374" y="255"/>
                    </a:lnTo>
                    <a:lnTo>
                      <a:pt x="1379" y="252"/>
                    </a:lnTo>
                    <a:lnTo>
                      <a:pt x="1379" y="250"/>
                    </a:lnTo>
                    <a:lnTo>
                      <a:pt x="1379" y="245"/>
                    </a:lnTo>
                    <a:lnTo>
                      <a:pt x="1379" y="240"/>
                    </a:lnTo>
                    <a:lnTo>
                      <a:pt x="1377" y="234"/>
                    </a:lnTo>
                    <a:lnTo>
                      <a:pt x="1374" y="232"/>
                    </a:lnTo>
                    <a:lnTo>
                      <a:pt x="1371" y="229"/>
                    </a:lnTo>
                    <a:lnTo>
                      <a:pt x="1366" y="227"/>
                    </a:lnTo>
                    <a:lnTo>
                      <a:pt x="1361" y="224"/>
                    </a:lnTo>
                    <a:lnTo>
                      <a:pt x="1356" y="224"/>
                    </a:lnTo>
                    <a:lnTo>
                      <a:pt x="1354" y="222"/>
                    </a:lnTo>
                    <a:lnTo>
                      <a:pt x="1344" y="224"/>
                    </a:lnTo>
                    <a:lnTo>
                      <a:pt x="1341" y="224"/>
                    </a:lnTo>
                    <a:lnTo>
                      <a:pt x="1336" y="229"/>
                    </a:lnTo>
                    <a:lnTo>
                      <a:pt x="1334" y="232"/>
                    </a:lnTo>
                    <a:lnTo>
                      <a:pt x="1331" y="234"/>
                    </a:lnTo>
                    <a:lnTo>
                      <a:pt x="1326" y="240"/>
                    </a:lnTo>
                    <a:lnTo>
                      <a:pt x="1324" y="240"/>
                    </a:lnTo>
                    <a:lnTo>
                      <a:pt x="1321" y="240"/>
                    </a:lnTo>
                    <a:lnTo>
                      <a:pt x="1313" y="240"/>
                    </a:lnTo>
                    <a:lnTo>
                      <a:pt x="1306" y="240"/>
                    </a:lnTo>
                    <a:lnTo>
                      <a:pt x="1301" y="240"/>
                    </a:lnTo>
                    <a:lnTo>
                      <a:pt x="1298" y="237"/>
                    </a:lnTo>
                    <a:lnTo>
                      <a:pt x="1296" y="232"/>
                    </a:lnTo>
                    <a:lnTo>
                      <a:pt x="1293" y="227"/>
                    </a:lnTo>
                    <a:lnTo>
                      <a:pt x="1288" y="224"/>
                    </a:lnTo>
                    <a:lnTo>
                      <a:pt x="1286" y="217"/>
                    </a:lnTo>
                    <a:lnTo>
                      <a:pt x="1283" y="214"/>
                    </a:lnTo>
                    <a:lnTo>
                      <a:pt x="1283" y="212"/>
                    </a:lnTo>
                    <a:lnTo>
                      <a:pt x="1281" y="212"/>
                    </a:lnTo>
                    <a:lnTo>
                      <a:pt x="1238" y="219"/>
                    </a:lnTo>
                    <a:close/>
                    <a:moveTo>
                      <a:pt x="1271" y="217"/>
                    </a:moveTo>
                    <a:lnTo>
                      <a:pt x="1268" y="217"/>
                    </a:lnTo>
                    <a:lnTo>
                      <a:pt x="1271" y="217"/>
                    </a:lnTo>
                    <a:close/>
                    <a:moveTo>
                      <a:pt x="1404" y="1810"/>
                    </a:moveTo>
                    <a:lnTo>
                      <a:pt x="1404" y="1810"/>
                    </a:lnTo>
                    <a:lnTo>
                      <a:pt x="1404" y="1803"/>
                    </a:lnTo>
                    <a:lnTo>
                      <a:pt x="1402" y="1798"/>
                    </a:lnTo>
                    <a:lnTo>
                      <a:pt x="1399" y="1795"/>
                    </a:lnTo>
                    <a:lnTo>
                      <a:pt x="1404" y="1737"/>
                    </a:lnTo>
                    <a:lnTo>
                      <a:pt x="1377" y="1732"/>
                    </a:lnTo>
                    <a:lnTo>
                      <a:pt x="1346" y="1727"/>
                    </a:lnTo>
                    <a:lnTo>
                      <a:pt x="1339" y="1725"/>
                    </a:lnTo>
                    <a:lnTo>
                      <a:pt x="1331" y="1722"/>
                    </a:lnTo>
                    <a:lnTo>
                      <a:pt x="1329" y="1722"/>
                    </a:lnTo>
                    <a:lnTo>
                      <a:pt x="1316" y="1720"/>
                    </a:lnTo>
                    <a:lnTo>
                      <a:pt x="1308" y="1717"/>
                    </a:lnTo>
                    <a:lnTo>
                      <a:pt x="1308" y="1694"/>
                    </a:lnTo>
                    <a:lnTo>
                      <a:pt x="1303" y="1689"/>
                    </a:lnTo>
                    <a:lnTo>
                      <a:pt x="1321" y="1679"/>
                    </a:lnTo>
                    <a:lnTo>
                      <a:pt x="1336" y="1669"/>
                    </a:lnTo>
                    <a:lnTo>
                      <a:pt x="1346" y="1629"/>
                    </a:lnTo>
                    <a:lnTo>
                      <a:pt x="1283" y="1639"/>
                    </a:lnTo>
                    <a:lnTo>
                      <a:pt x="1258" y="1674"/>
                    </a:lnTo>
                    <a:lnTo>
                      <a:pt x="1215" y="1679"/>
                    </a:lnTo>
                    <a:lnTo>
                      <a:pt x="1172" y="1629"/>
                    </a:lnTo>
                    <a:lnTo>
                      <a:pt x="1167" y="1561"/>
                    </a:lnTo>
                    <a:lnTo>
                      <a:pt x="1180" y="1546"/>
                    </a:lnTo>
                    <a:lnTo>
                      <a:pt x="1177" y="1546"/>
                    </a:lnTo>
                    <a:lnTo>
                      <a:pt x="1177" y="1510"/>
                    </a:lnTo>
                    <a:lnTo>
                      <a:pt x="1200" y="1490"/>
                    </a:lnTo>
                    <a:lnTo>
                      <a:pt x="1215" y="1472"/>
                    </a:lnTo>
                    <a:lnTo>
                      <a:pt x="1268" y="1477"/>
                    </a:lnTo>
                    <a:lnTo>
                      <a:pt x="1298" y="1477"/>
                    </a:lnTo>
                    <a:lnTo>
                      <a:pt x="1341" y="1467"/>
                    </a:lnTo>
                    <a:lnTo>
                      <a:pt x="1366" y="1467"/>
                    </a:lnTo>
                    <a:lnTo>
                      <a:pt x="1392" y="1462"/>
                    </a:lnTo>
                    <a:lnTo>
                      <a:pt x="1399" y="1490"/>
                    </a:lnTo>
                    <a:lnTo>
                      <a:pt x="1409" y="1525"/>
                    </a:lnTo>
                    <a:lnTo>
                      <a:pt x="1442" y="1556"/>
                    </a:lnTo>
                    <a:lnTo>
                      <a:pt x="1457" y="1561"/>
                    </a:lnTo>
                    <a:lnTo>
                      <a:pt x="1452" y="1510"/>
                    </a:lnTo>
                    <a:lnTo>
                      <a:pt x="1429" y="1452"/>
                    </a:lnTo>
                    <a:lnTo>
                      <a:pt x="1457" y="1422"/>
                    </a:lnTo>
                    <a:lnTo>
                      <a:pt x="1482" y="1412"/>
                    </a:lnTo>
                    <a:lnTo>
                      <a:pt x="1530" y="1367"/>
                    </a:lnTo>
                    <a:lnTo>
                      <a:pt x="1525" y="1334"/>
                    </a:lnTo>
                    <a:lnTo>
                      <a:pt x="1520" y="1304"/>
                    </a:lnTo>
                    <a:lnTo>
                      <a:pt x="1535" y="1314"/>
                    </a:lnTo>
                    <a:lnTo>
                      <a:pt x="1540" y="1309"/>
                    </a:lnTo>
                    <a:lnTo>
                      <a:pt x="1535" y="1288"/>
                    </a:lnTo>
                    <a:lnTo>
                      <a:pt x="1545" y="1288"/>
                    </a:lnTo>
                    <a:lnTo>
                      <a:pt x="1561" y="1283"/>
                    </a:lnTo>
                    <a:lnTo>
                      <a:pt x="1571" y="1258"/>
                    </a:lnTo>
                    <a:lnTo>
                      <a:pt x="1593" y="1253"/>
                    </a:lnTo>
                    <a:lnTo>
                      <a:pt x="1624" y="1235"/>
                    </a:lnTo>
                    <a:lnTo>
                      <a:pt x="1624" y="1195"/>
                    </a:lnTo>
                    <a:lnTo>
                      <a:pt x="1677" y="1170"/>
                    </a:lnTo>
                    <a:lnTo>
                      <a:pt x="1666" y="1117"/>
                    </a:lnTo>
                    <a:lnTo>
                      <a:pt x="1677" y="1170"/>
                    </a:lnTo>
                    <a:lnTo>
                      <a:pt x="1699" y="1155"/>
                    </a:lnTo>
                    <a:lnTo>
                      <a:pt x="1714" y="1160"/>
                    </a:lnTo>
                    <a:lnTo>
                      <a:pt x="1704" y="1175"/>
                    </a:lnTo>
                    <a:lnTo>
                      <a:pt x="1714" y="1195"/>
                    </a:lnTo>
                    <a:lnTo>
                      <a:pt x="1760" y="1160"/>
                    </a:lnTo>
                    <a:lnTo>
                      <a:pt x="1777" y="1137"/>
                    </a:lnTo>
                    <a:lnTo>
                      <a:pt x="1729" y="1132"/>
                    </a:lnTo>
                    <a:lnTo>
                      <a:pt x="1709" y="1102"/>
                    </a:lnTo>
                    <a:lnTo>
                      <a:pt x="1724" y="1087"/>
                    </a:lnTo>
                    <a:lnTo>
                      <a:pt x="1729" y="1067"/>
                    </a:lnTo>
                    <a:lnTo>
                      <a:pt x="1656" y="1082"/>
                    </a:lnTo>
                    <a:lnTo>
                      <a:pt x="1619" y="1112"/>
                    </a:lnTo>
                    <a:lnTo>
                      <a:pt x="1636" y="1077"/>
                    </a:lnTo>
                    <a:lnTo>
                      <a:pt x="1671" y="1056"/>
                    </a:lnTo>
                    <a:lnTo>
                      <a:pt x="1692" y="1034"/>
                    </a:lnTo>
                    <a:lnTo>
                      <a:pt x="1755" y="1039"/>
                    </a:lnTo>
                    <a:lnTo>
                      <a:pt x="1803" y="1034"/>
                    </a:lnTo>
                    <a:lnTo>
                      <a:pt x="1840" y="1009"/>
                    </a:lnTo>
                    <a:lnTo>
                      <a:pt x="1866" y="988"/>
                    </a:lnTo>
                    <a:lnTo>
                      <a:pt x="1845" y="938"/>
                    </a:lnTo>
                    <a:lnTo>
                      <a:pt x="1840" y="910"/>
                    </a:lnTo>
                    <a:lnTo>
                      <a:pt x="1772" y="875"/>
                    </a:lnTo>
                    <a:lnTo>
                      <a:pt x="1772" y="855"/>
                    </a:lnTo>
                    <a:lnTo>
                      <a:pt x="1714" y="746"/>
                    </a:lnTo>
                    <a:lnTo>
                      <a:pt x="1699" y="792"/>
                    </a:lnTo>
                    <a:lnTo>
                      <a:pt x="1661" y="802"/>
                    </a:lnTo>
                    <a:lnTo>
                      <a:pt x="1651" y="792"/>
                    </a:lnTo>
                    <a:lnTo>
                      <a:pt x="1636" y="792"/>
                    </a:lnTo>
                    <a:lnTo>
                      <a:pt x="1636" y="719"/>
                    </a:lnTo>
                    <a:lnTo>
                      <a:pt x="1603" y="714"/>
                    </a:lnTo>
                    <a:lnTo>
                      <a:pt x="1578" y="678"/>
                    </a:lnTo>
                    <a:lnTo>
                      <a:pt x="1550" y="683"/>
                    </a:lnTo>
                    <a:lnTo>
                      <a:pt x="1520" y="673"/>
                    </a:lnTo>
                    <a:lnTo>
                      <a:pt x="1500" y="678"/>
                    </a:lnTo>
                    <a:lnTo>
                      <a:pt x="1500" y="703"/>
                    </a:lnTo>
                    <a:lnTo>
                      <a:pt x="1500" y="731"/>
                    </a:lnTo>
                    <a:lnTo>
                      <a:pt x="1495" y="787"/>
                    </a:lnTo>
                    <a:lnTo>
                      <a:pt x="1487" y="807"/>
                    </a:lnTo>
                    <a:lnTo>
                      <a:pt x="1520" y="870"/>
                    </a:lnTo>
                    <a:lnTo>
                      <a:pt x="1467" y="915"/>
                    </a:lnTo>
                    <a:lnTo>
                      <a:pt x="1477" y="993"/>
                    </a:lnTo>
                    <a:lnTo>
                      <a:pt x="1457" y="1009"/>
                    </a:lnTo>
                    <a:lnTo>
                      <a:pt x="1437" y="998"/>
                    </a:lnTo>
                    <a:lnTo>
                      <a:pt x="1424" y="905"/>
                    </a:lnTo>
                    <a:lnTo>
                      <a:pt x="1371" y="900"/>
                    </a:lnTo>
                    <a:lnTo>
                      <a:pt x="1273" y="845"/>
                    </a:lnTo>
                    <a:lnTo>
                      <a:pt x="1253" y="845"/>
                    </a:lnTo>
                    <a:lnTo>
                      <a:pt x="1235" y="797"/>
                    </a:lnTo>
                    <a:lnTo>
                      <a:pt x="1220" y="782"/>
                    </a:lnTo>
                    <a:lnTo>
                      <a:pt x="1263" y="658"/>
                    </a:lnTo>
                    <a:lnTo>
                      <a:pt x="1288" y="630"/>
                    </a:lnTo>
                    <a:lnTo>
                      <a:pt x="1316" y="615"/>
                    </a:lnTo>
                    <a:lnTo>
                      <a:pt x="1331" y="615"/>
                    </a:lnTo>
                    <a:lnTo>
                      <a:pt x="1346" y="565"/>
                    </a:lnTo>
                    <a:lnTo>
                      <a:pt x="1356" y="524"/>
                    </a:lnTo>
                    <a:lnTo>
                      <a:pt x="1409" y="512"/>
                    </a:lnTo>
                    <a:lnTo>
                      <a:pt x="1437" y="492"/>
                    </a:lnTo>
                    <a:lnTo>
                      <a:pt x="1419" y="446"/>
                    </a:lnTo>
                    <a:lnTo>
                      <a:pt x="1432" y="416"/>
                    </a:lnTo>
                    <a:lnTo>
                      <a:pt x="1412" y="393"/>
                    </a:lnTo>
                    <a:lnTo>
                      <a:pt x="1414" y="393"/>
                    </a:lnTo>
                    <a:lnTo>
                      <a:pt x="1417" y="391"/>
                    </a:lnTo>
                    <a:lnTo>
                      <a:pt x="1419" y="388"/>
                    </a:lnTo>
                    <a:lnTo>
                      <a:pt x="1422" y="388"/>
                    </a:lnTo>
                    <a:lnTo>
                      <a:pt x="1424" y="388"/>
                    </a:lnTo>
                    <a:lnTo>
                      <a:pt x="1432" y="388"/>
                    </a:lnTo>
                    <a:lnTo>
                      <a:pt x="1440" y="388"/>
                    </a:lnTo>
                    <a:lnTo>
                      <a:pt x="1442" y="386"/>
                    </a:lnTo>
                    <a:lnTo>
                      <a:pt x="1442" y="383"/>
                    </a:lnTo>
                    <a:lnTo>
                      <a:pt x="1437" y="376"/>
                    </a:lnTo>
                    <a:lnTo>
                      <a:pt x="1437" y="373"/>
                    </a:lnTo>
                    <a:lnTo>
                      <a:pt x="1440" y="373"/>
                    </a:lnTo>
                    <a:lnTo>
                      <a:pt x="1445" y="376"/>
                    </a:lnTo>
                    <a:lnTo>
                      <a:pt x="1452" y="378"/>
                    </a:lnTo>
                    <a:lnTo>
                      <a:pt x="1455" y="381"/>
                    </a:lnTo>
                    <a:lnTo>
                      <a:pt x="1457" y="383"/>
                    </a:lnTo>
                    <a:lnTo>
                      <a:pt x="1462" y="386"/>
                    </a:lnTo>
                    <a:lnTo>
                      <a:pt x="1467" y="388"/>
                    </a:lnTo>
                    <a:lnTo>
                      <a:pt x="1472" y="393"/>
                    </a:lnTo>
                    <a:lnTo>
                      <a:pt x="1477" y="396"/>
                    </a:lnTo>
                    <a:lnTo>
                      <a:pt x="1485" y="398"/>
                    </a:lnTo>
                    <a:lnTo>
                      <a:pt x="1490" y="401"/>
                    </a:lnTo>
                    <a:lnTo>
                      <a:pt x="1495" y="403"/>
                    </a:lnTo>
                    <a:lnTo>
                      <a:pt x="1500" y="406"/>
                    </a:lnTo>
                    <a:lnTo>
                      <a:pt x="1505" y="406"/>
                    </a:lnTo>
                    <a:lnTo>
                      <a:pt x="1510" y="411"/>
                    </a:lnTo>
                    <a:lnTo>
                      <a:pt x="1515" y="413"/>
                    </a:lnTo>
                    <a:lnTo>
                      <a:pt x="1523" y="419"/>
                    </a:lnTo>
                    <a:lnTo>
                      <a:pt x="1528" y="424"/>
                    </a:lnTo>
                    <a:lnTo>
                      <a:pt x="1535" y="431"/>
                    </a:lnTo>
                    <a:lnTo>
                      <a:pt x="1543" y="441"/>
                    </a:lnTo>
                    <a:lnTo>
                      <a:pt x="1545" y="449"/>
                    </a:lnTo>
                    <a:lnTo>
                      <a:pt x="1538" y="456"/>
                    </a:lnTo>
                    <a:lnTo>
                      <a:pt x="1530" y="466"/>
                    </a:lnTo>
                    <a:lnTo>
                      <a:pt x="1528" y="477"/>
                    </a:lnTo>
                    <a:lnTo>
                      <a:pt x="1530" y="479"/>
                    </a:lnTo>
                    <a:lnTo>
                      <a:pt x="1538" y="482"/>
                    </a:lnTo>
                    <a:lnTo>
                      <a:pt x="1543" y="487"/>
                    </a:lnTo>
                    <a:lnTo>
                      <a:pt x="1545" y="489"/>
                    </a:lnTo>
                    <a:lnTo>
                      <a:pt x="1543" y="494"/>
                    </a:lnTo>
                    <a:lnTo>
                      <a:pt x="1535" y="499"/>
                    </a:lnTo>
                    <a:lnTo>
                      <a:pt x="1528" y="504"/>
                    </a:lnTo>
                    <a:lnTo>
                      <a:pt x="1525" y="509"/>
                    </a:lnTo>
                    <a:lnTo>
                      <a:pt x="1520" y="509"/>
                    </a:lnTo>
                    <a:lnTo>
                      <a:pt x="1518" y="509"/>
                    </a:lnTo>
                    <a:lnTo>
                      <a:pt x="1515" y="509"/>
                    </a:lnTo>
                    <a:lnTo>
                      <a:pt x="1513" y="509"/>
                    </a:lnTo>
                    <a:lnTo>
                      <a:pt x="1508" y="512"/>
                    </a:lnTo>
                    <a:lnTo>
                      <a:pt x="1500" y="514"/>
                    </a:lnTo>
                    <a:lnTo>
                      <a:pt x="1495" y="519"/>
                    </a:lnTo>
                    <a:lnTo>
                      <a:pt x="1492" y="522"/>
                    </a:lnTo>
                    <a:lnTo>
                      <a:pt x="1492" y="524"/>
                    </a:lnTo>
                    <a:lnTo>
                      <a:pt x="1495" y="527"/>
                    </a:lnTo>
                    <a:lnTo>
                      <a:pt x="1498" y="529"/>
                    </a:lnTo>
                    <a:lnTo>
                      <a:pt x="1500" y="532"/>
                    </a:lnTo>
                    <a:lnTo>
                      <a:pt x="1503" y="535"/>
                    </a:lnTo>
                    <a:lnTo>
                      <a:pt x="1508" y="537"/>
                    </a:lnTo>
                    <a:lnTo>
                      <a:pt x="1513" y="540"/>
                    </a:lnTo>
                    <a:lnTo>
                      <a:pt x="1518" y="540"/>
                    </a:lnTo>
                    <a:lnTo>
                      <a:pt x="1523" y="537"/>
                    </a:lnTo>
                    <a:lnTo>
                      <a:pt x="1528" y="532"/>
                    </a:lnTo>
                    <a:lnTo>
                      <a:pt x="1530" y="529"/>
                    </a:lnTo>
                    <a:lnTo>
                      <a:pt x="1535" y="527"/>
                    </a:lnTo>
                    <a:lnTo>
                      <a:pt x="1540" y="527"/>
                    </a:lnTo>
                    <a:lnTo>
                      <a:pt x="1548" y="524"/>
                    </a:lnTo>
                    <a:lnTo>
                      <a:pt x="1556" y="519"/>
                    </a:lnTo>
                    <a:lnTo>
                      <a:pt x="1561" y="519"/>
                    </a:lnTo>
                    <a:lnTo>
                      <a:pt x="1563" y="519"/>
                    </a:lnTo>
                    <a:lnTo>
                      <a:pt x="1566" y="522"/>
                    </a:lnTo>
                    <a:lnTo>
                      <a:pt x="1568" y="524"/>
                    </a:lnTo>
                    <a:lnTo>
                      <a:pt x="1571" y="524"/>
                    </a:lnTo>
                    <a:lnTo>
                      <a:pt x="1573" y="527"/>
                    </a:lnTo>
                    <a:lnTo>
                      <a:pt x="1576" y="529"/>
                    </a:lnTo>
                    <a:lnTo>
                      <a:pt x="1578" y="529"/>
                    </a:lnTo>
                    <a:lnTo>
                      <a:pt x="1583" y="532"/>
                    </a:lnTo>
                    <a:lnTo>
                      <a:pt x="1588" y="532"/>
                    </a:lnTo>
                    <a:lnTo>
                      <a:pt x="1593" y="535"/>
                    </a:lnTo>
                    <a:lnTo>
                      <a:pt x="1603" y="535"/>
                    </a:lnTo>
                    <a:lnTo>
                      <a:pt x="1606" y="540"/>
                    </a:lnTo>
                    <a:lnTo>
                      <a:pt x="1606" y="542"/>
                    </a:lnTo>
                    <a:lnTo>
                      <a:pt x="1608" y="547"/>
                    </a:lnTo>
                    <a:lnTo>
                      <a:pt x="1611" y="547"/>
                    </a:lnTo>
                    <a:lnTo>
                      <a:pt x="1616" y="550"/>
                    </a:lnTo>
                    <a:lnTo>
                      <a:pt x="1619" y="550"/>
                    </a:lnTo>
                    <a:lnTo>
                      <a:pt x="1621" y="550"/>
                    </a:lnTo>
                    <a:lnTo>
                      <a:pt x="1624" y="547"/>
                    </a:lnTo>
                    <a:lnTo>
                      <a:pt x="1629" y="547"/>
                    </a:lnTo>
                    <a:lnTo>
                      <a:pt x="1631" y="547"/>
                    </a:lnTo>
                    <a:lnTo>
                      <a:pt x="1634" y="547"/>
                    </a:lnTo>
                    <a:lnTo>
                      <a:pt x="1639" y="547"/>
                    </a:lnTo>
                    <a:lnTo>
                      <a:pt x="1641" y="547"/>
                    </a:lnTo>
                    <a:lnTo>
                      <a:pt x="1644" y="550"/>
                    </a:lnTo>
                    <a:lnTo>
                      <a:pt x="1649" y="550"/>
                    </a:lnTo>
                    <a:lnTo>
                      <a:pt x="1651" y="550"/>
                    </a:lnTo>
                    <a:lnTo>
                      <a:pt x="1654" y="547"/>
                    </a:lnTo>
                    <a:lnTo>
                      <a:pt x="1659" y="547"/>
                    </a:lnTo>
                    <a:lnTo>
                      <a:pt x="1664" y="547"/>
                    </a:lnTo>
                    <a:lnTo>
                      <a:pt x="1669" y="545"/>
                    </a:lnTo>
                    <a:lnTo>
                      <a:pt x="1671" y="545"/>
                    </a:lnTo>
                    <a:lnTo>
                      <a:pt x="1674" y="545"/>
                    </a:lnTo>
                    <a:lnTo>
                      <a:pt x="1679" y="545"/>
                    </a:lnTo>
                    <a:lnTo>
                      <a:pt x="1682" y="545"/>
                    </a:lnTo>
                    <a:lnTo>
                      <a:pt x="1684" y="545"/>
                    </a:lnTo>
                    <a:lnTo>
                      <a:pt x="1687" y="545"/>
                    </a:lnTo>
                    <a:lnTo>
                      <a:pt x="1692" y="545"/>
                    </a:lnTo>
                    <a:lnTo>
                      <a:pt x="1697" y="545"/>
                    </a:lnTo>
                    <a:lnTo>
                      <a:pt x="1699" y="542"/>
                    </a:lnTo>
                    <a:lnTo>
                      <a:pt x="1697" y="540"/>
                    </a:lnTo>
                    <a:lnTo>
                      <a:pt x="1697" y="537"/>
                    </a:lnTo>
                    <a:lnTo>
                      <a:pt x="1692" y="535"/>
                    </a:lnTo>
                    <a:lnTo>
                      <a:pt x="1687" y="532"/>
                    </a:lnTo>
                    <a:lnTo>
                      <a:pt x="1679" y="529"/>
                    </a:lnTo>
                    <a:lnTo>
                      <a:pt x="1677" y="529"/>
                    </a:lnTo>
                    <a:lnTo>
                      <a:pt x="1674" y="527"/>
                    </a:lnTo>
                    <a:lnTo>
                      <a:pt x="1671" y="524"/>
                    </a:lnTo>
                    <a:lnTo>
                      <a:pt x="1669" y="524"/>
                    </a:lnTo>
                    <a:lnTo>
                      <a:pt x="1666" y="524"/>
                    </a:lnTo>
                    <a:lnTo>
                      <a:pt x="1664" y="524"/>
                    </a:lnTo>
                    <a:lnTo>
                      <a:pt x="1661" y="524"/>
                    </a:lnTo>
                    <a:lnTo>
                      <a:pt x="1656" y="522"/>
                    </a:lnTo>
                    <a:lnTo>
                      <a:pt x="1651" y="519"/>
                    </a:lnTo>
                    <a:lnTo>
                      <a:pt x="1641" y="517"/>
                    </a:lnTo>
                    <a:lnTo>
                      <a:pt x="1636" y="514"/>
                    </a:lnTo>
                    <a:lnTo>
                      <a:pt x="1634" y="512"/>
                    </a:lnTo>
                    <a:lnTo>
                      <a:pt x="1634" y="509"/>
                    </a:lnTo>
                    <a:lnTo>
                      <a:pt x="1636" y="509"/>
                    </a:lnTo>
                    <a:lnTo>
                      <a:pt x="1639" y="509"/>
                    </a:lnTo>
                    <a:lnTo>
                      <a:pt x="1644" y="509"/>
                    </a:lnTo>
                    <a:lnTo>
                      <a:pt x="1649" y="512"/>
                    </a:lnTo>
                    <a:lnTo>
                      <a:pt x="1651" y="512"/>
                    </a:lnTo>
                    <a:lnTo>
                      <a:pt x="1656" y="514"/>
                    </a:lnTo>
                    <a:lnTo>
                      <a:pt x="1659" y="514"/>
                    </a:lnTo>
                    <a:lnTo>
                      <a:pt x="1664" y="514"/>
                    </a:lnTo>
                    <a:lnTo>
                      <a:pt x="1666" y="519"/>
                    </a:lnTo>
                    <a:lnTo>
                      <a:pt x="1671" y="519"/>
                    </a:lnTo>
                    <a:lnTo>
                      <a:pt x="1677" y="517"/>
                    </a:lnTo>
                    <a:lnTo>
                      <a:pt x="1687" y="514"/>
                    </a:lnTo>
                    <a:lnTo>
                      <a:pt x="1694" y="514"/>
                    </a:lnTo>
                    <a:lnTo>
                      <a:pt x="1697" y="519"/>
                    </a:lnTo>
                    <a:lnTo>
                      <a:pt x="1699" y="519"/>
                    </a:lnTo>
                    <a:lnTo>
                      <a:pt x="1704" y="522"/>
                    </a:lnTo>
                    <a:lnTo>
                      <a:pt x="1707" y="524"/>
                    </a:lnTo>
                    <a:lnTo>
                      <a:pt x="1707" y="522"/>
                    </a:lnTo>
                    <a:lnTo>
                      <a:pt x="1704" y="519"/>
                    </a:lnTo>
                    <a:lnTo>
                      <a:pt x="1702" y="514"/>
                    </a:lnTo>
                    <a:lnTo>
                      <a:pt x="1699" y="514"/>
                    </a:lnTo>
                    <a:lnTo>
                      <a:pt x="1699" y="509"/>
                    </a:lnTo>
                    <a:lnTo>
                      <a:pt x="1697" y="507"/>
                    </a:lnTo>
                    <a:lnTo>
                      <a:pt x="1694" y="502"/>
                    </a:lnTo>
                    <a:lnTo>
                      <a:pt x="1692" y="494"/>
                    </a:lnTo>
                    <a:lnTo>
                      <a:pt x="1692" y="492"/>
                    </a:lnTo>
                    <a:lnTo>
                      <a:pt x="1692" y="489"/>
                    </a:lnTo>
                    <a:lnTo>
                      <a:pt x="1692" y="487"/>
                    </a:lnTo>
                    <a:lnTo>
                      <a:pt x="1689" y="482"/>
                    </a:lnTo>
                    <a:lnTo>
                      <a:pt x="1682" y="479"/>
                    </a:lnTo>
                    <a:lnTo>
                      <a:pt x="1677" y="479"/>
                    </a:lnTo>
                    <a:lnTo>
                      <a:pt x="1671" y="477"/>
                    </a:lnTo>
                    <a:lnTo>
                      <a:pt x="1669" y="471"/>
                    </a:lnTo>
                    <a:lnTo>
                      <a:pt x="1664" y="469"/>
                    </a:lnTo>
                    <a:lnTo>
                      <a:pt x="1659" y="469"/>
                    </a:lnTo>
                    <a:lnTo>
                      <a:pt x="1651" y="466"/>
                    </a:lnTo>
                    <a:lnTo>
                      <a:pt x="1646" y="466"/>
                    </a:lnTo>
                    <a:lnTo>
                      <a:pt x="1644" y="466"/>
                    </a:lnTo>
                    <a:lnTo>
                      <a:pt x="1639" y="464"/>
                    </a:lnTo>
                    <a:lnTo>
                      <a:pt x="1634" y="461"/>
                    </a:lnTo>
                    <a:lnTo>
                      <a:pt x="1631" y="459"/>
                    </a:lnTo>
                    <a:lnTo>
                      <a:pt x="1626" y="459"/>
                    </a:lnTo>
                    <a:lnTo>
                      <a:pt x="1624" y="454"/>
                    </a:lnTo>
                    <a:lnTo>
                      <a:pt x="1621" y="451"/>
                    </a:lnTo>
                    <a:lnTo>
                      <a:pt x="1616" y="446"/>
                    </a:lnTo>
                    <a:lnTo>
                      <a:pt x="1614" y="441"/>
                    </a:lnTo>
                    <a:lnTo>
                      <a:pt x="1611" y="439"/>
                    </a:lnTo>
                    <a:lnTo>
                      <a:pt x="1611" y="434"/>
                    </a:lnTo>
                    <a:lnTo>
                      <a:pt x="1614" y="431"/>
                    </a:lnTo>
                    <a:lnTo>
                      <a:pt x="1619" y="431"/>
                    </a:lnTo>
                    <a:lnTo>
                      <a:pt x="1624" y="431"/>
                    </a:lnTo>
                    <a:lnTo>
                      <a:pt x="1631" y="434"/>
                    </a:lnTo>
                    <a:lnTo>
                      <a:pt x="1636" y="436"/>
                    </a:lnTo>
                    <a:lnTo>
                      <a:pt x="1639" y="436"/>
                    </a:lnTo>
                    <a:lnTo>
                      <a:pt x="1644" y="439"/>
                    </a:lnTo>
                    <a:lnTo>
                      <a:pt x="1649" y="441"/>
                    </a:lnTo>
                    <a:lnTo>
                      <a:pt x="1654" y="444"/>
                    </a:lnTo>
                    <a:lnTo>
                      <a:pt x="1659" y="446"/>
                    </a:lnTo>
                    <a:lnTo>
                      <a:pt x="1664" y="449"/>
                    </a:lnTo>
                    <a:lnTo>
                      <a:pt x="1669" y="451"/>
                    </a:lnTo>
                    <a:lnTo>
                      <a:pt x="1671" y="451"/>
                    </a:lnTo>
                    <a:lnTo>
                      <a:pt x="1677" y="449"/>
                    </a:lnTo>
                    <a:lnTo>
                      <a:pt x="1679" y="444"/>
                    </a:lnTo>
                    <a:lnTo>
                      <a:pt x="1679" y="441"/>
                    </a:lnTo>
                    <a:lnTo>
                      <a:pt x="1677" y="436"/>
                    </a:lnTo>
                    <a:lnTo>
                      <a:pt x="1671" y="434"/>
                    </a:lnTo>
                    <a:lnTo>
                      <a:pt x="1666" y="431"/>
                    </a:lnTo>
                    <a:lnTo>
                      <a:pt x="1666" y="429"/>
                    </a:lnTo>
                    <a:lnTo>
                      <a:pt x="1666" y="426"/>
                    </a:lnTo>
                    <a:lnTo>
                      <a:pt x="1669" y="424"/>
                    </a:lnTo>
                    <a:lnTo>
                      <a:pt x="1671" y="424"/>
                    </a:lnTo>
                    <a:lnTo>
                      <a:pt x="1674" y="421"/>
                    </a:lnTo>
                    <a:lnTo>
                      <a:pt x="1677" y="419"/>
                    </a:lnTo>
                    <a:lnTo>
                      <a:pt x="1677" y="416"/>
                    </a:lnTo>
                    <a:lnTo>
                      <a:pt x="1674" y="413"/>
                    </a:lnTo>
                    <a:lnTo>
                      <a:pt x="1671" y="408"/>
                    </a:lnTo>
                    <a:lnTo>
                      <a:pt x="1669" y="406"/>
                    </a:lnTo>
                    <a:lnTo>
                      <a:pt x="1664" y="406"/>
                    </a:lnTo>
                    <a:lnTo>
                      <a:pt x="1664" y="403"/>
                    </a:lnTo>
                    <a:lnTo>
                      <a:pt x="1669" y="401"/>
                    </a:lnTo>
                    <a:lnTo>
                      <a:pt x="1674" y="398"/>
                    </a:lnTo>
                    <a:lnTo>
                      <a:pt x="1677" y="393"/>
                    </a:lnTo>
                    <a:lnTo>
                      <a:pt x="1674" y="391"/>
                    </a:lnTo>
                    <a:lnTo>
                      <a:pt x="1669" y="388"/>
                    </a:lnTo>
                    <a:lnTo>
                      <a:pt x="1661" y="386"/>
                    </a:lnTo>
                    <a:lnTo>
                      <a:pt x="1654" y="386"/>
                    </a:lnTo>
                    <a:lnTo>
                      <a:pt x="1649" y="386"/>
                    </a:lnTo>
                    <a:lnTo>
                      <a:pt x="1644" y="386"/>
                    </a:lnTo>
                    <a:lnTo>
                      <a:pt x="1639" y="388"/>
                    </a:lnTo>
                    <a:lnTo>
                      <a:pt x="1636" y="388"/>
                    </a:lnTo>
                    <a:lnTo>
                      <a:pt x="1634" y="388"/>
                    </a:lnTo>
                    <a:lnTo>
                      <a:pt x="1631" y="386"/>
                    </a:lnTo>
                    <a:lnTo>
                      <a:pt x="1634" y="383"/>
                    </a:lnTo>
                    <a:lnTo>
                      <a:pt x="1631" y="383"/>
                    </a:lnTo>
                    <a:lnTo>
                      <a:pt x="1629" y="381"/>
                    </a:lnTo>
                    <a:lnTo>
                      <a:pt x="1626" y="381"/>
                    </a:lnTo>
                    <a:lnTo>
                      <a:pt x="1621" y="381"/>
                    </a:lnTo>
                    <a:lnTo>
                      <a:pt x="1616" y="381"/>
                    </a:lnTo>
                    <a:lnTo>
                      <a:pt x="1611" y="378"/>
                    </a:lnTo>
                    <a:lnTo>
                      <a:pt x="1606" y="378"/>
                    </a:lnTo>
                    <a:lnTo>
                      <a:pt x="1603" y="378"/>
                    </a:lnTo>
                    <a:lnTo>
                      <a:pt x="1598" y="376"/>
                    </a:lnTo>
                    <a:lnTo>
                      <a:pt x="1598" y="378"/>
                    </a:lnTo>
                    <a:lnTo>
                      <a:pt x="1601" y="381"/>
                    </a:lnTo>
                    <a:lnTo>
                      <a:pt x="1603" y="386"/>
                    </a:lnTo>
                    <a:lnTo>
                      <a:pt x="1601" y="386"/>
                    </a:lnTo>
                    <a:lnTo>
                      <a:pt x="1596" y="386"/>
                    </a:lnTo>
                    <a:lnTo>
                      <a:pt x="1591" y="381"/>
                    </a:lnTo>
                    <a:lnTo>
                      <a:pt x="1583" y="376"/>
                    </a:lnTo>
                    <a:lnTo>
                      <a:pt x="1578" y="373"/>
                    </a:lnTo>
                    <a:lnTo>
                      <a:pt x="1576" y="373"/>
                    </a:lnTo>
                    <a:lnTo>
                      <a:pt x="1568" y="376"/>
                    </a:lnTo>
                    <a:lnTo>
                      <a:pt x="1563" y="373"/>
                    </a:lnTo>
                    <a:lnTo>
                      <a:pt x="1558" y="371"/>
                    </a:lnTo>
                    <a:lnTo>
                      <a:pt x="1558" y="366"/>
                    </a:lnTo>
                    <a:lnTo>
                      <a:pt x="1561" y="363"/>
                    </a:lnTo>
                    <a:lnTo>
                      <a:pt x="1561" y="361"/>
                    </a:lnTo>
                    <a:lnTo>
                      <a:pt x="1561" y="358"/>
                    </a:lnTo>
                    <a:lnTo>
                      <a:pt x="1563" y="356"/>
                    </a:lnTo>
                    <a:lnTo>
                      <a:pt x="1566" y="356"/>
                    </a:lnTo>
                    <a:lnTo>
                      <a:pt x="1568" y="356"/>
                    </a:lnTo>
                    <a:lnTo>
                      <a:pt x="1568" y="353"/>
                    </a:lnTo>
                    <a:lnTo>
                      <a:pt x="1561" y="350"/>
                    </a:lnTo>
                    <a:lnTo>
                      <a:pt x="1556" y="350"/>
                    </a:lnTo>
                    <a:lnTo>
                      <a:pt x="1553" y="345"/>
                    </a:lnTo>
                    <a:lnTo>
                      <a:pt x="1556" y="343"/>
                    </a:lnTo>
                    <a:lnTo>
                      <a:pt x="1561" y="343"/>
                    </a:lnTo>
                    <a:lnTo>
                      <a:pt x="1558" y="343"/>
                    </a:lnTo>
                    <a:lnTo>
                      <a:pt x="1556" y="340"/>
                    </a:lnTo>
                    <a:lnTo>
                      <a:pt x="1553" y="335"/>
                    </a:lnTo>
                    <a:lnTo>
                      <a:pt x="1548" y="333"/>
                    </a:lnTo>
                    <a:lnTo>
                      <a:pt x="1545" y="333"/>
                    </a:lnTo>
                    <a:lnTo>
                      <a:pt x="1540" y="333"/>
                    </a:lnTo>
                    <a:lnTo>
                      <a:pt x="1538" y="333"/>
                    </a:lnTo>
                    <a:lnTo>
                      <a:pt x="1540" y="330"/>
                    </a:lnTo>
                    <a:lnTo>
                      <a:pt x="1540" y="328"/>
                    </a:lnTo>
                    <a:lnTo>
                      <a:pt x="1538" y="325"/>
                    </a:lnTo>
                    <a:lnTo>
                      <a:pt x="1533" y="325"/>
                    </a:lnTo>
                    <a:lnTo>
                      <a:pt x="1528" y="325"/>
                    </a:lnTo>
                    <a:lnTo>
                      <a:pt x="1520" y="325"/>
                    </a:lnTo>
                    <a:lnTo>
                      <a:pt x="1515" y="325"/>
                    </a:lnTo>
                    <a:lnTo>
                      <a:pt x="1510" y="325"/>
                    </a:lnTo>
                    <a:lnTo>
                      <a:pt x="1503" y="323"/>
                    </a:lnTo>
                    <a:lnTo>
                      <a:pt x="1500" y="323"/>
                    </a:lnTo>
                    <a:lnTo>
                      <a:pt x="1500" y="320"/>
                    </a:lnTo>
                    <a:lnTo>
                      <a:pt x="1498" y="318"/>
                    </a:lnTo>
                    <a:lnTo>
                      <a:pt x="1492" y="315"/>
                    </a:lnTo>
                    <a:lnTo>
                      <a:pt x="1485" y="315"/>
                    </a:lnTo>
                    <a:lnTo>
                      <a:pt x="1480" y="318"/>
                    </a:lnTo>
                    <a:lnTo>
                      <a:pt x="1475" y="323"/>
                    </a:lnTo>
                    <a:lnTo>
                      <a:pt x="1472" y="325"/>
                    </a:lnTo>
                    <a:lnTo>
                      <a:pt x="1467" y="325"/>
                    </a:lnTo>
                    <a:lnTo>
                      <a:pt x="1462" y="320"/>
                    </a:lnTo>
                    <a:lnTo>
                      <a:pt x="1460" y="318"/>
                    </a:lnTo>
                    <a:lnTo>
                      <a:pt x="1457" y="313"/>
                    </a:lnTo>
                    <a:lnTo>
                      <a:pt x="1455" y="310"/>
                    </a:lnTo>
                    <a:lnTo>
                      <a:pt x="1450" y="305"/>
                    </a:lnTo>
                    <a:lnTo>
                      <a:pt x="1442" y="300"/>
                    </a:lnTo>
                    <a:lnTo>
                      <a:pt x="1435" y="298"/>
                    </a:lnTo>
                    <a:lnTo>
                      <a:pt x="1429" y="298"/>
                    </a:lnTo>
                    <a:lnTo>
                      <a:pt x="1427" y="300"/>
                    </a:lnTo>
                    <a:lnTo>
                      <a:pt x="1419" y="303"/>
                    </a:lnTo>
                    <a:lnTo>
                      <a:pt x="1414" y="305"/>
                    </a:lnTo>
                    <a:lnTo>
                      <a:pt x="1414" y="308"/>
                    </a:lnTo>
                    <a:lnTo>
                      <a:pt x="1414" y="313"/>
                    </a:lnTo>
                    <a:lnTo>
                      <a:pt x="1409" y="315"/>
                    </a:lnTo>
                    <a:lnTo>
                      <a:pt x="1404" y="320"/>
                    </a:lnTo>
                    <a:lnTo>
                      <a:pt x="1397" y="320"/>
                    </a:lnTo>
                    <a:lnTo>
                      <a:pt x="1394" y="320"/>
                    </a:lnTo>
                    <a:lnTo>
                      <a:pt x="1392" y="315"/>
                    </a:lnTo>
                    <a:lnTo>
                      <a:pt x="1392" y="310"/>
                    </a:lnTo>
                    <a:lnTo>
                      <a:pt x="1389" y="305"/>
                    </a:lnTo>
                    <a:lnTo>
                      <a:pt x="1389" y="303"/>
                    </a:lnTo>
                    <a:lnTo>
                      <a:pt x="1387" y="298"/>
                    </a:lnTo>
                    <a:lnTo>
                      <a:pt x="1384" y="292"/>
                    </a:lnTo>
                    <a:lnTo>
                      <a:pt x="1382" y="290"/>
                    </a:lnTo>
                    <a:lnTo>
                      <a:pt x="1374" y="285"/>
                    </a:lnTo>
                    <a:lnTo>
                      <a:pt x="1366" y="285"/>
                    </a:lnTo>
                    <a:lnTo>
                      <a:pt x="1359" y="287"/>
                    </a:lnTo>
                    <a:lnTo>
                      <a:pt x="1354" y="292"/>
                    </a:lnTo>
                    <a:lnTo>
                      <a:pt x="1351" y="303"/>
                    </a:lnTo>
                    <a:lnTo>
                      <a:pt x="1349" y="313"/>
                    </a:lnTo>
                    <a:lnTo>
                      <a:pt x="1349" y="325"/>
                    </a:lnTo>
                    <a:lnTo>
                      <a:pt x="1354" y="343"/>
                    </a:lnTo>
                    <a:lnTo>
                      <a:pt x="1359" y="356"/>
                    </a:lnTo>
                    <a:lnTo>
                      <a:pt x="1356" y="353"/>
                    </a:lnTo>
                    <a:lnTo>
                      <a:pt x="1354" y="350"/>
                    </a:lnTo>
                    <a:lnTo>
                      <a:pt x="1349" y="345"/>
                    </a:lnTo>
                    <a:lnTo>
                      <a:pt x="1344" y="338"/>
                    </a:lnTo>
                    <a:lnTo>
                      <a:pt x="1341" y="330"/>
                    </a:lnTo>
                    <a:lnTo>
                      <a:pt x="1339" y="323"/>
                    </a:lnTo>
                    <a:lnTo>
                      <a:pt x="1339" y="310"/>
                    </a:lnTo>
                    <a:lnTo>
                      <a:pt x="1344" y="298"/>
                    </a:lnTo>
                    <a:lnTo>
                      <a:pt x="1344" y="290"/>
                    </a:lnTo>
                    <a:lnTo>
                      <a:pt x="1341" y="287"/>
                    </a:lnTo>
                    <a:lnTo>
                      <a:pt x="1336" y="287"/>
                    </a:lnTo>
                    <a:lnTo>
                      <a:pt x="1331" y="287"/>
                    </a:lnTo>
                    <a:lnTo>
                      <a:pt x="1324" y="290"/>
                    </a:lnTo>
                    <a:lnTo>
                      <a:pt x="1316" y="298"/>
                    </a:lnTo>
                    <a:lnTo>
                      <a:pt x="1311" y="310"/>
                    </a:lnTo>
                    <a:lnTo>
                      <a:pt x="1308" y="325"/>
                    </a:lnTo>
                    <a:lnTo>
                      <a:pt x="1308" y="335"/>
                    </a:lnTo>
                    <a:lnTo>
                      <a:pt x="1308" y="340"/>
                    </a:lnTo>
                    <a:lnTo>
                      <a:pt x="1308" y="345"/>
                    </a:lnTo>
                    <a:lnTo>
                      <a:pt x="1308" y="356"/>
                    </a:lnTo>
                    <a:lnTo>
                      <a:pt x="1308" y="361"/>
                    </a:lnTo>
                    <a:lnTo>
                      <a:pt x="1311" y="363"/>
                    </a:lnTo>
                    <a:lnTo>
                      <a:pt x="1316" y="366"/>
                    </a:lnTo>
                    <a:lnTo>
                      <a:pt x="1319" y="366"/>
                    </a:lnTo>
                    <a:lnTo>
                      <a:pt x="1321" y="366"/>
                    </a:lnTo>
                    <a:lnTo>
                      <a:pt x="1329" y="368"/>
                    </a:lnTo>
                    <a:lnTo>
                      <a:pt x="1334" y="371"/>
                    </a:lnTo>
                    <a:lnTo>
                      <a:pt x="1339" y="371"/>
                    </a:lnTo>
                    <a:lnTo>
                      <a:pt x="1341" y="373"/>
                    </a:lnTo>
                    <a:lnTo>
                      <a:pt x="1339" y="376"/>
                    </a:lnTo>
                    <a:lnTo>
                      <a:pt x="1334" y="376"/>
                    </a:lnTo>
                    <a:lnTo>
                      <a:pt x="1331" y="376"/>
                    </a:lnTo>
                    <a:lnTo>
                      <a:pt x="1326" y="376"/>
                    </a:lnTo>
                    <a:lnTo>
                      <a:pt x="1321" y="378"/>
                    </a:lnTo>
                    <a:lnTo>
                      <a:pt x="1316" y="381"/>
                    </a:lnTo>
                    <a:lnTo>
                      <a:pt x="1316" y="383"/>
                    </a:lnTo>
                    <a:lnTo>
                      <a:pt x="1319" y="386"/>
                    </a:lnTo>
                    <a:lnTo>
                      <a:pt x="1321" y="386"/>
                    </a:lnTo>
                    <a:lnTo>
                      <a:pt x="1326" y="388"/>
                    </a:lnTo>
                    <a:lnTo>
                      <a:pt x="1331" y="391"/>
                    </a:lnTo>
                    <a:lnTo>
                      <a:pt x="1334" y="393"/>
                    </a:lnTo>
                    <a:lnTo>
                      <a:pt x="1339" y="396"/>
                    </a:lnTo>
                    <a:lnTo>
                      <a:pt x="1341" y="396"/>
                    </a:lnTo>
                    <a:lnTo>
                      <a:pt x="1346" y="396"/>
                    </a:lnTo>
                    <a:lnTo>
                      <a:pt x="1351" y="393"/>
                    </a:lnTo>
                    <a:lnTo>
                      <a:pt x="1356" y="391"/>
                    </a:lnTo>
                    <a:lnTo>
                      <a:pt x="1359" y="393"/>
                    </a:lnTo>
                    <a:lnTo>
                      <a:pt x="1361" y="396"/>
                    </a:lnTo>
                    <a:lnTo>
                      <a:pt x="1371" y="398"/>
                    </a:lnTo>
                    <a:lnTo>
                      <a:pt x="1374" y="398"/>
                    </a:lnTo>
                    <a:lnTo>
                      <a:pt x="1366" y="436"/>
                    </a:lnTo>
                    <a:lnTo>
                      <a:pt x="1336" y="482"/>
                    </a:lnTo>
                    <a:lnTo>
                      <a:pt x="1326" y="426"/>
                    </a:lnTo>
                    <a:lnTo>
                      <a:pt x="1308" y="403"/>
                    </a:lnTo>
                    <a:lnTo>
                      <a:pt x="1288" y="431"/>
                    </a:lnTo>
                    <a:lnTo>
                      <a:pt x="1278" y="403"/>
                    </a:lnTo>
                    <a:lnTo>
                      <a:pt x="1258" y="368"/>
                    </a:lnTo>
                    <a:lnTo>
                      <a:pt x="1248" y="323"/>
                    </a:lnTo>
                    <a:lnTo>
                      <a:pt x="1215" y="270"/>
                    </a:lnTo>
                    <a:lnTo>
                      <a:pt x="1190" y="343"/>
                    </a:lnTo>
                    <a:lnTo>
                      <a:pt x="1190" y="368"/>
                    </a:lnTo>
                    <a:lnTo>
                      <a:pt x="1225" y="398"/>
                    </a:lnTo>
                    <a:lnTo>
                      <a:pt x="1230" y="431"/>
                    </a:lnTo>
                    <a:lnTo>
                      <a:pt x="1205" y="456"/>
                    </a:lnTo>
                    <a:lnTo>
                      <a:pt x="1190" y="446"/>
                    </a:lnTo>
                    <a:lnTo>
                      <a:pt x="1185" y="446"/>
                    </a:lnTo>
                    <a:lnTo>
                      <a:pt x="1185" y="444"/>
                    </a:lnTo>
                    <a:lnTo>
                      <a:pt x="1187" y="439"/>
                    </a:lnTo>
                    <a:lnTo>
                      <a:pt x="1185" y="434"/>
                    </a:lnTo>
                    <a:lnTo>
                      <a:pt x="1185" y="429"/>
                    </a:lnTo>
                    <a:lnTo>
                      <a:pt x="1182" y="424"/>
                    </a:lnTo>
                    <a:lnTo>
                      <a:pt x="1185" y="424"/>
                    </a:lnTo>
                    <a:lnTo>
                      <a:pt x="1187" y="424"/>
                    </a:lnTo>
                    <a:lnTo>
                      <a:pt x="1190" y="424"/>
                    </a:lnTo>
                    <a:lnTo>
                      <a:pt x="1192" y="424"/>
                    </a:lnTo>
                    <a:lnTo>
                      <a:pt x="1195" y="424"/>
                    </a:lnTo>
                    <a:lnTo>
                      <a:pt x="1198" y="419"/>
                    </a:lnTo>
                    <a:lnTo>
                      <a:pt x="1200" y="413"/>
                    </a:lnTo>
                    <a:lnTo>
                      <a:pt x="1198" y="408"/>
                    </a:lnTo>
                    <a:lnTo>
                      <a:pt x="1192" y="406"/>
                    </a:lnTo>
                    <a:lnTo>
                      <a:pt x="1190" y="403"/>
                    </a:lnTo>
                    <a:lnTo>
                      <a:pt x="1185" y="403"/>
                    </a:lnTo>
                    <a:lnTo>
                      <a:pt x="1180" y="398"/>
                    </a:lnTo>
                    <a:lnTo>
                      <a:pt x="1175" y="396"/>
                    </a:lnTo>
                    <a:lnTo>
                      <a:pt x="1170" y="391"/>
                    </a:lnTo>
                    <a:lnTo>
                      <a:pt x="1167" y="388"/>
                    </a:lnTo>
                    <a:lnTo>
                      <a:pt x="1165" y="383"/>
                    </a:lnTo>
                    <a:lnTo>
                      <a:pt x="1162" y="378"/>
                    </a:lnTo>
                    <a:lnTo>
                      <a:pt x="1162" y="373"/>
                    </a:lnTo>
                    <a:lnTo>
                      <a:pt x="1162" y="371"/>
                    </a:lnTo>
                    <a:lnTo>
                      <a:pt x="1165" y="368"/>
                    </a:lnTo>
                    <a:lnTo>
                      <a:pt x="1165" y="363"/>
                    </a:lnTo>
                    <a:lnTo>
                      <a:pt x="1162" y="356"/>
                    </a:lnTo>
                    <a:lnTo>
                      <a:pt x="1162" y="350"/>
                    </a:lnTo>
                    <a:lnTo>
                      <a:pt x="1160" y="343"/>
                    </a:lnTo>
                    <a:lnTo>
                      <a:pt x="1160" y="338"/>
                    </a:lnTo>
                    <a:lnTo>
                      <a:pt x="1157" y="333"/>
                    </a:lnTo>
                    <a:lnTo>
                      <a:pt x="1157" y="328"/>
                    </a:lnTo>
                    <a:lnTo>
                      <a:pt x="1160" y="325"/>
                    </a:lnTo>
                    <a:lnTo>
                      <a:pt x="1162" y="323"/>
                    </a:lnTo>
                    <a:lnTo>
                      <a:pt x="1165" y="323"/>
                    </a:lnTo>
                    <a:lnTo>
                      <a:pt x="1167" y="318"/>
                    </a:lnTo>
                    <a:lnTo>
                      <a:pt x="1172" y="310"/>
                    </a:lnTo>
                    <a:lnTo>
                      <a:pt x="1172" y="308"/>
                    </a:lnTo>
                    <a:lnTo>
                      <a:pt x="1172" y="305"/>
                    </a:lnTo>
                    <a:lnTo>
                      <a:pt x="1170" y="303"/>
                    </a:lnTo>
                    <a:lnTo>
                      <a:pt x="1165" y="300"/>
                    </a:lnTo>
                    <a:lnTo>
                      <a:pt x="1162" y="300"/>
                    </a:lnTo>
                    <a:lnTo>
                      <a:pt x="1157" y="300"/>
                    </a:lnTo>
                    <a:lnTo>
                      <a:pt x="1152" y="300"/>
                    </a:lnTo>
                    <a:lnTo>
                      <a:pt x="1147" y="300"/>
                    </a:lnTo>
                    <a:lnTo>
                      <a:pt x="1142" y="303"/>
                    </a:lnTo>
                    <a:lnTo>
                      <a:pt x="1145" y="305"/>
                    </a:lnTo>
                    <a:lnTo>
                      <a:pt x="1147" y="308"/>
                    </a:lnTo>
                    <a:lnTo>
                      <a:pt x="1150" y="310"/>
                    </a:lnTo>
                    <a:lnTo>
                      <a:pt x="1152" y="313"/>
                    </a:lnTo>
                    <a:lnTo>
                      <a:pt x="1150" y="313"/>
                    </a:lnTo>
                    <a:lnTo>
                      <a:pt x="1147" y="315"/>
                    </a:lnTo>
                    <a:lnTo>
                      <a:pt x="1145" y="313"/>
                    </a:lnTo>
                    <a:lnTo>
                      <a:pt x="1142" y="310"/>
                    </a:lnTo>
                    <a:lnTo>
                      <a:pt x="1137" y="310"/>
                    </a:lnTo>
                    <a:lnTo>
                      <a:pt x="1134" y="313"/>
                    </a:lnTo>
                    <a:lnTo>
                      <a:pt x="1132" y="315"/>
                    </a:lnTo>
                    <a:lnTo>
                      <a:pt x="1132" y="320"/>
                    </a:lnTo>
                    <a:lnTo>
                      <a:pt x="1132" y="323"/>
                    </a:lnTo>
                    <a:lnTo>
                      <a:pt x="1134" y="328"/>
                    </a:lnTo>
                    <a:lnTo>
                      <a:pt x="1137" y="330"/>
                    </a:lnTo>
                    <a:lnTo>
                      <a:pt x="1134" y="335"/>
                    </a:lnTo>
                    <a:lnTo>
                      <a:pt x="1132" y="340"/>
                    </a:lnTo>
                    <a:lnTo>
                      <a:pt x="1132" y="348"/>
                    </a:lnTo>
                    <a:lnTo>
                      <a:pt x="1129" y="353"/>
                    </a:lnTo>
                    <a:lnTo>
                      <a:pt x="1127" y="350"/>
                    </a:lnTo>
                    <a:lnTo>
                      <a:pt x="1124" y="343"/>
                    </a:lnTo>
                    <a:lnTo>
                      <a:pt x="1124" y="335"/>
                    </a:lnTo>
                    <a:lnTo>
                      <a:pt x="1124" y="328"/>
                    </a:lnTo>
                    <a:lnTo>
                      <a:pt x="1119" y="323"/>
                    </a:lnTo>
                    <a:lnTo>
                      <a:pt x="1117" y="320"/>
                    </a:lnTo>
                    <a:lnTo>
                      <a:pt x="1112" y="315"/>
                    </a:lnTo>
                    <a:lnTo>
                      <a:pt x="1109" y="315"/>
                    </a:lnTo>
                    <a:lnTo>
                      <a:pt x="1109" y="318"/>
                    </a:lnTo>
                    <a:lnTo>
                      <a:pt x="1112" y="323"/>
                    </a:lnTo>
                    <a:lnTo>
                      <a:pt x="1112" y="328"/>
                    </a:lnTo>
                    <a:lnTo>
                      <a:pt x="1109" y="328"/>
                    </a:lnTo>
                    <a:lnTo>
                      <a:pt x="1104" y="328"/>
                    </a:lnTo>
                    <a:lnTo>
                      <a:pt x="1099" y="325"/>
                    </a:lnTo>
                    <a:lnTo>
                      <a:pt x="1094" y="320"/>
                    </a:lnTo>
                    <a:lnTo>
                      <a:pt x="1092" y="315"/>
                    </a:lnTo>
                    <a:lnTo>
                      <a:pt x="1092" y="313"/>
                    </a:lnTo>
                    <a:lnTo>
                      <a:pt x="1087" y="313"/>
                    </a:lnTo>
                    <a:lnTo>
                      <a:pt x="1082" y="315"/>
                    </a:lnTo>
                    <a:lnTo>
                      <a:pt x="1079" y="315"/>
                    </a:lnTo>
                    <a:lnTo>
                      <a:pt x="1077" y="313"/>
                    </a:lnTo>
                    <a:lnTo>
                      <a:pt x="1079" y="310"/>
                    </a:lnTo>
                    <a:lnTo>
                      <a:pt x="1082" y="303"/>
                    </a:lnTo>
                    <a:lnTo>
                      <a:pt x="1082" y="300"/>
                    </a:lnTo>
                    <a:lnTo>
                      <a:pt x="1077" y="298"/>
                    </a:lnTo>
                    <a:lnTo>
                      <a:pt x="1071" y="300"/>
                    </a:lnTo>
                    <a:lnTo>
                      <a:pt x="1064" y="300"/>
                    </a:lnTo>
                    <a:lnTo>
                      <a:pt x="1056" y="303"/>
                    </a:lnTo>
                    <a:lnTo>
                      <a:pt x="1051" y="303"/>
                    </a:lnTo>
                    <a:lnTo>
                      <a:pt x="1049" y="305"/>
                    </a:lnTo>
                    <a:lnTo>
                      <a:pt x="1044" y="305"/>
                    </a:lnTo>
                    <a:lnTo>
                      <a:pt x="1039" y="308"/>
                    </a:lnTo>
                    <a:lnTo>
                      <a:pt x="1036" y="310"/>
                    </a:lnTo>
                    <a:lnTo>
                      <a:pt x="1036" y="315"/>
                    </a:lnTo>
                    <a:lnTo>
                      <a:pt x="1034" y="320"/>
                    </a:lnTo>
                    <a:lnTo>
                      <a:pt x="1029" y="323"/>
                    </a:lnTo>
                    <a:lnTo>
                      <a:pt x="1024" y="323"/>
                    </a:lnTo>
                    <a:lnTo>
                      <a:pt x="1021" y="325"/>
                    </a:lnTo>
                    <a:lnTo>
                      <a:pt x="1021" y="330"/>
                    </a:lnTo>
                    <a:lnTo>
                      <a:pt x="1024" y="333"/>
                    </a:lnTo>
                    <a:lnTo>
                      <a:pt x="1029" y="338"/>
                    </a:lnTo>
                    <a:lnTo>
                      <a:pt x="1034" y="343"/>
                    </a:lnTo>
                    <a:lnTo>
                      <a:pt x="1036" y="345"/>
                    </a:lnTo>
                    <a:lnTo>
                      <a:pt x="1039" y="345"/>
                    </a:lnTo>
                    <a:lnTo>
                      <a:pt x="1039" y="350"/>
                    </a:lnTo>
                    <a:lnTo>
                      <a:pt x="1039" y="353"/>
                    </a:lnTo>
                    <a:lnTo>
                      <a:pt x="1034" y="356"/>
                    </a:lnTo>
                    <a:lnTo>
                      <a:pt x="1026" y="353"/>
                    </a:lnTo>
                    <a:lnTo>
                      <a:pt x="1021" y="356"/>
                    </a:lnTo>
                    <a:lnTo>
                      <a:pt x="1021" y="358"/>
                    </a:lnTo>
                    <a:lnTo>
                      <a:pt x="1021" y="361"/>
                    </a:lnTo>
                    <a:lnTo>
                      <a:pt x="1021" y="366"/>
                    </a:lnTo>
                    <a:lnTo>
                      <a:pt x="1024" y="371"/>
                    </a:lnTo>
                    <a:lnTo>
                      <a:pt x="1026" y="373"/>
                    </a:lnTo>
                    <a:lnTo>
                      <a:pt x="1031" y="373"/>
                    </a:lnTo>
                    <a:lnTo>
                      <a:pt x="1036" y="373"/>
                    </a:lnTo>
                    <a:lnTo>
                      <a:pt x="1044" y="373"/>
                    </a:lnTo>
                    <a:lnTo>
                      <a:pt x="1051" y="376"/>
                    </a:lnTo>
                    <a:lnTo>
                      <a:pt x="1054" y="376"/>
                    </a:lnTo>
                    <a:lnTo>
                      <a:pt x="1059" y="376"/>
                    </a:lnTo>
                    <a:lnTo>
                      <a:pt x="1069" y="378"/>
                    </a:lnTo>
                    <a:lnTo>
                      <a:pt x="1077" y="381"/>
                    </a:lnTo>
                    <a:lnTo>
                      <a:pt x="1082" y="386"/>
                    </a:lnTo>
                    <a:lnTo>
                      <a:pt x="1082" y="391"/>
                    </a:lnTo>
                    <a:lnTo>
                      <a:pt x="1079" y="396"/>
                    </a:lnTo>
                    <a:lnTo>
                      <a:pt x="1079" y="398"/>
                    </a:lnTo>
                    <a:lnTo>
                      <a:pt x="1077" y="398"/>
                    </a:lnTo>
                    <a:lnTo>
                      <a:pt x="1071" y="396"/>
                    </a:lnTo>
                    <a:lnTo>
                      <a:pt x="1066" y="396"/>
                    </a:lnTo>
                    <a:lnTo>
                      <a:pt x="1059" y="393"/>
                    </a:lnTo>
                    <a:lnTo>
                      <a:pt x="1054" y="388"/>
                    </a:lnTo>
                    <a:lnTo>
                      <a:pt x="1049" y="388"/>
                    </a:lnTo>
                    <a:lnTo>
                      <a:pt x="1044" y="386"/>
                    </a:lnTo>
                    <a:lnTo>
                      <a:pt x="1039" y="383"/>
                    </a:lnTo>
                    <a:lnTo>
                      <a:pt x="1034" y="383"/>
                    </a:lnTo>
                    <a:lnTo>
                      <a:pt x="1026" y="383"/>
                    </a:lnTo>
                    <a:lnTo>
                      <a:pt x="1021" y="383"/>
                    </a:lnTo>
                    <a:lnTo>
                      <a:pt x="1019" y="383"/>
                    </a:lnTo>
                    <a:lnTo>
                      <a:pt x="1019" y="388"/>
                    </a:lnTo>
                    <a:lnTo>
                      <a:pt x="1019" y="393"/>
                    </a:lnTo>
                    <a:lnTo>
                      <a:pt x="1019" y="398"/>
                    </a:lnTo>
                    <a:lnTo>
                      <a:pt x="1019" y="403"/>
                    </a:lnTo>
                    <a:lnTo>
                      <a:pt x="1021" y="406"/>
                    </a:lnTo>
                    <a:lnTo>
                      <a:pt x="1026" y="406"/>
                    </a:lnTo>
                    <a:lnTo>
                      <a:pt x="1031" y="408"/>
                    </a:lnTo>
                    <a:lnTo>
                      <a:pt x="1036" y="413"/>
                    </a:lnTo>
                    <a:lnTo>
                      <a:pt x="1044" y="419"/>
                    </a:lnTo>
                    <a:lnTo>
                      <a:pt x="1049" y="424"/>
                    </a:lnTo>
                    <a:lnTo>
                      <a:pt x="1049" y="429"/>
                    </a:lnTo>
                    <a:lnTo>
                      <a:pt x="1051" y="434"/>
                    </a:lnTo>
                    <a:lnTo>
                      <a:pt x="1051" y="439"/>
                    </a:lnTo>
                    <a:lnTo>
                      <a:pt x="1054" y="441"/>
                    </a:lnTo>
                    <a:lnTo>
                      <a:pt x="1056" y="441"/>
                    </a:lnTo>
                    <a:lnTo>
                      <a:pt x="1059" y="441"/>
                    </a:lnTo>
                    <a:lnTo>
                      <a:pt x="1064" y="444"/>
                    </a:lnTo>
                    <a:lnTo>
                      <a:pt x="1066" y="444"/>
                    </a:lnTo>
                    <a:lnTo>
                      <a:pt x="1071" y="446"/>
                    </a:lnTo>
                    <a:lnTo>
                      <a:pt x="1074" y="446"/>
                    </a:lnTo>
                    <a:lnTo>
                      <a:pt x="1077" y="446"/>
                    </a:lnTo>
                    <a:lnTo>
                      <a:pt x="1079" y="446"/>
                    </a:lnTo>
                    <a:lnTo>
                      <a:pt x="1084" y="446"/>
                    </a:lnTo>
                    <a:lnTo>
                      <a:pt x="1087" y="444"/>
                    </a:lnTo>
                    <a:lnTo>
                      <a:pt x="1094" y="444"/>
                    </a:lnTo>
                    <a:lnTo>
                      <a:pt x="1102" y="441"/>
                    </a:lnTo>
                    <a:lnTo>
                      <a:pt x="1107" y="439"/>
                    </a:lnTo>
                    <a:lnTo>
                      <a:pt x="1114" y="439"/>
                    </a:lnTo>
                    <a:lnTo>
                      <a:pt x="1119" y="436"/>
                    </a:lnTo>
                    <a:lnTo>
                      <a:pt x="1124" y="434"/>
                    </a:lnTo>
                    <a:lnTo>
                      <a:pt x="1129" y="429"/>
                    </a:lnTo>
                    <a:lnTo>
                      <a:pt x="1132" y="426"/>
                    </a:lnTo>
                    <a:lnTo>
                      <a:pt x="1134" y="429"/>
                    </a:lnTo>
                    <a:lnTo>
                      <a:pt x="1137" y="429"/>
                    </a:lnTo>
                    <a:lnTo>
                      <a:pt x="1142" y="434"/>
                    </a:lnTo>
                    <a:lnTo>
                      <a:pt x="1145" y="434"/>
                    </a:lnTo>
                    <a:lnTo>
                      <a:pt x="1147" y="439"/>
                    </a:lnTo>
                    <a:lnTo>
                      <a:pt x="1152" y="441"/>
                    </a:lnTo>
                    <a:lnTo>
                      <a:pt x="1157" y="444"/>
                    </a:lnTo>
                    <a:lnTo>
                      <a:pt x="1160" y="449"/>
                    </a:lnTo>
                    <a:lnTo>
                      <a:pt x="1167" y="451"/>
                    </a:lnTo>
                    <a:lnTo>
                      <a:pt x="1157" y="471"/>
                    </a:lnTo>
                    <a:lnTo>
                      <a:pt x="1122" y="461"/>
                    </a:lnTo>
                    <a:lnTo>
                      <a:pt x="1069" y="461"/>
                    </a:lnTo>
                    <a:lnTo>
                      <a:pt x="1039" y="441"/>
                    </a:lnTo>
                    <a:lnTo>
                      <a:pt x="991" y="451"/>
                    </a:lnTo>
                    <a:lnTo>
                      <a:pt x="996" y="466"/>
                    </a:lnTo>
                    <a:lnTo>
                      <a:pt x="1001" y="497"/>
                    </a:lnTo>
                    <a:lnTo>
                      <a:pt x="986" y="492"/>
                    </a:lnTo>
                    <a:lnTo>
                      <a:pt x="958" y="461"/>
                    </a:lnTo>
                    <a:lnTo>
                      <a:pt x="903" y="471"/>
                    </a:lnTo>
                    <a:lnTo>
                      <a:pt x="875" y="451"/>
                    </a:lnTo>
                    <a:lnTo>
                      <a:pt x="885" y="431"/>
                    </a:lnTo>
                    <a:lnTo>
                      <a:pt x="850" y="421"/>
                    </a:lnTo>
                    <a:lnTo>
                      <a:pt x="807" y="398"/>
                    </a:lnTo>
                    <a:lnTo>
                      <a:pt x="749" y="383"/>
                    </a:lnTo>
                    <a:lnTo>
                      <a:pt x="713" y="393"/>
                    </a:lnTo>
                    <a:lnTo>
                      <a:pt x="676" y="353"/>
                    </a:lnTo>
                    <a:lnTo>
                      <a:pt x="577" y="398"/>
                    </a:lnTo>
                    <a:lnTo>
                      <a:pt x="550" y="426"/>
                    </a:lnTo>
                    <a:lnTo>
                      <a:pt x="509" y="416"/>
                    </a:lnTo>
                    <a:lnTo>
                      <a:pt x="482" y="388"/>
                    </a:lnTo>
                    <a:lnTo>
                      <a:pt x="451" y="378"/>
                    </a:lnTo>
                    <a:lnTo>
                      <a:pt x="439" y="378"/>
                    </a:lnTo>
                    <a:lnTo>
                      <a:pt x="424" y="363"/>
                    </a:lnTo>
                    <a:lnTo>
                      <a:pt x="376" y="368"/>
                    </a:lnTo>
                    <a:lnTo>
                      <a:pt x="308" y="338"/>
                    </a:lnTo>
                    <a:lnTo>
                      <a:pt x="277" y="343"/>
                    </a:lnTo>
                    <a:lnTo>
                      <a:pt x="252" y="328"/>
                    </a:lnTo>
                    <a:lnTo>
                      <a:pt x="245" y="310"/>
                    </a:lnTo>
                    <a:lnTo>
                      <a:pt x="199" y="295"/>
                    </a:lnTo>
                    <a:lnTo>
                      <a:pt x="171" y="315"/>
                    </a:lnTo>
                    <a:lnTo>
                      <a:pt x="131" y="333"/>
                    </a:lnTo>
                    <a:lnTo>
                      <a:pt x="98" y="353"/>
                    </a:lnTo>
                    <a:lnTo>
                      <a:pt x="78" y="403"/>
                    </a:lnTo>
                    <a:lnTo>
                      <a:pt x="35" y="413"/>
                    </a:lnTo>
                    <a:lnTo>
                      <a:pt x="35" y="446"/>
                    </a:lnTo>
                    <a:lnTo>
                      <a:pt x="68" y="487"/>
                    </a:lnTo>
                    <a:lnTo>
                      <a:pt x="98" y="502"/>
                    </a:lnTo>
                    <a:lnTo>
                      <a:pt x="98" y="522"/>
                    </a:lnTo>
                    <a:lnTo>
                      <a:pt x="78" y="532"/>
                    </a:lnTo>
                    <a:lnTo>
                      <a:pt x="50" y="522"/>
                    </a:lnTo>
                    <a:lnTo>
                      <a:pt x="0" y="560"/>
                    </a:lnTo>
                    <a:lnTo>
                      <a:pt x="15" y="575"/>
                    </a:lnTo>
                    <a:lnTo>
                      <a:pt x="35" y="595"/>
                    </a:lnTo>
                    <a:lnTo>
                      <a:pt x="83" y="595"/>
                    </a:lnTo>
                    <a:lnTo>
                      <a:pt x="118" y="600"/>
                    </a:lnTo>
                    <a:lnTo>
                      <a:pt x="103" y="635"/>
                    </a:lnTo>
                    <a:lnTo>
                      <a:pt x="63" y="653"/>
                    </a:lnTo>
                    <a:lnTo>
                      <a:pt x="30" y="673"/>
                    </a:lnTo>
                    <a:lnTo>
                      <a:pt x="25" y="698"/>
                    </a:lnTo>
                    <a:lnTo>
                      <a:pt x="63" y="724"/>
                    </a:lnTo>
                    <a:lnTo>
                      <a:pt x="68" y="751"/>
                    </a:lnTo>
                    <a:lnTo>
                      <a:pt x="93" y="761"/>
                    </a:lnTo>
                    <a:lnTo>
                      <a:pt x="98" y="797"/>
                    </a:lnTo>
                    <a:lnTo>
                      <a:pt x="136" y="792"/>
                    </a:lnTo>
                    <a:lnTo>
                      <a:pt x="182" y="792"/>
                    </a:lnTo>
                    <a:lnTo>
                      <a:pt x="156" y="840"/>
                    </a:lnTo>
                    <a:lnTo>
                      <a:pt x="78" y="905"/>
                    </a:lnTo>
                    <a:lnTo>
                      <a:pt x="166" y="860"/>
                    </a:lnTo>
                    <a:lnTo>
                      <a:pt x="234" y="787"/>
                    </a:lnTo>
                    <a:lnTo>
                      <a:pt x="229" y="772"/>
                    </a:lnTo>
                    <a:lnTo>
                      <a:pt x="272" y="719"/>
                    </a:lnTo>
                    <a:lnTo>
                      <a:pt x="282" y="741"/>
                    </a:lnTo>
                    <a:lnTo>
                      <a:pt x="287" y="766"/>
                    </a:lnTo>
                    <a:lnTo>
                      <a:pt x="320" y="741"/>
                    </a:lnTo>
                    <a:lnTo>
                      <a:pt x="355" y="719"/>
                    </a:lnTo>
                    <a:lnTo>
                      <a:pt x="371" y="731"/>
                    </a:lnTo>
                    <a:lnTo>
                      <a:pt x="451" y="746"/>
                    </a:lnTo>
                    <a:lnTo>
                      <a:pt x="504" y="772"/>
                    </a:lnTo>
                    <a:lnTo>
                      <a:pt x="545" y="751"/>
                    </a:lnTo>
                    <a:lnTo>
                      <a:pt x="603" y="855"/>
                    </a:lnTo>
                    <a:lnTo>
                      <a:pt x="640" y="880"/>
                    </a:lnTo>
                    <a:lnTo>
                      <a:pt x="635" y="920"/>
                    </a:lnTo>
                    <a:lnTo>
                      <a:pt x="650" y="953"/>
                    </a:lnTo>
                    <a:lnTo>
                      <a:pt x="691" y="1009"/>
                    </a:lnTo>
                    <a:lnTo>
                      <a:pt x="749" y="1046"/>
                    </a:lnTo>
                    <a:lnTo>
                      <a:pt x="754" y="1072"/>
                    </a:lnTo>
                    <a:lnTo>
                      <a:pt x="759" y="1102"/>
                    </a:lnTo>
                    <a:lnTo>
                      <a:pt x="744" y="1112"/>
                    </a:lnTo>
                    <a:lnTo>
                      <a:pt x="749" y="1092"/>
                    </a:lnTo>
                    <a:lnTo>
                      <a:pt x="719" y="1082"/>
                    </a:lnTo>
                    <a:lnTo>
                      <a:pt x="734" y="1137"/>
                    </a:lnTo>
                    <a:lnTo>
                      <a:pt x="729" y="1180"/>
                    </a:lnTo>
                    <a:lnTo>
                      <a:pt x="719" y="1220"/>
                    </a:lnTo>
                    <a:lnTo>
                      <a:pt x="729" y="1253"/>
                    </a:lnTo>
                    <a:lnTo>
                      <a:pt x="729" y="1273"/>
                    </a:lnTo>
                    <a:lnTo>
                      <a:pt x="754" y="1324"/>
                    </a:lnTo>
                    <a:lnTo>
                      <a:pt x="774" y="1359"/>
                    </a:lnTo>
                    <a:lnTo>
                      <a:pt x="792" y="1387"/>
                    </a:lnTo>
                    <a:lnTo>
                      <a:pt x="837" y="1417"/>
                    </a:lnTo>
                    <a:lnTo>
                      <a:pt x="842" y="1427"/>
                    </a:lnTo>
                    <a:lnTo>
                      <a:pt x="845" y="1427"/>
                    </a:lnTo>
                    <a:lnTo>
                      <a:pt x="875" y="1483"/>
                    </a:lnTo>
                    <a:lnTo>
                      <a:pt x="895" y="1515"/>
                    </a:lnTo>
                    <a:lnTo>
                      <a:pt x="890" y="1525"/>
                    </a:lnTo>
                    <a:lnTo>
                      <a:pt x="928" y="1551"/>
                    </a:lnTo>
                    <a:lnTo>
                      <a:pt x="933" y="1576"/>
                    </a:lnTo>
                    <a:lnTo>
                      <a:pt x="948" y="1586"/>
                    </a:lnTo>
                    <a:lnTo>
                      <a:pt x="968" y="1606"/>
                    </a:lnTo>
                    <a:lnTo>
                      <a:pt x="976" y="1591"/>
                    </a:lnTo>
                    <a:lnTo>
                      <a:pt x="953" y="1576"/>
                    </a:lnTo>
                    <a:lnTo>
                      <a:pt x="933" y="1530"/>
                    </a:lnTo>
                    <a:lnTo>
                      <a:pt x="895" y="1477"/>
                    </a:lnTo>
                    <a:lnTo>
                      <a:pt x="885" y="1447"/>
                    </a:lnTo>
                    <a:lnTo>
                      <a:pt x="913" y="1457"/>
                    </a:lnTo>
                    <a:lnTo>
                      <a:pt x="938" y="1510"/>
                    </a:lnTo>
                    <a:lnTo>
                      <a:pt x="948" y="1525"/>
                    </a:lnTo>
                    <a:lnTo>
                      <a:pt x="976" y="1541"/>
                    </a:lnTo>
                    <a:lnTo>
                      <a:pt x="976" y="1556"/>
                    </a:lnTo>
                    <a:lnTo>
                      <a:pt x="996" y="1566"/>
                    </a:lnTo>
                    <a:lnTo>
                      <a:pt x="1006" y="1581"/>
                    </a:lnTo>
                    <a:lnTo>
                      <a:pt x="1031" y="1606"/>
                    </a:lnTo>
                    <a:lnTo>
                      <a:pt x="1036" y="1644"/>
                    </a:lnTo>
                    <a:lnTo>
                      <a:pt x="1036" y="1659"/>
                    </a:lnTo>
                    <a:lnTo>
                      <a:pt x="1104" y="1699"/>
                    </a:lnTo>
                    <a:lnTo>
                      <a:pt x="1137" y="1717"/>
                    </a:lnTo>
                    <a:lnTo>
                      <a:pt x="1195" y="1732"/>
                    </a:lnTo>
                    <a:lnTo>
                      <a:pt x="1210" y="1727"/>
                    </a:lnTo>
                    <a:lnTo>
                      <a:pt x="1225" y="1727"/>
                    </a:lnTo>
                    <a:lnTo>
                      <a:pt x="1250" y="1747"/>
                    </a:lnTo>
                    <a:lnTo>
                      <a:pt x="1256" y="1755"/>
                    </a:lnTo>
                    <a:lnTo>
                      <a:pt x="1288" y="1760"/>
                    </a:lnTo>
                    <a:lnTo>
                      <a:pt x="1303" y="1755"/>
                    </a:lnTo>
                    <a:lnTo>
                      <a:pt x="1303" y="1752"/>
                    </a:lnTo>
                    <a:lnTo>
                      <a:pt x="1331" y="1767"/>
                    </a:lnTo>
                    <a:lnTo>
                      <a:pt x="1361" y="1755"/>
                    </a:lnTo>
                    <a:lnTo>
                      <a:pt x="1329" y="1767"/>
                    </a:lnTo>
                    <a:lnTo>
                      <a:pt x="1356" y="1810"/>
                    </a:lnTo>
                    <a:lnTo>
                      <a:pt x="1366" y="1820"/>
                    </a:lnTo>
                    <a:lnTo>
                      <a:pt x="1414" y="1851"/>
                    </a:lnTo>
                    <a:lnTo>
                      <a:pt x="1419" y="1830"/>
                    </a:lnTo>
                    <a:lnTo>
                      <a:pt x="1404" y="1810"/>
                    </a:lnTo>
                    <a:close/>
                    <a:moveTo>
                      <a:pt x="1268" y="1722"/>
                    </a:moveTo>
                    <a:lnTo>
                      <a:pt x="1268" y="1722"/>
                    </a:lnTo>
                    <a:lnTo>
                      <a:pt x="1281" y="1722"/>
                    </a:lnTo>
                    <a:lnTo>
                      <a:pt x="1283" y="1722"/>
                    </a:lnTo>
                    <a:lnTo>
                      <a:pt x="1268" y="1722"/>
                    </a:lnTo>
                    <a:close/>
                    <a:moveTo>
                      <a:pt x="1593" y="1692"/>
                    </a:moveTo>
                    <a:lnTo>
                      <a:pt x="1614" y="1692"/>
                    </a:lnTo>
                    <a:lnTo>
                      <a:pt x="1629" y="1679"/>
                    </a:lnTo>
                    <a:lnTo>
                      <a:pt x="1671" y="1687"/>
                    </a:lnTo>
                    <a:lnTo>
                      <a:pt x="1651" y="1674"/>
                    </a:lnTo>
                    <a:lnTo>
                      <a:pt x="1619" y="1659"/>
                    </a:lnTo>
                    <a:lnTo>
                      <a:pt x="1578" y="1659"/>
                    </a:lnTo>
                    <a:lnTo>
                      <a:pt x="1578" y="1669"/>
                    </a:lnTo>
                    <a:lnTo>
                      <a:pt x="1556" y="1674"/>
                    </a:lnTo>
                    <a:lnTo>
                      <a:pt x="1583" y="1687"/>
                    </a:lnTo>
                    <a:lnTo>
                      <a:pt x="1593" y="1692"/>
                    </a:lnTo>
                    <a:close/>
                    <a:moveTo>
                      <a:pt x="1520" y="1634"/>
                    </a:moveTo>
                    <a:lnTo>
                      <a:pt x="1520" y="1634"/>
                    </a:lnTo>
                    <a:lnTo>
                      <a:pt x="1513" y="1624"/>
                    </a:lnTo>
                    <a:lnTo>
                      <a:pt x="1510" y="1619"/>
                    </a:lnTo>
                    <a:lnTo>
                      <a:pt x="1472" y="1604"/>
                    </a:lnTo>
                    <a:lnTo>
                      <a:pt x="1414" y="1604"/>
                    </a:lnTo>
                    <a:lnTo>
                      <a:pt x="1382" y="1609"/>
                    </a:lnTo>
                    <a:lnTo>
                      <a:pt x="1371" y="1619"/>
                    </a:lnTo>
                    <a:lnTo>
                      <a:pt x="1397" y="1624"/>
                    </a:lnTo>
                    <a:lnTo>
                      <a:pt x="1419" y="1624"/>
                    </a:lnTo>
                    <a:lnTo>
                      <a:pt x="1450" y="1624"/>
                    </a:lnTo>
                    <a:lnTo>
                      <a:pt x="1482" y="1629"/>
                    </a:lnTo>
                    <a:lnTo>
                      <a:pt x="1492" y="1644"/>
                    </a:lnTo>
                    <a:lnTo>
                      <a:pt x="1503" y="1654"/>
                    </a:lnTo>
                    <a:lnTo>
                      <a:pt x="1545" y="1654"/>
                    </a:lnTo>
                    <a:lnTo>
                      <a:pt x="1553" y="1654"/>
                    </a:lnTo>
                    <a:lnTo>
                      <a:pt x="1556" y="1651"/>
                    </a:lnTo>
                    <a:lnTo>
                      <a:pt x="1556" y="1649"/>
                    </a:lnTo>
                    <a:lnTo>
                      <a:pt x="1545" y="1639"/>
                    </a:lnTo>
                    <a:lnTo>
                      <a:pt x="1538" y="1639"/>
                    </a:lnTo>
                    <a:lnTo>
                      <a:pt x="1528" y="1636"/>
                    </a:lnTo>
                    <a:lnTo>
                      <a:pt x="1520" y="1634"/>
                    </a:lnTo>
                    <a:close/>
                    <a:moveTo>
                      <a:pt x="1704" y="1717"/>
                    </a:moveTo>
                    <a:lnTo>
                      <a:pt x="1729" y="1722"/>
                    </a:lnTo>
                    <a:lnTo>
                      <a:pt x="1729" y="1709"/>
                    </a:lnTo>
                    <a:lnTo>
                      <a:pt x="1707" y="1709"/>
                    </a:lnTo>
                    <a:lnTo>
                      <a:pt x="1704" y="1717"/>
                    </a:lnTo>
                    <a:close/>
                    <a:moveTo>
                      <a:pt x="1452" y="1861"/>
                    </a:moveTo>
                    <a:lnTo>
                      <a:pt x="1452" y="1861"/>
                    </a:lnTo>
                    <a:lnTo>
                      <a:pt x="1467" y="1846"/>
                    </a:lnTo>
                    <a:lnTo>
                      <a:pt x="1487" y="1851"/>
                    </a:lnTo>
                    <a:lnTo>
                      <a:pt x="1492" y="1866"/>
                    </a:lnTo>
                    <a:lnTo>
                      <a:pt x="1508" y="1851"/>
                    </a:lnTo>
                    <a:lnTo>
                      <a:pt x="1487" y="1836"/>
                    </a:lnTo>
                    <a:lnTo>
                      <a:pt x="1462" y="1836"/>
                    </a:lnTo>
                    <a:lnTo>
                      <a:pt x="1445" y="1838"/>
                    </a:lnTo>
                    <a:lnTo>
                      <a:pt x="1432" y="1838"/>
                    </a:lnTo>
                    <a:lnTo>
                      <a:pt x="1424" y="1836"/>
                    </a:lnTo>
                    <a:lnTo>
                      <a:pt x="1419" y="1836"/>
                    </a:lnTo>
                    <a:lnTo>
                      <a:pt x="1419" y="1830"/>
                    </a:lnTo>
                    <a:lnTo>
                      <a:pt x="1414" y="1851"/>
                    </a:lnTo>
                    <a:lnTo>
                      <a:pt x="1435" y="1871"/>
                    </a:lnTo>
                    <a:lnTo>
                      <a:pt x="1445" y="1871"/>
                    </a:lnTo>
                    <a:lnTo>
                      <a:pt x="1452" y="1861"/>
                    </a:lnTo>
                    <a:close/>
                    <a:moveTo>
                      <a:pt x="2201" y="2073"/>
                    </a:moveTo>
                    <a:lnTo>
                      <a:pt x="2201" y="2073"/>
                    </a:lnTo>
                    <a:lnTo>
                      <a:pt x="2168" y="2062"/>
                    </a:lnTo>
                    <a:lnTo>
                      <a:pt x="2123" y="2037"/>
                    </a:lnTo>
                    <a:lnTo>
                      <a:pt x="2070" y="2032"/>
                    </a:lnTo>
                    <a:lnTo>
                      <a:pt x="2055" y="2027"/>
                    </a:lnTo>
                    <a:lnTo>
                      <a:pt x="2042" y="2012"/>
                    </a:lnTo>
                    <a:lnTo>
                      <a:pt x="2002" y="1997"/>
                    </a:lnTo>
                    <a:lnTo>
                      <a:pt x="1964" y="1974"/>
                    </a:lnTo>
                    <a:lnTo>
                      <a:pt x="1959" y="1954"/>
                    </a:lnTo>
                    <a:lnTo>
                      <a:pt x="1944" y="1914"/>
                    </a:lnTo>
                    <a:lnTo>
                      <a:pt x="1939" y="1914"/>
                    </a:lnTo>
                    <a:lnTo>
                      <a:pt x="1903" y="1893"/>
                    </a:lnTo>
                    <a:lnTo>
                      <a:pt x="1891" y="1893"/>
                    </a:lnTo>
                    <a:lnTo>
                      <a:pt x="1891" y="1896"/>
                    </a:lnTo>
                    <a:lnTo>
                      <a:pt x="1891" y="1893"/>
                    </a:lnTo>
                    <a:lnTo>
                      <a:pt x="1848" y="1888"/>
                    </a:lnTo>
                    <a:lnTo>
                      <a:pt x="1848" y="1883"/>
                    </a:lnTo>
                    <a:lnTo>
                      <a:pt x="1848" y="1888"/>
                    </a:lnTo>
                    <a:lnTo>
                      <a:pt x="1848" y="1881"/>
                    </a:lnTo>
                    <a:lnTo>
                      <a:pt x="1828" y="1876"/>
                    </a:lnTo>
                    <a:lnTo>
                      <a:pt x="1823" y="1861"/>
                    </a:lnTo>
                    <a:lnTo>
                      <a:pt x="1803" y="1846"/>
                    </a:lnTo>
                    <a:lnTo>
                      <a:pt x="1798" y="1846"/>
                    </a:lnTo>
                    <a:lnTo>
                      <a:pt x="1782" y="1841"/>
                    </a:lnTo>
                    <a:lnTo>
                      <a:pt x="1777" y="1830"/>
                    </a:lnTo>
                    <a:lnTo>
                      <a:pt x="1745" y="1815"/>
                    </a:lnTo>
                    <a:lnTo>
                      <a:pt x="1694" y="1820"/>
                    </a:lnTo>
                    <a:lnTo>
                      <a:pt x="1666" y="1815"/>
                    </a:lnTo>
                    <a:lnTo>
                      <a:pt x="1661" y="1805"/>
                    </a:lnTo>
                    <a:lnTo>
                      <a:pt x="1636" y="1800"/>
                    </a:lnTo>
                    <a:lnTo>
                      <a:pt x="1608" y="1805"/>
                    </a:lnTo>
                    <a:lnTo>
                      <a:pt x="1606" y="1803"/>
                    </a:lnTo>
                    <a:lnTo>
                      <a:pt x="1606" y="1798"/>
                    </a:lnTo>
                    <a:lnTo>
                      <a:pt x="1603" y="1790"/>
                    </a:lnTo>
                    <a:lnTo>
                      <a:pt x="1591" y="1795"/>
                    </a:lnTo>
                    <a:lnTo>
                      <a:pt x="1603" y="1790"/>
                    </a:lnTo>
                    <a:lnTo>
                      <a:pt x="1603" y="1785"/>
                    </a:lnTo>
                    <a:lnTo>
                      <a:pt x="1566" y="1795"/>
                    </a:lnTo>
                    <a:lnTo>
                      <a:pt x="1545" y="1805"/>
                    </a:lnTo>
                    <a:lnTo>
                      <a:pt x="1535" y="1830"/>
                    </a:lnTo>
                    <a:lnTo>
                      <a:pt x="1525" y="1836"/>
                    </a:lnTo>
                    <a:lnTo>
                      <a:pt x="1508" y="1851"/>
                    </a:lnTo>
                    <a:lnTo>
                      <a:pt x="1492" y="1866"/>
                    </a:lnTo>
                    <a:lnTo>
                      <a:pt x="1498" y="1878"/>
                    </a:lnTo>
                    <a:lnTo>
                      <a:pt x="1503" y="1904"/>
                    </a:lnTo>
                    <a:lnTo>
                      <a:pt x="1503" y="1919"/>
                    </a:lnTo>
                    <a:lnTo>
                      <a:pt x="1508" y="1939"/>
                    </a:lnTo>
                    <a:lnTo>
                      <a:pt x="1487" y="1954"/>
                    </a:lnTo>
                    <a:lnTo>
                      <a:pt x="1477" y="1964"/>
                    </a:lnTo>
                    <a:lnTo>
                      <a:pt x="1472" y="1974"/>
                    </a:lnTo>
                    <a:lnTo>
                      <a:pt x="1450" y="2022"/>
                    </a:lnTo>
                    <a:lnTo>
                      <a:pt x="1462" y="2042"/>
                    </a:lnTo>
                    <a:lnTo>
                      <a:pt x="1450" y="2047"/>
                    </a:lnTo>
                    <a:lnTo>
                      <a:pt x="1452" y="2047"/>
                    </a:lnTo>
                    <a:lnTo>
                      <a:pt x="1435" y="2057"/>
                    </a:lnTo>
                    <a:lnTo>
                      <a:pt x="1452" y="2093"/>
                    </a:lnTo>
                    <a:lnTo>
                      <a:pt x="1482" y="2146"/>
                    </a:lnTo>
                    <a:lnTo>
                      <a:pt x="1515" y="2211"/>
                    </a:lnTo>
                    <a:lnTo>
                      <a:pt x="1515" y="2221"/>
                    </a:lnTo>
                    <a:lnTo>
                      <a:pt x="1626" y="2284"/>
                    </a:lnTo>
                    <a:lnTo>
                      <a:pt x="1631" y="2284"/>
                    </a:lnTo>
                    <a:lnTo>
                      <a:pt x="1631" y="2282"/>
                    </a:lnTo>
                    <a:lnTo>
                      <a:pt x="1634" y="2279"/>
                    </a:lnTo>
                    <a:lnTo>
                      <a:pt x="1649" y="2294"/>
                    </a:lnTo>
                    <a:lnTo>
                      <a:pt x="1649" y="2297"/>
                    </a:lnTo>
                    <a:lnTo>
                      <a:pt x="1644" y="2315"/>
                    </a:lnTo>
                    <a:lnTo>
                      <a:pt x="1666" y="2352"/>
                    </a:lnTo>
                    <a:lnTo>
                      <a:pt x="1671" y="2362"/>
                    </a:lnTo>
                    <a:lnTo>
                      <a:pt x="1677" y="2357"/>
                    </a:lnTo>
                    <a:lnTo>
                      <a:pt x="1677" y="2360"/>
                    </a:lnTo>
                    <a:lnTo>
                      <a:pt x="1671" y="2362"/>
                    </a:lnTo>
                    <a:lnTo>
                      <a:pt x="1677" y="2368"/>
                    </a:lnTo>
                    <a:lnTo>
                      <a:pt x="1671" y="2388"/>
                    </a:lnTo>
                    <a:lnTo>
                      <a:pt x="1656" y="2405"/>
                    </a:lnTo>
                    <a:lnTo>
                      <a:pt x="1656" y="2436"/>
                    </a:lnTo>
                    <a:lnTo>
                      <a:pt x="1646" y="2456"/>
                    </a:lnTo>
                    <a:lnTo>
                      <a:pt x="1629" y="2524"/>
                    </a:lnTo>
                    <a:lnTo>
                      <a:pt x="1634" y="2574"/>
                    </a:lnTo>
                    <a:lnTo>
                      <a:pt x="1603" y="2642"/>
                    </a:lnTo>
                    <a:lnTo>
                      <a:pt x="1598" y="2713"/>
                    </a:lnTo>
                    <a:lnTo>
                      <a:pt x="1598" y="2751"/>
                    </a:lnTo>
                    <a:lnTo>
                      <a:pt x="1593" y="2786"/>
                    </a:lnTo>
                    <a:lnTo>
                      <a:pt x="1603" y="2806"/>
                    </a:lnTo>
                    <a:lnTo>
                      <a:pt x="1588" y="2889"/>
                    </a:lnTo>
                    <a:lnTo>
                      <a:pt x="1571" y="2925"/>
                    </a:lnTo>
                    <a:lnTo>
                      <a:pt x="1578" y="2950"/>
                    </a:lnTo>
                    <a:lnTo>
                      <a:pt x="1593" y="2983"/>
                    </a:lnTo>
                    <a:lnTo>
                      <a:pt x="1677" y="3018"/>
                    </a:lnTo>
                    <a:lnTo>
                      <a:pt x="1656" y="2998"/>
                    </a:lnTo>
                    <a:lnTo>
                      <a:pt x="1654" y="2993"/>
                    </a:lnTo>
                    <a:lnTo>
                      <a:pt x="1679" y="3018"/>
                    </a:lnTo>
                    <a:lnTo>
                      <a:pt x="1651" y="2960"/>
                    </a:lnTo>
                    <a:lnTo>
                      <a:pt x="1671" y="2927"/>
                    </a:lnTo>
                    <a:lnTo>
                      <a:pt x="1694" y="2894"/>
                    </a:lnTo>
                    <a:lnTo>
                      <a:pt x="1702" y="2862"/>
                    </a:lnTo>
                    <a:lnTo>
                      <a:pt x="1689" y="2847"/>
                    </a:lnTo>
                    <a:lnTo>
                      <a:pt x="1687" y="2824"/>
                    </a:lnTo>
                    <a:lnTo>
                      <a:pt x="1722" y="2781"/>
                    </a:lnTo>
                    <a:lnTo>
                      <a:pt x="1740" y="2741"/>
                    </a:lnTo>
                    <a:lnTo>
                      <a:pt x="1727" y="2726"/>
                    </a:lnTo>
                    <a:lnTo>
                      <a:pt x="1752" y="2715"/>
                    </a:lnTo>
                    <a:lnTo>
                      <a:pt x="1780" y="2673"/>
                    </a:lnTo>
                    <a:lnTo>
                      <a:pt x="1828" y="2655"/>
                    </a:lnTo>
                    <a:lnTo>
                      <a:pt x="1848" y="2642"/>
                    </a:lnTo>
                    <a:lnTo>
                      <a:pt x="1856" y="2605"/>
                    </a:lnTo>
                    <a:lnTo>
                      <a:pt x="1840" y="2594"/>
                    </a:lnTo>
                    <a:lnTo>
                      <a:pt x="1840" y="2584"/>
                    </a:lnTo>
                    <a:lnTo>
                      <a:pt x="1850" y="2594"/>
                    </a:lnTo>
                    <a:lnTo>
                      <a:pt x="1876" y="2599"/>
                    </a:lnTo>
                    <a:lnTo>
                      <a:pt x="1901" y="2579"/>
                    </a:lnTo>
                    <a:lnTo>
                      <a:pt x="1906" y="2569"/>
                    </a:lnTo>
                    <a:lnTo>
                      <a:pt x="1903" y="2559"/>
                    </a:lnTo>
                    <a:lnTo>
                      <a:pt x="1906" y="2569"/>
                    </a:lnTo>
                    <a:lnTo>
                      <a:pt x="1914" y="2552"/>
                    </a:lnTo>
                    <a:lnTo>
                      <a:pt x="1934" y="2531"/>
                    </a:lnTo>
                    <a:lnTo>
                      <a:pt x="1959" y="2506"/>
                    </a:lnTo>
                    <a:lnTo>
                      <a:pt x="1982" y="2438"/>
                    </a:lnTo>
                    <a:lnTo>
                      <a:pt x="1997" y="2408"/>
                    </a:lnTo>
                    <a:lnTo>
                      <a:pt x="2055" y="2373"/>
                    </a:lnTo>
                    <a:lnTo>
                      <a:pt x="2090" y="2368"/>
                    </a:lnTo>
                    <a:lnTo>
                      <a:pt x="2100" y="2362"/>
                    </a:lnTo>
                    <a:lnTo>
                      <a:pt x="2110" y="2342"/>
                    </a:lnTo>
                    <a:lnTo>
                      <a:pt x="2118" y="2320"/>
                    </a:lnTo>
                    <a:lnTo>
                      <a:pt x="2133" y="2294"/>
                    </a:lnTo>
                    <a:lnTo>
                      <a:pt x="2138" y="2284"/>
                    </a:lnTo>
                    <a:lnTo>
                      <a:pt x="2143" y="2196"/>
                    </a:lnTo>
                    <a:lnTo>
                      <a:pt x="2158" y="2191"/>
                    </a:lnTo>
                    <a:lnTo>
                      <a:pt x="2211" y="2125"/>
                    </a:lnTo>
                    <a:lnTo>
                      <a:pt x="2211" y="2110"/>
                    </a:lnTo>
                    <a:lnTo>
                      <a:pt x="2201" y="2073"/>
                    </a:lnTo>
                    <a:close/>
                    <a:moveTo>
                      <a:pt x="1440" y="567"/>
                    </a:moveTo>
                    <a:lnTo>
                      <a:pt x="1445" y="570"/>
                    </a:lnTo>
                    <a:lnTo>
                      <a:pt x="1447" y="570"/>
                    </a:lnTo>
                    <a:lnTo>
                      <a:pt x="1450" y="572"/>
                    </a:lnTo>
                    <a:lnTo>
                      <a:pt x="1455" y="575"/>
                    </a:lnTo>
                    <a:lnTo>
                      <a:pt x="1457" y="575"/>
                    </a:lnTo>
                    <a:lnTo>
                      <a:pt x="1462" y="577"/>
                    </a:lnTo>
                    <a:lnTo>
                      <a:pt x="1467" y="577"/>
                    </a:lnTo>
                    <a:lnTo>
                      <a:pt x="1470" y="580"/>
                    </a:lnTo>
                    <a:lnTo>
                      <a:pt x="1472" y="580"/>
                    </a:lnTo>
                    <a:lnTo>
                      <a:pt x="1475" y="577"/>
                    </a:lnTo>
                    <a:lnTo>
                      <a:pt x="1475" y="575"/>
                    </a:lnTo>
                    <a:lnTo>
                      <a:pt x="1477" y="575"/>
                    </a:lnTo>
                    <a:lnTo>
                      <a:pt x="1480" y="570"/>
                    </a:lnTo>
                    <a:lnTo>
                      <a:pt x="1482" y="567"/>
                    </a:lnTo>
                    <a:lnTo>
                      <a:pt x="1480" y="565"/>
                    </a:lnTo>
                    <a:lnTo>
                      <a:pt x="1475" y="565"/>
                    </a:lnTo>
                    <a:lnTo>
                      <a:pt x="1472" y="562"/>
                    </a:lnTo>
                    <a:lnTo>
                      <a:pt x="1457" y="562"/>
                    </a:lnTo>
                    <a:lnTo>
                      <a:pt x="1455" y="560"/>
                    </a:lnTo>
                    <a:lnTo>
                      <a:pt x="1452" y="555"/>
                    </a:lnTo>
                    <a:lnTo>
                      <a:pt x="1450" y="550"/>
                    </a:lnTo>
                    <a:lnTo>
                      <a:pt x="1447" y="545"/>
                    </a:lnTo>
                    <a:lnTo>
                      <a:pt x="1442" y="545"/>
                    </a:lnTo>
                    <a:lnTo>
                      <a:pt x="1435" y="542"/>
                    </a:lnTo>
                    <a:lnTo>
                      <a:pt x="1429" y="540"/>
                    </a:lnTo>
                    <a:lnTo>
                      <a:pt x="1424" y="540"/>
                    </a:lnTo>
                    <a:lnTo>
                      <a:pt x="1419" y="540"/>
                    </a:lnTo>
                    <a:lnTo>
                      <a:pt x="1417" y="540"/>
                    </a:lnTo>
                    <a:lnTo>
                      <a:pt x="1414" y="542"/>
                    </a:lnTo>
                    <a:lnTo>
                      <a:pt x="1412" y="545"/>
                    </a:lnTo>
                    <a:lnTo>
                      <a:pt x="1409" y="545"/>
                    </a:lnTo>
                    <a:lnTo>
                      <a:pt x="1409" y="542"/>
                    </a:lnTo>
                    <a:lnTo>
                      <a:pt x="1407" y="535"/>
                    </a:lnTo>
                    <a:lnTo>
                      <a:pt x="1404" y="529"/>
                    </a:lnTo>
                    <a:lnTo>
                      <a:pt x="1402" y="527"/>
                    </a:lnTo>
                    <a:lnTo>
                      <a:pt x="1399" y="524"/>
                    </a:lnTo>
                    <a:lnTo>
                      <a:pt x="1394" y="524"/>
                    </a:lnTo>
                    <a:lnTo>
                      <a:pt x="1392" y="524"/>
                    </a:lnTo>
                    <a:lnTo>
                      <a:pt x="1392" y="529"/>
                    </a:lnTo>
                    <a:lnTo>
                      <a:pt x="1392" y="535"/>
                    </a:lnTo>
                    <a:lnTo>
                      <a:pt x="1392" y="542"/>
                    </a:lnTo>
                    <a:lnTo>
                      <a:pt x="1392" y="547"/>
                    </a:lnTo>
                    <a:lnTo>
                      <a:pt x="1392" y="550"/>
                    </a:lnTo>
                    <a:lnTo>
                      <a:pt x="1394" y="552"/>
                    </a:lnTo>
                    <a:lnTo>
                      <a:pt x="1394" y="555"/>
                    </a:lnTo>
                    <a:lnTo>
                      <a:pt x="1394" y="560"/>
                    </a:lnTo>
                    <a:lnTo>
                      <a:pt x="1394" y="565"/>
                    </a:lnTo>
                    <a:lnTo>
                      <a:pt x="1394" y="570"/>
                    </a:lnTo>
                    <a:lnTo>
                      <a:pt x="1397" y="575"/>
                    </a:lnTo>
                    <a:lnTo>
                      <a:pt x="1397" y="577"/>
                    </a:lnTo>
                    <a:lnTo>
                      <a:pt x="1394" y="577"/>
                    </a:lnTo>
                    <a:lnTo>
                      <a:pt x="1392" y="580"/>
                    </a:lnTo>
                    <a:lnTo>
                      <a:pt x="1389" y="585"/>
                    </a:lnTo>
                    <a:lnTo>
                      <a:pt x="1387" y="587"/>
                    </a:lnTo>
                    <a:lnTo>
                      <a:pt x="1384" y="590"/>
                    </a:lnTo>
                    <a:lnTo>
                      <a:pt x="1387" y="593"/>
                    </a:lnTo>
                    <a:lnTo>
                      <a:pt x="1392" y="593"/>
                    </a:lnTo>
                    <a:lnTo>
                      <a:pt x="1397" y="590"/>
                    </a:lnTo>
                    <a:lnTo>
                      <a:pt x="1399" y="590"/>
                    </a:lnTo>
                    <a:lnTo>
                      <a:pt x="1402" y="590"/>
                    </a:lnTo>
                    <a:lnTo>
                      <a:pt x="1407" y="590"/>
                    </a:lnTo>
                    <a:lnTo>
                      <a:pt x="1409" y="590"/>
                    </a:lnTo>
                    <a:lnTo>
                      <a:pt x="1412" y="593"/>
                    </a:lnTo>
                    <a:lnTo>
                      <a:pt x="1414" y="598"/>
                    </a:lnTo>
                    <a:lnTo>
                      <a:pt x="1414" y="600"/>
                    </a:lnTo>
                    <a:lnTo>
                      <a:pt x="1417" y="603"/>
                    </a:lnTo>
                    <a:lnTo>
                      <a:pt x="1419" y="603"/>
                    </a:lnTo>
                    <a:lnTo>
                      <a:pt x="1424" y="600"/>
                    </a:lnTo>
                    <a:lnTo>
                      <a:pt x="1424" y="598"/>
                    </a:lnTo>
                    <a:lnTo>
                      <a:pt x="1427" y="595"/>
                    </a:lnTo>
                    <a:lnTo>
                      <a:pt x="1427" y="593"/>
                    </a:lnTo>
                    <a:lnTo>
                      <a:pt x="1429" y="590"/>
                    </a:lnTo>
                    <a:lnTo>
                      <a:pt x="1435" y="587"/>
                    </a:lnTo>
                    <a:lnTo>
                      <a:pt x="1437" y="585"/>
                    </a:lnTo>
                    <a:lnTo>
                      <a:pt x="1437" y="580"/>
                    </a:lnTo>
                    <a:lnTo>
                      <a:pt x="1437" y="575"/>
                    </a:lnTo>
                    <a:lnTo>
                      <a:pt x="1435" y="570"/>
                    </a:lnTo>
                    <a:lnTo>
                      <a:pt x="1437" y="567"/>
                    </a:lnTo>
                    <a:lnTo>
                      <a:pt x="1440" y="567"/>
                    </a:lnTo>
                    <a:close/>
                    <a:moveTo>
                      <a:pt x="966" y="300"/>
                    </a:moveTo>
                    <a:lnTo>
                      <a:pt x="968" y="303"/>
                    </a:lnTo>
                    <a:lnTo>
                      <a:pt x="971" y="310"/>
                    </a:lnTo>
                    <a:lnTo>
                      <a:pt x="973" y="323"/>
                    </a:lnTo>
                    <a:lnTo>
                      <a:pt x="973" y="330"/>
                    </a:lnTo>
                    <a:lnTo>
                      <a:pt x="973" y="335"/>
                    </a:lnTo>
                    <a:lnTo>
                      <a:pt x="978" y="338"/>
                    </a:lnTo>
                    <a:lnTo>
                      <a:pt x="983" y="335"/>
                    </a:lnTo>
                    <a:lnTo>
                      <a:pt x="986" y="333"/>
                    </a:lnTo>
                    <a:lnTo>
                      <a:pt x="988" y="330"/>
                    </a:lnTo>
                    <a:lnTo>
                      <a:pt x="991" y="333"/>
                    </a:lnTo>
                    <a:lnTo>
                      <a:pt x="996" y="335"/>
                    </a:lnTo>
                    <a:lnTo>
                      <a:pt x="998" y="338"/>
                    </a:lnTo>
                    <a:lnTo>
                      <a:pt x="1003" y="335"/>
                    </a:lnTo>
                    <a:lnTo>
                      <a:pt x="1006" y="330"/>
                    </a:lnTo>
                    <a:lnTo>
                      <a:pt x="1011" y="323"/>
                    </a:lnTo>
                    <a:lnTo>
                      <a:pt x="1016" y="320"/>
                    </a:lnTo>
                    <a:lnTo>
                      <a:pt x="1024" y="318"/>
                    </a:lnTo>
                    <a:lnTo>
                      <a:pt x="1026" y="315"/>
                    </a:lnTo>
                    <a:lnTo>
                      <a:pt x="1026" y="310"/>
                    </a:lnTo>
                    <a:lnTo>
                      <a:pt x="1026" y="305"/>
                    </a:lnTo>
                    <a:lnTo>
                      <a:pt x="1029" y="305"/>
                    </a:lnTo>
                    <a:lnTo>
                      <a:pt x="1039" y="303"/>
                    </a:lnTo>
                    <a:lnTo>
                      <a:pt x="1044" y="300"/>
                    </a:lnTo>
                    <a:lnTo>
                      <a:pt x="1049" y="300"/>
                    </a:lnTo>
                    <a:lnTo>
                      <a:pt x="1054" y="298"/>
                    </a:lnTo>
                    <a:lnTo>
                      <a:pt x="1059" y="295"/>
                    </a:lnTo>
                    <a:lnTo>
                      <a:pt x="1064" y="295"/>
                    </a:lnTo>
                    <a:lnTo>
                      <a:pt x="1066" y="292"/>
                    </a:lnTo>
                    <a:lnTo>
                      <a:pt x="1066" y="290"/>
                    </a:lnTo>
                    <a:lnTo>
                      <a:pt x="1069" y="287"/>
                    </a:lnTo>
                    <a:lnTo>
                      <a:pt x="1066" y="285"/>
                    </a:lnTo>
                    <a:lnTo>
                      <a:pt x="1066" y="277"/>
                    </a:lnTo>
                    <a:lnTo>
                      <a:pt x="1064" y="270"/>
                    </a:lnTo>
                    <a:lnTo>
                      <a:pt x="1059" y="265"/>
                    </a:lnTo>
                    <a:lnTo>
                      <a:pt x="1056" y="262"/>
                    </a:lnTo>
                    <a:lnTo>
                      <a:pt x="1054" y="262"/>
                    </a:lnTo>
                    <a:lnTo>
                      <a:pt x="1049" y="262"/>
                    </a:lnTo>
                    <a:lnTo>
                      <a:pt x="1046" y="262"/>
                    </a:lnTo>
                    <a:lnTo>
                      <a:pt x="1044" y="257"/>
                    </a:lnTo>
                    <a:lnTo>
                      <a:pt x="1041" y="255"/>
                    </a:lnTo>
                    <a:lnTo>
                      <a:pt x="1039" y="250"/>
                    </a:lnTo>
                    <a:lnTo>
                      <a:pt x="1031" y="247"/>
                    </a:lnTo>
                    <a:lnTo>
                      <a:pt x="1026" y="247"/>
                    </a:lnTo>
                    <a:lnTo>
                      <a:pt x="1021" y="247"/>
                    </a:lnTo>
                    <a:lnTo>
                      <a:pt x="1019" y="245"/>
                    </a:lnTo>
                    <a:lnTo>
                      <a:pt x="1016" y="242"/>
                    </a:lnTo>
                    <a:lnTo>
                      <a:pt x="1011" y="242"/>
                    </a:lnTo>
                    <a:lnTo>
                      <a:pt x="1008" y="240"/>
                    </a:lnTo>
                    <a:lnTo>
                      <a:pt x="1006" y="242"/>
                    </a:lnTo>
                    <a:lnTo>
                      <a:pt x="1006" y="245"/>
                    </a:lnTo>
                    <a:lnTo>
                      <a:pt x="1006" y="250"/>
                    </a:lnTo>
                    <a:lnTo>
                      <a:pt x="1003" y="255"/>
                    </a:lnTo>
                    <a:lnTo>
                      <a:pt x="1003" y="257"/>
                    </a:lnTo>
                    <a:lnTo>
                      <a:pt x="998" y="260"/>
                    </a:lnTo>
                    <a:lnTo>
                      <a:pt x="993" y="267"/>
                    </a:lnTo>
                    <a:lnTo>
                      <a:pt x="986" y="272"/>
                    </a:lnTo>
                    <a:lnTo>
                      <a:pt x="983" y="277"/>
                    </a:lnTo>
                    <a:lnTo>
                      <a:pt x="978" y="282"/>
                    </a:lnTo>
                    <a:lnTo>
                      <a:pt x="971" y="287"/>
                    </a:lnTo>
                    <a:lnTo>
                      <a:pt x="966" y="295"/>
                    </a:lnTo>
                    <a:lnTo>
                      <a:pt x="963" y="300"/>
                    </a:lnTo>
                    <a:lnTo>
                      <a:pt x="966" y="300"/>
                    </a:lnTo>
                    <a:close/>
                    <a:moveTo>
                      <a:pt x="1498" y="494"/>
                    </a:moveTo>
                    <a:lnTo>
                      <a:pt x="1498" y="494"/>
                    </a:lnTo>
                    <a:lnTo>
                      <a:pt x="1498" y="492"/>
                    </a:lnTo>
                    <a:lnTo>
                      <a:pt x="1498" y="489"/>
                    </a:lnTo>
                    <a:lnTo>
                      <a:pt x="1495" y="489"/>
                    </a:lnTo>
                    <a:lnTo>
                      <a:pt x="1495" y="492"/>
                    </a:lnTo>
                    <a:lnTo>
                      <a:pt x="1498" y="494"/>
                    </a:lnTo>
                    <a:close/>
                  </a:path>
                </a:pathLst>
              </a:custGeom>
              <a:grpFill/>
              <a:ln w="9525" cap="flat" cmpd="sng">
                <a:solidFill>
                  <a:schemeClr val="bg1"/>
                </a:solidFill>
                <a:prstDash val="solid"/>
                <a:round/>
                <a:headEnd type="none" w="med" len="med"/>
                <a:tailEnd type="none" w="med" len="med"/>
              </a:ln>
            </p:spPr>
            <p:txBody>
              <a:bodyPr/>
              <a:lstStyle/>
              <a:p>
                <a:endParaRPr lang="en-GB">
                  <a:solidFill>
                    <a:prstClr val="black"/>
                  </a:solidFill>
                </a:endParaRPr>
              </a:p>
            </p:txBody>
          </p:sp>
          <p:sp>
            <p:nvSpPr>
              <p:cNvPr id="207" name="Freeform 206"/>
              <p:cNvSpPr>
                <a:spLocks/>
              </p:cNvSpPr>
              <p:nvPr/>
            </p:nvSpPr>
            <p:spPr bwMode="auto">
              <a:xfrm>
                <a:off x="3218" y="2127"/>
                <a:ext cx="46" cy="28"/>
              </a:xfrm>
              <a:custGeom>
                <a:avLst/>
                <a:gdLst>
                  <a:gd name="T0" fmla="*/ 0 w 46"/>
                  <a:gd name="T1" fmla="*/ 15 h 28"/>
                  <a:gd name="T2" fmla="*/ 3 w 46"/>
                  <a:gd name="T3" fmla="*/ 17 h 28"/>
                  <a:gd name="T4" fmla="*/ 12 w 46"/>
                  <a:gd name="T5" fmla="*/ 14 h 28"/>
                  <a:gd name="T6" fmla="*/ 13 w 46"/>
                  <a:gd name="T7" fmla="*/ 8 h 28"/>
                  <a:gd name="T8" fmla="*/ 27 w 46"/>
                  <a:gd name="T9" fmla="*/ 9 h 28"/>
                  <a:gd name="T10" fmla="*/ 46 w 46"/>
                  <a:gd name="T11" fmla="*/ 0 h 28"/>
                  <a:gd name="T12" fmla="*/ 46 w 46"/>
                  <a:gd name="T13" fmla="*/ 1 h 28"/>
                  <a:gd name="T14" fmla="*/ 33 w 46"/>
                  <a:gd name="T15" fmla="*/ 11 h 28"/>
                  <a:gd name="T16" fmla="*/ 36 w 46"/>
                  <a:gd name="T17" fmla="*/ 18 h 28"/>
                  <a:gd name="T18" fmla="*/ 27 w 46"/>
                  <a:gd name="T19" fmla="*/ 21 h 28"/>
                  <a:gd name="T20" fmla="*/ 15 w 46"/>
                  <a:gd name="T21" fmla="*/ 28 h 28"/>
                  <a:gd name="T22" fmla="*/ 13 w 46"/>
                  <a:gd name="T23" fmla="*/ 28 h 28"/>
                  <a:gd name="T24" fmla="*/ 8 w 46"/>
                  <a:gd name="T25" fmla="*/ 26 h 28"/>
                  <a:gd name="T26" fmla="*/ 2 w 46"/>
                  <a:gd name="T27" fmla="*/ 23 h 28"/>
                  <a:gd name="T28" fmla="*/ 0 w 46"/>
                  <a:gd name="T29" fmla="*/ 15 h 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6"/>
                  <a:gd name="T46" fmla="*/ 0 h 28"/>
                  <a:gd name="T47" fmla="*/ 46 w 46"/>
                  <a:gd name="T48" fmla="*/ 28 h 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6" h="28">
                    <a:moveTo>
                      <a:pt x="0" y="15"/>
                    </a:moveTo>
                    <a:lnTo>
                      <a:pt x="3" y="17"/>
                    </a:lnTo>
                    <a:lnTo>
                      <a:pt x="12" y="14"/>
                    </a:lnTo>
                    <a:lnTo>
                      <a:pt x="13" y="8"/>
                    </a:lnTo>
                    <a:lnTo>
                      <a:pt x="27" y="9"/>
                    </a:lnTo>
                    <a:lnTo>
                      <a:pt x="46" y="0"/>
                    </a:lnTo>
                    <a:lnTo>
                      <a:pt x="46" y="1"/>
                    </a:lnTo>
                    <a:lnTo>
                      <a:pt x="33" y="11"/>
                    </a:lnTo>
                    <a:lnTo>
                      <a:pt x="36" y="18"/>
                    </a:lnTo>
                    <a:lnTo>
                      <a:pt x="27" y="21"/>
                    </a:lnTo>
                    <a:lnTo>
                      <a:pt x="15" y="28"/>
                    </a:lnTo>
                    <a:lnTo>
                      <a:pt x="13" y="28"/>
                    </a:lnTo>
                    <a:lnTo>
                      <a:pt x="8" y="26"/>
                    </a:lnTo>
                    <a:lnTo>
                      <a:pt x="2" y="23"/>
                    </a:lnTo>
                    <a:lnTo>
                      <a:pt x="0" y="15"/>
                    </a:lnTo>
                    <a:close/>
                  </a:path>
                </a:pathLst>
              </a:custGeom>
              <a:grpFill/>
              <a:ln w="9525" cap="flat" cmpd="sng">
                <a:solidFill>
                  <a:schemeClr val="bg1"/>
                </a:solidFill>
                <a:prstDash val="solid"/>
                <a:round/>
                <a:headEnd type="none" w="med" len="med"/>
                <a:tailEnd type="none" w="med" len="med"/>
              </a:ln>
            </p:spPr>
            <p:txBody>
              <a:bodyPr/>
              <a:lstStyle/>
              <a:p>
                <a:endParaRPr lang="en-GB">
                  <a:solidFill>
                    <a:prstClr val="black"/>
                  </a:solidFill>
                </a:endParaRPr>
              </a:p>
            </p:txBody>
          </p:sp>
        </p:grpSp>
        <p:sp>
          <p:nvSpPr>
            <p:cNvPr id="203" name="Rounded Rectangle 202"/>
            <p:cNvSpPr/>
            <p:nvPr/>
          </p:nvSpPr>
          <p:spPr bwMode="auto">
            <a:xfrm>
              <a:off x="980124" y="-200163"/>
              <a:ext cx="6199581" cy="4031311"/>
            </a:xfrm>
            <a:prstGeom prst="roundRect">
              <a:avLst/>
            </a:prstGeom>
            <a:noFill/>
            <a:ln w="19050" cap="flat" cmpd="sng" algn="ctr">
              <a:solidFill>
                <a:schemeClr val="bg1"/>
              </a:solidFill>
              <a:prstDash val="sys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sp>
        <p:nvSpPr>
          <p:cNvPr id="209" name="5-Point Star 208"/>
          <p:cNvSpPr/>
          <p:nvPr/>
        </p:nvSpPr>
        <p:spPr bwMode="auto">
          <a:xfrm>
            <a:off x="5668239" y="4234098"/>
            <a:ext cx="224718" cy="224718"/>
          </a:xfrm>
          <a:prstGeom prst="star5">
            <a:avLst/>
          </a:prstGeom>
          <a:ln>
            <a:headEnd type="none" w="med" len="med"/>
            <a:tailEnd type="none" w="med" len="med"/>
          </a:ln>
          <a:ex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pic>
        <p:nvPicPr>
          <p:cNvPr id="14" name="Picture 1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199011" y="2101619"/>
            <a:ext cx="612648" cy="612648"/>
          </a:xfrm>
          <a:prstGeom prst="rect">
            <a:avLst/>
          </a:prstGeom>
        </p:spPr>
      </p:pic>
    </p:spTree>
    <p:extLst>
      <p:ext uri="{BB962C8B-B14F-4D97-AF65-F5344CB8AC3E}">
        <p14:creationId xmlns:p14="http://schemas.microsoft.com/office/powerpoint/2010/main" val="2900761832"/>
      </p:ext>
    </p:extLst>
  </p:cSld>
  <p:clrMapOvr>
    <a:masterClrMapping/>
  </p:clrMapOvr>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154</a:t>
            </a:fld>
            <a:r>
              <a:rPr lang="en-US" smtClean="0"/>
              <a:t> -</a:t>
            </a:r>
            <a:endParaRPr lang="en-US"/>
          </a:p>
        </p:txBody>
      </p:sp>
      <p:grpSp>
        <p:nvGrpSpPr>
          <p:cNvPr id="30" name="Group 29"/>
          <p:cNvGrpSpPr/>
          <p:nvPr/>
        </p:nvGrpSpPr>
        <p:grpSpPr>
          <a:xfrm>
            <a:off x="264294" y="1122854"/>
            <a:ext cx="8537799" cy="1899400"/>
            <a:chOff x="264294" y="709402"/>
            <a:chExt cx="8537799" cy="1899400"/>
          </a:xfrm>
        </p:grpSpPr>
        <p:sp>
          <p:nvSpPr>
            <p:cNvPr id="4" name="Rectangle 3"/>
            <p:cNvSpPr/>
            <p:nvPr/>
          </p:nvSpPr>
          <p:spPr>
            <a:xfrm>
              <a:off x="922050" y="902863"/>
              <a:ext cx="3116912" cy="261610"/>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Awareness of Medical Conditions</a:t>
              </a:r>
              <a:endParaRPr lang="en-US" sz="1050" b="1" dirty="0">
                <a:solidFill>
                  <a:srgbClr val="002A7E"/>
                </a:solidFill>
                <a:latin typeface="Arial" panose="020B0604020202020204" pitchFamily="34" charset="0"/>
                <a:cs typeface="Arial" panose="020B0604020202020204" pitchFamily="34" charset="0"/>
              </a:endParaRPr>
            </a:p>
          </p:txBody>
        </p:sp>
        <p:sp>
          <p:nvSpPr>
            <p:cNvPr id="7" name="Rectangle 6"/>
            <p:cNvSpPr/>
            <p:nvPr/>
          </p:nvSpPr>
          <p:spPr>
            <a:xfrm>
              <a:off x="5306997" y="771458"/>
              <a:ext cx="3116912" cy="415498"/>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Personal Concern for Medical Conditions</a:t>
              </a:r>
            </a:p>
            <a:p>
              <a:pPr algn="ctr"/>
              <a:r>
                <a:rPr lang="en-US" sz="1000" b="1" i="1" dirty="0" smtClean="0">
                  <a:solidFill>
                    <a:srgbClr val="002A7E"/>
                  </a:solidFill>
                  <a:latin typeface="Arial" panose="020B0604020202020204" pitchFamily="34" charset="0"/>
                  <a:cs typeface="Arial" panose="020B0604020202020204" pitchFamily="34" charset="0"/>
                </a:rPr>
                <a:t>Among those Aware of Condition</a:t>
              </a:r>
              <a:endParaRPr lang="en-US" sz="1000" b="1" i="1" dirty="0">
                <a:solidFill>
                  <a:srgbClr val="002A7E"/>
                </a:solidFill>
                <a:latin typeface="Arial" panose="020B0604020202020204" pitchFamily="34" charset="0"/>
                <a:cs typeface="Arial" panose="020B0604020202020204" pitchFamily="34" charset="0"/>
              </a:endParaRPr>
            </a:p>
          </p:txBody>
        </p:sp>
        <p:sp>
          <p:nvSpPr>
            <p:cNvPr id="25" name="Rounded Rectangle 24"/>
            <p:cNvSpPr/>
            <p:nvPr/>
          </p:nvSpPr>
          <p:spPr bwMode="auto">
            <a:xfrm>
              <a:off x="264294" y="709402"/>
              <a:ext cx="8537799" cy="1899400"/>
            </a:xfrm>
            <a:prstGeom prst="roundRect">
              <a:avLst/>
            </a:prstGeom>
            <a:noFill/>
            <a:ln w="19050" cap="flat" cmpd="sng" algn="ctr">
              <a:solidFill>
                <a:srgbClr val="C00000"/>
              </a:solidFill>
              <a:prstDash val="sysDot"/>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grpSp>
        <p:nvGrpSpPr>
          <p:cNvPr id="29" name="Group 28"/>
          <p:cNvGrpSpPr/>
          <p:nvPr/>
        </p:nvGrpSpPr>
        <p:grpSpPr>
          <a:xfrm>
            <a:off x="4608401" y="3127910"/>
            <a:ext cx="4268899" cy="2207401"/>
            <a:chOff x="264294" y="2873481"/>
            <a:chExt cx="4268899" cy="2207401"/>
          </a:xfrm>
        </p:grpSpPr>
        <p:sp>
          <p:nvSpPr>
            <p:cNvPr id="27" name="Rectangle 26"/>
            <p:cNvSpPr/>
            <p:nvPr/>
          </p:nvSpPr>
          <p:spPr>
            <a:xfrm>
              <a:off x="740506" y="2948997"/>
              <a:ext cx="3116912" cy="261610"/>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Perceived Blood Clot Risk Factors</a:t>
              </a:r>
              <a:endParaRPr lang="en-US" sz="1050" b="1" dirty="0">
                <a:solidFill>
                  <a:srgbClr val="002A7E"/>
                </a:solidFill>
                <a:latin typeface="Arial" panose="020B0604020202020204" pitchFamily="34" charset="0"/>
                <a:cs typeface="Arial" panose="020B0604020202020204" pitchFamily="34" charset="0"/>
              </a:endParaRPr>
            </a:p>
          </p:txBody>
        </p:sp>
        <p:sp>
          <p:nvSpPr>
            <p:cNvPr id="28" name="Rounded Rectangle 27"/>
            <p:cNvSpPr/>
            <p:nvPr/>
          </p:nvSpPr>
          <p:spPr bwMode="auto">
            <a:xfrm>
              <a:off x="264294" y="2873481"/>
              <a:ext cx="4268899" cy="2207401"/>
            </a:xfrm>
            <a:prstGeom prst="roundRect">
              <a:avLst/>
            </a:prstGeom>
            <a:noFill/>
            <a:ln w="19050" cap="flat" cmpd="sng" algn="ctr">
              <a:solidFill>
                <a:srgbClr val="002A7E"/>
              </a:solidFill>
              <a:prstDash val="sysDot"/>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sp>
        <p:nvSpPr>
          <p:cNvPr id="35" name="Rectangle 34"/>
          <p:cNvSpPr/>
          <p:nvPr/>
        </p:nvSpPr>
        <p:spPr>
          <a:xfrm>
            <a:off x="762330" y="3203425"/>
            <a:ext cx="3116912" cy="261610"/>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Blood Clot Fact Statements</a:t>
            </a:r>
            <a:endParaRPr lang="en-US" sz="1050" b="1" dirty="0">
              <a:solidFill>
                <a:srgbClr val="002A7E"/>
              </a:solidFill>
              <a:latin typeface="Arial" panose="020B0604020202020204" pitchFamily="34" charset="0"/>
              <a:cs typeface="Arial" panose="020B0604020202020204" pitchFamily="34" charset="0"/>
            </a:endParaRPr>
          </a:p>
        </p:txBody>
      </p:sp>
      <p:sp>
        <p:nvSpPr>
          <p:cNvPr id="36" name="Rounded Rectangle 35"/>
          <p:cNvSpPr/>
          <p:nvPr/>
        </p:nvSpPr>
        <p:spPr bwMode="auto">
          <a:xfrm>
            <a:off x="286118" y="3127909"/>
            <a:ext cx="4268899" cy="3479625"/>
          </a:xfrm>
          <a:prstGeom prst="roundRect">
            <a:avLst/>
          </a:prstGeom>
          <a:noFill/>
          <a:ln w="19050" cap="flat" cmpd="sng" algn="ctr">
            <a:solidFill>
              <a:schemeClr val="tx1">
                <a:lumMod val="85000"/>
                <a:lumOff val="15000"/>
              </a:schemeClr>
            </a:solidFill>
            <a:prstDash val="sysDot"/>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37" name="Oval 36"/>
          <p:cNvSpPr/>
          <p:nvPr/>
        </p:nvSpPr>
        <p:spPr bwMode="auto">
          <a:xfrm>
            <a:off x="7951304" y="4823120"/>
            <a:ext cx="127221" cy="119269"/>
          </a:xfrm>
          <a:prstGeom prst="ellipse">
            <a:avLst/>
          </a:prstGeom>
          <a:solidFill>
            <a:srgbClr val="002A7E"/>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38" name="Oval 37"/>
          <p:cNvSpPr/>
          <p:nvPr/>
        </p:nvSpPr>
        <p:spPr bwMode="auto">
          <a:xfrm>
            <a:off x="7952635" y="5031177"/>
            <a:ext cx="127221" cy="119269"/>
          </a:xfrm>
          <a:prstGeom prst="ellipse">
            <a:avLst/>
          </a:prstGeom>
          <a:solidFill>
            <a:srgbClr val="C00000"/>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39" name="TextBox 38"/>
          <p:cNvSpPr txBox="1"/>
          <p:nvPr/>
        </p:nvSpPr>
        <p:spPr>
          <a:xfrm>
            <a:off x="8008294" y="4775032"/>
            <a:ext cx="874643" cy="215444"/>
          </a:xfrm>
          <a:prstGeom prst="rect">
            <a:avLst/>
          </a:prstGeom>
          <a:noFill/>
        </p:spPr>
        <p:txBody>
          <a:bodyPr wrap="square" rtlCol="0">
            <a:spAutoFit/>
          </a:bodyPr>
          <a:lstStyle/>
          <a:p>
            <a:r>
              <a:rPr lang="en-US" sz="800" b="1" dirty="0" smtClean="0">
                <a:solidFill>
                  <a:srgbClr val="002A7E"/>
                </a:solidFill>
                <a:latin typeface="Arial" panose="020B0604020202020204" pitchFamily="34" charset="0"/>
                <a:cs typeface="Arial" panose="020B0604020202020204" pitchFamily="34" charset="0"/>
              </a:rPr>
              <a:t>Risk Factors</a:t>
            </a:r>
            <a:endParaRPr lang="en-US" sz="800" b="1" dirty="0">
              <a:solidFill>
                <a:srgbClr val="002A7E"/>
              </a:solidFill>
              <a:latin typeface="Arial" panose="020B0604020202020204" pitchFamily="34" charset="0"/>
              <a:cs typeface="Arial" panose="020B0604020202020204" pitchFamily="34" charset="0"/>
            </a:endParaRPr>
          </a:p>
        </p:txBody>
      </p:sp>
      <p:sp>
        <p:nvSpPr>
          <p:cNvPr id="40" name="TextBox 39"/>
          <p:cNvSpPr txBox="1"/>
          <p:nvPr/>
        </p:nvSpPr>
        <p:spPr>
          <a:xfrm>
            <a:off x="8025527" y="4983089"/>
            <a:ext cx="874643" cy="338554"/>
          </a:xfrm>
          <a:prstGeom prst="rect">
            <a:avLst/>
          </a:prstGeom>
          <a:noFill/>
        </p:spPr>
        <p:txBody>
          <a:bodyPr wrap="square" rtlCol="0">
            <a:spAutoFit/>
          </a:bodyPr>
          <a:lstStyle/>
          <a:p>
            <a:r>
              <a:rPr lang="en-US" sz="800" b="1" dirty="0" smtClean="0">
                <a:solidFill>
                  <a:srgbClr val="002A7E"/>
                </a:solidFill>
                <a:latin typeface="Arial" panose="020B0604020202020204" pitchFamily="34" charset="0"/>
                <a:cs typeface="Arial" panose="020B0604020202020204" pitchFamily="34" charset="0"/>
              </a:rPr>
              <a:t>Non-Risk Factors</a:t>
            </a:r>
            <a:endParaRPr lang="en-US" sz="800" b="1" dirty="0">
              <a:solidFill>
                <a:srgbClr val="002A7E"/>
              </a:solidFill>
              <a:latin typeface="Arial" panose="020B0604020202020204" pitchFamily="34" charset="0"/>
              <a:cs typeface="Arial" panose="020B0604020202020204" pitchFamily="34" charset="0"/>
            </a:endParaRPr>
          </a:p>
        </p:txBody>
      </p:sp>
      <p:graphicFrame>
        <p:nvGraphicFramePr>
          <p:cNvPr id="23" name="Chart 22"/>
          <p:cNvGraphicFramePr/>
          <p:nvPr>
            <p:extLst>
              <p:ext uri="{D42A27DB-BD31-4B8C-83A1-F6EECF244321}">
                <p14:modId xmlns:p14="http://schemas.microsoft.com/office/powerpoint/2010/main" val="1693343890"/>
              </p:ext>
            </p:extLst>
          </p:nvPr>
        </p:nvGraphicFramePr>
        <p:xfrm>
          <a:off x="286118" y="3546282"/>
          <a:ext cx="4104368" cy="2910177"/>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9" name="Table 8"/>
          <p:cNvGraphicFramePr>
            <a:graphicFrameLocks noGrp="1"/>
          </p:cNvGraphicFramePr>
          <p:nvPr>
            <p:extLst>
              <p:ext uri="{D42A27DB-BD31-4B8C-83A1-F6EECF244321}">
                <p14:modId xmlns:p14="http://schemas.microsoft.com/office/powerpoint/2010/main" val="1705441169"/>
              </p:ext>
            </p:extLst>
          </p:nvPr>
        </p:nvGraphicFramePr>
        <p:xfrm>
          <a:off x="286118" y="3465035"/>
          <a:ext cx="1121264" cy="2861032"/>
        </p:xfrm>
        <a:graphic>
          <a:graphicData uri="http://schemas.openxmlformats.org/drawingml/2006/table">
            <a:tbl>
              <a:tblPr firstRow="1" bandRow="1">
                <a:tableStyleId>{5C22544A-7EE6-4342-B048-85BDC9FD1C3A}</a:tableStyleId>
              </a:tblPr>
              <a:tblGrid>
                <a:gridCol w="1121264"/>
              </a:tblGrid>
              <a:tr h="629887">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800" b="0" dirty="0" smtClean="0">
                          <a:solidFill>
                            <a:schemeClr val="tx1"/>
                          </a:solidFill>
                          <a:latin typeface="Arial" panose="020B0604020202020204" pitchFamily="34" charset="0"/>
                          <a:cs typeface="Arial" panose="020B0604020202020204" pitchFamily="34" charset="0"/>
                        </a:rPr>
                        <a:t>People under 40 years old do have to worry about blood clots*</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500932">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800" b="0" dirty="0" smtClean="0">
                          <a:solidFill>
                            <a:schemeClr val="tx1"/>
                          </a:solidFill>
                          <a:latin typeface="Arial" panose="020B0604020202020204" pitchFamily="34" charset="0"/>
                          <a:cs typeface="Arial" panose="020B0604020202020204" pitchFamily="34" charset="0"/>
                        </a:rPr>
                        <a:t>Most blood </a:t>
                      </a:r>
                      <a:r>
                        <a:rPr lang="en-US" sz="800" b="0" baseline="0" dirty="0" smtClean="0">
                          <a:solidFill>
                            <a:schemeClr val="tx1"/>
                          </a:solidFill>
                          <a:latin typeface="Arial" panose="020B0604020202020204" pitchFamily="34" charset="0"/>
                          <a:cs typeface="Arial" panose="020B0604020202020204" pitchFamily="34" charset="0"/>
                        </a:rPr>
                        <a:t> </a:t>
                      </a:r>
                      <a:r>
                        <a:rPr lang="en-US" sz="800" b="0" dirty="0" smtClean="0">
                          <a:solidFill>
                            <a:schemeClr val="tx1"/>
                          </a:solidFill>
                          <a:latin typeface="Arial" panose="020B0604020202020204" pitchFamily="34" charset="0"/>
                          <a:cs typeface="Arial" panose="020B0604020202020204" pitchFamily="34" charset="0"/>
                        </a:rPr>
                        <a:t>clots can be</a:t>
                      </a:r>
                      <a:r>
                        <a:rPr lang="en-US" sz="800" b="0" baseline="0" dirty="0" smtClean="0">
                          <a:solidFill>
                            <a:schemeClr val="tx1"/>
                          </a:solidFill>
                          <a:latin typeface="Arial" panose="020B0604020202020204" pitchFamily="34" charset="0"/>
                          <a:cs typeface="Arial" panose="020B0604020202020204" pitchFamily="34" charset="0"/>
                        </a:rPr>
                        <a:t> </a:t>
                      </a:r>
                      <a:r>
                        <a:rPr lang="en-US" sz="800" b="0" dirty="0" smtClean="0">
                          <a:solidFill>
                            <a:schemeClr val="tx1"/>
                          </a:solidFill>
                          <a:latin typeface="Arial" panose="020B0604020202020204" pitchFamily="34" charset="0"/>
                          <a:cs typeface="Arial" panose="020B0604020202020204" pitchFamily="34" charset="0"/>
                        </a:rPr>
                        <a:t>prevented*</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594327">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800" b="0" dirty="0" smtClean="0">
                          <a:solidFill>
                            <a:schemeClr val="tx1"/>
                          </a:solidFill>
                          <a:latin typeface="Arial" panose="020B0604020202020204" pitchFamily="34" charset="0"/>
                          <a:cs typeface="Arial" panose="020B0604020202020204" pitchFamily="34" charset="0"/>
                        </a:rPr>
                        <a:t>It is likely that a blood clot in the leg left untreated can travel to your lungs *</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567943">
                <a:tc>
                  <a:txBody>
                    <a:bodyPr/>
                    <a:lstStyle/>
                    <a:p>
                      <a:pPr algn="ctr"/>
                      <a:r>
                        <a:rPr lang="en-US" sz="800" b="0" dirty="0" smtClean="0">
                          <a:solidFill>
                            <a:schemeClr val="tx1"/>
                          </a:solidFill>
                          <a:latin typeface="Arial" panose="020B0604020202020204" pitchFamily="34" charset="0"/>
                          <a:cs typeface="Arial" panose="020B0604020202020204" pitchFamily="34" charset="0"/>
                        </a:rPr>
                        <a:t>Having a blood clot is considered a</a:t>
                      </a:r>
                      <a:r>
                        <a:rPr lang="en-US" sz="800" b="0" baseline="0" dirty="0" smtClean="0">
                          <a:solidFill>
                            <a:schemeClr val="tx1"/>
                          </a:solidFill>
                          <a:latin typeface="Arial" panose="020B0604020202020204" pitchFamily="34" charset="0"/>
                          <a:cs typeface="Arial" panose="020B0604020202020204" pitchFamily="34" charset="0"/>
                        </a:rPr>
                        <a:t> </a:t>
                      </a:r>
                      <a:r>
                        <a:rPr lang="en-US" sz="800" b="0" dirty="0" smtClean="0">
                          <a:solidFill>
                            <a:schemeClr val="tx1"/>
                          </a:solidFill>
                          <a:latin typeface="Arial" panose="020B0604020202020204" pitchFamily="34" charset="0"/>
                          <a:cs typeface="Arial" panose="020B0604020202020204" pitchFamily="34" charset="0"/>
                        </a:rPr>
                        <a:t>medical</a:t>
                      </a:r>
                      <a:r>
                        <a:rPr lang="en-US" sz="800" b="0" baseline="0" dirty="0" smtClean="0">
                          <a:solidFill>
                            <a:schemeClr val="tx1"/>
                          </a:solidFill>
                          <a:latin typeface="Arial" panose="020B0604020202020204" pitchFamily="34" charset="0"/>
                          <a:cs typeface="Arial" panose="020B0604020202020204" pitchFamily="34" charset="0"/>
                        </a:rPr>
                        <a:t> </a:t>
                      </a:r>
                      <a:r>
                        <a:rPr lang="en-US" sz="800" b="0" dirty="0" smtClean="0">
                          <a:solidFill>
                            <a:schemeClr val="tx1"/>
                          </a:solidFill>
                          <a:latin typeface="Arial" panose="020B0604020202020204" pitchFamily="34" charset="0"/>
                          <a:cs typeface="Arial" panose="020B0604020202020204" pitchFamily="34" charset="0"/>
                        </a:rPr>
                        <a:t>emergency*</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567943">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800" b="0" dirty="0" smtClean="0">
                          <a:solidFill>
                            <a:schemeClr val="tx1"/>
                          </a:solidFill>
                          <a:latin typeface="Arial" panose="020B0604020202020204" pitchFamily="34" charset="0"/>
                          <a:cs typeface="Arial" panose="020B0604020202020204" pitchFamily="34" charset="0"/>
                        </a:rPr>
                        <a:t>Blood clots can cause death</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cxnSp>
        <p:nvCxnSpPr>
          <p:cNvPr id="11" name="Straight Connector 10"/>
          <p:cNvCxnSpPr/>
          <p:nvPr/>
        </p:nvCxnSpPr>
        <p:spPr bwMode="auto">
          <a:xfrm>
            <a:off x="516835" y="4094922"/>
            <a:ext cx="3641697" cy="0"/>
          </a:xfrm>
          <a:prstGeom prst="line">
            <a:avLst/>
          </a:prstGeom>
          <a:ln>
            <a:headEnd type="none" w="med" len="med"/>
            <a:tailEnd type="none" w="med" len="med"/>
          </a:ln>
          <a:extLst/>
        </p:spPr>
        <p:style>
          <a:lnRef idx="1">
            <a:schemeClr val="accent6"/>
          </a:lnRef>
          <a:fillRef idx="0">
            <a:schemeClr val="accent6"/>
          </a:fillRef>
          <a:effectRef idx="0">
            <a:schemeClr val="accent6"/>
          </a:effectRef>
          <a:fontRef idx="minor">
            <a:schemeClr val="tx1"/>
          </a:fontRef>
        </p:style>
      </p:cxnSp>
      <p:cxnSp>
        <p:nvCxnSpPr>
          <p:cNvPr id="33" name="Straight Connector 32"/>
          <p:cNvCxnSpPr/>
          <p:nvPr/>
        </p:nvCxnSpPr>
        <p:spPr bwMode="auto">
          <a:xfrm>
            <a:off x="542019" y="4644872"/>
            <a:ext cx="3641697" cy="0"/>
          </a:xfrm>
          <a:prstGeom prst="line">
            <a:avLst/>
          </a:prstGeom>
          <a:ln>
            <a:headEnd type="none" w="med" len="med"/>
            <a:tailEnd type="none" w="med" len="med"/>
          </a:ln>
          <a:extLst/>
        </p:spPr>
        <p:style>
          <a:lnRef idx="1">
            <a:schemeClr val="accent6"/>
          </a:lnRef>
          <a:fillRef idx="0">
            <a:schemeClr val="accent6"/>
          </a:fillRef>
          <a:effectRef idx="0">
            <a:schemeClr val="accent6"/>
          </a:effectRef>
          <a:fontRef idx="minor">
            <a:schemeClr val="tx1"/>
          </a:fontRef>
        </p:style>
      </p:cxnSp>
      <p:cxnSp>
        <p:nvCxnSpPr>
          <p:cNvPr id="34" name="Straight Connector 33"/>
          <p:cNvCxnSpPr/>
          <p:nvPr/>
        </p:nvCxnSpPr>
        <p:spPr bwMode="auto">
          <a:xfrm>
            <a:off x="559252" y="5186871"/>
            <a:ext cx="3641697" cy="0"/>
          </a:xfrm>
          <a:prstGeom prst="line">
            <a:avLst/>
          </a:prstGeom>
          <a:ln>
            <a:headEnd type="none" w="med" len="med"/>
            <a:tailEnd type="none" w="med" len="med"/>
          </a:ln>
          <a:extLst/>
        </p:spPr>
        <p:style>
          <a:lnRef idx="1">
            <a:schemeClr val="accent6"/>
          </a:lnRef>
          <a:fillRef idx="0">
            <a:schemeClr val="accent6"/>
          </a:fillRef>
          <a:effectRef idx="0">
            <a:schemeClr val="accent6"/>
          </a:effectRef>
          <a:fontRef idx="minor">
            <a:schemeClr val="tx1"/>
          </a:fontRef>
        </p:style>
      </p:cxnSp>
      <p:cxnSp>
        <p:nvCxnSpPr>
          <p:cNvPr id="41" name="Straight Connector 40"/>
          <p:cNvCxnSpPr/>
          <p:nvPr/>
        </p:nvCxnSpPr>
        <p:spPr bwMode="auto">
          <a:xfrm>
            <a:off x="536730" y="5736821"/>
            <a:ext cx="3641697" cy="0"/>
          </a:xfrm>
          <a:prstGeom prst="line">
            <a:avLst/>
          </a:prstGeom>
          <a:ln>
            <a:headEnd type="none" w="med" len="med"/>
            <a:tailEnd type="none" w="med" len="med"/>
          </a:ln>
          <a:extLst/>
        </p:spPr>
        <p:style>
          <a:lnRef idx="1">
            <a:schemeClr val="accent6"/>
          </a:lnRef>
          <a:fillRef idx="0">
            <a:schemeClr val="accent6"/>
          </a:fillRef>
          <a:effectRef idx="0">
            <a:schemeClr val="accent6"/>
          </a:effectRef>
          <a:fontRef idx="minor">
            <a:schemeClr val="tx1"/>
          </a:fontRef>
        </p:style>
      </p:cxnSp>
      <p:sp>
        <p:nvSpPr>
          <p:cNvPr id="42" name="TextBox 41"/>
          <p:cNvSpPr txBox="1"/>
          <p:nvPr/>
        </p:nvSpPr>
        <p:spPr>
          <a:xfrm>
            <a:off x="4608401" y="5819234"/>
            <a:ext cx="2261063" cy="707886"/>
          </a:xfrm>
          <a:prstGeom prst="rect">
            <a:avLst/>
          </a:prstGeom>
          <a:noFill/>
        </p:spPr>
        <p:txBody>
          <a:bodyPr wrap="square" rtlCol="0">
            <a:spAutoFit/>
          </a:bodyPr>
          <a:lstStyle/>
          <a:p>
            <a:r>
              <a:rPr lang="en-US" sz="800" i="1" dirty="0" smtClean="0">
                <a:solidFill>
                  <a:schemeClr val="tx1"/>
                </a:solidFill>
                <a:latin typeface="Arial" panose="020B0604020202020204" pitchFamily="34" charset="0"/>
                <a:cs typeface="Arial" panose="020B0604020202020204" pitchFamily="34" charset="0"/>
              </a:rPr>
              <a:t>*Compared to what was asked in actual survey, statements have been changed to the positive/affirmative and scales have been reversed. This change has been made for increased ease of interpretation of results.</a:t>
            </a:r>
            <a:endParaRPr lang="en-US" sz="800" i="1" dirty="0">
              <a:solidFill>
                <a:schemeClr val="tx1"/>
              </a:solidFill>
              <a:latin typeface="Arial" panose="020B0604020202020204" pitchFamily="34" charset="0"/>
              <a:cs typeface="Arial" panose="020B0604020202020204" pitchFamily="34" charset="0"/>
            </a:endParaRPr>
          </a:p>
        </p:txBody>
      </p:sp>
      <p:sp>
        <p:nvSpPr>
          <p:cNvPr id="26" name="Title 1"/>
          <p:cNvSpPr txBox="1">
            <a:spLocks/>
          </p:cNvSpPr>
          <p:nvPr/>
        </p:nvSpPr>
        <p:spPr>
          <a:xfrm>
            <a:off x="147099" y="139465"/>
            <a:ext cx="8486775"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kern="0" dirty="0"/>
              <a:t>Thailand </a:t>
            </a:r>
            <a:r>
              <a:rPr lang="en-US" kern="0" dirty="0" smtClean="0"/>
              <a:t>Summary of Results</a:t>
            </a:r>
            <a:endParaRPr lang="en-US" kern="0" dirty="0"/>
          </a:p>
        </p:txBody>
      </p:sp>
      <p:pic>
        <p:nvPicPr>
          <p:cNvPr id="31" name="Picture 3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323703" y="127430"/>
            <a:ext cx="612648" cy="612648"/>
          </a:xfrm>
          <a:prstGeom prst="rect">
            <a:avLst/>
          </a:prstGeom>
        </p:spPr>
      </p:pic>
      <p:graphicFrame>
        <p:nvGraphicFramePr>
          <p:cNvPr id="32" name="Chart 31"/>
          <p:cNvGraphicFramePr/>
          <p:nvPr>
            <p:extLst>
              <p:ext uri="{D42A27DB-BD31-4B8C-83A1-F6EECF244321}">
                <p14:modId xmlns:p14="http://schemas.microsoft.com/office/powerpoint/2010/main" val="3277933502"/>
              </p:ext>
            </p:extLst>
          </p:nvPr>
        </p:nvGraphicFramePr>
        <p:xfrm>
          <a:off x="307464" y="1428749"/>
          <a:ext cx="4152900" cy="1517648"/>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3" name="Chart 42"/>
          <p:cNvGraphicFramePr/>
          <p:nvPr>
            <p:extLst>
              <p:ext uri="{D42A27DB-BD31-4B8C-83A1-F6EECF244321}">
                <p14:modId xmlns:p14="http://schemas.microsoft.com/office/powerpoint/2010/main" val="781761150"/>
              </p:ext>
            </p:extLst>
          </p:nvPr>
        </p:nvGraphicFramePr>
        <p:xfrm>
          <a:off x="4891215" y="1432866"/>
          <a:ext cx="4152900" cy="151764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4" name="Chart 43"/>
          <p:cNvGraphicFramePr/>
          <p:nvPr>
            <p:extLst>
              <p:ext uri="{D42A27DB-BD31-4B8C-83A1-F6EECF244321}">
                <p14:modId xmlns:p14="http://schemas.microsoft.com/office/powerpoint/2010/main" val="3628572550"/>
              </p:ext>
            </p:extLst>
          </p:nvPr>
        </p:nvGraphicFramePr>
        <p:xfrm>
          <a:off x="4572000" y="3329593"/>
          <a:ext cx="4152900" cy="1936555"/>
        </p:xfrm>
        <a:graphic>
          <a:graphicData uri="http://schemas.openxmlformats.org/drawingml/2006/chart">
            <c:chart xmlns:c="http://schemas.openxmlformats.org/drawingml/2006/chart" xmlns:r="http://schemas.openxmlformats.org/officeDocument/2006/relationships" r:id="rId6"/>
          </a:graphicData>
        </a:graphic>
      </p:graphicFrame>
      <p:grpSp>
        <p:nvGrpSpPr>
          <p:cNvPr id="45" name="Group 44"/>
          <p:cNvGrpSpPr/>
          <p:nvPr/>
        </p:nvGrpSpPr>
        <p:grpSpPr>
          <a:xfrm>
            <a:off x="1710784" y="6289742"/>
            <a:ext cx="4301426" cy="263592"/>
            <a:chOff x="756664" y="6313595"/>
            <a:chExt cx="4301426" cy="263592"/>
          </a:xfrm>
        </p:grpSpPr>
        <p:sp>
          <p:nvSpPr>
            <p:cNvPr id="46" name="TextBox 45"/>
            <p:cNvSpPr txBox="1"/>
            <p:nvPr/>
          </p:nvSpPr>
          <p:spPr>
            <a:xfrm>
              <a:off x="877781" y="6313595"/>
              <a:ext cx="2269295" cy="261610"/>
            </a:xfrm>
            <a:prstGeom prst="rect">
              <a:avLst/>
            </a:prstGeom>
            <a:noFill/>
          </p:spPr>
          <p:txBody>
            <a:bodyPr wrap="square" rtlCol="0">
              <a:spAutoFit/>
            </a:bodyPr>
            <a:lstStyle/>
            <a:p>
              <a:r>
                <a:rPr lang="en-US" sz="1050" b="1" dirty="0" smtClean="0">
                  <a:solidFill>
                    <a:schemeClr val="tx1"/>
                  </a:solidFill>
                  <a:latin typeface="Arial" panose="020B0604020202020204" pitchFamily="34" charset="0"/>
                  <a:cs typeface="Arial" panose="020B0604020202020204" pitchFamily="34" charset="0"/>
                </a:rPr>
                <a:t>Agree</a:t>
              </a:r>
              <a:endParaRPr lang="en-US" sz="1050" b="1" dirty="0">
                <a:solidFill>
                  <a:schemeClr val="tx1"/>
                </a:solidFill>
                <a:latin typeface="Arial" panose="020B0604020202020204" pitchFamily="34" charset="0"/>
                <a:cs typeface="Arial" panose="020B0604020202020204" pitchFamily="34" charset="0"/>
              </a:endParaRPr>
            </a:p>
          </p:txBody>
        </p:sp>
        <p:sp>
          <p:nvSpPr>
            <p:cNvPr id="47" name="Rectangle 46"/>
            <p:cNvSpPr/>
            <p:nvPr/>
          </p:nvSpPr>
          <p:spPr bwMode="auto">
            <a:xfrm>
              <a:off x="1516774" y="6359677"/>
              <a:ext cx="165386" cy="150053"/>
            </a:xfrm>
            <a:prstGeom prst="rect">
              <a:avLst/>
            </a:prstGeom>
            <a:solidFill>
              <a:schemeClr val="tx1">
                <a:lumMod val="65000"/>
                <a:lumOff val="35000"/>
              </a:schemeClr>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sp>
          <p:nvSpPr>
            <p:cNvPr id="48" name="TextBox 47"/>
            <p:cNvSpPr txBox="1"/>
            <p:nvPr/>
          </p:nvSpPr>
          <p:spPr>
            <a:xfrm>
              <a:off x="1650356" y="6314108"/>
              <a:ext cx="1860605" cy="261610"/>
            </a:xfrm>
            <a:prstGeom prst="rect">
              <a:avLst/>
            </a:prstGeom>
            <a:noFill/>
          </p:spPr>
          <p:txBody>
            <a:bodyPr wrap="square" rtlCol="0">
              <a:spAutoFit/>
            </a:bodyPr>
            <a:lstStyle/>
            <a:p>
              <a:r>
                <a:rPr lang="en-US" sz="1050" b="1" dirty="0" smtClean="0">
                  <a:solidFill>
                    <a:schemeClr val="tx1"/>
                  </a:solidFill>
                  <a:latin typeface="Arial" panose="020B0604020202020204" pitchFamily="34" charset="0"/>
                  <a:cs typeface="Arial" panose="020B0604020202020204" pitchFamily="34" charset="0"/>
                </a:rPr>
                <a:t>Neutral</a:t>
              </a:r>
              <a:endParaRPr lang="en-US" sz="1200" b="1" dirty="0">
                <a:solidFill>
                  <a:schemeClr val="tx1"/>
                </a:solidFill>
                <a:latin typeface="Arial" panose="020B0604020202020204" pitchFamily="34" charset="0"/>
                <a:cs typeface="Arial" panose="020B0604020202020204" pitchFamily="34" charset="0"/>
              </a:endParaRPr>
            </a:p>
          </p:txBody>
        </p:sp>
        <p:sp>
          <p:nvSpPr>
            <p:cNvPr id="49" name="Rectangle 48"/>
            <p:cNvSpPr/>
            <p:nvPr/>
          </p:nvSpPr>
          <p:spPr bwMode="auto">
            <a:xfrm>
              <a:off x="756664" y="6377067"/>
              <a:ext cx="165386" cy="150053"/>
            </a:xfrm>
            <a:prstGeom prst="rect">
              <a:avLst/>
            </a:prstGeom>
            <a:solidFill>
              <a:srgbClr val="002A7E"/>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sp>
          <p:nvSpPr>
            <p:cNvPr id="50" name="Rectangle 49"/>
            <p:cNvSpPr/>
            <p:nvPr/>
          </p:nvSpPr>
          <p:spPr bwMode="auto">
            <a:xfrm>
              <a:off x="2380100" y="6377048"/>
              <a:ext cx="165386" cy="150053"/>
            </a:xfrm>
            <a:prstGeom prst="rect">
              <a:avLst/>
            </a:prstGeom>
            <a:solidFill>
              <a:srgbClr val="C00000"/>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sp>
          <p:nvSpPr>
            <p:cNvPr id="51" name="TextBox 50"/>
            <p:cNvSpPr txBox="1"/>
            <p:nvPr/>
          </p:nvSpPr>
          <p:spPr>
            <a:xfrm>
              <a:off x="2513682" y="6315577"/>
              <a:ext cx="2544408" cy="261610"/>
            </a:xfrm>
            <a:prstGeom prst="rect">
              <a:avLst/>
            </a:prstGeom>
            <a:noFill/>
          </p:spPr>
          <p:txBody>
            <a:bodyPr wrap="square" rtlCol="0">
              <a:spAutoFit/>
            </a:bodyPr>
            <a:lstStyle/>
            <a:p>
              <a:r>
                <a:rPr lang="en-US" sz="1050" b="1" dirty="0" smtClean="0">
                  <a:solidFill>
                    <a:schemeClr val="tx1"/>
                  </a:solidFill>
                  <a:latin typeface="Arial" panose="020B0604020202020204" pitchFamily="34" charset="0"/>
                  <a:cs typeface="Arial" panose="020B0604020202020204" pitchFamily="34" charset="0"/>
                </a:rPr>
                <a:t>Disagree</a:t>
              </a:r>
              <a:endParaRPr lang="en-US" sz="1200" b="1" dirty="0">
                <a:solidFill>
                  <a:schemeClr val="tx1"/>
                </a:solidFill>
                <a:latin typeface="Arial" panose="020B0604020202020204" pitchFamily="34" charset="0"/>
                <a:cs typeface="Arial" panose="020B0604020202020204" pitchFamily="34" charset="0"/>
              </a:endParaRPr>
            </a:p>
          </p:txBody>
        </p:sp>
      </p:grpSp>
      <p:sp>
        <p:nvSpPr>
          <p:cNvPr id="3" name="Oval 2"/>
          <p:cNvSpPr/>
          <p:nvPr/>
        </p:nvSpPr>
        <p:spPr bwMode="auto">
          <a:xfrm>
            <a:off x="1494845" y="4823120"/>
            <a:ext cx="381325" cy="208057"/>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5" name="TextBox 4"/>
          <p:cNvSpPr txBox="1"/>
          <p:nvPr/>
        </p:nvSpPr>
        <p:spPr>
          <a:xfrm>
            <a:off x="1346428" y="4508938"/>
            <a:ext cx="1523990" cy="338554"/>
          </a:xfrm>
          <a:prstGeom prst="rect">
            <a:avLst/>
          </a:prstGeom>
          <a:noFill/>
        </p:spPr>
        <p:txBody>
          <a:bodyPr wrap="square" rtlCol="0">
            <a:spAutoFit/>
          </a:bodyPr>
          <a:lstStyle/>
          <a:p>
            <a:r>
              <a:rPr lang="en-US" sz="800" dirty="0" smtClean="0">
                <a:solidFill>
                  <a:srgbClr val="C00000"/>
                </a:solidFill>
                <a:latin typeface="Arial" panose="020B0604020202020204" pitchFamily="34" charset="0"/>
                <a:cs typeface="Arial" panose="020B0604020202020204" pitchFamily="34" charset="0"/>
              </a:rPr>
              <a:t>Lowest among </a:t>
            </a:r>
          </a:p>
          <a:p>
            <a:r>
              <a:rPr lang="en-US" sz="800" dirty="0" smtClean="0">
                <a:solidFill>
                  <a:srgbClr val="C00000"/>
                </a:solidFill>
                <a:latin typeface="Arial" panose="020B0604020202020204" pitchFamily="34" charset="0"/>
                <a:cs typeface="Arial" panose="020B0604020202020204" pitchFamily="34" charset="0"/>
              </a:rPr>
              <a:t>Countries</a:t>
            </a:r>
            <a:endParaRPr lang="en-US" sz="800" dirty="0">
              <a:solidFill>
                <a:srgbClr val="C00000"/>
              </a:solidFill>
              <a:latin typeface="Arial" panose="020B0604020202020204" pitchFamily="34" charset="0"/>
              <a:cs typeface="Arial" panose="020B0604020202020204" pitchFamily="34" charset="0"/>
            </a:endParaRPr>
          </a:p>
        </p:txBody>
      </p:sp>
      <p:sp>
        <p:nvSpPr>
          <p:cNvPr id="52" name="Oval 51"/>
          <p:cNvSpPr/>
          <p:nvPr/>
        </p:nvSpPr>
        <p:spPr bwMode="auto">
          <a:xfrm>
            <a:off x="3678222" y="5345359"/>
            <a:ext cx="381325" cy="208057"/>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53" name="TextBox 52"/>
          <p:cNvSpPr txBox="1"/>
          <p:nvPr/>
        </p:nvSpPr>
        <p:spPr>
          <a:xfrm>
            <a:off x="3529805" y="5031177"/>
            <a:ext cx="1523990" cy="338554"/>
          </a:xfrm>
          <a:prstGeom prst="rect">
            <a:avLst/>
          </a:prstGeom>
          <a:noFill/>
        </p:spPr>
        <p:txBody>
          <a:bodyPr wrap="square" rtlCol="0">
            <a:spAutoFit/>
          </a:bodyPr>
          <a:lstStyle/>
          <a:p>
            <a:r>
              <a:rPr lang="en-US" sz="800" dirty="0" smtClean="0">
                <a:solidFill>
                  <a:srgbClr val="C00000"/>
                </a:solidFill>
                <a:latin typeface="Arial" panose="020B0604020202020204" pitchFamily="34" charset="0"/>
                <a:cs typeface="Arial" panose="020B0604020202020204" pitchFamily="34" charset="0"/>
              </a:rPr>
              <a:t>Highest among </a:t>
            </a:r>
          </a:p>
          <a:p>
            <a:r>
              <a:rPr lang="en-US" sz="800" dirty="0" smtClean="0">
                <a:solidFill>
                  <a:srgbClr val="C00000"/>
                </a:solidFill>
                <a:latin typeface="Arial" panose="020B0604020202020204" pitchFamily="34" charset="0"/>
                <a:cs typeface="Arial" panose="020B0604020202020204" pitchFamily="34" charset="0"/>
              </a:rPr>
              <a:t>Countries</a:t>
            </a:r>
            <a:endParaRPr lang="en-US" sz="800" dirty="0">
              <a:solidFill>
                <a:srgbClr val="C00000"/>
              </a:solidFill>
              <a:latin typeface="Arial" panose="020B0604020202020204" pitchFamily="34" charset="0"/>
              <a:cs typeface="Arial" panose="020B0604020202020204" pitchFamily="34" charset="0"/>
            </a:endParaRPr>
          </a:p>
        </p:txBody>
      </p:sp>
      <p:sp>
        <p:nvSpPr>
          <p:cNvPr id="54" name="Oval 53"/>
          <p:cNvSpPr/>
          <p:nvPr/>
        </p:nvSpPr>
        <p:spPr bwMode="auto">
          <a:xfrm>
            <a:off x="3544386" y="5895309"/>
            <a:ext cx="381325" cy="208057"/>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55" name="TextBox 54"/>
          <p:cNvSpPr txBox="1"/>
          <p:nvPr/>
        </p:nvSpPr>
        <p:spPr>
          <a:xfrm>
            <a:off x="3395969" y="5581127"/>
            <a:ext cx="1523990" cy="338554"/>
          </a:xfrm>
          <a:prstGeom prst="rect">
            <a:avLst/>
          </a:prstGeom>
          <a:noFill/>
        </p:spPr>
        <p:txBody>
          <a:bodyPr wrap="square" rtlCol="0">
            <a:spAutoFit/>
          </a:bodyPr>
          <a:lstStyle/>
          <a:p>
            <a:r>
              <a:rPr lang="en-US" sz="800" dirty="0" smtClean="0">
                <a:solidFill>
                  <a:srgbClr val="C00000"/>
                </a:solidFill>
                <a:latin typeface="Arial" panose="020B0604020202020204" pitchFamily="34" charset="0"/>
                <a:cs typeface="Arial" panose="020B0604020202020204" pitchFamily="34" charset="0"/>
              </a:rPr>
              <a:t>Highest among </a:t>
            </a:r>
          </a:p>
          <a:p>
            <a:r>
              <a:rPr lang="en-US" sz="800" dirty="0" smtClean="0">
                <a:solidFill>
                  <a:srgbClr val="C00000"/>
                </a:solidFill>
                <a:latin typeface="Arial" panose="020B0604020202020204" pitchFamily="34" charset="0"/>
                <a:cs typeface="Arial" panose="020B0604020202020204" pitchFamily="34" charset="0"/>
              </a:rPr>
              <a:t>Countries</a:t>
            </a:r>
            <a:endParaRPr lang="en-US" sz="800" dirty="0">
              <a:solidFill>
                <a:srgbClr val="C00000"/>
              </a:solidFill>
              <a:latin typeface="Arial" panose="020B0604020202020204" pitchFamily="34" charset="0"/>
              <a:cs typeface="Arial" panose="020B0604020202020204" pitchFamily="34" charset="0"/>
            </a:endParaRPr>
          </a:p>
        </p:txBody>
      </p:sp>
      <p:sp>
        <p:nvSpPr>
          <p:cNvPr id="56" name="TextBox 55"/>
          <p:cNvSpPr txBox="1"/>
          <p:nvPr/>
        </p:nvSpPr>
        <p:spPr>
          <a:xfrm>
            <a:off x="3678222" y="2074656"/>
            <a:ext cx="1523990" cy="338554"/>
          </a:xfrm>
          <a:prstGeom prst="rect">
            <a:avLst/>
          </a:prstGeom>
          <a:noFill/>
        </p:spPr>
        <p:txBody>
          <a:bodyPr wrap="square" rtlCol="0">
            <a:spAutoFit/>
          </a:bodyPr>
          <a:lstStyle/>
          <a:p>
            <a:pPr algn="ctr"/>
            <a:r>
              <a:rPr lang="en-US" sz="800" dirty="0" smtClean="0">
                <a:solidFill>
                  <a:srgbClr val="C00000"/>
                </a:solidFill>
                <a:latin typeface="Arial" panose="020B0604020202020204" pitchFamily="34" charset="0"/>
                <a:cs typeface="Arial" panose="020B0604020202020204" pitchFamily="34" charset="0"/>
              </a:rPr>
              <a:t>Lowest among </a:t>
            </a:r>
          </a:p>
          <a:p>
            <a:pPr algn="ctr"/>
            <a:r>
              <a:rPr lang="en-US" sz="800" dirty="0" smtClean="0">
                <a:solidFill>
                  <a:srgbClr val="C00000"/>
                </a:solidFill>
                <a:latin typeface="Arial" panose="020B0604020202020204" pitchFamily="34" charset="0"/>
                <a:cs typeface="Arial" panose="020B0604020202020204" pitchFamily="34" charset="0"/>
              </a:rPr>
              <a:t>Countries</a:t>
            </a:r>
            <a:endParaRPr lang="en-US" sz="800" dirty="0">
              <a:solidFill>
                <a:srgbClr val="C00000"/>
              </a:solidFill>
              <a:latin typeface="Arial" panose="020B0604020202020204" pitchFamily="34" charset="0"/>
              <a:cs typeface="Arial" panose="020B0604020202020204" pitchFamily="34" charset="0"/>
            </a:endParaRPr>
          </a:p>
        </p:txBody>
      </p:sp>
      <p:sp>
        <p:nvSpPr>
          <p:cNvPr id="57" name="Oval 56"/>
          <p:cNvSpPr/>
          <p:nvPr/>
        </p:nvSpPr>
        <p:spPr bwMode="auto">
          <a:xfrm>
            <a:off x="3657637" y="2164857"/>
            <a:ext cx="381325" cy="155448"/>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dirty="0" smtClean="0">
              <a:ln>
                <a:noFill/>
              </a:ln>
              <a:solidFill>
                <a:schemeClr val="bg1"/>
              </a:solidFill>
              <a:effectLst/>
              <a:latin typeface="Calibri" pitchFamily="34" charset="0"/>
            </a:endParaRPr>
          </a:p>
        </p:txBody>
      </p:sp>
      <p:sp>
        <p:nvSpPr>
          <p:cNvPr id="58" name="TextBox 57"/>
          <p:cNvSpPr txBox="1"/>
          <p:nvPr/>
        </p:nvSpPr>
        <p:spPr>
          <a:xfrm>
            <a:off x="2291204" y="2638073"/>
            <a:ext cx="1523990" cy="338554"/>
          </a:xfrm>
          <a:prstGeom prst="rect">
            <a:avLst/>
          </a:prstGeom>
          <a:noFill/>
        </p:spPr>
        <p:txBody>
          <a:bodyPr wrap="square" rtlCol="0">
            <a:spAutoFit/>
          </a:bodyPr>
          <a:lstStyle/>
          <a:p>
            <a:pPr algn="ctr"/>
            <a:r>
              <a:rPr lang="en-US" sz="800" dirty="0" smtClean="0">
                <a:solidFill>
                  <a:srgbClr val="C00000"/>
                </a:solidFill>
                <a:latin typeface="Arial" panose="020B0604020202020204" pitchFamily="34" charset="0"/>
                <a:cs typeface="Arial" panose="020B0604020202020204" pitchFamily="34" charset="0"/>
              </a:rPr>
              <a:t>Highest among </a:t>
            </a:r>
          </a:p>
          <a:p>
            <a:pPr algn="ctr"/>
            <a:r>
              <a:rPr lang="en-US" sz="800" dirty="0" smtClean="0">
                <a:solidFill>
                  <a:srgbClr val="C00000"/>
                </a:solidFill>
                <a:latin typeface="Arial" panose="020B0604020202020204" pitchFamily="34" charset="0"/>
                <a:cs typeface="Arial" panose="020B0604020202020204" pitchFamily="34" charset="0"/>
              </a:rPr>
              <a:t>Countries</a:t>
            </a:r>
            <a:endParaRPr lang="en-US" sz="800" dirty="0">
              <a:solidFill>
                <a:srgbClr val="C00000"/>
              </a:solidFill>
              <a:latin typeface="Arial" panose="020B0604020202020204" pitchFamily="34" charset="0"/>
              <a:cs typeface="Arial" panose="020B0604020202020204" pitchFamily="34" charset="0"/>
            </a:endParaRPr>
          </a:p>
        </p:txBody>
      </p:sp>
      <p:sp>
        <p:nvSpPr>
          <p:cNvPr id="59" name="Oval 58"/>
          <p:cNvSpPr/>
          <p:nvPr/>
        </p:nvSpPr>
        <p:spPr bwMode="auto">
          <a:xfrm>
            <a:off x="3736080" y="2046786"/>
            <a:ext cx="381325" cy="155448"/>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dirty="0" smtClean="0">
              <a:ln>
                <a:noFill/>
              </a:ln>
              <a:solidFill>
                <a:schemeClr val="bg1"/>
              </a:solidFill>
              <a:effectLst/>
              <a:latin typeface="Calibri" pitchFamily="34" charset="0"/>
            </a:endParaRPr>
          </a:p>
        </p:txBody>
      </p:sp>
      <p:sp>
        <p:nvSpPr>
          <p:cNvPr id="60" name="Oval 59"/>
          <p:cNvSpPr/>
          <p:nvPr/>
        </p:nvSpPr>
        <p:spPr bwMode="auto">
          <a:xfrm>
            <a:off x="2289843" y="2673810"/>
            <a:ext cx="381325" cy="155448"/>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dirty="0" smtClean="0">
              <a:ln>
                <a:noFill/>
              </a:ln>
              <a:solidFill>
                <a:schemeClr val="bg1"/>
              </a:solidFill>
              <a:effectLst/>
              <a:latin typeface="Calibri" pitchFamily="34" charset="0"/>
            </a:endParaRPr>
          </a:p>
        </p:txBody>
      </p:sp>
      <p:sp>
        <p:nvSpPr>
          <p:cNvPr id="61" name="Oval 60"/>
          <p:cNvSpPr/>
          <p:nvPr/>
        </p:nvSpPr>
        <p:spPr bwMode="auto">
          <a:xfrm>
            <a:off x="8106908" y="1562023"/>
            <a:ext cx="381325" cy="155448"/>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dirty="0" smtClean="0">
              <a:ln>
                <a:noFill/>
              </a:ln>
              <a:solidFill>
                <a:schemeClr val="bg1"/>
              </a:solidFill>
              <a:effectLst/>
              <a:latin typeface="Calibri" pitchFamily="34" charset="0"/>
            </a:endParaRPr>
          </a:p>
        </p:txBody>
      </p:sp>
      <p:sp>
        <p:nvSpPr>
          <p:cNvPr id="62" name="Oval 61"/>
          <p:cNvSpPr/>
          <p:nvPr/>
        </p:nvSpPr>
        <p:spPr bwMode="auto">
          <a:xfrm>
            <a:off x="7999030" y="1969062"/>
            <a:ext cx="381325" cy="155448"/>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dirty="0" smtClean="0">
              <a:ln>
                <a:noFill/>
              </a:ln>
              <a:solidFill>
                <a:schemeClr val="bg1"/>
              </a:solidFill>
              <a:effectLst/>
              <a:latin typeface="Calibri" pitchFamily="34" charset="0"/>
            </a:endParaRPr>
          </a:p>
        </p:txBody>
      </p:sp>
      <p:sp>
        <p:nvSpPr>
          <p:cNvPr id="63" name="Oval 62"/>
          <p:cNvSpPr/>
          <p:nvPr/>
        </p:nvSpPr>
        <p:spPr bwMode="auto">
          <a:xfrm>
            <a:off x="7825439" y="2232776"/>
            <a:ext cx="381325" cy="155448"/>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dirty="0" smtClean="0">
              <a:ln>
                <a:noFill/>
              </a:ln>
              <a:solidFill>
                <a:schemeClr val="bg1"/>
              </a:solidFill>
              <a:effectLst/>
              <a:latin typeface="Calibri" pitchFamily="34" charset="0"/>
            </a:endParaRPr>
          </a:p>
        </p:txBody>
      </p:sp>
      <p:sp>
        <p:nvSpPr>
          <p:cNvPr id="64" name="Oval 63"/>
          <p:cNvSpPr/>
          <p:nvPr/>
        </p:nvSpPr>
        <p:spPr bwMode="auto">
          <a:xfrm>
            <a:off x="7850623" y="2385176"/>
            <a:ext cx="381325" cy="155448"/>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dirty="0" smtClean="0">
              <a:ln>
                <a:noFill/>
              </a:ln>
              <a:solidFill>
                <a:schemeClr val="bg1"/>
              </a:solidFill>
              <a:effectLst/>
              <a:latin typeface="Calibri" pitchFamily="34" charset="0"/>
            </a:endParaRPr>
          </a:p>
        </p:txBody>
      </p:sp>
      <p:sp>
        <p:nvSpPr>
          <p:cNvPr id="65" name="TextBox 64"/>
          <p:cNvSpPr txBox="1"/>
          <p:nvPr/>
        </p:nvSpPr>
        <p:spPr>
          <a:xfrm>
            <a:off x="7535575" y="2621196"/>
            <a:ext cx="1523990" cy="461665"/>
          </a:xfrm>
          <a:prstGeom prst="rect">
            <a:avLst/>
          </a:prstGeom>
          <a:noFill/>
        </p:spPr>
        <p:txBody>
          <a:bodyPr wrap="square" rtlCol="0">
            <a:spAutoFit/>
          </a:bodyPr>
          <a:lstStyle/>
          <a:p>
            <a:pPr algn="ctr"/>
            <a:r>
              <a:rPr lang="en-US" sz="800" dirty="0" smtClean="0">
                <a:solidFill>
                  <a:srgbClr val="C00000"/>
                </a:solidFill>
                <a:latin typeface="Arial" panose="020B0604020202020204" pitchFamily="34" charset="0"/>
                <a:cs typeface="Arial" panose="020B0604020202020204" pitchFamily="34" charset="0"/>
              </a:rPr>
              <a:t>All Circles are</a:t>
            </a:r>
          </a:p>
          <a:p>
            <a:pPr algn="ctr"/>
            <a:r>
              <a:rPr lang="en-US" sz="800" dirty="0" smtClean="0">
                <a:solidFill>
                  <a:srgbClr val="C00000"/>
                </a:solidFill>
                <a:latin typeface="Arial" panose="020B0604020202020204" pitchFamily="34" charset="0"/>
                <a:cs typeface="Arial" panose="020B0604020202020204" pitchFamily="34" charset="0"/>
              </a:rPr>
              <a:t>Highest among </a:t>
            </a:r>
          </a:p>
          <a:p>
            <a:pPr algn="ctr"/>
            <a:r>
              <a:rPr lang="en-US" sz="800" dirty="0" smtClean="0">
                <a:solidFill>
                  <a:srgbClr val="C00000"/>
                </a:solidFill>
                <a:latin typeface="Arial" panose="020B0604020202020204" pitchFamily="34" charset="0"/>
                <a:cs typeface="Arial" panose="020B0604020202020204" pitchFamily="34" charset="0"/>
              </a:rPr>
              <a:t>Countries</a:t>
            </a:r>
            <a:endParaRPr lang="en-US" sz="800" dirty="0">
              <a:solidFill>
                <a:srgbClr val="C00000"/>
              </a:solidFill>
              <a:latin typeface="Arial" panose="020B0604020202020204" pitchFamily="34" charset="0"/>
              <a:cs typeface="Arial" panose="020B0604020202020204" pitchFamily="34" charset="0"/>
            </a:endParaRPr>
          </a:p>
        </p:txBody>
      </p:sp>
      <p:sp>
        <p:nvSpPr>
          <p:cNvPr id="66" name="Oval 65"/>
          <p:cNvSpPr/>
          <p:nvPr/>
        </p:nvSpPr>
        <p:spPr bwMode="auto">
          <a:xfrm>
            <a:off x="6098634" y="3461691"/>
            <a:ext cx="381325" cy="155448"/>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dirty="0" smtClean="0">
              <a:ln>
                <a:noFill/>
              </a:ln>
              <a:solidFill>
                <a:schemeClr val="bg1"/>
              </a:solidFill>
              <a:effectLst/>
              <a:latin typeface="Calibri" pitchFamily="34" charset="0"/>
            </a:endParaRPr>
          </a:p>
        </p:txBody>
      </p:sp>
      <p:sp>
        <p:nvSpPr>
          <p:cNvPr id="67" name="TextBox 66"/>
          <p:cNvSpPr txBox="1"/>
          <p:nvPr/>
        </p:nvSpPr>
        <p:spPr>
          <a:xfrm>
            <a:off x="6409450" y="3393991"/>
            <a:ext cx="1523990" cy="215444"/>
          </a:xfrm>
          <a:prstGeom prst="rect">
            <a:avLst/>
          </a:prstGeom>
          <a:noFill/>
        </p:spPr>
        <p:txBody>
          <a:bodyPr wrap="square" rtlCol="0">
            <a:spAutoFit/>
          </a:bodyPr>
          <a:lstStyle/>
          <a:p>
            <a:r>
              <a:rPr lang="en-US" sz="800" dirty="0" smtClean="0">
                <a:solidFill>
                  <a:srgbClr val="C00000"/>
                </a:solidFill>
                <a:latin typeface="Arial" panose="020B0604020202020204" pitchFamily="34" charset="0"/>
                <a:cs typeface="Arial" panose="020B0604020202020204" pitchFamily="34" charset="0"/>
              </a:rPr>
              <a:t>Lowest among Countries</a:t>
            </a:r>
            <a:endParaRPr lang="en-US" sz="800" dirty="0">
              <a:solidFill>
                <a:srgbClr val="C00000"/>
              </a:solidFill>
              <a:latin typeface="Arial" panose="020B0604020202020204" pitchFamily="34" charset="0"/>
              <a:cs typeface="Arial" panose="020B0604020202020204" pitchFamily="34" charset="0"/>
            </a:endParaRPr>
          </a:p>
        </p:txBody>
      </p:sp>
      <p:sp>
        <p:nvSpPr>
          <p:cNvPr id="68" name="Oval 67"/>
          <p:cNvSpPr/>
          <p:nvPr/>
        </p:nvSpPr>
        <p:spPr bwMode="auto">
          <a:xfrm>
            <a:off x="6672437" y="3701552"/>
            <a:ext cx="381325" cy="155448"/>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dirty="0" smtClean="0">
              <a:ln>
                <a:noFill/>
              </a:ln>
              <a:solidFill>
                <a:schemeClr val="bg1"/>
              </a:solidFill>
              <a:effectLst/>
              <a:latin typeface="Calibri" pitchFamily="34" charset="0"/>
            </a:endParaRPr>
          </a:p>
        </p:txBody>
      </p:sp>
      <p:sp>
        <p:nvSpPr>
          <p:cNvPr id="69" name="TextBox 68"/>
          <p:cNvSpPr txBox="1"/>
          <p:nvPr/>
        </p:nvSpPr>
        <p:spPr>
          <a:xfrm>
            <a:off x="6983253" y="3633852"/>
            <a:ext cx="1523990" cy="215444"/>
          </a:xfrm>
          <a:prstGeom prst="rect">
            <a:avLst/>
          </a:prstGeom>
          <a:noFill/>
        </p:spPr>
        <p:txBody>
          <a:bodyPr wrap="square" rtlCol="0">
            <a:spAutoFit/>
          </a:bodyPr>
          <a:lstStyle/>
          <a:p>
            <a:r>
              <a:rPr lang="en-US" sz="800" dirty="0" smtClean="0">
                <a:solidFill>
                  <a:srgbClr val="C00000"/>
                </a:solidFill>
                <a:latin typeface="Arial" panose="020B0604020202020204" pitchFamily="34" charset="0"/>
                <a:cs typeface="Arial" panose="020B0604020202020204" pitchFamily="34" charset="0"/>
              </a:rPr>
              <a:t>Highest among Countries</a:t>
            </a:r>
            <a:endParaRPr lang="en-US" sz="800" dirty="0">
              <a:solidFill>
                <a:srgbClr val="C00000"/>
              </a:solidFill>
              <a:latin typeface="Arial" panose="020B0604020202020204" pitchFamily="34" charset="0"/>
              <a:cs typeface="Arial" panose="020B0604020202020204" pitchFamily="34" charset="0"/>
            </a:endParaRPr>
          </a:p>
        </p:txBody>
      </p:sp>
      <p:sp>
        <p:nvSpPr>
          <p:cNvPr id="70" name="Oval 69"/>
          <p:cNvSpPr/>
          <p:nvPr/>
        </p:nvSpPr>
        <p:spPr bwMode="auto">
          <a:xfrm>
            <a:off x="7469298" y="3845296"/>
            <a:ext cx="381325" cy="155448"/>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dirty="0" smtClean="0">
              <a:ln>
                <a:noFill/>
              </a:ln>
              <a:solidFill>
                <a:schemeClr val="bg1"/>
              </a:solidFill>
              <a:effectLst/>
              <a:latin typeface="Calibri" pitchFamily="34" charset="0"/>
            </a:endParaRPr>
          </a:p>
        </p:txBody>
      </p:sp>
      <p:sp>
        <p:nvSpPr>
          <p:cNvPr id="71" name="TextBox 70"/>
          <p:cNvSpPr txBox="1"/>
          <p:nvPr/>
        </p:nvSpPr>
        <p:spPr>
          <a:xfrm>
            <a:off x="7780114" y="3809400"/>
            <a:ext cx="1523990" cy="215444"/>
          </a:xfrm>
          <a:prstGeom prst="rect">
            <a:avLst/>
          </a:prstGeom>
          <a:noFill/>
        </p:spPr>
        <p:txBody>
          <a:bodyPr wrap="square" rtlCol="0">
            <a:spAutoFit/>
          </a:bodyPr>
          <a:lstStyle/>
          <a:p>
            <a:r>
              <a:rPr lang="en-US" sz="800" dirty="0" smtClean="0">
                <a:solidFill>
                  <a:srgbClr val="C00000"/>
                </a:solidFill>
                <a:latin typeface="Arial" panose="020B0604020202020204" pitchFamily="34" charset="0"/>
                <a:cs typeface="Arial" panose="020B0604020202020204" pitchFamily="34" charset="0"/>
              </a:rPr>
              <a:t>Lowest among Countries</a:t>
            </a:r>
            <a:endParaRPr lang="en-US" sz="800" dirty="0">
              <a:solidFill>
                <a:srgbClr val="C00000"/>
              </a:solidFill>
              <a:latin typeface="Arial" panose="020B0604020202020204" pitchFamily="34" charset="0"/>
              <a:cs typeface="Arial" panose="020B0604020202020204" pitchFamily="34" charset="0"/>
            </a:endParaRPr>
          </a:p>
        </p:txBody>
      </p:sp>
      <p:sp>
        <p:nvSpPr>
          <p:cNvPr id="72" name="Oval 71"/>
          <p:cNvSpPr/>
          <p:nvPr/>
        </p:nvSpPr>
        <p:spPr bwMode="auto">
          <a:xfrm>
            <a:off x="6354886" y="3956244"/>
            <a:ext cx="381325" cy="155448"/>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dirty="0" smtClean="0">
              <a:ln>
                <a:noFill/>
              </a:ln>
              <a:solidFill>
                <a:schemeClr val="bg1"/>
              </a:solidFill>
              <a:effectLst/>
              <a:latin typeface="Calibri" pitchFamily="34" charset="0"/>
            </a:endParaRPr>
          </a:p>
        </p:txBody>
      </p:sp>
      <p:sp>
        <p:nvSpPr>
          <p:cNvPr id="73" name="TextBox 72"/>
          <p:cNvSpPr txBox="1"/>
          <p:nvPr/>
        </p:nvSpPr>
        <p:spPr>
          <a:xfrm>
            <a:off x="6665702" y="3944201"/>
            <a:ext cx="1523990" cy="215444"/>
          </a:xfrm>
          <a:prstGeom prst="rect">
            <a:avLst/>
          </a:prstGeom>
          <a:noFill/>
        </p:spPr>
        <p:txBody>
          <a:bodyPr wrap="square" rtlCol="0">
            <a:spAutoFit/>
          </a:bodyPr>
          <a:lstStyle/>
          <a:p>
            <a:r>
              <a:rPr lang="en-US" sz="800" dirty="0" smtClean="0">
                <a:solidFill>
                  <a:srgbClr val="C00000"/>
                </a:solidFill>
                <a:latin typeface="Arial" panose="020B0604020202020204" pitchFamily="34" charset="0"/>
                <a:cs typeface="Arial" panose="020B0604020202020204" pitchFamily="34" charset="0"/>
              </a:rPr>
              <a:t>Lowest among Countries</a:t>
            </a:r>
            <a:endParaRPr lang="en-US" sz="800" dirty="0">
              <a:solidFill>
                <a:srgbClr val="C00000"/>
              </a:solidFill>
              <a:latin typeface="Arial" panose="020B0604020202020204" pitchFamily="34" charset="0"/>
              <a:cs typeface="Arial" panose="020B0604020202020204" pitchFamily="34" charset="0"/>
            </a:endParaRPr>
          </a:p>
        </p:txBody>
      </p:sp>
      <p:sp>
        <p:nvSpPr>
          <p:cNvPr id="74" name="Oval 73"/>
          <p:cNvSpPr/>
          <p:nvPr/>
        </p:nvSpPr>
        <p:spPr bwMode="auto">
          <a:xfrm>
            <a:off x="8113093" y="4604850"/>
            <a:ext cx="381325" cy="155448"/>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dirty="0" smtClean="0">
              <a:ln>
                <a:noFill/>
              </a:ln>
              <a:solidFill>
                <a:schemeClr val="bg1"/>
              </a:solidFill>
              <a:effectLst/>
              <a:latin typeface="Calibri" pitchFamily="34" charset="0"/>
            </a:endParaRPr>
          </a:p>
        </p:txBody>
      </p:sp>
      <p:sp>
        <p:nvSpPr>
          <p:cNvPr id="75" name="TextBox 74"/>
          <p:cNvSpPr txBox="1"/>
          <p:nvPr/>
        </p:nvSpPr>
        <p:spPr>
          <a:xfrm>
            <a:off x="7564387" y="4298367"/>
            <a:ext cx="1523990" cy="338554"/>
          </a:xfrm>
          <a:prstGeom prst="rect">
            <a:avLst/>
          </a:prstGeom>
          <a:noFill/>
        </p:spPr>
        <p:txBody>
          <a:bodyPr wrap="square" rtlCol="0">
            <a:spAutoFit/>
          </a:bodyPr>
          <a:lstStyle/>
          <a:p>
            <a:pPr algn="ctr"/>
            <a:r>
              <a:rPr lang="en-US" sz="800" dirty="0" smtClean="0">
                <a:solidFill>
                  <a:srgbClr val="C00000"/>
                </a:solidFill>
                <a:latin typeface="Arial" panose="020B0604020202020204" pitchFamily="34" charset="0"/>
                <a:cs typeface="Arial" panose="020B0604020202020204" pitchFamily="34" charset="0"/>
              </a:rPr>
              <a:t>Highest among </a:t>
            </a:r>
          </a:p>
          <a:p>
            <a:pPr algn="ctr"/>
            <a:r>
              <a:rPr lang="en-US" sz="800" dirty="0" smtClean="0">
                <a:solidFill>
                  <a:srgbClr val="C00000"/>
                </a:solidFill>
                <a:latin typeface="Arial" panose="020B0604020202020204" pitchFamily="34" charset="0"/>
                <a:cs typeface="Arial" panose="020B0604020202020204" pitchFamily="34" charset="0"/>
              </a:rPr>
              <a:t>Countries</a:t>
            </a:r>
            <a:endParaRPr lang="en-US" sz="800" dirty="0">
              <a:solidFill>
                <a:srgbClr val="C00000"/>
              </a:solidFill>
              <a:latin typeface="Arial" panose="020B0604020202020204" pitchFamily="34" charset="0"/>
              <a:cs typeface="Arial" panose="020B0604020202020204" pitchFamily="34" charset="0"/>
            </a:endParaRPr>
          </a:p>
        </p:txBody>
      </p:sp>
      <p:sp>
        <p:nvSpPr>
          <p:cNvPr id="76" name="Oval 75"/>
          <p:cNvSpPr/>
          <p:nvPr/>
        </p:nvSpPr>
        <p:spPr bwMode="auto">
          <a:xfrm>
            <a:off x="3776908" y="3732118"/>
            <a:ext cx="381325" cy="208057"/>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77" name="TextBox 76"/>
          <p:cNvSpPr txBox="1"/>
          <p:nvPr/>
        </p:nvSpPr>
        <p:spPr>
          <a:xfrm>
            <a:off x="3628491" y="3417936"/>
            <a:ext cx="1523990" cy="338554"/>
          </a:xfrm>
          <a:prstGeom prst="rect">
            <a:avLst/>
          </a:prstGeom>
          <a:noFill/>
        </p:spPr>
        <p:txBody>
          <a:bodyPr wrap="square" rtlCol="0">
            <a:spAutoFit/>
          </a:bodyPr>
          <a:lstStyle/>
          <a:p>
            <a:r>
              <a:rPr lang="en-US" sz="800" dirty="0" smtClean="0">
                <a:solidFill>
                  <a:srgbClr val="C00000"/>
                </a:solidFill>
                <a:latin typeface="Arial" panose="020B0604020202020204" pitchFamily="34" charset="0"/>
                <a:cs typeface="Arial" panose="020B0604020202020204" pitchFamily="34" charset="0"/>
              </a:rPr>
              <a:t>Highest among </a:t>
            </a:r>
          </a:p>
          <a:p>
            <a:r>
              <a:rPr lang="en-US" sz="800" dirty="0" smtClean="0">
                <a:solidFill>
                  <a:srgbClr val="C00000"/>
                </a:solidFill>
                <a:latin typeface="Arial" panose="020B0604020202020204" pitchFamily="34" charset="0"/>
                <a:cs typeface="Arial" panose="020B0604020202020204" pitchFamily="34" charset="0"/>
              </a:rPr>
              <a:t>Countries</a:t>
            </a:r>
            <a:endParaRPr lang="en-US" sz="800" dirty="0">
              <a:solidFill>
                <a:srgbClr val="C00000"/>
              </a:solidFill>
              <a:latin typeface="Arial" panose="020B0604020202020204" pitchFamily="34" charset="0"/>
              <a:cs typeface="Arial" panose="020B0604020202020204" pitchFamily="34" charset="0"/>
            </a:endParaRPr>
          </a:p>
        </p:txBody>
      </p:sp>
      <p:sp>
        <p:nvSpPr>
          <p:cNvPr id="78" name="Oval 77"/>
          <p:cNvSpPr/>
          <p:nvPr/>
        </p:nvSpPr>
        <p:spPr bwMode="auto">
          <a:xfrm>
            <a:off x="2194560" y="4798885"/>
            <a:ext cx="1732182" cy="208057"/>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79" name="TextBox 78"/>
          <p:cNvSpPr txBox="1"/>
          <p:nvPr/>
        </p:nvSpPr>
        <p:spPr>
          <a:xfrm>
            <a:off x="2512310" y="4602297"/>
            <a:ext cx="1523990" cy="215444"/>
          </a:xfrm>
          <a:prstGeom prst="rect">
            <a:avLst/>
          </a:prstGeom>
          <a:noFill/>
        </p:spPr>
        <p:txBody>
          <a:bodyPr wrap="square" rtlCol="0">
            <a:spAutoFit/>
          </a:bodyPr>
          <a:lstStyle/>
          <a:p>
            <a:r>
              <a:rPr lang="en-US" sz="800" dirty="0" smtClean="0">
                <a:solidFill>
                  <a:srgbClr val="C00000"/>
                </a:solidFill>
                <a:latin typeface="Arial" panose="020B0604020202020204" pitchFamily="34" charset="0"/>
                <a:cs typeface="Arial" panose="020B0604020202020204" pitchFamily="34" charset="0"/>
              </a:rPr>
              <a:t>Highest among Countries</a:t>
            </a:r>
            <a:endParaRPr lang="en-US" sz="800" dirty="0">
              <a:solidFill>
                <a:srgbClr val="C00000"/>
              </a:solidFill>
              <a:latin typeface="Arial" panose="020B0604020202020204" pitchFamily="34" charset="0"/>
              <a:cs typeface="Arial" panose="020B0604020202020204" pitchFamily="34" charset="0"/>
            </a:endParaRPr>
          </a:p>
        </p:txBody>
      </p:sp>
      <p:sp>
        <p:nvSpPr>
          <p:cNvPr id="80" name="Oval 79"/>
          <p:cNvSpPr/>
          <p:nvPr/>
        </p:nvSpPr>
        <p:spPr bwMode="auto">
          <a:xfrm>
            <a:off x="1917760" y="5352854"/>
            <a:ext cx="381325" cy="208057"/>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81" name="TextBox 80"/>
          <p:cNvSpPr txBox="1"/>
          <p:nvPr/>
        </p:nvSpPr>
        <p:spPr>
          <a:xfrm>
            <a:off x="1769343" y="5038672"/>
            <a:ext cx="1523990" cy="338554"/>
          </a:xfrm>
          <a:prstGeom prst="rect">
            <a:avLst/>
          </a:prstGeom>
          <a:noFill/>
        </p:spPr>
        <p:txBody>
          <a:bodyPr wrap="square" rtlCol="0">
            <a:spAutoFit/>
          </a:bodyPr>
          <a:lstStyle/>
          <a:p>
            <a:r>
              <a:rPr lang="en-US" sz="800" dirty="0" smtClean="0">
                <a:solidFill>
                  <a:srgbClr val="C00000"/>
                </a:solidFill>
                <a:latin typeface="Arial" panose="020B0604020202020204" pitchFamily="34" charset="0"/>
                <a:cs typeface="Arial" panose="020B0604020202020204" pitchFamily="34" charset="0"/>
              </a:rPr>
              <a:t>Lowest among </a:t>
            </a:r>
          </a:p>
          <a:p>
            <a:r>
              <a:rPr lang="en-US" sz="800" dirty="0" smtClean="0">
                <a:solidFill>
                  <a:srgbClr val="C00000"/>
                </a:solidFill>
                <a:latin typeface="Arial" panose="020B0604020202020204" pitchFamily="34" charset="0"/>
                <a:cs typeface="Arial" panose="020B0604020202020204" pitchFamily="34" charset="0"/>
              </a:rPr>
              <a:t>Countries</a:t>
            </a:r>
            <a:endParaRPr lang="en-US" sz="800" dirty="0">
              <a:solidFill>
                <a:srgbClr val="C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11273980"/>
      </p:ext>
    </p:extLst>
  </p:cSld>
  <p:clrMapOvr>
    <a:masterClrMapping/>
  </p:clrMapOvr>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 name="Group 23"/>
          <p:cNvGrpSpPr/>
          <p:nvPr/>
        </p:nvGrpSpPr>
        <p:grpSpPr>
          <a:xfrm>
            <a:off x="1393707" y="3935895"/>
            <a:ext cx="5971430" cy="2028358"/>
            <a:chOff x="3905251" y="2122998"/>
            <a:chExt cx="5971430" cy="2028358"/>
          </a:xfrm>
        </p:grpSpPr>
        <p:sp>
          <p:nvSpPr>
            <p:cNvPr id="23" name="Rounded Rectangle 22"/>
            <p:cNvSpPr/>
            <p:nvPr/>
          </p:nvSpPr>
          <p:spPr bwMode="auto">
            <a:xfrm>
              <a:off x="3905251" y="2122998"/>
              <a:ext cx="5971430" cy="2028358"/>
            </a:xfrm>
            <a:prstGeom prst="roundRect">
              <a:avLst/>
            </a:prstGeom>
            <a:noFill/>
            <a:ln w="19050" cap="flat" cmpd="sng" algn="ctr">
              <a:solidFill>
                <a:srgbClr val="C00000"/>
              </a:solidFill>
              <a:prstDash val="sysDot"/>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aphicFrame>
          <p:nvGraphicFramePr>
            <p:cNvPr id="20" name="Chart 19"/>
            <p:cNvGraphicFramePr/>
            <p:nvPr>
              <p:extLst>
                <p:ext uri="{D42A27DB-BD31-4B8C-83A1-F6EECF244321}">
                  <p14:modId xmlns:p14="http://schemas.microsoft.com/office/powerpoint/2010/main" val="2633737174"/>
                </p:ext>
              </p:extLst>
            </p:nvPr>
          </p:nvGraphicFramePr>
          <p:xfrm>
            <a:off x="4125446" y="2966876"/>
            <a:ext cx="1793503" cy="1057523"/>
          </p:xfrm>
          <a:graphic>
            <a:graphicData uri="http://schemas.openxmlformats.org/drawingml/2006/chart">
              <c:chart xmlns:c="http://schemas.openxmlformats.org/drawingml/2006/chart" xmlns:r="http://schemas.openxmlformats.org/officeDocument/2006/relationships" r:id="rId2"/>
            </a:graphicData>
          </a:graphic>
        </p:graphicFrame>
        <p:sp>
          <p:nvSpPr>
            <p:cNvPr id="21" name="Rectangle 20"/>
            <p:cNvSpPr/>
            <p:nvPr/>
          </p:nvSpPr>
          <p:spPr>
            <a:xfrm>
              <a:off x="4204784" y="2619376"/>
              <a:ext cx="1634829" cy="577081"/>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Claimed Knowledge </a:t>
              </a:r>
            </a:p>
            <a:p>
              <a:pPr algn="ctr"/>
              <a:r>
                <a:rPr lang="en-US" sz="1050" b="1" dirty="0" smtClean="0">
                  <a:solidFill>
                    <a:srgbClr val="002A7E"/>
                  </a:solidFill>
                  <a:latin typeface="Arial" panose="020B0604020202020204" pitchFamily="34" charset="0"/>
                  <a:cs typeface="Arial" panose="020B0604020202020204" pitchFamily="34" charset="0"/>
                </a:rPr>
                <a:t>of What a PE </a:t>
              </a:r>
            </a:p>
            <a:p>
              <a:pPr algn="ctr"/>
              <a:r>
                <a:rPr lang="en-US" sz="1050" b="1" dirty="0">
                  <a:solidFill>
                    <a:srgbClr val="002A7E"/>
                  </a:solidFill>
                  <a:latin typeface="Arial" panose="020B0604020202020204" pitchFamily="34" charset="0"/>
                  <a:cs typeface="Arial" panose="020B0604020202020204" pitchFamily="34" charset="0"/>
                </a:rPr>
                <a:t>W</a:t>
              </a:r>
              <a:r>
                <a:rPr lang="en-US" sz="1050" b="1" dirty="0" smtClean="0">
                  <a:solidFill>
                    <a:srgbClr val="002A7E"/>
                  </a:solidFill>
                  <a:latin typeface="Arial" panose="020B0604020202020204" pitchFamily="34" charset="0"/>
                  <a:cs typeface="Arial" panose="020B0604020202020204" pitchFamily="34" charset="0"/>
                </a:rPr>
                <a:t>ould Feel Like</a:t>
              </a:r>
              <a:endParaRPr lang="en-US" sz="1000" b="1" i="1" dirty="0">
                <a:solidFill>
                  <a:srgbClr val="002A7E"/>
                </a:solidFill>
                <a:latin typeface="Arial" panose="020B0604020202020204" pitchFamily="34" charset="0"/>
                <a:cs typeface="Arial" panose="020B0604020202020204" pitchFamily="34" charset="0"/>
              </a:endParaRPr>
            </a:p>
          </p:txBody>
        </p:sp>
        <p:sp>
          <p:nvSpPr>
            <p:cNvPr id="22" name="Rectangle 21"/>
            <p:cNvSpPr/>
            <p:nvPr/>
          </p:nvSpPr>
          <p:spPr>
            <a:xfrm>
              <a:off x="6009362" y="2328900"/>
              <a:ext cx="3116912" cy="261610"/>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Perceived PE Symptoms</a:t>
              </a:r>
              <a:endParaRPr lang="en-US" sz="1050" b="1" dirty="0">
                <a:solidFill>
                  <a:srgbClr val="002A7E"/>
                </a:solidFill>
                <a:latin typeface="Arial" panose="020B0604020202020204" pitchFamily="34" charset="0"/>
                <a:cs typeface="Arial" panose="020B0604020202020204" pitchFamily="34" charset="0"/>
              </a:endParaRPr>
            </a:p>
          </p:txBody>
        </p:sp>
      </p:grpSp>
      <p:sp>
        <p:nvSpPr>
          <p:cNvPr id="51" name="TextBox 50"/>
          <p:cNvSpPr txBox="1"/>
          <p:nvPr/>
        </p:nvSpPr>
        <p:spPr>
          <a:xfrm>
            <a:off x="6614730" y="4300698"/>
            <a:ext cx="943716" cy="338554"/>
          </a:xfrm>
          <a:prstGeom prst="rect">
            <a:avLst/>
          </a:prstGeom>
          <a:solidFill>
            <a:schemeClr val="bg1"/>
          </a:solidFill>
        </p:spPr>
        <p:txBody>
          <a:bodyPr wrap="square" rtlCol="0">
            <a:spAutoFit/>
          </a:bodyPr>
          <a:lstStyle/>
          <a:p>
            <a:pPr algn="ctr"/>
            <a:r>
              <a:rPr lang="en-US" sz="800" dirty="0" smtClean="0">
                <a:solidFill>
                  <a:srgbClr val="C00000"/>
                </a:solidFill>
                <a:latin typeface="Arial" panose="020B0604020202020204" pitchFamily="34" charset="0"/>
                <a:cs typeface="Arial" panose="020B0604020202020204" pitchFamily="34" charset="0"/>
              </a:rPr>
              <a:t>Lowest among </a:t>
            </a:r>
          </a:p>
          <a:p>
            <a:pPr algn="ctr"/>
            <a:r>
              <a:rPr lang="en-US" sz="800" dirty="0" smtClean="0">
                <a:solidFill>
                  <a:srgbClr val="C00000"/>
                </a:solidFill>
                <a:latin typeface="Arial" panose="020B0604020202020204" pitchFamily="34" charset="0"/>
                <a:cs typeface="Arial" panose="020B0604020202020204" pitchFamily="34" charset="0"/>
              </a:rPr>
              <a:t>Countries</a:t>
            </a:r>
            <a:endParaRPr lang="en-US" sz="800" dirty="0">
              <a:solidFill>
                <a:srgbClr val="C00000"/>
              </a:solidFill>
              <a:latin typeface="Arial" panose="020B0604020202020204" pitchFamily="34" charset="0"/>
              <a:cs typeface="Arial" panose="020B0604020202020204" pitchFamily="34" charset="0"/>
            </a:endParaRPr>
          </a:p>
        </p:txBody>
      </p:sp>
      <p:graphicFrame>
        <p:nvGraphicFramePr>
          <p:cNvPr id="35" name="Chart 34"/>
          <p:cNvGraphicFramePr/>
          <p:nvPr>
            <p:extLst>
              <p:ext uri="{D42A27DB-BD31-4B8C-83A1-F6EECF244321}">
                <p14:modId xmlns:p14="http://schemas.microsoft.com/office/powerpoint/2010/main" val="695066109"/>
              </p:ext>
            </p:extLst>
          </p:nvPr>
        </p:nvGraphicFramePr>
        <p:xfrm>
          <a:off x="3492843" y="2234514"/>
          <a:ext cx="4152900" cy="1517648"/>
        </p:xfrm>
        <a:graphic>
          <a:graphicData uri="http://schemas.openxmlformats.org/drawingml/2006/chart">
            <c:chart xmlns:c="http://schemas.openxmlformats.org/drawingml/2006/chart" xmlns:r="http://schemas.openxmlformats.org/officeDocument/2006/relationships" r:id="rId3"/>
          </a:graphicData>
        </a:graphic>
      </p:graphicFrame>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155</a:t>
            </a:fld>
            <a:r>
              <a:rPr lang="en-US" smtClean="0"/>
              <a:t> -</a:t>
            </a:r>
            <a:endParaRPr lang="en-US"/>
          </a:p>
        </p:txBody>
      </p:sp>
      <p:grpSp>
        <p:nvGrpSpPr>
          <p:cNvPr id="18" name="Group 17"/>
          <p:cNvGrpSpPr/>
          <p:nvPr/>
        </p:nvGrpSpPr>
        <p:grpSpPr>
          <a:xfrm>
            <a:off x="1194925" y="765186"/>
            <a:ext cx="6222734" cy="3003724"/>
            <a:chOff x="0" y="2792745"/>
            <a:chExt cx="6222734" cy="3003724"/>
          </a:xfrm>
        </p:grpSpPr>
        <p:sp>
          <p:nvSpPr>
            <p:cNvPr id="17" name="Rounded Rectangle 16"/>
            <p:cNvSpPr/>
            <p:nvPr/>
          </p:nvSpPr>
          <p:spPr bwMode="auto">
            <a:xfrm>
              <a:off x="182880" y="3021496"/>
              <a:ext cx="5971430" cy="2774973"/>
            </a:xfrm>
            <a:prstGeom prst="roundRect">
              <a:avLst/>
            </a:prstGeom>
            <a:noFill/>
            <a:ln w="19050" cap="flat" cmpd="sng" algn="ctr">
              <a:solidFill>
                <a:srgbClr val="002A7E"/>
              </a:solidFill>
              <a:prstDash val="sysDot"/>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nvGrpSpPr>
            <p:cNvPr id="11" name="Group 10"/>
            <p:cNvGrpSpPr/>
            <p:nvPr/>
          </p:nvGrpSpPr>
          <p:grpSpPr>
            <a:xfrm>
              <a:off x="1239407" y="2792745"/>
              <a:ext cx="3394735" cy="1735277"/>
              <a:chOff x="711615" y="4224167"/>
              <a:chExt cx="3394735" cy="1735277"/>
            </a:xfrm>
          </p:grpSpPr>
          <p:graphicFrame>
            <p:nvGraphicFramePr>
              <p:cNvPr id="9" name="Chart 8"/>
              <p:cNvGraphicFramePr/>
              <p:nvPr>
                <p:extLst>
                  <p:ext uri="{D42A27DB-BD31-4B8C-83A1-F6EECF244321}">
                    <p14:modId xmlns:p14="http://schemas.microsoft.com/office/powerpoint/2010/main" val="839833"/>
                  </p:ext>
                </p:extLst>
              </p:nvPr>
            </p:nvGraphicFramePr>
            <p:xfrm>
              <a:off x="711615" y="4224167"/>
              <a:ext cx="3394735" cy="1735277"/>
            </p:xfrm>
            <a:graphic>
              <a:graphicData uri="http://schemas.openxmlformats.org/drawingml/2006/chart">
                <c:chart xmlns:c="http://schemas.openxmlformats.org/drawingml/2006/chart" xmlns:r="http://schemas.openxmlformats.org/officeDocument/2006/relationships" r:id="rId4"/>
              </a:graphicData>
            </a:graphic>
          </p:graphicFrame>
          <p:sp>
            <p:nvSpPr>
              <p:cNvPr id="10" name="Rectangle 9"/>
              <p:cNvSpPr/>
              <p:nvPr/>
            </p:nvSpPr>
            <p:spPr>
              <a:xfrm>
                <a:off x="886071" y="4541714"/>
                <a:ext cx="3116912" cy="253916"/>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Perceived Cause of DVT</a:t>
                </a:r>
                <a:endParaRPr lang="en-US" sz="1000" b="1" i="1" dirty="0">
                  <a:solidFill>
                    <a:srgbClr val="002A7E"/>
                  </a:solidFill>
                  <a:latin typeface="Arial" panose="020B0604020202020204" pitchFamily="34" charset="0"/>
                  <a:cs typeface="Arial" panose="020B0604020202020204" pitchFamily="34" charset="0"/>
                </a:endParaRPr>
              </a:p>
            </p:txBody>
          </p:sp>
        </p:grpSp>
        <p:grpSp>
          <p:nvGrpSpPr>
            <p:cNvPr id="16" name="Group 15"/>
            <p:cNvGrpSpPr/>
            <p:nvPr/>
          </p:nvGrpSpPr>
          <p:grpSpPr>
            <a:xfrm>
              <a:off x="0" y="4423764"/>
              <a:ext cx="2566347" cy="1057523"/>
              <a:chOff x="-93495" y="5695574"/>
              <a:chExt cx="2566347" cy="1057523"/>
            </a:xfrm>
          </p:grpSpPr>
          <p:graphicFrame>
            <p:nvGraphicFramePr>
              <p:cNvPr id="12" name="Chart 11"/>
              <p:cNvGraphicFramePr/>
              <p:nvPr>
                <p:extLst>
                  <p:ext uri="{D42A27DB-BD31-4B8C-83A1-F6EECF244321}">
                    <p14:modId xmlns:p14="http://schemas.microsoft.com/office/powerpoint/2010/main" val="3783670238"/>
                  </p:ext>
                </p:extLst>
              </p:nvPr>
            </p:nvGraphicFramePr>
            <p:xfrm>
              <a:off x="679349" y="5695574"/>
              <a:ext cx="1793503" cy="1057523"/>
            </p:xfrm>
            <a:graphic>
              <a:graphicData uri="http://schemas.openxmlformats.org/drawingml/2006/chart">
                <c:chart xmlns:c="http://schemas.openxmlformats.org/drawingml/2006/chart" xmlns:r="http://schemas.openxmlformats.org/officeDocument/2006/relationships" r:id="rId5"/>
              </a:graphicData>
            </a:graphic>
          </p:graphicFrame>
          <p:sp>
            <p:nvSpPr>
              <p:cNvPr id="13" name="Rectangle 12"/>
              <p:cNvSpPr/>
              <p:nvPr/>
            </p:nvSpPr>
            <p:spPr>
              <a:xfrm>
                <a:off x="-93495" y="5847053"/>
                <a:ext cx="1386662" cy="738664"/>
              </a:xfrm>
              <a:prstGeom prst="rect">
                <a:avLst/>
              </a:prstGeom>
            </p:spPr>
            <p:txBody>
              <a:bodyPr wrap="square">
                <a:spAutoFit/>
              </a:bodyPr>
              <a:lstStyle/>
              <a:p>
                <a:pPr algn="r"/>
                <a:r>
                  <a:rPr lang="en-US" sz="1050" b="1" dirty="0" smtClean="0">
                    <a:solidFill>
                      <a:srgbClr val="002A7E"/>
                    </a:solidFill>
                    <a:latin typeface="Arial" panose="020B0604020202020204" pitchFamily="34" charset="0"/>
                    <a:cs typeface="Arial" panose="020B0604020202020204" pitchFamily="34" charset="0"/>
                  </a:rPr>
                  <a:t>Claimed Knowledge of What a DVT </a:t>
                </a:r>
              </a:p>
              <a:p>
                <a:pPr algn="r"/>
                <a:r>
                  <a:rPr lang="en-US" sz="1050" b="1" dirty="0">
                    <a:solidFill>
                      <a:srgbClr val="002A7E"/>
                    </a:solidFill>
                    <a:latin typeface="Arial" panose="020B0604020202020204" pitchFamily="34" charset="0"/>
                    <a:cs typeface="Arial" panose="020B0604020202020204" pitchFamily="34" charset="0"/>
                  </a:rPr>
                  <a:t>W</a:t>
                </a:r>
                <a:r>
                  <a:rPr lang="en-US" sz="1050" b="1" dirty="0" smtClean="0">
                    <a:solidFill>
                      <a:srgbClr val="002A7E"/>
                    </a:solidFill>
                    <a:latin typeface="Arial" panose="020B0604020202020204" pitchFamily="34" charset="0"/>
                    <a:cs typeface="Arial" panose="020B0604020202020204" pitchFamily="34" charset="0"/>
                  </a:rPr>
                  <a:t>ould Feel Like</a:t>
                </a:r>
                <a:endParaRPr lang="en-US" sz="1000" b="1" i="1" dirty="0">
                  <a:solidFill>
                    <a:srgbClr val="002A7E"/>
                  </a:solidFill>
                  <a:latin typeface="Arial" panose="020B0604020202020204" pitchFamily="34" charset="0"/>
                  <a:cs typeface="Arial" panose="020B0604020202020204" pitchFamily="34" charset="0"/>
                </a:endParaRPr>
              </a:p>
            </p:txBody>
          </p:sp>
        </p:grpSp>
        <p:sp>
          <p:nvSpPr>
            <p:cNvPr id="15" name="Rectangle 14"/>
            <p:cNvSpPr/>
            <p:nvPr/>
          </p:nvSpPr>
          <p:spPr>
            <a:xfrm>
              <a:off x="3105822" y="4148087"/>
              <a:ext cx="3116912" cy="261610"/>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Perceived DVT Symptoms</a:t>
              </a:r>
              <a:endParaRPr lang="en-US" sz="1050" b="1" dirty="0">
                <a:solidFill>
                  <a:srgbClr val="002A7E"/>
                </a:solidFill>
                <a:latin typeface="Arial" panose="020B0604020202020204" pitchFamily="34" charset="0"/>
                <a:cs typeface="Arial" panose="020B0604020202020204" pitchFamily="34" charset="0"/>
              </a:endParaRPr>
            </a:p>
          </p:txBody>
        </p:sp>
      </p:grpSp>
      <p:sp>
        <p:nvSpPr>
          <p:cNvPr id="27" name="Oval 26"/>
          <p:cNvSpPr/>
          <p:nvPr/>
        </p:nvSpPr>
        <p:spPr bwMode="auto">
          <a:xfrm>
            <a:off x="6265627" y="3235277"/>
            <a:ext cx="127221" cy="119269"/>
          </a:xfrm>
          <a:prstGeom prst="ellipse">
            <a:avLst/>
          </a:prstGeom>
          <a:solidFill>
            <a:srgbClr val="002A7E"/>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8" name="Oval 27"/>
          <p:cNvSpPr/>
          <p:nvPr/>
        </p:nvSpPr>
        <p:spPr bwMode="auto">
          <a:xfrm>
            <a:off x="6266958" y="3443334"/>
            <a:ext cx="127221" cy="119269"/>
          </a:xfrm>
          <a:prstGeom prst="ellipse">
            <a:avLst/>
          </a:prstGeom>
          <a:solidFill>
            <a:srgbClr val="C00000"/>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9" name="TextBox 28"/>
          <p:cNvSpPr txBox="1"/>
          <p:nvPr/>
        </p:nvSpPr>
        <p:spPr>
          <a:xfrm>
            <a:off x="6322617" y="3187189"/>
            <a:ext cx="874643" cy="215444"/>
          </a:xfrm>
          <a:prstGeom prst="rect">
            <a:avLst/>
          </a:prstGeom>
          <a:noFill/>
        </p:spPr>
        <p:txBody>
          <a:bodyPr wrap="square" rtlCol="0">
            <a:spAutoFit/>
          </a:bodyPr>
          <a:lstStyle/>
          <a:p>
            <a:r>
              <a:rPr lang="en-US" sz="800" b="1" dirty="0" smtClean="0">
                <a:solidFill>
                  <a:srgbClr val="002A7E"/>
                </a:solidFill>
                <a:latin typeface="Arial" panose="020B0604020202020204" pitchFamily="34" charset="0"/>
                <a:cs typeface="Arial" panose="020B0604020202020204" pitchFamily="34" charset="0"/>
              </a:rPr>
              <a:t>Symptoms</a:t>
            </a:r>
            <a:endParaRPr lang="en-US" sz="800" b="1" dirty="0">
              <a:solidFill>
                <a:srgbClr val="002A7E"/>
              </a:solidFill>
              <a:latin typeface="Arial" panose="020B0604020202020204" pitchFamily="34" charset="0"/>
              <a:cs typeface="Arial" panose="020B0604020202020204" pitchFamily="34" charset="0"/>
            </a:endParaRPr>
          </a:p>
        </p:txBody>
      </p:sp>
      <p:sp>
        <p:nvSpPr>
          <p:cNvPr id="30" name="TextBox 29"/>
          <p:cNvSpPr txBox="1"/>
          <p:nvPr/>
        </p:nvSpPr>
        <p:spPr>
          <a:xfrm>
            <a:off x="6339850" y="3395246"/>
            <a:ext cx="874643" cy="338554"/>
          </a:xfrm>
          <a:prstGeom prst="rect">
            <a:avLst/>
          </a:prstGeom>
          <a:noFill/>
        </p:spPr>
        <p:txBody>
          <a:bodyPr wrap="square" rtlCol="0">
            <a:spAutoFit/>
          </a:bodyPr>
          <a:lstStyle/>
          <a:p>
            <a:r>
              <a:rPr lang="en-US" sz="800" b="1" dirty="0" smtClean="0">
                <a:solidFill>
                  <a:srgbClr val="002A7E"/>
                </a:solidFill>
                <a:latin typeface="Arial" panose="020B0604020202020204" pitchFamily="34" charset="0"/>
                <a:cs typeface="Arial" panose="020B0604020202020204" pitchFamily="34" charset="0"/>
              </a:rPr>
              <a:t>Non- </a:t>
            </a:r>
          </a:p>
          <a:p>
            <a:r>
              <a:rPr lang="en-US" sz="800" b="1" dirty="0" smtClean="0">
                <a:solidFill>
                  <a:srgbClr val="002A7E"/>
                </a:solidFill>
                <a:latin typeface="Arial" panose="020B0604020202020204" pitchFamily="34" charset="0"/>
                <a:cs typeface="Arial" panose="020B0604020202020204" pitchFamily="34" charset="0"/>
              </a:rPr>
              <a:t>Symptoms</a:t>
            </a:r>
            <a:endParaRPr lang="en-US" sz="800" b="1" dirty="0">
              <a:solidFill>
                <a:srgbClr val="002A7E"/>
              </a:solidFill>
              <a:latin typeface="Arial" panose="020B0604020202020204" pitchFamily="34" charset="0"/>
              <a:cs typeface="Arial" panose="020B0604020202020204" pitchFamily="34" charset="0"/>
            </a:endParaRPr>
          </a:p>
        </p:txBody>
      </p:sp>
      <p:sp>
        <p:nvSpPr>
          <p:cNvPr id="31" name="Oval 30"/>
          <p:cNvSpPr/>
          <p:nvPr/>
        </p:nvSpPr>
        <p:spPr bwMode="auto">
          <a:xfrm>
            <a:off x="6318625" y="5291024"/>
            <a:ext cx="127221" cy="119269"/>
          </a:xfrm>
          <a:prstGeom prst="ellipse">
            <a:avLst/>
          </a:prstGeom>
          <a:solidFill>
            <a:srgbClr val="002A7E"/>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32" name="Oval 31"/>
          <p:cNvSpPr/>
          <p:nvPr/>
        </p:nvSpPr>
        <p:spPr bwMode="auto">
          <a:xfrm>
            <a:off x="6319956" y="5499081"/>
            <a:ext cx="127221" cy="119269"/>
          </a:xfrm>
          <a:prstGeom prst="ellipse">
            <a:avLst/>
          </a:prstGeom>
          <a:solidFill>
            <a:srgbClr val="C00000"/>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33" name="TextBox 32"/>
          <p:cNvSpPr txBox="1"/>
          <p:nvPr/>
        </p:nvSpPr>
        <p:spPr>
          <a:xfrm>
            <a:off x="6375615" y="5242936"/>
            <a:ext cx="874643" cy="215444"/>
          </a:xfrm>
          <a:prstGeom prst="rect">
            <a:avLst/>
          </a:prstGeom>
          <a:noFill/>
        </p:spPr>
        <p:txBody>
          <a:bodyPr wrap="square" rtlCol="0">
            <a:spAutoFit/>
          </a:bodyPr>
          <a:lstStyle/>
          <a:p>
            <a:r>
              <a:rPr lang="en-US" sz="800" b="1" dirty="0" smtClean="0">
                <a:solidFill>
                  <a:srgbClr val="002A7E"/>
                </a:solidFill>
                <a:latin typeface="Arial" panose="020B0604020202020204" pitchFamily="34" charset="0"/>
                <a:cs typeface="Arial" panose="020B0604020202020204" pitchFamily="34" charset="0"/>
              </a:rPr>
              <a:t>Symptoms</a:t>
            </a:r>
            <a:endParaRPr lang="en-US" sz="800" b="1" dirty="0">
              <a:solidFill>
                <a:srgbClr val="002A7E"/>
              </a:solidFill>
              <a:latin typeface="Arial" panose="020B0604020202020204" pitchFamily="34" charset="0"/>
              <a:cs typeface="Arial" panose="020B0604020202020204" pitchFamily="34" charset="0"/>
            </a:endParaRPr>
          </a:p>
        </p:txBody>
      </p:sp>
      <p:sp>
        <p:nvSpPr>
          <p:cNvPr id="34" name="TextBox 33"/>
          <p:cNvSpPr txBox="1"/>
          <p:nvPr/>
        </p:nvSpPr>
        <p:spPr>
          <a:xfrm>
            <a:off x="6392848" y="5450993"/>
            <a:ext cx="874643" cy="338554"/>
          </a:xfrm>
          <a:prstGeom prst="rect">
            <a:avLst/>
          </a:prstGeom>
          <a:noFill/>
        </p:spPr>
        <p:txBody>
          <a:bodyPr wrap="square" rtlCol="0">
            <a:spAutoFit/>
          </a:bodyPr>
          <a:lstStyle/>
          <a:p>
            <a:r>
              <a:rPr lang="en-US" sz="800" b="1" dirty="0" smtClean="0">
                <a:solidFill>
                  <a:srgbClr val="002A7E"/>
                </a:solidFill>
                <a:latin typeface="Arial" panose="020B0604020202020204" pitchFamily="34" charset="0"/>
                <a:cs typeface="Arial" panose="020B0604020202020204" pitchFamily="34" charset="0"/>
              </a:rPr>
              <a:t>Non- </a:t>
            </a:r>
          </a:p>
          <a:p>
            <a:r>
              <a:rPr lang="en-US" sz="800" b="1" dirty="0" smtClean="0">
                <a:solidFill>
                  <a:srgbClr val="002A7E"/>
                </a:solidFill>
                <a:latin typeface="Arial" panose="020B0604020202020204" pitchFamily="34" charset="0"/>
                <a:cs typeface="Arial" panose="020B0604020202020204" pitchFamily="34" charset="0"/>
              </a:rPr>
              <a:t>Symptoms</a:t>
            </a:r>
            <a:endParaRPr lang="en-US" sz="800" b="1" dirty="0">
              <a:solidFill>
                <a:srgbClr val="002A7E"/>
              </a:solidFill>
              <a:latin typeface="Arial" panose="020B0604020202020204" pitchFamily="34" charset="0"/>
              <a:cs typeface="Arial" panose="020B0604020202020204" pitchFamily="34" charset="0"/>
            </a:endParaRPr>
          </a:p>
        </p:txBody>
      </p:sp>
      <p:sp>
        <p:nvSpPr>
          <p:cNvPr id="38" name="Title 1"/>
          <p:cNvSpPr txBox="1">
            <a:spLocks/>
          </p:cNvSpPr>
          <p:nvPr/>
        </p:nvSpPr>
        <p:spPr>
          <a:xfrm>
            <a:off x="147099" y="139465"/>
            <a:ext cx="8486775"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kern="0" dirty="0"/>
              <a:t>Thailand </a:t>
            </a:r>
            <a:r>
              <a:rPr lang="en-US" kern="0" dirty="0" smtClean="0"/>
              <a:t>Summary of Results</a:t>
            </a:r>
            <a:endParaRPr lang="en-US" kern="0" dirty="0"/>
          </a:p>
        </p:txBody>
      </p:sp>
      <p:pic>
        <p:nvPicPr>
          <p:cNvPr id="39" name="Picture 3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8323703" y="127430"/>
            <a:ext cx="612648" cy="612648"/>
          </a:xfrm>
          <a:prstGeom prst="rect">
            <a:avLst/>
          </a:prstGeom>
        </p:spPr>
      </p:pic>
      <p:graphicFrame>
        <p:nvGraphicFramePr>
          <p:cNvPr id="36" name="Chart 35"/>
          <p:cNvGraphicFramePr/>
          <p:nvPr>
            <p:extLst>
              <p:ext uri="{D42A27DB-BD31-4B8C-83A1-F6EECF244321}">
                <p14:modId xmlns:p14="http://schemas.microsoft.com/office/powerpoint/2010/main" val="4294481854"/>
              </p:ext>
            </p:extLst>
          </p:nvPr>
        </p:nvGraphicFramePr>
        <p:xfrm>
          <a:off x="3315729" y="4297706"/>
          <a:ext cx="4152900" cy="1642727"/>
        </p:xfrm>
        <a:graphic>
          <a:graphicData uri="http://schemas.openxmlformats.org/drawingml/2006/chart">
            <c:chart xmlns:c="http://schemas.openxmlformats.org/drawingml/2006/chart" xmlns:r="http://schemas.openxmlformats.org/officeDocument/2006/relationships" r:id="rId7"/>
          </a:graphicData>
        </a:graphic>
      </p:graphicFrame>
      <p:sp>
        <p:nvSpPr>
          <p:cNvPr id="37" name="Rounded Rectangle 36"/>
          <p:cNvSpPr/>
          <p:nvPr/>
        </p:nvSpPr>
        <p:spPr bwMode="auto">
          <a:xfrm>
            <a:off x="1526651" y="3418480"/>
            <a:ext cx="2218414" cy="914400"/>
          </a:xfrm>
          <a:prstGeom prst="roundRect">
            <a:avLst/>
          </a:prstGeom>
          <a:ln>
            <a:headEnd type="none" w="med" len="med"/>
            <a:tailEnd type="none" w="med" len="med"/>
          </a:ln>
          <a:ex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1000" b="1" i="1" u="none" strike="noStrike" cap="none" normalizeH="0" baseline="0" dirty="0" smtClean="0">
                <a:ln>
                  <a:noFill/>
                </a:ln>
                <a:solidFill>
                  <a:srgbClr val="C00000"/>
                </a:solidFill>
                <a:effectLst/>
                <a:latin typeface="Arial" panose="020B0604020202020204" pitchFamily="34" charset="0"/>
                <a:cs typeface="Arial" panose="020B0604020202020204" pitchFamily="34" charset="0"/>
              </a:rPr>
              <a:t>Thailand</a:t>
            </a:r>
            <a:r>
              <a:rPr kumimoji="0" lang="en-US" sz="1000" b="1" i="1" u="none" strike="noStrike" cap="none" normalizeH="0" dirty="0" smtClean="0">
                <a:ln>
                  <a:noFill/>
                </a:ln>
                <a:solidFill>
                  <a:srgbClr val="C00000"/>
                </a:solidFill>
                <a:effectLst/>
                <a:latin typeface="Arial" panose="020B0604020202020204" pitchFamily="34" charset="0"/>
                <a:cs typeface="Arial" panose="020B0604020202020204" pitchFamily="34" charset="0"/>
              </a:rPr>
              <a:t> </a:t>
            </a:r>
            <a:r>
              <a:rPr kumimoji="0" lang="en-US" sz="1000" b="1" i="1" u="none" strike="noStrike" cap="none" normalizeH="0" baseline="0" dirty="0" smtClean="0">
                <a:ln>
                  <a:noFill/>
                </a:ln>
                <a:solidFill>
                  <a:srgbClr val="C00000"/>
                </a:solidFill>
                <a:effectLst/>
                <a:latin typeface="Arial" panose="020B0604020202020204" pitchFamily="34" charset="0"/>
                <a:cs typeface="Arial" panose="020B0604020202020204" pitchFamily="34" charset="0"/>
              </a:rPr>
              <a:t>ranks</a:t>
            </a:r>
            <a:r>
              <a:rPr kumimoji="0" lang="en-US" sz="1000" b="1" i="1" u="none" strike="noStrike" cap="none" normalizeH="0" dirty="0" smtClean="0">
                <a:ln>
                  <a:noFill/>
                </a:ln>
                <a:solidFill>
                  <a:srgbClr val="C00000"/>
                </a:solidFill>
                <a:effectLst/>
                <a:latin typeface="Arial" panose="020B0604020202020204" pitchFamily="34" charset="0"/>
                <a:cs typeface="Arial" panose="020B0604020202020204" pitchFamily="34" charset="0"/>
              </a:rPr>
              <a:t> 1</a:t>
            </a:r>
            <a:r>
              <a:rPr kumimoji="0" lang="en-US" sz="1000" b="1" i="1" u="none" strike="noStrike" cap="none" normalizeH="0" baseline="30000" dirty="0" smtClean="0">
                <a:ln>
                  <a:noFill/>
                </a:ln>
                <a:solidFill>
                  <a:srgbClr val="C00000"/>
                </a:solidFill>
                <a:effectLst/>
                <a:latin typeface="Arial" panose="020B0604020202020204" pitchFamily="34" charset="0"/>
                <a:cs typeface="Arial" panose="020B0604020202020204" pitchFamily="34" charset="0"/>
              </a:rPr>
              <a:t>st</a:t>
            </a:r>
            <a:r>
              <a:rPr kumimoji="0" lang="en-US" sz="1000" b="1" i="1" u="none" strike="noStrike" cap="none" normalizeH="0" dirty="0" smtClean="0">
                <a:ln>
                  <a:noFill/>
                </a:ln>
                <a:solidFill>
                  <a:srgbClr val="C00000"/>
                </a:solidFill>
                <a:effectLst/>
                <a:latin typeface="Arial" panose="020B0604020202020204" pitchFamily="34" charset="0"/>
                <a:cs typeface="Arial" panose="020B0604020202020204" pitchFamily="34" charset="0"/>
              </a:rPr>
              <a:t> among all countries in claimed knowledge of what a DVT and a PE would feel like. However, symptom knowledge does not fully support the claims.</a:t>
            </a:r>
            <a:endParaRPr kumimoji="0" lang="en-US" sz="1000" b="1" i="1" u="none" strike="noStrike" cap="none" normalizeH="0" baseline="0" dirty="0" smtClean="0">
              <a:ln>
                <a:noFill/>
              </a:ln>
              <a:solidFill>
                <a:srgbClr val="C00000"/>
              </a:solidFill>
              <a:effectLst/>
              <a:latin typeface="Arial" panose="020B0604020202020204" pitchFamily="34" charset="0"/>
              <a:cs typeface="Arial" panose="020B0604020202020204" pitchFamily="34" charset="0"/>
            </a:endParaRPr>
          </a:p>
        </p:txBody>
      </p:sp>
      <p:sp>
        <p:nvSpPr>
          <p:cNvPr id="40" name="TextBox 39"/>
          <p:cNvSpPr txBox="1"/>
          <p:nvPr/>
        </p:nvSpPr>
        <p:spPr>
          <a:xfrm>
            <a:off x="6967833" y="3201171"/>
            <a:ext cx="943716" cy="338554"/>
          </a:xfrm>
          <a:prstGeom prst="rect">
            <a:avLst/>
          </a:prstGeom>
          <a:solidFill>
            <a:schemeClr val="bg1"/>
          </a:solidFill>
        </p:spPr>
        <p:txBody>
          <a:bodyPr wrap="square" rtlCol="0">
            <a:spAutoFit/>
          </a:bodyPr>
          <a:lstStyle/>
          <a:p>
            <a:pPr algn="ctr"/>
            <a:r>
              <a:rPr lang="en-US" sz="800" dirty="0" smtClean="0">
                <a:solidFill>
                  <a:srgbClr val="C00000"/>
                </a:solidFill>
                <a:latin typeface="Arial" panose="020B0604020202020204" pitchFamily="34" charset="0"/>
                <a:cs typeface="Arial" panose="020B0604020202020204" pitchFamily="34" charset="0"/>
              </a:rPr>
              <a:t>Highest among </a:t>
            </a:r>
          </a:p>
          <a:p>
            <a:pPr algn="ctr"/>
            <a:r>
              <a:rPr lang="en-US" sz="800" dirty="0" smtClean="0">
                <a:solidFill>
                  <a:srgbClr val="C00000"/>
                </a:solidFill>
                <a:latin typeface="Arial" panose="020B0604020202020204" pitchFamily="34" charset="0"/>
                <a:cs typeface="Arial" panose="020B0604020202020204" pitchFamily="34" charset="0"/>
              </a:rPr>
              <a:t>Countries</a:t>
            </a:r>
            <a:endParaRPr lang="en-US" sz="800" dirty="0">
              <a:solidFill>
                <a:srgbClr val="C00000"/>
              </a:solidFill>
              <a:latin typeface="Arial" panose="020B0604020202020204" pitchFamily="34" charset="0"/>
              <a:cs typeface="Arial" panose="020B0604020202020204" pitchFamily="34" charset="0"/>
            </a:endParaRPr>
          </a:p>
        </p:txBody>
      </p:sp>
      <p:sp>
        <p:nvSpPr>
          <p:cNvPr id="41" name="Oval 40"/>
          <p:cNvSpPr/>
          <p:nvPr/>
        </p:nvSpPr>
        <p:spPr bwMode="auto">
          <a:xfrm>
            <a:off x="6983812" y="2363760"/>
            <a:ext cx="381325" cy="155448"/>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dirty="0" smtClean="0">
              <a:ln>
                <a:noFill/>
              </a:ln>
              <a:solidFill>
                <a:schemeClr val="bg1"/>
              </a:solidFill>
              <a:effectLst/>
              <a:latin typeface="Calibri" pitchFamily="34" charset="0"/>
            </a:endParaRPr>
          </a:p>
        </p:txBody>
      </p:sp>
      <p:sp>
        <p:nvSpPr>
          <p:cNvPr id="42" name="Oval 41"/>
          <p:cNvSpPr/>
          <p:nvPr/>
        </p:nvSpPr>
        <p:spPr bwMode="auto">
          <a:xfrm>
            <a:off x="7032849" y="2500258"/>
            <a:ext cx="381325" cy="155448"/>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dirty="0" smtClean="0">
              <a:ln>
                <a:noFill/>
              </a:ln>
              <a:solidFill>
                <a:schemeClr val="bg1"/>
              </a:solidFill>
              <a:effectLst/>
              <a:latin typeface="Calibri" pitchFamily="34" charset="0"/>
            </a:endParaRPr>
          </a:p>
        </p:txBody>
      </p:sp>
      <p:sp>
        <p:nvSpPr>
          <p:cNvPr id="44" name="Oval 43"/>
          <p:cNvSpPr/>
          <p:nvPr/>
        </p:nvSpPr>
        <p:spPr bwMode="auto">
          <a:xfrm>
            <a:off x="5535037" y="2761568"/>
            <a:ext cx="381325" cy="155448"/>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dirty="0" smtClean="0">
              <a:ln>
                <a:noFill/>
              </a:ln>
              <a:solidFill>
                <a:schemeClr val="bg1"/>
              </a:solidFill>
              <a:effectLst/>
              <a:latin typeface="Calibri" pitchFamily="34" charset="0"/>
            </a:endParaRPr>
          </a:p>
        </p:txBody>
      </p:sp>
      <p:sp>
        <p:nvSpPr>
          <p:cNvPr id="45" name="Oval 44"/>
          <p:cNvSpPr/>
          <p:nvPr/>
        </p:nvSpPr>
        <p:spPr bwMode="auto">
          <a:xfrm>
            <a:off x="6896034" y="3044449"/>
            <a:ext cx="381325" cy="155448"/>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dirty="0" smtClean="0">
              <a:ln>
                <a:noFill/>
              </a:ln>
              <a:solidFill>
                <a:schemeClr val="bg1"/>
              </a:solidFill>
              <a:effectLst/>
              <a:latin typeface="Calibri" pitchFamily="34" charset="0"/>
            </a:endParaRPr>
          </a:p>
        </p:txBody>
      </p:sp>
      <p:sp>
        <p:nvSpPr>
          <p:cNvPr id="47" name="Rounded Rectangle 46"/>
          <p:cNvSpPr/>
          <p:nvPr/>
        </p:nvSpPr>
        <p:spPr bwMode="auto">
          <a:xfrm>
            <a:off x="7476225" y="2140411"/>
            <a:ext cx="1583641" cy="803763"/>
          </a:xfrm>
          <a:prstGeom prst="roundRect">
            <a:avLst/>
          </a:prstGeom>
          <a:ln>
            <a:headEnd type="none" w="med" len="med"/>
            <a:tailEnd type="none" w="med" len="med"/>
          </a:ln>
          <a:ex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1000" b="1" i="1" u="none" strike="noStrike" cap="none" normalizeH="0" baseline="0" dirty="0" smtClean="0">
                <a:ln>
                  <a:noFill/>
                </a:ln>
                <a:solidFill>
                  <a:srgbClr val="C00000"/>
                </a:solidFill>
                <a:effectLst/>
                <a:latin typeface="Arial" panose="020B0604020202020204" pitchFamily="34" charset="0"/>
                <a:cs typeface="Arial" panose="020B0604020202020204" pitchFamily="34" charset="0"/>
              </a:rPr>
              <a:t>Thailand</a:t>
            </a:r>
            <a:r>
              <a:rPr kumimoji="0" lang="en-US" sz="1000" b="1" i="1" u="none" strike="noStrike" cap="none" normalizeH="0" dirty="0" smtClean="0">
                <a:ln>
                  <a:noFill/>
                </a:ln>
                <a:solidFill>
                  <a:srgbClr val="C00000"/>
                </a:solidFill>
                <a:effectLst/>
                <a:latin typeface="Arial" panose="020B0604020202020204" pitchFamily="34" charset="0"/>
                <a:cs typeface="Arial" panose="020B0604020202020204" pitchFamily="34" charset="0"/>
              </a:rPr>
              <a:t> </a:t>
            </a:r>
            <a:r>
              <a:rPr kumimoji="0" lang="en-US" sz="1000" b="1" i="1" u="none" strike="noStrike" cap="none" normalizeH="0" baseline="0" dirty="0" smtClean="0">
                <a:ln>
                  <a:noFill/>
                </a:ln>
                <a:solidFill>
                  <a:srgbClr val="C00000"/>
                </a:solidFill>
                <a:effectLst/>
                <a:latin typeface="Arial" panose="020B0604020202020204" pitchFamily="34" charset="0"/>
                <a:cs typeface="Arial" panose="020B0604020202020204" pitchFamily="34" charset="0"/>
              </a:rPr>
              <a:t>ranks</a:t>
            </a:r>
            <a:r>
              <a:rPr kumimoji="0" lang="en-US" sz="1000" b="1" i="1" u="none" strike="noStrike" cap="none" normalizeH="0" dirty="0" smtClean="0">
                <a:ln>
                  <a:noFill/>
                </a:ln>
                <a:solidFill>
                  <a:srgbClr val="C00000"/>
                </a:solidFill>
                <a:effectLst/>
                <a:latin typeface="Arial" panose="020B0604020202020204" pitchFamily="34" charset="0"/>
                <a:cs typeface="Arial" panose="020B0604020202020204" pitchFamily="34" charset="0"/>
              </a:rPr>
              <a:t> last among all countries in awareness </a:t>
            </a:r>
            <a:r>
              <a:rPr lang="en-US" sz="1000" b="1" i="1" dirty="0" smtClean="0">
                <a:solidFill>
                  <a:srgbClr val="C00000"/>
                </a:solidFill>
                <a:latin typeface="Arial" panose="020B0604020202020204" pitchFamily="34" charset="0"/>
                <a:cs typeface="Arial" panose="020B0604020202020204" pitchFamily="34" charset="0"/>
              </a:rPr>
              <a:t>for 3 of 4</a:t>
            </a:r>
            <a:r>
              <a:rPr kumimoji="0" lang="en-US" sz="1000" b="1" i="1" strike="noStrike" cap="none" normalizeH="0" dirty="0" smtClean="0">
                <a:ln>
                  <a:noFill/>
                </a:ln>
                <a:solidFill>
                  <a:srgbClr val="C00000"/>
                </a:solidFill>
                <a:effectLst/>
                <a:latin typeface="Arial" panose="020B0604020202020204" pitchFamily="34" charset="0"/>
                <a:cs typeface="Arial" panose="020B0604020202020204" pitchFamily="34" charset="0"/>
              </a:rPr>
              <a:t> DVT symptoms.</a:t>
            </a:r>
            <a:endParaRPr kumimoji="0" lang="en-US" sz="1000" b="1" i="1" u="none" strike="noStrike" cap="none" normalizeH="0" baseline="0" dirty="0" smtClean="0">
              <a:ln>
                <a:noFill/>
              </a:ln>
              <a:solidFill>
                <a:srgbClr val="C00000"/>
              </a:solidFill>
              <a:effectLst/>
              <a:latin typeface="Arial" panose="020B0604020202020204" pitchFamily="34" charset="0"/>
              <a:cs typeface="Arial" panose="020B0604020202020204" pitchFamily="34" charset="0"/>
            </a:endParaRPr>
          </a:p>
        </p:txBody>
      </p:sp>
      <p:sp>
        <p:nvSpPr>
          <p:cNvPr id="48" name="Oval 47"/>
          <p:cNvSpPr/>
          <p:nvPr/>
        </p:nvSpPr>
        <p:spPr bwMode="auto">
          <a:xfrm>
            <a:off x="6350031" y="4392251"/>
            <a:ext cx="381325" cy="155448"/>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dirty="0" smtClean="0">
              <a:ln>
                <a:noFill/>
              </a:ln>
              <a:solidFill>
                <a:schemeClr val="bg1"/>
              </a:solidFill>
              <a:effectLst/>
              <a:latin typeface="Calibri" pitchFamily="34" charset="0"/>
            </a:endParaRPr>
          </a:p>
        </p:txBody>
      </p:sp>
      <p:sp>
        <p:nvSpPr>
          <p:cNvPr id="50" name="Oval 49"/>
          <p:cNvSpPr/>
          <p:nvPr/>
        </p:nvSpPr>
        <p:spPr bwMode="auto">
          <a:xfrm>
            <a:off x="5183896" y="4784512"/>
            <a:ext cx="381325" cy="155448"/>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dirty="0" smtClean="0">
              <a:ln>
                <a:noFill/>
              </a:ln>
              <a:solidFill>
                <a:schemeClr val="bg1"/>
              </a:solidFill>
              <a:effectLst/>
              <a:latin typeface="Calibri" pitchFamily="34" charset="0"/>
            </a:endParaRPr>
          </a:p>
        </p:txBody>
      </p:sp>
      <p:sp>
        <p:nvSpPr>
          <p:cNvPr id="54" name="TextBox 53"/>
          <p:cNvSpPr txBox="1"/>
          <p:nvPr/>
        </p:nvSpPr>
        <p:spPr>
          <a:xfrm>
            <a:off x="4521375" y="5797279"/>
            <a:ext cx="943716" cy="338554"/>
          </a:xfrm>
          <a:prstGeom prst="rect">
            <a:avLst/>
          </a:prstGeom>
          <a:solidFill>
            <a:schemeClr val="bg1"/>
          </a:solidFill>
        </p:spPr>
        <p:txBody>
          <a:bodyPr wrap="square" rtlCol="0">
            <a:spAutoFit/>
          </a:bodyPr>
          <a:lstStyle/>
          <a:p>
            <a:pPr algn="ctr"/>
            <a:r>
              <a:rPr lang="en-US" sz="800" dirty="0" smtClean="0">
                <a:solidFill>
                  <a:srgbClr val="C00000"/>
                </a:solidFill>
                <a:latin typeface="Arial" panose="020B0604020202020204" pitchFamily="34" charset="0"/>
                <a:cs typeface="Arial" panose="020B0604020202020204" pitchFamily="34" charset="0"/>
              </a:rPr>
              <a:t>Highest among </a:t>
            </a:r>
          </a:p>
          <a:p>
            <a:pPr algn="ctr"/>
            <a:r>
              <a:rPr lang="en-US" sz="800" dirty="0" smtClean="0">
                <a:solidFill>
                  <a:srgbClr val="C00000"/>
                </a:solidFill>
                <a:latin typeface="Arial" panose="020B0604020202020204" pitchFamily="34" charset="0"/>
                <a:cs typeface="Arial" panose="020B0604020202020204" pitchFamily="34" charset="0"/>
              </a:rPr>
              <a:t>Countries</a:t>
            </a:r>
            <a:endParaRPr lang="en-US" sz="800" dirty="0">
              <a:solidFill>
                <a:srgbClr val="C00000"/>
              </a:solidFill>
              <a:latin typeface="Arial" panose="020B0604020202020204" pitchFamily="34" charset="0"/>
              <a:cs typeface="Arial" panose="020B0604020202020204" pitchFamily="34" charset="0"/>
            </a:endParaRPr>
          </a:p>
        </p:txBody>
      </p:sp>
      <p:sp>
        <p:nvSpPr>
          <p:cNvPr id="52" name="Oval 51"/>
          <p:cNvSpPr/>
          <p:nvPr/>
        </p:nvSpPr>
        <p:spPr bwMode="auto">
          <a:xfrm>
            <a:off x="4802571" y="5657985"/>
            <a:ext cx="381325" cy="155448"/>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dirty="0" smtClean="0">
              <a:ln>
                <a:noFill/>
              </a:ln>
              <a:solidFill>
                <a:schemeClr val="bg1"/>
              </a:solidFill>
              <a:effectLst/>
              <a:latin typeface="Calibri" pitchFamily="34" charset="0"/>
            </a:endParaRPr>
          </a:p>
        </p:txBody>
      </p:sp>
      <p:sp>
        <p:nvSpPr>
          <p:cNvPr id="46" name="TextBox 45"/>
          <p:cNvSpPr txBox="1"/>
          <p:nvPr/>
        </p:nvSpPr>
        <p:spPr>
          <a:xfrm>
            <a:off x="5410682" y="4762653"/>
            <a:ext cx="1497812" cy="215444"/>
          </a:xfrm>
          <a:prstGeom prst="rect">
            <a:avLst/>
          </a:prstGeom>
          <a:noFill/>
        </p:spPr>
        <p:txBody>
          <a:bodyPr wrap="square" rtlCol="0">
            <a:spAutoFit/>
          </a:bodyPr>
          <a:lstStyle/>
          <a:p>
            <a:pPr algn="ctr"/>
            <a:r>
              <a:rPr lang="en-US" sz="800" dirty="0" smtClean="0">
                <a:solidFill>
                  <a:srgbClr val="C00000"/>
                </a:solidFill>
                <a:latin typeface="Arial" panose="020B0604020202020204" pitchFamily="34" charset="0"/>
                <a:cs typeface="Arial" panose="020B0604020202020204" pitchFamily="34" charset="0"/>
              </a:rPr>
              <a:t>Lowest among Countries</a:t>
            </a:r>
            <a:endParaRPr lang="en-US" sz="800" dirty="0">
              <a:solidFill>
                <a:srgbClr val="C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67856558"/>
      </p:ext>
    </p:extLst>
  </p:cSld>
  <p:clrMapOvr>
    <a:masterClrMapping/>
  </p:clrMapOvr>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156</a:t>
            </a:fld>
            <a:r>
              <a:rPr lang="en-US" smtClean="0"/>
              <a:t> -</a:t>
            </a:r>
            <a:endParaRPr lang="en-US"/>
          </a:p>
        </p:txBody>
      </p:sp>
      <p:sp>
        <p:nvSpPr>
          <p:cNvPr id="4" name="Title 1"/>
          <p:cNvSpPr txBox="1">
            <a:spLocks/>
          </p:cNvSpPr>
          <p:nvPr/>
        </p:nvSpPr>
        <p:spPr>
          <a:xfrm>
            <a:off x="147099" y="139465"/>
            <a:ext cx="8486775"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kern="0" dirty="0"/>
              <a:t>Thailand </a:t>
            </a:r>
            <a:r>
              <a:rPr lang="en-US" kern="0" dirty="0" smtClean="0"/>
              <a:t>Summary of Results</a:t>
            </a:r>
            <a:endParaRPr lang="en-US" kern="0" dirty="0"/>
          </a:p>
        </p:txBody>
      </p:sp>
      <p:pic>
        <p:nvPicPr>
          <p:cNvPr id="7" name="Picture 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323703" y="127430"/>
            <a:ext cx="612648" cy="612648"/>
          </a:xfrm>
          <a:prstGeom prst="rect">
            <a:avLst/>
          </a:prstGeom>
        </p:spPr>
      </p:pic>
      <p:pic>
        <p:nvPicPr>
          <p:cNvPr id="5" name="Picture 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95738" y="1027051"/>
            <a:ext cx="604717" cy="359051"/>
          </a:xfrm>
          <a:prstGeom prst="rect">
            <a:avLst/>
          </a:prstGeom>
        </p:spPr>
      </p:pic>
      <p:sp>
        <p:nvSpPr>
          <p:cNvPr id="6" name="TextBox 5"/>
          <p:cNvSpPr txBox="1"/>
          <p:nvPr/>
        </p:nvSpPr>
        <p:spPr>
          <a:xfrm>
            <a:off x="836845" y="1130417"/>
            <a:ext cx="7712138" cy="492443"/>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While Thai adults are similarly aware of the general medical conditions as compared to other countries studied, they claimed to be more aware of the fictitious disease tested (22%). </a:t>
            </a:r>
            <a:endParaRPr lang="en-US" sz="1300" b="1" dirty="0">
              <a:solidFill>
                <a:schemeClr val="tx1"/>
              </a:solidFill>
              <a:latin typeface="Arial" panose="020B0604020202020204" pitchFamily="34" charset="0"/>
              <a:cs typeface="Arial" panose="020B0604020202020204" pitchFamily="34" charset="0"/>
            </a:endParaRPr>
          </a:p>
        </p:txBody>
      </p:sp>
      <p:sp>
        <p:nvSpPr>
          <p:cNvPr id="8" name="TextBox 7"/>
          <p:cNvSpPr txBox="1"/>
          <p:nvPr/>
        </p:nvSpPr>
        <p:spPr>
          <a:xfrm>
            <a:off x="900455" y="1537171"/>
            <a:ext cx="7712138" cy="430887"/>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Leading the awareness of the fictitious disease, nearly one-in-three (31%) Thai women ages 18-39 indicated they were aware </a:t>
            </a:r>
            <a:r>
              <a:rPr lang="en-US" sz="1100" dirty="0">
                <a:solidFill>
                  <a:schemeClr val="tx1"/>
                </a:solidFill>
                <a:latin typeface="Arial" panose="020B0604020202020204" pitchFamily="34" charset="0"/>
                <a:cs typeface="Arial" panose="020B0604020202020204" pitchFamily="34" charset="0"/>
              </a:rPr>
              <a:t>of “</a:t>
            </a:r>
            <a:r>
              <a:rPr lang="en-US" sz="1100" dirty="0" err="1">
                <a:solidFill>
                  <a:schemeClr val="tx1"/>
                </a:solidFill>
                <a:latin typeface="Arial" panose="020B0604020202020204" pitchFamily="34" charset="0"/>
                <a:cs typeface="Arial" panose="020B0604020202020204" pitchFamily="34" charset="0"/>
              </a:rPr>
              <a:t>Hemo</a:t>
            </a:r>
            <a:r>
              <a:rPr lang="en-US" sz="1100" dirty="0">
                <a:solidFill>
                  <a:schemeClr val="tx1"/>
                </a:solidFill>
                <a:latin typeface="Arial" panose="020B0604020202020204" pitchFamily="34" charset="0"/>
                <a:cs typeface="Arial" panose="020B0604020202020204" pitchFamily="34" charset="0"/>
              </a:rPr>
              <a:t>-Distension </a:t>
            </a:r>
            <a:r>
              <a:rPr lang="en-US" sz="1100" dirty="0" smtClean="0">
                <a:solidFill>
                  <a:schemeClr val="tx1"/>
                </a:solidFill>
                <a:latin typeface="Arial" panose="020B0604020202020204" pitchFamily="34" charset="0"/>
                <a:cs typeface="Arial" panose="020B0604020202020204" pitchFamily="34" charset="0"/>
              </a:rPr>
              <a:t>Syndrome.”</a:t>
            </a:r>
          </a:p>
        </p:txBody>
      </p:sp>
      <p:sp>
        <p:nvSpPr>
          <p:cNvPr id="3" name="Rectangle 2"/>
          <p:cNvSpPr/>
          <p:nvPr/>
        </p:nvSpPr>
        <p:spPr>
          <a:xfrm>
            <a:off x="147100" y="6145815"/>
            <a:ext cx="6693088" cy="584775"/>
          </a:xfrm>
          <a:prstGeom prst="rect">
            <a:avLst/>
          </a:prstGeom>
        </p:spPr>
        <p:txBody>
          <a:bodyPr wrap="square">
            <a:spAutoFit/>
          </a:bodyPr>
          <a:lstStyle/>
          <a:p>
            <a:r>
              <a:rPr lang="en-US" sz="800" dirty="0" smtClean="0">
                <a:solidFill>
                  <a:schemeClr val="accent2">
                    <a:lumMod val="50000"/>
                  </a:schemeClr>
                </a:solidFill>
                <a:latin typeface="Arial" panose="020B0604020202020204" pitchFamily="34" charset="0"/>
                <a:cs typeface="Arial" panose="020B0604020202020204" pitchFamily="34" charset="0"/>
              </a:rPr>
              <a:t>Note:</a:t>
            </a:r>
          </a:p>
          <a:p>
            <a:r>
              <a:rPr lang="en-US" sz="800" dirty="0" smtClean="0">
                <a:solidFill>
                  <a:schemeClr val="accent2">
                    <a:lumMod val="50000"/>
                  </a:schemeClr>
                </a:solidFill>
                <a:latin typeface="Arial" panose="020B0604020202020204" pitchFamily="34" charset="0"/>
                <a:cs typeface="Arial" panose="020B0604020202020204" pitchFamily="34" charset="0"/>
              </a:rPr>
              <a:t>Thailand findings are only broken out by two age groups, 18-39 and 40+. The sample of ages 65+ only includes 6 respondents thus not allowing for analysis. In the findings, ages 40+ are weighted by the population over age 40 in Thailand. It is important to keep in mind, however, the 40+ sample for this study is almost entirely made up of adults ages 40-64 years old.</a:t>
            </a:r>
            <a:endParaRPr lang="en-US" sz="800" dirty="0">
              <a:solidFill>
                <a:schemeClr val="accent2">
                  <a:lumMod val="50000"/>
                </a:schemeClr>
              </a:solidFill>
            </a:endParaRPr>
          </a:p>
        </p:txBody>
      </p:sp>
      <p:pic>
        <p:nvPicPr>
          <p:cNvPr id="9" name="Picture 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93763" y="1880076"/>
            <a:ext cx="604717" cy="359051"/>
          </a:xfrm>
          <a:prstGeom prst="rect">
            <a:avLst/>
          </a:prstGeom>
        </p:spPr>
      </p:pic>
      <p:sp>
        <p:nvSpPr>
          <p:cNvPr id="10" name="TextBox 9"/>
          <p:cNvSpPr txBox="1"/>
          <p:nvPr/>
        </p:nvSpPr>
        <p:spPr>
          <a:xfrm>
            <a:off x="834870" y="1983442"/>
            <a:ext cx="7712138" cy="492443"/>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Adults in Thailand are more aware of the term thrombosis (68%) as compared to deep vein thrombosis (24%) and pulmonary embolism (30%).</a:t>
            </a:r>
            <a:endParaRPr lang="en-US" sz="1300" b="1" dirty="0">
              <a:solidFill>
                <a:schemeClr val="tx1"/>
              </a:solidFill>
              <a:latin typeface="Arial" panose="020B0604020202020204" pitchFamily="34" charset="0"/>
              <a:cs typeface="Arial" panose="020B0604020202020204" pitchFamily="34" charset="0"/>
            </a:endParaRPr>
          </a:p>
        </p:txBody>
      </p:sp>
      <p:sp>
        <p:nvSpPr>
          <p:cNvPr id="11" name="TextBox 10"/>
          <p:cNvSpPr txBox="1"/>
          <p:nvPr/>
        </p:nvSpPr>
        <p:spPr>
          <a:xfrm>
            <a:off x="898480" y="2390196"/>
            <a:ext cx="7712138" cy="600164"/>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Among countries measured, Thailand falls in the middle of countries for claimed awareness of the term thrombosis.</a:t>
            </a:r>
          </a:p>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Thailand is among the bottom three countries, however, in awareness of deep vein thrombosis and pulmonary embolism.</a:t>
            </a:r>
          </a:p>
        </p:txBody>
      </p:sp>
      <p:pic>
        <p:nvPicPr>
          <p:cNvPr id="12" name="Picture 1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05638" y="2889451"/>
            <a:ext cx="604717" cy="359051"/>
          </a:xfrm>
          <a:prstGeom prst="rect">
            <a:avLst/>
          </a:prstGeom>
        </p:spPr>
      </p:pic>
      <p:sp>
        <p:nvSpPr>
          <p:cNvPr id="13" name="TextBox 12"/>
          <p:cNvSpPr txBox="1"/>
          <p:nvPr/>
        </p:nvSpPr>
        <p:spPr>
          <a:xfrm>
            <a:off x="846745" y="2992817"/>
            <a:ext cx="7712138" cy="492443"/>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Thai adults have a relatively high level of concern for medical conditions, including thrombosis, DVT, and PE.</a:t>
            </a:r>
            <a:endParaRPr lang="en-US" sz="1300" b="1" dirty="0">
              <a:solidFill>
                <a:schemeClr val="tx1"/>
              </a:solidFill>
              <a:latin typeface="Arial" panose="020B0604020202020204" pitchFamily="34" charset="0"/>
              <a:cs typeface="Arial" panose="020B0604020202020204" pitchFamily="34" charset="0"/>
            </a:endParaRPr>
          </a:p>
        </p:txBody>
      </p:sp>
      <p:sp>
        <p:nvSpPr>
          <p:cNvPr id="14" name="TextBox 13"/>
          <p:cNvSpPr txBox="1"/>
          <p:nvPr/>
        </p:nvSpPr>
        <p:spPr>
          <a:xfrm>
            <a:off x="910355" y="3399571"/>
            <a:ext cx="7712138" cy="600164"/>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a:solidFill>
                  <a:schemeClr val="tx1"/>
                </a:solidFill>
                <a:latin typeface="Arial" panose="020B0604020202020204" pitchFamily="34" charset="0"/>
                <a:cs typeface="Arial" panose="020B0604020202020204" pitchFamily="34" charset="0"/>
              </a:rPr>
              <a:t>Thailand ranks highest among countries measured in terms of personal concern for thrombosis (60%), DVT (66%), and PE (60%).</a:t>
            </a:r>
          </a:p>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 Only Argentina has the same level of concern for the thrombosis conditions.</a:t>
            </a:r>
          </a:p>
        </p:txBody>
      </p:sp>
      <p:pic>
        <p:nvPicPr>
          <p:cNvPr id="15" name="Picture 1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03663" y="3969131"/>
            <a:ext cx="604717" cy="359051"/>
          </a:xfrm>
          <a:prstGeom prst="rect">
            <a:avLst/>
          </a:prstGeom>
        </p:spPr>
      </p:pic>
      <p:sp>
        <p:nvSpPr>
          <p:cNvPr id="16" name="TextBox 15"/>
          <p:cNvSpPr txBox="1"/>
          <p:nvPr/>
        </p:nvSpPr>
        <p:spPr>
          <a:xfrm>
            <a:off x="844770" y="4072497"/>
            <a:ext cx="7712138" cy="292388"/>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Younger Thai males are the most aware of the cause of DVT (68% aware of cause).</a:t>
            </a:r>
            <a:endParaRPr lang="en-US" sz="1300" b="1" dirty="0">
              <a:solidFill>
                <a:schemeClr val="tx1"/>
              </a:solidFill>
              <a:latin typeface="Arial" panose="020B0604020202020204" pitchFamily="34" charset="0"/>
              <a:cs typeface="Arial" panose="020B0604020202020204" pitchFamily="34" charset="0"/>
            </a:endParaRPr>
          </a:p>
        </p:txBody>
      </p:sp>
      <p:sp>
        <p:nvSpPr>
          <p:cNvPr id="17" name="TextBox 16"/>
          <p:cNvSpPr txBox="1"/>
          <p:nvPr/>
        </p:nvSpPr>
        <p:spPr>
          <a:xfrm>
            <a:off x="908380" y="4313001"/>
            <a:ext cx="7712138" cy="430887"/>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Although concern for DVT is the highest among countries measured, the proportion of the Thai population knowing what causes DVT falls among the average of countries measured (58% aware of cause).</a:t>
            </a:r>
          </a:p>
        </p:txBody>
      </p:sp>
      <p:pic>
        <p:nvPicPr>
          <p:cNvPr id="18" name="Picture 1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01688" y="4806357"/>
            <a:ext cx="604717" cy="359051"/>
          </a:xfrm>
          <a:prstGeom prst="rect">
            <a:avLst/>
          </a:prstGeom>
        </p:spPr>
      </p:pic>
      <p:sp>
        <p:nvSpPr>
          <p:cNvPr id="19" name="TextBox 18"/>
          <p:cNvSpPr txBox="1"/>
          <p:nvPr/>
        </p:nvSpPr>
        <p:spPr>
          <a:xfrm>
            <a:off x="842795" y="4909723"/>
            <a:ext cx="7712138" cy="492443"/>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Claimed knowledge of what a DVT would feel like is highest among countries measured (51%); however, identification of DVT symptoms was not completely accurate.</a:t>
            </a:r>
            <a:endParaRPr lang="en-US" sz="1300" b="1" dirty="0">
              <a:solidFill>
                <a:schemeClr val="tx1"/>
              </a:solidFill>
              <a:latin typeface="Arial" panose="020B0604020202020204" pitchFamily="34" charset="0"/>
              <a:cs typeface="Arial" panose="020B0604020202020204" pitchFamily="34" charset="0"/>
            </a:endParaRPr>
          </a:p>
        </p:txBody>
      </p:sp>
      <p:sp>
        <p:nvSpPr>
          <p:cNvPr id="20" name="TextBox 19"/>
          <p:cNvSpPr txBox="1"/>
          <p:nvPr/>
        </p:nvSpPr>
        <p:spPr>
          <a:xfrm>
            <a:off x="906406" y="5304602"/>
            <a:ext cx="6050986" cy="938719"/>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The leg feeling warm to the touch is not a widely known symptom of DVT in Thailand  (16%).</a:t>
            </a:r>
          </a:p>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Nearly two-out-of-three  (61%)Thai adults indicated leg paralysis is a symptom of DVT when, in fact, it is not.</a:t>
            </a:r>
          </a:p>
          <a:p>
            <a:pPr marL="171450" indent="-171450">
              <a:buClr>
                <a:srgbClr val="C00000"/>
              </a:buClr>
              <a:buFont typeface="Arial" panose="020B0604020202020204" pitchFamily="34" charset="0"/>
              <a:buChar char="•"/>
            </a:pPr>
            <a:endParaRPr lang="en-US" sz="1100" dirty="0" smtClean="0">
              <a:solidFill>
                <a:schemeClr val="tx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79537191"/>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157</a:t>
            </a:fld>
            <a:r>
              <a:rPr lang="en-US" smtClean="0"/>
              <a:t> -</a:t>
            </a:r>
            <a:endParaRPr lang="en-US"/>
          </a:p>
        </p:txBody>
      </p:sp>
      <p:sp>
        <p:nvSpPr>
          <p:cNvPr id="4" name="Title 1"/>
          <p:cNvSpPr txBox="1">
            <a:spLocks/>
          </p:cNvSpPr>
          <p:nvPr/>
        </p:nvSpPr>
        <p:spPr>
          <a:xfrm>
            <a:off x="147099" y="139465"/>
            <a:ext cx="8486775"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kern="0" dirty="0"/>
              <a:t>Thailand </a:t>
            </a:r>
            <a:r>
              <a:rPr lang="en-US" kern="0" dirty="0" smtClean="0"/>
              <a:t>Summary of Results</a:t>
            </a:r>
            <a:endParaRPr lang="en-US" kern="0" dirty="0"/>
          </a:p>
        </p:txBody>
      </p:sp>
      <p:pic>
        <p:nvPicPr>
          <p:cNvPr id="7" name="Picture 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323703" y="127430"/>
            <a:ext cx="612648" cy="612648"/>
          </a:xfrm>
          <a:prstGeom prst="rect">
            <a:avLst/>
          </a:prstGeom>
        </p:spPr>
      </p:pic>
      <p:pic>
        <p:nvPicPr>
          <p:cNvPr id="5" name="Picture 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95738" y="1027051"/>
            <a:ext cx="604717" cy="359051"/>
          </a:xfrm>
          <a:prstGeom prst="rect">
            <a:avLst/>
          </a:prstGeom>
        </p:spPr>
      </p:pic>
      <p:sp>
        <p:nvSpPr>
          <p:cNvPr id="6" name="TextBox 5"/>
          <p:cNvSpPr txBox="1"/>
          <p:nvPr/>
        </p:nvSpPr>
        <p:spPr>
          <a:xfrm>
            <a:off x="836845" y="1130417"/>
            <a:ext cx="7712138" cy="292388"/>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Similar to DVT, claimed knowledge of PE symptoms was highest among countries measured.</a:t>
            </a:r>
            <a:endParaRPr lang="en-US" sz="1300" b="1" dirty="0">
              <a:solidFill>
                <a:schemeClr val="tx1"/>
              </a:solidFill>
              <a:latin typeface="Arial" panose="020B0604020202020204" pitchFamily="34" charset="0"/>
              <a:cs typeface="Arial" panose="020B0604020202020204" pitchFamily="34" charset="0"/>
            </a:endParaRPr>
          </a:p>
        </p:txBody>
      </p:sp>
      <p:sp>
        <p:nvSpPr>
          <p:cNvPr id="8" name="TextBox 7"/>
          <p:cNvSpPr txBox="1"/>
          <p:nvPr/>
        </p:nvSpPr>
        <p:spPr>
          <a:xfrm>
            <a:off x="900455" y="1414600"/>
            <a:ext cx="7712138" cy="769441"/>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At 44% overall, claimed knowledge of what a DVT feels like more than doubled any other country measured.</a:t>
            </a:r>
          </a:p>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Knowledge of actual symptoms, however, did not indicate the Thai truly know what a PE would feel like. Shortness of breath and chest pain were the only symptoms clearly identified, although still by less than 70% of adults.</a:t>
            </a:r>
          </a:p>
          <a:p>
            <a:pPr marL="171450" indent="-171450">
              <a:buClr>
                <a:srgbClr val="C00000"/>
              </a:buClr>
              <a:buFont typeface="Arial" panose="020B0604020202020204" pitchFamily="34" charset="0"/>
              <a:buChar char="•"/>
            </a:pPr>
            <a:endParaRPr lang="en-US" sz="1100" dirty="0">
              <a:solidFill>
                <a:schemeClr val="tx1"/>
              </a:solidFill>
              <a:latin typeface="Arial" panose="020B0604020202020204" pitchFamily="34" charset="0"/>
              <a:cs typeface="Arial" panose="020B0604020202020204" pitchFamily="34" charset="0"/>
            </a:endParaRPr>
          </a:p>
        </p:txBody>
      </p:sp>
      <p:sp>
        <p:nvSpPr>
          <p:cNvPr id="3" name="Rectangle 2"/>
          <p:cNvSpPr/>
          <p:nvPr/>
        </p:nvSpPr>
        <p:spPr>
          <a:xfrm>
            <a:off x="147100" y="6145815"/>
            <a:ext cx="6693088" cy="584775"/>
          </a:xfrm>
          <a:prstGeom prst="rect">
            <a:avLst/>
          </a:prstGeom>
        </p:spPr>
        <p:txBody>
          <a:bodyPr wrap="square">
            <a:spAutoFit/>
          </a:bodyPr>
          <a:lstStyle/>
          <a:p>
            <a:r>
              <a:rPr lang="en-US" sz="800" dirty="0" smtClean="0">
                <a:solidFill>
                  <a:schemeClr val="accent2">
                    <a:lumMod val="50000"/>
                  </a:schemeClr>
                </a:solidFill>
                <a:latin typeface="Arial" panose="020B0604020202020204" pitchFamily="34" charset="0"/>
                <a:cs typeface="Arial" panose="020B0604020202020204" pitchFamily="34" charset="0"/>
              </a:rPr>
              <a:t>Note:</a:t>
            </a:r>
          </a:p>
          <a:p>
            <a:r>
              <a:rPr lang="en-US" sz="800" dirty="0" smtClean="0">
                <a:solidFill>
                  <a:schemeClr val="accent2">
                    <a:lumMod val="50000"/>
                  </a:schemeClr>
                </a:solidFill>
                <a:latin typeface="Arial" panose="020B0604020202020204" pitchFamily="34" charset="0"/>
                <a:cs typeface="Arial" panose="020B0604020202020204" pitchFamily="34" charset="0"/>
              </a:rPr>
              <a:t>Thailand findings are only broken out by two age groups, 18-39 and 40+. The sample of ages 65+ only includes 6 respondents thus not allowing for analysis. In the findings, ages 40+ are weighted by the population over age 39 in Thailand. It is important to keep in mind, however, the 40+ sample for this study is almost entirely made up of adults ages 40-64 years old.</a:t>
            </a:r>
            <a:endParaRPr lang="en-US" sz="800" dirty="0">
              <a:solidFill>
                <a:schemeClr val="accent2">
                  <a:lumMod val="50000"/>
                </a:schemeClr>
              </a:solidFill>
            </a:endParaRPr>
          </a:p>
        </p:txBody>
      </p:sp>
      <p:pic>
        <p:nvPicPr>
          <p:cNvPr id="9" name="Picture 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05638" y="2102704"/>
            <a:ext cx="604717" cy="359051"/>
          </a:xfrm>
          <a:prstGeom prst="rect">
            <a:avLst/>
          </a:prstGeom>
        </p:spPr>
      </p:pic>
      <p:sp>
        <p:nvSpPr>
          <p:cNvPr id="10" name="TextBox 9"/>
          <p:cNvSpPr txBox="1"/>
          <p:nvPr/>
        </p:nvSpPr>
        <p:spPr>
          <a:xfrm>
            <a:off x="846745" y="2206070"/>
            <a:ext cx="7712138" cy="292388"/>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The Thai are least knowledgeable of blood clot risk factors, especially recent hospital stay.</a:t>
            </a:r>
            <a:endParaRPr lang="en-US" sz="1300" b="1" dirty="0">
              <a:solidFill>
                <a:schemeClr val="tx1"/>
              </a:solidFill>
              <a:latin typeface="Arial" panose="020B0604020202020204" pitchFamily="34" charset="0"/>
              <a:cs typeface="Arial" panose="020B0604020202020204" pitchFamily="34" charset="0"/>
            </a:endParaRPr>
          </a:p>
        </p:txBody>
      </p:sp>
      <p:sp>
        <p:nvSpPr>
          <p:cNvPr id="11" name="TextBox 10"/>
          <p:cNvSpPr txBox="1"/>
          <p:nvPr/>
        </p:nvSpPr>
        <p:spPr>
          <a:xfrm>
            <a:off x="910355" y="2458449"/>
            <a:ext cx="7712138" cy="938719"/>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Only 4% of Thai adults indicated a recent hospital stay as a risk factor for blood clots.</a:t>
            </a:r>
          </a:p>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High blood pressure (47%) and  high cholesterol (66%) were most often named as risk factors when they are not actually factors.</a:t>
            </a:r>
          </a:p>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Continued education for risk factors is need most in Thailand in comparison to the other countries studied.</a:t>
            </a:r>
          </a:p>
          <a:p>
            <a:pPr marL="171450" indent="-171450">
              <a:buClr>
                <a:srgbClr val="C00000"/>
              </a:buClr>
              <a:buFont typeface="Arial" panose="020B0604020202020204" pitchFamily="34" charset="0"/>
              <a:buChar char="•"/>
            </a:pPr>
            <a:endParaRPr lang="en-US" sz="1100" dirty="0">
              <a:solidFill>
                <a:schemeClr val="tx1"/>
              </a:solidFill>
              <a:latin typeface="Arial" panose="020B0604020202020204" pitchFamily="34" charset="0"/>
              <a:cs typeface="Arial" panose="020B0604020202020204" pitchFamily="34" charset="0"/>
            </a:endParaRPr>
          </a:p>
        </p:txBody>
      </p:sp>
      <p:pic>
        <p:nvPicPr>
          <p:cNvPr id="12" name="Picture 1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03663" y="3213982"/>
            <a:ext cx="604717" cy="359051"/>
          </a:xfrm>
          <a:prstGeom prst="rect">
            <a:avLst/>
          </a:prstGeom>
        </p:spPr>
      </p:pic>
      <p:sp>
        <p:nvSpPr>
          <p:cNvPr id="13" name="TextBox 12"/>
          <p:cNvSpPr txBox="1"/>
          <p:nvPr/>
        </p:nvSpPr>
        <p:spPr>
          <a:xfrm>
            <a:off x="844770" y="3317348"/>
            <a:ext cx="7712138" cy="292388"/>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A large number of adults in Thailand think that a blood clot in the leg cannot travel to the lungs.</a:t>
            </a:r>
            <a:endParaRPr lang="en-US" sz="1300" b="1" dirty="0">
              <a:solidFill>
                <a:schemeClr val="tx1"/>
              </a:solidFill>
              <a:latin typeface="Arial" panose="020B0604020202020204" pitchFamily="34" charset="0"/>
              <a:cs typeface="Arial" panose="020B0604020202020204" pitchFamily="34" charset="0"/>
            </a:endParaRPr>
          </a:p>
        </p:txBody>
      </p:sp>
      <p:sp>
        <p:nvSpPr>
          <p:cNvPr id="14" name="TextBox 13"/>
          <p:cNvSpPr txBox="1"/>
          <p:nvPr/>
        </p:nvSpPr>
        <p:spPr>
          <a:xfrm>
            <a:off x="908380" y="3569727"/>
            <a:ext cx="7712138" cy="938719"/>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Among countries measured, Thailand leads in agreeing that a blood clot in the leg cannot travel to the lungs (38% of adults agree).</a:t>
            </a:r>
          </a:p>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Nearly one-in-four adults in Thailand agree that a blood clot is </a:t>
            </a:r>
            <a:r>
              <a:rPr lang="en-US" sz="1100" u="sng" dirty="0" smtClean="0">
                <a:solidFill>
                  <a:schemeClr val="tx1"/>
                </a:solidFill>
                <a:latin typeface="Arial" panose="020B0604020202020204" pitchFamily="34" charset="0"/>
                <a:cs typeface="Arial" panose="020B0604020202020204" pitchFamily="34" charset="0"/>
              </a:rPr>
              <a:t>not</a:t>
            </a:r>
            <a:r>
              <a:rPr lang="en-US" sz="1100" dirty="0" smtClean="0">
                <a:solidFill>
                  <a:schemeClr val="tx1"/>
                </a:solidFill>
                <a:latin typeface="Arial" panose="020B0604020202020204" pitchFamily="34" charset="0"/>
                <a:cs typeface="Arial" panose="020B0604020202020204" pitchFamily="34" charset="0"/>
              </a:rPr>
              <a:t> a medical emergency (21%) and cannot be prevented (24%).</a:t>
            </a:r>
          </a:p>
          <a:p>
            <a:pPr marL="171450" indent="-171450">
              <a:buClr>
                <a:srgbClr val="C00000"/>
              </a:buClr>
              <a:buFont typeface="Arial" panose="020B0604020202020204" pitchFamily="34" charset="0"/>
              <a:buChar char="•"/>
            </a:pPr>
            <a:endParaRPr lang="en-US" sz="1100" dirty="0">
              <a:solidFill>
                <a:schemeClr val="tx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49411897"/>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 name="Rounded Rectangle 87"/>
          <p:cNvSpPr/>
          <p:nvPr/>
        </p:nvSpPr>
        <p:spPr bwMode="auto">
          <a:xfrm>
            <a:off x="7569332" y="2632635"/>
            <a:ext cx="1327018" cy="1727843"/>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sp>
        <p:nvSpPr>
          <p:cNvPr id="2" name="Slide Number Placeholder 1"/>
          <p:cNvSpPr>
            <a:spLocks noGrp="1"/>
          </p:cNvSpPr>
          <p:nvPr>
            <p:ph type="sldNum" sz="quarter" idx="10"/>
          </p:nvPr>
        </p:nvSpPr>
        <p:spPr/>
        <p:txBody>
          <a:bodyPr/>
          <a:lstStyle/>
          <a:p>
            <a:r>
              <a:rPr lang="en-US" smtClean="0">
                <a:solidFill>
                  <a:srgbClr val="FFFFFF"/>
                </a:solidFill>
              </a:rPr>
              <a:t> - </a:t>
            </a:r>
            <a:fld id="{8FAC1CE3-0013-4A1C-AA61-A816E609AAE0}" type="slidenum">
              <a:rPr lang="en-US" smtClean="0">
                <a:solidFill>
                  <a:srgbClr val="FFFFFF"/>
                </a:solidFill>
              </a:rPr>
              <a:pPr/>
              <a:t>158</a:t>
            </a:fld>
            <a:r>
              <a:rPr lang="en-US" smtClean="0">
                <a:solidFill>
                  <a:srgbClr val="FFFFFF"/>
                </a:solidFill>
              </a:rPr>
              <a:t> -</a:t>
            </a:r>
            <a:endParaRPr lang="en-US">
              <a:solidFill>
                <a:srgbClr val="FFFFFF"/>
              </a:solidFill>
            </a:endParaRPr>
          </a:p>
        </p:txBody>
      </p:sp>
      <p:sp>
        <p:nvSpPr>
          <p:cNvPr id="5" name="Title 1"/>
          <p:cNvSpPr txBox="1">
            <a:spLocks/>
          </p:cNvSpPr>
          <p:nvPr/>
        </p:nvSpPr>
        <p:spPr>
          <a:xfrm>
            <a:off x="139147" y="139465"/>
            <a:ext cx="886968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smtClean="0">
                <a:solidFill>
                  <a:srgbClr val="000000"/>
                </a:solidFill>
              </a:rPr>
              <a:t>Aided Awareness of Various Medical Conditions</a:t>
            </a:r>
            <a:endParaRPr lang="en-US" sz="2400" kern="0" dirty="0">
              <a:solidFill>
                <a:srgbClr val="000000"/>
              </a:solidFill>
            </a:endParaRPr>
          </a:p>
        </p:txBody>
      </p:sp>
      <p:graphicFrame>
        <p:nvGraphicFramePr>
          <p:cNvPr id="6" name="Chart 5"/>
          <p:cNvGraphicFramePr/>
          <p:nvPr>
            <p:extLst>
              <p:ext uri="{D42A27DB-BD31-4B8C-83A1-F6EECF244321}">
                <p14:modId xmlns:p14="http://schemas.microsoft.com/office/powerpoint/2010/main" val="1115244924"/>
              </p:ext>
            </p:extLst>
          </p:nvPr>
        </p:nvGraphicFramePr>
        <p:xfrm>
          <a:off x="704851" y="1390650"/>
          <a:ext cx="3105149" cy="1190625"/>
        </p:xfrm>
        <a:graphic>
          <a:graphicData uri="http://schemas.openxmlformats.org/drawingml/2006/chart">
            <c:chart xmlns:c="http://schemas.openxmlformats.org/drawingml/2006/chart" xmlns:r="http://schemas.openxmlformats.org/officeDocument/2006/relationships" r:id="rId2"/>
          </a:graphicData>
        </a:graphic>
      </p:graphicFrame>
      <p:sp>
        <p:nvSpPr>
          <p:cNvPr id="19" name="TextBox 18"/>
          <p:cNvSpPr txBox="1"/>
          <p:nvPr/>
        </p:nvSpPr>
        <p:spPr>
          <a:xfrm>
            <a:off x="158196" y="13148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cxnSp>
        <p:nvCxnSpPr>
          <p:cNvPr id="17" name="Straight Connector 16"/>
          <p:cNvCxnSpPr/>
          <p:nvPr/>
        </p:nvCxnSpPr>
        <p:spPr bwMode="auto">
          <a:xfrm>
            <a:off x="219075" y="198120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0" name="TextBox 19"/>
          <p:cNvSpPr txBox="1"/>
          <p:nvPr/>
        </p:nvSpPr>
        <p:spPr>
          <a:xfrm>
            <a:off x="139145" y="1640728"/>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21" name="TextBox 20"/>
          <p:cNvSpPr txBox="1"/>
          <p:nvPr/>
        </p:nvSpPr>
        <p:spPr>
          <a:xfrm>
            <a:off x="139144" y="2096219"/>
            <a:ext cx="809625" cy="246221"/>
          </a:xfrm>
          <a:prstGeom prst="rect">
            <a:avLst/>
          </a:prstGeom>
          <a:noFill/>
        </p:spPr>
        <p:txBody>
          <a:bodyPr wrap="square" rtlCol="0">
            <a:spAutoFit/>
          </a:bodyPr>
          <a:lstStyle/>
          <a:p>
            <a:pPr algn="ctr" fontAlgn="base">
              <a:spcBef>
                <a:spcPct val="0"/>
              </a:spcBef>
              <a:spcAft>
                <a:spcPct val="0"/>
              </a:spcAft>
            </a:pPr>
            <a:r>
              <a:rPr lang="en-US" sz="1000" b="1" i="1" dirty="0" smtClean="0">
                <a:solidFill>
                  <a:srgbClr val="000000">
                    <a:lumMod val="75000"/>
                    <a:lumOff val="25000"/>
                  </a:srgbClr>
                </a:solidFill>
                <a:latin typeface="Arial" panose="020B0604020202020204" pitchFamily="34" charset="0"/>
                <a:cs typeface="Arial" panose="020B0604020202020204" pitchFamily="34" charset="0"/>
              </a:rPr>
              <a:t>40+</a:t>
            </a:r>
            <a:endParaRPr lang="en-US" sz="1000" b="1" i="1" dirty="0">
              <a:solidFill>
                <a:srgbClr val="000000">
                  <a:lumMod val="75000"/>
                  <a:lumOff val="25000"/>
                </a:srgbClr>
              </a:solidFill>
              <a:latin typeface="Arial" panose="020B0604020202020204" pitchFamily="34" charset="0"/>
              <a:cs typeface="Arial" panose="020B0604020202020204" pitchFamily="34" charset="0"/>
            </a:endParaRPr>
          </a:p>
        </p:txBody>
      </p:sp>
      <p:sp>
        <p:nvSpPr>
          <p:cNvPr id="23" name="TextBox 22"/>
          <p:cNvSpPr txBox="1"/>
          <p:nvPr/>
        </p:nvSpPr>
        <p:spPr>
          <a:xfrm>
            <a:off x="554355" y="12253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High Blood Pressure</a:t>
            </a:r>
          </a:p>
        </p:txBody>
      </p:sp>
      <p:sp>
        <p:nvSpPr>
          <p:cNvPr id="79" name="TextBox 78"/>
          <p:cNvSpPr txBox="1"/>
          <p:nvPr/>
        </p:nvSpPr>
        <p:spPr>
          <a:xfrm>
            <a:off x="5701516" y="5078879"/>
            <a:ext cx="1848766" cy="353943"/>
          </a:xfrm>
          <a:prstGeom prst="rect">
            <a:avLst/>
          </a:prstGeom>
          <a:noFill/>
        </p:spPr>
        <p:txBody>
          <a:bodyPr wrap="square" rtlCol="0">
            <a:spAutoFit/>
          </a:bodyPr>
          <a:lstStyle/>
          <a:p>
            <a:pPr fontAlgn="base">
              <a:spcBef>
                <a:spcPct val="0"/>
              </a:spcBef>
              <a:spcAft>
                <a:spcPct val="0"/>
              </a:spcAft>
            </a:pPr>
            <a:r>
              <a:rPr lang="en-US" sz="850" dirty="0">
                <a:solidFill>
                  <a:srgbClr val="000000"/>
                </a:solidFill>
                <a:latin typeface="Arial" panose="020B0604020202020204" pitchFamily="34" charset="0"/>
                <a:cs typeface="Arial" panose="020B0604020202020204" pitchFamily="34" charset="0"/>
              </a:rPr>
              <a:t>*Fictitious disease for reference of over-</a:t>
            </a:r>
            <a:r>
              <a:rPr lang="en-US" sz="850" dirty="0" err="1">
                <a:solidFill>
                  <a:srgbClr val="000000"/>
                </a:solidFill>
                <a:latin typeface="Arial" panose="020B0604020202020204" pitchFamily="34" charset="0"/>
                <a:cs typeface="Arial" panose="020B0604020202020204" pitchFamily="34" charset="0"/>
              </a:rPr>
              <a:t>agreeance</a:t>
            </a:r>
            <a:endParaRPr lang="en-US" sz="850" dirty="0">
              <a:solidFill>
                <a:srgbClr val="000000"/>
              </a:solidFill>
              <a:latin typeface="Arial" panose="020B0604020202020204" pitchFamily="34" charset="0"/>
              <a:cs typeface="Arial" panose="020B0604020202020204" pitchFamily="34" charset="0"/>
            </a:endParaRPr>
          </a:p>
        </p:txBody>
      </p:sp>
      <p:grpSp>
        <p:nvGrpSpPr>
          <p:cNvPr id="80" name="Group 79"/>
          <p:cNvGrpSpPr/>
          <p:nvPr/>
        </p:nvGrpSpPr>
        <p:grpSpPr>
          <a:xfrm>
            <a:off x="7633919" y="3542063"/>
            <a:ext cx="486337" cy="486337"/>
            <a:chOff x="446183" y="3541776"/>
            <a:chExt cx="838200" cy="838200"/>
          </a:xfrm>
        </p:grpSpPr>
        <p:sp>
          <p:nvSpPr>
            <p:cNvPr id="81" name="Oval 80"/>
            <p:cNvSpPr/>
            <p:nvPr/>
          </p:nvSpPr>
          <p:spPr>
            <a:xfrm>
              <a:off x="446183" y="3541776"/>
              <a:ext cx="838200" cy="838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2" name="Freeform 5"/>
            <p:cNvSpPr>
              <a:spLocks noEditPoints="1"/>
            </p:cNvSpPr>
            <p:nvPr/>
          </p:nvSpPr>
          <p:spPr bwMode="auto">
            <a:xfrm>
              <a:off x="711994" y="3629025"/>
              <a:ext cx="316706" cy="675640"/>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CA" dirty="0">
                <a:solidFill>
                  <a:srgbClr val="FFFFFF"/>
                </a:solidFill>
              </a:endParaRPr>
            </a:p>
          </p:txBody>
        </p:sp>
      </p:grpSp>
      <p:grpSp>
        <p:nvGrpSpPr>
          <p:cNvPr id="83" name="Group 82"/>
          <p:cNvGrpSpPr/>
          <p:nvPr/>
        </p:nvGrpSpPr>
        <p:grpSpPr>
          <a:xfrm>
            <a:off x="7620216" y="2821018"/>
            <a:ext cx="486337" cy="486337"/>
            <a:chOff x="446183" y="4590288"/>
            <a:chExt cx="838200" cy="838200"/>
          </a:xfrm>
        </p:grpSpPr>
        <p:sp>
          <p:nvSpPr>
            <p:cNvPr id="84" name="Oval 83"/>
            <p:cNvSpPr/>
            <p:nvPr/>
          </p:nvSpPr>
          <p:spPr>
            <a:xfrm>
              <a:off x="446183" y="4590288"/>
              <a:ext cx="838200" cy="838200"/>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5" name="Freeform 9"/>
            <p:cNvSpPr>
              <a:spLocks noEditPoints="1"/>
            </p:cNvSpPr>
            <p:nvPr/>
          </p:nvSpPr>
          <p:spPr bwMode="auto">
            <a:xfrm>
              <a:off x="742950" y="4667250"/>
              <a:ext cx="255588" cy="692658"/>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CA">
                <a:solidFill>
                  <a:srgbClr val="FFFFFF"/>
                </a:solidFill>
              </a:endParaRPr>
            </a:p>
          </p:txBody>
        </p:sp>
      </p:grpSp>
      <p:sp>
        <p:nvSpPr>
          <p:cNvPr id="86" name="TextBox 85"/>
          <p:cNvSpPr txBox="1"/>
          <p:nvPr/>
        </p:nvSpPr>
        <p:spPr>
          <a:xfrm>
            <a:off x="8057975" y="2782918"/>
            <a:ext cx="1238531" cy="553998"/>
          </a:xfrm>
          <a:prstGeom prst="rect">
            <a:avLst/>
          </a:prstGeom>
          <a:noFill/>
        </p:spPr>
        <p:txBody>
          <a:bodyPr wrap="square" rtlCol="0">
            <a:spAutoFit/>
          </a:bodyPr>
          <a:lstStyle/>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Blue bars</a:t>
            </a:r>
          </a:p>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Represent</a:t>
            </a:r>
          </a:p>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Males</a:t>
            </a:r>
          </a:p>
        </p:txBody>
      </p:sp>
      <p:sp>
        <p:nvSpPr>
          <p:cNvPr id="87" name="TextBox 86"/>
          <p:cNvSpPr txBox="1"/>
          <p:nvPr/>
        </p:nvSpPr>
        <p:spPr>
          <a:xfrm>
            <a:off x="8125073" y="3554586"/>
            <a:ext cx="1238531" cy="553998"/>
          </a:xfrm>
          <a:prstGeom prst="rect">
            <a:avLst/>
          </a:prstGeom>
          <a:noFill/>
        </p:spPr>
        <p:txBody>
          <a:bodyPr wrap="square" rtlCol="0">
            <a:spAutoFit/>
          </a:bodyPr>
          <a:lstStyle/>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Red bars</a:t>
            </a:r>
          </a:p>
          <a:p>
            <a:pPr fontAlgn="base">
              <a:spcBef>
                <a:spcPct val="0"/>
              </a:spcBef>
              <a:spcAft>
                <a:spcPct val="0"/>
              </a:spcAft>
            </a:pPr>
            <a:r>
              <a:rPr lang="en-US" sz="1000" b="1" dirty="0" smtClean="0">
                <a:solidFill>
                  <a:srgbClr val="000000"/>
                </a:solidFill>
                <a:latin typeface="Arial" panose="020B0604020202020204" pitchFamily="34" charset="0"/>
                <a:cs typeface="Arial" panose="020B0604020202020204" pitchFamily="34" charset="0"/>
              </a:rPr>
              <a:t>Represent </a:t>
            </a:r>
            <a:r>
              <a:rPr lang="en-US" sz="1000" b="1" dirty="0">
                <a:solidFill>
                  <a:srgbClr val="000000"/>
                </a:solidFill>
                <a:latin typeface="Arial" panose="020B0604020202020204" pitchFamily="34" charset="0"/>
                <a:cs typeface="Arial" panose="020B0604020202020204" pitchFamily="34" charset="0"/>
              </a:rPr>
              <a:t>Females</a:t>
            </a:r>
          </a:p>
        </p:txBody>
      </p:sp>
      <p:sp>
        <p:nvSpPr>
          <p:cNvPr id="89" name="Rectangle 88"/>
          <p:cNvSpPr/>
          <p:nvPr/>
        </p:nvSpPr>
        <p:spPr>
          <a:xfrm>
            <a:off x="83490" y="6417581"/>
            <a:ext cx="7033137" cy="338554"/>
          </a:xfrm>
          <a:prstGeom prst="rect">
            <a:avLst/>
          </a:prstGeom>
        </p:spPr>
        <p:txBody>
          <a:bodyPr wrap="square">
            <a:spAutoFit/>
          </a:bodyPr>
          <a:lstStyle/>
          <a:p>
            <a:r>
              <a:rPr lang="en-US" sz="800" dirty="0">
                <a:solidFill>
                  <a:srgbClr val="000000"/>
                </a:solidFill>
                <a:latin typeface="Arial" panose="020B0604020202020204" pitchFamily="34" charset="0"/>
                <a:cs typeface="Arial" panose="020B0604020202020204" pitchFamily="34" charset="0"/>
              </a:rPr>
              <a:t>Base: All Thailand Respondents</a:t>
            </a:r>
            <a:r>
              <a:rPr lang="en-US" sz="800" dirty="0" smtClean="0">
                <a:solidFill>
                  <a:srgbClr val="000000"/>
                </a:solidFill>
                <a:latin typeface="Arial" panose="020B0604020202020204" pitchFamily="34" charset="0"/>
                <a:cs typeface="Arial" panose="020B0604020202020204" pitchFamily="34" charset="0"/>
              </a:rPr>
              <a:t>. </a:t>
            </a:r>
            <a:r>
              <a:rPr lang="pt-BR" sz="800" dirty="0">
                <a:solidFill>
                  <a:srgbClr val="000000"/>
                </a:solidFill>
                <a:latin typeface="Arial" panose="020B0604020202020204" pitchFamily="34" charset="0"/>
                <a:cs typeface="Arial" panose="020B0604020202020204" pitchFamily="34" charset="0"/>
              </a:rPr>
              <a:t>Males: 18-39 (n=73), 40+ (n=348); Females: 18-39 (n=87), 40+ (n=292)</a:t>
            </a:r>
            <a:endParaRPr lang="en-US" sz="800" dirty="0">
              <a:solidFill>
                <a:srgbClr val="000000"/>
              </a:solidFill>
              <a:latin typeface="Arial" panose="020B0604020202020204" pitchFamily="34" charset="0"/>
              <a:cs typeface="Arial" panose="020B0604020202020204" pitchFamily="34" charset="0"/>
            </a:endParaRPr>
          </a:p>
          <a:p>
            <a:pPr fontAlgn="base">
              <a:spcBef>
                <a:spcPct val="0"/>
              </a:spcBef>
              <a:spcAft>
                <a:spcPct val="0"/>
              </a:spcAft>
            </a:pPr>
            <a:r>
              <a:rPr lang="en-US" sz="800" dirty="0">
                <a:solidFill>
                  <a:srgbClr val="000000"/>
                </a:solidFill>
                <a:latin typeface="Arial" panose="020B0604020202020204" pitchFamily="34" charset="0"/>
                <a:cs typeface="Arial" panose="020B0604020202020204" pitchFamily="34" charset="0"/>
              </a:rPr>
              <a:t>Q1.  For each medical condition or term listed, indicate if you are aware of or have ever heard the term. </a:t>
            </a:r>
          </a:p>
        </p:txBody>
      </p:sp>
      <p:sp>
        <p:nvSpPr>
          <p:cNvPr id="91" name="TextBox 90"/>
          <p:cNvSpPr txBox="1"/>
          <p:nvPr/>
        </p:nvSpPr>
        <p:spPr>
          <a:xfrm>
            <a:off x="665612" y="1527983"/>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93" name="TextBox 92"/>
          <p:cNvSpPr txBox="1"/>
          <p:nvPr/>
        </p:nvSpPr>
        <p:spPr>
          <a:xfrm>
            <a:off x="665612" y="175655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94" name="TextBox 93"/>
          <p:cNvSpPr txBox="1"/>
          <p:nvPr/>
        </p:nvSpPr>
        <p:spPr>
          <a:xfrm>
            <a:off x="665612" y="1976444"/>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95" name="TextBox 94"/>
          <p:cNvSpPr txBox="1"/>
          <p:nvPr/>
        </p:nvSpPr>
        <p:spPr>
          <a:xfrm>
            <a:off x="665612" y="2208799"/>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230" name="TextBox 229"/>
          <p:cNvSpPr txBox="1"/>
          <p:nvPr/>
        </p:nvSpPr>
        <p:spPr>
          <a:xfrm>
            <a:off x="6952406" y="1745045"/>
            <a:ext cx="251992" cy="230832"/>
          </a:xfrm>
          <a:prstGeom prst="rect">
            <a:avLst/>
          </a:prstGeom>
          <a:noFill/>
        </p:spPr>
        <p:txBody>
          <a:bodyPr wrap="none" rtlCol="0">
            <a:spAutoFit/>
          </a:bodyPr>
          <a:lstStyle/>
          <a:p>
            <a:pPr fontAlgn="base">
              <a:spcBef>
                <a:spcPct val="0"/>
              </a:spcBef>
              <a:spcAft>
                <a:spcPct val="0"/>
              </a:spcAft>
            </a:pPr>
            <a:r>
              <a:rPr lang="en-US" sz="900" dirty="0">
                <a:solidFill>
                  <a:srgbClr val="FF0000"/>
                </a:solidFill>
              </a:rPr>
              <a:t>A</a:t>
            </a:r>
          </a:p>
        </p:txBody>
      </p:sp>
      <p:sp>
        <p:nvSpPr>
          <p:cNvPr id="232" name="TextBox 231"/>
          <p:cNvSpPr txBox="1"/>
          <p:nvPr/>
        </p:nvSpPr>
        <p:spPr>
          <a:xfrm>
            <a:off x="6899799" y="2207276"/>
            <a:ext cx="255198" cy="230832"/>
          </a:xfrm>
          <a:prstGeom prst="rect">
            <a:avLst/>
          </a:prstGeom>
          <a:noFill/>
        </p:spPr>
        <p:txBody>
          <a:bodyPr wrap="none" rtlCol="0">
            <a:spAutoFit/>
          </a:bodyPr>
          <a:lstStyle/>
          <a:p>
            <a:pPr fontAlgn="base">
              <a:spcBef>
                <a:spcPct val="0"/>
              </a:spcBef>
              <a:spcAft>
                <a:spcPct val="0"/>
              </a:spcAft>
            </a:pPr>
            <a:r>
              <a:rPr lang="en-US" sz="900" dirty="0" smtClean="0">
                <a:solidFill>
                  <a:srgbClr val="FF0000"/>
                </a:solidFill>
              </a:rPr>
              <a:t>C</a:t>
            </a:r>
            <a:endParaRPr lang="en-US" sz="900" dirty="0">
              <a:solidFill>
                <a:srgbClr val="FF0000"/>
              </a:solidFill>
            </a:endParaRPr>
          </a:p>
        </p:txBody>
      </p:sp>
      <p:sp>
        <p:nvSpPr>
          <p:cNvPr id="233" name="TextBox 232"/>
          <p:cNvSpPr txBox="1"/>
          <p:nvPr/>
        </p:nvSpPr>
        <p:spPr>
          <a:xfrm>
            <a:off x="7096389" y="3288050"/>
            <a:ext cx="255198" cy="230832"/>
          </a:xfrm>
          <a:prstGeom prst="rect">
            <a:avLst/>
          </a:prstGeom>
          <a:noFill/>
        </p:spPr>
        <p:txBody>
          <a:bodyPr wrap="none" rtlCol="0">
            <a:spAutoFit/>
          </a:bodyPr>
          <a:lstStyle/>
          <a:p>
            <a:pPr fontAlgn="base">
              <a:spcBef>
                <a:spcPct val="0"/>
              </a:spcBef>
              <a:spcAft>
                <a:spcPct val="0"/>
              </a:spcAft>
            </a:pPr>
            <a:r>
              <a:rPr lang="en-US" sz="900" dirty="0" smtClean="0">
                <a:solidFill>
                  <a:srgbClr val="FF0000"/>
                </a:solidFill>
              </a:rPr>
              <a:t>D</a:t>
            </a:r>
            <a:endParaRPr lang="en-US" sz="900" dirty="0">
              <a:solidFill>
                <a:srgbClr val="FF0000"/>
              </a:solidFill>
            </a:endParaRPr>
          </a:p>
        </p:txBody>
      </p:sp>
      <p:pic>
        <p:nvPicPr>
          <p:cNvPr id="153" name="Picture 15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323703" y="127430"/>
            <a:ext cx="612648" cy="612648"/>
          </a:xfrm>
          <a:prstGeom prst="rect">
            <a:avLst/>
          </a:prstGeom>
        </p:spPr>
      </p:pic>
      <p:graphicFrame>
        <p:nvGraphicFramePr>
          <p:cNvPr id="140" name="Chart 139"/>
          <p:cNvGraphicFramePr/>
          <p:nvPr>
            <p:extLst>
              <p:ext uri="{D42A27DB-BD31-4B8C-83A1-F6EECF244321}">
                <p14:modId xmlns:p14="http://schemas.microsoft.com/office/powerpoint/2010/main" val="4277272792"/>
              </p:ext>
            </p:extLst>
          </p:nvPr>
        </p:nvGraphicFramePr>
        <p:xfrm>
          <a:off x="793211" y="2672440"/>
          <a:ext cx="3105149" cy="1190625"/>
        </p:xfrm>
        <a:graphic>
          <a:graphicData uri="http://schemas.openxmlformats.org/drawingml/2006/chart">
            <c:chart xmlns:c="http://schemas.openxmlformats.org/drawingml/2006/chart" xmlns:r="http://schemas.openxmlformats.org/officeDocument/2006/relationships" r:id="rId4"/>
          </a:graphicData>
        </a:graphic>
      </p:graphicFrame>
      <p:sp>
        <p:nvSpPr>
          <p:cNvPr id="141" name="TextBox 140"/>
          <p:cNvSpPr txBox="1"/>
          <p:nvPr/>
        </p:nvSpPr>
        <p:spPr>
          <a:xfrm>
            <a:off x="158196" y="2626487"/>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grpSp>
        <p:nvGrpSpPr>
          <p:cNvPr id="142" name="Group 141"/>
          <p:cNvGrpSpPr/>
          <p:nvPr/>
        </p:nvGrpSpPr>
        <p:grpSpPr>
          <a:xfrm>
            <a:off x="139144" y="2952334"/>
            <a:ext cx="3006011" cy="701712"/>
            <a:chOff x="139144" y="1640728"/>
            <a:chExt cx="3006011" cy="701712"/>
          </a:xfrm>
        </p:grpSpPr>
        <p:cxnSp>
          <p:nvCxnSpPr>
            <p:cNvPr id="143" name="Straight Connector 142"/>
            <p:cNvCxnSpPr/>
            <p:nvPr/>
          </p:nvCxnSpPr>
          <p:spPr bwMode="auto">
            <a:xfrm>
              <a:off x="219075" y="1955442"/>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4" name="TextBox 143"/>
            <p:cNvSpPr txBox="1"/>
            <p:nvPr/>
          </p:nvSpPr>
          <p:spPr>
            <a:xfrm>
              <a:off x="139145" y="1640728"/>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145" name="TextBox 144"/>
            <p:cNvSpPr txBox="1"/>
            <p:nvPr/>
          </p:nvSpPr>
          <p:spPr>
            <a:xfrm>
              <a:off x="139144" y="2096219"/>
              <a:ext cx="809625" cy="246221"/>
            </a:xfrm>
            <a:prstGeom prst="rect">
              <a:avLst/>
            </a:prstGeom>
            <a:noFill/>
          </p:spPr>
          <p:txBody>
            <a:bodyPr wrap="square" rtlCol="0">
              <a:spAutoFit/>
            </a:bodyPr>
            <a:lstStyle/>
            <a:p>
              <a:pPr algn="ctr" fontAlgn="base">
                <a:spcBef>
                  <a:spcPct val="0"/>
                </a:spcBef>
                <a:spcAft>
                  <a:spcPct val="0"/>
                </a:spcAft>
              </a:pPr>
              <a:r>
                <a:rPr lang="en-US" sz="1000" b="1" i="1" dirty="0" smtClean="0">
                  <a:solidFill>
                    <a:srgbClr val="000000">
                      <a:lumMod val="75000"/>
                      <a:lumOff val="25000"/>
                    </a:srgbClr>
                  </a:solidFill>
                  <a:latin typeface="Arial" panose="020B0604020202020204" pitchFamily="34" charset="0"/>
                  <a:cs typeface="Arial" panose="020B0604020202020204" pitchFamily="34" charset="0"/>
                </a:rPr>
                <a:t>40+</a:t>
              </a:r>
              <a:endParaRPr lang="en-US" sz="1000" b="1" i="1" dirty="0">
                <a:solidFill>
                  <a:srgbClr val="000000">
                    <a:lumMod val="75000"/>
                    <a:lumOff val="25000"/>
                  </a:srgbClr>
                </a:solidFill>
                <a:latin typeface="Arial" panose="020B0604020202020204" pitchFamily="34" charset="0"/>
                <a:cs typeface="Arial" panose="020B0604020202020204" pitchFamily="34" charset="0"/>
              </a:endParaRPr>
            </a:p>
          </p:txBody>
        </p:sp>
      </p:grpSp>
      <p:sp>
        <p:nvSpPr>
          <p:cNvPr id="146" name="TextBox 145"/>
          <p:cNvSpPr txBox="1"/>
          <p:nvPr/>
        </p:nvSpPr>
        <p:spPr>
          <a:xfrm>
            <a:off x="554355" y="2536921"/>
            <a:ext cx="2571750" cy="276999"/>
          </a:xfrm>
          <a:prstGeom prst="rect">
            <a:avLst/>
          </a:prstGeom>
          <a:noFill/>
        </p:spPr>
        <p:txBody>
          <a:bodyPr wrap="square" rtlCol="0">
            <a:spAutoFit/>
          </a:bodyPr>
          <a:lstStyle/>
          <a:p>
            <a:pPr algn="ctr" fontAlgn="base">
              <a:spcBef>
                <a:spcPct val="0"/>
              </a:spcBef>
              <a:spcAft>
                <a:spcPct val="0"/>
              </a:spcAft>
            </a:pPr>
            <a:r>
              <a:rPr lang="en-US" sz="1200" b="1" dirty="0" smtClean="0">
                <a:solidFill>
                  <a:srgbClr val="000000"/>
                </a:solidFill>
                <a:latin typeface="Arial" panose="020B0604020202020204" pitchFamily="34" charset="0"/>
                <a:cs typeface="Arial" panose="020B0604020202020204" pitchFamily="34" charset="0"/>
              </a:rPr>
              <a:t>Heart Attack</a:t>
            </a:r>
            <a:endParaRPr lang="en-US" sz="1200" b="1" dirty="0">
              <a:solidFill>
                <a:srgbClr val="000000"/>
              </a:solidFill>
              <a:latin typeface="Arial" panose="020B0604020202020204" pitchFamily="34" charset="0"/>
              <a:cs typeface="Arial" panose="020B0604020202020204" pitchFamily="34" charset="0"/>
            </a:endParaRPr>
          </a:p>
        </p:txBody>
      </p:sp>
      <p:grpSp>
        <p:nvGrpSpPr>
          <p:cNvPr id="150" name="Group 149"/>
          <p:cNvGrpSpPr/>
          <p:nvPr/>
        </p:nvGrpSpPr>
        <p:grpSpPr>
          <a:xfrm>
            <a:off x="665612" y="2839589"/>
            <a:ext cx="255198" cy="911648"/>
            <a:chOff x="665612" y="1527983"/>
            <a:chExt cx="255198" cy="911648"/>
          </a:xfrm>
        </p:grpSpPr>
        <p:sp>
          <p:nvSpPr>
            <p:cNvPr id="152" name="TextBox 151"/>
            <p:cNvSpPr txBox="1"/>
            <p:nvPr/>
          </p:nvSpPr>
          <p:spPr>
            <a:xfrm>
              <a:off x="665612" y="1527983"/>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54" name="TextBox 153"/>
            <p:cNvSpPr txBox="1"/>
            <p:nvPr/>
          </p:nvSpPr>
          <p:spPr>
            <a:xfrm>
              <a:off x="665612" y="175655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55" name="TextBox 154"/>
            <p:cNvSpPr txBox="1"/>
            <p:nvPr/>
          </p:nvSpPr>
          <p:spPr>
            <a:xfrm>
              <a:off x="665612" y="1976444"/>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56" name="TextBox 155"/>
            <p:cNvSpPr txBox="1"/>
            <p:nvPr/>
          </p:nvSpPr>
          <p:spPr>
            <a:xfrm>
              <a:off x="665612" y="2208799"/>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grpSp>
      <p:graphicFrame>
        <p:nvGraphicFramePr>
          <p:cNvPr id="165" name="Chart 164"/>
          <p:cNvGraphicFramePr/>
          <p:nvPr>
            <p:extLst>
              <p:ext uri="{D42A27DB-BD31-4B8C-83A1-F6EECF244321}">
                <p14:modId xmlns:p14="http://schemas.microsoft.com/office/powerpoint/2010/main" val="4159763824"/>
              </p:ext>
            </p:extLst>
          </p:nvPr>
        </p:nvGraphicFramePr>
        <p:xfrm>
          <a:off x="761096" y="4029826"/>
          <a:ext cx="3105149" cy="1190625"/>
        </p:xfrm>
        <a:graphic>
          <a:graphicData uri="http://schemas.openxmlformats.org/drawingml/2006/chart">
            <c:chart xmlns:c="http://schemas.openxmlformats.org/drawingml/2006/chart" xmlns:r="http://schemas.openxmlformats.org/officeDocument/2006/relationships" r:id="rId5"/>
          </a:graphicData>
        </a:graphic>
      </p:graphicFrame>
      <p:sp>
        <p:nvSpPr>
          <p:cNvPr id="166" name="TextBox 165"/>
          <p:cNvSpPr txBox="1"/>
          <p:nvPr/>
        </p:nvSpPr>
        <p:spPr>
          <a:xfrm>
            <a:off x="158196" y="395263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grpSp>
        <p:nvGrpSpPr>
          <p:cNvPr id="167" name="Group 166"/>
          <p:cNvGrpSpPr/>
          <p:nvPr/>
        </p:nvGrpSpPr>
        <p:grpSpPr>
          <a:xfrm>
            <a:off x="139144" y="4278478"/>
            <a:ext cx="3006011" cy="701712"/>
            <a:chOff x="139144" y="1640728"/>
            <a:chExt cx="3006011" cy="701712"/>
          </a:xfrm>
        </p:grpSpPr>
        <p:cxnSp>
          <p:nvCxnSpPr>
            <p:cNvPr id="168" name="Straight Connector 167"/>
            <p:cNvCxnSpPr/>
            <p:nvPr/>
          </p:nvCxnSpPr>
          <p:spPr bwMode="auto">
            <a:xfrm>
              <a:off x="219075" y="198120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69" name="TextBox 168"/>
            <p:cNvSpPr txBox="1"/>
            <p:nvPr/>
          </p:nvSpPr>
          <p:spPr>
            <a:xfrm>
              <a:off x="139145" y="1640728"/>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170" name="TextBox 169"/>
            <p:cNvSpPr txBox="1"/>
            <p:nvPr/>
          </p:nvSpPr>
          <p:spPr>
            <a:xfrm>
              <a:off x="139144" y="2096219"/>
              <a:ext cx="809625" cy="246221"/>
            </a:xfrm>
            <a:prstGeom prst="rect">
              <a:avLst/>
            </a:prstGeom>
            <a:noFill/>
          </p:spPr>
          <p:txBody>
            <a:bodyPr wrap="square" rtlCol="0">
              <a:spAutoFit/>
            </a:bodyPr>
            <a:lstStyle/>
            <a:p>
              <a:pPr algn="ctr" fontAlgn="base">
                <a:spcBef>
                  <a:spcPct val="0"/>
                </a:spcBef>
                <a:spcAft>
                  <a:spcPct val="0"/>
                </a:spcAft>
              </a:pPr>
              <a:r>
                <a:rPr lang="en-US" sz="1000" b="1" i="1" dirty="0" smtClean="0">
                  <a:solidFill>
                    <a:srgbClr val="000000">
                      <a:lumMod val="75000"/>
                      <a:lumOff val="25000"/>
                    </a:srgbClr>
                  </a:solidFill>
                  <a:latin typeface="Arial" panose="020B0604020202020204" pitchFamily="34" charset="0"/>
                  <a:cs typeface="Arial" panose="020B0604020202020204" pitchFamily="34" charset="0"/>
                </a:rPr>
                <a:t>40+</a:t>
              </a:r>
              <a:endParaRPr lang="en-US" sz="1000" b="1" i="1" dirty="0">
                <a:solidFill>
                  <a:srgbClr val="000000">
                    <a:lumMod val="75000"/>
                    <a:lumOff val="25000"/>
                  </a:srgbClr>
                </a:solidFill>
                <a:latin typeface="Arial" panose="020B0604020202020204" pitchFamily="34" charset="0"/>
                <a:cs typeface="Arial" panose="020B0604020202020204" pitchFamily="34" charset="0"/>
              </a:endParaRPr>
            </a:p>
          </p:txBody>
        </p:sp>
      </p:grpSp>
      <p:sp>
        <p:nvSpPr>
          <p:cNvPr id="171" name="TextBox 170"/>
          <p:cNvSpPr txBox="1"/>
          <p:nvPr/>
        </p:nvSpPr>
        <p:spPr>
          <a:xfrm>
            <a:off x="554355" y="3863065"/>
            <a:ext cx="2571750" cy="276999"/>
          </a:xfrm>
          <a:prstGeom prst="rect">
            <a:avLst/>
          </a:prstGeom>
          <a:noFill/>
        </p:spPr>
        <p:txBody>
          <a:bodyPr wrap="square" rtlCol="0">
            <a:spAutoFit/>
          </a:bodyPr>
          <a:lstStyle/>
          <a:p>
            <a:pPr algn="ctr" fontAlgn="base">
              <a:spcBef>
                <a:spcPct val="0"/>
              </a:spcBef>
              <a:spcAft>
                <a:spcPct val="0"/>
              </a:spcAft>
            </a:pPr>
            <a:r>
              <a:rPr lang="en-US" sz="1200" b="1" dirty="0" smtClean="0">
                <a:solidFill>
                  <a:srgbClr val="000000"/>
                </a:solidFill>
                <a:latin typeface="Arial" panose="020B0604020202020204" pitchFamily="34" charset="0"/>
                <a:cs typeface="Arial" panose="020B0604020202020204" pitchFamily="34" charset="0"/>
              </a:rPr>
              <a:t>AIDS</a:t>
            </a:r>
            <a:endParaRPr lang="en-US" sz="1200" b="1" dirty="0">
              <a:solidFill>
                <a:srgbClr val="000000"/>
              </a:solidFill>
              <a:latin typeface="Arial" panose="020B0604020202020204" pitchFamily="34" charset="0"/>
              <a:cs typeface="Arial" panose="020B0604020202020204" pitchFamily="34" charset="0"/>
            </a:endParaRPr>
          </a:p>
        </p:txBody>
      </p:sp>
      <p:grpSp>
        <p:nvGrpSpPr>
          <p:cNvPr id="172" name="Group 171"/>
          <p:cNvGrpSpPr/>
          <p:nvPr/>
        </p:nvGrpSpPr>
        <p:grpSpPr>
          <a:xfrm>
            <a:off x="665612" y="4165733"/>
            <a:ext cx="255198" cy="911648"/>
            <a:chOff x="665612" y="1527983"/>
            <a:chExt cx="255198" cy="911648"/>
          </a:xfrm>
        </p:grpSpPr>
        <p:sp>
          <p:nvSpPr>
            <p:cNvPr id="173" name="TextBox 172"/>
            <p:cNvSpPr txBox="1"/>
            <p:nvPr/>
          </p:nvSpPr>
          <p:spPr>
            <a:xfrm>
              <a:off x="665612" y="1527983"/>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74" name="TextBox 173"/>
            <p:cNvSpPr txBox="1"/>
            <p:nvPr/>
          </p:nvSpPr>
          <p:spPr>
            <a:xfrm>
              <a:off x="665612" y="175655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75" name="TextBox 174"/>
            <p:cNvSpPr txBox="1"/>
            <p:nvPr/>
          </p:nvSpPr>
          <p:spPr>
            <a:xfrm>
              <a:off x="665612" y="1976444"/>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76" name="TextBox 175"/>
            <p:cNvSpPr txBox="1"/>
            <p:nvPr/>
          </p:nvSpPr>
          <p:spPr>
            <a:xfrm>
              <a:off x="665612" y="2208799"/>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grpSp>
      <p:graphicFrame>
        <p:nvGraphicFramePr>
          <p:cNvPr id="177" name="Chart 176"/>
          <p:cNvGraphicFramePr/>
          <p:nvPr>
            <p:extLst>
              <p:ext uri="{D42A27DB-BD31-4B8C-83A1-F6EECF244321}">
                <p14:modId xmlns:p14="http://schemas.microsoft.com/office/powerpoint/2010/main" val="2414315385"/>
              </p:ext>
            </p:extLst>
          </p:nvPr>
        </p:nvGraphicFramePr>
        <p:xfrm>
          <a:off x="791608" y="5287457"/>
          <a:ext cx="3105149" cy="1190625"/>
        </p:xfrm>
        <a:graphic>
          <a:graphicData uri="http://schemas.openxmlformats.org/drawingml/2006/chart">
            <c:chart xmlns:c="http://schemas.openxmlformats.org/drawingml/2006/chart" xmlns:r="http://schemas.openxmlformats.org/officeDocument/2006/relationships" r:id="rId6"/>
          </a:graphicData>
        </a:graphic>
      </p:graphicFrame>
      <p:sp>
        <p:nvSpPr>
          <p:cNvPr id="178" name="TextBox 177"/>
          <p:cNvSpPr txBox="1"/>
          <p:nvPr/>
        </p:nvSpPr>
        <p:spPr>
          <a:xfrm>
            <a:off x="158196" y="5204132"/>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grpSp>
        <p:nvGrpSpPr>
          <p:cNvPr id="179" name="Group 178"/>
          <p:cNvGrpSpPr/>
          <p:nvPr/>
        </p:nvGrpSpPr>
        <p:grpSpPr>
          <a:xfrm>
            <a:off x="139144" y="5529979"/>
            <a:ext cx="3006011" cy="701712"/>
            <a:chOff x="139144" y="1640728"/>
            <a:chExt cx="3006011" cy="701712"/>
          </a:xfrm>
        </p:grpSpPr>
        <p:cxnSp>
          <p:nvCxnSpPr>
            <p:cNvPr id="180" name="Straight Connector 179"/>
            <p:cNvCxnSpPr/>
            <p:nvPr/>
          </p:nvCxnSpPr>
          <p:spPr bwMode="auto">
            <a:xfrm>
              <a:off x="219075" y="198120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81" name="TextBox 180"/>
            <p:cNvSpPr txBox="1"/>
            <p:nvPr/>
          </p:nvSpPr>
          <p:spPr>
            <a:xfrm>
              <a:off x="139145" y="1640728"/>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182" name="TextBox 181"/>
            <p:cNvSpPr txBox="1"/>
            <p:nvPr/>
          </p:nvSpPr>
          <p:spPr>
            <a:xfrm>
              <a:off x="139144" y="2096219"/>
              <a:ext cx="809625" cy="246221"/>
            </a:xfrm>
            <a:prstGeom prst="rect">
              <a:avLst/>
            </a:prstGeom>
            <a:noFill/>
          </p:spPr>
          <p:txBody>
            <a:bodyPr wrap="square" rtlCol="0">
              <a:spAutoFit/>
            </a:bodyPr>
            <a:lstStyle/>
            <a:p>
              <a:pPr algn="ctr" fontAlgn="base">
                <a:spcBef>
                  <a:spcPct val="0"/>
                </a:spcBef>
                <a:spcAft>
                  <a:spcPct val="0"/>
                </a:spcAft>
              </a:pPr>
              <a:r>
                <a:rPr lang="en-US" sz="1000" b="1" i="1" dirty="0" smtClean="0">
                  <a:solidFill>
                    <a:srgbClr val="000000">
                      <a:lumMod val="75000"/>
                      <a:lumOff val="25000"/>
                    </a:srgbClr>
                  </a:solidFill>
                  <a:latin typeface="Arial" panose="020B0604020202020204" pitchFamily="34" charset="0"/>
                  <a:cs typeface="Arial" panose="020B0604020202020204" pitchFamily="34" charset="0"/>
                </a:rPr>
                <a:t>40+</a:t>
              </a:r>
              <a:endParaRPr lang="en-US" sz="1000" b="1" i="1" dirty="0">
                <a:solidFill>
                  <a:srgbClr val="000000">
                    <a:lumMod val="75000"/>
                    <a:lumOff val="25000"/>
                  </a:srgbClr>
                </a:solidFill>
                <a:latin typeface="Arial" panose="020B0604020202020204" pitchFamily="34" charset="0"/>
                <a:cs typeface="Arial" panose="020B0604020202020204" pitchFamily="34" charset="0"/>
              </a:endParaRPr>
            </a:p>
          </p:txBody>
        </p:sp>
      </p:grpSp>
      <p:sp>
        <p:nvSpPr>
          <p:cNvPr id="183" name="TextBox 182"/>
          <p:cNvSpPr txBox="1"/>
          <p:nvPr/>
        </p:nvSpPr>
        <p:spPr>
          <a:xfrm>
            <a:off x="554355" y="5114566"/>
            <a:ext cx="2571750" cy="276999"/>
          </a:xfrm>
          <a:prstGeom prst="rect">
            <a:avLst/>
          </a:prstGeom>
          <a:noFill/>
        </p:spPr>
        <p:txBody>
          <a:bodyPr wrap="square" rtlCol="0">
            <a:spAutoFit/>
          </a:bodyPr>
          <a:lstStyle/>
          <a:p>
            <a:pPr algn="ctr" fontAlgn="base">
              <a:spcBef>
                <a:spcPct val="0"/>
              </a:spcBef>
              <a:spcAft>
                <a:spcPct val="0"/>
              </a:spcAft>
            </a:pPr>
            <a:r>
              <a:rPr lang="en-US" sz="1200" b="1" dirty="0" smtClean="0">
                <a:solidFill>
                  <a:srgbClr val="000000"/>
                </a:solidFill>
                <a:latin typeface="Arial" panose="020B0604020202020204" pitchFamily="34" charset="0"/>
                <a:cs typeface="Arial" panose="020B0604020202020204" pitchFamily="34" charset="0"/>
              </a:rPr>
              <a:t>Stroke</a:t>
            </a:r>
            <a:endParaRPr lang="en-US" sz="1200" b="1" dirty="0">
              <a:solidFill>
                <a:srgbClr val="000000"/>
              </a:solidFill>
              <a:latin typeface="Arial" panose="020B0604020202020204" pitchFamily="34" charset="0"/>
              <a:cs typeface="Arial" panose="020B0604020202020204" pitchFamily="34" charset="0"/>
            </a:endParaRPr>
          </a:p>
        </p:txBody>
      </p:sp>
      <p:grpSp>
        <p:nvGrpSpPr>
          <p:cNvPr id="184" name="Group 183"/>
          <p:cNvGrpSpPr/>
          <p:nvPr/>
        </p:nvGrpSpPr>
        <p:grpSpPr>
          <a:xfrm>
            <a:off x="665612" y="5417234"/>
            <a:ext cx="255198" cy="911648"/>
            <a:chOff x="665612" y="1527983"/>
            <a:chExt cx="255198" cy="911648"/>
          </a:xfrm>
        </p:grpSpPr>
        <p:sp>
          <p:nvSpPr>
            <p:cNvPr id="185" name="TextBox 184"/>
            <p:cNvSpPr txBox="1"/>
            <p:nvPr/>
          </p:nvSpPr>
          <p:spPr>
            <a:xfrm>
              <a:off x="665612" y="1527983"/>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86" name="TextBox 185"/>
            <p:cNvSpPr txBox="1"/>
            <p:nvPr/>
          </p:nvSpPr>
          <p:spPr>
            <a:xfrm>
              <a:off x="665612" y="175655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87" name="TextBox 186"/>
            <p:cNvSpPr txBox="1"/>
            <p:nvPr/>
          </p:nvSpPr>
          <p:spPr>
            <a:xfrm>
              <a:off x="665612" y="1976444"/>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88" name="TextBox 187"/>
            <p:cNvSpPr txBox="1"/>
            <p:nvPr/>
          </p:nvSpPr>
          <p:spPr>
            <a:xfrm>
              <a:off x="665612" y="2208799"/>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grpSp>
      <p:graphicFrame>
        <p:nvGraphicFramePr>
          <p:cNvPr id="189" name="Chart 188"/>
          <p:cNvGraphicFramePr/>
          <p:nvPr>
            <p:extLst>
              <p:ext uri="{D42A27DB-BD31-4B8C-83A1-F6EECF244321}">
                <p14:modId xmlns:p14="http://schemas.microsoft.com/office/powerpoint/2010/main" val="290298669"/>
              </p:ext>
            </p:extLst>
          </p:nvPr>
        </p:nvGraphicFramePr>
        <p:xfrm>
          <a:off x="4290131" y="1385887"/>
          <a:ext cx="3105149" cy="1190625"/>
        </p:xfrm>
        <a:graphic>
          <a:graphicData uri="http://schemas.openxmlformats.org/drawingml/2006/chart">
            <c:chart xmlns:c="http://schemas.openxmlformats.org/drawingml/2006/chart" xmlns:r="http://schemas.openxmlformats.org/officeDocument/2006/relationships" r:id="rId7"/>
          </a:graphicData>
        </a:graphic>
      </p:graphicFrame>
      <p:sp>
        <p:nvSpPr>
          <p:cNvPr id="190" name="TextBox 189"/>
          <p:cNvSpPr txBox="1"/>
          <p:nvPr/>
        </p:nvSpPr>
        <p:spPr>
          <a:xfrm>
            <a:off x="3720545" y="13148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grpSp>
        <p:nvGrpSpPr>
          <p:cNvPr id="191" name="Group 190"/>
          <p:cNvGrpSpPr/>
          <p:nvPr/>
        </p:nvGrpSpPr>
        <p:grpSpPr>
          <a:xfrm>
            <a:off x="3701493" y="1640728"/>
            <a:ext cx="3006011" cy="701712"/>
            <a:chOff x="139144" y="1640728"/>
            <a:chExt cx="3006011" cy="701712"/>
          </a:xfrm>
        </p:grpSpPr>
        <p:cxnSp>
          <p:nvCxnSpPr>
            <p:cNvPr id="192" name="Straight Connector 191"/>
            <p:cNvCxnSpPr/>
            <p:nvPr/>
          </p:nvCxnSpPr>
          <p:spPr bwMode="auto">
            <a:xfrm>
              <a:off x="219075" y="198120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3" name="TextBox 192"/>
            <p:cNvSpPr txBox="1"/>
            <p:nvPr/>
          </p:nvSpPr>
          <p:spPr>
            <a:xfrm>
              <a:off x="139145" y="1640728"/>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194" name="TextBox 193"/>
            <p:cNvSpPr txBox="1"/>
            <p:nvPr/>
          </p:nvSpPr>
          <p:spPr>
            <a:xfrm>
              <a:off x="139144" y="2096219"/>
              <a:ext cx="809625" cy="246221"/>
            </a:xfrm>
            <a:prstGeom prst="rect">
              <a:avLst/>
            </a:prstGeom>
            <a:noFill/>
          </p:spPr>
          <p:txBody>
            <a:bodyPr wrap="square" rtlCol="0">
              <a:spAutoFit/>
            </a:bodyPr>
            <a:lstStyle/>
            <a:p>
              <a:pPr algn="ctr" fontAlgn="base">
                <a:spcBef>
                  <a:spcPct val="0"/>
                </a:spcBef>
                <a:spcAft>
                  <a:spcPct val="0"/>
                </a:spcAft>
              </a:pPr>
              <a:r>
                <a:rPr lang="en-US" sz="1000" b="1" i="1" dirty="0" smtClean="0">
                  <a:solidFill>
                    <a:srgbClr val="000000">
                      <a:lumMod val="75000"/>
                      <a:lumOff val="25000"/>
                    </a:srgbClr>
                  </a:solidFill>
                  <a:latin typeface="Arial" panose="020B0604020202020204" pitchFamily="34" charset="0"/>
                  <a:cs typeface="Arial" panose="020B0604020202020204" pitchFamily="34" charset="0"/>
                </a:rPr>
                <a:t>40+</a:t>
              </a:r>
              <a:endParaRPr lang="en-US" sz="1000" b="1" i="1" dirty="0">
                <a:solidFill>
                  <a:srgbClr val="000000">
                    <a:lumMod val="75000"/>
                    <a:lumOff val="25000"/>
                  </a:srgbClr>
                </a:solidFill>
                <a:latin typeface="Arial" panose="020B0604020202020204" pitchFamily="34" charset="0"/>
                <a:cs typeface="Arial" panose="020B0604020202020204" pitchFamily="34" charset="0"/>
              </a:endParaRPr>
            </a:p>
          </p:txBody>
        </p:sp>
      </p:grpSp>
      <p:sp>
        <p:nvSpPr>
          <p:cNvPr id="195" name="TextBox 194"/>
          <p:cNvSpPr txBox="1"/>
          <p:nvPr/>
        </p:nvSpPr>
        <p:spPr>
          <a:xfrm>
            <a:off x="4116704" y="12253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Breast cancer</a:t>
            </a:r>
          </a:p>
        </p:txBody>
      </p:sp>
      <p:grpSp>
        <p:nvGrpSpPr>
          <p:cNvPr id="196" name="Group 195"/>
          <p:cNvGrpSpPr/>
          <p:nvPr/>
        </p:nvGrpSpPr>
        <p:grpSpPr>
          <a:xfrm>
            <a:off x="4227961" y="1527983"/>
            <a:ext cx="255198" cy="911648"/>
            <a:chOff x="665612" y="1527983"/>
            <a:chExt cx="255198" cy="911648"/>
          </a:xfrm>
        </p:grpSpPr>
        <p:sp>
          <p:nvSpPr>
            <p:cNvPr id="197" name="TextBox 196"/>
            <p:cNvSpPr txBox="1"/>
            <p:nvPr/>
          </p:nvSpPr>
          <p:spPr>
            <a:xfrm>
              <a:off x="665612" y="1527983"/>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98" name="TextBox 197"/>
            <p:cNvSpPr txBox="1"/>
            <p:nvPr/>
          </p:nvSpPr>
          <p:spPr>
            <a:xfrm>
              <a:off x="665612" y="175655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99" name="TextBox 198"/>
            <p:cNvSpPr txBox="1"/>
            <p:nvPr/>
          </p:nvSpPr>
          <p:spPr>
            <a:xfrm>
              <a:off x="665612" y="1976444"/>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200" name="TextBox 199"/>
            <p:cNvSpPr txBox="1"/>
            <p:nvPr/>
          </p:nvSpPr>
          <p:spPr>
            <a:xfrm>
              <a:off x="665612" y="2208799"/>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grpSp>
      <p:graphicFrame>
        <p:nvGraphicFramePr>
          <p:cNvPr id="201" name="Chart 200"/>
          <p:cNvGraphicFramePr/>
          <p:nvPr>
            <p:extLst>
              <p:ext uri="{D42A27DB-BD31-4B8C-83A1-F6EECF244321}">
                <p14:modId xmlns:p14="http://schemas.microsoft.com/office/powerpoint/2010/main" val="260351853"/>
              </p:ext>
            </p:extLst>
          </p:nvPr>
        </p:nvGraphicFramePr>
        <p:xfrm>
          <a:off x="4294670" y="2692737"/>
          <a:ext cx="3105149" cy="1190625"/>
        </p:xfrm>
        <a:graphic>
          <a:graphicData uri="http://schemas.openxmlformats.org/drawingml/2006/chart">
            <c:chart xmlns:c="http://schemas.openxmlformats.org/drawingml/2006/chart" xmlns:r="http://schemas.openxmlformats.org/officeDocument/2006/relationships" r:id="rId8"/>
          </a:graphicData>
        </a:graphic>
      </p:graphicFrame>
      <p:sp>
        <p:nvSpPr>
          <p:cNvPr id="202" name="TextBox 201"/>
          <p:cNvSpPr txBox="1"/>
          <p:nvPr/>
        </p:nvSpPr>
        <p:spPr>
          <a:xfrm>
            <a:off x="3720545" y="2626487"/>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grpSp>
        <p:nvGrpSpPr>
          <p:cNvPr id="203" name="Group 202"/>
          <p:cNvGrpSpPr/>
          <p:nvPr/>
        </p:nvGrpSpPr>
        <p:grpSpPr>
          <a:xfrm>
            <a:off x="3701493" y="2952334"/>
            <a:ext cx="3327986" cy="701712"/>
            <a:chOff x="139144" y="1640728"/>
            <a:chExt cx="3327986" cy="701712"/>
          </a:xfrm>
        </p:grpSpPr>
        <p:cxnSp>
          <p:nvCxnSpPr>
            <p:cNvPr id="204" name="Straight Connector 203"/>
            <p:cNvCxnSpPr/>
            <p:nvPr/>
          </p:nvCxnSpPr>
          <p:spPr bwMode="auto">
            <a:xfrm>
              <a:off x="541050" y="1968321"/>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05" name="TextBox 204"/>
            <p:cNvSpPr txBox="1"/>
            <p:nvPr/>
          </p:nvSpPr>
          <p:spPr>
            <a:xfrm>
              <a:off x="139145" y="1640728"/>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206" name="TextBox 205"/>
            <p:cNvSpPr txBox="1"/>
            <p:nvPr/>
          </p:nvSpPr>
          <p:spPr>
            <a:xfrm>
              <a:off x="139144" y="2096219"/>
              <a:ext cx="809625" cy="246221"/>
            </a:xfrm>
            <a:prstGeom prst="rect">
              <a:avLst/>
            </a:prstGeom>
            <a:noFill/>
          </p:spPr>
          <p:txBody>
            <a:bodyPr wrap="square" rtlCol="0">
              <a:spAutoFit/>
            </a:bodyPr>
            <a:lstStyle/>
            <a:p>
              <a:pPr algn="ctr" fontAlgn="base">
                <a:spcBef>
                  <a:spcPct val="0"/>
                </a:spcBef>
                <a:spcAft>
                  <a:spcPct val="0"/>
                </a:spcAft>
              </a:pPr>
              <a:r>
                <a:rPr lang="en-US" sz="1000" b="1" i="1" dirty="0" smtClean="0">
                  <a:solidFill>
                    <a:srgbClr val="000000">
                      <a:lumMod val="75000"/>
                      <a:lumOff val="25000"/>
                    </a:srgbClr>
                  </a:solidFill>
                  <a:latin typeface="Arial" panose="020B0604020202020204" pitchFamily="34" charset="0"/>
                  <a:cs typeface="Arial" panose="020B0604020202020204" pitchFamily="34" charset="0"/>
                </a:rPr>
                <a:t>40+</a:t>
              </a:r>
              <a:endParaRPr lang="en-US" sz="1000" b="1" i="1" dirty="0">
                <a:solidFill>
                  <a:srgbClr val="000000">
                    <a:lumMod val="75000"/>
                    <a:lumOff val="25000"/>
                  </a:srgbClr>
                </a:solidFill>
                <a:latin typeface="Arial" panose="020B0604020202020204" pitchFamily="34" charset="0"/>
                <a:cs typeface="Arial" panose="020B0604020202020204" pitchFamily="34" charset="0"/>
              </a:endParaRPr>
            </a:p>
          </p:txBody>
        </p:sp>
      </p:grpSp>
      <p:sp>
        <p:nvSpPr>
          <p:cNvPr id="207" name="TextBox 206"/>
          <p:cNvSpPr txBox="1"/>
          <p:nvPr/>
        </p:nvSpPr>
        <p:spPr>
          <a:xfrm>
            <a:off x="4116704" y="2536921"/>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Prostate cancer</a:t>
            </a:r>
          </a:p>
        </p:txBody>
      </p:sp>
      <p:grpSp>
        <p:nvGrpSpPr>
          <p:cNvPr id="208" name="Group 207"/>
          <p:cNvGrpSpPr/>
          <p:nvPr/>
        </p:nvGrpSpPr>
        <p:grpSpPr>
          <a:xfrm>
            <a:off x="4227961" y="2839589"/>
            <a:ext cx="255198" cy="911648"/>
            <a:chOff x="665612" y="1527983"/>
            <a:chExt cx="255198" cy="911648"/>
          </a:xfrm>
        </p:grpSpPr>
        <p:sp>
          <p:nvSpPr>
            <p:cNvPr id="209" name="TextBox 208"/>
            <p:cNvSpPr txBox="1"/>
            <p:nvPr/>
          </p:nvSpPr>
          <p:spPr>
            <a:xfrm>
              <a:off x="665612" y="1527983"/>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210" name="TextBox 209"/>
            <p:cNvSpPr txBox="1"/>
            <p:nvPr/>
          </p:nvSpPr>
          <p:spPr>
            <a:xfrm>
              <a:off x="665612" y="175655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211" name="TextBox 210"/>
            <p:cNvSpPr txBox="1"/>
            <p:nvPr/>
          </p:nvSpPr>
          <p:spPr>
            <a:xfrm>
              <a:off x="665612" y="1976444"/>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212" name="TextBox 211"/>
            <p:cNvSpPr txBox="1"/>
            <p:nvPr/>
          </p:nvSpPr>
          <p:spPr>
            <a:xfrm>
              <a:off x="665612" y="2208799"/>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grpSp>
      <p:graphicFrame>
        <p:nvGraphicFramePr>
          <p:cNvPr id="213" name="Chart 212"/>
          <p:cNvGraphicFramePr/>
          <p:nvPr>
            <p:extLst>
              <p:ext uri="{D42A27DB-BD31-4B8C-83A1-F6EECF244321}">
                <p14:modId xmlns:p14="http://schemas.microsoft.com/office/powerpoint/2010/main" val="3072339869"/>
              </p:ext>
            </p:extLst>
          </p:nvPr>
        </p:nvGraphicFramePr>
        <p:xfrm>
          <a:off x="4267200" y="4028400"/>
          <a:ext cx="3105149" cy="1190625"/>
        </p:xfrm>
        <a:graphic>
          <a:graphicData uri="http://schemas.openxmlformats.org/drawingml/2006/chart">
            <c:chart xmlns:c="http://schemas.openxmlformats.org/drawingml/2006/chart" xmlns:r="http://schemas.openxmlformats.org/officeDocument/2006/relationships" r:id="rId9"/>
          </a:graphicData>
        </a:graphic>
      </p:graphicFrame>
      <p:sp>
        <p:nvSpPr>
          <p:cNvPr id="214" name="TextBox 213"/>
          <p:cNvSpPr txBox="1"/>
          <p:nvPr/>
        </p:nvSpPr>
        <p:spPr>
          <a:xfrm>
            <a:off x="3720545" y="395263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grpSp>
        <p:nvGrpSpPr>
          <p:cNvPr id="215" name="Group 214"/>
          <p:cNvGrpSpPr/>
          <p:nvPr/>
        </p:nvGrpSpPr>
        <p:grpSpPr>
          <a:xfrm>
            <a:off x="3701493" y="4278478"/>
            <a:ext cx="3006011" cy="701712"/>
            <a:chOff x="139144" y="1640728"/>
            <a:chExt cx="3006011" cy="701712"/>
          </a:xfrm>
        </p:grpSpPr>
        <p:cxnSp>
          <p:nvCxnSpPr>
            <p:cNvPr id="216" name="Straight Connector 215"/>
            <p:cNvCxnSpPr/>
            <p:nvPr/>
          </p:nvCxnSpPr>
          <p:spPr bwMode="auto">
            <a:xfrm>
              <a:off x="219075" y="198120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17" name="TextBox 216"/>
            <p:cNvSpPr txBox="1"/>
            <p:nvPr/>
          </p:nvSpPr>
          <p:spPr>
            <a:xfrm>
              <a:off x="139145" y="1640728"/>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218" name="TextBox 217"/>
            <p:cNvSpPr txBox="1"/>
            <p:nvPr/>
          </p:nvSpPr>
          <p:spPr>
            <a:xfrm>
              <a:off x="139144" y="2096219"/>
              <a:ext cx="809625" cy="246221"/>
            </a:xfrm>
            <a:prstGeom prst="rect">
              <a:avLst/>
            </a:prstGeom>
            <a:noFill/>
          </p:spPr>
          <p:txBody>
            <a:bodyPr wrap="square" rtlCol="0">
              <a:spAutoFit/>
            </a:bodyPr>
            <a:lstStyle/>
            <a:p>
              <a:pPr algn="ctr" fontAlgn="base">
                <a:spcBef>
                  <a:spcPct val="0"/>
                </a:spcBef>
                <a:spcAft>
                  <a:spcPct val="0"/>
                </a:spcAft>
              </a:pPr>
              <a:r>
                <a:rPr lang="en-US" sz="1000" b="1" i="1" dirty="0" smtClean="0">
                  <a:solidFill>
                    <a:srgbClr val="000000">
                      <a:lumMod val="75000"/>
                      <a:lumOff val="25000"/>
                    </a:srgbClr>
                  </a:solidFill>
                  <a:latin typeface="Arial" panose="020B0604020202020204" pitchFamily="34" charset="0"/>
                  <a:cs typeface="Arial" panose="020B0604020202020204" pitchFamily="34" charset="0"/>
                </a:rPr>
                <a:t>40+</a:t>
              </a:r>
              <a:endParaRPr lang="en-US" sz="1000" b="1" i="1" dirty="0">
                <a:solidFill>
                  <a:srgbClr val="000000">
                    <a:lumMod val="75000"/>
                    <a:lumOff val="25000"/>
                  </a:srgbClr>
                </a:solidFill>
                <a:latin typeface="Arial" panose="020B0604020202020204" pitchFamily="34" charset="0"/>
                <a:cs typeface="Arial" panose="020B0604020202020204" pitchFamily="34" charset="0"/>
              </a:endParaRPr>
            </a:p>
          </p:txBody>
        </p:sp>
      </p:grpSp>
      <p:sp>
        <p:nvSpPr>
          <p:cNvPr id="219" name="TextBox 218"/>
          <p:cNvSpPr txBox="1"/>
          <p:nvPr/>
        </p:nvSpPr>
        <p:spPr>
          <a:xfrm>
            <a:off x="4116704" y="3796509"/>
            <a:ext cx="2571750" cy="276999"/>
          </a:xfrm>
          <a:prstGeom prst="rect">
            <a:avLst/>
          </a:prstGeom>
          <a:noFill/>
        </p:spPr>
        <p:txBody>
          <a:bodyPr wrap="square" rtlCol="0">
            <a:spAutoFit/>
          </a:bodyPr>
          <a:lstStyle/>
          <a:p>
            <a:pPr algn="ctr" fontAlgn="base">
              <a:spcBef>
                <a:spcPct val="0"/>
              </a:spcBef>
              <a:spcAft>
                <a:spcPct val="0"/>
              </a:spcAft>
            </a:pPr>
            <a:r>
              <a:rPr lang="en-US" sz="1200" b="1" dirty="0" err="1">
                <a:solidFill>
                  <a:srgbClr val="000000"/>
                </a:solidFill>
                <a:latin typeface="Arial" panose="020B0604020202020204" pitchFamily="34" charset="0"/>
                <a:cs typeface="Arial" panose="020B0604020202020204" pitchFamily="34" charset="0"/>
              </a:rPr>
              <a:t>Hemo</a:t>
            </a:r>
            <a:r>
              <a:rPr lang="en-US" sz="1200" b="1" dirty="0">
                <a:solidFill>
                  <a:srgbClr val="000000"/>
                </a:solidFill>
                <a:latin typeface="Arial" panose="020B0604020202020204" pitchFamily="34" charset="0"/>
                <a:cs typeface="Arial" panose="020B0604020202020204" pitchFamily="34" charset="0"/>
              </a:rPr>
              <a:t>-Distension </a:t>
            </a:r>
            <a:r>
              <a:rPr lang="en-US" sz="1200" b="1" dirty="0" smtClean="0">
                <a:solidFill>
                  <a:srgbClr val="000000"/>
                </a:solidFill>
                <a:latin typeface="Arial" panose="020B0604020202020204" pitchFamily="34" charset="0"/>
                <a:cs typeface="Arial" panose="020B0604020202020204" pitchFamily="34" charset="0"/>
              </a:rPr>
              <a:t>Syndrome*</a:t>
            </a:r>
            <a:endParaRPr lang="en-US" sz="1200" b="1" dirty="0">
              <a:solidFill>
                <a:srgbClr val="000000"/>
              </a:solidFill>
              <a:latin typeface="Arial" panose="020B0604020202020204" pitchFamily="34" charset="0"/>
              <a:cs typeface="Arial" panose="020B0604020202020204" pitchFamily="34" charset="0"/>
            </a:endParaRPr>
          </a:p>
        </p:txBody>
      </p:sp>
      <p:grpSp>
        <p:nvGrpSpPr>
          <p:cNvPr id="220" name="Group 219"/>
          <p:cNvGrpSpPr/>
          <p:nvPr/>
        </p:nvGrpSpPr>
        <p:grpSpPr>
          <a:xfrm>
            <a:off x="4227961" y="4165733"/>
            <a:ext cx="255198" cy="911648"/>
            <a:chOff x="665612" y="1527983"/>
            <a:chExt cx="255198" cy="911648"/>
          </a:xfrm>
        </p:grpSpPr>
        <p:sp>
          <p:nvSpPr>
            <p:cNvPr id="221" name="TextBox 220"/>
            <p:cNvSpPr txBox="1"/>
            <p:nvPr/>
          </p:nvSpPr>
          <p:spPr>
            <a:xfrm>
              <a:off x="665612" y="1527983"/>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222" name="TextBox 221"/>
            <p:cNvSpPr txBox="1"/>
            <p:nvPr/>
          </p:nvSpPr>
          <p:spPr>
            <a:xfrm>
              <a:off x="665612" y="175655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223" name="TextBox 222"/>
            <p:cNvSpPr txBox="1"/>
            <p:nvPr/>
          </p:nvSpPr>
          <p:spPr>
            <a:xfrm>
              <a:off x="665612" y="1976444"/>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224" name="TextBox 223"/>
            <p:cNvSpPr txBox="1"/>
            <p:nvPr/>
          </p:nvSpPr>
          <p:spPr>
            <a:xfrm>
              <a:off x="665612" y="2208799"/>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grpSp>
      <p:sp>
        <p:nvSpPr>
          <p:cNvPr id="234" name="TextBox 233"/>
          <p:cNvSpPr txBox="1"/>
          <p:nvPr/>
        </p:nvSpPr>
        <p:spPr>
          <a:xfrm>
            <a:off x="5489165" y="4399115"/>
            <a:ext cx="251992" cy="230832"/>
          </a:xfrm>
          <a:prstGeom prst="rect">
            <a:avLst/>
          </a:prstGeom>
          <a:noFill/>
        </p:spPr>
        <p:txBody>
          <a:bodyPr wrap="none" rtlCol="0">
            <a:spAutoFit/>
          </a:bodyPr>
          <a:lstStyle/>
          <a:p>
            <a:pPr fontAlgn="base">
              <a:spcBef>
                <a:spcPct val="0"/>
              </a:spcBef>
              <a:spcAft>
                <a:spcPct val="0"/>
              </a:spcAft>
            </a:pPr>
            <a:r>
              <a:rPr lang="en-US" sz="900" dirty="0">
                <a:solidFill>
                  <a:srgbClr val="FF0000"/>
                </a:solidFill>
              </a:rPr>
              <a:t>A</a:t>
            </a:r>
          </a:p>
        </p:txBody>
      </p:sp>
    </p:spTree>
    <p:extLst>
      <p:ext uri="{BB962C8B-B14F-4D97-AF65-F5344CB8AC3E}">
        <p14:creationId xmlns:p14="http://schemas.microsoft.com/office/powerpoint/2010/main" val="27345313"/>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 name="Rounded Rectangle 152"/>
          <p:cNvSpPr/>
          <p:nvPr/>
        </p:nvSpPr>
        <p:spPr bwMode="auto">
          <a:xfrm>
            <a:off x="6242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sp>
        <p:nvSpPr>
          <p:cNvPr id="152" name="Rounded Rectangle 151"/>
          <p:cNvSpPr/>
          <p:nvPr/>
        </p:nvSpPr>
        <p:spPr bwMode="auto">
          <a:xfrm>
            <a:off x="3194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sp>
        <p:nvSpPr>
          <p:cNvPr id="117" name="Rounded Rectangle 116"/>
          <p:cNvSpPr/>
          <p:nvPr/>
        </p:nvSpPr>
        <p:spPr bwMode="auto">
          <a:xfrm>
            <a:off x="251348"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sp>
        <p:nvSpPr>
          <p:cNvPr id="2" name="Slide Number Placeholder 1"/>
          <p:cNvSpPr>
            <a:spLocks noGrp="1"/>
          </p:cNvSpPr>
          <p:nvPr>
            <p:ph type="sldNum" sz="quarter" idx="10"/>
          </p:nvPr>
        </p:nvSpPr>
        <p:spPr/>
        <p:txBody>
          <a:bodyPr/>
          <a:lstStyle/>
          <a:p>
            <a:r>
              <a:rPr lang="en-US" smtClean="0">
                <a:solidFill>
                  <a:srgbClr val="FFFFFF"/>
                </a:solidFill>
              </a:rPr>
              <a:t> - </a:t>
            </a:r>
            <a:fld id="{8FAC1CE3-0013-4A1C-AA61-A816E609AAE0}" type="slidenum">
              <a:rPr lang="en-US" smtClean="0">
                <a:solidFill>
                  <a:srgbClr val="FFFFFF"/>
                </a:solidFill>
              </a:rPr>
              <a:pPr/>
              <a:t>159</a:t>
            </a:fld>
            <a:r>
              <a:rPr lang="en-US" smtClean="0">
                <a:solidFill>
                  <a:srgbClr val="FFFFFF"/>
                </a:solidFill>
              </a:rPr>
              <a:t> -</a:t>
            </a:r>
            <a:endParaRPr lang="en-US">
              <a:solidFill>
                <a:srgbClr val="FFFFFF"/>
              </a:solidFill>
            </a:endParaRPr>
          </a:p>
        </p:txBody>
      </p:sp>
      <p:sp>
        <p:nvSpPr>
          <p:cNvPr id="5" name="Title 1"/>
          <p:cNvSpPr txBox="1">
            <a:spLocks/>
          </p:cNvSpPr>
          <p:nvPr/>
        </p:nvSpPr>
        <p:spPr>
          <a:xfrm>
            <a:off x="139147" y="139465"/>
            <a:ext cx="886968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smtClean="0">
                <a:solidFill>
                  <a:srgbClr val="000000"/>
                </a:solidFill>
              </a:rPr>
              <a:t>Aided Awareness of Various Medical Conditions</a:t>
            </a:r>
            <a:endParaRPr lang="en-US" sz="2400" kern="0" dirty="0">
              <a:solidFill>
                <a:srgbClr val="000000"/>
              </a:solidFill>
            </a:endParaRPr>
          </a:p>
        </p:txBody>
      </p:sp>
      <p:sp>
        <p:nvSpPr>
          <p:cNvPr id="86" name="TextBox 85"/>
          <p:cNvSpPr txBox="1"/>
          <p:nvPr/>
        </p:nvSpPr>
        <p:spPr>
          <a:xfrm>
            <a:off x="649761" y="857652"/>
            <a:ext cx="1409875" cy="307777"/>
          </a:xfrm>
          <a:prstGeom prst="rect">
            <a:avLst/>
          </a:prstGeom>
          <a:noFill/>
        </p:spPr>
        <p:txBody>
          <a:bodyPr wrap="square" rtlCol="0">
            <a:spAutoFit/>
          </a:bodyPr>
          <a:lstStyle/>
          <a:p>
            <a:pPr algn="ctr" fontAlgn="base">
              <a:spcBef>
                <a:spcPct val="0"/>
              </a:spcBef>
              <a:spcAft>
                <a:spcPct val="0"/>
              </a:spcAft>
            </a:pPr>
            <a:r>
              <a:rPr lang="en-US" sz="1400" b="1" dirty="0">
                <a:solidFill>
                  <a:srgbClr val="000000"/>
                </a:solidFill>
                <a:latin typeface="Arial" panose="020B0604020202020204" pitchFamily="34" charset="0"/>
                <a:cs typeface="Arial" panose="020B0604020202020204" pitchFamily="34" charset="0"/>
              </a:rPr>
              <a:t>Thrombosis</a:t>
            </a:r>
          </a:p>
        </p:txBody>
      </p:sp>
      <p:sp>
        <p:nvSpPr>
          <p:cNvPr id="89" name="TextBox 88"/>
          <p:cNvSpPr txBox="1"/>
          <p:nvPr/>
        </p:nvSpPr>
        <p:spPr>
          <a:xfrm>
            <a:off x="3276425" y="857652"/>
            <a:ext cx="2343325" cy="307777"/>
          </a:xfrm>
          <a:prstGeom prst="rect">
            <a:avLst/>
          </a:prstGeom>
          <a:noFill/>
        </p:spPr>
        <p:txBody>
          <a:bodyPr wrap="square" rtlCol="0">
            <a:spAutoFit/>
          </a:bodyPr>
          <a:lstStyle/>
          <a:p>
            <a:pPr algn="ctr" fontAlgn="base">
              <a:spcBef>
                <a:spcPct val="0"/>
              </a:spcBef>
              <a:spcAft>
                <a:spcPct val="0"/>
              </a:spcAft>
            </a:pPr>
            <a:r>
              <a:rPr lang="en-US" sz="1400" b="1" dirty="0">
                <a:solidFill>
                  <a:srgbClr val="000000"/>
                </a:solidFill>
                <a:latin typeface="Arial" panose="020B0604020202020204" pitchFamily="34" charset="0"/>
                <a:cs typeface="Arial" panose="020B0604020202020204" pitchFamily="34" charset="0"/>
              </a:rPr>
              <a:t>Deep Vein Thrombosis</a:t>
            </a:r>
          </a:p>
        </p:txBody>
      </p:sp>
      <p:sp>
        <p:nvSpPr>
          <p:cNvPr id="90" name="TextBox 89"/>
          <p:cNvSpPr txBox="1"/>
          <p:nvPr/>
        </p:nvSpPr>
        <p:spPr>
          <a:xfrm>
            <a:off x="6438725" y="857652"/>
            <a:ext cx="2229025" cy="307777"/>
          </a:xfrm>
          <a:prstGeom prst="rect">
            <a:avLst/>
          </a:prstGeom>
          <a:noFill/>
        </p:spPr>
        <p:txBody>
          <a:bodyPr wrap="square" rtlCol="0">
            <a:spAutoFit/>
          </a:bodyPr>
          <a:lstStyle/>
          <a:p>
            <a:pPr algn="ctr" fontAlgn="base">
              <a:spcBef>
                <a:spcPct val="0"/>
              </a:spcBef>
              <a:spcAft>
                <a:spcPct val="0"/>
              </a:spcAft>
            </a:pPr>
            <a:r>
              <a:rPr lang="en-US" sz="1400" b="1" dirty="0">
                <a:solidFill>
                  <a:srgbClr val="000000"/>
                </a:solidFill>
                <a:latin typeface="Arial" panose="020B0604020202020204" pitchFamily="34" charset="0"/>
                <a:cs typeface="Arial" panose="020B0604020202020204" pitchFamily="34" charset="0"/>
              </a:rPr>
              <a:t>Pulmonary Embolism</a:t>
            </a:r>
          </a:p>
        </p:txBody>
      </p:sp>
      <p:cxnSp>
        <p:nvCxnSpPr>
          <p:cNvPr id="91" name="Straight Connector 90"/>
          <p:cNvCxnSpPr/>
          <p:nvPr/>
        </p:nvCxnSpPr>
        <p:spPr bwMode="auto">
          <a:xfrm rot="5400000">
            <a:off x="523875" y="3235092"/>
            <a:ext cx="4754880" cy="0"/>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Straight Connector 91"/>
          <p:cNvCxnSpPr/>
          <p:nvPr/>
        </p:nvCxnSpPr>
        <p:spPr bwMode="auto">
          <a:xfrm rot="5400000">
            <a:off x="3657600" y="3235092"/>
            <a:ext cx="4754880" cy="0"/>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13" name="TextBox 112"/>
          <p:cNvSpPr txBox="1"/>
          <p:nvPr/>
        </p:nvSpPr>
        <p:spPr>
          <a:xfrm>
            <a:off x="306525" y="3916361"/>
            <a:ext cx="2446199" cy="276999"/>
          </a:xfrm>
          <a:prstGeom prst="rect">
            <a:avLst/>
          </a:prstGeom>
          <a:noFill/>
        </p:spPr>
        <p:txBody>
          <a:bodyPr wrap="square" rtlCol="0">
            <a:spAutoFit/>
          </a:bodyPr>
          <a:lstStyle/>
          <a:p>
            <a:pPr algn="ctr" fontAlgn="base">
              <a:spcBef>
                <a:spcPct val="0"/>
              </a:spcBef>
              <a:spcAft>
                <a:spcPct val="0"/>
              </a:spcAft>
            </a:pPr>
            <a:r>
              <a:rPr lang="en-US" sz="1200" b="1" i="1" dirty="0">
                <a:solidFill>
                  <a:srgbClr val="000000">
                    <a:lumMod val="75000"/>
                    <a:lumOff val="25000"/>
                  </a:srgbClr>
                </a:solidFill>
                <a:latin typeface="Arial" panose="020B0604020202020204" pitchFamily="34" charset="0"/>
                <a:cs typeface="Arial" panose="020B0604020202020204" pitchFamily="34" charset="0"/>
              </a:rPr>
              <a:t>Compared to Other Countries</a:t>
            </a:r>
          </a:p>
        </p:txBody>
      </p:sp>
      <p:sp>
        <p:nvSpPr>
          <p:cNvPr id="116" name="Rectangle 115"/>
          <p:cNvSpPr/>
          <p:nvPr/>
        </p:nvSpPr>
        <p:spPr>
          <a:xfrm>
            <a:off x="83490" y="6170441"/>
            <a:ext cx="7033137" cy="584775"/>
          </a:xfrm>
          <a:prstGeom prst="rect">
            <a:avLst/>
          </a:prstGeom>
        </p:spPr>
        <p:txBody>
          <a:bodyPr wrap="square">
            <a:spAutoFit/>
          </a:bodyPr>
          <a:lstStyle/>
          <a:p>
            <a:r>
              <a:rPr lang="en-US" sz="800" dirty="0">
                <a:solidFill>
                  <a:srgbClr val="000000"/>
                </a:solidFill>
                <a:latin typeface="Arial" panose="020B0604020202020204" pitchFamily="34" charset="0"/>
                <a:cs typeface="Arial" panose="020B0604020202020204" pitchFamily="34" charset="0"/>
              </a:rPr>
              <a:t>*Caution: Small sample size, interpret with caution.</a:t>
            </a:r>
          </a:p>
          <a:p>
            <a:r>
              <a:rPr lang="en-US" sz="800" dirty="0" smtClean="0">
                <a:solidFill>
                  <a:srgbClr val="000000"/>
                </a:solidFill>
                <a:latin typeface="Arial" panose="020B0604020202020204" pitchFamily="34" charset="0"/>
                <a:cs typeface="Arial" panose="020B0604020202020204" pitchFamily="34" charset="0"/>
              </a:rPr>
              <a:t>Base</a:t>
            </a:r>
            <a:r>
              <a:rPr lang="en-US" sz="800" dirty="0">
                <a:solidFill>
                  <a:srgbClr val="000000"/>
                </a:solidFill>
                <a:latin typeface="Arial" panose="020B0604020202020204" pitchFamily="34" charset="0"/>
                <a:cs typeface="Arial" panose="020B0604020202020204" pitchFamily="34" charset="0"/>
              </a:rPr>
              <a:t>: All Thailand Respondents</a:t>
            </a:r>
            <a:r>
              <a:rPr lang="en-US" sz="800" dirty="0" smtClean="0">
                <a:solidFill>
                  <a:srgbClr val="000000"/>
                </a:solidFill>
                <a:latin typeface="Arial" panose="020B0604020202020204" pitchFamily="34" charset="0"/>
                <a:cs typeface="Arial" panose="020B0604020202020204" pitchFamily="34" charset="0"/>
              </a:rPr>
              <a:t>. </a:t>
            </a:r>
            <a:r>
              <a:rPr lang="pt-BR" sz="800" dirty="0">
                <a:solidFill>
                  <a:srgbClr val="000000"/>
                </a:solidFill>
                <a:latin typeface="Arial" panose="020B0604020202020204" pitchFamily="34" charset="0"/>
                <a:cs typeface="Arial" panose="020B0604020202020204" pitchFamily="34" charset="0"/>
              </a:rPr>
              <a:t>Males: 18-39 (n=73), 40+ (n=348); Females: 18-39 (n=87), 40+ (n=292); </a:t>
            </a:r>
            <a:endParaRPr lang="pt-BR" sz="800" dirty="0" smtClean="0">
              <a:solidFill>
                <a:srgbClr val="000000"/>
              </a:solidFill>
              <a:latin typeface="Arial" panose="020B0604020202020204" pitchFamily="34" charset="0"/>
              <a:cs typeface="Arial" panose="020B0604020202020204" pitchFamily="34" charset="0"/>
            </a:endParaRPr>
          </a:p>
          <a:p>
            <a:r>
              <a:rPr lang="pt-BR" sz="800" dirty="0" smtClean="0">
                <a:solidFill>
                  <a:srgbClr val="000000"/>
                </a:solidFill>
                <a:latin typeface="Arial" panose="020B0604020202020204" pitchFamily="34" charset="0"/>
                <a:cs typeface="Arial" panose="020B0604020202020204" pitchFamily="34" charset="0"/>
              </a:rPr>
              <a:t>Locale</a:t>
            </a:r>
            <a:r>
              <a:rPr lang="pt-BR" sz="800" dirty="0">
                <a:solidFill>
                  <a:srgbClr val="000000"/>
                </a:solidFill>
                <a:latin typeface="Arial" panose="020B0604020202020204" pitchFamily="34" charset="0"/>
                <a:cs typeface="Arial" panose="020B0604020202020204" pitchFamily="34" charset="0"/>
              </a:rPr>
              <a:t>: Urban (n=663), Suburban (n=118), Rural (n=19</a:t>
            </a:r>
            <a:r>
              <a:rPr lang="pt-BR" sz="800" dirty="0" smtClean="0">
                <a:solidFill>
                  <a:srgbClr val="000000"/>
                </a:solidFill>
                <a:latin typeface="Arial" panose="020B0604020202020204" pitchFamily="34" charset="0"/>
                <a:cs typeface="Arial" panose="020B0604020202020204" pitchFamily="34" charset="0"/>
              </a:rPr>
              <a:t>*) </a:t>
            </a:r>
            <a:r>
              <a:rPr lang="en-US" sz="800" dirty="0">
                <a:solidFill>
                  <a:srgbClr val="FF0000"/>
                </a:solidFill>
                <a:latin typeface="Arial" panose="020B0604020202020204" pitchFamily="34" charset="0"/>
                <a:cs typeface="Arial" panose="020B0604020202020204" pitchFamily="34" charset="0"/>
              </a:rPr>
              <a:t>*Caution: Small sample size, interpret with caution</a:t>
            </a:r>
            <a:r>
              <a:rPr lang="en-US" sz="800" dirty="0" smtClean="0">
                <a:solidFill>
                  <a:srgbClr val="FF0000"/>
                </a:solidFill>
                <a:latin typeface="Arial" panose="020B0604020202020204" pitchFamily="34" charset="0"/>
                <a:cs typeface="Arial" panose="020B0604020202020204" pitchFamily="34" charset="0"/>
              </a:rPr>
              <a:t>.</a:t>
            </a:r>
            <a:endParaRPr lang="en-US" sz="800" dirty="0">
              <a:solidFill>
                <a:srgbClr val="000000"/>
              </a:solidFill>
              <a:latin typeface="Arial" panose="020B0604020202020204" pitchFamily="34" charset="0"/>
              <a:cs typeface="Arial" panose="020B0604020202020204" pitchFamily="34" charset="0"/>
            </a:endParaRPr>
          </a:p>
          <a:p>
            <a:pPr fontAlgn="base">
              <a:spcBef>
                <a:spcPct val="0"/>
              </a:spcBef>
              <a:spcAft>
                <a:spcPct val="0"/>
              </a:spcAft>
            </a:pPr>
            <a:r>
              <a:rPr lang="en-US" sz="800" dirty="0">
                <a:solidFill>
                  <a:srgbClr val="000000"/>
                </a:solidFill>
                <a:latin typeface="Arial" panose="020B0604020202020204" pitchFamily="34" charset="0"/>
                <a:cs typeface="Arial" panose="020B0604020202020204" pitchFamily="34" charset="0"/>
              </a:rPr>
              <a:t>Q1.  For each medical condition or term listed, indicate if you are aware of or have ever heard the term. </a:t>
            </a:r>
          </a:p>
        </p:txBody>
      </p:sp>
      <p:grpSp>
        <p:nvGrpSpPr>
          <p:cNvPr id="118" name="Group 117"/>
          <p:cNvGrpSpPr/>
          <p:nvPr/>
        </p:nvGrpSpPr>
        <p:grpSpPr>
          <a:xfrm>
            <a:off x="766742" y="1168165"/>
            <a:ext cx="4564338" cy="276999"/>
            <a:chOff x="-3261371" y="730015"/>
            <a:chExt cx="6387476" cy="276999"/>
          </a:xfrm>
        </p:grpSpPr>
        <p:sp>
          <p:nvSpPr>
            <p:cNvPr id="125" name="TextBox 124"/>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i="1" dirty="0">
                  <a:solidFill>
                    <a:srgbClr val="000000">
                      <a:lumMod val="75000"/>
                      <a:lumOff val="25000"/>
                    </a:srgbClr>
                  </a:solidFill>
                  <a:latin typeface="Arial" panose="020B0604020202020204" pitchFamily="34" charset="0"/>
                  <a:cs typeface="Arial" panose="020B0604020202020204" pitchFamily="34" charset="0"/>
                </a:rPr>
                <a:t>Among Age/Gender</a:t>
              </a:r>
            </a:p>
          </p:txBody>
        </p:sp>
        <p:sp>
          <p:nvSpPr>
            <p:cNvPr id="235" name="TextBox 234"/>
            <p:cNvSpPr txBox="1"/>
            <p:nvPr/>
          </p:nvSpPr>
          <p:spPr>
            <a:xfrm>
              <a:off x="-3261371" y="730015"/>
              <a:ext cx="2571750" cy="276999"/>
            </a:xfrm>
            <a:prstGeom prst="rect">
              <a:avLst/>
            </a:prstGeom>
            <a:noFill/>
          </p:spPr>
          <p:txBody>
            <a:bodyPr wrap="square" rtlCol="0">
              <a:spAutoFit/>
            </a:bodyPr>
            <a:lstStyle/>
            <a:p>
              <a:pPr algn="ctr" fontAlgn="base">
                <a:spcBef>
                  <a:spcPct val="0"/>
                </a:spcBef>
                <a:spcAft>
                  <a:spcPct val="0"/>
                </a:spcAft>
              </a:pPr>
              <a:r>
                <a:rPr lang="en-US" sz="1200" b="1" i="1" dirty="0">
                  <a:solidFill>
                    <a:srgbClr val="000000">
                      <a:lumMod val="75000"/>
                      <a:lumOff val="25000"/>
                    </a:srgbClr>
                  </a:solidFill>
                  <a:latin typeface="Arial" panose="020B0604020202020204" pitchFamily="34" charset="0"/>
                  <a:cs typeface="Arial" panose="020B0604020202020204" pitchFamily="34" charset="0"/>
                </a:rPr>
                <a:t>Among Age/Gender</a:t>
              </a:r>
            </a:p>
          </p:txBody>
        </p:sp>
      </p:grpSp>
      <p:sp>
        <p:nvSpPr>
          <p:cNvPr id="133" name="TextBox 132"/>
          <p:cNvSpPr txBox="1"/>
          <p:nvPr/>
        </p:nvSpPr>
        <p:spPr>
          <a:xfrm>
            <a:off x="3287850" y="3916361"/>
            <a:ext cx="2446199" cy="276999"/>
          </a:xfrm>
          <a:prstGeom prst="rect">
            <a:avLst/>
          </a:prstGeom>
          <a:noFill/>
        </p:spPr>
        <p:txBody>
          <a:bodyPr wrap="square" rtlCol="0">
            <a:spAutoFit/>
          </a:bodyPr>
          <a:lstStyle/>
          <a:p>
            <a:pPr algn="ctr" fontAlgn="base">
              <a:spcBef>
                <a:spcPct val="0"/>
              </a:spcBef>
              <a:spcAft>
                <a:spcPct val="0"/>
              </a:spcAft>
            </a:pPr>
            <a:r>
              <a:rPr lang="en-US" sz="1200" b="1" i="1" dirty="0">
                <a:solidFill>
                  <a:srgbClr val="000000">
                    <a:lumMod val="75000"/>
                    <a:lumOff val="25000"/>
                  </a:srgbClr>
                </a:solidFill>
                <a:latin typeface="Arial" panose="020B0604020202020204" pitchFamily="34" charset="0"/>
                <a:cs typeface="Arial" panose="020B0604020202020204" pitchFamily="34" charset="0"/>
              </a:rPr>
              <a:t>Compared to Other Countries</a:t>
            </a:r>
          </a:p>
        </p:txBody>
      </p:sp>
      <p:grpSp>
        <p:nvGrpSpPr>
          <p:cNvPr id="135" name="Group 134"/>
          <p:cNvGrpSpPr/>
          <p:nvPr/>
        </p:nvGrpSpPr>
        <p:grpSpPr>
          <a:xfrm>
            <a:off x="6550894" y="1158640"/>
            <a:ext cx="2326406" cy="1355960"/>
            <a:chOff x="554355" y="730015"/>
            <a:chExt cx="3255645" cy="1355960"/>
          </a:xfrm>
        </p:grpSpPr>
        <p:graphicFrame>
          <p:nvGraphicFramePr>
            <p:cNvPr id="136" name="Chart 135"/>
            <p:cNvGraphicFramePr/>
            <p:nvPr>
              <p:extLst>
                <p:ext uri="{D42A27DB-BD31-4B8C-83A1-F6EECF244321}">
                  <p14:modId xmlns:p14="http://schemas.microsoft.com/office/powerpoint/2010/main" val="1516406539"/>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2"/>
            </a:graphicData>
          </a:graphic>
        </p:graphicFrame>
        <p:sp>
          <p:nvSpPr>
            <p:cNvPr id="142" name="TextBox 141"/>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i="1" dirty="0">
                  <a:solidFill>
                    <a:srgbClr val="000000">
                      <a:lumMod val="75000"/>
                      <a:lumOff val="25000"/>
                    </a:srgbClr>
                  </a:solidFill>
                  <a:latin typeface="Arial" panose="020B0604020202020204" pitchFamily="34" charset="0"/>
                  <a:cs typeface="Arial" panose="020B0604020202020204" pitchFamily="34" charset="0"/>
                </a:rPr>
                <a:t>Among Age/Gender</a:t>
              </a:r>
            </a:p>
          </p:txBody>
        </p:sp>
      </p:grpSp>
      <p:sp>
        <p:nvSpPr>
          <p:cNvPr id="150" name="TextBox 149"/>
          <p:cNvSpPr txBox="1"/>
          <p:nvPr/>
        </p:nvSpPr>
        <p:spPr>
          <a:xfrm>
            <a:off x="6345375" y="3916361"/>
            <a:ext cx="2446199" cy="276999"/>
          </a:xfrm>
          <a:prstGeom prst="rect">
            <a:avLst/>
          </a:prstGeom>
          <a:noFill/>
        </p:spPr>
        <p:txBody>
          <a:bodyPr wrap="square" rtlCol="0">
            <a:spAutoFit/>
          </a:bodyPr>
          <a:lstStyle/>
          <a:p>
            <a:pPr algn="ctr" fontAlgn="base">
              <a:spcBef>
                <a:spcPct val="0"/>
              </a:spcBef>
              <a:spcAft>
                <a:spcPct val="0"/>
              </a:spcAft>
            </a:pPr>
            <a:r>
              <a:rPr lang="en-US" sz="1200" b="1" i="1" dirty="0">
                <a:solidFill>
                  <a:srgbClr val="000000">
                    <a:lumMod val="75000"/>
                    <a:lumOff val="25000"/>
                  </a:srgbClr>
                </a:solidFill>
                <a:latin typeface="Arial" panose="020B0604020202020204" pitchFamily="34" charset="0"/>
                <a:cs typeface="Arial" panose="020B0604020202020204" pitchFamily="34" charset="0"/>
              </a:rPr>
              <a:t>Compared to Other Countries</a:t>
            </a:r>
          </a:p>
        </p:txBody>
      </p:sp>
      <p:grpSp>
        <p:nvGrpSpPr>
          <p:cNvPr id="8" name="Group 7"/>
          <p:cNvGrpSpPr/>
          <p:nvPr/>
        </p:nvGrpSpPr>
        <p:grpSpPr>
          <a:xfrm>
            <a:off x="2724704" y="5428703"/>
            <a:ext cx="3632787" cy="806083"/>
            <a:chOff x="2681381" y="5587328"/>
            <a:chExt cx="3632787" cy="806083"/>
          </a:xfrm>
        </p:grpSpPr>
        <p:grpSp>
          <p:nvGrpSpPr>
            <p:cNvPr id="7" name="Group 6"/>
            <p:cNvGrpSpPr/>
            <p:nvPr/>
          </p:nvGrpSpPr>
          <p:grpSpPr>
            <a:xfrm>
              <a:off x="2909010" y="5799246"/>
              <a:ext cx="3405158" cy="594165"/>
              <a:chOff x="2280360" y="5913546"/>
              <a:chExt cx="3405158" cy="594165"/>
            </a:xfrm>
          </p:grpSpPr>
          <p:sp>
            <p:nvSpPr>
              <p:cNvPr id="154" name="Rounded Rectangle 153"/>
              <p:cNvSpPr/>
              <p:nvPr/>
            </p:nvSpPr>
            <p:spPr bwMode="auto">
              <a:xfrm>
                <a:off x="2280360" y="5913546"/>
                <a:ext cx="3069769" cy="589760"/>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grpSp>
            <p:nvGrpSpPr>
              <p:cNvPr id="155" name="Group 154"/>
              <p:cNvGrpSpPr/>
              <p:nvPr/>
            </p:nvGrpSpPr>
            <p:grpSpPr>
              <a:xfrm>
                <a:off x="3955289" y="5948736"/>
                <a:ext cx="486337" cy="486337"/>
                <a:chOff x="446183" y="3541776"/>
                <a:chExt cx="838200" cy="838200"/>
              </a:xfrm>
            </p:grpSpPr>
            <p:sp>
              <p:nvSpPr>
                <p:cNvPr id="156" name="Oval 155"/>
                <p:cNvSpPr/>
                <p:nvPr/>
              </p:nvSpPr>
              <p:spPr>
                <a:xfrm>
                  <a:off x="446183" y="3541776"/>
                  <a:ext cx="838200" cy="838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157" name="Freeform 5"/>
                <p:cNvSpPr>
                  <a:spLocks noEditPoints="1"/>
                </p:cNvSpPr>
                <p:nvPr/>
              </p:nvSpPr>
              <p:spPr bwMode="auto">
                <a:xfrm>
                  <a:off x="711994" y="3629025"/>
                  <a:ext cx="316706" cy="675640"/>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CA" dirty="0">
                    <a:solidFill>
                      <a:srgbClr val="FFFFFF"/>
                    </a:solidFill>
                  </a:endParaRPr>
                </a:p>
              </p:txBody>
            </p:sp>
          </p:grpSp>
          <p:grpSp>
            <p:nvGrpSpPr>
              <p:cNvPr id="158" name="Group 157"/>
              <p:cNvGrpSpPr/>
              <p:nvPr/>
            </p:nvGrpSpPr>
            <p:grpSpPr>
              <a:xfrm>
                <a:off x="2455070" y="5991813"/>
                <a:ext cx="486337" cy="486337"/>
                <a:chOff x="446183" y="4590288"/>
                <a:chExt cx="838200" cy="838200"/>
              </a:xfrm>
            </p:grpSpPr>
            <p:sp>
              <p:nvSpPr>
                <p:cNvPr id="159" name="Oval 158"/>
                <p:cNvSpPr/>
                <p:nvPr/>
              </p:nvSpPr>
              <p:spPr>
                <a:xfrm>
                  <a:off x="446183" y="4590288"/>
                  <a:ext cx="838200" cy="838200"/>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160" name="Freeform 9"/>
                <p:cNvSpPr>
                  <a:spLocks noEditPoints="1"/>
                </p:cNvSpPr>
                <p:nvPr/>
              </p:nvSpPr>
              <p:spPr bwMode="auto">
                <a:xfrm>
                  <a:off x="742950" y="4667250"/>
                  <a:ext cx="255588" cy="692658"/>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CA">
                    <a:solidFill>
                      <a:srgbClr val="FFFFFF"/>
                    </a:solidFill>
                  </a:endParaRPr>
                </a:p>
              </p:txBody>
            </p:sp>
          </p:grpSp>
          <p:sp>
            <p:nvSpPr>
              <p:cNvPr id="161" name="TextBox 160"/>
              <p:cNvSpPr txBox="1"/>
              <p:nvPr/>
            </p:nvSpPr>
            <p:spPr>
              <a:xfrm>
                <a:off x="2892829" y="5953713"/>
                <a:ext cx="1238531" cy="553998"/>
              </a:xfrm>
              <a:prstGeom prst="rect">
                <a:avLst/>
              </a:prstGeom>
              <a:noFill/>
            </p:spPr>
            <p:txBody>
              <a:bodyPr wrap="square" rtlCol="0">
                <a:spAutoFit/>
              </a:bodyPr>
              <a:lstStyle/>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Blue bars</a:t>
                </a:r>
              </a:p>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Represent</a:t>
                </a:r>
              </a:p>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Males</a:t>
                </a:r>
              </a:p>
            </p:txBody>
          </p:sp>
          <p:sp>
            <p:nvSpPr>
              <p:cNvPr id="162" name="TextBox 161"/>
              <p:cNvSpPr txBox="1"/>
              <p:nvPr/>
            </p:nvSpPr>
            <p:spPr>
              <a:xfrm>
                <a:off x="4446987" y="5942121"/>
                <a:ext cx="1238531" cy="553998"/>
              </a:xfrm>
              <a:prstGeom prst="rect">
                <a:avLst/>
              </a:prstGeom>
              <a:noFill/>
            </p:spPr>
            <p:txBody>
              <a:bodyPr wrap="square" rtlCol="0">
                <a:spAutoFit/>
              </a:bodyPr>
              <a:lstStyle/>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Red bars</a:t>
                </a:r>
              </a:p>
              <a:p>
                <a:pPr fontAlgn="base">
                  <a:spcBef>
                    <a:spcPct val="0"/>
                  </a:spcBef>
                  <a:spcAft>
                    <a:spcPct val="0"/>
                  </a:spcAft>
                </a:pPr>
                <a:r>
                  <a:rPr lang="en-US" sz="1000" b="1" dirty="0" smtClean="0">
                    <a:solidFill>
                      <a:srgbClr val="000000"/>
                    </a:solidFill>
                    <a:latin typeface="Arial" panose="020B0604020202020204" pitchFamily="34" charset="0"/>
                    <a:cs typeface="Arial" panose="020B0604020202020204" pitchFamily="34" charset="0"/>
                  </a:rPr>
                  <a:t>Represent </a:t>
                </a:r>
                <a:r>
                  <a:rPr lang="en-US" sz="1000" b="1" dirty="0">
                    <a:solidFill>
                      <a:srgbClr val="000000"/>
                    </a:solidFill>
                    <a:latin typeface="Arial" panose="020B0604020202020204" pitchFamily="34" charset="0"/>
                    <a:cs typeface="Arial" panose="020B0604020202020204" pitchFamily="34" charset="0"/>
                  </a:rPr>
                  <a:t>Females</a:t>
                </a:r>
              </a:p>
            </p:txBody>
          </p:sp>
        </p:grpSp>
        <p:sp>
          <p:nvSpPr>
            <p:cNvPr id="163" name="TextBox 162"/>
            <p:cNvSpPr txBox="1"/>
            <p:nvPr/>
          </p:nvSpPr>
          <p:spPr>
            <a:xfrm>
              <a:off x="2681381" y="5587328"/>
              <a:ext cx="1837711" cy="261610"/>
            </a:xfrm>
            <a:prstGeom prst="rect">
              <a:avLst/>
            </a:prstGeom>
            <a:noFill/>
          </p:spPr>
          <p:txBody>
            <a:bodyPr wrap="square" rtlCol="0">
              <a:spAutoFit/>
            </a:bodyPr>
            <a:lstStyle/>
            <a:p>
              <a:pPr algn="ctr" fontAlgn="base">
                <a:spcBef>
                  <a:spcPct val="0"/>
                </a:spcBef>
                <a:spcAft>
                  <a:spcPct val="0"/>
                </a:spcAft>
              </a:pPr>
              <a:r>
                <a:rPr lang="en-US" sz="1050" b="1" i="1" dirty="0">
                  <a:solidFill>
                    <a:srgbClr val="000000"/>
                  </a:solidFill>
                  <a:latin typeface="Arial" panose="020B0604020202020204" pitchFamily="34" charset="0"/>
                  <a:cs typeface="Arial" panose="020B0604020202020204" pitchFamily="34" charset="0"/>
                </a:rPr>
                <a:t>Among Age/Gender</a:t>
              </a:r>
            </a:p>
          </p:txBody>
        </p:sp>
      </p:grpSp>
      <p:grpSp>
        <p:nvGrpSpPr>
          <p:cNvPr id="78" name="Group 77"/>
          <p:cNvGrpSpPr/>
          <p:nvPr/>
        </p:nvGrpSpPr>
        <p:grpSpPr>
          <a:xfrm>
            <a:off x="-5517" y="2697161"/>
            <a:ext cx="2794338" cy="1189039"/>
            <a:chOff x="-81717" y="2678111"/>
            <a:chExt cx="2794338" cy="1189039"/>
          </a:xfrm>
        </p:grpSpPr>
        <p:grpSp>
          <p:nvGrpSpPr>
            <p:cNvPr id="81" name="Group 80"/>
            <p:cNvGrpSpPr/>
            <p:nvPr/>
          </p:nvGrpSpPr>
          <p:grpSpPr>
            <a:xfrm>
              <a:off x="531093" y="2678111"/>
              <a:ext cx="2181528" cy="1189039"/>
              <a:chOff x="554355" y="730015"/>
              <a:chExt cx="3052897" cy="1189039"/>
            </a:xfrm>
          </p:grpSpPr>
          <p:graphicFrame>
            <p:nvGraphicFramePr>
              <p:cNvPr id="85" name="Chart 84"/>
              <p:cNvGraphicFramePr/>
              <p:nvPr>
                <p:extLst>
                  <p:ext uri="{D42A27DB-BD31-4B8C-83A1-F6EECF244321}">
                    <p14:modId xmlns:p14="http://schemas.microsoft.com/office/powerpoint/2010/main" val="1454786192"/>
                  </p:ext>
                </p:extLst>
              </p:nvPr>
            </p:nvGraphicFramePr>
            <p:xfrm>
              <a:off x="755365" y="895351"/>
              <a:ext cx="2851887" cy="1023703"/>
            </p:xfrm>
            <a:graphic>
              <a:graphicData uri="http://schemas.openxmlformats.org/drawingml/2006/chart">
                <c:chart xmlns:c="http://schemas.openxmlformats.org/drawingml/2006/chart" xmlns:r="http://schemas.openxmlformats.org/officeDocument/2006/relationships" r:id="rId3"/>
              </a:graphicData>
            </a:graphic>
          </p:graphicFrame>
          <p:sp>
            <p:nvSpPr>
              <p:cNvPr id="87" name="TextBox 86"/>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i="1" dirty="0">
                    <a:solidFill>
                      <a:srgbClr val="000000">
                        <a:lumMod val="75000"/>
                        <a:lumOff val="25000"/>
                      </a:srgbClr>
                    </a:solidFill>
                    <a:latin typeface="Arial" panose="020B0604020202020204" pitchFamily="34" charset="0"/>
                    <a:cs typeface="Arial" panose="020B0604020202020204" pitchFamily="34" charset="0"/>
                  </a:rPr>
                  <a:t>Among Locale</a:t>
                </a:r>
              </a:p>
            </p:txBody>
          </p:sp>
        </p:grpSp>
        <p:sp>
          <p:nvSpPr>
            <p:cNvPr id="82" name="TextBox 81"/>
            <p:cNvSpPr txBox="1"/>
            <p:nvPr/>
          </p:nvSpPr>
          <p:spPr>
            <a:xfrm>
              <a:off x="179156" y="2955110"/>
              <a:ext cx="578539"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Urban</a:t>
              </a:r>
            </a:p>
          </p:txBody>
        </p:sp>
        <p:sp>
          <p:nvSpPr>
            <p:cNvPr id="83" name="TextBox 82"/>
            <p:cNvSpPr txBox="1"/>
            <p:nvPr/>
          </p:nvSpPr>
          <p:spPr>
            <a:xfrm>
              <a:off x="-81717" y="3210856"/>
              <a:ext cx="942741"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Suburban</a:t>
              </a:r>
            </a:p>
          </p:txBody>
        </p:sp>
        <p:sp>
          <p:nvSpPr>
            <p:cNvPr id="84" name="TextBox 83"/>
            <p:cNvSpPr txBox="1"/>
            <p:nvPr/>
          </p:nvSpPr>
          <p:spPr>
            <a:xfrm>
              <a:off x="8712" y="3476343"/>
              <a:ext cx="942741" cy="246221"/>
            </a:xfrm>
            <a:prstGeom prst="rect">
              <a:avLst/>
            </a:prstGeom>
            <a:noFill/>
          </p:spPr>
          <p:txBody>
            <a:bodyPr wrap="square" rtlCol="0">
              <a:spAutoFit/>
            </a:bodyPr>
            <a:lstStyle/>
            <a:p>
              <a:pPr algn="ctr" fontAlgn="base">
                <a:spcBef>
                  <a:spcPct val="0"/>
                </a:spcBef>
                <a:spcAft>
                  <a:spcPct val="0"/>
                </a:spcAft>
              </a:pPr>
              <a:r>
                <a:rPr lang="en-US" sz="1000" b="1" i="1" dirty="0" smtClean="0">
                  <a:solidFill>
                    <a:srgbClr val="000000">
                      <a:lumMod val="75000"/>
                      <a:lumOff val="25000"/>
                    </a:srgbClr>
                  </a:solidFill>
                  <a:latin typeface="Arial" panose="020B0604020202020204" pitchFamily="34" charset="0"/>
                  <a:cs typeface="Arial" panose="020B0604020202020204" pitchFamily="34" charset="0"/>
                </a:rPr>
                <a:t>Rural*</a:t>
              </a:r>
              <a:endParaRPr lang="en-US" sz="1000" b="1" i="1" dirty="0">
                <a:solidFill>
                  <a:srgbClr val="000000">
                    <a:lumMod val="75000"/>
                    <a:lumOff val="25000"/>
                  </a:srgbClr>
                </a:solidFill>
                <a:latin typeface="Arial" panose="020B0604020202020204" pitchFamily="34" charset="0"/>
                <a:cs typeface="Arial" panose="020B0604020202020204" pitchFamily="34" charset="0"/>
              </a:endParaRPr>
            </a:p>
          </p:txBody>
        </p:sp>
      </p:grpSp>
      <p:graphicFrame>
        <p:nvGraphicFramePr>
          <p:cNvPr id="88" name="Chart 87"/>
          <p:cNvGraphicFramePr/>
          <p:nvPr>
            <p:extLst>
              <p:ext uri="{D42A27DB-BD31-4B8C-83A1-F6EECF244321}">
                <p14:modId xmlns:p14="http://schemas.microsoft.com/office/powerpoint/2010/main" val="1602126531"/>
              </p:ext>
            </p:extLst>
          </p:nvPr>
        </p:nvGraphicFramePr>
        <p:xfrm>
          <a:off x="215344" y="4147320"/>
          <a:ext cx="2867024" cy="1517648"/>
        </p:xfrm>
        <a:graphic>
          <a:graphicData uri="http://schemas.openxmlformats.org/drawingml/2006/chart">
            <c:chart xmlns:c="http://schemas.openxmlformats.org/drawingml/2006/chart" xmlns:r="http://schemas.openxmlformats.org/officeDocument/2006/relationships" r:id="rId4"/>
          </a:graphicData>
        </a:graphic>
      </p:graphicFrame>
      <p:grpSp>
        <p:nvGrpSpPr>
          <p:cNvPr id="176" name="Group 175"/>
          <p:cNvGrpSpPr/>
          <p:nvPr/>
        </p:nvGrpSpPr>
        <p:grpSpPr>
          <a:xfrm>
            <a:off x="2895263" y="2697161"/>
            <a:ext cx="2794338" cy="1189039"/>
            <a:chOff x="-81717" y="2678111"/>
            <a:chExt cx="2794338" cy="1189039"/>
          </a:xfrm>
        </p:grpSpPr>
        <p:grpSp>
          <p:nvGrpSpPr>
            <p:cNvPr id="177" name="Group 176"/>
            <p:cNvGrpSpPr/>
            <p:nvPr/>
          </p:nvGrpSpPr>
          <p:grpSpPr>
            <a:xfrm>
              <a:off x="531093" y="2678111"/>
              <a:ext cx="2181528" cy="1189039"/>
              <a:chOff x="554355" y="730015"/>
              <a:chExt cx="3052897" cy="1189039"/>
            </a:xfrm>
          </p:grpSpPr>
          <p:graphicFrame>
            <p:nvGraphicFramePr>
              <p:cNvPr id="181" name="Chart 180"/>
              <p:cNvGraphicFramePr/>
              <p:nvPr>
                <p:extLst>
                  <p:ext uri="{D42A27DB-BD31-4B8C-83A1-F6EECF244321}">
                    <p14:modId xmlns:p14="http://schemas.microsoft.com/office/powerpoint/2010/main" val="2373350775"/>
                  </p:ext>
                </p:extLst>
              </p:nvPr>
            </p:nvGraphicFramePr>
            <p:xfrm>
              <a:off x="755365" y="895351"/>
              <a:ext cx="2851887" cy="1023703"/>
            </p:xfrm>
            <a:graphic>
              <a:graphicData uri="http://schemas.openxmlformats.org/drawingml/2006/chart">
                <c:chart xmlns:c="http://schemas.openxmlformats.org/drawingml/2006/chart" xmlns:r="http://schemas.openxmlformats.org/officeDocument/2006/relationships" r:id="rId5"/>
              </a:graphicData>
            </a:graphic>
          </p:graphicFrame>
          <p:sp>
            <p:nvSpPr>
              <p:cNvPr id="182" name="TextBox 181"/>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i="1" dirty="0">
                    <a:solidFill>
                      <a:srgbClr val="000000">
                        <a:lumMod val="75000"/>
                        <a:lumOff val="25000"/>
                      </a:srgbClr>
                    </a:solidFill>
                    <a:latin typeface="Arial" panose="020B0604020202020204" pitchFamily="34" charset="0"/>
                    <a:cs typeface="Arial" panose="020B0604020202020204" pitchFamily="34" charset="0"/>
                  </a:rPr>
                  <a:t>Among Locale</a:t>
                </a:r>
              </a:p>
            </p:txBody>
          </p:sp>
        </p:grpSp>
        <p:sp>
          <p:nvSpPr>
            <p:cNvPr id="178" name="TextBox 177"/>
            <p:cNvSpPr txBox="1"/>
            <p:nvPr/>
          </p:nvSpPr>
          <p:spPr>
            <a:xfrm>
              <a:off x="179156" y="2955110"/>
              <a:ext cx="578539"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Urban</a:t>
              </a:r>
            </a:p>
          </p:txBody>
        </p:sp>
        <p:sp>
          <p:nvSpPr>
            <p:cNvPr id="179" name="TextBox 178"/>
            <p:cNvSpPr txBox="1"/>
            <p:nvPr/>
          </p:nvSpPr>
          <p:spPr>
            <a:xfrm>
              <a:off x="-81717" y="3210856"/>
              <a:ext cx="942741"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Suburban</a:t>
              </a:r>
            </a:p>
          </p:txBody>
        </p:sp>
        <p:sp>
          <p:nvSpPr>
            <p:cNvPr id="180" name="TextBox 179"/>
            <p:cNvSpPr txBox="1"/>
            <p:nvPr/>
          </p:nvSpPr>
          <p:spPr>
            <a:xfrm>
              <a:off x="8712" y="3476343"/>
              <a:ext cx="942741" cy="246221"/>
            </a:xfrm>
            <a:prstGeom prst="rect">
              <a:avLst/>
            </a:prstGeom>
            <a:noFill/>
          </p:spPr>
          <p:txBody>
            <a:bodyPr wrap="square" rtlCol="0">
              <a:spAutoFit/>
            </a:bodyPr>
            <a:lstStyle/>
            <a:p>
              <a:pPr algn="ctr" fontAlgn="base">
                <a:spcBef>
                  <a:spcPct val="0"/>
                </a:spcBef>
                <a:spcAft>
                  <a:spcPct val="0"/>
                </a:spcAft>
              </a:pPr>
              <a:r>
                <a:rPr lang="en-US" sz="1000" b="1" i="1" dirty="0" smtClean="0">
                  <a:solidFill>
                    <a:srgbClr val="000000">
                      <a:lumMod val="75000"/>
                      <a:lumOff val="25000"/>
                    </a:srgbClr>
                  </a:solidFill>
                  <a:latin typeface="Arial" panose="020B0604020202020204" pitchFamily="34" charset="0"/>
                  <a:cs typeface="Arial" panose="020B0604020202020204" pitchFamily="34" charset="0"/>
                </a:rPr>
                <a:t>Rural*</a:t>
              </a:r>
              <a:endParaRPr lang="en-US" sz="1000" b="1" i="1" dirty="0">
                <a:solidFill>
                  <a:srgbClr val="000000">
                    <a:lumMod val="75000"/>
                    <a:lumOff val="25000"/>
                  </a:srgbClr>
                </a:solidFill>
                <a:latin typeface="Arial" panose="020B0604020202020204" pitchFamily="34" charset="0"/>
                <a:cs typeface="Arial" panose="020B0604020202020204" pitchFamily="34" charset="0"/>
              </a:endParaRPr>
            </a:p>
          </p:txBody>
        </p:sp>
      </p:grpSp>
      <p:grpSp>
        <p:nvGrpSpPr>
          <p:cNvPr id="183" name="Group 182"/>
          <p:cNvGrpSpPr/>
          <p:nvPr/>
        </p:nvGrpSpPr>
        <p:grpSpPr>
          <a:xfrm>
            <a:off x="5952788" y="2697161"/>
            <a:ext cx="2794338" cy="1189039"/>
            <a:chOff x="-81717" y="2678111"/>
            <a:chExt cx="2794338" cy="1189039"/>
          </a:xfrm>
        </p:grpSpPr>
        <p:grpSp>
          <p:nvGrpSpPr>
            <p:cNvPr id="184" name="Group 183"/>
            <p:cNvGrpSpPr/>
            <p:nvPr/>
          </p:nvGrpSpPr>
          <p:grpSpPr>
            <a:xfrm>
              <a:off x="531093" y="2678111"/>
              <a:ext cx="2181528" cy="1189039"/>
              <a:chOff x="554355" y="730015"/>
              <a:chExt cx="3052897" cy="1189039"/>
            </a:xfrm>
          </p:grpSpPr>
          <p:graphicFrame>
            <p:nvGraphicFramePr>
              <p:cNvPr id="188" name="Chart 187"/>
              <p:cNvGraphicFramePr/>
              <p:nvPr>
                <p:extLst>
                  <p:ext uri="{D42A27DB-BD31-4B8C-83A1-F6EECF244321}">
                    <p14:modId xmlns:p14="http://schemas.microsoft.com/office/powerpoint/2010/main" val="2351047744"/>
                  </p:ext>
                </p:extLst>
              </p:nvPr>
            </p:nvGraphicFramePr>
            <p:xfrm>
              <a:off x="755365" y="895351"/>
              <a:ext cx="2851887" cy="1023703"/>
            </p:xfrm>
            <a:graphic>
              <a:graphicData uri="http://schemas.openxmlformats.org/drawingml/2006/chart">
                <c:chart xmlns:c="http://schemas.openxmlformats.org/drawingml/2006/chart" xmlns:r="http://schemas.openxmlformats.org/officeDocument/2006/relationships" r:id="rId6"/>
              </a:graphicData>
            </a:graphic>
          </p:graphicFrame>
          <p:sp>
            <p:nvSpPr>
              <p:cNvPr id="189" name="TextBox 188"/>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i="1" dirty="0">
                    <a:solidFill>
                      <a:srgbClr val="000000">
                        <a:lumMod val="75000"/>
                        <a:lumOff val="25000"/>
                      </a:srgbClr>
                    </a:solidFill>
                    <a:latin typeface="Arial" panose="020B0604020202020204" pitchFamily="34" charset="0"/>
                    <a:cs typeface="Arial" panose="020B0604020202020204" pitchFamily="34" charset="0"/>
                  </a:rPr>
                  <a:t>Among Locale</a:t>
                </a:r>
              </a:p>
            </p:txBody>
          </p:sp>
        </p:grpSp>
        <p:sp>
          <p:nvSpPr>
            <p:cNvPr id="185" name="TextBox 184"/>
            <p:cNvSpPr txBox="1"/>
            <p:nvPr/>
          </p:nvSpPr>
          <p:spPr>
            <a:xfrm>
              <a:off x="179156" y="2955110"/>
              <a:ext cx="578539"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Urban</a:t>
              </a:r>
            </a:p>
          </p:txBody>
        </p:sp>
        <p:sp>
          <p:nvSpPr>
            <p:cNvPr id="186" name="TextBox 185"/>
            <p:cNvSpPr txBox="1"/>
            <p:nvPr/>
          </p:nvSpPr>
          <p:spPr>
            <a:xfrm>
              <a:off x="-81717" y="3210856"/>
              <a:ext cx="942741"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Suburban</a:t>
              </a:r>
            </a:p>
          </p:txBody>
        </p:sp>
        <p:sp>
          <p:nvSpPr>
            <p:cNvPr id="187" name="TextBox 186"/>
            <p:cNvSpPr txBox="1"/>
            <p:nvPr/>
          </p:nvSpPr>
          <p:spPr>
            <a:xfrm>
              <a:off x="8712" y="3476343"/>
              <a:ext cx="942741" cy="246221"/>
            </a:xfrm>
            <a:prstGeom prst="rect">
              <a:avLst/>
            </a:prstGeom>
            <a:noFill/>
          </p:spPr>
          <p:txBody>
            <a:bodyPr wrap="square" rtlCol="0">
              <a:spAutoFit/>
            </a:bodyPr>
            <a:lstStyle/>
            <a:p>
              <a:pPr algn="ctr" fontAlgn="base">
                <a:spcBef>
                  <a:spcPct val="0"/>
                </a:spcBef>
                <a:spcAft>
                  <a:spcPct val="0"/>
                </a:spcAft>
              </a:pPr>
              <a:r>
                <a:rPr lang="en-US" sz="1000" b="1" i="1" dirty="0" smtClean="0">
                  <a:solidFill>
                    <a:srgbClr val="000000">
                      <a:lumMod val="75000"/>
                      <a:lumOff val="25000"/>
                    </a:srgbClr>
                  </a:solidFill>
                  <a:latin typeface="Arial" panose="020B0604020202020204" pitchFamily="34" charset="0"/>
                  <a:cs typeface="Arial" panose="020B0604020202020204" pitchFamily="34" charset="0"/>
                </a:rPr>
                <a:t>Rural*</a:t>
              </a:r>
              <a:endParaRPr lang="en-US" sz="1000" b="1" i="1" dirty="0">
                <a:solidFill>
                  <a:srgbClr val="000000">
                    <a:lumMod val="75000"/>
                    <a:lumOff val="25000"/>
                  </a:srgbClr>
                </a:solidFill>
                <a:latin typeface="Arial" panose="020B0604020202020204" pitchFamily="34" charset="0"/>
                <a:cs typeface="Arial" panose="020B0604020202020204" pitchFamily="34" charset="0"/>
              </a:endParaRPr>
            </a:p>
          </p:txBody>
        </p:sp>
      </p:grpSp>
      <p:sp>
        <p:nvSpPr>
          <p:cNvPr id="190" name="TextBox 189"/>
          <p:cNvSpPr txBox="1"/>
          <p:nvPr/>
        </p:nvSpPr>
        <p:spPr>
          <a:xfrm>
            <a:off x="2396911" y="4152617"/>
            <a:ext cx="551754" cy="215444"/>
          </a:xfrm>
          <a:prstGeom prst="rect">
            <a:avLst/>
          </a:prstGeom>
          <a:noFill/>
        </p:spPr>
        <p:txBody>
          <a:bodyPr wrap="none" rtlCol="0">
            <a:spAutoFit/>
          </a:bodyPr>
          <a:lstStyle/>
          <a:p>
            <a:pPr fontAlgn="base">
              <a:spcBef>
                <a:spcPct val="0"/>
              </a:spcBef>
              <a:spcAft>
                <a:spcPct val="0"/>
              </a:spcAft>
            </a:pPr>
            <a:r>
              <a:rPr lang="en-US" sz="800" dirty="0">
                <a:solidFill>
                  <a:srgbClr val="000000"/>
                </a:solidFill>
              </a:rPr>
              <a:t>CDEFGHI</a:t>
            </a:r>
          </a:p>
        </p:txBody>
      </p:sp>
      <p:sp>
        <p:nvSpPr>
          <p:cNvPr id="191" name="TextBox 190"/>
          <p:cNvSpPr txBox="1"/>
          <p:nvPr/>
        </p:nvSpPr>
        <p:spPr>
          <a:xfrm>
            <a:off x="2673719" y="4392722"/>
            <a:ext cx="497252" cy="215444"/>
          </a:xfrm>
          <a:prstGeom prst="rect">
            <a:avLst/>
          </a:prstGeom>
          <a:noFill/>
        </p:spPr>
        <p:txBody>
          <a:bodyPr wrap="none" rtlCol="0">
            <a:spAutoFit/>
          </a:bodyPr>
          <a:lstStyle/>
          <a:p>
            <a:pPr fontAlgn="base">
              <a:spcBef>
                <a:spcPct val="0"/>
              </a:spcBef>
              <a:spcAft>
                <a:spcPct val="0"/>
              </a:spcAft>
            </a:pPr>
            <a:r>
              <a:rPr lang="en-US" sz="800" dirty="0">
                <a:solidFill>
                  <a:srgbClr val="000000"/>
                </a:solidFill>
              </a:rPr>
              <a:t>DEFGHI</a:t>
            </a:r>
          </a:p>
        </p:txBody>
      </p:sp>
      <p:sp>
        <p:nvSpPr>
          <p:cNvPr id="192" name="TextBox 191"/>
          <p:cNvSpPr txBox="1"/>
          <p:nvPr/>
        </p:nvSpPr>
        <p:spPr>
          <a:xfrm>
            <a:off x="2601527" y="4512476"/>
            <a:ext cx="497252" cy="215444"/>
          </a:xfrm>
          <a:prstGeom prst="rect">
            <a:avLst/>
          </a:prstGeom>
          <a:noFill/>
        </p:spPr>
        <p:txBody>
          <a:bodyPr wrap="none" rtlCol="0">
            <a:spAutoFit/>
          </a:bodyPr>
          <a:lstStyle/>
          <a:p>
            <a:pPr fontAlgn="base">
              <a:spcBef>
                <a:spcPct val="0"/>
              </a:spcBef>
              <a:spcAft>
                <a:spcPct val="0"/>
              </a:spcAft>
            </a:pPr>
            <a:r>
              <a:rPr lang="en-US" sz="800" dirty="0">
                <a:solidFill>
                  <a:srgbClr val="000000"/>
                </a:solidFill>
              </a:rPr>
              <a:t>DEFGHI</a:t>
            </a:r>
          </a:p>
        </p:txBody>
      </p:sp>
      <p:sp>
        <p:nvSpPr>
          <p:cNvPr id="193" name="TextBox 192"/>
          <p:cNvSpPr txBox="1"/>
          <p:nvPr/>
        </p:nvSpPr>
        <p:spPr>
          <a:xfrm>
            <a:off x="2460258" y="4655803"/>
            <a:ext cx="338554" cy="215444"/>
          </a:xfrm>
          <a:prstGeom prst="rect">
            <a:avLst/>
          </a:prstGeom>
          <a:noFill/>
        </p:spPr>
        <p:txBody>
          <a:bodyPr wrap="none" rtlCol="0">
            <a:spAutoFit/>
          </a:bodyPr>
          <a:lstStyle/>
          <a:p>
            <a:pPr fontAlgn="base">
              <a:spcBef>
                <a:spcPct val="0"/>
              </a:spcBef>
              <a:spcAft>
                <a:spcPct val="0"/>
              </a:spcAft>
            </a:pPr>
            <a:r>
              <a:rPr lang="en-US" sz="800">
                <a:solidFill>
                  <a:srgbClr val="000000"/>
                </a:solidFill>
              </a:rPr>
              <a:t>GHI</a:t>
            </a:r>
            <a:endParaRPr lang="en-US" sz="800" dirty="0">
              <a:solidFill>
                <a:srgbClr val="000000"/>
              </a:solidFill>
            </a:endParaRPr>
          </a:p>
        </p:txBody>
      </p:sp>
      <p:sp>
        <p:nvSpPr>
          <p:cNvPr id="194" name="TextBox 193"/>
          <p:cNvSpPr txBox="1"/>
          <p:nvPr/>
        </p:nvSpPr>
        <p:spPr>
          <a:xfrm>
            <a:off x="2432250" y="4798640"/>
            <a:ext cx="338554" cy="215444"/>
          </a:xfrm>
          <a:prstGeom prst="rect">
            <a:avLst/>
          </a:prstGeom>
          <a:noFill/>
        </p:spPr>
        <p:txBody>
          <a:bodyPr wrap="none" rtlCol="0">
            <a:spAutoFit/>
          </a:bodyPr>
          <a:lstStyle/>
          <a:p>
            <a:pPr fontAlgn="base">
              <a:spcBef>
                <a:spcPct val="0"/>
              </a:spcBef>
              <a:spcAft>
                <a:spcPct val="0"/>
              </a:spcAft>
            </a:pPr>
            <a:r>
              <a:rPr lang="en-US" sz="800">
                <a:solidFill>
                  <a:srgbClr val="000000"/>
                </a:solidFill>
              </a:rPr>
              <a:t>GHI</a:t>
            </a:r>
            <a:endParaRPr lang="en-US" sz="800" dirty="0">
              <a:solidFill>
                <a:srgbClr val="000000"/>
              </a:solidFill>
            </a:endParaRPr>
          </a:p>
        </p:txBody>
      </p:sp>
      <p:sp>
        <p:nvSpPr>
          <p:cNvPr id="195" name="TextBox 194"/>
          <p:cNvSpPr txBox="1"/>
          <p:nvPr/>
        </p:nvSpPr>
        <p:spPr>
          <a:xfrm>
            <a:off x="2426202" y="4918394"/>
            <a:ext cx="338554" cy="215444"/>
          </a:xfrm>
          <a:prstGeom prst="rect">
            <a:avLst/>
          </a:prstGeom>
          <a:noFill/>
        </p:spPr>
        <p:txBody>
          <a:bodyPr wrap="none" rtlCol="0">
            <a:spAutoFit/>
          </a:bodyPr>
          <a:lstStyle/>
          <a:p>
            <a:pPr fontAlgn="base">
              <a:spcBef>
                <a:spcPct val="0"/>
              </a:spcBef>
              <a:spcAft>
                <a:spcPct val="0"/>
              </a:spcAft>
            </a:pPr>
            <a:r>
              <a:rPr lang="en-US" sz="800">
                <a:solidFill>
                  <a:srgbClr val="000000"/>
                </a:solidFill>
              </a:rPr>
              <a:t>GHI</a:t>
            </a:r>
            <a:endParaRPr lang="en-US" sz="800" dirty="0">
              <a:solidFill>
                <a:srgbClr val="000000"/>
              </a:solidFill>
            </a:endParaRPr>
          </a:p>
        </p:txBody>
      </p:sp>
      <p:sp>
        <p:nvSpPr>
          <p:cNvPr id="196" name="TextBox 195"/>
          <p:cNvSpPr txBox="1"/>
          <p:nvPr/>
        </p:nvSpPr>
        <p:spPr>
          <a:xfrm>
            <a:off x="2244893" y="5074244"/>
            <a:ext cx="274434" cy="215444"/>
          </a:xfrm>
          <a:prstGeom prst="rect">
            <a:avLst/>
          </a:prstGeom>
          <a:noFill/>
        </p:spPr>
        <p:txBody>
          <a:bodyPr wrap="none" rtlCol="0">
            <a:spAutoFit/>
          </a:bodyPr>
          <a:lstStyle/>
          <a:p>
            <a:pPr fontAlgn="base">
              <a:spcBef>
                <a:spcPct val="0"/>
              </a:spcBef>
              <a:spcAft>
                <a:spcPct val="0"/>
              </a:spcAft>
            </a:pPr>
            <a:r>
              <a:rPr lang="en-US" sz="800">
                <a:solidFill>
                  <a:srgbClr val="000000"/>
                </a:solidFill>
              </a:rPr>
              <a:t>HI</a:t>
            </a:r>
            <a:endParaRPr lang="en-US" sz="800" dirty="0">
              <a:solidFill>
                <a:srgbClr val="000000"/>
              </a:solidFill>
            </a:endParaRPr>
          </a:p>
        </p:txBody>
      </p:sp>
      <p:sp>
        <p:nvSpPr>
          <p:cNvPr id="197" name="TextBox 196"/>
          <p:cNvSpPr txBox="1"/>
          <p:nvPr/>
        </p:nvSpPr>
        <p:spPr>
          <a:xfrm>
            <a:off x="5479431" y="4081588"/>
            <a:ext cx="607859" cy="215444"/>
          </a:xfrm>
          <a:prstGeom prst="rect">
            <a:avLst/>
          </a:prstGeom>
          <a:noFill/>
        </p:spPr>
        <p:txBody>
          <a:bodyPr wrap="none" rtlCol="0">
            <a:spAutoFit/>
          </a:bodyPr>
          <a:lstStyle/>
          <a:p>
            <a:pPr fontAlgn="base">
              <a:spcBef>
                <a:spcPct val="0"/>
              </a:spcBef>
              <a:spcAft>
                <a:spcPct val="0"/>
              </a:spcAft>
            </a:pPr>
            <a:r>
              <a:rPr lang="en-US" sz="800" dirty="0">
                <a:solidFill>
                  <a:srgbClr val="000000"/>
                </a:solidFill>
              </a:rPr>
              <a:t>BCDEFGHI</a:t>
            </a:r>
          </a:p>
        </p:txBody>
      </p:sp>
      <p:sp>
        <p:nvSpPr>
          <p:cNvPr id="198" name="TextBox 197"/>
          <p:cNvSpPr txBox="1"/>
          <p:nvPr/>
        </p:nvSpPr>
        <p:spPr>
          <a:xfrm>
            <a:off x="5669738" y="4292874"/>
            <a:ext cx="551754" cy="215444"/>
          </a:xfrm>
          <a:prstGeom prst="rect">
            <a:avLst/>
          </a:prstGeom>
          <a:noFill/>
        </p:spPr>
        <p:txBody>
          <a:bodyPr wrap="none" rtlCol="0">
            <a:spAutoFit/>
          </a:bodyPr>
          <a:lstStyle/>
          <a:p>
            <a:pPr fontAlgn="base">
              <a:spcBef>
                <a:spcPct val="0"/>
              </a:spcBef>
              <a:spcAft>
                <a:spcPct val="0"/>
              </a:spcAft>
            </a:pPr>
            <a:r>
              <a:rPr lang="en-US" sz="800" dirty="0">
                <a:solidFill>
                  <a:srgbClr val="000000"/>
                </a:solidFill>
              </a:rPr>
              <a:t>CDEFGHI</a:t>
            </a:r>
          </a:p>
        </p:txBody>
      </p:sp>
      <p:sp>
        <p:nvSpPr>
          <p:cNvPr id="199" name="TextBox 198"/>
          <p:cNvSpPr txBox="1"/>
          <p:nvPr/>
        </p:nvSpPr>
        <p:spPr>
          <a:xfrm>
            <a:off x="5161596" y="4440993"/>
            <a:ext cx="497252" cy="215444"/>
          </a:xfrm>
          <a:prstGeom prst="rect">
            <a:avLst/>
          </a:prstGeom>
          <a:noFill/>
        </p:spPr>
        <p:txBody>
          <a:bodyPr wrap="none" rtlCol="0">
            <a:spAutoFit/>
          </a:bodyPr>
          <a:lstStyle/>
          <a:p>
            <a:pPr fontAlgn="base">
              <a:spcBef>
                <a:spcPct val="0"/>
              </a:spcBef>
              <a:spcAft>
                <a:spcPct val="0"/>
              </a:spcAft>
            </a:pPr>
            <a:r>
              <a:rPr lang="en-US" sz="800" dirty="0">
                <a:solidFill>
                  <a:srgbClr val="000000"/>
                </a:solidFill>
              </a:rPr>
              <a:t>DEFGHI</a:t>
            </a:r>
          </a:p>
        </p:txBody>
      </p:sp>
      <p:sp>
        <p:nvSpPr>
          <p:cNvPr id="200" name="TextBox 199"/>
          <p:cNvSpPr txBox="1"/>
          <p:nvPr/>
        </p:nvSpPr>
        <p:spPr>
          <a:xfrm>
            <a:off x="4833828" y="4571235"/>
            <a:ext cx="385042" cy="215444"/>
          </a:xfrm>
          <a:prstGeom prst="rect">
            <a:avLst/>
          </a:prstGeom>
          <a:noFill/>
        </p:spPr>
        <p:txBody>
          <a:bodyPr wrap="none" rtlCol="0">
            <a:spAutoFit/>
          </a:bodyPr>
          <a:lstStyle/>
          <a:p>
            <a:pPr fontAlgn="base">
              <a:spcBef>
                <a:spcPct val="0"/>
              </a:spcBef>
              <a:spcAft>
                <a:spcPct val="0"/>
              </a:spcAft>
            </a:pPr>
            <a:r>
              <a:rPr lang="en-US" sz="800" dirty="0">
                <a:solidFill>
                  <a:srgbClr val="000000"/>
                </a:solidFill>
              </a:rPr>
              <a:t>FGHI</a:t>
            </a:r>
          </a:p>
        </p:txBody>
      </p:sp>
      <p:sp>
        <p:nvSpPr>
          <p:cNvPr id="201" name="TextBox 200"/>
          <p:cNvSpPr txBox="1"/>
          <p:nvPr/>
        </p:nvSpPr>
        <p:spPr>
          <a:xfrm>
            <a:off x="4761687" y="4727920"/>
            <a:ext cx="338554" cy="215444"/>
          </a:xfrm>
          <a:prstGeom prst="rect">
            <a:avLst/>
          </a:prstGeom>
          <a:noFill/>
        </p:spPr>
        <p:txBody>
          <a:bodyPr wrap="none" rtlCol="0">
            <a:spAutoFit/>
          </a:bodyPr>
          <a:lstStyle/>
          <a:p>
            <a:pPr fontAlgn="base">
              <a:spcBef>
                <a:spcPct val="0"/>
              </a:spcBef>
              <a:spcAft>
                <a:spcPct val="0"/>
              </a:spcAft>
            </a:pPr>
            <a:r>
              <a:rPr lang="en-US" sz="800" dirty="0">
                <a:solidFill>
                  <a:srgbClr val="000000"/>
                </a:solidFill>
              </a:rPr>
              <a:t>GHI</a:t>
            </a:r>
          </a:p>
        </p:txBody>
      </p:sp>
      <p:sp>
        <p:nvSpPr>
          <p:cNvPr id="202" name="TextBox 201"/>
          <p:cNvSpPr txBox="1"/>
          <p:nvPr/>
        </p:nvSpPr>
        <p:spPr>
          <a:xfrm>
            <a:off x="4634187" y="4847183"/>
            <a:ext cx="338554" cy="215444"/>
          </a:xfrm>
          <a:prstGeom prst="rect">
            <a:avLst/>
          </a:prstGeom>
          <a:noFill/>
        </p:spPr>
        <p:txBody>
          <a:bodyPr wrap="none" rtlCol="0">
            <a:spAutoFit/>
          </a:bodyPr>
          <a:lstStyle/>
          <a:p>
            <a:pPr fontAlgn="base">
              <a:spcBef>
                <a:spcPct val="0"/>
              </a:spcBef>
              <a:spcAft>
                <a:spcPct val="0"/>
              </a:spcAft>
            </a:pPr>
            <a:r>
              <a:rPr lang="en-US" sz="800" dirty="0">
                <a:solidFill>
                  <a:srgbClr val="000000"/>
                </a:solidFill>
              </a:rPr>
              <a:t>GHI</a:t>
            </a:r>
          </a:p>
        </p:txBody>
      </p:sp>
      <p:sp>
        <p:nvSpPr>
          <p:cNvPr id="203" name="TextBox 202"/>
          <p:cNvSpPr txBox="1"/>
          <p:nvPr/>
        </p:nvSpPr>
        <p:spPr>
          <a:xfrm>
            <a:off x="4430627" y="4999947"/>
            <a:ext cx="210314" cy="215444"/>
          </a:xfrm>
          <a:prstGeom prst="rect">
            <a:avLst/>
          </a:prstGeom>
          <a:noFill/>
        </p:spPr>
        <p:txBody>
          <a:bodyPr wrap="none" rtlCol="0">
            <a:spAutoFit/>
          </a:bodyPr>
          <a:lstStyle/>
          <a:p>
            <a:pPr fontAlgn="base">
              <a:spcBef>
                <a:spcPct val="0"/>
              </a:spcBef>
              <a:spcAft>
                <a:spcPct val="0"/>
              </a:spcAft>
            </a:pPr>
            <a:r>
              <a:rPr lang="en-US" sz="800" dirty="0">
                <a:solidFill>
                  <a:srgbClr val="000000"/>
                </a:solidFill>
              </a:rPr>
              <a:t>I</a:t>
            </a:r>
          </a:p>
        </p:txBody>
      </p:sp>
      <p:sp>
        <p:nvSpPr>
          <p:cNvPr id="204" name="TextBox 203"/>
          <p:cNvSpPr txBox="1"/>
          <p:nvPr/>
        </p:nvSpPr>
        <p:spPr>
          <a:xfrm>
            <a:off x="4354962" y="5121806"/>
            <a:ext cx="210314" cy="215444"/>
          </a:xfrm>
          <a:prstGeom prst="rect">
            <a:avLst/>
          </a:prstGeom>
          <a:noFill/>
        </p:spPr>
        <p:txBody>
          <a:bodyPr wrap="none" rtlCol="0">
            <a:spAutoFit/>
          </a:bodyPr>
          <a:lstStyle/>
          <a:p>
            <a:pPr fontAlgn="base">
              <a:spcBef>
                <a:spcPct val="0"/>
              </a:spcBef>
              <a:spcAft>
                <a:spcPct val="0"/>
              </a:spcAft>
            </a:pPr>
            <a:r>
              <a:rPr lang="en-US" sz="800" dirty="0">
                <a:solidFill>
                  <a:srgbClr val="000000"/>
                </a:solidFill>
              </a:rPr>
              <a:t>I</a:t>
            </a:r>
          </a:p>
        </p:txBody>
      </p:sp>
      <p:sp>
        <p:nvSpPr>
          <p:cNvPr id="205" name="TextBox 204"/>
          <p:cNvSpPr txBox="1"/>
          <p:nvPr/>
        </p:nvSpPr>
        <p:spPr>
          <a:xfrm>
            <a:off x="8304035" y="4068959"/>
            <a:ext cx="434734" cy="215444"/>
          </a:xfrm>
          <a:prstGeom prst="rect">
            <a:avLst/>
          </a:prstGeom>
          <a:noFill/>
        </p:spPr>
        <p:txBody>
          <a:bodyPr wrap="none" rtlCol="0">
            <a:spAutoFit/>
          </a:bodyPr>
          <a:lstStyle/>
          <a:p>
            <a:pPr fontAlgn="base">
              <a:spcBef>
                <a:spcPct val="0"/>
              </a:spcBef>
              <a:spcAft>
                <a:spcPct val="0"/>
              </a:spcAft>
            </a:pPr>
            <a:r>
              <a:rPr lang="en-US" sz="800" dirty="0">
                <a:solidFill>
                  <a:srgbClr val="000000"/>
                </a:solidFill>
              </a:rPr>
              <a:t>EFGHI</a:t>
            </a:r>
          </a:p>
        </p:txBody>
      </p:sp>
      <p:sp>
        <p:nvSpPr>
          <p:cNvPr id="206" name="TextBox 205"/>
          <p:cNvSpPr txBox="1"/>
          <p:nvPr/>
        </p:nvSpPr>
        <p:spPr>
          <a:xfrm>
            <a:off x="8544404" y="4303149"/>
            <a:ext cx="497252" cy="215444"/>
          </a:xfrm>
          <a:prstGeom prst="rect">
            <a:avLst/>
          </a:prstGeom>
          <a:noFill/>
        </p:spPr>
        <p:txBody>
          <a:bodyPr wrap="none" rtlCol="0">
            <a:spAutoFit/>
          </a:bodyPr>
          <a:lstStyle/>
          <a:p>
            <a:pPr fontAlgn="base">
              <a:spcBef>
                <a:spcPct val="0"/>
              </a:spcBef>
              <a:spcAft>
                <a:spcPct val="0"/>
              </a:spcAft>
            </a:pPr>
            <a:r>
              <a:rPr lang="en-US" sz="800" dirty="0">
                <a:solidFill>
                  <a:srgbClr val="000000"/>
                </a:solidFill>
              </a:rPr>
              <a:t>DEFGHI</a:t>
            </a:r>
          </a:p>
        </p:txBody>
      </p:sp>
      <p:sp>
        <p:nvSpPr>
          <p:cNvPr id="207" name="TextBox 206"/>
          <p:cNvSpPr txBox="1"/>
          <p:nvPr/>
        </p:nvSpPr>
        <p:spPr>
          <a:xfrm>
            <a:off x="8497338" y="4430122"/>
            <a:ext cx="434734" cy="215444"/>
          </a:xfrm>
          <a:prstGeom prst="rect">
            <a:avLst/>
          </a:prstGeom>
          <a:noFill/>
        </p:spPr>
        <p:txBody>
          <a:bodyPr wrap="none" rtlCol="0">
            <a:spAutoFit/>
          </a:bodyPr>
          <a:lstStyle/>
          <a:p>
            <a:pPr fontAlgn="base">
              <a:spcBef>
                <a:spcPct val="0"/>
              </a:spcBef>
              <a:spcAft>
                <a:spcPct val="0"/>
              </a:spcAft>
            </a:pPr>
            <a:r>
              <a:rPr lang="en-US" sz="800" dirty="0">
                <a:solidFill>
                  <a:srgbClr val="000000"/>
                </a:solidFill>
              </a:rPr>
              <a:t>EFGHI</a:t>
            </a:r>
          </a:p>
        </p:txBody>
      </p:sp>
      <p:sp>
        <p:nvSpPr>
          <p:cNvPr id="208" name="TextBox 207"/>
          <p:cNvSpPr txBox="1"/>
          <p:nvPr/>
        </p:nvSpPr>
        <p:spPr>
          <a:xfrm>
            <a:off x="8418502" y="4573940"/>
            <a:ext cx="385042" cy="215444"/>
          </a:xfrm>
          <a:prstGeom prst="rect">
            <a:avLst/>
          </a:prstGeom>
          <a:noFill/>
        </p:spPr>
        <p:txBody>
          <a:bodyPr wrap="none" rtlCol="0">
            <a:spAutoFit/>
          </a:bodyPr>
          <a:lstStyle/>
          <a:p>
            <a:pPr fontAlgn="base">
              <a:spcBef>
                <a:spcPct val="0"/>
              </a:spcBef>
              <a:spcAft>
                <a:spcPct val="0"/>
              </a:spcAft>
            </a:pPr>
            <a:r>
              <a:rPr lang="en-US" sz="800" dirty="0">
                <a:solidFill>
                  <a:srgbClr val="000000"/>
                </a:solidFill>
              </a:rPr>
              <a:t>FGHI</a:t>
            </a:r>
          </a:p>
        </p:txBody>
      </p:sp>
      <p:sp>
        <p:nvSpPr>
          <p:cNvPr id="209" name="TextBox 208"/>
          <p:cNvSpPr txBox="1"/>
          <p:nvPr/>
        </p:nvSpPr>
        <p:spPr>
          <a:xfrm>
            <a:off x="8340131" y="4704672"/>
            <a:ext cx="385042" cy="215444"/>
          </a:xfrm>
          <a:prstGeom prst="rect">
            <a:avLst/>
          </a:prstGeom>
          <a:noFill/>
        </p:spPr>
        <p:txBody>
          <a:bodyPr wrap="none" rtlCol="0">
            <a:spAutoFit/>
          </a:bodyPr>
          <a:lstStyle/>
          <a:p>
            <a:pPr fontAlgn="base">
              <a:spcBef>
                <a:spcPct val="0"/>
              </a:spcBef>
              <a:spcAft>
                <a:spcPct val="0"/>
              </a:spcAft>
            </a:pPr>
            <a:r>
              <a:rPr lang="en-US" sz="800" dirty="0">
                <a:solidFill>
                  <a:srgbClr val="000000"/>
                </a:solidFill>
              </a:rPr>
              <a:t>FGHI</a:t>
            </a:r>
          </a:p>
        </p:txBody>
      </p:sp>
      <p:sp>
        <p:nvSpPr>
          <p:cNvPr id="210" name="TextBox 209"/>
          <p:cNvSpPr txBox="1"/>
          <p:nvPr/>
        </p:nvSpPr>
        <p:spPr>
          <a:xfrm>
            <a:off x="8225981" y="4835642"/>
            <a:ext cx="338554" cy="215444"/>
          </a:xfrm>
          <a:prstGeom prst="rect">
            <a:avLst/>
          </a:prstGeom>
          <a:noFill/>
        </p:spPr>
        <p:txBody>
          <a:bodyPr wrap="none" rtlCol="0">
            <a:spAutoFit/>
          </a:bodyPr>
          <a:lstStyle/>
          <a:p>
            <a:pPr fontAlgn="base">
              <a:spcBef>
                <a:spcPct val="0"/>
              </a:spcBef>
              <a:spcAft>
                <a:spcPct val="0"/>
              </a:spcAft>
            </a:pPr>
            <a:r>
              <a:rPr lang="en-US" sz="800" dirty="0">
                <a:solidFill>
                  <a:srgbClr val="000000"/>
                </a:solidFill>
              </a:rPr>
              <a:t>GHI</a:t>
            </a:r>
          </a:p>
        </p:txBody>
      </p:sp>
      <p:sp>
        <p:nvSpPr>
          <p:cNvPr id="211" name="TextBox 210"/>
          <p:cNvSpPr txBox="1"/>
          <p:nvPr/>
        </p:nvSpPr>
        <p:spPr>
          <a:xfrm>
            <a:off x="7648464" y="4978554"/>
            <a:ext cx="210314" cy="215444"/>
          </a:xfrm>
          <a:prstGeom prst="rect">
            <a:avLst/>
          </a:prstGeom>
          <a:noFill/>
        </p:spPr>
        <p:txBody>
          <a:bodyPr wrap="none" rtlCol="0">
            <a:spAutoFit/>
          </a:bodyPr>
          <a:lstStyle/>
          <a:p>
            <a:pPr fontAlgn="base">
              <a:spcBef>
                <a:spcPct val="0"/>
              </a:spcBef>
              <a:spcAft>
                <a:spcPct val="0"/>
              </a:spcAft>
            </a:pPr>
            <a:r>
              <a:rPr lang="en-US" sz="800" dirty="0">
                <a:solidFill>
                  <a:srgbClr val="000000"/>
                </a:solidFill>
              </a:rPr>
              <a:t>I</a:t>
            </a:r>
          </a:p>
        </p:txBody>
      </p:sp>
      <p:sp>
        <p:nvSpPr>
          <p:cNvPr id="212" name="TextBox 211"/>
          <p:cNvSpPr txBox="1"/>
          <p:nvPr/>
        </p:nvSpPr>
        <p:spPr>
          <a:xfrm>
            <a:off x="7648464" y="5109774"/>
            <a:ext cx="210314" cy="215444"/>
          </a:xfrm>
          <a:prstGeom prst="rect">
            <a:avLst/>
          </a:prstGeom>
          <a:noFill/>
        </p:spPr>
        <p:txBody>
          <a:bodyPr wrap="none" rtlCol="0">
            <a:spAutoFit/>
          </a:bodyPr>
          <a:lstStyle/>
          <a:p>
            <a:pPr fontAlgn="base">
              <a:spcBef>
                <a:spcPct val="0"/>
              </a:spcBef>
              <a:spcAft>
                <a:spcPct val="0"/>
              </a:spcAft>
            </a:pPr>
            <a:r>
              <a:rPr lang="en-US" sz="800" dirty="0">
                <a:solidFill>
                  <a:srgbClr val="000000"/>
                </a:solidFill>
              </a:rPr>
              <a:t>I</a:t>
            </a:r>
          </a:p>
        </p:txBody>
      </p:sp>
      <p:graphicFrame>
        <p:nvGraphicFramePr>
          <p:cNvPr id="213" name="Chart 212"/>
          <p:cNvGraphicFramePr/>
          <p:nvPr>
            <p:extLst>
              <p:ext uri="{D42A27DB-BD31-4B8C-83A1-F6EECF244321}">
                <p14:modId xmlns:p14="http://schemas.microsoft.com/office/powerpoint/2010/main" val="2075664063"/>
              </p:ext>
            </p:extLst>
          </p:nvPr>
        </p:nvGraphicFramePr>
        <p:xfrm>
          <a:off x="3196669" y="4071120"/>
          <a:ext cx="2867024" cy="1517648"/>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214" name="Chart 213"/>
          <p:cNvGraphicFramePr/>
          <p:nvPr>
            <p:extLst>
              <p:ext uri="{D42A27DB-BD31-4B8C-83A1-F6EECF244321}">
                <p14:modId xmlns:p14="http://schemas.microsoft.com/office/powerpoint/2010/main" val="2738510242"/>
              </p:ext>
            </p:extLst>
          </p:nvPr>
        </p:nvGraphicFramePr>
        <p:xfrm>
          <a:off x="6254194" y="4061595"/>
          <a:ext cx="2867024" cy="1517648"/>
        </p:xfrm>
        <a:graphic>
          <a:graphicData uri="http://schemas.openxmlformats.org/drawingml/2006/chart">
            <c:chart xmlns:c="http://schemas.openxmlformats.org/drawingml/2006/chart" xmlns:r="http://schemas.openxmlformats.org/officeDocument/2006/relationships" r:id="rId8"/>
          </a:graphicData>
        </a:graphic>
      </p:graphicFrame>
      <p:grpSp>
        <p:nvGrpSpPr>
          <p:cNvPr id="215" name="Group 214"/>
          <p:cNvGrpSpPr/>
          <p:nvPr/>
        </p:nvGrpSpPr>
        <p:grpSpPr>
          <a:xfrm>
            <a:off x="682490" y="2989988"/>
            <a:ext cx="256802" cy="740828"/>
            <a:chOff x="658426" y="1547199"/>
            <a:chExt cx="256802" cy="740828"/>
          </a:xfrm>
        </p:grpSpPr>
        <p:sp>
          <p:nvSpPr>
            <p:cNvPr id="216" name="TextBox 215"/>
            <p:cNvSpPr txBox="1"/>
            <p:nvPr/>
          </p:nvSpPr>
          <p:spPr>
            <a:xfrm>
              <a:off x="673627" y="1547199"/>
              <a:ext cx="240771" cy="230832"/>
            </a:xfrm>
            <a:prstGeom prst="rect">
              <a:avLst/>
            </a:prstGeom>
            <a:noFill/>
          </p:spPr>
          <p:txBody>
            <a:bodyPr wrap="none" rtlCol="0">
              <a:spAutoFit/>
            </a:bodyPr>
            <a:lstStyle/>
            <a:p>
              <a:pPr algn="ctr" fontAlgn="base">
                <a:spcBef>
                  <a:spcPct val="0"/>
                </a:spcBef>
                <a:spcAft>
                  <a:spcPct val="0"/>
                </a:spcAft>
              </a:pPr>
              <a:r>
                <a:rPr lang="en-US" sz="900" dirty="0" smtClean="0">
                  <a:solidFill>
                    <a:srgbClr val="000000"/>
                  </a:solidFill>
                </a:rPr>
                <a:t>E</a:t>
              </a:r>
              <a:endParaRPr lang="en-US" sz="900" dirty="0">
                <a:solidFill>
                  <a:srgbClr val="000000"/>
                </a:solidFill>
              </a:endParaRPr>
            </a:p>
          </p:txBody>
        </p:sp>
        <p:sp>
          <p:nvSpPr>
            <p:cNvPr id="217" name="TextBox 216"/>
            <p:cNvSpPr txBox="1"/>
            <p:nvPr/>
          </p:nvSpPr>
          <p:spPr>
            <a:xfrm>
              <a:off x="675230" y="1799020"/>
              <a:ext cx="237566" cy="230832"/>
            </a:xfrm>
            <a:prstGeom prst="rect">
              <a:avLst/>
            </a:prstGeom>
            <a:noFill/>
          </p:spPr>
          <p:txBody>
            <a:bodyPr wrap="none" rtlCol="0">
              <a:spAutoFit/>
            </a:bodyPr>
            <a:lstStyle/>
            <a:p>
              <a:pPr algn="ctr" fontAlgn="base">
                <a:spcBef>
                  <a:spcPct val="0"/>
                </a:spcBef>
                <a:spcAft>
                  <a:spcPct val="0"/>
                </a:spcAft>
              </a:pPr>
              <a:r>
                <a:rPr lang="en-US" sz="900" dirty="0" smtClean="0">
                  <a:solidFill>
                    <a:srgbClr val="000000"/>
                  </a:solidFill>
                </a:rPr>
                <a:t>F</a:t>
              </a:r>
              <a:endParaRPr lang="en-US" sz="900" dirty="0">
                <a:solidFill>
                  <a:srgbClr val="000000"/>
                </a:solidFill>
              </a:endParaRPr>
            </a:p>
          </p:txBody>
        </p:sp>
        <p:sp>
          <p:nvSpPr>
            <p:cNvPr id="218" name="TextBox 217"/>
            <p:cNvSpPr txBox="1"/>
            <p:nvPr/>
          </p:nvSpPr>
          <p:spPr>
            <a:xfrm>
              <a:off x="658426" y="2057195"/>
              <a:ext cx="256802" cy="230832"/>
            </a:xfrm>
            <a:prstGeom prst="rect">
              <a:avLst/>
            </a:prstGeom>
            <a:noFill/>
          </p:spPr>
          <p:txBody>
            <a:bodyPr wrap="none" rtlCol="0">
              <a:spAutoFit/>
            </a:bodyPr>
            <a:lstStyle/>
            <a:p>
              <a:pPr algn="r" fontAlgn="base">
                <a:spcBef>
                  <a:spcPct val="0"/>
                </a:spcBef>
                <a:spcAft>
                  <a:spcPct val="0"/>
                </a:spcAft>
              </a:pPr>
              <a:r>
                <a:rPr lang="en-US" sz="900" dirty="0" smtClean="0">
                  <a:solidFill>
                    <a:srgbClr val="000000"/>
                  </a:solidFill>
                </a:rPr>
                <a:t>G</a:t>
              </a:r>
              <a:endParaRPr lang="en-US" sz="900" dirty="0">
                <a:solidFill>
                  <a:srgbClr val="000000"/>
                </a:solidFill>
              </a:endParaRPr>
            </a:p>
          </p:txBody>
        </p:sp>
      </p:grpSp>
      <p:pic>
        <p:nvPicPr>
          <p:cNvPr id="143" name="Picture 142"/>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8323703" y="127430"/>
            <a:ext cx="612648" cy="612648"/>
          </a:xfrm>
          <a:prstGeom prst="rect">
            <a:avLst/>
          </a:prstGeom>
        </p:spPr>
      </p:pic>
      <p:graphicFrame>
        <p:nvGraphicFramePr>
          <p:cNvPr id="144" name="Chart 143"/>
          <p:cNvGraphicFramePr/>
          <p:nvPr>
            <p:extLst>
              <p:ext uri="{D42A27DB-BD31-4B8C-83A1-F6EECF244321}">
                <p14:modId xmlns:p14="http://schemas.microsoft.com/office/powerpoint/2010/main" val="2389551821"/>
              </p:ext>
            </p:extLst>
          </p:nvPr>
        </p:nvGraphicFramePr>
        <p:xfrm>
          <a:off x="430709" y="1392076"/>
          <a:ext cx="3105149" cy="1190625"/>
        </p:xfrm>
        <a:graphic>
          <a:graphicData uri="http://schemas.openxmlformats.org/drawingml/2006/chart">
            <c:chart xmlns:c="http://schemas.openxmlformats.org/drawingml/2006/chart" xmlns:r="http://schemas.openxmlformats.org/officeDocument/2006/relationships" r:id="rId10"/>
          </a:graphicData>
        </a:graphic>
      </p:graphicFrame>
      <p:grpSp>
        <p:nvGrpSpPr>
          <p:cNvPr id="147" name="Group 146"/>
          <p:cNvGrpSpPr/>
          <p:nvPr/>
        </p:nvGrpSpPr>
        <p:grpSpPr>
          <a:xfrm>
            <a:off x="-119949" y="1685295"/>
            <a:ext cx="3264238" cy="637729"/>
            <a:chOff x="-119083" y="1665303"/>
            <a:chExt cx="3264238" cy="637729"/>
          </a:xfrm>
        </p:grpSpPr>
        <p:cxnSp>
          <p:nvCxnSpPr>
            <p:cNvPr id="148" name="Straight Connector 147"/>
            <p:cNvCxnSpPr/>
            <p:nvPr/>
          </p:nvCxnSpPr>
          <p:spPr bwMode="auto">
            <a:xfrm>
              <a:off x="219075" y="1955621"/>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9" name="TextBox 148"/>
            <p:cNvSpPr txBox="1"/>
            <p:nvPr/>
          </p:nvSpPr>
          <p:spPr>
            <a:xfrm>
              <a:off x="-81178" y="1665303"/>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227" name="TextBox 226"/>
            <p:cNvSpPr txBox="1"/>
            <p:nvPr/>
          </p:nvSpPr>
          <p:spPr>
            <a:xfrm>
              <a:off x="-119083" y="2056811"/>
              <a:ext cx="809625" cy="246221"/>
            </a:xfrm>
            <a:prstGeom prst="rect">
              <a:avLst/>
            </a:prstGeom>
            <a:noFill/>
          </p:spPr>
          <p:txBody>
            <a:bodyPr wrap="square" rtlCol="0">
              <a:spAutoFit/>
            </a:bodyPr>
            <a:lstStyle/>
            <a:p>
              <a:pPr algn="ctr" fontAlgn="base">
                <a:spcBef>
                  <a:spcPct val="0"/>
                </a:spcBef>
                <a:spcAft>
                  <a:spcPct val="0"/>
                </a:spcAft>
              </a:pPr>
              <a:r>
                <a:rPr lang="en-US" sz="1000" b="1" i="1" dirty="0" smtClean="0">
                  <a:solidFill>
                    <a:srgbClr val="000000">
                      <a:lumMod val="75000"/>
                      <a:lumOff val="25000"/>
                    </a:srgbClr>
                  </a:solidFill>
                  <a:latin typeface="Arial" panose="020B0604020202020204" pitchFamily="34" charset="0"/>
                  <a:cs typeface="Arial" panose="020B0604020202020204" pitchFamily="34" charset="0"/>
                </a:rPr>
                <a:t>40+</a:t>
              </a:r>
              <a:endParaRPr lang="en-US" sz="1000" b="1" i="1" dirty="0">
                <a:solidFill>
                  <a:srgbClr val="000000">
                    <a:lumMod val="75000"/>
                    <a:lumOff val="25000"/>
                  </a:srgbClr>
                </a:solidFill>
                <a:latin typeface="Arial" panose="020B0604020202020204" pitchFamily="34" charset="0"/>
                <a:cs typeface="Arial" panose="020B0604020202020204" pitchFamily="34" charset="0"/>
              </a:endParaRPr>
            </a:p>
          </p:txBody>
        </p:sp>
      </p:grpSp>
      <p:grpSp>
        <p:nvGrpSpPr>
          <p:cNvPr id="229" name="Group 228"/>
          <p:cNvGrpSpPr/>
          <p:nvPr/>
        </p:nvGrpSpPr>
        <p:grpSpPr>
          <a:xfrm>
            <a:off x="327667" y="1574343"/>
            <a:ext cx="255198" cy="911648"/>
            <a:chOff x="665612" y="1527983"/>
            <a:chExt cx="255198" cy="911648"/>
          </a:xfrm>
        </p:grpSpPr>
        <p:sp>
          <p:nvSpPr>
            <p:cNvPr id="230" name="TextBox 229"/>
            <p:cNvSpPr txBox="1"/>
            <p:nvPr/>
          </p:nvSpPr>
          <p:spPr>
            <a:xfrm>
              <a:off x="665612" y="1527983"/>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231" name="TextBox 230"/>
            <p:cNvSpPr txBox="1"/>
            <p:nvPr/>
          </p:nvSpPr>
          <p:spPr>
            <a:xfrm>
              <a:off x="665612" y="175655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232" name="TextBox 231"/>
            <p:cNvSpPr txBox="1"/>
            <p:nvPr/>
          </p:nvSpPr>
          <p:spPr>
            <a:xfrm>
              <a:off x="665612" y="1976444"/>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233" name="TextBox 232"/>
            <p:cNvSpPr txBox="1"/>
            <p:nvPr/>
          </p:nvSpPr>
          <p:spPr>
            <a:xfrm>
              <a:off x="665612" y="2208799"/>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grpSp>
      <p:graphicFrame>
        <p:nvGraphicFramePr>
          <p:cNvPr id="244" name="Chart 243"/>
          <p:cNvGraphicFramePr/>
          <p:nvPr>
            <p:extLst>
              <p:ext uri="{D42A27DB-BD31-4B8C-83A1-F6EECF244321}">
                <p14:modId xmlns:p14="http://schemas.microsoft.com/office/powerpoint/2010/main" val="1725768989"/>
              </p:ext>
            </p:extLst>
          </p:nvPr>
        </p:nvGraphicFramePr>
        <p:xfrm>
          <a:off x="3472890" y="1383999"/>
          <a:ext cx="3105149" cy="1190625"/>
        </p:xfrm>
        <a:graphic>
          <a:graphicData uri="http://schemas.openxmlformats.org/drawingml/2006/chart">
            <c:chart xmlns:c="http://schemas.openxmlformats.org/drawingml/2006/chart" xmlns:r="http://schemas.openxmlformats.org/officeDocument/2006/relationships" r:id="rId11"/>
          </a:graphicData>
        </a:graphic>
      </p:graphicFrame>
      <p:grpSp>
        <p:nvGrpSpPr>
          <p:cNvPr id="246" name="Group 245"/>
          <p:cNvGrpSpPr/>
          <p:nvPr/>
        </p:nvGrpSpPr>
        <p:grpSpPr>
          <a:xfrm>
            <a:off x="2808334" y="1638840"/>
            <a:ext cx="3135266" cy="701712"/>
            <a:chOff x="139144" y="1640728"/>
            <a:chExt cx="3135266" cy="701712"/>
          </a:xfrm>
        </p:grpSpPr>
        <p:cxnSp>
          <p:nvCxnSpPr>
            <p:cNvPr id="247" name="Straight Connector 246"/>
            <p:cNvCxnSpPr/>
            <p:nvPr/>
          </p:nvCxnSpPr>
          <p:spPr bwMode="auto">
            <a:xfrm>
              <a:off x="348330" y="198120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8" name="TextBox 247"/>
            <p:cNvSpPr txBox="1"/>
            <p:nvPr/>
          </p:nvSpPr>
          <p:spPr>
            <a:xfrm>
              <a:off x="139145" y="1640728"/>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249" name="TextBox 248"/>
            <p:cNvSpPr txBox="1"/>
            <p:nvPr/>
          </p:nvSpPr>
          <p:spPr>
            <a:xfrm>
              <a:off x="139144" y="2096219"/>
              <a:ext cx="809625" cy="246221"/>
            </a:xfrm>
            <a:prstGeom prst="rect">
              <a:avLst/>
            </a:prstGeom>
            <a:noFill/>
          </p:spPr>
          <p:txBody>
            <a:bodyPr wrap="square" rtlCol="0">
              <a:spAutoFit/>
            </a:bodyPr>
            <a:lstStyle/>
            <a:p>
              <a:pPr algn="ctr" fontAlgn="base">
                <a:spcBef>
                  <a:spcPct val="0"/>
                </a:spcBef>
                <a:spcAft>
                  <a:spcPct val="0"/>
                </a:spcAft>
              </a:pPr>
              <a:r>
                <a:rPr lang="en-US" sz="1000" b="1" i="1" dirty="0" smtClean="0">
                  <a:solidFill>
                    <a:srgbClr val="000000">
                      <a:lumMod val="75000"/>
                      <a:lumOff val="25000"/>
                    </a:srgbClr>
                  </a:solidFill>
                  <a:latin typeface="Arial" panose="020B0604020202020204" pitchFamily="34" charset="0"/>
                  <a:cs typeface="Arial" panose="020B0604020202020204" pitchFamily="34" charset="0"/>
                </a:rPr>
                <a:t>40+</a:t>
              </a:r>
              <a:endParaRPr lang="en-US" sz="1000" b="1" i="1" dirty="0">
                <a:solidFill>
                  <a:srgbClr val="000000">
                    <a:lumMod val="75000"/>
                    <a:lumOff val="25000"/>
                  </a:srgbClr>
                </a:solidFill>
                <a:latin typeface="Arial" panose="020B0604020202020204" pitchFamily="34" charset="0"/>
                <a:cs typeface="Arial" panose="020B0604020202020204" pitchFamily="34" charset="0"/>
              </a:endParaRPr>
            </a:p>
          </p:txBody>
        </p:sp>
      </p:grpSp>
      <p:grpSp>
        <p:nvGrpSpPr>
          <p:cNvPr id="251" name="Group 250"/>
          <p:cNvGrpSpPr/>
          <p:nvPr/>
        </p:nvGrpSpPr>
        <p:grpSpPr>
          <a:xfrm>
            <a:off x="3394362" y="1520620"/>
            <a:ext cx="255198" cy="911648"/>
            <a:chOff x="665612" y="1527983"/>
            <a:chExt cx="255198" cy="911648"/>
          </a:xfrm>
        </p:grpSpPr>
        <p:sp>
          <p:nvSpPr>
            <p:cNvPr id="252" name="TextBox 251"/>
            <p:cNvSpPr txBox="1"/>
            <p:nvPr/>
          </p:nvSpPr>
          <p:spPr>
            <a:xfrm>
              <a:off x="665612" y="1527983"/>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253" name="TextBox 252"/>
            <p:cNvSpPr txBox="1"/>
            <p:nvPr/>
          </p:nvSpPr>
          <p:spPr>
            <a:xfrm>
              <a:off x="665612" y="175655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254" name="TextBox 253"/>
            <p:cNvSpPr txBox="1"/>
            <p:nvPr/>
          </p:nvSpPr>
          <p:spPr>
            <a:xfrm>
              <a:off x="665612" y="1976444"/>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255" name="TextBox 254"/>
            <p:cNvSpPr txBox="1"/>
            <p:nvPr/>
          </p:nvSpPr>
          <p:spPr>
            <a:xfrm>
              <a:off x="665612" y="2208799"/>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grpSp>
      <p:graphicFrame>
        <p:nvGraphicFramePr>
          <p:cNvPr id="256" name="Chart 255"/>
          <p:cNvGraphicFramePr/>
          <p:nvPr>
            <p:extLst>
              <p:ext uri="{D42A27DB-BD31-4B8C-83A1-F6EECF244321}">
                <p14:modId xmlns:p14="http://schemas.microsoft.com/office/powerpoint/2010/main" val="627742392"/>
              </p:ext>
            </p:extLst>
          </p:nvPr>
        </p:nvGraphicFramePr>
        <p:xfrm>
          <a:off x="6459616" y="1388502"/>
          <a:ext cx="3105149" cy="1190625"/>
        </p:xfrm>
        <a:graphic>
          <a:graphicData uri="http://schemas.openxmlformats.org/drawingml/2006/chart">
            <c:chart xmlns:c="http://schemas.openxmlformats.org/drawingml/2006/chart" xmlns:r="http://schemas.openxmlformats.org/officeDocument/2006/relationships" r:id="rId12"/>
          </a:graphicData>
        </a:graphic>
      </p:graphicFrame>
      <p:grpSp>
        <p:nvGrpSpPr>
          <p:cNvPr id="258" name="Group 257"/>
          <p:cNvGrpSpPr/>
          <p:nvPr/>
        </p:nvGrpSpPr>
        <p:grpSpPr>
          <a:xfrm>
            <a:off x="5893909" y="1638580"/>
            <a:ext cx="2980253" cy="701712"/>
            <a:chOff x="139144" y="1640728"/>
            <a:chExt cx="2980253" cy="701712"/>
          </a:xfrm>
        </p:grpSpPr>
        <p:cxnSp>
          <p:nvCxnSpPr>
            <p:cNvPr id="259" name="Straight Connector 258"/>
            <p:cNvCxnSpPr/>
            <p:nvPr/>
          </p:nvCxnSpPr>
          <p:spPr bwMode="auto">
            <a:xfrm>
              <a:off x="193317" y="1983348"/>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0" name="TextBox 259"/>
            <p:cNvSpPr txBox="1"/>
            <p:nvPr/>
          </p:nvSpPr>
          <p:spPr>
            <a:xfrm>
              <a:off x="139145" y="1640728"/>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261" name="TextBox 260"/>
            <p:cNvSpPr txBox="1"/>
            <p:nvPr/>
          </p:nvSpPr>
          <p:spPr>
            <a:xfrm>
              <a:off x="139144" y="2096219"/>
              <a:ext cx="809625" cy="246221"/>
            </a:xfrm>
            <a:prstGeom prst="rect">
              <a:avLst/>
            </a:prstGeom>
            <a:noFill/>
          </p:spPr>
          <p:txBody>
            <a:bodyPr wrap="square" rtlCol="0">
              <a:spAutoFit/>
            </a:bodyPr>
            <a:lstStyle/>
            <a:p>
              <a:pPr algn="ctr" fontAlgn="base">
                <a:spcBef>
                  <a:spcPct val="0"/>
                </a:spcBef>
                <a:spcAft>
                  <a:spcPct val="0"/>
                </a:spcAft>
              </a:pPr>
              <a:r>
                <a:rPr lang="en-US" sz="1000" b="1" i="1" dirty="0" smtClean="0">
                  <a:solidFill>
                    <a:srgbClr val="000000">
                      <a:lumMod val="75000"/>
                      <a:lumOff val="25000"/>
                    </a:srgbClr>
                  </a:solidFill>
                  <a:latin typeface="Arial" panose="020B0604020202020204" pitchFamily="34" charset="0"/>
                  <a:cs typeface="Arial" panose="020B0604020202020204" pitchFamily="34" charset="0"/>
                </a:rPr>
                <a:t>40+</a:t>
              </a:r>
              <a:endParaRPr lang="en-US" sz="1000" b="1" i="1" dirty="0">
                <a:solidFill>
                  <a:srgbClr val="000000">
                    <a:lumMod val="75000"/>
                    <a:lumOff val="25000"/>
                  </a:srgbClr>
                </a:solidFill>
                <a:latin typeface="Arial" panose="020B0604020202020204" pitchFamily="34" charset="0"/>
                <a:cs typeface="Arial" panose="020B0604020202020204" pitchFamily="34" charset="0"/>
              </a:endParaRPr>
            </a:p>
          </p:txBody>
        </p:sp>
      </p:grpSp>
      <p:sp>
        <p:nvSpPr>
          <p:cNvPr id="122" name="TextBox 121"/>
          <p:cNvSpPr txBox="1"/>
          <p:nvPr/>
        </p:nvSpPr>
        <p:spPr>
          <a:xfrm>
            <a:off x="2346556" y="2999918"/>
            <a:ext cx="237566" cy="230832"/>
          </a:xfrm>
          <a:prstGeom prst="rect">
            <a:avLst/>
          </a:prstGeom>
          <a:noFill/>
        </p:spPr>
        <p:txBody>
          <a:bodyPr wrap="none" rtlCol="0">
            <a:spAutoFit/>
          </a:bodyPr>
          <a:lstStyle/>
          <a:p>
            <a:pPr fontAlgn="base">
              <a:spcBef>
                <a:spcPct val="0"/>
              </a:spcBef>
              <a:spcAft>
                <a:spcPct val="0"/>
              </a:spcAft>
            </a:pPr>
            <a:r>
              <a:rPr lang="en-US" sz="900" dirty="0">
                <a:solidFill>
                  <a:srgbClr val="FF0000"/>
                </a:solidFill>
              </a:rPr>
              <a:t>F</a:t>
            </a:r>
          </a:p>
        </p:txBody>
      </p:sp>
      <p:grpSp>
        <p:nvGrpSpPr>
          <p:cNvPr id="121" name="Group 120"/>
          <p:cNvGrpSpPr/>
          <p:nvPr/>
        </p:nvGrpSpPr>
        <p:grpSpPr>
          <a:xfrm>
            <a:off x="3579342" y="2989988"/>
            <a:ext cx="256802" cy="740828"/>
            <a:chOff x="658426" y="1547199"/>
            <a:chExt cx="256802" cy="740828"/>
          </a:xfrm>
        </p:grpSpPr>
        <p:sp>
          <p:nvSpPr>
            <p:cNvPr id="123" name="TextBox 122"/>
            <p:cNvSpPr txBox="1"/>
            <p:nvPr/>
          </p:nvSpPr>
          <p:spPr>
            <a:xfrm>
              <a:off x="673627" y="1547199"/>
              <a:ext cx="240771" cy="230832"/>
            </a:xfrm>
            <a:prstGeom prst="rect">
              <a:avLst/>
            </a:prstGeom>
            <a:noFill/>
          </p:spPr>
          <p:txBody>
            <a:bodyPr wrap="none" rtlCol="0">
              <a:spAutoFit/>
            </a:bodyPr>
            <a:lstStyle/>
            <a:p>
              <a:pPr algn="ctr" fontAlgn="base">
                <a:spcBef>
                  <a:spcPct val="0"/>
                </a:spcBef>
                <a:spcAft>
                  <a:spcPct val="0"/>
                </a:spcAft>
              </a:pPr>
              <a:r>
                <a:rPr lang="en-US" sz="900" dirty="0" smtClean="0">
                  <a:solidFill>
                    <a:srgbClr val="000000"/>
                  </a:solidFill>
                </a:rPr>
                <a:t>E</a:t>
              </a:r>
              <a:endParaRPr lang="en-US" sz="900" dirty="0">
                <a:solidFill>
                  <a:srgbClr val="000000"/>
                </a:solidFill>
              </a:endParaRPr>
            </a:p>
          </p:txBody>
        </p:sp>
        <p:sp>
          <p:nvSpPr>
            <p:cNvPr id="124" name="TextBox 123"/>
            <p:cNvSpPr txBox="1"/>
            <p:nvPr/>
          </p:nvSpPr>
          <p:spPr>
            <a:xfrm>
              <a:off x="675230" y="1799020"/>
              <a:ext cx="237566" cy="230832"/>
            </a:xfrm>
            <a:prstGeom prst="rect">
              <a:avLst/>
            </a:prstGeom>
            <a:noFill/>
          </p:spPr>
          <p:txBody>
            <a:bodyPr wrap="none" rtlCol="0">
              <a:spAutoFit/>
            </a:bodyPr>
            <a:lstStyle/>
            <a:p>
              <a:pPr algn="ctr" fontAlgn="base">
                <a:spcBef>
                  <a:spcPct val="0"/>
                </a:spcBef>
                <a:spcAft>
                  <a:spcPct val="0"/>
                </a:spcAft>
              </a:pPr>
              <a:r>
                <a:rPr lang="en-US" sz="900" dirty="0" smtClean="0">
                  <a:solidFill>
                    <a:srgbClr val="000000"/>
                  </a:solidFill>
                </a:rPr>
                <a:t>F</a:t>
              </a:r>
              <a:endParaRPr lang="en-US" sz="900" dirty="0">
                <a:solidFill>
                  <a:srgbClr val="000000"/>
                </a:solidFill>
              </a:endParaRPr>
            </a:p>
          </p:txBody>
        </p:sp>
        <p:sp>
          <p:nvSpPr>
            <p:cNvPr id="126" name="TextBox 125"/>
            <p:cNvSpPr txBox="1"/>
            <p:nvPr/>
          </p:nvSpPr>
          <p:spPr>
            <a:xfrm>
              <a:off x="658426" y="2057195"/>
              <a:ext cx="256802" cy="230832"/>
            </a:xfrm>
            <a:prstGeom prst="rect">
              <a:avLst/>
            </a:prstGeom>
            <a:noFill/>
          </p:spPr>
          <p:txBody>
            <a:bodyPr wrap="none" rtlCol="0">
              <a:spAutoFit/>
            </a:bodyPr>
            <a:lstStyle/>
            <a:p>
              <a:pPr algn="r" fontAlgn="base">
                <a:spcBef>
                  <a:spcPct val="0"/>
                </a:spcBef>
                <a:spcAft>
                  <a:spcPct val="0"/>
                </a:spcAft>
              </a:pPr>
              <a:r>
                <a:rPr lang="en-US" sz="900" dirty="0" smtClean="0">
                  <a:solidFill>
                    <a:srgbClr val="000000"/>
                  </a:solidFill>
                </a:rPr>
                <a:t>G</a:t>
              </a:r>
              <a:endParaRPr lang="en-US" sz="900" dirty="0">
                <a:solidFill>
                  <a:srgbClr val="000000"/>
                </a:solidFill>
              </a:endParaRPr>
            </a:p>
          </p:txBody>
        </p:sp>
      </p:grpSp>
      <p:grpSp>
        <p:nvGrpSpPr>
          <p:cNvPr id="127" name="Group 126"/>
          <p:cNvGrpSpPr/>
          <p:nvPr/>
        </p:nvGrpSpPr>
        <p:grpSpPr>
          <a:xfrm>
            <a:off x="6629400" y="2989988"/>
            <a:ext cx="256802" cy="740828"/>
            <a:chOff x="658426" y="1547199"/>
            <a:chExt cx="256802" cy="740828"/>
          </a:xfrm>
        </p:grpSpPr>
        <p:sp>
          <p:nvSpPr>
            <p:cNvPr id="128" name="TextBox 127"/>
            <p:cNvSpPr txBox="1"/>
            <p:nvPr/>
          </p:nvSpPr>
          <p:spPr>
            <a:xfrm>
              <a:off x="673627" y="1547199"/>
              <a:ext cx="240771" cy="230832"/>
            </a:xfrm>
            <a:prstGeom prst="rect">
              <a:avLst/>
            </a:prstGeom>
            <a:noFill/>
          </p:spPr>
          <p:txBody>
            <a:bodyPr wrap="none" rtlCol="0">
              <a:spAutoFit/>
            </a:bodyPr>
            <a:lstStyle/>
            <a:p>
              <a:pPr algn="ctr" fontAlgn="base">
                <a:spcBef>
                  <a:spcPct val="0"/>
                </a:spcBef>
                <a:spcAft>
                  <a:spcPct val="0"/>
                </a:spcAft>
              </a:pPr>
              <a:r>
                <a:rPr lang="en-US" sz="900" dirty="0" smtClean="0">
                  <a:solidFill>
                    <a:srgbClr val="000000"/>
                  </a:solidFill>
                </a:rPr>
                <a:t>E</a:t>
              </a:r>
              <a:endParaRPr lang="en-US" sz="900" dirty="0">
                <a:solidFill>
                  <a:srgbClr val="000000"/>
                </a:solidFill>
              </a:endParaRPr>
            </a:p>
          </p:txBody>
        </p:sp>
        <p:sp>
          <p:nvSpPr>
            <p:cNvPr id="129" name="TextBox 128"/>
            <p:cNvSpPr txBox="1"/>
            <p:nvPr/>
          </p:nvSpPr>
          <p:spPr>
            <a:xfrm>
              <a:off x="675230" y="1799020"/>
              <a:ext cx="237566" cy="230832"/>
            </a:xfrm>
            <a:prstGeom prst="rect">
              <a:avLst/>
            </a:prstGeom>
            <a:noFill/>
          </p:spPr>
          <p:txBody>
            <a:bodyPr wrap="none" rtlCol="0">
              <a:spAutoFit/>
            </a:bodyPr>
            <a:lstStyle/>
            <a:p>
              <a:pPr algn="ctr" fontAlgn="base">
                <a:spcBef>
                  <a:spcPct val="0"/>
                </a:spcBef>
                <a:spcAft>
                  <a:spcPct val="0"/>
                </a:spcAft>
              </a:pPr>
              <a:r>
                <a:rPr lang="en-US" sz="900" dirty="0" smtClean="0">
                  <a:solidFill>
                    <a:srgbClr val="000000"/>
                  </a:solidFill>
                </a:rPr>
                <a:t>F</a:t>
              </a:r>
              <a:endParaRPr lang="en-US" sz="900" dirty="0">
                <a:solidFill>
                  <a:srgbClr val="000000"/>
                </a:solidFill>
              </a:endParaRPr>
            </a:p>
          </p:txBody>
        </p:sp>
        <p:sp>
          <p:nvSpPr>
            <p:cNvPr id="130" name="TextBox 129"/>
            <p:cNvSpPr txBox="1"/>
            <p:nvPr/>
          </p:nvSpPr>
          <p:spPr>
            <a:xfrm>
              <a:off x="658426" y="2057195"/>
              <a:ext cx="256802" cy="230832"/>
            </a:xfrm>
            <a:prstGeom prst="rect">
              <a:avLst/>
            </a:prstGeom>
            <a:noFill/>
          </p:spPr>
          <p:txBody>
            <a:bodyPr wrap="none" rtlCol="0">
              <a:spAutoFit/>
            </a:bodyPr>
            <a:lstStyle/>
            <a:p>
              <a:pPr algn="r" fontAlgn="base">
                <a:spcBef>
                  <a:spcPct val="0"/>
                </a:spcBef>
                <a:spcAft>
                  <a:spcPct val="0"/>
                </a:spcAft>
              </a:pPr>
              <a:r>
                <a:rPr lang="en-US" sz="900" dirty="0" smtClean="0">
                  <a:solidFill>
                    <a:srgbClr val="000000"/>
                  </a:solidFill>
                </a:rPr>
                <a:t>G</a:t>
              </a:r>
              <a:endParaRPr lang="en-US" sz="900" dirty="0">
                <a:solidFill>
                  <a:srgbClr val="000000"/>
                </a:solidFill>
              </a:endParaRPr>
            </a:p>
          </p:txBody>
        </p:sp>
      </p:grpSp>
    </p:spTree>
    <p:extLst>
      <p:ext uri="{BB962C8B-B14F-4D97-AF65-F5344CB8AC3E}">
        <p14:creationId xmlns:p14="http://schemas.microsoft.com/office/powerpoint/2010/main" val="314888948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TextBox 20"/>
          <p:cNvSpPr txBox="1"/>
          <p:nvPr/>
        </p:nvSpPr>
        <p:spPr>
          <a:xfrm>
            <a:off x="901785" y="1681620"/>
            <a:ext cx="7647197" cy="938719"/>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In the majority of countries, approximately one-fourth of the adult population claimed to know what a DVT would feel like.</a:t>
            </a:r>
          </a:p>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Claimed knowledge is highest in Thailand (51%) and lowest in the Netherlands (15%).</a:t>
            </a:r>
          </a:p>
          <a:p>
            <a:pPr>
              <a:buClr>
                <a:srgbClr val="C00000"/>
              </a:buClr>
            </a:pPr>
            <a:endParaRPr lang="en-US" sz="1100" dirty="0" smtClean="0">
              <a:solidFill>
                <a:schemeClr val="tx1"/>
              </a:solidFill>
              <a:latin typeface="Arial" panose="020B0604020202020204" pitchFamily="34" charset="0"/>
              <a:cs typeface="Arial" panose="020B0604020202020204" pitchFamily="34" charset="0"/>
            </a:endParaRPr>
          </a:p>
          <a:p>
            <a:pPr marL="628650" lvl="1" indent="-171450">
              <a:buClr>
                <a:srgbClr val="C00000"/>
              </a:buClr>
              <a:buFont typeface="Arial" panose="020B0604020202020204" pitchFamily="34" charset="0"/>
              <a:buChar char="−"/>
            </a:pPr>
            <a:endParaRPr lang="en-US" sz="1100" dirty="0">
              <a:solidFill>
                <a:schemeClr val="tx1"/>
              </a:solidFill>
              <a:latin typeface="Arial" panose="020B0604020202020204" pitchFamily="34" charset="0"/>
              <a:cs typeface="Arial" panose="020B0604020202020204" pitchFamily="34" charset="0"/>
            </a:endParaRPr>
          </a:p>
        </p:txBody>
      </p:sp>
      <p:sp>
        <p:nvSpPr>
          <p:cNvPr id="2" name="Title 1"/>
          <p:cNvSpPr>
            <a:spLocks noGrp="1"/>
          </p:cNvSpPr>
          <p:nvPr>
            <p:ph type="title"/>
          </p:nvPr>
        </p:nvSpPr>
        <p:spPr>
          <a:xfrm>
            <a:off x="147099" y="139465"/>
            <a:ext cx="8486775" cy="1143000"/>
          </a:xfrm>
        </p:spPr>
        <p:txBody>
          <a:bodyPr anchor="t"/>
          <a:lstStyle/>
          <a:p>
            <a:r>
              <a:rPr lang="en-US" dirty="0" smtClean="0"/>
              <a:t>Aggregate Country Summary of Results</a:t>
            </a:r>
            <a:endParaRPr lang="en-US" dirty="0"/>
          </a:p>
        </p:txBody>
      </p:sp>
      <p:sp>
        <p:nvSpPr>
          <p:cNvPr id="3" name="Slide Number Placeholder 2"/>
          <p:cNvSpPr>
            <a:spLocks noGrp="1"/>
          </p:cNvSpPr>
          <p:nvPr>
            <p:ph type="sldNum" sz="quarter" idx="10"/>
          </p:nvPr>
        </p:nvSpPr>
        <p:spPr/>
        <p:txBody>
          <a:bodyPr/>
          <a:lstStyle/>
          <a:p>
            <a:r>
              <a:rPr lang="en-US" smtClean="0"/>
              <a:t> - </a:t>
            </a:r>
            <a:fld id="{45F5BCA6-64CF-432B-B6E7-A7F57C5C42C7}" type="slidenum">
              <a:rPr lang="en-US" smtClean="0"/>
              <a:pPr/>
              <a:t>16</a:t>
            </a:fld>
            <a:r>
              <a:rPr lang="en-US" smtClean="0"/>
              <a:t> -</a:t>
            </a:r>
            <a:endParaRPr lang="en-US"/>
          </a:p>
        </p:txBody>
      </p:sp>
      <p:pic>
        <p:nvPicPr>
          <p:cNvPr id="4" name="Picture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02358" y="2456900"/>
            <a:ext cx="604717" cy="359051"/>
          </a:xfrm>
          <a:prstGeom prst="rect">
            <a:avLst/>
          </a:prstGeom>
        </p:spPr>
      </p:pic>
      <p:sp>
        <p:nvSpPr>
          <p:cNvPr id="5" name="TextBox 4"/>
          <p:cNvSpPr txBox="1"/>
          <p:nvPr/>
        </p:nvSpPr>
        <p:spPr>
          <a:xfrm>
            <a:off x="843465" y="2560266"/>
            <a:ext cx="7712138" cy="292388"/>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Swelling and pain or tenderness in the leg are the most well-known symptoms of DVT.</a:t>
            </a:r>
            <a:endParaRPr lang="en-US" sz="1300" b="1" dirty="0">
              <a:solidFill>
                <a:schemeClr val="tx1"/>
              </a:solidFill>
              <a:latin typeface="Arial" panose="020B0604020202020204" pitchFamily="34" charset="0"/>
              <a:cs typeface="Arial" panose="020B0604020202020204" pitchFamily="34" charset="0"/>
            </a:endParaRPr>
          </a:p>
        </p:txBody>
      </p:sp>
      <p:sp>
        <p:nvSpPr>
          <p:cNvPr id="6" name="TextBox 5"/>
          <p:cNvSpPr txBox="1"/>
          <p:nvPr/>
        </p:nvSpPr>
        <p:spPr>
          <a:xfrm>
            <a:off x="907075" y="2815951"/>
            <a:ext cx="7712138" cy="430887"/>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In all countries, swelling of the leg and pain/tenderness in the leg were the most commonly selected symptoms of DVT.</a:t>
            </a:r>
          </a:p>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The most commonly misidentified symptom of DVT is leg paralysis.</a:t>
            </a:r>
          </a:p>
        </p:txBody>
      </p:sp>
      <p:pic>
        <p:nvPicPr>
          <p:cNvPr id="7" name="Picture 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03689" y="3436204"/>
            <a:ext cx="604717" cy="359051"/>
          </a:xfrm>
          <a:prstGeom prst="rect">
            <a:avLst/>
          </a:prstGeom>
        </p:spPr>
      </p:pic>
      <p:sp>
        <p:nvSpPr>
          <p:cNvPr id="8" name="TextBox 7"/>
          <p:cNvSpPr txBox="1"/>
          <p:nvPr/>
        </p:nvSpPr>
        <p:spPr>
          <a:xfrm>
            <a:off x="844796" y="3539570"/>
            <a:ext cx="7712138" cy="492443"/>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Compared to deep vein thrombosis, even fewer adults are aware of what a pulmonary embolism would feel like.</a:t>
            </a:r>
            <a:endParaRPr lang="en-US" sz="1300" b="1" dirty="0">
              <a:solidFill>
                <a:schemeClr val="tx1"/>
              </a:solidFill>
              <a:latin typeface="Arial" panose="020B0604020202020204" pitchFamily="34" charset="0"/>
              <a:cs typeface="Arial" panose="020B0604020202020204" pitchFamily="34" charset="0"/>
            </a:endParaRPr>
          </a:p>
        </p:txBody>
      </p:sp>
      <p:sp>
        <p:nvSpPr>
          <p:cNvPr id="9" name="TextBox 8"/>
          <p:cNvSpPr txBox="1"/>
          <p:nvPr/>
        </p:nvSpPr>
        <p:spPr>
          <a:xfrm>
            <a:off x="908406" y="3962226"/>
            <a:ext cx="7712138" cy="600164"/>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As with DVT, Thai adults claim to be most aware of pulmonary embolism symptoms (44% of adults).</a:t>
            </a:r>
          </a:p>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Among the remaining countries, less than one-fourth of the adult population claim to know what a pulmonary embolism would feel like.</a:t>
            </a:r>
          </a:p>
        </p:txBody>
      </p:sp>
      <p:pic>
        <p:nvPicPr>
          <p:cNvPr id="10" name="Picture 9"/>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95738" y="4716315"/>
            <a:ext cx="604717" cy="359051"/>
          </a:xfrm>
          <a:prstGeom prst="rect">
            <a:avLst/>
          </a:prstGeom>
        </p:spPr>
      </p:pic>
      <p:sp>
        <p:nvSpPr>
          <p:cNvPr id="11" name="TextBox 10"/>
          <p:cNvSpPr txBox="1"/>
          <p:nvPr/>
        </p:nvSpPr>
        <p:spPr>
          <a:xfrm>
            <a:off x="836845" y="4819681"/>
            <a:ext cx="7712138" cy="292388"/>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Shortness of breath and chest pain are the most well-known symptoms of PE.</a:t>
            </a:r>
            <a:endParaRPr lang="en-US" sz="1300" b="1" dirty="0">
              <a:solidFill>
                <a:schemeClr val="tx1"/>
              </a:solidFill>
              <a:latin typeface="Arial" panose="020B0604020202020204" pitchFamily="34" charset="0"/>
              <a:cs typeface="Arial" panose="020B0604020202020204" pitchFamily="34" charset="0"/>
            </a:endParaRPr>
          </a:p>
        </p:txBody>
      </p:sp>
      <p:sp>
        <p:nvSpPr>
          <p:cNvPr id="12" name="TextBox 11"/>
          <p:cNvSpPr txBox="1"/>
          <p:nvPr/>
        </p:nvSpPr>
        <p:spPr>
          <a:xfrm>
            <a:off x="900455" y="5062720"/>
            <a:ext cx="6390892" cy="1107996"/>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a:solidFill>
                  <a:schemeClr val="tx1"/>
                </a:solidFill>
                <a:latin typeface="Arial" panose="020B0604020202020204" pitchFamily="34" charset="0"/>
                <a:cs typeface="Arial" panose="020B0604020202020204" pitchFamily="34" charset="0"/>
              </a:rPr>
              <a:t>In all countries, </a:t>
            </a:r>
            <a:r>
              <a:rPr lang="en-US" sz="1100" dirty="0" smtClean="0">
                <a:solidFill>
                  <a:schemeClr val="tx1"/>
                </a:solidFill>
                <a:latin typeface="Arial" panose="020B0604020202020204" pitchFamily="34" charset="0"/>
                <a:cs typeface="Arial" panose="020B0604020202020204" pitchFamily="34" charset="0"/>
              </a:rPr>
              <a:t>shortness of breath and chest pain </a:t>
            </a:r>
            <a:r>
              <a:rPr lang="en-US" sz="1100" dirty="0">
                <a:solidFill>
                  <a:schemeClr val="tx1"/>
                </a:solidFill>
                <a:latin typeface="Arial" panose="020B0604020202020204" pitchFamily="34" charset="0"/>
                <a:cs typeface="Arial" panose="020B0604020202020204" pitchFamily="34" charset="0"/>
              </a:rPr>
              <a:t>were the most commonly selected symptoms of </a:t>
            </a:r>
            <a:r>
              <a:rPr lang="en-US" sz="1100" dirty="0" smtClean="0">
                <a:solidFill>
                  <a:schemeClr val="tx1"/>
                </a:solidFill>
                <a:latin typeface="Arial" panose="020B0604020202020204" pitchFamily="34" charset="0"/>
                <a:cs typeface="Arial" panose="020B0604020202020204" pitchFamily="34" charset="0"/>
              </a:rPr>
              <a:t>a PE.</a:t>
            </a:r>
            <a:endParaRPr lang="en-US" sz="1100" dirty="0">
              <a:solidFill>
                <a:schemeClr val="tx1"/>
              </a:solidFill>
              <a:latin typeface="Arial" panose="020B0604020202020204" pitchFamily="34" charset="0"/>
              <a:cs typeface="Arial" panose="020B0604020202020204" pitchFamily="34" charset="0"/>
            </a:endParaRPr>
          </a:p>
          <a:p>
            <a:pPr marL="171450" indent="-171450">
              <a:buClr>
                <a:srgbClr val="C00000"/>
              </a:buClr>
              <a:buFont typeface="Arial" panose="020B0604020202020204" pitchFamily="34" charset="0"/>
              <a:buChar char="•"/>
            </a:pPr>
            <a:r>
              <a:rPr lang="en-US" sz="1100" dirty="0">
                <a:solidFill>
                  <a:schemeClr val="tx1"/>
                </a:solidFill>
                <a:latin typeface="Arial" panose="020B0604020202020204" pitchFamily="34" charset="0"/>
                <a:cs typeface="Arial" panose="020B0604020202020204" pitchFamily="34" charset="0"/>
              </a:rPr>
              <a:t>Half or nearly half of </a:t>
            </a:r>
            <a:r>
              <a:rPr lang="en-US" sz="1100" dirty="0" smtClean="0">
                <a:solidFill>
                  <a:schemeClr val="tx1"/>
                </a:solidFill>
                <a:latin typeface="Arial" panose="020B0604020202020204" pitchFamily="34" charset="0"/>
                <a:cs typeface="Arial" panose="020B0604020202020204" pitchFamily="34" charset="0"/>
              </a:rPr>
              <a:t>adults whom claimed to know what a PE would feel like </a:t>
            </a:r>
            <a:r>
              <a:rPr lang="en-US" sz="1100" dirty="0">
                <a:solidFill>
                  <a:schemeClr val="tx1"/>
                </a:solidFill>
                <a:latin typeface="Arial" panose="020B0604020202020204" pitchFamily="34" charset="0"/>
                <a:cs typeface="Arial" panose="020B0604020202020204" pitchFamily="34" charset="0"/>
              </a:rPr>
              <a:t>incorrectly selected slow, shallow breathing as a PE symptom</a:t>
            </a:r>
            <a:r>
              <a:rPr lang="en-US" sz="1100" dirty="0" smtClean="0">
                <a:solidFill>
                  <a:schemeClr val="tx1"/>
                </a:solidFill>
                <a:latin typeface="Arial" panose="020B0604020202020204" pitchFamily="34" charset="0"/>
                <a:cs typeface="Arial" panose="020B0604020202020204" pitchFamily="34" charset="0"/>
              </a:rPr>
              <a:t>.</a:t>
            </a:r>
            <a:endParaRPr lang="en-US" sz="1100" dirty="0" smtClean="0">
              <a:solidFill>
                <a:srgbClr val="FF0000"/>
              </a:solidFill>
              <a:latin typeface="Arial" panose="020B0604020202020204" pitchFamily="34" charset="0"/>
              <a:cs typeface="Arial" panose="020B0604020202020204" pitchFamily="34" charset="0"/>
            </a:endParaRPr>
          </a:p>
          <a:p>
            <a:pPr marL="171450" indent="-171450">
              <a:buClr>
                <a:srgbClr val="C00000"/>
              </a:buClr>
              <a:buFont typeface="Arial" panose="020B0604020202020204" pitchFamily="34" charset="0"/>
              <a:buChar char="•"/>
            </a:pPr>
            <a:endParaRPr lang="en-US" sz="1100" dirty="0" smtClean="0">
              <a:solidFill>
                <a:schemeClr val="tx1"/>
              </a:solidFill>
              <a:latin typeface="Arial" panose="020B0604020202020204" pitchFamily="34" charset="0"/>
              <a:cs typeface="Arial" panose="020B0604020202020204" pitchFamily="34" charset="0"/>
            </a:endParaRPr>
          </a:p>
          <a:p>
            <a:pPr marL="628650" lvl="1" indent="-171450">
              <a:buClr>
                <a:srgbClr val="C00000"/>
              </a:buClr>
              <a:buFont typeface="Arial" panose="020B0604020202020204" pitchFamily="34" charset="0"/>
              <a:buChar char="−"/>
            </a:pPr>
            <a:endParaRPr lang="en-US" sz="1100" dirty="0">
              <a:solidFill>
                <a:schemeClr val="tx1"/>
              </a:solidFill>
              <a:latin typeface="Arial" panose="020B0604020202020204" pitchFamily="34" charset="0"/>
              <a:cs typeface="Arial" panose="020B0604020202020204" pitchFamily="34" charset="0"/>
            </a:endParaRPr>
          </a:p>
        </p:txBody>
      </p:sp>
      <p:pic>
        <p:nvPicPr>
          <p:cNvPr id="19" name="Picture 1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97069" y="1171500"/>
            <a:ext cx="604717" cy="359051"/>
          </a:xfrm>
          <a:prstGeom prst="rect">
            <a:avLst/>
          </a:prstGeom>
        </p:spPr>
      </p:pic>
      <p:sp>
        <p:nvSpPr>
          <p:cNvPr id="20" name="TextBox 19"/>
          <p:cNvSpPr txBox="1"/>
          <p:nvPr/>
        </p:nvSpPr>
        <p:spPr>
          <a:xfrm>
            <a:off x="838176" y="1274866"/>
            <a:ext cx="7712138" cy="492443"/>
          </a:xfrm>
          <a:prstGeom prst="rect">
            <a:avLst/>
          </a:prstGeom>
          <a:noFill/>
        </p:spPr>
        <p:txBody>
          <a:bodyPr wrap="square" rtlCol="0">
            <a:spAutoFit/>
          </a:bodyPr>
          <a:lstStyle/>
          <a:p>
            <a:r>
              <a:rPr lang="en-US" sz="1300" b="1" dirty="0">
                <a:solidFill>
                  <a:schemeClr val="tx1"/>
                </a:solidFill>
                <a:latin typeface="Arial" panose="020B0604020202020204" pitchFamily="34" charset="0"/>
                <a:cs typeface="Arial" panose="020B0604020202020204" pitchFamily="34" charset="0"/>
              </a:rPr>
              <a:t>C</a:t>
            </a:r>
            <a:r>
              <a:rPr lang="en-US" sz="1300" b="1" dirty="0" smtClean="0">
                <a:solidFill>
                  <a:schemeClr val="tx1"/>
                </a:solidFill>
                <a:latin typeface="Arial" panose="020B0604020202020204" pitchFamily="34" charset="0"/>
                <a:cs typeface="Arial" panose="020B0604020202020204" pitchFamily="34" charset="0"/>
              </a:rPr>
              <a:t>ompared </a:t>
            </a:r>
            <a:r>
              <a:rPr lang="en-US" sz="1300" b="1" dirty="0">
                <a:solidFill>
                  <a:schemeClr val="tx1"/>
                </a:solidFill>
                <a:latin typeface="Arial" panose="020B0604020202020204" pitchFamily="34" charset="0"/>
                <a:cs typeface="Arial" panose="020B0604020202020204" pitchFamily="34" charset="0"/>
              </a:rPr>
              <a:t>to those knowing the </a:t>
            </a:r>
            <a:r>
              <a:rPr lang="en-US" sz="1300" b="1" dirty="0" smtClean="0">
                <a:solidFill>
                  <a:schemeClr val="tx1"/>
                </a:solidFill>
                <a:latin typeface="Arial" panose="020B0604020202020204" pitchFamily="34" charset="0"/>
                <a:cs typeface="Arial" panose="020B0604020202020204" pitchFamily="34" charset="0"/>
              </a:rPr>
              <a:t>cause, a smaller proportion of adults in each country claim to know what a deep vein thrombosis would feel like. </a:t>
            </a:r>
            <a:endParaRPr lang="en-US" sz="1300" b="1" dirty="0">
              <a:solidFill>
                <a:schemeClr val="tx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98689831"/>
      </p:ext>
    </p:extLst>
  </p:cSld>
  <p:clrMapOvr>
    <a:masterClrMapping/>
  </p:clrMapOvr>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 name="Rounded Rectangle 87"/>
          <p:cNvSpPr/>
          <p:nvPr/>
        </p:nvSpPr>
        <p:spPr bwMode="auto">
          <a:xfrm>
            <a:off x="7569332" y="1850555"/>
            <a:ext cx="1327018" cy="1727843"/>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sp>
        <p:nvSpPr>
          <p:cNvPr id="2" name="Slide Number Placeholder 1"/>
          <p:cNvSpPr>
            <a:spLocks noGrp="1"/>
          </p:cNvSpPr>
          <p:nvPr>
            <p:ph type="sldNum" sz="quarter" idx="10"/>
          </p:nvPr>
        </p:nvSpPr>
        <p:spPr/>
        <p:txBody>
          <a:bodyPr/>
          <a:lstStyle/>
          <a:p>
            <a:r>
              <a:rPr lang="en-US" smtClean="0">
                <a:solidFill>
                  <a:srgbClr val="FFFFFF"/>
                </a:solidFill>
              </a:rPr>
              <a:t> - </a:t>
            </a:r>
            <a:fld id="{8FAC1CE3-0013-4A1C-AA61-A816E609AAE0}" type="slidenum">
              <a:rPr lang="en-US" smtClean="0">
                <a:solidFill>
                  <a:srgbClr val="FFFFFF"/>
                </a:solidFill>
              </a:rPr>
              <a:pPr/>
              <a:t>160</a:t>
            </a:fld>
            <a:r>
              <a:rPr lang="en-US" smtClean="0">
                <a:solidFill>
                  <a:srgbClr val="FFFFFF"/>
                </a:solidFill>
              </a:rPr>
              <a:t> -</a:t>
            </a:r>
            <a:endParaRPr lang="en-US">
              <a:solidFill>
                <a:srgbClr val="FFFFFF"/>
              </a:solidFill>
            </a:endParaRPr>
          </a:p>
        </p:txBody>
      </p:sp>
      <p:sp>
        <p:nvSpPr>
          <p:cNvPr id="5" name="Title 1"/>
          <p:cNvSpPr txBox="1">
            <a:spLocks/>
          </p:cNvSpPr>
          <p:nvPr/>
        </p:nvSpPr>
        <p:spPr>
          <a:xfrm>
            <a:off x="139147" y="139465"/>
            <a:ext cx="886968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solidFill>
                  <a:srgbClr val="000000"/>
                </a:solidFill>
              </a:rPr>
              <a:t>Personal Concern for Various Medical Conditions</a:t>
            </a:r>
            <a:endParaRPr lang="en-US" sz="2400" kern="0" dirty="0">
              <a:solidFill>
                <a:srgbClr val="000000"/>
              </a:solidFill>
            </a:endParaRPr>
          </a:p>
        </p:txBody>
      </p:sp>
      <p:grpSp>
        <p:nvGrpSpPr>
          <p:cNvPr id="52" name="Group 51"/>
          <p:cNvGrpSpPr/>
          <p:nvPr/>
        </p:nvGrpSpPr>
        <p:grpSpPr>
          <a:xfrm>
            <a:off x="3799665" y="2663437"/>
            <a:ext cx="3820551" cy="1355960"/>
            <a:chOff x="60475" y="730015"/>
            <a:chExt cx="3749525" cy="1355960"/>
          </a:xfrm>
        </p:grpSpPr>
        <p:graphicFrame>
          <p:nvGraphicFramePr>
            <p:cNvPr id="53" name="Chart 52"/>
            <p:cNvGraphicFramePr/>
            <p:nvPr>
              <p:extLst>
                <p:ext uri="{D42A27DB-BD31-4B8C-83A1-F6EECF244321}">
                  <p14:modId xmlns:p14="http://schemas.microsoft.com/office/powerpoint/2010/main" val="1055100816"/>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3"/>
            </a:graphicData>
          </a:graphic>
        </p:graphicFrame>
        <p:cxnSp>
          <p:nvCxnSpPr>
            <p:cNvPr id="54" name="Straight Connector 53"/>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6" name="TextBox 55"/>
            <p:cNvSpPr txBox="1"/>
            <p:nvPr/>
          </p:nvSpPr>
          <p:spPr>
            <a:xfrm>
              <a:off x="85894" y="806393"/>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57" name="TextBox 56"/>
            <p:cNvSpPr txBox="1"/>
            <p:nvPr/>
          </p:nvSpPr>
          <p:spPr>
            <a:xfrm>
              <a:off x="60475" y="104633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58" name="TextBox 57"/>
            <p:cNvSpPr txBox="1"/>
            <p:nvPr/>
          </p:nvSpPr>
          <p:spPr>
            <a:xfrm>
              <a:off x="75602" y="1381770"/>
              <a:ext cx="809625" cy="246221"/>
            </a:xfrm>
            <a:prstGeom prst="rect">
              <a:avLst/>
            </a:prstGeom>
            <a:noFill/>
          </p:spPr>
          <p:txBody>
            <a:bodyPr wrap="square" rtlCol="0">
              <a:spAutoFit/>
            </a:bodyPr>
            <a:lstStyle/>
            <a:p>
              <a:pPr algn="ctr" fontAlgn="base">
                <a:spcBef>
                  <a:spcPct val="0"/>
                </a:spcBef>
                <a:spcAft>
                  <a:spcPct val="0"/>
                </a:spcAft>
              </a:pPr>
              <a:r>
                <a:rPr lang="en-US" sz="1000" b="1" i="1" dirty="0" smtClean="0">
                  <a:solidFill>
                    <a:srgbClr val="000000">
                      <a:lumMod val="75000"/>
                      <a:lumOff val="25000"/>
                    </a:srgbClr>
                  </a:solidFill>
                  <a:latin typeface="Arial" panose="020B0604020202020204" pitchFamily="34" charset="0"/>
                  <a:cs typeface="Arial" panose="020B0604020202020204" pitchFamily="34" charset="0"/>
                </a:rPr>
                <a:t>40+</a:t>
              </a:r>
              <a:endParaRPr lang="en-US" sz="1000" b="1" i="1" dirty="0">
                <a:solidFill>
                  <a:srgbClr val="000000">
                    <a:lumMod val="75000"/>
                    <a:lumOff val="25000"/>
                  </a:srgbClr>
                </a:solidFill>
                <a:latin typeface="Arial" panose="020B0604020202020204" pitchFamily="34" charset="0"/>
                <a:cs typeface="Arial" panose="020B0604020202020204" pitchFamily="34" charset="0"/>
              </a:endParaRPr>
            </a:p>
          </p:txBody>
        </p:sp>
        <p:sp>
          <p:nvSpPr>
            <p:cNvPr id="60" name="TextBox 59"/>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Breast Cancer</a:t>
              </a:r>
            </a:p>
          </p:txBody>
        </p:sp>
      </p:grpSp>
      <p:grpSp>
        <p:nvGrpSpPr>
          <p:cNvPr id="61" name="Group 60"/>
          <p:cNvGrpSpPr/>
          <p:nvPr/>
        </p:nvGrpSpPr>
        <p:grpSpPr>
          <a:xfrm>
            <a:off x="4044263" y="4040033"/>
            <a:ext cx="3831923" cy="1355960"/>
            <a:chOff x="-21923" y="730015"/>
            <a:chExt cx="3831923" cy="1355960"/>
          </a:xfrm>
        </p:grpSpPr>
        <p:graphicFrame>
          <p:nvGraphicFramePr>
            <p:cNvPr id="62" name="Chart 61"/>
            <p:cNvGraphicFramePr/>
            <p:nvPr>
              <p:extLst>
                <p:ext uri="{D42A27DB-BD31-4B8C-83A1-F6EECF244321}">
                  <p14:modId xmlns:p14="http://schemas.microsoft.com/office/powerpoint/2010/main" val="1054711304"/>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4"/>
            </a:graphicData>
          </a:graphic>
        </p:graphicFrame>
        <p:cxnSp>
          <p:nvCxnSpPr>
            <p:cNvPr id="63" name="Straight Connector 62"/>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5" name="TextBox 64"/>
            <p:cNvSpPr txBox="1"/>
            <p:nvPr/>
          </p:nvSpPr>
          <p:spPr>
            <a:xfrm>
              <a:off x="-21922" y="807052"/>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66" name="TextBox 65"/>
            <p:cNvSpPr txBox="1"/>
            <p:nvPr/>
          </p:nvSpPr>
          <p:spPr>
            <a:xfrm>
              <a:off x="-21923" y="1046147"/>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67" name="TextBox 66"/>
            <p:cNvSpPr txBox="1"/>
            <p:nvPr/>
          </p:nvSpPr>
          <p:spPr>
            <a:xfrm>
              <a:off x="66644" y="1380019"/>
              <a:ext cx="809625" cy="246221"/>
            </a:xfrm>
            <a:prstGeom prst="rect">
              <a:avLst/>
            </a:prstGeom>
            <a:noFill/>
          </p:spPr>
          <p:txBody>
            <a:bodyPr wrap="square" rtlCol="0">
              <a:spAutoFit/>
            </a:bodyPr>
            <a:lstStyle/>
            <a:p>
              <a:pPr algn="ctr" fontAlgn="base">
                <a:spcBef>
                  <a:spcPct val="0"/>
                </a:spcBef>
                <a:spcAft>
                  <a:spcPct val="0"/>
                </a:spcAft>
              </a:pPr>
              <a:r>
                <a:rPr lang="en-US" sz="1000" b="1" i="1" dirty="0" smtClean="0">
                  <a:solidFill>
                    <a:srgbClr val="000000">
                      <a:lumMod val="75000"/>
                      <a:lumOff val="25000"/>
                    </a:srgbClr>
                  </a:solidFill>
                  <a:latin typeface="Arial" panose="020B0604020202020204" pitchFamily="34" charset="0"/>
                  <a:cs typeface="Arial" panose="020B0604020202020204" pitchFamily="34" charset="0"/>
                </a:rPr>
                <a:t>40+</a:t>
              </a:r>
              <a:endParaRPr lang="en-US" sz="1000" b="1" i="1" dirty="0">
                <a:solidFill>
                  <a:srgbClr val="000000">
                    <a:lumMod val="75000"/>
                    <a:lumOff val="25000"/>
                  </a:srgbClr>
                </a:solidFill>
                <a:latin typeface="Arial" panose="020B0604020202020204" pitchFamily="34" charset="0"/>
                <a:cs typeface="Arial" panose="020B0604020202020204" pitchFamily="34" charset="0"/>
              </a:endParaRPr>
            </a:p>
          </p:txBody>
        </p:sp>
        <p:sp>
          <p:nvSpPr>
            <p:cNvPr id="69" name="TextBox 68"/>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Prostate Cancer</a:t>
              </a:r>
            </a:p>
          </p:txBody>
        </p:sp>
      </p:grpSp>
      <p:grpSp>
        <p:nvGrpSpPr>
          <p:cNvPr id="80" name="Group 79"/>
          <p:cNvGrpSpPr/>
          <p:nvPr/>
        </p:nvGrpSpPr>
        <p:grpSpPr>
          <a:xfrm>
            <a:off x="7633919" y="2759983"/>
            <a:ext cx="486337" cy="486337"/>
            <a:chOff x="446183" y="3541776"/>
            <a:chExt cx="838200" cy="838200"/>
          </a:xfrm>
        </p:grpSpPr>
        <p:sp>
          <p:nvSpPr>
            <p:cNvPr id="81" name="Oval 80"/>
            <p:cNvSpPr/>
            <p:nvPr/>
          </p:nvSpPr>
          <p:spPr>
            <a:xfrm>
              <a:off x="446183" y="3541776"/>
              <a:ext cx="838200" cy="838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2" name="Freeform 5"/>
            <p:cNvSpPr>
              <a:spLocks noEditPoints="1"/>
            </p:cNvSpPr>
            <p:nvPr/>
          </p:nvSpPr>
          <p:spPr bwMode="auto">
            <a:xfrm>
              <a:off x="711994" y="3629025"/>
              <a:ext cx="316706" cy="675640"/>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CA" dirty="0">
                <a:solidFill>
                  <a:srgbClr val="FFFFFF"/>
                </a:solidFill>
              </a:endParaRPr>
            </a:p>
          </p:txBody>
        </p:sp>
      </p:grpSp>
      <p:grpSp>
        <p:nvGrpSpPr>
          <p:cNvPr id="83" name="Group 82"/>
          <p:cNvGrpSpPr/>
          <p:nvPr/>
        </p:nvGrpSpPr>
        <p:grpSpPr>
          <a:xfrm>
            <a:off x="7620216" y="2038938"/>
            <a:ext cx="486337" cy="486337"/>
            <a:chOff x="446183" y="4590288"/>
            <a:chExt cx="838200" cy="838200"/>
          </a:xfrm>
        </p:grpSpPr>
        <p:sp>
          <p:nvSpPr>
            <p:cNvPr id="84" name="Oval 83"/>
            <p:cNvSpPr/>
            <p:nvPr/>
          </p:nvSpPr>
          <p:spPr>
            <a:xfrm>
              <a:off x="446183" y="4590288"/>
              <a:ext cx="838200" cy="838200"/>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5" name="Freeform 9"/>
            <p:cNvSpPr>
              <a:spLocks noEditPoints="1"/>
            </p:cNvSpPr>
            <p:nvPr/>
          </p:nvSpPr>
          <p:spPr bwMode="auto">
            <a:xfrm>
              <a:off x="742950" y="4667250"/>
              <a:ext cx="255588" cy="692658"/>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CA">
                <a:solidFill>
                  <a:srgbClr val="FFFFFF"/>
                </a:solidFill>
              </a:endParaRPr>
            </a:p>
          </p:txBody>
        </p:sp>
      </p:grpSp>
      <p:sp>
        <p:nvSpPr>
          <p:cNvPr id="86" name="TextBox 85"/>
          <p:cNvSpPr txBox="1"/>
          <p:nvPr/>
        </p:nvSpPr>
        <p:spPr>
          <a:xfrm>
            <a:off x="8057975" y="2000838"/>
            <a:ext cx="1238531" cy="553998"/>
          </a:xfrm>
          <a:prstGeom prst="rect">
            <a:avLst/>
          </a:prstGeom>
          <a:noFill/>
        </p:spPr>
        <p:txBody>
          <a:bodyPr wrap="square" rtlCol="0">
            <a:spAutoFit/>
          </a:bodyPr>
          <a:lstStyle/>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Blue bars</a:t>
            </a:r>
          </a:p>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Represent</a:t>
            </a:r>
          </a:p>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Males</a:t>
            </a:r>
          </a:p>
        </p:txBody>
      </p:sp>
      <p:sp>
        <p:nvSpPr>
          <p:cNvPr id="87" name="TextBox 86"/>
          <p:cNvSpPr txBox="1"/>
          <p:nvPr/>
        </p:nvSpPr>
        <p:spPr>
          <a:xfrm>
            <a:off x="8125073" y="2772506"/>
            <a:ext cx="1238531" cy="553998"/>
          </a:xfrm>
          <a:prstGeom prst="rect">
            <a:avLst/>
          </a:prstGeom>
          <a:noFill/>
        </p:spPr>
        <p:txBody>
          <a:bodyPr wrap="square" rtlCol="0">
            <a:spAutoFit/>
          </a:bodyPr>
          <a:lstStyle/>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Red bars</a:t>
            </a:r>
          </a:p>
          <a:p>
            <a:pPr fontAlgn="base">
              <a:spcBef>
                <a:spcPct val="0"/>
              </a:spcBef>
              <a:spcAft>
                <a:spcPct val="0"/>
              </a:spcAft>
            </a:pPr>
            <a:r>
              <a:rPr lang="en-US" sz="1000" b="1" dirty="0" smtClean="0">
                <a:solidFill>
                  <a:srgbClr val="000000"/>
                </a:solidFill>
                <a:latin typeface="Arial" panose="020B0604020202020204" pitchFamily="34" charset="0"/>
                <a:cs typeface="Arial" panose="020B0604020202020204" pitchFamily="34" charset="0"/>
              </a:rPr>
              <a:t>Represent </a:t>
            </a:r>
            <a:r>
              <a:rPr lang="en-US" sz="1000" b="1" dirty="0">
                <a:solidFill>
                  <a:srgbClr val="000000"/>
                </a:solidFill>
                <a:latin typeface="Arial" panose="020B0604020202020204" pitchFamily="34" charset="0"/>
                <a:cs typeface="Arial" panose="020B0604020202020204" pitchFamily="34" charset="0"/>
              </a:rPr>
              <a:t>Females</a:t>
            </a:r>
          </a:p>
        </p:txBody>
      </p:sp>
      <p:sp>
        <p:nvSpPr>
          <p:cNvPr id="89" name="Rectangle 88"/>
          <p:cNvSpPr/>
          <p:nvPr/>
        </p:nvSpPr>
        <p:spPr>
          <a:xfrm>
            <a:off x="83490" y="6274706"/>
            <a:ext cx="7033137" cy="461665"/>
          </a:xfrm>
          <a:prstGeom prst="rect">
            <a:avLst/>
          </a:prstGeom>
        </p:spPr>
        <p:txBody>
          <a:bodyPr wrap="square">
            <a:spAutoFit/>
          </a:bodyPr>
          <a:lstStyle/>
          <a:p>
            <a:pPr fontAlgn="base">
              <a:spcBef>
                <a:spcPct val="0"/>
              </a:spcBef>
              <a:spcAft>
                <a:spcPct val="0"/>
              </a:spcAft>
            </a:pPr>
            <a:r>
              <a:rPr lang="en-US" sz="800" dirty="0">
                <a:solidFill>
                  <a:srgbClr val="000000"/>
                </a:solidFill>
                <a:latin typeface="Arial" panose="020B0604020202020204" pitchFamily="34" charset="0"/>
                <a:cs typeface="Arial" panose="020B0604020202020204" pitchFamily="34" charset="0"/>
              </a:rPr>
              <a:t>Base: All Thailand Respondents. aware of condition at Q1.</a:t>
            </a:r>
          </a:p>
          <a:p>
            <a:r>
              <a:rPr lang="en-US" sz="800" dirty="0">
                <a:solidFill>
                  <a:srgbClr val="000000"/>
                </a:solidFill>
                <a:latin typeface="Arial" panose="020B0604020202020204" pitchFamily="34" charset="0"/>
                <a:cs typeface="Arial" panose="020B0604020202020204" pitchFamily="34" charset="0"/>
              </a:rPr>
              <a:t>Q2.  On a scale of 1 to 5, how concerned are you about each of these medical conditions?  </a:t>
            </a:r>
            <a:br>
              <a:rPr lang="en-US" sz="800" dirty="0">
                <a:solidFill>
                  <a:srgbClr val="000000"/>
                </a:solidFill>
                <a:latin typeface="Arial" panose="020B0604020202020204" pitchFamily="34" charset="0"/>
                <a:cs typeface="Arial" panose="020B0604020202020204" pitchFamily="34" charset="0"/>
              </a:rPr>
            </a:br>
            <a:r>
              <a:rPr lang="en-US" sz="800" dirty="0">
                <a:solidFill>
                  <a:srgbClr val="000000"/>
                </a:solidFill>
                <a:latin typeface="Arial" panose="020B0604020202020204" pitchFamily="34" charset="0"/>
                <a:cs typeface="Arial" panose="020B0604020202020204" pitchFamily="34" charset="0"/>
              </a:rPr>
              <a:t>(Where 1 is not at all concerned and 5 is extremely concerned about risk to your health.) *Caution: Small sample size, interpret with caution</a:t>
            </a:r>
            <a:r>
              <a:rPr lang="en-US" sz="800" dirty="0" smtClean="0">
                <a:solidFill>
                  <a:srgbClr val="000000"/>
                </a:solidFill>
                <a:latin typeface="Arial" panose="020B0604020202020204" pitchFamily="34" charset="0"/>
                <a:cs typeface="Arial" panose="020B0604020202020204" pitchFamily="34" charset="0"/>
              </a:rPr>
              <a:t>.</a:t>
            </a:r>
            <a:endParaRPr lang="en-US" sz="800" dirty="0">
              <a:solidFill>
                <a:srgbClr val="000000"/>
              </a:solidFill>
              <a:latin typeface="Arial" panose="020B0604020202020204" pitchFamily="34" charset="0"/>
              <a:cs typeface="Arial" panose="020B0604020202020204" pitchFamily="34" charset="0"/>
            </a:endParaRPr>
          </a:p>
        </p:txBody>
      </p:sp>
      <p:grpSp>
        <p:nvGrpSpPr>
          <p:cNvPr id="90" name="Group 89"/>
          <p:cNvGrpSpPr/>
          <p:nvPr/>
        </p:nvGrpSpPr>
        <p:grpSpPr>
          <a:xfrm>
            <a:off x="2299691" y="5721465"/>
            <a:ext cx="2715264" cy="369332"/>
            <a:chOff x="3398983" y="5762931"/>
            <a:chExt cx="2715264" cy="369332"/>
          </a:xfrm>
        </p:grpSpPr>
        <p:sp>
          <p:nvSpPr>
            <p:cNvPr id="91" name="Oval 90"/>
            <p:cNvSpPr/>
            <p:nvPr/>
          </p:nvSpPr>
          <p:spPr>
            <a:xfrm>
              <a:off x="4459351" y="5793070"/>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a:solidFill>
                    <a:srgbClr val="FFFFFF"/>
                  </a:solidFill>
                  <a:latin typeface="Arial" panose="020B0604020202020204" pitchFamily="34" charset="0"/>
                  <a:cs typeface="Arial" panose="020B0604020202020204" pitchFamily="34" charset="0"/>
                </a:rPr>
                <a:t>2</a:t>
              </a:r>
            </a:p>
          </p:txBody>
        </p:sp>
        <p:sp>
          <p:nvSpPr>
            <p:cNvPr id="92" name="Oval 91"/>
            <p:cNvSpPr/>
            <p:nvPr/>
          </p:nvSpPr>
          <p:spPr>
            <a:xfrm>
              <a:off x="4676227" y="5793070"/>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a:solidFill>
                    <a:srgbClr val="FFFFFF"/>
                  </a:solidFill>
                  <a:latin typeface="Arial" panose="020B0604020202020204" pitchFamily="34" charset="0"/>
                  <a:cs typeface="Arial" panose="020B0604020202020204" pitchFamily="34" charset="0"/>
                </a:rPr>
                <a:t>3</a:t>
              </a:r>
            </a:p>
          </p:txBody>
        </p:sp>
        <p:sp>
          <p:nvSpPr>
            <p:cNvPr id="93" name="TextBox 92"/>
            <p:cNvSpPr txBox="1"/>
            <p:nvPr/>
          </p:nvSpPr>
          <p:spPr>
            <a:xfrm>
              <a:off x="3398983" y="5762931"/>
              <a:ext cx="787395" cy="369332"/>
            </a:xfrm>
            <a:prstGeom prst="rect">
              <a:avLst/>
            </a:prstGeom>
            <a:noFill/>
          </p:spPr>
          <p:txBody>
            <a:bodyPr wrap="none" rtlCol="0">
              <a:spAutoFit/>
            </a:bodyPr>
            <a:lstStyle/>
            <a:p>
              <a:pPr algn="r" fontAlgn="base">
                <a:spcBef>
                  <a:spcPct val="0"/>
                </a:spcBef>
                <a:spcAft>
                  <a:spcPct val="0"/>
                </a:spcAft>
              </a:pPr>
              <a:r>
                <a:rPr lang="en-US" sz="900" b="1" i="1" dirty="0">
                  <a:solidFill>
                    <a:srgbClr val="000000"/>
                  </a:solidFill>
                  <a:latin typeface="Arial" panose="020B0604020202020204" pitchFamily="34" charset="0"/>
                  <a:cs typeface="Arial" panose="020B0604020202020204" pitchFamily="34" charset="0"/>
                </a:rPr>
                <a:t>Not at All </a:t>
              </a:r>
              <a:br>
                <a:rPr lang="en-US" sz="900" b="1" i="1" dirty="0">
                  <a:solidFill>
                    <a:srgbClr val="000000"/>
                  </a:solidFill>
                  <a:latin typeface="Arial" panose="020B0604020202020204" pitchFamily="34" charset="0"/>
                  <a:cs typeface="Arial" panose="020B0604020202020204" pitchFamily="34" charset="0"/>
                </a:rPr>
              </a:br>
              <a:r>
                <a:rPr lang="en-US" sz="900" b="1" i="1" dirty="0">
                  <a:solidFill>
                    <a:srgbClr val="000000"/>
                  </a:solidFill>
                  <a:latin typeface="Arial" panose="020B0604020202020204" pitchFamily="34" charset="0"/>
                  <a:cs typeface="Arial" panose="020B0604020202020204" pitchFamily="34" charset="0"/>
                </a:rPr>
                <a:t>Concerned</a:t>
              </a:r>
            </a:p>
          </p:txBody>
        </p:sp>
        <p:sp>
          <p:nvSpPr>
            <p:cNvPr id="94" name="TextBox 93"/>
            <p:cNvSpPr txBox="1"/>
            <p:nvPr/>
          </p:nvSpPr>
          <p:spPr>
            <a:xfrm>
              <a:off x="5326852" y="5762931"/>
              <a:ext cx="787395" cy="369332"/>
            </a:xfrm>
            <a:prstGeom prst="rect">
              <a:avLst/>
            </a:prstGeom>
            <a:noFill/>
          </p:spPr>
          <p:txBody>
            <a:bodyPr wrap="none" rtlCol="0">
              <a:spAutoFit/>
            </a:bodyPr>
            <a:lstStyle/>
            <a:p>
              <a:pPr fontAlgn="base">
                <a:spcBef>
                  <a:spcPct val="0"/>
                </a:spcBef>
                <a:spcAft>
                  <a:spcPct val="0"/>
                </a:spcAft>
              </a:pPr>
              <a:r>
                <a:rPr lang="en-US" sz="900" b="1" i="1" dirty="0">
                  <a:solidFill>
                    <a:srgbClr val="000000"/>
                  </a:solidFill>
                  <a:latin typeface="Arial" panose="020B0604020202020204" pitchFamily="34" charset="0"/>
                  <a:cs typeface="Arial" panose="020B0604020202020204" pitchFamily="34" charset="0"/>
                </a:rPr>
                <a:t>Extremely</a:t>
              </a:r>
              <a:br>
                <a:rPr lang="en-US" sz="900" b="1" i="1" dirty="0">
                  <a:solidFill>
                    <a:srgbClr val="000000"/>
                  </a:solidFill>
                  <a:latin typeface="Arial" panose="020B0604020202020204" pitchFamily="34" charset="0"/>
                  <a:cs typeface="Arial" panose="020B0604020202020204" pitchFamily="34" charset="0"/>
                </a:rPr>
              </a:br>
              <a:r>
                <a:rPr lang="en-US" sz="900" b="1" i="1" dirty="0">
                  <a:solidFill>
                    <a:srgbClr val="000000"/>
                  </a:solidFill>
                  <a:latin typeface="Arial" panose="020B0604020202020204" pitchFamily="34" charset="0"/>
                  <a:cs typeface="Arial" panose="020B0604020202020204" pitchFamily="34" charset="0"/>
                </a:rPr>
                <a:t>Concerned</a:t>
              </a:r>
            </a:p>
          </p:txBody>
        </p:sp>
        <p:sp>
          <p:nvSpPr>
            <p:cNvPr id="95" name="Oval 94"/>
            <p:cNvSpPr/>
            <p:nvPr/>
          </p:nvSpPr>
          <p:spPr>
            <a:xfrm>
              <a:off x="4242475" y="5793070"/>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a:solidFill>
                    <a:srgbClr val="FFFFFF"/>
                  </a:solidFill>
                  <a:latin typeface="Arial" panose="020B0604020202020204" pitchFamily="34" charset="0"/>
                  <a:cs typeface="Arial" panose="020B0604020202020204" pitchFamily="34" charset="0"/>
                </a:rPr>
                <a:t>1</a:t>
              </a:r>
            </a:p>
          </p:txBody>
        </p:sp>
        <p:sp>
          <p:nvSpPr>
            <p:cNvPr id="96" name="Oval 95"/>
            <p:cNvSpPr/>
            <p:nvPr/>
          </p:nvSpPr>
          <p:spPr>
            <a:xfrm>
              <a:off x="4893103" y="5793070"/>
              <a:ext cx="172026" cy="170554"/>
            </a:xfrm>
            <a:prstGeom prst="ellipse">
              <a:avLst/>
            </a:prstGeom>
            <a:solidFill>
              <a:schemeClr val="accent1"/>
            </a:solidFill>
            <a:ln/>
          </p:spPr>
          <p:style>
            <a:lnRef idx="1">
              <a:schemeClr val="accent2"/>
            </a:lnRef>
            <a:fillRef idx="3">
              <a:schemeClr val="accent2"/>
            </a:fillRef>
            <a:effectRef idx="2">
              <a:schemeClr val="accent2"/>
            </a:effectRef>
            <a:fontRef idx="minor">
              <a:schemeClr val="lt1"/>
            </a:fontRef>
          </p:style>
          <p:txBody>
            <a:bodyPr wrap="none" rtlCol="0" anchor="ctr">
              <a:noAutofit/>
            </a:bodyPr>
            <a:lstStyle/>
            <a:p>
              <a:pPr algn="ctr" fontAlgn="base">
                <a:spcBef>
                  <a:spcPct val="0"/>
                </a:spcBef>
                <a:spcAft>
                  <a:spcPct val="0"/>
                </a:spcAft>
              </a:pPr>
              <a:r>
                <a:rPr lang="en-US" sz="900" b="1" dirty="0">
                  <a:solidFill>
                    <a:srgbClr val="FFFFFF"/>
                  </a:solidFill>
                  <a:latin typeface="Arial" panose="020B0604020202020204" pitchFamily="34" charset="0"/>
                  <a:cs typeface="Arial" panose="020B0604020202020204" pitchFamily="34" charset="0"/>
                </a:rPr>
                <a:t>4</a:t>
              </a:r>
            </a:p>
          </p:txBody>
        </p:sp>
        <p:sp>
          <p:nvSpPr>
            <p:cNvPr id="97" name="Oval 96"/>
            <p:cNvSpPr/>
            <p:nvPr/>
          </p:nvSpPr>
          <p:spPr>
            <a:xfrm>
              <a:off x="5109979" y="5793070"/>
              <a:ext cx="172026" cy="170554"/>
            </a:xfrm>
            <a:prstGeom prst="ellipse">
              <a:avLst/>
            </a:prstGeom>
            <a:solidFill>
              <a:schemeClr val="accent1"/>
            </a:solidFill>
            <a:ln/>
          </p:spPr>
          <p:style>
            <a:lnRef idx="1">
              <a:schemeClr val="accent2"/>
            </a:lnRef>
            <a:fillRef idx="3">
              <a:schemeClr val="accent2"/>
            </a:fillRef>
            <a:effectRef idx="2">
              <a:schemeClr val="accent2"/>
            </a:effectRef>
            <a:fontRef idx="minor">
              <a:schemeClr val="lt1"/>
            </a:fontRef>
          </p:style>
          <p:txBody>
            <a:bodyPr wrap="none" rtlCol="0" anchor="ctr">
              <a:noAutofit/>
            </a:bodyPr>
            <a:lstStyle/>
            <a:p>
              <a:pPr algn="ctr" fontAlgn="base">
                <a:spcBef>
                  <a:spcPct val="0"/>
                </a:spcBef>
                <a:spcAft>
                  <a:spcPct val="0"/>
                </a:spcAft>
              </a:pPr>
              <a:r>
                <a:rPr lang="en-US" sz="900" b="1" dirty="0">
                  <a:solidFill>
                    <a:srgbClr val="FFFFFF"/>
                  </a:solidFill>
                  <a:latin typeface="Arial" panose="020B0604020202020204" pitchFamily="34" charset="0"/>
                  <a:cs typeface="Arial" panose="020B0604020202020204" pitchFamily="34" charset="0"/>
                </a:rPr>
                <a:t>5</a:t>
              </a:r>
            </a:p>
          </p:txBody>
        </p:sp>
      </p:grpSp>
      <p:sp>
        <p:nvSpPr>
          <p:cNvPr id="98" name="Rectangle 97"/>
          <p:cNvSpPr/>
          <p:nvPr/>
        </p:nvSpPr>
        <p:spPr>
          <a:xfrm>
            <a:off x="2411644" y="5382911"/>
            <a:ext cx="2502608" cy="338554"/>
          </a:xfrm>
          <a:prstGeom prst="rect">
            <a:avLst/>
          </a:prstGeom>
        </p:spPr>
        <p:txBody>
          <a:bodyPr wrap="none">
            <a:spAutoFit/>
          </a:bodyPr>
          <a:lstStyle/>
          <a:p>
            <a:pPr algn="ctr" fontAlgn="base">
              <a:spcBef>
                <a:spcPct val="0"/>
              </a:spcBef>
              <a:spcAft>
                <a:spcPct val="0"/>
              </a:spcAft>
            </a:pPr>
            <a:r>
              <a:rPr lang="en-US" sz="800" b="1" i="1" dirty="0">
                <a:solidFill>
                  <a:srgbClr val="000000"/>
                </a:solidFill>
                <a:latin typeface="Arial" panose="020B0604020202020204" pitchFamily="34" charset="0"/>
                <a:cs typeface="Arial" panose="020B0604020202020204" pitchFamily="34" charset="0"/>
              </a:rPr>
              <a:t>Percentage represents “Top 2 Box Score”</a:t>
            </a:r>
          </a:p>
          <a:p>
            <a:pPr algn="ctr" fontAlgn="base">
              <a:spcBef>
                <a:spcPct val="0"/>
              </a:spcBef>
              <a:spcAft>
                <a:spcPct val="0"/>
              </a:spcAft>
            </a:pPr>
            <a:r>
              <a:rPr lang="en-US" sz="800" b="1" i="1" dirty="0">
                <a:solidFill>
                  <a:srgbClr val="000000"/>
                </a:solidFill>
                <a:latin typeface="Arial" panose="020B0604020202020204" pitchFamily="34" charset="0"/>
                <a:cs typeface="Arial" panose="020B0604020202020204" pitchFamily="34" charset="0"/>
              </a:rPr>
              <a:t> the percent of respondents that selected 4 or 5</a:t>
            </a:r>
            <a:endParaRPr lang="en-US" sz="800" b="1" dirty="0">
              <a:solidFill>
                <a:srgbClr val="000000"/>
              </a:solidFill>
              <a:latin typeface="Arial" panose="020B0604020202020204" pitchFamily="34" charset="0"/>
              <a:cs typeface="Arial" panose="020B0604020202020204" pitchFamily="34" charset="0"/>
            </a:endParaRPr>
          </a:p>
        </p:txBody>
      </p:sp>
      <p:sp>
        <p:nvSpPr>
          <p:cNvPr id="99" name="TextBox 98"/>
          <p:cNvSpPr txBox="1"/>
          <p:nvPr/>
        </p:nvSpPr>
        <p:spPr>
          <a:xfrm>
            <a:off x="949572" y="672889"/>
            <a:ext cx="6008018" cy="615553"/>
          </a:xfrm>
          <a:prstGeom prst="rect">
            <a:avLst/>
          </a:prstGeom>
          <a:noFill/>
        </p:spPr>
        <p:txBody>
          <a:bodyPr wrap="square" rtlCol="0">
            <a:spAutoFit/>
          </a:bodyPr>
          <a:lstStyle/>
          <a:p>
            <a:pPr algn="ctr" fontAlgn="base">
              <a:spcBef>
                <a:spcPct val="0"/>
              </a:spcBef>
              <a:spcAft>
                <a:spcPct val="0"/>
              </a:spcAft>
            </a:pPr>
            <a:r>
              <a:rPr lang="en-US" dirty="0">
                <a:solidFill>
                  <a:srgbClr val="000000"/>
                </a:solidFill>
                <a:latin typeface="Arial" panose="020B0604020202020204" pitchFamily="34" charset="0"/>
                <a:cs typeface="Arial" panose="020B0604020202020204" pitchFamily="34" charset="0"/>
              </a:rPr>
              <a:t>Among Adults 18+ Aware of Condition</a:t>
            </a:r>
          </a:p>
          <a:p>
            <a:pPr algn="ctr" fontAlgn="base">
              <a:spcBef>
                <a:spcPct val="0"/>
              </a:spcBef>
              <a:spcAft>
                <a:spcPct val="0"/>
              </a:spcAft>
            </a:pPr>
            <a:r>
              <a:rPr lang="en-US" sz="1600" i="1" dirty="0">
                <a:solidFill>
                  <a:srgbClr val="000000"/>
                </a:solidFill>
                <a:latin typeface="Arial" panose="020B0604020202020204" pitchFamily="34" charset="0"/>
                <a:cs typeface="Arial" panose="020B0604020202020204" pitchFamily="34" charset="0"/>
              </a:rPr>
              <a:t>Top 2 Box Results</a:t>
            </a:r>
          </a:p>
        </p:txBody>
      </p:sp>
      <p:sp>
        <p:nvSpPr>
          <p:cNvPr id="100" name="TextBox 99"/>
          <p:cNvSpPr txBox="1"/>
          <p:nvPr/>
        </p:nvSpPr>
        <p:spPr>
          <a:xfrm>
            <a:off x="6384075" y="3614812"/>
            <a:ext cx="1848766" cy="223138"/>
          </a:xfrm>
          <a:prstGeom prst="rect">
            <a:avLst/>
          </a:prstGeom>
          <a:noFill/>
        </p:spPr>
        <p:txBody>
          <a:bodyPr wrap="square" rtlCol="0">
            <a:spAutoFit/>
          </a:bodyPr>
          <a:lstStyle/>
          <a:p>
            <a:pPr fontAlgn="base">
              <a:spcBef>
                <a:spcPct val="0"/>
              </a:spcBef>
              <a:spcAft>
                <a:spcPct val="0"/>
              </a:spcAft>
            </a:pPr>
            <a:r>
              <a:rPr lang="en-US" sz="850" b="1" dirty="0">
                <a:solidFill>
                  <a:srgbClr val="000000"/>
                </a:solidFill>
                <a:latin typeface="Arial" panose="020B0604020202020204" pitchFamily="34" charset="0"/>
                <a:cs typeface="Arial" panose="020B0604020202020204" pitchFamily="34" charset="0"/>
              </a:rPr>
              <a:t>*Women Only</a:t>
            </a:r>
          </a:p>
        </p:txBody>
      </p:sp>
      <p:sp>
        <p:nvSpPr>
          <p:cNvPr id="101" name="TextBox 100"/>
          <p:cNvSpPr txBox="1"/>
          <p:nvPr/>
        </p:nvSpPr>
        <p:spPr>
          <a:xfrm>
            <a:off x="6644949" y="4987762"/>
            <a:ext cx="1848766" cy="223138"/>
          </a:xfrm>
          <a:prstGeom prst="rect">
            <a:avLst/>
          </a:prstGeom>
          <a:noFill/>
        </p:spPr>
        <p:txBody>
          <a:bodyPr wrap="square" rtlCol="0">
            <a:spAutoFit/>
          </a:bodyPr>
          <a:lstStyle/>
          <a:p>
            <a:pPr fontAlgn="base">
              <a:spcBef>
                <a:spcPct val="0"/>
              </a:spcBef>
              <a:spcAft>
                <a:spcPct val="0"/>
              </a:spcAft>
            </a:pPr>
            <a:r>
              <a:rPr lang="en-US" sz="850" b="1" dirty="0">
                <a:solidFill>
                  <a:srgbClr val="000000"/>
                </a:solidFill>
                <a:latin typeface="Arial" panose="020B0604020202020204" pitchFamily="34" charset="0"/>
                <a:cs typeface="Arial" panose="020B0604020202020204" pitchFamily="34" charset="0"/>
              </a:rPr>
              <a:t>*Men Only</a:t>
            </a:r>
          </a:p>
        </p:txBody>
      </p:sp>
      <p:grpSp>
        <p:nvGrpSpPr>
          <p:cNvPr id="131" name="Group 130"/>
          <p:cNvGrpSpPr/>
          <p:nvPr/>
        </p:nvGrpSpPr>
        <p:grpSpPr>
          <a:xfrm>
            <a:off x="4411647" y="3024390"/>
            <a:ext cx="255198" cy="557010"/>
            <a:chOff x="665612" y="1559917"/>
            <a:chExt cx="255198" cy="557010"/>
          </a:xfrm>
        </p:grpSpPr>
        <p:sp>
          <p:nvSpPr>
            <p:cNvPr id="132" name="TextBox 131"/>
            <p:cNvSpPr txBox="1"/>
            <p:nvPr/>
          </p:nvSpPr>
          <p:spPr>
            <a:xfrm>
              <a:off x="665612" y="155991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33" name="TextBox 132"/>
            <p:cNvSpPr txBox="1"/>
            <p:nvPr/>
          </p:nvSpPr>
          <p:spPr>
            <a:xfrm>
              <a:off x="665612" y="1886095"/>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grpSp>
      <p:grpSp>
        <p:nvGrpSpPr>
          <p:cNvPr id="135" name="Group 134"/>
          <p:cNvGrpSpPr/>
          <p:nvPr/>
        </p:nvGrpSpPr>
        <p:grpSpPr>
          <a:xfrm>
            <a:off x="4730598" y="4371554"/>
            <a:ext cx="255198" cy="557010"/>
            <a:chOff x="665612" y="1559917"/>
            <a:chExt cx="255198" cy="557010"/>
          </a:xfrm>
        </p:grpSpPr>
        <p:sp>
          <p:nvSpPr>
            <p:cNvPr id="136" name="TextBox 135"/>
            <p:cNvSpPr txBox="1"/>
            <p:nvPr/>
          </p:nvSpPr>
          <p:spPr>
            <a:xfrm>
              <a:off x="665612" y="155991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37" name="TextBox 136"/>
            <p:cNvSpPr txBox="1"/>
            <p:nvPr/>
          </p:nvSpPr>
          <p:spPr>
            <a:xfrm>
              <a:off x="665612" y="1886095"/>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grpSp>
      <p:pic>
        <p:nvPicPr>
          <p:cNvPr id="139" name="Picture 13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323703" y="127430"/>
            <a:ext cx="612648" cy="612648"/>
          </a:xfrm>
          <a:prstGeom prst="rect">
            <a:avLst/>
          </a:prstGeom>
        </p:spPr>
      </p:pic>
      <p:graphicFrame>
        <p:nvGraphicFramePr>
          <p:cNvPr id="141" name="Chart 140"/>
          <p:cNvGraphicFramePr/>
          <p:nvPr>
            <p:extLst>
              <p:ext uri="{D42A27DB-BD31-4B8C-83A1-F6EECF244321}">
                <p14:modId xmlns:p14="http://schemas.microsoft.com/office/powerpoint/2010/main" val="3752804688"/>
              </p:ext>
            </p:extLst>
          </p:nvPr>
        </p:nvGraphicFramePr>
        <p:xfrm>
          <a:off x="704851" y="1390650"/>
          <a:ext cx="3105149" cy="1190625"/>
        </p:xfrm>
        <a:graphic>
          <a:graphicData uri="http://schemas.openxmlformats.org/drawingml/2006/chart">
            <c:chart xmlns:c="http://schemas.openxmlformats.org/drawingml/2006/chart" xmlns:r="http://schemas.openxmlformats.org/officeDocument/2006/relationships" r:id="rId6"/>
          </a:graphicData>
        </a:graphic>
      </p:graphicFrame>
      <p:sp>
        <p:nvSpPr>
          <p:cNvPr id="143" name="TextBox 142"/>
          <p:cNvSpPr txBox="1"/>
          <p:nvPr/>
        </p:nvSpPr>
        <p:spPr>
          <a:xfrm>
            <a:off x="158196" y="13148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grpSp>
        <p:nvGrpSpPr>
          <p:cNvPr id="144" name="Group 143"/>
          <p:cNvGrpSpPr/>
          <p:nvPr/>
        </p:nvGrpSpPr>
        <p:grpSpPr>
          <a:xfrm>
            <a:off x="139144" y="1640728"/>
            <a:ext cx="3006011" cy="701712"/>
            <a:chOff x="139144" y="1640728"/>
            <a:chExt cx="3006011" cy="701712"/>
          </a:xfrm>
        </p:grpSpPr>
        <p:cxnSp>
          <p:nvCxnSpPr>
            <p:cNvPr id="145" name="Straight Connector 144"/>
            <p:cNvCxnSpPr/>
            <p:nvPr/>
          </p:nvCxnSpPr>
          <p:spPr bwMode="auto">
            <a:xfrm>
              <a:off x="219075" y="198120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TextBox 145"/>
            <p:cNvSpPr txBox="1"/>
            <p:nvPr/>
          </p:nvSpPr>
          <p:spPr>
            <a:xfrm>
              <a:off x="139145" y="1640728"/>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147" name="TextBox 146"/>
            <p:cNvSpPr txBox="1"/>
            <p:nvPr/>
          </p:nvSpPr>
          <p:spPr>
            <a:xfrm>
              <a:off x="139144" y="2096219"/>
              <a:ext cx="809625" cy="246221"/>
            </a:xfrm>
            <a:prstGeom prst="rect">
              <a:avLst/>
            </a:prstGeom>
            <a:noFill/>
          </p:spPr>
          <p:txBody>
            <a:bodyPr wrap="square" rtlCol="0">
              <a:spAutoFit/>
            </a:bodyPr>
            <a:lstStyle/>
            <a:p>
              <a:pPr algn="ctr" fontAlgn="base">
                <a:spcBef>
                  <a:spcPct val="0"/>
                </a:spcBef>
                <a:spcAft>
                  <a:spcPct val="0"/>
                </a:spcAft>
              </a:pPr>
              <a:r>
                <a:rPr lang="en-US" sz="1000" b="1" i="1" dirty="0" smtClean="0">
                  <a:solidFill>
                    <a:srgbClr val="000000">
                      <a:lumMod val="75000"/>
                      <a:lumOff val="25000"/>
                    </a:srgbClr>
                  </a:solidFill>
                  <a:latin typeface="Arial" panose="020B0604020202020204" pitchFamily="34" charset="0"/>
                  <a:cs typeface="Arial" panose="020B0604020202020204" pitchFamily="34" charset="0"/>
                </a:rPr>
                <a:t>40+</a:t>
              </a:r>
              <a:endParaRPr lang="en-US" sz="1000" b="1" i="1" dirty="0">
                <a:solidFill>
                  <a:srgbClr val="000000">
                    <a:lumMod val="75000"/>
                    <a:lumOff val="25000"/>
                  </a:srgbClr>
                </a:solidFill>
                <a:latin typeface="Arial" panose="020B0604020202020204" pitchFamily="34" charset="0"/>
                <a:cs typeface="Arial" panose="020B0604020202020204" pitchFamily="34" charset="0"/>
              </a:endParaRPr>
            </a:p>
          </p:txBody>
        </p:sp>
      </p:grpSp>
      <p:sp>
        <p:nvSpPr>
          <p:cNvPr id="148" name="TextBox 147"/>
          <p:cNvSpPr txBox="1"/>
          <p:nvPr/>
        </p:nvSpPr>
        <p:spPr>
          <a:xfrm>
            <a:off x="554355" y="12253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High Blood Pressure</a:t>
            </a:r>
          </a:p>
        </p:txBody>
      </p:sp>
      <p:graphicFrame>
        <p:nvGraphicFramePr>
          <p:cNvPr id="149" name="Chart 148"/>
          <p:cNvGraphicFramePr/>
          <p:nvPr>
            <p:extLst>
              <p:ext uri="{D42A27DB-BD31-4B8C-83A1-F6EECF244321}">
                <p14:modId xmlns:p14="http://schemas.microsoft.com/office/powerpoint/2010/main" val="4131002016"/>
              </p:ext>
            </p:extLst>
          </p:nvPr>
        </p:nvGraphicFramePr>
        <p:xfrm>
          <a:off x="704851" y="2702256"/>
          <a:ext cx="3105149" cy="1190625"/>
        </p:xfrm>
        <a:graphic>
          <a:graphicData uri="http://schemas.openxmlformats.org/drawingml/2006/chart">
            <c:chart xmlns:c="http://schemas.openxmlformats.org/drawingml/2006/chart" xmlns:r="http://schemas.openxmlformats.org/officeDocument/2006/relationships" r:id="rId7"/>
          </a:graphicData>
        </a:graphic>
      </p:graphicFrame>
      <p:sp>
        <p:nvSpPr>
          <p:cNvPr id="150" name="TextBox 149"/>
          <p:cNvSpPr txBox="1"/>
          <p:nvPr/>
        </p:nvSpPr>
        <p:spPr>
          <a:xfrm>
            <a:off x="158196" y="2626487"/>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grpSp>
        <p:nvGrpSpPr>
          <p:cNvPr id="151" name="Group 150"/>
          <p:cNvGrpSpPr/>
          <p:nvPr/>
        </p:nvGrpSpPr>
        <p:grpSpPr>
          <a:xfrm>
            <a:off x="139144" y="2952334"/>
            <a:ext cx="3006011" cy="701712"/>
            <a:chOff x="139144" y="1640728"/>
            <a:chExt cx="3006011" cy="701712"/>
          </a:xfrm>
        </p:grpSpPr>
        <p:cxnSp>
          <p:nvCxnSpPr>
            <p:cNvPr id="152" name="Straight Connector 151"/>
            <p:cNvCxnSpPr/>
            <p:nvPr/>
          </p:nvCxnSpPr>
          <p:spPr bwMode="auto">
            <a:xfrm>
              <a:off x="219075" y="198120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3" name="TextBox 152"/>
            <p:cNvSpPr txBox="1"/>
            <p:nvPr/>
          </p:nvSpPr>
          <p:spPr>
            <a:xfrm>
              <a:off x="139145" y="1640728"/>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154" name="TextBox 153"/>
            <p:cNvSpPr txBox="1"/>
            <p:nvPr/>
          </p:nvSpPr>
          <p:spPr>
            <a:xfrm>
              <a:off x="139144" y="2096219"/>
              <a:ext cx="809625" cy="246221"/>
            </a:xfrm>
            <a:prstGeom prst="rect">
              <a:avLst/>
            </a:prstGeom>
            <a:noFill/>
          </p:spPr>
          <p:txBody>
            <a:bodyPr wrap="square" rtlCol="0">
              <a:spAutoFit/>
            </a:bodyPr>
            <a:lstStyle/>
            <a:p>
              <a:pPr algn="ctr" fontAlgn="base">
                <a:spcBef>
                  <a:spcPct val="0"/>
                </a:spcBef>
                <a:spcAft>
                  <a:spcPct val="0"/>
                </a:spcAft>
              </a:pPr>
              <a:r>
                <a:rPr lang="en-US" sz="1000" b="1" i="1" dirty="0" smtClean="0">
                  <a:solidFill>
                    <a:srgbClr val="000000">
                      <a:lumMod val="75000"/>
                      <a:lumOff val="25000"/>
                    </a:srgbClr>
                  </a:solidFill>
                  <a:latin typeface="Arial" panose="020B0604020202020204" pitchFamily="34" charset="0"/>
                  <a:cs typeface="Arial" panose="020B0604020202020204" pitchFamily="34" charset="0"/>
                </a:rPr>
                <a:t>40+</a:t>
              </a:r>
              <a:endParaRPr lang="en-US" sz="1000" b="1" i="1" dirty="0">
                <a:solidFill>
                  <a:srgbClr val="000000">
                    <a:lumMod val="75000"/>
                    <a:lumOff val="25000"/>
                  </a:srgbClr>
                </a:solidFill>
                <a:latin typeface="Arial" panose="020B0604020202020204" pitchFamily="34" charset="0"/>
                <a:cs typeface="Arial" panose="020B0604020202020204" pitchFamily="34" charset="0"/>
              </a:endParaRPr>
            </a:p>
          </p:txBody>
        </p:sp>
      </p:grpSp>
      <p:sp>
        <p:nvSpPr>
          <p:cNvPr id="155" name="TextBox 154"/>
          <p:cNvSpPr txBox="1"/>
          <p:nvPr/>
        </p:nvSpPr>
        <p:spPr>
          <a:xfrm>
            <a:off x="554355" y="2536921"/>
            <a:ext cx="2571750" cy="276999"/>
          </a:xfrm>
          <a:prstGeom prst="rect">
            <a:avLst/>
          </a:prstGeom>
          <a:noFill/>
        </p:spPr>
        <p:txBody>
          <a:bodyPr wrap="square" rtlCol="0">
            <a:spAutoFit/>
          </a:bodyPr>
          <a:lstStyle/>
          <a:p>
            <a:pPr algn="ctr" fontAlgn="base">
              <a:spcBef>
                <a:spcPct val="0"/>
              </a:spcBef>
              <a:spcAft>
                <a:spcPct val="0"/>
              </a:spcAft>
            </a:pPr>
            <a:r>
              <a:rPr lang="en-US" sz="1200" b="1" dirty="0" smtClean="0">
                <a:solidFill>
                  <a:srgbClr val="000000"/>
                </a:solidFill>
                <a:latin typeface="Arial" panose="020B0604020202020204" pitchFamily="34" charset="0"/>
                <a:cs typeface="Arial" panose="020B0604020202020204" pitchFamily="34" charset="0"/>
              </a:rPr>
              <a:t>Heart Attack</a:t>
            </a:r>
            <a:endParaRPr lang="en-US" sz="1200" b="1" dirty="0">
              <a:solidFill>
                <a:srgbClr val="000000"/>
              </a:solidFill>
              <a:latin typeface="Arial" panose="020B0604020202020204" pitchFamily="34" charset="0"/>
              <a:cs typeface="Arial" panose="020B0604020202020204" pitchFamily="34" charset="0"/>
            </a:endParaRPr>
          </a:p>
        </p:txBody>
      </p:sp>
      <p:grpSp>
        <p:nvGrpSpPr>
          <p:cNvPr id="156" name="Group 155"/>
          <p:cNvGrpSpPr/>
          <p:nvPr/>
        </p:nvGrpSpPr>
        <p:grpSpPr>
          <a:xfrm>
            <a:off x="665612" y="2839589"/>
            <a:ext cx="255198" cy="911648"/>
            <a:chOff x="665612" y="1527983"/>
            <a:chExt cx="255198" cy="911648"/>
          </a:xfrm>
        </p:grpSpPr>
        <p:sp>
          <p:nvSpPr>
            <p:cNvPr id="157" name="TextBox 156"/>
            <p:cNvSpPr txBox="1"/>
            <p:nvPr/>
          </p:nvSpPr>
          <p:spPr>
            <a:xfrm>
              <a:off x="665612" y="1527983"/>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58" name="TextBox 157"/>
            <p:cNvSpPr txBox="1"/>
            <p:nvPr/>
          </p:nvSpPr>
          <p:spPr>
            <a:xfrm>
              <a:off x="665612" y="175655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59" name="TextBox 158"/>
            <p:cNvSpPr txBox="1"/>
            <p:nvPr/>
          </p:nvSpPr>
          <p:spPr>
            <a:xfrm>
              <a:off x="665612" y="1976444"/>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60" name="TextBox 159"/>
            <p:cNvSpPr txBox="1"/>
            <p:nvPr/>
          </p:nvSpPr>
          <p:spPr>
            <a:xfrm>
              <a:off x="665612" y="2208799"/>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grpSp>
      <p:graphicFrame>
        <p:nvGraphicFramePr>
          <p:cNvPr id="161" name="Chart 160"/>
          <p:cNvGraphicFramePr/>
          <p:nvPr>
            <p:extLst>
              <p:ext uri="{D42A27DB-BD31-4B8C-83A1-F6EECF244321}">
                <p14:modId xmlns:p14="http://schemas.microsoft.com/office/powerpoint/2010/main" val="1583005713"/>
              </p:ext>
            </p:extLst>
          </p:nvPr>
        </p:nvGraphicFramePr>
        <p:xfrm>
          <a:off x="704851" y="4028400"/>
          <a:ext cx="3105149" cy="1190625"/>
        </p:xfrm>
        <a:graphic>
          <a:graphicData uri="http://schemas.openxmlformats.org/drawingml/2006/chart">
            <c:chart xmlns:c="http://schemas.openxmlformats.org/drawingml/2006/chart" xmlns:r="http://schemas.openxmlformats.org/officeDocument/2006/relationships" r:id="rId8"/>
          </a:graphicData>
        </a:graphic>
      </p:graphicFrame>
      <p:sp>
        <p:nvSpPr>
          <p:cNvPr id="162" name="TextBox 161"/>
          <p:cNvSpPr txBox="1"/>
          <p:nvPr/>
        </p:nvSpPr>
        <p:spPr>
          <a:xfrm>
            <a:off x="158196" y="395263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grpSp>
        <p:nvGrpSpPr>
          <p:cNvPr id="163" name="Group 162"/>
          <p:cNvGrpSpPr/>
          <p:nvPr/>
        </p:nvGrpSpPr>
        <p:grpSpPr>
          <a:xfrm>
            <a:off x="139144" y="4278478"/>
            <a:ext cx="3006011" cy="701712"/>
            <a:chOff x="139144" y="1640728"/>
            <a:chExt cx="3006011" cy="701712"/>
          </a:xfrm>
        </p:grpSpPr>
        <p:cxnSp>
          <p:nvCxnSpPr>
            <p:cNvPr id="164" name="Straight Connector 163"/>
            <p:cNvCxnSpPr/>
            <p:nvPr/>
          </p:nvCxnSpPr>
          <p:spPr bwMode="auto">
            <a:xfrm>
              <a:off x="219075" y="198120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65" name="TextBox 164"/>
            <p:cNvSpPr txBox="1"/>
            <p:nvPr/>
          </p:nvSpPr>
          <p:spPr>
            <a:xfrm>
              <a:off x="139145" y="1640728"/>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166" name="TextBox 165"/>
            <p:cNvSpPr txBox="1"/>
            <p:nvPr/>
          </p:nvSpPr>
          <p:spPr>
            <a:xfrm>
              <a:off x="139144" y="2096219"/>
              <a:ext cx="809625" cy="246221"/>
            </a:xfrm>
            <a:prstGeom prst="rect">
              <a:avLst/>
            </a:prstGeom>
            <a:noFill/>
          </p:spPr>
          <p:txBody>
            <a:bodyPr wrap="square" rtlCol="0">
              <a:spAutoFit/>
            </a:bodyPr>
            <a:lstStyle/>
            <a:p>
              <a:pPr algn="ctr" fontAlgn="base">
                <a:spcBef>
                  <a:spcPct val="0"/>
                </a:spcBef>
                <a:spcAft>
                  <a:spcPct val="0"/>
                </a:spcAft>
              </a:pPr>
              <a:r>
                <a:rPr lang="en-US" sz="1000" b="1" i="1" dirty="0" smtClean="0">
                  <a:solidFill>
                    <a:srgbClr val="000000">
                      <a:lumMod val="75000"/>
                      <a:lumOff val="25000"/>
                    </a:srgbClr>
                  </a:solidFill>
                  <a:latin typeface="Arial" panose="020B0604020202020204" pitchFamily="34" charset="0"/>
                  <a:cs typeface="Arial" panose="020B0604020202020204" pitchFamily="34" charset="0"/>
                </a:rPr>
                <a:t>40+</a:t>
              </a:r>
              <a:endParaRPr lang="en-US" sz="1000" b="1" i="1" dirty="0">
                <a:solidFill>
                  <a:srgbClr val="000000">
                    <a:lumMod val="75000"/>
                    <a:lumOff val="25000"/>
                  </a:srgbClr>
                </a:solidFill>
                <a:latin typeface="Arial" panose="020B0604020202020204" pitchFamily="34" charset="0"/>
                <a:cs typeface="Arial" panose="020B0604020202020204" pitchFamily="34" charset="0"/>
              </a:endParaRPr>
            </a:p>
          </p:txBody>
        </p:sp>
      </p:grpSp>
      <p:sp>
        <p:nvSpPr>
          <p:cNvPr id="167" name="TextBox 166"/>
          <p:cNvSpPr txBox="1"/>
          <p:nvPr/>
        </p:nvSpPr>
        <p:spPr>
          <a:xfrm>
            <a:off x="554355" y="3863065"/>
            <a:ext cx="2571750" cy="276999"/>
          </a:xfrm>
          <a:prstGeom prst="rect">
            <a:avLst/>
          </a:prstGeom>
          <a:noFill/>
        </p:spPr>
        <p:txBody>
          <a:bodyPr wrap="square" rtlCol="0">
            <a:spAutoFit/>
          </a:bodyPr>
          <a:lstStyle/>
          <a:p>
            <a:pPr algn="ctr" fontAlgn="base">
              <a:spcBef>
                <a:spcPct val="0"/>
              </a:spcBef>
              <a:spcAft>
                <a:spcPct val="0"/>
              </a:spcAft>
            </a:pPr>
            <a:r>
              <a:rPr lang="en-US" sz="1200" b="1" dirty="0" smtClean="0">
                <a:solidFill>
                  <a:srgbClr val="000000"/>
                </a:solidFill>
                <a:latin typeface="Arial" panose="020B0604020202020204" pitchFamily="34" charset="0"/>
                <a:cs typeface="Arial" panose="020B0604020202020204" pitchFamily="34" charset="0"/>
              </a:rPr>
              <a:t>AIDS</a:t>
            </a:r>
            <a:endParaRPr lang="en-US" sz="1200" b="1" dirty="0">
              <a:solidFill>
                <a:srgbClr val="000000"/>
              </a:solidFill>
              <a:latin typeface="Arial" panose="020B0604020202020204" pitchFamily="34" charset="0"/>
              <a:cs typeface="Arial" panose="020B0604020202020204" pitchFamily="34" charset="0"/>
            </a:endParaRPr>
          </a:p>
        </p:txBody>
      </p:sp>
      <p:grpSp>
        <p:nvGrpSpPr>
          <p:cNvPr id="168" name="Group 167"/>
          <p:cNvGrpSpPr/>
          <p:nvPr/>
        </p:nvGrpSpPr>
        <p:grpSpPr>
          <a:xfrm>
            <a:off x="665612" y="4165733"/>
            <a:ext cx="255198" cy="911648"/>
            <a:chOff x="665612" y="1527983"/>
            <a:chExt cx="255198" cy="911648"/>
          </a:xfrm>
        </p:grpSpPr>
        <p:sp>
          <p:nvSpPr>
            <p:cNvPr id="169" name="TextBox 168"/>
            <p:cNvSpPr txBox="1"/>
            <p:nvPr/>
          </p:nvSpPr>
          <p:spPr>
            <a:xfrm>
              <a:off x="665612" y="1527983"/>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70" name="TextBox 169"/>
            <p:cNvSpPr txBox="1"/>
            <p:nvPr/>
          </p:nvSpPr>
          <p:spPr>
            <a:xfrm>
              <a:off x="665612" y="175655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71" name="TextBox 170"/>
            <p:cNvSpPr txBox="1"/>
            <p:nvPr/>
          </p:nvSpPr>
          <p:spPr>
            <a:xfrm>
              <a:off x="665612" y="1976444"/>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72" name="TextBox 171"/>
            <p:cNvSpPr txBox="1"/>
            <p:nvPr/>
          </p:nvSpPr>
          <p:spPr>
            <a:xfrm>
              <a:off x="665612" y="2208799"/>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grpSp>
      <p:graphicFrame>
        <p:nvGraphicFramePr>
          <p:cNvPr id="175" name="Chart 174"/>
          <p:cNvGraphicFramePr/>
          <p:nvPr>
            <p:extLst>
              <p:ext uri="{D42A27DB-BD31-4B8C-83A1-F6EECF244321}">
                <p14:modId xmlns:p14="http://schemas.microsoft.com/office/powerpoint/2010/main" val="3001450673"/>
              </p:ext>
            </p:extLst>
          </p:nvPr>
        </p:nvGraphicFramePr>
        <p:xfrm>
          <a:off x="4353841" y="1390650"/>
          <a:ext cx="3105149" cy="1190625"/>
        </p:xfrm>
        <a:graphic>
          <a:graphicData uri="http://schemas.openxmlformats.org/drawingml/2006/chart">
            <c:chart xmlns:c="http://schemas.openxmlformats.org/drawingml/2006/chart" xmlns:r="http://schemas.openxmlformats.org/officeDocument/2006/relationships" r:id="rId9"/>
          </a:graphicData>
        </a:graphic>
      </p:graphicFrame>
      <p:sp>
        <p:nvSpPr>
          <p:cNvPr id="176" name="TextBox 175"/>
          <p:cNvSpPr txBox="1"/>
          <p:nvPr/>
        </p:nvSpPr>
        <p:spPr>
          <a:xfrm>
            <a:off x="3807186" y="13148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grpSp>
        <p:nvGrpSpPr>
          <p:cNvPr id="177" name="Group 176"/>
          <p:cNvGrpSpPr/>
          <p:nvPr/>
        </p:nvGrpSpPr>
        <p:grpSpPr>
          <a:xfrm>
            <a:off x="3788134" y="1640728"/>
            <a:ext cx="3006011" cy="701712"/>
            <a:chOff x="139144" y="1640728"/>
            <a:chExt cx="3006011" cy="701712"/>
          </a:xfrm>
        </p:grpSpPr>
        <p:cxnSp>
          <p:nvCxnSpPr>
            <p:cNvPr id="178" name="Straight Connector 177"/>
            <p:cNvCxnSpPr/>
            <p:nvPr/>
          </p:nvCxnSpPr>
          <p:spPr bwMode="auto">
            <a:xfrm>
              <a:off x="219075" y="198120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9" name="TextBox 178"/>
            <p:cNvSpPr txBox="1"/>
            <p:nvPr/>
          </p:nvSpPr>
          <p:spPr>
            <a:xfrm>
              <a:off x="139145" y="1640728"/>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180" name="TextBox 179"/>
            <p:cNvSpPr txBox="1"/>
            <p:nvPr/>
          </p:nvSpPr>
          <p:spPr>
            <a:xfrm>
              <a:off x="139144" y="2096219"/>
              <a:ext cx="809625" cy="246221"/>
            </a:xfrm>
            <a:prstGeom prst="rect">
              <a:avLst/>
            </a:prstGeom>
            <a:noFill/>
          </p:spPr>
          <p:txBody>
            <a:bodyPr wrap="square" rtlCol="0">
              <a:spAutoFit/>
            </a:bodyPr>
            <a:lstStyle/>
            <a:p>
              <a:pPr algn="ctr" fontAlgn="base">
                <a:spcBef>
                  <a:spcPct val="0"/>
                </a:spcBef>
                <a:spcAft>
                  <a:spcPct val="0"/>
                </a:spcAft>
              </a:pPr>
              <a:r>
                <a:rPr lang="en-US" sz="1000" b="1" i="1" dirty="0" smtClean="0">
                  <a:solidFill>
                    <a:srgbClr val="000000">
                      <a:lumMod val="75000"/>
                      <a:lumOff val="25000"/>
                    </a:srgbClr>
                  </a:solidFill>
                  <a:latin typeface="Arial" panose="020B0604020202020204" pitchFamily="34" charset="0"/>
                  <a:cs typeface="Arial" panose="020B0604020202020204" pitchFamily="34" charset="0"/>
                </a:rPr>
                <a:t>40+</a:t>
              </a:r>
              <a:endParaRPr lang="en-US" sz="1000" b="1" i="1" dirty="0">
                <a:solidFill>
                  <a:srgbClr val="000000">
                    <a:lumMod val="75000"/>
                    <a:lumOff val="25000"/>
                  </a:srgbClr>
                </a:solidFill>
                <a:latin typeface="Arial" panose="020B0604020202020204" pitchFamily="34" charset="0"/>
                <a:cs typeface="Arial" panose="020B0604020202020204" pitchFamily="34" charset="0"/>
              </a:endParaRPr>
            </a:p>
          </p:txBody>
        </p:sp>
      </p:grpSp>
      <p:sp>
        <p:nvSpPr>
          <p:cNvPr id="181" name="TextBox 180"/>
          <p:cNvSpPr txBox="1"/>
          <p:nvPr/>
        </p:nvSpPr>
        <p:spPr>
          <a:xfrm>
            <a:off x="4203345" y="1225315"/>
            <a:ext cx="2571750" cy="276999"/>
          </a:xfrm>
          <a:prstGeom prst="rect">
            <a:avLst/>
          </a:prstGeom>
          <a:noFill/>
        </p:spPr>
        <p:txBody>
          <a:bodyPr wrap="square" rtlCol="0">
            <a:spAutoFit/>
          </a:bodyPr>
          <a:lstStyle/>
          <a:p>
            <a:pPr algn="ctr" fontAlgn="base">
              <a:spcBef>
                <a:spcPct val="0"/>
              </a:spcBef>
              <a:spcAft>
                <a:spcPct val="0"/>
              </a:spcAft>
            </a:pPr>
            <a:r>
              <a:rPr lang="en-US" sz="1200" b="1" dirty="0" smtClean="0">
                <a:solidFill>
                  <a:srgbClr val="000000"/>
                </a:solidFill>
                <a:latin typeface="Arial" panose="020B0604020202020204" pitchFamily="34" charset="0"/>
                <a:cs typeface="Arial" panose="020B0604020202020204" pitchFamily="34" charset="0"/>
              </a:rPr>
              <a:t>Stroke</a:t>
            </a:r>
            <a:endParaRPr lang="en-US" sz="1200" b="1" dirty="0">
              <a:solidFill>
                <a:srgbClr val="000000"/>
              </a:solidFill>
              <a:latin typeface="Arial" panose="020B0604020202020204" pitchFamily="34" charset="0"/>
              <a:cs typeface="Arial" panose="020B0604020202020204" pitchFamily="34" charset="0"/>
            </a:endParaRPr>
          </a:p>
        </p:txBody>
      </p:sp>
      <p:sp>
        <p:nvSpPr>
          <p:cNvPr id="185" name="TextBox 184"/>
          <p:cNvSpPr txBox="1"/>
          <p:nvPr/>
        </p:nvSpPr>
        <p:spPr>
          <a:xfrm>
            <a:off x="2667272" y="4639750"/>
            <a:ext cx="255198" cy="230832"/>
          </a:xfrm>
          <a:prstGeom prst="rect">
            <a:avLst/>
          </a:prstGeom>
          <a:noFill/>
        </p:spPr>
        <p:txBody>
          <a:bodyPr wrap="none" rtlCol="0">
            <a:spAutoFit/>
          </a:bodyPr>
          <a:lstStyle/>
          <a:p>
            <a:pPr fontAlgn="base">
              <a:spcBef>
                <a:spcPct val="0"/>
              </a:spcBef>
              <a:spcAft>
                <a:spcPct val="0"/>
              </a:spcAft>
            </a:pPr>
            <a:r>
              <a:rPr lang="en-US" sz="900" dirty="0">
                <a:solidFill>
                  <a:srgbClr val="FF0000"/>
                </a:solidFill>
              </a:rPr>
              <a:t>D</a:t>
            </a:r>
          </a:p>
        </p:txBody>
      </p:sp>
    </p:spTree>
    <p:extLst>
      <p:ext uri="{BB962C8B-B14F-4D97-AF65-F5344CB8AC3E}">
        <p14:creationId xmlns:p14="http://schemas.microsoft.com/office/powerpoint/2010/main" val="1160922726"/>
      </p:ext>
    </p:extLst>
  </p:cSld>
  <p:clrMapOvr>
    <a:masterClrMapping/>
  </p:clrMapOvr>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solidFill>
                  <a:srgbClr val="FFFFFF"/>
                </a:solidFill>
              </a:rPr>
              <a:t> - </a:t>
            </a:r>
            <a:fld id="{8FAC1CE3-0013-4A1C-AA61-A816E609AAE0}" type="slidenum">
              <a:rPr lang="en-US" smtClean="0">
                <a:solidFill>
                  <a:srgbClr val="FFFFFF"/>
                </a:solidFill>
              </a:rPr>
              <a:pPr/>
              <a:t>161</a:t>
            </a:fld>
            <a:r>
              <a:rPr lang="en-US" smtClean="0">
                <a:solidFill>
                  <a:srgbClr val="FFFFFF"/>
                </a:solidFill>
              </a:rPr>
              <a:t> -</a:t>
            </a:r>
            <a:endParaRPr lang="en-US">
              <a:solidFill>
                <a:srgbClr val="FFFFFF"/>
              </a:solidFill>
            </a:endParaRPr>
          </a:p>
        </p:txBody>
      </p:sp>
      <p:sp>
        <p:nvSpPr>
          <p:cNvPr id="5" name="Title 1"/>
          <p:cNvSpPr txBox="1">
            <a:spLocks/>
          </p:cNvSpPr>
          <p:nvPr/>
        </p:nvSpPr>
        <p:spPr>
          <a:xfrm>
            <a:off x="139147" y="139465"/>
            <a:ext cx="886968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solidFill>
                  <a:srgbClr val="000000"/>
                </a:solidFill>
              </a:rPr>
              <a:t>Personal Concern for Various Medical Conditions</a:t>
            </a:r>
            <a:endParaRPr lang="en-US" sz="2400" kern="0" dirty="0">
              <a:solidFill>
                <a:srgbClr val="000000"/>
              </a:solidFill>
            </a:endParaRPr>
          </a:p>
        </p:txBody>
      </p:sp>
      <p:cxnSp>
        <p:nvCxnSpPr>
          <p:cNvPr id="91" name="Straight Connector 90"/>
          <p:cNvCxnSpPr/>
          <p:nvPr/>
        </p:nvCxnSpPr>
        <p:spPr bwMode="auto">
          <a:xfrm rot="5400000">
            <a:off x="523875" y="3235092"/>
            <a:ext cx="4754880" cy="0"/>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Straight Connector 91"/>
          <p:cNvCxnSpPr/>
          <p:nvPr/>
        </p:nvCxnSpPr>
        <p:spPr bwMode="auto">
          <a:xfrm rot="5400000">
            <a:off x="3657600" y="3235092"/>
            <a:ext cx="4754880" cy="0"/>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13" name="TextBox 112"/>
          <p:cNvSpPr txBox="1"/>
          <p:nvPr/>
        </p:nvSpPr>
        <p:spPr>
          <a:xfrm>
            <a:off x="306525" y="4002086"/>
            <a:ext cx="2446199" cy="276999"/>
          </a:xfrm>
          <a:prstGeom prst="rect">
            <a:avLst/>
          </a:prstGeom>
          <a:noFill/>
        </p:spPr>
        <p:txBody>
          <a:bodyPr wrap="square" rtlCol="0">
            <a:spAutoFit/>
          </a:bodyPr>
          <a:lstStyle/>
          <a:p>
            <a:pPr algn="ctr" fontAlgn="base">
              <a:spcBef>
                <a:spcPct val="0"/>
              </a:spcBef>
              <a:spcAft>
                <a:spcPct val="0"/>
              </a:spcAft>
            </a:pPr>
            <a:r>
              <a:rPr lang="en-US" sz="1200" b="1" i="1" dirty="0">
                <a:solidFill>
                  <a:srgbClr val="000000">
                    <a:lumMod val="75000"/>
                    <a:lumOff val="25000"/>
                  </a:srgbClr>
                </a:solidFill>
                <a:latin typeface="Arial" panose="020B0604020202020204" pitchFamily="34" charset="0"/>
                <a:cs typeface="Arial" panose="020B0604020202020204" pitchFamily="34" charset="0"/>
              </a:rPr>
              <a:t>Compared to Other Countries</a:t>
            </a:r>
          </a:p>
        </p:txBody>
      </p:sp>
      <p:sp>
        <p:nvSpPr>
          <p:cNvPr id="133" name="TextBox 132"/>
          <p:cNvSpPr txBox="1"/>
          <p:nvPr/>
        </p:nvSpPr>
        <p:spPr>
          <a:xfrm>
            <a:off x="3287850" y="3925886"/>
            <a:ext cx="2446199" cy="276999"/>
          </a:xfrm>
          <a:prstGeom prst="rect">
            <a:avLst/>
          </a:prstGeom>
          <a:noFill/>
        </p:spPr>
        <p:txBody>
          <a:bodyPr wrap="square" rtlCol="0">
            <a:spAutoFit/>
          </a:bodyPr>
          <a:lstStyle/>
          <a:p>
            <a:pPr algn="ctr" fontAlgn="base">
              <a:spcBef>
                <a:spcPct val="0"/>
              </a:spcBef>
              <a:spcAft>
                <a:spcPct val="0"/>
              </a:spcAft>
            </a:pPr>
            <a:r>
              <a:rPr lang="en-US" sz="1200" b="1" i="1" dirty="0">
                <a:solidFill>
                  <a:srgbClr val="000000">
                    <a:lumMod val="75000"/>
                    <a:lumOff val="25000"/>
                  </a:srgbClr>
                </a:solidFill>
                <a:latin typeface="Arial" panose="020B0604020202020204" pitchFamily="34" charset="0"/>
                <a:cs typeface="Arial" panose="020B0604020202020204" pitchFamily="34" charset="0"/>
              </a:rPr>
              <a:t>Compared to Other Countries</a:t>
            </a:r>
          </a:p>
        </p:txBody>
      </p:sp>
      <p:sp>
        <p:nvSpPr>
          <p:cNvPr id="150" name="TextBox 149"/>
          <p:cNvSpPr txBox="1"/>
          <p:nvPr/>
        </p:nvSpPr>
        <p:spPr>
          <a:xfrm>
            <a:off x="6345375" y="3916361"/>
            <a:ext cx="2446199" cy="276999"/>
          </a:xfrm>
          <a:prstGeom prst="rect">
            <a:avLst/>
          </a:prstGeom>
          <a:noFill/>
        </p:spPr>
        <p:txBody>
          <a:bodyPr wrap="square" rtlCol="0">
            <a:spAutoFit/>
          </a:bodyPr>
          <a:lstStyle/>
          <a:p>
            <a:pPr algn="ctr" fontAlgn="base">
              <a:spcBef>
                <a:spcPct val="0"/>
              </a:spcBef>
              <a:spcAft>
                <a:spcPct val="0"/>
              </a:spcAft>
            </a:pPr>
            <a:r>
              <a:rPr lang="en-US" sz="1200" b="1" i="1" dirty="0">
                <a:solidFill>
                  <a:srgbClr val="000000">
                    <a:lumMod val="75000"/>
                    <a:lumOff val="25000"/>
                  </a:srgbClr>
                </a:solidFill>
                <a:latin typeface="Arial" panose="020B0604020202020204" pitchFamily="34" charset="0"/>
                <a:cs typeface="Arial" panose="020B0604020202020204" pitchFamily="34" charset="0"/>
              </a:rPr>
              <a:t>Compared to Other Countries</a:t>
            </a:r>
          </a:p>
        </p:txBody>
      </p:sp>
      <p:grpSp>
        <p:nvGrpSpPr>
          <p:cNvPr id="8" name="Group 7"/>
          <p:cNvGrpSpPr/>
          <p:nvPr/>
        </p:nvGrpSpPr>
        <p:grpSpPr>
          <a:xfrm>
            <a:off x="2615613" y="5591147"/>
            <a:ext cx="3632787" cy="806083"/>
            <a:chOff x="2681381" y="5587328"/>
            <a:chExt cx="3632787" cy="806083"/>
          </a:xfrm>
        </p:grpSpPr>
        <p:grpSp>
          <p:nvGrpSpPr>
            <p:cNvPr id="7" name="Group 6"/>
            <p:cNvGrpSpPr/>
            <p:nvPr/>
          </p:nvGrpSpPr>
          <p:grpSpPr>
            <a:xfrm>
              <a:off x="2909010" y="5799246"/>
              <a:ext cx="3405158" cy="594165"/>
              <a:chOff x="2280360" y="5913546"/>
              <a:chExt cx="3405158" cy="594165"/>
            </a:xfrm>
          </p:grpSpPr>
          <p:sp>
            <p:nvSpPr>
              <p:cNvPr id="154" name="Rounded Rectangle 153"/>
              <p:cNvSpPr/>
              <p:nvPr/>
            </p:nvSpPr>
            <p:spPr bwMode="auto">
              <a:xfrm>
                <a:off x="2280360" y="5913546"/>
                <a:ext cx="3069769" cy="589760"/>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grpSp>
            <p:nvGrpSpPr>
              <p:cNvPr id="155" name="Group 154"/>
              <p:cNvGrpSpPr/>
              <p:nvPr/>
            </p:nvGrpSpPr>
            <p:grpSpPr>
              <a:xfrm>
                <a:off x="3955289" y="5967786"/>
                <a:ext cx="486337" cy="486337"/>
                <a:chOff x="446183" y="3574608"/>
                <a:chExt cx="838200" cy="838200"/>
              </a:xfrm>
            </p:grpSpPr>
            <p:sp>
              <p:nvSpPr>
                <p:cNvPr id="156" name="Oval 155"/>
                <p:cNvSpPr/>
                <p:nvPr/>
              </p:nvSpPr>
              <p:spPr>
                <a:xfrm>
                  <a:off x="446183" y="3574608"/>
                  <a:ext cx="838200" cy="838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157" name="Freeform 5"/>
                <p:cNvSpPr>
                  <a:spLocks noEditPoints="1"/>
                </p:cNvSpPr>
                <p:nvPr/>
              </p:nvSpPr>
              <p:spPr bwMode="auto">
                <a:xfrm>
                  <a:off x="711994" y="3661857"/>
                  <a:ext cx="316706" cy="675640"/>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CA" dirty="0">
                    <a:solidFill>
                      <a:srgbClr val="FFFFFF"/>
                    </a:solidFill>
                  </a:endParaRPr>
                </a:p>
              </p:txBody>
            </p:sp>
          </p:grpSp>
          <p:grpSp>
            <p:nvGrpSpPr>
              <p:cNvPr id="158" name="Group 157"/>
              <p:cNvGrpSpPr/>
              <p:nvPr/>
            </p:nvGrpSpPr>
            <p:grpSpPr>
              <a:xfrm>
                <a:off x="2455070" y="5991813"/>
                <a:ext cx="486337" cy="486337"/>
                <a:chOff x="446183" y="4590288"/>
                <a:chExt cx="838200" cy="838200"/>
              </a:xfrm>
            </p:grpSpPr>
            <p:sp>
              <p:nvSpPr>
                <p:cNvPr id="159" name="Oval 158"/>
                <p:cNvSpPr/>
                <p:nvPr/>
              </p:nvSpPr>
              <p:spPr>
                <a:xfrm>
                  <a:off x="446183" y="4590288"/>
                  <a:ext cx="838200" cy="838200"/>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160" name="Freeform 9"/>
                <p:cNvSpPr>
                  <a:spLocks noEditPoints="1"/>
                </p:cNvSpPr>
                <p:nvPr/>
              </p:nvSpPr>
              <p:spPr bwMode="auto">
                <a:xfrm>
                  <a:off x="742950" y="4667250"/>
                  <a:ext cx="255588" cy="692658"/>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CA">
                    <a:solidFill>
                      <a:srgbClr val="FFFFFF"/>
                    </a:solidFill>
                  </a:endParaRPr>
                </a:p>
              </p:txBody>
            </p:sp>
          </p:grpSp>
          <p:sp>
            <p:nvSpPr>
              <p:cNvPr id="161" name="TextBox 160"/>
              <p:cNvSpPr txBox="1"/>
              <p:nvPr/>
            </p:nvSpPr>
            <p:spPr>
              <a:xfrm>
                <a:off x="2892829" y="5953713"/>
                <a:ext cx="1238531" cy="553998"/>
              </a:xfrm>
              <a:prstGeom prst="rect">
                <a:avLst/>
              </a:prstGeom>
              <a:noFill/>
            </p:spPr>
            <p:txBody>
              <a:bodyPr wrap="square" rtlCol="0">
                <a:spAutoFit/>
              </a:bodyPr>
              <a:lstStyle/>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Blue bars</a:t>
                </a:r>
              </a:p>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Represent</a:t>
                </a:r>
              </a:p>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Males</a:t>
                </a:r>
              </a:p>
            </p:txBody>
          </p:sp>
          <p:sp>
            <p:nvSpPr>
              <p:cNvPr id="162" name="TextBox 161"/>
              <p:cNvSpPr txBox="1"/>
              <p:nvPr/>
            </p:nvSpPr>
            <p:spPr>
              <a:xfrm>
                <a:off x="4446987" y="5942121"/>
                <a:ext cx="1238531" cy="553998"/>
              </a:xfrm>
              <a:prstGeom prst="rect">
                <a:avLst/>
              </a:prstGeom>
              <a:noFill/>
            </p:spPr>
            <p:txBody>
              <a:bodyPr wrap="square" rtlCol="0">
                <a:spAutoFit/>
              </a:bodyPr>
              <a:lstStyle/>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Red bars</a:t>
                </a:r>
              </a:p>
              <a:p>
                <a:pPr fontAlgn="base">
                  <a:spcBef>
                    <a:spcPct val="0"/>
                  </a:spcBef>
                  <a:spcAft>
                    <a:spcPct val="0"/>
                  </a:spcAft>
                </a:pPr>
                <a:r>
                  <a:rPr lang="en-US" sz="1000" b="1" dirty="0" smtClean="0">
                    <a:solidFill>
                      <a:srgbClr val="000000"/>
                    </a:solidFill>
                    <a:latin typeface="Arial" panose="020B0604020202020204" pitchFamily="34" charset="0"/>
                    <a:cs typeface="Arial" panose="020B0604020202020204" pitchFamily="34" charset="0"/>
                  </a:rPr>
                  <a:t>Represent </a:t>
                </a:r>
                <a:r>
                  <a:rPr lang="en-US" sz="1000" b="1" dirty="0">
                    <a:solidFill>
                      <a:srgbClr val="000000"/>
                    </a:solidFill>
                    <a:latin typeface="Arial" panose="020B0604020202020204" pitchFamily="34" charset="0"/>
                    <a:cs typeface="Arial" panose="020B0604020202020204" pitchFamily="34" charset="0"/>
                  </a:rPr>
                  <a:t>Females</a:t>
                </a:r>
              </a:p>
            </p:txBody>
          </p:sp>
        </p:grpSp>
        <p:sp>
          <p:nvSpPr>
            <p:cNvPr id="163" name="TextBox 162"/>
            <p:cNvSpPr txBox="1"/>
            <p:nvPr/>
          </p:nvSpPr>
          <p:spPr>
            <a:xfrm>
              <a:off x="2681381" y="5587328"/>
              <a:ext cx="1837711" cy="261610"/>
            </a:xfrm>
            <a:prstGeom prst="rect">
              <a:avLst/>
            </a:prstGeom>
            <a:noFill/>
          </p:spPr>
          <p:txBody>
            <a:bodyPr wrap="square" rtlCol="0">
              <a:spAutoFit/>
            </a:bodyPr>
            <a:lstStyle/>
            <a:p>
              <a:pPr algn="ctr" fontAlgn="base">
                <a:spcBef>
                  <a:spcPct val="0"/>
                </a:spcBef>
                <a:spcAft>
                  <a:spcPct val="0"/>
                </a:spcAft>
              </a:pPr>
              <a:r>
                <a:rPr lang="en-US" sz="1050" b="1" i="1" dirty="0">
                  <a:solidFill>
                    <a:srgbClr val="000000"/>
                  </a:solidFill>
                  <a:latin typeface="Arial" panose="020B0604020202020204" pitchFamily="34" charset="0"/>
                  <a:cs typeface="Arial" panose="020B0604020202020204" pitchFamily="34" charset="0"/>
                </a:rPr>
                <a:t>Among Age/Gender</a:t>
              </a:r>
            </a:p>
          </p:txBody>
        </p:sp>
      </p:grpSp>
      <p:sp>
        <p:nvSpPr>
          <p:cNvPr id="77" name="Rectangle 76"/>
          <p:cNvSpPr/>
          <p:nvPr/>
        </p:nvSpPr>
        <p:spPr>
          <a:xfrm>
            <a:off x="83490" y="6293756"/>
            <a:ext cx="7033137" cy="461665"/>
          </a:xfrm>
          <a:prstGeom prst="rect">
            <a:avLst/>
          </a:prstGeom>
        </p:spPr>
        <p:txBody>
          <a:bodyPr wrap="square">
            <a:spAutoFit/>
          </a:bodyPr>
          <a:lstStyle/>
          <a:p>
            <a:pPr fontAlgn="base">
              <a:spcBef>
                <a:spcPct val="0"/>
              </a:spcBef>
              <a:spcAft>
                <a:spcPct val="0"/>
              </a:spcAft>
            </a:pPr>
            <a:r>
              <a:rPr lang="en-US" sz="800" dirty="0">
                <a:solidFill>
                  <a:srgbClr val="000000"/>
                </a:solidFill>
                <a:latin typeface="Arial" panose="020B0604020202020204" pitchFamily="34" charset="0"/>
                <a:cs typeface="Arial" panose="020B0604020202020204" pitchFamily="34" charset="0"/>
              </a:rPr>
              <a:t>Base: All Thailand Respondents. aware of condition at Q1.</a:t>
            </a:r>
          </a:p>
          <a:p>
            <a:r>
              <a:rPr lang="en-US" sz="800" dirty="0">
                <a:solidFill>
                  <a:srgbClr val="000000"/>
                </a:solidFill>
                <a:latin typeface="Arial" panose="020B0604020202020204" pitchFamily="34" charset="0"/>
                <a:cs typeface="Arial" panose="020B0604020202020204" pitchFamily="34" charset="0"/>
              </a:rPr>
              <a:t>Q2.  On a scale of 1 to 5, how concerned are you about each of these medical conditions?  </a:t>
            </a:r>
            <a:br>
              <a:rPr lang="en-US" sz="800" dirty="0">
                <a:solidFill>
                  <a:srgbClr val="000000"/>
                </a:solidFill>
                <a:latin typeface="Arial" panose="020B0604020202020204" pitchFamily="34" charset="0"/>
                <a:cs typeface="Arial" panose="020B0604020202020204" pitchFamily="34" charset="0"/>
              </a:rPr>
            </a:br>
            <a:r>
              <a:rPr lang="en-US" sz="800" dirty="0">
                <a:solidFill>
                  <a:srgbClr val="000000"/>
                </a:solidFill>
                <a:latin typeface="Arial" panose="020B0604020202020204" pitchFamily="34" charset="0"/>
                <a:cs typeface="Arial" panose="020B0604020202020204" pitchFamily="34" charset="0"/>
              </a:rPr>
              <a:t>(Where 1 is not at all concerned and 5 is extremely concerned about risk to your health</a:t>
            </a:r>
            <a:r>
              <a:rPr lang="en-US" sz="800" dirty="0" smtClean="0">
                <a:solidFill>
                  <a:srgbClr val="000000"/>
                </a:solidFill>
                <a:latin typeface="Arial" panose="020B0604020202020204" pitchFamily="34" charset="0"/>
                <a:cs typeface="Arial" panose="020B0604020202020204" pitchFamily="34" charset="0"/>
              </a:rPr>
              <a:t>.)</a:t>
            </a:r>
            <a:endParaRPr lang="en-US" sz="800" dirty="0">
              <a:solidFill>
                <a:srgbClr val="000000"/>
              </a:solidFill>
              <a:latin typeface="Arial" panose="020B0604020202020204" pitchFamily="34" charset="0"/>
              <a:cs typeface="Arial" panose="020B0604020202020204" pitchFamily="34" charset="0"/>
            </a:endParaRPr>
          </a:p>
        </p:txBody>
      </p:sp>
      <p:grpSp>
        <p:nvGrpSpPr>
          <p:cNvPr id="79" name="Group 78"/>
          <p:cNvGrpSpPr/>
          <p:nvPr/>
        </p:nvGrpSpPr>
        <p:grpSpPr>
          <a:xfrm>
            <a:off x="6515" y="2697161"/>
            <a:ext cx="2782306" cy="1189039"/>
            <a:chOff x="-69685" y="2678111"/>
            <a:chExt cx="2782306" cy="1189039"/>
          </a:xfrm>
        </p:grpSpPr>
        <p:grpSp>
          <p:nvGrpSpPr>
            <p:cNvPr id="80" name="Group 79"/>
            <p:cNvGrpSpPr/>
            <p:nvPr/>
          </p:nvGrpSpPr>
          <p:grpSpPr>
            <a:xfrm>
              <a:off x="531093" y="2678111"/>
              <a:ext cx="2181528" cy="1189039"/>
              <a:chOff x="554355" y="730015"/>
              <a:chExt cx="3052897" cy="1189039"/>
            </a:xfrm>
          </p:grpSpPr>
          <p:graphicFrame>
            <p:nvGraphicFramePr>
              <p:cNvPr id="84" name="Chart 83"/>
              <p:cNvGraphicFramePr/>
              <p:nvPr>
                <p:extLst>
                  <p:ext uri="{D42A27DB-BD31-4B8C-83A1-F6EECF244321}">
                    <p14:modId xmlns:p14="http://schemas.microsoft.com/office/powerpoint/2010/main" val="1127003751"/>
                  </p:ext>
                </p:extLst>
              </p:nvPr>
            </p:nvGraphicFramePr>
            <p:xfrm>
              <a:off x="755365" y="895351"/>
              <a:ext cx="2851887" cy="1023703"/>
            </p:xfrm>
            <a:graphic>
              <a:graphicData uri="http://schemas.openxmlformats.org/drawingml/2006/chart">
                <c:chart xmlns:c="http://schemas.openxmlformats.org/drawingml/2006/chart" xmlns:r="http://schemas.openxmlformats.org/officeDocument/2006/relationships" r:id="rId3"/>
              </a:graphicData>
            </a:graphic>
          </p:graphicFrame>
          <p:sp>
            <p:nvSpPr>
              <p:cNvPr id="85" name="TextBox 84"/>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i="1" dirty="0">
                    <a:solidFill>
                      <a:srgbClr val="000000">
                        <a:lumMod val="75000"/>
                        <a:lumOff val="25000"/>
                      </a:srgbClr>
                    </a:solidFill>
                    <a:latin typeface="Arial" panose="020B0604020202020204" pitchFamily="34" charset="0"/>
                    <a:cs typeface="Arial" panose="020B0604020202020204" pitchFamily="34" charset="0"/>
                  </a:rPr>
                  <a:t>Among Locale</a:t>
                </a:r>
              </a:p>
            </p:txBody>
          </p:sp>
        </p:grpSp>
        <p:sp>
          <p:nvSpPr>
            <p:cNvPr id="81" name="TextBox 80"/>
            <p:cNvSpPr txBox="1"/>
            <p:nvPr/>
          </p:nvSpPr>
          <p:spPr>
            <a:xfrm>
              <a:off x="191188" y="2955110"/>
              <a:ext cx="578539"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Urban</a:t>
              </a:r>
            </a:p>
          </p:txBody>
        </p:sp>
        <p:sp>
          <p:nvSpPr>
            <p:cNvPr id="82" name="TextBox 81"/>
            <p:cNvSpPr txBox="1"/>
            <p:nvPr/>
          </p:nvSpPr>
          <p:spPr>
            <a:xfrm>
              <a:off x="-69685" y="3210856"/>
              <a:ext cx="942741"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Suburban</a:t>
              </a:r>
            </a:p>
          </p:txBody>
        </p:sp>
        <p:sp>
          <p:nvSpPr>
            <p:cNvPr id="83" name="TextBox 82"/>
            <p:cNvSpPr txBox="1"/>
            <p:nvPr/>
          </p:nvSpPr>
          <p:spPr>
            <a:xfrm>
              <a:off x="20744" y="3476343"/>
              <a:ext cx="942741" cy="246221"/>
            </a:xfrm>
            <a:prstGeom prst="rect">
              <a:avLst/>
            </a:prstGeom>
            <a:noFill/>
          </p:spPr>
          <p:txBody>
            <a:bodyPr wrap="square" rtlCol="0">
              <a:spAutoFit/>
            </a:bodyPr>
            <a:lstStyle/>
            <a:p>
              <a:pPr algn="ctr" fontAlgn="base">
                <a:spcBef>
                  <a:spcPct val="0"/>
                </a:spcBef>
                <a:spcAft>
                  <a:spcPct val="0"/>
                </a:spcAft>
              </a:pPr>
              <a:r>
                <a:rPr lang="en-US" sz="1000" b="1" i="1" dirty="0" smtClean="0">
                  <a:solidFill>
                    <a:srgbClr val="000000">
                      <a:lumMod val="75000"/>
                      <a:lumOff val="25000"/>
                    </a:srgbClr>
                  </a:solidFill>
                  <a:latin typeface="Arial" panose="020B0604020202020204" pitchFamily="34" charset="0"/>
                  <a:cs typeface="Arial" panose="020B0604020202020204" pitchFamily="34" charset="0"/>
                </a:rPr>
                <a:t>Rural*</a:t>
              </a:r>
              <a:endParaRPr lang="en-US" sz="1000" b="1" i="1" dirty="0">
                <a:solidFill>
                  <a:srgbClr val="000000">
                    <a:lumMod val="75000"/>
                    <a:lumOff val="25000"/>
                  </a:srgbClr>
                </a:solidFill>
                <a:latin typeface="Arial" panose="020B0604020202020204" pitchFamily="34" charset="0"/>
                <a:cs typeface="Arial" panose="020B0604020202020204" pitchFamily="34" charset="0"/>
              </a:endParaRPr>
            </a:p>
          </p:txBody>
        </p:sp>
      </p:grpSp>
      <p:grpSp>
        <p:nvGrpSpPr>
          <p:cNvPr id="179" name="Group 178"/>
          <p:cNvGrpSpPr/>
          <p:nvPr/>
        </p:nvGrpSpPr>
        <p:grpSpPr>
          <a:xfrm>
            <a:off x="2914014" y="2697161"/>
            <a:ext cx="2798208" cy="1189039"/>
            <a:chOff x="-85587" y="2678111"/>
            <a:chExt cx="2798208" cy="1189039"/>
          </a:xfrm>
        </p:grpSpPr>
        <p:grpSp>
          <p:nvGrpSpPr>
            <p:cNvPr id="180" name="Group 179"/>
            <p:cNvGrpSpPr/>
            <p:nvPr/>
          </p:nvGrpSpPr>
          <p:grpSpPr>
            <a:xfrm>
              <a:off x="531093" y="2678111"/>
              <a:ext cx="2181528" cy="1189039"/>
              <a:chOff x="554355" y="730015"/>
              <a:chExt cx="3052897" cy="1189039"/>
            </a:xfrm>
          </p:grpSpPr>
          <p:graphicFrame>
            <p:nvGraphicFramePr>
              <p:cNvPr id="184" name="Chart 183"/>
              <p:cNvGraphicFramePr/>
              <p:nvPr>
                <p:extLst>
                  <p:ext uri="{D42A27DB-BD31-4B8C-83A1-F6EECF244321}">
                    <p14:modId xmlns:p14="http://schemas.microsoft.com/office/powerpoint/2010/main" val="546149698"/>
                  </p:ext>
                </p:extLst>
              </p:nvPr>
            </p:nvGraphicFramePr>
            <p:xfrm>
              <a:off x="755365" y="895351"/>
              <a:ext cx="2851887" cy="1023703"/>
            </p:xfrm>
            <a:graphic>
              <a:graphicData uri="http://schemas.openxmlformats.org/drawingml/2006/chart">
                <c:chart xmlns:c="http://schemas.openxmlformats.org/drawingml/2006/chart" xmlns:r="http://schemas.openxmlformats.org/officeDocument/2006/relationships" r:id="rId4"/>
              </a:graphicData>
            </a:graphic>
          </p:graphicFrame>
          <p:sp>
            <p:nvSpPr>
              <p:cNvPr id="185" name="TextBox 184"/>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i="1" dirty="0">
                    <a:solidFill>
                      <a:srgbClr val="000000">
                        <a:lumMod val="75000"/>
                        <a:lumOff val="25000"/>
                      </a:srgbClr>
                    </a:solidFill>
                    <a:latin typeface="Arial" panose="020B0604020202020204" pitchFamily="34" charset="0"/>
                    <a:cs typeface="Arial" panose="020B0604020202020204" pitchFamily="34" charset="0"/>
                  </a:rPr>
                  <a:t>Among Locale</a:t>
                </a:r>
              </a:p>
            </p:txBody>
          </p:sp>
        </p:grpSp>
        <p:sp>
          <p:nvSpPr>
            <p:cNvPr id="181" name="TextBox 180"/>
            <p:cNvSpPr txBox="1"/>
            <p:nvPr/>
          </p:nvSpPr>
          <p:spPr>
            <a:xfrm>
              <a:off x="191188" y="2955110"/>
              <a:ext cx="578539"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Urban</a:t>
              </a:r>
            </a:p>
          </p:txBody>
        </p:sp>
        <p:sp>
          <p:nvSpPr>
            <p:cNvPr id="182" name="TextBox 181"/>
            <p:cNvSpPr txBox="1"/>
            <p:nvPr/>
          </p:nvSpPr>
          <p:spPr>
            <a:xfrm>
              <a:off x="-85587" y="3210856"/>
              <a:ext cx="942741" cy="246221"/>
            </a:xfrm>
            <a:prstGeom prst="rect">
              <a:avLst/>
            </a:prstGeom>
            <a:noFill/>
          </p:spPr>
          <p:txBody>
            <a:bodyPr wrap="square" rtlCol="0">
              <a:spAutoFit/>
            </a:bodyPr>
            <a:lstStyle/>
            <a:p>
              <a:pPr algn="ctr" fontAlgn="base">
                <a:spcBef>
                  <a:spcPct val="0"/>
                </a:spcBef>
                <a:spcAft>
                  <a:spcPct val="0"/>
                </a:spcAft>
              </a:pPr>
              <a:r>
                <a:rPr lang="en-US" sz="1000" b="1" i="1" dirty="0" smtClean="0">
                  <a:solidFill>
                    <a:srgbClr val="000000">
                      <a:lumMod val="75000"/>
                      <a:lumOff val="25000"/>
                    </a:srgbClr>
                  </a:solidFill>
                  <a:latin typeface="Arial" panose="020B0604020202020204" pitchFamily="34" charset="0"/>
                  <a:cs typeface="Arial" panose="020B0604020202020204" pitchFamily="34" charset="0"/>
                </a:rPr>
                <a:t>Suburban*</a:t>
              </a:r>
              <a:endParaRPr lang="en-US" sz="1000" b="1" i="1" dirty="0">
                <a:solidFill>
                  <a:srgbClr val="000000">
                    <a:lumMod val="75000"/>
                    <a:lumOff val="25000"/>
                  </a:srgbClr>
                </a:solidFill>
                <a:latin typeface="Arial" panose="020B0604020202020204" pitchFamily="34" charset="0"/>
                <a:cs typeface="Arial" panose="020B0604020202020204" pitchFamily="34" charset="0"/>
              </a:endParaRPr>
            </a:p>
          </p:txBody>
        </p:sp>
        <p:sp>
          <p:nvSpPr>
            <p:cNvPr id="183" name="TextBox 182"/>
            <p:cNvSpPr txBox="1"/>
            <p:nvPr/>
          </p:nvSpPr>
          <p:spPr>
            <a:xfrm>
              <a:off x="20744" y="3476343"/>
              <a:ext cx="942741" cy="246221"/>
            </a:xfrm>
            <a:prstGeom prst="rect">
              <a:avLst/>
            </a:prstGeom>
            <a:noFill/>
          </p:spPr>
          <p:txBody>
            <a:bodyPr wrap="square" rtlCol="0">
              <a:spAutoFit/>
            </a:bodyPr>
            <a:lstStyle/>
            <a:p>
              <a:pPr algn="ctr" fontAlgn="base">
                <a:spcBef>
                  <a:spcPct val="0"/>
                </a:spcBef>
                <a:spcAft>
                  <a:spcPct val="0"/>
                </a:spcAft>
              </a:pPr>
              <a:r>
                <a:rPr lang="en-US" sz="1000" b="1" i="1" dirty="0" smtClean="0">
                  <a:solidFill>
                    <a:srgbClr val="000000">
                      <a:lumMod val="75000"/>
                      <a:lumOff val="25000"/>
                    </a:srgbClr>
                  </a:solidFill>
                  <a:latin typeface="Arial" panose="020B0604020202020204" pitchFamily="34" charset="0"/>
                  <a:cs typeface="Arial" panose="020B0604020202020204" pitchFamily="34" charset="0"/>
                </a:rPr>
                <a:t>Rural*</a:t>
              </a:r>
              <a:endParaRPr lang="en-US" sz="1000" b="1" i="1" dirty="0">
                <a:solidFill>
                  <a:srgbClr val="000000">
                    <a:lumMod val="75000"/>
                    <a:lumOff val="25000"/>
                  </a:srgbClr>
                </a:solidFill>
                <a:latin typeface="Arial" panose="020B0604020202020204" pitchFamily="34" charset="0"/>
                <a:cs typeface="Arial" panose="020B0604020202020204" pitchFamily="34" charset="0"/>
              </a:endParaRPr>
            </a:p>
          </p:txBody>
        </p:sp>
      </p:grpSp>
      <p:grpSp>
        <p:nvGrpSpPr>
          <p:cNvPr id="190" name="Group 189"/>
          <p:cNvGrpSpPr/>
          <p:nvPr/>
        </p:nvGrpSpPr>
        <p:grpSpPr>
          <a:xfrm>
            <a:off x="6094994" y="2697161"/>
            <a:ext cx="2782306" cy="1189039"/>
            <a:chOff x="-69685" y="2678111"/>
            <a:chExt cx="2782306" cy="1189039"/>
          </a:xfrm>
        </p:grpSpPr>
        <p:grpSp>
          <p:nvGrpSpPr>
            <p:cNvPr id="191" name="Group 190"/>
            <p:cNvGrpSpPr/>
            <p:nvPr/>
          </p:nvGrpSpPr>
          <p:grpSpPr>
            <a:xfrm>
              <a:off x="531093" y="2678111"/>
              <a:ext cx="2181528" cy="1189039"/>
              <a:chOff x="554355" y="730015"/>
              <a:chExt cx="3052897" cy="1189039"/>
            </a:xfrm>
          </p:grpSpPr>
          <p:graphicFrame>
            <p:nvGraphicFramePr>
              <p:cNvPr id="195" name="Chart 194"/>
              <p:cNvGraphicFramePr/>
              <p:nvPr>
                <p:extLst>
                  <p:ext uri="{D42A27DB-BD31-4B8C-83A1-F6EECF244321}">
                    <p14:modId xmlns:p14="http://schemas.microsoft.com/office/powerpoint/2010/main" val="2257212557"/>
                  </p:ext>
                </p:extLst>
              </p:nvPr>
            </p:nvGraphicFramePr>
            <p:xfrm>
              <a:off x="755365" y="895351"/>
              <a:ext cx="2851887" cy="1023703"/>
            </p:xfrm>
            <a:graphic>
              <a:graphicData uri="http://schemas.openxmlformats.org/drawingml/2006/chart">
                <c:chart xmlns:c="http://schemas.openxmlformats.org/drawingml/2006/chart" xmlns:r="http://schemas.openxmlformats.org/officeDocument/2006/relationships" r:id="rId5"/>
              </a:graphicData>
            </a:graphic>
          </p:graphicFrame>
          <p:sp>
            <p:nvSpPr>
              <p:cNvPr id="196" name="TextBox 195"/>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i="1" dirty="0">
                    <a:solidFill>
                      <a:srgbClr val="000000">
                        <a:lumMod val="75000"/>
                        <a:lumOff val="25000"/>
                      </a:srgbClr>
                    </a:solidFill>
                    <a:latin typeface="Arial" panose="020B0604020202020204" pitchFamily="34" charset="0"/>
                    <a:cs typeface="Arial" panose="020B0604020202020204" pitchFamily="34" charset="0"/>
                  </a:rPr>
                  <a:t>Among Locale</a:t>
                </a:r>
              </a:p>
            </p:txBody>
          </p:sp>
        </p:grpSp>
        <p:sp>
          <p:nvSpPr>
            <p:cNvPr id="192" name="TextBox 191"/>
            <p:cNvSpPr txBox="1"/>
            <p:nvPr/>
          </p:nvSpPr>
          <p:spPr>
            <a:xfrm>
              <a:off x="191188" y="2955110"/>
              <a:ext cx="578539"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Urban</a:t>
              </a:r>
            </a:p>
          </p:txBody>
        </p:sp>
        <p:sp>
          <p:nvSpPr>
            <p:cNvPr id="193" name="TextBox 192"/>
            <p:cNvSpPr txBox="1"/>
            <p:nvPr/>
          </p:nvSpPr>
          <p:spPr>
            <a:xfrm>
              <a:off x="-69685" y="3210856"/>
              <a:ext cx="942741" cy="246221"/>
            </a:xfrm>
            <a:prstGeom prst="rect">
              <a:avLst/>
            </a:prstGeom>
            <a:noFill/>
          </p:spPr>
          <p:txBody>
            <a:bodyPr wrap="square" rtlCol="0">
              <a:spAutoFit/>
            </a:bodyPr>
            <a:lstStyle/>
            <a:p>
              <a:pPr algn="ctr" fontAlgn="base">
                <a:spcBef>
                  <a:spcPct val="0"/>
                </a:spcBef>
                <a:spcAft>
                  <a:spcPct val="0"/>
                </a:spcAft>
              </a:pPr>
              <a:r>
                <a:rPr lang="en-US" sz="1000" b="1" i="1" dirty="0" smtClean="0">
                  <a:solidFill>
                    <a:srgbClr val="000000">
                      <a:lumMod val="75000"/>
                      <a:lumOff val="25000"/>
                    </a:srgbClr>
                  </a:solidFill>
                  <a:latin typeface="Arial" panose="020B0604020202020204" pitchFamily="34" charset="0"/>
                  <a:cs typeface="Arial" panose="020B0604020202020204" pitchFamily="34" charset="0"/>
                </a:rPr>
                <a:t>Suburban*</a:t>
              </a:r>
              <a:endParaRPr lang="en-US" sz="1000" b="1" i="1" dirty="0">
                <a:solidFill>
                  <a:srgbClr val="000000">
                    <a:lumMod val="75000"/>
                    <a:lumOff val="25000"/>
                  </a:srgbClr>
                </a:solidFill>
                <a:latin typeface="Arial" panose="020B0604020202020204" pitchFamily="34" charset="0"/>
                <a:cs typeface="Arial" panose="020B0604020202020204" pitchFamily="34" charset="0"/>
              </a:endParaRPr>
            </a:p>
          </p:txBody>
        </p:sp>
        <p:sp>
          <p:nvSpPr>
            <p:cNvPr id="194" name="TextBox 193"/>
            <p:cNvSpPr txBox="1"/>
            <p:nvPr/>
          </p:nvSpPr>
          <p:spPr>
            <a:xfrm>
              <a:off x="20744" y="3476343"/>
              <a:ext cx="942741" cy="246221"/>
            </a:xfrm>
            <a:prstGeom prst="rect">
              <a:avLst/>
            </a:prstGeom>
            <a:noFill/>
          </p:spPr>
          <p:txBody>
            <a:bodyPr wrap="square" rtlCol="0">
              <a:spAutoFit/>
            </a:bodyPr>
            <a:lstStyle/>
            <a:p>
              <a:pPr algn="ctr" fontAlgn="base">
                <a:spcBef>
                  <a:spcPct val="0"/>
                </a:spcBef>
                <a:spcAft>
                  <a:spcPct val="0"/>
                </a:spcAft>
              </a:pPr>
              <a:r>
                <a:rPr lang="en-US" sz="1000" b="1" i="1" dirty="0" smtClean="0">
                  <a:solidFill>
                    <a:srgbClr val="000000">
                      <a:lumMod val="75000"/>
                      <a:lumOff val="25000"/>
                    </a:srgbClr>
                  </a:solidFill>
                  <a:latin typeface="Arial" panose="020B0604020202020204" pitchFamily="34" charset="0"/>
                  <a:cs typeface="Arial" panose="020B0604020202020204" pitchFamily="34" charset="0"/>
                </a:rPr>
                <a:t>Rural*</a:t>
              </a:r>
              <a:endParaRPr lang="en-US" sz="1000" b="1" i="1" dirty="0">
                <a:solidFill>
                  <a:srgbClr val="000000">
                    <a:lumMod val="75000"/>
                    <a:lumOff val="25000"/>
                  </a:srgbClr>
                </a:solidFill>
                <a:latin typeface="Arial" panose="020B0604020202020204" pitchFamily="34" charset="0"/>
                <a:cs typeface="Arial" panose="020B0604020202020204" pitchFamily="34" charset="0"/>
              </a:endParaRPr>
            </a:p>
          </p:txBody>
        </p:sp>
      </p:grpSp>
      <p:graphicFrame>
        <p:nvGraphicFramePr>
          <p:cNvPr id="201" name="Chart 200"/>
          <p:cNvGraphicFramePr/>
          <p:nvPr>
            <p:extLst>
              <p:ext uri="{D42A27DB-BD31-4B8C-83A1-F6EECF244321}">
                <p14:modId xmlns:p14="http://schemas.microsoft.com/office/powerpoint/2010/main" val="656476654"/>
              </p:ext>
            </p:extLst>
          </p:nvPr>
        </p:nvGraphicFramePr>
        <p:xfrm>
          <a:off x="215344" y="4147320"/>
          <a:ext cx="2867024" cy="151764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02" name="Chart 201"/>
          <p:cNvGraphicFramePr/>
          <p:nvPr>
            <p:extLst>
              <p:ext uri="{D42A27DB-BD31-4B8C-83A1-F6EECF244321}">
                <p14:modId xmlns:p14="http://schemas.microsoft.com/office/powerpoint/2010/main" val="935176759"/>
              </p:ext>
            </p:extLst>
          </p:nvPr>
        </p:nvGraphicFramePr>
        <p:xfrm>
          <a:off x="3196669" y="4071120"/>
          <a:ext cx="2867024" cy="1517648"/>
        </p:xfrm>
        <a:graphic>
          <a:graphicData uri="http://schemas.openxmlformats.org/drawingml/2006/chart">
            <c:chart xmlns:c="http://schemas.openxmlformats.org/drawingml/2006/chart" xmlns:r="http://schemas.openxmlformats.org/officeDocument/2006/relationships" r:id="rId7"/>
          </a:graphicData>
        </a:graphic>
      </p:graphicFrame>
      <p:sp>
        <p:nvSpPr>
          <p:cNvPr id="203" name="TextBox 202"/>
          <p:cNvSpPr txBox="1"/>
          <p:nvPr/>
        </p:nvSpPr>
        <p:spPr>
          <a:xfrm>
            <a:off x="2239975" y="4246805"/>
            <a:ext cx="551754" cy="215444"/>
          </a:xfrm>
          <a:prstGeom prst="rect">
            <a:avLst/>
          </a:prstGeom>
          <a:noFill/>
        </p:spPr>
        <p:txBody>
          <a:bodyPr wrap="none" rtlCol="0">
            <a:spAutoFit/>
          </a:bodyPr>
          <a:lstStyle/>
          <a:p>
            <a:pPr fontAlgn="base">
              <a:spcBef>
                <a:spcPct val="0"/>
              </a:spcBef>
              <a:spcAft>
                <a:spcPct val="0"/>
              </a:spcAft>
            </a:pPr>
            <a:r>
              <a:rPr lang="en-US" sz="800" dirty="0">
                <a:solidFill>
                  <a:srgbClr val="000000"/>
                </a:solidFill>
              </a:rPr>
              <a:t>CDEFGHI</a:t>
            </a:r>
          </a:p>
        </p:txBody>
      </p:sp>
      <p:sp>
        <p:nvSpPr>
          <p:cNvPr id="204" name="TextBox 203"/>
          <p:cNvSpPr txBox="1"/>
          <p:nvPr/>
        </p:nvSpPr>
        <p:spPr>
          <a:xfrm>
            <a:off x="2158096" y="4386807"/>
            <a:ext cx="551754" cy="215444"/>
          </a:xfrm>
          <a:prstGeom prst="rect">
            <a:avLst/>
          </a:prstGeom>
          <a:noFill/>
        </p:spPr>
        <p:txBody>
          <a:bodyPr wrap="none" rtlCol="0">
            <a:spAutoFit/>
          </a:bodyPr>
          <a:lstStyle/>
          <a:p>
            <a:pPr fontAlgn="base">
              <a:spcBef>
                <a:spcPct val="0"/>
              </a:spcBef>
              <a:spcAft>
                <a:spcPct val="0"/>
              </a:spcAft>
            </a:pPr>
            <a:r>
              <a:rPr lang="en-US" sz="800" dirty="0">
                <a:solidFill>
                  <a:srgbClr val="000000"/>
                </a:solidFill>
              </a:rPr>
              <a:t>CDEFGHI</a:t>
            </a:r>
          </a:p>
        </p:txBody>
      </p:sp>
      <p:sp>
        <p:nvSpPr>
          <p:cNvPr id="205" name="TextBox 204"/>
          <p:cNvSpPr txBox="1"/>
          <p:nvPr/>
        </p:nvSpPr>
        <p:spPr>
          <a:xfrm>
            <a:off x="1502085" y="4518593"/>
            <a:ext cx="385042" cy="215444"/>
          </a:xfrm>
          <a:prstGeom prst="rect">
            <a:avLst/>
          </a:prstGeom>
          <a:noFill/>
        </p:spPr>
        <p:txBody>
          <a:bodyPr wrap="none" rtlCol="0">
            <a:spAutoFit/>
          </a:bodyPr>
          <a:lstStyle/>
          <a:p>
            <a:pPr fontAlgn="base">
              <a:spcBef>
                <a:spcPct val="0"/>
              </a:spcBef>
              <a:spcAft>
                <a:spcPct val="0"/>
              </a:spcAft>
            </a:pPr>
            <a:r>
              <a:rPr lang="en-US" sz="800" dirty="0">
                <a:solidFill>
                  <a:srgbClr val="000000"/>
                </a:solidFill>
              </a:rPr>
              <a:t>FGHI</a:t>
            </a:r>
          </a:p>
        </p:txBody>
      </p:sp>
      <p:sp>
        <p:nvSpPr>
          <p:cNvPr id="206" name="TextBox 205"/>
          <p:cNvSpPr txBox="1"/>
          <p:nvPr/>
        </p:nvSpPr>
        <p:spPr>
          <a:xfrm>
            <a:off x="1413977" y="4662411"/>
            <a:ext cx="274434" cy="215444"/>
          </a:xfrm>
          <a:prstGeom prst="rect">
            <a:avLst/>
          </a:prstGeom>
          <a:noFill/>
        </p:spPr>
        <p:txBody>
          <a:bodyPr wrap="none" rtlCol="0">
            <a:spAutoFit/>
          </a:bodyPr>
          <a:lstStyle/>
          <a:p>
            <a:pPr fontAlgn="base">
              <a:spcBef>
                <a:spcPct val="0"/>
              </a:spcBef>
              <a:spcAft>
                <a:spcPct val="0"/>
              </a:spcAft>
            </a:pPr>
            <a:r>
              <a:rPr lang="en-US" sz="800" dirty="0">
                <a:solidFill>
                  <a:srgbClr val="000000"/>
                </a:solidFill>
              </a:rPr>
              <a:t>HI</a:t>
            </a:r>
          </a:p>
        </p:txBody>
      </p:sp>
      <p:sp>
        <p:nvSpPr>
          <p:cNvPr id="207" name="TextBox 206"/>
          <p:cNvSpPr txBox="1"/>
          <p:nvPr/>
        </p:nvSpPr>
        <p:spPr>
          <a:xfrm>
            <a:off x="1380375" y="4787793"/>
            <a:ext cx="210314" cy="215444"/>
          </a:xfrm>
          <a:prstGeom prst="rect">
            <a:avLst/>
          </a:prstGeom>
          <a:noFill/>
        </p:spPr>
        <p:txBody>
          <a:bodyPr wrap="none" rtlCol="0">
            <a:spAutoFit/>
          </a:bodyPr>
          <a:lstStyle/>
          <a:p>
            <a:pPr fontAlgn="base">
              <a:spcBef>
                <a:spcPct val="0"/>
              </a:spcBef>
              <a:spcAft>
                <a:spcPct val="0"/>
              </a:spcAft>
            </a:pPr>
            <a:r>
              <a:rPr lang="en-US" sz="800" dirty="0">
                <a:solidFill>
                  <a:srgbClr val="000000"/>
                </a:solidFill>
              </a:rPr>
              <a:t>I</a:t>
            </a:r>
          </a:p>
        </p:txBody>
      </p:sp>
      <p:sp>
        <p:nvSpPr>
          <p:cNvPr id="208" name="TextBox 207"/>
          <p:cNvSpPr txBox="1"/>
          <p:nvPr/>
        </p:nvSpPr>
        <p:spPr>
          <a:xfrm>
            <a:off x="1380375" y="4919579"/>
            <a:ext cx="210314" cy="215444"/>
          </a:xfrm>
          <a:prstGeom prst="rect">
            <a:avLst/>
          </a:prstGeom>
          <a:noFill/>
        </p:spPr>
        <p:txBody>
          <a:bodyPr wrap="none" rtlCol="0">
            <a:spAutoFit/>
          </a:bodyPr>
          <a:lstStyle/>
          <a:p>
            <a:pPr fontAlgn="base">
              <a:spcBef>
                <a:spcPct val="0"/>
              </a:spcBef>
              <a:spcAft>
                <a:spcPct val="0"/>
              </a:spcAft>
            </a:pPr>
            <a:r>
              <a:rPr lang="en-US" sz="800" dirty="0">
                <a:solidFill>
                  <a:srgbClr val="000000"/>
                </a:solidFill>
              </a:rPr>
              <a:t>I</a:t>
            </a:r>
          </a:p>
        </p:txBody>
      </p:sp>
      <p:sp>
        <p:nvSpPr>
          <p:cNvPr id="209" name="TextBox 208"/>
          <p:cNvSpPr txBox="1"/>
          <p:nvPr/>
        </p:nvSpPr>
        <p:spPr>
          <a:xfrm>
            <a:off x="1356311" y="5063397"/>
            <a:ext cx="210314" cy="215444"/>
          </a:xfrm>
          <a:prstGeom prst="rect">
            <a:avLst/>
          </a:prstGeom>
          <a:noFill/>
        </p:spPr>
        <p:txBody>
          <a:bodyPr wrap="none" rtlCol="0">
            <a:spAutoFit/>
          </a:bodyPr>
          <a:lstStyle/>
          <a:p>
            <a:pPr fontAlgn="base">
              <a:spcBef>
                <a:spcPct val="0"/>
              </a:spcBef>
              <a:spcAft>
                <a:spcPct val="0"/>
              </a:spcAft>
            </a:pPr>
            <a:r>
              <a:rPr lang="en-US" sz="800" dirty="0">
                <a:solidFill>
                  <a:srgbClr val="000000"/>
                </a:solidFill>
              </a:rPr>
              <a:t>I</a:t>
            </a:r>
          </a:p>
        </p:txBody>
      </p:sp>
      <p:sp>
        <p:nvSpPr>
          <p:cNvPr id="210" name="TextBox 209"/>
          <p:cNvSpPr txBox="1"/>
          <p:nvPr/>
        </p:nvSpPr>
        <p:spPr>
          <a:xfrm>
            <a:off x="1299282" y="5195183"/>
            <a:ext cx="210314" cy="215444"/>
          </a:xfrm>
          <a:prstGeom prst="rect">
            <a:avLst/>
          </a:prstGeom>
          <a:noFill/>
        </p:spPr>
        <p:txBody>
          <a:bodyPr wrap="none" rtlCol="0">
            <a:spAutoFit/>
          </a:bodyPr>
          <a:lstStyle/>
          <a:p>
            <a:pPr fontAlgn="base">
              <a:spcBef>
                <a:spcPct val="0"/>
              </a:spcBef>
              <a:spcAft>
                <a:spcPct val="0"/>
              </a:spcAft>
            </a:pPr>
            <a:r>
              <a:rPr lang="en-US" sz="800" dirty="0">
                <a:solidFill>
                  <a:srgbClr val="000000"/>
                </a:solidFill>
              </a:rPr>
              <a:t>I</a:t>
            </a:r>
          </a:p>
        </p:txBody>
      </p:sp>
      <p:sp>
        <p:nvSpPr>
          <p:cNvPr id="211" name="TextBox 210"/>
          <p:cNvSpPr txBox="1"/>
          <p:nvPr/>
        </p:nvSpPr>
        <p:spPr>
          <a:xfrm>
            <a:off x="5359254" y="4166643"/>
            <a:ext cx="551754" cy="215444"/>
          </a:xfrm>
          <a:prstGeom prst="rect">
            <a:avLst/>
          </a:prstGeom>
          <a:noFill/>
        </p:spPr>
        <p:txBody>
          <a:bodyPr wrap="none" rtlCol="0">
            <a:spAutoFit/>
          </a:bodyPr>
          <a:lstStyle/>
          <a:p>
            <a:pPr fontAlgn="base">
              <a:spcBef>
                <a:spcPct val="0"/>
              </a:spcBef>
              <a:spcAft>
                <a:spcPct val="0"/>
              </a:spcAft>
            </a:pPr>
            <a:r>
              <a:rPr lang="en-US" sz="800" dirty="0">
                <a:solidFill>
                  <a:srgbClr val="000000"/>
                </a:solidFill>
              </a:rPr>
              <a:t>CDEFGHI</a:t>
            </a:r>
          </a:p>
        </p:txBody>
      </p:sp>
      <p:sp>
        <p:nvSpPr>
          <p:cNvPr id="212" name="TextBox 211"/>
          <p:cNvSpPr txBox="1"/>
          <p:nvPr/>
        </p:nvSpPr>
        <p:spPr>
          <a:xfrm>
            <a:off x="5217780" y="4297864"/>
            <a:ext cx="551754" cy="215444"/>
          </a:xfrm>
          <a:prstGeom prst="rect">
            <a:avLst/>
          </a:prstGeom>
          <a:noFill/>
        </p:spPr>
        <p:txBody>
          <a:bodyPr wrap="none" rtlCol="0">
            <a:spAutoFit/>
          </a:bodyPr>
          <a:lstStyle/>
          <a:p>
            <a:pPr fontAlgn="base">
              <a:spcBef>
                <a:spcPct val="0"/>
              </a:spcBef>
              <a:spcAft>
                <a:spcPct val="0"/>
              </a:spcAft>
            </a:pPr>
            <a:r>
              <a:rPr lang="en-US" sz="800" dirty="0">
                <a:solidFill>
                  <a:srgbClr val="000000"/>
                </a:solidFill>
              </a:rPr>
              <a:t>CDEFGHI</a:t>
            </a:r>
          </a:p>
        </p:txBody>
      </p:sp>
      <p:sp>
        <p:nvSpPr>
          <p:cNvPr id="213" name="TextBox 212"/>
          <p:cNvSpPr txBox="1"/>
          <p:nvPr/>
        </p:nvSpPr>
        <p:spPr>
          <a:xfrm>
            <a:off x="4666026" y="4441687"/>
            <a:ext cx="434734" cy="215444"/>
          </a:xfrm>
          <a:prstGeom prst="rect">
            <a:avLst/>
          </a:prstGeom>
          <a:noFill/>
        </p:spPr>
        <p:txBody>
          <a:bodyPr wrap="none" rtlCol="0">
            <a:spAutoFit/>
          </a:bodyPr>
          <a:lstStyle/>
          <a:p>
            <a:pPr fontAlgn="base">
              <a:spcBef>
                <a:spcPct val="0"/>
              </a:spcBef>
              <a:spcAft>
                <a:spcPct val="0"/>
              </a:spcAft>
            </a:pPr>
            <a:r>
              <a:rPr lang="en-US" sz="800" dirty="0">
                <a:solidFill>
                  <a:srgbClr val="000000"/>
                </a:solidFill>
              </a:rPr>
              <a:t>EFGHI</a:t>
            </a:r>
          </a:p>
        </p:txBody>
      </p:sp>
      <p:sp>
        <p:nvSpPr>
          <p:cNvPr id="214" name="TextBox 213"/>
          <p:cNvSpPr txBox="1"/>
          <p:nvPr/>
        </p:nvSpPr>
        <p:spPr>
          <a:xfrm>
            <a:off x="4454864" y="4579663"/>
            <a:ext cx="338554" cy="215444"/>
          </a:xfrm>
          <a:prstGeom prst="rect">
            <a:avLst/>
          </a:prstGeom>
          <a:noFill/>
        </p:spPr>
        <p:txBody>
          <a:bodyPr wrap="none" rtlCol="0">
            <a:spAutoFit/>
          </a:bodyPr>
          <a:lstStyle/>
          <a:p>
            <a:pPr fontAlgn="base">
              <a:spcBef>
                <a:spcPct val="0"/>
              </a:spcBef>
              <a:spcAft>
                <a:spcPct val="0"/>
              </a:spcAft>
            </a:pPr>
            <a:r>
              <a:rPr lang="en-US" sz="800">
                <a:solidFill>
                  <a:srgbClr val="000000"/>
                </a:solidFill>
              </a:rPr>
              <a:t>GHI</a:t>
            </a:r>
            <a:endParaRPr lang="en-US" sz="800" dirty="0">
              <a:solidFill>
                <a:srgbClr val="000000"/>
              </a:solidFill>
            </a:endParaRPr>
          </a:p>
        </p:txBody>
      </p:sp>
      <p:sp>
        <p:nvSpPr>
          <p:cNvPr id="215" name="TextBox 214"/>
          <p:cNvSpPr txBox="1"/>
          <p:nvPr/>
        </p:nvSpPr>
        <p:spPr>
          <a:xfrm>
            <a:off x="8284980" y="4154611"/>
            <a:ext cx="551754" cy="215444"/>
          </a:xfrm>
          <a:prstGeom prst="rect">
            <a:avLst/>
          </a:prstGeom>
          <a:noFill/>
        </p:spPr>
        <p:txBody>
          <a:bodyPr wrap="none" rtlCol="0">
            <a:spAutoFit/>
          </a:bodyPr>
          <a:lstStyle/>
          <a:p>
            <a:pPr fontAlgn="base">
              <a:spcBef>
                <a:spcPct val="0"/>
              </a:spcBef>
              <a:spcAft>
                <a:spcPct val="0"/>
              </a:spcAft>
            </a:pPr>
            <a:r>
              <a:rPr lang="en-US" sz="800" dirty="0">
                <a:solidFill>
                  <a:srgbClr val="000000"/>
                </a:solidFill>
              </a:rPr>
              <a:t>CDEFGHI</a:t>
            </a:r>
          </a:p>
        </p:txBody>
      </p:sp>
      <p:sp>
        <p:nvSpPr>
          <p:cNvPr id="216" name="TextBox 215"/>
          <p:cNvSpPr txBox="1"/>
          <p:nvPr/>
        </p:nvSpPr>
        <p:spPr>
          <a:xfrm>
            <a:off x="8196706" y="4286397"/>
            <a:ext cx="551754" cy="215444"/>
          </a:xfrm>
          <a:prstGeom prst="rect">
            <a:avLst/>
          </a:prstGeom>
          <a:noFill/>
        </p:spPr>
        <p:txBody>
          <a:bodyPr wrap="none" rtlCol="0">
            <a:spAutoFit/>
          </a:bodyPr>
          <a:lstStyle/>
          <a:p>
            <a:pPr fontAlgn="base">
              <a:spcBef>
                <a:spcPct val="0"/>
              </a:spcBef>
              <a:spcAft>
                <a:spcPct val="0"/>
              </a:spcAft>
            </a:pPr>
            <a:r>
              <a:rPr lang="en-US" sz="800" dirty="0">
                <a:solidFill>
                  <a:srgbClr val="000000"/>
                </a:solidFill>
              </a:rPr>
              <a:t>CDEFGHI</a:t>
            </a:r>
          </a:p>
        </p:txBody>
      </p:sp>
      <p:sp>
        <p:nvSpPr>
          <p:cNvPr id="217" name="TextBox 216"/>
          <p:cNvSpPr txBox="1"/>
          <p:nvPr/>
        </p:nvSpPr>
        <p:spPr>
          <a:xfrm>
            <a:off x="7495598" y="4434935"/>
            <a:ext cx="210314" cy="215444"/>
          </a:xfrm>
          <a:prstGeom prst="rect">
            <a:avLst/>
          </a:prstGeom>
          <a:noFill/>
        </p:spPr>
        <p:txBody>
          <a:bodyPr wrap="none" rtlCol="0">
            <a:spAutoFit/>
          </a:bodyPr>
          <a:lstStyle/>
          <a:p>
            <a:pPr fontAlgn="base">
              <a:spcBef>
                <a:spcPct val="0"/>
              </a:spcBef>
              <a:spcAft>
                <a:spcPct val="0"/>
              </a:spcAft>
            </a:pPr>
            <a:r>
              <a:rPr lang="en-US" sz="800" dirty="0">
                <a:solidFill>
                  <a:srgbClr val="000000"/>
                </a:solidFill>
              </a:rPr>
              <a:t>I</a:t>
            </a:r>
          </a:p>
        </p:txBody>
      </p:sp>
      <p:sp>
        <p:nvSpPr>
          <p:cNvPr id="218" name="TextBox 217"/>
          <p:cNvSpPr txBox="1"/>
          <p:nvPr/>
        </p:nvSpPr>
        <p:spPr>
          <a:xfrm>
            <a:off x="7459502" y="4562352"/>
            <a:ext cx="210314" cy="215444"/>
          </a:xfrm>
          <a:prstGeom prst="rect">
            <a:avLst/>
          </a:prstGeom>
          <a:noFill/>
        </p:spPr>
        <p:txBody>
          <a:bodyPr wrap="none" rtlCol="0">
            <a:spAutoFit/>
          </a:bodyPr>
          <a:lstStyle/>
          <a:p>
            <a:pPr fontAlgn="base">
              <a:spcBef>
                <a:spcPct val="0"/>
              </a:spcBef>
              <a:spcAft>
                <a:spcPct val="0"/>
              </a:spcAft>
            </a:pPr>
            <a:r>
              <a:rPr lang="en-US" sz="800" dirty="0">
                <a:solidFill>
                  <a:srgbClr val="000000"/>
                </a:solidFill>
              </a:rPr>
              <a:t>I</a:t>
            </a:r>
          </a:p>
        </p:txBody>
      </p:sp>
      <p:sp>
        <p:nvSpPr>
          <p:cNvPr id="219" name="TextBox 218"/>
          <p:cNvSpPr txBox="1"/>
          <p:nvPr/>
        </p:nvSpPr>
        <p:spPr>
          <a:xfrm>
            <a:off x="7456301" y="4711236"/>
            <a:ext cx="210314" cy="215444"/>
          </a:xfrm>
          <a:prstGeom prst="rect">
            <a:avLst/>
          </a:prstGeom>
          <a:noFill/>
        </p:spPr>
        <p:txBody>
          <a:bodyPr wrap="none" rtlCol="0">
            <a:spAutoFit/>
          </a:bodyPr>
          <a:lstStyle/>
          <a:p>
            <a:pPr fontAlgn="base">
              <a:spcBef>
                <a:spcPct val="0"/>
              </a:spcBef>
              <a:spcAft>
                <a:spcPct val="0"/>
              </a:spcAft>
            </a:pPr>
            <a:r>
              <a:rPr lang="en-US" sz="800" dirty="0">
                <a:solidFill>
                  <a:srgbClr val="000000"/>
                </a:solidFill>
              </a:rPr>
              <a:t>I</a:t>
            </a:r>
          </a:p>
        </p:txBody>
      </p:sp>
      <p:sp>
        <p:nvSpPr>
          <p:cNvPr id="220" name="TextBox 219"/>
          <p:cNvSpPr txBox="1"/>
          <p:nvPr/>
        </p:nvSpPr>
        <p:spPr>
          <a:xfrm>
            <a:off x="7444269" y="4835921"/>
            <a:ext cx="210314" cy="215444"/>
          </a:xfrm>
          <a:prstGeom prst="rect">
            <a:avLst/>
          </a:prstGeom>
          <a:noFill/>
        </p:spPr>
        <p:txBody>
          <a:bodyPr wrap="none" rtlCol="0">
            <a:spAutoFit/>
          </a:bodyPr>
          <a:lstStyle/>
          <a:p>
            <a:pPr fontAlgn="base">
              <a:spcBef>
                <a:spcPct val="0"/>
              </a:spcBef>
              <a:spcAft>
                <a:spcPct val="0"/>
              </a:spcAft>
            </a:pPr>
            <a:r>
              <a:rPr lang="en-US" sz="800" dirty="0">
                <a:solidFill>
                  <a:srgbClr val="000000"/>
                </a:solidFill>
              </a:rPr>
              <a:t>I</a:t>
            </a:r>
          </a:p>
        </p:txBody>
      </p:sp>
      <p:sp>
        <p:nvSpPr>
          <p:cNvPr id="221" name="TextBox 220"/>
          <p:cNvSpPr txBox="1"/>
          <p:nvPr/>
        </p:nvSpPr>
        <p:spPr>
          <a:xfrm>
            <a:off x="7456301" y="4967707"/>
            <a:ext cx="210314" cy="215444"/>
          </a:xfrm>
          <a:prstGeom prst="rect">
            <a:avLst/>
          </a:prstGeom>
          <a:noFill/>
        </p:spPr>
        <p:txBody>
          <a:bodyPr wrap="none" rtlCol="0">
            <a:spAutoFit/>
          </a:bodyPr>
          <a:lstStyle/>
          <a:p>
            <a:pPr fontAlgn="base">
              <a:spcBef>
                <a:spcPct val="0"/>
              </a:spcBef>
              <a:spcAft>
                <a:spcPct val="0"/>
              </a:spcAft>
            </a:pPr>
            <a:r>
              <a:rPr lang="en-US" sz="800" dirty="0">
                <a:solidFill>
                  <a:srgbClr val="000000"/>
                </a:solidFill>
              </a:rPr>
              <a:t>I</a:t>
            </a:r>
          </a:p>
        </p:txBody>
      </p:sp>
      <p:sp>
        <p:nvSpPr>
          <p:cNvPr id="222" name="TextBox 221"/>
          <p:cNvSpPr txBox="1"/>
          <p:nvPr/>
        </p:nvSpPr>
        <p:spPr>
          <a:xfrm>
            <a:off x="7426537" y="5099493"/>
            <a:ext cx="210314" cy="215444"/>
          </a:xfrm>
          <a:prstGeom prst="rect">
            <a:avLst/>
          </a:prstGeom>
          <a:noFill/>
        </p:spPr>
        <p:txBody>
          <a:bodyPr wrap="none" rtlCol="0">
            <a:spAutoFit/>
          </a:bodyPr>
          <a:lstStyle/>
          <a:p>
            <a:pPr fontAlgn="base">
              <a:spcBef>
                <a:spcPct val="0"/>
              </a:spcBef>
              <a:spcAft>
                <a:spcPct val="0"/>
              </a:spcAft>
            </a:pPr>
            <a:r>
              <a:rPr lang="en-US" sz="800" dirty="0">
                <a:solidFill>
                  <a:srgbClr val="000000"/>
                </a:solidFill>
              </a:rPr>
              <a:t>I</a:t>
            </a:r>
          </a:p>
        </p:txBody>
      </p:sp>
      <p:graphicFrame>
        <p:nvGraphicFramePr>
          <p:cNvPr id="223" name="Chart 222"/>
          <p:cNvGraphicFramePr/>
          <p:nvPr>
            <p:extLst>
              <p:ext uri="{D42A27DB-BD31-4B8C-83A1-F6EECF244321}">
                <p14:modId xmlns:p14="http://schemas.microsoft.com/office/powerpoint/2010/main" val="3339905476"/>
              </p:ext>
            </p:extLst>
          </p:nvPr>
        </p:nvGraphicFramePr>
        <p:xfrm>
          <a:off x="6254194" y="4061595"/>
          <a:ext cx="2867024" cy="1517648"/>
        </p:xfrm>
        <a:graphic>
          <a:graphicData uri="http://schemas.openxmlformats.org/drawingml/2006/chart">
            <c:chart xmlns:c="http://schemas.openxmlformats.org/drawingml/2006/chart" xmlns:r="http://schemas.openxmlformats.org/officeDocument/2006/relationships" r:id="rId8"/>
          </a:graphicData>
        </a:graphic>
      </p:graphicFrame>
      <p:pic>
        <p:nvPicPr>
          <p:cNvPr id="130" name="Picture 129"/>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8323703" y="127430"/>
            <a:ext cx="612648" cy="612648"/>
          </a:xfrm>
          <a:prstGeom prst="rect">
            <a:avLst/>
          </a:prstGeom>
        </p:spPr>
      </p:pic>
      <p:sp>
        <p:nvSpPr>
          <p:cNvPr id="260" name="Rounded Rectangle 259"/>
          <p:cNvSpPr/>
          <p:nvPr/>
        </p:nvSpPr>
        <p:spPr bwMode="auto">
          <a:xfrm>
            <a:off x="6242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sp>
        <p:nvSpPr>
          <p:cNvPr id="261" name="Rounded Rectangle 260"/>
          <p:cNvSpPr/>
          <p:nvPr/>
        </p:nvSpPr>
        <p:spPr bwMode="auto">
          <a:xfrm>
            <a:off x="3194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sp>
        <p:nvSpPr>
          <p:cNvPr id="262" name="Rounded Rectangle 261"/>
          <p:cNvSpPr/>
          <p:nvPr/>
        </p:nvSpPr>
        <p:spPr bwMode="auto">
          <a:xfrm>
            <a:off x="251348"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sp>
        <p:nvSpPr>
          <p:cNvPr id="263" name="TextBox 262"/>
          <p:cNvSpPr txBox="1"/>
          <p:nvPr/>
        </p:nvSpPr>
        <p:spPr>
          <a:xfrm>
            <a:off x="649761" y="857652"/>
            <a:ext cx="1409875" cy="307777"/>
          </a:xfrm>
          <a:prstGeom prst="rect">
            <a:avLst/>
          </a:prstGeom>
          <a:noFill/>
        </p:spPr>
        <p:txBody>
          <a:bodyPr wrap="square" rtlCol="0">
            <a:spAutoFit/>
          </a:bodyPr>
          <a:lstStyle/>
          <a:p>
            <a:pPr algn="ctr" fontAlgn="base">
              <a:spcBef>
                <a:spcPct val="0"/>
              </a:spcBef>
              <a:spcAft>
                <a:spcPct val="0"/>
              </a:spcAft>
            </a:pPr>
            <a:r>
              <a:rPr lang="en-US" sz="1400" b="1" dirty="0">
                <a:solidFill>
                  <a:srgbClr val="000000"/>
                </a:solidFill>
                <a:latin typeface="Arial" panose="020B0604020202020204" pitchFamily="34" charset="0"/>
                <a:cs typeface="Arial" panose="020B0604020202020204" pitchFamily="34" charset="0"/>
              </a:rPr>
              <a:t>Thrombosis</a:t>
            </a:r>
          </a:p>
        </p:txBody>
      </p:sp>
      <p:sp>
        <p:nvSpPr>
          <p:cNvPr id="264" name="TextBox 263"/>
          <p:cNvSpPr txBox="1"/>
          <p:nvPr/>
        </p:nvSpPr>
        <p:spPr>
          <a:xfrm>
            <a:off x="3276425" y="857652"/>
            <a:ext cx="2343325" cy="307777"/>
          </a:xfrm>
          <a:prstGeom prst="rect">
            <a:avLst/>
          </a:prstGeom>
          <a:noFill/>
        </p:spPr>
        <p:txBody>
          <a:bodyPr wrap="square" rtlCol="0">
            <a:spAutoFit/>
          </a:bodyPr>
          <a:lstStyle/>
          <a:p>
            <a:pPr algn="ctr" fontAlgn="base">
              <a:spcBef>
                <a:spcPct val="0"/>
              </a:spcBef>
              <a:spcAft>
                <a:spcPct val="0"/>
              </a:spcAft>
            </a:pPr>
            <a:r>
              <a:rPr lang="en-US" sz="1400" b="1" dirty="0">
                <a:solidFill>
                  <a:srgbClr val="000000"/>
                </a:solidFill>
                <a:latin typeface="Arial" panose="020B0604020202020204" pitchFamily="34" charset="0"/>
                <a:cs typeface="Arial" panose="020B0604020202020204" pitchFamily="34" charset="0"/>
              </a:rPr>
              <a:t>Deep Vein Thrombosis</a:t>
            </a:r>
          </a:p>
        </p:txBody>
      </p:sp>
      <p:sp>
        <p:nvSpPr>
          <p:cNvPr id="265" name="TextBox 264"/>
          <p:cNvSpPr txBox="1"/>
          <p:nvPr/>
        </p:nvSpPr>
        <p:spPr>
          <a:xfrm>
            <a:off x="6438725" y="857652"/>
            <a:ext cx="2229025" cy="307777"/>
          </a:xfrm>
          <a:prstGeom prst="rect">
            <a:avLst/>
          </a:prstGeom>
          <a:noFill/>
        </p:spPr>
        <p:txBody>
          <a:bodyPr wrap="square" rtlCol="0">
            <a:spAutoFit/>
          </a:bodyPr>
          <a:lstStyle/>
          <a:p>
            <a:pPr algn="ctr" fontAlgn="base">
              <a:spcBef>
                <a:spcPct val="0"/>
              </a:spcBef>
              <a:spcAft>
                <a:spcPct val="0"/>
              </a:spcAft>
            </a:pPr>
            <a:r>
              <a:rPr lang="en-US" sz="1400" b="1" dirty="0">
                <a:solidFill>
                  <a:srgbClr val="000000"/>
                </a:solidFill>
                <a:latin typeface="Arial" panose="020B0604020202020204" pitchFamily="34" charset="0"/>
                <a:cs typeface="Arial" panose="020B0604020202020204" pitchFamily="34" charset="0"/>
              </a:rPr>
              <a:t>Pulmonary Embolism</a:t>
            </a:r>
          </a:p>
        </p:txBody>
      </p:sp>
      <p:grpSp>
        <p:nvGrpSpPr>
          <p:cNvPr id="266" name="Group 265"/>
          <p:cNvGrpSpPr/>
          <p:nvPr/>
        </p:nvGrpSpPr>
        <p:grpSpPr>
          <a:xfrm>
            <a:off x="766742" y="1168165"/>
            <a:ext cx="4564338" cy="276999"/>
            <a:chOff x="-3261371" y="730015"/>
            <a:chExt cx="6387476" cy="276999"/>
          </a:xfrm>
        </p:grpSpPr>
        <p:sp>
          <p:nvSpPr>
            <p:cNvPr id="267" name="TextBox 266"/>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i="1" dirty="0">
                  <a:solidFill>
                    <a:srgbClr val="000000">
                      <a:lumMod val="75000"/>
                      <a:lumOff val="25000"/>
                    </a:srgbClr>
                  </a:solidFill>
                  <a:latin typeface="Arial" panose="020B0604020202020204" pitchFamily="34" charset="0"/>
                  <a:cs typeface="Arial" panose="020B0604020202020204" pitchFamily="34" charset="0"/>
                </a:rPr>
                <a:t>Among Age/Gender</a:t>
              </a:r>
            </a:p>
          </p:txBody>
        </p:sp>
        <p:sp>
          <p:nvSpPr>
            <p:cNvPr id="268" name="TextBox 267"/>
            <p:cNvSpPr txBox="1"/>
            <p:nvPr/>
          </p:nvSpPr>
          <p:spPr>
            <a:xfrm>
              <a:off x="-3261371" y="730015"/>
              <a:ext cx="2571750" cy="276999"/>
            </a:xfrm>
            <a:prstGeom prst="rect">
              <a:avLst/>
            </a:prstGeom>
            <a:noFill/>
          </p:spPr>
          <p:txBody>
            <a:bodyPr wrap="square" rtlCol="0">
              <a:spAutoFit/>
            </a:bodyPr>
            <a:lstStyle/>
            <a:p>
              <a:pPr algn="ctr" fontAlgn="base">
                <a:spcBef>
                  <a:spcPct val="0"/>
                </a:spcBef>
                <a:spcAft>
                  <a:spcPct val="0"/>
                </a:spcAft>
              </a:pPr>
              <a:r>
                <a:rPr lang="en-US" sz="1200" b="1" i="1" dirty="0">
                  <a:solidFill>
                    <a:srgbClr val="000000">
                      <a:lumMod val="75000"/>
                      <a:lumOff val="25000"/>
                    </a:srgbClr>
                  </a:solidFill>
                  <a:latin typeface="Arial" panose="020B0604020202020204" pitchFamily="34" charset="0"/>
                  <a:cs typeface="Arial" panose="020B0604020202020204" pitchFamily="34" charset="0"/>
                </a:rPr>
                <a:t>Among Age/Gender</a:t>
              </a:r>
            </a:p>
          </p:txBody>
        </p:sp>
      </p:grpSp>
      <p:grpSp>
        <p:nvGrpSpPr>
          <p:cNvPr id="269" name="Group 268"/>
          <p:cNvGrpSpPr/>
          <p:nvPr/>
        </p:nvGrpSpPr>
        <p:grpSpPr>
          <a:xfrm>
            <a:off x="6550894" y="1158640"/>
            <a:ext cx="2326406" cy="1355960"/>
            <a:chOff x="554355" y="730015"/>
            <a:chExt cx="3255645" cy="1355960"/>
          </a:xfrm>
        </p:grpSpPr>
        <p:graphicFrame>
          <p:nvGraphicFramePr>
            <p:cNvPr id="270" name="Chart 269"/>
            <p:cNvGraphicFramePr/>
            <p:nvPr>
              <p:extLst>
                <p:ext uri="{D42A27DB-BD31-4B8C-83A1-F6EECF244321}">
                  <p14:modId xmlns:p14="http://schemas.microsoft.com/office/powerpoint/2010/main" val="2742246784"/>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10"/>
            </a:graphicData>
          </a:graphic>
        </p:graphicFrame>
        <p:sp>
          <p:nvSpPr>
            <p:cNvPr id="271" name="TextBox 270"/>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i="1" dirty="0">
                  <a:solidFill>
                    <a:srgbClr val="000000">
                      <a:lumMod val="75000"/>
                      <a:lumOff val="25000"/>
                    </a:srgbClr>
                  </a:solidFill>
                  <a:latin typeface="Arial" panose="020B0604020202020204" pitchFamily="34" charset="0"/>
                  <a:cs typeface="Arial" panose="020B0604020202020204" pitchFamily="34" charset="0"/>
                </a:rPr>
                <a:t>Among Age/Gender</a:t>
              </a:r>
            </a:p>
          </p:txBody>
        </p:sp>
      </p:grpSp>
      <p:graphicFrame>
        <p:nvGraphicFramePr>
          <p:cNvPr id="272" name="Chart 271"/>
          <p:cNvGraphicFramePr/>
          <p:nvPr>
            <p:extLst>
              <p:ext uri="{D42A27DB-BD31-4B8C-83A1-F6EECF244321}">
                <p14:modId xmlns:p14="http://schemas.microsoft.com/office/powerpoint/2010/main" val="2766254011"/>
              </p:ext>
            </p:extLst>
          </p:nvPr>
        </p:nvGraphicFramePr>
        <p:xfrm>
          <a:off x="612447" y="1391204"/>
          <a:ext cx="3105149" cy="1190625"/>
        </p:xfrm>
        <a:graphic>
          <a:graphicData uri="http://schemas.openxmlformats.org/drawingml/2006/chart">
            <c:chart xmlns:c="http://schemas.openxmlformats.org/drawingml/2006/chart" xmlns:r="http://schemas.openxmlformats.org/officeDocument/2006/relationships" r:id="rId11"/>
          </a:graphicData>
        </a:graphic>
      </p:graphicFrame>
      <p:grpSp>
        <p:nvGrpSpPr>
          <p:cNvPr id="274" name="Group 273"/>
          <p:cNvGrpSpPr/>
          <p:nvPr/>
        </p:nvGrpSpPr>
        <p:grpSpPr>
          <a:xfrm>
            <a:off x="-14827" y="1626343"/>
            <a:ext cx="3139027" cy="676056"/>
            <a:chOff x="189568" y="1620804"/>
            <a:chExt cx="3139027" cy="676056"/>
          </a:xfrm>
        </p:grpSpPr>
        <p:cxnSp>
          <p:nvCxnSpPr>
            <p:cNvPr id="275" name="Straight Connector 274"/>
            <p:cNvCxnSpPr/>
            <p:nvPr/>
          </p:nvCxnSpPr>
          <p:spPr bwMode="auto">
            <a:xfrm flipV="1">
              <a:off x="219075" y="1975661"/>
              <a:ext cx="3109520" cy="5539"/>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6" name="TextBox 275"/>
            <p:cNvSpPr txBox="1"/>
            <p:nvPr/>
          </p:nvSpPr>
          <p:spPr>
            <a:xfrm>
              <a:off x="191695" y="162080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277" name="TextBox 276"/>
            <p:cNvSpPr txBox="1"/>
            <p:nvPr/>
          </p:nvSpPr>
          <p:spPr>
            <a:xfrm>
              <a:off x="189568" y="2050639"/>
              <a:ext cx="809625" cy="246221"/>
            </a:xfrm>
            <a:prstGeom prst="rect">
              <a:avLst/>
            </a:prstGeom>
            <a:noFill/>
          </p:spPr>
          <p:txBody>
            <a:bodyPr wrap="square" rtlCol="0">
              <a:spAutoFit/>
            </a:bodyPr>
            <a:lstStyle/>
            <a:p>
              <a:pPr algn="ctr" fontAlgn="base">
                <a:spcBef>
                  <a:spcPct val="0"/>
                </a:spcBef>
                <a:spcAft>
                  <a:spcPct val="0"/>
                </a:spcAft>
              </a:pPr>
              <a:r>
                <a:rPr lang="en-US" sz="1000" b="1" i="1" dirty="0" smtClean="0">
                  <a:solidFill>
                    <a:srgbClr val="000000">
                      <a:lumMod val="75000"/>
                      <a:lumOff val="25000"/>
                    </a:srgbClr>
                  </a:solidFill>
                  <a:latin typeface="Arial" panose="020B0604020202020204" pitchFamily="34" charset="0"/>
                  <a:cs typeface="Arial" panose="020B0604020202020204" pitchFamily="34" charset="0"/>
                </a:rPr>
                <a:t>40+</a:t>
              </a:r>
              <a:endParaRPr lang="en-US" sz="1000" b="1" i="1" dirty="0">
                <a:solidFill>
                  <a:srgbClr val="000000">
                    <a:lumMod val="75000"/>
                    <a:lumOff val="25000"/>
                  </a:srgbClr>
                </a:solidFill>
                <a:latin typeface="Arial" panose="020B0604020202020204" pitchFamily="34" charset="0"/>
                <a:cs typeface="Arial" panose="020B0604020202020204" pitchFamily="34" charset="0"/>
              </a:endParaRPr>
            </a:p>
          </p:txBody>
        </p:sp>
      </p:grpSp>
      <p:grpSp>
        <p:nvGrpSpPr>
          <p:cNvPr id="278" name="Group 277"/>
          <p:cNvGrpSpPr/>
          <p:nvPr/>
        </p:nvGrpSpPr>
        <p:grpSpPr>
          <a:xfrm>
            <a:off x="559817" y="1534494"/>
            <a:ext cx="255198" cy="911648"/>
            <a:chOff x="665612" y="1527983"/>
            <a:chExt cx="255198" cy="911648"/>
          </a:xfrm>
        </p:grpSpPr>
        <p:sp>
          <p:nvSpPr>
            <p:cNvPr id="279" name="TextBox 278"/>
            <p:cNvSpPr txBox="1"/>
            <p:nvPr/>
          </p:nvSpPr>
          <p:spPr>
            <a:xfrm>
              <a:off x="665612" y="1527983"/>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280" name="TextBox 279"/>
            <p:cNvSpPr txBox="1"/>
            <p:nvPr/>
          </p:nvSpPr>
          <p:spPr>
            <a:xfrm>
              <a:off x="665612" y="175655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281" name="TextBox 280"/>
            <p:cNvSpPr txBox="1"/>
            <p:nvPr/>
          </p:nvSpPr>
          <p:spPr>
            <a:xfrm>
              <a:off x="665612" y="1976444"/>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282" name="TextBox 281"/>
            <p:cNvSpPr txBox="1"/>
            <p:nvPr/>
          </p:nvSpPr>
          <p:spPr>
            <a:xfrm>
              <a:off x="665612" y="2208799"/>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grpSp>
      <p:graphicFrame>
        <p:nvGraphicFramePr>
          <p:cNvPr id="283" name="Chart 282"/>
          <p:cNvGraphicFramePr/>
          <p:nvPr>
            <p:extLst>
              <p:ext uri="{D42A27DB-BD31-4B8C-83A1-F6EECF244321}">
                <p14:modId xmlns:p14="http://schemas.microsoft.com/office/powerpoint/2010/main" val="1144109341"/>
              </p:ext>
            </p:extLst>
          </p:nvPr>
        </p:nvGraphicFramePr>
        <p:xfrm>
          <a:off x="3472890" y="1383999"/>
          <a:ext cx="3105149" cy="1190625"/>
        </p:xfrm>
        <a:graphic>
          <a:graphicData uri="http://schemas.openxmlformats.org/drawingml/2006/chart">
            <c:chart xmlns:c="http://schemas.openxmlformats.org/drawingml/2006/chart" xmlns:r="http://schemas.openxmlformats.org/officeDocument/2006/relationships" r:id="rId12"/>
          </a:graphicData>
        </a:graphic>
      </p:graphicFrame>
      <p:grpSp>
        <p:nvGrpSpPr>
          <p:cNvPr id="285" name="Group 284"/>
          <p:cNvGrpSpPr/>
          <p:nvPr/>
        </p:nvGrpSpPr>
        <p:grpSpPr>
          <a:xfrm>
            <a:off x="2808334" y="1638840"/>
            <a:ext cx="3134801" cy="701712"/>
            <a:chOff x="139144" y="1640728"/>
            <a:chExt cx="3134801" cy="701712"/>
          </a:xfrm>
        </p:grpSpPr>
        <p:cxnSp>
          <p:nvCxnSpPr>
            <p:cNvPr id="286" name="Straight Connector 285"/>
            <p:cNvCxnSpPr/>
            <p:nvPr/>
          </p:nvCxnSpPr>
          <p:spPr bwMode="auto">
            <a:xfrm>
              <a:off x="347865" y="198120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87" name="TextBox 286"/>
            <p:cNvSpPr txBox="1"/>
            <p:nvPr/>
          </p:nvSpPr>
          <p:spPr>
            <a:xfrm>
              <a:off x="139145" y="1640728"/>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288" name="TextBox 287"/>
            <p:cNvSpPr txBox="1"/>
            <p:nvPr/>
          </p:nvSpPr>
          <p:spPr>
            <a:xfrm>
              <a:off x="139144" y="2096219"/>
              <a:ext cx="809625" cy="246221"/>
            </a:xfrm>
            <a:prstGeom prst="rect">
              <a:avLst/>
            </a:prstGeom>
            <a:noFill/>
          </p:spPr>
          <p:txBody>
            <a:bodyPr wrap="square" rtlCol="0">
              <a:spAutoFit/>
            </a:bodyPr>
            <a:lstStyle/>
            <a:p>
              <a:pPr algn="ctr" fontAlgn="base">
                <a:spcBef>
                  <a:spcPct val="0"/>
                </a:spcBef>
                <a:spcAft>
                  <a:spcPct val="0"/>
                </a:spcAft>
              </a:pPr>
              <a:r>
                <a:rPr lang="en-US" sz="1000" b="1" i="1" dirty="0" smtClean="0">
                  <a:solidFill>
                    <a:srgbClr val="000000">
                      <a:lumMod val="75000"/>
                      <a:lumOff val="25000"/>
                    </a:srgbClr>
                  </a:solidFill>
                  <a:latin typeface="Arial" panose="020B0604020202020204" pitchFamily="34" charset="0"/>
                  <a:cs typeface="Arial" panose="020B0604020202020204" pitchFamily="34" charset="0"/>
                </a:rPr>
                <a:t>40+</a:t>
              </a:r>
              <a:endParaRPr lang="en-US" sz="1000" b="1" i="1" dirty="0">
                <a:solidFill>
                  <a:srgbClr val="000000">
                    <a:lumMod val="75000"/>
                    <a:lumOff val="25000"/>
                  </a:srgbClr>
                </a:solidFill>
                <a:latin typeface="Arial" panose="020B0604020202020204" pitchFamily="34" charset="0"/>
                <a:cs typeface="Arial" panose="020B0604020202020204" pitchFamily="34" charset="0"/>
              </a:endParaRPr>
            </a:p>
          </p:txBody>
        </p:sp>
      </p:grpSp>
      <p:grpSp>
        <p:nvGrpSpPr>
          <p:cNvPr id="289" name="Group 288"/>
          <p:cNvGrpSpPr/>
          <p:nvPr/>
        </p:nvGrpSpPr>
        <p:grpSpPr>
          <a:xfrm>
            <a:off x="3394362" y="1520620"/>
            <a:ext cx="255198" cy="911648"/>
            <a:chOff x="665612" y="1527983"/>
            <a:chExt cx="255198" cy="911648"/>
          </a:xfrm>
        </p:grpSpPr>
        <p:sp>
          <p:nvSpPr>
            <p:cNvPr id="290" name="TextBox 289"/>
            <p:cNvSpPr txBox="1"/>
            <p:nvPr/>
          </p:nvSpPr>
          <p:spPr>
            <a:xfrm>
              <a:off x="665612" y="1527983"/>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291" name="TextBox 290"/>
            <p:cNvSpPr txBox="1"/>
            <p:nvPr/>
          </p:nvSpPr>
          <p:spPr>
            <a:xfrm>
              <a:off x="665612" y="175655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292" name="TextBox 291"/>
            <p:cNvSpPr txBox="1"/>
            <p:nvPr/>
          </p:nvSpPr>
          <p:spPr>
            <a:xfrm>
              <a:off x="665612" y="1976444"/>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293" name="TextBox 292"/>
            <p:cNvSpPr txBox="1"/>
            <p:nvPr/>
          </p:nvSpPr>
          <p:spPr>
            <a:xfrm>
              <a:off x="665612" y="2208799"/>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grpSp>
      <p:graphicFrame>
        <p:nvGraphicFramePr>
          <p:cNvPr id="294" name="Chart 293"/>
          <p:cNvGraphicFramePr/>
          <p:nvPr>
            <p:extLst>
              <p:ext uri="{D42A27DB-BD31-4B8C-83A1-F6EECF244321}">
                <p14:modId xmlns:p14="http://schemas.microsoft.com/office/powerpoint/2010/main" val="2791665723"/>
              </p:ext>
            </p:extLst>
          </p:nvPr>
        </p:nvGraphicFramePr>
        <p:xfrm>
          <a:off x="6459616" y="1388502"/>
          <a:ext cx="3105149" cy="1190625"/>
        </p:xfrm>
        <a:graphic>
          <a:graphicData uri="http://schemas.openxmlformats.org/drawingml/2006/chart">
            <c:chart xmlns:c="http://schemas.openxmlformats.org/drawingml/2006/chart" xmlns:r="http://schemas.openxmlformats.org/officeDocument/2006/relationships" r:id="rId13"/>
          </a:graphicData>
        </a:graphic>
      </p:graphicFrame>
      <p:grpSp>
        <p:nvGrpSpPr>
          <p:cNvPr id="296" name="Group 295"/>
          <p:cNvGrpSpPr/>
          <p:nvPr/>
        </p:nvGrpSpPr>
        <p:grpSpPr>
          <a:xfrm>
            <a:off x="5893909" y="1638580"/>
            <a:ext cx="2993132" cy="701712"/>
            <a:chOff x="139144" y="1640728"/>
            <a:chExt cx="2993132" cy="701712"/>
          </a:xfrm>
        </p:grpSpPr>
        <p:cxnSp>
          <p:nvCxnSpPr>
            <p:cNvPr id="297" name="Straight Connector 296"/>
            <p:cNvCxnSpPr/>
            <p:nvPr/>
          </p:nvCxnSpPr>
          <p:spPr bwMode="auto">
            <a:xfrm>
              <a:off x="206196" y="198120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98" name="TextBox 297"/>
            <p:cNvSpPr txBox="1"/>
            <p:nvPr/>
          </p:nvSpPr>
          <p:spPr>
            <a:xfrm>
              <a:off x="139145" y="1640728"/>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299" name="TextBox 298"/>
            <p:cNvSpPr txBox="1"/>
            <p:nvPr/>
          </p:nvSpPr>
          <p:spPr>
            <a:xfrm>
              <a:off x="139144" y="2096219"/>
              <a:ext cx="809625" cy="246221"/>
            </a:xfrm>
            <a:prstGeom prst="rect">
              <a:avLst/>
            </a:prstGeom>
            <a:noFill/>
          </p:spPr>
          <p:txBody>
            <a:bodyPr wrap="square" rtlCol="0">
              <a:spAutoFit/>
            </a:bodyPr>
            <a:lstStyle/>
            <a:p>
              <a:pPr algn="ctr" fontAlgn="base">
                <a:spcBef>
                  <a:spcPct val="0"/>
                </a:spcBef>
                <a:spcAft>
                  <a:spcPct val="0"/>
                </a:spcAft>
              </a:pPr>
              <a:r>
                <a:rPr lang="en-US" sz="1000" b="1" i="1" dirty="0" smtClean="0">
                  <a:solidFill>
                    <a:srgbClr val="000000">
                      <a:lumMod val="75000"/>
                      <a:lumOff val="25000"/>
                    </a:srgbClr>
                  </a:solidFill>
                  <a:latin typeface="Arial" panose="020B0604020202020204" pitchFamily="34" charset="0"/>
                  <a:cs typeface="Arial" panose="020B0604020202020204" pitchFamily="34" charset="0"/>
                </a:rPr>
                <a:t>40+</a:t>
              </a:r>
              <a:endParaRPr lang="en-US" sz="1000" b="1" i="1" dirty="0">
                <a:solidFill>
                  <a:srgbClr val="000000">
                    <a:lumMod val="75000"/>
                    <a:lumOff val="25000"/>
                  </a:srgbClr>
                </a:solidFill>
                <a:latin typeface="Arial" panose="020B0604020202020204" pitchFamily="34" charset="0"/>
                <a:cs typeface="Arial" panose="020B0604020202020204" pitchFamily="34" charset="0"/>
              </a:endParaRPr>
            </a:p>
          </p:txBody>
        </p:sp>
      </p:grpSp>
      <p:grpSp>
        <p:nvGrpSpPr>
          <p:cNvPr id="122" name="Group 121"/>
          <p:cNvGrpSpPr/>
          <p:nvPr/>
        </p:nvGrpSpPr>
        <p:grpSpPr>
          <a:xfrm>
            <a:off x="6400800" y="1520620"/>
            <a:ext cx="255198" cy="911648"/>
            <a:chOff x="665612" y="1527983"/>
            <a:chExt cx="255198" cy="911648"/>
          </a:xfrm>
        </p:grpSpPr>
        <p:sp>
          <p:nvSpPr>
            <p:cNvPr id="123" name="TextBox 122"/>
            <p:cNvSpPr txBox="1"/>
            <p:nvPr/>
          </p:nvSpPr>
          <p:spPr>
            <a:xfrm>
              <a:off x="665612" y="1527983"/>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24" name="TextBox 123"/>
            <p:cNvSpPr txBox="1"/>
            <p:nvPr/>
          </p:nvSpPr>
          <p:spPr>
            <a:xfrm>
              <a:off x="665612" y="175655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25" name="TextBox 124"/>
            <p:cNvSpPr txBox="1"/>
            <p:nvPr/>
          </p:nvSpPr>
          <p:spPr>
            <a:xfrm>
              <a:off x="665612" y="1976444"/>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26" name="TextBox 125"/>
            <p:cNvSpPr txBox="1"/>
            <p:nvPr/>
          </p:nvSpPr>
          <p:spPr>
            <a:xfrm>
              <a:off x="665612" y="2208799"/>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grpSp>
      <p:grpSp>
        <p:nvGrpSpPr>
          <p:cNvPr id="127" name="Group 126"/>
          <p:cNvGrpSpPr/>
          <p:nvPr/>
        </p:nvGrpSpPr>
        <p:grpSpPr>
          <a:xfrm>
            <a:off x="682490" y="2989988"/>
            <a:ext cx="256802" cy="740828"/>
            <a:chOff x="658426" y="1547199"/>
            <a:chExt cx="256802" cy="740828"/>
          </a:xfrm>
        </p:grpSpPr>
        <p:sp>
          <p:nvSpPr>
            <p:cNvPr id="128" name="TextBox 127"/>
            <p:cNvSpPr txBox="1"/>
            <p:nvPr/>
          </p:nvSpPr>
          <p:spPr>
            <a:xfrm>
              <a:off x="673627" y="1547199"/>
              <a:ext cx="240771" cy="230832"/>
            </a:xfrm>
            <a:prstGeom prst="rect">
              <a:avLst/>
            </a:prstGeom>
            <a:noFill/>
          </p:spPr>
          <p:txBody>
            <a:bodyPr wrap="none" rtlCol="0">
              <a:spAutoFit/>
            </a:bodyPr>
            <a:lstStyle/>
            <a:p>
              <a:pPr algn="ctr" fontAlgn="base">
                <a:spcBef>
                  <a:spcPct val="0"/>
                </a:spcBef>
                <a:spcAft>
                  <a:spcPct val="0"/>
                </a:spcAft>
              </a:pPr>
              <a:r>
                <a:rPr lang="en-US" sz="900" dirty="0" smtClean="0">
                  <a:solidFill>
                    <a:srgbClr val="000000"/>
                  </a:solidFill>
                </a:rPr>
                <a:t>E</a:t>
              </a:r>
              <a:endParaRPr lang="en-US" sz="900" dirty="0">
                <a:solidFill>
                  <a:srgbClr val="000000"/>
                </a:solidFill>
              </a:endParaRPr>
            </a:p>
          </p:txBody>
        </p:sp>
        <p:sp>
          <p:nvSpPr>
            <p:cNvPr id="129" name="TextBox 128"/>
            <p:cNvSpPr txBox="1"/>
            <p:nvPr/>
          </p:nvSpPr>
          <p:spPr>
            <a:xfrm>
              <a:off x="675230" y="1799020"/>
              <a:ext cx="237566" cy="230832"/>
            </a:xfrm>
            <a:prstGeom prst="rect">
              <a:avLst/>
            </a:prstGeom>
            <a:noFill/>
          </p:spPr>
          <p:txBody>
            <a:bodyPr wrap="none" rtlCol="0">
              <a:spAutoFit/>
            </a:bodyPr>
            <a:lstStyle/>
            <a:p>
              <a:pPr algn="ctr" fontAlgn="base">
                <a:spcBef>
                  <a:spcPct val="0"/>
                </a:spcBef>
                <a:spcAft>
                  <a:spcPct val="0"/>
                </a:spcAft>
              </a:pPr>
              <a:r>
                <a:rPr lang="en-US" sz="900" dirty="0" smtClean="0">
                  <a:solidFill>
                    <a:srgbClr val="000000"/>
                  </a:solidFill>
                </a:rPr>
                <a:t>F</a:t>
              </a:r>
              <a:endParaRPr lang="en-US" sz="900" dirty="0">
                <a:solidFill>
                  <a:srgbClr val="000000"/>
                </a:solidFill>
              </a:endParaRPr>
            </a:p>
          </p:txBody>
        </p:sp>
        <p:sp>
          <p:nvSpPr>
            <p:cNvPr id="131" name="TextBox 130"/>
            <p:cNvSpPr txBox="1"/>
            <p:nvPr/>
          </p:nvSpPr>
          <p:spPr>
            <a:xfrm>
              <a:off x="658426" y="2057195"/>
              <a:ext cx="256802" cy="230832"/>
            </a:xfrm>
            <a:prstGeom prst="rect">
              <a:avLst/>
            </a:prstGeom>
            <a:noFill/>
          </p:spPr>
          <p:txBody>
            <a:bodyPr wrap="none" rtlCol="0">
              <a:spAutoFit/>
            </a:bodyPr>
            <a:lstStyle/>
            <a:p>
              <a:pPr algn="r" fontAlgn="base">
                <a:spcBef>
                  <a:spcPct val="0"/>
                </a:spcBef>
                <a:spcAft>
                  <a:spcPct val="0"/>
                </a:spcAft>
              </a:pPr>
              <a:r>
                <a:rPr lang="en-US" sz="900" dirty="0" smtClean="0">
                  <a:solidFill>
                    <a:srgbClr val="000000"/>
                  </a:solidFill>
                </a:rPr>
                <a:t>G</a:t>
              </a:r>
              <a:endParaRPr lang="en-US" sz="900" dirty="0">
                <a:solidFill>
                  <a:srgbClr val="000000"/>
                </a:solidFill>
              </a:endParaRPr>
            </a:p>
          </p:txBody>
        </p:sp>
      </p:grpSp>
      <p:grpSp>
        <p:nvGrpSpPr>
          <p:cNvPr id="134" name="Group 133"/>
          <p:cNvGrpSpPr/>
          <p:nvPr/>
        </p:nvGrpSpPr>
        <p:grpSpPr>
          <a:xfrm>
            <a:off x="3606114" y="2989988"/>
            <a:ext cx="256802" cy="740828"/>
            <a:chOff x="658426" y="1547199"/>
            <a:chExt cx="256802" cy="740828"/>
          </a:xfrm>
        </p:grpSpPr>
        <p:sp>
          <p:nvSpPr>
            <p:cNvPr id="135" name="TextBox 134"/>
            <p:cNvSpPr txBox="1"/>
            <p:nvPr/>
          </p:nvSpPr>
          <p:spPr>
            <a:xfrm>
              <a:off x="673627" y="1547199"/>
              <a:ext cx="240771" cy="230832"/>
            </a:xfrm>
            <a:prstGeom prst="rect">
              <a:avLst/>
            </a:prstGeom>
            <a:noFill/>
          </p:spPr>
          <p:txBody>
            <a:bodyPr wrap="none" rtlCol="0">
              <a:spAutoFit/>
            </a:bodyPr>
            <a:lstStyle/>
            <a:p>
              <a:pPr algn="ctr" fontAlgn="base">
                <a:spcBef>
                  <a:spcPct val="0"/>
                </a:spcBef>
                <a:spcAft>
                  <a:spcPct val="0"/>
                </a:spcAft>
              </a:pPr>
              <a:r>
                <a:rPr lang="en-US" sz="900" dirty="0" smtClean="0">
                  <a:solidFill>
                    <a:srgbClr val="000000"/>
                  </a:solidFill>
                </a:rPr>
                <a:t>E</a:t>
              </a:r>
              <a:endParaRPr lang="en-US" sz="900" dirty="0">
                <a:solidFill>
                  <a:srgbClr val="000000"/>
                </a:solidFill>
              </a:endParaRPr>
            </a:p>
          </p:txBody>
        </p:sp>
        <p:sp>
          <p:nvSpPr>
            <p:cNvPr id="136" name="TextBox 135"/>
            <p:cNvSpPr txBox="1"/>
            <p:nvPr/>
          </p:nvSpPr>
          <p:spPr>
            <a:xfrm>
              <a:off x="675230" y="1799020"/>
              <a:ext cx="237566" cy="230832"/>
            </a:xfrm>
            <a:prstGeom prst="rect">
              <a:avLst/>
            </a:prstGeom>
            <a:noFill/>
          </p:spPr>
          <p:txBody>
            <a:bodyPr wrap="none" rtlCol="0">
              <a:spAutoFit/>
            </a:bodyPr>
            <a:lstStyle/>
            <a:p>
              <a:pPr algn="ctr" fontAlgn="base">
                <a:spcBef>
                  <a:spcPct val="0"/>
                </a:spcBef>
                <a:spcAft>
                  <a:spcPct val="0"/>
                </a:spcAft>
              </a:pPr>
              <a:r>
                <a:rPr lang="en-US" sz="900" dirty="0" smtClean="0">
                  <a:solidFill>
                    <a:srgbClr val="000000"/>
                  </a:solidFill>
                </a:rPr>
                <a:t>F</a:t>
              </a:r>
              <a:endParaRPr lang="en-US" sz="900" dirty="0">
                <a:solidFill>
                  <a:srgbClr val="000000"/>
                </a:solidFill>
              </a:endParaRPr>
            </a:p>
          </p:txBody>
        </p:sp>
        <p:sp>
          <p:nvSpPr>
            <p:cNvPr id="137" name="TextBox 136"/>
            <p:cNvSpPr txBox="1"/>
            <p:nvPr/>
          </p:nvSpPr>
          <p:spPr>
            <a:xfrm>
              <a:off x="658426" y="2057195"/>
              <a:ext cx="256802" cy="230832"/>
            </a:xfrm>
            <a:prstGeom prst="rect">
              <a:avLst/>
            </a:prstGeom>
            <a:noFill/>
          </p:spPr>
          <p:txBody>
            <a:bodyPr wrap="none" rtlCol="0">
              <a:spAutoFit/>
            </a:bodyPr>
            <a:lstStyle/>
            <a:p>
              <a:pPr algn="r" fontAlgn="base">
                <a:spcBef>
                  <a:spcPct val="0"/>
                </a:spcBef>
                <a:spcAft>
                  <a:spcPct val="0"/>
                </a:spcAft>
              </a:pPr>
              <a:r>
                <a:rPr lang="en-US" sz="900" dirty="0" smtClean="0">
                  <a:solidFill>
                    <a:srgbClr val="000000"/>
                  </a:solidFill>
                </a:rPr>
                <a:t>G</a:t>
              </a:r>
              <a:endParaRPr lang="en-US" sz="900" dirty="0">
                <a:solidFill>
                  <a:srgbClr val="000000"/>
                </a:solidFill>
              </a:endParaRPr>
            </a:p>
          </p:txBody>
        </p:sp>
      </p:grpSp>
      <p:grpSp>
        <p:nvGrpSpPr>
          <p:cNvPr id="138" name="Group 137"/>
          <p:cNvGrpSpPr/>
          <p:nvPr/>
        </p:nvGrpSpPr>
        <p:grpSpPr>
          <a:xfrm>
            <a:off x="6781800" y="2989988"/>
            <a:ext cx="256802" cy="740828"/>
            <a:chOff x="658426" y="1547199"/>
            <a:chExt cx="256802" cy="740828"/>
          </a:xfrm>
        </p:grpSpPr>
        <p:sp>
          <p:nvSpPr>
            <p:cNvPr id="139" name="TextBox 138"/>
            <p:cNvSpPr txBox="1"/>
            <p:nvPr/>
          </p:nvSpPr>
          <p:spPr>
            <a:xfrm>
              <a:off x="673627" y="1547199"/>
              <a:ext cx="240771" cy="230832"/>
            </a:xfrm>
            <a:prstGeom prst="rect">
              <a:avLst/>
            </a:prstGeom>
            <a:noFill/>
          </p:spPr>
          <p:txBody>
            <a:bodyPr wrap="none" rtlCol="0">
              <a:spAutoFit/>
            </a:bodyPr>
            <a:lstStyle/>
            <a:p>
              <a:pPr algn="ctr" fontAlgn="base">
                <a:spcBef>
                  <a:spcPct val="0"/>
                </a:spcBef>
                <a:spcAft>
                  <a:spcPct val="0"/>
                </a:spcAft>
              </a:pPr>
              <a:r>
                <a:rPr lang="en-US" sz="900" dirty="0" smtClean="0">
                  <a:solidFill>
                    <a:srgbClr val="000000"/>
                  </a:solidFill>
                </a:rPr>
                <a:t>E</a:t>
              </a:r>
              <a:endParaRPr lang="en-US" sz="900" dirty="0">
                <a:solidFill>
                  <a:srgbClr val="000000"/>
                </a:solidFill>
              </a:endParaRPr>
            </a:p>
          </p:txBody>
        </p:sp>
        <p:sp>
          <p:nvSpPr>
            <p:cNvPr id="140" name="TextBox 139"/>
            <p:cNvSpPr txBox="1"/>
            <p:nvPr/>
          </p:nvSpPr>
          <p:spPr>
            <a:xfrm>
              <a:off x="675230" y="1799020"/>
              <a:ext cx="237566" cy="230832"/>
            </a:xfrm>
            <a:prstGeom prst="rect">
              <a:avLst/>
            </a:prstGeom>
            <a:noFill/>
          </p:spPr>
          <p:txBody>
            <a:bodyPr wrap="none" rtlCol="0">
              <a:spAutoFit/>
            </a:bodyPr>
            <a:lstStyle/>
            <a:p>
              <a:pPr algn="ctr" fontAlgn="base">
                <a:spcBef>
                  <a:spcPct val="0"/>
                </a:spcBef>
                <a:spcAft>
                  <a:spcPct val="0"/>
                </a:spcAft>
              </a:pPr>
              <a:r>
                <a:rPr lang="en-US" sz="900" dirty="0" smtClean="0">
                  <a:solidFill>
                    <a:srgbClr val="000000"/>
                  </a:solidFill>
                </a:rPr>
                <a:t>F</a:t>
              </a:r>
              <a:endParaRPr lang="en-US" sz="900" dirty="0">
                <a:solidFill>
                  <a:srgbClr val="000000"/>
                </a:solidFill>
              </a:endParaRPr>
            </a:p>
          </p:txBody>
        </p:sp>
        <p:sp>
          <p:nvSpPr>
            <p:cNvPr id="141" name="TextBox 140"/>
            <p:cNvSpPr txBox="1"/>
            <p:nvPr/>
          </p:nvSpPr>
          <p:spPr>
            <a:xfrm>
              <a:off x="658426" y="2057195"/>
              <a:ext cx="256802" cy="230832"/>
            </a:xfrm>
            <a:prstGeom prst="rect">
              <a:avLst/>
            </a:prstGeom>
            <a:noFill/>
          </p:spPr>
          <p:txBody>
            <a:bodyPr wrap="none" rtlCol="0">
              <a:spAutoFit/>
            </a:bodyPr>
            <a:lstStyle/>
            <a:p>
              <a:pPr algn="r" fontAlgn="base">
                <a:spcBef>
                  <a:spcPct val="0"/>
                </a:spcBef>
                <a:spcAft>
                  <a:spcPct val="0"/>
                </a:spcAft>
              </a:pPr>
              <a:r>
                <a:rPr lang="en-US" sz="900" dirty="0" smtClean="0">
                  <a:solidFill>
                    <a:srgbClr val="000000"/>
                  </a:solidFill>
                </a:rPr>
                <a:t>G</a:t>
              </a:r>
              <a:endParaRPr lang="en-US" sz="900" dirty="0">
                <a:solidFill>
                  <a:srgbClr val="000000"/>
                </a:solidFill>
              </a:endParaRPr>
            </a:p>
          </p:txBody>
        </p:sp>
      </p:grpSp>
      <p:sp>
        <p:nvSpPr>
          <p:cNvPr id="4" name="Rectangle 3"/>
          <p:cNvSpPr/>
          <p:nvPr/>
        </p:nvSpPr>
        <p:spPr>
          <a:xfrm>
            <a:off x="3755601" y="3463075"/>
            <a:ext cx="822661" cy="307777"/>
          </a:xfrm>
          <a:prstGeom prst="rect">
            <a:avLst/>
          </a:prstGeom>
        </p:spPr>
        <p:txBody>
          <a:bodyPr wrap="none">
            <a:spAutoFit/>
          </a:bodyPr>
          <a:lstStyle/>
          <a:p>
            <a:pPr lvl="0"/>
            <a:r>
              <a:rPr lang="en-US" sz="700" i="1" dirty="0" smtClean="0">
                <a:solidFill>
                  <a:schemeClr val="tx1"/>
                </a:solidFill>
                <a:latin typeface="Arial" panose="020B0604020202020204" pitchFamily="34" charset="0"/>
                <a:cs typeface="Arial" panose="020B0604020202020204" pitchFamily="34" charset="0"/>
              </a:rPr>
              <a:t>No data due to </a:t>
            </a:r>
          </a:p>
          <a:p>
            <a:pPr lvl="0"/>
            <a:r>
              <a:rPr lang="en-US" sz="700" i="1" dirty="0" smtClean="0">
                <a:solidFill>
                  <a:schemeClr val="tx1"/>
                </a:solidFill>
                <a:latin typeface="Arial" panose="020B0604020202020204" pitchFamily="34" charset="0"/>
                <a:cs typeface="Arial" panose="020B0604020202020204" pitchFamily="34" charset="0"/>
              </a:rPr>
              <a:t>small base size.</a:t>
            </a:r>
            <a:endParaRPr lang="en-US" sz="700" i="1" dirty="0">
              <a:solidFill>
                <a:schemeClr val="tx1"/>
              </a:solidFill>
              <a:latin typeface="Arial" panose="020B0604020202020204" pitchFamily="34" charset="0"/>
              <a:cs typeface="Arial" panose="020B0604020202020204" pitchFamily="34" charset="0"/>
            </a:endParaRPr>
          </a:p>
        </p:txBody>
      </p:sp>
      <p:sp>
        <p:nvSpPr>
          <p:cNvPr id="132" name="Rectangle 131"/>
          <p:cNvSpPr/>
          <p:nvPr/>
        </p:nvSpPr>
        <p:spPr>
          <a:xfrm>
            <a:off x="6929965" y="3461511"/>
            <a:ext cx="822661" cy="307777"/>
          </a:xfrm>
          <a:prstGeom prst="rect">
            <a:avLst/>
          </a:prstGeom>
        </p:spPr>
        <p:txBody>
          <a:bodyPr wrap="none">
            <a:spAutoFit/>
          </a:bodyPr>
          <a:lstStyle/>
          <a:p>
            <a:pPr lvl="0"/>
            <a:r>
              <a:rPr lang="en-US" sz="700" i="1" dirty="0" smtClean="0">
                <a:solidFill>
                  <a:schemeClr val="tx1"/>
                </a:solidFill>
                <a:latin typeface="Arial" panose="020B0604020202020204" pitchFamily="34" charset="0"/>
                <a:cs typeface="Arial" panose="020B0604020202020204" pitchFamily="34" charset="0"/>
              </a:rPr>
              <a:t>No data due to </a:t>
            </a:r>
          </a:p>
          <a:p>
            <a:pPr lvl="0"/>
            <a:r>
              <a:rPr lang="en-US" sz="700" i="1" dirty="0" smtClean="0">
                <a:solidFill>
                  <a:schemeClr val="tx1"/>
                </a:solidFill>
                <a:latin typeface="Arial" panose="020B0604020202020204" pitchFamily="34" charset="0"/>
                <a:cs typeface="Arial" panose="020B0604020202020204" pitchFamily="34" charset="0"/>
              </a:rPr>
              <a:t>small base size.</a:t>
            </a:r>
            <a:endParaRPr lang="en-US" sz="700" i="1" dirty="0">
              <a:solidFill>
                <a:schemeClr val="tx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00820074"/>
      </p:ext>
    </p:extLst>
  </p:cSld>
  <p:clrMapOvr>
    <a:masterClrMapping/>
  </p:clrMapOvr>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Rounded Rectangle 78"/>
          <p:cNvSpPr/>
          <p:nvPr/>
        </p:nvSpPr>
        <p:spPr bwMode="auto">
          <a:xfrm>
            <a:off x="7146621" y="1697199"/>
            <a:ext cx="1636776" cy="3998750"/>
          </a:xfrm>
          <a:prstGeom prst="roundRect">
            <a:avLst/>
          </a:prstGeom>
          <a:solidFill>
            <a:schemeClr val="bg1">
              <a:lumMod val="95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sp>
        <p:nvSpPr>
          <p:cNvPr id="78" name="Rounded Rectangle 77"/>
          <p:cNvSpPr/>
          <p:nvPr/>
        </p:nvSpPr>
        <p:spPr bwMode="auto">
          <a:xfrm>
            <a:off x="5415664" y="1697199"/>
            <a:ext cx="1636776" cy="3998750"/>
          </a:xfrm>
          <a:prstGeom prst="roundRect">
            <a:avLst/>
          </a:prstGeom>
          <a:solidFill>
            <a:schemeClr val="bg1">
              <a:lumMod val="95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sp>
        <p:nvSpPr>
          <p:cNvPr id="77" name="Rounded Rectangle 76"/>
          <p:cNvSpPr/>
          <p:nvPr/>
        </p:nvSpPr>
        <p:spPr bwMode="auto">
          <a:xfrm>
            <a:off x="3721954" y="1697199"/>
            <a:ext cx="1636776" cy="3998750"/>
          </a:xfrm>
          <a:prstGeom prst="roundRect">
            <a:avLst/>
          </a:prstGeom>
          <a:solidFill>
            <a:schemeClr val="bg1">
              <a:lumMod val="95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sp>
        <p:nvSpPr>
          <p:cNvPr id="76" name="Rounded Rectangle 75"/>
          <p:cNvSpPr/>
          <p:nvPr/>
        </p:nvSpPr>
        <p:spPr bwMode="auto">
          <a:xfrm>
            <a:off x="2019299" y="1697198"/>
            <a:ext cx="1638301" cy="3998751"/>
          </a:xfrm>
          <a:prstGeom prst="roundRect">
            <a:avLst/>
          </a:prstGeom>
          <a:solidFill>
            <a:schemeClr val="bg1">
              <a:lumMod val="95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sp>
        <p:nvSpPr>
          <p:cNvPr id="75" name="Rounded Rectangle 74"/>
          <p:cNvSpPr/>
          <p:nvPr/>
        </p:nvSpPr>
        <p:spPr bwMode="auto">
          <a:xfrm>
            <a:off x="296839" y="1697198"/>
            <a:ext cx="1636776" cy="3998751"/>
          </a:xfrm>
          <a:prstGeom prst="roundRect">
            <a:avLst/>
          </a:prstGeom>
          <a:solidFill>
            <a:schemeClr val="bg1">
              <a:lumMod val="95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sp>
        <p:nvSpPr>
          <p:cNvPr id="2" name="Slide Number Placeholder 1"/>
          <p:cNvSpPr>
            <a:spLocks noGrp="1"/>
          </p:cNvSpPr>
          <p:nvPr>
            <p:ph type="sldNum" sz="quarter" idx="10"/>
          </p:nvPr>
        </p:nvSpPr>
        <p:spPr/>
        <p:txBody>
          <a:bodyPr/>
          <a:lstStyle/>
          <a:p>
            <a:r>
              <a:rPr lang="en-US" smtClean="0">
                <a:solidFill>
                  <a:srgbClr val="FFFFFF"/>
                </a:solidFill>
              </a:rPr>
              <a:t> - </a:t>
            </a:r>
            <a:fld id="{8FAC1CE3-0013-4A1C-AA61-A816E609AAE0}" type="slidenum">
              <a:rPr lang="en-US" smtClean="0">
                <a:solidFill>
                  <a:srgbClr val="FFFFFF"/>
                </a:solidFill>
              </a:rPr>
              <a:pPr/>
              <a:t>162</a:t>
            </a:fld>
            <a:r>
              <a:rPr lang="en-US" smtClean="0">
                <a:solidFill>
                  <a:srgbClr val="FFFFFF"/>
                </a:solidFill>
              </a:rPr>
              <a:t> -</a:t>
            </a:r>
            <a:endParaRPr lang="en-US">
              <a:solidFill>
                <a:srgbClr val="FFFFFF"/>
              </a:solidFill>
            </a:endParaRPr>
          </a:p>
        </p:txBody>
      </p:sp>
      <p:graphicFrame>
        <p:nvGraphicFramePr>
          <p:cNvPr id="3" name="Chart 2"/>
          <p:cNvGraphicFramePr/>
          <p:nvPr>
            <p:extLst>
              <p:ext uri="{D42A27DB-BD31-4B8C-83A1-F6EECF244321}">
                <p14:modId xmlns:p14="http://schemas.microsoft.com/office/powerpoint/2010/main" val="927091656"/>
              </p:ext>
            </p:extLst>
          </p:nvPr>
        </p:nvGraphicFramePr>
        <p:xfrm>
          <a:off x="174929" y="1223716"/>
          <a:ext cx="8762337" cy="4207030"/>
        </p:xfrm>
        <a:graphic>
          <a:graphicData uri="http://schemas.openxmlformats.org/drawingml/2006/chart">
            <c:chart xmlns:c="http://schemas.openxmlformats.org/drawingml/2006/chart" xmlns:r="http://schemas.openxmlformats.org/officeDocument/2006/relationships" r:id="rId2"/>
          </a:graphicData>
        </a:graphic>
      </p:graphicFrame>
      <p:sp>
        <p:nvSpPr>
          <p:cNvPr id="49" name="Rectangle 48"/>
          <p:cNvSpPr/>
          <p:nvPr/>
        </p:nvSpPr>
        <p:spPr>
          <a:xfrm>
            <a:off x="436182" y="5146242"/>
            <a:ext cx="1451427" cy="461665"/>
          </a:xfrm>
          <a:prstGeom prst="rect">
            <a:avLst/>
          </a:prstGeom>
        </p:spPr>
        <p:txBody>
          <a:bodyPr wrap="square">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A blood clot in </a:t>
            </a:r>
            <a:br>
              <a:rPr lang="en-US" sz="1200" b="1" dirty="0">
                <a:solidFill>
                  <a:srgbClr val="000000"/>
                </a:solidFill>
                <a:latin typeface="Arial" panose="020B0604020202020204" pitchFamily="34" charset="0"/>
                <a:cs typeface="Arial" panose="020B0604020202020204" pitchFamily="34" charset="0"/>
              </a:rPr>
            </a:br>
            <a:r>
              <a:rPr lang="en-US" sz="1200" b="1" dirty="0">
                <a:solidFill>
                  <a:srgbClr val="000000"/>
                </a:solidFill>
                <a:latin typeface="Arial" panose="020B0604020202020204" pitchFamily="34" charset="0"/>
                <a:cs typeface="Arial" panose="020B0604020202020204" pitchFamily="34" charset="0"/>
              </a:rPr>
              <a:t>a vein</a:t>
            </a:r>
          </a:p>
        </p:txBody>
      </p:sp>
      <p:sp>
        <p:nvSpPr>
          <p:cNvPr id="50" name="Rectangle 49"/>
          <p:cNvSpPr/>
          <p:nvPr/>
        </p:nvSpPr>
        <p:spPr>
          <a:xfrm>
            <a:off x="2117810" y="5146242"/>
            <a:ext cx="1451427" cy="461665"/>
          </a:xfrm>
          <a:prstGeom prst="rect">
            <a:avLst/>
          </a:prstGeom>
        </p:spPr>
        <p:txBody>
          <a:bodyPr wrap="square">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Lack of oxygen </a:t>
            </a:r>
            <a:br>
              <a:rPr lang="en-US" sz="1200" b="1" dirty="0">
                <a:solidFill>
                  <a:srgbClr val="000000"/>
                </a:solidFill>
                <a:latin typeface="Arial" panose="020B0604020202020204" pitchFamily="34" charset="0"/>
                <a:cs typeface="Arial" panose="020B0604020202020204" pitchFamily="34" charset="0"/>
              </a:rPr>
            </a:br>
            <a:r>
              <a:rPr lang="en-US" sz="1200" b="1" dirty="0">
                <a:solidFill>
                  <a:srgbClr val="000000"/>
                </a:solidFill>
                <a:latin typeface="Arial" panose="020B0604020202020204" pitchFamily="34" charset="0"/>
                <a:cs typeface="Arial" panose="020B0604020202020204" pitchFamily="34" charset="0"/>
              </a:rPr>
              <a:t>in a vein</a:t>
            </a:r>
          </a:p>
        </p:txBody>
      </p:sp>
      <p:sp>
        <p:nvSpPr>
          <p:cNvPr id="53" name="Rectangle 52"/>
          <p:cNvSpPr/>
          <p:nvPr/>
        </p:nvSpPr>
        <p:spPr>
          <a:xfrm>
            <a:off x="3762262" y="5146242"/>
            <a:ext cx="1496869" cy="276999"/>
          </a:xfrm>
          <a:prstGeom prst="rect">
            <a:avLst/>
          </a:prstGeom>
        </p:spPr>
        <p:txBody>
          <a:bodyPr wrap="square">
            <a:spAutoFit/>
          </a:bodyPr>
          <a:lstStyle/>
          <a:p>
            <a:pPr algn="ctr" fontAlgn="base">
              <a:spcBef>
                <a:spcPct val="0"/>
              </a:spcBef>
              <a:spcAft>
                <a:spcPct val="0"/>
              </a:spcAft>
            </a:pPr>
            <a:r>
              <a:rPr lang="en-US" sz="1200" b="1" dirty="0">
                <a:solidFill>
                  <a:srgbClr val="000000"/>
                </a:solidFill>
                <a:latin typeface="Arial" panose="020B0604020202020204" pitchFamily="34" charset="0"/>
                <a:ea typeface="Calibri"/>
                <a:cs typeface="Arial" panose="020B0604020202020204" pitchFamily="34" charset="0"/>
              </a:rPr>
              <a:t>A tumor in a vein</a:t>
            </a:r>
            <a:endParaRPr lang="en-US" sz="1200" b="1" dirty="0">
              <a:solidFill>
                <a:srgbClr val="FFFFFF"/>
              </a:solidFill>
              <a:latin typeface="Arial" panose="020B0604020202020204" pitchFamily="34" charset="0"/>
              <a:cs typeface="Arial" panose="020B0604020202020204" pitchFamily="34" charset="0"/>
            </a:endParaRPr>
          </a:p>
        </p:txBody>
      </p:sp>
      <p:sp>
        <p:nvSpPr>
          <p:cNvPr id="54" name="Rectangle 53"/>
          <p:cNvSpPr/>
          <p:nvPr/>
        </p:nvSpPr>
        <p:spPr>
          <a:xfrm>
            <a:off x="7216575" y="5146242"/>
            <a:ext cx="1496869" cy="276999"/>
          </a:xfrm>
          <a:prstGeom prst="rect">
            <a:avLst/>
          </a:prstGeom>
        </p:spPr>
        <p:txBody>
          <a:bodyPr wrap="square">
            <a:spAutoFit/>
          </a:bodyPr>
          <a:lstStyle/>
          <a:p>
            <a:pPr algn="ctr" fontAlgn="base">
              <a:spcBef>
                <a:spcPct val="0"/>
              </a:spcBef>
              <a:spcAft>
                <a:spcPct val="0"/>
              </a:spcAft>
            </a:pPr>
            <a:r>
              <a:rPr lang="en-US" sz="1200" b="1" dirty="0">
                <a:solidFill>
                  <a:srgbClr val="000000"/>
                </a:solidFill>
                <a:latin typeface="Arial" panose="020B0604020202020204" pitchFamily="34" charset="0"/>
                <a:ea typeface="Calibri"/>
                <a:cs typeface="Arial" panose="020B0604020202020204" pitchFamily="34" charset="0"/>
              </a:rPr>
              <a:t>Unsure</a:t>
            </a:r>
            <a:endParaRPr lang="en-US" sz="1200" b="1" dirty="0">
              <a:solidFill>
                <a:srgbClr val="FFFFFF"/>
              </a:solidFill>
              <a:latin typeface="Arial" panose="020B0604020202020204" pitchFamily="34" charset="0"/>
              <a:cs typeface="Arial" panose="020B0604020202020204" pitchFamily="34" charset="0"/>
            </a:endParaRPr>
          </a:p>
        </p:txBody>
      </p:sp>
      <p:sp>
        <p:nvSpPr>
          <p:cNvPr id="55" name="Rectangle 54"/>
          <p:cNvSpPr/>
          <p:nvPr/>
        </p:nvSpPr>
        <p:spPr>
          <a:xfrm>
            <a:off x="5532555" y="5146242"/>
            <a:ext cx="1496869" cy="461665"/>
          </a:xfrm>
          <a:prstGeom prst="rect">
            <a:avLst/>
          </a:prstGeom>
        </p:spPr>
        <p:txBody>
          <a:bodyPr wrap="square">
            <a:spAutoFit/>
          </a:bodyPr>
          <a:lstStyle/>
          <a:p>
            <a:pPr algn="ctr" fontAlgn="base">
              <a:spcBef>
                <a:spcPct val="0"/>
              </a:spcBef>
              <a:spcAft>
                <a:spcPct val="0"/>
              </a:spcAft>
            </a:pPr>
            <a:r>
              <a:rPr lang="en-US" sz="1200" b="1" dirty="0">
                <a:solidFill>
                  <a:srgbClr val="000000"/>
                </a:solidFill>
                <a:latin typeface="Arial" panose="020B0604020202020204" pitchFamily="34" charset="0"/>
                <a:ea typeface="Calibri"/>
                <a:cs typeface="Arial" panose="020B0604020202020204" pitchFamily="34" charset="0"/>
              </a:rPr>
              <a:t>None of the above</a:t>
            </a:r>
            <a:endParaRPr lang="en-US" sz="1200" b="1" dirty="0">
              <a:solidFill>
                <a:srgbClr val="FFFFFF"/>
              </a:solidFill>
              <a:latin typeface="Arial" panose="020B0604020202020204" pitchFamily="34" charset="0"/>
              <a:cs typeface="Arial" panose="020B0604020202020204" pitchFamily="34" charset="0"/>
            </a:endParaRPr>
          </a:p>
        </p:txBody>
      </p:sp>
      <p:sp>
        <p:nvSpPr>
          <p:cNvPr id="56" name="Rectangle 55"/>
          <p:cNvSpPr/>
          <p:nvPr/>
        </p:nvSpPr>
        <p:spPr>
          <a:xfrm>
            <a:off x="83490" y="6417581"/>
            <a:ext cx="7033137" cy="338554"/>
          </a:xfrm>
          <a:prstGeom prst="rect">
            <a:avLst/>
          </a:prstGeom>
        </p:spPr>
        <p:txBody>
          <a:bodyPr wrap="square">
            <a:spAutoFit/>
          </a:bodyPr>
          <a:lstStyle/>
          <a:p>
            <a:r>
              <a:rPr lang="en-US" sz="800" dirty="0">
                <a:solidFill>
                  <a:srgbClr val="000000"/>
                </a:solidFill>
                <a:latin typeface="Arial" panose="020B0604020202020204" pitchFamily="34" charset="0"/>
                <a:cs typeface="Arial" panose="020B0604020202020204" pitchFamily="34" charset="0"/>
              </a:rPr>
              <a:t>Base: All Thailand Respondents</a:t>
            </a:r>
            <a:r>
              <a:rPr lang="en-US" sz="800" dirty="0" smtClean="0">
                <a:solidFill>
                  <a:srgbClr val="000000"/>
                </a:solidFill>
                <a:latin typeface="Arial" panose="020B0604020202020204" pitchFamily="34" charset="0"/>
                <a:cs typeface="Arial" panose="020B0604020202020204" pitchFamily="34" charset="0"/>
              </a:rPr>
              <a:t>. </a:t>
            </a:r>
            <a:r>
              <a:rPr lang="pt-BR" sz="800" dirty="0">
                <a:solidFill>
                  <a:srgbClr val="000000"/>
                </a:solidFill>
                <a:latin typeface="Arial" panose="020B0604020202020204" pitchFamily="34" charset="0"/>
                <a:cs typeface="Arial" panose="020B0604020202020204" pitchFamily="34" charset="0"/>
              </a:rPr>
              <a:t>Males: 18-39 (n=73), 40+ (n=348); Females: 18-39 (n=87), 40+ (n=292)</a:t>
            </a:r>
            <a:endParaRPr lang="en-US" sz="800" dirty="0">
              <a:solidFill>
                <a:srgbClr val="000000"/>
              </a:solidFill>
              <a:latin typeface="Arial" panose="020B0604020202020204" pitchFamily="34" charset="0"/>
              <a:cs typeface="Arial" panose="020B0604020202020204" pitchFamily="34" charset="0"/>
            </a:endParaRPr>
          </a:p>
          <a:p>
            <a:pPr fontAlgn="base">
              <a:spcBef>
                <a:spcPct val="0"/>
              </a:spcBef>
              <a:spcAft>
                <a:spcPct val="0"/>
              </a:spcAft>
            </a:pPr>
            <a:r>
              <a:rPr lang="en-US" sz="800" dirty="0">
                <a:solidFill>
                  <a:srgbClr val="000000"/>
                </a:solidFill>
                <a:latin typeface="Arial" panose="020B0604020202020204" pitchFamily="34" charset="0"/>
                <a:cs typeface="Arial" panose="020B0604020202020204" pitchFamily="34" charset="0"/>
              </a:rPr>
              <a:t>Q3. Which of the following phrases best describes the underlying cause of a deep vein thrombosis?  (select one)</a:t>
            </a:r>
          </a:p>
        </p:txBody>
      </p:sp>
      <p:sp>
        <p:nvSpPr>
          <p:cNvPr id="58" name="Title 1"/>
          <p:cNvSpPr txBox="1">
            <a:spLocks/>
          </p:cNvSpPr>
          <p:nvPr/>
        </p:nvSpPr>
        <p:spPr>
          <a:xfrm>
            <a:off x="121565" y="780504"/>
            <a:ext cx="8988948"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pPr algn="ctr"/>
            <a:r>
              <a:rPr lang="en-US" sz="2400" kern="0" dirty="0" smtClean="0">
                <a:solidFill>
                  <a:srgbClr val="000000"/>
                </a:solidFill>
              </a:rPr>
              <a:t>Perceived Underlying Cause of a </a:t>
            </a:r>
          </a:p>
          <a:p>
            <a:pPr algn="ctr"/>
            <a:r>
              <a:rPr lang="en-US" sz="2400" kern="0" dirty="0" smtClean="0">
                <a:solidFill>
                  <a:srgbClr val="000000"/>
                </a:solidFill>
              </a:rPr>
              <a:t>Deep Vein Thrombosis</a:t>
            </a:r>
            <a:endParaRPr lang="en-US" sz="2400" kern="0" dirty="0">
              <a:solidFill>
                <a:srgbClr val="000000"/>
              </a:solidFill>
            </a:endParaRPr>
          </a:p>
        </p:txBody>
      </p:sp>
      <p:sp>
        <p:nvSpPr>
          <p:cNvPr id="60" name="TextBox 59"/>
          <p:cNvSpPr txBox="1"/>
          <p:nvPr/>
        </p:nvSpPr>
        <p:spPr>
          <a:xfrm>
            <a:off x="296935" y="490002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61" name="TextBox 60"/>
          <p:cNvSpPr txBox="1"/>
          <p:nvPr/>
        </p:nvSpPr>
        <p:spPr>
          <a:xfrm>
            <a:off x="988367" y="4897271"/>
            <a:ext cx="809625" cy="246221"/>
          </a:xfrm>
          <a:prstGeom prst="rect">
            <a:avLst/>
          </a:prstGeom>
          <a:noFill/>
        </p:spPr>
        <p:txBody>
          <a:bodyPr wrap="square" rtlCol="0">
            <a:spAutoFit/>
          </a:bodyPr>
          <a:lstStyle/>
          <a:p>
            <a:pPr algn="ctr" fontAlgn="base">
              <a:spcBef>
                <a:spcPct val="0"/>
              </a:spcBef>
              <a:spcAft>
                <a:spcPct val="0"/>
              </a:spcAft>
            </a:pPr>
            <a:r>
              <a:rPr lang="en-US" sz="1000" b="1" i="1" dirty="0" smtClean="0">
                <a:solidFill>
                  <a:srgbClr val="000000">
                    <a:lumMod val="75000"/>
                    <a:lumOff val="25000"/>
                  </a:srgbClr>
                </a:solidFill>
                <a:latin typeface="Arial" panose="020B0604020202020204" pitchFamily="34" charset="0"/>
                <a:cs typeface="Arial" panose="020B0604020202020204" pitchFamily="34" charset="0"/>
              </a:rPr>
              <a:t>40+</a:t>
            </a:r>
            <a:endParaRPr lang="en-US" sz="1000" b="1" i="1" dirty="0">
              <a:solidFill>
                <a:srgbClr val="000000">
                  <a:lumMod val="75000"/>
                  <a:lumOff val="25000"/>
                </a:srgbClr>
              </a:solidFill>
              <a:latin typeface="Arial" panose="020B0604020202020204" pitchFamily="34" charset="0"/>
              <a:cs typeface="Arial" panose="020B0604020202020204" pitchFamily="34" charset="0"/>
            </a:endParaRPr>
          </a:p>
        </p:txBody>
      </p:sp>
      <p:sp>
        <p:nvSpPr>
          <p:cNvPr id="63" name="TextBox 62"/>
          <p:cNvSpPr txBox="1"/>
          <p:nvPr/>
        </p:nvSpPr>
        <p:spPr>
          <a:xfrm>
            <a:off x="2009775" y="490002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64" name="TextBox 63"/>
          <p:cNvSpPr txBox="1"/>
          <p:nvPr/>
        </p:nvSpPr>
        <p:spPr>
          <a:xfrm>
            <a:off x="2667944" y="4897271"/>
            <a:ext cx="809625" cy="246221"/>
          </a:xfrm>
          <a:prstGeom prst="rect">
            <a:avLst/>
          </a:prstGeom>
          <a:noFill/>
        </p:spPr>
        <p:txBody>
          <a:bodyPr wrap="square" rtlCol="0">
            <a:spAutoFit/>
          </a:bodyPr>
          <a:lstStyle/>
          <a:p>
            <a:pPr algn="ctr" fontAlgn="base">
              <a:spcBef>
                <a:spcPct val="0"/>
              </a:spcBef>
              <a:spcAft>
                <a:spcPct val="0"/>
              </a:spcAft>
            </a:pPr>
            <a:r>
              <a:rPr lang="en-US" sz="1000" b="1" i="1" dirty="0" smtClean="0">
                <a:solidFill>
                  <a:srgbClr val="000000">
                    <a:lumMod val="75000"/>
                    <a:lumOff val="25000"/>
                  </a:srgbClr>
                </a:solidFill>
                <a:latin typeface="Arial" panose="020B0604020202020204" pitchFamily="34" charset="0"/>
                <a:cs typeface="Arial" panose="020B0604020202020204" pitchFamily="34" charset="0"/>
              </a:rPr>
              <a:t>40+</a:t>
            </a:r>
            <a:endParaRPr lang="en-US" sz="1000" b="1" i="1" dirty="0">
              <a:solidFill>
                <a:srgbClr val="000000">
                  <a:lumMod val="75000"/>
                  <a:lumOff val="25000"/>
                </a:srgbClr>
              </a:solidFill>
              <a:latin typeface="Arial" panose="020B0604020202020204" pitchFamily="34" charset="0"/>
              <a:cs typeface="Arial" panose="020B0604020202020204" pitchFamily="34" charset="0"/>
            </a:endParaRPr>
          </a:p>
        </p:txBody>
      </p:sp>
      <p:sp>
        <p:nvSpPr>
          <p:cNvPr id="66" name="TextBox 65"/>
          <p:cNvSpPr txBox="1"/>
          <p:nvPr/>
        </p:nvSpPr>
        <p:spPr>
          <a:xfrm>
            <a:off x="3708400" y="4900020"/>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67" name="TextBox 66"/>
          <p:cNvSpPr txBox="1"/>
          <p:nvPr/>
        </p:nvSpPr>
        <p:spPr>
          <a:xfrm>
            <a:off x="4354811" y="4897270"/>
            <a:ext cx="809625" cy="246221"/>
          </a:xfrm>
          <a:prstGeom prst="rect">
            <a:avLst/>
          </a:prstGeom>
          <a:noFill/>
        </p:spPr>
        <p:txBody>
          <a:bodyPr wrap="square" rtlCol="0">
            <a:spAutoFit/>
          </a:bodyPr>
          <a:lstStyle/>
          <a:p>
            <a:pPr algn="ctr" fontAlgn="base">
              <a:spcBef>
                <a:spcPct val="0"/>
              </a:spcBef>
              <a:spcAft>
                <a:spcPct val="0"/>
              </a:spcAft>
            </a:pPr>
            <a:r>
              <a:rPr lang="en-US" sz="1000" b="1" i="1" dirty="0" smtClean="0">
                <a:solidFill>
                  <a:srgbClr val="000000">
                    <a:lumMod val="75000"/>
                    <a:lumOff val="25000"/>
                  </a:srgbClr>
                </a:solidFill>
                <a:latin typeface="Arial" panose="020B0604020202020204" pitchFamily="34" charset="0"/>
                <a:cs typeface="Arial" panose="020B0604020202020204" pitchFamily="34" charset="0"/>
              </a:rPr>
              <a:t>40+</a:t>
            </a:r>
            <a:endParaRPr lang="en-US" sz="1000" b="1" i="1" dirty="0">
              <a:solidFill>
                <a:srgbClr val="000000">
                  <a:lumMod val="75000"/>
                  <a:lumOff val="25000"/>
                </a:srgbClr>
              </a:solidFill>
              <a:latin typeface="Arial" panose="020B0604020202020204" pitchFamily="34" charset="0"/>
              <a:cs typeface="Arial" panose="020B0604020202020204" pitchFamily="34" charset="0"/>
            </a:endParaRPr>
          </a:p>
        </p:txBody>
      </p:sp>
      <p:sp>
        <p:nvSpPr>
          <p:cNvPr id="69" name="TextBox 68"/>
          <p:cNvSpPr txBox="1"/>
          <p:nvPr/>
        </p:nvSpPr>
        <p:spPr>
          <a:xfrm>
            <a:off x="5373143" y="4900019"/>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70" name="TextBox 69"/>
          <p:cNvSpPr txBox="1"/>
          <p:nvPr/>
        </p:nvSpPr>
        <p:spPr>
          <a:xfrm>
            <a:off x="6064754" y="4897269"/>
            <a:ext cx="809625" cy="246221"/>
          </a:xfrm>
          <a:prstGeom prst="rect">
            <a:avLst/>
          </a:prstGeom>
          <a:noFill/>
        </p:spPr>
        <p:txBody>
          <a:bodyPr wrap="square" rtlCol="0">
            <a:spAutoFit/>
          </a:bodyPr>
          <a:lstStyle/>
          <a:p>
            <a:pPr algn="ctr" fontAlgn="base">
              <a:spcBef>
                <a:spcPct val="0"/>
              </a:spcBef>
              <a:spcAft>
                <a:spcPct val="0"/>
              </a:spcAft>
            </a:pPr>
            <a:r>
              <a:rPr lang="en-US" sz="1000" b="1" i="1" dirty="0" smtClean="0">
                <a:solidFill>
                  <a:srgbClr val="000000">
                    <a:lumMod val="75000"/>
                    <a:lumOff val="25000"/>
                  </a:srgbClr>
                </a:solidFill>
                <a:latin typeface="Arial" panose="020B0604020202020204" pitchFamily="34" charset="0"/>
                <a:cs typeface="Arial" panose="020B0604020202020204" pitchFamily="34" charset="0"/>
              </a:rPr>
              <a:t>40+</a:t>
            </a:r>
            <a:endParaRPr lang="en-US" sz="1000" b="1" i="1" dirty="0">
              <a:solidFill>
                <a:srgbClr val="000000">
                  <a:lumMod val="75000"/>
                  <a:lumOff val="25000"/>
                </a:srgbClr>
              </a:solidFill>
              <a:latin typeface="Arial" panose="020B0604020202020204" pitchFamily="34" charset="0"/>
              <a:cs typeface="Arial" panose="020B0604020202020204" pitchFamily="34" charset="0"/>
            </a:endParaRPr>
          </a:p>
        </p:txBody>
      </p:sp>
      <p:sp>
        <p:nvSpPr>
          <p:cNvPr id="72" name="TextBox 71"/>
          <p:cNvSpPr txBox="1"/>
          <p:nvPr/>
        </p:nvSpPr>
        <p:spPr>
          <a:xfrm>
            <a:off x="7103954" y="4897258"/>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73" name="TextBox 72"/>
          <p:cNvSpPr txBox="1"/>
          <p:nvPr/>
        </p:nvSpPr>
        <p:spPr>
          <a:xfrm>
            <a:off x="7769986" y="4894508"/>
            <a:ext cx="809625" cy="246221"/>
          </a:xfrm>
          <a:prstGeom prst="rect">
            <a:avLst/>
          </a:prstGeom>
          <a:noFill/>
        </p:spPr>
        <p:txBody>
          <a:bodyPr wrap="square" rtlCol="0">
            <a:spAutoFit/>
          </a:bodyPr>
          <a:lstStyle/>
          <a:p>
            <a:pPr algn="ctr" fontAlgn="base">
              <a:spcBef>
                <a:spcPct val="0"/>
              </a:spcBef>
              <a:spcAft>
                <a:spcPct val="0"/>
              </a:spcAft>
            </a:pPr>
            <a:r>
              <a:rPr lang="en-US" sz="1000" b="1" i="1" dirty="0" smtClean="0">
                <a:solidFill>
                  <a:srgbClr val="000000">
                    <a:lumMod val="75000"/>
                    <a:lumOff val="25000"/>
                  </a:srgbClr>
                </a:solidFill>
                <a:latin typeface="Arial" panose="020B0604020202020204" pitchFamily="34" charset="0"/>
                <a:cs typeface="Arial" panose="020B0604020202020204" pitchFamily="34" charset="0"/>
              </a:rPr>
              <a:t>40+</a:t>
            </a:r>
            <a:endParaRPr lang="en-US" sz="1000" b="1" i="1" dirty="0">
              <a:solidFill>
                <a:srgbClr val="000000">
                  <a:lumMod val="75000"/>
                  <a:lumOff val="25000"/>
                </a:srgbClr>
              </a:solidFill>
              <a:latin typeface="Arial" panose="020B0604020202020204" pitchFamily="34" charset="0"/>
              <a:cs typeface="Arial" panose="020B0604020202020204" pitchFamily="34" charset="0"/>
            </a:endParaRPr>
          </a:p>
        </p:txBody>
      </p:sp>
      <p:grpSp>
        <p:nvGrpSpPr>
          <p:cNvPr id="81" name="Group 80"/>
          <p:cNvGrpSpPr/>
          <p:nvPr/>
        </p:nvGrpSpPr>
        <p:grpSpPr>
          <a:xfrm>
            <a:off x="3056335" y="2250240"/>
            <a:ext cx="3405158" cy="594165"/>
            <a:chOff x="2280360" y="5913546"/>
            <a:chExt cx="3405158" cy="594165"/>
          </a:xfrm>
        </p:grpSpPr>
        <p:sp>
          <p:nvSpPr>
            <p:cNvPr id="83" name="Rounded Rectangle 82"/>
            <p:cNvSpPr/>
            <p:nvPr/>
          </p:nvSpPr>
          <p:spPr bwMode="auto">
            <a:xfrm>
              <a:off x="2280360" y="5913546"/>
              <a:ext cx="3069769" cy="589760"/>
            </a:xfrm>
            <a:prstGeom prst="roundRect">
              <a:avLst/>
            </a:prstGeom>
            <a:solidFill>
              <a:schemeClr val="bg1"/>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grpSp>
          <p:nvGrpSpPr>
            <p:cNvPr id="84" name="Group 83"/>
            <p:cNvGrpSpPr/>
            <p:nvPr/>
          </p:nvGrpSpPr>
          <p:grpSpPr>
            <a:xfrm>
              <a:off x="3955289" y="5967786"/>
              <a:ext cx="486337" cy="486337"/>
              <a:chOff x="446183" y="3574608"/>
              <a:chExt cx="838200" cy="838200"/>
            </a:xfrm>
          </p:grpSpPr>
          <p:sp>
            <p:nvSpPr>
              <p:cNvPr id="90" name="Oval 89"/>
              <p:cNvSpPr/>
              <p:nvPr/>
            </p:nvSpPr>
            <p:spPr>
              <a:xfrm>
                <a:off x="446183" y="3574608"/>
                <a:ext cx="838200" cy="838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91" name="Freeform 5"/>
              <p:cNvSpPr>
                <a:spLocks noEditPoints="1"/>
              </p:cNvSpPr>
              <p:nvPr/>
            </p:nvSpPr>
            <p:spPr bwMode="auto">
              <a:xfrm>
                <a:off x="711994" y="3661857"/>
                <a:ext cx="316706" cy="675640"/>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CA" dirty="0">
                  <a:solidFill>
                    <a:srgbClr val="FFFFFF"/>
                  </a:solidFill>
                </a:endParaRPr>
              </a:p>
            </p:txBody>
          </p:sp>
        </p:grpSp>
        <p:grpSp>
          <p:nvGrpSpPr>
            <p:cNvPr id="85" name="Group 84"/>
            <p:cNvGrpSpPr/>
            <p:nvPr/>
          </p:nvGrpSpPr>
          <p:grpSpPr>
            <a:xfrm>
              <a:off x="2455070" y="5991813"/>
              <a:ext cx="486337" cy="486337"/>
              <a:chOff x="446183" y="4590288"/>
              <a:chExt cx="838200" cy="838200"/>
            </a:xfrm>
          </p:grpSpPr>
          <p:sp>
            <p:nvSpPr>
              <p:cNvPr id="88" name="Oval 87"/>
              <p:cNvSpPr/>
              <p:nvPr/>
            </p:nvSpPr>
            <p:spPr>
              <a:xfrm>
                <a:off x="446183" y="4590288"/>
                <a:ext cx="838200" cy="838200"/>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9" name="Freeform 9"/>
              <p:cNvSpPr>
                <a:spLocks noEditPoints="1"/>
              </p:cNvSpPr>
              <p:nvPr/>
            </p:nvSpPr>
            <p:spPr bwMode="auto">
              <a:xfrm>
                <a:off x="742950" y="4667250"/>
                <a:ext cx="255588" cy="692658"/>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CA">
                  <a:solidFill>
                    <a:srgbClr val="FFFFFF"/>
                  </a:solidFill>
                </a:endParaRPr>
              </a:p>
            </p:txBody>
          </p:sp>
        </p:grpSp>
        <p:sp>
          <p:nvSpPr>
            <p:cNvPr id="86" name="TextBox 85"/>
            <p:cNvSpPr txBox="1"/>
            <p:nvPr/>
          </p:nvSpPr>
          <p:spPr>
            <a:xfrm>
              <a:off x="2892829" y="5953713"/>
              <a:ext cx="1238531" cy="553998"/>
            </a:xfrm>
            <a:prstGeom prst="rect">
              <a:avLst/>
            </a:prstGeom>
            <a:noFill/>
          </p:spPr>
          <p:txBody>
            <a:bodyPr wrap="square" rtlCol="0">
              <a:spAutoFit/>
            </a:bodyPr>
            <a:lstStyle/>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Blue bars</a:t>
              </a:r>
            </a:p>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Represent</a:t>
              </a:r>
            </a:p>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Males</a:t>
              </a:r>
            </a:p>
          </p:txBody>
        </p:sp>
        <p:sp>
          <p:nvSpPr>
            <p:cNvPr id="87" name="TextBox 86"/>
            <p:cNvSpPr txBox="1"/>
            <p:nvPr/>
          </p:nvSpPr>
          <p:spPr>
            <a:xfrm>
              <a:off x="4446987" y="5942121"/>
              <a:ext cx="1238531" cy="553998"/>
            </a:xfrm>
            <a:prstGeom prst="rect">
              <a:avLst/>
            </a:prstGeom>
            <a:noFill/>
          </p:spPr>
          <p:txBody>
            <a:bodyPr wrap="square" rtlCol="0">
              <a:spAutoFit/>
            </a:bodyPr>
            <a:lstStyle/>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Red bars</a:t>
              </a:r>
            </a:p>
            <a:p>
              <a:pPr fontAlgn="base">
                <a:spcBef>
                  <a:spcPct val="0"/>
                </a:spcBef>
                <a:spcAft>
                  <a:spcPct val="0"/>
                </a:spcAft>
              </a:pPr>
              <a:r>
                <a:rPr lang="en-US" sz="1000" b="1" dirty="0" smtClean="0">
                  <a:solidFill>
                    <a:srgbClr val="000000"/>
                  </a:solidFill>
                  <a:latin typeface="Arial" panose="020B0604020202020204" pitchFamily="34" charset="0"/>
                  <a:cs typeface="Arial" panose="020B0604020202020204" pitchFamily="34" charset="0"/>
                </a:rPr>
                <a:t>Represent </a:t>
              </a:r>
              <a:r>
                <a:rPr lang="en-US" sz="1000" b="1" dirty="0">
                  <a:solidFill>
                    <a:srgbClr val="000000"/>
                  </a:solidFill>
                  <a:latin typeface="Arial" panose="020B0604020202020204" pitchFamily="34" charset="0"/>
                  <a:cs typeface="Arial" panose="020B0604020202020204" pitchFamily="34" charset="0"/>
                </a:rPr>
                <a:t>Females</a:t>
              </a:r>
            </a:p>
          </p:txBody>
        </p:sp>
      </p:grpSp>
      <p:pic>
        <p:nvPicPr>
          <p:cNvPr id="43" name="Picture 4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323703" y="127430"/>
            <a:ext cx="612648" cy="612648"/>
          </a:xfrm>
          <a:prstGeom prst="rect">
            <a:avLst/>
          </a:prstGeom>
        </p:spPr>
      </p:pic>
      <p:sp>
        <p:nvSpPr>
          <p:cNvPr id="45" name="TextBox 44"/>
          <p:cNvSpPr txBox="1"/>
          <p:nvPr/>
        </p:nvSpPr>
        <p:spPr>
          <a:xfrm>
            <a:off x="3214111" y="4203879"/>
            <a:ext cx="255198" cy="230832"/>
          </a:xfrm>
          <a:prstGeom prst="rect">
            <a:avLst/>
          </a:prstGeom>
          <a:noFill/>
        </p:spPr>
        <p:txBody>
          <a:bodyPr wrap="none" rtlCol="0">
            <a:spAutoFit/>
          </a:bodyPr>
          <a:lstStyle/>
          <a:p>
            <a:pPr fontAlgn="base">
              <a:spcBef>
                <a:spcPct val="0"/>
              </a:spcBef>
              <a:spcAft>
                <a:spcPct val="0"/>
              </a:spcAft>
            </a:pPr>
            <a:r>
              <a:rPr lang="en-US" sz="900" dirty="0" smtClean="0">
                <a:solidFill>
                  <a:srgbClr val="FF0000"/>
                </a:solidFill>
              </a:rPr>
              <a:t>C</a:t>
            </a:r>
            <a:endParaRPr lang="en-US" sz="900" dirty="0">
              <a:solidFill>
                <a:srgbClr val="FF0000"/>
              </a:solidFill>
            </a:endParaRPr>
          </a:p>
        </p:txBody>
      </p:sp>
      <p:grpSp>
        <p:nvGrpSpPr>
          <p:cNvPr id="4" name="Group 3"/>
          <p:cNvGrpSpPr/>
          <p:nvPr/>
        </p:nvGrpSpPr>
        <p:grpSpPr>
          <a:xfrm>
            <a:off x="345986" y="5016843"/>
            <a:ext cx="1371604" cy="246221"/>
            <a:chOff x="345986" y="5016843"/>
            <a:chExt cx="1371604" cy="246221"/>
          </a:xfrm>
        </p:grpSpPr>
        <p:sp>
          <p:nvSpPr>
            <p:cNvPr id="39" name="TextBox 38"/>
            <p:cNvSpPr txBox="1"/>
            <p:nvPr/>
          </p:nvSpPr>
          <p:spPr>
            <a:xfrm>
              <a:off x="345986"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A</a:t>
              </a:r>
              <a:endParaRPr lang="en-US" sz="1000" dirty="0">
                <a:solidFill>
                  <a:schemeClr val="tx1"/>
                </a:solidFill>
                <a:latin typeface="Arial" pitchFamily="34" charset="0"/>
                <a:cs typeface="Arial" pitchFamily="34" charset="0"/>
              </a:endParaRPr>
            </a:p>
          </p:txBody>
        </p:sp>
        <p:sp>
          <p:nvSpPr>
            <p:cNvPr id="40" name="TextBox 39"/>
            <p:cNvSpPr txBox="1"/>
            <p:nvPr/>
          </p:nvSpPr>
          <p:spPr>
            <a:xfrm>
              <a:off x="593122"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B</a:t>
              </a:r>
              <a:endParaRPr lang="en-US" sz="1000" dirty="0">
                <a:solidFill>
                  <a:schemeClr val="tx1"/>
                </a:solidFill>
                <a:latin typeface="Arial" pitchFamily="34" charset="0"/>
                <a:cs typeface="Arial" pitchFamily="34" charset="0"/>
              </a:endParaRPr>
            </a:p>
          </p:txBody>
        </p:sp>
        <p:sp>
          <p:nvSpPr>
            <p:cNvPr id="41" name="TextBox 40"/>
            <p:cNvSpPr txBox="1"/>
            <p:nvPr/>
          </p:nvSpPr>
          <p:spPr>
            <a:xfrm>
              <a:off x="1025610"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C</a:t>
              </a:r>
              <a:endParaRPr lang="en-US" sz="1000" dirty="0">
                <a:solidFill>
                  <a:schemeClr val="tx1"/>
                </a:solidFill>
                <a:latin typeface="Arial" pitchFamily="34" charset="0"/>
                <a:cs typeface="Arial" pitchFamily="34" charset="0"/>
              </a:endParaRPr>
            </a:p>
          </p:txBody>
        </p:sp>
        <p:sp>
          <p:nvSpPr>
            <p:cNvPr id="42" name="TextBox 41"/>
            <p:cNvSpPr txBox="1"/>
            <p:nvPr/>
          </p:nvSpPr>
          <p:spPr>
            <a:xfrm>
              <a:off x="1260390"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D</a:t>
              </a:r>
              <a:endParaRPr lang="en-US" sz="1000" dirty="0">
                <a:solidFill>
                  <a:schemeClr val="tx1"/>
                </a:solidFill>
                <a:latin typeface="Arial" pitchFamily="34" charset="0"/>
                <a:cs typeface="Arial" pitchFamily="34" charset="0"/>
              </a:endParaRPr>
            </a:p>
          </p:txBody>
        </p:sp>
      </p:grpSp>
      <p:grpSp>
        <p:nvGrpSpPr>
          <p:cNvPr id="107" name="Group 106"/>
          <p:cNvGrpSpPr/>
          <p:nvPr/>
        </p:nvGrpSpPr>
        <p:grpSpPr>
          <a:xfrm>
            <a:off x="2051218" y="5016843"/>
            <a:ext cx="1371604" cy="246221"/>
            <a:chOff x="345986" y="5016843"/>
            <a:chExt cx="1371604" cy="246221"/>
          </a:xfrm>
        </p:grpSpPr>
        <p:sp>
          <p:nvSpPr>
            <p:cNvPr id="108" name="TextBox 107"/>
            <p:cNvSpPr txBox="1"/>
            <p:nvPr/>
          </p:nvSpPr>
          <p:spPr>
            <a:xfrm>
              <a:off x="345986"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A</a:t>
              </a:r>
              <a:endParaRPr lang="en-US" sz="1000" dirty="0">
                <a:solidFill>
                  <a:schemeClr val="tx1"/>
                </a:solidFill>
                <a:latin typeface="Arial" pitchFamily="34" charset="0"/>
                <a:cs typeface="Arial" pitchFamily="34" charset="0"/>
              </a:endParaRPr>
            </a:p>
          </p:txBody>
        </p:sp>
        <p:sp>
          <p:nvSpPr>
            <p:cNvPr id="109" name="TextBox 108"/>
            <p:cNvSpPr txBox="1"/>
            <p:nvPr/>
          </p:nvSpPr>
          <p:spPr>
            <a:xfrm>
              <a:off x="593122"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B</a:t>
              </a:r>
              <a:endParaRPr lang="en-US" sz="1000" dirty="0">
                <a:solidFill>
                  <a:schemeClr val="tx1"/>
                </a:solidFill>
                <a:latin typeface="Arial" pitchFamily="34" charset="0"/>
                <a:cs typeface="Arial" pitchFamily="34" charset="0"/>
              </a:endParaRPr>
            </a:p>
          </p:txBody>
        </p:sp>
        <p:sp>
          <p:nvSpPr>
            <p:cNvPr id="110" name="TextBox 109"/>
            <p:cNvSpPr txBox="1"/>
            <p:nvPr/>
          </p:nvSpPr>
          <p:spPr>
            <a:xfrm>
              <a:off x="1025610"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C</a:t>
              </a:r>
              <a:endParaRPr lang="en-US" sz="1000" dirty="0">
                <a:solidFill>
                  <a:schemeClr val="tx1"/>
                </a:solidFill>
                <a:latin typeface="Arial" pitchFamily="34" charset="0"/>
                <a:cs typeface="Arial" pitchFamily="34" charset="0"/>
              </a:endParaRPr>
            </a:p>
          </p:txBody>
        </p:sp>
        <p:sp>
          <p:nvSpPr>
            <p:cNvPr id="111" name="TextBox 110"/>
            <p:cNvSpPr txBox="1"/>
            <p:nvPr/>
          </p:nvSpPr>
          <p:spPr>
            <a:xfrm>
              <a:off x="1260390"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D</a:t>
              </a:r>
              <a:endParaRPr lang="en-US" sz="1000" dirty="0">
                <a:solidFill>
                  <a:schemeClr val="tx1"/>
                </a:solidFill>
                <a:latin typeface="Arial" pitchFamily="34" charset="0"/>
                <a:cs typeface="Arial" pitchFamily="34" charset="0"/>
              </a:endParaRPr>
            </a:p>
          </p:txBody>
        </p:sp>
      </p:grpSp>
      <p:grpSp>
        <p:nvGrpSpPr>
          <p:cNvPr id="112" name="Group 111"/>
          <p:cNvGrpSpPr/>
          <p:nvPr/>
        </p:nvGrpSpPr>
        <p:grpSpPr>
          <a:xfrm>
            <a:off x="3781162" y="5016843"/>
            <a:ext cx="1371604" cy="246221"/>
            <a:chOff x="345986" y="5016843"/>
            <a:chExt cx="1371604" cy="246221"/>
          </a:xfrm>
        </p:grpSpPr>
        <p:sp>
          <p:nvSpPr>
            <p:cNvPr id="113" name="TextBox 112"/>
            <p:cNvSpPr txBox="1"/>
            <p:nvPr/>
          </p:nvSpPr>
          <p:spPr>
            <a:xfrm>
              <a:off x="345986"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A</a:t>
              </a:r>
              <a:endParaRPr lang="en-US" sz="1000" dirty="0">
                <a:solidFill>
                  <a:schemeClr val="tx1"/>
                </a:solidFill>
                <a:latin typeface="Arial" pitchFamily="34" charset="0"/>
                <a:cs typeface="Arial" pitchFamily="34" charset="0"/>
              </a:endParaRPr>
            </a:p>
          </p:txBody>
        </p:sp>
        <p:sp>
          <p:nvSpPr>
            <p:cNvPr id="114" name="TextBox 113"/>
            <p:cNvSpPr txBox="1"/>
            <p:nvPr/>
          </p:nvSpPr>
          <p:spPr>
            <a:xfrm>
              <a:off x="593122"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B</a:t>
              </a:r>
              <a:endParaRPr lang="en-US" sz="1000" dirty="0">
                <a:solidFill>
                  <a:schemeClr val="tx1"/>
                </a:solidFill>
                <a:latin typeface="Arial" pitchFamily="34" charset="0"/>
                <a:cs typeface="Arial" pitchFamily="34" charset="0"/>
              </a:endParaRPr>
            </a:p>
          </p:txBody>
        </p:sp>
        <p:sp>
          <p:nvSpPr>
            <p:cNvPr id="115" name="TextBox 114"/>
            <p:cNvSpPr txBox="1"/>
            <p:nvPr/>
          </p:nvSpPr>
          <p:spPr>
            <a:xfrm>
              <a:off x="1025610"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C</a:t>
              </a:r>
              <a:endParaRPr lang="en-US" sz="1000" dirty="0">
                <a:solidFill>
                  <a:schemeClr val="tx1"/>
                </a:solidFill>
                <a:latin typeface="Arial" pitchFamily="34" charset="0"/>
                <a:cs typeface="Arial" pitchFamily="34" charset="0"/>
              </a:endParaRPr>
            </a:p>
          </p:txBody>
        </p:sp>
        <p:sp>
          <p:nvSpPr>
            <p:cNvPr id="116" name="TextBox 115"/>
            <p:cNvSpPr txBox="1"/>
            <p:nvPr/>
          </p:nvSpPr>
          <p:spPr>
            <a:xfrm>
              <a:off x="1260390"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D</a:t>
              </a:r>
              <a:endParaRPr lang="en-US" sz="1000" dirty="0">
                <a:solidFill>
                  <a:schemeClr val="tx1"/>
                </a:solidFill>
                <a:latin typeface="Arial" pitchFamily="34" charset="0"/>
                <a:cs typeface="Arial" pitchFamily="34" charset="0"/>
              </a:endParaRPr>
            </a:p>
          </p:txBody>
        </p:sp>
      </p:grpSp>
      <p:grpSp>
        <p:nvGrpSpPr>
          <p:cNvPr id="117" name="Group 116"/>
          <p:cNvGrpSpPr/>
          <p:nvPr/>
        </p:nvGrpSpPr>
        <p:grpSpPr>
          <a:xfrm>
            <a:off x="5486394" y="5016843"/>
            <a:ext cx="1371604" cy="246221"/>
            <a:chOff x="345986" y="5016843"/>
            <a:chExt cx="1371604" cy="246221"/>
          </a:xfrm>
        </p:grpSpPr>
        <p:sp>
          <p:nvSpPr>
            <p:cNvPr id="118" name="TextBox 117"/>
            <p:cNvSpPr txBox="1"/>
            <p:nvPr/>
          </p:nvSpPr>
          <p:spPr>
            <a:xfrm>
              <a:off x="345986"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A</a:t>
              </a:r>
              <a:endParaRPr lang="en-US" sz="1000" dirty="0">
                <a:solidFill>
                  <a:schemeClr val="tx1"/>
                </a:solidFill>
                <a:latin typeface="Arial" pitchFamily="34" charset="0"/>
                <a:cs typeface="Arial" pitchFamily="34" charset="0"/>
              </a:endParaRPr>
            </a:p>
          </p:txBody>
        </p:sp>
        <p:sp>
          <p:nvSpPr>
            <p:cNvPr id="119" name="TextBox 118"/>
            <p:cNvSpPr txBox="1"/>
            <p:nvPr/>
          </p:nvSpPr>
          <p:spPr>
            <a:xfrm>
              <a:off x="593122"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B</a:t>
              </a:r>
              <a:endParaRPr lang="en-US" sz="1000" dirty="0">
                <a:solidFill>
                  <a:schemeClr val="tx1"/>
                </a:solidFill>
                <a:latin typeface="Arial" pitchFamily="34" charset="0"/>
                <a:cs typeface="Arial" pitchFamily="34" charset="0"/>
              </a:endParaRPr>
            </a:p>
          </p:txBody>
        </p:sp>
        <p:sp>
          <p:nvSpPr>
            <p:cNvPr id="120" name="TextBox 119"/>
            <p:cNvSpPr txBox="1"/>
            <p:nvPr/>
          </p:nvSpPr>
          <p:spPr>
            <a:xfrm>
              <a:off x="1025610"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C</a:t>
              </a:r>
              <a:endParaRPr lang="en-US" sz="1000" dirty="0">
                <a:solidFill>
                  <a:schemeClr val="tx1"/>
                </a:solidFill>
                <a:latin typeface="Arial" pitchFamily="34" charset="0"/>
                <a:cs typeface="Arial" pitchFamily="34" charset="0"/>
              </a:endParaRPr>
            </a:p>
          </p:txBody>
        </p:sp>
        <p:sp>
          <p:nvSpPr>
            <p:cNvPr id="121" name="TextBox 120"/>
            <p:cNvSpPr txBox="1"/>
            <p:nvPr/>
          </p:nvSpPr>
          <p:spPr>
            <a:xfrm>
              <a:off x="1260390"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D</a:t>
              </a:r>
              <a:endParaRPr lang="en-US" sz="1000" dirty="0">
                <a:solidFill>
                  <a:schemeClr val="tx1"/>
                </a:solidFill>
                <a:latin typeface="Arial" pitchFamily="34" charset="0"/>
                <a:cs typeface="Arial" pitchFamily="34" charset="0"/>
              </a:endParaRPr>
            </a:p>
          </p:txBody>
        </p:sp>
      </p:grpSp>
      <p:grpSp>
        <p:nvGrpSpPr>
          <p:cNvPr id="122" name="Group 121"/>
          <p:cNvGrpSpPr/>
          <p:nvPr/>
        </p:nvGrpSpPr>
        <p:grpSpPr>
          <a:xfrm>
            <a:off x="7179270" y="5016843"/>
            <a:ext cx="1371604" cy="246221"/>
            <a:chOff x="345986" y="5016843"/>
            <a:chExt cx="1371604" cy="246221"/>
          </a:xfrm>
        </p:grpSpPr>
        <p:sp>
          <p:nvSpPr>
            <p:cNvPr id="123" name="TextBox 122"/>
            <p:cNvSpPr txBox="1"/>
            <p:nvPr/>
          </p:nvSpPr>
          <p:spPr>
            <a:xfrm>
              <a:off x="345986"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A</a:t>
              </a:r>
              <a:endParaRPr lang="en-US" sz="1000" dirty="0">
                <a:solidFill>
                  <a:schemeClr val="tx1"/>
                </a:solidFill>
                <a:latin typeface="Arial" pitchFamily="34" charset="0"/>
                <a:cs typeface="Arial" pitchFamily="34" charset="0"/>
              </a:endParaRPr>
            </a:p>
          </p:txBody>
        </p:sp>
        <p:sp>
          <p:nvSpPr>
            <p:cNvPr id="124" name="TextBox 123"/>
            <p:cNvSpPr txBox="1"/>
            <p:nvPr/>
          </p:nvSpPr>
          <p:spPr>
            <a:xfrm>
              <a:off x="593122"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B</a:t>
              </a:r>
              <a:endParaRPr lang="en-US" sz="1000" dirty="0">
                <a:solidFill>
                  <a:schemeClr val="tx1"/>
                </a:solidFill>
                <a:latin typeface="Arial" pitchFamily="34" charset="0"/>
                <a:cs typeface="Arial" pitchFamily="34" charset="0"/>
              </a:endParaRPr>
            </a:p>
          </p:txBody>
        </p:sp>
        <p:sp>
          <p:nvSpPr>
            <p:cNvPr id="125" name="TextBox 124"/>
            <p:cNvSpPr txBox="1"/>
            <p:nvPr/>
          </p:nvSpPr>
          <p:spPr>
            <a:xfrm>
              <a:off x="1025610"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C</a:t>
              </a:r>
              <a:endParaRPr lang="en-US" sz="1000" dirty="0">
                <a:solidFill>
                  <a:schemeClr val="tx1"/>
                </a:solidFill>
                <a:latin typeface="Arial" pitchFamily="34" charset="0"/>
                <a:cs typeface="Arial" pitchFamily="34" charset="0"/>
              </a:endParaRPr>
            </a:p>
          </p:txBody>
        </p:sp>
        <p:sp>
          <p:nvSpPr>
            <p:cNvPr id="126" name="TextBox 125"/>
            <p:cNvSpPr txBox="1"/>
            <p:nvPr/>
          </p:nvSpPr>
          <p:spPr>
            <a:xfrm>
              <a:off x="1260390"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D</a:t>
              </a:r>
              <a:endParaRPr lang="en-US" sz="1000" dirty="0">
                <a:solidFill>
                  <a:schemeClr val="tx1"/>
                </a:solidFill>
                <a:latin typeface="Arial" pitchFamily="34" charset="0"/>
                <a:cs typeface="Arial" pitchFamily="34" charset="0"/>
              </a:endParaRPr>
            </a:p>
          </p:txBody>
        </p:sp>
      </p:grpSp>
    </p:spTree>
    <p:extLst>
      <p:ext uri="{BB962C8B-B14F-4D97-AF65-F5344CB8AC3E}">
        <p14:creationId xmlns:p14="http://schemas.microsoft.com/office/powerpoint/2010/main" val="781700062"/>
      </p:ext>
    </p:extLst>
  </p:cSld>
  <p:clrMapOvr>
    <a:masterClrMapping/>
  </p:clrMapOvr>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solidFill>
                  <a:srgbClr val="FFFFFF"/>
                </a:solidFill>
              </a:rPr>
              <a:t> - </a:t>
            </a:r>
            <a:fld id="{8FAC1CE3-0013-4A1C-AA61-A816E609AAE0}" type="slidenum">
              <a:rPr lang="en-US" smtClean="0">
                <a:solidFill>
                  <a:srgbClr val="FFFFFF"/>
                </a:solidFill>
              </a:rPr>
              <a:pPr/>
              <a:t>163</a:t>
            </a:fld>
            <a:r>
              <a:rPr lang="en-US" smtClean="0">
                <a:solidFill>
                  <a:srgbClr val="FFFFFF"/>
                </a:solidFill>
              </a:rPr>
              <a:t> -</a:t>
            </a:r>
            <a:endParaRPr lang="en-US">
              <a:solidFill>
                <a:srgbClr val="FFFFFF"/>
              </a:solidFill>
            </a:endParaRPr>
          </a:p>
        </p:txBody>
      </p:sp>
      <p:cxnSp>
        <p:nvCxnSpPr>
          <p:cNvPr id="91" name="Straight Connector 90"/>
          <p:cNvCxnSpPr/>
          <p:nvPr/>
        </p:nvCxnSpPr>
        <p:spPr bwMode="auto">
          <a:xfrm>
            <a:off x="2901315" y="1171575"/>
            <a:ext cx="0" cy="4136157"/>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Straight Connector 91"/>
          <p:cNvCxnSpPr/>
          <p:nvPr/>
        </p:nvCxnSpPr>
        <p:spPr bwMode="auto">
          <a:xfrm>
            <a:off x="6035040" y="1171575"/>
            <a:ext cx="0" cy="4136157"/>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8" name="Title 1"/>
          <p:cNvSpPr txBox="1">
            <a:spLocks/>
          </p:cNvSpPr>
          <p:nvPr/>
        </p:nvSpPr>
        <p:spPr>
          <a:xfrm>
            <a:off x="139147" y="125380"/>
            <a:ext cx="8933291" cy="5715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solidFill>
                  <a:srgbClr val="000000"/>
                </a:solidFill>
              </a:rPr>
              <a:t>Knowledge of Deep Vein Thrombosis Symptoms</a:t>
            </a:r>
            <a:endParaRPr lang="en-US" sz="2400" kern="0" dirty="0">
              <a:solidFill>
                <a:srgbClr val="000000"/>
              </a:solidFill>
            </a:endParaRPr>
          </a:p>
        </p:txBody>
      </p:sp>
      <p:grpSp>
        <p:nvGrpSpPr>
          <p:cNvPr id="6" name="Group 5"/>
          <p:cNvGrpSpPr/>
          <p:nvPr/>
        </p:nvGrpSpPr>
        <p:grpSpPr>
          <a:xfrm>
            <a:off x="251348" y="1317774"/>
            <a:ext cx="2425176" cy="486337"/>
            <a:chOff x="251348" y="771956"/>
            <a:chExt cx="2425176" cy="486337"/>
          </a:xfrm>
        </p:grpSpPr>
        <p:sp>
          <p:nvSpPr>
            <p:cNvPr id="117" name="Rounded Rectangle 116"/>
            <p:cNvSpPr/>
            <p:nvPr/>
          </p:nvSpPr>
          <p:spPr bwMode="auto">
            <a:xfrm>
              <a:off x="251348"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sp>
          <p:nvSpPr>
            <p:cNvPr id="86" name="TextBox 85"/>
            <p:cNvSpPr txBox="1"/>
            <p:nvPr/>
          </p:nvSpPr>
          <p:spPr>
            <a:xfrm>
              <a:off x="649761" y="857652"/>
              <a:ext cx="1409875" cy="307777"/>
            </a:xfrm>
            <a:prstGeom prst="rect">
              <a:avLst/>
            </a:prstGeom>
            <a:noFill/>
          </p:spPr>
          <p:txBody>
            <a:bodyPr wrap="square" rtlCol="0">
              <a:spAutoFit/>
            </a:bodyPr>
            <a:lstStyle/>
            <a:p>
              <a:pPr algn="ctr" fontAlgn="base">
                <a:spcBef>
                  <a:spcPct val="0"/>
                </a:spcBef>
                <a:spcAft>
                  <a:spcPct val="0"/>
                </a:spcAft>
              </a:pPr>
              <a:r>
                <a:rPr lang="en-US" sz="1400" b="1" dirty="0" smtClean="0">
                  <a:solidFill>
                    <a:srgbClr val="000000"/>
                  </a:solidFill>
                  <a:latin typeface="Arial" panose="020B0604020202020204" pitchFamily="34" charset="0"/>
                  <a:cs typeface="Arial" panose="020B0604020202020204" pitchFamily="34" charset="0"/>
                </a:rPr>
                <a:t>Males (A)</a:t>
              </a:r>
              <a:endParaRPr lang="en-US" sz="1400" b="1" dirty="0">
                <a:solidFill>
                  <a:srgbClr val="000000"/>
                </a:solidFill>
                <a:latin typeface="Arial" panose="020B0604020202020204" pitchFamily="34" charset="0"/>
                <a:cs typeface="Arial" panose="020B0604020202020204" pitchFamily="34" charset="0"/>
              </a:endParaRPr>
            </a:p>
          </p:txBody>
        </p:sp>
        <p:sp>
          <p:nvSpPr>
            <p:cNvPr id="80" name="Oval 79"/>
            <p:cNvSpPr/>
            <p:nvPr/>
          </p:nvSpPr>
          <p:spPr>
            <a:xfrm>
              <a:off x="2022544" y="771956"/>
              <a:ext cx="486337" cy="486337"/>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1" name="Freeform 9"/>
            <p:cNvSpPr>
              <a:spLocks noEditPoints="1"/>
            </p:cNvSpPr>
            <p:nvPr/>
          </p:nvSpPr>
          <p:spPr bwMode="auto">
            <a:xfrm>
              <a:off x="2194733" y="816611"/>
              <a:ext cx="148296" cy="401891"/>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CA">
                <a:solidFill>
                  <a:srgbClr val="FFFFFF"/>
                </a:solidFill>
              </a:endParaRPr>
            </a:p>
          </p:txBody>
        </p:sp>
      </p:grpSp>
      <p:grpSp>
        <p:nvGrpSpPr>
          <p:cNvPr id="9" name="Group 8"/>
          <p:cNvGrpSpPr/>
          <p:nvPr/>
        </p:nvGrpSpPr>
        <p:grpSpPr>
          <a:xfrm>
            <a:off x="3194574" y="1317774"/>
            <a:ext cx="2425176" cy="486337"/>
            <a:chOff x="3194574" y="780911"/>
            <a:chExt cx="2425176" cy="486337"/>
          </a:xfrm>
        </p:grpSpPr>
        <p:sp>
          <p:nvSpPr>
            <p:cNvPr id="152" name="Rounded Rectangle 151"/>
            <p:cNvSpPr/>
            <p:nvPr/>
          </p:nvSpPr>
          <p:spPr bwMode="auto">
            <a:xfrm>
              <a:off x="3194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sp>
          <p:nvSpPr>
            <p:cNvPr id="89" name="TextBox 88"/>
            <p:cNvSpPr txBox="1"/>
            <p:nvPr/>
          </p:nvSpPr>
          <p:spPr>
            <a:xfrm>
              <a:off x="3238325" y="857652"/>
              <a:ext cx="2343325" cy="307777"/>
            </a:xfrm>
            <a:prstGeom prst="rect">
              <a:avLst/>
            </a:prstGeom>
            <a:noFill/>
          </p:spPr>
          <p:txBody>
            <a:bodyPr wrap="square" rtlCol="0">
              <a:spAutoFit/>
            </a:bodyPr>
            <a:lstStyle/>
            <a:p>
              <a:pPr algn="ctr" fontAlgn="base">
                <a:spcBef>
                  <a:spcPct val="0"/>
                </a:spcBef>
                <a:spcAft>
                  <a:spcPct val="0"/>
                </a:spcAft>
              </a:pPr>
              <a:r>
                <a:rPr lang="en-US" sz="1400" b="1" dirty="0" smtClean="0">
                  <a:solidFill>
                    <a:srgbClr val="000000"/>
                  </a:solidFill>
                  <a:latin typeface="Arial" panose="020B0604020202020204" pitchFamily="34" charset="0"/>
                  <a:cs typeface="Arial" panose="020B0604020202020204" pitchFamily="34" charset="0"/>
                </a:rPr>
                <a:t>Females (B)</a:t>
              </a:r>
              <a:endParaRPr lang="en-US" sz="1400" b="1" dirty="0">
                <a:solidFill>
                  <a:srgbClr val="000000"/>
                </a:solidFill>
                <a:latin typeface="Arial" panose="020B0604020202020204" pitchFamily="34" charset="0"/>
                <a:cs typeface="Arial" panose="020B0604020202020204" pitchFamily="34" charset="0"/>
              </a:endParaRPr>
            </a:p>
          </p:txBody>
        </p:sp>
        <p:sp>
          <p:nvSpPr>
            <p:cNvPr id="82" name="Oval 81"/>
            <p:cNvSpPr/>
            <p:nvPr/>
          </p:nvSpPr>
          <p:spPr>
            <a:xfrm>
              <a:off x="4977371" y="780911"/>
              <a:ext cx="486337" cy="486337"/>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3" name="Freeform 5"/>
            <p:cNvSpPr>
              <a:spLocks noEditPoints="1"/>
            </p:cNvSpPr>
            <p:nvPr/>
          </p:nvSpPr>
          <p:spPr bwMode="auto">
            <a:xfrm>
              <a:off x="5131599" y="831534"/>
              <a:ext cx="183758" cy="392017"/>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CA" dirty="0">
                <a:solidFill>
                  <a:srgbClr val="FFFFFF"/>
                </a:solidFill>
              </a:endParaRPr>
            </a:p>
          </p:txBody>
        </p:sp>
      </p:grpSp>
      <p:grpSp>
        <p:nvGrpSpPr>
          <p:cNvPr id="10" name="Group 9"/>
          <p:cNvGrpSpPr/>
          <p:nvPr/>
        </p:nvGrpSpPr>
        <p:grpSpPr>
          <a:xfrm>
            <a:off x="6242574" y="1288817"/>
            <a:ext cx="2425176" cy="544250"/>
            <a:chOff x="6242574" y="755417"/>
            <a:chExt cx="2425176" cy="544250"/>
          </a:xfrm>
        </p:grpSpPr>
        <p:sp>
          <p:nvSpPr>
            <p:cNvPr id="153" name="Rounded Rectangle 152"/>
            <p:cNvSpPr/>
            <p:nvPr/>
          </p:nvSpPr>
          <p:spPr bwMode="auto">
            <a:xfrm>
              <a:off x="6242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sp>
          <p:nvSpPr>
            <p:cNvPr id="90" name="TextBox 89"/>
            <p:cNvSpPr txBox="1"/>
            <p:nvPr/>
          </p:nvSpPr>
          <p:spPr>
            <a:xfrm>
              <a:off x="6343475" y="857652"/>
              <a:ext cx="2229025" cy="307777"/>
            </a:xfrm>
            <a:prstGeom prst="rect">
              <a:avLst/>
            </a:prstGeom>
            <a:noFill/>
          </p:spPr>
          <p:txBody>
            <a:bodyPr wrap="square" rtlCol="0">
              <a:spAutoFit/>
            </a:bodyPr>
            <a:lstStyle/>
            <a:p>
              <a:pPr algn="ctr" fontAlgn="base">
                <a:spcBef>
                  <a:spcPct val="0"/>
                </a:spcBef>
                <a:spcAft>
                  <a:spcPct val="0"/>
                </a:spcAft>
              </a:pPr>
              <a:r>
                <a:rPr lang="en-US" sz="1400" b="1" dirty="0">
                  <a:solidFill>
                    <a:srgbClr val="000000"/>
                  </a:solidFill>
                  <a:latin typeface="Arial" panose="020B0604020202020204" pitchFamily="34" charset="0"/>
                  <a:cs typeface="Arial" panose="020B0604020202020204" pitchFamily="34" charset="0"/>
                </a:rPr>
                <a:t>Locale</a:t>
              </a:r>
            </a:p>
          </p:txBody>
        </p:sp>
        <p:grpSp>
          <p:nvGrpSpPr>
            <p:cNvPr id="84" name="Group 83"/>
            <p:cNvGrpSpPr/>
            <p:nvPr/>
          </p:nvGrpSpPr>
          <p:grpSpPr>
            <a:xfrm>
              <a:off x="7966980" y="755417"/>
              <a:ext cx="544250" cy="544250"/>
              <a:chOff x="5780183" y="381000"/>
              <a:chExt cx="838200" cy="838200"/>
            </a:xfrm>
          </p:grpSpPr>
          <p:sp>
            <p:nvSpPr>
              <p:cNvPr id="85" name="Oval 84"/>
              <p:cNvSpPr/>
              <p:nvPr/>
            </p:nvSpPr>
            <p:spPr>
              <a:xfrm>
                <a:off x="5780183" y="381000"/>
                <a:ext cx="838200" cy="83820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grpSp>
            <p:nvGrpSpPr>
              <p:cNvPr id="87" name="Group 86"/>
              <p:cNvGrpSpPr/>
              <p:nvPr/>
            </p:nvGrpSpPr>
            <p:grpSpPr>
              <a:xfrm>
                <a:off x="5854700" y="457200"/>
                <a:ext cx="685800" cy="685800"/>
                <a:chOff x="6265862" y="2439988"/>
                <a:chExt cx="1962150" cy="1962150"/>
              </a:xfrm>
              <a:solidFill>
                <a:schemeClr val="bg1"/>
              </a:solidFill>
            </p:grpSpPr>
            <p:sp>
              <p:nvSpPr>
                <p:cNvPr id="88" name="Freeform 5"/>
                <p:cNvSpPr>
                  <a:spLocks/>
                </p:cNvSpPr>
                <p:nvPr/>
              </p:nvSpPr>
              <p:spPr bwMode="auto">
                <a:xfrm>
                  <a:off x="7513637" y="2903538"/>
                  <a:ext cx="82550" cy="123825"/>
                </a:xfrm>
                <a:custGeom>
                  <a:avLst/>
                  <a:gdLst/>
                  <a:ahLst/>
                  <a:cxnLst>
                    <a:cxn ang="0">
                      <a:pos x="8" y="112"/>
                    </a:cxn>
                    <a:cxn ang="0">
                      <a:pos x="38" y="105"/>
                    </a:cxn>
                    <a:cxn ang="0">
                      <a:pos x="75" y="97"/>
                    </a:cxn>
                    <a:cxn ang="0">
                      <a:pos x="75" y="82"/>
                    </a:cxn>
                    <a:cxn ang="0">
                      <a:pos x="16" y="0"/>
                    </a:cxn>
                    <a:cxn ang="0">
                      <a:pos x="8" y="112"/>
                    </a:cxn>
                  </a:cxnLst>
                  <a:rect l="0" t="0" r="r" b="b"/>
                  <a:pathLst>
                    <a:path w="75" h="113">
                      <a:moveTo>
                        <a:pt x="8" y="112"/>
                      </a:moveTo>
                      <a:cubicBezTo>
                        <a:pt x="22" y="113"/>
                        <a:pt x="24" y="103"/>
                        <a:pt x="38" y="105"/>
                      </a:cubicBezTo>
                      <a:cubicBezTo>
                        <a:pt x="59" y="111"/>
                        <a:pt x="58" y="94"/>
                        <a:pt x="75" y="97"/>
                      </a:cubicBezTo>
                      <a:cubicBezTo>
                        <a:pt x="75" y="92"/>
                        <a:pt x="75" y="87"/>
                        <a:pt x="75" y="82"/>
                      </a:cubicBezTo>
                      <a:cubicBezTo>
                        <a:pt x="44" y="67"/>
                        <a:pt x="55" y="9"/>
                        <a:pt x="16" y="0"/>
                      </a:cubicBezTo>
                      <a:cubicBezTo>
                        <a:pt x="0" y="40"/>
                        <a:pt x="39" y="72"/>
                        <a:pt x="8" y="11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CA">
                    <a:solidFill>
                      <a:srgbClr val="FFFFFF"/>
                    </a:solidFill>
                  </a:endParaRPr>
                </a:p>
              </p:txBody>
            </p:sp>
            <p:sp>
              <p:nvSpPr>
                <p:cNvPr id="97" name="Freeform 6"/>
                <p:cNvSpPr>
                  <a:spLocks/>
                </p:cNvSpPr>
                <p:nvPr/>
              </p:nvSpPr>
              <p:spPr bwMode="auto">
                <a:xfrm>
                  <a:off x="7477125" y="2952750"/>
                  <a:ext cx="47625" cy="49213"/>
                </a:xfrm>
                <a:custGeom>
                  <a:avLst/>
                  <a:gdLst/>
                  <a:ahLst/>
                  <a:cxnLst>
                    <a:cxn ang="0">
                      <a:pos x="33" y="0"/>
                    </a:cxn>
                    <a:cxn ang="0">
                      <a:pos x="3" y="45"/>
                    </a:cxn>
                    <a:cxn ang="0">
                      <a:pos x="41" y="45"/>
                    </a:cxn>
                    <a:cxn ang="0">
                      <a:pos x="33" y="0"/>
                    </a:cxn>
                  </a:cxnLst>
                  <a:rect l="0" t="0" r="r" b="b"/>
                  <a:pathLst>
                    <a:path w="42" h="45">
                      <a:moveTo>
                        <a:pt x="33" y="0"/>
                      </a:moveTo>
                      <a:cubicBezTo>
                        <a:pt x="9" y="1"/>
                        <a:pt x="0" y="17"/>
                        <a:pt x="3" y="45"/>
                      </a:cubicBezTo>
                      <a:cubicBezTo>
                        <a:pt x="16" y="45"/>
                        <a:pt x="28" y="45"/>
                        <a:pt x="41" y="45"/>
                      </a:cubicBezTo>
                      <a:cubicBezTo>
                        <a:pt x="42" y="26"/>
                        <a:pt x="42" y="9"/>
                        <a:pt x="33"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CA">
                    <a:solidFill>
                      <a:srgbClr val="FFFFFF"/>
                    </a:solidFill>
                  </a:endParaRPr>
                </a:p>
              </p:txBody>
            </p:sp>
            <p:sp>
              <p:nvSpPr>
                <p:cNvPr id="104" name="Freeform 7"/>
                <p:cNvSpPr>
                  <a:spLocks/>
                </p:cNvSpPr>
                <p:nvPr/>
              </p:nvSpPr>
              <p:spPr bwMode="auto">
                <a:xfrm>
                  <a:off x="7366000" y="2779713"/>
                  <a:ext cx="90488" cy="50800"/>
                </a:xfrm>
                <a:custGeom>
                  <a:avLst/>
                  <a:gdLst/>
                  <a:ahLst/>
                  <a:cxnLst>
                    <a:cxn ang="0">
                      <a:pos x="82" y="15"/>
                    </a:cxn>
                    <a:cxn ang="0">
                      <a:pos x="75" y="0"/>
                    </a:cxn>
                    <a:cxn ang="0">
                      <a:pos x="0" y="0"/>
                    </a:cxn>
                    <a:cxn ang="0">
                      <a:pos x="22" y="44"/>
                    </a:cxn>
                    <a:cxn ang="0">
                      <a:pos x="82" y="15"/>
                    </a:cxn>
                  </a:cxnLst>
                  <a:rect l="0" t="0" r="r" b="b"/>
                  <a:pathLst>
                    <a:path w="82" h="45">
                      <a:moveTo>
                        <a:pt x="82" y="15"/>
                      </a:moveTo>
                      <a:cubicBezTo>
                        <a:pt x="82" y="7"/>
                        <a:pt x="76" y="6"/>
                        <a:pt x="75" y="0"/>
                      </a:cubicBezTo>
                      <a:cubicBezTo>
                        <a:pt x="45" y="7"/>
                        <a:pt x="30" y="7"/>
                        <a:pt x="0" y="0"/>
                      </a:cubicBezTo>
                      <a:cubicBezTo>
                        <a:pt x="0" y="22"/>
                        <a:pt x="16" y="29"/>
                        <a:pt x="22" y="44"/>
                      </a:cubicBezTo>
                      <a:cubicBezTo>
                        <a:pt x="53" y="45"/>
                        <a:pt x="81" y="43"/>
                        <a:pt x="82" y="1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CA">
                    <a:solidFill>
                      <a:srgbClr val="FFFFFF"/>
                    </a:solidFill>
                  </a:endParaRPr>
                </a:p>
              </p:txBody>
            </p:sp>
            <p:sp>
              <p:nvSpPr>
                <p:cNvPr id="105" name="Freeform 8"/>
                <p:cNvSpPr>
                  <a:spLocks/>
                </p:cNvSpPr>
                <p:nvPr/>
              </p:nvSpPr>
              <p:spPr bwMode="auto">
                <a:xfrm>
                  <a:off x="7218362" y="2787650"/>
                  <a:ext cx="131763" cy="147638"/>
                </a:xfrm>
                <a:custGeom>
                  <a:avLst/>
                  <a:gdLst/>
                  <a:ahLst/>
                  <a:cxnLst>
                    <a:cxn ang="0">
                      <a:pos x="8" y="112"/>
                    </a:cxn>
                    <a:cxn ang="0">
                      <a:pos x="37" y="127"/>
                    </a:cxn>
                    <a:cxn ang="0">
                      <a:pos x="37" y="134"/>
                    </a:cxn>
                    <a:cxn ang="0">
                      <a:pos x="112" y="82"/>
                    </a:cxn>
                    <a:cxn ang="0">
                      <a:pos x="8" y="112"/>
                    </a:cxn>
                  </a:cxnLst>
                  <a:rect l="0" t="0" r="r" b="b"/>
                  <a:pathLst>
                    <a:path w="120" h="134">
                      <a:moveTo>
                        <a:pt x="8" y="112"/>
                      </a:moveTo>
                      <a:cubicBezTo>
                        <a:pt x="12" y="122"/>
                        <a:pt x="36" y="113"/>
                        <a:pt x="37" y="127"/>
                      </a:cubicBezTo>
                      <a:cubicBezTo>
                        <a:pt x="33" y="127"/>
                        <a:pt x="29" y="133"/>
                        <a:pt x="37" y="134"/>
                      </a:cubicBezTo>
                      <a:cubicBezTo>
                        <a:pt x="64" y="119"/>
                        <a:pt x="100" y="113"/>
                        <a:pt x="112" y="82"/>
                      </a:cubicBezTo>
                      <a:cubicBezTo>
                        <a:pt x="120" y="0"/>
                        <a:pt x="0" y="21"/>
                        <a:pt x="8" y="11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CA">
                    <a:solidFill>
                      <a:srgbClr val="FFFFFF"/>
                    </a:solidFill>
                  </a:endParaRPr>
                </a:p>
              </p:txBody>
            </p:sp>
            <p:sp>
              <p:nvSpPr>
                <p:cNvPr id="106" name="Freeform 9"/>
                <p:cNvSpPr>
                  <a:spLocks/>
                </p:cNvSpPr>
                <p:nvPr/>
              </p:nvSpPr>
              <p:spPr bwMode="auto">
                <a:xfrm>
                  <a:off x="6831012" y="3395663"/>
                  <a:ext cx="52388" cy="36513"/>
                </a:xfrm>
                <a:custGeom>
                  <a:avLst/>
                  <a:gdLst/>
                  <a:ahLst/>
                  <a:cxnLst>
                    <a:cxn ang="0">
                      <a:pos x="0" y="16"/>
                    </a:cxn>
                    <a:cxn ang="0">
                      <a:pos x="45" y="1"/>
                    </a:cxn>
                    <a:cxn ang="0">
                      <a:pos x="0" y="16"/>
                    </a:cxn>
                  </a:cxnLst>
                  <a:rect l="0" t="0" r="r" b="b"/>
                  <a:pathLst>
                    <a:path w="48" h="33">
                      <a:moveTo>
                        <a:pt x="0" y="16"/>
                      </a:moveTo>
                      <a:cubicBezTo>
                        <a:pt x="18" y="21"/>
                        <a:pt x="48" y="33"/>
                        <a:pt x="45" y="1"/>
                      </a:cubicBezTo>
                      <a:cubicBezTo>
                        <a:pt x="24" y="0"/>
                        <a:pt x="7" y="3"/>
                        <a:pt x="0" y="1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CA">
                    <a:solidFill>
                      <a:srgbClr val="FFFFFF"/>
                    </a:solidFill>
                  </a:endParaRPr>
                </a:p>
              </p:txBody>
            </p:sp>
            <p:sp>
              <p:nvSpPr>
                <p:cNvPr id="107" name="Freeform 10"/>
                <p:cNvSpPr>
                  <a:spLocks/>
                </p:cNvSpPr>
                <p:nvPr/>
              </p:nvSpPr>
              <p:spPr bwMode="auto">
                <a:xfrm>
                  <a:off x="6732587" y="3328988"/>
                  <a:ext cx="98425" cy="69850"/>
                </a:xfrm>
                <a:custGeom>
                  <a:avLst/>
                  <a:gdLst/>
                  <a:ahLst/>
                  <a:cxnLst>
                    <a:cxn ang="0">
                      <a:pos x="0" y="32"/>
                    </a:cxn>
                    <a:cxn ang="0">
                      <a:pos x="89" y="62"/>
                    </a:cxn>
                    <a:cxn ang="0">
                      <a:pos x="0" y="32"/>
                    </a:cxn>
                  </a:cxnLst>
                  <a:rect l="0" t="0" r="r" b="b"/>
                  <a:pathLst>
                    <a:path w="89" h="63">
                      <a:moveTo>
                        <a:pt x="0" y="32"/>
                      </a:moveTo>
                      <a:cubicBezTo>
                        <a:pt x="43" y="29"/>
                        <a:pt x="49" y="63"/>
                        <a:pt x="89" y="62"/>
                      </a:cubicBezTo>
                      <a:cubicBezTo>
                        <a:pt x="71" y="45"/>
                        <a:pt x="20" y="0"/>
                        <a:pt x="0" y="3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CA">
                    <a:solidFill>
                      <a:srgbClr val="FFFFFF"/>
                    </a:solidFill>
                  </a:endParaRPr>
                </a:p>
              </p:txBody>
            </p:sp>
            <p:sp>
              <p:nvSpPr>
                <p:cNvPr id="108" name="Freeform 11"/>
                <p:cNvSpPr>
                  <a:spLocks noEditPoints="1"/>
                </p:cNvSpPr>
                <p:nvPr/>
              </p:nvSpPr>
              <p:spPr bwMode="auto">
                <a:xfrm>
                  <a:off x="6265862" y="2439988"/>
                  <a:ext cx="1962150" cy="1962150"/>
                </a:xfrm>
                <a:custGeom>
                  <a:avLst/>
                  <a:gdLst/>
                  <a:ahLst/>
                  <a:cxnLst>
                    <a:cxn ang="0">
                      <a:pos x="887" y="1775"/>
                    </a:cxn>
                    <a:cxn ang="0">
                      <a:pos x="1442" y="330"/>
                    </a:cxn>
                    <a:cxn ang="0">
                      <a:pos x="1442" y="330"/>
                    </a:cxn>
                    <a:cxn ang="0">
                      <a:pos x="564" y="171"/>
                    </a:cxn>
                    <a:cxn ang="0">
                      <a:pos x="163" y="580"/>
                    </a:cxn>
                    <a:cxn ang="0">
                      <a:pos x="203" y="786"/>
                    </a:cxn>
                    <a:cxn ang="0">
                      <a:pos x="438" y="1080"/>
                    </a:cxn>
                    <a:cxn ang="0">
                      <a:pos x="603" y="1605"/>
                    </a:cxn>
                    <a:cxn ang="0">
                      <a:pos x="749" y="1342"/>
                    </a:cxn>
                    <a:cxn ang="0">
                      <a:pos x="720" y="1074"/>
                    </a:cxn>
                    <a:cxn ang="0">
                      <a:pos x="526" y="941"/>
                    </a:cxn>
                    <a:cxn ang="0">
                      <a:pos x="429" y="903"/>
                    </a:cxn>
                    <a:cxn ang="0">
                      <a:pos x="362" y="866"/>
                    </a:cxn>
                    <a:cxn ang="0">
                      <a:pos x="459" y="807"/>
                    </a:cxn>
                    <a:cxn ang="0">
                      <a:pos x="645" y="576"/>
                    </a:cxn>
                    <a:cxn ang="0">
                      <a:pos x="623" y="553"/>
                    </a:cxn>
                    <a:cxn ang="0">
                      <a:pos x="682" y="524"/>
                    </a:cxn>
                    <a:cxn ang="0">
                      <a:pos x="660" y="390"/>
                    </a:cxn>
                    <a:cxn ang="0">
                      <a:pos x="556" y="345"/>
                    </a:cxn>
                    <a:cxn ang="0">
                      <a:pos x="496" y="449"/>
                    </a:cxn>
                    <a:cxn ang="0">
                      <a:pos x="489" y="330"/>
                    </a:cxn>
                    <a:cxn ang="0">
                      <a:pos x="541" y="345"/>
                    </a:cxn>
                    <a:cxn ang="0">
                      <a:pos x="586" y="256"/>
                    </a:cxn>
                    <a:cxn ang="0">
                      <a:pos x="638" y="367"/>
                    </a:cxn>
                    <a:cxn ang="0">
                      <a:pos x="675" y="323"/>
                    </a:cxn>
                    <a:cxn ang="0">
                      <a:pos x="608" y="211"/>
                    </a:cxn>
                    <a:cxn ang="0">
                      <a:pos x="519" y="271"/>
                    </a:cxn>
                    <a:cxn ang="0">
                      <a:pos x="444" y="241"/>
                    </a:cxn>
                    <a:cxn ang="0">
                      <a:pos x="468" y="223"/>
                    </a:cxn>
                    <a:cxn ang="0">
                      <a:pos x="586" y="189"/>
                    </a:cxn>
                    <a:cxn ang="0">
                      <a:pos x="757" y="256"/>
                    </a:cxn>
                    <a:cxn ang="0">
                      <a:pos x="769" y="260"/>
                    </a:cxn>
                    <a:cxn ang="0">
                      <a:pos x="1025" y="256"/>
                    </a:cxn>
                    <a:cxn ang="0">
                      <a:pos x="1040" y="122"/>
                    </a:cxn>
                    <a:cxn ang="0">
                      <a:pos x="1226" y="390"/>
                    </a:cxn>
                    <a:cxn ang="0">
                      <a:pos x="1271" y="472"/>
                    </a:cxn>
                    <a:cxn ang="0">
                      <a:pos x="1151" y="554"/>
                    </a:cxn>
                    <a:cxn ang="0">
                      <a:pos x="1122" y="606"/>
                    </a:cxn>
                    <a:cxn ang="0">
                      <a:pos x="1174" y="687"/>
                    </a:cxn>
                    <a:cxn ang="0">
                      <a:pos x="1256" y="606"/>
                    </a:cxn>
                    <a:cxn ang="0">
                      <a:pos x="1352" y="658"/>
                    </a:cxn>
                    <a:cxn ang="0">
                      <a:pos x="1419" y="650"/>
                    </a:cxn>
                    <a:cxn ang="0">
                      <a:pos x="1472" y="762"/>
                    </a:cxn>
                    <a:cxn ang="0">
                      <a:pos x="1352" y="762"/>
                    </a:cxn>
                    <a:cxn ang="0">
                      <a:pos x="1092" y="777"/>
                    </a:cxn>
                    <a:cxn ang="0">
                      <a:pos x="1226" y="1022"/>
                    </a:cxn>
                    <a:cxn ang="0">
                      <a:pos x="1323" y="1439"/>
                    </a:cxn>
                    <a:cxn ang="0">
                      <a:pos x="1620" y="970"/>
                    </a:cxn>
                    <a:cxn ang="0">
                      <a:pos x="1671" y="829"/>
                    </a:cxn>
                  </a:cxnLst>
                  <a:rect l="0" t="0" r="r" b="b"/>
                  <a:pathLst>
                    <a:path w="1775" h="1775">
                      <a:moveTo>
                        <a:pt x="887" y="0"/>
                      </a:moveTo>
                      <a:cubicBezTo>
                        <a:pt x="398" y="0"/>
                        <a:pt x="0" y="398"/>
                        <a:pt x="0" y="887"/>
                      </a:cubicBezTo>
                      <a:cubicBezTo>
                        <a:pt x="0" y="1377"/>
                        <a:pt x="398" y="1775"/>
                        <a:pt x="887" y="1775"/>
                      </a:cubicBezTo>
                      <a:cubicBezTo>
                        <a:pt x="1377" y="1775"/>
                        <a:pt x="1775" y="1377"/>
                        <a:pt x="1775" y="887"/>
                      </a:cubicBezTo>
                      <a:cubicBezTo>
                        <a:pt x="1775" y="398"/>
                        <a:pt x="1377" y="0"/>
                        <a:pt x="887" y="0"/>
                      </a:cubicBezTo>
                      <a:close/>
                      <a:moveTo>
                        <a:pt x="1442" y="330"/>
                      </a:moveTo>
                      <a:cubicBezTo>
                        <a:pt x="1451" y="339"/>
                        <a:pt x="1458" y="348"/>
                        <a:pt x="1466" y="357"/>
                      </a:cubicBezTo>
                      <a:cubicBezTo>
                        <a:pt x="1454" y="364"/>
                        <a:pt x="1448" y="342"/>
                        <a:pt x="1442" y="330"/>
                      </a:cubicBezTo>
                      <a:cubicBezTo>
                        <a:pt x="1442" y="330"/>
                        <a:pt x="1442" y="330"/>
                        <a:pt x="1442" y="330"/>
                      </a:cubicBezTo>
                      <a:close/>
                      <a:moveTo>
                        <a:pt x="564" y="171"/>
                      </a:moveTo>
                      <a:cubicBezTo>
                        <a:pt x="561" y="173"/>
                        <a:pt x="557" y="175"/>
                        <a:pt x="554" y="176"/>
                      </a:cubicBezTo>
                      <a:cubicBezTo>
                        <a:pt x="557" y="174"/>
                        <a:pt x="561" y="172"/>
                        <a:pt x="564" y="171"/>
                      </a:cubicBezTo>
                      <a:close/>
                      <a:moveTo>
                        <a:pt x="887" y="1674"/>
                      </a:moveTo>
                      <a:cubicBezTo>
                        <a:pt x="453" y="1674"/>
                        <a:pt x="100" y="1321"/>
                        <a:pt x="100" y="887"/>
                      </a:cubicBezTo>
                      <a:cubicBezTo>
                        <a:pt x="100" y="778"/>
                        <a:pt x="123" y="674"/>
                        <a:pt x="163" y="580"/>
                      </a:cubicBezTo>
                      <a:cubicBezTo>
                        <a:pt x="156" y="597"/>
                        <a:pt x="150" y="614"/>
                        <a:pt x="145" y="631"/>
                      </a:cubicBezTo>
                      <a:cubicBezTo>
                        <a:pt x="147" y="707"/>
                        <a:pt x="166" y="787"/>
                        <a:pt x="217" y="837"/>
                      </a:cubicBezTo>
                      <a:cubicBezTo>
                        <a:pt x="216" y="817"/>
                        <a:pt x="204" y="807"/>
                        <a:pt x="203" y="786"/>
                      </a:cubicBezTo>
                      <a:cubicBezTo>
                        <a:pt x="227" y="801"/>
                        <a:pt x="242" y="826"/>
                        <a:pt x="239" y="867"/>
                      </a:cubicBezTo>
                      <a:cubicBezTo>
                        <a:pt x="316" y="923"/>
                        <a:pt x="421" y="950"/>
                        <a:pt x="475" y="1029"/>
                      </a:cubicBezTo>
                      <a:cubicBezTo>
                        <a:pt x="467" y="1050"/>
                        <a:pt x="451" y="1064"/>
                        <a:pt x="438" y="1080"/>
                      </a:cubicBezTo>
                      <a:cubicBezTo>
                        <a:pt x="417" y="1179"/>
                        <a:pt x="535" y="1226"/>
                        <a:pt x="549" y="1309"/>
                      </a:cubicBezTo>
                      <a:cubicBezTo>
                        <a:pt x="566" y="1414"/>
                        <a:pt x="517" y="1521"/>
                        <a:pt x="546" y="1579"/>
                      </a:cubicBezTo>
                      <a:cubicBezTo>
                        <a:pt x="565" y="1589"/>
                        <a:pt x="584" y="1597"/>
                        <a:pt x="603" y="1605"/>
                      </a:cubicBezTo>
                      <a:cubicBezTo>
                        <a:pt x="616" y="1544"/>
                        <a:pt x="599" y="1498"/>
                        <a:pt x="675" y="1476"/>
                      </a:cubicBezTo>
                      <a:cubicBezTo>
                        <a:pt x="681" y="1455"/>
                        <a:pt x="665" y="1457"/>
                        <a:pt x="668" y="1439"/>
                      </a:cubicBezTo>
                      <a:cubicBezTo>
                        <a:pt x="710" y="1451"/>
                        <a:pt x="743" y="1391"/>
                        <a:pt x="749" y="1342"/>
                      </a:cubicBezTo>
                      <a:cubicBezTo>
                        <a:pt x="769" y="1333"/>
                        <a:pt x="789" y="1322"/>
                        <a:pt x="809" y="1313"/>
                      </a:cubicBezTo>
                      <a:cubicBezTo>
                        <a:pt x="808" y="1235"/>
                        <a:pt x="854" y="1204"/>
                        <a:pt x="861" y="1134"/>
                      </a:cubicBezTo>
                      <a:cubicBezTo>
                        <a:pt x="812" y="1116"/>
                        <a:pt x="773" y="1088"/>
                        <a:pt x="720" y="1074"/>
                      </a:cubicBezTo>
                      <a:cubicBezTo>
                        <a:pt x="720" y="1062"/>
                        <a:pt x="720" y="1050"/>
                        <a:pt x="720" y="1037"/>
                      </a:cubicBezTo>
                      <a:cubicBezTo>
                        <a:pt x="690" y="1010"/>
                        <a:pt x="633" y="1009"/>
                        <a:pt x="623" y="963"/>
                      </a:cubicBezTo>
                      <a:cubicBezTo>
                        <a:pt x="574" y="962"/>
                        <a:pt x="543" y="956"/>
                        <a:pt x="526" y="941"/>
                      </a:cubicBezTo>
                      <a:cubicBezTo>
                        <a:pt x="498" y="945"/>
                        <a:pt x="496" y="975"/>
                        <a:pt x="467" y="978"/>
                      </a:cubicBezTo>
                      <a:cubicBezTo>
                        <a:pt x="466" y="970"/>
                        <a:pt x="458" y="972"/>
                        <a:pt x="452" y="970"/>
                      </a:cubicBezTo>
                      <a:cubicBezTo>
                        <a:pt x="414" y="965"/>
                        <a:pt x="427" y="936"/>
                        <a:pt x="429" y="903"/>
                      </a:cubicBezTo>
                      <a:cubicBezTo>
                        <a:pt x="419" y="899"/>
                        <a:pt x="391" y="912"/>
                        <a:pt x="392" y="896"/>
                      </a:cubicBezTo>
                      <a:cubicBezTo>
                        <a:pt x="391" y="877"/>
                        <a:pt x="396" y="865"/>
                        <a:pt x="407" y="859"/>
                      </a:cubicBezTo>
                      <a:cubicBezTo>
                        <a:pt x="403" y="833"/>
                        <a:pt x="360" y="843"/>
                        <a:pt x="362" y="866"/>
                      </a:cubicBezTo>
                      <a:cubicBezTo>
                        <a:pt x="360" y="866"/>
                        <a:pt x="357" y="866"/>
                        <a:pt x="355" y="866"/>
                      </a:cubicBezTo>
                      <a:cubicBezTo>
                        <a:pt x="239" y="839"/>
                        <a:pt x="362" y="715"/>
                        <a:pt x="429" y="754"/>
                      </a:cubicBezTo>
                      <a:cubicBezTo>
                        <a:pt x="435" y="776"/>
                        <a:pt x="441" y="797"/>
                        <a:pt x="459" y="807"/>
                      </a:cubicBezTo>
                      <a:cubicBezTo>
                        <a:pt x="481" y="792"/>
                        <a:pt x="451" y="746"/>
                        <a:pt x="467" y="739"/>
                      </a:cubicBezTo>
                      <a:cubicBezTo>
                        <a:pt x="476" y="727"/>
                        <a:pt x="482" y="710"/>
                        <a:pt x="504" y="710"/>
                      </a:cubicBezTo>
                      <a:cubicBezTo>
                        <a:pt x="518" y="625"/>
                        <a:pt x="610" y="599"/>
                        <a:pt x="645" y="576"/>
                      </a:cubicBezTo>
                      <a:cubicBezTo>
                        <a:pt x="645" y="573"/>
                        <a:pt x="645" y="571"/>
                        <a:pt x="645" y="568"/>
                      </a:cubicBezTo>
                      <a:cubicBezTo>
                        <a:pt x="645" y="561"/>
                        <a:pt x="636" y="563"/>
                        <a:pt x="630" y="561"/>
                      </a:cubicBezTo>
                      <a:cubicBezTo>
                        <a:pt x="626" y="560"/>
                        <a:pt x="622" y="560"/>
                        <a:pt x="623" y="553"/>
                      </a:cubicBezTo>
                      <a:cubicBezTo>
                        <a:pt x="620" y="536"/>
                        <a:pt x="637" y="537"/>
                        <a:pt x="630" y="516"/>
                      </a:cubicBezTo>
                      <a:cubicBezTo>
                        <a:pt x="654" y="547"/>
                        <a:pt x="677" y="508"/>
                        <a:pt x="705" y="501"/>
                      </a:cubicBezTo>
                      <a:cubicBezTo>
                        <a:pt x="701" y="512"/>
                        <a:pt x="693" y="519"/>
                        <a:pt x="682" y="524"/>
                      </a:cubicBezTo>
                      <a:cubicBezTo>
                        <a:pt x="677" y="529"/>
                        <a:pt x="664" y="560"/>
                        <a:pt x="690" y="553"/>
                      </a:cubicBezTo>
                      <a:cubicBezTo>
                        <a:pt x="707" y="553"/>
                        <a:pt x="712" y="566"/>
                        <a:pt x="735" y="561"/>
                      </a:cubicBezTo>
                      <a:cubicBezTo>
                        <a:pt x="724" y="494"/>
                        <a:pt x="683" y="459"/>
                        <a:pt x="660" y="390"/>
                      </a:cubicBezTo>
                      <a:cubicBezTo>
                        <a:pt x="636" y="380"/>
                        <a:pt x="654" y="414"/>
                        <a:pt x="630" y="405"/>
                      </a:cubicBezTo>
                      <a:cubicBezTo>
                        <a:pt x="605" y="406"/>
                        <a:pt x="620" y="366"/>
                        <a:pt x="601" y="360"/>
                      </a:cubicBezTo>
                      <a:cubicBezTo>
                        <a:pt x="574" y="365"/>
                        <a:pt x="563" y="344"/>
                        <a:pt x="556" y="345"/>
                      </a:cubicBezTo>
                      <a:cubicBezTo>
                        <a:pt x="556" y="350"/>
                        <a:pt x="555" y="354"/>
                        <a:pt x="549" y="352"/>
                      </a:cubicBezTo>
                      <a:cubicBezTo>
                        <a:pt x="551" y="449"/>
                        <a:pt x="529" y="434"/>
                        <a:pt x="504" y="494"/>
                      </a:cubicBezTo>
                      <a:cubicBezTo>
                        <a:pt x="504" y="476"/>
                        <a:pt x="491" y="472"/>
                        <a:pt x="496" y="449"/>
                      </a:cubicBezTo>
                      <a:cubicBezTo>
                        <a:pt x="486" y="450"/>
                        <a:pt x="480" y="446"/>
                        <a:pt x="474" y="442"/>
                      </a:cubicBezTo>
                      <a:cubicBezTo>
                        <a:pt x="449" y="432"/>
                        <a:pt x="421" y="425"/>
                        <a:pt x="415" y="397"/>
                      </a:cubicBezTo>
                      <a:cubicBezTo>
                        <a:pt x="436" y="372"/>
                        <a:pt x="454" y="342"/>
                        <a:pt x="489" y="330"/>
                      </a:cubicBezTo>
                      <a:cubicBezTo>
                        <a:pt x="483" y="349"/>
                        <a:pt x="517" y="365"/>
                        <a:pt x="519" y="352"/>
                      </a:cubicBezTo>
                      <a:cubicBezTo>
                        <a:pt x="511" y="352"/>
                        <a:pt x="509" y="339"/>
                        <a:pt x="519" y="338"/>
                      </a:cubicBezTo>
                      <a:cubicBezTo>
                        <a:pt x="529" y="337"/>
                        <a:pt x="535" y="341"/>
                        <a:pt x="541" y="345"/>
                      </a:cubicBezTo>
                      <a:cubicBezTo>
                        <a:pt x="542" y="326"/>
                        <a:pt x="530" y="322"/>
                        <a:pt x="519" y="315"/>
                      </a:cubicBezTo>
                      <a:cubicBezTo>
                        <a:pt x="527" y="296"/>
                        <a:pt x="555" y="297"/>
                        <a:pt x="549" y="263"/>
                      </a:cubicBezTo>
                      <a:cubicBezTo>
                        <a:pt x="525" y="253"/>
                        <a:pt x="575" y="256"/>
                        <a:pt x="586" y="256"/>
                      </a:cubicBezTo>
                      <a:cubicBezTo>
                        <a:pt x="580" y="279"/>
                        <a:pt x="606" y="270"/>
                        <a:pt x="601" y="293"/>
                      </a:cubicBezTo>
                      <a:cubicBezTo>
                        <a:pt x="599" y="316"/>
                        <a:pt x="574" y="316"/>
                        <a:pt x="556" y="323"/>
                      </a:cubicBezTo>
                      <a:cubicBezTo>
                        <a:pt x="589" y="332"/>
                        <a:pt x="610" y="353"/>
                        <a:pt x="638" y="367"/>
                      </a:cubicBezTo>
                      <a:cubicBezTo>
                        <a:pt x="656" y="353"/>
                        <a:pt x="623" y="340"/>
                        <a:pt x="660" y="352"/>
                      </a:cubicBezTo>
                      <a:cubicBezTo>
                        <a:pt x="661" y="334"/>
                        <a:pt x="662" y="316"/>
                        <a:pt x="645" y="315"/>
                      </a:cubicBezTo>
                      <a:cubicBezTo>
                        <a:pt x="653" y="292"/>
                        <a:pt x="665" y="324"/>
                        <a:pt x="675" y="323"/>
                      </a:cubicBezTo>
                      <a:cubicBezTo>
                        <a:pt x="683" y="318"/>
                        <a:pt x="683" y="306"/>
                        <a:pt x="697" y="308"/>
                      </a:cubicBezTo>
                      <a:cubicBezTo>
                        <a:pt x="653" y="269"/>
                        <a:pt x="654" y="213"/>
                        <a:pt x="578" y="218"/>
                      </a:cubicBezTo>
                      <a:cubicBezTo>
                        <a:pt x="554" y="210"/>
                        <a:pt x="598" y="210"/>
                        <a:pt x="608" y="211"/>
                      </a:cubicBezTo>
                      <a:cubicBezTo>
                        <a:pt x="606" y="200"/>
                        <a:pt x="586" y="208"/>
                        <a:pt x="586" y="196"/>
                      </a:cubicBezTo>
                      <a:cubicBezTo>
                        <a:pt x="559" y="212"/>
                        <a:pt x="497" y="192"/>
                        <a:pt x="496" y="233"/>
                      </a:cubicBezTo>
                      <a:cubicBezTo>
                        <a:pt x="491" y="259"/>
                        <a:pt x="527" y="243"/>
                        <a:pt x="519" y="271"/>
                      </a:cubicBezTo>
                      <a:cubicBezTo>
                        <a:pt x="512" y="274"/>
                        <a:pt x="505" y="277"/>
                        <a:pt x="504" y="285"/>
                      </a:cubicBezTo>
                      <a:cubicBezTo>
                        <a:pt x="494" y="257"/>
                        <a:pt x="470" y="276"/>
                        <a:pt x="467" y="233"/>
                      </a:cubicBezTo>
                      <a:cubicBezTo>
                        <a:pt x="455" y="231"/>
                        <a:pt x="454" y="240"/>
                        <a:pt x="444" y="241"/>
                      </a:cubicBezTo>
                      <a:cubicBezTo>
                        <a:pt x="438" y="262"/>
                        <a:pt x="455" y="260"/>
                        <a:pt x="452" y="278"/>
                      </a:cubicBezTo>
                      <a:cubicBezTo>
                        <a:pt x="424" y="244"/>
                        <a:pt x="420" y="291"/>
                        <a:pt x="380" y="287"/>
                      </a:cubicBezTo>
                      <a:cubicBezTo>
                        <a:pt x="408" y="263"/>
                        <a:pt x="437" y="242"/>
                        <a:pt x="468" y="223"/>
                      </a:cubicBezTo>
                      <a:cubicBezTo>
                        <a:pt x="480" y="220"/>
                        <a:pt x="489" y="214"/>
                        <a:pt x="495" y="206"/>
                      </a:cubicBezTo>
                      <a:cubicBezTo>
                        <a:pt x="504" y="201"/>
                        <a:pt x="512" y="196"/>
                        <a:pt x="521" y="191"/>
                      </a:cubicBezTo>
                      <a:cubicBezTo>
                        <a:pt x="539" y="193"/>
                        <a:pt x="560" y="191"/>
                        <a:pt x="586" y="189"/>
                      </a:cubicBezTo>
                      <a:cubicBezTo>
                        <a:pt x="593" y="175"/>
                        <a:pt x="601" y="163"/>
                        <a:pt x="611" y="152"/>
                      </a:cubicBezTo>
                      <a:cubicBezTo>
                        <a:pt x="626" y="146"/>
                        <a:pt x="641" y="140"/>
                        <a:pt x="656" y="135"/>
                      </a:cubicBezTo>
                      <a:cubicBezTo>
                        <a:pt x="682" y="183"/>
                        <a:pt x="790" y="161"/>
                        <a:pt x="757" y="256"/>
                      </a:cubicBezTo>
                      <a:cubicBezTo>
                        <a:pt x="758" y="262"/>
                        <a:pt x="765" y="263"/>
                        <a:pt x="769" y="260"/>
                      </a:cubicBezTo>
                      <a:cubicBezTo>
                        <a:pt x="770" y="259"/>
                        <a:pt x="771" y="257"/>
                        <a:pt x="772" y="256"/>
                      </a:cubicBezTo>
                      <a:cubicBezTo>
                        <a:pt x="772" y="258"/>
                        <a:pt x="771" y="259"/>
                        <a:pt x="769" y="260"/>
                      </a:cubicBezTo>
                      <a:cubicBezTo>
                        <a:pt x="753" y="294"/>
                        <a:pt x="763" y="382"/>
                        <a:pt x="817" y="397"/>
                      </a:cubicBezTo>
                      <a:cubicBezTo>
                        <a:pt x="838" y="383"/>
                        <a:pt x="845" y="356"/>
                        <a:pt x="861" y="337"/>
                      </a:cubicBezTo>
                      <a:cubicBezTo>
                        <a:pt x="894" y="289"/>
                        <a:pt x="971" y="283"/>
                        <a:pt x="1025" y="256"/>
                      </a:cubicBezTo>
                      <a:cubicBezTo>
                        <a:pt x="988" y="228"/>
                        <a:pt x="1051" y="199"/>
                        <a:pt x="1025" y="166"/>
                      </a:cubicBezTo>
                      <a:cubicBezTo>
                        <a:pt x="1028" y="155"/>
                        <a:pt x="1035" y="169"/>
                        <a:pt x="1047" y="166"/>
                      </a:cubicBezTo>
                      <a:cubicBezTo>
                        <a:pt x="1047" y="149"/>
                        <a:pt x="1035" y="144"/>
                        <a:pt x="1040" y="122"/>
                      </a:cubicBezTo>
                      <a:cubicBezTo>
                        <a:pt x="1044" y="121"/>
                        <a:pt x="1047" y="120"/>
                        <a:pt x="1050" y="118"/>
                      </a:cubicBezTo>
                      <a:cubicBezTo>
                        <a:pt x="1167" y="142"/>
                        <a:pt x="1274" y="193"/>
                        <a:pt x="1365" y="264"/>
                      </a:cubicBezTo>
                      <a:cubicBezTo>
                        <a:pt x="1287" y="274"/>
                        <a:pt x="1273" y="348"/>
                        <a:pt x="1226" y="390"/>
                      </a:cubicBezTo>
                      <a:cubicBezTo>
                        <a:pt x="1236" y="399"/>
                        <a:pt x="1231" y="425"/>
                        <a:pt x="1241" y="434"/>
                      </a:cubicBezTo>
                      <a:cubicBezTo>
                        <a:pt x="1249" y="428"/>
                        <a:pt x="1261" y="425"/>
                        <a:pt x="1278" y="427"/>
                      </a:cubicBezTo>
                      <a:cubicBezTo>
                        <a:pt x="1284" y="432"/>
                        <a:pt x="1298" y="478"/>
                        <a:pt x="1271" y="472"/>
                      </a:cubicBezTo>
                      <a:cubicBezTo>
                        <a:pt x="1268" y="454"/>
                        <a:pt x="1272" y="443"/>
                        <a:pt x="1278" y="434"/>
                      </a:cubicBezTo>
                      <a:cubicBezTo>
                        <a:pt x="1239" y="462"/>
                        <a:pt x="1237" y="528"/>
                        <a:pt x="1174" y="531"/>
                      </a:cubicBezTo>
                      <a:cubicBezTo>
                        <a:pt x="1176" y="548"/>
                        <a:pt x="1152" y="539"/>
                        <a:pt x="1151" y="554"/>
                      </a:cubicBezTo>
                      <a:cubicBezTo>
                        <a:pt x="1159" y="571"/>
                        <a:pt x="1177" y="577"/>
                        <a:pt x="1174" y="606"/>
                      </a:cubicBezTo>
                      <a:cubicBezTo>
                        <a:pt x="1171" y="606"/>
                        <a:pt x="1169" y="606"/>
                        <a:pt x="1166" y="606"/>
                      </a:cubicBezTo>
                      <a:cubicBezTo>
                        <a:pt x="1160" y="626"/>
                        <a:pt x="1143" y="595"/>
                        <a:pt x="1122" y="606"/>
                      </a:cubicBezTo>
                      <a:cubicBezTo>
                        <a:pt x="1099" y="610"/>
                        <a:pt x="1110" y="649"/>
                        <a:pt x="1099" y="665"/>
                      </a:cubicBezTo>
                      <a:cubicBezTo>
                        <a:pt x="1097" y="677"/>
                        <a:pt x="1106" y="678"/>
                        <a:pt x="1107" y="687"/>
                      </a:cubicBezTo>
                      <a:cubicBezTo>
                        <a:pt x="1129" y="687"/>
                        <a:pt x="1151" y="687"/>
                        <a:pt x="1174" y="687"/>
                      </a:cubicBezTo>
                      <a:cubicBezTo>
                        <a:pt x="1175" y="679"/>
                        <a:pt x="1182" y="676"/>
                        <a:pt x="1189" y="673"/>
                      </a:cubicBezTo>
                      <a:cubicBezTo>
                        <a:pt x="1189" y="663"/>
                        <a:pt x="1189" y="653"/>
                        <a:pt x="1189" y="643"/>
                      </a:cubicBezTo>
                      <a:cubicBezTo>
                        <a:pt x="1212" y="631"/>
                        <a:pt x="1229" y="614"/>
                        <a:pt x="1256" y="606"/>
                      </a:cubicBezTo>
                      <a:cubicBezTo>
                        <a:pt x="1266" y="608"/>
                        <a:pt x="1262" y="624"/>
                        <a:pt x="1263" y="635"/>
                      </a:cubicBezTo>
                      <a:cubicBezTo>
                        <a:pt x="1270" y="605"/>
                        <a:pt x="1353" y="671"/>
                        <a:pt x="1300" y="680"/>
                      </a:cubicBezTo>
                      <a:cubicBezTo>
                        <a:pt x="1324" y="708"/>
                        <a:pt x="1330" y="656"/>
                        <a:pt x="1352" y="658"/>
                      </a:cubicBezTo>
                      <a:cubicBezTo>
                        <a:pt x="1356" y="672"/>
                        <a:pt x="1374" y="671"/>
                        <a:pt x="1367" y="695"/>
                      </a:cubicBezTo>
                      <a:cubicBezTo>
                        <a:pt x="1372" y="695"/>
                        <a:pt x="1377" y="695"/>
                        <a:pt x="1382" y="695"/>
                      </a:cubicBezTo>
                      <a:cubicBezTo>
                        <a:pt x="1412" y="686"/>
                        <a:pt x="1372" y="647"/>
                        <a:pt x="1419" y="650"/>
                      </a:cubicBezTo>
                      <a:cubicBezTo>
                        <a:pt x="1409" y="660"/>
                        <a:pt x="1409" y="685"/>
                        <a:pt x="1419" y="695"/>
                      </a:cubicBezTo>
                      <a:cubicBezTo>
                        <a:pt x="1441" y="706"/>
                        <a:pt x="1480" y="699"/>
                        <a:pt x="1486" y="725"/>
                      </a:cubicBezTo>
                      <a:cubicBezTo>
                        <a:pt x="1482" y="738"/>
                        <a:pt x="1483" y="756"/>
                        <a:pt x="1472" y="762"/>
                      </a:cubicBezTo>
                      <a:cubicBezTo>
                        <a:pt x="1471" y="745"/>
                        <a:pt x="1440" y="759"/>
                        <a:pt x="1427" y="754"/>
                      </a:cubicBezTo>
                      <a:cubicBezTo>
                        <a:pt x="1392" y="767"/>
                        <a:pt x="1398" y="746"/>
                        <a:pt x="1375" y="732"/>
                      </a:cubicBezTo>
                      <a:cubicBezTo>
                        <a:pt x="1364" y="739"/>
                        <a:pt x="1351" y="743"/>
                        <a:pt x="1352" y="762"/>
                      </a:cubicBezTo>
                      <a:cubicBezTo>
                        <a:pt x="1329" y="751"/>
                        <a:pt x="1315" y="730"/>
                        <a:pt x="1285" y="725"/>
                      </a:cubicBezTo>
                      <a:cubicBezTo>
                        <a:pt x="1285" y="715"/>
                        <a:pt x="1285" y="705"/>
                        <a:pt x="1285" y="695"/>
                      </a:cubicBezTo>
                      <a:cubicBezTo>
                        <a:pt x="1229" y="674"/>
                        <a:pt x="1088" y="688"/>
                        <a:pt x="1092" y="777"/>
                      </a:cubicBezTo>
                      <a:cubicBezTo>
                        <a:pt x="1009" y="807"/>
                        <a:pt x="1050" y="883"/>
                        <a:pt x="1025" y="955"/>
                      </a:cubicBezTo>
                      <a:cubicBezTo>
                        <a:pt x="1052" y="980"/>
                        <a:pt x="1066" y="1019"/>
                        <a:pt x="1099" y="1037"/>
                      </a:cubicBezTo>
                      <a:cubicBezTo>
                        <a:pt x="1146" y="1032"/>
                        <a:pt x="1179" y="1038"/>
                        <a:pt x="1226" y="1022"/>
                      </a:cubicBezTo>
                      <a:cubicBezTo>
                        <a:pt x="1224" y="1047"/>
                        <a:pt x="1253" y="1040"/>
                        <a:pt x="1263" y="1052"/>
                      </a:cubicBezTo>
                      <a:cubicBezTo>
                        <a:pt x="1258" y="1141"/>
                        <a:pt x="1328" y="1189"/>
                        <a:pt x="1278" y="1261"/>
                      </a:cubicBezTo>
                      <a:cubicBezTo>
                        <a:pt x="1302" y="1311"/>
                        <a:pt x="1303" y="1385"/>
                        <a:pt x="1323" y="1439"/>
                      </a:cubicBezTo>
                      <a:cubicBezTo>
                        <a:pt x="1443" y="1457"/>
                        <a:pt x="1448" y="1297"/>
                        <a:pt x="1524" y="1246"/>
                      </a:cubicBezTo>
                      <a:cubicBezTo>
                        <a:pt x="1528" y="1191"/>
                        <a:pt x="1525" y="1176"/>
                        <a:pt x="1524" y="1119"/>
                      </a:cubicBezTo>
                      <a:cubicBezTo>
                        <a:pt x="1560" y="1074"/>
                        <a:pt x="1613" y="1045"/>
                        <a:pt x="1620" y="970"/>
                      </a:cubicBezTo>
                      <a:cubicBezTo>
                        <a:pt x="1603" y="953"/>
                        <a:pt x="1574" y="994"/>
                        <a:pt x="1561" y="963"/>
                      </a:cubicBezTo>
                      <a:cubicBezTo>
                        <a:pt x="1604" y="933"/>
                        <a:pt x="1705" y="902"/>
                        <a:pt x="1658" y="829"/>
                      </a:cubicBezTo>
                      <a:cubicBezTo>
                        <a:pt x="1662" y="829"/>
                        <a:pt x="1667" y="829"/>
                        <a:pt x="1671" y="829"/>
                      </a:cubicBezTo>
                      <a:cubicBezTo>
                        <a:pt x="1673" y="848"/>
                        <a:pt x="1674" y="868"/>
                        <a:pt x="1674" y="887"/>
                      </a:cubicBezTo>
                      <a:cubicBezTo>
                        <a:pt x="1674" y="1321"/>
                        <a:pt x="1321" y="1674"/>
                        <a:pt x="887" y="167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CA">
                    <a:solidFill>
                      <a:srgbClr val="FFFFFF"/>
                    </a:solidFill>
                  </a:endParaRPr>
                </a:p>
              </p:txBody>
            </p:sp>
          </p:grpSp>
        </p:grpSp>
      </p:grpSp>
      <p:sp>
        <p:nvSpPr>
          <p:cNvPr id="114" name="TextBox 113"/>
          <p:cNvSpPr txBox="1"/>
          <p:nvPr/>
        </p:nvSpPr>
        <p:spPr>
          <a:xfrm>
            <a:off x="1759250" y="586800"/>
            <a:ext cx="5295824" cy="584775"/>
          </a:xfrm>
          <a:prstGeom prst="rect">
            <a:avLst/>
          </a:prstGeom>
          <a:noFill/>
        </p:spPr>
        <p:txBody>
          <a:bodyPr wrap="square" rtlCol="0">
            <a:spAutoFit/>
          </a:bodyPr>
          <a:lstStyle/>
          <a:p>
            <a:pPr algn="ctr" fontAlgn="base">
              <a:spcBef>
                <a:spcPct val="0"/>
              </a:spcBef>
              <a:spcAft>
                <a:spcPct val="0"/>
              </a:spcAft>
            </a:pPr>
            <a:r>
              <a:rPr lang="en-US" sz="1600" i="1" dirty="0">
                <a:solidFill>
                  <a:srgbClr val="000000"/>
                </a:solidFill>
                <a:latin typeface="Arial" panose="020B0604020202020204" pitchFamily="34" charset="0"/>
                <a:cs typeface="Arial" panose="020B0604020202020204" pitchFamily="34" charset="0"/>
              </a:rPr>
              <a:t>Proportion of Adults which Claim to Know </a:t>
            </a:r>
          </a:p>
          <a:p>
            <a:pPr algn="ctr" fontAlgn="base">
              <a:spcBef>
                <a:spcPct val="0"/>
              </a:spcBef>
              <a:spcAft>
                <a:spcPct val="0"/>
              </a:spcAft>
            </a:pPr>
            <a:r>
              <a:rPr lang="en-US" sz="1600" i="1" dirty="0">
                <a:solidFill>
                  <a:srgbClr val="000000"/>
                </a:solidFill>
                <a:latin typeface="Arial" panose="020B0604020202020204" pitchFamily="34" charset="0"/>
                <a:cs typeface="Arial" panose="020B0604020202020204" pitchFamily="34" charset="0"/>
              </a:rPr>
              <a:t>What a DVT Would Feel Like</a:t>
            </a:r>
          </a:p>
        </p:txBody>
      </p:sp>
      <p:graphicFrame>
        <p:nvGraphicFramePr>
          <p:cNvPr id="14" name="Chart 13"/>
          <p:cNvGraphicFramePr/>
          <p:nvPr>
            <p:extLst>
              <p:ext uri="{D42A27DB-BD31-4B8C-83A1-F6EECF244321}">
                <p14:modId xmlns:p14="http://schemas.microsoft.com/office/powerpoint/2010/main" val="2265341233"/>
              </p:ext>
            </p:extLst>
          </p:nvPr>
        </p:nvGraphicFramePr>
        <p:xfrm>
          <a:off x="356389" y="1833067"/>
          <a:ext cx="2215094" cy="1476729"/>
        </p:xfrm>
        <a:graphic>
          <a:graphicData uri="http://schemas.openxmlformats.org/drawingml/2006/chart">
            <c:chart xmlns:c="http://schemas.openxmlformats.org/drawingml/2006/chart" xmlns:r="http://schemas.openxmlformats.org/officeDocument/2006/relationships" r:id="rId2"/>
          </a:graphicData>
        </a:graphic>
      </p:graphicFrame>
      <p:sp>
        <p:nvSpPr>
          <p:cNvPr id="116" name="TextBox 115"/>
          <p:cNvSpPr txBox="1"/>
          <p:nvPr/>
        </p:nvSpPr>
        <p:spPr>
          <a:xfrm>
            <a:off x="893792" y="1833067"/>
            <a:ext cx="1140287" cy="276999"/>
          </a:xfrm>
          <a:prstGeom prst="rect">
            <a:avLst/>
          </a:prstGeom>
          <a:noFill/>
        </p:spPr>
        <p:txBody>
          <a:bodyPr wrap="square" rtlCol="0">
            <a:spAutoFit/>
          </a:bodyPr>
          <a:lstStyle/>
          <a:p>
            <a:pPr algn="ctr" fontAlgn="base">
              <a:spcBef>
                <a:spcPct val="0"/>
              </a:spcBef>
              <a:spcAft>
                <a:spcPct val="0"/>
              </a:spcAft>
            </a:pPr>
            <a:r>
              <a:rPr lang="en-US" sz="1200" b="1" i="1" dirty="0">
                <a:solidFill>
                  <a:srgbClr val="000000">
                    <a:lumMod val="75000"/>
                    <a:lumOff val="25000"/>
                  </a:srgbClr>
                </a:solidFill>
                <a:latin typeface="Arial" panose="020B0604020202020204" pitchFamily="34" charset="0"/>
                <a:cs typeface="Arial" panose="020B0604020202020204" pitchFamily="34" charset="0"/>
              </a:rPr>
              <a:t>Ages 18-39</a:t>
            </a:r>
          </a:p>
        </p:txBody>
      </p:sp>
      <p:graphicFrame>
        <p:nvGraphicFramePr>
          <p:cNvPr id="166" name="Chart 165"/>
          <p:cNvGraphicFramePr/>
          <p:nvPr>
            <p:extLst>
              <p:ext uri="{D42A27DB-BD31-4B8C-83A1-F6EECF244321}">
                <p14:modId xmlns:p14="http://schemas.microsoft.com/office/powerpoint/2010/main" val="1893990288"/>
              </p:ext>
            </p:extLst>
          </p:nvPr>
        </p:nvGraphicFramePr>
        <p:xfrm>
          <a:off x="356389" y="3086890"/>
          <a:ext cx="2215094" cy="1476729"/>
        </p:xfrm>
        <a:graphic>
          <a:graphicData uri="http://schemas.openxmlformats.org/drawingml/2006/chart">
            <c:chart xmlns:c="http://schemas.openxmlformats.org/drawingml/2006/chart" xmlns:r="http://schemas.openxmlformats.org/officeDocument/2006/relationships" r:id="rId3"/>
          </a:graphicData>
        </a:graphic>
      </p:graphicFrame>
      <p:sp>
        <p:nvSpPr>
          <p:cNvPr id="167" name="TextBox 166"/>
          <p:cNvSpPr txBox="1"/>
          <p:nvPr/>
        </p:nvSpPr>
        <p:spPr>
          <a:xfrm>
            <a:off x="893792" y="3095516"/>
            <a:ext cx="1140287" cy="276999"/>
          </a:xfrm>
          <a:prstGeom prst="rect">
            <a:avLst/>
          </a:prstGeom>
          <a:noFill/>
        </p:spPr>
        <p:txBody>
          <a:bodyPr wrap="square" rtlCol="0">
            <a:spAutoFit/>
          </a:bodyPr>
          <a:lstStyle/>
          <a:p>
            <a:pPr algn="ctr" fontAlgn="base">
              <a:spcBef>
                <a:spcPct val="0"/>
              </a:spcBef>
              <a:spcAft>
                <a:spcPct val="0"/>
              </a:spcAft>
            </a:pPr>
            <a:r>
              <a:rPr lang="en-US" sz="1200" b="1" i="1" dirty="0">
                <a:solidFill>
                  <a:srgbClr val="000000">
                    <a:lumMod val="75000"/>
                    <a:lumOff val="25000"/>
                  </a:srgbClr>
                </a:solidFill>
                <a:latin typeface="Arial" panose="020B0604020202020204" pitchFamily="34" charset="0"/>
                <a:cs typeface="Arial" panose="020B0604020202020204" pitchFamily="34" charset="0"/>
              </a:rPr>
              <a:t>Ages </a:t>
            </a:r>
            <a:r>
              <a:rPr lang="en-US" sz="1200" b="1" i="1" dirty="0" smtClean="0">
                <a:solidFill>
                  <a:srgbClr val="000000">
                    <a:lumMod val="75000"/>
                    <a:lumOff val="25000"/>
                  </a:srgbClr>
                </a:solidFill>
                <a:latin typeface="Arial" panose="020B0604020202020204" pitchFamily="34" charset="0"/>
                <a:cs typeface="Arial" panose="020B0604020202020204" pitchFamily="34" charset="0"/>
              </a:rPr>
              <a:t>40+</a:t>
            </a:r>
            <a:endParaRPr lang="en-US" sz="1200" b="1" i="1" dirty="0">
              <a:solidFill>
                <a:srgbClr val="000000">
                  <a:lumMod val="75000"/>
                  <a:lumOff val="25000"/>
                </a:srgbClr>
              </a:solidFill>
              <a:latin typeface="Arial" panose="020B0604020202020204" pitchFamily="34" charset="0"/>
              <a:cs typeface="Arial" panose="020B0604020202020204" pitchFamily="34" charset="0"/>
            </a:endParaRPr>
          </a:p>
        </p:txBody>
      </p:sp>
      <p:graphicFrame>
        <p:nvGraphicFramePr>
          <p:cNvPr id="168" name="Chart 167"/>
          <p:cNvGraphicFramePr/>
          <p:nvPr>
            <p:extLst>
              <p:ext uri="{D42A27DB-BD31-4B8C-83A1-F6EECF244321}">
                <p14:modId xmlns:p14="http://schemas.microsoft.com/office/powerpoint/2010/main" val="107977409"/>
              </p:ext>
            </p:extLst>
          </p:nvPr>
        </p:nvGraphicFramePr>
        <p:xfrm>
          <a:off x="372830" y="4433392"/>
          <a:ext cx="2215094" cy="1476729"/>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70" name="Chart 169"/>
          <p:cNvGraphicFramePr/>
          <p:nvPr>
            <p:extLst>
              <p:ext uri="{D42A27DB-BD31-4B8C-83A1-F6EECF244321}">
                <p14:modId xmlns:p14="http://schemas.microsoft.com/office/powerpoint/2010/main" val="4094432777"/>
              </p:ext>
            </p:extLst>
          </p:nvPr>
        </p:nvGraphicFramePr>
        <p:xfrm>
          <a:off x="3251989" y="1842592"/>
          <a:ext cx="2215094" cy="1476729"/>
        </p:xfrm>
        <a:graphic>
          <a:graphicData uri="http://schemas.openxmlformats.org/drawingml/2006/chart">
            <c:chart xmlns:c="http://schemas.openxmlformats.org/drawingml/2006/chart" xmlns:r="http://schemas.openxmlformats.org/officeDocument/2006/relationships" r:id="rId5"/>
          </a:graphicData>
        </a:graphic>
      </p:graphicFrame>
      <p:sp>
        <p:nvSpPr>
          <p:cNvPr id="171" name="TextBox 170"/>
          <p:cNvSpPr txBox="1"/>
          <p:nvPr/>
        </p:nvSpPr>
        <p:spPr>
          <a:xfrm>
            <a:off x="3789392" y="1842592"/>
            <a:ext cx="1140287" cy="276999"/>
          </a:xfrm>
          <a:prstGeom prst="rect">
            <a:avLst/>
          </a:prstGeom>
          <a:noFill/>
        </p:spPr>
        <p:txBody>
          <a:bodyPr wrap="square" rtlCol="0">
            <a:spAutoFit/>
          </a:bodyPr>
          <a:lstStyle/>
          <a:p>
            <a:pPr algn="ctr" fontAlgn="base">
              <a:spcBef>
                <a:spcPct val="0"/>
              </a:spcBef>
              <a:spcAft>
                <a:spcPct val="0"/>
              </a:spcAft>
            </a:pPr>
            <a:r>
              <a:rPr lang="en-US" sz="1200" b="1" i="1" dirty="0">
                <a:solidFill>
                  <a:srgbClr val="000000">
                    <a:lumMod val="75000"/>
                    <a:lumOff val="25000"/>
                  </a:srgbClr>
                </a:solidFill>
                <a:latin typeface="Arial" panose="020B0604020202020204" pitchFamily="34" charset="0"/>
                <a:cs typeface="Arial" panose="020B0604020202020204" pitchFamily="34" charset="0"/>
              </a:rPr>
              <a:t>Ages 18-39</a:t>
            </a:r>
          </a:p>
        </p:txBody>
      </p:sp>
      <p:graphicFrame>
        <p:nvGraphicFramePr>
          <p:cNvPr id="172" name="Chart 171"/>
          <p:cNvGraphicFramePr/>
          <p:nvPr>
            <p:extLst>
              <p:ext uri="{D42A27DB-BD31-4B8C-83A1-F6EECF244321}">
                <p14:modId xmlns:p14="http://schemas.microsoft.com/office/powerpoint/2010/main" val="3946242665"/>
              </p:ext>
            </p:extLst>
          </p:nvPr>
        </p:nvGraphicFramePr>
        <p:xfrm>
          <a:off x="3251989" y="3105041"/>
          <a:ext cx="2215094" cy="1476729"/>
        </p:xfrm>
        <a:graphic>
          <a:graphicData uri="http://schemas.openxmlformats.org/drawingml/2006/chart">
            <c:chart xmlns:c="http://schemas.openxmlformats.org/drawingml/2006/chart" xmlns:r="http://schemas.openxmlformats.org/officeDocument/2006/relationships" r:id="rId6"/>
          </a:graphicData>
        </a:graphic>
      </p:graphicFrame>
      <p:sp>
        <p:nvSpPr>
          <p:cNvPr id="173" name="TextBox 172"/>
          <p:cNvSpPr txBox="1"/>
          <p:nvPr/>
        </p:nvSpPr>
        <p:spPr>
          <a:xfrm>
            <a:off x="3789392" y="3105041"/>
            <a:ext cx="1140287" cy="276999"/>
          </a:xfrm>
          <a:prstGeom prst="rect">
            <a:avLst/>
          </a:prstGeom>
          <a:noFill/>
        </p:spPr>
        <p:txBody>
          <a:bodyPr wrap="square" rtlCol="0">
            <a:spAutoFit/>
          </a:bodyPr>
          <a:lstStyle/>
          <a:p>
            <a:pPr algn="ctr" fontAlgn="base">
              <a:spcBef>
                <a:spcPct val="0"/>
              </a:spcBef>
              <a:spcAft>
                <a:spcPct val="0"/>
              </a:spcAft>
            </a:pPr>
            <a:r>
              <a:rPr lang="en-US" sz="1200" b="1" i="1" dirty="0">
                <a:solidFill>
                  <a:srgbClr val="000000">
                    <a:lumMod val="75000"/>
                    <a:lumOff val="25000"/>
                  </a:srgbClr>
                </a:solidFill>
                <a:latin typeface="Arial" panose="020B0604020202020204" pitchFamily="34" charset="0"/>
                <a:cs typeface="Arial" panose="020B0604020202020204" pitchFamily="34" charset="0"/>
              </a:rPr>
              <a:t>Ages </a:t>
            </a:r>
            <a:r>
              <a:rPr lang="en-US" sz="1200" b="1" i="1" dirty="0" smtClean="0">
                <a:solidFill>
                  <a:srgbClr val="000000">
                    <a:lumMod val="75000"/>
                    <a:lumOff val="25000"/>
                  </a:srgbClr>
                </a:solidFill>
                <a:latin typeface="Arial" panose="020B0604020202020204" pitchFamily="34" charset="0"/>
                <a:cs typeface="Arial" panose="020B0604020202020204" pitchFamily="34" charset="0"/>
              </a:rPr>
              <a:t>40+</a:t>
            </a:r>
            <a:endParaRPr lang="en-US" sz="1200" b="1" i="1" dirty="0">
              <a:solidFill>
                <a:srgbClr val="000000">
                  <a:lumMod val="75000"/>
                  <a:lumOff val="25000"/>
                </a:srgbClr>
              </a:solidFill>
              <a:latin typeface="Arial" panose="020B0604020202020204" pitchFamily="34" charset="0"/>
              <a:cs typeface="Arial" panose="020B0604020202020204" pitchFamily="34" charset="0"/>
            </a:endParaRPr>
          </a:p>
        </p:txBody>
      </p:sp>
      <p:graphicFrame>
        <p:nvGraphicFramePr>
          <p:cNvPr id="174" name="Chart 173"/>
          <p:cNvGraphicFramePr/>
          <p:nvPr>
            <p:extLst>
              <p:ext uri="{D42A27DB-BD31-4B8C-83A1-F6EECF244321}">
                <p14:modId xmlns:p14="http://schemas.microsoft.com/office/powerpoint/2010/main" val="2482851507"/>
              </p:ext>
            </p:extLst>
          </p:nvPr>
        </p:nvGraphicFramePr>
        <p:xfrm>
          <a:off x="3268430" y="4442917"/>
          <a:ext cx="2215094" cy="1476729"/>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76" name="Chart 175"/>
          <p:cNvGraphicFramePr/>
          <p:nvPr>
            <p:extLst>
              <p:ext uri="{D42A27DB-BD31-4B8C-83A1-F6EECF244321}">
                <p14:modId xmlns:p14="http://schemas.microsoft.com/office/powerpoint/2010/main" val="3672359691"/>
              </p:ext>
            </p:extLst>
          </p:nvPr>
        </p:nvGraphicFramePr>
        <p:xfrm>
          <a:off x="6404764" y="1833067"/>
          <a:ext cx="2215094" cy="1476729"/>
        </p:xfrm>
        <a:graphic>
          <a:graphicData uri="http://schemas.openxmlformats.org/drawingml/2006/chart">
            <c:chart xmlns:c="http://schemas.openxmlformats.org/drawingml/2006/chart" xmlns:r="http://schemas.openxmlformats.org/officeDocument/2006/relationships" r:id="rId8"/>
          </a:graphicData>
        </a:graphic>
      </p:graphicFrame>
      <p:sp>
        <p:nvSpPr>
          <p:cNvPr id="177" name="TextBox 176"/>
          <p:cNvSpPr txBox="1"/>
          <p:nvPr/>
        </p:nvSpPr>
        <p:spPr>
          <a:xfrm>
            <a:off x="6942167" y="1833067"/>
            <a:ext cx="1140287" cy="276999"/>
          </a:xfrm>
          <a:prstGeom prst="rect">
            <a:avLst/>
          </a:prstGeom>
          <a:noFill/>
        </p:spPr>
        <p:txBody>
          <a:bodyPr wrap="square" rtlCol="0">
            <a:spAutoFit/>
          </a:bodyPr>
          <a:lstStyle/>
          <a:p>
            <a:pPr algn="ctr" fontAlgn="base">
              <a:spcBef>
                <a:spcPct val="0"/>
              </a:spcBef>
              <a:spcAft>
                <a:spcPct val="0"/>
              </a:spcAft>
            </a:pPr>
            <a:r>
              <a:rPr lang="en-US" sz="1200" b="1" i="1" dirty="0" smtClean="0">
                <a:solidFill>
                  <a:srgbClr val="000000">
                    <a:lumMod val="75000"/>
                    <a:lumOff val="25000"/>
                  </a:srgbClr>
                </a:solidFill>
                <a:latin typeface="Arial" panose="020B0604020202020204" pitchFamily="34" charset="0"/>
                <a:cs typeface="Arial" panose="020B0604020202020204" pitchFamily="34" charset="0"/>
              </a:rPr>
              <a:t>Urban (C)</a:t>
            </a:r>
            <a:endParaRPr lang="en-US" sz="1200" b="1" i="1" dirty="0">
              <a:solidFill>
                <a:srgbClr val="000000">
                  <a:lumMod val="75000"/>
                  <a:lumOff val="25000"/>
                </a:srgbClr>
              </a:solidFill>
              <a:latin typeface="Arial" panose="020B0604020202020204" pitchFamily="34" charset="0"/>
              <a:cs typeface="Arial" panose="020B0604020202020204" pitchFamily="34" charset="0"/>
            </a:endParaRPr>
          </a:p>
        </p:txBody>
      </p:sp>
      <p:graphicFrame>
        <p:nvGraphicFramePr>
          <p:cNvPr id="178" name="Chart 177"/>
          <p:cNvGraphicFramePr/>
          <p:nvPr>
            <p:extLst>
              <p:ext uri="{D42A27DB-BD31-4B8C-83A1-F6EECF244321}">
                <p14:modId xmlns:p14="http://schemas.microsoft.com/office/powerpoint/2010/main" val="1723703909"/>
              </p:ext>
            </p:extLst>
          </p:nvPr>
        </p:nvGraphicFramePr>
        <p:xfrm>
          <a:off x="6404764" y="3095516"/>
          <a:ext cx="2215094" cy="1476729"/>
        </p:xfrm>
        <a:graphic>
          <a:graphicData uri="http://schemas.openxmlformats.org/drawingml/2006/chart">
            <c:chart xmlns:c="http://schemas.openxmlformats.org/drawingml/2006/chart" xmlns:r="http://schemas.openxmlformats.org/officeDocument/2006/relationships" r:id="rId9"/>
          </a:graphicData>
        </a:graphic>
      </p:graphicFrame>
      <p:sp>
        <p:nvSpPr>
          <p:cNvPr id="179" name="TextBox 178"/>
          <p:cNvSpPr txBox="1"/>
          <p:nvPr/>
        </p:nvSpPr>
        <p:spPr>
          <a:xfrm>
            <a:off x="6942167" y="3095516"/>
            <a:ext cx="1289360" cy="276999"/>
          </a:xfrm>
          <a:prstGeom prst="rect">
            <a:avLst/>
          </a:prstGeom>
          <a:noFill/>
        </p:spPr>
        <p:txBody>
          <a:bodyPr wrap="square" rtlCol="0">
            <a:spAutoFit/>
          </a:bodyPr>
          <a:lstStyle/>
          <a:p>
            <a:pPr algn="ctr" fontAlgn="base">
              <a:spcBef>
                <a:spcPct val="0"/>
              </a:spcBef>
              <a:spcAft>
                <a:spcPct val="0"/>
              </a:spcAft>
            </a:pPr>
            <a:r>
              <a:rPr lang="en-US" sz="1200" b="1" i="1" dirty="0" smtClean="0">
                <a:solidFill>
                  <a:srgbClr val="000000">
                    <a:lumMod val="75000"/>
                    <a:lumOff val="25000"/>
                  </a:srgbClr>
                </a:solidFill>
                <a:latin typeface="Arial" panose="020B0604020202020204" pitchFamily="34" charset="0"/>
                <a:cs typeface="Arial" panose="020B0604020202020204" pitchFamily="34" charset="0"/>
              </a:rPr>
              <a:t>Suburban (D)</a:t>
            </a:r>
            <a:endParaRPr lang="en-US" sz="1200" b="1" i="1" dirty="0">
              <a:solidFill>
                <a:srgbClr val="000000">
                  <a:lumMod val="75000"/>
                  <a:lumOff val="25000"/>
                </a:srgbClr>
              </a:solidFill>
              <a:latin typeface="Arial" panose="020B0604020202020204" pitchFamily="34" charset="0"/>
              <a:cs typeface="Arial" panose="020B0604020202020204" pitchFamily="34" charset="0"/>
            </a:endParaRPr>
          </a:p>
        </p:txBody>
      </p:sp>
      <p:graphicFrame>
        <p:nvGraphicFramePr>
          <p:cNvPr id="180" name="Chart 179"/>
          <p:cNvGraphicFramePr/>
          <p:nvPr>
            <p:extLst>
              <p:ext uri="{D42A27DB-BD31-4B8C-83A1-F6EECF244321}">
                <p14:modId xmlns:p14="http://schemas.microsoft.com/office/powerpoint/2010/main" val="2297413791"/>
              </p:ext>
            </p:extLst>
          </p:nvPr>
        </p:nvGraphicFramePr>
        <p:xfrm>
          <a:off x="6421205" y="4433392"/>
          <a:ext cx="2215094" cy="1476729"/>
        </p:xfrm>
        <a:graphic>
          <a:graphicData uri="http://schemas.openxmlformats.org/drawingml/2006/chart">
            <c:chart xmlns:c="http://schemas.openxmlformats.org/drawingml/2006/chart" xmlns:r="http://schemas.openxmlformats.org/officeDocument/2006/relationships" r:id="rId10"/>
          </a:graphicData>
        </a:graphic>
      </p:graphicFrame>
      <p:sp>
        <p:nvSpPr>
          <p:cNvPr id="181" name="TextBox 180"/>
          <p:cNvSpPr txBox="1"/>
          <p:nvPr/>
        </p:nvSpPr>
        <p:spPr>
          <a:xfrm>
            <a:off x="6958608" y="4433392"/>
            <a:ext cx="1140287" cy="276999"/>
          </a:xfrm>
          <a:prstGeom prst="rect">
            <a:avLst/>
          </a:prstGeom>
          <a:noFill/>
        </p:spPr>
        <p:txBody>
          <a:bodyPr wrap="square" rtlCol="0">
            <a:spAutoFit/>
          </a:bodyPr>
          <a:lstStyle/>
          <a:p>
            <a:pPr algn="ctr" fontAlgn="base">
              <a:spcBef>
                <a:spcPct val="0"/>
              </a:spcBef>
              <a:spcAft>
                <a:spcPct val="0"/>
              </a:spcAft>
            </a:pPr>
            <a:r>
              <a:rPr lang="en-US" sz="1200" b="1" i="1" dirty="0" smtClean="0">
                <a:solidFill>
                  <a:srgbClr val="000000">
                    <a:lumMod val="75000"/>
                    <a:lumOff val="25000"/>
                  </a:srgbClr>
                </a:solidFill>
                <a:latin typeface="Arial" panose="020B0604020202020204" pitchFamily="34" charset="0"/>
                <a:cs typeface="Arial" panose="020B0604020202020204" pitchFamily="34" charset="0"/>
              </a:rPr>
              <a:t>Rural* (E)</a:t>
            </a:r>
            <a:endParaRPr lang="en-US" sz="1200" b="1" i="1" dirty="0">
              <a:solidFill>
                <a:srgbClr val="000000">
                  <a:lumMod val="75000"/>
                  <a:lumOff val="25000"/>
                </a:srgbClr>
              </a:solidFill>
              <a:latin typeface="Arial" panose="020B0604020202020204" pitchFamily="34" charset="0"/>
              <a:cs typeface="Arial" panose="020B0604020202020204" pitchFamily="34" charset="0"/>
            </a:endParaRPr>
          </a:p>
        </p:txBody>
      </p:sp>
      <p:sp>
        <p:nvSpPr>
          <p:cNvPr id="182" name="Rectangle 181"/>
          <p:cNvSpPr/>
          <p:nvPr/>
        </p:nvSpPr>
        <p:spPr>
          <a:xfrm>
            <a:off x="83490" y="6269297"/>
            <a:ext cx="7033137" cy="461665"/>
          </a:xfrm>
          <a:prstGeom prst="rect">
            <a:avLst/>
          </a:prstGeom>
        </p:spPr>
        <p:txBody>
          <a:bodyPr wrap="square">
            <a:spAutoFit/>
          </a:bodyPr>
          <a:lstStyle/>
          <a:p>
            <a:r>
              <a:rPr lang="en-US" sz="800" dirty="0">
                <a:solidFill>
                  <a:srgbClr val="000000"/>
                </a:solidFill>
                <a:latin typeface="Arial" panose="020B0604020202020204" pitchFamily="34" charset="0"/>
                <a:cs typeface="Arial" panose="020B0604020202020204" pitchFamily="34" charset="0"/>
              </a:rPr>
              <a:t>Base: All Thailand Respondents</a:t>
            </a:r>
            <a:r>
              <a:rPr lang="en-US" sz="800" dirty="0" smtClean="0">
                <a:solidFill>
                  <a:srgbClr val="000000"/>
                </a:solidFill>
                <a:latin typeface="Arial" panose="020B0604020202020204" pitchFamily="34" charset="0"/>
                <a:cs typeface="Arial" panose="020B0604020202020204" pitchFamily="34" charset="0"/>
              </a:rPr>
              <a:t>. </a:t>
            </a:r>
            <a:r>
              <a:rPr lang="pt-BR" sz="800" dirty="0">
                <a:solidFill>
                  <a:srgbClr val="000000"/>
                </a:solidFill>
                <a:latin typeface="Arial" panose="020B0604020202020204" pitchFamily="34" charset="0"/>
                <a:cs typeface="Arial" panose="020B0604020202020204" pitchFamily="34" charset="0"/>
              </a:rPr>
              <a:t>Males: 18-39 (n=73), 40+ (n=348); Females: 18-39 (n=87), 40+ (n=292); </a:t>
            </a:r>
            <a:endParaRPr lang="pt-BR" sz="800" dirty="0" smtClean="0">
              <a:solidFill>
                <a:srgbClr val="000000"/>
              </a:solidFill>
              <a:latin typeface="Arial" panose="020B0604020202020204" pitchFamily="34" charset="0"/>
              <a:cs typeface="Arial" panose="020B0604020202020204" pitchFamily="34" charset="0"/>
            </a:endParaRPr>
          </a:p>
          <a:p>
            <a:r>
              <a:rPr lang="pt-BR" sz="800" dirty="0" smtClean="0">
                <a:solidFill>
                  <a:srgbClr val="000000"/>
                </a:solidFill>
                <a:latin typeface="Arial" panose="020B0604020202020204" pitchFamily="34" charset="0"/>
                <a:cs typeface="Arial" panose="020B0604020202020204" pitchFamily="34" charset="0"/>
              </a:rPr>
              <a:t>Locale</a:t>
            </a:r>
            <a:r>
              <a:rPr lang="pt-BR" sz="800" dirty="0">
                <a:solidFill>
                  <a:srgbClr val="000000"/>
                </a:solidFill>
                <a:latin typeface="Arial" panose="020B0604020202020204" pitchFamily="34" charset="0"/>
                <a:cs typeface="Arial" panose="020B0604020202020204" pitchFamily="34" charset="0"/>
              </a:rPr>
              <a:t>: Urban (n=663), Suburban (n=118), Rural (n=19</a:t>
            </a:r>
            <a:r>
              <a:rPr lang="pt-BR" sz="800" dirty="0" smtClean="0">
                <a:solidFill>
                  <a:srgbClr val="000000"/>
                </a:solidFill>
                <a:latin typeface="Arial" panose="020B0604020202020204" pitchFamily="34" charset="0"/>
                <a:cs typeface="Arial" panose="020B0604020202020204" pitchFamily="34" charset="0"/>
              </a:rPr>
              <a:t>*) </a:t>
            </a:r>
            <a:r>
              <a:rPr lang="en-US" sz="800" dirty="0">
                <a:solidFill>
                  <a:srgbClr val="FF0000"/>
                </a:solidFill>
                <a:latin typeface="Arial" panose="020B0604020202020204" pitchFamily="34" charset="0"/>
                <a:cs typeface="Arial" panose="020B0604020202020204" pitchFamily="34" charset="0"/>
              </a:rPr>
              <a:t>*Caution: Small sample size, interpret with caution.</a:t>
            </a:r>
          </a:p>
          <a:p>
            <a:pPr fontAlgn="base">
              <a:spcBef>
                <a:spcPct val="0"/>
              </a:spcBef>
              <a:spcAft>
                <a:spcPct val="0"/>
              </a:spcAft>
            </a:pPr>
            <a:r>
              <a:rPr lang="en-US" sz="800" dirty="0">
                <a:solidFill>
                  <a:srgbClr val="000000"/>
                </a:solidFill>
                <a:latin typeface="Arial" panose="020B0604020202020204" pitchFamily="34" charset="0"/>
                <a:cs typeface="Arial" panose="020B0604020202020204" pitchFamily="34" charset="0"/>
              </a:rPr>
              <a:t>Q4. Do you know what a blood clot in your leg (also known as deep vein thrombosis) would feel like if you had one personally?</a:t>
            </a:r>
          </a:p>
        </p:txBody>
      </p:sp>
      <p:pic>
        <p:nvPicPr>
          <p:cNvPr id="51" name="Picture 50"/>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8323703" y="127430"/>
            <a:ext cx="612648" cy="612648"/>
          </a:xfrm>
          <a:prstGeom prst="rect">
            <a:avLst/>
          </a:prstGeom>
        </p:spPr>
      </p:pic>
    </p:spTree>
    <p:extLst>
      <p:ext uri="{BB962C8B-B14F-4D97-AF65-F5344CB8AC3E}">
        <p14:creationId xmlns:p14="http://schemas.microsoft.com/office/powerpoint/2010/main" val="3449208943"/>
      </p:ext>
    </p:extLst>
  </p:cSld>
  <p:clrMapOvr>
    <a:masterClrMapping/>
  </p:clrMapOvr>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ounded Rectangle 10"/>
          <p:cNvSpPr/>
          <p:nvPr/>
        </p:nvSpPr>
        <p:spPr bwMode="auto">
          <a:xfrm>
            <a:off x="6130456" y="1388440"/>
            <a:ext cx="2600076" cy="3898099"/>
          </a:xfrm>
          <a:prstGeom prst="roundRect">
            <a:avLst/>
          </a:prstGeom>
          <a:solidFill>
            <a:schemeClr val="bg1">
              <a:lumMod val="95000"/>
            </a:schemeClr>
          </a:solidFill>
          <a:ln w="9525" cap="flat" cmpd="sng" algn="ctr">
            <a:solidFill>
              <a:srgbClr val="C00000"/>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sp>
        <p:nvSpPr>
          <p:cNvPr id="9" name="Rounded Rectangle 8"/>
          <p:cNvSpPr/>
          <p:nvPr/>
        </p:nvSpPr>
        <p:spPr bwMode="auto">
          <a:xfrm>
            <a:off x="956798" y="1395060"/>
            <a:ext cx="5094145" cy="3891479"/>
          </a:xfrm>
          <a:prstGeom prst="roundRect">
            <a:avLst/>
          </a:prstGeom>
          <a:solidFill>
            <a:schemeClr val="bg1">
              <a:lumMod val="95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sp>
        <p:nvSpPr>
          <p:cNvPr id="2" name="Slide Number Placeholder 1"/>
          <p:cNvSpPr>
            <a:spLocks noGrp="1"/>
          </p:cNvSpPr>
          <p:nvPr>
            <p:ph type="sldNum" sz="quarter" idx="10"/>
          </p:nvPr>
        </p:nvSpPr>
        <p:spPr/>
        <p:txBody>
          <a:bodyPr/>
          <a:lstStyle/>
          <a:p>
            <a:r>
              <a:rPr lang="en-US" smtClean="0">
                <a:solidFill>
                  <a:srgbClr val="FFFFFF"/>
                </a:solidFill>
              </a:rPr>
              <a:t> - </a:t>
            </a:r>
            <a:fld id="{8FAC1CE3-0013-4A1C-AA61-A816E609AAE0}" type="slidenum">
              <a:rPr lang="en-US" smtClean="0">
                <a:solidFill>
                  <a:srgbClr val="FFFFFF"/>
                </a:solidFill>
              </a:rPr>
              <a:pPr/>
              <a:t>164</a:t>
            </a:fld>
            <a:r>
              <a:rPr lang="en-US" smtClean="0">
                <a:solidFill>
                  <a:srgbClr val="FFFFFF"/>
                </a:solidFill>
              </a:rPr>
              <a:t> -</a:t>
            </a:r>
            <a:endParaRPr lang="en-US">
              <a:solidFill>
                <a:srgbClr val="FFFFFF"/>
              </a:solidFill>
            </a:endParaRPr>
          </a:p>
        </p:txBody>
      </p:sp>
      <p:graphicFrame>
        <p:nvGraphicFramePr>
          <p:cNvPr id="4" name="Chart 3"/>
          <p:cNvGraphicFramePr/>
          <p:nvPr>
            <p:extLst>
              <p:ext uri="{D42A27DB-BD31-4B8C-83A1-F6EECF244321}">
                <p14:modId xmlns:p14="http://schemas.microsoft.com/office/powerpoint/2010/main" val="460004119"/>
              </p:ext>
            </p:extLst>
          </p:nvPr>
        </p:nvGraphicFramePr>
        <p:xfrm>
          <a:off x="386217" y="964425"/>
          <a:ext cx="8439149" cy="4064000"/>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Box 4"/>
          <p:cNvSpPr txBox="1"/>
          <p:nvPr/>
        </p:nvSpPr>
        <p:spPr>
          <a:xfrm>
            <a:off x="1657047" y="674866"/>
            <a:ext cx="6008018" cy="338554"/>
          </a:xfrm>
          <a:prstGeom prst="rect">
            <a:avLst/>
          </a:prstGeom>
          <a:noFill/>
        </p:spPr>
        <p:txBody>
          <a:bodyPr wrap="square" rtlCol="0">
            <a:spAutoFit/>
          </a:bodyPr>
          <a:lstStyle/>
          <a:p>
            <a:pPr algn="ctr" fontAlgn="base">
              <a:spcBef>
                <a:spcPct val="0"/>
              </a:spcBef>
              <a:spcAft>
                <a:spcPct val="0"/>
              </a:spcAft>
            </a:pPr>
            <a:r>
              <a:rPr lang="en-US" sz="1600" i="1" dirty="0">
                <a:solidFill>
                  <a:srgbClr val="000000"/>
                </a:solidFill>
                <a:latin typeface="Arial" panose="020B0604020202020204" pitchFamily="34" charset="0"/>
                <a:cs typeface="Arial" panose="020B0604020202020204" pitchFamily="34" charset="0"/>
              </a:rPr>
              <a:t>Among Dutch Claiming to Know What DVT Feels Like</a:t>
            </a:r>
            <a:endParaRPr lang="en-US" sz="1400" i="1" dirty="0">
              <a:solidFill>
                <a:srgbClr val="000000"/>
              </a:solidFill>
              <a:latin typeface="Arial" panose="020B0604020202020204" pitchFamily="34" charset="0"/>
              <a:cs typeface="Arial" panose="020B0604020202020204" pitchFamily="34" charset="0"/>
            </a:endParaRPr>
          </a:p>
        </p:txBody>
      </p:sp>
      <p:sp>
        <p:nvSpPr>
          <p:cNvPr id="6" name="Title 1"/>
          <p:cNvSpPr txBox="1">
            <a:spLocks/>
          </p:cNvSpPr>
          <p:nvPr/>
        </p:nvSpPr>
        <p:spPr>
          <a:xfrm>
            <a:off x="139147" y="139465"/>
            <a:ext cx="893329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solidFill>
                  <a:srgbClr val="000000"/>
                </a:solidFill>
              </a:rPr>
              <a:t>Perceived Symptoms of Deep Vein Thrombosis</a:t>
            </a:r>
            <a:endParaRPr lang="en-US" sz="2400" kern="0" dirty="0">
              <a:solidFill>
                <a:srgbClr val="000000"/>
              </a:solidFill>
            </a:endParaRPr>
          </a:p>
        </p:txBody>
      </p:sp>
      <p:sp>
        <p:nvSpPr>
          <p:cNvPr id="8" name="Rectangle 7"/>
          <p:cNvSpPr/>
          <p:nvPr/>
        </p:nvSpPr>
        <p:spPr>
          <a:xfrm>
            <a:off x="83490" y="6384916"/>
            <a:ext cx="7366882" cy="338554"/>
          </a:xfrm>
          <a:prstGeom prst="rect">
            <a:avLst/>
          </a:prstGeom>
        </p:spPr>
        <p:txBody>
          <a:bodyPr wrap="square">
            <a:spAutoFit/>
          </a:bodyPr>
          <a:lstStyle/>
          <a:p>
            <a:r>
              <a:rPr lang="en-US" sz="800" dirty="0">
                <a:solidFill>
                  <a:srgbClr val="000000"/>
                </a:solidFill>
                <a:latin typeface="Arial" panose="020B0604020202020204" pitchFamily="34" charset="0"/>
                <a:cs typeface="Arial" panose="020B0604020202020204" pitchFamily="34" charset="0"/>
              </a:rPr>
              <a:t>Base: All Thailand Respondents. aware of symptoms at Q4. Males: 18-39 (</a:t>
            </a:r>
            <a:r>
              <a:rPr lang="en-US" sz="800" dirty="0" smtClean="0">
                <a:solidFill>
                  <a:srgbClr val="000000"/>
                </a:solidFill>
                <a:latin typeface="Arial" panose="020B0604020202020204" pitchFamily="34" charset="0"/>
                <a:cs typeface="Arial" panose="020B0604020202020204" pitchFamily="34" charset="0"/>
              </a:rPr>
              <a:t>n=39), </a:t>
            </a:r>
            <a:r>
              <a:rPr lang="en-US" sz="800" dirty="0">
                <a:solidFill>
                  <a:srgbClr val="000000"/>
                </a:solidFill>
                <a:latin typeface="Arial" panose="020B0604020202020204" pitchFamily="34" charset="0"/>
                <a:cs typeface="Arial" panose="020B0604020202020204" pitchFamily="34" charset="0"/>
              </a:rPr>
              <a:t>40+ (</a:t>
            </a:r>
            <a:r>
              <a:rPr lang="en-US" sz="800" dirty="0" smtClean="0">
                <a:solidFill>
                  <a:srgbClr val="000000"/>
                </a:solidFill>
                <a:latin typeface="Arial" panose="020B0604020202020204" pitchFamily="34" charset="0"/>
                <a:cs typeface="Arial" panose="020B0604020202020204" pitchFamily="34" charset="0"/>
              </a:rPr>
              <a:t>n=156); </a:t>
            </a:r>
            <a:r>
              <a:rPr lang="en-US" sz="800" dirty="0">
                <a:solidFill>
                  <a:srgbClr val="000000"/>
                </a:solidFill>
                <a:latin typeface="Arial" panose="020B0604020202020204" pitchFamily="34" charset="0"/>
                <a:cs typeface="Arial" panose="020B0604020202020204" pitchFamily="34" charset="0"/>
              </a:rPr>
              <a:t>Females: 18-39 (</a:t>
            </a:r>
            <a:r>
              <a:rPr lang="en-US" sz="800" dirty="0" smtClean="0">
                <a:solidFill>
                  <a:srgbClr val="000000"/>
                </a:solidFill>
                <a:latin typeface="Arial" panose="020B0604020202020204" pitchFamily="34" charset="0"/>
                <a:cs typeface="Arial" panose="020B0604020202020204" pitchFamily="34" charset="0"/>
              </a:rPr>
              <a:t>n=48), </a:t>
            </a:r>
            <a:r>
              <a:rPr lang="en-US" sz="800" dirty="0">
                <a:solidFill>
                  <a:srgbClr val="000000"/>
                </a:solidFill>
                <a:latin typeface="Arial" panose="020B0604020202020204" pitchFamily="34" charset="0"/>
                <a:cs typeface="Arial" panose="020B0604020202020204" pitchFamily="34" charset="0"/>
              </a:rPr>
              <a:t>40+ (</a:t>
            </a:r>
            <a:r>
              <a:rPr lang="en-US" sz="800" dirty="0" smtClean="0">
                <a:solidFill>
                  <a:srgbClr val="000000"/>
                </a:solidFill>
                <a:latin typeface="Arial" panose="020B0604020202020204" pitchFamily="34" charset="0"/>
                <a:cs typeface="Arial" panose="020B0604020202020204" pitchFamily="34" charset="0"/>
              </a:rPr>
              <a:t>n=151) </a:t>
            </a:r>
          </a:p>
          <a:p>
            <a:r>
              <a:rPr lang="en-US" sz="800" dirty="0" smtClean="0">
                <a:solidFill>
                  <a:srgbClr val="000000"/>
                </a:solidFill>
                <a:latin typeface="Arial" panose="020B0604020202020204" pitchFamily="34" charset="0"/>
                <a:cs typeface="Arial" panose="020B0604020202020204" pitchFamily="34" charset="0"/>
              </a:rPr>
              <a:t>Q5</a:t>
            </a:r>
            <a:r>
              <a:rPr lang="en-US" sz="800" dirty="0">
                <a:solidFill>
                  <a:srgbClr val="000000"/>
                </a:solidFill>
                <a:latin typeface="Arial" panose="020B0604020202020204" pitchFamily="34" charset="0"/>
                <a:cs typeface="Arial" panose="020B0604020202020204" pitchFamily="34" charset="0"/>
              </a:rPr>
              <a:t>. Please indicate the signs or symptoms of a blood clot in your leg (also known as deep vein thrombosis). (select all that apply) </a:t>
            </a:r>
          </a:p>
        </p:txBody>
      </p:sp>
      <p:sp>
        <p:nvSpPr>
          <p:cNvPr id="10" name="TextBox 9"/>
          <p:cNvSpPr txBox="1"/>
          <p:nvPr/>
        </p:nvSpPr>
        <p:spPr>
          <a:xfrm>
            <a:off x="2528255" y="4964095"/>
            <a:ext cx="2339929" cy="307777"/>
          </a:xfrm>
          <a:prstGeom prst="rect">
            <a:avLst/>
          </a:prstGeom>
          <a:noFill/>
        </p:spPr>
        <p:txBody>
          <a:bodyPr wrap="square" rtlCol="0">
            <a:spAutoFit/>
          </a:bodyPr>
          <a:lstStyle/>
          <a:p>
            <a:pPr algn="ctr" fontAlgn="base">
              <a:spcBef>
                <a:spcPct val="0"/>
              </a:spcBef>
              <a:spcAft>
                <a:spcPct val="0"/>
              </a:spcAft>
            </a:pPr>
            <a:r>
              <a:rPr lang="en-US" sz="1400" b="1" dirty="0">
                <a:solidFill>
                  <a:srgbClr val="000000"/>
                </a:solidFill>
                <a:latin typeface="Arial" panose="020B0604020202020204" pitchFamily="34" charset="0"/>
                <a:cs typeface="Arial" panose="020B0604020202020204" pitchFamily="34" charset="0"/>
              </a:rPr>
              <a:t>Actual Symptoms</a:t>
            </a:r>
          </a:p>
        </p:txBody>
      </p:sp>
      <p:sp>
        <p:nvSpPr>
          <p:cNvPr id="12" name="TextBox 11"/>
          <p:cNvSpPr txBox="1"/>
          <p:nvPr/>
        </p:nvSpPr>
        <p:spPr>
          <a:xfrm>
            <a:off x="6232960" y="4962606"/>
            <a:ext cx="2339929" cy="307777"/>
          </a:xfrm>
          <a:prstGeom prst="rect">
            <a:avLst/>
          </a:prstGeom>
          <a:noFill/>
        </p:spPr>
        <p:txBody>
          <a:bodyPr wrap="square" rtlCol="0">
            <a:spAutoFit/>
          </a:bodyPr>
          <a:lstStyle/>
          <a:p>
            <a:pPr algn="ctr" fontAlgn="base">
              <a:spcBef>
                <a:spcPct val="0"/>
              </a:spcBef>
              <a:spcAft>
                <a:spcPct val="0"/>
              </a:spcAft>
            </a:pPr>
            <a:r>
              <a:rPr lang="en-US" sz="1400" b="1" dirty="0">
                <a:solidFill>
                  <a:srgbClr val="C00000"/>
                </a:solidFill>
                <a:latin typeface="Arial" panose="020B0604020202020204" pitchFamily="34" charset="0"/>
                <a:cs typeface="Arial" panose="020B0604020202020204" pitchFamily="34" charset="0"/>
              </a:rPr>
              <a:t>Inaccurate Symptoms</a:t>
            </a:r>
          </a:p>
        </p:txBody>
      </p:sp>
      <p:graphicFrame>
        <p:nvGraphicFramePr>
          <p:cNvPr id="3" name="Table 2"/>
          <p:cNvGraphicFramePr>
            <a:graphicFrameLocks noGrp="1"/>
          </p:cNvGraphicFramePr>
          <p:nvPr>
            <p:extLst>
              <p:ext uri="{D42A27DB-BD31-4B8C-83A1-F6EECF244321}">
                <p14:modId xmlns:p14="http://schemas.microsoft.com/office/powerpoint/2010/main" val="4229453848"/>
              </p:ext>
            </p:extLst>
          </p:nvPr>
        </p:nvGraphicFramePr>
        <p:xfrm>
          <a:off x="1518702" y="5399818"/>
          <a:ext cx="4028685" cy="914400"/>
        </p:xfrm>
        <a:graphic>
          <a:graphicData uri="http://schemas.openxmlformats.org/drawingml/2006/table">
            <a:tbl>
              <a:tblPr firstRow="1" bandRow="1">
                <a:tableStyleId>{16D9F66E-5EB9-4882-86FB-DCBF35E3C3E4}</a:tableStyleId>
              </a:tblPr>
              <a:tblGrid>
                <a:gridCol w="1472669"/>
                <a:gridCol w="639004"/>
                <a:gridCol w="639004"/>
                <a:gridCol w="639004"/>
                <a:gridCol w="639004"/>
              </a:tblGrid>
              <a:tr h="0">
                <a:tc>
                  <a:txBody>
                    <a:bodyPr/>
                    <a:lstStyle/>
                    <a:p>
                      <a:r>
                        <a:rPr lang="en-US" sz="900" dirty="0" smtClean="0">
                          <a:latin typeface="Arial" panose="020B0604020202020204" pitchFamily="34" charset="0"/>
                          <a:cs typeface="Arial" panose="020B0604020202020204" pitchFamily="34" charset="0"/>
                        </a:rPr>
                        <a:t>Remaining</a:t>
                      </a:r>
                      <a:r>
                        <a:rPr lang="en-US" sz="900" baseline="0" dirty="0" smtClean="0">
                          <a:latin typeface="Arial" panose="020B0604020202020204" pitchFamily="34" charset="0"/>
                          <a:cs typeface="Arial" panose="020B0604020202020204" pitchFamily="34" charset="0"/>
                        </a:rPr>
                        <a:t> Responses:</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M 18-39</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F 18-39</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M 40+</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F 40+</a:t>
                      </a:r>
                      <a:endParaRPr lang="en-US" sz="900" dirty="0">
                        <a:latin typeface="Arial" panose="020B0604020202020204" pitchFamily="34" charset="0"/>
                        <a:cs typeface="Arial" panose="020B0604020202020204" pitchFamily="34" charset="0"/>
                      </a:endParaRPr>
                    </a:p>
                  </a:txBody>
                  <a:tcPr/>
                </a:tc>
              </a:tr>
              <a:tr h="205740">
                <a:tc>
                  <a:txBody>
                    <a:bodyPr/>
                    <a:lstStyle/>
                    <a:p>
                      <a:r>
                        <a:rPr lang="en-US" sz="900" i="1" dirty="0" smtClean="0">
                          <a:latin typeface="Arial" panose="020B0604020202020204" pitchFamily="34" charset="0"/>
                          <a:cs typeface="Arial" panose="020B0604020202020204" pitchFamily="34" charset="0"/>
                        </a:rPr>
                        <a:t>Other</a:t>
                      </a:r>
                    </a:p>
                  </a:txBody>
                  <a:tcPr/>
                </a:tc>
                <a:tc>
                  <a:txBody>
                    <a:bodyPr/>
                    <a:lstStyle/>
                    <a:p>
                      <a:pPr algn="ctr" fontAlgn="ctr"/>
                      <a:r>
                        <a:rPr lang="en-US" sz="900" b="0" i="0" u="none" strike="noStrike" dirty="0">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1%</a:t>
                      </a: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r>
              <a:tr h="205740">
                <a:tc>
                  <a:txBody>
                    <a:bodyPr/>
                    <a:lstStyle/>
                    <a:p>
                      <a:r>
                        <a:rPr lang="en-US" sz="900" i="1" dirty="0" smtClean="0">
                          <a:latin typeface="Arial" panose="020B0604020202020204" pitchFamily="34" charset="0"/>
                          <a:cs typeface="Arial" panose="020B0604020202020204" pitchFamily="34" charset="0"/>
                        </a:rPr>
                        <a:t>None of the above</a:t>
                      </a:r>
                      <a:endParaRPr lang="en-US" sz="900" i="1" dirty="0">
                        <a:latin typeface="Arial" panose="020B0604020202020204" pitchFamily="34" charset="0"/>
                        <a:cs typeface="Arial" panose="020B0604020202020204" pitchFamily="34" charset="0"/>
                      </a:endParaRPr>
                    </a:p>
                  </a:txBody>
                  <a:tcP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1%</a:t>
                      </a:r>
                    </a:p>
                  </a:txBody>
                  <a:tcPr marL="9525" marR="9525" marT="9525" marB="0" anchor="ctr"/>
                </a:tc>
              </a:tr>
              <a:tr h="205740">
                <a:tc>
                  <a:txBody>
                    <a:bodyPr/>
                    <a:lstStyle/>
                    <a:p>
                      <a:r>
                        <a:rPr lang="en-US" sz="900" i="1" dirty="0" smtClean="0">
                          <a:latin typeface="Arial" panose="020B0604020202020204" pitchFamily="34" charset="0"/>
                          <a:cs typeface="Arial" panose="020B0604020202020204" pitchFamily="34" charset="0"/>
                        </a:rPr>
                        <a:t>Not sure</a:t>
                      </a:r>
                      <a:endParaRPr lang="en-US" sz="900" i="1" dirty="0">
                        <a:latin typeface="Arial" panose="020B0604020202020204" pitchFamily="34" charset="0"/>
                        <a:cs typeface="Arial" panose="020B0604020202020204" pitchFamily="34" charset="0"/>
                      </a:endParaRPr>
                    </a:p>
                  </a:txBody>
                  <a:tcPr/>
                </a:tc>
                <a:tc>
                  <a:txBody>
                    <a:bodyPr/>
                    <a:lstStyle/>
                    <a:p>
                      <a:pPr algn="ctr" fontAlgn="ctr"/>
                      <a:r>
                        <a:rPr lang="en-US" sz="900" b="0" i="0" u="none" strike="noStrike">
                          <a:solidFill>
                            <a:srgbClr val="000000"/>
                          </a:solidFill>
                          <a:effectLst/>
                          <a:latin typeface="Arial"/>
                        </a:rPr>
                        <a:t>5%</a:t>
                      </a:r>
                    </a:p>
                  </a:txBody>
                  <a:tcPr marL="9525" marR="9525" marT="9525" marB="0" anchor="ctr"/>
                </a:tc>
                <a:tc>
                  <a:txBody>
                    <a:bodyPr/>
                    <a:lstStyle/>
                    <a:p>
                      <a:pPr algn="ctr" fontAlgn="ctr"/>
                      <a:r>
                        <a:rPr lang="en-US" sz="900" b="0" i="0" u="none" strike="noStrike">
                          <a:solidFill>
                            <a:srgbClr val="000000"/>
                          </a:solidFill>
                          <a:effectLst/>
                          <a:latin typeface="Arial"/>
                        </a:rPr>
                        <a:t>6%</a:t>
                      </a:r>
                    </a:p>
                  </a:txBody>
                  <a:tcPr marL="9525" marR="9525" marT="9525" marB="0" anchor="ctr"/>
                </a:tc>
                <a:tc>
                  <a:txBody>
                    <a:bodyPr/>
                    <a:lstStyle/>
                    <a:p>
                      <a:pPr algn="ctr" fontAlgn="ctr"/>
                      <a:r>
                        <a:rPr lang="en-US" sz="900" b="0" i="0" u="none" strike="noStrike">
                          <a:solidFill>
                            <a:srgbClr val="000000"/>
                          </a:solidFill>
                          <a:effectLst/>
                          <a:latin typeface="Arial"/>
                        </a:rPr>
                        <a:t>6%</a:t>
                      </a:r>
                    </a:p>
                  </a:txBody>
                  <a:tcPr marL="9525" marR="9525" marT="9525" marB="0" anchor="ctr"/>
                </a:tc>
                <a:tc>
                  <a:txBody>
                    <a:bodyPr/>
                    <a:lstStyle/>
                    <a:p>
                      <a:pPr algn="ctr" fontAlgn="ctr"/>
                      <a:r>
                        <a:rPr lang="en-US" sz="900" b="0" i="0" u="none" strike="noStrike" dirty="0">
                          <a:solidFill>
                            <a:srgbClr val="000000"/>
                          </a:solidFill>
                          <a:effectLst/>
                          <a:latin typeface="Arial"/>
                        </a:rPr>
                        <a:t>7%</a:t>
                      </a:r>
                    </a:p>
                  </a:txBody>
                  <a:tcPr marL="9525" marR="9525" marT="9525" marB="0" anchor="ctr"/>
                </a:tc>
              </a:tr>
            </a:tbl>
          </a:graphicData>
        </a:graphic>
      </p:graphicFrame>
      <p:pic>
        <p:nvPicPr>
          <p:cNvPr id="14" name="Picture 1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323703" y="127430"/>
            <a:ext cx="612648" cy="612648"/>
          </a:xfrm>
          <a:prstGeom prst="rect">
            <a:avLst/>
          </a:prstGeom>
        </p:spPr>
      </p:pic>
    </p:spTree>
    <p:extLst>
      <p:ext uri="{BB962C8B-B14F-4D97-AF65-F5344CB8AC3E}">
        <p14:creationId xmlns:p14="http://schemas.microsoft.com/office/powerpoint/2010/main" val="2115598383"/>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solidFill>
                  <a:srgbClr val="FFFFFF"/>
                </a:solidFill>
              </a:rPr>
              <a:t> - </a:t>
            </a:r>
            <a:fld id="{8FAC1CE3-0013-4A1C-AA61-A816E609AAE0}" type="slidenum">
              <a:rPr lang="en-US" smtClean="0">
                <a:solidFill>
                  <a:srgbClr val="FFFFFF"/>
                </a:solidFill>
              </a:rPr>
              <a:pPr/>
              <a:t>165</a:t>
            </a:fld>
            <a:r>
              <a:rPr lang="en-US" smtClean="0">
                <a:solidFill>
                  <a:srgbClr val="FFFFFF"/>
                </a:solidFill>
              </a:rPr>
              <a:t> -</a:t>
            </a:r>
            <a:endParaRPr lang="en-US">
              <a:solidFill>
                <a:srgbClr val="FFFFFF"/>
              </a:solidFill>
            </a:endParaRPr>
          </a:p>
        </p:txBody>
      </p:sp>
      <p:cxnSp>
        <p:nvCxnSpPr>
          <p:cNvPr id="91" name="Straight Connector 90"/>
          <p:cNvCxnSpPr/>
          <p:nvPr/>
        </p:nvCxnSpPr>
        <p:spPr bwMode="auto">
          <a:xfrm>
            <a:off x="2901315" y="1171575"/>
            <a:ext cx="0" cy="4136157"/>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Straight Connector 91"/>
          <p:cNvCxnSpPr/>
          <p:nvPr/>
        </p:nvCxnSpPr>
        <p:spPr bwMode="auto">
          <a:xfrm>
            <a:off x="6035040" y="1171575"/>
            <a:ext cx="0" cy="4136157"/>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8" name="Title 1"/>
          <p:cNvSpPr txBox="1">
            <a:spLocks/>
          </p:cNvSpPr>
          <p:nvPr/>
        </p:nvSpPr>
        <p:spPr>
          <a:xfrm>
            <a:off x="139147" y="125380"/>
            <a:ext cx="8933291" cy="5715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solidFill>
                  <a:srgbClr val="000000"/>
                </a:solidFill>
              </a:rPr>
              <a:t>Knowledge of Pulmonary Embolism Symptoms</a:t>
            </a:r>
            <a:endParaRPr lang="en-US" sz="2400" kern="0" dirty="0">
              <a:solidFill>
                <a:srgbClr val="000000"/>
              </a:solidFill>
            </a:endParaRPr>
          </a:p>
        </p:txBody>
      </p:sp>
      <p:grpSp>
        <p:nvGrpSpPr>
          <p:cNvPr id="6" name="Group 5"/>
          <p:cNvGrpSpPr/>
          <p:nvPr/>
        </p:nvGrpSpPr>
        <p:grpSpPr>
          <a:xfrm>
            <a:off x="251348" y="1317774"/>
            <a:ext cx="2425176" cy="486337"/>
            <a:chOff x="251348" y="771956"/>
            <a:chExt cx="2425176" cy="486337"/>
          </a:xfrm>
        </p:grpSpPr>
        <p:sp>
          <p:nvSpPr>
            <p:cNvPr id="117" name="Rounded Rectangle 116"/>
            <p:cNvSpPr/>
            <p:nvPr/>
          </p:nvSpPr>
          <p:spPr bwMode="auto">
            <a:xfrm>
              <a:off x="251348"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sp>
          <p:nvSpPr>
            <p:cNvPr id="86" name="TextBox 85"/>
            <p:cNvSpPr txBox="1"/>
            <p:nvPr/>
          </p:nvSpPr>
          <p:spPr>
            <a:xfrm>
              <a:off x="649761" y="857652"/>
              <a:ext cx="1409875" cy="307777"/>
            </a:xfrm>
            <a:prstGeom prst="rect">
              <a:avLst/>
            </a:prstGeom>
            <a:noFill/>
          </p:spPr>
          <p:txBody>
            <a:bodyPr wrap="square" rtlCol="0">
              <a:spAutoFit/>
            </a:bodyPr>
            <a:lstStyle/>
            <a:p>
              <a:pPr algn="ctr" fontAlgn="base">
                <a:spcBef>
                  <a:spcPct val="0"/>
                </a:spcBef>
                <a:spcAft>
                  <a:spcPct val="0"/>
                </a:spcAft>
              </a:pPr>
              <a:r>
                <a:rPr lang="en-US" sz="1400" b="1" dirty="0" smtClean="0">
                  <a:solidFill>
                    <a:srgbClr val="000000"/>
                  </a:solidFill>
                  <a:latin typeface="Arial" panose="020B0604020202020204" pitchFamily="34" charset="0"/>
                  <a:cs typeface="Arial" panose="020B0604020202020204" pitchFamily="34" charset="0"/>
                </a:rPr>
                <a:t>Males (A)</a:t>
              </a:r>
              <a:endParaRPr lang="en-US" sz="1400" b="1" dirty="0">
                <a:solidFill>
                  <a:srgbClr val="000000"/>
                </a:solidFill>
                <a:latin typeface="Arial" panose="020B0604020202020204" pitchFamily="34" charset="0"/>
                <a:cs typeface="Arial" panose="020B0604020202020204" pitchFamily="34" charset="0"/>
              </a:endParaRPr>
            </a:p>
          </p:txBody>
        </p:sp>
        <p:sp>
          <p:nvSpPr>
            <p:cNvPr id="80" name="Oval 79"/>
            <p:cNvSpPr/>
            <p:nvPr/>
          </p:nvSpPr>
          <p:spPr>
            <a:xfrm>
              <a:off x="2022544" y="771956"/>
              <a:ext cx="486337" cy="486337"/>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1" name="Freeform 9"/>
            <p:cNvSpPr>
              <a:spLocks noEditPoints="1"/>
            </p:cNvSpPr>
            <p:nvPr/>
          </p:nvSpPr>
          <p:spPr bwMode="auto">
            <a:xfrm>
              <a:off x="2194733" y="816611"/>
              <a:ext cx="148296" cy="401891"/>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CA">
                <a:solidFill>
                  <a:srgbClr val="FFFFFF"/>
                </a:solidFill>
              </a:endParaRPr>
            </a:p>
          </p:txBody>
        </p:sp>
      </p:grpSp>
      <p:grpSp>
        <p:nvGrpSpPr>
          <p:cNvPr id="9" name="Group 8"/>
          <p:cNvGrpSpPr/>
          <p:nvPr/>
        </p:nvGrpSpPr>
        <p:grpSpPr>
          <a:xfrm>
            <a:off x="3194574" y="1317774"/>
            <a:ext cx="2425176" cy="486337"/>
            <a:chOff x="3194574" y="780911"/>
            <a:chExt cx="2425176" cy="486337"/>
          </a:xfrm>
        </p:grpSpPr>
        <p:sp>
          <p:nvSpPr>
            <p:cNvPr id="152" name="Rounded Rectangle 151"/>
            <p:cNvSpPr/>
            <p:nvPr/>
          </p:nvSpPr>
          <p:spPr bwMode="auto">
            <a:xfrm>
              <a:off x="3194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sp>
          <p:nvSpPr>
            <p:cNvPr id="89" name="TextBox 88"/>
            <p:cNvSpPr txBox="1"/>
            <p:nvPr/>
          </p:nvSpPr>
          <p:spPr>
            <a:xfrm>
              <a:off x="3238325" y="857652"/>
              <a:ext cx="2343325" cy="307777"/>
            </a:xfrm>
            <a:prstGeom prst="rect">
              <a:avLst/>
            </a:prstGeom>
            <a:noFill/>
          </p:spPr>
          <p:txBody>
            <a:bodyPr wrap="square" rtlCol="0">
              <a:spAutoFit/>
            </a:bodyPr>
            <a:lstStyle/>
            <a:p>
              <a:pPr algn="ctr" fontAlgn="base">
                <a:spcBef>
                  <a:spcPct val="0"/>
                </a:spcBef>
                <a:spcAft>
                  <a:spcPct val="0"/>
                </a:spcAft>
              </a:pPr>
              <a:r>
                <a:rPr lang="en-US" sz="1400" b="1" dirty="0" smtClean="0">
                  <a:solidFill>
                    <a:srgbClr val="000000"/>
                  </a:solidFill>
                  <a:latin typeface="Arial" panose="020B0604020202020204" pitchFamily="34" charset="0"/>
                  <a:cs typeface="Arial" panose="020B0604020202020204" pitchFamily="34" charset="0"/>
                </a:rPr>
                <a:t>Females (B)</a:t>
              </a:r>
              <a:endParaRPr lang="en-US" sz="1400" b="1" dirty="0">
                <a:solidFill>
                  <a:srgbClr val="000000"/>
                </a:solidFill>
                <a:latin typeface="Arial" panose="020B0604020202020204" pitchFamily="34" charset="0"/>
                <a:cs typeface="Arial" panose="020B0604020202020204" pitchFamily="34" charset="0"/>
              </a:endParaRPr>
            </a:p>
          </p:txBody>
        </p:sp>
        <p:sp>
          <p:nvSpPr>
            <p:cNvPr id="82" name="Oval 81"/>
            <p:cNvSpPr/>
            <p:nvPr/>
          </p:nvSpPr>
          <p:spPr>
            <a:xfrm>
              <a:off x="4977371" y="780911"/>
              <a:ext cx="486337" cy="486337"/>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3" name="Freeform 5"/>
            <p:cNvSpPr>
              <a:spLocks noEditPoints="1"/>
            </p:cNvSpPr>
            <p:nvPr/>
          </p:nvSpPr>
          <p:spPr bwMode="auto">
            <a:xfrm>
              <a:off x="5131599" y="831534"/>
              <a:ext cx="183758" cy="392017"/>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CA" dirty="0">
                <a:solidFill>
                  <a:srgbClr val="FFFFFF"/>
                </a:solidFill>
              </a:endParaRPr>
            </a:p>
          </p:txBody>
        </p:sp>
      </p:grpSp>
      <p:grpSp>
        <p:nvGrpSpPr>
          <p:cNvPr id="10" name="Group 9"/>
          <p:cNvGrpSpPr/>
          <p:nvPr/>
        </p:nvGrpSpPr>
        <p:grpSpPr>
          <a:xfrm>
            <a:off x="6242574" y="1288817"/>
            <a:ext cx="2425176" cy="544250"/>
            <a:chOff x="6242574" y="755417"/>
            <a:chExt cx="2425176" cy="544250"/>
          </a:xfrm>
        </p:grpSpPr>
        <p:sp>
          <p:nvSpPr>
            <p:cNvPr id="153" name="Rounded Rectangle 152"/>
            <p:cNvSpPr/>
            <p:nvPr/>
          </p:nvSpPr>
          <p:spPr bwMode="auto">
            <a:xfrm>
              <a:off x="6242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sp>
          <p:nvSpPr>
            <p:cNvPr id="90" name="TextBox 89"/>
            <p:cNvSpPr txBox="1"/>
            <p:nvPr/>
          </p:nvSpPr>
          <p:spPr>
            <a:xfrm>
              <a:off x="6343475" y="857652"/>
              <a:ext cx="2229025" cy="307777"/>
            </a:xfrm>
            <a:prstGeom prst="rect">
              <a:avLst/>
            </a:prstGeom>
            <a:noFill/>
          </p:spPr>
          <p:txBody>
            <a:bodyPr wrap="square" rtlCol="0">
              <a:spAutoFit/>
            </a:bodyPr>
            <a:lstStyle/>
            <a:p>
              <a:pPr algn="ctr" fontAlgn="base">
                <a:spcBef>
                  <a:spcPct val="0"/>
                </a:spcBef>
                <a:spcAft>
                  <a:spcPct val="0"/>
                </a:spcAft>
              </a:pPr>
              <a:r>
                <a:rPr lang="en-US" sz="1400" b="1" dirty="0">
                  <a:solidFill>
                    <a:srgbClr val="000000"/>
                  </a:solidFill>
                  <a:latin typeface="Arial" panose="020B0604020202020204" pitchFamily="34" charset="0"/>
                  <a:cs typeface="Arial" panose="020B0604020202020204" pitchFamily="34" charset="0"/>
                </a:rPr>
                <a:t>Locale</a:t>
              </a:r>
            </a:p>
          </p:txBody>
        </p:sp>
        <p:grpSp>
          <p:nvGrpSpPr>
            <p:cNvPr id="84" name="Group 83"/>
            <p:cNvGrpSpPr/>
            <p:nvPr/>
          </p:nvGrpSpPr>
          <p:grpSpPr>
            <a:xfrm>
              <a:off x="7966980" y="755417"/>
              <a:ext cx="544250" cy="544250"/>
              <a:chOff x="5780183" y="381000"/>
              <a:chExt cx="838200" cy="838200"/>
            </a:xfrm>
          </p:grpSpPr>
          <p:sp>
            <p:nvSpPr>
              <p:cNvPr id="85" name="Oval 84"/>
              <p:cNvSpPr/>
              <p:nvPr/>
            </p:nvSpPr>
            <p:spPr>
              <a:xfrm>
                <a:off x="5780183" y="381000"/>
                <a:ext cx="838200" cy="83820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grpSp>
            <p:nvGrpSpPr>
              <p:cNvPr id="87" name="Group 86"/>
              <p:cNvGrpSpPr/>
              <p:nvPr/>
            </p:nvGrpSpPr>
            <p:grpSpPr>
              <a:xfrm>
                <a:off x="5854700" y="457200"/>
                <a:ext cx="685800" cy="685800"/>
                <a:chOff x="6265862" y="2439988"/>
                <a:chExt cx="1962150" cy="1962150"/>
              </a:xfrm>
              <a:solidFill>
                <a:schemeClr val="bg1"/>
              </a:solidFill>
            </p:grpSpPr>
            <p:sp>
              <p:nvSpPr>
                <p:cNvPr id="88" name="Freeform 5"/>
                <p:cNvSpPr>
                  <a:spLocks/>
                </p:cNvSpPr>
                <p:nvPr/>
              </p:nvSpPr>
              <p:spPr bwMode="auto">
                <a:xfrm>
                  <a:off x="7513637" y="2903538"/>
                  <a:ext cx="82550" cy="123825"/>
                </a:xfrm>
                <a:custGeom>
                  <a:avLst/>
                  <a:gdLst/>
                  <a:ahLst/>
                  <a:cxnLst>
                    <a:cxn ang="0">
                      <a:pos x="8" y="112"/>
                    </a:cxn>
                    <a:cxn ang="0">
                      <a:pos x="38" y="105"/>
                    </a:cxn>
                    <a:cxn ang="0">
                      <a:pos x="75" y="97"/>
                    </a:cxn>
                    <a:cxn ang="0">
                      <a:pos x="75" y="82"/>
                    </a:cxn>
                    <a:cxn ang="0">
                      <a:pos x="16" y="0"/>
                    </a:cxn>
                    <a:cxn ang="0">
                      <a:pos x="8" y="112"/>
                    </a:cxn>
                  </a:cxnLst>
                  <a:rect l="0" t="0" r="r" b="b"/>
                  <a:pathLst>
                    <a:path w="75" h="113">
                      <a:moveTo>
                        <a:pt x="8" y="112"/>
                      </a:moveTo>
                      <a:cubicBezTo>
                        <a:pt x="22" y="113"/>
                        <a:pt x="24" y="103"/>
                        <a:pt x="38" y="105"/>
                      </a:cubicBezTo>
                      <a:cubicBezTo>
                        <a:pt x="59" y="111"/>
                        <a:pt x="58" y="94"/>
                        <a:pt x="75" y="97"/>
                      </a:cubicBezTo>
                      <a:cubicBezTo>
                        <a:pt x="75" y="92"/>
                        <a:pt x="75" y="87"/>
                        <a:pt x="75" y="82"/>
                      </a:cubicBezTo>
                      <a:cubicBezTo>
                        <a:pt x="44" y="67"/>
                        <a:pt x="55" y="9"/>
                        <a:pt x="16" y="0"/>
                      </a:cubicBezTo>
                      <a:cubicBezTo>
                        <a:pt x="0" y="40"/>
                        <a:pt x="39" y="72"/>
                        <a:pt x="8" y="11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CA">
                    <a:solidFill>
                      <a:srgbClr val="FFFFFF"/>
                    </a:solidFill>
                  </a:endParaRPr>
                </a:p>
              </p:txBody>
            </p:sp>
            <p:sp>
              <p:nvSpPr>
                <p:cNvPr id="97" name="Freeform 6"/>
                <p:cNvSpPr>
                  <a:spLocks/>
                </p:cNvSpPr>
                <p:nvPr/>
              </p:nvSpPr>
              <p:spPr bwMode="auto">
                <a:xfrm>
                  <a:off x="7477125" y="2952750"/>
                  <a:ext cx="47625" cy="49213"/>
                </a:xfrm>
                <a:custGeom>
                  <a:avLst/>
                  <a:gdLst/>
                  <a:ahLst/>
                  <a:cxnLst>
                    <a:cxn ang="0">
                      <a:pos x="33" y="0"/>
                    </a:cxn>
                    <a:cxn ang="0">
                      <a:pos x="3" y="45"/>
                    </a:cxn>
                    <a:cxn ang="0">
                      <a:pos x="41" y="45"/>
                    </a:cxn>
                    <a:cxn ang="0">
                      <a:pos x="33" y="0"/>
                    </a:cxn>
                  </a:cxnLst>
                  <a:rect l="0" t="0" r="r" b="b"/>
                  <a:pathLst>
                    <a:path w="42" h="45">
                      <a:moveTo>
                        <a:pt x="33" y="0"/>
                      </a:moveTo>
                      <a:cubicBezTo>
                        <a:pt x="9" y="1"/>
                        <a:pt x="0" y="17"/>
                        <a:pt x="3" y="45"/>
                      </a:cubicBezTo>
                      <a:cubicBezTo>
                        <a:pt x="16" y="45"/>
                        <a:pt x="28" y="45"/>
                        <a:pt x="41" y="45"/>
                      </a:cubicBezTo>
                      <a:cubicBezTo>
                        <a:pt x="42" y="26"/>
                        <a:pt x="42" y="9"/>
                        <a:pt x="33"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CA">
                    <a:solidFill>
                      <a:srgbClr val="FFFFFF"/>
                    </a:solidFill>
                  </a:endParaRPr>
                </a:p>
              </p:txBody>
            </p:sp>
            <p:sp>
              <p:nvSpPr>
                <p:cNvPr id="104" name="Freeform 7"/>
                <p:cNvSpPr>
                  <a:spLocks/>
                </p:cNvSpPr>
                <p:nvPr/>
              </p:nvSpPr>
              <p:spPr bwMode="auto">
                <a:xfrm>
                  <a:off x="7366000" y="2779713"/>
                  <a:ext cx="90488" cy="50800"/>
                </a:xfrm>
                <a:custGeom>
                  <a:avLst/>
                  <a:gdLst/>
                  <a:ahLst/>
                  <a:cxnLst>
                    <a:cxn ang="0">
                      <a:pos x="82" y="15"/>
                    </a:cxn>
                    <a:cxn ang="0">
                      <a:pos x="75" y="0"/>
                    </a:cxn>
                    <a:cxn ang="0">
                      <a:pos x="0" y="0"/>
                    </a:cxn>
                    <a:cxn ang="0">
                      <a:pos x="22" y="44"/>
                    </a:cxn>
                    <a:cxn ang="0">
                      <a:pos x="82" y="15"/>
                    </a:cxn>
                  </a:cxnLst>
                  <a:rect l="0" t="0" r="r" b="b"/>
                  <a:pathLst>
                    <a:path w="82" h="45">
                      <a:moveTo>
                        <a:pt x="82" y="15"/>
                      </a:moveTo>
                      <a:cubicBezTo>
                        <a:pt x="82" y="7"/>
                        <a:pt x="76" y="6"/>
                        <a:pt x="75" y="0"/>
                      </a:cubicBezTo>
                      <a:cubicBezTo>
                        <a:pt x="45" y="7"/>
                        <a:pt x="30" y="7"/>
                        <a:pt x="0" y="0"/>
                      </a:cubicBezTo>
                      <a:cubicBezTo>
                        <a:pt x="0" y="22"/>
                        <a:pt x="16" y="29"/>
                        <a:pt x="22" y="44"/>
                      </a:cubicBezTo>
                      <a:cubicBezTo>
                        <a:pt x="53" y="45"/>
                        <a:pt x="81" y="43"/>
                        <a:pt x="82" y="1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CA">
                    <a:solidFill>
                      <a:srgbClr val="FFFFFF"/>
                    </a:solidFill>
                  </a:endParaRPr>
                </a:p>
              </p:txBody>
            </p:sp>
            <p:sp>
              <p:nvSpPr>
                <p:cNvPr id="105" name="Freeform 8"/>
                <p:cNvSpPr>
                  <a:spLocks/>
                </p:cNvSpPr>
                <p:nvPr/>
              </p:nvSpPr>
              <p:spPr bwMode="auto">
                <a:xfrm>
                  <a:off x="7218362" y="2787650"/>
                  <a:ext cx="131763" cy="147638"/>
                </a:xfrm>
                <a:custGeom>
                  <a:avLst/>
                  <a:gdLst/>
                  <a:ahLst/>
                  <a:cxnLst>
                    <a:cxn ang="0">
                      <a:pos x="8" y="112"/>
                    </a:cxn>
                    <a:cxn ang="0">
                      <a:pos x="37" y="127"/>
                    </a:cxn>
                    <a:cxn ang="0">
                      <a:pos x="37" y="134"/>
                    </a:cxn>
                    <a:cxn ang="0">
                      <a:pos x="112" y="82"/>
                    </a:cxn>
                    <a:cxn ang="0">
                      <a:pos x="8" y="112"/>
                    </a:cxn>
                  </a:cxnLst>
                  <a:rect l="0" t="0" r="r" b="b"/>
                  <a:pathLst>
                    <a:path w="120" h="134">
                      <a:moveTo>
                        <a:pt x="8" y="112"/>
                      </a:moveTo>
                      <a:cubicBezTo>
                        <a:pt x="12" y="122"/>
                        <a:pt x="36" y="113"/>
                        <a:pt x="37" y="127"/>
                      </a:cubicBezTo>
                      <a:cubicBezTo>
                        <a:pt x="33" y="127"/>
                        <a:pt x="29" y="133"/>
                        <a:pt x="37" y="134"/>
                      </a:cubicBezTo>
                      <a:cubicBezTo>
                        <a:pt x="64" y="119"/>
                        <a:pt x="100" y="113"/>
                        <a:pt x="112" y="82"/>
                      </a:cubicBezTo>
                      <a:cubicBezTo>
                        <a:pt x="120" y="0"/>
                        <a:pt x="0" y="21"/>
                        <a:pt x="8" y="11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CA">
                    <a:solidFill>
                      <a:srgbClr val="FFFFFF"/>
                    </a:solidFill>
                  </a:endParaRPr>
                </a:p>
              </p:txBody>
            </p:sp>
            <p:sp>
              <p:nvSpPr>
                <p:cNvPr id="106" name="Freeform 9"/>
                <p:cNvSpPr>
                  <a:spLocks/>
                </p:cNvSpPr>
                <p:nvPr/>
              </p:nvSpPr>
              <p:spPr bwMode="auto">
                <a:xfrm>
                  <a:off x="6831012" y="3395663"/>
                  <a:ext cx="52388" cy="36513"/>
                </a:xfrm>
                <a:custGeom>
                  <a:avLst/>
                  <a:gdLst/>
                  <a:ahLst/>
                  <a:cxnLst>
                    <a:cxn ang="0">
                      <a:pos x="0" y="16"/>
                    </a:cxn>
                    <a:cxn ang="0">
                      <a:pos x="45" y="1"/>
                    </a:cxn>
                    <a:cxn ang="0">
                      <a:pos x="0" y="16"/>
                    </a:cxn>
                  </a:cxnLst>
                  <a:rect l="0" t="0" r="r" b="b"/>
                  <a:pathLst>
                    <a:path w="48" h="33">
                      <a:moveTo>
                        <a:pt x="0" y="16"/>
                      </a:moveTo>
                      <a:cubicBezTo>
                        <a:pt x="18" y="21"/>
                        <a:pt x="48" y="33"/>
                        <a:pt x="45" y="1"/>
                      </a:cubicBezTo>
                      <a:cubicBezTo>
                        <a:pt x="24" y="0"/>
                        <a:pt x="7" y="3"/>
                        <a:pt x="0" y="1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CA">
                    <a:solidFill>
                      <a:srgbClr val="FFFFFF"/>
                    </a:solidFill>
                  </a:endParaRPr>
                </a:p>
              </p:txBody>
            </p:sp>
            <p:sp>
              <p:nvSpPr>
                <p:cNvPr id="107" name="Freeform 10"/>
                <p:cNvSpPr>
                  <a:spLocks/>
                </p:cNvSpPr>
                <p:nvPr/>
              </p:nvSpPr>
              <p:spPr bwMode="auto">
                <a:xfrm>
                  <a:off x="6732587" y="3328988"/>
                  <a:ext cx="98425" cy="69850"/>
                </a:xfrm>
                <a:custGeom>
                  <a:avLst/>
                  <a:gdLst/>
                  <a:ahLst/>
                  <a:cxnLst>
                    <a:cxn ang="0">
                      <a:pos x="0" y="32"/>
                    </a:cxn>
                    <a:cxn ang="0">
                      <a:pos x="89" y="62"/>
                    </a:cxn>
                    <a:cxn ang="0">
                      <a:pos x="0" y="32"/>
                    </a:cxn>
                  </a:cxnLst>
                  <a:rect l="0" t="0" r="r" b="b"/>
                  <a:pathLst>
                    <a:path w="89" h="63">
                      <a:moveTo>
                        <a:pt x="0" y="32"/>
                      </a:moveTo>
                      <a:cubicBezTo>
                        <a:pt x="43" y="29"/>
                        <a:pt x="49" y="63"/>
                        <a:pt x="89" y="62"/>
                      </a:cubicBezTo>
                      <a:cubicBezTo>
                        <a:pt x="71" y="45"/>
                        <a:pt x="20" y="0"/>
                        <a:pt x="0" y="3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CA">
                    <a:solidFill>
                      <a:srgbClr val="FFFFFF"/>
                    </a:solidFill>
                  </a:endParaRPr>
                </a:p>
              </p:txBody>
            </p:sp>
            <p:sp>
              <p:nvSpPr>
                <p:cNvPr id="108" name="Freeform 11"/>
                <p:cNvSpPr>
                  <a:spLocks noEditPoints="1"/>
                </p:cNvSpPr>
                <p:nvPr/>
              </p:nvSpPr>
              <p:spPr bwMode="auto">
                <a:xfrm>
                  <a:off x="6265862" y="2439988"/>
                  <a:ext cx="1962150" cy="1962150"/>
                </a:xfrm>
                <a:custGeom>
                  <a:avLst/>
                  <a:gdLst/>
                  <a:ahLst/>
                  <a:cxnLst>
                    <a:cxn ang="0">
                      <a:pos x="887" y="1775"/>
                    </a:cxn>
                    <a:cxn ang="0">
                      <a:pos x="1442" y="330"/>
                    </a:cxn>
                    <a:cxn ang="0">
                      <a:pos x="1442" y="330"/>
                    </a:cxn>
                    <a:cxn ang="0">
                      <a:pos x="564" y="171"/>
                    </a:cxn>
                    <a:cxn ang="0">
                      <a:pos x="163" y="580"/>
                    </a:cxn>
                    <a:cxn ang="0">
                      <a:pos x="203" y="786"/>
                    </a:cxn>
                    <a:cxn ang="0">
                      <a:pos x="438" y="1080"/>
                    </a:cxn>
                    <a:cxn ang="0">
                      <a:pos x="603" y="1605"/>
                    </a:cxn>
                    <a:cxn ang="0">
                      <a:pos x="749" y="1342"/>
                    </a:cxn>
                    <a:cxn ang="0">
                      <a:pos x="720" y="1074"/>
                    </a:cxn>
                    <a:cxn ang="0">
                      <a:pos x="526" y="941"/>
                    </a:cxn>
                    <a:cxn ang="0">
                      <a:pos x="429" y="903"/>
                    </a:cxn>
                    <a:cxn ang="0">
                      <a:pos x="362" y="866"/>
                    </a:cxn>
                    <a:cxn ang="0">
                      <a:pos x="459" y="807"/>
                    </a:cxn>
                    <a:cxn ang="0">
                      <a:pos x="645" y="576"/>
                    </a:cxn>
                    <a:cxn ang="0">
                      <a:pos x="623" y="553"/>
                    </a:cxn>
                    <a:cxn ang="0">
                      <a:pos x="682" y="524"/>
                    </a:cxn>
                    <a:cxn ang="0">
                      <a:pos x="660" y="390"/>
                    </a:cxn>
                    <a:cxn ang="0">
                      <a:pos x="556" y="345"/>
                    </a:cxn>
                    <a:cxn ang="0">
                      <a:pos x="496" y="449"/>
                    </a:cxn>
                    <a:cxn ang="0">
                      <a:pos x="489" y="330"/>
                    </a:cxn>
                    <a:cxn ang="0">
                      <a:pos x="541" y="345"/>
                    </a:cxn>
                    <a:cxn ang="0">
                      <a:pos x="586" y="256"/>
                    </a:cxn>
                    <a:cxn ang="0">
                      <a:pos x="638" y="367"/>
                    </a:cxn>
                    <a:cxn ang="0">
                      <a:pos x="675" y="323"/>
                    </a:cxn>
                    <a:cxn ang="0">
                      <a:pos x="608" y="211"/>
                    </a:cxn>
                    <a:cxn ang="0">
                      <a:pos x="519" y="271"/>
                    </a:cxn>
                    <a:cxn ang="0">
                      <a:pos x="444" y="241"/>
                    </a:cxn>
                    <a:cxn ang="0">
                      <a:pos x="468" y="223"/>
                    </a:cxn>
                    <a:cxn ang="0">
                      <a:pos x="586" y="189"/>
                    </a:cxn>
                    <a:cxn ang="0">
                      <a:pos x="757" y="256"/>
                    </a:cxn>
                    <a:cxn ang="0">
                      <a:pos x="769" y="260"/>
                    </a:cxn>
                    <a:cxn ang="0">
                      <a:pos x="1025" y="256"/>
                    </a:cxn>
                    <a:cxn ang="0">
                      <a:pos x="1040" y="122"/>
                    </a:cxn>
                    <a:cxn ang="0">
                      <a:pos x="1226" y="390"/>
                    </a:cxn>
                    <a:cxn ang="0">
                      <a:pos x="1271" y="472"/>
                    </a:cxn>
                    <a:cxn ang="0">
                      <a:pos x="1151" y="554"/>
                    </a:cxn>
                    <a:cxn ang="0">
                      <a:pos x="1122" y="606"/>
                    </a:cxn>
                    <a:cxn ang="0">
                      <a:pos x="1174" y="687"/>
                    </a:cxn>
                    <a:cxn ang="0">
                      <a:pos x="1256" y="606"/>
                    </a:cxn>
                    <a:cxn ang="0">
                      <a:pos x="1352" y="658"/>
                    </a:cxn>
                    <a:cxn ang="0">
                      <a:pos x="1419" y="650"/>
                    </a:cxn>
                    <a:cxn ang="0">
                      <a:pos x="1472" y="762"/>
                    </a:cxn>
                    <a:cxn ang="0">
                      <a:pos x="1352" y="762"/>
                    </a:cxn>
                    <a:cxn ang="0">
                      <a:pos x="1092" y="777"/>
                    </a:cxn>
                    <a:cxn ang="0">
                      <a:pos x="1226" y="1022"/>
                    </a:cxn>
                    <a:cxn ang="0">
                      <a:pos x="1323" y="1439"/>
                    </a:cxn>
                    <a:cxn ang="0">
                      <a:pos x="1620" y="970"/>
                    </a:cxn>
                    <a:cxn ang="0">
                      <a:pos x="1671" y="829"/>
                    </a:cxn>
                  </a:cxnLst>
                  <a:rect l="0" t="0" r="r" b="b"/>
                  <a:pathLst>
                    <a:path w="1775" h="1775">
                      <a:moveTo>
                        <a:pt x="887" y="0"/>
                      </a:moveTo>
                      <a:cubicBezTo>
                        <a:pt x="398" y="0"/>
                        <a:pt x="0" y="398"/>
                        <a:pt x="0" y="887"/>
                      </a:cubicBezTo>
                      <a:cubicBezTo>
                        <a:pt x="0" y="1377"/>
                        <a:pt x="398" y="1775"/>
                        <a:pt x="887" y="1775"/>
                      </a:cubicBezTo>
                      <a:cubicBezTo>
                        <a:pt x="1377" y="1775"/>
                        <a:pt x="1775" y="1377"/>
                        <a:pt x="1775" y="887"/>
                      </a:cubicBezTo>
                      <a:cubicBezTo>
                        <a:pt x="1775" y="398"/>
                        <a:pt x="1377" y="0"/>
                        <a:pt x="887" y="0"/>
                      </a:cubicBezTo>
                      <a:close/>
                      <a:moveTo>
                        <a:pt x="1442" y="330"/>
                      </a:moveTo>
                      <a:cubicBezTo>
                        <a:pt x="1451" y="339"/>
                        <a:pt x="1458" y="348"/>
                        <a:pt x="1466" y="357"/>
                      </a:cubicBezTo>
                      <a:cubicBezTo>
                        <a:pt x="1454" y="364"/>
                        <a:pt x="1448" y="342"/>
                        <a:pt x="1442" y="330"/>
                      </a:cubicBezTo>
                      <a:cubicBezTo>
                        <a:pt x="1442" y="330"/>
                        <a:pt x="1442" y="330"/>
                        <a:pt x="1442" y="330"/>
                      </a:cubicBezTo>
                      <a:close/>
                      <a:moveTo>
                        <a:pt x="564" y="171"/>
                      </a:moveTo>
                      <a:cubicBezTo>
                        <a:pt x="561" y="173"/>
                        <a:pt x="557" y="175"/>
                        <a:pt x="554" y="176"/>
                      </a:cubicBezTo>
                      <a:cubicBezTo>
                        <a:pt x="557" y="174"/>
                        <a:pt x="561" y="172"/>
                        <a:pt x="564" y="171"/>
                      </a:cubicBezTo>
                      <a:close/>
                      <a:moveTo>
                        <a:pt x="887" y="1674"/>
                      </a:moveTo>
                      <a:cubicBezTo>
                        <a:pt x="453" y="1674"/>
                        <a:pt x="100" y="1321"/>
                        <a:pt x="100" y="887"/>
                      </a:cubicBezTo>
                      <a:cubicBezTo>
                        <a:pt x="100" y="778"/>
                        <a:pt x="123" y="674"/>
                        <a:pt x="163" y="580"/>
                      </a:cubicBezTo>
                      <a:cubicBezTo>
                        <a:pt x="156" y="597"/>
                        <a:pt x="150" y="614"/>
                        <a:pt x="145" y="631"/>
                      </a:cubicBezTo>
                      <a:cubicBezTo>
                        <a:pt x="147" y="707"/>
                        <a:pt x="166" y="787"/>
                        <a:pt x="217" y="837"/>
                      </a:cubicBezTo>
                      <a:cubicBezTo>
                        <a:pt x="216" y="817"/>
                        <a:pt x="204" y="807"/>
                        <a:pt x="203" y="786"/>
                      </a:cubicBezTo>
                      <a:cubicBezTo>
                        <a:pt x="227" y="801"/>
                        <a:pt x="242" y="826"/>
                        <a:pt x="239" y="867"/>
                      </a:cubicBezTo>
                      <a:cubicBezTo>
                        <a:pt x="316" y="923"/>
                        <a:pt x="421" y="950"/>
                        <a:pt x="475" y="1029"/>
                      </a:cubicBezTo>
                      <a:cubicBezTo>
                        <a:pt x="467" y="1050"/>
                        <a:pt x="451" y="1064"/>
                        <a:pt x="438" y="1080"/>
                      </a:cubicBezTo>
                      <a:cubicBezTo>
                        <a:pt x="417" y="1179"/>
                        <a:pt x="535" y="1226"/>
                        <a:pt x="549" y="1309"/>
                      </a:cubicBezTo>
                      <a:cubicBezTo>
                        <a:pt x="566" y="1414"/>
                        <a:pt x="517" y="1521"/>
                        <a:pt x="546" y="1579"/>
                      </a:cubicBezTo>
                      <a:cubicBezTo>
                        <a:pt x="565" y="1589"/>
                        <a:pt x="584" y="1597"/>
                        <a:pt x="603" y="1605"/>
                      </a:cubicBezTo>
                      <a:cubicBezTo>
                        <a:pt x="616" y="1544"/>
                        <a:pt x="599" y="1498"/>
                        <a:pt x="675" y="1476"/>
                      </a:cubicBezTo>
                      <a:cubicBezTo>
                        <a:pt x="681" y="1455"/>
                        <a:pt x="665" y="1457"/>
                        <a:pt x="668" y="1439"/>
                      </a:cubicBezTo>
                      <a:cubicBezTo>
                        <a:pt x="710" y="1451"/>
                        <a:pt x="743" y="1391"/>
                        <a:pt x="749" y="1342"/>
                      </a:cubicBezTo>
                      <a:cubicBezTo>
                        <a:pt x="769" y="1333"/>
                        <a:pt x="789" y="1322"/>
                        <a:pt x="809" y="1313"/>
                      </a:cubicBezTo>
                      <a:cubicBezTo>
                        <a:pt x="808" y="1235"/>
                        <a:pt x="854" y="1204"/>
                        <a:pt x="861" y="1134"/>
                      </a:cubicBezTo>
                      <a:cubicBezTo>
                        <a:pt x="812" y="1116"/>
                        <a:pt x="773" y="1088"/>
                        <a:pt x="720" y="1074"/>
                      </a:cubicBezTo>
                      <a:cubicBezTo>
                        <a:pt x="720" y="1062"/>
                        <a:pt x="720" y="1050"/>
                        <a:pt x="720" y="1037"/>
                      </a:cubicBezTo>
                      <a:cubicBezTo>
                        <a:pt x="690" y="1010"/>
                        <a:pt x="633" y="1009"/>
                        <a:pt x="623" y="963"/>
                      </a:cubicBezTo>
                      <a:cubicBezTo>
                        <a:pt x="574" y="962"/>
                        <a:pt x="543" y="956"/>
                        <a:pt x="526" y="941"/>
                      </a:cubicBezTo>
                      <a:cubicBezTo>
                        <a:pt x="498" y="945"/>
                        <a:pt x="496" y="975"/>
                        <a:pt x="467" y="978"/>
                      </a:cubicBezTo>
                      <a:cubicBezTo>
                        <a:pt x="466" y="970"/>
                        <a:pt x="458" y="972"/>
                        <a:pt x="452" y="970"/>
                      </a:cubicBezTo>
                      <a:cubicBezTo>
                        <a:pt x="414" y="965"/>
                        <a:pt x="427" y="936"/>
                        <a:pt x="429" y="903"/>
                      </a:cubicBezTo>
                      <a:cubicBezTo>
                        <a:pt x="419" y="899"/>
                        <a:pt x="391" y="912"/>
                        <a:pt x="392" y="896"/>
                      </a:cubicBezTo>
                      <a:cubicBezTo>
                        <a:pt x="391" y="877"/>
                        <a:pt x="396" y="865"/>
                        <a:pt x="407" y="859"/>
                      </a:cubicBezTo>
                      <a:cubicBezTo>
                        <a:pt x="403" y="833"/>
                        <a:pt x="360" y="843"/>
                        <a:pt x="362" y="866"/>
                      </a:cubicBezTo>
                      <a:cubicBezTo>
                        <a:pt x="360" y="866"/>
                        <a:pt x="357" y="866"/>
                        <a:pt x="355" y="866"/>
                      </a:cubicBezTo>
                      <a:cubicBezTo>
                        <a:pt x="239" y="839"/>
                        <a:pt x="362" y="715"/>
                        <a:pt x="429" y="754"/>
                      </a:cubicBezTo>
                      <a:cubicBezTo>
                        <a:pt x="435" y="776"/>
                        <a:pt x="441" y="797"/>
                        <a:pt x="459" y="807"/>
                      </a:cubicBezTo>
                      <a:cubicBezTo>
                        <a:pt x="481" y="792"/>
                        <a:pt x="451" y="746"/>
                        <a:pt x="467" y="739"/>
                      </a:cubicBezTo>
                      <a:cubicBezTo>
                        <a:pt x="476" y="727"/>
                        <a:pt x="482" y="710"/>
                        <a:pt x="504" y="710"/>
                      </a:cubicBezTo>
                      <a:cubicBezTo>
                        <a:pt x="518" y="625"/>
                        <a:pt x="610" y="599"/>
                        <a:pt x="645" y="576"/>
                      </a:cubicBezTo>
                      <a:cubicBezTo>
                        <a:pt x="645" y="573"/>
                        <a:pt x="645" y="571"/>
                        <a:pt x="645" y="568"/>
                      </a:cubicBezTo>
                      <a:cubicBezTo>
                        <a:pt x="645" y="561"/>
                        <a:pt x="636" y="563"/>
                        <a:pt x="630" y="561"/>
                      </a:cubicBezTo>
                      <a:cubicBezTo>
                        <a:pt x="626" y="560"/>
                        <a:pt x="622" y="560"/>
                        <a:pt x="623" y="553"/>
                      </a:cubicBezTo>
                      <a:cubicBezTo>
                        <a:pt x="620" y="536"/>
                        <a:pt x="637" y="537"/>
                        <a:pt x="630" y="516"/>
                      </a:cubicBezTo>
                      <a:cubicBezTo>
                        <a:pt x="654" y="547"/>
                        <a:pt x="677" y="508"/>
                        <a:pt x="705" y="501"/>
                      </a:cubicBezTo>
                      <a:cubicBezTo>
                        <a:pt x="701" y="512"/>
                        <a:pt x="693" y="519"/>
                        <a:pt x="682" y="524"/>
                      </a:cubicBezTo>
                      <a:cubicBezTo>
                        <a:pt x="677" y="529"/>
                        <a:pt x="664" y="560"/>
                        <a:pt x="690" y="553"/>
                      </a:cubicBezTo>
                      <a:cubicBezTo>
                        <a:pt x="707" y="553"/>
                        <a:pt x="712" y="566"/>
                        <a:pt x="735" y="561"/>
                      </a:cubicBezTo>
                      <a:cubicBezTo>
                        <a:pt x="724" y="494"/>
                        <a:pt x="683" y="459"/>
                        <a:pt x="660" y="390"/>
                      </a:cubicBezTo>
                      <a:cubicBezTo>
                        <a:pt x="636" y="380"/>
                        <a:pt x="654" y="414"/>
                        <a:pt x="630" y="405"/>
                      </a:cubicBezTo>
                      <a:cubicBezTo>
                        <a:pt x="605" y="406"/>
                        <a:pt x="620" y="366"/>
                        <a:pt x="601" y="360"/>
                      </a:cubicBezTo>
                      <a:cubicBezTo>
                        <a:pt x="574" y="365"/>
                        <a:pt x="563" y="344"/>
                        <a:pt x="556" y="345"/>
                      </a:cubicBezTo>
                      <a:cubicBezTo>
                        <a:pt x="556" y="350"/>
                        <a:pt x="555" y="354"/>
                        <a:pt x="549" y="352"/>
                      </a:cubicBezTo>
                      <a:cubicBezTo>
                        <a:pt x="551" y="449"/>
                        <a:pt x="529" y="434"/>
                        <a:pt x="504" y="494"/>
                      </a:cubicBezTo>
                      <a:cubicBezTo>
                        <a:pt x="504" y="476"/>
                        <a:pt x="491" y="472"/>
                        <a:pt x="496" y="449"/>
                      </a:cubicBezTo>
                      <a:cubicBezTo>
                        <a:pt x="486" y="450"/>
                        <a:pt x="480" y="446"/>
                        <a:pt x="474" y="442"/>
                      </a:cubicBezTo>
                      <a:cubicBezTo>
                        <a:pt x="449" y="432"/>
                        <a:pt x="421" y="425"/>
                        <a:pt x="415" y="397"/>
                      </a:cubicBezTo>
                      <a:cubicBezTo>
                        <a:pt x="436" y="372"/>
                        <a:pt x="454" y="342"/>
                        <a:pt x="489" y="330"/>
                      </a:cubicBezTo>
                      <a:cubicBezTo>
                        <a:pt x="483" y="349"/>
                        <a:pt x="517" y="365"/>
                        <a:pt x="519" y="352"/>
                      </a:cubicBezTo>
                      <a:cubicBezTo>
                        <a:pt x="511" y="352"/>
                        <a:pt x="509" y="339"/>
                        <a:pt x="519" y="338"/>
                      </a:cubicBezTo>
                      <a:cubicBezTo>
                        <a:pt x="529" y="337"/>
                        <a:pt x="535" y="341"/>
                        <a:pt x="541" y="345"/>
                      </a:cubicBezTo>
                      <a:cubicBezTo>
                        <a:pt x="542" y="326"/>
                        <a:pt x="530" y="322"/>
                        <a:pt x="519" y="315"/>
                      </a:cubicBezTo>
                      <a:cubicBezTo>
                        <a:pt x="527" y="296"/>
                        <a:pt x="555" y="297"/>
                        <a:pt x="549" y="263"/>
                      </a:cubicBezTo>
                      <a:cubicBezTo>
                        <a:pt x="525" y="253"/>
                        <a:pt x="575" y="256"/>
                        <a:pt x="586" y="256"/>
                      </a:cubicBezTo>
                      <a:cubicBezTo>
                        <a:pt x="580" y="279"/>
                        <a:pt x="606" y="270"/>
                        <a:pt x="601" y="293"/>
                      </a:cubicBezTo>
                      <a:cubicBezTo>
                        <a:pt x="599" y="316"/>
                        <a:pt x="574" y="316"/>
                        <a:pt x="556" y="323"/>
                      </a:cubicBezTo>
                      <a:cubicBezTo>
                        <a:pt x="589" y="332"/>
                        <a:pt x="610" y="353"/>
                        <a:pt x="638" y="367"/>
                      </a:cubicBezTo>
                      <a:cubicBezTo>
                        <a:pt x="656" y="353"/>
                        <a:pt x="623" y="340"/>
                        <a:pt x="660" y="352"/>
                      </a:cubicBezTo>
                      <a:cubicBezTo>
                        <a:pt x="661" y="334"/>
                        <a:pt x="662" y="316"/>
                        <a:pt x="645" y="315"/>
                      </a:cubicBezTo>
                      <a:cubicBezTo>
                        <a:pt x="653" y="292"/>
                        <a:pt x="665" y="324"/>
                        <a:pt x="675" y="323"/>
                      </a:cubicBezTo>
                      <a:cubicBezTo>
                        <a:pt x="683" y="318"/>
                        <a:pt x="683" y="306"/>
                        <a:pt x="697" y="308"/>
                      </a:cubicBezTo>
                      <a:cubicBezTo>
                        <a:pt x="653" y="269"/>
                        <a:pt x="654" y="213"/>
                        <a:pt x="578" y="218"/>
                      </a:cubicBezTo>
                      <a:cubicBezTo>
                        <a:pt x="554" y="210"/>
                        <a:pt x="598" y="210"/>
                        <a:pt x="608" y="211"/>
                      </a:cubicBezTo>
                      <a:cubicBezTo>
                        <a:pt x="606" y="200"/>
                        <a:pt x="586" y="208"/>
                        <a:pt x="586" y="196"/>
                      </a:cubicBezTo>
                      <a:cubicBezTo>
                        <a:pt x="559" y="212"/>
                        <a:pt x="497" y="192"/>
                        <a:pt x="496" y="233"/>
                      </a:cubicBezTo>
                      <a:cubicBezTo>
                        <a:pt x="491" y="259"/>
                        <a:pt x="527" y="243"/>
                        <a:pt x="519" y="271"/>
                      </a:cubicBezTo>
                      <a:cubicBezTo>
                        <a:pt x="512" y="274"/>
                        <a:pt x="505" y="277"/>
                        <a:pt x="504" y="285"/>
                      </a:cubicBezTo>
                      <a:cubicBezTo>
                        <a:pt x="494" y="257"/>
                        <a:pt x="470" y="276"/>
                        <a:pt x="467" y="233"/>
                      </a:cubicBezTo>
                      <a:cubicBezTo>
                        <a:pt x="455" y="231"/>
                        <a:pt x="454" y="240"/>
                        <a:pt x="444" y="241"/>
                      </a:cubicBezTo>
                      <a:cubicBezTo>
                        <a:pt x="438" y="262"/>
                        <a:pt x="455" y="260"/>
                        <a:pt x="452" y="278"/>
                      </a:cubicBezTo>
                      <a:cubicBezTo>
                        <a:pt x="424" y="244"/>
                        <a:pt x="420" y="291"/>
                        <a:pt x="380" y="287"/>
                      </a:cubicBezTo>
                      <a:cubicBezTo>
                        <a:pt x="408" y="263"/>
                        <a:pt x="437" y="242"/>
                        <a:pt x="468" y="223"/>
                      </a:cubicBezTo>
                      <a:cubicBezTo>
                        <a:pt x="480" y="220"/>
                        <a:pt x="489" y="214"/>
                        <a:pt x="495" y="206"/>
                      </a:cubicBezTo>
                      <a:cubicBezTo>
                        <a:pt x="504" y="201"/>
                        <a:pt x="512" y="196"/>
                        <a:pt x="521" y="191"/>
                      </a:cubicBezTo>
                      <a:cubicBezTo>
                        <a:pt x="539" y="193"/>
                        <a:pt x="560" y="191"/>
                        <a:pt x="586" y="189"/>
                      </a:cubicBezTo>
                      <a:cubicBezTo>
                        <a:pt x="593" y="175"/>
                        <a:pt x="601" y="163"/>
                        <a:pt x="611" y="152"/>
                      </a:cubicBezTo>
                      <a:cubicBezTo>
                        <a:pt x="626" y="146"/>
                        <a:pt x="641" y="140"/>
                        <a:pt x="656" y="135"/>
                      </a:cubicBezTo>
                      <a:cubicBezTo>
                        <a:pt x="682" y="183"/>
                        <a:pt x="790" y="161"/>
                        <a:pt x="757" y="256"/>
                      </a:cubicBezTo>
                      <a:cubicBezTo>
                        <a:pt x="758" y="262"/>
                        <a:pt x="765" y="263"/>
                        <a:pt x="769" y="260"/>
                      </a:cubicBezTo>
                      <a:cubicBezTo>
                        <a:pt x="770" y="259"/>
                        <a:pt x="771" y="257"/>
                        <a:pt x="772" y="256"/>
                      </a:cubicBezTo>
                      <a:cubicBezTo>
                        <a:pt x="772" y="258"/>
                        <a:pt x="771" y="259"/>
                        <a:pt x="769" y="260"/>
                      </a:cubicBezTo>
                      <a:cubicBezTo>
                        <a:pt x="753" y="294"/>
                        <a:pt x="763" y="382"/>
                        <a:pt x="817" y="397"/>
                      </a:cubicBezTo>
                      <a:cubicBezTo>
                        <a:pt x="838" y="383"/>
                        <a:pt x="845" y="356"/>
                        <a:pt x="861" y="337"/>
                      </a:cubicBezTo>
                      <a:cubicBezTo>
                        <a:pt x="894" y="289"/>
                        <a:pt x="971" y="283"/>
                        <a:pt x="1025" y="256"/>
                      </a:cubicBezTo>
                      <a:cubicBezTo>
                        <a:pt x="988" y="228"/>
                        <a:pt x="1051" y="199"/>
                        <a:pt x="1025" y="166"/>
                      </a:cubicBezTo>
                      <a:cubicBezTo>
                        <a:pt x="1028" y="155"/>
                        <a:pt x="1035" y="169"/>
                        <a:pt x="1047" y="166"/>
                      </a:cubicBezTo>
                      <a:cubicBezTo>
                        <a:pt x="1047" y="149"/>
                        <a:pt x="1035" y="144"/>
                        <a:pt x="1040" y="122"/>
                      </a:cubicBezTo>
                      <a:cubicBezTo>
                        <a:pt x="1044" y="121"/>
                        <a:pt x="1047" y="120"/>
                        <a:pt x="1050" y="118"/>
                      </a:cubicBezTo>
                      <a:cubicBezTo>
                        <a:pt x="1167" y="142"/>
                        <a:pt x="1274" y="193"/>
                        <a:pt x="1365" y="264"/>
                      </a:cubicBezTo>
                      <a:cubicBezTo>
                        <a:pt x="1287" y="274"/>
                        <a:pt x="1273" y="348"/>
                        <a:pt x="1226" y="390"/>
                      </a:cubicBezTo>
                      <a:cubicBezTo>
                        <a:pt x="1236" y="399"/>
                        <a:pt x="1231" y="425"/>
                        <a:pt x="1241" y="434"/>
                      </a:cubicBezTo>
                      <a:cubicBezTo>
                        <a:pt x="1249" y="428"/>
                        <a:pt x="1261" y="425"/>
                        <a:pt x="1278" y="427"/>
                      </a:cubicBezTo>
                      <a:cubicBezTo>
                        <a:pt x="1284" y="432"/>
                        <a:pt x="1298" y="478"/>
                        <a:pt x="1271" y="472"/>
                      </a:cubicBezTo>
                      <a:cubicBezTo>
                        <a:pt x="1268" y="454"/>
                        <a:pt x="1272" y="443"/>
                        <a:pt x="1278" y="434"/>
                      </a:cubicBezTo>
                      <a:cubicBezTo>
                        <a:pt x="1239" y="462"/>
                        <a:pt x="1237" y="528"/>
                        <a:pt x="1174" y="531"/>
                      </a:cubicBezTo>
                      <a:cubicBezTo>
                        <a:pt x="1176" y="548"/>
                        <a:pt x="1152" y="539"/>
                        <a:pt x="1151" y="554"/>
                      </a:cubicBezTo>
                      <a:cubicBezTo>
                        <a:pt x="1159" y="571"/>
                        <a:pt x="1177" y="577"/>
                        <a:pt x="1174" y="606"/>
                      </a:cubicBezTo>
                      <a:cubicBezTo>
                        <a:pt x="1171" y="606"/>
                        <a:pt x="1169" y="606"/>
                        <a:pt x="1166" y="606"/>
                      </a:cubicBezTo>
                      <a:cubicBezTo>
                        <a:pt x="1160" y="626"/>
                        <a:pt x="1143" y="595"/>
                        <a:pt x="1122" y="606"/>
                      </a:cubicBezTo>
                      <a:cubicBezTo>
                        <a:pt x="1099" y="610"/>
                        <a:pt x="1110" y="649"/>
                        <a:pt x="1099" y="665"/>
                      </a:cubicBezTo>
                      <a:cubicBezTo>
                        <a:pt x="1097" y="677"/>
                        <a:pt x="1106" y="678"/>
                        <a:pt x="1107" y="687"/>
                      </a:cubicBezTo>
                      <a:cubicBezTo>
                        <a:pt x="1129" y="687"/>
                        <a:pt x="1151" y="687"/>
                        <a:pt x="1174" y="687"/>
                      </a:cubicBezTo>
                      <a:cubicBezTo>
                        <a:pt x="1175" y="679"/>
                        <a:pt x="1182" y="676"/>
                        <a:pt x="1189" y="673"/>
                      </a:cubicBezTo>
                      <a:cubicBezTo>
                        <a:pt x="1189" y="663"/>
                        <a:pt x="1189" y="653"/>
                        <a:pt x="1189" y="643"/>
                      </a:cubicBezTo>
                      <a:cubicBezTo>
                        <a:pt x="1212" y="631"/>
                        <a:pt x="1229" y="614"/>
                        <a:pt x="1256" y="606"/>
                      </a:cubicBezTo>
                      <a:cubicBezTo>
                        <a:pt x="1266" y="608"/>
                        <a:pt x="1262" y="624"/>
                        <a:pt x="1263" y="635"/>
                      </a:cubicBezTo>
                      <a:cubicBezTo>
                        <a:pt x="1270" y="605"/>
                        <a:pt x="1353" y="671"/>
                        <a:pt x="1300" y="680"/>
                      </a:cubicBezTo>
                      <a:cubicBezTo>
                        <a:pt x="1324" y="708"/>
                        <a:pt x="1330" y="656"/>
                        <a:pt x="1352" y="658"/>
                      </a:cubicBezTo>
                      <a:cubicBezTo>
                        <a:pt x="1356" y="672"/>
                        <a:pt x="1374" y="671"/>
                        <a:pt x="1367" y="695"/>
                      </a:cubicBezTo>
                      <a:cubicBezTo>
                        <a:pt x="1372" y="695"/>
                        <a:pt x="1377" y="695"/>
                        <a:pt x="1382" y="695"/>
                      </a:cubicBezTo>
                      <a:cubicBezTo>
                        <a:pt x="1412" y="686"/>
                        <a:pt x="1372" y="647"/>
                        <a:pt x="1419" y="650"/>
                      </a:cubicBezTo>
                      <a:cubicBezTo>
                        <a:pt x="1409" y="660"/>
                        <a:pt x="1409" y="685"/>
                        <a:pt x="1419" y="695"/>
                      </a:cubicBezTo>
                      <a:cubicBezTo>
                        <a:pt x="1441" y="706"/>
                        <a:pt x="1480" y="699"/>
                        <a:pt x="1486" y="725"/>
                      </a:cubicBezTo>
                      <a:cubicBezTo>
                        <a:pt x="1482" y="738"/>
                        <a:pt x="1483" y="756"/>
                        <a:pt x="1472" y="762"/>
                      </a:cubicBezTo>
                      <a:cubicBezTo>
                        <a:pt x="1471" y="745"/>
                        <a:pt x="1440" y="759"/>
                        <a:pt x="1427" y="754"/>
                      </a:cubicBezTo>
                      <a:cubicBezTo>
                        <a:pt x="1392" y="767"/>
                        <a:pt x="1398" y="746"/>
                        <a:pt x="1375" y="732"/>
                      </a:cubicBezTo>
                      <a:cubicBezTo>
                        <a:pt x="1364" y="739"/>
                        <a:pt x="1351" y="743"/>
                        <a:pt x="1352" y="762"/>
                      </a:cubicBezTo>
                      <a:cubicBezTo>
                        <a:pt x="1329" y="751"/>
                        <a:pt x="1315" y="730"/>
                        <a:pt x="1285" y="725"/>
                      </a:cubicBezTo>
                      <a:cubicBezTo>
                        <a:pt x="1285" y="715"/>
                        <a:pt x="1285" y="705"/>
                        <a:pt x="1285" y="695"/>
                      </a:cubicBezTo>
                      <a:cubicBezTo>
                        <a:pt x="1229" y="674"/>
                        <a:pt x="1088" y="688"/>
                        <a:pt x="1092" y="777"/>
                      </a:cubicBezTo>
                      <a:cubicBezTo>
                        <a:pt x="1009" y="807"/>
                        <a:pt x="1050" y="883"/>
                        <a:pt x="1025" y="955"/>
                      </a:cubicBezTo>
                      <a:cubicBezTo>
                        <a:pt x="1052" y="980"/>
                        <a:pt x="1066" y="1019"/>
                        <a:pt x="1099" y="1037"/>
                      </a:cubicBezTo>
                      <a:cubicBezTo>
                        <a:pt x="1146" y="1032"/>
                        <a:pt x="1179" y="1038"/>
                        <a:pt x="1226" y="1022"/>
                      </a:cubicBezTo>
                      <a:cubicBezTo>
                        <a:pt x="1224" y="1047"/>
                        <a:pt x="1253" y="1040"/>
                        <a:pt x="1263" y="1052"/>
                      </a:cubicBezTo>
                      <a:cubicBezTo>
                        <a:pt x="1258" y="1141"/>
                        <a:pt x="1328" y="1189"/>
                        <a:pt x="1278" y="1261"/>
                      </a:cubicBezTo>
                      <a:cubicBezTo>
                        <a:pt x="1302" y="1311"/>
                        <a:pt x="1303" y="1385"/>
                        <a:pt x="1323" y="1439"/>
                      </a:cubicBezTo>
                      <a:cubicBezTo>
                        <a:pt x="1443" y="1457"/>
                        <a:pt x="1448" y="1297"/>
                        <a:pt x="1524" y="1246"/>
                      </a:cubicBezTo>
                      <a:cubicBezTo>
                        <a:pt x="1528" y="1191"/>
                        <a:pt x="1525" y="1176"/>
                        <a:pt x="1524" y="1119"/>
                      </a:cubicBezTo>
                      <a:cubicBezTo>
                        <a:pt x="1560" y="1074"/>
                        <a:pt x="1613" y="1045"/>
                        <a:pt x="1620" y="970"/>
                      </a:cubicBezTo>
                      <a:cubicBezTo>
                        <a:pt x="1603" y="953"/>
                        <a:pt x="1574" y="994"/>
                        <a:pt x="1561" y="963"/>
                      </a:cubicBezTo>
                      <a:cubicBezTo>
                        <a:pt x="1604" y="933"/>
                        <a:pt x="1705" y="902"/>
                        <a:pt x="1658" y="829"/>
                      </a:cubicBezTo>
                      <a:cubicBezTo>
                        <a:pt x="1662" y="829"/>
                        <a:pt x="1667" y="829"/>
                        <a:pt x="1671" y="829"/>
                      </a:cubicBezTo>
                      <a:cubicBezTo>
                        <a:pt x="1673" y="848"/>
                        <a:pt x="1674" y="868"/>
                        <a:pt x="1674" y="887"/>
                      </a:cubicBezTo>
                      <a:cubicBezTo>
                        <a:pt x="1674" y="1321"/>
                        <a:pt x="1321" y="1674"/>
                        <a:pt x="887" y="167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CA">
                    <a:solidFill>
                      <a:srgbClr val="FFFFFF"/>
                    </a:solidFill>
                  </a:endParaRPr>
                </a:p>
              </p:txBody>
            </p:sp>
          </p:grpSp>
        </p:grpSp>
      </p:grpSp>
      <p:sp>
        <p:nvSpPr>
          <p:cNvPr id="114" name="TextBox 113"/>
          <p:cNvSpPr txBox="1"/>
          <p:nvPr/>
        </p:nvSpPr>
        <p:spPr>
          <a:xfrm>
            <a:off x="1759250" y="586800"/>
            <a:ext cx="5295824" cy="584775"/>
          </a:xfrm>
          <a:prstGeom prst="rect">
            <a:avLst/>
          </a:prstGeom>
          <a:noFill/>
        </p:spPr>
        <p:txBody>
          <a:bodyPr wrap="square" rtlCol="0">
            <a:spAutoFit/>
          </a:bodyPr>
          <a:lstStyle/>
          <a:p>
            <a:pPr algn="ctr" fontAlgn="base">
              <a:spcBef>
                <a:spcPct val="0"/>
              </a:spcBef>
              <a:spcAft>
                <a:spcPct val="0"/>
              </a:spcAft>
            </a:pPr>
            <a:r>
              <a:rPr lang="en-US" sz="1600" i="1" dirty="0">
                <a:solidFill>
                  <a:srgbClr val="000000"/>
                </a:solidFill>
                <a:latin typeface="Arial" panose="020B0604020202020204" pitchFamily="34" charset="0"/>
                <a:cs typeface="Arial" panose="020B0604020202020204" pitchFamily="34" charset="0"/>
              </a:rPr>
              <a:t>Proportion of Adults which Claim to Know </a:t>
            </a:r>
          </a:p>
          <a:p>
            <a:pPr algn="ctr" fontAlgn="base">
              <a:spcBef>
                <a:spcPct val="0"/>
              </a:spcBef>
              <a:spcAft>
                <a:spcPct val="0"/>
              </a:spcAft>
            </a:pPr>
            <a:r>
              <a:rPr lang="en-US" sz="1600" i="1" dirty="0">
                <a:solidFill>
                  <a:srgbClr val="000000"/>
                </a:solidFill>
                <a:latin typeface="Arial" panose="020B0604020202020204" pitchFamily="34" charset="0"/>
                <a:cs typeface="Arial" panose="020B0604020202020204" pitchFamily="34" charset="0"/>
              </a:rPr>
              <a:t>What a PE Would Feel Like</a:t>
            </a:r>
          </a:p>
        </p:txBody>
      </p:sp>
      <p:graphicFrame>
        <p:nvGraphicFramePr>
          <p:cNvPr id="14" name="Chart 13"/>
          <p:cNvGraphicFramePr/>
          <p:nvPr>
            <p:extLst>
              <p:ext uri="{D42A27DB-BD31-4B8C-83A1-F6EECF244321}">
                <p14:modId xmlns:p14="http://schemas.microsoft.com/office/powerpoint/2010/main" val="3977035097"/>
              </p:ext>
            </p:extLst>
          </p:nvPr>
        </p:nvGraphicFramePr>
        <p:xfrm>
          <a:off x="356389" y="1833067"/>
          <a:ext cx="2215094" cy="1476729"/>
        </p:xfrm>
        <a:graphic>
          <a:graphicData uri="http://schemas.openxmlformats.org/drawingml/2006/chart">
            <c:chart xmlns:c="http://schemas.openxmlformats.org/drawingml/2006/chart" xmlns:r="http://schemas.openxmlformats.org/officeDocument/2006/relationships" r:id="rId2"/>
          </a:graphicData>
        </a:graphic>
      </p:graphicFrame>
      <p:sp>
        <p:nvSpPr>
          <p:cNvPr id="116" name="TextBox 115"/>
          <p:cNvSpPr txBox="1"/>
          <p:nvPr/>
        </p:nvSpPr>
        <p:spPr>
          <a:xfrm>
            <a:off x="893792" y="1833067"/>
            <a:ext cx="1140287" cy="276999"/>
          </a:xfrm>
          <a:prstGeom prst="rect">
            <a:avLst/>
          </a:prstGeom>
          <a:noFill/>
        </p:spPr>
        <p:txBody>
          <a:bodyPr wrap="square" rtlCol="0">
            <a:spAutoFit/>
          </a:bodyPr>
          <a:lstStyle/>
          <a:p>
            <a:pPr algn="ctr" fontAlgn="base">
              <a:spcBef>
                <a:spcPct val="0"/>
              </a:spcBef>
              <a:spcAft>
                <a:spcPct val="0"/>
              </a:spcAft>
            </a:pPr>
            <a:r>
              <a:rPr lang="en-US" sz="1200" b="1" i="1" dirty="0">
                <a:solidFill>
                  <a:srgbClr val="000000">
                    <a:lumMod val="75000"/>
                    <a:lumOff val="25000"/>
                  </a:srgbClr>
                </a:solidFill>
                <a:latin typeface="Arial" panose="020B0604020202020204" pitchFamily="34" charset="0"/>
                <a:cs typeface="Arial" panose="020B0604020202020204" pitchFamily="34" charset="0"/>
              </a:rPr>
              <a:t>Ages 18-39</a:t>
            </a:r>
          </a:p>
        </p:txBody>
      </p:sp>
      <p:graphicFrame>
        <p:nvGraphicFramePr>
          <p:cNvPr id="166" name="Chart 165"/>
          <p:cNvGraphicFramePr/>
          <p:nvPr>
            <p:extLst>
              <p:ext uri="{D42A27DB-BD31-4B8C-83A1-F6EECF244321}">
                <p14:modId xmlns:p14="http://schemas.microsoft.com/office/powerpoint/2010/main" val="1869443824"/>
              </p:ext>
            </p:extLst>
          </p:nvPr>
        </p:nvGraphicFramePr>
        <p:xfrm>
          <a:off x="356389" y="3095516"/>
          <a:ext cx="2215094" cy="1476729"/>
        </p:xfrm>
        <a:graphic>
          <a:graphicData uri="http://schemas.openxmlformats.org/drawingml/2006/chart">
            <c:chart xmlns:c="http://schemas.openxmlformats.org/drawingml/2006/chart" xmlns:r="http://schemas.openxmlformats.org/officeDocument/2006/relationships" r:id="rId3"/>
          </a:graphicData>
        </a:graphic>
      </p:graphicFrame>
      <p:sp>
        <p:nvSpPr>
          <p:cNvPr id="167" name="TextBox 166"/>
          <p:cNvSpPr txBox="1"/>
          <p:nvPr/>
        </p:nvSpPr>
        <p:spPr>
          <a:xfrm>
            <a:off x="893792" y="3095516"/>
            <a:ext cx="1140287" cy="276999"/>
          </a:xfrm>
          <a:prstGeom prst="rect">
            <a:avLst/>
          </a:prstGeom>
          <a:noFill/>
        </p:spPr>
        <p:txBody>
          <a:bodyPr wrap="square" rtlCol="0">
            <a:spAutoFit/>
          </a:bodyPr>
          <a:lstStyle/>
          <a:p>
            <a:pPr algn="ctr" fontAlgn="base">
              <a:spcBef>
                <a:spcPct val="0"/>
              </a:spcBef>
              <a:spcAft>
                <a:spcPct val="0"/>
              </a:spcAft>
            </a:pPr>
            <a:r>
              <a:rPr lang="en-US" sz="1200" b="1" i="1" dirty="0">
                <a:solidFill>
                  <a:srgbClr val="000000">
                    <a:lumMod val="75000"/>
                    <a:lumOff val="25000"/>
                  </a:srgbClr>
                </a:solidFill>
                <a:latin typeface="Arial" panose="020B0604020202020204" pitchFamily="34" charset="0"/>
                <a:cs typeface="Arial" panose="020B0604020202020204" pitchFamily="34" charset="0"/>
              </a:rPr>
              <a:t>Ages </a:t>
            </a:r>
            <a:r>
              <a:rPr lang="en-US" sz="1200" b="1" i="1" dirty="0" smtClean="0">
                <a:solidFill>
                  <a:srgbClr val="000000">
                    <a:lumMod val="75000"/>
                    <a:lumOff val="25000"/>
                  </a:srgbClr>
                </a:solidFill>
                <a:latin typeface="Arial" panose="020B0604020202020204" pitchFamily="34" charset="0"/>
                <a:cs typeface="Arial" panose="020B0604020202020204" pitchFamily="34" charset="0"/>
              </a:rPr>
              <a:t>40+</a:t>
            </a:r>
            <a:endParaRPr lang="en-US" sz="1200" b="1" i="1" dirty="0">
              <a:solidFill>
                <a:srgbClr val="000000">
                  <a:lumMod val="75000"/>
                  <a:lumOff val="25000"/>
                </a:srgbClr>
              </a:solidFill>
              <a:latin typeface="Arial" panose="020B0604020202020204" pitchFamily="34" charset="0"/>
              <a:cs typeface="Arial" panose="020B0604020202020204" pitchFamily="34" charset="0"/>
            </a:endParaRPr>
          </a:p>
        </p:txBody>
      </p:sp>
      <p:graphicFrame>
        <p:nvGraphicFramePr>
          <p:cNvPr id="170" name="Chart 169"/>
          <p:cNvGraphicFramePr/>
          <p:nvPr>
            <p:extLst>
              <p:ext uri="{D42A27DB-BD31-4B8C-83A1-F6EECF244321}">
                <p14:modId xmlns:p14="http://schemas.microsoft.com/office/powerpoint/2010/main" val="878665294"/>
              </p:ext>
            </p:extLst>
          </p:nvPr>
        </p:nvGraphicFramePr>
        <p:xfrm>
          <a:off x="3251989" y="1842592"/>
          <a:ext cx="2215094" cy="1476729"/>
        </p:xfrm>
        <a:graphic>
          <a:graphicData uri="http://schemas.openxmlformats.org/drawingml/2006/chart">
            <c:chart xmlns:c="http://schemas.openxmlformats.org/drawingml/2006/chart" xmlns:r="http://schemas.openxmlformats.org/officeDocument/2006/relationships" r:id="rId4"/>
          </a:graphicData>
        </a:graphic>
      </p:graphicFrame>
      <p:sp>
        <p:nvSpPr>
          <p:cNvPr id="171" name="TextBox 170"/>
          <p:cNvSpPr txBox="1"/>
          <p:nvPr/>
        </p:nvSpPr>
        <p:spPr>
          <a:xfrm>
            <a:off x="3789392" y="1842592"/>
            <a:ext cx="1140287" cy="276999"/>
          </a:xfrm>
          <a:prstGeom prst="rect">
            <a:avLst/>
          </a:prstGeom>
          <a:noFill/>
        </p:spPr>
        <p:txBody>
          <a:bodyPr wrap="square" rtlCol="0">
            <a:spAutoFit/>
          </a:bodyPr>
          <a:lstStyle/>
          <a:p>
            <a:pPr algn="ctr" fontAlgn="base">
              <a:spcBef>
                <a:spcPct val="0"/>
              </a:spcBef>
              <a:spcAft>
                <a:spcPct val="0"/>
              </a:spcAft>
            </a:pPr>
            <a:r>
              <a:rPr lang="en-US" sz="1200" b="1" i="1" dirty="0">
                <a:solidFill>
                  <a:srgbClr val="000000">
                    <a:lumMod val="75000"/>
                    <a:lumOff val="25000"/>
                  </a:srgbClr>
                </a:solidFill>
                <a:latin typeface="Arial" panose="020B0604020202020204" pitchFamily="34" charset="0"/>
                <a:cs typeface="Arial" panose="020B0604020202020204" pitchFamily="34" charset="0"/>
              </a:rPr>
              <a:t>Ages 18-39</a:t>
            </a:r>
          </a:p>
        </p:txBody>
      </p:sp>
      <p:graphicFrame>
        <p:nvGraphicFramePr>
          <p:cNvPr id="172" name="Chart 171"/>
          <p:cNvGraphicFramePr/>
          <p:nvPr>
            <p:extLst>
              <p:ext uri="{D42A27DB-BD31-4B8C-83A1-F6EECF244321}">
                <p14:modId xmlns:p14="http://schemas.microsoft.com/office/powerpoint/2010/main" val="2788503818"/>
              </p:ext>
            </p:extLst>
          </p:nvPr>
        </p:nvGraphicFramePr>
        <p:xfrm>
          <a:off x="3251989" y="3105041"/>
          <a:ext cx="2215094" cy="1476729"/>
        </p:xfrm>
        <a:graphic>
          <a:graphicData uri="http://schemas.openxmlformats.org/drawingml/2006/chart">
            <c:chart xmlns:c="http://schemas.openxmlformats.org/drawingml/2006/chart" xmlns:r="http://schemas.openxmlformats.org/officeDocument/2006/relationships" r:id="rId5"/>
          </a:graphicData>
        </a:graphic>
      </p:graphicFrame>
      <p:sp>
        <p:nvSpPr>
          <p:cNvPr id="173" name="TextBox 172"/>
          <p:cNvSpPr txBox="1"/>
          <p:nvPr/>
        </p:nvSpPr>
        <p:spPr>
          <a:xfrm>
            <a:off x="3789392" y="3105041"/>
            <a:ext cx="1140287" cy="276999"/>
          </a:xfrm>
          <a:prstGeom prst="rect">
            <a:avLst/>
          </a:prstGeom>
          <a:noFill/>
        </p:spPr>
        <p:txBody>
          <a:bodyPr wrap="square" rtlCol="0">
            <a:spAutoFit/>
          </a:bodyPr>
          <a:lstStyle/>
          <a:p>
            <a:pPr algn="ctr" fontAlgn="base">
              <a:spcBef>
                <a:spcPct val="0"/>
              </a:spcBef>
              <a:spcAft>
                <a:spcPct val="0"/>
              </a:spcAft>
            </a:pPr>
            <a:r>
              <a:rPr lang="en-US" sz="1200" b="1" i="1" dirty="0">
                <a:solidFill>
                  <a:srgbClr val="000000">
                    <a:lumMod val="75000"/>
                    <a:lumOff val="25000"/>
                  </a:srgbClr>
                </a:solidFill>
                <a:latin typeface="Arial" panose="020B0604020202020204" pitchFamily="34" charset="0"/>
                <a:cs typeface="Arial" panose="020B0604020202020204" pitchFamily="34" charset="0"/>
              </a:rPr>
              <a:t>Ages </a:t>
            </a:r>
            <a:r>
              <a:rPr lang="en-US" sz="1200" b="1" i="1" dirty="0" smtClean="0">
                <a:solidFill>
                  <a:srgbClr val="000000">
                    <a:lumMod val="75000"/>
                    <a:lumOff val="25000"/>
                  </a:srgbClr>
                </a:solidFill>
                <a:latin typeface="Arial" panose="020B0604020202020204" pitchFamily="34" charset="0"/>
                <a:cs typeface="Arial" panose="020B0604020202020204" pitchFamily="34" charset="0"/>
              </a:rPr>
              <a:t>40+</a:t>
            </a:r>
            <a:endParaRPr lang="en-US" sz="1200" b="1" i="1" dirty="0">
              <a:solidFill>
                <a:srgbClr val="000000">
                  <a:lumMod val="75000"/>
                  <a:lumOff val="25000"/>
                </a:srgbClr>
              </a:solidFill>
              <a:latin typeface="Arial" panose="020B0604020202020204" pitchFamily="34" charset="0"/>
              <a:cs typeface="Arial" panose="020B0604020202020204" pitchFamily="34" charset="0"/>
            </a:endParaRPr>
          </a:p>
        </p:txBody>
      </p:sp>
      <p:graphicFrame>
        <p:nvGraphicFramePr>
          <p:cNvPr id="176" name="Chart 175"/>
          <p:cNvGraphicFramePr/>
          <p:nvPr>
            <p:extLst>
              <p:ext uri="{D42A27DB-BD31-4B8C-83A1-F6EECF244321}">
                <p14:modId xmlns:p14="http://schemas.microsoft.com/office/powerpoint/2010/main" val="544338680"/>
              </p:ext>
            </p:extLst>
          </p:nvPr>
        </p:nvGraphicFramePr>
        <p:xfrm>
          <a:off x="6404764" y="1833067"/>
          <a:ext cx="2215094" cy="1476729"/>
        </p:xfrm>
        <a:graphic>
          <a:graphicData uri="http://schemas.openxmlformats.org/drawingml/2006/chart">
            <c:chart xmlns:c="http://schemas.openxmlformats.org/drawingml/2006/chart" xmlns:r="http://schemas.openxmlformats.org/officeDocument/2006/relationships" r:id="rId6"/>
          </a:graphicData>
        </a:graphic>
      </p:graphicFrame>
      <p:sp>
        <p:nvSpPr>
          <p:cNvPr id="177" name="TextBox 176"/>
          <p:cNvSpPr txBox="1"/>
          <p:nvPr/>
        </p:nvSpPr>
        <p:spPr>
          <a:xfrm>
            <a:off x="6942167" y="1833067"/>
            <a:ext cx="1140287" cy="276999"/>
          </a:xfrm>
          <a:prstGeom prst="rect">
            <a:avLst/>
          </a:prstGeom>
          <a:noFill/>
        </p:spPr>
        <p:txBody>
          <a:bodyPr wrap="square" rtlCol="0">
            <a:spAutoFit/>
          </a:bodyPr>
          <a:lstStyle/>
          <a:p>
            <a:pPr algn="ctr" fontAlgn="base">
              <a:spcBef>
                <a:spcPct val="0"/>
              </a:spcBef>
              <a:spcAft>
                <a:spcPct val="0"/>
              </a:spcAft>
            </a:pPr>
            <a:r>
              <a:rPr lang="en-US" sz="1200" b="1" i="1" dirty="0" smtClean="0">
                <a:solidFill>
                  <a:srgbClr val="000000">
                    <a:lumMod val="75000"/>
                    <a:lumOff val="25000"/>
                  </a:srgbClr>
                </a:solidFill>
                <a:latin typeface="Arial" panose="020B0604020202020204" pitchFamily="34" charset="0"/>
                <a:cs typeface="Arial" panose="020B0604020202020204" pitchFamily="34" charset="0"/>
              </a:rPr>
              <a:t>Urban (C)</a:t>
            </a:r>
            <a:endParaRPr lang="en-US" sz="1200" b="1" i="1" dirty="0">
              <a:solidFill>
                <a:srgbClr val="000000">
                  <a:lumMod val="75000"/>
                  <a:lumOff val="25000"/>
                </a:srgbClr>
              </a:solidFill>
              <a:latin typeface="Arial" panose="020B0604020202020204" pitchFamily="34" charset="0"/>
              <a:cs typeface="Arial" panose="020B0604020202020204" pitchFamily="34" charset="0"/>
            </a:endParaRPr>
          </a:p>
        </p:txBody>
      </p:sp>
      <p:graphicFrame>
        <p:nvGraphicFramePr>
          <p:cNvPr id="178" name="Chart 177"/>
          <p:cNvGraphicFramePr/>
          <p:nvPr>
            <p:extLst>
              <p:ext uri="{D42A27DB-BD31-4B8C-83A1-F6EECF244321}">
                <p14:modId xmlns:p14="http://schemas.microsoft.com/office/powerpoint/2010/main" val="2739098293"/>
              </p:ext>
            </p:extLst>
          </p:nvPr>
        </p:nvGraphicFramePr>
        <p:xfrm>
          <a:off x="6404764" y="3095516"/>
          <a:ext cx="2215094" cy="1476729"/>
        </p:xfrm>
        <a:graphic>
          <a:graphicData uri="http://schemas.openxmlformats.org/drawingml/2006/chart">
            <c:chart xmlns:c="http://schemas.openxmlformats.org/drawingml/2006/chart" xmlns:r="http://schemas.openxmlformats.org/officeDocument/2006/relationships" r:id="rId7"/>
          </a:graphicData>
        </a:graphic>
      </p:graphicFrame>
      <p:sp>
        <p:nvSpPr>
          <p:cNvPr id="179" name="TextBox 178"/>
          <p:cNvSpPr txBox="1"/>
          <p:nvPr/>
        </p:nvSpPr>
        <p:spPr>
          <a:xfrm>
            <a:off x="6942167" y="3095516"/>
            <a:ext cx="1289360" cy="276999"/>
          </a:xfrm>
          <a:prstGeom prst="rect">
            <a:avLst/>
          </a:prstGeom>
          <a:noFill/>
        </p:spPr>
        <p:txBody>
          <a:bodyPr wrap="square" rtlCol="0">
            <a:spAutoFit/>
          </a:bodyPr>
          <a:lstStyle/>
          <a:p>
            <a:pPr algn="ctr" fontAlgn="base">
              <a:spcBef>
                <a:spcPct val="0"/>
              </a:spcBef>
              <a:spcAft>
                <a:spcPct val="0"/>
              </a:spcAft>
            </a:pPr>
            <a:r>
              <a:rPr lang="en-US" sz="1200" b="1" i="1" dirty="0" smtClean="0">
                <a:solidFill>
                  <a:srgbClr val="000000">
                    <a:lumMod val="75000"/>
                    <a:lumOff val="25000"/>
                  </a:srgbClr>
                </a:solidFill>
                <a:latin typeface="Arial" panose="020B0604020202020204" pitchFamily="34" charset="0"/>
                <a:cs typeface="Arial" panose="020B0604020202020204" pitchFamily="34" charset="0"/>
              </a:rPr>
              <a:t>Suburban (D)</a:t>
            </a:r>
            <a:endParaRPr lang="en-US" sz="1200" b="1" i="1" dirty="0">
              <a:solidFill>
                <a:srgbClr val="000000">
                  <a:lumMod val="75000"/>
                  <a:lumOff val="25000"/>
                </a:srgbClr>
              </a:solidFill>
              <a:latin typeface="Arial" panose="020B0604020202020204" pitchFamily="34" charset="0"/>
              <a:cs typeface="Arial" panose="020B0604020202020204" pitchFamily="34" charset="0"/>
            </a:endParaRPr>
          </a:p>
        </p:txBody>
      </p:sp>
      <p:graphicFrame>
        <p:nvGraphicFramePr>
          <p:cNvPr id="180" name="Chart 179"/>
          <p:cNvGraphicFramePr/>
          <p:nvPr>
            <p:extLst>
              <p:ext uri="{D42A27DB-BD31-4B8C-83A1-F6EECF244321}">
                <p14:modId xmlns:p14="http://schemas.microsoft.com/office/powerpoint/2010/main" val="148724584"/>
              </p:ext>
            </p:extLst>
          </p:nvPr>
        </p:nvGraphicFramePr>
        <p:xfrm>
          <a:off x="6421205" y="4433392"/>
          <a:ext cx="2215094" cy="1476729"/>
        </p:xfrm>
        <a:graphic>
          <a:graphicData uri="http://schemas.openxmlformats.org/drawingml/2006/chart">
            <c:chart xmlns:c="http://schemas.openxmlformats.org/drawingml/2006/chart" xmlns:r="http://schemas.openxmlformats.org/officeDocument/2006/relationships" r:id="rId8"/>
          </a:graphicData>
        </a:graphic>
      </p:graphicFrame>
      <p:sp>
        <p:nvSpPr>
          <p:cNvPr id="181" name="TextBox 180"/>
          <p:cNvSpPr txBox="1"/>
          <p:nvPr/>
        </p:nvSpPr>
        <p:spPr>
          <a:xfrm>
            <a:off x="6958608" y="4433392"/>
            <a:ext cx="1140287" cy="276999"/>
          </a:xfrm>
          <a:prstGeom prst="rect">
            <a:avLst/>
          </a:prstGeom>
          <a:noFill/>
        </p:spPr>
        <p:txBody>
          <a:bodyPr wrap="square" rtlCol="0">
            <a:spAutoFit/>
          </a:bodyPr>
          <a:lstStyle/>
          <a:p>
            <a:pPr algn="ctr" fontAlgn="base">
              <a:spcBef>
                <a:spcPct val="0"/>
              </a:spcBef>
              <a:spcAft>
                <a:spcPct val="0"/>
              </a:spcAft>
            </a:pPr>
            <a:r>
              <a:rPr lang="en-US" sz="1200" b="1" i="1" dirty="0" smtClean="0">
                <a:solidFill>
                  <a:srgbClr val="000000">
                    <a:lumMod val="75000"/>
                    <a:lumOff val="25000"/>
                  </a:srgbClr>
                </a:solidFill>
                <a:latin typeface="Arial" panose="020B0604020202020204" pitchFamily="34" charset="0"/>
                <a:cs typeface="Arial" panose="020B0604020202020204" pitchFamily="34" charset="0"/>
              </a:rPr>
              <a:t>Rural* (E)</a:t>
            </a:r>
            <a:endParaRPr lang="en-US" sz="1200" b="1" i="1" dirty="0">
              <a:solidFill>
                <a:srgbClr val="000000">
                  <a:lumMod val="75000"/>
                  <a:lumOff val="25000"/>
                </a:srgbClr>
              </a:solidFill>
              <a:latin typeface="Arial" panose="020B0604020202020204" pitchFamily="34" charset="0"/>
              <a:cs typeface="Arial" panose="020B0604020202020204" pitchFamily="34" charset="0"/>
            </a:endParaRPr>
          </a:p>
        </p:txBody>
      </p:sp>
      <p:sp>
        <p:nvSpPr>
          <p:cNvPr id="182" name="Rectangle 181"/>
          <p:cNvSpPr/>
          <p:nvPr/>
        </p:nvSpPr>
        <p:spPr>
          <a:xfrm>
            <a:off x="83490" y="6256940"/>
            <a:ext cx="7033137" cy="461665"/>
          </a:xfrm>
          <a:prstGeom prst="rect">
            <a:avLst/>
          </a:prstGeom>
        </p:spPr>
        <p:txBody>
          <a:bodyPr wrap="square">
            <a:spAutoFit/>
          </a:bodyPr>
          <a:lstStyle/>
          <a:p>
            <a:r>
              <a:rPr lang="en-US" sz="800" dirty="0">
                <a:solidFill>
                  <a:srgbClr val="000000"/>
                </a:solidFill>
                <a:latin typeface="Arial" panose="020B0604020202020204" pitchFamily="34" charset="0"/>
                <a:cs typeface="Arial" panose="020B0604020202020204" pitchFamily="34" charset="0"/>
              </a:rPr>
              <a:t>Base: All Thailand Respondents</a:t>
            </a:r>
            <a:r>
              <a:rPr lang="en-US" sz="800" dirty="0" smtClean="0">
                <a:solidFill>
                  <a:srgbClr val="000000"/>
                </a:solidFill>
                <a:latin typeface="Arial" panose="020B0604020202020204" pitchFamily="34" charset="0"/>
                <a:cs typeface="Arial" panose="020B0604020202020204" pitchFamily="34" charset="0"/>
              </a:rPr>
              <a:t>. </a:t>
            </a:r>
            <a:r>
              <a:rPr lang="pt-BR" sz="800" dirty="0">
                <a:solidFill>
                  <a:srgbClr val="000000"/>
                </a:solidFill>
                <a:latin typeface="Arial" panose="020B0604020202020204" pitchFamily="34" charset="0"/>
                <a:cs typeface="Arial" panose="020B0604020202020204" pitchFamily="34" charset="0"/>
              </a:rPr>
              <a:t>Males: 18-39 (n=73), 40+ (n=348); Females: 18-39 (n=87), 40+ (n=292); </a:t>
            </a:r>
            <a:endParaRPr lang="pt-BR" sz="800" dirty="0" smtClean="0">
              <a:solidFill>
                <a:srgbClr val="000000"/>
              </a:solidFill>
              <a:latin typeface="Arial" panose="020B0604020202020204" pitchFamily="34" charset="0"/>
              <a:cs typeface="Arial" panose="020B0604020202020204" pitchFamily="34" charset="0"/>
            </a:endParaRPr>
          </a:p>
          <a:p>
            <a:r>
              <a:rPr lang="pt-BR" sz="800" dirty="0" smtClean="0">
                <a:solidFill>
                  <a:srgbClr val="000000"/>
                </a:solidFill>
                <a:latin typeface="Arial" panose="020B0604020202020204" pitchFamily="34" charset="0"/>
                <a:cs typeface="Arial" panose="020B0604020202020204" pitchFamily="34" charset="0"/>
              </a:rPr>
              <a:t>Locale</a:t>
            </a:r>
            <a:r>
              <a:rPr lang="pt-BR" sz="800" dirty="0">
                <a:solidFill>
                  <a:srgbClr val="000000"/>
                </a:solidFill>
                <a:latin typeface="Arial" panose="020B0604020202020204" pitchFamily="34" charset="0"/>
                <a:cs typeface="Arial" panose="020B0604020202020204" pitchFamily="34" charset="0"/>
              </a:rPr>
              <a:t>: Urban (n=663), Suburban (n=118), Rural (n=19</a:t>
            </a:r>
            <a:r>
              <a:rPr lang="pt-BR" sz="800" dirty="0" smtClean="0">
                <a:solidFill>
                  <a:srgbClr val="000000"/>
                </a:solidFill>
                <a:latin typeface="Arial" panose="020B0604020202020204" pitchFamily="34" charset="0"/>
                <a:cs typeface="Arial" panose="020B0604020202020204" pitchFamily="34" charset="0"/>
              </a:rPr>
              <a:t>*) </a:t>
            </a:r>
            <a:r>
              <a:rPr lang="en-US" sz="800" dirty="0">
                <a:solidFill>
                  <a:srgbClr val="FF0000"/>
                </a:solidFill>
                <a:latin typeface="Arial" panose="020B0604020202020204" pitchFamily="34" charset="0"/>
                <a:cs typeface="Arial" panose="020B0604020202020204" pitchFamily="34" charset="0"/>
              </a:rPr>
              <a:t>*Caution: Small sample size, interpret with caution.</a:t>
            </a:r>
          </a:p>
          <a:p>
            <a:pPr fontAlgn="base">
              <a:spcBef>
                <a:spcPct val="0"/>
              </a:spcBef>
              <a:spcAft>
                <a:spcPct val="0"/>
              </a:spcAft>
            </a:pPr>
            <a:r>
              <a:rPr lang="en-US" sz="800" dirty="0">
                <a:solidFill>
                  <a:srgbClr val="000000"/>
                </a:solidFill>
                <a:latin typeface="Arial" panose="020B0604020202020204" pitchFamily="34" charset="0"/>
                <a:cs typeface="Arial" panose="020B0604020202020204" pitchFamily="34" charset="0"/>
              </a:rPr>
              <a:t>Q6. Do you know what a blood clot in your lung (also known as pulmonary embolism) would feel like if you had one personally?</a:t>
            </a:r>
          </a:p>
        </p:txBody>
      </p:sp>
      <p:pic>
        <p:nvPicPr>
          <p:cNvPr id="51" name="Picture 50"/>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8323703" y="127430"/>
            <a:ext cx="612648" cy="612648"/>
          </a:xfrm>
          <a:prstGeom prst="rect">
            <a:avLst/>
          </a:prstGeom>
        </p:spPr>
      </p:pic>
    </p:spTree>
    <p:extLst>
      <p:ext uri="{BB962C8B-B14F-4D97-AF65-F5344CB8AC3E}">
        <p14:creationId xmlns:p14="http://schemas.microsoft.com/office/powerpoint/2010/main" val="3614731228"/>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ounded Rectangle 10"/>
          <p:cNvSpPr/>
          <p:nvPr/>
        </p:nvSpPr>
        <p:spPr bwMode="auto">
          <a:xfrm>
            <a:off x="5844209" y="1388440"/>
            <a:ext cx="2886323" cy="3898099"/>
          </a:xfrm>
          <a:prstGeom prst="roundRect">
            <a:avLst/>
          </a:prstGeom>
          <a:solidFill>
            <a:schemeClr val="bg1">
              <a:lumMod val="95000"/>
            </a:schemeClr>
          </a:solidFill>
          <a:ln w="9525" cap="flat" cmpd="sng" algn="ctr">
            <a:solidFill>
              <a:srgbClr val="C00000"/>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sp>
        <p:nvSpPr>
          <p:cNvPr id="9" name="Rounded Rectangle 8"/>
          <p:cNvSpPr/>
          <p:nvPr/>
        </p:nvSpPr>
        <p:spPr bwMode="auto">
          <a:xfrm>
            <a:off x="956799" y="1395060"/>
            <a:ext cx="4823800" cy="3891479"/>
          </a:xfrm>
          <a:prstGeom prst="roundRect">
            <a:avLst/>
          </a:prstGeom>
          <a:solidFill>
            <a:schemeClr val="bg1">
              <a:lumMod val="95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sp>
        <p:nvSpPr>
          <p:cNvPr id="2" name="Slide Number Placeholder 1"/>
          <p:cNvSpPr>
            <a:spLocks noGrp="1"/>
          </p:cNvSpPr>
          <p:nvPr>
            <p:ph type="sldNum" sz="quarter" idx="10"/>
          </p:nvPr>
        </p:nvSpPr>
        <p:spPr/>
        <p:txBody>
          <a:bodyPr/>
          <a:lstStyle/>
          <a:p>
            <a:r>
              <a:rPr lang="en-US" smtClean="0">
                <a:solidFill>
                  <a:srgbClr val="FFFFFF"/>
                </a:solidFill>
              </a:rPr>
              <a:t> - </a:t>
            </a:r>
            <a:fld id="{8FAC1CE3-0013-4A1C-AA61-A816E609AAE0}" type="slidenum">
              <a:rPr lang="en-US" smtClean="0">
                <a:solidFill>
                  <a:srgbClr val="FFFFFF"/>
                </a:solidFill>
              </a:rPr>
              <a:pPr/>
              <a:t>166</a:t>
            </a:fld>
            <a:r>
              <a:rPr lang="en-US" smtClean="0">
                <a:solidFill>
                  <a:srgbClr val="FFFFFF"/>
                </a:solidFill>
              </a:rPr>
              <a:t> -</a:t>
            </a:r>
            <a:endParaRPr lang="en-US">
              <a:solidFill>
                <a:srgbClr val="FFFFFF"/>
              </a:solidFill>
            </a:endParaRPr>
          </a:p>
        </p:txBody>
      </p:sp>
      <p:graphicFrame>
        <p:nvGraphicFramePr>
          <p:cNvPr id="4" name="Chart 3"/>
          <p:cNvGraphicFramePr/>
          <p:nvPr>
            <p:extLst>
              <p:ext uri="{D42A27DB-BD31-4B8C-83A1-F6EECF244321}">
                <p14:modId xmlns:p14="http://schemas.microsoft.com/office/powerpoint/2010/main" val="1324564838"/>
              </p:ext>
            </p:extLst>
          </p:nvPr>
        </p:nvGraphicFramePr>
        <p:xfrm>
          <a:off x="386217" y="964425"/>
          <a:ext cx="8439149" cy="4064000"/>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Box 4"/>
          <p:cNvSpPr txBox="1"/>
          <p:nvPr/>
        </p:nvSpPr>
        <p:spPr>
          <a:xfrm>
            <a:off x="1657047" y="674866"/>
            <a:ext cx="6008018" cy="338554"/>
          </a:xfrm>
          <a:prstGeom prst="rect">
            <a:avLst/>
          </a:prstGeom>
          <a:noFill/>
        </p:spPr>
        <p:txBody>
          <a:bodyPr wrap="square" rtlCol="0">
            <a:spAutoFit/>
          </a:bodyPr>
          <a:lstStyle/>
          <a:p>
            <a:pPr algn="ctr" fontAlgn="base">
              <a:spcBef>
                <a:spcPct val="0"/>
              </a:spcBef>
              <a:spcAft>
                <a:spcPct val="0"/>
              </a:spcAft>
            </a:pPr>
            <a:r>
              <a:rPr lang="en-US" sz="1600" i="1" dirty="0">
                <a:solidFill>
                  <a:srgbClr val="000000"/>
                </a:solidFill>
                <a:latin typeface="Arial" panose="020B0604020202020204" pitchFamily="34" charset="0"/>
                <a:cs typeface="Arial" panose="020B0604020202020204" pitchFamily="34" charset="0"/>
              </a:rPr>
              <a:t>Among Dutch Claiming to Know What a PE Feels Like</a:t>
            </a:r>
            <a:endParaRPr lang="en-US" sz="1400" i="1" dirty="0">
              <a:solidFill>
                <a:srgbClr val="000000"/>
              </a:solidFill>
              <a:latin typeface="Arial" panose="020B0604020202020204" pitchFamily="34" charset="0"/>
              <a:cs typeface="Arial" panose="020B0604020202020204" pitchFamily="34" charset="0"/>
            </a:endParaRPr>
          </a:p>
        </p:txBody>
      </p:sp>
      <p:sp>
        <p:nvSpPr>
          <p:cNvPr id="6" name="Title 1"/>
          <p:cNvSpPr txBox="1">
            <a:spLocks/>
          </p:cNvSpPr>
          <p:nvPr/>
        </p:nvSpPr>
        <p:spPr>
          <a:xfrm>
            <a:off x="139147" y="139465"/>
            <a:ext cx="893329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solidFill>
                  <a:srgbClr val="000000"/>
                </a:solidFill>
              </a:rPr>
              <a:t>Perceived Symptoms of a Pulmonary Embolism</a:t>
            </a:r>
            <a:endParaRPr lang="en-US" sz="2400" kern="0" dirty="0">
              <a:solidFill>
                <a:srgbClr val="000000"/>
              </a:solidFill>
            </a:endParaRPr>
          </a:p>
        </p:txBody>
      </p:sp>
      <p:sp>
        <p:nvSpPr>
          <p:cNvPr id="8" name="Rectangle 7"/>
          <p:cNvSpPr/>
          <p:nvPr/>
        </p:nvSpPr>
        <p:spPr>
          <a:xfrm>
            <a:off x="83490" y="6310774"/>
            <a:ext cx="7366882" cy="461665"/>
          </a:xfrm>
          <a:prstGeom prst="rect">
            <a:avLst/>
          </a:prstGeom>
        </p:spPr>
        <p:txBody>
          <a:bodyPr wrap="square">
            <a:spAutoFit/>
          </a:bodyPr>
          <a:lstStyle/>
          <a:p>
            <a:r>
              <a:rPr lang="en-US" sz="800" dirty="0">
                <a:solidFill>
                  <a:srgbClr val="000000"/>
                </a:solidFill>
                <a:latin typeface="Arial" panose="020B0604020202020204" pitchFamily="34" charset="0"/>
                <a:cs typeface="Arial" panose="020B0604020202020204" pitchFamily="34" charset="0"/>
              </a:rPr>
              <a:t>Base: All Thailand Respondents. aware of symptoms at Q4</a:t>
            </a:r>
            <a:r>
              <a:rPr lang="en-US" sz="800" dirty="0" smtClean="0">
                <a:solidFill>
                  <a:srgbClr val="000000"/>
                </a:solidFill>
                <a:latin typeface="Arial" panose="020B0604020202020204" pitchFamily="34" charset="0"/>
                <a:cs typeface="Arial" panose="020B0604020202020204" pitchFamily="34" charset="0"/>
              </a:rPr>
              <a:t>. </a:t>
            </a:r>
            <a:r>
              <a:rPr lang="pt-BR" sz="800" dirty="0">
                <a:solidFill>
                  <a:srgbClr val="000000"/>
                </a:solidFill>
                <a:latin typeface="Arial" panose="020B0604020202020204" pitchFamily="34" charset="0"/>
                <a:cs typeface="Arial" panose="020B0604020202020204" pitchFamily="34" charset="0"/>
              </a:rPr>
              <a:t>Males: 18-39 (</a:t>
            </a:r>
            <a:r>
              <a:rPr lang="pt-BR" sz="800" dirty="0" smtClean="0">
                <a:solidFill>
                  <a:srgbClr val="000000"/>
                </a:solidFill>
                <a:latin typeface="Arial" panose="020B0604020202020204" pitchFamily="34" charset="0"/>
                <a:cs typeface="Arial" panose="020B0604020202020204" pitchFamily="34" charset="0"/>
              </a:rPr>
              <a:t>n=28*), </a:t>
            </a:r>
            <a:r>
              <a:rPr lang="pt-BR" sz="800" dirty="0">
                <a:solidFill>
                  <a:srgbClr val="000000"/>
                </a:solidFill>
                <a:latin typeface="Arial" panose="020B0604020202020204" pitchFamily="34" charset="0"/>
                <a:cs typeface="Arial" panose="020B0604020202020204" pitchFamily="34" charset="0"/>
              </a:rPr>
              <a:t>40+ (</a:t>
            </a:r>
            <a:r>
              <a:rPr lang="pt-BR" sz="800" dirty="0" smtClean="0">
                <a:solidFill>
                  <a:srgbClr val="000000"/>
                </a:solidFill>
                <a:latin typeface="Arial" panose="020B0604020202020204" pitchFamily="34" charset="0"/>
                <a:cs typeface="Arial" panose="020B0604020202020204" pitchFamily="34" charset="0"/>
              </a:rPr>
              <a:t>n=139); </a:t>
            </a:r>
            <a:r>
              <a:rPr lang="pt-BR" sz="800" dirty="0">
                <a:solidFill>
                  <a:srgbClr val="000000"/>
                </a:solidFill>
                <a:latin typeface="Arial" panose="020B0604020202020204" pitchFamily="34" charset="0"/>
                <a:cs typeface="Arial" panose="020B0604020202020204" pitchFamily="34" charset="0"/>
              </a:rPr>
              <a:t>Females: 18-39 (</a:t>
            </a:r>
            <a:r>
              <a:rPr lang="pt-BR" sz="800" dirty="0" smtClean="0">
                <a:solidFill>
                  <a:srgbClr val="000000"/>
                </a:solidFill>
                <a:latin typeface="Arial" panose="020B0604020202020204" pitchFamily="34" charset="0"/>
                <a:cs typeface="Arial" panose="020B0604020202020204" pitchFamily="34" charset="0"/>
              </a:rPr>
              <a:t>n=47), </a:t>
            </a:r>
            <a:r>
              <a:rPr lang="pt-BR" sz="800" dirty="0">
                <a:solidFill>
                  <a:srgbClr val="000000"/>
                </a:solidFill>
                <a:latin typeface="Arial" panose="020B0604020202020204" pitchFamily="34" charset="0"/>
                <a:cs typeface="Arial" panose="020B0604020202020204" pitchFamily="34" charset="0"/>
              </a:rPr>
              <a:t>40+ (</a:t>
            </a:r>
            <a:r>
              <a:rPr lang="pt-BR" sz="800" dirty="0" smtClean="0">
                <a:solidFill>
                  <a:srgbClr val="000000"/>
                </a:solidFill>
                <a:latin typeface="Arial" panose="020B0604020202020204" pitchFamily="34" charset="0"/>
                <a:cs typeface="Arial" panose="020B0604020202020204" pitchFamily="34" charset="0"/>
              </a:rPr>
              <a:t>n=130) </a:t>
            </a:r>
          </a:p>
          <a:p>
            <a:r>
              <a:rPr lang="en-US" sz="800" dirty="0" smtClean="0">
                <a:solidFill>
                  <a:srgbClr val="C00000"/>
                </a:solidFill>
                <a:latin typeface="Arial" panose="020B0604020202020204" pitchFamily="34" charset="0"/>
                <a:cs typeface="Arial" panose="020B0604020202020204" pitchFamily="34" charset="0"/>
              </a:rPr>
              <a:t>*</a:t>
            </a:r>
            <a:r>
              <a:rPr lang="en-US" sz="800" dirty="0">
                <a:solidFill>
                  <a:srgbClr val="C00000"/>
                </a:solidFill>
                <a:latin typeface="Arial" panose="020B0604020202020204" pitchFamily="34" charset="0"/>
                <a:cs typeface="Arial" panose="020B0604020202020204" pitchFamily="34" charset="0"/>
              </a:rPr>
              <a:t>Caution: Small sample size, interpret with caution.</a:t>
            </a:r>
          </a:p>
          <a:p>
            <a:pPr fontAlgn="base">
              <a:spcBef>
                <a:spcPct val="0"/>
              </a:spcBef>
              <a:spcAft>
                <a:spcPct val="0"/>
              </a:spcAft>
            </a:pPr>
            <a:r>
              <a:rPr lang="en-US" sz="800" dirty="0">
                <a:solidFill>
                  <a:srgbClr val="000000"/>
                </a:solidFill>
                <a:latin typeface="Arial" panose="020B0604020202020204" pitchFamily="34" charset="0"/>
                <a:cs typeface="Arial" panose="020B0604020202020204" pitchFamily="34" charset="0"/>
              </a:rPr>
              <a:t>Q7. Please indicate the signs or symptoms of a blood clot in your lung (also known as pulmonary embolism). (select all that apply)</a:t>
            </a:r>
          </a:p>
        </p:txBody>
      </p:sp>
      <p:sp>
        <p:nvSpPr>
          <p:cNvPr id="10" name="TextBox 9"/>
          <p:cNvSpPr txBox="1"/>
          <p:nvPr/>
        </p:nvSpPr>
        <p:spPr>
          <a:xfrm>
            <a:off x="2106852" y="4964095"/>
            <a:ext cx="2339929" cy="307777"/>
          </a:xfrm>
          <a:prstGeom prst="rect">
            <a:avLst/>
          </a:prstGeom>
          <a:noFill/>
        </p:spPr>
        <p:txBody>
          <a:bodyPr wrap="square" rtlCol="0">
            <a:spAutoFit/>
          </a:bodyPr>
          <a:lstStyle/>
          <a:p>
            <a:pPr algn="ctr" fontAlgn="base">
              <a:spcBef>
                <a:spcPct val="0"/>
              </a:spcBef>
              <a:spcAft>
                <a:spcPct val="0"/>
              </a:spcAft>
            </a:pPr>
            <a:r>
              <a:rPr lang="en-US" sz="1400" b="1" dirty="0">
                <a:solidFill>
                  <a:srgbClr val="000000"/>
                </a:solidFill>
                <a:latin typeface="Arial" panose="020B0604020202020204" pitchFamily="34" charset="0"/>
                <a:cs typeface="Arial" panose="020B0604020202020204" pitchFamily="34" charset="0"/>
              </a:rPr>
              <a:t>Actual Symptoms</a:t>
            </a:r>
          </a:p>
        </p:txBody>
      </p:sp>
      <p:sp>
        <p:nvSpPr>
          <p:cNvPr id="12" name="TextBox 11"/>
          <p:cNvSpPr txBox="1"/>
          <p:nvPr/>
        </p:nvSpPr>
        <p:spPr>
          <a:xfrm>
            <a:off x="6232960" y="4962606"/>
            <a:ext cx="2339929" cy="307777"/>
          </a:xfrm>
          <a:prstGeom prst="rect">
            <a:avLst/>
          </a:prstGeom>
          <a:noFill/>
        </p:spPr>
        <p:txBody>
          <a:bodyPr wrap="square" rtlCol="0">
            <a:spAutoFit/>
          </a:bodyPr>
          <a:lstStyle/>
          <a:p>
            <a:pPr algn="ctr" fontAlgn="base">
              <a:spcBef>
                <a:spcPct val="0"/>
              </a:spcBef>
              <a:spcAft>
                <a:spcPct val="0"/>
              </a:spcAft>
            </a:pPr>
            <a:r>
              <a:rPr lang="en-US" sz="1400" b="1" dirty="0">
                <a:solidFill>
                  <a:srgbClr val="C00000"/>
                </a:solidFill>
                <a:latin typeface="Arial" panose="020B0604020202020204" pitchFamily="34" charset="0"/>
                <a:cs typeface="Arial" panose="020B0604020202020204" pitchFamily="34" charset="0"/>
              </a:rPr>
              <a:t>Inaccurate Symptoms</a:t>
            </a:r>
          </a:p>
        </p:txBody>
      </p:sp>
      <p:graphicFrame>
        <p:nvGraphicFramePr>
          <p:cNvPr id="3" name="Table 2"/>
          <p:cNvGraphicFramePr>
            <a:graphicFrameLocks noGrp="1"/>
          </p:cNvGraphicFramePr>
          <p:nvPr>
            <p:extLst>
              <p:ext uri="{D42A27DB-BD31-4B8C-83A1-F6EECF244321}">
                <p14:modId xmlns:p14="http://schemas.microsoft.com/office/powerpoint/2010/main" val="843383943"/>
              </p:ext>
            </p:extLst>
          </p:nvPr>
        </p:nvGraphicFramePr>
        <p:xfrm>
          <a:off x="1518702" y="5399818"/>
          <a:ext cx="4028685" cy="914400"/>
        </p:xfrm>
        <a:graphic>
          <a:graphicData uri="http://schemas.openxmlformats.org/drawingml/2006/table">
            <a:tbl>
              <a:tblPr firstRow="1" bandRow="1">
                <a:tableStyleId>{16D9F66E-5EB9-4882-86FB-DCBF35E3C3E4}</a:tableStyleId>
              </a:tblPr>
              <a:tblGrid>
                <a:gridCol w="1472669"/>
                <a:gridCol w="639004"/>
                <a:gridCol w="639004"/>
                <a:gridCol w="639004"/>
                <a:gridCol w="639004"/>
              </a:tblGrid>
              <a:tr h="0">
                <a:tc>
                  <a:txBody>
                    <a:bodyPr/>
                    <a:lstStyle/>
                    <a:p>
                      <a:r>
                        <a:rPr lang="en-US" sz="900" dirty="0" smtClean="0">
                          <a:latin typeface="Arial" panose="020B0604020202020204" pitchFamily="34" charset="0"/>
                          <a:cs typeface="Arial" panose="020B0604020202020204" pitchFamily="34" charset="0"/>
                        </a:rPr>
                        <a:t>Remaining</a:t>
                      </a:r>
                      <a:r>
                        <a:rPr lang="en-US" sz="900" baseline="0" dirty="0" smtClean="0">
                          <a:latin typeface="Arial" panose="020B0604020202020204" pitchFamily="34" charset="0"/>
                          <a:cs typeface="Arial" panose="020B0604020202020204" pitchFamily="34" charset="0"/>
                        </a:rPr>
                        <a:t> Responses:</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M 18-39</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F 18-39</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M 40+</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F 40+</a:t>
                      </a:r>
                      <a:endParaRPr lang="en-US" sz="900" dirty="0">
                        <a:latin typeface="Arial" panose="020B0604020202020204" pitchFamily="34" charset="0"/>
                        <a:cs typeface="Arial" panose="020B0604020202020204" pitchFamily="34" charset="0"/>
                      </a:endParaRPr>
                    </a:p>
                  </a:txBody>
                  <a:tcPr/>
                </a:tc>
              </a:tr>
              <a:tr h="205740">
                <a:tc>
                  <a:txBody>
                    <a:bodyPr/>
                    <a:lstStyle/>
                    <a:p>
                      <a:r>
                        <a:rPr lang="en-US" sz="900" i="1" dirty="0" smtClean="0">
                          <a:latin typeface="Arial" panose="020B0604020202020204" pitchFamily="34" charset="0"/>
                          <a:cs typeface="Arial" panose="020B0604020202020204" pitchFamily="34" charset="0"/>
                        </a:rPr>
                        <a:t>Other</a:t>
                      </a:r>
                    </a:p>
                  </a:txBody>
                  <a:tcPr/>
                </a:tc>
                <a:tc>
                  <a:txBody>
                    <a:bodyPr/>
                    <a:lstStyle/>
                    <a:p>
                      <a:pPr algn="ctr" fontAlgn="ctr"/>
                      <a:r>
                        <a:rPr lang="en-US" sz="900" b="0" i="0" u="none" strike="noStrike" dirty="0">
                          <a:solidFill>
                            <a:srgbClr val="000000"/>
                          </a:solidFill>
                          <a:effectLst/>
                          <a:latin typeface="Arial"/>
                        </a:rPr>
                        <a:t>0%</a:t>
                      </a:r>
                    </a:p>
                  </a:txBody>
                  <a:tcPr marL="9525" marR="9525" marT="9525" marB="0" anchor="ctr"/>
                </a:tc>
                <a:tc>
                  <a:txBody>
                    <a:bodyPr/>
                    <a:lstStyle/>
                    <a:p>
                      <a:pPr algn="ctr" fontAlgn="ctr"/>
                      <a:r>
                        <a:rPr lang="en-US" sz="900" b="0" i="0" u="none" strike="noStrike" dirty="0">
                          <a:solidFill>
                            <a:srgbClr val="000000"/>
                          </a:solidFill>
                          <a:effectLst/>
                          <a:latin typeface="Arial"/>
                        </a:rPr>
                        <a:t>0%</a:t>
                      </a:r>
                    </a:p>
                  </a:txBody>
                  <a:tcPr marL="9525" marR="9525" marT="9525" marB="0" anchor="ctr"/>
                </a:tc>
                <a:tc>
                  <a:txBody>
                    <a:bodyPr/>
                    <a:lstStyle/>
                    <a:p>
                      <a:pPr algn="ctr" fontAlgn="ctr"/>
                      <a:r>
                        <a:rPr lang="en-US" sz="900" b="0" i="0" u="none" strike="noStrike" dirty="0" smtClean="0">
                          <a:solidFill>
                            <a:srgbClr val="000000"/>
                          </a:solidFill>
                          <a:effectLst/>
                          <a:latin typeface="Arial"/>
                        </a:rPr>
                        <a:t>0%</a:t>
                      </a:r>
                      <a:endParaRPr lang="en-US" sz="900" b="0" i="0" u="none" strike="noStrike" dirty="0">
                        <a:solidFill>
                          <a:srgbClr val="000000"/>
                        </a:solidFill>
                        <a:effectLst/>
                        <a:latin typeface="Arial"/>
                      </a:endParaRPr>
                    </a:p>
                  </a:txBody>
                  <a:tcPr marL="9525" marR="9525" marT="9525" marB="0" anchor="ctr"/>
                </a:tc>
                <a:tc>
                  <a:txBody>
                    <a:bodyPr/>
                    <a:lstStyle/>
                    <a:p>
                      <a:pPr algn="ctr" fontAlgn="ctr"/>
                      <a:r>
                        <a:rPr lang="en-US" sz="900" b="0" i="0" u="none" strike="noStrike" dirty="0">
                          <a:solidFill>
                            <a:srgbClr val="000000"/>
                          </a:solidFill>
                          <a:effectLst/>
                          <a:latin typeface="Arial"/>
                        </a:rPr>
                        <a:t>1%</a:t>
                      </a:r>
                    </a:p>
                  </a:txBody>
                  <a:tcPr marL="9525" marR="9525" marT="9525" marB="0" anchor="ctr"/>
                </a:tc>
              </a:tr>
              <a:tr h="205740">
                <a:tc>
                  <a:txBody>
                    <a:bodyPr/>
                    <a:lstStyle/>
                    <a:p>
                      <a:r>
                        <a:rPr lang="en-US" sz="900" i="1" dirty="0" smtClean="0">
                          <a:latin typeface="Arial" panose="020B0604020202020204" pitchFamily="34" charset="0"/>
                          <a:cs typeface="Arial" panose="020B0604020202020204" pitchFamily="34" charset="0"/>
                        </a:rPr>
                        <a:t>None of the above</a:t>
                      </a:r>
                      <a:endParaRPr lang="en-US" sz="900" i="1" dirty="0">
                        <a:latin typeface="Arial" panose="020B0604020202020204" pitchFamily="34" charset="0"/>
                        <a:cs typeface="Arial" panose="020B0604020202020204" pitchFamily="34" charset="0"/>
                      </a:endParaRPr>
                    </a:p>
                  </a:txBody>
                  <a:tcPr/>
                </a:tc>
                <a:tc>
                  <a:txBody>
                    <a:bodyPr/>
                    <a:lstStyle/>
                    <a:p>
                      <a:pPr algn="ctr" fontAlgn="ctr"/>
                      <a:r>
                        <a:rPr lang="en-US" sz="900" b="0" i="0" u="none" strike="noStrike" dirty="0">
                          <a:solidFill>
                            <a:srgbClr val="000000"/>
                          </a:solidFill>
                          <a:effectLst/>
                          <a:latin typeface="Arial"/>
                        </a:rPr>
                        <a:t>0%</a:t>
                      </a:r>
                    </a:p>
                  </a:txBody>
                  <a:tcPr marL="9525" marR="9525" marT="9525" marB="0" anchor="ctr"/>
                </a:tc>
                <a:tc>
                  <a:txBody>
                    <a:bodyPr/>
                    <a:lstStyle/>
                    <a:p>
                      <a:pPr algn="ctr" fontAlgn="ctr"/>
                      <a:r>
                        <a:rPr lang="en-US" sz="900" b="0" i="0" u="none" strike="noStrike" dirty="0">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1%</a:t>
                      </a:r>
                    </a:p>
                  </a:txBody>
                  <a:tcPr marL="9525" marR="9525" marT="9525" marB="0" anchor="ctr"/>
                </a:tc>
                <a:tc>
                  <a:txBody>
                    <a:bodyPr/>
                    <a:lstStyle/>
                    <a:p>
                      <a:pPr algn="ctr" fontAlgn="ctr"/>
                      <a:r>
                        <a:rPr lang="en-US" sz="900" b="0" i="0" u="none" strike="noStrike">
                          <a:solidFill>
                            <a:srgbClr val="000000"/>
                          </a:solidFill>
                          <a:effectLst/>
                          <a:latin typeface="Arial"/>
                        </a:rPr>
                        <a:t>1%</a:t>
                      </a:r>
                    </a:p>
                  </a:txBody>
                  <a:tcPr marL="9525" marR="9525" marT="9525" marB="0" anchor="ctr"/>
                </a:tc>
              </a:tr>
              <a:tr h="205740">
                <a:tc>
                  <a:txBody>
                    <a:bodyPr/>
                    <a:lstStyle/>
                    <a:p>
                      <a:r>
                        <a:rPr lang="en-US" sz="900" i="1" dirty="0" smtClean="0">
                          <a:latin typeface="Arial" panose="020B0604020202020204" pitchFamily="34" charset="0"/>
                          <a:cs typeface="Arial" panose="020B0604020202020204" pitchFamily="34" charset="0"/>
                        </a:rPr>
                        <a:t>Not sure</a:t>
                      </a:r>
                      <a:endParaRPr lang="en-US" sz="900" i="1" dirty="0">
                        <a:latin typeface="Arial" panose="020B0604020202020204" pitchFamily="34" charset="0"/>
                        <a:cs typeface="Arial" panose="020B0604020202020204" pitchFamily="34" charset="0"/>
                      </a:endParaRPr>
                    </a:p>
                  </a:txBody>
                  <a:tcPr/>
                </a:tc>
                <a:tc>
                  <a:txBody>
                    <a:bodyPr/>
                    <a:lstStyle/>
                    <a:p>
                      <a:pPr algn="ctr" fontAlgn="ctr"/>
                      <a:r>
                        <a:rPr lang="en-US" sz="900" b="0" i="0" u="none" strike="noStrike">
                          <a:solidFill>
                            <a:srgbClr val="000000"/>
                          </a:solidFill>
                          <a:effectLst/>
                          <a:latin typeface="Arial"/>
                        </a:rPr>
                        <a:t>7%</a:t>
                      </a:r>
                    </a:p>
                  </a:txBody>
                  <a:tcPr marL="9525" marR="9525" marT="9525" marB="0" anchor="ctr"/>
                </a:tc>
                <a:tc>
                  <a:txBody>
                    <a:bodyPr/>
                    <a:lstStyle/>
                    <a:p>
                      <a:pPr algn="ctr" fontAlgn="ctr"/>
                      <a:r>
                        <a:rPr lang="en-US" sz="900" b="0" i="0" u="none" strike="noStrike">
                          <a:solidFill>
                            <a:srgbClr val="000000"/>
                          </a:solidFill>
                          <a:effectLst/>
                          <a:latin typeface="Arial"/>
                        </a:rPr>
                        <a:t>6%</a:t>
                      </a:r>
                    </a:p>
                  </a:txBody>
                  <a:tcPr marL="9525" marR="9525" marT="9525" marB="0" anchor="ctr"/>
                </a:tc>
                <a:tc>
                  <a:txBody>
                    <a:bodyPr/>
                    <a:lstStyle/>
                    <a:p>
                      <a:pPr algn="ctr" fontAlgn="ctr"/>
                      <a:r>
                        <a:rPr lang="en-US" sz="900" b="0" i="0" u="none" strike="noStrike">
                          <a:solidFill>
                            <a:srgbClr val="000000"/>
                          </a:solidFill>
                          <a:effectLst/>
                          <a:latin typeface="Arial"/>
                        </a:rPr>
                        <a:t>9%</a:t>
                      </a:r>
                    </a:p>
                  </a:txBody>
                  <a:tcPr marL="9525" marR="9525" marT="9525" marB="0" anchor="ctr"/>
                </a:tc>
                <a:tc>
                  <a:txBody>
                    <a:bodyPr/>
                    <a:lstStyle/>
                    <a:p>
                      <a:pPr algn="ctr" fontAlgn="ctr"/>
                      <a:r>
                        <a:rPr lang="en-US" sz="900" b="0" i="0" u="none" strike="noStrike" dirty="0">
                          <a:solidFill>
                            <a:srgbClr val="000000"/>
                          </a:solidFill>
                          <a:effectLst/>
                          <a:latin typeface="Arial"/>
                        </a:rPr>
                        <a:t>11%</a:t>
                      </a:r>
                    </a:p>
                  </a:txBody>
                  <a:tcPr marL="9525" marR="9525" marT="9525" marB="0" anchor="ctr"/>
                </a:tc>
              </a:tr>
            </a:tbl>
          </a:graphicData>
        </a:graphic>
      </p:graphicFrame>
      <p:pic>
        <p:nvPicPr>
          <p:cNvPr id="14" name="Picture 1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323703" y="127430"/>
            <a:ext cx="612648" cy="612648"/>
          </a:xfrm>
          <a:prstGeom prst="rect">
            <a:avLst/>
          </a:prstGeom>
        </p:spPr>
      </p:pic>
    </p:spTree>
    <p:extLst>
      <p:ext uri="{BB962C8B-B14F-4D97-AF65-F5344CB8AC3E}">
        <p14:creationId xmlns:p14="http://schemas.microsoft.com/office/powerpoint/2010/main" val="3598513254"/>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 name="Rounded Rectangle 96"/>
          <p:cNvSpPr/>
          <p:nvPr/>
        </p:nvSpPr>
        <p:spPr bwMode="auto">
          <a:xfrm>
            <a:off x="5854331" y="4066106"/>
            <a:ext cx="2832337" cy="812688"/>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sp>
        <p:nvSpPr>
          <p:cNvPr id="2" name="Slide Number Placeholder 1"/>
          <p:cNvSpPr>
            <a:spLocks noGrp="1"/>
          </p:cNvSpPr>
          <p:nvPr>
            <p:ph type="sldNum" sz="quarter" idx="10"/>
          </p:nvPr>
        </p:nvSpPr>
        <p:spPr/>
        <p:txBody>
          <a:bodyPr/>
          <a:lstStyle/>
          <a:p>
            <a:r>
              <a:rPr lang="en-US" smtClean="0">
                <a:solidFill>
                  <a:srgbClr val="FFFFFF"/>
                </a:solidFill>
              </a:rPr>
              <a:t> - </a:t>
            </a:r>
            <a:fld id="{8FAC1CE3-0013-4A1C-AA61-A816E609AAE0}" type="slidenum">
              <a:rPr lang="en-US" smtClean="0">
                <a:solidFill>
                  <a:srgbClr val="FFFFFF"/>
                </a:solidFill>
              </a:rPr>
              <a:pPr/>
              <a:t>167</a:t>
            </a:fld>
            <a:r>
              <a:rPr lang="en-US" smtClean="0">
                <a:solidFill>
                  <a:srgbClr val="FFFFFF"/>
                </a:solidFill>
              </a:rPr>
              <a:t> -</a:t>
            </a:r>
            <a:endParaRPr lang="en-US">
              <a:solidFill>
                <a:srgbClr val="FFFFFF"/>
              </a:solidFill>
            </a:endParaRPr>
          </a:p>
        </p:txBody>
      </p:sp>
      <p:grpSp>
        <p:nvGrpSpPr>
          <p:cNvPr id="24" name="Group 23"/>
          <p:cNvGrpSpPr/>
          <p:nvPr/>
        </p:nvGrpSpPr>
        <p:grpSpPr>
          <a:xfrm>
            <a:off x="79420" y="1225315"/>
            <a:ext cx="3730580" cy="1355960"/>
            <a:chOff x="79420" y="730015"/>
            <a:chExt cx="3730580" cy="1355960"/>
          </a:xfrm>
        </p:grpSpPr>
        <p:graphicFrame>
          <p:nvGraphicFramePr>
            <p:cNvPr id="6" name="Chart 5"/>
            <p:cNvGraphicFramePr/>
            <p:nvPr>
              <p:extLst>
                <p:ext uri="{D42A27DB-BD31-4B8C-83A1-F6EECF244321}">
                  <p14:modId xmlns:p14="http://schemas.microsoft.com/office/powerpoint/2010/main" val="503659781"/>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2"/>
            </a:graphicData>
          </a:graphic>
        </p:graphicFrame>
        <p:cxnSp>
          <p:nvCxnSpPr>
            <p:cNvPr id="17" name="Straight Connector 16"/>
            <p:cNvCxnSpPr/>
            <p:nvPr/>
          </p:nvCxnSpPr>
          <p:spPr bwMode="auto">
            <a:xfrm>
              <a:off x="515950" y="1484465"/>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 name="TextBox 18"/>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20" name="TextBox 19"/>
            <p:cNvSpPr txBox="1"/>
            <p:nvPr/>
          </p:nvSpPr>
          <p:spPr>
            <a:xfrm>
              <a:off x="79420" y="1117082"/>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21" name="TextBox 20"/>
            <p:cNvSpPr txBox="1"/>
            <p:nvPr/>
          </p:nvSpPr>
          <p:spPr>
            <a:xfrm>
              <a:off x="139144" y="1589377"/>
              <a:ext cx="809625" cy="246221"/>
            </a:xfrm>
            <a:prstGeom prst="rect">
              <a:avLst/>
            </a:prstGeom>
            <a:noFill/>
          </p:spPr>
          <p:txBody>
            <a:bodyPr wrap="square" rtlCol="0">
              <a:spAutoFit/>
            </a:bodyPr>
            <a:lstStyle/>
            <a:p>
              <a:pPr algn="ctr" fontAlgn="base">
                <a:spcBef>
                  <a:spcPct val="0"/>
                </a:spcBef>
                <a:spcAft>
                  <a:spcPct val="0"/>
                </a:spcAft>
              </a:pPr>
              <a:r>
                <a:rPr lang="en-US" sz="1000" b="1" i="1" dirty="0" smtClean="0">
                  <a:solidFill>
                    <a:srgbClr val="000000">
                      <a:lumMod val="75000"/>
                      <a:lumOff val="25000"/>
                    </a:srgbClr>
                  </a:solidFill>
                  <a:latin typeface="Arial" panose="020B0604020202020204" pitchFamily="34" charset="0"/>
                  <a:cs typeface="Arial" panose="020B0604020202020204" pitchFamily="34" charset="0"/>
                </a:rPr>
                <a:t>40+</a:t>
              </a:r>
              <a:endParaRPr lang="en-US" sz="1000" b="1" i="1" dirty="0">
                <a:solidFill>
                  <a:srgbClr val="000000">
                    <a:lumMod val="75000"/>
                    <a:lumOff val="25000"/>
                  </a:srgbClr>
                </a:solidFill>
                <a:latin typeface="Arial" panose="020B0604020202020204" pitchFamily="34" charset="0"/>
                <a:cs typeface="Arial" panose="020B0604020202020204" pitchFamily="34" charset="0"/>
              </a:endParaRPr>
            </a:p>
          </p:txBody>
        </p:sp>
        <p:sp>
          <p:nvSpPr>
            <p:cNvPr id="23" name="TextBox 22"/>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Hospital </a:t>
              </a:r>
              <a:r>
                <a:rPr lang="en-US" sz="1200" b="1" dirty="0" smtClean="0">
                  <a:solidFill>
                    <a:srgbClr val="000000"/>
                  </a:solidFill>
                  <a:latin typeface="Arial" panose="020B0604020202020204" pitchFamily="34" charset="0"/>
                  <a:cs typeface="Arial" panose="020B0604020202020204" pitchFamily="34" charset="0"/>
                </a:rPr>
                <a:t>stay^</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25" name="Group 24"/>
          <p:cNvGrpSpPr/>
          <p:nvPr/>
        </p:nvGrpSpPr>
        <p:grpSpPr>
          <a:xfrm>
            <a:off x="122572" y="2539612"/>
            <a:ext cx="3706480" cy="1355960"/>
            <a:chOff x="103520" y="730015"/>
            <a:chExt cx="3706480" cy="1355960"/>
          </a:xfrm>
        </p:grpSpPr>
        <p:graphicFrame>
          <p:nvGraphicFramePr>
            <p:cNvPr id="26" name="Chart 25"/>
            <p:cNvGraphicFramePr/>
            <p:nvPr>
              <p:extLst>
                <p:ext uri="{D42A27DB-BD31-4B8C-83A1-F6EECF244321}">
                  <p14:modId xmlns:p14="http://schemas.microsoft.com/office/powerpoint/2010/main" val="3442455118"/>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3"/>
            </a:graphicData>
          </a:graphic>
        </p:graphicFrame>
        <p:cxnSp>
          <p:nvCxnSpPr>
            <p:cNvPr id="27" name="Straight Connector 26"/>
            <p:cNvCxnSpPr/>
            <p:nvPr/>
          </p:nvCxnSpPr>
          <p:spPr bwMode="auto">
            <a:xfrm>
              <a:off x="219075" y="1484465"/>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9" name="TextBox 28"/>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30" name="TextBox 29"/>
            <p:cNvSpPr txBox="1"/>
            <p:nvPr/>
          </p:nvSpPr>
          <p:spPr>
            <a:xfrm>
              <a:off x="103520" y="1143119"/>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32" name="TextBox 31"/>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smtClean="0">
                  <a:solidFill>
                    <a:srgbClr val="000000">
                      <a:lumMod val="75000"/>
                      <a:lumOff val="25000"/>
                    </a:srgbClr>
                  </a:solidFill>
                  <a:latin typeface="Arial" panose="020B0604020202020204" pitchFamily="34" charset="0"/>
                  <a:cs typeface="Arial" panose="020B0604020202020204" pitchFamily="34" charset="0"/>
                </a:rPr>
                <a:t>40+</a:t>
              </a:r>
              <a:endParaRPr lang="en-US" sz="1000" b="1" i="1" dirty="0">
                <a:solidFill>
                  <a:srgbClr val="000000">
                    <a:lumMod val="75000"/>
                    <a:lumOff val="25000"/>
                  </a:srgbClr>
                </a:solidFill>
                <a:latin typeface="Arial" panose="020B0604020202020204" pitchFamily="34" charset="0"/>
                <a:cs typeface="Arial" panose="020B0604020202020204" pitchFamily="34" charset="0"/>
              </a:endParaRPr>
            </a:p>
          </p:txBody>
        </p:sp>
        <p:sp>
          <p:nvSpPr>
            <p:cNvPr id="33" name="TextBox 32"/>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smtClean="0">
                  <a:solidFill>
                    <a:srgbClr val="000000"/>
                  </a:solidFill>
                  <a:latin typeface="Arial" panose="020B0604020202020204" pitchFamily="34" charset="0"/>
                  <a:cs typeface="Arial" panose="020B0604020202020204" pitchFamily="34" charset="0"/>
                </a:rPr>
                <a:t>Surgery^</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34" name="Group 33"/>
          <p:cNvGrpSpPr/>
          <p:nvPr/>
        </p:nvGrpSpPr>
        <p:grpSpPr>
          <a:xfrm>
            <a:off x="103523" y="3840008"/>
            <a:ext cx="3706480" cy="1355960"/>
            <a:chOff x="103520" y="730015"/>
            <a:chExt cx="3706480" cy="1355960"/>
          </a:xfrm>
        </p:grpSpPr>
        <p:graphicFrame>
          <p:nvGraphicFramePr>
            <p:cNvPr id="35" name="Chart 34"/>
            <p:cNvGraphicFramePr/>
            <p:nvPr>
              <p:extLst>
                <p:ext uri="{D42A27DB-BD31-4B8C-83A1-F6EECF244321}">
                  <p14:modId xmlns:p14="http://schemas.microsoft.com/office/powerpoint/2010/main" val="80576088"/>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4"/>
            </a:graphicData>
          </a:graphic>
        </p:graphicFrame>
        <p:cxnSp>
          <p:nvCxnSpPr>
            <p:cNvPr id="36" name="Straight Connector 35"/>
            <p:cNvCxnSpPr/>
            <p:nvPr/>
          </p:nvCxnSpPr>
          <p:spPr bwMode="auto">
            <a:xfrm>
              <a:off x="219075" y="14725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8" name="TextBox 37"/>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39" name="TextBox 38"/>
            <p:cNvSpPr txBox="1"/>
            <p:nvPr/>
          </p:nvSpPr>
          <p:spPr>
            <a:xfrm>
              <a:off x="103520" y="1131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41" name="TextBox 40"/>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smtClean="0">
                  <a:solidFill>
                    <a:srgbClr val="000000">
                      <a:lumMod val="75000"/>
                      <a:lumOff val="25000"/>
                    </a:srgbClr>
                  </a:solidFill>
                  <a:latin typeface="Arial" panose="020B0604020202020204" pitchFamily="34" charset="0"/>
                  <a:cs typeface="Arial" panose="020B0604020202020204" pitchFamily="34" charset="0"/>
                </a:rPr>
                <a:t>40+</a:t>
              </a:r>
              <a:endParaRPr lang="en-US" sz="1000" b="1" i="1" dirty="0">
                <a:solidFill>
                  <a:srgbClr val="000000">
                    <a:lumMod val="75000"/>
                    <a:lumOff val="25000"/>
                  </a:srgbClr>
                </a:solidFill>
                <a:latin typeface="Arial" panose="020B0604020202020204" pitchFamily="34" charset="0"/>
                <a:cs typeface="Arial" panose="020B0604020202020204" pitchFamily="34" charset="0"/>
              </a:endParaRPr>
            </a:p>
          </p:txBody>
        </p:sp>
        <p:sp>
          <p:nvSpPr>
            <p:cNvPr id="42" name="TextBox 41"/>
            <p:cNvSpPr txBox="1"/>
            <p:nvPr/>
          </p:nvSpPr>
          <p:spPr>
            <a:xfrm>
              <a:off x="781047"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Not moving for long periods </a:t>
              </a:r>
              <a:r>
                <a:rPr lang="en-US" sz="1200" b="1" dirty="0" smtClean="0">
                  <a:solidFill>
                    <a:srgbClr val="000000"/>
                  </a:solidFill>
                  <a:latin typeface="Arial" panose="020B0604020202020204" pitchFamily="34" charset="0"/>
                  <a:cs typeface="Arial" panose="020B0604020202020204" pitchFamily="34" charset="0"/>
                </a:rPr>
                <a:t>^</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43" name="Group 42"/>
          <p:cNvGrpSpPr/>
          <p:nvPr/>
        </p:nvGrpSpPr>
        <p:grpSpPr>
          <a:xfrm>
            <a:off x="91645" y="5154305"/>
            <a:ext cx="3718355" cy="1355960"/>
            <a:chOff x="91645" y="730015"/>
            <a:chExt cx="3718355" cy="1355960"/>
          </a:xfrm>
        </p:grpSpPr>
        <p:graphicFrame>
          <p:nvGraphicFramePr>
            <p:cNvPr id="44" name="Chart 43"/>
            <p:cNvGraphicFramePr/>
            <p:nvPr>
              <p:extLst>
                <p:ext uri="{D42A27DB-BD31-4B8C-83A1-F6EECF244321}">
                  <p14:modId xmlns:p14="http://schemas.microsoft.com/office/powerpoint/2010/main" val="3211488371"/>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5"/>
            </a:graphicData>
          </a:graphic>
        </p:graphicFrame>
        <p:cxnSp>
          <p:nvCxnSpPr>
            <p:cNvPr id="45" name="Straight Connector 44"/>
            <p:cNvCxnSpPr/>
            <p:nvPr/>
          </p:nvCxnSpPr>
          <p:spPr bwMode="auto">
            <a:xfrm>
              <a:off x="219075" y="14725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TextBox 46"/>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48" name="TextBox 47"/>
            <p:cNvSpPr txBox="1"/>
            <p:nvPr/>
          </p:nvSpPr>
          <p:spPr>
            <a:xfrm>
              <a:off x="91645" y="1119369"/>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50" name="TextBox 49"/>
            <p:cNvSpPr txBox="1"/>
            <p:nvPr/>
          </p:nvSpPr>
          <p:spPr>
            <a:xfrm>
              <a:off x="119125" y="1598191"/>
              <a:ext cx="809625" cy="246221"/>
            </a:xfrm>
            <a:prstGeom prst="rect">
              <a:avLst/>
            </a:prstGeom>
            <a:noFill/>
          </p:spPr>
          <p:txBody>
            <a:bodyPr wrap="square" rtlCol="0">
              <a:spAutoFit/>
            </a:bodyPr>
            <a:lstStyle/>
            <a:p>
              <a:pPr algn="ctr" fontAlgn="base">
                <a:spcBef>
                  <a:spcPct val="0"/>
                </a:spcBef>
                <a:spcAft>
                  <a:spcPct val="0"/>
                </a:spcAft>
              </a:pPr>
              <a:r>
                <a:rPr lang="en-US" sz="1000" b="1" i="1" dirty="0" smtClean="0">
                  <a:solidFill>
                    <a:srgbClr val="000000">
                      <a:lumMod val="75000"/>
                      <a:lumOff val="25000"/>
                    </a:srgbClr>
                  </a:solidFill>
                  <a:latin typeface="Arial" panose="020B0604020202020204" pitchFamily="34" charset="0"/>
                  <a:cs typeface="Arial" panose="020B0604020202020204" pitchFamily="34" charset="0"/>
                </a:rPr>
                <a:t>40+</a:t>
              </a:r>
              <a:endParaRPr lang="en-US" sz="1000" b="1" i="1" dirty="0">
                <a:solidFill>
                  <a:srgbClr val="000000">
                    <a:lumMod val="75000"/>
                    <a:lumOff val="25000"/>
                  </a:srgbClr>
                </a:solidFill>
                <a:latin typeface="Arial" panose="020B0604020202020204" pitchFamily="34" charset="0"/>
                <a:cs typeface="Arial" panose="020B0604020202020204" pitchFamily="34" charset="0"/>
              </a:endParaRPr>
            </a:p>
          </p:txBody>
        </p:sp>
        <p:sp>
          <p:nvSpPr>
            <p:cNvPr id="51" name="TextBox 50"/>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Pregnancy/Recent </a:t>
              </a:r>
              <a:r>
                <a:rPr lang="en-US" sz="1200" b="1" dirty="0" smtClean="0">
                  <a:solidFill>
                    <a:srgbClr val="000000"/>
                  </a:solidFill>
                  <a:latin typeface="Arial" panose="020B0604020202020204" pitchFamily="34" charset="0"/>
                  <a:cs typeface="Arial" panose="020B0604020202020204" pitchFamily="34" charset="0"/>
                </a:rPr>
                <a:t>birth^</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52" name="Group 51"/>
          <p:cNvGrpSpPr/>
          <p:nvPr/>
        </p:nvGrpSpPr>
        <p:grpSpPr>
          <a:xfrm>
            <a:off x="4157831" y="1225315"/>
            <a:ext cx="3718355" cy="1355960"/>
            <a:chOff x="91645" y="730015"/>
            <a:chExt cx="3718355" cy="1355960"/>
          </a:xfrm>
        </p:grpSpPr>
        <p:graphicFrame>
          <p:nvGraphicFramePr>
            <p:cNvPr id="53" name="Chart 52"/>
            <p:cNvGraphicFramePr/>
            <p:nvPr>
              <p:extLst>
                <p:ext uri="{D42A27DB-BD31-4B8C-83A1-F6EECF244321}">
                  <p14:modId xmlns:p14="http://schemas.microsoft.com/office/powerpoint/2010/main" val="709346286"/>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6"/>
            </a:graphicData>
          </a:graphic>
        </p:graphicFrame>
        <p:cxnSp>
          <p:nvCxnSpPr>
            <p:cNvPr id="54" name="Straight Connector 53"/>
            <p:cNvCxnSpPr/>
            <p:nvPr/>
          </p:nvCxnSpPr>
          <p:spPr bwMode="auto">
            <a:xfrm>
              <a:off x="219075" y="14725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6" name="TextBox 55"/>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57" name="TextBox 56"/>
            <p:cNvSpPr txBox="1"/>
            <p:nvPr/>
          </p:nvSpPr>
          <p:spPr>
            <a:xfrm>
              <a:off x="91645" y="1131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59" name="TextBox 58"/>
            <p:cNvSpPr txBox="1"/>
            <p:nvPr/>
          </p:nvSpPr>
          <p:spPr>
            <a:xfrm>
              <a:off x="119125" y="1610066"/>
              <a:ext cx="809625" cy="246221"/>
            </a:xfrm>
            <a:prstGeom prst="rect">
              <a:avLst/>
            </a:prstGeom>
            <a:noFill/>
          </p:spPr>
          <p:txBody>
            <a:bodyPr wrap="square" rtlCol="0">
              <a:spAutoFit/>
            </a:bodyPr>
            <a:lstStyle/>
            <a:p>
              <a:pPr algn="ctr" fontAlgn="base">
                <a:spcBef>
                  <a:spcPct val="0"/>
                </a:spcBef>
                <a:spcAft>
                  <a:spcPct val="0"/>
                </a:spcAft>
              </a:pPr>
              <a:r>
                <a:rPr lang="en-US" sz="1000" b="1" i="1" dirty="0" smtClean="0">
                  <a:solidFill>
                    <a:srgbClr val="000000">
                      <a:lumMod val="75000"/>
                      <a:lumOff val="25000"/>
                    </a:srgbClr>
                  </a:solidFill>
                  <a:latin typeface="Arial" panose="020B0604020202020204" pitchFamily="34" charset="0"/>
                  <a:cs typeface="Arial" panose="020B0604020202020204" pitchFamily="34" charset="0"/>
                </a:rPr>
                <a:t>40+</a:t>
              </a:r>
              <a:endParaRPr lang="en-US" sz="1000" b="1" i="1" dirty="0">
                <a:solidFill>
                  <a:srgbClr val="000000">
                    <a:lumMod val="75000"/>
                    <a:lumOff val="25000"/>
                  </a:srgbClr>
                </a:solidFill>
                <a:latin typeface="Arial" panose="020B0604020202020204" pitchFamily="34" charset="0"/>
                <a:cs typeface="Arial" panose="020B0604020202020204" pitchFamily="34" charset="0"/>
              </a:endParaRPr>
            </a:p>
          </p:txBody>
        </p:sp>
        <p:sp>
          <p:nvSpPr>
            <p:cNvPr id="60" name="TextBox 59"/>
            <p:cNvSpPr txBox="1"/>
            <p:nvPr/>
          </p:nvSpPr>
          <p:spPr>
            <a:xfrm>
              <a:off x="753464"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Using estrogen-based </a:t>
              </a:r>
              <a:r>
                <a:rPr lang="en-US" sz="1200" b="1" dirty="0" smtClean="0">
                  <a:solidFill>
                    <a:srgbClr val="000000"/>
                  </a:solidFill>
                  <a:latin typeface="Arial" panose="020B0604020202020204" pitchFamily="34" charset="0"/>
                  <a:cs typeface="Arial" panose="020B0604020202020204" pitchFamily="34" charset="0"/>
                </a:rPr>
                <a:t>meds^</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61" name="Group 60"/>
          <p:cNvGrpSpPr/>
          <p:nvPr/>
        </p:nvGrpSpPr>
        <p:grpSpPr>
          <a:xfrm>
            <a:off x="4173436" y="2539612"/>
            <a:ext cx="3702750" cy="1355960"/>
            <a:chOff x="107250" y="730015"/>
            <a:chExt cx="3702750" cy="1355960"/>
          </a:xfrm>
        </p:grpSpPr>
        <p:graphicFrame>
          <p:nvGraphicFramePr>
            <p:cNvPr id="62" name="Chart 61"/>
            <p:cNvGraphicFramePr/>
            <p:nvPr>
              <p:extLst>
                <p:ext uri="{D42A27DB-BD31-4B8C-83A1-F6EECF244321}">
                  <p14:modId xmlns:p14="http://schemas.microsoft.com/office/powerpoint/2010/main" val="3230105250"/>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7"/>
            </a:graphicData>
          </a:graphic>
        </p:graphicFrame>
        <p:cxnSp>
          <p:nvCxnSpPr>
            <p:cNvPr id="63" name="Straight Connector 62"/>
            <p:cNvCxnSpPr/>
            <p:nvPr/>
          </p:nvCxnSpPr>
          <p:spPr bwMode="auto">
            <a:xfrm>
              <a:off x="219075" y="149634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5" name="TextBox 64"/>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66" name="TextBox 65"/>
            <p:cNvSpPr txBox="1"/>
            <p:nvPr/>
          </p:nvSpPr>
          <p:spPr>
            <a:xfrm>
              <a:off x="115395" y="1131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68" name="TextBox 67"/>
            <p:cNvSpPr txBox="1"/>
            <p:nvPr/>
          </p:nvSpPr>
          <p:spPr>
            <a:xfrm>
              <a:off x="107250" y="1621941"/>
              <a:ext cx="809625" cy="246221"/>
            </a:xfrm>
            <a:prstGeom prst="rect">
              <a:avLst/>
            </a:prstGeom>
            <a:noFill/>
          </p:spPr>
          <p:txBody>
            <a:bodyPr wrap="square" rtlCol="0">
              <a:spAutoFit/>
            </a:bodyPr>
            <a:lstStyle/>
            <a:p>
              <a:pPr algn="ctr" fontAlgn="base">
                <a:spcBef>
                  <a:spcPct val="0"/>
                </a:spcBef>
                <a:spcAft>
                  <a:spcPct val="0"/>
                </a:spcAft>
              </a:pPr>
              <a:r>
                <a:rPr lang="en-US" sz="1000" b="1" i="1" dirty="0" smtClean="0">
                  <a:solidFill>
                    <a:srgbClr val="000000">
                      <a:lumMod val="75000"/>
                      <a:lumOff val="25000"/>
                    </a:srgbClr>
                  </a:solidFill>
                  <a:latin typeface="Arial" panose="020B0604020202020204" pitchFamily="34" charset="0"/>
                  <a:cs typeface="Arial" panose="020B0604020202020204" pitchFamily="34" charset="0"/>
                </a:rPr>
                <a:t>40+</a:t>
              </a:r>
              <a:endParaRPr lang="en-US" sz="1000" b="1" i="1" dirty="0">
                <a:solidFill>
                  <a:srgbClr val="000000">
                    <a:lumMod val="75000"/>
                    <a:lumOff val="25000"/>
                  </a:srgbClr>
                </a:solidFill>
                <a:latin typeface="Arial" panose="020B0604020202020204" pitchFamily="34" charset="0"/>
                <a:cs typeface="Arial" panose="020B0604020202020204" pitchFamily="34" charset="0"/>
              </a:endParaRPr>
            </a:p>
          </p:txBody>
        </p:sp>
        <p:sp>
          <p:nvSpPr>
            <p:cNvPr id="69" name="TextBox 68"/>
            <p:cNvSpPr txBox="1"/>
            <p:nvPr/>
          </p:nvSpPr>
          <p:spPr>
            <a:xfrm>
              <a:off x="753464"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Family history of blood </a:t>
              </a:r>
              <a:r>
                <a:rPr lang="en-US" sz="1200" b="1" dirty="0" smtClean="0">
                  <a:solidFill>
                    <a:srgbClr val="000000"/>
                  </a:solidFill>
                  <a:latin typeface="Arial" panose="020B0604020202020204" pitchFamily="34" charset="0"/>
                  <a:cs typeface="Arial" panose="020B0604020202020204" pitchFamily="34" charset="0"/>
                </a:rPr>
                <a:t>clots^</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8" name="Group 7"/>
          <p:cNvGrpSpPr/>
          <p:nvPr/>
        </p:nvGrpSpPr>
        <p:grpSpPr>
          <a:xfrm>
            <a:off x="4114800" y="4038600"/>
            <a:ext cx="1744844" cy="1727843"/>
            <a:chOff x="7754687" y="1850555"/>
            <a:chExt cx="1744844" cy="1727843"/>
          </a:xfrm>
        </p:grpSpPr>
        <p:grpSp>
          <p:nvGrpSpPr>
            <p:cNvPr id="9" name="Group 8"/>
            <p:cNvGrpSpPr/>
            <p:nvPr/>
          </p:nvGrpSpPr>
          <p:grpSpPr>
            <a:xfrm>
              <a:off x="7754687" y="1850555"/>
              <a:ext cx="1739531" cy="1727843"/>
              <a:chOff x="7556975" y="1850555"/>
              <a:chExt cx="1739531" cy="1727843"/>
            </a:xfrm>
          </p:grpSpPr>
          <p:sp>
            <p:nvSpPr>
              <p:cNvPr id="88" name="Rounded Rectangle 87"/>
              <p:cNvSpPr/>
              <p:nvPr/>
            </p:nvSpPr>
            <p:spPr bwMode="auto">
              <a:xfrm>
                <a:off x="7556975" y="1850555"/>
                <a:ext cx="1327018" cy="1727843"/>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grpSp>
            <p:nvGrpSpPr>
              <p:cNvPr id="80" name="Group 79"/>
              <p:cNvGrpSpPr/>
              <p:nvPr/>
            </p:nvGrpSpPr>
            <p:grpSpPr>
              <a:xfrm>
                <a:off x="7633919" y="2759983"/>
                <a:ext cx="486337" cy="486337"/>
                <a:chOff x="446183" y="3541776"/>
                <a:chExt cx="838200" cy="838200"/>
              </a:xfrm>
            </p:grpSpPr>
            <p:sp>
              <p:nvSpPr>
                <p:cNvPr id="81" name="Oval 80"/>
                <p:cNvSpPr/>
                <p:nvPr/>
              </p:nvSpPr>
              <p:spPr>
                <a:xfrm>
                  <a:off x="446183" y="3541776"/>
                  <a:ext cx="838200" cy="838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2" name="Freeform 5"/>
                <p:cNvSpPr>
                  <a:spLocks noEditPoints="1"/>
                </p:cNvSpPr>
                <p:nvPr/>
              </p:nvSpPr>
              <p:spPr bwMode="auto">
                <a:xfrm>
                  <a:off x="711994" y="3629025"/>
                  <a:ext cx="316706" cy="675640"/>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CA" dirty="0">
                    <a:solidFill>
                      <a:srgbClr val="FFFFFF"/>
                    </a:solidFill>
                  </a:endParaRPr>
                </a:p>
              </p:txBody>
            </p:sp>
          </p:grpSp>
          <p:grpSp>
            <p:nvGrpSpPr>
              <p:cNvPr id="83" name="Group 82"/>
              <p:cNvGrpSpPr/>
              <p:nvPr/>
            </p:nvGrpSpPr>
            <p:grpSpPr>
              <a:xfrm>
                <a:off x="7620216" y="2038938"/>
                <a:ext cx="486337" cy="486337"/>
                <a:chOff x="446183" y="4590288"/>
                <a:chExt cx="838200" cy="838200"/>
              </a:xfrm>
            </p:grpSpPr>
            <p:sp>
              <p:nvSpPr>
                <p:cNvPr id="84" name="Oval 83"/>
                <p:cNvSpPr/>
                <p:nvPr/>
              </p:nvSpPr>
              <p:spPr>
                <a:xfrm>
                  <a:off x="446183" y="4590288"/>
                  <a:ext cx="838200" cy="838200"/>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5" name="Freeform 9"/>
                <p:cNvSpPr>
                  <a:spLocks noEditPoints="1"/>
                </p:cNvSpPr>
                <p:nvPr/>
              </p:nvSpPr>
              <p:spPr bwMode="auto">
                <a:xfrm>
                  <a:off x="742950" y="4667250"/>
                  <a:ext cx="255588" cy="692658"/>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CA">
                    <a:solidFill>
                      <a:srgbClr val="FFFFFF"/>
                    </a:solidFill>
                  </a:endParaRPr>
                </a:p>
              </p:txBody>
            </p:sp>
          </p:grpSp>
          <p:sp>
            <p:nvSpPr>
              <p:cNvPr id="86" name="TextBox 85"/>
              <p:cNvSpPr txBox="1"/>
              <p:nvPr/>
            </p:nvSpPr>
            <p:spPr>
              <a:xfrm>
                <a:off x="8057975" y="2000838"/>
                <a:ext cx="1238531" cy="553998"/>
              </a:xfrm>
              <a:prstGeom prst="rect">
                <a:avLst/>
              </a:prstGeom>
              <a:noFill/>
            </p:spPr>
            <p:txBody>
              <a:bodyPr wrap="square" rtlCol="0">
                <a:spAutoFit/>
              </a:bodyPr>
              <a:lstStyle/>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Blue bars</a:t>
                </a:r>
              </a:p>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Represent</a:t>
                </a:r>
              </a:p>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Males</a:t>
                </a:r>
              </a:p>
            </p:txBody>
          </p:sp>
        </p:grpSp>
        <p:sp>
          <p:nvSpPr>
            <p:cNvPr id="87" name="TextBox 86"/>
            <p:cNvSpPr txBox="1"/>
            <p:nvPr/>
          </p:nvSpPr>
          <p:spPr>
            <a:xfrm>
              <a:off x="8261000" y="2772506"/>
              <a:ext cx="1238531" cy="553998"/>
            </a:xfrm>
            <a:prstGeom prst="rect">
              <a:avLst/>
            </a:prstGeom>
            <a:noFill/>
          </p:spPr>
          <p:txBody>
            <a:bodyPr wrap="square" rtlCol="0">
              <a:spAutoFit/>
            </a:bodyPr>
            <a:lstStyle/>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Red bars</a:t>
              </a:r>
            </a:p>
            <a:p>
              <a:pPr fontAlgn="base">
                <a:spcBef>
                  <a:spcPct val="0"/>
                </a:spcBef>
                <a:spcAft>
                  <a:spcPct val="0"/>
                </a:spcAft>
              </a:pPr>
              <a:r>
                <a:rPr lang="en-US" sz="1000" b="1" dirty="0" smtClean="0">
                  <a:solidFill>
                    <a:srgbClr val="000000"/>
                  </a:solidFill>
                  <a:latin typeface="Arial" panose="020B0604020202020204" pitchFamily="34" charset="0"/>
                  <a:cs typeface="Arial" panose="020B0604020202020204" pitchFamily="34" charset="0"/>
                </a:rPr>
                <a:t>Represent </a:t>
              </a:r>
              <a:r>
                <a:rPr lang="en-US" sz="1000" b="1" dirty="0">
                  <a:solidFill>
                    <a:srgbClr val="000000"/>
                  </a:solidFill>
                  <a:latin typeface="Arial" panose="020B0604020202020204" pitchFamily="34" charset="0"/>
                  <a:cs typeface="Arial" panose="020B0604020202020204" pitchFamily="34" charset="0"/>
                </a:rPr>
                <a:t>Females</a:t>
              </a:r>
            </a:p>
          </p:txBody>
        </p:sp>
      </p:grpSp>
      <p:grpSp>
        <p:nvGrpSpPr>
          <p:cNvPr id="7" name="Group 6"/>
          <p:cNvGrpSpPr/>
          <p:nvPr/>
        </p:nvGrpSpPr>
        <p:grpSpPr>
          <a:xfrm>
            <a:off x="656543" y="1524434"/>
            <a:ext cx="321261" cy="1069122"/>
            <a:chOff x="665612" y="1487039"/>
            <a:chExt cx="255198" cy="644507"/>
          </a:xfrm>
        </p:grpSpPr>
        <p:sp>
          <p:nvSpPr>
            <p:cNvPr id="4" name="TextBox 3"/>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91" name="TextBox 90"/>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92" name="TextBox 91"/>
            <p:cNvSpPr txBox="1"/>
            <p:nvPr/>
          </p:nvSpPr>
          <p:spPr>
            <a:xfrm>
              <a:off x="665612" y="175606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93" name="TextBox 92"/>
            <p:cNvSpPr txBox="1"/>
            <p:nvPr/>
          </p:nvSpPr>
          <p:spPr>
            <a:xfrm>
              <a:off x="665612" y="1900714"/>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grpSp>
      <p:grpSp>
        <p:nvGrpSpPr>
          <p:cNvPr id="131" name="Group 130"/>
          <p:cNvGrpSpPr/>
          <p:nvPr/>
        </p:nvGrpSpPr>
        <p:grpSpPr>
          <a:xfrm>
            <a:off x="665612" y="2855788"/>
            <a:ext cx="255198" cy="903484"/>
            <a:chOff x="665612" y="1558289"/>
            <a:chExt cx="255198" cy="903484"/>
          </a:xfrm>
        </p:grpSpPr>
        <p:sp>
          <p:nvSpPr>
            <p:cNvPr id="132" name="TextBox 131"/>
            <p:cNvSpPr txBox="1"/>
            <p:nvPr/>
          </p:nvSpPr>
          <p:spPr>
            <a:xfrm>
              <a:off x="665612" y="155828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33" name="TextBox 132"/>
            <p:cNvSpPr txBox="1"/>
            <p:nvPr/>
          </p:nvSpPr>
          <p:spPr>
            <a:xfrm>
              <a:off x="665612" y="1774452"/>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34" name="TextBox 133"/>
            <p:cNvSpPr txBox="1"/>
            <p:nvPr/>
          </p:nvSpPr>
          <p:spPr>
            <a:xfrm>
              <a:off x="665612" y="198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35" name="TextBox 134"/>
            <p:cNvSpPr txBox="1"/>
            <p:nvPr/>
          </p:nvSpPr>
          <p:spPr>
            <a:xfrm>
              <a:off x="665612" y="2230941"/>
              <a:ext cx="255198" cy="230832"/>
            </a:xfrm>
            <a:prstGeom prst="rect">
              <a:avLst/>
            </a:prstGeom>
            <a:noFill/>
          </p:spPr>
          <p:txBody>
            <a:bodyPr wrap="none" rtlCol="0">
              <a:spAutoFit/>
            </a:bodyPr>
            <a:lstStyle/>
            <a:p>
              <a:pPr fontAlgn="base">
                <a:spcBef>
                  <a:spcPct val="0"/>
                </a:spcBef>
                <a:spcAft>
                  <a:spcPct val="0"/>
                </a:spcAft>
              </a:pPr>
              <a:r>
                <a:rPr lang="en-US" sz="900" dirty="0" smtClean="0">
                  <a:solidFill>
                    <a:srgbClr val="000000"/>
                  </a:solidFill>
                </a:rPr>
                <a:t>D</a:t>
              </a:r>
              <a:endParaRPr lang="en-US" sz="900" dirty="0">
                <a:solidFill>
                  <a:srgbClr val="000000"/>
                </a:solidFill>
              </a:endParaRPr>
            </a:p>
          </p:txBody>
        </p:sp>
      </p:grpSp>
      <p:grpSp>
        <p:nvGrpSpPr>
          <p:cNvPr id="138" name="Group 137"/>
          <p:cNvGrpSpPr/>
          <p:nvPr/>
        </p:nvGrpSpPr>
        <p:grpSpPr>
          <a:xfrm>
            <a:off x="665612" y="4116693"/>
            <a:ext cx="255198" cy="939109"/>
            <a:chOff x="665612" y="1510789"/>
            <a:chExt cx="255198" cy="939109"/>
          </a:xfrm>
        </p:grpSpPr>
        <p:sp>
          <p:nvSpPr>
            <p:cNvPr id="139" name="TextBox 138"/>
            <p:cNvSpPr txBox="1"/>
            <p:nvPr/>
          </p:nvSpPr>
          <p:spPr>
            <a:xfrm>
              <a:off x="665612" y="1510789"/>
              <a:ext cx="251992" cy="230832"/>
            </a:xfrm>
            <a:prstGeom prst="rect">
              <a:avLst/>
            </a:prstGeom>
            <a:noFill/>
          </p:spPr>
          <p:txBody>
            <a:bodyPr wrap="none" rtlCol="0">
              <a:spAutoFit/>
            </a:bodyPr>
            <a:lstStyle/>
            <a:p>
              <a:pPr fontAlgn="base">
                <a:spcBef>
                  <a:spcPct val="0"/>
                </a:spcBef>
                <a:spcAft>
                  <a:spcPct val="0"/>
                </a:spcAft>
              </a:pPr>
              <a:r>
                <a:rPr lang="en-US" sz="900" dirty="0" smtClean="0">
                  <a:solidFill>
                    <a:srgbClr val="000000"/>
                  </a:solidFill>
                </a:rPr>
                <a:t>A</a:t>
              </a:r>
              <a:endParaRPr lang="en-US" sz="900" dirty="0">
                <a:solidFill>
                  <a:srgbClr val="000000"/>
                </a:solidFill>
              </a:endParaRPr>
            </a:p>
          </p:txBody>
        </p:sp>
        <p:sp>
          <p:nvSpPr>
            <p:cNvPr id="140" name="TextBox 139"/>
            <p:cNvSpPr txBox="1"/>
            <p:nvPr/>
          </p:nvSpPr>
          <p:spPr>
            <a:xfrm>
              <a:off x="665612" y="1750702"/>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41" name="TextBox 140"/>
            <p:cNvSpPr txBox="1"/>
            <p:nvPr/>
          </p:nvSpPr>
          <p:spPr>
            <a:xfrm>
              <a:off x="665612" y="1977145"/>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42" name="TextBox 141"/>
            <p:cNvSpPr txBox="1"/>
            <p:nvPr/>
          </p:nvSpPr>
          <p:spPr>
            <a:xfrm>
              <a:off x="665612" y="2219066"/>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grpSp>
      <p:grpSp>
        <p:nvGrpSpPr>
          <p:cNvPr id="145" name="Group 144"/>
          <p:cNvGrpSpPr/>
          <p:nvPr/>
        </p:nvGrpSpPr>
        <p:grpSpPr>
          <a:xfrm>
            <a:off x="665612" y="5457481"/>
            <a:ext cx="255198" cy="915359"/>
            <a:chOff x="665612" y="1510789"/>
            <a:chExt cx="255198" cy="915359"/>
          </a:xfrm>
        </p:grpSpPr>
        <p:sp>
          <p:nvSpPr>
            <p:cNvPr id="146" name="TextBox 145"/>
            <p:cNvSpPr txBox="1"/>
            <p:nvPr/>
          </p:nvSpPr>
          <p:spPr>
            <a:xfrm>
              <a:off x="665612" y="151078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47" name="TextBox 146"/>
            <p:cNvSpPr txBox="1"/>
            <p:nvPr/>
          </p:nvSpPr>
          <p:spPr>
            <a:xfrm>
              <a:off x="665612" y="1726952"/>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48" name="TextBox 147"/>
            <p:cNvSpPr txBox="1"/>
            <p:nvPr/>
          </p:nvSpPr>
          <p:spPr>
            <a:xfrm>
              <a:off x="665612" y="196527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49" name="TextBox 148"/>
            <p:cNvSpPr txBox="1"/>
            <p:nvPr/>
          </p:nvSpPr>
          <p:spPr>
            <a:xfrm>
              <a:off x="665612" y="2195316"/>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grpSp>
      <p:grpSp>
        <p:nvGrpSpPr>
          <p:cNvPr id="152" name="Group 151"/>
          <p:cNvGrpSpPr/>
          <p:nvPr/>
        </p:nvGrpSpPr>
        <p:grpSpPr>
          <a:xfrm>
            <a:off x="4726523" y="1517564"/>
            <a:ext cx="255198" cy="927234"/>
            <a:chOff x="665612" y="1510789"/>
            <a:chExt cx="255198" cy="927234"/>
          </a:xfrm>
        </p:grpSpPr>
        <p:sp>
          <p:nvSpPr>
            <p:cNvPr id="153" name="TextBox 152"/>
            <p:cNvSpPr txBox="1"/>
            <p:nvPr/>
          </p:nvSpPr>
          <p:spPr>
            <a:xfrm>
              <a:off x="665612" y="151078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54" name="TextBox 153"/>
            <p:cNvSpPr txBox="1"/>
            <p:nvPr/>
          </p:nvSpPr>
          <p:spPr>
            <a:xfrm>
              <a:off x="665612" y="1750702"/>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55" name="TextBox 154"/>
            <p:cNvSpPr txBox="1"/>
            <p:nvPr/>
          </p:nvSpPr>
          <p:spPr>
            <a:xfrm>
              <a:off x="665612" y="1977145"/>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56" name="TextBox 155"/>
            <p:cNvSpPr txBox="1"/>
            <p:nvPr/>
          </p:nvSpPr>
          <p:spPr>
            <a:xfrm>
              <a:off x="665612" y="2207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grpSp>
      <p:grpSp>
        <p:nvGrpSpPr>
          <p:cNvPr id="166" name="Group 165"/>
          <p:cNvGrpSpPr/>
          <p:nvPr/>
        </p:nvGrpSpPr>
        <p:grpSpPr>
          <a:xfrm>
            <a:off x="4726523" y="2841759"/>
            <a:ext cx="255198" cy="927234"/>
            <a:chOff x="665612" y="1534539"/>
            <a:chExt cx="255198" cy="927234"/>
          </a:xfrm>
        </p:grpSpPr>
        <p:sp>
          <p:nvSpPr>
            <p:cNvPr id="167" name="TextBox 166"/>
            <p:cNvSpPr txBox="1"/>
            <p:nvPr/>
          </p:nvSpPr>
          <p:spPr>
            <a:xfrm>
              <a:off x="665612" y="15345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68" name="TextBox 167"/>
            <p:cNvSpPr txBox="1"/>
            <p:nvPr/>
          </p:nvSpPr>
          <p:spPr>
            <a:xfrm>
              <a:off x="665612" y="17625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69" name="TextBox 168"/>
            <p:cNvSpPr txBox="1"/>
            <p:nvPr/>
          </p:nvSpPr>
          <p:spPr>
            <a:xfrm>
              <a:off x="665612" y="2000895"/>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70" name="TextBox 169"/>
            <p:cNvSpPr txBox="1"/>
            <p:nvPr/>
          </p:nvSpPr>
          <p:spPr>
            <a:xfrm>
              <a:off x="665612" y="223094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grpSp>
      <p:sp>
        <p:nvSpPr>
          <p:cNvPr id="162" name="TextBox 161"/>
          <p:cNvSpPr txBox="1"/>
          <p:nvPr/>
        </p:nvSpPr>
        <p:spPr>
          <a:xfrm>
            <a:off x="6019800" y="4191000"/>
            <a:ext cx="2388781"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^Actual Blood Clot Risk Factors</a:t>
            </a:r>
            <a:endParaRPr lang="en-US" sz="1200" dirty="0">
              <a:solidFill>
                <a:schemeClr val="tx1"/>
              </a:solidFill>
              <a:latin typeface="Arial" panose="020B0604020202020204" pitchFamily="34" charset="0"/>
              <a:cs typeface="Arial" panose="020B0604020202020204" pitchFamily="34" charset="0"/>
            </a:endParaRPr>
          </a:p>
        </p:txBody>
      </p:sp>
      <p:sp>
        <p:nvSpPr>
          <p:cNvPr id="163" name="TextBox 162"/>
          <p:cNvSpPr txBox="1"/>
          <p:nvPr/>
        </p:nvSpPr>
        <p:spPr>
          <a:xfrm>
            <a:off x="6030934" y="4437605"/>
            <a:ext cx="2655734"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#Incorrect Blood Clot Risk Factors</a:t>
            </a:r>
            <a:endParaRPr lang="en-US" sz="1200" dirty="0">
              <a:solidFill>
                <a:schemeClr val="tx1"/>
              </a:solidFill>
              <a:latin typeface="Arial" panose="020B0604020202020204" pitchFamily="34" charset="0"/>
              <a:cs typeface="Arial" panose="020B0604020202020204" pitchFamily="34" charset="0"/>
            </a:endParaRPr>
          </a:p>
        </p:txBody>
      </p:sp>
      <p:sp>
        <p:nvSpPr>
          <p:cNvPr id="180" name="Rectangle 179"/>
          <p:cNvSpPr/>
          <p:nvPr/>
        </p:nvSpPr>
        <p:spPr>
          <a:xfrm>
            <a:off x="152400" y="6400800"/>
            <a:ext cx="6781800" cy="338554"/>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TH. Respondents. Males: 18-39 (n=73), 40+ (n=348); Females: 18-39 (n=87), 40+ (n=292)</a:t>
            </a:r>
          </a:p>
          <a:p>
            <a:r>
              <a:rPr lang="en-US" sz="800" dirty="0" smtClean="0">
                <a:solidFill>
                  <a:schemeClr val="tx1"/>
                </a:solidFill>
                <a:latin typeface="Arial" panose="020B0604020202020204" pitchFamily="34" charset="0"/>
                <a:cs typeface="Arial" panose="020B0604020202020204" pitchFamily="34" charset="0"/>
              </a:rPr>
              <a:t>Q8</a:t>
            </a:r>
            <a:r>
              <a:rPr lang="en-US" sz="800" dirty="0">
                <a:solidFill>
                  <a:schemeClr val="tx1"/>
                </a:solidFill>
                <a:latin typeface="Arial" panose="020B0604020202020204" pitchFamily="34" charset="0"/>
                <a:cs typeface="Arial" panose="020B0604020202020204" pitchFamily="34" charset="0"/>
              </a:rPr>
              <a:t>. Which of the following, if any, could increase your risk of developing a blood clot? (select all that </a:t>
            </a:r>
            <a:r>
              <a:rPr lang="en-US" sz="800" dirty="0" smtClean="0">
                <a:solidFill>
                  <a:schemeClr val="tx1"/>
                </a:solidFill>
                <a:latin typeface="Arial" panose="020B0604020202020204" pitchFamily="34" charset="0"/>
                <a:cs typeface="Arial" panose="020B0604020202020204" pitchFamily="34" charset="0"/>
              </a:rPr>
              <a:t>apply)</a:t>
            </a:r>
            <a:endParaRPr lang="en-US" sz="800" dirty="0">
              <a:solidFill>
                <a:schemeClr val="tx1"/>
              </a:solidFill>
              <a:latin typeface="Arial" panose="020B0604020202020204" pitchFamily="34" charset="0"/>
              <a:cs typeface="Arial" panose="020B0604020202020204" pitchFamily="34" charset="0"/>
            </a:endParaRPr>
          </a:p>
        </p:txBody>
      </p:sp>
      <p:sp>
        <p:nvSpPr>
          <p:cNvPr id="181" name="Title 1"/>
          <p:cNvSpPr txBox="1">
            <a:spLocks/>
          </p:cNvSpPr>
          <p:nvPr/>
        </p:nvSpPr>
        <p:spPr>
          <a:xfrm>
            <a:off x="63611" y="139465"/>
            <a:ext cx="9008828"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Knowledge of Increased Risk Factors for Blood Clots</a:t>
            </a:r>
            <a:endParaRPr lang="en-US" sz="2400" kern="0" dirty="0"/>
          </a:p>
        </p:txBody>
      </p:sp>
      <p:sp>
        <p:nvSpPr>
          <p:cNvPr id="182" name="TextBox 181"/>
          <p:cNvSpPr txBox="1"/>
          <p:nvPr/>
        </p:nvSpPr>
        <p:spPr>
          <a:xfrm>
            <a:off x="1657047" y="690765"/>
            <a:ext cx="6008018" cy="338554"/>
          </a:xfrm>
          <a:prstGeom prst="rect">
            <a:avLst/>
          </a:prstGeom>
          <a:noFill/>
        </p:spPr>
        <p:txBody>
          <a:bodyPr wrap="square" rtlCol="0">
            <a:spAutoFit/>
          </a:bodyPr>
          <a:lstStyle/>
          <a:p>
            <a:pPr algn="ctr"/>
            <a:r>
              <a:rPr lang="en-US" sz="1600" i="1" dirty="0" smtClean="0">
                <a:solidFill>
                  <a:schemeClr val="tx1"/>
                </a:solidFill>
                <a:latin typeface="Arial" panose="020B0604020202020204" pitchFamily="34" charset="0"/>
                <a:cs typeface="Arial" panose="020B0604020202020204" pitchFamily="34" charset="0"/>
              </a:rPr>
              <a:t>Among Adults 18+</a:t>
            </a:r>
            <a:endParaRPr lang="en-US" sz="1400" i="1" dirty="0">
              <a:solidFill>
                <a:schemeClr val="tx1"/>
              </a:solidFill>
              <a:latin typeface="Arial" panose="020B0604020202020204" pitchFamily="34" charset="0"/>
              <a:cs typeface="Arial" panose="020B0604020202020204" pitchFamily="34" charset="0"/>
            </a:endParaRPr>
          </a:p>
        </p:txBody>
      </p:sp>
      <p:sp>
        <p:nvSpPr>
          <p:cNvPr id="118" name="TextBox 117"/>
          <p:cNvSpPr txBox="1"/>
          <p:nvPr/>
        </p:nvSpPr>
        <p:spPr>
          <a:xfrm>
            <a:off x="2562100" y="4825989"/>
            <a:ext cx="255198" cy="230832"/>
          </a:xfrm>
          <a:prstGeom prst="rect">
            <a:avLst/>
          </a:prstGeom>
          <a:noFill/>
        </p:spPr>
        <p:txBody>
          <a:bodyPr wrap="none" rtlCol="0">
            <a:spAutoFit/>
          </a:bodyPr>
          <a:lstStyle/>
          <a:p>
            <a:pPr fontAlgn="base">
              <a:spcBef>
                <a:spcPct val="0"/>
              </a:spcBef>
              <a:spcAft>
                <a:spcPct val="0"/>
              </a:spcAft>
            </a:pPr>
            <a:r>
              <a:rPr lang="en-US" sz="900" dirty="0"/>
              <a:t>D</a:t>
            </a:r>
          </a:p>
        </p:txBody>
      </p:sp>
      <p:pic>
        <p:nvPicPr>
          <p:cNvPr id="94" name="Picture 93"/>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8323703" y="127430"/>
            <a:ext cx="612648" cy="612648"/>
          </a:xfrm>
          <a:prstGeom prst="rect">
            <a:avLst/>
          </a:prstGeom>
        </p:spPr>
      </p:pic>
      <p:sp>
        <p:nvSpPr>
          <p:cNvPr id="95" name="TextBox 94"/>
          <p:cNvSpPr txBox="1"/>
          <p:nvPr/>
        </p:nvSpPr>
        <p:spPr>
          <a:xfrm>
            <a:off x="2549569" y="4806821"/>
            <a:ext cx="253596" cy="246221"/>
          </a:xfrm>
          <a:prstGeom prst="rect">
            <a:avLst/>
          </a:prstGeom>
          <a:noFill/>
        </p:spPr>
        <p:txBody>
          <a:bodyPr wrap="none" rtlCol="0">
            <a:spAutoFit/>
          </a:bodyPr>
          <a:lstStyle/>
          <a:p>
            <a:r>
              <a:rPr lang="en-US" sz="1000" dirty="0" smtClean="0">
                <a:solidFill>
                  <a:schemeClr val="tx1"/>
                </a:solidFill>
              </a:rPr>
              <a:t>C</a:t>
            </a:r>
            <a:endParaRPr lang="en-US" sz="1000" dirty="0">
              <a:solidFill>
                <a:schemeClr val="tx1"/>
              </a:solidFill>
            </a:endParaRPr>
          </a:p>
        </p:txBody>
      </p:sp>
    </p:spTree>
    <p:extLst>
      <p:ext uri="{BB962C8B-B14F-4D97-AF65-F5344CB8AC3E}">
        <p14:creationId xmlns:p14="http://schemas.microsoft.com/office/powerpoint/2010/main" val="647088395"/>
      </p:ext>
    </p:extLst>
  </p:cSld>
  <p:clrMapOvr>
    <a:masterClrMapping/>
  </p:clrMapOvr>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 name="Rounded Rectangle 89"/>
          <p:cNvSpPr/>
          <p:nvPr/>
        </p:nvSpPr>
        <p:spPr bwMode="auto">
          <a:xfrm>
            <a:off x="5854331" y="4066106"/>
            <a:ext cx="2832337" cy="812688"/>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sp>
        <p:nvSpPr>
          <p:cNvPr id="2" name="Slide Number Placeholder 1"/>
          <p:cNvSpPr>
            <a:spLocks noGrp="1"/>
          </p:cNvSpPr>
          <p:nvPr>
            <p:ph type="sldNum" sz="quarter" idx="10"/>
          </p:nvPr>
        </p:nvSpPr>
        <p:spPr/>
        <p:txBody>
          <a:bodyPr/>
          <a:lstStyle/>
          <a:p>
            <a:r>
              <a:rPr lang="en-US" smtClean="0">
                <a:solidFill>
                  <a:srgbClr val="FFFFFF"/>
                </a:solidFill>
              </a:rPr>
              <a:t> - </a:t>
            </a:r>
            <a:fld id="{8FAC1CE3-0013-4A1C-AA61-A816E609AAE0}" type="slidenum">
              <a:rPr lang="en-US" smtClean="0">
                <a:solidFill>
                  <a:srgbClr val="FFFFFF"/>
                </a:solidFill>
              </a:rPr>
              <a:pPr/>
              <a:t>168</a:t>
            </a:fld>
            <a:r>
              <a:rPr lang="en-US" smtClean="0">
                <a:solidFill>
                  <a:srgbClr val="FFFFFF"/>
                </a:solidFill>
              </a:rPr>
              <a:t> -</a:t>
            </a:r>
            <a:endParaRPr lang="en-US">
              <a:solidFill>
                <a:srgbClr val="FFFFFF"/>
              </a:solidFill>
            </a:endParaRPr>
          </a:p>
        </p:txBody>
      </p:sp>
      <p:grpSp>
        <p:nvGrpSpPr>
          <p:cNvPr id="24" name="Group 23"/>
          <p:cNvGrpSpPr/>
          <p:nvPr/>
        </p:nvGrpSpPr>
        <p:grpSpPr>
          <a:xfrm>
            <a:off x="93989" y="1225315"/>
            <a:ext cx="3716011" cy="1355960"/>
            <a:chOff x="93989" y="730015"/>
            <a:chExt cx="3716011" cy="1355960"/>
          </a:xfrm>
        </p:grpSpPr>
        <p:graphicFrame>
          <p:nvGraphicFramePr>
            <p:cNvPr id="6" name="Chart 5"/>
            <p:cNvGraphicFramePr/>
            <p:nvPr>
              <p:extLst>
                <p:ext uri="{D42A27DB-BD31-4B8C-83A1-F6EECF244321}">
                  <p14:modId xmlns:p14="http://schemas.microsoft.com/office/powerpoint/2010/main" val="2751844078"/>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2"/>
            </a:graphicData>
          </a:graphic>
        </p:graphicFrame>
        <p:cxnSp>
          <p:nvCxnSpPr>
            <p:cNvPr id="17" name="Straight Connector 16"/>
            <p:cNvCxnSpPr/>
            <p:nvPr/>
          </p:nvCxnSpPr>
          <p:spPr bwMode="auto">
            <a:xfrm>
              <a:off x="219075" y="1476847"/>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 name="TextBox 18"/>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20" name="TextBox 19"/>
            <p:cNvSpPr txBox="1"/>
            <p:nvPr/>
          </p:nvSpPr>
          <p:spPr>
            <a:xfrm>
              <a:off x="93989" y="1126556"/>
              <a:ext cx="809625" cy="246221"/>
            </a:xfrm>
            <a:prstGeom prst="rect">
              <a:avLst/>
            </a:prstGeom>
            <a:noFill/>
          </p:spPr>
          <p:txBody>
            <a:bodyPr wrap="square" rtlCol="0">
              <a:spAutoFit/>
            </a:bodyPr>
            <a:lstStyle/>
            <a:p>
              <a:pPr algn="ctr" fontAlgn="base">
                <a:spcBef>
                  <a:spcPct val="0"/>
                </a:spcBef>
                <a:spcAft>
                  <a:spcPct val="0"/>
                </a:spcAft>
              </a:pPr>
              <a:r>
                <a:rPr lang="en-US" sz="1000" b="1" i="1" dirty="0" smtClean="0">
                  <a:solidFill>
                    <a:srgbClr val="000000">
                      <a:lumMod val="75000"/>
                      <a:lumOff val="25000"/>
                    </a:srgbClr>
                  </a:solidFill>
                  <a:latin typeface="Arial" panose="020B0604020202020204" pitchFamily="34" charset="0"/>
                  <a:cs typeface="Arial" panose="020B0604020202020204" pitchFamily="34" charset="0"/>
                </a:rPr>
                <a:t>18-39</a:t>
              </a:r>
              <a:endParaRPr lang="en-US" sz="1000" b="1" i="1" dirty="0">
                <a:solidFill>
                  <a:srgbClr val="000000">
                    <a:lumMod val="75000"/>
                    <a:lumOff val="25000"/>
                  </a:srgbClr>
                </a:solidFill>
                <a:latin typeface="Arial" panose="020B0604020202020204" pitchFamily="34" charset="0"/>
                <a:cs typeface="Arial" panose="020B0604020202020204" pitchFamily="34" charset="0"/>
              </a:endParaRPr>
            </a:p>
          </p:txBody>
        </p:sp>
        <p:sp>
          <p:nvSpPr>
            <p:cNvPr id="22" name="TextBox 21"/>
            <p:cNvSpPr txBox="1"/>
            <p:nvPr/>
          </p:nvSpPr>
          <p:spPr>
            <a:xfrm>
              <a:off x="131586" y="1589246"/>
              <a:ext cx="809625" cy="246221"/>
            </a:xfrm>
            <a:prstGeom prst="rect">
              <a:avLst/>
            </a:prstGeom>
            <a:noFill/>
          </p:spPr>
          <p:txBody>
            <a:bodyPr wrap="square" rtlCol="0">
              <a:spAutoFit/>
            </a:bodyPr>
            <a:lstStyle/>
            <a:p>
              <a:pPr algn="ctr" fontAlgn="base">
                <a:spcBef>
                  <a:spcPct val="0"/>
                </a:spcBef>
                <a:spcAft>
                  <a:spcPct val="0"/>
                </a:spcAft>
              </a:pPr>
              <a:r>
                <a:rPr lang="en-US" sz="1000" b="1" i="1" dirty="0" smtClean="0">
                  <a:solidFill>
                    <a:srgbClr val="000000">
                      <a:lumMod val="75000"/>
                      <a:lumOff val="25000"/>
                    </a:srgbClr>
                  </a:solidFill>
                  <a:latin typeface="Arial" panose="020B0604020202020204" pitchFamily="34" charset="0"/>
                  <a:cs typeface="Arial" panose="020B0604020202020204" pitchFamily="34" charset="0"/>
                </a:rPr>
                <a:t>40+</a:t>
              </a:r>
              <a:endParaRPr lang="en-US" sz="1000" b="1" i="1" dirty="0">
                <a:solidFill>
                  <a:srgbClr val="000000">
                    <a:lumMod val="75000"/>
                    <a:lumOff val="25000"/>
                  </a:srgbClr>
                </a:solidFill>
                <a:latin typeface="Arial" panose="020B0604020202020204" pitchFamily="34" charset="0"/>
                <a:cs typeface="Arial" panose="020B0604020202020204" pitchFamily="34" charset="0"/>
              </a:endParaRPr>
            </a:p>
          </p:txBody>
        </p:sp>
        <p:sp>
          <p:nvSpPr>
            <p:cNvPr id="23" name="TextBox 22"/>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Older age (65+)^</a:t>
              </a:r>
            </a:p>
          </p:txBody>
        </p:sp>
      </p:grpSp>
      <p:grpSp>
        <p:nvGrpSpPr>
          <p:cNvPr id="25" name="Group 24"/>
          <p:cNvGrpSpPr/>
          <p:nvPr/>
        </p:nvGrpSpPr>
        <p:grpSpPr>
          <a:xfrm>
            <a:off x="135619" y="3825640"/>
            <a:ext cx="3693433" cy="1355960"/>
            <a:chOff x="116567" y="730015"/>
            <a:chExt cx="3693433" cy="1355960"/>
          </a:xfrm>
        </p:grpSpPr>
        <p:graphicFrame>
          <p:nvGraphicFramePr>
            <p:cNvPr id="26" name="Chart 25"/>
            <p:cNvGraphicFramePr/>
            <p:nvPr>
              <p:extLst>
                <p:ext uri="{D42A27DB-BD31-4B8C-83A1-F6EECF244321}">
                  <p14:modId xmlns:p14="http://schemas.microsoft.com/office/powerpoint/2010/main" val="3313324481"/>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3"/>
            </a:graphicData>
          </a:graphic>
        </p:graphicFrame>
        <p:cxnSp>
          <p:nvCxnSpPr>
            <p:cNvPr id="27" name="Straight Connector 26"/>
            <p:cNvCxnSpPr/>
            <p:nvPr/>
          </p:nvCxnSpPr>
          <p:spPr bwMode="auto">
            <a:xfrm>
              <a:off x="219075" y="1488136"/>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9" name="TextBox 28"/>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30" name="TextBox 29"/>
            <p:cNvSpPr txBox="1"/>
            <p:nvPr/>
          </p:nvSpPr>
          <p:spPr>
            <a:xfrm>
              <a:off x="116567" y="1115267"/>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32" name="TextBox 31"/>
            <p:cNvSpPr txBox="1"/>
            <p:nvPr/>
          </p:nvSpPr>
          <p:spPr>
            <a:xfrm>
              <a:off x="131586" y="1600535"/>
              <a:ext cx="809625" cy="246221"/>
            </a:xfrm>
            <a:prstGeom prst="rect">
              <a:avLst/>
            </a:prstGeom>
            <a:noFill/>
          </p:spPr>
          <p:txBody>
            <a:bodyPr wrap="square" rtlCol="0">
              <a:spAutoFit/>
            </a:bodyPr>
            <a:lstStyle/>
            <a:p>
              <a:pPr algn="ctr" fontAlgn="base">
                <a:spcBef>
                  <a:spcPct val="0"/>
                </a:spcBef>
                <a:spcAft>
                  <a:spcPct val="0"/>
                </a:spcAft>
              </a:pPr>
              <a:r>
                <a:rPr lang="en-US" sz="1000" b="1" i="1" dirty="0" smtClean="0">
                  <a:solidFill>
                    <a:srgbClr val="000000">
                      <a:lumMod val="75000"/>
                      <a:lumOff val="25000"/>
                    </a:srgbClr>
                  </a:solidFill>
                  <a:latin typeface="Arial" panose="020B0604020202020204" pitchFamily="34" charset="0"/>
                  <a:cs typeface="Arial" panose="020B0604020202020204" pitchFamily="34" charset="0"/>
                </a:rPr>
                <a:t>40+</a:t>
              </a:r>
              <a:endParaRPr lang="en-US" sz="1000" b="1" i="1" dirty="0">
                <a:solidFill>
                  <a:srgbClr val="000000">
                    <a:lumMod val="75000"/>
                    <a:lumOff val="25000"/>
                  </a:srgbClr>
                </a:solidFill>
                <a:latin typeface="Arial" panose="020B0604020202020204" pitchFamily="34" charset="0"/>
                <a:cs typeface="Arial" panose="020B0604020202020204" pitchFamily="34" charset="0"/>
              </a:endParaRPr>
            </a:p>
          </p:txBody>
        </p:sp>
        <p:sp>
          <p:nvSpPr>
            <p:cNvPr id="33" name="TextBox 32"/>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Too much </a:t>
              </a:r>
              <a:r>
                <a:rPr lang="en-US" sz="1200" b="1" dirty="0" smtClean="0">
                  <a:solidFill>
                    <a:srgbClr val="000000"/>
                  </a:solidFill>
                  <a:latin typeface="Arial" panose="020B0604020202020204" pitchFamily="34" charset="0"/>
                  <a:cs typeface="Arial" panose="020B0604020202020204" pitchFamily="34" charset="0"/>
                </a:rPr>
                <a:t>exercise#</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34" name="Group 33"/>
          <p:cNvGrpSpPr/>
          <p:nvPr/>
        </p:nvGrpSpPr>
        <p:grpSpPr>
          <a:xfrm>
            <a:off x="88348" y="5121040"/>
            <a:ext cx="3721655" cy="1355960"/>
            <a:chOff x="88345" y="730015"/>
            <a:chExt cx="3721655" cy="1355960"/>
          </a:xfrm>
        </p:grpSpPr>
        <p:graphicFrame>
          <p:nvGraphicFramePr>
            <p:cNvPr id="35" name="Chart 34"/>
            <p:cNvGraphicFramePr/>
            <p:nvPr>
              <p:extLst>
                <p:ext uri="{D42A27DB-BD31-4B8C-83A1-F6EECF244321}">
                  <p14:modId xmlns:p14="http://schemas.microsoft.com/office/powerpoint/2010/main" val="616420238"/>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4"/>
            </a:graphicData>
          </a:graphic>
        </p:graphicFrame>
        <p:cxnSp>
          <p:nvCxnSpPr>
            <p:cNvPr id="36" name="Straight Connector 35"/>
            <p:cNvCxnSpPr/>
            <p:nvPr/>
          </p:nvCxnSpPr>
          <p:spPr bwMode="auto">
            <a:xfrm>
              <a:off x="219075" y="14824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8" name="TextBox 37"/>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39" name="TextBox 38"/>
            <p:cNvSpPr txBox="1"/>
            <p:nvPr/>
          </p:nvSpPr>
          <p:spPr>
            <a:xfrm>
              <a:off x="88345" y="11378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41" name="TextBox 40"/>
            <p:cNvSpPr txBox="1"/>
            <p:nvPr/>
          </p:nvSpPr>
          <p:spPr>
            <a:xfrm>
              <a:off x="117475" y="1594891"/>
              <a:ext cx="809625" cy="246221"/>
            </a:xfrm>
            <a:prstGeom prst="rect">
              <a:avLst/>
            </a:prstGeom>
            <a:noFill/>
          </p:spPr>
          <p:txBody>
            <a:bodyPr wrap="square" rtlCol="0">
              <a:spAutoFit/>
            </a:bodyPr>
            <a:lstStyle/>
            <a:p>
              <a:pPr algn="ctr" fontAlgn="base">
                <a:spcBef>
                  <a:spcPct val="0"/>
                </a:spcBef>
                <a:spcAft>
                  <a:spcPct val="0"/>
                </a:spcAft>
              </a:pPr>
              <a:r>
                <a:rPr lang="en-US" sz="1000" b="1" i="1" dirty="0" smtClean="0">
                  <a:solidFill>
                    <a:srgbClr val="000000">
                      <a:lumMod val="75000"/>
                      <a:lumOff val="25000"/>
                    </a:srgbClr>
                  </a:solidFill>
                  <a:latin typeface="Arial" panose="020B0604020202020204" pitchFamily="34" charset="0"/>
                  <a:cs typeface="Arial" panose="020B0604020202020204" pitchFamily="34" charset="0"/>
                </a:rPr>
                <a:t>40+</a:t>
              </a:r>
              <a:endParaRPr lang="en-US" sz="1000" b="1" i="1" dirty="0">
                <a:solidFill>
                  <a:srgbClr val="000000">
                    <a:lumMod val="75000"/>
                    <a:lumOff val="25000"/>
                  </a:srgbClr>
                </a:solidFill>
                <a:latin typeface="Arial" panose="020B0604020202020204" pitchFamily="34" charset="0"/>
                <a:cs typeface="Arial" panose="020B0604020202020204" pitchFamily="34" charset="0"/>
              </a:endParaRPr>
            </a:p>
          </p:txBody>
        </p:sp>
        <p:sp>
          <p:nvSpPr>
            <p:cNvPr id="42" name="TextBox 41"/>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High blood </a:t>
              </a:r>
              <a:r>
                <a:rPr lang="en-US" sz="1200" b="1" dirty="0" smtClean="0">
                  <a:solidFill>
                    <a:srgbClr val="000000"/>
                  </a:solidFill>
                  <a:latin typeface="Arial" panose="020B0604020202020204" pitchFamily="34" charset="0"/>
                  <a:cs typeface="Arial" panose="020B0604020202020204" pitchFamily="34" charset="0"/>
                </a:rPr>
                <a:t>cholesterol#</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43" name="Group 42"/>
          <p:cNvGrpSpPr/>
          <p:nvPr/>
        </p:nvGrpSpPr>
        <p:grpSpPr>
          <a:xfrm>
            <a:off x="4134914" y="1126230"/>
            <a:ext cx="3717925" cy="1355960"/>
            <a:chOff x="92075" y="730015"/>
            <a:chExt cx="3717925" cy="1355960"/>
          </a:xfrm>
        </p:grpSpPr>
        <p:graphicFrame>
          <p:nvGraphicFramePr>
            <p:cNvPr id="44" name="Chart 43"/>
            <p:cNvGraphicFramePr/>
            <p:nvPr>
              <p:extLst>
                <p:ext uri="{D42A27DB-BD31-4B8C-83A1-F6EECF244321}">
                  <p14:modId xmlns:p14="http://schemas.microsoft.com/office/powerpoint/2010/main" val="3442060023"/>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5"/>
            </a:graphicData>
          </a:graphic>
        </p:graphicFrame>
        <p:cxnSp>
          <p:nvCxnSpPr>
            <p:cNvPr id="45" name="Straight Connector 44"/>
            <p:cNvCxnSpPr/>
            <p:nvPr/>
          </p:nvCxnSpPr>
          <p:spPr bwMode="auto">
            <a:xfrm>
              <a:off x="219075" y="14951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TextBox 46"/>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48" name="TextBox 47"/>
            <p:cNvSpPr txBox="1"/>
            <p:nvPr/>
          </p:nvSpPr>
          <p:spPr>
            <a:xfrm>
              <a:off x="101045" y="11251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50" name="TextBox 49"/>
            <p:cNvSpPr txBox="1"/>
            <p:nvPr/>
          </p:nvSpPr>
          <p:spPr>
            <a:xfrm>
              <a:off x="92075" y="1620291"/>
              <a:ext cx="809625" cy="246221"/>
            </a:xfrm>
            <a:prstGeom prst="rect">
              <a:avLst/>
            </a:prstGeom>
            <a:noFill/>
          </p:spPr>
          <p:txBody>
            <a:bodyPr wrap="square" rtlCol="0">
              <a:spAutoFit/>
            </a:bodyPr>
            <a:lstStyle/>
            <a:p>
              <a:pPr algn="ctr" fontAlgn="base">
                <a:spcBef>
                  <a:spcPct val="0"/>
                </a:spcBef>
                <a:spcAft>
                  <a:spcPct val="0"/>
                </a:spcAft>
              </a:pPr>
              <a:r>
                <a:rPr lang="en-US" sz="1000" b="1" i="1" dirty="0" smtClean="0">
                  <a:solidFill>
                    <a:srgbClr val="000000">
                      <a:lumMod val="75000"/>
                      <a:lumOff val="25000"/>
                    </a:srgbClr>
                  </a:solidFill>
                  <a:latin typeface="Arial" panose="020B0604020202020204" pitchFamily="34" charset="0"/>
                  <a:cs typeface="Arial" panose="020B0604020202020204" pitchFamily="34" charset="0"/>
                </a:rPr>
                <a:t>40+</a:t>
              </a:r>
              <a:endParaRPr lang="en-US" sz="1000" b="1" i="1" dirty="0">
                <a:solidFill>
                  <a:srgbClr val="000000">
                    <a:lumMod val="75000"/>
                    <a:lumOff val="25000"/>
                  </a:srgbClr>
                </a:solidFill>
                <a:latin typeface="Arial" panose="020B0604020202020204" pitchFamily="34" charset="0"/>
                <a:cs typeface="Arial" panose="020B0604020202020204" pitchFamily="34" charset="0"/>
              </a:endParaRPr>
            </a:p>
          </p:txBody>
        </p:sp>
        <p:sp>
          <p:nvSpPr>
            <p:cNvPr id="51" name="TextBox 50"/>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Donating </a:t>
              </a:r>
              <a:r>
                <a:rPr lang="en-US" sz="1200" b="1" dirty="0" smtClean="0">
                  <a:solidFill>
                    <a:srgbClr val="000000"/>
                  </a:solidFill>
                  <a:latin typeface="Arial" panose="020B0604020202020204" pitchFamily="34" charset="0"/>
                  <a:cs typeface="Arial" panose="020B0604020202020204" pitchFamily="34" charset="0"/>
                </a:rPr>
                <a:t>blood#</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52" name="Group 51"/>
          <p:cNvGrpSpPr/>
          <p:nvPr/>
        </p:nvGrpSpPr>
        <p:grpSpPr>
          <a:xfrm>
            <a:off x="4129131" y="2386161"/>
            <a:ext cx="3747055" cy="1355960"/>
            <a:chOff x="62945" y="730015"/>
            <a:chExt cx="3747055" cy="1355960"/>
          </a:xfrm>
        </p:grpSpPr>
        <p:graphicFrame>
          <p:nvGraphicFramePr>
            <p:cNvPr id="53" name="Chart 52"/>
            <p:cNvGraphicFramePr/>
            <p:nvPr>
              <p:extLst>
                <p:ext uri="{D42A27DB-BD31-4B8C-83A1-F6EECF244321}">
                  <p14:modId xmlns:p14="http://schemas.microsoft.com/office/powerpoint/2010/main" val="778153806"/>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6"/>
            </a:graphicData>
          </a:graphic>
        </p:graphicFrame>
        <p:cxnSp>
          <p:nvCxnSpPr>
            <p:cNvPr id="54" name="Straight Connector 53"/>
            <p:cNvCxnSpPr/>
            <p:nvPr/>
          </p:nvCxnSpPr>
          <p:spPr bwMode="auto">
            <a:xfrm>
              <a:off x="219075" y="14824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6" name="TextBox 55"/>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57" name="TextBox 56"/>
            <p:cNvSpPr txBox="1"/>
            <p:nvPr/>
          </p:nvSpPr>
          <p:spPr>
            <a:xfrm>
              <a:off x="62945" y="11378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59" name="TextBox 58"/>
            <p:cNvSpPr txBox="1"/>
            <p:nvPr/>
          </p:nvSpPr>
          <p:spPr>
            <a:xfrm>
              <a:off x="104775" y="1607591"/>
              <a:ext cx="809625" cy="246221"/>
            </a:xfrm>
            <a:prstGeom prst="rect">
              <a:avLst/>
            </a:prstGeom>
            <a:noFill/>
          </p:spPr>
          <p:txBody>
            <a:bodyPr wrap="square" rtlCol="0">
              <a:spAutoFit/>
            </a:bodyPr>
            <a:lstStyle/>
            <a:p>
              <a:pPr algn="ctr" fontAlgn="base">
                <a:spcBef>
                  <a:spcPct val="0"/>
                </a:spcBef>
                <a:spcAft>
                  <a:spcPct val="0"/>
                </a:spcAft>
              </a:pPr>
              <a:r>
                <a:rPr lang="en-US" sz="1000" b="1" i="1" dirty="0" smtClean="0">
                  <a:solidFill>
                    <a:srgbClr val="000000">
                      <a:lumMod val="75000"/>
                      <a:lumOff val="25000"/>
                    </a:srgbClr>
                  </a:solidFill>
                  <a:latin typeface="Arial" panose="020B0604020202020204" pitchFamily="34" charset="0"/>
                  <a:cs typeface="Arial" panose="020B0604020202020204" pitchFamily="34" charset="0"/>
                </a:rPr>
                <a:t>40+</a:t>
              </a:r>
              <a:endParaRPr lang="en-US" sz="1000" b="1" i="1" dirty="0">
                <a:solidFill>
                  <a:srgbClr val="000000">
                    <a:lumMod val="75000"/>
                    <a:lumOff val="25000"/>
                  </a:srgbClr>
                </a:solidFill>
                <a:latin typeface="Arial" panose="020B0604020202020204" pitchFamily="34" charset="0"/>
                <a:cs typeface="Arial" panose="020B0604020202020204" pitchFamily="34" charset="0"/>
              </a:endParaRPr>
            </a:p>
          </p:txBody>
        </p:sp>
        <p:sp>
          <p:nvSpPr>
            <p:cNvPr id="60" name="TextBox 59"/>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High blood </a:t>
              </a:r>
              <a:r>
                <a:rPr lang="en-US" sz="1200" b="1" dirty="0" smtClean="0">
                  <a:solidFill>
                    <a:srgbClr val="000000"/>
                  </a:solidFill>
                  <a:latin typeface="Arial" panose="020B0604020202020204" pitchFamily="34" charset="0"/>
                  <a:cs typeface="Arial" panose="020B0604020202020204" pitchFamily="34" charset="0"/>
                </a:rPr>
                <a:t>pressure#</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8" name="Group 7"/>
          <p:cNvGrpSpPr/>
          <p:nvPr/>
        </p:nvGrpSpPr>
        <p:grpSpPr>
          <a:xfrm>
            <a:off x="4114800" y="4038600"/>
            <a:ext cx="1744844" cy="1727843"/>
            <a:chOff x="7754687" y="1850555"/>
            <a:chExt cx="1744844" cy="1727843"/>
          </a:xfrm>
        </p:grpSpPr>
        <p:grpSp>
          <p:nvGrpSpPr>
            <p:cNvPr id="9" name="Group 8"/>
            <p:cNvGrpSpPr/>
            <p:nvPr/>
          </p:nvGrpSpPr>
          <p:grpSpPr>
            <a:xfrm>
              <a:off x="7754687" y="1850555"/>
              <a:ext cx="1739531" cy="1727843"/>
              <a:chOff x="7556975" y="1850555"/>
              <a:chExt cx="1739531" cy="1727843"/>
            </a:xfrm>
          </p:grpSpPr>
          <p:sp>
            <p:nvSpPr>
              <p:cNvPr id="88" name="Rounded Rectangle 87"/>
              <p:cNvSpPr/>
              <p:nvPr/>
            </p:nvSpPr>
            <p:spPr bwMode="auto">
              <a:xfrm>
                <a:off x="7556975" y="1850555"/>
                <a:ext cx="1327018" cy="1727843"/>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grpSp>
            <p:nvGrpSpPr>
              <p:cNvPr id="80" name="Group 79"/>
              <p:cNvGrpSpPr/>
              <p:nvPr/>
            </p:nvGrpSpPr>
            <p:grpSpPr>
              <a:xfrm>
                <a:off x="7633919" y="2759983"/>
                <a:ext cx="486337" cy="486337"/>
                <a:chOff x="446183" y="3541776"/>
                <a:chExt cx="838200" cy="838200"/>
              </a:xfrm>
            </p:grpSpPr>
            <p:sp>
              <p:nvSpPr>
                <p:cNvPr id="81" name="Oval 80"/>
                <p:cNvSpPr/>
                <p:nvPr/>
              </p:nvSpPr>
              <p:spPr>
                <a:xfrm>
                  <a:off x="446183" y="3541776"/>
                  <a:ext cx="838200" cy="838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2" name="Freeform 5"/>
                <p:cNvSpPr>
                  <a:spLocks noEditPoints="1"/>
                </p:cNvSpPr>
                <p:nvPr/>
              </p:nvSpPr>
              <p:spPr bwMode="auto">
                <a:xfrm>
                  <a:off x="711994" y="3629025"/>
                  <a:ext cx="316706" cy="675640"/>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CA" dirty="0">
                    <a:solidFill>
                      <a:srgbClr val="FFFFFF"/>
                    </a:solidFill>
                  </a:endParaRPr>
                </a:p>
              </p:txBody>
            </p:sp>
          </p:grpSp>
          <p:grpSp>
            <p:nvGrpSpPr>
              <p:cNvPr id="83" name="Group 82"/>
              <p:cNvGrpSpPr/>
              <p:nvPr/>
            </p:nvGrpSpPr>
            <p:grpSpPr>
              <a:xfrm>
                <a:off x="7620216" y="2038938"/>
                <a:ext cx="486337" cy="486337"/>
                <a:chOff x="446183" y="4590288"/>
                <a:chExt cx="838200" cy="838200"/>
              </a:xfrm>
            </p:grpSpPr>
            <p:sp>
              <p:nvSpPr>
                <p:cNvPr id="84" name="Oval 83"/>
                <p:cNvSpPr/>
                <p:nvPr/>
              </p:nvSpPr>
              <p:spPr>
                <a:xfrm>
                  <a:off x="446183" y="4590288"/>
                  <a:ext cx="838200" cy="838200"/>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5" name="Freeform 9"/>
                <p:cNvSpPr>
                  <a:spLocks noEditPoints="1"/>
                </p:cNvSpPr>
                <p:nvPr/>
              </p:nvSpPr>
              <p:spPr bwMode="auto">
                <a:xfrm>
                  <a:off x="742950" y="4667250"/>
                  <a:ext cx="255588" cy="692658"/>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CA">
                    <a:solidFill>
                      <a:srgbClr val="FFFFFF"/>
                    </a:solidFill>
                  </a:endParaRPr>
                </a:p>
              </p:txBody>
            </p:sp>
          </p:grpSp>
          <p:sp>
            <p:nvSpPr>
              <p:cNvPr id="86" name="TextBox 85"/>
              <p:cNvSpPr txBox="1"/>
              <p:nvPr/>
            </p:nvSpPr>
            <p:spPr>
              <a:xfrm>
                <a:off x="8057975" y="2000838"/>
                <a:ext cx="1238531" cy="553998"/>
              </a:xfrm>
              <a:prstGeom prst="rect">
                <a:avLst/>
              </a:prstGeom>
              <a:noFill/>
            </p:spPr>
            <p:txBody>
              <a:bodyPr wrap="square" rtlCol="0">
                <a:spAutoFit/>
              </a:bodyPr>
              <a:lstStyle/>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Blue bars</a:t>
                </a:r>
              </a:p>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Represent</a:t>
                </a:r>
              </a:p>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Males</a:t>
                </a:r>
              </a:p>
            </p:txBody>
          </p:sp>
        </p:grpSp>
        <p:sp>
          <p:nvSpPr>
            <p:cNvPr id="87" name="TextBox 86"/>
            <p:cNvSpPr txBox="1"/>
            <p:nvPr/>
          </p:nvSpPr>
          <p:spPr>
            <a:xfrm>
              <a:off x="8261000" y="2772506"/>
              <a:ext cx="1238531" cy="553998"/>
            </a:xfrm>
            <a:prstGeom prst="rect">
              <a:avLst/>
            </a:prstGeom>
            <a:noFill/>
          </p:spPr>
          <p:txBody>
            <a:bodyPr wrap="square" rtlCol="0">
              <a:spAutoFit/>
            </a:bodyPr>
            <a:lstStyle/>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Red bars</a:t>
              </a:r>
            </a:p>
            <a:p>
              <a:pPr fontAlgn="base">
                <a:spcBef>
                  <a:spcPct val="0"/>
                </a:spcBef>
                <a:spcAft>
                  <a:spcPct val="0"/>
                </a:spcAft>
              </a:pPr>
              <a:r>
                <a:rPr lang="en-US" sz="1000" b="1" dirty="0" smtClean="0">
                  <a:solidFill>
                    <a:srgbClr val="000000"/>
                  </a:solidFill>
                  <a:latin typeface="Arial" panose="020B0604020202020204" pitchFamily="34" charset="0"/>
                  <a:cs typeface="Arial" panose="020B0604020202020204" pitchFamily="34" charset="0"/>
                </a:rPr>
                <a:t>Represent </a:t>
              </a:r>
              <a:r>
                <a:rPr lang="en-US" sz="1000" b="1" dirty="0">
                  <a:solidFill>
                    <a:srgbClr val="000000"/>
                  </a:solidFill>
                  <a:latin typeface="Arial" panose="020B0604020202020204" pitchFamily="34" charset="0"/>
                  <a:cs typeface="Arial" panose="020B0604020202020204" pitchFamily="34" charset="0"/>
                </a:rPr>
                <a:t>Females</a:t>
              </a:r>
            </a:p>
          </p:txBody>
        </p:sp>
      </p:grpSp>
      <p:grpSp>
        <p:nvGrpSpPr>
          <p:cNvPr id="7" name="Group 6"/>
          <p:cNvGrpSpPr/>
          <p:nvPr/>
        </p:nvGrpSpPr>
        <p:grpSpPr>
          <a:xfrm>
            <a:off x="665612" y="1520906"/>
            <a:ext cx="255198" cy="925631"/>
            <a:chOff x="665612" y="1520906"/>
            <a:chExt cx="255198" cy="925631"/>
          </a:xfrm>
        </p:grpSpPr>
        <p:sp>
          <p:nvSpPr>
            <p:cNvPr id="4" name="TextBox 3"/>
            <p:cNvSpPr txBox="1"/>
            <p:nvPr/>
          </p:nvSpPr>
          <p:spPr>
            <a:xfrm>
              <a:off x="665612" y="1520906"/>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91" name="TextBox 90"/>
            <p:cNvSpPr txBox="1"/>
            <p:nvPr/>
          </p:nvSpPr>
          <p:spPr>
            <a:xfrm>
              <a:off x="665612" y="1755545"/>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92" name="TextBox 91"/>
            <p:cNvSpPr txBox="1"/>
            <p:nvPr/>
          </p:nvSpPr>
          <p:spPr>
            <a:xfrm>
              <a:off x="665612" y="1990933"/>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93" name="TextBox 92"/>
            <p:cNvSpPr txBox="1"/>
            <p:nvPr/>
          </p:nvSpPr>
          <p:spPr>
            <a:xfrm>
              <a:off x="665612" y="2215705"/>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grpSp>
      <p:grpSp>
        <p:nvGrpSpPr>
          <p:cNvPr id="131" name="Group 130"/>
          <p:cNvGrpSpPr/>
          <p:nvPr/>
        </p:nvGrpSpPr>
        <p:grpSpPr>
          <a:xfrm>
            <a:off x="665612" y="4127011"/>
            <a:ext cx="255198" cy="935150"/>
            <a:chOff x="665612" y="1543484"/>
            <a:chExt cx="255198" cy="935150"/>
          </a:xfrm>
        </p:grpSpPr>
        <p:sp>
          <p:nvSpPr>
            <p:cNvPr id="132" name="TextBox 131"/>
            <p:cNvSpPr txBox="1"/>
            <p:nvPr/>
          </p:nvSpPr>
          <p:spPr>
            <a:xfrm>
              <a:off x="665612" y="1543484"/>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33" name="TextBox 132"/>
            <p:cNvSpPr txBox="1"/>
            <p:nvPr/>
          </p:nvSpPr>
          <p:spPr>
            <a:xfrm>
              <a:off x="665612" y="1766834"/>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34" name="TextBox 133"/>
            <p:cNvSpPr txBox="1"/>
            <p:nvPr/>
          </p:nvSpPr>
          <p:spPr>
            <a:xfrm>
              <a:off x="665612" y="2002222"/>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35" name="TextBox 134"/>
            <p:cNvSpPr txBox="1"/>
            <p:nvPr/>
          </p:nvSpPr>
          <p:spPr>
            <a:xfrm>
              <a:off x="665612" y="2247802"/>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grpSp>
      <p:grpSp>
        <p:nvGrpSpPr>
          <p:cNvPr id="138" name="Group 137"/>
          <p:cNvGrpSpPr/>
          <p:nvPr/>
        </p:nvGrpSpPr>
        <p:grpSpPr>
          <a:xfrm>
            <a:off x="665612" y="5412075"/>
            <a:ext cx="255198" cy="932684"/>
            <a:chOff x="665612" y="1525139"/>
            <a:chExt cx="255198" cy="932684"/>
          </a:xfrm>
        </p:grpSpPr>
        <p:sp>
          <p:nvSpPr>
            <p:cNvPr id="139" name="TextBox 138"/>
            <p:cNvSpPr txBox="1"/>
            <p:nvPr/>
          </p:nvSpPr>
          <p:spPr>
            <a:xfrm>
              <a:off x="665612" y="15251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40" name="TextBox 139"/>
            <p:cNvSpPr txBox="1"/>
            <p:nvPr/>
          </p:nvSpPr>
          <p:spPr>
            <a:xfrm>
              <a:off x="665612" y="17597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41" name="TextBox 140"/>
            <p:cNvSpPr txBox="1"/>
            <p:nvPr/>
          </p:nvSpPr>
          <p:spPr>
            <a:xfrm>
              <a:off x="665612" y="19895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42" name="TextBox 141"/>
            <p:cNvSpPr txBox="1"/>
            <p:nvPr/>
          </p:nvSpPr>
          <p:spPr>
            <a:xfrm>
              <a:off x="665612" y="22269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grpSp>
      <p:grpSp>
        <p:nvGrpSpPr>
          <p:cNvPr id="145" name="Group 144"/>
          <p:cNvGrpSpPr/>
          <p:nvPr/>
        </p:nvGrpSpPr>
        <p:grpSpPr>
          <a:xfrm>
            <a:off x="4708451" y="1443756"/>
            <a:ext cx="255198" cy="907284"/>
            <a:chOff x="665612" y="1525139"/>
            <a:chExt cx="255198" cy="907284"/>
          </a:xfrm>
        </p:grpSpPr>
        <p:sp>
          <p:nvSpPr>
            <p:cNvPr id="146" name="TextBox 145"/>
            <p:cNvSpPr txBox="1"/>
            <p:nvPr/>
          </p:nvSpPr>
          <p:spPr>
            <a:xfrm>
              <a:off x="665612" y="15251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47" name="TextBox 146"/>
            <p:cNvSpPr txBox="1"/>
            <p:nvPr/>
          </p:nvSpPr>
          <p:spPr>
            <a:xfrm>
              <a:off x="665612" y="1747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48" name="TextBox 147"/>
            <p:cNvSpPr txBox="1"/>
            <p:nvPr/>
          </p:nvSpPr>
          <p:spPr>
            <a:xfrm>
              <a:off x="665612" y="19895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49" name="TextBox 148"/>
            <p:cNvSpPr txBox="1"/>
            <p:nvPr/>
          </p:nvSpPr>
          <p:spPr>
            <a:xfrm>
              <a:off x="665612" y="22015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grpSp>
      <p:grpSp>
        <p:nvGrpSpPr>
          <p:cNvPr id="152" name="Group 151"/>
          <p:cNvGrpSpPr/>
          <p:nvPr/>
        </p:nvGrpSpPr>
        <p:grpSpPr>
          <a:xfrm>
            <a:off x="4726523" y="2705460"/>
            <a:ext cx="255198" cy="919984"/>
            <a:chOff x="665612" y="1537839"/>
            <a:chExt cx="255198" cy="919984"/>
          </a:xfrm>
        </p:grpSpPr>
        <p:sp>
          <p:nvSpPr>
            <p:cNvPr id="153" name="TextBox 152"/>
            <p:cNvSpPr txBox="1"/>
            <p:nvPr/>
          </p:nvSpPr>
          <p:spPr>
            <a:xfrm>
              <a:off x="665612" y="15378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54" name="TextBox 153"/>
            <p:cNvSpPr txBox="1"/>
            <p:nvPr/>
          </p:nvSpPr>
          <p:spPr>
            <a:xfrm>
              <a:off x="665612" y="1747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55" name="TextBox 154"/>
            <p:cNvSpPr txBox="1"/>
            <p:nvPr/>
          </p:nvSpPr>
          <p:spPr>
            <a:xfrm>
              <a:off x="665612" y="19895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56" name="TextBox 155"/>
            <p:cNvSpPr txBox="1"/>
            <p:nvPr/>
          </p:nvSpPr>
          <p:spPr>
            <a:xfrm>
              <a:off x="665612" y="22269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grpSp>
      <p:sp>
        <p:nvSpPr>
          <p:cNvPr id="130" name="Rectangle 129"/>
          <p:cNvSpPr/>
          <p:nvPr/>
        </p:nvSpPr>
        <p:spPr>
          <a:xfrm>
            <a:off x="152400" y="6400800"/>
            <a:ext cx="6781800" cy="338554"/>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TH. Respondents. </a:t>
            </a:r>
            <a:r>
              <a:rPr lang="en-US" sz="800" dirty="0">
                <a:latin typeface="Arial" panose="020B0604020202020204" pitchFamily="34" charset="0"/>
                <a:cs typeface="Arial" panose="020B0604020202020204" pitchFamily="34" charset="0"/>
              </a:rPr>
              <a:t>Males: 18-39 (n=73), 40+ (n=348); Females: 18-39 (n=87), 40+ (n=292)</a:t>
            </a:r>
          </a:p>
          <a:p>
            <a:r>
              <a:rPr lang="en-US" sz="800" dirty="0" smtClean="0">
                <a:solidFill>
                  <a:schemeClr val="tx1"/>
                </a:solidFill>
                <a:latin typeface="Arial" panose="020B0604020202020204" pitchFamily="34" charset="0"/>
                <a:cs typeface="Arial" panose="020B0604020202020204" pitchFamily="34" charset="0"/>
              </a:rPr>
              <a:t>Q8</a:t>
            </a:r>
            <a:r>
              <a:rPr lang="en-US" sz="800" dirty="0">
                <a:solidFill>
                  <a:schemeClr val="tx1"/>
                </a:solidFill>
                <a:latin typeface="Arial" panose="020B0604020202020204" pitchFamily="34" charset="0"/>
                <a:cs typeface="Arial" panose="020B0604020202020204" pitchFamily="34" charset="0"/>
              </a:rPr>
              <a:t>. Which of the following, if any, could increase your risk of developing a blood clot? (select all that </a:t>
            </a:r>
            <a:r>
              <a:rPr lang="en-US" sz="800" dirty="0" smtClean="0">
                <a:solidFill>
                  <a:schemeClr val="tx1"/>
                </a:solidFill>
                <a:latin typeface="Arial" panose="020B0604020202020204" pitchFamily="34" charset="0"/>
                <a:cs typeface="Arial" panose="020B0604020202020204" pitchFamily="34" charset="0"/>
              </a:rPr>
              <a:t>apply)</a:t>
            </a:r>
            <a:endParaRPr lang="en-US" sz="800" dirty="0">
              <a:solidFill>
                <a:schemeClr val="tx1"/>
              </a:solidFill>
              <a:latin typeface="Arial" panose="020B0604020202020204" pitchFamily="34" charset="0"/>
              <a:cs typeface="Arial" panose="020B0604020202020204" pitchFamily="34" charset="0"/>
            </a:endParaRPr>
          </a:p>
        </p:txBody>
      </p:sp>
      <p:sp>
        <p:nvSpPr>
          <p:cNvPr id="162" name="TextBox 161"/>
          <p:cNvSpPr txBox="1"/>
          <p:nvPr/>
        </p:nvSpPr>
        <p:spPr>
          <a:xfrm>
            <a:off x="6019800" y="4191000"/>
            <a:ext cx="2388781"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^Actual Blood Clot Risk Factors</a:t>
            </a:r>
            <a:endParaRPr lang="en-US" sz="1200" dirty="0">
              <a:solidFill>
                <a:schemeClr val="tx1"/>
              </a:solidFill>
              <a:latin typeface="Arial" panose="020B0604020202020204" pitchFamily="34" charset="0"/>
              <a:cs typeface="Arial" panose="020B0604020202020204" pitchFamily="34" charset="0"/>
            </a:endParaRPr>
          </a:p>
        </p:txBody>
      </p:sp>
      <p:sp>
        <p:nvSpPr>
          <p:cNvPr id="163" name="TextBox 162"/>
          <p:cNvSpPr txBox="1"/>
          <p:nvPr/>
        </p:nvSpPr>
        <p:spPr>
          <a:xfrm>
            <a:off x="6030934" y="4437605"/>
            <a:ext cx="2655734"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#Incorrect Blood Clot Risk Factors</a:t>
            </a:r>
            <a:endParaRPr lang="en-US" sz="1200" dirty="0">
              <a:solidFill>
                <a:schemeClr val="tx1"/>
              </a:solidFill>
              <a:latin typeface="Arial" panose="020B0604020202020204" pitchFamily="34" charset="0"/>
              <a:cs typeface="Arial" panose="020B0604020202020204" pitchFamily="34" charset="0"/>
            </a:endParaRPr>
          </a:p>
        </p:txBody>
      </p:sp>
      <p:sp>
        <p:nvSpPr>
          <p:cNvPr id="116" name="Title 1"/>
          <p:cNvSpPr txBox="1">
            <a:spLocks/>
          </p:cNvSpPr>
          <p:nvPr/>
        </p:nvSpPr>
        <p:spPr>
          <a:xfrm>
            <a:off x="63611" y="139465"/>
            <a:ext cx="9008828"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Knowledge of Increased Risk Factors for Blood Clots</a:t>
            </a:r>
            <a:endParaRPr lang="en-US" sz="2400" kern="0" dirty="0"/>
          </a:p>
        </p:txBody>
      </p:sp>
      <p:sp>
        <p:nvSpPr>
          <p:cNvPr id="117" name="TextBox 116"/>
          <p:cNvSpPr txBox="1"/>
          <p:nvPr/>
        </p:nvSpPr>
        <p:spPr>
          <a:xfrm>
            <a:off x="1657047" y="690765"/>
            <a:ext cx="6008018" cy="338554"/>
          </a:xfrm>
          <a:prstGeom prst="rect">
            <a:avLst/>
          </a:prstGeom>
          <a:noFill/>
        </p:spPr>
        <p:txBody>
          <a:bodyPr wrap="square" rtlCol="0">
            <a:spAutoFit/>
          </a:bodyPr>
          <a:lstStyle/>
          <a:p>
            <a:pPr algn="ctr"/>
            <a:r>
              <a:rPr lang="en-US" sz="1600" i="1" dirty="0" smtClean="0">
                <a:solidFill>
                  <a:schemeClr val="tx1"/>
                </a:solidFill>
                <a:latin typeface="Arial" panose="020B0604020202020204" pitchFamily="34" charset="0"/>
                <a:cs typeface="Arial" panose="020B0604020202020204" pitchFamily="34" charset="0"/>
              </a:rPr>
              <a:t>Among Adults 18+</a:t>
            </a:r>
            <a:endParaRPr lang="en-US" sz="1400" i="1" dirty="0">
              <a:solidFill>
                <a:schemeClr val="tx1"/>
              </a:solidFill>
              <a:latin typeface="Arial" panose="020B0604020202020204" pitchFamily="34" charset="0"/>
              <a:cs typeface="Arial" panose="020B0604020202020204" pitchFamily="34" charset="0"/>
            </a:endParaRPr>
          </a:p>
        </p:txBody>
      </p:sp>
      <p:pic>
        <p:nvPicPr>
          <p:cNvPr id="89" name="Picture 88"/>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323703" y="127430"/>
            <a:ext cx="612648" cy="612648"/>
          </a:xfrm>
          <a:prstGeom prst="rect">
            <a:avLst/>
          </a:prstGeom>
        </p:spPr>
      </p:pic>
      <p:grpSp>
        <p:nvGrpSpPr>
          <p:cNvPr id="111" name="Group 110"/>
          <p:cNvGrpSpPr/>
          <p:nvPr/>
        </p:nvGrpSpPr>
        <p:grpSpPr>
          <a:xfrm>
            <a:off x="93989" y="2514600"/>
            <a:ext cx="3716011" cy="1355960"/>
            <a:chOff x="93989" y="730015"/>
            <a:chExt cx="3716011" cy="1355960"/>
          </a:xfrm>
        </p:grpSpPr>
        <p:graphicFrame>
          <p:nvGraphicFramePr>
            <p:cNvPr id="112" name="Chart 111"/>
            <p:cNvGraphicFramePr/>
            <p:nvPr>
              <p:extLst>
                <p:ext uri="{D42A27DB-BD31-4B8C-83A1-F6EECF244321}">
                  <p14:modId xmlns:p14="http://schemas.microsoft.com/office/powerpoint/2010/main" val="4168305230"/>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8"/>
            </a:graphicData>
          </a:graphic>
        </p:graphicFrame>
        <p:cxnSp>
          <p:nvCxnSpPr>
            <p:cNvPr id="113" name="Straight Connector 112"/>
            <p:cNvCxnSpPr/>
            <p:nvPr/>
          </p:nvCxnSpPr>
          <p:spPr bwMode="auto">
            <a:xfrm>
              <a:off x="219075" y="1476847"/>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14" name="TextBox 113"/>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115" name="TextBox 114"/>
            <p:cNvSpPr txBox="1"/>
            <p:nvPr/>
          </p:nvSpPr>
          <p:spPr>
            <a:xfrm>
              <a:off x="93989" y="1126556"/>
              <a:ext cx="809625" cy="246221"/>
            </a:xfrm>
            <a:prstGeom prst="rect">
              <a:avLst/>
            </a:prstGeom>
            <a:noFill/>
          </p:spPr>
          <p:txBody>
            <a:bodyPr wrap="square" rtlCol="0">
              <a:spAutoFit/>
            </a:bodyPr>
            <a:lstStyle/>
            <a:p>
              <a:pPr algn="ctr" fontAlgn="base">
                <a:spcBef>
                  <a:spcPct val="0"/>
                </a:spcBef>
                <a:spcAft>
                  <a:spcPct val="0"/>
                </a:spcAft>
              </a:pPr>
              <a:r>
                <a:rPr lang="en-US" sz="1000" b="1" i="1" dirty="0" smtClean="0">
                  <a:solidFill>
                    <a:srgbClr val="000000">
                      <a:lumMod val="75000"/>
                      <a:lumOff val="25000"/>
                    </a:srgbClr>
                  </a:solidFill>
                  <a:latin typeface="Arial" panose="020B0604020202020204" pitchFamily="34" charset="0"/>
                  <a:cs typeface="Arial" panose="020B0604020202020204" pitchFamily="34" charset="0"/>
                </a:rPr>
                <a:t>18-39</a:t>
              </a:r>
              <a:endParaRPr lang="en-US" sz="1000" b="1" i="1" dirty="0">
                <a:solidFill>
                  <a:srgbClr val="000000">
                    <a:lumMod val="75000"/>
                    <a:lumOff val="25000"/>
                  </a:srgbClr>
                </a:solidFill>
                <a:latin typeface="Arial" panose="020B0604020202020204" pitchFamily="34" charset="0"/>
                <a:cs typeface="Arial" panose="020B0604020202020204" pitchFamily="34" charset="0"/>
              </a:endParaRPr>
            </a:p>
          </p:txBody>
        </p:sp>
        <p:sp>
          <p:nvSpPr>
            <p:cNvPr id="118" name="TextBox 117"/>
            <p:cNvSpPr txBox="1"/>
            <p:nvPr/>
          </p:nvSpPr>
          <p:spPr>
            <a:xfrm>
              <a:off x="131586" y="1589246"/>
              <a:ext cx="809625" cy="246221"/>
            </a:xfrm>
            <a:prstGeom prst="rect">
              <a:avLst/>
            </a:prstGeom>
            <a:noFill/>
          </p:spPr>
          <p:txBody>
            <a:bodyPr wrap="square" rtlCol="0">
              <a:spAutoFit/>
            </a:bodyPr>
            <a:lstStyle/>
            <a:p>
              <a:pPr algn="ctr" fontAlgn="base">
                <a:spcBef>
                  <a:spcPct val="0"/>
                </a:spcBef>
                <a:spcAft>
                  <a:spcPct val="0"/>
                </a:spcAft>
              </a:pPr>
              <a:r>
                <a:rPr lang="en-US" sz="1000" b="1" i="1" dirty="0" smtClean="0">
                  <a:solidFill>
                    <a:srgbClr val="000000">
                      <a:lumMod val="75000"/>
                      <a:lumOff val="25000"/>
                    </a:srgbClr>
                  </a:solidFill>
                  <a:latin typeface="Arial" panose="020B0604020202020204" pitchFamily="34" charset="0"/>
                  <a:cs typeface="Arial" panose="020B0604020202020204" pitchFamily="34" charset="0"/>
                </a:rPr>
                <a:t>40+</a:t>
              </a:r>
              <a:endParaRPr lang="en-US" sz="1000" b="1" i="1" dirty="0">
                <a:solidFill>
                  <a:srgbClr val="000000">
                    <a:lumMod val="75000"/>
                    <a:lumOff val="25000"/>
                  </a:srgbClr>
                </a:solidFill>
                <a:latin typeface="Arial" panose="020B0604020202020204" pitchFamily="34" charset="0"/>
                <a:cs typeface="Arial" panose="020B0604020202020204" pitchFamily="34" charset="0"/>
              </a:endParaRPr>
            </a:p>
          </p:txBody>
        </p:sp>
        <p:sp>
          <p:nvSpPr>
            <p:cNvPr id="119" name="TextBox 118"/>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smtClean="0">
                  <a:solidFill>
                    <a:srgbClr val="000000"/>
                  </a:solidFill>
                  <a:latin typeface="Arial" panose="020B0604020202020204" pitchFamily="34" charset="0"/>
                  <a:cs typeface="Arial" panose="020B0604020202020204" pitchFamily="34" charset="0"/>
                </a:rPr>
                <a:t>Cancer^</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120" name="Group 119"/>
          <p:cNvGrpSpPr/>
          <p:nvPr/>
        </p:nvGrpSpPr>
        <p:grpSpPr>
          <a:xfrm>
            <a:off x="665612" y="2819400"/>
            <a:ext cx="255198" cy="925631"/>
            <a:chOff x="665612" y="1520906"/>
            <a:chExt cx="255198" cy="925631"/>
          </a:xfrm>
        </p:grpSpPr>
        <p:sp>
          <p:nvSpPr>
            <p:cNvPr id="121" name="TextBox 120"/>
            <p:cNvSpPr txBox="1"/>
            <p:nvPr/>
          </p:nvSpPr>
          <p:spPr>
            <a:xfrm>
              <a:off x="665612" y="1520906"/>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22" name="TextBox 121"/>
            <p:cNvSpPr txBox="1"/>
            <p:nvPr/>
          </p:nvSpPr>
          <p:spPr>
            <a:xfrm>
              <a:off x="665612" y="1755545"/>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23" name="TextBox 122"/>
            <p:cNvSpPr txBox="1"/>
            <p:nvPr/>
          </p:nvSpPr>
          <p:spPr>
            <a:xfrm>
              <a:off x="665612" y="1990933"/>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24" name="TextBox 123"/>
            <p:cNvSpPr txBox="1"/>
            <p:nvPr/>
          </p:nvSpPr>
          <p:spPr>
            <a:xfrm>
              <a:off x="665612" y="2215705"/>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grpSp>
    </p:spTree>
    <p:extLst>
      <p:ext uri="{BB962C8B-B14F-4D97-AF65-F5344CB8AC3E}">
        <p14:creationId xmlns:p14="http://schemas.microsoft.com/office/powerpoint/2010/main" val="2140610353"/>
      </p:ext>
    </p:extLst>
  </p:cSld>
  <p:clrMapOvr>
    <a:masterClrMapping/>
  </p:clrMapOvr>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6" name="Chart 175"/>
          <p:cNvGraphicFramePr/>
          <p:nvPr>
            <p:extLst>
              <p:ext uri="{D42A27DB-BD31-4B8C-83A1-F6EECF244321}">
                <p14:modId xmlns:p14="http://schemas.microsoft.com/office/powerpoint/2010/main" val="2999609105"/>
              </p:ext>
            </p:extLst>
          </p:nvPr>
        </p:nvGraphicFramePr>
        <p:xfrm>
          <a:off x="-17945" y="2937827"/>
          <a:ext cx="4611756" cy="17185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 name="Chart 3"/>
          <p:cNvGraphicFramePr/>
          <p:nvPr>
            <p:extLst>
              <p:ext uri="{D42A27DB-BD31-4B8C-83A1-F6EECF244321}">
                <p14:modId xmlns:p14="http://schemas.microsoft.com/office/powerpoint/2010/main" val="2191817944"/>
              </p:ext>
            </p:extLst>
          </p:nvPr>
        </p:nvGraphicFramePr>
        <p:xfrm>
          <a:off x="-33708" y="1209908"/>
          <a:ext cx="4611756" cy="1718500"/>
        </p:xfrm>
        <a:graphic>
          <a:graphicData uri="http://schemas.openxmlformats.org/drawingml/2006/chart">
            <c:chart xmlns:c="http://schemas.openxmlformats.org/drawingml/2006/chart" xmlns:r="http://schemas.openxmlformats.org/officeDocument/2006/relationships" r:id="rId3"/>
          </a:graphicData>
        </a:graphic>
      </p:graphicFrame>
      <p:sp>
        <p:nvSpPr>
          <p:cNvPr id="8" name="Rectangle 7"/>
          <p:cNvSpPr/>
          <p:nvPr/>
        </p:nvSpPr>
        <p:spPr>
          <a:xfrm>
            <a:off x="75200" y="1178499"/>
            <a:ext cx="5132567" cy="261610"/>
          </a:xfrm>
          <a:prstGeom prst="rect">
            <a:avLst/>
          </a:prstGeom>
        </p:spPr>
        <p:txBody>
          <a:bodyPr wrap="square">
            <a:spAutoFit/>
          </a:bodyPr>
          <a:lstStyle/>
          <a:p>
            <a:pPr fontAlgn="base">
              <a:spcBef>
                <a:spcPct val="0"/>
              </a:spcBef>
              <a:spcAft>
                <a:spcPct val="0"/>
              </a:spcAft>
            </a:pPr>
            <a:r>
              <a:rPr lang="en-US" sz="1100" b="1" dirty="0">
                <a:solidFill>
                  <a:srgbClr val="000000"/>
                </a:solidFill>
                <a:latin typeface="Arial" panose="020B0604020202020204" pitchFamily="34" charset="0"/>
                <a:cs typeface="Arial" panose="020B0604020202020204" pitchFamily="34" charset="0"/>
              </a:rPr>
              <a:t>“People under 40 years old </a:t>
            </a:r>
            <a:r>
              <a:rPr lang="en-US" sz="1100" b="1" dirty="0" smtClean="0">
                <a:solidFill>
                  <a:srgbClr val="000000"/>
                </a:solidFill>
                <a:latin typeface="Arial" panose="020B0604020202020204" pitchFamily="34" charset="0"/>
                <a:cs typeface="Arial" panose="020B0604020202020204" pitchFamily="34" charset="0"/>
              </a:rPr>
              <a:t>do </a:t>
            </a:r>
            <a:r>
              <a:rPr lang="en-US" sz="1100" b="1" dirty="0">
                <a:solidFill>
                  <a:srgbClr val="000000"/>
                </a:solidFill>
                <a:latin typeface="Arial" panose="020B0604020202020204" pitchFamily="34" charset="0"/>
                <a:cs typeface="Arial" panose="020B0604020202020204" pitchFamily="34" charset="0"/>
              </a:rPr>
              <a:t>have to worry about blood clots</a:t>
            </a:r>
            <a:r>
              <a:rPr lang="en-US" sz="1100" b="1" dirty="0" smtClean="0">
                <a:solidFill>
                  <a:srgbClr val="000000"/>
                </a:solidFill>
                <a:latin typeface="Arial" panose="020B0604020202020204" pitchFamily="34" charset="0"/>
                <a:cs typeface="Arial" panose="020B0604020202020204" pitchFamily="34" charset="0"/>
              </a:rPr>
              <a:t>.” *</a:t>
            </a:r>
            <a:endParaRPr lang="en-US" sz="1100" b="1" dirty="0">
              <a:solidFill>
                <a:srgbClr val="000000"/>
              </a:solidFill>
              <a:latin typeface="Arial" panose="020B0604020202020204" pitchFamily="34" charset="0"/>
              <a:cs typeface="Arial" panose="020B0604020202020204" pitchFamily="34" charset="0"/>
            </a:endParaRPr>
          </a:p>
        </p:txBody>
      </p:sp>
      <p:sp>
        <p:nvSpPr>
          <p:cNvPr id="10" name="Rounded Rectangle 9"/>
          <p:cNvSpPr/>
          <p:nvPr/>
        </p:nvSpPr>
        <p:spPr bwMode="auto">
          <a:xfrm>
            <a:off x="250882" y="1495252"/>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sp>
        <p:nvSpPr>
          <p:cNvPr id="2" name="Slide Number Placeholder 1"/>
          <p:cNvSpPr>
            <a:spLocks noGrp="1"/>
          </p:cNvSpPr>
          <p:nvPr>
            <p:ph type="sldNum" sz="quarter" idx="10"/>
          </p:nvPr>
        </p:nvSpPr>
        <p:spPr/>
        <p:txBody>
          <a:bodyPr/>
          <a:lstStyle/>
          <a:p>
            <a:r>
              <a:rPr lang="en-US" smtClean="0">
                <a:solidFill>
                  <a:srgbClr val="FFFFFF"/>
                </a:solidFill>
              </a:rPr>
              <a:t> - </a:t>
            </a:r>
            <a:fld id="{8FAC1CE3-0013-4A1C-AA61-A816E609AAE0}" type="slidenum">
              <a:rPr lang="en-US" smtClean="0">
                <a:solidFill>
                  <a:srgbClr val="FFFFFF"/>
                </a:solidFill>
              </a:rPr>
              <a:pPr/>
              <a:t>169</a:t>
            </a:fld>
            <a:r>
              <a:rPr lang="en-US" smtClean="0">
                <a:solidFill>
                  <a:srgbClr val="FFFFFF"/>
                </a:solidFill>
              </a:rPr>
              <a:t> -</a:t>
            </a:r>
            <a:endParaRPr lang="en-US">
              <a:solidFill>
                <a:srgbClr val="FFFFFF"/>
              </a:solidFill>
            </a:endParaRPr>
          </a:p>
        </p:txBody>
      </p:sp>
      <p:sp>
        <p:nvSpPr>
          <p:cNvPr id="7" name="Rectangle 6"/>
          <p:cNvSpPr/>
          <p:nvPr/>
        </p:nvSpPr>
        <p:spPr>
          <a:xfrm>
            <a:off x="83490" y="6409630"/>
            <a:ext cx="7366882" cy="338554"/>
          </a:xfrm>
          <a:prstGeom prst="rect">
            <a:avLst/>
          </a:prstGeom>
        </p:spPr>
        <p:txBody>
          <a:bodyPr wrap="square">
            <a:spAutoFit/>
          </a:bodyPr>
          <a:lstStyle/>
          <a:p>
            <a:r>
              <a:rPr lang="en-US" sz="800" dirty="0">
                <a:solidFill>
                  <a:srgbClr val="000000"/>
                </a:solidFill>
                <a:latin typeface="Arial" panose="020B0604020202020204" pitchFamily="34" charset="0"/>
                <a:cs typeface="Arial" panose="020B0604020202020204" pitchFamily="34" charset="0"/>
              </a:rPr>
              <a:t>Base: All Thailand Respondents</a:t>
            </a:r>
            <a:r>
              <a:rPr lang="en-US" sz="800" dirty="0" smtClean="0">
                <a:solidFill>
                  <a:srgbClr val="000000"/>
                </a:solidFill>
                <a:latin typeface="Arial" panose="020B0604020202020204" pitchFamily="34" charset="0"/>
                <a:cs typeface="Arial" panose="020B0604020202020204" pitchFamily="34" charset="0"/>
              </a:rPr>
              <a:t>. </a:t>
            </a:r>
            <a:r>
              <a:rPr lang="pt-BR" sz="800" dirty="0">
                <a:solidFill>
                  <a:srgbClr val="000000"/>
                </a:solidFill>
                <a:latin typeface="Arial" panose="020B0604020202020204" pitchFamily="34" charset="0"/>
                <a:cs typeface="Arial" panose="020B0604020202020204" pitchFamily="34" charset="0"/>
              </a:rPr>
              <a:t>Males: 18-39 (n=73), 40+ (n=348); Females: 18-39 (n=87), 40+ (n=292)</a:t>
            </a:r>
            <a:endParaRPr lang="en-US" sz="800" dirty="0">
              <a:solidFill>
                <a:srgbClr val="000000"/>
              </a:solidFill>
              <a:latin typeface="Arial" panose="020B0604020202020204" pitchFamily="34" charset="0"/>
              <a:cs typeface="Arial" panose="020B0604020202020204" pitchFamily="34" charset="0"/>
            </a:endParaRPr>
          </a:p>
          <a:p>
            <a:pPr fontAlgn="base">
              <a:spcBef>
                <a:spcPct val="0"/>
              </a:spcBef>
              <a:spcAft>
                <a:spcPct val="0"/>
              </a:spcAft>
            </a:pPr>
            <a:r>
              <a:rPr lang="en-US" sz="800" dirty="0">
                <a:solidFill>
                  <a:srgbClr val="000000"/>
                </a:solidFill>
                <a:latin typeface="Arial" panose="020B0604020202020204" pitchFamily="34" charset="0"/>
                <a:cs typeface="Arial" panose="020B0604020202020204" pitchFamily="34" charset="0"/>
              </a:rPr>
              <a:t>Q9. When it comes to blood clots, how much do you agree or disagree with each of the following statements? </a:t>
            </a:r>
          </a:p>
        </p:txBody>
      </p:sp>
      <p:sp>
        <p:nvSpPr>
          <p:cNvPr id="9" name="Rectangle 8"/>
          <p:cNvSpPr/>
          <p:nvPr/>
        </p:nvSpPr>
        <p:spPr>
          <a:xfrm>
            <a:off x="75200" y="2881408"/>
            <a:ext cx="4322409" cy="261610"/>
          </a:xfrm>
          <a:prstGeom prst="rect">
            <a:avLst/>
          </a:prstGeom>
        </p:spPr>
        <p:txBody>
          <a:bodyPr wrap="square">
            <a:spAutoFit/>
          </a:bodyPr>
          <a:lstStyle/>
          <a:p>
            <a:pPr algn="ctr" fontAlgn="base">
              <a:spcBef>
                <a:spcPct val="0"/>
              </a:spcBef>
              <a:spcAft>
                <a:spcPct val="0"/>
              </a:spcAft>
            </a:pPr>
            <a:r>
              <a:rPr lang="en-US" sz="1100" b="1" dirty="0">
                <a:solidFill>
                  <a:srgbClr val="000000"/>
                </a:solidFill>
                <a:latin typeface="Arial" panose="020B0604020202020204" pitchFamily="34" charset="0"/>
                <a:cs typeface="Arial" panose="020B0604020202020204" pitchFamily="34" charset="0"/>
              </a:rPr>
              <a:t>“Most blood clots </a:t>
            </a:r>
            <a:r>
              <a:rPr lang="en-US" sz="1100" b="1" dirty="0" smtClean="0">
                <a:solidFill>
                  <a:srgbClr val="000000"/>
                </a:solidFill>
                <a:latin typeface="Arial" panose="020B0604020202020204" pitchFamily="34" charset="0"/>
                <a:cs typeface="Arial" panose="020B0604020202020204" pitchFamily="34" charset="0"/>
              </a:rPr>
              <a:t>can </a:t>
            </a:r>
            <a:r>
              <a:rPr lang="en-US" sz="1100" b="1" dirty="0">
                <a:solidFill>
                  <a:srgbClr val="000000"/>
                </a:solidFill>
                <a:latin typeface="Arial" panose="020B0604020202020204" pitchFamily="34" charset="0"/>
                <a:cs typeface="Arial" panose="020B0604020202020204" pitchFamily="34" charset="0"/>
              </a:rPr>
              <a:t>be prevented</a:t>
            </a:r>
            <a:r>
              <a:rPr lang="en-US" sz="1100" b="1" dirty="0" smtClean="0">
                <a:solidFill>
                  <a:srgbClr val="000000"/>
                </a:solidFill>
                <a:latin typeface="Arial" panose="020B0604020202020204" pitchFamily="34" charset="0"/>
                <a:cs typeface="Arial" panose="020B0604020202020204" pitchFamily="34" charset="0"/>
              </a:rPr>
              <a:t>.” *</a:t>
            </a:r>
            <a:endParaRPr lang="en-US" sz="1100" b="1" dirty="0">
              <a:solidFill>
                <a:srgbClr val="000000"/>
              </a:solidFill>
              <a:latin typeface="Arial" panose="020B0604020202020204" pitchFamily="34" charset="0"/>
              <a:cs typeface="Arial" panose="020B0604020202020204" pitchFamily="34" charset="0"/>
            </a:endParaRPr>
          </a:p>
        </p:txBody>
      </p:sp>
      <p:sp>
        <p:nvSpPr>
          <p:cNvPr id="11" name="Rectangle 10"/>
          <p:cNvSpPr/>
          <p:nvPr/>
        </p:nvSpPr>
        <p:spPr>
          <a:xfrm>
            <a:off x="136239" y="4616418"/>
            <a:ext cx="4322408" cy="430887"/>
          </a:xfrm>
          <a:prstGeom prst="rect">
            <a:avLst/>
          </a:prstGeom>
        </p:spPr>
        <p:txBody>
          <a:bodyPr wrap="square">
            <a:spAutoFit/>
          </a:bodyPr>
          <a:lstStyle/>
          <a:p>
            <a:pPr algn="ctr" fontAlgn="base">
              <a:spcBef>
                <a:spcPct val="0"/>
              </a:spcBef>
              <a:spcAft>
                <a:spcPct val="0"/>
              </a:spcAft>
            </a:pPr>
            <a:r>
              <a:rPr lang="en-US" sz="1100" b="1" dirty="0">
                <a:solidFill>
                  <a:srgbClr val="000000"/>
                </a:solidFill>
                <a:latin typeface="Arial" panose="020B0604020202020204" pitchFamily="34" charset="0"/>
                <a:cs typeface="Arial" panose="020B0604020202020204" pitchFamily="34" charset="0"/>
              </a:rPr>
              <a:t>“It </a:t>
            </a:r>
            <a:r>
              <a:rPr lang="en-US" sz="1100" b="1" dirty="0" smtClean="0">
                <a:solidFill>
                  <a:srgbClr val="000000"/>
                </a:solidFill>
                <a:latin typeface="Arial" panose="020B0604020202020204" pitchFamily="34" charset="0"/>
                <a:cs typeface="Arial" panose="020B0604020202020204" pitchFamily="34" charset="0"/>
              </a:rPr>
              <a:t>is </a:t>
            </a:r>
            <a:r>
              <a:rPr lang="en-US" sz="1100" b="1" dirty="0">
                <a:solidFill>
                  <a:srgbClr val="000000"/>
                </a:solidFill>
                <a:latin typeface="Arial" panose="020B0604020202020204" pitchFamily="34" charset="0"/>
                <a:cs typeface="Arial" panose="020B0604020202020204" pitchFamily="34" charset="0"/>
              </a:rPr>
              <a:t>likely that a blood clot in the leg left untreated can travel to your lungs</a:t>
            </a:r>
            <a:r>
              <a:rPr lang="en-US" sz="1100" b="1" dirty="0" smtClean="0">
                <a:solidFill>
                  <a:srgbClr val="000000"/>
                </a:solidFill>
                <a:latin typeface="Arial" panose="020B0604020202020204" pitchFamily="34" charset="0"/>
                <a:cs typeface="Arial" panose="020B0604020202020204" pitchFamily="34" charset="0"/>
              </a:rPr>
              <a:t>.” *</a:t>
            </a:r>
            <a:endParaRPr lang="en-US" sz="1100" b="1" dirty="0">
              <a:solidFill>
                <a:srgbClr val="000000"/>
              </a:solidFill>
              <a:latin typeface="Arial" panose="020B0604020202020204" pitchFamily="34" charset="0"/>
              <a:cs typeface="Arial" panose="020B0604020202020204" pitchFamily="34" charset="0"/>
            </a:endParaRPr>
          </a:p>
        </p:txBody>
      </p:sp>
      <p:sp>
        <p:nvSpPr>
          <p:cNvPr id="38" name="Title 1"/>
          <p:cNvSpPr txBox="1">
            <a:spLocks/>
          </p:cNvSpPr>
          <p:nvPr/>
        </p:nvSpPr>
        <p:spPr>
          <a:xfrm>
            <a:off x="63611" y="139465"/>
            <a:ext cx="9008828"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800" kern="0" dirty="0" smtClean="0">
                <a:solidFill>
                  <a:srgbClr val="000000"/>
                </a:solidFill>
              </a:rPr>
              <a:t>Blood Clot Fact Statements</a:t>
            </a:r>
            <a:endParaRPr lang="en-US" sz="2800" kern="0" dirty="0">
              <a:solidFill>
                <a:srgbClr val="000000"/>
              </a:solidFill>
            </a:endParaRPr>
          </a:p>
        </p:txBody>
      </p:sp>
      <p:cxnSp>
        <p:nvCxnSpPr>
          <p:cNvPr id="40" name="Straight Connector 39"/>
          <p:cNvCxnSpPr/>
          <p:nvPr/>
        </p:nvCxnSpPr>
        <p:spPr bwMode="auto">
          <a:xfrm>
            <a:off x="266784" y="2123866"/>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3" name="TextBox 42"/>
          <p:cNvSpPr txBox="1"/>
          <p:nvPr/>
        </p:nvSpPr>
        <p:spPr>
          <a:xfrm>
            <a:off x="67588" y="1496233"/>
            <a:ext cx="775982" cy="369332"/>
          </a:xfrm>
          <a:prstGeom prst="rect">
            <a:avLst/>
          </a:prstGeom>
          <a:noFill/>
        </p:spPr>
        <p:txBody>
          <a:bodyPr wrap="square" rtlCol="0">
            <a:spAutoFit/>
          </a:bodyPr>
          <a:lstStyle/>
          <a:p>
            <a:pPr algn="ctr" fontAlgn="base">
              <a:spcBef>
                <a:spcPct val="0"/>
              </a:spcBef>
              <a:spcAft>
                <a:spcPct val="0"/>
              </a:spcAft>
            </a:pPr>
            <a:r>
              <a:rPr lang="en-US" sz="900" b="1" i="1" dirty="0">
                <a:solidFill>
                  <a:srgbClr val="FFFFFF"/>
                </a:solidFill>
                <a:latin typeface="Arial" panose="020B0604020202020204" pitchFamily="34" charset="0"/>
                <a:cs typeface="Arial" panose="020B0604020202020204" pitchFamily="34" charset="0"/>
              </a:rPr>
              <a:t>Ages</a:t>
            </a:r>
          </a:p>
          <a:p>
            <a:pPr algn="ctr" fontAlgn="base">
              <a:spcBef>
                <a:spcPct val="0"/>
              </a:spcBef>
              <a:spcAft>
                <a:spcPct val="0"/>
              </a:spcAft>
            </a:pPr>
            <a:r>
              <a:rPr lang="en-US" sz="900" b="1" i="1" dirty="0">
                <a:solidFill>
                  <a:srgbClr val="FFFFFF"/>
                </a:solidFill>
                <a:latin typeface="Arial" panose="020B0604020202020204" pitchFamily="34" charset="0"/>
                <a:cs typeface="Arial" panose="020B0604020202020204" pitchFamily="34" charset="0"/>
              </a:rPr>
              <a:t>18-39</a:t>
            </a:r>
          </a:p>
        </p:txBody>
      </p:sp>
      <p:sp>
        <p:nvSpPr>
          <p:cNvPr id="46" name="Rounded Rectangle 45"/>
          <p:cNvSpPr/>
          <p:nvPr/>
        </p:nvSpPr>
        <p:spPr bwMode="auto">
          <a:xfrm>
            <a:off x="260601" y="2255631"/>
            <a:ext cx="393174" cy="369332"/>
          </a:xfrm>
          <a:prstGeom prst="roundRect">
            <a:avLst>
              <a:gd name="adj" fmla="val 0"/>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sp>
        <p:nvSpPr>
          <p:cNvPr id="47" name="TextBox 46"/>
          <p:cNvSpPr txBox="1"/>
          <p:nvPr/>
        </p:nvSpPr>
        <p:spPr>
          <a:xfrm>
            <a:off x="86903" y="2253800"/>
            <a:ext cx="775982" cy="369332"/>
          </a:xfrm>
          <a:prstGeom prst="rect">
            <a:avLst/>
          </a:prstGeom>
          <a:noFill/>
        </p:spPr>
        <p:txBody>
          <a:bodyPr wrap="square" rtlCol="0">
            <a:spAutoFit/>
          </a:bodyPr>
          <a:lstStyle/>
          <a:p>
            <a:pPr algn="ctr" fontAlgn="base">
              <a:spcBef>
                <a:spcPct val="0"/>
              </a:spcBef>
              <a:spcAft>
                <a:spcPct val="0"/>
              </a:spcAft>
            </a:pPr>
            <a:r>
              <a:rPr lang="en-US" sz="900" b="1" i="1" dirty="0">
                <a:solidFill>
                  <a:srgbClr val="FFFFFF"/>
                </a:solidFill>
                <a:latin typeface="Arial" panose="020B0604020202020204" pitchFamily="34" charset="0"/>
                <a:cs typeface="Arial" panose="020B0604020202020204" pitchFamily="34" charset="0"/>
              </a:rPr>
              <a:t>Ages</a:t>
            </a:r>
          </a:p>
          <a:p>
            <a:pPr algn="ctr" fontAlgn="base">
              <a:spcBef>
                <a:spcPct val="0"/>
              </a:spcBef>
              <a:spcAft>
                <a:spcPct val="0"/>
              </a:spcAft>
            </a:pPr>
            <a:r>
              <a:rPr lang="en-US" sz="900" b="1" i="1" dirty="0" smtClean="0">
                <a:solidFill>
                  <a:srgbClr val="FFFFFF"/>
                </a:solidFill>
                <a:latin typeface="Arial" panose="020B0604020202020204" pitchFamily="34" charset="0"/>
                <a:cs typeface="Arial" panose="020B0604020202020204" pitchFamily="34" charset="0"/>
              </a:rPr>
              <a:t>40+</a:t>
            </a:r>
            <a:endParaRPr lang="en-US" sz="900" b="1" i="1" dirty="0">
              <a:solidFill>
                <a:srgbClr val="FFFFFF"/>
              </a:solidFill>
              <a:latin typeface="Arial" panose="020B0604020202020204" pitchFamily="34" charset="0"/>
              <a:cs typeface="Arial" panose="020B0604020202020204" pitchFamily="34" charset="0"/>
            </a:endParaRPr>
          </a:p>
        </p:txBody>
      </p:sp>
      <p:sp>
        <p:nvSpPr>
          <p:cNvPr id="51" name="Rounded Rectangle 50"/>
          <p:cNvSpPr/>
          <p:nvPr/>
        </p:nvSpPr>
        <p:spPr bwMode="auto">
          <a:xfrm>
            <a:off x="250882" y="3208823"/>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cxnSp>
        <p:nvCxnSpPr>
          <p:cNvPr id="52" name="Straight Connector 51"/>
          <p:cNvCxnSpPr/>
          <p:nvPr/>
        </p:nvCxnSpPr>
        <p:spPr bwMode="auto">
          <a:xfrm>
            <a:off x="266784" y="3850316"/>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4" name="TextBox 53"/>
          <p:cNvSpPr txBox="1"/>
          <p:nvPr/>
        </p:nvSpPr>
        <p:spPr>
          <a:xfrm>
            <a:off x="67588" y="3209804"/>
            <a:ext cx="775982" cy="369332"/>
          </a:xfrm>
          <a:prstGeom prst="rect">
            <a:avLst/>
          </a:prstGeom>
          <a:noFill/>
        </p:spPr>
        <p:txBody>
          <a:bodyPr wrap="square" rtlCol="0">
            <a:spAutoFit/>
          </a:bodyPr>
          <a:lstStyle/>
          <a:p>
            <a:pPr algn="ctr" fontAlgn="base">
              <a:spcBef>
                <a:spcPct val="0"/>
              </a:spcBef>
              <a:spcAft>
                <a:spcPct val="0"/>
              </a:spcAft>
            </a:pPr>
            <a:r>
              <a:rPr lang="en-US" sz="900" b="1" i="1" dirty="0">
                <a:solidFill>
                  <a:srgbClr val="FFFFFF"/>
                </a:solidFill>
                <a:latin typeface="Arial" panose="020B0604020202020204" pitchFamily="34" charset="0"/>
                <a:cs typeface="Arial" panose="020B0604020202020204" pitchFamily="34" charset="0"/>
              </a:rPr>
              <a:t>Ages</a:t>
            </a:r>
          </a:p>
          <a:p>
            <a:pPr algn="ctr" fontAlgn="base">
              <a:spcBef>
                <a:spcPct val="0"/>
              </a:spcBef>
              <a:spcAft>
                <a:spcPct val="0"/>
              </a:spcAft>
            </a:pPr>
            <a:r>
              <a:rPr lang="en-US" sz="900" b="1" i="1" dirty="0">
                <a:solidFill>
                  <a:srgbClr val="FFFFFF"/>
                </a:solidFill>
                <a:latin typeface="Arial" panose="020B0604020202020204" pitchFamily="34" charset="0"/>
                <a:cs typeface="Arial" panose="020B0604020202020204" pitchFamily="34" charset="0"/>
              </a:rPr>
              <a:t>18-39</a:t>
            </a:r>
          </a:p>
        </p:txBody>
      </p:sp>
      <p:sp>
        <p:nvSpPr>
          <p:cNvPr id="68" name="Rectangle 67"/>
          <p:cNvSpPr/>
          <p:nvPr/>
        </p:nvSpPr>
        <p:spPr>
          <a:xfrm>
            <a:off x="5207768" y="1643246"/>
            <a:ext cx="3737450" cy="430887"/>
          </a:xfrm>
          <a:prstGeom prst="rect">
            <a:avLst/>
          </a:prstGeom>
        </p:spPr>
        <p:txBody>
          <a:bodyPr wrap="square">
            <a:spAutoFit/>
          </a:bodyPr>
          <a:lstStyle/>
          <a:p>
            <a:pPr algn="ctr" fontAlgn="base">
              <a:spcBef>
                <a:spcPct val="0"/>
              </a:spcBef>
              <a:spcAft>
                <a:spcPct val="0"/>
              </a:spcAft>
            </a:pPr>
            <a:r>
              <a:rPr lang="en-US" sz="1100" b="1" dirty="0">
                <a:solidFill>
                  <a:srgbClr val="000000"/>
                </a:solidFill>
                <a:latin typeface="Arial" panose="020B0604020202020204" pitchFamily="34" charset="0"/>
                <a:cs typeface="Arial" panose="020B0604020202020204" pitchFamily="34" charset="0"/>
              </a:rPr>
              <a:t>“Having a blood clot </a:t>
            </a:r>
            <a:r>
              <a:rPr lang="en-US" sz="1100" b="1" dirty="0" smtClean="0">
                <a:solidFill>
                  <a:srgbClr val="000000"/>
                </a:solidFill>
                <a:latin typeface="Arial" panose="020B0604020202020204" pitchFamily="34" charset="0"/>
                <a:cs typeface="Arial" panose="020B0604020202020204" pitchFamily="34" charset="0"/>
              </a:rPr>
              <a:t>is </a:t>
            </a:r>
            <a:r>
              <a:rPr lang="en-US" sz="1100" b="1" dirty="0">
                <a:solidFill>
                  <a:srgbClr val="000000"/>
                </a:solidFill>
                <a:latin typeface="Arial" panose="020B0604020202020204" pitchFamily="34" charset="0"/>
                <a:cs typeface="Arial" panose="020B0604020202020204" pitchFamily="34" charset="0"/>
              </a:rPr>
              <a:t>considered a</a:t>
            </a:r>
          </a:p>
          <a:p>
            <a:pPr algn="ctr" fontAlgn="base">
              <a:spcBef>
                <a:spcPct val="0"/>
              </a:spcBef>
              <a:spcAft>
                <a:spcPct val="0"/>
              </a:spcAft>
            </a:pPr>
            <a:r>
              <a:rPr lang="en-US" sz="1100" b="1" dirty="0">
                <a:solidFill>
                  <a:srgbClr val="000000"/>
                </a:solidFill>
                <a:latin typeface="Arial" panose="020B0604020202020204" pitchFamily="34" charset="0"/>
                <a:cs typeface="Arial" panose="020B0604020202020204" pitchFamily="34" charset="0"/>
              </a:rPr>
              <a:t>medical emergency</a:t>
            </a:r>
            <a:r>
              <a:rPr lang="en-US" sz="1100" b="1" dirty="0" smtClean="0">
                <a:solidFill>
                  <a:srgbClr val="000000"/>
                </a:solidFill>
                <a:latin typeface="Arial" panose="020B0604020202020204" pitchFamily="34" charset="0"/>
                <a:cs typeface="Arial" panose="020B0604020202020204" pitchFamily="34" charset="0"/>
              </a:rPr>
              <a:t>.” *</a:t>
            </a:r>
            <a:endParaRPr lang="en-US" sz="1100" b="1" dirty="0">
              <a:solidFill>
                <a:srgbClr val="000000"/>
              </a:solidFill>
              <a:latin typeface="Arial" panose="020B0604020202020204" pitchFamily="34" charset="0"/>
              <a:cs typeface="Arial" panose="020B0604020202020204" pitchFamily="34" charset="0"/>
            </a:endParaRPr>
          </a:p>
        </p:txBody>
      </p:sp>
      <p:sp>
        <p:nvSpPr>
          <p:cNvPr id="69" name="Rectangle 68"/>
          <p:cNvSpPr/>
          <p:nvPr/>
        </p:nvSpPr>
        <p:spPr>
          <a:xfrm>
            <a:off x="5207769" y="3821554"/>
            <a:ext cx="3669532" cy="261610"/>
          </a:xfrm>
          <a:prstGeom prst="rect">
            <a:avLst/>
          </a:prstGeom>
        </p:spPr>
        <p:txBody>
          <a:bodyPr wrap="square">
            <a:spAutoFit/>
          </a:bodyPr>
          <a:lstStyle/>
          <a:p>
            <a:pPr algn="ctr" fontAlgn="base">
              <a:spcBef>
                <a:spcPct val="0"/>
              </a:spcBef>
              <a:spcAft>
                <a:spcPct val="0"/>
              </a:spcAft>
            </a:pPr>
            <a:r>
              <a:rPr lang="en-US" sz="1100" b="1" dirty="0">
                <a:solidFill>
                  <a:srgbClr val="000000"/>
                </a:solidFill>
                <a:latin typeface="Arial" panose="020B0604020202020204" pitchFamily="34" charset="0"/>
                <a:cs typeface="Arial" panose="020B0604020202020204" pitchFamily="34" charset="0"/>
              </a:rPr>
              <a:t>“Blood clots can cause death.”</a:t>
            </a:r>
          </a:p>
        </p:txBody>
      </p:sp>
      <p:graphicFrame>
        <p:nvGraphicFramePr>
          <p:cNvPr id="70" name="Chart 69"/>
          <p:cNvGraphicFramePr/>
          <p:nvPr>
            <p:extLst>
              <p:ext uri="{D42A27DB-BD31-4B8C-83A1-F6EECF244321}">
                <p14:modId xmlns:p14="http://schemas.microsoft.com/office/powerpoint/2010/main" val="2840187973"/>
              </p:ext>
            </p:extLst>
          </p:nvPr>
        </p:nvGraphicFramePr>
        <p:xfrm>
          <a:off x="4528520" y="1845096"/>
          <a:ext cx="4611756" cy="1718500"/>
        </p:xfrm>
        <a:graphic>
          <a:graphicData uri="http://schemas.openxmlformats.org/drawingml/2006/chart">
            <c:chart xmlns:c="http://schemas.openxmlformats.org/drawingml/2006/chart" xmlns:r="http://schemas.openxmlformats.org/officeDocument/2006/relationships" r:id="rId4"/>
          </a:graphicData>
        </a:graphic>
      </p:graphicFrame>
      <p:grpSp>
        <p:nvGrpSpPr>
          <p:cNvPr id="89" name="Group 88"/>
          <p:cNvGrpSpPr/>
          <p:nvPr/>
        </p:nvGrpSpPr>
        <p:grpSpPr>
          <a:xfrm>
            <a:off x="1044870" y="1495785"/>
            <a:ext cx="346014" cy="1392478"/>
            <a:chOff x="661685" y="1441034"/>
            <a:chExt cx="255919" cy="994821"/>
          </a:xfrm>
        </p:grpSpPr>
        <p:sp>
          <p:nvSpPr>
            <p:cNvPr id="90" name="TextBox 89"/>
            <p:cNvSpPr txBox="1"/>
            <p:nvPr/>
          </p:nvSpPr>
          <p:spPr>
            <a:xfrm>
              <a:off x="665612" y="1441034"/>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91" name="TextBox 90"/>
            <p:cNvSpPr txBox="1"/>
            <p:nvPr/>
          </p:nvSpPr>
          <p:spPr>
            <a:xfrm>
              <a:off x="665612" y="1690055"/>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92" name="TextBox 91"/>
            <p:cNvSpPr txBox="1"/>
            <p:nvPr/>
          </p:nvSpPr>
          <p:spPr>
            <a:xfrm>
              <a:off x="665612" y="193401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93" name="TextBox 92"/>
            <p:cNvSpPr txBox="1"/>
            <p:nvPr/>
          </p:nvSpPr>
          <p:spPr>
            <a:xfrm>
              <a:off x="661685" y="2205023"/>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grpSp>
      <p:sp>
        <p:nvSpPr>
          <p:cNvPr id="126" name="TextBox 125"/>
          <p:cNvSpPr txBox="1"/>
          <p:nvPr/>
        </p:nvSpPr>
        <p:spPr>
          <a:xfrm>
            <a:off x="2333208" y="5247852"/>
            <a:ext cx="251992" cy="230832"/>
          </a:xfrm>
          <a:prstGeom prst="rect">
            <a:avLst/>
          </a:prstGeom>
          <a:noFill/>
        </p:spPr>
        <p:txBody>
          <a:bodyPr wrap="none" rtlCol="0">
            <a:spAutoFit/>
          </a:bodyPr>
          <a:lstStyle/>
          <a:p>
            <a:pPr fontAlgn="base">
              <a:spcBef>
                <a:spcPct val="0"/>
              </a:spcBef>
              <a:spcAft>
                <a:spcPct val="0"/>
              </a:spcAft>
            </a:pPr>
            <a:r>
              <a:rPr lang="en-US" sz="900" dirty="0">
                <a:solidFill>
                  <a:srgbClr val="FFFFFF"/>
                </a:solidFill>
              </a:rPr>
              <a:t>A</a:t>
            </a:r>
          </a:p>
        </p:txBody>
      </p:sp>
      <p:pic>
        <p:nvPicPr>
          <p:cNvPr id="129" name="Picture 12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323703" y="127430"/>
            <a:ext cx="612648" cy="612648"/>
          </a:xfrm>
          <a:prstGeom prst="rect">
            <a:avLst/>
          </a:prstGeom>
        </p:spPr>
      </p:pic>
      <p:sp>
        <p:nvSpPr>
          <p:cNvPr id="132" name="TextBox 131"/>
          <p:cNvSpPr txBox="1"/>
          <p:nvPr/>
        </p:nvSpPr>
        <p:spPr>
          <a:xfrm>
            <a:off x="2260600" y="2548184"/>
            <a:ext cx="245580" cy="230832"/>
          </a:xfrm>
          <a:prstGeom prst="rect">
            <a:avLst/>
          </a:prstGeom>
          <a:noFill/>
        </p:spPr>
        <p:txBody>
          <a:bodyPr wrap="none" rtlCol="0">
            <a:spAutoFit/>
          </a:bodyPr>
          <a:lstStyle/>
          <a:p>
            <a:pPr fontAlgn="base">
              <a:spcBef>
                <a:spcPct val="0"/>
              </a:spcBef>
              <a:spcAft>
                <a:spcPct val="0"/>
              </a:spcAft>
            </a:pPr>
            <a:r>
              <a:rPr lang="en-US" sz="900" dirty="0">
                <a:solidFill>
                  <a:schemeClr val="bg1"/>
                </a:solidFill>
              </a:rPr>
              <a:t>C</a:t>
            </a:r>
          </a:p>
        </p:txBody>
      </p:sp>
      <p:sp>
        <p:nvSpPr>
          <p:cNvPr id="191" name="TextBox 190"/>
          <p:cNvSpPr txBox="1"/>
          <p:nvPr/>
        </p:nvSpPr>
        <p:spPr>
          <a:xfrm>
            <a:off x="86903" y="4007153"/>
            <a:ext cx="775982" cy="369332"/>
          </a:xfrm>
          <a:prstGeom prst="rect">
            <a:avLst/>
          </a:prstGeom>
          <a:noFill/>
        </p:spPr>
        <p:txBody>
          <a:bodyPr wrap="square" rtlCol="0">
            <a:spAutoFit/>
          </a:bodyPr>
          <a:lstStyle/>
          <a:p>
            <a:pPr algn="ctr" fontAlgn="base">
              <a:spcBef>
                <a:spcPct val="0"/>
              </a:spcBef>
              <a:spcAft>
                <a:spcPct val="0"/>
              </a:spcAft>
            </a:pPr>
            <a:r>
              <a:rPr lang="en-US" sz="900" b="1" i="1" dirty="0">
                <a:solidFill>
                  <a:srgbClr val="FFFFFF"/>
                </a:solidFill>
                <a:latin typeface="Arial" panose="020B0604020202020204" pitchFamily="34" charset="0"/>
                <a:cs typeface="Arial" panose="020B0604020202020204" pitchFamily="34" charset="0"/>
              </a:rPr>
              <a:t>Ages</a:t>
            </a:r>
          </a:p>
          <a:p>
            <a:pPr algn="ctr" fontAlgn="base">
              <a:spcBef>
                <a:spcPct val="0"/>
              </a:spcBef>
              <a:spcAft>
                <a:spcPct val="0"/>
              </a:spcAft>
            </a:pPr>
            <a:r>
              <a:rPr lang="en-US" sz="900" b="1" i="1" dirty="0" smtClean="0">
                <a:solidFill>
                  <a:srgbClr val="FFFFFF"/>
                </a:solidFill>
                <a:latin typeface="Arial" panose="020B0604020202020204" pitchFamily="34" charset="0"/>
                <a:cs typeface="Arial" panose="020B0604020202020204" pitchFamily="34" charset="0"/>
              </a:rPr>
              <a:t>40+</a:t>
            </a:r>
            <a:endParaRPr lang="en-US" sz="900" b="1" i="1" dirty="0">
              <a:solidFill>
                <a:srgbClr val="FFFFFF"/>
              </a:solidFill>
              <a:latin typeface="Arial" panose="020B0604020202020204" pitchFamily="34" charset="0"/>
              <a:cs typeface="Arial" panose="020B0604020202020204" pitchFamily="34" charset="0"/>
            </a:endParaRPr>
          </a:p>
        </p:txBody>
      </p:sp>
      <p:sp>
        <p:nvSpPr>
          <p:cNvPr id="192" name="TextBox 191"/>
          <p:cNvSpPr txBox="1"/>
          <p:nvPr/>
        </p:nvSpPr>
        <p:spPr>
          <a:xfrm>
            <a:off x="86903" y="3981163"/>
            <a:ext cx="775982" cy="369332"/>
          </a:xfrm>
          <a:prstGeom prst="rect">
            <a:avLst/>
          </a:prstGeom>
          <a:noFill/>
        </p:spPr>
        <p:txBody>
          <a:bodyPr wrap="square" rtlCol="0">
            <a:spAutoFit/>
          </a:bodyPr>
          <a:lstStyle/>
          <a:p>
            <a:pPr algn="ctr" fontAlgn="base">
              <a:spcBef>
                <a:spcPct val="0"/>
              </a:spcBef>
              <a:spcAft>
                <a:spcPct val="0"/>
              </a:spcAft>
            </a:pPr>
            <a:r>
              <a:rPr lang="en-US" sz="900" b="1" i="1" dirty="0">
                <a:solidFill>
                  <a:srgbClr val="FFFFFF"/>
                </a:solidFill>
                <a:latin typeface="Arial" panose="020B0604020202020204" pitchFamily="34" charset="0"/>
                <a:cs typeface="Arial" panose="020B0604020202020204" pitchFamily="34" charset="0"/>
              </a:rPr>
              <a:t>Ages</a:t>
            </a:r>
          </a:p>
          <a:p>
            <a:pPr algn="ctr" fontAlgn="base">
              <a:spcBef>
                <a:spcPct val="0"/>
              </a:spcBef>
              <a:spcAft>
                <a:spcPct val="0"/>
              </a:spcAft>
            </a:pPr>
            <a:r>
              <a:rPr lang="en-US" sz="900" b="1" i="1" dirty="0" smtClean="0">
                <a:solidFill>
                  <a:srgbClr val="FFFFFF"/>
                </a:solidFill>
                <a:latin typeface="Arial" panose="020B0604020202020204" pitchFamily="34" charset="0"/>
                <a:cs typeface="Arial" panose="020B0604020202020204" pitchFamily="34" charset="0"/>
              </a:rPr>
              <a:t>40+</a:t>
            </a:r>
            <a:endParaRPr lang="en-US" sz="900" b="1" i="1" dirty="0">
              <a:solidFill>
                <a:srgbClr val="FFFFFF"/>
              </a:solidFill>
              <a:latin typeface="Arial" panose="020B0604020202020204" pitchFamily="34" charset="0"/>
              <a:cs typeface="Arial" panose="020B0604020202020204" pitchFamily="34" charset="0"/>
            </a:endParaRPr>
          </a:p>
        </p:txBody>
      </p:sp>
      <p:sp>
        <p:nvSpPr>
          <p:cNvPr id="193" name="Rounded Rectangle 192"/>
          <p:cNvSpPr/>
          <p:nvPr/>
        </p:nvSpPr>
        <p:spPr bwMode="auto">
          <a:xfrm>
            <a:off x="260601" y="3981163"/>
            <a:ext cx="393174" cy="369332"/>
          </a:xfrm>
          <a:prstGeom prst="roundRect">
            <a:avLst>
              <a:gd name="adj" fmla="val 0"/>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sp>
        <p:nvSpPr>
          <p:cNvPr id="194" name="TextBox 193"/>
          <p:cNvSpPr txBox="1"/>
          <p:nvPr/>
        </p:nvSpPr>
        <p:spPr>
          <a:xfrm>
            <a:off x="86903" y="3980600"/>
            <a:ext cx="775982" cy="369332"/>
          </a:xfrm>
          <a:prstGeom prst="rect">
            <a:avLst/>
          </a:prstGeom>
          <a:noFill/>
        </p:spPr>
        <p:txBody>
          <a:bodyPr wrap="square" rtlCol="0">
            <a:spAutoFit/>
          </a:bodyPr>
          <a:lstStyle/>
          <a:p>
            <a:pPr algn="ctr" fontAlgn="base">
              <a:spcBef>
                <a:spcPct val="0"/>
              </a:spcBef>
              <a:spcAft>
                <a:spcPct val="0"/>
              </a:spcAft>
            </a:pPr>
            <a:r>
              <a:rPr lang="en-US" sz="900" b="1" i="1" dirty="0">
                <a:solidFill>
                  <a:srgbClr val="FFFFFF"/>
                </a:solidFill>
                <a:latin typeface="Arial" panose="020B0604020202020204" pitchFamily="34" charset="0"/>
                <a:cs typeface="Arial" panose="020B0604020202020204" pitchFamily="34" charset="0"/>
              </a:rPr>
              <a:t>Ages</a:t>
            </a:r>
          </a:p>
          <a:p>
            <a:pPr algn="ctr" fontAlgn="base">
              <a:spcBef>
                <a:spcPct val="0"/>
              </a:spcBef>
              <a:spcAft>
                <a:spcPct val="0"/>
              </a:spcAft>
            </a:pPr>
            <a:r>
              <a:rPr lang="en-US" sz="900" b="1" i="1" dirty="0" smtClean="0">
                <a:solidFill>
                  <a:srgbClr val="FFFFFF"/>
                </a:solidFill>
                <a:latin typeface="Arial" panose="020B0604020202020204" pitchFamily="34" charset="0"/>
                <a:cs typeface="Arial" panose="020B0604020202020204" pitchFamily="34" charset="0"/>
              </a:rPr>
              <a:t>40+</a:t>
            </a:r>
            <a:endParaRPr lang="en-US" sz="900" b="1" i="1" dirty="0">
              <a:solidFill>
                <a:srgbClr val="FFFFFF"/>
              </a:solidFill>
              <a:latin typeface="Arial" panose="020B0604020202020204" pitchFamily="34" charset="0"/>
              <a:cs typeface="Arial" panose="020B0604020202020204" pitchFamily="34" charset="0"/>
            </a:endParaRPr>
          </a:p>
        </p:txBody>
      </p:sp>
      <p:sp>
        <p:nvSpPr>
          <p:cNvPr id="202" name="TextBox 201"/>
          <p:cNvSpPr txBox="1"/>
          <p:nvPr/>
        </p:nvSpPr>
        <p:spPr>
          <a:xfrm>
            <a:off x="147941" y="6122687"/>
            <a:ext cx="775982" cy="369332"/>
          </a:xfrm>
          <a:prstGeom prst="rect">
            <a:avLst/>
          </a:prstGeom>
          <a:noFill/>
        </p:spPr>
        <p:txBody>
          <a:bodyPr wrap="square" rtlCol="0">
            <a:spAutoFit/>
          </a:bodyPr>
          <a:lstStyle/>
          <a:p>
            <a:pPr algn="ctr" fontAlgn="base">
              <a:spcBef>
                <a:spcPct val="0"/>
              </a:spcBef>
              <a:spcAft>
                <a:spcPct val="0"/>
              </a:spcAft>
            </a:pPr>
            <a:r>
              <a:rPr lang="en-US" sz="900" b="1" i="1" dirty="0">
                <a:solidFill>
                  <a:srgbClr val="FFFFFF"/>
                </a:solidFill>
                <a:latin typeface="Arial" panose="020B0604020202020204" pitchFamily="34" charset="0"/>
                <a:cs typeface="Arial" panose="020B0604020202020204" pitchFamily="34" charset="0"/>
              </a:rPr>
              <a:t>Ages</a:t>
            </a:r>
          </a:p>
          <a:p>
            <a:pPr algn="ctr" fontAlgn="base">
              <a:spcBef>
                <a:spcPct val="0"/>
              </a:spcBef>
              <a:spcAft>
                <a:spcPct val="0"/>
              </a:spcAft>
            </a:pPr>
            <a:r>
              <a:rPr lang="en-US" sz="900" b="1" i="1" dirty="0" smtClean="0">
                <a:solidFill>
                  <a:srgbClr val="FFFFFF"/>
                </a:solidFill>
                <a:latin typeface="Arial" panose="020B0604020202020204" pitchFamily="34" charset="0"/>
                <a:cs typeface="Arial" panose="020B0604020202020204" pitchFamily="34" charset="0"/>
              </a:rPr>
              <a:t>40+</a:t>
            </a:r>
            <a:endParaRPr lang="en-US" sz="900" b="1" i="1" dirty="0">
              <a:solidFill>
                <a:srgbClr val="FFFFFF"/>
              </a:solidFill>
              <a:latin typeface="Arial" panose="020B0604020202020204" pitchFamily="34" charset="0"/>
              <a:cs typeface="Arial" panose="020B0604020202020204" pitchFamily="34" charset="0"/>
            </a:endParaRPr>
          </a:p>
        </p:txBody>
      </p:sp>
      <p:sp>
        <p:nvSpPr>
          <p:cNvPr id="203" name="TextBox 202"/>
          <p:cNvSpPr txBox="1"/>
          <p:nvPr/>
        </p:nvSpPr>
        <p:spPr>
          <a:xfrm>
            <a:off x="147941" y="6096697"/>
            <a:ext cx="775982" cy="369332"/>
          </a:xfrm>
          <a:prstGeom prst="rect">
            <a:avLst/>
          </a:prstGeom>
          <a:noFill/>
        </p:spPr>
        <p:txBody>
          <a:bodyPr wrap="square" rtlCol="0">
            <a:spAutoFit/>
          </a:bodyPr>
          <a:lstStyle/>
          <a:p>
            <a:pPr algn="ctr" fontAlgn="base">
              <a:spcBef>
                <a:spcPct val="0"/>
              </a:spcBef>
              <a:spcAft>
                <a:spcPct val="0"/>
              </a:spcAft>
            </a:pPr>
            <a:r>
              <a:rPr lang="en-US" sz="900" b="1" i="1" dirty="0">
                <a:solidFill>
                  <a:srgbClr val="FFFFFF"/>
                </a:solidFill>
                <a:latin typeface="Arial" panose="020B0604020202020204" pitchFamily="34" charset="0"/>
                <a:cs typeface="Arial" panose="020B0604020202020204" pitchFamily="34" charset="0"/>
              </a:rPr>
              <a:t>Ages</a:t>
            </a:r>
          </a:p>
          <a:p>
            <a:pPr algn="ctr" fontAlgn="base">
              <a:spcBef>
                <a:spcPct val="0"/>
              </a:spcBef>
              <a:spcAft>
                <a:spcPct val="0"/>
              </a:spcAft>
            </a:pPr>
            <a:r>
              <a:rPr lang="en-US" sz="900" b="1" i="1" dirty="0" smtClean="0">
                <a:solidFill>
                  <a:srgbClr val="FFFFFF"/>
                </a:solidFill>
                <a:latin typeface="Arial" panose="020B0604020202020204" pitchFamily="34" charset="0"/>
                <a:cs typeface="Arial" panose="020B0604020202020204" pitchFamily="34" charset="0"/>
              </a:rPr>
              <a:t>40+</a:t>
            </a:r>
            <a:endParaRPr lang="en-US" sz="900" b="1" i="1" dirty="0">
              <a:solidFill>
                <a:srgbClr val="FFFFFF"/>
              </a:solidFill>
              <a:latin typeface="Arial" panose="020B0604020202020204" pitchFamily="34" charset="0"/>
              <a:cs typeface="Arial" panose="020B0604020202020204" pitchFamily="34" charset="0"/>
            </a:endParaRPr>
          </a:p>
        </p:txBody>
      </p:sp>
      <p:graphicFrame>
        <p:nvGraphicFramePr>
          <p:cNvPr id="208" name="Chart 207"/>
          <p:cNvGraphicFramePr/>
          <p:nvPr>
            <p:extLst>
              <p:ext uri="{D42A27DB-BD31-4B8C-83A1-F6EECF244321}">
                <p14:modId xmlns:p14="http://schemas.microsoft.com/office/powerpoint/2010/main" val="1005671883"/>
              </p:ext>
            </p:extLst>
          </p:nvPr>
        </p:nvGraphicFramePr>
        <p:xfrm>
          <a:off x="-33708" y="4805159"/>
          <a:ext cx="4611756" cy="1718500"/>
        </p:xfrm>
        <a:graphic>
          <a:graphicData uri="http://schemas.openxmlformats.org/drawingml/2006/chart">
            <c:chart xmlns:c="http://schemas.openxmlformats.org/drawingml/2006/chart" xmlns:r="http://schemas.openxmlformats.org/officeDocument/2006/relationships" r:id="rId6"/>
          </a:graphicData>
        </a:graphic>
      </p:graphicFrame>
      <p:sp>
        <p:nvSpPr>
          <p:cNvPr id="209" name="Rounded Rectangle 208"/>
          <p:cNvSpPr/>
          <p:nvPr/>
        </p:nvSpPr>
        <p:spPr bwMode="auto">
          <a:xfrm>
            <a:off x="250882" y="5090503"/>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cxnSp>
        <p:nvCxnSpPr>
          <p:cNvPr id="210" name="Straight Connector 209"/>
          <p:cNvCxnSpPr/>
          <p:nvPr/>
        </p:nvCxnSpPr>
        <p:spPr bwMode="auto">
          <a:xfrm>
            <a:off x="266784" y="5719117"/>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11" name="TextBox 210"/>
          <p:cNvSpPr txBox="1"/>
          <p:nvPr/>
        </p:nvSpPr>
        <p:spPr>
          <a:xfrm>
            <a:off x="67588" y="5091484"/>
            <a:ext cx="775982" cy="369332"/>
          </a:xfrm>
          <a:prstGeom prst="rect">
            <a:avLst/>
          </a:prstGeom>
          <a:noFill/>
        </p:spPr>
        <p:txBody>
          <a:bodyPr wrap="square" rtlCol="0">
            <a:spAutoFit/>
          </a:bodyPr>
          <a:lstStyle/>
          <a:p>
            <a:pPr algn="ctr" fontAlgn="base">
              <a:spcBef>
                <a:spcPct val="0"/>
              </a:spcBef>
              <a:spcAft>
                <a:spcPct val="0"/>
              </a:spcAft>
            </a:pPr>
            <a:r>
              <a:rPr lang="en-US" sz="900" b="1" i="1" dirty="0">
                <a:solidFill>
                  <a:srgbClr val="FFFFFF"/>
                </a:solidFill>
                <a:latin typeface="Arial" panose="020B0604020202020204" pitchFamily="34" charset="0"/>
                <a:cs typeface="Arial" panose="020B0604020202020204" pitchFamily="34" charset="0"/>
              </a:rPr>
              <a:t>Ages</a:t>
            </a:r>
          </a:p>
          <a:p>
            <a:pPr algn="ctr" fontAlgn="base">
              <a:spcBef>
                <a:spcPct val="0"/>
              </a:spcBef>
              <a:spcAft>
                <a:spcPct val="0"/>
              </a:spcAft>
            </a:pPr>
            <a:r>
              <a:rPr lang="en-US" sz="900" b="1" i="1" dirty="0">
                <a:solidFill>
                  <a:srgbClr val="FFFFFF"/>
                </a:solidFill>
                <a:latin typeface="Arial" panose="020B0604020202020204" pitchFamily="34" charset="0"/>
                <a:cs typeface="Arial" panose="020B0604020202020204" pitchFamily="34" charset="0"/>
              </a:rPr>
              <a:t>18-39</a:t>
            </a:r>
          </a:p>
        </p:txBody>
      </p:sp>
      <p:sp>
        <p:nvSpPr>
          <p:cNvPr id="212" name="Rounded Rectangle 211"/>
          <p:cNvSpPr/>
          <p:nvPr/>
        </p:nvSpPr>
        <p:spPr bwMode="auto">
          <a:xfrm>
            <a:off x="260601" y="5850882"/>
            <a:ext cx="393174" cy="369332"/>
          </a:xfrm>
          <a:prstGeom prst="roundRect">
            <a:avLst>
              <a:gd name="adj" fmla="val 0"/>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sp>
        <p:nvSpPr>
          <p:cNvPr id="213" name="TextBox 212"/>
          <p:cNvSpPr txBox="1"/>
          <p:nvPr/>
        </p:nvSpPr>
        <p:spPr>
          <a:xfrm>
            <a:off x="86903" y="5849051"/>
            <a:ext cx="775982" cy="369332"/>
          </a:xfrm>
          <a:prstGeom prst="rect">
            <a:avLst/>
          </a:prstGeom>
          <a:noFill/>
        </p:spPr>
        <p:txBody>
          <a:bodyPr wrap="square" rtlCol="0">
            <a:spAutoFit/>
          </a:bodyPr>
          <a:lstStyle/>
          <a:p>
            <a:pPr algn="ctr" fontAlgn="base">
              <a:spcBef>
                <a:spcPct val="0"/>
              </a:spcBef>
              <a:spcAft>
                <a:spcPct val="0"/>
              </a:spcAft>
            </a:pPr>
            <a:r>
              <a:rPr lang="en-US" sz="900" b="1" i="1" dirty="0">
                <a:solidFill>
                  <a:srgbClr val="FFFFFF"/>
                </a:solidFill>
                <a:latin typeface="Arial" panose="020B0604020202020204" pitchFamily="34" charset="0"/>
                <a:cs typeface="Arial" panose="020B0604020202020204" pitchFamily="34" charset="0"/>
              </a:rPr>
              <a:t>Ages</a:t>
            </a:r>
          </a:p>
          <a:p>
            <a:pPr algn="ctr" fontAlgn="base">
              <a:spcBef>
                <a:spcPct val="0"/>
              </a:spcBef>
              <a:spcAft>
                <a:spcPct val="0"/>
              </a:spcAft>
            </a:pPr>
            <a:r>
              <a:rPr lang="en-US" sz="900" b="1" i="1" dirty="0" smtClean="0">
                <a:solidFill>
                  <a:srgbClr val="FFFFFF"/>
                </a:solidFill>
                <a:latin typeface="Arial" panose="020B0604020202020204" pitchFamily="34" charset="0"/>
                <a:cs typeface="Arial" panose="020B0604020202020204" pitchFamily="34" charset="0"/>
              </a:rPr>
              <a:t>40+</a:t>
            </a:r>
            <a:endParaRPr lang="en-US" sz="900" b="1" i="1" dirty="0">
              <a:solidFill>
                <a:srgbClr val="FFFFFF"/>
              </a:solidFill>
              <a:latin typeface="Arial" panose="020B0604020202020204" pitchFamily="34" charset="0"/>
              <a:cs typeface="Arial" panose="020B0604020202020204" pitchFamily="34" charset="0"/>
            </a:endParaRPr>
          </a:p>
        </p:txBody>
      </p:sp>
      <p:sp>
        <p:nvSpPr>
          <p:cNvPr id="221" name="TextBox 220"/>
          <p:cNvSpPr txBox="1"/>
          <p:nvPr/>
        </p:nvSpPr>
        <p:spPr>
          <a:xfrm>
            <a:off x="6867325" y="244859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FFFFFF"/>
                </a:solidFill>
              </a:rPr>
              <a:t>A</a:t>
            </a:r>
          </a:p>
        </p:txBody>
      </p:sp>
      <p:sp>
        <p:nvSpPr>
          <p:cNvPr id="222" name="TextBox 221"/>
          <p:cNvSpPr txBox="1"/>
          <p:nvPr/>
        </p:nvSpPr>
        <p:spPr>
          <a:xfrm>
            <a:off x="4682058" y="3323425"/>
            <a:ext cx="775982" cy="369332"/>
          </a:xfrm>
          <a:prstGeom prst="rect">
            <a:avLst/>
          </a:prstGeom>
          <a:noFill/>
        </p:spPr>
        <p:txBody>
          <a:bodyPr wrap="square" rtlCol="0">
            <a:spAutoFit/>
          </a:bodyPr>
          <a:lstStyle/>
          <a:p>
            <a:pPr algn="ctr" fontAlgn="base">
              <a:spcBef>
                <a:spcPct val="0"/>
              </a:spcBef>
              <a:spcAft>
                <a:spcPct val="0"/>
              </a:spcAft>
            </a:pPr>
            <a:r>
              <a:rPr lang="en-US" sz="900" b="1" i="1" dirty="0">
                <a:solidFill>
                  <a:srgbClr val="FFFFFF"/>
                </a:solidFill>
                <a:latin typeface="Arial" panose="020B0604020202020204" pitchFamily="34" charset="0"/>
                <a:cs typeface="Arial" panose="020B0604020202020204" pitchFamily="34" charset="0"/>
              </a:rPr>
              <a:t>Ages</a:t>
            </a:r>
          </a:p>
          <a:p>
            <a:pPr algn="ctr" fontAlgn="base">
              <a:spcBef>
                <a:spcPct val="0"/>
              </a:spcBef>
              <a:spcAft>
                <a:spcPct val="0"/>
              </a:spcAft>
            </a:pPr>
            <a:r>
              <a:rPr lang="en-US" sz="900" b="1" i="1" dirty="0" smtClean="0">
                <a:solidFill>
                  <a:srgbClr val="FFFFFF"/>
                </a:solidFill>
                <a:latin typeface="Arial" panose="020B0604020202020204" pitchFamily="34" charset="0"/>
                <a:cs typeface="Arial" panose="020B0604020202020204" pitchFamily="34" charset="0"/>
              </a:rPr>
              <a:t>40+</a:t>
            </a:r>
            <a:endParaRPr lang="en-US" sz="900" b="1" i="1" dirty="0">
              <a:solidFill>
                <a:srgbClr val="FFFFFF"/>
              </a:solidFill>
              <a:latin typeface="Arial" panose="020B0604020202020204" pitchFamily="34" charset="0"/>
              <a:cs typeface="Arial" panose="020B0604020202020204" pitchFamily="34" charset="0"/>
            </a:endParaRPr>
          </a:p>
        </p:txBody>
      </p:sp>
      <p:sp>
        <p:nvSpPr>
          <p:cNvPr id="223" name="TextBox 222"/>
          <p:cNvSpPr txBox="1"/>
          <p:nvPr/>
        </p:nvSpPr>
        <p:spPr>
          <a:xfrm>
            <a:off x="4682058" y="3297435"/>
            <a:ext cx="775982" cy="369332"/>
          </a:xfrm>
          <a:prstGeom prst="rect">
            <a:avLst/>
          </a:prstGeom>
          <a:noFill/>
        </p:spPr>
        <p:txBody>
          <a:bodyPr wrap="square" rtlCol="0">
            <a:spAutoFit/>
          </a:bodyPr>
          <a:lstStyle/>
          <a:p>
            <a:pPr algn="ctr" fontAlgn="base">
              <a:spcBef>
                <a:spcPct val="0"/>
              </a:spcBef>
              <a:spcAft>
                <a:spcPct val="0"/>
              </a:spcAft>
            </a:pPr>
            <a:r>
              <a:rPr lang="en-US" sz="900" b="1" i="1" dirty="0">
                <a:solidFill>
                  <a:srgbClr val="FFFFFF"/>
                </a:solidFill>
                <a:latin typeface="Arial" panose="020B0604020202020204" pitchFamily="34" charset="0"/>
                <a:cs typeface="Arial" panose="020B0604020202020204" pitchFamily="34" charset="0"/>
              </a:rPr>
              <a:t>Ages</a:t>
            </a:r>
          </a:p>
          <a:p>
            <a:pPr algn="ctr" fontAlgn="base">
              <a:spcBef>
                <a:spcPct val="0"/>
              </a:spcBef>
              <a:spcAft>
                <a:spcPct val="0"/>
              </a:spcAft>
            </a:pPr>
            <a:r>
              <a:rPr lang="en-US" sz="900" b="1" i="1" dirty="0" smtClean="0">
                <a:solidFill>
                  <a:srgbClr val="FFFFFF"/>
                </a:solidFill>
                <a:latin typeface="Arial" panose="020B0604020202020204" pitchFamily="34" charset="0"/>
                <a:cs typeface="Arial" panose="020B0604020202020204" pitchFamily="34" charset="0"/>
              </a:rPr>
              <a:t>40+</a:t>
            </a:r>
            <a:endParaRPr lang="en-US" sz="900" b="1" i="1" dirty="0">
              <a:solidFill>
                <a:srgbClr val="FFFFFF"/>
              </a:solidFill>
              <a:latin typeface="Arial" panose="020B0604020202020204" pitchFamily="34" charset="0"/>
              <a:cs typeface="Arial" panose="020B0604020202020204" pitchFamily="34" charset="0"/>
            </a:endParaRPr>
          </a:p>
        </p:txBody>
      </p:sp>
      <p:graphicFrame>
        <p:nvGraphicFramePr>
          <p:cNvPr id="224" name="Chart 223"/>
          <p:cNvGraphicFramePr/>
          <p:nvPr>
            <p:extLst>
              <p:ext uri="{D42A27DB-BD31-4B8C-83A1-F6EECF244321}">
                <p14:modId xmlns:p14="http://schemas.microsoft.com/office/powerpoint/2010/main" val="4151239497"/>
              </p:ext>
            </p:extLst>
          </p:nvPr>
        </p:nvGraphicFramePr>
        <p:xfrm>
          <a:off x="4500409" y="2005897"/>
          <a:ext cx="4611756" cy="1718500"/>
        </p:xfrm>
        <a:graphic>
          <a:graphicData uri="http://schemas.openxmlformats.org/drawingml/2006/chart">
            <c:chart xmlns:c="http://schemas.openxmlformats.org/drawingml/2006/chart" xmlns:r="http://schemas.openxmlformats.org/officeDocument/2006/relationships" r:id="rId7"/>
          </a:graphicData>
        </a:graphic>
      </p:graphicFrame>
      <p:sp>
        <p:nvSpPr>
          <p:cNvPr id="225" name="Rounded Rectangle 224"/>
          <p:cNvSpPr/>
          <p:nvPr/>
        </p:nvSpPr>
        <p:spPr bwMode="auto">
          <a:xfrm>
            <a:off x="4784999" y="2291241"/>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cxnSp>
        <p:nvCxnSpPr>
          <p:cNvPr id="226" name="Straight Connector 225"/>
          <p:cNvCxnSpPr/>
          <p:nvPr/>
        </p:nvCxnSpPr>
        <p:spPr bwMode="auto">
          <a:xfrm>
            <a:off x="4800901" y="2919855"/>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7" name="TextBox 226"/>
          <p:cNvSpPr txBox="1"/>
          <p:nvPr/>
        </p:nvSpPr>
        <p:spPr>
          <a:xfrm>
            <a:off x="4601705" y="2292222"/>
            <a:ext cx="775982" cy="369332"/>
          </a:xfrm>
          <a:prstGeom prst="rect">
            <a:avLst/>
          </a:prstGeom>
          <a:noFill/>
        </p:spPr>
        <p:txBody>
          <a:bodyPr wrap="square" rtlCol="0">
            <a:spAutoFit/>
          </a:bodyPr>
          <a:lstStyle/>
          <a:p>
            <a:pPr algn="ctr" fontAlgn="base">
              <a:spcBef>
                <a:spcPct val="0"/>
              </a:spcBef>
              <a:spcAft>
                <a:spcPct val="0"/>
              </a:spcAft>
            </a:pPr>
            <a:r>
              <a:rPr lang="en-US" sz="900" b="1" i="1" dirty="0">
                <a:solidFill>
                  <a:srgbClr val="FFFFFF"/>
                </a:solidFill>
                <a:latin typeface="Arial" panose="020B0604020202020204" pitchFamily="34" charset="0"/>
                <a:cs typeface="Arial" panose="020B0604020202020204" pitchFamily="34" charset="0"/>
              </a:rPr>
              <a:t>Ages</a:t>
            </a:r>
          </a:p>
          <a:p>
            <a:pPr algn="ctr" fontAlgn="base">
              <a:spcBef>
                <a:spcPct val="0"/>
              </a:spcBef>
              <a:spcAft>
                <a:spcPct val="0"/>
              </a:spcAft>
            </a:pPr>
            <a:r>
              <a:rPr lang="en-US" sz="900" b="1" i="1" dirty="0">
                <a:solidFill>
                  <a:srgbClr val="FFFFFF"/>
                </a:solidFill>
                <a:latin typeface="Arial" panose="020B0604020202020204" pitchFamily="34" charset="0"/>
                <a:cs typeface="Arial" panose="020B0604020202020204" pitchFamily="34" charset="0"/>
              </a:rPr>
              <a:t>18-39</a:t>
            </a:r>
          </a:p>
        </p:txBody>
      </p:sp>
      <p:sp>
        <p:nvSpPr>
          <p:cNvPr id="228" name="Rounded Rectangle 227"/>
          <p:cNvSpPr/>
          <p:nvPr/>
        </p:nvSpPr>
        <p:spPr bwMode="auto">
          <a:xfrm>
            <a:off x="4794718" y="3051620"/>
            <a:ext cx="393174" cy="369332"/>
          </a:xfrm>
          <a:prstGeom prst="roundRect">
            <a:avLst>
              <a:gd name="adj" fmla="val 0"/>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sp>
        <p:nvSpPr>
          <p:cNvPr id="229" name="TextBox 228"/>
          <p:cNvSpPr txBox="1"/>
          <p:nvPr/>
        </p:nvSpPr>
        <p:spPr>
          <a:xfrm>
            <a:off x="4621020" y="3049789"/>
            <a:ext cx="775982" cy="369332"/>
          </a:xfrm>
          <a:prstGeom prst="rect">
            <a:avLst/>
          </a:prstGeom>
          <a:noFill/>
        </p:spPr>
        <p:txBody>
          <a:bodyPr wrap="square" rtlCol="0">
            <a:spAutoFit/>
          </a:bodyPr>
          <a:lstStyle/>
          <a:p>
            <a:pPr algn="ctr" fontAlgn="base">
              <a:spcBef>
                <a:spcPct val="0"/>
              </a:spcBef>
              <a:spcAft>
                <a:spcPct val="0"/>
              </a:spcAft>
            </a:pPr>
            <a:r>
              <a:rPr lang="en-US" sz="900" b="1" i="1" dirty="0">
                <a:solidFill>
                  <a:srgbClr val="FFFFFF"/>
                </a:solidFill>
                <a:latin typeface="Arial" panose="020B0604020202020204" pitchFamily="34" charset="0"/>
                <a:cs typeface="Arial" panose="020B0604020202020204" pitchFamily="34" charset="0"/>
              </a:rPr>
              <a:t>Ages</a:t>
            </a:r>
          </a:p>
          <a:p>
            <a:pPr algn="ctr" fontAlgn="base">
              <a:spcBef>
                <a:spcPct val="0"/>
              </a:spcBef>
              <a:spcAft>
                <a:spcPct val="0"/>
              </a:spcAft>
            </a:pPr>
            <a:r>
              <a:rPr lang="en-US" sz="900" b="1" i="1" dirty="0" smtClean="0">
                <a:solidFill>
                  <a:srgbClr val="FFFFFF"/>
                </a:solidFill>
                <a:latin typeface="Arial" panose="020B0604020202020204" pitchFamily="34" charset="0"/>
                <a:cs typeface="Arial" panose="020B0604020202020204" pitchFamily="34" charset="0"/>
              </a:rPr>
              <a:t>40+</a:t>
            </a:r>
            <a:endParaRPr lang="en-US" sz="900" b="1" i="1" dirty="0">
              <a:solidFill>
                <a:srgbClr val="FFFFFF"/>
              </a:solidFill>
              <a:latin typeface="Arial" panose="020B0604020202020204" pitchFamily="34" charset="0"/>
              <a:cs typeface="Arial" panose="020B0604020202020204" pitchFamily="34" charset="0"/>
            </a:endParaRPr>
          </a:p>
        </p:txBody>
      </p:sp>
      <p:graphicFrame>
        <p:nvGraphicFramePr>
          <p:cNvPr id="236" name="Chart 235"/>
          <p:cNvGraphicFramePr/>
          <p:nvPr>
            <p:extLst>
              <p:ext uri="{D42A27DB-BD31-4B8C-83A1-F6EECF244321}">
                <p14:modId xmlns:p14="http://schemas.microsoft.com/office/powerpoint/2010/main" val="1521080833"/>
              </p:ext>
            </p:extLst>
          </p:nvPr>
        </p:nvGraphicFramePr>
        <p:xfrm>
          <a:off x="4503935" y="3854113"/>
          <a:ext cx="4611756" cy="1718500"/>
        </p:xfrm>
        <a:graphic>
          <a:graphicData uri="http://schemas.openxmlformats.org/drawingml/2006/chart">
            <c:chart xmlns:c="http://schemas.openxmlformats.org/drawingml/2006/chart" xmlns:r="http://schemas.openxmlformats.org/officeDocument/2006/relationships" r:id="rId8"/>
          </a:graphicData>
        </a:graphic>
      </p:graphicFrame>
      <p:sp>
        <p:nvSpPr>
          <p:cNvPr id="237" name="Rounded Rectangle 236"/>
          <p:cNvSpPr/>
          <p:nvPr/>
        </p:nvSpPr>
        <p:spPr bwMode="auto">
          <a:xfrm>
            <a:off x="4813978" y="4174859"/>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cxnSp>
        <p:nvCxnSpPr>
          <p:cNvPr id="238" name="Straight Connector 237"/>
          <p:cNvCxnSpPr/>
          <p:nvPr/>
        </p:nvCxnSpPr>
        <p:spPr bwMode="auto">
          <a:xfrm>
            <a:off x="4829880" y="4803473"/>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39" name="TextBox 238"/>
          <p:cNvSpPr txBox="1"/>
          <p:nvPr/>
        </p:nvSpPr>
        <p:spPr>
          <a:xfrm>
            <a:off x="4630684" y="4175840"/>
            <a:ext cx="775982" cy="369332"/>
          </a:xfrm>
          <a:prstGeom prst="rect">
            <a:avLst/>
          </a:prstGeom>
          <a:noFill/>
        </p:spPr>
        <p:txBody>
          <a:bodyPr wrap="square" rtlCol="0">
            <a:spAutoFit/>
          </a:bodyPr>
          <a:lstStyle/>
          <a:p>
            <a:pPr algn="ctr" fontAlgn="base">
              <a:spcBef>
                <a:spcPct val="0"/>
              </a:spcBef>
              <a:spcAft>
                <a:spcPct val="0"/>
              </a:spcAft>
            </a:pPr>
            <a:r>
              <a:rPr lang="en-US" sz="900" b="1" i="1" dirty="0">
                <a:solidFill>
                  <a:srgbClr val="FFFFFF"/>
                </a:solidFill>
                <a:latin typeface="Arial" panose="020B0604020202020204" pitchFamily="34" charset="0"/>
                <a:cs typeface="Arial" panose="020B0604020202020204" pitchFamily="34" charset="0"/>
              </a:rPr>
              <a:t>Ages</a:t>
            </a:r>
          </a:p>
          <a:p>
            <a:pPr algn="ctr" fontAlgn="base">
              <a:spcBef>
                <a:spcPct val="0"/>
              </a:spcBef>
              <a:spcAft>
                <a:spcPct val="0"/>
              </a:spcAft>
            </a:pPr>
            <a:r>
              <a:rPr lang="en-US" sz="900" b="1" i="1" dirty="0">
                <a:solidFill>
                  <a:srgbClr val="FFFFFF"/>
                </a:solidFill>
                <a:latin typeface="Arial" panose="020B0604020202020204" pitchFamily="34" charset="0"/>
                <a:cs typeface="Arial" panose="020B0604020202020204" pitchFamily="34" charset="0"/>
              </a:rPr>
              <a:t>18-39</a:t>
            </a:r>
          </a:p>
        </p:txBody>
      </p:sp>
      <p:sp>
        <p:nvSpPr>
          <p:cNvPr id="240" name="Rounded Rectangle 239"/>
          <p:cNvSpPr/>
          <p:nvPr/>
        </p:nvSpPr>
        <p:spPr bwMode="auto">
          <a:xfrm>
            <a:off x="4823697" y="4935238"/>
            <a:ext cx="393174" cy="369332"/>
          </a:xfrm>
          <a:prstGeom prst="roundRect">
            <a:avLst>
              <a:gd name="adj" fmla="val 0"/>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sp>
        <p:nvSpPr>
          <p:cNvPr id="241" name="TextBox 240"/>
          <p:cNvSpPr txBox="1"/>
          <p:nvPr/>
        </p:nvSpPr>
        <p:spPr>
          <a:xfrm>
            <a:off x="4649999" y="4933407"/>
            <a:ext cx="775982" cy="369332"/>
          </a:xfrm>
          <a:prstGeom prst="rect">
            <a:avLst/>
          </a:prstGeom>
          <a:noFill/>
        </p:spPr>
        <p:txBody>
          <a:bodyPr wrap="square" rtlCol="0">
            <a:spAutoFit/>
          </a:bodyPr>
          <a:lstStyle/>
          <a:p>
            <a:pPr algn="ctr" fontAlgn="base">
              <a:spcBef>
                <a:spcPct val="0"/>
              </a:spcBef>
              <a:spcAft>
                <a:spcPct val="0"/>
              </a:spcAft>
            </a:pPr>
            <a:r>
              <a:rPr lang="en-US" sz="900" b="1" i="1" dirty="0">
                <a:solidFill>
                  <a:srgbClr val="FFFFFF"/>
                </a:solidFill>
                <a:latin typeface="Arial" panose="020B0604020202020204" pitchFamily="34" charset="0"/>
                <a:cs typeface="Arial" panose="020B0604020202020204" pitchFamily="34" charset="0"/>
              </a:rPr>
              <a:t>Ages</a:t>
            </a:r>
          </a:p>
          <a:p>
            <a:pPr algn="ctr" fontAlgn="base">
              <a:spcBef>
                <a:spcPct val="0"/>
              </a:spcBef>
              <a:spcAft>
                <a:spcPct val="0"/>
              </a:spcAft>
            </a:pPr>
            <a:r>
              <a:rPr lang="en-US" sz="900" b="1" i="1" dirty="0" smtClean="0">
                <a:solidFill>
                  <a:srgbClr val="FFFFFF"/>
                </a:solidFill>
                <a:latin typeface="Arial" panose="020B0604020202020204" pitchFamily="34" charset="0"/>
                <a:cs typeface="Arial" panose="020B0604020202020204" pitchFamily="34" charset="0"/>
              </a:rPr>
              <a:t>40+</a:t>
            </a:r>
            <a:endParaRPr lang="en-US" sz="900" b="1" i="1" dirty="0">
              <a:solidFill>
                <a:srgbClr val="FFFFFF"/>
              </a:solidFill>
              <a:latin typeface="Arial" panose="020B0604020202020204" pitchFamily="34" charset="0"/>
              <a:cs typeface="Arial" panose="020B0604020202020204" pitchFamily="34" charset="0"/>
            </a:endParaRPr>
          </a:p>
        </p:txBody>
      </p:sp>
      <p:sp>
        <p:nvSpPr>
          <p:cNvPr id="245" name="TextBox 244"/>
          <p:cNvSpPr txBox="1"/>
          <p:nvPr/>
        </p:nvSpPr>
        <p:spPr>
          <a:xfrm>
            <a:off x="8455869" y="4547870"/>
            <a:ext cx="251992" cy="230832"/>
          </a:xfrm>
          <a:prstGeom prst="rect">
            <a:avLst/>
          </a:prstGeom>
          <a:noFill/>
        </p:spPr>
        <p:txBody>
          <a:bodyPr wrap="none" rtlCol="0">
            <a:spAutoFit/>
          </a:bodyPr>
          <a:lstStyle/>
          <a:p>
            <a:pPr fontAlgn="base">
              <a:spcBef>
                <a:spcPct val="0"/>
              </a:spcBef>
              <a:spcAft>
                <a:spcPct val="0"/>
              </a:spcAft>
            </a:pPr>
            <a:r>
              <a:rPr lang="en-US" sz="900" dirty="0" smtClean="0">
                <a:solidFill>
                  <a:schemeClr val="bg1"/>
                </a:solidFill>
              </a:rPr>
              <a:t>A</a:t>
            </a:r>
            <a:endParaRPr lang="en-US" sz="900" dirty="0">
              <a:solidFill>
                <a:schemeClr val="bg1"/>
              </a:solidFill>
            </a:endParaRPr>
          </a:p>
        </p:txBody>
      </p:sp>
      <p:grpSp>
        <p:nvGrpSpPr>
          <p:cNvPr id="6" name="Group 5"/>
          <p:cNvGrpSpPr/>
          <p:nvPr/>
        </p:nvGrpSpPr>
        <p:grpSpPr>
          <a:xfrm>
            <a:off x="5574451" y="2293731"/>
            <a:ext cx="346014" cy="1336716"/>
            <a:chOff x="5574451" y="2293731"/>
            <a:chExt cx="346014" cy="1336716"/>
          </a:xfrm>
        </p:grpSpPr>
        <p:sp>
          <p:nvSpPr>
            <p:cNvPr id="247" name="TextBox 246"/>
            <p:cNvSpPr txBox="1"/>
            <p:nvPr/>
          </p:nvSpPr>
          <p:spPr>
            <a:xfrm>
              <a:off x="5579760" y="2293731"/>
              <a:ext cx="340705" cy="301323"/>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248" name="TextBox 247"/>
            <p:cNvSpPr txBox="1"/>
            <p:nvPr/>
          </p:nvSpPr>
          <p:spPr>
            <a:xfrm>
              <a:off x="5579760" y="2656897"/>
              <a:ext cx="340705" cy="301323"/>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249" name="TextBox 248"/>
            <p:cNvSpPr txBox="1"/>
            <p:nvPr/>
          </p:nvSpPr>
          <p:spPr>
            <a:xfrm>
              <a:off x="5579760" y="3000750"/>
              <a:ext cx="340705" cy="301323"/>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250" name="TextBox 249"/>
            <p:cNvSpPr txBox="1"/>
            <p:nvPr/>
          </p:nvSpPr>
          <p:spPr>
            <a:xfrm>
              <a:off x="5574451" y="3329124"/>
              <a:ext cx="345039" cy="301323"/>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251" name="TextBox 250"/>
            <p:cNvSpPr txBox="1"/>
            <p:nvPr/>
          </p:nvSpPr>
          <p:spPr>
            <a:xfrm>
              <a:off x="5579760" y="3383186"/>
              <a:ext cx="184731" cy="215272"/>
            </a:xfrm>
            <a:prstGeom prst="rect">
              <a:avLst/>
            </a:prstGeom>
            <a:noFill/>
          </p:spPr>
          <p:txBody>
            <a:bodyPr wrap="none" rtlCol="0">
              <a:spAutoFit/>
            </a:bodyPr>
            <a:lstStyle/>
            <a:p>
              <a:pPr fontAlgn="base">
                <a:spcBef>
                  <a:spcPct val="0"/>
                </a:spcBef>
                <a:spcAft>
                  <a:spcPct val="0"/>
                </a:spcAft>
              </a:pPr>
              <a:endParaRPr lang="en-US" sz="900" dirty="0">
                <a:solidFill>
                  <a:srgbClr val="000000"/>
                </a:solidFill>
              </a:endParaRPr>
            </a:p>
          </p:txBody>
        </p:sp>
      </p:grpSp>
      <p:grpSp>
        <p:nvGrpSpPr>
          <p:cNvPr id="123" name="Group 122"/>
          <p:cNvGrpSpPr/>
          <p:nvPr/>
        </p:nvGrpSpPr>
        <p:grpSpPr>
          <a:xfrm>
            <a:off x="1070270" y="3225800"/>
            <a:ext cx="346014" cy="1392478"/>
            <a:chOff x="661685" y="1441034"/>
            <a:chExt cx="255919" cy="994821"/>
          </a:xfrm>
        </p:grpSpPr>
        <p:sp>
          <p:nvSpPr>
            <p:cNvPr id="124" name="TextBox 123"/>
            <p:cNvSpPr txBox="1"/>
            <p:nvPr/>
          </p:nvSpPr>
          <p:spPr>
            <a:xfrm>
              <a:off x="665612" y="1441034"/>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30" name="TextBox 129"/>
            <p:cNvSpPr txBox="1"/>
            <p:nvPr/>
          </p:nvSpPr>
          <p:spPr>
            <a:xfrm>
              <a:off x="665612" y="1690055"/>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33" name="TextBox 132"/>
            <p:cNvSpPr txBox="1"/>
            <p:nvPr/>
          </p:nvSpPr>
          <p:spPr>
            <a:xfrm>
              <a:off x="665612" y="193401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34" name="TextBox 133"/>
            <p:cNvSpPr txBox="1"/>
            <p:nvPr/>
          </p:nvSpPr>
          <p:spPr>
            <a:xfrm>
              <a:off x="661685" y="2205023"/>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grpSp>
      <p:grpSp>
        <p:nvGrpSpPr>
          <p:cNvPr id="135" name="Group 134"/>
          <p:cNvGrpSpPr/>
          <p:nvPr/>
        </p:nvGrpSpPr>
        <p:grpSpPr>
          <a:xfrm>
            <a:off x="1044870" y="5092700"/>
            <a:ext cx="346014" cy="1392478"/>
            <a:chOff x="661685" y="1441034"/>
            <a:chExt cx="255919" cy="994821"/>
          </a:xfrm>
        </p:grpSpPr>
        <p:sp>
          <p:nvSpPr>
            <p:cNvPr id="136" name="TextBox 135"/>
            <p:cNvSpPr txBox="1"/>
            <p:nvPr/>
          </p:nvSpPr>
          <p:spPr>
            <a:xfrm>
              <a:off x="665612" y="1441034"/>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37" name="TextBox 136"/>
            <p:cNvSpPr txBox="1"/>
            <p:nvPr/>
          </p:nvSpPr>
          <p:spPr>
            <a:xfrm>
              <a:off x="665612" y="1690055"/>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38" name="TextBox 137"/>
            <p:cNvSpPr txBox="1"/>
            <p:nvPr/>
          </p:nvSpPr>
          <p:spPr>
            <a:xfrm>
              <a:off x="665612" y="193401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39" name="TextBox 138"/>
            <p:cNvSpPr txBox="1"/>
            <p:nvPr/>
          </p:nvSpPr>
          <p:spPr>
            <a:xfrm>
              <a:off x="661685" y="2205023"/>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grpSp>
      <p:grpSp>
        <p:nvGrpSpPr>
          <p:cNvPr id="140" name="Group 139"/>
          <p:cNvGrpSpPr/>
          <p:nvPr/>
        </p:nvGrpSpPr>
        <p:grpSpPr>
          <a:xfrm>
            <a:off x="5587151" y="4152900"/>
            <a:ext cx="346014" cy="1336716"/>
            <a:chOff x="5574451" y="2293731"/>
            <a:chExt cx="346014" cy="1336716"/>
          </a:xfrm>
        </p:grpSpPr>
        <p:sp>
          <p:nvSpPr>
            <p:cNvPr id="141" name="TextBox 140"/>
            <p:cNvSpPr txBox="1"/>
            <p:nvPr/>
          </p:nvSpPr>
          <p:spPr>
            <a:xfrm>
              <a:off x="5579760" y="2293731"/>
              <a:ext cx="340705" cy="301323"/>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42" name="TextBox 141"/>
            <p:cNvSpPr txBox="1"/>
            <p:nvPr/>
          </p:nvSpPr>
          <p:spPr>
            <a:xfrm>
              <a:off x="5579760" y="2656897"/>
              <a:ext cx="340705" cy="301323"/>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43" name="TextBox 142"/>
            <p:cNvSpPr txBox="1"/>
            <p:nvPr/>
          </p:nvSpPr>
          <p:spPr>
            <a:xfrm>
              <a:off x="5579760" y="3000750"/>
              <a:ext cx="340705" cy="301323"/>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44" name="TextBox 143"/>
            <p:cNvSpPr txBox="1"/>
            <p:nvPr/>
          </p:nvSpPr>
          <p:spPr>
            <a:xfrm>
              <a:off x="5574451" y="3329124"/>
              <a:ext cx="345039" cy="301323"/>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45" name="TextBox 144"/>
            <p:cNvSpPr txBox="1"/>
            <p:nvPr/>
          </p:nvSpPr>
          <p:spPr>
            <a:xfrm>
              <a:off x="5579760" y="3383186"/>
              <a:ext cx="184731" cy="215272"/>
            </a:xfrm>
            <a:prstGeom prst="rect">
              <a:avLst/>
            </a:prstGeom>
            <a:noFill/>
          </p:spPr>
          <p:txBody>
            <a:bodyPr wrap="none" rtlCol="0">
              <a:spAutoFit/>
            </a:bodyPr>
            <a:lstStyle/>
            <a:p>
              <a:pPr fontAlgn="base">
                <a:spcBef>
                  <a:spcPct val="0"/>
                </a:spcBef>
                <a:spcAft>
                  <a:spcPct val="0"/>
                </a:spcAft>
              </a:pPr>
              <a:endParaRPr lang="en-US" sz="900" dirty="0">
                <a:solidFill>
                  <a:srgbClr val="000000"/>
                </a:solidFill>
              </a:endParaRPr>
            </a:p>
          </p:txBody>
        </p:sp>
      </p:grpSp>
      <p:sp>
        <p:nvSpPr>
          <p:cNvPr id="104" name="TextBox 103"/>
          <p:cNvSpPr txBox="1"/>
          <p:nvPr/>
        </p:nvSpPr>
        <p:spPr>
          <a:xfrm>
            <a:off x="4666893" y="5483687"/>
            <a:ext cx="2261063" cy="707886"/>
          </a:xfrm>
          <a:prstGeom prst="rect">
            <a:avLst/>
          </a:prstGeom>
          <a:noFill/>
        </p:spPr>
        <p:txBody>
          <a:bodyPr wrap="square" rtlCol="0">
            <a:spAutoFit/>
          </a:bodyPr>
          <a:lstStyle/>
          <a:p>
            <a:r>
              <a:rPr lang="en-US" sz="800" i="1" dirty="0" smtClean="0">
                <a:solidFill>
                  <a:schemeClr val="tx1"/>
                </a:solidFill>
                <a:latin typeface="Arial" panose="020B0604020202020204" pitchFamily="34" charset="0"/>
                <a:cs typeface="Arial" panose="020B0604020202020204" pitchFamily="34" charset="0"/>
              </a:rPr>
              <a:t>*Compared to what was asked in actual survey, statements have been changed to the positive/affirmative and scales have been reversed. This change has been made for increased ease of interpretation of results.</a:t>
            </a:r>
            <a:endParaRPr lang="en-US" sz="800" i="1" dirty="0">
              <a:solidFill>
                <a:schemeClr val="tx1"/>
              </a:solidFill>
              <a:latin typeface="Arial" panose="020B0604020202020204" pitchFamily="34" charset="0"/>
              <a:cs typeface="Arial" panose="020B0604020202020204" pitchFamily="34" charset="0"/>
            </a:endParaRPr>
          </a:p>
        </p:txBody>
      </p:sp>
      <p:grpSp>
        <p:nvGrpSpPr>
          <p:cNvPr id="105" name="Group 104"/>
          <p:cNvGrpSpPr/>
          <p:nvPr/>
        </p:nvGrpSpPr>
        <p:grpSpPr>
          <a:xfrm>
            <a:off x="742331" y="854966"/>
            <a:ext cx="7436735" cy="284381"/>
            <a:chOff x="742331" y="854966"/>
            <a:chExt cx="7436735" cy="284381"/>
          </a:xfrm>
        </p:grpSpPr>
        <p:sp>
          <p:nvSpPr>
            <p:cNvPr id="106" name="TextBox 105"/>
            <p:cNvSpPr txBox="1"/>
            <p:nvPr/>
          </p:nvSpPr>
          <p:spPr>
            <a:xfrm>
              <a:off x="863448" y="854966"/>
              <a:ext cx="2269295"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Agree</a:t>
              </a:r>
              <a:endParaRPr lang="en-US" sz="1200" dirty="0">
                <a:solidFill>
                  <a:schemeClr val="tx1"/>
                </a:solidFill>
                <a:latin typeface="Arial" panose="020B0604020202020204" pitchFamily="34" charset="0"/>
                <a:cs typeface="Arial" panose="020B0604020202020204" pitchFamily="34" charset="0"/>
              </a:endParaRPr>
            </a:p>
          </p:txBody>
        </p:sp>
        <p:sp>
          <p:nvSpPr>
            <p:cNvPr id="107" name="Rectangle 106"/>
            <p:cNvSpPr/>
            <p:nvPr/>
          </p:nvSpPr>
          <p:spPr bwMode="auto">
            <a:xfrm>
              <a:off x="3333725" y="923819"/>
              <a:ext cx="165386" cy="150053"/>
            </a:xfrm>
            <a:prstGeom prst="rect">
              <a:avLst/>
            </a:prstGeom>
            <a:solidFill>
              <a:schemeClr val="tx1">
                <a:lumMod val="65000"/>
                <a:lumOff val="35000"/>
              </a:schemeClr>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sp>
          <p:nvSpPr>
            <p:cNvPr id="108" name="TextBox 107"/>
            <p:cNvSpPr txBox="1"/>
            <p:nvPr/>
          </p:nvSpPr>
          <p:spPr>
            <a:xfrm>
              <a:off x="3467307" y="862348"/>
              <a:ext cx="1860605"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Neutral</a:t>
              </a:r>
              <a:endParaRPr lang="en-US" sz="1200" dirty="0">
                <a:solidFill>
                  <a:schemeClr val="tx1"/>
                </a:solidFill>
                <a:latin typeface="Arial" panose="020B0604020202020204" pitchFamily="34" charset="0"/>
                <a:cs typeface="Arial" panose="020B0604020202020204" pitchFamily="34" charset="0"/>
              </a:endParaRPr>
            </a:p>
          </p:txBody>
        </p:sp>
        <p:sp>
          <p:nvSpPr>
            <p:cNvPr id="109" name="Rectangle 108"/>
            <p:cNvSpPr/>
            <p:nvPr/>
          </p:nvSpPr>
          <p:spPr bwMode="auto">
            <a:xfrm>
              <a:off x="742331" y="918438"/>
              <a:ext cx="165386" cy="150053"/>
            </a:xfrm>
            <a:prstGeom prst="rect">
              <a:avLst/>
            </a:prstGeom>
            <a:solidFill>
              <a:srgbClr val="002A7E"/>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grpSp>
          <p:nvGrpSpPr>
            <p:cNvPr id="110" name="Group 109"/>
            <p:cNvGrpSpPr/>
            <p:nvPr/>
          </p:nvGrpSpPr>
          <p:grpSpPr>
            <a:xfrm>
              <a:off x="1478330" y="899486"/>
              <a:ext cx="1039530" cy="170554"/>
              <a:chOff x="6236662" y="6118051"/>
              <a:chExt cx="1039530" cy="170554"/>
            </a:xfrm>
          </p:grpSpPr>
          <p:sp>
            <p:nvSpPr>
              <p:cNvPr id="128" name="Oval 127"/>
              <p:cNvSpPr/>
              <p:nvPr/>
            </p:nvSpPr>
            <p:spPr>
              <a:xfrm>
                <a:off x="6453538" y="6118051"/>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2</a:t>
                </a:r>
              </a:p>
            </p:txBody>
          </p:sp>
          <p:sp>
            <p:nvSpPr>
              <p:cNvPr id="131" name="Oval 130"/>
              <p:cNvSpPr/>
              <p:nvPr/>
            </p:nvSpPr>
            <p:spPr>
              <a:xfrm>
                <a:off x="6670414" y="6118051"/>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146" name="Oval 145"/>
              <p:cNvSpPr/>
              <p:nvPr/>
            </p:nvSpPr>
            <p:spPr>
              <a:xfrm>
                <a:off x="6236662" y="6118051"/>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1</a:t>
                </a:r>
              </a:p>
            </p:txBody>
          </p:sp>
          <p:sp>
            <p:nvSpPr>
              <p:cNvPr id="147" name="Oval 146"/>
              <p:cNvSpPr/>
              <p:nvPr/>
            </p:nvSpPr>
            <p:spPr>
              <a:xfrm>
                <a:off x="6887290" y="6118051"/>
                <a:ext cx="172026" cy="170554"/>
              </a:xfrm>
              <a:prstGeom prst="ellipse">
                <a:avLst/>
              </a:prstGeom>
              <a:solidFill>
                <a:schemeClr val="accent1"/>
              </a:solidFill>
              <a:ln/>
            </p:spPr>
            <p:style>
              <a:lnRef idx="1">
                <a:schemeClr val="accent2"/>
              </a:lnRef>
              <a:fillRef idx="3">
                <a:schemeClr val="accent2"/>
              </a:fillRef>
              <a:effectRef idx="2">
                <a:schemeClr val="accent2"/>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4</a:t>
                </a:r>
              </a:p>
            </p:txBody>
          </p:sp>
          <p:sp>
            <p:nvSpPr>
              <p:cNvPr id="148" name="Oval 147"/>
              <p:cNvSpPr/>
              <p:nvPr/>
            </p:nvSpPr>
            <p:spPr>
              <a:xfrm>
                <a:off x="7104166" y="6118051"/>
                <a:ext cx="172026" cy="170554"/>
              </a:xfrm>
              <a:prstGeom prst="ellipse">
                <a:avLst/>
              </a:prstGeom>
              <a:solidFill>
                <a:schemeClr val="accent1"/>
              </a:solidFill>
              <a:ln/>
            </p:spPr>
            <p:style>
              <a:lnRef idx="1">
                <a:schemeClr val="accent2"/>
              </a:lnRef>
              <a:fillRef idx="3">
                <a:schemeClr val="accent2"/>
              </a:fillRef>
              <a:effectRef idx="2">
                <a:schemeClr val="accent2"/>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5</a:t>
                </a:r>
              </a:p>
            </p:txBody>
          </p:sp>
        </p:grpSp>
        <p:grpSp>
          <p:nvGrpSpPr>
            <p:cNvPr id="111" name="Group 110"/>
            <p:cNvGrpSpPr/>
            <p:nvPr/>
          </p:nvGrpSpPr>
          <p:grpSpPr>
            <a:xfrm>
              <a:off x="4115033" y="899486"/>
              <a:ext cx="1039530" cy="170554"/>
              <a:chOff x="3449378" y="5628715"/>
              <a:chExt cx="1039530" cy="170554"/>
            </a:xfrm>
          </p:grpSpPr>
          <p:sp>
            <p:nvSpPr>
              <p:cNvPr id="120" name="Oval 119"/>
              <p:cNvSpPr/>
              <p:nvPr/>
            </p:nvSpPr>
            <p:spPr>
              <a:xfrm>
                <a:off x="3666254"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2</a:t>
                </a:r>
              </a:p>
            </p:txBody>
          </p:sp>
          <p:sp>
            <p:nvSpPr>
              <p:cNvPr id="121" name="Oval 120"/>
              <p:cNvSpPr/>
              <p:nvPr/>
            </p:nvSpPr>
            <p:spPr>
              <a:xfrm>
                <a:off x="3883130" y="5628715"/>
                <a:ext cx="172026" cy="170554"/>
              </a:xfrm>
              <a:prstGeom prst="ellipse">
                <a:avLst/>
              </a:prstGeom>
              <a:solidFill>
                <a:schemeClr val="tx1">
                  <a:lumMod val="95000"/>
                  <a:lumOff val="5000"/>
                </a:schemeClr>
              </a:soli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122" name="Oval 121"/>
              <p:cNvSpPr/>
              <p:nvPr/>
            </p:nvSpPr>
            <p:spPr>
              <a:xfrm>
                <a:off x="3449378"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1</a:t>
                </a:r>
              </a:p>
            </p:txBody>
          </p:sp>
          <p:sp>
            <p:nvSpPr>
              <p:cNvPr id="125" name="Oval 124"/>
              <p:cNvSpPr/>
              <p:nvPr/>
            </p:nvSpPr>
            <p:spPr>
              <a:xfrm>
                <a:off x="4100006"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4</a:t>
                </a:r>
              </a:p>
            </p:txBody>
          </p:sp>
          <p:sp>
            <p:nvSpPr>
              <p:cNvPr id="127" name="Oval 126"/>
              <p:cNvSpPr/>
              <p:nvPr/>
            </p:nvSpPr>
            <p:spPr>
              <a:xfrm>
                <a:off x="4316882"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5</a:t>
                </a:r>
              </a:p>
            </p:txBody>
          </p:sp>
        </p:grpSp>
        <p:sp>
          <p:nvSpPr>
            <p:cNvPr id="112" name="Rectangle 111"/>
            <p:cNvSpPr/>
            <p:nvPr/>
          </p:nvSpPr>
          <p:spPr bwMode="auto">
            <a:xfrm>
              <a:off x="5501076" y="921816"/>
              <a:ext cx="165386" cy="150053"/>
            </a:xfrm>
            <a:prstGeom prst="rect">
              <a:avLst/>
            </a:prstGeom>
            <a:solidFill>
              <a:srgbClr val="C00000"/>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sp>
          <p:nvSpPr>
            <p:cNvPr id="113" name="TextBox 112"/>
            <p:cNvSpPr txBox="1"/>
            <p:nvPr/>
          </p:nvSpPr>
          <p:spPr>
            <a:xfrm>
              <a:off x="5634658" y="860345"/>
              <a:ext cx="2544408"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Disagree</a:t>
              </a:r>
              <a:endParaRPr lang="en-US" sz="1200" dirty="0">
                <a:solidFill>
                  <a:schemeClr val="tx1"/>
                </a:solidFill>
                <a:latin typeface="Arial" panose="020B0604020202020204" pitchFamily="34" charset="0"/>
                <a:cs typeface="Arial" panose="020B0604020202020204" pitchFamily="34" charset="0"/>
              </a:endParaRPr>
            </a:p>
          </p:txBody>
        </p:sp>
        <p:grpSp>
          <p:nvGrpSpPr>
            <p:cNvPr id="114" name="Group 113"/>
            <p:cNvGrpSpPr/>
            <p:nvPr/>
          </p:nvGrpSpPr>
          <p:grpSpPr>
            <a:xfrm>
              <a:off x="6390806" y="901315"/>
              <a:ext cx="1039530" cy="170554"/>
              <a:chOff x="799560" y="5872616"/>
              <a:chExt cx="1039530" cy="170554"/>
            </a:xfrm>
          </p:grpSpPr>
          <p:sp>
            <p:nvSpPr>
              <p:cNvPr id="115" name="Oval 114"/>
              <p:cNvSpPr/>
              <p:nvPr/>
            </p:nvSpPr>
            <p:spPr>
              <a:xfrm>
                <a:off x="1016436" y="5872616"/>
                <a:ext cx="172026" cy="170554"/>
              </a:xfrm>
              <a:prstGeom prst="ellipse">
                <a:avLst/>
              </a:prstGeom>
              <a:solidFill>
                <a:srgbClr val="C00000"/>
              </a:soli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2</a:t>
                </a:r>
              </a:p>
            </p:txBody>
          </p:sp>
          <p:sp>
            <p:nvSpPr>
              <p:cNvPr id="116" name="Oval 115"/>
              <p:cNvSpPr/>
              <p:nvPr/>
            </p:nvSpPr>
            <p:spPr>
              <a:xfrm>
                <a:off x="1233312" y="5872616"/>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117" name="Oval 116"/>
              <p:cNvSpPr/>
              <p:nvPr/>
            </p:nvSpPr>
            <p:spPr>
              <a:xfrm>
                <a:off x="799560" y="5872616"/>
                <a:ext cx="172026" cy="170554"/>
              </a:xfrm>
              <a:prstGeom prst="ellipse">
                <a:avLst/>
              </a:prstGeom>
              <a:solidFill>
                <a:srgbClr val="C00000"/>
              </a:soli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1</a:t>
                </a:r>
              </a:p>
            </p:txBody>
          </p:sp>
          <p:sp>
            <p:nvSpPr>
              <p:cNvPr id="118" name="Oval 117"/>
              <p:cNvSpPr/>
              <p:nvPr/>
            </p:nvSpPr>
            <p:spPr>
              <a:xfrm>
                <a:off x="1450188" y="5872616"/>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4</a:t>
                </a:r>
              </a:p>
            </p:txBody>
          </p:sp>
          <p:sp>
            <p:nvSpPr>
              <p:cNvPr id="119" name="Oval 118"/>
              <p:cNvSpPr/>
              <p:nvPr/>
            </p:nvSpPr>
            <p:spPr>
              <a:xfrm>
                <a:off x="1667064" y="5872616"/>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5</a:t>
                </a:r>
              </a:p>
            </p:txBody>
          </p:sp>
        </p:grpSp>
      </p:grpSp>
    </p:spTree>
    <p:extLst>
      <p:ext uri="{BB962C8B-B14F-4D97-AF65-F5344CB8AC3E}">
        <p14:creationId xmlns:p14="http://schemas.microsoft.com/office/powerpoint/2010/main" val="1558737381"/>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17</a:t>
            </a:fld>
            <a:r>
              <a:rPr lang="en-US" smtClean="0"/>
              <a:t> -</a:t>
            </a:r>
            <a:endParaRPr lang="en-US"/>
          </a:p>
        </p:txBody>
      </p:sp>
      <p:sp>
        <p:nvSpPr>
          <p:cNvPr id="3" name="Title 1"/>
          <p:cNvSpPr txBox="1">
            <a:spLocks/>
          </p:cNvSpPr>
          <p:nvPr/>
        </p:nvSpPr>
        <p:spPr>
          <a:xfrm>
            <a:off x="147099" y="139465"/>
            <a:ext cx="8486775"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kern="0" smtClean="0"/>
              <a:t>Aggregate Country Summary of Results</a:t>
            </a:r>
            <a:endParaRPr lang="en-US" kern="0" dirty="0"/>
          </a:p>
        </p:txBody>
      </p:sp>
      <p:pic>
        <p:nvPicPr>
          <p:cNvPr id="4" name="Picture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97069" y="1326122"/>
            <a:ext cx="604717" cy="359051"/>
          </a:xfrm>
          <a:prstGeom prst="rect">
            <a:avLst/>
          </a:prstGeom>
        </p:spPr>
      </p:pic>
      <p:sp>
        <p:nvSpPr>
          <p:cNvPr id="5" name="TextBox 4"/>
          <p:cNvSpPr txBox="1"/>
          <p:nvPr/>
        </p:nvSpPr>
        <p:spPr>
          <a:xfrm>
            <a:off x="838176" y="1429488"/>
            <a:ext cx="7712138" cy="492443"/>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The most commonly perceived risks for developing blood clots include not moving for long periods of time and a family history of blood clots.</a:t>
            </a:r>
            <a:endParaRPr lang="en-US" sz="1300" b="1" dirty="0">
              <a:solidFill>
                <a:schemeClr val="tx1"/>
              </a:solidFill>
              <a:latin typeface="Arial" panose="020B0604020202020204" pitchFamily="34" charset="0"/>
              <a:cs typeface="Arial" panose="020B0604020202020204" pitchFamily="34" charset="0"/>
            </a:endParaRPr>
          </a:p>
        </p:txBody>
      </p:sp>
      <p:sp>
        <p:nvSpPr>
          <p:cNvPr id="6" name="TextBox 5"/>
          <p:cNvSpPr txBox="1"/>
          <p:nvPr/>
        </p:nvSpPr>
        <p:spPr>
          <a:xfrm>
            <a:off x="901786" y="1836242"/>
            <a:ext cx="7655148" cy="938719"/>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Older age is also a very popularly perceived risk factor.</a:t>
            </a:r>
          </a:p>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The most common misperceptions about blood clots are that those with high cholesterol and high blood pressure are at higher risk.</a:t>
            </a:r>
          </a:p>
          <a:p>
            <a:pPr>
              <a:buClr>
                <a:srgbClr val="C00000"/>
              </a:buClr>
            </a:pPr>
            <a:endParaRPr lang="en-US" sz="1100" dirty="0" smtClean="0">
              <a:solidFill>
                <a:schemeClr val="tx1"/>
              </a:solidFill>
              <a:latin typeface="Arial" panose="020B0604020202020204" pitchFamily="34" charset="0"/>
              <a:cs typeface="Arial" panose="020B0604020202020204" pitchFamily="34" charset="0"/>
            </a:endParaRPr>
          </a:p>
          <a:p>
            <a:pPr marL="628650" lvl="1" indent="-171450">
              <a:buClr>
                <a:srgbClr val="C00000"/>
              </a:buClr>
              <a:buFont typeface="Arial" panose="020B0604020202020204" pitchFamily="34" charset="0"/>
              <a:buChar char="−"/>
            </a:pPr>
            <a:endParaRPr lang="en-US" sz="1100" dirty="0">
              <a:solidFill>
                <a:schemeClr val="tx1"/>
              </a:solidFill>
              <a:latin typeface="Arial" panose="020B0604020202020204" pitchFamily="34" charset="0"/>
              <a:cs typeface="Arial" panose="020B0604020202020204" pitchFamily="34" charset="0"/>
            </a:endParaRPr>
          </a:p>
        </p:txBody>
      </p:sp>
      <p:pic>
        <p:nvPicPr>
          <p:cNvPr id="7" name="Picture 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71883" y="2829362"/>
            <a:ext cx="604717" cy="359051"/>
          </a:xfrm>
          <a:prstGeom prst="rect">
            <a:avLst/>
          </a:prstGeom>
        </p:spPr>
      </p:pic>
      <p:sp>
        <p:nvSpPr>
          <p:cNvPr id="8" name="TextBox 7"/>
          <p:cNvSpPr txBox="1"/>
          <p:nvPr/>
        </p:nvSpPr>
        <p:spPr>
          <a:xfrm>
            <a:off x="812990" y="2932728"/>
            <a:ext cx="7712138" cy="292388"/>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Most adults in each country agree, blood clots are a medical emergency and can cause death. </a:t>
            </a:r>
            <a:endParaRPr lang="en-US" sz="1300" b="1" dirty="0">
              <a:solidFill>
                <a:schemeClr val="tx1"/>
              </a:solidFill>
              <a:latin typeface="Arial" panose="020B0604020202020204" pitchFamily="34" charset="0"/>
              <a:cs typeface="Arial" panose="020B0604020202020204" pitchFamily="34" charset="0"/>
            </a:endParaRPr>
          </a:p>
        </p:txBody>
      </p:sp>
      <p:sp>
        <p:nvSpPr>
          <p:cNvPr id="9" name="TextBox 8"/>
          <p:cNvSpPr txBox="1"/>
          <p:nvPr/>
        </p:nvSpPr>
        <p:spPr>
          <a:xfrm>
            <a:off x="876600" y="3188413"/>
            <a:ext cx="7648528" cy="1277273"/>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Among the statements/facts regarding blood clots, some of the most polarizing results among countries include:</a:t>
            </a:r>
          </a:p>
          <a:p>
            <a:pPr marL="628650" lvl="1"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The Thai are most likely to feel people under 40 do not need to worry about blood clots (15%).</a:t>
            </a:r>
          </a:p>
          <a:p>
            <a:pPr marL="628650" lvl="1"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Only 20% of adults in the Netherlands feel that blood clots can be prevented.</a:t>
            </a:r>
          </a:p>
          <a:p>
            <a:pPr marL="628650" lvl="1"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38% of adults in Thailand believe it is unlikely an untreated blood clot in the leg can travel to the lungs, more than double that of any other country.</a:t>
            </a:r>
          </a:p>
          <a:p>
            <a:pPr marL="628650" lvl="1"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In Thailand (51%) and Japan (56%), adults are less likely to consider blood clots a medical emergency.</a:t>
            </a:r>
          </a:p>
          <a:p>
            <a:pPr marL="628650" lvl="1" indent="-171450">
              <a:buClr>
                <a:srgbClr val="C00000"/>
              </a:buClr>
              <a:buFont typeface="Arial" panose="020B0604020202020204" pitchFamily="34" charset="0"/>
              <a:buChar char="−"/>
            </a:pPr>
            <a:endParaRPr lang="en-US" sz="1100" dirty="0">
              <a:solidFill>
                <a:schemeClr val="tx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81024622"/>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8" name="Chart 87"/>
          <p:cNvGraphicFramePr/>
          <p:nvPr>
            <p:extLst>
              <p:ext uri="{D42A27DB-BD31-4B8C-83A1-F6EECF244321}">
                <p14:modId xmlns:p14="http://schemas.microsoft.com/office/powerpoint/2010/main" val="2149091500"/>
              </p:ext>
            </p:extLst>
          </p:nvPr>
        </p:nvGraphicFramePr>
        <p:xfrm>
          <a:off x="-15509" y="2928408"/>
          <a:ext cx="4611756" cy="17185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 name="Chart 3"/>
          <p:cNvGraphicFramePr/>
          <p:nvPr>
            <p:extLst>
              <p:ext uri="{D42A27DB-BD31-4B8C-83A1-F6EECF244321}">
                <p14:modId xmlns:p14="http://schemas.microsoft.com/office/powerpoint/2010/main" val="258576727"/>
              </p:ext>
            </p:extLst>
          </p:nvPr>
        </p:nvGraphicFramePr>
        <p:xfrm>
          <a:off x="0" y="1223494"/>
          <a:ext cx="4611756" cy="1718500"/>
        </p:xfrm>
        <a:graphic>
          <a:graphicData uri="http://schemas.openxmlformats.org/drawingml/2006/chart">
            <c:chart xmlns:c="http://schemas.openxmlformats.org/drawingml/2006/chart" xmlns:r="http://schemas.openxmlformats.org/officeDocument/2006/relationships" r:id="rId3"/>
          </a:graphicData>
        </a:graphic>
      </p:graphicFrame>
      <p:sp>
        <p:nvSpPr>
          <p:cNvPr id="8" name="Rectangle 7"/>
          <p:cNvSpPr/>
          <p:nvPr/>
        </p:nvSpPr>
        <p:spPr>
          <a:xfrm>
            <a:off x="75200" y="1178499"/>
            <a:ext cx="5132567" cy="261610"/>
          </a:xfrm>
          <a:prstGeom prst="rect">
            <a:avLst/>
          </a:prstGeom>
        </p:spPr>
        <p:txBody>
          <a:bodyPr wrap="square">
            <a:spAutoFit/>
          </a:bodyPr>
          <a:lstStyle/>
          <a:p>
            <a:pPr fontAlgn="base">
              <a:spcBef>
                <a:spcPct val="0"/>
              </a:spcBef>
              <a:spcAft>
                <a:spcPct val="0"/>
              </a:spcAft>
            </a:pPr>
            <a:r>
              <a:rPr lang="en-US" sz="1100" b="1" dirty="0">
                <a:solidFill>
                  <a:srgbClr val="000000"/>
                </a:solidFill>
                <a:latin typeface="Arial" panose="020B0604020202020204" pitchFamily="34" charset="0"/>
                <a:cs typeface="Arial" panose="020B0604020202020204" pitchFamily="34" charset="0"/>
              </a:rPr>
              <a:t>“People under 40 years old </a:t>
            </a:r>
            <a:r>
              <a:rPr lang="en-US" sz="1100" b="1" dirty="0" smtClean="0">
                <a:solidFill>
                  <a:srgbClr val="000000"/>
                </a:solidFill>
                <a:latin typeface="Arial" panose="020B0604020202020204" pitchFamily="34" charset="0"/>
                <a:cs typeface="Arial" panose="020B0604020202020204" pitchFamily="34" charset="0"/>
              </a:rPr>
              <a:t>do </a:t>
            </a:r>
            <a:r>
              <a:rPr lang="en-US" sz="1100" b="1" dirty="0">
                <a:solidFill>
                  <a:srgbClr val="000000"/>
                </a:solidFill>
                <a:latin typeface="Arial" panose="020B0604020202020204" pitchFamily="34" charset="0"/>
                <a:cs typeface="Arial" panose="020B0604020202020204" pitchFamily="34" charset="0"/>
              </a:rPr>
              <a:t>have to worry about blood clots</a:t>
            </a:r>
            <a:r>
              <a:rPr lang="en-US" sz="1100" b="1" dirty="0" smtClean="0">
                <a:solidFill>
                  <a:srgbClr val="000000"/>
                </a:solidFill>
                <a:latin typeface="Arial" panose="020B0604020202020204" pitchFamily="34" charset="0"/>
                <a:cs typeface="Arial" panose="020B0604020202020204" pitchFamily="34" charset="0"/>
              </a:rPr>
              <a:t>.” *</a:t>
            </a:r>
            <a:endParaRPr lang="en-US" sz="1100" b="1" dirty="0">
              <a:solidFill>
                <a:srgbClr val="000000"/>
              </a:solidFill>
              <a:latin typeface="Arial" panose="020B0604020202020204" pitchFamily="34" charset="0"/>
              <a:cs typeface="Arial" panose="020B0604020202020204" pitchFamily="34" charset="0"/>
            </a:endParaRPr>
          </a:p>
        </p:txBody>
      </p:sp>
      <p:sp>
        <p:nvSpPr>
          <p:cNvPr id="2" name="Slide Number Placeholder 1"/>
          <p:cNvSpPr>
            <a:spLocks noGrp="1"/>
          </p:cNvSpPr>
          <p:nvPr>
            <p:ph type="sldNum" sz="quarter" idx="10"/>
          </p:nvPr>
        </p:nvSpPr>
        <p:spPr/>
        <p:txBody>
          <a:bodyPr/>
          <a:lstStyle/>
          <a:p>
            <a:r>
              <a:rPr lang="en-US" smtClean="0">
                <a:solidFill>
                  <a:srgbClr val="FFFFFF"/>
                </a:solidFill>
              </a:rPr>
              <a:t> - </a:t>
            </a:r>
            <a:fld id="{8FAC1CE3-0013-4A1C-AA61-A816E609AAE0}" type="slidenum">
              <a:rPr lang="en-US" smtClean="0">
                <a:solidFill>
                  <a:srgbClr val="FFFFFF"/>
                </a:solidFill>
              </a:rPr>
              <a:pPr/>
              <a:t>170</a:t>
            </a:fld>
            <a:r>
              <a:rPr lang="en-US" smtClean="0">
                <a:solidFill>
                  <a:srgbClr val="FFFFFF"/>
                </a:solidFill>
              </a:rPr>
              <a:t> -</a:t>
            </a:r>
            <a:endParaRPr lang="en-US">
              <a:solidFill>
                <a:srgbClr val="FFFFFF"/>
              </a:solidFill>
            </a:endParaRPr>
          </a:p>
        </p:txBody>
      </p:sp>
      <p:sp>
        <p:nvSpPr>
          <p:cNvPr id="7" name="Rectangle 6"/>
          <p:cNvSpPr/>
          <p:nvPr/>
        </p:nvSpPr>
        <p:spPr>
          <a:xfrm>
            <a:off x="83490" y="6409630"/>
            <a:ext cx="7366882" cy="338554"/>
          </a:xfrm>
          <a:prstGeom prst="rect">
            <a:avLst/>
          </a:prstGeom>
        </p:spPr>
        <p:txBody>
          <a:bodyPr wrap="square">
            <a:spAutoFit/>
          </a:bodyPr>
          <a:lstStyle/>
          <a:p>
            <a:r>
              <a:rPr lang="en-US" sz="800" dirty="0">
                <a:solidFill>
                  <a:srgbClr val="000000"/>
                </a:solidFill>
                <a:latin typeface="Arial" panose="020B0604020202020204" pitchFamily="34" charset="0"/>
                <a:cs typeface="Arial" panose="020B0604020202020204" pitchFamily="34" charset="0"/>
              </a:rPr>
              <a:t>Base: All Thailand Respondents</a:t>
            </a:r>
            <a:r>
              <a:rPr lang="en-US" sz="800" dirty="0" smtClean="0">
                <a:solidFill>
                  <a:srgbClr val="000000"/>
                </a:solidFill>
                <a:latin typeface="Arial" panose="020B0604020202020204" pitchFamily="34" charset="0"/>
                <a:cs typeface="Arial" panose="020B0604020202020204" pitchFamily="34" charset="0"/>
              </a:rPr>
              <a:t>. </a:t>
            </a:r>
            <a:r>
              <a:rPr lang="pt-BR" sz="800" dirty="0">
                <a:solidFill>
                  <a:srgbClr val="000000"/>
                </a:solidFill>
                <a:latin typeface="Arial" panose="020B0604020202020204" pitchFamily="34" charset="0"/>
                <a:cs typeface="Arial" panose="020B0604020202020204" pitchFamily="34" charset="0"/>
              </a:rPr>
              <a:t>Locale: Urban (n=663), Suburban (n=118), Rural (n=19</a:t>
            </a:r>
            <a:r>
              <a:rPr lang="pt-BR" sz="800" dirty="0" smtClean="0">
                <a:solidFill>
                  <a:srgbClr val="000000"/>
                </a:solidFill>
                <a:latin typeface="Arial" panose="020B0604020202020204" pitchFamily="34" charset="0"/>
                <a:cs typeface="Arial" panose="020B0604020202020204" pitchFamily="34" charset="0"/>
              </a:rPr>
              <a:t>*) </a:t>
            </a:r>
            <a:r>
              <a:rPr lang="en-US" sz="800" dirty="0">
                <a:solidFill>
                  <a:srgbClr val="C00000"/>
                </a:solidFill>
                <a:latin typeface="Arial" panose="020B0604020202020204" pitchFamily="34" charset="0"/>
                <a:cs typeface="Arial" panose="020B0604020202020204" pitchFamily="34" charset="0"/>
              </a:rPr>
              <a:t>*Caution: Small sample size, interpret with caution</a:t>
            </a:r>
            <a:r>
              <a:rPr lang="en-US" sz="800" dirty="0" smtClean="0">
                <a:solidFill>
                  <a:srgbClr val="000000"/>
                </a:solidFill>
                <a:latin typeface="Arial" panose="020B0604020202020204" pitchFamily="34" charset="0"/>
                <a:cs typeface="Arial" panose="020B0604020202020204" pitchFamily="34" charset="0"/>
              </a:rPr>
              <a:t>.</a:t>
            </a:r>
            <a:endParaRPr lang="en-US" sz="800" dirty="0">
              <a:solidFill>
                <a:srgbClr val="000000"/>
              </a:solidFill>
              <a:latin typeface="Arial" panose="020B0604020202020204" pitchFamily="34" charset="0"/>
              <a:cs typeface="Arial" panose="020B0604020202020204" pitchFamily="34" charset="0"/>
            </a:endParaRPr>
          </a:p>
          <a:p>
            <a:pPr fontAlgn="base">
              <a:spcBef>
                <a:spcPct val="0"/>
              </a:spcBef>
              <a:spcAft>
                <a:spcPct val="0"/>
              </a:spcAft>
            </a:pPr>
            <a:r>
              <a:rPr lang="en-US" sz="800" dirty="0">
                <a:solidFill>
                  <a:srgbClr val="000000"/>
                </a:solidFill>
                <a:latin typeface="Arial" panose="020B0604020202020204" pitchFamily="34" charset="0"/>
                <a:cs typeface="Arial" panose="020B0604020202020204" pitchFamily="34" charset="0"/>
              </a:rPr>
              <a:t>Q9. When it comes to blood clots, how much do you agree or disagree with each of the following statements? </a:t>
            </a:r>
          </a:p>
        </p:txBody>
      </p:sp>
      <p:sp>
        <p:nvSpPr>
          <p:cNvPr id="9" name="Rectangle 8"/>
          <p:cNvSpPr/>
          <p:nvPr/>
        </p:nvSpPr>
        <p:spPr>
          <a:xfrm>
            <a:off x="75200" y="2881408"/>
            <a:ext cx="4322409" cy="261610"/>
          </a:xfrm>
          <a:prstGeom prst="rect">
            <a:avLst/>
          </a:prstGeom>
        </p:spPr>
        <p:txBody>
          <a:bodyPr wrap="square">
            <a:spAutoFit/>
          </a:bodyPr>
          <a:lstStyle/>
          <a:p>
            <a:pPr algn="ctr" fontAlgn="base">
              <a:spcBef>
                <a:spcPct val="0"/>
              </a:spcBef>
              <a:spcAft>
                <a:spcPct val="0"/>
              </a:spcAft>
            </a:pPr>
            <a:r>
              <a:rPr lang="en-US" sz="1100" b="1" dirty="0">
                <a:solidFill>
                  <a:srgbClr val="000000"/>
                </a:solidFill>
                <a:latin typeface="Arial" panose="020B0604020202020204" pitchFamily="34" charset="0"/>
                <a:cs typeface="Arial" panose="020B0604020202020204" pitchFamily="34" charset="0"/>
              </a:rPr>
              <a:t>“Most blood clots </a:t>
            </a:r>
            <a:r>
              <a:rPr lang="en-US" sz="1100" b="1" dirty="0" smtClean="0">
                <a:solidFill>
                  <a:srgbClr val="000000"/>
                </a:solidFill>
                <a:latin typeface="Arial" panose="020B0604020202020204" pitchFamily="34" charset="0"/>
                <a:cs typeface="Arial" panose="020B0604020202020204" pitchFamily="34" charset="0"/>
              </a:rPr>
              <a:t>can </a:t>
            </a:r>
            <a:r>
              <a:rPr lang="en-US" sz="1100" b="1" dirty="0">
                <a:solidFill>
                  <a:srgbClr val="000000"/>
                </a:solidFill>
                <a:latin typeface="Arial" panose="020B0604020202020204" pitchFamily="34" charset="0"/>
                <a:cs typeface="Arial" panose="020B0604020202020204" pitchFamily="34" charset="0"/>
              </a:rPr>
              <a:t>be prevented</a:t>
            </a:r>
            <a:r>
              <a:rPr lang="en-US" sz="1100" b="1" dirty="0" smtClean="0">
                <a:solidFill>
                  <a:srgbClr val="000000"/>
                </a:solidFill>
                <a:latin typeface="Arial" panose="020B0604020202020204" pitchFamily="34" charset="0"/>
                <a:cs typeface="Arial" panose="020B0604020202020204" pitchFamily="34" charset="0"/>
              </a:rPr>
              <a:t>.” *</a:t>
            </a:r>
            <a:endParaRPr lang="en-US" sz="1100" b="1" dirty="0">
              <a:solidFill>
                <a:srgbClr val="000000"/>
              </a:solidFill>
              <a:latin typeface="Arial" panose="020B0604020202020204" pitchFamily="34" charset="0"/>
              <a:cs typeface="Arial" panose="020B0604020202020204" pitchFamily="34" charset="0"/>
            </a:endParaRPr>
          </a:p>
        </p:txBody>
      </p:sp>
      <p:sp>
        <p:nvSpPr>
          <p:cNvPr id="11" name="Rectangle 10"/>
          <p:cNvSpPr/>
          <p:nvPr/>
        </p:nvSpPr>
        <p:spPr>
          <a:xfrm>
            <a:off x="75201" y="4627831"/>
            <a:ext cx="4322408" cy="430887"/>
          </a:xfrm>
          <a:prstGeom prst="rect">
            <a:avLst/>
          </a:prstGeom>
        </p:spPr>
        <p:txBody>
          <a:bodyPr wrap="square">
            <a:spAutoFit/>
          </a:bodyPr>
          <a:lstStyle/>
          <a:p>
            <a:pPr algn="ctr" fontAlgn="base">
              <a:spcBef>
                <a:spcPct val="0"/>
              </a:spcBef>
              <a:spcAft>
                <a:spcPct val="0"/>
              </a:spcAft>
            </a:pPr>
            <a:r>
              <a:rPr lang="en-US" sz="1100" b="1" dirty="0">
                <a:solidFill>
                  <a:srgbClr val="000000"/>
                </a:solidFill>
                <a:latin typeface="Arial" panose="020B0604020202020204" pitchFamily="34" charset="0"/>
                <a:cs typeface="Arial" panose="020B0604020202020204" pitchFamily="34" charset="0"/>
              </a:rPr>
              <a:t>“It </a:t>
            </a:r>
            <a:r>
              <a:rPr lang="en-US" sz="1100" b="1" dirty="0" smtClean="0">
                <a:solidFill>
                  <a:srgbClr val="000000"/>
                </a:solidFill>
                <a:latin typeface="Arial" panose="020B0604020202020204" pitchFamily="34" charset="0"/>
                <a:cs typeface="Arial" panose="020B0604020202020204" pitchFamily="34" charset="0"/>
              </a:rPr>
              <a:t>is </a:t>
            </a:r>
            <a:r>
              <a:rPr lang="en-US" sz="1100" b="1" dirty="0">
                <a:solidFill>
                  <a:srgbClr val="000000"/>
                </a:solidFill>
                <a:latin typeface="Arial" panose="020B0604020202020204" pitchFamily="34" charset="0"/>
                <a:cs typeface="Arial" panose="020B0604020202020204" pitchFamily="34" charset="0"/>
              </a:rPr>
              <a:t>likely that a blood clot in the leg left untreated can travel to your lungs</a:t>
            </a:r>
            <a:r>
              <a:rPr lang="en-US" sz="1100" b="1" dirty="0" smtClean="0">
                <a:solidFill>
                  <a:srgbClr val="000000"/>
                </a:solidFill>
                <a:latin typeface="Arial" panose="020B0604020202020204" pitchFamily="34" charset="0"/>
                <a:cs typeface="Arial" panose="020B0604020202020204" pitchFamily="34" charset="0"/>
              </a:rPr>
              <a:t>.” *</a:t>
            </a:r>
            <a:endParaRPr lang="en-US" sz="1100" b="1" dirty="0">
              <a:solidFill>
                <a:srgbClr val="000000"/>
              </a:solidFill>
              <a:latin typeface="Arial" panose="020B0604020202020204" pitchFamily="34" charset="0"/>
              <a:cs typeface="Arial" panose="020B0604020202020204" pitchFamily="34" charset="0"/>
            </a:endParaRPr>
          </a:p>
        </p:txBody>
      </p:sp>
      <p:sp>
        <p:nvSpPr>
          <p:cNvPr id="38" name="Title 1"/>
          <p:cNvSpPr txBox="1">
            <a:spLocks/>
          </p:cNvSpPr>
          <p:nvPr/>
        </p:nvSpPr>
        <p:spPr>
          <a:xfrm>
            <a:off x="63611" y="139465"/>
            <a:ext cx="9008828"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800" kern="0" dirty="0" smtClean="0">
                <a:solidFill>
                  <a:srgbClr val="000000"/>
                </a:solidFill>
              </a:rPr>
              <a:t>Blood Clot Fact Statements</a:t>
            </a:r>
            <a:endParaRPr lang="en-US" sz="2800" kern="0" dirty="0">
              <a:solidFill>
                <a:srgbClr val="000000"/>
              </a:solidFill>
            </a:endParaRPr>
          </a:p>
        </p:txBody>
      </p:sp>
      <p:cxnSp>
        <p:nvCxnSpPr>
          <p:cNvPr id="40" name="Straight Connector 39"/>
          <p:cNvCxnSpPr/>
          <p:nvPr/>
        </p:nvCxnSpPr>
        <p:spPr bwMode="auto">
          <a:xfrm>
            <a:off x="266784" y="1904923"/>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Straight Connector 40"/>
          <p:cNvCxnSpPr/>
          <p:nvPr/>
        </p:nvCxnSpPr>
        <p:spPr bwMode="auto">
          <a:xfrm>
            <a:off x="266784" y="2367429"/>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8" name="Rectangle 67"/>
          <p:cNvSpPr/>
          <p:nvPr/>
        </p:nvSpPr>
        <p:spPr>
          <a:xfrm>
            <a:off x="5207768" y="1643246"/>
            <a:ext cx="3737450" cy="430887"/>
          </a:xfrm>
          <a:prstGeom prst="rect">
            <a:avLst/>
          </a:prstGeom>
        </p:spPr>
        <p:txBody>
          <a:bodyPr wrap="square">
            <a:spAutoFit/>
          </a:bodyPr>
          <a:lstStyle/>
          <a:p>
            <a:pPr algn="ctr" fontAlgn="base">
              <a:spcBef>
                <a:spcPct val="0"/>
              </a:spcBef>
              <a:spcAft>
                <a:spcPct val="0"/>
              </a:spcAft>
            </a:pPr>
            <a:r>
              <a:rPr lang="en-US" sz="1100" b="1" dirty="0">
                <a:solidFill>
                  <a:srgbClr val="000000"/>
                </a:solidFill>
                <a:latin typeface="Arial" panose="020B0604020202020204" pitchFamily="34" charset="0"/>
                <a:cs typeface="Arial" panose="020B0604020202020204" pitchFamily="34" charset="0"/>
              </a:rPr>
              <a:t>“Having a blood clot is </a:t>
            </a:r>
            <a:r>
              <a:rPr lang="en-US" sz="1100" b="1" dirty="0" smtClean="0">
                <a:solidFill>
                  <a:srgbClr val="000000"/>
                </a:solidFill>
                <a:latin typeface="Arial" panose="020B0604020202020204" pitchFamily="34" charset="0"/>
                <a:cs typeface="Arial" panose="020B0604020202020204" pitchFamily="34" charset="0"/>
              </a:rPr>
              <a:t>considered </a:t>
            </a:r>
            <a:r>
              <a:rPr lang="en-US" sz="1100" b="1" dirty="0">
                <a:solidFill>
                  <a:srgbClr val="000000"/>
                </a:solidFill>
                <a:latin typeface="Arial" panose="020B0604020202020204" pitchFamily="34" charset="0"/>
                <a:cs typeface="Arial" panose="020B0604020202020204" pitchFamily="34" charset="0"/>
              </a:rPr>
              <a:t>a</a:t>
            </a:r>
          </a:p>
          <a:p>
            <a:pPr algn="ctr" fontAlgn="base">
              <a:spcBef>
                <a:spcPct val="0"/>
              </a:spcBef>
              <a:spcAft>
                <a:spcPct val="0"/>
              </a:spcAft>
            </a:pPr>
            <a:r>
              <a:rPr lang="en-US" sz="1100" b="1" dirty="0">
                <a:solidFill>
                  <a:srgbClr val="000000"/>
                </a:solidFill>
                <a:latin typeface="Arial" panose="020B0604020202020204" pitchFamily="34" charset="0"/>
                <a:cs typeface="Arial" panose="020B0604020202020204" pitchFamily="34" charset="0"/>
              </a:rPr>
              <a:t>medical emergency</a:t>
            </a:r>
            <a:r>
              <a:rPr lang="en-US" sz="1100" b="1" dirty="0" smtClean="0">
                <a:solidFill>
                  <a:srgbClr val="000000"/>
                </a:solidFill>
                <a:latin typeface="Arial" panose="020B0604020202020204" pitchFamily="34" charset="0"/>
                <a:cs typeface="Arial" panose="020B0604020202020204" pitchFamily="34" charset="0"/>
              </a:rPr>
              <a:t>.” *</a:t>
            </a:r>
            <a:endParaRPr lang="en-US" sz="1100" b="1" dirty="0">
              <a:solidFill>
                <a:srgbClr val="000000"/>
              </a:solidFill>
              <a:latin typeface="Arial" panose="020B0604020202020204" pitchFamily="34" charset="0"/>
              <a:cs typeface="Arial" panose="020B0604020202020204" pitchFamily="34" charset="0"/>
            </a:endParaRPr>
          </a:p>
        </p:txBody>
      </p:sp>
      <p:sp>
        <p:nvSpPr>
          <p:cNvPr id="69" name="Rectangle 68"/>
          <p:cNvSpPr/>
          <p:nvPr/>
        </p:nvSpPr>
        <p:spPr>
          <a:xfrm>
            <a:off x="5207769" y="3631554"/>
            <a:ext cx="3669532" cy="261610"/>
          </a:xfrm>
          <a:prstGeom prst="rect">
            <a:avLst/>
          </a:prstGeom>
        </p:spPr>
        <p:txBody>
          <a:bodyPr wrap="square">
            <a:spAutoFit/>
          </a:bodyPr>
          <a:lstStyle/>
          <a:p>
            <a:pPr algn="ctr" fontAlgn="base">
              <a:spcBef>
                <a:spcPct val="0"/>
              </a:spcBef>
              <a:spcAft>
                <a:spcPct val="0"/>
              </a:spcAft>
            </a:pPr>
            <a:r>
              <a:rPr lang="en-US" sz="1100" b="1" dirty="0">
                <a:solidFill>
                  <a:srgbClr val="000000"/>
                </a:solidFill>
                <a:latin typeface="Arial" panose="020B0604020202020204" pitchFamily="34" charset="0"/>
                <a:cs typeface="Arial" panose="020B0604020202020204" pitchFamily="34" charset="0"/>
              </a:rPr>
              <a:t>“Blood clots can cause death.”</a:t>
            </a:r>
          </a:p>
        </p:txBody>
      </p:sp>
      <p:sp>
        <p:nvSpPr>
          <p:cNvPr id="74" name="TextBox 73"/>
          <p:cNvSpPr txBox="1"/>
          <p:nvPr/>
        </p:nvSpPr>
        <p:spPr>
          <a:xfrm>
            <a:off x="4596108" y="2086031"/>
            <a:ext cx="775982" cy="369332"/>
          </a:xfrm>
          <a:prstGeom prst="rect">
            <a:avLst/>
          </a:prstGeom>
          <a:noFill/>
        </p:spPr>
        <p:txBody>
          <a:bodyPr wrap="square" rtlCol="0">
            <a:spAutoFit/>
          </a:bodyPr>
          <a:lstStyle/>
          <a:p>
            <a:pPr algn="ctr" fontAlgn="base">
              <a:spcBef>
                <a:spcPct val="0"/>
              </a:spcBef>
              <a:spcAft>
                <a:spcPct val="0"/>
              </a:spcAft>
            </a:pPr>
            <a:r>
              <a:rPr lang="en-US" sz="900" b="1" i="1" dirty="0">
                <a:solidFill>
                  <a:srgbClr val="FFFFFF"/>
                </a:solidFill>
                <a:latin typeface="Arial" panose="020B0604020202020204" pitchFamily="34" charset="0"/>
                <a:cs typeface="Arial" panose="020B0604020202020204" pitchFamily="34" charset="0"/>
              </a:rPr>
              <a:t>Ages</a:t>
            </a:r>
          </a:p>
          <a:p>
            <a:pPr algn="ctr" fontAlgn="base">
              <a:spcBef>
                <a:spcPct val="0"/>
              </a:spcBef>
              <a:spcAft>
                <a:spcPct val="0"/>
              </a:spcAft>
            </a:pPr>
            <a:r>
              <a:rPr lang="en-US" sz="900" b="1" i="1" dirty="0">
                <a:solidFill>
                  <a:srgbClr val="FFFFFF"/>
                </a:solidFill>
                <a:latin typeface="Arial" panose="020B0604020202020204" pitchFamily="34" charset="0"/>
                <a:cs typeface="Arial" panose="020B0604020202020204" pitchFamily="34" charset="0"/>
              </a:rPr>
              <a:t>18-39</a:t>
            </a:r>
          </a:p>
        </p:txBody>
      </p:sp>
      <p:sp>
        <p:nvSpPr>
          <p:cNvPr id="76" name="TextBox 75"/>
          <p:cNvSpPr txBox="1"/>
          <p:nvPr/>
        </p:nvSpPr>
        <p:spPr>
          <a:xfrm>
            <a:off x="4596108" y="2559076"/>
            <a:ext cx="775982" cy="369332"/>
          </a:xfrm>
          <a:prstGeom prst="rect">
            <a:avLst/>
          </a:prstGeom>
          <a:noFill/>
        </p:spPr>
        <p:txBody>
          <a:bodyPr wrap="square" rtlCol="0">
            <a:spAutoFit/>
          </a:bodyPr>
          <a:lstStyle/>
          <a:p>
            <a:pPr algn="ctr" fontAlgn="base">
              <a:spcBef>
                <a:spcPct val="0"/>
              </a:spcBef>
              <a:spcAft>
                <a:spcPct val="0"/>
              </a:spcAft>
            </a:pPr>
            <a:r>
              <a:rPr lang="en-US" sz="900" b="1" i="1" dirty="0">
                <a:solidFill>
                  <a:srgbClr val="FFFFFF"/>
                </a:solidFill>
                <a:latin typeface="Arial" panose="020B0604020202020204" pitchFamily="34" charset="0"/>
                <a:cs typeface="Arial" panose="020B0604020202020204" pitchFamily="34" charset="0"/>
              </a:rPr>
              <a:t>Ages</a:t>
            </a:r>
          </a:p>
          <a:p>
            <a:pPr algn="ctr" fontAlgn="base">
              <a:spcBef>
                <a:spcPct val="0"/>
              </a:spcBef>
              <a:spcAft>
                <a:spcPct val="0"/>
              </a:spcAft>
            </a:pPr>
            <a:r>
              <a:rPr lang="en-US" sz="900" b="1" i="1" dirty="0">
                <a:solidFill>
                  <a:srgbClr val="FFFFFF"/>
                </a:solidFill>
                <a:latin typeface="Arial" panose="020B0604020202020204" pitchFamily="34" charset="0"/>
                <a:cs typeface="Arial" panose="020B0604020202020204" pitchFamily="34" charset="0"/>
              </a:rPr>
              <a:t>40-64</a:t>
            </a:r>
          </a:p>
        </p:txBody>
      </p:sp>
      <p:sp>
        <p:nvSpPr>
          <p:cNvPr id="78" name="TextBox 77"/>
          <p:cNvSpPr txBox="1"/>
          <p:nvPr/>
        </p:nvSpPr>
        <p:spPr>
          <a:xfrm>
            <a:off x="4615986" y="3032236"/>
            <a:ext cx="775982" cy="369332"/>
          </a:xfrm>
          <a:prstGeom prst="rect">
            <a:avLst/>
          </a:prstGeom>
          <a:noFill/>
        </p:spPr>
        <p:txBody>
          <a:bodyPr wrap="square" rtlCol="0">
            <a:spAutoFit/>
          </a:bodyPr>
          <a:lstStyle/>
          <a:p>
            <a:pPr algn="ctr" fontAlgn="base">
              <a:spcBef>
                <a:spcPct val="0"/>
              </a:spcBef>
              <a:spcAft>
                <a:spcPct val="0"/>
              </a:spcAft>
            </a:pPr>
            <a:r>
              <a:rPr lang="en-US" sz="900" b="1" i="1" dirty="0">
                <a:solidFill>
                  <a:srgbClr val="FFFFFF"/>
                </a:solidFill>
                <a:latin typeface="Arial" panose="020B0604020202020204" pitchFamily="34" charset="0"/>
                <a:cs typeface="Arial" panose="020B0604020202020204" pitchFamily="34" charset="0"/>
              </a:rPr>
              <a:t>Ages</a:t>
            </a:r>
          </a:p>
          <a:p>
            <a:pPr algn="ctr" fontAlgn="base">
              <a:spcBef>
                <a:spcPct val="0"/>
              </a:spcBef>
              <a:spcAft>
                <a:spcPct val="0"/>
              </a:spcAft>
            </a:pPr>
            <a:r>
              <a:rPr lang="en-US" sz="900" b="1" i="1" dirty="0">
                <a:solidFill>
                  <a:srgbClr val="FFFFFF"/>
                </a:solidFill>
                <a:latin typeface="Arial" panose="020B0604020202020204" pitchFamily="34" charset="0"/>
                <a:cs typeface="Arial" panose="020B0604020202020204" pitchFamily="34" charset="0"/>
              </a:rPr>
              <a:t>65+</a:t>
            </a:r>
          </a:p>
        </p:txBody>
      </p:sp>
      <p:cxnSp>
        <p:nvCxnSpPr>
          <p:cNvPr id="89" name="Straight Connector 88"/>
          <p:cNvCxnSpPr/>
          <p:nvPr/>
        </p:nvCxnSpPr>
        <p:spPr bwMode="auto">
          <a:xfrm>
            <a:off x="251275" y="3609837"/>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Straight Connector 89"/>
          <p:cNvCxnSpPr/>
          <p:nvPr/>
        </p:nvCxnSpPr>
        <p:spPr bwMode="auto">
          <a:xfrm>
            <a:off x="251275" y="4072343"/>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aphicFrame>
        <p:nvGraphicFramePr>
          <p:cNvPr id="91" name="Chart 90"/>
          <p:cNvGraphicFramePr/>
          <p:nvPr>
            <p:extLst>
              <p:ext uri="{D42A27DB-BD31-4B8C-83A1-F6EECF244321}">
                <p14:modId xmlns:p14="http://schemas.microsoft.com/office/powerpoint/2010/main" val="3252153446"/>
              </p:ext>
            </p:extLst>
          </p:nvPr>
        </p:nvGraphicFramePr>
        <p:xfrm>
          <a:off x="23042" y="4843274"/>
          <a:ext cx="4611756" cy="1718500"/>
        </p:xfrm>
        <a:graphic>
          <a:graphicData uri="http://schemas.openxmlformats.org/drawingml/2006/chart">
            <c:chart xmlns:c="http://schemas.openxmlformats.org/drawingml/2006/chart" xmlns:r="http://schemas.openxmlformats.org/officeDocument/2006/relationships" r:id="rId4"/>
          </a:graphicData>
        </a:graphic>
      </p:graphicFrame>
      <p:cxnSp>
        <p:nvCxnSpPr>
          <p:cNvPr id="92" name="Straight Connector 91"/>
          <p:cNvCxnSpPr/>
          <p:nvPr/>
        </p:nvCxnSpPr>
        <p:spPr bwMode="auto">
          <a:xfrm>
            <a:off x="289826" y="5524703"/>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Straight Connector 92"/>
          <p:cNvCxnSpPr/>
          <p:nvPr/>
        </p:nvCxnSpPr>
        <p:spPr bwMode="auto">
          <a:xfrm>
            <a:off x="289826" y="5987209"/>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aphicFrame>
        <p:nvGraphicFramePr>
          <p:cNvPr id="94" name="Chart 93"/>
          <p:cNvGraphicFramePr/>
          <p:nvPr>
            <p:extLst>
              <p:ext uri="{D42A27DB-BD31-4B8C-83A1-F6EECF244321}">
                <p14:modId xmlns:p14="http://schemas.microsoft.com/office/powerpoint/2010/main" val="293450169"/>
              </p:ext>
            </p:extLst>
          </p:nvPr>
        </p:nvGraphicFramePr>
        <p:xfrm>
          <a:off x="4532244" y="1858689"/>
          <a:ext cx="4611756" cy="1718500"/>
        </p:xfrm>
        <a:graphic>
          <a:graphicData uri="http://schemas.openxmlformats.org/drawingml/2006/chart">
            <c:chart xmlns:c="http://schemas.openxmlformats.org/drawingml/2006/chart" xmlns:r="http://schemas.openxmlformats.org/officeDocument/2006/relationships" r:id="rId5"/>
          </a:graphicData>
        </a:graphic>
      </p:graphicFrame>
      <p:cxnSp>
        <p:nvCxnSpPr>
          <p:cNvPr id="95" name="Straight Connector 94"/>
          <p:cNvCxnSpPr/>
          <p:nvPr/>
        </p:nvCxnSpPr>
        <p:spPr bwMode="auto">
          <a:xfrm>
            <a:off x="4799028" y="2540118"/>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Straight Connector 95"/>
          <p:cNvCxnSpPr/>
          <p:nvPr/>
        </p:nvCxnSpPr>
        <p:spPr bwMode="auto">
          <a:xfrm>
            <a:off x="4799028" y="3002624"/>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aphicFrame>
        <p:nvGraphicFramePr>
          <p:cNvPr id="97" name="Chart 96"/>
          <p:cNvGraphicFramePr/>
          <p:nvPr>
            <p:extLst>
              <p:ext uri="{D42A27DB-BD31-4B8C-83A1-F6EECF244321}">
                <p14:modId xmlns:p14="http://schemas.microsoft.com/office/powerpoint/2010/main" val="964946222"/>
              </p:ext>
            </p:extLst>
          </p:nvPr>
        </p:nvGraphicFramePr>
        <p:xfrm>
          <a:off x="4532244" y="3609837"/>
          <a:ext cx="4611756" cy="1718500"/>
        </p:xfrm>
        <a:graphic>
          <a:graphicData uri="http://schemas.openxmlformats.org/drawingml/2006/chart">
            <c:chart xmlns:c="http://schemas.openxmlformats.org/drawingml/2006/chart" xmlns:r="http://schemas.openxmlformats.org/officeDocument/2006/relationships" r:id="rId6"/>
          </a:graphicData>
        </a:graphic>
      </p:graphicFrame>
      <p:cxnSp>
        <p:nvCxnSpPr>
          <p:cNvPr id="98" name="Straight Connector 97"/>
          <p:cNvCxnSpPr/>
          <p:nvPr/>
        </p:nvCxnSpPr>
        <p:spPr bwMode="auto">
          <a:xfrm>
            <a:off x="4799028" y="4291266"/>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9" name="Straight Connector 98"/>
          <p:cNvCxnSpPr/>
          <p:nvPr/>
        </p:nvCxnSpPr>
        <p:spPr bwMode="auto">
          <a:xfrm>
            <a:off x="4799028" y="4753772"/>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55" name="Group 54"/>
          <p:cNvGrpSpPr/>
          <p:nvPr/>
        </p:nvGrpSpPr>
        <p:grpSpPr>
          <a:xfrm>
            <a:off x="1087336" y="1569401"/>
            <a:ext cx="256802" cy="1151577"/>
            <a:chOff x="670783" y="1547199"/>
            <a:chExt cx="256802" cy="585150"/>
          </a:xfrm>
        </p:grpSpPr>
        <p:sp>
          <p:nvSpPr>
            <p:cNvPr id="56" name="TextBox 55"/>
            <p:cNvSpPr txBox="1"/>
            <p:nvPr/>
          </p:nvSpPr>
          <p:spPr>
            <a:xfrm>
              <a:off x="673627" y="1547199"/>
              <a:ext cx="240771" cy="117292"/>
            </a:xfrm>
            <a:prstGeom prst="rect">
              <a:avLst/>
            </a:prstGeom>
            <a:noFill/>
          </p:spPr>
          <p:txBody>
            <a:bodyPr wrap="none" rtlCol="0">
              <a:spAutoFit/>
            </a:bodyPr>
            <a:lstStyle/>
            <a:p>
              <a:pPr algn="ctr" fontAlgn="base">
                <a:spcBef>
                  <a:spcPct val="0"/>
                </a:spcBef>
                <a:spcAft>
                  <a:spcPct val="0"/>
                </a:spcAft>
              </a:pPr>
              <a:r>
                <a:rPr lang="en-US" sz="900" dirty="0" smtClean="0">
                  <a:solidFill>
                    <a:srgbClr val="000000"/>
                  </a:solidFill>
                </a:rPr>
                <a:t>E</a:t>
              </a:r>
              <a:endParaRPr lang="en-US" sz="900" dirty="0">
                <a:solidFill>
                  <a:srgbClr val="000000"/>
                </a:solidFill>
              </a:endParaRPr>
            </a:p>
          </p:txBody>
        </p:sp>
        <p:sp>
          <p:nvSpPr>
            <p:cNvPr id="57" name="TextBox 56"/>
            <p:cNvSpPr txBox="1"/>
            <p:nvPr/>
          </p:nvSpPr>
          <p:spPr>
            <a:xfrm>
              <a:off x="675230" y="1780843"/>
              <a:ext cx="237566" cy="117292"/>
            </a:xfrm>
            <a:prstGeom prst="rect">
              <a:avLst/>
            </a:prstGeom>
            <a:noFill/>
          </p:spPr>
          <p:txBody>
            <a:bodyPr wrap="none" rtlCol="0">
              <a:spAutoFit/>
            </a:bodyPr>
            <a:lstStyle/>
            <a:p>
              <a:pPr algn="ctr" fontAlgn="base">
                <a:spcBef>
                  <a:spcPct val="0"/>
                </a:spcBef>
                <a:spcAft>
                  <a:spcPct val="0"/>
                </a:spcAft>
              </a:pPr>
              <a:r>
                <a:rPr lang="en-US" sz="900" dirty="0" smtClean="0">
                  <a:solidFill>
                    <a:srgbClr val="000000"/>
                  </a:solidFill>
                </a:rPr>
                <a:t>F</a:t>
              </a:r>
              <a:endParaRPr lang="en-US" sz="900" dirty="0">
                <a:solidFill>
                  <a:srgbClr val="000000"/>
                </a:solidFill>
              </a:endParaRPr>
            </a:p>
          </p:txBody>
        </p:sp>
        <p:sp>
          <p:nvSpPr>
            <p:cNvPr id="58" name="TextBox 57"/>
            <p:cNvSpPr txBox="1"/>
            <p:nvPr/>
          </p:nvSpPr>
          <p:spPr>
            <a:xfrm>
              <a:off x="670783" y="2015057"/>
              <a:ext cx="256802" cy="117292"/>
            </a:xfrm>
            <a:prstGeom prst="rect">
              <a:avLst/>
            </a:prstGeom>
            <a:noFill/>
          </p:spPr>
          <p:txBody>
            <a:bodyPr wrap="none" rtlCol="0">
              <a:spAutoFit/>
            </a:bodyPr>
            <a:lstStyle/>
            <a:p>
              <a:pPr algn="r" fontAlgn="base">
                <a:spcBef>
                  <a:spcPct val="0"/>
                </a:spcBef>
                <a:spcAft>
                  <a:spcPct val="0"/>
                </a:spcAft>
              </a:pPr>
              <a:r>
                <a:rPr lang="en-US" sz="900" dirty="0" smtClean="0">
                  <a:solidFill>
                    <a:srgbClr val="000000"/>
                  </a:solidFill>
                </a:rPr>
                <a:t>G</a:t>
              </a:r>
              <a:endParaRPr lang="en-US" sz="900" dirty="0">
                <a:solidFill>
                  <a:srgbClr val="000000"/>
                </a:solidFill>
              </a:endParaRPr>
            </a:p>
          </p:txBody>
        </p:sp>
      </p:grpSp>
      <p:pic>
        <p:nvPicPr>
          <p:cNvPr id="80" name="Picture 79"/>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323703" y="127430"/>
            <a:ext cx="612648" cy="612648"/>
          </a:xfrm>
          <a:prstGeom prst="rect">
            <a:avLst/>
          </a:prstGeom>
        </p:spPr>
      </p:pic>
      <p:sp>
        <p:nvSpPr>
          <p:cNvPr id="81" name="TextBox 80"/>
          <p:cNvSpPr txBox="1"/>
          <p:nvPr/>
        </p:nvSpPr>
        <p:spPr>
          <a:xfrm>
            <a:off x="2151461" y="3741070"/>
            <a:ext cx="240772" cy="230832"/>
          </a:xfrm>
          <a:prstGeom prst="rect">
            <a:avLst/>
          </a:prstGeom>
          <a:noFill/>
        </p:spPr>
        <p:txBody>
          <a:bodyPr wrap="none" rtlCol="0">
            <a:spAutoFit/>
          </a:bodyPr>
          <a:lstStyle/>
          <a:p>
            <a:pPr algn="ctr" fontAlgn="base">
              <a:spcBef>
                <a:spcPct val="0"/>
              </a:spcBef>
              <a:spcAft>
                <a:spcPct val="0"/>
              </a:spcAft>
            </a:pPr>
            <a:r>
              <a:rPr lang="en-US" sz="900" dirty="0" smtClean="0">
                <a:solidFill>
                  <a:srgbClr val="FFFFFF"/>
                </a:solidFill>
              </a:rPr>
              <a:t>E</a:t>
            </a:r>
            <a:endParaRPr lang="en-US" sz="900" dirty="0">
              <a:solidFill>
                <a:srgbClr val="FFFFFF"/>
              </a:solidFill>
            </a:endParaRPr>
          </a:p>
        </p:txBody>
      </p:sp>
      <p:grpSp>
        <p:nvGrpSpPr>
          <p:cNvPr id="82" name="Group 81"/>
          <p:cNvGrpSpPr/>
          <p:nvPr/>
        </p:nvGrpSpPr>
        <p:grpSpPr>
          <a:xfrm>
            <a:off x="1087336" y="3276600"/>
            <a:ext cx="256802" cy="1151577"/>
            <a:chOff x="670783" y="1547199"/>
            <a:chExt cx="256802" cy="585150"/>
          </a:xfrm>
        </p:grpSpPr>
        <p:sp>
          <p:nvSpPr>
            <p:cNvPr id="84" name="TextBox 83"/>
            <p:cNvSpPr txBox="1"/>
            <p:nvPr/>
          </p:nvSpPr>
          <p:spPr>
            <a:xfrm>
              <a:off x="673627" y="1547199"/>
              <a:ext cx="240771" cy="117292"/>
            </a:xfrm>
            <a:prstGeom prst="rect">
              <a:avLst/>
            </a:prstGeom>
            <a:noFill/>
          </p:spPr>
          <p:txBody>
            <a:bodyPr wrap="none" rtlCol="0">
              <a:spAutoFit/>
            </a:bodyPr>
            <a:lstStyle/>
            <a:p>
              <a:pPr algn="ctr" fontAlgn="base">
                <a:spcBef>
                  <a:spcPct val="0"/>
                </a:spcBef>
                <a:spcAft>
                  <a:spcPct val="0"/>
                </a:spcAft>
              </a:pPr>
              <a:r>
                <a:rPr lang="en-US" sz="900" dirty="0" smtClean="0">
                  <a:solidFill>
                    <a:srgbClr val="000000"/>
                  </a:solidFill>
                </a:rPr>
                <a:t>E</a:t>
              </a:r>
              <a:endParaRPr lang="en-US" sz="900" dirty="0">
                <a:solidFill>
                  <a:srgbClr val="000000"/>
                </a:solidFill>
              </a:endParaRPr>
            </a:p>
          </p:txBody>
        </p:sp>
        <p:sp>
          <p:nvSpPr>
            <p:cNvPr id="85" name="TextBox 84"/>
            <p:cNvSpPr txBox="1"/>
            <p:nvPr/>
          </p:nvSpPr>
          <p:spPr>
            <a:xfrm>
              <a:off x="675230" y="1780843"/>
              <a:ext cx="237566" cy="117292"/>
            </a:xfrm>
            <a:prstGeom prst="rect">
              <a:avLst/>
            </a:prstGeom>
            <a:noFill/>
          </p:spPr>
          <p:txBody>
            <a:bodyPr wrap="none" rtlCol="0">
              <a:spAutoFit/>
            </a:bodyPr>
            <a:lstStyle/>
            <a:p>
              <a:pPr algn="ctr" fontAlgn="base">
                <a:spcBef>
                  <a:spcPct val="0"/>
                </a:spcBef>
                <a:spcAft>
                  <a:spcPct val="0"/>
                </a:spcAft>
              </a:pPr>
              <a:r>
                <a:rPr lang="en-US" sz="900" dirty="0" smtClean="0">
                  <a:solidFill>
                    <a:srgbClr val="000000"/>
                  </a:solidFill>
                </a:rPr>
                <a:t>F</a:t>
              </a:r>
              <a:endParaRPr lang="en-US" sz="900" dirty="0">
                <a:solidFill>
                  <a:srgbClr val="000000"/>
                </a:solidFill>
              </a:endParaRPr>
            </a:p>
          </p:txBody>
        </p:sp>
        <p:sp>
          <p:nvSpPr>
            <p:cNvPr id="86" name="TextBox 85"/>
            <p:cNvSpPr txBox="1"/>
            <p:nvPr/>
          </p:nvSpPr>
          <p:spPr>
            <a:xfrm>
              <a:off x="670783" y="2015057"/>
              <a:ext cx="256802" cy="117292"/>
            </a:xfrm>
            <a:prstGeom prst="rect">
              <a:avLst/>
            </a:prstGeom>
            <a:noFill/>
          </p:spPr>
          <p:txBody>
            <a:bodyPr wrap="none" rtlCol="0">
              <a:spAutoFit/>
            </a:bodyPr>
            <a:lstStyle/>
            <a:p>
              <a:pPr algn="r" fontAlgn="base">
                <a:spcBef>
                  <a:spcPct val="0"/>
                </a:spcBef>
                <a:spcAft>
                  <a:spcPct val="0"/>
                </a:spcAft>
              </a:pPr>
              <a:r>
                <a:rPr lang="en-US" sz="900" dirty="0" smtClean="0">
                  <a:solidFill>
                    <a:srgbClr val="000000"/>
                  </a:solidFill>
                </a:rPr>
                <a:t>G</a:t>
              </a:r>
              <a:endParaRPr lang="en-US" sz="900" dirty="0">
                <a:solidFill>
                  <a:srgbClr val="000000"/>
                </a:solidFill>
              </a:endParaRPr>
            </a:p>
          </p:txBody>
        </p:sp>
      </p:grpSp>
      <p:grpSp>
        <p:nvGrpSpPr>
          <p:cNvPr id="87" name="Group 86"/>
          <p:cNvGrpSpPr/>
          <p:nvPr/>
        </p:nvGrpSpPr>
        <p:grpSpPr>
          <a:xfrm>
            <a:off x="1112050" y="5196015"/>
            <a:ext cx="256802" cy="1151577"/>
            <a:chOff x="670783" y="1547199"/>
            <a:chExt cx="256802" cy="585150"/>
          </a:xfrm>
        </p:grpSpPr>
        <p:sp>
          <p:nvSpPr>
            <p:cNvPr id="100" name="TextBox 99"/>
            <p:cNvSpPr txBox="1"/>
            <p:nvPr/>
          </p:nvSpPr>
          <p:spPr>
            <a:xfrm>
              <a:off x="673627" y="1547199"/>
              <a:ext cx="240771" cy="117292"/>
            </a:xfrm>
            <a:prstGeom prst="rect">
              <a:avLst/>
            </a:prstGeom>
            <a:noFill/>
          </p:spPr>
          <p:txBody>
            <a:bodyPr wrap="none" rtlCol="0">
              <a:spAutoFit/>
            </a:bodyPr>
            <a:lstStyle/>
            <a:p>
              <a:pPr algn="ctr" fontAlgn="base">
                <a:spcBef>
                  <a:spcPct val="0"/>
                </a:spcBef>
                <a:spcAft>
                  <a:spcPct val="0"/>
                </a:spcAft>
              </a:pPr>
              <a:r>
                <a:rPr lang="en-US" sz="900" dirty="0" smtClean="0">
                  <a:solidFill>
                    <a:srgbClr val="000000"/>
                  </a:solidFill>
                </a:rPr>
                <a:t>E</a:t>
              </a:r>
              <a:endParaRPr lang="en-US" sz="900" dirty="0">
                <a:solidFill>
                  <a:srgbClr val="000000"/>
                </a:solidFill>
              </a:endParaRPr>
            </a:p>
          </p:txBody>
        </p:sp>
        <p:sp>
          <p:nvSpPr>
            <p:cNvPr id="101" name="TextBox 100"/>
            <p:cNvSpPr txBox="1"/>
            <p:nvPr/>
          </p:nvSpPr>
          <p:spPr>
            <a:xfrm>
              <a:off x="675230" y="1780843"/>
              <a:ext cx="237566" cy="117292"/>
            </a:xfrm>
            <a:prstGeom prst="rect">
              <a:avLst/>
            </a:prstGeom>
            <a:noFill/>
          </p:spPr>
          <p:txBody>
            <a:bodyPr wrap="none" rtlCol="0">
              <a:spAutoFit/>
            </a:bodyPr>
            <a:lstStyle/>
            <a:p>
              <a:pPr algn="ctr" fontAlgn="base">
                <a:spcBef>
                  <a:spcPct val="0"/>
                </a:spcBef>
                <a:spcAft>
                  <a:spcPct val="0"/>
                </a:spcAft>
              </a:pPr>
              <a:r>
                <a:rPr lang="en-US" sz="900" dirty="0" smtClean="0">
                  <a:solidFill>
                    <a:srgbClr val="000000"/>
                  </a:solidFill>
                </a:rPr>
                <a:t>F</a:t>
              </a:r>
              <a:endParaRPr lang="en-US" sz="900" dirty="0">
                <a:solidFill>
                  <a:srgbClr val="000000"/>
                </a:solidFill>
              </a:endParaRPr>
            </a:p>
          </p:txBody>
        </p:sp>
        <p:sp>
          <p:nvSpPr>
            <p:cNvPr id="102" name="TextBox 101"/>
            <p:cNvSpPr txBox="1"/>
            <p:nvPr/>
          </p:nvSpPr>
          <p:spPr>
            <a:xfrm>
              <a:off x="670783" y="2015057"/>
              <a:ext cx="256802" cy="117292"/>
            </a:xfrm>
            <a:prstGeom prst="rect">
              <a:avLst/>
            </a:prstGeom>
            <a:noFill/>
          </p:spPr>
          <p:txBody>
            <a:bodyPr wrap="none" rtlCol="0">
              <a:spAutoFit/>
            </a:bodyPr>
            <a:lstStyle/>
            <a:p>
              <a:pPr algn="r" fontAlgn="base">
                <a:spcBef>
                  <a:spcPct val="0"/>
                </a:spcBef>
                <a:spcAft>
                  <a:spcPct val="0"/>
                </a:spcAft>
              </a:pPr>
              <a:r>
                <a:rPr lang="en-US" sz="900" dirty="0" smtClean="0">
                  <a:solidFill>
                    <a:srgbClr val="000000"/>
                  </a:solidFill>
                </a:rPr>
                <a:t>G</a:t>
              </a:r>
              <a:endParaRPr lang="en-US" sz="900" dirty="0">
                <a:solidFill>
                  <a:srgbClr val="000000"/>
                </a:solidFill>
              </a:endParaRPr>
            </a:p>
          </p:txBody>
        </p:sp>
      </p:grpSp>
      <p:grpSp>
        <p:nvGrpSpPr>
          <p:cNvPr id="103" name="Group 102"/>
          <p:cNvGrpSpPr/>
          <p:nvPr/>
        </p:nvGrpSpPr>
        <p:grpSpPr>
          <a:xfrm>
            <a:off x="5624385" y="2197443"/>
            <a:ext cx="256802" cy="1151577"/>
            <a:chOff x="670783" y="1547199"/>
            <a:chExt cx="256802" cy="585150"/>
          </a:xfrm>
        </p:grpSpPr>
        <p:sp>
          <p:nvSpPr>
            <p:cNvPr id="104" name="TextBox 103"/>
            <p:cNvSpPr txBox="1"/>
            <p:nvPr/>
          </p:nvSpPr>
          <p:spPr>
            <a:xfrm>
              <a:off x="673627" y="1547199"/>
              <a:ext cx="240771" cy="117292"/>
            </a:xfrm>
            <a:prstGeom prst="rect">
              <a:avLst/>
            </a:prstGeom>
            <a:noFill/>
          </p:spPr>
          <p:txBody>
            <a:bodyPr wrap="none" rtlCol="0">
              <a:spAutoFit/>
            </a:bodyPr>
            <a:lstStyle/>
            <a:p>
              <a:pPr algn="ctr" fontAlgn="base">
                <a:spcBef>
                  <a:spcPct val="0"/>
                </a:spcBef>
                <a:spcAft>
                  <a:spcPct val="0"/>
                </a:spcAft>
              </a:pPr>
              <a:r>
                <a:rPr lang="en-US" sz="900" dirty="0" smtClean="0">
                  <a:solidFill>
                    <a:srgbClr val="000000"/>
                  </a:solidFill>
                </a:rPr>
                <a:t>E</a:t>
              </a:r>
              <a:endParaRPr lang="en-US" sz="900" dirty="0">
                <a:solidFill>
                  <a:srgbClr val="000000"/>
                </a:solidFill>
              </a:endParaRPr>
            </a:p>
          </p:txBody>
        </p:sp>
        <p:sp>
          <p:nvSpPr>
            <p:cNvPr id="105" name="TextBox 104"/>
            <p:cNvSpPr txBox="1"/>
            <p:nvPr/>
          </p:nvSpPr>
          <p:spPr>
            <a:xfrm>
              <a:off x="675230" y="1780843"/>
              <a:ext cx="237566" cy="117292"/>
            </a:xfrm>
            <a:prstGeom prst="rect">
              <a:avLst/>
            </a:prstGeom>
            <a:noFill/>
          </p:spPr>
          <p:txBody>
            <a:bodyPr wrap="none" rtlCol="0">
              <a:spAutoFit/>
            </a:bodyPr>
            <a:lstStyle/>
            <a:p>
              <a:pPr algn="ctr" fontAlgn="base">
                <a:spcBef>
                  <a:spcPct val="0"/>
                </a:spcBef>
                <a:spcAft>
                  <a:spcPct val="0"/>
                </a:spcAft>
              </a:pPr>
              <a:r>
                <a:rPr lang="en-US" sz="900" dirty="0" smtClean="0">
                  <a:solidFill>
                    <a:srgbClr val="000000"/>
                  </a:solidFill>
                </a:rPr>
                <a:t>F</a:t>
              </a:r>
              <a:endParaRPr lang="en-US" sz="900" dirty="0">
                <a:solidFill>
                  <a:srgbClr val="000000"/>
                </a:solidFill>
              </a:endParaRPr>
            </a:p>
          </p:txBody>
        </p:sp>
        <p:sp>
          <p:nvSpPr>
            <p:cNvPr id="106" name="TextBox 105"/>
            <p:cNvSpPr txBox="1"/>
            <p:nvPr/>
          </p:nvSpPr>
          <p:spPr>
            <a:xfrm>
              <a:off x="670783" y="2015057"/>
              <a:ext cx="256802" cy="117292"/>
            </a:xfrm>
            <a:prstGeom prst="rect">
              <a:avLst/>
            </a:prstGeom>
            <a:noFill/>
          </p:spPr>
          <p:txBody>
            <a:bodyPr wrap="none" rtlCol="0">
              <a:spAutoFit/>
            </a:bodyPr>
            <a:lstStyle/>
            <a:p>
              <a:pPr algn="r" fontAlgn="base">
                <a:spcBef>
                  <a:spcPct val="0"/>
                </a:spcBef>
                <a:spcAft>
                  <a:spcPct val="0"/>
                </a:spcAft>
              </a:pPr>
              <a:r>
                <a:rPr lang="en-US" sz="900" dirty="0" smtClean="0">
                  <a:solidFill>
                    <a:srgbClr val="000000"/>
                  </a:solidFill>
                </a:rPr>
                <a:t>G</a:t>
              </a:r>
              <a:endParaRPr lang="en-US" sz="900" dirty="0">
                <a:solidFill>
                  <a:srgbClr val="000000"/>
                </a:solidFill>
              </a:endParaRPr>
            </a:p>
          </p:txBody>
        </p:sp>
      </p:grpSp>
      <p:grpSp>
        <p:nvGrpSpPr>
          <p:cNvPr id="107" name="Group 106"/>
          <p:cNvGrpSpPr/>
          <p:nvPr/>
        </p:nvGrpSpPr>
        <p:grpSpPr>
          <a:xfrm>
            <a:off x="5624385" y="3950043"/>
            <a:ext cx="256802" cy="1151577"/>
            <a:chOff x="670783" y="1547199"/>
            <a:chExt cx="256802" cy="585150"/>
          </a:xfrm>
        </p:grpSpPr>
        <p:sp>
          <p:nvSpPr>
            <p:cNvPr id="108" name="TextBox 107"/>
            <p:cNvSpPr txBox="1"/>
            <p:nvPr/>
          </p:nvSpPr>
          <p:spPr>
            <a:xfrm>
              <a:off x="673627" y="1547199"/>
              <a:ext cx="240771" cy="117292"/>
            </a:xfrm>
            <a:prstGeom prst="rect">
              <a:avLst/>
            </a:prstGeom>
            <a:noFill/>
          </p:spPr>
          <p:txBody>
            <a:bodyPr wrap="none" rtlCol="0">
              <a:spAutoFit/>
            </a:bodyPr>
            <a:lstStyle/>
            <a:p>
              <a:pPr algn="ctr" fontAlgn="base">
                <a:spcBef>
                  <a:spcPct val="0"/>
                </a:spcBef>
                <a:spcAft>
                  <a:spcPct val="0"/>
                </a:spcAft>
              </a:pPr>
              <a:r>
                <a:rPr lang="en-US" sz="900" dirty="0" smtClean="0">
                  <a:solidFill>
                    <a:srgbClr val="000000"/>
                  </a:solidFill>
                </a:rPr>
                <a:t>E</a:t>
              </a:r>
              <a:endParaRPr lang="en-US" sz="900" dirty="0">
                <a:solidFill>
                  <a:srgbClr val="000000"/>
                </a:solidFill>
              </a:endParaRPr>
            </a:p>
          </p:txBody>
        </p:sp>
        <p:sp>
          <p:nvSpPr>
            <p:cNvPr id="109" name="TextBox 108"/>
            <p:cNvSpPr txBox="1"/>
            <p:nvPr/>
          </p:nvSpPr>
          <p:spPr>
            <a:xfrm>
              <a:off x="675230" y="1780843"/>
              <a:ext cx="237566" cy="117292"/>
            </a:xfrm>
            <a:prstGeom prst="rect">
              <a:avLst/>
            </a:prstGeom>
            <a:noFill/>
          </p:spPr>
          <p:txBody>
            <a:bodyPr wrap="none" rtlCol="0">
              <a:spAutoFit/>
            </a:bodyPr>
            <a:lstStyle/>
            <a:p>
              <a:pPr algn="ctr" fontAlgn="base">
                <a:spcBef>
                  <a:spcPct val="0"/>
                </a:spcBef>
                <a:spcAft>
                  <a:spcPct val="0"/>
                </a:spcAft>
              </a:pPr>
              <a:r>
                <a:rPr lang="en-US" sz="900" dirty="0" smtClean="0">
                  <a:solidFill>
                    <a:srgbClr val="000000"/>
                  </a:solidFill>
                </a:rPr>
                <a:t>F</a:t>
              </a:r>
              <a:endParaRPr lang="en-US" sz="900" dirty="0">
                <a:solidFill>
                  <a:srgbClr val="000000"/>
                </a:solidFill>
              </a:endParaRPr>
            </a:p>
          </p:txBody>
        </p:sp>
        <p:sp>
          <p:nvSpPr>
            <p:cNvPr id="110" name="TextBox 109"/>
            <p:cNvSpPr txBox="1"/>
            <p:nvPr/>
          </p:nvSpPr>
          <p:spPr>
            <a:xfrm>
              <a:off x="670783" y="2015057"/>
              <a:ext cx="256802" cy="117292"/>
            </a:xfrm>
            <a:prstGeom prst="rect">
              <a:avLst/>
            </a:prstGeom>
            <a:noFill/>
          </p:spPr>
          <p:txBody>
            <a:bodyPr wrap="none" rtlCol="0">
              <a:spAutoFit/>
            </a:bodyPr>
            <a:lstStyle/>
            <a:p>
              <a:pPr algn="r" fontAlgn="base">
                <a:spcBef>
                  <a:spcPct val="0"/>
                </a:spcBef>
                <a:spcAft>
                  <a:spcPct val="0"/>
                </a:spcAft>
              </a:pPr>
              <a:r>
                <a:rPr lang="en-US" sz="900" dirty="0" smtClean="0">
                  <a:solidFill>
                    <a:srgbClr val="000000"/>
                  </a:solidFill>
                </a:rPr>
                <a:t>G</a:t>
              </a:r>
              <a:endParaRPr lang="en-US" sz="900" dirty="0">
                <a:solidFill>
                  <a:srgbClr val="000000"/>
                </a:solidFill>
              </a:endParaRPr>
            </a:p>
          </p:txBody>
        </p:sp>
      </p:grpSp>
      <p:sp>
        <p:nvSpPr>
          <p:cNvPr id="75" name="TextBox 74"/>
          <p:cNvSpPr txBox="1"/>
          <p:nvPr/>
        </p:nvSpPr>
        <p:spPr>
          <a:xfrm>
            <a:off x="4666893" y="5483687"/>
            <a:ext cx="2261063" cy="707886"/>
          </a:xfrm>
          <a:prstGeom prst="rect">
            <a:avLst/>
          </a:prstGeom>
          <a:noFill/>
        </p:spPr>
        <p:txBody>
          <a:bodyPr wrap="square" rtlCol="0">
            <a:spAutoFit/>
          </a:bodyPr>
          <a:lstStyle/>
          <a:p>
            <a:r>
              <a:rPr lang="en-US" sz="800" i="1" dirty="0" smtClean="0">
                <a:solidFill>
                  <a:schemeClr val="tx1"/>
                </a:solidFill>
                <a:latin typeface="Arial" panose="020B0604020202020204" pitchFamily="34" charset="0"/>
                <a:cs typeface="Arial" panose="020B0604020202020204" pitchFamily="34" charset="0"/>
              </a:rPr>
              <a:t>*Compared to what was asked in actual survey, statements have been changed to the positive/affirmative and scales have been reversed. This change has been made for increased ease of interpretation of results.</a:t>
            </a:r>
            <a:endParaRPr lang="en-US" sz="800" i="1" dirty="0">
              <a:solidFill>
                <a:schemeClr val="tx1"/>
              </a:solidFill>
              <a:latin typeface="Arial" panose="020B0604020202020204" pitchFamily="34" charset="0"/>
              <a:cs typeface="Arial" panose="020B0604020202020204" pitchFamily="34" charset="0"/>
            </a:endParaRPr>
          </a:p>
        </p:txBody>
      </p:sp>
      <p:grpSp>
        <p:nvGrpSpPr>
          <p:cNvPr id="77" name="Group 76"/>
          <p:cNvGrpSpPr/>
          <p:nvPr/>
        </p:nvGrpSpPr>
        <p:grpSpPr>
          <a:xfrm>
            <a:off x="742331" y="854966"/>
            <a:ext cx="7436735" cy="284381"/>
            <a:chOff x="742331" y="854966"/>
            <a:chExt cx="7436735" cy="284381"/>
          </a:xfrm>
        </p:grpSpPr>
        <p:sp>
          <p:nvSpPr>
            <p:cNvPr id="79" name="TextBox 78"/>
            <p:cNvSpPr txBox="1"/>
            <p:nvPr/>
          </p:nvSpPr>
          <p:spPr>
            <a:xfrm>
              <a:off x="863448" y="854966"/>
              <a:ext cx="2269295"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Agree</a:t>
              </a:r>
              <a:endParaRPr lang="en-US" sz="1200" dirty="0">
                <a:solidFill>
                  <a:schemeClr val="tx1"/>
                </a:solidFill>
                <a:latin typeface="Arial" panose="020B0604020202020204" pitchFamily="34" charset="0"/>
                <a:cs typeface="Arial" panose="020B0604020202020204" pitchFamily="34" charset="0"/>
              </a:endParaRPr>
            </a:p>
          </p:txBody>
        </p:sp>
        <p:sp>
          <p:nvSpPr>
            <p:cNvPr id="83" name="Rectangle 82"/>
            <p:cNvSpPr/>
            <p:nvPr/>
          </p:nvSpPr>
          <p:spPr bwMode="auto">
            <a:xfrm>
              <a:off x="3333725" y="923819"/>
              <a:ext cx="165386" cy="150053"/>
            </a:xfrm>
            <a:prstGeom prst="rect">
              <a:avLst/>
            </a:prstGeom>
            <a:solidFill>
              <a:schemeClr val="tx1">
                <a:lumMod val="65000"/>
                <a:lumOff val="35000"/>
              </a:schemeClr>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sp>
          <p:nvSpPr>
            <p:cNvPr id="111" name="TextBox 110"/>
            <p:cNvSpPr txBox="1"/>
            <p:nvPr/>
          </p:nvSpPr>
          <p:spPr>
            <a:xfrm>
              <a:off x="3467307" y="862348"/>
              <a:ext cx="1860605"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Neutral</a:t>
              </a:r>
              <a:endParaRPr lang="en-US" sz="1200" dirty="0">
                <a:solidFill>
                  <a:schemeClr val="tx1"/>
                </a:solidFill>
                <a:latin typeface="Arial" panose="020B0604020202020204" pitchFamily="34" charset="0"/>
                <a:cs typeface="Arial" panose="020B0604020202020204" pitchFamily="34" charset="0"/>
              </a:endParaRPr>
            </a:p>
          </p:txBody>
        </p:sp>
        <p:sp>
          <p:nvSpPr>
            <p:cNvPr id="112" name="Rectangle 111"/>
            <p:cNvSpPr/>
            <p:nvPr/>
          </p:nvSpPr>
          <p:spPr bwMode="auto">
            <a:xfrm>
              <a:off x="742331" y="918438"/>
              <a:ext cx="165386" cy="150053"/>
            </a:xfrm>
            <a:prstGeom prst="rect">
              <a:avLst/>
            </a:prstGeom>
            <a:solidFill>
              <a:srgbClr val="002A7E"/>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grpSp>
          <p:nvGrpSpPr>
            <p:cNvPr id="113" name="Group 112"/>
            <p:cNvGrpSpPr/>
            <p:nvPr/>
          </p:nvGrpSpPr>
          <p:grpSpPr>
            <a:xfrm>
              <a:off x="1478330" y="899486"/>
              <a:ext cx="1039530" cy="170554"/>
              <a:chOff x="6236662" y="6118051"/>
              <a:chExt cx="1039530" cy="170554"/>
            </a:xfrm>
          </p:grpSpPr>
          <p:sp>
            <p:nvSpPr>
              <p:cNvPr id="128" name="Oval 127"/>
              <p:cNvSpPr/>
              <p:nvPr/>
            </p:nvSpPr>
            <p:spPr>
              <a:xfrm>
                <a:off x="6453538" y="6118051"/>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2</a:t>
                </a:r>
              </a:p>
            </p:txBody>
          </p:sp>
          <p:sp>
            <p:nvSpPr>
              <p:cNvPr id="129" name="Oval 128"/>
              <p:cNvSpPr/>
              <p:nvPr/>
            </p:nvSpPr>
            <p:spPr>
              <a:xfrm>
                <a:off x="6670414" y="6118051"/>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130" name="Oval 129"/>
              <p:cNvSpPr/>
              <p:nvPr/>
            </p:nvSpPr>
            <p:spPr>
              <a:xfrm>
                <a:off x="6236662" y="6118051"/>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1</a:t>
                </a:r>
              </a:p>
            </p:txBody>
          </p:sp>
          <p:sp>
            <p:nvSpPr>
              <p:cNvPr id="131" name="Oval 130"/>
              <p:cNvSpPr/>
              <p:nvPr/>
            </p:nvSpPr>
            <p:spPr>
              <a:xfrm>
                <a:off x="6887290" y="6118051"/>
                <a:ext cx="172026" cy="170554"/>
              </a:xfrm>
              <a:prstGeom prst="ellipse">
                <a:avLst/>
              </a:prstGeom>
              <a:solidFill>
                <a:schemeClr val="accent1"/>
              </a:solidFill>
              <a:ln/>
            </p:spPr>
            <p:style>
              <a:lnRef idx="1">
                <a:schemeClr val="accent2"/>
              </a:lnRef>
              <a:fillRef idx="3">
                <a:schemeClr val="accent2"/>
              </a:fillRef>
              <a:effectRef idx="2">
                <a:schemeClr val="accent2"/>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4</a:t>
                </a:r>
              </a:p>
            </p:txBody>
          </p:sp>
          <p:sp>
            <p:nvSpPr>
              <p:cNvPr id="132" name="Oval 131"/>
              <p:cNvSpPr/>
              <p:nvPr/>
            </p:nvSpPr>
            <p:spPr>
              <a:xfrm>
                <a:off x="7104166" y="6118051"/>
                <a:ext cx="172026" cy="170554"/>
              </a:xfrm>
              <a:prstGeom prst="ellipse">
                <a:avLst/>
              </a:prstGeom>
              <a:solidFill>
                <a:schemeClr val="accent1"/>
              </a:solidFill>
              <a:ln/>
            </p:spPr>
            <p:style>
              <a:lnRef idx="1">
                <a:schemeClr val="accent2"/>
              </a:lnRef>
              <a:fillRef idx="3">
                <a:schemeClr val="accent2"/>
              </a:fillRef>
              <a:effectRef idx="2">
                <a:schemeClr val="accent2"/>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5</a:t>
                </a:r>
              </a:p>
            </p:txBody>
          </p:sp>
        </p:grpSp>
        <p:grpSp>
          <p:nvGrpSpPr>
            <p:cNvPr id="114" name="Group 113"/>
            <p:cNvGrpSpPr/>
            <p:nvPr/>
          </p:nvGrpSpPr>
          <p:grpSpPr>
            <a:xfrm>
              <a:off x="4115033" y="899486"/>
              <a:ext cx="1039530" cy="170554"/>
              <a:chOff x="3449378" y="5628715"/>
              <a:chExt cx="1039530" cy="170554"/>
            </a:xfrm>
          </p:grpSpPr>
          <p:sp>
            <p:nvSpPr>
              <p:cNvPr id="123" name="Oval 122"/>
              <p:cNvSpPr/>
              <p:nvPr/>
            </p:nvSpPr>
            <p:spPr>
              <a:xfrm>
                <a:off x="3666254"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2</a:t>
                </a:r>
              </a:p>
            </p:txBody>
          </p:sp>
          <p:sp>
            <p:nvSpPr>
              <p:cNvPr id="124" name="Oval 123"/>
              <p:cNvSpPr/>
              <p:nvPr/>
            </p:nvSpPr>
            <p:spPr>
              <a:xfrm>
                <a:off x="3883130" y="5628715"/>
                <a:ext cx="172026" cy="170554"/>
              </a:xfrm>
              <a:prstGeom prst="ellipse">
                <a:avLst/>
              </a:prstGeom>
              <a:solidFill>
                <a:schemeClr val="tx1">
                  <a:lumMod val="95000"/>
                  <a:lumOff val="5000"/>
                </a:schemeClr>
              </a:soli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125" name="Oval 124"/>
              <p:cNvSpPr/>
              <p:nvPr/>
            </p:nvSpPr>
            <p:spPr>
              <a:xfrm>
                <a:off x="3449378"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1</a:t>
                </a:r>
              </a:p>
            </p:txBody>
          </p:sp>
          <p:sp>
            <p:nvSpPr>
              <p:cNvPr id="126" name="Oval 125"/>
              <p:cNvSpPr/>
              <p:nvPr/>
            </p:nvSpPr>
            <p:spPr>
              <a:xfrm>
                <a:off x="4100006"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4</a:t>
                </a:r>
              </a:p>
            </p:txBody>
          </p:sp>
          <p:sp>
            <p:nvSpPr>
              <p:cNvPr id="127" name="Oval 126"/>
              <p:cNvSpPr/>
              <p:nvPr/>
            </p:nvSpPr>
            <p:spPr>
              <a:xfrm>
                <a:off x="4316882"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5</a:t>
                </a:r>
              </a:p>
            </p:txBody>
          </p:sp>
        </p:grpSp>
        <p:sp>
          <p:nvSpPr>
            <p:cNvPr id="115" name="Rectangle 114"/>
            <p:cNvSpPr/>
            <p:nvPr/>
          </p:nvSpPr>
          <p:spPr bwMode="auto">
            <a:xfrm>
              <a:off x="5501076" y="921816"/>
              <a:ext cx="165386" cy="150053"/>
            </a:xfrm>
            <a:prstGeom prst="rect">
              <a:avLst/>
            </a:prstGeom>
            <a:solidFill>
              <a:srgbClr val="C00000"/>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sp>
          <p:nvSpPr>
            <p:cNvPr id="116" name="TextBox 115"/>
            <p:cNvSpPr txBox="1"/>
            <p:nvPr/>
          </p:nvSpPr>
          <p:spPr>
            <a:xfrm>
              <a:off x="5634658" y="860345"/>
              <a:ext cx="2544408"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Disagree</a:t>
              </a:r>
              <a:endParaRPr lang="en-US" sz="1200" dirty="0">
                <a:solidFill>
                  <a:schemeClr val="tx1"/>
                </a:solidFill>
                <a:latin typeface="Arial" panose="020B0604020202020204" pitchFamily="34" charset="0"/>
                <a:cs typeface="Arial" panose="020B0604020202020204" pitchFamily="34" charset="0"/>
              </a:endParaRPr>
            </a:p>
          </p:txBody>
        </p:sp>
        <p:grpSp>
          <p:nvGrpSpPr>
            <p:cNvPr id="117" name="Group 116"/>
            <p:cNvGrpSpPr/>
            <p:nvPr/>
          </p:nvGrpSpPr>
          <p:grpSpPr>
            <a:xfrm>
              <a:off x="6390806" y="901315"/>
              <a:ext cx="1039530" cy="170554"/>
              <a:chOff x="799560" y="5872616"/>
              <a:chExt cx="1039530" cy="170554"/>
            </a:xfrm>
          </p:grpSpPr>
          <p:sp>
            <p:nvSpPr>
              <p:cNvPr id="118" name="Oval 117"/>
              <p:cNvSpPr/>
              <p:nvPr/>
            </p:nvSpPr>
            <p:spPr>
              <a:xfrm>
                <a:off x="1016436" y="5872616"/>
                <a:ext cx="172026" cy="170554"/>
              </a:xfrm>
              <a:prstGeom prst="ellipse">
                <a:avLst/>
              </a:prstGeom>
              <a:solidFill>
                <a:srgbClr val="C00000"/>
              </a:soli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2</a:t>
                </a:r>
              </a:p>
            </p:txBody>
          </p:sp>
          <p:sp>
            <p:nvSpPr>
              <p:cNvPr id="119" name="Oval 118"/>
              <p:cNvSpPr/>
              <p:nvPr/>
            </p:nvSpPr>
            <p:spPr>
              <a:xfrm>
                <a:off x="1233312" y="5872616"/>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120" name="Oval 119"/>
              <p:cNvSpPr/>
              <p:nvPr/>
            </p:nvSpPr>
            <p:spPr>
              <a:xfrm>
                <a:off x="799560" y="5872616"/>
                <a:ext cx="172026" cy="170554"/>
              </a:xfrm>
              <a:prstGeom prst="ellipse">
                <a:avLst/>
              </a:prstGeom>
              <a:solidFill>
                <a:srgbClr val="C00000"/>
              </a:soli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1</a:t>
                </a:r>
              </a:p>
            </p:txBody>
          </p:sp>
          <p:sp>
            <p:nvSpPr>
              <p:cNvPr id="121" name="Oval 120"/>
              <p:cNvSpPr/>
              <p:nvPr/>
            </p:nvSpPr>
            <p:spPr>
              <a:xfrm>
                <a:off x="1450188" y="5872616"/>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4</a:t>
                </a:r>
              </a:p>
            </p:txBody>
          </p:sp>
          <p:sp>
            <p:nvSpPr>
              <p:cNvPr id="122" name="Oval 121"/>
              <p:cNvSpPr/>
              <p:nvPr/>
            </p:nvSpPr>
            <p:spPr>
              <a:xfrm>
                <a:off x="1667064" y="5872616"/>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5</a:t>
                </a:r>
              </a:p>
            </p:txBody>
          </p:sp>
        </p:grpSp>
      </p:grpSp>
    </p:spTree>
    <p:extLst>
      <p:ext uri="{BB962C8B-B14F-4D97-AF65-F5344CB8AC3E}">
        <p14:creationId xmlns:p14="http://schemas.microsoft.com/office/powerpoint/2010/main" val="164985197"/>
      </p:ext>
    </p:extLst>
  </p:cSld>
  <p:clrMapOvr>
    <a:masterClrMapping/>
  </p:clrMapOvr>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171</a:t>
            </a:fld>
            <a:r>
              <a:rPr lang="en-US" smtClean="0"/>
              <a:t> -</a:t>
            </a:r>
            <a:endParaRPr lang="en-US"/>
          </a:p>
        </p:txBody>
      </p:sp>
      <p:sp>
        <p:nvSpPr>
          <p:cNvPr id="20" name="Rectangle 19"/>
          <p:cNvSpPr/>
          <p:nvPr/>
        </p:nvSpPr>
        <p:spPr bwMode="auto">
          <a:xfrm>
            <a:off x="0" y="0"/>
            <a:ext cx="9144000" cy="6858000"/>
          </a:xfrm>
          <a:prstGeom prst="rect">
            <a:avLst/>
          </a:prstGeom>
          <a:solidFill>
            <a:srgbClr val="002A7E"/>
          </a:solidFill>
          <a:ln w="9525" cap="flat" cmpd="sng" algn="ctr">
            <a:solidFill>
              <a:srgbClr val="002A7E"/>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1" name="Title 1"/>
          <p:cNvSpPr txBox="1">
            <a:spLocks/>
          </p:cNvSpPr>
          <p:nvPr/>
        </p:nvSpPr>
        <p:spPr bwMode="black">
          <a:xfrm>
            <a:off x="2472826" y="968469"/>
            <a:ext cx="6066156" cy="17457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kern="0" dirty="0" smtClean="0">
                <a:solidFill>
                  <a:schemeClr val="bg1"/>
                </a:solidFill>
              </a:rPr>
              <a:t>Australia Results</a:t>
            </a:r>
            <a:endParaRPr lang="en-US" kern="0" dirty="0">
              <a:solidFill>
                <a:schemeClr val="bg1"/>
              </a:solidFill>
            </a:endParaRPr>
          </a:p>
        </p:txBody>
      </p:sp>
      <p:grpSp>
        <p:nvGrpSpPr>
          <p:cNvPr id="201" name="Group 200"/>
          <p:cNvGrpSpPr/>
          <p:nvPr/>
        </p:nvGrpSpPr>
        <p:grpSpPr>
          <a:xfrm>
            <a:off x="1334949" y="1478943"/>
            <a:ext cx="6512987" cy="4031311"/>
            <a:chOff x="980124" y="-200163"/>
            <a:chExt cx="6199581" cy="4031311"/>
          </a:xfrm>
        </p:grpSpPr>
        <p:grpSp>
          <p:nvGrpSpPr>
            <p:cNvPr id="202" name="Group 10"/>
            <p:cNvGrpSpPr>
              <a:grpSpLocks/>
            </p:cNvGrpSpPr>
            <p:nvPr/>
          </p:nvGrpSpPr>
          <p:grpSpPr bwMode="auto">
            <a:xfrm>
              <a:off x="2026011" y="1297369"/>
              <a:ext cx="4209971" cy="2370154"/>
              <a:chOff x="0" y="723"/>
              <a:chExt cx="5414" cy="3048"/>
            </a:xfrm>
            <a:solidFill>
              <a:srgbClr val="C1BA9E"/>
            </a:solidFill>
          </p:grpSpPr>
          <p:sp>
            <p:nvSpPr>
              <p:cNvPr id="205" name="Freeform 204"/>
              <p:cNvSpPr>
                <a:spLocks noChangeAspect="1" noEditPoints="1"/>
              </p:cNvSpPr>
              <p:nvPr/>
            </p:nvSpPr>
            <p:spPr bwMode="auto">
              <a:xfrm>
                <a:off x="2213" y="723"/>
                <a:ext cx="3201" cy="2883"/>
              </a:xfrm>
              <a:custGeom>
                <a:avLst/>
                <a:gdLst>
                  <a:gd name="T0" fmla="*/ 2927 w 3062"/>
                  <a:gd name="T1" fmla="*/ 2669 h 2758"/>
                  <a:gd name="T2" fmla="*/ 2865 w 3062"/>
                  <a:gd name="T3" fmla="*/ 2545 h 2758"/>
                  <a:gd name="T4" fmla="*/ 2974 w 3062"/>
                  <a:gd name="T5" fmla="*/ 2469 h 2758"/>
                  <a:gd name="T6" fmla="*/ 2938 w 3062"/>
                  <a:gd name="T7" fmla="*/ 2350 h 2758"/>
                  <a:gd name="T8" fmla="*/ 3985 w 3062"/>
                  <a:gd name="T9" fmla="*/ 576 h 2758"/>
                  <a:gd name="T10" fmla="*/ 3375 w 3062"/>
                  <a:gd name="T11" fmla="*/ 391 h 2758"/>
                  <a:gd name="T12" fmla="*/ 3024 w 3062"/>
                  <a:gd name="T13" fmla="*/ 327 h 2758"/>
                  <a:gd name="T14" fmla="*/ 2742 w 3062"/>
                  <a:gd name="T15" fmla="*/ 197 h 2758"/>
                  <a:gd name="T16" fmla="*/ 2021 w 3062"/>
                  <a:gd name="T17" fmla="*/ 410 h 2758"/>
                  <a:gd name="T18" fmla="*/ 1795 w 3062"/>
                  <a:gd name="T19" fmla="*/ 597 h 2758"/>
                  <a:gd name="T20" fmla="*/ 1326 w 3062"/>
                  <a:gd name="T21" fmla="*/ 717 h 2758"/>
                  <a:gd name="T22" fmla="*/ 1150 w 3062"/>
                  <a:gd name="T23" fmla="*/ 862 h 2758"/>
                  <a:gd name="T24" fmla="*/ 1061 w 3062"/>
                  <a:gd name="T25" fmla="*/ 576 h 2758"/>
                  <a:gd name="T26" fmla="*/ 685 w 3062"/>
                  <a:gd name="T27" fmla="*/ 660 h 2758"/>
                  <a:gd name="T28" fmla="*/ 603 w 3062"/>
                  <a:gd name="T29" fmla="*/ 1085 h 2758"/>
                  <a:gd name="T30" fmla="*/ 731 w 3062"/>
                  <a:gd name="T31" fmla="*/ 1017 h 2758"/>
                  <a:gd name="T32" fmla="*/ 960 w 3062"/>
                  <a:gd name="T33" fmla="*/ 1044 h 2758"/>
                  <a:gd name="T34" fmla="*/ 704 w 3062"/>
                  <a:gd name="T35" fmla="*/ 1279 h 2758"/>
                  <a:gd name="T36" fmla="*/ 551 w 3062"/>
                  <a:gd name="T37" fmla="*/ 1286 h 2758"/>
                  <a:gd name="T38" fmla="*/ 308 w 3062"/>
                  <a:gd name="T39" fmla="*/ 1508 h 2758"/>
                  <a:gd name="T40" fmla="*/ 223 w 3062"/>
                  <a:gd name="T41" fmla="*/ 1803 h 2758"/>
                  <a:gd name="T42" fmla="*/ 693 w 3062"/>
                  <a:gd name="T43" fmla="*/ 1794 h 2758"/>
                  <a:gd name="T44" fmla="*/ 778 w 3062"/>
                  <a:gd name="T45" fmla="*/ 1717 h 2758"/>
                  <a:gd name="T46" fmla="*/ 1020 w 3062"/>
                  <a:gd name="T47" fmla="*/ 1814 h 2758"/>
                  <a:gd name="T48" fmla="*/ 728 w 3062"/>
                  <a:gd name="T49" fmla="*/ 1956 h 2758"/>
                  <a:gd name="T50" fmla="*/ 259 w 3062"/>
                  <a:gd name="T51" fmla="*/ 1846 h 2758"/>
                  <a:gd name="T52" fmla="*/ 44 w 3062"/>
                  <a:gd name="T53" fmla="*/ 2417 h 2758"/>
                  <a:gd name="T54" fmla="*/ 534 w 3062"/>
                  <a:gd name="T55" fmla="*/ 2561 h 2758"/>
                  <a:gd name="T56" fmla="*/ 660 w 3062"/>
                  <a:gd name="T57" fmla="*/ 3139 h 2758"/>
                  <a:gd name="T58" fmla="*/ 1143 w 3062"/>
                  <a:gd name="T59" fmla="*/ 3039 h 2758"/>
                  <a:gd name="T60" fmla="*/ 1438 w 3062"/>
                  <a:gd name="T61" fmla="*/ 2415 h 2758"/>
                  <a:gd name="T62" fmla="*/ 1227 w 3062"/>
                  <a:gd name="T63" fmla="*/ 2233 h 2758"/>
                  <a:gd name="T64" fmla="*/ 1443 w 3062"/>
                  <a:gd name="T65" fmla="*/ 2093 h 2758"/>
                  <a:gd name="T66" fmla="*/ 1892 w 3062"/>
                  <a:gd name="T67" fmla="*/ 2178 h 2758"/>
                  <a:gd name="T68" fmla="*/ 2358 w 3062"/>
                  <a:gd name="T69" fmla="*/ 2286 h 2758"/>
                  <a:gd name="T70" fmla="*/ 2523 w 3062"/>
                  <a:gd name="T71" fmla="*/ 2376 h 2758"/>
                  <a:gd name="T72" fmla="*/ 2834 w 3062"/>
                  <a:gd name="T73" fmla="*/ 2141 h 2758"/>
                  <a:gd name="T74" fmla="*/ 2944 w 3062"/>
                  <a:gd name="T75" fmla="*/ 1717 h 2758"/>
                  <a:gd name="T76" fmla="*/ 3157 w 3062"/>
                  <a:gd name="T77" fmla="*/ 1661 h 2758"/>
                  <a:gd name="T78" fmla="*/ 3516 w 3062"/>
                  <a:gd name="T79" fmla="*/ 1085 h 2758"/>
                  <a:gd name="T80" fmla="*/ 3686 w 3062"/>
                  <a:gd name="T81" fmla="*/ 1163 h 2758"/>
                  <a:gd name="T82" fmla="*/ 3968 w 3062"/>
                  <a:gd name="T83" fmla="*/ 1074 h 2758"/>
                  <a:gd name="T84" fmla="*/ 1179 w 3062"/>
                  <a:gd name="T85" fmla="*/ 1696 h 2758"/>
                  <a:gd name="T86" fmla="*/ 1185 w 3062"/>
                  <a:gd name="T87" fmla="*/ 1590 h 2758"/>
                  <a:gd name="T88" fmla="*/ 1337 w 3062"/>
                  <a:gd name="T89" fmla="*/ 1713 h 2758"/>
                  <a:gd name="T90" fmla="*/ 1557 w 3062"/>
                  <a:gd name="T91" fmla="*/ 358 h 2758"/>
                  <a:gd name="T92" fmla="*/ 1476 w 3062"/>
                  <a:gd name="T93" fmla="*/ 343 h 2758"/>
                  <a:gd name="T94" fmla="*/ 163 w 3062"/>
                  <a:gd name="T95" fmla="*/ 1343 h 2758"/>
                  <a:gd name="T96" fmla="*/ 2474 w 3062"/>
                  <a:gd name="T97" fmla="*/ 2649 h 2758"/>
                  <a:gd name="T98" fmla="*/ 1405 w 3062"/>
                  <a:gd name="T99" fmla="*/ 2919 h 2758"/>
                  <a:gd name="T100" fmla="*/ 283 w 3062"/>
                  <a:gd name="T101" fmla="*/ 1415 h 2758"/>
                  <a:gd name="T102" fmla="*/ 281 w 3062"/>
                  <a:gd name="T103" fmla="*/ 1148 h 2758"/>
                  <a:gd name="T104" fmla="*/ 4067 w 3062"/>
                  <a:gd name="T105" fmla="*/ 3599 h 2758"/>
                  <a:gd name="T106" fmla="*/ 3930 w 3062"/>
                  <a:gd name="T107" fmla="*/ 3760 h 2758"/>
                  <a:gd name="T108" fmla="*/ 3151 w 3062"/>
                  <a:gd name="T109" fmla="*/ 1900 h 2758"/>
                  <a:gd name="T110" fmla="*/ 3320 w 3062"/>
                  <a:gd name="T111" fmla="*/ 2820 h 2758"/>
                  <a:gd name="T112" fmla="*/ 3164 w 3062"/>
                  <a:gd name="T113" fmla="*/ 2655 h 2758"/>
                  <a:gd name="T114" fmla="*/ 3252 w 3062"/>
                  <a:gd name="T115" fmla="*/ 2916 h 2758"/>
                  <a:gd name="T116" fmla="*/ 2801 w 3062"/>
                  <a:gd name="T117" fmla="*/ 3338 h 2758"/>
                  <a:gd name="T118" fmla="*/ 3471 w 3062"/>
                  <a:gd name="T119" fmla="*/ 3534 h 2758"/>
                  <a:gd name="T120" fmla="*/ 3377 w 3062"/>
                  <a:gd name="T121" fmla="*/ 1300 h 2758"/>
                  <a:gd name="T122" fmla="*/ 3394 w 3062"/>
                  <a:gd name="T123" fmla="*/ 1671 h 2758"/>
                  <a:gd name="T124" fmla="*/ 3285 w 3062"/>
                  <a:gd name="T125" fmla="*/ 1854 h 275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062"/>
                  <a:gd name="T190" fmla="*/ 0 h 2758"/>
                  <a:gd name="T191" fmla="*/ 3062 w 3062"/>
                  <a:gd name="T192" fmla="*/ 2758 h 275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062" h="2758">
                    <a:moveTo>
                      <a:pt x="1982" y="1630"/>
                    </a:moveTo>
                    <a:lnTo>
                      <a:pt x="1982" y="1630"/>
                    </a:lnTo>
                    <a:lnTo>
                      <a:pt x="1976" y="1628"/>
                    </a:lnTo>
                    <a:lnTo>
                      <a:pt x="1972" y="1630"/>
                    </a:lnTo>
                    <a:lnTo>
                      <a:pt x="1962" y="1640"/>
                    </a:lnTo>
                    <a:lnTo>
                      <a:pt x="1960" y="1644"/>
                    </a:lnTo>
                    <a:lnTo>
                      <a:pt x="1962" y="1650"/>
                    </a:lnTo>
                    <a:lnTo>
                      <a:pt x="1966" y="1652"/>
                    </a:lnTo>
                    <a:lnTo>
                      <a:pt x="1972" y="1650"/>
                    </a:lnTo>
                    <a:lnTo>
                      <a:pt x="1982" y="1640"/>
                    </a:lnTo>
                    <a:lnTo>
                      <a:pt x="1984" y="1634"/>
                    </a:lnTo>
                    <a:lnTo>
                      <a:pt x="1982" y="1630"/>
                    </a:lnTo>
                    <a:close/>
                    <a:moveTo>
                      <a:pt x="2112" y="1982"/>
                    </a:moveTo>
                    <a:lnTo>
                      <a:pt x="2112" y="1982"/>
                    </a:lnTo>
                    <a:lnTo>
                      <a:pt x="2116" y="1994"/>
                    </a:lnTo>
                    <a:lnTo>
                      <a:pt x="2120" y="2000"/>
                    </a:lnTo>
                    <a:lnTo>
                      <a:pt x="2122" y="2006"/>
                    </a:lnTo>
                    <a:lnTo>
                      <a:pt x="2122" y="2014"/>
                    </a:lnTo>
                    <a:lnTo>
                      <a:pt x="2122" y="2018"/>
                    </a:lnTo>
                    <a:lnTo>
                      <a:pt x="2124" y="2022"/>
                    </a:lnTo>
                    <a:lnTo>
                      <a:pt x="2126" y="2024"/>
                    </a:lnTo>
                    <a:lnTo>
                      <a:pt x="2128" y="2026"/>
                    </a:lnTo>
                    <a:lnTo>
                      <a:pt x="2130" y="2026"/>
                    </a:lnTo>
                    <a:lnTo>
                      <a:pt x="2134" y="2026"/>
                    </a:lnTo>
                    <a:lnTo>
                      <a:pt x="2140" y="2024"/>
                    </a:lnTo>
                    <a:lnTo>
                      <a:pt x="2142" y="2022"/>
                    </a:lnTo>
                    <a:lnTo>
                      <a:pt x="2142" y="2008"/>
                    </a:lnTo>
                    <a:lnTo>
                      <a:pt x="2142" y="1996"/>
                    </a:lnTo>
                    <a:lnTo>
                      <a:pt x="2144" y="1992"/>
                    </a:lnTo>
                    <a:lnTo>
                      <a:pt x="2146" y="1994"/>
                    </a:lnTo>
                    <a:lnTo>
                      <a:pt x="2148" y="2000"/>
                    </a:lnTo>
                    <a:lnTo>
                      <a:pt x="2158" y="2012"/>
                    </a:lnTo>
                    <a:lnTo>
                      <a:pt x="2166" y="2020"/>
                    </a:lnTo>
                    <a:lnTo>
                      <a:pt x="2172" y="2024"/>
                    </a:lnTo>
                    <a:lnTo>
                      <a:pt x="2180" y="2026"/>
                    </a:lnTo>
                    <a:lnTo>
                      <a:pt x="2184" y="2026"/>
                    </a:lnTo>
                    <a:lnTo>
                      <a:pt x="2186" y="2026"/>
                    </a:lnTo>
                    <a:lnTo>
                      <a:pt x="2188" y="2024"/>
                    </a:lnTo>
                    <a:lnTo>
                      <a:pt x="2190" y="2022"/>
                    </a:lnTo>
                    <a:lnTo>
                      <a:pt x="2188" y="2020"/>
                    </a:lnTo>
                    <a:lnTo>
                      <a:pt x="2186" y="2014"/>
                    </a:lnTo>
                    <a:lnTo>
                      <a:pt x="2176" y="2002"/>
                    </a:lnTo>
                    <a:lnTo>
                      <a:pt x="2168" y="1992"/>
                    </a:lnTo>
                    <a:lnTo>
                      <a:pt x="2166" y="1988"/>
                    </a:lnTo>
                    <a:lnTo>
                      <a:pt x="2166" y="1984"/>
                    </a:lnTo>
                    <a:lnTo>
                      <a:pt x="2168" y="1982"/>
                    </a:lnTo>
                    <a:lnTo>
                      <a:pt x="2178" y="1972"/>
                    </a:lnTo>
                    <a:lnTo>
                      <a:pt x="2180" y="1968"/>
                    </a:lnTo>
                    <a:lnTo>
                      <a:pt x="2182" y="1962"/>
                    </a:lnTo>
                    <a:lnTo>
                      <a:pt x="2180" y="1960"/>
                    </a:lnTo>
                    <a:lnTo>
                      <a:pt x="2174" y="1958"/>
                    </a:lnTo>
                    <a:lnTo>
                      <a:pt x="2150" y="1958"/>
                    </a:lnTo>
                    <a:lnTo>
                      <a:pt x="2148" y="1958"/>
                    </a:lnTo>
                    <a:lnTo>
                      <a:pt x="2146" y="1956"/>
                    </a:lnTo>
                    <a:lnTo>
                      <a:pt x="2146" y="1954"/>
                    </a:lnTo>
                    <a:lnTo>
                      <a:pt x="2146" y="1950"/>
                    </a:lnTo>
                    <a:lnTo>
                      <a:pt x="2148" y="1946"/>
                    </a:lnTo>
                    <a:lnTo>
                      <a:pt x="2158" y="1934"/>
                    </a:lnTo>
                    <a:lnTo>
                      <a:pt x="2158" y="1932"/>
                    </a:lnTo>
                    <a:lnTo>
                      <a:pt x="2158" y="1930"/>
                    </a:lnTo>
                    <a:lnTo>
                      <a:pt x="2154" y="1928"/>
                    </a:lnTo>
                    <a:lnTo>
                      <a:pt x="2150" y="1928"/>
                    </a:lnTo>
                    <a:lnTo>
                      <a:pt x="2144" y="1930"/>
                    </a:lnTo>
                    <a:lnTo>
                      <a:pt x="2138" y="1934"/>
                    </a:lnTo>
                    <a:lnTo>
                      <a:pt x="2130" y="1946"/>
                    </a:lnTo>
                    <a:lnTo>
                      <a:pt x="2116" y="1970"/>
                    </a:lnTo>
                    <a:lnTo>
                      <a:pt x="2112" y="1982"/>
                    </a:lnTo>
                    <a:close/>
                    <a:moveTo>
                      <a:pt x="1966" y="1940"/>
                    </a:moveTo>
                    <a:lnTo>
                      <a:pt x="1966" y="1940"/>
                    </a:lnTo>
                    <a:lnTo>
                      <a:pt x="1968" y="1948"/>
                    </a:lnTo>
                    <a:lnTo>
                      <a:pt x="1970" y="1954"/>
                    </a:lnTo>
                    <a:lnTo>
                      <a:pt x="1972" y="1960"/>
                    </a:lnTo>
                    <a:lnTo>
                      <a:pt x="1980" y="1974"/>
                    </a:lnTo>
                    <a:lnTo>
                      <a:pt x="1982" y="1980"/>
                    </a:lnTo>
                    <a:lnTo>
                      <a:pt x="1988" y="1984"/>
                    </a:lnTo>
                    <a:lnTo>
                      <a:pt x="1994" y="1986"/>
                    </a:lnTo>
                    <a:lnTo>
                      <a:pt x="1998" y="1986"/>
                    </a:lnTo>
                    <a:lnTo>
                      <a:pt x="2014" y="1986"/>
                    </a:lnTo>
                    <a:lnTo>
                      <a:pt x="2018" y="1986"/>
                    </a:lnTo>
                    <a:lnTo>
                      <a:pt x="2024" y="1988"/>
                    </a:lnTo>
                    <a:lnTo>
                      <a:pt x="2032" y="1990"/>
                    </a:lnTo>
                    <a:lnTo>
                      <a:pt x="2038" y="1992"/>
                    </a:lnTo>
                    <a:lnTo>
                      <a:pt x="2044" y="1996"/>
                    </a:lnTo>
                    <a:lnTo>
                      <a:pt x="2052" y="1996"/>
                    </a:lnTo>
                    <a:lnTo>
                      <a:pt x="2056" y="1996"/>
                    </a:lnTo>
                    <a:lnTo>
                      <a:pt x="2062" y="1994"/>
                    </a:lnTo>
                    <a:lnTo>
                      <a:pt x="2066" y="1988"/>
                    </a:lnTo>
                    <a:lnTo>
                      <a:pt x="2072" y="1974"/>
                    </a:lnTo>
                    <a:lnTo>
                      <a:pt x="2074" y="1968"/>
                    </a:lnTo>
                    <a:lnTo>
                      <a:pt x="2078" y="1962"/>
                    </a:lnTo>
                    <a:lnTo>
                      <a:pt x="2088" y="1950"/>
                    </a:lnTo>
                    <a:lnTo>
                      <a:pt x="2090" y="1944"/>
                    </a:lnTo>
                    <a:lnTo>
                      <a:pt x="2094" y="1932"/>
                    </a:lnTo>
                    <a:lnTo>
                      <a:pt x="2096" y="1928"/>
                    </a:lnTo>
                    <a:lnTo>
                      <a:pt x="2100" y="1924"/>
                    </a:lnTo>
                    <a:lnTo>
                      <a:pt x="2106" y="1922"/>
                    </a:lnTo>
                    <a:lnTo>
                      <a:pt x="2108" y="1920"/>
                    </a:lnTo>
                    <a:lnTo>
                      <a:pt x="2108" y="1918"/>
                    </a:lnTo>
                    <a:lnTo>
                      <a:pt x="2108" y="1916"/>
                    </a:lnTo>
                    <a:lnTo>
                      <a:pt x="2106" y="1914"/>
                    </a:lnTo>
                    <a:lnTo>
                      <a:pt x="2100" y="1912"/>
                    </a:lnTo>
                    <a:lnTo>
                      <a:pt x="2096" y="1908"/>
                    </a:lnTo>
                    <a:lnTo>
                      <a:pt x="2094" y="1900"/>
                    </a:lnTo>
                    <a:lnTo>
                      <a:pt x="2094" y="1898"/>
                    </a:lnTo>
                    <a:lnTo>
                      <a:pt x="2094" y="1882"/>
                    </a:lnTo>
                    <a:lnTo>
                      <a:pt x="2094" y="1878"/>
                    </a:lnTo>
                    <a:lnTo>
                      <a:pt x="2096" y="1870"/>
                    </a:lnTo>
                    <a:lnTo>
                      <a:pt x="2100" y="1866"/>
                    </a:lnTo>
                    <a:lnTo>
                      <a:pt x="2106" y="1864"/>
                    </a:lnTo>
                    <a:lnTo>
                      <a:pt x="2108" y="1862"/>
                    </a:lnTo>
                    <a:lnTo>
                      <a:pt x="2110" y="1858"/>
                    </a:lnTo>
                    <a:lnTo>
                      <a:pt x="2110" y="1856"/>
                    </a:lnTo>
                    <a:lnTo>
                      <a:pt x="2110" y="1852"/>
                    </a:lnTo>
                    <a:lnTo>
                      <a:pt x="2106" y="1848"/>
                    </a:lnTo>
                    <a:lnTo>
                      <a:pt x="2102" y="1842"/>
                    </a:lnTo>
                    <a:lnTo>
                      <a:pt x="2096" y="1836"/>
                    </a:lnTo>
                    <a:lnTo>
                      <a:pt x="2090" y="1834"/>
                    </a:lnTo>
                    <a:lnTo>
                      <a:pt x="2084" y="1832"/>
                    </a:lnTo>
                    <a:lnTo>
                      <a:pt x="2076" y="1834"/>
                    </a:lnTo>
                    <a:lnTo>
                      <a:pt x="2052" y="1846"/>
                    </a:lnTo>
                    <a:lnTo>
                      <a:pt x="2046" y="1850"/>
                    </a:lnTo>
                    <a:lnTo>
                      <a:pt x="2040" y="1856"/>
                    </a:lnTo>
                    <a:lnTo>
                      <a:pt x="2020" y="1882"/>
                    </a:lnTo>
                    <a:lnTo>
                      <a:pt x="2014" y="1888"/>
                    </a:lnTo>
                    <a:lnTo>
                      <a:pt x="2008" y="1892"/>
                    </a:lnTo>
                    <a:lnTo>
                      <a:pt x="2004" y="1896"/>
                    </a:lnTo>
                    <a:lnTo>
                      <a:pt x="1988" y="1902"/>
                    </a:lnTo>
                    <a:lnTo>
                      <a:pt x="1984" y="1904"/>
                    </a:lnTo>
                    <a:lnTo>
                      <a:pt x="1972" y="1914"/>
                    </a:lnTo>
                    <a:lnTo>
                      <a:pt x="1968" y="1920"/>
                    </a:lnTo>
                    <a:lnTo>
                      <a:pt x="1966" y="1926"/>
                    </a:lnTo>
                    <a:lnTo>
                      <a:pt x="1966" y="1940"/>
                    </a:lnTo>
                    <a:close/>
                    <a:moveTo>
                      <a:pt x="2180" y="1810"/>
                    </a:moveTo>
                    <a:lnTo>
                      <a:pt x="2180" y="1810"/>
                    </a:lnTo>
                    <a:lnTo>
                      <a:pt x="2174" y="1814"/>
                    </a:lnTo>
                    <a:lnTo>
                      <a:pt x="2170" y="1818"/>
                    </a:lnTo>
                    <a:lnTo>
                      <a:pt x="2164" y="1832"/>
                    </a:lnTo>
                    <a:lnTo>
                      <a:pt x="2164" y="1834"/>
                    </a:lnTo>
                    <a:lnTo>
                      <a:pt x="2164" y="1836"/>
                    </a:lnTo>
                    <a:lnTo>
                      <a:pt x="2166" y="1838"/>
                    </a:lnTo>
                    <a:lnTo>
                      <a:pt x="2168" y="1836"/>
                    </a:lnTo>
                    <a:lnTo>
                      <a:pt x="2174" y="1834"/>
                    </a:lnTo>
                    <a:lnTo>
                      <a:pt x="2180" y="1832"/>
                    </a:lnTo>
                    <a:lnTo>
                      <a:pt x="2186" y="1834"/>
                    </a:lnTo>
                    <a:lnTo>
                      <a:pt x="2192" y="1838"/>
                    </a:lnTo>
                    <a:lnTo>
                      <a:pt x="2200" y="1840"/>
                    </a:lnTo>
                    <a:lnTo>
                      <a:pt x="2204" y="1840"/>
                    </a:lnTo>
                    <a:lnTo>
                      <a:pt x="2210" y="1840"/>
                    </a:lnTo>
                    <a:lnTo>
                      <a:pt x="2218" y="1844"/>
                    </a:lnTo>
                    <a:lnTo>
                      <a:pt x="2224" y="1846"/>
                    </a:lnTo>
                    <a:lnTo>
                      <a:pt x="2226" y="1846"/>
                    </a:lnTo>
                    <a:lnTo>
                      <a:pt x="2228" y="1846"/>
                    </a:lnTo>
                    <a:lnTo>
                      <a:pt x="2230" y="1844"/>
                    </a:lnTo>
                    <a:lnTo>
                      <a:pt x="2230" y="1842"/>
                    </a:lnTo>
                    <a:lnTo>
                      <a:pt x="2230" y="1818"/>
                    </a:lnTo>
                    <a:lnTo>
                      <a:pt x="2230" y="1812"/>
                    </a:lnTo>
                    <a:lnTo>
                      <a:pt x="2226" y="1806"/>
                    </a:lnTo>
                    <a:lnTo>
                      <a:pt x="2216" y="1798"/>
                    </a:lnTo>
                    <a:lnTo>
                      <a:pt x="2214" y="1796"/>
                    </a:lnTo>
                    <a:lnTo>
                      <a:pt x="2212" y="1794"/>
                    </a:lnTo>
                    <a:lnTo>
                      <a:pt x="2208" y="1796"/>
                    </a:lnTo>
                    <a:lnTo>
                      <a:pt x="2206" y="1798"/>
                    </a:lnTo>
                    <a:lnTo>
                      <a:pt x="2198" y="1806"/>
                    </a:lnTo>
                    <a:lnTo>
                      <a:pt x="2190" y="1810"/>
                    </a:lnTo>
                    <a:lnTo>
                      <a:pt x="2184" y="1810"/>
                    </a:lnTo>
                    <a:lnTo>
                      <a:pt x="2180" y="1810"/>
                    </a:lnTo>
                    <a:close/>
                    <a:moveTo>
                      <a:pt x="2152" y="1544"/>
                    </a:moveTo>
                    <a:lnTo>
                      <a:pt x="2152" y="1544"/>
                    </a:lnTo>
                    <a:lnTo>
                      <a:pt x="2152" y="1542"/>
                    </a:lnTo>
                    <a:lnTo>
                      <a:pt x="2152" y="1540"/>
                    </a:lnTo>
                    <a:lnTo>
                      <a:pt x="2150" y="1540"/>
                    </a:lnTo>
                    <a:lnTo>
                      <a:pt x="2148" y="1542"/>
                    </a:lnTo>
                    <a:lnTo>
                      <a:pt x="2138" y="1550"/>
                    </a:lnTo>
                    <a:lnTo>
                      <a:pt x="2134" y="1558"/>
                    </a:lnTo>
                    <a:lnTo>
                      <a:pt x="2132" y="1564"/>
                    </a:lnTo>
                    <a:lnTo>
                      <a:pt x="2132" y="1568"/>
                    </a:lnTo>
                    <a:lnTo>
                      <a:pt x="2134" y="1576"/>
                    </a:lnTo>
                    <a:lnTo>
                      <a:pt x="2136" y="1584"/>
                    </a:lnTo>
                    <a:lnTo>
                      <a:pt x="2140" y="1588"/>
                    </a:lnTo>
                    <a:lnTo>
                      <a:pt x="2140" y="1590"/>
                    </a:lnTo>
                    <a:lnTo>
                      <a:pt x="2142" y="1592"/>
                    </a:lnTo>
                    <a:lnTo>
                      <a:pt x="2144" y="1590"/>
                    </a:lnTo>
                    <a:lnTo>
                      <a:pt x="2144" y="1588"/>
                    </a:lnTo>
                    <a:lnTo>
                      <a:pt x="2150" y="1564"/>
                    </a:lnTo>
                    <a:lnTo>
                      <a:pt x="2152" y="1548"/>
                    </a:lnTo>
                    <a:lnTo>
                      <a:pt x="2152" y="1544"/>
                    </a:lnTo>
                    <a:close/>
                    <a:moveTo>
                      <a:pt x="2066" y="2082"/>
                    </a:moveTo>
                    <a:lnTo>
                      <a:pt x="2066" y="2082"/>
                    </a:lnTo>
                    <a:lnTo>
                      <a:pt x="2068" y="2082"/>
                    </a:lnTo>
                    <a:lnTo>
                      <a:pt x="2070" y="2082"/>
                    </a:lnTo>
                    <a:lnTo>
                      <a:pt x="2072" y="2080"/>
                    </a:lnTo>
                    <a:lnTo>
                      <a:pt x="2070" y="2078"/>
                    </a:lnTo>
                    <a:lnTo>
                      <a:pt x="2068" y="2072"/>
                    </a:lnTo>
                    <a:lnTo>
                      <a:pt x="2062" y="2066"/>
                    </a:lnTo>
                    <a:lnTo>
                      <a:pt x="2056" y="2062"/>
                    </a:lnTo>
                    <a:lnTo>
                      <a:pt x="2032" y="2058"/>
                    </a:lnTo>
                    <a:lnTo>
                      <a:pt x="2018" y="2052"/>
                    </a:lnTo>
                    <a:lnTo>
                      <a:pt x="2012" y="2048"/>
                    </a:lnTo>
                    <a:lnTo>
                      <a:pt x="2006" y="2046"/>
                    </a:lnTo>
                    <a:lnTo>
                      <a:pt x="1998" y="2046"/>
                    </a:lnTo>
                    <a:lnTo>
                      <a:pt x="1994" y="2046"/>
                    </a:lnTo>
                    <a:lnTo>
                      <a:pt x="1978" y="2046"/>
                    </a:lnTo>
                    <a:lnTo>
                      <a:pt x="1964" y="2046"/>
                    </a:lnTo>
                    <a:lnTo>
                      <a:pt x="1948" y="2046"/>
                    </a:lnTo>
                    <a:lnTo>
                      <a:pt x="1916" y="2046"/>
                    </a:lnTo>
                    <a:lnTo>
                      <a:pt x="1912" y="2046"/>
                    </a:lnTo>
                    <a:lnTo>
                      <a:pt x="1916" y="2048"/>
                    </a:lnTo>
                    <a:lnTo>
                      <a:pt x="1940" y="2062"/>
                    </a:lnTo>
                    <a:lnTo>
                      <a:pt x="1954" y="2066"/>
                    </a:lnTo>
                    <a:lnTo>
                      <a:pt x="1998" y="2074"/>
                    </a:lnTo>
                    <a:lnTo>
                      <a:pt x="2014" y="2074"/>
                    </a:lnTo>
                    <a:lnTo>
                      <a:pt x="2026" y="2074"/>
                    </a:lnTo>
                    <a:lnTo>
                      <a:pt x="2042" y="2076"/>
                    </a:lnTo>
                    <a:lnTo>
                      <a:pt x="2066" y="2082"/>
                    </a:lnTo>
                    <a:close/>
                    <a:moveTo>
                      <a:pt x="2126" y="1676"/>
                    </a:moveTo>
                    <a:lnTo>
                      <a:pt x="2126" y="1676"/>
                    </a:lnTo>
                    <a:lnTo>
                      <a:pt x="2124" y="1684"/>
                    </a:lnTo>
                    <a:lnTo>
                      <a:pt x="2126" y="1692"/>
                    </a:lnTo>
                    <a:lnTo>
                      <a:pt x="2130" y="1706"/>
                    </a:lnTo>
                    <a:lnTo>
                      <a:pt x="2134" y="1712"/>
                    </a:lnTo>
                    <a:lnTo>
                      <a:pt x="2138" y="1718"/>
                    </a:lnTo>
                    <a:lnTo>
                      <a:pt x="2142" y="1722"/>
                    </a:lnTo>
                    <a:lnTo>
                      <a:pt x="2148" y="1722"/>
                    </a:lnTo>
                    <a:lnTo>
                      <a:pt x="2152" y="1724"/>
                    </a:lnTo>
                    <a:lnTo>
                      <a:pt x="2158" y="1728"/>
                    </a:lnTo>
                    <a:lnTo>
                      <a:pt x="2174" y="1738"/>
                    </a:lnTo>
                    <a:lnTo>
                      <a:pt x="2180" y="1744"/>
                    </a:lnTo>
                    <a:lnTo>
                      <a:pt x="2186" y="1750"/>
                    </a:lnTo>
                    <a:lnTo>
                      <a:pt x="2188" y="1754"/>
                    </a:lnTo>
                    <a:lnTo>
                      <a:pt x="2192" y="1760"/>
                    </a:lnTo>
                    <a:lnTo>
                      <a:pt x="2198" y="1766"/>
                    </a:lnTo>
                    <a:lnTo>
                      <a:pt x="2204" y="1768"/>
                    </a:lnTo>
                    <a:lnTo>
                      <a:pt x="2206" y="1768"/>
                    </a:lnTo>
                    <a:lnTo>
                      <a:pt x="2208" y="1768"/>
                    </a:lnTo>
                    <a:lnTo>
                      <a:pt x="2210" y="1766"/>
                    </a:lnTo>
                    <a:lnTo>
                      <a:pt x="2210" y="1764"/>
                    </a:lnTo>
                    <a:lnTo>
                      <a:pt x="2210" y="1760"/>
                    </a:lnTo>
                    <a:lnTo>
                      <a:pt x="2210" y="1752"/>
                    </a:lnTo>
                    <a:lnTo>
                      <a:pt x="2206" y="1746"/>
                    </a:lnTo>
                    <a:lnTo>
                      <a:pt x="2196" y="1730"/>
                    </a:lnTo>
                    <a:lnTo>
                      <a:pt x="2190" y="1724"/>
                    </a:lnTo>
                    <a:lnTo>
                      <a:pt x="2184" y="1718"/>
                    </a:lnTo>
                    <a:lnTo>
                      <a:pt x="2168" y="1708"/>
                    </a:lnTo>
                    <a:lnTo>
                      <a:pt x="2164" y="1704"/>
                    </a:lnTo>
                    <a:lnTo>
                      <a:pt x="2162" y="1698"/>
                    </a:lnTo>
                    <a:lnTo>
                      <a:pt x="2164" y="1686"/>
                    </a:lnTo>
                    <a:lnTo>
                      <a:pt x="2170" y="1672"/>
                    </a:lnTo>
                    <a:lnTo>
                      <a:pt x="2168" y="1666"/>
                    </a:lnTo>
                    <a:lnTo>
                      <a:pt x="2164" y="1660"/>
                    </a:lnTo>
                    <a:lnTo>
                      <a:pt x="2160" y="1658"/>
                    </a:lnTo>
                    <a:lnTo>
                      <a:pt x="2152" y="1656"/>
                    </a:lnTo>
                    <a:lnTo>
                      <a:pt x="2146" y="1658"/>
                    </a:lnTo>
                    <a:lnTo>
                      <a:pt x="2140" y="1660"/>
                    </a:lnTo>
                    <a:lnTo>
                      <a:pt x="2134" y="1666"/>
                    </a:lnTo>
                    <a:lnTo>
                      <a:pt x="2130" y="1672"/>
                    </a:lnTo>
                    <a:lnTo>
                      <a:pt x="2126" y="1676"/>
                    </a:lnTo>
                    <a:close/>
                    <a:moveTo>
                      <a:pt x="3046" y="620"/>
                    </a:moveTo>
                    <a:lnTo>
                      <a:pt x="3046" y="620"/>
                    </a:lnTo>
                    <a:lnTo>
                      <a:pt x="3052" y="616"/>
                    </a:lnTo>
                    <a:lnTo>
                      <a:pt x="3054" y="610"/>
                    </a:lnTo>
                    <a:lnTo>
                      <a:pt x="3062" y="478"/>
                    </a:lnTo>
                    <a:lnTo>
                      <a:pt x="3060" y="472"/>
                    </a:lnTo>
                    <a:lnTo>
                      <a:pt x="3056" y="466"/>
                    </a:lnTo>
                    <a:lnTo>
                      <a:pt x="3050" y="464"/>
                    </a:lnTo>
                    <a:lnTo>
                      <a:pt x="3038" y="460"/>
                    </a:lnTo>
                    <a:lnTo>
                      <a:pt x="3034" y="458"/>
                    </a:lnTo>
                    <a:lnTo>
                      <a:pt x="3028" y="454"/>
                    </a:lnTo>
                    <a:lnTo>
                      <a:pt x="3020" y="446"/>
                    </a:lnTo>
                    <a:lnTo>
                      <a:pt x="3006" y="438"/>
                    </a:lnTo>
                    <a:lnTo>
                      <a:pt x="3002" y="434"/>
                    </a:lnTo>
                    <a:lnTo>
                      <a:pt x="2994" y="432"/>
                    </a:lnTo>
                    <a:lnTo>
                      <a:pt x="2986" y="432"/>
                    </a:lnTo>
                    <a:lnTo>
                      <a:pt x="2972" y="432"/>
                    </a:lnTo>
                    <a:lnTo>
                      <a:pt x="2966" y="430"/>
                    </a:lnTo>
                    <a:lnTo>
                      <a:pt x="2958" y="428"/>
                    </a:lnTo>
                    <a:lnTo>
                      <a:pt x="2952" y="424"/>
                    </a:lnTo>
                    <a:lnTo>
                      <a:pt x="2946" y="422"/>
                    </a:lnTo>
                    <a:lnTo>
                      <a:pt x="2938" y="422"/>
                    </a:lnTo>
                    <a:lnTo>
                      <a:pt x="2934" y="422"/>
                    </a:lnTo>
                    <a:lnTo>
                      <a:pt x="2920" y="422"/>
                    </a:lnTo>
                    <a:lnTo>
                      <a:pt x="2918" y="424"/>
                    </a:lnTo>
                    <a:lnTo>
                      <a:pt x="2918" y="430"/>
                    </a:lnTo>
                    <a:lnTo>
                      <a:pt x="2924" y="452"/>
                    </a:lnTo>
                    <a:lnTo>
                      <a:pt x="2922" y="460"/>
                    </a:lnTo>
                    <a:lnTo>
                      <a:pt x="2918" y="464"/>
                    </a:lnTo>
                    <a:lnTo>
                      <a:pt x="2914" y="466"/>
                    </a:lnTo>
                    <a:lnTo>
                      <a:pt x="2906" y="468"/>
                    </a:lnTo>
                    <a:lnTo>
                      <a:pt x="2900" y="466"/>
                    </a:lnTo>
                    <a:lnTo>
                      <a:pt x="2894" y="464"/>
                    </a:lnTo>
                    <a:lnTo>
                      <a:pt x="2888" y="460"/>
                    </a:lnTo>
                    <a:lnTo>
                      <a:pt x="2882" y="454"/>
                    </a:lnTo>
                    <a:lnTo>
                      <a:pt x="2880" y="448"/>
                    </a:lnTo>
                    <a:lnTo>
                      <a:pt x="2876" y="436"/>
                    </a:lnTo>
                    <a:lnTo>
                      <a:pt x="2874" y="432"/>
                    </a:lnTo>
                    <a:lnTo>
                      <a:pt x="2868" y="432"/>
                    </a:lnTo>
                    <a:lnTo>
                      <a:pt x="2856" y="432"/>
                    </a:lnTo>
                    <a:lnTo>
                      <a:pt x="2848" y="432"/>
                    </a:lnTo>
                    <a:lnTo>
                      <a:pt x="2842" y="436"/>
                    </a:lnTo>
                    <a:lnTo>
                      <a:pt x="2836" y="438"/>
                    </a:lnTo>
                    <a:lnTo>
                      <a:pt x="2830" y="438"/>
                    </a:lnTo>
                    <a:lnTo>
                      <a:pt x="2816" y="434"/>
                    </a:lnTo>
                    <a:lnTo>
                      <a:pt x="2800" y="432"/>
                    </a:lnTo>
                    <a:lnTo>
                      <a:pt x="2786" y="432"/>
                    </a:lnTo>
                    <a:lnTo>
                      <a:pt x="2780" y="432"/>
                    </a:lnTo>
                    <a:lnTo>
                      <a:pt x="2774" y="436"/>
                    </a:lnTo>
                    <a:lnTo>
                      <a:pt x="2772" y="438"/>
                    </a:lnTo>
                    <a:lnTo>
                      <a:pt x="2768" y="438"/>
                    </a:lnTo>
                    <a:lnTo>
                      <a:pt x="2764" y="436"/>
                    </a:lnTo>
                    <a:lnTo>
                      <a:pt x="2756" y="426"/>
                    </a:lnTo>
                    <a:lnTo>
                      <a:pt x="2752" y="420"/>
                    </a:lnTo>
                    <a:lnTo>
                      <a:pt x="2750" y="414"/>
                    </a:lnTo>
                    <a:lnTo>
                      <a:pt x="2750" y="400"/>
                    </a:lnTo>
                    <a:lnTo>
                      <a:pt x="2748" y="394"/>
                    </a:lnTo>
                    <a:lnTo>
                      <a:pt x="2742" y="388"/>
                    </a:lnTo>
                    <a:lnTo>
                      <a:pt x="2726" y="376"/>
                    </a:lnTo>
                    <a:lnTo>
                      <a:pt x="2720" y="374"/>
                    </a:lnTo>
                    <a:lnTo>
                      <a:pt x="2712" y="372"/>
                    </a:lnTo>
                    <a:lnTo>
                      <a:pt x="2680" y="372"/>
                    </a:lnTo>
                    <a:lnTo>
                      <a:pt x="2664" y="372"/>
                    </a:lnTo>
                    <a:lnTo>
                      <a:pt x="2630" y="372"/>
                    </a:lnTo>
                    <a:lnTo>
                      <a:pt x="2624" y="370"/>
                    </a:lnTo>
                    <a:lnTo>
                      <a:pt x="2622" y="368"/>
                    </a:lnTo>
                    <a:lnTo>
                      <a:pt x="2620" y="362"/>
                    </a:lnTo>
                    <a:lnTo>
                      <a:pt x="2618" y="358"/>
                    </a:lnTo>
                    <a:lnTo>
                      <a:pt x="2606" y="348"/>
                    </a:lnTo>
                    <a:lnTo>
                      <a:pt x="2590" y="338"/>
                    </a:lnTo>
                    <a:lnTo>
                      <a:pt x="2586" y="332"/>
                    </a:lnTo>
                    <a:lnTo>
                      <a:pt x="2584" y="326"/>
                    </a:lnTo>
                    <a:lnTo>
                      <a:pt x="2584" y="322"/>
                    </a:lnTo>
                    <a:lnTo>
                      <a:pt x="2580" y="316"/>
                    </a:lnTo>
                    <a:lnTo>
                      <a:pt x="2576" y="312"/>
                    </a:lnTo>
                    <a:lnTo>
                      <a:pt x="2474" y="286"/>
                    </a:lnTo>
                    <a:lnTo>
                      <a:pt x="2468" y="286"/>
                    </a:lnTo>
                    <a:lnTo>
                      <a:pt x="2466" y="288"/>
                    </a:lnTo>
                    <a:lnTo>
                      <a:pt x="2466" y="290"/>
                    </a:lnTo>
                    <a:lnTo>
                      <a:pt x="2464" y="294"/>
                    </a:lnTo>
                    <a:lnTo>
                      <a:pt x="2458" y="298"/>
                    </a:lnTo>
                    <a:lnTo>
                      <a:pt x="2442" y="310"/>
                    </a:lnTo>
                    <a:lnTo>
                      <a:pt x="2438" y="314"/>
                    </a:lnTo>
                    <a:lnTo>
                      <a:pt x="2438" y="322"/>
                    </a:lnTo>
                    <a:lnTo>
                      <a:pt x="2444" y="336"/>
                    </a:lnTo>
                    <a:lnTo>
                      <a:pt x="2444" y="338"/>
                    </a:lnTo>
                    <a:lnTo>
                      <a:pt x="2444" y="342"/>
                    </a:lnTo>
                    <a:lnTo>
                      <a:pt x="2442" y="344"/>
                    </a:lnTo>
                    <a:lnTo>
                      <a:pt x="2438" y="346"/>
                    </a:lnTo>
                    <a:lnTo>
                      <a:pt x="2424" y="350"/>
                    </a:lnTo>
                    <a:lnTo>
                      <a:pt x="2408" y="352"/>
                    </a:lnTo>
                    <a:lnTo>
                      <a:pt x="2406" y="352"/>
                    </a:lnTo>
                    <a:lnTo>
                      <a:pt x="2390" y="350"/>
                    </a:lnTo>
                    <a:lnTo>
                      <a:pt x="2376" y="346"/>
                    </a:lnTo>
                    <a:lnTo>
                      <a:pt x="2368" y="346"/>
                    </a:lnTo>
                    <a:lnTo>
                      <a:pt x="2362" y="348"/>
                    </a:lnTo>
                    <a:lnTo>
                      <a:pt x="2358" y="350"/>
                    </a:lnTo>
                    <a:lnTo>
                      <a:pt x="2350" y="350"/>
                    </a:lnTo>
                    <a:lnTo>
                      <a:pt x="2346" y="346"/>
                    </a:lnTo>
                    <a:lnTo>
                      <a:pt x="2332" y="340"/>
                    </a:lnTo>
                    <a:lnTo>
                      <a:pt x="2326" y="336"/>
                    </a:lnTo>
                    <a:lnTo>
                      <a:pt x="2324" y="336"/>
                    </a:lnTo>
                    <a:lnTo>
                      <a:pt x="2322" y="336"/>
                    </a:lnTo>
                    <a:lnTo>
                      <a:pt x="2320" y="338"/>
                    </a:lnTo>
                    <a:lnTo>
                      <a:pt x="2318" y="342"/>
                    </a:lnTo>
                    <a:lnTo>
                      <a:pt x="2318" y="354"/>
                    </a:lnTo>
                    <a:lnTo>
                      <a:pt x="2318" y="362"/>
                    </a:lnTo>
                    <a:lnTo>
                      <a:pt x="2314" y="368"/>
                    </a:lnTo>
                    <a:lnTo>
                      <a:pt x="2304" y="376"/>
                    </a:lnTo>
                    <a:lnTo>
                      <a:pt x="2302" y="378"/>
                    </a:lnTo>
                    <a:lnTo>
                      <a:pt x="2300" y="378"/>
                    </a:lnTo>
                    <a:lnTo>
                      <a:pt x="2298" y="378"/>
                    </a:lnTo>
                    <a:lnTo>
                      <a:pt x="2294" y="376"/>
                    </a:lnTo>
                    <a:lnTo>
                      <a:pt x="2284" y="360"/>
                    </a:lnTo>
                    <a:lnTo>
                      <a:pt x="2276" y="346"/>
                    </a:lnTo>
                    <a:lnTo>
                      <a:pt x="2264" y="330"/>
                    </a:lnTo>
                    <a:lnTo>
                      <a:pt x="2262" y="324"/>
                    </a:lnTo>
                    <a:lnTo>
                      <a:pt x="2264" y="316"/>
                    </a:lnTo>
                    <a:lnTo>
                      <a:pt x="2276" y="300"/>
                    </a:lnTo>
                    <a:lnTo>
                      <a:pt x="2278" y="294"/>
                    </a:lnTo>
                    <a:lnTo>
                      <a:pt x="2280" y="286"/>
                    </a:lnTo>
                    <a:lnTo>
                      <a:pt x="2280" y="282"/>
                    </a:lnTo>
                    <a:lnTo>
                      <a:pt x="2278" y="276"/>
                    </a:lnTo>
                    <a:lnTo>
                      <a:pt x="2274" y="268"/>
                    </a:lnTo>
                    <a:lnTo>
                      <a:pt x="2266" y="260"/>
                    </a:lnTo>
                    <a:lnTo>
                      <a:pt x="2252" y="252"/>
                    </a:lnTo>
                    <a:lnTo>
                      <a:pt x="2248" y="248"/>
                    </a:lnTo>
                    <a:lnTo>
                      <a:pt x="2240" y="246"/>
                    </a:lnTo>
                    <a:lnTo>
                      <a:pt x="2232" y="246"/>
                    </a:lnTo>
                    <a:lnTo>
                      <a:pt x="2230" y="246"/>
                    </a:lnTo>
                    <a:lnTo>
                      <a:pt x="2222" y="244"/>
                    </a:lnTo>
                    <a:lnTo>
                      <a:pt x="2216" y="240"/>
                    </a:lnTo>
                    <a:lnTo>
                      <a:pt x="2204" y="232"/>
                    </a:lnTo>
                    <a:lnTo>
                      <a:pt x="2198" y="230"/>
                    </a:lnTo>
                    <a:lnTo>
                      <a:pt x="2196" y="228"/>
                    </a:lnTo>
                    <a:lnTo>
                      <a:pt x="2192" y="228"/>
                    </a:lnTo>
                    <a:lnTo>
                      <a:pt x="2190" y="230"/>
                    </a:lnTo>
                    <a:lnTo>
                      <a:pt x="2188" y="232"/>
                    </a:lnTo>
                    <a:lnTo>
                      <a:pt x="2186" y="238"/>
                    </a:lnTo>
                    <a:lnTo>
                      <a:pt x="2178" y="252"/>
                    </a:lnTo>
                    <a:lnTo>
                      <a:pt x="2176" y="258"/>
                    </a:lnTo>
                    <a:lnTo>
                      <a:pt x="2170" y="262"/>
                    </a:lnTo>
                    <a:lnTo>
                      <a:pt x="2164" y="264"/>
                    </a:lnTo>
                    <a:lnTo>
                      <a:pt x="2132" y="264"/>
                    </a:lnTo>
                    <a:lnTo>
                      <a:pt x="2124" y="264"/>
                    </a:lnTo>
                    <a:lnTo>
                      <a:pt x="2116" y="262"/>
                    </a:lnTo>
                    <a:lnTo>
                      <a:pt x="2110" y="258"/>
                    </a:lnTo>
                    <a:lnTo>
                      <a:pt x="2104" y="254"/>
                    </a:lnTo>
                    <a:lnTo>
                      <a:pt x="2100" y="248"/>
                    </a:lnTo>
                    <a:lnTo>
                      <a:pt x="2098" y="242"/>
                    </a:lnTo>
                    <a:lnTo>
                      <a:pt x="2092" y="238"/>
                    </a:lnTo>
                    <a:lnTo>
                      <a:pt x="2086" y="236"/>
                    </a:lnTo>
                    <a:lnTo>
                      <a:pt x="2062" y="236"/>
                    </a:lnTo>
                    <a:lnTo>
                      <a:pt x="2054" y="236"/>
                    </a:lnTo>
                    <a:lnTo>
                      <a:pt x="2048" y="240"/>
                    </a:lnTo>
                    <a:lnTo>
                      <a:pt x="2032" y="250"/>
                    </a:lnTo>
                    <a:lnTo>
                      <a:pt x="2030" y="252"/>
                    </a:lnTo>
                    <a:lnTo>
                      <a:pt x="2028" y="252"/>
                    </a:lnTo>
                    <a:lnTo>
                      <a:pt x="2026" y="250"/>
                    </a:lnTo>
                    <a:lnTo>
                      <a:pt x="2026" y="246"/>
                    </a:lnTo>
                    <a:lnTo>
                      <a:pt x="2026" y="244"/>
                    </a:lnTo>
                    <a:lnTo>
                      <a:pt x="2024" y="236"/>
                    </a:lnTo>
                    <a:lnTo>
                      <a:pt x="2020" y="230"/>
                    </a:lnTo>
                    <a:lnTo>
                      <a:pt x="2012" y="222"/>
                    </a:lnTo>
                    <a:lnTo>
                      <a:pt x="2004" y="218"/>
                    </a:lnTo>
                    <a:lnTo>
                      <a:pt x="1998" y="216"/>
                    </a:lnTo>
                    <a:lnTo>
                      <a:pt x="1994" y="216"/>
                    </a:lnTo>
                    <a:lnTo>
                      <a:pt x="1986" y="218"/>
                    </a:lnTo>
                    <a:lnTo>
                      <a:pt x="1980" y="222"/>
                    </a:lnTo>
                    <a:lnTo>
                      <a:pt x="1972" y="230"/>
                    </a:lnTo>
                    <a:lnTo>
                      <a:pt x="1960" y="240"/>
                    </a:lnTo>
                    <a:lnTo>
                      <a:pt x="1944" y="250"/>
                    </a:lnTo>
                    <a:lnTo>
                      <a:pt x="1930" y="260"/>
                    </a:lnTo>
                    <a:lnTo>
                      <a:pt x="1914" y="270"/>
                    </a:lnTo>
                    <a:lnTo>
                      <a:pt x="1910" y="272"/>
                    </a:lnTo>
                    <a:lnTo>
                      <a:pt x="1912" y="268"/>
                    </a:lnTo>
                    <a:lnTo>
                      <a:pt x="1922" y="252"/>
                    </a:lnTo>
                    <a:lnTo>
                      <a:pt x="1928" y="246"/>
                    </a:lnTo>
                    <a:lnTo>
                      <a:pt x="1934" y="242"/>
                    </a:lnTo>
                    <a:lnTo>
                      <a:pt x="1940" y="238"/>
                    </a:lnTo>
                    <a:lnTo>
                      <a:pt x="1946" y="234"/>
                    </a:lnTo>
                    <a:lnTo>
                      <a:pt x="1952" y="228"/>
                    </a:lnTo>
                    <a:lnTo>
                      <a:pt x="1972" y="194"/>
                    </a:lnTo>
                    <a:lnTo>
                      <a:pt x="1982" y="180"/>
                    </a:lnTo>
                    <a:lnTo>
                      <a:pt x="1990" y="172"/>
                    </a:lnTo>
                    <a:lnTo>
                      <a:pt x="2000" y="160"/>
                    </a:lnTo>
                    <a:lnTo>
                      <a:pt x="2010" y="144"/>
                    </a:lnTo>
                    <a:lnTo>
                      <a:pt x="2014" y="138"/>
                    </a:lnTo>
                    <a:lnTo>
                      <a:pt x="2014" y="130"/>
                    </a:lnTo>
                    <a:lnTo>
                      <a:pt x="2008" y="96"/>
                    </a:lnTo>
                    <a:lnTo>
                      <a:pt x="2004" y="90"/>
                    </a:lnTo>
                    <a:lnTo>
                      <a:pt x="2000" y="84"/>
                    </a:lnTo>
                    <a:lnTo>
                      <a:pt x="1972" y="64"/>
                    </a:lnTo>
                    <a:lnTo>
                      <a:pt x="1958" y="56"/>
                    </a:lnTo>
                    <a:lnTo>
                      <a:pt x="1944" y="52"/>
                    </a:lnTo>
                    <a:lnTo>
                      <a:pt x="1940" y="48"/>
                    </a:lnTo>
                    <a:lnTo>
                      <a:pt x="1938" y="44"/>
                    </a:lnTo>
                    <a:lnTo>
                      <a:pt x="1934" y="32"/>
                    </a:lnTo>
                    <a:lnTo>
                      <a:pt x="1922" y="8"/>
                    </a:lnTo>
                    <a:lnTo>
                      <a:pt x="1916" y="2"/>
                    </a:lnTo>
                    <a:lnTo>
                      <a:pt x="1910" y="0"/>
                    </a:lnTo>
                    <a:lnTo>
                      <a:pt x="1886" y="0"/>
                    </a:lnTo>
                    <a:lnTo>
                      <a:pt x="1880" y="2"/>
                    </a:lnTo>
                    <a:lnTo>
                      <a:pt x="1872" y="6"/>
                    </a:lnTo>
                    <a:lnTo>
                      <a:pt x="1844" y="34"/>
                    </a:lnTo>
                    <a:lnTo>
                      <a:pt x="1840" y="40"/>
                    </a:lnTo>
                    <a:lnTo>
                      <a:pt x="1838" y="48"/>
                    </a:lnTo>
                    <a:lnTo>
                      <a:pt x="1832" y="70"/>
                    </a:lnTo>
                    <a:lnTo>
                      <a:pt x="1828" y="78"/>
                    </a:lnTo>
                    <a:lnTo>
                      <a:pt x="1822" y="82"/>
                    </a:lnTo>
                    <a:lnTo>
                      <a:pt x="1788" y="104"/>
                    </a:lnTo>
                    <a:lnTo>
                      <a:pt x="1780" y="106"/>
                    </a:lnTo>
                    <a:lnTo>
                      <a:pt x="1774" y="104"/>
                    </a:lnTo>
                    <a:lnTo>
                      <a:pt x="1758" y="92"/>
                    </a:lnTo>
                    <a:lnTo>
                      <a:pt x="1750" y="90"/>
                    </a:lnTo>
                    <a:lnTo>
                      <a:pt x="1744" y="92"/>
                    </a:lnTo>
                    <a:lnTo>
                      <a:pt x="1710" y="106"/>
                    </a:lnTo>
                    <a:lnTo>
                      <a:pt x="1696" y="112"/>
                    </a:lnTo>
                    <a:lnTo>
                      <a:pt x="1660" y="134"/>
                    </a:lnTo>
                    <a:lnTo>
                      <a:pt x="1648" y="144"/>
                    </a:lnTo>
                    <a:lnTo>
                      <a:pt x="1630" y="162"/>
                    </a:lnTo>
                    <a:lnTo>
                      <a:pt x="1626" y="168"/>
                    </a:lnTo>
                    <a:lnTo>
                      <a:pt x="1622" y="174"/>
                    </a:lnTo>
                    <a:lnTo>
                      <a:pt x="1616" y="218"/>
                    </a:lnTo>
                    <a:lnTo>
                      <a:pt x="1612" y="224"/>
                    </a:lnTo>
                    <a:lnTo>
                      <a:pt x="1606" y="228"/>
                    </a:lnTo>
                    <a:lnTo>
                      <a:pt x="1544" y="244"/>
                    </a:lnTo>
                    <a:lnTo>
                      <a:pt x="1536" y="246"/>
                    </a:lnTo>
                    <a:lnTo>
                      <a:pt x="1532" y="252"/>
                    </a:lnTo>
                    <a:lnTo>
                      <a:pt x="1530" y="258"/>
                    </a:lnTo>
                    <a:lnTo>
                      <a:pt x="1528" y="264"/>
                    </a:lnTo>
                    <a:lnTo>
                      <a:pt x="1526" y="272"/>
                    </a:lnTo>
                    <a:lnTo>
                      <a:pt x="1526" y="306"/>
                    </a:lnTo>
                    <a:lnTo>
                      <a:pt x="1524" y="310"/>
                    </a:lnTo>
                    <a:lnTo>
                      <a:pt x="1522" y="308"/>
                    </a:lnTo>
                    <a:lnTo>
                      <a:pt x="1516" y="304"/>
                    </a:lnTo>
                    <a:lnTo>
                      <a:pt x="1508" y="302"/>
                    </a:lnTo>
                    <a:lnTo>
                      <a:pt x="1494" y="296"/>
                    </a:lnTo>
                    <a:lnTo>
                      <a:pt x="1488" y="296"/>
                    </a:lnTo>
                    <a:lnTo>
                      <a:pt x="1482" y="300"/>
                    </a:lnTo>
                    <a:lnTo>
                      <a:pt x="1472" y="316"/>
                    </a:lnTo>
                    <a:lnTo>
                      <a:pt x="1468" y="320"/>
                    </a:lnTo>
                    <a:lnTo>
                      <a:pt x="1464" y="320"/>
                    </a:lnTo>
                    <a:lnTo>
                      <a:pt x="1462" y="318"/>
                    </a:lnTo>
                    <a:lnTo>
                      <a:pt x="1458" y="314"/>
                    </a:lnTo>
                    <a:lnTo>
                      <a:pt x="1458" y="308"/>
                    </a:lnTo>
                    <a:lnTo>
                      <a:pt x="1456" y="304"/>
                    </a:lnTo>
                    <a:lnTo>
                      <a:pt x="1452" y="298"/>
                    </a:lnTo>
                    <a:lnTo>
                      <a:pt x="1444" y="290"/>
                    </a:lnTo>
                    <a:lnTo>
                      <a:pt x="1438" y="286"/>
                    </a:lnTo>
                    <a:lnTo>
                      <a:pt x="1434" y="284"/>
                    </a:lnTo>
                    <a:lnTo>
                      <a:pt x="1428" y="286"/>
                    </a:lnTo>
                    <a:lnTo>
                      <a:pt x="1426" y="292"/>
                    </a:lnTo>
                    <a:lnTo>
                      <a:pt x="1420" y="306"/>
                    </a:lnTo>
                    <a:lnTo>
                      <a:pt x="1418" y="322"/>
                    </a:lnTo>
                    <a:lnTo>
                      <a:pt x="1418" y="336"/>
                    </a:lnTo>
                    <a:lnTo>
                      <a:pt x="1418" y="352"/>
                    </a:lnTo>
                    <a:lnTo>
                      <a:pt x="1418" y="374"/>
                    </a:lnTo>
                    <a:lnTo>
                      <a:pt x="1416" y="382"/>
                    </a:lnTo>
                    <a:lnTo>
                      <a:pt x="1414" y="388"/>
                    </a:lnTo>
                    <a:lnTo>
                      <a:pt x="1412" y="388"/>
                    </a:lnTo>
                    <a:lnTo>
                      <a:pt x="1408" y="388"/>
                    </a:lnTo>
                    <a:lnTo>
                      <a:pt x="1404" y="384"/>
                    </a:lnTo>
                    <a:lnTo>
                      <a:pt x="1402" y="380"/>
                    </a:lnTo>
                    <a:lnTo>
                      <a:pt x="1400" y="372"/>
                    </a:lnTo>
                    <a:lnTo>
                      <a:pt x="1400" y="364"/>
                    </a:lnTo>
                    <a:lnTo>
                      <a:pt x="1406" y="340"/>
                    </a:lnTo>
                    <a:lnTo>
                      <a:pt x="1408" y="334"/>
                    </a:lnTo>
                    <a:lnTo>
                      <a:pt x="1406" y="326"/>
                    </a:lnTo>
                    <a:lnTo>
                      <a:pt x="1402" y="312"/>
                    </a:lnTo>
                    <a:lnTo>
                      <a:pt x="1398" y="296"/>
                    </a:lnTo>
                    <a:lnTo>
                      <a:pt x="1398" y="292"/>
                    </a:lnTo>
                    <a:lnTo>
                      <a:pt x="1396" y="286"/>
                    </a:lnTo>
                    <a:lnTo>
                      <a:pt x="1392" y="282"/>
                    </a:lnTo>
                    <a:lnTo>
                      <a:pt x="1376" y="278"/>
                    </a:lnTo>
                    <a:lnTo>
                      <a:pt x="1362" y="274"/>
                    </a:lnTo>
                    <a:lnTo>
                      <a:pt x="1348" y="274"/>
                    </a:lnTo>
                    <a:lnTo>
                      <a:pt x="1342" y="276"/>
                    </a:lnTo>
                    <a:lnTo>
                      <a:pt x="1338" y="282"/>
                    </a:lnTo>
                    <a:lnTo>
                      <a:pt x="1322" y="336"/>
                    </a:lnTo>
                    <a:lnTo>
                      <a:pt x="1320" y="342"/>
                    </a:lnTo>
                    <a:lnTo>
                      <a:pt x="1316" y="348"/>
                    </a:lnTo>
                    <a:lnTo>
                      <a:pt x="1308" y="360"/>
                    </a:lnTo>
                    <a:lnTo>
                      <a:pt x="1304" y="366"/>
                    </a:lnTo>
                    <a:lnTo>
                      <a:pt x="1304" y="372"/>
                    </a:lnTo>
                    <a:lnTo>
                      <a:pt x="1304" y="380"/>
                    </a:lnTo>
                    <a:lnTo>
                      <a:pt x="1308" y="384"/>
                    </a:lnTo>
                    <a:lnTo>
                      <a:pt x="1310" y="392"/>
                    </a:lnTo>
                    <a:lnTo>
                      <a:pt x="1310" y="400"/>
                    </a:lnTo>
                    <a:lnTo>
                      <a:pt x="1310" y="414"/>
                    </a:lnTo>
                    <a:lnTo>
                      <a:pt x="1310" y="426"/>
                    </a:lnTo>
                    <a:lnTo>
                      <a:pt x="1312" y="432"/>
                    </a:lnTo>
                    <a:lnTo>
                      <a:pt x="1316" y="436"/>
                    </a:lnTo>
                    <a:lnTo>
                      <a:pt x="1334" y="454"/>
                    </a:lnTo>
                    <a:lnTo>
                      <a:pt x="1338" y="460"/>
                    </a:lnTo>
                    <a:lnTo>
                      <a:pt x="1336" y="468"/>
                    </a:lnTo>
                    <a:lnTo>
                      <a:pt x="1324" y="484"/>
                    </a:lnTo>
                    <a:lnTo>
                      <a:pt x="1322" y="486"/>
                    </a:lnTo>
                    <a:lnTo>
                      <a:pt x="1320" y="486"/>
                    </a:lnTo>
                    <a:lnTo>
                      <a:pt x="1318" y="486"/>
                    </a:lnTo>
                    <a:lnTo>
                      <a:pt x="1314" y="484"/>
                    </a:lnTo>
                    <a:lnTo>
                      <a:pt x="1296" y="466"/>
                    </a:lnTo>
                    <a:lnTo>
                      <a:pt x="1284" y="456"/>
                    </a:lnTo>
                    <a:lnTo>
                      <a:pt x="1258" y="436"/>
                    </a:lnTo>
                    <a:lnTo>
                      <a:pt x="1252" y="432"/>
                    </a:lnTo>
                    <a:lnTo>
                      <a:pt x="1244" y="432"/>
                    </a:lnTo>
                    <a:lnTo>
                      <a:pt x="1230" y="432"/>
                    </a:lnTo>
                    <a:lnTo>
                      <a:pt x="1214" y="432"/>
                    </a:lnTo>
                    <a:lnTo>
                      <a:pt x="1212" y="432"/>
                    </a:lnTo>
                    <a:lnTo>
                      <a:pt x="1208" y="432"/>
                    </a:lnTo>
                    <a:lnTo>
                      <a:pt x="1206" y="434"/>
                    </a:lnTo>
                    <a:lnTo>
                      <a:pt x="1204" y="436"/>
                    </a:lnTo>
                    <a:lnTo>
                      <a:pt x="1204" y="440"/>
                    </a:lnTo>
                    <a:lnTo>
                      <a:pt x="1204" y="452"/>
                    </a:lnTo>
                    <a:lnTo>
                      <a:pt x="1202" y="460"/>
                    </a:lnTo>
                    <a:lnTo>
                      <a:pt x="1198" y="466"/>
                    </a:lnTo>
                    <a:lnTo>
                      <a:pt x="1192" y="468"/>
                    </a:lnTo>
                    <a:lnTo>
                      <a:pt x="1186" y="466"/>
                    </a:lnTo>
                    <a:lnTo>
                      <a:pt x="1180" y="464"/>
                    </a:lnTo>
                    <a:lnTo>
                      <a:pt x="1174" y="462"/>
                    </a:lnTo>
                    <a:lnTo>
                      <a:pt x="1166" y="464"/>
                    </a:lnTo>
                    <a:lnTo>
                      <a:pt x="1162" y="466"/>
                    </a:lnTo>
                    <a:lnTo>
                      <a:pt x="1146" y="474"/>
                    </a:lnTo>
                    <a:lnTo>
                      <a:pt x="1142" y="476"/>
                    </a:lnTo>
                    <a:lnTo>
                      <a:pt x="1134" y="478"/>
                    </a:lnTo>
                    <a:lnTo>
                      <a:pt x="1126" y="480"/>
                    </a:lnTo>
                    <a:lnTo>
                      <a:pt x="1124" y="480"/>
                    </a:lnTo>
                    <a:lnTo>
                      <a:pt x="1116" y="478"/>
                    </a:lnTo>
                    <a:lnTo>
                      <a:pt x="1110" y="476"/>
                    </a:lnTo>
                    <a:lnTo>
                      <a:pt x="1104" y="472"/>
                    </a:lnTo>
                    <a:lnTo>
                      <a:pt x="1098" y="474"/>
                    </a:lnTo>
                    <a:lnTo>
                      <a:pt x="1092" y="476"/>
                    </a:lnTo>
                    <a:lnTo>
                      <a:pt x="1078" y="484"/>
                    </a:lnTo>
                    <a:lnTo>
                      <a:pt x="1062" y="496"/>
                    </a:lnTo>
                    <a:lnTo>
                      <a:pt x="1050" y="504"/>
                    </a:lnTo>
                    <a:lnTo>
                      <a:pt x="1024" y="516"/>
                    </a:lnTo>
                    <a:lnTo>
                      <a:pt x="1012" y="520"/>
                    </a:lnTo>
                    <a:lnTo>
                      <a:pt x="1008" y="522"/>
                    </a:lnTo>
                    <a:lnTo>
                      <a:pt x="1004" y="526"/>
                    </a:lnTo>
                    <a:lnTo>
                      <a:pt x="1000" y="540"/>
                    </a:lnTo>
                    <a:lnTo>
                      <a:pt x="996" y="546"/>
                    </a:lnTo>
                    <a:lnTo>
                      <a:pt x="992" y="548"/>
                    </a:lnTo>
                    <a:lnTo>
                      <a:pt x="988" y="546"/>
                    </a:lnTo>
                    <a:lnTo>
                      <a:pt x="982" y="542"/>
                    </a:lnTo>
                    <a:lnTo>
                      <a:pt x="974" y="534"/>
                    </a:lnTo>
                    <a:lnTo>
                      <a:pt x="972" y="530"/>
                    </a:lnTo>
                    <a:lnTo>
                      <a:pt x="972" y="526"/>
                    </a:lnTo>
                    <a:lnTo>
                      <a:pt x="974" y="524"/>
                    </a:lnTo>
                    <a:lnTo>
                      <a:pt x="982" y="514"/>
                    </a:lnTo>
                    <a:lnTo>
                      <a:pt x="986" y="508"/>
                    </a:lnTo>
                    <a:lnTo>
                      <a:pt x="988" y="502"/>
                    </a:lnTo>
                    <a:lnTo>
                      <a:pt x="988" y="498"/>
                    </a:lnTo>
                    <a:lnTo>
                      <a:pt x="986" y="492"/>
                    </a:lnTo>
                    <a:lnTo>
                      <a:pt x="980" y="486"/>
                    </a:lnTo>
                    <a:lnTo>
                      <a:pt x="976" y="484"/>
                    </a:lnTo>
                    <a:lnTo>
                      <a:pt x="964" y="480"/>
                    </a:lnTo>
                    <a:lnTo>
                      <a:pt x="950" y="480"/>
                    </a:lnTo>
                    <a:lnTo>
                      <a:pt x="946" y="480"/>
                    </a:lnTo>
                    <a:lnTo>
                      <a:pt x="944" y="480"/>
                    </a:lnTo>
                    <a:lnTo>
                      <a:pt x="942" y="482"/>
                    </a:lnTo>
                    <a:lnTo>
                      <a:pt x="942" y="484"/>
                    </a:lnTo>
                    <a:lnTo>
                      <a:pt x="942" y="488"/>
                    </a:lnTo>
                    <a:lnTo>
                      <a:pt x="944" y="492"/>
                    </a:lnTo>
                    <a:lnTo>
                      <a:pt x="948" y="500"/>
                    </a:lnTo>
                    <a:lnTo>
                      <a:pt x="948" y="508"/>
                    </a:lnTo>
                    <a:lnTo>
                      <a:pt x="948" y="520"/>
                    </a:lnTo>
                    <a:lnTo>
                      <a:pt x="950" y="528"/>
                    </a:lnTo>
                    <a:lnTo>
                      <a:pt x="952" y="536"/>
                    </a:lnTo>
                    <a:lnTo>
                      <a:pt x="954" y="542"/>
                    </a:lnTo>
                    <a:lnTo>
                      <a:pt x="956" y="548"/>
                    </a:lnTo>
                    <a:lnTo>
                      <a:pt x="956" y="556"/>
                    </a:lnTo>
                    <a:lnTo>
                      <a:pt x="952" y="570"/>
                    </a:lnTo>
                    <a:lnTo>
                      <a:pt x="948" y="574"/>
                    </a:lnTo>
                    <a:lnTo>
                      <a:pt x="946" y="574"/>
                    </a:lnTo>
                    <a:lnTo>
                      <a:pt x="944" y="572"/>
                    </a:lnTo>
                    <a:lnTo>
                      <a:pt x="938" y="570"/>
                    </a:lnTo>
                    <a:lnTo>
                      <a:pt x="930" y="568"/>
                    </a:lnTo>
                    <a:lnTo>
                      <a:pt x="928" y="568"/>
                    </a:lnTo>
                    <a:lnTo>
                      <a:pt x="920" y="570"/>
                    </a:lnTo>
                    <a:lnTo>
                      <a:pt x="914" y="572"/>
                    </a:lnTo>
                    <a:lnTo>
                      <a:pt x="902" y="582"/>
                    </a:lnTo>
                    <a:lnTo>
                      <a:pt x="896" y="584"/>
                    </a:lnTo>
                    <a:lnTo>
                      <a:pt x="884" y="592"/>
                    </a:lnTo>
                    <a:lnTo>
                      <a:pt x="882" y="598"/>
                    </a:lnTo>
                    <a:lnTo>
                      <a:pt x="884" y="604"/>
                    </a:lnTo>
                    <a:lnTo>
                      <a:pt x="896" y="630"/>
                    </a:lnTo>
                    <a:lnTo>
                      <a:pt x="898" y="634"/>
                    </a:lnTo>
                    <a:lnTo>
                      <a:pt x="894" y="632"/>
                    </a:lnTo>
                    <a:lnTo>
                      <a:pt x="888" y="628"/>
                    </a:lnTo>
                    <a:lnTo>
                      <a:pt x="882" y="626"/>
                    </a:lnTo>
                    <a:lnTo>
                      <a:pt x="868" y="626"/>
                    </a:lnTo>
                    <a:lnTo>
                      <a:pt x="860" y="626"/>
                    </a:lnTo>
                    <a:lnTo>
                      <a:pt x="854" y="624"/>
                    </a:lnTo>
                    <a:lnTo>
                      <a:pt x="848" y="620"/>
                    </a:lnTo>
                    <a:lnTo>
                      <a:pt x="842" y="620"/>
                    </a:lnTo>
                    <a:lnTo>
                      <a:pt x="840" y="622"/>
                    </a:lnTo>
                    <a:lnTo>
                      <a:pt x="842" y="630"/>
                    </a:lnTo>
                    <a:lnTo>
                      <a:pt x="842" y="632"/>
                    </a:lnTo>
                    <a:lnTo>
                      <a:pt x="836" y="630"/>
                    </a:lnTo>
                    <a:lnTo>
                      <a:pt x="818" y="624"/>
                    </a:lnTo>
                    <a:lnTo>
                      <a:pt x="812" y="622"/>
                    </a:lnTo>
                    <a:lnTo>
                      <a:pt x="808" y="616"/>
                    </a:lnTo>
                    <a:lnTo>
                      <a:pt x="804" y="604"/>
                    </a:lnTo>
                    <a:lnTo>
                      <a:pt x="804" y="598"/>
                    </a:lnTo>
                    <a:lnTo>
                      <a:pt x="806" y="592"/>
                    </a:lnTo>
                    <a:lnTo>
                      <a:pt x="810" y="588"/>
                    </a:lnTo>
                    <a:lnTo>
                      <a:pt x="812" y="582"/>
                    </a:lnTo>
                    <a:lnTo>
                      <a:pt x="810" y="578"/>
                    </a:lnTo>
                    <a:lnTo>
                      <a:pt x="804" y="574"/>
                    </a:lnTo>
                    <a:lnTo>
                      <a:pt x="800" y="572"/>
                    </a:lnTo>
                    <a:lnTo>
                      <a:pt x="786" y="562"/>
                    </a:lnTo>
                    <a:lnTo>
                      <a:pt x="778" y="554"/>
                    </a:lnTo>
                    <a:lnTo>
                      <a:pt x="768" y="544"/>
                    </a:lnTo>
                    <a:lnTo>
                      <a:pt x="766" y="540"/>
                    </a:lnTo>
                    <a:lnTo>
                      <a:pt x="768" y="538"/>
                    </a:lnTo>
                    <a:lnTo>
                      <a:pt x="772" y="540"/>
                    </a:lnTo>
                    <a:lnTo>
                      <a:pt x="778" y="544"/>
                    </a:lnTo>
                    <a:lnTo>
                      <a:pt x="784" y="546"/>
                    </a:lnTo>
                    <a:lnTo>
                      <a:pt x="790" y="548"/>
                    </a:lnTo>
                    <a:lnTo>
                      <a:pt x="794" y="548"/>
                    </a:lnTo>
                    <a:lnTo>
                      <a:pt x="800" y="550"/>
                    </a:lnTo>
                    <a:lnTo>
                      <a:pt x="806" y="556"/>
                    </a:lnTo>
                    <a:lnTo>
                      <a:pt x="808" y="560"/>
                    </a:lnTo>
                    <a:lnTo>
                      <a:pt x="812" y="566"/>
                    </a:lnTo>
                    <a:lnTo>
                      <a:pt x="820" y="570"/>
                    </a:lnTo>
                    <a:lnTo>
                      <a:pt x="842" y="576"/>
                    </a:lnTo>
                    <a:lnTo>
                      <a:pt x="850" y="576"/>
                    </a:lnTo>
                    <a:lnTo>
                      <a:pt x="858" y="576"/>
                    </a:lnTo>
                    <a:lnTo>
                      <a:pt x="872" y="570"/>
                    </a:lnTo>
                    <a:lnTo>
                      <a:pt x="888" y="564"/>
                    </a:lnTo>
                    <a:lnTo>
                      <a:pt x="892" y="562"/>
                    </a:lnTo>
                    <a:lnTo>
                      <a:pt x="898" y="558"/>
                    </a:lnTo>
                    <a:lnTo>
                      <a:pt x="902" y="550"/>
                    </a:lnTo>
                    <a:lnTo>
                      <a:pt x="906" y="536"/>
                    </a:lnTo>
                    <a:lnTo>
                      <a:pt x="906" y="530"/>
                    </a:lnTo>
                    <a:lnTo>
                      <a:pt x="904" y="524"/>
                    </a:lnTo>
                    <a:lnTo>
                      <a:pt x="876" y="496"/>
                    </a:lnTo>
                    <a:lnTo>
                      <a:pt x="864" y="486"/>
                    </a:lnTo>
                    <a:lnTo>
                      <a:pt x="848" y="474"/>
                    </a:lnTo>
                    <a:lnTo>
                      <a:pt x="836" y="464"/>
                    </a:lnTo>
                    <a:lnTo>
                      <a:pt x="826" y="456"/>
                    </a:lnTo>
                    <a:lnTo>
                      <a:pt x="820" y="452"/>
                    </a:lnTo>
                    <a:lnTo>
                      <a:pt x="814" y="448"/>
                    </a:lnTo>
                    <a:lnTo>
                      <a:pt x="800" y="444"/>
                    </a:lnTo>
                    <a:lnTo>
                      <a:pt x="788" y="440"/>
                    </a:lnTo>
                    <a:lnTo>
                      <a:pt x="784" y="438"/>
                    </a:lnTo>
                    <a:lnTo>
                      <a:pt x="782" y="432"/>
                    </a:lnTo>
                    <a:lnTo>
                      <a:pt x="782" y="430"/>
                    </a:lnTo>
                    <a:lnTo>
                      <a:pt x="782" y="426"/>
                    </a:lnTo>
                    <a:lnTo>
                      <a:pt x="780" y="424"/>
                    </a:lnTo>
                    <a:lnTo>
                      <a:pt x="778" y="422"/>
                    </a:lnTo>
                    <a:lnTo>
                      <a:pt x="774" y="422"/>
                    </a:lnTo>
                    <a:lnTo>
                      <a:pt x="770" y="422"/>
                    </a:lnTo>
                    <a:lnTo>
                      <a:pt x="754" y="422"/>
                    </a:lnTo>
                    <a:lnTo>
                      <a:pt x="752" y="422"/>
                    </a:lnTo>
                    <a:lnTo>
                      <a:pt x="742" y="422"/>
                    </a:lnTo>
                    <a:lnTo>
                      <a:pt x="738" y="416"/>
                    </a:lnTo>
                    <a:lnTo>
                      <a:pt x="734" y="412"/>
                    </a:lnTo>
                    <a:lnTo>
                      <a:pt x="734" y="406"/>
                    </a:lnTo>
                    <a:lnTo>
                      <a:pt x="736" y="394"/>
                    </a:lnTo>
                    <a:lnTo>
                      <a:pt x="740" y="390"/>
                    </a:lnTo>
                    <a:lnTo>
                      <a:pt x="740" y="384"/>
                    </a:lnTo>
                    <a:lnTo>
                      <a:pt x="738" y="378"/>
                    </a:lnTo>
                    <a:lnTo>
                      <a:pt x="728" y="368"/>
                    </a:lnTo>
                    <a:lnTo>
                      <a:pt x="720" y="358"/>
                    </a:lnTo>
                    <a:lnTo>
                      <a:pt x="716" y="358"/>
                    </a:lnTo>
                    <a:lnTo>
                      <a:pt x="714" y="356"/>
                    </a:lnTo>
                    <a:lnTo>
                      <a:pt x="710" y="358"/>
                    </a:lnTo>
                    <a:lnTo>
                      <a:pt x="708" y="358"/>
                    </a:lnTo>
                    <a:lnTo>
                      <a:pt x="700" y="368"/>
                    </a:lnTo>
                    <a:lnTo>
                      <a:pt x="694" y="370"/>
                    </a:lnTo>
                    <a:lnTo>
                      <a:pt x="686" y="370"/>
                    </a:lnTo>
                    <a:lnTo>
                      <a:pt x="682" y="366"/>
                    </a:lnTo>
                    <a:lnTo>
                      <a:pt x="670" y="362"/>
                    </a:lnTo>
                    <a:lnTo>
                      <a:pt x="656" y="362"/>
                    </a:lnTo>
                    <a:lnTo>
                      <a:pt x="654" y="362"/>
                    </a:lnTo>
                    <a:lnTo>
                      <a:pt x="646" y="364"/>
                    </a:lnTo>
                    <a:lnTo>
                      <a:pt x="640" y="368"/>
                    </a:lnTo>
                    <a:lnTo>
                      <a:pt x="632" y="376"/>
                    </a:lnTo>
                    <a:lnTo>
                      <a:pt x="626" y="380"/>
                    </a:lnTo>
                    <a:lnTo>
                      <a:pt x="620" y="382"/>
                    </a:lnTo>
                    <a:lnTo>
                      <a:pt x="610" y="382"/>
                    </a:lnTo>
                    <a:lnTo>
                      <a:pt x="606" y="384"/>
                    </a:lnTo>
                    <a:lnTo>
                      <a:pt x="600" y="388"/>
                    </a:lnTo>
                    <a:lnTo>
                      <a:pt x="596" y="390"/>
                    </a:lnTo>
                    <a:lnTo>
                      <a:pt x="592" y="392"/>
                    </a:lnTo>
                    <a:lnTo>
                      <a:pt x="586" y="394"/>
                    </a:lnTo>
                    <a:lnTo>
                      <a:pt x="584" y="400"/>
                    </a:lnTo>
                    <a:lnTo>
                      <a:pt x="578" y="414"/>
                    </a:lnTo>
                    <a:lnTo>
                      <a:pt x="574" y="420"/>
                    </a:lnTo>
                    <a:lnTo>
                      <a:pt x="568" y="422"/>
                    </a:lnTo>
                    <a:lnTo>
                      <a:pt x="556" y="422"/>
                    </a:lnTo>
                    <a:lnTo>
                      <a:pt x="548" y="424"/>
                    </a:lnTo>
                    <a:lnTo>
                      <a:pt x="544" y="430"/>
                    </a:lnTo>
                    <a:lnTo>
                      <a:pt x="540" y="444"/>
                    </a:lnTo>
                    <a:lnTo>
                      <a:pt x="538" y="456"/>
                    </a:lnTo>
                    <a:lnTo>
                      <a:pt x="534" y="460"/>
                    </a:lnTo>
                    <a:lnTo>
                      <a:pt x="530" y="460"/>
                    </a:lnTo>
                    <a:lnTo>
                      <a:pt x="526" y="460"/>
                    </a:lnTo>
                    <a:lnTo>
                      <a:pt x="518" y="462"/>
                    </a:lnTo>
                    <a:lnTo>
                      <a:pt x="514" y="468"/>
                    </a:lnTo>
                    <a:lnTo>
                      <a:pt x="502" y="484"/>
                    </a:lnTo>
                    <a:lnTo>
                      <a:pt x="500" y="490"/>
                    </a:lnTo>
                    <a:lnTo>
                      <a:pt x="498" y="498"/>
                    </a:lnTo>
                    <a:lnTo>
                      <a:pt x="498" y="502"/>
                    </a:lnTo>
                    <a:lnTo>
                      <a:pt x="496" y="510"/>
                    </a:lnTo>
                    <a:lnTo>
                      <a:pt x="494" y="516"/>
                    </a:lnTo>
                    <a:lnTo>
                      <a:pt x="482" y="532"/>
                    </a:lnTo>
                    <a:lnTo>
                      <a:pt x="474" y="546"/>
                    </a:lnTo>
                    <a:lnTo>
                      <a:pt x="472" y="552"/>
                    </a:lnTo>
                    <a:lnTo>
                      <a:pt x="466" y="566"/>
                    </a:lnTo>
                    <a:lnTo>
                      <a:pt x="462" y="570"/>
                    </a:lnTo>
                    <a:lnTo>
                      <a:pt x="456" y="586"/>
                    </a:lnTo>
                    <a:lnTo>
                      <a:pt x="452" y="590"/>
                    </a:lnTo>
                    <a:lnTo>
                      <a:pt x="444" y="604"/>
                    </a:lnTo>
                    <a:lnTo>
                      <a:pt x="424" y="640"/>
                    </a:lnTo>
                    <a:lnTo>
                      <a:pt x="414" y="652"/>
                    </a:lnTo>
                    <a:lnTo>
                      <a:pt x="406" y="660"/>
                    </a:lnTo>
                    <a:lnTo>
                      <a:pt x="392" y="670"/>
                    </a:lnTo>
                    <a:lnTo>
                      <a:pt x="388" y="672"/>
                    </a:lnTo>
                    <a:lnTo>
                      <a:pt x="382" y="676"/>
                    </a:lnTo>
                    <a:lnTo>
                      <a:pt x="376" y="682"/>
                    </a:lnTo>
                    <a:lnTo>
                      <a:pt x="374" y="688"/>
                    </a:lnTo>
                    <a:lnTo>
                      <a:pt x="366" y="700"/>
                    </a:lnTo>
                    <a:lnTo>
                      <a:pt x="356" y="710"/>
                    </a:lnTo>
                    <a:lnTo>
                      <a:pt x="352" y="714"/>
                    </a:lnTo>
                    <a:lnTo>
                      <a:pt x="350" y="720"/>
                    </a:lnTo>
                    <a:lnTo>
                      <a:pt x="346" y="732"/>
                    </a:lnTo>
                    <a:lnTo>
                      <a:pt x="344" y="736"/>
                    </a:lnTo>
                    <a:lnTo>
                      <a:pt x="342" y="744"/>
                    </a:lnTo>
                    <a:lnTo>
                      <a:pt x="340" y="752"/>
                    </a:lnTo>
                    <a:lnTo>
                      <a:pt x="340" y="756"/>
                    </a:lnTo>
                    <a:lnTo>
                      <a:pt x="342" y="764"/>
                    </a:lnTo>
                    <a:lnTo>
                      <a:pt x="344" y="770"/>
                    </a:lnTo>
                    <a:lnTo>
                      <a:pt x="346" y="776"/>
                    </a:lnTo>
                    <a:lnTo>
                      <a:pt x="348" y="784"/>
                    </a:lnTo>
                    <a:lnTo>
                      <a:pt x="350" y="792"/>
                    </a:lnTo>
                    <a:lnTo>
                      <a:pt x="350" y="794"/>
                    </a:lnTo>
                    <a:lnTo>
                      <a:pt x="350" y="810"/>
                    </a:lnTo>
                    <a:lnTo>
                      <a:pt x="350" y="814"/>
                    </a:lnTo>
                    <a:lnTo>
                      <a:pt x="352" y="820"/>
                    </a:lnTo>
                    <a:lnTo>
                      <a:pt x="356" y="826"/>
                    </a:lnTo>
                    <a:lnTo>
                      <a:pt x="364" y="828"/>
                    </a:lnTo>
                    <a:lnTo>
                      <a:pt x="370" y="830"/>
                    </a:lnTo>
                    <a:lnTo>
                      <a:pt x="378" y="832"/>
                    </a:lnTo>
                    <a:lnTo>
                      <a:pt x="382" y="832"/>
                    </a:lnTo>
                    <a:lnTo>
                      <a:pt x="390" y="830"/>
                    </a:lnTo>
                    <a:lnTo>
                      <a:pt x="396" y="828"/>
                    </a:lnTo>
                    <a:lnTo>
                      <a:pt x="412" y="816"/>
                    </a:lnTo>
                    <a:lnTo>
                      <a:pt x="424" y="808"/>
                    </a:lnTo>
                    <a:lnTo>
                      <a:pt x="430" y="804"/>
                    </a:lnTo>
                    <a:lnTo>
                      <a:pt x="434" y="802"/>
                    </a:lnTo>
                    <a:lnTo>
                      <a:pt x="438" y="800"/>
                    </a:lnTo>
                    <a:lnTo>
                      <a:pt x="442" y="796"/>
                    </a:lnTo>
                    <a:lnTo>
                      <a:pt x="446" y="790"/>
                    </a:lnTo>
                    <a:lnTo>
                      <a:pt x="454" y="778"/>
                    </a:lnTo>
                    <a:lnTo>
                      <a:pt x="458" y="774"/>
                    </a:lnTo>
                    <a:lnTo>
                      <a:pt x="454" y="778"/>
                    </a:lnTo>
                    <a:lnTo>
                      <a:pt x="446" y="790"/>
                    </a:lnTo>
                    <a:lnTo>
                      <a:pt x="442" y="796"/>
                    </a:lnTo>
                    <a:lnTo>
                      <a:pt x="440" y="808"/>
                    </a:lnTo>
                    <a:lnTo>
                      <a:pt x="442" y="820"/>
                    </a:lnTo>
                    <a:lnTo>
                      <a:pt x="446" y="826"/>
                    </a:lnTo>
                    <a:lnTo>
                      <a:pt x="448" y="832"/>
                    </a:lnTo>
                    <a:lnTo>
                      <a:pt x="448" y="840"/>
                    </a:lnTo>
                    <a:lnTo>
                      <a:pt x="448" y="844"/>
                    </a:lnTo>
                    <a:lnTo>
                      <a:pt x="452" y="860"/>
                    </a:lnTo>
                    <a:lnTo>
                      <a:pt x="456" y="874"/>
                    </a:lnTo>
                    <a:lnTo>
                      <a:pt x="458" y="886"/>
                    </a:lnTo>
                    <a:lnTo>
                      <a:pt x="460" y="892"/>
                    </a:lnTo>
                    <a:lnTo>
                      <a:pt x="464" y="896"/>
                    </a:lnTo>
                    <a:lnTo>
                      <a:pt x="466" y="902"/>
                    </a:lnTo>
                    <a:lnTo>
                      <a:pt x="468" y="906"/>
                    </a:lnTo>
                    <a:lnTo>
                      <a:pt x="470" y="910"/>
                    </a:lnTo>
                    <a:lnTo>
                      <a:pt x="476" y="910"/>
                    </a:lnTo>
                    <a:lnTo>
                      <a:pt x="480" y="910"/>
                    </a:lnTo>
                    <a:lnTo>
                      <a:pt x="486" y="910"/>
                    </a:lnTo>
                    <a:lnTo>
                      <a:pt x="488" y="906"/>
                    </a:lnTo>
                    <a:lnTo>
                      <a:pt x="490" y="902"/>
                    </a:lnTo>
                    <a:lnTo>
                      <a:pt x="492" y="896"/>
                    </a:lnTo>
                    <a:lnTo>
                      <a:pt x="498" y="892"/>
                    </a:lnTo>
                    <a:lnTo>
                      <a:pt x="506" y="892"/>
                    </a:lnTo>
                    <a:lnTo>
                      <a:pt x="510" y="892"/>
                    </a:lnTo>
                    <a:lnTo>
                      <a:pt x="516" y="890"/>
                    </a:lnTo>
                    <a:lnTo>
                      <a:pt x="520" y="884"/>
                    </a:lnTo>
                    <a:lnTo>
                      <a:pt x="524" y="878"/>
                    </a:lnTo>
                    <a:lnTo>
                      <a:pt x="526" y="872"/>
                    </a:lnTo>
                    <a:lnTo>
                      <a:pt x="528" y="864"/>
                    </a:lnTo>
                    <a:lnTo>
                      <a:pt x="528" y="840"/>
                    </a:lnTo>
                    <a:lnTo>
                      <a:pt x="528" y="824"/>
                    </a:lnTo>
                    <a:lnTo>
                      <a:pt x="528" y="822"/>
                    </a:lnTo>
                    <a:lnTo>
                      <a:pt x="528" y="816"/>
                    </a:lnTo>
                    <a:lnTo>
                      <a:pt x="532" y="814"/>
                    </a:lnTo>
                    <a:lnTo>
                      <a:pt x="544" y="810"/>
                    </a:lnTo>
                    <a:lnTo>
                      <a:pt x="550" y="806"/>
                    </a:lnTo>
                    <a:lnTo>
                      <a:pt x="554" y="802"/>
                    </a:lnTo>
                    <a:lnTo>
                      <a:pt x="556" y="796"/>
                    </a:lnTo>
                    <a:lnTo>
                      <a:pt x="556" y="792"/>
                    </a:lnTo>
                    <a:lnTo>
                      <a:pt x="556" y="784"/>
                    </a:lnTo>
                    <a:lnTo>
                      <a:pt x="554" y="776"/>
                    </a:lnTo>
                    <a:lnTo>
                      <a:pt x="550" y="772"/>
                    </a:lnTo>
                    <a:lnTo>
                      <a:pt x="542" y="760"/>
                    </a:lnTo>
                    <a:lnTo>
                      <a:pt x="538" y="754"/>
                    </a:lnTo>
                    <a:lnTo>
                      <a:pt x="536" y="746"/>
                    </a:lnTo>
                    <a:lnTo>
                      <a:pt x="536" y="732"/>
                    </a:lnTo>
                    <a:lnTo>
                      <a:pt x="536" y="716"/>
                    </a:lnTo>
                    <a:lnTo>
                      <a:pt x="536" y="704"/>
                    </a:lnTo>
                    <a:lnTo>
                      <a:pt x="538" y="696"/>
                    </a:lnTo>
                    <a:lnTo>
                      <a:pt x="542" y="690"/>
                    </a:lnTo>
                    <a:lnTo>
                      <a:pt x="550" y="682"/>
                    </a:lnTo>
                    <a:lnTo>
                      <a:pt x="562" y="672"/>
                    </a:lnTo>
                    <a:lnTo>
                      <a:pt x="572" y="662"/>
                    </a:lnTo>
                    <a:lnTo>
                      <a:pt x="590" y="652"/>
                    </a:lnTo>
                    <a:lnTo>
                      <a:pt x="594" y="646"/>
                    </a:lnTo>
                    <a:lnTo>
                      <a:pt x="600" y="640"/>
                    </a:lnTo>
                    <a:lnTo>
                      <a:pt x="602" y="634"/>
                    </a:lnTo>
                    <a:lnTo>
                      <a:pt x="604" y="628"/>
                    </a:lnTo>
                    <a:lnTo>
                      <a:pt x="600" y="622"/>
                    </a:lnTo>
                    <a:lnTo>
                      <a:pt x="598" y="616"/>
                    </a:lnTo>
                    <a:lnTo>
                      <a:pt x="600" y="610"/>
                    </a:lnTo>
                    <a:lnTo>
                      <a:pt x="602" y="604"/>
                    </a:lnTo>
                    <a:lnTo>
                      <a:pt x="612" y="592"/>
                    </a:lnTo>
                    <a:lnTo>
                      <a:pt x="620" y="584"/>
                    </a:lnTo>
                    <a:lnTo>
                      <a:pt x="624" y="580"/>
                    </a:lnTo>
                    <a:lnTo>
                      <a:pt x="630" y="576"/>
                    </a:lnTo>
                    <a:lnTo>
                      <a:pt x="634" y="578"/>
                    </a:lnTo>
                    <a:lnTo>
                      <a:pt x="640" y="582"/>
                    </a:lnTo>
                    <a:lnTo>
                      <a:pt x="648" y="594"/>
                    </a:lnTo>
                    <a:lnTo>
                      <a:pt x="652" y="600"/>
                    </a:lnTo>
                    <a:lnTo>
                      <a:pt x="652" y="608"/>
                    </a:lnTo>
                    <a:lnTo>
                      <a:pt x="652" y="614"/>
                    </a:lnTo>
                    <a:lnTo>
                      <a:pt x="638" y="640"/>
                    </a:lnTo>
                    <a:lnTo>
                      <a:pt x="634" y="646"/>
                    </a:lnTo>
                    <a:lnTo>
                      <a:pt x="628" y="650"/>
                    </a:lnTo>
                    <a:lnTo>
                      <a:pt x="612" y="662"/>
                    </a:lnTo>
                    <a:lnTo>
                      <a:pt x="606" y="666"/>
                    </a:lnTo>
                    <a:lnTo>
                      <a:pt x="604" y="674"/>
                    </a:lnTo>
                    <a:lnTo>
                      <a:pt x="598" y="688"/>
                    </a:lnTo>
                    <a:lnTo>
                      <a:pt x="596" y="704"/>
                    </a:lnTo>
                    <a:lnTo>
                      <a:pt x="596" y="726"/>
                    </a:lnTo>
                    <a:lnTo>
                      <a:pt x="596" y="734"/>
                    </a:lnTo>
                    <a:lnTo>
                      <a:pt x="600" y="742"/>
                    </a:lnTo>
                    <a:lnTo>
                      <a:pt x="602" y="748"/>
                    </a:lnTo>
                    <a:lnTo>
                      <a:pt x="610" y="760"/>
                    </a:lnTo>
                    <a:lnTo>
                      <a:pt x="620" y="770"/>
                    </a:lnTo>
                    <a:lnTo>
                      <a:pt x="626" y="772"/>
                    </a:lnTo>
                    <a:lnTo>
                      <a:pt x="634" y="774"/>
                    </a:lnTo>
                    <a:lnTo>
                      <a:pt x="636" y="774"/>
                    </a:lnTo>
                    <a:lnTo>
                      <a:pt x="652" y="772"/>
                    </a:lnTo>
                    <a:lnTo>
                      <a:pt x="676" y="766"/>
                    </a:lnTo>
                    <a:lnTo>
                      <a:pt x="690" y="764"/>
                    </a:lnTo>
                    <a:lnTo>
                      <a:pt x="694" y="764"/>
                    </a:lnTo>
                    <a:lnTo>
                      <a:pt x="700" y="764"/>
                    </a:lnTo>
                    <a:lnTo>
                      <a:pt x="704" y="766"/>
                    </a:lnTo>
                    <a:lnTo>
                      <a:pt x="708" y="768"/>
                    </a:lnTo>
                    <a:lnTo>
                      <a:pt x="712" y="774"/>
                    </a:lnTo>
                    <a:lnTo>
                      <a:pt x="714" y="782"/>
                    </a:lnTo>
                    <a:lnTo>
                      <a:pt x="714" y="786"/>
                    </a:lnTo>
                    <a:lnTo>
                      <a:pt x="712" y="790"/>
                    </a:lnTo>
                    <a:lnTo>
                      <a:pt x="708" y="794"/>
                    </a:lnTo>
                    <a:lnTo>
                      <a:pt x="704" y="794"/>
                    </a:lnTo>
                    <a:lnTo>
                      <a:pt x="700" y="792"/>
                    </a:lnTo>
                    <a:lnTo>
                      <a:pt x="686" y="792"/>
                    </a:lnTo>
                    <a:lnTo>
                      <a:pt x="672" y="792"/>
                    </a:lnTo>
                    <a:lnTo>
                      <a:pt x="658" y="796"/>
                    </a:lnTo>
                    <a:lnTo>
                      <a:pt x="642" y="800"/>
                    </a:lnTo>
                    <a:lnTo>
                      <a:pt x="638" y="804"/>
                    </a:lnTo>
                    <a:lnTo>
                      <a:pt x="634" y="808"/>
                    </a:lnTo>
                    <a:lnTo>
                      <a:pt x="634" y="818"/>
                    </a:lnTo>
                    <a:lnTo>
                      <a:pt x="636" y="822"/>
                    </a:lnTo>
                    <a:lnTo>
                      <a:pt x="640" y="828"/>
                    </a:lnTo>
                    <a:lnTo>
                      <a:pt x="644" y="832"/>
                    </a:lnTo>
                    <a:lnTo>
                      <a:pt x="644" y="838"/>
                    </a:lnTo>
                    <a:lnTo>
                      <a:pt x="644" y="842"/>
                    </a:lnTo>
                    <a:lnTo>
                      <a:pt x="642" y="850"/>
                    </a:lnTo>
                    <a:lnTo>
                      <a:pt x="638" y="854"/>
                    </a:lnTo>
                    <a:lnTo>
                      <a:pt x="636" y="856"/>
                    </a:lnTo>
                    <a:lnTo>
                      <a:pt x="634" y="858"/>
                    </a:lnTo>
                    <a:lnTo>
                      <a:pt x="632" y="858"/>
                    </a:lnTo>
                    <a:lnTo>
                      <a:pt x="628" y="858"/>
                    </a:lnTo>
                    <a:lnTo>
                      <a:pt x="622" y="856"/>
                    </a:lnTo>
                    <a:lnTo>
                      <a:pt x="610" y="852"/>
                    </a:lnTo>
                    <a:lnTo>
                      <a:pt x="606" y="854"/>
                    </a:lnTo>
                    <a:lnTo>
                      <a:pt x="602" y="858"/>
                    </a:lnTo>
                    <a:lnTo>
                      <a:pt x="600" y="864"/>
                    </a:lnTo>
                    <a:lnTo>
                      <a:pt x="598" y="872"/>
                    </a:lnTo>
                    <a:lnTo>
                      <a:pt x="596" y="880"/>
                    </a:lnTo>
                    <a:lnTo>
                      <a:pt x="596" y="882"/>
                    </a:lnTo>
                    <a:lnTo>
                      <a:pt x="596" y="890"/>
                    </a:lnTo>
                    <a:lnTo>
                      <a:pt x="596" y="898"/>
                    </a:lnTo>
                    <a:lnTo>
                      <a:pt x="596" y="902"/>
                    </a:lnTo>
                    <a:lnTo>
                      <a:pt x="596" y="910"/>
                    </a:lnTo>
                    <a:lnTo>
                      <a:pt x="592" y="910"/>
                    </a:lnTo>
                    <a:lnTo>
                      <a:pt x="586" y="912"/>
                    </a:lnTo>
                    <a:lnTo>
                      <a:pt x="582" y="916"/>
                    </a:lnTo>
                    <a:lnTo>
                      <a:pt x="578" y="920"/>
                    </a:lnTo>
                    <a:lnTo>
                      <a:pt x="576" y="926"/>
                    </a:lnTo>
                    <a:lnTo>
                      <a:pt x="574" y="928"/>
                    </a:lnTo>
                    <a:lnTo>
                      <a:pt x="568" y="930"/>
                    </a:lnTo>
                    <a:lnTo>
                      <a:pt x="564" y="930"/>
                    </a:lnTo>
                    <a:lnTo>
                      <a:pt x="552" y="930"/>
                    </a:lnTo>
                    <a:lnTo>
                      <a:pt x="540" y="932"/>
                    </a:lnTo>
                    <a:lnTo>
                      <a:pt x="516" y="938"/>
                    </a:lnTo>
                    <a:lnTo>
                      <a:pt x="500" y="944"/>
                    </a:lnTo>
                    <a:lnTo>
                      <a:pt x="496" y="946"/>
                    </a:lnTo>
                    <a:lnTo>
                      <a:pt x="488" y="950"/>
                    </a:lnTo>
                    <a:lnTo>
                      <a:pt x="482" y="946"/>
                    </a:lnTo>
                    <a:lnTo>
                      <a:pt x="476" y="944"/>
                    </a:lnTo>
                    <a:lnTo>
                      <a:pt x="468" y="942"/>
                    </a:lnTo>
                    <a:lnTo>
                      <a:pt x="462" y="944"/>
                    </a:lnTo>
                    <a:lnTo>
                      <a:pt x="456" y="946"/>
                    </a:lnTo>
                    <a:lnTo>
                      <a:pt x="450" y="946"/>
                    </a:lnTo>
                    <a:lnTo>
                      <a:pt x="444" y="944"/>
                    </a:lnTo>
                    <a:lnTo>
                      <a:pt x="440" y="940"/>
                    </a:lnTo>
                    <a:lnTo>
                      <a:pt x="440" y="934"/>
                    </a:lnTo>
                    <a:lnTo>
                      <a:pt x="436" y="932"/>
                    </a:lnTo>
                    <a:lnTo>
                      <a:pt x="432" y="930"/>
                    </a:lnTo>
                    <a:lnTo>
                      <a:pt x="428" y="930"/>
                    </a:lnTo>
                    <a:lnTo>
                      <a:pt x="424" y="930"/>
                    </a:lnTo>
                    <a:lnTo>
                      <a:pt x="422" y="928"/>
                    </a:lnTo>
                    <a:lnTo>
                      <a:pt x="420" y="924"/>
                    </a:lnTo>
                    <a:lnTo>
                      <a:pt x="420" y="922"/>
                    </a:lnTo>
                    <a:lnTo>
                      <a:pt x="420" y="918"/>
                    </a:lnTo>
                    <a:lnTo>
                      <a:pt x="420" y="902"/>
                    </a:lnTo>
                    <a:lnTo>
                      <a:pt x="420" y="898"/>
                    </a:lnTo>
                    <a:lnTo>
                      <a:pt x="422" y="894"/>
                    </a:lnTo>
                    <a:lnTo>
                      <a:pt x="424" y="890"/>
                    </a:lnTo>
                    <a:lnTo>
                      <a:pt x="430" y="890"/>
                    </a:lnTo>
                    <a:lnTo>
                      <a:pt x="434" y="886"/>
                    </a:lnTo>
                    <a:lnTo>
                      <a:pt x="436" y="882"/>
                    </a:lnTo>
                    <a:lnTo>
                      <a:pt x="434" y="882"/>
                    </a:lnTo>
                    <a:lnTo>
                      <a:pt x="430" y="880"/>
                    </a:lnTo>
                    <a:lnTo>
                      <a:pt x="430" y="876"/>
                    </a:lnTo>
                    <a:lnTo>
                      <a:pt x="430" y="864"/>
                    </a:lnTo>
                    <a:lnTo>
                      <a:pt x="430" y="860"/>
                    </a:lnTo>
                    <a:lnTo>
                      <a:pt x="428" y="858"/>
                    </a:lnTo>
                    <a:lnTo>
                      <a:pt x="428" y="856"/>
                    </a:lnTo>
                    <a:lnTo>
                      <a:pt x="426" y="854"/>
                    </a:lnTo>
                    <a:lnTo>
                      <a:pt x="422" y="856"/>
                    </a:lnTo>
                    <a:lnTo>
                      <a:pt x="418" y="858"/>
                    </a:lnTo>
                    <a:lnTo>
                      <a:pt x="406" y="862"/>
                    </a:lnTo>
                    <a:lnTo>
                      <a:pt x="400" y="864"/>
                    </a:lnTo>
                    <a:lnTo>
                      <a:pt x="398" y="868"/>
                    </a:lnTo>
                    <a:lnTo>
                      <a:pt x="394" y="874"/>
                    </a:lnTo>
                    <a:lnTo>
                      <a:pt x="392" y="882"/>
                    </a:lnTo>
                    <a:lnTo>
                      <a:pt x="392" y="890"/>
                    </a:lnTo>
                    <a:lnTo>
                      <a:pt x="392" y="892"/>
                    </a:lnTo>
                    <a:lnTo>
                      <a:pt x="392" y="900"/>
                    </a:lnTo>
                    <a:lnTo>
                      <a:pt x="396" y="906"/>
                    </a:lnTo>
                    <a:lnTo>
                      <a:pt x="404" y="918"/>
                    </a:lnTo>
                    <a:lnTo>
                      <a:pt x="406" y="922"/>
                    </a:lnTo>
                    <a:lnTo>
                      <a:pt x="410" y="930"/>
                    </a:lnTo>
                    <a:lnTo>
                      <a:pt x="406" y="936"/>
                    </a:lnTo>
                    <a:lnTo>
                      <a:pt x="404" y="942"/>
                    </a:lnTo>
                    <a:lnTo>
                      <a:pt x="400" y="954"/>
                    </a:lnTo>
                    <a:lnTo>
                      <a:pt x="398" y="958"/>
                    </a:lnTo>
                    <a:lnTo>
                      <a:pt x="396" y="958"/>
                    </a:lnTo>
                    <a:lnTo>
                      <a:pt x="386" y="958"/>
                    </a:lnTo>
                    <a:lnTo>
                      <a:pt x="380" y="960"/>
                    </a:lnTo>
                    <a:lnTo>
                      <a:pt x="376" y="960"/>
                    </a:lnTo>
                    <a:lnTo>
                      <a:pt x="364" y="964"/>
                    </a:lnTo>
                    <a:lnTo>
                      <a:pt x="358" y="966"/>
                    </a:lnTo>
                    <a:lnTo>
                      <a:pt x="352" y="970"/>
                    </a:lnTo>
                    <a:lnTo>
                      <a:pt x="346" y="976"/>
                    </a:lnTo>
                    <a:lnTo>
                      <a:pt x="336" y="992"/>
                    </a:lnTo>
                    <a:lnTo>
                      <a:pt x="326" y="1004"/>
                    </a:lnTo>
                    <a:lnTo>
                      <a:pt x="320" y="1008"/>
                    </a:lnTo>
                    <a:lnTo>
                      <a:pt x="316" y="1012"/>
                    </a:lnTo>
                    <a:lnTo>
                      <a:pt x="312" y="1018"/>
                    </a:lnTo>
                    <a:lnTo>
                      <a:pt x="306" y="1024"/>
                    </a:lnTo>
                    <a:lnTo>
                      <a:pt x="298" y="1034"/>
                    </a:lnTo>
                    <a:lnTo>
                      <a:pt x="296" y="1040"/>
                    </a:lnTo>
                    <a:lnTo>
                      <a:pt x="292" y="1046"/>
                    </a:lnTo>
                    <a:lnTo>
                      <a:pt x="288" y="1048"/>
                    </a:lnTo>
                    <a:lnTo>
                      <a:pt x="282" y="1050"/>
                    </a:lnTo>
                    <a:lnTo>
                      <a:pt x="278" y="1054"/>
                    </a:lnTo>
                    <a:lnTo>
                      <a:pt x="276" y="1060"/>
                    </a:lnTo>
                    <a:lnTo>
                      <a:pt x="272" y="1064"/>
                    </a:lnTo>
                    <a:lnTo>
                      <a:pt x="264" y="1066"/>
                    </a:lnTo>
                    <a:lnTo>
                      <a:pt x="260" y="1066"/>
                    </a:lnTo>
                    <a:lnTo>
                      <a:pt x="256" y="1066"/>
                    </a:lnTo>
                    <a:lnTo>
                      <a:pt x="252" y="1062"/>
                    </a:lnTo>
                    <a:lnTo>
                      <a:pt x="252" y="1058"/>
                    </a:lnTo>
                    <a:lnTo>
                      <a:pt x="248" y="1058"/>
                    </a:lnTo>
                    <a:lnTo>
                      <a:pt x="244" y="1058"/>
                    </a:lnTo>
                    <a:lnTo>
                      <a:pt x="242" y="1062"/>
                    </a:lnTo>
                    <a:lnTo>
                      <a:pt x="242" y="1072"/>
                    </a:lnTo>
                    <a:lnTo>
                      <a:pt x="242" y="1076"/>
                    </a:lnTo>
                    <a:lnTo>
                      <a:pt x="238" y="1076"/>
                    </a:lnTo>
                    <a:lnTo>
                      <a:pt x="228" y="1076"/>
                    </a:lnTo>
                    <a:lnTo>
                      <a:pt x="218" y="1076"/>
                    </a:lnTo>
                    <a:lnTo>
                      <a:pt x="206" y="1080"/>
                    </a:lnTo>
                    <a:lnTo>
                      <a:pt x="202" y="1082"/>
                    </a:lnTo>
                    <a:lnTo>
                      <a:pt x="196" y="1086"/>
                    </a:lnTo>
                    <a:lnTo>
                      <a:pt x="194" y="1092"/>
                    </a:lnTo>
                    <a:lnTo>
                      <a:pt x="196" y="1096"/>
                    </a:lnTo>
                    <a:lnTo>
                      <a:pt x="202" y="1100"/>
                    </a:lnTo>
                    <a:lnTo>
                      <a:pt x="206" y="1102"/>
                    </a:lnTo>
                    <a:lnTo>
                      <a:pt x="214" y="1106"/>
                    </a:lnTo>
                    <a:lnTo>
                      <a:pt x="222" y="1106"/>
                    </a:lnTo>
                    <a:lnTo>
                      <a:pt x="226" y="1106"/>
                    </a:lnTo>
                    <a:lnTo>
                      <a:pt x="230" y="1108"/>
                    </a:lnTo>
                    <a:lnTo>
                      <a:pt x="234" y="1110"/>
                    </a:lnTo>
                    <a:lnTo>
                      <a:pt x="234" y="1116"/>
                    </a:lnTo>
                    <a:lnTo>
                      <a:pt x="238" y="1120"/>
                    </a:lnTo>
                    <a:lnTo>
                      <a:pt x="242" y="1126"/>
                    </a:lnTo>
                    <a:lnTo>
                      <a:pt x="242" y="1134"/>
                    </a:lnTo>
                    <a:lnTo>
                      <a:pt x="242" y="1138"/>
                    </a:lnTo>
                    <a:lnTo>
                      <a:pt x="244" y="1142"/>
                    </a:lnTo>
                    <a:lnTo>
                      <a:pt x="248" y="1146"/>
                    </a:lnTo>
                    <a:lnTo>
                      <a:pt x="252" y="1148"/>
                    </a:lnTo>
                    <a:lnTo>
                      <a:pt x="252" y="1154"/>
                    </a:lnTo>
                    <a:lnTo>
                      <a:pt x="252" y="1156"/>
                    </a:lnTo>
                    <a:lnTo>
                      <a:pt x="250" y="1172"/>
                    </a:lnTo>
                    <a:lnTo>
                      <a:pt x="244" y="1196"/>
                    </a:lnTo>
                    <a:lnTo>
                      <a:pt x="242" y="1204"/>
                    </a:lnTo>
                    <a:lnTo>
                      <a:pt x="234" y="1202"/>
                    </a:lnTo>
                    <a:lnTo>
                      <a:pt x="192" y="1194"/>
                    </a:lnTo>
                    <a:lnTo>
                      <a:pt x="176" y="1194"/>
                    </a:lnTo>
                    <a:lnTo>
                      <a:pt x="162" y="1194"/>
                    </a:lnTo>
                    <a:lnTo>
                      <a:pt x="150" y="1194"/>
                    </a:lnTo>
                    <a:lnTo>
                      <a:pt x="140" y="1194"/>
                    </a:lnTo>
                    <a:lnTo>
                      <a:pt x="134" y="1196"/>
                    </a:lnTo>
                    <a:lnTo>
                      <a:pt x="130" y="1198"/>
                    </a:lnTo>
                    <a:lnTo>
                      <a:pt x="128" y="1204"/>
                    </a:lnTo>
                    <a:lnTo>
                      <a:pt x="128" y="1212"/>
                    </a:lnTo>
                    <a:lnTo>
                      <a:pt x="132" y="1226"/>
                    </a:lnTo>
                    <a:lnTo>
                      <a:pt x="134" y="1234"/>
                    </a:lnTo>
                    <a:lnTo>
                      <a:pt x="130" y="1234"/>
                    </a:lnTo>
                    <a:lnTo>
                      <a:pt x="128" y="1234"/>
                    </a:lnTo>
                    <a:lnTo>
                      <a:pt x="128" y="1236"/>
                    </a:lnTo>
                    <a:lnTo>
                      <a:pt x="128" y="1240"/>
                    </a:lnTo>
                    <a:lnTo>
                      <a:pt x="132" y="1246"/>
                    </a:lnTo>
                    <a:lnTo>
                      <a:pt x="134" y="1254"/>
                    </a:lnTo>
                    <a:lnTo>
                      <a:pt x="134" y="1262"/>
                    </a:lnTo>
                    <a:lnTo>
                      <a:pt x="134" y="1264"/>
                    </a:lnTo>
                    <a:lnTo>
                      <a:pt x="134" y="1272"/>
                    </a:lnTo>
                    <a:lnTo>
                      <a:pt x="132" y="1280"/>
                    </a:lnTo>
                    <a:lnTo>
                      <a:pt x="128" y="1286"/>
                    </a:lnTo>
                    <a:lnTo>
                      <a:pt x="128" y="1292"/>
                    </a:lnTo>
                    <a:lnTo>
                      <a:pt x="130" y="1298"/>
                    </a:lnTo>
                    <a:lnTo>
                      <a:pt x="134" y="1304"/>
                    </a:lnTo>
                    <a:lnTo>
                      <a:pt x="134" y="1310"/>
                    </a:lnTo>
                    <a:lnTo>
                      <a:pt x="134" y="1314"/>
                    </a:lnTo>
                    <a:lnTo>
                      <a:pt x="136" y="1316"/>
                    </a:lnTo>
                    <a:lnTo>
                      <a:pt x="138" y="1320"/>
                    </a:lnTo>
                    <a:lnTo>
                      <a:pt x="140" y="1322"/>
                    </a:lnTo>
                    <a:lnTo>
                      <a:pt x="142" y="1322"/>
                    </a:lnTo>
                    <a:lnTo>
                      <a:pt x="146" y="1322"/>
                    </a:lnTo>
                    <a:lnTo>
                      <a:pt x="154" y="1322"/>
                    </a:lnTo>
                    <a:lnTo>
                      <a:pt x="160" y="1322"/>
                    </a:lnTo>
                    <a:lnTo>
                      <a:pt x="164" y="1322"/>
                    </a:lnTo>
                    <a:lnTo>
                      <a:pt x="170" y="1326"/>
                    </a:lnTo>
                    <a:lnTo>
                      <a:pt x="178" y="1334"/>
                    </a:lnTo>
                    <a:lnTo>
                      <a:pt x="184" y="1338"/>
                    </a:lnTo>
                    <a:lnTo>
                      <a:pt x="192" y="1338"/>
                    </a:lnTo>
                    <a:lnTo>
                      <a:pt x="206" y="1334"/>
                    </a:lnTo>
                    <a:lnTo>
                      <a:pt x="220" y="1328"/>
                    </a:lnTo>
                    <a:lnTo>
                      <a:pt x="234" y="1324"/>
                    </a:lnTo>
                    <a:lnTo>
                      <a:pt x="242" y="1320"/>
                    </a:lnTo>
                    <a:lnTo>
                      <a:pt x="246" y="1314"/>
                    </a:lnTo>
                    <a:lnTo>
                      <a:pt x="248" y="1308"/>
                    </a:lnTo>
                    <a:lnTo>
                      <a:pt x="258" y="1296"/>
                    </a:lnTo>
                    <a:lnTo>
                      <a:pt x="266" y="1288"/>
                    </a:lnTo>
                    <a:lnTo>
                      <a:pt x="270" y="1282"/>
                    </a:lnTo>
                    <a:lnTo>
                      <a:pt x="272" y="1276"/>
                    </a:lnTo>
                    <a:lnTo>
                      <a:pt x="274" y="1264"/>
                    </a:lnTo>
                    <a:lnTo>
                      <a:pt x="280" y="1250"/>
                    </a:lnTo>
                    <a:lnTo>
                      <a:pt x="282" y="1244"/>
                    </a:lnTo>
                    <a:lnTo>
                      <a:pt x="288" y="1238"/>
                    </a:lnTo>
                    <a:lnTo>
                      <a:pt x="304" y="1228"/>
                    </a:lnTo>
                    <a:lnTo>
                      <a:pt x="310" y="1224"/>
                    </a:lnTo>
                    <a:lnTo>
                      <a:pt x="316" y="1216"/>
                    </a:lnTo>
                    <a:lnTo>
                      <a:pt x="318" y="1212"/>
                    </a:lnTo>
                    <a:lnTo>
                      <a:pt x="322" y="1206"/>
                    </a:lnTo>
                    <a:lnTo>
                      <a:pt x="326" y="1204"/>
                    </a:lnTo>
                    <a:lnTo>
                      <a:pt x="340" y="1204"/>
                    </a:lnTo>
                    <a:lnTo>
                      <a:pt x="342" y="1204"/>
                    </a:lnTo>
                    <a:lnTo>
                      <a:pt x="350" y="1202"/>
                    </a:lnTo>
                    <a:lnTo>
                      <a:pt x="358" y="1200"/>
                    </a:lnTo>
                    <a:lnTo>
                      <a:pt x="374" y="1188"/>
                    </a:lnTo>
                    <a:lnTo>
                      <a:pt x="380" y="1186"/>
                    </a:lnTo>
                    <a:lnTo>
                      <a:pt x="386" y="1184"/>
                    </a:lnTo>
                    <a:lnTo>
                      <a:pt x="390" y="1182"/>
                    </a:lnTo>
                    <a:lnTo>
                      <a:pt x="396" y="1180"/>
                    </a:lnTo>
                    <a:lnTo>
                      <a:pt x="402" y="1178"/>
                    </a:lnTo>
                    <a:lnTo>
                      <a:pt x="408" y="1178"/>
                    </a:lnTo>
                    <a:lnTo>
                      <a:pt x="412" y="1180"/>
                    </a:lnTo>
                    <a:lnTo>
                      <a:pt x="420" y="1186"/>
                    </a:lnTo>
                    <a:lnTo>
                      <a:pt x="424" y="1192"/>
                    </a:lnTo>
                    <a:lnTo>
                      <a:pt x="436" y="1208"/>
                    </a:lnTo>
                    <a:lnTo>
                      <a:pt x="444" y="1220"/>
                    </a:lnTo>
                    <a:lnTo>
                      <a:pt x="446" y="1226"/>
                    </a:lnTo>
                    <a:lnTo>
                      <a:pt x="450" y="1232"/>
                    </a:lnTo>
                    <a:lnTo>
                      <a:pt x="456" y="1236"/>
                    </a:lnTo>
                    <a:lnTo>
                      <a:pt x="482" y="1250"/>
                    </a:lnTo>
                    <a:lnTo>
                      <a:pt x="488" y="1254"/>
                    </a:lnTo>
                    <a:lnTo>
                      <a:pt x="492" y="1260"/>
                    </a:lnTo>
                    <a:lnTo>
                      <a:pt x="502" y="1274"/>
                    </a:lnTo>
                    <a:lnTo>
                      <a:pt x="506" y="1282"/>
                    </a:lnTo>
                    <a:lnTo>
                      <a:pt x="506" y="1290"/>
                    </a:lnTo>
                    <a:lnTo>
                      <a:pt x="506" y="1304"/>
                    </a:lnTo>
                    <a:lnTo>
                      <a:pt x="506" y="1312"/>
                    </a:lnTo>
                    <a:lnTo>
                      <a:pt x="508" y="1316"/>
                    </a:lnTo>
                    <a:lnTo>
                      <a:pt x="510" y="1316"/>
                    </a:lnTo>
                    <a:lnTo>
                      <a:pt x="512" y="1316"/>
                    </a:lnTo>
                    <a:lnTo>
                      <a:pt x="514" y="1312"/>
                    </a:lnTo>
                    <a:lnTo>
                      <a:pt x="518" y="1302"/>
                    </a:lnTo>
                    <a:lnTo>
                      <a:pt x="522" y="1294"/>
                    </a:lnTo>
                    <a:lnTo>
                      <a:pt x="524" y="1288"/>
                    </a:lnTo>
                    <a:lnTo>
                      <a:pt x="526" y="1282"/>
                    </a:lnTo>
                    <a:lnTo>
                      <a:pt x="528" y="1274"/>
                    </a:lnTo>
                    <a:lnTo>
                      <a:pt x="528" y="1270"/>
                    </a:lnTo>
                    <a:lnTo>
                      <a:pt x="528" y="1268"/>
                    </a:lnTo>
                    <a:lnTo>
                      <a:pt x="530" y="1266"/>
                    </a:lnTo>
                    <a:lnTo>
                      <a:pt x="532" y="1266"/>
                    </a:lnTo>
                    <a:lnTo>
                      <a:pt x="534" y="1266"/>
                    </a:lnTo>
                    <a:lnTo>
                      <a:pt x="540" y="1268"/>
                    </a:lnTo>
                    <a:lnTo>
                      <a:pt x="552" y="1272"/>
                    </a:lnTo>
                    <a:lnTo>
                      <a:pt x="554" y="1272"/>
                    </a:lnTo>
                    <a:lnTo>
                      <a:pt x="554" y="1270"/>
                    </a:lnTo>
                    <a:lnTo>
                      <a:pt x="552" y="1266"/>
                    </a:lnTo>
                    <a:lnTo>
                      <a:pt x="534" y="1248"/>
                    </a:lnTo>
                    <a:lnTo>
                      <a:pt x="520" y="1240"/>
                    </a:lnTo>
                    <a:lnTo>
                      <a:pt x="516" y="1236"/>
                    </a:lnTo>
                    <a:lnTo>
                      <a:pt x="504" y="1228"/>
                    </a:lnTo>
                    <a:lnTo>
                      <a:pt x="494" y="1216"/>
                    </a:lnTo>
                    <a:lnTo>
                      <a:pt x="484" y="1200"/>
                    </a:lnTo>
                    <a:lnTo>
                      <a:pt x="476" y="1188"/>
                    </a:lnTo>
                    <a:lnTo>
                      <a:pt x="472" y="1182"/>
                    </a:lnTo>
                    <a:lnTo>
                      <a:pt x="470" y="1174"/>
                    </a:lnTo>
                    <a:lnTo>
                      <a:pt x="468" y="1166"/>
                    </a:lnTo>
                    <a:lnTo>
                      <a:pt x="468" y="1164"/>
                    </a:lnTo>
                    <a:lnTo>
                      <a:pt x="470" y="1158"/>
                    </a:lnTo>
                    <a:lnTo>
                      <a:pt x="474" y="1156"/>
                    </a:lnTo>
                    <a:lnTo>
                      <a:pt x="478" y="1154"/>
                    </a:lnTo>
                    <a:lnTo>
                      <a:pt x="482" y="1156"/>
                    </a:lnTo>
                    <a:lnTo>
                      <a:pt x="488" y="1156"/>
                    </a:lnTo>
                    <a:lnTo>
                      <a:pt x="496" y="1162"/>
                    </a:lnTo>
                    <a:lnTo>
                      <a:pt x="502" y="1168"/>
                    </a:lnTo>
                    <a:lnTo>
                      <a:pt x="508" y="1176"/>
                    </a:lnTo>
                    <a:lnTo>
                      <a:pt x="510" y="1182"/>
                    </a:lnTo>
                    <a:lnTo>
                      <a:pt x="516" y="1196"/>
                    </a:lnTo>
                    <a:lnTo>
                      <a:pt x="520" y="1204"/>
                    </a:lnTo>
                    <a:lnTo>
                      <a:pt x="524" y="1208"/>
                    </a:lnTo>
                    <a:lnTo>
                      <a:pt x="540" y="1220"/>
                    </a:lnTo>
                    <a:lnTo>
                      <a:pt x="548" y="1224"/>
                    </a:lnTo>
                    <a:lnTo>
                      <a:pt x="552" y="1230"/>
                    </a:lnTo>
                    <a:lnTo>
                      <a:pt x="560" y="1238"/>
                    </a:lnTo>
                    <a:lnTo>
                      <a:pt x="564" y="1244"/>
                    </a:lnTo>
                    <a:lnTo>
                      <a:pt x="566" y="1248"/>
                    </a:lnTo>
                    <a:lnTo>
                      <a:pt x="570" y="1260"/>
                    </a:lnTo>
                    <a:lnTo>
                      <a:pt x="572" y="1266"/>
                    </a:lnTo>
                    <a:lnTo>
                      <a:pt x="576" y="1272"/>
                    </a:lnTo>
                    <a:lnTo>
                      <a:pt x="580" y="1280"/>
                    </a:lnTo>
                    <a:lnTo>
                      <a:pt x="584" y="1286"/>
                    </a:lnTo>
                    <a:lnTo>
                      <a:pt x="588" y="1290"/>
                    </a:lnTo>
                    <a:lnTo>
                      <a:pt x="594" y="1292"/>
                    </a:lnTo>
                    <a:lnTo>
                      <a:pt x="598" y="1292"/>
                    </a:lnTo>
                    <a:lnTo>
                      <a:pt x="602" y="1294"/>
                    </a:lnTo>
                    <a:lnTo>
                      <a:pt x="602" y="1296"/>
                    </a:lnTo>
                    <a:lnTo>
                      <a:pt x="602" y="1298"/>
                    </a:lnTo>
                    <a:lnTo>
                      <a:pt x="598" y="1304"/>
                    </a:lnTo>
                    <a:lnTo>
                      <a:pt x="596" y="1310"/>
                    </a:lnTo>
                    <a:lnTo>
                      <a:pt x="596" y="1314"/>
                    </a:lnTo>
                    <a:lnTo>
                      <a:pt x="598" y="1320"/>
                    </a:lnTo>
                    <a:lnTo>
                      <a:pt x="604" y="1326"/>
                    </a:lnTo>
                    <a:lnTo>
                      <a:pt x="608" y="1328"/>
                    </a:lnTo>
                    <a:lnTo>
                      <a:pt x="616" y="1330"/>
                    </a:lnTo>
                    <a:lnTo>
                      <a:pt x="620" y="1326"/>
                    </a:lnTo>
                    <a:lnTo>
                      <a:pt x="624" y="1322"/>
                    </a:lnTo>
                    <a:lnTo>
                      <a:pt x="626" y="1316"/>
                    </a:lnTo>
                    <a:lnTo>
                      <a:pt x="628" y="1312"/>
                    </a:lnTo>
                    <a:lnTo>
                      <a:pt x="632" y="1308"/>
                    </a:lnTo>
                    <a:lnTo>
                      <a:pt x="638" y="1306"/>
                    </a:lnTo>
                    <a:lnTo>
                      <a:pt x="640" y="1304"/>
                    </a:lnTo>
                    <a:lnTo>
                      <a:pt x="642" y="1302"/>
                    </a:lnTo>
                    <a:lnTo>
                      <a:pt x="640" y="1300"/>
                    </a:lnTo>
                    <a:lnTo>
                      <a:pt x="640" y="1296"/>
                    </a:lnTo>
                    <a:lnTo>
                      <a:pt x="632" y="1288"/>
                    </a:lnTo>
                    <a:lnTo>
                      <a:pt x="628" y="1282"/>
                    </a:lnTo>
                    <a:lnTo>
                      <a:pt x="626" y="1278"/>
                    </a:lnTo>
                    <a:lnTo>
                      <a:pt x="624" y="1272"/>
                    </a:lnTo>
                    <a:lnTo>
                      <a:pt x="620" y="1268"/>
                    </a:lnTo>
                    <a:lnTo>
                      <a:pt x="620" y="1266"/>
                    </a:lnTo>
                    <a:lnTo>
                      <a:pt x="620" y="1264"/>
                    </a:lnTo>
                    <a:lnTo>
                      <a:pt x="624" y="1260"/>
                    </a:lnTo>
                    <a:lnTo>
                      <a:pt x="638" y="1256"/>
                    </a:lnTo>
                    <a:lnTo>
                      <a:pt x="652" y="1254"/>
                    </a:lnTo>
                    <a:lnTo>
                      <a:pt x="656" y="1254"/>
                    </a:lnTo>
                    <a:lnTo>
                      <a:pt x="664" y="1254"/>
                    </a:lnTo>
                    <a:lnTo>
                      <a:pt x="668" y="1260"/>
                    </a:lnTo>
                    <a:lnTo>
                      <a:pt x="670" y="1266"/>
                    </a:lnTo>
                    <a:lnTo>
                      <a:pt x="674" y="1272"/>
                    </a:lnTo>
                    <a:lnTo>
                      <a:pt x="678" y="1280"/>
                    </a:lnTo>
                    <a:lnTo>
                      <a:pt x="680" y="1284"/>
                    </a:lnTo>
                    <a:lnTo>
                      <a:pt x="688" y="1300"/>
                    </a:lnTo>
                    <a:lnTo>
                      <a:pt x="690" y="1304"/>
                    </a:lnTo>
                    <a:lnTo>
                      <a:pt x="698" y="1318"/>
                    </a:lnTo>
                    <a:lnTo>
                      <a:pt x="700" y="1324"/>
                    </a:lnTo>
                    <a:lnTo>
                      <a:pt x="704" y="1328"/>
                    </a:lnTo>
                    <a:lnTo>
                      <a:pt x="712" y="1330"/>
                    </a:lnTo>
                    <a:lnTo>
                      <a:pt x="734" y="1330"/>
                    </a:lnTo>
                    <a:lnTo>
                      <a:pt x="748" y="1330"/>
                    </a:lnTo>
                    <a:lnTo>
                      <a:pt x="760" y="1334"/>
                    </a:lnTo>
                    <a:lnTo>
                      <a:pt x="774" y="1338"/>
                    </a:lnTo>
                    <a:lnTo>
                      <a:pt x="782" y="1338"/>
                    </a:lnTo>
                    <a:lnTo>
                      <a:pt x="788" y="1338"/>
                    </a:lnTo>
                    <a:lnTo>
                      <a:pt x="794" y="1334"/>
                    </a:lnTo>
                    <a:lnTo>
                      <a:pt x="802" y="1332"/>
                    </a:lnTo>
                    <a:lnTo>
                      <a:pt x="808" y="1334"/>
                    </a:lnTo>
                    <a:lnTo>
                      <a:pt x="814" y="1338"/>
                    </a:lnTo>
                    <a:lnTo>
                      <a:pt x="820" y="1340"/>
                    </a:lnTo>
                    <a:lnTo>
                      <a:pt x="824" y="1348"/>
                    </a:lnTo>
                    <a:lnTo>
                      <a:pt x="826" y="1354"/>
                    </a:lnTo>
                    <a:lnTo>
                      <a:pt x="828" y="1360"/>
                    </a:lnTo>
                    <a:lnTo>
                      <a:pt x="828" y="1368"/>
                    </a:lnTo>
                    <a:lnTo>
                      <a:pt x="814" y="1402"/>
                    </a:lnTo>
                    <a:lnTo>
                      <a:pt x="810" y="1408"/>
                    </a:lnTo>
                    <a:lnTo>
                      <a:pt x="806" y="1410"/>
                    </a:lnTo>
                    <a:lnTo>
                      <a:pt x="802" y="1412"/>
                    </a:lnTo>
                    <a:lnTo>
                      <a:pt x="798" y="1416"/>
                    </a:lnTo>
                    <a:lnTo>
                      <a:pt x="796" y="1422"/>
                    </a:lnTo>
                    <a:lnTo>
                      <a:pt x="792" y="1428"/>
                    </a:lnTo>
                    <a:lnTo>
                      <a:pt x="786" y="1434"/>
                    </a:lnTo>
                    <a:lnTo>
                      <a:pt x="780" y="1438"/>
                    </a:lnTo>
                    <a:lnTo>
                      <a:pt x="774" y="1438"/>
                    </a:lnTo>
                    <a:lnTo>
                      <a:pt x="760" y="1438"/>
                    </a:lnTo>
                    <a:lnTo>
                      <a:pt x="754" y="1438"/>
                    </a:lnTo>
                    <a:lnTo>
                      <a:pt x="748" y="1434"/>
                    </a:lnTo>
                    <a:lnTo>
                      <a:pt x="742" y="1430"/>
                    </a:lnTo>
                    <a:lnTo>
                      <a:pt x="734" y="1430"/>
                    </a:lnTo>
                    <a:lnTo>
                      <a:pt x="712" y="1436"/>
                    </a:lnTo>
                    <a:lnTo>
                      <a:pt x="704" y="1438"/>
                    </a:lnTo>
                    <a:lnTo>
                      <a:pt x="696" y="1436"/>
                    </a:lnTo>
                    <a:lnTo>
                      <a:pt x="682" y="1432"/>
                    </a:lnTo>
                    <a:lnTo>
                      <a:pt x="666" y="1428"/>
                    </a:lnTo>
                    <a:lnTo>
                      <a:pt x="662" y="1428"/>
                    </a:lnTo>
                    <a:lnTo>
                      <a:pt x="656" y="1428"/>
                    </a:lnTo>
                    <a:lnTo>
                      <a:pt x="650" y="1424"/>
                    </a:lnTo>
                    <a:lnTo>
                      <a:pt x="638" y="1416"/>
                    </a:lnTo>
                    <a:lnTo>
                      <a:pt x="632" y="1412"/>
                    </a:lnTo>
                    <a:lnTo>
                      <a:pt x="626" y="1410"/>
                    </a:lnTo>
                    <a:lnTo>
                      <a:pt x="618" y="1410"/>
                    </a:lnTo>
                    <a:lnTo>
                      <a:pt x="614" y="1410"/>
                    </a:lnTo>
                    <a:lnTo>
                      <a:pt x="598" y="1412"/>
                    </a:lnTo>
                    <a:lnTo>
                      <a:pt x="584" y="1416"/>
                    </a:lnTo>
                    <a:lnTo>
                      <a:pt x="578" y="1420"/>
                    </a:lnTo>
                    <a:lnTo>
                      <a:pt x="576" y="1428"/>
                    </a:lnTo>
                    <a:lnTo>
                      <a:pt x="576" y="1430"/>
                    </a:lnTo>
                    <a:lnTo>
                      <a:pt x="574" y="1438"/>
                    </a:lnTo>
                    <a:lnTo>
                      <a:pt x="570" y="1442"/>
                    </a:lnTo>
                    <a:lnTo>
                      <a:pt x="554" y="1446"/>
                    </a:lnTo>
                    <a:lnTo>
                      <a:pt x="548" y="1446"/>
                    </a:lnTo>
                    <a:lnTo>
                      <a:pt x="542" y="1442"/>
                    </a:lnTo>
                    <a:lnTo>
                      <a:pt x="534" y="1434"/>
                    </a:lnTo>
                    <a:lnTo>
                      <a:pt x="522" y="1424"/>
                    </a:lnTo>
                    <a:lnTo>
                      <a:pt x="512" y="1414"/>
                    </a:lnTo>
                    <a:lnTo>
                      <a:pt x="508" y="1410"/>
                    </a:lnTo>
                    <a:lnTo>
                      <a:pt x="500" y="1410"/>
                    </a:lnTo>
                    <a:lnTo>
                      <a:pt x="476" y="1410"/>
                    </a:lnTo>
                    <a:lnTo>
                      <a:pt x="470" y="1408"/>
                    </a:lnTo>
                    <a:lnTo>
                      <a:pt x="462" y="1406"/>
                    </a:lnTo>
                    <a:lnTo>
                      <a:pt x="456" y="1404"/>
                    </a:lnTo>
                    <a:lnTo>
                      <a:pt x="442" y="1396"/>
                    </a:lnTo>
                    <a:lnTo>
                      <a:pt x="436" y="1394"/>
                    </a:lnTo>
                    <a:lnTo>
                      <a:pt x="424" y="1386"/>
                    </a:lnTo>
                    <a:lnTo>
                      <a:pt x="422" y="1380"/>
                    </a:lnTo>
                    <a:lnTo>
                      <a:pt x="424" y="1374"/>
                    </a:lnTo>
                    <a:lnTo>
                      <a:pt x="434" y="1358"/>
                    </a:lnTo>
                    <a:lnTo>
                      <a:pt x="436" y="1350"/>
                    </a:lnTo>
                    <a:lnTo>
                      <a:pt x="436" y="1344"/>
                    </a:lnTo>
                    <a:lnTo>
                      <a:pt x="434" y="1338"/>
                    </a:lnTo>
                    <a:lnTo>
                      <a:pt x="428" y="1332"/>
                    </a:lnTo>
                    <a:lnTo>
                      <a:pt x="422" y="1328"/>
                    </a:lnTo>
                    <a:lnTo>
                      <a:pt x="418" y="1326"/>
                    </a:lnTo>
                    <a:lnTo>
                      <a:pt x="406" y="1322"/>
                    </a:lnTo>
                    <a:lnTo>
                      <a:pt x="402" y="1322"/>
                    </a:lnTo>
                    <a:lnTo>
                      <a:pt x="400" y="1324"/>
                    </a:lnTo>
                    <a:lnTo>
                      <a:pt x="400" y="1328"/>
                    </a:lnTo>
                    <a:lnTo>
                      <a:pt x="400" y="1324"/>
                    </a:lnTo>
                    <a:lnTo>
                      <a:pt x="398" y="1324"/>
                    </a:lnTo>
                    <a:lnTo>
                      <a:pt x="396" y="1326"/>
                    </a:lnTo>
                    <a:lnTo>
                      <a:pt x="390" y="1330"/>
                    </a:lnTo>
                    <a:lnTo>
                      <a:pt x="382" y="1332"/>
                    </a:lnTo>
                    <a:lnTo>
                      <a:pt x="378" y="1332"/>
                    </a:lnTo>
                    <a:lnTo>
                      <a:pt x="362" y="1332"/>
                    </a:lnTo>
                    <a:lnTo>
                      <a:pt x="320" y="1332"/>
                    </a:lnTo>
                    <a:lnTo>
                      <a:pt x="312" y="1332"/>
                    </a:lnTo>
                    <a:lnTo>
                      <a:pt x="304" y="1334"/>
                    </a:lnTo>
                    <a:lnTo>
                      <a:pt x="270" y="1348"/>
                    </a:lnTo>
                    <a:lnTo>
                      <a:pt x="254" y="1354"/>
                    </a:lnTo>
                    <a:lnTo>
                      <a:pt x="250" y="1358"/>
                    </a:lnTo>
                    <a:lnTo>
                      <a:pt x="244" y="1360"/>
                    </a:lnTo>
                    <a:lnTo>
                      <a:pt x="242" y="1362"/>
                    </a:lnTo>
                    <a:lnTo>
                      <a:pt x="242" y="1364"/>
                    </a:lnTo>
                    <a:lnTo>
                      <a:pt x="242" y="1362"/>
                    </a:lnTo>
                    <a:lnTo>
                      <a:pt x="240" y="1362"/>
                    </a:lnTo>
                    <a:lnTo>
                      <a:pt x="238" y="1360"/>
                    </a:lnTo>
                    <a:lnTo>
                      <a:pt x="224" y="1360"/>
                    </a:lnTo>
                    <a:lnTo>
                      <a:pt x="220" y="1360"/>
                    </a:lnTo>
                    <a:lnTo>
                      <a:pt x="208" y="1360"/>
                    </a:lnTo>
                    <a:lnTo>
                      <a:pt x="196" y="1356"/>
                    </a:lnTo>
                    <a:lnTo>
                      <a:pt x="190" y="1354"/>
                    </a:lnTo>
                    <a:lnTo>
                      <a:pt x="188" y="1354"/>
                    </a:lnTo>
                    <a:lnTo>
                      <a:pt x="184" y="1354"/>
                    </a:lnTo>
                    <a:lnTo>
                      <a:pt x="182" y="1356"/>
                    </a:lnTo>
                    <a:lnTo>
                      <a:pt x="180" y="1358"/>
                    </a:lnTo>
                    <a:lnTo>
                      <a:pt x="168" y="1374"/>
                    </a:lnTo>
                    <a:lnTo>
                      <a:pt x="158" y="1386"/>
                    </a:lnTo>
                    <a:lnTo>
                      <a:pt x="150" y="1394"/>
                    </a:lnTo>
                    <a:lnTo>
                      <a:pt x="140" y="1406"/>
                    </a:lnTo>
                    <a:lnTo>
                      <a:pt x="130" y="1422"/>
                    </a:lnTo>
                    <a:lnTo>
                      <a:pt x="122" y="1436"/>
                    </a:lnTo>
                    <a:lnTo>
                      <a:pt x="116" y="1460"/>
                    </a:lnTo>
                    <a:lnTo>
                      <a:pt x="114" y="1466"/>
                    </a:lnTo>
                    <a:lnTo>
                      <a:pt x="108" y="1472"/>
                    </a:lnTo>
                    <a:lnTo>
                      <a:pt x="82" y="1484"/>
                    </a:lnTo>
                    <a:lnTo>
                      <a:pt x="70" y="1492"/>
                    </a:lnTo>
                    <a:lnTo>
                      <a:pt x="66" y="1498"/>
                    </a:lnTo>
                    <a:lnTo>
                      <a:pt x="62" y="1502"/>
                    </a:lnTo>
                    <a:lnTo>
                      <a:pt x="52" y="1514"/>
                    </a:lnTo>
                    <a:lnTo>
                      <a:pt x="32" y="1550"/>
                    </a:lnTo>
                    <a:lnTo>
                      <a:pt x="24" y="1564"/>
                    </a:lnTo>
                    <a:lnTo>
                      <a:pt x="12" y="1598"/>
                    </a:lnTo>
                    <a:lnTo>
                      <a:pt x="8" y="1606"/>
                    </a:lnTo>
                    <a:lnTo>
                      <a:pt x="10" y="1614"/>
                    </a:lnTo>
                    <a:lnTo>
                      <a:pt x="16" y="1626"/>
                    </a:lnTo>
                    <a:lnTo>
                      <a:pt x="18" y="1642"/>
                    </a:lnTo>
                    <a:lnTo>
                      <a:pt x="18" y="1666"/>
                    </a:lnTo>
                    <a:lnTo>
                      <a:pt x="16" y="1672"/>
                    </a:lnTo>
                    <a:lnTo>
                      <a:pt x="12" y="1678"/>
                    </a:lnTo>
                    <a:lnTo>
                      <a:pt x="8" y="1684"/>
                    </a:lnTo>
                    <a:lnTo>
                      <a:pt x="6" y="1692"/>
                    </a:lnTo>
                    <a:lnTo>
                      <a:pt x="0" y="1706"/>
                    </a:lnTo>
                    <a:lnTo>
                      <a:pt x="0" y="1712"/>
                    </a:lnTo>
                    <a:lnTo>
                      <a:pt x="0" y="1720"/>
                    </a:lnTo>
                    <a:lnTo>
                      <a:pt x="6" y="1744"/>
                    </a:lnTo>
                    <a:lnTo>
                      <a:pt x="8" y="1750"/>
                    </a:lnTo>
                    <a:lnTo>
                      <a:pt x="12" y="1752"/>
                    </a:lnTo>
                    <a:lnTo>
                      <a:pt x="18" y="1752"/>
                    </a:lnTo>
                    <a:lnTo>
                      <a:pt x="20" y="1752"/>
                    </a:lnTo>
                    <a:lnTo>
                      <a:pt x="18" y="1752"/>
                    </a:lnTo>
                    <a:lnTo>
                      <a:pt x="20" y="1760"/>
                    </a:lnTo>
                    <a:lnTo>
                      <a:pt x="24" y="1764"/>
                    </a:lnTo>
                    <a:lnTo>
                      <a:pt x="26" y="1768"/>
                    </a:lnTo>
                    <a:lnTo>
                      <a:pt x="30" y="1770"/>
                    </a:lnTo>
                    <a:lnTo>
                      <a:pt x="32" y="1768"/>
                    </a:lnTo>
                    <a:lnTo>
                      <a:pt x="30" y="1770"/>
                    </a:lnTo>
                    <a:lnTo>
                      <a:pt x="30" y="1772"/>
                    </a:lnTo>
                    <a:lnTo>
                      <a:pt x="32" y="1772"/>
                    </a:lnTo>
                    <a:lnTo>
                      <a:pt x="36" y="1774"/>
                    </a:lnTo>
                    <a:lnTo>
                      <a:pt x="40" y="1778"/>
                    </a:lnTo>
                    <a:lnTo>
                      <a:pt x="52" y="1804"/>
                    </a:lnTo>
                    <a:lnTo>
                      <a:pt x="56" y="1810"/>
                    </a:lnTo>
                    <a:lnTo>
                      <a:pt x="60" y="1816"/>
                    </a:lnTo>
                    <a:lnTo>
                      <a:pt x="72" y="1824"/>
                    </a:lnTo>
                    <a:lnTo>
                      <a:pt x="84" y="1832"/>
                    </a:lnTo>
                    <a:lnTo>
                      <a:pt x="94" y="1838"/>
                    </a:lnTo>
                    <a:lnTo>
                      <a:pt x="102" y="1844"/>
                    </a:lnTo>
                    <a:lnTo>
                      <a:pt x="128" y="1864"/>
                    </a:lnTo>
                    <a:lnTo>
                      <a:pt x="136" y="1868"/>
                    </a:lnTo>
                    <a:lnTo>
                      <a:pt x="142" y="1870"/>
                    </a:lnTo>
                    <a:lnTo>
                      <a:pt x="146" y="1870"/>
                    </a:lnTo>
                    <a:lnTo>
                      <a:pt x="152" y="1868"/>
                    </a:lnTo>
                    <a:lnTo>
                      <a:pt x="154" y="1868"/>
                    </a:lnTo>
                    <a:lnTo>
                      <a:pt x="154" y="1866"/>
                    </a:lnTo>
                    <a:lnTo>
                      <a:pt x="154" y="1868"/>
                    </a:lnTo>
                    <a:lnTo>
                      <a:pt x="158" y="1868"/>
                    </a:lnTo>
                    <a:lnTo>
                      <a:pt x="162" y="1870"/>
                    </a:lnTo>
                    <a:lnTo>
                      <a:pt x="166" y="1870"/>
                    </a:lnTo>
                    <a:lnTo>
                      <a:pt x="182" y="1868"/>
                    </a:lnTo>
                    <a:lnTo>
                      <a:pt x="206" y="1862"/>
                    </a:lnTo>
                    <a:lnTo>
                      <a:pt x="218" y="1860"/>
                    </a:lnTo>
                    <a:lnTo>
                      <a:pt x="224" y="1860"/>
                    </a:lnTo>
                    <a:lnTo>
                      <a:pt x="232" y="1860"/>
                    </a:lnTo>
                    <a:lnTo>
                      <a:pt x="244" y="1860"/>
                    </a:lnTo>
                    <a:lnTo>
                      <a:pt x="260" y="1856"/>
                    </a:lnTo>
                    <a:lnTo>
                      <a:pt x="274" y="1852"/>
                    </a:lnTo>
                    <a:lnTo>
                      <a:pt x="282" y="1850"/>
                    </a:lnTo>
                    <a:lnTo>
                      <a:pt x="288" y="1844"/>
                    </a:lnTo>
                    <a:lnTo>
                      <a:pt x="294" y="1842"/>
                    </a:lnTo>
                    <a:lnTo>
                      <a:pt x="300" y="1838"/>
                    </a:lnTo>
                    <a:lnTo>
                      <a:pt x="306" y="1838"/>
                    </a:lnTo>
                    <a:lnTo>
                      <a:pt x="312" y="1840"/>
                    </a:lnTo>
                    <a:lnTo>
                      <a:pt x="320" y="1840"/>
                    </a:lnTo>
                    <a:lnTo>
                      <a:pt x="322" y="1840"/>
                    </a:lnTo>
                    <a:lnTo>
                      <a:pt x="330" y="1842"/>
                    </a:lnTo>
                    <a:lnTo>
                      <a:pt x="334" y="1846"/>
                    </a:lnTo>
                    <a:lnTo>
                      <a:pt x="346" y="1862"/>
                    </a:lnTo>
                    <a:lnTo>
                      <a:pt x="352" y="1868"/>
                    </a:lnTo>
                    <a:lnTo>
                      <a:pt x="358" y="1870"/>
                    </a:lnTo>
                    <a:lnTo>
                      <a:pt x="362" y="1870"/>
                    </a:lnTo>
                    <a:lnTo>
                      <a:pt x="370" y="1870"/>
                    </a:lnTo>
                    <a:lnTo>
                      <a:pt x="378" y="1874"/>
                    </a:lnTo>
                    <a:lnTo>
                      <a:pt x="384" y="1876"/>
                    </a:lnTo>
                    <a:lnTo>
                      <a:pt x="388" y="1878"/>
                    </a:lnTo>
                    <a:lnTo>
                      <a:pt x="392" y="1878"/>
                    </a:lnTo>
                    <a:lnTo>
                      <a:pt x="392" y="1876"/>
                    </a:lnTo>
                    <a:lnTo>
                      <a:pt x="392" y="1878"/>
                    </a:lnTo>
                    <a:lnTo>
                      <a:pt x="394" y="1878"/>
                    </a:lnTo>
                    <a:lnTo>
                      <a:pt x="398" y="1878"/>
                    </a:lnTo>
                    <a:lnTo>
                      <a:pt x="404" y="1880"/>
                    </a:lnTo>
                    <a:lnTo>
                      <a:pt x="408" y="1884"/>
                    </a:lnTo>
                    <a:lnTo>
                      <a:pt x="410" y="1890"/>
                    </a:lnTo>
                    <a:lnTo>
                      <a:pt x="410" y="1896"/>
                    </a:lnTo>
                    <a:lnTo>
                      <a:pt x="410" y="1900"/>
                    </a:lnTo>
                    <a:lnTo>
                      <a:pt x="410" y="1908"/>
                    </a:lnTo>
                    <a:lnTo>
                      <a:pt x="410" y="1916"/>
                    </a:lnTo>
                    <a:lnTo>
                      <a:pt x="410" y="1920"/>
                    </a:lnTo>
                    <a:lnTo>
                      <a:pt x="410" y="1936"/>
                    </a:lnTo>
                    <a:lnTo>
                      <a:pt x="410" y="1950"/>
                    </a:lnTo>
                    <a:lnTo>
                      <a:pt x="412" y="1956"/>
                    </a:lnTo>
                    <a:lnTo>
                      <a:pt x="414" y="1964"/>
                    </a:lnTo>
                    <a:lnTo>
                      <a:pt x="434" y="1990"/>
                    </a:lnTo>
                    <a:lnTo>
                      <a:pt x="438" y="1994"/>
                    </a:lnTo>
                    <a:lnTo>
                      <a:pt x="440" y="1994"/>
                    </a:lnTo>
                    <a:lnTo>
                      <a:pt x="442" y="1994"/>
                    </a:lnTo>
                    <a:lnTo>
                      <a:pt x="440" y="1996"/>
                    </a:lnTo>
                    <a:lnTo>
                      <a:pt x="440" y="1998"/>
                    </a:lnTo>
                    <a:lnTo>
                      <a:pt x="444" y="2002"/>
                    </a:lnTo>
                    <a:lnTo>
                      <a:pt x="452" y="2014"/>
                    </a:lnTo>
                    <a:lnTo>
                      <a:pt x="456" y="2020"/>
                    </a:lnTo>
                    <a:lnTo>
                      <a:pt x="458" y="2026"/>
                    </a:lnTo>
                    <a:lnTo>
                      <a:pt x="458" y="2034"/>
                    </a:lnTo>
                    <a:lnTo>
                      <a:pt x="458" y="2038"/>
                    </a:lnTo>
                    <a:lnTo>
                      <a:pt x="458" y="2046"/>
                    </a:lnTo>
                    <a:lnTo>
                      <a:pt x="460" y="2054"/>
                    </a:lnTo>
                    <a:lnTo>
                      <a:pt x="468" y="2096"/>
                    </a:lnTo>
                    <a:lnTo>
                      <a:pt x="472" y="2112"/>
                    </a:lnTo>
                    <a:lnTo>
                      <a:pt x="476" y="2124"/>
                    </a:lnTo>
                    <a:lnTo>
                      <a:pt x="478" y="2134"/>
                    </a:lnTo>
                    <a:lnTo>
                      <a:pt x="472" y="2144"/>
                    </a:lnTo>
                    <a:lnTo>
                      <a:pt x="462" y="2166"/>
                    </a:lnTo>
                    <a:lnTo>
                      <a:pt x="460" y="2172"/>
                    </a:lnTo>
                    <a:lnTo>
                      <a:pt x="458" y="2180"/>
                    </a:lnTo>
                    <a:lnTo>
                      <a:pt x="458" y="2204"/>
                    </a:lnTo>
                    <a:lnTo>
                      <a:pt x="460" y="2212"/>
                    </a:lnTo>
                    <a:lnTo>
                      <a:pt x="460" y="2210"/>
                    </a:lnTo>
                    <a:lnTo>
                      <a:pt x="460" y="2212"/>
                    </a:lnTo>
                    <a:lnTo>
                      <a:pt x="456" y="2220"/>
                    </a:lnTo>
                    <a:lnTo>
                      <a:pt x="452" y="2234"/>
                    </a:lnTo>
                    <a:lnTo>
                      <a:pt x="450" y="2242"/>
                    </a:lnTo>
                    <a:lnTo>
                      <a:pt x="452" y="2248"/>
                    </a:lnTo>
                    <a:lnTo>
                      <a:pt x="484" y="2302"/>
                    </a:lnTo>
                    <a:lnTo>
                      <a:pt x="488" y="2308"/>
                    </a:lnTo>
                    <a:lnTo>
                      <a:pt x="488" y="2314"/>
                    </a:lnTo>
                    <a:lnTo>
                      <a:pt x="490" y="2328"/>
                    </a:lnTo>
                    <a:lnTo>
                      <a:pt x="496" y="2380"/>
                    </a:lnTo>
                    <a:lnTo>
                      <a:pt x="500" y="2386"/>
                    </a:lnTo>
                    <a:lnTo>
                      <a:pt x="504" y="2392"/>
                    </a:lnTo>
                    <a:lnTo>
                      <a:pt x="520" y="2402"/>
                    </a:lnTo>
                    <a:lnTo>
                      <a:pt x="528" y="2406"/>
                    </a:lnTo>
                    <a:lnTo>
                      <a:pt x="528" y="2404"/>
                    </a:lnTo>
                    <a:lnTo>
                      <a:pt x="528" y="2406"/>
                    </a:lnTo>
                    <a:lnTo>
                      <a:pt x="532" y="2414"/>
                    </a:lnTo>
                    <a:lnTo>
                      <a:pt x="534" y="2420"/>
                    </a:lnTo>
                    <a:lnTo>
                      <a:pt x="540" y="2434"/>
                    </a:lnTo>
                    <a:lnTo>
                      <a:pt x="546" y="2458"/>
                    </a:lnTo>
                    <a:lnTo>
                      <a:pt x="548" y="2474"/>
                    </a:lnTo>
                    <a:lnTo>
                      <a:pt x="548" y="2478"/>
                    </a:lnTo>
                    <a:lnTo>
                      <a:pt x="548" y="2486"/>
                    </a:lnTo>
                    <a:lnTo>
                      <a:pt x="552" y="2492"/>
                    </a:lnTo>
                    <a:lnTo>
                      <a:pt x="562" y="2508"/>
                    </a:lnTo>
                    <a:lnTo>
                      <a:pt x="568" y="2512"/>
                    </a:lnTo>
                    <a:lnTo>
                      <a:pt x="574" y="2514"/>
                    </a:lnTo>
                    <a:lnTo>
                      <a:pt x="598" y="2508"/>
                    </a:lnTo>
                    <a:lnTo>
                      <a:pt x="614" y="2504"/>
                    </a:lnTo>
                    <a:lnTo>
                      <a:pt x="638" y="2498"/>
                    </a:lnTo>
                    <a:lnTo>
                      <a:pt x="654" y="2496"/>
                    </a:lnTo>
                    <a:lnTo>
                      <a:pt x="676" y="2496"/>
                    </a:lnTo>
                    <a:lnTo>
                      <a:pt x="684" y="2494"/>
                    </a:lnTo>
                    <a:lnTo>
                      <a:pt x="690" y="2490"/>
                    </a:lnTo>
                    <a:lnTo>
                      <a:pt x="748" y="2424"/>
                    </a:lnTo>
                    <a:lnTo>
                      <a:pt x="756" y="2410"/>
                    </a:lnTo>
                    <a:lnTo>
                      <a:pt x="770" y="2376"/>
                    </a:lnTo>
                    <a:lnTo>
                      <a:pt x="770" y="2370"/>
                    </a:lnTo>
                    <a:lnTo>
                      <a:pt x="770" y="2368"/>
                    </a:lnTo>
                    <a:lnTo>
                      <a:pt x="768" y="2368"/>
                    </a:lnTo>
                    <a:lnTo>
                      <a:pt x="770" y="2368"/>
                    </a:lnTo>
                    <a:lnTo>
                      <a:pt x="772" y="2366"/>
                    </a:lnTo>
                    <a:lnTo>
                      <a:pt x="772" y="2364"/>
                    </a:lnTo>
                    <a:lnTo>
                      <a:pt x="774" y="2358"/>
                    </a:lnTo>
                    <a:lnTo>
                      <a:pt x="778" y="2354"/>
                    </a:lnTo>
                    <a:lnTo>
                      <a:pt x="806" y="2334"/>
                    </a:lnTo>
                    <a:lnTo>
                      <a:pt x="810" y="2328"/>
                    </a:lnTo>
                    <a:lnTo>
                      <a:pt x="814" y="2322"/>
                    </a:lnTo>
                    <a:lnTo>
                      <a:pt x="818" y="2308"/>
                    </a:lnTo>
                    <a:lnTo>
                      <a:pt x="820" y="2300"/>
                    </a:lnTo>
                    <a:lnTo>
                      <a:pt x="820" y="2292"/>
                    </a:lnTo>
                    <a:lnTo>
                      <a:pt x="814" y="2268"/>
                    </a:lnTo>
                    <a:lnTo>
                      <a:pt x="814" y="2260"/>
                    </a:lnTo>
                    <a:lnTo>
                      <a:pt x="816" y="2254"/>
                    </a:lnTo>
                    <a:lnTo>
                      <a:pt x="826" y="2238"/>
                    </a:lnTo>
                    <a:lnTo>
                      <a:pt x="832" y="2232"/>
                    </a:lnTo>
                    <a:lnTo>
                      <a:pt x="838" y="2228"/>
                    </a:lnTo>
                    <a:lnTo>
                      <a:pt x="874" y="2206"/>
                    </a:lnTo>
                    <a:lnTo>
                      <a:pt x="880" y="2202"/>
                    </a:lnTo>
                    <a:lnTo>
                      <a:pt x="884" y="2194"/>
                    </a:lnTo>
                    <a:lnTo>
                      <a:pt x="886" y="2190"/>
                    </a:lnTo>
                    <a:lnTo>
                      <a:pt x="894" y="2176"/>
                    </a:lnTo>
                    <a:lnTo>
                      <a:pt x="896" y="2170"/>
                    </a:lnTo>
                    <a:lnTo>
                      <a:pt x="898" y="2162"/>
                    </a:lnTo>
                    <a:lnTo>
                      <a:pt x="898" y="2156"/>
                    </a:lnTo>
                    <a:lnTo>
                      <a:pt x="892" y="2132"/>
                    </a:lnTo>
                    <a:lnTo>
                      <a:pt x="890" y="2116"/>
                    </a:lnTo>
                    <a:lnTo>
                      <a:pt x="890" y="2112"/>
                    </a:lnTo>
                    <a:lnTo>
                      <a:pt x="890" y="2108"/>
                    </a:lnTo>
                    <a:lnTo>
                      <a:pt x="888" y="2106"/>
                    </a:lnTo>
                    <a:lnTo>
                      <a:pt x="886" y="2108"/>
                    </a:lnTo>
                    <a:lnTo>
                      <a:pt x="888" y="2106"/>
                    </a:lnTo>
                    <a:lnTo>
                      <a:pt x="888" y="2102"/>
                    </a:lnTo>
                    <a:lnTo>
                      <a:pt x="886" y="2098"/>
                    </a:lnTo>
                    <a:lnTo>
                      <a:pt x="882" y="2094"/>
                    </a:lnTo>
                    <a:lnTo>
                      <a:pt x="880" y="2086"/>
                    </a:lnTo>
                    <a:lnTo>
                      <a:pt x="880" y="2054"/>
                    </a:lnTo>
                    <a:lnTo>
                      <a:pt x="880" y="2046"/>
                    </a:lnTo>
                    <a:lnTo>
                      <a:pt x="876" y="2038"/>
                    </a:lnTo>
                    <a:lnTo>
                      <a:pt x="874" y="2032"/>
                    </a:lnTo>
                    <a:lnTo>
                      <a:pt x="872" y="2026"/>
                    </a:lnTo>
                    <a:lnTo>
                      <a:pt x="876" y="2020"/>
                    </a:lnTo>
                    <a:lnTo>
                      <a:pt x="880" y="2016"/>
                    </a:lnTo>
                    <a:lnTo>
                      <a:pt x="880" y="2012"/>
                    </a:lnTo>
                    <a:lnTo>
                      <a:pt x="882" y="2006"/>
                    </a:lnTo>
                    <a:lnTo>
                      <a:pt x="884" y="2000"/>
                    </a:lnTo>
                    <a:lnTo>
                      <a:pt x="894" y="1984"/>
                    </a:lnTo>
                    <a:lnTo>
                      <a:pt x="900" y="1978"/>
                    </a:lnTo>
                    <a:lnTo>
                      <a:pt x="906" y="1974"/>
                    </a:lnTo>
                    <a:lnTo>
                      <a:pt x="912" y="1970"/>
                    </a:lnTo>
                    <a:lnTo>
                      <a:pt x="918" y="1968"/>
                    </a:lnTo>
                    <a:lnTo>
                      <a:pt x="922" y="1960"/>
                    </a:lnTo>
                    <a:lnTo>
                      <a:pt x="934" y="1936"/>
                    </a:lnTo>
                    <a:lnTo>
                      <a:pt x="940" y="1930"/>
                    </a:lnTo>
                    <a:lnTo>
                      <a:pt x="946" y="1924"/>
                    </a:lnTo>
                    <a:lnTo>
                      <a:pt x="970" y="1912"/>
                    </a:lnTo>
                    <a:lnTo>
                      <a:pt x="984" y="1902"/>
                    </a:lnTo>
                    <a:lnTo>
                      <a:pt x="1012" y="1874"/>
                    </a:lnTo>
                    <a:lnTo>
                      <a:pt x="1016" y="1868"/>
                    </a:lnTo>
                    <a:lnTo>
                      <a:pt x="1020" y="1862"/>
                    </a:lnTo>
                    <a:lnTo>
                      <a:pt x="1044" y="1808"/>
                    </a:lnTo>
                    <a:lnTo>
                      <a:pt x="1048" y="1792"/>
                    </a:lnTo>
                    <a:lnTo>
                      <a:pt x="1054" y="1770"/>
                    </a:lnTo>
                    <a:lnTo>
                      <a:pt x="1054" y="1766"/>
                    </a:lnTo>
                    <a:lnTo>
                      <a:pt x="1054" y="1764"/>
                    </a:lnTo>
                    <a:lnTo>
                      <a:pt x="1050" y="1764"/>
                    </a:lnTo>
                    <a:lnTo>
                      <a:pt x="1048" y="1764"/>
                    </a:lnTo>
                    <a:lnTo>
                      <a:pt x="976" y="1780"/>
                    </a:lnTo>
                    <a:lnTo>
                      <a:pt x="968" y="1780"/>
                    </a:lnTo>
                    <a:lnTo>
                      <a:pt x="960" y="1778"/>
                    </a:lnTo>
                    <a:lnTo>
                      <a:pt x="956" y="1774"/>
                    </a:lnTo>
                    <a:lnTo>
                      <a:pt x="944" y="1766"/>
                    </a:lnTo>
                    <a:lnTo>
                      <a:pt x="934" y="1754"/>
                    </a:lnTo>
                    <a:lnTo>
                      <a:pt x="904" y="1710"/>
                    </a:lnTo>
                    <a:lnTo>
                      <a:pt x="898" y="1704"/>
                    </a:lnTo>
                    <a:lnTo>
                      <a:pt x="892" y="1700"/>
                    </a:lnTo>
                    <a:lnTo>
                      <a:pt x="886" y="1696"/>
                    </a:lnTo>
                    <a:lnTo>
                      <a:pt x="880" y="1692"/>
                    </a:lnTo>
                    <a:lnTo>
                      <a:pt x="876" y="1686"/>
                    </a:lnTo>
                    <a:lnTo>
                      <a:pt x="864" y="1670"/>
                    </a:lnTo>
                    <a:lnTo>
                      <a:pt x="860" y="1664"/>
                    </a:lnTo>
                    <a:lnTo>
                      <a:pt x="858" y="1656"/>
                    </a:lnTo>
                    <a:lnTo>
                      <a:pt x="852" y="1642"/>
                    </a:lnTo>
                    <a:lnTo>
                      <a:pt x="848" y="1626"/>
                    </a:lnTo>
                    <a:lnTo>
                      <a:pt x="842" y="1602"/>
                    </a:lnTo>
                    <a:lnTo>
                      <a:pt x="840" y="1596"/>
                    </a:lnTo>
                    <a:lnTo>
                      <a:pt x="834" y="1590"/>
                    </a:lnTo>
                    <a:lnTo>
                      <a:pt x="826" y="1582"/>
                    </a:lnTo>
                    <a:lnTo>
                      <a:pt x="822" y="1574"/>
                    </a:lnTo>
                    <a:lnTo>
                      <a:pt x="818" y="1568"/>
                    </a:lnTo>
                    <a:lnTo>
                      <a:pt x="814" y="1544"/>
                    </a:lnTo>
                    <a:lnTo>
                      <a:pt x="808" y="1530"/>
                    </a:lnTo>
                    <a:lnTo>
                      <a:pt x="796" y="1504"/>
                    </a:lnTo>
                    <a:lnTo>
                      <a:pt x="786" y="1492"/>
                    </a:lnTo>
                    <a:lnTo>
                      <a:pt x="768" y="1474"/>
                    </a:lnTo>
                    <a:lnTo>
                      <a:pt x="766" y="1470"/>
                    </a:lnTo>
                    <a:lnTo>
                      <a:pt x="770" y="1472"/>
                    </a:lnTo>
                    <a:lnTo>
                      <a:pt x="794" y="1484"/>
                    </a:lnTo>
                    <a:lnTo>
                      <a:pt x="798" y="1484"/>
                    </a:lnTo>
                    <a:lnTo>
                      <a:pt x="800" y="1484"/>
                    </a:lnTo>
                    <a:lnTo>
                      <a:pt x="804" y="1482"/>
                    </a:lnTo>
                    <a:lnTo>
                      <a:pt x="804" y="1480"/>
                    </a:lnTo>
                    <a:lnTo>
                      <a:pt x="808" y="1476"/>
                    </a:lnTo>
                    <a:lnTo>
                      <a:pt x="810" y="1474"/>
                    </a:lnTo>
                    <a:lnTo>
                      <a:pt x="810" y="1472"/>
                    </a:lnTo>
                    <a:lnTo>
                      <a:pt x="812" y="1474"/>
                    </a:lnTo>
                    <a:lnTo>
                      <a:pt x="814" y="1476"/>
                    </a:lnTo>
                    <a:lnTo>
                      <a:pt x="818" y="1480"/>
                    </a:lnTo>
                    <a:lnTo>
                      <a:pt x="824" y="1494"/>
                    </a:lnTo>
                    <a:lnTo>
                      <a:pt x="856" y="1550"/>
                    </a:lnTo>
                    <a:lnTo>
                      <a:pt x="866" y="1562"/>
                    </a:lnTo>
                    <a:lnTo>
                      <a:pt x="874" y="1570"/>
                    </a:lnTo>
                    <a:lnTo>
                      <a:pt x="878" y="1576"/>
                    </a:lnTo>
                    <a:lnTo>
                      <a:pt x="882" y="1584"/>
                    </a:lnTo>
                    <a:lnTo>
                      <a:pt x="886" y="1598"/>
                    </a:lnTo>
                    <a:lnTo>
                      <a:pt x="892" y="1614"/>
                    </a:lnTo>
                    <a:lnTo>
                      <a:pt x="898" y="1636"/>
                    </a:lnTo>
                    <a:lnTo>
                      <a:pt x="900" y="1644"/>
                    </a:lnTo>
                    <a:lnTo>
                      <a:pt x="904" y="1650"/>
                    </a:lnTo>
                    <a:lnTo>
                      <a:pt x="924" y="1668"/>
                    </a:lnTo>
                    <a:lnTo>
                      <a:pt x="928" y="1674"/>
                    </a:lnTo>
                    <a:lnTo>
                      <a:pt x="928" y="1678"/>
                    </a:lnTo>
                    <a:lnTo>
                      <a:pt x="928" y="1684"/>
                    </a:lnTo>
                    <a:lnTo>
                      <a:pt x="932" y="1690"/>
                    </a:lnTo>
                    <a:lnTo>
                      <a:pt x="936" y="1696"/>
                    </a:lnTo>
                    <a:lnTo>
                      <a:pt x="942" y="1710"/>
                    </a:lnTo>
                    <a:lnTo>
                      <a:pt x="954" y="1736"/>
                    </a:lnTo>
                    <a:lnTo>
                      <a:pt x="960" y="1740"/>
                    </a:lnTo>
                    <a:lnTo>
                      <a:pt x="966" y="1740"/>
                    </a:lnTo>
                    <a:lnTo>
                      <a:pt x="980" y="1736"/>
                    </a:lnTo>
                    <a:lnTo>
                      <a:pt x="996" y="1732"/>
                    </a:lnTo>
                    <a:lnTo>
                      <a:pt x="1000" y="1732"/>
                    </a:lnTo>
                    <a:lnTo>
                      <a:pt x="1006" y="1732"/>
                    </a:lnTo>
                    <a:lnTo>
                      <a:pt x="1012" y="1728"/>
                    </a:lnTo>
                    <a:lnTo>
                      <a:pt x="1020" y="1718"/>
                    </a:lnTo>
                    <a:lnTo>
                      <a:pt x="1028" y="1714"/>
                    </a:lnTo>
                    <a:lnTo>
                      <a:pt x="1034" y="1710"/>
                    </a:lnTo>
                    <a:lnTo>
                      <a:pt x="1048" y="1706"/>
                    </a:lnTo>
                    <a:lnTo>
                      <a:pt x="1064" y="1700"/>
                    </a:lnTo>
                    <a:lnTo>
                      <a:pt x="1088" y="1688"/>
                    </a:lnTo>
                    <a:lnTo>
                      <a:pt x="1096" y="1684"/>
                    </a:lnTo>
                    <a:lnTo>
                      <a:pt x="1102" y="1680"/>
                    </a:lnTo>
                    <a:lnTo>
                      <a:pt x="1128" y="1668"/>
                    </a:lnTo>
                    <a:lnTo>
                      <a:pt x="1134" y="1664"/>
                    </a:lnTo>
                    <a:lnTo>
                      <a:pt x="1140" y="1658"/>
                    </a:lnTo>
                    <a:lnTo>
                      <a:pt x="1158" y="1632"/>
                    </a:lnTo>
                    <a:lnTo>
                      <a:pt x="1168" y="1618"/>
                    </a:lnTo>
                    <a:lnTo>
                      <a:pt x="1170" y="1612"/>
                    </a:lnTo>
                    <a:lnTo>
                      <a:pt x="1180" y="1600"/>
                    </a:lnTo>
                    <a:lnTo>
                      <a:pt x="1188" y="1592"/>
                    </a:lnTo>
                    <a:lnTo>
                      <a:pt x="1188" y="1588"/>
                    </a:lnTo>
                    <a:lnTo>
                      <a:pt x="1190" y="1586"/>
                    </a:lnTo>
                    <a:lnTo>
                      <a:pt x="1188" y="1584"/>
                    </a:lnTo>
                    <a:lnTo>
                      <a:pt x="1186" y="1582"/>
                    </a:lnTo>
                    <a:lnTo>
                      <a:pt x="1160" y="1562"/>
                    </a:lnTo>
                    <a:lnTo>
                      <a:pt x="1154" y="1558"/>
                    </a:lnTo>
                    <a:lnTo>
                      <a:pt x="1148" y="1556"/>
                    </a:lnTo>
                    <a:lnTo>
                      <a:pt x="1144" y="1554"/>
                    </a:lnTo>
                    <a:lnTo>
                      <a:pt x="1140" y="1548"/>
                    </a:lnTo>
                    <a:lnTo>
                      <a:pt x="1138" y="1544"/>
                    </a:lnTo>
                    <a:lnTo>
                      <a:pt x="1132" y="1540"/>
                    </a:lnTo>
                    <a:lnTo>
                      <a:pt x="1126" y="1538"/>
                    </a:lnTo>
                    <a:lnTo>
                      <a:pt x="1102" y="1544"/>
                    </a:lnTo>
                    <a:lnTo>
                      <a:pt x="1096" y="1544"/>
                    </a:lnTo>
                    <a:lnTo>
                      <a:pt x="1088" y="1542"/>
                    </a:lnTo>
                    <a:lnTo>
                      <a:pt x="1082" y="1540"/>
                    </a:lnTo>
                    <a:lnTo>
                      <a:pt x="1076" y="1536"/>
                    </a:lnTo>
                    <a:lnTo>
                      <a:pt x="1070" y="1536"/>
                    </a:lnTo>
                    <a:lnTo>
                      <a:pt x="1058" y="1534"/>
                    </a:lnTo>
                    <a:lnTo>
                      <a:pt x="1054" y="1530"/>
                    </a:lnTo>
                    <a:lnTo>
                      <a:pt x="1048" y="1526"/>
                    </a:lnTo>
                    <a:lnTo>
                      <a:pt x="1044" y="1520"/>
                    </a:lnTo>
                    <a:lnTo>
                      <a:pt x="1040" y="1506"/>
                    </a:lnTo>
                    <a:lnTo>
                      <a:pt x="1036" y="1498"/>
                    </a:lnTo>
                    <a:lnTo>
                      <a:pt x="1032" y="1492"/>
                    </a:lnTo>
                    <a:lnTo>
                      <a:pt x="1022" y="1484"/>
                    </a:lnTo>
                    <a:lnTo>
                      <a:pt x="1018" y="1478"/>
                    </a:lnTo>
                    <a:lnTo>
                      <a:pt x="1018" y="1472"/>
                    </a:lnTo>
                    <a:lnTo>
                      <a:pt x="1018" y="1468"/>
                    </a:lnTo>
                    <a:lnTo>
                      <a:pt x="1022" y="1462"/>
                    </a:lnTo>
                    <a:lnTo>
                      <a:pt x="1026" y="1458"/>
                    </a:lnTo>
                    <a:lnTo>
                      <a:pt x="1026" y="1452"/>
                    </a:lnTo>
                    <a:lnTo>
                      <a:pt x="1028" y="1452"/>
                    </a:lnTo>
                    <a:lnTo>
                      <a:pt x="1032" y="1454"/>
                    </a:lnTo>
                    <a:lnTo>
                      <a:pt x="1040" y="1462"/>
                    </a:lnTo>
                    <a:lnTo>
                      <a:pt x="1052" y="1474"/>
                    </a:lnTo>
                    <a:lnTo>
                      <a:pt x="1060" y="1482"/>
                    </a:lnTo>
                    <a:lnTo>
                      <a:pt x="1072" y="1492"/>
                    </a:lnTo>
                    <a:lnTo>
                      <a:pt x="1088" y="1504"/>
                    </a:lnTo>
                    <a:lnTo>
                      <a:pt x="1102" y="1510"/>
                    </a:lnTo>
                    <a:lnTo>
                      <a:pt x="1116" y="1514"/>
                    </a:lnTo>
                    <a:lnTo>
                      <a:pt x="1124" y="1516"/>
                    </a:lnTo>
                    <a:lnTo>
                      <a:pt x="1132" y="1514"/>
                    </a:lnTo>
                    <a:lnTo>
                      <a:pt x="1136" y="1510"/>
                    </a:lnTo>
                    <a:lnTo>
                      <a:pt x="1144" y="1510"/>
                    </a:lnTo>
                    <a:lnTo>
                      <a:pt x="1150" y="1514"/>
                    </a:lnTo>
                    <a:lnTo>
                      <a:pt x="1158" y="1522"/>
                    </a:lnTo>
                    <a:lnTo>
                      <a:pt x="1164" y="1526"/>
                    </a:lnTo>
                    <a:lnTo>
                      <a:pt x="1172" y="1530"/>
                    </a:lnTo>
                    <a:lnTo>
                      <a:pt x="1206" y="1544"/>
                    </a:lnTo>
                    <a:lnTo>
                      <a:pt x="1218" y="1546"/>
                    </a:lnTo>
                    <a:lnTo>
                      <a:pt x="1222" y="1546"/>
                    </a:lnTo>
                    <a:lnTo>
                      <a:pt x="1230" y="1544"/>
                    </a:lnTo>
                    <a:lnTo>
                      <a:pt x="1244" y="1538"/>
                    </a:lnTo>
                    <a:lnTo>
                      <a:pt x="1260" y="1536"/>
                    </a:lnTo>
                    <a:lnTo>
                      <a:pt x="1292" y="1536"/>
                    </a:lnTo>
                    <a:lnTo>
                      <a:pt x="1300" y="1538"/>
                    </a:lnTo>
                    <a:lnTo>
                      <a:pt x="1306" y="1544"/>
                    </a:lnTo>
                    <a:lnTo>
                      <a:pt x="1316" y="1558"/>
                    </a:lnTo>
                    <a:lnTo>
                      <a:pt x="1320" y="1566"/>
                    </a:lnTo>
                    <a:lnTo>
                      <a:pt x="1326" y="1572"/>
                    </a:lnTo>
                    <a:lnTo>
                      <a:pt x="1336" y="1588"/>
                    </a:lnTo>
                    <a:lnTo>
                      <a:pt x="1346" y="1602"/>
                    </a:lnTo>
                    <a:lnTo>
                      <a:pt x="1354" y="1610"/>
                    </a:lnTo>
                    <a:lnTo>
                      <a:pt x="1360" y="1612"/>
                    </a:lnTo>
                    <a:lnTo>
                      <a:pt x="1366" y="1610"/>
                    </a:lnTo>
                    <a:lnTo>
                      <a:pt x="1382" y="1600"/>
                    </a:lnTo>
                    <a:lnTo>
                      <a:pt x="1386" y="1598"/>
                    </a:lnTo>
                    <a:lnTo>
                      <a:pt x="1388" y="1600"/>
                    </a:lnTo>
                    <a:lnTo>
                      <a:pt x="1390" y="1600"/>
                    </a:lnTo>
                    <a:lnTo>
                      <a:pt x="1390" y="1604"/>
                    </a:lnTo>
                    <a:lnTo>
                      <a:pt x="1398" y="1676"/>
                    </a:lnTo>
                    <a:lnTo>
                      <a:pt x="1402" y="1692"/>
                    </a:lnTo>
                    <a:lnTo>
                      <a:pt x="1408" y="1714"/>
                    </a:lnTo>
                    <a:lnTo>
                      <a:pt x="1414" y="1730"/>
                    </a:lnTo>
                    <a:lnTo>
                      <a:pt x="1434" y="1764"/>
                    </a:lnTo>
                    <a:lnTo>
                      <a:pt x="1442" y="1778"/>
                    </a:lnTo>
                    <a:lnTo>
                      <a:pt x="1444" y="1784"/>
                    </a:lnTo>
                    <a:lnTo>
                      <a:pt x="1452" y="1798"/>
                    </a:lnTo>
                    <a:lnTo>
                      <a:pt x="1464" y="1814"/>
                    </a:lnTo>
                    <a:lnTo>
                      <a:pt x="1466" y="1816"/>
                    </a:lnTo>
                    <a:lnTo>
                      <a:pt x="1468" y="1816"/>
                    </a:lnTo>
                    <a:lnTo>
                      <a:pt x="1470" y="1816"/>
                    </a:lnTo>
                    <a:lnTo>
                      <a:pt x="1472" y="1814"/>
                    </a:lnTo>
                    <a:lnTo>
                      <a:pt x="1474" y="1808"/>
                    </a:lnTo>
                    <a:lnTo>
                      <a:pt x="1484" y="1796"/>
                    </a:lnTo>
                    <a:lnTo>
                      <a:pt x="1492" y="1786"/>
                    </a:lnTo>
                    <a:lnTo>
                      <a:pt x="1500" y="1774"/>
                    </a:lnTo>
                    <a:lnTo>
                      <a:pt x="1504" y="1768"/>
                    </a:lnTo>
                    <a:lnTo>
                      <a:pt x="1506" y="1762"/>
                    </a:lnTo>
                    <a:lnTo>
                      <a:pt x="1506" y="1754"/>
                    </a:lnTo>
                    <a:lnTo>
                      <a:pt x="1506" y="1730"/>
                    </a:lnTo>
                    <a:lnTo>
                      <a:pt x="1510" y="1716"/>
                    </a:lnTo>
                    <a:lnTo>
                      <a:pt x="1514" y="1700"/>
                    </a:lnTo>
                    <a:lnTo>
                      <a:pt x="1518" y="1694"/>
                    </a:lnTo>
                    <a:lnTo>
                      <a:pt x="1522" y="1688"/>
                    </a:lnTo>
                    <a:lnTo>
                      <a:pt x="1540" y="1670"/>
                    </a:lnTo>
                    <a:lnTo>
                      <a:pt x="1554" y="1660"/>
                    </a:lnTo>
                    <a:lnTo>
                      <a:pt x="1578" y="1648"/>
                    </a:lnTo>
                    <a:lnTo>
                      <a:pt x="1590" y="1638"/>
                    </a:lnTo>
                    <a:lnTo>
                      <a:pt x="1598" y="1630"/>
                    </a:lnTo>
                    <a:lnTo>
                      <a:pt x="1604" y="1624"/>
                    </a:lnTo>
                    <a:lnTo>
                      <a:pt x="1608" y="1618"/>
                    </a:lnTo>
                    <a:lnTo>
                      <a:pt x="1612" y="1604"/>
                    </a:lnTo>
                    <a:lnTo>
                      <a:pt x="1616" y="1598"/>
                    </a:lnTo>
                    <a:lnTo>
                      <a:pt x="1622" y="1596"/>
                    </a:lnTo>
                    <a:lnTo>
                      <a:pt x="1636" y="1596"/>
                    </a:lnTo>
                    <a:lnTo>
                      <a:pt x="1644" y="1596"/>
                    </a:lnTo>
                    <a:lnTo>
                      <a:pt x="1652" y="1592"/>
                    </a:lnTo>
                    <a:lnTo>
                      <a:pt x="1666" y="1588"/>
                    </a:lnTo>
                    <a:lnTo>
                      <a:pt x="1676" y="1586"/>
                    </a:lnTo>
                    <a:lnTo>
                      <a:pt x="1686" y="1588"/>
                    </a:lnTo>
                    <a:lnTo>
                      <a:pt x="1688" y="1590"/>
                    </a:lnTo>
                    <a:lnTo>
                      <a:pt x="1694" y="1594"/>
                    </a:lnTo>
                    <a:lnTo>
                      <a:pt x="1700" y="1598"/>
                    </a:lnTo>
                    <a:lnTo>
                      <a:pt x="1702" y="1604"/>
                    </a:lnTo>
                    <a:lnTo>
                      <a:pt x="1706" y="1612"/>
                    </a:lnTo>
                    <a:lnTo>
                      <a:pt x="1708" y="1618"/>
                    </a:lnTo>
                    <a:lnTo>
                      <a:pt x="1714" y="1632"/>
                    </a:lnTo>
                    <a:lnTo>
                      <a:pt x="1728" y="1676"/>
                    </a:lnTo>
                    <a:lnTo>
                      <a:pt x="1732" y="1682"/>
                    </a:lnTo>
                    <a:lnTo>
                      <a:pt x="1738" y="1688"/>
                    </a:lnTo>
                    <a:lnTo>
                      <a:pt x="1744" y="1690"/>
                    </a:lnTo>
                    <a:lnTo>
                      <a:pt x="1750" y="1692"/>
                    </a:lnTo>
                    <a:lnTo>
                      <a:pt x="1758" y="1690"/>
                    </a:lnTo>
                    <a:lnTo>
                      <a:pt x="1764" y="1688"/>
                    </a:lnTo>
                    <a:lnTo>
                      <a:pt x="1770" y="1686"/>
                    </a:lnTo>
                    <a:lnTo>
                      <a:pt x="1776" y="1688"/>
                    </a:lnTo>
                    <a:lnTo>
                      <a:pt x="1780" y="1694"/>
                    </a:lnTo>
                    <a:lnTo>
                      <a:pt x="1782" y="1700"/>
                    </a:lnTo>
                    <a:lnTo>
                      <a:pt x="1788" y="1716"/>
                    </a:lnTo>
                    <a:lnTo>
                      <a:pt x="1790" y="1730"/>
                    </a:lnTo>
                    <a:lnTo>
                      <a:pt x="1790" y="1754"/>
                    </a:lnTo>
                    <a:lnTo>
                      <a:pt x="1790" y="1770"/>
                    </a:lnTo>
                    <a:lnTo>
                      <a:pt x="1790" y="1802"/>
                    </a:lnTo>
                    <a:lnTo>
                      <a:pt x="1792" y="1810"/>
                    </a:lnTo>
                    <a:lnTo>
                      <a:pt x="1796" y="1816"/>
                    </a:lnTo>
                    <a:lnTo>
                      <a:pt x="1804" y="1824"/>
                    </a:lnTo>
                    <a:lnTo>
                      <a:pt x="1814" y="1838"/>
                    </a:lnTo>
                    <a:lnTo>
                      <a:pt x="1816" y="1842"/>
                    </a:lnTo>
                    <a:lnTo>
                      <a:pt x="1822" y="1858"/>
                    </a:lnTo>
                    <a:lnTo>
                      <a:pt x="1826" y="1862"/>
                    </a:lnTo>
                    <a:lnTo>
                      <a:pt x="1834" y="1876"/>
                    </a:lnTo>
                    <a:lnTo>
                      <a:pt x="1842" y="1884"/>
                    </a:lnTo>
                    <a:lnTo>
                      <a:pt x="1854" y="1894"/>
                    </a:lnTo>
                    <a:lnTo>
                      <a:pt x="1872" y="1912"/>
                    </a:lnTo>
                    <a:lnTo>
                      <a:pt x="1878" y="1916"/>
                    </a:lnTo>
                    <a:lnTo>
                      <a:pt x="1880" y="1914"/>
                    </a:lnTo>
                    <a:lnTo>
                      <a:pt x="1884" y="1914"/>
                    </a:lnTo>
                    <a:lnTo>
                      <a:pt x="1886" y="1908"/>
                    </a:lnTo>
                    <a:lnTo>
                      <a:pt x="1886" y="1900"/>
                    </a:lnTo>
                    <a:lnTo>
                      <a:pt x="1880" y="1886"/>
                    </a:lnTo>
                    <a:lnTo>
                      <a:pt x="1874" y="1872"/>
                    </a:lnTo>
                    <a:lnTo>
                      <a:pt x="1872" y="1866"/>
                    </a:lnTo>
                    <a:lnTo>
                      <a:pt x="1862" y="1854"/>
                    </a:lnTo>
                    <a:lnTo>
                      <a:pt x="1854" y="1846"/>
                    </a:lnTo>
                    <a:lnTo>
                      <a:pt x="1842" y="1836"/>
                    </a:lnTo>
                    <a:lnTo>
                      <a:pt x="1836" y="1834"/>
                    </a:lnTo>
                    <a:lnTo>
                      <a:pt x="1824" y="1826"/>
                    </a:lnTo>
                    <a:lnTo>
                      <a:pt x="1820" y="1820"/>
                    </a:lnTo>
                    <a:lnTo>
                      <a:pt x="1818" y="1812"/>
                    </a:lnTo>
                    <a:lnTo>
                      <a:pt x="1812" y="1790"/>
                    </a:lnTo>
                    <a:lnTo>
                      <a:pt x="1810" y="1774"/>
                    </a:lnTo>
                    <a:lnTo>
                      <a:pt x="1810" y="1770"/>
                    </a:lnTo>
                    <a:lnTo>
                      <a:pt x="1812" y="1754"/>
                    </a:lnTo>
                    <a:lnTo>
                      <a:pt x="1816" y="1740"/>
                    </a:lnTo>
                    <a:lnTo>
                      <a:pt x="1818" y="1736"/>
                    </a:lnTo>
                    <a:lnTo>
                      <a:pt x="1820" y="1734"/>
                    </a:lnTo>
                    <a:lnTo>
                      <a:pt x="1824" y="1734"/>
                    </a:lnTo>
                    <a:lnTo>
                      <a:pt x="1826" y="1734"/>
                    </a:lnTo>
                    <a:lnTo>
                      <a:pt x="1842" y="1740"/>
                    </a:lnTo>
                    <a:lnTo>
                      <a:pt x="1848" y="1742"/>
                    </a:lnTo>
                    <a:lnTo>
                      <a:pt x="1854" y="1746"/>
                    </a:lnTo>
                    <a:lnTo>
                      <a:pt x="1858" y="1752"/>
                    </a:lnTo>
                    <a:lnTo>
                      <a:pt x="1864" y="1758"/>
                    </a:lnTo>
                    <a:lnTo>
                      <a:pt x="1872" y="1766"/>
                    </a:lnTo>
                    <a:lnTo>
                      <a:pt x="1884" y="1776"/>
                    </a:lnTo>
                    <a:lnTo>
                      <a:pt x="1888" y="1782"/>
                    </a:lnTo>
                    <a:lnTo>
                      <a:pt x="1894" y="1780"/>
                    </a:lnTo>
                    <a:lnTo>
                      <a:pt x="1898" y="1782"/>
                    </a:lnTo>
                    <a:lnTo>
                      <a:pt x="1902" y="1788"/>
                    </a:lnTo>
                    <a:lnTo>
                      <a:pt x="1904" y="1794"/>
                    </a:lnTo>
                    <a:lnTo>
                      <a:pt x="1906" y="1796"/>
                    </a:lnTo>
                    <a:lnTo>
                      <a:pt x="1908" y="1798"/>
                    </a:lnTo>
                    <a:lnTo>
                      <a:pt x="1912" y="1798"/>
                    </a:lnTo>
                    <a:lnTo>
                      <a:pt x="1914" y="1796"/>
                    </a:lnTo>
                    <a:lnTo>
                      <a:pt x="1940" y="1776"/>
                    </a:lnTo>
                    <a:lnTo>
                      <a:pt x="1952" y="1766"/>
                    </a:lnTo>
                    <a:lnTo>
                      <a:pt x="1962" y="1758"/>
                    </a:lnTo>
                    <a:lnTo>
                      <a:pt x="1964" y="1752"/>
                    </a:lnTo>
                    <a:lnTo>
                      <a:pt x="1964" y="1744"/>
                    </a:lnTo>
                    <a:lnTo>
                      <a:pt x="1950" y="1690"/>
                    </a:lnTo>
                    <a:lnTo>
                      <a:pt x="1946" y="1684"/>
                    </a:lnTo>
                    <a:lnTo>
                      <a:pt x="1942" y="1678"/>
                    </a:lnTo>
                    <a:lnTo>
                      <a:pt x="1932" y="1666"/>
                    </a:lnTo>
                    <a:lnTo>
                      <a:pt x="1922" y="1650"/>
                    </a:lnTo>
                    <a:lnTo>
                      <a:pt x="1914" y="1636"/>
                    </a:lnTo>
                    <a:lnTo>
                      <a:pt x="1912" y="1632"/>
                    </a:lnTo>
                    <a:lnTo>
                      <a:pt x="1910" y="1626"/>
                    </a:lnTo>
                    <a:lnTo>
                      <a:pt x="1912" y="1620"/>
                    </a:lnTo>
                    <a:lnTo>
                      <a:pt x="1924" y="1612"/>
                    </a:lnTo>
                    <a:lnTo>
                      <a:pt x="1930" y="1608"/>
                    </a:lnTo>
                    <a:lnTo>
                      <a:pt x="1942" y="1606"/>
                    </a:lnTo>
                    <a:lnTo>
                      <a:pt x="1948" y="1606"/>
                    </a:lnTo>
                    <a:lnTo>
                      <a:pt x="1954" y="1610"/>
                    </a:lnTo>
                    <a:lnTo>
                      <a:pt x="1970" y="1620"/>
                    </a:lnTo>
                    <a:lnTo>
                      <a:pt x="1972" y="1622"/>
                    </a:lnTo>
                    <a:lnTo>
                      <a:pt x="1974" y="1620"/>
                    </a:lnTo>
                    <a:lnTo>
                      <a:pt x="1976" y="1620"/>
                    </a:lnTo>
                    <a:lnTo>
                      <a:pt x="1976" y="1616"/>
                    </a:lnTo>
                    <a:lnTo>
                      <a:pt x="1976" y="1614"/>
                    </a:lnTo>
                    <a:lnTo>
                      <a:pt x="1978" y="1606"/>
                    </a:lnTo>
                    <a:lnTo>
                      <a:pt x="1984" y="1604"/>
                    </a:lnTo>
                    <a:lnTo>
                      <a:pt x="2008" y="1598"/>
                    </a:lnTo>
                    <a:lnTo>
                      <a:pt x="2014" y="1594"/>
                    </a:lnTo>
                    <a:lnTo>
                      <a:pt x="2020" y="1590"/>
                    </a:lnTo>
                    <a:lnTo>
                      <a:pt x="2024" y="1586"/>
                    </a:lnTo>
                    <a:lnTo>
                      <a:pt x="2030" y="1586"/>
                    </a:lnTo>
                    <a:lnTo>
                      <a:pt x="2040" y="1586"/>
                    </a:lnTo>
                    <a:lnTo>
                      <a:pt x="2052" y="1582"/>
                    </a:lnTo>
                    <a:lnTo>
                      <a:pt x="2056" y="1580"/>
                    </a:lnTo>
                    <a:lnTo>
                      <a:pt x="2072" y="1572"/>
                    </a:lnTo>
                    <a:lnTo>
                      <a:pt x="2076" y="1570"/>
                    </a:lnTo>
                    <a:lnTo>
                      <a:pt x="2090" y="1562"/>
                    </a:lnTo>
                    <a:lnTo>
                      <a:pt x="2106" y="1550"/>
                    </a:lnTo>
                    <a:lnTo>
                      <a:pt x="2112" y="1546"/>
                    </a:lnTo>
                    <a:lnTo>
                      <a:pt x="2116" y="1540"/>
                    </a:lnTo>
                    <a:lnTo>
                      <a:pt x="2120" y="1534"/>
                    </a:lnTo>
                    <a:lnTo>
                      <a:pt x="2126" y="1520"/>
                    </a:lnTo>
                    <a:lnTo>
                      <a:pt x="2130" y="1514"/>
                    </a:lnTo>
                    <a:lnTo>
                      <a:pt x="2138" y="1500"/>
                    </a:lnTo>
                    <a:lnTo>
                      <a:pt x="2148" y="1484"/>
                    </a:lnTo>
                    <a:lnTo>
                      <a:pt x="2150" y="1478"/>
                    </a:lnTo>
                    <a:lnTo>
                      <a:pt x="2152" y="1470"/>
                    </a:lnTo>
                    <a:lnTo>
                      <a:pt x="2152" y="1466"/>
                    </a:lnTo>
                    <a:lnTo>
                      <a:pt x="2150" y="1460"/>
                    </a:lnTo>
                    <a:lnTo>
                      <a:pt x="2148" y="1454"/>
                    </a:lnTo>
                    <a:lnTo>
                      <a:pt x="2146" y="1448"/>
                    </a:lnTo>
                    <a:lnTo>
                      <a:pt x="2148" y="1444"/>
                    </a:lnTo>
                    <a:lnTo>
                      <a:pt x="2150" y="1438"/>
                    </a:lnTo>
                    <a:lnTo>
                      <a:pt x="2148" y="1432"/>
                    </a:lnTo>
                    <a:lnTo>
                      <a:pt x="2146" y="1426"/>
                    </a:lnTo>
                    <a:lnTo>
                      <a:pt x="2140" y="1412"/>
                    </a:lnTo>
                    <a:lnTo>
                      <a:pt x="2126" y="1378"/>
                    </a:lnTo>
                    <a:lnTo>
                      <a:pt x="2122" y="1366"/>
                    </a:lnTo>
                    <a:lnTo>
                      <a:pt x="2124" y="1360"/>
                    </a:lnTo>
                    <a:lnTo>
                      <a:pt x="2128" y="1354"/>
                    </a:lnTo>
                    <a:lnTo>
                      <a:pt x="2136" y="1346"/>
                    </a:lnTo>
                    <a:lnTo>
                      <a:pt x="2150" y="1338"/>
                    </a:lnTo>
                    <a:lnTo>
                      <a:pt x="2154" y="1334"/>
                    </a:lnTo>
                    <a:lnTo>
                      <a:pt x="2160" y="1330"/>
                    </a:lnTo>
                    <a:lnTo>
                      <a:pt x="2162" y="1326"/>
                    </a:lnTo>
                    <a:lnTo>
                      <a:pt x="2160" y="1322"/>
                    </a:lnTo>
                    <a:lnTo>
                      <a:pt x="2154" y="1322"/>
                    </a:lnTo>
                    <a:lnTo>
                      <a:pt x="2140" y="1322"/>
                    </a:lnTo>
                    <a:lnTo>
                      <a:pt x="2128" y="1322"/>
                    </a:lnTo>
                    <a:lnTo>
                      <a:pt x="2118" y="1322"/>
                    </a:lnTo>
                    <a:lnTo>
                      <a:pt x="2114" y="1320"/>
                    </a:lnTo>
                    <a:lnTo>
                      <a:pt x="2110" y="1314"/>
                    </a:lnTo>
                    <a:lnTo>
                      <a:pt x="2106" y="1308"/>
                    </a:lnTo>
                    <a:lnTo>
                      <a:pt x="2098" y="1296"/>
                    </a:lnTo>
                    <a:lnTo>
                      <a:pt x="2096" y="1294"/>
                    </a:lnTo>
                    <a:lnTo>
                      <a:pt x="2096" y="1292"/>
                    </a:lnTo>
                    <a:lnTo>
                      <a:pt x="2100" y="1288"/>
                    </a:lnTo>
                    <a:lnTo>
                      <a:pt x="2106" y="1286"/>
                    </a:lnTo>
                    <a:lnTo>
                      <a:pt x="2120" y="1278"/>
                    </a:lnTo>
                    <a:lnTo>
                      <a:pt x="2126" y="1276"/>
                    </a:lnTo>
                    <a:lnTo>
                      <a:pt x="2138" y="1266"/>
                    </a:lnTo>
                    <a:lnTo>
                      <a:pt x="2146" y="1258"/>
                    </a:lnTo>
                    <a:lnTo>
                      <a:pt x="2152" y="1254"/>
                    </a:lnTo>
                    <a:lnTo>
                      <a:pt x="2158" y="1252"/>
                    </a:lnTo>
                    <a:lnTo>
                      <a:pt x="2158" y="1254"/>
                    </a:lnTo>
                    <a:lnTo>
                      <a:pt x="2160" y="1254"/>
                    </a:lnTo>
                    <a:lnTo>
                      <a:pt x="2158" y="1260"/>
                    </a:lnTo>
                    <a:lnTo>
                      <a:pt x="2156" y="1266"/>
                    </a:lnTo>
                    <a:lnTo>
                      <a:pt x="2154" y="1272"/>
                    </a:lnTo>
                    <a:lnTo>
                      <a:pt x="2158" y="1278"/>
                    </a:lnTo>
                    <a:lnTo>
                      <a:pt x="2162" y="1280"/>
                    </a:lnTo>
                    <a:lnTo>
                      <a:pt x="2166" y="1282"/>
                    </a:lnTo>
                    <a:lnTo>
                      <a:pt x="2180" y="1280"/>
                    </a:lnTo>
                    <a:lnTo>
                      <a:pt x="2194" y="1274"/>
                    </a:lnTo>
                    <a:lnTo>
                      <a:pt x="2202" y="1274"/>
                    </a:lnTo>
                    <a:lnTo>
                      <a:pt x="2208" y="1276"/>
                    </a:lnTo>
                    <a:lnTo>
                      <a:pt x="2214" y="1278"/>
                    </a:lnTo>
                    <a:lnTo>
                      <a:pt x="2220" y="1284"/>
                    </a:lnTo>
                    <a:lnTo>
                      <a:pt x="2224" y="1290"/>
                    </a:lnTo>
                    <a:lnTo>
                      <a:pt x="2228" y="1294"/>
                    </a:lnTo>
                    <a:lnTo>
                      <a:pt x="2230" y="1306"/>
                    </a:lnTo>
                    <a:lnTo>
                      <a:pt x="2230" y="1320"/>
                    </a:lnTo>
                    <a:lnTo>
                      <a:pt x="2230" y="1332"/>
                    </a:lnTo>
                    <a:lnTo>
                      <a:pt x="2228" y="1348"/>
                    </a:lnTo>
                    <a:lnTo>
                      <a:pt x="2224" y="1362"/>
                    </a:lnTo>
                    <a:lnTo>
                      <a:pt x="2222" y="1366"/>
                    </a:lnTo>
                    <a:lnTo>
                      <a:pt x="2224" y="1368"/>
                    </a:lnTo>
                    <a:lnTo>
                      <a:pt x="2226" y="1370"/>
                    </a:lnTo>
                    <a:lnTo>
                      <a:pt x="2228" y="1370"/>
                    </a:lnTo>
                    <a:lnTo>
                      <a:pt x="2232" y="1370"/>
                    </a:lnTo>
                    <a:lnTo>
                      <a:pt x="2240" y="1370"/>
                    </a:lnTo>
                    <a:lnTo>
                      <a:pt x="2248" y="1366"/>
                    </a:lnTo>
                    <a:lnTo>
                      <a:pt x="2252" y="1364"/>
                    </a:lnTo>
                    <a:lnTo>
                      <a:pt x="2264" y="1356"/>
                    </a:lnTo>
                    <a:lnTo>
                      <a:pt x="2274" y="1346"/>
                    </a:lnTo>
                    <a:lnTo>
                      <a:pt x="2278" y="1340"/>
                    </a:lnTo>
                    <a:lnTo>
                      <a:pt x="2276" y="1334"/>
                    </a:lnTo>
                    <a:lnTo>
                      <a:pt x="2264" y="1308"/>
                    </a:lnTo>
                    <a:lnTo>
                      <a:pt x="2260" y="1296"/>
                    </a:lnTo>
                    <a:lnTo>
                      <a:pt x="2260" y="1284"/>
                    </a:lnTo>
                    <a:lnTo>
                      <a:pt x="2260" y="1280"/>
                    </a:lnTo>
                    <a:lnTo>
                      <a:pt x="2260" y="1268"/>
                    </a:lnTo>
                    <a:lnTo>
                      <a:pt x="2256" y="1256"/>
                    </a:lnTo>
                    <a:lnTo>
                      <a:pt x="2254" y="1250"/>
                    </a:lnTo>
                    <a:lnTo>
                      <a:pt x="2252" y="1244"/>
                    </a:lnTo>
                    <a:lnTo>
                      <a:pt x="2256" y="1238"/>
                    </a:lnTo>
                    <a:lnTo>
                      <a:pt x="2266" y="1228"/>
                    </a:lnTo>
                    <a:lnTo>
                      <a:pt x="2274" y="1220"/>
                    </a:lnTo>
                    <a:lnTo>
                      <a:pt x="2280" y="1216"/>
                    </a:lnTo>
                    <a:lnTo>
                      <a:pt x="2286" y="1214"/>
                    </a:lnTo>
                    <a:lnTo>
                      <a:pt x="2290" y="1216"/>
                    </a:lnTo>
                    <a:lnTo>
                      <a:pt x="2292" y="1218"/>
                    </a:lnTo>
                    <a:lnTo>
                      <a:pt x="2292" y="1222"/>
                    </a:lnTo>
                    <a:lnTo>
                      <a:pt x="2294" y="1224"/>
                    </a:lnTo>
                    <a:lnTo>
                      <a:pt x="2304" y="1224"/>
                    </a:lnTo>
                    <a:lnTo>
                      <a:pt x="2310" y="1222"/>
                    </a:lnTo>
                    <a:lnTo>
                      <a:pt x="2314" y="1218"/>
                    </a:lnTo>
                    <a:lnTo>
                      <a:pt x="2320" y="1216"/>
                    </a:lnTo>
                    <a:lnTo>
                      <a:pt x="2326" y="1218"/>
                    </a:lnTo>
                    <a:lnTo>
                      <a:pt x="2332" y="1220"/>
                    </a:lnTo>
                    <a:lnTo>
                      <a:pt x="2338" y="1222"/>
                    </a:lnTo>
                    <a:lnTo>
                      <a:pt x="2344" y="1218"/>
                    </a:lnTo>
                    <a:lnTo>
                      <a:pt x="2362" y="1200"/>
                    </a:lnTo>
                    <a:lnTo>
                      <a:pt x="2374" y="1188"/>
                    </a:lnTo>
                    <a:lnTo>
                      <a:pt x="2382" y="1180"/>
                    </a:lnTo>
                    <a:lnTo>
                      <a:pt x="2392" y="1168"/>
                    </a:lnTo>
                    <a:lnTo>
                      <a:pt x="2422" y="1132"/>
                    </a:lnTo>
                    <a:lnTo>
                      <a:pt x="2430" y="1118"/>
                    </a:lnTo>
                    <a:lnTo>
                      <a:pt x="2442" y="1094"/>
                    </a:lnTo>
                    <a:lnTo>
                      <a:pt x="2446" y="1086"/>
                    </a:lnTo>
                    <a:lnTo>
                      <a:pt x="2446" y="1078"/>
                    </a:lnTo>
                    <a:lnTo>
                      <a:pt x="2446" y="1056"/>
                    </a:lnTo>
                    <a:lnTo>
                      <a:pt x="2448" y="1040"/>
                    </a:lnTo>
                    <a:lnTo>
                      <a:pt x="2454" y="996"/>
                    </a:lnTo>
                    <a:lnTo>
                      <a:pt x="2456" y="980"/>
                    </a:lnTo>
                    <a:lnTo>
                      <a:pt x="2456" y="978"/>
                    </a:lnTo>
                    <a:lnTo>
                      <a:pt x="2454" y="970"/>
                    </a:lnTo>
                    <a:lnTo>
                      <a:pt x="2450" y="964"/>
                    </a:lnTo>
                    <a:lnTo>
                      <a:pt x="2442" y="956"/>
                    </a:lnTo>
                    <a:lnTo>
                      <a:pt x="2436" y="952"/>
                    </a:lnTo>
                    <a:lnTo>
                      <a:pt x="2430" y="954"/>
                    </a:lnTo>
                    <a:lnTo>
                      <a:pt x="2414" y="964"/>
                    </a:lnTo>
                    <a:lnTo>
                      <a:pt x="2406" y="968"/>
                    </a:lnTo>
                    <a:lnTo>
                      <a:pt x="2400" y="966"/>
                    </a:lnTo>
                    <a:lnTo>
                      <a:pt x="2394" y="964"/>
                    </a:lnTo>
                    <a:lnTo>
                      <a:pt x="2388" y="958"/>
                    </a:lnTo>
                    <a:lnTo>
                      <a:pt x="2384" y="952"/>
                    </a:lnTo>
                    <a:lnTo>
                      <a:pt x="2382" y="948"/>
                    </a:lnTo>
                    <a:lnTo>
                      <a:pt x="2378" y="942"/>
                    </a:lnTo>
                    <a:lnTo>
                      <a:pt x="2372" y="940"/>
                    </a:lnTo>
                    <a:lnTo>
                      <a:pt x="2370" y="938"/>
                    </a:lnTo>
                    <a:lnTo>
                      <a:pt x="2372" y="936"/>
                    </a:lnTo>
                    <a:lnTo>
                      <a:pt x="2384" y="924"/>
                    </a:lnTo>
                    <a:lnTo>
                      <a:pt x="2402" y="906"/>
                    </a:lnTo>
                    <a:lnTo>
                      <a:pt x="2412" y="896"/>
                    </a:lnTo>
                    <a:lnTo>
                      <a:pt x="2420" y="888"/>
                    </a:lnTo>
                    <a:lnTo>
                      <a:pt x="2424" y="882"/>
                    </a:lnTo>
                    <a:lnTo>
                      <a:pt x="2426" y="876"/>
                    </a:lnTo>
                    <a:lnTo>
                      <a:pt x="2428" y="872"/>
                    </a:lnTo>
                    <a:lnTo>
                      <a:pt x="2432" y="866"/>
                    </a:lnTo>
                    <a:lnTo>
                      <a:pt x="2490" y="808"/>
                    </a:lnTo>
                    <a:lnTo>
                      <a:pt x="2496" y="804"/>
                    </a:lnTo>
                    <a:lnTo>
                      <a:pt x="2504" y="802"/>
                    </a:lnTo>
                    <a:lnTo>
                      <a:pt x="2506" y="802"/>
                    </a:lnTo>
                    <a:lnTo>
                      <a:pt x="2522" y="802"/>
                    </a:lnTo>
                    <a:lnTo>
                      <a:pt x="2556" y="802"/>
                    </a:lnTo>
                    <a:lnTo>
                      <a:pt x="2564" y="802"/>
                    </a:lnTo>
                    <a:lnTo>
                      <a:pt x="2570" y="800"/>
                    </a:lnTo>
                    <a:lnTo>
                      <a:pt x="2576" y="796"/>
                    </a:lnTo>
                    <a:lnTo>
                      <a:pt x="2584" y="794"/>
                    </a:lnTo>
                    <a:lnTo>
                      <a:pt x="2590" y="796"/>
                    </a:lnTo>
                    <a:lnTo>
                      <a:pt x="2604" y="800"/>
                    </a:lnTo>
                    <a:lnTo>
                      <a:pt x="2610" y="804"/>
                    </a:lnTo>
                    <a:lnTo>
                      <a:pt x="2612" y="810"/>
                    </a:lnTo>
                    <a:lnTo>
                      <a:pt x="2612" y="814"/>
                    </a:lnTo>
                    <a:lnTo>
                      <a:pt x="2614" y="818"/>
                    </a:lnTo>
                    <a:lnTo>
                      <a:pt x="2614" y="820"/>
                    </a:lnTo>
                    <a:lnTo>
                      <a:pt x="2618" y="820"/>
                    </a:lnTo>
                    <a:lnTo>
                      <a:pt x="2620" y="822"/>
                    </a:lnTo>
                    <a:lnTo>
                      <a:pt x="2654" y="814"/>
                    </a:lnTo>
                    <a:lnTo>
                      <a:pt x="2666" y="812"/>
                    </a:lnTo>
                    <a:lnTo>
                      <a:pt x="2668" y="812"/>
                    </a:lnTo>
                    <a:lnTo>
                      <a:pt x="2666" y="808"/>
                    </a:lnTo>
                    <a:lnTo>
                      <a:pt x="2664" y="802"/>
                    </a:lnTo>
                    <a:lnTo>
                      <a:pt x="2664" y="796"/>
                    </a:lnTo>
                    <a:lnTo>
                      <a:pt x="2668" y="782"/>
                    </a:lnTo>
                    <a:lnTo>
                      <a:pt x="2674" y="766"/>
                    </a:lnTo>
                    <a:lnTo>
                      <a:pt x="2678" y="752"/>
                    </a:lnTo>
                    <a:lnTo>
                      <a:pt x="2682" y="746"/>
                    </a:lnTo>
                    <a:lnTo>
                      <a:pt x="2688" y="740"/>
                    </a:lnTo>
                    <a:lnTo>
                      <a:pt x="2704" y="730"/>
                    </a:lnTo>
                    <a:lnTo>
                      <a:pt x="2710" y="726"/>
                    </a:lnTo>
                    <a:lnTo>
                      <a:pt x="2718" y="726"/>
                    </a:lnTo>
                    <a:lnTo>
                      <a:pt x="2742" y="732"/>
                    </a:lnTo>
                    <a:lnTo>
                      <a:pt x="2748" y="736"/>
                    </a:lnTo>
                    <a:lnTo>
                      <a:pt x="2754" y="742"/>
                    </a:lnTo>
                    <a:lnTo>
                      <a:pt x="2756" y="746"/>
                    </a:lnTo>
                    <a:lnTo>
                      <a:pt x="2758" y="750"/>
                    </a:lnTo>
                    <a:lnTo>
                      <a:pt x="2760" y="750"/>
                    </a:lnTo>
                    <a:lnTo>
                      <a:pt x="2762" y="750"/>
                    </a:lnTo>
                    <a:lnTo>
                      <a:pt x="2764" y="748"/>
                    </a:lnTo>
                    <a:lnTo>
                      <a:pt x="2774" y="740"/>
                    </a:lnTo>
                    <a:lnTo>
                      <a:pt x="2786" y="730"/>
                    </a:lnTo>
                    <a:lnTo>
                      <a:pt x="2812" y="710"/>
                    </a:lnTo>
                    <a:lnTo>
                      <a:pt x="2814" y="708"/>
                    </a:lnTo>
                    <a:lnTo>
                      <a:pt x="2816" y="708"/>
                    </a:lnTo>
                    <a:lnTo>
                      <a:pt x="2818" y="710"/>
                    </a:lnTo>
                    <a:lnTo>
                      <a:pt x="2818" y="714"/>
                    </a:lnTo>
                    <a:lnTo>
                      <a:pt x="2818" y="736"/>
                    </a:lnTo>
                    <a:lnTo>
                      <a:pt x="2816" y="744"/>
                    </a:lnTo>
                    <a:lnTo>
                      <a:pt x="2812" y="750"/>
                    </a:lnTo>
                    <a:lnTo>
                      <a:pt x="2794" y="768"/>
                    </a:lnTo>
                    <a:lnTo>
                      <a:pt x="2782" y="778"/>
                    </a:lnTo>
                    <a:lnTo>
                      <a:pt x="2776" y="780"/>
                    </a:lnTo>
                    <a:lnTo>
                      <a:pt x="2770" y="784"/>
                    </a:lnTo>
                    <a:lnTo>
                      <a:pt x="2764" y="790"/>
                    </a:lnTo>
                    <a:lnTo>
                      <a:pt x="2754" y="806"/>
                    </a:lnTo>
                    <a:lnTo>
                      <a:pt x="2744" y="818"/>
                    </a:lnTo>
                    <a:lnTo>
                      <a:pt x="2736" y="826"/>
                    </a:lnTo>
                    <a:lnTo>
                      <a:pt x="2724" y="838"/>
                    </a:lnTo>
                    <a:lnTo>
                      <a:pt x="2716" y="846"/>
                    </a:lnTo>
                    <a:lnTo>
                      <a:pt x="2710" y="850"/>
                    </a:lnTo>
                    <a:lnTo>
                      <a:pt x="2706" y="852"/>
                    </a:lnTo>
                    <a:lnTo>
                      <a:pt x="2702" y="854"/>
                    </a:lnTo>
                    <a:lnTo>
                      <a:pt x="2698" y="860"/>
                    </a:lnTo>
                    <a:lnTo>
                      <a:pt x="2684" y="904"/>
                    </a:lnTo>
                    <a:lnTo>
                      <a:pt x="2682" y="910"/>
                    </a:lnTo>
                    <a:lnTo>
                      <a:pt x="2682" y="918"/>
                    </a:lnTo>
                    <a:lnTo>
                      <a:pt x="2700" y="1020"/>
                    </a:lnTo>
                    <a:lnTo>
                      <a:pt x="2700" y="1022"/>
                    </a:lnTo>
                    <a:lnTo>
                      <a:pt x="2702" y="1024"/>
                    </a:lnTo>
                    <a:lnTo>
                      <a:pt x="2704" y="1024"/>
                    </a:lnTo>
                    <a:lnTo>
                      <a:pt x="2706" y="1022"/>
                    </a:lnTo>
                    <a:lnTo>
                      <a:pt x="2726" y="996"/>
                    </a:lnTo>
                    <a:lnTo>
                      <a:pt x="2734" y="984"/>
                    </a:lnTo>
                    <a:lnTo>
                      <a:pt x="2744" y="972"/>
                    </a:lnTo>
                    <a:lnTo>
                      <a:pt x="2746" y="966"/>
                    </a:lnTo>
                    <a:lnTo>
                      <a:pt x="2754" y="952"/>
                    </a:lnTo>
                    <a:lnTo>
                      <a:pt x="2756" y="948"/>
                    </a:lnTo>
                    <a:lnTo>
                      <a:pt x="2760" y="940"/>
                    </a:lnTo>
                    <a:lnTo>
                      <a:pt x="2766" y="936"/>
                    </a:lnTo>
                    <a:lnTo>
                      <a:pt x="2772" y="934"/>
                    </a:lnTo>
                    <a:lnTo>
                      <a:pt x="2776" y="928"/>
                    </a:lnTo>
                    <a:lnTo>
                      <a:pt x="2778" y="922"/>
                    </a:lnTo>
                    <a:lnTo>
                      <a:pt x="2778" y="918"/>
                    </a:lnTo>
                    <a:lnTo>
                      <a:pt x="2780" y="912"/>
                    </a:lnTo>
                    <a:lnTo>
                      <a:pt x="2784" y="906"/>
                    </a:lnTo>
                    <a:lnTo>
                      <a:pt x="2788" y="900"/>
                    </a:lnTo>
                    <a:lnTo>
                      <a:pt x="2790" y="894"/>
                    </a:lnTo>
                    <a:lnTo>
                      <a:pt x="2796" y="870"/>
                    </a:lnTo>
                    <a:lnTo>
                      <a:pt x="2798" y="856"/>
                    </a:lnTo>
                    <a:lnTo>
                      <a:pt x="2796" y="854"/>
                    </a:lnTo>
                    <a:lnTo>
                      <a:pt x="2790" y="852"/>
                    </a:lnTo>
                    <a:lnTo>
                      <a:pt x="2786" y="852"/>
                    </a:lnTo>
                    <a:lnTo>
                      <a:pt x="2784" y="852"/>
                    </a:lnTo>
                    <a:lnTo>
                      <a:pt x="2782" y="850"/>
                    </a:lnTo>
                    <a:lnTo>
                      <a:pt x="2782" y="848"/>
                    </a:lnTo>
                    <a:lnTo>
                      <a:pt x="2782" y="844"/>
                    </a:lnTo>
                    <a:lnTo>
                      <a:pt x="2796" y="810"/>
                    </a:lnTo>
                    <a:lnTo>
                      <a:pt x="2798" y="804"/>
                    </a:lnTo>
                    <a:lnTo>
                      <a:pt x="2804" y="798"/>
                    </a:lnTo>
                    <a:lnTo>
                      <a:pt x="2816" y="790"/>
                    </a:lnTo>
                    <a:lnTo>
                      <a:pt x="2820" y="786"/>
                    </a:lnTo>
                    <a:lnTo>
                      <a:pt x="2832" y="784"/>
                    </a:lnTo>
                    <a:lnTo>
                      <a:pt x="2838" y="784"/>
                    </a:lnTo>
                    <a:lnTo>
                      <a:pt x="2842" y="788"/>
                    </a:lnTo>
                    <a:lnTo>
                      <a:pt x="2844" y="790"/>
                    </a:lnTo>
                    <a:lnTo>
                      <a:pt x="2848" y="790"/>
                    </a:lnTo>
                    <a:lnTo>
                      <a:pt x="2854" y="788"/>
                    </a:lnTo>
                    <a:lnTo>
                      <a:pt x="2870" y="770"/>
                    </a:lnTo>
                    <a:lnTo>
                      <a:pt x="2874" y="768"/>
                    </a:lnTo>
                    <a:lnTo>
                      <a:pt x="2876" y="768"/>
                    </a:lnTo>
                    <a:lnTo>
                      <a:pt x="2880" y="768"/>
                    </a:lnTo>
                    <a:lnTo>
                      <a:pt x="2882" y="770"/>
                    </a:lnTo>
                    <a:lnTo>
                      <a:pt x="2900" y="788"/>
                    </a:lnTo>
                    <a:lnTo>
                      <a:pt x="2902" y="790"/>
                    </a:lnTo>
                    <a:lnTo>
                      <a:pt x="2906" y="790"/>
                    </a:lnTo>
                    <a:lnTo>
                      <a:pt x="2908" y="788"/>
                    </a:lnTo>
                    <a:lnTo>
                      <a:pt x="2908" y="786"/>
                    </a:lnTo>
                    <a:lnTo>
                      <a:pt x="2914" y="772"/>
                    </a:lnTo>
                    <a:lnTo>
                      <a:pt x="2918" y="766"/>
                    </a:lnTo>
                    <a:lnTo>
                      <a:pt x="2924" y="764"/>
                    </a:lnTo>
                    <a:lnTo>
                      <a:pt x="2928" y="764"/>
                    </a:lnTo>
                    <a:lnTo>
                      <a:pt x="2934" y="762"/>
                    </a:lnTo>
                    <a:lnTo>
                      <a:pt x="2940" y="758"/>
                    </a:lnTo>
                    <a:lnTo>
                      <a:pt x="2960" y="732"/>
                    </a:lnTo>
                    <a:lnTo>
                      <a:pt x="2966" y="726"/>
                    </a:lnTo>
                    <a:lnTo>
                      <a:pt x="2972" y="722"/>
                    </a:lnTo>
                    <a:lnTo>
                      <a:pt x="2996" y="708"/>
                    </a:lnTo>
                    <a:lnTo>
                      <a:pt x="3004" y="706"/>
                    </a:lnTo>
                    <a:lnTo>
                      <a:pt x="3012" y="706"/>
                    </a:lnTo>
                    <a:lnTo>
                      <a:pt x="3016" y="706"/>
                    </a:lnTo>
                    <a:lnTo>
                      <a:pt x="3024" y="706"/>
                    </a:lnTo>
                    <a:lnTo>
                      <a:pt x="3030" y="708"/>
                    </a:lnTo>
                    <a:lnTo>
                      <a:pt x="3036" y="712"/>
                    </a:lnTo>
                    <a:lnTo>
                      <a:pt x="3042" y="712"/>
                    </a:lnTo>
                    <a:lnTo>
                      <a:pt x="3044" y="710"/>
                    </a:lnTo>
                    <a:lnTo>
                      <a:pt x="3044" y="698"/>
                    </a:lnTo>
                    <a:lnTo>
                      <a:pt x="3044" y="694"/>
                    </a:lnTo>
                    <a:lnTo>
                      <a:pt x="3040" y="678"/>
                    </a:lnTo>
                    <a:lnTo>
                      <a:pt x="3036" y="664"/>
                    </a:lnTo>
                    <a:lnTo>
                      <a:pt x="3032" y="656"/>
                    </a:lnTo>
                    <a:lnTo>
                      <a:pt x="3028" y="650"/>
                    </a:lnTo>
                    <a:lnTo>
                      <a:pt x="3020" y="642"/>
                    </a:lnTo>
                    <a:lnTo>
                      <a:pt x="3018" y="640"/>
                    </a:lnTo>
                    <a:lnTo>
                      <a:pt x="3018" y="638"/>
                    </a:lnTo>
                    <a:lnTo>
                      <a:pt x="3018" y="634"/>
                    </a:lnTo>
                    <a:lnTo>
                      <a:pt x="3022" y="634"/>
                    </a:lnTo>
                    <a:lnTo>
                      <a:pt x="3026" y="630"/>
                    </a:lnTo>
                    <a:lnTo>
                      <a:pt x="3040" y="624"/>
                    </a:lnTo>
                    <a:lnTo>
                      <a:pt x="3046" y="620"/>
                    </a:lnTo>
                    <a:close/>
                    <a:moveTo>
                      <a:pt x="420" y="930"/>
                    </a:moveTo>
                    <a:lnTo>
                      <a:pt x="420" y="930"/>
                    </a:lnTo>
                    <a:lnTo>
                      <a:pt x="414" y="924"/>
                    </a:lnTo>
                    <a:lnTo>
                      <a:pt x="410" y="920"/>
                    </a:lnTo>
                    <a:lnTo>
                      <a:pt x="414" y="924"/>
                    </a:lnTo>
                    <a:lnTo>
                      <a:pt x="420" y="930"/>
                    </a:lnTo>
                    <a:close/>
                    <a:moveTo>
                      <a:pt x="938" y="1244"/>
                    </a:moveTo>
                    <a:lnTo>
                      <a:pt x="938" y="1244"/>
                    </a:lnTo>
                    <a:lnTo>
                      <a:pt x="934" y="1238"/>
                    </a:lnTo>
                    <a:lnTo>
                      <a:pt x="928" y="1236"/>
                    </a:lnTo>
                    <a:lnTo>
                      <a:pt x="924" y="1234"/>
                    </a:lnTo>
                    <a:lnTo>
                      <a:pt x="914" y="1234"/>
                    </a:lnTo>
                    <a:lnTo>
                      <a:pt x="902" y="1238"/>
                    </a:lnTo>
                    <a:lnTo>
                      <a:pt x="896" y="1240"/>
                    </a:lnTo>
                    <a:lnTo>
                      <a:pt x="890" y="1242"/>
                    </a:lnTo>
                    <a:lnTo>
                      <a:pt x="882" y="1244"/>
                    </a:lnTo>
                    <a:lnTo>
                      <a:pt x="878" y="1244"/>
                    </a:lnTo>
                    <a:lnTo>
                      <a:pt x="864" y="1244"/>
                    </a:lnTo>
                    <a:lnTo>
                      <a:pt x="852" y="1240"/>
                    </a:lnTo>
                    <a:lnTo>
                      <a:pt x="848" y="1238"/>
                    </a:lnTo>
                    <a:lnTo>
                      <a:pt x="836" y="1234"/>
                    </a:lnTo>
                    <a:lnTo>
                      <a:pt x="822" y="1234"/>
                    </a:lnTo>
                    <a:lnTo>
                      <a:pt x="800" y="1234"/>
                    </a:lnTo>
                    <a:lnTo>
                      <a:pt x="786" y="1234"/>
                    </a:lnTo>
                    <a:lnTo>
                      <a:pt x="774" y="1234"/>
                    </a:lnTo>
                    <a:lnTo>
                      <a:pt x="770" y="1234"/>
                    </a:lnTo>
                    <a:lnTo>
                      <a:pt x="764" y="1236"/>
                    </a:lnTo>
                    <a:lnTo>
                      <a:pt x="758" y="1238"/>
                    </a:lnTo>
                    <a:lnTo>
                      <a:pt x="746" y="1248"/>
                    </a:lnTo>
                    <a:lnTo>
                      <a:pt x="740" y="1250"/>
                    </a:lnTo>
                    <a:lnTo>
                      <a:pt x="734" y="1250"/>
                    </a:lnTo>
                    <a:lnTo>
                      <a:pt x="728" y="1248"/>
                    </a:lnTo>
                    <a:lnTo>
                      <a:pt x="722" y="1244"/>
                    </a:lnTo>
                    <a:lnTo>
                      <a:pt x="716" y="1240"/>
                    </a:lnTo>
                    <a:lnTo>
                      <a:pt x="702" y="1236"/>
                    </a:lnTo>
                    <a:lnTo>
                      <a:pt x="696" y="1232"/>
                    </a:lnTo>
                    <a:lnTo>
                      <a:pt x="694" y="1226"/>
                    </a:lnTo>
                    <a:lnTo>
                      <a:pt x="694" y="1222"/>
                    </a:lnTo>
                    <a:lnTo>
                      <a:pt x="696" y="1214"/>
                    </a:lnTo>
                    <a:lnTo>
                      <a:pt x="700" y="1208"/>
                    </a:lnTo>
                    <a:lnTo>
                      <a:pt x="708" y="1200"/>
                    </a:lnTo>
                    <a:lnTo>
                      <a:pt x="714" y="1194"/>
                    </a:lnTo>
                    <a:lnTo>
                      <a:pt x="714" y="1186"/>
                    </a:lnTo>
                    <a:lnTo>
                      <a:pt x="714" y="1172"/>
                    </a:lnTo>
                    <a:lnTo>
                      <a:pt x="714" y="1166"/>
                    </a:lnTo>
                    <a:lnTo>
                      <a:pt x="718" y="1160"/>
                    </a:lnTo>
                    <a:lnTo>
                      <a:pt x="724" y="1156"/>
                    </a:lnTo>
                    <a:lnTo>
                      <a:pt x="728" y="1150"/>
                    </a:lnTo>
                    <a:lnTo>
                      <a:pt x="740" y="1142"/>
                    </a:lnTo>
                    <a:lnTo>
                      <a:pt x="746" y="1140"/>
                    </a:lnTo>
                    <a:lnTo>
                      <a:pt x="754" y="1136"/>
                    </a:lnTo>
                    <a:lnTo>
                      <a:pt x="760" y="1136"/>
                    </a:lnTo>
                    <a:lnTo>
                      <a:pt x="764" y="1136"/>
                    </a:lnTo>
                    <a:lnTo>
                      <a:pt x="772" y="1138"/>
                    </a:lnTo>
                    <a:lnTo>
                      <a:pt x="778" y="1140"/>
                    </a:lnTo>
                    <a:lnTo>
                      <a:pt x="780" y="1146"/>
                    </a:lnTo>
                    <a:lnTo>
                      <a:pt x="778" y="1150"/>
                    </a:lnTo>
                    <a:lnTo>
                      <a:pt x="776" y="1152"/>
                    </a:lnTo>
                    <a:lnTo>
                      <a:pt x="776" y="1156"/>
                    </a:lnTo>
                    <a:lnTo>
                      <a:pt x="778" y="1160"/>
                    </a:lnTo>
                    <a:lnTo>
                      <a:pt x="786" y="1170"/>
                    </a:lnTo>
                    <a:lnTo>
                      <a:pt x="792" y="1172"/>
                    </a:lnTo>
                    <a:lnTo>
                      <a:pt x="800" y="1172"/>
                    </a:lnTo>
                    <a:lnTo>
                      <a:pt x="824" y="1158"/>
                    </a:lnTo>
                    <a:lnTo>
                      <a:pt x="832" y="1156"/>
                    </a:lnTo>
                    <a:lnTo>
                      <a:pt x="838" y="1158"/>
                    </a:lnTo>
                    <a:lnTo>
                      <a:pt x="862" y="1164"/>
                    </a:lnTo>
                    <a:lnTo>
                      <a:pt x="870" y="1166"/>
                    </a:lnTo>
                    <a:lnTo>
                      <a:pt x="874" y="1172"/>
                    </a:lnTo>
                    <a:lnTo>
                      <a:pt x="886" y="1188"/>
                    </a:lnTo>
                    <a:lnTo>
                      <a:pt x="888" y="1194"/>
                    </a:lnTo>
                    <a:lnTo>
                      <a:pt x="890" y="1200"/>
                    </a:lnTo>
                    <a:lnTo>
                      <a:pt x="892" y="1204"/>
                    </a:lnTo>
                    <a:lnTo>
                      <a:pt x="894" y="1210"/>
                    </a:lnTo>
                    <a:lnTo>
                      <a:pt x="900" y="1212"/>
                    </a:lnTo>
                    <a:lnTo>
                      <a:pt x="908" y="1214"/>
                    </a:lnTo>
                    <a:lnTo>
                      <a:pt x="912" y="1214"/>
                    </a:lnTo>
                    <a:lnTo>
                      <a:pt x="918" y="1216"/>
                    </a:lnTo>
                    <a:lnTo>
                      <a:pt x="924" y="1218"/>
                    </a:lnTo>
                    <a:lnTo>
                      <a:pt x="932" y="1232"/>
                    </a:lnTo>
                    <a:lnTo>
                      <a:pt x="936" y="1236"/>
                    </a:lnTo>
                    <a:lnTo>
                      <a:pt x="938" y="1244"/>
                    </a:lnTo>
                    <a:close/>
                    <a:moveTo>
                      <a:pt x="1094" y="1156"/>
                    </a:moveTo>
                    <a:lnTo>
                      <a:pt x="1094" y="1156"/>
                    </a:lnTo>
                    <a:lnTo>
                      <a:pt x="1078" y="1156"/>
                    </a:lnTo>
                    <a:lnTo>
                      <a:pt x="1074" y="1156"/>
                    </a:lnTo>
                    <a:lnTo>
                      <a:pt x="1068" y="1156"/>
                    </a:lnTo>
                    <a:lnTo>
                      <a:pt x="1062" y="1160"/>
                    </a:lnTo>
                    <a:lnTo>
                      <a:pt x="1058" y="1166"/>
                    </a:lnTo>
                    <a:lnTo>
                      <a:pt x="1058" y="1172"/>
                    </a:lnTo>
                    <a:lnTo>
                      <a:pt x="1064" y="1196"/>
                    </a:lnTo>
                    <a:lnTo>
                      <a:pt x="1068" y="1204"/>
                    </a:lnTo>
                    <a:lnTo>
                      <a:pt x="1072" y="1210"/>
                    </a:lnTo>
                    <a:lnTo>
                      <a:pt x="1080" y="1218"/>
                    </a:lnTo>
                    <a:lnTo>
                      <a:pt x="1084" y="1224"/>
                    </a:lnTo>
                    <a:lnTo>
                      <a:pt x="1086" y="1232"/>
                    </a:lnTo>
                    <a:lnTo>
                      <a:pt x="1086" y="1256"/>
                    </a:lnTo>
                    <a:lnTo>
                      <a:pt x="1086" y="1264"/>
                    </a:lnTo>
                    <a:lnTo>
                      <a:pt x="1080" y="1266"/>
                    </a:lnTo>
                    <a:lnTo>
                      <a:pt x="1020" y="1278"/>
                    </a:lnTo>
                    <a:lnTo>
                      <a:pt x="1014" y="1278"/>
                    </a:lnTo>
                    <a:lnTo>
                      <a:pt x="1010" y="1276"/>
                    </a:lnTo>
                    <a:lnTo>
                      <a:pt x="1006" y="1274"/>
                    </a:lnTo>
                    <a:lnTo>
                      <a:pt x="1002" y="1278"/>
                    </a:lnTo>
                    <a:lnTo>
                      <a:pt x="998" y="1280"/>
                    </a:lnTo>
                    <a:lnTo>
                      <a:pt x="990" y="1282"/>
                    </a:lnTo>
                    <a:lnTo>
                      <a:pt x="982" y="1284"/>
                    </a:lnTo>
                    <a:lnTo>
                      <a:pt x="976" y="1284"/>
                    </a:lnTo>
                    <a:lnTo>
                      <a:pt x="972" y="1284"/>
                    </a:lnTo>
                    <a:lnTo>
                      <a:pt x="962" y="1278"/>
                    </a:lnTo>
                    <a:lnTo>
                      <a:pt x="958" y="1272"/>
                    </a:lnTo>
                    <a:lnTo>
                      <a:pt x="954" y="1268"/>
                    </a:lnTo>
                    <a:lnTo>
                      <a:pt x="954" y="1266"/>
                    </a:lnTo>
                    <a:lnTo>
                      <a:pt x="954" y="1264"/>
                    </a:lnTo>
                    <a:lnTo>
                      <a:pt x="960" y="1264"/>
                    </a:lnTo>
                    <a:lnTo>
                      <a:pt x="968" y="1262"/>
                    </a:lnTo>
                    <a:lnTo>
                      <a:pt x="976" y="1260"/>
                    </a:lnTo>
                    <a:lnTo>
                      <a:pt x="980" y="1256"/>
                    </a:lnTo>
                    <a:lnTo>
                      <a:pt x="986" y="1256"/>
                    </a:lnTo>
                    <a:lnTo>
                      <a:pt x="992" y="1258"/>
                    </a:lnTo>
                    <a:lnTo>
                      <a:pt x="996" y="1264"/>
                    </a:lnTo>
                    <a:lnTo>
                      <a:pt x="998" y="1268"/>
                    </a:lnTo>
                    <a:lnTo>
                      <a:pt x="998" y="1270"/>
                    </a:lnTo>
                    <a:lnTo>
                      <a:pt x="1002" y="1266"/>
                    </a:lnTo>
                    <a:lnTo>
                      <a:pt x="1004" y="1260"/>
                    </a:lnTo>
                    <a:lnTo>
                      <a:pt x="1012" y="1248"/>
                    </a:lnTo>
                    <a:lnTo>
                      <a:pt x="1022" y="1240"/>
                    </a:lnTo>
                    <a:lnTo>
                      <a:pt x="1024" y="1234"/>
                    </a:lnTo>
                    <a:lnTo>
                      <a:pt x="1024" y="1226"/>
                    </a:lnTo>
                    <a:lnTo>
                      <a:pt x="1010" y="1202"/>
                    </a:lnTo>
                    <a:lnTo>
                      <a:pt x="1002" y="1188"/>
                    </a:lnTo>
                    <a:lnTo>
                      <a:pt x="974" y="1152"/>
                    </a:lnTo>
                    <a:lnTo>
                      <a:pt x="970" y="1146"/>
                    </a:lnTo>
                    <a:lnTo>
                      <a:pt x="972" y="1138"/>
                    </a:lnTo>
                    <a:lnTo>
                      <a:pt x="984" y="1122"/>
                    </a:lnTo>
                    <a:lnTo>
                      <a:pt x="988" y="1118"/>
                    </a:lnTo>
                    <a:lnTo>
                      <a:pt x="994" y="1112"/>
                    </a:lnTo>
                    <a:lnTo>
                      <a:pt x="1000" y="1110"/>
                    </a:lnTo>
                    <a:lnTo>
                      <a:pt x="1006" y="1108"/>
                    </a:lnTo>
                    <a:lnTo>
                      <a:pt x="1012" y="1112"/>
                    </a:lnTo>
                    <a:lnTo>
                      <a:pt x="1018" y="1114"/>
                    </a:lnTo>
                    <a:lnTo>
                      <a:pt x="1026" y="1116"/>
                    </a:lnTo>
                    <a:lnTo>
                      <a:pt x="1048" y="1116"/>
                    </a:lnTo>
                    <a:lnTo>
                      <a:pt x="1064" y="1116"/>
                    </a:lnTo>
                    <a:lnTo>
                      <a:pt x="1078" y="1116"/>
                    </a:lnTo>
                    <a:lnTo>
                      <a:pt x="1084" y="1118"/>
                    </a:lnTo>
                    <a:lnTo>
                      <a:pt x="1090" y="1122"/>
                    </a:lnTo>
                    <a:lnTo>
                      <a:pt x="1110" y="1148"/>
                    </a:lnTo>
                    <a:lnTo>
                      <a:pt x="1112" y="1152"/>
                    </a:lnTo>
                    <a:lnTo>
                      <a:pt x="1112" y="1154"/>
                    </a:lnTo>
                    <a:lnTo>
                      <a:pt x="1110" y="1154"/>
                    </a:lnTo>
                    <a:lnTo>
                      <a:pt x="1108" y="1156"/>
                    </a:lnTo>
                    <a:lnTo>
                      <a:pt x="1094" y="1156"/>
                    </a:lnTo>
                    <a:close/>
                    <a:moveTo>
                      <a:pt x="1098" y="350"/>
                    </a:moveTo>
                    <a:lnTo>
                      <a:pt x="1098" y="350"/>
                    </a:lnTo>
                    <a:lnTo>
                      <a:pt x="1102" y="354"/>
                    </a:lnTo>
                    <a:lnTo>
                      <a:pt x="1106" y="358"/>
                    </a:lnTo>
                    <a:lnTo>
                      <a:pt x="1108" y="362"/>
                    </a:lnTo>
                    <a:lnTo>
                      <a:pt x="1112" y="366"/>
                    </a:lnTo>
                    <a:lnTo>
                      <a:pt x="1118" y="368"/>
                    </a:lnTo>
                    <a:lnTo>
                      <a:pt x="1124" y="372"/>
                    </a:lnTo>
                    <a:lnTo>
                      <a:pt x="1132" y="372"/>
                    </a:lnTo>
                    <a:lnTo>
                      <a:pt x="1156" y="372"/>
                    </a:lnTo>
                    <a:lnTo>
                      <a:pt x="1158" y="372"/>
                    </a:lnTo>
                    <a:lnTo>
                      <a:pt x="1160" y="370"/>
                    </a:lnTo>
                    <a:lnTo>
                      <a:pt x="1160" y="368"/>
                    </a:lnTo>
                    <a:lnTo>
                      <a:pt x="1158" y="366"/>
                    </a:lnTo>
                    <a:lnTo>
                      <a:pt x="1150" y="358"/>
                    </a:lnTo>
                    <a:lnTo>
                      <a:pt x="1146" y="352"/>
                    </a:lnTo>
                    <a:lnTo>
                      <a:pt x="1142" y="346"/>
                    </a:lnTo>
                    <a:lnTo>
                      <a:pt x="1128" y="302"/>
                    </a:lnTo>
                    <a:lnTo>
                      <a:pt x="1126" y="294"/>
                    </a:lnTo>
                    <a:lnTo>
                      <a:pt x="1128" y="286"/>
                    </a:lnTo>
                    <a:lnTo>
                      <a:pt x="1140" y="262"/>
                    </a:lnTo>
                    <a:lnTo>
                      <a:pt x="1148" y="248"/>
                    </a:lnTo>
                    <a:lnTo>
                      <a:pt x="1180" y="184"/>
                    </a:lnTo>
                    <a:lnTo>
                      <a:pt x="1184" y="178"/>
                    </a:lnTo>
                    <a:lnTo>
                      <a:pt x="1190" y="172"/>
                    </a:lnTo>
                    <a:lnTo>
                      <a:pt x="1216" y="152"/>
                    </a:lnTo>
                    <a:lnTo>
                      <a:pt x="1226" y="140"/>
                    </a:lnTo>
                    <a:lnTo>
                      <a:pt x="1238" y="124"/>
                    </a:lnTo>
                    <a:lnTo>
                      <a:pt x="1244" y="120"/>
                    </a:lnTo>
                    <a:lnTo>
                      <a:pt x="1250" y="116"/>
                    </a:lnTo>
                    <a:lnTo>
                      <a:pt x="1264" y="110"/>
                    </a:lnTo>
                    <a:lnTo>
                      <a:pt x="1278" y="104"/>
                    </a:lnTo>
                    <a:lnTo>
                      <a:pt x="1294" y="94"/>
                    </a:lnTo>
                    <a:lnTo>
                      <a:pt x="1306" y="84"/>
                    </a:lnTo>
                    <a:lnTo>
                      <a:pt x="1334" y="56"/>
                    </a:lnTo>
                    <a:lnTo>
                      <a:pt x="1338" y="50"/>
                    </a:lnTo>
                    <a:lnTo>
                      <a:pt x="1336" y="42"/>
                    </a:lnTo>
                    <a:lnTo>
                      <a:pt x="1334" y="38"/>
                    </a:lnTo>
                    <a:lnTo>
                      <a:pt x="1328" y="32"/>
                    </a:lnTo>
                    <a:lnTo>
                      <a:pt x="1322" y="30"/>
                    </a:lnTo>
                    <a:lnTo>
                      <a:pt x="1308" y="30"/>
                    </a:lnTo>
                    <a:lnTo>
                      <a:pt x="1302" y="32"/>
                    </a:lnTo>
                    <a:lnTo>
                      <a:pt x="1296" y="36"/>
                    </a:lnTo>
                    <a:lnTo>
                      <a:pt x="1286" y="44"/>
                    </a:lnTo>
                    <a:lnTo>
                      <a:pt x="1276" y="54"/>
                    </a:lnTo>
                    <a:lnTo>
                      <a:pt x="1270" y="58"/>
                    </a:lnTo>
                    <a:lnTo>
                      <a:pt x="1264" y="62"/>
                    </a:lnTo>
                    <a:lnTo>
                      <a:pt x="1250" y="66"/>
                    </a:lnTo>
                    <a:lnTo>
                      <a:pt x="1234" y="70"/>
                    </a:lnTo>
                    <a:lnTo>
                      <a:pt x="1220" y="70"/>
                    </a:lnTo>
                    <a:lnTo>
                      <a:pt x="1214" y="70"/>
                    </a:lnTo>
                    <a:lnTo>
                      <a:pt x="1208" y="74"/>
                    </a:lnTo>
                    <a:lnTo>
                      <a:pt x="1198" y="84"/>
                    </a:lnTo>
                    <a:lnTo>
                      <a:pt x="1188" y="94"/>
                    </a:lnTo>
                    <a:lnTo>
                      <a:pt x="1160" y="122"/>
                    </a:lnTo>
                    <a:lnTo>
                      <a:pt x="1146" y="132"/>
                    </a:lnTo>
                    <a:lnTo>
                      <a:pt x="1142" y="134"/>
                    </a:lnTo>
                    <a:lnTo>
                      <a:pt x="1136" y="140"/>
                    </a:lnTo>
                    <a:lnTo>
                      <a:pt x="1134" y="146"/>
                    </a:lnTo>
                    <a:lnTo>
                      <a:pt x="1134" y="160"/>
                    </a:lnTo>
                    <a:lnTo>
                      <a:pt x="1132" y="166"/>
                    </a:lnTo>
                    <a:lnTo>
                      <a:pt x="1128" y="170"/>
                    </a:lnTo>
                    <a:lnTo>
                      <a:pt x="1122" y="174"/>
                    </a:lnTo>
                    <a:lnTo>
                      <a:pt x="1116" y="178"/>
                    </a:lnTo>
                    <a:lnTo>
                      <a:pt x="1110" y="184"/>
                    </a:lnTo>
                    <a:lnTo>
                      <a:pt x="1100" y="200"/>
                    </a:lnTo>
                    <a:lnTo>
                      <a:pt x="1096" y="206"/>
                    </a:lnTo>
                    <a:lnTo>
                      <a:pt x="1096" y="214"/>
                    </a:lnTo>
                    <a:lnTo>
                      <a:pt x="1096" y="218"/>
                    </a:lnTo>
                    <a:lnTo>
                      <a:pt x="1094" y="226"/>
                    </a:lnTo>
                    <a:lnTo>
                      <a:pt x="1092" y="232"/>
                    </a:lnTo>
                    <a:lnTo>
                      <a:pt x="1090" y="238"/>
                    </a:lnTo>
                    <a:lnTo>
                      <a:pt x="1082" y="252"/>
                    </a:lnTo>
                    <a:lnTo>
                      <a:pt x="1080" y="258"/>
                    </a:lnTo>
                    <a:lnTo>
                      <a:pt x="1076" y="266"/>
                    </a:lnTo>
                    <a:lnTo>
                      <a:pt x="1076" y="272"/>
                    </a:lnTo>
                    <a:lnTo>
                      <a:pt x="1076" y="286"/>
                    </a:lnTo>
                    <a:lnTo>
                      <a:pt x="1074" y="294"/>
                    </a:lnTo>
                    <a:lnTo>
                      <a:pt x="1072" y="302"/>
                    </a:lnTo>
                    <a:lnTo>
                      <a:pt x="1070" y="306"/>
                    </a:lnTo>
                    <a:lnTo>
                      <a:pt x="1068" y="314"/>
                    </a:lnTo>
                    <a:lnTo>
                      <a:pt x="1068" y="322"/>
                    </a:lnTo>
                    <a:lnTo>
                      <a:pt x="1074" y="336"/>
                    </a:lnTo>
                    <a:lnTo>
                      <a:pt x="1078" y="342"/>
                    </a:lnTo>
                    <a:lnTo>
                      <a:pt x="1084" y="346"/>
                    </a:lnTo>
                    <a:lnTo>
                      <a:pt x="1098" y="350"/>
                    </a:lnTo>
                    <a:close/>
                    <a:moveTo>
                      <a:pt x="148" y="1002"/>
                    </a:moveTo>
                    <a:lnTo>
                      <a:pt x="148" y="1002"/>
                    </a:lnTo>
                    <a:lnTo>
                      <a:pt x="162" y="994"/>
                    </a:lnTo>
                    <a:lnTo>
                      <a:pt x="168" y="992"/>
                    </a:lnTo>
                    <a:lnTo>
                      <a:pt x="172" y="988"/>
                    </a:lnTo>
                    <a:lnTo>
                      <a:pt x="174" y="980"/>
                    </a:lnTo>
                    <a:lnTo>
                      <a:pt x="174" y="978"/>
                    </a:lnTo>
                    <a:lnTo>
                      <a:pt x="174" y="962"/>
                    </a:lnTo>
                    <a:lnTo>
                      <a:pt x="174" y="958"/>
                    </a:lnTo>
                    <a:lnTo>
                      <a:pt x="176" y="950"/>
                    </a:lnTo>
                    <a:lnTo>
                      <a:pt x="180" y="944"/>
                    </a:lnTo>
                    <a:lnTo>
                      <a:pt x="182" y="940"/>
                    </a:lnTo>
                    <a:lnTo>
                      <a:pt x="180" y="936"/>
                    </a:lnTo>
                    <a:lnTo>
                      <a:pt x="176" y="930"/>
                    </a:lnTo>
                    <a:lnTo>
                      <a:pt x="174" y="926"/>
                    </a:lnTo>
                    <a:lnTo>
                      <a:pt x="172" y="922"/>
                    </a:lnTo>
                    <a:lnTo>
                      <a:pt x="170" y="920"/>
                    </a:lnTo>
                    <a:lnTo>
                      <a:pt x="164" y="920"/>
                    </a:lnTo>
                    <a:lnTo>
                      <a:pt x="160" y="916"/>
                    </a:lnTo>
                    <a:lnTo>
                      <a:pt x="158" y="914"/>
                    </a:lnTo>
                    <a:lnTo>
                      <a:pt x="154" y="914"/>
                    </a:lnTo>
                    <a:lnTo>
                      <a:pt x="148" y="916"/>
                    </a:lnTo>
                    <a:lnTo>
                      <a:pt x="140" y="924"/>
                    </a:lnTo>
                    <a:lnTo>
                      <a:pt x="136" y="930"/>
                    </a:lnTo>
                    <a:lnTo>
                      <a:pt x="134" y="936"/>
                    </a:lnTo>
                    <a:lnTo>
                      <a:pt x="132" y="938"/>
                    </a:lnTo>
                    <a:lnTo>
                      <a:pt x="126" y="940"/>
                    </a:lnTo>
                    <a:lnTo>
                      <a:pt x="124" y="940"/>
                    </a:lnTo>
                    <a:lnTo>
                      <a:pt x="120" y="940"/>
                    </a:lnTo>
                    <a:lnTo>
                      <a:pt x="118" y="942"/>
                    </a:lnTo>
                    <a:lnTo>
                      <a:pt x="118" y="944"/>
                    </a:lnTo>
                    <a:lnTo>
                      <a:pt x="118" y="948"/>
                    </a:lnTo>
                    <a:lnTo>
                      <a:pt x="122" y="952"/>
                    </a:lnTo>
                    <a:lnTo>
                      <a:pt x="122" y="958"/>
                    </a:lnTo>
                    <a:lnTo>
                      <a:pt x="120" y="960"/>
                    </a:lnTo>
                    <a:lnTo>
                      <a:pt x="118" y="960"/>
                    </a:lnTo>
                    <a:lnTo>
                      <a:pt x="120" y="964"/>
                    </a:lnTo>
                    <a:lnTo>
                      <a:pt x="124" y="970"/>
                    </a:lnTo>
                    <a:lnTo>
                      <a:pt x="124" y="974"/>
                    </a:lnTo>
                    <a:lnTo>
                      <a:pt x="124" y="978"/>
                    </a:lnTo>
                    <a:lnTo>
                      <a:pt x="120" y="984"/>
                    </a:lnTo>
                    <a:lnTo>
                      <a:pt x="116" y="988"/>
                    </a:lnTo>
                    <a:lnTo>
                      <a:pt x="116" y="994"/>
                    </a:lnTo>
                    <a:lnTo>
                      <a:pt x="116" y="1004"/>
                    </a:lnTo>
                    <a:lnTo>
                      <a:pt x="116" y="1008"/>
                    </a:lnTo>
                    <a:lnTo>
                      <a:pt x="120" y="1012"/>
                    </a:lnTo>
                    <a:lnTo>
                      <a:pt x="126" y="1016"/>
                    </a:lnTo>
                    <a:lnTo>
                      <a:pt x="132" y="1014"/>
                    </a:lnTo>
                    <a:lnTo>
                      <a:pt x="148" y="1002"/>
                    </a:lnTo>
                    <a:close/>
                    <a:moveTo>
                      <a:pt x="1506" y="1812"/>
                    </a:moveTo>
                    <a:lnTo>
                      <a:pt x="1506" y="1812"/>
                    </a:lnTo>
                    <a:lnTo>
                      <a:pt x="1506" y="1828"/>
                    </a:lnTo>
                    <a:lnTo>
                      <a:pt x="1506" y="1832"/>
                    </a:lnTo>
                    <a:lnTo>
                      <a:pt x="1508" y="1836"/>
                    </a:lnTo>
                    <a:lnTo>
                      <a:pt x="1510" y="1838"/>
                    </a:lnTo>
                    <a:lnTo>
                      <a:pt x="1512" y="1840"/>
                    </a:lnTo>
                    <a:lnTo>
                      <a:pt x="1514" y="1840"/>
                    </a:lnTo>
                    <a:lnTo>
                      <a:pt x="1518" y="1840"/>
                    </a:lnTo>
                    <a:lnTo>
                      <a:pt x="1524" y="1838"/>
                    </a:lnTo>
                    <a:lnTo>
                      <a:pt x="1530" y="1834"/>
                    </a:lnTo>
                    <a:lnTo>
                      <a:pt x="1532" y="1828"/>
                    </a:lnTo>
                    <a:lnTo>
                      <a:pt x="1532" y="1822"/>
                    </a:lnTo>
                    <a:lnTo>
                      <a:pt x="1530" y="1816"/>
                    </a:lnTo>
                    <a:lnTo>
                      <a:pt x="1514" y="1806"/>
                    </a:lnTo>
                    <a:lnTo>
                      <a:pt x="1510" y="1804"/>
                    </a:lnTo>
                    <a:lnTo>
                      <a:pt x="1508" y="1804"/>
                    </a:lnTo>
                    <a:lnTo>
                      <a:pt x="1508" y="1806"/>
                    </a:lnTo>
                    <a:lnTo>
                      <a:pt x="1506" y="1808"/>
                    </a:lnTo>
                    <a:lnTo>
                      <a:pt x="1506" y="1812"/>
                    </a:lnTo>
                    <a:close/>
                    <a:moveTo>
                      <a:pt x="1910" y="1994"/>
                    </a:moveTo>
                    <a:lnTo>
                      <a:pt x="1910" y="1994"/>
                    </a:lnTo>
                    <a:lnTo>
                      <a:pt x="1904" y="1980"/>
                    </a:lnTo>
                    <a:lnTo>
                      <a:pt x="1892" y="1964"/>
                    </a:lnTo>
                    <a:lnTo>
                      <a:pt x="1884" y="1952"/>
                    </a:lnTo>
                    <a:lnTo>
                      <a:pt x="1872" y="1942"/>
                    </a:lnTo>
                    <a:lnTo>
                      <a:pt x="1846" y="1914"/>
                    </a:lnTo>
                    <a:lnTo>
                      <a:pt x="1832" y="1904"/>
                    </a:lnTo>
                    <a:lnTo>
                      <a:pt x="1826" y="1902"/>
                    </a:lnTo>
                    <a:lnTo>
                      <a:pt x="1812" y="1896"/>
                    </a:lnTo>
                    <a:lnTo>
                      <a:pt x="1808" y="1892"/>
                    </a:lnTo>
                    <a:lnTo>
                      <a:pt x="1800" y="1888"/>
                    </a:lnTo>
                    <a:lnTo>
                      <a:pt x="1796" y="1882"/>
                    </a:lnTo>
                    <a:lnTo>
                      <a:pt x="1784" y="1866"/>
                    </a:lnTo>
                    <a:lnTo>
                      <a:pt x="1780" y="1862"/>
                    </a:lnTo>
                    <a:lnTo>
                      <a:pt x="1772" y="1860"/>
                    </a:lnTo>
                    <a:lnTo>
                      <a:pt x="1768" y="1860"/>
                    </a:lnTo>
                    <a:lnTo>
                      <a:pt x="1766" y="1860"/>
                    </a:lnTo>
                    <a:lnTo>
                      <a:pt x="1764" y="1862"/>
                    </a:lnTo>
                    <a:lnTo>
                      <a:pt x="1762" y="1864"/>
                    </a:lnTo>
                    <a:lnTo>
                      <a:pt x="1762" y="1868"/>
                    </a:lnTo>
                    <a:lnTo>
                      <a:pt x="1768" y="1890"/>
                    </a:lnTo>
                    <a:lnTo>
                      <a:pt x="1772" y="1898"/>
                    </a:lnTo>
                    <a:lnTo>
                      <a:pt x="1776" y="1904"/>
                    </a:lnTo>
                    <a:lnTo>
                      <a:pt x="1784" y="1912"/>
                    </a:lnTo>
                    <a:lnTo>
                      <a:pt x="1796" y="1924"/>
                    </a:lnTo>
                    <a:lnTo>
                      <a:pt x="1804" y="1932"/>
                    </a:lnTo>
                    <a:lnTo>
                      <a:pt x="1814" y="1942"/>
                    </a:lnTo>
                    <a:lnTo>
                      <a:pt x="1824" y="1956"/>
                    </a:lnTo>
                    <a:lnTo>
                      <a:pt x="1836" y="1980"/>
                    </a:lnTo>
                    <a:lnTo>
                      <a:pt x="1840" y="1986"/>
                    </a:lnTo>
                    <a:lnTo>
                      <a:pt x="1846" y="1992"/>
                    </a:lnTo>
                    <a:lnTo>
                      <a:pt x="1862" y="2002"/>
                    </a:lnTo>
                    <a:lnTo>
                      <a:pt x="1876" y="2012"/>
                    </a:lnTo>
                    <a:lnTo>
                      <a:pt x="1892" y="2022"/>
                    </a:lnTo>
                    <a:lnTo>
                      <a:pt x="1898" y="2024"/>
                    </a:lnTo>
                    <a:lnTo>
                      <a:pt x="1906" y="2022"/>
                    </a:lnTo>
                    <a:lnTo>
                      <a:pt x="1910" y="2020"/>
                    </a:lnTo>
                    <a:lnTo>
                      <a:pt x="1916" y="2016"/>
                    </a:lnTo>
                    <a:lnTo>
                      <a:pt x="1916" y="2008"/>
                    </a:lnTo>
                    <a:lnTo>
                      <a:pt x="1910" y="1994"/>
                    </a:lnTo>
                    <a:close/>
                    <a:moveTo>
                      <a:pt x="1004" y="2148"/>
                    </a:moveTo>
                    <a:lnTo>
                      <a:pt x="1004" y="2148"/>
                    </a:lnTo>
                    <a:lnTo>
                      <a:pt x="998" y="2154"/>
                    </a:lnTo>
                    <a:lnTo>
                      <a:pt x="994" y="2160"/>
                    </a:lnTo>
                    <a:lnTo>
                      <a:pt x="982" y="2176"/>
                    </a:lnTo>
                    <a:lnTo>
                      <a:pt x="978" y="2182"/>
                    </a:lnTo>
                    <a:lnTo>
                      <a:pt x="970" y="2186"/>
                    </a:lnTo>
                    <a:lnTo>
                      <a:pt x="966" y="2188"/>
                    </a:lnTo>
                    <a:lnTo>
                      <a:pt x="954" y="2198"/>
                    </a:lnTo>
                    <a:lnTo>
                      <a:pt x="950" y="2202"/>
                    </a:lnTo>
                    <a:lnTo>
                      <a:pt x="950" y="2210"/>
                    </a:lnTo>
                    <a:lnTo>
                      <a:pt x="956" y="2234"/>
                    </a:lnTo>
                    <a:lnTo>
                      <a:pt x="958" y="2242"/>
                    </a:lnTo>
                    <a:lnTo>
                      <a:pt x="956" y="2248"/>
                    </a:lnTo>
                    <a:lnTo>
                      <a:pt x="952" y="2264"/>
                    </a:lnTo>
                    <a:lnTo>
                      <a:pt x="946" y="2278"/>
                    </a:lnTo>
                    <a:lnTo>
                      <a:pt x="942" y="2284"/>
                    </a:lnTo>
                    <a:lnTo>
                      <a:pt x="940" y="2290"/>
                    </a:lnTo>
                    <a:lnTo>
                      <a:pt x="938" y="2298"/>
                    </a:lnTo>
                    <a:lnTo>
                      <a:pt x="938" y="2302"/>
                    </a:lnTo>
                    <a:lnTo>
                      <a:pt x="938" y="2318"/>
                    </a:lnTo>
                    <a:lnTo>
                      <a:pt x="938" y="2322"/>
                    </a:lnTo>
                    <a:lnTo>
                      <a:pt x="940" y="2328"/>
                    </a:lnTo>
                    <a:lnTo>
                      <a:pt x="944" y="2336"/>
                    </a:lnTo>
                    <a:lnTo>
                      <a:pt x="952" y="2344"/>
                    </a:lnTo>
                    <a:lnTo>
                      <a:pt x="958" y="2346"/>
                    </a:lnTo>
                    <a:lnTo>
                      <a:pt x="966" y="2346"/>
                    </a:lnTo>
                    <a:lnTo>
                      <a:pt x="970" y="2342"/>
                    </a:lnTo>
                    <a:lnTo>
                      <a:pt x="978" y="2340"/>
                    </a:lnTo>
                    <a:lnTo>
                      <a:pt x="986" y="2340"/>
                    </a:lnTo>
                    <a:lnTo>
                      <a:pt x="990" y="2340"/>
                    </a:lnTo>
                    <a:lnTo>
                      <a:pt x="996" y="2338"/>
                    </a:lnTo>
                    <a:lnTo>
                      <a:pt x="1000" y="2332"/>
                    </a:lnTo>
                    <a:lnTo>
                      <a:pt x="1034" y="2210"/>
                    </a:lnTo>
                    <a:lnTo>
                      <a:pt x="1036" y="2194"/>
                    </a:lnTo>
                    <a:lnTo>
                      <a:pt x="1036" y="2190"/>
                    </a:lnTo>
                    <a:lnTo>
                      <a:pt x="1036" y="2174"/>
                    </a:lnTo>
                    <a:lnTo>
                      <a:pt x="1036" y="2160"/>
                    </a:lnTo>
                    <a:lnTo>
                      <a:pt x="1036" y="2154"/>
                    </a:lnTo>
                    <a:lnTo>
                      <a:pt x="1034" y="2146"/>
                    </a:lnTo>
                    <a:lnTo>
                      <a:pt x="1030" y="2140"/>
                    </a:lnTo>
                    <a:lnTo>
                      <a:pt x="1028" y="2138"/>
                    </a:lnTo>
                    <a:lnTo>
                      <a:pt x="1026" y="2136"/>
                    </a:lnTo>
                    <a:lnTo>
                      <a:pt x="1024" y="2136"/>
                    </a:lnTo>
                    <a:lnTo>
                      <a:pt x="1020" y="2138"/>
                    </a:lnTo>
                    <a:lnTo>
                      <a:pt x="1004" y="2148"/>
                    </a:lnTo>
                    <a:close/>
                    <a:moveTo>
                      <a:pt x="184" y="906"/>
                    </a:moveTo>
                    <a:lnTo>
                      <a:pt x="184" y="906"/>
                    </a:lnTo>
                    <a:lnTo>
                      <a:pt x="186" y="902"/>
                    </a:lnTo>
                    <a:lnTo>
                      <a:pt x="188" y="900"/>
                    </a:lnTo>
                    <a:lnTo>
                      <a:pt x="192" y="902"/>
                    </a:lnTo>
                    <a:lnTo>
                      <a:pt x="194" y="908"/>
                    </a:lnTo>
                    <a:lnTo>
                      <a:pt x="194" y="912"/>
                    </a:lnTo>
                    <a:lnTo>
                      <a:pt x="194" y="926"/>
                    </a:lnTo>
                    <a:lnTo>
                      <a:pt x="194" y="928"/>
                    </a:lnTo>
                    <a:lnTo>
                      <a:pt x="198" y="930"/>
                    </a:lnTo>
                    <a:lnTo>
                      <a:pt x="208" y="930"/>
                    </a:lnTo>
                    <a:lnTo>
                      <a:pt x="212" y="932"/>
                    </a:lnTo>
                    <a:lnTo>
                      <a:pt x="218" y="934"/>
                    </a:lnTo>
                    <a:lnTo>
                      <a:pt x="222" y="940"/>
                    </a:lnTo>
                    <a:lnTo>
                      <a:pt x="222" y="944"/>
                    </a:lnTo>
                    <a:lnTo>
                      <a:pt x="222" y="954"/>
                    </a:lnTo>
                    <a:lnTo>
                      <a:pt x="220" y="960"/>
                    </a:lnTo>
                    <a:lnTo>
                      <a:pt x="216" y="964"/>
                    </a:lnTo>
                    <a:lnTo>
                      <a:pt x="210" y="966"/>
                    </a:lnTo>
                    <a:lnTo>
                      <a:pt x="198" y="974"/>
                    </a:lnTo>
                    <a:lnTo>
                      <a:pt x="196" y="978"/>
                    </a:lnTo>
                    <a:lnTo>
                      <a:pt x="198" y="980"/>
                    </a:lnTo>
                    <a:lnTo>
                      <a:pt x="202" y="980"/>
                    </a:lnTo>
                    <a:lnTo>
                      <a:pt x="204" y="984"/>
                    </a:lnTo>
                    <a:lnTo>
                      <a:pt x="202" y="988"/>
                    </a:lnTo>
                    <a:lnTo>
                      <a:pt x="198" y="994"/>
                    </a:lnTo>
                    <a:lnTo>
                      <a:pt x="194" y="998"/>
                    </a:lnTo>
                    <a:lnTo>
                      <a:pt x="194" y="1004"/>
                    </a:lnTo>
                    <a:lnTo>
                      <a:pt x="194" y="1008"/>
                    </a:lnTo>
                    <a:lnTo>
                      <a:pt x="198" y="1008"/>
                    </a:lnTo>
                    <a:lnTo>
                      <a:pt x="208" y="1008"/>
                    </a:lnTo>
                    <a:lnTo>
                      <a:pt x="210" y="1010"/>
                    </a:lnTo>
                    <a:lnTo>
                      <a:pt x="210" y="1016"/>
                    </a:lnTo>
                    <a:lnTo>
                      <a:pt x="206" y="1020"/>
                    </a:lnTo>
                    <a:lnTo>
                      <a:pt x="202" y="1028"/>
                    </a:lnTo>
                    <a:lnTo>
                      <a:pt x="196" y="1032"/>
                    </a:lnTo>
                    <a:lnTo>
                      <a:pt x="190" y="1034"/>
                    </a:lnTo>
                    <a:lnTo>
                      <a:pt x="186" y="1038"/>
                    </a:lnTo>
                    <a:lnTo>
                      <a:pt x="184" y="1042"/>
                    </a:lnTo>
                    <a:lnTo>
                      <a:pt x="186" y="1046"/>
                    </a:lnTo>
                    <a:lnTo>
                      <a:pt x="188" y="1048"/>
                    </a:lnTo>
                    <a:lnTo>
                      <a:pt x="192" y="1046"/>
                    </a:lnTo>
                    <a:lnTo>
                      <a:pt x="194" y="1042"/>
                    </a:lnTo>
                    <a:lnTo>
                      <a:pt x="194" y="1040"/>
                    </a:lnTo>
                    <a:lnTo>
                      <a:pt x="198" y="1038"/>
                    </a:lnTo>
                    <a:lnTo>
                      <a:pt x="208" y="1038"/>
                    </a:lnTo>
                    <a:lnTo>
                      <a:pt x="212" y="1036"/>
                    </a:lnTo>
                    <a:lnTo>
                      <a:pt x="218" y="1034"/>
                    </a:lnTo>
                    <a:lnTo>
                      <a:pt x="222" y="1032"/>
                    </a:lnTo>
                    <a:lnTo>
                      <a:pt x="228" y="1034"/>
                    </a:lnTo>
                    <a:lnTo>
                      <a:pt x="232" y="1036"/>
                    </a:lnTo>
                    <a:lnTo>
                      <a:pt x="238" y="1034"/>
                    </a:lnTo>
                    <a:lnTo>
                      <a:pt x="244" y="1030"/>
                    </a:lnTo>
                    <a:lnTo>
                      <a:pt x="250" y="1028"/>
                    </a:lnTo>
                    <a:lnTo>
                      <a:pt x="254" y="1028"/>
                    </a:lnTo>
                    <a:lnTo>
                      <a:pt x="262" y="1028"/>
                    </a:lnTo>
                    <a:lnTo>
                      <a:pt x="268" y="1024"/>
                    </a:lnTo>
                    <a:lnTo>
                      <a:pt x="274" y="1022"/>
                    </a:lnTo>
                    <a:lnTo>
                      <a:pt x="280" y="1018"/>
                    </a:lnTo>
                    <a:lnTo>
                      <a:pt x="282" y="1014"/>
                    </a:lnTo>
                    <a:lnTo>
                      <a:pt x="282" y="1008"/>
                    </a:lnTo>
                    <a:lnTo>
                      <a:pt x="286" y="1004"/>
                    </a:lnTo>
                    <a:lnTo>
                      <a:pt x="290" y="998"/>
                    </a:lnTo>
                    <a:lnTo>
                      <a:pt x="290" y="990"/>
                    </a:lnTo>
                    <a:lnTo>
                      <a:pt x="290" y="988"/>
                    </a:lnTo>
                    <a:lnTo>
                      <a:pt x="290" y="982"/>
                    </a:lnTo>
                    <a:lnTo>
                      <a:pt x="286" y="980"/>
                    </a:lnTo>
                    <a:lnTo>
                      <a:pt x="276" y="980"/>
                    </a:lnTo>
                    <a:lnTo>
                      <a:pt x="272" y="978"/>
                    </a:lnTo>
                    <a:lnTo>
                      <a:pt x="272" y="974"/>
                    </a:lnTo>
                    <a:lnTo>
                      <a:pt x="272" y="964"/>
                    </a:lnTo>
                    <a:lnTo>
                      <a:pt x="268" y="952"/>
                    </a:lnTo>
                    <a:lnTo>
                      <a:pt x="266" y="946"/>
                    </a:lnTo>
                    <a:lnTo>
                      <a:pt x="256" y="934"/>
                    </a:lnTo>
                    <a:lnTo>
                      <a:pt x="252" y="930"/>
                    </a:lnTo>
                    <a:lnTo>
                      <a:pt x="250" y="922"/>
                    </a:lnTo>
                    <a:lnTo>
                      <a:pt x="244" y="908"/>
                    </a:lnTo>
                    <a:lnTo>
                      <a:pt x="242" y="902"/>
                    </a:lnTo>
                    <a:lnTo>
                      <a:pt x="238" y="900"/>
                    </a:lnTo>
                    <a:lnTo>
                      <a:pt x="232" y="900"/>
                    </a:lnTo>
                    <a:lnTo>
                      <a:pt x="228" y="896"/>
                    </a:lnTo>
                    <a:lnTo>
                      <a:pt x="226" y="890"/>
                    </a:lnTo>
                    <a:lnTo>
                      <a:pt x="226" y="884"/>
                    </a:lnTo>
                    <a:lnTo>
                      <a:pt x="228" y="878"/>
                    </a:lnTo>
                    <a:lnTo>
                      <a:pt x="232" y="866"/>
                    </a:lnTo>
                    <a:lnTo>
                      <a:pt x="234" y="862"/>
                    </a:lnTo>
                    <a:lnTo>
                      <a:pt x="238" y="856"/>
                    </a:lnTo>
                    <a:lnTo>
                      <a:pt x="238" y="854"/>
                    </a:lnTo>
                    <a:lnTo>
                      <a:pt x="238" y="852"/>
                    </a:lnTo>
                    <a:lnTo>
                      <a:pt x="236" y="848"/>
                    </a:lnTo>
                    <a:lnTo>
                      <a:pt x="230" y="846"/>
                    </a:lnTo>
                    <a:lnTo>
                      <a:pt x="224" y="844"/>
                    </a:lnTo>
                    <a:lnTo>
                      <a:pt x="218" y="846"/>
                    </a:lnTo>
                    <a:lnTo>
                      <a:pt x="212" y="848"/>
                    </a:lnTo>
                    <a:lnTo>
                      <a:pt x="208" y="846"/>
                    </a:lnTo>
                    <a:lnTo>
                      <a:pt x="206" y="840"/>
                    </a:lnTo>
                    <a:lnTo>
                      <a:pt x="206" y="834"/>
                    </a:lnTo>
                    <a:lnTo>
                      <a:pt x="210" y="830"/>
                    </a:lnTo>
                    <a:lnTo>
                      <a:pt x="210" y="824"/>
                    </a:lnTo>
                    <a:lnTo>
                      <a:pt x="210" y="822"/>
                    </a:lnTo>
                    <a:lnTo>
                      <a:pt x="208" y="822"/>
                    </a:lnTo>
                    <a:lnTo>
                      <a:pt x="198" y="822"/>
                    </a:lnTo>
                    <a:lnTo>
                      <a:pt x="194" y="824"/>
                    </a:lnTo>
                    <a:lnTo>
                      <a:pt x="190" y="830"/>
                    </a:lnTo>
                    <a:lnTo>
                      <a:pt x="188" y="834"/>
                    </a:lnTo>
                    <a:lnTo>
                      <a:pt x="178" y="846"/>
                    </a:lnTo>
                    <a:lnTo>
                      <a:pt x="176" y="852"/>
                    </a:lnTo>
                    <a:lnTo>
                      <a:pt x="174" y="856"/>
                    </a:lnTo>
                    <a:lnTo>
                      <a:pt x="174" y="866"/>
                    </a:lnTo>
                    <a:lnTo>
                      <a:pt x="174" y="876"/>
                    </a:lnTo>
                    <a:lnTo>
                      <a:pt x="174" y="888"/>
                    </a:lnTo>
                    <a:lnTo>
                      <a:pt x="174" y="892"/>
                    </a:lnTo>
                    <a:lnTo>
                      <a:pt x="176" y="900"/>
                    </a:lnTo>
                    <a:lnTo>
                      <a:pt x="178" y="906"/>
                    </a:lnTo>
                    <a:lnTo>
                      <a:pt x="182" y="908"/>
                    </a:lnTo>
                    <a:lnTo>
                      <a:pt x="184" y="906"/>
                    </a:lnTo>
                    <a:close/>
                    <a:moveTo>
                      <a:pt x="3012" y="2570"/>
                    </a:moveTo>
                    <a:lnTo>
                      <a:pt x="3012" y="2570"/>
                    </a:lnTo>
                    <a:lnTo>
                      <a:pt x="3004" y="2572"/>
                    </a:lnTo>
                    <a:lnTo>
                      <a:pt x="2996" y="2570"/>
                    </a:lnTo>
                    <a:lnTo>
                      <a:pt x="2992" y="2568"/>
                    </a:lnTo>
                    <a:lnTo>
                      <a:pt x="2986" y="2562"/>
                    </a:lnTo>
                    <a:lnTo>
                      <a:pt x="2980" y="2556"/>
                    </a:lnTo>
                    <a:lnTo>
                      <a:pt x="2978" y="2552"/>
                    </a:lnTo>
                    <a:lnTo>
                      <a:pt x="2976" y="2544"/>
                    </a:lnTo>
                    <a:lnTo>
                      <a:pt x="2974" y="2536"/>
                    </a:lnTo>
                    <a:lnTo>
                      <a:pt x="2974" y="2532"/>
                    </a:lnTo>
                    <a:lnTo>
                      <a:pt x="2972" y="2526"/>
                    </a:lnTo>
                    <a:lnTo>
                      <a:pt x="2968" y="2522"/>
                    </a:lnTo>
                    <a:lnTo>
                      <a:pt x="2962" y="2518"/>
                    </a:lnTo>
                    <a:lnTo>
                      <a:pt x="2958" y="2518"/>
                    </a:lnTo>
                    <a:lnTo>
                      <a:pt x="2958" y="2522"/>
                    </a:lnTo>
                    <a:lnTo>
                      <a:pt x="2970" y="2548"/>
                    </a:lnTo>
                    <a:lnTo>
                      <a:pt x="2974" y="2554"/>
                    </a:lnTo>
                    <a:lnTo>
                      <a:pt x="2974" y="2562"/>
                    </a:lnTo>
                    <a:lnTo>
                      <a:pt x="2974" y="2566"/>
                    </a:lnTo>
                    <a:lnTo>
                      <a:pt x="2974" y="2574"/>
                    </a:lnTo>
                    <a:lnTo>
                      <a:pt x="2970" y="2580"/>
                    </a:lnTo>
                    <a:lnTo>
                      <a:pt x="2960" y="2596"/>
                    </a:lnTo>
                    <a:lnTo>
                      <a:pt x="2958" y="2600"/>
                    </a:lnTo>
                    <a:lnTo>
                      <a:pt x="2958" y="2602"/>
                    </a:lnTo>
                    <a:lnTo>
                      <a:pt x="2960" y="2604"/>
                    </a:lnTo>
                    <a:lnTo>
                      <a:pt x="2962" y="2606"/>
                    </a:lnTo>
                    <a:lnTo>
                      <a:pt x="2968" y="2610"/>
                    </a:lnTo>
                    <a:lnTo>
                      <a:pt x="2972" y="2614"/>
                    </a:lnTo>
                    <a:lnTo>
                      <a:pt x="2974" y="2620"/>
                    </a:lnTo>
                    <a:lnTo>
                      <a:pt x="2974" y="2624"/>
                    </a:lnTo>
                    <a:lnTo>
                      <a:pt x="2976" y="2632"/>
                    </a:lnTo>
                    <a:lnTo>
                      <a:pt x="2980" y="2638"/>
                    </a:lnTo>
                    <a:lnTo>
                      <a:pt x="2982" y="2638"/>
                    </a:lnTo>
                    <a:lnTo>
                      <a:pt x="2984" y="2638"/>
                    </a:lnTo>
                    <a:lnTo>
                      <a:pt x="2990" y="2636"/>
                    </a:lnTo>
                    <a:lnTo>
                      <a:pt x="2998" y="2628"/>
                    </a:lnTo>
                    <a:lnTo>
                      <a:pt x="3002" y="2622"/>
                    </a:lnTo>
                    <a:lnTo>
                      <a:pt x="3004" y="2614"/>
                    </a:lnTo>
                    <a:lnTo>
                      <a:pt x="3004" y="2610"/>
                    </a:lnTo>
                    <a:lnTo>
                      <a:pt x="3006" y="2604"/>
                    </a:lnTo>
                    <a:lnTo>
                      <a:pt x="3008" y="2598"/>
                    </a:lnTo>
                    <a:lnTo>
                      <a:pt x="3018" y="2588"/>
                    </a:lnTo>
                    <a:lnTo>
                      <a:pt x="3028" y="2578"/>
                    </a:lnTo>
                    <a:lnTo>
                      <a:pt x="3030" y="2574"/>
                    </a:lnTo>
                    <a:lnTo>
                      <a:pt x="3028" y="2568"/>
                    </a:lnTo>
                    <a:lnTo>
                      <a:pt x="3024" y="2566"/>
                    </a:lnTo>
                    <a:lnTo>
                      <a:pt x="3016" y="2568"/>
                    </a:lnTo>
                    <a:lnTo>
                      <a:pt x="3012" y="2570"/>
                    </a:lnTo>
                    <a:close/>
                    <a:moveTo>
                      <a:pt x="490" y="1328"/>
                    </a:moveTo>
                    <a:lnTo>
                      <a:pt x="490" y="1328"/>
                    </a:lnTo>
                    <a:lnTo>
                      <a:pt x="494" y="1328"/>
                    </a:lnTo>
                    <a:lnTo>
                      <a:pt x="496" y="1328"/>
                    </a:lnTo>
                    <a:lnTo>
                      <a:pt x="498" y="1326"/>
                    </a:lnTo>
                    <a:lnTo>
                      <a:pt x="498" y="1324"/>
                    </a:lnTo>
                    <a:lnTo>
                      <a:pt x="498" y="1320"/>
                    </a:lnTo>
                    <a:lnTo>
                      <a:pt x="498" y="1306"/>
                    </a:lnTo>
                    <a:lnTo>
                      <a:pt x="496" y="1304"/>
                    </a:lnTo>
                    <a:lnTo>
                      <a:pt x="490" y="1302"/>
                    </a:lnTo>
                    <a:lnTo>
                      <a:pt x="486" y="1302"/>
                    </a:lnTo>
                    <a:lnTo>
                      <a:pt x="470" y="1304"/>
                    </a:lnTo>
                    <a:lnTo>
                      <a:pt x="456" y="1310"/>
                    </a:lnTo>
                    <a:lnTo>
                      <a:pt x="454" y="1312"/>
                    </a:lnTo>
                    <a:lnTo>
                      <a:pt x="456" y="1314"/>
                    </a:lnTo>
                    <a:lnTo>
                      <a:pt x="470" y="1320"/>
                    </a:lnTo>
                    <a:lnTo>
                      <a:pt x="486" y="1326"/>
                    </a:lnTo>
                    <a:lnTo>
                      <a:pt x="490" y="1328"/>
                    </a:lnTo>
                    <a:close/>
                    <a:moveTo>
                      <a:pt x="2940" y="2636"/>
                    </a:moveTo>
                    <a:lnTo>
                      <a:pt x="2940" y="2636"/>
                    </a:lnTo>
                    <a:lnTo>
                      <a:pt x="2938" y="2636"/>
                    </a:lnTo>
                    <a:lnTo>
                      <a:pt x="2936" y="2636"/>
                    </a:lnTo>
                    <a:lnTo>
                      <a:pt x="2932" y="2640"/>
                    </a:lnTo>
                    <a:lnTo>
                      <a:pt x="2928" y="2644"/>
                    </a:lnTo>
                    <a:lnTo>
                      <a:pt x="2922" y="2658"/>
                    </a:lnTo>
                    <a:lnTo>
                      <a:pt x="2920" y="2664"/>
                    </a:lnTo>
                    <a:lnTo>
                      <a:pt x="2910" y="2676"/>
                    </a:lnTo>
                    <a:lnTo>
                      <a:pt x="2906" y="2680"/>
                    </a:lnTo>
                    <a:lnTo>
                      <a:pt x="2898" y="2684"/>
                    </a:lnTo>
                    <a:lnTo>
                      <a:pt x="2884" y="2688"/>
                    </a:lnTo>
                    <a:lnTo>
                      <a:pt x="2878" y="2692"/>
                    </a:lnTo>
                    <a:lnTo>
                      <a:pt x="2872" y="2698"/>
                    </a:lnTo>
                    <a:lnTo>
                      <a:pt x="2870" y="2704"/>
                    </a:lnTo>
                    <a:lnTo>
                      <a:pt x="2864" y="2718"/>
                    </a:lnTo>
                    <a:lnTo>
                      <a:pt x="2860" y="2732"/>
                    </a:lnTo>
                    <a:lnTo>
                      <a:pt x="2858" y="2740"/>
                    </a:lnTo>
                    <a:lnTo>
                      <a:pt x="2862" y="2746"/>
                    </a:lnTo>
                    <a:lnTo>
                      <a:pt x="2874" y="2754"/>
                    </a:lnTo>
                    <a:lnTo>
                      <a:pt x="2880" y="2756"/>
                    </a:lnTo>
                    <a:lnTo>
                      <a:pt x="2886" y="2758"/>
                    </a:lnTo>
                    <a:lnTo>
                      <a:pt x="2894" y="2756"/>
                    </a:lnTo>
                    <a:lnTo>
                      <a:pt x="2898" y="2754"/>
                    </a:lnTo>
                    <a:lnTo>
                      <a:pt x="2904" y="2750"/>
                    </a:lnTo>
                    <a:lnTo>
                      <a:pt x="2908" y="2742"/>
                    </a:lnTo>
                    <a:lnTo>
                      <a:pt x="2914" y="2728"/>
                    </a:lnTo>
                    <a:lnTo>
                      <a:pt x="2916" y="2712"/>
                    </a:lnTo>
                    <a:lnTo>
                      <a:pt x="2916" y="2708"/>
                    </a:lnTo>
                    <a:lnTo>
                      <a:pt x="2918" y="2702"/>
                    </a:lnTo>
                    <a:lnTo>
                      <a:pt x="2922" y="2696"/>
                    </a:lnTo>
                    <a:lnTo>
                      <a:pt x="2930" y="2686"/>
                    </a:lnTo>
                    <a:lnTo>
                      <a:pt x="2940" y="2676"/>
                    </a:lnTo>
                    <a:lnTo>
                      <a:pt x="2952" y="2668"/>
                    </a:lnTo>
                    <a:lnTo>
                      <a:pt x="2958" y="2666"/>
                    </a:lnTo>
                    <a:lnTo>
                      <a:pt x="2962" y="2660"/>
                    </a:lnTo>
                    <a:lnTo>
                      <a:pt x="2964" y="2654"/>
                    </a:lnTo>
                    <a:lnTo>
                      <a:pt x="2964" y="2650"/>
                    </a:lnTo>
                    <a:lnTo>
                      <a:pt x="2964" y="2646"/>
                    </a:lnTo>
                    <a:lnTo>
                      <a:pt x="2962" y="2644"/>
                    </a:lnTo>
                    <a:lnTo>
                      <a:pt x="2960" y="2642"/>
                    </a:lnTo>
                    <a:lnTo>
                      <a:pt x="2956" y="2642"/>
                    </a:lnTo>
                    <a:lnTo>
                      <a:pt x="2954" y="2642"/>
                    </a:lnTo>
                    <a:lnTo>
                      <a:pt x="2946" y="2640"/>
                    </a:lnTo>
                    <a:lnTo>
                      <a:pt x="2940" y="2636"/>
                    </a:lnTo>
                    <a:close/>
                    <a:moveTo>
                      <a:pt x="406" y="1248"/>
                    </a:moveTo>
                    <a:lnTo>
                      <a:pt x="406" y="1248"/>
                    </a:lnTo>
                    <a:lnTo>
                      <a:pt x="402" y="1254"/>
                    </a:lnTo>
                    <a:lnTo>
                      <a:pt x="400" y="1260"/>
                    </a:lnTo>
                    <a:lnTo>
                      <a:pt x="400" y="1274"/>
                    </a:lnTo>
                    <a:lnTo>
                      <a:pt x="400" y="1278"/>
                    </a:lnTo>
                    <a:lnTo>
                      <a:pt x="402" y="1280"/>
                    </a:lnTo>
                    <a:lnTo>
                      <a:pt x="404" y="1282"/>
                    </a:lnTo>
                    <a:lnTo>
                      <a:pt x="408" y="1282"/>
                    </a:lnTo>
                    <a:lnTo>
                      <a:pt x="412" y="1282"/>
                    </a:lnTo>
                    <a:lnTo>
                      <a:pt x="416" y="1282"/>
                    </a:lnTo>
                    <a:lnTo>
                      <a:pt x="418" y="1280"/>
                    </a:lnTo>
                    <a:lnTo>
                      <a:pt x="420" y="1278"/>
                    </a:lnTo>
                    <a:lnTo>
                      <a:pt x="420" y="1274"/>
                    </a:lnTo>
                    <a:lnTo>
                      <a:pt x="420" y="1270"/>
                    </a:lnTo>
                    <a:lnTo>
                      <a:pt x="418" y="1262"/>
                    </a:lnTo>
                    <a:lnTo>
                      <a:pt x="416" y="1256"/>
                    </a:lnTo>
                    <a:lnTo>
                      <a:pt x="414" y="1250"/>
                    </a:lnTo>
                    <a:lnTo>
                      <a:pt x="412" y="1248"/>
                    </a:lnTo>
                    <a:lnTo>
                      <a:pt x="410" y="1246"/>
                    </a:lnTo>
                    <a:lnTo>
                      <a:pt x="408" y="1246"/>
                    </a:lnTo>
                    <a:lnTo>
                      <a:pt x="406" y="1248"/>
                    </a:lnTo>
                    <a:close/>
                    <a:moveTo>
                      <a:pt x="2286" y="1412"/>
                    </a:moveTo>
                    <a:lnTo>
                      <a:pt x="2286" y="1412"/>
                    </a:lnTo>
                    <a:lnTo>
                      <a:pt x="2290" y="1424"/>
                    </a:lnTo>
                    <a:lnTo>
                      <a:pt x="2290" y="1426"/>
                    </a:lnTo>
                    <a:lnTo>
                      <a:pt x="2292" y="1426"/>
                    </a:lnTo>
                    <a:lnTo>
                      <a:pt x="2296" y="1426"/>
                    </a:lnTo>
                    <a:lnTo>
                      <a:pt x="2302" y="1422"/>
                    </a:lnTo>
                    <a:lnTo>
                      <a:pt x="2306" y="1418"/>
                    </a:lnTo>
                    <a:lnTo>
                      <a:pt x="2308" y="1410"/>
                    </a:lnTo>
                    <a:lnTo>
                      <a:pt x="2308" y="1408"/>
                    </a:lnTo>
                    <a:lnTo>
                      <a:pt x="2308" y="1394"/>
                    </a:lnTo>
                    <a:lnTo>
                      <a:pt x="2308" y="1392"/>
                    </a:lnTo>
                    <a:lnTo>
                      <a:pt x="2306" y="1392"/>
                    </a:lnTo>
                    <a:lnTo>
                      <a:pt x="2302" y="1392"/>
                    </a:lnTo>
                    <a:lnTo>
                      <a:pt x="2288" y="1396"/>
                    </a:lnTo>
                    <a:lnTo>
                      <a:pt x="2284" y="1398"/>
                    </a:lnTo>
                    <a:lnTo>
                      <a:pt x="2284" y="1400"/>
                    </a:lnTo>
                    <a:lnTo>
                      <a:pt x="2282" y="1404"/>
                    </a:lnTo>
                    <a:lnTo>
                      <a:pt x="2284" y="1406"/>
                    </a:lnTo>
                    <a:lnTo>
                      <a:pt x="2286" y="1412"/>
                    </a:lnTo>
                    <a:close/>
                    <a:moveTo>
                      <a:pt x="414" y="1210"/>
                    </a:moveTo>
                    <a:lnTo>
                      <a:pt x="414" y="1210"/>
                    </a:lnTo>
                    <a:lnTo>
                      <a:pt x="412" y="1208"/>
                    </a:lnTo>
                    <a:lnTo>
                      <a:pt x="410" y="1206"/>
                    </a:lnTo>
                    <a:lnTo>
                      <a:pt x="406" y="1206"/>
                    </a:lnTo>
                    <a:lnTo>
                      <a:pt x="404" y="1208"/>
                    </a:lnTo>
                    <a:lnTo>
                      <a:pt x="398" y="1210"/>
                    </a:lnTo>
                    <a:lnTo>
                      <a:pt x="396" y="1212"/>
                    </a:lnTo>
                    <a:lnTo>
                      <a:pt x="394" y="1214"/>
                    </a:lnTo>
                    <a:lnTo>
                      <a:pt x="394" y="1216"/>
                    </a:lnTo>
                    <a:lnTo>
                      <a:pt x="396" y="1220"/>
                    </a:lnTo>
                    <a:lnTo>
                      <a:pt x="404" y="1228"/>
                    </a:lnTo>
                    <a:lnTo>
                      <a:pt x="410" y="1230"/>
                    </a:lnTo>
                    <a:lnTo>
                      <a:pt x="412" y="1230"/>
                    </a:lnTo>
                    <a:lnTo>
                      <a:pt x="416" y="1228"/>
                    </a:lnTo>
                    <a:lnTo>
                      <a:pt x="418" y="1224"/>
                    </a:lnTo>
                    <a:lnTo>
                      <a:pt x="416" y="1216"/>
                    </a:lnTo>
                    <a:lnTo>
                      <a:pt x="414" y="1210"/>
                    </a:lnTo>
                    <a:close/>
                    <a:moveTo>
                      <a:pt x="2302" y="1960"/>
                    </a:moveTo>
                    <a:lnTo>
                      <a:pt x="2302" y="1960"/>
                    </a:lnTo>
                    <a:lnTo>
                      <a:pt x="2302" y="1962"/>
                    </a:lnTo>
                    <a:lnTo>
                      <a:pt x="2302" y="1966"/>
                    </a:lnTo>
                    <a:lnTo>
                      <a:pt x="2304" y="1968"/>
                    </a:lnTo>
                    <a:lnTo>
                      <a:pt x="2306" y="1970"/>
                    </a:lnTo>
                    <a:lnTo>
                      <a:pt x="2312" y="1974"/>
                    </a:lnTo>
                    <a:lnTo>
                      <a:pt x="2324" y="1982"/>
                    </a:lnTo>
                    <a:lnTo>
                      <a:pt x="2326" y="1988"/>
                    </a:lnTo>
                    <a:lnTo>
                      <a:pt x="2328" y="1994"/>
                    </a:lnTo>
                    <a:lnTo>
                      <a:pt x="2328" y="1998"/>
                    </a:lnTo>
                    <a:lnTo>
                      <a:pt x="2328" y="2002"/>
                    </a:lnTo>
                    <a:lnTo>
                      <a:pt x="2330" y="2004"/>
                    </a:lnTo>
                    <a:lnTo>
                      <a:pt x="2334" y="2006"/>
                    </a:lnTo>
                    <a:lnTo>
                      <a:pt x="2336" y="2006"/>
                    </a:lnTo>
                    <a:lnTo>
                      <a:pt x="2340" y="2006"/>
                    </a:lnTo>
                    <a:lnTo>
                      <a:pt x="2352" y="2006"/>
                    </a:lnTo>
                    <a:lnTo>
                      <a:pt x="2358" y="2008"/>
                    </a:lnTo>
                    <a:lnTo>
                      <a:pt x="2364" y="2010"/>
                    </a:lnTo>
                    <a:lnTo>
                      <a:pt x="2380" y="2022"/>
                    </a:lnTo>
                    <a:lnTo>
                      <a:pt x="2394" y="2030"/>
                    </a:lnTo>
                    <a:lnTo>
                      <a:pt x="2420" y="2042"/>
                    </a:lnTo>
                    <a:lnTo>
                      <a:pt x="2424" y="2046"/>
                    </a:lnTo>
                    <a:lnTo>
                      <a:pt x="2426" y="2050"/>
                    </a:lnTo>
                    <a:lnTo>
                      <a:pt x="2424" y="2054"/>
                    </a:lnTo>
                    <a:lnTo>
                      <a:pt x="2420" y="2058"/>
                    </a:lnTo>
                    <a:lnTo>
                      <a:pt x="2414" y="2062"/>
                    </a:lnTo>
                    <a:lnTo>
                      <a:pt x="2410" y="2064"/>
                    </a:lnTo>
                    <a:lnTo>
                      <a:pt x="2414" y="2066"/>
                    </a:lnTo>
                    <a:lnTo>
                      <a:pt x="2418" y="2066"/>
                    </a:lnTo>
                    <a:lnTo>
                      <a:pt x="2426" y="2066"/>
                    </a:lnTo>
                    <a:lnTo>
                      <a:pt x="2434" y="2068"/>
                    </a:lnTo>
                    <a:lnTo>
                      <a:pt x="2438" y="2072"/>
                    </a:lnTo>
                    <a:lnTo>
                      <a:pt x="2452" y="2078"/>
                    </a:lnTo>
                    <a:lnTo>
                      <a:pt x="2458" y="2082"/>
                    </a:lnTo>
                    <a:lnTo>
                      <a:pt x="2470" y="2084"/>
                    </a:lnTo>
                    <a:lnTo>
                      <a:pt x="2476" y="2084"/>
                    </a:lnTo>
                    <a:lnTo>
                      <a:pt x="2480" y="2080"/>
                    </a:lnTo>
                    <a:lnTo>
                      <a:pt x="2488" y="2070"/>
                    </a:lnTo>
                    <a:lnTo>
                      <a:pt x="2502" y="2062"/>
                    </a:lnTo>
                    <a:lnTo>
                      <a:pt x="2508" y="2058"/>
                    </a:lnTo>
                    <a:lnTo>
                      <a:pt x="2514" y="2058"/>
                    </a:lnTo>
                    <a:lnTo>
                      <a:pt x="2522" y="2058"/>
                    </a:lnTo>
                    <a:lnTo>
                      <a:pt x="2526" y="2062"/>
                    </a:lnTo>
                    <a:lnTo>
                      <a:pt x="2540" y="2070"/>
                    </a:lnTo>
                    <a:lnTo>
                      <a:pt x="2558" y="2088"/>
                    </a:lnTo>
                    <a:lnTo>
                      <a:pt x="2570" y="2098"/>
                    </a:lnTo>
                    <a:lnTo>
                      <a:pt x="2576" y="2100"/>
                    </a:lnTo>
                    <a:lnTo>
                      <a:pt x="2578" y="2102"/>
                    </a:lnTo>
                    <a:lnTo>
                      <a:pt x="2580" y="2100"/>
                    </a:lnTo>
                    <a:lnTo>
                      <a:pt x="2582" y="2100"/>
                    </a:lnTo>
                    <a:lnTo>
                      <a:pt x="2582" y="2096"/>
                    </a:lnTo>
                    <a:lnTo>
                      <a:pt x="2582" y="2082"/>
                    </a:lnTo>
                    <a:lnTo>
                      <a:pt x="2580" y="2076"/>
                    </a:lnTo>
                    <a:lnTo>
                      <a:pt x="2576" y="2072"/>
                    </a:lnTo>
                    <a:lnTo>
                      <a:pt x="2560" y="2068"/>
                    </a:lnTo>
                    <a:lnTo>
                      <a:pt x="2556" y="2064"/>
                    </a:lnTo>
                    <a:lnTo>
                      <a:pt x="2554" y="2058"/>
                    </a:lnTo>
                    <a:lnTo>
                      <a:pt x="2554" y="2054"/>
                    </a:lnTo>
                    <a:lnTo>
                      <a:pt x="2554" y="2046"/>
                    </a:lnTo>
                    <a:lnTo>
                      <a:pt x="2558" y="2040"/>
                    </a:lnTo>
                    <a:lnTo>
                      <a:pt x="2560" y="2038"/>
                    </a:lnTo>
                    <a:lnTo>
                      <a:pt x="2560" y="2036"/>
                    </a:lnTo>
                    <a:lnTo>
                      <a:pt x="2556" y="2034"/>
                    </a:lnTo>
                    <a:lnTo>
                      <a:pt x="2542" y="2028"/>
                    </a:lnTo>
                    <a:lnTo>
                      <a:pt x="2534" y="2024"/>
                    </a:lnTo>
                    <a:lnTo>
                      <a:pt x="2530" y="2018"/>
                    </a:lnTo>
                    <a:lnTo>
                      <a:pt x="2528" y="2014"/>
                    </a:lnTo>
                    <a:lnTo>
                      <a:pt x="2524" y="2006"/>
                    </a:lnTo>
                    <a:lnTo>
                      <a:pt x="2518" y="2002"/>
                    </a:lnTo>
                    <a:lnTo>
                      <a:pt x="2502" y="1992"/>
                    </a:lnTo>
                    <a:lnTo>
                      <a:pt x="2486" y="1984"/>
                    </a:lnTo>
                    <a:lnTo>
                      <a:pt x="2424" y="1968"/>
                    </a:lnTo>
                    <a:lnTo>
                      <a:pt x="2416" y="1968"/>
                    </a:lnTo>
                    <a:lnTo>
                      <a:pt x="2410" y="1972"/>
                    </a:lnTo>
                    <a:lnTo>
                      <a:pt x="2394" y="1982"/>
                    </a:lnTo>
                    <a:lnTo>
                      <a:pt x="2386" y="1986"/>
                    </a:lnTo>
                    <a:lnTo>
                      <a:pt x="2378" y="1986"/>
                    </a:lnTo>
                    <a:lnTo>
                      <a:pt x="2376" y="1986"/>
                    </a:lnTo>
                    <a:lnTo>
                      <a:pt x="2368" y="1986"/>
                    </a:lnTo>
                    <a:lnTo>
                      <a:pt x="2362" y="1982"/>
                    </a:lnTo>
                    <a:lnTo>
                      <a:pt x="2354" y="1972"/>
                    </a:lnTo>
                    <a:lnTo>
                      <a:pt x="2342" y="1962"/>
                    </a:lnTo>
                    <a:lnTo>
                      <a:pt x="2334" y="1954"/>
                    </a:lnTo>
                    <a:lnTo>
                      <a:pt x="2328" y="1950"/>
                    </a:lnTo>
                    <a:lnTo>
                      <a:pt x="2320" y="1948"/>
                    </a:lnTo>
                    <a:lnTo>
                      <a:pt x="2316" y="1948"/>
                    </a:lnTo>
                    <a:lnTo>
                      <a:pt x="2310" y="1950"/>
                    </a:lnTo>
                    <a:lnTo>
                      <a:pt x="2306" y="1954"/>
                    </a:lnTo>
                    <a:lnTo>
                      <a:pt x="2302" y="1960"/>
                    </a:lnTo>
                    <a:close/>
                    <a:moveTo>
                      <a:pt x="2606" y="2298"/>
                    </a:moveTo>
                    <a:lnTo>
                      <a:pt x="2606" y="2298"/>
                    </a:lnTo>
                    <a:lnTo>
                      <a:pt x="2602" y="2290"/>
                    </a:lnTo>
                    <a:lnTo>
                      <a:pt x="2598" y="2284"/>
                    </a:lnTo>
                    <a:lnTo>
                      <a:pt x="2594" y="2280"/>
                    </a:lnTo>
                    <a:lnTo>
                      <a:pt x="2590" y="2272"/>
                    </a:lnTo>
                    <a:lnTo>
                      <a:pt x="2586" y="2258"/>
                    </a:lnTo>
                    <a:lnTo>
                      <a:pt x="2582" y="2252"/>
                    </a:lnTo>
                    <a:lnTo>
                      <a:pt x="2576" y="2248"/>
                    </a:lnTo>
                    <a:lnTo>
                      <a:pt x="2562" y="2244"/>
                    </a:lnTo>
                    <a:lnTo>
                      <a:pt x="2548" y="2236"/>
                    </a:lnTo>
                    <a:lnTo>
                      <a:pt x="2532" y="2226"/>
                    </a:lnTo>
                    <a:lnTo>
                      <a:pt x="2526" y="2220"/>
                    </a:lnTo>
                    <a:lnTo>
                      <a:pt x="2522" y="2214"/>
                    </a:lnTo>
                    <a:lnTo>
                      <a:pt x="2516" y="2180"/>
                    </a:lnTo>
                    <a:lnTo>
                      <a:pt x="2514" y="2174"/>
                    </a:lnTo>
                    <a:lnTo>
                      <a:pt x="2510" y="2168"/>
                    </a:lnTo>
                    <a:lnTo>
                      <a:pt x="2500" y="2158"/>
                    </a:lnTo>
                    <a:lnTo>
                      <a:pt x="2496" y="2152"/>
                    </a:lnTo>
                    <a:lnTo>
                      <a:pt x="2492" y="2146"/>
                    </a:lnTo>
                    <a:lnTo>
                      <a:pt x="2488" y="2130"/>
                    </a:lnTo>
                    <a:lnTo>
                      <a:pt x="2486" y="2128"/>
                    </a:lnTo>
                    <a:lnTo>
                      <a:pt x="2484" y="2128"/>
                    </a:lnTo>
                    <a:lnTo>
                      <a:pt x="2482" y="2128"/>
                    </a:lnTo>
                    <a:lnTo>
                      <a:pt x="2480" y="2128"/>
                    </a:lnTo>
                    <a:lnTo>
                      <a:pt x="2472" y="2138"/>
                    </a:lnTo>
                    <a:lnTo>
                      <a:pt x="2468" y="2144"/>
                    </a:lnTo>
                    <a:lnTo>
                      <a:pt x="2466" y="2150"/>
                    </a:lnTo>
                    <a:lnTo>
                      <a:pt x="2466" y="2184"/>
                    </a:lnTo>
                    <a:lnTo>
                      <a:pt x="2464" y="2192"/>
                    </a:lnTo>
                    <a:lnTo>
                      <a:pt x="2460" y="2198"/>
                    </a:lnTo>
                    <a:lnTo>
                      <a:pt x="2452" y="2206"/>
                    </a:lnTo>
                    <a:lnTo>
                      <a:pt x="2446" y="2210"/>
                    </a:lnTo>
                    <a:lnTo>
                      <a:pt x="2438" y="2212"/>
                    </a:lnTo>
                    <a:lnTo>
                      <a:pt x="2434" y="2212"/>
                    </a:lnTo>
                    <a:lnTo>
                      <a:pt x="2428" y="2210"/>
                    </a:lnTo>
                    <a:lnTo>
                      <a:pt x="2422" y="2204"/>
                    </a:lnTo>
                    <a:lnTo>
                      <a:pt x="2412" y="2188"/>
                    </a:lnTo>
                    <a:lnTo>
                      <a:pt x="2406" y="2184"/>
                    </a:lnTo>
                    <a:lnTo>
                      <a:pt x="2398" y="2182"/>
                    </a:lnTo>
                    <a:lnTo>
                      <a:pt x="2396" y="2182"/>
                    </a:lnTo>
                    <a:lnTo>
                      <a:pt x="2388" y="2180"/>
                    </a:lnTo>
                    <a:lnTo>
                      <a:pt x="2380" y="2178"/>
                    </a:lnTo>
                    <a:lnTo>
                      <a:pt x="2374" y="2176"/>
                    </a:lnTo>
                    <a:lnTo>
                      <a:pt x="2372" y="2174"/>
                    </a:lnTo>
                    <a:lnTo>
                      <a:pt x="2370" y="2172"/>
                    </a:lnTo>
                    <a:lnTo>
                      <a:pt x="2370" y="2168"/>
                    </a:lnTo>
                    <a:lnTo>
                      <a:pt x="2372" y="2164"/>
                    </a:lnTo>
                    <a:lnTo>
                      <a:pt x="2374" y="2160"/>
                    </a:lnTo>
                    <a:lnTo>
                      <a:pt x="2382" y="2146"/>
                    </a:lnTo>
                    <a:lnTo>
                      <a:pt x="2384" y="2140"/>
                    </a:lnTo>
                    <a:lnTo>
                      <a:pt x="2384" y="2138"/>
                    </a:lnTo>
                    <a:lnTo>
                      <a:pt x="2384" y="2134"/>
                    </a:lnTo>
                    <a:lnTo>
                      <a:pt x="2382" y="2132"/>
                    </a:lnTo>
                    <a:lnTo>
                      <a:pt x="2380" y="2132"/>
                    </a:lnTo>
                    <a:lnTo>
                      <a:pt x="2356" y="2126"/>
                    </a:lnTo>
                    <a:lnTo>
                      <a:pt x="2340" y="2124"/>
                    </a:lnTo>
                    <a:lnTo>
                      <a:pt x="2336" y="2124"/>
                    </a:lnTo>
                    <a:lnTo>
                      <a:pt x="2330" y="2124"/>
                    </a:lnTo>
                    <a:lnTo>
                      <a:pt x="2324" y="2128"/>
                    </a:lnTo>
                    <a:lnTo>
                      <a:pt x="2312" y="2136"/>
                    </a:lnTo>
                    <a:lnTo>
                      <a:pt x="2306" y="2140"/>
                    </a:lnTo>
                    <a:lnTo>
                      <a:pt x="2292" y="2146"/>
                    </a:lnTo>
                    <a:lnTo>
                      <a:pt x="2286" y="2150"/>
                    </a:lnTo>
                    <a:lnTo>
                      <a:pt x="2280" y="2154"/>
                    </a:lnTo>
                    <a:lnTo>
                      <a:pt x="2276" y="2160"/>
                    </a:lnTo>
                    <a:lnTo>
                      <a:pt x="2274" y="2164"/>
                    </a:lnTo>
                    <a:lnTo>
                      <a:pt x="2270" y="2170"/>
                    </a:lnTo>
                    <a:lnTo>
                      <a:pt x="2264" y="2172"/>
                    </a:lnTo>
                    <a:lnTo>
                      <a:pt x="2252" y="2168"/>
                    </a:lnTo>
                    <a:lnTo>
                      <a:pt x="2248" y="2166"/>
                    </a:lnTo>
                    <a:lnTo>
                      <a:pt x="2240" y="2164"/>
                    </a:lnTo>
                    <a:lnTo>
                      <a:pt x="2234" y="2166"/>
                    </a:lnTo>
                    <a:lnTo>
                      <a:pt x="2228" y="2168"/>
                    </a:lnTo>
                    <a:lnTo>
                      <a:pt x="2214" y="2176"/>
                    </a:lnTo>
                    <a:lnTo>
                      <a:pt x="2198" y="2188"/>
                    </a:lnTo>
                    <a:lnTo>
                      <a:pt x="2184" y="2196"/>
                    </a:lnTo>
                    <a:lnTo>
                      <a:pt x="2178" y="2198"/>
                    </a:lnTo>
                    <a:lnTo>
                      <a:pt x="2164" y="2206"/>
                    </a:lnTo>
                    <a:lnTo>
                      <a:pt x="2160" y="2208"/>
                    </a:lnTo>
                    <a:lnTo>
                      <a:pt x="2154" y="2212"/>
                    </a:lnTo>
                    <a:lnTo>
                      <a:pt x="2150" y="2220"/>
                    </a:lnTo>
                    <a:lnTo>
                      <a:pt x="2144" y="2234"/>
                    </a:lnTo>
                    <a:lnTo>
                      <a:pt x="2140" y="2238"/>
                    </a:lnTo>
                    <a:lnTo>
                      <a:pt x="2134" y="2240"/>
                    </a:lnTo>
                    <a:lnTo>
                      <a:pt x="2130" y="2240"/>
                    </a:lnTo>
                    <a:lnTo>
                      <a:pt x="2124" y="2242"/>
                    </a:lnTo>
                    <a:lnTo>
                      <a:pt x="2116" y="2246"/>
                    </a:lnTo>
                    <a:lnTo>
                      <a:pt x="2100" y="2256"/>
                    </a:lnTo>
                    <a:lnTo>
                      <a:pt x="2086" y="2264"/>
                    </a:lnTo>
                    <a:lnTo>
                      <a:pt x="2062" y="2276"/>
                    </a:lnTo>
                    <a:lnTo>
                      <a:pt x="2048" y="2286"/>
                    </a:lnTo>
                    <a:lnTo>
                      <a:pt x="2040" y="2294"/>
                    </a:lnTo>
                    <a:lnTo>
                      <a:pt x="2030" y="2306"/>
                    </a:lnTo>
                    <a:lnTo>
                      <a:pt x="2028" y="2312"/>
                    </a:lnTo>
                    <a:lnTo>
                      <a:pt x="2026" y="2320"/>
                    </a:lnTo>
                    <a:lnTo>
                      <a:pt x="2028" y="2326"/>
                    </a:lnTo>
                    <a:lnTo>
                      <a:pt x="2032" y="2340"/>
                    </a:lnTo>
                    <a:lnTo>
                      <a:pt x="2034" y="2356"/>
                    </a:lnTo>
                    <a:lnTo>
                      <a:pt x="2034" y="2360"/>
                    </a:lnTo>
                    <a:lnTo>
                      <a:pt x="2036" y="2376"/>
                    </a:lnTo>
                    <a:lnTo>
                      <a:pt x="2052" y="2428"/>
                    </a:lnTo>
                    <a:lnTo>
                      <a:pt x="2054" y="2444"/>
                    </a:lnTo>
                    <a:lnTo>
                      <a:pt x="2054" y="2448"/>
                    </a:lnTo>
                    <a:lnTo>
                      <a:pt x="2054" y="2464"/>
                    </a:lnTo>
                    <a:lnTo>
                      <a:pt x="2054" y="2488"/>
                    </a:lnTo>
                    <a:lnTo>
                      <a:pt x="2056" y="2494"/>
                    </a:lnTo>
                    <a:lnTo>
                      <a:pt x="2060" y="2500"/>
                    </a:lnTo>
                    <a:lnTo>
                      <a:pt x="2068" y="2510"/>
                    </a:lnTo>
                    <a:lnTo>
                      <a:pt x="2074" y="2514"/>
                    </a:lnTo>
                    <a:lnTo>
                      <a:pt x="2082" y="2514"/>
                    </a:lnTo>
                    <a:lnTo>
                      <a:pt x="2086" y="2514"/>
                    </a:lnTo>
                    <a:lnTo>
                      <a:pt x="2100" y="2512"/>
                    </a:lnTo>
                    <a:lnTo>
                      <a:pt x="2116" y="2508"/>
                    </a:lnTo>
                    <a:lnTo>
                      <a:pt x="2130" y="2502"/>
                    </a:lnTo>
                    <a:lnTo>
                      <a:pt x="2136" y="2498"/>
                    </a:lnTo>
                    <a:lnTo>
                      <a:pt x="2142" y="2496"/>
                    </a:lnTo>
                    <a:lnTo>
                      <a:pt x="2150" y="2496"/>
                    </a:lnTo>
                    <a:lnTo>
                      <a:pt x="2154" y="2496"/>
                    </a:lnTo>
                    <a:lnTo>
                      <a:pt x="2170" y="2492"/>
                    </a:lnTo>
                    <a:lnTo>
                      <a:pt x="2184" y="2488"/>
                    </a:lnTo>
                    <a:lnTo>
                      <a:pt x="2190" y="2484"/>
                    </a:lnTo>
                    <a:lnTo>
                      <a:pt x="2192" y="2480"/>
                    </a:lnTo>
                    <a:lnTo>
                      <a:pt x="2194" y="2476"/>
                    </a:lnTo>
                    <a:lnTo>
                      <a:pt x="2198" y="2472"/>
                    </a:lnTo>
                    <a:lnTo>
                      <a:pt x="2232" y="2460"/>
                    </a:lnTo>
                    <a:lnTo>
                      <a:pt x="2240" y="2458"/>
                    </a:lnTo>
                    <a:lnTo>
                      <a:pt x="2248" y="2456"/>
                    </a:lnTo>
                    <a:lnTo>
                      <a:pt x="2272" y="2456"/>
                    </a:lnTo>
                    <a:lnTo>
                      <a:pt x="2288" y="2458"/>
                    </a:lnTo>
                    <a:lnTo>
                      <a:pt x="2330" y="2464"/>
                    </a:lnTo>
                    <a:lnTo>
                      <a:pt x="2338" y="2468"/>
                    </a:lnTo>
                    <a:lnTo>
                      <a:pt x="2344" y="2472"/>
                    </a:lnTo>
                    <a:lnTo>
                      <a:pt x="2362" y="2490"/>
                    </a:lnTo>
                    <a:lnTo>
                      <a:pt x="2374" y="2500"/>
                    </a:lnTo>
                    <a:lnTo>
                      <a:pt x="2382" y="2510"/>
                    </a:lnTo>
                    <a:lnTo>
                      <a:pt x="2388" y="2514"/>
                    </a:lnTo>
                    <a:lnTo>
                      <a:pt x="2396" y="2514"/>
                    </a:lnTo>
                    <a:lnTo>
                      <a:pt x="2398" y="2514"/>
                    </a:lnTo>
                    <a:lnTo>
                      <a:pt x="2406" y="2516"/>
                    </a:lnTo>
                    <a:lnTo>
                      <a:pt x="2410" y="2522"/>
                    </a:lnTo>
                    <a:lnTo>
                      <a:pt x="2414" y="2528"/>
                    </a:lnTo>
                    <a:lnTo>
                      <a:pt x="2422" y="2540"/>
                    </a:lnTo>
                    <a:lnTo>
                      <a:pt x="2430" y="2548"/>
                    </a:lnTo>
                    <a:lnTo>
                      <a:pt x="2442" y="2558"/>
                    </a:lnTo>
                    <a:lnTo>
                      <a:pt x="2458" y="2570"/>
                    </a:lnTo>
                    <a:lnTo>
                      <a:pt x="2474" y="2576"/>
                    </a:lnTo>
                    <a:lnTo>
                      <a:pt x="2488" y="2580"/>
                    </a:lnTo>
                    <a:lnTo>
                      <a:pt x="2494" y="2582"/>
                    </a:lnTo>
                    <a:lnTo>
                      <a:pt x="2502" y="2580"/>
                    </a:lnTo>
                    <a:lnTo>
                      <a:pt x="2508" y="2578"/>
                    </a:lnTo>
                    <a:lnTo>
                      <a:pt x="2514" y="2576"/>
                    </a:lnTo>
                    <a:lnTo>
                      <a:pt x="2520" y="2580"/>
                    </a:lnTo>
                    <a:lnTo>
                      <a:pt x="2528" y="2588"/>
                    </a:lnTo>
                    <a:lnTo>
                      <a:pt x="2534" y="2592"/>
                    </a:lnTo>
                    <a:lnTo>
                      <a:pt x="2538" y="2594"/>
                    </a:lnTo>
                    <a:lnTo>
                      <a:pt x="2544" y="2592"/>
                    </a:lnTo>
                    <a:lnTo>
                      <a:pt x="2550" y="2588"/>
                    </a:lnTo>
                    <a:lnTo>
                      <a:pt x="2558" y="2580"/>
                    </a:lnTo>
                    <a:lnTo>
                      <a:pt x="2570" y="2570"/>
                    </a:lnTo>
                    <a:lnTo>
                      <a:pt x="2576" y="2568"/>
                    </a:lnTo>
                    <a:lnTo>
                      <a:pt x="2588" y="2564"/>
                    </a:lnTo>
                    <a:lnTo>
                      <a:pt x="2592" y="2562"/>
                    </a:lnTo>
                    <a:lnTo>
                      <a:pt x="2592" y="2556"/>
                    </a:lnTo>
                    <a:lnTo>
                      <a:pt x="2592" y="2552"/>
                    </a:lnTo>
                    <a:lnTo>
                      <a:pt x="2594" y="2544"/>
                    </a:lnTo>
                    <a:lnTo>
                      <a:pt x="2596" y="2538"/>
                    </a:lnTo>
                    <a:lnTo>
                      <a:pt x="2608" y="2512"/>
                    </a:lnTo>
                    <a:lnTo>
                      <a:pt x="2616" y="2498"/>
                    </a:lnTo>
                    <a:lnTo>
                      <a:pt x="2638" y="2434"/>
                    </a:lnTo>
                    <a:lnTo>
                      <a:pt x="2642" y="2418"/>
                    </a:lnTo>
                    <a:lnTo>
                      <a:pt x="2642" y="2396"/>
                    </a:lnTo>
                    <a:lnTo>
                      <a:pt x="2642" y="2380"/>
                    </a:lnTo>
                    <a:lnTo>
                      <a:pt x="2642" y="2366"/>
                    </a:lnTo>
                    <a:lnTo>
                      <a:pt x="2642" y="2350"/>
                    </a:lnTo>
                    <a:lnTo>
                      <a:pt x="2642" y="2346"/>
                    </a:lnTo>
                    <a:lnTo>
                      <a:pt x="2640" y="2340"/>
                    </a:lnTo>
                    <a:lnTo>
                      <a:pt x="2636" y="2334"/>
                    </a:lnTo>
                    <a:lnTo>
                      <a:pt x="2620" y="2324"/>
                    </a:lnTo>
                    <a:lnTo>
                      <a:pt x="2614" y="2318"/>
                    </a:lnTo>
                    <a:lnTo>
                      <a:pt x="2610" y="2312"/>
                    </a:lnTo>
                    <a:lnTo>
                      <a:pt x="2606" y="2298"/>
                    </a:lnTo>
                    <a:close/>
                    <a:moveTo>
                      <a:pt x="2522" y="2632"/>
                    </a:moveTo>
                    <a:lnTo>
                      <a:pt x="2522" y="2632"/>
                    </a:lnTo>
                    <a:lnTo>
                      <a:pt x="2520" y="2634"/>
                    </a:lnTo>
                    <a:lnTo>
                      <a:pt x="2518" y="2634"/>
                    </a:lnTo>
                    <a:lnTo>
                      <a:pt x="2516" y="2638"/>
                    </a:lnTo>
                    <a:lnTo>
                      <a:pt x="2518" y="2640"/>
                    </a:lnTo>
                    <a:lnTo>
                      <a:pt x="2522" y="2654"/>
                    </a:lnTo>
                    <a:lnTo>
                      <a:pt x="2524" y="2670"/>
                    </a:lnTo>
                    <a:lnTo>
                      <a:pt x="2524" y="2674"/>
                    </a:lnTo>
                    <a:lnTo>
                      <a:pt x="2526" y="2680"/>
                    </a:lnTo>
                    <a:lnTo>
                      <a:pt x="2532" y="2684"/>
                    </a:lnTo>
                    <a:lnTo>
                      <a:pt x="2538" y="2688"/>
                    </a:lnTo>
                    <a:lnTo>
                      <a:pt x="2540" y="2688"/>
                    </a:lnTo>
                    <a:lnTo>
                      <a:pt x="2544" y="2688"/>
                    </a:lnTo>
                    <a:lnTo>
                      <a:pt x="2546" y="2686"/>
                    </a:lnTo>
                    <a:lnTo>
                      <a:pt x="2548" y="2684"/>
                    </a:lnTo>
                    <a:lnTo>
                      <a:pt x="2550" y="2678"/>
                    </a:lnTo>
                    <a:lnTo>
                      <a:pt x="2556" y="2664"/>
                    </a:lnTo>
                    <a:lnTo>
                      <a:pt x="2562" y="2650"/>
                    </a:lnTo>
                    <a:lnTo>
                      <a:pt x="2564" y="2634"/>
                    </a:lnTo>
                    <a:lnTo>
                      <a:pt x="2564" y="2632"/>
                    </a:lnTo>
                    <a:lnTo>
                      <a:pt x="2564" y="2628"/>
                    </a:lnTo>
                    <a:lnTo>
                      <a:pt x="2562" y="2626"/>
                    </a:lnTo>
                    <a:lnTo>
                      <a:pt x="2560" y="2626"/>
                    </a:lnTo>
                    <a:lnTo>
                      <a:pt x="2556" y="2626"/>
                    </a:lnTo>
                    <a:lnTo>
                      <a:pt x="2552" y="2630"/>
                    </a:lnTo>
                    <a:lnTo>
                      <a:pt x="2544" y="2632"/>
                    </a:lnTo>
                    <a:lnTo>
                      <a:pt x="2536" y="2632"/>
                    </a:lnTo>
                    <a:lnTo>
                      <a:pt x="2522" y="2632"/>
                    </a:lnTo>
                    <a:close/>
                    <a:moveTo>
                      <a:pt x="2478" y="958"/>
                    </a:moveTo>
                    <a:lnTo>
                      <a:pt x="2478" y="958"/>
                    </a:lnTo>
                    <a:lnTo>
                      <a:pt x="2476" y="954"/>
                    </a:lnTo>
                    <a:lnTo>
                      <a:pt x="2476" y="958"/>
                    </a:lnTo>
                    <a:lnTo>
                      <a:pt x="2476" y="962"/>
                    </a:lnTo>
                    <a:lnTo>
                      <a:pt x="2474" y="976"/>
                    </a:lnTo>
                    <a:lnTo>
                      <a:pt x="2468" y="992"/>
                    </a:lnTo>
                    <a:lnTo>
                      <a:pt x="2468" y="998"/>
                    </a:lnTo>
                    <a:lnTo>
                      <a:pt x="2470" y="1006"/>
                    </a:lnTo>
                    <a:lnTo>
                      <a:pt x="2472" y="1012"/>
                    </a:lnTo>
                    <a:lnTo>
                      <a:pt x="2474" y="1018"/>
                    </a:lnTo>
                    <a:lnTo>
                      <a:pt x="2476" y="1026"/>
                    </a:lnTo>
                    <a:lnTo>
                      <a:pt x="2476" y="1088"/>
                    </a:lnTo>
                    <a:lnTo>
                      <a:pt x="2476" y="1104"/>
                    </a:lnTo>
                    <a:lnTo>
                      <a:pt x="2476" y="1118"/>
                    </a:lnTo>
                    <a:lnTo>
                      <a:pt x="2478" y="1124"/>
                    </a:lnTo>
                    <a:lnTo>
                      <a:pt x="2484" y="1128"/>
                    </a:lnTo>
                    <a:lnTo>
                      <a:pt x="2498" y="1134"/>
                    </a:lnTo>
                    <a:lnTo>
                      <a:pt x="2502" y="1134"/>
                    </a:lnTo>
                    <a:lnTo>
                      <a:pt x="2500" y="1130"/>
                    </a:lnTo>
                    <a:lnTo>
                      <a:pt x="2490" y="1114"/>
                    </a:lnTo>
                    <a:lnTo>
                      <a:pt x="2486" y="1106"/>
                    </a:lnTo>
                    <a:lnTo>
                      <a:pt x="2486" y="1098"/>
                    </a:lnTo>
                    <a:lnTo>
                      <a:pt x="2486" y="1094"/>
                    </a:lnTo>
                    <a:lnTo>
                      <a:pt x="2486" y="1088"/>
                    </a:lnTo>
                    <a:lnTo>
                      <a:pt x="2488" y="1080"/>
                    </a:lnTo>
                    <a:lnTo>
                      <a:pt x="2492" y="1074"/>
                    </a:lnTo>
                    <a:lnTo>
                      <a:pt x="2496" y="1070"/>
                    </a:lnTo>
                    <a:lnTo>
                      <a:pt x="2498" y="1070"/>
                    </a:lnTo>
                    <a:lnTo>
                      <a:pt x="2500" y="1072"/>
                    </a:lnTo>
                    <a:lnTo>
                      <a:pt x="2502" y="1074"/>
                    </a:lnTo>
                    <a:lnTo>
                      <a:pt x="2502" y="1070"/>
                    </a:lnTo>
                    <a:lnTo>
                      <a:pt x="2488" y="1006"/>
                    </a:lnTo>
                    <a:lnTo>
                      <a:pt x="2486" y="990"/>
                    </a:lnTo>
                    <a:lnTo>
                      <a:pt x="2486" y="988"/>
                    </a:lnTo>
                    <a:lnTo>
                      <a:pt x="2482" y="972"/>
                    </a:lnTo>
                    <a:lnTo>
                      <a:pt x="2478" y="958"/>
                    </a:lnTo>
                    <a:close/>
                    <a:moveTo>
                      <a:pt x="2460" y="1170"/>
                    </a:moveTo>
                    <a:lnTo>
                      <a:pt x="2460" y="1170"/>
                    </a:lnTo>
                    <a:lnTo>
                      <a:pt x="2458" y="1176"/>
                    </a:lnTo>
                    <a:lnTo>
                      <a:pt x="2456" y="1182"/>
                    </a:lnTo>
                    <a:lnTo>
                      <a:pt x="2456" y="1196"/>
                    </a:lnTo>
                    <a:lnTo>
                      <a:pt x="2454" y="1204"/>
                    </a:lnTo>
                    <a:lnTo>
                      <a:pt x="2452" y="1212"/>
                    </a:lnTo>
                    <a:lnTo>
                      <a:pt x="2450" y="1216"/>
                    </a:lnTo>
                    <a:lnTo>
                      <a:pt x="2446" y="1224"/>
                    </a:lnTo>
                    <a:lnTo>
                      <a:pt x="2446" y="1232"/>
                    </a:lnTo>
                    <a:lnTo>
                      <a:pt x="2446" y="1236"/>
                    </a:lnTo>
                    <a:lnTo>
                      <a:pt x="2448" y="1238"/>
                    </a:lnTo>
                    <a:lnTo>
                      <a:pt x="2450" y="1236"/>
                    </a:lnTo>
                    <a:lnTo>
                      <a:pt x="2460" y="1220"/>
                    </a:lnTo>
                    <a:lnTo>
                      <a:pt x="2464" y="1218"/>
                    </a:lnTo>
                    <a:lnTo>
                      <a:pt x="2466" y="1218"/>
                    </a:lnTo>
                    <a:lnTo>
                      <a:pt x="2468" y="1218"/>
                    </a:lnTo>
                    <a:lnTo>
                      <a:pt x="2472" y="1220"/>
                    </a:lnTo>
                    <a:lnTo>
                      <a:pt x="2480" y="1228"/>
                    </a:lnTo>
                    <a:lnTo>
                      <a:pt x="2482" y="1230"/>
                    </a:lnTo>
                    <a:lnTo>
                      <a:pt x="2484" y="1230"/>
                    </a:lnTo>
                    <a:lnTo>
                      <a:pt x="2486" y="1228"/>
                    </a:lnTo>
                    <a:lnTo>
                      <a:pt x="2488" y="1226"/>
                    </a:lnTo>
                    <a:lnTo>
                      <a:pt x="2492" y="1220"/>
                    </a:lnTo>
                    <a:lnTo>
                      <a:pt x="2496" y="1214"/>
                    </a:lnTo>
                    <a:lnTo>
                      <a:pt x="2502" y="1210"/>
                    </a:lnTo>
                    <a:lnTo>
                      <a:pt x="2508" y="1208"/>
                    </a:lnTo>
                    <a:lnTo>
                      <a:pt x="2520" y="1198"/>
                    </a:lnTo>
                    <a:lnTo>
                      <a:pt x="2528" y="1190"/>
                    </a:lnTo>
                    <a:lnTo>
                      <a:pt x="2530" y="1188"/>
                    </a:lnTo>
                    <a:lnTo>
                      <a:pt x="2530" y="1186"/>
                    </a:lnTo>
                    <a:lnTo>
                      <a:pt x="2528" y="1184"/>
                    </a:lnTo>
                    <a:lnTo>
                      <a:pt x="2526" y="1184"/>
                    </a:lnTo>
                    <a:lnTo>
                      <a:pt x="2522" y="1184"/>
                    </a:lnTo>
                    <a:lnTo>
                      <a:pt x="2506" y="1182"/>
                    </a:lnTo>
                    <a:lnTo>
                      <a:pt x="2492" y="1178"/>
                    </a:lnTo>
                    <a:lnTo>
                      <a:pt x="2478" y="1170"/>
                    </a:lnTo>
                    <a:lnTo>
                      <a:pt x="2472" y="1168"/>
                    </a:lnTo>
                    <a:lnTo>
                      <a:pt x="2466" y="1168"/>
                    </a:lnTo>
                    <a:lnTo>
                      <a:pt x="2460" y="1170"/>
                    </a:lnTo>
                    <a:close/>
                    <a:moveTo>
                      <a:pt x="2438" y="1284"/>
                    </a:moveTo>
                    <a:lnTo>
                      <a:pt x="2438" y="1284"/>
                    </a:lnTo>
                    <a:lnTo>
                      <a:pt x="2432" y="1300"/>
                    </a:lnTo>
                    <a:lnTo>
                      <a:pt x="2430" y="1304"/>
                    </a:lnTo>
                    <a:lnTo>
                      <a:pt x="2426" y="1310"/>
                    </a:lnTo>
                    <a:lnTo>
                      <a:pt x="2420" y="1316"/>
                    </a:lnTo>
                    <a:lnTo>
                      <a:pt x="2414" y="1318"/>
                    </a:lnTo>
                    <a:lnTo>
                      <a:pt x="2400" y="1326"/>
                    </a:lnTo>
                    <a:lnTo>
                      <a:pt x="2374" y="1346"/>
                    </a:lnTo>
                    <a:lnTo>
                      <a:pt x="2368" y="1350"/>
                    </a:lnTo>
                    <a:lnTo>
                      <a:pt x="2360" y="1350"/>
                    </a:lnTo>
                    <a:lnTo>
                      <a:pt x="2356" y="1350"/>
                    </a:lnTo>
                    <a:lnTo>
                      <a:pt x="2340" y="1354"/>
                    </a:lnTo>
                    <a:lnTo>
                      <a:pt x="2326" y="1358"/>
                    </a:lnTo>
                    <a:lnTo>
                      <a:pt x="2320" y="1362"/>
                    </a:lnTo>
                    <a:lnTo>
                      <a:pt x="2318" y="1366"/>
                    </a:lnTo>
                    <a:lnTo>
                      <a:pt x="2322" y="1378"/>
                    </a:lnTo>
                    <a:lnTo>
                      <a:pt x="2326" y="1392"/>
                    </a:lnTo>
                    <a:lnTo>
                      <a:pt x="2328" y="1394"/>
                    </a:lnTo>
                    <a:lnTo>
                      <a:pt x="2330" y="1396"/>
                    </a:lnTo>
                    <a:lnTo>
                      <a:pt x="2332" y="1396"/>
                    </a:lnTo>
                    <a:lnTo>
                      <a:pt x="2334" y="1394"/>
                    </a:lnTo>
                    <a:lnTo>
                      <a:pt x="2342" y="1386"/>
                    </a:lnTo>
                    <a:lnTo>
                      <a:pt x="2348" y="1382"/>
                    </a:lnTo>
                    <a:lnTo>
                      <a:pt x="2354" y="1380"/>
                    </a:lnTo>
                    <a:lnTo>
                      <a:pt x="2358" y="1378"/>
                    </a:lnTo>
                    <a:lnTo>
                      <a:pt x="2362" y="1376"/>
                    </a:lnTo>
                    <a:lnTo>
                      <a:pt x="2366" y="1374"/>
                    </a:lnTo>
                    <a:lnTo>
                      <a:pt x="2368" y="1376"/>
                    </a:lnTo>
                    <a:lnTo>
                      <a:pt x="2370" y="1376"/>
                    </a:lnTo>
                    <a:lnTo>
                      <a:pt x="2374" y="1374"/>
                    </a:lnTo>
                    <a:lnTo>
                      <a:pt x="2382" y="1366"/>
                    </a:lnTo>
                    <a:lnTo>
                      <a:pt x="2388" y="1362"/>
                    </a:lnTo>
                    <a:lnTo>
                      <a:pt x="2392" y="1360"/>
                    </a:lnTo>
                    <a:lnTo>
                      <a:pt x="2404" y="1360"/>
                    </a:lnTo>
                    <a:lnTo>
                      <a:pt x="2408" y="1360"/>
                    </a:lnTo>
                    <a:lnTo>
                      <a:pt x="2422" y="1360"/>
                    </a:lnTo>
                    <a:lnTo>
                      <a:pt x="2432" y="1360"/>
                    </a:lnTo>
                    <a:lnTo>
                      <a:pt x="2436" y="1360"/>
                    </a:lnTo>
                    <a:lnTo>
                      <a:pt x="2440" y="1356"/>
                    </a:lnTo>
                    <a:lnTo>
                      <a:pt x="2444" y="1350"/>
                    </a:lnTo>
                    <a:lnTo>
                      <a:pt x="2446" y="1342"/>
                    </a:lnTo>
                    <a:lnTo>
                      <a:pt x="2446" y="1330"/>
                    </a:lnTo>
                    <a:lnTo>
                      <a:pt x="2446" y="1322"/>
                    </a:lnTo>
                    <a:lnTo>
                      <a:pt x="2450" y="1314"/>
                    </a:lnTo>
                    <a:lnTo>
                      <a:pt x="2452" y="1308"/>
                    </a:lnTo>
                    <a:lnTo>
                      <a:pt x="2458" y="1294"/>
                    </a:lnTo>
                    <a:lnTo>
                      <a:pt x="2462" y="1280"/>
                    </a:lnTo>
                    <a:lnTo>
                      <a:pt x="2464" y="1272"/>
                    </a:lnTo>
                    <a:lnTo>
                      <a:pt x="2460" y="1266"/>
                    </a:lnTo>
                    <a:lnTo>
                      <a:pt x="2450" y="1250"/>
                    </a:lnTo>
                    <a:lnTo>
                      <a:pt x="2448" y="1246"/>
                    </a:lnTo>
                    <a:lnTo>
                      <a:pt x="2446" y="1246"/>
                    </a:lnTo>
                    <a:lnTo>
                      <a:pt x="2446" y="1248"/>
                    </a:lnTo>
                    <a:lnTo>
                      <a:pt x="2444" y="1260"/>
                    </a:lnTo>
                    <a:lnTo>
                      <a:pt x="2438" y="1284"/>
                    </a:lnTo>
                    <a:close/>
                  </a:path>
                </a:pathLst>
              </a:custGeom>
              <a:grpFill/>
              <a:ln w="9525">
                <a:solidFill>
                  <a:schemeClr val="bg1"/>
                </a:solidFill>
                <a:round/>
                <a:headEnd/>
                <a:tailEnd/>
              </a:ln>
            </p:spPr>
            <p:txBody>
              <a:bodyPr/>
              <a:lstStyle/>
              <a:p>
                <a:endParaRPr lang="en-GB">
                  <a:solidFill>
                    <a:prstClr val="black"/>
                  </a:solidFill>
                </a:endParaRPr>
              </a:p>
            </p:txBody>
          </p:sp>
          <p:sp>
            <p:nvSpPr>
              <p:cNvPr id="206" name="Freeform 205"/>
              <p:cNvSpPr>
                <a:spLocks noEditPoints="1"/>
              </p:cNvSpPr>
              <p:nvPr/>
            </p:nvSpPr>
            <p:spPr bwMode="auto">
              <a:xfrm>
                <a:off x="0" y="753"/>
                <a:ext cx="2211" cy="3018"/>
              </a:xfrm>
              <a:custGeom>
                <a:avLst/>
                <a:gdLst>
                  <a:gd name="T0" fmla="*/ 1757 w 2211"/>
                  <a:gd name="T1" fmla="*/ 431 h 3018"/>
                  <a:gd name="T2" fmla="*/ 1780 w 2211"/>
                  <a:gd name="T3" fmla="*/ 502 h 3018"/>
                  <a:gd name="T4" fmla="*/ 1792 w 2211"/>
                  <a:gd name="T5" fmla="*/ 608 h 3018"/>
                  <a:gd name="T6" fmla="*/ 1954 w 2211"/>
                  <a:gd name="T7" fmla="*/ 711 h 3018"/>
                  <a:gd name="T8" fmla="*/ 2035 w 2211"/>
                  <a:gd name="T9" fmla="*/ 540 h 3018"/>
                  <a:gd name="T10" fmla="*/ 2203 w 2211"/>
                  <a:gd name="T11" fmla="*/ 366 h 3018"/>
                  <a:gd name="T12" fmla="*/ 2188 w 2211"/>
                  <a:gd name="T13" fmla="*/ 325 h 3018"/>
                  <a:gd name="T14" fmla="*/ 2153 w 2211"/>
                  <a:gd name="T15" fmla="*/ 272 h 3018"/>
                  <a:gd name="T16" fmla="*/ 2085 w 2211"/>
                  <a:gd name="T17" fmla="*/ 202 h 3018"/>
                  <a:gd name="T18" fmla="*/ 2002 w 2211"/>
                  <a:gd name="T19" fmla="*/ 129 h 3018"/>
                  <a:gd name="T20" fmla="*/ 1934 w 2211"/>
                  <a:gd name="T21" fmla="*/ 108 h 3018"/>
                  <a:gd name="T22" fmla="*/ 1737 w 2211"/>
                  <a:gd name="T23" fmla="*/ 207 h 3018"/>
                  <a:gd name="T24" fmla="*/ 1288 w 2211"/>
                  <a:gd name="T25" fmla="*/ 159 h 3018"/>
                  <a:gd name="T26" fmla="*/ 1303 w 2211"/>
                  <a:gd name="T27" fmla="*/ 194 h 3018"/>
                  <a:gd name="T28" fmla="*/ 1356 w 2211"/>
                  <a:gd name="T29" fmla="*/ 207 h 3018"/>
                  <a:gd name="T30" fmla="*/ 1364 w 2211"/>
                  <a:gd name="T31" fmla="*/ 156 h 3018"/>
                  <a:gd name="T32" fmla="*/ 1374 w 2211"/>
                  <a:gd name="T33" fmla="*/ 66 h 3018"/>
                  <a:gd name="T34" fmla="*/ 1361 w 2211"/>
                  <a:gd name="T35" fmla="*/ 3 h 3018"/>
                  <a:gd name="T36" fmla="*/ 1319 w 2211"/>
                  <a:gd name="T37" fmla="*/ 13 h 3018"/>
                  <a:gd name="T38" fmla="*/ 1266 w 2211"/>
                  <a:gd name="T39" fmla="*/ 58 h 3018"/>
                  <a:gd name="T40" fmla="*/ 1248 w 2211"/>
                  <a:gd name="T41" fmla="*/ 81 h 3018"/>
                  <a:gd name="T42" fmla="*/ 1253 w 2211"/>
                  <a:gd name="T43" fmla="*/ 144 h 3018"/>
                  <a:gd name="T44" fmla="*/ 1268 w 2211"/>
                  <a:gd name="T45" fmla="*/ 227 h 3018"/>
                  <a:gd name="T46" fmla="*/ 1379 w 2211"/>
                  <a:gd name="T47" fmla="*/ 252 h 3018"/>
                  <a:gd name="T48" fmla="*/ 1271 w 2211"/>
                  <a:gd name="T49" fmla="*/ 217 h 3018"/>
                  <a:gd name="T50" fmla="*/ 1172 w 2211"/>
                  <a:gd name="T51" fmla="*/ 1629 h 3018"/>
                  <a:gd name="T52" fmla="*/ 1677 w 2211"/>
                  <a:gd name="T53" fmla="*/ 1170 h 3018"/>
                  <a:gd name="T54" fmla="*/ 1500 w 2211"/>
                  <a:gd name="T55" fmla="*/ 703 h 3018"/>
                  <a:gd name="T56" fmla="*/ 1437 w 2211"/>
                  <a:gd name="T57" fmla="*/ 376 h 3018"/>
                  <a:gd name="T58" fmla="*/ 1520 w 2211"/>
                  <a:gd name="T59" fmla="*/ 509 h 3018"/>
                  <a:gd name="T60" fmla="*/ 1606 w 2211"/>
                  <a:gd name="T61" fmla="*/ 540 h 3018"/>
                  <a:gd name="T62" fmla="*/ 1674 w 2211"/>
                  <a:gd name="T63" fmla="*/ 527 h 3018"/>
                  <a:gd name="T64" fmla="*/ 1694 w 2211"/>
                  <a:gd name="T65" fmla="*/ 502 h 3018"/>
                  <a:gd name="T66" fmla="*/ 1659 w 2211"/>
                  <a:gd name="T67" fmla="*/ 446 h 3018"/>
                  <a:gd name="T68" fmla="*/ 1634 w 2211"/>
                  <a:gd name="T69" fmla="*/ 388 h 3018"/>
                  <a:gd name="T70" fmla="*/ 1553 w 2211"/>
                  <a:gd name="T71" fmla="*/ 345 h 3018"/>
                  <a:gd name="T72" fmla="*/ 1442 w 2211"/>
                  <a:gd name="T73" fmla="*/ 300 h 3018"/>
                  <a:gd name="T74" fmla="*/ 1341 w 2211"/>
                  <a:gd name="T75" fmla="*/ 330 h 3018"/>
                  <a:gd name="T76" fmla="*/ 1319 w 2211"/>
                  <a:gd name="T77" fmla="*/ 386 h 3018"/>
                  <a:gd name="T78" fmla="*/ 1182 w 2211"/>
                  <a:gd name="T79" fmla="*/ 424 h 3018"/>
                  <a:gd name="T80" fmla="*/ 1172 w 2211"/>
                  <a:gd name="T81" fmla="*/ 308 h 3018"/>
                  <a:gd name="T82" fmla="*/ 1112 w 2211"/>
                  <a:gd name="T83" fmla="*/ 315 h 3018"/>
                  <a:gd name="T84" fmla="*/ 1024 w 2211"/>
                  <a:gd name="T85" fmla="*/ 333 h 3018"/>
                  <a:gd name="T86" fmla="*/ 1034 w 2211"/>
                  <a:gd name="T87" fmla="*/ 383 h 3018"/>
                  <a:gd name="T88" fmla="*/ 1129 w 2211"/>
                  <a:gd name="T89" fmla="*/ 429 h 3018"/>
                  <a:gd name="T90" fmla="*/ 451 w 2211"/>
                  <a:gd name="T91" fmla="*/ 378 h 3018"/>
                  <a:gd name="T92" fmla="*/ 156 w 2211"/>
                  <a:gd name="T93" fmla="*/ 840 h 3018"/>
                  <a:gd name="T94" fmla="*/ 837 w 2211"/>
                  <a:gd name="T95" fmla="*/ 1417 h 3018"/>
                  <a:gd name="T96" fmla="*/ 1256 w 2211"/>
                  <a:gd name="T97" fmla="*/ 1755 h 3018"/>
                  <a:gd name="T98" fmla="*/ 1629 w 2211"/>
                  <a:gd name="T99" fmla="*/ 1679 h 3018"/>
                  <a:gd name="T100" fmla="*/ 1553 w 2211"/>
                  <a:gd name="T101" fmla="*/ 1654 h 3018"/>
                  <a:gd name="T102" fmla="*/ 1414 w 2211"/>
                  <a:gd name="T103" fmla="*/ 1851 h 3018"/>
                  <a:gd name="T104" fmla="*/ 1891 w 2211"/>
                  <a:gd name="T105" fmla="*/ 1893 h 3018"/>
                  <a:gd name="T106" fmla="*/ 1591 w 2211"/>
                  <a:gd name="T107" fmla="*/ 1795 h 3018"/>
                  <a:gd name="T108" fmla="*/ 1435 w 2211"/>
                  <a:gd name="T109" fmla="*/ 2057 h 3018"/>
                  <a:gd name="T110" fmla="*/ 1629 w 2211"/>
                  <a:gd name="T111" fmla="*/ 2524 h 3018"/>
                  <a:gd name="T112" fmla="*/ 1740 w 2211"/>
                  <a:gd name="T113" fmla="*/ 2741 h 3018"/>
                  <a:gd name="T114" fmla="*/ 2110 w 2211"/>
                  <a:gd name="T115" fmla="*/ 2342 h 3018"/>
                  <a:gd name="T116" fmla="*/ 1472 w 2211"/>
                  <a:gd name="T117" fmla="*/ 562 h 3018"/>
                  <a:gd name="T118" fmla="*/ 1394 w 2211"/>
                  <a:gd name="T119" fmla="*/ 577 h 3018"/>
                  <a:gd name="T120" fmla="*/ 978 w 2211"/>
                  <a:gd name="T121" fmla="*/ 338 h 3018"/>
                  <a:gd name="T122" fmla="*/ 1039 w 2211"/>
                  <a:gd name="T123" fmla="*/ 250 h 30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211"/>
                  <a:gd name="T187" fmla="*/ 0 h 3018"/>
                  <a:gd name="T188" fmla="*/ 2211 w 2211"/>
                  <a:gd name="T189" fmla="*/ 3018 h 301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211" h="3018">
                    <a:moveTo>
                      <a:pt x="1636" y="295"/>
                    </a:moveTo>
                    <a:lnTo>
                      <a:pt x="1639" y="300"/>
                    </a:lnTo>
                    <a:lnTo>
                      <a:pt x="1639" y="303"/>
                    </a:lnTo>
                    <a:lnTo>
                      <a:pt x="1639" y="308"/>
                    </a:lnTo>
                    <a:lnTo>
                      <a:pt x="1636" y="310"/>
                    </a:lnTo>
                    <a:lnTo>
                      <a:pt x="1636" y="313"/>
                    </a:lnTo>
                    <a:lnTo>
                      <a:pt x="1634" y="315"/>
                    </a:lnTo>
                    <a:lnTo>
                      <a:pt x="1636" y="320"/>
                    </a:lnTo>
                    <a:lnTo>
                      <a:pt x="1636" y="323"/>
                    </a:lnTo>
                    <a:lnTo>
                      <a:pt x="1641" y="328"/>
                    </a:lnTo>
                    <a:lnTo>
                      <a:pt x="1644" y="333"/>
                    </a:lnTo>
                    <a:lnTo>
                      <a:pt x="1649" y="335"/>
                    </a:lnTo>
                    <a:lnTo>
                      <a:pt x="1651" y="338"/>
                    </a:lnTo>
                    <a:lnTo>
                      <a:pt x="1656" y="340"/>
                    </a:lnTo>
                    <a:lnTo>
                      <a:pt x="1664" y="340"/>
                    </a:lnTo>
                    <a:lnTo>
                      <a:pt x="1669" y="340"/>
                    </a:lnTo>
                    <a:lnTo>
                      <a:pt x="1679" y="340"/>
                    </a:lnTo>
                    <a:lnTo>
                      <a:pt x="1687" y="338"/>
                    </a:lnTo>
                    <a:lnTo>
                      <a:pt x="1697" y="338"/>
                    </a:lnTo>
                    <a:lnTo>
                      <a:pt x="1704" y="338"/>
                    </a:lnTo>
                    <a:lnTo>
                      <a:pt x="1712" y="338"/>
                    </a:lnTo>
                    <a:lnTo>
                      <a:pt x="1719" y="340"/>
                    </a:lnTo>
                    <a:lnTo>
                      <a:pt x="1724" y="343"/>
                    </a:lnTo>
                    <a:lnTo>
                      <a:pt x="1729" y="348"/>
                    </a:lnTo>
                    <a:lnTo>
                      <a:pt x="1732" y="356"/>
                    </a:lnTo>
                    <a:lnTo>
                      <a:pt x="1737" y="363"/>
                    </a:lnTo>
                    <a:lnTo>
                      <a:pt x="1740" y="368"/>
                    </a:lnTo>
                    <a:lnTo>
                      <a:pt x="1745" y="373"/>
                    </a:lnTo>
                    <a:lnTo>
                      <a:pt x="1750" y="378"/>
                    </a:lnTo>
                    <a:lnTo>
                      <a:pt x="1752" y="386"/>
                    </a:lnTo>
                    <a:lnTo>
                      <a:pt x="1757" y="391"/>
                    </a:lnTo>
                    <a:lnTo>
                      <a:pt x="1760" y="401"/>
                    </a:lnTo>
                    <a:lnTo>
                      <a:pt x="1760" y="411"/>
                    </a:lnTo>
                    <a:lnTo>
                      <a:pt x="1760" y="424"/>
                    </a:lnTo>
                    <a:lnTo>
                      <a:pt x="1757" y="431"/>
                    </a:lnTo>
                    <a:lnTo>
                      <a:pt x="1757" y="439"/>
                    </a:lnTo>
                    <a:lnTo>
                      <a:pt x="1757" y="444"/>
                    </a:lnTo>
                    <a:lnTo>
                      <a:pt x="1757" y="449"/>
                    </a:lnTo>
                    <a:lnTo>
                      <a:pt x="1757" y="451"/>
                    </a:lnTo>
                    <a:lnTo>
                      <a:pt x="1760" y="451"/>
                    </a:lnTo>
                    <a:lnTo>
                      <a:pt x="1765" y="454"/>
                    </a:lnTo>
                    <a:lnTo>
                      <a:pt x="1770" y="454"/>
                    </a:lnTo>
                    <a:lnTo>
                      <a:pt x="1775" y="454"/>
                    </a:lnTo>
                    <a:lnTo>
                      <a:pt x="1777" y="456"/>
                    </a:lnTo>
                    <a:lnTo>
                      <a:pt x="1782" y="456"/>
                    </a:lnTo>
                    <a:lnTo>
                      <a:pt x="1782" y="459"/>
                    </a:lnTo>
                    <a:lnTo>
                      <a:pt x="1782" y="461"/>
                    </a:lnTo>
                    <a:lnTo>
                      <a:pt x="1780" y="464"/>
                    </a:lnTo>
                    <a:lnTo>
                      <a:pt x="1772" y="464"/>
                    </a:lnTo>
                    <a:lnTo>
                      <a:pt x="1767" y="466"/>
                    </a:lnTo>
                    <a:lnTo>
                      <a:pt x="1765" y="469"/>
                    </a:lnTo>
                    <a:lnTo>
                      <a:pt x="1765" y="471"/>
                    </a:lnTo>
                    <a:lnTo>
                      <a:pt x="1767" y="471"/>
                    </a:lnTo>
                    <a:lnTo>
                      <a:pt x="1770" y="474"/>
                    </a:lnTo>
                    <a:lnTo>
                      <a:pt x="1775" y="477"/>
                    </a:lnTo>
                    <a:lnTo>
                      <a:pt x="1777" y="477"/>
                    </a:lnTo>
                    <a:lnTo>
                      <a:pt x="1775" y="477"/>
                    </a:lnTo>
                    <a:lnTo>
                      <a:pt x="1770" y="477"/>
                    </a:lnTo>
                    <a:lnTo>
                      <a:pt x="1765" y="479"/>
                    </a:lnTo>
                    <a:lnTo>
                      <a:pt x="1762" y="482"/>
                    </a:lnTo>
                    <a:lnTo>
                      <a:pt x="1757" y="484"/>
                    </a:lnTo>
                    <a:lnTo>
                      <a:pt x="1755" y="487"/>
                    </a:lnTo>
                    <a:lnTo>
                      <a:pt x="1755" y="489"/>
                    </a:lnTo>
                    <a:lnTo>
                      <a:pt x="1757" y="494"/>
                    </a:lnTo>
                    <a:lnTo>
                      <a:pt x="1762" y="497"/>
                    </a:lnTo>
                    <a:lnTo>
                      <a:pt x="1767" y="499"/>
                    </a:lnTo>
                    <a:lnTo>
                      <a:pt x="1772" y="502"/>
                    </a:lnTo>
                    <a:lnTo>
                      <a:pt x="1780" y="502"/>
                    </a:lnTo>
                    <a:lnTo>
                      <a:pt x="1785" y="502"/>
                    </a:lnTo>
                    <a:lnTo>
                      <a:pt x="1790" y="499"/>
                    </a:lnTo>
                    <a:lnTo>
                      <a:pt x="1792" y="497"/>
                    </a:lnTo>
                    <a:lnTo>
                      <a:pt x="1795" y="494"/>
                    </a:lnTo>
                    <a:lnTo>
                      <a:pt x="1798" y="492"/>
                    </a:lnTo>
                    <a:lnTo>
                      <a:pt x="1800" y="489"/>
                    </a:lnTo>
                    <a:lnTo>
                      <a:pt x="1800" y="487"/>
                    </a:lnTo>
                    <a:lnTo>
                      <a:pt x="1803" y="484"/>
                    </a:lnTo>
                    <a:lnTo>
                      <a:pt x="1805" y="484"/>
                    </a:lnTo>
                    <a:lnTo>
                      <a:pt x="1808" y="484"/>
                    </a:lnTo>
                    <a:lnTo>
                      <a:pt x="1810" y="482"/>
                    </a:lnTo>
                    <a:lnTo>
                      <a:pt x="1815" y="487"/>
                    </a:lnTo>
                    <a:lnTo>
                      <a:pt x="1815" y="494"/>
                    </a:lnTo>
                    <a:lnTo>
                      <a:pt x="1815" y="504"/>
                    </a:lnTo>
                    <a:lnTo>
                      <a:pt x="1813" y="512"/>
                    </a:lnTo>
                    <a:lnTo>
                      <a:pt x="1810" y="514"/>
                    </a:lnTo>
                    <a:lnTo>
                      <a:pt x="1805" y="514"/>
                    </a:lnTo>
                    <a:lnTo>
                      <a:pt x="1803" y="517"/>
                    </a:lnTo>
                    <a:lnTo>
                      <a:pt x="1798" y="519"/>
                    </a:lnTo>
                    <a:lnTo>
                      <a:pt x="1792" y="522"/>
                    </a:lnTo>
                    <a:lnTo>
                      <a:pt x="1787" y="527"/>
                    </a:lnTo>
                    <a:lnTo>
                      <a:pt x="1785" y="529"/>
                    </a:lnTo>
                    <a:lnTo>
                      <a:pt x="1780" y="532"/>
                    </a:lnTo>
                    <a:lnTo>
                      <a:pt x="1777" y="537"/>
                    </a:lnTo>
                    <a:lnTo>
                      <a:pt x="1777" y="545"/>
                    </a:lnTo>
                    <a:lnTo>
                      <a:pt x="1775" y="555"/>
                    </a:lnTo>
                    <a:lnTo>
                      <a:pt x="1772" y="565"/>
                    </a:lnTo>
                    <a:lnTo>
                      <a:pt x="1772" y="572"/>
                    </a:lnTo>
                    <a:lnTo>
                      <a:pt x="1772" y="582"/>
                    </a:lnTo>
                    <a:lnTo>
                      <a:pt x="1775" y="587"/>
                    </a:lnTo>
                    <a:lnTo>
                      <a:pt x="1775" y="593"/>
                    </a:lnTo>
                    <a:lnTo>
                      <a:pt x="1777" y="598"/>
                    </a:lnTo>
                    <a:lnTo>
                      <a:pt x="1782" y="600"/>
                    </a:lnTo>
                    <a:lnTo>
                      <a:pt x="1787" y="605"/>
                    </a:lnTo>
                    <a:lnTo>
                      <a:pt x="1792" y="608"/>
                    </a:lnTo>
                    <a:lnTo>
                      <a:pt x="1795" y="613"/>
                    </a:lnTo>
                    <a:lnTo>
                      <a:pt x="1800" y="618"/>
                    </a:lnTo>
                    <a:lnTo>
                      <a:pt x="1803" y="625"/>
                    </a:lnTo>
                    <a:lnTo>
                      <a:pt x="1803" y="630"/>
                    </a:lnTo>
                    <a:lnTo>
                      <a:pt x="1803" y="638"/>
                    </a:lnTo>
                    <a:lnTo>
                      <a:pt x="1805" y="643"/>
                    </a:lnTo>
                    <a:lnTo>
                      <a:pt x="1810" y="648"/>
                    </a:lnTo>
                    <a:lnTo>
                      <a:pt x="1815" y="653"/>
                    </a:lnTo>
                    <a:lnTo>
                      <a:pt x="1820" y="658"/>
                    </a:lnTo>
                    <a:lnTo>
                      <a:pt x="1825" y="661"/>
                    </a:lnTo>
                    <a:lnTo>
                      <a:pt x="1833" y="666"/>
                    </a:lnTo>
                    <a:lnTo>
                      <a:pt x="1838" y="671"/>
                    </a:lnTo>
                    <a:lnTo>
                      <a:pt x="1843" y="673"/>
                    </a:lnTo>
                    <a:lnTo>
                      <a:pt x="1848" y="678"/>
                    </a:lnTo>
                    <a:lnTo>
                      <a:pt x="1856" y="683"/>
                    </a:lnTo>
                    <a:lnTo>
                      <a:pt x="1863" y="691"/>
                    </a:lnTo>
                    <a:lnTo>
                      <a:pt x="1871" y="693"/>
                    </a:lnTo>
                    <a:lnTo>
                      <a:pt x="1881" y="698"/>
                    </a:lnTo>
                    <a:lnTo>
                      <a:pt x="1888" y="698"/>
                    </a:lnTo>
                    <a:lnTo>
                      <a:pt x="1896" y="698"/>
                    </a:lnTo>
                    <a:lnTo>
                      <a:pt x="1903" y="696"/>
                    </a:lnTo>
                    <a:lnTo>
                      <a:pt x="1908" y="696"/>
                    </a:lnTo>
                    <a:lnTo>
                      <a:pt x="1914" y="696"/>
                    </a:lnTo>
                    <a:lnTo>
                      <a:pt x="1919" y="696"/>
                    </a:lnTo>
                    <a:lnTo>
                      <a:pt x="1924" y="698"/>
                    </a:lnTo>
                    <a:lnTo>
                      <a:pt x="1926" y="701"/>
                    </a:lnTo>
                    <a:lnTo>
                      <a:pt x="1929" y="703"/>
                    </a:lnTo>
                    <a:lnTo>
                      <a:pt x="1931" y="706"/>
                    </a:lnTo>
                    <a:lnTo>
                      <a:pt x="1931" y="708"/>
                    </a:lnTo>
                    <a:lnTo>
                      <a:pt x="1934" y="708"/>
                    </a:lnTo>
                    <a:lnTo>
                      <a:pt x="1936" y="711"/>
                    </a:lnTo>
                    <a:lnTo>
                      <a:pt x="1939" y="711"/>
                    </a:lnTo>
                    <a:lnTo>
                      <a:pt x="1944" y="711"/>
                    </a:lnTo>
                    <a:lnTo>
                      <a:pt x="1949" y="711"/>
                    </a:lnTo>
                    <a:lnTo>
                      <a:pt x="1954" y="711"/>
                    </a:lnTo>
                    <a:lnTo>
                      <a:pt x="1956" y="711"/>
                    </a:lnTo>
                    <a:lnTo>
                      <a:pt x="1964" y="708"/>
                    </a:lnTo>
                    <a:lnTo>
                      <a:pt x="1966" y="708"/>
                    </a:lnTo>
                    <a:lnTo>
                      <a:pt x="1971" y="706"/>
                    </a:lnTo>
                    <a:lnTo>
                      <a:pt x="1977" y="703"/>
                    </a:lnTo>
                    <a:lnTo>
                      <a:pt x="1979" y="701"/>
                    </a:lnTo>
                    <a:lnTo>
                      <a:pt x="1982" y="698"/>
                    </a:lnTo>
                    <a:lnTo>
                      <a:pt x="1984" y="693"/>
                    </a:lnTo>
                    <a:lnTo>
                      <a:pt x="1984" y="691"/>
                    </a:lnTo>
                    <a:lnTo>
                      <a:pt x="1984" y="681"/>
                    </a:lnTo>
                    <a:lnTo>
                      <a:pt x="1984" y="673"/>
                    </a:lnTo>
                    <a:lnTo>
                      <a:pt x="1984" y="668"/>
                    </a:lnTo>
                    <a:lnTo>
                      <a:pt x="1984" y="666"/>
                    </a:lnTo>
                    <a:lnTo>
                      <a:pt x="1984" y="661"/>
                    </a:lnTo>
                    <a:lnTo>
                      <a:pt x="1987" y="658"/>
                    </a:lnTo>
                    <a:lnTo>
                      <a:pt x="1989" y="656"/>
                    </a:lnTo>
                    <a:lnTo>
                      <a:pt x="1992" y="653"/>
                    </a:lnTo>
                    <a:lnTo>
                      <a:pt x="1994" y="648"/>
                    </a:lnTo>
                    <a:lnTo>
                      <a:pt x="1992" y="640"/>
                    </a:lnTo>
                    <a:lnTo>
                      <a:pt x="1989" y="633"/>
                    </a:lnTo>
                    <a:lnTo>
                      <a:pt x="1989" y="628"/>
                    </a:lnTo>
                    <a:lnTo>
                      <a:pt x="1992" y="625"/>
                    </a:lnTo>
                    <a:lnTo>
                      <a:pt x="1994" y="620"/>
                    </a:lnTo>
                    <a:lnTo>
                      <a:pt x="1999" y="615"/>
                    </a:lnTo>
                    <a:lnTo>
                      <a:pt x="2004" y="608"/>
                    </a:lnTo>
                    <a:lnTo>
                      <a:pt x="2007" y="600"/>
                    </a:lnTo>
                    <a:lnTo>
                      <a:pt x="2009" y="593"/>
                    </a:lnTo>
                    <a:lnTo>
                      <a:pt x="2012" y="585"/>
                    </a:lnTo>
                    <a:lnTo>
                      <a:pt x="2009" y="580"/>
                    </a:lnTo>
                    <a:lnTo>
                      <a:pt x="2009" y="572"/>
                    </a:lnTo>
                    <a:lnTo>
                      <a:pt x="2012" y="565"/>
                    </a:lnTo>
                    <a:lnTo>
                      <a:pt x="2014" y="560"/>
                    </a:lnTo>
                    <a:lnTo>
                      <a:pt x="2022" y="552"/>
                    </a:lnTo>
                    <a:lnTo>
                      <a:pt x="2027" y="545"/>
                    </a:lnTo>
                    <a:lnTo>
                      <a:pt x="2035" y="540"/>
                    </a:lnTo>
                    <a:lnTo>
                      <a:pt x="2042" y="535"/>
                    </a:lnTo>
                    <a:lnTo>
                      <a:pt x="2047" y="532"/>
                    </a:lnTo>
                    <a:lnTo>
                      <a:pt x="2052" y="529"/>
                    </a:lnTo>
                    <a:lnTo>
                      <a:pt x="2057" y="527"/>
                    </a:lnTo>
                    <a:lnTo>
                      <a:pt x="2065" y="524"/>
                    </a:lnTo>
                    <a:lnTo>
                      <a:pt x="2072" y="517"/>
                    </a:lnTo>
                    <a:lnTo>
                      <a:pt x="2080" y="512"/>
                    </a:lnTo>
                    <a:lnTo>
                      <a:pt x="2087" y="502"/>
                    </a:lnTo>
                    <a:lnTo>
                      <a:pt x="2093" y="494"/>
                    </a:lnTo>
                    <a:lnTo>
                      <a:pt x="2098" y="484"/>
                    </a:lnTo>
                    <a:lnTo>
                      <a:pt x="2100" y="474"/>
                    </a:lnTo>
                    <a:lnTo>
                      <a:pt x="2105" y="466"/>
                    </a:lnTo>
                    <a:lnTo>
                      <a:pt x="2108" y="461"/>
                    </a:lnTo>
                    <a:lnTo>
                      <a:pt x="2108" y="456"/>
                    </a:lnTo>
                    <a:lnTo>
                      <a:pt x="2113" y="454"/>
                    </a:lnTo>
                    <a:lnTo>
                      <a:pt x="2118" y="451"/>
                    </a:lnTo>
                    <a:lnTo>
                      <a:pt x="2123" y="449"/>
                    </a:lnTo>
                    <a:lnTo>
                      <a:pt x="2125" y="446"/>
                    </a:lnTo>
                    <a:lnTo>
                      <a:pt x="2130" y="444"/>
                    </a:lnTo>
                    <a:lnTo>
                      <a:pt x="2135" y="439"/>
                    </a:lnTo>
                    <a:lnTo>
                      <a:pt x="2140" y="434"/>
                    </a:lnTo>
                    <a:lnTo>
                      <a:pt x="2148" y="429"/>
                    </a:lnTo>
                    <a:lnTo>
                      <a:pt x="2156" y="424"/>
                    </a:lnTo>
                    <a:lnTo>
                      <a:pt x="2163" y="416"/>
                    </a:lnTo>
                    <a:lnTo>
                      <a:pt x="2171" y="411"/>
                    </a:lnTo>
                    <a:lnTo>
                      <a:pt x="2176" y="403"/>
                    </a:lnTo>
                    <a:lnTo>
                      <a:pt x="2183" y="396"/>
                    </a:lnTo>
                    <a:lnTo>
                      <a:pt x="2191" y="391"/>
                    </a:lnTo>
                    <a:lnTo>
                      <a:pt x="2196" y="386"/>
                    </a:lnTo>
                    <a:lnTo>
                      <a:pt x="2198" y="378"/>
                    </a:lnTo>
                    <a:lnTo>
                      <a:pt x="2203" y="376"/>
                    </a:lnTo>
                    <a:lnTo>
                      <a:pt x="2203" y="371"/>
                    </a:lnTo>
                    <a:lnTo>
                      <a:pt x="2206" y="368"/>
                    </a:lnTo>
                    <a:lnTo>
                      <a:pt x="2203" y="366"/>
                    </a:lnTo>
                    <a:lnTo>
                      <a:pt x="2196" y="363"/>
                    </a:lnTo>
                    <a:lnTo>
                      <a:pt x="2188" y="363"/>
                    </a:lnTo>
                    <a:lnTo>
                      <a:pt x="2178" y="366"/>
                    </a:lnTo>
                    <a:lnTo>
                      <a:pt x="2168" y="368"/>
                    </a:lnTo>
                    <a:lnTo>
                      <a:pt x="2161" y="371"/>
                    </a:lnTo>
                    <a:lnTo>
                      <a:pt x="2150" y="376"/>
                    </a:lnTo>
                    <a:lnTo>
                      <a:pt x="2143" y="381"/>
                    </a:lnTo>
                    <a:lnTo>
                      <a:pt x="2140" y="383"/>
                    </a:lnTo>
                    <a:lnTo>
                      <a:pt x="2140" y="381"/>
                    </a:lnTo>
                    <a:lnTo>
                      <a:pt x="2143" y="378"/>
                    </a:lnTo>
                    <a:lnTo>
                      <a:pt x="2145" y="376"/>
                    </a:lnTo>
                    <a:lnTo>
                      <a:pt x="2145" y="371"/>
                    </a:lnTo>
                    <a:lnTo>
                      <a:pt x="2143" y="366"/>
                    </a:lnTo>
                    <a:lnTo>
                      <a:pt x="2138" y="366"/>
                    </a:lnTo>
                    <a:lnTo>
                      <a:pt x="2128" y="366"/>
                    </a:lnTo>
                    <a:lnTo>
                      <a:pt x="2125" y="368"/>
                    </a:lnTo>
                    <a:lnTo>
                      <a:pt x="2125" y="366"/>
                    </a:lnTo>
                    <a:lnTo>
                      <a:pt x="2130" y="363"/>
                    </a:lnTo>
                    <a:lnTo>
                      <a:pt x="2140" y="358"/>
                    </a:lnTo>
                    <a:lnTo>
                      <a:pt x="2150" y="356"/>
                    </a:lnTo>
                    <a:lnTo>
                      <a:pt x="2158" y="353"/>
                    </a:lnTo>
                    <a:lnTo>
                      <a:pt x="2166" y="350"/>
                    </a:lnTo>
                    <a:lnTo>
                      <a:pt x="2171" y="353"/>
                    </a:lnTo>
                    <a:lnTo>
                      <a:pt x="2173" y="353"/>
                    </a:lnTo>
                    <a:lnTo>
                      <a:pt x="2178" y="356"/>
                    </a:lnTo>
                    <a:lnTo>
                      <a:pt x="2183" y="353"/>
                    </a:lnTo>
                    <a:lnTo>
                      <a:pt x="2188" y="353"/>
                    </a:lnTo>
                    <a:lnTo>
                      <a:pt x="2193" y="350"/>
                    </a:lnTo>
                    <a:lnTo>
                      <a:pt x="2198" y="345"/>
                    </a:lnTo>
                    <a:lnTo>
                      <a:pt x="2201" y="343"/>
                    </a:lnTo>
                    <a:lnTo>
                      <a:pt x="2201" y="338"/>
                    </a:lnTo>
                    <a:lnTo>
                      <a:pt x="2198" y="333"/>
                    </a:lnTo>
                    <a:lnTo>
                      <a:pt x="2196" y="330"/>
                    </a:lnTo>
                    <a:lnTo>
                      <a:pt x="2193" y="328"/>
                    </a:lnTo>
                    <a:lnTo>
                      <a:pt x="2188" y="325"/>
                    </a:lnTo>
                    <a:lnTo>
                      <a:pt x="2183" y="325"/>
                    </a:lnTo>
                    <a:lnTo>
                      <a:pt x="2176" y="323"/>
                    </a:lnTo>
                    <a:lnTo>
                      <a:pt x="2168" y="323"/>
                    </a:lnTo>
                    <a:lnTo>
                      <a:pt x="2161" y="323"/>
                    </a:lnTo>
                    <a:lnTo>
                      <a:pt x="2153" y="323"/>
                    </a:lnTo>
                    <a:lnTo>
                      <a:pt x="2145" y="323"/>
                    </a:lnTo>
                    <a:lnTo>
                      <a:pt x="2140" y="323"/>
                    </a:lnTo>
                    <a:lnTo>
                      <a:pt x="2138" y="325"/>
                    </a:lnTo>
                    <a:lnTo>
                      <a:pt x="2135" y="325"/>
                    </a:lnTo>
                    <a:lnTo>
                      <a:pt x="2135" y="323"/>
                    </a:lnTo>
                    <a:lnTo>
                      <a:pt x="2138" y="320"/>
                    </a:lnTo>
                    <a:lnTo>
                      <a:pt x="2143" y="318"/>
                    </a:lnTo>
                    <a:lnTo>
                      <a:pt x="2148" y="318"/>
                    </a:lnTo>
                    <a:lnTo>
                      <a:pt x="2153" y="318"/>
                    </a:lnTo>
                    <a:lnTo>
                      <a:pt x="2158" y="318"/>
                    </a:lnTo>
                    <a:lnTo>
                      <a:pt x="2161" y="315"/>
                    </a:lnTo>
                    <a:lnTo>
                      <a:pt x="2161" y="313"/>
                    </a:lnTo>
                    <a:lnTo>
                      <a:pt x="2156" y="310"/>
                    </a:lnTo>
                    <a:lnTo>
                      <a:pt x="2150" y="308"/>
                    </a:lnTo>
                    <a:lnTo>
                      <a:pt x="2145" y="305"/>
                    </a:lnTo>
                    <a:lnTo>
                      <a:pt x="2140" y="303"/>
                    </a:lnTo>
                    <a:lnTo>
                      <a:pt x="2135" y="303"/>
                    </a:lnTo>
                    <a:lnTo>
                      <a:pt x="2133" y="300"/>
                    </a:lnTo>
                    <a:lnTo>
                      <a:pt x="2133" y="298"/>
                    </a:lnTo>
                    <a:lnTo>
                      <a:pt x="2138" y="295"/>
                    </a:lnTo>
                    <a:lnTo>
                      <a:pt x="2143" y="292"/>
                    </a:lnTo>
                    <a:lnTo>
                      <a:pt x="2148" y="290"/>
                    </a:lnTo>
                    <a:lnTo>
                      <a:pt x="2150" y="285"/>
                    </a:lnTo>
                    <a:lnTo>
                      <a:pt x="2153" y="282"/>
                    </a:lnTo>
                    <a:lnTo>
                      <a:pt x="2156" y="277"/>
                    </a:lnTo>
                    <a:lnTo>
                      <a:pt x="2156" y="275"/>
                    </a:lnTo>
                    <a:lnTo>
                      <a:pt x="2153" y="272"/>
                    </a:lnTo>
                    <a:lnTo>
                      <a:pt x="2153" y="270"/>
                    </a:lnTo>
                    <a:lnTo>
                      <a:pt x="2150" y="267"/>
                    </a:lnTo>
                    <a:lnTo>
                      <a:pt x="2150" y="265"/>
                    </a:lnTo>
                    <a:lnTo>
                      <a:pt x="2150" y="260"/>
                    </a:lnTo>
                    <a:lnTo>
                      <a:pt x="2153" y="257"/>
                    </a:lnTo>
                    <a:lnTo>
                      <a:pt x="2153" y="255"/>
                    </a:lnTo>
                    <a:lnTo>
                      <a:pt x="2153" y="252"/>
                    </a:lnTo>
                    <a:lnTo>
                      <a:pt x="2150" y="250"/>
                    </a:lnTo>
                    <a:lnTo>
                      <a:pt x="2148" y="250"/>
                    </a:lnTo>
                    <a:lnTo>
                      <a:pt x="2143" y="247"/>
                    </a:lnTo>
                    <a:lnTo>
                      <a:pt x="2140" y="245"/>
                    </a:lnTo>
                    <a:lnTo>
                      <a:pt x="2140" y="242"/>
                    </a:lnTo>
                    <a:lnTo>
                      <a:pt x="2140" y="240"/>
                    </a:lnTo>
                    <a:lnTo>
                      <a:pt x="2140" y="237"/>
                    </a:lnTo>
                    <a:lnTo>
                      <a:pt x="2138" y="234"/>
                    </a:lnTo>
                    <a:lnTo>
                      <a:pt x="2133" y="234"/>
                    </a:lnTo>
                    <a:lnTo>
                      <a:pt x="2128" y="232"/>
                    </a:lnTo>
                    <a:lnTo>
                      <a:pt x="2120" y="232"/>
                    </a:lnTo>
                    <a:lnTo>
                      <a:pt x="2113" y="229"/>
                    </a:lnTo>
                    <a:lnTo>
                      <a:pt x="2105" y="229"/>
                    </a:lnTo>
                    <a:lnTo>
                      <a:pt x="2100" y="227"/>
                    </a:lnTo>
                    <a:lnTo>
                      <a:pt x="2095" y="224"/>
                    </a:lnTo>
                    <a:lnTo>
                      <a:pt x="2095" y="219"/>
                    </a:lnTo>
                    <a:lnTo>
                      <a:pt x="2100" y="217"/>
                    </a:lnTo>
                    <a:lnTo>
                      <a:pt x="2105" y="212"/>
                    </a:lnTo>
                    <a:lnTo>
                      <a:pt x="2108" y="207"/>
                    </a:lnTo>
                    <a:lnTo>
                      <a:pt x="2110" y="204"/>
                    </a:lnTo>
                    <a:lnTo>
                      <a:pt x="2108" y="202"/>
                    </a:lnTo>
                    <a:lnTo>
                      <a:pt x="2105" y="202"/>
                    </a:lnTo>
                    <a:lnTo>
                      <a:pt x="2103" y="199"/>
                    </a:lnTo>
                    <a:lnTo>
                      <a:pt x="2098" y="202"/>
                    </a:lnTo>
                    <a:lnTo>
                      <a:pt x="2093" y="202"/>
                    </a:lnTo>
                    <a:lnTo>
                      <a:pt x="2087" y="202"/>
                    </a:lnTo>
                    <a:lnTo>
                      <a:pt x="2085" y="202"/>
                    </a:lnTo>
                    <a:lnTo>
                      <a:pt x="2082" y="199"/>
                    </a:lnTo>
                    <a:lnTo>
                      <a:pt x="2082" y="197"/>
                    </a:lnTo>
                    <a:lnTo>
                      <a:pt x="2080" y="197"/>
                    </a:lnTo>
                    <a:lnTo>
                      <a:pt x="2077" y="194"/>
                    </a:lnTo>
                    <a:lnTo>
                      <a:pt x="2075" y="194"/>
                    </a:lnTo>
                    <a:lnTo>
                      <a:pt x="2070" y="194"/>
                    </a:lnTo>
                    <a:lnTo>
                      <a:pt x="2062" y="194"/>
                    </a:lnTo>
                    <a:lnTo>
                      <a:pt x="2055" y="184"/>
                    </a:lnTo>
                    <a:lnTo>
                      <a:pt x="2052" y="174"/>
                    </a:lnTo>
                    <a:lnTo>
                      <a:pt x="2050" y="161"/>
                    </a:lnTo>
                    <a:lnTo>
                      <a:pt x="2050" y="154"/>
                    </a:lnTo>
                    <a:lnTo>
                      <a:pt x="2050" y="146"/>
                    </a:lnTo>
                    <a:lnTo>
                      <a:pt x="2050" y="141"/>
                    </a:lnTo>
                    <a:lnTo>
                      <a:pt x="2047" y="134"/>
                    </a:lnTo>
                    <a:lnTo>
                      <a:pt x="2045" y="129"/>
                    </a:lnTo>
                    <a:lnTo>
                      <a:pt x="2045" y="121"/>
                    </a:lnTo>
                    <a:lnTo>
                      <a:pt x="2047" y="111"/>
                    </a:lnTo>
                    <a:lnTo>
                      <a:pt x="2047" y="103"/>
                    </a:lnTo>
                    <a:lnTo>
                      <a:pt x="2047" y="101"/>
                    </a:lnTo>
                    <a:lnTo>
                      <a:pt x="2045" y="98"/>
                    </a:lnTo>
                    <a:lnTo>
                      <a:pt x="2042" y="98"/>
                    </a:lnTo>
                    <a:lnTo>
                      <a:pt x="2040" y="96"/>
                    </a:lnTo>
                    <a:lnTo>
                      <a:pt x="2035" y="96"/>
                    </a:lnTo>
                    <a:lnTo>
                      <a:pt x="2032" y="98"/>
                    </a:lnTo>
                    <a:lnTo>
                      <a:pt x="2029" y="98"/>
                    </a:lnTo>
                    <a:lnTo>
                      <a:pt x="2027" y="98"/>
                    </a:lnTo>
                    <a:lnTo>
                      <a:pt x="2022" y="101"/>
                    </a:lnTo>
                    <a:lnTo>
                      <a:pt x="2017" y="103"/>
                    </a:lnTo>
                    <a:lnTo>
                      <a:pt x="2014" y="106"/>
                    </a:lnTo>
                    <a:lnTo>
                      <a:pt x="2012" y="111"/>
                    </a:lnTo>
                    <a:lnTo>
                      <a:pt x="2009" y="113"/>
                    </a:lnTo>
                    <a:lnTo>
                      <a:pt x="2007" y="116"/>
                    </a:lnTo>
                    <a:lnTo>
                      <a:pt x="2004" y="121"/>
                    </a:lnTo>
                    <a:lnTo>
                      <a:pt x="2004" y="124"/>
                    </a:lnTo>
                    <a:lnTo>
                      <a:pt x="2002" y="129"/>
                    </a:lnTo>
                    <a:lnTo>
                      <a:pt x="1999" y="131"/>
                    </a:lnTo>
                    <a:lnTo>
                      <a:pt x="1997" y="131"/>
                    </a:lnTo>
                    <a:lnTo>
                      <a:pt x="1994" y="131"/>
                    </a:lnTo>
                    <a:lnTo>
                      <a:pt x="1992" y="134"/>
                    </a:lnTo>
                    <a:lnTo>
                      <a:pt x="1992" y="131"/>
                    </a:lnTo>
                    <a:lnTo>
                      <a:pt x="1989" y="131"/>
                    </a:lnTo>
                    <a:lnTo>
                      <a:pt x="1987" y="129"/>
                    </a:lnTo>
                    <a:lnTo>
                      <a:pt x="1984" y="126"/>
                    </a:lnTo>
                    <a:lnTo>
                      <a:pt x="1982" y="126"/>
                    </a:lnTo>
                    <a:lnTo>
                      <a:pt x="1979" y="126"/>
                    </a:lnTo>
                    <a:lnTo>
                      <a:pt x="1977" y="129"/>
                    </a:lnTo>
                    <a:lnTo>
                      <a:pt x="1974" y="131"/>
                    </a:lnTo>
                    <a:lnTo>
                      <a:pt x="1971" y="134"/>
                    </a:lnTo>
                    <a:lnTo>
                      <a:pt x="1969" y="136"/>
                    </a:lnTo>
                    <a:lnTo>
                      <a:pt x="1964" y="141"/>
                    </a:lnTo>
                    <a:lnTo>
                      <a:pt x="1964" y="139"/>
                    </a:lnTo>
                    <a:lnTo>
                      <a:pt x="1964" y="136"/>
                    </a:lnTo>
                    <a:lnTo>
                      <a:pt x="1964" y="134"/>
                    </a:lnTo>
                    <a:lnTo>
                      <a:pt x="1961" y="131"/>
                    </a:lnTo>
                    <a:lnTo>
                      <a:pt x="1954" y="131"/>
                    </a:lnTo>
                    <a:lnTo>
                      <a:pt x="1946" y="134"/>
                    </a:lnTo>
                    <a:lnTo>
                      <a:pt x="1946" y="131"/>
                    </a:lnTo>
                    <a:lnTo>
                      <a:pt x="1951" y="129"/>
                    </a:lnTo>
                    <a:lnTo>
                      <a:pt x="1954" y="124"/>
                    </a:lnTo>
                    <a:lnTo>
                      <a:pt x="1959" y="119"/>
                    </a:lnTo>
                    <a:lnTo>
                      <a:pt x="1961" y="116"/>
                    </a:lnTo>
                    <a:lnTo>
                      <a:pt x="1964" y="111"/>
                    </a:lnTo>
                    <a:lnTo>
                      <a:pt x="1961" y="108"/>
                    </a:lnTo>
                    <a:lnTo>
                      <a:pt x="1954" y="108"/>
                    </a:lnTo>
                    <a:lnTo>
                      <a:pt x="1949" y="111"/>
                    </a:lnTo>
                    <a:lnTo>
                      <a:pt x="1944" y="111"/>
                    </a:lnTo>
                    <a:lnTo>
                      <a:pt x="1939" y="111"/>
                    </a:lnTo>
                    <a:lnTo>
                      <a:pt x="1934" y="108"/>
                    </a:lnTo>
                    <a:lnTo>
                      <a:pt x="1931" y="108"/>
                    </a:lnTo>
                    <a:lnTo>
                      <a:pt x="1926" y="108"/>
                    </a:lnTo>
                    <a:lnTo>
                      <a:pt x="1924" y="108"/>
                    </a:lnTo>
                    <a:lnTo>
                      <a:pt x="1919" y="108"/>
                    </a:lnTo>
                    <a:lnTo>
                      <a:pt x="1916" y="108"/>
                    </a:lnTo>
                    <a:lnTo>
                      <a:pt x="1914" y="111"/>
                    </a:lnTo>
                    <a:lnTo>
                      <a:pt x="1911" y="111"/>
                    </a:lnTo>
                    <a:lnTo>
                      <a:pt x="1906" y="111"/>
                    </a:lnTo>
                    <a:lnTo>
                      <a:pt x="1898" y="116"/>
                    </a:lnTo>
                    <a:lnTo>
                      <a:pt x="1888" y="121"/>
                    </a:lnTo>
                    <a:lnTo>
                      <a:pt x="1876" y="126"/>
                    </a:lnTo>
                    <a:lnTo>
                      <a:pt x="1866" y="129"/>
                    </a:lnTo>
                    <a:lnTo>
                      <a:pt x="1853" y="134"/>
                    </a:lnTo>
                    <a:lnTo>
                      <a:pt x="1845" y="139"/>
                    </a:lnTo>
                    <a:lnTo>
                      <a:pt x="1838" y="144"/>
                    </a:lnTo>
                    <a:lnTo>
                      <a:pt x="1835" y="149"/>
                    </a:lnTo>
                    <a:lnTo>
                      <a:pt x="1833" y="151"/>
                    </a:lnTo>
                    <a:lnTo>
                      <a:pt x="1830" y="156"/>
                    </a:lnTo>
                    <a:lnTo>
                      <a:pt x="1830" y="159"/>
                    </a:lnTo>
                    <a:lnTo>
                      <a:pt x="1828" y="161"/>
                    </a:lnTo>
                    <a:lnTo>
                      <a:pt x="1825" y="164"/>
                    </a:lnTo>
                    <a:lnTo>
                      <a:pt x="1820" y="166"/>
                    </a:lnTo>
                    <a:lnTo>
                      <a:pt x="1815" y="166"/>
                    </a:lnTo>
                    <a:lnTo>
                      <a:pt x="1808" y="166"/>
                    </a:lnTo>
                    <a:lnTo>
                      <a:pt x="1800" y="169"/>
                    </a:lnTo>
                    <a:lnTo>
                      <a:pt x="1792" y="169"/>
                    </a:lnTo>
                    <a:lnTo>
                      <a:pt x="1782" y="174"/>
                    </a:lnTo>
                    <a:lnTo>
                      <a:pt x="1775" y="176"/>
                    </a:lnTo>
                    <a:lnTo>
                      <a:pt x="1767" y="182"/>
                    </a:lnTo>
                    <a:lnTo>
                      <a:pt x="1760" y="184"/>
                    </a:lnTo>
                    <a:lnTo>
                      <a:pt x="1755" y="189"/>
                    </a:lnTo>
                    <a:lnTo>
                      <a:pt x="1752" y="192"/>
                    </a:lnTo>
                    <a:lnTo>
                      <a:pt x="1750" y="197"/>
                    </a:lnTo>
                    <a:lnTo>
                      <a:pt x="1745" y="202"/>
                    </a:lnTo>
                    <a:lnTo>
                      <a:pt x="1737" y="207"/>
                    </a:lnTo>
                    <a:lnTo>
                      <a:pt x="1727" y="212"/>
                    </a:lnTo>
                    <a:lnTo>
                      <a:pt x="1719" y="217"/>
                    </a:lnTo>
                    <a:lnTo>
                      <a:pt x="1712" y="222"/>
                    </a:lnTo>
                    <a:lnTo>
                      <a:pt x="1707" y="229"/>
                    </a:lnTo>
                    <a:lnTo>
                      <a:pt x="1704" y="234"/>
                    </a:lnTo>
                    <a:lnTo>
                      <a:pt x="1704" y="240"/>
                    </a:lnTo>
                    <a:lnTo>
                      <a:pt x="1702" y="247"/>
                    </a:lnTo>
                    <a:lnTo>
                      <a:pt x="1697" y="252"/>
                    </a:lnTo>
                    <a:lnTo>
                      <a:pt x="1692" y="255"/>
                    </a:lnTo>
                    <a:lnTo>
                      <a:pt x="1684" y="260"/>
                    </a:lnTo>
                    <a:lnTo>
                      <a:pt x="1677" y="262"/>
                    </a:lnTo>
                    <a:lnTo>
                      <a:pt x="1669" y="265"/>
                    </a:lnTo>
                    <a:lnTo>
                      <a:pt x="1659" y="267"/>
                    </a:lnTo>
                    <a:lnTo>
                      <a:pt x="1651" y="270"/>
                    </a:lnTo>
                    <a:lnTo>
                      <a:pt x="1646" y="272"/>
                    </a:lnTo>
                    <a:lnTo>
                      <a:pt x="1639" y="277"/>
                    </a:lnTo>
                    <a:lnTo>
                      <a:pt x="1636" y="280"/>
                    </a:lnTo>
                    <a:lnTo>
                      <a:pt x="1634" y="282"/>
                    </a:lnTo>
                    <a:lnTo>
                      <a:pt x="1634" y="287"/>
                    </a:lnTo>
                    <a:lnTo>
                      <a:pt x="1634" y="290"/>
                    </a:lnTo>
                    <a:lnTo>
                      <a:pt x="1636" y="295"/>
                    </a:lnTo>
                    <a:close/>
                    <a:moveTo>
                      <a:pt x="1258" y="159"/>
                    </a:moveTo>
                    <a:lnTo>
                      <a:pt x="1258" y="159"/>
                    </a:lnTo>
                    <a:lnTo>
                      <a:pt x="1261" y="159"/>
                    </a:lnTo>
                    <a:lnTo>
                      <a:pt x="1263" y="164"/>
                    </a:lnTo>
                    <a:lnTo>
                      <a:pt x="1271" y="166"/>
                    </a:lnTo>
                    <a:lnTo>
                      <a:pt x="1278" y="166"/>
                    </a:lnTo>
                    <a:lnTo>
                      <a:pt x="1283" y="161"/>
                    </a:lnTo>
                    <a:lnTo>
                      <a:pt x="1288" y="159"/>
                    </a:lnTo>
                    <a:lnTo>
                      <a:pt x="1291" y="156"/>
                    </a:lnTo>
                    <a:lnTo>
                      <a:pt x="1293" y="154"/>
                    </a:lnTo>
                    <a:lnTo>
                      <a:pt x="1296" y="156"/>
                    </a:lnTo>
                    <a:lnTo>
                      <a:pt x="1301" y="159"/>
                    </a:lnTo>
                    <a:lnTo>
                      <a:pt x="1306" y="164"/>
                    </a:lnTo>
                    <a:lnTo>
                      <a:pt x="1311" y="169"/>
                    </a:lnTo>
                    <a:lnTo>
                      <a:pt x="1316" y="174"/>
                    </a:lnTo>
                    <a:lnTo>
                      <a:pt x="1316" y="176"/>
                    </a:lnTo>
                    <a:lnTo>
                      <a:pt x="1311" y="174"/>
                    </a:lnTo>
                    <a:lnTo>
                      <a:pt x="1306" y="171"/>
                    </a:lnTo>
                    <a:lnTo>
                      <a:pt x="1298" y="169"/>
                    </a:lnTo>
                    <a:lnTo>
                      <a:pt x="1296" y="171"/>
                    </a:lnTo>
                    <a:lnTo>
                      <a:pt x="1296" y="176"/>
                    </a:lnTo>
                    <a:lnTo>
                      <a:pt x="1296" y="182"/>
                    </a:lnTo>
                    <a:lnTo>
                      <a:pt x="1301" y="184"/>
                    </a:lnTo>
                    <a:lnTo>
                      <a:pt x="1303" y="189"/>
                    </a:lnTo>
                    <a:lnTo>
                      <a:pt x="1303" y="194"/>
                    </a:lnTo>
                    <a:lnTo>
                      <a:pt x="1301" y="197"/>
                    </a:lnTo>
                    <a:lnTo>
                      <a:pt x="1296" y="199"/>
                    </a:lnTo>
                    <a:lnTo>
                      <a:pt x="1293" y="202"/>
                    </a:lnTo>
                    <a:lnTo>
                      <a:pt x="1291" y="204"/>
                    </a:lnTo>
                    <a:lnTo>
                      <a:pt x="1293" y="209"/>
                    </a:lnTo>
                    <a:lnTo>
                      <a:pt x="1296" y="214"/>
                    </a:lnTo>
                    <a:lnTo>
                      <a:pt x="1298" y="214"/>
                    </a:lnTo>
                    <a:lnTo>
                      <a:pt x="1306" y="214"/>
                    </a:lnTo>
                    <a:lnTo>
                      <a:pt x="1313" y="214"/>
                    </a:lnTo>
                    <a:lnTo>
                      <a:pt x="1321" y="214"/>
                    </a:lnTo>
                    <a:lnTo>
                      <a:pt x="1326" y="214"/>
                    </a:lnTo>
                    <a:lnTo>
                      <a:pt x="1331" y="212"/>
                    </a:lnTo>
                    <a:lnTo>
                      <a:pt x="1336" y="209"/>
                    </a:lnTo>
                    <a:lnTo>
                      <a:pt x="1341" y="207"/>
                    </a:lnTo>
                    <a:lnTo>
                      <a:pt x="1346" y="204"/>
                    </a:lnTo>
                    <a:lnTo>
                      <a:pt x="1351" y="204"/>
                    </a:lnTo>
                    <a:lnTo>
                      <a:pt x="1356" y="207"/>
                    </a:lnTo>
                    <a:lnTo>
                      <a:pt x="1359" y="207"/>
                    </a:lnTo>
                    <a:lnTo>
                      <a:pt x="1364" y="207"/>
                    </a:lnTo>
                    <a:lnTo>
                      <a:pt x="1366" y="204"/>
                    </a:lnTo>
                    <a:lnTo>
                      <a:pt x="1371" y="199"/>
                    </a:lnTo>
                    <a:lnTo>
                      <a:pt x="1374" y="197"/>
                    </a:lnTo>
                    <a:lnTo>
                      <a:pt x="1377" y="194"/>
                    </a:lnTo>
                    <a:lnTo>
                      <a:pt x="1374" y="189"/>
                    </a:lnTo>
                    <a:lnTo>
                      <a:pt x="1369" y="187"/>
                    </a:lnTo>
                    <a:lnTo>
                      <a:pt x="1361" y="184"/>
                    </a:lnTo>
                    <a:lnTo>
                      <a:pt x="1359" y="182"/>
                    </a:lnTo>
                    <a:lnTo>
                      <a:pt x="1356" y="179"/>
                    </a:lnTo>
                    <a:lnTo>
                      <a:pt x="1359" y="176"/>
                    </a:lnTo>
                    <a:lnTo>
                      <a:pt x="1364" y="174"/>
                    </a:lnTo>
                    <a:lnTo>
                      <a:pt x="1364" y="171"/>
                    </a:lnTo>
                    <a:lnTo>
                      <a:pt x="1366" y="166"/>
                    </a:lnTo>
                    <a:lnTo>
                      <a:pt x="1364" y="161"/>
                    </a:lnTo>
                    <a:lnTo>
                      <a:pt x="1364" y="159"/>
                    </a:lnTo>
                    <a:lnTo>
                      <a:pt x="1364" y="156"/>
                    </a:lnTo>
                    <a:lnTo>
                      <a:pt x="1364" y="154"/>
                    </a:lnTo>
                    <a:lnTo>
                      <a:pt x="1366" y="151"/>
                    </a:lnTo>
                    <a:lnTo>
                      <a:pt x="1371" y="144"/>
                    </a:lnTo>
                    <a:lnTo>
                      <a:pt x="1377" y="136"/>
                    </a:lnTo>
                    <a:lnTo>
                      <a:pt x="1374" y="129"/>
                    </a:lnTo>
                    <a:lnTo>
                      <a:pt x="1366" y="124"/>
                    </a:lnTo>
                    <a:lnTo>
                      <a:pt x="1359" y="119"/>
                    </a:lnTo>
                    <a:lnTo>
                      <a:pt x="1354" y="116"/>
                    </a:lnTo>
                    <a:lnTo>
                      <a:pt x="1354" y="111"/>
                    </a:lnTo>
                    <a:lnTo>
                      <a:pt x="1359" y="108"/>
                    </a:lnTo>
                    <a:lnTo>
                      <a:pt x="1366" y="103"/>
                    </a:lnTo>
                    <a:lnTo>
                      <a:pt x="1371" y="98"/>
                    </a:lnTo>
                    <a:lnTo>
                      <a:pt x="1374" y="91"/>
                    </a:lnTo>
                    <a:lnTo>
                      <a:pt x="1374" y="86"/>
                    </a:lnTo>
                    <a:lnTo>
                      <a:pt x="1374" y="78"/>
                    </a:lnTo>
                    <a:lnTo>
                      <a:pt x="1374" y="71"/>
                    </a:lnTo>
                    <a:lnTo>
                      <a:pt x="1374" y="66"/>
                    </a:lnTo>
                    <a:lnTo>
                      <a:pt x="1377" y="55"/>
                    </a:lnTo>
                    <a:lnTo>
                      <a:pt x="1377" y="48"/>
                    </a:lnTo>
                    <a:lnTo>
                      <a:pt x="1379" y="40"/>
                    </a:lnTo>
                    <a:lnTo>
                      <a:pt x="1377" y="38"/>
                    </a:lnTo>
                    <a:lnTo>
                      <a:pt x="1374" y="35"/>
                    </a:lnTo>
                    <a:lnTo>
                      <a:pt x="1369" y="38"/>
                    </a:lnTo>
                    <a:lnTo>
                      <a:pt x="1366" y="35"/>
                    </a:lnTo>
                    <a:lnTo>
                      <a:pt x="1369" y="30"/>
                    </a:lnTo>
                    <a:lnTo>
                      <a:pt x="1374" y="23"/>
                    </a:lnTo>
                    <a:lnTo>
                      <a:pt x="1377" y="18"/>
                    </a:lnTo>
                    <a:lnTo>
                      <a:pt x="1377" y="10"/>
                    </a:lnTo>
                    <a:lnTo>
                      <a:pt x="1377" y="5"/>
                    </a:lnTo>
                    <a:lnTo>
                      <a:pt x="1374" y="5"/>
                    </a:lnTo>
                    <a:lnTo>
                      <a:pt x="1371" y="5"/>
                    </a:lnTo>
                    <a:lnTo>
                      <a:pt x="1369" y="5"/>
                    </a:lnTo>
                    <a:lnTo>
                      <a:pt x="1366" y="5"/>
                    </a:lnTo>
                    <a:lnTo>
                      <a:pt x="1361" y="3"/>
                    </a:lnTo>
                    <a:lnTo>
                      <a:pt x="1356" y="3"/>
                    </a:lnTo>
                    <a:lnTo>
                      <a:pt x="1354" y="0"/>
                    </a:lnTo>
                    <a:lnTo>
                      <a:pt x="1351" y="0"/>
                    </a:lnTo>
                    <a:lnTo>
                      <a:pt x="1349" y="3"/>
                    </a:lnTo>
                    <a:lnTo>
                      <a:pt x="1346" y="5"/>
                    </a:lnTo>
                    <a:lnTo>
                      <a:pt x="1341" y="5"/>
                    </a:lnTo>
                    <a:lnTo>
                      <a:pt x="1336" y="5"/>
                    </a:lnTo>
                    <a:lnTo>
                      <a:pt x="1334" y="5"/>
                    </a:lnTo>
                    <a:lnTo>
                      <a:pt x="1329" y="8"/>
                    </a:lnTo>
                    <a:lnTo>
                      <a:pt x="1326" y="8"/>
                    </a:lnTo>
                    <a:lnTo>
                      <a:pt x="1324" y="8"/>
                    </a:lnTo>
                    <a:lnTo>
                      <a:pt x="1324" y="10"/>
                    </a:lnTo>
                    <a:lnTo>
                      <a:pt x="1321" y="13"/>
                    </a:lnTo>
                    <a:lnTo>
                      <a:pt x="1319" y="13"/>
                    </a:lnTo>
                    <a:lnTo>
                      <a:pt x="1316" y="13"/>
                    </a:lnTo>
                    <a:lnTo>
                      <a:pt x="1311" y="15"/>
                    </a:lnTo>
                    <a:lnTo>
                      <a:pt x="1303" y="18"/>
                    </a:lnTo>
                    <a:lnTo>
                      <a:pt x="1301" y="20"/>
                    </a:lnTo>
                    <a:lnTo>
                      <a:pt x="1296" y="25"/>
                    </a:lnTo>
                    <a:lnTo>
                      <a:pt x="1293" y="30"/>
                    </a:lnTo>
                    <a:lnTo>
                      <a:pt x="1293" y="35"/>
                    </a:lnTo>
                    <a:lnTo>
                      <a:pt x="1293" y="38"/>
                    </a:lnTo>
                    <a:lnTo>
                      <a:pt x="1293" y="40"/>
                    </a:lnTo>
                    <a:lnTo>
                      <a:pt x="1291" y="40"/>
                    </a:lnTo>
                    <a:lnTo>
                      <a:pt x="1286" y="43"/>
                    </a:lnTo>
                    <a:lnTo>
                      <a:pt x="1281" y="43"/>
                    </a:lnTo>
                    <a:lnTo>
                      <a:pt x="1278" y="45"/>
                    </a:lnTo>
                    <a:lnTo>
                      <a:pt x="1276" y="48"/>
                    </a:lnTo>
                    <a:lnTo>
                      <a:pt x="1273" y="50"/>
                    </a:lnTo>
                    <a:lnTo>
                      <a:pt x="1271" y="53"/>
                    </a:lnTo>
                    <a:lnTo>
                      <a:pt x="1268" y="55"/>
                    </a:lnTo>
                    <a:lnTo>
                      <a:pt x="1266" y="58"/>
                    </a:lnTo>
                    <a:lnTo>
                      <a:pt x="1263" y="61"/>
                    </a:lnTo>
                    <a:lnTo>
                      <a:pt x="1261" y="66"/>
                    </a:lnTo>
                    <a:lnTo>
                      <a:pt x="1261" y="71"/>
                    </a:lnTo>
                    <a:lnTo>
                      <a:pt x="1266" y="76"/>
                    </a:lnTo>
                    <a:lnTo>
                      <a:pt x="1268" y="81"/>
                    </a:lnTo>
                    <a:lnTo>
                      <a:pt x="1271" y="86"/>
                    </a:lnTo>
                    <a:lnTo>
                      <a:pt x="1271" y="88"/>
                    </a:lnTo>
                    <a:lnTo>
                      <a:pt x="1268" y="91"/>
                    </a:lnTo>
                    <a:lnTo>
                      <a:pt x="1268" y="96"/>
                    </a:lnTo>
                    <a:lnTo>
                      <a:pt x="1266" y="96"/>
                    </a:lnTo>
                    <a:lnTo>
                      <a:pt x="1263" y="93"/>
                    </a:lnTo>
                    <a:lnTo>
                      <a:pt x="1261" y="88"/>
                    </a:lnTo>
                    <a:lnTo>
                      <a:pt x="1258" y="83"/>
                    </a:lnTo>
                    <a:lnTo>
                      <a:pt x="1256" y="78"/>
                    </a:lnTo>
                    <a:lnTo>
                      <a:pt x="1253" y="76"/>
                    </a:lnTo>
                    <a:lnTo>
                      <a:pt x="1250" y="78"/>
                    </a:lnTo>
                    <a:lnTo>
                      <a:pt x="1248" y="81"/>
                    </a:lnTo>
                    <a:lnTo>
                      <a:pt x="1245" y="86"/>
                    </a:lnTo>
                    <a:lnTo>
                      <a:pt x="1243" y="88"/>
                    </a:lnTo>
                    <a:lnTo>
                      <a:pt x="1240" y="93"/>
                    </a:lnTo>
                    <a:lnTo>
                      <a:pt x="1240" y="98"/>
                    </a:lnTo>
                    <a:lnTo>
                      <a:pt x="1238" y="108"/>
                    </a:lnTo>
                    <a:lnTo>
                      <a:pt x="1235" y="116"/>
                    </a:lnTo>
                    <a:lnTo>
                      <a:pt x="1235" y="121"/>
                    </a:lnTo>
                    <a:lnTo>
                      <a:pt x="1235" y="126"/>
                    </a:lnTo>
                    <a:lnTo>
                      <a:pt x="1238" y="131"/>
                    </a:lnTo>
                    <a:lnTo>
                      <a:pt x="1243" y="134"/>
                    </a:lnTo>
                    <a:lnTo>
                      <a:pt x="1245" y="134"/>
                    </a:lnTo>
                    <a:lnTo>
                      <a:pt x="1250" y="134"/>
                    </a:lnTo>
                    <a:lnTo>
                      <a:pt x="1253" y="136"/>
                    </a:lnTo>
                    <a:lnTo>
                      <a:pt x="1256" y="134"/>
                    </a:lnTo>
                    <a:lnTo>
                      <a:pt x="1258" y="134"/>
                    </a:lnTo>
                    <a:lnTo>
                      <a:pt x="1258" y="136"/>
                    </a:lnTo>
                    <a:lnTo>
                      <a:pt x="1256" y="141"/>
                    </a:lnTo>
                    <a:lnTo>
                      <a:pt x="1253" y="144"/>
                    </a:lnTo>
                    <a:lnTo>
                      <a:pt x="1253" y="146"/>
                    </a:lnTo>
                    <a:lnTo>
                      <a:pt x="1258" y="159"/>
                    </a:lnTo>
                    <a:close/>
                    <a:moveTo>
                      <a:pt x="1866" y="1003"/>
                    </a:moveTo>
                    <a:lnTo>
                      <a:pt x="1840" y="1024"/>
                    </a:lnTo>
                    <a:lnTo>
                      <a:pt x="1813" y="1067"/>
                    </a:lnTo>
                    <a:lnTo>
                      <a:pt x="1808" y="1082"/>
                    </a:lnTo>
                    <a:lnTo>
                      <a:pt x="1808" y="1102"/>
                    </a:lnTo>
                    <a:lnTo>
                      <a:pt x="1823" y="1097"/>
                    </a:lnTo>
                    <a:lnTo>
                      <a:pt x="1850" y="1102"/>
                    </a:lnTo>
                    <a:lnTo>
                      <a:pt x="1866" y="1112"/>
                    </a:lnTo>
                    <a:lnTo>
                      <a:pt x="1881" y="1107"/>
                    </a:lnTo>
                    <a:lnTo>
                      <a:pt x="1893" y="1122"/>
                    </a:lnTo>
                    <a:lnTo>
                      <a:pt x="1914" y="1117"/>
                    </a:lnTo>
                    <a:lnTo>
                      <a:pt x="1914" y="1097"/>
                    </a:lnTo>
                    <a:lnTo>
                      <a:pt x="1903" y="1072"/>
                    </a:lnTo>
                    <a:lnTo>
                      <a:pt x="1861" y="1051"/>
                    </a:lnTo>
                    <a:lnTo>
                      <a:pt x="1856" y="1041"/>
                    </a:lnTo>
                    <a:lnTo>
                      <a:pt x="1866" y="1019"/>
                    </a:lnTo>
                    <a:lnTo>
                      <a:pt x="1866" y="1003"/>
                    </a:lnTo>
                    <a:close/>
                    <a:moveTo>
                      <a:pt x="1258" y="247"/>
                    </a:moveTo>
                    <a:lnTo>
                      <a:pt x="1258" y="245"/>
                    </a:lnTo>
                    <a:lnTo>
                      <a:pt x="1256" y="245"/>
                    </a:lnTo>
                    <a:lnTo>
                      <a:pt x="1253" y="247"/>
                    </a:lnTo>
                    <a:lnTo>
                      <a:pt x="1258" y="247"/>
                    </a:lnTo>
                    <a:close/>
                    <a:moveTo>
                      <a:pt x="1238" y="219"/>
                    </a:moveTo>
                    <a:lnTo>
                      <a:pt x="1243" y="219"/>
                    </a:lnTo>
                    <a:lnTo>
                      <a:pt x="1250" y="224"/>
                    </a:lnTo>
                    <a:lnTo>
                      <a:pt x="1253" y="227"/>
                    </a:lnTo>
                    <a:lnTo>
                      <a:pt x="1256" y="227"/>
                    </a:lnTo>
                    <a:lnTo>
                      <a:pt x="1261" y="224"/>
                    </a:lnTo>
                    <a:lnTo>
                      <a:pt x="1266" y="224"/>
                    </a:lnTo>
                    <a:lnTo>
                      <a:pt x="1268" y="227"/>
                    </a:lnTo>
                    <a:lnTo>
                      <a:pt x="1271" y="229"/>
                    </a:lnTo>
                    <a:lnTo>
                      <a:pt x="1271" y="234"/>
                    </a:lnTo>
                    <a:lnTo>
                      <a:pt x="1273" y="237"/>
                    </a:lnTo>
                    <a:lnTo>
                      <a:pt x="1273" y="240"/>
                    </a:lnTo>
                    <a:lnTo>
                      <a:pt x="1273" y="245"/>
                    </a:lnTo>
                    <a:lnTo>
                      <a:pt x="1273" y="252"/>
                    </a:lnTo>
                    <a:lnTo>
                      <a:pt x="1273" y="257"/>
                    </a:lnTo>
                    <a:lnTo>
                      <a:pt x="1276" y="262"/>
                    </a:lnTo>
                    <a:lnTo>
                      <a:pt x="1281" y="265"/>
                    </a:lnTo>
                    <a:lnTo>
                      <a:pt x="1283" y="267"/>
                    </a:lnTo>
                    <a:lnTo>
                      <a:pt x="1288" y="270"/>
                    </a:lnTo>
                    <a:lnTo>
                      <a:pt x="1291" y="270"/>
                    </a:lnTo>
                    <a:lnTo>
                      <a:pt x="1296" y="270"/>
                    </a:lnTo>
                    <a:lnTo>
                      <a:pt x="1301" y="272"/>
                    </a:lnTo>
                    <a:lnTo>
                      <a:pt x="1306" y="272"/>
                    </a:lnTo>
                    <a:lnTo>
                      <a:pt x="1311" y="270"/>
                    </a:lnTo>
                    <a:lnTo>
                      <a:pt x="1313" y="270"/>
                    </a:lnTo>
                    <a:lnTo>
                      <a:pt x="1319" y="270"/>
                    </a:lnTo>
                    <a:lnTo>
                      <a:pt x="1321" y="267"/>
                    </a:lnTo>
                    <a:lnTo>
                      <a:pt x="1324" y="267"/>
                    </a:lnTo>
                    <a:lnTo>
                      <a:pt x="1329" y="267"/>
                    </a:lnTo>
                    <a:lnTo>
                      <a:pt x="1331" y="267"/>
                    </a:lnTo>
                    <a:lnTo>
                      <a:pt x="1336" y="267"/>
                    </a:lnTo>
                    <a:lnTo>
                      <a:pt x="1341" y="265"/>
                    </a:lnTo>
                    <a:lnTo>
                      <a:pt x="1344" y="265"/>
                    </a:lnTo>
                    <a:lnTo>
                      <a:pt x="1346" y="265"/>
                    </a:lnTo>
                    <a:lnTo>
                      <a:pt x="1349" y="260"/>
                    </a:lnTo>
                    <a:lnTo>
                      <a:pt x="1351" y="260"/>
                    </a:lnTo>
                    <a:lnTo>
                      <a:pt x="1354" y="260"/>
                    </a:lnTo>
                    <a:lnTo>
                      <a:pt x="1359" y="262"/>
                    </a:lnTo>
                    <a:lnTo>
                      <a:pt x="1364" y="262"/>
                    </a:lnTo>
                    <a:lnTo>
                      <a:pt x="1366" y="260"/>
                    </a:lnTo>
                    <a:lnTo>
                      <a:pt x="1371" y="260"/>
                    </a:lnTo>
                    <a:lnTo>
                      <a:pt x="1374" y="255"/>
                    </a:lnTo>
                    <a:lnTo>
                      <a:pt x="1379" y="252"/>
                    </a:lnTo>
                    <a:lnTo>
                      <a:pt x="1379" y="250"/>
                    </a:lnTo>
                    <a:lnTo>
                      <a:pt x="1379" y="245"/>
                    </a:lnTo>
                    <a:lnTo>
                      <a:pt x="1379" y="240"/>
                    </a:lnTo>
                    <a:lnTo>
                      <a:pt x="1377" y="234"/>
                    </a:lnTo>
                    <a:lnTo>
                      <a:pt x="1374" y="232"/>
                    </a:lnTo>
                    <a:lnTo>
                      <a:pt x="1371" y="229"/>
                    </a:lnTo>
                    <a:lnTo>
                      <a:pt x="1366" y="227"/>
                    </a:lnTo>
                    <a:lnTo>
                      <a:pt x="1361" y="224"/>
                    </a:lnTo>
                    <a:lnTo>
                      <a:pt x="1356" y="224"/>
                    </a:lnTo>
                    <a:lnTo>
                      <a:pt x="1354" y="222"/>
                    </a:lnTo>
                    <a:lnTo>
                      <a:pt x="1344" y="224"/>
                    </a:lnTo>
                    <a:lnTo>
                      <a:pt x="1341" y="224"/>
                    </a:lnTo>
                    <a:lnTo>
                      <a:pt x="1336" y="229"/>
                    </a:lnTo>
                    <a:lnTo>
                      <a:pt x="1334" y="232"/>
                    </a:lnTo>
                    <a:lnTo>
                      <a:pt x="1331" y="234"/>
                    </a:lnTo>
                    <a:lnTo>
                      <a:pt x="1326" y="240"/>
                    </a:lnTo>
                    <a:lnTo>
                      <a:pt x="1324" y="240"/>
                    </a:lnTo>
                    <a:lnTo>
                      <a:pt x="1321" y="240"/>
                    </a:lnTo>
                    <a:lnTo>
                      <a:pt x="1313" y="240"/>
                    </a:lnTo>
                    <a:lnTo>
                      <a:pt x="1306" y="240"/>
                    </a:lnTo>
                    <a:lnTo>
                      <a:pt x="1301" y="240"/>
                    </a:lnTo>
                    <a:lnTo>
                      <a:pt x="1298" y="237"/>
                    </a:lnTo>
                    <a:lnTo>
                      <a:pt x="1296" y="232"/>
                    </a:lnTo>
                    <a:lnTo>
                      <a:pt x="1293" y="227"/>
                    </a:lnTo>
                    <a:lnTo>
                      <a:pt x="1288" y="224"/>
                    </a:lnTo>
                    <a:lnTo>
                      <a:pt x="1286" y="217"/>
                    </a:lnTo>
                    <a:lnTo>
                      <a:pt x="1283" y="214"/>
                    </a:lnTo>
                    <a:lnTo>
                      <a:pt x="1283" y="212"/>
                    </a:lnTo>
                    <a:lnTo>
                      <a:pt x="1281" y="212"/>
                    </a:lnTo>
                    <a:lnTo>
                      <a:pt x="1238" y="219"/>
                    </a:lnTo>
                    <a:close/>
                    <a:moveTo>
                      <a:pt x="1271" y="217"/>
                    </a:moveTo>
                    <a:lnTo>
                      <a:pt x="1268" y="217"/>
                    </a:lnTo>
                    <a:lnTo>
                      <a:pt x="1271" y="217"/>
                    </a:lnTo>
                    <a:close/>
                    <a:moveTo>
                      <a:pt x="1404" y="1810"/>
                    </a:moveTo>
                    <a:lnTo>
                      <a:pt x="1404" y="1810"/>
                    </a:lnTo>
                    <a:lnTo>
                      <a:pt x="1404" y="1803"/>
                    </a:lnTo>
                    <a:lnTo>
                      <a:pt x="1402" y="1798"/>
                    </a:lnTo>
                    <a:lnTo>
                      <a:pt x="1399" y="1795"/>
                    </a:lnTo>
                    <a:lnTo>
                      <a:pt x="1404" y="1737"/>
                    </a:lnTo>
                    <a:lnTo>
                      <a:pt x="1377" y="1732"/>
                    </a:lnTo>
                    <a:lnTo>
                      <a:pt x="1346" y="1727"/>
                    </a:lnTo>
                    <a:lnTo>
                      <a:pt x="1339" y="1725"/>
                    </a:lnTo>
                    <a:lnTo>
                      <a:pt x="1331" y="1722"/>
                    </a:lnTo>
                    <a:lnTo>
                      <a:pt x="1329" y="1722"/>
                    </a:lnTo>
                    <a:lnTo>
                      <a:pt x="1316" y="1720"/>
                    </a:lnTo>
                    <a:lnTo>
                      <a:pt x="1308" y="1717"/>
                    </a:lnTo>
                    <a:lnTo>
                      <a:pt x="1308" y="1694"/>
                    </a:lnTo>
                    <a:lnTo>
                      <a:pt x="1303" y="1689"/>
                    </a:lnTo>
                    <a:lnTo>
                      <a:pt x="1321" y="1679"/>
                    </a:lnTo>
                    <a:lnTo>
                      <a:pt x="1336" y="1669"/>
                    </a:lnTo>
                    <a:lnTo>
                      <a:pt x="1346" y="1629"/>
                    </a:lnTo>
                    <a:lnTo>
                      <a:pt x="1283" y="1639"/>
                    </a:lnTo>
                    <a:lnTo>
                      <a:pt x="1258" y="1674"/>
                    </a:lnTo>
                    <a:lnTo>
                      <a:pt x="1215" y="1679"/>
                    </a:lnTo>
                    <a:lnTo>
                      <a:pt x="1172" y="1629"/>
                    </a:lnTo>
                    <a:lnTo>
                      <a:pt x="1167" y="1561"/>
                    </a:lnTo>
                    <a:lnTo>
                      <a:pt x="1180" y="1546"/>
                    </a:lnTo>
                    <a:lnTo>
                      <a:pt x="1177" y="1546"/>
                    </a:lnTo>
                    <a:lnTo>
                      <a:pt x="1177" y="1510"/>
                    </a:lnTo>
                    <a:lnTo>
                      <a:pt x="1200" y="1490"/>
                    </a:lnTo>
                    <a:lnTo>
                      <a:pt x="1215" y="1472"/>
                    </a:lnTo>
                    <a:lnTo>
                      <a:pt x="1268" y="1477"/>
                    </a:lnTo>
                    <a:lnTo>
                      <a:pt x="1298" y="1477"/>
                    </a:lnTo>
                    <a:lnTo>
                      <a:pt x="1341" y="1467"/>
                    </a:lnTo>
                    <a:lnTo>
                      <a:pt x="1366" y="1467"/>
                    </a:lnTo>
                    <a:lnTo>
                      <a:pt x="1392" y="1462"/>
                    </a:lnTo>
                    <a:lnTo>
                      <a:pt x="1399" y="1490"/>
                    </a:lnTo>
                    <a:lnTo>
                      <a:pt x="1409" y="1525"/>
                    </a:lnTo>
                    <a:lnTo>
                      <a:pt x="1442" y="1556"/>
                    </a:lnTo>
                    <a:lnTo>
                      <a:pt x="1457" y="1561"/>
                    </a:lnTo>
                    <a:lnTo>
                      <a:pt x="1452" y="1510"/>
                    </a:lnTo>
                    <a:lnTo>
                      <a:pt x="1429" y="1452"/>
                    </a:lnTo>
                    <a:lnTo>
                      <a:pt x="1457" y="1422"/>
                    </a:lnTo>
                    <a:lnTo>
                      <a:pt x="1482" y="1412"/>
                    </a:lnTo>
                    <a:lnTo>
                      <a:pt x="1530" y="1367"/>
                    </a:lnTo>
                    <a:lnTo>
                      <a:pt x="1525" y="1334"/>
                    </a:lnTo>
                    <a:lnTo>
                      <a:pt x="1520" y="1304"/>
                    </a:lnTo>
                    <a:lnTo>
                      <a:pt x="1535" y="1314"/>
                    </a:lnTo>
                    <a:lnTo>
                      <a:pt x="1540" y="1309"/>
                    </a:lnTo>
                    <a:lnTo>
                      <a:pt x="1535" y="1288"/>
                    </a:lnTo>
                    <a:lnTo>
                      <a:pt x="1545" y="1288"/>
                    </a:lnTo>
                    <a:lnTo>
                      <a:pt x="1561" y="1283"/>
                    </a:lnTo>
                    <a:lnTo>
                      <a:pt x="1571" y="1258"/>
                    </a:lnTo>
                    <a:lnTo>
                      <a:pt x="1593" y="1253"/>
                    </a:lnTo>
                    <a:lnTo>
                      <a:pt x="1624" y="1235"/>
                    </a:lnTo>
                    <a:lnTo>
                      <a:pt x="1624" y="1195"/>
                    </a:lnTo>
                    <a:lnTo>
                      <a:pt x="1677" y="1170"/>
                    </a:lnTo>
                    <a:lnTo>
                      <a:pt x="1666" y="1117"/>
                    </a:lnTo>
                    <a:lnTo>
                      <a:pt x="1677" y="1170"/>
                    </a:lnTo>
                    <a:lnTo>
                      <a:pt x="1699" y="1155"/>
                    </a:lnTo>
                    <a:lnTo>
                      <a:pt x="1714" y="1160"/>
                    </a:lnTo>
                    <a:lnTo>
                      <a:pt x="1704" y="1175"/>
                    </a:lnTo>
                    <a:lnTo>
                      <a:pt x="1714" y="1195"/>
                    </a:lnTo>
                    <a:lnTo>
                      <a:pt x="1760" y="1160"/>
                    </a:lnTo>
                    <a:lnTo>
                      <a:pt x="1777" y="1137"/>
                    </a:lnTo>
                    <a:lnTo>
                      <a:pt x="1729" y="1132"/>
                    </a:lnTo>
                    <a:lnTo>
                      <a:pt x="1709" y="1102"/>
                    </a:lnTo>
                    <a:lnTo>
                      <a:pt x="1724" y="1087"/>
                    </a:lnTo>
                    <a:lnTo>
                      <a:pt x="1729" y="1067"/>
                    </a:lnTo>
                    <a:lnTo>
                      <a:pt x="1656" y="1082"/>
                    </a:lnTo>
                    <a:lnTo>
                      <a:pt x="1619" y="1112"/>
                    </a:lnTo>
                    <a:lnTo>
                      <a:pt x="1636" y="1077"/>
                    </a:lnTo>
                    <a:lnTo>
                      <a:pt x="1671" y="1056"/>
                    </a:lnTo>
                    <a:lnTo>
                      <a:pt x="1692" y="1034"/>
                    </a:lnTo>
                    <a:lnTo>
                      <a:pt x="1755" y="1039"/>
                    </a:lnTo>
                    <a:lnTo>
                      <a:pt x="1803" y="1034"/>
                    </a:lnTo>
                    <a:lnTo>
                      <a:pt x="1840" y="1009"/>
                    </a:lnTo>
                    <a:lnTo>
                      <a:pt x="1866" y="988"/>
                    </a:lnTo>
                    <a:lnTo>
                      <a:pt x="1845" y="938"/>
                    </a:lnTo>
                    <a:lnTo>
                      <a:pt x="1840" y="910"/>
                    </a:lnTo>
                    <a:lnTo>
                      <a:pt x="1772" y="875"/>
                    </a:lnTo>
                    <a:lnTo>
                      <a:pt x="1772" y="855"/>
                    </a:lnTo>
                    <a:lnTo>
                      <a:pt x="1714" y="746"/>
                    </a:lnTo>
                    <a:lnTo>
                      <a:pt x="1699" y="792"/>
                    </a:lnTo>
                    <a:lnTo>
                      <a:pt x="1661" y="802"/>
                    </a:lnTo>
                    <a:lnTo>
                      <a:pt x="1651" y="792"/>
                    </a:lnTo>
                    <a:lnTo>
                      <a:pt x="1636" y="792"/>
                    </a:lnTo>
                    <a:lnTo>
                      <a:pt x="1636" y="719"/>
                    </a:lnTo>
                    <a:lnTo>
                      <a:pt x="1603" y="714"/>
                    </a:lnTo>
                    <a:lnTo>
                      <a:pt x="1578" y="678"/>
                    </a:lnTo>
                    <a:lnTo>
                      <a:pt x="1550" y="683"/>
                    </a:lnTo>
                    <a:lnTo>
                      <a:pt x="1520" y="673"/>
                    </a:lnTo>
                    <a:lnTo>
                      <a:pt x="1500" y="678"/>
                    </a:lnTo>
                    <a:lnTo>
                      <a:pt x="1500" y="703"/>
                    </a:lnTo>
                    <a:lnTo>
                      <a:pt x="1500" y="731"/>
                    </a:lnTo>
                    <a:lnTo>
                      <a:pt x="1495" y="787"/>
                    </a:lnTo>
                    <a:lnTo>
                      <a:pt x="1487" y="807"/>
                    </a:lnTo>
                    <a:lnTo>
                      <a:pt x="1520" y="870"/>
                    </a:lnTo>
                    <a:lnTo>
                      <a:pt x="1467" y="915"/>
                    </a:lnTo>
                    <a:lnTo>
                      <a:pt x="1477" y="993"/>
                    </a:lnTo>
                    <a:lnTo>
                      <a:pt x="1457" y="1009"/>
                    </a:lnTo>
                    <a:lnTo>
                      <a:pt x="1437" y="998"/>
                    </a:lnTo>
                    <a:lnTo>
                      <a:pt x="1424" y="905"/>
                    </a:lnTo>
                    <a:lnTo>
                      <a:pt x="1371" y="900"/>
                    </a:lnTo>
                    <a:lnTo>
                      <a:pt x="1273" y="845"/>
                    </a:lnTo>
                    <a:lnTo>
                      <a:pt x="1253" y="845"/>
                    </a:lnTo>
                    <a:lnTo>
                      <a:pt x="1235" y="797"/>
                    </a:lnTo>
                    <a:lnTo>
                      <a:pt x="1220" y="782"/>
                    </a:lnTo>
                    <a:lnTo>
                      <a:pt x="1263" y="658"/>
                    </a:lnTo>
                    <a:lnTo>
                      <a:pt x="1288" y="630"/>
                    </a:lnTo>
                    <a:lnTo>
                      <a:pt x="1316" y="615"/>
                    </a:lnTo>
                    <a:lnTo>
                      <a:pt x="1331" y="615"/>
                    </a:lnTo>
                    <a:lnTo>
                      <a:pt x="1346" y="565"/>
                    </a:lnTo>
                    <a:lnTo>
                      <a:pt x="1356" y="524"/>
                    </a:lnTo>
                    <a:lnTo>
                      <a:pt x="1409" y="512"/>
                    </a:lnTo>
                    <a:lnTo>
                      <a:pt x="1437" y="492"/>
                    </a:lnTo>
                    <a:lnTo>
                      <a:pt x="1419" y="446"/>
                    </a:lnTo>
                    <a:lnTo>
                      <a:pt x="1432" y="416"/>
                    </a:lnTo>
                    <a:lnTo>
                      <a:pt x="1412" y="393"/>
                    </a:lnTo>
                    <a:lnTo>
                      <a:pt x="1414" y="393"/>
                    </a:lnTo>
                    <a:lnTo>
                      <a:pt x="1417" y="391"/>
                    </a:lnTo>
                    <a:lnTo>
                      <a:pt x="1419" y="388"/>
                    </a:lnTo>
                    <a:lnTo>
                      <a:pt x="1422" y="388"/>
                    </a:lnTo>
                    <a:lnTo>
                      <a:pt x="1424" y="388"/>
                    </a:lnTo>
                    <a:lnTo>
                      <a:pt x="1432" y="388"/>
                    </a:lnTo>
                    <a:lnTo>
                      <a:pt x="1440" y="388"/>
                    </a:lnTo>
                    <a:lnTo>
                      <a:pt x="1442" y="386"/>
                    </a:lnTo>
                    <a:lnTo>
                      <a:pt x="1442" y="383"/>
                    </a:lnTo>
                    <a:lnTo>
                      <a:pt x="1437" y="376"/>
                    </a:lnTo>
                    <a:lnTo>
                      <a:pt x="1437" y="373"/>
                    </a:lnTo>
                    <a:lnTo>
                      <a:pt x="1440" y="373"/>
                    </a:lnTo>
                    <a:lnTo>
                      <a:pt x="1445" y="376"/>
                    </a:lnTo>
                    <a:lnTo>
                      <a:pt x="1452" y="378"/>
                    </a:lnTo>
                    <a:lnTo>
                      <a:pt x="1455" y="381"/>
                    </a:lnTo>
                    <a:lnTo>
                      <a:pt x="1457" y="383"/>
                    </a:lnTo>
                    <a:lnTo>
                      <a:pt x="1462" y="386"/>
                    </a:lnTo>
                    <a:lnTo>
                      <a:pt x="1467" y="388"/>
                    </a:lnTo>
                    <a:lnTo>
                      <a:pt x="1472" y="393"/>
                    </a:lnTo>
                    <a:lnTo>
                      <a:pt x="1477" y="396"/>
                    </a:lnTo>
                    <a:lnTo>
                      <a:pt x="1485" y="398"/>
                    </a:lnTo>
                    <a:lnTo>
                      <a:pt x="1490" y="401"/>
                    </a:lnTo>
                    <a:lnTo>
                      <a:pt x="1495" y="403"/>
                    </a:lnTo>
                    <a:lnTo>
                      <a:pt x="1500" y="406"/>
                    </a:lnTo>
                    <a:lnTo>
                      <a:pt x="1505" y="406"/>
                    </a:lnTo>
                    <a:lnTo>
                      <a:pt x="1510" y="411"/>
                    </a:lnTo>
                    <a:lnTo>
                      <a:pt x="1515" y="413"/>
                    </a:lnTo>
                    <a:lnTo>
                      <a:pt x="1523" y="419"/>
                    </a:lnTo>
                    <a:lnTo>
                      <a:pt x="1528" y="424"/>
                    </a:lnTo>
                    <a:lnTo>
                      <a:pt x="1535" y="431"/>
                    </a:lnTo>
                    <a:lnTo>
                      <a:pt x="1543" y="441"/>
                    </a:lnTo>
                    <a:lnTo>
                      <a:pt x="1545" y="449"/>
                    </a:lnTo>
                    <a:lnTo>
                      <a:pt x="1538" y="456"/>
                    </a:lnTo>
                    <a:lnTo>
                      <a:pt x="1530" y="466"/>
                    </a:lnTo>
                    <a:lnTo>
                      <a:pt x="1528" y="477"/>
                    </a:lnTo>
                    <a:lnTo>
                      <a:pt x="1530" y="479"/>
                    </a:lnTo>
                    <a:lnTo>
                      <a:pt x="1538" y="482"/>
                    </a:lnTo>
                    <a:lnTo>
                      <a:pt x="1543" y="487"/>
                    </a:lnTo>
                    <a:lnTo>
                      <a:pt x="1545" y="489"/>
                    </a:lnTo>
                    <a:lnTo>
                      <a:pt x="1543" y="494"/>
                    </a:lnTo>
                    <a:lnTo>
                      <a:pt x="1535" y="499"/>
                    </a:lnTo>
                    <a:lnTo>
                      <a:pt x="1528" y="504"/>
                    </a:lnTo>
                    <a:lnTo>
                      <a:pt x="1525" y="509"/>
                    </a:lnTo>
                    <a:lnTo>
                      <a:pt x="1520" y="509"/>
                    </a:lnTo>
                    <a:lnTo>
                      <a:pt x="1518" y="509"/>
                    </a:lnTo>
                    <a:lnTo>
                      <a:pt x="1515" y="509"/>
                    </a:lnTo>
                    <a:lnTo>
                      <a:pt x="1513" y="509"/>
                    </a:lnTo>
                    <a:lnTo>
                      <a:pt x="1508" y="512"/>
                    </a:lnTo>
                    <a:lnTo>
                      <a:pt x="1500" y="514"/>
                    </a:lnTo>
                    <a:lnTo>
                      <a:pt x="1495" y="519"/>
                    </a:lnTo>
                    <a:lnTo>
                      <a:pt x="1492" y="522"/>
                    </a:lnTo>
                    <a:lnTo>
                      <a:pt x="1492" y="524"/>
                    </a:lnTo>
                    <a:lnTo>
                      <a:pt x="1495" y="527"/>
                    </a:lnTo>
                    <a:lnTo>
                      <a:pt x="1498" y="529"/>
                    </a:lnTo>
                    <a:lnTo>
                      <a:pt x="1500" y="532"/>
                    </a:lnTo>
                    <a:lnTo>
                      <a:pt x="1503" y="535"/>
                    </a:lnTo>
                    <a:lnTo>
                      <a:pt x="1508" y="537"/>
                    </a:lnTo>
                    <a:lnTo>
                      <a:pt x="1513" y="540"/>
                    </a:lnTo>
                    <a:lnTo>
                      <a:pt x="1518" y="540"/>
                    </a:lnTo>
                    <a:lnTo>
                      <a:pt x="1523" y="537"/>
                    </a:lnTo>
                    <a:lnTo>
                      <a:pt x="1528" y="532"/>
                    </a:lnTo>
                    <a:lnTo>
                      <a:pt x="1530" y="529"/>
                    </a:lnTo>
                    <a:lnTo>
                      <a:pt x="1535" y="527"/>
                    </a:lnTo>
                    <a:lnTo>
                      <a:pt x="1540" y="527"/>
                    </a:lnTo>
                    <a:lnTo>
                      <a:pt x="1548" y="524"/>
                    </a:lnTo>
                    <a:lnTo>
                      <a:pt x="1556" y="519"/>
                    </a:lnTo>
                    <a:lnTo>
                      <a:pt x="1561" y="519"/>
                    </a:lnTo>
                    <a:lnTo>
                      <a:pt x="1563" y="519"/>
                    </a:lnTo>
                    <a:lnTo>
                      <a:pt x="1566" y="522"/>
                    </a:lnTo>
                    <a:lnTo>
                      <a:pt x="1568" y="524"/>
                    </a:lnTo>
                    <a:lnTo>
                      <a:pt x="1571" y="524"/>
                    </a:lnTo>
                    <a:lnTo>
                      <a:pt x="1573" y="527"/>
                    </a:lnTo>
                    <a:lnTo>
                      <a:pt x="1576" y="529"/>
                    </a:lnTo>
                    <a:lnTo>
                      <a:pt x="1578" y="529"/>
                    </a:lnTo>
                    <a:lnTo>
                      <a:pt x="1583" y="532"/>
                    </a:lnTo>
                    <a:lnTo>
                      <a:pt x="1588" y="532"/>
                    </a:lnTo>
                    <a:lnTo>
                      <a:pt x="1593" y="535"/>
                    </a:lnTo>
                    <a:lnTo>
                      <a:pt x="1603" y="535"/>
                    </a:lnTo>
                    <a:lnTo>
                      <a:pt x="1606" y="540"/>
                    </a:lnTo>
                    <a:lnTo>
                      <a:pt x="1606" y="542"/>
                    </a:lnTo>
                    <a:lnTo>
                      <a:pt x="1608" y="547"/>
                    </a:lnTo>
                    <a:lnTo>
                      <a:pt x="1611" y="547"/>
                    </a:lnTo>
                    <a:lnTo>
                      <a:pt x="1616" y="550"/>
                    </a:lnTo>
                    <a:lnTo>
                      <a:pt x="1619" y="550"/>
                    </a:lnTo>
                    <a:lnTo>
                      <a:pt x="1621" y="550"/>
                    </a:lnTo>
                    <a:lnTo>
                      <a:pt x="1624" y="547"/>
                    </a:lnTo>
                    <a:lnTo>
                      <a:pt x="1629" y="547"/>
                    </a:lnTo>
                    <a:lnTo>
                      <a:pt x="1631" y="547"/>
                    </a:lnTo>
                    <a:lnTo>
                      <a:pt x="1634" y="547"/>
                    </a:lnTo>
                    <a:lnTo>
                      <a:pt x="1639" y="547"/>
                    </a:lnTo>
                    <a:lnTo>
                      <a:pt x="1641" y="547"/>
                    </a:lnTo>
                    <a:lnTo>
                      <a:pt x="1644" y="550"/>
                    </a:lnTo>
                    <a:lnTo>
                      <a:pt x="1649" y="550"/>
                    </a:lnTo>
                    <a:lnTo>
                      <a:pt x="1651" y="550"/>
                    </a:lnTo>
                    <a:lnTo>
                      <a:pt x="1654" y="547"/>
                    </a:lnTo>
                    <a:lnTo>
                      <a:pt x="1659" y="547"/>
                    </a:lnTo>
                    <a:lnTo>
                      <a:pt x="1664" y="547"/>
                    </a:lnTo>
                    <a:lnTo>
                      <a:pt x="1669" y="545"/>
                    </a:lnTo>
                    <a:lnTo>
                      <a:pt x="1671" y="545"/>
                    </a:lnTo>
                    <a:lnTo>
                      <a:pt x="1674" y="545"/>
                    </a:lnTo>
                    <a:lnTo>
                      <a:pt x="1679" y="545"/>
                    </a:lnTo>
                    <a:lnTo>
                      <a:pt x="1682" y="545"/>
                    </a:lnTo>
                    <a:lnTo>
                      <a:pt x="1684" y="545"/>
                    </a:lnTo>
                    <a:lnTo>
                      <a:pt x="1687" y="545"/>
                    </a:lnTo>
                    <a:lnTo>
                      <a:pt x="1692" y="545"/>
                    </a:lnTo>
                    <a:lnTo>
                      <a:pt x="1697" y="545"/>
                    </a:lnTo>
                    <a:lnTo>
                      <a:pt x="1699" y="542"/>
                    </a:lnTo>
                    <a:lnTo>
                      <a:pt x="1697" y="540"/>
                    </a:lnTo>
                    <a:lnTo>
                      <a:pt x="1697" y="537"/>
                    </a:lnTo>
                    <a:lnTo>
                      <a:pt x="1692" y="535"/>
                    </a:lnTo>
                    <a:lnTo>
                      <a:pt x="1687" y="532"/>
                    </a:lnTo>
                    <a:lnTo>
                      <a:pt x="1679" y="529"/>
                    </a:lnTo>
                    <a:lnTo>
                      <a:pt x="1677" y="529"/>
                    </a:lnTo>
                    <a:lnTo>
                      <a:pt x="1674" y="527"/>
                    </a:lnTo>
                    <a:lnTo>
                      <a:pt x="1671" y="524"/>
                    </a:lnTo>
                    <a:lnTo>
                      <a:pt x="1669" y="524"/>
                    </a:lnTo>
                    <a:lnTo>
                      <a:pt x="1666" y="524"/>
                    </a:lnTo>
                    <a:lnTo>
                      <a:pt x="1664" y="524"/>
                    </a:lnTo>
                    <a:lnTo>
                      <a:pt x="1661" y="524"/>
                    </a:lnTo>
                    <a:lnTo>
                      <a:pt x="1656" y="522"/>
                    </a:lnTo>
                    <a:lnTo>
                      <a:pt x="1651" y="519"/>
                    </a:lnTo>
                    <a:lnTo>
                      <a:pt x="1641" y="517"/>
                    </a:lnTo>
                    <a:lnTo>
                      <a:pt x="1636" y="514"/>
                    </a:lnTo>
                    <a:lnTo>
                      <a:pt x="1634" y="512"/>
                    </a:lnTo>
                    <a:lnTo>
                      <a:pt x="1634" y="509"/>
                    </a:lnTo>
                    <a:lnTo>
                      <a:pt x="1636" y="509"/>
                    </a:lnTo>
                    <a:lnTo>
                      <a:pt x="1639" y="509"/>
                    </a:lnTo>
                    <a:lnTo>
                      <a:pt x="1644" y="509"/>
                    </a:lnTo>
                    <a:lnTo>
                      <a:pt x="1649" y="512"/>
                    </a:lnTo>
                    <a:lnTo>
                      <a:pt x="1651" y="512"/>
                    </a:lnTo>
                    <a:lnTo>
                      <a:pt x="1656" y="514"/>
                    </a:lnTo>
                    <a:lnTo>
                      <a:pt x="1659" y="514"/>
                    </a:lnTo>
                    <a:lnTo>
                      <a:pt x="1664" y="514"/>
                    </a:lnTo>
                    <a:lnTo>
                      <a:pt x="1666" y="519"/>
                    </a:lnTo>
                    <a:lnTo>
                      <a:pt x="1671" y="519"/>
                    </a:lnTo>
                    <a:lnTo>
                      <a:pt x="1677" y="517"/>
                    </a:lnTo>
                    <a:lnTo>
                      <a:pt x="1687" y="514"/>
                    </a:lnTo>
                    <a:lnTo>
                      <a:pt x="1694" y="514"/>
                    </a:lnTo>
                    <a:lnTo>
                      <a:pt x="1697" y="519"/>
                    </a:lnTo>
                    <a:lnTo>
                      <a:pt x="1699" y="519"/>
                    </a:lnTo>
                    <a:lnTo>
                      <a:pt x="1704" y="522"/>
                    </a:lnTo>
                    <a:lnTo>
                      <a:pt x="1707" y="524"/>
                    </a:lnTo>
                    <a:lnTo>
                      <a:pt x="1707" y="522"/>
                    </a:lnTo>
                    <a:lnTo>
                      <a:pt x="1704" y="519"/>
                    </a:lnTo>
                    <a:lnTo>
                      <a:pt x="1702" y="514"/>
                    </a:lnTo>
                    <a:lnTo>
                      <a:pt x="1699" y="514"/>
                    </a:lnTo>
                    <a:lnTo>
                      <a:pt x="1699" y="509"/>
                    </a:lnTo>
                    <a:lnTo>
                      <a:pt x="1697" y="507"/>
                    </a:lnTo>
                    <a:lnTo>
                      <a:pt x="1694" y="502"/>
                    </a:lnTo>
                    <a:lnTo>
                      <a:pt x="1692" y="494"/>
                    </a:lnTo>
                    <a:lnTo>
                      <a:pt x="1692" y="492"/>
                    </a:lnTo>
                    <a:lnTo>
                      <a:pt x="1692" y="489"/>
                    </a:lnTo>
                    <a:lnTo>
                      <a:pt x="1692" y="487"/>
                    </a:lnTo>
                    <a:lnTo>
                      <a:pt x="1689" y="482"/>
                    </a:lnTo>
                    <a:lnTo>
                      <a:pt x="1682" y="479"/>
                    </a:lnTo>
                    <a:lnTo>
                      <a:pt x="1677" y="479"/>
                    </a:lnTo>
                    <a:lnTo>
                      <a:pt x="1671" y="477"/>
                    </a:lnTo>
                    <a:lnTo>
                      <a:pt x="1669" y="471"/>
                    </a:lnTo>
                    <a:lnTo>
                      <a:pt x="1664" y="469"/>
                    </a:lnTo>
                    <a:lnTo>
                      <a:pt x="1659" y="469"/>
                    </a:lnTo>
                    <a:lnTo>
                      <a:pt x="1651" y="466"/>
                    </a:lnTo>
                    <a:lnTo>
                      <a:pt x="1646" y="466"/>
                    </a:lnTo>
                    <a:lnTo>
                      <a:pt x="1644" y="466"/>
                    </a:lnTo>
                    <a:lnTo>
                      <a:pt x="1639" y="464"/>
                    </a:lnTo>
                    <a:lnTo>
                      <a:pt x="1634" y="461"/>
                    </a:lnTo>
                    <a:lnTo>
                      <a:pt x="1631" y="459"/>
                    </a:lnTo>
                    <a:lnTo>
                      <a:pt x="1626" y="459"/>
                    </a:lnTo>
                    <a:lnTo>
                      <a:pt x="1624" y="454"/>
                    </a:lnTo>
                    <a:lnTo>
                      <a:pt x="1621" y="451"/>
                    </a:lnTo>
                    <a:lnTo>
                      <a:pt x="1616" y="446"/>
                    </a:lnTo>
                    <a:lnTo>
                      <a:pt x="1614" y="441"/>
                    </a:lnTo>
                    <a:lnTo>
                      <a:pt x="1611" y="439"/>
                    </a:lnTo>
                    <a:lnTo>
                      <a:pt x="1611" y="434"/>
                    </a:lnTo>
                    <a:lnTo>
                      <a:pt x="1614" y="431"/>
                    </a:lnTo>
                    <a:lnTo>
                      <a:pt x="1619" y="431"/>
                    </a:lnTo>
                    <a:lnTo>
                      <a:pt x="1624" y="431"/>
                    </a:lnTo>
                    <a:lnTo>
                      <a:pt x="1631" y="434"/>
                    </a:lnTo>
                    <a:lnTo>
                      <a:pt x="1636" y="436"/>
                    </a:lnTo>
                    <a:lnTo>
                      <a:pt x="1639" y="436"/>
                    </a:lnTo>
                    <a:lnTo>
                      <a:pt x="1644" y="439"/>
                    </a:lnTo>
                    <a:lnTo>
                      <a:pt x="1649" y="441"/>
                    </a:lnTo>
                    <a:lnTo>
                      <a:pt x="1654" y="444"/>
                    </a:lnTo>
                    <a:lnTo>
                      <a:pt x="1659" y="446"/>
                    </a:lnTo>
                    <a:lnTo>
                      <a:pt x="1664" y="449"/>
                    </a:lnTo>
                    <a:lnTo>
                      <a:pt x="1669" y="451"/>
                    </a:lnTo>
                    <a:lnTo>
                      <a:pt x="1671" y="451"/>
                    </a:lnTo>
                    <a:lnTo>
                      <a:pt x="1677" y="449"/>
                    </a:lnTo>
                    <a:lnTo>
                      <a:pt x="1679" y="444"/>
                    </a:lnTo>
                    <a:lnTo>
                      <a:pt x="1679" y="441"/>
                    </a:lnTo>
                    <a:lnTo>
                      <a:pt x="1677" y="436"/>
                    </a:lnTo>
                    <a:lnTo>
                      <a:pt x="1671" y="434"/>
                    </a:lnTo>
                    <a:lnTo>
                      <a:pt x="1666" y="431"/>
                    </a:lnTo>
                    <a:lnTo>
                      <a:pt x="1666" y="429"/>
                    </a:lnTo>
                    <a:lnTo>
                      <a:pt x="1666" y="426"/>
                    </a:lnTo>
                    <a:lnTo>
                      <a:pt x="1669" y="424"/>
                    </a:lnTo>
                    <a:lnTo>
                      <a:pt x="1671" y="424"/>
                    </a:lnTo>
                    <a:lnTo>
                      <a:pt x="1674" y="421"/>
                    </a:lnTo>
                    <a:lnTo>
                      <a:pt x="1677" y="419"/>
                    </a:lnTo>
                    <a:lnTo>
                      <a:pt x="1677" y="416"/>
                    </a:lnTo>
                    <a:lnTo>
                      <a:pt x="1674" y="413"/>
                    </a:lnTo>
                    <a:lnTo>
                      <a:pt x="1671" y="408"/>
                    </a:lnTo>
                    <a:lnTo>
                      <a:pt x="1669" y="406"/>
                    </a:lnTo>
                    <a:lnTo>
                      <a:pt x="1664" y="406"/>
                    </a:lnTo>
                    <a:lnTo>
                      <a:pt x="1664" y="403"/>
                    </a:lnTo>
                    <a:lnTo>
                      <a:pt x="1669" y="401"/>
                    </a:lnTo>
                    <a:lnTo>
                      <a:pt x="1674" y="398"/>
                    </a:lnTo>
                    <a:lnTo>
                      <a:pt x="1677" y="393"/>
                    </a:lnTo>
                    <a:lnTo>
                      <a:pt x="1674" y="391"/>
                    </a:lnTo>
                    <a:lnTo>
                      <a:pt x="1669" y="388"/>
                    </a:lnTo>
                    <a:lnTo>
                      <a:pt x="1661" y="386"/>
                    </a:lnTo>
                    <a:lnTo>
                      <a:pt x="1654" y="386"/>
                    </a:lnTo>
                    <a:lnTo>
                      <a:pt x="1649" y="386"/>
                    </a:lnTo>
                    <a:lnTo>
                      <a:pt x="1644" y="386"/>
                    </a:lnTo>
                    <a:lnTo>
                      <a:pt x="1639" y="388"/>
                    </a:lnTo>
                    <a:lnTo>
                      <a:pt x="1636" y="388"/>
                    </a:lnTo>
                    <a:lnTo>
                      <a:pt x="1634" y="388"/>
                    </a:lnTo>
                    <a:lnTo>
                      <a:pt x="1631" y="386"/>
                    </a:lnTo>
                    <a:lnTo>
                      <a:pt x="1634" y="383"/>
                    </a:lnTo>
                    <a:lnTo>
                      <a:pt x="1631" y="383"/>
                    </a:lnTo>
                    <a:lnTo>
                      <a:pt x="1629" y="381"/>
                    </a:lnTo>
                    <a:lnTo>
                      <a:pt x="1626" y="381"/>
                    </a:lnTo>
                    <a:lnTo>
                      <a:pt x="1621" y="381"/>
                    </a:lnTo>
                    <a:lnTo>
                      <a:pt x="1616" y="381"/>
                    </a:lnTo>
                    <a:lnTo>
                      <a:pt x="1611" y="378"/>
                    </a:lnTo>
                    <a:lnTo>
                      <a:pt x="1606" y="378"/>
                    </a:lnTo>
                    <a:lnTo>
                      <a:pt x="1603" y="378"/>
                    </a:lnTo>
                    <a:lnTo>
                      <a:pt x="1598" y="376"/>
                    </a:lnTo>
                    <a:lnTo>
                      <a:pt x="1598" y="378"/>
                    </a:lnTo>
                    <a:lnTo>
                      <a:pt x="1601" y="381"/>
                    </a:lnTo>
                    <a:lnTo>
                      <a:pt x="1603" y="386"/>
                    </a:lnTo>
                    <a:lnTo>
                      <a:pt x="1601" y="386"/>
                    </a:lnTo>
                    <a:lnTo>
                      <a:pt x="1596" y="386"/>
                    </a:lnTo>
                    <a:lnTo>
                      <a:pt x="1591" y="381"/>
                    </a:lnTo>
                    <a:lnTo>
                      <a:pt x="1583" y="376"/>
                    </a:lnTo>
                    <a:lnTo>
                      <a:pt x="1578" y="373"/>
                    </a:lnTo>
                    <a:lnTo>
                      <a:pt x="1576" y="373"/>
                    </a:lnTo>
                    <a:lnTo>
                      <a:pt x="1568" y="376"/>
                    </a:lnTo>
                    <a:lnTo>
                      <a:pt x="1563" y="373"/>
                    </a:lnTo>
                    <a:lnTo>
                      <a:pt x="1558" y="371"/>
                    </a:lnTo>
                    <a:lnTo>
                      <a:pt x="1558" y="366"/>
                    </a:lnTo>
                    <a:lnTo>
                      <a:pt x="1561" y="363"/>
                    </a:lnTo>
                    <a:lnTo>
                      <a:pt x="1561" y="361"/>
                    </a:lnTo>
                    <a:lnTo>
                      <a:pt x="1561" y="358"/>
                    </a:lnTo>
                    <a:lnTo>
                      <a:pt x="1563" y="356"/>
                    </a:lnTo>
                    <a:lnTo>
                      <a:pt x="1566" y="356"/>
                    </a:lnTo>
                    <a:lnTo>
                      <a:pt x="1568" y="356"/>
                    </a:lnTo>
                    <a:lnTo>
                      <a:pt x="1568" y="353"/>
                    </a:lnTo>
                    <a:lnTo>
                      <a:pt x="1561" y="350"/>
                    </a:lnTo>
                    <a:lnTo>
                      <a:pt x="1556" y="350"/>
                    </a:lnTo>
                    <a:lnTo>
                      <a:pt x="1553" y="345"/>
                    </a:lnTo>
                    <a:lnTo>
                      <a:pt x="1556" y="343"/>
                    </a:lnTo>
                    <a:lnTo>
                      <a:pt x="1561" y="343"/>
                    </a:lnTo>
                    <a:lnTo>
                      <a:pt x="1558" y="343"/>
                    </a:lnTo>
                    <a:lnTo>
                      <a:pt x="1556" y="340"/>
                    </a:lnTo>
                    <a:lnTo>
                      <a:pt x="1553" y="335"/>
                    </a:lnTo>
                    <a:lnTo>
                      <a:pt x="1548" y="333"/>
                    </a:lnTo>
                    <a:lnTo>
                      <a:pt x="1545" y="333"/>
                    </a:lnTo>
                    <a:lnTo>
                      <a:pt x="1540" y="333"/>
                    </a:lnTo>
                    <a:lnTo>
                      <a:pt x="1538" y="333"/>
                    </a:lnTo>
                    <a:lnTo>
                      <a:pt x="1540" y="330"/>
                    </a:lnTo>
                    <a:lnTo>
                      <a:pt x="1540" y="328"/>
                    </a:lnTo>
                    <a:lnTo>
                      <a:pt x="1538" y="325"/>
                    </a:lnTo>
                    <a:lnTo>
                      <a:pt x="1533" y="325"/>
                    </a:lnTo>
                    <a:lnTo>
                      <a:pt x="1528" y="325"/>
                    </a:lnTo>
                    <a:lnTo>
                      <a:pt x="1520" y="325"/>
                    </a:lnTo>
                    <a:lnTo>
                      <a:pt x="1515" y="325"/>
                    </a:lnTo>
                    <a:lnTo>
                      <a:pt x="1510" y="325"/>
                    </a:lnTo>
                    <a:lnTo>
                      <a:pt x="1503" y="323"/>
                    </a:lnTo>
                    <a:lnTo>
                      <a:pt x="1500" y="323"/>
                    </a:lnTo>
                    <a:lnTo>
                      <a:pt x="1500" y="320"/>
                    </a:lnTo>
                    <a:lnTo>
                      <a:pt x="1498" y="318"/>
                    </a:lnTo>
                    <a:lnTo>
                      <a:pt x="1492" y="315"/>
                    </a:lnTo>
                    <a:lnTo>
                      <a:pt x="1485" y="315"/>
                    </a:lnTo>
                    <a:lnTo>
                      <a:pt x="1480" y="318"/>
                    </a:lnTo>
                    <a:lnTo>
                      <a:pt x="1475" y="323"/>
                    </a:lnTo>
                    <a:lnTo>
                      <a:pt x="1472" y="325"/>
                    </a:lnTo>
                    <a:lnTo>
                      <a:pt x="1467" y="325"/>
                    </a:lnTo>
                    <a:lnTo>
                      <a:pt x="1462" y="320"/>
                    </a:lnTo>
                    <a:lnTo>
                      <a:pt x="1460" y="318"/>
                    </a:lnTo>
                    <a:lnTo>
                      <a:pt x="1457" y="313"/>
                    </a:lnTo>
                    <a:lnTo>
                      <a:pt x="1455" y="310"/>
                    </a:lnTo>
                    <a:lnTo>
                      <a:pt x="1450" y="305"/>
                    </a:lnTo>
                    <a:lnTo>
                      <a:pt x="1442" y="300"/>
                    </a:lnTo>
                    <a:lnTo>
                      <a:pt x="1435" y="298"/>
                    </a:lnTo>
                    <a:lnTo>
                      <a:pt x="1429" y="298"/>
                    </a:lnTo>
                    <a:lnTo>
                      <a:pt x="1427" y="300"/>
                    </a:lnTo>
                    <a:lnTo>
                      <a:pt x="1419" y="303"/>
                    </a:lnTo>
                    <a:lnTo>
                      <a:pt x="1414" y="305"/>
                    </a:lnTo>
                    <a:lnTo>
                      <a:pt x="1414" y="308"/>
                    </a:lnTo>
                    <a:lnTo>
                      <a:pt x="1414" y="313"/>
                    </a:lnTo>
                    <a:lnTo>
                      <a:pt x="1409" y="315"/>
                    </a:lnTo>
                    <a:lnTo>
                      <a:pt x="1404" y="320"/>
                    </a:lnTo>
                    <a:lnTo>
                      <a:pt x="1397" y="320"/>
                    </a:lnTo>
                    <a:lnTo>
                      <a:pt x="1394" y="320"/>
                    </a:lnTo>
                    <a:lnTo>
                      <a:pt x="1392" y="315"/>
                    </a:lnTo>
                    <a:lnTo>
                      <a:pt x="1392" y="310"/>
                    </a:lnTo>
                    <a:lnTo>
                      <a:pt x="1389" y="305"/>
                    </a:lnTo>
                    <a:lnTo>
                      <a:pt x="1389" y="303"/>
                    </a:lnTo>
                    <a:lnTo>
                      <a:pt x="1387" y="298"/>
                    </a:lnTo>
                    <a:lnTo>
                      <a:pt x="1384" y="292"/>
                    </a:lnTo>
                    <a:lnTo>
                      <a:pt x="1382" y="290"/>
                    </a:lnTo>
                    <a:lnTo>
                      <a:pt x="1374" y="285"/>
                    </a:lnTo>
                    <a:lnTo>
                      <a:pt x="1366" y="285"/>
                    </a:lnTo>
                    <a:lnTo>
                      <a:pt x="1359" y="287"/>
                    </a:lnTo>
                    <a:lnTo>
                      <a:pt x="1354" y="292"/>
                    </a:lnTo>
                    <a:lnTo>
                      <a:pt x="1351" y="303"/>
                    </a:lnTo>
                    <a:lnTo>
                      <a:pt x="1349" y="313"/>
                    </a:lnTo>
                    <a:lnTo>
                      <a:pt x="1349" y="325"/>
                    </a:lnTo>
                    <a:lnTo>
                      <a:pt x="1354" y="343"/>
                    </a:lnTo>
                    <a:lnTo>
                      <a:pt x="1359" y="356"/>
                    </a:lnTo>
                    <a:lnTo>
                      <a:pt x="1356" y="353"/>
                    </a:lnTo>
                    <a:lnTo>
                      <a:pt x="1354" y="350"/>
                    </a:lnTo>
                    <a:lnTo>
                      <a:pt x="1349" y="345"/>
                    </a:lnTo>
                    <a:lnTo>
                      <a:pt x="1344" y="338"/>
                    </a:lnTo>
                    <a:lnTo>
                      <a:pt x="1341" y="330"/>
                    </a:lnTo>
                    <a:lnTo>
                      <a:pt x="1339" y="323"/>
                    </a:lnTo>
                    <a:lnTo>
                      <a:pt x="1339" y="310"/>
                    </a:lnTo>
                    <a:lnTo>
                      <a:pt x="1344" y="298"/>
                    </a:lnTo>
                    <a:lnTo>
                      <a:pt x="1344" y="290"/>
                    </a:lnTo>
                    <a:lnTo>
                      <a:pt x="1341" y="287"/>
                    </a:lnTo>
                    <a:lnTo>
                      <a:pt x="1336" y="287"/>
                    </a:lnTo>
                    <a:lnTo>
                      <a:pt x="1331" y="287"/>
                    </a:lnTo>
                    <a:lnTo>
                      <a:pt x="1324" y="290"/>
                    </a:lnTo>
                    <a:lnTo>
                      <a:pt x="1316" y="298"/>
                    </a:lnTo>
                    <a:lnTo>
                      <a:pt x="1311" y="310"/>
                    </a:lnTo>
                    <a:lnTo>
                      <a:pt x="1308" y="325"/>
                    </a:lnTo>
                    <a:lnTo>
                      <a:pt x="1308" y="335"/>
                    </a:lnTo>
                    <a:lnTo>
                      <a:pt x="1308" y="340"/>
                    </a:lnTo>
                    <a:lnTo>
                      <a:pt x="1308" y="345"/>
                    </a:lnTo>
                    <a:lnTo>
                      <a:pt x="1308" y="356"/>
                    </a:lnTo>
                    <a:lnTo>
                      <a:pt x="1308" y="361"/>
                    </a:lnTo>
                    <a:lnTo>
                      <a:pt x="1311" y="363"/>
                    </a:lnTo>
                    <a:lnTo>
                      <a:pt x="1316" y="366"/>
                    </a:lnTo>
                    <a:lnTo>
                      <a:pt x="1319" y="366"/>
                    </a:lnTo>
                    <a:lnTo>
                      <a:pt x="1321" y="366"/>
                    </a:lnTo>
                    <a:lnTo>
                      <a:pt x="1329" y="368"/>
                    </a:lnTo>
                    <a:lnTo>
                      <a:pt x="1334" y="371"/>
                    </a:lnTo>
                    <a:lnTo>
                      <a:pt x="1339" y="371"/>
                    </a:lnTo>
                    <a:lnTo>
                      <a:pt x="1341" y="373"/>
                    </a:lnTo>
                    <a:lnTo>
                      <a:pt x="1339" y="376"/>
                    </a:lnTo>
                    <a:lnTo>
                      <a:pt x="1334" y="376"/>
                    </a:lnTo>
                    <a:lnTo>
                      <a:pt x="1331" y="376"/>
                    </a:lnTo>
                    <a:lnTo>
                      <a:pt x="1326" y="376"/>
                    </a:lnTo>
                    <a:lnTo>
                      <a:pt x="1321" y="378"/>
                    </a:lnTo>
                    <a:lnTo>
                      <a:pt x="1316" y="381"/>
                    </a:lnTo>
                    <a:lnTo>
                      <a:pt x="1316" y="383"/>
                    </a:lnTo>
                    <a:lnTo>
                      <a:pt x="1319" y="386"/>
                    </a:lnTo>
                    <a:lnTo>
                      <a:pt x="1321" y="386"/>
                    </a:lnTo>
                    <a:lnTo>
                      <a:pt x="1326" y="388"/>
                    </a:lnTo>
                    <a:lnTo>
                      <a:pt x="1331" y="391"/>
                    </a:lnTo>
                    <a:lnTo>
                      <a:pt x="1334" y="393"/>
                    </a:lnTo>
                    <a:lnTo>
                      <a:pt x="1339" y="396"/>
                    </a:lnTo>
                    <a:lnTo>
                      <a:pt x="1341" y="396"/>
                    </a:lnTo>
                    <a:lnTo>
                      <a:pt x="1346" y="396"/>
                    </a:lnTo>
                    <a:lnTo>
                      <a:pt x="1351" y="393"/>
                    </a:lnTo>
                    <a:lnTo>
                      <a:pt x="1356" y="391"/>
                    </a:lnTo>
                    <a:lnTo>
                      <a:pt x="1359" y="393"/>
                    </a:lnTo>
                    <a:lnTo>
                      <a:pt x="1361" y="396"/>
                    </a:lnTo>
                    <a:lnTo>
                      <a:pt x="1371" y="398"/>
                    </a:lnTo>
                    <a:lnTo>
                      <a:pt x="1374" y="398"/>
                    </a:lnTo>
                    <a:lnTo>
                      <a:pt x="1366" y="436"/>
                    </a:lnTo>
                    <a:lnTo>
                      <a:pt x="1336" y="482"/>
                    </a:lnTo>
                    <a:lnTo>
                      <a:pt x="1326" y="426"/>
                    </a:lnTo>
                    <a:lnTo>
                      <a:pt x="1308" y="403"/>
                    </a:lnTo>
                    <a:lnTo>
                      <a:pt x="1288" y="431"/>
                    </a:lnTo>
                    <a:lnTo>
                      <a:pt x="1278" y="403"/>
                    </a:lnTo>
                    <a:lnTo>
                      <a:pt x="1258" y="368"/>
                    </a:lnTo>
                    <a:lnTo>
                      <a:pt x="1248" y="323"/>
                    </a:lnTo>
                    <a:lnTo>
                      <a:pt x="1215" y="270"/>
                    </a:lnTo>
                    <a:lnTo>
                      <a:pt x="1190" y="343"/>
                    </a:lnTo>
                    <a:lnTo>
                      <a:pt x="1190" y="368"/>
                    </a:lnTo>
                    <a:lnTo>
                      <a:pt x="1225" y="398"/>
                    </a:lnTo>
                    <a:lnTo>
                      <a:pt x="1230" y="431"/>
                    </a:lnTo>
                    <a:lnTo>
                      <a:pt x="1205" y="456"/>
                    </a:lnTo>
                    <a:lnTo>
                      <a:pt x="1190" y="446"/>
                    </a:lnTo>
                    <a:lnTo>
                      <a:pt x="1185" y="446"/>
                    </a:lnTo>
                    <a:lnTo>
                      <a:pt x="1185" y="444"/>
                    </a:lnTo>
                    <a:lnTo>
                      <a:pt x="1187" y="439"/>
                    </a:lnTo>
                    <a:lnTo>
                      <a:pt x="1185" y="434"/>
                    </a:lnTo>
                    <a:lnTo>
                      <a:pt x="1185" y="429"/>
                    </a:lnTo>
                    <a:lnTo>
                      <a:pt x="1182" y="424"/>
                    </a:lnTo>
                    <a:lnTo>
                      <a:pt x="1185" y="424"/>
                    </a:lnTo>
                    <a:lnTo>
                      <a:pt x="1187" y="424"/>
                    </a:lnTo>
                    <a:lnTo>
                      <a:pt x="1190" y="424"/>
                    </a:lnTo>
                    <a:lnTo>
                      <a:pt x="1192" y="424"/>
                    </a:lnTo>
                    <a:lnTo>
                      <a:pt x="1195" y="424"/>
                    </a:lnTo>
                    <a:lnTo>
                      <a:pt x="1198" y="419"/>
                    </a:lnTo>
                    <a:lnTo>
                      <a:pt x="1200" y="413"/>
                    </a:lnTo>
                    <a:lnTo>
                      <a:pt x="1198" y="408"/>
                    </a:lnTo>
                    <a:lnTo>
                      <a:pt x="1192" y="406"/>
                    </a:lnTo>
                    <a:lnTo>
                      <a:pt x="1190" y="403"/>
                    </a:lnTo>
                    <a:lnTo>
                      <a:pt x="1185" y="403"/>
                    </a:lnTo>
                    <a:lnTo>
                      <a:pt x="1180" y="398"/>
                    </a:lnTo>
                    <a:lnTo>
                      <a:pt x="1175" y="396"/>
                    </a:lnTo>
                    <a:lnTo>
                      <a:pt x="1170" y="391"/>
                    </a:lnTo>
                    <a:lnTo>
                      <a:pt x="1167" y="388"/>
                    </a:lnTo>
                    <a:lnTo>
                      <a:pt x="1165" y="383"/>
                    </a:lnTo>
                    <a:lnTo>
                      <a:pt x="1162" y="378"/>
                    </a:lnTo>
                    <a:lnTo>
                      <a:pt x="1162" y="373"/>
                    </a:lnTo>
                    <a:lnTo>
                      <a:pt x="1162" y="371"/>
                    </a:lnTo>
                    <a:lnTo>
                      <a:pt x="1165" y="368"/>
                    </a:lnTo>
                    <a:lnTo>
                      <a:pt x="1165" y="363"/>
                    </a:lnTo>
                    <a:lnTo>
                      <a:pt x="1162" y="356"/>
                    </a:lnTo>
                    <a:lnTo>
                      <a:pt x="1162" y="350"/>
                    </a:lnTo>
                    <a:lnTo>
                      <a:pt x="1160" y="343"/>
                    </a:lnTo>
                    <a:lnTo>
                      <a:pt x="1160" y="338"/>
                    </a:lnTo>
                    <a:lnTo>
                      <a:pt x="1157" y="333"/>
                    </a:lnTo>
                    <a:lnTo>
                      <a:pt x="1157" y="328"/>
                    </a:lnTo>
                    <a:lnTo>
                      <a:pt x="1160" y="325"/>
                    </a:lnTo>
                    <a:lnTo>
                      <a:pt x="1162" y="323"/>
                    </a:lnTo>
                    <a:lnTo>
                      <a:pt x="1165" y="323"/>
                    </a:lnTo>
                    <a:lnTo>
                      <a:pt x="1167" y="318"/>
                    </a:lnTo>
                    <a:lnTo>
                      <a:pt x="1172" y="310"/>
                    </a:lnTo>
                    <a:lnTo>
                      <a:pt x="1172" y="308"/>
                    </a:lnTo>
                    <a:lnTo>
                      <a:pt x="1172" y="305"/>
                    </a:lnTo>
                    <a:lnTo>
                      <a:pt x="1170" y="303"/>
                    </a:lnTo>
                    <a:lnTo>
                      <a:pt x="1165" y="300"/>
                    </a:lnTo>
                    <a:lnTo>
                      <a:pt x="1162" y="300"/>
                    </a:lnTo>
                    <a:lnTo>
                      <a:pt x="1157" y="300"/>
                    </a:lnTo>
                    <a:lnTo>
                      <a:pt x="1152" y="300"/>
                    </a:lnTo>
                    <a:lnTo>
                      <a:pt x="1147" y="300"/>
                    </a:lnTo>
                    <a:lnTo>
                      <a:pt x="1142" y="303"/>
                    </a:lnTo>
                    <a:lnTo>
                      <a:pt x="1145" y="305"/>
                    </a:lnTo>
                    <a:lnTo>
                      <a:pt x="1147" y="308"/>
                    </a:lnTo>
                    <a:lnTo>
                      <a:pt x="1150" y="310"/>
                    </a:lnTo>
                    <a:lnTo>
                      <a:pt x="1152" y="313"/>
                    </a:lnTo>
                    <a:lnTo>
                      <a:pt x="1150" y="313"/>
                    </a:lnTo>
                    <a:lnTo>
                      <a:pt x="1147" y="315"/>
                    </a:lnTo>
                    <a:lnTo>
                      <a:pt x="1145" y="313"/>
                    </a:lnTo>
                    <a:lnTo>
                      <a:pt x="1142" y="310"/>
                    </a:lnTo>
                    <a:lnTo>
                      <a:pt x="1137" y="310"/>
                    </a:lnTo>
                    <a:lnTo>
                      <a:pt x="1134" y="313"/>
                    </a:lnTo>
                    <a:lnTo>
                      <a:pt x="1132" y="315"/>
                    </a:lnTo>
                    <a:lnTo>
                      <a:pt x="1132" y="320"/>
                    </a:lnTo>
                    <a:lnTo>
                      <a:pt x="1132" y="323"/>
                    </a:lnTo>
                    <a:lnTo>
                      <a:pt x="1134" y="328"/>
                    </a:lnTo>
                    <a:lnTo>
                      <a:pt x="1137" y="330"/>
                    </a:lnTo>
                    <a:lnTo>
                      <a:pt x="1134" y="335"/>
                    </a:lnTo>
                    <a:lnTo>
                      <a:pt x="1132" y="340"/>
                    </a:lnTo>
                    <a:lnTo>
                      <a:pt x="1132" y="348"/>
                    </a:lnTo>
                    <a:lnTo>
                      <a:pt x="1129" y="353"/>
                    </a:lnTo>
                    <a:lnTo>
                      <a:pt x="1127" y="350"/>
                    </a:lnTo>
                    <a:lnTo>
                      <a:pt x="1124" y="343"/>
                    </a:lnTo>
                    <a:lnTo>
                      <a:pt x="1124" y="335"/>
                    </a:lnTo>
                    <a:lnTo>
                      <a:pt x="1124" y="328"/>
                    </a:lnTo>
                    <a:lnTo>
                      <a:pt x="1119" y="323"/>
                    </a:lnTo>
                    <a:lnTo>
                      <a:pt x="1117" y="320"/>
                    </a:lnTo>
                    <a:lnTo>
                      <a:pt x="1112" y="315"/>
                    </a:lnTo>
                    <a:lnTo>
                      <a:pt x="1109" y="315"/>
                    </a:lnTo>
                    <a:lnTo>
                      <a:pt x="1109" y="318"/>
                    </a:lnTo>
                    <a:lnTo>
                      <a:pt x="1112" y="323"/>
                    </a:lnTo>
                    <a:lnTo>
                      <a:pt x="1112" y="328"/>
                    </a:lnTo>
                    <a:lnTo>
                      <a:pt x="1109" y="328"/>
                    </a:lnTo>
                    <a:lnTo>
                      <a:pt x="1104" y="328"/>
                    </a:lnTo>
                    <a:lnTo>
                      <a:pt x="1099" y="325"/>
                    </a:lnTo>
                    <a:lnTo>
                      <a:pt x="1094" y="320"/>
                    </a:lnTo>
                    <a:lnTo>
                      <a:pt x="1092" y="315"/>
                    </a:lnTo>
                    <a:lnTo>
                      <a:pt x="1092" y="313"/>
                    </a:lnTo>
                    <a:lnTo>
                      <a:pt x="1087" y="313"/>
                    </a:lnTo>
                    <a:lnTo>
                      <a:pt x="1082" y="315"/>
                    </a:lnTo>
                    <a:lnTo>
                      <a:pt x="1079" y="315"/>
                    </a:lnTo>
                    <a:lnTo>
                      <a:pt x="1077" y="313"/>
                    </a:lnTo>
                    <a:lnTo>
                      <a:pt x="1079" y="310"/>
                    </a:lnTo>
                    <a:lnTo>
                      <a:pt x="1082" y="303"/>
                    </a:lnTo>
                    <a:lnTo>
                      <a:pt x="1082" y="300"/>
                    </a:lnTo>
                    <a:lnTo>
                      <a:pt x="1077" y="298"/>
                    </a:lnTo>
                    <a:lnTo>
                      <a:pt x="1071" y="300"/>
                    </a:lnTo>
                    <a:lnTo>
                      <a:pt x="1064" y="300"/>
                    </a:lnTo>
                    <a:lnTo>
                      <a:pt x="1056" y="303"/>
                    </a:lnTo>
                    <a:lnTo>
                      <a:pt x="1051" y="303"/>
                    </a:lnTo>
                    <a:lnTo>
                      <a:pt x="1049" y="305"/>
                    </a:lnTo>
                    <a:lnTo>
                      <a:pt x="1044" y="305"/>
                    </a:lnTo>
                    <a:lnTo>
                      <a:pt x="1039" y="308"/>
                    </a:lnTo>
                    <a:lnTo>
                      <a:pt x="1036" y="310"/>
                    </a:lnTo>
                    <a:lnTo>
                      <a:pt x="1036" y="315"/>
                    </a:lnTo>
                    <a:lnTo>
                      <a:pt x="1034" y="320"/>
                    </a:lnTo>
                    <a:lnTo>
                      <a:pt x="1029" y="323"/>
                    </a:lnTo>
                    <a:lnTo>
                      <a:pt x="1024" y="323"/>
                    </a:lnTo>
                    <a:lnTo>
                      <a:pt x="1021" y="325"/>
                    </a:lnTo>
                    <a:lnTo>
                      <a:pt x="1021" y="330"/>
                    </a:lnTo>
                    <a:lnTo>
                      <a:pt x="1024" y="333"/>
                    </a:lnTo>
                    <a:lnTo>
                      <a:pt x="1029" y="338"/>
                    </a:lnTo>
                    <a:lnTo>
                      <a:pt x="1034" y="343"/>
                    </a:lnTo>
                    <a:lnTo>
                      <a:pt x="1036" y="345"/>
                    </a:lnTo>
                    <a:lnTo>
                      <a:pt x="1039" y="345"/>
                    </a:lnTo>
                    <a:lnTo>
                      <a:pt x="1039" y="350"/>
                    </a:lnTo>
                    <a:lnTo>
                      <a:pt x="1039" y="353"/>
                    </a:lnTo>
                    <a:lnTo>
                      <a:pt x="1034" y="356"/>
                    </a:lnTo>
                    <a:lnTo>
                      <a:pt x="1026" y="353"/>
                    </a:lnTo>
                    <a:lnTo>
                      <a:pt x="1021" y="356"/>
                    </a:lnTo>
                    <a:lnTo>
                      <a:pt x="1021" y="358"/>
                    </a:lnTo>
                    <a:lnTo>
                      <a:pt x="1021" y="361"/>
                    </a:lnTo>
                    <a:lnTo>
                      <a:pt x="1021" y="366"/>
                    </a:lnTo>
                    <a:lnTo>
                      <a:pt x="1024" y="371"/>
                    </a:lnTo>
                    <a:lnTo>
                      <a:pt x="1026" y="373"/>
                    </a:lnTo>
                    <a:lnTo>
                      <a:pt x="1031" y="373"/>
                    </a:lnTo>
                    <a:lnTo>
                      <a:pt x="1036" y="373"/>
                    </a:lnTo>
                    <a:lnTo>
                      <a:pt x="1044" y="373"/>
                    </a:lnTo>
                    <a:lnTo>
                      <a:pt x="1051" y="376"/>
                    </a:lnTo>
                    <a:lnTo>
                      <a:pt x="1054" y="376"/>
                    </a:lnTo>
                    <a:lnTo>
                      <a:pt x="1059" y="376"/>
                    </a:lnTo>
                    <a:lnTo>
                      <a:pt x="1069" y="378"/>
                    </a:lnTo>
                    <a:lnTo>
                      <a:pt x="1077" y="381"/>
                    </a:lnTo>
                    <a:lnTo>
                      <a:pt x="1082" y="386"/>
                    </a:lnTo>
                    <a:lnTo>
                      <a:pt x="1082" y="391"/>
                    </a:lnTo>
                    <a:lnTo>
                      <a:pt x="1079" y="396"/>
                    </a:lnTo>
                    <a:lnTo>
                      <a:pt x="1079" y="398"/>
                    </a:lnTo>
                    <a:lnTo>
                      <a:pt x="1077" y="398"/>
                    </a:lnTo>
                    <a:lnTo>
                      <a:pt x="1071" y="396"/>
                    </a:lnTo>
                    <a:lnTo>
                      <a:pt x="1066" y="396"/>
                    </a:lnTo>
                    <a:lnTo>
                      <a:pt x="1059" y="393"/>
                    </a:lnTo>
                    <a:lnTo>
                      <a:pt x="1054" y="388"/>
                    </a:lnTo>
                    <a:lnTo>
                      <a:pt x="1049" y="388"/>
                    </a:lnTo>
                    <a:lnTo>
                      <a:pt x="1044" y="386"/>
                    </a:lnTo>
                    <a:lnTo>
                      <a:pt x="1039" y="383"/>
                    </a:lnTo>
                    <a:lnTo>
                      <a:pt x="1034" y="383"/>
                    </a:lnTo>
                    <a:lnTo>
                      <a:pt x="1026" y="383"/>
                    </a:lnTo>
                    <a:lnTo>
                      <a:pt x="1021" y="383"/>
                    </a:lnTo>
                    <a:lnTo>
                      <a:pt x="1019" y="383"/>
                    </a:lnTo>
                    <a:lnTo>
                      <a:pt x="1019" y="388"/>
                    </a:lnTo>
                    <a:lnTo>
                      <a:pt x="1019" y="393"/>
                    </a:lnTo>
                    <a:lnTo>
                      <a:pt x="1019" y="398"/>
                    </a:lnTo>
                    <a:lnTo>
                      <a:pt x="1019" y="403"/>
                    </a:lnTo>
                    <a:lnTo>
                      <a:pt x="1021" y="406"/>
                    </a:lnTo>
                    <a:lnTo>
                      <a:pt x="1026" y="406"/>
                    </a:lnTo>
                    <a:lnTo>
                      <a:pt x="1031" y="408"/>
                    </a:lnTo>
                    <a:lnTo>
                      <a:pt x="1036" y="413"/>
                    </a:lnTo>
                    <a:lnTo>
                      <a:pt x="1044" y="419"/>
                    </a:lnTo>
                    <a:lnTo>
                      <a:pt x="1049" y="424"/>
                    </a:lnTo>
                    <a:lnTo>
                      <a:pt x="1049" y="429"/>
                    </a:lnTo>
                    <a:lnTo>
                      <a:pt x="1051" y="434"/>
                    </a:lnTo>
                    <a:lnTo>
                      <a:pt x="1051" y="439"/>
                    </a:lnTo>
                    <a:lnTo>
                      <a:pt x="1054" y="441"/>
                    </a:lnTo>
                    <a:lnTo>
                      <a:pt x="1056" y="441"/>
                    </a:lnTo>
                    <a:lnTo>
                      <a:pt x="1059" y="441"/>
                    </a:lnTo>
                    <a:lnTo>
                      <a:pt x="1064" y="444"/>
                    </a:lnTo>
                    <a:lnTo>
                      <a:pt x="1066" y="444"/>
                    </a:lnTo>
                    <a:lnTo>
                      <a:pt x="1071" y="446"/>
                    </a:lnTo>
                    <a:lnTo>
                      <a:pt x="1074" y="446"/>
                    </a:lnTo>
                    <a:lnTo>
                      <a:pt x="1077" y="446"/>
                    </a:lnTo>
                    <a:lnTo>
                      <a:pt x="1079" y="446"/>
                    </a:lnTo>
                    <a:lnTo>
                      <a:pt x="1084" y="446"/>
                    </a:lnTo>
                    <a:lnTo>
                      <a:pt x="1087" y="444"/>
                    </a:lnTo>
                    <a:lnTo>
                      <a:pt x="1094" y="444"/>
                    </a:lnTo>
                    <a:lnTo>
                      <a:pt x="1102" y="441"/>
                    </a:lnTo>
                    <a:lnTo>
                      <a:pt x="1107" y="439"/>
                    </a:lnTo>
                    <a:lnTo>
                      <a:pt x="1114" y="439"/>
                    </a:lnTo>
                    <a:lnTo>
                      <a:pt x="1119" y="436"/>
                    </a:lnTo>
                    <a:lnTo>
                      <a:pt x="1124" y="434"/>
                    </a:lnTo>
                    <a:lnTo>
                      <a:pt x="1129" y="429"/>
                    </a:lnTo>
                    <a:lnTo>
                      <a:pt x="1132" y="426"/>
                    </a:lnTo>
                    <a:lnTo>
                      <a:pt x="1134" y="429"/>
                    </a:lnTo>
                    <a:lnTo>
                      <a:pt x="1137" y="429"/>
                    </a:lnTo>
                    <a:lnTo>
                      <a:pt x="1142" y="434"/>
                    </a:lnTo>
                    <a:lnTo>
                      <a:pt x="1145" y="434"/>
                    </a:lnTo>
                    <a:lnTo>
                      <a:pt x="1147" y="439"/>
                    </a:lnTo>
                    <a:lnTo>
                      <a:pt x="1152" y="441"/>
                    </a:lnTo>
                    <a:lnTo>
                      <a:pt x="1157" y="444"/>
                    </a:lnTo>
                    <a:lnTo>
                      <a:pt x="1160" y="449"/>
                    </a:lnTo>
                    <a:lnTo>
                      <a:pt x="1167" y="451"/>
                    </a:lnTo>
                    <a:lnTo>
                      <a:pt x="1157" y="471"/>
                    </a:lnTo>
                    <a:lnTo>
                      <a:pt x="1122" y="461"/>
                    </a:lnTo>
                    <a:lnTo>
                      <a:pt x="1069" y="461"/>
                    </a:lnTo>
                    <a:lnTo>
                      <a:pt x="1039" y="441"/>
                    </a:lnTo>
                    <a:lnTo>
                      <a:pt x="991" y="451"/>
                    </a:lnTo>
                    <a:lnTo>
                      <a:pt x="996" y="466"/>
                    </a:lnTo>
                    <a:lnTo>
                      <a:pt x="1001" y="497"/>
                    </a:lnTo>
                    <a:lnTo>
                      <a:pt x="986" y="492"/>
                    </a:lnTo>
                    <a:lnTo>
                      <a:pt x="958" y="461"/>
                    </a:lnTo>
                    <a:lnTo>
                      <a:pt x="903" y="471"/>
                    </a:lnTo>
                    <a:lnTo>
                      <a:pt x="875" y="451"/>
                    </a:lnTo>
                    <a:lnTo>
                      <a:pt x="885" y="431"/>
                    </a:lnTo>
                    <a:lnTo>
                      <a:pt x="850" y="421"/>
                    </a:lnTo>
                    <a:lnTo>
                      <a:pt x="807" y="398"/>
                    </a:lnTo>
                    <a:lnTo>
                      <a:pt x="749" y="383"/>
                    </a:lnTo>
                    <a:lnTo>
                      <a:pt x="713" y="393"/>
                    </a:lnTo>
                    <a:lnTo>
                      <a:pt x="676" y="353"/>
                    </a:lnTo>
                    <a:lnTo>
                      <a:pt x="577" y="398"/>
                    </a:lnTo>
                    <a:lnTo>
                      <a:pt x="550" y="426"/>
                    </a:lnTo>
                    <a:lnTo>
                      <a:pt x="509" y="416"/>
                    </a:lnTo>
                    <a:lnTo>
                      <a:pt x="482" y="388"/>
                    </a:lnTo>
                    <a:lnTo>
                      <a:pt x="451" y="378"/>
                    </a:lnTo>
                    <a:lnTo>
                      <a:pt x="439" y="378"/>
                    </a:lnTo>
                    <a:lnTo>
                      <a:pt x="424" y="363"/>
                    </a:lnTo>
                    <a:lnTo>
                      <a:pt x="376" y="368"/>
                    </a:lnTo>
                    <a:lnTo>
                      <a:pt x="308" y="338"/>
                    </a:lnTo>
                    <a:lnTo>
                      <a:pt x="277" y="343"/>
                    </a:lnTo>
                    <a:lnTo>
                      <a:pt x="252" y="328"/>
                    </a:lnTo>
                    <a:lnTo>
                      <a:pt x="245" y="310"/>
                    </a:lnTo>
                    <a:lnTo>
                      <a:pt x="199" y="295"/>
                    </a:lnTo>
                    <a:lnTo>
                      <a:pt x="171" y="315"/>
                    </a:lnTo>
                    <a:lnTo>
                      <a:pt x="131" y="333"/>
                    </a:lnTo>
                    <a:lnTo>
                      <a:pt x="98" y="353"/>
                    </a:lnTo>
                    <a:lnTo>
                      <a:pt x="78" y="403"/>
                    </a:lnTo>
                    <a:lnTo>
                      <a:pt x="35" y="413"/>
                    </a:lnTo>
                    <a:lnTo>
                      <a:pt x="35" y="446"/>
                    </a:lnTo>
                    <a:lnTo>
                      <a:pt x="68" y="487"/>
                    </a:lnTo>
                    <a:lnTo>
                      <a:pt x="98" y="502"/>
                    </a:lnTo>
                    <a:lnTo>
                      <a:pt x="98" y="522"/>
                    </a:lnTo>
                    <a:lnTo>
                      <a:pt x="78" y="532"/>
                    </a:lnTo>
                    <a:lnTo>
                      <a:pt x="50" y="522"/>
                    </a:lnTo>
                    <a:lnTo>
                      <a:pt x="0" y="560"/>
                    </a:lnTo>
                    <a:lnTo>
                      <a:pt x="15" y="575"/>
                    </a:lnTo>
                    <a:lnTo>
                      <a:pt x="35" y="595"/>
                    </a:lnTo>
                    <a:lnTo>
                      <a:pt x="83" y="595"/>
                    </a:lnTo>
                    <a:lnTo>
                      <a:pt x="118" y="600"/>
                    </a:lnTo>
                    <a:lnTo>
                      <a:pt x="103" y="635"/>
                    </a:lnTo>
                    <a:lnTo>
                      <a:pt x="63" y="653"/>
                    </a:lnTo>
                    <a:lnTo>
                      <a:pt x="30" y="673"/>
                    </a:lnTo>
                    <a:lnTo>
                      <a:pt x="25" y="698"/>
                    </a:lnTo>
                    <a:lnTo>
                      <a:pt x="63" y="724"/>
                    </a:lnTo>
                    <a:lnTo>
                      <a:pt x="68" y="751"/>
                    </a:lnTo>
                    <a:lnTo>
                      <a:pt x="93" y="761"/>
                    </a:lnTo>
                    <a:lnTo>
                      <a:pt x="98" y="797"/>
                    </a:lnTo>
                    <a:lnTo>
                      <a:pt x="136" y="792"/>
                    </a:lnTo>
                    <a:lnTo>
                      <a:pt x="182" y="792"/>
                    </a:lnTo>
                    <a:lnTo>
                      <a:pt x="156" y="840"/>
                    </a:lnTo>
                    <a:lnTo>
                      <a:pt x="78" y="905"/>
                    </a:lnTo>
                    <a:lnTo>
                      <a:pt x="166" y="860"/>
                    </a:lnTo>
                    <a:lnTo>
                      <a:pt x="234" y="787"/>
                    </a:lnTo>
                    <a:lnTo>
                      <a:pt x="229" y="772"/>
                    </a:lnTo>
                    <a:lnTo>
                      <a:pt x="272" y="719"/>
                    </a:lnTo>
                    <a:lnTo>
                      <a:pt x="282" y="741"/>
                    </a:lnTo>
                    <a:lnTo>
                      <a:pt x="287" y="766"/>
                    </a:lnTo>
                    <a:lnTo>
                      <a:pt x="320" y="741"/>
                    </a:lnTo>
                    <a:lnTo>
                      <a:pt x="355" y="719"/>
                    </a:lnTo>
                    <a:lnTo>
                      <a:pt x="371" y="731"/>
                    </a:lnTo>
                    <a:lnTo>
                      <a:pt x="451" y="746"/>
                    </a:lnTo>
                    <a:lnTo>
                      <a:pt x="504" y="772"/>
                    </a:lnTo>
                    <a:lnTo>
                      <a:pt x="545" y="751"/>
                    </a:lnTo>
                    <a:lnTo>
                      <a:pt x="603" y="855"/>
                    </a:lnTo>
                    <a:lnTo>
                      <a:pt x="640" y="880"/>
                    </a:lnTo>
                    <a:lnTo>
                      <a:pt x="635" y="920"/>
                    </a:lnTo>
                    <a:lnTo>
                      <a:pt x="650" y="953"/>
                    </a:lnTo>
                    <a:lnTo>
                      <a:pt x="691" y="1009"/>
                    </a:lnTo>
                    <a:lnTo>
                      <a:pt x="749" y="1046"/>
                    </a:lnTo>
                    <a:lnTo>
                      <a:pt x="754" y="1072"/>
                    </a:lnTo>
                    <a:lnTo>
                      <a:pt x="759" y="1102"/>
                    </a:lnTo>
                    <a:lnTo>
                      <a:pt x="744" y="1112"/>
                    </a:lnTo>
                    <a:lnTo>
                      <a:pt x="749" y="1092"/>
                    </a:lnTo>
                    <a:lnTo>
                      <a:pt x="719" y="1082"/>
                    </a:lnTo>
                    <a:lnTo>
                      <a:pt x="734" y="1137"/>
                    </a:lnTo>
                    <a:lnTo>
                      <a:pt x="729" y="1180"/>
                    </a:lnTo>
                    <a:lnTo>
                      <a:pt x="719" y="1220"/>
                    </a:lnTo>
                    <a:lnTo>
                      <a:pt x="729" y="1253"/>
                    </a:lnTo>
                    <a:lnTo>
                      <a:pt x="729" y="1273"/>
                    </a:lnTo>
                    <a:lnTo>
                      <a:pt x="754" y="1324"/>
                    </a:lnTo>
                    <a:lnTo>
                      <a:pt x="774" y="1359"/>
                    </a:lnTo>
                    <a:lnTo>
                      <a:pt x="792" y="1387"/>
                    </a:lnTo>
                    <a:lnTo>
                      <a:pt x="837" y="1417"/>
                    </a:lnTo>
                    <a:lnTo>
                      <a:pt x="842" y="1427"/>
                    </a:lnTo>
                    <a:lnTo>
                      <a:pt x="845" y="1427"/>
                    </a:lnTo>
                    <a:lnTo>
                      <a:pt x="875" y="1483"/>
                    </a:lnTo>
                    <a:lnTo>
                      <a:pt x="895" y="1515"/>
                    </a:lnTo>
                    <a:lnTo>
                      <a:pt x="890" y="1525"/>
                    </a:lnTo>
                    <a:lnTo>
                      <a:pt x="928" y="1551"/>
                    </a:lnTo>
                    <a:lnTo>
                      <a:pt x="933" y="1576"/>
                    </a:lnTo>
                    <a:lnTo>
                      <a:pt x="948" y="1586"/>
                    </a:lnTo>
                    <a:lnTo>
                      <a:pt x="968" y="1606"/>
                    </a:lnTo>
                    <a:lnTo>
                      <a:pt x="976" y="1591"/>
                    </a:lnTo>
                    <a:lnTo>
                      <a:pt x="953" y="1576"/>
                    </a:lnTo>
                    <a:lnTo>
                      <a:pt x="933" y="1530"/>
                    </a:lnTo>
                    <a:lnTo>
                      <a:pt x="895" y="1477"/>
                    </a:lnTo>
                    <a:lnTo>
                      <a:pt x="885" y="1447"/>
                    </a:lnTo>
                    <a:lnTo>
                      <a:pt x="913" y="1457"/>
                    </a:lnTo>
                    <a:lnTo>
                      <a:pt x="938" y="1510"/>
                    </a:lnTo>
                    <a:lnTo>
                      <a:pt x="948" y="1525"/>
                    </a:lnTo>
                    <a:lnTo>
                      <a:pt x="976" y="1541"/>
                    </a:lnTo>
                    <a:lnTo>
                      <a:pt x="976" y="1556"/>
                    </a:lnTo>
                    <a:lnTo>
                      <a:pt x="996" y="1566"/>
                    </a:lnTo>
                    <a:lnTo>
                      <a:pt x="1006" y="1581"/>
                    </a:lnTo>
                    <a:lnTo>
                      <a:pt x="1031" y="1606"/>
                    </a:lnTo>
                    <a:lnTo>
                      <a:pt x="1036" y="1644"/>
                    </a:lnTo>
                    <a:lnTo>
                      <a:pt x="1036" y="1659"/>
                    </a:lnTo>
                    <a:lnTo>
                      <a:pt x="1104" y="1699"/>
                    </a:lnTo>
                    <a:lnTo>
                      <a:pt x="1137" y="1717"/>
                    </a:lnTo>
                    <a:lnTo>
                      <a:pt x="1195" y="1732"/>
                    </a:lnTo>
                    <a:lnTo>
                      <a:pt x="1210" y="1727"/>
                    </a:lnTo>
                    <a:lnTo>
                      <a:pt x="1225" y="1727"/>
                    </a:lnTo>
                    <a:lnTo>
                      <a:pt x="1250" y="1747"/>
                    </a:lnTo>
                    <a:lnTo>
                      <a:pt x="1256" y="1755"/>
                    </a:lnTo>
                    <a:lnTo>
                      <a:pt x="1288" y="1760"/>
                    </a:lnTo>
                    <a:lnTo>
                      <a:pt x="1303" y="1755"/>
                    </a:lnTo>
                    <a:lnTo>
                      <a:pt x="1303" y="1752"/>
                    </a:lnTo>
                    <a:lnTo>
                      <a:pt x="1331" y="1767"/>
                    </a:lnTo>
                    <a:lnTo>
                      <a:pt x="1361" y="1755"/>
                    </a:lnTo>
                    <a:lnTo>
                      <a:pt x="1329" y="1767"/>
                    </a:lnTo>
                    <a:lnTo>
                      <a:pt x="1356" y="1810"/>
                    </a:lnTo>
                    <a:lnTo>
                      <a:pt x="1366" y="1820"/>
                    </a:lnTo>
                    <a:lnTo>
                      <a:pt x="1414" y="1851"/>
                    </a:lnTo>
                    <a:lnTo>
                      <a:pt x="1419" y="1830"/>
                    </a:lnTo>
                    <a:lnTo>
                      <a:pt x="1404" y="1810"/>
                    </a:lnTo>
                    <a:close/>
                    <a:moveTo>
                      <a:pt x="1268" y="1722"/>
                    </a:moveTo>
                    <a:lnTo>
                      <a:pt x="1268" y="1722"/>
                    </a:lnTo>
                    <a:lnTo>
                      <a:pt x="1281" y="1722"/>
                    </a:lnTo>
                    <a:lnTo>
                      <a:pt x="1283" y="1722"/>
                    </a:lnTo>
                    <a:lnTo>
                      <a:pt x="1268" y="1722"/>
                    </a:lnTo>
                    <a:close/>
                    <a:moveTo>
                      <a:pt x="1593" y="1692"/>
                    </a:moveTo>
                    <a:lnTo>
                      <a:pt x="1614" y="1692"/>
                    </a:lnTo>
                    <a:lnTo>
                      <a:pt x="1629" y="1679"/>
                    </a:lnTo>
                    <a:lnTo>
                      <a:pt x="1671" y="1687"/>
                    </a:lnTo>
                    <a:lnTo>
                      <a:pt x="1651" y="1674"/>
                    </a:lnTo>
                    <a:lnTo>
                      <a:pt x="1619" y="1659"/>
                    </a:lnTo>
                    <a:lnTo>
                      <a:pt x="1578" y="1659"/>
                    </a:lnTo>
                    <a:lnTo>
                      <a:pt x="1578" y="1669"/>
                    </a:lnTo>
                    <a:lnTo>
                      <a:pt x="1556" y="1674"/>
                    </a:lnTo>
                    <a:lnTo>
                      <a:pt x="1583" y="1687"/>
                    </a:lnTo>
                    <a:lnTo>
                      <a:pt x="1593" y="1692"/>
                    </a:lnTo>
                    <a:close/>
                    <a:moveTo>
                      <a:pt x="1520" y="1634"/>
                    </a:moveTo>
                    <a:lnTo>
                      <a:pt x="1520" y="1634"/>
                    </a:lnTo>
                    <a:lnTo>
                      <a:pt x="1513" y="1624"/>
                    </a:lnTo>
                    <a:lnTo>
                      <a:pt x="1510" y="1619"/>
                    </a:lnTo>
                    <a:lnTo>
                      <a:pt x="1472" y="1604"/>
                    </a:lnTo>
                    <a:lnTo>
                      <a:pt x="1414" y="1604"/>
                    </a:lnTo>
                    <a:lnTo>
                      <a:pt x="1382" y="1609"/>
                    </a:lnTo>
                    <a:lnTo>
                      <a:pt x="1371" y="1619"/>
                    </a:lnTo>
                    <a:lnTo>
                      <a:pt x="1397" y="1624"/>
                    </a:lnTo>
                    <a:lnTo>
                      <a:pt x="1419" y="1624"/>
                    </a:lnTo>
                    <a:lnTo>
                      <a:pt x="1450" y="1624"/>
                    </a:lnTo>
                    <a:lnTo>
                      <a:pt x="1482" y="1629"/>
                    </a:lnTo>
                    <a:lnTo>
                      <a:pt x="1492" y="1644"/>
                    </a:lnTo>
                    <a:lnTo>
                      <a:pt x="1503" y="1654"/>
                    </a:lnTo>
                    <a:lnTo>
                      <a:pt x="1545" y="1654"/>
                    </a:lnTo>
                    <a:lnTo>
                      <a:pt x="1553" y="1654"/>
                    </a:lnTo>
                    <a:lnTo>
                      <a:pt x="1556" y="1651"/>
                    </a:lnTo>
                    <a:lnTo>
                      <a:pt x="1556" y="1649"/>
                    </a:lnTo>
                    <a:lnTo>
                      <a:pt x="1545" y="1639"/>
                    </a:lnTo>
                    <a:lnTo>
                      <a:pt x="1538" y="1639"/>
                    </a:lnTo>
                    <a:lnTo>
                      <a:pt x="1528" y="1636"/>
                    </a:lnTo>
                    <a:lnTo>
                      <a:pt x="1520" y="1634"/>
                    </a:lnTo>
                    <a:close/>
                    <a:moveTo>
                      <a:pt x="1704" y="1717"/>
                    </a:moveTo>
                    <a:lnTo>
                      <a:pt x="1729" y="1722"/>
                    </a:lnTo>
                    <a:lnTo>
                      <a:pt x="1729" y="1709"/>
                    </a:lnTo>
                    <a:lnTo>
                      <a:pt x="1707" y="1709"/>
                    </a:lnTo>
                    <a:lnTo>
                      <a:pt x="1704" y="1717"/>
                    </a:lnTo>
                    <a:close/>
                    <a:moveTo>
                      <a:pt x="1452" y="1861"/>
                    </a:moveTo>
                    <a:lnTo>
                      <a:pt x="1452" y="1861"/>
                    </a:lnTo>
                    <a:lnTo>
                      <a:pt x="1467" y="1846"/>
                    </a:lnTo>
                    <a:lnTo>
                      <a:pt x="1487" y="1851"/>
                    </a:lnTo>
                    <a:lnTo>
                      <a:pt x="1492" y="1866"/>
                    </a:lnTo>
                    <a:lnTo>
                      <a:pt x="1508" y="1851"/>
                    </a:lnTo>
                    <a:lnTo>
                      <a:pt x="1487" y="1836"/>
                    </a:lnTo>
                    <a:lnTo>
                      <a:pt x="1462" y="1836"/>
                    </a:lnTo>
                    <a:lnTo>
                      <a:pt x="1445" y="1838"/>
                    </a:lnTo>
                    <a:lnTo>
                      <a:pt x="1432" y="1838"/>
                    </a:lnTo>
                    <a:lnTo>
                      <a:pt x="1424" y="1836"/>
                    </a:lnTo>
                    <a:lnTo>
                      <a:pt x="1419" y="1836"/>
                    </a:lnTo>
                    <a:lnTo>
                      <a:pt x="1419" y="1830"/>
                    </a:lnTo>
                    <a:lnTo>
                      <a:pt x="1414" y="1851"/>
                    </a:lnTo>
                    <a:lnTo>
                      <a:pt x="1435" y="1871"/>
                    </a:lnTo>
                    <a:lnTo>
                      <a:pt x="1445" y="1871"/>
                    </a:lnTo>
                    <a:lnTo>
                      <a:pt x="1452" y="1861"/>
                    </a:lnTo>
                    <a:close/>
                    <a:moveTo>
                      <a:pt x="2201" y="2073"/>
                    </a:moveTo>
                    <a:lnTo>
                      <a:pt x="2201" y="2073"/>
                    </a:lnTo>
                    <a:lnTo>
                      <a:pt x="2168" y="2062"/>
                    </a:lnTo>
                    <a:lnTo>
                      <a:pt x="2123" y="2037"/>
                    </a:lnTo>
                    <a:lnTo>
                      <a:pt x="2070" y="2032"/>
                    </a:lnTo>
                    <a:lnTo>
                      <a:pt x="2055" y="2027"/>
                    </a:lnTo>
                    <a:lnTo>
                      <a:pt x="2042" y="2012"/>
                    </a:lnTo>
                    <a:lnTo>
                      <a:pt x="2002" y="1997"/>
                    </a:lnTo>
                    <a:lnTo>
                      <a:pt x="1964" y="1974"/>
                    </a:lnTo>
                    <a:lnTo>
                      <a:pt x="1959" y="1954"/>
                    </a:lnTo>
                    <a:lnTo>
                      <a:pt x="1944" y="1914"/>
                    </a:lnTo>
                    <a:lnTo>
                      <a:pt x="1939" y="1914"/>
                    </a:lnTo>
                    <a:lnTo>
                      <a:pt x="1903" y="1893"/>
                    </a:lnTo>
                    <a:lnTo>
                      <a:pt x="1891" y="1893"/>
                    </a:lnTo>
                    <a:lnTo>
                      <a:pt x="1891" y="1896"/>
                    </a:lnTo>
                    <a:lnTo>
                      <a:pt x="1891" y="1893"/>
                    </a:lnTo>
                    <a:lnTo>
                      <a:pt x="1848" y="1888"/>
                    </a:lnTo>
                    <a:lnTo>
                      <a:pt x="1848" y="1883"/>
                    </a:lnTo>
                    <a:lnTo>
                      <a:pt x="1848" y="1888"/>
                    </a:lnTo>
                    <a:lnTo>
                      <a:pt x="1848" y="1881"/>
                    </a:lnTo>
                    <a:lnTo>
                      <a:pt x="1828" y="1876"/>
                    </a:lnTo>
                    <a:lnTo>
                      <a:pt x="1823" y="1861"/>
                    </a:lnTo>
                    <a:lnTo>
                      <a:pt x="1803" y="1846"/>
                    </a:lnTo>
                    <a:lnTo>
                      <a:pt x="1798" y="1846"/>
                    </a:lnTo>
                    <a:lnTo>
                      <a:pt x="1782" y="1841"/>
                    </a:lnTo>
                    <a:lnTo>
                      <a:pt x="1777" y="1830"/>
                    </a:lnTo>
                    <a:lnTo>
                      <a:pt x="1745" y="1815"/>
                    </a:lnTo>
                    <a:lnTo>
                      <a:pt x="1694" y="1820"/>
                    </a:lnTo>
                    <a:lnTo>
                      <a:pt x="1666" y="1815"/>
                    </a:lnTo>
                    <a:lnTo>
                      <a:pt x="1661" y="1805"/>
                    </a:lnTo>
                    <a:lnTo>
                      <a:pt x="1636" y="1800"/>
                    </a:lnTo>
                    <a:lnTo>
                      <a:pt x="1608" y="1805"/>
                    </a:lnTo>
                    <a:lnTo>
                      <a:pt x="1606" y="1803"/>
                    </a:lnTo>
                    <a:lnTo>
                      <a:pt x="1606" y="1798"/>
                    </a:lnTo>
                    <a:lnTo>
                      <a:pt x="1603" y="1790"/>
                    </a:lnTo>
                    <a:lnTo>
                      <a:pt x="1591" y="1795"/>
                    </a:lnTo>
                    <a:lnTo>
                      <a:pt x="1603" y="1790"/>
                    </a:lnTo>
                    <a:lnTo>
                      <a:pt x="1603" y="1785"/>
                    </a:lnTo>
                    <a:lnTo>
                      <a:pt x="1566" y="1795"/>
                    </a:lnTo>
                    <a:lnTo>
                      <a:pt x="1545" y="1805"/>
                    </a:lnTo>
                    <a:lnTo>
                      <a:pt x="1535" y="1830"/>
                    </a:lnTo>
                    <a:lnTo>
                      <a:pt x="1525" y="1836"/>
                    </a:lnTo>
                    <a:lnTo>
                      <a:pt x="1508" y="1851"/>
                    </a:lnTo>
                    <a:lnTo>
                      <a:pt x="1492" y="1866"/>
                    </a:lnTo>
                    <a:lnTo>
                      <a:pt x="1498" y="1878"/>
                    </a:lnTo>
                    <a:lnTo>
                      <a:pt x="1503" y="1904"/>
                    </a:lnTo>
                    <a:lnTo>
                      <a:pt x="1503" y="1919"/>
                    </a:lnTo>
                    <a:lnTo>
                      <a:pt x="1508" y="1939"/>
                    </a:lnTo>
                    <a:lnTo>
                      <a:pt x="1487" y="1954"/>
                    </a:lnTo>
                    <a:lnTo>
                      <a:pt x="1477" y="1964"/>
                    </a:lnTo>
                    <a:lnTo>
                      <a:pt x="1472" y="1974"/>
                    </a:lnTo>
                    <a:lnTo>
                      <a:pt x="1450" y="2022"/>
                    </a:lnTo>
                    <a:lnTo>
                      <a:pt x="1462" y="2042"/>
                    </a:lnTo>
                    <a:lnTo>
                      <a:pt x="1450" y="2047"/>
                    </a:lnTo>
                    <a:lnTo>
                      <a:pt x="1452" y="2047"/>
                    </a:lnTo>
                    <a:lnTo>
                      <a:pt x="1435" y="2057"/>
                    </a:lnTo>
                    <a:lnTo>
                      <a:pt x="1452" y="2093"/>
                    </a:lnTo>
                    <a:lnTo>
                      <a:pt x="1482" y="2146"/>
                    </a:lnTo>
                    <a:lnTo>
                      <a:pt x="1515" y="2211"/>
                    </a:lnTo>
                    <a:lnTo>
                      <a:pt x="1515" y="2221"/>
                    </a:lnTo>
                    <a:lnTo>
                      <a:pt x="1626" y="2284"/>
                    </a:lnTo>
                    <a:lnTo>
                      <a:pt x="1631" y="2284"/>
                    </a:lnTo>
                    <a:lnTo>
                      <a:pt x="1631" y="2282"/>
                    </a:lnTo>
                    <a:lnTo>
                      <a:pt x="1634" y="2279"/>
                    </a:lnTo>
                    <a:lnTo>
                      <a:pt x="1649" y="2294"/>
                    </a:lnTo>
                    <a:lnTo>
                      <a:pt x="1649" y="2297"/>
                    </a:lnTo>
                    <a:lnTo>
                      <a:pt x="1644" y="2315"/>
                    </a:lnTo>
                    <a:lnTo>
                      <a:pt x="1666" y="2352"/>
                    </a:lnTo>
                    <a:lnTo>
                      <a:pt x="1671" y="2362"/>
                    </a:lnTo>
                    <a:lnTo>
                      <a:pt x="1677" y="2357"/>
                    </a:lnTo>
                    <a:lnTo>
                      <a:pt x="1677" y="2360"/>
                    </a:lnTo>
                    <a:lnTo>
                      <a:pt x="1671" y="2362"/>
                    </a:lnTo>
                    <a:lnTo>
                      <a:pt x="1677" y="2368"/>
                    </a:lnTo>
                    <a:lnTo>
                      <a:pt x="1671" y="2388"/>
                    </a:lnTo>
                    <a:lnTo>
                      <a:pt x="1656" y="2405"/>
                    </a:lnTo>
                    <a:lnTo>
                      <a:pt x="1656" y="2436"/>
                    </a:lnTo>
                    <a:lnTo>
                      <a:pt x="1646" y="2456"/>
                    </a:lnTo>
                    <a:lnTo>
                      <a:pt x="1629" y="2524"/>
                    </a:lnTo>
                    <a:lnTo>
                      <a:pt x="1634" y="2574"/>
                    </a:lnTo>
                    <a:lnTo>
                      <a:pt x="1603" y="2642"/>
                    </a:lnTo>
                    <a:lnTo>
                      <a:pt x="1598" y="2713"/>
                    </a:lnTo>
                    <a:lnTo>
                      <a:pt x="1598" y="2751"/>
                    </a:lnTo>
                    <a:lnTo>
                      <a:pt x="1593" y="2786"/>
                    </a:lnTo>
                    <a:lnTo>
                      <a:pt x="1603" y="2806"/>
                    </a:lnTo>
                    <a:lnTo>
                      <a:pt x="1588" y="2889"/>
                    </a:lnTo>
                    <a:lnTo>
                      <a:pt x="1571" y="2925"/>
                    </a:lnTo>
                    <a:lnTo>
                      <a:pt x="1578" y="2950"/>
                    </a:lnTo>
                    <a:lnTo>
                      <a:pt x="1593" y="2983"/>
                    </a:lnTo>
                    <a:lnTo>
                      <a:pt x="1677" y="3018"/>
                    </a:lnTo>
                    <a:lnTo>
                      <a:pt x="1656" y="2998"/>
                    </a:lnTo>
                    <a:lnTo>
                      <a:pt x="1654" y="2993"/>
                    </a:lnTo>
                    <a:lnTo>
                      <a:pt x="1679" y="3018"/>
                    </a:lnTo>
                    <a:lnTo>
                      <a:pt x="1651" y="2960"/>
                    </a:lnTo>
                    <a:lnTo>
                      <a:pt x="1671" y="2927"/>
                    </a:lnTo>
                    <a:lnTo>
                      <a:pt x="1694" y="2894"/>
                    </a:lnTo>
                    <a:lnTo>
                      <a:pt x="1702" y="2862"/>
                    </a:lnTo>
                    <a:lnTo>
                      <a:pt x="1689" y="2847"/>
                    </a:lnTo>
                    <a:lnTo>
                      <a:pt x="1687" y="2824"/>
                    </a:lnTo>
                    <a:lnTo>
                      <a:pt x="1722" y="2781"/>
                    </a:lnTo>
                    <a:lnTo>
                      <a:pt x="1740" y="2741"/>
                    </a:lnTo>
                    <a:lnTo>
                      <a:pt x="1727" y="2726"/>
                    </a:lnTo>
                    <a:lnTo>
                      <a:pt x="1752" y="2715"/>
                    </a:lnTo>
                    <a:lnTo>
                      <a:pt x="1780" y="2673"/>
                    </a:lnTo>
                    <a:lnTo>
                      <a:pt x="1828" y="2655"/>
                    </a:lnTo>
                    <a:lnTo>
                      <a:pt x="1848" y="2642"/>
                    </a:lnTo>
                    <a:lnTo>
                      <a:pt x="1856" y="2605"/>
                    </a:lnTo>
                    <a:lnTo>
                      <a:pt x="1840" y="2594"/>
                    </a:lnTo>
                    <a:lnTo>
                      <a:pt x="1840" y="2584"/>
                    </a:lnTo>
                    <a:lnTo>
                      <a:pt x="1850" y="2594"/>
                    </a:lnTo>
                    <a:lnTo>
                      <a:pt x="1876" y="2599"/>
                    </a:lnTo>
                    <a:lnTo>
                      <a:pt x="1901" y="2579"/>
                    </a:lnTo>
                    <a:lnTo>
                      <a:pt x="1906" y="2569"/>
                    </a:lnTo>
                    <a:lnTo>
                      <a:pt x="1903" y="2559"/>
                    </a:lnTo>
                    <a:lnTo>
                      <a:pt x="1906" y="2569"/>
                    </a:lnTo>
                    <a:lnTo>
                      <a:pt x="1914" y="2552"/>
                    </a:lnTo>
                    <a:lnTo>
                      <a:pt x="1934" y="2531"/>
                    </a:lnTo>
                    <a:lnTo>
                      <a:pt x="1959" y="2506"/>
                    </a:lnTo>
                    <a:lnTo>
                      <a:pt x="1982" y="2438"/>
                    </a:lnTo>
                    <a:lnTo>
                      <a:pt x="1997" y="2408"/>
                    </a:lnTo>
                    <a:lnTo>
                      <a:pt x="2055" y="2373"/>
                    </a:lnTo>
                    <a:lnTo>
                      <a:pt x="2090" y="2368"/>
                    </a:lnTo>
                    <a:lnTo>
                      <a:pt x="2100" y="2362"/>
                    </a:lnTo>
                    <a:lnTo>
                      <a:pt x="2110" y="2342"/>
                    </a:lnTo>
                    <a:lnTo>
                      <a:pt x="2118" y="2320"/>
                    </a:lnTo>
                    <a:lnTo>
                      <a:pt x="2133" y="2294"/>
                    </a:lnTo>
                    <a:lnTo>
                      <a:pt x="2138" y="2284"/>
                    </a:lnTo>
                    <a:lnTo>
                      <a:pt x="2143" y="2196"/>
                    </a:lnTo>
                    <a:lnTo>
                      <a:pt x="2158" y="2191"/>
                    </a:lnTo>
                    <a:lnTo>
                      <a:pt x="2211" y="2125"/>
                    </a:lnTo>
                    <a:lnTo>
                      <a:pt x="2211" y="2110"/>
                    </a:lnTo>
                    <a:lnTo>
                      <a:pt x="2201" y="2073"/>
                    </a:lnTo>
                    <a:close/>
                    <a:moveTo>
                      <a:pt x="1440" y="567"/>
                    </a:moveTo>
                    <a:lnTo>
                      <a:pt x="1445" y="570"/>
                    </a:lnTo>
                    <a:lnTo>
                      <a:pt x="1447" y="570"/>
                    </a:lnTo>
                    <a:lnTo>
                      <a:pt x="1450" y="572"/>
                    </a:lnTo>
                    <a:lnTo>
                      <a:pt x="1455" y="575"/>
                    </a:lnTo>
                    <a:lnTo>
                      <a:pt x="1457" y="575"/>
                    </a:lnTo>
                    <a:lnTo>
                      <a:pt x="1462" y="577"/>
                    </a:lnTo>
                    <a:lnTo>
                      <a:pt x="1467" y="577"/>
                    </a:lnTo>
                    <a:lnTo>
                      <a:pt x="1470" y="580"/>
                    </a:lnTo>
                    <a:lnTo>
                      <a:pt x="1472" y="580"/>
                    </a:lnTo>
                    <a:lnTo>
                      <a:pt x="1475" y="577"/>
                    </a:lnTo>
                    <a:lnTo>
                      <a:pt x="1475" y="575"/>
                    </a:lnTo>
                    <a:lnTo>
                      <a:pt x="1477" y="575"/>
                    </a:lnTo>
                    <a:lnTo>
                      <a:pt x="1480" y="570"/>
                    </a:lnTo>
                    <a:lnTo>
                      <a:pt x="1482" y="567"/>
                    </a:lnTo>
                    <a:lnTo>
                      <a:pt x="1480" y="565"/>
                    </a:lnTo>
                    <a:lnTo>
                      <a:pt x="1475" y="565"/>
                    </a:lnTo>
                    <a:lnTo>
                      <a:pt x="1472" y="562"/>
                    </a:lnTo>
                    <a:lnTo>
                      <a:pt x="1457" y="562"/>
                    </a:lnTo>
                    <a:lnTo>
                      <a:pt x="1455" y="560"/>
                    </a:lnTo>
                    <a:lnTo>
                      <a:pt x="1452" y="555"/>
                    </a:lnTo>
                    <a:lnTo>
                      <a:pt x="1450" y="550"/>
                    </a:lnTo>
                    <a:lnTo>
                      <a:pt x="1447" y="545"/>
                    </a:lnTo>
                    <a:lnTo>
                      <a:pt x="1442" y="545"/>
                    </a:lnTo>
                    <a:lnTo>
                      <a:pt x="1435" y="542"/>
                    </a:lnTo>
                    <a:lnTo>
                      <a:pt x="1429" y="540"/>
                    </a:lnTo>
                    <a:lnTo>
                      <a:pt x="1424" y="540"/>
                    </a:lnTo>
                    <a:lnTo>
                      <a:pt x="1419" y="540"/>
                    </a:lnTo>
                    <a:lnTo>
                      <a:pt x="1417" y="540"/>
                    </a:lnTo>
                    <a:lnTo>
                      <a:pt x="1414" y="542"/>
                    </a:lnTo>
                    <a:lnTo>
                      <a:pt x="1412" y="545"/>
                    </a:lnTo>
                    <a:lnTo>
                      <a:pt x="1409" y="545"/>
                    </a:lnTo>
                    <a:lnTo>
                      <a:pt x="1409" y="542"/>
                    </a:lnTo>
                    <a:lnTo>
                      <a:pt x="1407" y="535"/>
                    </a:lnTo>
                    <a:lnTo>
                      <a:pt x="1404" y="529"/>
                    </a:lnTo>
                    <a:lnTo>
                      <a:pt x="1402" y="527"/>
                    </a:lnTo>
                    <a:lnTo>
                      <a:pt x="1399" y="524"/>
                    </a:lnTo>
                    <a:lnTo>
                      <a:pt x="1394" y="524"/>
                    </a:lnTo>
                    <a:lnTo>
                      <a:pt x="1392" y="524"/>
                    </a:lnTo>
                    <a:lnTo>
                      <a:pt x="1392" y="529"/>
                    </a:lnTo>
                    <a:lnTo>
                      <a:pt x="1392" y="535"/>
                    </a:lnTo>
                    <a:lnTo>
                      <a:pt x="1392" y="542"/>
                    </a:lnTo>
                    <a:lnTo>
                      <a:pt x="1392" y="547"/>
                    </a:lnTo>
                    <a:lnTo>
                      <a:pt x="1392" y="550"/>
                    </a:lnTo>
                    <a:lnTo>
                      <a:pt x="1394" y="552"/>
                    </a:lnTo>
                    <a:lnTo>
                      <a:pt x="1394" y="555"/>
                    </a:lnTo>
                    <a:lnTo>
                      <a:pt x="1394" y="560"/>
                    </a:lnTo>
                    <a:lnTo>
                      <a:pt x="1394" y="565"/>
                    </a:lnTo>
                    <a:lnTo>
                      <a:pt x="1394" y="570"/>
                    </a:lnTo>
                    <a:lnTo>
                      <a:pt x="1397" y="575"/>
                    </a:lnTo>
                    <a:lnTo>
                      <a:pt x="1397" y="577"/>
                    </a:lnTo>
                    <a:lnTo>
                      <a:pt x="1394" y="577"/>
                    </a:lnTo>
                    <a:lnTo>
                      <a:pt x="1392" y="580"/>
                    </a:lnTo>
                    <a:lnTo>
                      <a:pt x="1389" y="585"/>
                    </a:lnTo>
                    <a:lnTo>
                      <a:pt x="1387" y="587"/>
                    </a:lnTo>
                    <a:lnTo>
                      <a:pt x="1384" y="590"/>
                    </a:lnTo>
                    <a:lnTo>
                      <a:pt x="1387" y="593"/>
                    </a:lnTo>
                    <a:lnTo>
                      <a:pt x="1392" y="593"/>
                    </a:lnTo>
                    <a:lnTo>
                      <a:pt x="1397" y="590"/>
                    </a:lnTo>
                    <a:lnTo>
                      <a:pt x="1399" y="590"/>
                    </a:lnTo>
                    <a:lnTo>
                      <a:pt x="1402" y="590"/>
                    </a:lnTo>
                    <a:lnTo>
                      <a:pt x="1407" y="590"/>
                    </a:lnTo>
                    <a:lnTo>
                      <a:pt x="1409" y="590"/>
                    </a:lnTo>
                    <a:lnTo>
                      <a:pt x="1412" y="593"/>
                    </a:lnTo>
                    <a:lnTo>
                      <a:pt x="1414" y="598"/>
                    </a:lnTo>
                    <a:lnTo>
                      <a:pt x="1414" y="600"/>
                    </a:lnTo>
                    <a:lnTo>
                      <a:pt x="1417" y="603"/>
                    </a:lnTo>
                    <a:lnTo>
                      <a:pt x="1419" y="603"/>
                    </a:lnTo>
                    <a:lnTo>
                      <a:pt x="1424" y="600"/>
                    </a:lnTo>
                    <a:lnTo>
                      <a:pt x="1424" y="598"/>
                    </a:lnTo>
                    <a:lnTo>
                      <a:pt x="1427" y="595"/>
                    </a:lnTo>
                    <a:lnTo>
                      <a:pt x="1427" y="593"/>
                    </a:lnTo>
                    <a:lnTo>
                      <a:pt x="1429" y="590"/>
                    </a:lnTo>
                    <a:lnTo>
                      <a:pt x="1435" y="587"/>
                    </a:lnTo>
                    <a:lnTo>
                      <a:pt x="1437" y="585"/>
                    </a:lnTo>
                    <a:lnTo>
                      <a:pt x="1437" y="580"/>
                    </a:lnTo>
                    <a:lnTo>
                      <a:pt x="1437" y="575"/>
                    </a:lnTo>
                    <a:lnTo>
                      <a:pt x="1435" y="570"/>
                    </a:lnTo>
                    <a:lnTo>
                      <a:pt x="1437" y="567"/>
                    </a:lnTo>
                    <a:lnTo>
                      <a:pt x="1440" y="567"/>
                    </a:lnTo>
                    <a:close/>
                    <a:moveTo>
                      <a:pt x="966" y="300"/>
                    </a:moveTo>
                    <a:lnTo>
                      <a:pt x="968" y="303"/>
                    </a:lnTo>
                    <a:lnTo>
                      <a:pt x="971" y="310"/>
                    </a:lnTo>
                    <a:lnTo>
                      <a:pt x="973" y="323"/>
                    </a:lnTo>
                    <a:lnTo>
                      <a:pt x="973" y="330"/>
                    </a:lnTo>
                    <a:lnTo>
                      <a:pt x="973" y="335"/>
                    </a:lnTo>
                    <a:lnTo>
                      <a:pt x="978" y="338"/>
                    </a:lnTo>
                    <a:lnTo>
                      <a:pt x="983" y="335"/>
                    </a:lnTo>
                    <a:lnTo>
                      <a:pt x="986" y="333"/>
                    </a:lnTo>
                    <a:lnTo>
                      <a:pt x="988" y="330"/>
                    </a:lnTo>
                    <a:lnTo>
                      <a:pt x="991" y="333"/>
                    </a:lnTo>
                    <a:lnTo>
                      <a:pt x="996" y="335"/>
                    </a:lnTo>
                    <a:lnTo>
                      <a:pt x="998" y="338"/>
                    </a:lnTo>
                    <a:lnTo>
                      <a:pt x="1003" y="335"/>
                    </a:lnTo>
                    <a:lnTo>
                      <a:pt x="1006" y="330"/>
                    </a:lnTo>
                    <a:lnTo>
                      <a:pt x="1011" y="323"/>
                    </a:lnTo>
                    <a:lnTo>
                      <a:pt x="1016" y="320"/>
                    </a:lnTo>
                    <a:lnTo>
                      <a:pt x="1024" y="318"/>
                    </a:lnTo>
                    <a:lnTo>
                      <a:pt x="1026" y="315"/>
                    </a:lnTo>
                    <a:lnTo>
                      <a:pt x="1026" y="310"/>
                    </a:lnTo>
                    <a:lnTo>
                      <a:pt x="1026" y="305"/>
                    </a:lnTo>
                    <a:lnTo>
                      <a:pt x="1029" y="305"/>
                    </a:lnTo>
                    <a:lnTo>
                      <a:pt x="1039" y="303"/>
                    </a:lnTo>
                    <a:lnTo>
                      <a:pt x="1044" y="300"/>
                    </a:lnTo>
                    <a:lnTo>
                      <a:pt x="1049" y="300"/>
                    </a:lnTo>
                    <a:lnTo>
                      <a:pt x="1054" y="298"/>
                    </a:lnTo>
                    <a:lnTo>
                      <a:pt x="1059" y="295"/>
                    </a:lnTo>
                    <a:lnTo>
                      <a:pt x="1064" y="295"/>
                    </a:lnTo>
                    <a:lnTo>
                      <a:pt x="1066" y="292"/>
                    </a:lnTo>
                    <a:lnTo>
                      <a:pt x="1066" y="290"/>
                    </a:lnTo>
                    <a:lnTo>
                      <a:pt x="1069" y="287"/>
                    </a:lnTo>
                    <a:lnTo>
                      <a:pt x="1066" y="285"/>
                    </a:lnTo>
                    <a:lnTo>
                      <a:pt x="1066" y="277"/>
                    </a:lnTo>
                    <a:lnTo>
                      <a:pt x="1064" y="270"/>
                    </a:lnTo>
                    <a:lnTo>
                      <a:pt x="1059" y="265"/>
                    </a:lnTo>
                    <a:lnTo>
                      <a:pt x="1056" y="262"/>
                    </a:lnTo>
                    <a:lnTo>
                      <a:pt x="1054" y="262"/>
                    </a:lnTo>
                    <a:lnTo>
                      <a:pt x="1049" y="262"/>
                    </a:lnTo>
                    <a:lnTo>
                      <a:pt x="1046" y="262"/>
                    </a:lnTo>
                    <a:lnTo>
                      <a:pt x="1044" y="257"/>
                    </a:lnTo>
                    <a:lnTo>
                      <a:pt x="1041" y="255"/>
                    </a:lnTo>
                    <a:lnTo>
                      <a:pt x="1039" y="250"/>
                    </a:lnTo>
                    <a:lnTo>
                      <a:pt x="1031" y="247"/>
                    </a:lnTo>
                    <a:lnTo>
                      <a:pt x="1026" y="247"/>
                    </a:lnTo>
                    <a:lnTo>
                      <a:pt x="1021" y="247"/>
                    </a:lnTo>
                    <a:lnTo>
                      <a:pt x="1019" y="245"/>
                    </a:lnTo>
                    <a:lnTo>
                      <a:pt x="1016" y="242"/>
                    </a:lnTo>
                    <a:lnTo>
                      <a:pt x="1011" y="242"/>
                    </a:lnTo>
                    <a:lnTo>
                      <a:pt x="1008" y="240"/>
                    </a:lnTo>
                    <a:lnTo>
                      <a:pt x="1006" y="242"/>
                    </a:lnTo>
                    <a:lnTo>
                      <a:pt x="1006" y="245"/>
                    </a:lnTo>
                    <a:lnTo>
                      <a:pt x="1006" y="250"/>
                    </a:lnTo>
                    <a:lnTo>
                      <a:pt x="1003" y="255"/>
                    </a:lnTo>
                    <a:lnTo>
                      <a:pt x="1003" y="257"/>
                    </a:lnTo>
                    <a:lnTo>
                      <a:pt x="998" y="260"/>
                    </a:lnTo>
                    <a:lnTo>
                      <a:pt x="993" y="267"/>
                    </a:lnTo>
                    <a:lnTo>
                      <a:pt x="986" y="272"/>
                    </a:lnTo>
                    <a:lnTo>
                      <a:pt x="983" y="277"/>
                    </a:lnTo>
                    <a:lnTo>
                      <a:pt x="978" y="282"/>
                    </a:lnTo>
                    <a:lnTo>
                      <a:pt x="971" y="287"/>
                    </a:lnTo>
                    <a:lnTo>
                      <a:pt x="966" y="295"/>
                    </a:lnTo>
                    <a:lnTo>
                      <a:pt x="963" y="300"/>
                    </a:lnTo>
                    <a:lnTo>
                      <a:pt x="966" y="300"/>
                    </a:lnTo>
                    <a:close/>
                    <a:moveTo>
                      <a:pt x="1498" y="494"/>
                    </a:moveTo>
                    <a:lnTo>
                      <a:pt x="1498" y="494"/>
                    </a:lnTo>
                    <a:lnTo>
                      <a:pt x="1498" y="492"/>
                    </a:lnTo>
                    <a:lnTo>
                      <a:pt x="1498" y="489"/>
                    </a:lnTo>
                    <a:lnTo>
                      <a:pt x="1495" y="489"/>
                    </a:lnTo>
                    <a:lnTo>
                      <a:pt x="1495" y="492"/>
                    </a:lnTo>
                    <a:lnTo>
                      <a:pt x="1498" y="494"/>
                    </a:lnTo>
                    <a:close/>
                  </a:path>
                </a:pathLst>
              </a:custGeom>
              <a:grpFill/>
              <a:ln w="9525" cap="flat" cmpd="sng">
                <a:solidFill>
                  <a:schemeClr val="bg1"/>
                </a:solidFill>
                <a:prstDash val="solid"/>
                <a:round/>
                <a:headEnd type="none" w="med" len="med"/>
                <a:tailEnd type="none" w="med" len="med"/>
              </a:ln>
            </p:spPr>
            <p:txBody>
              <a:bodyPr/>
              <a:lstStyle/>
              <a:p>
                <a:endParaRPr lang="en-GB">
                  <a:solidFill>
                    <a:prstClr val="black"/>
                  </a:solidFill>
                </a:endParaRPr>
              </a:p>
            </p:txBody>
          </p:sp>
          <p:sp>
            <p:nvSpPr>
              <p:cNvPr id="207" name="Freeform 206"/>
              <p:cNvSpPr>
                <a:spLocks/>
              </p:cNvSpPr>
              <p:nvPr/>
            </p:nvSpPr>
            <p:spPr bwMode="auto">
              <a:xfrm>
                <a:off x="3218" y="2127"/>
                <a:ext cx="46" cy="28"/>
              </a:xfrm>
              <a:custGeom>
                <a:avLst/>
                <a:gdLst>
                  <a:gd name="T0" fmla="*/ 0 w 46"/>
                  <a:gd name="T1" fmla="*/ 15 h 28"/>
                  <a:gd name="T2" fmla="*/ 3 w 46"/>
                  <a:gd name="T3" fmla="*/ 17 h 28"/>
                  <a:gd name="T4" fmla="*/ 12 w 46"/>
                  <a:gd name="T5" fmla="*/ 14 h 28"/>
                  <a:gd name="T6" fmla="*/ 13 w 46"/>
                  <a:gd name="T7" fmla="*/ 8 h 28"/>
                  <a:gd name="T8" fmla="*/ 27 w 46"/>
                  <a:gd name="T9" fmla="*/ 9 h 28"/>
                  <a:gd name="T10" fmla="*/ 46 w 46"/>
                  <a:gd name="T11" fmla="*/ 0 h 28"/>
                  <a:gd name="T12" fmla="*/ 46 w 46"/>
                  <a:gd name="T13" fmla="*/ 1 h 28"/>
                  <a:gd name="T14" fmla="*/ 33 w 46"/>
                  <a:gd name="T15" fmla="*/ 11 h 28"/>
                  <a:gd name="T16" fmla="*/ 36 w 46"/>
                  <a:gd name="T17" fmla="*/ 18 h 28"/>
                  <a:gd name="T18" fmla="*/ 27 w 46"/>
                  <a:gd name="T19" fmla="*/ 21 h 28"/>
                  <a:gd name="T20" fmla="*/ 15 w 46"/>
                  <a:gd name="T21" fmla="*/ 28 h 28"/>
                  <a:gd name="T22" fmla="*/ 13 w 46"/>
                  <a:gd name="T23" fmla="*/ 28 h 28"/>
                  <a:gd name="T24" fmla="*/ 8 w 46"/>
                  <a:gd name="T25" fmla="*/ 26 h 28"/>
                  <a:gd name="T26" fmla="*/ 2 w 46"/>
                  <a:gd name="T27" fmla="*/ 23 h 28"/>
                  <a:gd name="T28" fmla="*/ 0 w 46"/>
                  <a:gd name="T29" fmla="*/ 15 h 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6"/>
                  <a:gd name="T46" fmla="*/ 0 h 28"/>
                  <a:gd name="T47" fmla="*/ 46 w 46"/>
                  <a:gd name="T48" fmla="*/ 28 h 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6" h="28">
                    <a:moveTo>
                      <a:pt x="0" y="15"/>
                    </a:moveTo>
                    <a:lnTo>
                      <a:pt x="3" y="17"/>
                    </a:lnTo>
                    <a:lnTo>
                      <a:pt x="12" y="14"/>
                    </a:lnTo>
                    <a:lnTo>
                      <a:pt x="13" y="8"/>
                    </a:lnTo>
                    <a:lnTo>
                      <a:pt x="27" y="9"/>
                    </a:lnTo>
                    <a:lnTo>
                      <a:pt x="46" y="0"/>
                    </a:lnTo>
                    <a:lnTo>
                      <a:pt x="46" y="1"/>
                    </a:lnTo>
                    <a:lnTo>
                      <a:pt x="33" y="11"/>
                    </a:lnTo>
                    <a:lnTo>
                      <a:pt x="36" y="18"/>
                    </a:lnTo>
                    <a:lnTo>
                      <a:pt x="27" y="21"/>
                    </a:lnTo>
                    <a:lnTo>
                      <a:pt x="15" y="28"/>
                    </a:lnTo>
                    <a:lnTo>
                      <a:pt x="13" y="28"/>
                    </a:lnTo>
                    <a:lnTo>
                      <a:pt x="8" y="26"/>
                    </a:lnTo>
                    <a:lnTo>
                      <a:pt x="2" y="23"/>
                    </a:lnTo>
                    <a:lnTo>
                      <a:pt x="0" y="15"/>
                    </a:lnTo>
                    <a:close/>
                  </a:path>
                </a:pathLst>
              </a:custGeom>
              <a:grpFill/>
              <a:ln w="9525" cap="flat" cmpd="sng">
                <a:solidFill>
                  <a:schemeClr val="bg1"/>
                </a:solidFill>
                <a:prstDash val="solid"/>
                <a:round/>
                <a:headEnd type="none" w="med" len="med"/>
                <a:tailEnd type="none" w="med" len="med"/>
              </a:ln>
            </p:spPr>
            <p:txBody>
              <a:bodyPr/>
              <a:lstStyle/>
              <a:p>
                <a:endParaRPr lang="en-GB">
                  <a:solidFill>
                    <a:prstClr val="black"/>
                  </a:solidFill>
                </a:endParaRPr>
              </a:p>
            </p:txBody>
          </p:sp>
        </p:grpSp>
        <p:sp>
          <p:nvSpPr>
            <p:cNvPr id="203" name="Rounded Rectangle 202"/>
            <p:cNvSpPr/>
            <p:nvPr/>
          </p:nvSpPr>
          <p:spPr bwMode="auto">
            <a:xfrm>
              <a:off x="980124" y="-200163"/>
              <a:ext cx="6199581" cy="4031311"/>
            </a:xfrm>
            <a:prstGeom prst="roundRect">
              <a:avLst/>
            </a:prstGeom>
            <a:noFill/>
            <a:ln w="19050" cap="flat" cmpd="sng" algn="ctr">
              <a:solidFill>
                <a:schemeClr val="bg1"/>
              </a:solidFill>
              <a:prstDash val="sys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sp>
        <p:nvSpPr>
          <p:cNvPr id="209" name="5-Point Star 208"/>
          <p:cNvSpPr/>
          <p:nvPr/>
        </p:nvSpPr>
        <p:spPr bwMode="auto">
          <a:xfrm>
            <a:off x="6180698" y="4758884"/>
            <a:ext cx="224718" cy="224718"/>
          </a:xfrm>
          <a:prstGeom prst="star5">
            <a:avLst/>
          </a:prstGeom>
          <a:ln>
            <a:headEnd type="none" w="med" len="med"/>
            <a:tailEnd type="none" w="med" len="med"/>
          </a:ln>
          <a:ex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pic>
        <p:nvPicPr>
          <p:cNvPr id="13" name="Picture 1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180698" y="2101619"/>
            <a:ext cx="612648" cy="612648"/>
          </a:xfrm>
          <a:prstGeom prst="rect">
            <a:avLst/>
          </a:prstGeom>
        </p:spPr>
      </p:pic>
    </p:spTree>
    <p:extLst>
      <p:ext uri="{BB962C8B-B14F-4D97-AF65-F5344CB8AC3E}">
        <p14:creationId xmlns:p14="http://schemas.microsoft.com/office/powerpoint/2010/main" val="2537011985"/>
      </p:ext>
    </p:extLst>
  </p:cSld>
  <p:clrMapOvr>
    <a:masterClrMapping/>
  </p:clrMapOvr>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172</a:t>
            </a:fld>
            <a:r>
              <a:rPr lang="en-US" smtClean="0"/>
              <a:t> -</a:t>
            </a:r>
            <a:endParaRPr lang="en-US"/>
          </a:p>
        </p:txBody>
      </p:sp>
      <p:grpSp>
        <p:nvGrpSpPr>
          <p:cNvPr id="30" name="Group 29"/>
          <p:cNvGrpSpPr/>
          <p:nvPr/>
        </p:nvGrpSpPr>
        <p:grpSpPr>
          <a:xfrm>
            <a:off x="264294" y="1122854"/>
            <a:ext cx="8537799" cy="1899400"/>
            <a:chOff x="264294" y="709402"/>
            <a:chExt cx="8537799" cy="1899400"/>
          </a:xfrm>
        </p:grpSpPr>
        <p:sp>
          <p:nvSpPr>
            <p:cNvPr id="4" name="Rectangle 3"/>
            <p:cNvSpPr/>
            <p:nvPr/>
          </p:nvSpPr>
          <p:spPr>
            <a:xfrm>
              <a:off x="922050" y="902863"/>
              <a:ext cx="3116912" cy="261610"/>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Awareness of Medical Conditions</a:t>
              </a:r>
              <a:endParaRPr lang="en-US" sz="1050" b="1" dirty="0">
                <a:solidFill>
                  <a:srgbClr val="002A7E"/>
                </a:solidFill>
                <a:latin typeface="Arial" panose="020B0604020202020204" pitchFamily="34" charset="0"/>
                <a:cs typeface="Arial" panose="020B0604020202020204" pitchFamily="34" charset="0"/>
              </a:endParaRPr>
            </a:p>
          </p:txBody>
        </p:sp>
        <p:sp>
          <p:nvSpPr>
            <p:cNvPr id="7" name="Rectangle 6"/>
            <p:cNvSpPr/>
            <p:nvPr/>
          </p:nvSpPr>
          <p:spPr>
            <a:xfrm>
              <a:off x="5306997" y="771458"/>
              <a:ext cx="3116912" cy="415498"/>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Personal Concern for Medical Conditions</a:t>
              </a:r>
            </a:p>
            <a:p>
              <a:pPr algn="ctr"/>
              <a:r>
                <a:rPr lang="en-US" sz="1000" b="1" i="1" dirty="0" smtClean="0">
                  <a:solidFill>
                    <a:srgbClr val="002A7E"/>
                  </a:solidFill>
                  <a:latin typeface="Arial" panose="020B0604020202020204" pitchFamily="34" charset="0"/>
                  <a:cs typeface="Arial" panose="020B0604020202020204" pitchFamily="34" charset="0"/>
                </a:rPr>
                <a:t>Among those Aware of Condition</a:t>
              </a:r>
              <a:endParaRPr lang="en-US" sz="1000" b="1" i="1" dirty="0">
                <a:solidFill>
                  <a:srgbClr val="002A7E"/>
                </a:solidFill>
                <a:latin typeface="Arial" panose="020B0604020202020204" pitchFamily="34" charset="0"/>
                <a:cs typeface="Arial" panose="020B0604020202020204" pitchFamily="34" charset="0"/>
              </a:endParaRPr>
            </a:p>
          </p:txBody>
        </p:sp>
        <p:sp>
          <p:nvSpPr>
            <p:cNvPr id="25" name="Rounded Rectangle 24"/>
            <p:cNvSpPr/>
            <p:nvPr/>
          </p:nvSpPr>
          <p:spPr bwMode="auto">
            <a:xfrm>
              <a:off x="264294" y="709402"/>
              <a:ext cx="8537799" cy="1899400"/>
            </a:xfrm>
            <a:prstGeom prst="roundRect">
              <a:avLst/>
            </a:prstGeom>
            <a:noFill/>
            <a:ln w="19050" cap="flat" cmpd="sng" algn="ctr">
              <a:solidFill>
                <a:srgbClr val="C00000"/>
              </a:solidFill>
              <a:prstDash val="sysDot"/>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grpSp>
        <p:nvGrpSpPr>
          <p:cNvPr id="29" name="Group 28"/>
          <p:cNvGrpSpPr/>
          <p:nvPr/>
        </p:nvGrpSpPr>
        <p:grpSpPr>
          <a:xfrm>
            <a:off x="4608401" y="3127910"/>
            <a:ext cx="4268899" cy="2207401"/>
            <a:chOff x="264294" y="2873481"/>
            <a:chExt cx="4268899" cy="2207401"/>
          </a:xfrm>
        </p:grpSpPr>
        <p:sp>
          <p:nvSpPr>
            <p:cNvPr id="27" name="Rectangle 26"/>
            <p:cNvSpPr/>
            <p:nvPr/>
          </p:nvSpPr>
          <p:spPr>
            <a:xfrm>
              <a:off x="740506" y="2948997"/>
              <a:ext cx="3116912" cy="261610"/>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Perceived Blood Clot Risk Factors</a:t>
              </a:r>
              <a:endParaRPr lang="en-US" sz="1050" b="1" dirty="0">
                <a:solidFill>
                  <a:srgbClr val="002A7E"/>
                </a:solidFill>
                <a:latin typeface="Arial" panose="020B0604020202020204" pitchFamily="34" charset="0"/>
                <a:cs typeface="Arial" panose="020B0604020202020204" pitchFamily="34" charset="0"/>
              </a:endParaRPr>
            </a:p>
          </p:txBody>
        </p:sp>
        <p:sp>
          <p:nvSpPr>
            <p:cNvPr id="28" name="Rounded Rectangle 27"/>
            <p:cNvSpPr/>
            <p:nvPr/>
          </p:nvSpPr>
          <p:spPr bwMode="auto">
            <a:xfrm>
              <a:off x="264294" y="2873481"/>
              <a:ext cx="4268899" cy="2207401"/>
            </a:xfrm>
            <a:prstGeom prst="roundRect">
              <a:avLst/>
            </a:prstGeom>
            <a:noFill/>
            <a:ln w="19050" cap="flat" cmpd="sng" algn="ctr">
              <a:solidFill>
                <a:srgbClr val="002A7E"/>
              </a:solidFill>
              <a:prstDash val="sysDot"/>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sp>
        <p:nvSpPr>
          <p:cNvPr id="35" name="Rectangle 34"/>
          <p:cNvSpPr/>
          <p:nvPr/>
        </p:nvSpPr>
        <p:spPr>
          <a:xfrm>
            <a:off x="762330" y="3203425"/>
            <a:ext cx="3116912" cy="261610"/>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Blood Clot Fact Statements</a:t>
            </a:r>
            <a:endParaRPr lang="en-US" sz="1050" b="1" dirty="0">
              <a:solidFill>
                <a:srgbClr val="002A7E"/>
              </a:solidFill>
              <a:latin typeface="Arial" panose="020B0604020202020204" pitchFamily="34" charset="0"/>
              <a:cs typeface="Arial" panose="020B0604020202020204" pitchFamily="34" charset="0"/>
            </a:endParaRPr>
          </a:p>
        </p:txBody>
      </p:sp>
      <p:sp>
        <p:nvSpPr>
          <p:cNvPr id="36" name="Rounded Rectangle 35"/>
          <p:cNvSpPr/>
          <p:nvPr/>
        </p:nvSpPr>
        <p:spPr bwMode="auto">
          <a:xfrm>
            <a:off x="286118" y="3127909"/>
            <a:ext cx="4268899" cy="3479625"/>
          </a:xfrm>
          <a:prstGeom prst="roundRect">
            <a:avLst/>
          </a:prstGeom>
          <a:noFill/>
          <a:ln w="19050" cap="flat" cmpd="sng" algn="ctr">
            <a:solidFill>
              <a:schemeClr val="tx1">
                <a:lumMod val="85000"/>
                <a:lumOff val="15000"/>
              </a:schemeClr>
            </a:solidFill>
            <a:prstDash val="sysDot"/>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37" name="Oval 36"/>
          <p:cNvSpPr/>
          <p:nvPr/>
        </p:nvSpPr>
        <p:spPr bwMode="auto">
          <a:xfrm>
            <a:off x="7951304" y="4619708"/>
            <a:ext cx="127221" cy="119269"/>
          </a:xfrm>
          <a:prstGeom prst="ellipse">
            <a:avLst/>
          </a:prstGeom>
          <a:solidFill>
            <a:srgbClr val="002A7E"/>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38" name="Oval 37"/>
          <p:cNvSpPr/>
          <p:nvPr/>
        </p:nvSpPr>
        <p:spPr bwMode="auto">
          <a:xfrm>
            <a:off x="7952635" y="4827765"/>
            <a:ext cx="127221" cy="119269"/>
          </a:xfrm>
          <a:prstGeom prst="ellipse">
            <a:avLst/>
          </a:prstGeom>
          <a:solidFill>
            <a:srgbClr val="C00000"/>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39" name="TextBox 38"/>
          <p:cNvSpPr txBox="1"/>
          <p:nvPr/>
        </p:nvSpPr>
        <p:spPr>
          <a:xfrm>
            <a:off x="8008294" y="4571620"/>
            <a:ext cx="874643" cy="215444"/>
          </a:xfrm>
          <a:prstGeom prst="rect">
            <a:avLst/>
          </a:prstGeom>
          <a:noFill/>
        </p:spPr>
        <p:txBody>
          <a:bodyPr wrap="square" rtlCol="0">
            <a:spAutoFit/>
          </a:bodyPr>
          <a:lstStyle/>
          <a:p>
            <a:r>
              <a:rPr lang="en-US" sz="800" b="1" dirty="0" smtClean="0">
                <a:solidFill>
                  <a:srgbClr val="002A7E"/>
                </a:solidFill>
                <a:latin typeface="Arial" panose="020B0604020202020204" pitchFamily="34" charset="0"/>
                <a:cs typeface="Arial" panose="020B0604020202020204" pitchFamily="34" charset="0"/>
              </a:rPr>
              <a:t>Risk Factors</a:t>
            </a:r>
            <a:endParaRPr lang="en-US" sz="800" b="1" dirty="0">
              <a:solidFill>
                <a:srgbClr val="002A7E"/>
              </a:solidFill>
              <a:latin typeface="Arial" panose="020B0604020202020204" pitchFamily="34" charset="0"/>
              <a:cs typeface="Arial" panose="020B0604020202020204" pitchFamily="34" charset="0"/>
            </a:endParaRPr>
          </a:p>
        </p:txBody>
      </p:sp>
      <p:sp>
        <p:nvSpPr>
          <p:cNvPr id="40" name="TextBox 39"/>
          <p:cNvSpPr txBox="1"/>
          <p:nvPr/>
        </p:nvSpPr>
        <p:spPr>
          <a:xfrm>
            <a:off x="8025527" y="4779677"/>
            <a:ext cx="874643" cy="338554"/>
          </a:xfrm>
          <a:prstGeom prst="rect">
            <a:avLst/>
          </a:prstGeom>
          <a:noFill/>
        </p:spPr>
        <p:txBody>
          <a:bodyPr wrap="square" rtlCol="0">
            <a:spAutoFit/>
          </a:bodyPr>
          <a:lstStyle/>
          <a:p>
            <a:r>
              <a:rPr lang="en-US" sz="800" b="1" dirty="0" smtClean="0">
                <a:solidFill>
                  <a:srgbClr val="002A7E"/>
                </a:solidFill>
                <a:latin typeface="Arial" panose="020B0604020202020204" pitchFamily="34" charset="0"/>
                <a:cs typeface="Arial" panose="020B0604020202020204" pitchFamily="34" charset="0"/>
              </a:rPr>
              <a:t>Non-Risk Factors</a:t>
            </a:r>
            <a:endParaRPr lang="en-US" sz="800" b="1" dirty="0">
              <a:solidFill>
                <a:srgbClr val="002A7E"/>
              </a:solidFill>
              <a:latin typeface="Arial" panose="020B0604020202020204" pitchFamily="34" charset="0"/>
              <a:cs typeface="Arial" panose="020B0604020202020204" pitchFamily="34" charset="0"/>
            </a:endParaRPr>
          </a:p>
        </p:txBody>
      </p:sp>
      <p:graphicFrame>
        <p:nvGraphicFramePr>
          <p:cNvPr id="23" name="Chart 22"/>
          <p:cNvGraphicFramePr/>
          <p:nvPr>
            <p:extLst>
              <p:ext uri="{D42A27DB-BD31-4B8C-83A1-F6EECF244321}">
                <p14:modId xmlns:p14="http://schemas.microsoft.com/office/powerpoint/2010/main" val="493670269"/>
              </p:ext>
            </p:extLst>
          </p:nvPr>
        </p:nvGraphicFramePr>
        <p:xfrm>
          <a:off x="286118" y="3546282"/>
          <a:ext cx="4104368" cy="2910177"/>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9" name="Table 8"/>
          <p:cNvGraphicFramePr>
            <a:graphicFrameLocks noGrp="1"/>
          </p:cNvGraphicFramePr>
          <p:nvPr>
            <p:extLst>
              <p:ext uri="{D42A27DB-BD31-4B8C-83A1-F6EECF244321}">
                <p14:modId xmlns:p14="http://schemas.microsoft.com/office/powerpoint/2010/main" val="3299363946"/>
              </p:ext>
            </p:extLst>
          </p:nvPr>
        </p:nvGraphicFramePr>
        <p:xfrm>
          <a:off x="286118" y="3465035"/>
          <a:ext cx="1121264" cy="2861032"/>
        </p:xfrm>
        <a:graphic>
          <a:graphicData uri="http://schemas.openxmlformats.org/drawingml/2006/table">
            <a:tbl>
              <a:tblPr firstRow="1" bandRow="1">
                <a:tableStyleId>{5C22544A-7EE6-4342-B048-85BDC9FD1C3A}</a:tableStyleId>
              </a:tblPr>
              <a:tblGrid>
                <a:gridCol w="1121264"/>
              </a:tblGrid>
              <a:tr h="629887">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800" b="0" dirty="0" smtClean="0">
                          <a:solidFill>
                            <a:schemeClr val="tx1"/>
                          </a:solidFill>
                          <a:latin typeface="Arial" panose="020B0604020202020204" pitchFamily="34" charset="0"/>
                          <a:cs typeface="Arial" panose="020B0604020202020204" pitchFamily="34" charset="0"/>
                        </a:rPr>
                        <a:t>People under 40 years old do have to worry about blood clots*</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500932">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800" b="0" dirty="0" smtClean="0">
                          <a:solidFill>
                            <a:schemeClr val="tx1"/>
                          </a:solidFill>
                          <a:latin typeface="Arial" panose="020B0604020202020204" pitchFamily="34" charset="0"/>
                          <a:cs typeface="Arial" panose="020B0604020202020204" pitchFamily="34" charset="0"/>
                        </a:rPr>
                        <a:t>Most blood </a:t>
                      </a:r>
                      <a:r>
                        <a:rPr lang="en-US" sz="800" b="0" baseline="0" dirty="0" smtClean="0">
                          <a:solidFill>
                            <a:schemeClr val="tx1"/>
                          </a:solidFill>
                          <a:latin typeface="Arial" panose="020B0604020202020204" pitchFamily="34" charset="0"/>
                          <a:cs typeface="Arial" panose="020B0604020202020204" pitchFamily="34" charset="0"/>
                        </a:rPr>
                        <a:t> </a:t>
                      </a:r>
                      <a:r>
                        <a:rPr lang="en-US" sz="800" b="0" dirty="0" smtClean="0">
                          <a:solidFill>
                            <a:schemeClr val="tx1"/>
                          </a:solidFill>
                          <a:latin typeface="Arial" panose="020B0604020202020204" pitchFamily="34" charset="0"/>
                          <a:cs typeface="Arial" panose="020B0604020202020204" pitchFamily="34" charset="0"/>
                        </a:rPr>
                        <a:t>clots can be</a:t>
                      </a:r>
                      <a:r>
                        <a:rPr lang="en-US" sz="800" b="0" baseline="0" dirty="0" smtClean="0">
                          <a:solidFill>
                            <a:schemeClr val="tx1"/>
                          </a:solidFill>
                          <a:latin typeface="Arial" panose="020B0604020202020204" pitchFamily="34" charset="0"/>
                          <a:cs typeface="Arial" panose="020B0604020202020204" pitchFamily="34" charset="0"/>
                        </a:rPr>
                        <a:t> </a:t>
                      </a:r>
                      <a:r>
                        <a:rPr lang="en-US" sz="800" b="0" dirty="0" smtClean="0">
                          <a:solidFill>
                            <a:schemeClr val="tx1"/>
                          </a:solidFill>
                          <a:latin typeface="Arial" panose="020B0604020202020204" pitchFamily="34" charset="0"/>
                          <a:cs typeface="Arial" panose="020B0604020202020204" pitchFamily="34" charset="0"/>
                        </a:rPr>
                        <a:t>prevented*</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594327">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800" b="0" dirty="0" smtClean="0">
                          <a:solidFill>
                            <a:schemeClr val="tx1"/>
                          </a:solidFill>
                          <a:latin typeface="Arial" panose="020B0604020202020204" pitchFamily="34" charset="0"/>
                          <a:cs typeface="Arial" panose="020B0604020202020204" pitchFamily="34" charset="0"/>
                        </a:rPr>
                        <a:t>It is likely that a blood clot in the leg left untreated can travel to your lungs *</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567943">
                <a:tc>
                  <a:txBody>
                    <a:bodyPr/>
                    <a:lstStyle/>
                    <a:p>
                      <a:pPr algn="ctr"/>
                      <a:r>
                        <a:rPr lang="en-US" sz="800" b="0" dirty="0" smtClean="0">
                          <a:solidFill>
                            <a:schemeClr val="tx1"/>
                          </a:solidFill>
                          <a:latin typeface="Arial" panose="020B0604020202020204" pitchFamily="34" charset="0"/>
                          <a:cs typeface="Arial" panose="020B0604020202020204" pitchFamily="34" charset="0"/>
                        </a:rPr>
                        <a:t>Having a blood clot is considered a</a:t>
                      </a:r>
                      <a:r>
                        <a:rPr lang="en-US" sz="800" b="0" baseline="0" dirty="0" smtClean="0">
                          <a:solidFill>
                            <a:schemeClr val="tx1"/>
                          </a:solidFill>
                          <a:latin typeface="Arial" panose="020B0604020202020204" pitchFamily="34" charset="0"/>
                          <a:cs typeface="Arial" panose="020B0604020202020204" pitchFamily="34" charset="0"/>
                        </a:rPr>
                        <a:t> </a:t>
                      </a:r>
                      <a:r>
                        <a:rPr lang="en-US" sz="800" b="0" dirty="0" smtClean="0">
                          <a:solidFill>
                            <a:schemeClr val="tx1"/>
                          </a:solidFill>
                          <a:latin typeface="Arial" panose="020B0604020202020204" pitchFamily="34" charset="0"/>
                          <a:cs typeface="Arial" panose="020B0604020202020204" pitchFamily="34" charset="0"/>
                        </a:rPr>
                        <a:t>medical</a:t>
                      </a:r>
                      <a:r>
                        <a:rPr lang="en-US" sz="800" b="0" baseline="0" dirty="0" smtClean="0">
                          <a:solidFill>
                            <a:schemeClr val="tx1"/>
                          </a:solidFill>
                          <a:latin typeface="Arial" panose="020B0604020202020204" pitchFamily="34" charset="0"/>
                          <a:cs typeface="Arial" panose="020B0604020202020204" pitchFamily="34" charset="0"/>
                        </a:rPr>
                        <a:t> </a:t>
                      </a:r>
                      <a:r>
                        <a:rPr lang="en-US" sz="800" b="0" dirty="0" smtClean="0">
                          <a:solidFill>
                            <a:schemeClr val="tx1"/>
                          </a:solidFill>
                          <a:latin typeface="Arial" panose="020B0604020202020204" pitchFamily="34" charset="0"/>
                          <a:cs typeface="Arial" panose="020B0604020202020204" pitchFamily="34" charset="0"/>
                        </a:rPr>
                        <a:t>emergency*</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567943">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800" b="0" dirty="0" smtClean="0">
                          <a:solidFill>
                            <a:schemeClr val="tx1"/>
                          </a:solidFill>
                          <a:latin typeface="Arial" panose="020B0604020202020204" pitchFamily="34" charset="0"/>
                          <a:cs typeface="Arial" panose="020B0604020202020204" pitchFamily="34" charset="0"/>
                        </a:rPr>
                        <a:t>Blood clots can cause death</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cxnSp>
        <p:nvCxnSpPr>
          <p:cNvPr id="11" name="Straight Connector 10"/>
          <p:cNvCxnSpPr/>
          <p:nvPr/>
        </p:nvCxnSpPr>
        <p:spPr bwMode="auto">
          <a:xfrm>
            <a:off x="516835" y="4094922"/>
            <a:ext cx="3641697" cy="0"/>
          </a:xfrm>
          <a:prstGeom prst="line">
            <a:avLst/>
          </a:prstGeom>
          <a:ln>
            <a:headEnd type="none" w="med" len="med"/>
            <a:tailEnd type="none" w="med" len="med"/>
          </a:ln>
          <a:extLst/>
        </p:spPr>
        <p:style>
          <a:lnRef idx="1">
            <a:schemeClr val="accent6"/>
          </a:lnRef>
          <a:fillRef idx="0">
            <a:schemeClr val="accent6"/>
          </a:fillRef>
          <a:effectRef idx="0">
            <a:schemeClr val="accent6"/>
          </a:effectRef>
          <a:fontRef idx="minor">
            <a:schemeClr val="tx1"/>
          </a:fontRef>
        </p:style>
      </p:cxnSp>
      <p:cxnSp>
        <p:nvCxnSpPr>
          <p:cNvPr id="33" name="Straight Connector 32"/>
          <p:cNvCxnSpPr/>
          <p:nvPr/>
        </p:nvCxnSpPr>
        <p:spPr bwMode="auto">
          <a:xfrm>
            <a:off x="542019" y="4644872"/>
            <a:ext cx="3641697" cy="0"/>
          </a:xfrm>
          <a:prstGeom prst="line">
            <a:avLst/>
          </a:prstGeom>
          <a:ln>
            <a:headEnd type="none" w="med" len="med"/>
            <a:tailEnd type="none" w="med" len="med"/>
          </a:ln>
          <a:extLst/>
        </p:spPr>
        <p:style>
          <a:lnRef idx="1">
            <a:schemeClr val="accent6"/>
          </a:lnRef>
          <a:fillRef idx="0">
            <a:schemeClr val="accent6"/>
          </a:fillRef>
          <a:effectRef idx="0">
            <a:schemeClr val="accent6"/>
          </a:effectRef>
          <a:fontRef idx="minor">
            <a:schemeClr val="tx1"/>
          </a:fontRef>
        </p:style>
      </p:cxnSp>
      <p:cxnSp>
        <p:nvCxnSpPr>
          <p:cNvPr id="34" name="Straight Connector 33"/>
          <p:cNvCxnSpPr/>
          <p:nvPr/>
        </p:nvCxnSpPr>
        <p:spPr bwMode="auto">
          <a:xfrm>
            <a:off x="559252" y="5186871"/>
            <a:ext cx="3641697" cy="0"/>
          </a:xfrm>
          <a:prstGeom prst="line">
            <a:avLst/>
          </a:prstGeom>
          <a:ln>
            <a:headEnd type="none" w="med" len="med"/>
            <a:tailEnd type="none" w="med" len="med"/>
          </a:ln>
          <a:extLst/>
        </p:spPr>
        <p:style>
          <a:lnRef idx="1">
            <a:schemeClr val="accent6"/>
          </a:lnRef>
          <a:fillRef idx="0">
            <a:schemeClr val="accent6"/>
          </a:fillRef>
          <a:effectRef idx="0">
            <a:schemeClr val="accent6"/>
          </a:effectRef>
          <a:fontRef idx="minor">
            <a:schemeClr val="tx1"/>
          </a:fontRef>
        </p:style>
      </p:cxnSp>
      <p:cxnSp>
        <p:nvCxnSpPr>
          <p:cNvPr id="41" name="Straight Connector 40"/>
          <p:cNvCxnSpPr/>
          <p:nvPr/>
        </p:nvCxnSpPr>
        <p:spPr bwMode="auto">
          <a:xfrm>
            <a:off x="536730" y="5736821"/>
            <a:ext cx="3641697" cy="0"/>
          </a:xfrm>
          <a:prstGeom prst="line">
            <a:avLst/>
          </a:prstGeom>
          <a:ln>
            <a:headEnd type="none" w="med" len="med"/>
            <a:tailEnd type="none" w="med" len="med"/>
          </a:ln>
          <a:extLst/>
        </p:spPr>
        <p:style>
          <a:lnRef idx="1">
            <a:schemeClr val="accent6"/>
          </a:lnRef>
          <a:fillRef idx="0">
            <a:schemeClr val="accent6"/>
          </a:fillRef>
          <a:effectRef idx="0">
            <a:schemeClr val="accent6"/>
          </a:effectRef>
          <a:fontRef idx="minor">
            <a:schemeClr val="tx1"/>
          </a:fontRef>
        </p:style>
      </p:cxnSp>
      <p:sp>
        <p:nvSpPr>
          <p:cNvPr id="42" name="TextBox 41"/>
          <p:cNvSpPr txBox="1"/>
          <p:nvPr/>
        </p:nvSpPr>
        <p:spPr>
          <a:xfrm>
            <a:off x="4608401" y="5819234"/>
            <a:ext cx="2261063" cy="707886"/>
          </a:xfrm>
          <a:prstGeom prst="rect">
            <a:avLst/>
          </a:prstGeom>
          <a:noFill/>
        </p:spPr>
        <p:txBody>
          <a:bodyPr wrap="square" rtlCol="0">
            <a:spAutoFit/>
          </a:bodyPr>
          <a:lstStyle/>
          <a:p>
            <a:r>
              <a:rPr lang="en-US" sz="800" i="1" dirty="0" smtClean="0">
                <a:solidFill>
                  <a:schemeClr val="tx1"/>
                </a:solidFill>
                <a:latin typeface="Arial" panose="020B0604020202020204" pitchFamily="34" charset="0"/>
                <a:cs typeface="Arial" panose="020B0604020202020204" pitchFamily="34" charset="0"/>
              </a:rPr>
              <a:t>*Compared to what was asked in actual survey, statements have been changed to the positive/affirmative and scales have been reversed. This change has been made for increased ease of interpretation of results.</a:t>
            </a:r>
            <a:endParaRPr lang="en-US" sz="800" i="1" dirty="0">
              <a:solidFill>
                <a:schemeClr val="tx1"/>
              </a:solidFill>
              <a:latin typeface="Arial" panose="020B0604020202020204" pitchFamily="34" charset="0"/>
              <a:cs typeface="Arial" panose="020B0604020202020204" pitchFamily="34" charset="0"/>
            </a:endParaRPr>
          </a:p>
        </p:txBody>
      </p:sp>
      <p:sp>
        <p:nvSpPr>
          <p:cNvPr id="32" name="Title 1"/>
          <p:cNvSpPr txBox="1">
            <a:spLocks/>
          </p:cNvSpPr>
          <p:nvPr/>
        </p:nvSpPr>
        <p:spPr>
          <a:xfrm>
            <a:off x="147099" y="139465"/>
            <a:ext cx="8486775"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kern="0" dirty="0"/>
              <a:t>Australia </a:t>
            </a:r>
            <a:r>
              <a:rPr lang="en-US" kern="0" dirty="0" smtClean="0"/>
              <a:t>Summary of Results</a:t>
            </a:r>
            <a:endParaRPr lang="en-US" kern="0" dirty="0"/>
          </a:p>
        </p:txBody>
      </p:sp>
      <p:pic>
        <p:nvPicPr>
          <p:cNvPr id="43" name="Picture 4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327550" y="101365"/>
            <a:ext cx="612648" cy="612648"/>
          </a:xfrm>
          <a:prstGeom prst="rect">
            <a:avLst/>
          </a:prstGeom>
        </p:spPr>
      </p:pic>
      <p:graphicFrame>
        <p:nvGraphicFramePr>
          <p:cNvPr id="26" name="Chart 25"/>
          <p:cNvGraphicFramePr/>
          <p:nvPr>
            <p:extLst>
              <p:ext uri="{D42A27DB-BD31-4B8C-83A1-F6EECF244321}">
                <p14:modId xmlns:p14="http://schemas.microsoft.com/office/powerpoint/2010/main" val="824837427"/>
              </p:ext>
            </p:extLst>
          </p:nvPr>
        </p:nvGraphicFramePr>
        <p:xfrm>
          <a:off x="304800" y="1441220"/>
          <a:ext cx="4152900" cy="1517648"/>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1" name="Chart 30"/>
          <p:cNvGraphicFramePr/>
          <p:nvPr>
            <p:extLst>
              <p:ext uri="{D42A27DB-BD31-4B8C-83A1-F6EECF244321}">
                <p14:modId xmlns:p14="http://schemas.microsoft.com/office/powerpoint/2010/main" val="642557438"/>
              </p:ext>
            </p:extLst>
          </p:nvPr>
        </p:nvGraphicFramePr>
        <p:xfrm>
          <a:off x="4901514" y="1433385"/>
          <a:ext cx="4152900" cy="151764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4" name="Chart 43"/>
          <p:cNvGraphicFramePr/>
          <p:nvPr>
            <p:extLst>
              <p:ext uri="{D42A27DB-BD31-4B8C-83A1-F6EECF244321}">
                <p14:modId xmlns:p14="http://schemas.microsoft.com/office/powerpoint/2010/main" val="3383644072"/>
              </p:ext>
            </p:extLst>
          </p:nvPr>
        </p:nvGraphicFramePr>
        <p:xfrm>
          <a:off x="4559643" y="3325468"/>
          <a:ext cx="4152900" cy="1936555"/>
        </p:xfrm>
        <a:graphic>
          <a:graphicData uri="http://schemas.openxmlformats.org/drawingml/2006/chart">
            <c:chart xmlns:c="http://schemas.openxmlformats.org/drawingml/2006/chart" xmlns:r="http://schemas.openxmlformats.org/officeDocument/2006/relationships" r:id="rId6"/>
          </a:graphicData>
        </a:graphic>
      </p:graphicFrame>
      <p:grpSp>
        <p:nvGrpSpPr>
          <p:cNvPr id="45" name="Group 44"/>
          <p:cNvGrpSpPr/>
          <p:nvPr/>
        </p:nvGrpSpPr>
        <p:grpSpPr>
          <a:xfrm>
            <a:off x="1710784" y="6289742"/>
            <a:ext cx="4301426" cy="263592"/>
            <a:chOff x="756664" y="6313595"/>
            <a:chExt cx="4301426" cy="263592"/>
          </a:xfrm>
        </p:grpSpPr>
        <p:sp>
          <p:nvSpPr>
            <p:cNvPr id="46" name="TextBox 45"/>
            <p:cNvSpPr txBox="1"/>
            <p:nvPr/>
          </p:nvSpPr>
          <p:spPr>
            <a:xfrm>
              <a:off x="877781" y="6313595"/>
              <a:ext cx="2269295" cy="261610"/>
            </a:xfrm>
            <a:prstGeom prst="rect">
              <a:avLst/>
            </a:prstGeom>
            <a:noFill/>
          </p:spPr>
          <p:txBody>
            <a:bodyPr wrap="square" rtlCol="0">
              <a:spAutoFit/>
            </a:bodyPr>
            <a:lstStyle/>
            <a:p>
              <a:r>
                <a:rPr lang="en-US" sz="1050" b="1" dirty="0" smtClean="0">
                  <a:solidFill>
                    <a:schemeClr val="tx1"/>
                  </a:solidFill>
                  <a:latin typeface="Arial" panose="020B0604020202020204" pitchFamily="34" charset="0"/>
                  <a:cs typeface="Arial" panose="020B0604020202020204" pitchFamily="34" charset="0"/>
                </a:rPr>
                <a:t>Agree</a:t>
              </a:r>
              <a:endParaRPr lang="en-US" sz="1050" b="1" dirty="0">
                <a:solidFill>
                  <a:schemeClr val="tx1"/>
                </a:solidFill>
                <a:latin typeface="Arial" panose="020B0604020202020204" pitchFamily="34" charset="0"/>
                <a:cs typeface="Arial" panose="020B0604020202020204" pitchFamily="34" charset="0"/>
              </a:endParaRPr>
            </a:p>
          </p:txBody>
        </p:sp>
        <p:sp>
          <p:nvSpPr>
            <p:cNvPr id="47" name="Rectangle 46"/>
            <p:cNvSpPr/>
            <p:nvPr/>
          </p:nvSpPr>
          <p:spPr bwMode="auto">
            <a:xfrm>
              <a:off x="1516774" y="6359677"/>
              <a:ext cx="165386" cy="150053"/>
            </a:xfrm>
            <a:prstGeom prst="rect">
              <a:avLst/>
            </a:prstGeom>
            <a:solidFill>
              <a:schemeClr val="tx1">
                <a:lumMod val="65000"/>
                <a:lumOff val="35000"/>
              </a:schemeClr>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sp>
          <p:nvSpPr>
            <p:cNvPr id="48" name="TextBox 47"/>
            <p:cNvSpPr txBox="1"/>
            <p:nvPr/>
          </p:nvSpPr>
          <p:spPr>
            <a:xfrm>
              <a:off x="1650356" y="6314108"/>
              <a:ext cx="1860605" cy="261610"/>
            </a:xfrm>
            <a:prstGeom prst="rect">
              <a:avLst/>
            </a:prstGeom>
            <a:noFill/>
          </p:spPr>
          <p:txBody>
            <a:bodyPr wrap="square" rtlCol="0">
              <a:spAutoFit/>
            </a:bodyPr>
            <a:lstStyle/>
            <a:p>
              <a:r>
                <a:rPr lang="en-US" sz="1050" b="1" dirty="0" smtClean="0">
                  <a:solidFill>
                    <a:schemeClr val="tx1"/>
                  </a:solidFill>
                  <a:latin typeface="Arial" panose="020B0604020202020204" pitchFamily="34" charset="0"/>
                  <a:cs typeface="Arial" panose="020B0604020202020204" pitchFamily="34" charset="0"/>
                </a:rPr>
                <a:t>Neutral</a:t>
              </a:r>
              <a:endParaRPr lang="en-US" sz="1200" b="1" dirty="0">
                <a:solidFill>
                  <a:schemeClr val="tx1"/>
                </a:solidFill>
                <a:latin typeface="Arial" panose="020B0604020202020204" pitchFamily="34" charset="0"/>
                <a:cs typeface="Arial" panose="020B0604020202020204" pitchFamily="34" charset="0"/>
              </a:endParaRPr>
            </a:p>
          </p:txBody>
        </p:sp>
        <p:sp>
          <p:nvSpPr>
            <p:cNvPr id="49" name="Rectangle 48"/>
            <p:cNvSpPr/>
            <p:nvPr/>
          </p:nvSpPr>
          <p:spPr bwMode="auto">
            <a:xfrm>
              <a:off x="756664" y="6377067"/>
              <a:ext cx="165386" cy="150053"/>
            </a:xfrm>
            <a:prstGeom prst="rect">
              <a:avLst/>
            </a:prstGeom>
            <a:solidFill>
              <a:srgbClr val="002A7E"/>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sp>
          <p:nvSpPr>
            <p:cNvPr id="50" name="Rectangle 49"/>
            <p:cNvSpPr/>
            <p:nvPr/>
          </p:nvSpPr>
          <p:spPr bwMode="auto">
            <a:xfrm>
              <a:off x="2380100" y="6377048"/>
              <a:ext cx="165386" cy="150053"/>
            </a:xfrm>
            <a:prstGeom prst="rect">
              <a:avLst/>
            </a:prstGeom>
            <a:solidFill>
              <a:srgbClr val="C00000"/>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sp>
          <p:nvSpPr>
            <p:cNvPr id="51" name="TextBox 50"/>
            <p:cNvSpPr txBox="1"/>
            <p:nvPr/>
          </p:nvSpPr>
          <p:spPr>
            <a:xfrm>
              <a:off x="2513682" y="6315577"/>
              <a:ext cx="2544408" cy="261610"/>
            </a:xfrm>
            <a:prstGeom prst="rect">
              <a:avLst/>
            </a:prstGeom>
            <a:noFill/>
          </p:spPr>
          <p:txBody>
            <a:bodyPr wrap="square" rtlCol="0">
              <a:spAutoFit/>
            </a:bodyPr>
            <a:lstStyle/>
            <a:p>
              <a:r>
                <a:rPr lang="en-US" sz="1050" b="1" dirty="0" smtClean="0">
                  <a:solidFill>
                    <a:schemeClr val="tx1"/>
                  </a:solidFill>
                  <a:latin typeface="Arial" panose="020B0604020202020204" pitchFamily="34" charset="0"/>
                  <a:cs typeface="Arial" panose="020B0604020202020204" pitchFamily="34" charset="0"/>
                </a:rPr>
                <a:t>Disagree</a:t>
              </a:r>
              <a:endParaRPr lang="en-US" sz="1200" b="1" dirty="0">
                <a:solidFill>
                  <a:schemeClr val="tx1"/>
                </a:solidFill>
                <a:latin typeface="Arial" panose="020B0604020202020204" pitchFamily="34" charset="0"/>
                <a:cs typeface="Arial" panose="020B0604020202020204" pitchFamily="34" charset="0"/>
              </a:endParaRPr>
            </a:p>
          </p:txBody>
        </p:sp>
      </p:grpSp>
      <p:sp>
        <p:nvSpPr>
          <p:cNvPr id="52" name="Oval 51"/>
          <p:cNvSpPr/>
          <p:nvPr/>
        </p:nvSpPr>
        <p:spPr bwMode="auto">
          <a:xfrm>
            <a:off x="4101196" y="2064603"/>
            <a:ext cx="381325" cy="155448"/>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dirty="0" smtClean="0">
              <a:ln>
                <a:noFill/>
              </a:ln>
              <a:solidFill>
                <a:schemeClr val="bg1"/>
              </a:solidFill>
              <a:effectLst/>
              <a:latin typeface="Calibri" pitchFamily="34" charset="0"/>
            </a:endParaRPr>
          </a:p>
        </p:txBody>
      </p:sp>
      <p:sp>
        <p:nvSpPr>
          <p:cNvPr id="53" name="TextBox 52"/>
          <p:cNvSpPr txBox="1"/>
          <p:nvPr/>
        </p:nvSpPr>
        <p:spPr>
          <a:xfrm>
            <a:off x="4412012" y="1996903"/>
            <a:ext cx="1523990" cy="461665"/>
          </a:xfrm>
          <a:prstGeom prst="rect">
            <a:avLst/>
          </a:prstGeom>
          <a:noFill/>
        </p:spPr>
        <p:txBody>
          <a:bodyPr wrap="square" rtlCol="0">
            <a:spAutoFit/>
          </a:bodyPr>
          <a:lstStyle/>
          <a:p>
            <a:r>
              <a:rPr lang="en-US" sz="800" dirty="0" smtClean="0">
                <a:solidFill>
                  <a:srgbClr val="C00000"/>
                </a:solidFill>
                <a:latin typeface="Arial" panose="020B0604020202020204" pitchFamily="34" charset="0"/>
                <a:cs typeface="Arial" panose="020B0604020202020204" pitchFamily="34" charset="0"/>
              </a:rPr>
              <a:t>Highest</a:t>
            </a:r>
          </a:p>
          <a:p>
            <a:r>
              <a:rPr lang="en-US" sz="800" dirty="0" smtClean="0">
                <a:solidFill>
                  <a:srgbClr val="C00000"/>
                </a:solidFill>
                <a:latin typeface="Arial" panose="020B0604020202020204" pitchFamily="34" charset="0"/>
                <a:cs typeface="Arial" panose="020B0604020202020204" pitchFamily="34" charset="0"/>
              </a:rPr>
              <a:t>Among</a:t>
            </a:r>
          </a:p>
          <a:p>
            <a:r>
              <a:rPr lang="en-US" sz="800" dirty="0" smtClean="0">
                <a:solidFill>
                  <a:srgbClr val="C00000"/>
                </a:solidFill>
                <a:latin typeface="Arial" panose="020B0604020202020204" pitchFamily="34" charset="0"/>
                <a:cs typeface="Arial" panose="020B0604020202020204" pitchFamily="34" charset="0"/>
              </a:rPr>
              <a:t>Countries</a:t>
            </a:r>
            <a:endParaRPr lang="en-US" sz="800" dirty="0">
              <a:solidFill>
                <a:srgbClr val="C00000"/>
              </a:solidFill>
              <a:latin typeface="Arial" panose="020B0604020202020204" pitchFamily="34" charset="0"/>
              <a:cs typeface="Arial" panose="020B0604020202020204" pitchFamily="34" charset="0"/>
            </a:endParaRPr>
          </a:p>
        </p:txBody>
      </p:sp>
      <p:sp>
        <p:nvSpPr>
          <p:cNvPr id="54" name="Oval 53"/>
          <p:cNvSpPr/>
          <p:nvPr/>
        </p:nvSpPr>
        <p:spPr bwMode="auto">
          <a:xfrm>
            <a:off x="4102527" y="2177248"/>
            <a:ext cx="381325" cy="155448"/>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dirty="0" smtClean="0">
              <a:ln>
                <a:noFill/>
              </a:ln>
              <a:solidFill>
                <a:schemeClr val="bg1"/>
              </a:solidFill>
              <a:effectLst/>
              <a:latin typeface="Calibri" pitchFamily="34" charset="0"/>
            </a:endParaRPr>
          </a:p>
        </p:txBody>
      </p:sp>
      <p:sp>
        <p:nvSpPr>
          <p:cNvPr id="55" name="Oval 54"/>
          <p:cNvSpPr/>
          <p:nvPr/>
        </p:nvSpPr>
        <p:spPr bwMode="auto">
          <a:xfrm>
            <a:off x="8347182" y="3824068"/>
            <a:ext cx="381325" cy="155448"/>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dirty="0" smtClean="0">
              <a:ln>
                <a:noFill/>
              </a:ln>
              <a:solidFill>
                <a:schemeClr val="bg1"/>
              </a:solidFill>
              <a:effectLst/>
              <a:latin typeface="Calibri" pitchFamily="34" charset="0"/>
            </a:endParaRPr>
          </a:p>
        </p:txBody>
      </p:sp>
      <p:sp>
        <p:nvSpPr>
          <p:cNvPr id="56" name="TextBox 55"/>
          <p:cNvSpPr txBox="1"/>
          <p:nvPr/>
        </p:nvSpPr>
        <p:spPr>
          <a:xfrm>
            <a:off x="7808542" y="3531434"/>
            <a:ext cx="1523990" cy="338554"/>
          </a:xfrm>
          <a:prstGeom prst="rect">
            <a:avLst/>
          </a:prstGeom>
          <a:noFill/>
        </p:spPr>
        <p:txBody>
          <a:bodyPr wrap="square" rtlCol="0">
            <a:spAutoFit/>
          </a:bodyPr>
          <a:lstStyle/>
          <a:p>
            <a:pPr algn="ctr"/>
            <a:r>
              <a:rPr lang="en-US" sz="800" dirty="0" smtClean="0">
                <a:solidFill>
                  <a:srgbClr val="C00000"/>
                </a:solidFill>
                <a:latin typeface="Arial" panose="020B0604020202020204" pitchFamily="34" charset="0"/>
                <a:cs typeface="Arial" panose="020B0604020202020204" pitchFamily="34" charset="0"/>
              </a:rPr>
              <a:t>Highest</a:t>
            </a:r>
          </a:p>
          <a:p>
            <a:pPr algn="ctr"/>
            <a:r>
              <a:rPr lang="en-US" sz="800" dirty="0" smtClean="0">
                <a:solidFill>
                  <a:srgbClr val="C00000"/>
                </a:solidFill>
                <a:latin typeface="Arial" panose="020B0604020202020204" pitchFamily="34" charset="0"/>
                <a:cs typeface="Arial" panose="020B0604020202020204" pitchFamily="34" charset="0"/>
              </a:rPr>
              <a:t>among Countries</a:t>
            </a:r>
            <a:endParaRPr lang="en-US" sz="800" dirty="0">
              <a:solidFill>
                <a:srgbClr val="C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18839985"/>
      </p:ext>
    </p:extLst>
  </p:cSld>
  <p:clrMapOvr>
    <a:masterClrMapping/>
  </p:clrMapOvr>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173</a:t>
            </a:fld>
            <a:r>
              <a:rPr lang="en-US" smtClean="0"/>
              <a:t> -</a:t>
            </a:r>
            <a:endParaRPr lang="en-US"/>
          </a:p>
        </p:txBody>
      </p:sp>
      <p:grpSp>
        <p:nvGrpSpPr>
          <p:cNvPr id="18" name="Group 17"/>
          <p:cNvGrpSpPr/>
          <p:nvPr/>
        </p:nvGrpSpPr>
        <p:grpSpPr>
          <a:xfrm>
            <a:off x="1194925" y="765186"/>
            <a:ext cx="6222734" cy="3003724"/>
            <a:chOff x="0" y="2792745"/>
            <a:chExt cx="6222734" cy="3003724"/>
          </a:xfrm>
        </p:grpSpPr>
        <p:sp>
          <p:nvSpPr>
            <p:cNvPr id="17" name="Rounded Rectangle 16"/>
            <p:cNvSpPr/>
            <p:nvPr/>
          </p:nvSpPr>
          <p:spPr bwMode="auto">
            <a:xfrm>
              <a:off x="182880" y="3021496"/>
              <a:ext cx="5971430" cy="2774973"/>
            </a:xfrm>
            <a:prstGeom prst="roundRect">
              <a:avLst/>
            </a:prstGeom>
            <a:noFill/>
            <a:ln w="19050" cap="flat" cmpd="sng" algn="ctr">
              <a:solidFill>
                <a:srgbClr val="002A7E"/>
              </a:solidFill>
              <a:prstDash val="sysDot"/>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nvGrpSpPr>
            <p:cNvPr id="11" name="Group 10"/>
            <p:cNvGrpSpPr/>
            <p:nvPr/>
          </p:nvGrpSpPr>
          <p:grpSpPr>
            <a:xfrm>
              <a:off x="1239407" y="2792745"/>
              <a:ext cx="3394735" cy="1735277"/>
              <a:chOff x="711615" y="4224167"/>
              <a:chExt cx="3394735" cy="1735277"/>
            </a:xfrm>
          </p:grpSpPr>
          <p:graphicFrame>
            <p:nvGraphicFramePr>
              <p:cNvPr id="9" name="Chart 8"/>
              <p:cNvGraphicFramePr/>
              <p:nvPr>
                <p:extLst>
                  <p:ext uri="{D42A27DB-BD31-4B8C-83A1-F6EECF244321}">
                    <p14:modId xmlns:p14="http://schemas.microsoft.com/office/powerpoint/2010/main" val="691978682"/>
                  </p:ext>
                </p:extLst>
              </p:nvPr>
            </p:nvGraphicFramePr>
            <p:xfrm>
              <a:off x="711615" y="4224167"/>
              <a:ext cx="3394735" cy="1735277"/>
            </p:xfrm>
            <a:graphic>
              <a:graphicData uri="http://schemas.openxmlformats.org/drawingml/2006/chart">
                <c:chart xmlns:c="http://schemas.openxmlformats.org/drawingml/2006/chart" xmlns:r="http://schemas.openxmlformats.org/officeDocument/2006/relationships" r:id="rId2"/>
              </a:graphicData>
            </a:graphic>
          </p:graphicFrame>
          <p:sp>
            <p:nvSpPr>
              <p:cNvPr id="10" name="Rectangle 9"/>
              <p:cNvSpPr/>
              <p:nvPr/>
            </p:nvSpPr>
            <p:spPr>
              <a:xfrm>
                <a:off x="886071" y="4541714"/>
                <a:ext cx="3116912" cy="253916"/>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Perceived Cause of DVT</a:t>
                </a:r>
                <a:endParaRPr lang="en-US" sz="1000" b="1" i="1" dirty="0">
                  <a:solidFill>
                    <a:srgbClr val="002A7E"/>
                  </a:solidFill>
                  <a:latin typeface="Arial" panose="020B0604020202020204" pitchFamily="34" charset="0"/>
                  <a:cs typeface="Arial" panose="020B0604020202020204" pitchFamily="34" charset="0"/>
                </a:endParaRPr>
              </a:p>
            </p:txBody>
          </p:sp>
        </p:grpSp>
        <p:grpSp>
          <p:nvGrpSpPr>
            <p:cNvPr id="16" name="Group 15"/>
            <p:cNvGrpSpPr/>
            <p:nvPr/>
          </p:nvGrpSpPr>
          <p:grpSpPr>
            <a:xfrm>
              <a:off x="0" y="4423764"/>
              <a:ext cx="2566347" cy="1057523"/>
              <a:chOff x="-93495" y="5695574"/>
              <a:chExt cx="2566347" cy="1057523"/>
            </a:xfrm>
          </p:grpSpPr>
          <p:graphicFrame>
            <p:nvGraphicFramePr>
              <p:cNvPr id="12" name="Chart 11"/>
              <p:cNvGraphicFramePr/>
              <p:nvPr>
                <p:extLst>
                  <p:ext uri="{D42A27DB-BD31-4B8C-83A1-F6EECF244321}">
                    <p14:modId xmlns:p14="http://schemas.microsoft.com/office/powerpoint/2010/main" val="747293950"/>
                  </p:ext>
                </p:extLst>
              </p:nvPr>
            </p:nvGraphicFramePr>
            <p:xfrm>
              <a:off x="679349" y="5695574"/>
              <a:ext cx="1793503" cy="1057523"/>
            </p:xfrm>
            <a:graphic>
              <a:graphicData uri="http://schemas.openxmlformats.org/drawingml/2006/chart">
                <c:chart xmlns:c="http://schemas.openxmlformats.org/drawingml/2006/chart" xmlns:r="http://schemas.openxmlformats.org/officeDocument/2006/relationships" r:id="rId3"/>
              </a:graphicData>
            </a:graphic>
          </p:graphicFrame>
          <p:sp>
            <p:nvSpPr>
              <p:cNvPr id="13" name="Rectangle 12"/>
              <p:cNvSpPr/>
              <p:nvPr/>
            </p:nvSpPr>
            <p:spPr>
              <a:xfrm>
                <a:off x="-93495" y="5847053"/>
                <a:ext cx="1386662" cy="738664"/>
              </a:xfrm>
              <a:prstGeom prst="rect">
                <a:avLst/>
              </a:prstGeom>
            </p:spPr>
            <p:txBody>
              <a:bodyPr wrap="square">
                <a:spAutoFit/>
              </a:bodyPr>
              <a:lstStyle/>
              <a:p>
                <a:pPr algn="r"/>
                <a:r>
                  <a:rPr lang="en-US" sz="1050" b="1" dirty="0" smtClean="0">
                    <a:solidFill>
                      <a:srgbClr val="002A7E"/>
                    </a:solidFill>
                    <a:latin typeface="Arial" panose="020B0604020202020204" pitchFamily="34" charset="0"/>
                    <a:cs typeface="Arial" panose="020B0604020202020204" pitchFamily="34" charset="0"/>
                  </a:rPr>
                  <a:t>Claimed Knowledge of What a DVT </a:t>
                </a:r>
              </a:p>
              <a:p>
                <a:pPr algn="r"/>
                <a:r>
                  <a:rPr lang="en-US" sz="1050" b="1" dirty="0">
                    <a:solidFill>
                      <a:srgbClr val="002A7E"/>
                    </a:solidFill>
                    <a:latin typeface="Arial" panose="020B0604020202020204" pitchFamily="34" charset="0"/>
                    <a:cs typeface="Arial" panose="020B0604020202020204" pitchFamily="34" charset="0"/>
                  </a:rPr>
                  <a:t>W</a:t>
                </a:r>
                <a:r>
                  <a:rPr lang="en-US" sz="1050" b="1" dirty="0" smtClean="0">
                    <a:solidFill>
                      <a:srgbClr val="002A7E"/>
                    </a:solidFill>
                    <a:latin typeface="Arial" panose="020B0604020202020204" pitchFamily="34" charset="0"/>
                    <a:cs typeface="Arial" panose="020B0604020202020204" pitchFamily="34" charset="0"/>
                  </a:rPr>
                  <a:t>ould Feel Like</a:t>
                </a:r>
                <a:endParaRPr lang="en-US" sz="1000" b="1" i="1" dirty="0">
                  <a:solidFill>
                    <a:srgbClr val="002A7E"/>
                  </a:solidFill>
                  <a:latin typeface="Arial" panose="020B0604020202020204" pitchFamily="34" charset="0"/>
                  <a:cs typeface="Arial" panose="020B0604020202020204" pitchFamily="34" charset="0"/>
                </a:endParaRPr>
              </a:p>
            </p:txBody>
          </p:sp>
        </p:grpSp>
        <p:sp>
          <p:nvSpPr>
            <p:cNvPr id="15" name="Rectangle 14"/>
            <p:cNvSpPr/>
            <p:nvPr/>
          </p:nvSpPr>
          <p:spPr>
            <a:xfrm>
              <a:off x="3105822" y="4148087"/>
              <a:ext cx="3116912" cy="261610"/>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Perceived DVT Symptoms</a:t>
              </a:r>
              <a:endParaRPr lang="en-US" sz="1050" b="1" dirty="0">
                <a:solidFill>
                  <a:srgbClr val="002A7E"/>
                </a:solidFill>
                <a:latin typeface="Arial" panose="020B0604020202020204" pitchFamily="34" charset="0"/>
                <a:cs typeface="Arial" panose="020B0604020202020204" pitchFamily="34" charset="0"/>
              </a:endParaRPr>
            </a:p>
          </p:txBody>
        </p:sp>
      </p:grpSp>
      <p:grpSp>
        <p:nvGrpSpPr>
          <p:cNvPr id="24" name="Group 23"/>
          <p:cNvGrpSpPr/>
          <p:nvPr/>
        </p:nvGrpSpPr>
        <p:grpSpPr>
          <a:xfrm>
            <a:off x="1393707" y="3935895"/>
            <a:ext cx="5971430" cy="2028358"/>
            <a:chOff x="3905251" y="2122998"/>
            <a:chExt cx="5971430" cy="2028358"/>
          </a:xfrm>
        </p:grpSpPr>
        <p:sp>
          <p:nvSpPr>
            <p:cNvPr id="23" name="Rounded Rectangle 22"/>
            <p:cNvSpPr/>
            <p:nvPr/>
          </p:nvSpPr>
          <p:spPr bwMode="auto">
            <a:xfrm>
              <a:off x="3905251" y="2122998"/>
              <a:ext cx="5971430" cy="2028358"/>
            </a:xfrm>
            <a:prstGeom prst="roundRect">
              <a:avLst/>
            </a:prstGeom>
            <a:noFill/>
            <a:ln w="19050" cap="flat" cmpd="sng" algn="ctr">
              <a:solidFill>
                <a:srgbClr val="C00000"/>
              </a:solidFill>
              <a:prstDash val="sysDot"/>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aphicFrame>
          <p:nvGraphicFramePr>
            <p:cNvPr id="20" name="Chart 19"/>
            <p:cNvGraphicFramePr/>
            <p:nvPr>
              <p:extLst>
                <p:ext uri="{D42A27DB-BD31-4B8C-83A1-F6EECF244321}">
                  <p14:modId xmlns:p14="http://schemas.microsoft.com/office/powerpoint/2010/main" val="3818612622"/>
                </p:ext>
              </p:extLst>
            </p:nvPr>
          </p:nvGraphicFramePr>
          <p:xfrm>
            <a:off x="4125446" y="2966876"/>
            <a:ext cx="1793503" cy="1057523"/>
          </p:xfrm>
          <a:graphic>
            <a:graphicData uri="http://schemas.openxmlformats.org/drawingml/2006/chart">
              <c:chart xmlns:c="http://schemas.openxmlformats.org/drawingml/2006/chart" xmlns:r="http://schemas.openxmlformats.org/officeDocument/2006/relationships" r:id="rId4"/>
            </a:graphicData>
          </a:graphic>
        </p:graphicFrame>
        <p:sp>
          <p:nvSpPr>
            <p:cNvPr id="21" name="Rectangle 20"/>
            <p:cNvSpPr/>
            <p:nvPr/>
          </p:nvSpPr>
          <p:spPr>
            <a:xfrm>
              <a:off x="4204784" y="2619376"/>
              <a:ext cx="1634829" cy="577081"/>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Claimed Knowledge </a:t>
              </a:r>
            </a:p>
            <a:p>
              <a:pPr algn="ctr"/>
              <a:r>
                <a:rPr lang="en-US" sz="1050" b="1" dirty="0" smtClean="0">
                  <a:solidFill>
                    <a:srgbClr val="002A7E"/>
                  </a:solidFill>
                  <a:latin typeface="Arial" panose="020B0604020202020204" pitchFamily="34" charset="0"/>
                  <a:cs typeface="Arial" panose="020B0604020202020204" pitchFamily="34" charset="0"/>
                </a:rPr>
                <a:t>of What a PE </a:t>
              </a:r>
            </a:p>
            <a:p>
              <a:pPr algn="ctr"/>
              <a:r>
                <a:rPr lang="en-US" sz="1050" b="1" dirty="0">
                  <a:solidFill>
                    <a:srgbClr val="002A7E"/>
                  </a:solidFill>
                  <a:latin typeface="Arial" panose="020B0604020202020204" pitchFamily="34" charset="0"/>
                  <a:cs typeface="Arial" panose="020B0604020202020204" pitchFamily="34" charset="0"/>
                </a:rPr>
                <a:t>W</a:t>
              </a:r>
              <a:r>
                <a:rPr lang="en-US" sz="1050" b="1" dirty="0" smtClean="0">
                  <a:solidFill>
                    <a:srgbClr val="002A7E"/>
                  </a:solidFill>
                  <a:latin typeface="Arial" panose="020B0604020202020204" pitchFamily="34" charset="0"/>
                  <a:cs typeface="Arial" panose="020B0604020202020204" pitchFamily="34" charset="0"/>
                </a:rPr>
                <a:t>ould Feel Like</a:t>
              </a:r>
              <a:endParaRPr lang="en-US" sz="1000" b="1" i="1" dirty="0">
                <a:solidFill>
                  <a:srgbClr val="002A7E"/>
                </a:solidFill>
                <a:latin typeface="Arial" panose="020B0604020202020204" pitchFamily="34" charset="0"/>
                <a:cs typeface="Arial" panose="020B0604020202020204" pitchFamily="34" charset="0"/>
              </a:endParaRPr>
            </a:p>
          </p:txBody>
        </p:sp>
        <p:sp>
          <p:nvSpPr>
            <p:cNvPr id="22" name="Rectangle 21"/>
            <p:cNvSpPr/>
            <p:nvPr/>
          </p:nvSpPr>
          <p:spPr>
            <a:xfrm>
              <a:off x="6009362" y="2328900"/>
              <a:ext cx="3116912" cy="261610"/>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Perceived PE Symptoms</a:t>
              </a:r>
              <a:endParaRPr lang="en-US" sz="1050" b="1" dirty="0">
                <a:solidFill>
                  <a:srgbClr val="002A7E"/>
                </a:solidFill>
                <a:latin typeface="Arial" panose="020B0604020202020204" pitchFamily="34" charset="0"/>
                <a:cs typeface="Arial" panose="020B0604020202020204" pitchFamily="34" charset="0"/>
              </a:endParaRPr>
            </a:p>
          </p:txBody>
        </p:sp>
      </p:grpSp>
      <p:sp>
        <p:nvSpPr>
          <p:cNvPr id="27" name="Oval 26"/>
          <p:cNvSpPr/>
          <p:nvPr/>
        </p:nvSpPr>
        <p:spPr bwMode="auto">
          <a:xfrm>
            <a:off x="6265627" y="3118992"/>
            <a:ext cx="127221" cy="119269"/>
          </a:xfrm>
          <a:prstGeom prst="ellipse">
            <a:avLst/>
          </a:prstGeom>
          <a:solidFill>
            <a:srgbClr val="002A7E"/>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8" name="Oval 27"/>
          <p:cNvSpPr/>
          <p:nvPr/>
        </p:nvSpPr>
        <p:spPr bwMode="auto">
          <a:xfrm>
            <a:off x="6266958" y="3327049"/>
            <a:ext cx="127221" cy="119269"/>
          </a:xfrm>
          <a:prstGeom prst="ellipse">
            <a:avLst/>
          </a:prstGeom>
          <a:solidFill>
            <a:srgbClr val="C00000"/>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9" name="TextBox 28"/>
          <p:cNvSpPr txBox="1"/>
          <p:nvPr/>
        </p:nvSpPr>
        <p:spPr>
          <a:xfrm>
            <a:off x="6322617" y="3070904"/>
            <a:ext cx="874643" cy="215444"/>
          </a:xfrm>
          <a:prstGeom prst="rect">
            <a:avLst/>
          </a:prstGeom>
          <a:noFill/>
        </p:spPr>
        <p:txBody>
          <a:bodyPr wrap="square" rtlCol="0">
            <a:spAutoFit/>
          </a:bodyPr>
          <a:lstStyle/>
          <a:p>
            <a:r>
              <a:rPr lang="en-US" sz="800" b="1" dirty="0" smtClean="0">
                <a:solidFill>
                  <a:srgbClr val="002A7E"/>
                </a:solidFill>
                <a:latin typeface="Arial" panose="020B0604020202020204" pitchFamily="34" charset="0"/>
                <a:cs typeface="Arial" panose="020B0604020202020204" pitchFamily="34" charset="0"/>
              </a:rPr>
              <a:t>Symptoms</a:t>
            </a:r>
            <a:endParaRPr lang="en-US" sz="800" b="1" dirty="0">
              <a:solidFill>
                <a:srgbClr val="002A7E"/>
              </a:solidFill>
              <a:latin typeface="Arial" panose="020B0604020202020204" pitchFamily="34" charset="0"/>
              <a:cs typeface="Arial" panose="020B0604020202020204" pitchFamily="34" charset="0"/>
            </a:endParaRPr>
          </a:p>
        </p:txBody>
      </p:sp>
      <p:sp>
        <p:nvSpPr>
          <p:cNvPr id="30" name="TextBox 29"/>
          <p:cNvSpPr txBox="1"/>
          <p:nvPr/>
        </p:nvSpPr>
        <p:spPr>
          <a:xfrm>
            <a:off x="6339850" y="3278961"/>
            <a:ext cx="874643" cy="338554"/>
          </a:xfrm>
          <a:prstGeom prst="rect">
            <a:avLst/>
          </a:prstGeom>
          <a:noFill/>
        </p:spPr>
        <p:txBody>
          <a:bodyPr wrap="square" rtlCol="0">
            <a:spAutoFit/>
          </a:bodyPr>
          <a:lstStyle/>
          <a:p>
            <a:r>
              <a:rPr lang="en-US" sz="800" b="1" dirty="0" smtClean="0">
                <a:solidFill>
                  <a:srgbClr val="002A7E"/>
                </a:solidFill>
                <a:latin typeface="Arial" panose="020B0604020202020204" pitchFamily="34" charset="0"/>
                <a:cs typeface="Arial" panose="020B0604020202020204" pitchFamily="34" charset="0"/>
              </a:rPr>
              <a:t>Non- </a:t>
            </a:r>
          </a:p>
          <a:p>
            <a:r>
              <a:rPr lang="en-US" sz="800" b="1" dirty="0" smtClean="0">
                <a:solidFill>
                  <a:srgbClr val="002A7E"/>
                </a:solidFill>
                <a:latin typeface="Arial" panose="020B0604020202020204" pitchFamily="34" charset="0"/>
                <a:cs typeface="Arial" panose="020B0604020202020204" pitchFamily="34" charset="0"/>
              </a:rPr>
              <a:t>Symptoms</a:t>
            </a:r>
            <a:endParaRPr lang="en-US" sz="800" b="1" dirty="0">
              <a:solidFill>
                <a:srgbClr val="002A7E"/>
              </a:solidFill>
              <a:latin typeface="Arial" panose="020B0604020202020204" pitchFamily="34" charset="0"/>
              <a:cs typeface="Arial" panose="020B0604020202020204" pitchFamily="34" charset="0"/>
            </a:endParaRPr>
          </a:p>
        </p:txBody>
      </p:sp>
      <p:sp>
        <p:nvSpPr>
          <p:cNvPr id="31" name="Oval 30"/>
          <p:cNvSpPr/>
          <p:nvPr/>
        </p:nvSpPr>
        <p:spPr bwMode="auto">
          <a:xfrm>
            <a:off x="6318625" y="5291024"/>
            <a:ext cx="127221" cy="119269"/>
          </a:xfrm>
          <a:prstGeom prst="ellipse">
            <a:avLst/>
          </a:prstGeom>
          <a:solidFill>
            <a:srgbClr val="002A7E"/>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32" name="Oval 31"/>
          <p:cNvSpPr/>
          <p:nvPr/>
        </p:nvSpPr>
        <p:spPr bwMode="auto">
          <a:xfrm>
            <a:off x="6319956" y="5499081"/>
            <a:ext cx="127221" cy="119269"/>
          </a:xfrm>
          <a:prstGeom prst="ellipse">
            <a:avLst/>
          </a:prstGeom>
          <a:solidFill>
            <a:srgbClr val="C00000"/>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33" name="TextBox 32"/>
          <p:cNvSpPr txBox="1"/>
          <p:nvPr/>
        </p:nvSpPr>
        <p:spPr>
          <a:xfrm>
            <a:off x="6375615" y="5242936"/>
            <a:ext cx="874643" cy="215444"/>
          </a:xfrm>
          <a:prstGeom prst="rect">
            <a:avLst/>
          </a:prstGeom>
          <a:noFill/>
        </p:spPr>
        <p:txBody>
          <a:bodyPr wrap="square" rtlCol="0">
            <a:spAutoFit/>
          </a:bodyPr>
          <a:lstStyle/>
          <a:p>
            <a:r>
              <a:rPr lang="en-US" sz="800" b="1" dirty="0" smtClean="0">
                <a:solidFill>
                  <a:srgbClr val="002A7E"/>
                </a:solidFill>
                <a:latin typeface="Arial" panose="020B0604020202020204" pitchFamily="34" charset="0"/>
                <a:cs typeface="Arial" panose="020B0604020202020204" pitchFamily="34" charset="0"/>
              </a:rPr>
              <a:t>Symptoms</a:t>
            </a:r>
            <a:endParaRPr lang="en-US" sz="800" b="1" dirty="0">
              <a:solidFill>
                <a:srgbClr val="002A7E"/>
              </a:solidFill>
              <a:latin typeface="Arial" panose="020B0604020202020204" pitchFamily="34" charset="0"/>
              <a:cs typeface="Arial" panose="020B0604020202020204" pitchFamily="34" charset="0"/>
            </a:endParaRPr>
          </a:p>
        </p:txBody>
      </p:sp>
      <p:sp>
        <p:nvSpPr>
          <p:cNvPr id="34" name="TextBox 33"/>
          <p:cNvSpPr txBox="1"/>
          <p:nvPr/>
        </p:nvSpPr>
        <p:spPr>
          <a:xfrm>
            <a:off x="6392848" y="5450993"/>
            <a:ext cx="874643" cy="338554"/>
          </a:xfrm>
          <a:prstGeom prst="rect">
            <a:avLst/>
          </a:prstGeom>
          <a:noFill/>
        </p:spPr>
        <p:txBody>
          <a:bodyPr wrap="square" rtlCol="0">
            <a:spAutoFit/>
          </a:bodyPr>
          <a:lstStyle/>
          <a:p>
            <a:r>
              <a:rPr lang="en-US" sz="800" b="1" dirty="0" smtClean="0">
                <a:solidFill>
                  <a:srgbClr val="002A7E"/>
                </a:solidFill>
                <a:latin typeface="Arial" panose="020B0604020202020204" pitchFamily="34" charset="0"/>
                <a:cs typeface="Arial" panose="020B0604020202020204" pitchFamily="34" charset="0"/>
              </a:rPr>
              <a:t>Non- </a:t>
            </a:r>
          </a:p>
          <a:p>
            <a:r>
              <a:rPr lang="en-US" sz="800" b="1" dirty="0" smtClean="0">
                <a:solidFill>
                  <a:srgbClr val="002A7E"/>
                </a:solidFill>
                <a:latin typeface="Arial" panose="020B0604020202020204" pitchFamily="34" charset="0"/>
                <a:cs typeface="Arial" panose="020B0604020202020204" pitchFamily="34" charset="0"/>
              </a:rPr>
              <a:t>Symptoms</a:t>
            </a:r>
            <a:endParaRPr lang="en-US" sz="800" b="1" dirty="0">
              <a:solidFill>
                <a:srgbClr val="002A7E"/>
              </a:solidFill>
              <a:latin typeface="Arial" panose="020B0604020202020204" pitchFamily="34" charset="0"/>
              <a:cs typeface="Arial" panose="020B0604020202020204" pitchFamily="34" charset="0"/>
            </a:endParaRPr>
          </a:p>
        </p:txBody>
      </p:sp>
      <p:sp>
        <p:nvSpPr>
          <p:cNvPr id="35" name="Title 1"/>
          <p:cNvSpPr txBox="1">
            <a:spLocks/>
          </p:cNvSpPr>
          <p:nvPr/>
        </p:nvSpPr>
        <p:spPr>
          <a:xfrm>
            <a:off x="147099" y="139465"/>
            <a:ext cx="8486775"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kern="0" dirty="0"/>
              <a:t>Australia </a:t>
            </a:r>
            <a:r>
              <a:rPr lang="en-US" kern="0" dirty="0" smtClean="0"/>
              <a:t>Summary of Results</a:t>
            </a:r>
            <a:endParaRPr lang="en-US" kern="0" dirty="0"/>
          </a:p>
        </p:txBody>
      </p:sp>
      <p:pic>
        <p:nvPicPr>
          <p:cNvPr id="36" name="Picture 35"/>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327550" y="101365"/>
            <a:ext cx="612648" cy="612648"/>
          </a:xfrm>
          <a:prstGeom prst="rect">
            <a:avLst/>
          </a:prstGeom>
        </p:spPr>
      </p:pic>
      <p:graphicFrame>
        <p:nvGraphicFramePr>
          <p:cNvPr id="38" name="Chart 37"/>
          <p:cNvGraphicFramePr/>
          <p:nvPr>
            <p:extLst>
              <p:ext uri="{D42A27DB-BD31-4B8C-83A1-F6EECF244321}">
                <p14:modId xmlns:p14="http://schemas.microsoft.com/office/powerpoint/2010/main" val="3583649730"/>
              </p:ext>
            </p:extLst>
          </p:nvPr>
        </p:nvGraphicFramePr>
        <p:xfrm>
          <a:off x="3492843" y="2240291"/>
          <a:ext cx="4282936" cy="151764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39" name="Chart 38"/>
          <p:cNvGraphicFramePr/>
          <p:nvPr>
            <p:extLst>
              <p:ext uri="{D42A27DB-BD31-4B8C-83A1-F6EECF244321}">
                <p14:modId xmlns:p14="http://schemas.microsoft.com/office/powerpoint/2010/main" val="2282451078"/>
              </p:ext>
            </p:extLst>
          </p:nvPr>
        </p:nvGraphicFramePr>
        <p:xfrm>
          <a:off x="3313200" y="4304271"/>
          <a:ext cx="4282936" cy="1658621"/>
        </p:xfrm>
        <a:graphic>
          <a:graphicData uri="http://schemas.openxmlformats.org/drawingml/2006/chart">
            <c:chart xmlns:c="http://schemas.openxmlformats.org/drawingml/2006/chart" xmlns:r="http://schemas.openxmlformats.org/officeDocument/2006/relationships" r:id="rId7"/>
          </a:graphicData>
        </a:graphic>
      </p:graphicFrame>
      <p:sp>
        <p:nvSpPr>
          <p:cNvPr id="37" name="Rounded Rectangle 36"/>
          <p:cNvSpPr/>
          <p:nvPr/>
        </p:nvSpPr>
        <p:spPr bwMode="auto">
          <a:xfrm>
            <a:off x="1800895" y="5652375"/>
            <a:ext cx="1419517" cy="314337"/>
          </a:xfrm>
          <a:prstGeom prst="roundRect">
            <a:avLst/>
          </a:prstGeom>
          <a:ln>
            <a:headEnd type="none" w="med" len="med"/>
            <a:tailEnd type="none" w="med" len="med"/>
          </a:ln>
          <a:ex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900" b="1" i="1" u="none" strike="noStrike" cap="none" normalizeH="0" baseline="0" dirty="0" smtClean="0">
                <a:ln>
                  <a:noFill/>
                </a:ln>
                <a:solidFill>
                  <a:srgbClr val="C00000"/>
                </a:solidFill>
                <a:effectLst/>
                <a:latin typeface="Arial" panose="020B0604020202020204" pitchFamily="34" charset="0"/>
                <a:cs typeface="Arial" panose="020B0604020202020204" pitchFamily="34" charset="0"/>
              </a:rPr>
              <a:t>Lowest among All Countries Measured</a:t>
            </a:r>
          </a:p>
        </p:txBody>
      </p:sp>
      <p:sp>
        <p:nvSpPr>
          <p:cNvPr id="40" name="Oval 39"/>
          <p:cNvSpPr/>
          <p:nvPr/>
        </p:nvSpPr>
        <p:spPr bwMode="auto">
          <a:xfrm>
            <a:off x="6121342" y="5066367"/>
            <a:ext cx="381325" cy="155448"/>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dirty="0" smtClean="0">
              <a:ln>
                <a:noFill/>
              </a:ln>
              <a:solidFill>
                <a:schemeClr val="bg1"/>
              </a:solidFill>
              <a:effectLst/>
              <a:latin typeface="Calibri" pitchFamily="34" charset="0"/>
            </a:endParaRPr>
          </a:p>
        </p:txBody>
      </p:sp>
      <p:sp>
        <p:nvSpPr>
          <p:cNvPr id="41" name="TextBox 40"/>
          <p:cNvSpPr txBox="1"/>
          <p:nvPr/>
        </p:nvSpPr>
        <p:spPr>
          <a:xfrm>
            <a:off x="6432158" y="4998667"/>
            <a:ext cx="1523990" cy="338554"/>
          </a:xfrm>
          <a:prstGeom prst="rect">
            <a:avLst/>
          </a:prstGeom>
          <a:noFill/>
        </p:spPr>
        <p:txBody>
          <a:bodyPr wrap="square" rtlCol="0">
            <a:spAutoFit/>
          </a:bodyPr>
          <a:lstStyle/>
          <a:p>
            <a:r>
              <a:rPr lang="en-US" sz="800" dirty="0" smtClean="0">
                <a:solidFill>
                  <a:srgbClr val="C00000"/>
                </a:solidFill>
                <a:latin typeface="Arial" panose="020B0604020202020204" pitchFamily="34" charset="0"/>
                <a:cs typeface="Arial" panose="020B0604020202020204" pitchFamily="34" charset="0"/>
              </a:rPr>
              <a:t>Highest</a:t>
            </a:r>
          </a:p>
          <a:p>
            <a:r>
              <a:rPr lang="en-US" sz="800" dirty="0" smtClean="0">
                <a:solidFill>
                  <a:srgbClr val="C00000"/>
                </a:solidFill>
                <a:latin typeface="Arial" panose="020B0604020202020204" pitchFamily="34" charset="0"/>
                <a:cs typeface="Arial" panose="020B0604020202020204" pitchFamily="34" charset="0"/>
              </a:rPr>
              <a:t>among Countries</a:t>
            </a:r>
            <a:endParaRPr lang="en-US" sz="800" dirty="0">
              <a:solidFill>
                <a:srgbClr val="C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83468465"/>
      </p:ext>
    </p:extLst>
  </p:cSld>
  <p:clrMapOvr>
    <a:masterClrMapping/>
  </p:clrMapOvr>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174</a:t>
            </a:fld>
            <a:r>
              <a:rPr lang="en-US" smtClean="0"/>
              <a:t> -</a:t>
            </a:r>
            <a:endParaRPr lang="en-US"/>
          </a:p>
        </p:txBody>
      </p:sp>
      <p:sp>
        <p:nvSpPr>
          <p:cNvPr id="4" name="Title 1"/>
          <p:cNvSpPr txBox="1">
            <a:spLocks/>
          </p:cNvSpPr>
          <p:nvPr/>
        </p:nvSpPr>
        <p:spPr>
          <a:xfrm>
            <a:off x="147099" y="139465"/>
            <a:ext cx="8486775"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kern="0" dirty="0"/>
              <a:t>Australia </a:t>
            </a:r>
            <a:r>
              <a:rPr lang="en-US" kern="0" dirty="0" smtClean="0"/>
              <a:t>Summary of Results</a:t>
            </a:r>
            <a:endParaRPr lang="en-US" kern="0" dirty="0"/>
          </a:p>
        </p:txBody>
      </p:sp>
      <p:pic>
        <p:nvPicPr>
          <p:cNvPr id="6" name="Picture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327550" y="101365"/>
            <a:ext cx="612648" cy="612648"/>
          </a:xfrm>
          <a:prstGeom prst="rect">
            <a:avLst/>
          </a:prstGeom>
        </p:spPr>
      </p:pic>
      <p:pic>
        <p:nvPicPr>
          <p:cNvPr id="5" name="Picture 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95738" y="1027051"/>
            <a:ext cx="604717" cy="359051"/>
          </a:xfrm>
          <a:prstGeom prst="rect">
            <a:avLst/>
          </a:prstGeom>
        </p:spPr>
      </p:pic>
      <p:sp>
        <p:nvSpPr>
          <p:cNvPr id="7" name="TextBox 6"/>
          <p:cNvSpPr txBox="1"/>
          <p:nvPr/>
        </p:nvSpPr>
        <p:spPr>
          <a:xfrm>
            <a:off x="836845" y="1130417"/>
            <a:ext cx="7712138" cy="292388"/>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Claimed knowledge of general medical terms was similar among all demographics.</a:t>
            </a:r>
            <a:endParaRPr lang="en-US" sz="1300" b="1" dirty="0">
              <a:solidFill>
                <a:schemeClr val="tx1"/>
              </a:solidFill>
              <a:latin typeface="Arial" panose="020B0604020202020204" pitchFamily="34" charset="0"/>
              <a:cs typeface="Arial" panose="020B0604020202020204" pitchFamily="34" charset="0"/>
            </a:endParaRPr>
          </a:p>
        </p:txBody>
      </p:sp>
      <p:sp>
        <p:nvSpPr>
          <p:cNvPr id="8" name="TextBox 7"/>
          <p:cNvSpPr txBox="1"/>
          <p:nvPr/>
        </p:nvSpPr>
        <p:spPr>
          <a:xfrm>
            <a:off x="900455" y="1382796"/>
            <a:ext cx="7712138" cy="600164"/>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Awareness of medical conditions was high among Australians, generally ranging from 85% to nearly 100% for some conditions among older demographics.</a:t>
            </a:r>
          </a:p>
          <a:p>
            <a:pPr marL="171450" indent="-171450">
              <a:buClr>
                <a:srgbClr val="C00000"/>
              </a:buClr>
              <a:buFont typeface="Arial" panose="020B0604020202020204" pitchFamily="34" charset="0"/>
              <a:buChar char="•"/>
            </a:pPr>
            <a:endParaRPr lang="en-US" sz="1100" dirty="0">
              <a:solidFill>
                <a:schemeClr val="tx1"/>
              </a:solidFill>
              <a:latin typeface="Arial" panose="020B0604020202020204" pitchFamily="34" charset="0"/>
              <a:cs typeface="Arial" panose="020B0604020202020204" pitchFamily="34" charset="0"/>
            </a:endParaRPr>
          </a:p>
        </p:txBody>
      </p:sp>
      <p:pic>
        <p:nvPicPr>
          <p:cNvPr id="9" name="Picture 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05638" y="1725701"/>
            <a:ext cx="604717" cy="359051"/>
          </a:xfrm>
          <a:prstGeom prst="rect">
            <a:avLst/>
          </a:prstGeom>
        </p:spPr>
      </p:pic>
      <p:sp>
        <p:nvSpPr>
          <p:cNvPr id="10" name="TextBox 9"/>
          <p:cNvSpPr txBox="1"/>
          <p:nvPr/>
        </p:nvSpPr>
        <p:spPr>
          <a:xfrm>
            <a:off x="846745" y="1829067"/>
            <a:ext cx="7712138" cy="492443"/>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Older Australians are more aware of the terms thrombosis, deep vein thrombosis, and pulmonary embolism.</a:t>
            </a:r>
            <a:endParaRPr lang="en-US" sz="1300" b="1" dirty="0">
              <a:solidFill>
                <a:schemeClr val="tx1"/>
              </a:solidFill>
              <a:latin typeface="Arial" panose="020B0604020202020204" pitchFamily="34" charset="0"/>
              <a:cs typeface="Arial" panose="020B0604020202020204" pitchFamily="34" charset="0"/>
            </a:endParaRPr>
          </a:p>
        </p:txBody>
      </p:sp>
      <p:sp>
        <p:nvSpPr>
          <p:cNvPr id="11" name="TextBox 10"/>
          <p:cNvSpPr txBox="1"/>
          <p:nvPr/>
        </p:nvSpPr>
        <p:spPr>
          <a:xfrm>
            <a:off x="910355" y="2223946"/>
            <a:ext cx="7712138" cy="769441"/>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90% of adults over 65 years old claim to be aware of thrombosis and deep vein thrombosis.</a:t>
            </a:r>
          </a:p>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Overall awareness of deep vein thrombosis (80%) ranks 2</a:t>
            </a:r>
            <a:r>
              <a:rPr lang="en-US" sz="1100" baseline="30000" dirty="0" smtClean="0">
                <a:solidFill>
                  <a:schemeClr val="tx1"/>
                </a:solidFill>
                <a:latin typeface="Arial" panose="020B0604020202020204" pitchFamily="34" charset="0"/>
                <a:cs typeface="Arial" panose="020B0604020202020204" pitchFamily="34" charset="0"/>
              </a:rPr>
              <a:t>nd</a:t>
            </a:r>
            <a:r>
              <a:rPr lang="en-US" sz="1100" dirty="0" smtClean="0">
                <a:solidFill>
                  <a:schemeClr val="tx1"/>
                </a:solidFill>
                <a:latin typeface="Arial" panose="020B0604020202020204" pitchFamily="34" charset="0"/>
                <a:cs typeface="Arial" panose="020B0604020202020204" pitchFamily="34" charset="0"/>
              </a:rPr>
              <a:t> among countries measured while awareness for thrombosis (68%) and pulmonary embolism (57%) ranks in the middle.</a:t>
            </a:r>
          </a:p>
          <a:p>
            <a:pPr marL="171450" indent="-171450">
              <a:buClr>
                <a:srgbClr val="C00000"/>
              </a:buClr>
              <a:buFont typeface="Arial" panose="020B0604020202020204" pitchFamily="34" charset="0"/>
              <a:buChar char="•"/>
            </a:pPr>
            <a:endParaRPr lang="en-US" sz="1100" dirty="0">
              <a:solidFill>
                <a:schemeClr val="tx1"/>
              </a:solidFill>
              <a:latin typeface="Arial" panose="020B0604020202020204" pitchFamily="34" charset="0"/>
              <a:cs typeface="Arial" panose="020B0604020202020204" pitchFamily="34" charset="0"/>
            </a:endParaRPr>
          </a:p>
        </p:txBody>
      </p:sp>
      <p:pic>
        <p:nvPicPr>
          <p:cNvPr id="12" name="Picture 1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03663" y="2697476"/>
            <a:ext cx="604717" cy="359051"/>
          </a:xfrm>
          <a:prstGeom prst="rect">
            <a:avLst/>
          </a:prstGeom>
        </p:spPr>
      </p:pic>
      <p:sp>
        <p:nvSpPr>
          <p:cNvPr id="13" name="TextBox 12"/>
          <p:cNvSpPr txBox="1"/>
          <p:nvPr/>
        </p:nvSpPr>
        <p:spPr>
          <a:xfrm>
            <a:off x="844770" y="2800842"/>
            <a:ext cx="7712138" cy="492443"/>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With the exception of AIDS, concern for each thrombosis condition is less than other medical conditions measured.</a:t>
            </a:r>
            <a:endParaRPr lang="en-US" sz="1300" b="1" dirty="0">
              <a:solidFill>
                <a:schemeClr val="tx1"/>
              </a:solidFill>
              <a:latin typeface="Arial" panose="020B0604020202020204" pitchFamily="34" charset="0"/>
              <a:cs typeface="Arial" panose="020B0604020202020204" pitchFamily="34" charset="0"/>
            </a:endParaRPr>
          </a:p>
        </p:txBody>
      </p:sp>
      <p:sp>
        <p:nvSpPr>
          <p:cNvPr id="14" name="TextBox 13"/>
          <p:cNvSpPr txBox="1"/>
          <p:nvPr/>
        </p:nvSpPr>
        <p:spPr>
          <a:xfrm>
            <a:off x="908380" y="3195721"/>
            <a:ext cx="7712138" cy="769441"/>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While awareness for deep vein thrombosis ranks 2</a:t>
            </a:r>
            <a:r>
              <a:rPr lang="en-US" sz="1100" baseline="30000" dirty="0" smtClean="0">
                <a:solidFill>
                  <a:schemeClr val="tx1"/>
                </a:solidFill>
                <a:latin typeface="Arial" panose="020B0604020202020204" pitchFamily="34" charset="0"/>
                <a:cs typeface="Arial" panose="020B0604020202020204" pitchFamily="34" charset="0"/>
              </a:rPr>
              <a:t>nd</a:t>
            </a:r>
            <a:r>
              <a:rPr lang="en-US" sz="1100" dirty="0" smtClean="0">
                <a:solidFill>
                  <a:schemeClr val="tx1"/>
                </a:solidFill>
                <a:latin typeface="Arial" panose="020B0604020202020204" pitchFamily="34" charset="0"/>
                <a:cs typeface="Arial" panose="020B0604020202020204" pitchFamily="34" charset="0"/>
              </a:rPr>
              <a:t> among countries measured, concern for the condition (19%) ranks among the bottom two countries.</a:t>
            </a:r>
          </a:p>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Concern for thrombosis conditions is highest among the oldest Australians and younger males.</a:t>
            </a:r>
          </a:p>
          <a:p>
            <a:pPr marL="171450" indent="-171450">
              <a:buClr>
                <a:srgbClr val="C00000"/>
              </a:buClr>
              <a:buFont typeface="Arial" panose="020B0604020202020204" pitchFamily="34" charset="0"/>
              <a:buChar char="•"/>
            </a:pPr>
            <a:endParaRPr lang="en-US" sz="1100" dirty="0">
              <a:solidFill>
                <a:schemeClr val="tx1"/>
              </a:solidFill>
              <a:latin typeface="Arial" panose="020B0604020202020204" pitchFamily="34" charset="0"/>
              <a:cs typeface="Arial" panose="020B0604020202020204" pitchFamily="34" charset="0"/>
            </a:endParaRPr>
          </a:p>
        </p:txBody>
      </p:sp>
      <p:pic>
        <p:nvPicPr>
          <p:cNvPr id="15" name="Picture 1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01688" y="3728626"/>
            <a:ext cx="604717" cy="359051"/>
          </a:xfrm>
          <a:prstGeom prst="rect">
            <a:avLst/>
          </a:prstGeom>
        </p:spPr>
      </p:pic>
      <p:sp>
        <p:nvSpPr>
          <p:cNvPr id="16" name="TextBox 15"/>
          <p:cNvSpPr txBox="1"/>
          <p:nvPr/>
        </p:nvSpPr>
        <p:spPr>
          <a:xfrm>
            <a:off x="842795" y="3831992"/>
            <a:ext cx="7712138" cy="492443"/>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Knowledge of the underlying cause of DVT is prevalent in Australia (76%) and is second only to the United Kingdom among countries studied.</a:t>
            </a:r>
            <a:endParaRPr lang="en-US" sz="1300" b="1" dirty="0">
              <a:solidFill>
                <a:schemeClr val="tx1"/>
              </a:solidFill>
              <a:latin typeface="Arial" panose="020B0604020202020204" pitchFamily="34" charset="0"/>
              <a:cs typeface="Arial" panose="020B0604020202020204" pitchFamily="34" charset="0"/>
            </a:endParaRPr>
          </a:p>
        </p:txBody>
      </p:sp>
      <p:sp>
        <p:nvSpPr>
          <p:cNvPr id="17" name="TextBox 16"/>
          <p:cNvSpPr txBox="1"/>
          <p:nvPr/>
        </p:nvSpPr>
        <p:spPr>
          <a:xfrm>
            <a:off x="906405" y="4250621"/>
            <a:ext cx="7712138" cy="430887"/>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Leading all other demographics, 91% of Australian females 65+ correctly indicated the cause of DVT.</a:t>
            </a:r>
          </a:p>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Younger males are least knowledgeable of the cause of DVT(62%).</a:t>
            </a:r>
          </a:p>
        </p:txBody>
      </p:sp>
      <p:pic>
        <p:nvPicPr>
          <p:cNvPr id="18" name="Picture 1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99713" y="4629151"/>
            <a:ext cx="604717" cy="359051"/>
          </a:xfrm>
          <a:prstGeom prst="rect">
            <a:avLst/>
          </a:prstGeom>
        </p:spPr>
      </p:pic>
      <p:sp>
        <p:nvSpPr>
          <p:cNvPr id="19" name="TextBox 18"/>
          <p:cNvSpPr txBox="1"/>
          <p:nvPr/>
        </p:nvSpPr>
        <p:spPr>
          <a:xfrm>
            <a:off x="840820" y="4732517"/>
            <a:ext cx="7712138" cy="292388"/>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Females over age 65 are most likely to claim they know what a DVT would feel like.</a:t>
            </a:r>
            <a:endParaRPr lang="en-US" sz="1300" b="1" dirty="0">
              <a:solidFill>
                <a:schemeClr val="tx1"/>
              </a:solidFill>
              <a:latin typeface="Arial" panose="020B0604020202020204" pitchFamily="34" charset="0"/>
              <a:cs typeface="Arial" panose="020B0604020202020204" pitchFamily="34" charset="0"/>
            </a:endParaRPr>
          </a:p>
        </p:txBody>
      </p:sp>
      <p:sp>
        <p:nvSpPr>
          <p:cNvPr id="20" name="TextBox 19"/>
          <p:cNvSpPr txBox="1"/>
          <p:nvPr/>
        </p:nvSpPr>
        <p:spPr>
          <a:xfrm>
            <a:off x="904430" y="4949271"/>
            <a:ext cx="7712138" cy="600164"/>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40% of females 65+ claimed to know what a DVT would feel like compared to only 25% of males 65+.</a:t>
            </a:r>
          </a:p>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While the difference is not as drastic as with the older population, all female demographics were significantly more likely to claim to know what a DVT would feel like.</a:t>
            </a:r>
          </a:p>
        </p:txBody>
      </p:sp>
    </p:spTree>
    <p:extLst>
      <p:ext uri="{BB962C8B-B14F-4D97-AF65-F5344CB8AC3E}">
        <p14:creationId xmlns:p14="http://schemas.microsoft.com/office/powerpoint/2010/main" val="3960340838"/>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175</a:t>
            </a:fld>
            <a:r>
              <a:rPr lang="en-US" smtClean="0"/>
              <a:t> -</a:t>
            </a:r>
            <a:endParaRPr lang="en-US"/>
          </a:p>
        </p:txBody>
      </p:sp>
      <p:sp>
        <p:nvSpPr>
          <p:cNvPr id="4" name="Title 1"/>
          <p:cNvSpPr txBox="1">
            <a:spLocks/>
          </p:cNvSpPr>
          <p:nvPr/>
        </p:nvSpPr>
        <p:spPr>
          <a:xfrm>
            <a:off x="147099" y="139465"/>
            <a:ext cx="8486775"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kern="0" dirty="0"/>
              <a:t>Australia </a:t>
            </a:r>
            <a:r>
              <a:rPr lang="en-US" kern="0" dirty="0" smtClean="0"/>
              <a:t>Summary of Results</a:t>
            </a:r>
            <a:endParaRPr lang="en-US" kern="0" dirty="0"/>
          </a:p>
        </p:txBody>
      </p:sp>
      <p:pic>
        <p:nvPicPr>
          <p:cNvPr id="6" name="Picture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327550" y="101365"/>
            <a:ext cx="612648" cy="612648"/>
          </a:xfrm>
          <a:prstGeom prst="rect">
            <a:avLst/>
          </a:prstGeom>
        </p:spPr>
      </p:pic>
      <p:pic>
        <p:nvPicPr>
          <p:cNvPr id="5" name="Picture 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95738" y="1027051"/>
            <a:ext cx="604717" cy="359051"/>
          </a:xfrm>
          <a:prstGeom prst="rect">
            <a:avLst/>
          </a:prstGeom>
        </p:spPr>
      </p:pic>
      <p:sp>
        <p:nvSpPr>
          <p:cNvPr id="7" name="TextBox 6"/>
          <p:cNvSpPr txBox="1"/>
          <p:nvPr/>
        </p:nvSpPr>
        <p:spPr>
          <a:xfrm>
            <a:off x="836845" y="1130417"/>
            <a:ext cx="7712138" cy="292388"/>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Middle-aged females were most accurate in identifying DVT symptoms.</a:t>
            </a:r>
            <a:endParaRPr lang="en-US" sz="1300" b="1" dirty="0">
              <a:solidFill>
                <a:schemeClr val="tx1"/>
              </a:solidFill>
              <a:latin typeface="Arial" panose="020B0604020202020204" pitchFamily="34" charset="0"/>
              <a:cs typeface="Arial" panose="020B0604020202020204" pitchFamily="34" charset="0"/>
            </a:endParaRPr>
          </a:p>
        </p:txBody>
      </p:sp>
      <p:sp>
        <p:nvSpPr>
          <p:cNvPr id="8" name="TextBox 7"/>
          <p:cNvSpPr txBox="1"/>
          <p:nvPr/>
        </p:nvSpPr>
        <p:spPr>
          <a:xfrm>
            <a:off x="900455" y="1382796"/>
            <a:ext cx="7712138" cy="600164"/>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Compared to other demographics, middle-aged females (ages 40-64) most often indicated the correct symptoms of DVT while selecting non-symptoms less often than other demographics.</a:t>
            </a:r>
          </a:p>
          <a:p>
            <a:pPr marL="171450" indent="-171450">
              <a:buClr>
                <a:srgbClr val="C00000"/>
              </a:buClr>
              <a:buFont typeface="Arial" panose="020B0604020202020204" pitchFamily="34" charset="0"/>
              <a:buChar char="•"/>
            </a:pPr>
            <a:endParaRPr lang="en-US" sz="1100" dirty="0">
              <a:solidFill>
                <a:schemeClr val="tx1"/>
              </a:solidFill>
              <a:latin typeface="Arial" panose="020B0604020202020204" pitchFamily="34" charset="0"/>
              <a:cs typeface="Arial" panose="020B0604020202020204" pitchFamily="34" charset="0"/>
            </a:endParaRPr>
          </a:p>
        </p:txBody>
      </p:sp>
      <p:pic>
        <p:nvPicPr>
          <p:cNvPr id="24" name="Picture 2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03663" y="1875732"/>
            <a:ext cx="604717" cy="359051"/>
          </a:xfrm>
          <a:prstGeom prst="rect">
            <a:avLst/>
          </a:prstGeom>
        </p:spPr>
      </p:pic>
      <p:sp>
        <p:nvSpPr>
          <p:cNvPr id="25" name="TextBox 24"/>
          <p:cNvSpPr txBox="1"/>
          <p:nvPr/>
        </p:nvSpPr>
        <p:spPr>
          <a:xfrm>
            <a:off x="844770" y="1979098"/>
            <a:ext cx="7712138" cy="292388"/>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Middle-aged males are least likely to know what a PE would feel like.</a:t>
            </a:r>
            <a:endParaRPr lang="en-US" sz="1300" b="1" dirty="0">
              <a:solidFill>
                <a:schemeClr val="tx1"/>
              </a:solidFill>
              <a:latin typeface="Arial" panose="020B0604020202020204" pitchFamily="34" charset="0"/>
              <a:cs typeface="Arial" panose="020B0604020202020204" pitchFamily="34" charset="0"/>
            </a:endParaRPr>
          </a:p>
        </p:txBody>
      </p:sp>
      <p:sp>
        <p:nvSpPr>
          <p:cNvPr id="26" name="TextBox 25"/>
          <p:cNvSpPr txBox="1"/>
          <p:nvPr/>
        </p:nvSpPr>
        <p:spPr>
          <a:xfrm>
            <a:off x="908380" y="2231477"/>
            <a:ext cx="7712138" cy="769441"/>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Only 4% of males ages 40-64 claimed to know what a PE would feel like if they had one.</a:t>
            </a:r>
          </a:p>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Overall, claimed knowledge of PE symptoms among Australians is less than knowledge of DVT symptoms.</a:t>
            </a:r>
          </a:p>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Australians are not able to clearly indicate symptoms of PE when prompted.</a:t>
            </a:r>
          </a:p>
          <a:p>
            <a:pPr marL="171450" indent="-171450">
              <a:buClr>
                <a:srgbClr val="C00000"/>
              </a:buClr>
              <a:buFont typeface="Arial" panose="020B0604020202020204" pitchFamily="34" charset="0"/>
              <a:buChar char="•"/>
            </a:pPr>
            <a:endParaRPr lang="en-US" sz="1100" dirty="0">
              <a:solidFill>
                <a:schemeClr val="tx1"/>
              </a:solidFill>
              <a:latin typeface="Arial" panose="020B0604020202020204" pitchFamily="34" charset="0"/>
              <a:cs typeface="Arial" panose="020B0604020202020204" pitchFamily="34" charset="0"/>
            </a:endParaRPr>
          </a:p>
        </p:txBody>
      </p:sp>
      <p:pic>
        <p:nvPicPr>
          <p:cNvPr id="27" name="Picture 2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01688" y="2895934"/>
            <a:ext cx="604717" cy="359051"/>
          </a:xfrm>
          <a:prstGeom prst="rect">
            <a:avLst/>
          </a:prstGeom>
        </p:spPr>
      </p:pic>
      <p:sp>
        <p:nvSpPr>
          <p:cNvPr id="28" name="TextBox 27"/>
          <p:cNvSpPr txBox="1"/>
          <p:nvPr/>
        </p:nvSpPr>
        <p:spPr>
          <a:xfrm>
            <a:off x="842795" y="2999300"/>
            <a:ext cx="7712138" cy="292388"/>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Older women are most aware of blood clot risk factors while younger men are the least aware.</a:t>
            </a:r>
            <a:endParaRPr lang="en-US" sz="1300" b="1" dirty="0">
              <a:solidFill>
                <a:schemeClr val="tx1"/>
              </a:solidFill>
              <a:latin typeface="Arial" panose="020B0604020202020204" pitchFamily="34" charset="0"/>
              <a:cs typeface="Arial" panose="020B0604020202020204" pitchFamily="34" charset="0"/>
            </a:endParaRPr>
          </a:p>
        </p:txBody>
      </p:sp>
      <p:sp>
        <p:nvSpPr>
          <p:cNvPr id="29" name="TextBox 28"/>
          <p:cNvSpPr txBox="1"/>
          <p:nvPr/>
        </p:nvSpPr>
        <p:spPr>
          <a:xfrm>
            <a:off x="906405" y="3251679"/>
            <a:ext cx="7712138" cy="1107996"/>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Compared to other countries studied, Australia has the largest differential among awareness of blood clots among demographics. For example, only 14% of males 18-39 indicated recent hospital stay as a risk compared to 58% of women over age 65.</a:t>
            </a:r>
          </a:p>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As with many countries, high blood pressure and high cholesterol were most often selected non-risk factors. However, older women did not lead in selection of these factors as they did the actual risk factors indicating women, overall, are more knowledgeable regarding blood clot risk factors.</a:t>
            </a:r>
            <a:endParaRPr lang="en-US" sz="1100" dirty="0">
              <a:solidFill>
                <a:schemeClr val="tx1"/>
              </a:solidFill>
              <a:latin typeface="Arial" panose="020B0604020202020204" pitchFamily="34" charset="0"/>
              <a:cs typeface="Arial" panose="020B0604020202020204" pitchFamily="34" charset="0"/>
            </a:endParaRPr>
          </a:p>
        </p:txBody>
      </p:sp>
      <p:pic>
        <p:nvPicPr>
          <p:cNvPr id="30" name="Picture 2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99713" y="4252251"/>
            <a:ext cx="604717" cy="359051"/>
          </a:xfrm>
          <a:prstGeom prst="rect">
            <a:avLst/>
          </a:prstGeom>
        </p:spPr>
      </p:pic>
      <p:sp>
        <p:nvSpPr>
          <p:cNvPr id="31" name="TextBox 30"/>
          <p:cNvSpPr txBox="1"/>
          <p:nvPr/>
        </p:nvSpPr>
        <p:spPr>
          <a:xfrm>
            <a:off x="840820" y="4355617"/>
            <a:ext cx="7712138" cy="492443"/>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Young men are least knowledgeable in terms of agreeing correctly with the blood clot fact statements.</a:t>
            </a:r>
            <a:endParaRPr lang="en-US" sz="1300" b="1" dirty="0">
              <a:solidFill>
                <a:schemeClr val="tx1"/>
              </a:solidFill>
              <a:latin typeface="Arial" panose="020B0604020202020204" pitchFamily="34" charset="0"/>
              <a:cs typeface="Arial" panose="020B0604020202020204" pitchFamily="34" charset="0"/>
            </a:endParaRPr>
          </a:p>
        </p:txBody>
      </p:sp>
      <p:sp>
        <p:nvSpPr>
          <p:cNvPr id="32" name="TextBox 31"/>
          <p:cNvSpPr txBox="1"/>
          <p:nvPr/>
        </p:nvSpPr>
        <p:spPr>
          <a:xfrm>
            <a:off x="904430" y="4762371"/>
            <a:ext cx="6339518" cy="938719"/>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One-in-five men ages 18-39 believe people under age 40 do not need to worry about blood clots (20%), most blood clots cannot be prevented (19%), and a blood clot in your leg cannot travel to your lungs (22%).</a:t>
            </a:r>
          </a:p>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Interestingly, 12% of older women disagree that blood clots can cause death, a larger proportion than any other demographic. </a:t>
            </a:r>
            <a:endParaRPr lang="en-US" sz="1100" dirty="0">
              <a:solidFill>
                <a:schemeClr val="tx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84992702"/>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 name="Rounded Rectangle 87"/>
          <p:cNvSpPr/>
          <p:nvPr/>
        </p:nvSpPr>
        <p:spPr bwMode="auto">
          <a:xfrm>
            <a:off x="7640891" y="2632635"/>
            <a:ext cx="1327018" cy="1727843"/>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176</a:t>
            </a:fld>
            <a:r>
              <a:rPr lang="en-US" smtClean="0"/>
              <a:t> -</a:t>
            </a:r>
            <a:endParaRPr lang="en-US"/>
          </a:p>
        </p:txBody>
      </p:sp>
      <p:sp>
        <p:nvSpPr>
          <p:cNvPr id="5" name="Title 1"/>
          <p:cNvSpPr txBox="1">
            <a:spLocks/>
          </p:cNvSpPr>
          <p:nvPr/>
        </p:nvSpPr>
        <p:spPr>
          <a:xfrm>
            <a:off x="139147" y="139465"/>
            <a:ext cx="886968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smtClean="0"/>
              <a:t>Aided Awareness of Various Medical Conditions</a:t>
            </a:r>
            <a:endParaRPr lang="en-US" sz="2400" kern="0" dirty="0"/>
          </a:p>
        </p:txBody>
      </p:sp>
      <p:grpSp>
        <p:nvGrpSpPr>
          <p:cNvPr id="24" name="Group 23"/>
          <p:cNvGrpSpPr/>
          <p:nvPr/>
        </p:nvGrpSpPr>
        <p:grpSpPr>
          <a:xfrm>
            <a:off x="139144" y="1225315"/>
            <a:ext cx="3670856" cy="1355960"/>
            <a:chOff x="139144" y="730015"/>
            <a:chExt cx="3670856" cy="1355960"/>
          </a:xfrm>
        </p:grpSpPr>
        <p:graphicFrame>
          <p:nvGraphicFramePr>
            <p:cNvPr id="6" name="Chart 5"/>
            <p:cNvGraphicFramePr/>
            <p:nvPr>
              <p:extLst>
                <p:ext uri="{D42A27DB-BD31-4B8C-83A1-F6EECF244321}">
                  <p14:modId xmlns:p14="http://schemas.microsoft.com/office/powerpoint/2010/main" val="348629553"/>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2"/>
            </a:graphicData>
          </a:graphic>
        </p:graphicFrame>
        <p:cxnSp>
          <p:nvCxnSpPr>
            <p:cNvPr id="17" name="Straight Connector 1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 name="Straight Connector 1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 name="TextBox 18"/>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0" name="TextBox 19"/>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1" name="TextBox 20"/>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2" name="TextBox 21"/>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3" name="TextBox 22"/>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High Blood Pressure</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25" name="Group 24"/>
          <p:cNvGrpSpPr/>
          <p:nvPr/>
        </p:nvGrpSpPr>
        <p:grpSpPr>
          <a:xfrm>
            <a:off x="158196" y="2539612"/>
            <a:ext cx="3670856" cy="1355960"/>
            <a:chOff x="139144" y="730015"/>
            <a:chExt cx="3670856" cy="1355960"/>
          </a:xfrm>
        </p:grpSpPr>
        <p:graphicFrame>
          <p:nvGraphicFramePr>
            <p:cNvPr id="26" name="Chart 25"/>
            <p:cNvGraphicFramePr/>
            <p:nvPr>
              <p:extLst>
                <p:ext uri="{D42A27DB-BD31-4B8C-83A1-F6EECF244321}">
                  <p14:modId xmlns:p14="http://schemas.microsoft.com/office/powerpoint/2010/main" val="3567789362"/>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3"/>
            </a:graphicData>
          </a:graphic>
        </p:graphicFrame>
        <p:cxnSp>
          <p:nvCxnSpPr>
            <p:cNvPr id="27" name="Straight Connector 2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 name="Straight Connector 2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9" name="TextBox 28"/>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0" name="TextBox 29"/>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1" name="TextBox 30"/>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2" name="TextBox 31"/>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3" name="TextBox 32"/>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Heart Attack</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34" name="Group 33"/>
          <p:cNvGrpSpPr/>
          <p:nvPr/>
        </p:nvGrpSpPr>
        <p:grpSpPr>
          <a:xfrm>
            <a:off x="139147" y="3840008"/>
            <a:ext cx="3670856" cy="1355960"/>
            <a:chOff x="139144" y="730015"/>
            <a:chExt cx="3670856" cy="1355960"/>
          </a:xfrm>
        </p:grpSpPr>
        <p:graphicFrame>
          <p:nvGraphicFramePr>
            <p:cNvPr id="35" name="Chart 34"/>
            <p:cNvGraphicFramePr/>
            <p:nvPr>
              <p:extLst>
                <p:ext uri="{D42A27DB-BD31-4B8C-83A1-F6EECF244321}">
                  <p14:modId xmlns:p14="http://schemas.microsoft.com/office/powerpoint/2010/main" val="229504342"/>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4"/>
            </a:graphicData>
          </a:graphic>
        </p:graphicFrame>
        <p:cxnSp>
          <p:nvCxnSpPr>
            <p:cNvPr id="36" name="Straight Connector 35"/>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Straight Connector 36"/>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8" name="TextBox 37"/>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9" name="TextBox 38"/>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0" name="TextBox 39"/>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1" name="TextBox 40"/>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2" name="TextBox 41"/>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AIDS</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43" name="Group 42"/>
          <p:cNvGrpSpPr/>
          <p:nvPr/>
        </p:nvGrpSpPr>
        <p:grpSpPr>
          <a:xfrm>
            <a:off x="139144" y="5154305"/>
            <a:ext cx="3670856" cy="1355960"/>
            <a:chOff x="139144" y="730015"/>
            <a:chExt cx="3670856" cy="1355960"/>
          </a:xfrm>
        </p:grpSpPr>
        <p:graphicFrame>
          <p:nvGraphicFramePr>
            <p:cNvPr id="44" name="Chart 43"/>
            <p:cNvGraphicFramePr/>
            <p:nvPr>
              <p:extLst>
                <p:ext uri="{D42A27DB-BD31-4B8C-83A1-F6EECF244321}">
                  <p14:modId xmlns:p14="http://schemas.microsoft.com/office/powerpoint/2010/main" val="1661156647"/>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5"/>
            </a:graphicData>
          </a:graphic>
        </p:graphicFrame>
        <p:cxnSp>
          <p:nvCxnSpPr>
            <p:cNvPr id="45" name="Straight Connector 44"/>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Straight Connector 45"/>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TextBox 46"/>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8" name="TextBox 47"/>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9" name="TextBox 48"/>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0" name="TextBox 49"/>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1" name="TextBox 50"/>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Stroke</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52" name="Group 51"/>
          <p:cNvGrpSpPr/>
          <p:nvPr/>
        </p:nvGrpSpPr>
        <p:grpSpPr>
          <a:xfrm>
            <a:off x="3934996" y="1225315"/>
            <a:ext cx="3670856" cy="1355960"/>
            <a:chOff x="139144" y="730015"/>
            <a:chExt cx="3670856" cy="1355960"/>
          </a:xfrm>
        </p:grpSpPr>
        <p:graphicFrame>
          <p:nvGraphicFramePr>
            <p:cNvPr id="53" name="Chart 52"/>
            <p:cNvGraphicFramePr/>
            <p:nvPr>
              <p:extLst>
                <p:ext uri="{D42A27DB-BD31-4B8C-83A1-F6EECF244321}">
                  <p14:modId xmlns:p14="http://schemas.microsoft.com/office/powerpoint/2010/main" val="1944065747"/>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6"/>
            </a:graphicData>
          </a:graphic>
        </p:graphicFrame>
        <p:cxnSp>
          <p:nvCxnSpPr>
            <p:cNvPr id="54" name="Straight Connector 53"/>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5" name="Straight Connector 54"/>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6" name="TextBox 55"/>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7" name="TextBox 56"/>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8" name="TextBox 57"/>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9" name="TextBox 58"/>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0" name="TextBox 59"/>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Breast Cancer</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61" name="Group 60"/>
          <p:cNvGrpSpPr/>
          <p:nvPr/>
        </p:nvGrpSpPr>
        <p:grpSpPr>
          <a:xfrm>
            <a:off x="3934996" y="2539612"/>
            <a:ext cx="3670856" cy="1355960"/>
            <a:chOff x="139144" y="730015"/>
            <a:chExt cx="3670856" cy="1355960"/>
          </a:xfrm>
        </p:grpSpPr>
        <p:graphicFrame>
          <p:nvGraphicFramePr>
            <p:cNvPr id="62" name="Chart 61"/>
            <p:cNvGraphicFramePr/>
            <p:nvPr>
              <p:extLst>
                <p:ext uri="{D42A27DB-BD31-4B8C-83A1-F6EECF244321}">
                  <p14:modId xmlns:p14="http://schemas.microsoft.com/office/powerpoint/2010/main" val="4013103727"/>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7"/>
            </a:graphicData>
          </a:graphic>
        </p:graphicFrame>
        <p:cxnSp>
          <p:nvCxnSpPr>
            <p:cNvPr id="63" name="Straight Connector 62"/>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4" name="Straight Connector 63"/>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5" name="TextBox 64"/>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6" name="TextBox 65"/>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7" name="TextBox 66"/>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8" name="TextBox 67"/>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9" name="TextBox 68"/>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Prostate Cancer</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70" name="Group 69"/>
          <p:cNvGrpSpPr/>
          <p:nvPr/>
        </p:nvGrpSpPr>
        <p:grpSpPr>
          <a:xfrm>
            <a:off x="3934996" y="3840008"/>
            <a:ext cx="3670856" cy="1355960"/>
            <a:chOff x="139144" y="730015"/>
            <a:chExt cx="3670856" cy="1355960"/>
          </a:xfrm>
        </p:grpSpPr>
        <p:graphicFrame>
          <p:nvGraphicFramePr>
            <p:cNvPr id="71" name="Chart 70"/>
            <p:cNvGraphicFramePr/>
            <p:nvPr>
              <p:extLst>
                <p:ext uri="{D42A27DB-BD31-4B8C-83A1-F6EECF244321}">
                  <p14:modId xmlns:p14="http://schemas.microsoft.com/office/powerpoint/2010/main" val="216568110"/>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8"/>
            </a:graphicData>
          </a:graphic>
        </p:graphicFrame>
        <p:cxnSp>
          <p:nvCxnSpPr>
            <p:cNvPr id="72" name="Straight Connector 71"/>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 name="Straight Connector 72"/>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TextBox 73"/>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5" name="TextBox 74"/>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6" name="TextBox 75"/>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7" name="TextBox 76"/>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8" name="TextBox 77"/>
            <p:cNvSpPr txBox="1"/>
            <p:nvPr/>
          </p:nvSpPr>
          <p:spPr>
            <a:xfrm>
              <a:off x="636273" y="730015"/>
              <a:ext cx="2571750" cy="276999"/>
            </a:xfrm>
            <a:prstGeom prst="rect">
              <a:avLst/>
            </a:prstGeom>
            <a:noFill/>
          </p:spPr>
          <p:txBody>
            <a:bodyPr wrap="square" rtlCol="0">
              <a:spAutoFit/>
            </a:bodyPr>
            <a:lstStyle/>
            <a:p>
              <a:pPr algn="ctr"/>
              <a:r>
                <a:rPr lang="en-US" sz="1200" b="1" dirty="0" err="1">
                  <a:solidFill>
                    <a:schemeClr val="tx2"/>
                  </a:solidFill>
                  <a:latin typeface="Arial" panose="020B0604020202020204" pitchFamily="34" charset="0"/>
                  <a:cs typeface="Arial" panose="020B0604020202020204" pitchFamily="34" charset="0"/>
                </a:rPr>
                <a:t>Hemo</a:t>
              </a:r>
              <a:r>
                <a:rPr lang="en-US" sz="1200" b="1" dirty="0">
                  <a:solidFill>
                    <a:schemeClr val="tx2"/>
                  </a:solidFill>
                  <a:latin typeface="Arial" panose="020B0604020202020204" pitchFamily="34" charset="0"/>
                  <a:cs typeface="Arial" panose="020B0604020202020204" pitchFamily="34" charset="0"/>
                </a:rPr>
                <a:t>-Distension </a:t>
              </a:r>
              <a:r>
                <a:rPr lang="en-US" sz="1200" b="1" dirty="0" smtClean="0">
                  <a:solidFill>
                    <a:schemeClr val="tx2"/>
                  </a:solidFill>
                  <a:latin typeface="Arial" panose="020B0604020202020204" pitchFamily="34" charset="0"/>
                  <a:cs typeface="Arial" panose="020B0604020202020204" pitchFamily="34" charset="0"/>
                </a:rPr>
                <a:t>Syndrome*</a:t>
              </a:r>
              <a:endParaRPr lang="en-US" sz="1200" b="1" dirty="0">
                <a:solidFill>
                  <a:schemeClr val="tx2"/>
                </a:solidFill>
                <a:latin typeface="Arial" panose="020B0604020202020204" pitchFamily="34" charset="0"/>
                <a:cs typeface="Arial" panose="020B0604020202020204" pitchFamily="34" charset="0"/>
              </a:endParaRPr>
            </a:p>
          </p:txBody>
        </p:sp>
      </p:grpSp>
      <p:sp>
        <p:nvSpPr>
          <p:cNvPr id="79" name="TextBox 78"/>
          <p:cNvSpPr txBox="1"/>
          <p:nvPr/>
        </p:nvSpPr>
        <p:spPr>
          <a:xfrm>
            <a:off x="5327805" y="4866920"/>
            <a:ext cx="1848766" cy="353943"/>
          </a:xfrm>
          <a:prstGeom prst="rect">
            <a:avLst/>
          </a:prstGeom>
          <a:noFill/>
        </p:spPr>
        <p:txBody>
          <a:bodyPr wrap="square" rtlCol="0">
            <a:spAutoFit/>
          </a:bodyPr>
          <a:lstStyle/>
          <a:p>
            <a:r>
              <a:rPr lang="en-US" sz="850" dirty="0" smtClean="0">
                <a:solidFill>
                  <a:schemeClr val="tx2"/>
                </a:solidFill>
                <a:latin typeface="Arial" panose="020B0604020202020204" pitchFamily="34" charset="0"/>
                <a:cs typeface="Arial" panose="020B0604020202020204" pitchFamily="34" charset="0"/>
              </a:rPr>
              <a:t>*Fictitious disease for reference of over-</a:t>
            </a:r>
            <a:r>
              <a:rPr lang="en-US" sz="850" dirty="0" err="1" smtClean="0">
                <a:solidFill>
                  <a:schemeClr val="tx2"/>
                </a:solidFill>
                <a:latin typeface="Arial" panose="020B0604020202020204" pitchFamily="34" charset="0"/>
                <a:cs typeface="Arial" panose="020B0604020202020204" pitchFamily="34" charset="0"/>
              </a:rPr>
              <a:t>agreeance</a:t>
            </a:r>
            <a:endParaRPr lang="en-US" sz="850" dirty="0">
              <a:solidFill>
                <a:schemeClr val="tx2"/>
              </a:solidFill>
              <a:latin typeface="Arial" panose="020B0604020202020204" pitchFamily="34" charset="0"/>
              <a:cs typeface="Arial" panose="020B0604020202020204" pitchFamily="34" charset="0"/>
            </a:endParaRPr>
          </a:p>
        </p:txBody>
      </p:sp>
      <p:grpSp>
        <p:nvGrpSpPr>
          <p:cNvPr id="80" name="Group 79"/>
          <p:cNvGrpSpPr/>
          <p:nvPr/>
        </p:nvGrpSpPr>
        <p:grpSpPr>
          <a:xfrm>
            <a:off x="7705478" y="3542063"/>
            <a:ext cx="486337" cy="486337"/>
            <a:chOff x="446183" y="3541776"/>
            <a:chExt cx="838200" cy="838200"/>
          </a:xfrm>
        </p:grpSpPr>
        <p:sp>
          <p:nvSpPr>
            <p:cNvPr id="81" name="Oval 80"/>
            <p:cNvSpPr/>
            <p:nvPr/>
          </p:nvSpPr>
          <p:spPr>
            <a:xfrm>
              <a:off x="446183" y="3541776"/>
              <a:ext cx="838200" cy="838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2" name="Freeform 5"/>
            <p:cNvSpPr>
              <a:spLocks noEditPoints="1"/>
            </p:cNvSpPr>
            <p:nvPr/>
          </p:nvSpPr>
          <p:spPr bwMode="auto">
            <a:xfrm>
              <a:off x="711994" y="3629025"/>
              <a:ext cx="316706" cy="675640"/>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dirty="0"/>
            </a:p>
          </p:txBody>
        </p:sp>
      </p:grpSp>
      <p:grpSp>
        <p:nvGrpSpPr>
          <p:cNvPr id="83" name="Group 82"/>
          <p:cNvGrpSpPr/>
          <p:nvPr/>
        </p:nvGrpSpPr>
        <p:grpSpPr>
          <a:xfrm>
            <a:off x="7691775" y="2821018"/>
            <a:ext cx="486337" cy="486337"/>
            <a:chOff x="446183" y="4590288"/>
            <a:chExt cx="838200" cy="838200"/>
          </a:xfrm>
        </p:grpSpPr>
        <p:sp>
          <p:nvSpPr>
            <p:cNvPr id="84" name="Oval 83"/>
            <p:cNvSpPr/>
            <p:nvPr/>
          </p:nvSpPr>
          <p:spPr>
            <a:xfrm>
              <a:off x="446183" y="4590288"/>
              <a:ext cx="838200" cy="838200"/>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5" name="Freeform 9"/>
            <p:cNvSpPr>
              <a:spLocks noEditPoints="1"/>
            </p:cNvSpPr>
            <p:nvPr/>
          </p:nvSpPr>
          <p:spPr bwMode="auto">
            <a:xfrm>
              <a:off x="742950" y="4667250"/>
              <a:ext cx="255588" cy="692658"/>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sp>
        <p:nvSpPr>
          <p:cNvPr id="86" name="TextBox 85"/>
          <p:cNvSpPr txBox="1"/>
          <p:nvPr/>
        </p:nvSpPr>
        <p:spPr>
          <a:xfrm>
            <a:off x="8129534" y="2782918"/>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Blue bars</a:t>
            </a:r>
          </a:p>
          <a:p>
            <a:r>
              <a:rPr lang="en-US" sz="1000" b="1" dirty="0" smtClean="0">
                <a:solidFill>
                  <a:schemeClr val="tx2"/>
                </a:solidFill>
                <a:latin typeface="Arial" panose="020B0604020202020204" pitchFamily="34" charset="0"/>
                <a:cs typeface="Arial" panose="020B0604020202020204" pitchFamily="34" charset="0"/>
              </a:rPr>
              <a:t>Represent</a:t>
            </a:r>
          </a:p>
          <a:p>
            <a:r>
              <a:rPr lang="en-US" sz="1000" b="1" dirty="0" smtClean="0">
                <a:solidFill>
                  <a:schemeClr val="tx2"/>
                </a:solidFill>
                <a:latin typeface="Arial" panose="020B0604020202020204" pitchFamily="34" charset="0"/>
                <a:cs typeface="Arial" panose="020B0604020202020204" pitchFamily="34" charset="0"/>
              </a:rPr>
              <a:t>Males</a:t>
            </a:r>
            <a:endParaRPr lang="en-US" sz="1000" b="1" dirty="0">
              <a:solidFill>
                <a:schemeClr val="tx2"/>
              </a:solidFill>
              <a:latin typeface="Arial" panose="020B0604020202020204" pitchFamily="34" charset="0"/>
              <a:cs typeface="Arial" panose="020B0604020202020204" pitchFamily="34" charset="0"/>
            </a:endParaRPr>
          </a:p>
        </p:txBody>
      </p:sp>
      <p:sp>
        <p:nvSpPr>
          <p:cNvPr id="87" name="TextBox 86"/>
          <p:cNvSpPr txBox="1"/>
          <p:nvPr/>
        </p:nvSpPr>
        <p:spPr>
          <a:xfrm>
            <a:off x="8196632" y="3554586"/>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Red bars</a:t>
            </a:r>
          </a:p>
          <a:p>
            <a:r>
              <a:rPr lang="en-US" sz="1000" b="1" dirty="0" smtClean="0">
                <a:solidFill>
                  <a:schemeClr val="tx2"/>
                </a:solidFill>
                <a:latin typeface="Arial" panose="020B0604020202020204" pitchFamily="34" charset="0"/>
                <a:cs typeface="Arial" panose="020B0604020202020204" pitchFamily="34" charset="0"/>
              </a:rPr>
              <a:t>Represent Females</a:t>
            </a:r>
            <a:endParaRPr lang="en-US" sz="1000" b="1" dirty="0">
              <a:solidFill>
                <a:schemeClr val="tx2"/>
              </a:solidFill>
              <a:latin typeface="Arial" panose="020B0604020202020204" pitchFamily="34" charset="0"/>
              <a:cs typeface="Arial" panose="020B0604020202020204" pitchFamily="34" charset="0"/>
            </a:endParaRPr>
          </a:p>
        </p:txBody>
      </p:sp>
      <p:sp>
        <p:nvSpPr>
          <p:cNvPr id="89" name="Rectangle 88"/>
          <p:cNvSpPr/>
          <p:nvPr/>
        </p:nvSpPr>
        <p:spPr>
          <a:xfrm>
            <a:off x="83490" y="6417581"/>
            <a:ext cx="7033137" cy="338554"/>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a:t>
            </a:r>
            <a:r>
              <a:rPr lang="en-US" sz="800" dirty="0">
                <a:solidFill>
                  <a:schemeClr val="tx1"/>
                </a:solidFill>
                <a:latin typeface="Arial" panose="020B0604020202020204" pitchFamily="34" charset="0"/>
                <a:cs typeface="Arial" panose="020B0604020202020204" pitchFamily="34" charset="0"/>
              </a:rPr>
              <a:t>Australia </a:t>
            </a:r>
            <a:r>
              <a:rPr lang="en-US" sz="800" dirty="0" smtClean="0">
                <a:solidFill>
                  <a:schemeClr val="tx1"/>
                </a:solidFill>
                <a:latin typeface="Arial" panose="020B0604020202020204" pitchFamily="34" charset="0"/>
                <a:cs typeface="Arial" panose="020B0604020202020204" pitchFamily="34" charset="0"/>
              </a:rPr>
              <a:t>Respondents. </a:t>
            </a:r>
            <a:r>
              <a:rPr lang="pt-BR" sz="800" dirty="0">
                <a:solidFill>
                  <a:schemeClr val="tx1"/>
                </a:solidFill>
                <a:latin typeface="Arial" panose="020B0604020202020204" pitchFamily="34" charset="0"/>
                <a:cs typeface="Arial" panose="020B0604020202020204" pitchFamily="34" charset="0"/>
              </a:rPr>
              <a:t>Males: 18-39 (n=90), 40-64 (n=153), 65+ (n=159); Females: 18-39 (n=70), 40-64 (n=167), 65+ (n=161)</a:t>
            </a:r>
            <a:endParaRPr lang="en-US" sz="800" dirty="0" smtClean="0">
              <a:solidFill>
                <a:schemeClr val="tx1"/>
              </a:solidFill>
              <a:latin typeface="Arial" panose="020B0604020202020204" pitchFamily="34" charset="0"/>
              <a:cs typeface="Arial" panose="020B0604020202020204" pitchFamily="34" charset="0"/>
            </a:endParaRPr>
          </a:p>
          <a:p>
            <a:r>
              <a:rPr lang="en-US" sz="800" dirty="0" smtClean="0">
                <a:solidFill>
                  <a:schemeClr val="tx1"/>
                </a:solidFill>
                <a:latin typeface="Arial" panose="020B0604020202020204" pitchFamily="34" charset="0"/>
                <a:cs typeface="Arial" panose="020B0604020202020204" pitchFamily="34" charset="0"/>
              </a:rPr>
              <a:t>Q1</a:t>
            </a:r>
            <a:r>
              <a:rPr lang="en-US" sz="800" dirty="0">
                <a:solidFill>
                  <a:schemeClr val="tx1"/>
                </a:solidFill>
                <a:latin typeface="Arial" panose="020B0604020202020204" pitchFamily="34" charset="0"/>
                <a:cs typeface="Arial" panose="020B0604020202020204" pitchFamily="34" charset="0"/>
              </a:rPr>
              <a:t>.  For each medical condition or term listed, indicate if you are aware of or have ever heard the term. </a:t>
            </a:r>
          </a:p>
        </p:txBody>
      </p:sp>
      <p:grpSp>
        <p:nvGrpSpPr>
          <p:cNvPr id="90" name="Group 89"/>
          <p:cNvGrpSpPr/>
          <p:nvPr/>
        </p:nvGrpSpPr>
        <p:grpSpPr>
          <a:xfrm>
            <a:off x="665612" y="1487039"/>
            <a:ext cx="255198" cy="990759"/>
            <a:chOff x="665612" y="1487039"/>
            <a:chExt cx="255198" cy="990759"/>
          </a:xfrm>
        </p:grpSpPr>
        <p:sp>
          <p:nvSpPr>
            <p:cNvPr id="91" name="TextBox 90"/>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93" name="TextBox 92"/>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94" name="TextBox 93"/>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95" name="TextBox 94"/>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96" name="TextBox 95"/>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97" name="TextBox 96"/>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98" name="Group 97"/>
          <p:cNvGrpSpPr/>
          <p:nvPr/>
        </p:nvGrpSpPr>
        <p:grpSpPr>
          <a:xfrm>
            <a:off x="665612" y="2784538"/>
            <a:ext cx="255198" cy="990759"/>
            <a:chOff x="665612" y="1487039"/>
            <a:chExt cx="255198" cy="990759"/>
          </a:xfrm>
        </p:grpSpPr>
        <p:sp>
          <p:nvSpPr>
            <p:cNvPr id="99" name="TextBox 98"/>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00" name="TextBox 99"/>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01" name="TextBox 100"/>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02" name="TextBox 101"/>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03" name="TextBox 102"/>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04" name="TextBox 103"/>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05" name="Group 104"/>
          <p:cNvGrpSpPr/>
          <p:nvPr/>
        </p:nvGrpSpPr>
        <p:grpSpPr>
          <a:xfrm>
            <a:off x="665612" y="4092943"/>
            <a:ext cx="255198" cy="990759"/>
            <a:chOff x="665612" y="1487039"/>
            <a:chExt cx="255198" cy="990759"/>
          </a:xfrm>
        </p:grpSpPr>
        <p:sp>
          <p:nvSpPr>
            <p:cNvPr id="106" name="TextBox 105"/>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07" name="TextBox 106"/>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08" name="TextBox 107"/>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09" name="TextBox 108"/>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10" name="TextBox 109"/>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11" name="TextBox 110"/>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12" name="Group 111"/>
          <p:cNvGrpSpPr/>
          <p:nvPr/>
        </p:nvGrpSpPr>
        <p:grpSpPr>
          <a:xfrm>
            <a:off x="665612" y="5433731"/>
            <a:ext cx="255198" cy="990759"/>
            <a:chOff x="665612" y="1487039"/>
            <a:chExt cx="255198" cy="990759"/>
          </a:xfrm>
        </p:grpSpPr>
        <p:sp>
          <p:nvSpPr>
            <p:cNvPr id="113" name="TextBox 112"/>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14" name="TextBox 113"/>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15" name="TextBox 114"/>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16" name="TextBox 115"/>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17" name="TextBox 116"/>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18" name="TextBox 117"/>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19" name="Group 118"/>
          <p:cNvGrpSpPr/>
          <p:nvPr/>
        </p:nvGrpSpPr>
        <p:grpSpPr>
          <a:xfrm>
            <a:off x="4456189" y="1493814"/>
            <a:ext cx="255198" cy="990759"/>
            <a:chOff x="665612" y="1487039"/>
            <a:chExt cx="255198" cy="990759"/>
          </a:xfrm>
        </p:grpSpPr>
        <p:sp>
          <p:nvSpPr>
            <p:cNvPr id="120" name="TextBox 119"/>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21" name="TextBox 120"/>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22" name="TextBox 121"/>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23" name="TextBox 122"/>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24" name="TextBox 123"/>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25" name="TextBox 124"/>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26" name="Group 125"/>
          <p:cNvGrpSpPr/>
          <p:nvPr/>
        </p:nvGrpSpPr>
        <p:grpSpPr>
          <a:xfrm>
            <a:off x="4456189" y="2794259"/>
            <a:ext cx="255198" cy="990759"/>
            <a:chOff x="665612" y="1487039"/>
            <a:chExt cx="255198" cy="990759"/>
          </a:xfrm>
        </p:grpSpPr>
        <p:sp>
          <p:nvSpPr>
            <p:cNvPr id="127" name="TextBox 126"/>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28" name="TextBox 127"/>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29" name="TextBox 128"/>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30" name="TextBox 129"/>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31" name="TextBox 130"/>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32" name="TextBox 131"/>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33" name="Group 132"/>
          <p:cNvGrpSpPr/>
          <p:nvPr/>
        </p:nvGrpSpPr>
        <p:grpSpPr>
          <a:xfrm>
            <a:off x="4456189" y="4121367"/>
            <a:ext cx="255198" cy="990759"/>
            <a:chOff x="665612" y="1487039"/>
            <a:chExt cx="255198" cy="990759"/>
          </a:xfrm>
        </p:grpSpPr>
        <p:sp>
          <p:nvSpPr>
            <p:cNvPr id="134" name="TextBox 133"/>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35" name="TextBox 134"/>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36" name="TextBox 135"/>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37" name="TextBox 136"/>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38" name="TextBox 137"/>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39" name="TextBox 138"/>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sp>
        <p:nvSpPr>
          <p:cNvPr id="147" name="TextBox 146"/>
          <p:cNvSpPr txBox="1"/>
          <p:nvPr/>
        </p:nvSpPr>
        <p:spPr>
          <a:xfrm>
            <a:off x="7382568" y="1652252"/>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49" name="TextBox 148"/>
          <p:cNvSpPr txBox="1"/>
          <p:nvPr/>
        </p:nvSpPr>
        <p:spPr>
          <a:xfrm>
            <a:off x="7481650" y="3119946"/>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pic>
        <p:nvPicPr>
          <p:cNvPr id="141" name="Picture 140"/>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8327550" y="101365"/>
            <a:ext cx="612648" cy="612648"/>
          </a:xfrm>
          <a:prstGeom prst="rect">
            <a:avLst/>
          </a:prstGeom>
        </p:spPr>
      </p:pic>
      <p:sp>
        <p:nvSpPr>
          <p:cNvPr id="142" name="TextBox 141"/>
          <p:cNvSpPr txBox="1"/>
          <p:nvPr/>
        </p:nvSpPr>
        <p:spPr>
          <a:xfrm>
            <a:off x="3684661" y="4866437"/>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43" name="TextBox 142"/>
          <p:cNvSpPr txBox="1"/>
          <p:nvPr/>
        </p:nvSpPr>
        <p:spPr>
          <a:xfrm>
            <a:off x="3679358" y="6186749"/>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44" name="TextBox 143"/>
          <p:cNvSpPr txBox="1"/>
          <p:nvPr/>
        </p:nvSpPr>
        <p:spPr>
          <a:xfrm>
            <a:off x="7496967" y="2246739"/>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45" name="TextBox 144"/>
          <p:cNvSpPr txBox="1"/>
          <p:nvPr/>
        </p:nvSpPr>
        <p:spPr>
          <a:xfrm>
            <a:off x="7339390" y="3661754"/>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Tree>
    <p:extLst>
      <p:ext uri="{BB962C8B-B14F-4D97-AF65-F5344CB8AC3E}">
        <p14:creationId xmlns:p14="http://schemas.microsoft.com/office/powerpoint/2010/main" val="972249521"/>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 name="Rounded Rectangle 152"/>
          <p:cNvSpPr/>
          <p:nvPr/>
        </p:nvSpPr>
        <p:spPr bwMode="auto">
          <a:xfrm>
            <a:off x="6242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152" name="Rounded Rectangle 151"/>
          <p:cNvSpPr/>
          <p:nvPr/>
        </p:nvSpPr>
        <p:spPr bwMode="auto">
          <a:xfrm>
            <a:off x="3194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117" name="Rounded Rectangle 116"/>
          <p:cNvSpPr/>
          <p:nvPr/>
        </p:nvSpPr>
        <p:spPr bwMode="auto">
          <a:xfrm>
            <a:off x="251348"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177</a:t>
            </a:fld>
            <a:r>
              <a:rPr lang="en-US" smtClean="0"/>
              <a:t> -</a:t>
            </a:r>
            <a:endParaRPr lang="en-US"/>
          </a:p>
        </p:txBody>
      </p:sp>
      <p:sp>
        <p:nvSpPr>
          <p:cNvPr id="5" name="Title 1"/>
          <p:cNvSpPr txBox="1">
            <a:spLocks/>
          </p:cNvSpPr>
          <p:nvPr/>
        </p:nvSpPr>
        <p:spPr>
          <a:xfrm>
            <a:off x="139147" y="139465"/>
            <a:ext cx="886968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smtClean="0"/>
              <a:t>Aided Awareness of Various Medical Conditions</a:t>
            </a:r>
            <a:endParaRPr lang="en-US" sz="2400" kern="0" dirty="0"/>
          </a:p>
        </p:txBody>
      </p:sp>
      <p:sp>
        <p:nvSpPr>
          <p:cNvPr id="86" name="TextBox 85"/>
          <p:cNvSpPr txBox="1"/>
          <p:nvPr/>
        </p:nvSpPr>
        <p:spPr>
          <a:xfrm>
            <a:off x="649761" y="857652"/>
            <a:ext cx="140987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Thrombosis</a:t>
            </a:r>
            <a:endParaRPr lang="en-US" sz="1400" b="1" dirty="0">
              <a:solidFill>
                <a:schemeClr val="tx2"/>
              </a:solidFill>
              <a:latin typeface="Arial" panose="020B0604020202020204" pitchFamily="34" charset="0"/>
              <a:cs typeface="Arial" panose="020B0604020202020204" pitchFamily="34" charset="0"/>
            </a:endParaRPr>
          </a:p>
        </p:txBody>
      </p:sp>
      <p:sp>
        <p:nvSpPr>
          <p:cNvPr id="89" name="TextBox 88"/>
          <p:cNvSpPr txBox="1"/>
          <p:nvPr/>
        </p:nvSpPr>
        <p:spPr>
          <a:xfrm>
            <a:off x="3276425" y="857652"/>
            <a:ext cx="234332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Deep Vein Thrombosis</a:t>
            </a:r>
            <a:endParaRPr lang="en-US" sz="1400" b="1" dirty="0">
              <a:solidFill>
                <a:schemeClr val="tx2"/>
              </a:solidFill>
              <a:latin typeface="Arial" panose="020B0604020202020204" pitchFamily="34" charset="0"/>
              <a:cs typeface="Arial" panose="020B0604020202020204" pitchFamily="34" charset="0"/>
            </a:endParaRPr>
          </a:p>
        </p:txBody>
      </p:sp>
      <p:sp>
        <p:nvSpPr>
          <p:cNvPr id="90" name="TextBox 89"/>
          <p:cNvSpPr txBox="1"/>
          <p:nvPr/>
        </p:nvSpPr>
        <p:spPr>
          <a:xfrm>
            <a:off x="6438725" y="857652"/>
            <a:ext cx="222902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Pulmonary Embolism</a:t>
            </a:r>
            <a:endParaRPr lang="en-US" sz="1400" b="1" dirty="0">
              <a:solidFill>
                <a:schemeClr val="tx2"/>
              </a:solidFill>
              <a:latin typeface="Arial" panose="020B0604020202020204" pitchFamily="34" charset="0"/>
              <a:cs typeface="Arial" panose="020B0604020202020204" pitchFamily="34" charset="0"/>
            </a:endParaRPr>
          </a:p>
        </p:txBody>
      </p:sp>
      <p:cxnSp>
        <p:nvCxnSpPr>
          <p:cNvPr id="91" name="Straight Connector 90"/>
          <p:cNvCxnSpPr/>
          <p:nvPr/>
        </p:nvCxnSpPr>
        <p:spPr bwMode="auto">
          <a:xfrm rot="5400000">
            <a:off x="523875" y="3235092"/>
            <a:ext cx="4754880" cy="0"/>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Straight Connector 91"/>
          <p:cNvCxnSpPr/>
          <p:nvPr/>
        </p:nvCxnSpPr>
        <p:spPr bwMode="auto">
          <a:xfrm rot="5400000">
            <a:off x="3657600" y="3235092"/>
            <a:ext cx="4754880" cy="0"/>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93" name="Group 92"/>
          <p:cNvGrpSpPr/>
          <p:nvPr/>
        </p:nvGrpSpPr>
        <p:grpSpPr>
          <a:xfrm>
            <a:off x="215344" y="1244365"/>
            <a:ext cx="2623106" cy="1355960"/>
            <a:chOff x="139144" y="730015"/>
            <a:chExt cx="3670856" cy="1355960"/>
          </a:xfrm>
        </p:grpSpPr>
        <p:graphicFrame>
          <p:nvGraphicFramePr>
            <p:cNvPr id="94" name="Chart 93"/>
            <p:cNvGraphicFramePr/>
            <p:nvPr>
              <p:extLst>
                <p:ext uri="{D42A27DB-BD31-4B8C-83A1-F6EECF244321}">
                  <p14:modId xmlns:p14="http://schemas.microsoft.com/office/powerpoint/2010/main" val="1386783988"/>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2"/>
            </a:graphicData>
          </a:graphic>
        </p:graphicFrame>
        <p:cxnSp>
          <p:nvCxnSpPr>
            <p:cNvPr id="95" name="Straight Connector 94"/>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Straight Connector 95"/>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8" name="TextBox 97"/>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99" name="TextBox 98"/>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00" name="TextBox 99"/>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01" name="TextBox 100"/>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Age/Gender</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13" name="TextBox 112"/>
          <p:cNvSpPr txBox="1"/>
          <p:nvPr/>
        </p:nvSpPr>
        <p:spPr>
          <a:xfrm>
            <a:off x="306525" y="3916361"/>
            <a:ext cx="2446199"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Compared to Other Countries</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16" name="Rectangle 115"/>
          <p:cNvSpPr/>
          <p:nvPr/>
        </p:nvSpPr>
        <p:spPr>
          <a:xfrm>
            <a:off x="83490" y="6286161"/>
            <a:ext cx="7033137" cy="461665"/>
          </a:xfrm>
          <a:prstGeom prst="rect">
            <a:avLst/>
          </a:prstGeom>
        </p:spPr>
        <p:txBody>
          <a:bodyPr wrap="square">
            <a:spAutoFit/>
          </a:bodyPr>
          <a:lstStyle/>
          <a:p>
            <a:r>
              <a:rPr lang="en-US" sz="800" dirty="0">
                <a:solidFill>
                  <a:schemeClr val="tx1"/>
                </a:solidFill>
                <a:latin typeface="Arial" panose="020B0604020202020204" pitchFamily="34" charset="0"/>
                <a:cs typeface="Arial" panose="020B0604020202020204" pitchFamily="34" charset="0"/>
              </a:rPr>
              <a:t>Base: All Australia Respondents. </a:t>
            </a:r>
            <a:r>
              <a:rPr lang="pt-BR" sz="800" dirty="0">
                <a:solidFill>
                  <a:schemeClr val="tx1"/>
                </a:solidFill>
                <a:latin typeface="Arial" panose="020B0604020202020204" pitchFamily="34" charset="0"/>
                <a:cs typeface="Arial" panose="020B0604020202020204" pitchFamily="34" charset="0"/>
              </a:rPr>
              <a:t>Males: 18-39 (n=90), 40-64 (n=153), 65+ (n=159); Females: 18-39 (n=70), 40-64 (n=167), 65+ (n=161); </a:t>
            </a:r>
            <a:endParaRPr lang="pt-BR" sz="800" dirty="0" smtClean="0">
              <a:solidFill>
                <a:schemeClr val="tx1"/>
              </a:solidFill>
              <a:latin typeface="Arial" panose="020B0604020202020204" pitchFamily="34" charset="0"/>
              <a:cs typeface="Arial" panose="020B0604020202020204" pitchFamily="34" charset="0"/>
            </a:endParaRPr>
          </a:p>
          <a:p>
            <a:r>
              <a:rPr lang="pt-BR" sz="800" dirty="0" smtClean="0">
                <a:solidFill>
                  <a:schemeClr val="tx1"/>
                </a:solidFill>
                <a:latin typeface="Arial" panose="020B0604020202020204" pitchFamily="34" charset="0"/>
                <a:cs typeface="Arial" panose="020B0604020202020204" pitchFamily="34" charset="0"/>
              </a:rPr>
              <a:t>Locale</a:t>
            </a:r>
            <a:r>
              <a:rPr lang="pt-BR" sz="800" dirty="0">
                <a:solidFill>
                  <a:schemeClr val="tx1"/>
                </a:solidFill>
                <a:latin typeface="Arial" panose="020B0604020202020204" pitchFamily="34" charset="0"/>
                <a:cs typeface="Arial" panose="020B0604020202020204" pitchFamily="34" charset="0"/>
              </a:rPr>
              <a:t>: Urban (n=525), Suburban (n=197), Rural (</a:t>
            </a:r>
            <a:r>
              <a:rPr lang="pt-BR" sz="800" dirty="0" smtClean="0">
                <a:solidFill>
                  <a:schemeClr val="tx1"/>
                </a:solidFill>
                <a:latin typeface="Arial" panose="020B0604020202020204" pitchFamily="34" charset="0"/>
                <a:cs typeface="Arial" panose="020B0604020202020204" pitchFamily="34" charset="0"/>
              </a:rPr>
              <a:t>n=78)</a:t>
            </a:r>
          </a:p>
          <a:p>
            <a:r>
              <a:rPr lang="en-US" sz="800" dirty="0" smtClean="0">
                <a:solidFill>
                  <a:schemeClr val="tx1"/>
                </a:solidFill>
                <a:latin typeface="Arial" panose="020B0604020202020204" pitchFamily="34" charset="0"/>
                <a:cs typeface="Arial" panose="020B0604020202020204" pitchFamily="34" charset="0"/>
              </a:rPr>
              <a:t>Q1</a:t>
            </a:r>
            <a:r>
              <a:rPr lang="en-US" sz="800" dirty="0">
                <a:solidFill>
                  <a:schemeClr val="tx1"/>
                </a:solidFill>
                <a:latin typeface="Arial" panose="020B0604020202020204" pitchFamily="34" charset="0"/>
                <a:cs typeface="Arial" panose="020B0604020202020204" pitchFamily="34" charset="0"/>
              </a:rPr>
              <a:t>.  For each medical condition or term listed, indicate if you are aware of or have ever heard the term. </a:t>
            </a:r>
          </a:p>
        </p:txBody>
      </p:sp>
      <p:grpSp>
        <p:nvGrpSpPr>
          <p:cNvPr id="118" name="Group 117"/>
          <p:cNvGrpSpPr/>
          <p:nvPr/>
        </p:nvGrpSpPr>
        <p:grpSpPr>
          <a:xfrm>
            <a:off x="3196669" y="1168165"/>
            <a:ext cx="2623106" cy="1355960"/>
            <a:chOff x="139144" y="730015"/>
            <a:chExt cx="3670856" cy="1355960"/>
          </a:xfrm>
        </p:grpSpPr>
        <p:graphicFrame>
          <p:nvGraphicFramePr>
            <p:cNvPr id="119" name="Chart 118"/>
            <p:cNvGraphicFramePr/>
            <p:nvPr>
              <p:extLst>
                <p:ext uri="{D42A27DB-BD31-4B8C-83A1-F6EECF244321}">
                  <p14:modId xmlns:p14="http://schemas.microsoft.com/office/powerpoint/2010/main" val="2905141076"/>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3"/>
            </a:graphicData>
          </a:graphic>
        </p:graphicFrame>
        <p:cxnSp>
          <p:nvCxnSpPr>
            <p:cNvPr id="120" name="Straight Connector 119"/>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1" name="Straight Connector 120"/>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2" name="TextBox 121"/>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23" name="TextBox 122"/>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24" name="TextBox 123"/>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25" name="TextBox 124"/>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Age/Gender</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33" name="TextBox 132"/>
          <p:cNvSpPr txBox="1"/>
          <p:nvPr/>
        </p:nvSpPr>
        <p:spPr>
          <a:xfrm>
            <a:off x="3287850" y="3916361"/>
            <a:ext cx="2446199"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Compared to Other Countries</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nvGrpSpPr>
          <p:cNvPr id="135" name="Group 134"/>
          <p:cNvGrpSpPr/>
          <p:nvPr/>
        </p:nvGrpSpPr>
        <p:grpSpPr>
          <a:xfrm>
            <a:off x="6254194" y="1158640"/>
            <a:ext cx="2623106" cy="1355960"/>
            <a:chOff x="139144" y="730015"/>
            <a:chExt cx="3670856" cy="1355960"/>
          </a:xfrm>
        </p:grpSpPr>
        <p:graphicFrame>
          <p:nvGraphicFramePr>
            <p:cNvPr id="136" name="Chart 135"/>
            <p:cNvGraphicFramePr/>
            <p:nvPr>
              <p:extLst>
                <p:ext uri="{D42A27DB-BD31-4B8C-83A1-F6EECF244321}">
                  <p14:modId xmlns:p14="http://schemas.microsoft.com/office/powerpoint/2010/main" val="3588493880"/>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4"/>
            </a:graphicData>
          </a:graphic>
        </p:graphicFrame>
        <p:cxnSp>
          <p:nvCxnSpPr>
            <p:cNvPr id="137" name="Straight Connector 13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Straight Connector 13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39" name="TextBox 138"/>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40" name="TextBox 139"/>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41" name="TextBox 140"/>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42" name="TextBox 141"/>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Age/Gender</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50" name="TextBox 149"/>
          <p:cNvSpPr txBox="1"/>
          <p:nvPr/>
        </p:nvSpPr>
        <p:spPr>
          <a:xfrm>
            <a:off x="6345375" y="3916361"/>
            <a:ext cx="2446199"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Compared to Other Countries</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nvGrpSpPr>
          <p:cNvPr id="8" name="Group 7"/>
          <p:cNvGrpSpPr/>
          <p:nvPr/>
        </p:nvGrpSpPr>
        <p:grpSpPr>
          <a:xfrm>
            <a:off x="2737061" y="5416346"/>
            <a:ext cx="3632787" cy="806083"/>
            <a:chOff x="2681381" y="5587328"/>
            <a:chExt cx="3632787" cy="806083"/>
          </a:xfrm>
        </p:grpSpPr>
        <p:grpSp>
          <p:nvGrpSpPr>
            <p:cNvPr id="7" name="Group 6"/>
            <p:cNvGrpSpPr/>
            <p:nvPr/>
          </p:nvGrpSpPr>
          <p:grpSpPr>
            <a:xfrm>
              <a:off x="2909010" y="5799246"/>
              <a:ext cx="3405158" cy="594165"/>
              <a:chOff x="2280360" y="5913546"/>
              <a:chExt cx="3405158" cy="594165"/>
            </a:xfrm>
          </p:grpSpPr>
          <p:sp>
            <p:nvSpPr>
              <p:cNvPr id="154" name="Rounded Rectangle 153"/>
              <p:cNvSpPr/>
              <p:nvPr/>
            </p:nvSpPr>
            <p:spPr bwMode="auto">
              <a:xfrm>
                <a:off x="2280360" y="5913546"/>
                <a:ext cx="3069769" cy="589760"/>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nvGrpSpPr>
              <p:cNvPr id="155" name="Group 154"/>
              <p:cNvGrpSpPr/>
              <p:nvPr/>
            </p:nvGrpSpPr>
            <p:grpSpPr>
              <a:xfrm>
                <a:off x="3955289" y="5948736"/>
                <a:ext cx="486337" cy="486337"/>
                <a:chOff x="446183" y="3541776"/>
                <a:chExt cx="838200" cy="838200"/>
              </a:xfrm>
            </p:grpSpPr>
            <p:sp>
              <p:nvSpPr>
                <p:cNvPr id="156" name="Oval 155"/>
                <p:cNvSpPr/>
                <p:nvPr/>
              </p:nvSpPr>
              <p:spPr>
                <a:xfrm>
                  <a:off x="446183" y="3541776"/>
                  <a:ext cx="838200" cy="838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157" name="Freeform 5"/>
                <p:cNvSpPr>
                  <a:spLocks noEditPoints="1"/>
                </p:cNvSpPr>
                <p:nvPr/>
              </p:nvSpPr>
              <p:spPr bwMode="auto">
                <a:xfrm>
                  <a:off x="711994" y="3629025"/>
                  <a:ext cx="316706" cy="675640"/>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dirty="0"/>
                </a:p>
              </p:txBody>
            </p:sp>
          </p:grpSp>
          <p:grpSp>
            <p:nvGrpSpPr>
              <p:cNvPr id="158" name="Group 157"/>
              <p:cNvGrpSpPr/>
              <p:nvPr/>
            </p:nvGrpSpPr>
            <p:grpSpPr>
              <a:xfrm>
                <a:off x="2455070" y="5991813"/>
                <a:ext cx="486337" cy="486337"/>
                <a:chOff x="446183" y="4590288"/>
                <a:chExt cx="838200" cy="838200"/>
              </a:xfrm>
            </p:grpSpPr>
            <p:sp>
              <p:nvSpPr>
                <p:cNvPr id="159" name="Oval 158"/>
                <p:cNvSpPr/>
                <p:nvPr/>
              </p:nvSpPr>
              <p:spPr>
                <a:xfrm>
                  <a:off x="446183" y="4590288"/>
                  <a:ext cx="838200" cy="838200"/>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160" name="Freeform 9"/>
                <p:cNvSpPr>
                  <a:spLocks noEditPoints="1"/>
                </p:cNvSpPr>
                <p:nvPr/>
              </p:nvSpPr>
              <p:spPr bwMode="auto">
                <a:xfrm>
                  <a:off x="742950" y="4667250"/>
                  <a:ext cx="255588" cy="692658"/>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sp>
            <p:nvSpPr>
              <p:cNvPr id="161" name="TextBox 160"/>
              <p:cNvSpPr txBox="1"/>
              <p:nvPr/>
            </p:nvSpPr>
            <p:spPr>
              <a:xfrm>
                <a:off x="2892829" y="5953713"/>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Blue bars</a:t>
                </a:r>
              </a:p>
              <a:p>
                <a:r>
                  <a:rPr lang="en-US" sz="1000" b="1" dirty="0" smtClean="0">
                    <a:solidFill>
                      <a:schemeClr val="tx2"/>
                    </a:solidFill>
                    <a:latin typeface="Arial" panose="020B0604020202020204" pitchFamily="34" charset="0"/>
                    <a:cs typeface="Arial" panose="020B0604020202020204" pitchFamily="34" charset="0"/>
                  </a:rPr>
                  <a:t>Represent</a:t>
                </a:r>
              </a:p>
              <a:p>
                <a:r>
                  <a:rPr lang="en-US" sz="1000" b="1" dirty="0" smtClean="0">
                    <a:solidFill>
                      <a:schemeClr val="tx2"/>
                    </a:solidFill>
                    <a:latin typeface="Arial" panose="020B0604020202020204" pitchFamily="34" charset="0"/>
                    <a:cs typeface="Arial" panose="020B0604020202020204" pitchFamily="34" charset="0"/>
                  </a:rPr>
                  <a:t>Males</a:t>
                </a:r>
                <a:endParaRPr lang="en-US" sz="1000" b="1" dirty="0">
                  <a:solidFill>
                    <a:schemeClr val="tx2"/>
                  </a:solidFill>
                  <a:latin typeface="Arial" panose="020B0604020202020204" pitchFamily="34" charset="0"/>
                  <a:cs typeface="Arial" panose="020B0604020202020204" pitchFamily="34" charset="0"/>
                </a:endParaRPr>
              </a:p>
            </p:txBody>
          </p:sp>
          <p:sp>
            <p:nvSpPr>
              <p:cNvPr id="162" name="TextBox 161"/>
              <p:cNvSpPr txBox="1"/>
              <p:nvPr/>
            </p:nvSpPr>
            <p:spPr>
              <a:xfrm>
                <a:off x="4446987" y="5942121"/>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Red bars</a:t>
                </a:r>
              </a:p>
              <a:p>
                <a:r>
                  <a:rPr lang="en-US" sz="1000" b="1" dirty="0" smtClean="0">
                    <a:solidFill>
                      <a:schemeClr val="tx2"/>
                    </a:solidFill>
                    <a:latin typeface="Arial" panose="020B0604020202020204" pitchFamily="34" charset="0"/>
                    <a:cs typeface="Arial" panose="020B0604020202020204" pitchFamily="34" charset="0"/>
                  </a:rPr>
                  <a:t>Represent Females</a:t>
                </a:r>
                <a:endParaRPr lang="en-US" sz="1000" b="1" dirty="0">
                  <a:solidFill>
                    <a:schemeClr val="tx2"/>
                  </a:solidFill>
                  <a:latin typeface="Arial" panose="020B0604020202020204" pitchFamily="34" charset="0"/>
                  <a:cs typeface="Arial" panose="020B0604020202020204" pitchFamily="34" charset="0"/>
                </a:endParaRPr>
              </a:p>
            </p:txBody>
          </p:sp>
        </p:grpSp>
        <p:sp>
          <p:nvSpPr>
            <p:cNvPr id="163" name="TextBox 162"/>
            <p:cNvSpPr txBox="1"/>
            <p:nvPr/>
          </p:nvSpPr>
          <p:spPr>
            <a:xfrm>
              <a:off x="2681381" y="5587328"/>
              <a:ext cx="1837711" cy="261610"/>
            </a:xfrm>
            <a:prstGeom prst="rect">
              <a:avLst/>
            </a:prstGeom>
            <a:noFill/>
          </p:spPr>
          <p:txBody>
            <a:bodyPr wrap="square" rtlCol="0">
              <a:spAutoFit/>
            </a:bodyPr>
            <a:lstStyle/>
            <a:p>
              <a:pPr algn="ctr"/>
              <a:r>
                <a:rPr lang="en-US" sz="1050" b="1" i="1" dirty="0" smtClean="0">
                  <a:solidFill>
                    <a:schemeClr val="tx1"/>
                  </a:solidFill>
                  <a:latin typeface="Arial" panose="020B0604020202020204" pitchFamily="34" charset="0"/>
                  <a:cs typeface="Arial" panose="020B0604020202020204" pitchFamily="34" charset="0"/>
                </a:rPr>
                <a:t>Among Age/Gender</a:t>
              </a:r>
              <a:endParaRPr lang="en-US" sz="1050" b="1" i="1" dirty="0">
                <a:solidFill>
                  <a:schemeClr val="tx1"/>
                </a:solidFill>
                <a:latin typeface="Arial" panose="020B0604020202020204" pitchFamily="34" charset="0"/>
                <a:cs typeface="Arial" panose="020B0604020202020204" pitchFamily="34" charset="0"/>
              </a:endParaRPr>
            </a:p>
          </p:txBody>
        </p:sp>
      </p:grpSp>
      <p:grpSp>
        <p:nvGrpSpPr>
          <p:cNvPr id="78" name="Group 77"/>
          <p:cNvGrpSpPr/>
          <p:nvPr/>
        </p:nvGrpSpPr>
        <p:grpSpPr>
          <a:xfrm>
            <a:off x="-5517" y="2697161"/>
            <a:ext cx="2794338" cy="1189039"/>
            <a:chOff x="-81717" y="2678111"/>
            <a:chExt cx="2794338" cy="1189039"/>
          </a:xfrm>
        </p:grpSpPr>
        <p:grpSp>
          <p:nvGrpSpPr>
            <p:cNvPr id="81" name="Group 80"/>
            <p:cNvGrpSpPr/>
            <p:nvPr/>
          </p:nvGrpSpPr>
          <p:grpSpPr>
            <a:xfrm>
              <a:off x="531093" y="2678111"/>
              <a:ext cx="2181528" cy="1189039"/>
              <a:chOff x="554355" y="730015"/>
              <a:chExt cx="3052897" cy="1189039"/>
            </a:xfrm>
          </p:grpSpPr>
          <p:graphicFrame>
            <p:nvGraphicFramePr>
              <p:cNvPr id="85" name="Chart 84"/>
              <p:cNvGraphicFramePr/>
              <p:nvPr>
                <p:extLst>
                  <p:ext uri="{D42A27DB-BD31-4B8C-83A1-F6EECF244321}">
                    <p14:modId xmlns:p14="http://schemas.microsoft.com/office/powerpoint/2010/main" val="1625106011"/>
                  </p:ext>
                </p:extLst>
              </p:nvPr>
            </p:nvGraphicFramePr>
            <p:xfrm>
              <a:off x="755365" y="895351"/>
              <a:ext cx="2851887" cy="1023703"/>
            </p:xfrm>
            <a:graphic>
              <a:graphicData uri="http://schemas.openxmlformats.org/drawingml/2006/chart">
                <c:chart xmlns:c="http://schemas.openxmlformats.org/drawingml/2006/chart" xmlns:r="http://schemas.openxmlformats.org/officeDocument/2006/relationships" r:id="rId5"/>
              </a:graphicData>
            </a:graphic>
          </p:graphicFrame>
          <p:sp>
            <p:nvSpPr>
              <p:cNvPr id="87" name="TextBox 86"/>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Locale</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82" name="TextBox 81"/>
            <p:cNvSpPr txBox="1"/>
            <p:nvPr/>
          </p:nvSpPr>
          <p:spPr>
            <a:xfrm>
              <a:off x="179156" y="2955110"/>
              <a:ext cx="578539"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83" name="TextBox 82"/>
            <p:cNvSpPr txBox="1"/>
            <p:nvPr/>
          </p:nvSpPr>
          <p:spPr>
            <a:xfrm>
              <a:off x="-81717" y="3210856"/>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Suburban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84" name="TextBox 83"/>
            <p:cNvSpPr txBox="1"/>
            <p:nvPr/>
          </p:nvSpPr>
          <p:spPr>
            <a:xfrm>
              <a:off x="8712" y="3476343"/>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Rural</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grpSp>
      <p:graphicFrame>
        <p:nvGraphicFramePr>
          <p:cNvPr id="88" name="Chart 87"/>
          <p:cNvGraphicFramePr/>
          <p:nvPr>
            <p:extLst>
              <p:ext uri="{D42A27DB-BD31-4B8C-83A1-F6EECF244321}">
                <p14:modId xmlns:p14="http://schemas.microsoft.com/office/powerpoint/2010/main" val="3709163880"/>
              </p:ext>
            </p:extLst>
          </p:nvPr>
        </p:nvGraphicFramePr>
        <p:xfrm>
          <a:off x="215344" y="4147320"/>
          <a:ext cx="2867024" cy="1517648"/>
        </p:xfrm>
        <a:graphic>
          <a:graphicData uri="http://schemas.openxmlformats.org/drawingml/2006/chart">
            <c:chart xmlns:c="http://schemas.openxmlformats.org/drawingml/2006/chart" xmlns:r="http://schemas.openxmlformats.org/officeDocument/2006/relationships" r:id="rId6"/>
          </a:graphicData>
        </a:graphic>
      </p:graphicFrame>
      <p:grpSp>
        <p:nvGrpSpPr>
          <p:cNvPr id="97" name="Group 96"/>
          <p:cNvGrpSpPr/>
          <p:nvPr/>
        </p:nvGrpSpPr>
        <p:grpSpPr>
          <a:xfrm>
            <a:off x="581388" y="1487039"/>
            <a:ext cx="255198" cy="990759"/>
            <a:chOff x="665612" y="1487039"/>
            <a:chExt cx="255198" cy="990759"/>
          </a:xfrm>
        </p:grpSpPr>
        <p:sp>
          <p:nvSpPr>
            <p:cNvPr id="104" name="TextBox 103"/>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05" name="TextBox 104"/>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06" name="TextBox 105"/>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07" name="TextBox 106"/>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08" name="TextBox 107"/>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14" name="TextBox 113"/>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34" name="Group 133"/>
          <p:cNvGrpSpPr/>
          <p:nvPr/>
        </p:nvGrpSpPr>
        <p:grpSpPr>
          <a:xfrm>
            <a:off x="3569516" y="1438911"/>
            <a:ext cx="255198" cy="990759"/>
            <a:chOff x="665612" y="1487039"/>
            <a:chExt cx="255198" cy="990759"/>
          </a:xfrm>
        </p:grpSpPr>
        <p:sp>
          <p:nvSpPr>
            <p:cNvPr id="151" name="TextBox 150"/>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64" name="TextBox 163"/>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65" name="TextBox 164"/>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66" name="TextBox 165"/>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67" name="TextBox 166"/>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68" name="TextBox 167"/>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69" name="Group 168"/>
          <p:cNvGrpSpPr/>
          <p:nvPr/>
        </p:nvGrpSpPr>
        <p:grpSpPr>
          <a:xfrm>
            <a:off x="6616297" y="1438911"/>
            <a:ext cx="255198" cy="990759"/>
            <a:chOff x="665612" y="1487039"/>
            <a:chExt cx="255198" cy="990759"/>
          </a:xfrm>
        </p:grpSpPr>
        <p:sp>
          <p:nvSpPr>
            <p:cNvPr id="170" name="TextBox 169"/>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71" name="TextBox 170"/>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72" name="TextBox 171"/>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73" name="TextBox 172"/>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74" name="TextBox 173"/>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75" name="TextBox 174"/>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76" name="Group 175"/>
          <p:cNvGrpSpPr/>
          <p:nvPr/>
        </p:nvGrpSpPr>
        <p:grpSpPr>
          <a:xfrm>
            <a:off x="2895263" y="2697161"/>
            <a:ext cx="2794338" cy="1189039"/>
            <a:chOff x="-81717" y="2678111"/>
            <a:chExt cx="2794338" cy="1189039"/>
          </a:xfrm>
        </p:grpSpPr>
        <p:grpSp>
          <p:nvGrpSpPr>
            <p:cNvPr id="177" name="Group 176"/>
            <p:cNvGrpSpPr/>
            <p:nvPr/>
          </p:nvGrpSpPr>
          <p:grpSpPr>
            <a:xfrm>
              <a:off x="531093" y="2678111"/>
              <a:ext cx="2181528" cy="1189039"/>
              <a:chOff x="554355" y="730015"/>
              <a:chExt cx="3052897" cy="1189039"/>
            </a:xfrm>
          </p:grpSpPr>
          <p:graphicFrame>
            <p:nvGraphicFramePr>
              <p:cNvPr id="181" name="Chart 180"/>
              <p:cNvGraphicFramePr/>
              <p:nvPr>
                <p:extLst>
                  <p:ext uri="{D42A27DB-BD31-4B8C-83A1-F6EECF244321}">
                    <p14:modId xmlns:p14="http://schemas.microsoft.com/office/powerpoint/2010/main" val="1414468160"/>
                  </p:ext>
                </p:extLst>
              </p:nvPr>
            </p:nvGraphicFramePr>
            <p:xfrm>
              <a:off x="755365" y="895351"/>
              <a:ext cx="2851887" cy="1023703"/>
            </p:xfrm>
            <a:graphic>
              <a:graphicData uri="http://schemas.openxmlformats.org/drawingml/2006/chart">
                <c:chart xmlns:c="http://schemas.openxmlformats.org/drawingml/2006/chart" xmlns:r="http://schemas.openxmlformats.org/officeDocument/2006/relationships" r:id="rId7"/>
              </a:graphicData>
            </a:graphic>
          </p:graphicFrame>
          <p:sp>
            <p:nvSpPr>
              <p:cNvPr id="182" name="TextBox 181"/>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Locale</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78" name="TextBox 177"/>
            <p:cNvSpPr txBox="1"/>
            <p:nvPr/>
          </p:nvSpPr>
          <p:spPr>
            <a:xfrm>
              <a:off x="179156" y="2955110"/>
              <a:ext cx="578539"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79" name="TextBox 178"/>
            <p:cNvSpPr txBox="1"/>
            <p:nvPr/>
          </p:nvSpPr>
          <p:spPr>
            <a:xfrm>
              <a:off x="-81717" y="3210856"/>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Suburban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80" name="TextBox 179"/>
            <p:cNvSpPr txBox="1"/>
            <p:nvPr/>
          </p:nvSpPr>
          <p:spPr>
            <a:xfrm>
              <a:off x="8712" y="3476343"/>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Rural</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grpSp>
      <p:grpSp>
        <p:nvGrpSpPr>
          <p:cNvPr id="183" name="Group 182"/>
          <p:cNvGrpSpPr/>
          <p:nvPr/>
        </p:nvGrpSpPr>
        <p:grpSpPr>
          <a:xfrm>
            <a:off x="5952788" y="2697161"/>
            <a:ext cx="2794338" cy="1189039"/>
            <a:chOff x="-81717" y="2678111"/>
            <a:chExt cx="2794338" cy="1189039"/>
          </a:xfrm>
        </p:grpSpPr>
        <p:grpSp>
          <p:nvGrpSpPr>
            <p:cNvPr id="184" name="Group 183"/>
            <p:cNvGrpSpPr/>
            <p:nvPr/>
          </p:nvGrpSpPr>
          <p:grpSpPr>
            <a:xfrm>
              <a:off x="531093" y="2678111"/>
              <a:ext cx="2181528" cy="1189039"/>
              <a:chOff x="554355" y="730015"/>
              <a:chExt cx="3052897" cy="1189039"/>
            </a:xfrm>
          </p:grpSpPr>
          <p:graphicFrame>
            <p:nvGraphicFramePr>
              <p:cNvPr id="188" name="Chart 187"/>
              <p:cNvGraphicFramePr/>
              <p:nvPr>
                <p:extLst>
                  <p:ext uri="{D42A27DB-BD31-4B8C-83A1-F6EECF244321}">
                    <p14:modId xmlns:p14="http://schemas.microsoft.com/office/powerpoint/2010/main" val="2279596249"/>
                  </p:ext>
                </p:extLst>
              </p:nvPr>
            </p:nvGraphicFramePr>
            <p:xfrm>
              <a:off x="755365" y="895351"/>
              <a:ext cx="2851887" cy="1023703"/>
            </p:xfrm>
            <a:graphic>
              <a:graphicData uri="http://schemas.openxmlformats.org/drawingml/2006/chart">
                <c:chart xmlns:c="http://schemas.openxmlformats.org/drawingml/2006/chart" xmlns:r="http://schemas.openxmlformats.org/officeDocument/2006/relationships" r:id="rId8"/>
              </a:graphicData>
            </a:graphic>
          </p:graphicFrame>
          <p:sp>
            <p:nvSpPr>
              <p:cNvPr id="189" name="TextBox 188"/>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Locale</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85" name="TextBox 184"/>
            <p:cNvSpPr txBox="1"/>
            <p:nvPr/>
          </p:nvSpPr>
          <p:spPr>
            <a:xfrm>
              <a:off x="179156" y="2955110"/>
              <a:ext cx="578539"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86" name="TextBox 185"/>
            <p:cNvSpPr txBox="1"/>
            <p:nvPr/>
          </p:nvSpPr>
          <p:spPr>
            <a:xfrm>
              <a:off x="-81717" y="3210856"/>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Suburban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87" name="TextBox 186"/>
            <p:cNvSpPr txBox="1"/>
            <p:nvPr/>
          </p:nvSpPr>
          <p:spPr>
            <a:xfrm>
              <a:off x="8712" y="3476343"/>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Rural</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90" name="TextBox 189"/>
          <p:cNvSpPr txBox="1"/>
          <p:nvPr/>
        </p:nvSpPr>
        <p:spPr>
          <a:xfrm>
            <a:off x="2396911" y="4152617"/>
            <a:ext cx="551754" cy="215444"/>
          </a:xfrm>
          <a:prstGeom prst="rect">
            <a:avLst/>
          </a:prstGeom>
          <a:noFill/>
        </p:spPr>
        <p:txBody>
          <a:bodyPr wrap="none" rtlCol="0">
            <a:spAutoFit/>
          </a:bodyPr>
          <a:lstStyle/>
          <a:p>
            <a:r>
              <a:rPr lang="en-US" sz="800" dirty="0" smtClean="0">
                <a:solidFill>
                  <a:schemeClr val="tx1"/>
                </a:solidFill>
              </a:rPr>
              <a:t>CDEFGHI</a:t>
            </a:r>
            <a:endParaRPr lang="en-US" sz="800" dirty="0">
              <a:solidFill>
                <a:schemeClr val="tx1"/>
              </a:solidFill>
            </a:endParaRPr>
          </a:p>
        </p:txBody>
      </p:sp>
      <p:sp>
        <p:nvSpPr>
          <p:cNvPr id="191" name="TextBox 190"/>
          <p:cNvSpPr txBox="1"/>
          <p:nvPr/>
        </p:nvSpPr>
        <p:spPr>
          <a:xfrm>
            <a:off x="2673719" y="4392722"/>
            <a:ext cx="497252" cy="215444"/>
          </a:xfrm>
          <a:prstGeom prst="rect">
            <a:avLst/>
          </a:prstGeom>
          <a:noFill/>
        </p:spPr>
        <p:txBody>
          <a:bodyPr wrap="none" rtlCol="0">
            <a:spAutoFit/>
          </a:bodyPr>
          <a:lstStyle/>
          <a:p>
            <a:r>
              <a:rPr lang="en-US" sz="800" dirty="0" smtClean="0">
                <a:solidFill>
                  <a:schemeClr val="tx1"/>
                </a:solidFill>
              </a:rPr>
              <a:t>DEFGHI</a:t>
            </a:r>
            <a:endParaRPr lang="en-US" sz="800" dirty="0">
              <a:solidFill>
                <a:schemeClr val="tx1"/>
              </a:solidFill>
            </a:endParaRPr>
          </a:p>
        </p:txBody>
      </p:sp>
      <p:sp>
        <p:nvSpPr>
          <p:cNvPr id="192" name="TextBox 191"/>
          <p:cNvSpPr txBox="1"/>
          <p:nvPr/>
        </p:nvSpPr>
        <p:spPr>
          <a:xfrm>
            <a:off x="2601527" y="4512476"/>
            <a:ext cx="497252" cy="215444"/>
          </a:xfrm>
          <a:prstGeom prst="rect">
            <a:avLst/>
          </a:prstGeom>
          <a:noFill/>
        </p:spPr>
        <p:txBody>
          <a:bodyPr wrap="none" rtlCol="0">
            <a:spAutoFit/>
          </a:bodyPr>
          <a:lstStyle/>
          <a:p>
            <a:r>
              <a:rPr lang="en-US" sz="800" dirty="0" smtClean="0">
                <a:solidFill>
                  <a:schemeClr val="tx1"/>
                </a:solidFill>
              </a:rPr>
              <a:t>DEFGHI</a:t>
            </a:r>
            <a:endParaRPr lang="en-US" sz="800" dirty="0">
              <a:solidFill>
                <a:schemeClr val="tx1"/>
              </a:solidFill>
            </a:endParaRPr>
          </a:p>
        </p:txBody>
      </p:sp>
      <p:sp>
        <p:nvSpPr>
          <p:cNvPr id="193" name="TextBox 192"/>
          <p:cNvSpPr txBox="1"/>
          <p:nvPr/>
        </p:nvSpPr>
        <p:spPr>
          <a:xfrm>
            <a:off x="2460258" y="4655803"/>
            <a:ext cx="338554" cy="215444"/>
          </a:xfrm>
          <a:prstGeom prst="rect">
            <a:avLst/>
          </a:prstGeom>
          <a:noFill/>
        </p:spPr>
        <p:txBody>
          <a:bodyPr wrap="none" rtlCol="0">
            <a:spAutoFit/>
          </a:bodyPr>
          <a:lstStyle/>
          <a:p>
            <a:r>
              <a:rPr lang="en-US" sz="800" smtClean="0">
                <a:solidFill>
                  <a:schemeClr val="tx1"/>
                </a:solidFill>
              </a:rPr>
              <a:t>GHI</a:t>
            </a:r>
            <a:endParaRPr lang="en-US" sz="800" dirty="0">
              <a:solidFill>
                <a:schemeClr val="tx1"/>
              </a:solidFill>
            </a:endParaRPr>
          </a:p>
        </p:txBody>
      </p:sp>
      <p:sp>
        <p:nvSpPr>
          <p:cNvPr id="194" name="TextBox 193"/>
          <p:cNvSpPr txBox="1"/>
          <p:nvPr/>
        </p:nvSpPr>
        <p:spPr>
          <a:xfrm>
            <a:off x="2432250" y="4798640"/>
            <a:ext cx="338554" cy="215444"/>
          </a:xfrm>
          <a:prstGeom prst="rect">
            <a:avLst/>
          </a:prstGeom>
          <a:noFill/>
        </p:spPr>
        <p:txBody>
          <a:bodyPr wrap="none" rtlCol="0">
            <a:spAutoFit/>
          </a:bodyPr>
          <a:lstStyle/>
          <a:p>
            <a:r>
              <a:rPr lang="en-US" sz="800" smtClean="0">
                <a:solidFill>
                  <a:schemeClr val="tx1"/>
                </a:solidFill>
              </a:rPr>
              <a:t>GHI</a:t>
            </a:r>
            <a:endParaRPr lang="en-US" sz="800" dirty="0">
              <a:solidFill>
                <a:schemeClr val="tx1"/>
              </a:solidFill>
            </a:endParaRPr>
          </a:p>
        </p:txBody>
      </p:sp>
      <p:sp>
        <p:nvSpPr>
          <p:cNvPr id="195" name="TextBox 194"/>
          <p:cNvSpPr txBox="1"/>
          <p:nvPr/>
        </p:nvSpPr>
        <p:spPr>
          <a:xfrm>
            <a:off x="2426202" y="4918394"/>
            <a:ext cx="338554" cy="215444"/>
          </a:xfrm>
          <a:prstGeom prst="rect">
            <a:avLst/>
          </a:prstGeom>
          <a:noFill/>
        </p:spPr>
        <p:txBody>
          <a:bodyPr wrap="none" rtlCol="0">
            <a:spAutoFit/>
          </a:bodyPr>
          <a:lstStyle/>
          <a:p>
            <a:r>
              <a:rPr lang="en-US" sz="800" smtClean="0">
                <a:solidFill>
                  <a:schemeClr val="tx1"/>
                </a:solidFill>
              </a:rPr>
              <a:t>GHI</a:t>
            </a:r>
            <a:endParaRPr lang="en-US" sz="800" dirty="0">
              <a:solidFill>
                <a:schemeClr val="tx1"/>
              </a:solidFill>
            </a:endParaRPr>
          </a:p>
        </p:txBody>
      </p:sp>
      <p:sp>
        <p:nvSpPr>
          <p:cNvPr id="196" name="TextBox 195"/>
          <p:cNvSpPr txBox="1"/>
          <p:nvPr/>
        </p:nvSpPr>
        <p:spPr>
          <a:xfrm>
            <a:off x="2244893" y="5074244"/>
            <a:ext cx="274434" cy="215444"/>
          </a:xfrm>
          <a:prstGeom prst="rect">
            <a:avLst/>
          </a:prstGeom>
          <a:noFill/>
        </p:spPr>
        <p:txBody>
          <a:bodyPr wrap="none" rtlCol="0">
            <a:spAutoFit/>
          </a:bodyPr>
          <a:lstStyle/>
          <a:p>
            <a:r>
              <a:rPr lang="en-US" sz="800" smtClean="0">
                <a:solidFill>
                  <a:schemeClr val="tx1"/>
                </a:solidFill>
              </a:rPr>
              <a:t>HI</a:t>
            </a:r>
            <a:endParaRPr lang="en-US" sz="800" dirty="0">
              <a:solidFill>
                <a:schemeClr val="tx1"/>
              </a:solidFill>
            </a:endParaRPr>
          </a:p>
        </p:txBody>
      </p:sp>
      <p:sp>
        <p:nvSpPr>
          <p:cNvPr id="197" name="TextBox 196"/>
          <p:cNvSpPr txBox="1"/>
          <p:nvPr/>
        </p:nvSpPr>
        <p:spPr>
          <a:xfrm>
            <a:off x="5479431" y="4081588"/>
            <a:ext cx="607859" cy="215444"/>
          </a:xfrm>
          <a:prstGeom prst="rect">
            <a:avLst/>
          </a:prstGeom>
          <a:noFill/>
        </p:spPr>
        <p:txBody>
          <a:bodyPr wrap="none" rtlCol="0">
            <a:spAutoFit/>
          </a:bodyPr>
          <a:lstStyle/>
          <a:p>
            <a:r>
              <a:rPr lang="en-US" sz="800" dirty="0" smtClean="0">
                <a:solidFill>
                  <a:schemeClr val="tx1"/>
                </a:solidFill>
              </a:rPr>
              <a:t>BCDEFGHI</a:t>
            </a:r>
            <a:endParaRPr lang="en-US" sz="800" dirty="0">
              <a:solidFill>
                <a:schemeClr val="tx1"/>
              </a:solidFill>
            </a:endParaRPr>
          </a:p>
        </p:txBody>
      </p:sp>
      <p:sp>
        <p:nvSpPr>
          <p:cNvPr id="198" name="TextBox 197"/>
          <p:cNvSpPr txBox="1"/>
          <p:nvPr/>
        </p:nvSpPr>
        <p:spPr>
          <a:xfrm>
            <a:off x="5669738" y="4292874"/>
            <a:ext cx="551754" cy="215444"/>
          </a:xfrm>
          <a:prstGeom prst="rect">
            <a:avLst/>
          </a:prstGeom>
          <a:noFill/>
        </p:spPr>
        <p:txBody>
          <a:bodyPr wrap="none" rtlCol="0">
            <a:spAutoFit/>
          </a:bodyPr>
          <a:lstStyle/>
          <a:p>
            <a:r>
              <a:rPr lang="en-US" sz="800" dirty="0" smtClean="0">
                <a:solidFill>
                  <a:schemeClr val="tx1"/>
                </a:solidFill>
              </a:rPr>
              <a:t>CDEFGHI</a:t>
            </a:r>
            <a:endParaRPr lang="en-US" sz="800" dirty="0">
              <a:solidFill>
                <a:schemeClr val="tx1"/>
              </a:solidFill>
            </a:endParaRPr>
          </a:p>
        </p:txBody>
      </p:sp>
      <p:sp>
        <p:nvSpPr>
          <p:cNvPr id="199" name="TextBox 198"/>
          <p:cNvSpPr txBox="1"/>
          <p:nvPr/>
        </p:nvSpPr>
        <p:spPr>
          <a:xfrm>
            <a:off x="5161596" y="4440993"/>
            <a:ext cx="497252" cy="215444"/>
          </a:xfrm>
          <a:prstGeom prst="rect">
            <a:avLst/>
          </a:prstGeom>
          <a:noFill/>
        </p:spPr>
        <p:txBody>
          <a:bodyPr wrap="none" rtlCol="0">
            <a:spAutoFit/>
          </a:bodyPr>
          <a:lstStyle/>
          <a:p>
            <a:r>
              <a:rPr lang="en-US" sz="800" dirty="0" smtClean="0">
                <a:solidFill>
                  <a:schemeClr val="tx1"/>
                </a:solidFill>
              </a:rPr>
              <a:t>DEFGHI</a:t>
            </a:r>
            <a:endParaRPr lang="en-US" sz="800" dirty="0">
              <a:solidFill>
                <a:schemeClr val="tx1"/>
              </a:solidFill>
            </a:endParaRPr>
          </a:p>
        </p:txBody>
      </p:sp>
      <p:sp>
        <p:nvSpPr>
          <p:cNvPr id="200" name="TextBox 199"/>
          <p:cNvSpPr txBox="1"/>
          <p:nvPr/>
        </p:nvSpPr>
        <p:spPr>
          <a:xfrm>
            <a:off x="4833828" y="4571235"/>
            <a:ext cx="385042" cy="215444"/>
          </a:xfrm>
          <a:prstGeom prst="rect">
            <a:avLst/>
          </a:prstGeom>
          <a:noFill/>
        </p:spPr>
        <p:txBody>
          <a:bodyPr wrap="none" rtlCol="0">
            <a:spAutoFit/>
          </a:bodyPr>
          <a:lstStyle/>
          <a:p>
            <a:r>
              <a:rPr lang="en-US" sz="800" dirty="0" smtClean="0">
                <a:solidFill>
                  <a:schemeClr val="tx1"/>
                </a:solidFill>
              </a:rPr>
              <a:t>FGHI</a:t>
            </a:r>
            <a:endParaRPr lang="en-US" sz="800" dirty="0">
              <a:solidFill>
                <a:schemeClr val="tx1"/>
              </a:solidFill>
            </a:endParaRPr>
          </a:p>
        </p:txBody>
      </p:sp>
      <p:sp>
        <p:nvSpPr>
          <p:cNvPr id="201" name="TextBox 200"/>
          <p:cNvSpPr txBox="1"/>
          <p:nvPr/>
        </p:nvSpPr>
        <p:spPr>
          <a:xfrm>
            <a:off x="4761687" y="4727920"/>
            <a:ext cx="338554" cy="215444"/>
          </a:xfrm>
          <a:prstGeom prst="rect">
            <a:avLst/>
          </a:prstGeom>
          <a:noFill/>
        </p:spPr>
        <p:txBody>
          <a:bodyPr wrap="none" rtlCol="0">
            <a:spAutoFit/>
          </a:bodyPr>
          <a:lstStyle/>
          <a:p>
            <a:r>
              <a:rPr lang="en-US" sz="800" dirty="0" smtClean="0">
                <a:solidFill>
                  <a:schemeClr val="tx1"/>
                </a:solidFill>
              </a:rPr>
              <a:t>GHI</a:t>
            </a:r>
            <a:endParaRPr lang="en-US" sz="800" dirty="0">
              <a:solidFill>
                <a:schemeClr val="tx1"/>
              </a:solidFill>
            </a:endParaRPr>
          </a:p>
        </p:txBody>
      </p:sp>
      <p:sp>
        <p:nvSpPr>
          <p:cNvPr id="202" name="TextBox 201"/>
          <p:cNvSpPr txBox="1"/>
          <p:nvPr/>
        </p:nvSpPr>
        <p:spPr>
          <a:xfrm>
            <a:off x="4634187" y="4847183"/>
            <a:ext cx="338554" cy="215444"/>
          </a:xfrm>
          <a:prstGeom prst="rect">
            <a:avLst/>
          </a:prstGeom>
          <a:noFill/>
        </p:spPr>
        <p:txBody>
          <a:bodyPr wrap="none" rtlCol="0">
            <a:spAutoFit/>
          </a:bodyPr>
          <a:lstStyle/>
          <a:p>
            <a:r>
              <a:rPr lang="en-US" sz="800" dirty="0" smtClean="0">
                <a:solidFill>
                  <a:schemeClr val="tx1"/>
                </a:solidFill>
              </a:rPr>
              <a:t>GHI</a:t>
            </a:r>
            <a:endParaRPr lang="en-US" sz="800" dirty="0">
              <a:solidFill>
                <a:schemeClr val="tx1"/>
              </a:solidFill>
            </a:endParaRPr>
          </a:p>
        </p:txBody>
      </p:sp>
      <p:sp>
        <p:nvSpPr>
          <p:cNvPr id="203" name="TextBox 202"/>
          <p:cNvSpPr txBox="1"/>
          <p:nvPr/>
        </p:nvSpPr>
        <p:spPr>
          <a:xfrm>
            <a:off x="4430627" y="4999947"/>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04" name="TextBox 203"/>
          <p:cNvSpPr txBox="1"/>
          <p:nvPr/>
        </p:nvSpPr>
        <p:spPr>
          <a:xfrm>
            <a:off x="4354962" y="5121806"/>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05" name="TextBox 204"/>
          <p:cNvSpPr txBox="1"/>
          <p:nvPr/>
        </p:nvSpPr>
        <p:spPr>
          <a:xfrm>
            <a:off x="8304035" y="4068959"/>
            <a:ext cx="434734" cy="215444"/>
          </a:xfrm>
          <a:prstGeom prst="rect">
            <a:avLst/>
          </a:prstGeom>
          <a:noFill/>
        </p:spPr>
        <p:txBody>
          <a:bodyPr wrap="none" rtlCol="0">
            <a:spAutoFit/>
          </a:bodyPr>
          <a:lstStyle/>
          <a:p>
            <a:r>
              <a:rPr lang="en-US" sz="800" dirty="0" smtClean="0">
                <a:solidFill>
                  <a:schemeClr val="tx1"/>
                </a:solidFill>
              </a:rPr>
              <a:t>EFGHI</a:t>
            </a:r>
            <a:endParaRPr lang="en-US" sz="800" dirty="0">
              <a:solidFill>
                <a:schemeClr val="tx1"/>
              </a:solidFill>
            </a:endParaRPr>
          </a:p>
        </p:txBody>
      </p:sp>
      <p:sp>
        <p:nvSpPr>
          <p:cNvPr id="206" name="TextBox 205"/>
          <p:cNvSpPr txBox="1"/>
          <p:nvPr/>
        </p:nvSpPr>
        <p:spPr>
          <a:xfrm>
            <a:off x="8544404" y="4303149"/>
            <a:ext cx="497252" cy="215444"/>
          </a:xfrm>
          <a:prstGeom prst="rect">
            <a:avLst/>
          </a:prstGeom>
          <a:noFill/>
        </p:spPr>
        <p:txBody>
          <a:bodyPr wrap="none" rtlCol="0">
            <a:spAutoFit/>
          </a:bodyPr>
          <a:lstStyle/>
          <a:p>
            <a:r>
              <a:rPr lang="en-US" sz="800" dirty="0" smtClean="0">
                <a:solidFill>
                  <a:schemeClr val="tx1"/>
                </a:solidFill>
              </a:rPr>
              <a:t>DEFGHI</a:t>
            </a:r>
            <a:endParaRPr lang="en-US" sz="800" dirty="0">
              <a:solidFill>
                <a:schemeClr val="tx1"/>
              </a:solidFill>
            </a:endParaRPr>
          </a:p>
        </p:txBody>
      </p:sp>
      <p:sp>
        <p:nvSpPr>
          <p:cNvPr id="207" name="TextBox 206"/>
          <p:cNvSpPr txBox="1"/>
          <p:nvPr/>
        </p:nvSpPr>
        <p:spPr>
          <a:xfrm>
            <a:off x="8497338" y="4430122"/>
            <a:ext cx="434734" cy="215444"/>
          </a:xfrm>
          <a:prstGeom prst="rect">
            <a:avLst/>
          </a:prstGeom>
          <a:noFill/>
        </p:spPr>
        <p:txBody>
          <a:bodyPr wrap="none" rtlCol="0">
            <a:spAutoFit/>
          </a:bodyPr>
          <a:lstStyle/>
          <a:p>
            <a:r>
              <a:rPr lang="en-US" sz="800" dirty="0" smtClean="0">
                <a:solidFill>
                  <a:schemeClr val="tx1"/>
                </a:solidFill>
              </a:rPr>
              <a:t>EFGHI</a:t>
            </a:r>
            <a:endParaRPr lang="en-US" sz="800" dirty="0">
              <a:solidFill>
                <a:schemeClr val="tx1"/>
              </a:solidFill>
            </a:endParaRPr>
          </a:p>
        </p:txBody>
      </p:sp>
      <p:sp>
        <p:nvSpPr>
          <p:cNvPr id="208" name="TextBox 207"/>
          <p:cNvSpPr txBox="1"/>
          <p:nvPr/>
        </p:nvSpPr>
        <p:spPr>
          <a:xfrm>
            <a:off x="8418502" y="4573940"/>
            <a:ext cx="385042" cy="215444"/>
          </a:xfrm>
          <a:prstGeom prst="rect">
            <a:avLst/>
          </a:prstGeom>
          <a:noFill/>
        </p:spPr>
        <p:txBody>
          <a:bodyPr wrap="none" rtlCol="0">
            <a:spAutoFit/>
          </a:bodyPr>
          <a:lstStyle/>
          <a:p>
            <a:r>
              <a:rPr lang="en-US" sz="800" dirty="0" smtClean="0">
                <a:solidFill>
                  <a:schemeClr val="tx1"/>
                </a:solidFill>
              </a:rPr>
              <a:t>FGHI</a:t>
            </a:r>
            <a:endParaRPr lang="en-US" sz="800" dirty="0">
              <a:solidFill>
                <a:schemeClr val="tx1"/>
              </a:solidFill>
            </a:endParaRPr>
          </a:p>
        </p:txBody>
      </p:sp>
      <p:sp>
        <p:nvSpPr>
          <p:cNvPr id="209" name="TextBox 208"/>
          <p:cNvSpPr txBox="1"/>
          <p:nvPr/>
        </p:nvSpPr>
        <p:spPr>
          <a:xfrm>
            <a:off x="8340131" y="4704672"/>
            <a:ext cx="385042" cy="215444"/>
          </a:xfrm>
          <a:prstGeom prst="rect">
            <a:avLst/>
          </a:prstGeom>
          <a:noFill/>
        </p:spPr>
        <p:txBody>
          <a:bodyPr wrap="none" rtlCol="0">
            <a:spAutoFit/>
          </a:bodyPr>
          <a:lstStyle/>
          <a:p>
            <a:r>
              <a:rPr lang="en-US" sz="800" dirty="0" smtClean="0">
                <a:solidFill>
                  <a:schemeClr val="tx1"/>
                </a:solidFill>
              </a:rPr>
              <a:t>FGHI</a:t>
            </a:r>
            <a:endParaRPr lang="en-US" sz="800" dirty="0">
              <a:solidFill>
                <a:schemeClr val="tx1"/>
              </a:solidFill>
            </a:endParaRPr>
          </a:p>
        </p:txBody>
      </p:sp>
      <p:sp>
        <p:nvSpPr>
          <p:cNvPr id="210" name="TextBox 209"/>
          <p:cNvSpPr txBox="1"/>
          <p:nvPr/>
        </p:nvSpPr>
        <p:spPr>
          <a:xfrm>
            <a:off x="8225981" y="4835642"/>
            <a:ext cx="338554" cy="215444"/>
          </a:xfrm>
          <a:prstGeom prst="rect">
            <a:avLst/>
          </a:prstGeom>
          <a:noFill/>
        </p:spPr>
        <p:txBody>
          <a:bodyPr wrap="none" rtlCol="0">
            <a:spAutoFit/>
          </a:bodyPr>
          <a:lstStyle/>
          <a:p>
            <a:r>
              <a:rPr lang="en-US" sz="800" dirty="0" smtClean="0">
                <a:solidFill>
                  <a:schemeClr val="tx1"/>
                </a:solidFill>
              </a:rPr>
              <a:t>GHI</a:t>
            </a:r>
            <a:endParaRPr lang="en-US" sz="800" dirty="0">
              <a:solidFill>
                <a:schemeClr val="tx1"/>
              </a:solidFill>
            </a:endParaRPr>
          </a:p>
        </p:txBody>
      </p:sp>
      <p:sp>
        <p:nvSpPr>
          <p:cNvPr id="211" name="TextBox 210"/>
          <p:cNvSpPr txBox="1"/>
          <p:nvPr/>
        </p:nvSpPr>
        <p:spPr>
          <a:xfrm>
            <a:off x="7648464" y="4978554"/>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12" name="TextBox 211"/>
          <p:cNvSpPr txBox="1"/>
          <p:nvPr/>
        </p:nvSpPr>
        <p:spPr>
          <a:xfrm>
            <a:off x="7648464" y="5109774"/>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graphicFrame>
        <p:nvGraphicFramePr>
          <p:cNvPr id="213" name="Chart 212"/>
          <p:cNvGraphicFramePr/>
          <p:nvPr>
            <p:extLst>
              <p:ext uri="{D42A27DB-BD31-4B8C-83A1-F6EECF244321}">
                <p14:modId xmlns:p14="http://schemas.microsoft.com/office/powerpoint/2010/main" val="1061063509"/>
              </p:ext>
            </p:extLst>
          </p:nvPr>
        </p:nvGraphicFramePr>
        <p:xfrm>
          <a:off x="3196669" y="4071120"/>
          <a:ext cx="2867024" cy="1517648"/>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214" name="Chart 213"/>
          <p:cNvGraphicFramePr/>
          <p:nvPr>
            <p:extLst>
              <p:ext uri="{D42A27DB-BD31-4B8C-83A1-F6EECF244321}">
                <p14:modId xmlns:p14="http://schemas.microsoft.com/office/powerpoint/2010/main" val="711592615"/>
              </p:ext>
            </p:extLst>
          </p:nvPr>
        </p:nvGraphicFramePr>
        <p:xfrm>
          <a:off x="6254194" y="4061595"/>
          <a:ext cx="2867024" cy="1517648"/>
        </p:xfrm>
        <a:graphic>
          <a:graphicData uri="http://schemas.openxmlformats.org/drawingml/2006/chart">
            <c:chart xmlns:c="http://schemas.openxmlformats.org/drawingml/2006/chart" xmlns:r="http://schemas.openxmlformats.org/officeDocument/2006/relationships" r:id="rId10"/>
          </a:graphicData>
        </a:graphic>
      </p:graphicFrame>
      <p:grpSp>
        <p:nvGrpSpPr>
          <p:cNvPr id="215" name="Group 214"/>
          <p:cNvGrpSpPr/>
          <p:nvPr/>
        </p:nvGrpSpPr>
        <p:grpSpPr>
          <a:xfrm>
            <a:off x="689676" y="2989988"/>
            <a:ext cx="256802" cy="740828"/>
            <a:chOff x="665612" y="1547199"/>
            <a:chExt cx="256802" cy="740828"/>
          </a:xfrm>
        </p:grpSpPr>
        <p:sp>
          <p:nvSpPr>
            <p:cNvPr id="216" name="TextBox 215"/>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217" name="TextBox 216"/>
            <p:cNvSpPr txBox="1"/>
            <p:nvPr/>
          </p:nvSpPr>
          <p:spPr>
            <a:xfrm>
              <a:off x="665612" y="1799020"/>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218" name="TextBox 217"/>
            <p:cNvSpPr txBox="1"/>
            <p:nvPr/>
          </p:nvSpPr>
          <p:spPr>
            <a:xfrm>
              <a:off x="701708" y="2057195"/>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pSp>
        <p:nvGrpSpPr>
          <p:cNvPr id="219" name="Group 218"/>
          <p:cNvGrpSpPr/>
          <p:nvPr/>
        </p:nvGrpSpPr>
        <p:grpSpPr>
          <a:xfrm>
            <a:off x="3590456" y="2989988"/>
            <a:ext cx="256802" cy="740828"/>
            <a:chOff x="665612" y="1547199"/>
            <a:chExt cx="256802" cy="740828"/>
          </a:xfrm>
        </p:grpSpPr>
        <p:sp>
          <p:nvSpPr>
            <p:cNvPr id="220" name="TextBox 219"/>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221" name="TextBox 220"/>
            <p:cNvSpPr txBox="1"/>
            <p:nvPr/>
          </p:nvSpPr>
          <p:spPr>
            <a:xfrm>
              <a:off x="665612" y="1799020"/>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222" name="TextBox 221"/>
            <p:cNvSpPr txBox="1"/>
            <p:nvPr/>
          </p:nvSpPr>
          <p:spPr>
            <a:xfrm>
              <a:off x="701708" y="2057195"/>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pSp>
        <p:nvGrpSpPr>
          <p:cNvPr id="223" name="Group 222"/>
          <p:cNvGrpSpPr/>
          <p:nvPr/>
        </p:nvGrpSpPr>
        <p:grpSpPr>
          <a:xfrm>
            <a:off x="6647981" y="3002020"/>
            <a:ext cx="256802" cy="716764"/>
            <a:chOff x="665612" y="1559231"/>
            <a:chExt cx="256802" cy="716764"/>
          </a:xfrm>
        </p:grpSpPr>
        <p:sp>
          <p:nvSpPr>
            <p:cNvPr id="224" name="TextBox 223"/>
            <p:cNvSpPr txBox="1"/>
            <p:nvPr/>
          </p:nvSpPr>
          <p:spPr>
            <a:xfrm>
              <a:off x="665612" y="1559231"/>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225" name="TextBox 224"/>
            <p:cNvSpPr txBox="1"/>
            <p:nvPr/>
          </p:nvSpPr>
          <p:spPr>
            <a:xfrm>
              <a:off x="665612" y="1799020"/>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226" name="TextBox 225"/>
            <p:cNvSpPr txBox="1"/>
            <p:nvPr/>
          </p:nvSpPr>
          <p:spPr>
            <a:xfrm>
              <a:off x="701708" y="2045163"/>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pic>
        <p:nvPicPr>
          <p:cNvPr id="144" name="Picture 143"/>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8327550" y="101365"/>
            <a:ext cx="612648" cy="612648"/>
          </a:xfrm>
          <a:prstGeom prst="rect">
            <a:avLst/>
          </a:prstGeom>
        </p:spPr>
      </p:pic>
      <p:sp>
        <p:nvSpPr>
          <p:cNvPr id="145" name="TextBox 144"/>
          <p:cNvSpPr txBox="1"/>
          <p:nvPr/>
        </p:nvSpPr>
        <p:spPr>
          <a:xfrm>
            <a:off x="5699745" y="2185280"/>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46" name="TextBox 145"/>
          <p:cNvSpPr txBox="1"/>
          <p:nvPr/>
        </p:nvSpPr>
        <p:spPr>
          <a:xfrm>
            <a:off x="8592087" y="2184689"/>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Tree>
    <p:extLst>
      <p:ext uri="{BB962C8B-B14F-4D97-AF65-F5344CB8AC3E}">
        <p14:creationId xmlns:p14="http://schemas.microsoft.com/office/powerpoint/2010/main" val="1157394953"/>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 name="Rounded Rectangle 87"/>
          <p:cNvSpPr/>
          <p:nvPr/>
        </p:nvSpPr>
        <p:spPr bwMode="auto">
          <a:xfrm>
            <a:off x="7569332" y="2396655"/>
            <a:ext cx="1327018" cy="1727843"/>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178</a:t>
            </a:fld>
            <a:r>
              <a:rPr lang="en-US" smtClean="0"/>
              <a:t> -</a:t>
            </a:r>
            <a:endParaRPr lang="en-US"/>
          </a:p>
        </p:txBody>
      </p:sp>
      <p:sp>
        <p:nvSpPr>
          <p:cNvPr id="5" name="Title 1"/>
          <p:cNvSpPr txBox="1">
            <a:spLocks/>
          </p:cNvSpPr>
          <p:nvPr/>
        </p:nvSpPr>
        <p:spPr>
          <a:xfrm>
            <a:off x="139147" y="139465"/>
            <a:ext cx="886968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Personal Concern for Various Medical Conditions</a:t>
            </a:r>
            <a:endParaRPr lang="en-US" sz="2400" kern="0" dirty="0"/>
          </a:p>
        </p:txBody>
      </p:sp>
      <p:grpSp>
        <p:nvGrpSpPr>
          <p:cNvPr id="24" name="Group 23"/>
          <p:cNvGrpSpPr/>
          <p:nvPr/>
        </p:nvGrpSpPr>
        <p:grpSpPr>
          <a:xfrm>
            <a:off x="139144" y="1198876"/>
            <a:ext cx="3670856" cy="1355960"/>
            <a:chOff x="139144" y="730015"/>
            <a:chExt cx="3670856" cy="1355960"/>
          </a:xfrm>
        </p:grpSpPr>
        <p:graphicFrame>
          <p:nvGraphicFramePr>
            <p:cNvPr id="6" name="Chart 5"/>
            <p:cNvGraphicFramePr/>
            <p:nvPr>
              <p:extLst>
                <p:ext uri="{D42A27DB-BD31-4B8C-83A1-F6EECF244321}">
                  <p14:modId xmlns:p14="http://schemas.microsoft.com/office/powerpoint/2010/main" val="1092377249"/>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3"/>
            </a:graphicData>
          </a:graphic>
        </p:graphicFrame>
        <p:cxnSp>
          <p:nvCxnSpPr>
            <p:cNvPr id="17" name="Straight Connector 1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 name="Straight Connector 1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 name="TextBox 18"/>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0" name="TextBox 19"/>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1" name="TextBox 20"/>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2" name="TextBox 21"/>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3" name="TextBox 22"/>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High Blood Pressure</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25" name="Group 24"/>
          <p:cNvGrpSpPr/>
          <p:nvPr/>
        </p:nvGrpSpPr>
        <p:grpSpPr>
          <a:xfrm>
            <a:off x="158196" y="2663437"/>
            <a:ext cx="3670856" cy="1355960"/>
            <a:chOff x="139144" y="730015"/>
            <a:chExt cx="3670856" cy="1355960"/>
          </a:xfrm>
        </p:grpSpPr>
        <p:graphicFrame>
          <p:nvGraphicFramePr>
            <p:cNvPr id="26" name="Chart 25"/>
            <p:cNvGraphicFramePr/>
            <p:nvPr>
              <p:extLst>
                <p:ext uri="{D42A27DB-BD31-4B8C-83A1-F6EECF244321}">
                  <p14:modId xmlns:p14="http://schemas.microsoft.com/office/powerpoint/2010/main" val="3210821601"/>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4"/>
            </a:graphicData>
          </a:graphic>
        </p:graphicFrame>
        <p:cxnSp>
          <p:nvCxnSpPr>
            <p:cNvPr id="27" name="Straight Connector 2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 name="Straight Connector 2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9" name="TextBox 28"/>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0" name="TextBox 29"/>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1" name="TextBox 30"/>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2" name="TextBox 31"/>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3" name="TextBox 32"/>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Heart Attack</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34" name="Group 33"/>
          <p:cNvGrpSpPr/>
          <p:nvPr/>
        </p:nvGrpSpPr>
        <p:grpSpPr>
          <a:xfrm>
            <a:off x="139147" y="4040033"/>
            <a:ext cx="3670856" cy="1355960"/>
            <a:chOff x="139144" y="730015"/>
            <a:chExt cx="3670856" cy="1355960"/>
          </a:xfrm>
        </p:grpSpPr>
        <p:graphicFrame>
          <p:nvGraphicFramePr>
            <p:cNvPr id="35" name="Chart 34"/>
            <p:cNvGraphicFramePr/>
            <p:nvPr>
              <p:extLst>
                <p:ext uri="{D42A27DB-BD31-4B8C-83A1-F6EECF244321}">
                  <p14:modId xmlns:p14="http://schemas.microsoft.com/office/powerpoint/2010/main" val="3783522099"/>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5"/>
            </a:graphicData>
          </a:graphic>
        </p:graphicFrame>
        <p:cxnSp>
          <p:nvCxnSpPr>
            <p:cNvPr id="36" name="Straight Connector 35"/>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Straight Connector 36"/>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8" name="TextBox 37"/>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9" name="TextBox 38"/>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0" name="TextBox 39"/>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1" name="TextBox 40"/>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2" name="TextBox 41"/>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AIDS</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43" name="Group 42"/>
          <p:cNvGrpSpPr/>
          <p:nvPr/>
        </p:nvGrpSpPr>
        <p:grpSpPr>
          <a:xfrm>
            <a:off x="4387119" y="1198876"/>
            <a:ext cx="3670856" cy="1355960"/>
            <a:chOff x="139144" y="730015"/>
            <a:chExt cx="3670856" cy="1355960"/>
          </a:xfrm>
        </p:grpSpPr>
        <p:graphicFrame>
          <p:nvGraphicFramePr>
            <p:cNvPr id="44" name="Chart 43"/>
            <p:cNvGraphicFramePr/>
            <p:nvPr>
              <p:extLst>
                <p:ext uri="{D42A27DB-BD31-4B8C-83A1-F6EECF244321}">
                  <p14:modId xmlns:p14="http://schemas.microsoft.com/office/powerpoint/2010/main" val="2327888977"/>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6"/>
            </a:graphicData>
          </a:graphic>
        </p:graphicFrame>
        <p:cxnSp>
          <p:nvCxnSpPr>
            <p:cNvPr id="45" name="Straight Connector 44"/>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Straight Connector 45"/>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TextBox 46"/>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8" name="TextBox 47"/>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9" name="TextBox 48"/>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0" name="TextBox 49"/>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1" name="TextBox 50"/>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Stroke</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52" name="Group 51"/>
          <p:cNvGrpSpPr/>
          <p:nvPr/>
        </p:nvGrpSpPr>
        <p:grpSpPr>
          <a:xfrm>
            <a:off x="4205330" y="2663437"/>
            <a:ext cx="3670856" cy="1355960"/>
            <a:chOff x="139144" y="730015"/>
            <a:chExt cx="3670856" cy="1355960"/>
          </a:xfrm>
        </p:grpSpPr>
        <p:graphicFrame>
          <p:nvGraphicFramePr>
            <p:cNvPr id="53" name="Chart 52"/>
            <p:cNvGraphicFramePr/>
            <p:nvPr>
              <p:extLst>
                <p:ext uri="{D42A27DB-BD31-4B8C-83A1-F6EECF244321}">
                  <p14:modId xmlns:p14="http://schemas.microsoft.com/office/powerpoint/2010/main" val="1965632802"/>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7"/>
            </a:graphicData>
          </a:graphic>
        </p:graphicFrame>
        <p:cxnSp>
          <p:nvCxnSpPr>
            <p:cNvPr id="54" name="Straight Connector 53"/>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5" name="Straight Connector 54"/>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6" name="TextBox 55"/>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7" name="TextBox 56"/>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8" name="TextBox 57"/>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9" name="TextBox 58"/>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0" name="TextBox 59"/>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Breast Cancer</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61" name="Group 60"/>
          <p:cNvGrpSpPr/>
          <p:nvPr/>
        </p:nvGrpSpPr>
        <p:grpSpPr>
          <a:xfrm>
            <a:off x="4205330" y="4040033"/>
            <a:ext cx="3670856" cy="1355960"/>
            <a:chOff x="139144" y="730015"/>
            <a:chExt cx="3670856" cy="1355960"/>
          </a:xfrm>
        </p:grpSpPr>
        <p:graphicFrame>
          <p:nvGraphicFramePr>
            <p:cNvPr id="62" name="Chart 61"/>
            <p:cNvGraphicFramePr/>
            <p:nvPr>
              <p:extLst>
                <p:ext uri="{D42A27DB-BD31-4B8C-83A1-F6EECF244321}">
                  <p14:modId xmlns:p14="http://schemas.microsoft.com/office/powerpoint/2010/main" val="1356359511"/>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8"/>
            </a:graphicData>
          </a:graphic>
        </p:graphicFrame>
        <p:cxnSp>
          <p:nvCxnSpPr>
            <p:cNvPr id="63" name="Straight Connector 62"/>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4" name="Straight Connector 63"/>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5" name="TextBox 64"/>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6" name="TextBox 65"/>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7" name="TextBox 66"/>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8" name="TextBox 67"/>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9" name="TextBox 68"/>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Prostate Cancer</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80" name="Group 79"/>
          <p:cNvGrpSpPr/>
          <p:nvPr/>
        </p:nvGrpSpPr>
        <p:grpSpPr>
          <a:xfrm>
            <a:off x="7633919" y="3306083"/>
            <a:ext cx="486337" cy="486337"/>
            <a:chOff x="446183" y="3541776"/>
            <a:chExt cx="838200" cy="838200"/>
          </a:xfrm>
        </p:grpSpPr>
        <p:sp>
          <p:nvSpPr>
            <p:cNvPr id="81" name="Oval 80"/>
            <p:cNvSpPr/>
            <p:nvPr/>
          </p:nvSpPr>
          <p:spPr>
            <a:xfrm>
              <a:off x="446183" y="3541776"/>
              <a:ext cx="838200" cy="838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2" name="Freeform 5"/>
            <p:cNvSpPr>
              <a:spLocks noEditPoints="1"/>
            </p:cNvSpPr>
            <p:nvPr/>
          </p:nvSpPr>
          <p:spPr bwMode="auto">
            <a:xfrm>
              <a:off x="711994" y="3629025"/>
              <a:ext cx="316706" cy="675640"/>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dirty="0"/>
            </a:p>
          </p:txBody>
        </p:sp>
      </p:grpSp>
      <p:grpSp>
        <p:nvGrpSpPr>
          <p:cNvPr id="83" name="Group 82"/>
          <p:cNvGrpSpPr/>
          <p:nvPr/>
        </p:nvGrpSpPr>
        <p:grpSpPr>
          <a:xfrm>
            <a:off x="7620216" y="2585038"/>
            <a:ext cx="486337" cy="486337"/>
            <a:chOff x="446183" y="4590288"/>
            <a:chExt cx="838200" cy="838200"/>
          </a:xfrm>
        </p:grpSpPr>
        <p:sp>
          <p:nvSpPr>
            <p:cNvPr id="84" name="Oval 83"/>
            <p:cNvSpPr/>
            <p:nvPr/>
          </p:nvSpPr>
          <p:spPr>
            <a:xfrm>
              <a:off x="446183" y="4590288"/>
              <a:ext cx="838200" cy="838200"/>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5" name="Freeform 9"/>
            <p:cNvSpPr>
              <a:spLocks noEditPoints="1"/>
            </p:cNvSpPr>
            <p:nvPr/>
          </p:nvSpPr>
          <p:spPr bwMode="auto">
            <a:xfrm>
              <a:off x="742950" y="4667250"/>
              <a:ext cx="255588" cy="692658"/>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sp>
        <p:nvSpPr>
          <p:cNvPr id="86" name="TextBox 85"/>
          <p:cNvSpPr txBox="1"/>
          <p:nvPr/>
        </p:nvSpPr>
        <p:spPr>
          <a:xfrm>
            <a:off x="8057975" y="2546938"/>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Blue bars</a:t>
            </a:r>
          </a:p>
          <a:p>
            <a:r>
              <a:rPr lang="en-US" sz="1000" b="1" dirty="0" smtClean="0">
                <a:solidFill>
                  <a:schemeClr val="tx2"/>
                </a:solidFill>
                <a:latin typeface="Arial" panose="020B0604020202020204" pitchFamily="34" charset="0"/>
                <a:cs typeface="Arial" panose="020B0604020202020204" pitchFamily="34" charset="0"/>
              </a:rPr>
              <a:t>Represent</a:t>
            </a:r>
          </a:p>
          <a:p>
            <a:r>
              <a:rPr lang="en-US" sz="1000" b="1" dirty="0" smtClean="0">
                <a:solidFill>
                  <a:schemeClr val="tx2"/>
                </a:solidFill>
                <a:latin typeface="Arial" panose="020B0604020202020204" pitchFamily="34" charset="0"/>
                <a:cs typeface="Arial" panose="020B0604020202020204" pitchFamily="34" charset="0"/>
              </a:rPr>
              <a:t>Males</a:t>
            </a:r>
            <a:endParaRPr lang="en-US" sz="1000" b="1" dirty="0">
              <a:solidFill>
                <a:schemeClr val="tx2"/>
              </a:solidFill>
              <a:latin typeface="Arial" panose="020B0604020202020204" pitchFamily="34" charset="0"/>
              <a:cs typeface="Arial" panose="020B0604020202020204" pitchFamily="34" charset="0"/>
            </a:endParaRPr>
          </a:p>
        </p:txBody>
      </p:sp>
      <p:sp>
        <p:nvSpPr>
          <p:cNvPr id="87" name="TextBox 86"/>
          <p:cNvSpPr txBox="1"/>
          <p:nvPr/>
        </p:nvSpPr>
        <p:spPr>
          <a:xfrm>
            <a:off x="8125073" y="3318606"/>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Red bars</a:t>
            </a:r>
          </a:p>
          <a:p>
            <a:r>
              <a:rPr lang="en-US" sz="1000" b="1" dirty="0" smtClean="0">
                <a:solidFill>
                  <a:schemeClr val="tx2"/>
                </a:solidFill>
                <a:latin typeface="Arial" panose="020B0604020202020204" pitchFamily="34" charset="0"/>
                <a:cs typeface="Arial" panose="020B0604020202020204" pitchFamily="34" charset="0"/>
              </a:rPr>
              <a:t>Represent Females</a:t>
            </a:r>
            <a:endParaRPr lang="en-US" sz="1000" b="1" dirty="0">
              <a:solidFill>
                <a:schemeClr val="tx2"/>
              </a:solidFill>
              <a:latin typeface="Arial" panose="020B0604020202020204" pitchFamily="34" charset="0"/>
              <a:cs typeface="Arial" panose="020B0604020202020204" pitchFamily="34" charset="0"/>
            </a:endParaRPr>
          </a:p>
        </p:txBody>
      </p:sp>
      <p:sp>
        <p:nvSpPr>
          <p:cNvPr id="89" name="Rectangle 88"/>
          <p:cNvSpPr/>
          <p:nvPr/>
        </p:nvSpPr>
        <p:spPr>
          <a:xfrm>
            <a:off x="83490" y="6274706"/>
            <a:ext cx="7033137" cy="461665"/>
          </a:xfrm>
          <a:prstGeom prst="rect">
            <a:avLst/>
          </a:prstGeom>
        </p:spPr>
        <p:txBody>
          <a:bodyPr wrap="square">
            <a:spAutoFit/>
          </a:bodyPr>
          <a:lstStyle/>
          <a:p>
            <a:r>
              <a:rPr lang="en-US" sz="800" dirty="0">
                <a:solidFill>
                  <a:schemeClr val="tx1"/>
                </a:solidFill>
                <a:latin typeface="Arial" panose="020B0604020202020204" pitchFamily="34" charset="0"/>
                <a:cs typeface="Arial" panose="020B0604020202020204" pitchFamily="34" charset="0"/>
              </a:rPr>
              <a:t>Base: All Australia Respondents.</a:t>
            </a:r>
            <a:r>
              <a:rPr lang="en-US" sz="800" dirty="0" smtClean="0">
                <a:solidFill>
                  <a:schemeClr val="tx1"/>
                </a:solidFill>
                <a:latin typeface="Arial" panose="020B0604020202020204" pitchFamily="34" charset="0"/>
                <a:cs typeface="Arial" panose="020B0604020202020204" pitchFamily="34" charset="0"/>
              </a:rPr>
              <a:t> aware of condition at Q1.</a:t>
            </a:r>
          </a:p>
          <a:p>
            <a:r>
              <a:rPr lang="en-US" sz="800" dirty="0">
                <a:solidFill>
                  <a:schemeClr val="tx1"/>
                </a:solidFill>
                <a:latin typeface="Arial" panose="020B0604020202020204" pitchFamily="34" charset="0"/>
                <a:cs typeface="Arial" panose="020B0604020202020204" pitchFamily="34" charset="0"/>
              </a:rPr>
              <a:t>Q2.  On a scale of 1 to 5, how concerned are you about each of these medical conditions?  </a:t>
            </a:r>
            <a:br>
              <a:rPr lang="en-US" sz="800" dirty="0">
                <a:solidFill>
                  <a:schemeClr val="tx1"/>
                </a:solidFill>
                <a:latin typeface="Arial" panose="020B0604020202020204" pitchFamily="34" charset="0"/>
                <a:cs typeface="Arial" panose="020B0604020202020204" pitchFamily="34" charset="0"/>
              </a:rPr>
            </a:br>
            <a:r>
              <a:rPr lang="en-US" sz="800" dirty="0">
                <a:solidFill>
                  <a:schemeClr val="tx1"/>
                </a:solidFill>
                <a:latin typeface="Arial" panose="020B0604020202020204" pitchFamily="34" charset="0"/>
                <a:cs typeface="Arial" panose="020B0604020202020204" pitchFamily="34" charset="0"/>
              </a:rPr>
              <a:t>(Where 1 is not at all concerned and 5 is extremely concerned about risk to your health.) </a:t>
            </a:r>
          </a:p>
        </p:txBody>
      </p:sp>
      <p:grpSp>
        <p:nvGrpSpPr>
          <p:cNvPr id="90" name="Group 89"/>
          <p:cNvGrpSpPr/>
          <p:nvPr/>
        </p:nvGrpSpPr>
        <p:grpSpPr>
          <a:xfrm>
            <a:off x="2299691" y="5721465"/>
            <a:ext cx="2715264" cy="369332"/>
            <a:chOff x="3398983" y="5762931"/>
            <a:chExt cx="2715264" cy="369332"/>
          </a:xfrm>
        </p:grpSpPr>
        <p:sp>
          <p:nvSpPr>
            <p:cNvPr id="91" name="Oval 90"/>
            <p:cNvSpPr/>
            <p:nvPr/>
          </p:nvSpPr>
          <p:spPr>
            <a:xfrm>
              <a:off x="4459351" y="5793070"/>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2</a:t>
              </a:r>
            </a:p>
          </p:txBody>
        </p:sp>
        <p:sp>
          <p:nvSpPr>
            <p:cNvPr id="92" name="Oval 91"/>
            <p:cNvSpPr/>
            <p:nvPr/>
          </p:nvSpPr>
          <p:spPr>
            <a:xfrm>
              <a:off x="4676227" y="5793070"/>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93" name="TextBox 92"/>
            <p:cNvSpPr txBox="1"/>
            <p:nvPr/>
          </p:nvSpPr>
          <p:spPr>
            <a:xfrm>
              <a:off x="3398983" y="5762931"/>
              <a:ext cx="787395" cy="369332"/>
            </a:xfrm>
            <a:prstGeom prst="rect">
              <a:avLst/>
            </a:prstGeom>
            <a:noFill/>
          </p:spPr>
          <p:txBody>
            <a:bodyPr wrap="none" rtlCol="0">
              <a:spAutoFit/>
            </a:bodyPr>
            <a:lstStyle/>
            <a:p>
              <a:pPr algn="r" fontAlgn="base">
                <a:spcBef>
                  <a:spcPct val="0"/>
                </a:spcBef>
                <a:spcAft>
                  <a:spcPct val="0"/>
                </a:spcAft>
              </a:pPr>
              <a:r>
                <a:rPr lang="en-US" sz="900" b="1" i="1" dirty="0" smtClean="0">
                  <a:solidFill>
                    <a:srgbClr val="000000"/>
                  </a:solidFill>
                  <a:latin typeface="Arial" panose="020B0604020202020204" pitchFamily="34" charset="0"/>
                  <a:cs typeface="Arial" panose="020B0604020202020204" pitchFamily="34" charset="0"/>
                </a:rPr>
                <a:t>Not at All </a:t>
              </a:r>
              <a:br>
                <a:rPr lang="en-US" sz="900" b="1" i="1" dirty="0" smtClean="0">
                  <a:solidFill>
                    <a:srgbClr val="000000"/>
                  </a:solidFill>
                  <a:latin typeface="Arial" panose="020B0604020202020204" pitchFamily="34" charset="0"/>
                  <a:cs typeface="Arial" panose="020B0604020202020204" pitchFamily="34" charset="0"/>
                </a:rPr>
              </a:br>
              <a:r>
                <a:rPr lang="en-US" sz="900" b="1" i="1" dirty="0" smtClean="0">
                  <a:solidFill>
                    <a:srgbClr val="000000"/>
                  </a:solidFill>
                  <a:latin typeface="Arial" panose="020B0604020202020204" pitchFamily="34" charset="0"/>
                  <a:cs typeface="Arial" panose="020B0604020202020204" pitchFamily="34" charset="0"/>
                </a:rPr>
                <a:t>Concerned</a:t>
              </a:r>
            </a:p>
          </p:txBody>
        </p:sp>
        <p:sp>
          <p:nvSpPr>
            <p:cNvPr id="94" name="TextBox 93"/>
            <p:cNvSpPr txBox="1"/>
            <p:nvPr/>
          </p:nvSpPr>
          <p:spPr>
            <a:xfrm>
              <a:off x="5326852" y="5762931"/>
              <a:ext cx="787395" cy="369332"/>
            </a:xfrm>
            <a:prstGeom prst="rect">
              <a:avLst/>
            </a:prstGeom>
            <a:noFill/>
          </p:spPr>
          <p:txBody>
            <a:bodyPr wrap="none" rtlCol="0">
              <a:spAutoFit/>
            </a:bodyPr>
            <a:lstStyle/>
            <a:p>
              <a:pPr fontAlgn="base">
                <a:spcBef>
                  <a:spcPct val="0"/>
                </a:spcBef>
                <a:spcAft>
                  <a:spcPct val="0"/>
                </a:spcAft>
              </a:pPr>
              <a:r>
                <a:rPr lang="en-US" sz="900" b="1" i="1" dirty="0" smtClean="0">
                  <a:solidFill>
                    <a:srgbClr val="000000"/>
                  </a:solidFill>
                  <a:latin typeface="Arial" panose="020B0604020202020204" pitchFamily="34" charset="0"/>
                  <a:cs typeface="Arial" panose="020B0604020202020204" pitchFamily="34" charset="0"/>
                </a:rPr>
                <a:t>Extremely</a:t>
              </a:r>
              <a:br>
                <a:rPr lang="en-US" sz="900" b="1" i="1" dirty="0" smtClean="0">
                  <a:solidFill>
                    <a:srgbClr val="000000"/>
                  </a:solidFill>
                  <a:latin typeface="Arial" panose="020B0604020202020204" pitchFamily="34" charset="0"/>
                  <a:cs typeface="Arial" panose="020B0604020202020204" pitchFamily="34" charset="0"/>
                </a:rPr>
              </a:br>
              <a:r>
                <a:rPr lang="en-US" sz="900" b="1" i="1" dirty="0" smtClean="0">
                  <a:solidFill>
                    <a:srgbClr val="000000"/>
                  </a:solidFill>
                  <a:latin typeface="Arial" panose="020B0604020202020204" pitchFamily="34" charset="0"/>
                  <a:cs typeface="Arial" panose="020B0604020202020204" pitchFamily="34" charset="0"/>
                </a:rPr>
                <a:t>Concerned</a:t>
              </a:r>
            </a:p>
          </p:txBody>
        </p:sp>
        <p:sp>
          <p:nvSpPr>
            <p:cNvPr id="95" name="Oval 94"/>
            <p:cNvSpPr/>
            <p:nvPr/>
          </p:nvSpPr>
          <p:spPr>
            <a:xfrm>
              <a:off x="4242475" y="5793070"/>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1</a:t>
              </a:r>
            </a:p>
          </p:txBody>
        </p:sp>
        <p:sp>
          <p:nvSpPr>
            <p:cNvPr id="96" name="Oval 95"/>
            <p:cNvSpPr/>
            <p:nvPr/>
          </p:nvSpPr>
          <p:spPr>
            <a:xfrm>
              <a:off x="4893103" y="5793070"/>
              <a:ext cx="172026" cy="170554"/>
            </a:xfrm>
            <a:prstGeom prst="ellipse">
              <a:avLst/>
            </a:prstGeom>
            <a:solidFill>
              <a:schemeClr val="accent1"/>
            </a:solidFill>
            <a:ln/>
          </p:spPr>
          <p:style>
            <a:lnRef idx="1">
              <a:schemeClr val="accent2"/>
            </a:lnRef>
            <a:fillRef idx="3">
              <a:schemeClr val="accent2"/>
            </a:fillRef>
            <a:effectRef idx="2">
              <a:schemeClr val="accent2"/>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4</a:t>
              </a:r>
            </a:p>
          </p:txBody>
        </p:sp>
        <p:sp>
          <p:nvSpPr>
            <p:cNvPr id="97" name="Oval 96"/>
            <p:cNvSpPr/>
            <p:nvPr/>
          </p:nvSpPr>
          <p:spPr>
            <a:xfrm>
              <a:off x="5109979" y="5793070"/>
              <a:ext cx="172026" cy="170554"/>
            </a:xfrm>
            <a:prstGeom prst="ellipse">
              <a:avLst/>
            </a:prstGeom>
            <a:solidFill>
              <a:schemeClr val="accent1"/>
            </a:solidFill>
            <a:ln/>
          </p:spPr>
          <p:style>
            <a:lnRef idx="1">
              <a:schemeClr val="accent2"/>
            </a:lnRef>
            <a:fillRef idx="3">
              <a:schemeClr val="accent2"/>
            </a:fillRef>
            <a:effectRef idx="2">
              <a:schemeClr val="accent2"/>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5</a:t>
              </a:r>
            </a:p>
          </p:txBody>
        </p:sp>
      </p:grpSp>
      <p:sp>
        <p:nvSpPr>
          <p:cNvPr id="98" name="Rectangle 97"/>
          <p:cNvSpPr/>
          <p:nvPr/>
        </p:nvSpPr>
        <p:spPr>
          <a:xfrm>
            <a:off x="2411644" y="5382911"/>
            <a:ext cx="2502608" cy="338554"/>
          </a:xfrm>
          <a:prstGeom prst="rect">
            <a:avLst/>
          </a:prstGeom>
        </p:spPr>
        <p:txBody>
          <a:bodyPr wrap="none">
            <a:spAutoFit/>
          </a:bodyPr>
          <a:lstStyle/>
          <a:p>
            <a:pPr algn="ctr"/>
            <a:r>
              <a:rPr lang="en-US" sz="800" b="1" i="1" dirty="0" smtClean="0">
                <a:solidFill>
                  <a:schemeClr val="tx1"/>
                </a:solidFill>
                <a:latin typeface="Arial" panose="020B0604020202020204" pitchFamily="34" charset="0"/>
                <a:cs typeface="Arial" panose="020B0604020202020204" pitchFamily="34" charset="0"/>
              </a:rPr>
              <a:t>Percentage represents “Top </a:t>
            </a:r>
            <a:r>
              <a:rPr lang="en-US" sz="800" b="1" i="1" dirty="0">
                <a:solidFill>
                  <a:schemeClr val="tx1"/>
                </a:solidFill>
                <a:latin typeface="Arial" panose="020B0604020202020204" pitchFamily="34" charset="0"/>
                <a:cs typeface="Arial" panose="020B0604020202020204" pitchFamily="34" charset="0"/>
              </a:rPr>
              <a:t>2 Box </a:t>
            </a:r>
            <a:r>
              <a:rPr lang="en-US" sz="800" b="1" i="1" dirty="0" smtClean="0">
                <a:solidFill>
                  <a:schemeClr val="tx1"/>
                </a:solidFill>
                <a:latin typeface="Arial" panose="020B0604020202020204" pitchFamily="34" charset="0"/>
                <a:cs typeface="Arial" panose="020B0604020202020204" pitchFamily="34" charset="0"/>
              </a:rPr>
              <a:t>Score”</a:t>
            </a:r>
          </a:p>
          <a:p>
            <a:pPr algn="ctr"/>
            <a:r>
              <a:rPr lang="en-US" sz="800" b="1" i="1" dirty="0" smtClean="0">
                <a:solidFill>
                  <a:schemeClr val="tx1"/>
                </a:solidFill>
                <a:latin typeface="Arial" panose="020B0604020202020204" pitchFamily="34" charset="0"/>
                <a:cs typeface="Arial" panose="020B0604020202020204" pitchFamily="34" charset="0"/>
              </a:rPr>
              <a:t> the percent of respondents that selected 4 or 5</a:t>
            </a:r>
            <a:endParaRPr lang="en-US" sz="800" b="1" dirty="0">
              <a:solidFill>
                <a:schemeClr val="tx1"/>
              </a:solidFill>
              <a:latin typeface="Arial" panose="020B0604020202020204" pitchFamily="34" charset="0"/>
              <a:cs typeface="Arial" panose="020B0604020202020204" pitchFamily="34" charset="0"/>
            </a:endParaRPr>
          </a:p>
        </p:txBody>
      </p:sp>
      <p:sp>
        <p:nvSpPr>
          <p:cNvPr id="99" name="TextBox 98"/>
          <p:cNvSpPr txBox="1"/>
          <p:nvPr/>
        </p:nvSpPr>
        <p:spPr>
          <a:xfrm>
            <a:off x="949572" y="672889"/>
            <a:ext cx="6008018" cy="615553"/>
          </a:xfrm>
          <a:prstGeom prst="rect">
            <a:avLst/>
          </a:prstGeom>
          <a:noFill/>
        </p:spPr>
        <p:txBody>
          <a:bodyPr wrap="square" rtlCol="0">
            <a:spAutoFit/>
          </a:bodyPr>
          <a:lstStyle/>
          <a:p>
            <a:pPr algn="ctr"/>
            <a:r>
              <a:rPr lang="en-US" dirty="0" smtClean="0">
                <a:solidFill>
                  <a:schemeClr val="tx1"/>
                </a:solidFill>
                <a:latin typeface="Arial" panose="020B0604020202020204" pitchFamily="34" charset="0"/>
                <a:cs typeface="Arial" panose="020B0604020202020204" pitchFamily="34" charset="0"/>
              </a:rPr>
              <a:t>Among Adults 18+ Aware of Condition</a:t>
            </a:r>
          </a:p>
          <a:p>
            <a:pPr algn="ctr"/>
            <a:r>
              <a:rPr lang="en-US" sz="1600" i="1" dirty="0">
                <a:solidFill>
                  <a:schemeClr val="tx1"/>
                </a:solidFill>
                <a:latin typeface="Arial" panose="020B0604020202020204" pitchFamily="34" charset="0"/>
                <a:cs typeface="Arial" panose="020B0604020202020204" pitchFamily="34" charset="0"/>
              </a:rPr>
              <a:t>Top 2 Box </a:t>
            </a:r>
            <a:r>
              <a:rPr lang="en-US" sz="1600" i="1" dirty="0" smtClean="0">
                <a:solidFill>
                  <a:schemeClr val="tx1"/>
                </a:solidFill>
                <a:latin typeface="Arial" panose="020B0604020202020204" pitchFamily="34" charset="0"/>
                <a:cs typeface="Arial" panose="020B0604020202020204" pitchFamily="34" charset="0"/>
              </a:rPr>
              <a:t>Results</a:t>
            </a:r>
            <a:endParaRPr lang="en-US" sz="1600" i="1" dirty="0">
              <a:solidFill>
                <a:schemeClr val="tx1"/>
              </a:solidFill>
              <a:latin typeface="Arial" panose="020B0604020202020204" pitchFamily="34" charset="0"/>
              <a:cs typeface="Arial" panose="020B0604020202020204" pitchFamily="34" charset="0"/>
            </a:endParaRPr>
          </a:p>
        </p:txBody>
      </p:sp>
      <p:sp>
        <p:nvSpPr>
          <p:cNvPr id="100" name="TextBox 99"/>
          <p:cNvSpPr txBox="1"/>
          <p:nvPr/>
        </p:nvSpPr>
        <p:spPr>
          <a:xfrm>
            <a:off x="6418414" y="3830288"/>
            <a:ext cx="1848766" cy="223138"/>
          </a:xfrm>
          <a:prstGeom prst="rect">
            <a:avLst/>
          </a:prstGeom>
          <a:noFill/>
        </p:spPr>
        <p:txBody>
          <a:bodyPr wrap="square" rtlCol="0">
            <a:spAutoFit/>
          </a:bodyPr>
          <a:lstStyle/>
          <a:p>
            <a:r>
              <a:rPr lang="en-US" sz="850" b="1" dirty="0" smtClean="0">
                <a:solidFill>
                  <a:schemeClr val="tx2"/>
                </a:solidFill>
                <a:latin typeface="Arial" panose="020B0604020202020204" pitchFamily="34" charset="0"/>
                <a:cs typeface="Arial" panose="020B0604020202020204" pitchFamily="34" charset="0"/>
              </a:rPr>
              <a:t>*Women Only</a:t>
            </a:r>
            <a:endParaRPr lang="en-US" sz="850" b="1" dirty="0">
              <a:solidFill>
                <a:schemeClr val="tx2"/>
              </a:solidFill>
              <a:latin typeface="Arial" panose="020B0604020202020204" pitchFamily="34" charset="0"/>
              <a:cs typeface="Arial" panose="020B0604020202020204" pitchFamily="34" charset="0"/>
            </a:endParaRPr>
          </a:p>
        </p:txBody>
      </p:sp>
      <p:sp>
        <p:nvSpPr>
          <p:cNvPr id="101" name="TextBox 100"/>
          <p:cNvSpPr txBox="1"/>
          <p:nvPr/>
        </p:nvSpPr>
        <p:spPr>
          <a:xfrm>
            <a:off x="6677031" y="5210900"/>
            <a:ext cx="1848766" cy="223138"/>
          </a:xfrm>
          <a:prstGeom prst="rect">
            <a:avLst/>
          </a:prstGeom>
          <a:noFill/>
        </p:spPr>
        <p:txBody>
          <a:bodyPr wrap="square" rtlCol="0">
            <a:spAutoFit/>
          </a:bodyPr>
          <a:lstStyle/>
          <a:p>
            <a:r>
              <a:rPr lang="en-US" sz="850" b="1" dirty="0" smtClean="0">
                <a:solidFill>
                  <a:schemeClr val="tx2"/>
                </a:solidFill>
                <a:latin typeface="Arial" panose="020B0604020202020204" pitchFamily="34" charset="0"/>
                <a:cs typeface="Arial" panose="020B0604020202020204" pitchFamily="34" charset="0"/>
              </a:rPr>
              <a:t>*Men Only</a:t>
            </a:r>
            <a:endParaRPr lang="en-US" sz="850" b="1" dirty="0">
              <a:solidFill>
                <a:schemeClr val="tx2"/>
              </a:solidFill>
              <a:latin typeface="Arial" panose="020B0604020202020204" pitchFamily="34" charset="0"/>
              <a:cs typeface="Arial" panose="020B0604020202020204" pitchFamily="34" charset="0"/>
            </a:endParaRPr>
          </a:p>
        </p:txBody>
      </p:sp>
      <p:grpSp>
        <p:nvGrpSpPr>
          <p:cNvPr id="103" name="Group 102"/>
          <p:cNvGrpSpPr/>
          <p:nvPr/>
        </p:nvGrpSpPr>
        <p:grpSpPr>
          <a:xfrm>
            <a:off x="665612" y="1450943"/>
            <a:ext cx="255198" cy="990759"/>
            <a:chOff x="665612" y="1487039"/>
            <a:chExt cx="255198" cy="990759"/>
          </a:xfrm>
        </p:grpSpPr>
        <p:sp>
          <p:nvSpPr>
            <p:cNvPr id="104" name="TextBox 103"/>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05" name="TextBox 104"/>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06" name="TextBox 105"/>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07" name="TextBox 106"/>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08" name="TextBox 107"/>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09" name="TextBox 108"/>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10" name="Group 109"/>
          <p:cNvGrpSpPr/>
          <p:nvPr/>
        </p:nvGrpSpPr>
        <p:grpSpPr>
          <a:xfrm>
            <a:off x="665612" y="2914619"/>
            <a:ext cx="255198" cy="990759"/>
            <a:chOff x="665612" y="1487039"/>
            <a:chExt cx="255198" cy="990759"/>
          </a:xfrm>
        </p:grpSpPr>
        <p:sp>
          <p:nvSpPr>
            <p:cNvPr id="111" name="TextBox 110"/>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12" name="TextBox 111"/>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13" name="TextBox 112"/>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14" name="TextBox 113"/>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15" name="TextBox 114"/>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16" name="TextBox 115"/>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17" name="Group 116"/>
          <p:cNvGrpSpPr/>
          <p:nvPr/>
        </p:nvGrpSpPr>
        <p:grpSpPr>
          <a:xfrm>
            <a:off x="665612" y="4317067"/>
            <a:ext cx="255198" cy="990759"/>
            <a:chOff x="665612" y="1487039"/>
            <a:chExt cx="255198" cy="990759"/>
          </a:xfrm>
        </p:grpSpPr>
        <p:sp>
          <p:nvSpPr>
            <p:cNvPr id="118" name="TextBox 117"/>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19" name="TextBox 118"/>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20" name="TextBox 119"/>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21" name="TextBox 120"/>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22" name="TextBox 121"/>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23" name="TextBox 122"/>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24" name="Group 123"/>
          <p:cNvGrpSpPr/>
          <p:nvPr/>
        </p:nvGrpSpPr>
        <p:grpSpPr>
          <a:xfrm>
            <a:off x="4911421" y="1466232"/>
            <a:ext cx="255198" cy="990759"/>
            <a:chOff x="665612" y="1487039"/>
            <a:chExt cx="255198" cy="990759"/>
          </a:xfrm>
        </p:grpSpPr>
        <p:sp>
          <p:nvSpPr>
            <p:cNvPr id="125" name="TextBox 124"/>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26" name="TextBox 125"/>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27" name="TextBox 126"/>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28" name="TextBox 127"/>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29" name="TextBox 128"/>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30" name="TextBox 129"/>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pic>
        <p:nvPicPr>
          <p:cNvPr id="141" name="Picture 140"/>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8327550" y="101365"/>
            <a:ext cx="612648" cy="612648"/>
          </a:xfrm>
          <a:prstGeom prst="rect">
            <a:avLst/>
          </a:prstGeom>
        </p:spPr>
      </p:pic>
      <p:sp>
        <p:nvSpPr>
          <p:cNvPr id="142" name="TextBox 141"/>
          <p:cNvSpPr txBox="1"/>
          <p:nvPr/>
        </p:nvSpPr>
        <p:spPr>
          <a:xfrm>
            <a:off x="2238502" y="1456551"/>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Tree>
    <p:extLst>
      <p:ext uri="{BB962C8B-B14F-4D97-AF65-F5344CB8AC3E}">
        <p14:creationId xmlns:p14="http://schemas.microsoft.com/office/powerpoint/2010/main" val="1298131699"/>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 name="Rounded Rectangle 152"/>
          <p:cNvSpPr/>
          <p:nvPr/>
        </p:nvSpPr>
        <p:spPr bwMode="auto">
          <a:xfrm>
            <a:off x="6242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152" name="Rounded Rectangle 151"/>
          <p:cNvSpPr/>
          <p:nvPr/>
        </p:nvSpPr>
        <p:spPr bwMode="auto">
          <a:xfrm>
            <a:off x="3194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117" name="Rounded Rectangle 116"/>
          <p:cNvSpPr/>
          <p:nvPr/>
        </p:nvSpPr>
        <p:spPr bwMode="auto">
          <a:xfrm>
            <a:off x="251348"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179</a:t>
            </a:fld>
            <a:r>
              <a:rPr lang="en-US" smtClean="0"/>
              <a:t> -</a:t>
            </a:r>
            <a:endParaRPr lang="en-US"/>
          </a:p>
        </p:txBody>
      </p:sp>
      <p:sp>
        <p:nvSpPr>
          <p:cNvPr id="5" name="Title 1"/>
          <p:cNvSpPr txBox="1">
            <a:spLocks/>
          </p:cNvSpPr>
          <p:nvPr/>
        </p:nvSpPr>
        <p:spPr>
          <a:xfrm>
            <a:off x="139147" y="139465"/>
            <a:ext cx="886968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Personal Concern for Various Medical Conditions</a:t>
            </a:r>
            <a:endParaRPr lang="en-US" sz="2400" kern="0" dirty="0"/>
          </a:p>
        </p:txBody>
      </p:sp>
      <p:sp>
        <p:nvSpPr>
          <p:cNvPr id="86" name="TextBox 85"/>
          <p:cNvSpPr txBox="1"/>
          <p:nvPr/>
        </p:nvSpPr>
        <p:spPr>
          <a:xfrm>
            <a:off x="649761" y="857652"/>
            <a:ext cx="140987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Thrombosis</a:t>
            </a:r>
            <a:endParaRPr lang="en-US" sz="1400" b="1" dirty="0">
              <a:solidFill>
                <a:schemeClr val="tx2"/>
              </a:solidFill>
              <a:latin typeface="Arial" panose="020B0604020202020204" pitchFamily="34" charset="0"/>
              <a:cs typeface="Arial" panose="020B0604020202020204" pitchFamily="34" charset="0"/>
            </a:endParaRPr>
          </a:p>
        </p:txBody>
      </p:sp>
      <p:sp>
        <p:nvSpPr>
          <p:cNvPr id="89" name="TextBox 88"/>
          <p:cNvSpPr txBox="1"/>
          <p:nvPr/>
        </p:nvSpPr>
        <p:spPr>
          <a:xfrm>
            <a:off x="3276425" y="857652"/>
            <a:ext cx="234332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Deep Vein Thrombosis</a:t>
            </a:r>
            <a:endParaRPr lang="en-US" sz="1400" b="1" dirty="0">
              <a:solidFill>
                <a:schemeClr val="tx2"/>
              </a:solidFill>
              <a:latin typeface="Arial" panose="020B0604020202020204" pitchFamily="34" charset="0"/>
              <a:cs typeface="Arial" panose="020B0604020202020204" pitchFamily="34" charset="0"/>
            </a:endParaRPr>
          </a:p>
        </p:txBody>
      </p:sp>
      <p:sp>
        <p:nvSpPr>
          <p:cNvPr id="90" name="TextBox 89"/>
          <p:cNvSpPr txBox="1"/>
          <p:nvPr/>
        </p:nvSpPr>
        <p:spPr>
          <a:xfrm>
            <a:off x="6438725" y="857652"/>
            <a:ext cx="222902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Pulmonary Embolism</a:t>
            </a:r>
            <a:endParaRPr lang="en-US" sz="1400" b="1" dirty="0">
              <a:solidFill>
                <a:schemeClr val="tx2"/>
              </a:solidFill>
              <a:latin typeface="Arial" panose="020B0604020202020204" pitchFamily="34" charset="0"/>
              <a:cs typeface="Arial" panose="020B0604020202020204" pitchFamily="34" charset="0"/>
            </a:endParaRPr>
          </a:p>
        </p:txBody>
      </p:sp>
      <p:cxnSp>
        <p:nvCxnSpPr>
          <p:cNvPr id="91" name="Straight Connector 90"/>
          <p:cNvCxnSpPr/>
          <p:nvPr/>
        </p:nvCxnSpPr>
        <p:spPr bwMode="auto">
          <a:xfrm rot="5400000">
            <a:off x="523875" y="3235092"/>
            <a:ext cx="4754880" cy="0"/>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Straight Connector 91"/>
          <p:cNvCxnSpPr/>
          <p:nvPr/>
        </p:nvCxnSpPr>
        <p:spPr bwMode="auto">
          <a:xfrm rot="5400000">
            <a:off x="3657600" y="3235092"/>
            <a:ext cx="4754880" cy="0"/>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93" name="Group 92"/>
          <p:cNvGrpSpPr/>
          <p:nvPr/>
        </p:nvGrpSpPr>
        <p:grpSpPr>
          <a:xfrm>
            <a:off x="167216" y="1244365"/>
            <a:ext cx="2671234" cy="1355960"/>
            <a:chOff x="71792" y="730015"/>
            <a:chExt cx="3738208" cy="1355960"/>
          </a:xfrm>
        </p:grpSpPr>
        <p:graphicFrame>
          <p:nvGraphicFramePr>
            <p:cNvPr id="94" name="Chart 93"/>
            <p:cNvGraphicFramePr/>
            <p:nvPr>
              <p:extLst>
                <p:ext uri="{D42A27DB-BD31-4B8C-83A1-F6EECF244321}">
                  <p14:modId xmlns:p14="http://schemas.microsoft.com/office/powerpoint/2010/main" val="663480286"/>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3"/>
            </a:graphicData>
          </a:graphic>
        </p:graphicFrame>
        <p:cxnSp>
          <p:nvCxnSpPr>
            <p:cNvPr id="95" name="Straight Connector 94"/>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Straight Connector 95"/>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8" name="TextBox 97"/>
            <p:cNvSpPr txBox="1"/>
            <p:nvPr/>
          </p:nvSpPr>
          <p:spPr>
            <a:xfrm>
              <a:off x="71793"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99" name="TextBox 98"/>
            <p:cNvSpPr txBox="1"/>
            <p:nvPr/>
          </p:nvSpPr>
          <p:spPr>
            <a:xfrm>
              <a:off x="71792" y="1355255"/>
              <a:ext cx="809626"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00" name="TextBox 99"/>
            <p:cNvSpPr txBox="1"/>
            <p:nvPr/>
          </p:nvSpPr>
          <p:spPr>
            <a:xfrm>
              <a:off x="75523"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01" name="TextBox 100"/>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Age/Gender</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13" name="TextBox 112"/>
          <p:cNvSpPr txBox="1"/>
          <p:nvPr/>
        </p:nvSpPr>
        <p:spPr>
          <a:xfrm>
            <a:off x="306525" y="4002086"/>
            <a:ext cx="2446199"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Compared to Other Countries</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nvGrpSpPr>
          <p:cNvPr id="118" name="Group 117"/>
          <p:cNvGrpSpPr/>
          <p:nvPr/>
        </p:nvGrpSpPr>
        <p:grpSpPr>
          <a:xfrm>
            <a:off x="3196669" y="1168165"/>
            <a:ext cx="2623106" cy="1355960"/>
            <a:chOff x="139144" y="730015"/>
            <a:chExt cx="3670856" cy="1355960"/>
          </a:xfrm>
        </p:grpSpPr>
        <p:graphicFrame>
          <p:nvGraphicFramePr>
            <p:cNvPr id="119" name="Chart 118"/>
            <p:cNvGraphicFramePr/>
            <p:nvPr>
              <p:extLst>
                <p:ext uri="{D42A27DB-BD31-4B8C-83A1-F6EECF244321}">
                  <p14:modId xmlns:p14="http://schemas.microsoft.com/office/powerpoint/2010/main" val="3860704671"/>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4"/>
            </a:graphicData>
          </a:graphic>
        </p:graphicFrame>
        <p:cxnSp>
          <p:nvCxnSpPr>
            <p:cNvPr id="120" name="Straight Connector 119"/>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1" name="Straight Connector 120"/>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2" name="TextBox 121"/>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23" name="TextBox 122"/>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24" name="TextBox 123"/>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25" name="TextBox 124"/>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Age/Gender</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33" name="TextBox 132"/>
          <p:cNvSpPr txBox="1"/>
          <p:nvPr/>
        </p:nvSpPr>
        <p:spPr>
          <a:xfrm>
            <a:off x="3287850" y="3925886"/>
            <a:ext cx="2446199"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Compared to Other Countries</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nvGrpSpPr>
          <p:cNvPr id="135" name="Group 134"/>
          <p:cNvGrpSpPr/>
          <p:nvPr/>
        </p:nvGrpSpPr>
        <p:grpSpPr>
          <a:xfrm>
            <a:off x="6254194" y="1158640"/>
            <a:ext cx="2623106" cy="1355960"/>
            <a:chOff x="139144" y="730015"/>
            <a:chExt cx="3670856" cy="1355960"/>
          </a:xfrm>
        </p:grpSpPr>
        <p:graphicFrame>
          <p:nvGraphicFramePr>
            <p:cNvPr id="136" name="Chart 135"/>
            <p:cNvGraphicFramePr/>
            <p:nvPr>
              <p:extLst>
                <p:ext uri="{D42A27DB-BD31-4B8C-83A1-F6EECF244321}">
                  <p14:modId xmlns:p14="http://schemas.microsoft.com/office/powerpoint/2010/main" val="511072412"/>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5"/>
            </a:graphicData>
          </a:graphic>
        </p:graphicFrame>
        <p:cxnSp>
          <p:nvCxnSpPr>
            <p:cNvPr id="137" name="Straight Connector 13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Straight Connector 13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39" name="TextBox 138"/>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40" name="TextBox 139"/>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41" name="TextBox 140"/>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42" name="TextBox 141"/>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Age/Gender</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50" name="TextBox 149"/>
          <p:cNvSpPr txBox="1"/>
          <p:nvPr/>
        </p:nvSpPr>
        <p:spPr>
          <a:xfrm>
            <a:off x="6345375" y="3916361"/>
            <a:ext cx="2446199"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Compared to Other Countries</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nvGrpSpPr>
          <p:cNvPr id="8" name="Group 7"/>
          <p:cNvGrpSpPr/>
          <p:nvPr/>
        </p:nvGrpSpPr>
        <p:grpSpPr>
          <a:xfrm>
            <a:off x="2345234" y="5591147"/>
            <a:ext cx="3632787" cy="806083"/>
            <a:chOff x="2681381" y="5587328"/>
            <a:chExt cx="3632787" cy="806083"/>
          </a:xfrm>
        </p:grpSpPr>
        <p:grpSp>
          <p:nvGrpSpPr>
            <p:cNvPr id="7" name="Group 6"/>
            <p:cNvGrpSpPr/>
            <p:nvPr/>
          </p:nvGrpSpPr>
          <p:grpSpPr>
            <a:xfrm>
              <a:off x="2909010" y="5799246"/>
              <a:ext cx="3405158" cy="594165"/>
              <a:chOff x="2280360" y="5913546"/>
              <a:chExt cx="3405158" cy="594165"/>
            </a:xfrm>
          </p:grpSpPr>
          <p:sp>
            <p:nvSpPr>
              <p:cNvPr id="154" name="Rounded Rectangle 153"/>
              <p:cNvSpPr/>
              <p:nvPr/>
            </p:nvSpPr>
            <p:spPr bwMode="auto">
              <a:xfrm>
                <a:off x="2280360" y="5913546"/>
                <a:ext cx="3069769" cy="589760"/>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nvGrpSpPr>
              <p:cNvPr id="155" name="Group 154"/>
              <p:cNvGrpSpPr/>
              <p:nvPr/>
            </p:nvGrpSpPr>
            <p:grpSpPr>
              <a:xfrm>
                <a:off x="3955289" y="5967786"/>
                <a:ext cx="486337" cy="486337"/>
                <a:chOff x="446183" y="3574608"/>
                <a:chExt cx="838200" cy="838200"/>
              </a:xfrm>
            </p:grpSpPr>
            <p:sp>
              <p:nvSpPr>
                <p:cNvPr id="156" name="Oval 155"/>
                <p:cNvSpPr/>
                <p:nvPr/>
              </p:nvSpPr>
              <p:spPr>
                <a:xfrm>
                  <a:off x="446183" y="3574608"/>
                  <a:ext cx="838200" cy="838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157" name="Freeform 5"/>
                <p:cNvSpPr>
                  <a:spLocks noEditPoints="1"/>
                </p:cNvSpPr>
                <p:nvPr/>
              </p:nvSpPr>
              <p:spPr bwMode="auto">
                <a:xfrm>
                  <a:off x="711994" y="3661857"/>
                  <a:ext cx="316706" cy="675640"/>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dirty="0"/>
                </a:p>
              </p:txBody>
            </p:sp>
          </p:grpSp>
          <p:grpSp>
            <p:nvGrpSpPr>
              <p:cNvPr id="158" name="Group 157"/>
              <p:cNvGrpSpPr/>
              <p:nvPr/>
            </p:nvGrpSpPr>
            <p:grpSpPr>
              <a:xfrm>
                <a:off x="2455070" y="5991813"/>
                <a:ext cx="486337" cy="486337"/>
                <a:chOff x="446183" y="4590288"/>
                <a:chExt cx="838200" cy="838200"/>
              </a:xfrm>
            </p:grpSpPr>
            <p:sp>
              <p:nvSpPr>
                <p:cNvPr id="159" name="Oval 158"/>
                <p:cNvSpPr/>
                <p:nvPr/>
              </p:nvSpPr>
              <p:spPr>
                <a:xfrm>
                  <a:off x="446183" y="4590288"/>
                  <a:ext cx="838200" cy="838200"/>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160" name="Freeform 9"/>
                <p:cNvSpPr>
                  <a:spLocks noEditPoints="1"/>
                </p:cNvSpPr>
                <p:nvPr/>
              </p:nvSpPr>
              <p:spPr bwMode="auto">
                <a:xfrm>
                  <a:off x="742950" y="4667250"/>
                  <a:ext cx="255588" cy="692658"/>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sp>
            <p:nvSpPr>
              <p:cNvPr id="161" name="TextBox 160"/>
              <p:cNvSpPr txBox="1"/>
              <p:nvPr/>
            </p:nvSpPr>
            <p:spPr>
              <a:xfrm>
                <a:off x="2892829" y="5953713"/>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Blue bars</a:t>
                </a:r>
              </a:p>
              <a:p>
                <a:r>
                  <a:rPr lang="en-US" sz="1000" b="1" dirty="0" smtClean="0">
                    <a:solidFill>
                      <a:schemeClr val="tx2"/>
                    </a:solidFill>
                    <a:latin typeface="Arial" panose="020B0604020202020204" pitchFamily="34" charset="0"/>
                    <a:cs typeface="Arial" panose="020B0604020202020204" pitchFamily="34" charset="0"/>
                  </a:rPr>
                  <a:t>Represent</a:t>
                </a:r>
              </a:p>
              <a:p>
                <a:r>
                  <a:rPr lang="en-US" sz="1000" b="1" dirty="0" smtClean="0">
                    <a:solidFill>
                      <a:schemeClr val="tx2"/>
                    </a:solidFill>
                    <a:latin typeface="Arial" panose="020B0604020202020204" pitchFamily="34" charset="0"/>
                    <a:cs typeface="Arial" panose="020B0604020202020204" pitchFamily="34" charset="0"/>
                  </a:rPr>
                  <a:t>Males</a:t>
                </a:r>
                <a:endParaRPr lang="en-US" sz="1000" b="1" dirty="0">
                  <a:solidFill>
                    <a:schemeClr val="tx2"/>
                  </a:solidFill>
                  <a:latin typeface="Arial" panose="020B0604020202020204" pitchFamily="34" charset="0"/>
                  <a:cs typeface="Arial" panose="020B0604020202020204" pitchFamily="34" charset="0"/>
                </a:endParaRPr>
              </a:p>
            </p:txBody>
          </p:sp>
          <p:sp>
            <p:nvSpPr>
              <p:cNvPr id="162" name="TextBox 161"/>
              <p:cNvSpPr txBox="1"/>
              <p:nvPr/>
            </p:nvSpPr>
            <p:spPr>
              <a:xfrm>
                <a:off x="4446987" y="5942121"/>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Red bars</a:t>
                </a:r>
              </a:p>
              <a:p>
                <a:r>
                  <a:rPr lang="en-US" sz="1000" b="1" dirty="0" smtClean="0">
                    <a:solidFill>
                      <a:schemeClr val="tx2"/>
                    </a:solidFill>
                    <a:latin typeface="Arial" panose="020B0604020202020204" pitchFamily="34" charset="0"/>
                    <a:cs typeface="Arial" panose="020B0604020202020204" pitchFamily="34" charset="0"/>
                  </a:rPr>
                  <a:t>Represent Females</a:t>
                </a:r>
                <a:endParaRPr lang="en-US" sz="1000" b="1" dirty="0">
                  <a:solidFill>
                    <a:schemeClr val="tx2"/>
                  </a:solidFill>
                  <a:latin typeface="Arial" panose="020B0604020202020204" pitchFamily="34" charset="0"/>
                  <a:cs typeface="Arial" panose="020B0604020202020204" pitchFamily="34" charset="0"/>
                </a:endParaRPr>
              </a:p>
            </p:txBody>
          </p:sp>
        </p:grpSp>
        <p:sp>
          <p:nvSpPr>
            <p:cNvPr id="163" name="TextBox 162"/>
            <p:cNvSpPr txBox="1"/>
            <p:nvPr/>
          </p:nvSpPr>
          <p:spPr>
            <a:xfrm>
              <a:off x="2681381" y="5587328"/>
              <a:ext cx="1837711" cy="261610"/>
            </a:xfrm>
            <a:prstGeom prst="rect">
              <a:avLst/>
            </a:prstGeom>
            <a:noFill/>
          </p:spPr>
          <p:txBody>
            <a:bodyPr wrap="square" rtlCol="0">
              <a:spAutoFit/>
            </a:bodyPr>
            <a:lstStyle/>
            <a:p>
              <a:pPr algn="ctr"/>
              <a:r>
                <a:rPr lang="en-US" sz="1050" b="1" i="1" dirty="0" smtClean="0">
                  <a:solidFill>
                    <a:schemeClr val="tx1"/>
                  </a:solidFill>
                  <a:latin typeface="Arial" panose="020B0604020202020204" pitchFamily="34" charset="0"/>
                  <a:cs typeface="Arial" panose="020B0604020202020204" pitchFamily="34" charset="0"/>
                </a:rPr>
                <a:t>Among Age/Gender</a:t>
              </a:r>
              <a:endParaRPr lang="en-US" sz="1050" b="1" i="1" dirty="0">
                <a:solidFill>
                  <a:schemeClr val="tx1"/>
                </a:solidFill>
                <a:latin typeface="Arial" panose="020B0604020202020204" pitchFamily="34" charset="0"/>
                <a:cs typeface="Arial" panose="020B0604020202020204" pitchFamily="34" charset="0"/>
              </a:endParaRPr>
            </a:p>
          </p:txBody>
        </p:sp>
      </p:grpSp>
      <p:sp>
        <p:nvSpPr>
          <p:cNvPr id="77" name="Rectangle 76"/>
          <p:cNvSpPr/>
          <p:nvPr/>
        </p:nvSpPr>
        <p:spPr>
          <a:xfrm>
            <a:off x="83490" y="6293756"/>
            <a:ext cx="7033137" cy="461665"/>
          </a:xfrm>
          <a:prstGeom prst="rect">
            <a:avLst/>
          </a:prstGeom>
        </p:spPr>
        <p:txBody>
          <a:bodyPr wrap="square">
            <a:spAutoFit/>
          </a:bodyPr>
          <a:lstStyle/>
          <a:p>
            <a:r>
              <a:rPr lang="en-US" sz="800" dirty="0">
                <a:solidFill>
                  <a:schemeClr val="tx1"/>
                </a:solidFill>
                <a:latin typeface="Arial" panose="020B0604020202020204" pitchFamily="34" charset="0"/>
                <a:cs typeface="Arial" panose="020B0604020202020204" pitchFamily="34" charset="0"/>
              </a:rPr>
              <a:t>Base: All Australia Respondents. </a:t>
            </a:r>
            <a:r>
              <a:rPr lang="en-US" sz="800" dirty="0" smtClean="0">
                <a:solidFill>
                  <a:schemeClr val="tx1"/>
                </a:solidFill>
                <a:latin typeface="Arial" panose="020B0604020202020204" pitchFamily="34" charset="0"/>
                <a:cs typeface="Arial" panose="020B0604020202020204" pitchFamily="34" charset="0"/>
              </a:rPr>
              <a:t>aware of condition at Q1.</a:t>
            </a:r>
          </a:p>
          <a:p>
            <a:r>
              <a:rPr lang="en-US" sz="800" dirty="0">
                <a:solidFill>
                  <a:schemeClr val="tx1"/>
                </a:solidFill>
                <a:latin typeface="Arial" panose="020B0604020202020204" pitchFamily="34" charset="0"/>
                <a:cs typeface="Arial" panose="020B0604020202020204" pitchFamily="34" charset="0"/>
              </a:rPr>
              <a:t>Q2.  On a scale of 1 to 5, how concerned are you about each of these medical conditions?  </a:t>
            </a:r>
            <a:br>
              <a:rPr lang="en-US" sz="800" dirty="0">
                <a:solidFill>
                  <a:schemeClr val="tx1"/>
                </a:solidFill>
                <a:latin typeface="Arial" panose="020B0604020202020204" pitchFamily="34" charset="0"/>
                <a:cs typeface="Arial" panose="020B0604020202020204" pitchFamily="34" charset="0"/>
              </a:rPr>
            </a:br>
            <a:r>
              <a:rPr lang="en-US" sz="800" dirty="0">
                <a:solidFill>
                  <a:schemeClr val="tx1"/>
                </a:solidFill>
                <a:latin typeface="Arial" panose="020B0604020202020204" pitchFamily="34" charset="0"/>
                <a:cs typeface="Arial" panose="020B0604020202020204" pitchFamily="34" charset="0"/>
              </a:rPr>
              <a:t>(Where 1 is not at all concerned and 5 is extremely concerned about risk to your health</a:t>
            </a:r>
            <a:r>
              <a:rPr lang="en-US" sz="800" dirty="0" smtClean="0">
                <a:solidFill>
                  <a:schemeClr val="tx1"/>
                </a:solidFill>
                <a:latin typeface="Arial" panose="020B0604020202020204" pitchFamily="34" charset="0"/>
                <a:cs typeface="Arial" panose="020B0604020202020204" pitchFamily="34" charset="0"/>
              </a:rPr>
              <a:t>.)</a:t>
            </a:r>
            <a:endParaRPr lang="en-US" sz="800" dirty="0">
              <a:solidFill>
                <a:schemeClr val="tx1"/>
              </a:solidFill>
              <a:latin typeface="Arial" panose="020B0604020202020204" pitchFamily="34" charset="0"/>
              <a:cs typeface="Arial" panose="020B0604020202020204" pitchFamily="34" charset="0"/>
            </a:endParaRPr>
          </a:p>
        </p:txBody>
      </p:sp>
      <p:grpSp>
        <p:nvGrpSpPr>
          <p:cNvPr id="79" name="Group 78"/>
          <p:cNvGrpSpPr/>
          <p:nvPr/>
        </p:nvGrpSpPr>
        <p:grpSpPr>
          <a:xfrm>
            <a:off x="6515" y="2697161"/>
            <a:ext cx="2782306" cy="1189039"/>
            <a:chOff x="-69685" y="2678111"/>
            <a:chExt cx="2782306" cy="1189039"/>
          </a:xfrm>
        </p:grpSpPr>
        <p:grpSp>
          <p:nvGrpSpPr>
            <p:cNvPr id="80" name="Group 79"/>
            <p:cNvGrpSpPr/>
            <p:nvPr/>
          </p:nvGrpSpPr>
          <p:grpSpPr>
            <a:xfrm>
              <a:off x="531093" y="2678111"/>
              <a:ext cx="2181528" cy="1189039"/>
              <a:chOff x="554355" y="730015"/>
              <a:chExt cx="3052897" cy="1189039"/>
            </a:xfrm>
          </p:grpSpPr>
          <p:graphicFrame>
            <p:nvGraphicFramePr>
              <p:cNvPr id="84" name="Chart 83"/>
              <p:cNvGraphicFramePr/>
              <p:nvPr>
                <p:extLst>
                  <p:ext uri="{D42A27DB-BD31-4B8C-83A1-F6EECF244321}">
                    <p14:modId xmlns:p14="http://schemas.microsoft.com/office/powerpoint/2010/main" val="2715492300"/>
                  </p:ext>
                </p:extLst>
              </p:nvPr>
            </p:nvGraphicFramePr>
            <p:xfrm>
              <a:off x="755365" y="895351"/>
              <a:ext cx="2851887" cy="1023703"/>
            </p:xfrm>
            <a:graphic>
              <a:graphicData uri="http://schemas.openxmlformats.org/drawingml/2006/chart">
                <c:chart xmlns:c="http://schemas.openxmlformats.org/drawingml/2006/chart" xmlns:r="http://schemas.openxmlformats.org/officeDocument/2006/relationships" r:id="rId6"/>
              </a:graphicData>
            </a:graphic>
          </p:graphicFrame>
          <p:sp>
            <p:nvSpPr>
              <p:cNvPr id="85" name="TextBox 84"/>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Locale</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81" name="TextBox 80"/>
            <p:cNvSpPr txBox="1"/>
            <p:nvPr/>
          </p:nvSpPr>
          <p:spPr>
            <a:xfrm>
              <a:off x="191188" y="2955110"/>
              <a:ext cx="578539"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82" name="TextBox 81"/>
            <p:cNvSpPr txBox="1"/>
            <p:nvPr/>
          </p:nvSpPr>
          <p:spPr>
            <a:xfrm>
              <a:off x="-69685" y="3210856"/>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Suburban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83" name="TextBox 82"/>
            <p:cNvSpPr txBox="1"/>
            <p:nvPr/>
          </p:nvSpPr>
          <p:spPr>
            <a:xfrm>
              <a:off x="20744" y="3476343"/>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Rural</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grpSp>
      <p:grpSp>
        <p:nvGrpSpPr>
          <p:cNvPr id="87" name="Group 86"/>
          <p:cNvGrpSpPr/>
          <p:nvPr/>
        </p:nvGrpSpPr>
        <p:grpSpPr>
          <a:xfrm>
            <a:off x="569356" y="1487039"/>
            <a:ext cx="255198" cy="990759"/>
            <a:chOff x="665612" y="1487039"/>
            <a:chExt cx="255198" cy="990759"/>
          </a:xfrm>
        </p:grpSpPr>
        <p:sp>
          <p:nvSpPr>
            <p:cNvPr id="88" name="TextBox 87"/>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97" name="TextBox 96"/>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04" name="TextBox 103"/>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05" name="TextBox 104"/>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06" name="TextBox 105"/>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07" name="TextBox 106"/>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08" name="Group 107"/>
          <p:cNvGrpSpPr/>
          <p:nvPr/>
        </p:nvGrpSpPr>
        <p:grpSpPr>
          <a:xfrm>
            <a:off x="701708" y="2989988"/>
            <a:ext cx="256802" cy="740828"/>
            <a:chOff x="665612" y="1547199"/>
            <a:chExt cx="256802" cy="740828"/>
          </a:xfrm>
        </p:grpSpPr>
        <p:sp>
          <p:nvSpPr>
            <p:cNvPr id="114" name="TextBox 113"/>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116" name="TextBox 115"/>
            <p:cNvSpPr txBox="1"/>
            <p:nvPr/>
          </p:nvSpPr>
          <p:spPr>
            <a:xfrm>
              <a:off x="665612" y="1799020"/>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164" name="TextBox 163"/>
            <p:cNvSpPr txBox="1"/>
            <p:nvPr/>
          </p:nvSpPr>
          <p:spPr>
            <a:xfrm>
              <a:off x="701708" y="2057195"/>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pSp>
        <p:nvGrpSpPr>
          <p:cNvPr id="165" name="Group 164"/>
          <p:cNvGrpSpPr/>
          <p:nvPr/>
        </p:nvGrpSpPr>
        <p:grpSpPr>
          <a:xfrm>
            <a:off x="3564321" y="1438911"/>
            <a:ext cx="255198" cy="990759"/>
            <a:chOff x="665612" y="1487039"/>
            <a:chExt cx="255198" cy="990759"/>
          </a:xfrm>
        </p:grpSpPr>
        <p:sp>
          <p:nvSpPr>
            <p:cNvPr id="166" name="TextBox 165"/>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67" name="TextBox 166"/>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68" name="TextBox 167"/>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69" name="TextBox 168"/>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70" name="TextBox 169"/>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71" name="TextBox 170"/>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72" name="Group 171"/>
          <p:cNvGrpSpPr/>
          <p:nvPr/>
        </p:nvGrpSpPr>
        <p:grpSpPr>
          <a:xfrm>
            <a:off x="6612991" y="1438911"/>
            <a:ext cx="255198" cy="990759"/>
            <a:chOff x="665612" y="1487039"/>
            <a:chExt cx="255198" cy="990759"/>
          </a:xfrm>
        </p:grpSpPr>
        <p:sp>
          <p:nvSpPr>
            <p:cNvPr id="173" name="TextBox 172"/>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74" name="TextBox 173"/>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75" name="TextBox 174"/>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76" name="TextBox 175"/>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77" name="TextBox 176"/>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78" name="TextBox 177"/>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79" name="Group 178"/>
          <p:cNvGrpSpPr/>
          <p:nvPr/>
        </p:nvGrpSpPr>
        <p:grpSpPr>
          <a:xfrm>
            <a:off x="2929916" y="2697161"/>
            <a:ext cx="2782306" cy="1189039"/>
            <a:chOff x="-69685" y="2678111"/>
            <a:chExt cx="2782306" cy="1189039"/>
          </a:xfrm>
        </p:grpSpPr>
        <p:grpSp>
          <p:nvGrpSpPr>
            <p:cNvPr id="180" name="Group 179"/>
            <p:cNvGrpSpPr/>
            <p:nvPr/>
          </p:nvGrpSpPr>
          <p:grpSpPr>
            <a:xfrm>
              <a:off x="531093" y="2678111"/>
              <a:ext cx="2181528" cy="1189039"/>
              <a:chOff x="554355" y="730015"/>
              <a:chExt cx="3052897" cy="1189039"/>
            </a:xfrm>
          </p:grpSpPr>
          <p:graphicFrame>
            <p:nvGraphicFramePr>
              <p:cNvPr id="184" name="Chart 183"/>
              <p:cNvGraphicFramePr/>
              <p:nvPr>
                <p:extLst>
                  <p:ext uri="{D42A27DB-BD31-4B8C-83A1-F6EECF244321}">
                    <p14:modId xmlns:p14="http://schemas.microsoft.com/office/powerpoint/2010/main" val="1836909900"/>
                  </p:ext>
                </p:extLst>
              </p:nvPr>
            </p:nvGraphicFramePr>
            <p:xfrm>
              <a:off x="755365" y="895351"/>
              <a:ext cx="2851887" cy="1023703"/>
            </p:xfrm>
            <a:graphic>
              <a:graphicData uri="http://schemas.openxmlformats.org/drawingml/2006/chart">
                <c:chart xmlns:c="http://schemas.openxmlformats.org/drawingml/2006/chart" xmlns:r="http://schemas.openxmlformats.org/officeDocument/2006/relationships" r:id="rId7"/>
              </a:graphicData>
            </a:graphic>
          </p:graphicFrame>
          <p:sp>
            <p:nvSpPr>
              <p:cNvPr id="185" name="TextBox 184"/>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Locale</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81" name="TextBox 180"/>
            <p:cNvSpPr txBox="1"/>
            <p:nvPr/>
          </p:nvSpPr>
          <p:spPr>
            <a:xfrm>
              <a:off x="191188" y="2955110"/>
              <a:ext cx="578539"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82" name="TextBox 181"/>
            <p:cNvSpPr txBox="1"/>
            <p:nvPr/>
          </p:nvSpPr>
          <p:spPr>
            <a:xfrm>
              <a:off x="-69685" y="3210856"/>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Suburban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83" name="TextBox 182"/>
            <p:cNvSpPr txBox="1"/>
            <p:nvPr/>
          </p:nvSpPr>
          <p:spPr>
            <a:xfrm>
              <a:off x="20744" y="3476343"/>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Rural</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grpSp>
      <p:grpSp>
        <p:nvGrpSpPr>
          <p:cNvPr id="186" name="Group 185"/>
          <p:cNvGrpSpPr/>
          <p:nvPr/>
        </p:nvGrpSpPr>
        <p:grpSpPr>
          <a:xfrm>
            <a:off x="3620825" y="2989988"/>
            <a:ext cx="256802" cy="740828"/>
            <a:chOff x="665612" y="1547199"/>
            <a:chExt cx="256802" cy="740828"/>
          </a:xfrm>
        </p:grpSpPr>
        <p:sp>
          <p:nvSpPr>
            <p:cNvPr id="187" name="TextBox 186"/>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188" name="TextBox 187"/>
            <p:cNvSpPr txBox="1"/>
            <p:nvPr/>
          </p:nvSpPr>
          <p:spPr>
            <a:xfrm>
              <a:off x="665612" y="1799020"/>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189" name="TextBox 188"/>
            <p:cNvSpPr txBox="1"/>
            <p:nvPr/>
          </p:nvSpPr>
          <p:spPr>
            <a:xfrm>
              <a:off x="701708" y="2057195"/>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pSp>
        <p:nvGrpSpPr>
          <p:cNvPr id="190" name="Group 189"/>
          <p:cNvGrpSpPr/>
          <p:nvPr/>
        </p:nvGrpSpPr>
        <p:grpSpPr>
          <a:xfrm>
            <a:off x="6094994" y="2697161"/>
            <a:ext cx="2782306" cy="1189039"/>
            <a:chOff x="-69685" y="2678111"/>
            <a:chExt cx="2782306" cy="1189039"/>
          </a:xfrm>
        </p:grpSpPr>
        <p:grpSp>
          <p:nvGrpSpPr>
            <p:cNvPr id="191" name="Group 190"/>
            <p:cNvGrpSpPr/>
            <p:nvPr/>
          </p:nvGrpSpPr>
          <p:grpSpPr>
            <a:xfrm>
              <a:off x="531093" y="2678111"/>
              <a:ext cx="2181528" cy="1189039"/>
              <a:chOff x="554355" y="730015"/>
              <a:chExt cx="3052897" cy="1189039"/>
            </a:xfrm>
          </p:grpSpPr>
          <p:graphicFrame>
            <p:nvGraphicFramePr>
              <p:cNvPr id="195" name="Chart 194"/>
              <p:cNvGraphicFramePr/>
              <p:nvPr>
                <p:extLst>
                  <p:ext uri="{D42A27DB-BD31-4B8C-83A1-F6EECF244321}">
                    <p14:modId xmlns:p14="http://schemas.microsoft.com/office/powerpoint/2010/main" val="3598463547"/>
                  </p:ext>
                </p:extLst>
              </p:nvPr>
            </p:nvGraphicFramePr>
            <p:xfrm>
              <a:off x="755365" y="895351"/>
              <a:ext cx="2851887" cy="1023703"/>
            </p:xfrm>
            <a:graphic>
              <a:graphicData uri="http://schemas.openxmlformats.org/drawingml/2006/chart">
                <c:chart xmlns:c="http://schemas.openxmlformats.org/drawingml/2006/chart" xmlns:r="http://schemas.openxmlformats.org/officeDocument/2006/relationships" r:id="rId8"/>
              </a:graphicData>
            </a:graphic>
          </p:graphicFrame>
          <p:sp>
            <p:nvSpPr>
              <p:cNvPr id="196" name="TextBox 195"/>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Locale</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92" name="TextBox 191"/>
            <p:cNvSpPr txBox="1"/>
            <p:nvPr/>
          </p:nvSpPr>
          <p:spPr>
            <a:xfrm>
              <a:off x="191188" y="2955110"/>
              <a:ext cx="578539"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93" name="TextBox 192"/>
            <p:cNvSpPr txBox="1"/>
            <p:nvPr/>
          </p:nvSpPr>
          <p:spPr>
            <a:xfrm>
              <a:off x="-69685" y="3210856"/>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Suburban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94" name="TextBox 193"/>
            <p:cNvSpPr txBox="1"/>
            <p:nvPr/>
          </p:nvSpPr>
          <p:spPr>
            <a:xfrm>
              <a:off x="20744" y="3476343"/>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Rural</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grpSp>
      <p:grpSp>
        <p:nvGrpSpPr>
          <p:cNvPr id="197" name="Group 196"/>
          <p:cNvGrpSpPr/>
          <p:nvPr/>
        </p:nvGrpSpPr>
        <p:grpSpPr>
          <a:xfrm>
            <a:off x="6785903" y="2989988"/>
            <a:ext cx="256802" cy="740828"/>
            <a:chOff x="665612" y="1547199"/>
            <a:chExt cx="256802" cy="740828"/>
          </a:xfrm>
        </p:grpSpPr>
        <p:sp>
          <p:nvSpPr>
            <p:cNvPr id="198" name="TextBox 197"/>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199" name="TextBox 198"/>
            <p:cNvSpPr txBox="1"/>
            <p:nvPr/>
          </p:nvSpPr>
          <p:spPr>
            <a:xfrm>
              <a:off x="665612" y="1799020"/>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200" name="TextBox 199"/>
            <p:cNvSpPr txBox="1"/>
            <p:nvPr/>
          </p:nvSpPr>
          <p:spPr>
            <a:xfrm>
              <a:off x="701708" y="2057195"/>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aphicFrame>
        <p:nvGraphicFramePr>
          <p:cNvPr id="201" name="Chart 200"/>
          <p:cNvGraphicFramePr/>
          <p:nvPr>
            <p:extLst>
              <p:ext uri="{D42A27DB-BD31-4B8C-83A1-F6EECF244321}">
                <p14:modId xmlns:p14="http://schemas.microsoft.com/office/powerpoint/2010/main" val="2816783528"/>
              </p:ext>
            </p:extLst>
          </p:nvPr>
        </p:nvGraphicFramePr>
        <p:xfrm>
          <a:off x="215344" y="4147320"/>
          <a:ext cx="2867024" cy="1517648"/>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202" name="Chart 201"/>
          <p:cNvGraphicFramePr/>
          <p:nvPr>
            <p:extLst>
              <p:ext uri="{D42A27DB-BD31-4B8C-83A1-F6EECF244321}">
                <p14:modId xmlns:p14="http://schemas.microsoft.com/office/powerpoint/2010/main" val="1109781616"/>
              </p:ext>
            </p:extLst>
          </p:nvPr>
        </p:nvGraphicFramePr>
        <p:xfrm>
          <a:off x="3196669" y="4071120"/>
          <a:ext cx="2867024" cy="1517648"/>
        </p:xfrm>
        <a:graphic>
          <a:graphicData uri="http://schemas.openxmlformats.org/drawingml/2006/chart">
            <c:chart xmlns:c="http://schemas.openxmlformats.org/drawingml/2006/chart" xmlns:r="http://schemas.openxmlformats.org/officeDocument/2006/relationships" r:id="rId10"/>
          </a:graphicData>
        </a:graphic>
      </p:graphicFrame>
      <p:sp>
        <p:nvSpPr>
          <p:cNvPr id="203" name="TextBox 202"/>
          <p:cNvSpPr txBox="1"/>
          <p:nvPr/>
        </p:nvSpPr>
        <p:spPr>
          <a:xfrm>
            <a:off x="2239975" y="4259162"/>
            <a:ext cx="551754" cy="215444"/>
          </a:xfrm>
          <a:prstGeom prst="rect">
            <a:avLst/>
          </a:prstGeom>
          <a:noFill/>
        </p:spPr>
        <p:txBody>
          <a:bodyPr wrap="none" rtlCol="0">
            <a:spAutoFit/>
          </a:bodyPr>
          <a:lstStyle/>
          <a:p>
            <a:r>
              <a:rPr lang="en-US" sz="800" dirty="0" smtClean="0">
                <a:solidFill>
                  <a:schemeClr val="tx1"/>
                </a:solidFill>
              </a:rPr>
              <a:t>CDEFGHI</a:t>
            </a:r>
            <a:endParaRPr lang="en-US" sz="800" dirty="0">
              <a:solidFill>
                <a:schemeClr val="tx1"/>
              </a:solidFill>
            </a:endParaRPr>
          </a:p>
        </p:txBody>
      </p:sp>
      <p:sp>
        <p:nvSpPr>
          <p:cNvPr id="204" name="TextBox 203"/>
          <p:cNvSpPr txBox="1"/>
          <p:nvPr/>
        </p:nvSpPr>
        <p:spPr>
          <a:xfrm>
            <a:off x="2158096" y="4386807"/>
            <a:ext cx="551754" cy="215444"/>
          </a:xfrm>
          <a:prstGeom prst="rect">
            <a:avLst/>
          </a:prstGeom>
          <a:noFill/>
        </p:spPr>
        <p:txBody>
          <a:bodyPr wrap="none" rtlCol="0">
            <a:spAutoFit/>
          </a:bodyPr>
          <a:lstStyle/>
          <a:p>
            <a:r>
              <a:rPr lang="en-US" sz="800" dirty="0" smtClean="0">
                <a:solidFill>
                  <a:schemeClr val="tx1"/>
                </a:solidFill>
              </a:rPr>
              <a:t>CDEFGHI</a:t>
            </a:r>
            <a:endParaRPr lang="en-US" sz="800" dirty="0">
              <a:solidFill>
                <a:schemeClr val="tx1"/>
              </a:solidFill>
            </a:endParaRPr>
          </a:p>
        </p:txBody>
      </p:sp>
      <p:sp>
        <p:nvSpPr>
          <p:cNvPr id="205" name="TextBox 204"/>
          <p:cNvSpPr txBox="1"/>
          <p:nvPr/>
        </p:nvSpPr>
        <p:spPr>
          <a:xfrm>
            <a:off x="1502085" y="4518593"/>
            <a:ext cx="385042" cy="215444"/>
          </a:xfrm>
          <a:prstGeom prst="rect">
            <a:avLst/>
          </a:prstGeom>
          <a:noFill/>
        </p:spPr>
        <p:txBody>
          <a:bodyPr wrap="none" rtlCol="0">
            <a:spAutoFit/>
          </a:bodyPr>
          <a:lstStyle/>
          <a:p>
            <a:r>
              <a:rPr lang="en-US" sz="800" dirty="0" smtClean="0">
                <a:solidFill>
                  <a:schemeClr val="tx1"/>
                </a:solidFill>
              </a:rPr>
              <a:t>FGHI</a:t>
            </a:r>
            <a:endParaRPr lang="en-US" sz="800" dirty="0">
              <a:solidFill>
                <a:schemeClr val="tx1"/>
              </a:solidFill>
            </a:endParaRPr>
          </a:p>
        </p:txBody>
      </p:sp>
      <p:sp>
        <p:nvSpPr>
          <p:cNvPr id="206" name="TextBox 205"/>
          <p:cNvSpPr txBox="1"/>
          <p:nvPr/>
        </p:nvSpPr>
        <p:spPr>
          <a:xfrm>
            <a:off x="1413977" y="4662411"/>
            <a:ext cx="274434" cy="215444"/>
          </a:xfrm>
          <a:prstGeom prst="rect">
            <a:avLst/>
          </a:prstGeom>
          <a:noFill/>
        </p:spPr>
        <p:txBody>
          <a:bodyPr wrap="none" rtlCol="0">
            <a:spAutoFit/>
          </a:bodyPr>
          <a:lstStyle/>
          <a:p>
            <a:r>
              <a:rPr lang="en-US" sz="800" dirty="0" smtClean="0">
                <a:solidFill>
                  <a:schemeClr val="tx1"/>
                </a:solidFill>
              </a:rPr>
              <a:t>HI</a:t>
            </a:r>
            <a:endParaRPr lang="en-US" sz="800" dirty="0">
              <a:solidFill>
                <a:schemeClr val="tx1"/>
              </a:solidFill>
            </a:endParaRPr>
          </a:p>
        </p:txBody>
      </p:sp>
      <p:sp>
        <p:nvSpPr>
          <p:cNvPr id="207" name="TextBox 206"/>
          <p:cNvSpPr txBox="1"/>
          <p:nvPr/>
        </p:nvSpPr>
        <p:spPr>
          <a:xfrm>
            <a:off x="1380375" y="4787793"/>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08" name="TextBox 207"/>
          <p:cNvSpPr txBox="1"/>
          <p:nvPr/>
        </p:nvSpPr>
        <p:spPr>
          <a:xfrm>
            <a:off x="1380375" y="4919579"/>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09" name="TextBox 208"/>
          <p:cNvSpPr txBox="1"/>
          <p:nvPr/>
        </p:nvSpPr>
        <p:spPr>
          <a:xfrm>
            <a:off x="1356311" y="5063397"/>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10" name="TextBox 209"/>
          <p:cNvSpPr txBox="1"/>
          <p:nvPr/>
        </p:nvSpPr>
        <p:spPr>
          <a:xfrm>
            <a:off x="1299282" y="5195183"/>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11" name="TextBox 210"/>
          <p:cNvSpPr txBox="1"/>
          <p:nvPr/>
        </p:nvSpPr>
        <p:spPr>
          <a:xfrm>
            <a:off x="5359254" y="4166643"/>
            <a:ext cx="551754" cy="215444"/>
          </a:xfrm>
          <a:prstGeom prst="rect">
            <a:avLst/>
          </a:prstGeom>
          <a:noFill/>
        </p:spPr>
        <p:txBody>
          <a:bodyPr wrap="none" rtlCol="0">
            <a:spAutoFit/>
          </a:bodyPr>
          <a:lstStyle/>
          <a:p>
            <a:r>
              <a:rPr lang="en-US" sz="800" dirty="0" smtClean="0">
                <a:solidFill>
                  <a:schemeClr val="tx1"/>
                </a:solidFill>
              </a:rPr>
              <a:t>CDEFGHI</a:t>
            </a:r>
            <a:endParaRPr lang="en-US" sz="800" dirty="0">
              <a:solidFill>
                <a:schemeClr val="tx1"/>
              </a:solidFill>
            </a:endParaRPr>
          </a:p>
        </p:txBody>
      </p:sp>
      <p:sp>
        <p:nvSpPr>
          <p:cNvPr id="212" name="TextBox 211"/>
          <p:cNvSpPr txBox="1"/>
          <p:nvPr/>
        </p:nvSpPr>
        <p:spPr>
          <a:xfrm>
            <a:off x="5217780" y="4297864"/>
            <a:ext cx="551754" cy="215444"/>
          </a:xfrm>
          <a:prstGeom prst="rect">
            <a:avLst/>
          </a:prstGeom>
          <a:noFill/>
        </p:spPr>
        <p:txBody>
          <a:bodyPr wrap="none" rtlCol="0">
            <a:spAutoFit/>
          </a:bodyPr>
          <a:lstStyle/>
          <a:p>
            <a:r>
              <a:rPr lang="en-US" sz="800" dirty="0" smtClean="0">
                <a:solidFill>
                  <a:schemeClr val="tx1"/>
                </a:solidFill>
              </a:rPr>
              <a:t>CDEFGHI</a:t>
            </a:r>
            <a:endParaRPr lang="en-US" sz="800" dirty="0">
              <a:solidFill>
                <a:schemeClr val="tx1"/>
              </a:solidFill>
            </a:endParaRPr>
          </a:p>
        </p:txBody>
      </p:sp>
      <p:sp>
        <p:nvSpPr>
          <p:cNvPr id="213" name="TextBox 212"/>
          <p:cNvSpPr txBox="1"/>
          <p:nvPr/>
        </p:nvSpPr>
        <p:spPr>
          <a:xfrm>
            <a:off x="4666026" y="4441687"/>
            <a:ext cx="434734" cy="215444"/>
          </a:xfrm>
          <a:prstGeom prst="rect">
            <a:avLst/>
          </a:prstGeom>
          <a:noFill/>
        </p:spPr>
        <p:txBody>
          <a:bodyPr wrap="none" rtlCol="0">
            <a:spAutoFit/>
          </a:bodyPr>
          <a:lstStyle/>
          <a:p>
            <a:r>
              <a:rPr lang="en-US" sz="800" dirty="0" smtClean="0">
                <a:solidFill>
                  <a:schemeClr val="tx1"/>
                </a:solidFill>
              </a:rPr>
              <a:t>EFGHI</a:t>
            </a:r>
            <a:endParaRPr lang="en-US" sz="800" dirty="0">
              <a:solidFill>
                <a:schemeClr val="tx1"/>
              </a:solidFill>
            </a:endParaRPr>
          </a:p>
        </p:txBody>
      </p:sp>
      <p:sp>
        <p:nvSpPr>
          <p:cNvPr id="214" name="TextBox 213"/>
          <p:cNvSpPr txBox="1"/>
          <p:nvPr/>
        </p:nvSpPr>
        <p:spPr>
          <a:xfrm>
            <a:off x="4454864" y="4579663"/>
            <a:ext cx="338554" cy="215444"/>
          </a:xfrm>
          <a:prstGeom prst="rect">
            <a:avLst/>
          </a:prstGeom>
          <a:noFill/>
        </p:spPr>
        <p:txBody>
          <a:bodyPr wrap="none" rtlCol="0">
            <a:spAutoFit/>
          </a:bodyPr>
          <a:lstStyle/>
          <a:p>
            <a:r>
              <a:rPr lang="en-US" sz="800" smtClean="0">
                <a:solidFill>
                  <a:schemeClr val="tx1"/>
                </a:solidFill>
              </a:rPr>
              <a:t>GHI</a:t>
            </a:r>
            <a:endParaRPr lang="en-US" sz="800" dirty="0">
              <a:solidFill>
                <a:schemeClr val="tx1"/>
              </a:solidFill>
            </a:endParaRPr>
          </a:p>
        </p:txBody>
      </p:sp>
      <p:sp>
        <p:nvSpPr>
          <p:cNvPr id="215" name="TextBox 214"/>
          <p:cNvSpPr txBox="1"/>
          <p:nvPr/>
        </p:nvSpPr>
        <p:spPr>
          <a:xfrm>
            <a:off x="8284980" y="4154611"/>
            <a:ext cx="551754" cy="215444"/>
          </a:xfrm>
          <a:prstGeom prst="rect">
            <a:avLst/>
          </a:prstGeom>
          <a:noFill/>
        </p:spPr>
        <p:txBody>
          <a:bodyPr wrap="none" rtlCol="0">
            <a:spAutoFit/>
          </a:bodyPr>
          <a:lstStyle/>
          <a:p>
            <a:r>
              <a:rPr lang="en-US" sz="800" dirty="0" smtClean="0">
                <a:solidFill>
                  <a:schemeClr val="tx1"/>
                </a:solidFill>
              </a:rPr>
              <a:t>CDEFGHI</a:t>
            </a:r>
            <a:endParaRPr lang="en-US" sz="800" dirty="0">
              <a:solidFill>
                <a:schemeClr val="tx1"/>
              </a:solidFill>
            </a:endParaRPr>
          </a:p>
        </p:txBody>
      </p:sp>
      <p:sp>
        <p:nvSpPr>
          <p:cNvPr id="216" name="TextBox 215"/>
          <p:cNvSpPr txBox="1"/>
          <p:nvPr/>
        </p:nvSpPr>
        <p:spPr>
          <a:xfrm>
            <a:off x="8196706" y="4286397"/>
            <a:ext cx="551754" cy="215444"/>
          </a:xfrm>
          <a:prstGeom prst="rect">
            <a:avLst/>
          </a:prstGeom>
          <a:noFill/>
        </p:spPr>
        <p:txBody>
          <a:bodyPr wrap="none" rtlCol="0">
            <a:spAutoFit/>
          </a:bodyPr>
          <a:lstStyle/>
          <a:p>
            <a:r>
              <a:rPr lang="en-US" sz="800" dirty="0" smtClean="0">
                <a:solidFill>
                  <a:schemeClr val="tx1"/>
                </a:solidFill>
              </a:rPr>
              <a:t>CDEFGHI</a:t>
            </a:r>
            <a:endParaRPr lang="en-US" sz="800" dirty="0">
              <a:solidFill>
                <a:schemeClr val="tx1"/>
              </a:solidFill>
            </a:endParaRPr>
          </a:p>
        </p:txBody>
      </p:sp>
      <p:sp>
        <p:nvSpPr>
          <p:cNvPr id="217" name="TextBox 216"/>
          <p:cNvSpPr txBox="1"/>
          <p:nvPr/>
        </p:nvSpPr>
        <p:spPr>
          <a:xfrm>
            <a:off x="7495598" y="4434935"/>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18" name="TextBox 217"/>
          <p:cNvSpPr txBox="1"/>
          <p:nvPr/>
        </p:nvSpPr>
        <p:spPr>
          <a:xfrm>
            <a:off x="7459502" y="4562352"/>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19" name="TextBox 218"/>
          <p:cNvSpPr txBox="1"/>
          <p:nvPr/>
        </p:nvSpPr>
        <p:spPr>
          <a:xfrm>
            <a:off x="7456301" y="4711236"/>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20" name="TextBox 219"/>
          <p:cNvSpPr txBox="1"/>
          <p:nvPr/>
        </p:nvSpPr>
        <p:spPr>
          <a:xfrm>
            <a:off x="7444269" y="4835921"/>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21" name="TextBox 220"/>
          <p:cNvSpPr txBox="1"/>
          <p:nvPr/>
        </p:nvSpPr>
        <p:spPr>
          <a:xfrm>
            <a:off x="7456301" y="4967707"/>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22" name="TextBox 221"/>
          <p:cNvSpPr txBox="1"/>
          <p:nvPr/>
        </p:nvSpPr>
        <p:spPr>
          <a:xfrm>
            <a:off x="7426537" y="5099493"/>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graphicFrame>
        <p:nvGraphicFramePr>
          <p:cNvPr id="223" name="Chart 222"/>
          <p:cNvGraphicFramePr/>
          <p:nvPr>
            <p:extLst>
              <p:ext uri="{D42A27DB-BD31-4B8C-83A1-F6EECF244321}">
                <p14:modId xmlns:p14="http://schemas.microsoft.com/office/powerpoint/2010/main" val="641287448"/>
              </p:ext>
            </p:extLst>
          </p:nvPr>
        </p:nvGraphicFramePr>
        <p:xfrm>
          <a:off x="6254194" y="4061595"/>
          <a:ext cx="2867024" cy="1517648"/>
        </p:xfrm>
        <a:graphic>
          <a:graphicData uri="http://schemas.openxmlformats.org/drawingml/2006/chart">
            <c:chart xmlns:c="http://schemas.openxmlformats.org/drawingml/2006/chart" xmlns:r="http://schemas.openxmlformats.org/officeDocument/2006/relationships" r:id="rId11"/>
          </a:graphicData>
        </a:graphic>
      </p:graphicFrame>
      <p:pic>
        <p:nvPicPr>
          <p:cNvPr id="131" name="Picture 130"/>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8327550" y="101365"/>
            <a:ext cx="612648" cy="612648"/>
          </a:xfrm>
          <a:prstGeom prst="rect">
            <a:avLst/>
          </a:prstGeom>
        </p:spPr>
      </p:pic>
      <p:sp>
        <p:nvSpPr>
          <p:cNvPr id="132" name="TextBox 131"/>
          <p:cNvSpPr txBox="1"/>
          <p:nvPr/>
        </p:nvSpPr>
        <p:spPr>
          <a:xfrm>
            <a:off x="1553262" y="3257652"/>
            <a:ext cx="285656" cy="230832"/>
          </a:xfrm>
          <a:prstGeom prst="rect">
            <a:avLst/>
          </a:prstGeom>
          <a:noFill/>
        </p:spPr>
        <p:txBody>
          <a:bodyPr wrap="none" rtlCol="0">
            <a:spAutoFit/>
          </a:bodyPr>
          <a:lstStyle/>
          <a:p>
            <a:pPr algn="ctr"/>
            <a:r>
              <a:rPr lang="en-US" sz="900" dirty="0" smtClean="0">
                <a:solidFill>
                  <a:schemeClr val="tx1"/>
                </a:solidFill>
              </a:rPr>
              <a:t>GI</a:t>
            </a:r>
            <a:endParaRPr lang="en-US" sz="900" dirty="0">
              <a:solidFill>
                <a:schemeClr val="tx1"/>
              </a:solidFill>
            </a:endParaRPr>
          </a:p>
        </p:txBody>
      </p:sp>
      <p:sp>
        <p:nvSpPr>
          <p:cNvPr id="134" name="TextBox 133"/>
          <p:cNvSpPr txBox="1"/>
          <p:nvPr/>
        </p:nvSpPr>
        <p:spPr>
          <a:xfrm>
            <a:off x="4454791" y="3258338"/>
            <a:ext cx="213520" cy="230832"/>
          </a:xfrm>
          <a:prstGeom prst="rect">
            <a:avLst/>
          </a:prstGeom>
          <a:noFill/>
        </p:spPr>
        <p:txBody>
          <a:bodyPr wrap="none" rtlCol="0">
            <a:spAutoFit/>
          </a:bodyPr>
          <a:lstStyle/>
          <a:p>
            <a:pPr algn="ctr"/>
            <a:r>
              <a:rPr lang="en-US" sz="900" dirty="0" smtClean="0">
                <a:solidFill>
                  <a:schemeClr val="tx1"/>
                </a:solidFill>
              </a:rPr>
              <a:t>I</a:t>
            </a:r>
            <a:endParaRPr lang="en-US" sz="900" dirty="0">
              <a:solidFill>
                <a:schemeClr val="tx1"/>
              </a:solidFill>
            </a:endParaRPr>
          </a:p>
        </p:txBody>
      </p:sp>
    </p:spTree>
    <p:extLst>
      <p:ext uri="{BB962C8B-B14F-4D97-AF65-F5344CB8AC3E}">
        <p14:creationId xmlns:p14="http://schemas.microsoft.com/office/powerpoint/2010/main" val="115226678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solidFill>
                  <a:srgbClr val="FFFFFF"/>
                </a:solidFill>
              </a:rPr>
              <a:t> - </a:t>
            </a:r>
            <a:fld id="{8FAC1CE3-0013-4A1C-AA61-A816E609AAE0}" type="slidenum">
              <a:rPr lang="en-US" smtClean="0">
                <a:solidFill>
                  <a:srgbClr val="FFFFFF"/>
                </a:solidFill>
              </a:rPr>
              <a:pPr/>
              <a:t>18</a:t>
            </a:fld>
            <a:r>
              <a:rPr lang="en-US" smtClean="0">
                <a:solidFill>
                  <a:srgbClr val="FFFFFF"/>
                </a:solidFill>
              </a:rPr>
              <a:t> -</a:t>
            </a:r>
            <a:endParaRPr lang="en-US">
              <a:solidFill>
                <a:srgbClr val="FFFFFF"/>
              </a:solidFill>
            </a:endParaRPr>
          </a:p>
        </p:txBody>
      </p:sp>
      <p:sp>
        <p:nvSpPr>
          <p:cNvPr id="3" name="Title 1"/>
          <p:cNvSpPr txBox="1">
            <a:spLocks/>
          </p:cNvSpPr>
          <p:nvPr/>
        </p:nvSpPr>
        <p:spPr>
          <a:xfrm>
            <a:off x="139147" y="139465"/>
            <a:ext cx="886968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pPr algn="ctr"/>
            <a:r>
              <a:rPr lang="en-US" sz="2800" kern="0" dirty="0" smtClean="0">
                <a:solidFill>
                  <a:srgbClr val="000000"/>
                </a:solidFill>
              </a:rPr>
              <a:t>Aided Awareness of Various Medical Conditions</a:t>
            </a:r>
            <a:endParaRPr lang="en-US" sz="2800" kern="0" dirty="0">
              <a:solidFill>
                <a:srgbClr val="000000"/>
              </a:solidFill>
            </a:endParaRPr>
          </a:p>
        </p:txBody>
      </p:sp>
      <p:sp>
        <p:nvSpPr>
          <p:cNvPr id="4" name="TextBox 3"/>
          <p:cNvSpPr txBox="1"/>
          <p:nvPr/>
        </p:nvSpPr>
        <p:spPr>
          <a:xfrm>
            <a:off x="2496709" y="755628"/>
            <a:ext cx="4015409" cy="369332"/>
          </a:xfrm>
          <a:prstGeom prst="rect">
            <a:avLst/>
          </a:prstGeom>
          <a:noFill/>
        </p:spPr>
        <p:txBody>
          <a:bodyPr wrap="square" rtlCol="0">
            <a:spAutoFit/>
          </a:bodyPr>
          <a:lstStyle/>
          <a:p>
            <a:pPr algn="ctr"/>
            <a:r>
              <a:rPr lang="en-US" dirty="0">
                <a:solidFill>
                  <a:srgbClr val="000000"/>
                </a:solidFill>
                <a:latin typeface="Arial" panose="020B0604020202020204" pitchFamily="34" charset="0"/>
                <a:cs typeface="Arial" panose="020B0604020202020204" pitchFamily="34" charset="0"/>
              </a:rPr>
              <a:t>Among Adults 18+</a:t>
            </a:r>
          </a:p>
        </p:txBody>
      </p:sp>
      <p:sp>
        <p:nvSpPr>
          <p:cNvPr id="5" name="Rectangle 4"/>
          <p:cNvSpPr/>
          <p:nvPr/>
        </p:nvSpPr>
        <p:spPr>
          <a:xfrm>
            <a:off x="83490" y="6272400"/>
            <a:ext cx="7033137" cy="461665"/>
          </a:xfrm>
          <a:prstGeom prst="rect">
            <a:avLst/>
          </a:prstGeom>
        </p:spPr>
        <p:txBody>
          <a:bodyPr wrap="square">
            <a:spAutoFit/>
          </a:bodyPr>
          <a:lstStyle/>
          <a:p>
            <a:r>
              <a:rPr lang="en-US" sz="800" dirty="0">
                <a:solidFill>
                  <a:srgbClr val="000000"/>
                </a:solidFill>
                <a:latin typeface="Arial" panose="020B0604020202020204" pitchFamily="34" charset="0"/>
                <a:cs typeface="Arial" panose="020B0604020202020204" pitchFamily="34" charset="0"/>
              </a:rPr>
              <a:t>Base: All Respondents.</a:t>
            </a:r>
          </a:p>
          <a:p>
            <a:r>
              <a:rPr lang="en-US" sz="800" dirty="0">
                <a:solidFill>
                  <a:srgbClr val="000000"/>
                </a:solidFill>
                <a:latin typeface="Arial" panose="020B0604020202020204" pitchFamily="34" charset="0"/>
                <a:cs typeface="Arial" panose="020B0604020202020204" pitchFamily="34" charset="0"/>
              </a:rPr>
              <a:t>Q1.  For each medical condition or term listed, indicate if you are aware of or have ever heard the term. </a:t>
            </a:r>
            <a:endParaRPr lang="en-US" sz="800" dirty="0" smtClean="0">
              <a:solidFill>
                <a:srgbClr val="000000"/>
              </a:solidFill>
              <a:latin typeface="Arial" panose="020B0604020202020204" pitchFamily="34" charset="0"/>
              <a:cs typeface="Arial" panose="020B0604020202020204" pitchFamily="34" charset="0"/>
            </a:endParaRPr>
          </a:p>
          <a:p>
            <a:r>
              <a:rPr lang="en-US" sz="800" i="1" dirty="0" smtClean="0">
                <a:solidFill>
                  <a:srgbClr val="000000"/>
                </a:solidFill>
                <a:latin typeface="Arial" panose="020B0604020202020204" pitchFamily="34" charset="0"/>
                <a:cs typeface="Arial" panose="020B0604020202020204" pitchFamily="34" charset="0"/>
              </a:rPr>
              <a:t>*Aided Awareness indicates respondents were shown a list of terms from which to select their response.</a:t>
            </a:r>
            <a:endParaRPr lang="en-US" sz="800" i="1" dirty="0">
              <a:solidFill>
                <a:srgbClr val="000000"/>
              </a:solidFill>
              <a:latin typeface="Arial" panose="020B0604020202020204" pitchFamily="34" charset="0"/>
              <a:cs typeface="Arial" panose="020B0604020202020204" pitchFamily="34" charset="0"/>
            </a:endParaRPr>
          </a:p>
        </p:txBody>
      </p:sp>
      <p:graphicFrame>
        <p:nvGraphicFramePr>
          <p:cNvPr id="6" name="Chart 5"/>
          <p:cNvGraphicFramePr/>
          <p:nvPr>
            <p:extLst>
              <p:ext uri="{D42A27DB-BD31-4B8C-83A1-F6EECF244321}">
                <p14:modId xmlns:p14="http://schemas.microsoft.com/office/powerpoint/2010/main" val="2103048073"/>
              </p:ext>
            </p:extLst>
          </p:nvPr>
        </p:nvGraphicFramePr>
        <p:xfrm>
          <a:off x="536697" y="1011855"/>
          <a:ext cx="3371459" cy="1735277"/>
        </p:xfrm>
        <a:graphic>
          <a:graphicData uri="http://schemas.openxmlformats.org/drawingml/2006/chart">
            <c:chart xmlns:c="http://schemas.openxmlformats.org/drawingml/2006/chart" xmlns:r="http://schemas.openxmlformats.org/officeDocument/2006/relationships" r:id="rId2"/>
          </a:graphicData>
        </a:graphic>
      </p:graphicFrame>
      <p:sp>
        <p:nvSpPr>
          <p:cNvPr id="7" name="TextBox 6"/>
          <p:cNvSpPr txBox="1"/>
          <p:nvPr/>
        </p:nvSpPr>
        <p:spPr>
          <a:xfrm>
            <a:off x="1293400" y="1214726"/>
            <a:ext cx="2058500" cy="498598"/>
          </a:xfrm>
          <a:prstGeom prst="rect">
            <a:avLst/>
          </a:prstGeom>
          <a:noFill/>
        </p:spPr>
        <p:txBody>
          <a:bodyPr wrap="square" rtlCol="0" anchor="b">
            <a:spAutoFit/>
          </a:bodyPr>
          <a:lstStyle/>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a:p>
            <a:pPr>
              <a:lnSpc>
                <a:spcPct val="80000"/>
              </a:lnSpc>
            </a:pPr>
            <a:r>
              <a:rPr lang="en-CA" sz="1100" b="1" dirty="0">
                <a:solidFill>
                  <a:srgbClr val="0D204A">
                    <a:lumMod val="90000"/>
                    <a:lumOff val="10000"/>
                  </a:srgbClr>
                </a:solidFill>
                <a:latin typeface="Arial" panose="020B0604020202020204" pitchFamily="34" charset="0"/>
                <a:cs typeface="Arial" panose="020B0604020202020204" pitchFamily="34" charset="0"/>
              </a:rPr>
              <a:t>HIGH BLOOD PRESSURE</a:t>
            </a:r>
          </a:p>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p:txBody>
      </p:sp>
      <p:grpSp>
        <p:nvGrpSpPr>
          <p:cNvPr id="15" name="Group 14"/>
          <p:cNvGrpSpPr/>
          <p:nvPr/>
        </p:nvGrpSpPr>
        <p:grpSpPr>
          <a:xfrm>
            <a:off x="401530" y="1518141"/>
            <a:ext cx="3291835" cy="361638"/>
            <a:chOff x="11931" y="1518141"/>
            <a:chExt cx="3291835" cy="361638"/>
          </a:xfrm>
        </p:grpSpPr>
        <p:cxnSp>
          <p:nvCxnSpPr>
            <p:cNvPr id="9" name="Straight Connector 8"/>
            <p:cNvCxnSpPr/>
            <p:nvPr/>
          </p:nvCxnSpPr>
          <p:spPr bwMode="auto">
            <a:xfrm>
              <a:off x="469126" y="1757239"/>
              <a:ext cx="2834640" cy="0"/>
            </a:xfrm>
            <a:prstGeom prst="line">
              <a:avLst/>
            </a:prstGeom>
            <a:solidFill>
              <a:schemeClr val="accent1"/>
            </a:solidFill>
            <a:ln w="9525" cap="flat" cmpd="sng" algn="ctr">
              <a:solidFill>
                <a:srgbClr val="FF0000"/>
              </a:solidFill>
              <a:prstDash val="sysDot"/>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1" name="TextBox 10"/>
            <p:cNvSpPr txBox="1"/>
            <p:nvPr/>
          </p:nvSpPr>
          <p:spPr>
            <a:xfrm>
              <a:off x="132366" y="1625863"/>
              <a:ext cx="471934" cy="253916"/>
            </a:xfrm>
            <a:prstGeom prst="rect">
              <a:avLst/>
            </a:prstGeom>
            <a:noFill/>
          </p:spPr>
          <p:txBody>
            <a:bodyPr wrap="square" rtlCol="0">
              <a:spAutoFit/>
            </a:bodyPr>
            <a:lstStyle/>
            <a:p>
              <a:pPr algn="ctr" fontAlgn="auto">
                <a:spcBef>
                  <a:spcPts val="0"/>
                </a:spcBef>
                <a:spcAft>
                  <a:spcPts val="0"/>
                </a:spcAft>
              </a:pPr>
              <a:r>
                <a:rPr lang="en-CA" sz="1050" b="1" dirty="0">
                  <a:solidFill>
                    <a:srgbClr val="C00000"/>
                  </a:solidFill>
                  <a:latin typeface="Arial" panose="020B0604020202020204" pitchFamily="34" charset="0"/>
                  <a:cs typeface="Arial" panose="020B0604020202020204" pitchFamily="34" charset="0"/>
                </a:rPr>
                <a:t>90%</a:t>
              </a:r>
            </a:p>
          </p:txBody>
        </p:sp>
        <p:sp>
          <p:nvSpPr>
            <p:cNvPr id="13" name="TextBox 12"/>
            <p:cNvSpPr txBox="1"/>
            <p:nvPr/>
          </p:nvSpPr>
          <p:spPr>
            <a:xfrm>
              <a:off x="11931" y="1518141"/>
              <a:ext cx="693244" cy="215444"/>
            </a:xfrm>
            <a:prstGeom prst="rect">
              <a:avLst/>
            </a:prstGeom>
            <a:noFill/>
          </p:spPr>
          <p:txBody>
            <a:bodyPr wrap="square" rtlCol="0">
              <a:spAutoFit/>
            </a:bodyPr>
            <a:lstStyle/>
            <a:p>
              <a:pPr algn="ctr" fontAlgn="auto">
                <a:spcBef>
                  <a:spcPts val="0"/>
                </a:spcBef>
                <a:spcAft>
                  <a:spcPts val="0"/>
                </a:spcAft>
              </a:pPr>
              <a:r>
                <a:rPr lang="en-CA" sz="800" b="1" dirty="0">
                  <a:solidFill>
                    <a:srgbClr val="C00000"/>
                  </a:solidFill>
                  <a:latin typeface="Arial" panose="020B0604020202020204" pitchFamily="34" charset="0"/>
                  <a:cs typeface="Arial" panose="020B0604020202020204" pitchFamily="34" charset="0"/>
                </a:rPr>
                <a:t>MEAN</a:t>
              </a:r>
            </a:p>
          </p:txBody>
        </p:sp>
      </p:grpSp>
      <p:grpSp>
        <p:nvGrpSpPr>
          <p:cNvPr id="16" name="Group 15"/>
          <p:cNvGrpSpPr/>
          <p:nvPr/>
        </p:nvGrpSpPr>
        <p:grpSpPr>
          <a:xfrm>
            <a:off x="538028" y="2668325"/>
            <a:ext cx="3371459" cy="1735277"/>
            <a:chOff x="147098" y="1011855"/>
            <a:chExt cx="3371459" cy="1735277"/>
          </a:xfrm>
        </p:grpSpPr>
        <p:graphicFrame>
          <p:nvGraphicFramePr>
            <p:cNvPr id="17" name="Chart 16"/>
            <p:cNvGraphicFramePr/>
            <p:nvPr>
              <p:extLst>
                <p:ext uri="{D42A27DB-BD31-4B8C-83A1-F6EECF244321}">
                  <p14:modId xmlns:p14="http://schemas.microsoft.com/office/powerpoint/2010/main" val="493759815"/>
                </p:ext>
              </p:extLst>
            </p:nvPr>
          </p:nvGraphicFramePr>
          <p:xfrm>
            <a:off x="147098" y="1011855"/>
            <a:ext cx="3371459" cy="1735277"/>
          </p:xfrm>
          <a:graphic>
            <a:graphicData uri="http://schemas.openxmlformats.org/drawingml/2006/chart">
              <c:chart xmlns:c="http://schemas.openxmlformats.org/drawingml/2006/chart" xmlns:r="http://schemas.openxmlformats.org/officeDocument/2006/relationships" r:id="rId3"/>
            </a:graphicData>
          </a:graphic>
        </p:graphicFrame>
        <p:sp>
          <p:nvSpPr>
            <p:cNvPr id="18" name="TextBox 17"/>
            <p:cNvSpPr txBox="1"/>
            <p:nvPr/>
          </p:nvSpPr>
          <p:spPr>
            <a:xfrm>
              <a:off x="903801" y="1230628"/>
              <a:ext cx="2058500" cy="498598"/>
            </a:xfrm>
            <a:prstGeom prst="rect">
              <a:avLst/>
            </a:prstGeom>
            <a:noFill/>
          </p:spPr>
          <p:txBody>
            <a:bodyPr wrap="square" rtlCol="0">
              <a:spAutoFit/>
            </a:bodyPr>
            <a:lstStyle/>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a:p>
              <a:pPr algn="ctr">
                <a:lnSpc>
                  <a:spcPct val="80000"/>
                </a:lnSpc>
              </a:pPr>
              <a:r>
                <a:rPr lang="en-CA" sz="1100" b="1" dirty="0">
                  <a:solidFill>
                    <a:srgbClr val="0D204A">
                      <a:lumMod val="90000"/>
                      <a:lumOff val="10000"/>
                    </a:srgbClr>
                  </a:solidFill>
                  <a:latin typeface="Arial" panose="020B0604020202020204" pitchFamily="34" charset="0"/>
                  <a:cs typeface="Arial" panose="020B0604020202020204" pitchFamily="34" charset="0"/>
                </a:rPr>
                <a:t>HEART ATTACK</a:t>
              </a:r>
            </a:p>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p:txBody>
        </p:sp>
      </p:grpSp>
      <p:grpSp>
        <p:nvGrpSpPr>
          <p:cNvPr id="19" name="Group 18"/>
          <p:cNvGrpSpPr/>
          <p:nvPr/>
        </p:nvGrpSpPr>
        <p:grpSpPr>
          <a:xfrm>
            <a:off x="402861" y="3197133"/>
            <a:ext cx="3291835" cy="361638"/>
            <a:chOff x="11931" y="1518141"/>
            <a:chExt cx="3291835" cy="361638"/>
          </a:xfrm>
        </p:grpSpPr>
        <p:cxnSp>
          <p:nvCxnSpPr>
            <p:cNvPr id="20" name="Straight Connector 19"/>
            <p:cNvCxnSpPr/>
            <p:nvPr/>
          </p:nvCxnSpPr>
          <p:spPr bwMode="auto">
            <a:xfrm>
              <a:off x="469126" y="1757239"/>
              <a:ext cx="2834640" cy="0"/>
            </a:xfrm>
            <a:prstGeom prst="line">
              <a:avLst/>
            </a:prstGeom>
            <a:solidFill>
              <a:schemeClr val="accent1"/>
            </a:solidFill>
            <a:ln w="9525" cap="flat" cmpd="sng" algn="ctr">
              <a:solidFill>
                <a:srgbClr val="FF0000"/>
              </a:solidFill>
              <a:prstDash val="sysDot"/>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1" name="TextBox 20"/>
            <p:cNvSpPr txBox="1"/>
            <p:nvPr/>
          </p:nvSpPr>
          <p:spPr>
            <a:xfrm>
              <a:off x="132366" y="1625863"/>
              <a:ext cx="471934" cy="253916"/>
            </a:xfrm>
            <a:prstGeom prst="rect">
              <a:avLst/>
            </a:prstGeom>
            <a:noFill/>
          </p:spPr>
          <p:txBody>
            <a:bodyPr wrap="square" rtlCol="0">
              <a:spAutoFit/>
            </a:bodyPr>
            <a:lstStyle/>
            <a:p>
              <a:pPr algn="ctr" fontAlgn="auto">
                <a:spcBef>
                  <a:spcPts val="0"/>
                </a:spcBef>
                <a:spcAft>
                  <a:spcPts val="0"/>
                </a:spcAft>
              </a:pPr>
              <a:r>
                <a:rPr lang="en-CA" sz="1050" b="1" dirty="0">
                  <a:solidFill>
                    <a:srgbClr val="C00000"/>
                  </a:solidFill>
                  <a:latin typeface="Arial" panose="020B0604020202020204" pitchFamily="34" charset="0"/>
                  <a:cs typeface="Arial" panose="020B0604020202020204" pitchFamily="34" charset="0"/>
                </a:rPr>
                <a:t>88%</a:t>
              </a:r>
            </a:p>
          </p:txBody>
        </p:sp>
        <p:sp>
          <p:nvSpPr>
            <p:cNvPr id="22" name="TextBox 21"/>
            <p:cNvSpPr txBox="1"/>
            <p:nvPr/>
          </p:nvSpPr>
          <p:spPr>
            <a:xfrm>
              <a:off x="11931" y="1518141"/>
              <a:ext cx="693244" cy="215444"/>
            </a:xfrm>
            <a:prstGeom prst="rect">
              <a:avLst/>
            </a:prstGeom>
            <a:noFill/>
          </p:spPr>
          <p:txBody>
            <a:bodyPr wrap="square" rtlCol="0">
              <a:spAutoFit/>
            </a:bodyPr>
            <a:lstStyle/>
            <a:p>
              <a:pPr algn="ctr" fontAlgn="auto">
                <a:spcBef>
                  <a:spcPts val="0"/>
                </a:spcBef>
                <a:spcAft>
                  <a:spcPts val="0"/>
                </a:spcAft>
              </a:pPr>
              <a:r>
                <a:rPr lang="en-CA" sz="800" b="1" dirty="0">
                  <a:solidFill>
                    <a:srgbClr val="C00000"/>
                  </a:solidFill>
                  <a:latin typeface="Arial" panose="020B0604020202020204" pitchFamily="34" charset="0"/>
                  <a:cs typeface="Arial" panose="020B0604020202020204" pitchFamily="34" charset="0"/>
                </a:rPr>
                <a:t>MEAN</a:t>
              </a:r>
            </a:p>
          </p:txBody>
        </p:sp>
      </p:grpSp>
      <p:graphicFrame>
        <p:nvGraphicFramePr>
          <p:cNvPr id="24" name="Chart 23"/>
          <p:cNvGraphicFramePr/>
          <p:nvPr>
            <p:extLst>
              <p:ext uri="{D42A27DB-BD31-4B8C-83A1-F6EECF244321}">
                <p14:modId xmlns:p14="http://schemas.microsoft.com/office/powerpoint/2010/main" val="1041739751"/>
              </p:ext>
            </p:extLst>
          </p:nvPr>
        </p:nvGraphicFramePr>
        <p:xfrm>
          <a:off x="547310" y="4377790"/>
          <a:ext cx="3371459" cy="1735277"/>
        </p:xfrm>
        <a:graphic>
          <a:graphicData uri="http://schemas.openxmlformats.org/drawingml/2006/chart">
            <c:chart xmlns:c="http://schemas.openxmlformats.org/drawingml/2006/chart" xmlns:r="http://schemas.openxmlformats.org/officeDocument/2006/relationships" r:id="rId4"/>
          </a:graphicData>
        </a:graphic>
      </p:graphicFrame>
      <p:sp>
        <p:nvSpPr>
          <p:cNvPr id="25" name="TextBox 24"/>
          <p:cNvSpPr txBox="1"/>
          <p:nvPr/>
        </p:nvSpPr>
        <p:spPr>
          <a:xfrm>
            <a:off x="1304013" y="4596563"/>
            <a:ext cx="2058500" cy="498598"/>
          </a:xfrm>
          <a:prstGeom prst="rect">
            <a:avLst/>
          </a:prstGeom>
          <a:noFill/>
        </p:spPr>
        <p:txBody>
          <a:bodyPr wrap="square" rtlCol="0">
            <a:spAutoFit/>
          </a:bodyPr>
          <a:lstStyle/>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a:p>
            <a:pPr algn="ctr">
              <a:lnSpc>
                <a:spcPct val="80000"/>
              </a:lnSpc>
            </a:pPr>
            <a:r>
              <a:rPr lang="en-CA" sz="1100" b="1" dirty="0">
                <a:solidFill>
                  <a:srgbClr val="0D204A">
                    <a:lumMod val="90000"/>
                    <a:lumOff val="10000"/>
                  </a:srgbClr>
                </a:solidFill>
                <a:latin typeface="Arial" panose="020B0604020202020204" pitchFamily="34" charset="0"/>
                <a:cs typeface="Arial" panose="020B0604020202020204" pitchFamily="34" charset="0"/>
              </a:rPr>
              <a:t>AIDS</a:t>
            </a:r>
          </a:p>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p:txBody>
      </p:sp>
      <p:grpSp>
        <p:nvGrpSpPr>
          <p:cNvPr id="26" name="Group 25"/>
          <p:cNvGrpSpPr/>
          <p:nvPr/>
        </p:nvGrpSpPr>
        <p:grpSpPr>
          <a:xfrm>
            <a:off x="412143" y="4923831"/>
            <a:ext cx="3291835" cy="361638"/>
            <a:chOff x="11931" y="1518141"/>
            <a:chExt cx="3291835" cy="361638"/>
          </a:xfrm>
        </p:grpSpPr>
        <p:cxnSp>
          <p:nvCxnSpPr>
            <p:cNvPr id="27" name="Straight Connector 26"/>
            <p:cNvCxnSpPr/>
            <p:nvPr/>
          </p:nvCxnSpPr>
          <p:spPr bwMode="auto">
            <a:xfrm>
              <a:off x="469126" y="1757239"/>
              <a:ext cx="2834640" cy="0"/>
            </a:xfrm>
            <a:prstGeom prst="line">
              <a:avLst/>
            </a:prstGeom>
            <a:solidFill>
              <a:schemeClr val="accent1"/>
            </a:solidFill>
            <a:ln w="9525" cap="flat" cmpd="sng" algn="ctr">
              <a:solidFill>
                <a:srgbClr val="FF0000"/>
              </a:solidFill>
              <a:prstDash val="sysDot"/>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8" name="TextBox 27"/>
            <p:cNvSpPr txBox="1"/>
            <p:nvPr/>
          </p:nvSpPr>
          <p:spPr>
            <a:xfrm>
              <a:off x="132366" y="1625863"/>
              <a:ext cx="471934" cy="253916"/>
            </a:xfrm>
            <a:prstGeom prst="rect">
              <a:avLst/>
            </a:prstGeom>
            <a:noFill/>
          </p:spPr>
          <p:txBody>
            <a:bodyPr wrap="square" rtlCol="0">
              <a:spAutoFit/>
            </a:bodyPr>
            <a:lstStyle/>
            <a:p>
              <a:pPr algn="ctr" fontAlgn="auto">
                <a:spcBef>
                  <a:spcPts val="0"/>
                </a:spcBef>
                <a:spcAft>
                  <a:spcPts val="0"/>
                </a:spcAft>
              </a:pPr>
              <a:r>
                <a:rPr lang="en-CA" sz="1050" b="1" dirty="0">
                  <a:solidFill>
                    <a:srgbClr val="C00000"/>
                  </a:solidFill>
                  <a:latin typeface="Arial" panose="020B0604020202020204" pitchFamily="34" charset="0"/>
                  <a:cs typeface="Arial" panose="020B0604020202020204" pitchFamily="34" charset="0"/>
                </a:rPr>
                <a:t>87%</a:t>
              </a:r>
            </a:p>
          </p:txBody>
        </p:sp>
        <p:sp>
          <p:nvSpPr>
            <p:cNvPr id="29" name="TextBox 28"/>
            <p:cNvSpPr txBox="1"/>
            <p:nvPr/>
          </p:nvSpPr>
          <p:spPr>
            <a:xfrm>
              <a:off x="11931" y="1518141"/>
              <a:ext cx="693244" cy="215444"/>
            </a:xfrm>
            <a:prstGeom prst="rect">
              <a:avLst/>
            </a:prstGeom>
            <a:noFill/>
          </p:spPr>
          <p:txBody>
            <a:bodyPr wrap="square" rtlCol="0">
              <a:spAutoFit/>
            </a:bodyPr>
            <a:lstStyle/>
            <a:p>
              <a:pPr algn="ctr" fontAlgn="auto">
                <a:spcBef>
                  <a:spcPts val="0"/>
                </a:spcBef>
                <a:spcAft>
                  <a:spcPts val="0"/>
                </a:spcAft>
              </a:pPr>
              <a:r>
                <a:rPr lang="en-CA" sz="800" b="1" dirty="0">
                  <a:solidFill>
                    <a:srgbClr val="C00000"/>
                  </a:solidFill>
                  <a:latin typeface="Arial" panose="020B0604020202020204" pitchFamily="34" charset="0"/>
                  <a:cs typeface="Arial" panose="020B0604020202020204" pitchFamily="34" charset="0"/>
                </a:rPr>
                <a:t>MEAN</a:t>
              </a:r>
            </a:p>
          </p:txBody>
        </p:sp>
      </p:grpSp>
      <p:grpSp>
        <p:nvGrpSpPr>
          <p:cNvPr id="33" name="Group 32"/>
          <p:cNvGrpSpPr/>
          <p:nvPr/>
        </p:nvGrpSpPr>
        <p:grpSpPr>
          <a:xfrm>
            <a:off x="5070098" y="1011855"/>
            <a:ext cx="3371459" cy="1735277"/>
            <a:chOff x="147098" y="1011855"/>
            <a:chExt cx="3371459" cy="1735277"/>
          </a:xfrm>
        </p:grpSpPr>
        <p:graphicFrame>
          <p:nvGraphicFramePr>
            <p:cNvPr id="34" name="Chart 33"/>
            <p:cNvGraphicFramePr/>
            <p:nvPr>
              <p:extLst>
                <p:ext uri="{D42A27DB-BD31-4B8C-83A1-F6EECF244321}">
                  <p14:modId xmlns:p14="http://schemas.microsoft.com/office/powerpoint/2010/main" val="2959351808"/>
                </p:ext>
              </p:extLst>
            </p:nvPr>
          </p:nvGraphicFramePr>
          <p:xfrm>
            <a:off x="147098" y="1011855"/>
            <a:ext cx="3371459" cy="1735277"/>
          </p:xfrm>
          <a:graphic>
            <a:graphicData uri="http://schemas.openxmlformats.org/drawingml/2006/chart">
              <c:chart xmlns:c="http://schemas.openxmlformats.org/drawingml/2006/chart" xmlns:r="http://schemas.openxmlformats.org/officeDocument/2006/relationships" r:id="rId5"/>
            </a:graphicData>
          </a:graphic>
        </p:graphicFrame>
        <p:sp>
          <p:nvSpPr>
            <p:cNvPr id="35" name="TextBox 34"/>
            <p:cNvSpPr txBox="1"/>
            <p:nvPr/>
          </p:nvSpPr>
          <p:spPr>
            <a:xfrm>
              <a:off x="903801" y="1214726"/>
              <a:ext cx="2058500" cy="498598"/>
            </a:xfrm>
            <a:prstGeom prst="rect">
              <a:avLst/>
            </a:prstGeom>
            <a:noFill/>
          </p:spPr>
          <p:txBody>
            <a:bodyPr wrap="square" rtlCol="0" anchor="b">
              <a:spAutoFit/>
            </a:bodyPr>
            <a:lstStyle/>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a:p>
              <a:pPr algn="ctr">
                <a:lnSpc>
                  <a:spcPct val="80000"/>
                </a:lnSpc>
              </a:pPr>
              <a:r>
                <a:rPr lang="en-CA" sz="1100" b="1" dirty="0">
                  <a:solidFill>
                    <a:srgbClr val="0D204A">
                      <a:lumMod val="90000"/>
                      <a:lumOff val="10000"/>
                    </a:srgbClr>
                  </a:solidFill>
                  <a:latin typeface="Arial" panose="020B0604020202020204" pitchFamily="34" charset="0"/>
                  <a:cs typeface="Arial" panose="020B0604020202020204" pitchFamily="34" charset="0"/>
                </a:rPr>
                <a:t>STROKE</a:t>
              </a:r>
            </a:p>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p:txBody>
        </p:sp>
      </p:grpSp>
      <p:grpSp>
        <p:nvGrpSpPr>
          <p:cNvPr id="36" name="Group 35"/>
          <p:cNvGrpSpPr/>
          <p:nvPr/>
        </p:nvGrpSpPr>
        <p:grpSpPr>
          <a:xfrm>
            <a:off x="4934931" y="1567178"/>
            <a:ext cx="3291835" cy="361638"/>
            <a:chOff x="11931" y="1518141"/>
            <a:chExt cx="3291835" cy="361638"/>
          </a:xfrm>
        </p:grpSpPr>
        <p:cxnSp>
          <p:nvCxnSpPr>
            <p:cNvPr id="37" name="Straight Connector 36"/>
            <p:cNvCxnSpPr/>
            <p:nvPr/>
          </p:nvCxnSpPr>
          <p:spPr bwMode="auto">
            <a:xfrm>
              <a:off x="469126" y="1757239"/>
              <a:ext cx="2834640" cy="0"/>
            </a:xfrm>
            <a:prstGeom prst="line">
              <a:avLst/>
            </a:prstGeom>
            <a:solidFill>
              <a:schemeClr val="accent1"/>
            </a:solidFill>
            <a:ln w="9525" cap="flat" cmpd="sng" algn="ctr">
              <a:solidFill>
                <a:srgbClr val="FF0000"/>
              </a:solidFill>
              <a:prstDash val="sysDot"/>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8" name="TextBox 37"/>
            <p:cNvSpPr txBox="1"/>
            <p:nvPr/>
          </p:nvSpPr>
          <p:spPr>
            <a:xfrm>
              <a:off x="132366" y="1625863"/>
              <a:ext cx="471934" cy="253916"/>
            </a:xfrm>
            <a:prstGeom prst="rect">
              <a:avLst/>
            </a:prstGeom>
            <a:noFill/>
          </p:spPr>
          <p:txBody>
            <a:bodyPr wrap="square" rtlCol="0">
              <a:spAutoFit/>
            </a:bodyPr>
            <a:lstStyle/>
            <a:p>
              <a:pPr algn="ctr" fontAlgn="auto">
                <a:spcBef>
                  <a:spcPts val="0"/>
                </a:spcBef>
                <a:spcAft>
                  <a:spcPts val="0"/>
                </a:spcAft>
              </a:pPr>
              <a:r>
                <a:rPr lang="en-CA" sz="1050" b="1" dirty="0">
                  <a:solidFill>
                    <a:srgbClr val="C00000"/>
                  </a:solidFill>
                  <a:latin typeface="Arial" panose="020B0604020202020204" pitchFamily="34" charset="0"/>
                  <a:cs typeface="Arial" panose="020B0604020202020204" pitchFamily="34" charset="0"/>
                </a:rPr>
                <a:t>85%</a:t>
              </a:r>
            </a:p>
          </p:txBody>
        </p:sp>
        <p:sp>
          <p:nvSpPr>
            <p:cNvPr id="39" name="TextBox 38"/>
            <p:cNvSpPr txBox="1"/>
            <p:nvPr/>
          </p:nvSpPr>
          <p:spPr>
            <a:xfrm>
              <a:off x="11931" y="1518141"/>
              <a:ext cx="693244" cy="215444"/>
            </a:xfrm>
            <a:prstGeom prst="rect">
              <a:avLst/>
            </a:prstGeom>
            <a:noFill/>
          </p:spPr>
          <p:txBody>
            <a:bodyPr wrap="square" rtlCol="0">
              <a:spAutoFit/>
            </a:bodyPr>
            <a:lstStyle/>
            <a:p>
              <a:pPr algn="ctr" fontAlgn="auto">
                <a:spcBef>
                  <a:spcPts val="0"/>
                </a:spcBef>
                <a:spcAft>
                  <a:spcPts val="0"/>
                </a:spcAft>
              </a:pPr>
              <a:r>
                <a:rPr lang="en-CA" sz="800" b="1" dirty="0">
                  <a:solidFill>
                    <a:srgbClr val="C00000"/>
                  </a:solidFill>
                  <a:latin typeface="Arial" panose="020B0604020202020204" pitchFamily="34" charset="0"/>
                  <a:cs typeface="Arial" panose="020B0604020202020204" pitchFamily="34" charset="0"/>
                </a:rPr>
                <a:t>MEAN</a:t>
              </a:r>
            </a:p>
          </p:txBody>
        </p:sp>
      </p:grpSp>
      <p:grpSp>
        <p:nvGrpSpPr>
          <p:cNvPr id="40" name="Group 39"/>
          <p:cNvGrpSpPr/>
          <p:nvPr/>
        </p:nvGrpSpPr>
        <p:grpSpPr>
          <a:xfrm>
            <a:off x="5071429" y="2668325"/>
            <a:ext cx="3371459" cy="1735277"/>
            <a:chOff x="147098" y="1011855"/>
            <a:chExt cx="3371459" cy="1735277"/>
          </a:xfrm>
        </p:grpSpPr>
        <p:graphicFrame>
          <p:nvGraphicFramePr>
            <p:cNvPr id="41" name="Chart 40"/>
            <p:cNvGraphicFramePr/>
            <p:nvPr>
              <p:extLst>
                <p:ext uri="{D42A27DB-BD31-4B8C-83A1-F6EECF244321}">
                  <p14:modId xmlns:p14="http://schemas.microsoft.com/office/powerpoint/2010/main" val="2474751567"/>
                </p:ext>
              </p:extLst>
            </p:nvPr>
          </p:nvGraphicFramePr>
          <p:xfrm>
            <a:off x="147098" y="1011855"/>
            <a:ext cx="3371459" cy="1735277"/>
          </p:xfrm>
          <a:graphic>
            <a:graphicData uri="http://schemas.openxmlformats.org/drawingml/2006/chart">
              <c:chart xmlns:c="http://schemas.openxmlformats.org/drawingml/2006/chart" xmlns:r="http://schemas.openxmlformats.org/officeDocument/2006/relationships" r:id="rId6"/>
            </a:graphicData>
          </a:graphic>
        </p:graphicFrame>
        <p:sp>
          <p:nvSpPr>
            <p:cNvPr id="42" name="TextBox 41"/>
            <p:cNvSpPr txBox="1"/>
            <p:nvPr/>
          </p:nvSpPr>
          <p:spPr>
            <a:xfrm>
              <a:off x="903801" y="1214726"/>
              <a:ext cx="2058500" cy="498598"/>
            </a:xfrm>
            <a:prstGeom prst="rect">
              <a:avLst/>
            </a:prstGeom>
            <a:noFill/>
          </p:spPr>
          <p:txBody>
            <a:bodyPr wrap="square" rtlCol="0" anchor="b">
              <a:spAutoFit/>
            </a:bodyPr>
            <a:lstStyle/>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a:p>
              <a:pPr algn="ctr">
                <a:lnSpc>
                  <a:spcPct val="80000"/>
                </a:lnSpc>
              </a:pPr>
              <a:r>
                <a:rPr lang="en-CA" sz="1100" b="1" dirty="0">
                  <a:solidFill>
                    <a:srgbClr val="0D204A">
                      <a:lumMod val="90000"/>
                      <a:lumOff val="10000"/>
                    </a:srgbClr>
                  </a:solidFill>
                  <a:latin typeface="Arial" panose="020B0604020202020204" pitchFamily="34" charset="0"/>
                  <a:cs typeface="Arial" panose="020B0604020202020204" pitchFamily="34" charset="0"/>
                </a:rPr>
                <a:t>BREAST CANCER</a:t>
              </a:r>
            </a:p>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p:txBody>
        </p:sp>
      </p:grpSp>
      <p:grpSp>
        <p:nvGrpSpPr>
          <p:cNvPr id="43" name="Group 42"/>
          <p:cNvGrpSpPr/>
          <p:nvPr/>
        </p:nvGrpSpPr>
        <p:grpSpPr>
          <a:xfrm>
            <a:off x="4936262" y="3230268"/>
            <a:ext cx="3291835" cy="361638"/>
            <a:chOff x="11931" y="1518141"/>
            <a:chExt cx="3291835" cy="361638"/>
          </a:xfrm>
        </p:grpSpPr>
        <p:cxnSp>
          <p:nvCxnSpPr>
            <p:cNvPr id="44" name="Straight Connector 43"/>
            <p:cNvCxnSpPr/>
            <p:nvPr/>
          </p:nvCxnSpPr>
          <p:spPr bwMode="auto">
            <a:xfrm>
              <a:off x="469126" y="1757239"/>
              <a:ext cx="2834640" cy="0"/>
            </a:xfrm>
            <a:prstGeom prst="line">
              <a:avLst/>
            </a:prstGeom>
            <a:solidFill>
              <a:schemeClr val="accent1"/>
            </a:solidFill>
            <a:ln w="9525" cap="flat" cmpd="sng" algn="ctr">
              <a:solidFill>
                <a:srgbClr val="FF0000"/>
              </a:solidFill>
              <a:prstDash val="sysDot"/>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5" name="TextBox 44"/>
            <p:cNvSpPr txBox="1"/>
            <p:nvPr/>
          </p:nvSpPr>
          <p:spPr>
            <a:xfrm>
              <a:off x="132366" y="1625863"/>
              <a:ext cx="471934" cy="253916"/>
            </a:xfrm>
            <a:prstGeom prst="rect">
              <a:avLst/>
            </a:prstGeom>
            <a:noFill/>
          </p:spPr>
          <p:txBody>
            <a:bodyPr wrap="square" rtlCol="0">
              <a:spAutoFit/>
            </a:bodyPr>
            <a:lstStyle/>
            <a:p>
              <a:pPr algn="ctr" fontAlgn="auto">
                <a:spcBef>
                  <a:spcPts val="0"/>
                </a:spcBef>
                <a:spcAft>
                  <a:spcPts val="0"/>
                </a:spcAft>
              </a:pPr>
              <a:r>
                <a:rPr lang="en-CA" sz="1050" b="1" dirty="0">
                  <a:solidFill>
                    <a:srgbClr val="C00000"/>
                  </a:solidFill>
                  <a:latin typeface="Arial" panose="020B0604020202020204" pitchFamily="34" charset="0"/>
                  <a:cs typeface="Arial" panose="020B0604020202020204" pitchFamily="34" charset="0"/>
                </a:rPr>
                <a:t>85%</a:t>
              </a:r>
            </a:p>
          </p:txBody>
        </p:sp>
        <p:sp>
          <p:nvSpPr>
            <p:cNvPr id="46" name="TextBox 45"/>
            <p:cNvSpPr txBox="1"/>
            <p:nvPr/>
          </p:nvSpPr>
          <p:spPr>
            <a:xfrm>
              <a:off x="11931" y="1518141"/>
              <a:ext cx="693244" cy="215444"/>
            </a:xfrm>
            <a:prstGeom prst="rect">
              <a:avLst/>
            </a:prstGeom>
            <a:noFill/>
          </p:spPr>
          <p:txBody>
            <a:bodyPr wrap="square" rtlCol="0">
              <a:spAutoFit/>
            </a:bodyPr>
            <a:lstStyle/>
            <a:p>
              <a:pPr algn="ctr" fontAlgn="auto">
                <a:spcBef>
                  <a:spcPts val="0"/>
                </a:spcBef>
                <a:spcAft>
                  <a:spcPts val="0"/>
                </a:spcAft>
              </a:pPr>
              <a:r>
                <a:rPr lang="en-CA" sz="800" b="1" dirty="0">
                  <a:solidFill>
                    <a:srgbClr val="C00000"/>
                  </a:solidFill>
                  <a:latin typeface="Arial" panose="020B0604020202020204" pitchFamily="34" charset="0"/>
                  <a:cs typeface="Arial" panose="020B0604020202020204" pitchFamily="34" charset="0"/>
                </a:rPr>
                <a:t>MEAN</a:t>
              </a:r>
            </a:p>
          </p:txBody>
        </p:sp>
      </p:grpSp>
      <p:graphicFrame>
        <p:nvGraphicFramePr>
          <p:cNvPr id="8" name="Table 7"/>
          <p:cNvGraphicFramePr>
            <a:graphicFrameLocks noGrp="1"/>
          </p:cNvGraphicFramePr>
          <p:nvPr>
            <p:extLst>
              <p:ext uri="{D42A27DB-BD31-4B8C-83A1-F6EECF244321}">
                <p14:modId xmlns:p14="http://schemas.microsoft.com/office/powerpoint/2010/main" val="1255287911"/>
              </p:ext>
            </p:extLst>
          </p:nvPr>
        </p:nvGraphicFramePr>
        <p:xfrm>
          <a:off x="914400" y="2692400"/>
          <a:ext cx="2743200" cy="190500"/>
        </p:xfrm>
        <a:graphic>
          <a:graphicData uri="http://schemas.openxmlformats.org/drawingml/2006/table">
            <a:tbl>
              <a:tblPr>
                <a:tableStyleId>{5C22544A-7EE6-4342-B048-85BDC9FD1C3A}</a:tableStyleId>
              </a:tblPr>
              <a:tblGrid>
                <a:gridCol w="304800"/>
                <a:gridCol w="304800"/>
                <a:gridCol w="304800"/>
                <a:gridCol w="304800"/>
                <a:gridCol w="304800"/>
                <a:gridCol w="304800"/>
                <a:gridCol w="304800"/>
                <a:gridCol w="304800"/>
                <a:gridCol w="304800"/>
              </a:tblGrid>
              <a:tr h="190500">
                <a:tc>
                  <a:txBody>
                    <a:bodyPr/>
                    <a:lstStyle/>
                    <a:p>
                      <a:pPr algn="ctr" fontAlgn="ctr"/>
                      <a:r>
                        <a:rPr lang="en-US" sz="800" u="none" strike="noStrike" dirty="0">
                          <a:solidFill>
                            <a:srgbClr val="FF0000"/>
                          </a:solidFill>
                          <a:effectLst/>
                          <a:latin typeface="Arial" pitchFamily="34" charset="0"/>
                          <a:cs typeface="Arial" pitchFamily="34" charset="0"/>
                        </a:rPr>
                        <a:t>A</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B</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C</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D</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E</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F</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G</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H</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I</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graphicFrame>
        <p:nvGraphicFramePr>
          <p:cNvPr id="48" name="Table 47"/>
          <p:cNvGraphicFramePr>
            <a:graphicFrameLocks noGrp="1"/>
          </p:cNvGraphicFramePr>
          <p:nvPr>
            <p:extLst>
              <p:ext uri="{D42A27DB-BD31-4B8C-83A1-F6EECF244321}">
                <p14:modId xmlns:p14="http://schemas.microsoft.com/office/powerpoint/2010/main" val="614805126"/>
              </p:ext>
            </p:extLst>
          </p:nvPr>
        </p:nvGraphicFramePr>
        <p:xfrm>
          <a:off x="914400" y="4343400"/>
          <a:ext cx="2743200" cy="190500"/>
        </p:xfrm>
        <a:graphic>
          <a:graphicData uri="http://schemas.openxmlformats.org/drawingml/2006/table">
            <a:tbl>
              <a:tblPr>
                <a:tableStyleId>{5C22544A-7EE6-4342-B048-85BDC9FD1C3A}</a:tableStyleId>
              </a:tblPr>
              <a:tblGrid>
                <a:gridCol w="304800"/>
                <a:gridCol w="304800"/>
                <a:gridCol w="304800"/>
                <a:gridCol w="304800"/>
                <a:gridCol w="304800"/>
                <a:gridCol w="304800"/>
                <a:gridCol w="304800"/>
                <a:gridCol w="304800"/>
                <a:gridCol w="304800"/>
              </a:tblGrid>
              <a:tr h="190500">
                <a:tc>
                  <a:txBody>
                    <a:bodyPr/>
                    <a:lstStyle/>
                    <a:p>
                      <a:pPr algn="ctr" fontAlgn="ctr"/>
                      <a:r>
                        <a:rPr lang="en-US" sz="800" u="none" strike="noStrike">
                          <a:solidFill>
                            <a:srgbClr val="FF0000"/>
                          </a:solidFill>
                          <a:effectLst/>
                          <a:latin typeface="Arial" pitchFamily="34" charset="0"/>
                          <a:cs typeface="Arial" pitchFamily="34" charset="0"/>
                        </a:rPr>
                        <a:t>A</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B</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C</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D</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E</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F</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G</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H</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I</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graphicFrame>
        <p:nvGraphicFramePr>
          <p:cNvPr id="49" name="Table 48"/>
          <p:cNvGraphicFramePr>
            <a:graphicFrameLocks noGrp="1"/>
          </p:cNvGraphicFramePr>
          <p:nvPr>
            <p:extLst>
              <p:ext uri="{D42A27DB-BD31-4B8C-83A1-F6EECF244321}">
                <p14:modId xmlns:p14="http://schemas.microsoft.com/office/powerpoint/2010/main" val="1688175430"/>
              </p:ext>
            </p:extLst>
          </p:nvPr>
        </p:nvGraphicFramePr>
        <p:xfrm>
          <a:off x="914400" y="6057900"/>
          <a:ext cx="2743200" cy="190500"/>
        </p:xfrm>
        <a:graphic>
          <a:graphicData uri="http://schemas.openxmlformats.org/drawingml/2006/table">
            <a:tbl>
              <a:tblPr>
                <a:tableStyleId>{5C22544A-7EE6-4342-B048-85BDC9FD1C3A}</a:tableStyleId>
              </a:tblPr>
              <a:tblGrid>
                <a:gridCol w="304800"/>
                <a:gridCol w="304800"/>
                <a:gridCol w="304800"/>
                <a:gridCol w="304800"/>
                <a:gridCol w="304800"/>
                <a:gridCol w="304800"/>
                <a:gridCol w="304800"/>
                <a:gridCol w="304800"/>
                <a:gridCol w="304800"/>
              </a:tblGrid>
              <a:tr h="190500">
                <a:tc>
                  <a:txBody>
                    <a:bodyPr/>
                    <a:lstStyle/>
                    <a:p>
                      <a:pPr algn="ctr" fontAlgn="ctr"/>
                      <a:r>
                        <a:rPr lang="en-US" sz="800" u="none" strike="noStrike">
                          <a:solidFill>
                            <a:srgbClr val="FF0000"/>
                          </a:solidFill>
                          <a:effectLst/>
                          <a:latin typeface="Arial" pitchFamily="34" charset="0"/>
                          <a:cs typeface="Arial" pitchFamily="34" charset="0"/>
                        </a:rPr>
                        <a:t>A</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B</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C</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D</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E</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F</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G</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H</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I</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graphicFrame>
        <p:nvGraphicFramePr>
          <p:cNvPr id="50" name="Table 49"/>
          <p:cNvGraphicFramePr>
            <a:graphicFrameLocks noGrp="1"/>
          </p:cNvGraphicFramePr>
          <p:nvPr>
            <p:extLst>
              <p:ext uri="{D42A27DB-BD31-4B8C-83A1-F6EECF244321}">
                <p14:modId xmlns:p14="http://schemas.microsoft.com/office/powerpoint/2010/main" val="1572949913"/>
              </p:ext>
            </p:extLst>
          </p:nvPr>
        </p:nvGraphicFramePr>
        <p:xfrm>
          <a:off x="5435600" y="2692400"/>
          <a:ext cx="2743200" cy="190500"/>
        </p:xfrm>
        <a:graphic>
          <a:graphicData uri="http://schemas.openxmlformats.org/drawingml/2006/table">
            <a:tbl>
              <a:tblPr>
                <a:tableStyleId>{5C22544A-7EE6-4342-B048-85BDC9FD1C3A}</a:tableStyleId>
              </a:tblPr>
              <a:tblGrid>
                <a:gridCol w="304800"/>
                <a:gridCol w="304800"/>
                <a:gridCol w="304800"/>
                <a:gridCol w="304800"/>
                <a:gridCol w="304800"/>
                <a:gridCol w="304800"/>
                <a:gridCol w="304800"/>
                <a:gridCol w="304800"/>
                <a:gridCol w="304800"/>
              </a:tblGrid>
              <a:tr h="190500">
                <a:tc>
                  <a:txBody>
                    <a:bodyPr/>
                    <a:lstStyle/>
                    <a:p>
                      <a:pPr algn="ctr" fontAlgn="ctr"/>
                      <a:r>
                        <a:rPr lang="en-US" sz="800" u="none" strike="noStrike">
                          <a:solidFill>
                            <a:srgbClr val="FF0000"/>
                          </a:solidFill>
                          <a:effectLst/>
                          <a:latin typeface="Arial" pitchFamily="34" charset="0"/>
                          <a:cs typeface="Arial" pitchFamily="34" charset="0"/>
                        </a:rPr>
                        <a:t>A</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B</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C</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D</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E</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F</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G</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H</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I</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graphicFrame>
        <p:nvGraphicFramePr>
          <p:cNvPr id="51" name="Table 50"/>
          <p:cNvGraphicFramePr>
            <a:graphicFrameLocks noGrp="1"/>
          </p:cNvGraphicFramePr>
          <p:nvPr>
            <p:extLst>
              <p:ext uri="{D42A27DB-BD31-4B8C-83A1-F6EECF244321}">
                <p14:modId xmlns:p14="http://schemas.microsoft.com/office/powerpoint/2010/main" val="1738153628"/>
              </p:ext>
            </p:extLst>
          </p:nvPr>
        </p:nvGraphicFramePr>
        <p:xfrm>
          <a:off x="5435600" y="4356100"/>
          <a:ext cx="2743200" cy="190500"/>
        </p:xfrm>
        <a:graphic>
          <a:graphicData uri="http://schemas.openxmlformats.org/drawingml/2006/table">
            <a:tbl>
              <a:tblPr>
                <a:tableStyleId>{5C22544A-7EE6-4342-B048-85BDC9FD1C3A}</a:tableStyleId>
              </a:tblPr>
              <a:tblGrid>
                <a:gridCol w="304800"/>
                <a:gridCol w="304800"/>
                <a:gridCol w="304800"/>
                <a:gridCol w="304800"/>
                <a:gridCol w="304800"/>
                <a:gridCol w="304800"/>
                <a:gridCol w="304800"/>
                <a:gridCol w="304800"/>
                <a:gridCol w="304800"/>
              </a:tblGrid>
              <a:tr h="190500">
                <a:tc>
                  <a:txBody>
                    <a:bodyPr/>
                    <a:lstStyle/>
                    <a:p>
                      <a:pPr algn="ctr" fontAlgn="ctr"/>
                      <a:r>
                        <a:rPr lang="en-US" sz="800" u="none" strike="noStrike">
                          <a:solidFill>
                            <a:srgbClr val="FF0000"/>
                          </a:solidFill>
                          <a:effectLst/>
                          <a:latin typeface="Arial" pitchFamily="34" charset="0"/>
                          <a:cs typeface="Arial" pitchFamily="34" charset="0"/>
                        </a:rPr>
                        <a:t>A</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B</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C</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D</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E</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F</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G</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H</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I</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sp>
        <p:nvSpPr>
          <p:cNvPr id="10" name="TextBox 9"/>
          <p:cNvSpPr txBox="1"/>
          <p:nvPr/>
        </p:nvSpPr>
        <p:spPr>
          <a:xfrm>
            <a:off x="850557" y="1452537"/>
            <a:ext cx="457200" cy="184666"/>
          </a:xfrm>
          <a:prstGeom prst="rect">
            <a:avLst/>
          </a:prstGeom>
          <a:noFill/>
        </p:spPr>
        <p:txBody>
          <a:bodyPr wrap="square" rtlCol="0">
            <a:spAutoFit/>
          </a:bodyPr>
          <a:lstStyle/>
          <a:p>
            <a:pPr fontAlgn="auto">
              <a:spcBef>
                <a:spcPts val="0"/>
              </a:spcBef>
              <a:spcAft>
                <a:spcPts val="0"/>
              </a:spcAft>
            </a:pPr>
            <a:r>
              <a:rPr lang="en-US" sz="600" dirty="0" smtClean="0">
                <a:solidFill>
                  <a:srgbClr val="000000"/>
                </a:solidFill>
                <a:latin typeface="Arial" pitchFamily="34" charset="0"/>
                <a:cs typeface="Arial" pitchFamily="34" charset="0"/>
              </a:rPr>
              <a:t>CDEFG</a:t>
            </a:r>
            <a:endParaRPr lang="en-US" sz="600" dirty="0">
              <a:solidFill>
                <a:srgbClr val="000000"/>
              </a:solidFill>
              <a:latin typeface="Arial" pitchFamily="34" charset="0"/>
              <a:cs typeface="Arial" pitchFamily="34" charset="0"/>
            </a:endParaRPr>
          </a:p>
        </p:txBody>
      </p:sp>
      <p:sp>
        <p:nvSpPr>
          <p:cNvPr id="52" name="TextBox 51"/>
          <p:cNvSpPr txBox="1"/>
          <p:nvPr/>
        </p:nvSpPr>
        <p:spPr>
          <a:xfrm>
            <a:off x="1155357" y="1460157"/>
            <a:ext cx="457200" cy="184666"/>
          </a:xfrm>
          <a:prstGeom prst="rect">
            <a:avLst/>
          </a:prstGeom>
          <a:noFill/>
        </p:spPr>
        <p:txBody>
          <a:bodyPr wrap="square" rtlCol="0">
            <a:spAutoFit/>
          </a:bodyPr>
          <a:lstStyle/>
          <a:p>
            <a:pPr fontAlgn="auto">
              <a:spcBef>
                <a:spcPts val="0"/>
              </a:spcBef>
              <a:spcAft>
                <a:spcPts val="0"/>
              </a:spcAft>
            </a:pPr>
            <a:r>
              <a:rPr lang="en-US" sz="600" dirty="0" smtClean="0">
                <a:solidFill>
                  <a:srgbClr val="000000"/>
                </a:solidFill>
                <a:latin typeface="Arial" pitchFamily="34" charset="0"/>
                <a:cs typeface="Arial" pitchFamily="34" charset="0"/>
              </a:rPr>
              <a:t>CDEFG</a:t>
            </a:r>
            <a:endParaRPr lang="en-US" sz="600" dirty="0">
              <a:solidFill>
                <a:srgbClr val="000000"/>
              </a:solidFill>
              <a:latin typeface="Arial" pitchFamily="34" charset="0"/>
              <a:cs typeface="Arial" pitchFamily="34" charset="0"/>
            </a:endParaRPr>
          </a:p>
        </p:txBody>
      </p:sp>
      <p:sp>
        <p:nvSpPr>
          <p:cNvPr id="53" name="TextBox 52"/>
          <p:cNvSpPr txBox="1"/>
          <p:nvPr/>
        </p:nvSpPr>
        <p:spPr>
          <a:xfrm>
            <a:off x="1524000" y="1490637"/>
            <a:ext cx="457200" cy="184666"/>
          </a:xfrm>
          <a:prstGeom prst="rect">
            <a:avLst/>
          </a:prstGeom>
          <a:noFill/>
        </p:spPr>
        <p:txBody>
          <a:bodyPr wrap="square" rtlCol="0">
            <a:spAutoFit/>
          </a:bodyPr>
          <a:lstStyle/>
          <a:p>
            <a:pPr fontAlgn="auto">
              <a:spcBef>
                <a:spcPts val="0"/>
              </a:spcBef>
              <a:spcAft>
                <a:spcPts val="0"/>
              </a:spcAft>
            </a:pPr>
            <a:r>
              <a:rPr lang="en-US" sz="600" dirty="0" smtClean="0">
                <a:solidFill>
                  <a:srgbClr val="000000"/>
                </a:solidFill>
                <a:latin typeface="Arial" pitchFamily="34" charset="0"/>
                <a:cs typeface="Arial" pitchFamily="34" charset="0"/>
              </a:rPr>
              <a:t>E</a:t>
            </a:r>
            <a:endParaRPr lang="en-US" sz="600" dirty="0">
              <a:solidFill>
                <a:srgbClr val="000000"/>
              </a:solidFill>
              <a:latin typeface="Arial" pitchFamily="34" charset="0"/>
              <a:cs typeface="Arial" pitchFamily="34" charset="0"/>
            </a:endParaRPr>
          </a:p>
        </p:txBody>
      </p:sp>
      <p:sp>
        <p:nvSpPr>
          <p:cNvPr id="54" name="TextBox 53"/>
          <p:cNvSpPr txBox="1"/>
          <p:nvPr/>
        </p:nvSpPr>
        <p:spPr>
          <a:xfrm>
            <a:off x="1821180" y="1505877"/>
            <a:ext cx="457200" cy="184666"/>
          </a:xfrm>
          <a:prstGeom prst="rect">
            <a:avLst/>
          </a:prstGeom>
          <a:noFill/>
        </p:spPr>
        <p:txBody>
          <a:bodyPr wrap="square" rtlCol="0">
            <a:spAutoFit/>
          </a:bodyPr>
          <a:lstStyle/>
          <a:p>
            <a:pPr fontAlgn="auto">
              <a:spcBef>
                <a:spcPts val="0"/>
              </a:spcBef>
              <a:spcAft>
                <a:spcPts val="0"/>
              </a:spcAft>
            </a:pPr>
            <a:r>
              <a:rPr lang="en-US" sz="600" dirty="0" smtClean="0">
                <a:solidFill>
                  <a:srgbClr val="000000"/>
                </a:solidFill>
                <a:latin typeface="Arial" pitchFamily="34" charset="0"/>
                <a:cs typeface="Arial" pitchFamily="34" charset="0"/>
              </a:rPr>
              <a:t>E</a:t>
            </a:r>
            <a:endParaRPr lang="en-US" sz="600" dirty="0">
              <a:solidFill>
                <a:srgbClr val="000000"/>
              </a:solidFill>
              <a:latin typeface="Arial" pitchFamily="34" charset="0"/>
              <a:cs typeface="Arial" pitchFamily="34" charset="0"/>
            </a:endParaRPr>
          </a:p>
        </p:txBody>
      </p:sp>
      <p:sp>
        <p:nvSpPr>
          <p:cNvPr id="55" name="TextBox 54"/>
          <p:cNvSpPr txBox="1"/>
          <p:nvPr/>
        </p:nvSpPr>
        <p:spPr>
          <a:xfrm>
            <a:off x="2727960" y="1478280"/>
            <a:ext cx="457200" cy="184666"/>
          </a:xfrm>
          <a:prstGeom prst="rect">
            <a:avLst/>
          </a:prstGeom>
          <a:noFill/>
        </p:spPr>
        <p:txBody>
          <a:bodyPr wrap="square" rtlCol="0">
            <a:spAutoFit/>
          </a:bodyPr>
          <a:lstStyle/>
          <a:p>
            <a:pPr fontAlgn="auto">
              <a:spcBef>
                <a:spcPts val="0"/>
              </a:spcBef>
              <a:spcAft>
                <a:spcPts val="0"/>
              </a:spcAft>
            </a:pPr>
            <a:r>
              <a:rPr lang="en-US" sz="600" dirty="0" smtClean="0">
                <a:solidFill>
                  <a:srgbClr val="000000"/>
                </a:solidFill>
                <a:latin typeface="Arial" pitchFamily="34" charset="0"/>
                <a:cs typeface="Arial" pitchFamily="34" charset="0"/>
              </a:rPr>
              <a:t>EF</a:t>
            </a:r>
            <a:endParaRPr lang="en-US" sz="600" dirty="0">
              <a:solidFill>
                <a:srgbClr val="000000"/>
              </a:solidFill>
              <a:latin typeface="Arial" pitchFamily="34" charset="0"/>
              <a:cs typeface="Arial" pitchFamily="34" charset="0"/>
            </a:endParaRPr>
          </a:p>
        </p:txBody>
      </p:sp>
      <p:sp>
        <p:nvSpPr>
          <p:cNvPr id="56" name="TextBox 55"/>
          <p:cNvSpPr txBox="1"/>
          <p:nvPr/>
        </p:nvSpPr>
        <p:spPr>
          <a:xfrm>
            <a:off x="2971800" y="1447800"/>
            <a:ext cx="457200" cy="184666"/>
          </a:xfrm>
          <a:prstGeom prst="rect">
            <a:avLst/>
          </a:prstGeom>
          <a:noFill/>
        </p:spPr>
        <p:txBody>
          <a:bodyPr wrap="square" rtlCol="0">
            <a:spAutoFit/>
          </a:bodyPr>
          <a:lstStyle/>
          <a:p>
            <a:pPr fontAlgn="auto">
              <a:spcBef>
                <a:spcPts val="0"/>
              </a:spcBef>
              <a:spcAft>
                <a:spcPts val="0"/>
              </a:spcAft>
            </a:pPr>
            <a:r>
              <a:rPr lang="en-US" sz="600" dirty="0" smtClean="0">
                <a:solidFill>
                  <a:srgbClr val="000000"/>
                </a:solidFill>
                <a:latin typeface="Arial" pitchFamily="34" charset="0"/>
                <a:cs typeface="Arial" pitchFamily="34" charset="0"/>
              </a:rPr>
              <a:t>CDEFG</a:t>
            </a:r>
            <a:endParaRPr lang="en-US" sz="600" dirty="0">
              <a:solidFill>
                <a:srgbClr val="000000"/>
              </a:solidFill>
              <a:latin typeface="Arial" pitchFamily="34" charset="0"/>
              <a:cs typeface="Arial" pitchFamily="34" charset="0"/>
            </a:endParaRPr>
          </a:p>
        </p:txBody>
      </p:sp>
      <p:sp>
        <p:nvSpPr>
          <p:cNvPr id="57" name="TextBox 56"/>
          <p:cNvSpPr txBox="1"/>
          <p:nvPr/>
        </p:nvSpPr>
        <p:spPr>
          <a:xfrm>
            <a:off x="3291840" y="1463040"/>
            <a:ext cx="457200" cy="184666"/>
          </a:xfrm>
          <a:prstGeom prst="rect">
            <a:avLst/>
          </a:prstGeom>
          <a:noFill/>
        </p:spPr>
        <p:txBody>
          <a:bodyPr wrap="square" rtlCol="0">
            <a:spAutoFit/>
          </a:bodyPr>
          <a:lstStyle/>
          <a:p>
            <a:pPr fontAlgn="auto">
              <a:spcBef>
                <a:spcPts val="0"/>
              </a:spcBef>
              <a:spcAft>
                <a:spcPts val="0"/>
              </a:spcAft>
            </a:pPr>
            <a:r>
              <a:rPr lang="en-US" sz="600" dirty="0" smtClean="0">
                <a:solidFill>
                  <a:srgbClr val="000000"/>
                </a:solidFill>
                <a:latin typeface="Arial" pitchFamily="34" charset="0"/>
                <a:cs typeface="Arial" pitchFamily="34" charset="0"/>
              </a:rPr>
              <a:t>CDEF</a:t>
            </a:r>
            <a:endParaRPr lang="en-US" sz="600" dirty="0">
              <a:solidFill>
                <a:srgbClr val="000000"/>
              </a:solidFill>
              <a:latin typeface="Arial" pitchFamily="34" charset="0"/>
              <a:cs typeface="Arial" pitchFamily="34" charset="0"/>
            </a:endParaRPr>
          </a:p>
        </p:txBody>
      </p:sp>
      <p:sp>
        <p:nvSpPr>
          <p:cNvPr id="58" name="TextBox 57"/>
          <p:cNvSpPr txBox="1"/>
          <p:nvPr/>
        </p:nvSpPr>
        <p:spPr>
          <a:xfrm>
            <a:off x="777240" y="3086100"/>
            <a:ext cx="571500" cy="184666"/>
          </a:xfrm>
          <a:prstGeom prst="rect">
            <a:avLst/>
          </a:prstGeom>
          <a:noFill/>
        </p:spPr>
        <p:txBody>
          <a:bodyPr wrap="square" rtlCol="0">
            <a:spAutoFit/>
          </a:bodyPr>
          <a:lstStyle/>
          <a:p>
            <a:pPr fontAlgn="auto">
              <a:spcBef>
                <a:spcPts val="0"/>
              </a:spcBef>
              <a:spcAft>
                <a:spcPts val="0"/>
              </a:spcAft>
            </a:pPr>
            <a:r>
              <a:rPr lang="en-US" sz="600" dirty="0" smtClean="0">
                <a:solidFill>
                  <a:srgbClr val="000000"/>
                </a:solidFill>
                <a:latin typeface="Arial" pitchFamily="34" charset="0"/>
                <a:cs typeface="Arial" pitchFamily="34" charset="0"/>
              </a:rPr>
              <a:t>CDEFGHI</a:t>
            </a:r>
            <a:endParaRPr lang="en-US" sz="600" dirty="0">
              <a:solidFill>
                <a:srgbClr val="000000"/>
              </a:solidFill>
              <a:latin typeface="Arial" pitchFamily="34" charset="0"/>
              <a:cs typeface="Arial" pitchFamily="34" charset="0"/>
            </a:endParaRPr>
          </a:p>
        </p:txBody>
      </p:sp>
      <p:sp>
        <p:nvSpPr>
          <p:cNvPr id="59" name="TextBox 58"/>
          <p:cNvSpPr txBox="1"/>
          <p:nvPr/>
        </p:nvSpPr>
        <p:spPr>
          <a:xfrm>
            <a:off x="1143000" y="3108960"/>
            <a:ext cx="571500" cy="184666"/>
          </a:xfrm>
          <a:prstGeom prst="rect">
            <a:avLst/>
          </a:prstGeom>
          <a:noFill/>
        </p:spPr>
        <p:txBody>
          <a:bodyPr wrap="square" rtlCol="0">
            <a:spAutoFit/>
          </a:bodyPr>
          <a:lstStyle/>
          <a:p>
            <a:pPr fontAlgn="auto">
              <a:spcBef>
                <a:spcPts val="0"/>
              </a:spcBef>
              <a:spcAft>
                <a:spcPts val="0"/>
              </a:spcAft>
            </a:pPr>
            <a:r>
              <a:rPr lang="en-US" sz="600" dirty="0" smtClean="0">
                <a:solidFill>
                  <a:srgbClr val="000000"/>
                </a:solidFill>
                <a:latin typeface="Arial" pitchFamily="34" charset="0"/>
                <a:cs typeface="Arial" pitchFamily="34" charset="0"/>
              </a:rPr>
              <a:t>CDEFG</a:t>
            </a:r>
            <a:endParaRPr lang="en-US" sz="600" dirty="0">
              <a:solidFill>
                <a:srgbClr val="000000"/>
              </a:solidFill>
              <a:latin typeface="Arial" pitchFamily="34" charset="0"/>
              <a:cs typeface="Arial" pitchFamily="34" charset="0"/>
            </a:endParaRPr>
          </a:p>
        </p:txBody>
      </p:sp>
      <p:sp>
        <p:nvSpPr>
          <p:cNvPr id="60" name="TextBox 59"/>
          <p:cNvSpPr txBox="1"/>
          <p:nvPr/>
        </p:nvSpPr>
        <p:spPr>
          <a:xfrm>
            <a:off x="1485900" y="3131820"/>
            <a:ext cx="571500" cy="184666"/>
          </a:xfrm>
          <a:prstGeom prst="rect">
            <a:avLst/>
          </a:prstGeom>
          <a:noFill/>
        </p:spPr>
        <p:txBody>
          <a:bodyPr wrap="square" rtlCol="0">
            <a:spAutoFit/>
          </a:bodyPr>
          <a:lstStyle/>
          <a:p>
            <a:pPr fontAlgn="auto">
              <a:spcBef>
                <a:spcPts val="0"/>
              </a:spcBef>
              <a:spcAft>
                <a:spcPts val="0"/>
              </a:spcAft>
            </a:pPr>
            <a:r>
              <a:rPr lang="en-US" sz="600" dirty="0" smtClean="0">
                <a:solidFill>
                  <a:srgbClr val="000000"/>
                </a:solidFill>
                <a:latin typeface="Arial" pitchFamily="34" charset="0"/>
                <a:cs typeface="Arial" pitchFamily="34" charset="0"/>
              </a:rPr>
              <a:t>DEF</a:t>
            </a:r>
            <a:endParaRPr lang="en-US" sz="600" dirty="0">
              <a:solidFill>
                <a:srgbClr val="000000"/>
              </a:solidFill>
              <a:latin typeface="Arial" pitchFamily="34" charset="0"/>
              <a:cs typeface="Arial" pitchFamily="34" charset="0"/>
            </a:endParaRPr>
          </a:p>
        </p:txBody>
      </p:sp>
      <p:sp>
        <p:nvSpPr>
          <p:cNvPr id="61" name="TextBox 60"/>
          <p:cNvSpPr txBox="1"/>
          <p:nvPr/>
        </p:nvSpPr>
        <p:spPr>
          <a:xfrm>
            <a:off x="1821180" y="3185160"/>
            <a:ext cx="571500" cy="184666"/>
          </a:xfrm>
          <a:prstGeom prst="rect">
            <a:avLst/>
          </a:prstGeom>
          <a:noFill/>
        </p:spPr>
        <p:txBody>
          <a:bodyPr wrap="square" rtlCol="0">
            <a:spAutoFit/>
          </a:bodyPr>
          <a:lstStyle/>
          <a:p>
            <a:pPr fontAlgn="auto">
              <a:spcBef>
                <a:spcPts val="0"/>
              </a:spcBef>
              <a:spcAft>
                <a:spcPts val="0"/>
              </a:spcAft>
            </a:pPr>
            <a:r>
              <a:rPr lang="en-US" sz="600" smtClean="0">
                <a:solidFill>
                  <a:srgbClr val="000000"/>
                </a:solidFill>
                <a:latin typeface="Arial" pitchFamily="34" charset="0"/>
                <a:cs typeface="Arial" pitchFamily="34" charset="0"/>
              </a:rPr>
              <a:t>E</a:t>
            </a:r>
            <a:endParaRPr lang="en-US" sz="600" dirty="0">
              <a:solidFill>
                <a:srgbClr val="000000"/>
              </a:solidFill>
              <a:latin typeface="Arial" pitchFamily="34" charset="0"/>
              <a:cs typeface="Arial" pitchFamily="34" charset="0"/>
            </a:endParaRPr>
          </a:p>
        </p:txBody>
      </p:sp>
      <p:sp>
        <p:nvSpPr>
          <p:cNvPr id="62" name="TextBox 61"/>
          <p:cNvSpPr txBox="1"/>
          <p:nvPr/>
        </p:nvSpPr>
        <p:spPr>
          <a:xfrm>
            <a:off x="2712720" y="3154680"/>
            <a:ext cx="571500" cy="184666"/>
          </a:xfrm>
          <a:prstGeom prst="rect">
            <a:avLst/>
          </a:prstGeom>
          <a:noFill/>
        </p:spPr>
        <p:txBody>
          <a:bodyPr wrap="square" rtlCol="0">
            <a:spAutoFit/>
          </a:bodyPr>
          <a:lstStyle/>
          <a:p>
            <a:pPr fontAlgn="auto">
              <a:spcBef>
                <a:spcPts val="0"/>
              </a:spcBef>
              <a:spcAft>
                <a:spcPts val="0"/>
              </a:spcAft>
            </a:pPr>
            <a:r>
              <a:rPr lang="en-US" sz="600" dirty="0" smtClean="0">
                <a:solidFill>
                  <a:srgbClr val="000000"/>
                </a:solidFill>
                <a:latin typeface="Arial" pitchFamily="34" charset="0"/>
                <a:cs typeface="Arial" pitchFamily="34" charset="0"/>
              </a:rPr>
              <a:t>EF</a:t>
            </a:r>
            <a:endParaRPr lang="en-US" sz="600" dirty="0">
              <a:solidFill>
                <a:srgbClr val="000000"/>
              </a:solidFill>
              <a:latin typeface="Arial" pitchFamily="34" charset="0"/>
              <a:cs typeface="Arial" pitchFamily="34" charset="0"/>
            </a:endParaRPr>
          </a:p>
        </p:txBody>
      </p:sp>
      <p:sp>
        <p:nvSpPr>
          <p:cNvPr id="63" name="TextBox 62"/>
          <p:cNvSpPr txBox="1"/>
          <p:nvPr/>
        </p:nvSpPr>
        <p:spPr>
          <a:xfrm>
            <a:off x="2971800" y="3116580"/>
            <a:ext cx="571500" cy="184666"/>
          </a:xfrm>
          <a:prstGeom prst="rect">
            <a:avLst/>
          </a:prstGeom>
          <a:noFill/>
        </p:spPr>
        <p:txBody>
          <a:bodyPr wrap="square" rtlCol="0">
            <a:spAutoFit/>
          </a:bodyPr>
          <a:lstStyle/>
          <a:p>
            <a:pPr fontAlgn="auto">
              <a:spcBef>
                <a:spcPts val="0"/>
              </a:spcBef>
              <a:spcAft>
                <a:spcPts val="0"/>
              </a:spcAft>
            </a:pPr>
            <a:r>
              <a:rPr lang="en-US" sz="600" dirty="0" smtClean="0">
                <a:solidFill>
                  <a:srgbClr val="000000"/>
                </a:solidFill>
                <a:latin typeface="Arial" pitchFamily="34" charset="0"/>
                <a:cs typeface="Arial" pitchFamily="34" charset="0"/>
              </a:rPr>
              <a:t>DEFG</a:t>
            </a:r>
            <a:endParaRPr lang="en-US" sz="600" dirty="0">
              <a:solidFill>
                <a:srgbClr val="000000"/>
              </a:solidFill>
              <a:latin typeface="Arial" pitchFamily="34" charset="0"/>
              <a:cs typeface="Arial" pitchFamily="34" charset="0"/>
            </a:endParaRPr>
          </a:p>
        </p:txBody>
      </p:sp>
      <p:sp>
        <p:nvSpPr>
          <p:cNvPr id="64" name="TextBox 63"/>
          <p:cNvSpPr txBox="1"/>
          <p:nvPr/>
        </p:nvSpPr>
        <p:spPr>
          <a:xfrm>
            <a:off x="3314700" y="3139440"/>
            <a:ext cx="571500" cy="184666"/>
          </a:xfrm>
          <a:prstGeom prst="rect">
            <a:avLst/>
          </a:prstGeom>
          <a:noFill/>
        </p:spPr>
        <p:txBody>
          <a:bodyPr wrap="square" rtlCol="0">
            <a:spAutoFit/>
          </a:bodyPr>
          <a:lstStyle/>
          <a:p>
            <a:pPr fontAlgn="auto">
              <a:spcBef>
                <a:spcPts val="0"/>
              </a:spcBef>
              <a:spcAft>
                <a:spcPts val="0"/>
              </a:spcAft>
            </a:pPr>
            <a:r>
              <a:rPr lang="en-US" sz="600" dirty="0" smtClean="0">
                <a:solidFill>
                  <a:srgbClr val="000000"/>
                </a:solidFill>
                <a:latin typeface="Arial" pitchFamily="34" charset="0"/>
                <a:cs typeface="Arial" pitchFamily="34" charset="0"/>
              </a:rPr>
              <a:t>DEF</a:t>
            </a:r>
            <a:endParaRPr lang="en-US" sz="600" dirty="0">
              <a:solidFill>
                <a:srgbClr val="000000"/>
              </a:solidFill>
              <a:latin typeface="Arial" pitchFamily="34" charset="0"/>
              <a:cs typeface="Arial" pitchFamily="34" charset="0"/>
            </a:endParaRPr>
          </a:p>
        </p:txBody>
      </p:sp>
      <p:sp>
        <p:nvSpPr>
          <p:cNvPr id="65" name="TextBox 64"/>
          <p:cNvSpPr txBox="1"/>
          <p:nvPr/>
        </p:nvSpPr>
        <p:spPr>
          <a:xfrm>
            <a:off x="838200" y="4808220"/>
            <a:ext cx="571500" cy="184666"/>
          </a:xfrm>
          <a:prstGeom prst="rect">
            <a:avLst/>
          </a:prstGeom>
          <a:noFill/>
        </p:spPr>
        <p:txBody>
          <a:bodyPr wrap="square" rtlCol="0">
            <a:spAutoFit/>
          </a:bodyPr>
          <a:lstStyle/>
          <a:p>
            <a:pPr fontAlgn="auto">
              <a:spcBef>
                <a:spcPts val="0"/>
              </a:spcBef>
              <a:spcAft>
                <a:spcPts val="0"/>
              </a:spcAft>
            </a:pPr>
            <a:r>
              <a:rPr lang="en-US" sz="600" dirty="0" smtClean="0">
                <a:solidFill>
                  <a:srgbClr val="000000"/>
                </a:solidFill>
                <a:latin typeface="Arial" pitchFamily="34" charset="0"/>
                <a:cs typeface="Arial" pitchFamily="34" charset="0"/>
              </a:rPr>
              <a:t>CDEFGI</a:t>
            </a:r>
            <a:endParaRPr lang="en-US" sz="600" dirty="0">
              <a:solidFill>
                <a:srgbClr val="000000"/>
              </a:solidFill>
              <a:latin typeface="Arial" pitchFamily="34" charset="0"/>
              <a:cs typeface="Arial" pitchFamily="34" charset="0"/>
            </a:endParaRPr>
          </a:p>
        </p:txBody>
      </p:sp>
      <p:sp>
        <p:nvSpPr>
          <p:cNvPr id="66" name="TextBox 65"/>
          <p:cNvSpPr txBox="1"/>
          <p:nvPr/>
        </p:nvSpPr>
        <p:spPr>
          <a:xfrm>
            <a:off x="1143000" y="4823460"/>
            <a:ext cx="571500" cy="184666"/>
          </a:xfrm>
          <a:prstGeom prst="rect">
            <a:avLst/>
          </a:prstGeom>
          <a:noFill/>
        </p:spPr>
        <p:txBody>
          <a:bodyPr wrap="square" rtlCol="0">
            <a:spAutoFit/>
          </a:bodyPr>
          <a:lstStyle/>
          <a:p>
            <a:pPr fontAlgn="auto">
              <a:spcBef>
                <a:spcPts val="0"/>
              </a:spcBef>
              <a:spcAft>
                <a:spcPts val="0"/>
              </a:spcAft>
            </a:pPr>
            <a:r>
              <a:rPr lang="en-US" sz="600" dirty="0" smtClean="0">
                <a:solidFill>
                  <a:srgbClr val="000000"/>
                </a:solidFill>
                <a:latin typeface="Arial" pitchFamily="34" charset="0"/>
                <a:cs typeface="Arial" pitchFamily="34" charset="0"/>
              </a:rPr>
              <a:t>CDEFGI</a:t>
            </a:r>
            <a:endParaRPr lang="en-US" sz="600" dirty="0">
              <a:solidFill>
                <a:srgbClr val="000000"/>
              </a:solidFill>
              <a:latin typeface="Arial" pitchFamily="34" charset="0"/>
              <a:cs typeface="Arial" pitchFamily="34" charset="0"/>
            </a:endParaRPr>
          </a:p>
        </p:txBody>
      </p:sp>
      <p:sp>
        <p:nvSpPr>
          <p:cNvPr id="67" name="TextBox 66"/>
          <p:cNvSpPr txBox="1"/>
          <p:nvPr/>
        </p:nvSpPr>
        <p:spPr>
          <a:xfrm>
            <a:off x="1485900" y="4853940"/>
            <a:ext cx="571500" cy="184666"/>
          </a:xfrm>
          <a:prstGeom prst="rect">
            <a:avLst/>
          </a:prstGeom>
          <a:noFill/>
        </p:spPr>
        <p:txBody>
          <a:bodyPr wrap="square" rtlCol="0">
            <a:spAutoFit/>
          </a:bodyPr>
          <a:lstStyle/>
          <a:p>
            <a:pPr fontAlgn="auto">
              <a:spcBef>
                <a:spcPts val="0"/>
              </a:spcBef>
              <a:spcAft>
                <a:spcPts val="0"/>
              </a:spcAft>
            </a:pPr>
            <a:r>
              <a:rPr lang="en-US" sz="600" dirty="0" smtClean="0">
                <a:solidFill>
                  <a:srgbClr val="000000"/>
                </a:solidFill>
                <a:latin typeface="Arial" pitchFamily="34" charset="0"/>
                <a:cs typeface="Arial" pitchFamily="34" charset="0"/>
              </a:rPr>
              <a:t>DEF</a:t>
            </a:r>
            <a:endParaRPr lang="en-US" sz="600" dirty="0">
              <a:solidFill>
                <a:srgbClr val="000000"/>
              </a:solidFill>
              <a:latin typeface="Arial" pitchFamily="34" charset="0"/>
              <a:cs typeface="Arial" pitchFamily="34" charset="0"/>
            </a:endParaRPr>
          </a:p>
        </p:txBody>
      </p:sp>
      <p:sp>
        <p:nvSpPr>
          <p:cNvPr id="68" name="TextBox 67"/>
          <p:cNvSpPr txBox="1"/>
          <p:nvPr/>
        </p:nvSpPr>
        <p:spPr>
          <a:xfrm>
            <a:off x="2727960" y="4846320"/>
            <a:ext cx="571500" cy="184666"/>
          </a:xfrm>
          <a:prstGeom prst="rect">
            <a:avLst/>
          </a:prstGeom>
          <a:noFill/>
        </p:spPr>
        <p:txBody>
          <a:bodyPr wrap="square" rtlCol="0">
            <a:spAutoFit/>
          </a:bodyPr>
          <a:lstStyle/>
          <a:p>
            <a:pPr fontAlgn="auto">
              <a:spcBef>
                <a:spcPts val="0"/>
              </a:spcBef>
              <a:spcAft>
                <a:spcPts val="0"/>
              </a:spcAft>
            </a:pPr>
            <a:r>
              <a:rPr lang="en-US" sz="600" dirty="0" smtClean="0">
                <a:solidFill>
                  <a:srgbClr val="000000"/>
                </a:solidFill>
                <a:latin typeface="Arial" pitchFamily="34" charset="0"/>
                <a:cs typeface="Arial" pitchFamily="34" charset="0"/>
              </a:rPr>
              <a:t>DEF</a:t>
            </a:r>
            <a:endParaRPr lang="en-US" sz="600" dirty="0">
              <a:solidFill>
                <a:srgbClr val="000000"/>
              </a:solidFill>
              <a:latin typeface="Arial" pitchFamily="34" charset="0"/>
              <a:cs typeface="Arial" pitchFamily="34" charset="0"/>
            </a:endParaRPr>
          </a:p>
        </p:txBody>
      </p:sp>
      <p:sp>
        <p:nvSpPr>
          <p:cNvPr id="69" name="TextBox 68"/>
          <p:cNvSpPr txBox="1"/>
          <p:nvPr/>
        </p:nvSpPr>
        <p:spPr>
          <a:xfrm>
            <a:off x="3025140" y="4831080"/>
            <a:ext cx="571500" cy="184666"/>
          </a:xfrm>
          <a:prstGeom prst="rect">
            <a:avLst/>
          </a:prstGeom>
          <a:noFill/>
        </p:spPr>
        <p:txBody>
          <a:bodyPr wrap="square" rtlCol="0">
            <a:spAutoFit/>
          </a:bodyPr>
          <a:lstStyle/>
          <a:p>
            <a:pPr fontAlgn="auto">
              <a:spcBef>
                <a:spcPts val="0"/>
              </a:spcBef>
              <a:spcAft>
                <a:spcPts val="0"/>
              </a:spcAft>
            </a:pPr>
            <a:r>
              <a:rPr lang="en-US" sz="600" dirty="0" smtClean="0">
                <a:solidFill>
                  <a:srgbClr val="000000"/>
                </a:solidFill>
                <a:latin typeface="Arial" pitchFamily="34" charset="0"/>
                <a:cs typeface="Arial" pitchFamily="34" charset="0"/>
              </a:rPr>
              <a:t>DEF</a:t>
            </a:r>
            <a:endParaRPr lang="en-US" sz="600" dirty="0">
              <a:solidFill>
                <a:srgbClr val="000000"/>
              </a:solidFill>
              <a:latin typeface="Arial" pitchFamily="34" charset="0"/>
              <a:cs typeface="Arial" pitchFamily="34" charset="0"/>
            </a:endParaRPr>
          </a:p>
        </p:txBody>
      </p:sp>
      <p:sp>
        <p:nvSpPr>
          <p:cNvPr id="70" name="TextBox 69"/>
          <p:cNvSpPr txBox="1"/>
          <p:nvPr/>
        </p:nvSpPr>
        <p:spPr>
          <a:xfrm>
            <a:off x="3337560" y="4846320"/>
            <a:ext cx="571500" cy="184666"/>
          </a:xfrm>
          <a:prstGeom prst="rect">
            <a:avLst/>
          </a:prstGeom>
          <a:noFill/>
        </p:spPr>
        <p:txBody>
          <a:bodyPr wrap="square" rtlCol="0">
            <a:spAutoFit/>
          </a:bodyPr>
          <a:lstStyle/>
          <a:p>
            <a:pPr fontAlgn="auto">
              <a:spcBef>
                <a:spcPts val="0"/>
              </a:spcBef>
              <a:spcAft>
                <a:spcPts val="0"/>
              </a:spcAft>
            </a:pPr>
            <a:r>
              <a:rPr lang="en-US" sz="600" dirty="0" smtClean="0">
                <a:solidFill>
                  <a:srgbClr val="000000"/>
                </a:solidFill>
                <a:latin typeface="Arial" pitchFamily="34" charset="0"/>
                <a:cs typeface="Arial" pitchFamily="34" charset="0"/>
              </a:rPr>
              <a:t>DEF</a:t>
            </a:r>
            <a:endParaRPr lang="en-US" sz="600" dirty="0">
              <a:solidFill>
                <a:srgbClr val="000000"/>
              </a:solidFill>
              <a:latin typeface="Arial" pitchFamily="34" charset="0"/>
              <a:cs typeface="Arial" pitchFamily="34" charset="0"/>
            </a:endParaRPr>
          </a:p>
        </p:txBody>
      </p:sp>
      <p:sp>
        <p:nvSpPr>
          <p:cNvPr id="71" name="TextBox 70"/>
          <p:cNvSpPr txBox="1"/>
          <p:nvPr/>
        </p:nvSpPr>
        <p:spPr>
          <a:xfrm>
            <a:off x="5379720" y="1470660"/>
            <a:ext cx="457200" cy="184666"/>
          </a:xfrm>
          <a:prstGeom prst="rect">
            <a:avLst/>
          </a:prstGeom>
          <a:noFill/>
        </p:spPr>
        <p:txBody>
          <a:bodyPr wrap="square" rtlCol="0">
            <a:spAutoFit/>
          </a:bodyPr>
          <a:lstStyle/>
          <a:p>
            <a:pPr fontAlgn="auto">
              <a:spcBef>
                <a:spcPts val="0"/>
              </a:spcBef>
              <a:spcAft>
                <a:spcPts val="0"/>
              </a:spcAft>
            </a:pPr>
            <a:r>
              <a:rPr lang="en-US" sz="600" dirty="0" smtClean="0">
                <a:solidFill>
                  <a:srgbClr val="000000"/>
                </a:solidFill>
                <a:latin typeface="Arial" pitchFamily="34" charset="0"/>
                <a:cs typeface="Arial" pitchFamily="34" charset="0"/>
              </a:rPr>
              <a:t>DEFG</a:t>
            </a:r>
            <a:endParaRPr lang="en-US" sz="600" dirty="0">
              <a:solidFill>
                <a:srgbClr val="000000"/>
              </a:solidFill>
              <a:latin typeface="Arial" pitchFamily="34" charset="0"/>
              <a:cs typeface="Arial" pitchFamily="34" charset="0"/>
            </a:endParaRPr>
          </a:p>
        </p:txBody>
      </p:sp>
      <p:sp>
        <p:nvSpPr>
          <p:cNvPr id="72" name="TextBox 71"/>
          <p:cNvSpPr txBox="1"/>
          <p:nvPr/>
        </p:nvSpPr>
        <p:spPr>
          <a:xfrm>
            <a:off x="5661660" y="1470660"/>
            <a:ext cx="457200" cy="184666"/>
          </a:xfrm>
          <a:prstGeom prst="rect">
            <a:avLst/>
          </a:prstGeom>
          <a:noFill/>
        </p:spPr>
        <p:txBody>
          <a:bodyPr wrap="square" rtlCol="0">
            <a:spAutoFit/>
          </a:bodyPr>
          <a:lstStyle/>
          <a:p>
            <a:pPr fontAlgn="auto">
              <a:spcBef>
                <a:spcPts val="0"/>
              </a:spcBef>
              <a:spcAft>
                <a:spcPts val="0"/>
              </a:spcAft>
            </a:pPr>
            <a:r>
              <a:rPr lang="en-US" sz="600" dirty="0" smtClean="0">
                <a:solidFill>
                  <a:srgbClr val="000000"/>
                </a:solidFill>
                <a:latin typeface="Arial" pitchFamily="34" charset="0"/>
                <a:cs typeface="Arial" pitchFamily="34" charset="0"/>
              </a:rPr>
              <a:t>CDEFG</a:t>
            </a:r>
            <a:endParaRPr lang="en-US" sz="600" dirty="0">
              <a:solidFill>
                <a:srgbClr val="000000"/>
              </a:solidFill>
              <a:latin typeface="Arial" pitchFamily="34" charset="0"/>
              <a:cs typeface="Arial" pitchFamily="34" charset="0"/>
            </a:endParaRPr>
          </a:p>
        </p:txBody>
      </p:sp>
      <p:sp>
        <p:nvSpPr>
          <p:cNvPr id="73" name="TextBox 72"/>
          <p:cNvSpPr txBox="1"/>
          <p:nvPr/>
        </p:nvSpPr>
        <p:spPr>
          <a:xfrm>
            <a:off x="5996940" y="1516380"/>
            <a:ext cx="457200" cy="184666"/>
          </a:xfrm>
          <a:prstGeom prst="rect">
            <a:avLst/>
          </a:prstGeom>
          <a:noFill/>
        </p:spPr>
        <p:txBody>
          <a:bodyPr wrap="square" rtlCol="0">
            <a:spAutoFit/>
          </a:bodyPr>
          <a:lstStyle/>
          <a:p>
            <a:pPr fontAlgn="auto">
              <a:spcBef>
                <a:spcPts val="0"/>
              </a:spcBef>
              <a:spcAft>
                <a:spcPts val="0"/>
              </a:spcAft>
            </a:pPr>
            <a:r>
              <a:rPr lang="en-US" sz="600" smtClean="0">
                <a:solidFill>
                  <a:srgbClr val="000000"/>
                </a:solidFill>
                <a:latin typeface="Arial" pitchFamily="34" charset="0"/>
                <a:cs typeface="Arial" pitchFamily="34" charset="0"/>
              </a:rPr>
              <a:t>EFG</a:t>
            </a:r>
            <a:endParaRPr lang="en-US" sz="600" dirty="0">
              <a:solidFill>
                <a:srgbClr val="000000"/>
              </a:solidFill>
              <a:latin typeface="Arial" pitchFamily="34" charset="0"/>
              <a:cs typeface="Arial" pitchFamily="34" charset="0"/>
            </a:endParaRPr>
          </a:p>
        </p:txBody>
      </p:sp>
      <p:sp>
        <p:nvSpPr>
          <p:cNvPr id="74" name="TextBox 73"/>
          <p:cNvSpPr txBox="1"/>
          <p:nvPr/>
        </p:nvSpPr>
        <p:spPr>
          <a:xfrm>
            <a:off x="6339840" y="1554480"/>
            <a:ext cx="457200" cy="184666"/>
          </a:xfrm>
          <a:prstGeom prst="rect">
            <a:avLst/>
          </a:prstGeom>
          <a:noFill/>
        </p:spPr>
        <p:txBody>
          <a:bodyPr wrap="square" rtlCol="0">
            <a:spAutoFit/>
          </a:bodyPr>
          <a:lstStyle/>
          <a:p>
            <a:pPr fontAlgn="auto">
              <a:spcBef>
                <a:spcPts val="0"/>
              </a:spcBef>
              <a:spcAft>
                <a:spcPts val="0"/>
              </a:spcAft>
            </a:pPr>
            <a:r>
              <a:rPr lang="en-US" sz="600" dirty="0" smtClean="0">
                <a:solidFill>
                  <a:srgbClr val="000000"/>
                </a:solidFill>
                <a:latin typeface="Arial" pitchFamily="34" charset="0"/>
                <a:cs typeface="Arial" pitchFamily="34" charset="0"/>
              </a:rPr>
              <a:t>G</a:t>
            </a:r>
            <a:endParaRPr lang="en-US" sz="600" dirty="0">
              <a:solidFill>
                <a:srgbClr val="000000"/>
              </a:solidFill>
              <a:latin typeface="Arial" pitchFamily="34" charset="0"/>
              <a:cs typeface="Arial" pitchFamily="34" charset="0"/>
            </a:endParaRPr>
          </a:p>
        </p:txBody>
      </p:sp>
      <p:sp>
        <p:nvSpPr>
          <p:cNvPr id="75" name="TextBox 74"/>
          <p:cNvSpPr txBox="1"/>
          <p:nvPr/>
        </p:nvSpPr>
        <p:spPr>
          <a:xfrm>
            <a:off x="7490460" y="1470660"/>
            <a:ext cx="457200" cy="184666"/>
          </a:xfrm>
          <a:prstGeom prst="rect">
            <a:avLst/>
          </a:prstGeom>
          <a:noFill/>
        </p:spPr>
        <p:txBody>
          <a:bodyPr wrap="square" rtlCol="0">
            <a:spAutoFit/>
          </a:bodyPr>
          <a:lstStyle/>
          <a:p>
            <a:pPr fontAlgn="auto">
              <a:spcBef>
                <a:spcPts val="0"/>
              </a:spcBef>
              <a:spcAft>
                <a:spcPts val="0"/>
              </a:spcAft>
            </a:pPr>
            <a:r>
              <a:rPr lang="en-US" sz="600" dirty="0" smtClean="0">
                <a:solidFill>
                  <a:srgbClr val="000000"/>
                </a:solidFill>
                <a:latin typeface="Arial" pitchFamily="34" charset="0"/>
                <a:cs typeface="Arial" pitchFamily="34" charset="0"/>
              </a:rPr>
              <a:t>CDEFG</a:t>
            </a:r>
            <a:endParaRPr lang="en-US" sz="600" dirty="0">
              <a:solidFill>
                <a:srgbClr val="000000"/>
              </a:solidFill>
              <a:latin typeface="Arial" pitchFamily="34" charset="0"/>
              <a:cs typeface="Arial" pitchFamily="34" charset="0"/>
            </a:endParaRPr>
          </a:p>
        </p:txBody>
      </p:sp>
      <p:sp>
        <p:nvSpPr>
          <p:cNvPr id="76" name="TextBox 75"/>
          <p:cNvSpPr txBox="1"/>
          <p:nvPr/>
        </p:nvSpPr>
        <p:spPr>
          <a:xfrm>
            <a:off x="7810500" y="1485900"/>
            <a:ext cx="457200" cy="184666"/>
          </a:xfrm>
          <a:prstGeom prst="rect">
            <a:avLst/>
          </a:prstGeom>
          <a:noFill/>
        </p:spPr>
        <p:txBody>
          <a:bodyPr wrap="square" rtlCol="0">
            <a:spAutoFit/>
          </a:bodyPr>
          <a:lstStyle/>
          <a:p>
            <a:pPr fontAlgn="auto">
              <a:spcBef>
                <a:spcPts val="0"/>
              </a:spcBef>
              <a:spcAft>
                <a:spcPts val="0"/>
              </a:spcAft>
            </a:pPr>
            <a:r>
              <a:rPr lang="en-US" sz="600" dirty="0" smtClean="0">
                <a:solidFill>
                  <a:srgbClr val="000000"/>
                </a:solidFill>
                <a:latin typeface="Arial" pitchFamily="34" charset="0"/>
                <a:cs typeface="Arial" pitchFamily="34" charset="0"/>
              </a:rPr>
              <a:t>DEFG</a:t>
            </a:r>
            <a:endParaRPr lang="en-US" sz="600" dirty="0">
              <a:solidFill>
                <a:srgbClr val="000000"/>
              </a:solidFill>
              <a:latin typeface="Arial" pitchFamily="34" charset="0"/>
              <a:cs typeface="Arial" pitchFamily="34" charset="0"/>
            </a:endParaRPr>
          </a:p>
        </p:txBody>
      </p:sp>
      <p:sp>
        <p:nvSpPr>
          <p:cNvPr id="77" name="TextBox 76"/>
          <p:cNvSpPr txBox="1"/>
          <p:nvPr/>
        </p:nvSpPr>
        <p:spPr>
          <a:xfrm>
            <a:off x="5234940" y="3086100"/>
            <a:ext cx="609600" cy="184666"/>
          </a:xfrm>
          <a:prstGeom prst="rect">
            <a:avLst/>
          </a:prstGeom>
          <a:noFill/>
        </p:spPr>
        <p:txBody>
          <a:bodyPr wrap="square" rtlCol="0">
            <a:spAutoFit/>
          </a:bodyPr>
          <a:lstStyle/>
          <a:p>
            <a:pPr fontAlgn="auto">
              <a:spcBef>
                <a:spcPts val="0"/>
              </a:spcBef>
              <a:spcAft>
                <a:spcPts val="0"/>
              </a:spcAft>
            </a:pPr>
            <a:r>
              <a:rPr lang="en-US" sz="600" dirty="0" smtClean="0">
                <a:solidFill>
                  <a:srgbClr val="000000"/>
                </a:solidFill>
                <a:latin typeface="Arial" pitchFamily="34" charset="0"/>
                <a:cs typeface="Arial" pitchFamily="34" charset="0"/>
              </a:rPr>
              <a:t>BCDEFGHI</a:t>
            </a:r>
            <a:endParaRPr lang="en-US" sz="600" dirty="0">
              <a:solidFill>
                <a:srgbClr val="000000"/>
              </a:solidFill>
              <a:latin typeface="Arial" pitchFamily="34" charset="0"/>
              <a:cs typeface="Arial" pitchFamily="34" charset="0"/>
            </a:endParaRPr>
          </a:p>
        </p:txBody>
      </p:sp>
      <p:sp>
        <p:nvSpPr>
          <p:cNvPr id="78" name="TextBox 77"/>
          <p:cNvSpPr txBox="1"/>
          <p:nvPr/>
        </p:nvSpPr>
        <p:spPr>
          <a:xfrm>
            <a:off x="5692140" y="3116580"/>
            <a:ext cx="609600" cy="184666"/>
          </a:xfrm>
          <a:prstGeom prst="rect">
            <a:avLst/>
          </a:prstGeom>
          <a:noFill/>
        </p:spPr>
        <p:txBody>
          <a:bodyPr wrap="square" rtlCol="0">
            <a:spAutoFit/>
          </a:bodyPr>
          <a:lstStyle/>
          <a:p>
            <a:pPr fontAlgn="auto">
              <a:spcBef>
                <a:spcPts val="0"/>
              </a:spcBef>
              <a:spcAft>
                <a:spcPts val="0"/>
              </a:spcAft>
            </a:pPr>
            <a:r>
              <a:rPr lang="en-US" sz="600" dirty="0" smtClean="0">
                <a:solidFill>
                  <a:srgbClr val="000000"/>
                </a:solidFill>
                <a:latin typeface="Arial" pitchFamily="34" charset="0"/>
                <a:cs typeface="Arial" pitchFamily="34" charset="0"/>
              </a:rPr>
              <a:t>DEFG</a:t>
            </a:r>
            <a:endParaRPr lang="en-US" sz="600" dirty="0">
              <a:solidFill>
                <a:srgbClr val="000000"/>
              </a:solidFill>
              <a:latin typeface="Arial" pitchFamily="34" charset="0"/>
              <a:cs typeface="Arial" pitchFamily="34" charset="0"/>
            </a:endParaRPr>
          </a:p>
        </p:txBody>
      </p:sp>
      <p:sp>
        <p:nvSpPr>
          <p:cNvPr id="79" name="TextBox 78"/>
          <p:cNvSpPr txBox="1"/>
          <p:nvPr/>
        </p:nvSpPr>
        <p:spPr>
          <a:xfrm>
            <a:off x="5981700" y="3147060"/>
            <a:ext cx="609600" cy="184666"/>
          </a:xfrm>
          <a:prstGeom prst="rect">
            <a:avLst/>
          </a:prstGeom>
          <a:noFill/>
        </p:spPr>
        <p:txBody>
          <a:bodyPr wrap="square" rtlCol="0">
            <a:spAutoFit/>
          </a:bodyPr>
          <a:lstStyle/>
          <a:p>
            <a:pPr fontAlgn="auto">
              <a:spcBef>
                <a:spcPts val="0"/>
              </a:spcBef>
              <a:spcAft>
                <a:spcPts val="0"/>
              </a:spcAft>
            </a:pPr>
            <a:r>
              <a:rPr lang="en-US" sz="600" dirty="0" smtClean="0">
                <a:solidFill>
                  <a:srgbClr val="000000"/>
                </a:solidFill>
                <a:latin typeface="Arial" pitchFamily="34" charset="0"/>
                <a:cs typeface="Arial" pitchFamily="34" charset="0"/>
              </a:rPr>
              <a:t>DEFG</a:t>
            </a:r>
            <a:endParaRPr lang="en-US" sz="600" dirty="0">
              <a:solidFill>
                <a:srgbClr val="000000"/>
              </a:solidFill>
              <a:latin typeface="Arial" pitchFamily="34" charset="0"/>
              <a:cs typeface="Arial" pitchFamily="34" charset="0"/>
            </a:endParaRPr>
          </a:p>
        </p:txBody>
      </p:sp>
      <p:sp>
        <p:nvSpPr>
          <p:cNvPr id="80" name="TextBox 79"/>
          <p:cNvSpPr txBox="1"/>
          <p:nvPr/>
        </p:nvSpPr>
        <p:spPr>
          <a:xfrm>
            <a:off x="6347460" y="3208020"/>
            <a:ext cx="609600" cy="184666"/>
          </a:xfrm>
          <a:prstGeom prst="rect">
            <a:avLst/>
          </a:prstGeom>
          <a:noFill/>
        </p:spPr>
        <p:txBody>
          <a:bodyPr wrap="square" rtlCol="0">
            <a:spAutoFit/>
          </a:bodyPr>
          <a:lstStyle/>
          <a:p>
            <a:pPr fontAlgn="auto">
              <a:spcBef>
                <a:spcPts val="0"/>
              </a:spcBef>
              <a:spcAft>
                <a:spcPts val="0"/>
              </a:spcAft>
            </a:pPr>
            <a:r>
              <a:rPr lang="en-US" sz="600" smtClean="0">
                <a:solidFill>
                  <a:srgbClr val="000000"/>
                </a:solidFill>
                <a:latin typeface="Arial" pitchFamily="34" charset="0"/>
                <a:cs typeface="Arial" pitchFamily="34" charset="0"/>
              </a:rPr>
              <a:t>G</a:t>
            </a:r>
            <a:endParaRPr lang="en-US" sz="600" dirty="0">
              <a:solidFill>
                <a:srgbClr val="000000"/>
              </a:solidFill>
              <a:latin typeface="Arial" pitchFamily="34" charset="0"/>
              <a:cs typeface="Arial" pitchFamily="34" charset="0"/>
            </a:endParaRPr>
          </a:p>
        </p:txBody>
      </p:sp>
      <p:sp>
        <p:nvSpPr>
          <p:cNvPr id="81" name="TextBox 80"/>
          <p:cNvSpPr txBox="1"/>
          <p:nvPr/>
        </p:nvSpPr>
        <p:spPr>
          <a:xfrm>
            <a:off x="6949440" y="3200400"/>
            <a:ext cx="609600" cy="184666"/>
          </a:xfrm>
          <a:prstGeom prst="rect">
            <a:avLst/>
          </a:prstGeom>
          <a:noFill/>
        </p:spPr>
        <p:txBody>
          <a:bodyPr wrap="square" rtlCol="0">
            <a:spAutoFit/>
          </a:bodyPr>
          <a:lstStyle/>
          <a:p>
            <a:pPr fontAlgn="auto">
              <a:spcBef>
                <a:spcPts val="0"/>
              </a:spcBef>
              <a:spcAft>
                <a:spcPts val="0"/>
              </a:spcAft>
            </a:pPr>
            <a:r>
              <a:rPr lang="en-US" sz="600" smtClean="0">
                <a:solidFill>
                  <a:srgbClr val="000000"/>
                </a:solidFill>
                <a:latin typeface="Arial" pitchFamily="34" charset="0"/>
                <a:cs typeface="Arial" pitchFamily="34" charset="0"/>
              </a:rPr>
              <a:t>G</a:t>
            </a:r>
            <a:endParaRPr lang="en-US" sz="600" dirty="0">
              <a:solidFill>
                <a:srgbClr val="000000"/>
              </a:solidFill>
              <a:latin typeface="Arial" pitchFamily="34" charset="0"/>
              <a:cs typeface="Arial" pitchFamily="34" charset="0"/>
            </a:endParaRPr>
          </a:p>
        </p:txBody>
      </p:sp>
      <p:sp>
        <p:nvSpPr>
          <p:cNvPr id="82" name="TextBox 81"/>
          <p:cNvSpPr txBox="1"/>
          <p:nvPr/>
        </p:nvSpPr>
        <p:spPr>
          <a:xfrm>
            <a:off x="7513320" y="3124200"/>
            <a:ext cx="609600" cy="184666"/>
          </a:xfrm>
          <a:prstGeom prst="rect">
            <a:avLst/>
          </a:prstGeom>
          <a:noFill/>
        </p:spPr>
        <p:txBody>
          <a:bodyPr wrap="square" rtlCol="0">
            <a:spAutoFit/>
          </a:bodyPr>
          <a:lstStyle/>
          <a:p>
            <a:pPr fontAlgn="auto">
              <a:spcBef>
                <a:spcPts val="0"/>
              </a:spcBef>
              <a:spcAft>
                <a:spcPts val="0"/>
              </a:spcAft>
            </a:pPr>
            <a:r>
              <a:rPr lang="en-US" sz="600" dirty="0" smtClean="0">
                <a:solidFill>
                  <a:srgbClr val="000000"/>
                </a:solidFill>
                <a:latin typeface="Arial" pitchFamily="34" charset="0"/>
                <a:cs typeface="Arial" pitchFamily="34" charset="0"/>
              </a:rPr>
              <a:t>DEFG</a:t>
            </a:r>
            <a:endParaRPr lang="en-US" sz="600" dirty="0">
              <a:solidFill>
                <a:srgbClr val="000000"/>
              </a:solidFill>
              <a:latin typeface="Arial" pitchFamily="34" charset="0"/>
              <a:cs typeface="Arial" pitchFamily="34" charset="0"/>
            </a:endParaRPr>
          </a:p>
        </p:txBody>
      </p:sp>
      <p:sp>
        <p:nvSpPr>
          <p:cNvPr id="83" name="TextBox 82"/>
          <p:cNvSpPr txBox="1"/>
          <p:nvPr/>
        </p:nvSpPr>
        <p:spPr>
          <a:xfrm>
            <a:off x="7810500" y="3147060"/>
            <a:ext cx="609600" cy="184666"/>
          </a:xfrm>
          <a:prstGeom prst="rect">
            <a:avLst/>
          </a:prstGeom>
          <a:noFill/>
        </p:spPr>
        <p:txBody>
          <a:bodyPr wrap="square" rtlCol="0">
            <a:spAutoFit/>
          </a:bodyPr>
          <a:lstStyle/>
          <a:p>
            <a:pPr fontAlgn="auto">
              <a:spcBef>
                <a:spcPts val="0"/>
              </a:spcBef>
              <a:spcAft>
                <a:spcPts val="0"/>
              </a:spcAft>
            </a:pPr>
            <a:r>
              <a:rPr lang="en-US" sz="600" dirty="0" smtClean="0">
                <a:solidFill>
                  <a:srgbClr val="000000"/>
                </a:solidFill>
                <a:latin typeface="Arial" pitchFamily="34" charset="0"/>
                <a:cs typeface="Arial" pitchFamily="34" charset="0"/>
              </a:rPr>
              <a:t>DEFG</a:t>
            </a:r>
            <a:endParaRPr lang="en-US" sz="600" dirty="0">
              <a:solidFill>
                <a:srgbClr val="000000"/>
              </a:solidFill>
              <a:latin typeface="Arial" pitchFamily="34" charset="0"/>
              <a:cs typeface="Arial" pitchFamily="34" charset="0"/>
            </a:endParaRPr>
          </a:p>
        </p:txBody>
      </p:sp>
    </p:spTree>
    <p:extLst>
      <p:ext uri="{BB962C8B-B14F-4D97-AF65-F5344CB8AC3E}">
        <p14:creationId xmlns:p14="http://schemas.microsoft.com/office/powerpoint/2010/main" val="729404073"/>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Rounded Rectangle 78"/>
          <p:cNvSpPr/>
          <p:nvPr/>
        </p:nvSpPr>
        <p:spPr bwMode="auto">
          <a:xfrm>
            <a:off x="7146621" y="1697199"/>
            <a:ext cx="1636776" cy="3998750"/>
          </a:xfrm>
          <a:prstGeom prst="roundRect">
            <a:avLst/>
          </a:prstGeom>
          <a:solidFill>
            <a:schemeClr val="bg1">
              <a:lumMod val="95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78" name="Rounded Rectangle 77"/>
          <p:cNvSpPr/>
          <p:nvPr/>
        </p:nvSpPr>
        <p:spPr bwMode="auto">
          <a:xfrm>
            <a:off x="5415664" y="1697199"/>
            <a:ext cx="1636776" cy="3998750"/>
          </a:xfrm>
          <a:prstGeom prst="roundRect">
            <a:avLst/>
          </a:prstGeom>
          <a:solidFill>
            <a:schemeClr val="bg1">
              <a:lumMod val="95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77" name="Rounded Rectangle 76"/>
          <p:cNvSpPr/>
          <p:nvPr/>
        </p:nvSpPr>
        <p:spPr bwMode="auto">
          <a:xfrm>
            <a:off x="3721954" y="1697199"/>
            <a:ext cx="1636776" cy="3998750"/>
          </a:xfrm>
          <a:prstGeom prst="roundRect">
            <a:avLst/>
          </a:prstGeom>
          <a:solidFill>
            <a:schemeClr val="bg1">
              <a:lumMod val="95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76" name="Rounded Rectangle 75"/>
          <p:cNvSpPr/>
          <p:nvPr/>
        </p:nvSpPr>
        <p:spPr bwMode="auto">
          <a:xfrm>
            <a:off x="2019299" y="1697198"/>
            <a:ext cx="1638301" cy="3998751"/>
          </a:xfrm>
          <a:prstGeom prst="roundRect">
            <a:avLst/>
          </a:prstGeom>
          <a:solidFill>
            <a:schemeClr val="bg1">
              <a:lumMod val="95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75" name="Rounded Rectangle 74"/>
          <p:cNvSpPr/>
          <p:nvPr/>
        </p:nvSpPr>
        <p:spPr bwMode="auto">
          <a:xfrm>
            <a:off x="296839" y="1697198"/>
            <a:ext cx="1636776" cy="3998751"/>
          </a:xfrm>
          <a:prstGeom prst="roundRect">
            <a:avLst/>
          </a:prstGeom>
          <a:solidFill>
            <a:schemeClr val="bg1">
              <a:lumMod val="95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180</a:t>
            </a:fld>
            <a:r>
              <a:rPr lang="en-US" smtClean="0"/>
              <a:t> -</a:t>
            </a:r>
            <a:endParaRPr lang="en-US"/>
          </a:p>
        </p:txBody>
      </p:sp>
      <p:graphicFrame>
        <p:nvGraphicFramePr>
          <p:cNvPr id="3" name="Chart 2"/>
          <p:cNvGraphicFramePr/>
          <p:nvPr>
            <p:extLst>
              <p:ext uri="{D42A27DB-BD31-4B8C-83A1-F6EECF244321}">
                <p14:modId xmlns:p14="http://schemas.microsoft.com/office/powerpoint/2010/main" val="575603540"/>
              </p:ext>
            </p:extLst>
          </p:nvPr>
        </p:nvGraphicFramePr>
        <p:xfrm>
          <a:off x="174929" y="1223716"/>
          <a:ext cx="8762337" cy="4207030"/>
        </p:xfrm>
        <a:graphic>
          <a:graphicData uri="http://schemas.openxmlformats.org/drawingml/2006/chart">
            <c:chart xmlns:c="http://schemas.openxmlformats.org/drawingml/2006/chart" xmlns:r="http://schemas.openxmlformats.org/officeDocument/2006/relationships" r:id="rId2"/>
          </a:graphicData>
        </a:graphic>
      </p:graphicFrame>
      <p:sp>
        <p:nvSpPr>
          <p:cNvPr id="49" name="Rectangle 48"/>
          <p:cNvSpPr/>
          <p:nvPr/>
        </p:nvSpPr>
        <p:spPr>
          <a:xfrm>
            <a:off x="436182" y="5146242"/>
            <a:ext cx="1451427" cy="461665"/>
          </a:xfrm>
          <a:prstGeom prst="rect">
            <a:avLst/>
          </a:prstGeom>
        </p:spPr>
        <p:txBody>
          <a:bodyPr wrap="square">
            <a:spAutoFit/>
          </a:bodyPr>
          <a:lstStyle/>
          <a:p>
            <a:pPr algn="ctr"/>
            <a:r>
              <a:rPr lang="en-US" sz="1200" b="1" dirty="0">
                <a:solidFill>
                  <a:schemeClr val="tx1"/>
                </a:solidFill>
                <a:latin typeface="Arial" panose="020B0604020202020204" pitchFamily="34" charset="0"/>
                <a:cs typeface="Arial" panose="020B0604020202020204" pitchFamily="34" charset="0"/>
              </a:rPr>
              <a:t>A blood clot in </a:t>
            </a:r>
            <a:r>
              <a:rPr lang="en-US" sz="1200" b="1" dirty="0" smtClean="0">
                <a:solidFill>
                  <a:schemeClr val="tx1"/>
                </a:solidFill>
                <a:latin typeface="Arial" panose="020B0604020202020204" pitchFamily="34" charset="0"/>
                <a:cs typeface="Arial" panose="020B0604020202020204" pitchFamily="34" charset="0"/>
              </a:rPr>
              <a:t/>
            </a:r>
            <a:br>
              <a:rPr lang="en-US" sz="1200" b="1" dirty="0" smtClean="0">
                <a:solidFill>
                  <a:schemeClr val="tx1"/>
                </a:solidFill>
                <a:latin typeface="Arial" panose="020B0604020202020204" pitchFamily="34" charset="0"/>
                <a:cs typeface="Arial" panose="020B0604020202020204" pitchFamily="34" charset="0"/>
              </a:rPr>
            </a:br>
            <a:r>
              <a:rPr lang="en-US" sz="1200" b="1" dirty="0" smtClean="0">
                <a:solidFill>
                  <a:schemeClr val="tx1"/>
                </a:solidFill>
                <a:latin typeface="Arial" panose="020B0604020202020204" pitchFamily="34" charset="0"/>
                <a:cs typeface="Arial" panose="020B0604020202020204" pitchFamily="34" charset="0"/>
              </a:rPr>
              <a:t>a </a:t>
            </a:r>
            <a:r>
              <a:rPr lang="en-US" sz="1200" b="1" dirty="0">
                <a:solidFill>
                  <a:schemeClr val="tx1"/>
                </a:solidFill>
                <a:latin typeface="Arial" panose="020B0604020202020204" pitchFamily="34" charset="0"/>
                <a:cs typeface="Arial" panose="020B0604020202020204" pitchFamily="34" charset="0"/>
              </a:rPr>
              <a:t>vein</a:t>
            </a:r>
          </a:p>
        </p:txBody>
      </p:sp>
      <p:sp>
        <p:nvSpPr>
          <p:cNvPr id="50" name="Rectangle 49"/>
          <p:cNvSpPr/>
          <p:nvPr/>
        </p:nvSpPr>
        <p:spPr>
          <a:xfrm>
            <a:off x="2117810" y="5146242"/>
            <a:ext cx="1451427" cy="461665"/>
          </a:xfrm>
          <a:prstGeom prst="rect">
            <a:avLst/>
          </a:prstGeom>
        </p:spPr>
        <p:txBody>
          <a:bodyPr wrap="square">
            <a:spAutoFit/>
          </a:bodyPr>
          <a:lstStyle/>
          <a:p>
            <a:pPr algn="ctr"/>
            <a:r>
              <a:rPr lang="en-US" sz="1200" b="1" dirty="0" smtClean="0">
                <a:solidFill>
                  <a:schemeClr val="tx1"/>
                </a:solidFill>
                <a:latin typeface="Arial" panose="020B0604020202020204" pitchFamily="34" charset="0"/>
                <a:cs typeface="Arial" panose="020B0604020202020204" pitchFamily="34" charset="0"/>
              </a:rPr>
              <a:t>Lack </a:t>
            </a:r>
            <a:r>
              <a:rPr lang="en-US" sz="1200" b="1" dirty="0">
                <a:solidFill>
                  <a:schemeClr val="tx1"/>
                </a:solidFill>
                <a:latin typeface="Arial" panose="020B0604020202020204" pitchFamily="34" charset="0"/>
                <a:cs typeface="Arial" panose="020B0604020202020204" pitchFamily="34" charset="0"/>
              </a:rPr>
              <a:t>of oxygen </a:t>
            </a:r>
            <a:r>
              <a:rPr lang="en-US" sz="1200" b="1" dirty="0" smtClean="0">
                <a:solidFill>
                  <a:schemeClr val="tx1"/>
                </a:solidFill>
                <a:latin typeface="Arial" panose="020B0604020202020204" pitchFamily="34" charset="0"/>
                <a:cs typeface="Arial" panose="020B0604020202020204" pitchFamily="34" charset="0"/>
              </a:rPr>
              <a:t/>
            </a:r>
            <a:br>
              <a:rPr lang="en-US" sz="1200" b="1" dirty="0" smtClean="0">
                <a:solidFill>
                  <a:schemeClr val="tx1"/>
                </a:solidFill>
                <a:latin typeface="Arial" panose="020B0604020202020204" pitchFamily="34" charset="0"/>
                <a:cs typeface="Arial" panose="020B0604020202020204" pitchFamily="34" charset="0"/>
              </a:rPr>
            </a:br>
            <a:r>
              <a:rPr lang="en-US" sz="1200" b="1" dirty="0" smtClean="0">
                <a:solidFill>
                  <a:schemeClr val="tx1"/>
                </a:solidFill>
                <a:latin typeface="Arial" panose="020B0604020202020204" pitchFamily="34" charset="0"/>
                <a:cs typeface="Arial" panose="020B0604020202020204" pitchFamily="34" charset="0"/>
              </a:rPr>
              <a:t>in </a:t>
            </a:r>
            <a:r>
              <a:rPr lang="en-US" sz="1200" b="1" dirty="0">
                <a:solidFill>
                  <a:schemeClr val="tx1"/>
                </a:solidFill>
                <a:latin typeface="Arial" panose="020B0604020202020204" pitchFamily="34" charset="0"/>
                <a:cs typeface="Arial" panose="020B0604020202020204" pitchFamily="34" charset="0"/>
              </a:rPr>
              <a:t>a vein</a:t>
            </a:r>
          </a:p>
        </p:txBody>
      </p:sp>
      <p:sp>
        <p:nvSpPr>
          <p:cNvPr id="53" name="Rectangle 52"/>
          <p:cNvSpPr/>
          <p:nvPr/>
        </p:nvSpPr>
        <p:spPr>
          <a:xfrm>
            <a:off x="3762262" y="5146242"/>
            <a:ext cx="1496869" cy="276999"/>
          </a:xfrm>
          <a:prstGeom prst="rect">
            <a:avLst/>
          </a:prstGeom>
        </p:spPr>
        <p:txBody>
          <a:bodyPr wrap="square">
            <a:spAutoFit/>
          </a:bodyPr>
          <a:lstStyle/>
          <a:p>
            <a:pPr algn="ctr"/>
            <a:r>
              <a:rPr lang="en-US" sz="1200" b="1" dirty="0" smtClean="0">
                <a:solidFill>
                  <a:srgbClr val="000000"/>
                </a:solidFill>
                <a:latin typeface="Arial" panose="020B0604020202020204" pitchFamily="34" charset="0"/>
                <a:ea typeface="Calibri"/>
                <a:cs typeface="Arial" panose="020B0604020202020204" pitchFamily="34" charset="0"/>
              </a:rPr>
              <a:t>A </a:t>
            </a:r>
            <a:r>
              <a:rPr lang="en-US" sz="1200" b="1" dirty="0">
                <a:solidFill>
                  <a:srgbClr val="000000"/>
                </a:solidFill>
                <a:latin typeface="Arial" panose="020B0604020202020204" pitchFamily="34" charset="0"/>
                <a:ea typeface="Calibri"/>
                <a:cs typeface="Arial" panose="020B0604020202020204" pitchFamily="34" charset="0"/>
              </a:rPr>
              <a:t>tumor in a vein</a:t>
            </a:r>
            <a:endParaRPr lang="en-US" sz="1200" b="1" dirty="0">
              <a:latin typeface="Arial" panose="020B0604020202020204" pitchFamily="34" charset="0"/>
              <a:cs typeface="Arial" panose="020B0604020202020204" pitchFamily="34" charset="0"/>
            </a:endParaRPr>
          </a:p>
        </p:txBody>
      </p:sp>
      <p:sp>
        <p:nvSpPr>
          <p:cNvPr id="54" name="Rectangle 53"/>
          <p:cNvSpPr/>
          <p:nvPr/>
        </p:nvSpPr>
        <p:spPr>
          <a:xfrm>
            <a:off x="7216575" y="5146242"/>
            <a:ext cx="1496869" cy="276999"/>
          </a:xfrm>
          <a:prstGeom prst="rect">
            <a:avLst/>
          </a:prstGeom>
        </p:spPr>
        <p:txBody>
          <a:bodyPr wrap="square">
            <a:spAutoFit/>
          </a:bodyPr>
          <a:lstStyle/>
          <a:p>
            <a:pPr algn="ctr"/>
            <a:r>
              <a:rPr lang="en-US" sz="1200" b="1" dirty="0" smtClean="0">
                <a:solidFill>
                  <a:srgbClr val="000000"/>
                </a:solidFill>
                <a:latin typeface="Arial" panose="020B0604020202020204" pitchFamily="34" charset="0"/>
                <a:ea typeface="Calibri"/>
                <a:cs typeface="Arial" panose="020B0604020202020204" pitchFamily="34" charset="0"/>
              </a:rPr>
              <a:t>Unsure</a:t>
            </a:r>
            <a:endParaRPr lang="en-US" sz="1200" b="1" dirty="0">
              <a:latin typeface="Arial" panose="020B0604020202020204" pitchFamily="34" charset="0"/>
              <a:cs typeface="Arial" panose="020B0604020202020204" pitchFamily="34" charset="0"/>
            </a:endParaRPr>
          </a:p>
        </p:txBody>
      </p:sp>
      <p:sp>
        <p:nvSpPr>
          <p:cNvPr id="55" name="Rectangle 54"/>
          <p:cNvSpPr/>
          <p:nvPr/>
        </p:nvSpPr>
        <p:spPr>
          <a:xfrm>
            <a:off x="5532555" y="5146242"/>
            <a:ext cx="1496869" cy="461665"/>
          </a:xfrm>
          <a:prstGeom prst="rect">
            <a:avLst/>
          </a:prstGeom>
        </p:spPr>
        <p:txBody>
          <a:bodyPr wrap="square">
            <a:spAutoFit/>
          </a:bodyPr>
          <a:lstStyle/>
          <a:p>
            <a:pPr algn="ctr"/>
            <a:r>
              <a:rPr lang="en-US" sz="1200" b="1" dirty="0" smtClean="0">
                <a:solidFill>
                  <a:srgbClr val="000000"/>
                </a:solidFill>
                <a:latin typeface="Arial" panose="020B0604020202020204" pitchFamily="34" charset="0"/>
                <a:ea typeface="Calibri"/>
                <a:cs typeface="Arial" panose="020B0604020202020204" pitchFamily="34" charset="0"/>
              </a:rPr>
              <a:t>None of the above</a:t>
            </a:r>
            <a:endParaRPr lang="en-US" sz="1200" b="1" dirty="0">
              <a:latin typeface="Arial" panose="020B0604020202020204" pitchFamily="34" charset="0"/>
              <a:cs typeface="Arial" panose="020B0604020202020204" pitchFamily="34" charset="0"/>
            </a:endParaRPr>
          </a:p>
        </p:txBody>
      </p:sp>
      <p:sp>
        <p:nvSpPr>
          <p:cNvPr id="56" name="Rectangle 55"/>
          <p:cNvSpPr/>
          <p:nvPr/>
        </p:nvSpPr>
        <p:spPr>
          <a:xfrm>
            <a:off x="83490" y="6417581"/>
            <a:ext cx="7033137" cy="338554"/>
          </a:xfrm>
          <a:prstGeom prst="rect">
            <a:avLst/>
          </a:prstGeom>
        </p:spPr>
        <p:txBody>
          <a:bodyPr wrap="square">
            <a:spAutoFit/>
          </a:bodyPr>
          <a:lstStyle/>
          <a:p>
            <a:r>
              <a:rPr lang="en-US" sz="800" dirty="0">
                <a:solidFill>
                  <a:schemeClr val="tx1"/>
                </a:solidFill>
                <a:latin typeface="Arial" panose="020B0604020202020204" pitchFamily="34" charset="0"/>
                <a:cs typeface="Arial" panose="020B0604020202020204" pitchFamily="34" charset="0"/>
              </a:rPr>
              <a:t>Base: All Australia Respondents</a:t>
            </a:r>
            <a:r>
              <a:rPr lang="en-US" sz="800" dirty="0" smtClean="0">
                <a:solidFill>
                  <a:schemeClr val="tx1"/>
                </a:solidFill>
                <a:latin typeface="Arial" panose="020B0604020202020204" pitchFamily="34" charset="0"/>
                <a:cs typeface="Arial" panose="020B0604020202020204" pitchFamily="34" charset="0"/>
              </a:rPr>
              <a:t>. </a:t>
            </a:r>
            <a:r>
              <a:rPr lang="pt-BR" sz="800" dirty="0">
                <a:solidFill>
                  <a:schemeClr val="tx1"/>
                </a:solidFill>
                <a:latin typeface="Arial" panose="020B0604020202020204" pitchFamily="34" charset="0"/>
                <a:cs typeface="Arial" panose="020B0604020202020204" pitchFamily="34" charset="0"/>
              </a:rPr>
              <a:t>Males: 18-39 (n=90), 40-64 (n=153), 65+ (n=159); Females: 18-39 (n=70), 40-64 (n=167), 65+ (n=161)</a:t>
            </a:r>
            <a:endParaRPr lang="en-US" sz="800" dirty="0">
              <a:solidFill>
                <a:schemeClr val="tx1"/>
              </a:solidFill>
              <a:latin typeface="Arial" panose="020B0604020202020204" pitchFamily="34" charset="0"/>
              <a:cs typeface="Arial" panose="020B0604020202020204" pitchFamily="34" charset="0"/>
            </a:endParaRPr>
          </a:p>
          <a:p>
            <a:r>
              <a:rPr lang="en-US" sz="800" dirty="0" smtClean="0">
                <a:solidFill>
                  <a:schemeClr val="tx1"/>
                </a:solidFill>
                <a:latin typeface="Arial" panose="020B0604020202020204" pitchFamily="34" charset="0"/>
                <a:cs typeface="Arial" panose="020B0604020202020204" pitchFamily="34" charset="0"/>
              </a:rPr>
              <a:t>Q3</a:t>
            </a:r>
            <a:r>
              <a:rPr lang="en-US" sz="800" dirty="0">
                <a:solidFill>
                  <a:schemeClr val="tx1"/>
                </a:solidFill>
                <a:latin typeface="Arial" panose="020B0604020202020204" pitchFamily="34" charset="0"/>
                <a:cs typeface="Arial" panose="020B0604020202020204" pitchFamily="34" charset="0"/>
              </a:rPr>
              <a:t>. Which of the following phrases best describes the underlying cause of a deep vein thrombosis?  (select one)</a:t>
            </a:r>
          </a:p>
        </p:txBody>
      </p:sp>
      <p:sp>
        <p:nvSpPr>
          <p:cNvPr id="58" name="Title 1"/>
          <p:cNvSpPr txBox="1">
            <a:spLocks/>
          </p:cNvSpPr>
          <p:nvPr/>
        </p:nvSpPr>
        <p:spPr>
          <a:xfrm>
            <a:off x="121565" y="780504"/>
            <a:ext cx="8988948"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pPr algn="ctr"/>
            <a:r>
              <a:rPr lang="en-US" sz="2400" kern="0" dirty="0" smtClean="0"/>
              <a:t>Perceived Underlying Cause of a </a:t>
            </a:r>
          </a:p>
          <a:p>
            <a:pPr algn="ctr"/>
            <a:r>
              <a:rPr lang="en-US" sz="2400" kern="0" dirty="0" smtClean="0"/>
              <a:t>Deep Vein Thrombosis</a:t>
            </a:r>
            <a:endParaRPr lang="en-US" sz="2400" kern="0" dirty="0"/>
          </a:p>
        </p:txBody>
      </p:sp>
      <p:sp>
        <p:nvSpPr>
          <p:cNvPr id="60" name="TextBox 59"/>
          <p:cNvSpPr txBox="1"/>
          <p:nvPr/>
        </p:nvSpPr>
        <p:spPr>
          <a:xfrm>
            <a:off x="182635" y="490002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1" name="TextBox 60"/>
          <p:cNvSpPr txBox="1"/>
          <p:nvPr/>
        </p:nvSpPr>
        <p:spPr>
          <a:xfrm>
            <a:off x="757082" y="489727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2" name="TextBox 61"/>
          <p:cNvSpPr txBox="1"/>
          <p:nvPr/>
        </p:nvSpPr>
        <p:spPr>
          <a:xfrm>
            <a:off x="1322922" y="4897270"/>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3" name="TextBox 62"/>
          <p:cNvSpPr txBox="1"/>
          <p:nvPr/>
        </p:nvSpPr>
        <p:spPr>
          <a:xfrm>
            <a:off x="1900312" y="490002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4" name="TextBox 63"/>
          <p:cNvSpPr txBox="1"/>
          <p:nvPr/>
        </p:nvSpPr>
        <p:spPr>
          <a:xfrm>
            <a:off x="2474759" y="489727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5" name="TextBox 64"/>
          <p:cNvSpPr txBox="1"/>
          <p:nvPr/>
        </p:nvSpPr>
        <p:spPr>
          <a:xfrm>
            <a:off x="3040599" y="4897270"/>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6" name="TextBox 65"/>
          <p:cNvSpPr txBox="1"/>
          <p:nvPr/>
        </p:nvSpPr>
        <p:spPr>
          <a:xfrm>
            <a:off x="3600058" y="4900020"/>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7" name="TextBox 66"/>
          <p:cNvSpPr txBox="1"/>
          <p:nvPr/>
        </p:nvSpPr>
        <p:spPr>
          <a:xfrm>
            <a:off x="4174505" y="4897270"/>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8" name="TextBox 67"/>
          <p:cNvSpPr txBox="1"/>
          <p:nvPr/>
        </p:nvSpPr>
        <p:spPr>
          <a:xfrm>
            <a:off x="4740345" y="4897269"/>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9" name="TextBox 68"/>
          <p:cNvSpPr txBox="1"/>
          <p:nvPr/>
        </p:nvSpPr>
        <p:spPr>
          <a:xfrm>
            <a:off x="5284243" y="4900019"/>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0" name="TextBox 69"/>
          <p:cNvSpPr txBox="1"/>
          <p:nvPr/>
        </p:nvSpPr>
        <p:spPr>
          <a:xfrm>
            <a:off x="5858690" y="4897269"/>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1" name="TextBox 70"/>
          <p:cNvSpPr txBox="1"/>
          <p:nvPr/>
        </p:nvSpPr>
        <p:spPr>
          <a:xfrm>
            <a:off x="6424530" y="4897268"/>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2" name="TextBox 71"/>
          <p:cNvSpPr txBox="1"/>
          <p:nvPr/>
        </p:nvSpPr>
        <p:spPr>
          <a:xfrm>
            <a:off x="6976954" y="4897258"/>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3" name="TextBox 72"/>
          <p:cNvSpPr txBox="1"/>
          <p:nvPr/>
        </p:nvSpPr>
        <p:spPr>
          <a:xfrm>
            <a:off x="7551401" y="4894508"/>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4" name="TextBox 73"/>
          <p:cNvSpPr txBox="1"/>
          <p:nvPr/>
        </p:nvSpPr>
        <p:spPr>
          <a:xfrm>
            <a:off x="8117241" y="4894507"/>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grpSp>
        <p:nvGrpSpPr>
          <p:cNvPr id="81" name="Group 80"/>
          <p:cNvGrpSpPr/>
          <p:nvPr/>
        </p:nvGrpSpPr>
        <p:grpSpPr>
          <a:xfrm>
            <a:off x="3056335" y="2250240"/>
            <a:ext cx="3405158" cy="594165"/>
            <a:chOff x="2280360" y="5913546"/>
            <a:chExt cx="3405158" cy="594165"/>
          </a:xfrm>
        </p:grpSpPr>
        <p:sp>
          <p:nvSpPr>
            <p:cNvPr id="83" name="Rounded Rectangle 82"/>
            <p:cNvSpPr/>
            <p:nvPr/>
          </p:nvSpPr>
          <p:spPr bwMode="auto">
            <a:xfrm>
              <a:off x="2280360" y="5913546"/>
              <a:ext cx="3069769" cy="589760"/>
            </a:xfrm>
            <a:prstGeom prst="roundRect">
              <a:avLst/>
            </a:prstGeom>
            <a:solidFill>
              <a:schemeClr val="bg1"/>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nvGrpSpPr>
            <p:cNvPr id="84" name="Group 83"/>
            <p:cNvGrpSpPr/>
            <p:nvPr/>
          </p:nvGrpSpPr>
          <p:grpSpPr>
            <a:xfrm>
              <a:off x="3955289" y="5967786"/>
              <a:ext cx="486337" cy="486337"/>
              <a:chOff x="446183" y="3574608"/>
              <a:chExt cx="838200" cy="838200"/>
            </a:xfrm>
          </p:grpSpPr>
          <p:sp>
            <p:nvSpPr>
              <p:cNvPr id="90" name="Oval 89"/>
              <p:cNvSpPr/>
              <p:nvPr/>
            </p:nvSpPr>
            <p:spPr>
              <a:xfrm>
                <a:off x="446183" y="3574608"/>
                <a:ext cx="838200" cy="838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91" name="Freeform 5"/>
              <p:cNvSpPr>
                <a:spLocks noEditPoints="1"/>
              </p:cNvSpPr>
              <p:nvPr/>
            </p:nvSpPr>
            <p:spPr bwMode="auto">
              <a:xfrm>
                <a:off x="711994" y="3661857"/>
                <a:ext cx="316706" cy="675640"/>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dirty="0"/>
              </a:p>
            </p:txBody>
          </p:sp>
        </p:grpSp>
        <p:grpSp>
          <p:nvGrpSpPr>
            <p:cNvPr id="85" name="Group 84"/>
            <p:cNvGrpSpPr/>
            <p:nvPr/>
          </p:nvGrpSpPr>
          <p:grpSpPr>
            <a:xfrm>
              <a:off x="2455070" y="5991813"/>
              <a:ext cx="486337" cy="486337"/>
              <a:chOff x="446183" y="4590288"/>
              <a:chExt cx="838200" cy="838200"/>
            </a:xfrm>
          </p:grpSpPr>
          <p:sp>
            <p:nvSpPr>
              <p:cNvPr id="88" name="Oval 87"/>
              <p:cNvSpPr/>
              <p:nvPr/>
            </p:nvSpPr>
            <p:spPr>
              <a:xfrm>
                <a:off x="446183" y="4590288"/>
                <a:ext cx="838200" cy="838200"/>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9" name="Freeform 9"/>
              <p:cNvSpPr>
                <a:spLocks noEditPoints="1"/>
              </p:cNvSpPr>
              <p:nvPr/>
            </p:nvSpPr>
            <p:spPr bwMode="auto">
              <a:xfrm>
                <a:off x="742950" y="4667250"/>
                <a:ext cx="255588" cy="692658"/>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sp>
          <p:nvSpPr>
            <p:cNvPr id="86" name="TextBox 85"/>
            <p:cNvSpPr txBox="1"/>
            <p:nvPr/>
          </p:nvSpPr>
          <p:spPr>
            <a:xfrm>
              <a:off x="2892829" y="5953713"/>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Blue bars</a:t>
              </a:r>
            </a:p>
            <a:p>
              <a:r>
                <a:rPr lang="en-US" sz="1000" b="1" dirty="0" smtClean="0">
                  <a:solidFill>
                    <a:schemeClr val="tx2"/>
                  </a:solidFill>
                  <a:latin typeface="Arial" panose="020B0604020202020204" pitchFamily="34" charset="0"/>
                  <a:cs typeface="Arial" panose="020B0604020202020204" pitchFamily="34" charset="0"/>
                </a:rPr>
                <a:t>Represent</a:t>
              </a:r>
            </a:p>
            <a:p>
              <a:r>
                <a:rPr lang="en-US" sz="1000" b="1" dirty="0" smtClean="0">
                  <a:solidFill>
                    <a:schemeClr val="tx2"/>
                  </a:solidFill>
                  <a:latin typeface="Arial" panose="020B0604020202020204" pitchFamily="34" charset="0"/>
                  <a:cs typeface="Arial" panose="020B0604020202020204" pitchFamily="34" charset="0"/>
                </a:rPr>
                <a:t>Males</a:t>
              </a:r>
              <a:endParaRPr lang="en-US" sz="1000" b="1" dirty="0">
                <a:solidFill>
                  <a:schemeClr val="tx2"/>
                </a:solidFill>
                <a:latin typeface="Arial" panose="020B0604020202020204" pitchFamily="34" charset="0"/>
                <a:cs typeface="Arial" panose="020B0604020202020204" pitchFamily="34" charset="0"/>
              </a:endParaRPr>
            </a:p>
          </p:txBody>
        </p:sp>
        <p:sp>
          <p:nvSpPr>
            <p:cNvPr id="87" name="TextBox 86"/>
            <p:cNvSpPr txBox="1"/>
            <p:nvPr/>
          </p:nvSpPr>
          <p:spPr>
            <a:xfrm>
              <a:off x="4446987" y="5942121"/>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Red bars</a:t>
              </a:r>
            </a:p>
            <a:p>
              <a:r>
                <a:rPr lang="en-US" sz="1000" b="1" dirty="0" smtClean="0">
                  <a:solidFill>
                    <a:schemeClr val="tx2"/>
                  </a:solidFill>
                  <a:latin typeface="Arial" panose="020B0604020202020204" pitchFamily="34" charset="0"/>
                  <a:cs typeface="Arial" panose="020B0604020202020204" pitchFamily="34" charset="0"/>
                </a:rPr>
                <a:t>Represent Females</a:t>
              </a:r>
              <a:endParaRPr lang="en-US" sz="1000" b="1" dirty="0">
                <a:solidFill>
                  <a:schemeClr val="tx2"/>
                </a:solidFill>
                <a:latin typeface="Arial" panose="020B0604020202020204" pitchFamily="34" charset="0"/>
                <a:cs typeface="Arial" panose="020B0604020202020204" pitchFamily="34" charset="0"/>
              </a:endParaRPr>
            </a:p>
          </p:txBody>
        </p:sp>
      </p:grpSp>
      <p:pic>
        <p:nvPicPr>
          <p:cNvPr id="42" name="Picture 4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327550" y="101365"/>
            <a:ext cx="612648" cy="612648"/>
          </a:xfrm>
          <a:prstGeom prst="rect">
            <a:avLst/>
          </a:prstGeom>
        </p:spPr>
      </p:pic>
      <p:grpSp>
        <p:nvGrpSpPr>
          <p:cNvPr id="43" name="Group 42"/>
          <p:cNvGrpSpPr/>
          <p:nvPr/>
        </p:nvGrpSpPr>
        <p:grpSpPr>
          <a:xfrm>
            <a:off x="284201" y="5016843"/>
            <a:ext cx="1717591" cy="246221"/>
            <a:chOff x="284203" y="5016843"/>
            <a:chExt cx="1717591" cy="246221"/>
          </a:xfrm>
        </p:grpSpPr>
        <p:sp>
          <p:nvSpPr>
            <p:cNvPr id="44" name="TextBox 43"/>
            <p:cNvSpPr txBox="1"/>
            <p:nvPr/>
          </p:nvSpPr>
          <p:spPr>
            <a:xfrm>
              <a:off x="284203"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A</a:t>
              </a:r>
              <a:endParaRPr lang="en-US" sz="1000" dirty="0">
                <a:solidFill>
                  <a:schemeClr val="tx1"/>
                </a:solidFill>
                <a:latin typeface="Arial" pitchFamily="34" charset="0"/>
                <a:cs typeface="Arial" pitchFamily="34" charset="0"/>
              </a:endParaRPr>
            </a:p>
          </p:txBody>
        </p:sp>
        <p:sp>
          <p:nvSpPr>
            <p:cNvPr id="45" name="TextBox 44"/>
            <p:cNvSpPr txBox="1"/>
            <p:nvPr/>
          </p:nvSpPr>
          <p:spPr>
            <a:xfrm>
              <a:off x="49426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B</a:t>
              </a:r>
              <a:endParaRPr lang="en-US" sz="1000" dirty="0">
                <a:solidFill>
                  <a:schemeClr val="tx1"/>
                </a:solidFill>
                <a:latin typeface="Arial" pitchFamily="34" charset="0"/>
                <a:cs typeface="Arial" pitchFamily="34" charset="0"/>
              </a:endParaRPr>
            </a:p>
          </p:txBody>
        </p:sp>
        <p:sp>
          <p:nvSpPr>
            <p:cNvPr id="46" name="TextBox 45"/>
            <p:cNvSpPr txBox="1"/>
            <p:nvPr/>
          </p:nvSpPr>
          <p:spPr>
            <a:xfrm>
              <a:off x="840257"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C</a:t>
              </a:r>
              <a:endParaRPr lang="en-US" sz="1000" dirty="0">
                <a:solidFill>
                  <a:schemeClr val="tx1"/>
                </a:solidFill>
                <a:latin typeface="Arial" pitchFamily="34" charset="0"/>
                <a:cs typeface="Arial" pitchFamily="34" charset="0"/>
              </a:endParaRPr>
            </a:p>
          </p:txBody>
        </p:sp>
        <p:sp>
          <p:nvSpPr>
            <p:cNvPr id="47" name="TextBox 46"/>
            <p:cNvSpPr txBox="1"/>
            <p:nvPr/>
          </p:nvSpPr>
          <p:spPr>
            <a:xfrm>
              <a:off x="1025609"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D</a:t>
              </a:r>
              <a:endParaRPr lang="en-US" sz="1000" dirty="0">
                <a:solidFill>
                  <a:schemeClr val="tx1"/>
                </a:solidFill>
                <a:latin typeface="Arial" pitchFamily="34" charset="0"/>
                <a:cs typeface="Arial" pitchFamily="34" charset="0"/>
              </a:endParaRPr>
            </a:p>
          </p:txBody>
        </p:sp>
        <p:sp>
          <p:nvSpPr>
            <p:cNvPr id="48" name="TextBox 47"/>
            <p:cNvSpPr txBox="1"/>
            <p:nvPr/>
          </p:nvSpPr>
          <p:spPr>
            <a:xfrm>
              <a:off x="137159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E</a:t>
              </a:r>
              <a:endParaRPr lang="en-US" sz="1000" dirty="0">
                <a:solidFill>
                  <a:schemeClr val="tx1"/>
                </a:solidFill>
                <a:latin typeface="Arial" pitchFamily="34" charset="0"/>
                <a:cs typeface="Arial" pitchFamily="34" charset="0"/>
              </a:endParaRPr>
            </a:p>
          </p:txBody>
        </p:sp>
        <p:sp>
          <p:nvSpPr>
            <p:cNvPr id="51" name="TextBox 50"/>
            <p:cNvSpPr txBox="1"/>
            <p:nvPr/>
          </p:nvSpPr>
          <p:spPr>
            <a:xfrm>
              <a:off x="1544594"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F</a:t>
              </a:r>
              <a:endParaRPr lang="en-US" sz="1000" dirty="0">
                <a:solidFill>
                  <a:schemeClr val="tx1"/>
                </a:solidFill>
                <a:latin typeface="Arial" pitchFamily="34" charset="0"/>
                <a:cs typeface="Arial" pitchFamily="34" charset="0"/>
              </a:endParaRPr>
            </a:p>
          </p:txBody>
        </p:sp>
      </p:grpSp>
      <p:grpSp>
        <p:nvGrpSpPr>
          <p:cNvPr id="52" name="Group 51"/>
          <p:cNvGrpSpPr/>
          <p:nvPr/>
        </p:nvGrpSpPr>
        <p:grpSpPr>
          <a:xfrm>
            <a:off x="1989434" y="5016843"/>
            <a:ext cx="1717591" cy="246221"/>
            <a:chOff x="284203" y="5016843"/>
            <a:chExt cx="1717591" cy="246221"/>
          </a:xfrm>
        </p:grpSpPr>
        <p:sp>
          <p:nvSpPr>
            <p:cNvPr id="57" name="TextBox 56"/>
            <p:cNvSpPr txBox="1"/>
            <p:nvPr/>
          </p:nvSpPr>
          <p:spPr>
            <a:xfrm>
              <a:off x="284203"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A</a:t>
              </a:r>
              <a:endParaRPr lang="en-US" sz="1000" dirty="0">
                <a:solidFill>
                  <a:schemeClr val="tx1"/>
                </a:solidFill>
                <a:latin typeface="Arial" pitchFamily="34" charset="0"/>
                <a:cs typeface="Arial" pitchFamily="34" charset="0"/>
              </a:endParaRPr>
            </a:p>
          </p:txBody>
        </p:sp>
        <p:sp>
          <p:nvSpPr>
            <p:cNvPr id="59" name="TextBox 58"/>
            <p:cNvSpPr txBox="1"/>
            <p:nvPr/>
          </p:nvSpPr>
          <p:spPr>
            <a:xfrm>
              <a:off x="49426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B</a:t>
              </a:r>
              <a:endParaRPr lang="en-US" sz="1000" dirty="0">
                <a:solidFill>
                  <a:schemeClr val="tx1"/>
                </a:solidFill>
                <a:latin typeface="Arial" pitchFamily="34" charset="0"/>
                <a:cs typeface="Arial" pitchFamily="34" charset="0"/>
              </a:endParaRPr>
            </a:p>
          </p:txBody>
        </p:sp>
        <p:sp>
          <p:nvSpPr>
            <p:cNvPr id="80" name="TextBox 79"/>
            <p:cNvSpPr txBox="1"/>
            <p:nvPr/>
          </p:nvSpPr>
          <p:spPr>
            <a:xfrm>
              <a:off x="840257"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C</a:t>
              </a:r>
              <a:endParaRPr lang="en-US" sz="1000" dirty="0">
                <a:solidFill>
                  <a:schemeClr val="tx1"/>
                </a:solidFill>
                <a:latin typeface="Arial" pitchFamily="34" charset="0"/>
                <a:cs typeface="Arial" pitchFamily="34" charset="0"/>
              </a:endParaRPr>
            </a:p>
          </p:txBody>
        </p:sp>
        <p:sp>
          <p:nvSpPr>
            <p:cNvPr id="82" name="TextBox 81"/>
            <p:cNvSpPr txBox="1"/>
            <p:nvPr/>
          </p:nvSpPr>
          <p:spPr>
            <a:xfrm>
              <a:off x="1025609"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D</a:t>
              </a:r>
              <a:endParaRPr lang="en-US" sz="1000" dirty="0">
                <a:solidFill>
                  <a:schemeClr val="tx1"/>
                </a:solidFill>
                <a:latin typeface="Arial" pitchFamily="34" charset="0"/>
                <a:cs typeface="Arial" pitchFamily="34" charset="0"/>
              </a:endParaRPr>
            </a:p>
          </p:txBody>
        </p:sp>
        <p:sp>
          <p:nvSpPr>
            <p:cNvPr id="92" name="TextBox 91"/>
            <p:cNvSpPr txBox="1"/>
            <p:nvPr/>
          </p:nvSpPr>
          <p:spPr>
            <a:xfrm>
              <a:off x="137159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E</a:t>
              </a:r>
              <a:endParaRPr lang="en-US" sz="1000" dirty="0">
                <a:solidFill>
                  <a:schemeClr val="tx1"/>
                </a:solidFill>
                <a:latin typeface="Arial" pitchFamily="34" charset="0"/>
                <a:cs typeface="Arial" pitchFamily="34" charset="0"/>
              </a:endParaRPr>
            </a:p>
          </p:txBody>
        </p:sp>
        <p:sp>
          <p:nvSpPr>
            <p:cNvPr id="93" name="TextBox 92"/>
            <p:cNvSpPr txBox="1"/>
            <p:nvPr/>
          </p:nvSpPr>
          <p:spPr>
            <a:xfrm>
              <a:off x="1544594"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F</a:t>
              </a:r>
              <a:endParaRPr lang="en-US" sz="1000" dirty="0">
                <a:solidFill>
                  <a:schemeClr val="tx1"/>
                </a:solidFill>
                <a:latin typeface="Arial" pitchFamily="34" charset="0"/>
                <a:cs typeface="Arial" pitchFamily="34" charset="0"/>
              </a:endParaRPr>
            </a:p>
          </p:txBody>
        </p:sp>
      </p:grpSp>
      <p:grpSp>
        <p:nvGrpSpPr>
          <p:cNvPr id="94" name="Group 93"/>
          <p:cNvGrpSpPr/>
          <p:nvPr/>
        </p:nvGrpSpPr>
        <p:grpSpPr>
          <a:xfrm>
            <a:off x="3719380" y="5016843"/>
            <a:ext cx="1717591" cy="246221"/>
            <a:chOff x="284203" y="5016843"/>
            <a:chExt cx="1717591" cy="246221"/>
          </a:xfrm>
        </p:grpSpPr>
        <p:sp>
          <p:nvSpPr>
            <p:cNvPr id="95" name="TextBox 94"/>
            <p:cNvSpPr txBox="1"/>
            <p:nvPr/>
          </p:nvSpPr>
          <p:spPr>
            <a:xfrm>
              <a:off x="284203"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A</a:t>
              </a:r>
              <a:endParaRPr lang="en-US" sz="1000" dirty="0">
                <a:solidFill>
                  <a:schemeClr val="tx1"/>
                </a:solidFill>
                <a:latin typeface="Arial" pitchFamily="34" charset="0"/>
                <a:cs typeface="Arial" pitchFamily="34" charset="0"/>
              </a:endParaRPr>
            </a:p>
          </p:txBody>
        </p:sp>
        <p:sp>
          <p:nvSpPr>
            <p:cNvPr id="96" name="TextBox 95"/>
            <p:cNvSpPr txBox="1"/>
            <p:nvPr/>
          </p:nvSpPr>
          <p:spPr>
            <a:xfrm>
              <a:off x="49426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B</a:t>
              </a:r>
              <a:endParaRPr lang="en-US" sz="1000" dirty="0">
                <a:solidFill>
                  <a:schemeClr val="tx1"/>
                </a:solidFill>
                <a:latin typeface="Arial" pitchFamily="34" charset="0"/>
                <a:cs typeface="Arial" pitchFamily="34" charset="0"/>
              </a:endParaRPr>
            </a:p>
          </p:txBody>
        </p:sp>
        <p:sp>
          <p:nvSpPr>
            <p:cNvPr id="97" name="TextBox 96"/>
            <p:cNvSpPr txBox="1"/>
            <p:nvPr/>
          </p:nvSpPr>
          <p:spPr>
            <a:xfrm>
              <a:off x="840257"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C</a:t>
              </a:r>
              <a:endParaRPr lang="en-US" sz="1000" dirty="0">
                <a:solidFill>
                  <a:schemeClr val="tx1"/>
                </a:solidFill>
                <a:latin typeface="Arial" pitchFamily="34" charset="0"/>
                <a:cs typeface="Arial" pitchFamily="34" charset="0"/>
              </a:endParaRPr>
            </a:p>
          </p:txBody>
        </p:sp>
        <p:sp>
          <p:nvSpPr>
            <p:cNvPr id="98" name="TextBox 97"/>
            <p:cNvSpPr txBox="1"/>
            <p:nvPr/>
          </p:nvSpPr>
          <p:spPr>
            <a:xfrm>
              <a:off x="1025609"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D</a:t>
              </a:r>
              <a:endParaRPr lang="en-US" sz="1000" dirty="0">
                <a:solidFill>
                  <a:schemeClr val="tx1"/>
                </a:solidFill>
                <a:latin typeface="Arial" pitchFamily="34" charset="0"/>
                <a:cs typeface="Arial" pitchFamily="34" charset="0"/>
              </a:endParaRPr>
            </a:p>
          </p:txBody>
        </p:sp>
        <p:sp>
          <p:nvSpPr>
            <p:cNvPr id="99" name="TextBox 98"/>
            <p:cNvSpPr txBox="1"/>
            <p:nvPr/>
          </p:nvSpPr>
          <p:spPr>
            <a:xfrm>
              <a:off x="137159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E</a:t>
              </a:r>
              <a:endParaRPr lang="en-US" sz="1000" dirty="0">
                <a:solidFill>
                  <a:schemeClr val="tx1"/>
                </a:solidFill>
                <a:latin typeface="Arial" pitchFamily="34" charset="0"/>
                <a:cs typeface="Arial" pitchFamily="34" charset="0"/>
              </a:endParaRPr>
            </a:p>
          </p:txBody>
        </p:sp>
        <p:sp>
          <p:nvSpPr>
            <p:cNvPr id="100" name="TextBox 99"/>
            <p:cNvSpPr txBox="1"/>
            <p:nvPr/>
          </p:nvSpPr>
          <p:spPr>
            <a:xfrm>
              <a:off x="1544594"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F</a:t>
              </a:r>
              <a:endParaRPr lang="en-US" sz="1000" dirty="0">
                <a:solidFill>
                  <a:schemeClr val="tx1"/>
                </a:solidFill>
                <a:latin typeface="Arial" pitchFamily="34" charset="0"/>
                <a:cs typeface="Arial" pitchFamily="34" charset="0"/>
              </a:endParaRPr>
            </a:p>
          </p:txBody>
        </p:sp>
      </p:grpSp>
      <p:grpSp>
        <p:nvGrpSpPr>
          <p:cNvPr id="101" name="Group 100"/>
          <p:cNvGrpSpPr/>
          <p:nvPr/>
        </p:nvGrpSpPr>
        <p:grpSpPr>
          <a:xfrm>
            <a:off x="5399899" y="5016843"/>
            <a:ext cx="1717591" cy="246221"/>
            <a:chOff x="284203" y="5016843"/>
            <a:chExt cx="1717591" cy="246221"/>
          </a:xfrm>
        </p:grpSpPr>
        <p:sp>
          <p:nvSpPr>
            <p:cNvPr id="102" name="TextBox 101"/>
            <p:cNvSpPr txBox="1"/>
            <p:nvPr/>
          </p:nvSpPr>
          <p:spPr>
            <a:xfrm>
              <a:off x="284203"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A</a:t>
              </a:r>
              <a:endParaRPr lang="en-US" sz="1000" dirty="0">
                <a:solidFill>
                  <a:schemeClr val="tx1"/>
                </a:solidFill>
                <a:latin typeface="Arial" pitchFamily="34" charset="0"/>
                <a:cs typeface="Arial" pitchFamily="34" charset="0"/>
              </a:endParaRPr>
            </a:p>
          </p:txBody>
        </p:sp>
        <p:sp>
          <p:nvSpPr>
            <p:cNvPr id="103" name="TextBox 102"/>
            <p:cNvSpPr txBox="1"/>
            <p:nvPr/>
          </p:nvSpPr>
          <p:spPr>
            <a:xfrm>
              <a:off x="49426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B</a:t>
              </a:r>
              <a:endParaRPr lang="en-US" sz="1000" dirty="0">
                <a:solidFill>
                  <a:schemeClr val="tx1"/>
                </a:solidFill>
                <a:latin typeface="Arial" pitchFamily="34" charset="0"/>
                <a:cs typeface="Arial" pitchFamily="34" charset="0"/>
              </a:endParaRPr>
            </a:p>
          </p:txBody>
        </p:sp>
        <p:sp>
          <p:nvSpPr>
            <p:cNvPr id="104" name="TextBox 103"/>
            <p:cNvSpPr txBox="1"/>
            <p:nvPr/>
          </p:nvSpPr>
          <p:spPr>
            <a:xfrm>
              <a:off x="840257"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C</a:t>
              </a:r>
              <a:endParaRPr lang="en-US" sz="1000" dirty="0">
                <a:solidFill>
                  <a:schemeClr val="tx1"/>
                </a:solidFill>
                <a:latin typeface="Arial" pitchFamily="34" charset="0"/>
                <a:cs typeface="Arial" pitchFamily="34" charset="0"/>
              </a:endParaRPr>
            </a:p>
          </p:txBody>
        </p:sp>
        <p:sp>
          <p:nvSpPr>
            <p:cNvPr id="105" name="TextBox 104"/>
            <p:cNvSpPr txBox="1"/>
            <p:nvPr/>
          </p:nvSpPr>
          <p:spPr>
            <a:xfrm>
              <a:off x="1025609"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D</a:t>
              </a:r>
              <a:endParaRPr lang="en-US" sz="1000" dirty="0">
                <a:solidFill>
                  <a:schemeClr val="tx1"/>
                </a:solidFill>
                <a:latin typeface="Arial" pitchFamily="34" charset="0"/>
                <a:cs typeface="Arial" pitchFamily="34" charset="0"/>
              </a:endParaRPr>
            </a:p>
          </p:txBody>
        </p:sp>
        <p:sp>
          <p:nvSpPr>
            <p:cNvPr id="106" name="TextBox 105"/>
            <p:cNvSpPr txBox="1"/>
            <p:nvPr/>
          </p:nvSpPr>
          <p:spPr>
            <a:xfrm>
              <a:off x="137159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E</a:t>
              </a:r>
              <a:endParaRPr lang="en-US" sz="1000" dirty="0">
                <a:solidFill>
                  <a:schemeClr val="tx1"/>
                </a:solidFill>
                <a:latin typeface="Arial" pitchFamily="34" charset="0"/>
                <a:cs typeface="Arial" pitchFamily="34" charset="0"/>
              </a:endParaRPr>
            </a:p>
          </p:txBody>
        </p:sp>
        <p:sp>
          <p:nvSpPr>
            <p:cNvPr id="107" name="TextBox 106"/>
            <p:cNvSpPr txBox="1"/>
            <p:nvPr/>
          </p:nvSpPr>
          <p:spPr>
            <a:xfrm>
              <a:off x="1544594"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F</a:t>
              </a:r>
              <a:endParaRPr lang="en-US" sz="1000" dirty="0">
                <a:solidFill>
                  <a:schemeClr val="tx1"/>
                </a:solidFill>
                <a:latin typeface="Arial" pitchFamily="34" charset="0"/>
                <a:cs typeface="Arial" pitchFamily="34" charset="0"/>
              </a:endParaRPr>
            </a:p>
          </p:txBody>
        </p:sp>
      </p:grpSp>
      <p:grpSp>
        <p:nvGrpSpPr>
          <p:cNvPr id="108" name="Group 107"/>
          <p:cNvGrpSpPr/>
          <p:nvPr/>
        </p:nvGrpSpPr>
        <p:grpSpPr>
          <a:xfrm>
            <a:off x="7105131" y="5016843"/>
            <a:ext cx="1717591" cy="246221"/>
            <a:chOff x="284203" y="5016843"/>
            <a:chExt cx="1717591" cy="246221"/>
          </a:xfrm>
        </p:grpSpPr>
        <p:sp>
          <p:nvSpPr>
            <p:cNvPr id="109" name="TextBox 108"/>
            <p:cNvSpPr txBox="1"/>
            <p:nvPr/>
          </p:nvSpPr>
          <p:spPr>
            <a:xfrm>
              <a:off x="284203"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A</a:t>
              </a:r>
              <a:endParaRPr lang="en-US" sz="1000" dirty="0">
                <a:solidFill>
                  <a:schemeClr val="tx1"/>
                </a:solidFill>
                <a:latin typeface="Arial" pitchFamily="34" charset="0"/>
                <a:cs typeface="Arial" pitchFamily="34" charset="0"/>
              </a:endParaRPr>
            </a:p>
          </p:txBody>
        </p:sp>
        <p:sp>
          <p:nvSpPr>
            <p:cNvPr id="110" name="TextBox 109"/>
            <p:cNvSpPr txBox="1"/>
            <p:nvPr/>
          </p:nvSpPr>
          <p:spPr>
            <a:xfrm>
              <a:off x="49426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B</a:t>
              </a:r>
              <a:endParaRPr lang="en-US" sz="1000" dirty="0">
                <a:solidFill>
                  <a:schemeClr val="tx1"/>
                </a:solidFill>
                <a:latin typeface="Arial" pitchFamily="34" charset="0"/>
                <a:cs typeface="Arial" pitchFamily="34" charset="0"/>
              </a:endParaRPr>
            </a:p>
          </p:txBody>
        </p:sp>
        <p:sp>
          <p:nvSpPr>
            <p:cNvPr id="111" name="TextBox 110"/>
            <p:cNvSpPr txBox="1"/>
            <p:nvPr/>
          </p:nvSpPr>
          <p:spPr>
            <a:xfrm>
              <a:off x="840257"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C</a:t>
              </a:r>
              <a:endParaRPr lang="en-US" sz="1000" dirty="0">
                <a:solidFill>
                  <a:schemeClr val="tx1"/>
                </a:solidFill>
                <a:latin typeface="Arial" pitchFamily="34" charset="0"/>
                <a:cs typeface="Arial" pitchFamily="34" charset="0"/>
              </a:endParaRPr>
            </a:p>
          </p:txBody>
        </p:sp>
        <p:sp>
          <p:nvSpPr>
            <p:cNvPr id="112" name="TextBox 111"/>
            <p:cNvSpPr txBox="1"/>
            <p:nvPr/>
          </p:nvSpPr>
          <p:spPr>
            <a:xfrm>
              <a:off x="1025609"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D</a:t>
              </a:r>
              <a:endParaRPr lang="en-US" sz="1000" dirty="0">
                <a:solidFill>
                  <a:schemeClr val="tx1"/>
                </a:solidFill>
                <a:latin typeface="Arial" pitchFamily="34" charset="0"/>
                <a:cs typeface="Arial" pitchFamily="34" charset="0"/>
              </a:endParaRPr>
            </a:p>
          </p:txBody>
        </p:sp>
        <p:sp>
          <p:nvSpPr>
            <p:cNvPr id="113" name="TextBox 112"/>
            <p:cNvSpPr txBox="1"/>
            <p:nvPr/>
          </p:nvSpPr>
          <p:spPr>
            <a:xfrm>
              <a:off x="137159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E</a:t>
              </a:r>
              <a:endParaRPr lang="en-US" sz="1000" dirty="0">
                <a:solidFill>
                  <a:schemeClr val="tx1"/>
                </a:solidFill>
                <a:latin typeface="Arial" pitchFamily="34" charset="0"/>
                <a:cs typeface="Arial" pitchFamily="34" charset="0"/>
              </a:endParaRPr>
            </a:p>
          </p:txBody>
        </p:sp>
        <p:sp>
          <p:nvSpPr>
            <p:cNvPr id="114" name="TextBox 113"/>
            <p:cNvSpPr txBox="1"/>
            <p:nvPr/>
          </p:nvSpPr>
          <p:spPr>
            <a:xfrm>
              <a:off x="1544594"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F</a:t>
              </a:r>
              <a:endParaRPr lang="en-US" sz="1000" dirty="0">
                <a:solidFill>
                  <a:schemeClr val="tx1"/>
                </a:solidFill>
                <a:latin typeface="Arial" pitchFamily="34" charset="0"/>
                <a:cs typeface="Arial" pitchFamily="34" charset="0"/>
              </a:endParaRPr>
            </a:p>
          </p:txBody>
        </p:sp>
      </p:grpSp>
      <p:sp>
        <p:nvSpPr>
          <p:cNvPr id="115" name="TextBox 114"/>
          <p:cNvSpPr txBox="1"/>
          <p:nvPr/>
        </p:nvSpPr>
        <p:spPr>
          <a:xfrm>
            <a:off x="1623824" y="1664316"/>
            <a:ext cx="240772" cy="230832"/>
          </a:xfrm>
          <a:prstGeom prst="rect">
            <a:avLst/>
          </a:prstGeom>
          <a:noFill/>
        </p:spPr>
        <p:txBody>
          <a:bodyPr wrap="none" rtlCol="0">
            <a:spAutoFit/>
          </a:bodyPr>
          <a:lstStyle/>
          <a:p>
            <a:pPr algn="ctr"/>
            <a:r>
              <a:rPr lang="en-US" sz="900" dirty="0" smtClean="0">
                <a:solidFill>
                  <a:schemeClr val="tx1"/>
                </a:solidFill>
              </a:rPr>
              <a:t>E</a:t>
            </a:r>
            <a:endParaRPr lang="en-US" sz="900" dirty="0">
              <a:solidFill>
                <a:schemeClr val="tx1"/>
              </a:solidFill>
            </a:endParaRPr>
          </a:p>
        </p:txBody>
      </p:sp>
      <p:sp>
        <p:nvSpPr>
          <p:cNvPr id="116" name="TextBox 115"/>
          <p:cNvSpPr txBox="1"/>
          <p:nvPr/>
        </p:nvSpPr>
        <p:spPr>
          <a:xfrm>
            <a:off x="8407684" y="4259235"/>
            <a:ext cx="240772" cy="230832"/>
          </a:xfrm>
          <a:prstGeom prst="rect">
            <a:avLst/>
          </a:prstGeom>
          <a:noFill/>
        </p:spPr>
        <p:txBody>
          <a:bodyPr wrap="none" rtlCol="0">
            <a:spAutoFit/>
          </a:bodyPr>
          <a:lstStyle/>
          <a:p>
            <a:pPr algn="ctr"/>
            <a:r>
              <a:rPr lang="en-US" sz="900" smtClean="0">
                <a:solidFill>
                  <a:schemeClr val="tx1"/>
                </a:solidFill>
              </a:rPr>
              <a:t>F</a:t>
            </a:r>
            <a:endParaRPr lang="en-US" sz="900" dirty="0">
              <a:solidFill>
                <a:schemeClr val="tx1"/>
              </a:solidFill>
            </a:endParaRPr>
          </a:p>
        </p:txBody>
      </p:sp>
    </p:spTree>
    <p:extLst>
      <p:ext uri="{BB962C8B-B14F-4D97-AF65-F5344CB8AC3E}">
        <p14:creationId xmlns:p14="http://schemas.microsoft.com/office/powerpoint/2010/main" val="3161999129"/>
      </p:ext>
    </p:extLst>
  </p:cSld>
  <p:clrMapOvr>
    <a:masterClrMapping/>
  </p:clrMapOvr>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181</a:t>
            </a:fld>
            <a:r>
              <a:rPr lang="en-US" smtClean="0"/>
              <a:t> -</a:t>
            </a:r>
            <a:endParaRPr lang="en-US"/>
          </a:p>
        </p:txBody>
      </p:sp>
      <p:cxnSp>
        <p:nvCxnSpPr>
          <p:cNvPr id="91" name="Straight Connector 90"/>
          <p:cNvCxnSpPr/>
          <p:nvPr/>
        </p:nvCxnSpPr>
        <p:spPr bwMode="auto">
          <a:xfrm>
            <a:off x="2901315" y="1171575"/>
            <a:ext cx="0" cy="4136157"/>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Straight Connector 91"/>
          <p:cNvCxnSpPr/>
          <p:nvPr/>
        </p:nvCxnSpPr>
        <p:spPr bwMode="auto">
          <a:xfrm>
            <a:off x="6035040" y="1171575"/>
            <a:ext cx="0" cy="4136157"/>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8" name="Title 1"/>
          <p:cNvSpPr txBox="1">
            <a:spLocks/>
          </p:cNvSpPr>
          <p:nvPr/>
        </p:nvSpPr>
        <p:spPr>
          <a:xfrm>
            <a:off x="139147" y="125380"/>
            <a:ext cx="8933291" cy="5715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Knowledge of Deep Vein Thrombosis Symptoms</a:t>
            </a:r>
            <a:endParaRPr lang="en-US" sz="2400" kern="0" dirty="0"/>
          </a:p>
        </p:txBody>
      </p:sp>
      <p:grpSp>
        <p:nvGrpSpPr>
          <p:cNvPr id="6" name="Group 5"/>
          <p:cNvGrpSpPr/>
          <p:nvPr/>
        </p:nvGrpSpPr>
        <p:grpSpPr>
          <a:xfrm>
            <a:off x="251348" y="1317774"/>
            <a:ext cx="2425176" cy="486337"/>
            <a:chOff x="251348" y="771956"/>
            <a:chExt cx="2425176" cy="486337"/>
          </a:xfrm>
        </p:grpSpPr>
        <p:sp>
          <p:nvSpPr>
            <p:cNvPr id="117" name="Rounded Rectangle 116"/>
            <p:cNvSpPr/>
            <p:nvPr/>
          </p:nvSpPr>
          <p:spPr bwMode="auto">
            <a:xfrm>
              <a:off x="251348"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86" name="TextBox 85"/>
            <p:cNvSpPr txBox="1"/>
            <p:nvPr/>
          </p:nvSpPr>
          <p:spPr>
            <a:xfrm>
              <a:off x="649761" y="857652"/>
              <a:ext cx="140987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Males (A)</a:t>
              </a:r>
              <a:endParaRPr lang="en-US" sz="1400" b="1" dirty="0">
                <a:solidFill>
                  <a:schemeClr val="tx2"/>
                </a:solidFill>
                <a:latin typeface="Arial" panose="020B0604020202020204" pitchFamily="34" charset="0"/>
                <a:cs typeface="Arial" panose="020B0604020202020204" pitchFamily="34" charset="0"/>
              </a:endParaRPr>
            </a:p>
          </p:txBody>
        </p:sp>
        <p:sp>
          <p:nvSpPr>
            <p:cNvPr id="80" name="Oval 79"/>
            <p:cNvSpPr/>
            <p:nvPr/>
          </p:nvSpPr>
          <p:spPr>
            <a:xfrm>
              <a:off x="2022544" y="771956"/>
              <a:ext cx="486337" cy="486337"/>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1" name="Freeform 9"/>
            <p:cNvSpPr>
              <a:spLocks noEditPoints="1"/>
            </p:cNvSpPr>
            <p:nvPr/>
          </p:nvSpPr>
          <p:spPr bwMode="auto">
            <a:xfrm>
              <a:off x="2194733" y="816611"/>
              <a:ext cx="148296" cy="401891"/>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grpSp>
        <p:nvGrpSpPr>
          <p:cNvPr id="9" name="Group 8"/>
          <p:cNvGrpSpPr/>
          <p:nvPr/>
        </p:nvGrpSpPr>
        <p:grpSpPr>
          <a:xfrm>
            <a:off x="3194574" y="1317774"/>
            <a:ext cx="2425176" cy="486337"/>
            <a:chOff x="3194574" y="780911"/>
            <a:chExt cx="2425176" cy="486337"/>
          </a:xfrm>
        </p:grpSpPr>
        <p:sp>
          <p:nvSpPr>
            <p:cNvPr id="152" name="Rounded Rectangle 151"/>
            <p:cNvSpPr/>
            <p:nvPr/>
          </p:nvSpPr>
          <p:spPr bwMode="auto">
            <a:xfrm>
              <a:off x="3194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89" name="TextBox 88"/>
            <p:cNvSpPr txBox="1"/>
            <p:nvPr/>
          </p:nvSpPr>
          <p:spPr>
            <a:xfrm>
              <a:off x="3238325" y="857652"/>
              <a:ext cx="234332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Females (B)</a:t>
              </a:r>
              <a:endParaRPr lang="en-US" sz="1400" b="1" dirty="0">
                <a:solidFill>
                  <a:schemeClr val="tx2"/>
                </a:solidFill>
                <a:latin typeface="Arial" panose="020B0604020202020204" pitchFamily="34" charset="0"/>
                <a:cs typeface="Arial" panose="020B0604020202020204" pitchFamily="34" charset="0"/>
              </a:endParaRPr>
            </a:p>
          </p:txBody>
        </p:sp>
        <p:sp>
          <p:nvSpPr>
            <p:cNvPr id="82" name="Oval 81"/>
            <p:cNvSpPr/>
            <p:nvPr/>
          </p:nvSpPr>
          <p:spPr>
            <a:xfrm>
              <a:off x="4977371" y="780911"/>
              <a:ext cx="486337" cy="486337"/>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3" name="Freeform 5"/>
            <p:cNvSpPr>
              <a:spLocks noEditPoints="1"/>
            </p:cNvSpPr>
            <p:nvPr/>
          </p:nvSpPr>
          <p:spPr bwMode="auto">
            <a:xfrm>
              <a:off x="5131599" y="831534"/>
              <a:ext cx="183758" cy="392017"/>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dirty="0"/>
            </a:p>
          </p:txBody>
        </p:sp>
      </p:grpSp>
      <p:grpSp>
        <p:nvGrpSpPr>
          <p:cNvPr id="10" name="Group 9"/>
          <p:cNvGrpSpPr/>
          <p:nvPr/>
        </p:nvGrpSpPr>
        <p:grpSpPr>
          <a:xfrm>
            <a:off x="6242574" y="1288817"/>
            <a:ext cx="2425176" cy="544250"/>
            <a:chOff x="6242574" y="755417"/>
            <a:chExt cx="2425176" cy="544250"/>
          </a:xfrm>
        </p:grpSpPr>
        <p:sp>
          <p:nvSpPr>
            <p:cNvPr id="153" name="Rounded Rectangle 152"/>
            <p:cNvSpPr/>
            <p:nvPr/>
          </p:nvSpPr>
          <p:spPr bwMode="auto">
            <a:xfrm>
              <a:off x="6242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90" name="TextBox 89"/>
            <p:cNvSpPr txBox="1"/>
            <p:nvPr/>
          </p:nvSpPr>
          <p:spPr>
            <a:xfrm>
              <a:off x="6343475" y="857652"/>
              <a:ext cx="222902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Locale</a:t>
              </a:r>
              <a:endParaRPr lang="en-US" sz="1400" b="1" dirty="0">
                <a:solidFill>
                  <a:schemeClr val="tx2"/>
                </a:solidFill>
                <a:latin typeface="Arial" panose="020B0604020202020204" pitchFamily="34" charset="0"/>
                <a:cs typeface="Arial" panose="020B0604020202020204" pitchFamily="34" charset="0"/>
              </a:endParaRPr>
            </a:p>
          </p:txBody>
        </p:sp>
        <p:grpSp>
          <p:nvGrpSpPr>
            <p:cNvPr id="84" name="Group 83"/>
            <p:cNvGrpSpPr/>
            <p:nvPr/>
          </p:nvGrpSpPr>
          <p:grpSpPr>
            <a:xfrm>
              <a:off x="7966980" y="755417"/>
              <a:ext cx="544250" cy="544250"/>
              <a:chOff x="5780183" y="381000"/>
              <a:chExt cx="838200" cy="838200"/>
            </a:xfrm>
          </p:grpSpPr>
          <p:sp>
            <p:nvSpPr>
              <p:cNvPr id="85" name="Oval 84"/>
              <p:cNvSpPr/>
              <p:nvPr/>
            </p:nvSpPr>
            <p:spPr>
              <a:xfrm>
                <a:off x="5780183" y="381000"/>
                <a:ext cx="838200" cy="83820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grpSp>
            <p:nvGrpSpPr>
              <p:cNvPr id="87" name="Group 86"/>
              <p:cNvGrpSpPr/>
              <p:nvPr/>
            </p:nvGrpSpPr>
            <p:grpSpPr>
              <a:xfrm>
                <a:off x="5854700" y="457200"/>
                <a:ext cx="685800" cy="685800"/>
                <a:chOff x="6265862" y="2439988"/>
                <a:chExt cx="1962150" cy="1962150"/>
              </a:xfrm>
              <a:solidFill>
                <a:schemeClr val="bg1"/>
              </a:solidFill>
            </p:grpSpPr>
            <p:sp>
              <p:nvSpPr>
                <p:cNvPr id="88" name="Freeform 5"/>
                <p:cNvSpPr>
                  <a:spLocks/>
                </p:cNvSpPr>
                <p:nvPr/>
              </p:nvSpPr>
              <p:spPr bwMode="auto">
                <a:xfrm>
                  <a:off x="7513637" y="2903538"/>
                  <a:ext cx="82550" cy="123825"/>
                </a:xfrm>
                <a:custGeom>
                  <a:avLst/>
                  <a:gdLst/>
                  <a:ahLst/>
                  <a:cxnLst>
                    <a:cxn ang="0">
                      <a:pos x="8" y="112"/>
                    </a:cxn>
                    <a:cxn ang="0">
                      <a:pos x="38" y="105"/>
                    </a:cxn>
                    <a:cxn ang="0">
                      <a:pos x="75" y="97"/>
                    </a:cxn>
                    <a:cxn ang="0">
                      <a:pos x="75" y="82"/>
                    </a:cxn>
                    <a:cxn ang="0">
                      <a:pos x="16" y="0"/>
                    </a:cxn>
                    <a:cxn ang="0">
                      <a:pos x="8" y="112"/>
                    </a:cxn>
                  </a:cxnLst>
                  <a:rect l="0" t="0" r="r" b="b"/>
                  <a:pathLst>
                    <a:path w="75" h="113">
                      <a:moveTo>
                        <a:pt x="8" y="112"/>
                      </a:moveTo>
                      <a:cubicBezTo>
                        <a:pt x="22" y="113"/>
                        <a:pt x="24" y="103"/>
                        <a:pt x="38" y="105"/>
                      </a:cubicBezTo>
                      <a:cubicBezTo>
                        <a:pt x="59" y="111"/>
                        <a:pt x="58" y="94"/>
                        <a:pt x="75" y="97"/>
                      </a:cubicBezTo>
                      <a:cubicBezTo>
                        <a:pt x="75" y="92"/>
                        <a:pt x="75" y="87"/>
                        <a:pt x="75" y="82"/>
                      </a:cubicBezTo>
                      <a:cubicBezTo>
                        <a:pt x="44" y="67"/>
                        <a:pt x="55" y="9"/>
                        <a:pt x="16" y="0"/>
                      </a:cubicBezTo>
                      <a:cubicBezTo>
                        <a:pt x="0" y="40"/>
                        <a:pt x="39" y="72"/>
                        <a:pt x="8" y="11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97" name="Freeform 6"/>
                <p:cNvSpPr>
                  <a:spLocks/>
                </p:cNvSpPr>
                <p:nvPr/>
              </p:nvSpPr>
              <p:spPr bwMode="auto">
                <a:xfrm>
                  <a:off x="7477125" y="2952750"/>
                  <a:ext cx="47625" cy="49213"/>
                </a:xfrm>
                <a:custGeom>
                  <a:avLst/>
                  <a:gdLst/>
                  <a:ahLst/>
                  <a:cxnLst>
                    <a:cxn ang="0">
                      <a:pos x="33" y="0"/>
                    </a:cxn>
                    <a:cxn ang="0">
                      <a:pos x="3" y="45"/>
                    </a:cxn>
                    <a:cxn ang="0">
                      <a:pos x="41" y="45"/>
                    </a:cxn>
                    <a:cxn ang="0">
                      <a:pos x="33" y="0"/>
                    </a:cxn>
                  </a:cxnLst>
                  <a:rect l="0" t="0" r="r" b="b"/>
                  <a:pathLst>
                    <a:path w="42" h="45">
                      <a:moveTo>
                        <a:pt x="33" y="0"/>
                      </a:moveTo>
                      <a:cubicBezTo>
                        <a:pt x="9" y="1"/>
                        <a:pt x="0" y="17"/>
                        <a:pt x="3" y="45"/>
                      </a:cubicBezTo>
                      <a:cubicBezTo>
                        <a:pt x="16" y="45"/>
                        <a:pt x="28" y="45"/>
                        <a:pt x="41" y="45"/>
                      </a:cubicBezTo>
                      <a:cubicBezTo>
                        <a:pt x="42" y="26"/>
                        <a:pt x="42" y="9"/>
                        <a:pt x="33"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4" name="Freeform 7"/>
                <p:cNvSpPr>
                  <a:spLocks/>
                </p:cNvSpPr>
                <p:nvPr/>
              </p:nvSpPr>
              <p:spPr bwMode="auto">
                <a:xfrm>
                  <a:off x="7366000" y="2779713"/>
                  <a:ext cx="90488" cy="50800"/>
                </a:xfrm>
                <a:custGeom>
                  <a:avLst/>
                  <a:gdLst/>
                  <a:ahLst/>
                  <a:cxnLst>
                    <a:cxn ang="0">
                      <a:pos x="82" y="15"/>
                    </a:cxn>
                    <a:cxn ang="0">
                      <a:pos x="75" y="0"/>
                    </a:cxn>
                    <a:cxn ang="0">
                      <a:pos x="0" y="0"/>
                    </a:cxn>
                    <a:cxn ang="0">
                      <a:pos x="22" y="44"/>
                    </a:cxn>
                    <a:cxn ang="0">
                      <a:pos x="82" y="15"/>
                    </a:cxn>
                  </a:cxnLst>
                  <a:rect l="0" t="0" r="r" b="b"/>
                  <a:pathLst>
                    <a:path w="82" h="45">
                      <a:moveTo>
                        <a:pt x="82" y="15"/>
                      </a:moveTo>
                      <a:cubicBezTo>
                        <a:pt x="82" y="7"/>
                        <a:pt x="76" y="6"/>
                        <a:pt x="75" y="0"/>
                      </a:cubicBezTo>
                      <a:cubicBezTo>
                        <a:pt x="45" y="7"/>
                        <a:pt x="30" y="7"/>
                        <a:pt x="0" y="0"/>
                      </a:cubicBezTo>
                      <a:cubicBezTo>
                        <a:pt x="0" y="22"/>
                        <a:pt x="16" y="29"/>
                        <a:pt x="22" y="44"/>
                      </a:cubicBezTo>
                      <a:cubicBezTo>
                        <a:pt x="53" y="45"/>
                        <a:pt x="81" y="43"/>
                        <a:pt x="82" y="1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5" name="Freeform 8"/>
                <p:cNvSpPr>
                  <a:spLocks/>
                </p:cNvSpPr>
                <p:nvPr/>
              </p:nvSpPr>
              <p:spPr bwMode="auto">
                <a:xfrm>
                  <a:off x="7218362" y="2787650"/>
                  <a:ext cx="131763" cy="147638"/>
                </a:xfrm>
                <a:custGeom>
                  <a:avLst/>
                  <a:gdLst/>
                  <a:ahLst/>
                  <a:cxnLst>
                    <a:cxn ang="0">
                      <a:pos x="8" y="112"/>
                    </a:cxn>
                    <a:cxn ang="0">
                      <a:pos x="37" y="127"/>
                    </a:cxn>
                    <a:cxn ang="0">
                      <a:pos x="37" y="134"/>
                    </a:cxn>
                    <a:cxn ang="0">
                      <a:pos x="112" y="82"/>
                    </a:cxn>
                    <a:cxn ang="0">
                      <a:pos x="8" y="112"/>
                    </a:cxn>
                  </a:cxnLst>
                  <a:rect l="0" t="0" r="r" b="b"/>
                  <a:pathLst>
                    <a:path w="120" h="134">
                      <a:moveTo>
                        <a:pt x="8" y="112"/>
                      </a:moveTo>
                      <a:cubicBezTo>
                        <a:pt x="12" y="122"/>
                        <a:pt x="36" y="113"/>
                        <a:pt x="37" y="127"/>
                      </a:cubicBezTo>
                      <a:cubicBezTo>
                        <a:pt x="33" y="127"/>
                        <a:pt x="29" y="133"/>
                        <a:pt x="37" y="134"/>
                      </a:cubicBezTo>
                      <a:cubicBezTo>
                        <a:pt x="64" y="119"/>
                        <a:pt x="100" y="113"/>
                        <a:pt x="112" y="82"/>
                      </a:cubicBezTo>
                      <a:cubicBezTo>
                        <a:pt x="120" y="0"/>
                        <a:pt x="0" y="21"/>
                        <a:pt x="8" y="11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6" name="Freeform 9"/>
                <p:cNvSpPr>
                  <a:spLocks/>
                </p:cNvSpPr>
                <p:nvPr/>
              </p:nvSpPr>
              <p:spPr bwMode="auto">
                <a:xfrm>
                  <a:off x="6831012" y="3395663"/>
                  <a:ext cx="52388" cy="36513"/>
                </a:xfrm>
                <a:custGeom>
                  <a:avLst/>
                  <a:gdLst/>
                  <a:ahLst/>
                  <a:cxnLst>
                    <a:cxn ang="0">
                      <a:pos x="0" y="16"/>
                    </a:cxn>
                    <a:cxn ang="0">
                      <a:pos x="45" y="1"/>
                    </a:cxn>
                    <a:cxn ang="0">
                      <a:pos x="0" y="16"/>
                    </a:cxn>
                  </a:cxnLst>
                  <a:rect l="0" t="0" r="r" b="b"/>
                  <a:pathLst>
                    <a:path w="48" h="33">
                      <a:moveTo>
                        <a:pt x="0" y="16"/>
                      </a:moveTo>
                      <a:cubicBezTo>
                        <a:pt x="18" y="21"/>
                        <a:pt x="48" y="33"/>
                        <a:pt x="45" y="1"/>
                      </a:cubicBezTo>
                      <a:cubicBezTo>
                        <a:pt x="24" y="0"/>
                        <a:pt x="7" y="3"/>
                        <a:pt x="0" y="1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7" name="Freeform 10"/>
                <p:cNvSpPr>
                  <a:spLocks/>
                </p:cNvSpPr>
                <p:nvPr/>
              </p:nvSpPr>
              <p:spPr bwMode="auto">
                <a:xfrm>
                  <a:off x="6732587" y="3328988"/>
                  <a:ext cx="98425" cy="69850"/>
                </a:xfrm>
                <a:custGeom>
                  <a:avLst/>
                  <a:gdLst/>
                  <a:ahLst/>
                  <a:cxnLst>
                    <a:cxn ang="0">
                      <a:pos x="0" y="32"/>
                    </a:cxn>
                    <a:cxn ang="0">
                      <a:pos x="89" y="62"/>
                    </a:cxn>
                    <a:cxn ang="0">
                      <a:pos x="0" y="32"/>
                    </a:cxn>
                  </a:cxnLst>
                  <a:rect l="0" t="0" r="r" b="b"/>
                  <a:pathLst>
                    <a:path w="89" h="63">
                      <a:moveTo>
                        <a:pt x="0" y="32"/>
                      </a:moveTo>
                      <a:cubicBezTo>
                        <a:pt x="43" y="29"/>
                        <a:pt x="49" y="63"/>
                        <a:pt x="89" y="62"/>
                      </a:cubicBezTo>
                      <a:cubicBezTo>
                        <a:pt x="71" y="45"/>
                        <a:pt x="20" y="0"/>
                        <a:pt x="0" y="3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8" name="Freeform 11"/>
                <p:cNvSpPr>
                  <a:spLocks noEditPoints="1"/>
                </p:cNvSpPr>
                <p:nvPr/>
              </p:nvSpPr>
              <p:spPr bwMode="auto">
                <a:xfrm>
                  <a:off x="6265862" y="2439988"/>
                  <a:ext cx="1962150" cy="1962150"/>
                </a:xfrm>
                <a:custGeom>
                  <a:avLst/>
                  <a:gdLst/>
                  <a:ahLst/>
                  <a:cxnLst>
                    <a:cxn ang="0">
                      <a:pos x="887" y="1775"/>
                    </a:cxn>
                    <a:cxn ang="0">
                      <a:pos x="1442" y="330"/>
                    </a:cxn>
                    <a:cxn ang="0">
                      <a:pos x="1442" y="330"/>
                    </a:cxn>
                    <a:cxn ang="0">
                      <a:pos x="564" y="171"/>
                    </a:cxn>
                    <a:cxn ang="0">
                      <a:pos x="163" y="580"/>
                    </a:cxn>
                    <a:cxn ang="0">
                      <a:pos x="203" y="786"/>
                    </a:cxn>
                    <a:cxn ang="0">
                      <a:pos x="438" y="1080"/>
                    </a:cxn>
                    <a:cxn ang="0">
                      <a:pos x="603" y="1605"/>
                    </a:cxn>
                    <a:cxn ang="0">
                      <a:pos x="749" y="1342"/>
                    </a:cxn>
                    <a:cxn ang="0">
                      <a:pos x="720" y="1074"/>
                    </a:cxn>
                    <a:cxn ang="0">
                      <a:pos x="526" y="941"/>
                    </a:cxn>
                    <a:cxn ang="0">
                      <a:pos x="429" y="903"/>
                    </a:cxn>
                    <a:cxn ang="0">
                      <a:pos x="362" y="866"/>
                    </a:cxn>
                    <a:cxn ang="0">
                      <a:pos x="459" y="807"/>
                    </a:cxn>
                    <a:cxn ang="0">
                      <a:pos x="645" y="576"/>
                    </a:cxn>
                    <a:cxn ang="0">
                      <a:pos x="623" y="553"/>
                    </a:cxn>
                    <a:cxn ang="0">
                      <a:pos x="682" y="524"/>
                    </a:cxn>
                    <a:cxn ang="0">
                      <a:pos x="660" y="390"/>
                    </a:cxn>
                    <a:cxn ang="0">
                      <a:pos x="556" y="345"/>
                    </a:cxn>
                    <a:cxn ang="0">
                      <a:pos x="496" y="449"/>
                    </a:cxn>
                    <a:cxn ang="0">
                      <a:pos x="489" y="330"/>
                    </a:cxn>
                    <a:cxn ang="0">
                      <a:pos x="541" y="345"/>
                    </a:cxn>
                    <a:cxn ang="0">
                      <a:pos x="586" y="256"/>
                    </a:cxn>
                    <a:cxn ang="0">
                      <a:pos x="638" y="367"/>
                    </a:cxn>
                    <a:cxn ang="0">
                      <a:pos x="675" y="323"/>
                    </a:cxn>
                    <a:cxn ang="0">
                      <a:pos x="608" y="211"/>
                    </a:cxn>
                    <a:cxn ang="0">
                      <a:pos x="519" y="271"/>
                    </a:cxn>
                    <a:cxn ang="0">
                      <a:pos x="444" y="241"/>
                    </a:cxn>
                    <a:cxn ang="0">
                      <a:pos x="468" y="223"/>
                    </a:cxn>
                    <a:cxn ang="0">
                      <a:pos x="586" y="189"/>
                    </a:cxn>
                    <a:cxn ang="0">
                      <a:pos x="757" y="256"/>
                    </a:cxn>
                    <a:cxn ang="0">
                      <a:pos x="769" y="260"/>
                    </a:cxn>
                    <a:cxn ang="0">
                      <a:pos x="1025" y="256"/>
                    </a:cxn>
                    <a:cxn ang="0">
                      <a:pos x="1040" y="122"/>
                    </a:cxn>
                    <a:cxn ang="0">
                      <a:pos x="1226" y="390"/>
                    </a:cxn>
                    <a:cxn ang="0">
                      <a:pos x="1271" y="472"/>
                    </a:cxn>
                    <a:cxn ang="0">
                      <a:pos x="1151" y="554"/>
                    </a:cxn>
                    <a:cxn ang="0">
                      <a:pos x="1122" y="606"/>
                    </a:cxn>
                    <a:cxn ang="0">
                      <a:pos x="1174" y="687"/>
                    </a:cxn>
                    <a:cxn ang="0">
                      <a:pos x="1256" y="606"/>
                    </a:cxn>
                    <a:cxn ang="0">
                      <a:pos x="1352" y="658"/>
                    </a:cxn>
                    <a:cxn ang="0">
                      <a:pos x="1419" y="650"/>
                    </a:cxn>
                    <a:cxn ang="0">
                      <a:pos x="1472" y="762"/>
                    </a:cxn>
                    <a:cxn ang="0">
                      <a:pos x="1352" y="762"/>
                    </a:cxn>
                    <a:cxn ang="0">
                      <a:pos x="1092" y="777"/>
                    </a:cxn>
                    <a:cxn ang="0">
                      <a:pos x="1226" y="1022"/>
                    </a:cxn>
                    <a:cxn ang="0">
                      <a:pos x="1323" y="1439"/>
                    </a:cxn>
                    <a:cxn ang="0">
                      <a:pos x="1620" y="970"/>
                    </a:cxn>
                    <a:cxn ang="0">
                      <a:pos x="1671" y="829"/>
                    </a:cxn>
                  </a:cxnLst>
                  <a:rect l="0" t="0" r="r" b="b"/>
                  <a:pathLst>
                    <a:path w="1775" h="1775">
                      <a:moveTo>
                        <a:pt x="887" y="0"/>
                      </a:moveTo>
                      <a:cubicBezTo>
                        <a:pt x="398" y="0"/>
                        <a:pt x="0" y="398"/>
                        <a:pt x="0" y="887"/>
                      </a:cubicBezTo>
                      <a:cubicBezTo>
                        <a:pt x="0" y="1377"/>
                        <a:pt x="398" y="1775"/>
                        <a:pt x="887" y="1775"/>
                      </a:cubicBezTo>
                      <a:cubicBezTo>
                        <a:pt x="1377" y="1775"/>
                        <a:pt x="1775" y="1377"/>
                        <a:pt x="1775" y="887"/>
                      </a:cubicBezTo>
                      <a:cubicBezTo>
                        <a:pt x="1775" y="398"/>
                        <a:pt x="1377" y="0"/>
                        <a:pt x="887" y="0"/>
                      </a:cubicBezTo>
                      <a:close/>
                      <a:moveTo>
                        <a:pt x="1442" y="330"/>
                      </a:moveTo>
                      <a:cubicBezTo>
                        <a:pt x="1451" y="339"/>
                        <a:pt x="1458" y="348"/>
                        <a:pt x="1466" y="357"/>
                      </a:cubicBezTo>
                      <a:cubicBezTo>
                        <a:pt x="1454" y="364"/>
                        <a:pt x="1448" y="342"/>
                        <a:pt x="1442" y="330"/>
                      </a:cubicBezTo>
                      <a:cubicBezTo>
                        <a:pt x="1442" y="330"/>
                        <a:pt x="1442" y="330"/>
                        <a:pt x="1442" y="330"/>
                      </a:cubicBezTo>
                      <a:close/>
                      <a:moveTo>
                        <a:pt x="564" y="171"/>
                      </a:moveTo>
                      <a:cubicBezTo>
                        <a:pt x="561" y="173"/>
                        <a:pt x="557" y="175"/>
                        <a:pt x="554" y="176"/>
                      </a:cubicBezTo>
                      <a:cubicBezTo>
                        <a:pt x="557" y="174"/>
                        <a:pt x="561" y="172"/>
                        <a:pt x="564" y="171"/>
                      </a:cubicBezTo>
                      <a:close/>
                      <a:moveTo>
                        <a:pt x="887" y="1674"/>
                      </a:moveTo>
                      <a:cubicBezTo>
                        <a:pt x="453" y="1674"/>
                        <a:pt x="100" y="1321"/>
                        <a:pt x="100" y="887"/>
                      </a:cubicBezTo>
                      <a:cubicBezTo>
                        <a:pt x="100" y="778"/>
                        <a:pt x="123" y="674"/>
                        <a:pt x="163" y="580"/>
                      </a:cubicBezTo>
                      <a:cubicBezTo>
                        <a:pt x="156" y="597"/>
                        <a:pt x="150" y="614"/>
                        <a:pt x="145" y="631"/>
                      </a:cubicBezTo>
                      <a:cubicBezTo>
                        <a:pt x="147" y="707"/>
                        <a:pt x="166" y="787"/>
                        <a:pt x="217" y="837"/>
                      </a:cubicBezTo>
                      <a:cubicBezTo>
                        <a:pt x="216" y="817"/>
                        <a:pt x="204" y="807"/>
                        <a:pt x="203" y="786"/>
                      </a:cubicBezTo>
                      <a:cubicBezTo>
                        <a:pt x="227" y="801"/>
                        <a:pt x="242" y="826"/>
                        <a:pt x="239" y="867"/>
                      </a:cubicBezTo>
                      <a:cubicBezTo>
                        <a:pt x="316" y="923"/>
                        <a:pt x="421" y="950"/>
                        <a:pt x="475" y="1029"/>
                      </a:cubicBezTo>
                      <a:cubicBezTo>
                        <a:pt x="467" y="1050"/>
                        <a:pt x="451" y="1064"/>
                        <a:pt x="438" y="1080"/>
                      </a:cubicBezTo>
                      <a:cubicBezTo>
                        <a:pt x="417" y="1179"/>
                        <a:pt x="535" y="1226"/>
                        <a:pt x="549" y="1309"/>
                      </a:cubicBezTo>
                      <a:cubicBezTo>
                        <a:pt x="566" y="1414"/>
                        <a:pt x="517" y="1521"/>
                        <a:pt x="546" y="1579"/>
                      </a:cubicBezTo>
                      <a:cubicBezTo>
                        <a:pt x="565" y="1589"/>
                        <a:pt x="584" y="1597"/>
                        <a:pt x="603" y="1605"/>
                      </a:cubicBezTo>
                      <a:cubicBezTo>
                        <a:pt x="616" y="1544"/>
                        <a:pt x="599" y="1498"/>
                        <a:pt x="675" y="1476"/>
                      </a:cubicBezTo>
                      <a:cubicBezTo>
                        <a:pt x="681" y="1455"/>
                        <a:pt x="665" y="1457"/>
                        <a:pt x="668" y="1439"/>
                      </a:cubicBezTo>
                      <a:cubicBezTo>
                        <a:pt x="710" y="1451"/>
                        <a:pt x="743" y="1391"/>
                        <a:pt x="749" y="1342"/>
                      </a:cubicBezTo>
                      <a:cubicBezTo>
                        <a:pt x="769" y="1333"/>
                        <a:pt x="789" y="1322"/>
                        <a:pt x="809" y="1313"/>
                      </a:cubicBezTo>
                      <a:cubicBezTo>
                        <a:pt x="808" y="1235"/>
                        <a:pt x="854" y="1204"/>
                        <a:pt x="861" y="1134"/>
                      </a:cubicBezTo>
                      <a:cubicBezTo>
                        <a:pt x="812" y="1116"/>
                        <a:pt x="773" y="1088"/>
                        <a:pt x="720" y="1074"/>
                      </a:cubicBezTo>
                      <a:cubicBezTo>
                        <a:pt x="720" y="1062"/>
                        <a:pt x="720" y="1050"/>
                        <a:pt x="720" y="1037"/>
                      </a:cubicBezTo>
                      <a:cubicBezTo>
                        <a:pt x="690" y="1010"/>
                        <a:pt x="633" y="1009"/>
                        <a:pt x="623" y="963"/>
                      </a:cubicBezTo>
                      <a:cubicBezTo>
                        <a:pt x="574" y="962"/>
                        <a:pt x="543" y="956"/>
                        <a:pt x="526" y="941"/>
                      </a:cubicBezTo>
                      <a:cubicBezTo>
                        <a:pt x="498" y="945"/>
                        <a:pt x="496" y="975"/>
                        <a:pt x="467" y="978"/>
                      </a:cubicBezTo>
                      <a:cubicBezTo>
                        <a:pt x="466" y="970"/>
                        <a:pt x="458" y="972"/>
                        <a:pt x="452" y="970"/>
                      </a:cubicBezTo>
                      <a:cubicBezTo>
                        <a:pt x="414" y="965"/>
                        <a:pt x="427" y="936"/>
                        <a:pt x="429" y="903"/>
                      </a:cubicBezTo>
                      <a:cubicBezTo>
                        <a:pt x="419" y="899"/>
                        <a:pt x="391" y="912"/>
                        <a:pt x="392" y="896"/>
                      </a:cubicBezTo>
                      <a:cubicBezTo>
                        <a:pt x="391" y="877"/>
                        <a:pt x="396" y="865"/>
                        <a:pt x="407" y="859"/>
                      </a:cubicBezTo>
                      <a:cubicBezTo>
                        <a:pt x="403" y="833"/>
                        <a:pt x="360" y="843"/>
                        <a:pt x="362" y="866"/>
                      </a:cubicBezTo>
                      <a:cubicBezTo>
                        <a:pt x="360" y="866"/>
                        <a:pt x="357" y="866"/>
                        <a:pt x="355" y="866"/>
                      </a:cubicBezTo>
                      <a:cubicBezTo>
                        <a:pt x="239" y="839"/>
                        <a:pt x="362" y="715"/>
                        <a:pt x="429" y="754"/>
                      </a:cubicBezTo>
                      <a:cubicBezTo>
                        <a:pt x="435" y="776"/>
                        <a:pt x="441" y="797"/>
                        <a:pt x="459" y="807"/>
                      </a:cubicBezTo>
                      <a:cubicBezTo>
                        <a:pt x="481" y="792"/>
                        <a:pt x="451" y="746"/>
                        <a:pt x="467" y="739"/>
                      </a:cubicBezTo>
                      <a:cubicBezTo>
                        <a:pt x="476" y="727"/>
                        <a:pt x="482" y="710"/>
                        <a:pt x="504" y="710"/>
                      </a:cubicBezTo>
                      <a:cubicBezTo>
                        <a:pt x="518" y="625"/>
                        <a:pt x="610" y="599"/>
                        <a:pt x="645" y="576"/>
                      </a:cubicBezTo>
                      <a:cubicBezTo>
                        <a:pt x="645" y="573"/>
                        <a:pt x="645" y="571"/>
                        <a:pt x="645" y="568"/>
                      </a:cubicBezTo>
                      <a:cubicBezTo>
                        <a:pt x="645" y="561"/>
                        <a:pt x="636" y="563"/>
                        <a:pt x="630" y="561"/>
                      </a:cubicBezTo>
                      <a:cubicBezTo>
                        <a:pt x="626" y="560"/>
                        <a:pt x="622" y="560"/>
                        <a:pt x="623" y="553"/>
                      </a:cubicBezTo>
                      <a:cubicBezTo>
                        <a:pt x="620" y="536"/>
                        <a:pt x="637" y="537"/>
                        <a:pt x="630" y="516"/>
                      </a:cubicBezTo>
                      <a:cubicBezTo>
                        <a:pt x="654" y="547"/>
                        <a:pt x="677" y="508"/>
                        <a:pt x="705" y="501"/>
                      </a:cubicBezTo>
                      <a:cubicBezTo>
                        <a:pt x="701" y="512"/>
                        <a:pt x="693" y="519"/>
                        <a:pt x="682" y="524"/>
                      </a:cubicBezTo>
                      <a:cubicBezTo>
                        <a:pt x="677" y="529"/>
                        <a:pt x="664" y="560"/>
                        <a:pt x="690" y="553"/>
                      </a:cubicBezTo>
                      <a:cubicBezTo>
                        <a:pt x="707" y="553"/>
                        <a:pt x="712" y="566"/>
                        <a:pt x="735" y="561"/>
                      </a:cubicBezTo>
                      <a:cubicBezTo>
                        <a:pt x="724" y="494"/>
                        <a:pt x="683" y="459"/>
                        <a:pt x="660" y="390"/>
                      </a:cubicBezTo>
                      <a:cubicBezTo>
                        <a:pt x="636" y="380"/>
                        <a:pt x="654" y="414"/>
                        <a:pt x="630" y="405"/>
                      </a:cubicBezTo>
                      <a:cubicBezTo>
                        <a:pt x="605" y="406"/>
                        <a:pt x="620" y="366"/>
                        <a:pt x="601" y="360"/>
                      </a:cubicBezTo>
                      <a:cubicBezTo>
                        <a:pt x="574" y="365"/>
                        <a:pt x="563" y="344"/>
                        <a:pt x="556" y="345"/>
                      </a:cubicBezTo>
                      <a:cubicBezTo>
                        <a:pt x="556" y="350"/>
                        <a:pt x="555" y="354"/>
                        <a:pt x="549" y="352"/>
                      </a:cubicBezTo>
                      <a:cubicBezTo>
                        <a:pt x="551" y="449"/>
                        <a:pt x="529" y="434"/>
                        <a:pt x="504" y="494"/>
                      </a:cubicBezTo>
                      <a:cubicBezTo>
                        <a:pt x="504" y="476"/>
                        <a:pt x="491" y="472"/>
                        <a:pt x="496" y="449"/>
                      </a:cubicBezTo>
                      <a:cubicBezTo>
                        <a:pt x="486" y="450"/>
                        <a:pt x="480" y="446"/>
                        <a:pt x="474" y="442"/>
                      </a:cubicBezTo>
                      <a:cubicBezTo>
                        <a:pt x="449" y="432"/>
                        <a:pt x="421" y="425"/>
                        <a:pt x="415" y="397"/>
                      </a:cubicBezTo>
                      <a:cubicBezTo>
                        <a:pt x="436" y="372"/>
                        <a:pt x="454" y="342"/>
                        <a:pt x="489" y="330"/>
                      </a:cubicBezTo>
                      <a:cubicBezTo>
                        <a:pt x="483" y="349"/>
                        <a:pt x="517" y="365"/>
                        <a:pt x="519" y="352"/>
                      </a:cubicBezTo>
                      <a:cubicBezTo>
                        <a:pt x="511" y="352"/>
                        <a:pt x="509" y="339"/>
                        <a:pt x="519" y="338"/>
                      </a:cubicBezTo>
                      <a:cubicBezTo>
                        <a:pt x="529" y="337"/>
                        <a:pt x="535" y="341"/>
                        <a:pt x="541" y="345"/>
                      </a:cubicBezTo>
                      <a:cubicBezTo>
                        <a:pt x="542" y="326"/>
                        <a:pt x="530" y="322"/>
                        <a:pt x="519" y="315"/>
                      </a:cubicBezTo>
                      <a:cubicBezTo>
                        <a:pt x="527" y="296"/>
                        <a:pt x="555" y="297"/>
                        <a:pt x="549" y="263"/>
                      </a:cubicBezTo>
                      <a:cubicBezTo>
                        <a:pt x="525" y="253"/>
                        <a:pt x="575" y="256"/>
                        <a:pt x="586" y="256"/>
                      </a:cubicBezTo>
                      <a:cubicBezTo>
                        <a:pt x="580" y="279"/>
                        <a:pt x="606" y="270"/>
                        <a:pt x="601" y="293"/>
                      </a:cubicBezTo>
                      <a:cubicBezTo>
                        <a:pt x="599" y="316"/>
                        <a:pt x="574" y="316"/>
                        <a:pt x="556" y="323"/>
                      </a:cubicBezTo>
                      <a:cubicBezTo>
                        <a:pt x="589" y="332"/>
                        <a:pt x="610" y="353"/>
                        <a:pt x="638" y="367"/>
                      </a:cubicBezTo>
                      <a:cubicBezTo>
                        <a:pt x="656" y="353"/>
                        <a:pt x="623" y="340"/>
                        <a:pt x="660" y="352"/>
                      </a:cubicBezTo>
                      <a:cubicBezTo>
                        <a:pt x="661" y="334"/>
                        <a:pt x="662" y="316"/>
                        <a:pt x="645" y="315"/>
                      </a:cubicBezTo>
                      <a:cubicBezTo>
                        <a:pt x="653" y="292"/>
                        <a:pt x="665" y="324"/>
                        <a:pt x="675" y="323"/>
                      </a:cubicBezTo>
                      <a:cubicBezTo>
                        <a:pt x="683" y="318"/>
                        <a:pt x="683" y="306"/>
                        <a:pt x="697" y="308"/>
                      </a:cubicBezTo>
                      <a:cubicBezTo>
                        <a:pt x="653" y="269"/>
                        <a:pt x="654" y="213"/>
                        <a:pt x="578" y="218"/>
                      </a:cubicBezTo>
                      <a:cubicBezTo>
                        <a:pt x="554" y="210"/>
                        <a:pt x="598" y="210"/>
                        <a:pt x="608" y="211"/>
                      </a:cubicBezTo>
                      <a:cubicBezTo>
                        <a:pt x="606" y="200"/>
                        <a:pt x="586" y="208"/>
                        <a:pt x="586" y="196"/>
                      </a:cubicBezTo>
                      <a:cubicBezTo>
                        <a:pt x="559" y="212"/>
                        <a:pt x="497" y="192"/>
                        <a:pt x="496" y="233"/>
                      </a:cubicBezTo>
                      <a:cubicBezTo>
                        <a:pt x="491" y="259"/>
                        <a:pt x="527" y="243"/>
                        <a:pt x="519" y="271"/>
                      </a:cubicBezTo>
                      <a:cubicBezTo>
                        <a:pt x="512" y="274"/>
                        <a:pt x="505" y="277"/>
                        <a:pt x="504" y="285"/>
                      </a:cubicBezTo>
                      <a:cubicBezTo>
                        <a:pt x="494" y="257"/>
                        <a:pt x="470" y="276"/>
                        <a:pt x="467" y="233"/>
                      </a:cubicBezTo>
                      <a:cubicBezTo>
                        <a:pt x="455" y="231"/>
                        <a:pt x="454" y="240"/>
                        <a:pt x="444" y="241"/>
                      </a:cubicBezTo>
                      <a:cubicBezTo>
                        <a:pt x="438" y="262"/>
                        <a:pt x="455" y="260"/>
                        <a:pt x="452" y="278"/>
                      </a:cubicBezTo>
                      <a:cubicBezTo>
                        <a:pt x="424" y="244"/>
                        <a:pt x="420" y="291"/>
                        <a:pt x="380" y="287"/>
                      </a:cubicBezTo>
                      <a:cubicBezTo>
                        <a:pt x="408" y="263"/>
                        <a:pt x="437" y="242"/>
                        <a:pt x="468" y="223"/>
                      </a:cubicBezTo>
                      <a:cubicBezTo>
                        <a:pt x="480" y="220"/>
                        <a:pt x="489" y="214"/>
                        <a:pt x="495" y="206"/>
                      </a:cubicBezTo>
                      <a:cubicBezTo>
                        <a:pt x="504" y="201"/>
                        <a:pt x="512" y="196"/>
                        <a:pt x="521" y="191"/>
                      </a:cubicBezTo>
                      <a:cubicBezTo>
                        <a:pt x="539" y="193"/>
                        <a:pt x="560" y="191"/>
                        <a:pt x="586" y="189"/>
                      </a:cubicBezTo>
                      <a:cubicBezTo>
                        <a:pt x="593" y="175"/>
                        <a:pt x="601" y="163"/>
                        <a:pt x="611" y="152"/>
                      </a:cubicBezTo>
                      <a:cubicBezTo>
                        <a:pt x="626" y="146"/>
                        <a:pt x="641" y="140"/>
                        <a:pt x="656" y="135"/>
                      </a:cubicBezTo>
                      <a:cubicBezTo>
                        <a:pt x="682" y="183"/>
                        <a:pt x="790" y="161"/>
                        <a:pt x="757" y="256"/>
                      </a:cubicBezTo>
                      <a:cubicBezTo>
                        <a:pt x="758" y="262"/>
                        <a:pt x="765" y="263"/>
                        <a:pt x="769" y="260"/>
                      </a:cubicBezTo>
                      <a:cubicBezTo>
                        <a:pt x="770" y="259"/>
                        <a:pt x="771" y="257"/>
                        <a:pt x="772" y="256"/>
                      </a:cubicBezTo>
                      <a:cubicBezTo>
                        <a:pt x="772" y="258"/>
                        <a:pt x="771" y="259"/>
                        <a:pt x="769" y="260"/>
                      </a:cubicBezTo>
                      <a:cubicBezTo>
                        <a:pt x="753" y="294"/>
                        <a:pt x="763" y="382"/>
                        <a:pt x="817" y="397"/>
                      </a:cubicBezTo>
                      <a:cubicBezTo>
                        <a:pt x="838" y="383"/>
                        <a:pt x="845" y="356"/>
                        <a:pt x="861" y="337"/>
                      </a:cubicBezTo>
                      <a:cubicBezTo>
                        <a:pt x="894" y="289"/>
                        <a:pt x="971" y="283"/>
                        <a:pt x="1025" y="256"/>
                      </a:cubicBezTo>
                      <a:cubicBezTo>
                        <a:pt x="988" y="228"/>
                        <a:pt x="1051" y="199"/>
                        <a:pt x="1025" y="166"/>
                      </a:cubicBezTo>
                      <a:cubicBezTo>
                        <a:pt x="1028" y="155"/>
                        <a:pt x="1035" y="169"/>
                        <a:pt x="1047" y="166"/>
                      </a:cubicBezTo>
                      <a:cubicBezTo>
                        <a:pt x="1047" y="149"/>
                        <a:pt x="1035" y="144"/>
                        <a:pt x="1040" y="122"/>
                      </a:cubicBezTo>
                      <a:cubicBezTo>
                        <a:pt x="1044" y="121"/>
                        <a:pt x="1047" y="120"/>
                        <a:pt x="1050" y="118"/>
                      </a:cubicBezTo>
                      <a:cubicBezTo>
                        <a:pt x="1167" y="142"/>
                        <a:pt x="1274" y="193"/>
                        <a:pt x="1365" y="264"/>
                      </a:cubicBezTo>
                      <a:cubicBezTo>
                        <a:pt x="1287" y="274"/>
                        <a:pt x="1273" y="348"/>
                        <a:pt x="1226" y="390"/>
                      </a:cubicBezTo>
                      <a:cubicBezTo>
                        <a:pt x="1236" y="399"/>
                        <a:pt x="1231" y="425"/>
                        <a:pt x="1241" y="434"/>
                      </a:cubicBezTo>
                      <a:cubicBezTo>
                        <a:pt x="1249" y="428"/>
                        <a:pt x="1261" y="425"/>
                        <a:pt x="1278" y="427"/>
                      </a:cubicBezTo>
                      <a:cubicBezTo>
                        <a:pt x="1284" y="432"/>
                        <a:pt x="1298" y="478"/>
                        <a:pt x="1271" y="472"/>
                      </a:cubicBezTo>
                      <a:cubicBezTo>
                        <a:pt x="1268" y="454"/>
                        <a:pt x="1272" y="443"/>
                        <a:pt x="1278" y="434"/>
                      </a:cubicBezTo>
                      <a:cubicBezTo>
                        <a:pt x="1239" y="462"/>
                        <a:pt x="1237" y="528"/>
                        <a:pt x="1174" y="531"/>
                      </a:cubicBezTo>
                      <a:cubicBezTo>
                        <a:pt x="1176" y="548"/>
                        <a:pt x="1152" y="539"/>
                        <a:pt x="1151" y="554"/>
                      </a:cubicBezTo>
                      <a:cubicBezTo>
                        <a:pt x="1159" y="571"/>
                        <a:pt x="1177" y="577"/>
                        <a:pt x="1174" y="606"/>
                      </a:cubicBezTo>
                      <a:cubicBezTo>
                        <a:pt x="1171" y="606"/>
                        <a:pt x="1169" y="606"/>
                        <a:pt x="1166" y="606"/>
                      </a:cubicBezTo>
                      <a:cubicBezTo>
                        <a:pt x="1160" y="626"/>
                        <a:pt x="1143" y="595"/>
                        <a:pt x="1122" y="606"/>
                      </a:cubicBezTo>
                      <a:cubicBezTo>
                        <a:pt x="1099" y="610"/>
                        <a:pt x="1110" y="649"/>
                        <a:pt x="1099" y="665"/>
                      </a:cubicBezTo>
                      <a:cubicBezTo>
                        <a:pt x="1097" y="677"/>
                        <a:pt x="1106" y="678"/>
                        <a:pt x="1107" y="687"/>
                      </a:cubicBezTo>
                      <a:cubicBezTo>
                        <a:pt x="1129" y="687"/>
                        <a:pt x="1151" y="687"/>
                        <a:pt x="1174" y="687"/>
                      </a:cubicBezTo>
                      <a:cubicBezTo>
                        <a:pt x="1175" y="679"/>
                        <a:pt x="1182" y="676"/>
                        <a:pt x="1189" y="673"/>
                      </a:cubicBezTo>
                      <a:cubicBezTo>
                        <a:pt x="1189" y="663"/>
                        <a:pt x="1189" y="653"/>
                        <a:pt x="1189" y="643"/>
                      </a:cubicBezTo>
                      <a:cubicBezTo>
                        <a:pt x="1212" y="631"/>
                        <a:pt x="1229" y="614"/>
                        <a:pt x="1256" y="606"/>
                      </a:cubicBezTo>
                      <a:cubicBezTo>
                        <a:pt x="1266" y="608"/>
                        <a:pt x="1262" y="624"/>
                        <a:pt x="1263" y="635"/>
                      </a:cubicBezTo>
                      <a:cubicBezTo>
                        <a:pt x="1270" y="605"/>
                        <a:pt x="1353" y="671"/>
                        <a:pt x="1300" y="680"/>
                      </a:cubicBezTo>
                      <a:cubicBezTo>
                        <a:pt x="1324" y="708"/>
                        <a:pt x="1330" y="656"/>
                        <a:pt x="1352" y="658"/>
                      </a:cubicBezTo>
                      <a:cubicBezTo>
                        <a:pt x="1356" y="672"/>
                        <a:pt x="1374" y="671"/>
                        <a:pt x="1367" y="695"/>
                      </a:cubicBezTo>
                      <a:cubicBezTo>
                        <a:pt x="1372" y="695"/>
                        <a:pt x="1377" y="695"/>
                        <a:pt x="1382" y="695"/>
                      </a:cubicBezTo>
                      <a:cubicBezTo>
                        <a:pt x="1412" y="686"/>
                        <a:pt x="1372" y="647"/>
                        <a:pt x="1419" y="650"/>
                      </a:cubicBezTo>
                      <a:cubicBezTo>
                        <a:pt x="1409" y="660"/>
                        <a:pt x="1409" y="685"/>
                        <a:pt x="1419" y="695"/>
                      </a:cubicBezTo>
                      <a:cubicBezTo>
                        <a:pt x="1441" y="706"/>
                        <a:pt x="1480" y="699"/>
                        <a:pt x="1486" y="725"/>
                      </a:cubicBezTo>
                      <a:cubicBezTo>
                        <a:pt x="1482" y="738"/>
                        <a:pt x="1483" y="756"/>
                        <a:pt x="1472" y="762"/>
                      </a:cubicBezTo>
                      <a:cubicBezTo>
                        <a:pt x="1471" y="745"/>
                        <a:pt x="1440" y="759"/>
                        <a:pt x="1427" y="754"/>
                      </a:cubicBezTo>
                      <a:cubicBezTo>
                        <a:pt x="1392" y="767"/>
                        <a:pt x="1398" y="746"/>
                        <a:pt x="1375" y="732"/>
                      </a:cubicBezTo>
                      <a:cubicBezTo>
                        <a:pt x="1364" y="739"/>
                        <a:pt x="1351" y="743"/>
                        <a:pt x="1352" y="762"/>
                      </a:cubicBezTo>
                      <a:cubicBezTo>
                        <a:pt x="1329" y="751"/>
                        <a:pt x="1315" y="730"/>
                        <a:pt x="1285" y="725"/>
                      </a:cubicBezTo>
                      <a:cubicBezTo>
                        <a:pt x="1285" y="715"/>
                        <a:pt x="1285" y="705"/>
                        <a:pt x="1285" y="695"/>
                      </a:cubicBezTo>
                      <a:cubicBezTo>
                        <a:pt x="1229" y="674"/>
                        <a:pt x="1088" y="688"/>
                        <a:pt x="1092" y="777"/>
                      </a:cubicBezTo>
                      <a:cubicBezTo>
                        <a:pt x="1009" y="807"/>
                        <a:pt x="1050" y="883"/>
                        <a:pt x="1025" y="955"/>
                      </a:cubicBezTo>
                      <a:cubicBezTo>
                        <a:pt x="1052" y="980"/>
                        <a:pt x="1066" y="1019"/>
                        <a:pt x="1099" y="1037"/>
                      </a:cubicBezTo>
                      <a:cubicBezTo>
                        <a:pt x="1146" y="1032"/>
                        <a:pt x="1179" y="1038"/>
                        <a:pt x="1226" y="1022"/>
                      </a:cubicBezTo>
                      <a:cubicBezTo>
                        <a:pt x="1224" y="1047"/>
                        <a:pt x="1253" y="1040"/>
                        <a:pt x="1263" y="1052"/>
                      </a:cubicBezTo>
                      <a:cubicBezTo>
                        <a:pt x="1258" y="1141"/>
                        <a:pt x="1328" y="1189"/>
                        <a:pt x="1278" y="1261"/>
                      </a:cubicBezTo>
                      <a:cubicBezTo>
                        <a:pt x="1302" y="1311"/>
                        <a:pt x="1303" y="1385"/>
                        <a:pt x="1323" y="1439"/>
                      </a:cubicBezTo>
                      <a:cubicBezTo>
                        <a:pt x="1443" y="1457"/>
                        <a:pt x="1448" y="1297"/>
                        <a:pt x="1524" y="1246"/>
                      </a:cubicBezTo>
                      <a:cubicBezTo>
                        <a:pt x="1528" y="1191"/>
                        <a:pt x="1525" y="1176"/>
                        <a:pt x="1524" y="1119"/>
                      </a:cubicBezTo>
                      <a:cubicBezTo>
                        <a:pt x="1560" y="1074"/>
                        <a:pt x="1613" y="1045"/>
                        <a:pt x="1620" y="970"/>
                      </a:cubicBezTo>
                      <a:cubicBezTo>
                        <a:pt x="1603" y="953"/>
                        <a:pt x="1574" y="994"/>
                        <a:pt x="1561" y="963"/>
                      </a:cubicBezTo>
                      <a:cubicBezTo>
                        <a:pt x="1604" y="933"/>
                        <a:pt x="1705" y="902"/>
                        <a:pt x="1658" y="829"/>
                      </a:cubicBezTo>
                      <a:cubicBezTo>
                        <a:pt x="1662" y="829"/>
                        <a:pt x="1667" y="829"/>
                        <a:pt x="1671" y="829"/>
                      </a:cubicBezTo>
                      <a:cubicBezTo>
                        <a:pt x="1673" y="848"/>
                        <a:pt x="1674" y="868"/>
                        <a:pt x="1674" y="887"/>
                      </a:cubicBezTo>
                      <a:cubicBezTo>
                        <a:pt x="1674" y="1321"/>
                        <a:pt x="1321" y="1674"/>
                        <a:pt x="887" y="167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grpSp>
      </p:grpSp>
      <p:sp>
        <p:nvSpPr>
          <p:cNvPr id="114" name="TextBox 113"/>
          <p:cNvSpPr txBox="1"/>
          <p:nvPr/>
        </p:nvSpPr>
        <p:spPr>
          <a:xfrm>
            <a:off x="1759250" y="586800"/>
            <a:ext cx="5295824" cy="584775"/>
          </a:xfrm>
          <a:prstGeom prst="rect">
            <a:avLst/>
          </a:prstGeom>
          <a:noFill/>
        </p:spPr>
        <p:txBody>
          <a:bodyPr wrap="square" rtlCol="0">
            <a:spAutoFit/>
          </a:bodyPr>
          <a:lstStyle/>
          <a:p>
            <a:pPr algn="ctr"/>
            <a:r>
              <a:rPr lang="en-US" sz="1600" i="1" dirty="0" smtClean="0">
                <a:solidFill>
                  <a:schemeClr val="tx1"/>
                </a:solidFill>
                <a:latin typeface="Arial" panose="020B0604020202020204" pitchFamily="34" charset="0"/>
                <a:cs typeface="Arial" panose="020B0604020202020204" pitchFamily="34" charset="0"/>
              </a:rPr>
              <a:t>Proportion of Adults which Claim to Know </a:t>
            </a:r>
          </a:p>
          <a:p>
            <a:pPr algn="ctr"/>
            <a:r>
              <a:rPr lang="en-US" sz="1600" i="1" dirty="0" smtClean="0">
                <a:solidFill>
                  <a:schemeClr val="tx1"/>
                </a:solidFill>
                <a:latin typeface="Arial" panose="020B0604020202020204" pitchFamily="34" charset="0"/>
                <a:cs typeface="Arial" panose="020B0604020202020204" pitchFamily="34" charset="0"/>
              </a:rPr>
              <a:t>What a DVT Would Feel Like</a:t>
            </a:r>
          </a:p>
        </p:txBody>
      </p:sp>
      <p:graphicFrame>
        <p:nvGraphicFramePr>
          <p:cNvPr id="14" name="Chart 13"/>
          <p:cNvGraphicFramePr/>
          <p:nvPr>
            <p:extLst>
              <p:ext uri="{D42A27DB-BD31-4B8C-83A1-F6EECF244321}">
                <p14:modId xmlns:p14="http://schemas.microsoft.com/office/powerpoint/2010/main" val="3786793231"/>
              </p:ext>
            </p:extLst>
          </p:nvPr>
        </p:nvGraphicFramePr>
        <p:xfrm>
          <a:off x="356389" y="1833067"/>
          <a:ext cx="2215094" cy="1476729"/>
        </p:xfrm>
        <a:graphic>
          <a:graphicData uri="http://schemas.openxmlformats.org/drawingml/2006/chart">
            <c:chart xmlns:c="http://schemas.openxmlformats.org/drawingml/2006/chart" xmlns:r="http://schemas.openxmlformats.org/officeDocument/2006/relationships" r:id="rId2"/>
          </a:graphicData>
        </a:graphic>
      </p:graphicFrame>
      <p:sp>
        <p:nvSpPr>
          <p:cNvPr id="116" name="TextBox 115"/>
          <p:cNvSpPr txBox="1"/>
          <p:nvPr/>
        </p:nvSpPr>
        <p:spPr>
          <a:xfrm>
            <a:off x="893792" y="1833067"/>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18-39</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66" name="Chart 165"/>
          <p:cNvGraphicFramePr/>
          <p:nvPr>
            <p:extLst>
              <p:ext uri="{D42A27DB-BD31-4B8C-83A1-F6EECF244321}">
                <p14:modId xmlns:p14="http://schemas.microsoft.com/office/powerpoint/2010/main" val="592031267"/>
              </p:ext>
            </p:extLst>
          </p:nvPr>
        </p:nvGraphicFramePr>
        <p:xfrm>
          <a:off x="356389" y="3095516"/>
          <a:ext cx="2215094" cy="1476729"/>
        </p:xfrm>
        <a:graphic>
          <a:graphicData uri="http://schemas.openxmlformats.org/drawingml/2006/chart">
            <c:chart xmlns:c="http://schemas.openxmlformats.org/drawingml/2006/chart" xmlns:r="http://schemas.openxmlformats.org/officeDocument/2006/relationships" r:id="rId3"/>
          </a:graphicData>
        </a:graphic>
      </p:graphicFrame>
      <p:sp>
        <p:nvSpPr>
          <p:cNvPr id="167" name="TextBox 166"/>
          <p:cNvSpPr txBox="1"/>
          <p:nvPr/>
        </p:nvSpPr>
        <p:spPr>
          <a:xfrm>
            <a:off x="893792" y="3095516"/>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40-64</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68" name="Chart 167"/>
          <p:cNvGraphicFramePr/>
          <p:nvPr>
            <p:extLst>
              <p:ext uri="{D42A27DB-BD31-4B8C-83A1-F6EECF244321}">
                <p14:modId xmlns:p14="http://schemas.microsoft.com/office/powerpoint/2010/main" val="2442590455"/>
              </p:ext>
            </p:extLst>
          </p:nvPr>
        </p:nvGraphicFramePr>
        <p:xfrm>
          <a:off x="372830" y="4433392"/>
          <a:ext cx="2215094" cy="1476729"/>
        </p:xfrm>
        <a:graphic>
          <a:graphicData uri="http://schemas.openxmlformats.org/drawingml/2006/chart">
            <c:chart xmlns:c="http://schemas.openxmlformats.org/drawingml/2006/chart" xmlns:r="http://schemas.openxmlformats.org/officeDocument/2006/relationships" r:id="rId4"/>
          </a:graphicData>
        </a:graphic>
      </p:graphicFrame>
      <p:sp>
        <p:nvSpPr>
          <p:cNvPr id="169" name="TextBox 168"/>
          <p:cNvSpPr txBox="1"/>
          <p:nvPr/>
        </p:nvSpPr>
        <p:spPr>
          <a:xfrm>
            <a:off x="910233" y="4433392"/>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65+</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0" name="Chart 169"/>
          <p:cNvGraphicFramePr/>
          <p:nvPr>
            <p:extLst>
              <p:ext uri="{D42A27DB-BD31-4B8C-83A1-F6EECF244321}">
                <p14:modId xmlns:p14="http://schemas.microsoft.com/office/powerpoint/2010/main" val="2562534409"/>
              </p:ext>
            </p:extLst>
          </p:nvPr>
        </p:nvGraphicFramePr>
        <p:xfrm>
          <a:off x="3251989" y="1842592"/>
          <a:ext cx="2215094" cy="1476729"/>
        </p:xfrm>
        <a:graphic>
          <a:graphicData uri="http://schemas.openxmlformats.org/drawingml/2006/chart">
            <c:chart xmlns:c="http://schemas.openxmlformats.org/drawingml/2006/chart" xmlns:r="http://schemas.openxmlformats.org/officeDocument/2006/relationships" r:id="rId5"/>
          </a:graphicData>
        </a:graphic>
      </p:graphicFrame>
      <p:sp>
        <p:nvSpPr>
          <p:cNvPr id="171" name="TextBox 170"/>
          <p:cNvSpPr txBox="1"/>
          <p:nvPr/>
        </p:nvSpPr>
        <p:spPr>
          <a:xfrm>
            <a:off x="3789392" y="1842592"/>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18-39</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2" name="Chart 171"/>
          <p:cNvGraphicFramePr/>
          <p:nvPr>
            <p:extLst>
              <p:ext uri="{D42A27DB-BD31-4B8C-83A1-F6EECF244321}">
                <p14:modId xmlns:p14="http://schemas.microsoft.com/office/powerpoint/2010/main" val="2074526207"/>
              </p:ext>
            </p:extLst>
          </p:nvPr>
        </p:nvGraphicFramePr>
        <p:xfrm>
          <a:off x="3251989" y="3105041"/>
          <a:ext cx="2215094" cy="1476729"/>
        </p:xfrm>
        <a:graphic>
          <a:graphicData uri="http://schemas.openxmlformats.org/drawingml/2006/chart">
            <c:chart xmlns:c="http://schemas.openxmlformats.org/drawingml/2006/chart" xmlns:r="http://schemas.openxmlformats.org/officeDocument/2006/relationships" r:id="rId6"/>
          </a:graphicData>
        </a:graphic>
      </p:graphicFrame>
      <p:sp>
        <p:nvSpPr>
          <p:cNvPr id="173" name="TextBox 172"/>
          <p:cNvSpPr txBox="1"/>
          <p:nvPr/>
        </p:nvSpPr>
        <p:spPr>
          <a:xfrm>
            <a:off x="3789392" y="3105041"/>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40-64</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4" name="Chart 173"/>
          <p:cNvGraphicFramePr/>
          <p:nvPr>
            <p:extLst>
              <p:ext uri="{D42A27DB-BD31-4B8C-83A1-F6EECF244321}">
                <p14:modId xmlns:p14="http://schemas.microsoft.com/office/powerpoint/2010/main" val="1636911862"/>
              </p:ext>
            </p:extLst>
          </p:nvPr>
        </p:nvGraphicFramePr>
        <p:xfrm>
          <a:off x="3268430" y="4442917"/>
          <a:ext cx="2215094" cy="1476729"/>
        </p:xfrm>
        <a:graphic>
          <a:graphicData uri="http://schemas.openxmlformats.org/drawingml/2006/chart">
            <c:chart xmlns:c="http://schemas.openxmlformats.org/drawingml/2006/chart" xmlns:r="http://schemas.openxmlformats.org/officeDocument/2006/relationships" r:id="rId7"/>
          </a:graphicData>
        </a:graphic>
      </p:graphicFrame>
      <p:sp>
        <p:nvSpPr>
          <p:cNvPr id="175" name="TextBox 174"/>
          <p:cNvSpPr txBox="1"/>
          <p:nvPr/>
        </p:nvSpPr>
        <p:spPr>
          <a:xfrm>
            <a:off x="3805833" y="4442917"/>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65+</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6" name="Chart 175"/>
          <p:cNvGraphicFramePr/>
          <p:nvPr>
            <p:extLst>
              <p:ext uri="{D42A27DB-BD31-4B8C-83A1-F6EECF244321}">
                <p14:modId xmlns:p14="http://schemas.microsoft.com/office/powerpoint/2010/main" val="3027084216"/>
              </p:ext>
            </p:extLst>
          </p:nvPr>
        </p:nvGraphicFramePr>
        <p:xfrm>
          <a:off x="6404764" y="1833067"/>
          <a:ext cx="2215094" cy="1476729"/>
        </p:xfrm>
        <a:graphic>
          <a:graphicData uri="http://schemas.openxmlformats.org/drawingml/2006/chart">
            <c:chart xmlns:c="http://schemas.openxmlformats.org/drawingml/2006/chart" xmlns:r="http://schemas.openxmlformats.org/officeDocument/2006/relationships" r:id="rId8"/>
          </a:graphicData>
        </a:graphic>
      </p:graphicFrame>
      <p:sp>
        <p:nvSpPr>
          <p:cNvPr id="177" name="TextBox 176"/>
          <p:cNvSpPr txBox="1"/>
          <p:nvPr/>
        </p:nvSpPr>
        <p:spPr>
          <a:xfrm>
            <a:off x="6942167" y="1833067"/>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Urban (C)</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8" name="Chart 177"/>
          <p:cNvGraphicFramePr/>
          <p:nvPr>
            <p:extLst>
              <p:ext uri="{D42A27DB-BD31-4B8C-83A1-F6EECF244321}">
                <p14:modId xmlns:p14="http://schemas.microsoft.com/office/powerpoint/2010/main" val="2801578168"/>
              </p:ext>
            </p:extLst>
          </p:nvPr>
        </p:nvGraphicFramePr>
        <p:xfrm>
          <a:off x="6404764" y="3095516"/>
          <a:ext cx="2215094" cy="1476729"/>
        </p:xfrm>
        <a:graphic>
          <a:graphicData uri="http://schemas.openxmlformats.org/drawingml/2006/chart">
            <c:chart xmlns:c="http://schemas.openxmlformats.org/drawingml/2006/chart" xmlns:r="http://schemas.openxmlformats.org/officeDocument/2006/relationships" r:id="rId9"/>
          </a:graphicData>
        </a:graphic>
      </p:graphicFrame>
      <p:sp>
        <p:nvSpPr>
          <p:cNvPr id="179" name="TextBox 178"/>
          <p:cNvSpPr txBox="1"/>
          <p:nvPr/>
        </p:nvSpPr>
        <p:spPr>
          <a:xfrm>
            <a:off x="6942167" y="3095516"/>
            <a:ext cx="1213342"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Suburban (D)</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80" name="Chart 179"/>
          <p:cNvGraphicFramePr/>
          <p:nvPr>
            <p:extLst>
              <p:ext uri="{D42A27DB-BD31-4B8C-83A1-F6EECF244321}">
                <p14:modId xmlns:p14="http://schemas.microsoft.com/office/powerpoint/2010/main" val="3825398220"/>
              </p:ext>
            </p:extLst>
          </p:nvPr>
        </p:nvGraphicFramePr>
        <p:xfrm>
          <a:off x="6421205" y="4433392"/>
          <a:ext cx="2215094" cy="1476729"/>
        </p:xfrm>
        <a:graphic>
          <a:graphicData uri="http://schemas.openxmlformats.org/drawingml/2006/chart">
            <c:chart xmlns:c="http://schemas.openxmlformats.org/drawingml/2006/chart" xmlns:r="http://schemas.openxmlformats.org/officeDocument/2006/relationships" r:id="rId10"/>
          </a:graphicData>
        </a:graphic>
      </p:graphicFrame>
      <p:sp>
        <p:nvSpPr>
          <p:cNvPr id="181" name="TextBox 180"/>
          <p:cNvSpPr txBox="1"/>
          <p:nvPr/>
        </p:nvSpPr>
        <p:spPr>
          <a:xfrm>
            <a:off x="6958608" y="4433392"/>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Rural (E)</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82" name="Rectangle 181"/>
          <p:cNvSpPr/>
          <p:nvPr/>
        </p:nvSpPr>
        <p:spPr>
          <a:xfrm>
            <a:off x="83490" y="6306368"/>
            <a:ext cx="7033137" cy="461665"/>
          </a:xfrm>
          <a:prstGeom prst="rect">
            <a:avLst/>
          </a:prstGeom>
        </p:spPr>
        <p:txBody>
          <a:bodyPr wrap="square">
            <a:spAutoFit/>
          </a:bodyPr>
          <a:lstStyle/>
          <a:p>
            <a:r>
              <a:rPr lang="en-US" sz="800" dirty="0">
                <a:solidFill>
                  <a:schemeClr val="tx1"/>
                </a:solidFill>
                <a:latin typeface="Arial" panose="020B0604020202020204" pitchFamily="34" charset="0"/>
                <a:cs typeface="Arial" panose="020B0604020202020204" pitchFamily="34" charset="0"/>
              </a:rPr>
              <a:t>Base: All Australia Respondents. </a:t>
            </a:r>
            <a:r>
              <a:rPr lang="pt-BR" sz="800" dirty="0">
                <a:solidFill>
                  <a:schemeClr val="tx1"/>
                </a:solidFill>
                <a:latin typeface="Arial" panose="020B0604020202020204" pitchFamily="34" charset="0"/>
                <a:cs typeface="Arial" panose="020B0604020202020204" pitchFamily="34" charset="0"/>
              </a:rPr>
              <a:t>Males: 18-39 (n=90), 40-64 (n=153), 65+ (n=159); Females: 18-39 (n=70), 40-64 (n=167), 65+ (n=161); </a:t>
            </a:r>
            <a:endParaRPr lang="pt-BR" sz="800" dirty="0" smtClean="0">
              <a:solidFill>
                <a:schemeClr val="tx1"/>
              </a:solidFill>
              <a:latin typeface="Arial" panose="020B0604020202020204" pitchFamily="34" charset="0"/>
              <a:cs typeface="Arial" panose="020B0604020202020204" pitchFamily="34" charset="0"/>
            </a:endParaRPr>
          </a:p>
          <a:p>
            <a:r>
              <a:rPr lang="pt-BR" sz="800" dirty="0" smtClean="0">
                <a:solidFill>
                  <a:schemeClr val="tx1"/>
                </a:solidFill>
                <a:latin typeface="Arial" panose="020B0604020202020204" pitchFamily="34" charset="0"/>
                <a:cs typeface="Arial" panose="020B0604020202020204" pitchFamily="34" charset="0"/>
              </a:rPr>
              <a:t>Locale</a:t>
            </a:r>
            <a:r>
              <a:rPr lang="pt-BR" sz="800" dirty="0">
                <a:solidFill>
                  <a:schemeClr val="tx1"/>
                </a:solidFill>
                <a:latin typeface="Arial" panose="020B0604020202020204" pitchFamily="34" charset="0"/>
                <a:cs typeface="Arial" panose="020B0604020202020204" pitchFamily="34" charset="0"/>
              </a:rPr>
              <a:t>: Urban (n=525), Suburban (n=197), Rural (n=78)</a:t>
            </a:r>
            <a:endParaRPr lang="en-US" sz="800" dirty="0" smtClean="0">
              <a:solidFill>
                <a:schemeClr val="tx1"/>
              </a:solidFill>
              <a:latin typeface="Arial" panose="020B0604020202020204" pitchFamily="34" charset="0"/>
              <a:cs typeface="Arial" panose="020B0604020202020204" pitchFamily="34" charset="0"/>
            </a:endParaRPr>
          </a:p>
          <a:p>
            <a:r>
              <a:rPr lang="en-US" sz="800" dirty="0" smtClean="0">
                <a:solidFill>
                  <a:schemeClr val="tx1"/>
                </a:solidFill>
                <a:latin typeface="Arial" panose="020B0604020202020204" pitchFamily="34" charset="0"/>
                <a:cs typeface="Arial" panose="020B0604020202020204" pitchFamily="34" charset="0"/>
              </a:rPr>
              <a:t>Q4. </a:t>
            </a:r>
            <a:r>
              <a:rPr lang="en-US" sz="800" dirty="0">
                <a:solidFill>
                  <a:schemeClr val="tx1"/>
                </a:solidFill>
                <a:latin typeface="Arial" panose="020B0604020202020204" pitchFamily="34" charset="0"/>
                <a:cs typeface="Arial" panose="020B0604020202020204" pitchFamily="34" charset="0"/>
              </a:rPr>
              <a:t>Do you know what a blood clot in your leg (also known as deep vein thrombosis) would feel like if you had one personally?</a:t>
            </a:r>
          </a:p>
        </p:txBody>
      </p:sp>
      <p:pic>
        <p:nvPicPr>
          <p:cNvPr id="50" name="Picture 49"/>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8327550" y="101365"/>
            <a:ext cx="612648" cy="612648"/>
          </a:xfrm>
          <a:prstGeom prst="rect">
            <a:avLst/>
          </a:prstGeom>
        </p:spPr>
      </p:pic>
      <p:sp>
        <p:nvSpPr>
          <p:cNvPr id="3" name="TextBox 2"/>
          <p:cNvSpPr txBox="1"/>
          <p:nvPr/>
        </p:nvSpPr>
        <p:spPr>
          <a:xfrm>
            <a:off x="4729721" y="2119591"/>
            <a:ext cx="258404" cy="246221"/>
          </a:xfrm>
          <a:prstGeom prst="rect">
            <a:avLst/>
          </a:prstGeom>
          <a:noFill/>
        </p:spPr>
        <p:txBody>
          <a:bodyPr wrap="none" rtlCol="0">
            <a:spAutoFit/>
          </a:bodyPr>
          <a:lstStyle/>
          <a:p>
            <a:r>
              <a:rPr lang="en-US" sz="1000" dirty="0" smtClean="0">
                <a:solidFill>
                  <a:schemeClr val="tx1"/>
                </a:solidFill>
              </a:rPr>
              <a:t>A</a:t>
            </a:r>
            <a:endParaRPr lang="en-US" sz="1000" dirty="0">
              <a:solidFill>
                <a:schemeClr val="tx1"/>
              </a:solidFill>
            </a:endParaRPr>
          </a:p>
        </p:txBody>
      </p:sp>
      <p:sp>
        <p:nvSpPr>
          <p:cNvPr id="53" name="TextBox 52"/>
          <p:cNvSpPr txBox="1"/>
          <p:nvPr/>
        </p:nvSpPr>
        <p:spPr>
          <a:xfrm>
            <a:off x="4729721" y="3382040"/>
            <a:ext cx="258404" cy="246221"/>
          </a:xfrm>
          <a:prstGeom prst="rect">
            <a:avLst/>
          </a:prstGeom>
          <a:noFill/>
        </p:spPr>
        <p:txBody>
          <a:bodyPr wrap="none" rtlCol="0">
            <a:spAutoFit/>
          </a:bodyPr>
          <a:lstStyle/>
          <a:p>
            <a:r>
              <a:rPr lang="en-US" sz="1000" dirty="0" smtClean="0">
                <a:solidFill>
                  <a:schemeClr val="tx1"/>
                </a:solidFill>
              </a:rPr>
              <a:t>A</a:t>
            </a:r>
            <a:endParaRPr lang="en-US" sz="1000" dirty="0">
              <a:solidFill>
                <a:schemeClr val="tx1"/>
              </a:solidFill>
            </a:endParaRPr>
          </a:p>
        </p:txBody>
      </p:sp>
      <p:sp>
        <p:nvSpPr>
          <p:cNvPr id="55" name="TextBox 54"/>
          <p:cNvSpPr txBox="1"/>
          <p:nvPr/>
        </p:nvSpPr>
        <p:spPr>
          <a:xfrm>
            <a:off x="4729721" y="4710341"/>
            <a:ext cx="258404" cy="246221"/>
          </a:xfrm>
          <a:prstGeom prst="rect">
            <a:avLst/>
          </a:prstGeom>
          <a:noFill/>
        </p:spPr>
        <p:txBody>
          <a:bodyPr wrap="none" rtlCol="0">
            <a:spAutoFit/>
          </a:bodyPr>
          <a:lstStyle/>
          <a:p>
            <a:r>
              <a:rPr lang="en-US" sz="1000" dirty="0" smtClean="0">
                <a:solidFill>
                  <a:schemeClr val="tx1"/>
                </a:solidFill>
              </a:rPr>
              <a:t>A</a:t>
            </a:r>
            <a:endParaRPr lang="en-US" sz="1000" dirty="0">
              <a:solidFill>
                <a:schemeClr val="tx1"/>
              </a:solidFill>
            </a:endParaRPr>
          </a:p>
        </p:txBody>
      </p:sp>
    </p:spTree>
    <p:extLst>
      <p:ext uri="{BB962C8B-B14F-4D97-AF65-F5344CB8AC3E}">
        <p14:creationId xmlns:p14="http://schemas.microsoft.com/office/powerpoint/2010/main" val="2165818013"/>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ounded Rectangle 10"/>
          <p:cNvSpPr/>
          <p:nvPr/>
        </p:nvSpPr>
        <p:spPr bwMode="auto">
          <a:xfrm>
            <a:off x="6130456" y="1388440"/>
            <a:ext cx="2600076" cy="3898099"/>
          </a:xfrm>
          <a:prstGeom prst="roundRect">
            <a:avLst/>
          </a:prstGeom>
          <a:solidFill>
            <a:schemeClr val="bg1">
              <a:lumMod val="95000"/>
            </a:schemeClr>
          </a:solidFill>
          <a:ln w="9525" cap="flat" cmpd="sng" algn="ctr">
            <a:solidFill>
              <a:srgbClr val="C00000"/>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9" name="Rounded Rectangle 8"/>
          <p:cNvSpPr/>
          <p:nvPr/>
        </p:nvSpPr>
        <p:spPr bwMode="auto">
          <a:xfrm>
            <a:off x="956798" y="1395060"/>
            <a:ext cx="5094145" cy="3891479"/>
          </a:xfrm>
          <a:prstGeom prst="roundRect">
            <a:avLst/>
          </a:prstGeom>
          <a:solidFill>
            <a:schemeClr val="bg1">
              <a:lumMod val="95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182</a:t>
            </a:fld>
            <a:r>
              <a:rPr lang="en-US" smtClean="0"/>
              <a:t> -</a:t>
            </a:r>
            <a:endParaRPr lang="en-US"/>
          </a:p>
        </p:txBody>
      </p:sp>
      <p:graphicFrame>
        <p:nvGraphicFramePr>
          <p:cNvPr id="4" name="Chart 3"/>
          <p:cNvGraphicFramePr/>
          <p:nvPr>
            <p:extLst>
              <p:ext uri="{D42A27DB-BD31-4B8C-83A1-F6EECF244321}">
                <p14:modId xmlns:p14="http://schemas.microsoft.com/office/powerpoint/2010/main" val="3900848756"/>
              </p:ext>
            </p:extLst>
          </p:nvPr>
        </p:nvGraphicFramePr>
        <p:xfrm>
          <a:off x="386217" y="964425"/>
          <a:ext cx="8439149" cy="4064000"/>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Box 4"/>
          <p:cNvSpPr txBox="1"/>
          <p:nvPr/>
        </p:nvSpPr>
        <p:spPr>
          <a:xfrm>
            <a:off x="1657047" y="674866"/>
            <a:ext cx="6008018" cy="338554"/>
          </a:xfrm>
          <a:prstGeom prst="rect">
            <a:avLst/>
          </a:prstGeom>
          <a:noFill/>
        </p:spPr>
        <p:txBody>
          <a:bodyPr wrap="square" rtlCol="0">
            <a:spAutoFit/>
          </a:bodyPr>
          <a:lstStyle/>
          <a:p>
            <a:pPr algn="ctr"/>
            <a:r>
              <a:rPr lang="en-US" sz="1600" i="1" dirty="0" smtClean="0">
                <a:solidFill>
                  <a:schemeClr val="tx1"/>
                </a:solidFill>
                <a:latin typeface="Arial" panose="020B0604020202020204" pitchFamily="34" charset="0"/>
                <a:cs typeface="Arial" panose="020B0604020202020204" pitchFamily="34" charset="0"/>
              </a:rPr>
              <a:t>Among Australians Claiming to Know What DVT Feels Like</a:t>
            </a:r>
            <a:endParaRPr lang="en-US" sz="1400" i="1" dirty="0">
              <a:solidFill>
                <a:schemeClr val="tx1"/>
              </a:solidFill>
              <a:latin typeface="Arial" panose="020B0604020202020204" pitchFamily="34" charset="0"/>
              <a:cs typeface="Arial" panose="020B0604020202020204" pitchFamily="34" charset="0"/>
            </a:endParaRPr>
          </a:p>
        </p:txBody>
      </p:sp>
      <p:sp>
        <p:nvSpPr>
          <p:cNvPr id="6" name="Title 1"/>
          <p:cNvSpPr txBox="1">
            <a:spLocks/>
          </p:cNvSpPr>
          <p:nvPr/>
        </p:nvSpPr>
        <p:spPr>
          <a:xfrm>
            <a:off x="139147" y="139465"/>
            <a:ext cx="893329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Perceived Symptoms of Deep Vein Thrombosis</a:t>
            </a:r>
            <a:endParaRPr lang="en-US" sz="2400" kern="0" dirty="0"/>
          </a:p>
        </p:txBody>
      </p:sp>
      <p:sp>
        <p:nvSpPr>
          <p:cNvPr id="8" name="Rectangle 7"/>
          <p:cNvSpPr/>
          <p:nvPr/>
        </p:nvSpPr>
        <p:spPr>
          <a:xfrm>
            <a:off x="83490" y="6298417"/>
            <a:ext cx="7366882" cy="461665"/>
          </a:xfrm>
          <a:prstGeom prst="rect">
            <a:avLst/>
          </a:prstGeom>
        </p:spPr>
        <p:txBody>
          <a:bodyPr wrap="square">
            <a:spAutoFit/>
          </a:bodyPr>
          <a:lstStyle/>
          <a:p>
            <a:r>
              <a:rPr lang="en-US" sz="800" dirty="0">
                <a:solidFill>
                  <a:schemeClr val="tx1"/>
                </a:solidFill>
                <a:latin typeface="Arial" panose="020B0604020202020204" pitchFamily="34" charset="0"/>
                <a:cs typeface="Arial" panose="020B0604020202020204" pitchFamily="34" charset="0"/>
              </a:rPr>
              <a:t>Base: All Australia Respondents. </a:t>
            </a:r>
            <a:r>
              <a:rPr lang="en-US" sz="800" dirty="0" smtClean="0">
                <a:solidFill>
                  <a:schemeClr val="tx1"/>
                </a:solidFill>
                <a:latin typeface="Arial" panose="020B0604020202020204" pitchFamily="34" charset="0"/>
                <a:cs typeface="Arial" panose="020B0604020202020204" pitchFamily="34" charset="0"/>
              </a:rPr>
              <a:t>aware of symptoms at Q4</a:t>
            </a:r>
            <a:r>
              <a:rPr lang="en-US" sz="800" dirty="0">
                <a:solidFill>
                  <a:schemeClr val="tx1"/>
                </a:solidFill>
                <a:latin typeface="Arial" panose="020B0604020202020204" pitchFamily="34" charset="0"/>
                <a:cs typeface="Arial" panose="020B0604020202020204" pitchFamily="34" charset="0"/>
              </a:rPr>
              <a:t>. Males: 18-39 (n=15*), 40-64 (</a:t>
            </a:r>
            <a:r>
              <a:rPr lang="en-US" sz="800" dirty="0" smtClean="0">
                <a:solidFill>
                  <a:schemeClr val="tx1"/>
                </a:solidFill>
                <a:latin typeface="Arial" panose="020B0604020202020204" pitchFamily="34" charset="0"/>
                <a:cs typeface="Arial" panose="020B0604020202020204" pitchFamily="34" charset="0"/>
              </a:rPr>
              <a:t>n=21*), </a:t>
            </a:r>
            <a:r>
              <a:rPr lang="en-US" sz="800" dirty="0">
                <a:solidFill>
                  <a:schemeClr val="tx1"/>
                </a:solidFill>
                <a:latin typeface="Arial" panose="020B0604020202020204" pitchFamily="34" charset="0"/>
                <a:cs typeface="Arial" panose="020B0604020202020204" pitchFamily="34" charset="0"/>
              </a:rPr>
              <a:t>65+ (</a:t>
            </a:r>
            <a:r>
              <a:rPr lang="en-US" sz="800" dirty="0" smtClean="0">
                <a:solidFill>
                  <a:schemeClr val="tx1"/>
                </a:solidFill>
                <a:latin typeface="Arial" panose="020B0604020202020204" pitchFamily="34" charset="0"/>
                <a:cs typeface="Arial" panose="020B0604020202020204" pitchFamily="34" charset="0"/>
              </a:rPr>
              <a:t>n=39); </a:t>
            </a:r>
            <a:r>
              <a:rPr lang="en-US" sz="800" dirty="0">
                <a:solidFill>
                  <a:schemeClr val="tx1"/>
                </a:solidFill>
                <a:latin typeface="Arial" panose="020B0604020202020204" pitchFamily="34" charset="0"/>
                <a:cs typeface="Arial" panose="020B0604020202020204" pitchFamily="34" charset="0"/>
              </a:rPr>
              <a:t>Females: 18-39 (</a:t>
            </a:r>
            <a:r>
              <a:rPr lang="en-US" sz="800" dirty="0" smtClean="0">
                <a:solidFill>
                  <a:schemeClr val="tx1"/>
                </a:solidFill>
                <a:latin typeface="Arial" panose="020B0604020202020204" pitchFamily="34" charset="0"/>
                <a:cs typeface="Arial" panose="020B0604020202020204" pitchFamily="34" charset="0"/>
              </a:rPr>
              <a:t>n=21*), </a:t>
            </a:r>
            <a:r>
              <a:rPr lang="en-US" sz="800" dirty="0">
                <a:solidFill>
                  <a:schemeClr val="tx1"/>
                </a:solidFill>
                <a:latin typeface="Arial" panose="020B0604020202020204" pitchFamily="34" charset="0"/>
                <a:cs typeface="Arial" panose="020B0604020202020204" pitchFamily="34" charset="0"/>
              </a:rPr>
              <a:t>40-64 (n=43), </a:t>
            </a:r>
            <a:endParaRPr lang="en-US" sz="800" dirty="0" smtClean="0">
              <a:solidFill>
                <a:schemeClr val="tx1"/>
              </a:solidFill>
              <a:latin typeface="Arial" panose="020B0604020202020204" pitchFamily="34" charset="0"/>
              <a:cs typeface="Arial" panose="020B0604020202020204" pitchFamily="34" charset="0"/>
            </a:endParaRPr>
          </a:p>
          <a:p>
            <a:r>
              <a:rPr lang="en-US" sz="800" dirty="0" smtClean="0">
                <a:solidFill>
                  <a:schemeClr val="tx1"/>
                </a:solidFill>
                <a:latin typeface="Arial" panose="020B0604020202020204" pitchFamily="34" charset="0"/>
                <a:cs typeface="Arial" panose="020B0604020202020204" pitchFamily="34" charset="0"/>
              </a:rPr>
              <a:t>65</a:t>
            </a:r>
            <a:r>
              <a:rPr lang="en-US" sz="800" dirty="0">
                <a:solidFill>
                  <a:schemeClr val="tx1"/>
                </a:solidFill>
                <a:latin typeface="Arial" panose="020B0604020202020204" pitchFamily="34" charset="0"/>
                <a:cs typeface="Arial" panose="020B0604020202020204" pitchFamily="34" charset="0"/>
              </a:rPr>
              <a:t>+ (</a:t>
            </a:r>
            <a:r>
              <a:rPr lang="en-US" sz="800" dirty="0" smtClean="0">
                <a:solidFill>
                  <a:schemeClr val="tx1"/>
                </a:solidFill>
                <a:latin typeface="Arial" panose="020B0604020202020204" pitchFamily="34" charset="0"/>
                <a:cs typeface="Arial" panose="020B0604020202020204" pitchFamily="34" charset="0"/>
              </a:rPr>
              <a:t>n=65) </a:t>
            </a:r>
            <a:r>
              <a:rPr lang="en-US" sz="800" dirty="0" smtClean="0">
                <a:solidFill>
                  <a:srgbClr val="C00000"/>
                </a:solidFill>
                <a:latin typeface="Arial" panose="020B0604020202020204" pitchFamily="34" charset="0"/>
                <a:cs typeface="Arial" panose="020B0604020202020204" pitchFamily="34" charset="0"/>
              </a:rPr>
              <a:t>*</a:t>
            </a:r>
            <a:r>
              <a:rPr lang="en-US" sz="800" dirty="0">
                <a:solidFill>
                  <a:srgbClr val="C00000"/>
                </a:solidFill>
                <a:latin typeface="Arial" panose="020B0604020202020204" pitchFamily="34" charset="0"/>
                <a:cs typeface="Arial" panose="020B0604020202020204" pitchFamily="34" charset="0"/>
              </a:rPr>
              <a:t>Caution: Small sample size, interpret with caution.</a:t>
            </a:r>
            <a:endParaRPr lang="en-US" sz="800" dirty="0" smtClean="0">
              <a:solidFill>
                <a:srgbClr val="C00000"/>
              </a:solidFill>
              <a:latin typeface="Arial" panose="020B0604020202020204" pitchFamily="34" charset="0"/>
              <a:cs typeface="Arial" panose="020B0604020202020204" pitchFamily="34" charset="0"/>
            </a:endParaRPr>
          </a:p>
          <a:p>
            <a:r>
              <a:rPr lang="en-US" sz="800" dirty="0" smtClean="0">
                <a:solidFill>
                  <a:schemeClr val="tx1"/>
                </a:solidFill>
                <a:latin typeface="Arial" panose="020B0604020202020204" pitchFamily="34" charset="0"/>
                <a:cs typeface="Arial" panose="020B0604020202020204" pitchFamily="34" charset="0"/>
              </a:rPr>
              <a:t>Q5</a:t>
            </a:r>
            <a:r>
              <a:rPr lang="en-US" sz="800" dirty="0">
                <a:solidFill>
                  <a:schemeClr val="tx1"/>
                </a:solidFill>
                <a:latin typeface="Arial" panose="020B0604020202020204" pitchFamily="34" charset="0"/>
                <a:cs typeface="Arial" panose="020B0604020202020204" pitchFamily="34" charset="0"/>
              </a:rPr>
              <a:t>. Please indicate the signs or symptoms of a blood clot in your leg (also known as deep vein thrombosis). (select all that apply) </a:t>
            </a:r>
          </a:p>
        </p:txBody>
      </p:sp>
      <p:sp>
        <p:nvSpPr>
          <p:cNvPr id="10" name="TextBox 9"/>
          <p:cNvSpPr txBox="1"/>
          <p:nvPr/>
        </p:nvSpPr>
        <p:spPr>
          <a:xfrm>
            <a:off x="2528255" y="4964095"/>
            <a:ext cx="2339929"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Actual Symptoms</a:t>
            </a:r>
            <a:endParaRPr lang="en-US" sz="1400" b="1" dirty="0">
              <a:solidFill>
                <a:schemeClr val="tx2"/>
              </a:solidFill>
              <a:latin typeface="Arial" panose="020B0604020202020204" pitchFamily="34" charset="0"/>
              <a:cs typeface="Arial" panose="020B0604020202020204" pitchFamily="34" charset="0"/>
            </a:endParaRPr>
          </a:p>
        </p:txBody>
      </p:sp>
      <p:sp>
        <p:nvSpPr>
          <p:cNvPr id="12" name="TextBox 11"/>
          <p:cNvSpPr txBox="1"/>
          <p:nvPr/>
        </p:nvSpPr>
        <p:spPr>
          <a:xfrm>
            <a:off x="6232960" y="4962606"/>
            <a:ext cx="2339929" cy="307777"/>
          </a:xfrm>
          <a:prstGeom prst="rect">
            <a:avLst/>
          </a:prstGeom>
          <a:noFill/>
        </p:spPr>
        <p:txBody>
          <a:bodyPr wrap="square" rtlCol="0">
            <a:spAutoFit/>
          </a:bodyPr>
          <a:lstStyle/>
          <a:p>
            <a:pPr algn="ctr"/>
            <a:r>
              <a:rPr lang="en-US" sz="1400" b="1" dirty="0" smtClean="0">
                <a:solidFill>
                  <a:srgbClr val="C00000"/>
                </a:solidFill>
                <a:latin typeface="Arial" panose="020B0604020202020204" pitchFamily="34" charset="0"/>
                <a:cs typeface="Arial" panose="020B0604020202020204" pitchFamily="34" charset="0"/>
              </a:rPr>
              <a:t>Inaccurate Symptoms</a:t>
            </a:r>
            <a:endParaRPr lang="en-US" sz="1400" b="1" dirty="0">
              <a:solidFill>
                <a:srgbClr val="C00000"/>
              </a:solidFill>
              <a:latin typeface="Arial" panose="020B0604020202020204" pitchFamily="34" charset="0"/>
              <a:cs typeface="Arial" panose="020B0604020202020204" pitchFamily="34" charset="0"/>
            </a:endParaRPr>
          </a:p>
        </p:txBody>
      </p:sp>
      <p:graphicFrame>
        <p:nvGraphicFramePr>
          <p:cNvPr id="3" name="Table 2"/>
          <p:cNvGraphicFramePr>
            <a:graphicFrameLocks noGrp="1"/>
          </p:cNvGraphicFramePr>
          <p:nvPr>
            <p:extLst>
              <p:ext uri="{D42A27DB-BD31-4B8C-83A1-F6EECF244321}">
                <p14:modId xmlns:p14="http://schemas.microsoft.com/office/powerpoint/2010/main" val="3413416948"/>
              </p:ext>
            </p:extLst>
          </p:nvPr>
        </p:nvGraphicFramePr>
        <p:xfrm>
          <a:off x="1518702" y="5399818"/>
          <a:ext cx="5306693" cy="914400"/>
        </p:xfrm>
        <a:graphic>
          <a:graphicData uri="http://schemas.openxmlformats.org/drawingml/2006/table">
            <a:tbl>
              <a:tblPr firstRow="1" bandRow="1">
                <a:tableStyleId>{16D9F66E-5EB9-4882-86FB-DCBF35E3C3E4}</a:tableStyleId>
              </a:tblPr>
              <a:tblGrid>
                <a:gridCol w="1472669"/>
                <a:gridCol w="639004"/>
                <a:gridCol w="639004"/>
                <a:gridCol w="639004"/>
                <a:gridCol w="639004"/>
                <a:gridCol w="639004"/>
                <a:gridCol w="639004"/>
              </a:tblGrid>
              <a:tr h="0">
                <a:tc>
                  <a:txBody>
                    <a:bodyPr/>
                    <a:lstStyle/>
                    <a:p>
                      <a:r>
                        <a:rPr lang="en-US" sz="900" dirty="0" smtClean="0">
                          <a:latin typeface="Arial" panose="020B0604020202020204" pitchFamily="34" charset="0"/>
                          <a:cs typeface="Arial" panose="020B0604020202020204" pitchFamily="34" charset="0"/>
                        </a:rPr>
                        <a:t>Remaining</a:t>
                      </a:r>
                      <a:r>
                        <a:rPr lang="en-US" sz="900" baseline="0" dirty="0" smtClean="0">
                          <a:latin typeface="Arial" panose="020B0604020202020204" pitchFamily="34" charset="0"/>
                          <a:cs typeface="Arial" panose="020B0604020202020204" pitchFamily="34" charset="0"/>
                        </a:rPr>
                        <a:t> Responses:</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M 18-39</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F 18-39</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M 40-64</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F 40-64</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M 65+</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F</a:t>
                      </a:r>
                      <a:r>
                        <a:rPr lang="en-US" sz="900" baseline="0" dirty="0" smtClean="0">
                          <a:latin typeface="Arial" panose="020B0604020202020204" pitchFamily="34" charset="0"/>
                          <a:cs typeface="Arial" panose="020B0604020202020204" pitchFamily="34" charset="0"/>
                        </a:rPr>
                        <a:t> 65+</a:t>
                      </a:r>
                      <a:endParaRPr lang="en-US" sz="900" dirty="0">
                        <a:latin typeface="Arial" panose="020B0604020202020204" pitchFamily="34" charset="0"/>
                        <a:cs typeface="Arial" panose="020B0604020202020204" pitchFamily="34" charset="0"/>
                      </a:endParaRPr>
                    </a:p>
                  </a:txBody>
                  <a:tcPr/>
                </a:tc>
              </a:tr>
              <a:tr h="205740">
                <a:tc>
                  <a:txBody>
                    <a:bodyPr/>
                    <a:lstStyle/>
                    <a:p>
                      <a:r>
                        <a:rPr lang="en-US" sz="900" i="1" dirty="0" smtClean="0">
                          <a:latin typeface="Arial" panose="020B0604020202020204" pitchFamily="34" charset="0"/>
                          <a:cs typeface="Arial" panose="020B0604020202020204" pitchFamily="34" charset="0"/>
                        </a:rPr>
                        <a:t>Other</a:t>
                      </a:r>
                    </a:p>
                  </a:txBody>
                  <a:tcPr/>
                </a:tc>
                <a:tc>
                  <a:txBody>
                    <a:bodyPr/>
                    <a:lstStyle/>
                    <a:p>
                      <a:pPr algn="ctr" fontAlgn="ctr"/>
                      <a:r>
                        <a:rPr lang="en-US" sz="900" b="0" i="0" u="none" strike="noStrike" dirty="0">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5%</a:t>
                      </a:r>
                    </a:p>
                  </a:txBody>
                  <a:tcPr marL="9525" marR="9525" marT="9525" marB="0" anchor="ctr"/>
                </a:tc>
                <a:tc>
                  <a:txBody>
                    <a:bodyPr/>
                    <a:lstStyle/>
                    <a:p>
                      <a:pPr algn="ctr" fontAlgn="ctr"/>
                      <a:r>
                        <a:rPr lang="en-US" sz="900" b="0" i="0" u="none" strike="noStrike">
                          <a:solidFill>
                            <a:srgbClr val="000000"/>
                          </a:solidFill>
                          <a:effectLst/>
                          <a:latin typeface="Arial"/>
                        </a:rPr>
                        <a:t>5%</a:t>
                      </a:r>
                    </a:p>
                  </a:txBody>
                  <a:tcPr marL="9525" marR="9525" marT="9525" marB="0" anchor="ctr"/>
                </a:tc>
                <a:tc>
                  <a:txBody>
                    <a:bodyPr/>
                    <a:lstStyle/>
                    <a:p>
                      <a:pPr algn="ctr" fontAlgn="ctr"/>
                      <a:r>
                        <a:rPr lang="en-US" sz="900" b="0" i="0" u="none" strike="noStrike" dirty="0">
                          <a:solidFill>
                            <a:srgbClr val="000000"/>
                          </a:solidFill>
                          <a:effectLst/>
                          <a:latin typeface="Arial"/>
                        </a:rPr>
                        <a:t>10%</a:t>
                      </a:r>
                    </a:p>
                  </a:txBody>
                  <a:tcPr marL="9525" marR="9525" marT="9525" marB="0" anchor="ctr">
                    <a:solidFill>
                      <a:srgbClr val="F3F5F5"/>
                    </a:solidFill>
                  </a:tcPr>
                </a:tc>
                <a:tc>
                  <a:txBody>
                    <a:bodyPr/>
                    <a:lstStyle/>
                    <a:p>
                      <a:pPr algn="ctr" fontAlgn="ctr"/>
                      <a:r>
                        <a:rPr lang="en-US" sz="900" b="0" i="0" u="none" strike="noStrike">
                          <a:solidFill>
                            <a:srgbClr val="000000"/>
                          </a:solidFill>
                          <a:effectLst/>
                          <a:latin typeface="Arial"/>
                        </a:rPr>
                        <a:t>2%</a:t>
                      </a:r>
                    </a:p>
                  </a:txBody>
                  <a:tcPr marL="9525" marR="9525" marT="9525" marB="0" anchor="ctr"/>
                </a:tc>
              </a:tr>
              <a:tr h="205740">
                <a:tc>
                  <a:txBody>
                    <a:bodyPr/>
                    <a:lstStyle/>
                    <a:p>
                      <a:r>
                        <a:rPr lang="en-US" sz="900" i="1" dirty="0" smtClean="0">
                          <a:latin typeface="Arial" panose="020B0604020202020204" pitchFamily="34" charset="0"/>
                          <a:cs typeface="Arial" panose="020B0604020202020204" pitchFamily="34" charset="0"/>
                        </a:rPr>
                        <a:t>None of the above</a:t>
                      </a:r>
                      <a:endParaRPr lang="en-US" sz="900" i="1" dirty="0">
                        <a:latin typeface="Arial" panose="020B0604020202020204" pitchFamily="34" charset="0"/>
                        <a:cs typeface="Arial" panose="020B0604020202020204" pitchFamily="34" charset="0"/>
                      </a:endParaRPr>
                    </a:p>
                  </a:txBody>
                  <a:tcP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r>
              <a:tr h="205740">
                <a:tc>
                  <a:txBody>
                    <a:bodyPr/>
                    <a:lstStyle/>
                    <a:p>
                      <a:r>
                        <a:rPr lang="en-US" sz="900" i="1" dirty="0" smtClean="0">
                          <a:latin typeface="Arial" panose="020B0604020202020204" pitchFamily="34" charset="0"/>
                          <a:cs typeface="Arial" panose="020B0604020202020204" pitchFamily="34" charset="0"/>
                        </a:rPr>
                        <a:t>Not sure</a:t>
                      </a:r>
                      <a:endParaRPr lang="en-US" sz="900" i="1" dirty="0">
                        <a:latin typeface="Arial" panose="020B0604020202020204" pitchFamily="34" charset="0"/>
                        <a:cs typeface="Arial" panose="020B0604020202020204" pitchFamily="34" charset="0"/>
                      </a:endParaRPr>
                    </a:p>
                  </a:txBody>
                  <a:tcP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dirty="0">
                          <a:solidFill>
                            <a:srgbClr val="000000"/>
                          </a:solidFill>
                          <a:effectLst/>
                          <a:latin typeface="Arial"/>
                        </a:rPr>
                        <a:t>2%</a:t>
                      </a:r>
                    </a:p>
                  </a:txBody>
                  <a:tcPr marL="9525" marR="9525" marT="9525" marB="0" anchor="ctr"/>
                </a:tc>
              </a:tr>
            </a:tbl>
          </a:graphicData>
        </a:graphic>
      </p:graphicFrame>
      <p:pic>
        <p:nvPicPr>
          <p:cNvPr id="13" name="Picture 1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327550" y="101365"/>
            <a:ext cx="612648" cy="612648"/>
          </a:xfrm>
          <a:prstGeom prst="rect">
            <a:avLst/>
          </a:prstGeom>
        </p:spPr>
      </p:pic>
    </p:spTree>
    <p:extLst>
      <p:ext uri="{BB962C8B-B14F-4D97-AF65-F5344CB8AC3E}">
        <p14:creationId xmlns:p14="http://schemas.microsoft.com/office/powerpoint/2010/main" val="2661274257"/>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183</a:t>
            </a:fld>
            <a:r>
              <a:rPr lang="en-US" smtClean="0"/>
              <a:t> -</a:t>
            </a:r>
            <a:endParaRPr lang="en-US"/>
          </a:p>
        </p:txBody>
      </p:sp>
      <p:cxnSp>
        <p:nvCxnSpPr>
          <p:cNvPr id="91" name="Straight Connector 90"/>
          <p:cNvCxnSpPr/>
          <p:nvPr/>
        </p:nvCxnSpPr>
        <p:spPr bwMode="auto">
          <a:xfrm>
            <a:off x="2901315" y="1171575"/>
            <a:ext cx="0" cy="4136157"/>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Straight Connector 91"/>
          <p:cNvCxnSpPr/>
          <p:nvPr/>
        </p:nvCxnSpPr>
        <p:spPr bwMode="auto">
          <a:xfrm>
            <a:off x="6035040" y="1171575"/>
            <a:ext cx="0" cy="4136157"/>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8" name="Title 1"/>
          <p:cNvSpPr txBox="1">
            <a:spLocks/>
          </p:cNvSpPr>
          <p:nvPr/>
        </p:nvSpPr>
        <p:spPr>
          <a:xfrm>
            <a:off x="139147" y="125380"/>
            <a:ext cx="8933291" cy="5715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Knowledge of Pulmonary Embolism Symptoms</a:t>
            </a:r>
            <a:endParaRPr lang="en-US" sz="2400" kern="0" dirty="0"/>
          </a:p>
        </p:txBody>
      </p:sp>
      <p:grpSp>
        <p:nvGrpSpPr>
          <p:cNvPr id="6" name="Group 5"/>
          <p:cNvGrpSpPr/>
          <p:nvPr/>
        </p:nvGrpSpPr>
        <p:grpSpPr>
          <a:xfrm>
            <a:off x="251348" y="1317774"/>
            <a:ext cx="2425176" cy="486337"/>
            <a:chOff x="251348" y="771956"/>
            <a:chExt cx="2425176" cy="486337"/>
          </a:xfrm>
        </p:grpSpPr>
        <p:sp>
          <p:nvSpPr>
            <p:cNvPr id="117" name="Rounded Rectangle 116"/>
            <p:cNvSpPr/>
            <p:nvPr/>
          </p:nvSpPr>
          <p:spPr bwMode="auto">
            <a:xfrm>
              <a:off x="251348"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86" name="TextBox 85"/>
            <p:cNvSpPr txBox="1"/>
            <p:nvPr/>
          </p:nvSpPr>
          <p:spPr>
            <a:xfrm>
              <a:off x="649761" y="857652"/>
              <a:ext cx="140987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Males (A)</a:t>
              </a:r>
              <a:endParaRPr lang="en-US" sz="1400" b="1" dirty="0">
                <a:solidFill>
                  <a:schemeClr val="tx2"/>
                </a:solidFill>
                <a:latin typeface="Arial" panose="020B0604020202020204" pitchFamily="34" charset="0"/>
                <a:cs typeface="Arial" panose="020B0604020202020204" pitchFamily="34" charset="0"/>
              </a:endParaRPr>
            </a:p>
          </p:txBody>
        </p:sp>
        <p:sp>
          <p:nvSpPr>
            <p:cNvPr id="80" name="Oval 79"/>
            <p:cNvSpPr/>
            <p:nvPr/>
          </p:nvSpPr>
          <p:spPr>
            <a:xfrm>
              <a:off x="2022544" y="771956"/>
              <a:ext cx="486337" cy="486337"/>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1" name="Freeform 9"/>
            <p:cNvSpPr>
              <a:spLocks noEditPoints="1"/>
            </p:cNvSpPr>
            <p:nvPr/>
          </p:nvSpPr>
          <p:spPr bwMode="auto">
            <a:xfrm>
              <a:off x="2194733" y="816611"/>
              <a:ext cx="148296" cy="401891"/>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grpSp>
        <p:nvGrpSpPr>
          <p:cNvPr id="9" name="Group 8"/>
          <p:cNvGrpSpPr/>
          <p:nvPr/>
        </p:nvGrpSpPr>
        <p:grpSpPr>
          <a:xfrm>
            <a:off x="3194574" y="1317774"/>
            <a:ext cx="2425176" cy="486337"/>
            <a:chOff x="3194574" y="780911"/>
            <a:chExt cx="2425176" cy="486337"/>
          </a:xfrm>
        </p:grpSpPr>
        <p:sp>
          <p:nvSpPr>
            <p:cNvPr id="152" name="Rounded Rectangle 151"/>
            <p:cNvSpPr/>
            <p:nvPr/>
          </p:nvSpPr>
          <p:spPr bwMode="auto">
            <a:xfrm>
              <a:off x="3194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89" name="TextBox 88"/>
            <p:cNvSpPr txBox="1"/>
            <p:nvPr/>
          </p:nvSpPr>
          <p:spPr>
            <a:xfrm>
              <a:off x="3238325" y="857652"/>
              <a:ext cx="234332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Females (B)</a:t>
              </a:r>
              <a:endParaRPr lang="en-US" sz="1400" b="1" dirty="0">
                <a:solidFill>
                  <a:schemeClr val="tx2"/>
                </a:solidFill>
                <a:latin typeface="Arial" panose="020B0604020202020204" pitchFamily="34" charset="0"/>
                <a:cs typeface="Arial" panose="020B0604020202020204" pitchFamily="34" charset="0"/>
              </a:endParaRPr>
            </a:p>
          </p:txBody>
        </p:sp>
        <p:sp>
          <p:nvSpPr>
            <p:cNvPr id="82" name="Oval 81"/>
            <p:cNvSpPr/>
            <p:nvPr/>
          </p:nvSpPr>
          <p:spPr>
            <a:xfrm>
              <a:off x="4977371" y="780911"/>
              <a:ext cx="486337" cy="486337"/>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3" name="Freeform 5"/>
            <p:cNvSpPr>
              <a:spLocks noEditPoints="1"/>
            </p:cNvSpPr>
            <p:nvPr/>
          </p:nvSpPr>
          <p:spPr bwMode="auto">
            <a:xfrm>
              <a:off x="5131599" y="831534"/>
              <a:ext cx="183758" cy="392017"/>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dirty="0"/>
            </a:p>
          </p:txBody>
        </p:sp>
      </p:grpSp>
      <p:grpSp>
        <p:nvGrpSpPr>
          <p:cNvPr id="10" name="Group 9"/>
          <p:cNvGrpSpPr/>
          <p:nvPr/>
        </p:nvGrpSpPr>
        <p:grpSpPr>
          <a:xfrm>
            <a:off x="6242574" y="1288817"/>
            <a:ext cx="2425176" cy="544250"/>
            <a:chOff x="6242574" y="755417"/>
            <a:chExt cx="2425176" cy="544250"/>
          </a:xfrm>
        </p:grpSpPr>
        <p:sp>
          <p:nvSpPr>
            <p:cNvPr id="153" name="Rounded Rectangle 152"/>
            <p:cNvSpPr/>
            <p:nvPr/>
          </p:nvSpPr>
          <p:spPr bwMode="auto">
            <a:xfrm>
              <a:off x="6242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90" name="TextBox 89"/>
            <p:cNvSpPr txBox="1"/>
            <p:nvPr/>
          </p:nvSpPr>
          <p:spPr>
            <a:xfrm>
              <a:off x="6343475" y="857652"/>
              <a:ext cx="222902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Locale</a:t>
              </a:r>
              <a:endParaRPr lang="en-US" sz="1400" b="1" dirty="0">
                <a:solidFill>
                  <a:schemeClr val="tx2"/>
                </a:solidFill>
                <a:latin typeface="Arial" panose="020B0604020202020204" pitchFamily="34" charset="0"/>
                <a:cs typeface="Arial" panose="020B0604020202020204" pitchFamily="34" charset="0"/>
              </a:endParaRPr>
            </a:p>
          </p:txBody>
        </p:sp>
        <p:grpSp>
          <p:nvGrpSpPr>
            <p:cNvPr id="84" name="Group 83"/>
            <p:cNvGrpSpPr/>
            <p:nvPr/>
          </p:nvGrpSpPr>
          <p:grpSpPr>
            <a:xfrm>
              <a:off x="7966980" y="755417"/>
              <a:ext cx="544250" cy="544250"/>
              <a:chOff x="5780183" y="381000"/>
              <a:chExt cx="838200" cy="838200"/>
            </a:xfrm>
          </p:grpSpPr>
          <p:sp>
            <p:nvSpPr>
              <p:cNvPr id="85" name="Oval 84"/>
              <p:cNvSpPr/>
              <p:nvPr/>
            </p:nvSpPr>
            <p:spPr>
              <a:xfrm>
                <a:off x="5780183" y="381000"/>
                <a:ext cx="838200" cy="83820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grpSp>
            <p:nvGrpSpPr>
              <p:cNvPr id="87" name="Group 86"/>
              <p:cNvGrpSpPr/>
              <p:nvPr/>
            </p:nvGrpSpPr>
            <p:grpSpPr>
              <a:xfrm>
                <a:off x="5854700" y="457200"/>
                <a:ext cx="685800" cy="685800"/>
                <a:chOff x="6265862" y="2439988"/>
                <a:chExt cx="1962150" cy="1962150"/>
              </a:xfrm>
              <a:solidFill>
                <a:schemeClr val="bg1"/>
              </a:solidFill>
            </p:grpSpPr>
            <p:sp>
              <p:nvSpPr>
                <p:cNvPr id="88" name="Freeform 5"/>
                <p:cNvSpPr>
                  <a:spLocks/>
                </p:cNvSpPr>
                <p:nvPr/>
              </p:nvSpPr>
              <p:spPr bwMode="auto">
                <a:xfrm>
                  <a:off x="7513637" y="2903538"/>
                  <a:ext cx="82550" cy="123825"/>
                </a:xfrm>
                <a:custGeom>
                  <a:avLst/>
                  <a:gdLst/>
                  <a:ahLst/>
                  <a:cxnLst>
                    <a:cxn ang="0">
                      <a:pos x="8" y="112"/>
                    </a:cxn>
                    <a:cxn ang="0">
                      <a:pos x="38" y="105"/>
                    </a:cxn>
                    <a:cxn ang="0">
                      <a:pos x="75" y="97"/>
                    </a:cxn>
                    <a:cxn ang="0">
                      <a:pos x="75" y="82"/>
                    </a:cxn>
                    <a:cxn ang="0">
                      <a:pos x="16" y="0"/>
                    </a:cxn>
                    <a:cxn ang="0">
                      <a:pos x="8" y="112"/>
                    </a:cxn>
                  </a:cxnLst>
                  <a:rect l="0" t="0" r="r" b="b"/>
                  <a:pathLst>
                    <a:path w="75" h="113">
                      <a:moveTo>
                        <a:pt x="8" y="112"/>
                      </a:moveTo>
                      <a:cubicBezTo>
                        <a:pt x="22" y="113"/>
                        <a:pt x="24" y="103"/>
                        <a:pt x="38" y="105"/>
                      </a:cubicBezTo>
                      <a:cubicBezTo>
                        <a:pt x="59" y="111"/>
                        <a:pt x="58" y="94"/>
                        <a:pt x="75" y="97"/>
                      </a:cubicBezTo>
                      <a:cubicBezTo>
                        <a:pt x="75" y="92"/>
                        <a:pt x="75" y="87"/>
                        <a:pt x="75" y="82"/>
                      </a:cubicBezTo>
                      <a:cubicBezTo>
                        <a:pt x="44" y="67"/>
                        <a:pt x="55" y="9"/>
                        <a:pt x="16" y="0"/>
                      </a:cubicBezTo>
                      <a:cubicBezTo>
                        <a:pt x="0" y="40"/>
                        <a:pt x="39" y="72"/>
                        <a:pt x="8" y="11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97" name="Freeform 6"/>
                <p:cNvSpPr>
                  <a:spLocks/>
                </p:cNvSpPr>
                <p:nvPr/>
              </p:nvSpPr>
              <p:spPr bwMode="auto">
                <a:xfrm>
                  <a:off x="7477125" y="2952750"/>
                  <a:ext cx="47625" cy="49213"/>
                </a:xfrm>
                <a:custGeom>
                  <a:avLst/>
                  <a:gdLst/>
                  <a:ahLst/>
                  <a:cxnLst>
                    <a:cxn ang="0">
                      <a:pos x="33" y="0"/>
                    </a:cxn>
                    <a:cxn ang="0">
                      <a:pos x="3" y="45"/>
                    </a:cxn>
                    <a:cxn ang="0">
                      <a:pos x="41" y="45"/>
                    </a:cxn>
                    <a:cxn ang="0">
                      <a:pos x="33" y="0"/>
                    </a:cxn>
                  </a:cxnLst>
                  <a:rect l="0" t="0" r="r" b="b"/>
                  <a:pathLst>
                    <a:path w="42" h="45">
                      <a:moveTo>
                        <a:pt x="33" y="0"/>
                      </a:moveTo>
                      <a:cubicBezTo>
                        <a:pt x="9" y="1"/>
                        <a:pt x="0" y="17"/>
                        <a:pt x="3" y="45"/>
                      </a:cubicBezTo>
                      <a:cubicBezTo>
                        <a:pt x="16" y="45"/>
                        <a:pt x="28" y="45"/>
                        <a:pt x="41" y="45"/>
                      </a:cubicBezTo>
                      <a:cubicBezTo>
                        <a:pt x="42" y="26"/>
                        <a:pt x="42" y="9"/>
                        <a:pt x="33"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4" name="Freeform 7"/>
                <p:cNvSpPr>
                  <a:spLocks/>
                </p:cNvSpPr>
                <p:nvPr/>
              </p:nvSpPr>
              <p:spPr bwMode="auto">
                <a:xfrm>
                  <a:off x="7366000" y="2779713"/>
                  <a:ext cx="90488" cy="50800"/>
                </a:xfrm>
                <a:custGeom>
                  <a:avLst/>
                  <a:gdLst/>
                  <a:ahLst/>
                  <a:cxnLst>
                    <a:cxn ang="0">
                      <a:pos x="82" y="15"/>
                    </a:cxn>
                    <a:cxn ang="0">
                      <a:pos x="75" y="0"/>
                    </a:cxn>
                    <a:cxn ang="0">
                      <a:pos x="0" y="0"/>
                    </a:cxn>
                    <a:cxn ang="0">
                      <a:pos x="22" y="44"/>
                    </a:cxn>
                    <a:cxn ang="0">
                      <a:pos x="82" y="15"/>
                    </a:cxn>
                  </a:cxnLst>
                  <a:rect l="0" t="0" r="r" b="b"/>
                  <a:pathLst>
                    <a:path w="82" h="45">
                      <a:moveTo>
                        <a:pt x="82" y="15"/>
                      </a:moveTo>
                      <a:cubicBezTo>
                        <a:pt x="82" y="7"/>
                        <a:pt x="76" y="6"/>
                        <a:pt x="75" y="0"/>
                      </a:cubicBezTo>
                      <a:cubicBezTo>
                        <a:pt x="45" y="7"/>
                        <a:pt x="30" y="7"/>
                        <a:pt x="0" y="0"/>
                      </a:cubicBezTo>
                      <a:cubicBezTo>
                        <a:pt x="0" y="22"/>
                        <a:pt x="16" y="29"/>
                        <a:pt x="22" y="44"/>
                      </a:cubicBezTo>
                      <a:cubicBezTo>
                        <a:pt x="53" y="45"/>
                        <a:pt x="81" y="43"/>
                        <a:pt x="82" y="1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5" name="Freeform 8"/>
                <p:cNvSpPr>
                  <a:spLocks/>
                </p:cNvSpPr>
                <p:nvPr/>
              </p:nvSpPr>
              <p:spPr bwMode="auto">
                <a:xfrm>
                  <a:off x="7218362" y="2787650"/>
                  <a:ext cx="131763" cy="147638"/>
                </a:xfrm>
                <a:custGeom>
                  <a:avLst/>
                  <a:gdLst/>
                  <a:ahLst/>
                  <a:cxnLst>
                    <a:cxn ang="0">
                      <a:pos x="8" y="112"/>
                    </a:cxn>
                    <a:cxn ang="0">
                      <a:pos x="37" y="127"/>
                    </a:cxn>
                    <a:cxn ang="0">
                      <a:pos x="37" y="134"/>
                    </a:cxn>
                    <a:cxn ang="0">
                      <a:pos x="112" y="82"/>
                    </a:cxn>
                    <a:cxn ang="0">
                      <a:pos x="8" y="112"/>
                    </a:cxn>
                  </a:cxnLst>
                  <a:rect l="0" t="0" r="r" b="b"/>
                  <a:pathLst>
                    <a:path w="120" h="134">
                      <a:moveTo>
                        <a:pt x="8" y="112"/>
                      </a:moveTo>
                      <a:cubicBezTo>
                        <a:pt x="12" y="122"/>
                        <a:pt x="36" y="113"/>
                        <a:pt x="37" y="127"/>
                      </a:cubicBezTo>
                      <a:cubicBezTo>
                        <a:pt x="33" y="127"/>
                        <a:pt x="29" y="133"/>
                        <a:pt x="37" y="134"/>
                      </a:cubicBezTo>
                      <a:cubicBezTo>
                        <a:pt x="64" y="119"/>
                        <a:pt x="100" y="113"/>
                        <a:pt x="112" y="82"/>
                      </a:cubicBezTo>
                      <a:cubicBezTo>
                        <a:pt x="120" y="0"/>
                        <a:pt x="0" y="21"/>
                        <a:pt x="8" y="11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6" name="Freeform 9"/>
                <p:cNvSpPr>
                  <a:spLocks/>
                </p:cNvSpPr>
                <p:nvPr/>
              </p:nvSpPr>
              <p:spPr bwMode="auto">
                <a:xfrm>
                  <a:off x="6831012" y="3395663"/>
                  <a:ext cx="52388" cy="36513"/>
                </a:xfrm>
                <a:custGeom>
                  <a:avLst/>
                  <a:gdLst/>
                  <a:ahLst/>
                  <a:cxnLst>
                    <a:cxn ang="0">
                      <a:pos x="0" y="16"/>
                    </a:cxn>
                    <a:cxn ang="0">
                      <a:pos x="45" y="1"/>
                    </a:cxn>
                    <a:cxn ang="0">
                      <a:pos x="0" y="16"/>
                    </a:cxn>
                  </a:cxnLst>
                  <a:rect l="0" t="0" r="r" b="b"/>
                  <a:pathLst>
                    <a:path w="48" h="33">
                      <a:moveTo>
                        <a:pt x="0" y="16"/>
                      </a:moveTo>
                      <a:cubicBezTo>
                        <a:pt x="18" y="21"/>
                        <a:pt x="48" y="33"/>
                        <a:pt x="45" y="1"/>
                      </a:cubicBezTo>
                      <a:cubicBezTo>
                        <a:pt x="24" y="0"/>
                        <a:pt x="7" y="3"/>
                        <a:pt x="0" y="1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7" name="Freeform 10"/>
                <p:cNvSpPr>
                  <a:spLocks/>
                </p:cNvSpPr>
                <p:nvPr/>
              </p:nvSpPr>
              <p:spPr bwMode="auto">
                <a:xfrm>
                  <a:off x="6732587" y="3328988"/>
                  <a:ext cx="98425" cy="69850"/>
                </a:xfrm>
                <a:custGeom>
                  <a:avLst/>
                  <a:gdLst/>
                  <a:ahLst/>
                  <a:cxnLst>
                    <a:cxn ang="0">
                      <a:pos x="0" y="32"/>
                    </a:cxn>
                    <a:cxn ang="0">
                      <a:pos x="89" y="62"/>
                    </a:cxn>
                    <a:cxn ang="0">
                      <a:pos x="0" y="32"/>
                    </a:cxn>
                  </a:cxnLst>
                  <a:rect l="0" t="0" r="r" b="b"/>
                  <a:pathLst>
                    <a:path w="89" h="63">
                      <a:moveTo>
                        <a:pt x="0" y="32"/>
                      </a:moveTo>
                      <a:cubicBezTo>
                        <a:pt x="43" y="29"/>
                        <a:pt x="49" y="63"/>
                        <a:pt x="89" y="62"/>
                      </a:cubicBezTo>
                      <a:cubicBezTo>
                        <a:pt x="71" y="45"/>
                        <a:pt x="20" y="0"/>
                        <a:pt x="0" y="3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8" name="Freeform 11"/>
                <p:cNvSpPr>
                  <a:spLocks noEditPoints="1"/>
                </p:cNvSpPr>
                <p:nvPr/>
              </p:nvSpPr>
              <p:spPr bwMode="auto">
                <a:xfrm>
                  <a:off x="6265862" y="2439988"/>
                  <a:ext cx="1962150" cy="1962150"/>
                </a:xfrm>
                <a:custGeom>
                  <a:avLst/>
                  <a:gdLst/>
                  <a:ahLst/>
                  <a:cxnLst>
                    <a:cxn ang="0">
                      <a:pos x="887" y="1775"/>
                    </a:cxn>
                    <a:cxn ang="0">
                      <a:pos x="1442" y="330"/>
                    </a:cxn>
                    <a:cxn ang="0">
                      <a:pos x="1442" y="330"/>
                    </a:cxn>
                    <a:cxn ang="0">
                      <a:pos x="564" y="171"/>
                    </a:cxn>
                    <a:cxn ang="0">
                      <a:pos x="163" y="580"/>
                    </a:cxn>
                    <a:cxn ang="0">
                      <a:pos x="203" y="786"/>
                    </a:cxn>
                    <a:cxn ang="0">
                      <a:pos x="438" y="1080"/>
                    </a:cxn>
                    <a:cxn ang="0">
                      <a:pos x="603" y="1605"/>
                    </a:cxn>
                    <a:cxn ang="0">
                      <a:pos x="749" y="1342"/>
                    </a:cxn>
                    <a:cxn ang="0">
                      <a:pos x="720" y="1074"/>
                    </a:cxn>
                    <a:cxn ang="0">
                      <a:pos x="526" y="941"/>
                    </a:cxn>
                    <a:cxn ang="0">
                      <a:pos x="429" y="903"/>
                    </a:cxn>
                    <a:cxn ang="0">
                      <a:pos x="362" y="866"/>
                    </a:cxn>
                    <a:cxn ang="0">
                      <a:pos x="459" y="807"/>
                    </a:cxn>
                    <a:cxn ang="0">
                      <a:pos x="645" y="576"/>
                    </a:cxn>
                    <a:cxn ang="0">
                      <a:pos x="623" y="553"/>
                    </a:cxn>
                    <a:cxn ang="0">
                      <a:pos x="682" y="524"/>
                    </a:cxn>
                    <a:cxn ang="0">
                      <a:pos x="660" y="390"/>
                    </a:cxn>
                    <a:cxn ang="0">
                      <a:pos x="556" y="345"/>
                    </a:cxn>
                    <a:cxn ang="0">
                      <a:pos x="496" y="449"/>
                    </a:cxn>
                    <a:cxn ang="0">
                      <a:pos x="489" y="330"/>
                    </a:cxn>
                    <a:cxn ang="0">
                      <a:pos x="541" y="345"/>
                    </a:cxn>
                    <a:cxn ang="0">
                      <a:pos x="586" y="256"/>
                    </a:cxn>
                    <a:cxn ang="0">
                      <a:pos x="638" y="367"/>
                    </a:cxn>
                    <a:cxn ang="0">
                      <a:pos x="675" y="323"/>
                    </a:cxn>
                    <a:cxn ang="0">
                      <a:pos x="608" y="211"/>
                    </a:cxn>
                    <a:cxn ang="0">
                      <a:pos x="519" y="271"/>
                    </a:cxn>
                    <a:cxn ang="0">
                      <a:pos x="444" y="241"/>
                    </a:cxn>
                    <a:cxn ang="0">
                      <a:pos x="468" y="223"/>
                    </a:cxn>
                    <a:cxn ang="0">
                      <a:pos x="586" y="189"/>
                    </a:cxn>
                    <a:cxn ang="0">
                      <a:pos x="757" y="256"/>
                    </a:cxn>
                    <a:cxn ang="0">
                      <a:pos x="769" y="260"/>
                    </a:cxn>
                    <a:cxn ang="0">
                      <a:pos x="1025" y="256"/>
                    </a:cxn>
                    <a:cxn ang="0">
                      <a:pos x="1040" y="122"/>
                    </a:cxn>
                    <a:cxn ang="0">
                      <a:pos x="1226" y="390"/>
                    </a:cxn>
                    <a:cxn ang="0">
                      <a:pos x="1271" y="472"/>
                    </a:cxn>
                    <a:cxn ang="0">
                      <a:pos x="1151" y="554"/>
                    </a:cxn>
                    <a:cxn ang="0">
                      <a:pos x="1122" y="606"/>
                    </a:cxn>
                    <a:cxn ang="0">
                      <a:pos x="1174" y="687"/>
                    </a:cxn>
                    <a:cxn ang="0">
                      <a:pos x="1256" y="606"/>
                    </a:cxn>
                    <a:cxn ang="0">
                      <a:pos x="1352" y="658"/>
                    </a:cxn>
                    <a:cxn ang="0">
                      <a:pos x="1419" y="650"/>
                    </a:cxn>
                    <a:cxn ang="0">
                      <a:pos x="1472" y="762"/>
                    </a:cxn>
                    <a:cxn ang="0">
                      <a:pos x="1352" y="762"/>
                    </a:cxn>
                    <a:cxn ang="0">
                      <a:pos x="1092" y="777"/>
                    </a:cxn>
                    <a:cxn ang="0">
                      <a:pos x="1226" y="1022"/>
                    </a:cxn>
                    <a:cxn ang="0">
                      <a:pos x="1323" y="1439"/>
                    </a:cxn>
                    <a:cxn ang="0">
                      <a:pos x="1620" y="970"/>
                    </a:cxn>
                    <a:cxn ang="0">
                      <a:pos x="1671" y="829"/>
                    </a:cxn>
                  </a:cxnLst>
                  <a:rect l="0" t="0" r="r" b="b"/>
                  <a:pathLst>
                    <a:path w="1775" h="1775">
                      <a:moveTo>
                        <a:pt x="887" y="0"/>
                      </a:moveTo>
                      <a:cubicBezTo>
                        <a:pt x="398" y="0"/>
                        <a:pt x="0" y="398"/>
                        <a:pt x="0" y="887"/>
                      </a:cubicBezTo>
                      <a:cubicBezTo>
                        <a:pt x="0" y="1377"/>
                        <a:pt x="398" y="1775"/>
                        <a:pt x="887" y="1775"/>
                      </a:cubicBezTo>
                      <a:cubicBezTo>
                        <a:pt x="1377" y="1775"/>
                        <a:pt x="1775" y="1377"/>
                        <a:pt x="1775" y="887"/>
                      </a:cubicBezTo>
                      <a:cubicBezTo>
                        <a:pt x="1775" y="398"/>
                        <a:pt x="1377" y="0"/>
                        <a:pt x="887" y="0"/>
                      </a:cubicBezTo>
                      <a:close/>
                      <a:moveTo>
                        <a:pt x="1442" y="330"/>
                      </a:moveTo>
                      <a:cubicBezTo>
                        <a:pt x="1451" y="339"/>
                        <a:pt x="1458" y="348"/>
                        <a:pt x="1466" y="357"/>
                      </a:cubicBezTo>
                      <a:cubicBezTo>
                        <a:pt x="1454" y="364"/>
                        <a:pt x="1448" y="342"/>
                        <a:pt x="1442" y="330"/>
                      </a:cubicBezTo>
                      <a:cubicBezTo>
                        <a:pt x="1442" y="330"/>
                        <a:pt x="1442" y="330"/>
                        <a:pt x="1442" y="330"/>
                      </a:cubicBezTo>
                      <a:close/>
                      <a:moveTo>
                        <a:pt x="564" y="171"/>
                      </a:moveTo>
                      <a:cubicBezTo>
                        <a:pt x="561" y="173"/>
                        <a:pt x="557" y="175"/>
                        <a:pt x="554" y="176"/>
                      </a:cubicBezTo>
                      <a:cubicBezTo>
                        <a:pt x="557" y="174"/>
                        <a:pt x="561" y="172"/>
                        <a:pt x="564" y="171"/>
                      </a:cubicBezTo>
                      <a:close/>
                      <a:moveTo>
                        <a:pt x="887" y="1674"/>
                      </a:moveTo>
                      <a:cubicBezTo>
                        <a:pt x="453" y="1674"/>
                        <a:pt x="100" y="1321"/>
                        <a:pt x="100" y="887"/>
                      </a:cubicBezTo>
                      <a:cubicBezTo>
                        <a:pt x="100" y="778"/>
                        <a:pt x="123" y="674"/>
                        <a:pt x="163" y="580"/>
                      </a:cubicBezTo>
                      <a:cubicBezTo>
                        <a:pt x="156" y="597"/>
                        <a:pt x="150" y="614"/>
                        <a:pt x="145" y="631"/>
                      </a:cubicBezTo>
                      <a:cubicBezTo>
                        <a:pt x="147" y="707"/>
                        <a:pt x="166" y="787"/>
                        <a:pt x="217" y="837"/>
                      </a:cubicBezTo>
                      <a:cubicBezTo>
                        <a:pt x="216" y="817"/>
                        <a:pt x="204" y="807"/>
                        <a:pt x="203" y="786"/>
                      </a:cubicBezTo>
                      <a:cubicBezTo>
                        <a:pt x="227" y="801"/>
                        <a:pt x="242" y="826"/>
                        <a:pt x="239" y="867"/>
                      </a:cubicBezTo>
                      <a:cubicBezTo>
                        <a:pt x="316" y="923"/>
                        <a:pt x="421" y="950"/>
                        <a:pt x="475" y="1029"/>
                      </a:cubicBezTo>
                      <a:cubicBezTo>
                        <a:pt x="467" y="1050"/>
                        <a:pt x="451" y="1064"/>
                        <a:pt x="438" y="1080"/>
                      </a:cubicBezTo>
                      <a:cubicBezTo>
                        <a:pt x="417" y="1179"/>
                        <a:pt x="535" y="1226"/>
                        <a:pt x="549" y="1309"/>
                      </a:cubicBezTo>
                      <a:cubicBezTo>
                        <a:pt x="566" y="1414"/>
                        <a:pt x="517" y="1521"/>
                        <a:pt x="546" y="1579"/>
                      </a:cubicBezTo>
                      <a:cubicBezTo>
                        <a:pt x="565" y="1589"/>
                        <a:pt x="584" y="1597"/>
                        <a:pt x="603" y="1605"/>
                      </a:cubicBezTo>
                      <a:cubicBezTo>
                        <a:pt x="616" y="1544"/>
                        <a:pt x="599" y="1498"/>
                        <a:pt x="675" y="1476"/>
                      </a:cubicBezTo>
                      <a:cubicBezTo>
                        <a:pt x="681" y="1455"/>
                        <a:pt x="665" y="1457"/>
                        <a:pt x="668" y="1439"/>
                      </a:cubicBezTo>
                      <a:cubicBezTo>
                        <a:pt x="710" y="1451"/>
                        <a:pt x="743" y="1391"/>
                        <a:pt x="749" y="1342"/>
                      </a:cubicBezTo>
                      <a:cubicBezTo>
                        <a:pt x="769" y="1333"/>
                        <a:pt x="789" y="1322"/>
                        <a:pt x="809" y="1313"/>
                      </a:cubicBezTo>
                      <a:cubicBezTo>
                        <a:pt x="808" y="1235"/>
                        <a:pt x="854" y="1204"/>
                        <a:pt x="861" y="1134"/>
                      </a:cubicBezTo>
                      <a:cubicBezTo>
                        <a:pt x="812" y="1116"/>
                        <a:pt x="773" y="1088"/>
                        <a:pt x="720" y="1074"/>
                      </a:cubicBezTo>
                      <a:cubicBezTo>
                        <a:pt x="720" y="1062"/>
                        <a:pt x="720" y="1050"/>
                        <a:pt x="720" y="1037"/>
                      </a:cubicBezTo>
                      <a:cubicBezTo>
                        <a:pt x="690" y="1010"/>
                        <a:pt x="633" y="1009"/>
                        <a:pt x="623" y="963"/>
                      </a:cubicBezTo>
                      <a:cubicBezTo>
                        <a:pt x="574" y="962"/>
                        <a:pt x="543" y="956"/>
                        <a:pt x="526" y="941"/>
                      </a:cubicBezTo>
                      <a:cubicBezTo>
                        <a:pt x="498" y="945"/>
                        <a:pt x="496" y="975"/>
                        <a:pt x="467" y="978"/>
                      </a:cubicBezTo>
                      <a:cubicBezTo>
                        <a:pt x="466" y="970"/>
                        <a:pt x="458" y="972"/>
                        <a:pt x="452" y="970"/>
                      </a:cubicBezTo>
                      <a:cubicBezTo>
                        <a:pt x="414" y="965"/>
                        <a:pt x="427" y="936"/>
                        <a:pt x="429" y="903"/>
                      </a:cubicBezTo>
                      <a:cubicBezTo>
                        <a:pt x="419" y="899"/>
                        <a:pt x="391" y="912"/>
                        <a:pt x="392" y="896"/>
                      </a:cubicBezTo>
                      <a:cubicBezTo>
                        <a:pt x="391" y="877"/>
                        <a:pt x="396" y="865"/>
                        <a:pt x="407" y="859"/>
                      </a:cubicBezTo>
                      <a:cubicBezTo>
                        <a:pt x="403" y="833"/>
                        <a:pt x="360" y="843"/>
                        <a:pt x="362" y="866"/>
                      </a:cubicBezTo>
                      <a:cubicBezTo>
                        <a:pt x="360" y="866"/>
                        <a:pt x="357" y="866"/>
                        <a:pt x="355" y="866"/>
                      </a:cubicBezTo>
                      <a:cubicBezTo>
                        <a:pt x="239" y="839"/>
                        <a:pt x="362" y="715"/>
                        <a:pt x="429" y="754"/>
                      </a:cubicBezTo>
                      <a:cubicBezTo>
                        <a:pt x="435" y="776"/>
                        <a:pt x="441" y="797"/>
                        <a:pt x="459" y="807"/>
                      </a:cubicBezTo>
                      <a:cubicBezTo>
                        <a:pt x="481" y="792"/>
                        <a:pt x="451" y="746"/>
                        <a:pt x="467" y="739"/>
                      </a:cubicBezTo>
                      <a:cubicBezTo>
                        <a:pt x="476" y="727"/>
                        <a:pt x="482" y="710"/>
                        <a:pt x="504" y="710"/>
                      </a:cubicBezTo>
                      <a:cubicBezTo>
                        <a:pt x="518" y="625"/>
                        <a:pt x="610" y="599"/>
                        <a:pt x="645" y="576"/>
                      </a:cubicBezTo>
                      <a:cubicBezTo>
                        <a:pt x="645" y="573"/>
                        <a:pt x="645" y="571"/>
                        <a:pt x="645" y="568"/>
                      </a:cubicBezTo>
                      <a:cubicBezTo>
                        <a:pt x="645" y="561"/>
                        <a:pt x="636" y="563"/>
                        <a:pt x="630" y="561"/>
                      </a:cubicBezTo>
                      <a:cubicBezTo>
                        <a:pt x="626" y="560"/>
                        <a:pt x="622" y="560"/>
                        <a:pt x="623" y="553"/>
                      </a:cubicBezTo>
                      <a:cubicBezTo>
                        <a:pt x="620" y="536"/>
                        <a:pt x="637" y="537"/>
                        <a:pt x="630" y="516"/>
                      </a:cubicBezTo>
                      <a:cubicBezTo>
                        <a:pt x="654" y="547"/>
                        <a:pt x="677" y="508"/>
                        <a:pt x="705" y="501"/>
                      </a:cubicBezTo>
                      <a:cubicBezTo>
                        <a:pt x="701" y="512"/>
                        <a:pt x="693" y="519"/>
                        <a:pt x="682" y="524"/>
                      </a:cubicBezTo>
                      <a:cubicBezTo>
                        <a:pt x="677" y="529"/>
                        <a:pt x="664" y="560"/>
                        <a:pt x="690" y="553"/>
                      </a:cubicBezTo>
                      <a:cubicBezTo>
                        <a:pt x="707" y="553"/>
                        <a:pt x="712" y="566"/>
                        <a:pt x="735" y="561"/>
                      </a:cubicBezTo>
                      <a:cubicBezTo>
                        <a:pt x="724" y="494"/>
                        <a:pt x="683" y="459"/>
                        <a:pt x="660" y="390"/>
                      </a:cubicBezTo>
                      <a:cubicBezTo>
                        <a:pt x="636" y="380"/>
                        <a:pt x="654" y="414"/>
                        <a:pt x="630" y="405"/>
                      </a:cubicBezTo>
                      <a:cubicBezTo>
                        <a:pt x="605" y="406"/>
                        <a:pt x="620" y="366"/>
                        <a:pt x="601" y="360"/>
                      </a:cubicBezTo>
                      <a:cubicBezTo>
                        <a:pt x="574" y="365"/>
                        <a:pt x="563" y="344"/>
                        <a:pt x="556" y="345"/>
                      </a:cubicBezTo>
                      <a:cubicBezTo>
                        <a:pt x="556" y="350"/>
                        <a:pt x="555" y="354"/>
                        <a:pt x="549" y="352"/>
                      </a:cubicBezTo>
                      <a:cubicBezTo>
                        <a:pt x="551" y="449"/>
                        <a:pt x="529" y="434"/>
                        <a:pt x="504" y="494"/>
                      </a:cubicBezTo>
                      <a:cubicBezTo>
                        <a:pt x="504" y="476"/>
                        <a:pt x="491" y="472"/>
                        <a:pt x="496" y="449"/>
                      </a:cubicBezTo>
                      <a:cubicBezTo>
                        <a:pt x="486" y="450"/>
                        <a:pt x="480" y="446"/>
                        <a:pt x="474" y="442"/>
                      </a:cubicBezTo>
                      <a:cubicBezTo>
                        <a:pt x="449" y="432"/>
                        <a:pt x="421" y="425"/>
                        <a:pt x="415" y="397"/>
                      </a:cubicBezTo>
                      <a:cubicBezTo>
                        <a:pt x="436" y="372"/>
                        <a:pt x="454" y="342"/>
                        <a:pt x="489" y="330"/>
                      </a:cubicBezTo>
                      <a:cubicBezTo>
                        <a:pt x="483" y="349"/>
                        <a:pt x="517" y="365"/>
                        <a:pt x="519" y="352"/>
                      </a:cubicBezTo>
                      <a:cubicBezTo>
                        <a:pt x="511" y="352"/>
                        <a:pt x="509" y="339"/>
                        <a:pt x="519" y="338"/>
                      </a:cubicBezTo>
                      <a:cubicBezTo>
                        <a:pt x="529" y="337"/>
                        <a:pt x="535" y="341"/>
                        <a:pt x="541" y="345"/>
                      </a:cubicBezTo>
                      <a:cubicBezTo>
                        <a:pt x="542" y="326"/>
                        <a:pt x="530" y="322"/>
                        <a:pt x="519" y="315"/>
                      </a:cubicBezTo>
                      <a:cubicBezTo>
                        <a:pt x="527" y="296"/>
                        <a:pt x="555" y="297"/>
                        <a:pt x="549" y="263"/>
                      </a:cubicBezTo>
                      <a:cubicBezTo>
                        <a:pt x="525" y="253"/>
                        <a:pt x="575" y="256"/>
                        <a:pt x="586" y="256"/>
                      </a:cubicBezTo>
                      <a:cubicBezTo>
                        <a:pt x="580" y="279"/>
                        <a:pt x="606" y="270"/>
                        <a:pt x="601" y="293"/>
                      </a:cubicBezTo>
                      <a:cubicBezTo>
                        <a:pt x="599" y="316"/>
                        <a:pt x="574" y="316"/>
                        <a:pt x="556" y="323"/>
                      </a:cubicBezTo>
                      <a:cubicBezTo>
                        <a:pt x="589" y="332"/>
                        <a:pt x="610" y="353"/>
                        <a:pt x="638" y="367"/>
                      </a:cubicBezTo>
                      <a:cubicBezTo>
                        <a:pt x="656" y="353"/>
                        <a:pt x="623" y="340"/>
                        <a:pt x="660" y="352"/>
                      </a:cubicBezTo>
                      <a:cubicBezTo>
                        <a:pt x="661" y="334"/>
                        <a:pt x="662" y="316"/>
                        <a:pt x="645" y="315"/>
                      </a:cubicBezTo>
                      <a:cubicBezTo>
                        <a:pt x="653" y="292"/>
                        <a:pt x="665" y="324"/>
                        <a:pt x="675" y="323"/>
                      </a:cubicBezTo>
                      <a:cubicBezTo>
                        <a:pt x="683" y="318"/>
                        <a:pt x="683" y="306"/>
                        <a:pt x="697" y="308"/>
                      </a:cubicBezTo>
                      <a:cubicBezTo>
                        <a:pt x="653" y="269"/>
                        <a:pt x="654" y="213"/>
                        <a:pt x="578" y="218"/>
                      </a:cubicBezTo>
                      <a:cubicBezTo>
                        <a:pt x="554" y="210"/>
                        <a:pt x="598" y="210"/>
                        <a:pt x="608" y="211"/>
                      </a:cubicBezTo>
                      <a:cubicBezTo>
                        <a:pt x="606" y="200"/>
                        <a:pt x="586" y="208"/>
                        <a:pt x="586" y="196"/>
                      </a:cubicBezTo>
                      <a:cubicBezTo>
                        <a:pt x="559" y="212"/>
                        <a:pt x="497" y="192"/>
                        <a:pt x="496" y="233"/>
                      </a:cubicBezTo>
                      <a:cubicBezTo>
                        <a:pt x="491" y="259"/>
                        <a:pt x="527" y="243"/>
                        <a:pt x="519" y="271"/>
                      </a:cubicBezTo>
                      <a:cubicBezTo>
                        <a:pt x="512" y="274"/>
                        <a:pt x="505" y="277"/>
                        <a:pt x="504" y="285"/>
                      </a:cubicBezTo>
                      <a:cubicBezTo>
                        <a:pt x="494" y="257"/>
                        <a:pt x="470" y="276"/>
                        <a:pt x="467" y="233"/>
                      </a:cubicBezTo>
                      <a:cubicBezTo>
                        <a:pt x="455" y="231"/>
                        <a:pt x="454" y="240"/>
                        <a:pt x="444" y="241"/>
                      </a:cubicBezTo>
                      <a:cubicBezTo>
                        <a:pt x="438" y="262"/>
                        <a:pt x="455" y="260"/>
                        <a:pt x="452" y="278"/>
                      </a:cubicBezTo>
                      <a:cubicBezTo>
                        <a:pt x="424" y="244"/>
                        <a:pt x="420" y="291"/>
                        <a:pt x="380" y="287"/>
                      </a:cubicBezTo>
                      <a:cubicBezTo>
                        <a:pt x="408" y="263"/>
                        <a:pt x="437" y="242"/>
                        <a:pt x="468" y="223"/>
                      </a:cubicBezTo>
                      <a:cubicBezTo>
                        <a:pt x="480" y="220"/>
                        <a:pt x="489" y="214"/>
                        <a:pt x="495" y="206"/>
                      </a:cubicBezTo>
                      <a:cubicBezTo>
                        <a:pt x="504" y="201"/>
                        <a:pt x="512" y="196"/>
                        <a:pt x="521" y="191"/>
                      </a:cubicBezTo>
                      <a:cubicBezTo>
                        <a:pt x="539" y="193"/>
                        <a:pt x="560" y="191"/>
                        <a:pt x="586" y="189"/>
                      </a:cubicBezTo>
                      <a:cubicBezTo>
                        <a:pt x="593" y="175"/>
                        <a:pt x="601" y="163"/>
                        <a:pt x="611" y="152"/>
                      </a:cubicBezTo>
                      <a:cubicBezTo>
                        <a:pt x="626" y="146"/>
                        <a:pt x="641" y="140"/>
                        <a:pt x="656" y="135"/>
                      </a:cubicBezTo>
                      <a:cubicBezTo>
                        <a:pt x="682" y="183"/>
                        <a:pt x="790" y="161"/>
                        <a:pt x="757" y="256"/>
                      </a:cubicBezTo>
                      <a:cubicBezTo>
                        <a:pt x="758" y="262"/>
                        <a:pt x="765" y="263"/>
                        <a:pt x="769" y="260"/>
                      </a:cubicBezTo>
                      <a:cubicBezTo>
                        <a:pt x="770" y="259"/>
                        <a:pt x="771" y="257"/>
                        <a:pt x="772" y="256"/>
                      </a:cubicBezTo>
                      <a:cubicBezTo>
                        <a:pt x="772" y="258"/>
                        <a:pt x="771" y="259"/>
                        <a:pt x="769" y="260"/>
                      </a:cubicBezTo>
                      <a:cubicBezTo>
                        <a:pt x="753" y="294"/>
                        <a:pt x="763" y="382"/>
                        <a:pt x="817" y="397"/>
                      </a:cubicBezTo>
                      <a:cubicBezTo>
                        <a:pt x="838" y="383"/>
                        <a:pt x="845" y="356"/>
                        <a:pt x="861" y="337"/>
                      </a:cubicBezTo>
                      <a:cubicBezTo>
                        <a:pt x="894" y="289"/>
                        <a:pt x="971" y="283"/>
                        <a:pt x="1025" y="256"/>
                      </a:cubicBezTo>
                      <a:cubicBezTo>
                        <a:pt x="988" y="228"/>
                        <a:pt x="1051" y="199"/>
                        <a:pt x="1025" y="166"/>
                      </a:cubicBezTo>
                      <a:cubicBezTo>
                        <a:pt x="1028" y="155"/>
                        <a:pt x="1035" y="169"/>
                        <a:pt x="1047" y="166"/>
                      </a:cubicBezTo>
                      <a:cubicBezTo>
                        <a:pt x="1047" y="149"/>
                        <a:pt x="1035" y="144"/>
                        <a:pt x="1040" y="122"/>
                      </a:cubicBezTo>
                      <a:cubicBezTo>
                        <a:pt x="1044" y="121"/>
                        <a:pt x="1047" y="120"/>
                        <a:pt x="1050" y="118"/>
                      </a:cubicBezTo>
                      <a:cubicBezTo>
                        <a:pt x="1167" y="142"/>
                        <a:pt x="1274" y="193"/>
                        <a:pt x="1365" y="264"/>
                      </a:cubicBezTo>
                      <a:cubicBezTo>
                        <a:pt x="1287" y="274"/>
                        <a:pt x="1273" y="348"/>
                        <a:pt x="1226" y="390"/>
                      </a:cubicBezTo>
                      <a:cubicBezTo>
                        <a:pt x="1236" y="399"/>
                        <a:pt x="1231" y="425"/>
                        <a:pt x="1241" y="434"/>
                      </a:cubicBezTo>
                      <a:cubicBezTo>
                        <a:pt x="1249" y="428"/>
                        <a:pt x="1261" y="425"/>
                        <a:pt x="1278" y="427"/>
                      </a:cubicBezTo>
                      <a:cubicBezTo>
                        <a:pt x="1284" y="432"/>
                        <a:pt x="1298" y="478"/>
                        <a:pt x="1271" y="472"/>
                      </a:cubicBezTo>
                      <a:cubicBezTo>
                        <a:pt x="1268" y="454"/>
                        <a:pt x="1272" y="443"/>
                        <a:pt x="1278" y="434"/>
                      </a:cubicBezTo>
                      <a:cubicBezTo>
                        <a:pt x="1239" y="462"/>
                        <a:pt x="1237" y="528"/>
                        <a:pt x="1174" y="531"/>
                      </a:cubicBezTo>
                      <a:cubicBezTo>
                        <a:pt x="1176" y="548"/>
                        <a:pt x="1152" y="539"/>
                        <a:pt x="1151" y="554"/>
                      </a:cubicBezTo>
                      <a:cubicBezTo>
                        <a:pt x="1159" y="571"/>
                        <a:pt x="1177" y="577"/>
                        <a:pt x="1174" y="606"/>
                      </a:cubicBezTo>
                      <a:cubicBezTo>
                        <a:pt x="1171" y="606"/>
                        <a:pt x="1169" y="606"/>
                        <a:pt x="1166" y="606"/>
                      </a:cubicBezTo>
                      <a:cubicBezTo>
                        <a:pt x="1160" y="626"/>
                        <a:pt x="1143" y="595"/>
                        <a:pt x="1122" y="606"/>
                      </a:cubicBezTo>
                      <a:cubicBezTo>
                        <a:pt x="1099" y="610"/>
                        <a:pt x="1110" y="649"/>
                        <a:pt x="1099" y="665"/>
                      </a:cubicBezTo>
                      <a:cubicBezTo>
                        <a:pt x="1097" y="677"/>
                        <a:pt x="1106" y="678"/>
                        <a:pt x="1107" y="687"/>
                      </a:cubicBezTo>
                      <a:cubicBezTo>
                        <a:pt x="1129" y="687"/>
                        <a:pt x="1151" y="687"/>
                        <a:pt x="1174" y="687"/>
                      </a:cubicBezTo>
                      <a:cubicBezTo>
                        <a:pt x="1175" y="679"/>
                        <a:pt x="1182" y="676"/>
                        <a:pt x="1189" y="673"/>
                      </a:cubicBezTo>
                      <a:cubicBezTo>
                        <a:pt x="1189" y="663"/>
                        <a:pt x="1189" y="653"/>
                        <a:pt x="1189" y="643"/>
                      </a:cubicBezTo>
                      <a:cubicBezTo>
                        <a:pt x="1212" y="631"/>
                        <a:pt x="1229" y="614"/>
                        <a:pt x="1256" y="606"/>
                      </a:cubicBezTo>
                      <a:cubicBezTo>
                        <a:pt x="1266" y="608"/>
                        <a:pt x="1262" y="624"/>
                        <a:pt x="1263" y="635"/>
                      </a:cubicBezTo>
                      <a:cubicBezTo>
                        <a:pt x="1270" y="605"/>
                        <a:pt x="1353" y="671"/>
                        <a:pt x="1300" y="680"/>
                      </a:cubicBezTo>
                      <a:cubicBezTo>
                        <a:pt x="1324" y="708"/>
                        <a:pt x="1330" y="656"/>
                        <a:pt x="1352" y="658"/>
                      </a:cubicBezTo>
                      <a:cubicBezTo>
                        <a:pt x="1356" y="672"/>
                        <a:pt x="1374" y="671"/>
                        <a:pt x="1367" y="695"/>
                      </a:cubicBezTo>
                      <a:cubicBezTo>
                        <a:pt x="1372" y="695"/>
                        <a:pt x="1377" y="695"/>
                        <a:pt x="1382" y="695"/>
                      </a:cubicBezTo>
                      <a:cubicBezTo>
                        <a:pt x="1412" y="686"/>
                        <a:pt x="1372" y="647"/>
                        <a:pt x="1419" y="650"/>
                      </a:cubicBezTo>
                      <a:cubicBezTo>
                        <a:pt x="1409" y="660"/>
                        <a:pt x="1409" y="685"/>
                        <a:pt x="1419" y="695"/>
                      </a:cubicBezTo>
                      <a:cubicBezTo>
                        <a:pt x="1441" y="706"/>
                        <a:pt x="1480" y="699"/>
                        <a:pt x="1486" y="725"/>
                      </a:cubicBezTo>
                      <a:cubicBezTo>
                        <a:pt x="1482" y="738"/>
                        <a:pt x="1483" y="756"/>
                        <a:pt x="1472" y="762"/>
                      </a:cubicBezTo>
                      <a:cubicBezTo>
                        <a:pt x="1471" y="745"/>
                        <a:pt x="1440" y="759"/>
                        <a:pt x="1427" y="754"/>
                      </a:cubicBezTo>
                      <a:cubicBezTo>
                        <a:pt x="1392" y="767"/>
                        <a:pt x="1398" y="746"/>
                        <a:pt x="1375" y="732"/>
                      </a:cubicBezTo>
                      <a:cubicBezTo>
                        <a:pt x="1364" y="739"/>
                        <a:pt x="1351" y="743"/>
                        <a:pt x="1352" y="762"/>
                      </a:cubicBezTo>
                      <a:cubicBezTo>
                        <a:pt x="1329" y="751"/>
                        <a:pt x="1315" y="730"/>
                        <a:pt x="1285" y="725"/>
                      </a:cubicBezTo>
                      <a:cubicBezTo>
                        <a:pt x="1285" y="715"/>
                        <a:pt x="1285" y="705"/>
                        <a:pt x="1285" y="695"/>
                      </a:cubicBezTo>
                      <a:cubicBezTo>
                        <a:pt x="1229" y="674"/>
                        <a:pt x="1088" y="688"/>
                        <a:pt x="1092" y="777"/>
                      </a:cubicBezTo>
                      <a:cubicBezTo>
                        <a:pt x="1009" y="807"/>
                        <a:pt x="1050" y="883"/>
                        <a:pt x="1025" y="955"/>
                      </a:cubicBezTo>
                      <a:cubicBezTo>
                        <a:pt x="1052" y="980"/>
                        <a:pt x="1066" y="1019"/>
                        <a:pt x="1099" y="1037"/>
                      </a:cubicBezTo>
                      <a:cubicBezTo>
                        <a:pt x="1146" y="1032"/>
                        <a:pt x="1179" y="1038"/>
                        <a:pt x="1226" y="1022"/>
                      </a:cubicBezTo>
                      <a:cubicBezTo>
                        <a:pt x="1224" y="1047"/>
                        <a:pt x="1253" y="1040"/>
                        <a:pt x="1263" y="1052"/>
                      </a:cubicBezTo>
                      <a:cubicBezTo>
                        <a:pt x="1258" y="1141"/>
                        <a:pt x="1328" y="1189"/>
                        <a:pt x="1278" y="1261"/>
                      </a:cubicBezTo>
                      <a:cubicBezTo>
                        <a:pt x="1302" y="1311"/>
                        <a:pt x="1303" y="1385"/>
                        <a:pt x="1323" y="1439"/>
                      </a:cubicBezTo>
                      <a:cubicBezTo>
                        <a:pt x="1443" y="1457"/>
                        <a:pt x="1448" y="1297"/>
                        <a:pt x="1524" y="1246"/>
                      </a:cubicBezTo>
                      <a:cubicBezTo>
                        <a:pt x="1528" y="1191"/>
                        <a:pt x="1525" y="1176"/>
                        <a:pt x="1524" y="1119"/>
                      </a:cubicBezTo>
                      <a:cubicBezTo>
                        <a:pt x="1560" y="1074"/>
                        <a:pt x="1613" y="1045"/>
                        <a:pt x="1620" y="970"/>
                      </a:cubicBezTo>
                      <a:cubicBezTo>
                        <a:pt x="1603" y="953"/>
                        <a:pt x="1574" y="994"/>
                        <a:pt x="1561" y="963"/>
                      </a:cubicBezTo>
                      <a:cubicBezTo>
                        <a:pt x="1604" y="933"/>
                        <a:pt x="1705" y="902"/>
                        <a:pt x="1658" y="829"/>
                      </a:cubicBezTo>
                      <a:cubicBezTo>
                        <a:pt x="1662" y="829"/>
                        <a:pt x="1667" y="829"/>
                        <a:pt x="1671" y="829"/>
                      </a:cubicBezTo>
                      <a:cubicBezTo>
                        <a:pt x="1673" y="848"/>
                        <a:pt x="1674" y="868"/>
                        <a:pt x="1674" y="887"/>
                      </a:cubicBezTo>
                      <a:cubicBezTo>
                        <a:pt x="1674" y="1321"/>
                        <a:pt x="1321" y="1674"/>
                        <a:pt x="887" y="167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grpSp>
      </p:grpSp>
      <p:sp>
        <p:nvSpPr>
          <p:cNvPr id="114" name="TextBox 113"/>
          <p:cNvSpPr txBox="1"/>
          <p:nvPr/>
        </p:nvSpPr>
        <p:spPr>
          <a:xfrm>
            <a:off x="1759250" y="586800"/>
            <a:ext cx="5295824" cy="584775"/>
          </a:xfrm>
          <a:prstGeom prst="rect">
            <a:avLst/>
          </a:prstGeom>
          <a:noFill/>
        </p:spPr>
        <p:txBody>
          <a:bodyPr wrap="square" rtlCol="0">
            <a:spAutoFit/>
          </a:bodyPr>
          <a:lstStyle/>
          <a:p>
            <a:pPr algn="ctr"/>
            <a:r>
              <a:rPr lang="en-US" sz="1600" i="1" dirty="0" smtClean="0">
                <a:solidFill>
                  <a:schemeClr val="tx1"/>
                </a:solidFill>
                <a:latin typeface="Arial" panose="020B0604020202020204" pitchFamily="34" charset="0"/>
                <a:cs typeface="Arial" panose="020B0604020202020204" pitchFamily="34" charset="0"/>
              </a:rPr>
              <a:t>Proportion of Adults which Claim to Know </a:t>
            </a:r>
          </a:p>
          <a:p>
            <a:pPr algn="ctr"/>
            <a:r>
              <a:rPr lang="en-US" sz="1600" i="1" dirty="0" smtClean="0">
                <a:solidFill>
                  <a:schemeClr val="tx1"/>
                </a:solidFill>
                <a:latin typeface="Arial" panose="020B0604020202020204" pitchFamily="34" charset="0"/>
                <a:cs typeface="Arial" panose="020B0604020202020204" pitchFamily="34" charset="0"/>
              </a:rPr>
              <a:t>What a PE Would Feel Like</a:t>
            </a:r>
          </a:p>
        </p:txBody>
      </p:sp>
      <p:graphicFrame>
        <p:nvGraphicFramePr>
          <p:cNvPr id="14" name="Chart 13"/>
          <p:cNvGraphicFramePr/>
          <p:nvPr>
            <p:extLst>
              <p:ext uri="{D42A27DB-BD31-4B8C-83A1-F6EECF244321}">
                <p14:modId xmlns:p14="http://schemas.microsoft.com/office/powerpoint/2010/main" val="2387471420"/>
              </p:ext>
            </p:extLst>
          </p:nvPr>
        </p:nvGraphicFramePr>
        <p:xfrm>
          <a:off x="356389" y="1833067"/>
          <a:ext cx="2215094" cy="1476729"/>
        </p:xfrm>
        <a:graphic>
          <a:graphicData uri="http://schemas.openxmlformats.org/drawingml/2006/chart">
            <c:chart xmlns:c="http://schemas.openxmlformats.org/drawingml/2006/chart" xmlns:r="http://schemas.openxmlformats.org/officeDocument/2006/relationships" r:id="rId2"/>
          </a:graphicData>
        </a:graphic>
      </p:graphicFrame>
      <p:sp>
        <p:nvSpPr>
          <p:cNvPr id="116" name="TextBox 115"/>
          <p:cNvSpPr txBox="1"/>
          <p:nvPr/>
        </p:nvSpPr>
        <p:spPr>
          <a:xfrm>
            <a:off x="893792" y="1833067"/>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18-39</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66" name="Chart 165"/>
          <p:cNvGraphicFramePr/>
          <p:nvPr>
            <p:extLst>
              <p:ext uri="{D42A27DB-BD31-4B8C-83A1-F6EECF244321}">
                <p14:modId xmlns:p14="http://schemas.microsoft.com/office/powerpoint/2010/main" val="135843687"/>
              </p:ext>
            </p:extLst>
          </p:nvPr>
        </p:nvGraphicFramePr>
        <p:xfrm>
          <a:off x="356389" y="3095516"/>
          <a:ext cx="2215094" cy="1476729"/>
        </p:xfrm>
        <a:graphic>
          <a:graphicData uri="http://schemas.openxmlformats.org/drawingml/2006/chart">
            <c:chart xmlns:c="http://schemas.openxmlformats.org/drawingml/2006/chart" xmlns:r="http://schemas.openxmlformats.org/officeDocument/2006/relationships" r:id="rId3"/>
          </a:graphicData>
        </a:graphic>
      </p:graphicFrame>
      <p:sp>
        <p:nvSpPr>
          <p:cNvPr id="167" name="TextBox 166"/>
          <p:cNvSpPr txBox="1"/>
          <p:nvPr/>
        </p:nvSpPr>
        <p:spPr>
          <a:xfrm>
            <a:off x="893792" y="3095516"/>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40-64</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68" name="Chart 167"/>
          <p:cNvGraphicFramePr/>
          <p:nvPr>
            <p:extLst>
              <p:ext uri="{D42A27DB-BD31-4B8C-83A1-F6EECF244321}">
                <p14:modId xmlns:p14="http://schemas.microsoft.com/office/powerpoint/2010/main" val="951735772"/>
              </p:ext>
            </p:extLst>
          </p:nvPr>
        </p:nvGraphicFramePr>
        <p:xfrm>
          <a:off x="372830" y="4433392"/>
          <a:ext cx="2215094" cy="1476729"/>
        </p:xfrm>
        <a:graphic>
          <a:graphicData uri="http://schemas.openxmlformats.org/drawingml/2006/chart">
            <c:chart xmlns:c="http://schemas.openxmlformats.org/drawingml/2006/chart" xmlns:r="http://schemas.openxmlformats.org/officeDocument/2006/relationships" r:id="rId4"/>
          </a:graphicData>
        </a:graphic>
      </p:graphicFrame>
      <p:sp>
        <p:nvSpPr>
          <p:cNvPr id="169" name="TextBox 168"/>
          <p:cNvSpPr txBox="1"/>
          <p:nvPr/>
        </p:nvSpPr>
        <p:spPr>
          <a:xfrm>
            <a:off x="910233" y="4433392"/>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65+</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0" name="Chart 169"/>
          <p:cNvGraphicFramePr/>
          <p:nvPr>
            <p:extLst>
              <p:ext uri="{D42A27DB-BD31-4B8C-83A1-F6EECF244321}">
                <p14:modId xmlns:p14="http://schemas.microsoft.com/office/powerpoint/2010/main" val="206810685"/>
              </p:ext>
            </p:extLst>
          </p:nvPr>
        </p:nvGraphicFramePr>
        <p:xfrm>
          <a:off x="3251989" y="1842592"/>
          <a:ext cx="2215094" cy="1476729"/>
        </p:xfrm>
        <a:graphic>
          <a:graphicData uri="http://schemas.openxmlformats.org/drawingml/2006/chart">
            <c:chart xmlns:c="http://schemas.openxmlformats.org/drawingml/2006/chart" xmlns:r="http://schemas.openxmlformats.org/officeDocument/2006/relationships" r:id="rId5"/>
          </a:graphicData>
        </a:graphic>
      </p:graphicFrame>
      <p:sp>
        <p:nvSpPr>
          <p:cNvPr id="171" name="TextBox 170"/>
          <p:cNvSpPr txBox="1"/>
          <p:nvPr/>
        </p:nvSpPr>
        <p:spPr>
          <a:xfrm>
            <a:off x="3789392" y="1842592"/>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18-39</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2" name="Chart 171"/>
          <p:cNvGraphicFramePr/>
          <p:nvPr>
            <p:extLst>
              <p:ext uri="{D42A27DB-BD31-4B8C-83A1-F6EECF244321}">
                <p14:modId xmlns:p14="http://schemas.microsoft.com/office/powerpoint/2010/main" val="2861171041"/>
              </p:ext>
            </p:extLst>
          </p:nvPr>
        </p:nvGraphicFramePr>
        <p:xfrm>
          <a:off x="3251989" y="3105041"/>
          <a:ext cx="2215094" cy="1476729"/>
        </p:xfrm>
        <a:graphic>
          <a:graphicData uri="http://schemas.openxmlformats.org/drawingml/2006/chart">
            <c:chart xmlns:c="http://schemas.openxmlformats.org/drawingml/2006/chart" xmlns:r="http://schemas.openxmlformats.org/officeDocument/2006/relationships" r:id="rId6"/>
          </a:graphicData>
        </a:graphic>
      </p:graphicFrame>
      <p:sp>
        <p:nvSpPr>
          <p:cNvPr id="173" name="TextBox 172"/>
          <p:cNvSpPr txBox="1"/>
          <p:nvPr/>
        </p:nvSpPr>
        <p:spPr>
          <a:xfrm>
            <a:off x="3789392" y="3105041"/>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40-64</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4" name="Chart 173"/>
          <p:cNvGraphicFramePr/>
          <p:nvPr>
            <p:extLst>
              <p:ext uri="{D42A27DB-BD31-4B8C-83A1-F6EECF244321}">
                <p14:modId xmlns:p14="http://schemas.microsoft.com/office/powerpoint/2010/main" val="4108187919"/>
              </p:ext>
            </p:extLst>
          </p:nvPr>
        </p:nvGraphicFramePr>
        <p:xfrm>
          <a:off x="3268430" y="4442917"/>
          <a:ext cx="2215094" cy="1476729"/>
        </p:xfrm>
        <a:graphic>
          <a:graphicData uri="http://schemas.openxmlformats.org/drawingml/2006/chart">
            <c:chart xmlns:c="http://schemas.openxmlformats.org/drawingml/2006/chart" xmlns:r="http://schemas.openxmlformats.org/officeDocument/2006/relationships" r:id="rId7"/>
          </a:graphicData>
        </a:graphic>
      </p:graphicFrame>
      <p:sp>
        <p:nvSpPr>
          <p:cNvPr id="175" name="TextBox 174"/>
          <p:cNvSpPr txBox="1"/>
          <p:nvPr/>
        </p:nvSpPr>
        <p:spPr>
          <a:xfrm>
            <a:off x="3805833" y="4442917"/>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65+</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6" name="Chart 175"/>
          <p:cNvGraphicFramePr/>
          <p:nvPr>
            <p:extLst>
              <p:ext uri="{D42A27DB-BD31-4B8C-83A1-F6EECF244321}">
                <p14:modId xmlns:p14="http://schemas.microsoft.com/office/powerpoint/2010/main" val="2962202876"/>
              </p:ext>
            </p:extLst>
          </p:nvPr>
        </p:nvGraphicFramePr>
        <p:xfrm>
          <a:off x="6404764" y="1833067"/>
          <a:ext cx="2215094" cy="1476729"/>
        </p:xfrm>
        <a:graphic>
          <a:graphicData uri="http://schemas.openxmlformats.org/drawingml/2006/chart">
            <c:chart xmlns:c="http://schemas.openxmlformats.org/drawingml/2006/chart" xmlns:r="http://schemas.openxmlformats.org/officeDocument/2006/relationships" r:id="rId8"/>
          </a:graphicData>
        </a:graphic>
      </p:graphicFrame>
      <p:sp>
        <p:nvSpPr>
          <p:cNvPr id="177" name="TextBox 176"/>
          <p:cNvSpPr txBox="1"/>
          <p:nvPr/>
        </p:nvSpPr>
        <p:spPr>
          <a:xfrm>
            <a:off x="6942167" y="1833067"/>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Urban (C)</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8" name="Chart 177"/>
          <p:cNvGraphicFramePr/>
          <p:nvPr>
            <p:extLst>
              <p:ext uri="{D42A27DB-BD31-4B8C-83A1-F6EECF244321}">
                <p14:modId xmlns:p14="http://schemas.microsoft.com/office/powerpoint/2010/main" val="757718259"/>
              </p:ext>
            </p:extLst>
          </p:nvPr>
        </p:nvGraphicFramePr>
        <p:xfrm>
          <a:off x="6404764" y="3095516"/>
          <a:ext cx="2215094" cy="1476729"/>
        </p:xfrm>
        <a:graphic>
          <a:graphicData uri="http://schemas.openxmlformats.org/drawingml/2006/chart">
            <c:chart xmlns:c="http://schemas.openxmlformats.org/drawingml/2006/chart" xmlns:r="http://schemas.openxmlformats.org/officeDocument/2006/relationships" r:id="rId9"/>
          </a:graphicData>
        </a:graphic>
      </p:graphicFrame>
      <p:sp>
        <p:nvSpPr>
          <p:cNvPr id="179" name="TextBox 178"/>
          <p:cNvSpPr txBox="1"/>
          <p:nvPr/>
        </p:nvSpPr>
        <p:spPr>
          <a:xfrm>
            <a:off x="6942167" y="3095516"/>
            <a:ext cx="128936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Suburban (D)</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80" name="Chart 179"/>
          <p:cNvGraphicFramePr/>
          <p:nvPr>
            <p:extLst>
              <p:ext uri="{D42A27DB-BD31-4B8C-83A1-F6EECF244321}">
                <p14:modId xmlns:p14="http://schemas.microsoft.com/office/powerpoint/2010/main" val="1386621920"/>
              </p:ext>
            </p:extLst>
          </p:nvPr>
        </p:nvGraphicFramePr>
        <p:xfrm>
          <a:off x="6421205" y="4433392"/>
          <a:ext cx="2215094" cy="1476729"/>
        </p:xfrm>
        <a:graphic>
          <a:graphicData uri="http://schemas.openxmlformats.org/drawingml/2006/chart">
            <c:chart xmlns:c="http://schemas.openxmlformats.org/drawingml/2006/chart" xmlns:r="http://schemas.openxmlformats.org/officeDocument/2006/relationships" r:id="rId10"/>
          </a:graphicData>
        </a:graphic>
      </p:graphicFrame>
      <p:sp>
        <p:nvSpPr>
          <p:cNvPr id="181" name="TextBox 180"/>
          <p:cNvSpPr txBox="1"/>
          <p:nvPr/>
        </p:nvSpPr>
        <p:spPr>
          <a:xfrm>
            <a:off x="6958608" y="4433392"/>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Rural (E)</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82" name="Rectangle 181"/>
          <p:cNvSpPr/>
          <p:nvPr/>
        </p:nvSpPr>
        <p:spPr>
          <a:xfrm>
            <a:off x="83490" y="6306368"/>
            <a:ext cx="7033137" cy="461665"/>
          </a:xfrm>
          <a:prstGeom prst="rect">
            <a:avLst/>
          </a:prstGeom>
        </p:spPr>
        <p:txBody>
          <a:bodyPr wrap="square">
            <a:spAutoFit/>
          </a:bodyPr>
          <a:lstStyle/>
          <a:p>
            <a:r>
              <a:rPr lang="en-US" sz="800" dirty="0">
                <a:solidFill>
                  <a:schemeClr val="tx1"/>
                </a:solidFill>
                <a:latin typeface="Arial" panose="020B0604020202020204" pitchFamily="34" charset="0"/>
                <a:cs typeface="Arial" panose="020B0604020202020204" pitchFamily="34" charset="0"/>
              </a:rPr>
              <a:t>Base: All Australia Respondents. </a:t>
            </a:r>
            <a:r>
              <a:rPr lang="pt-BR" sz="800" dirty="0">
                <a:solidFill>
                  <a:schemeClr val="tx1"/>
                </a:solidFill>
                <a:latin typeface="Arial" panose="020B0604020202020204" pitchFamily="34" charset="0"/>
                <a:cs typeface="Arial" panose="020B0604020202020204" pitchFamily="34" charset="0"/>
              </a:rPr>
              <a:t>Males: 18-39 (n=90), 40-64 (n=153), 65+ (n=159); Females: 18-39 (n=70), 40-64 (n=167), 65+ (n=161); </a:t>
            </a:r>
            <a:endParaRPr lang="pt-BR" sz="800" dirty="0" smtClean="0">
              <a:solidFill>
                <a:schemeClr val="tx1"/>
              </a:solidFill>
              <a:latin typeface="Arial" panose="020B0604020202020204" pitchFamily="34" charset="0"/>
              <a:cs typeface="Arial" panose="020B0604020202020204" pitchFamily="34" charset="0"/>
            </a:endParaRPr>
          </a:p>
          <a:p>
            <a:r>
              <a:rPr lang="pt-BR" sz="800" dirty="0" smtClean="0">
                <a:solidFill>
                  <a:schemeClr val="tx1"/>
                </a:solidFill>
                <a:latin typeface="Arial" panose="020B0604020202020204" pitchFamily="34" charset="0"/>
                <a:cs typeface="Arial" panose="020B0604020202020204" pitchFamily="34" charset="0"/>
              </a:rPr>
              <a:t>Locale</a:t>
            </a:r>
            <a:r>
              <a:rPr lang="pt-BR" sz="800" dirty="0">
                <a:solidFill>
                  <a:schemeClr val="tx1"/>
                </a:solidFill>
                <a:latin typeface="Arial" panose="020B0604020202020204" pitchFamily="34" charset="0"/>
                <a:cs typeface="Arial" panose="020B0604020202020204" pitchFamily="34" charset="0"/>
              </a:rPr>
              <a:t>: Urban (n=525), Suburban (n=197), Rural (n=78)</a:t>
            </a:r>
            <a:endParaRPr lang="en-US" sz="800" dirty="0" smtClean="0">
              <a:solidFill>
                <a:schemeClr val="tx1"/>
              </a:solidFill>
              <a:latin typeface="Arial" panose="020B0604020202020204" pitchFamily="34" charset="0"/>
              <a:cs typeface="Arial" panose="020B0604020202020204" pitchFamily="34" charset="0"/>
            </a:endParaRPr>
          </a:p>
          <a:p>
            <a:r>
              <a:rPr lang="en-US" sz="800" dirty="0" smtClean="0">
                <a:solidFill>
                  <a:schemeClr val="tx1"/>
                </a:solidFill>
                <a:latin typeface="Arial" panose="020B0604020202020204" pitchFamily="34" charset="0"/>
                <a:cs typeface="Arial" panose="020B0604020202020204" pitchFamily="34" charset="0"/>
              </a:rPr>
              <a:t>Q6</a:t>
            </a:r>
            <a:r>
              <a:rPr lang="en-US" sz="800" dirty="0">
                <a:solidFill>
                  <a:schemeClr val="tx1"/>
                </a:solidFill>
                <a:latin typeface="Arial" panose="020B0604020202020204" pitchFamily="34" charset="0"/>
                <a:cs typeface="Arial" panose="020B0604020202020204" pitchFamily="34" charset="0"/>
              </a:rPr>
              <a:t>. Do you know what a blood clot in your lung (also known as pulmonary embolism) would feel like if you had one personally?</a:t>
            </a:r>
          </a:p>
        </p:txBody>
      </p:sp>
      <p:pic>
        <p:nvPicPr>
          <p:cNvPr id="50" name="Picture 49"/>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8327550" y="101365"/>
            <a:ext cx="612648" cy="612648"/>
          </a:xfrm>
          <a:prstGeom prst="rect">
            <a:avLst/>
          </a:prstGeom>
        </p:spPr>
      </p:pic>
      <p:sp>
        <p:nvSpPr>
          <p:cNvPr id="3" name="TextBox 2"/>
          <p:cNvSpPr txBox="1"/>
          <p:nvPr/>
        </p:nvSpPr>
        <p:spPr>
          <a:xfrm>
            <a:off x="4671275" y="3258929"/>
            <a:ext cx="258404" cy="246221"/>
          </a:xfrm>
          <a:prstGeom prst="rect">
            <a:avLst/>
          </a:prstGeom>
          <a:noFill/>
        </p:spPr>
        <p:txBody>
          <a:bodyPr wrap="none" rtlCol="0">
            <a:spAutoFit/>
          </a:bodyPr>
          <a:lstStyle/>
          <a:p>
            <a:r>
              <a:rPr lang="en-US" sz="1000" dirty="0" smtClean="0">
                <a:solidFill>
                  <a:schemeClr val="tx1"/>
                </a:solidFill>
              </a:rPr>
              <a:t>A</a:t>
            </a:r>
            <a:endParaRPr lang="en-US" sz="1000" dirty="0">
              <a:solidFill>
                <a:schemeClr val="tx1"/>
              </a:solidFill>
            </a:endParaRPr>
          </a:p>
        </p:txBody>
      </p:sp>
    </p:spTree>
    <p:extLst>
      <p:ext uri="{BB962C8B-B14F-4D97-AF65-F5344CB8AC3E}">
        <p14:creationId xmlns:p14="http://schemas.microsoft.com/office/powerpoint/2010/main" val="1828163321"/>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ounded Rectangle 10"/>
          <p:cNvSpPr/>
          <p:nvPr/>
        </p:nvSpPr>
        <p:spPr bwMode="auto">
          <a:xfrm>
            <a:off x="5844209" y="1388440"/>
            <a:ext cx="2886323" cy="3898099"/>
          </a:xfrm>
          <a:prstGeom prst="roundRect">
            <a:avLst/>
          </a:prstGeom>
          <a:solidFill>
            <a:schemeClr val="bg1">
              <a:lumMod val="95000"/>
            </a:schemeClr>
          </a:solidFill>
          <a:ln w="9525" cap="flat" cmpd="sng" algn="ctr">
            <a:solidFill>
              <a:srgbClr val="C00000"/>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9" name="Rounded Rectangle 8"/>
          <p:cNvSpPr/>
          <p:nvPr/>
        </p:nvSpPr>
        <p:spPr bwMode="auto">
          <a:xfrm>
            <a:off x="956799" y="1395060"/>
            <a:ext cx="4823800" cy="3891479"/>
          </a:xfrm>
          <a:prstGeom prst="roundRect">
            <a:avLst/>
          </a:prstGeom>
          <a:solidFill>
            <a:schemeClr val="bg1">
              <a:lumMod val="95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184</a:t>
            </a:fld>
            <a:r>
              <a:rPr lang="en-US" smtClean="0"/>
              <a:t> -</a:t>
            </a:r>
            <a:endParaRPr lang="en-US"/>
          </a:p>
        </p:txBody>
      </p:sp>
      <p:graphicFrame>
        <p:nvGraphicFramePr>
          <p:cNvPr id="4" name="Chart 3"/>
          <p:cNvGraphicFramePr/>
          <p:nvPr>
            <p:extLst>
              <p:ext uri="{D42A27DB-BD31-4B8C-83A1-F6EECF244321}">
                <p14:modId xmlns:p14="http://schemas.microsoft.com/office/powerpoint/2010/main" val="1872198521"/>
              </p:ext>
            </p:extLst>
          </p:nvPr>
        </p:nvGraphicFramePr>
        <p:xfrm>
          <a:off x="386217" y="964425"/>
          <a:ext cx="8439149" cy="4064000"/>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Box 4"/>
          <p:cNvSpPr txBox="1"/>
          <p:nvPr/>
        </p:nvSpPr>
        <p:spPr>
          <a:xfrm>
            <a:off x="1657047" y="674866"/>
            <a:ext cx="6008018" cy="338554"/>
          </a:xfrm>
          <a:prstGeom prst="rect">
            <a:avLst/>
          </a:prstGeom>
          <a:noFill/>
        </p:spPr>
        <p:txBody>
          <a:bodyPr wrap="square" rtlCol="0">
            <a:spAutoFit/>
          </a:bodyPr>
          <a:lstStyle/>
          <a:p>
            <a:pPr algn="ctr"/>
            <a:r>
              <a:rPr lang="en-US" sz="1600" i="1" dirty="0" smtClean="0">
                <a:solidFill>
                  <a:schemeClr val="tx1"/>
                </a:solidFill>
                <a:latin typeface="Arial" panose="020B0604020202020204" pitchFamily="34" charset="0"/>
                <a:cs typeface="Arial" panose="020B0604020202020204" pitchFamily="34" charset="0"/>
              </a:rPr>
              <a:t>Among Australians Claiming to Know What a PE Feels Like</a:t>
            </a:r>
            <a:endParaRPr lang="en-US" sz="1400" i="1" dirty="0">
              <a:solidFill>
                <a:schemeClr val="tx1"/>
              </a:solidFill>
              <a:latin typeface="Arial" panose="020B0604020202020204" pitchFamily="34" charset="0"/>
              <a:cs typeface="Arial" panose="020B0604020202020204" pitchFamily="34" charset="0"/>
            </a:endParaRPr>
          </a:p>
        </p:txBody>
      </p:sp>
      <p:sp>
        <p:nvSpPr>
          <p:cNvPr id="6" name="Title 1"/>
          <p:cNvSpPr txBox="1">
            <a:spLocks/>
          </p:cNvSpPr>
          <p:nvPr/>
        </p:nvSpPr>
        <p:spPr>
          <a:xfrm>
            <a:off x="139147" y="139465"/>
            <a:ext cx="893329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Perceived Symptoms of a Pulmonary Embolism</a:t>
            </a:r>
            <a:endParaRPr lang="en-US" sz="2400" kern="0" dirty="0"/>
          </a:p>
        </p:txBody>
      </p:sp>
      <p:sp>
        <p:nvSpPr>
          <p:cNvPr id="8" name="Rectangle 7"/>
          <p:cNvSpPr/>
          <p:nvPr/>
        </p:nvSpPr>
        <p:spPr>
          <a:xfrm>
            <a:off x="83490" y="6310774"/>
            <a:ext cx="7366882" cy="461665"/>
          </a:xfrm>
          <a:prstGeom prst="rect">
            <a:avLst/>
          </a:prstGeom>
        </p:spPr>
        <p:txBody>
          <a:bodyPr wrap="square">
            <a:spAutoFit/>
          </a:bodyPr>
          <a:lstStyle/>
          <a:p>
            <a:r>
              <a:rPr lang="en-US" sz="800" dirty="0">
                <a:solidFill>
                  <a:schemeClr val="tx1"/>
                </a:solidFill>
                <a:latin typeface="Arial" panose="020B0604020202020204" pitchFamily="34" charset="0"/>
                <a:cs typeface="Arial" panose="020B0604020202020204" pitchFamily="34" charset="0"/>
              </a:rPr>
              <a:t>Base: All Australia Respondents. </a:t>
            </a:r>
            <a:r>
              <a:rPr lang="en-US" sz="800" dirty="0" smtClean="0">
                <a:solidFill>
                  <a:schemeClr val="tx1"/>
                </a:solidFill>
                <a:latin typeface="Arial" panose="020B0604020202020204" pitchFamily="34" charset="0"/>
                <a:cs typeface="Arial" panose="020B0604020202020204" pitchFamily="34" charset="0"/>
              </a:rPr>
              <a:t>aware of symptoms at Q4</a:t>
            </a:r>
            <a:r>
              <a:rPr lang="en-US" sz="800" dirty="0">
                <a:solidFill>
                  <a:schemeClr val="tx1"/>
                </a:solidFill>
                <a:latin typeface="Arial" panose="020B0604020202020204" pitchFamily="34" charset="0"/>
                <a:cs typeface="Arial" panose="020B0604020202020204" pitchFamily="34" charset="0"/>
              </a:rPr>
              <a:t>. Males: 18-39 (</a:t>
            </a:r>
            <a:r>
              <a:rPr lang="en-US" sz="800" dirty="0" smtClean="0">
                <a:solidFill>
                  <a:schemeClr val="tx1"/>
                </a:solidFill>
                <a:latin typeface="Arial" panose="020B0604020202020204" pitchFamily="34" charset="0"/>
                <a:cs typeface="Arial" panose="020B0604020202020204" pitchFamily="34" charset="0"/>
              </a:rPr>
              <a:t>n=14*), </a:t>
            </a:r>
            <a:r>
              <a:rPr lang="en-US" sz="800" dirty="0">
                <a:solidFill>
                  <a:schemeClr val="tx1"/>
                </a:solidFill>
                <a:latin typeface="Arial" panose="020B0604020202020204" pitchFamily="34" charset="0"/>
                <a:cs typeface="Arial" panose="020B0604020202020204" pitchFamily="34" charset="0"/>
              </a:rPr>
              <a:t>40-64 (</a:t>
            </a:r>
            <a:r>
              <a:rPr lang="en-US" sz="800" dirty="0" smtClean="0">
                <a:solidFill>
                  <a:schemeClr val="tx1"/>
                </a:solidFill>
                <a:latin typeface="Arial" panose="020B0604020202020204" pitchFamily="34" charset="0"/>
                <a:cs typeface="Arial" panose="020B0604020202020204" pitchFamily="34" charset="0"/>
              </a:rPr>
              <a:t>n=6*), </a:t>
            </a:r>
            <a:r>
              <a:rPr lang="en-US" sz="800" dirty="0">
                <a:solidFill>
                  <a:schemeClr val="tx1"/>
                </a:solidFill>
                <a:latin typeface="Arial" panose="020B0604020202020204" pitchFamily="34" charset="0"/>
                <a:cs typeface="Arial" panose="020B0604020202020204" pitchFamily="34" charset="0"/>
              </a:rPr>
              <a:t>65+ (</a:t>
            </a:r>
            <a:r>
              <a:rPr lang="en-US" sz="800" dirty="0" smtClean="0">
                <a:solidFill>
                  <a:schemeClr val="tx1"/>
                </a:solidFill>
                <a:latin typeface="Arial" panose="020B0604020202020204" pitchFamily="34" charset="0"/>
                <a:cs typeface="Arial" panose="020B0604020202020204" pitchFamily="34" charset="0"/>
              </a:rPr>
              <a:t>n=20*); </a:t>
            </a:r>
            <a:r>
              <a:rPr lang="en-US" sz="800" dirty="0">
                <a:solidFill>
                  <a:schemeClr val="tx1"/>
                </a:solidFill>
                <a:latin typeface="Arial" panose="020B0604020202020204" pitchFamily="34" charset="0"/>
                <a:cs typeface="Arial" panose="020B0604020202020204" pitchFamily="34" charset="0"/>
              </a:rPr>
              <a:t>Females: 18-39 (n=13*), 40-64 (</a:t>
            </a:r>
            <a:r>
              <a:rPr lang="en-US" sz="800" dirty="0" smtClean="0">
                <a:solidFill>
                  <a:schemeClr val="tx1"/>
                </a:solidFill>
                <a:latin typeface="Arial" panose="020B0604020202020204" pitchFamily="34" charset="0"/>
                <a:cs typeface="Arial" panose="020B0604020202020204" pitchFamily="34" charset="0"/>
              </a:rPr>
              <a:t>n=16*), </a:t>
            </a:r>
          </a:p>
          <a:p>
            <a:r>
              <a:rPr lang="en-US" sz="800" dirty="0" smtClean="0">
                <a:solidFill>
                  <a:schemeClr val="tx1"/>
                </a:solidFill>
                <a:latin typeface="Arial" panose="020B0604020202020204" pitchFamily="34" charset="0"/>
                <a:cs typeface="Arial" panose="020B0604020202020204" pitchFamily="34" charset="0"/>
              </a:rPr>
              <a:t>65</a:t>
            </a:r>
            <a:r>
              <a:rPr lang="en-US" sz="800" dirty="0">
                <a:solidFill>
                  <a:schemeClr val="tx1"/>
                </a:solidFill>
                <a:latin typeface="Arial" panose="020B0604020202020204" pitchFamily="34" charset="0"/>
                <a:cs typeface="Arial" panose="020B0604020202020204" pitchFamily="34" charset="0"/>
              </a:rPr>
              <a:t>+ (</a:t>
            </a:r>
            <a:r>
              <a:rPr lang="en-US" sz="800" dirty="0" smtClean="0">
                <a:solidFill>
                  <a:schemeClr val="tx1"/>
                </a:solidFill>
                <a:latin typeface="Arial" panose="020B0604020202020204" pitchFamily="34" charset="0"/>
                <a:cs typeface="Arial" panose="020B0604020202020204" pitchFamily="34" charset="0"/>
              </a:rPr>
              <a:t>n=26*) </a:t>
            </a:r>
            <a:r>
              <a:rPr lang="en-US" sz="800" dirty="0" smtClean="0">
                <a:solidFill>
                  <a:srgbClr val="C00000"/>
                </a:solidFill>
                <a:latin typeface="Arial" panose="020B0604020202020204" pitchFamily="34" charset="0"/>
                <a:cs typeface="Arial" panose="020B0604020202020204" pitchFamily="34" charset="0"/>
              </a:rPr>
              <a:t>*</a:t>
            </a:r>
            <a:r>
              <a:rPr lang="en-US" sz="800" dirty="0">
                <a:solidFill>
                  <a:srgbClr val="C00000"/>
                </a:solidFill>
                <a:latin typeface="Arial" panose="020B0604020202020204" pitchFamily="34" charset="0"/>
                <a:cs typeface="Arial" panose="020B0604020202020204" pitchFamily="34" charset="0"/>
              </a:rPr>
              <a:t>Caution: Small sample size, interpret with caution.</a:t>
            </a:r>
            <a:endParaRPr lang="en-US" sz="800" dirty="0" smtClean="0">
              <a:solidFill>
                <a:srgbClr val="C00000"/>
              </a:solidFill>
              <a:latin typeface="Arial" panose="020B0604020202020204" pitchFamily="34" charset="0"/>
              <a:cs typeface="Arial" panose="020B0604020202020204" pitchFamily="34" charset="0"/>
            </a:endParaRPr>
          </a:p>
          <a:p>
            <a:r>
              <a:rPr lang="en-US" sz="800" dirty="0">
                <a:solidFill>
                  <a:schemeClr val="tx1"/>
                </a:solidFill>
                <a:latin typeface="Arial" panose="020B0604020202020204" pitchFamily="34" charset="0"/>
                <a:cs typeface="Arial" panose="020B0604020202020204" pitchFamily="34" charset="0"/>
              </a:rPr>
              <a:t>Q7. Please indicate the signs or symptoms of a blood clot in your lung (also known as pulmonary embolism). (select all that apply)</a:t>
            </a:r>
          </a:p>
        </p:txBody>
      </p:sp>
      <p:sp>
        <p:nvSpPr>
          <p:cNvPr id="10" name="TextBox 9"/>
          <p:cNvSpPr txBox="1"/>
          <p:nvPr/>
        </p:nvSpPr>
        <p:spPr>
          <a:xfrm>
            <a:off x="2106852" y="4964095"/>
            <a:ext cx="2339929"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Actual Symptoms</a:t>
            </a:r>
            <a:endParaRPr lang="en-US" sz="1400" b="1" dirty="0">
              <a:solidFill>
                <a:schemeClr val="tx2"/>
              </a:solidFill>
              <a:latin typeface="Arial" panose="020B0604020202020204" pitchFamily="34" charset="0"/>
              <a:cs typeface="Arial" panose="020B0604020202020204" pitchFamily="34" charset="0"/>
            </a:endParaRPr>
          </a:p>
        </p:txBody>
      </p:sp>
      <p:sp>
        <p:nvSpPr>
          <p:cNvPr id="12" name="TextBox 11"/>
          <p:cNvSpPr txBox="1"/>
          <p:nvPr/>
        </p:nvSpPr>
        <p:spPr>
          <a:xfrm>
            <a:off x="6232960" y="4962606"/>
            <a:ext cx="2339929" cy="307777"/>
          </a:xfrm>
          <a:prstGeom prst="rect">
            <a:avLst/>
          </a:prstGeom>
          <a:noFill/>
        </p:spPr>
        <p:txBody>
          <a:bodyPr wrap="square" rtlCol="0">
            <a:spAutoFit/>
          </a:bodyPr>
          <a:lstStyle/>
          <a:p>
            <a:pPr algn="ctr"/>
            <a:r>
              <a:rPr lang="en-US" sz="1400" b="1" dirty="0" smtClean="0">
                <a:solidFill>
                  <a:srgbClr val="C00000"/>
                </a:solidFill>
                <a:latin typeface="Arial" panose="020B0604020202020204" pitchFamily="34" charset="0"/>
                <a:cs typeface="Arial" panose="020B0604020202020204" pitchFamily="34" charset="0"/>
              </a:rPr>
              <a:t>Inaccurate Symptoms</a:t>
            </a:r>
            <a:endParaRPr lang="en-US" sz="1400" b="1" dirty="0">
              <a:solidFill>
                <a:srgbClr val="C00000"/>
              </a:solidFill>
              <a:latin typeface="Arial" panose="020B0604020202020204" pitchFamily="34" charset="0"/>
              <a:cs typeface="Arial" panose="020B0604020202020204" pitchFamily="34" charset="0"/>
            </a:endParaRPr>
          </a:p>
        </p:txBody>
      </p:sp>
      <p:graphicFrame>
        <p:nvGraphicFramePr>
          <p:cNvPr id="3" name="Table 2"/>
          <p:cNvGraphicFramePr>
            <a:graphicFrameLocks noGrp="1"/>
          </p:cNvGraphicFramePr>
          <p:nvPr>
            <p:extLst>
              <p:ext uri="{D42A27DB-BD31-4B8C-83A1-F6EECF244321}">
                <p14:modId xmlns:p14="http://schemas.microsoft.com/office/powerpoint/2010/main" val="2930833478"/>
              </p:ext>
            </p:extLst>
          </p:nvPr>
        </p:nvGraphicFramePr>
        <p:xfrm>
          <a:off x="1518702" y="5399818"/>
          <a:ext cx="5306693" cy="914400"/>
        </p:xfrm>
        <a:graphic>
          <a:graphicData uri="http://schemas.openxmlformats.org/drawingml/2006/table">
            <a:tbl>
              <a:tblPr firstRow="1" bandRow="1">
                <a:tableStyleId>{16D9F66E-5EB9-4882-86FB-DCBF35E3C3E4}</a:tableStyleId>
              </a:tblPr>
              <a:tblGrid>
                <a:gridCol w="1472669"/>
                <a:gridCol w="639004"/>
                <a:gridCol w="639004"/>
                <a:gridCol w="639004"/>
                <a:gridCol w="639004"/>
                <a:gridCol w="639004"/>
                <a:gridCol w="639004"/>
              </a:tblGrid>
              <a:tr h="0">
                <a:tc>
                  <a:txBody>
                    <a:bodyPr/>
                    <a:lstStyle/>
                    <a:p>
                      <a:r>
                        <a:rPr lang="en-US" sz="900" dirty="0" smtClean="0">
                          <a:latin typeface="Arial" panose="020B0604020202020204" pitchFamily="34" charset="0"/>
                          <a:cs typeface="Arial" panose="020B0604020202020204" pitchFamily="34" charset="0"/>
                        </a:rPr>
                        <a:t>Remaining</a:t>
                      </a:r>
                      <a:r>
                        <a:rPr lang="en-US" sz="900" baseline="0" dirty="0" smtClean="0">
                          <a:latin typeface="Arial" panose="020B0604020202020204" pitchFamily="34" charset="0"/>
                          <a:cs typeface="Arial" panose="020B0604020202020204" pitchFamily="34" charset="0"/>
                        </a:rPr>
                        <a:t> Responses:</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M 18-39</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F 18-39</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M 40-64</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F 40-64</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M 65+</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F</a:t>
                      </a:r>
                      <a:r>
                        <a:rPr lang="en-US" sz="900" baseline="0" dirty="0" smtClean="0">
                          <a:latin typeface="Arial" panose="020B0604020202020204" pitchFamily="34" charset="0"/>
                          <a:cs typeface="Arial" panose="020B0604020202020204" pitchFamily="34" charset="0"/>
                        </a:rPr>
                        <a:t> 65+</a:t>
                      </a:r>
                      <a:endParaRPr lang="en-US" sz="900" dirty="0">
                        <a:latin typeface="Arial" panose="020B0604020202020204" pitchFamily="34" charset="0"/>
                        <a:cs typeface="Arial" panose="020B0604020202020204" pitchFamily="34" charset="0"/>
                      </a:endParaRPr>
                    </a:p>
                  </a:txBody>
                  <a:tcPr/>
                </a:tc>
              </a:tr>
              <a:tr h="205740">
                <a:tc>
                  <a:txBody>
                    <a:bodyPr/>
                    <a:lstStyle/>
                    <a:p>
                      <a:r>
                        <a:rPr lang="en-US" sz="900" i="1" dirty="0" smtClean="0">
                          <a:latin typeface="Arial" panose="020B0604020202020204" pitchFamily="34" charset="0"/>
                          <a:cs typeface="Arial" panose="020B0604020202020204" pitchFamily="34" charset="0"/>
                        </a:rPr>
                        <a:t>Other</a:t>
                      </a:r>
                    </a:p>
                  </a:txBody>
                  <a:tcPr/>
                </a:tc>
                <a:tc>
                  <a:txBody>
                    <a:bodyPr/>
                    <a:lstStyle/>
                    <a:p>
                      <a:pPr algn="ctr" fontAlgn="ctr"/>
                      <a:r>
                        <a:rPr lang="en-US" sz="900" b="0" i="0" u="none" strike="noStrike" dirty="0">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dirty="0" smtClean="0">
                          <a:solidFill>
                            <a:srgbClr val="000000"/>
                          </a:solidFill>
                          <a:effectLst/>
                          <a:latin typeface="Arial"/>
                        </a:rPr>
                        <a:t>-</a:t>
                      </a:r>
                      <a:endParaRPr lang="en-US" sz="900" b="0" i="0" u="none" strike="noStrike" dirty="0">
                        <a:solidFill>
                          <a:srgbClr val="000000"/>
                        </a:solidFill>
                        <a:effectLst/>
                        <a:latin typeface="Arial"/>
                      </a:endParaRPr>
                    </a:p>
                  </a:txBody>
                  <a:tcPr marL="9525" marR="9525" marT="9525" marB="0" anchor="ctr">
                    <a:solidFill>
                      <a:srgbClr val="F3F5F5"/>
                    </a:solidFill>
                  </a:tcP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10%</a:t>
                      </a:r>
                    </a:p>
                  </a:txBody>
                  <a:tcPr marL="9525" marR="9525" marT="9525" marB="0" anchor="ctr"/>
                </a:tc>
                <a:tc>
                  <a:txBody>
                    <a:bodyPr/>
                    <a:lstStyle/>
                    <a:p>
                      <a:pPr algn="ctr" fontAlgn="ctr"/>
                      <a:r>
                        <a:rPr lang="en-US" sz="900" b="0" i="0" u="none" strike="noStrike">
                          <a:solidFill>
                            <a:srgbClr val="000000"/>
                          </a:solidFill>
                          <a:effectLst/>
                          <a:latin typeface="Arial"/>
                        </a:rPr>
                        <a:t>4%</a:t>
                      </a:r>
                    </a:p>
                  </a:txBody>
                  <a:tcPr marL="9525" marR="9525" marT="9525" marB="0" anchor="ctr"/>
                </a:tc>
              </a:tr>
              <a:tr h="205740">
                <a:tc>
                  <a:txBody>
                    <a:bodyPr/>
                    <a:lstStyle/>
                    <a:p>
                      <a:r>
                        <a:rPr lang="en-US" sz="900" i="1" dirty="0" smtClean="0">
                          <a:latin typeface="Arial" panose="020B0604020202020204" pitchFamily="34" charset="0"/>
                          <a:cs typeface="Arial" panose="020B0604020202020204" pitchFamily="34" charset="0"/>
                        </a:rPr>
                        <a:t>None of the above</a:t>
                      </a:r>
                      <a:endParaRPr lang="en-US" sz="900" i="1" dirty="0">
                        <a:latin typeface="Arial" panose="020B0604020202020204" pitchFamily="34" charset="0"/>
                        <a:cs typeface="Arial" panose="020B0604020202020204" pitchFamily="34" charset="0"/>
                      </a:endParaRPr>
                    </a:p>
                  </a:txBody>
                  <a:tcP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dirty="0" smtClean="0">
                          <a:solidFill>
                            <a:srgbClr val="000000"/>
                          </a:solidFill>
                          <a:effectLst/>
                          <a:latin typeface="Arial"/>
                        </a:rPr>
                        <a:t>-</a:t>
                      </a:r>
                      <a:endParaRPr lang="en-US" sz="900" b="0" i="0" u="none" strike="noStrike" dirty="0">
                        <a:solidFill>
                          <a:srgbClr val="000000"/>
                        </a:solidFill>
                        <a:effectLst/>
                        <a:latin typeface="Arial"/>
                      </a:endParaRP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r>
              <a:tr h="205740">
                <a:tc>
                  <a:txBody>
                    <a:bodyPr/>
                    <a:lstStyle/>
                    <a:p>
                      <a:r>
                        <a:rPr lang="en-US" sz="900" i="1" dirty="0" smtClean="0">
                          <a:latin typeface="Arial" panose="020B0604020202020204" pitchFamily="34" charset="0"/>
                          <a:cs typeface="Arial" panose="020B0604020202020204" pitchFamily="34" charset="0"/>
                        </a:rPr>
                        <a:t>Not sure</a:t>
                      </a:r>
                      <a:endParaRPr lang="en-US" sz="900" i="1" dirty="0">
                        <a:latin typeface="Arial" panose="020B0604020202020204" pitchFamily="34" charset="0"/>
                        <a:cs typeface="Arial" panose="020B0604020202020204" pitchFamily="34" charset="0"/>
                      </a:endParaRPr>
                    </a:p>
                  </a:txBody>
                  <a:tcP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dirty="0" smtClean="0">
                          <a:solidFill>
                            <a:srgbClr val="000000"/>
                          </a:solidFill>
                          <a:effectLst/>
                          <a:latin typeface="Arial"/>
                        </a:rPr>
                        <a:t>-</a:t>
                      </a:r>
                      <a:endParaRPr lang="en-US" sz="900" b="0" i="0" u="none" strike="noStrike" dirty="0">
                        <a:solidFill>
                          <a:srgbClr val="000000"/>
                        </a:solidFill>
                        <a:effectLst/>
                        <a:latin typeface="Arial"/>
                      </a:endParaRPr>
                    </a:p>
                  </a:txBody>
                  <a:tcPr marL="9525" marR="9525" marT="9525" marB="0" anchor="ctr"/>
                </a:tc>
                <a:tc>
                  <a:txBody>
                    <a:bodyPr/>
                    <a:lstStyle/>
                    <a:p>
                      <a:pPr algn="ctr" fontAlgn="ctr"/>
                      <a:r>
                        <a:rPr lang="en-US" sz="900" b="0" i="0" u="none" strike="noStrike" dirty="0">
                          <a:solidFill>
                            <a:srgbClr val="000000"/>
                          </a:solidFill>
                          <a:effectLst/>
                          <a:latin typeface="Arial"/>
                        </a:rPr>
                        <a:t>13%</a:t>
                      </a:r>
                    </a:p>
                  </a:txBody>
                  <a:tcPr marL="9525" marR="9525" marT="9525" marB="0" anchor="ctr">
                    <a:solidFill>
                      <a:srgbClr val="F3F5F5"/>
                    </a:solidFill>
                  </a:tcPr>
                </a:tc>
                <a:tc>
                  <a:txBody>
                    <a:bodyPr/>
                    <a:lstStyle/>
                    <a:p>
                      <a:pPr algn="ctr" fontAlgn="ctr"/>
                      <a:r>
                        <a:rPr lang="en-US" sz="900" b="0" i="0" u="none" strike="noStrike">
                          <a:solidFill>
                            <a:srgbClr val="000000"/>
                          </a:solidFill>
                          <a:effectLst/>
                          <a:latin typeface="Arial"/>
                        </a:rPr>
                        <a:t>5%</a:t>
                      </a:r>
                    </a:p>
                  </a:txBody>
                  <a:tcPr marL="9525" marR="9525" marT="9525" marB="0" anchor="ctr"/>
                </a:tc>
                <a:tc>
                  <a:txBody>
                    <a:bodyPr/>
                    <a:lstStyle/>
                    <a:p>
                      <a:pPr algn="ctr" fontAlgn="ctr"/>
                      <a:r>
                        <a:rPr lang="en-US" sz="900" b="0" i="0" u="none" strike="noStrike" dirty="0">
                          <a:solidFill>
                            <a:srgbClr val="000000"/>
                          </a:solidFill>
                          <a:effectLst/>
                          <a:latin typeface="Arial"/>
                        </a:rPr>
                        <a:t>0%</a:t>
                      </a:r>
                    </a:p>
                  </a:txBody>
                  <a:tcPr marL="9525" marR="9525" marT="9525" marB="0" anchor="ctr"/>
                </a:tc>
              </a:tr>
            </a:tbl>
          </a:graphicData>
        </a:graphic>
      </p:graphicFrame>
      <p:pic>
        <p:nvPicPr>
          <p:cNvPr id="13" name="Picture 1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327550" y="101365"/>
            <a:ext cx="612648" cy="612648"/>
          </a:xfrm>
          <a:prstGeom prst="rect">
            <a:avLst/>
          </a:prstGeom>
        </p:spPr>
      </p:pic>
      <p:sp>
        <p:nvSpPr>
          <p:cNvPr id="14" name="TextBox 13"/>
          <p:cNvSpPr txBox="1"/>
          <p:nvPr/>
        </p:nvSpPr>
        <p:spPr>
          <a:xfrm>
            <a:off x="3806686" y="1323473"/>
            <a:ext cx="1121134" cy="507831"/>
          </a:xfrm>
          <a:prstGeom prst="rect">
            <a:avLst/>
          </a:prstGeom>
          <a:solidFill>
            <a:srgbClr val="002060"/>
          </a:solidFill>
          <a:ln>
            <a:solidFill>
              <a:srgbClr val="C00000"/>
            </a:solidFill>
          </a:ln>
        </p:spPr>
        <p:txBody>
          <a:bodyPr wrap="square" rtlCol="0">
            <a:spAutoFit/>
          </a:bodyPr>
          <a:lstStyle/>
          <a:p>
            <a:pPr algn="ctr"/>
            <a:r>
              <a:rPr lang="en-US" sz="900" b="1" dirty="0" smtClean="0">
                <a:latin typeface="Arial" panose="020B0604020202020204" pitchFamily="34" charset="0"/>
                <a:cs typeface="Arial" panose="020B0604020202020204" pitchFamily="34" charset="0"/>
              </a:rPr>
              <a:t>Males 40-64 not shown due to low base size.</a:t>
            </a:r>
            <a:endParaRPr lang="en-US" sz="9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26184377"/>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 name="Rounded Rectangle 174"/>
          <p:cNvSpPr/>
          <p:nvPr/>
        </p:nvSpPr>
        <p:spPr bwMode="auto">
          <a:xfrm>
            <a:off x="5854331" y="4066106"/>
            <a:ext cx="2832337" cy="812688"/>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sp>
        <p:nvSpPr>
          <p:cNvPr id="2" name="Slide Number Placeholder 1"/>
          <p:cNvSpPr>
            <a:spLocks noGrp="1"/>
          </p:cNvSpPr>
          <p:nvPr>
            <p:ph type="sldNum" sz="quarter" idx="10"/>
          </p:nvPr>
        </p:nvSpPr>
        <p:spPr/>
        <p:txBody>
          <a:bodyPr/>
          <a:lstStyle/>
          <a:p>
            <a:r>
              <a:rPr lang="en-US" smtClean="0">
                <a:solidFill>
                  <a:srgbClr val="FFFFFF"/>
                </a:solidFill>
              </a:rPr>
              <a:t> - </a:t>
            </a:r>
            <a:fld id="{8FAC1CE3-0013-4A1C-AA61-A816E609AAE0}" type="slidenum">
              <a:rPr lang="en-US" smtClean="0">
                <a:solidFill>
                  <a:srgbClr val="FFFFFF"/>
                </a:solidFill>
              </a:rPr>
              <a:pPr/>
              <a:t>185</a:t>
            </a:fld>
            <a:r>
              <a:rPr lang="en-US" smtClean="0">
                <a:solidFill>
                  <a:srgbClr val="FFFFFF"/>
                </a:solidFill>
              </a:rPr>
              <a:t> -</a:t>
            </a:r>
            <a:endParaRPr lang="en-US">
              <a:solidFill>
                <a:srgbClr val="FFFFFF"/>
              </a:solidFill>
            </a:endParaRPr>
          </a:p>
        </p:txBody>
      </p:sp>
      <p:grpSp>
        <p:nvGrpSpPr>
          <p:cNvPr id="24" name="Group 23"/>
          <p:cNvGrpSpPr/>
          <p:nvPr/>
        </p:nvGrpSpPr>
        <p:grpSpPr>
          <a:xfrm>
            <a:off x="139144" y="1225315"/>
            <a:ext cx="3670856" cy="1355960"/>
            <a:chOff x="139144" y="730015"/>
            <a:chExt cx="3670856" cy="1355960"/>
          </a:xfrm>
        </p:grpSpPr>
        <p:graphicFrame>
          <p:nvGraphicFramePr>
            <p:cNvPr id="6" name="Chart 5"/>
            <p:cNvGraphicFramePr/>
            <p:nvPr>
              <p:extLst>
                <p:ext uri="{D42A27DB-BD31-4B8C-83A1-F6EECF244321}">
                  <p14:modId xmlns:p14="http://schemas.microsoft.com/office/powerpoint/2010/main" val="1552377886"/>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2"/>
            </a:graphicData>
          </a:graphic>
        </p:graphicFrame>
        <p:cxnSp>
          <p:nvCxnSpPr>
            <p:cNvPr id="17" name="Straight Connector 1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 name="Straight Connector 1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 name="TextBox 18"/>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20" name="TextBox 19"/>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21" name="TextBox 20"/>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22" name="TextBox 21"/>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23" name="TextBox 22"/>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Hospital </a:t>
              </a:r>
              <a:r>
                <a:rPr lang="en-US" sz="1200" b="1" dirty="0" smtClean="0">
                  <a:solidFill>
                    <a:srgbClr val="000000"/>
                  </a:solidFill>
                  <a:latin typeface="Arial" panose="020B0604020202020204" pitchFamily="34" charset="0"/>
                  <a:cs typeface="Arial" panose="020B0604020202020204" pitchFamily="34" charset="0"/>
                </a:rPr>
                <a:t>stay^</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25" name="Group 24"/>
          <p:cNvGrpSpPr/>
          <p:nvPr/>
        </p:nvGrpSpPr>
        <p:grpSpPr>
          <a:xfrm>
            <a:off x="158196" y="2539612"/>
            <a:ext cx="3670856" cy="1355960"/>
            <a:chOff x="139144" y="730015"/>
            <a:chExt cx="3670856" cy="1355960"/>
          </a:xfrm>
        </p:grpSpPr>
        <p:graphicFrame>
          <p:nvGraphicFramePr>
            <p:cNvPr id="26" name="Chart 25"/>
            <p:cNvGraphicFramePr/>
            <p:nvPr>
              <p:extLst>
                <p:ext uri="{D42A27DB-BD31-4B8C-83A1-F6EECF244321}">
                  <p14:modId xmlns:p14="http://schemas.microsoft.com/office/powerpoint/2010/main" val="929771206"/>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3"/>
            </a:graphicData>
          </a:graphic>
        </p:graphicFrame>
        <p:cxnSp>
          <p:nvCxnSpPr>
            <p:cNvPr id="27" name="Straight Connector 2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 name="Straight Connector 2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9" name="TextBox 28"/>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30" name="TextBox 29"/>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31" name="TextBox 30"/>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32" name="TextBox 31"/>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33" name="TextBox 32"/>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smtClean="0">
                  <a:solidFill>
                    <a:srgbClr val="000000"/>
                  </a:solidFill>
                  <a:latin typeface="Arial" panose="020B0604020202020204" pitchFamily="34" charset="0"/>
                  <a:cs typeface="Arial" panose="020B0604020202020204" pitchFamily="34" charset="0"/>
                </a:rPr>
                <a:t>Surgery^</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34" name="Group 33"/>
          <p:cNvGrpSpPr/>
          <p:nvPr/>
        </p:nvGrpSpPr>
        <p:grpSpPr>
          <a:xfrm>
            <a:off x="139147" y="3840008"/>
            <a:ext cx="3670856" cy="1355960"/>
            <a:chOff x="139144" y="730015"/>
            <a:chExt cx="3670856" cy="1355960"/>
          </a:xfrm>
        </p:grpSpPr>
        <p:graphicFrame>
          <p:nvGraphicFramePr>
            <p:cNvPr id="35" name="Chart 34"/>
            <p:cNvGraphicFramePr/>
            <p:nvPr>
              <p:extLst>
                <p:ext uri="{D42A27DB-BD31-4B8C-83A1-F6EECF244321}">
                  <p14:modId xmlns:p14="http://schemas.microsoft.com/office/powerpoint/2010/main" val="374086260"/>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4"/>
            </a:graphicData>
          </a:graphic>
        </p:graphicFrame>
        <p:cxnSp>
          <p:nvCxnSpPr>
            <p:cNvPr id="36" name="Straight Connector 35"/>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Straight Connector 36"/>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8" name="TextBox 37"/>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39" name="TextBox 38"/>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40" name="TextBox 39"/>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41" name="TextBox 40"/>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42" name="TextBox 41"/>
            <p:cNvSpPr txBox="1"/>
            <p:nvPr/>
          </p:nvSpPr>
          <p:spPr>
            <a:xfrm>
              <a:off x="781047"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Not moving for long periods </a:t>
              </a:r>
              <a:r>
                <a:rPr lang="en-US" sz="1200" b="1" dirty="0" smtClean="0">
                  <a:solidFill>
                    <a:srgbClr val="000000"/>
                  </a:solidFill>
                  <a:latin typeface="Arial" panose="020B0604020202020204" pitchFamily="34" charset="0"/>
                  <a:cs typeface="Arial" panose="020B0604020202020204" pitchFamily="34" charset="0"/>
                </a:rPr>
                <a:t>^</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43" name="Group 42"/>
          <p:cNvGrpSpPr/>
          <p:nvPr/>
        </p:nvGrpSpPr>
        <p:grpSpPr>
          <a:xfrm>
            <a:off x="139144" y="5154305"/>
            <a:ext cx="3670856" cy="1355960"/>
            <a:chOff x="139144" y="730015"/>
            <a:chExt cx="3670856" cy="1355960"/>
          </a:xfrm>
        </p:grpSpPr>
        <p:graphicFrame>
          <p:nvGraphicFramePr>
            <p:cNvPr id="44" name="Chart 43"/>
            <p:cNvGraphicFramePr/>
            <p:nvPr>
              <p:extLst>
                <p:ext uri="{D42A27DB-BD31-4B8C-83A1-F6EECF244321}">
                  <p14:modId xmlns:p14="http://schemas.microsoft.com/office/powerpoint/2010/main" val="3636896350"/>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5"/>
            </a:graphicData>
          </a:graphic>
        </p:graphicFrame>
        <p:cxnSp>
          <p:nvCxnSpPr>
            <p:cNvPr id="45" name="Straight Connector 44"/>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Straight Connector 45"/>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TextBox 46"/>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48" name="TextBox 47"/>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49" name="TextBox 48"/>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50" name="TextBox 49"/>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51" name="TextBox 50"/>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Pregnancy/Recent </a:t>
              </a:r>
              <a:r>
                <a:rPr lang="en-US" sz="1200" b="1" dirty="0" smtClean="0">
                  <a:solidFill>
                    <a:srgbClr val="000000"/>
                  </a:solidFill>
                  <a:latin typeface="Arial" panose="020B0604020202020204" pitchFamily="34" charset="0"/>
                  <a:cs typeface="Arial" panose="020B0604020202020204" pitchFamily="34" charset="0"/>
                </a:rPr>
                <a:t>birth^</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52" name="Group 51"/>
          <p:cNvGrpSpPr/>
          <p:nvPr/>
        </p:nvGrpSpPr>
        <p:grpSpPr>
          <a:xfrm>
            <a:off x="4205330" y="1225315"/>
            <a:ext cx="3670856" cy="1355960"/>
            <a:chOff x="139144" y="730015"/>
            <a:chExt cx="3670856" cy="1355960"/>
          </a:xfrm>
        </p:grpSpPr>
        <p:graphicFrame>
          <p:nvGraphicFramePr>
            <p:cNvPr id="53" name="Chart 52"/>
            <p:cNvGraphicFramePr/>
            <p:nvPr>
              <p:extLst>
                <p:ext uri="{D42A27DB-BD31-4B8C-83A1-F6EECF244321}">
                  <p14:modId xmlns:p14="http://schemas.microsoft.com/office/powerpoint/2010/main" val="3914902912"/>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6"/>
            </a:graphicData>
          </a:graphic>
        </p:graphicFrame>
        <p:cxnSp>
          <p:nvCxnSpPr>
            <p:cNvPr id="54" name="Straight Connector 53"/>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5" name="Straight Connector 54"/>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6" name="TextBox 55"/>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57" name="TextBox 56"/>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58" name="TextBox 57"/>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59" name="TextBox 58"/>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60" name="TextBox 59"/>
            <p:cNvSpPr txBox="1"/>
            <p:nvPr/>
          </p:nvSpPr>
          <p:spPr>
            <a:xfrm>
              <a:off x="753464"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Using estrogen-based </a:t>
              </a:r>
              <a:r>
                <a:rPr lang="en-US" sz="1200" b="1" dirty="0" smtClean="0">
                  <a:solidFill>
                    <a:srgbClr val="000000"/>
                  </a:solidFill>
                  <a:latin typeface="Arial" panose="020B0604020202020204" pitchFamily="34" charset="0"/>
                  <a:cs typeface="Arial" panose="020B0604020202020204" pitchFamily="34" charset="0"/>
                </a:rPr>
                <a:t>meds^</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61" name="Group 60"/>
          <p:cNvGrpSpPr/>
          <p:nvPr/>
        </p:nvGrpSpPr>
        <p:grpSpPr>
          <a:xfrm>
            <a:off x="4205330" y="2539612"/>
            <a:ext cx="3670856" cy="1355960"/>
            <a:chOff x="139144" y="730015"/>
            <a:chExt cx="3670856" cy="1355960"/>
          </a:xfrm>
        </p:grpSpPr>
        <p:graphicFrame>
          <p:nvGraphicFramePr>
            <p:cNvPr id="62" name="Chart 61"/>
            <p:cNvGraphicFramePr/>
            <p:nvPr>
              <p:extLst>
                <p:ext uri="{D42A27DB-BD31-4B8C-83A1-F6EECF244321}">
                  <p14:modId xmlns:p14="http://schemas.microsoft.com/office/powerpoint/2010/main" val="1750901772"/>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7"/>
            </a:graphicData>
          </a:graphic>
        </p:graphicFrame>
        <p:cxnSp>
          <p:nvCxnSpPr>
            <p:cNvPr id="63" name="Straight Connector 62"/>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4" name="Straight Connector 63"/>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5" name="TextBox 64"/>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66" name="TextBox 65"/>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67" name="TextBox 66"/>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68" name="TextBox 67"/>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69" name="TextBox 68"/>
            <p:cNvSpPr txBox="1"/>
            <p:nvPr/>
          </p:nvSpPr>
          <p:spPr>
            <a:xfrm>
              <a:off x="753464"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Family history of blood </a:t>
              </a:r>
              <a:r>
                <a:rPr lang="en-US" sz="1200" b="1" dirty="0" smtClean="0">
                  <a:solidFill>
                    <a:srgbClr val="000000"/>
                  </a:solidFill>
                  <a:latin typeface="Arial" panose="020B0604020202020204" pitchFamily="34" charset="0"/>
                  <a:cs typeface="Arial" panose="020B0604020202020204" pitchFamily="34" charset="0"/>
                </a:rPr>
                <a:t>clots^</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8" name="Group 7"/>
          <p:cNvGrpSpPr/>
          <p:nvPr/>
        </p:nvGrpSpPr>
        <p:grpSpPr>
          <a:xfrm>
            <a:off x="4114800" y="4038600"/>
            <a:ext cx="1744844" cy="1727843"/>
            <a:chOff x="7754687" y="1850555"/>
            <a:chExt cx="1744844" cy="1727843"/>
          </a:xfrm>
        </p:grpSpPr>
        <p:grpSp>
          <p:nvGrpSpPr>
            <p:cNvPr id="9" name="Group 8"/>
            <p:cNvGrpSpPr/>
            <p:nvPr/>
          </p:nvGrpSpPr>
          <p:grpSpPr>
            <a:xfrm>
              <a:off x="7754687" y="1850555"/>
              <a:ext cx="1739531" cy="1727843"/>
              <a:chOff x="7556975" y="1850555"/>
              <a:chExt cx="1739531" cy="1727843"/>
            </a:xfrm>
          </p:grpSpPr>
          <p:sp>
            <p:nvSpPr>
              <p:cNvPr id="88" name="Rounded Rectangle 87"/>
              <p:cNvSpPr/>
              <p:nvPr/>
            </p:nvSpPr>
            <p:spPr bwMode="auto">
              <a:xfrm>
                <a:off x="7556975" y="1850555"/>
                <a:ext cx="1327018" cy="1727843"/>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grpSp>
            <p:nvGrpSpPr>
              <p:cNvPr id="80" name="Group 79"/>
              <p:cNvGrpSpPr/>
              <p:nvPr/>
            </p:nvGrpSpPr>
            <p:grpSpPr>
              <a:xfrm>
                <a:off x="7633919" y="2759983"/>
                <a:ext cx="486337" cy="486337"/>
                <a:chOff x="446183" y="3541776"/>
                <a:chExt cx="838200" cy="838200"/>
              </a:xfrm>
            </p:grpSpPr>
            <p:sp>
              <p:nvSpPr>
                <p:cNvPr id="81" name="Oval 80"/>
                <p:cNvSpPr/>
                <p:nvPr/>
              </p:nvSpPr>
              <p:spPr>
                <a:xfrm>
                  <a:off x="446183" y="3541776"/>
                  <a:ext cx="838200" cy="838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2" name="Freeform 5"/>
                <p:cNvSpPr>
                  <a:spLocks noEditPoints="1"/>
                </p:cNvSpPr>
                <p:nvPr/>
              </p:nvSpPr>
              <p:spPr bwMode="auto">
                <a:xfrm>
                  <a:off x="711994" y="3629025"/>
                  <a:ext cx="316706" cy="675640"/>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CA" dirty="0">
                    <a:solidFill>
                      <a:srgbClr val="FFFFFF"/>
                    </a:solidFill>
                  </a:endParaRPr>
                </a:p>
              </p:txBody>
            </p:sp>
          </p:grpSp>
          <p:grpSp>
            <p:nvGrpSpPr>
              <p:cNvPr id="83" name="Group 82"/>
              <p:cNvGrpSpPr/>
              <p:nvPr/>
            </p:nvGrpSpPr>
            <p:grpSpPr>
              <a:xfrm>
                <a:off x="7620216" y="2038938"/>
                <a:ext cx="486337" cy="486337"/>
                <a:chOff x="446183" y="4590288"/>
                <a:chExt cx="838200" cy="838200"/>
              </a:xfrm>
            </p:grpSpPr>
            <p:sp>
              <p:nvSpPr>
                <p:cNvPr id="84" name="Oval 83"/>
                <p:cNvSpPr/>
                <p:nvPr/>
              </p:nvSpPr>
              <p:spPr>
                <a:xfrm>
                  <a:off x="446183" y="4590288"/>
                  <a:ext cx="838200" cy="838200"/>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5" name="Freeform 9"/>
                <p:cNvSpPr>
                  <a:spLocks noEditPoints="1"/>
                </p:cNvSpPr>
                <p:nvPr/>
              </p:nvSpPr>
              <p:spPr bwMode="auto">
                <a:xfrm>
                  <a:off x="742950" y="4667250"/>
                  <a:ext cx="255588" cy="692658"/>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CA">
                    <a:solidFill>
                      <a:srgbClr val="FFFFFF"/>
                    </a:solidFill>
                  </a:endParaRPr>
                </a:p>
              </p:txBody>
            </p:sp>
          </p:grpSp>
          <p:sp>
            <p:nvSpPr>
              <p:cNvPr id="86" name="TextBox 85"/>
              <p:cNvSpPr txBox="1"/>
              <p:nvPr/>
            </p:nvSpPr>
            <p:spPr>
              <a:xfrm>
                <a:off x="8057975" y="2000838"/>
                <a:ext cx="1238531" cy="553998"/>
              </a:xfrm>
              <a:prstGeom prst="rect">
                <a:avLst/>
              </a:prstGeom>
              <a:noFill/>
            </p:spPr>
            <p:txBody>
              <a:bodyPr wrap="square" rtlCol="0">
                <a:spAutoFit/>
              </a:bodyPr>
              <a:lstStyle/>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Blue bars</a:t>
                </a:r>
              </a:p>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Represent</a:t>
                </a:r>
              </a:p>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Males</a:t>
                </a:r>
              </a:p>
            </p:txBody>
          </p:sp>
        </p:grpSp>
        <p:sp>
          <p:nvSpPr>
            <p:cNvPr id="87" name="TextBox 86"/>
            <p:cNvSpPr txBox="1"/>
            <p:nvPr/>
          </p:nvSpPr>
          <p:spPr>
            <a:xfrm>
              <a:off x="8261000" y="2772506"/>
              <a:ext cx="1238531" cy="553998"/>
            </a:xfrm>
            <a:prstGeom prst="rect">
              <a:avLst/>
            </a:prstGeom>
            <a:noFill/>
          </p:spPr>
          <p:txBody>
            <a:bodyPr wrap="square" rtlCol="0">
              <a:spAutoFit/>
            </a:bodyPr>
            <a:lstStyle/>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Red bars</a:t>
              </a:r>
            </a:p>
            <a:p>
              <a:pPr fontAlgn="base">
                <a:spcBef>
                  <a:spcPct val="0"/>
                </a:spcBef>
                <a:spcAft>
                  <a:spcPct val="0"/>
                </a:spcAft>
              </a:pPr>
              <a:r>
                <a:rPr lang="en-US" sz="1000" b="1" dirty="0" smtClean="0">
                  <a:solidFill>
                    <a:srgbClr val="000000"/>
                  </a:solidFill>
                  <a:latin typeface="Arial" panose="020B0604020202020204" pitchFamily="34" charset="0"/>
                  <a:cs typeface="Arial" panose="020B0604020202020204" pitchFamily="34" charset="0"/>
                </a:rPr>
                <a:t>Represent </a:t>
              </a:r>
              <a:r>
                <a:rPr lang="en-US" sz="1000" b="1" dirty="0">
                  <a:solidFill>
                    <a:srgbClr val="000000"/>
                  </a:solidFill>
                  <a:latin typeface="Arial" panose="020B0604020202020204" pitchFamily="34" charset="0"/>
                  <a:cs typeface="Arial" panose="020B0604020202020204" pitchFamily="34" charset="0"/>
                </a:rPr>
                <a:t>Females</a:t>
              </a:r>
            </a:p>
          </p:txBody>
        </p:sp>
      </p:grpSp>
      <p:grpSp>
        <p:nvGrpSpPr>
          <p:cNvPr id="7" name="Group 6"/>
          <p:cNvGrpSpPr/>
          <p:nvPr/>
        </p:nvGrpSpPr>
        <p:grpSpPr>
          <a:xfrm>
            <a:off x="665612" y="1487039"/>
            <a:ext cx="255198" cy="990759"/>
            <a:chOff x="665612" y="1487039"/>
            <a:chExt cx="255198" cy="990759"/>
          </a:xfrm>
        </p:grpSpPr>
        <p:sp>
          <p:nvSpPr>
            <p:cNvPr id="4" name="TextBox 3"/>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91" name="TextBox 90"/>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92" name="TextBox 91"/>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93" name="TextBox 92"/>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94" name="TextBox 93"/>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95" name="TextBox 94"/>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31" name="Group 130"/>
          <p:cNvGrpSpPr/>
          <p:nvPr/>
        </p:nvGrpSpPr>
        <p:grpSpPr>
          <a:xfrm>
            <a:off x="665612" y="2784538"/>
            <a:ext cx="255198" cy="990759"/>
            <a:chOff x="665612" y="1487039"/>
            <a:chExt cx="255198" cy="990759"/>
          </a:xfrm>
        </p:grpSpPr>
        <p:sp>
          <p:nvSpPr>
            <p:cNvPr id="132" name="TextBox 131"/>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33" name="TextBox 132"/>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34" name="TextBox 133"/>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35" name="TextBox 134"/>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36" name="TextBox 135"/>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37" name="TextBox 136"/>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38" name="Group 137"/>
          <p:cNvGrpSpPr/>
          <p:nvPr/>
        </p:nvGrpSpPr>
        <p:grpSpPr>
          <a:xfrm>
            <a:off x="665612" y="4092943"/>
            <a:ext cx="255198" cy="990759"/>
            <a:chOff x="665612" y="1487039"/>
            <a:chExt cx="255198" cy="990759"/>
          </a:xfrm>
        </p:grpSpPr>
        <p:sp>
          <p:nvSpPr>
            <p:cNvPr id="139" name="TextBox 138"/>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40" name="TextBox 139"/>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41" name="TextBox 140"/>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42" name="TextBox 141"/>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43" name="TextBox 142"/>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44" name="TextBox 143"/>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45" name="Group 144"/>
          <p:cNvGrpSpPr/>
          <p:nvPr/>
        </p:nvGrpSpPr>
        <p:grpSpPr>
          <a:xfrm>
            <a:off x="665612" y="5433731"/>
            <a:ext cx="255198" cy="990759"/>
            <a:chOff x="665612" y="1487039"/>
            <a:chExt cx="255198" cy="990759"/>
          </a:xfrm>
        </p:grpSpPr>
        <p:sp>
          <p:nvSpPr>
            <p:cNvPr id="146" name="TextBox 145"/>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47" name="TextBox 146"/>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48" name="TextBox 147"/>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49" name="TextBox 148"/>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50" name="TextBox 149"/>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51" name="TextBox 150"/>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52" name="Group 151"/>
          <p:cNvGrpSpPr/>
          <p:nvPr/>
        </p:nvGrpSpPr>
        <p:grpSpPr>
          <a:xfrm>
            <a:off x="4726523" y="1493814"/>
            <a:ext cx="255198" cy="990759"/>
            <a:chOff x="665612" y="1487039"/>
            <a:chExt cx="255198" cy="990759"/>
          </a:xfrm>
        </p:grpSpPr>
        <p:sp>
          <p:nvSpPr>
            <p:cNvPr id="153" name="TextBox 152"/>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54" name="TextBox 153"/>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55" name="TextBox 154"/>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56" name="TextBox 155"/>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57" name="TextBox 156"/>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58" name="TextBox 157"/>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66" name="Group 165"/>
          <p:cNvGrpSpPr/>
          <p:nvPr/>
        </p:nvGrpSpPr>
        <p:grpSpPr>
          <a:xfrm>
            <a:off x="4726523" y="2794259"/>
            <a:ext cx="255198" cy="990759"/>
            <a:chOff x="665612" y="1487039"/>
            <a:chExt cx="255198" cy="990759"/>
          </a:xfrm>
        </p:grpSpPr>
        <p:sp>
          <p:nvSpPr>
            <p:cNvPr id="167" name="TextBox 166"/>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68" name="TextBox 167"/>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69" name="TextBox 168"/>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70" name="TextBox 169"/>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71" name="TextBox 170"/>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72" name="TextBox 171"/>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sp>
        <p:nvSpPr>
          <p:cNvPr id="162" name="TextBox 161"/>
          <p:cNvSpPr txBox="1"/>
          <p:nvPr/>
        </p:nvSpPr>
        <p:spPr>
          <a:xfrm>
            <a:off x="6019800" y="4191000"/>
            <a:ext cx="2388781"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^Actual Blood Clot Risk Factors</a:t>
            </a:r>
            <a:endParaRPr lang="en-US" sz="1200" dirty="0">
              <a:solidFill>
                <a:schemeClr val="tx1"/>
              </a:solidFill>
              <a:latin typeface="Arial" panose="020B0604020202020204" pitchFamily="34" charset="0"/>
              <a:cs typeface="Arial" panose="020B0604020202020204" pitchFamily="34" charset="0"/>
            </a:endParaRPr>
          </a:p>
        </p:txBody>
      </p:sp>
      <p:sp>
        <p:nvSpPr>
          <p:cNvPr id="163" name="TextBox 162"/>
          <p:cNvSpPr txBox="1"/>
          <p:nvPr/>
        </p:nvSpPr>
        <p:spPr>
          <a:xfrm>
            <a:off x="6030934" y="4437605"/>
            <a:ext cx="2655734"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#Incorrect Blood Clot Risk Factors</a:t>
            </a:r>
            <a:endParaRPr lang="en-US" sz="1200" dirty="0">
              <a:solidFill>
                <a:schemeClr val="tx1"/>
              </a:solidFill>
              <a:latin typeface="Arial" panose="020B0604020202020204" pitchFamily="34" charset="0"/>
              <a:cs typeface="Arial" panose="020B0604020202020204" pitchFamily="34" charset="0"/>
            </a:endParaRPr>
          </a:p>
        </p:txBody>
      </p:sp>
      <p:sp>
        <p:nvSpPr>
          <p:cNvPr id="180" name="Rectangle 179"/>
          <p:cNvSpPr/>
          <p:nvPr/>
        </p:nvSpPr>
        <p:spPr>
          <a:xfrm>
            <a:off x="152400" y="6400800"/>
            <a:ext cx="6781800" cy="338554"/>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AU. Respondents. Males: 18-39 (n=90), 40-64 (n=153), 65+ (n=159); Females: 18-39 (n=70), 40-64 (n=167), 65+ (n=161)</a:t>
            </a:r>
          </a:p>
          <a:p>
            <a:r>
              <a:rPr lang="en-US" sz="800" dirty="0" smtClean="0">
                <a:solidFill>
                  <a:schemeClr val="tx1"/>
                </a:solidFill>
                <a:latin typeface="Arial" panose="020B0604020202020204" pitchFamily="34" charset="0"/>
                <a:cs typeface="Arial" panose="020B0604020202020204" pitchFamily="34" charset="0"/>
              </a:rPr>
              <a:t>Q8</a:t>
            </a:r>
            <a:r>
              <a:rPr lang="en-US" sz="800" dirty="0">
                <a:solidFill>
                  <a:schemeClr val="tx1"/>
                </a:solidFill>
                <a:latin typeface="Arial" panose="020B0604020202020204" pitchFamily="34" charset="0"/>
                <a:cs typeface="Arial" panose="020B0604020202020204" pitchFamily="34" charset="0"/>
              </a:rPr>
              <a:t>. Which of the following, if any, could increase your risk of developing a blood clot? (select all that </a:t>
            </a:r>
            <a:r>
              <a:rPr lang="en-US" sz="800" dirty="0" smtClean="0">
                <a:solidFill>
                  <a:schemeClr val="tx1"/>
                </a:solidFill>
                <a:latin typeface="Arial" panose="020B0604020202020204" pitchFamily="34" charset="0"/>
                <a:cs typeface="Arial" panose="020B0604020202020204" pitchFamily="34" charset="0"/>
              </a:rPr>
              <a:t>apply)</a:t>
            </a:r>
            <a:endParaRPr lang="en-US" sz="800" dirty="0">
              <a:solidFill>
                <a:schemeClr val="tx1"/>
              </a:solidFill>
              <a:latin typeface="Arial" panose="020B0604020202020204" pitchFamily="34" charset="0"/>
              <a:cs typeface="Arial" panose="020B0604020202020204" pitchFamily="34" charset="0"/>
            </a:endParaRPr>
          </a:p>
        </p:txBody>
      </p:sp>
      <p:sp>
        <p:nvSpPr>
          <p:cNvPr id="181" name="Title 1"/>
          <p:cNvSpPr txBox="1">
            <a:spLocks/>
          </p:cNvSpPr>
          <p:nvPr/>
        </p:nvSpPr>
        <p:spPr>
          <a:xfrm>
            <a:off x="63611" y="139465"/>
            <a:ext cx="9008828"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Knowledge of Increased Risk Factors for Blood Clots</a:t>
            </a:r>
            <a:endParaRPr lang="en-US" sz="2400" kern="0" dirty="0"/>
          </a:p>
        </p:txBody>
      </p:sp>
      <p:sp>
        <p:nvSpPr>
          <p:cNvPr id="182" name="TextBox 181"/>
          <p:cNvSpPr txBox="1"/>
          <p:nvPr/>
        </p:nvSpPr>
        <p:spPr>
          <a:xfrm>
            <a:off x="1657047" y="690765"/>
            <a:ext cx="6008018" cy="338554"/>
          </a:xfrm>
          <a:prstGeom prst="rect">
            <a:avLst/>
          </a:prstGeom>
          <a:noFill/>
        </p:spPr>
        <p:txBody>
          <a:bodyPr wrap="square" rtlCol="0">
            <a:spAutoFit/>
          </a:bodyPr>
          <a:lstStyle/>
          <a:p>
            <a:pPr algn="ctr"/>
            <a:r>
              <a:rPr lang="en-US" sz="1600" i="1" dirty="0" smtClean="0">
                <a:solidFill>
                  <a:schemeClr val="tx1"/>
                </a:solidFill>
                <a:latin typeface="Arial" panose="020B0604020202020204" pitchFamily="34" charset="0"/>
                <a:cs typeface="Arial" panose="020B0604020202020204" pitchFamily="34" charset="0"/>
              </a:rPr>
              <a:t>Among Adults 18+</a:t>
            </a:r>
            <a:endParaRPr lang="en-US" sz="1400" i="1" dirty="0">
              <a:solidFill>
                <a:schemeClr val="tx1"/>
              </a:solidFill>
              <a:latin typeface="Arial" panose="020B0604020202020204" pitchFamily="34" charset="0"/>
              <a:cs typeface="Arial" panose="020B0604020202020204" pitchFamily="34" charset="0"/>
            </a:endParaRPr>
          </a:p>
        </p:txBody>
      </p:sp>
      <p:sp>
        <p:nvSpPr>
          <p:cNvPr id="116" name="TextBox 115"/>
          <p:cNvSpPr txBox="1"/>
          <p:nvPr/>
        </p:nvSpPr>
        <p:spPr>
          <a:xfrm>
            <a:off x="2307470" y="2958404"/>
            <a:ext cx="251992" cy="230832"/>
          </a:xfrm>
          <a:prstGeom prst="rect">
            <a:avLst/>
          </a:prstGeom>
          <a:noFill/>
        </p:spPr>
        <p:txBody>
          <a:bodyPr wrap="none" rtlCol="0">
            <a:spAutoFit/>
          </a:bodyPr>
          <a:lstStyle/>
          <a:p>
            <a:pPr fontAlgn="base">
              <a:spcBef>
                <a:spcPct val="0"/>
              </a:spcBef>
              <a:spcAft>
                <a:spcPct val="0"/>
              </a:spcAft>
            </a:pPr>
            <a:r>
              <a:rPr lang="en-US" sz="900" dirty="0"/>
              <a:t>A</a:t>
            </a:r>
          </a:p>
        </p:txBody>
      </p:sp>
      <p:sp>
        <p:nvSpPr>
          <p:cNvPr id="117" name="TextBox 116"/>
          <p:cNvSpPr txBox="1"/>
          <p:nvPr/>
        </p:nvSpPr>
        <p:spPr>
          <a:xfrm>
            <a:off x="2845540" y="3263017"/>
            <a:ext cx="245580" cy="230832"/>
          </a:xfrm>
          <a:prstGeom prst="rect">
            <a:avLst/>
          </a:prstGeom>
          <a:noFill/>
        </p:spPr>
        <p:txBody>
          <a:bodyPr wrap="none" rtlCol="0">
            <a:spAutoFit/>
          </a:bodyPr>
          <a:lstStyle/>
          <a:p>
            <a:pPr fontAlgn="base">
              <a:spcBef>
                <a:spcPct val="0"/>
              </a:spcBef>
              <a:spcAft>
                <a:spcPct val="0"/>
              </a:spcAft>
            </a:pPr>
            <a:r>
              <a:rPr lang="en-US" sz="900" dirty="0"/>
              <a:t>C</a:t>
            </a:r>
          </a:p>
        </p:txBody>
      </p:sp>
      <p:sp>
        <p:nvSpPr>
          <p:cNvPr id="118" name="TextBox 117"/>
          <p:cNvSpPr txBox="1"/>
          <p:nvPr/>
        </p:nvSpPr>
        <p:spPr>
          <a:xfrm>
            <a:off x="3281299" y="3562029"/>
            <a:ext cx="240772" cy="230832"/>
          </a:xfrm>
          <a:prstGeom prst="rect">
            <a:avLst/>
          </a:prstGeom>
          <a:noFill/>
        </p:spPr>
        <p:txBody>
          <a:bodyPr wrap="none" rtlCol="0">
            <a:spAutoFit/>
          </a:bodyPr>
          <a:lstStyle/>
          <a:p>
            <a:pPr fontAlgn="base">
              <a:spcBef>
                <a:spcPct val="0"/>
              </a:spcBef>
              <a:spcAft>
                <a:spcPct val="0"/>
              </a:spcAft>
            </a:pPr>
            <a:r>
              <a:rPr lang="en-US" sz="900" dirty="0"/>
              <a:t>E</a:t>
            </a:r>
          </a:p>
        </p:txBody>
      </p:sp>
      <p:sp>
        <p:nvSpPr>
          <p:cNvPr id="119" name="TextBox 118"/>
          <p:cNvSpPr txBox="1"/>
          <p:nvPr/>
        </p:nvSpPr>
        <p:spPr>
          <a:xfrm>
            <a:off x="2005896" y="5572337"/>
            <a:ext cx="251992" cy="230832"/>
          </a:xfrm>
          <a:prstGeom prst="rect">
            <a:avLst/>
          </a:prstGeom>
          <a:noFill/>
        </p:spPr>
        <p:txBody>
          <a:bodyPr wrap="none" rtlCol="0">
            <a:spAutoFit/>
          </a:bodyPr>
          <a:lstStyle/>
          <a:p>
            <a:pPr fontAlgn="base">
              <a:spcBef>
                <a:spcPct val="0"/>
              </a:spcBef>
              <a:spcAft>
                <a:spcPct val="0"/>
              </a:spcAft>
            </a:pPr>
            <a:r>
              <a:rPr lang="en-US" sz="900" dirty="0"/>
              <a:t>A</a:t>
            </a:r>
          </a:p>
        </p:txBody>
      </p:sp>
      <p:sp>
        <p:nvSpPr>
          <p:cNvPr id="120" name="TextBox 119"/>
          <p:cNvSpPr txBox="1"/>
          <p:nvPr/>
        </p:nvSpPr>
        <p:spPr>
          <a:xfrm>
            <a:off x="2071044" y="5873279"/>
            <a:ext cx="245580" cy="230832"/>
          </a:xfrm>
          <a:prstGeom prst="rect">
            <a:avLst/>
          </a:prstGeom>
          <a:noFill/>
        </p:spPr>
        <p:txBody>
          <a:bodyPr wrap="none" rtlCol="0">
            <a:spAutoFit/>
          </a:bodyPr>
          <a:lstStyle/>
          <a:p>
            <a:pPr fontAlgn="base">
              <a:spcBef>
                <a:spcPct val="0"/>
              </a:spcBef>
              <a:spcAft>
                <a:spcPct val="0"/>
              </a:spcAft>
            </a:pPr>
            <a:r>
              <a:rPr lang="en-US" sz="900" dirty="0"/>
              <a:t>C</a:t>
            </a:r>
          </a:p>
        </p:txBody>
      </p:sp>
      <p:sp>
        <p:nvSpPr>
          <p:cNvPr id="121" name="TextBox 120"/>
          <p:cNvSpPr txBox="1"/>
          <p:nvPr/>
        </p:nvSpPr>
        <p:spPr>
          <a:xfrm>
            <a:off x="2038781" y="6176072"/>
            <a:ext cx="240772" cy="230832"/>
          </a:xfrm>
          <a:prstGeom prst="rect">
            <a:avLst/>
          </a:prstGeom>
          <a:noFill/>
        </p:spPr>
        <p:txBody>
          <a:bodyPr wrap="none" rtlCol="0">
            <a:spAutoFit/>
          </a:bodyPr>
          <a:lstStyle/>
          <a:p>
            <a:pPr fontAlgn="base">
              <a:spcBef>
                <a:spcPct val="0"/>
              </a:spcBef>
              <a:spcAft>
                <a:spcPct val="0"/>
              </a:spcAft>
            </a:pPr>
            <a:r>
              <a:rPr lang="en-US" sz="900" dirty="0"/>
              <a:t>E</a:t>
            </a:r>
          </a:p>
        </p:txBody>
      </p:sp>
      <p:sp>
        <p:nvSpPr>
          <p:cNvPr id="122" name="TextBox 121"/>
          <p:cNvSpPr txBox="1"/>
          <p:nvPr/>
        </p:nvSpPr>
        <p:spPr>
          <a:xfrm>
            <a:off x="6106414" y="1941323"/>
            <a:ext cx="245580" cy="230832"/>
          </a:xfrm>
          <a:prstGeom prst="rect">
            <a:avLst/>
          </a:prstGeom>
          <a:noFill/>
        </p:spPr>
        <p:txBody>
          <a:bodyPr wrap="none" rtlCol="0">
            <a:spAutoFit/>
          </a:bodyPr>
          <a:lstStyle/>
          <a:p>
            <a:pPr fontAlgn="base">
              <a:spcBef>
                <a:spcPct val="0"/>
              </a:spcBef>
              <a:spcAft>
                <a:spcPct val="0"/>
              </a:spcAft>
            </a:pPr>
            <a:r>
              <a:rPr lang="en-US" sz="900" dirty="0"/>
              <a:t>C</a:t>
            </a:r>
          </a:p>
        </p:txBody>
      </p:sp>
      <p:sp>
        <p:nvSpPr>
          <p:cNvPr id="123" name="TextBox 122"/>
          <p:cNvSpPr txBox="1"/>
          <p:nvPr/>
        </p:nvSpPr>
        <p:spPr>
          <a:xfrm>
            <a:off x="6241053" y="2253741"/>
            <a:ext cx="240772" cy="230832"/>
          </a:xfrm>
          <a:prstGeom prst="rect">
            <a:avLst/>
          </a:prstGeom>
          <a:noFill/>
        </p:spPr>
        <p:txBody>
          <a:bodyPr wrap="none" rtlCol="0">
            <a:spAutoFit/>
          </a:bodyPr>
          <a:lstStyle/>
          <a:p>
            <a:pPr fontAlgn="base">
              <a:spcBef>
                <a:spcPct val="0"/>
              </a:spcBef>
              <a:spcAft>
                <a:spcPct val="0"/>
              </a:spcAft>
            </a:pPr>
            <a:r>
              <a:rPr lang="en-US" sz="900" dirty="0"/>
              <a:t>E</a:t>
            </a:r>
          </a:p>
        </p:txBody>
      </p:sp>
      <p:sp>
        <p:nvSpPr>
          <p:cNvPr id="124" name="TextBox 123"/>
          <p:cNvSpPr txBox="1"/>
          <p:nvPr/>
        </p:nvSpPr>
        <p:spPr>
          <a:xfrm>
            <a:off x="7026392" y="2950741"/>
            <a:ext cx="251992" cy="230832"/>
          </a:xfrm>
          <a:prstGeom prst="rect">
            <a:avLst/>
          </a:prstGeom>
          <a:noFill/>
        </p:spPr>
        <p:txBody>
          <a:bodyPr wrap="none" rtlCol="0">
            <a:spAutoFit/>
          </a:bodyPr>
          <a:lstStyle/>
          <a:p>
            <a:pPr fontAlgn="base">
              <a:spcBef>
                <a:spcPct val="0"/>
              </a:spcBef>
              <a:spcAft>
                <a:spcPct val="0"/>
              </a:spcAft>
            </a:pPr>
            <a:r>
              <a:rPr lang="en-US" sz="900" dirty="0"/>
              <a:t>A</a:t>
            </a:r>
          </a:p>
        </p:txBody>
      </p:sp>
      <p:sp>
        <p:nvSpPr>
          <p:cNvPr id="125" name="TextBox 124"/>
          <p:cNvSpPr txBox="1"/>
          <p:nvPr/>
        </p:nvSpPr>
        <p:spPr>
          <a:xfrm>
            <a:off x="7301161" y="3263248"/>
            <a:ext cx="245580" cy="230832"/>
          </a:xfrm>
          <a:prstGeom prst="rect">
            <a:avLst/>
          </a:prstGeom>
          <a:noFill/>
        </p:spPr>
        <p:txBody>
          <a:bodyPr wrap="none" rtlCol="0">
            <a:spAutoFit/>
          </a:bodyPr>
          <a:lstStyle/>
          <a:p>
            <a:pPr fontAlgn="base">
              <a:spcBef>
                <a:spcPct val="0"/>
              </a:spcBef>
              <a:spcAft>
                <a:spcPct val="0"/>
              </a:spcAft>
            </a:pPr>
            <a:r>
              <a:rPr lang="en-US" sz="900" dirty="0"/>
              <a:t>C</a:t>
            </a:r>
          </a:p>
        </p:txBody>
      </p:sp>
      <p:pic>
        <p:nvPicPr>
          <p:cNvPr id="126" name="Picture 125"/>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8327550" y="101365"/>
            <a:ext cx="612648" cy="612648"/>
          </a:xfrm>
          <a:prstGeom prst="rect">
            <a:avLst/>
          </a:prstGeom>
        </p:spPr>
      </p:pic>
      <p:sp>
        <p:nvSpPr>
          <p:cNvPr id="127" name="TextBox 126"/>
          <p:cNvSpPr txBox="1"/>
          <p:nvPr/>
        </p:nvSpPr>
        <p:spPr>
          <a:xfrm>
            <a:off x="2294895" y="2942290"/>
            <a:ext cx="258404" cy="246221"/>
          </a:xfrm>
          <a:prstGeom prst="rect">
            <a:avLst/>
          </a:prstGeom>
          <a:noFill/>
        </p:spPr>
        <p:txBody>
          <a:bodyPr wrap="none" rtlCol="0">
            <a:spAutoFit/>
          </a:bodyPr>
          <a:lstStyle/>
          <a:p>
            <a:r>
              <a:rPr lang="en-US" sz="1000" dirty="0">
                <a:solidFill>
                  <a:schemeClr val="tx1"/>
                </a:solidFill>
              </a:rPr>
              <a:t>A</a:t>
            </a:r>
          </a:p>
        </p:txBody>
      </p:sp>
      <p:sp>
        <p:nvSpPr>
          <p:cNvPr id="128" name="TextBox 127"/>
          <p:cNvSpPr txBox="1"/>
          <p:nvPr/>
        </p:nvSpPr>
        <p:spPr>
          <a:xfrm>
            <a:off x="2845638" y="3251367"/>
            <a:ext cx="253596" cy="246221"/>
          </a:xfrm>
          <a:prstGeom prst="rect">
            <a:avLst/>
          </a:prstGeom>
          <a:noFill/>
        </p:spPr>
        <p:txBody>
          <a:bodyPr wrap="none" rtlCol="0">
            <a:spAutoFit/>
          </a:bodyPr>
          <a:lstStyle/>
          <a:p>
            <a:r>
              <a:rPr lang="en-US" sz="1000" dirty="0" smtClean="0">
                <a:solidFill>
                  <a:schemeClr val="tx1"/>
                </a:solidFill>
              </a:rPr>
              <a:t>C</a:t>
            </a:r>
            <a:endParaRPr lang="en-US" sz="1000" dirty="0">
              <a:solidFill>
                <a:schemeClr val="tx1"/>
              </a:solidFill>
            </a:endParaRPr>
          </a:p>
        </p:txBody>
      </p:sp>
      <p:sp>
        <p:nvSpPr>
          <p:cNvPr id="129" name="TextBox 128"/>
          <p:cNvSpPr txBox="1"/>
          <p:nvPr/>
        </p:nvSpPr>
        <p:spPr>
          <a:xfrm>
            <a:off x="3278658" y="3553684"/>
            <a:ext cx="247184" cy="246221"/>
          </a:xfrm>
          <a:prstGeom prst="rect">
            <a:avLst/>
          </a:prstGeom>
          <a:noFill/>
        </p:spPr>
        <p:txBody>
          <a:bodyPr wrap="none" rtlCol="0">
            <a:spAutoFit/>
          </a:bodyPr>
          <a:lstStyle/>
          <a:p>
            <a:r>
              <a:rPr lang="en-US" sz="1000" dirty="0">
                <a:solidFill>
                  <a:schemeClr val="tx1"/>
                </a:solidFill>
              </a:rPr>
              <a:t>E</a:t>
            </a:r>
          </a:p>
        </p:txBody>
      </p:sp>
      <p:sp>
        <p:nvSpPr>
          <p:cNvPr id="130" name="TextBox 129"/>
          <p:cNvSpPr txBox="1"/>
          <p:nvPr/>
        </p:nvSpPr>
        <p:spPr>
          <a:xfrm>
            <a:off x="1981173" y="5567266"/>
            <a:ext cx="258404" cy="246221"/>
          </a:xfrm>
          <a:prstGeom prst="rect">
            <a:avLst/>
          </a:prstGeom>
          <a:noFill/>
        </p:spPr>
        <p:txBody>
          <a:bodyPr wrap="none" rtlCol="0">
            <a:spAutoFit/>
          </a:bodyPr>
          <a:lstStyle/>
          <a:p>
            <a:r>
              <a:rPr lang="en-US" sz="1000" dirty="0">
                <a:solidFill>
                  <a:schemeClr val="tx1"/>
                </a:solidFill>
              </a:rPr>
              <a:t>A</a:t>
            </a:r>
          </a:p>
        </p:txBody>
      </p:sp>
      <p:sp>
        <p:nvSpPr>
          <p:cNvPr id="159" name="TextBox 158"/>
          <p:cNvSpPr txBox="1"/>
          <p:nvPr/>
        </p:nvSpPr>
        <p:spPr>
          <a:xfrm>
            <a:off x="2067672" y="5865584"/>
            <a:ext cx="253596" cy="246221"/>
          </a:xfrm>
          <a:prstGeom prst="rect">
            <a:avLst/>
          </a:prstGeom>
          <a:noFill/>
        </p:spPr>
        <p:txBody>
          <a:bodyPr wrap="none" rtlCol="0">
            <a:spAutoFit/>
          </a:bodyPr>
          <a:lstStyle/>
          <a:p>
            <a:r>
              <a:rPr lang="en-US" sz="1000" dirty="0">
                <a:solidFill>
                  <a:schemeClr val="tx1"/>
                </a:solidFill>
              </a:rPr>
              <a:t>C</a:t>
            </a:r>
          </a:p>
        </p:txBody>
      </p:sp>
      <p:sp>
        <p:nvSpPr>
          <p:cNvPr id="160" name="TextBox 159"/>
          <p:cNvSpPr txBox="1"/>
          <p:nvPr/>
        </p:nvSpPr>
        <p:spPr>
          <a:xfrm>
            <a:off x="2018244" y="6173601"/>
            <a:ext cx="247184" cy="246221"/>
          </a:xfrm>
          <a:prstGeom prst="rect">
            <a:avLst/>
          </a:prstGeom>
          <a:noFill/>
        </p:spPr>
        <p:txBody>
          <a:bodyPr wrap="none" rtlCol="0">
            <a:spAutoFit/>
          </a:bodyPr>
          <a:lstStyle/>
          <a:p>
            <a:r>
              <a:rPr lang="en-US" sz="1000" dirty="0" smtClean="0">
                <a:solidFill>
                  <a:schemeClr val="tx1"/>
                </a:solidFill>
              </a:rPr>
              <a:t>E</a:t>
            </a:r>
            <a:endParaRPr lang="en-US" sz="1000" dirty="0">
              <a:solidFill>
                <a:schemeClr val="tx1"/>
              </a:solidFill>
            </a:endParaRPr>
          </a:p>
        </p:txBody>
      </p:sp>
      <p:sp>
        <p:nvSpPr>
          <p:cNvPr id="161" name="TextBox 160"/>
          <p:cNvSpPr txBox="1"/>
          <p:nvPr/>
        </p:nvSpPr>
        <p:spPr>
          <a:xfrm>
            <a:off x="6105882" y="1925415"/>
            <a:ext cx="253596" cy="246221"/>
          </a:xfrm>
          <a:prstGeom prst="rect">
            <a:avLst/>
          </a:prstGeom>
          <a:noFill/>
        </p:spPr>
        <p:txBody>
          <a:bodyPr wrap="none" rtlCol="0">
            <a:spAutoFit/>
          </a:bodyPr>
          <a:lstStyle/>
          <a:p>
            <a:r>
              <a:rPr lang="en-US" sz="1000" dirty="0" smtClean="0">
                <a:solidFill>
                  <a:schemeClr val="tx1"/>
                </a:solidFill>
              </a:rPr>
              <a:t>C</a:t>
            </a:r>
            <a:endParaRPr lang="en-US" sz="1000" dirty="0">
              <a:solidFill>
                <a:schemeClr val="tx1"/>
              </a:solidFill>
            </a:endParaRPr>
          </a:p>
        </p:txBody>
      </p:sp>
      <p:sp>
        <p:nvSpPr>
          <p:cNvPr id="164" name="TextBox 163"/>
          <p:cNvSpPr txBox="1"/>
          <p:nvPr/>
        </p:nvSpPr>
        <p:spPr>
          <a:xfrm>
            <a:off x="6204738" y="2238420"/>
            <a:ext cx="247184" cy="246221"/>
          </a:xfrm>
          <a:prstGeom prst="rect">
            <a:avLst/>
          </a:prstGeom>
          <a:noFill/>
        </p:spPr>
        <p:txBody>
          <a:bodyPr wrap="none" rtlCol="0">
            <a:spAutoFit/>
          </a:bodyPr>
          <a:lstStyle/>
          <a:p>
            <a:r>
              <a:rPr lang="en-US" sz="1000" dirty="0">
                <a:solidFill>
                  <a:schemeClr val="tx1"/>
                </a:solidFill>
              </a:rPr>
              <a:t>E</a:t>
            </a:r>
          </a:p>
        </p:txBody>
      </p:sp>
      <p:sp>
        <p:nvSpPr>
          <p:cNvPr id="165" name="TextBox 164"/>
          <p:cNvSpPr txBox="1"/>
          <p:nvPr/>
        </p:nvSpPr>
        <p:spPr>
          <a:xfrm>
            <a:off x="7026392" y="2943015"/>
            <a:ext cx="258404" cy="246221"/>
          </a:xfrm>
          <a:prstGeom prst="rect">
            <a:avLst/>
          </a:prstGeom>
          <a:noFill/>
        </p:spPr>
        <p:txBody>
          <a:bodyPr wrap="none" rtlCol="0">
            <a:spAutoFit/>
          </a:bodyPr>
          <a:lstStyle/>
          <a:p>
            <a:r>
              <a:rPr lang="en-US" sz="1000" dirty="0">
                <a:solidFill>
                  <a:schemeClr val="tx1"/>
                </a:solidFill>
              </a:rPr>
              <a:t>A</a:t>
            </a:r>
          </a:p>
        </p:txBody>
      </p:sp>
      <p:sp>
        <p:nvSpPr>
          <p:cNvPr id="173" name="TextBox 172"/>
          <p:cNvSpPr txBox="1"/>
          <p:nvPr/>
        </p:nvSpPr>
        <p:spPr>
          <a:xfrm>
            <a:off x="7301161" y="3254125"/>
            <a:ext cx="253596" cy="246221"/>
          </a:xfrm>
          <a:prstGeom prst="rect">
            <a:avLst/>
          </a:prstGeom>
          <a:noFill/>
        </p:spPr>
        <p:txBody>
          <a:bodyPr wrap="none" rtlCol="0">
            <a:spAutoFit/>
          </a:bodyPr>
          <a:lstStyle/>
          <a:p>
            <a:r>
              <a:rPr lang="en-US" sz="1000" dirty="0">
                <a:solidFill>
                  <a:schemeClr val="tx1"/>
                </a:solidFill>
              </a:rPr>
              <a:t>C</a:t>
            </a:r>
          </a:p>
        </p:txBody>
      </p:sp>
    </p:spTree>
    <p:extLst>
      <p:ext uri="{BB962C8B-B14F-4D97-AF65-F5344CB8AC3E}">
        <p14:creationId xmlns:p14="http://schemas.microsoft.com/office/powerpoint/2010/main" val="3072664968"/>
      </p:ext>
    </p:extLst>
  </p:cSld>
  <p:clrMapOvr>
    <a:masterClrMapping/>
  </p:clrMapOvr>
  <p:timing>
    <p:tnLst>
      <p:par>
        <p:cTn id="1" dur="indefinite" restart="never" nodeType="tmRoot"/>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 name="Rounded Rectangle 103"/>
          <p:cNvSpPr/>
          <p:nvPr/>
        </p:nvSpPr>
        <p:spPr bwMode="auto">
          <a:xfrm>
            <a:off x="5854331" y="4066106"/>
            <a:ext cx="2832337" cy="812688"/>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sp>
        <p:nvSpPr>
          <p:cNvPr id="2" name="Slide Number Placeholder 1"/>
          <p:cNvSpPr>
            <a:spLocks noGrp="1"/>
          </p:cNvSpPr>
          <p:nvPr>
            <p:ph type="sldNum" sz="quarter" idx="10"/>
          </p:nvPr>
        </p:nvSpPr>
        <p:spPr/>
        <p:txBody>
          <a:bodyPr/>
          <a:lstStyle/>
          <a:p>
            <a:r>
              <a:rPr lang="en-US" smtClean="0">
                <a:solidFill>
                  <a:srgbClr val="FFFFFF"/>
                </a:solidFill>
              </a:rPr>
              <a:t> - </a:t>
            </a:r>
            <a:fld id="{8FAC1CE3-0013-4A1C-AA61-A816E609AAE0}" type="slidenum">
              <a:rPr lang="en-US" smtClean="0">
                <a:solidFill>
                  <a:srgbClr val="FFFFFF"/>
                </a:solidFill>
              </a:rPr>
              <a:pPr/>
              <a:t>186</a:t>
            </a:fld>
            <a:r>
              <a:rPr lang="en-US" smtClean="0">
                <a:solidFill>
                  <a:srgbClr val="FFFFFF"/>
                </a:solidFill>
              </a:rPr>
              <a:t> -</a:t>
            </a:r>
            <a:endParaRPr lang="en-US">
              <a:solidFill>
                <a:srgbClr val="FFFFFF"/>
              </a:solidFill>
            </a:endParaRPr>
          </a:p>
        </p:txBody>
      </p:sp>
      <p:grpSp>
        <p:nvGrpSpPr>
          <p:cNvPr id="24" name="Group 23"/>
          <p:cNvGrpSpPr/>
          <p:nvPr/>
        </p:nvGrpSpPr>
        <p:grpSpPr>
          <a:xfrm>
            <a:off x="139144" y="1225315"/>
            <a:ext cx="3670856" cy="1355960"/>
            <a:chOff x="139144" y="730015"/>
            <a:chExt cx="3670856" cy="1355960"/>
          </a:xfrm>
        </p:grpSpPr>
        <p:graphicFrame>
          <p:nvGraphicFramePr>
            <p:cNvPr id="6" name="Chart 5"/>
            <p:cNvGraphicFramePr/>
            <p:nvPr>
              <p:extLst>
                <p:ext uri="{D42A27DB-BD31-4B8C-83A1-F6EECF244321}">
                  <p14:modId xmlns:p14="http://schemas.microsoft.com/office/powerpoint/2010/main" val="166735086"/>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2"/>
            </a:graphicData>
          </a:graphic>
        </p:graphicFrame>
        <p:cxnSp>
          <p:nvCxnSpPr>
            <p:cNvPr id="17" name="Straight Connector 1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 name="Straight Connector 1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 name="TextBox 18"/>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20" name="TextBox 19"/>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21" name="TextBox 20"/>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22" name="TextBox 21"/>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23" name="TextBox 22"/>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Older age (65+)^</a:t>
              </a:r>
            </a:p>
          </p:txBody>
        </p:sp>
      </p:grpSp>
      <p:grpSp>
        <p:nvGrpSpPr>
          <p:cNvPr id="25" name="Group 24"/>
          <p:cNvGrpSpPr/>
          <p:nvPr/>
        </p:nvGrpSpPr>
        <p:grpSpPr>
          <a:xfrm>
            <a:off x="158196" y="3825640"/>
            <a:ext cx="3670856" cy="1355960"/>
            <a:chOff x="139144" y="730015"/>
            <a:chExt cx="3670856" cy="1355960"/>
          </a:xfrm>
        </p:grpSpPr>
        <p:graphicFrame>
          <p:nvGraphicFramePr>
            <p:cNvPr id="26" name="Chart 25"/>
            <p:cNvGraphicFramePr/>
            <p:nvPr>
              <p:extLst>
                <p:ext uri="{D42A27DB-BD31-4B8C-83A1-F6EECF244321}">
                  <p14:modId xmlns:p14="http://schemas.microsoft.com/office/powerpoint/2010/main" val="388256392"/>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3"/>
            </a:graphicData>
          </a:graphic>
        </p:graphicFrame>
        <p:cxnSp>
          <p:nvCxnSpPr>
            <p:cNvPr id="27" name="Straight Connector 2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 name="Straight Connector 2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9" name="TextBox 28"/>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30" name="TextBox 29"/>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31" name="TextBox 30"/>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32" name="TextBox 31"/>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33" name="TextBox 32"/>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Too much </a:t>
              </a:r>
              <a:r>
                <a:rPr lang="en-US" sz="1200" b="1" dirty="0" smtClean="0">
                  <a:solidFill>
                    <a:srgbClr val="000000"/>
                  </a:solidFill>
                  <a:latin typeface="Arial" panose="020B0604020202020204" pitchFamily="34" charset="0"/>
                  <a:cs typeface="Arial" panose="020B0604020202020204" pitchFamily="34" charset="0"/>
                </a:rPr>
                <a:t>exercise#</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34" name="Group 33"/>
          <p:cNvGrpSpPr/>
          <p:nvPr/>
        </p:nvGrpSpPr>
        <p:grpSpPr>
          <a:xfrm>
            <a:off x="139147" y="5121040"/>
            <a:ext cx="3670856" cy="1355960"/>
            <a:chOff x="139144" y="730015"/>
            <a:chExt cx="3670856" cy="1355960"/>
          </a:xfrm>
        </p:grpSpPr>
        <p:graphicFrame>
          <p:nvGraphicFramePr>
            <p:cNvPr id="35" name="Chart 34"/>
            <p:cNvGraphicFramePr/>
            <p:nvPr>
              <p:extLst>
                <p:ext uri="{D42A27DB-BD31-4B8C-83A1-F6EECF244321}">
                  <p14:modId xmlns:p14="http://schemas.microsoft.com/office/powerpoint/2010/main" val="3491880829"/>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4"/>
            </a:graphicData>
          </a:graphic>
        </p:graphicFrame>
        <p:cxnSp>
          <p:nvCxnSpPr>
            <p:cNvPr id="36" name="Straight Connector 35"/>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Straight Connector 36"/>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8" name="TextBox 37"/>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39" name="TextBox 38"/>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40" name="TextBox 39"/>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41" name="TextBox 40"/>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42" name="TextBox 41"/>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High blood </a:t>
              </a:r>
              <a:r>
                <a:rPr lang="en-US" sz="1200" b="1" dirty="0" smtClean="0">
                  <a:solidFill>
                    <a:srgbClr val="000000"/>
                  </a:solidFill>
                  <a:latin typeface="Arial" panose="020B0604020202020204" pitchFamily="34" charset="0"/>
                  <a:cs typeface="Arial" panose="020B0604020202020204" pitchFamily="34" charset="0"/>
                </a:rPr>
                <a:t>cholesterol#</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43" name="Group 42"/>
          <p:cNvGrpSpPr/>
          <p:nvPr/>
        </p:nvGrpSpPr>
        <p:grpSpPr>
          <a:xfrm>
            <a:off x="4192578" y="974751"/>
            <a:ext cx="3670856" cy="1355960"/>
            <a:chOff x="139144" y="730015"/>
            <a:chExt cx="3670856" cy="1355960"/>
          </a:xfrm>
        </p:grpSpPr>
        <p:graphicFrame>
          <p:nvGraphicFramePr>
            <p:cNvPr id="44" name="Chart 43"/>
            <p:cNvGraphicFramePr/>
            <p:nvPr>
              <p:extLst>
                <p:ext uri="{D42A27DB-BD31-4B8C-83A1-F6EECF244321}">
                  <p14:modId xmlns:p14="http://schemas.microsoft.com/office/powerpoint/2010/main" val="3334876503"/>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5"/>
            </a:graphicData>
          </a:graphic>
        </p:graphicFrame>
        <p:cxnSp>
          <p:nvCxnSpPr>
            <p:cNvPr id="45" name="Straight Connector 44"/>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Straight Connector 45"/>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TextBox 46"/>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48" name="TextBox 47"/>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49" name="TextBox 48"/>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50" name="TextBox 49"/>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51" name="TextBox 50"/>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Donating </a:t>
              </a:r>
              <a:r>
                <a:rPr lang="en-US" sz="1200" b="1" dirty="0" smtClean="0">
                  <a:solidFill>
                    <a:srgbClr val="000000"/>
                  </a:solidFill>
                  <a:latin typeface="Arial" panose="020B0604020202020204" pitchFamily="34" charset="0"/>
                  <a:cs typeface="Arial" panose="020B0604020202020204" pitchFamily="34" charset="0"/>
                </a:rPr>
                <a:t>blood#</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52" name="Group 51"/>
          <p:cNvGrpSpPr/>
          <p:nvPr/>
        </p:nvGrpSpPr>
        <p:grpSpPr>
          <a:xfrm>
            <a:off x="4205330" y="2402063"/>
            <a:ext cx="3670856" cy="1355960"/>
            <a:chOff x="139144" y="730015"/>
            <a:chExt cx="3670856" cy="1355960"/>
          </a:xfrm>
        </p:grpSpPr>
        <p:graphicFrame>
          <p:nvGraphicFramePr>
            <p:cNvPr id="53" name="Chart 52"/>
            <p:cNvGraphicFramePr/>
            <p:nvPr>
              <p:extLst>
                <p:ext uri="{D42A27DB-BD31-4B8C-83A1-F6EECF244321}">
                  <p14:modId xmlns:p14="http://schemas.microsoft.com/office/powerpoint/2010/main" val="6451009"/>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6"/>
            </a:graphicData>
          </a:graphic>
        </p:graphicFrame>
        <p:cxnSp>
          <p:nvCxnSpPr>
            <p:cNvPr id="54" name="Straight Connector 53"/>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5" name="Straight Connector 54"/>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6" name="TextBox 55"/>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57" name="TextBox 56"/>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58" name="TextBox 57"/>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59" name="TextBox 58"/>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60" name="TextBox 59"/>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High blood </a:t>
              </a:r>
              <a:r>
                <a:rPr lang="en-US" sz="1200" b="1" dirty="0" smtClean="0">
                  <a:solidFill>
                    <a:srgbClr val="000000"/>
                  </a:solidFill>
                  <a:latin typeface="Arial" panose="020B0604020202020204" pitchFamily="34" charset="0"/>
                  <a:cs typeface="Arial" panose="020B0604020202020204" pitchFamily="34" charset="0"/>
                </a:rPr>
                <a:t>pressure#</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8" name="Group 7"/>
          <p:cNvGrpSpPr/>
          <p:nvPr/>
        </p:nvGrpSpPr>
        <p:grpSpPr>
          <a:xfrm>
            <a:off x="4114800" y="4038600"/>
            <a:ext cx="1744844" cy="1727843"/>
            <a:chOff x="7754687" y="1850555"/>
            <a:chExt cx="1744844" cy="1727843"/>
          </a:xfrm>
        </p:grpSpPr>
        <p:grpSp>
          <p:nvGrpSpPr>
            <p:cNvPr id="9" name="Group 8"/>
            <p:cNvGrpSpPr/>
            <p:nvPr/>
          </p:nvGrpSpPr>
          <p:grpSpPr>
            <a:xfrm>
              <a:off x="7754687" y="1850555"/>
              <a:ext cx="1739531" cy="1727843"/>
              <a:chOff x="7556975" y="1850555"/>
              <a:chExt cx="1739531" cy="1727843"/>
            </a:xfrm>
          </p:grpSpPr>
          <p:sp>
            <p:nvSpPr>
              <p:cNvPr id="88" name="Rounded Rectangle 87"/>
              <p:cNvSpPr/>
              <p:nvPr/>
            </p:nvSpPr>
            <p:spPr bwMode="auto">
              <a:xfrm>
                <a:off x="7556975" y="1850555"/>
                <a:ext cx="1327018" cy="1727843"/>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grpSp>
            <p:nvGrpSpPr>
              <p:cNvPr id="80" name="Group 79"/>
              <p:cNvGrpSpPr/>
              <p:nvPr/>
            </p:nvGrpSpPr>
            <p:grpSpPr>
              <a:xfrm>
                <a:off x="7633919" y="2759983"/>
                <a:ext cx="486337" cy="486337"/>
                <a:chOff x="446183" y="3541776"/>
                <a:chExt cx="838200" cy="838200"/>
              </a:xfrm>
            </p:grpSpPr>
            <p:sp>
              <p:nvSpPr>
                <p:cNvPr id="81" name="Oval 80"/>
                <p:cNvSpPr/>
                <p:nvPr/>
              </p:nvSpPr>
              <p:spPr>
                <a:xfrm>
                  <a:off x="446183" y="3541776"/>
                  <a:ext cx="838200" cy="838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2" name="Freeform 5"/>
                <p:cNvSpPr>
                  <a:spLocks noEditPoints="1"/>
                </p:cNvSpPr>
                <p:nvPr/>
              </p:nvSpPr>
              <p:spPr bwMode="auto">
                <a:xfrm>
                  <a:off x="711994" y="3629025"/>
                  <a:ext cx="316706" cy="675640"/>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CA" dirty="0">
                    <a:solidFill>
                      <a:srgbClr val="FFFFFF"/>
                    </a:solidFill>
                  </a:endParaRPr>
                </a:p>
              </p:txBody>
            </p:sp>
          </p:grpSp>
          <p:grpSp>
            <p:nvGrpSpPr>
              <p:cNvPr id="83" name="Group 82"/>
              <p:cNvGrpSpPr/>
              <p:nvPr/>
            </p:nvGrpSpPr>
            <p:grpSpPr>
              <a:xfrm>
                <a:off x="7620216" y="2038938"/>
                <a:ext cx="486337" cy="486337"/>
                <a:chOff x="446183" y="4590288"/>
                <a:chExt cx="838200" cy="838200"/>
              </a:xfrm>
            </p:grpSpPr>
            <p:sp>
              <p:nvSpPr>
                <p:cNvPr id="84" name="Oval 83"/>
                <p:cNvSpPr/>
                <p:nvPr/>
              </p:nvSpPr>
              <p:spPr>
                <a:xfrm>
                  <a:off x="446183" y="4590288"/>
                  <a:ext cx="838200" cy="838200"/>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5" name="Freeform 9"/>
                <p:cNvSpPr>
                  <a:spLocks noEditPoints="1"/>
                </p:cNvSpPr>
                <p:nvPr/>
              </p:nvSpPr>
              <p:spPr bwMode="auto">
                <a:xfrm>
                  <a:off x="742950" y="4667250"/>
                  <a:ext cx="255588" cy="692658"/>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CA">
                    <a:solidFill>
                      <a:srgbClr val="FFFFFF"/>
                    </a:solidFill>
                  </a:endParaRPr>
                </a:p>
              </p:txBody>
            </p:sp>
          </p:grpSp>
          <p:sp>
            <p:nvSpPr>
              <p:cNvPr id="86" name="TextBox 85"/>
              <p:cNvSpPr txBox="1"/>
              <p:nvPr/>
            </p:nvSpPr>
            <p:spPr>
              <a:xfrm>
                <a:off x="8057975" y="2000838"/>
                <a:ext cx="1238531" cy="553998"/>
              </a:xfrm>
              <a:prstGeom prst="rect">
                <a:avLst/>
              </a:prstGeom>
              <a:noFill/>
            </p:spPr>
            <p:txBody>
              <a:bodyPr wrap="square" rtlCol="0">
                <a:spAutoFit/>
              </a:bodyPr>
              <a:lstStyle/>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Blue bars</a:t>
                </a:r>
              </a:p>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Represent</a:t>
                </a:r>
              </a:p>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Males</a:t>
                </a:r>
              </a:p>
            </p:txBody>
          </p:sp>
        </p:grpSp>
        <p:sp>
          <p:nvSpPr>
            <p:cNvPr id="87" name="TextBox 86"/>
            <p:cNvSpPr txBox="1"/>
            <p:nvPr/>
          </p:nvSpPr>
          <p:spPr>
            <a:xfrm>
              <a:off x="8261000" y="2772506"/>
              <a:ext cx="1238531" cy="553998"/>
            </a:xfrm>
            <a:prstGeom prst="rect">
              <a:avLst/>
            </a:prstGeom>
            <a:noFill/>
          </p:spPr>
          <p:txBody>
            <a:bodyPr wrap="square" rtlCol="0">
              <a:spAutoFit/>
            </a:bodyPr>
            <a:lstStyle/>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Red bars</a:t>
              </a:r>
            </a:p>
            <a:p>
              <a:pPr fontAlgn="base">
                <a:spcBef>
                  <a:spcPct val="0"/>
                </a:spcBef>
                <a:spcAft>
                  <a:spcPct val="0"/>
                </a:spcAft>
              </a:pPr>
              <a:r>
                <a:rPr lang="en-US" sz="1000" b="1" dirty="0" smtClean="0">
                  <a:solidFill>
                    <a:srgbClr val="000000"/>
                  </a:solidFill>
                  <a:latin typeface="Arial" panose="020B0604020202020204" pitchFamily="34" charset="0"/>
                  <a:cs typeface="Arial" panose="020B0604020202020204" pitchFamily="34" charset="0"/>
                </a:rPr>
                <a:t>Represent </a:t>
              </a:r>
              <a:r>
                <a:rPr lang="en-US" sz="1000" b="1" dirty="0">
                  <a:solidFill>
                    <a:srgbClr val="000000"/>
                  </a:solidFill>
                  <a:latin typeface="Arial" panose="020B0604020202020204" pitchFamily="34" charset="0"/>
                  <a:cs typeface="Arial" panose="020B0604020202020204" pitchFamily="34" charset="0"/>
                </a:rPr>
                <a:t>Females</a:t>
              </a:r>
            </a:p>
          </p:txBody>
        </p:sp>
      </p:grpSp>
      <p:grpSp>
        <p:nvGrpSpPr>
          <p:cNvPr id="7" name="Group 6"/>
          <p:cNvGrpSpPr/>
          <p:nvPr/>
        </p:nvGrpSpPr>
        <p:grpSpPr>
          <a:xfrm>
            <a:off x="665612" y="1487039"/>
            <a:ext cx="255198" cy="990759"/>
            <a:chOff x="665612" y="1487039"/>
            <a:chExt cx="255198" cy="990759"/>
          </a:xfrm>
        </p:grpSpPr>
        <p:sp>
          <p:nvSpPr>
            <p:cNvPr id="4" name="TextBox 3"/>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91" name="TextBox 90"/>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92" name="TextBox 91"/>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93" name="TextBox 92"/>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94" name="TextBox 93"/>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95" name="TextBox 94"/>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31" name="Group 130"/>
          <p:cNvGrpSpPr/>
          <p:nvPr/>
        </p:nvGrpSpPr>
        <p:grpSpPr>
          <a:xfrm>
            <a:off x="665612" y="4070566"/>
            <a:ext cx="255198" cy="990759"/>
            <a:chOff x="665612" y="1487039"/>
            <a:chExt cx="255198" cy="990759"/>
          </a:xfrm>
        </p:grpSpPr>
        <p:sp>
          <p:nvSpPr>
            <p:cNvPr id="132" name="TextBox 131"/>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33" name="TextBox 132"/>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34" name="TextBox 133"/>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35" name="TextBox 134"/>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36" name="TextBox 135"/>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37" name="TextBox 136"/>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38" name="Group 137"/>
          <p:cNvGrpSpPr/>
          <p:nvPr/>
        </p:nvGrpSpPr>
        <p:grpSpPr>
          <a:xfrm>
            <a:off x="665612" y="5373975"/>
            <a:ext cx="255198" cy="990759"/>
            <a:chOff x="665612" y="1487039"/>
            <a:chExt cx="255198" cy="990759"/>
          </a:xfrm>
        </p:grpSpPr>
        <p:sp>
          <p:nvSpPr>
            <p:cNvPr id="139" name="TextBox 138"/>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40" name="TextBox 139"/>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41" name="TextBox 140"/>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42" name="TextBox 141"/>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43" name="TextBox 142"/>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44" name="TextBox 143"/>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45" name="Group 144"/>
          <p:cNvGrpSpPr/>
          <p:nvPr/>
        </p:nvGrpSpPr>
        <p:grpSpPr>
          <a:xfrm>
            <a:off x="4719046" y="1254177"/>
            <a:ext cx="255198" cy="990759"/>
            <a:chOff x="665612" y="1487039"/>
            <a:chExt cx="255198" cy="990759"/>
          </a:xfrm>
        </p:grpSpPr>
        <p:sp>
          <p:nvSpPr>
            <p:cNvPr id="146" name="TextBox 145"/>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47" name="TextBox 146"/>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48" name="TextBox 147"/>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49" name="TextBox 148"/>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50" name="TextBox 149"/>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51" name="TextBox 150"/>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52" name="Group 151"/>
          <p:cNvGrpSpPr/>
          <p:nvPr/>
        </p:nvGrpSpPr>
        <p:grpSpPr>
          <a:xfrm>
            <a:off x="4726523" y="2670562"/>
            <a:ext cx="255198" cy="990759"/>
            <a:chOff x="665612" y="1487039"/>
            <a:chExt cx="255198" cy="990759"/>
          </a:xfrm>
        </p:grpSpPr>
        <p:sp>
          <p:nvSpPr>
            <p:cNvPr id="153" name="TextBox 152"/>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54" name="TextBox 153"/>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55" name="TextBox 154"/>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56" name="TextBox 155"/>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57" name="TextBox 156"/>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58" name="TextBox 157"/>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sp>
        <p:nvSpPr>
          <p:cNvPr id="130" name="Rectangle 129"/>
          <p:cNvSpPr/>
          <p:nvPr/>
        </p:nvSpPr>
        <p:spPr>
          <a:xfrm>
            <a:off x="152400" y="6400800"/>
            <a:ext cx="6781800" cy="338554"/>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AU. Respondents</a:t>
            </a:r>
            <a:r>
              <a:rPr lang="en-US" sz="800" dirty="0">
                <a:latin typeface="Arial" panose="020B0604020202020204" pitchFamily="34" charset="0"/>
                <a:cs typeface="Arial" panose="020B0604020202020204" pitchFamily="34" charset="0"/>
              </a:rPr>
              <a:t>.) Males: 18-39 (n=90), 40-64 (n=153), 65+ (n=159); Females: 18-39 (n=70), 40-64 (n=167), 65+ (n=161)</a:t>
            </a:r>
          </a:p>
          <a:p>
            <a:r>
              <a:rPr lang="en-US" sz="800" dirty="0" smtClean="0">
                <a:solidFill>
                  <a:schemeClr val="tx1"/>
                </a:solidFill>
                <a:latin typeface="Arial" panose="020B0604020202020204" pitchFamily="34" charset="0"/>
                <a:cs typeface="Arial" panose="020B0604020202020204" pitchFamily="34" charset="0"/>
              </a:rPr>
              <a:t>Q8</a:t>
            </a:r>
            <a:r>
              <a:rPr lang="en-US" sz="800" dirty="0">
                <a:solidFill>
                  <a:schemeClr val="tx1"/>
                </a:solidFill>
                <a:latin typeface="Arial" panose="020B0604020202020204" pitchFamily="34" charset="0"/>
                <a:cs typeface="Arial" panose="020B0604020202020204" pitchFamily="34" charset="0"/>
              </a:rPr>
              <a:t>. Which of the following, if any, could increase your risk of developing a blood clot? (select all that </a:t>
            </a:r>
            <a:r>
              <a:rPr lang="en-US" sz="800" dirty="0" smtClean="0">
                <a:solidFill>
                  <a:schemeClr val="tx1"/>
                </a:solidFill>
                <a:latin typeface="Arial" panose="020B0604020202020204" pitchFamily="34" charset="0"/>
                <a:cs typeface="Arial" panose="020B0604020202020204" pitchFamily="34" charset="0"/>
              </a:rPr>
              <a:t>apply)</a:t>
            </a:r>
            <a:endParaRPr lang="en-US" sz="800" dirty="0">
              <a:solidFill>
                <a:schemeClr val="tx1"/>
              </a:solidFill>
              <a:latin typeface="Arial" panose="020B0604020202020204" pitchFamily="34" charset="0"/>
              <a:cs typeface="Arial" panose="020B0604020202020204" pitchFamily="34" charset="0"/>
            </a:endParaRPr>
          </a:p>
        </p:txBody>
      </p:sp>
      <p:sp>
        <p:nvSpPr>
          <p:cNvPr id="162" name="TextBox 161"/>
          <p:cNvSpPr txBox="1"/>
          <p:nvPr/>
        </p:nvSpPr>
        <p:spPr>
          <a:xfrm>
            <a:off x="6019800" y="4191000"/>
            <a:ext cx="2388781"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^Actual Blood Clot Risk Factors</a:t>
            </a:r>
            <a:endParaRPr lang="en-US" sz="1200" dirty="0">
              <a:solidFill>
                <a:schemeClr val="tx1"/>
              </a:solidFill>
              <a:latin typeface="Arial" panose="020B0604020202020204" pitchFamily="34" charset="0"/>
              <a:cs typeface="Arial" panose="020B0604020202020204" pitchFamily="34" charset="0"/>
            </a:endParaRPr>
          </a:p>
        </p:txBody>
      </p:sp>
      <p:sp>
        <p:nvSpPr>
          <p:cNvPr id="163" name="TextBox 162"/>
          <p:cNvSpPr txBox="1"/>
          <p:nvPr/>
        </p:nvSpPr>
        <p:spPr>
          <a:xfrm>
            <a:off x="6030934" y="4437605"/>
            <a:ext cx="2655734"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#Incorrect Blood Clot Risk Factors</a:t>
            </a:r>
            <a:endParaRPr lang="en-US" sz="1200" dirty="0">
              <a:solidFill>
                <a:schemeClr val="tx1"/>
              </a:solidFill>
              <a:latin typeface="Arial" panose="020B0604020202020204" pitchFamily="34" charset="0"/>
              <a:cs typeface="Arial" panose="020B0604020202020204" pitchFamily="34" charset="0"/>
            </a:endParaRPr>
          </a:p>
        </p:txBody>
      </p:sp>
      <p:sp>
        <p:nvSpPr>
          <p:cNvPr id="116" name="Title 1"/>
          <p:cNvSpPr txBox="1">
            <a:spLocks/>
          </p:cNvSpPr>
          <p:nvPr/>
        </p:nvSpPr>
        <p:spPr>
          <a:xfrm>
            <a:off x="63611" y="139465"/>
            <a:ext cx="9008828"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Knowledge of Increased Risk Factors for Blood Clots</a:t>
            </a:r>
            <a:endParaRPr lang="en-US" sz="2400" kern="0" dirty="0"/>
          </a:p>
        </p:txBody>
      </p:sp>
      <p:sp>
        <p:nvSpPr>
          <p:cNvPr id="117" name="TextBox 116"/>
          <p:cNvSpPr txBox="1"/>
          <p:nvPr/>
        </p:nvSpPr>
        <p:spPr>
          <a:xfrm>
            <a:off x="1657047" y="690765"/>
            <a:ext cx="6008018" cy="338554"/>
          </a:xfrm>
          <a:prstGeom prst="rect">
            <a:avLst/>
          </a:prstGeom>
          <a:noFill/>
        </p:spPr>
        <p:txBody>
          <a:bodyPr wrap="square" rtlCol="0">
            <a:spAutoFit/>
          </a:bodyPr>
          <a:lstStyle/>
          <a:p>
            <a:pPr algn="ctr"/>
            <a:r>
              <a:rPr lang="en-US" sz="1600" i="1" dirty="0" smtClean="0">
                <a:solidFill>
                  <a:schemeClr val="tx1"/>
                </a:solidFill>
                <a:latin typeface="Arial" panose="020B0604020202020204" pitchFamily="34" charset="0"/>
                <a:cs typeface="Arial" panose="020B0604020202020204" pitchFamily="34" charset="0"/>
              </a:rPr>
              <a:t>Among Adults 18+</a:t>
            </a:r>
            <a:endParaRPr lang="en-US" sz="1400" i="1" dirty="0">
              <a:solidFill>
                <a:schemeClr val="tx1"/>
              </a:solidFill>
              <a:latin typeface="Arial" panose="020B0604020202020204" pitchFamily="34" charset="0"/>
              <a:cs typeface="Arial" panose="020B0604020202020204" pitchFamily="34" charset="0"/>
            </a:endParaRPr>
          </a:p>
        </p:txBody>
      </p:sp>
      <p:pic>
        <p:nvPicPr>
          <p:cNvPr id="103" name="Picture 102"/>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327550" y="101365"/>
            <a:ext cx="612648" cy="612648"/>
          </a:xfrm>
          <a:prstGeom prst="rect">
            <a:avLst/>
          </a:prstGeom>
        </p:spPr>
      </p:pic>
      <p:sp>
        <p:nvSpPr>
          <p:cNvPr id="105" name="TextBox 104"/>
          <p:cNvSpPr txBox="1"/>
          <p:nvPr/>
        </p:nvSpPr>
        <p:spPr>
          <a:xfrm>
            <a:off x="2453891" y="5665539"/>
            <a:ext cx="263214" cy="246221"/>
          </a:xfrm>
          <a:prstGeom prst="rect">
            <a:avLst/>
          </a:prstGeom>
          <a:noFill/>
        </p:spPr>
        <p:txBody>
          <a:bodyPr wrap="none" rtlCol="0">
            <a:spAutoFit/>
          </a:bodyPr>
          <a:lstStyle/>
          <a:p>
            <a:r>
              <a:rPr lang="en-US" sz="1000" dirty="0">
                <a:solidFill>
                  <a:schemeClr val="tx1"/>
                </a:solidFill>
              </a:rPr>
              <a:t>D</a:t>
            </a:r>
          </a:p>
        </p:txBody>
      </p:sp>
      <p:sp>
        <p:nvSpPr>
          <p:cNvPr id="106" name="TextBox 105"/>
          <p:cNvSpPr txBox="1"/>
          <p:nvPr/>
        </p:nvSpPr>
        <p:spPr>
          <a:xfrm>
            <a:off x="2617667" y="5987245"/>
            <a:ext cx="243978" cy="246221"/>
          </a:xfrm>
          <a:prstGeom prst="rect">
            <a:avLst/>
          </a:prstGeom>
          <a:noFill/>
        </p:spPr>
        <p:txBody>
          <a:bodyPr wrap="none" rtlCol="0">
            <a:spAutoFit/>
          </a:bodyPr>
          <a:lstStyle/>
          <a:p>
            <a:r>
              <a:rPr lang="en-US" sz="1000" dirty="0">
                <a:solidFill>
                  <a:schemeClr val="tx1"/>
                </a:solidFill>
              </a:rPr>
              <a:t>F</a:t>
            </a:r>
          </a:p>
        </p:txBody>
      </p:sp>
      <p:sp>
        <p:nvSpPr>
          <p:cNvPr id="107" name="TextBox 106"/>
          <p:cNvSpPr txBox="1"/>
          <p:nvPr/>
        </p:nvSpPr>
        <p:spPr>
          <a:xfrm>
            <a:off x="6663921" y="2803600"/>
            <a:ext cx="258404" cy="246221"/>
          </a:xfrm>
          <a:prstGeom prst="rect">
            <a:avLst/>
          </a:prstGeom>
          <a:noFill/>
        </p:spPr>
        <p:txBody>
          <a:bodyPr wrap="none" rtlCol="0">
            <a:spAutoFit/>
          </a:bodyPr>
          <a:lstStyle/>
          <a:p>
            <a:r>
              <a:rPr lang="en-US" sz="1000" dirty="0">
                <a:solidFill>
                  <a:schemeClr val="tx1"/>
                </a:solidFill>
              </a:rPr>
              <a:t>A</a:t>
            </a:r>
          </a:p>
        </p:txBody>
      </p:sp>
      <p:grpSp>
        <p:nvGrpSpPr>
          <p:cNvPr id="109" name="Group 108"/>
          <p:cNvGrpSpPr/>
          <p:nvPr/>
        </p:nvGrpSpPr>
        <p:grpSpPr>
          <a:xfrm>
            <a:off x="140475" y="2498806"/>
            <a:ext cx="3670856" cy="1355960"/>
            <a:chOff x="139144" y="730015"/>
            <a:chExt cx="3670856" cy="1355960"/>
          </a:xfrm>
        </p:grpSpPr>
        <p:graphicFrame>
          <p:nvGraphicFramePr>
            <p:cNvPr id="110" name="Chart 109"/>
            <p:cNvGraphicFramePr/>
            <p:nvPr>
              <p:extLst>
                <p:ext uri="{D42A27DB-BD31-4B8C-83A1-F6EECF244321}">
                  <p14:modId xmlns:p14="http://schemas.microsoft.com/office/powerpoint/2010/main" val="458230490"/>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8"/>
            </a:graphicData>
          </a:graphic>
        </p:graphicFrame>
        <p:cxnSp>
          <p:nvCxnSpPr>
            <p:cNvPr id="111" name="Straight Connector 110"/>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2" name="Straight Connector 111"/>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13" name="TextBox 112"/>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114" name="TextBox 113"/>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115" name="TextBox 114"/>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118" name="TextBox 117"/>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119" name="TextBox 118"/>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smtClean="0">
                  <a:solidFill>
                    <a:srgbClr val="000000"/>
                  </a:solidFill>
                  <a:latin typeface="Arial" panose="020B0604020202020204" pitchFamily="34" charset="0"/>
                  <a:cs typeface="Arial" panose="020B0604020202020204" pitchFamily="34" charset="0"/>
                </a:rPr>
                <a:t>Cancer^</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120" name="Group 119"/>
          <p:cNvGrpSpPr/>
          <p:nvPr/>
        </p:nvGrpSpPr>
        <p:grpSpPr>
          <a:xfrm>
            <a:off x="666943" y="2760530"/>
            <a:ext cx="255198" cy="990759"/>
            <a:chOff x="665612" y="1487039"/>
            <a:chExt cx="255198" cy="990759"/>
          </a:xfrm>
        </p:grpSpPr>
        <p:sp>
          <p:nvSpPr>
            <p:cNvPr id="121" name="TextBox 120"/>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22" name="TextBox 121"/>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23" name="TextBox 122"/>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24" name="TextBox 123"/>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25" name="TextBox 124"/>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26" name="TextBox 125"/>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spTree>
    <p:extLst>
      <p:ext uri="{BB962C8B-B14F-4D97-AF65-F5344CB8AC3E}">
        <p14:creationId xmlns:p14="http://schemas.microsoft.com/office/powerpoint/2010/main" val="72133044"/>
      </p:ext>
    </p:extLst>
  </p:cSld>
  <p:clrMapOvr>
    <a:masterClrMapping/>
  </p:clrMapOvr>
  <p:timing>
    <p:tnLst>
      <p:par>
        <p:cT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9" name="Chart 78"/>
          <p:cNvGraphicFramePr/>
          <p:nvPr>
            <p:extLst>
              <p:ext uri="{D42A27DB-BD31-4B8C-83A1-F6EECF244321}">
                <p14:modId xmlns:p14="http://schemas.microsoft.com/office/powerpoint/2010/main" val="4078369197"/>
              </p:ext>
            </p:extLst>
          </p:nvPr>
        </p:nvGraphicFramePr>
        <p:xfrm>
          <a:off x="4548785" y="3662505"/>
          <a:ext cx="4611756" cy="17185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9" name="Chart 58"/>
          <p:cNvGraphicFramePr/>
          <p:nvPr>
            <p:extLst>
              <p:ext uri="{D42A27DB-BD31-4B8C-83A1-F6EECF244321}">
                <p14:modId xmlns:p14="http://schemas.microsoft.com/office/powerpoint/2010/main" val="3494686056"/>
              </p:ext>
            </p:extLst>
          </p:nvPr>
        </p:nvGraphicFramePr>
        <p:xfrm>
          <a:off x="-7885" y="4796799"/>
          <a:ext cx="4611756" cy="17185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 name="Chart 49"/>
          <p:cNvGraphicFramePr/>
          <p:nvPr>
            <p:extLst>
              <p:ext uri="{D42A27DB-BD31-4B8C-83A1-F6EECF244321}">
                <p14:modId xmlns:p14="http://schemas.microsoft.com/office/powerpoint/2010/main" val="826850512"/>
              </p:ext>
            </p:extLst>
          </p:nvPr>
        </p:nvGraphicFramePr>
        <p:xfrm>
          <a:off x="0" y="2937065"/>
          <a:ext cx="4611756" cy="17185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 name="Chart 3"/>
          <p:cNvGraphicFramePr/>
          <p:nvPr>
            <p:extLst>
              <p:ext uri="{D42A27DB-BD31-4B8C-83A1-F6EECF244321}">
                <p14:modId xmlns:p14="http://schemas.microsoft.com/office/powerpoint/2010/main" val="3612083277"/>
              </p:ext>
            </p:extLst>
          </p:nvPr>
        </p:nvGraphicFramePr>
        <p:xfrm>
          <a:off x="0" y="1223494"/>
          <a:ext cx="4611756" cy="1718500"/>
        </p:xfrm>
        <a:graphic>
          <a:graphicData uri="http://schemas.openxmlformats.org/drawingml/2006/chart">
            <c:chart xmlns:c="http://schemas.openxmlformats.org/drawingml/2006/chart" xmlns:r="http://schemas.openxmlformats.org/officeDocument/2006/relationships" r:id="rId5"/>
          </a:graphicData>
        </a:graphic>
      </p:graphicFrame>
      <p:sp>
        <p:nvSpPr>
          <p:cNvPr id="8" name="Rectangle 7"/>
          <p:cNvSpPr/>
          <p:nvPr/>
        </p:nvSpPr>
        <p:spPr>
          <a:xfrm>
            <a:off x="75200" y="1178499"/>
            <a:ext cx="5132567" cy="261610"/>
          </a:xfrm>
          <a:prstGeom prst="rect">
            <a:avLst/>
          </a:prstGeom>
        </p:spPr>
        <p:txBody>
          <a:bodyPr wrap="square">
            <a:spAutoFit/>
          </a:bodyPr>
          <a:lstStyle/>
          <a:p>
            <a:r>
              <a:rPr lang="en-US" sz="1100" b="1" dirty="0" smtClean="0">
                <a:solidFill>
                  <a:schemeClr val="tx1"/>
                </a:solidFill>
                <a:latin typeface="Arial" panose="020B0604020202020204" pitchFamily="34" charset="0"/>
                <a:cs typeface="Arial" panose="020B0604020202020204" pitchFamily="34" charset="0"/>
              </a:rPr>
              <a:t>“People </a:t>
            </a:r>
            <a:r>
              <a:rPr lang="en-US" sz="1100" b="1" dirty="0">
                <a:solidFill>
                  <a:schemeClr val="tx1"/>
                </a:solidFill>
                <a:latin typeface="Arial" panose="020B0604020202020204" pitchFamily="34" charset="0"/>
                <a:cs typeface="Arial" panose="020B0604020202020204" pitchFamily="34" charset="0"/>
              </a:rPr>
              <a:t>under 40 years old </a:t>
            </a:r>
            <a:r>
              <a:rPr lang="en-US" sz="1100" b="1" dirty="0" smtClean="0">
                <a:solidFill>
                  <a:schemeClr val="tx1"/>
                </a:solidFill>
                <a:latin typeface="Arial" panose="020B0604020202020204" pitchFamily="34" charset="0"/>
                <a:cs typeface="Arial" panose="020B0604020202020204" pitchFamily="34" charset="0"/>
              </a:rPr>
              <a:t>do </a:t>
            </a:r>
            <a:r>
              <a:rPr lang="en-US" sz="1100" b="1" dirty="0">
                <a:solidFill>
                  <a:schemeClr val="tx1"/>
                </a:solidFill>
                <a:latin typeface="Arial" panose="020B0604020202020204" pitchFamily="34" charset="0"/>
                <a:cs typeface="Arial" panose="020B0604020202020204" pitchFamily="34" charset="0"/>
              </a:rPr>
              <a:t>have to worry about blood </a:t>
            </a:r>
            <a:r>
              <a:rPr lang="en-US" sz="1100" b="1" dirty="0" smtClean="0">
                <a:solidFill>
                  <a:schemeClr val="tx1"/>
                </a:solidFill>
                <a:latin typeface="Arial" panose="020B0604020202020204" pitchFamily="34" charset="0"/>
                <a:cs typeface="Arial" panose="020B0604020202020204" pitchFamily="34" charset="0"/>
              </a:rPr>
              <a:t>clots.” *</a:t>
            </a:r>
            <a:endParaRPr lang="en-US" sz="1100" b="1" dirty="0">
              <a:solidFill>
                <a:schemeClr val="tx1"/>
              </a:solidFill>
              <a:latin typeface="Arial" panose="020B0604020202020204" pitchFamily="34" charset="0"/>
              <a:cs typeface="Arial" panose="020B0604020202020204" pitchFamily="34" charset="0"/>
            </a:endParaRPr>
          </a:p>
        </p:txBody>
      </p:sp>
      <p:sp>
        <p:nvSpPr>
          <p:cNvPr id="10" name="Rounded Rectangle 9"/>
          <p:cNvSpPr/>
          <p:nvPr/>
        </p:nvSpPr>
        <p:spPr bwMode="auto">
          <a:xfrm>
            <a:off x="250882" y="1495252"/>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187</a:t>
            </a:fld>
            <a:r>
              <a:rPr lang="en-US" smtClean="0"/>
              <a:t> -</a:t>
            </a:r>
            <a:endParaRPr lang="en-US"/>
          </a:p>
        </p:txBody>
      </p:sp>
      <p:sp>
        <p:nvSpPr>
          <p:cNvPr id="7" name="Rectangle 6"/>
          <p:cNvSpPr/>
          <p:nvPr/>
        </p:nvSpPr>
        <p:spPr>
          <a:xfrm>
            <a:off x="83490" y="6409630"/>
            <a:ext cx="7366882" cy="338554"/>
          </a:xfrm>
          <a:prstGeom prst="rect">
            <a:avLst/>
          </a:prstGeom>
        </p:spPr>
        <p:txBody>
          <a:bodyPr wrap="square">
            <a:spAutoFit/>
          </a:bodyPr>
          <a:lstStyle/>
          <a:p>
            <a:r>
              <a:rPr lang="en-US" sz="800" dirty="0">
                <a:solidFill>
                  <a:schemeClr val="tx1"/>
                </a:solidFill>
                <a:latin typeface="Arial" panose="020B0604020202020204" pitchFamily="34" charset="0"/>
                <a:cs typeface="Arial" panose="020B0604020202020204" pitchFamily="34" charset="0"/>
              </a:rPr>
              <a:t>Base: All Australia Respondents. </a:t>
            </a:r>
            <a:r>
              <a:rPr lang="pt-BR" sz="800" dirty="0">
                <a:solidFill>
                  <a:schemeClr val="tx1"/>
                </a:solidFill>
                <a:latin typeface="Arial" panose="020B0604020202020204" pitchFamily="34" charset="0"/>
                <a:cs typeface="Arial" panose="020B0604020202020204" pitchFamily="34" charset="0"/>
              </a:rPr>
              <a:t>Males: 18-39 (n=90), 40-64 (n=153), 65+ (n=159); Females: 18-39 (n=70), 40-64 (n=167), 65+ (n=161)</a:t>
            </a:r>
            <a:endParaRPr lang="en-US" sz="800" dirty="0" smtClean="0">
              <a:solidFill>
                <a:schemeClr val="tx1"/>
              </a:solidFill>
              <a:latin typeface="Arial" panose="020B0604020202020204" pitchFamily="34" charset="0"/>
              <a:cs typeface="Arial" panose="020B0604020202020204" pitchFamily="34" charset="0"/>
            </a:endParaRPr>
          </a:p>
          <a:p>
            <a:r>
              <a:rPr lang="en-US" sz="800" dirty="0" smtClean="0">
                <a:solidFill>
                  <a:schemeClr val="tx1"/>
                </a:solidFill>
                <a:latin typeface="Arial" panose="020B0604020202020204" pitchFamily="34" charset="0"/>
                <a:cs typeface="Arial" panose="020B0604020202020204" pitchFamily="34" charset="0"/>
              </a:rPr>
              <a:t>Q9</a:t>
            </a:r>
            <a:r>
              <a:rPr lang="en-US" sz="800" dirty="0">
                <a:solidFill>
                  <a:schemeClr val="tx1"/>
                </a:solidFill>
                <a:latin typeface="Arial" panose="020B0604020202020204" pitchFamily="34" charset="0"/>
                <a:cs typeface="Arial" panose="020B0604020202020204" pitchFamily="34" charset="0"/>
              </a:rPr>
              <a:t>. When it comes to blood clots, how much do you agree or disagree with each of the following statements? </a:t>
            </a:r>
          </a:p>
        </p:txBody>
      </p:sp>
      <p:sp>
        <p:nvSpPr>
          <p:cNvPr id="9" name="Rectangle 8"/>
          <p:cNvSpPr/>
          <p:nvPr/>
        </p:nvSpPr>
        <p:spPr>
          <a:xfrm>
            <a:off x="75200" y="2881408"/>
            <a:ext cx="4322409" cy="261610"/>
          </a:xfrm>
          <a:prstGeom prst="rect">
            <a:avLst/>
          </a:prstGeom>
        </p:spPr>
        <p:txBody>
          <a:bodyPr wrap="square">
            <a:spAutoFit/>
          </a:bodyPr>
          <a:lstStyle/>
          <a:p>
            <a:pPr algn="ctr"/>
            <a:r>
              <a:rPr lang="en-US" sz="1100" b="1" dirty="0" smtClean="0">
                <a:solidFill>
                  <a:schemeClr val="tx1"/>
                </a:solidFill>
                <a:latin typeface="Arial" panose="020B0604020202020204" pitchFamily="34" charset="0"/>
                <a:cs typeface="Arial" panose="020B0604020202020204" pitchFamily="34" charset="0"/>
              </a:rPr>
              <a:t>“Most </a:t>
            </a:r>
            <a:r>
              <a:rPr lang="en-US" sz="1100" b="1" dirty="0">
                <a:solidFill>
                  <a:schemeClr val="tx1"/>
                </a:solidFill>
                <a:latin typeface="Arial" panose="020B0604020202020204" pitchFamily="34" charset="0"/>
                <a:cs typeface="Arial" panose="020B0604020202020204" pitchFamily="34" charset="0"/>
              </a:rPr>
              <a:t>blood clots </a:t>
            </a:r>
            <a:r>
              <a:rPr lang="en-US" sz="1100" b="1" dirty="0" smtClean="0">
                <a:solidFill>
                  <a:schemeClr val="tx1"/>
                </a:solidFill>
                <a:latin typeface="Arial" panose="020B0604020202020204" pitchFamily="34" charset="0"/>
                <a:cs typeface="Arial" panose="020B0604020202020204" pitchFamily="34" charset="0"/>
              </a:rPr>
              <a:t>can </a:t>
            </a:r>
            <a:r>
              <a:rPr lang="en-US" sz="1100" b="1" dirty="0">
                <a:solidFill>
                  <a:schemeClr val="tx1"/>
                </a:solidFill>
                <a:latin typeface="Arial" panose="020B0604020202020204" pitchFamily="34" charset="0"/>
                <a:cs typeface="Arial" panose="020B0604020202020204" pitchFamily="34" charset="0"/>
              </a:rPr>
              <a:t>be </a:t>
            </a:r>
            <a:r>
              <a:rPr lang="en-US" sz="1100" b="1" dirty="0" smtClean="0">
                <a:solidFill>
                  <a:schemeClr val="tx1"/>
                </a:solidFill>
                <a:latin typeface="Arial" panose="020B0604020202020204" pitchFamily="34" charset="0"/>
                <a:cs typeface="Arial" panose="020B0604020202020204" pitchFamily="34" charset="0"/>
              </a:rPr>
              <a:t>prevented.” *</a:t>
            </a:r>
            <a:endParaRPr lang="en-US" sz="1100" b="1" dirty="0">
              <a:solidFill>
                <a:schemeClr val="tx1"/>
              </a:solidFill>
              <a:latin typeface="Arial" panose="020B0604020202020204" pitchFamily="34" charset="0"/>
              <a:cs typeface="Arial" panose="020B0604020202020204" pitchFamily="34" charset="0"/>
            </a:endParaRPr>
          </a:p>
        </p:txBody>
      </p:sp>
      <p:sp>
        <p:nvSpPr>
          <p:cNvPr id="11" name="Rectangle 10"/>
          <p:cNvSpPr/>
          <p:nvPr/>
        </p:nvSpPr>
        <p:spPr>
          <a:xfrm>
            <a:off x="75201" y="4627831"/>
            <a:ext cx="4322408" cy="430887"/>
          </a:xfrm>
          <a:prstGeom prst="rect">
            <a:avLst/>
          </a:prstGeom>
        </p:spPr>
        <p:txBody>
          <a:bodyPr wrap="square">
            <a:spAutoFit/>
          </a:bodyPr>
          <a:lstStyle/>
          <a:p>
            <a:pPr algn="ctr"/>
            <a:r>
              <a:rPr lang="en-US" sz="1100" b="1" dirty="0" smtClean="0">
                <a:solidFill>
                  <a:schemeClr val="tx1"/>
                </a:solidFill>
                <a:latin typeface="Arial" panose="020B0604020202020204" pitchFamily="34" charset="0"/>
                <a:cs typeface="Arial" panose="020B0604020202020204" pitchFamily="34" charset="0"/>
              </a:rPr>
              <a:t>“It </a:t>
            </a:r>
            <a:r>
              <a:rPr lang="en-US" sz="1100" b="1" dirty="0">
                <a:solidFill>
                  <a:schemeClr val="tx1"/>
                </a:solidFill>
                <a:latin typeface="Arial" panose="020B0604020202020204" pitchFamily="34" charset="0"/>
                <a:cs typeface="Arial" panose="020B0604020202020204" pitchFamily="34" charset="0"/>
              </a:rPr>
              <a:t>is </a:t>
            </a:r>
            <a:r>
              <a:rPr lang="en-US" sz="1100" b="1" dirty="0" smtClean="0">
                <a:solidFill>
                  <a:schemeClr val="tx1"/>
                </a:solidFill>
                <a:latin typeface="Arial" panose="020B0604020202020204" pitchFamily="34" charset="0"/>
                <a:cs typeface="Arial" panose="020B0604020202020204" pitchFamily="34" charset="0"/>
              </a:rPr>
              <a:t>likely </a:t>
            </a:r>
            <a:r>
              <a:rPr lang="en-US" sz="1100" b="1" dirty="0">
                <a:solidFill>
                  <a:schemeClr val="tx1"/>
                </a:solidFill>
                <a:latin typeface="Arial" panose="020B0604020202020204" pitchFamily="34" charset="0"/>
                <a:cs typeface="Arial" panose="020B0604020202020204" pitchFamily="34" charset="0"/>
              </a:rPr>
              <a:t>that a blood clot in the leg left untreated can travel to your </a:t>
            </a:r>
            <a:r>
              <a:rPr lang="en-US" sz="1100" b="1" dirty="0" smtClean="0">
                <a:solidFill>
                  <a:schemeClr val="tx1"/>
                </a:solidFill>
                <a:latin typeface="Arial" panose="020B0604020202020204" pitchFamily="34" charset="0"/>
                <a:cs typeface="Arial" panose="020B0604020202020204" pitchFamily="34" charset="0"/>
              </a:rPr>
              <a:t>lungs.” *</a:t>
            </a:r>
            <a:endParaRPr lang="en-US" sz="1100" b="1" dirty="0">
              <a:solidFill>
                <a:schemeClr val="tx1"/>
              </a:solidFill>
              <a:latin typeface="Arial" panose="020B0604020202020204" pitchFamily="34" charset="0"/>
              <a:cs typeface="Arial" panose="020B0604020202020204" pitchFamily="34" charset="0"/>
            </a:endParaRPr>
          </a:p>
        </p:txBody>
      </p:sp>
      <p:sp>
        <p:nvSpPr>
          <p:cNvPr id="38" name="Title 1"/>
          <p:cNvSpPr txBox="1">
            <a:spLocks/>
          </p:cNvSpPr>
          <p:nvPr/>
        </p:nvSpPr>
        <p:spPr>
          <a:xfrm>
            <a:off x="63611" y="139465"/>
            <a:ext cx="9008828"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800" kern="0" dirty="0" smtClean="0"/>
              <a:t>Blood Clot Fact Statements</a:t>
            </a:r>
            <a:endParaRPr lang="en-US" sz="2800" kern="0" dirty="0"/>
          </a:p>
        </p:txBody>
      </p:sp>
      <p:cxnSp>
        <p:nvCxnSpPr>
          <p:cNvPr id="40" name="Straight Connector 39"/>
          <p:cNvCxnSpPr/>
          <p:nvPr/>
        </p:nvCxnSpPr>
        <p:spPr bwMode="auto">
          <a:xfrm>
            <a:off x="266784" y="1904923"/>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Straight Connector 40"/>
          <p:cNvCxnSpPr/>
          <p:nvPr/>
        </p:nvCxnSpPr>
        <p:spPr bwMode="auto">
          <a:xfrm>
            <a:off x="266784" y="2367429"/>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3" name="TextBox 42"/>
          <p:cNvSpPr txBox="1"/>
          <p:nvPr/>
        </p:nvSpPr>
        <p:spPr>
          <a:xfrm>
            <a:off x="67588" y="1496233"/>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18-39</a:t>
            </a:r>
            <a:endParaRPr lang="en-US" sz="900" b="1" i="1" dirty="0">
              <a:latin typeface="Arial" panose="020B0604020202020204" pitchFamily="34" charset="0"/>
              <a:cs typeface="Arial" panose="020B0604020202020204" pitchFamily="34" charset="0"/>
            </a:endParaRPr>
          </a:p>
        </p:txBody>
      </p:sp>
      <p:sp>
        <p:nvSpPr>
          <p:cNvPr id="46" name="Rounded Rectangle 45"/>
          <p:cNvSpPr/>
          <p:nvPr/>
        </p:nvSpPr>
        <p:spPr bwMode="auto">
          <a:xfrm>
            <a:off x="250882" y="1960346"/>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47" name="TextBox 46"/>
          <p:cNvSpPr txBox="1"/>
          <p:nvPr/>
        </p:nvSpPr>
        <p:spPr>
          <a:xfrm>
            <a:off x="67588" y="1969278"/>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40-64</a:t>
            </a:r>
            <a:endParaRPr lang="en-US" sz="900" b="1" i="1" dirty="0">
              <a:latin typeface="Arial" panose="020B0604020202020204" pitchFamily="34" charset="0"/>
              <a:cs typeface="Arial" panose="020B0604020202020204" pitchFamily="34" charset="0"/>
            </a:endParaRPr>
          </a:p>
        </p:txBody>
      </p:sp>
      <p:sp>
        <p:nvSpPr>
          <p:cNvPr id="48" name="Rounded Rectangle 47"/>
          <p:cNvSpPr/>
          <p:nvPr/>
        </p:nvSpPr>
        <p:spPr bwMode="auto">
          <a:xfrm>
            <a:off x="278711" y="2433506"/>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49" name="TextBox 48"/>
          <p:cNvSpPr txBox="1"/>
          <p:nvPr/>
        </p:nvSpPr>
        <p:spPr>
          <a:xfrm>
            <a:off x="87466" y="2442438"/>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65+</a:t>
            </a:r>
            <a:endParaRPr lang="en-US" sz="900" b="1" i="1" dirty="0">
              <a:latin typeface="Arial" panose="020B0604020202020204" pitchFamily="34" charset="0"/>
              <a:cs typeface="Arial" panose="020B0604020202020204" pitchFamily="34" charset="0"/>
            </a:endParaRPr>
          </a:p>
        </p:txBody>
      </p:sp>
      <p:sp>
        <p:nvSpPr>
          <p:cNvPr id="51" name="Rounded Rectangle 50"/>
          <p:cNvSpPr/>
          <p:nvPr/>
        </p:nvSpPr>
        <p:spPr bwMode="auto">
          <a:xfrm>
            <a:off x="250882" y="3208823"/>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cxnSp>
        <p:nvCxnSpPr>
          <p:cNvPr id="52" name="Straight Connector 51"/>
          <p:cNvCxnSpPr/>
          <p:nvPr/>
        </p:nvCxnSpPr>
        <p:spPr bwMode="auto">
          <a:xfrm>
            <a:off x="266784" y="3618494"/>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3" name="Straight Connector 52"/>
          <p:cNvCxnSpPr/>
          <p:nvPr/>
        </p:nvCxnSpPr>
        <p:spPr bwMode="auto">
          <a:xfrm>
            <a:off x="266784" y="4081000"/>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4" name="TextBox 53"/>
          <p:cNvSpPr txBox="1"/>
          <p:nvPr/>
        </p:nvSpPr>
        <p:spPr>
          <a:xfrm>
            <a:off x="67588" y="3209804"/>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18-39</a:t>
            </a:r>
            <a:endParaRPr lang="en-US" sz="900" b="1" i="1" dirty="0">
              <a:latin typeface="Arial" panose="020B0604020202020204" pitchFamily="34" charset="0"/>
              <a:cs typeface="Arial" panose="020B0604020202020204" pitchFamily="34" charset="0"/>
            </a:endParaRPr>
          </a:p>
        </p:txBody>
      </p:sp>
      <p:sp>
        <p:nvSpPr>
          <p:cNvPr id="55" name="Rounded Rectangle 54"/>
          <p:cNvSpPr/>
          <p:nvPr/>
        </p:nvSpPr>
        <p:spPr bwMode="auto">
          <a:xfrm>
            <a:off x="250882" y="3673917"/>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56" name="TextBox 55"/>
          <p:cNvSpPr txBox="1"/>
          <p:nvPr/>
        </p:nvSpPr>
        <p:spPr>
          <a:xfrm>
            <a:off x="67588" y="3682849"/>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40-64</a:t>
            </a:r>
            <a:endParaRPr lang="en-US" sz="900" b="1" i="1" dirty="0">
              <a:latin typeface="Arial" panose="020B0604020202020204" pitchFamily="34" charset="0"/>
              <a:cs typeface="Arial" panose="020B0604020202020204" pitchFamily="34" charset="0"/>
            </a:endParaRPr>
          </a:p>
        </p:txBody>
      </p:sp>
      <p:sp>
        <p:nvSpPr>
          <p:cNvPr id="57" name="Rounded Rectangle 56"/>
          <p:cNvSpPr/>
          <p:nvPr/>
        </p:nvSpPr>
        <p:spPr bwMode="auto">
          <a:xfrm>
            <a:off x="278711" y="4147077"/>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58" name="TextBox 57"/>
          <p:cNvSpPr txBox="1"/>
          <p:nvPr/>
        </p:nvSpPr>
        <p:spPr>
          <a:xfrm>
            <a:off x="87466" y="4156009"/>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65+</a:t>
            </a:r>
            <a:endParaRPr lang="en-US" sz="900" b="1" i="1" dirty="0">
              <a:latin typeface="Arial" panose="020B0604020202020204" pitchFamily="34" charset="0"/>
              <a:cs typeface="Arial" panose="020B0604020202020204" pitchFamily="34" charset="0"/>
            </a:endParaRPr>
          </a:p>
        </p:txBody>
      </p:sp>
      <p:sp>
        <p:nvSpPr>
          <p:cNvPr id="60" name="Rounded Rectangle 59"/>
          <p:cNvSpPr/>
          <p:nvPr/>
        </p:nvSpPr>
        <p:spPr bwMode="auto">
          <a:xfrm>
            <a:off x="242997" y="5068557"/>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cxnSp>
        <p:nvCxnSpPr>
          <p:cNvPr id="61" name="Straight Connector 60"/>
          <p:cNvCxnSpPr/>
          <p:nvPr/>
        </p:nvCxnSpPr>
        <p:spPr bwMode="auto">
          <a:xfrm>
            <a:off x="258899" y="5478228"/>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2" name="Straight Connector 61"/>
          <p:cNvCxnSpPr/>
          <p:nvPr/>
        </p:nvCxnSpPr>
        <p:spPr bwMode="auto">
          <a:xfrm>
            <a:off x="258899" y="5940734"/>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3" name="TextBox 62"/>
          <p:cNvSpPr txBox="1"/>
          <p:nvPr/>
        </p:nvSpPr>
        <p:spPr>
          <a:xfrm>
            <a:off x="59703" y="5069538"/>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18-39</a:t>
            </a:r>
            <a:endParaRPr lang="en-US" sz="900" b="1" i="1" dirty="0">
              <a:latin typeface="Arial" panose="020B0604020202020204" pitchFamily="34" charset="0"/>
              <a:cs typeface="Arial" panose="020B0604020202020204" pitchFamily="34" charset="0"/>
            </a:endParaRPr>
          </a:p>
        </p:txBody>
      </p:sp>
      <p:sp>
        <p:nvSpPr>
          <p:cNvPr id="64" name="Rounded Rectangle 63"/>
          <p:cNvSpPr/>
          <p:nvPr/>
        </p:nvSpPr>
        <p:spPr bwMode="auto">
          <a:xfrm>
            <a:off x="242997" y="5533651"/>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65" name="TextBox 64"/>
          <p:cNvSpPr txBox="1"/>
          <p:nvPr/>
        </p:nvSpPr>
        <p:spPr>
          <a:xfrm>
            <a:off x="59703" y="5542583"/>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40-64</a:t>
            </a:r>
            <a:endParaRPr lang="en-US" sz="900" b="1" i="1" dirty="0">
              <a:latin typeface="Arial" panose="020B0604020202020204" pitchFamily="34" charset="0"/>
              <a:cs typeface="Arial" panose="020B0604020202020204" pitchFamily="34" charset="0"/>
            </a:endParaRPr>
          </a:p>
        </p:txBody>
      </p:sp>
      <p:sp>
        <p:nvSpPr>
          <p:cNvPr id="66" name="Rounded Rectangle 65"/>
          <p:cNvSpPr/>
          <p:nvPr/>
        </p:nvSpPr>
        <p:spPr bwMode="auto">
          <a:xfrm>
            <a:off x="270826" y="6006811"/>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67" name="TextBox 66"/>
          <p:cNvSpPr txBox="1"/>
          <p:nvPr/>
        </p:nvSpPr>
        <p:spPr>
          <a:xfrm>
            <a:off x="79581" y="6015743"/>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65+</a:t>
            </a:r>
            <a:endParaRPr lang="en-US" sz="900" b="1" i="1" dirty="0">
              <a:latin typeface="Arial" panose="020B0604020202020204" pitchFamily="34" charset="0"/>
              <a:cs typeface="Arial" panose="020B0604020202020204" pitchFamily="34" charset="0"/>
            </a:endParaRPr>
          </a:p>
        </p:txBody>
      </p:sp>
      <p:sp>
        <p:nvSpPr>
          <p:cNvPr id="68" name="Rectangle 67"/>
          <p:cNvSpPr/>
          <p:nvPr/>
        </p:nvSpPr>
        <p:spPr>
          <a:xfrm>
            <a:off x="5207768" y="1643246"/>
            <a:ext cx="3737450" cy="430887"/>
          </a:xfrm>
          <a:prstGeom prst="rect">
            <a:avLst/>
          </a:prstGeom>
        </p:spPr>
        <p:txBody>
          <a:bodyPr wrap="square">
            <a:spAutoFit/>
          </a:bodyPr>
          <a:lstStyle/>
          <a:p>
            <a:pPr algn="ctr"/>
            <a:r>
              <a:rPr lang="en-US" sz="1100" b="1" dirty="0" smtClean="0">
                <a:solidFill>
                  <a:schemeClr val="tx1"/>
                </a:solidFill>
                <a:latin typeface="Arial" panose="020B0604020202020204" pitchFamily="34" charset="0"/>
                <a:cs typeface="Arial" panose="020B0604020202020204" pitchFamily="34" charset="0"/>
              </a:rPr>
              <a:t>“Having </a:t>
            </a:r>
            <a:r>
              <a:rPr lang="en-US" sz="1100" b="1" dirty="0">
                <a:solidFill>
                  <a:schemeClr val="tx1"/>
                </a:solidFill>
                <a:latin typeface="Arial" panose="020B0604020202020204" pitchFamily="34" charset="0"/>
                <a:cs typeface="Arial" panose="020B0604020202020204" pitchFamily="34" charset="0"/>
              </a:rPr>
              <a:t>a blood clot </a:t>
            </a:r>
            <a:r>
              <a:rPr lang="en-US" sz="1100" b="1" dirty="0" smtClean="0">
                <a:solidFill>
                  <a:schemeClr val="tx1"/>
                </a:solidFill>
                <a:latin typeface="Arial" panose="020B0604020202020204" pitchFamily="34" charset="0"/>
                <a:cs typeface="Arial" panose="020B0604020202020204" pitchFamily="34" charset="0"/>
              </a:rPr>
              <a:t>is </a:t>
            </a:r>
            <a:r>
              <a:rPr lang="en-US" sz="1100" b="1" dirty="0">
                <a:solidFill>
                  <a:schemeClr val="tx1"/>
                </a:solidFill>
                <a:latin typeface="Arial" panose="020B0604020202020204" pitchFamily="34" charset="0"/>
                <a:cs typeface="Arial" panose="020B0604020202020204" pitchFamily="34" charset="0"/>
              </a:rPr>
              <a:t>considered </a:t>
            </a:r>
            <a:r>
              <a:rPr lang="en-US" sz="1100" b="1" dirty="0" smtClean="0">
                <a:solidFill>
                  <a:schemeClr val="tx1"/>
                </a:solidFill>
                <a:latin typeface="Arial" panose="020B0604020202020204" pitchFamily="34" charset="0"/>
                <a:cs typeface="Arial" panose="020B0604020202020204" pitchFamily="34" charset="0"/>
              </a:rPr>
              <a:t>a</a:t>
            </a:r>
          </a:p>
          <a:p>
            <a:pPr algn="ctr"/>
            <a:r>
              <a:rPr lang="en-US" sz="1100" b="1" dirty="0" smtClean="0">
                <a:solidFill>
                  <a:schemeClr val="tx1"/>
                </a:solidFill>
                <a:latin typeface="Arial" panose="020B0604020202020204" pitchFamily="34" charset="0"/>
                <a:cs typeface="Arial" panose="020B0604020202020204" pitchFamily="34" charset="0"/>
              </a:rPr>
              <a:t>medical emergency.” *</a:t>
            </a:r>
            <a:endParaRPr lang="en-US" sz="1100" b="1" dirty="0">
              <a:solidFill>
                <a:schemeClr val="tx1"/>
              </a:solidFill>
              <a:latin typeface="Arial" panose="020B0604020202020204" pitchFamily="34" charset="0"/>
              <a:cs typeface="Arial" panose="020B0604020202020204" pitchFamily="34" charset="0"/>
            </a:endParaRPr>
          </a:p>
        </p:txBody>
      </p:sp>
      <p:sp>
        <p:nvSpPr>
          <p:cNvPr id="69" name="Rectangle 68"/>
          <p:cNvSpPr/>
          <p:nvPr/>
        </p:nvSpPr>
        <p:spPr>
          <a:xfrm>
            <a:off x="5207769" y="3631554"/>
            <a:ext cx="3669532" cy="261610"/>
          </a:xfrm>
          <a:prstGeom prst="rect">
            <a:avLst/>
          </a:prstGeom>
        </p:spPr>
        <p:txBody>
          <a:bodyPr wrap="square">
            <a:spAutoFit/>
          </a:bodyPr>
          <a:lstStyle/>
          <a:p>
            <a:pPr algn="ctr"/>
            <a:r>
              <a:rPr lang="en-US" sz="1100" b="1" dirty="0" smtClean="0">
                <a:solidFill>
                  <a:schemeClr val="tx1"/>
                </a:solidFill>
                <a:latin typeface="Arial" panose="020B0604020202020204" pitchFamily="34" charset="0"/>
                <a:cs typeface="Arial" panose="020B0604020202020204" pitchFamily="34" charset="0"/>
              </a:rPr>
              <a:t>“Blood </a:t>
            </a:r>
            <a:r>
              <a:rPr lang="en-US" sz="1100" b="1" dirty="0">
                <a:solidFill>
                  <a:schemeClr val="tx1"/>
                </a:solidFill>
                <a:latin typeface="Arial" panose="020B0604020202020204" pitchFamily="34" charset="0"/>
                <a:cs typeface="Arial" panose="020B0604020202020204" pitchFamily="34" charset="0"/>
              </a:rPr>
              <a:t>clots can cause </a:t>
            </a:r>
            <a:r>
              <a:rPr lang="en-US" sz="1100" b="1" dirty="0" smtClean="0">
                <a:solidFill>
                  <a:schemeClr val="tx1"/>
                </a:solidFill>
                <a:latin typeface="Arial" panose="020B0604020202020204" pitchFamily="34" charset="0"/>
                <a:cs typeface="Arial" panose="020B0604020202020204" pitchFamily="34" charset="0"/>
              </a:rPr>
              <a:t>death.”</a:t>
            </a:r>
            <a:endParaRPr lang="en-US" sz="1100" b="1" dirty="0">
              <a:solidFill>
                <a:schemeClr val="tx1"/>
              </a:solidFill>
              <a:latin typeface="Arial" panose="020B0604020202020204" pitchFamily="34" charset="0"/>
              <a:cs typeface="Arial" panose="020B0604020202020204" pitchFamily="34" charset="0"/>
            </a:endParaRPr>
          </a:p>
        </p:txBody>
      </p:sp>
      <p:graphicFrame>
        <p:nvGraphicFramePr>
          <p:cNvPr id="70" name="Chart 69"/>
          <p:cNvGraphicFramePr/>
          <p:nvPr>
            <p:extLst>
              <p:ext uri="{D42A27DB-BD31-4B8C-83A1-F6EECF244321}">
                <p14:modId xmlns:p14="http://schemas.microsoft.com/office/powerpoint/2010/main" val="1700141663"/>
              </p:ext>
            </p:extLst>
          </p:nvPr>
        </p:nvGraphicFramePr>
        <p:xfrm>
          <a:off x="4528520" y="1845096"/>
          <a:ext cx="4611756" cy="1718500"/>
        </p:xfrm>
        <a:graphic>
          <a:graphicData uri="http://schemas.openxmlformats.org/drawingml/2006/chart">
            <c:chart xmlns:c="http://schemas.openxmlformats.org/drawingml/2006/chart" xmlns:r="http://schemas.openxmlformats.org/officeDocument/2006/relationships" r:id="rId6"/>
          </a:graphicData>
        </a:graphic>
      </p:graphicFrame>
      <p:sp>
        <p:nvSpPr>
          <p:cNvPr id="71" name="Rounded Rectangle 70"/>
          <p:cNvSpPr/>
          <p:nvPr/>
        </p:nvSpPr>
        <p:spPr bwMode="auto">
          <a:xfrm>
            <a:off x="4779402" y="2116854"/>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cxnSp>
        <p:nvCxnSpPr>
          <p:cNvPr id="72" name="Straight Connector 71"/>
          <p:cNvCxnSpPr/>
          <p:nvPr/>
        </p:nvCxnSpPr>
        <p:spPr bwMode="auto">
          <a:xfrm>
            <a:off x="4795304" y="2526525"/>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 name="Straight Connector 72"/>
          <p:cNvCxnSpPr/>
          <p:nvPr/>
        </p:nvCxnSpPr>
        <p:spPr bwMode="auto">
          <a:xfrm>
            <a:off x="4795304" y="2989031"/>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TextBox 73"/>
          <p:cNvSpPr txBox="1"/>
          <p:nvPr/>
        </p:nvSpPr>
        <p:spPr>
          <a:xfrm>
            <a:off x="4596108" y="2086031"/>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18-39</a:t>
            </a:r>
            <a:endParaRPr lang="en-US" sz="900" b="1" i="1" dirty="0">
              <a:latin typeface="Arial" panose="020B0604020202020204" pitchFamily="34" charset="0"/>
              <a:cs typeface="Arial" panose="020B0604020202020204" pitchFamily="34" charset="0"/>
            </a:endParaRPr>
          </a:p>
        </p:txBody>
      </p:sp>
      <p:sp>
        <p:nvSpPr>
          <p:cNvPr id="75" name="Rounded Rectangle 74"/>
          <p:cNvSpPr/>
          <p:nvPr/>
        </p:nvSpPr>
        <p:spPr bwMode="auto">
          <a:xfrm>
            <a:off x="4779402" y="2581948"/>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76" name="TextBox 75"/>
          <p:cNvSpPr txBox="1"/>
          <p:nvPr/>
        </p:nvSpPr>
        <p:spPr>
          <a:xfrm>
            <a:off x="4596108" y="2559076"/>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40-64</a:t>
            </a:r>
            <a:endParaRPr lang="en-US" sz="900" b="1" i="1" dirty="0">
              <a:latin typeface="Arial" panose="020B0604020202020204" pitchFamily="34" charset="0"/>
              <a:cs typeface="Arial" panose="020B0604020202020204" pitchFamily="34" charset="0"/>
            </a:endParaRPr>
          </a:p>
        </p:txBody>
      </p:sp>
      <p:sp>
        <p:nvSpPr>
          <p:cNvPr id="77" name="Rounded Rectangle 76"/>
          <p:cNvSpPr/>
          <p:nvPr/>
        </p:nvSpPr>
        <p:spPr bwMode="auto">
          <a:xfrm>
            <a:off x="4807231" y="3055108"/>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78" name="TextBox 77"/>
          <p:cNvSpPr txBox="1"/>
          <p:nvPr/>
        </p:nvSpPr>
        <p:spPr>
          <a:xfrm>
            <a:off x="4615986" y="3032236"/>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65+</a:t>
            </a:r>
            <a:endParaRPr lang="en-US" sz="900" b="1" i="1" dirty="0">
              <a:latin typeface="Arial" panose="020B0604020202020204" pitchFamily="34" charset="0"/>
              <a:cs typeface="Arial" panose="020B0604020202020204" pitchFamily="34" charset="0"/>
            </a:endParaRPr>
          </a:p>
        </p:txBody>
      </p:sp>
      <p:sp>
        <p:nvSpPr>
          <p:cNvPr id="80" name="Rounded Rectangle 79"/>
          <p:cNvSpPr/>
          <p:nvPr/>
        </p:nvSpPr>
        <p:spPr bwMode="auto">
          <a:xfrm>
            <a:off x="4799667" y="3934263"/>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cxnSp>
        <p:nvCxnSpPr>
          <p:cNvPr id="81" name="Straight Connector 80"/>
          <p:cNvCxnSpPr/>
          <p:nvPr/>
        </p:nvCxnSpPr>
        <p:spPr bwMode="auto">
          <a:xfrm>
            <a:off x="4815569" y="4343934"/>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2" name="Straight Connector 81"/>
          <p:cNvCxnSpPr/>
          <p:nvPr/>
        </p:nvCxnSpPr>
        <p:spPr bwMode="auto">
          <a:xfrm>
            <a:off x="4815569" y="4806440"/>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3" name="TextBox 82"/>
          <p:cNvSpPr txBox="1"/>
          <p:nvPr/>
        </p:nvSpPr>
        <p:spPr>
          <a:xfrm>
            <a:off x="4616373" y="3903440"/>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18-39</a:t>
            </a:r>
            <a:endParaRPr lang="en-US" sz="900" b="1" i="1" dirty="0">
              <a:latin typeface="Arial" panose="020B0604020202020204" pitchFamily="34" charset="0"/>
              <a:cs typeface="Arial" panose="020B0604020202020204" pitchFamily="34" charset="0"/>
            </a:endParaRPr>
          </a:p>
        </p:txBody>
      </p:sp>
      <p:sp>
        <p:nvSpPr>
          <p:cNvPr id="84" name="Rounded Rectangle 83"/>
          <p:cNvSpPr/>
          <p:nvPr/>
        </p:nvSpPr>
        <p:spPr bwMode="auto">
          <a:xfrm>
            <a:off x="4799667" y="4399357"/>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85" name="TextBox 84"/>
          <p:cNvSpPr txBox="1"/>
          <p:nvPr/>
        </p:nvSpPr>
        <p:spPr>
          <a:xfrm>
            <a:off x="4616373" y="4376485"/>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40-64</a:t>
            </a:r>
            <a:endParaRPr lang="en-US" sz="900" b="1" i="1" dirty="0">
              <a:latin typeface="Arial" panose="020B0604020202020204" pitchFamily="34" charset="0"/>
              <a:cs typeface="Arial" panose="020B0604020202020204" pitchFamily="34" charset="0"/>
            </a:endParaRPr>
          </a:p>
        </p:txBody>
      </p:sp>
      <p:sp>
        <p:nvSpPr>
          <p:cNvPr id="86" name="Rounded Rectangle 85"/>
          <p:cNvSpPr/>
          <p:nvPr/>
        </p:nvSpPr>
        <p:spPr bwMode="auto">
          <a:xfrm>
            <a:off x="4827496" y="4872517"/>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87" name="TextBox 86"/>
          <p:cNvSpPr txBox="1"/>
          <p:nvPr/>
        </p:nvSpPr>
        <p:spPr>
          <a:xfrm>
            <a:off x="4636251" y="4849645"/>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65+</a:t>
            </a:r>
            <a:endParaRPr lang="en-US" sz="900" b="1" i="1" dirty="0">
              <a:latin typeface="Arial" panose="020B0604020202020204" pitchFamily="34" charset="0"/>
              <a:cs typeface="Arial" panose="020B0604020202020204" pitchFamily="34" charset="0"/>
            </a:endParaRPr>
          </a:p>
        </p:txBody>
      </p:sp>
      <p:grpSp>
        <p:nvGrpSpPr>
          <p:cNvPr id="89" name="Group 88"/>
          <p:cNvGrpSpPr/>
          <p:nvPr/>
        </p:nvGrpSpPr>
        <p:grpSpPr>
          <a:xfrm>
            <a:off x="1086718" y="1416045"/>
            <a:ext cx="345039" cy="1531177"/>
            <a:chOff x="665612" y="1487039"/>
            <a:chExt cx="255198" cy="1093911"/>
          </a:xfrm>
        </p:grpSpPr>
        <p:sp>
          <p:nvSpPr>
            <p:cNvPr id="90" name="TextBox 89"/>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91" name="TextBox 90"/>
            <p:cNvSpPr txBox="1"/>
            <p:nvPr/>
          </p:nvSpPr>
          <p:spPr>
            <a:xfrm>
              <a:off x="665612" y="1671653"/>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92" name="TextBox 91"/>
            <p:cNvSpPr txBox="1"/>
            <p:nvPr/>
          </p:nvSpPr>
          <p:spPr>
            <a:xfrm>
              <a:off x="665612" y="184200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93" name="TextBox 92"/>
            <p:cNvSpPr txBox="1"/>
            <p:nvPr/>
          </p:nvSpPr>
          <p:spPr>
            <a:xfrm>
              <a:off x="665612" y="2016747"/>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94" name="TextBox 93"/>
            <p:cNvSpPr txBox="1"/>
            <p:nvPr/>
          </p:nvSpPr>
          <p:spPr>
            <a:xfrm>
              <a:off x="665612" y="2170655"/>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95" name="TextBox 94"/>
            <p:cNvSpPr txBox="1"/>
            <p:nvPr/>
          </p:nvSpPr>
          <p:spPr>
            <a:xfrm>
              <a:off x="665612" y="2350118"/>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96" name="Group 95"/>
          <p:cNvGrpSpPr/>
          <p:nvPr/>
        </p:nvGrpSpPr>
        <p:grpSpPr>
          <a:xfrm>
            <a:off x="1086718" y="3129364"/>
            <a:ext cx="345039" cy="1531177"/>
            <a:chOff x="665612" y="1487039"/>
            <a:chExt cx="255198" cy="1093911"/>
          </a:xfrm>
        </p:grpSpPr>
        <p:sp>
          <p:nvSpPr>
            <p:cNvPr id="97" name="TextBox 96"/>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98" name="TextBox 97"/>
            <p:cNvSpPr txBox="1"/>
            <p:nvPr/>
          </p:nvSpPr>
          <p:spPr>
            <a:xfrm>
              <a:off x="665612" y="1671653"/>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99" name="TextBox 98"/>
            <p:cNvSpPr txBox="1"/>
            <p:nvPr/>
          </p:nvSpPr>
          <p:spPr>
            <a:xfrm>
              <a:off x="665612" y="184200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00" name="TextBox 99"/>
            <p:cNvSpPr txBox="1"/>
            <p:nvPr/>
          </p:nvSpPr>
          <p:spPr>
            <a:xfrm>
              <a:off x="665612" y="2016747"/>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01" name="TextBox 100"/>
            <p:cNvSpPr txBox="1"/>
            <p:nvPr/>
          </p:nvSpPr>
          <p:spPr>
            <a:xfrm>
              <a:off x="665612" y="2170655"/>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02" name="TextBox 101"/>
            <p:cNvSpPr txBox="1"/>
            <p:nvPr/>
          </p:nvSpPr>
          <p:spPr>
            <a:xfrm>
              <a:off x="665612" y="2350118"/>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03" name="Group 102"/>
          <p:cNvGrpSpPr/>
          <p:nvPr/>
        </p:nvGrpSpPr>
        <p:grpSpPr>
          <a:xfrm>
            <a:off x="1086718" y="5000856"/>
            <a:ext cx="345039" cy="1531177"/>
            <a:chOff x="665612" y="1487039"/>
            <a:chExt cx="255198" cy="1093911"/>
          </a:xfrm>
        </p:grpSpPr>
        <p:sp>
          <p:nvSpPr>
            <p:cNvPr id="104" name="TextBox 103"/>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05" name="TextBox 104"/>
            <p:cNvSpPr txBox="1"/>
            <p:nvPr/>
          </p:nvSpPr>
          <p:spPr>
            <a:xfrm>
              <a:off x="665612" y="1671653"/>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06" name="TextBox 105"/>
            <p:cNvSpPr txBox="1"/>
            <p:nvPr/>
          </p:nvSpPr>
          <p:spPr>
            <a:xfrm>
              <a:off x="665612" y="184200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07" name="TextBox 106"/>
            <p:cNvSpPr txBox="1"/>
            <p:nvPr/>
          </p:nvSpPr>
          <p:spPr>
            <a:xfrm>
              <a:off x="665612" y="2016747"/>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08" name="TextBox 107"/>
            <p:cNvSpPr txBox="1"/>
            <p:nvPr/>
          </p:nvSpPr>
          <p:spPr>
            <a:xfrm>
              <a:off x="665612" y="2170655"/>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09" name="TextBox 108"/>
            <p:cNvSpPr txBox="1"/>
            <p:nvPr/>
          </p:nvSpPr>
          <p:spPr>
            <a:xfrm>
              <a:off x="665612" y="2350118"/>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10" name="Group 109"/>
          <p:cNvGrpSpPr/>
          <p:nvPr/>
        </p:nvGrpSpPr>
        <p:grpSpPr>
          <a:xfrm>
            <a:off x="5622626" y="2078307"/>
            <a:ext cx="345039" cy="1458985"/>
            <a:chOff x="665612" y="1512827"/>
            <a:chExt cx="255198" cy="1042335"/>
          </a:xfrm>
        </p:grpSpPr>
        <p:sp>
          <p:nvSpPr>
            <p:cNvPr id="111" name="TextBox 110"/>
            <p:cNvSpPr txBox="1"/>
            <p:nvPr/>
          </p:nvSpPr>
          <p:spPr>
            <a:xfrm>
              <a:off x="665612" y="1512827"/>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12" name="TextBox 111"/>
            <p:cNvSpPr txBox="1"/>
            <p:nvPr/>
          </p:nvSpPr>
          <p:spPr>
            <a:xfrm>
              <a:off x="665612" y="1671653"/>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13" name="TextBox 112"/>
            <p:cNvSpPr txBox="1"/>
            <p:nvPr/>
          </p:nvSpPr>
          <p:spPr>
            <a:xfrm>
              <a:off x="665612" y="184200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14" name="TextBox 113"/>
            <p:cNvSpPr txBox="1"/>
            <p:nvPr/>
          </p:nvSpPr>
          <p:spPr>
            <a:xfrm>
              <a:off x="665612" y="1999555"/>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15" name="TextBox 114"/>
            <p:cNvSpPr txBox="1"/>
            <p:nvPr/>
          </p:nvSpPr>
          <p:spPr>
            <a:xfrm>
              <a:off x="665612" y="2170655"/>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16" name="TextBox 115"/>
            <p:cNvSpPr txBox="1"/>
            <p:nvPr/>
          </p:nvSpPr>
          <p:spPr>
            <a:xfrm>
              <a:off x="665612" y="2324330"/>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17" name="Group 116"/>
          <p:cNvGrpSpPr/>
          <p:nvPr/>
        </p:nvGrpSpPr>
        <p:grpSpPr>
          <a:xfrm>
            <a:off x="5634658" y="3872472"/>
            <a:ext cx="345039" cy="1458985"/>
            <a:chOff x="665612" y="1512827"/>
            <a:chExt cx="255198" cy="1042335"/>
          </a:xfrm>
        </p:grpSpPr>
        <p:sp>
          <p:nvSpPr>
            <p:cNvPr id="118" name="TextBox 117"/>
            <p:cNvSpPr txBox="1"/>
            <p:nvPr/>
          </p:nvSpPr>
          <p:spPr>
            <a:xfrm>
              <a:off x="665612" y="1512827"/>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19" name="TextBox 118"/>
            <p:cNvSpPr txBox="1"/>
            <p:nvPr/>
          </p:nvSpPr>
          <p:spPr>
            <a:xfrm>
              <a:off x="665612" y="1671653"/>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20" name="TextBox 119"/>
            <p:cNvSpPr txBox="1"/>
            <p:nvPr/>
          </p:nvSpPr>
          <p:spPr>
            <a:xfrm>
              <a:off x="665612" y="184200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21" name="TextBox 120"/>
            <p:cNvSpPr txBox="1"/>
            <p:nvPr/>
          </p:nvSpPr>
          <p:spPr>
            <a:xfrm>
              <a:off x="665612" y="1999555"/>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22" name="TextBox 121"/>
            <p:cNvSpPr txBox="1"/>
            <p:nvPr/>
          </p:nvSpPr>
          <p:spPr>
            <a:xfrm>
              <a:off x="665612" y="2170655"/>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23" name="TextBox 122"/>
            <p:cNvSpPr txBox="1"/>
            <p:nvPr/>
          </p:nvSpPr>
          <p:spPr>
            <a:xfrm>
              <a:off x="665612" y="2324330"/>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sp>
        <p:nvSpPr>
          <p:cNvPr id="124" name="TextBox 123"/>
          <p:cNvSpPr txBox="1"/>
          <p:nvPr/>
        </p:nvSpPr>
        <p:spPr>
          <a:xfrm>
            <a:off x="2455726" y="1682062"/>
            <a:ext cx="251992" cy="230832"/>
          </a:xfrm>
          <a:prstGeom prst="rect">
            <a:avLst/>
          </a:prstGeom>
          <a:noFill/>
        </p:spPr>
        <p:txBody>
          <a:bodyPr wrap="none" rtlCol="0">
            <a:spAutoFit/>
          </a:bodyPr>
          <a:lstStyle/>
          <a:p>
            <a:r>
              <a:rPr lang="en-US" sz="900" dirty="0" smtClean="0"/>
              <a:t>A</a:t>
            </a:r>
            <a:endParaRPr lang="en-US" sz="900" dirty="0"/>
          </a:p>
        </p:txBody>
      </p:sp>
      <p:sp>
        <p:nvSpPr>
          <p:cNvPr id="126" name="TextBox 125"/>
          <p:cNvSpPr txBox="1"/>
          <p:nvPr/>
        </p:nvSpPr>
        <p:spPr>
          <a:xfrm>
            <a:off x="2272170" y="5259265"/>
            <a:ext cx="251992" cy="230832"/>
          </a:xfrm>
          <a:prstGeom prst="rect">
            <a:avLst/>
          </a:prstGeom>
          <a:noFill/>
        </p:spPr>
        <p:txBody>
          <a:bodyPr wrap="none" rtlCol="0">
            <a:spAutoFit/>
          </a:bodyPr>
          <a:lstStyle/>
          <a:p>
            <a:r>
              <a:rPr lang="en-US" sz="900" dirty="0" smtClean="0"/>
              <a:t>A</a:t>
            </a:r>
            <a:endParaRPr lang="en-US" sz="900" dirty="0"/>
          </a:p>
        </p:txBody>
      </p:sp>
      <p:pic>
        <p:nvPicPr>
          <p:cNvPr id="125" name="Picture 124"/>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327550" y="101365"/>
            <a:ext cx="612648" cy="612648"/>
          </a:xfrm>
          <a:prstGeom prst="rect">
            <a:avLst/>
          </a:prstGeom>
        </p:spPr>
      </p:pic>
      <p:sp>
        <p:nvSpPr>
          <p:cNvPr id="127" name="TextBox 126"/>
          <p:cNvSpPr txBox="1"/>
          <p:nvPr/>
        </p:nvSpPr>
        <p:spPr>
          <a:xfrm>
            <a:off x="2682318" y="2610595"/>
            <a:ext cx="240772" cy="230832"/>
          </a:xfrm>
          <a:prstGeom prst="rect">
            <a:avLst/>
          </a:prstGeom>
          <a:noFill/>
        </p:spPr>
        <p:txBody>
          <a:bodyPr wrap="none" rtlCol="0">
            <a:spAutoFit/>
          </a:bodyPr>
          <a:lstStyle/>
          <a:p>
            <a:r>
              <a:rPr lang="en-US" sz="900" dirty="0" smtClean="0"/>
              <a:t>E</a:t>
            </a:r>
            <a:endParaRPr lang="en-US" sz="900" dirty="0"/>
          </a:p>
        </p:txBody>
      </p:sp>
      <p:sp>
        <p:nvSpPr>
          <p:cNvPr id="131" name="TextBox 130"/>
          <p:cNvSpPr txBox="1"/>
          <p:nvPr/>
        </p:nvSpPr>
        <p:spPr>
          <a:xfrm>
            <a:off x="8798217" y="3227074"/>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32" name="TextBox 131"/>
          <p:cNvSpPr txBox="1"/>
          <p:nvPr/>
        </p:nvSpPr>
        <p:spPr>
          <a:xfrm>
            <a:off x="6983836" y="2300232"/>
            <a:ext cx="251992" cy="230832"/>
          </a:xfrm>
          <a:prstGeom prst="rect">
            <a:avLst/>
          </a:prstGeom>
          <a:noFill/>
        </p:spPr>
        <p:txBody>
          <a:bodyPr wrap="none" rtlCol="0">
            <a:spAutoFit/>
          </a:bodyPr>
          <a:lstStyle/>
          <a:p>
            <a:r>
              <a:rPr lang="en-US" sz="900" dirty="0" smtClean="0"/>
              <a:t>A</a:t>
            </a:r>
            <a:endParaRPr lang="en-US" sz="900" dirty="0"/>
          </a:p>
        </p:txBody>
      </p:sp>
      <p:sp>
        <p:nvSpPr>
          <p:cNvPr id="128" name="TextBox 127"/>
          <p:cNvSpPr txBox="1"/>
          <p:nvPr/>
        </p:nvSpPr>
        <p:spPr>
          <a:xfrm>
            <a:off x="4666893" y="5483687"/>
            <a:ext cx="2261063" cy="707886"/>
          </a:xfrm>
          <a:prstGeom prst="rect">
            <a:avLst/>
          </a:prstGeom>
          <a:noFill/>
        </p:spPr>
        <p:txBody>
          <a:bodyPr wrap="square" rtlCol="0">
            <a:spAutoFit/>
          </a:bodyPr>
          <a:lstStyle/>
          <a:p>
            <a:r>
              <a:rPr lang="en-US" sz="800" i="1" dirty="0" smtClean="0">
                <a:solidFill>
                  <a:schemeClr val="tx1"/>
                </a:solidFill>
                <a:latin typeface="Arial" panose="020B0604020202020204" pitchFamily="34" charset="0"/>
                <a:cs typeface="Arial" panose="020B0604020202020204" pitchFamily="34" charset="0"/>
              </a:rPr>
              <a:t>*Compared to what was asked in actual survey, statements have been changed to the positive/affirmative and scales have been reversed. This change has been made for increased ease of interpretation of results.</a:t>
            </a:r>
            <a:endParaRPr lang="en-US" sz="800" i="1" dirty="0">
              <a:solidFill>
                <a:schemeClr val="tx1"/>
              </a:solidFill>
              <a:latin typeface="Arial" panose="020B0604020202020204" pitchFamily="34" charset="0"/>
              <a:cs typeface="Arial" panose="020B0604020202020204" pitchFamily="34" charset="0"/>
            </a:endParaRPr>
          </a:p>
        </p:txBody>
      </p:sp>
      <p:grpSp>
        <p:nvGrpSpPr>
          <p:cNvPr id="129" name="Group 128"/>
          <p:cNvGrpSpPr/>
          <p:nvPr/>
        </p:nvGrpSpPr>
        <p:grpSpPr>
          <a:xfrm>
            <a:off x="742331" y="854966"/>
            <a:ext cx="7436735" cy="284381"/>
            <a:chOff x="742331" y="854966"/>
            <a:chExt cx="7436735" cy="284381"/>
          </a:xfrm>
        </p:grpSpPr>
        <p:sp>
          <p:nvSpPr>
            <p:cNvPr id="130" name="TextBox 129"/>
            <p:cNvSpPr txBox="1"/>
            <p:nvPr/>
          </p:nvSpPr>
          <p:spPr>
            <a:xfrm>
              <a:off x="863448" y="854966"/>
              <a:ext cx="2269295"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Agree</a:t>
              </a:r>
              <a:endParaRPr lang="en-US" sz="1200" dirty="0">
                <a:solidFill>
                  <a:schemeClr val="tx1"/>
                </a:solidFill>
                <a:latin typeface="Arial" panose="020B0604020202020204" pitchFamily="34" charset="0"/>
                <a:cs typeface="Arial" panose="020B0604020202020204" pitchFamily="34" charset="0"/>
              </a:endParaRPr>
            </a:p>
          </p:txBody>
        </p:sp>
        <p:sp>
          <p:nvSpPr>
            <p:cNvPr id="133" name="Rectangle 132"/>
            <p:cNvSpPr/>
            <p:nvPr/>
          </p:nvSpPr>
          <p:spPr bwMode="auto">
            <a:xfrm>
              <a:off x="3333725" y="923819"/>
              <a:ext cx="165386" cy="150053"/>
            </a:xfrm>
            <a:prstGeom prst="rect">
              <a:avLst/>
            </a:prstGeom>
            <a:solidFill>
              <a:schemeClr val="tx1">
                <a:lumMod val="65000"/>
                <a:lumOff val="35000"/>
              </a:schemeClr>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sp>
          <p:nvSpPr>
            <p:cNvPr id="134" name="TextBox 133"/>
            <p:cNvSpPr txBox="1"/>
            <p:nvPr/>
          </p:nvSpPr>
          <p:spPr>
            <a:xfrm>
              <a:off x="3467307" y="862348"/>
              <a:ext cx="1860605"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Neutral</a:t>
              </a:r>
              <a:endParaRPr lang="en-US" sz="1200" dirty="0">
                <a:solidFill>
                  <a:schemeClr val="tx1"/>
                </a:solidFill>
                <a:latin typeface="Arial" panose="020B0604020202020204" pitchFamily="34" charset="0"/>
                <a:cs typeface="Arial" panose="020B0604020202020204" pitchFamily="34" charset="0"/>
              </a:endParaRPr>
            </a:p>
          </p:txBody>
        </p:sp>
        <p:sp>
          <p:nvSpPr>
            <p:cNvPr id="135" name="Rectangle 134"/>
            <p:cNvSpPr/>
            <p:nvPr/>
          </p:nvSpPr>
          <p:spPr bwMode="auto">
            <a:xfrm>
              <a:off x="742331" y="918438"/>
              <a:ext cx="165386" cy="150053"/>
            </a:xfrm>
            <a:prstGeom prst="rect">
              <a:avLst/>
            </a:prstGeom>
            <a:solidFill>
              <a:srgbClr val="002A7E"/>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grpSp>
          <p:nvGrpSpPr>
            <p:cNvPr id="136" name="Group 135"/>
            <p:cNvGrpSpPr/>
            <p:nvPr/>
          </p:nvGrpSpPr>
          <p:grpSpPr>
            <a:xfrm>
              <a:off x="1478330" y="899486"/>
              <a:ext cx="1039530" cy="170554"/>
              <a:chOff x="6236662" y="6118051"/>
              <a:chExt cx="1039530" cy="170554"/>
            </a:xfrm>
          </p:grpSpPr>
          <p:sp>
            <p:nvSpPr>
              <p:cNvPr id="151" name="Oval 150"/>
              <p:cNvSpPr/>
              <p:nvPr/>
            </p:nvSpPr>
            <p:spPr>
              <a:xfrm>
                <a:off x="6453538" y="6118051"/>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2</a:t>
                </a:r>
              </a:p>
            </p:txBody>
          </p:sp>
          <p:sp>
            <p:nvSpPr>
              <p:cNvPr id="152" name="Oval 151"/>
              <p:cNvSpPr/>
              <p:nvPr/>
            </p:nvSpPr>
            <p:spPr>
              <a:xfrm>
                <a:off x="6670414" y="6118051"/>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153" name="Oval 152"/>
              <p:cNvSpPr/>
              <p:nvPr/>
            </p:nvSpPr>
            <p:spPr>
              <a:xfrm>
                <a:off x="6236662" y="6118051"/>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1</a:t>
                </a:r>
              </a:p>
            </p:txBody>
          </p:sp>
          <p:sp>
            <p:nvSpPr>
              <p:cNvPr id="154" name="Oval 153"/>
              <p:cNvSpPr/>
              <p:nvPr/>
            </p:nvSpPr>
            <p:spPr>
              <a:xfrm>
                <a:off x="6887290" y="6118051"/>
                <a:ext cx="172026" cy="170554"/>
              </a:xfrm>
              <a:prstGeom prst="ellipse">
                <a:avLst/>
              </a:prstGeom>
              <a:solidFill>
                <a:schemeClr val="accent1"/>
              </a:solidFill>
              <a:ln/>
            </p:spPr>
            <p:style>
              <a:lnRef idx="1">
                <a:schemeClr val="accent2"/>
              </a:lnRef>
              <a:fillRef idx="3">
                <a:schemeClr val="accent2"/>
              </a:fillRef>
              <a:effectRef idx="2">
                <a:schemeClr val="accent2"/>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4</a:t>
                </a:r>
              </a:p>
            </p:txBody>
          </p:sp>
          <p:sp>
            <p:nvSpPr>
              <p:cNvPr id="155" name="Oval 154"/>
              <p:cNvSpPr/>
              <p:nvPr/>
            </p:nvSpPr>
            <p:spPr>
              <a:xfrm>
                <a:off x="7104166" y="6118051"/>
                <a:ext cx="172026" cy="170554"/>
              </a:xfrm>
              <a:prstGeom prst="ellipse">
                <a:avLst/>
              </a:prstGeom>
              <a:solidFill>
                <a:schemeClr val="accent1"/>
              </a:solidFill>
              <a:ln/>
            </p:spPr>
            <p:style>
              <a:lnRef idx="1">
                <a:schemeClr val="accent2"/>
              </a:lnRef>
              <a:fillRef idx="3">
                <a:schemeClr val="accent2"/>
              </a:fillRef>
              <a:effectRef idx="2">
                <a:schemeClr val="accent2"/>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5</a:t>
                </a:r>
              </a:p>
            </p:txBody>
          </p:sp>
        </p:grpSp>
        <p:grpSp>
          <p:nvGrpSpPr>
            <p:cNvPr id="137" name="Group 136"/>
            <p:cNvGrpSpPr/>
            <p:nvPr/>
          </p:nvGrpSpPr>
          <p:grpSpPr>
            <a:xfrm>
              <a:off x="4115033" y="899486"/>
              <a:ext cx="1039530" cy="170554"/>
              <a:chOff x="3449378" y="5628715"/>
              <a:chExt cx="1039530" cy="170554"/>
            </a:xfrm>
          </p:grpSpPr>
          <p:sp>
            <p:nvSpPr>
              <p:cNvPr id="146" name="Oval 145"/>
              <p:cNvSpPr/>
              <p:nvPr/>
            </p:nvSpPr>
            <p:spPr>
              <a:xfrm>
                <a:off x="3666254"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2</a:t>
                </a:r>
              </a:p>
            </p:txBody>
          </p:sp>
          <p:sp>
            <p:nvSpPr>
              <p:cNvPr id="147" name="Oval 146"/>
              <p:cNvSpPr/>
              <p:nvPr/>
            </p:nvSpPr>
            <p:spPr>
              <a:xfrm>
                <a:off x="3883130" y="5628715"/>
                <a:ext cx="172026" cy="170554"/>
              </a:xfrm>
              <a:prstGeom prst="ellipse">
                <a:avLst/>
              </a:prstGeom>
              <a:solidFill>
                <a:schemeClr val="tx1">
                  <a:lumMod val="95000"/>
                  <a:lumOff val="5000"/>
                </a:schemeClr>
              </a:soli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148" name="Oval 147"/>
              <p:cNvSpPr/>
              <p:nvPr/>
            </p:nvSpPr>
            <p:spPr>
              <a:xfrm>
                <a:off x="3449378"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1</a:t>
                </a:r>
              </a:p>
            </p:txBody>
          </p:sp>
          <p:sp>
            <p:nvSpPr>
              <p:cNvPr id="149" name="Oval 148"/>
              <p:cNvSpPr/>
              <p:nvPr/>
            </p:nvSpPr>
            <p:spPr>
              <a:xfrm>
                <a:off x="4100006"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4</a:t>
                </a:r>
              </a:p>
            </p:txBody>
          </p:sp>
          <p:sp>
            <p:nvSpPr>
              <p:cNvPr id="150" name="Oval 149"/>
              <p:cNvSpPr/>
              <p:nvPr/>
            </p:nvSpPr>
            <p:spPr>
              <a:xfrm>
                <a:off x="4316882"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5</a:t>
                </a:r>
              </a:p>
            </p:txBody>
          </p:sp>
        </p:grpSp>
        <p:sp>
          <p:nvSpPr>
            <p:cNvPr id="138" name="Rectangle 137"/>
            <p:cNvSpPr/>
            <p:nvPr/>
          </p:nvSpPr>
          <p:spPr bwMode="auto">
            <a:xfrm>
              <a:off x="5501076" y="921816"/>
              <a:ext cx="165386" cy="150053"/>
            </a:xfrm>
            <a:prstGeom prst="rect">
              <a:avLst/>
            </a:prstGeom>
            <a:solidFill>
              <a:srgbClr val="C00000"/>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sp>
          <p:nvSpPr>
            <p:cNvPr id="139" name="TextBox 138"/>
            <p:cNvSpPr txBox="1"/>
            <p:nvPr/>
          </p:nvSpPr>
          <p:spPr>
            <a:xfrm>
              <a:off x="5634658" y="860345"/>
              <a:ext cx="2544408"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Disagree</a:t>
              </a:r>
              <a:endParaRPr lang="en-US" sz="1200" dirty="0">
                <a:solidFill>
                  <a:schemeClr val="tx1"/>
                </a:solidFill>
                <a:latin typeface="Arial" panose="020B0604020202020204" pitchFamily="34" charset="0"/>
                <a:cs typeface="Arial" panose="020B0604020202020204" pitchFamily="34" charset="0"/>
              </a:endParaRPr>
            </a:p>
          </p:txBody>
        </p:sp>
        <p:grpSp>
          <p:nvGrpSpPr>
            <p:cNvPr id="140" name="Group 139"/>
            <p:cNvGrpSpPr/>
            <p:nvPr/>
          </p:nvGrpSpPr>
          <p:grpSpPr>
            <a:xfrm>
              <a:off x="6390806" y="901315"/>
              <a:ext cx="1039530" cy="170554"/>
              <a:chOff x="799560" y="5872616"/>
              <a:chExt cx="1039530" cy="170554"/>
            </a:xfrm>
          </p:grpSpPr>
          <p:sp>
            <p:nvSpPr>
              <p:cNvPr id="141" name="Oval 140"/>
              <p:cNvSpPr/>
              <p:nvPr/>
            </p:nvSpPr>
            <p:spPr>
              <a:xfrm>
                <a:off x="1016436" y="5872616"/>
                <a:ext cx="172026" cy="170554"/>
              </a:xfrm>
              <a:prstGeom prst="ellipse">
                <a:avLst/>
              </a:prstGeom>
              <a:solidFill>
                <a:srgbClr val="C00000"/>
              </a:soli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2</a:t>
                </a:r>
              </a:p>
            </p:txBody>
          </p:sp>
          <p:sp>
            <p:nvSpPr>
              <p:cNvPr id="142" name="Oval 141"/>
              <p:cNvSpPr/>
              <p:nvPr/>
            </p:nvSpPr>
            <p:spPr>
              <a:xfrm>
                <a:off x="1233312" y="5872616"/>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143" name="Oval 142"/>
              <p:cNvSpPr/>
              <p:nvPr/>
            </p:nvSpPr>
            <p:spPr>
              <a:xfrm>
                <a:off x="799560" y="5872616"/>
                <a:ext cx="172026" cy="170554"/>
              </a:xfrm>
              <a:prstGeom prst="ellipse">
                <a:avLst/>
              </a:prstGeom>
              <a:solidFill>
                <a:srgbClr val="C00000"/>
              </a:soli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1</a:t>
                </a:r>
              </a:p>
            </p:txBody>
          </p:sp>
          <p:sp>
            <p:nvSpPr>
              <p:cNvPr id="144" name="Oval 143"/>
              <p:cNvSpPr/>
              <p:nvPr/>
            </p:nvSpPr>
            <p:spPr>
              <a:xfrm>
                <a:off x="1450188" y="5872616"/>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4</a:t>
                </a:r>
              </a:p>
            </p:txBody>
          </p:sp>
          <p:sp>
            <p:nvSpPr>
              <p:cNvPr id="145" name="Oval 144"/>
              <p:cNvSpPr/>
              <p:nvPr/>
            </p:nvSpPr>
            <p:spPr>
              <a:xfrm>
                <a:off x="1667064" y="5872616"/>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5</a:t>
                </a:r>
              </a:p>
            </p:txBody>
          </p:sp>
        </p:grpSp>
      </p:grpSp>
    </p:spTree>
    <p:extLst>
      <p:ext uri="{BB962C8B-B14F-4D97-AF65-F5344CB8AC3E}">
        <p14:creationId xmlns:p14="http://schemas.microsoft.com/office/powerpoint/2010/main" val="3985592512"/>
      </p:ext>
    </p:extLst>
  </p:cSld>
  <p:clrMapOvr>
    <a:masterClrMapping/>
  </p:clrMapOvr>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8" name="Chart 87"/>
          <p:cNvGraphicFramePr/>
          <p:nvPr>
            <p:extLst>
              <p:ext uri="{D42A27DB-BD31-4B8C-83A1-F6EECF244321}">
                <p14:modId xmlns:p14="http://schemas.microsoft.com/office/powerpoint/2010/main" val="1163882871"/>
              </p:ext>
            </p:extLst>
          </p:nvPr>
        </p:nvGraphicFramePr>
        <p:xfrm>
          <a:off x="-15509" y="2928408"/>
          <a:ext cx="4611756" cy="17185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 name="Chart 3"/>
          <p:cNvGraphicFramePr/>
          <p:nvPr>
            <p:extLst>
              <p:ext uri="{D42A27DB-BD31-4B8C-83A1-F6EECF244321}">
                <p14:modId xmlns:p14="http://schemas.microsoft.com/office/powerpoint/2010/main" val="2498182611"/>
              </p:ext>
            </p:extLst>
          </p:nvPr>
        </p:nvGraphicFramePr>
        <p:xfrm>
          <a:off x="0" y="1223494"/>
          <a:ext cx="4611756" cy="1718500"/>
        </p:xfrm>
        <a:graphic>
          <a:graphicData uri="http://schemas.openxmlformats.org/drawingml/2006/chart">
            <c:chart xmlns:c="http://schemas.openxmlformats.org/drawingml/2006/chart" xmlns:r="http://schemas.openxmlformats.org/officeDocument/2006/relationships" r:id="rId3"/>
          </a:graphicData>
        </a:graphic>
      </p:graphicFrame>
      <p:sp>
        <p:nvSpPr>
          <p:cNvPr id="8" name="Rectangle 7"/>
          <p:cNvSpPr/>
          <p:nvPr/>
        </p:nvSpPr>
        <p:spPr>
          <a:xfrm>
            <a:off x="75200" y="1178499"/>
            <a:ext cx="5132567" cy="261610"/>
          </a:xfrm>
          <a:prstGeom prst="rect">
            <a:avLst/>
          </a:prstGeom>
        </p:spPr>
        <p:txBody>
          <a:bodyPr wrap="square">
            <a:spAutoFit/>
          </a:bodyPr>
          <a:lstStyle/>
          <a:p>
            <a:r>
              <a:rPr lang="en-US" sz="1100" b="1" dirty="0" smtClean="0">
                <a:solidFill>
                  <a:schemeClr val="tx1"/>
                </a:solidFill>
                <a:latin typeface="Arial" panose="020B0604020202020204" pitchFamily="34" charset="0"/>
                <a:cs typeface="Arial" panose="020B0604020202020204" pitchFamily="34" charset="0"/>
              </a:rPr>
              <a:t>“People </a:t>
            </a:r>
            <a:r>
              <a:rPr lang="en-US" sz="1100" b="1" dirty="0">
                <a:solidFill>
                  <a:schemeClr val="tx1"/>
                </a:solidFill>
                <a:latin typeface="Arial" panose="020B0604020202020204" pitchFamily="34" charset="0"/>
                <a:cs typeface="Arial" panose="020B0604020202020204" pitchFamily="34" charset="0"/>
              </a:rPr>
              <a:t>under 40 years old </a:t>
            </a:r>
            <a:r>
              <a:rPr lang="en-US" sz="1100" b="1" dirty="0" smtClean="0">
                <a:solidFill>
                  <a:schemeClr val="tx1"/>
                </a:solidFill>
                <a:latin typeface="Arial" panose="020B0604020202020204" pitchFamily="34" charset="0"/>
                <a:cs typeface="Arial" panose="020B0604020202020204" pitchFamily="34" charset="0"/>
              </a:rPr>
              <a:t>do </a:t>
            </a:r>
            <a:r>
              <a:rPr lang="en-US" sz="1100" b="1" dirty="0">
                <a:solidFill>
                  <a:schemeClr val="tx1"/>
                </a:solidFill>
                <a:latin typeface="Arial" panose="020B0604020202020204" pitchFamily="34" charset="0"/>
                <a:cs typeface="Arial" panose="020B0604020202020204" pitchFamily="34" charset="0"/>
              </a:rPr>
              <a:t>have to worry about blood </a:t>
            </a:r>
            <a:r>
              <a:rPr lang="en-US" sz="1100" b="1" dirty="0" smtClean="0">
                <a:solidFill>
                  <a:schemeClr val="tx1"/>
                </a:solidFill>
                <a:latin typeface="Arial" panose="020B0604020202020204" pitchFamily="34" charset="0"/>
                <a:cs typeface="Arial" panose="020B0604020202020204" pitchFamily="34" charset="0"/>
              </a:rPr>
              <a:t>clots.” *</a:t>
            </a:r>
            <a:endParaRPr lang="en-US" sz="1100" b="1" dirty="0">
              <a:solidFill>
                <a:schemeClr val="tx1"/>
              </a:solidFill>
              <a:latin typeface="Arial" panose="020B0604020202020204" pitchFamily="34" charset="0"/>
              <a:cs typeface="Arial" panose="020B0604020202020204"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188</a:t>
            </a:fld>
            <a:r>
              <a:rPr lang="en-US" smtClean="0"/>
              <a:t> -</a:t>
            </a:r>
            <a:endParaRPr lang="en-US"/>
          </a:p>
        </p:txBody>
      </p:sp>
      <p:sp>
        <p:nvSpPr>
          <p:cNvPr id="7" name="Rectangle 6"/>
          <p:cNvSpPr/>
          <p:nvPr/>
        </p:nvSpPr>
        <p:spPr>
          <a:xfrm>
            <a:off x="83490" y="6409630"/>
            <a:ext cx="7366882" cy="338554"/>
          </a:xfrm>
          <a:prstGeom prst="rect">
            <a:avLst/>
          </a:prstGeom>
        </p:spPr>
        <p:txBody>
          <a:bodyPr wrap="square">
            <a:spAutoFit/>
          </a:bodyPr>
          <a:lstStyle/>
          <a:p>
            <a:r>
              <a:rPr lang="en-US" sz="800" dirty="0">
                <a:solidFill>
                  <a:schemeClr val="tx1"/>
                </a:solidFill>
                <a:latin typeface="Arial" panose="020B0604020202020204" pitchFamily="34" charset="0"/>
                <a:cs typeface="Arial" panose="020B0604020202020204" pitchFamily="34" charset="0"/>
              </a:rPr>
              <a:t>Base: All Australia Respondents. </a:t>
            </a:r>
            <a:r>
              <a:rPr lang="pt-BR" sz="800" dirty="0">
                <a:solidFill>
                  <a:schemeClr val="tx1"/>
                </a:solidFill>
                <a:latin typeface="Arial" panose="020B0604020202020204" pitchFamily="34" charset="0"/>
                <a:cs typeface="Arial" panose="020B0604020202020204" pitchFamily="34" charset="0"/>
              </a:rPr>
              <a:t>Locale: Urban (n=525), Suburban (n=197), Rural (n=78)</a:t>
            </a:r>
            <a:endParaRPr lang="en-US" sz="800" dirty="0" smtClean="0">
              <a:solidFill>
                <a:schemeClr val="tx1"/>
              </a:solidFill>
              <a:latin typeface="Arial" panose="020B0604020202020204" pitchFamily="34" charset="0"/>
              <a:cs typeface="Arial" panose="020B0604020202020204" pitchFamily="34" charset="0"/>
            </a:endParaRPr>
          </a:p>
          <a:p>
            <a:r>
              <a:rPr lang="en-US" sz="800" dirty="0" smtClean="0">
                <a:solidFill>
                  <a:schemeClr val="tx1"/>
                </a:solidFill>
                <a:latin typeface="Arial" panose="020B0604020202020204" pitchFamily="34" charset="0"/>
                <a:cs typeface="Arial" panose="020B0604020202020204" pitchFamily="34" charset="0"/>
              </a:rPr>
              <a:t>Q9</a:t>
            </a:r>
            <a:r>
              <a:rPr lang="en-US" sz="800" dirty="0">
                <a:solidFill>
                  <a:schemeClr val="tx1"/>
                </a:solidFill>
                <a:latin typeface="Arial" panose="020B0604020202020204" pitchFamily="34" charset="0"/>
                <a:cs typeface="Arial" panose="020B0604020202020204" pitchFamily="34" charset="0"/>
              </a:rPr>
              <a:t>. When it comes to blood clots, how much do you agree or disagree with each of the following statements? </a:t>
            </a:r>
          </a:p>
        </p:txBody>
      </p:sp>
      <p:sp>
        <p:nvSpPr>
          <p:cNvPr id="9" name="Rectangle 8"/>
          <p:cNvSpPr/>
          <p:nvPr/>
        </p:nvSpPr>
        <p:spPr>
          <a:xfrm>
            <a:off x="75200" y="2881408"/>
            <a:ext cx="4322409" cy="261610"/>
          </a:xfrm>
          <a:prstGeom prst="rect">
            <a:avLst/>
          </a:prstGeom>
        </p:spPr>
        <p:txBody>
          <a:bodyPr wrap="square">
            <a:spAutoFit/>
          </a:bodyPr>
          <a:lstStyle/>
          <a:p>
            <a:pPr algn="ctr"/>
            <a:r>
              <a:rPr lang="en-US" sz="1100" b="1" dirty="0" smtClean="0">
                <a:solidFill>
                  <a:schemeClr val="tx1"/>
                </a:solidFill>
                <a:latin typeface="Arial" panose="020B0604020202020204" pitchFamily="34" charset="0"/>
                <a:cs typeface="Arial" panose="020B0604020202020204" pitchFamily="34" charset="0"/>
              </a:rPr>
              <a:t>“Most </a:t>
            </a:r>
            <a:r>
              <a:rPr lang="en-US" sz="1100" b="1" dirty="0">
                <a:solidFill>
                  <a:schemeClr val="tx1"/>
                </a:solidFill>
                <a:latin typeface="Arial" panose="020B0604020202020204" pitchFamily="34" charset="0"/>
                <a:cs typeface="Arial" panose="020B0604020202020204" pitchFamily="34" charset="0"/>
              </a:rPr>
              <a:t>blood clots </a:t>
            </a:r>
            <a:r>
              <a:rPr lang="en-US" sz="1100" b="1" dirty="0" smtClean="0">
                <a:solidFill>
                  <a:schemeClr val="tx1"/>
                </a:solidFill>
                <a:latin typeface="Arial" panose="020B0604020202020204" pitchFamily="34" charset="0"/>
                <a:cs typeface="Arial" panose="020B0604020202020204" pitchFamily="34" charset="0"/>
              </a:rPr>
              <a:t>can </a:t>
            </a:r>
            <a:r>
              <a:rPr lang="en-US" sz="1100" b="1" dirty="0">
                <a:solidFill>
                  <a:schemeClr val="tx1"/>
                </a:solidFill>
                <a:latin typeface="Arial" panose="020B0604020202020204" pitchFamily="34" charset="0"/>
                <a:cs typeface="Arial" panose="020B0604020202020204" pitchFamily="34" charset="0"/>
              </a:rPr>
              <a:t>be </a:t>
            </a:r>
            <a:r>
              <a:rPr lang="en-US" sz="1100" b="1" dirty="0" smtClean="0">
                <a:solidFill>
                  <a:schemeClr val="tx1"/>
                </a:solidFill>
                <a:latin typeface="Arial" panose="020B0604020202020204" pitchFamily="34" charset="0"/>
                <a:cs typeface="Arial" panose="020B0604020202020204" pitchFamily="34" charset="0"/>
              </a:rPr>
              <a:t>prevented.” *</a:t>
            </a:r>
            <a:endParaRPr lang="en-US" sz="1100" b="1" dirty="0">
              <a:solidFill>
                <a:schemeClr val="tx1"/>
              </a:solidFill>
              <a:latin typeface="Arial" panose="020B0604020202020204" pitchFamily="34" charset="0"/>
              <a:cs typeface="Arial" panose="020B0604020202020204" pitchFamily="34" charset="0"/>
            </a:endParaRPr>
          </a:p>
        </p:txBody>
      </p:sp>
      <p:sp>
        <p:nvSpPr>
          <p:cNvPr id="11" name="Rectangle 10"/>
          <p:cNvSpPr/>
          <p:nvPr/>
        </p:nvSpPr>
        <p:spPr>
          <a:xfrm>
            <a:off x="75201" y="4627831"/>
            <a:ext cx="4322408" cy="430887"/>
          </a:xfrm>
          <a:prstGeom prst="rect">
            <a:avLst/>
          </a:prstGeom>
        </p:spPr>
        <p:txBody>
          <a:bodyPr wrap="square">
            <a:spAutoFit/>
          </a:bodyPr>
          <a:lstStyle/>
          <a:p>
            <a:pPr algn="ctr"/>
            <a:r>
              <a:rPr lang="en-US" sz="1100" b="1" dirty="0" smtClean="0">
                <a:solidFill>
                  <a:schemeClr val="tx1"/>
                </a:solidFill>
                <a:latin typeface="Arial" panose="020B0604020202020204" pitchFamily="34" charset="0"/>
                <a:cs typeface="Arial" panose="020B0604020202020204" pitchFamily="34" charset="0"/>
              </a:rPr>
              <a:t>“It </a:t>
            </a:r>
            <a:r>
              <a:rPr lang="en-US" sz="1100" b="1" dirty="0">
                <a:solidFill>
                  <a:schemeClr val="tx1"/>
                </a:solidFill>
                <a:latin typeface="Arial" panose="020B0604020202020204" pitchFamily="34" charset="0"/>
                <a:cs typeface="Arial" panose="020B0604020202020204" pitchFamily="34" charset="0"/>
              </a:rPr>
              <a:t>is </a:t>
            </a:r>
            <a:r>
              <a:rPr lang="en-US" sz="1100" b="1" dirty="0" smtClean="0">
                <a:solidFill>
                  <a:schemeClr val="tx1"/>
                </a:solidFill>
                <a:latin typeface="Arial" panose="020B0604020202020204" pitchFamily="34" charset="0"/>
                <a:cs typeface="Arial" panose="020B0604020202020204" pitchFamily="34" charset="0"/>
              </a:rPr>
              <a:t>likely </a:t>
            </a:r>
            <a:r>
              <a:rPr lang="en-US" sz="1100" b="1" dirty="0">
                <a:solidFill>
                  <a:schemeClr val="tx1"/>
                </a:solidFill>
                <a:latin typeface="Arial" panose="020B0604020202020204" pitchFamily="34" charset="0"/>
                <a:cs typeface="Arial" panose="020B0604020202020204" pitchFamily="34" charset="0"/>
              </a:rPr>
              <a:t>that a blood clot in the leg left untreated can travel to your </a:t>
            </a:r>
            <a:r>
              <a:rPr lang="en-US" sz="1100" b="1" dirty="0" smtClean="0">
                <a:solidFill>
                  <a:schemeClr val="tx1"/>
                </a:solidFill>
                <a:latin typeface="Arial" panose="020B0604020202020204" pitchFamily="34" charset="0"/>
                <a:cs typeface="Arial" panose="020B0604020202020204" pitchFamily="34" charset="0"/>
              </a:rPr>
              <a:t>lungs.” *</a:t>
            </a:r>
            <a:endParaRPr lang="en-US" sz="1100" b="1" dirty="0">
              <a:solidFill>
                <a:schemeClr val="tx1"/>
              </a:solidFill>
              <a:latin typeface="Arial" panose="020B0604020202020204" pitchFamily="34" charset="0"/>
              <a:cs typeface="Arial" panose="020B0604020202020204" pitchFamily="34" charset="0"/>
            </a:endParaRPr>
          </a:p>
        </p:txBody>
      </p:sp>
      <p:sp>
        <p:nvSpPr>
          <p:cNvPr id="38" name="Title 1"/>
          <p:cNvSpPr txBox="1">
            <a:spLocks/>
          </p:cNvSpPr>
          <p:nvPr/>
        </p:nvSpPr>
        <p:spPr>
          <a:xfrm>
            <a:off x="63611" y="139465"/>
            <a:ext cx="9008828"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800" kern="0" dirty="0" smtClean="0"/>
              <a:t>Blood Clot Fact Statements</a:t>
            </a:r>
            <a:endParaRPr lang="en-US" sz="2800" kern="0" dirty="0"/>
          </a:p>
        </p:txBody>
      </p:sp>
      <p:cxnSp>
        <p:nvCxnSpPr>
          <p:cNvPr id="40" name="Straight Connector 39"/>
          <p:cNvCxnSpPr/>
          <p:nvPr/>
        </p:nvCxnSpPr>
        <p:spPr bwMode="auto">
          <a:xfrm>
            <a:off x="266784" y="1904923"/>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Straight Connector 40"/>
          <p:cNvCxnSpPr/>
          <p:nvPr/>
        </p:nvCxnSpPr>
        <p:spPr bwMode="auto">
          <a:xfrm>
            <a:off x="266784" y="2367429"/>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8" name="Rectangle 67"/>
          <p:cNvSpPr/>
          <p:nvPr/>
        </p:nvSpPr>
        <p:spPr>
          <a:xfrm>
            <a:off x="5207768" y="1643246"/>
            <a:ext cx="3737450" cy="430887"/>
          </a:xfrm>
          <a:prstGeom prst="rect">
            <a:avLst/>
          </a:prstGeom>
        </p:spPr>
        <p:txBody>
          <a:bodyPr wrap="square">
            <a:spAutoFit/>
          </a:bodyPr>
          <a:lstStyle/>
          <a:p>
            <a:pPr algn="ctr"/>
            <a:r>
              <a:rPr lang="en-US" sz="1100" b="1" dirty="0" smtClean="0">
                <a:solidFill>
                  <a:schemeClr val="tx1"/>
                </a:solidFill>
                <a:latin typeface="Arial" panose="020B0604020202020204" pitchFamily="34" charset="0"/>
                <a:cs typeface="Arial" panose="020B0604020202020204" pitchFamily="34" charset="0"/>
              </a:rPr>
              <a:t>“Having </a:t>
            </a:r>
            <a:r>
              <a:rPr lang="en-US" sz="1100" b="1" dirty="0">
                <a:solidFill>
                  <a:schemeClr val="tx1"/>
                </a:solidFill>
                <a:latin typeface="Arial" panose="020B0604020202020204" pitchFamily="34" charset="0"/>
                <a:cs typeface="Arial" panose="020B0604020202020204" pitchFamily="34" charset="0"/>
              </a:rPr>
              <a:t>a blood clot </a:t>
            </a:r>
            <a:r>
              <a:rPr lang="en-US" sz="1100" b="1" dirty="0" smtClean="0">
                <a:solidFill>
                  <a:schemeClr val="tx1"/>
                </a:solidFill>
                <a:latin typeface="Arial" panose="020B0604020202020204" pitchFamily="34" charset="0"/>
                <a:cs typeface="Arial" panose="020B0604020202020204" pitchFamily="34" charset="0"/>
              </a:rPr>
              <a:t>is </a:t>
            </a:r>
            <a:r>
              <a:rPr lang="en-US" sz="1100" b="1" dirty="0">
                <a:solidFill>
                  <a:schemeClr val="tx1"/>
                </a:solidFill>
                <a:latin typeface="Arial" panose="020B0604020202020204" pitchFamily="34" charset="0"/>
                <a:cs typeface="Arial" panose="020B0604020202020204" pitchFamily="34" charset="0"/>
              </a:rPr>
              <a:t>considered </a:t>
            </a:r>
            <a:r>
              <a:rPr lang="en-US" sz="1100" b="1" dirty="0" smtClean="0">
                <a:solidFill>
                  <a:schemeClr val="tx1"/>
                </a:solidFill>
                <a:latin typeface="Arial" panose="020B0604020202020204" pitchFamily="34" charset="0"/>
                <a:cs typeface="Arial" panose="020B0604020202020204" pitchFamily="34" charset="0"/>
              </a:rPr>
              <a:t>a</a:t>
            </a:r>
          </a:p>
          <a:p>
            <a:pPr algn="ctr"/>
            <a:r>
              <a:rPr lang="en-US" sz="1100" b="1" dirty="0" smtClean="0">
                <a:solidFill>
                  <a:schemeClr val="tx1"/>
                </a:solidFill>
                <a:latin typeface="Arial" panose="020B0604020202020204" pitchFamily="34" charset="0"/>
                <a:cs typeface="Arial" panose="020B0604020202020204" pitchFamily="34" charset="0"/>
              </a:rPr>
              <a:t>medical emergency.” *</a:t>
            </a:r>
            <a:endParaRPr lang="en-US" sz="1100" b="1" dirty="0">
              <a:solidFill>
                <a:schemeClr val="tx1"/>
              </a:solidFill>
              <a:latin typeface="Arial" panose="020B0604020202020204" pitchFamily="34" charset="0"/>
              <a:cs typeface="Arial" panose="020B0604020202020204" pitchFamily="34" charset="0"/>
            </a:endParaRPr>
          </a:p>
        </p:txBody>
      </p:sp>
      <p:sp>
        <p:nvSpPr>
          <p:cNvPr id="69" name="Rectangle 68"/>
          <p:cNvSpPr/>
          <p:nvPr/>
        </p:nvSpPr>
        <p:spPr>
          <a:xfrm>
            <a:off x="5207769" y="3631554"/>
            <a:ext cx="3669532" cy="261610"/>
          </a:xfrm>
          <a:prstGeom prst="rect">
            <a:avLst/>
          </a:prstGeom>
        </p:spPr>
        <p:txBody>
          <a:bodyPr wrap="square">
            <a:spAutoFit/>
          </a:bodyPr>
          <a:lstStyle/>
          <a:p>
            <a:pPr algn="ctr"/>
            <a:r>
              <a:rPr lang="en-US" sz="1100" b="1" dirty="0" smtClean="0">
                <a:solidFill>
                  <a:schemeClr val="tx1"/>
                </a:solidFill>
                <a:latin typeface="Arial" panose="020B0604020202020204" pitchFamily="34" charset="0"/>
                <a:cs typeface="Arial" panose="020B0604020202020204" pitchFamily="34" charset="0"/>
              </a:rPr>
              <a:t>“Blood </a:t>
            </a:r>
            <a:r>
              <a:rPr lang="en-US" sz="1100" b="1" dirty="0">
                <a:solidFill>
                  <a:schemeClr val="tx1"/>
                </a:solidFill>
                <a:latin typeface="Arial" panose="020B0604020202020204" pitchFamily="34" charset="0"/>
                <a:cs typeface="Arial" panose="020B0604020202020204" pitchFamily="34" charset="0"/>
              </a:rPr>
              <a:t>clots can cause </a:t>
            </a:r>
            <a:r>
              <a:rPr lang="en-US" sz="1100" b="1" dirty="0" smtClean="0">
                <a:solidFill>
                  <a:schemeClr val="tx1"/>
                </a:solidFill>
                <a:latin typeface="Arial" panose="020B0604020202020204" pitchFamily="34" charset="0"/>
                <a:cs typeface="Arial" panose="020B0604020202020204" pitchFamily="34" charset="0"/>
              </a:rPr>
              <a:t>death.”</a:t>
            </a:r>
            <a:endParaRPr lang="en-US" sz="1100" b="1" dirty="0">
              <a:solidFill>
                <a:schemeClr val="tx1"/>
              </a:solidFill>
              <a:latin typeface="Arial" panose="020B0604020202020204" pitchFamily="34" charset="0"/>
              <a:cs typeface="Arial" panose="020B0604020202020204" pitchFamily="34" charset="0"/>
            </a:endParaRPr>
          </a:p>
        </p:txBody>
      </p:sp>
      <p:sp>
        <p:nvSpPr>
          <p:cNvPr id="74" name="TextBox 73"/>
          <p:cNvSpPr txBox="1"/>
          <p:nvPr/>
        </p:nvSpPr>
        <p:spPr>
          <a:xfrm>
            <a:off x="4596108" y="2086031"/>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18-39</a:t>
            </a:r>
            <a:endParaRPr lang="en-US" sz="900" b="1" i="1" dirty="0">
              <a:latin typeface="Arial" panose="020B0604020202020204" pitchFamily="34" charset="0"/>
              <a:cs typeface="Arial" panose="020B0604020202020204" pitchFamily="34" charset="0"/>
            </a:endParaRPr>
          </a:p>
        </p:txBody>
      </p:sp>
      <p:sp>
        <p:nvSpPr>
          <p:cNvPr id="76" name="TextBox 75"/>
          <p:cNvSpPr txBox="1"/>
          <p:nvPr/>
        </p:nvSpPr>
        <p:spPr>
          <a:xfrm>
            <a:off x="4596108" y="2559076"/>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40-64</a:t>
            </a:r>
            <a:endParaRPr lang="en-US" sz="900" b="1" i="1" dirty="0">
              <a:latin typeface="Arial" panose="020B0604020202020204" pitchFamily="34" charset="0"/>
              <a:cs typeface="Arial" panose="020B0604020202020204" pitchFamily="34" charset="0"/>
            </a:endParaRPr>
          </a:p>
        </p:txBody>
      </p:sp>
      <p:sp>
        <p:nvSpPr>
          <p:cNvPr id="78" name="TextBox 77"/>
          <p:cNvSpPr txBox="1"/>
          <p:nvPr/>
        </p:nvSpPr>
        <p:spPr>
          <a:xfrm>
            <a:off x="4615986" y="3032236"/>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65+</a:t>
            </a:r>
            <a:endParaRPr lang="en-US" sz="900" b="1" i="1" dirty="0">
              <a:latin typeface="Arial" panose="020B0604020202020204" pitchFamily="34" charset="0"/>
              <a:cs typeface="Arial" panose="020B0604020202020204" pitchFamily="34" charset="0"/>
            </a:endParaRPr>
          </a:p>
        </p:txBody>
      </p:sp>
      <p:cxnSp>
        <p:nvCxnSpPr>
          <p:cNvPr id="89" name="Straight Connector 88"/>
          <p:cNvCxnSpPr/>
          <p:nvPr/>
        </p:nvCxnSpPr>
        <p:spPr bwMode="auto">
          <a:xfrm>
            <a:off x="251275" y="3609837"/>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Straight Connector 89"/>
          <p:cNvCxnSpPr/>
          <p:nvPr/>
        </p:nvCxnSpPr>
        <p:spPr bwMode="auto">
          <a:xfrm>
            <a:off x="251275" y="4072343"/>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aphicFrame>
        <p:nvGraphicFramePr>
          <p:cNvPr id="91" name="Chart 90"/>
          <p:cNvGraphicFramePr/>
          <p:nvPr>
            <p:extLst>
              <p:ext uri="{D42A27DB-BD31-4B8C-83A1-F6EECF244321}">
                <p14:modId xmlns:p14="http://schemas.microsoft.com/office/powerpoint/2010/main" val="4137000855"/>
              </p:ext>
            </p:extLst>
          </p:nvPr>
        </p:nvGraphicFramePr>
        <p:xfrm>
          <a:off x="23042" y="4843274"/>
          <a:ext cx="4611756" cy="1718500"/>
        </p:xfrm>
        <a:graphic>
          <a:graphicData uri="http://schemas.openxmlformats.org/drawingml/2006/chart">
            <c:chart xmlns:c="http://schemas.openxmlformats.org/drawingml/2006/chart" xmlns:r="http://schemas.openxmlformats.org/officeDocument/2006/relationships" r:id="rId4"/>
          </a:graphicData>
        </a:graphic>
      </p:graphicFrame>
      <p:cxnSp>
        <p:nvCxnSpPr>
          <p:cNvPr id="92" name="Straight Connector 91"/>
          <p:cNvCxnSpPr/>
          <p:nvPr/>
        </p:nvCxnSpPr>
        <p:spPr bwMode="auto">
          <a:xfrm>
            <a:off x="289826" y="5524703"/>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Straight Connector 92"/>
          <p:cNvCxnSpPr/>
          <p:nvPr/>
        </p:nvCxnSpPr>
        <p:spPr bwMode="auto">
          <a:xfrm>
            <a:off x="289826" y="5987209"/>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aphicFrame>
        <p:nvGraphicFramePr>
          <p:cNvPr id="94" name="Chart 93"/>
          <p:cNvGraphicFramePr/>
          <p:nvPr>
            <p:extLst>
              <p:ext uri="{D42A27DB-BD31-4B8C-83A1-F6EECF244321}">
                <p14:modId xmlns:p14="http://schemas.microsoft.com/office/powerpoint/2010/main" val="3938160302"/>
              </p:ext>
            </p:extLst>
          </p:nvPr>
        </p:nvGraphicFramePr>
        <p:xfrm>
          <a:off x="4532244" y="1858689"/>
          <a:ext cx="4611756" cy="1718500"/>
        </p:xfrm>
        <a:graphic>
          <a:graphicData uri="http://schemas.openxmlformats.org/drawingml/2006/chart">
            <c:chart xmlns:c="http://schemas.openxmlformats.org/drawingml/2006/chart" xmlns:r="http://schemas.openxmlformats.org/officeDocument/2006/relationships" r:id="rId5"/>
          </a:graphicData>
        </a:graphic>
      </p:graphicFrame>
      <p:cxnSp>
        <p:nvCxnSpPr>
          <p:cNvPr id="95" name="Straight Connector 94"/>
          <p:cNvCxnSpPr/>
          <p:nvPr/>
        </p:nvCxnSpPr>
        <p:spPr bwMode="auto">
          <a:xfrm>
            <a:off x="4799028" y="2540118"/>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Straight Connector 95"/>
          <p:cNvCxnSpPr/>
          <p:nvPr/>
        </p:nvCxnSpPr>
        <p:spPr bwMode="auto">
          <a:xfrm>
            <a:off x="4799028" y="3002624"/>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aphicFrame>
        <p:nvGraphicFramePr>
          <p:cNvPr id="97" name="Chart 96"/>
          <p:cNvGraphicFramePr/>
          <p:nvPr>
            <p:extLst>
              <p:ext uri="{D42A27DB-BD31-4B8C-83A1-F6EECF244321}">
                <p14:modId xmlns:p14="http://schemas.microsoft.com/office/powerpoint/2010/main" val="1049898852"/>
              </p:ext>
            </p:extLst>
          </p:nvPr>
        </p:nvGraphicFramePr>
        <p:xfrm>
          <a:off x="4532244" y="3609837"/>
          <a:ext cx="4611756" cy="1718500"/>
        </p:xfrm>
        <a:graphic>
          <a:graphicData uri="http://schemas.openxmlformats.org/drawingml/2006/chart">
            <c:chart xmlns:c="http://schemas.openxmlformats.org/drawingml/2006/chart" xmlns:r="http://schemas.openxmlformats.org/officeDocument/2006/relationships" r:id="rId6"/>
          </a:graphicData>
        </a:graphic>
      </p:graphicFrame>
      <p:cxnSp>
        <p:nvCxnSpPr>
          <p:cNvPr id="98" name="Straight Connector 97"/>
          <p:cNvCxnSpPr/>
          <p:nvPr/>
        </p:nvCxnSpPr>
        <p:spPr bwMode="auto">
          <a:xfrm>
            <a:off x="4799028" y="4291266"/>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9" name="Straight Connector 98"/>
          <p:cNvCxnSpPr/>
          <p:nvPr/>
        </p:nvCxnSpPr>
        <p:spPr bwMode="auto">
          <a:xfrm>
            <a:off x="4799028" y="4753772"/>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55" name="Group 54"/>
          <p:cNvGrpSpPr/>
          <p:nvPr/>
        </p:nvGrpSpPr>
        <p:grpSpPr>
          <a:xfrm>
            <a:off x="1082165" y="1544687"/>
            <a:ext cx="256802" cy="1325596"/>
            <a:chOff x="665612" y="1547199"/>
            <a:chExt cx="256802" cy="673574"/>
          </a:xfrm>
        </p:grpSpPr>
        <p:sp>
          <p:nvSpPr>
            <p:cNvPr id="56" name="TextBox 55"/>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57" name="TextBox 56"/>
            <p:cNvSpPr txBox="1"/>
            <p:nvPr/>
          </p:nvSpPr>
          <p:spPr>
            <a:xfrm>
              <a:off x="665612" y="1774564"/>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58" name="TextBox 57"/>
            <p:cNvSpPr txBox="1"/>
            <p:nvPr/>
          </p:nvSpPr>
          <p:spPr>
            <a:xfrm>
              <a:off x="701708" y="1989941"/>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pSp>
        <p:nvGrpSpPr>
          <p:cNvPr id="59" name="Group 58"/>
          <p:cNvGrpSpPr/>
          <p:nvPr/>
        </p:nvGrpSpPr>
        <p:grpSpPr>
          <a:xfrm>
            <a:off x="1082165" y="3242457"/>
            <a:ext cx="256802" cy="1325596"/>
            <a:chOff x="665612" y="1547199"/>
            <a:chExt cx="256802" cy="673574"/>
          </a:xfrm>
        </p:grpSpPr>
        <p:sp>
          <p:nvSpPr>
            <p:cNvPr id="60" name="TextBox 59"/>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61" name="TextBox 60"/>
            <p:cNvSpPr txBox="1"/>
            <p:nvPr/>
          </p:nvSpPr>
          <p:spPr>
            <a:xfrm>
              <a:off x="665612" y="1774564"/>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62" name="TextBox 61"/>
            <p:cNvSpPr txBox="1"/>
            <p:nvPr/>
          </p:nvSpPr>
          <p:spPr>
            <a:xfrm>
              <a:off x="701708" y="1989941"/>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pSp>
        <p:nvGrpSpPr>
          <p:cNvPr id="63" name="Group 62"/>
          <p:cNvGrpSpPr/>
          <p:nvPr/>
        </p:nvGrpSpPr>
        <p:grpSpPr>
          <a:xfrm>
            <a:off x="1106229" y="5143303"/>
            <a:ext cx="256802" cy="1325596"/>
            <a:chOff x="665612" y="1547199"/>
            <a:chExt cx="256802" cy="673574"/>
          </a:xfrm>
        </p:grpSpPr>
        <p:sp>
          <p:nvSpPr>
            <p:cNvPr id="64" name="TextBox 63"/>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65" name="TextBox 64"/>
            <p:cNvSpPr txBox="1"/>
            <p:nvPr/>
          </p:nvSpPr>
          <p:spPr>
            <a:xfrm>
              <a:off x="665612" y="1774564"/>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66" name="TextBox 65"/>
            <p:cNvSpPr txBox="1"/>
            <p:nvPr/>
          </p:nvSpPr>
          <p:spPr>
            <a:xfrm>
              <a:off x="701708" y="1989941"/>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pSp>
        <p:nvGrpSpPr>
          <p:cNvPr id="67" name="Group 66"/>
          <p:cNvGrpSpPr/>
          <p:nvPr/>
        </p:nvGrpSpPr>
        <p:grpSpPr>
          <a:xfrm>
            <a:off x="5606039" y="2134159"/>
            <a:ext cx="256802" cy="1325596"/>
            <a:chOff x="665612" y="1547199"/>
            <a:chExt cx="256802" cy="673574"/>
          </a:xfrm>
        </p:grpSpPr>
        <p:sp>
          <p:nvSpPr>
            <p:cNvPr id="70" name="TextBox 69"/>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71" name="TextBox 70"/>
            <p:cNvSpPr txBox="1"/>
            <p:nvPr/>
          </p:nvSpPr>
          <p:spPr>
            <a:xfrm>
              <a:off x="665612" y="1774564"/>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72" name="TextBox 71"/>
            <p:cNvSpPr txBox="1"/>
            <p:nvPr/>
          </p:nvSpPr>
          <p:spPr>
            <a:xfrm>
              <a:off x="701708" y="1989941"/>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pSp>
        <p:nvGrpSpPr>
          <p:cNvPr id="73" name="Group 72"/>
          <p:cNvGrpSpPr/>
          <p:nvPr/>
        </p:nvGrpSpPr>
        <p:grpSpPr>
          <a:xfrm>
            <a:off x="5610885" y="3889899"/>
            <a:ext cx="256802" cy="1325596"/>
            <a:chOff x="665612" y="1547199"/>
            <a:chExt cx="256802" cy="673574"/>
          </a:xfrm>
        </p:grpSpPr>
        <p:sp>
          <p:nvSpPr>
            <p:cNvPr id="75" name="TextBox 74"/>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77" name="TextBox 76"/>
            <p:cNvSpPr txBox="1"/>
            <p:nvPr/>
          </p:nvSpPr>
          <p:spPr>
            <a:xfrm>
              <a:off x="665612" y="1774564"/>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79" name="TextBox 78"/>
            <p:cNvSpPr txBox="1"/>
            <p:nvPr/>
          </p:nvSpPr>
          <p:spPr>
            <a:xfrm>
              <a:off x="701708" y="1989941"/>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pic>
        <p:nvPicPr>
          <p:cNvPr id="82" name="Picture 81"/>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327550" y="101365"/>
            <a:ext cx="612648" cy="612648"/>
          </a:xfrm>
          <a:prstGeom prst="rect">
            <a:avLst/>
          </a:prstGeom>
        </p:spPr>
      </p:pic>
      <p:sp>
        <p:nvSpPr>
          <p:cNvPr id="80" name="TextBox 79"/>
          <p:cNvSpPr txBox="1"/>
          <p:nvPr/>
        </p:nvSpPr>
        <p:spPr>
          <a:xfrm>
            <a:off x="4666893" y="5483687"/>
            <a:ext cx="2261063" cy="707886"/>
          </a:xfrm>
          <a:prstGeom prst="rect">
            <a:avLst/>
          </a:prstGeom>
          <a:noFill/>
        </p:spPr>
        <p:txBody>
          <a:bodyPr wrap="square" rtlCol="0">
            <a:spAutoFit/>
          </a:bodyPr>
          <a:lstStyle/>
          <a:p>
            <a:r>
              <a:rPr lang="en-US" sz="800" i="1" dirty="0" smtClean="0">
                <a:solidFill>
                  <a:schemeClr val="tx1"/>
                </a:solidFill>
                <a:latin typeface="Arial" panose="020B0604020202020204" pitchFamily="34" charset="0"/>
                <a:cs typeface="Arial" panose="020B0604020202020204" pitchFamily="34" charset="0"/>
              </a:rPr>
              <a:t>*Compared to what was asked in actual survey, statements have been changed to the positive/affirmative and scales have been reversed. This change has been made for increased ease of interpretation of results.</a:t>
            </a:r>
            <a:endParaRPr lang="en-US" sz="800" i="1" dirty="0">
              <a:solidFill>
                <a:schemeClr val="tx1"/>
              </a:solidFill>
              <a:latin typeface="Arial" panose="020B0604020202020204" pitchFamily="34" charset="0"/>
              <a:cs typeface="Arial" panose="020B0604020202020204" pitchFamily="34" charset="0"/>
            </a:endParaRPr>
          </a:p>
        </p:txBody>
      </p:sp>
      <p:grpSp>
        <p:nvGrpSpPr>
          <p:cNvPr id="81" name="Group 80"/>
          <p:cNvGrpSpPr/>
          <p:nvPr/>
        </p:nvGrpSpPr>
        <p:grpSpPr>
          <a:xfrm>
            <a:off x="742331" y="854966"/>
            <a:ext cx="7436735" cy="284381"/>
            <a:chOff x="742331" y="854966"/>
            <a:chExt cx="7436735" cy="284381"/>
          </a:xfrm>
        </p:grpSpPr>
        <p:sp>
          <p:nvSpPr>
            <p:cNvPr id="83" name="TextBox 82"/>
            <p:cNvSpPr txBox="1"/>
            <p:nvPr/>
          </p:nvSpPr>
          <p:spPr>
            <a:xfrm>
              <a:off x="863448" y="854966"/>
              <a:ext cx="2269295"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Agree</a:t>
              </a:r>
              <a:endParaRPr lang="en-US" sz="1200" dirty="0">
                <a:solidFill>
                  <a:schemeClr val="tx1"/>
                </a:solidFill>
                <a:latin typeface="Arial" panose="020B0604020202020204" pitchFamily="34" charset="0"/>
                <a:cs typeface="Arial" panose="020B0604020202020204" pitchFamily="34" charset="0"/>
              </a:endParaRPr>
            </a:p>
          </p:txBody>
        </p:sp>
        <p:sp>
          <p:nvSpPr>
            <p:cNvPr id="84" name="Rectangle 83"/>
            <p:cNvSpPr/>
            <p:nvPr/>
          </p:nvSpPr>
          <p:spPr bwMode="auto">
            <a:xfrm>
              <a:off x="3333725" y="923819"/>
              <a:ext cx="165386" cy="150053"/>
            </a:xfrm>
            <a:prstGeom prst="rect">
              <a:avLst/>
            </a:prstGeom>
            <a:solidFill>
              <a:schemeClr val="tx1">
                <a:lumMod val="65000"/>
                <a:lumOff val="35000"/>
              </a:schemeClr>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sp>
          <p:nvSpPr>
            <p:cNvPr id="85" name="TextBox 84"/>
            <p:cNvSpPr txBox="1"/>
            <p:nvPr/>
          </p:nvSpPr>
          <p:spPr>
            <a:xfrm>
              <a:off x="3467307" y="862348"/>
              <a:ext cx="1860605"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Neutral</a:t>
              </a:r>
              <a:endParaRPr lang="en-US" sz="1200" dirty="0">
                <a:solidFill>
                  <a:schemeClr val="tx1"/>
                </a:solidFill>
                <a:latin typeface="Arial" panose="020B0604020202020204" pitchFamily="34" charset="0"/>
                <a:cs typeface="Arial" panose="020B0604020202020204" pitchFamily="34" charset="0"/>
              </a:endParaRPr>
            </a:p>
          </p:txBody>
        </p:sp>
        <p:sp>
          <p:nvSpPr>
            <p:cNvPr id="86" name="Rectangle 85"/>
            <p:cNvSpPr/>
            <p:nvPr/>
          </p:nvSpPr>
          <p:spPr bwMode="auto">
            <a:xfrm>
              <a:off x="742331" y="918438"/>
              <a:ext cx="165386" cy="150053"/>
            </a:xfrm>
            <a:prstGeom prst="rect">
              <a:avLst/>
            </a:prstGeom>
            <a:solidFill>
              <a:srgbClr val="002A7E"/>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grpSp>
          <p:nvGrpSpPr>
            <p:cNvPr id="87" name="Group 86"/>
            <p:cNvGrpSpPr/>
            <p:nvPr/>
          </p:nvGrpSpPr>
          <p:grpSpPr>
            <a:xfrm>
              <a:off x="1478330" y="899486"/>
              <a:ext cx="1039530" cy="170554"/>
              <a:chOff x="6236662" y="6118051"/>
              <a:chExt cx="1039530" cy="170554"/>
            </a:xfrm>
          </p:grpSpPr>
          <p:sp>
            <p:nvSpPr>
              <p:cNvPr id="114" name="Oval 113"/>
              <p:cNvSpPr/>
              <p:nvPr/>
            </p:nvSpPr>
            <p:spPr>
              <a:xfrm>
                <a:off x="6453538" y="6118051"/>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2</a:t>
                </a:r>
              </a:p>
            </p:txBody>
          </p:sp>
          <p:sp>
            <p:nvSpPr>
              <p:cNvPr id="115" name="Oval 114"/>
              <p:cNvSpPr/>
              <p:nvPr/>
            </p:nvSpPr>
            <p:spPr>
              <a:xfrm>
                <a:off x="6670414" y="6118051"/>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116" name="Oval 115"/>
              <p:cNvSpPr/>
              <p:nvPr/>
            </p:nvSpPr>
            <p:spPr>
              <a:xfrm>
                <a:off x="6236662" y="6118051"/>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1</a:t>
                </a:r>
              </a:p>
            </p:txBody>
          </p:sp>
          <p:sp>
            <p:nvSpPr>
              <p:cNvPr id="117" name="Oval 116"/>
              <p:cNvSpPr/>
              <p:nvPr/>
            </p:nvSpPr>
            <p:spPr>
              <a:xfrm>
                <a:off x="6887290" y="6118051"/>
                <a:ext cx="172026" cy="170554"/>
              </a:xfrm>
              <a:prstGeom prst="ellipse">
                <a:avLst/>
              </a:prstGeom>
              <a:solidFill>
                <a:schemeClr val="accent1"/>
              </a:solidFill>
              <a:ln/>
            </p:spPr>
            <p:style>
              <a:lnRef idx="1">
                <a:schemeClr val="accent2"/>
              </a:lnRef>
              <a:fillRef idx="3">
                <a:schemeClr val="accent2"/>
              </a:fillRef>
              <a:effectRef idx="2">
                <a:schemeClr val="accent2"/>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4</a:t>
                </a:r>
              </a:p>
            </p:txBody>
          </p:sp>
          <p:sp>
            <p:nvSpPr>
              <p:cNvPr id="118" name="Oval 117"/>
              <p:cNvSpPr/>
              <p:nvPr/>
            </p:nvSpPr>
            <p:spPr>
              <a:xfrm>
                <a:off x="7104166" y="6118051"/>
                <a:ext cx="172026" cy="170554"/>
              </a:xfrm>
              <a:prstGeom prst="ellipse">
                <a:avLst/>
              </a:prstGeom>
              <a:solidFill>
                <a:schemeClr val="accent1"/>
              </a:solidFill>
              <a:ln/>
            </p:spPr>
            <p:style>
              <a:lnRef idx="1">
                <a:schemeClr val="accent2"/>
              </a:lnRef>
              <a:fillRef idx="3">
                <a:schemeClr val="accent2"/>
              </a:fillRef>
              <a:effectRef idx="2">
                <a:schemeClr val="accent2"/>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5</a:t>
                </a:r>
              </a:p>
            </p:txBody>
          </p:sp>
        </p:grpSp>
        <p:grpSp>
          <p:nvGrpSpPr>
            <p:cNvPr id="100" name="Group 99"/>
            <p:cNvGrpSpPr/>
            <p:nvPr/>
          </p:nvGrpSpPr>
          <p:grpSpPr>
            <a:xfrm>
              <a:off x="4115033" y="899486"/>
              <a:ext cx="1039530" cy="170554"/>
              <a:chOff x="3449378" y="5628715"/>
              <a:chExt cx="1039530" cy="170554"/>
            </a:xfrm>
          </p:grpSpPr>
          <p:sp>
            <p:nvSpPr>
              <p:cNvPr id="109" name="Oval 108"/>
              <p:cNvSpPr/>
              <p:nvPr/>
            </p:nvSpPr>
            <p:spPr>
              <a:xfrm>
                <a:off x="3666254"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2</a:t>
                </a:r>
              </a:p>
            </p:txBody>
          </p:sp>
          <p:sp>
            <p:nvSpPr>
              <p:cNvPr id="110" name="Oval 109"/>
              <p:cNvSpPr/>
              <p:nvPr/>
            </p:nvSpPr>
            <p:spPr>
              <a:xfrm>
                <a:off x="3883130" y="5628715"/>
                <a:ext cx="172026" cy="170554"/>
              </a:xfrm>
              <a:prstGeom prst="ellipse">
                <a:avLst/>
              </a:prstGeom>
              <a:solidFill>
                <a:schemeClr val="tx1">
                  <a:lumMod val="95000"/>
                  <a:lumOff val="5000"/>
                </a:schemeClr>
              </a:soli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111" name="Oval 110"/>
              <p:cNvSpPr/>
              <p:nvPr/>
            </p:nvSpPr>
            <p:spPr>
              <a:xfrm>
                <a:off x="3449378"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1</a:t>
                </a:r>
              </a:p>
            </p:txBody>
          </p:sp>
          <p:sp>
            <p:nvSpPr>
              <p:cNvPr id="112" name="Oval 111"/>
              <p:cNvSpPr/>
              <p:nvPr/>
            </p:nvSpPr>
            <p:spPr>
              <a:xfrm>
                <a:off x="4100006"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4</a:t>
                </a:r>
              </a:p>
            </p:txBody>
          </p:sp>
          <p:sp>
            <p:nvSpPr>
              <p:cNvPr id="113" name="Oval 112"/>
              <p:cNvSpPr/>
              <p:nvPr/>
            </p:nvSpPr>
            <p:spPr>
              <a:xfrm>
                <a:off x="4316882"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5</a:t>
                </a:r>
              </a:p>
            </p:txBody>
          </p:sp>
        </p:grpSp>
        <p:sp>
          <p:nvSpPr>
            <p:cNvPr id="101" name="Rectangle 100"/>
            <p:cNvSpPr/>
            <p:nvPr/>
          </p:nvSpPr>
          <p:spPr bwMode="auto">
            <a:xfrm>
              <a:off x="5501076" y="921816"/>
              <a:ext cx="165386" cy="150053"/>
            </a:xfrm>
            <a:prstGeom prst="rect">
              <a:avLst/>
            </a:prstGeom>
            <a:solidFill>
              <a:srgbClr val="C00000"/>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sp>
          <p:nvSpPr>
            <p:cNvPr id="102" name="TextBox 101"/>
            <p:cNvSpPr txBox="1"/>
            <p:nvPr/>
          </p:nvSpPr>
          <p:spPr>
            <a:xfrm>
              <a:off x="5634658" y="860345"/>
              <a:ext cx="2544408"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Disagree</a:t>
              </a:r>
              <a:endParaRPr lang="en-US" sz="1200" dirty="0">
                <a:solidFill>
                  <a:schemeClr val="tx1"/>
                </a:solidFill>
                <a:latin typeface="Arial" panose="020B0604020202020204" pitchFamily="34" charset="0"/>
                <a:cs typeface="Arial" panose="020B0604020202020204" pitchFamily="34" charset="0"/>
              </a:endParaRPr>
            </a:p>
          </p:txBody>
        </p:sp>
        <p:grpSp>
          <p:nvGrpSpPr>
            <p:cNvPr id="103" name="Group 102"/>
            <p:cNvGrpSpPr/>
            <p:nvPr/>
          </p:nvGrpSpPr>
          <p:grpSpPr>
            <a:xfrm>
              <a:off x="6390806" y="901315"/>
              <a:ext cx="1039530" cy="170554"/>
              <a:chOff x="799560" y="5872616"/>
              <a:chExt cx="1039530" cy="170554"/>
            </a:xfrm>
          </p:grpSpPr>
          <p:sp>
            <p:nvSpPr>
              <p:cNvPr id="104" name="Oval 103"/>
              <p:cNvSpPr/>
              <p:nvPr/>
            </p:nvSpPr>
            <p:spPr>
              <a:xfrm>
                <a:off x="1016436" y="5872616"/>
                <a:ext cx="172026" cy="170554"/>
              </a:xfrm>
              <a:prstGeom prst="ellipse">
                <a:avLst/>
              </a:prstGeom>
              <a:solidFill>
                <a:srgbClr val="C00000"/>
              </a:soli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2</a:t>
                </a:r>
              </a:p>
            </p:txBody>
          </p:sp>
          <p:sp>
            <p:nvSpPr>
              <p:cNvPr id="105" name="Oval 104"/>
              <p:cNvSpPr/>
              <p:nvPr/>
            </p:nvSpPr>
            <p:spPr>
              <a:xfrm>
                <a:off x="1233312" y="5872616"/>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106" name="Oval 105"/>
              <p:cNvSpPr/>
              <p:nvPr/>
            </p:nvSpPr>
            <p:spPr>
              <a:xfrm>
                <a:off x="799560" y="5872616"/>
                <a:ext cx="172026" cy="170554"/>
              </a:xfrm>
              <a:prstGeom prst="ellipse">
                <a:avLst/>
              </a:prstGeom>
              <a:solidFill>
                <a:srgbClr val="C00000"/>
              </a:soli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1</a:t>
                </a:r>
              </a:p>
            </p:txBody>
          </p:sp>
          <p:sp>
            <p:nvSpPr>
              <p:cNvPr id="107" name="Oval 106"/>
              <p:cNvSpPr/>
              <p:nvPr/>
            </p:nvSpPr>
            <p:spPr>
              <a:xfrm>
                <a:off x="1450188" y="5872616"/>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4</a:t>
                </a:r>
              </a:p>
            </p:txBody>
          </p:sp>
          <p:sp>
            <p:nvSpPr>
              <p:cNvPr id="108" name="Oval 107"/>
              <p:cNvSpPr/>
              <p:nvPr/>
            </p:nvSpPr>
            <p:spPr>
              <a:xfrm>
                <a:off x="1667064" y="5872616"/>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5</a:t>
                </a:r>
              </a:p>
            </p:txBody>
          </p:sp>
        </p:grpSp>
      </p:grpSp>
    </p:spTree>
    <p:extLst>
      <p:ext uri="{BB962C8B-B14F-4D97-AF65-F5344CB8AC3E}">
        <p14:creationId xmlns:p14="http://schemas.microsoft.com/office/powerpoint/2010/main" val="3960700333"/>
      </p:ext>
    </p:extLst>
  </p:cSld>
  <p:clrMapOvr>
    <a:masterClrMapping/>
  </p:clrMapOvr>
  <p:timing>
    <p:tnLst>
      <p:par>
        <p:cT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189</a:t>
            </a:fld>
            <a:r>
              <a:rPr lang="en-US" smtClean="0"/>
              <a:t> -</a:t>
            </a:r>
            <a:endParaRPr lang="en-US"/>
          </a:p>
        </p:txBody>
      </p:sp>
      <p:sp>
        <p:nvSpPr>
          <p:cNvPr id="20" name="Rectangle 19"/>
          <p:cNvSpPr/>
          <p:nvPr/>
        </p:nvSpPr>
        <p:spPr bwMode="auto">
          <a:xfrm>
            <a:off x="0" y="0"/>
            <a:ext cx="9144000" cy="6858000"/>
          </a:xfrm>
          <a:prstGeom prst="rect">
            <a:avLst/>
          </a:prstGeom>
          <a:solidFill>
            <a:srgbClr val="002A7E"/>
          </a:solidFill>
          <a:ln w="9525" cap="flat" cmpd="sng" algn="ctr">
            <a:solidFill>
              <a:srgbClr val="002A7E"/>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1" name="Title 1"/>
          <p:cNvSpPr txBox="1">
            <a:spLocks/>
          </p:cNvSpPr>
          <p:nvPr/>
        </p:nvSpPr>
        <p:spPr bwMode="black">
          <a:xfrm>
            <a:off x="2774964" y="968469"/>
            <a:ext cx="6066156" cy="17457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kern="0" dirty="0" smtClean="0">
                <a:solidFill>
                  <a:schemeClr val="bg1"/>
                </a:solidFill>
              </a:rPr>
              <a:t>Japan Results</a:t>
            </a:r>
            <a:endParaRPr lang="en-US" kern="0" dirty="0">
              <a:solidFill>
                <a:schemeClr val="bg1"/>
              </a:solidFill>
            </a:endParaRPr>
          </a:p>
        </p:txBody>
      </p:sp>
      <p:grpSp>
        <p:nvGrpSpPr>
          <p:cNvPr id="201" name="Group 200"/>
          <p:cNvGrpSpPr/>
          <p:nvPr/>
        </p:nvGrpSpPr>
        <p:grpSpPr>
          <a:xfrm>
            <a:off x="1334949" y="1478943"/>
            <a:ext cx="6512987" cy="4031311"/>
            <a:chOff x="980124" y="-200163"/>
            <a:chExt cx="6199581" cy="4031311"/>
          </a:xfrm>
        </p:grpSpPr>
        <p:grpSp>
          <p:nvGrpSpPr>
            <p:cNvPr id="202" name="Group 10"/>
            <p:cNvGrpSpPr>
              <a:grpSpLocks/>
            </p:cNvGrpSpPr>
            <p:nvPr/>
          </p:nvGrpSpPr>
          <p:grpSpPr bwMode="auto">
            <a:xfrm>
              <a:off x="2026011" y="1297369"/>
              <a:ext cx="4209971" cy="2370154"/>
              <a:chOff x="0" y="723"/>
              <a:chExt cx="5414" cy="3048"/>
            </a:xfrm>
            <a:solidFill>
              <a:srgbClr val="C1BA9E"/>
            </a:solidFill>
          </p:grpSpPr>
          <p:sp>
            <p:nvSpPr>
              <p:cNvPr id="205" name="Freeform 204"/>
              <p:cNvSpPr>
                <a:spLocks noChangeAspect="1" noEditPoints="1"/>
              </p:cNvSpPr>
              <p:nvPr/>
            </p:nvSpPr>
            <p:spPr bwMode="auto">
              <a:xfrm>
                <a:off x="2213" y="723"/>
                <a:ext cx="3201" cy="2883"/>
              </a:xfrm>
              <a:custGeom>
                <a:avLst/>
                <a:gdLst>
                  <a:gd name="T0" fmla="*/ 2927 w 3062"/>
                  <a:gd name="T1" fmla="*/ 2669 h 2758"/>
                  <a:gd name="T2" fmla="*/ 2865 w 3062"/>
                  <a:gd name="T3" fmla="*/ 2545 h 2758"/>
                  <a:gd name="T4" fmla="*/ 2974 w 3062"/>
                  <a:gd name="T5" fmla="*/ 2469 h 2758"/>
                  <a:gd name="T6" fmla="*/ 2938 w 3062"/>
                  <a:gd name="T7" fmla="*/ 2350 h 2758"/>
                  <a:gd name="T8" fmla="*/ 3985 w 3062"/>
                  <a:gd name="T9" fmla="*/ 576 h 2758"/>
                  <a:gd name="T10" fmla="*/ 3375 w 3062"/>
                  <a:gd name="T11" fmla="*/ 391 h 2758"/>
                  <a:gd name="T12" fmla="*/ 3024 w 3062"/>
                  <a:gd name="T13" fmla="*/ 327 h 2758"/>
                  <a:gd name="T14" fmla="*/ 2742 w 3062"/>
                  <a:gd name="T15" fmla="*/ 197 h 2758"/>
                  <a:gd name="T16" fmla="*/ 2021 w 3062"/>
                  <a:gd name="T17" fmla="*/ 410 h 2758"/>
                  <a:gd name="T18" fmla="*/ 1795 w 3062"/>
                  <a:gd name="T19" fmla="*/ 597 h 2758"/>
                  <a:gd name="T20" fmla="*/ 1326 w 3062"/>
                  <a:gd name="T21" fmla="*/ 717 h 2758"/>
                  <a:gd name="T22" fmla="*/ 1150 w 3062"/>
                  <a:gd name="T23" fmla="*/ 862 h 2758"/>
                  <a:gd name="T24" fmla="*/ 1061 w 3062"/>
                  <a:gd name="T25" fmla="*/ 576 h 2758"/>
                  <a:gd name="T26" fmla="*/ 685 w 3062"/>
                  <a:gd name="T27" fmla="*/ 660 h 2758"/>
                  <a:gd name="T28" fmla="*/ 603 w 3062"/>
                  <a:gd name="T29" fmla="*/ 1085 h 2758"/>
                  <a:gd name="T30" fmla="*/ 731 w 3062"/>
                  <a:gd name="T31" fmla="*/ 1017 h 2758"/>
                  <a:gd name="T32" fmla="*/ 960 w 3062"/>
                  <a:gd name="T33" fmla="*/ 1044 h 2758"/>
                  <a:gd name="T34" fmla="*/ 704 w 3062"/>
                  <a:gd name="T35" fmla="*/ 1279 h 2758"/>
                  <a:gd name="T36" fmla="*/ 551 w 3062"/>
                  <a:gd name="T37" fmla="*/ 1286 h 2758"/>
                  <a:gd name="T38" fmla="*/ 308 w 3062"/>
                  <a:gd name="T39" fmla="*/ 1508 h 2758"/>
                  <a:gd name="T40" fmla="*/ 223 w 3062"/>
                  <a:gd name="T41" fmla="*/ 1803 h 2758"/>
                  <a:gd name="T42" fmla="*/ 693 w 3062"/>
                  <a:gd name="T43" fmla="*/ 1794 h 2758"/>
                  <a:gd name="T44" fmla="*/ 778 w 3062"/>
                  <a:gd name="T45" fmla="*/ 1717 h 2758"/>
                  <a:gd name="T46" fmla="*/ 1020 w 3062"/>
                  <a:gd name="T47" fmla="*/ 1814 h 2758"/>
                  <a:gd name="T48" fmla="*/ 728 w 3062"/>
                  <a:gd name="T49" fmla="*/ 1956 h 2758"/>
                  <a:gd name="T50" fmla="*/ 259 w 3062"/>
                  <a:gd name="T51" fmla="*/ 1846 h 2758"/>
                  <a:gd name="T52" fmla="*/ 44 w 3062"/>
                  <a:gd name="T53" fmla="*/ 2417 h 2758"/>
                  <a:gd name="T54" fmla="*/ 534 w 3062"/>
                  <a:gd name="T55" fmla="*/ 2561 h 2758"/>
                  <a:gd name="T56" fmla="*/ 660 w 3062"/>
                  <a:gd name="T57" fmla="*/ 3139 h 2758"/>
                  <a:gd name="T58" fmla="*/ 1143 w 3062"/>
                  <a:gd name="T59" fmla="*/ 3039 h 2758"/>
                  <a:gd name="T60" fmla="*/ 1438 w 3062"/>
                  <a:gd name="T61" fmla="*/ 2415 h 2758"/>
                  <a:gd name="T62" fmla="*/ 1227 w 3062"/>
                  <a:gd name="T63" fmla="*/ 2233 h 2758"/>
                  <a:gd name="T64" fmla="*/ 1443 w 3062"/>
                  <a:gd name="T65" fmla="*/ 2093 h 2758"/>
                  <a:gd name="T66" fmla="*/ 1892 w 3062"/>
                  <a:gd name="T67" fmla="*/ 2178 h 2758"/>
                  <a:gd name="T68" fmla="*/ 2358 w 3062"/>
                  <a:gd name="T69" fmla="*/ 2286 h 2758"/>
                  <a:gd name="T70" fmla="*/ 2523 w 3062"/>
                  <a:gd name="T71" fmla="*/ 2376 h 2758"/>
                  <a:gd name="T72" fmla="*/ 2834 w 3062"/>
                  <a:gd name="T73" fmla="*/ 2141 h 2758"/>
                  <a:gd name="T74" fmla="*/ 2944 w 3062"/>
                  <a:gd name="T75" fmla="*/ 1717 h 2758"/>
                  <a:gd name="T76" fmla="*/ 3157 w 3062"/>
                  <a:gd name="T77" fmla="*/ 1661 h 2758"/>
                  <a:gd name="T78" fmla="*/ 3516 w 3062"/>
                  <a:gd name="T79" fmla="*/ 1085 h 2758"/>
                  <a:gd name="T80" fmla="*/ 3686 w 3062"/>
                  <a:gd name="T81" fmla="*/ 1163 h 2758"/>
                  <a:gd name="T82" fmla="*/ 3968 w 3062"/>
                  <a:gd name="T83" fmla="*/ 1074 h 2758"/>
                  <a:gd name="T84" fmla="*/ 1179 w 3062"/>
                  <a:gd name="T85" fmla="*/ 1696 h 2758"/>
                  <a:gd name="T86" fmla="*/ 1185 w 3062"/>
                  <a:gd name="T87" fmla="*/ 1590 h 2758"/>
                  <a:gd name="T88" fmla="*/ 1337 w 3062"/>
                  <a:gd name="T89" fmla="*/ 1713 h 2758"/>
                  <a:gd name="T90" fmla="*/ 1557 w 3062"/>
                  <a:gd name="T91" fmla="*/ 358 h 2758"/>
                  <a:gd name="T92" fmla="*/ 1476 w 3062"/>
                  <a:gd name="T93" fmla="*/ 343 h 2758"/>
                  <a:gd name="T94" fmla="*/ 163 w 3062"/>
                  <a:gd name="T95" fmla="*/ 1343 h 2758"/>
                  <a:gd name="T96" fmla="*/ 2474 w 3062"/>
                  <a:gd name="T97" fmla="*/ 2649 h 2758"/>
                  <a:gd name="T98" fmla="*/ 1405 w 3062"/>
                  <a:gd name="T99" fmla="*/ 2919 h 2758"/>
                  <a:gd name="T100" fmla="*/ 283 w 3062"/>
                  <a:gd name="T101" fmla="*/ 1415 h 2758"/>
                  <a:gd name="T102" fmla="*/ 281 w 3062"/>
                  <a:gd name="T103" fmla="*/ 1148 h 2758"/>
                  <a:gd name="T104" fmla="*/ 4067 w 3062"/>
                  <a:gd name="T105" fmla="*/ 3599 h 2758"/>
                  <a:gd name="T106" fmla="*/ 3930 w 3062"/>
                  <a:gd name="T107" fmla="*/ 3760 h 2758"/>
                  <a:gd name="T108" fmla="*/ 3151 w 3062"/>
                  <a:gd name="T109" fmla="*/ 1900 h 2758"/>
                  <a:gd name="T110" fmla="*/ 3320 w 3062"/>
                  <a:gd name="T111" fmla="*/ 2820 h 2758"/>
                  <a:gd name="T112" fmla="*/ 3164 w 3062"/>
                  <a:gd name="T113" fmla="*/ 2655 h 2758"/>
                  <a:gd name="T114" fmla="*/ 3252 w 3062"/>
                  <a:gd name="T115" fmla="*/ 2916 h 2758"/>
                  <a:gd name="T116" fmla="*/ 2801 w 3062"/>
                  <a:gd name="T117" fmla="*/ 3338 h 2758"/>
                  <a:gd name="T118" fmla="*/ 3471 w 3062"/>
                  <a:gd name="T119" fmla="*/ 3534 h 2758"/>
                  <a:gd name="T120" fmla="*/ 3377 w 3062"/>
                  <a:gd name="T121" fmla="*/ 1300 h 2758"/>
                  <a:gd name="T122" fmla="*/ 3394 w 3062"/>
                  <a:gd name="T123" fmla="*/ 1671 h 2758"/>
                  <a:gd name="T124" fmla="*/ 3285 w 3062"/>
                  <a:gd name="T125" fmla="*/ 1854 h 275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062"/>
                  <a:gd name="T190" fmla="*/ 0 h 2758"/>
                  <a:gd name="T191" fmla="*/ 3062 w 3062"/>
                  <a:gd name="T192" fmla="*/ 2758 h 275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062" h="2758">
                    <a:moveTo>
                      <a:pt x="1982" y="1630"/>
                    </a:moveTo>
                    <a:lnTo>
                      <a:pt x="1982" y="1630"/>
                    </a:lnTo>
                    <a:lnTo>
                      <a:pt x="1976" y="1628"/>
                    </a:lnTo>
                    <a:lnTo>
                      <a:pt x="1972" y="1630"/>
                    </a:lnTo>
                    <a:lnTo>
                      <a:pt x="1962" y="1640"/>
                    </a:lnTo>
                    <a:lnTo>
                      <a:pt x="1960" y="1644"/>
                    </a:lnTo>
                    <a:lnTo>
                      <a:pt x="1962" y="1650"/>
                    </a:lnTo>
                    <a:lnTo>
                      <a:pt x="1966" y="1652"/>
                    </a:lnTo>
                    <a:lnTo>
                      <a:pt x="1972" y="1650"/>
                    </a:lnTo>
                    <a:lnTo>
                      <a:pt x="1982" y="1640"/>
                    </a:lnTo>
                    <a:lnTo>
                      <a:pt x="1984" y="1634"/>
                    </a:lnTo>
                    <a:lnTo>
                      <a:pt x="1982" y="1630"/>
                    </a:lnTo>
                    <a:close/>
                    <a:moveTo>
                      <a:pt x="2112" y="1982"/>
                    </a:moveTo>
                    <a:lnTo>
                      <a:pt x="2112" y="1982"/>
                    </a:lnTo>
                    <a:lnTo>
                      <a:pt x="2116" y="1994"/>
                    </a:lnTo>
                    <a:lnTo>
                      <a:pt x="2120" y="2000"/>
                    </a:lnTo>
                    <a:lnTo>
                      <a:pt x="2122" y="2006"/>
                    </a:lnTo>
                    <a:lnTo>
                      <a:pt x="2122" y="2014"/>
                    </a:lnTo>
                    <a:lnTo>
                      <a:pt x="2122" y="2018"/>
                    </a:lnTo>
                    <a:lnTo>
                      <a:pt x="2124" y="2022"/>
                    </a:lnTo>
                    <a:lnTo>
                      <a:pt x="2126" y="2024"/>
                    </a:lnTo>
                    <a:lnTo>
                      <a:pt x="2128" y="2026"/>
                    </a:lnTo>
                    <a:lnTo>
                      <a:pt x="2130" y="2026"/>
                    </a:lnTo>
                    <a:lnTo>
                      <a:pt x="2134" y="2026"/>
                    </a:lnTo>
                    <a:lnTo>
                      <a:pt x="2140" y="2024"/>
                    </a:lnTo>
                    <a:lnTo>
                      <a:pt x="2142" y="2022"/>
                    </a:lnTo>
                    <a:lnTo>
                      <a:pt x="2142" y="2008"/>
                    </a:lnTo>
                    <a:lnTo>
                      <a:pt x="2142" y="1996"/>
                    </a:lnTo>
                    <a:lnTo>
                      <a:pt x="2144" y="1992"/>
                    </a:lnTo>
                    <a:lnTo>
                      <a:pt x="2146" y="1994"/>
                    </a:lnTo>
                    <a:lnTo>
                      <a:pt x="2148" y="2000"/>
                    </a:lnTo>
                    <a:lnTo>
                      <a:pt x="2158" y="2012"/>
                    </a:lnTo>
                    <a:lnTo>
                      <a:pt x="2166" y="2020"/>
                    </a:lnTo>
                    <a:lnTo>
                      <a:pt x="2172" y="2024"/>
                    </a:lnTo>
                    <a:lnTo>
                      <a:pt x="2180" y="2026"/>
                    </a:lnTo>
                    <a:lnTo>
                      <a:pt x="2184" y="2026"/>
                    </a:lnTo>
                    <a:lnTo>
                      <a:pt x="2186" y="2026"/>
                    </a:lnTo>
                    <a:lnTo>
                      <a:pt x="2188" y="2024"/>
                    </a:lnTo>
                    <a:lnTo>
                      <a:pt x="2190" y="2022"/>
                    </a:lnTo>
                    <a:lnTo>
                      <a:pt x="2188" y="2020"/>
                    </a:lnTo>
                    <a:lnTo>
                      <a:pt x="2186" y="2014"/>
                    </a:lnTo>
                    <a:lnTo>
                      <a:pt x="2176" y="2002"/>
                    </a:lnTo>
                    <a:lnTo>
                      <a:pt x="2168" y="1992"/>
                    </a:lnTo>
                    <a:lnTo>
                      <a:pt x="2166" y="1988"/>
                    </a:lnTo>
                    <a:lnTo>
                      <a:pt x="2166" y="1984"/>
                    </a:lnTo>
                    <a:lnTo>
                      <a:pt x="2168" y="1982"/>
                    </a:lnTo>
                    <a:lnTo>
                      <a:pt x="2178" y="1972"/>
                    </a:lnTo>
                    <a:lnTo>
                      <a:pt x="2180" y="1968"/>
                    </a:lnTo>
                    <a:lnTo>
                      <a:pt x="2182" y="1962"/>
                    </a:lnTo>
                    <a:lnTo>
                      <a:pt x="2180" y="1960"/>
                    </a:lnTo>
                    <a:lnTo>
                      <a:pt x="2174" y="1958"/>
                    </a:lnTo>
                    <a:lnTo>
                      <a:pt x="2150" y="1958"/>
                    </a:lnTo>
                    <a:lnTo>
                      <a:pt x="2148" y="1958"/>
                    </a:lnTo>
                    <a:lnTo>
                      <a:pt x="2146" y="1956"/>
                    </a:lnTo>
                    <a:lnTo>
                      <a:pt x="2146" y="1954"/>
                    </a:lnTo>
                    <a:lnTo>
                      <a:pt x="2146" y="1950"/>
                    </a:lnTo>
                    <a:lnTo>
                      <a:pt x="2148" y="1946"/>
                    </a:lnTo>
                    <a:lnTo>
                      <a:pt x="2158" y="1934"/>
                    </a:lnTo>
                    <a:lnTo>
                      <a:pt x="2158" y="1932"/>
                    </a:lnTo>
                    <a:lnTo>
                      <a:pt x="2158" y="1930"/>
                    </a:lnTo>
                    <a:lnTo>
                      <a:pt x="2154" y="1928"/>
                    </a:lnTo>
                    <a:lnTo>
                      <a:pt x="2150" y="1928"/>
                    </a:lnTo>
                    <a:lnTo>
                      <a:pt x="2144" y="1930"/>
                    </a:lnTo>
                    <a:lnTo>
                      <a:pt x="2138" y="1934"/>
                    </a:lnTo>
                    <a:lnTo>
                      <a:pt x="2130" y="1946"/>
                    </a:lnTo>
                    <a:lnTo>
                      <a:pt x="2116" y="1970"/>
                    </a:lnTo>
                    <a:lnTo>
                      <a:pt x="2112" y="1982"/>
                    </a:lnTo>
                    <a:close/>
                    <a:moveTo>
                      <a:pt x="1966" y="1940"/>
                    </a:moveTo>
                    <a:lnTo>
                      <a:pt x="1966" y="1940"/>
                    </a:lnTo>
                    <a:lnTo>
                      <a:pt x="1968" y="1948"/>
                    </a:lnTo>
                    <a:lnTo>
                      <a:pt x="1970" y="1954"/>
                    </a:lnTo>
                    <a:lnTo>
                      <a:pt x="1972" y="1960"/>
                    </a:lnTo>
                    <a:lnTo>
                      <a:pt x="1980" y="1974"/>
                    </a:lnTo>
                    <a:lnTo>
                      <a:pt x="1982" y="1980"/>
                    </a:lnTo>
                    <a:lnTo>
                      <a:pt x="1988" y="1984"/>
                    </a:lnTo>
                    <a:lnTo>
                      <a:pt x="1994" y="1986"/>
                    </a:lnTo>
                    <a:lnTo>
                      <a:pt x="1998" y="1986"/>
                    </a:lnTo>
                    <a:lnTo>
                      <a:pt x="2014" y="1986"/>
                    </a:lnTo>
                    <a:lnTo>
                      <a:pt x="2018" y="1986"/>
                    </a:lnTo>
                    <a:lnTo>
                      <a:pt x="2024" y="1988"/>
                    </a:lnTo>
                    <a:lnTo>
                      <a:pt x="2032" y="1990"/>
                    </a:lnTo>
                    <a:lnTo>
                      <a:pt x="2038" y="1992"/>
                    </a:lnTo>
                    <a:lnTo>
                      <a:pt x="2044" y="1996"/>
                    </a:lnTo>
                    <a:lnTo>
                      <a:pt x="2052" y="1996"/>
                    </a:lnTo>
                    <a:lnTo>
                      <a:pt x="2056" y="1996"/>
                    </a:lnTo>
                    <a:lnTo>
                      <a:pt x="2062" y="1994"/>
                    </a:lnTo>
                    <a:lnTo>
                      <a:pt x="2066" y="1988"/>
                    </a:lnTo>
                    <a:lnTo>
                      <a:pt x="2072" y="1974"/>
                    </a:lnTo>
                    <a:lnTo>
                      <a:pt x="2074" y="1968"/>
                    </a:lnTo>
                    <a:lnTo>
                      <a:pt x="2078" y="1962"/>
                    </a:lnTo>
                    <a:lnTo>
                      <a:pt x="2088" y="1950"/>
                    </a:lnTo>
                    <a:lnTo>
                      <a:pt x="2090" y="1944"/>
                    </a:lnTo>
                    <a:lnTo>
                      <a:pt x="2094" y="1932"/>
                    </a:lnTo>
                    <a:lnTo>
                      <a:pt x="2096" y="1928"/>
                    </a:lnTo>
                    <a:lnTo>
                      <a:pt x="2100" y="1924"/>
                    </a:lnTo>
                    <a:lnTo>
                      <a:pt x="2106" y="1922"/>
                    </a:lnTo>
                    <a:lnTo>
                      <a:pt x="2108" y="1920"/>
                    </a:lnTo>
                    <a:lnTo>
                      <a:pt x="2108" y="1918"/>
                    </a:lnTo>
                    <a:lnTo>
                      <a:pt x="2108" y="1916"/>
                    </a:lnTo>
                    <a:lnTo>
                      <a:pt x="2106" y="1914"/>
                    </a:lnTo>
                    <a:lnTo>
                      <a:pt x="2100" y="1912"/>
                    </a:lnTo>
                    <a:lnTo>
                      <a:pt x="2096" y="1908"/>
                    </a:lnTo>
                    <a:lnTo>
                      <a:pt x="2094" y="1900"/>
                    </a:lnTo>
                    <a:lnTo>
                      <a:pt x="2094" y="1898"/>
                    </a:lnTo>
                    <a:lnTo>
                      <a:pt x="2094" y="1882"/>
                    </a:lnTo>
                    <a:lnTo>
                      <a:pt x="2094" y="1878"/>
                    </a:lnTo>
                    <a:lnTo>
                      <a:pt x="2096" y="1870"/>
                    </a:lnTo>
                    <a:lnTo>
                      <a:pt x="2100" y="1866"/>
                    </a:lnTo>
                    <a:lnTo>
                      <a:pt x="2106" y="1864"/>
                    </a:lnTo>
                    <a:lnTo>
                      <a:pt x="2108" y="1862"/>
                    </a:lnTo>
                    <a:lnTo>
                      <a:pt x="2110" y="1858"/>
                    </a:lnTo>
                    <a:lnTo>
                      <a:pt x="2110" y="1856"/>
                    </a:lnTo>
                    <a:lnTo>
                      <a:pt x="2110" y="1852"/>
                    </a:lnTo>
                    <a:lnTo>
                      <a:pt x="2106" y="1848"/>
                    </a:lnTo>
                    <a:lnTo>
                      <a:pt x="2102" y="1842"/>
                    </a:lnTo>
                    <a:lnTo>
                      <a:pt x="2096" y="1836"/>
                    </a:lnTo>
                    <a:lnTo>
                      <a:pt x="2090" y="1834"/>
                    </a:lnTo>
                    <a:lnTo>
                      <a:pt x="2084" y="1832"/>
                    </a:lnTo>
                    <a:lnTo>
                      <a:pt x="2076" y="1834"/>
                    </a:lnTo>
                    <a:lnTo>
                      <a:pt x="2052" y="1846"/>
                    </a:lnTo>
                    <a:lnTo>
                      <a:pt x="2046" y="1850"/>
                    </a:lnTo>
                    <a:lnTo>
                      <a:pt x="2040" y="1856"/>
                    </a:lnTo>
                    <a:lnTo>
                      <a:pt x="2020" y="1882"/>
                    </a:lnTo>
                    <a:lnTo>
                      <a:pt x="2014" y="1888"/>
                    </a:lnTo>
                    <a:lnTo>
                      <a:pt x="2008" y="1892"/>
                    </a:lnTo>
                    <a:lnTo>
                      <a:pt x="2004" y="1896"/>
                    </a:lnTo>
                    <a:lnTo>
                      <a:pt x="1988" y="1902"/>
                    </a:lnTo>
                    <a:lnTo>
                      <a:pt x="1984" y="1904"/>
                    </a:lnTo>
                    <a:lnTo>
                      <a:pt x="1972" y="1914"/>
                    </a:lnTo>
                    <a:lnTo>
                      <a:pt x="1968" y="1920"/>
                    </a:lnTo>
                    <a:lnTo>
                      <a:pt x="1966" y="1926"/>
                    </a:lnTo>
                    <a:lnTo>
                      <a:pt x="1966" y="1940"/>
                    </a:lnTo>
                    <a:close/>
                    <a:moveTo>
                      <a:pt x="2180" y="1810"/>
                    </a:moveTo>
                    <a:lnTo>
                      <a:pt x="2180" y="1810"/>
                    </a:lnTo>
                    <a:lnTo>
                      <a:pt x="2174" y="1814"/>
                    </a:lnTo>
                    <a:lnTo>
                      <a:pt x="2170" y="1818"/>
                    </a:lnTo>
                    <a:lnTo>
                      <a:pt x="2164" y="1832"/>
                    </a:lnTo>
                    <a:lnTo>
                      <a:pt x="2164" y="1834"/>
                    </a:lnTo>
                    <a:lnTo>
                      <a:pt x="2164" y="1836"/>
                    </a:lnTo>
                    <a:lnTo>
                      <a:pt x="2166" y="1838"/>
                    </a:lnTo>
                    <a:lnTo>
                      <a:pt x="2168" y="1836"/>
                    </a:lnTo>
                    <a:lnTo>
                      <a:pt x="2174" y="1834"/>
                    </a:lnTo>
                    <a:lnTo>
                      <a:pt x="2180" y="1832"/>
                    </a:lnTo>
                    <a:lnTo>
                      <a:pt x="2186" y="1834"/>
                    </a:lnTo>
                    <a:lnTo>
                      <a:pt x="2192" y="1838"/>
                    </a:lnTo>
                    <a:lnTo>
                      <a:pt x="2200" y="1840"/>
                    </a:lnTo>
                    <a:lnTo>
                      <a:pt x="2204" y="1840"/>
                    </a:lnTo>
                    <a:lnTo>
                      <a:pt x="2210" y="1840"/>
                    </a:lnTo>
                    <a:lnTo>
                      <a:pt x="2218" y="1844"/>
                    </a:lnTo>
                    <a:lnTo>
                      <a:pt x="2224" y="1846"/>
                    </a:lnTo>
                    <a:lnTo>
                      <a:pt x="2226" y="1846"/>
                    </a:lnTo>
                    <a:lnTo>
                      <a:pt x="2228" y="1846"/>
                    </a:lnTo>
                    <a:lnTo>
                      <a:pt x="2230" y="1844"/>
                    </a:lnTo>
                    <a:lnTo>
                      <a:pt x="2230" y="1842"/>
                    </a:lnTo>
                    <a:lnTo>
                      <a:pt x="2230" y="1818"/>
                    </a:lnTo>
                    <a:lnTo>
                      <a:pt x="2230" y="1812"/>
                    </a:lnTo>
                    <a:lnTo>
                      <a:pt x="2226" y="1806"/>
                    </a:lnTo>
                    <a:lnTo>
                      <a:pt x="2216" y="1798"/>
                    </a:lnTo>
                    <a:lnTo>
                      <a:pt x="2214" y="1796"/>
                    </a:lnTo>
                    <a:lnTo>
                      <a:pt x="2212" y="1794"/>
                    </a:lnTo>
                    <a:lnTo>
                      <a:pt x="2208" y="1796"/>
                    </a:lnTo>
                    <a:lnTo>
                      <a:pt x="2206" y="1798"/>
                    </a:lnTo>
                    <a:lnTo>
                      <a:pt x="2198" y="1806"/>
                    </a:lnTo>
                    <a:lnTo>
                      <a:pt x="2190" y="1810"/>
                    </a:lnTo>
                    <a:lnTo>
                      <a:pt x="2184" y="1810"/>
                    </a:lnTo>
                    <a:lnTo>
                      <a:pt x="2180" y="1810"/>
                    </a:lnTo>
                    <a:close/>
                    <a:moveTo>
                      <a:pt x="2152" y="1544"/>
                    </a:moveTo>
                    <a:lnTo>
                      <a:pt x="2152" y="1544"/>
                    </a:lnTo>
                    <a:lnTo>
                      <a:pt x="2152" y="1542"/>
                    </a:lnTo>
                    <a:lnTo>
                      <a:pt x="2152" y="1540"/>
                    </a:lnTo>
                    <a:lnTo>
                      <a:pt x="2150" y="1540"/>
                    </a:lnTo>
                    <a:lnTo>
                      <a:pt x="2148" y="1542"/>
                    </a:lnTo>
                    <a:lnTo>
                      <a:pt x="2138" y="1550"/>
                    </a:lnTo>
                    <a:lnTo>
                      <a:pt x="2134" y="1558"/>
                    </a:lnTo>
                    <a:lnTo>
                      <a:pt x="2132" y="1564"/>
                    </a:lnTo>
                    <a:lnTo>
                      <a:pt x="2132" y="1568"/>
                    </a:lnTo>
                    <a:lnTo>
                      <a:pt x="2134" y="1576"/>
                    </a:lnTo>
                    <a:lnTo>
                      <a:pt x="2136" y="1584"/>
                    </a:lnTo>
                    <a:lnTo>
                      <a:pt x="2140" y="1588"/>
                    </a:lnTo>
                    <a:lnTo>
                      <a:pt x="2140" y="1590"/>
                    </a:lnTo>
                    <a:lnTo>
                      <a:pt x="2142" y="1592"/>
                    </a:lnTo>
                    <a:lnTo>
                      <a:pt x="2144" y="1590"/>
                    </a:lnTo>
                    <a:lnTo>
                      <a:pt x="2144" y="1588"/>
                    </a:lnTo>
                    <a:lnTo>
                      <a:pt x="2150" y="1564"/>
                    </a:lnTo>
                    <a:lnTo>
                      <a:pt x="2152" y="1548"/>
                    </a:lnTo>
                    <a:lnTo>
                      <a:pt x="2152" y="1544"/>
                    </a:lnTo>
                    <a:close/>
                    <a:moveTo>
                      <a:pt x="2066" y="2082"/>
                    </a:moveTo>
                    <a:lnTo>
                      <a:pt x="2066" y="2082"/>
                    </a:lnTo>
                    <a:lnTo>
                      <a:pt x="2068" y="2082"/>
                    </a:lnTo>
                    <a:lnTo>
                      <a:pt x="2070" y="2082"/>
                    </a:lnTo>
                    <a:lnTo>
                      <a:pt x="2072" y="2080"/>
                    </a:lnTo>
                    <a:lnTo>
                      <a:pt x="2070" y="2078"/>
                    </a:lnTo>
                    <a:lnTo>
                      <a:pt x="2068" y="2072"/>
                    </a:lnTo>
                    <a:lnTo>
                      <a:pt x="2062" y="2066"/>
                    </a:lnTo>
                    <a:lnTo>
                      <a:pt x="2056" y="2062"/>
                    </a:lnTo>
                    <a:lnTo>
                      <a:pt x="2032" y="2058"/>
                    </a:lnTo>
                    <a:lnTo>
                      <a:pt x="2018" y="2052"/>
                    </a:lnTo>
                    <a:lnTo>
                      <a:pt x="2012" y="2048"/>
                    </a:lnTo>
                    <a:lnTo>
                      <a:pt x="2006" y="2046"/>
                    </a:lnTo>
                    <a:lnTo>
                      <a:pt x="1998" y="2046"/>
                    </a:lnTo>
                    <a:lnTo>
                      <a:pt x="1994" y="2046"/>
                    </a:lnTo>
                    <a:lnTo>
                      <a:pt x="1978" y="2046"/>
                    </a:lnTo>
                    <a:lnTo>
                      <a:pt x="1964" y="2046"/>
                    </a:lnTo>
                    <a:lnTo>
                      <a:pt x="1948" y="2046"/>
                    </a:lnTo>
                    <a:lnTo>
                      <a:pt x="1916" y="2046"/>
                    </a:lnTo>
                    <a:lnTo>
                      <a:pt x="1912" y="2046"/>
                    </a:lnTo>
                    <a:lnTo>
                      <a:pt x="1916" y="2048"/>
                    </a:lnTo>
                    <a:lnTo>
                      <a:pt x="1940" y="2062"/>
                    </a:lnTo>
                    <a:lnTo>
                      <a:pt x="1954" y="2066"/>
                    </a:lnTo>
                    <a:lnTo>
                      <a:pt x="1998" y="2074"/>
                    </a:lnTo>
                    <a:lnTo>
                      <a:pt x="2014" y="2074"/>
                    </a:lnTo>
                    <a:lnTo>
                      <a:pt x="2026" y="2074"/>
                    </a:lnTo>
                    <a:lnTo>
                      <a:pt x="2042" y="2076"/>
                    </a:lnTo>
                    <a:lnTo>
                      <a:pt x="2066" y="2082"/>
                    </a:lnTo>
                    <a:close/>
                    <a:moveTo>
                      <a:pt x="2126" y="1676"/>
                    </a:moveTo>
                    <a:lnTo>
                      <a:pt x="2126" y="1676"/>
                    </a:lnTo>
                    <a:lnTo>
                      <a:pt x="2124" y="1684"/>
                    </a:lnTo>
                    <a:lnTo>
                      <a:pt x="2126" y="1692"/>
                    </a:lnTo>
                    <a:lnTo>
                      <a:pt x="2130" y="1706"/>
                    </a:lnTo>
                    <a:lnTo>
                      <a:pt x="2134" y="1712"/>
                    </a:lnTo>
                    <a:lnTo>
                      <a:pt x="2138" y="1718"/>
                    </a:lnTo>
                    <a:lnTo>
                      <a:pt x="2142" y="1722"/>
                    </a:lnTo>
                    <a:lnTo>
                      <a:pt x="2148" y="1722"/>
                    </a:lnTo>
                    <a:lnTo>
                      <a:pt x="2152" y="1724"/>
                    </a:lnTo>
                    <a:lnTo>
                      <a:pt x="2158" y="1728"/>
                    </a:lnTo>
                    <a:lnTo>
                      <a:pt x="2174" y="1738"/>
                    </a:lnTo>
                    <a:lnTo>
                      <a:pt x="2180" y="1744"/>
                    </a:lnTo>
                    <a:lnTo>
                      <a:pt x="2186" y="1750"/>
                    </a:lnTo>
                    <a:lnTo>
                      <a:pt x="2188" y="1754"/>
                    </a:lnTo>
                    <a:lnTo>
                      <a:pt x="2192" y="1760"/>
                    </a:lnTo>
                    <a:lnTo>
                      <a:pt x="2198" y="1766"/>
                    </a:lnTo>
                    <a:lnTo>
                      <a:pt x="2204" y="1768"/>
                    </a:lnTo>
                    <a:lnTo>
                      <a:pt x="2206" y="1768"/>
                    </a:lnTo>
                    <a:lnTo>
                      <a:pt x="2208" y="1768"/>
                    </a:lnTo>
                    <a:lnTo>
                      <a:pt x="2210" y="1766"/>
                    </a:lnTo>
                    <a:lnTo>
                      <a:pt x="2210" y="1764"/>
                    </a:lnTo>
                    <a:lnTo>
                      <a:pt x="2210" y="1760"/>
                    </a:lnTo>
                    <a:lnTo>
                      <a:pt x="2210" y="1752"/>
                    </a:lnTo>
                    <a:lnTo>
                      <a:pt x="2206" y="1746"/>
                    </a:lnTo>
                    <a:lnTo>
                      <a:pt x="2196" y="1730"/>
                    </a:lnTo>
                    <a:lnTo>
                      <a:pt x="2190" y="1724"/>
                    </a:lnTo>
                    <a:lnTo>
                      <a:pt x="2184" y="1718"/>
                    </a:lnTo>
                    <a:lnTo>
                      <a:pt x="2168" y="1708"/>
                    </a:lnTo>
                    <a:lnTo>
                      <a:pt x="2164" y="1704"/>
                    </a:lnTo>
                    <a:lnTo>
                      <a:pt x="2162" y="1698"/>
                    </a:lnTo>
                    <a:lnTo>
                      <a:pt x="2164" y="1686"/>
                    </a:lnTo>
                    <a:lnTo>
                      <a:pt x="2170" y="1672"/>
                    </a:lnTo>
                    <a:lnTo>
                      <a:pt x="2168" y="1666"/>
                    </a:lnTo>
                    <a:lnTo>
                      <a:pt x="2164" y="1660"/>
                    </a:lnTo>
                    <a:lnTo>
                      <a:pt x="2160" y="1658"/>
                    </a:lnTo>
                    <a:lnTo>
                      <a:pt x="2152" y="1656"/>
                    </a:lnTo>
                    <a:lnTo>
                      <a:pt x="2146" y="1658"/>
                    </a:lnTo>
                    <a:lnTo>
                      <a:pt x="2140" y="1660"/>
                    </a:lnTo>
                    <a:lnTo>
                      <a:pt x="2134" y="1666"/>
                    </a:lnTo>
                    <a:lnTo>
                      <a:pt x="2130" y="1672"/>
                    </a:lnTo>
                    <a:lnTo>
                      <a:pt x="2126" y="1676"/>
                    </a:lnTo>
                    <a:close/>
                    <a:moveTo>
                      <a:pt x="3046" y="620"/>
                    </a:moveTo>
                    <a:lnTo>
                      <a:pt x="3046" y="620"/>
                    </a:lnTo>
                    <a:lnTo>
                      <a:pt x="3052" y="616"/>
                    </a:lnTo>
                    <a:lnTo>
                      <a:pt x="3054" y="610"/>
                    </a:lnTo>
                    <a:lnTo>
                      <a:pt x="3062" y="478"/>
                    </a:lnTo>
                    <a:lnTo>
                      <a:pt x="3060" y="472"/>
                    </a:lnTo>
                    <a:lnTo>
                      <a:pt x="3056" y="466"/>
                    </a:lnTo>
                    <a:lnTo>
                      <a:pt x="3050" y="464"/>
                    </a:lnTo>
                    <a:lnTo>
                      <a:pt x="3038" y="460"/>
                    </a:lnTo>
                    <a:lnTo>
                      <a:pt x="3034" y="458"/>
                    </a:lnTo>
                    <a:lnTo>
                      <a:pt x="3028" y="454"/>
                    </a:lnTo>
                    <a:lnTo>
                      <a:pt x="3020" y="446"/>
                    </a:lnTo>
                    <a:lnTo>
                      <a:pt x="3006" y="438"/>
                    </a:lnTo>
                    <a:lnTo>
                      <a:pt x="3002" y="434"/>
                    </a:lnTo>
                    <a:lnTo>
                      <a:pt x="2994" y="432"/>
                    </a:lnTo>
                    <a:lnTo>
                      <a:pt x="2986" y="432"/>
                    </a:lnTo>
                    <a:lnTo>
                      <a:pt x="2972" y="432"/>
                    </a:lnTo>
                    <a:lnTo>
                      <a:pt x="2966" y="430"/>
                    </a:lnTo>
                    <a:lnTo>
                      <a:pt x="2958" y="428"/>
                    </a:lnTo>
                    <a:lnTo>
                      <a:pt x="2952" y="424"/>
                    </a:lnTo>
                    <a:lnTo>
                      <a:pt x="2946" y="422"/>
                    </a:lnTo>
                    <a:lnTo>
                      <a:pt x="2938" y="422"/>
                    </a:lnTo>
                    <a:lnTo>
                      <a:pt x="2934" y="422"/>
                    </a:lnTo>
                    <a:lnTo>
                      <a:pt x="2920" y="422"/>
                    </a:lnTo>
                    <a:lnTo>
                      <a:pt x="2918" y="424"/>
                    </a:lnTo>
                    <a:lnTo>
                      <a:pt x="2918" y="430"/>
                    </a:lnTo>
                    <a:lnTo>
                      <a:pt x="2924" y="452"/>
                    </a:lnTo>
                    <a:lnTo>
                      <a:pt x="2922" y="460"/>
                    </a:lnTo>
                    <a:lnTo>
                      <a:pt x="2918" y="464"/>
                    </a:lnTo>
                    <a:lnTo>
                      <a:pt x="2914" y="466"/>
                    </a:lnTo>
                    <a:lnTo>
                      <a:pt x="2906" y="468"/>
                    </a:lnTo>
                    <a:lnTo>
                      <a:pt x="2900" y="466"/>
                    </a:lnTo>
                    <a:lnTo>
                      <a:pt x="2894" y="464"/>
                    </a:lnTo>
                    <a:lnTo>
                      <a:pt x="2888" y="460"/>
                    </a:lnTo>
                    <a:lnTo>
                      <a:pt x="2882" y="454"/>
                    </a:lnTo>
                    <a:lnTo>
                      <a:pt x="2880" y="448"/>
                    </a:lnTo>
                    <a:lnTo>
                      <a:pt x="2876" y="436"/>
                    </a:lnTo>
                    <a:lnTo>
                      <a:pt x="2874" y="432"/>
                    </a:lnTo>
                    <a:lnTo>
                      <a:pt x="2868" y="432"/>
                    </a:lnTo>
                    <a:lnTo>
                      <a:pt x="2856" y="432"/>
                    </a:lnTo>
                    <a:lnTo>
                      <a:pt x="2848" y="432"/>
                    </a:lnTo>
                    <a:lnTo>
                      <a:pt x="2842" y="436"/>
                    </a:lnTo>
                    <a:lnTo>
                      <a:pt x="2836" y="438"/>
                    </a:lnTo>
                    <a:lnTo>
                      <a:pt x="2830" y="438"/>
                    </a:lnTo>
                    <a:lnTo>
                      <a:pt x="2816" y="434"/>
                    </a:lnTo>
                    <a:lnTo>
                      <a:pt x="2800" y="432"/>
                    </a:lnTo>
                    <a:lnTo>
                      <a:pt x="2786" y="432"/>
                    </a:lnTo>
                    <a:lnTo>
                      <a:pt x="2780" y="432"/>
                    </a:lnTo>
                    <a:lnTo>
                      <a:pt x="2774" y="436"/>
                    </a:lnTo>
                    <a:lnTo>
                      <a:pt x="2772" y="438"/>
                    </a:lnTo>
                    <a:lnTo>
                      <a:pt x="2768" y="438"/>
                    </a:lnTo>
                    <a:lnTo>
                      <a:pt x="2764" y="436"/>
                    </a:lnTo>
                    <a:lnTo>
                      <a:pt x="2756" y="426"/>
                    </a:lnTo>
                    <a:lnTo>
                      <a:pt x="2752" y="420"/>
                    </a:lnTo>
                    <a:lnTo>
                      <a:pt x="2750" y="414"/>
                    </a:lnTo>
                    <a:lnTo>
                      <a:pt x="2750" y="400"/>
                    </a:lnTo>
                    <a:lnTo>
                      <a:pt x="2748" y="394"/>
                    </a:lnTo>
                    <a:lnTo>
                      <a:pt x="2742" y="388"/>
                    </a:lnTo>
                    <a:lnTo>
                      <a:pt x="2726" y="376"/>
                    </a:lnTo>
                    <a:lnTo>
                      <a:pt x="2720" y="374"/>
                    </a:lnTo>
                    <a:lnTo>
                      <a:pt x="2712" y="372"/>
                    </a:lnTo>
                    <a:lnTo>
                      <a:pt x="2680" y="372"/>
                    </a:lnTo>
                    <a:lnTo>
                      <a:pt x="2664" y="372"/>
                    </a:lnTo>
                    <a:lnTo>
                      <a:pt x="2630" y="372"/>
                    </a:lnTo>
                    <a:lnTo>
                      <a:pt x="2624" y="370"/>
                    </a:lnTo>
                    <a:lnTo>
                      <a:pt x="2622" y="368"/>
                    </a:lnTo>
                    <a:lnTo>
                      <a:pt x="2620" y="362"/>
                    </a:lnTo>
                    <a:lnTo>
                      <a:pt x="2618" y="358"/>
                    </a:lnTo>
                    <a:lnTo>
                      <a:pt x="2606" y="348"/>
                    </a:lnTo>
                    <a:lnTo>
                      <a:pt x="2590" y="338"/>
                    </a:lnTo>
                    <a:lnTo>
                      <a:pt x="2586" y="332"/>
                    </a:lnTo>
                    <a:lnTo>
                      <a:pt x="2584" y="326"/>
                    </a:lnTo>
                    <a:lnTo>
                      <a:pt x="2584" y="322"/>
                    </a:lnTo>
                    <a:lnTo>
                      <a:pt x="2580" y="316"/>
                    </a:lnTo>
                    <a:lnTo>
                      <a:pt x="2576" y="312"/>
                    </a:lnTo>
                    <a:lnTo>
                      <a:pt x="2474" y="286"/>
                    </a:lnTo>
                    <a:lnTo>
                      <a:pt x="2468" y="286"/>
                    </a:lnTo>
                    <a:lnTo>
                      <a:pt x="2466" y="288"/>
                    </a:lnTo>
                    <a:lnTo>
                      <a:pt x="2466" y="290"/>
                    </a:lnTo>
                    <a:lnTo>
                      <a:pt x="2464" y="294"/>
                    </a:lnTo>
                    <a:lnTo>
                      <a:pt x="2458" y="298"/>
                    </a:lnTo>
                    <a:lnTo>
                      <a:pt x="2442" y="310"/>
                    </a:lnTo>
                    <a:lnTo>
                      <a:pt x="2438" y="314"/>
                    </a:lnTo>
                    <a:lnTo>
                      <a:pt x="2438" y="322"/>
                    </a:lnTo>
                    <a:lnTo>
                      <a:pt x="2444" y="336"/>
                    </a:lnTo>
                    <a:lnTo>
                      <a:pt x="2444" y="338"/>
                    </a:lnTo>
                    <a:lnTo>
                      <a:pt x="2444" y="342"/>
                    </a:lnTo>
                    <a:lnTo>
                      <a:pt x="2442" y="344"/>
                    </a:lnTo>
                    <a:lnTo>
                      <a:pt x="2438" y="346"/>
                    </a:lnTo>
                    <a:lnTo>
                      <a:pt x="2424" y="350"/>
                    </a:lnTo>
                    <a:lnTo>
                      <a:pt x="2408" y="352"/>
                    </a:lnTo>
                    <a:lnTo>
                      <a:pt x="2406" y="352"/>
                    </a:lnTo>
                    <a:lnTo>
                      <a:pt x="2390" y="350"/>
                    </a:lnTo>
                    <a:lnTo>
                      <a:pt x="2376" y="346"/>
                    </a:lnTo>
                    <a:lnTo>
                      <a:pt x="2368" y="346"/>
                    </a:lnTo>
                    <a:lnTo>
                      <a:pt x="2362" y="348"/>
                    </a:lnTo>
                    <a:lnTo>
                      <a:pt x="2358" y="350"/>
                    </a:lnTo>
                    <a:lnTo>
                      <a:pt x="2350" y="350"/>
                    </a:lnTo>
                    <a:lnTo>
                      <a:pt x="2346" y="346"/>
                    </a:lnTo>
                    <a:lnTo>
                      <a:pt x="2332" y="340"/>
                    </a:lnTo>
                    <a:lnTo>
                      <a:pt x="2326" y="336"/>
                    </a:lnTo>
                    <a:lnTo>
                      <a:pt x="2324" y="336"/>
                    </a:lnTo>
                    <a:lnTo>
                      <a:pt x="2322" y="336"/>
                    </a:lnTo>
                    <a:lnTo>
                      <a:pt x="2320" y="338"/>
                    </a:lnTo>
                    <a:lnTo>
                      <a:pt x="2318" y="342"/>
                    </a:lnTo>
                    <a:lnTo>
                      <a:pt x="2318" y="354"/>
                    </a:lnTo>
                    <a:lnTo>
                      <a:pt x="2318" y="362"/>
                    </a:lnTo>
                    <a:lnTo>
                      <a:pt x="2314" y="368"/>
                    </a:lnTo>
                    <a:lnTo>
                      <a:pt x="2304" y="376"/>
                    </a:lnTo>
                    <a:lnTo>
                      <a:pt x="2302" y="378"/>
                    </a:lnTo>
                    <a:lnTo>
                      <a:pt x="2300" y="378"/>
                    </a:lnTo>
                    <a:lnTo>
                      <a:pt x="2298" y="378"/>
                    </a:lnTo>
                    <a:lnTo>
                      <a:pt x="2294" y="376"/>
                    </a:lnTo>
                    <a:lnTo>
                      <a:pt x="2284" y="360"/>
                    </a:lnTo>
                    <a:lnTo>
                      <a:pt x="2276" y="346"/>
                    </a:lnTo>
                    <a:lnTo>
                      <a:pt x="2264" y="330"/>
                    </a:lnTo>
                    <a:lnTo>
                      <a:pt x="2262" y="324"/>
                    </a:lnTo>
                    <a:lnTo>
                      <a:pt x="2264" y="316"/>
                    </a:lnTo>
                    <a:lnTo>
                      <a:pt x="2276" y="300"/>
                    </a:lnTo>
                    <a:lnTo>
                      <a:pt x="2278" y="294"/>
                    </a:lnTo>
                    <a:lnTo>
                      <a:pt x="2280" y="286"/>
                    </a:lnTo>
                    <a:lnTo>
                      <a:pt x="2280" y="282"/>
                    </a:lnTo>
                    <a:lnTo>
                      <a:pt x="2278" y="276"/>
                    </a:lnTo>
                    <a:lnTo>
                      <a:pt x="2274" y="268"/>
                    </a:lnTo>
                    <a:lnTo>
                      <a:pt x="2266" y="260"/>
                    </a:lnTo>
                    <a:lnTo>
                      <a:pt x="2252" y="252"/>
                    </a:lnTo>
                    <a:lnTo>
                      <a:pt x="2248" y="248"/>
                    </a:lnTo>
                    <a:lnTo>
                      <a:pt x="2240" y="246"/>
                    </a:lnTo>
                    <a:lnTo>
                      <a:pt x="2232" y="246"/>
                    </a:lnTo>
                    <a:lnTo>
                      <a:pt x="2230" y="246"/>
                    </a:lnTo>
                    <a:lnTo>
                      <a:pt x="2222" y="244"/>
                    </a:lnTo>
                    <a:lnTo>
                      <a:pt x="2216" y="240"/>
                    </a:lnTo>
                    <a:lnTo>
                      <a:pt x="2204" y="232"/>
                    </a:lnTo>
                    <a:lnTo>
                      <a:pt x="2198" y="230"/>
                    </a:lnTo>
                    <a:lnTo>
                      <a:pt x="2196" y="228"/>
                    </a:lnTo>
                    <a:lnTo>
                      <a:pt x="2192" y="228"/>
                    </a:lnTo>
                    <a:lnTo>
                      <a:pt x="2190" y="230"/>
                    </a:lnTo>
                    <a:lnTo>
                      <a:pt x="2188" y="232"/>
                    </a:lnTo>
                    <a:lnTo>
                      <a:pt x="2186" y="238"/>
                    </a:lnTo>
                    <a:lnTo>
                      <a:pt x="2178" y="252"/>
                    </a:lnTo>
                    <a:lnTo>
                      <a:pt x="2176" y="258"/>
                    </a:lnTo>
                    <a:lnTo>
                      <a:pt x="2170" y="262"/>
                    </a:lnTo>
                    <a:lnTo>
                      <a:pt x="2164" y="264"/>
                    </a:lnTo>
                    <a:lnTo>
                      <a:pt x="2132" y="264"/>
                    </a:lnTo>
                    <a:lnTo>
                      <a:pt x="2124" y="264"/>
                    </a:lnTo>
                    <a:lnTo>
                      <a:pt x="2116" y="262"/>
                    </a:lnTo>
                    <a:lnTo>
                      <a:pt x="2110" y="258"/>
                    </a:lnTo>
                    <a:lnTo>
                      <a:pt x="2104" y="254"/>
                    </a:lnTo>
                    <a:lnTo>
                      <a:pt x="2100" y="248"/>
                    </a:lnTo>
                    <a:lnTo>
                      <a:pt x="2098" y="242"/>
                    </a:lnTo>
                    <a:lnTo>
                      <a:pt x="2092" y="238"/>
                    </a:lnTo>
                    <a:lnTo>
                      <a:pt x="2086" y="236"/>
                    </a:lnTo>
                    <a:lnTo>
                      <a:pt x="2062" y="236"/>
                    </a:lnTo>
                    <a:lnTo>
                      <a:pt x="2054" y="236"/>
                    </a:lnTo>
                    <a:lnTo>
                      <a:pt x="2048" y="240"/>
                    </a:lnTo>
                    <a:lnTo>
                      <a:pt x="2032" y="250"/>
                    </a:lnTo>
                    <a:lnTo>
                      <a:pt x="2030" y="252"/>
                    </a:lnTo>
                    <a:lnTo>
                      <a:pt x="2028" y="252"/>
                    </a:lnTo>
                    <a:lnTo>
                      <a:pt x="2026" y="250"/>
                    </a:lnTo>
                    <a:lnTo>
                      <a:pt x="2026" y="246"/>
                    </a:lnTo>
                    <a:lnTo>
                      <a:pt x="2026" y="244"/>
                    </a:lnTo>
                    <a:lnTo>
                      <a:pt x="2024" y="236"/>
                    </a:lnTo>
                    <a:lnTo>
                      <a:pt x="2020" y="230"/>
                    </a:lnTo>
                    <a:lnTo>
                      <a:pt x="2012" y="222"/>
                    </a:lnTo>
                    <a:lnTo>
                      <a:pt x="2004" y="218"/>
                    </a:lnTo>
                    <a:lnTo>
                      <a:pt x="1998" y="216"/>
                    </a:lnTo>
                    <a:lnTo>
                      <a:pt x="1994" y="216"/>
                    </a:lnTo>
                    <a:lnTo>
                      <a:pt x="1986" y="218"/>
                    </a:lnTo>
                    <a:lnTo>
                      <a:pt x="1980" y="222"/>
                    </a:lnTo>
                    <a:lnTo>
                      <a:pt x="1972" y="230"/>
                    </a:lnTo>
                    <a:lnTo>
                      <a:pt x="1960" y="240"/>
                    </a:lnTo>
                    <a:lnTo>
                      <a:pt x="1944" y="250"/>
                    </a:lnTo>
                    <a:lnTo>
                      <a:pt x="1930" y="260"/>
                    </a:lnTo>
                    <a:lnTo>
                      <a:pt x="1914" y="270"/>
                    </a:lnTo>
                    <a:lnTo>
                      <a:pt x="1910" y="272"/>
                    </a:lnTo>
                    <a:lnTo>
                      <a:pt x="1912" y="268"/>
                    </a:lnTo>
                    <a:lnTo>
                      <a:pt x="1922" y="252"/>
                    </a:lnTo>
                    <a:lnTo>
                      <a:pt x="1928" y="246"/>
                    </a:lnTo>
                    <a:lnTo>
                      <a:pt x="1934" y="242"/>
                    </a:lnTo>
                    <a:lnTo>
                      <a:pt x="1940" y="238"/>
                    </a:lnTo>
                    <a:lnTo>
                      <a:pt x="1946" y="234"/>
                    </a:lnTo>
                    <a:lnTo>
                      <a:pt x="1952" y="228"/>
                    </a:lnTo>
                    <a:lnTo>
                      <a:pt x="1972" y="194"/>
                    </a:lnTo>
                    <a:lnTo>
                      <a:pt x="1982" y="180"/>
                    </a:lnTo>
                    <a:lnTo>
                      <a:pt x="1990" y="172"/>
                    </a:lnTo>
                    <a:lnTo>
                      <a:pt x="2000" y="160"/>
                    </a:lnTo>
                    <a:lnTo>
                      <a:pt x="2010" y="144"/>
                    </a:lnTo>
                    <a:lnTo>
                      <a:pt x="2014" y="138"/>
                    </a:lnTo>
                    <a:lnTo>
                      <a:pt x="2014" y="130"/>
                    </a:lnTo>
                    <a:lnTo>
                      <a:pt x="2008" y="96"/>
                    </a:lnTo>
                    <a:lnTo>
                      <a:pt x="2004" y="90"/>
                    </a:lnTo>
                    <a:lnTo>
                      <a:pt x="2000" y="84"/>
                    </a:lnTo>
                    <a:lnTo>
                      <a:pt x="1972" y="64"/>
                    </a:lnTo>
                    <a:lnTo>
                      <a:pt x="1958" y="56"/>
                    </a:lnTo>
                    <a:lnTo>
                      <a:pt x="1944" y="52"/>
                    </a:lnTo>
                    <a:lnTo>
                      <a:pt x="1940" y="48"/>
                    </a:lnTo>
                    <a:lnTo>
                      <a:pt x="1938" y="44"/>
                    </a:lnTo>
                    <a:lnTo>
                      <a:pt x="1934" y="32"/>
                    </a:lnTo>
                    <a:lnTo>
                      <a:pt x="1922" y="8"/>
                    </a:lnTo>
                    <a:lnTo>
                      <a:pt x="1916" y="2"/>
                    </a:lnTo>
                    <a:lnTo>
                      <a:pt x="1910" y="0"/>
                    </a:lnTo>
                    <a:lnTo>
                      <a:pt x="1886" y="0"/>
                    </a:lnTo>
                    <a:lnTo>
                      <a:pt x="1880" y="2"/>
                    </a:lnTo>
                    <a:lnTo>
                      <a:pt x="1872" y="6"/>
                    </a:lnTo>
                    <a:lnTo>
                      <a:pt x="1844" y="34"/>
                    </a:lnTo>
                    <a:lnTo>
                      <a:pt x="1840" y="40"/>
                    </a:lnTo>
                    <a:lnTo>
                      <a:pt x="1838" y="48"/>
                    </a:lnTo>
                    <a:lnTo>
                      <a:pt x="1832" y="70"/>
                    </a:lnTo>
                    <a:lnTo>
                      <a:pt x="1828" y="78"/>
                    </a:lnTo>
                    <a:lnTo>
                      <a:pt x="1822" y="82"/>
                    </a:lnTo>
                    <a:lnTo>
                      <a:pt x="1788" y="104"/>
                    </a:lnTo>
                    <a:lnTo>
                      <a:pt x="1780" y="106"/>
                    </a:lnTo>
                    <a:lnTo>
                      <a:pt x="1774" y="104"/>
                    </a:lnTo>
                    <a:lnTo>
                      <a:pt x="1758" y="92"/>
                    </a:lnTo>
                    <a:lnTo>
                      <a:pt x="1750" y="90"/>
                    </a:lnTo>
                    <a:lnTo>
                      <a:pt x="1744" y="92"/>
                    </a:lnTo>
                    <a:lnTo>
                      <a:pt x="1710" y="106"/>
                    </a:lnTo>
                    <a:lnTo>
                      <a:pt x="1696" y="112"/>
                    </a:lnTo>
                    <a:lnTo>
                      <a:pt x="1660" y="134"/>
                    </a:lnTo>
                    <a:lnTo>
                      <a:pt x="1648" y="144"/>
                    </a:lnTo>
                    <a:lnTo>
                      <a:pt x="1630" y="162"/>
                    </a:lnTo>
                    <a:lnTo>
                      <a:pt x="1626" y="168"/>
                    </a:lnTo>
                    <a:lnTo>
                      <a:pt x="1622" y="174"/>
                    </a:lnTo>
                    <a:lnTo>
                      <a:pt x="1616" y="218"/>
                    </a:lnTo>
                    <a:lnTo>
                      <a:pt x="1612" y="224"/>
                    </a:lnTo>
                    <a:lnTo>
                      <a:pt x="1606" y="228"/>
                    </a:lnTo>
                    <a:lnTo>
                      <a:pt x="1544" y="244"/>
                    </a:lnTo>
                    <a:lnTo>
                      <a:pt x="1536" y="246"/>
                    </a:lnTo>
                    <a:lnTo>
                      <a:pt x="1532" y="252"/>
                    </a:lnTo>
                    <a:lnTo>
                      <a:pt x="1530" y="258"/>
                    </a:lnTo>
                    <a:lnTo>
                      <a:pt x="1528" y="264"/>
                    </a:lnTo>
                    <a:lnTo>
                      <a:pt x="1526" y="272"/>
                    </a:lnTo>
                    <a:lnTo>
                      <a:pt x="1526" y="306"/>
                    </a:lnTo>
                    <a:lnTo>
                      <a:pt x="1524" y="310"/>
                    </a:lnTo>
                    <a:lnTo>
                      <a:pt x="1522" y="308"/>
                    </a:lnTo>
                    <a:lnTo>
                      <a:pt x="1516" y="304"/>
                    </a:lnTo>
                    <a:lnTo>
                      <a:pt x="1508" y="302"/>
                    </a:lnTo>
                    <a:lnTo>
                      <a:pt x="1494" y="296"/>
                    </a:lnTo>
                    <a:lnTo>
                      <a:pt x="1488" y="296"/>
                    </a:lnTo>
                    <a:lnTo>
                      <a:pt x="1482" y="300"/>
                    </a:lnTo>
                    <a:lnTo>
                      <a:pt x="1472" y="316"/>
                    </a:lnTo>
                    <a:lnTo>
                      <a:pt x="1468" y="320"/>
                    </a:lnTo>
                    <a:lnTo>
                      <a:pt x="1464" y="320"/>
                    </a:lnTo>
                    <a:lnTo>
                      <a:pt x="1462" y="318"/>
                    </a:lnTo>
                    <a:lnTo>
                      <a:pt x="1458" y="314"/>
                    </a:lnTo>
                    <a:lnTo>
                      <a:pt x="1458" y="308"/>
                    </a:lnTo>
                    <a:lnTo>
                      <a:pt x="1456" y="304"/>
                    </a:lnTo>
                    <a:lnTo>
                      <a:pt x="1452" y="298"/>
                    </a:lnTo>
                    <a:lnTo>
                      <a:pt x="1444" y="290"/>
                    </a:lnTo>
                    <a:lnTo>
                      <a:pt x="1438" y="286"/>
                    </a:lnTo>
                    <a:lnTo>
                      <a:pt x="1434" y="284"/>
                    </a:lnTo>
                    <a:lnTo>
                      <a:pt x="1428" y="286"/>
                    </a:lnTo>
                    <a:lnTo>
                      <a:pt x="1426" y="292"/>
                    </a:lnTo>
                    <a:lnTo>
                      <a:pt x="1420" y="306"/>
                    </a:lnTo>
                    <a:lnTo>
                      <a:pt x="1418" y="322"/>
                    </a:lnTo>
                    <a:lnTo>
                      <a:pt x="1418" y="336"/>
                    </a:lnTo>
                    <a:lnTo>
                      <a:pt x="1418" y="352"/>
                    </a:lnTo>
                    <a:lnTo>
                      <a:pt x="1418" y="374"/>
                    </a:lnTo>
                    <a:lnTo>
                      <a:pt x="1416" y="382"/>
                    </a:lnTo>
                    <a:lnTo>
                      <a:pt x="1414" y="388"/>
                    </a:lnTo>
                    <a:lnTo>
                      <a:pt x="1412" y="388"/>
                    </a:lnTo>
                    <a:lnTo>
                      <a:pt x="1408" y="388"/>
                    </a:lnTo>
                    <a:lnTo>
                      <a:pt x="1404" y="384"/>
                    </a:lnTo>
                    <a:lnTo>
                      <a:pt x="1402" y="380"/>
                    </a:lnTo>
                    <a:lnTo>
                      <a:pt x="1400" y="372"/>
                    </a:lnTo>
                    <a:lnTo>
                      <a:pt x="1400" y="364"/>
                    </a:lnTo>
                    <a:lnTo>
                      <a:pt x="1406" y="340"/>
                    </a:lnTo>
                    <a:lnTo>
                      <a:pt x="1408" y="334"/>
                    </a:lnTo>
                    <a:lnTo>
                      <a:pt x="1406" y="326"/>
                    </a:lnTo>
                    <a:lnTo>
                      <a:pt x="1402" y="312"/>
                    </a:lnTo>
                    <a:lnTo>
                      <a:pt x="1398" y="296"/>
                    </a:lnTo>
                    <a:lnTo>
                      <a:pt x="1398" y="292"/>
                    </a:lnTo>
                    <a:lnTo>
                      <a:pt x="1396" y="286"/>
                    </a:lnTo>
                    <a:lnTo>
                      <a:pt x="1392" y="282"/>
                    </a:lnTo>
                    <a:lnTo>
                      <a:pt x="1376" y="278"/>
                    </a:lnTo>
                    <a:lnTo>
                      <a:pt x="1362" y="274"/>
                    </a:lnTo>
                    <a:lnTo>
                      <a:pt x="1348" y="274"/>
                    </a:lnTo>
                    <a:lnTo>
                      <a:pt x="1342" y="276"/>
                    </a:lnTo>
                    <a:lnTo>
                      <a:pt x="1338" y="282"/>
                    </a:lnTo>
                    <a:lnTo>
                      <a:pt x="1322" y="336"/>
                    </a:lnTo>
                    <a:lnTo>
                      <a:pt x="1320" y="342"/>
                    </a:lnTo>
                    <a:lnTo>
                      <a:pt x="1316" y="348"/>
                    </a:lnTo>
                    <a:lnTo>
                      <a:pt x="1308" y="360"/>
                    </a:lnTo>
                    <a:lnTo>
                      <a:pt x="1304" y="366"/>
                    </a:lnTo>
                    <a:lnTo>
                      <a:pt x="1304" y="372"/>
                    </a:lnTo>
                    <a:lnTo>
                      <a:pt x="1304" y="380"/>
                    </a:lnTo>
                    <a:lnTo>
                      <a:pt x="1308" y="384"/>
                    </a:lnTo>
                    <a:lnTo>
                      <a:pt x="1310" y="392"/>
                    </a:lnTo>
                    <a:lnTo>
                      <a:pt x="1310" y="400"/>
                    </a:lnTo>
                    <a:lnTo>
                      <a:pt x="1310" y="414"/>
                    </a:lnTo>
                    <a:lnTo>
                      <a:pt x="1310" y="426"/>
                    </a:lnTo>
                    <a:lnTo>
                      <a:pt x="1312" y="432"/>
                    </a:lnTo>
                    <a:lnTo>
                      <a:pt x="1316" y="436"/>
                    </a:lnTo>
                    <a:lnTo>
                      <a:pt x="1334" y="454"/>
                    </a:lnTo>
                    <a:lnTo>
                      <a:pt x="1338" y="460"/>
                    </a:lnTo>
                    <a:lnTo>
                      <a:pt x="1336" y="468"/>
                    </a:lnTo>
                    <a:lnTo>
                      <a:pt x="1324" y="484"/>
                    </a:lnTo>
                    <a:lnTo>
                      <a:pt x="1322" y="486"/>
                    </a:lnTo>
                    <a:lnTo>
                      <a:pt x="1320" y="486"/>
                    </a:lnTo>
                    <a:lnTo>
                      <a:pt x="1318" y="486"/>
                    </a:lnTo>
                    <a:lnTo>
                      <a:pt x="1314" y="484"/>
                    </a:lnTo>
                    <a:lnTo>
                      <a:pt x="1296" y="466"/>
                    </a:lnTo>
                    <a:lnTo>
                      <a:pt x="1284" y="456"/>
                    </a:lnTo>
                    <a:lnTo>
                      <a:pt x="1258" y="436"/>
                    </a:lnTo>
                    <a:lnTo>
                      <a:pt x="1252" y="432"/>
                    </a:lnTo>
                    <a:lnTo>
                      <a:pt x="1244" y="432"/>
                    </a:lnTo>
                    <a:lnTo>
                      <a:pt x="1230" y="432"/>
                    </a:lnTo>
                    <a:lnTo>
                      <a:pt x="1214" y="432"/>
                    </a:lnTo>
                    <a:lnTo>
                      <a:pt x="1212" y="432"/>
                    </a:lnTo>
                    <a:lnTo>
                      <a:pt x="1208" y="432"/>
                    </a:lnTo>
                    <a:lnTo>
                      <a:pt x="1206" y="434"/>
                    </a:lnTo>
                    <a:lnTo>
                      <a:pt x="1204" y="436"/>
                    </a:lnTo>
                    <a:lnTo>
                      <a:pt x="1204" y="440"/>
                    </a:lnTo>
                    <a:lnTo>
                      <a:pt x="1204" y="452"/>
                    </a:lnTo>
                    <a:lnTo>
                      <a:pt x="1202" y="460"/>
                    </a:lnTo>
                    <a:lnTo>
                      <a:pt x="1198" y="466"/>
                    </a:lnTo>
                    <a:lnTo>
                      <a:pt x="1192" y="468"/>
                    </a:lnTo>
                    <a:lnTo>
                      <a:pt x="1186" y="466"/>
                    </a:lnTo>
                    <a:lnTo>
                      <a:pt x="1180" y="464"/>
                    </a:lnTo>
                    <a:lnTo>
                      <a:pt x="1174" y="462"/>
                    </a:lnTo>
                    <a:lnTo>
                      <a:pt x="1166" y="464"/>
                    </a:lnTo>
                    <a:lnTo>
                      <a:pt x="1162" y="466"/>
                    </a:lnTo>
                    <a:lnTo>
                      <a:pt x="1146" y="474"/>
                    </a:lnTo>
                    <a:lnTo>
                      <a:pt x="1142" y="476"/>
                    </a:lnTo>
                    <a:lnTo>
                      <a:pt x="1134" y="478"/>
                    </a:lnTo>
                    <a:lnTo>
                      <a:pt x="1126" y="480"/>
                    </a:lnTo>
                    <a:lnTo>
                      <a:pt x="1124" y="480"/>
                    </a:lnTo>
                    <a:lnTo>
                      <a:pt x="1116" y="478"/>
                    </a:lnTo>
                    <a:lnTo>
                      <a:pt x="1110" y="476"/>
                    </a:lnTo>
                    <a:lnTo>
                      <a:pt x="1104" y="472"/>
                    </a:lnTo>
                    <a:lnTo>
                      <a:pt x="1098" y="474"/>
                    </a:lnTo>
                    <a:lnTo>
                      <a:pt x="1092" y="476"/>
                    </a:lnTo>
                    <a:lnTo>
                      <a:pt x="1078" y="484"/>
                    </a:lnTo>
                    <a:lnTo>
                      <a:pt x="1062" y="496"/>
                    </a:lnTo>
                    <a:lnTo>
                      <a:pt x="1050" y="504"/>
                    </a:lnTo>
                    <a:lnTo>
                      <a:pt x="1024" y="516"/>
                    </a:lnTo>
                    <a:lnTo>
                      <a:pt x="1012" y="520"/>
                    </a:lnTo>
                    <a:lnTo>
                      <a:pt x="1008" y="522"/>
                    </a:lnTo>
                    <a:lnTo>
                      <a:pt x="1004" y="526"/>
                    </a:lnTo>
                    <a:lnTo>
                      <a:pt x="1000" y="540"/>
                    </a:lnTo>
                    <a:lnTo>
                      <a:pt x="996" y="546"/>
                    </a:lnTo>
                    <a:lnTo>
                      <a:pt x="992" y="548"/>
                    </a:lnTo>
                    <a:lnTo>
                      <a:pt x="988" y="546"/>
                    </a:lnTo>
                    <a:lnTo>
                      <a:pt x="982" y="542"/>
                    </a:lnTo>
                    <a:lnTo>
                      <a:pt x="974" y="534"/>
                    </a:lnTo>
                    <a:lnTo>
                      <a:pt x="972" y="530"/>
                    </a:lnTo>
                    <a:lnTo>
                      <a:pt x="972" y="526"/>
                    </a:lnTo>
                    <a:lnTo>
                      <a:pt x="974" y="524"/>
                    </a:lnTo>
                    <a:lnTo>
                      <a:pt x="982" y="514"/>
                    </a:lnTo>
                    <a:lnTo>
                      <a:pt x="986" y="508"/>
                    </a:lnTo>
                    <a:lnTo>
                      <a:pt x="988" y="502"/>
                    </a:lnTo>
                    <a:lnTo>
                      <a:pt x="988" y="498"/>
                    </a:lnTo>
                    <a:lnTo>
                      <a:pt x="986" y="492"/>
                    </a:lnTo>
                    <a:lnTo>
                      <a:pt x="980" y="486"/>
                    </a:lnTo>
                    <a:lnTo>
                      <a:pt x="976" y="484"/>
                    </a:lnTo>
                    <a:lnTo>
                      <a:pt x="964" y="480"/>
                    </a:lnTo>
                    <a:lnTo>
                      <a:pt x="950" y="480"/>
                    </a:lnTo>
                    <a:lnTo>
                      <a:pt x="946" y="480"/>
                    </a:lnTo>
                    <a:lnTo>
                      <a:pt x="944" y="480"/>
                    </a:lnTo>
                    <a:lnTo>
                      <a:pt x="942" y="482"/>
                    </a:lnTo>
                    <a:lnTo>
                      <a:pt x="942" y="484"/>
                    </a:lnTo>
                    <a:lnTo>
                      <a:pt x="942" y="488"/>
                    </a:lnTo>
                    <a:lnTo>
                      <a:pt x="944" y="492"/>
                    </a:lnTo>
                    <a:lnTo>
                      <a:pt x="948" y="500"/>
                    </a:lnTo>
                    <a:lnTo>
                      <a:pt x="948" y="508"/>
                    </a:lnTo>
                    <a:lnTo>
                      <a:pt x="948" y="520"/>
                    </a:lnTo>
                    <a:lnTo>
                      <a:pt x="950" y="528"/>
                    </a:lnTo>
                    <a:lnTo>
                      <a:pt x="952" y="536"/>
                    </a:lnTo>
                    <a:lnTo>
                      <a:pt x="954" y="542"/>
                    </a:lnTo>
                    <a:lnTo>
                      <a:pt x="956" y="548"/>
                    </a:lnTo>
                    <a:lnTo>
                      <a:pt x="956" y="556"/>
                    </a:lnTo>
                    <a:lnTo>
                      <a:pt x="952" y="570"/>
                    </a:lnTo>
                    <a:lnTo>
                      <a:pt x="948" y="574"/>
                    </a:lnTo>
                    <a:lnTo>
                      <a:pt x="946" y="574"/>
                    </a:lnTo>
                    <a:lnTo>
                      <a:pt x="944" y="572"/>
                    </a:lnTo>
                    <a:lnTo>
                      <a:pt x="938" y="570"/>
                    </a:lnTo>
                    <a:lnTo>
                      <a:pt x="930" y="568"/>
                    </a:lnTo>
                    <a:lnTo>
                      <a:pt x="928" y="568"/>
                    </a:lnTo>
                    <a:lnTo>
                      <a:pt x="920" y="570"/>
                    </a:lnTo>
                    <a:lnTo>
                      <a:pt x="914" y="572"/>
                    </a:lnTo>
                    <a:lnTo>
                      <a:pt x="902" y="582"/>
                    </a:lnTo>
                    <a:lnTo>
                      <a:pt x="896" y="584"/>
                    </a:lnTo>
                    <a:lnTo>
                      <a:pt x="884" y="592"/>
                    </a:lnTo>
                    <a:lnTo>
                      <a:pt x="882" y="598"/>
                    </a:lnTo>
                    <a:lnTo>
                      <a:pt x="884" y="604"/>
                    </a:lnTo>
                    <a:lnTo>
                      <a:pt x="896" y="630"/>
                    </a:lnTo>
                    <a:lnTo>
                      <a:pt x="898" y="634"/>
                    </a:lnTo>
                    <a:lnTo>
                      <a:pt x="894" y="632"/>
                    </a:lnTo>
                    <a:lnTo>
                      <a:pt x="888" y="628"/>
                    </a:lnTo>
                    <a:lnTo>
                      <a:pt x="882" y="626"/>
                    </a:lnTo>
                    <a:lnTo>
                      <a:pt x="868" y="626"/>
                    </a:lnTo>
                    <a:lnTo>
                      <a:pt x="860" y="626"/>
                    </a:lnTo>
                    <a:lnTo>
                      <a:pt x="854" y="624"/>
                    </a:lnTo>
                    <a:lnTo>
                      <a:pt x="848" y="620"/>
                    </a:lnTo>
                    <a:lnTo>
                      <a:pt x="842" y="620"/>
                    </a:lnTo>
                    <a:lnTo>
                      <a:pt x="840" y="622"/>
                    </a:lnTo>
                    <a:lnTo>
                      <a:pt x="842" y="630"/>
                    </a:lnTo>
                    <a:lnTo>
                      <a:pt x="842" y="632"/>
                    </a:lnTo>
                    <a:lnTo>
                      <a:pt x="836" y="630"/>
                    </a:lnTo>
                    <a:lnTo>
                      <a:pt x="818" y="624"/>
                    </a:lnTo>
                    <a:lnTo>
                      <a:pt x="812" y="622"/>
                    </a:lnTo>
                    <a:lnTo>
                      <a:pt x="808" y="616"/>
                    </a:lnTo>
                    <a:lnTo>
                      <a:pt x="804" y="604"/>
                    </a:lnTo>
                    <a:lnTo>
                      <a:pt x="804" y="598"/>
                    </a:lnTo>
                    <a:lnTo>
                      <a:pt x="806" y="592"/>
                    </a:lnTo>
                    <a:lnTo>
                      <a:pt x="810" y="588"/>
                    </a:lnTo>
                    <a:lnTo>
                      <a:pt x="812" y="582"/>
                    </a:lnTo>
                    <a:lnTo>
                      <a:pt x="810" y="578"/>
                    </a:lnTo>
                    <a:lnTo>
                      <a:pt x="804" y="574"/>
                    </a:lnTo>
                    <a:lnTo>
                      <a:pt x="800" y="572"/>
                    </a:lnTo>
                    <a:lnTo>
                      <a:pt x="786" y="562"/>
                    </a:lnTo>
                    <a:lnTo>
                      <a:pt x="778" y="554"/>
                    </a:lnTo>
                    <a:lnTo>
                      <a:pt x="768" y="544"/>
                    </a:lnTo>
                    <a:lnTo>
                      <a:pt x="766" y="540"/>
                    </a:lnTo>
                    <a:lnTo>
                      <a:pt x="768" y="538"/>
                    </a:lnTo>
                    <a:lnTo>
                      <a:pt x="772" y="540"/>
                    </a:lnTo>
                    <a:lnTo>
                      <a:pt x="778" y="544"/>
                    </a:lnTo>
                    <a:lnTo>
                      <a:pt x="784" y="546"/>
                    </a:lnTo>
                    <a:lnTo>
                      <a:pt x="790" y="548"/>
                    </a:lnTo>
                    <a:lnTo>
                      <a:pt x="794" y="548"/>
                    </a:lnTo>
                    <a:lnTo>
                      <a:pt x="800" y="550"/>
                    </a:lnTo>
                    <a:lnTo>
                      <a:pt x="806" y="556"/>
                    </a:lnTo>
                    <a:lnTo>
                      <a:pt x="808" y="560"/>
                    </a:lnTo>
                    <a:lnTo>
                      <a:pt x="812" y="566"/>
                    </a:lnTo>
                    <a:lnTo>
                      <a:pt x="820" y="570"/>
                    </a:lnTo>
                    <a:lnTo>
                      <a:pt x="842" y="576"/>
                    </a:lnTo>
                    <a:lnTo>
                      <a:pt x="850" y="576"/>
                    </a:lnTo>
                    <a:lnTo>
                      <a:pt x="858" y="576"/>
                    </a:lnTo>
                    <a:lnTo>
                      <a:pt x="872" y="570"/>
                    </a:lnTo>
                    <a:lnTo>
                      <a:pt x="888" y="564"/>
                    </a:lnTo>
                    <a:lnTo>
                      <a:pt x="892" y="562"/>
                    </a:lnTo>
                    <a:lnTo>
                      <a:pt x="898" y="558"/>
                    </a:lnTo>
                    <a:lnTo>
                      <a:pt x="902" y="550"/>
                    </a:lnTo>
                    <a:lnTo>
                      <a:pt x="906" y="536"/>
                    </a:lnTo>
                    <a:lnTo>
                      <a:pt x="906" y="530"/>
                    </a:lnTo>
                    <a:lnTo>
                      <a:pt x="904" y="524"/>
                    </a:lnTo>
                    <a:lnTo>
                      <a:pt x="876" y="496"/>
                    </a:lnTo>
                    <a:lnTo>
                      <a:pt x="864" y="486"/>
                    </a:lnTo>
                    <a:lnTo>
                      <a:pt x="848" y="474"/>
                    </a:lnTo>
                    <a:lnTo>
                      <a:pt x="836" y="464"/>
                    </a:lnTo>
                    <a:lnTo>
                      <a:pt x="826" y="456"/>
                    </a:lnTo>
                    <a:lnTo>
                      <a:pt x="820" y="452"/>
                    </a:lnTo>
                    <a:lnTo>
                      <a:pt x="814" y="448"/>
                    </a:lnTo>
                    <a:lnTo>
                      <a:pt x="800" y="444"/>
                    </a:lnTo>
                    <a:lnTo>
                      <a:pt x="788" y="440"/>
                    </a:lnTo>
                    <a:lnTo>
                      <a:pt x="784" y="438"/>
                    </a:lnTo>
                    <a:lnTo>
                      <a:pt x="782" y="432"/>
                    </a:lnTo>
                    <a:lnTo>
                      <a:pt x="782" y="430"/>
                    </a:lnTo>
                    <a:lnTo>
                      <a:pt x="782" y="426"/>
                    </a:lnTo>
                    <a:lnTo>
                      <a:pt x="780" y="424"/>
                    </a:lnTo>
                    <a:lnTo>
                      <a:pt x="778" y="422"/>
                    </a:lnTo>
                    <a:lnTo>
                      <a:pt x="774" y="422"/>
                    </a:lnTo>
                    <a:lnTo>
                      <a:pt x="770" y="422"/>
                    </a:lnTo>
                    <a:lnTo>
                      <a:pt x="754" y="422"/>
                    </a:lnTo>
                    <a:lnTo>
                      <a:pt x="752" y="422"/>
                    </a:lnTo>
                    <a:lnTo>
                      <a:pt x="742" y="422"/>
                    </a:lnTo>
                    <a:lnTo>
                      <a:pt x="738" y="416"/>
                    </a:lnTo>
                    <a:lnTo>
                      <a:pt x="734" y="412"/>
                    </a:lnTo>
                    <a:lnTo>
                      <a:pt x="734" y="406"/>
                    </a:lnTo>
                    <a:lnTo>
                      <a:pt x="736" y="394"/>
                    </a:lnTo>
                    <a:lnTo>
                      <a:pt x="740" y="390"/>
                    </a:lnTo>
                    <a:lnTo>
                      <a:pt x="740" y="384"/>
                    </a:lnTo>
                    <a:lnTo>
                      <a:pt x="738" y="378"/>
                    </a:lnTo>
                    <a:lnTo>
                      <a:pt x="728" y="368"/>
                    </a:lnTo>
                    <a:lnTo>
                      <a:pt x="720" y="358"/>
                    </a:lnTo>
                    <a:lnTo>
                      <a:pt x="716" y="358"/>
                    </a:lnTo>
                    <a:lnTo>
                      <a:pt x="714" y="356"/>
                    </a:lnTo>
                    <a:lnTo>
                      <a:pt x="710" y="358"/>
                    </a:lnTo>
                    <a:lnTo>
                      <a:pt x="708" y="358"/>
                    </a:lnTo>
                    <a:lnTo>
                      <a:pt x="700" y="368"/>
                    </a:lnTo>
                    <a:lnTo>
                      <a:pt x="694" y="370"/>
                    </a:lnTo>
                    <a:lnTo>
                      <a:pt x="686" y="370"/>
                    </a:lnTo>
                    <a:lnTo>
                      <a:pt x="682" y="366"/>
                    </a:lnTo>
                    <a:lnTo>
                      <a:pt x="670" y="362"/>
                    </a:lnTo>
                    <a:lnTo>
                      <a:pt x="656" y="362"/>
                    </a:lnTo>
                    <a:lnTo>
                      <a:pt x="654" y="362"/>
                    </a:lnTo>
                    <a:lnTo>
                      <a:pt x="646" y="364"/>
                    </a:lnTo>
                    <a:lnTo>
                      <a:pt x="640" y="368"/>
                    </a:lnTo>
                    <a:lnTo>
                      <a:pt x="632" y="376"/>
                    </a:lnTo>
                    <a:lnTo>
                      <a:pt x="626" y="380"/>
                    </a:lnTo>
                    <a:lnTo>
                      <a:pt x="620" y="382"/>
                    </a:lnTo>
                    <a:lnTo>
                      <a:pt x="610" y="382"/>
                    </a:lnTo>
                    <a:lnTo>
                      <a:pt x="606" y="384"/>
                    </a:lnTo>
                    <a:lnTo>
                      <a:pt x="600" y="388"/>
                    </a:lnTo>
                    <a:lnTo>
                      <a:pt x="596" y="390"/>
                    </a:lnTo>
                    <a:lnTo>
                      <a:pt x="592" y="392"/>
                    </a:lnTo>
                    <a:lnTo>
                      <a:pt x="586" y="394"/>
                    </a:lnTo>
                    <a:lnTo>
                      <a:pt x="584" y="400"/>
                    </a:lnTo>
                    <a:lnTo>
                      <a:pt x="578" y="414"/>
                    </a:lnTo>
                    <a:lnTo>
                      <a:pt x="574" y="420"/>
                    </a:lnTo>
                    <a:lnTo>
                      <a:pt x="568" y="422"/>
                    </a:lnTo>
                    <a:lnTo>
                      <a:pt x="556" y="422"/>
                    </a:lnTo>
                    <a:lnTo>
                      <a:pt x="548" y="424"/>
                    </a:lnTo>
                    <a:lnTo>
                      <a:pt x="544" y="430"/>
                    </a:lnTo>
                    <a:lnTo>
                      <a:pt x="540" y="444"/>
                    </a:lnTo>
                    <a:lnTo>
                      <a:pt x="538" y="456"/>
                    </a:lnTo>
                    <a:lnTo>
                      <a:pt x="534" y="460"/>
                    </a:lnTo>
                    <a:lnTo>
                      <a:pt x="530" y="460"/>
                    </a:lnTo>
                    <a:lnTo>
                      <a:pt x="526" y="460"/>
                    </a:lnTo>
                    <a:lnTo>
                      <a:pt x="518" y="462"/>
                    </a:lnTo>
                    <a:lnTo>
                      <a:pt x="514" y="468"/>
                    </a:lnTo>
                    <a:lnTo>
                      <a:pt x="502" y="484"/>
                    </a:lnTo>
                    <a:lnTo>
                      <a:pt x="500" y="490"/>
                    </a:lnTo>
                    <a:lnTo>
                      <a:pt x="498" y="498"/>
                    </a:lnTo>
                    <a:lnTo>
                      <a:pt x="498" y="502"/>
                    </a:lnTo>
                    <a:lnTo>
                      <a:pt x="496" y="510"/>
                    </a:lnTo>
                    <a:lnTo>
                      <a:pt x="494" y="516"/>
                    </a:lnTo>
                    <a:lnTo>
                      <a:pt x="482" y="532"/>
                    </a:lnTo>
                    <a:lnTo>
                      <a:pt x="474" y="546"/>
                    </a:lnTo>
                    <a:lnTo>
                      <a:pt x="472" y="552"/>
                    </a:lnTo>
                    <a:lnTo>
                      <a:pt x="466" y="566"/>
                    </a:lnTo>
                    <a:lnTo>
                      <a:pt x="462" y="570"/>
                    </a:lnTo>
                    <a:lnTo>
                      <a:pt x="456" y="586"/>
                    </a:lnTo>
                    <a:lnTo>
                      <a:pt x="452" y="590"/>
                    </a:lnTo>
                    <a:lnTo>
                      <a:pt x="444" y="604"/>
                    </a:lnTo>
                    <a:lnTo>
                      <a:pt x="424" y="640"/>
                    </a:lnTo>
                    <a:lnTo>
                      <a:pt x="414" y="652"/>
                    </a:lnTo>
                    <a:lnTo>
                      <a:pt x="406" y="660"/>
                    </a:lnTo>
                    <a:lnTo>
                      <a:pt x="392" y="670"/>
                    </a:lnTo>
                    <a:lnTo>
                      <a:pt x="388" y="672"/>
                    </a:lnTo>
                    <a:lnTo>
                      <a:pt x="382" y="676"/>
                    </a:lnTo>
                    <a:lnTo>
                      <a:pt x="376" y="682"/>
                    </a:lnTo>
                    <a:lnTo>
                      <a:pt x="374" y="688"/>
                    </a:lnTo>
                    <a:lnTo>
                      <a:pt x="366" y="700"/>
                    </a:lnTo>
                    <a:lnTo>
                      <a:pt x="356" y="710"/>
                    </a:lnTo>
                    <a:lnTo>
                      <a:pt x="352" y="714"/>
                    </a:lnTo>
                    <a:lnTo>
                      <a:pt x="350" y="720"/>
                    </a:lnTo>
                    <a:lnTo>
                      <a:pt x="346" y="732"/>
                    </a:lnTo>
                    <a:lnTo>
                      <a:pt x="344" y="736"/>
                    </a:lnTo>
                    <a:lnTo>
                      <a:pt x="342" y="744"/>
                    </a:lnTo>
                    <a:lnTo>
                      <a:pt x="340" y="752"/>
                    </a:lnTo>
                    <a:lnTo>
                      <a:pt x="340" y="756"/>
                    </a:lnTo>
                    <a:lnTo>
                      <a:pt x="342" y="764"/>
                    </a:lnTo>
                    <a:lnTo>
                      <a:pt x="344" y="770"/>
                    </a:lnTo>
                    <a:lnTo>
                      <a:pt x="346" y="776"/>
                    </a:lnTo>
                    <a:lnTo>
                      <a:pt x="348" y="784"/>
                    </a:lnTo>
                    <a:lnTo>
                      <a:pt x="350" y="792"/>
                    </a:lnTo>
                    <a:lnTo>
                      <a:pt x="350" y="794"/>
                    </a:lnTo>
                    <a:lnTo>
                      <a:pt x="350" y="810"/>
                    </a:lnTo>
                    <a:lnTo>
                      <a:pt x="350" y="814"/>
                    </a:lnTo>
                    <a:lnTo>
                      <a:pt x="352" y="820"/>
                    </a:lnTo>
                    <a:lnTo>
                      <a:pt x="356" y="826"/>
                    </a:lnTo>
                    <a:lnTo>
                      <a:pt x="364" y="828"/>
                    </a:lnTo>
                    <a:lnTo>
                      <a:pt x="370" y="830"/>
                    </a:lnTo>
                    <a:lnTo>
                      <a:pt x="378" y="832"/>
                    </a:lnTo>
                    <a:lnTo>
                      <a:pt x="382" y="832"/>
                    </a:lnTo>
                    <a:lnTo>
                      <a:pt x="390" y="830"/>
                    </a:lnTo>
                    <a:lnTo>
                      <a:pt x="396" y="828"/>
                    </a:lnTo>
                    <a:lnTo>
                      <a:pt x="412" y="816"/>
                    </a:lnTo>
                    <a:lnTo>
                      <a:pt x="424" y="808"/>
                    </a:lnTo>
                    <a:lnTo>
                      <a:pt x="430" y="804"/>
                    </a:lnTo>
                    <a:lnTo>
                      <a:pt x="434" y="802"/>
                    </a:lnTo>
                    <a:lnTo>
                      <a:pt x="438" y="800"/>
                    </a:lnTo>
                    <a:lnTo>
                      <a:pt x="442" y="796"/>
                    </a:lnTo>
                    <a:lnTo>
                      <a:pt x="446" y="790"/>
                    </a:lnTo>
                    <a:lnTo>
                      <a:pt x="454" y="778"/>
                    </a:lnTo>
                    <a:lnTo>
                      <a:pt x="458" y="774"/>
                    </a:lnTo>
                    <a:lnTo>
                      <a:pt x="454" y="778"/>
                    </a:lnTo>
                    <a:lnTo>
                      <a:pt x="446" y="790"/>
                    </a:lnTo>
                    <a:lnTo>
                      <a:pt x="442" y="796"/>
                    </a:lnTo>
                    <a:lnTo>
                      <a:pt x="440" y="808"/>
                    </a:lnTo>
                    <a:lnTo>
                      <a:pt x="442" y="820"/>
                    </a:lnTo>
                    <a:lnTo>
                      <a:pt x="446" y="826"/>
                    </a:lnTo>
                    <a:lnTo>
                      <a:pt x="448" y="832"/>
                    </a:lnTo>
                    <a:lnTo>
                      <a:pt x="448" y="840"/>
                    </a:lnTo>
                    <a:lnTo>
                      <a:pt x="448" y="844"/>
                    </a:lnTo>
                    <a:lnTo>
                      <a:pt x="452" y="860"/>
                    </a:lnTo>
                    <a:lnTo>
                      <a:pt x="456" y="874"/>
                    </a:lnTo>
                    <a:lnTo>
                      <a:pt x="458" y="886"/>
                    </a:lnTo>
                    <a:lnTo>
                      <a:pt x="460" y="892"/>
                    </a:lnTo>
                    <a:lnTo>
                      <a:pt x="464" y="896"/>
                    </a:lnTo>
                    <a:lnTo>
                      <a:pt x="466" y="902"/>
                    </a:lnTo>
                    <a:lnTo>
                      <a:pt x="468" y="906"/>
                    </a:lnTo>
                    <a:lnTo>
                      <a:pt x="470" y="910"/>
                    </a:lnTo>
                    <a:lnTo>
                      <a:pt x="476" y="910"/>
                    </a:lnTo>
                    <a:lnTo>
                      <a:pt x="480" y="910"/>
                    </a:lnTo>
                    <a:lnTo>
                      <a:pt x="486" y="910"/>
                    </a:lnTo>
                    <a:lnTo>
                      <a:pt x="488" y="906"/>
                    </a:lnTo>
                    <a:lnTo>
                      <a:pt x="490" y="902"/>
                    </a:lnTo>
                    <a:lnTo>
                      <a:pt x="492" y="896"/>
                    </a:lnTo>
                    <a:lnTo>
                      <a:pt x="498" y="892"/>
                    </a:lnTo>
                    <a:lnTo>
                      <a:pt x="506" y="892"/>
                    </a:lnTo>
                    <a:lnTo>
                      <a:pt x="510" y="892"/>
                    </a:lnTo>
                    <a:lnTo>
                      <a:pt x="516" y="890"/>
                    </a:lnTo>
                    <a:lnTo>
                      <a:pt x="520" y="884"/>
                    </a:lnTo>
                    <a:lnTo>
                      <a:pt x="524" y="878"/>
                    </a:lnTo>
                    <a:lnTo>
                      <a:pt x="526" y="872"/>
                    </a:lnTo>
                    <a:lnTo>
                      <a:pt x="528" y="864"/>
                    </a:lnTo>
                    <a:lnTo>
                      <a:pt x="528" y="840"/>
                    </a:lnTo>
                    <a:lnTo>
                      <a:pt x="528" y="824"/>
                    </a:lnTo>
                    <a:lnTo>
                      <a:pt x="528" y="822"/>
                    </a:lnTo>
                    <a:lnTo>
                      <a:pt x="528" y="816"/>
                    </a:lnTo>
                    <a:lnTo>
                      <a:pt x="532" y="814"/>
                    </a:lnTo>
                    <a:lnTo>
                      <a:pt x="544" y="810"/>
                    </a:lnTo>
                    <a:lnTo>
                      <a:pt x="550" y="806"/>
                    </a:lnTo>
                    <a:lnTo>
                      <a:pt x="554" y="802"/>
                    </a:lnTo>
                    <a:lnTo>
                      <a:pt x="556" y="796"/>
                    </a:lnTo>
                    <a:lnTo>
                      <a:pt x="556" y="792"/>
                    </a:lnTo>
                    <a:lnTo>
                      <a:pt x="556" y="784"/>
                    </a:lnTo>
                    <a:lnTo>
                      <a:pt x="554" y="776"/>
                    </a:lnTo>
                    <a:lnTo>
                      <a:pt x="550" y="772"/>
                    </a:lnTo>
                    <a:lnTo>
                      <a:pt x="542" y="760"/>
                    </a:lnTo>
                    <a:lnTo>
                      <a:pt x="538" y="754"/>
                    </a:lnTo>
                    <a:lnTo>
                      <a:pt x="536" y="746"/>
                    </a:lnTo>
                    <a:lnTo>
                      <a:pt x="536" y="732"/>
                    </a:lnTo>
                    <a:lnTo>
                      <a:pt x="536" y="716"/>
                    </a:lnTo>
                    <a:lnTo>
                      <a:pt x="536" y="704"/>
                    </a:lnTo>
                    <a:lnTo>
                      <a:pt x="538" y="696"/>
                    </a:lnTo>
                    <a:lnTo>
                      <a:pt x="542" y="690"/>
                    </a:lnTo>
                    <a:lnTo>
                      <a:pt x="550" y="682"/>
                    </a:lnTo>
                    <a:lnTo>
                      <a:pt x="562" y="672"/>
                    </a:lnTo>
                    <a:lnTo>
                      <a:pt x="572" y="662"/>
                    </a:lnTo>
                    <a:lnTo>
                      <a:pt x="590" y="652"/>
                    </a:lnTo>
                    <a:lnTo>
                      <a:pt x="594" y="646"/>
                    </a:lnTo>
                    <a:lnTo>
                      <a:pt x="600" y="640"/>
                    </a:lnTo>
                    <a:lnTo>
                      <a:pt x="602" y="634"/>
                    </a:lnTo>
                    <a:lnTo>
                      <a:pt x="604" y="628"/>
                    </a:lnTo>
                    <a:lnTo>
                      <a:pt x="600" y="622"/>
                    </a:lnTo>
                    <a:lnTo>
                      <a:pt x="598" y="616"/>
                    </a:lnTo>
                    <a:lnTo>
                      <a:pt x="600" y="610"/>
                    </a:lnTo>
                    <a:lnTo>
                      <a:pt x="602" y="604"/>
                    </a:lnTo>
                    <a:lnTo>
                      <a:pt x="612" y="592"/>
                    </a:lnTo>
                    <a:lnTo>
                      <a:pt x="620" y="584"/>
                    </a:lnTo>
                    <a:lnTo>
                      <a:pt x="624" y="580"/>
                    </a:lnTo>
                    <a:lnTo>
                      <a:pt x="630" y="576"/>
                    </a:lnTo>
                    <a:lnTo>
                      <a:pt x="634" y="578"/>
                    </a:lnTo>
                    <a:lnTo>
                      <a:pt x="640" y="582"/>
                    </a:lnTo>
                    <a:lnTo>
                      <a:pt x="648" y="594"/>
                    </a:lnTo>
                    <a:lnTo>
                      <a:pt x="652" y="600"/>
                    </a:lnTo>
                    <a:lnTo>
                      <a:pt x="652" y="608"/>
                    </a:lnTo>
                    <a:lnTo>
                      <a:pt x="652" y="614"/>
                    </a:lnTo>
                    <a:lnTo>
                      <a:pt x="638" y="640"/>
                    </a:lnTo>
                    <a:lnTo>
                      <a:pt x="634" y="646"/>
                    </a:lnTo>
                    <a:lnTo>
                      <a:pt x="628" y="650"/>
                    </a:lnTo>
                    <a:lnTo>
                      <a:pt x="612" y="662"/>
                    </a:lnTo>
                    <a:lnTo>
                      <a:pt x="606" y="666"/>
                    </a:lnTo>
                    <a:lnTo>
                      <a:pt x="604" y="674"/>
                    </a:lnTo>
                    <a:lnTo>
                      <a:pt x="598" y="688"/>
                    </a:lnTo>
                    <a:lnTo>
                      <a:pt x="596" y="704"/>
                    </a:lnTo>
                    <a:lnTo>
                      <a:pt x="596" y="726"/>
                    </a:lnTo>
                    <a:lnTo>
                      <a:pt x="596" y="734"/>
                    </a:lnTo>
                    <a:lnTo>
                      <a:pt x="600" y="742"/>
                    </a:lnTo>
                    <a:lnTo>
                      <a:pt x="602" y="748"/>
                    </a:lnTo>
                    <a:lnTo>
                      <a:pt x="610" y="760"/>
                    </a:lnTo>
                    <a:lnTo>
                      <a:pt x="620" y="770"/>
                    </a:lnTo>
                    <a:lnTo>
                      <a:pt x="626" y="772"/>
                    </a:lnTo>
                    <a:lnTo>
                      <a:pt x="634" y="774"/>
                    </a:lnTo>
                    <a:lnTo>
                      <a:pt x="636" y="774"/>
                    </a:lnTo>
                    <a:lnTo>
                      <a:pt x="652" y="772"/>
                    </a:lnTo>
                    <a:lnTo>
                      <a:pt x="676" y="766"/>
                    </a:lnTo>
                    <a:lnTo>
                      <a:pt x="690" y="764"/>
                    </a:lnTo>
                    <a:lnTo>
                      <a:pt x="694" y="764"/>
                    </a:lnTo>
                    <a:lnTo>
                      <a:pt x="700" y="764"/>
                    </a:lnTo>
                    <a:lnTo>
                      <a:pt x="704" y="766"/>
                    </a:lnTo>
                    <a:lnTo>
                      <a:pt x="708" y="768"/>
                    </a:lnTo>
                    <a:lnTo>
                      <a:pt x="712" y="774"/>
                    </a:lnTo>
                    <a:lnTo>
                      <a:pt x="714" y="782"/>
                    </a:lnTo>
                    <a:lnTo>
                      <a:pt x="714" y="786"/>
                    </a:lnTo>
                    <a:lnTo>
                      <a:pt x="712" y="790"/>
                    </a:lnTo>
                    <a:lnTo>
                      <a:pt x="708" y="794"/>
                    </a:lnTo>
                    <a:lnTo>
                      <a:pt x="704" y="794"/>
                    </a:lnTo>
                    <a:lnTo>
                      <a:pt x="700" y="792"/>
                    </a:lnTo>
                    <a:lnTo>
                      <a:pt x="686" y="792"/>
                    </a:lnTo>
                    <a:lnTo>
                      <a:pt x="672" y="792"/>
                    </a:lnTo>
                    <a:lnTo>
                      <a:pt x="658" y="796"/>
                    </a:lnTo>
                    <a:lnTo>
                      <a:pt x="642" y="800"/>
                    </a:lnTo>
                    <a:lnTo>
                      <a:pt x="638" y="804"/>
                    </a:lnTo>
                    <a:lnTo>
                      <a:pt x="634" y="808"/>
                    </a:lnTo>
                    <a:lnTo>
                      <a:pt x="634" y="818"/>
                    </a:lnTo>
                    <a:lnTo>
                      <a:pt x="636" y="822"/>
                    </a:lnTo>
                    <a:lnTo>
                      <a:pt x="640" y="828"/>
                    </a:lnTo>
                    <a:lnTo>
                      <a:pt x="644" y="832"/>
                    </a:lnTo>
                    <a:lnTo>
                      <a:pt x="644" y="838"/>
                    </a:lnTo>
                    <a:lnTo>
                      <a:pt x="644" y="842"/>
                    </a:lnTo>
                    <a:lnTo>
                      <a:pt x="642" y="850"/>
                    </a:lnTo>
                    <a:lnTo>
                      <a:pt x="638" y="854"/>
                    </a:lnTo>
                    <a:lnTo>
                      <a:pt x="636" y="856"/>
                    </a:lnTo>
                    <a:lnTo>
                      <a:pt x="634" y="858"/>
                    </a:lnTo>
                    <a:lnTo>
                      <a:pt x="632" y="858"/>
                    </a:lnTo>
                    <a:lnTo>
                      <a:pt x="628" y="858"/>
                    </a:lnTo>
                    <a:lnTo>
                      <a:pt x="622" y="856"/>
                    </a:lnTo>
                    <a:lnTo>
                      <a:pt x="610" y="852"/>
                    </a:lnTo>
                    <a:lnTo>
                      <a:pt x="606" y="854"/>
                    </a:lnTo>
                    <a:lnTo>
                      <a:pt x="602" y="858"/>
                    </a:lnTo>
                    <a:lnTo>
                      <a:pt x="600" y="864"/>
                    </a:lnTo>
                    <a:lnTo>
                      <a:pt x="598" y="872"/>
                    </a:lnTo>
                    <a:lnTo>
                      <a:pt x="596" y="880"/>
                    </a:lnTo>
                    <a:lnTo>
                      <a:pt x="596" y="882"/>
                    </a:lnTo>
                    <a:lnTo>
                      <a:pt x="596" y="890"/>
                    </a:lnTo>
                    <a:lnTo>
                      <a:pt x="596" y="898"/>
                    </a:lnTo>
                    <a:lnTo>
                      <a:pt x="596" y="902"/>
                    </a:lnTo>
                    <a:lnTo>
                      <a:pt x="596" y="910"/>
                    </a:lnTo>
                    <a:lnTo>
                      <a:pt x="592" y="910"/>
                    </a:lnTo>
                    <a:lnTo>
                      <a:pt x="586" y="912"/>
                    </a:lnTo>
                    <a:lnTo>
                      <a:pt x="582" y="916"/>
                    </a:lnTo>
                    <a:lnTo>
                      <a:pt x="578" y="920"/>
                    </a:lnTo>
                    <a:lnTo>
                      <a:pt x="576" y="926"/>
                    </a:lnTo>
                    <a:lnTo>
                      <a:pt x="574" y="928"/>
                    </a:lnTo>
                    <a:lnTo>
                      <a:pt x="568" y="930"/>
                    </a:lnTo>
                    <a:lnTo>
                      <a:pt x="564" y="930"/>
                    </a:lnTo>
                    <a:lnTo>
                      <a:pt x="552" y="930"/>
                    </a:lnTo>
                    <a:lnTo>
                      <a:pt x="540" y="932"/>
                    </a:lnTo>
                    <a:lnTo>
                      <a:pt x="516" y="938"/>
                    </a:lnTo>
                    <a:lnTo>
                      <a:pt x="500" y="944"/>
                    </a:lnTo>
                    <a:lnTo>
                      <a:pt x="496" y="946"/>
                    </a:lnTo>
                    <a:lnTo>
                      <a:pt x="488" y="950"/>
                    </a:lnTo>
                    <a:lnTo>
                      <a:pt x="482" y="946"/>
                    </a:lnTo>
                    <a:lnTo>
                      <a:pt x="476" y="944"/>
                    </a:lnTo>
                    <a:lnTo>
                      <a:pt x="468" y="942"/>
                    </a:lnTo>
                    <a:lnTo>
                      <a:pt x="462" y="944"/>
                    </a:lnTo>
                    <a:lnTo>
                      <a:pt x="456" y="946"/>
                    </a:lnTo>
                    <a:lnTo>
                      <a:pt x="450" y="946"/>
                    </a:lnTo>
                    <a:lnTo>
                      <a:pt x="444" y="944"/>
                    </a:lnTo>
                    <a:lnTo>
                      <a:pt x="440" y="940"/>
                    </a:lnTo>
                    <a:lnTo>
                      <a:pt x="440" y="934"/>
                    </a:lnTo>
                    <a:lnTo>
                      <a:pt x="436" y="932"/>
                    </a:lnTo>
                    <a:lnTo>
                      <a:pt x="432" y="930"/>
                    </a:lnTo>
                    <a:lnTo>
                      <a:pt x="428" y="930"/>
                    </a:lnTo>
                    <a:lnTo>
                      <a:pt x="424" y="930"/>
                    </a:lnTo>
                    <a:lnTo>
                      <a:pt x="422" y="928"/>
                    </a:lnTo>
                    <a:lnTo>
                      <a:pt x="420" y="924"/>
                    </a:lnTo>
                    <a:lnTo>
                      <a:pt x="420" y="922"/>
                    </a:lnTo>
                    <a:lnTo>
                      <a:pt x="420" y="918"/>
                    </a:lnTo>
                    <a:lnTo>
                      <a:pt x="420" y="902"/>
                    </a:lnTo>
                    <a:lnTo>
                      <a:pt x="420" y="898"/>
                    </a:lnTo>
                    <a:lnTo>
                      <a:pt x="422" y="894"/>
                    </a:lnTo>
                    <a:lnTo>
                      <a:pt x="424" y="890"/>
                    </a:lnTo>
                    <a:lnTo>
                      <a:pt x="430" y="890"/>
                    </a:lnTo>
                    <a:lnTo>
                      <a:pt x="434" y="886"/>
                    </a:lnTo>
                    <a:lnTo>
                      <a:pt x="436" y="882"/>
                    </a:lnTo>
                    <a:lnTo>
                      <a:pt x="434" y="882"/>
                    </a:lnTo>
                    <a:lnTo>
                      <a:pt x="430" y="880"/>
                    </a:lnTo>
                    <a:lnTo>
                      <a:pt x="430" y="876"/>
                    </a:lnTo>
                    <a:lnTo>
                      <a:pt x="430" y="864"/>
                    </a:lnTo>
                    <a:lnTo>
                      <a:pt x="430" y="860"/>
                    </a:lnTo>
                    <a:lnTo>
                      <a:pt x="428" y="858"/>
                    </a:lnTo>
                    <a:lnTo>
                      <a:pt x="428" y="856"/>
                    </a:lnTo>
                    <a:lnTo>
                      <a:pt x="426" y="854"/>
                    </a:lnTo>
                    <a:lnTo>
                      <a:pt x="422" y="856"/>
                    </a:lnTo>
                    <a:lnTo>
                      <a:pt x="418" y="858"/>
                    </a:lnTo>
                    <a:lnTo>
                      <a:pt x="406" y="862"/>
                    </a:lnTo>
                    <a:lnTo>
                      <a:pt x="400" y="864"/>
                    </a:lnTo>
                    <a:lnTo>
                      <a:pt x="398" y="868"/>
                    </a:lnTo>
                    <a:lnTo>
                      <a:pt x="394" y="874"/>
                    </a:lnTo>
                    <a:lnTo>
                      <a:pt x="392" y="882"/>
                    </a:lnTo>
                    <a:lnTo>
                      <a:pt x="392" y="890"/>
                    </a:lnTo>
                    <a:lnTo>
                      <a:pt x="392" y="892"/>
                    </a:lnTo>
                    <a:lnTo>
                      <a:pt x="392" y="900"/>
                    </a:lnTo>
                    <a:lnTo>
                      <a:pt x="396" y="906"/>
                    </a:lnTo>
                    <a:lnTo>
                      <a:pt x="404" y="918"/>
                    </a:lnTo>
                    <a:lnTo>
                      <a:pt x="406" y="922"/>
                    </a:lnTo>
                    <a:lnTo>
                      <a:pt x="410" y="930"/>
                    </a:lnTo>
                    <a:lnTo>
                      <a:pt x="406" y="936"/>
                    </a:lnTo>
                    <a:lnTo>
                      <a:pt x="404" y="942"/>
                    </a:lnTo>
                    <a:lnTo>
                      <a:pt x="400" y="954"/>
                    </a:lnTo>
                    <a:lnTo>
                      <a:pt x="398" y="958"/>
                    </a:lnTo>
                    <a:lnTo>
                      <a:pt x="396" y="958"/>
                    </a:lnTo>
                    <a:lnTo>
                      <a:pt x="386" y="958"/>
                    </a:lnTo>
                    <a:lnTo>
                      <a:pt x="380" y="960"/>
                    </a:lnTo>
                    <a:lnTo>
                      <a:pt x="376" y="960"/>
                    </a:lnTo>
                    <a:lnTo>
                      <a:pt x="364" y="964"/>
                    </a:lnTo>
                    <a:lnTo>
                      <a:pt x="358" y="966"/>
                    </a:lnTo>
                    <a:lnTo>
                      <a:pt x="352" y="970"/>
                    </a:lnTo>
                    <a:lnTo>
                      <a:pt x="346" y="976"/>
                    </a:lnTo>
                    <a:lnTo>
                      <a:pt x="336" y="992"/>
                    </a:lnTo>
                    <a:lnTo>
                      <a:pt x="326" y="1004"/>
                    </a:lnTo>
                    <a:lnTo>
                      <a:pt x="320" y="1008"/>
                    </a:lnTo>
                    <a:lnTo>
                      <a:pt x="316" y="1012"/>
                    </a:lnTo>
                    <a:lnTo>
                      <a:pt x="312" y="1018"/>
                    </a:lnTo>
                    <a:lnTo>
                      <a:pt x="306" y="1024"/>
                    </a:lnTo>
                    <a:lnTo>
                      <a:pt x="298" y="1034"/>
                    </a:lnTo>
                    <a:lnTo>
                      <a:pt x="296" y="1040"/>
                    </a:lnTo>
                    <a:lnTo>
                      <a:pt x="292" y="1046"/>
                    </a:lnTo>
                    <a:lnTo>
                      <a:pt x="288" y="1048"/>
                    </a:lnTo>
                    <a:lnTo>
                      <a:pt x="282" y="1050"/>
                    </a:lnTo>
                    <a:lnTo>
                      <a:pt x="278" y="1054"/>
                    </a:lnTo>
                    <a:lnTo>
                      <a:pt x="276" y="1060"/>
                    </a:lnTo>
                    <a:lnTo>
                      <a:pt x="272" y="1064"/>
                    </a:lnTo>
                    <a:lnTo>
                      <a:pt x="264" y="1066"/>
                    </a:lnTo>
                    <a:lnTo>
                      <a:pt x="260" y="1066"/>
                    </a:lnTo>
                    <a:lnTo>
                      <a:pt x="256" y="1066"/>
                    </a:lnTo>
                    <a:lnTo>
                      <a:pt x="252" y="1062"/>
                    </a:lnTo>
                    <a:lnTo>
                      <a:pt x="252" y="1058"/>
                    </a:lnTo>
                    <a:lnTo>
                      <a:pt x="248" y="1058"/>
                    </a:lnTo>
                    <a:lnTo>
                      <a:pt x="244" y="1058"/>
                    </a:lnTo>
                    <a:lnTo>
                      <a:pt x="242" y="1062"/>
                    </a:lnTo>
                    <a:lnTo>
                      <a:pt x="242" y="1072"/>
                    </a:lnTo>
                    <a:lnTo>
                      <a:pt x="242" y="1076"/>
                    </a:lnTo>
                    <a:lnTo>
                      <a:pt x="238" y="1076"/>
                    </a:lnTo>
                    <a:lnTo>
                      <a:pt x="228" y="1076"/>
                    </a:lnTo>
                    <a:lnTo>
                      <a:pt x="218" y="1076"/>
                    </a:lnTo>
                    <a:lnTo>
                      <a:pt x="206" y="1080"/>
                    </a:lnTo>
                    <a:lnTo>
                      <a:pt x="202" y="1082"/>
                    </a:lnTo>
                    <a:lnTo>
                      <a:pt x="196" y="1086"/>
                    </a:lnTo>
                    <a:lnTo>
                      <a:pt x="194" y="1092"/>
                    </a:lnTo>
                    <a:lnTo>
                      <a:pt x="196" y="1096"/>
                    </a:lnTo>
                    <a:lnTo>
                      <a:pt x="202" y="1100"/>
                    </a:lnTo>
                    <a:lnTo>
                      <a:pt x="206" y="1102"/>
                    </a:lnTo>
                    <a:lnTo>
                      <a:pt x="214" y="1106"/>
                    </a:lnTo>
                    <a:lnTo>
                      <a:pt x="222" y="1106"/>
                    </a:lnTo>
                    <a:lnTo>
                      <a:pt x="226" y="1106"/>
                    </a:lnTo>
                    <a:lnTo>
                      <a:pt x="230" y="1108"/>
                    </a:lnTo>
                    <a:lnTo>
                      <a:pt x="234" y="1110"/>
                    </a:lnTo>
                    <a:lnTo>
                      <a:pt x="234" y="1116"/>
                    </a:lnTo>
                    <a:lnTo>
                      <a:pt x="238" y="1120"/>
                    </a:lnTo>
                    <a:lnTo>
                      <a:pt x="242" y="1126"/>
                    </a:lnTo>
                    <a:lnTo>
                      <a:pt x="242" y="1134"/>
                    </a:lnTo>
                    <a:lnTo>
                      <a:pt x="242" y="1138"/>
                    </a:lnTo>
                    <a:lnTo>
                      <a:pt x="244" y="1142"/>
                    </a:lnTo>
                    <a:lnTo>
                      <a:pt x="248" y="1146"/>
                    </a:lnTo>
                    <a:lnTo>
                      <a:pt x="252" y="1148"/>
                    </a:lnTo>
                    <a:lnTo>
                      <a:pt x="252" y="1154"/>
                    </a:lnTo>
                    <a:lnTo>
                      <a:pt x="252" y="1156"/>
                    </a:lnTo>
                    <a:lnTo>
                      <a:pt x="250" y="1172"/>
                    </a:lnTo>
                    <a:lnTo>
                      <a:pt x="244" y="1196"/>
                    </a:lnTo>
                    <a:lnTo>
                      <a:pt x="242" y="1204"/>
                    </a:lnTo>
                    <a:lnTo>
                      <a:pt x="234" y="1202"/>
                    </a:lnTo>
                    <a:lnTo>
                      <a:pt x="192" y="1194"/>
                    </a:lnTo>
                    <a:lnTo>
                      <a:pt x="176" y="1194"/>
                    </a:lnTo>
                    <a:lnTo>
                      <a:pt x="162" y="1194"/>
                    </a:lnTo>
                    <a:lnTo>
                      <a:pt x="150" y="1194"/>
                    </a:lnTo>
                    <a:lnTo>
                      <a:pt x="140" y="1194"/>
                    </a:lnTo>
                    <a:lnTo>
                      <a:pt x="134" y="1196"/>
                    </a:lnTo>
                    <a:lnTo>
                      <a:pt x="130" y="1198"/>
                    </a:lnTo>
                    <a:lnTo>
                      <a:pt x="128" y="1204"/>
                    </a:lnTo>
                    <a:lnTo>
                      <a:pt x="128" y="1212"/>
                    </a:lnTo>
                    <a:lnTo>
                      <a:pt x="132" y="1226"/>
                    </a:lnTo>
                    <a:lnTo>
                      <a:pt x="134" y="1234"/>
                    </a:lnTo>
                    <a:lnTo>
                      <a:pt x="130" y="1234"/>
                    </a:lnTo>
                    <a:lnTo>
                      <a:pt x="128" y="1234"/>
                    </a:lnTo>
                    <a:lnTo>
                      <a:pt x="128" y="1236"/>
                    </a:lnTo>
                    <a:lnTo>
                      <a:pt x="128" y="1240"/>
                    </a:lnTo>
                    <a:lnTo>
                      <a:pt x="132" y="1246"/>
                    </a:lnTo>
                    <a:lnTo>
                      <a:pt x="134" y="1254"/>
                    </a:lnTo>
                    <a:lnTo>
                      <a:pt x="134" y="1262"/>
                    </a:lnTo>
                    <a:lnTo>
                      <a:pt x="134" y="1264"/>
                    </a:lnTo>
                    <a:lnTo>
                      <a:pt x="134" y="1272"/>
                    </a:lnTo>
                    <a:lnTo>
                      <a:pt x="132" y="1280"/>
                    </a:lnTo>
                    <a:lnTo>
                      <a:pt x="128" y="1286"/>
                    </a:lnTo>
                    <a:lnTo>
                      <a:pt x="128" y="1292"/>
                    </a:lnTo>
                    <a:lnTo>
                      <a:pt x="130" y="1298"/>
                    </a:lnTo>
                    <a:lnTo>
                      <a:pt x="134" y="1304"/>
                    </a:lnTo>
                    <a:lnTo>
                      <a:pt x="134" y="1310"/>
                    </a:lnTo>
                    <a:lnTo>
                      <a:pt x="134" y="1314"/>
                    </a:lnTo>
                    <a:lnTo>
                      <a:pt x="136" y="1316"/>
                    </a:lnTo>
                    <a:lnTo>
                      <a:pt x="138" y="1320"/>
                    </a:lnTo>
                    <a:lnTo>
                      <a:pt x="140" y="1322"/>
                    </a:lnTo>
                    <a:lnTo>
                      <a:pt x="142" y="1322"/>
                    </a:lnTo>
                    <a:lnTo>
                      <a:pt x="146" y="1322"/>
                    </a:lnTo>
                    <a:lnTo>
                      <a:pt x="154" y="1322"/>
                    </a:lnTo>
                    <a:lnTo>
                      <a:pt x="160" y="1322"/>
                    </a:lnTo>
                    <a:lnTo>
                      <a:pt x="164" y="1322"/>
                    </a:lnTo>
                    <a:lnTo>
                      <a:pt x="170" y="1326"/>
                    </a:lnTo>
                    <a:lnTo>
                      <a:pt x="178" y="1334"/>
                    </a:lnTo>
                    <a:lnTo>
                      <a:pt x="184" y="1338"/>
                    </a:lnTo>
                    <a:lnTo>
                      <a:pt x="192" y="1338"/>
                    </a:lnTo>
                    <a:lnTo>
                      <a:pt x="206" y="1334"/>
                    </a:lnTo>
                    <a:lnTo>
                      <a:pt x="220" y="1328"/>
                    </a:lnTo>
                    <a:lnTo>
                      <a:pt x="234" y="1324"/>
                    </a:lnTo>
                    <a:lnTo>
                      <a:pt x="242" y="1320"/>
                    </a:lnTo>
                    <a:lnTo>
                      <a:pt x="246" y="1314"/>
                    </a:lnTo>
                    <a:lnTo>
                      <a:pt x="248" y="1308"/>
                    </a:lnTo>
                    <a:lnTo>
                      <a:pt x="258" y="1296"/>
                    </a:lnTo>
                    <a:lnTo>
                      <a:pt x="266" y="1288"/>
                    </a:lnTo>
                    <a:lnTo>
                      <a:pt x="270" y="1282"/>
                    </a:lnTo>
                    <a:lnTo>
                      <a:pt x="272" y="1276"/>
                    </a:lnTo>
                    <a:lnTo>
                      <a:pt x="274" y="1264"/>
                    </a:lnTo>
                    <a:lnTo>
                      <a:pt x="280" y="1250"/>
                    </a:lnTo>
                    <a:lnTo>
                      <a:pt x="282" y="1244"/>
                    </a:lnTo>
                    <a:lnTo>
                      <a:pt x="288" y="1238"/>
                    </a:lnTo>
                    <a:lnTo>
                      <a:pt x="304" y="1228"/>
                    </a:lnTo>
                    <a:lnTo>
                      <a:pt x="310" y="1224"/>
                    </a:lnTo>
                    <a:lnTo>
                      <a:pt x="316" y="1216"/>
                    </a:lnTo>
                    <a:lnTo>
                      <a:pt x="318" y="1212"/>
                    </a:lnTo>
                    <a:lnTo>
                      <a:pt x="322" y="1206"/>
                    </a:lnTo>
                    <a:lnTo>
                      <a:pt x="326" y="1204"/>
                    </a:lnTo>
                    <a:lnTo>
                      <a:pt x="340" y="1204"/>
                    </a:lnTo>
                    <a:lnTo>
                      <a:pt x="342" y="1204"/>
                    </a:lnTo>
                    <a:lnTo>
                      <a:pt x="350" y="1202"/>
                    </a:lnTo>
                    <a:lnTo>
                      <a:pt x="358" y="1200"/>
                    </a:lnTo>
                    <a:lnTo>
                      <a:pt x="374" y="1188"/>
                    </a:lnTo>
                    <a:lnTo>
                      <a:pt x="380" y="1186"/>
                    </a:lnTo>
                    <a:lnTo>
                      <a:pt x="386" y="1184"/>
                    </a:lnTo>
                    <a:lnTo>
                      <a:pt x="390" y="1182"/>
                    </a:lnTo>
                    <a:lnTo>
                      <a:pt x="396" y="1180"/>
                    </a:lnTo>
                    <a:lnTo>
                      <a:pt x="402" y="1178"/>
                    </a:lnTo>
                    <a:lnTo>
                      <a:pt x="408" y="1178"/>
                    </a:lnTo>
                    <a:lnTo>
                      <a:pt x="412" y="1180"/>
                    </a:lnTo>
                    <a:lnTo>
                      <a:pt x="420" y="1186"/>
                    </a:lnTo>
                    <a:lnTo>
                      <a:pt x="424" y="1192"/>
                    </a:lnTo>
                    <a:lnTo>
                      <a:pt x="436" y="1208"/>
                    </a:lnTo>
                    <a:lnTo>
                      <a:pt x="444" y="1220"/>
                    </a:lnTo>
                    <a:lnTo>
                      <a:pt x="446" y="1226"/>
                    </a:lnTo>
                    <a:lnTo>
                      <a:pt x="450" y="1232"/>
                    </a:lnTo>
                    <a:lnTo>
                      <a:pt x="456" y="1236"/>
                    </a:lnTo>
                    <a:lnTo>
                      <a:pt x="482" y="1250"/>
                    </a:lnTo>
                    <a:lnTo>
                      <a:pt x="488" y="1254"/>
                    </a:lnTo>
                    <a:lnTo>
                      <a:pt x="492" y="1260"/>
                    </a:lnTo>
                    <a:lnTo>
                      <a:pt x="502" y="1274"/>
                    </a:lnTo>
                    <a:lnTo>
                      <a:pt x="506" y="1282"/>
                    </a:lnTo>
                    <a:lnTo>
                      <a:pt x="506" y="1290"/>
                    </a:lnTo>
                    <a:lnTo>
                      <a:pt x="506" y="1304"/>
                    </a:lnTo>
                    <a:lnTo>
                      <a:pt x="506" y="1312"/>
                    </a:lnTo>
                    <a:lnTo>
                      <a:pt x="508" y="1316"/>
                    </a:lnTo>
                    <a:lnTo>
                      <a:pt x="510" y="1316"/>
                    </a:lnTo>
                    <a:lnTo>
                      <a:pt x="512" y="1316"/>
                    </a:lnTo>
                    <a:lnTo>
                      <a:pt x="514" y="1312"/>
                    </a:lnTo>
                    <a:lnTo>
                      <a:pt x="518" y="1302"/>
                    </a:lnTo>
                    <a:lnTo>
                      <a:pt x="522" y="1294"/>
                    </a:lnTo>
                    <a:lnTo>
                      <a:pt x="524" y="1288"/>
                    </a:lnTo>
                    <a:lnTo>
                      <a:pt x="526" y="1282"/>
                    </a:lnTo>
                    <a:lnTo>
                      <a:pt x="528" y="1274"/>
                    </a:lnTo>
                    <a:lnTo>
                      <a:pt x="528" y="1270"/>
                    </a:lnTo>
                    <a:lnTo>
                      <a:pt x="528" y="1268"/>
                    </a:lnTo>
                    <a:lnTo>
                      <a:pt x="530" y="1266"/>
                    </a:lnTo>
                    <a:lnTo>
                      <a:pt x="532" y="1266"/>
                    </a:lnTo>
                    <a:lnTo>
                      <a:pt x="534" y="1266"/>
                    </a:lnTo>
                    <a:lnTo>
                      <a:pt x="540" y="1268"/>
                    </a:lnTo>
                    <a:lnTo>
                      <a:pt x="552" y="1272"/>
                    </a:lnTo>
                    <a:lnTo>
                      <a:pt x="554" y="1272"/>
                    </a:lnTo>
                    <a:lnTo>
                      <a:pt x="554" y="1270"/>
                    </a:lnTo>
                    <a:lnTo>
                      <a:pt x="552" y="1266"/>
                    </a:lnTo>
                    <a:lnTo>
                      <a:pt x="534" y="1248"/>
                    </a:lnTo>
                    <a:lnTo>
                      <a:pt x="520" y="1240"/>
                    </a:lnTo>
                    <a:lnTo>
                      <a:pt x="516" y="1236"/>
                    </a:lnTo>
                    <a:lnTo>
                      <a:pt x="504" y="1228"/>
                    </a:lnTo>
                    <a:lnTo>
                      <a:pt x="494" y="1216"/>
                    </a:lnTo>
                    <a:lnTo>
                      <a:pt x="484" y="1200"/>
                    </a:lnTo>
                    <a:lnTo>
                      <a:pt x="476" y="1188"/>
                    </a:lnTo>
                    <a:lnTo>
                      <a:pt x="472" y="1182"/>
                    </a:lnTo>
                    <a:lnTo>
                      <a:pt x="470" y="1174"/>
                    </a:lnTo>
                    <a:lnTo>
                      <a:pt x="468" y="1166"/>
                    </a:lnTo>
                    <a:lnTo>
                      <a:pt x="468" y="1164"/>
                    </a:lnTo>
                    <a:lnTo>
                      <a:pt x="470" y="1158"/>
                    </a:lnTo>
                    <a:lnTo>
                      <a:pt x="474" y="1156"/>
                    </a:lnTo>
                    <a:lnTo>
                      <a:pt x="478" y="1154"/>
                    </a:lnTo>
                    <a:lnTo>
                      <a:pt x="482" y="1156"/>
                    </a:lnTo>
                    <a:lnTo>
                      <a:pt x="488" y="1156"/>
                    </a:lnTo>
                    <a:lnTo>
                      <a:pt x="496" y="1162"/>
                    </a:lnTo>
                    <a:lnTo>
                      <a:pt x="502" y="1168"/>
                    </a:lnTo>
                    <a:lnTo>
                      <a:pt x="508" y="1176"/>
                    </a:lnTo>
                    <a:lnTo>
                      <a:pt x="510" y="1182"/>
                    </a:lnTo>
                    <a:lnTo>
                      <a:pt x="516" y="1196"/>
                    </a:lnTo>
                    <a:lnTo>
                      <a:pt x="520" y="1204"/>
                    </a:lnTo>
                    <a:lnTo>
                      <a:pt x="524" y="1208"/>
                    </a:lnTo>
                    <a:lnTo>
                      <a:pt x="540" y="1220"/>
                    </a:lnTo>
                    <a:lnTo>
                      <a:pt x="548" y="1224"/>
                    </a:lnTo>
                    <a:lnTo>
                      <a:pt x="552" y="1230"/>
                    </a:lnTo>
                    <a:lnTo>
                      <a:pt x="560" y="1238"/>
                    </a:lnTo>
                    <a:lnTo>
                      <a:pt x="564" y="1244"/>
                    </a:lnTo>
                    <a:lnTo>
                      <a:pt x="566" y="1248"/>
                    </a:lnTo>
                    <a:lnTo>
                      <a:pt x="570" y="1260"/>
                    </a:lnTo>
                    <a:lnTo>
                      <a:pt x="572" y="1266"/>
                    </a:lnTo>
                    <a:lnTo>
                      <a:pt x="576" y="1272"/>
                    </a:lnTo>
                    <a:lnTo>
                      <a:pt x="580" y="1280"/>
                    </a:lnTo>
                    <a:lnTo>
                      <a:pt x="584" y="1286"/>
                    </a:lnTo>
                    <a:lnTo>
                      <a:pt x="588" y="1290"/>
                    </a:lnTo>
                    <a:lnTo>
                      <a:pt x="594" y="1292"/>
                    </a:lnTo>
                    <a:lnTo>
                      <a:pt x="598" y="1292"/>
                    </a:lnTo>
                    <a:lnTo>
                      <a:pt x="602" y="1294"/>
                    </a:lnTo>
                    <a:lnTo>
                      <a:pt x="602" y="1296"/>
                    </a:lnTo>
                    <a:lnTo>
                      <a:pt x="602" y="1298"/>
                    </a:lnTo>
                    <a:lnTo>
                      <a:pt x="598" y="1304"/>
                    </a:lnTo>
                    <a:lnTo>
                      <a:pt x="596" y="1310"/>
                    </a:lnTo>
                    <a:lnTo>
                      <a:pt x="596" y="1314"/>
                    </a:lnTo>
                    <a:lnTo>
                      <a:pt x="598" y="1320"/>
                    </a:lnTo>
                    <a:lnTo>
                      <a:pt x="604" y="1326"/>
                    </a:lnTo>
                    <a:lnTo>
                      <a:pt x="608" y="1328"/>
                    </a:lnTo>
                    <a:lnTo>
                      <a:pt x="616" y="1330"/>
                    </a:lnTo>
                    <a:lnTo>
                      <a:pt x="620" y="1326"/>
                    </a:lnTo>
                    <a:lnTo>
                      <a:pt x="624" y="1322"/>
                    </a:lnTo>
                    <a:lnTo>
                      <a:pt x="626" y="1316"/>
                    </a:lnTo>
                    <a:lnTo>
                      <a:pt x="628" y="1312"/>
                    </a:lnTo>
                    <a:lnTo>
                      <a:pt x="632" y="1308"/>
                    </a:lnTo>
                    <a:lnTo>
                      <a:pt x="638" y="1306"/>
                    </a:lnTo>
                    <a:lnTo>
                      <a:pt x="640" y="1304"/>
                    </a:lnTo>
                    <a:lnTo>
                      <a:pt x="642" y="1302"/>
                    </a:lnTo>
                    <a:lnTo>
                      <a:pt x="640" y="1300"/>
                    </a:lnTo>
                    <a:lnTo>
                      <a:pt x="640" y="1296"/>
                    </a:lnTo>
                    <a:lnTo>
                      <a:pt x="632" y="1288"/>
                    </a:lnTo>
                    <a:lnTo>
                      <a:pt x="628" y="1282"/>
                    </a:lnTo>
                    <a:lnTo>
                      <a:pt x="626" y="1278"/>
                    </a:lnTo>
                    <a:lnTo>
                      <a:pt x="624" y="1272"/>
                    </a:lnTo>
                    <a:lnTo>
                      <a:pt x="620" y="1268"/>
                    </a:lnTo>
                    <a:lnTo>
                      <a:pt x="620" y="1266"/>
                    </a:lnTo>
                    <a:lnTo>
                      <a:pt x="620" y="1264"/>
                    </a:lnTo>
                    <a:lnTo>
                      <a:pt x="624" y="1260"/>
                    </a:lnTo>
                    <a:lnTo>
                      <a:pt x="638" y="1256"/>
                    </a:lnTo>
                    <a:lnTo>
                      <a:pt x="652" y="1254"/>
                    </a:lnTo>
                    <a:lnTo>
                      <a:pt x="656" y="1254"/>
                    </a:lnTo>
                    <a:lnTo>
                      <a:pt x="664" y="1254"/>
                    </a:lnTo>
                    <a:lnTo>
                      <a:pt x="668" y="1260"/>
                    </a:lnTo>
                    <a:lnTo>
                      <a:pt x="670" y="1266"/>
                    </a:lnTo>
                    <a:lnTo>
                      <a:pt x="674" y="1272"/>
                    </a:lnTo>
                    <a:lnTo>
                      <a:pt x="678" y="1280"/>
                    </a:lnTo>
                    <a:lnTo>
                      <a:pt x="680" y="1284"/>
                    </a:lnTo>
                    <a:lnTo>
                      <a:pt x="688" y="1300"/>
                    </a:lnTo>
                    <a:lnTo>
                      <a:pt x="690" y="1304"/>
                    </a:lnTo>
                    <a:lnTo>
                      <a:pt x="698" y="1318"/>
                    </a:lnTo>
                    <a:lnTo>
                      <a:pt x="700" y="1324"/>
                    </a:lnTo>
                    <a:lnTo>
                      <a:pt x="704" y="1328"/>
                    </a:lnTo>
                    <a:lnTo>
                      <a:pt x="712" y="1330"/>
                    </a:lnTo>
                    <a:lnTo>
                      <a:pt x="734" y="1330"/>
                    </a:lnTo>
                    <a:lnTo>
                      <a:pt x="748" y="1330"/>
                    </a:lnTo>
                    <a:lnTo>
                      <a:pt x="760" y="1334"/>
                    </a:lnTo>
                    <a:lnTo>
                      <a:pt x="774" y="1338"/>
                    </a:lnTo>
                    <a:lnTo>
                      <a:pt x="782" y="1338"/>
                    </a:lnTo>
                    <a:lnTo>
                      <a:pt x="788" y="1338"/>
                    </a:lnTo>
                    <a:lnTo>
                      <a:pt x="794" y="1334"/>
                    </a:lnTo>
                    <a:lnTo>
                      <a:pt x="802" y="1332"/>
                    </a:lnTo>
                    <a:lnTo>
                      <a:pt x="808" y="1334"/>
                    </a:lnTo>
                    <a:lnTo>
                      <a:pt x="814" y="1338"/>
                    </a:lnTo>
                    <a:lnTo>
                      <a:pt x="820" y="1340"/>
                    </a:lnTo>
                    <a:lnTo>
                      <a:pt x="824" y="1348"/>
                    </a:lnTo>
                    <a:lnTo>
                      <a:pt x="826" y="1354"/>
                    </a:lnTo>
                    <a:lnTo>
                      <a:pt x="828" y="1360"/>
                    </a:lnTo>
                    <a:lnTo>
                      <a:pt x="828" y="1368"/>
                    </a:lnTo>
                    <a:lnTo>
                      <a:pt x="814" y="1402"/>
                    </a:lnTo>
                    <a:lnTo>
                      <a:pt x="810" y="1408"/>
                    </a:lnTo>
                    <a:lnTo>
                      <a:pt x="806" y="1410"/>
                    </a:lnTo>
                    <a:lnTo>
                      <a:pt x="802" y="1412"/>
                    </a:lnTo>
                    <a:lnTo>
                      <a:pt x="798" y="1416"/>
                    </a:lnTo>
                    <a:lnTo>
                      <a:pt x="796" y="1422"/>
                    </a:lnTo>
                    <a:lnTo>
                      <a:pt x="792" y="1428"/>
                    </a:lnTo>
                    <a:lnTo>
                      <a:pt x="786" y="1434"/>
                    </a:lnTo>
                    <a:lnTo>
                      <a:pt x="780" y="1438"/>
                    </a:lnTo>
                    <a:lnTo>
                      <a:pt x="774" y="1438"/>
                    </a:lnTo>
                    <a:lnTo>
                      <a:pt x="760" y="1438"/>
                    </a:lnTo>
                    <a:lnTo>
                      <a:pt x="754" y="1438"/>
                    </a:lnTo>
                    <a:lnTo>
                      <a:pt x="748" y="1434"/>
                    </a:lnTo>
                    <a:lnTo>
                      <a:pt x="742" y="1430"/>
                    </a:lnTo>
                    <a:lnTo>
                      <a:pt x="734" y="1430"/>
                    </a:lnTo>
                    <a:lnTo>
                      <a:pt x="712" y="1436"/>
                    </a:lnTo>
                    <a:lnTo>
                      <a:pt x="704" y="1438"/>
                    </a:lnTo>
                    <a:lnTo>
                      <a:pt x="696" y="1436"/>
                    </a:lnTo>
                    <a:lnTo>
                      <a:pt x="682" y="1432"/>
                    </a:lnTo>
                    <a:lnTo>
                      <a:pt x="666" y="1428"/>
                    </a:lnTo>
                    <a:lnTo>
                      <a:pt x="662" y="1428"/>
                    </a:lnTo>
                    <a:lnTo>
                      <a:pt x="656" y="1428"/>
                    </a:lnTo>
                    <a:lnTo>
                      <a:pt x="650" y="1424"/>
                    </a:lnTo>
                    <a:lnTo>
                      <a:pt x="638" y="1416"/>
                    </a:lnTo>
                    <a:lnTo>
                      <a:pt x="632" y="1412"/>
                    </a:lnTo>
                    <a:lnTo>
                      <a:pt x="626" y="1410"/>
                    </a:lnTo>
                    <a:lnTo>
                      <a:pt x="618" y="1410"/>
                    </a:lnTo>
                    <a:lnTo>
                      <a:pt x="614" y="1410"/>
                    </a:lnTo>
                    <a:lnTo>
                      <a:pt x="598" y="1412"/>
                    </a:lnTo>
                    <a:lnTo>
                      <a:pt x="584" y="1416"/>
                    </a:lnTo>
                    <a:lnTo>
                      <a:pt x="578" y="1420"/>
                    </a:lnTo>
                    <a:lnTo>
                      <a:pt x="576" y="1428"/>
                    </a:lnTo>
                    <a:lnTo>
                      <a:pt x="576" y="1430"/>
                    </a:lnTo>
                    <a:lnTo>
                      <a:pt x="574" y="1438"/>
                    </a:lnTo>
                    <a:lnTo>
                      <a:pt x="570" y="1442"/>
                    </a:lnTo>
                    <a:lnTo>
                      <a:pt x="554" y="1446"/>
                    </a:lnTo>
                    <a:lnTo>
                      <a:pt x="548" y="1446"/>
                    </a:lnTo>
                    <a:lnTo>
                      <a:pt x="542" y="1442"/>
                    </a:lnTo>
                    <a:lnTo>
                      <a:pt x="534" y="1434"/>
                    </a:lnTo>
                    <a:lnTo>
                      <a:pt x="522" y="1424"/>
                    </a:lnTo>
                    <a:lnTo>
                      <a:pt x="512" y="1414"/>
                    </a:lnTo>
                    <a:lnTo>
                      <a:pt x="508" y="1410"/>
                    </a:lnTo>
                    <a:lnTo>
                      <a:pt x="500" y="1410"/>
                    </a:lnTo>
                    <a:lnTo>
                      <a:pt x="476" y="1410"/>
                    </a:lnTo>
                    <a:lnTo>
                      <a:pt x="470" y="1408"/>
                    </a:lnTo>
                    <a:lnTo>
                      <a:pt x="462" y="1406"/>
                    </a:lnTo>
                    <a:lnTo>
                      <a:pt x="456" y="1404"/>
                    </a:lnTo>
                    <a:lnTo>
                      <a:pt x="442" y="1396"/>
                    </a:lnTo>
                    <a:lnTo>
                      <a:pt x="436" y="1394"/>
                    </a:lnTo>
                    <a:lnTo>
                      <a:pt x="424" y="1386"/>
                    </a:lnTo>
                    <a:lnTo>
                      <a:pt x="422" y="1380"/>
                    </a:lnTo>
                    <a:lnTo>
                      <a:pt x="424" y="1374"/>
                    </a:lnTo>
                    <a:lnTo>
                      <a:pt x="434" y="1358"/>
                    </a:lnTo>
                    <a:lnTo>
                      <a:pt x="436" y="1350"/>
                    </a:lnTo>
                    <a:lnTo>
                      <a:pt x="436" y="1344"/>
                    </a:lnTo>
                    <a:lnTo>
                      <a:pt x="434" y="1338"/>
                    </a:lnTo>
                    <a:lnTo>
                      <a:pt x="428" y="1332"/>
                    </a:lnTo>
                    <a:lnTo>
                      <a:pt x="422" y="1328"/>
                    </a:lnTo>
                    <a:lnTo>
                      <a:pt x="418" y="1326"/>
                    </a:lnTo>
                    <a:lnTo>
                      <a:pt x="406" y="1322"/>
                    </a:lnTo>
                    <a:lnTo>
                      <a:pt x="402" y="1322"/>
                    </a:lnTo>
                    <a:lnTo>
                      <a:pt x="400" y="1324"/>
                    </a:lnTo>
                    <a:lnTo>
                      <a:pt x="400" y="1328"/>
                    </a:lnTo>
                    <a:lnTo>
                      <a:pt x="400" y="1324"/>
                    </a:lnTo>
                    <a:lnTo>
                      <a:pt x="398" y="1324"/>
                    </a:lnTo>
                    <a:lnTo>
                      <a:pt x="396" y="1326"/>
                    </a:lnTo>
                    <a:lnTo>
                      <a:pt x="390" y="1330"/>
                    </a:lnTo>
                    <a:lnTo>
                      <a:pt x="382" y="1332"/>
                    </a:lnTo>
                    <a:lnTo>
                      <a:pt x="378" y="1332"/>
                    </a:lnTo>
                    <a:lnTo>
                      <a:pt x="362" y="1332"/>
                    </a:lnTo>
                    <a:lnTo>
                      <a:pt x="320" y="1332"/>
                    </a:lnTo>
                    <a:lnTo>
                      <a:pt x="312" y="1332"/>
                    </a:lnTo>
                    <a:lnTo>
                      <a:pt x="304" y="1334"/>
                    </a:lnTo>
                    <a:lnTo>
                      <a:pt x="270" y="1348"/>
                    </a:lnTo>
                    <a:lnTo>
                      <a:pt x="254" y="1354"/>
                    </a:lnTo>
                    <a:lnTo>
                      <a:pt x="250" y="1358"/>
                    </a:lnTo>
                    <a:lnTo>
                      <a:pt x="244" y="1360"/>
                    </a:lnTo>
                    <a:lnTo>
                      <a:pt x="242" y="1362"/>
                    </a:lnTo>
                    <a:lnTo>
                      <a:pt x="242" y="1364"/>
                    </a:lnTo>
                    <a:lnTo>
                      <a:pt x="242" y="1362"/>
                    </a:lnTo>
                    <a:lnTo>
                      <a:pt x="240" y="1362"/>
                    </a:lnTo>
                    <a:lnTo>
                      <a:pt x="238" y="1360"/>
                    </a:lnTo>
                    <a:lnTo>
                      <a:pt x="224" y="1360"/>
                    </a:lnTo>
                    <a:lnTo>
                      <a:pt x="220" y="1360"/>
                    </a:lnTo>
                    <a:lnTo>
                      <a:pt x="208" y="1360"/>
                    </a:lnTo>
                    <a:lnTo>
                      <a:pt x="196" y="1356"/>
                    </a:lnTo>
                    <a:lnTo>
                      <a:pt x="190" y="1354"/>
                    </a:lnTo>
                    <a:lnTo>
                      <a:pt x="188" y="1354"/>
                    </a:lnTo>
                    <a:lnTo>
                      <a:pt x="184" y="1354"/>
                    </a:lnTo>
                    <a:lnTo>
                      <a:pt x="182" y="1356"/>
                    </a:lnTo>
                    <a:lnTo>
                      <a:pt x="180" y="1358"/>
                    </a:lnTo>
                    <a:lnTo>
                      <a:pt x="168" y="1374"/>
                    </a:lnTo>
                    <a:lnTo>
                      <a:pt x="158" y="1386"/>
                    </a:lnTo>
                    <a:lnTo>
                      <a:pt x="150" y="1394"/>
                    </a:lnTo>
                    <a:lnTo>
                      <a:pt x="140" y="1406"/>
                    </a:lnTo>
                    <a:lnTo>
                      <a:pt x="130" y="1422"/>
                    </a:lnTo>
                    <a:lnTo>
                      <a:pt x="122" y="1436"/>
                    </a:lnTo>
                    <a:lnTo>
                      <a:pt x="116" y="1460"/>
                    </a:lnTo>
                    <a:lnTo>
                      <a:pt x="114" y="1466"/>
                    </a:lnTo>
                    <a:lnTo>
                      <a:pt x="108" y="1472"/>
                    </a:lnTo>
                    <a:lnTo>
                      <a:pt x="82" y="1484"/>
                    </a:lnTo>
                    <a:lnTo>
                      <a:pt x="70" y="1492"/>
                    </a:lnTo>
                    <a:lnTo>
                      <a:pt x="66" y="1498"/>
                    </a:lnTo>
                    <a:lnTo>
                      <a:pt x="62" y="1502"/>
                    </a:lnTo>
                    <a:lnTo>
                      <a:pt x="52" y="1514"/>
                    </a:lnTo>
                    <a:lnTo>
                      <a:pt x="32" y="1550"/>
                    </a:lnTo>
                    <a:lnTo>
                      <a:pt x="24" y="1564"/>
                    </a:lnTo>
                    <a:lnTo>
                      <a:pt x="12" y="1598"/>
                    </a:lnTo>
                    <a:lnTo>
                      <a:pt x="8" y="1606"/>
                    </a:lnTo>
                    <a:lnTo>
                      <a:pt x="10" y="1614"/>
                    </a:lnTo>
                    <a:lnTo>
                      <a:pt x="16" y="1626"/>
                    </a:lnTo>
                    <a:lnTo>
                      <a:pt x="18" y="1642"/>
                    </a:lnTo>
                    <a:lnTo>
                      <a:pt x="18" y="1666"/>
                    </a:lnTo>
                    <a:lnTo>
                      <a:pt x="16" y="1672"/>
                    </a:lnTo>
                    <a:lnTo>
                      <a:pt x="12" y="1678"/>
                    </a:lnTo>
                    <a:lnTo>
                      <a:pt x="8" y="1684"/>
                    </a:lnTo>
                    <a:lnTo>
                      <a:pt x="6" y="1692"/>
                    </a:lnTo>
                    <a:lnTo>
                      <a:pt x="0" y="1706"/>
                    </a:lnTo>
                    <a:lnTo>
                      <a:pt x="0" y="1712"/>
                    </a:lnTo>
                    <a:lnTo>
                      <a:pt x="0" y="1720"/>
                    </a:lnTo>
                    <a:lnTo>
                      <a:pt x="6" y="1744"/>
                    </a:lnTo>
                    <a:lnTo>
                      <a:pt x="8" y="1750"/>
                    </a:lnTo>
                    <a:lnTo>
                      <a:pt x="12" y="1752"/>
                    </a:lnTo>
                    <a:lnTo>
                      <a:pt x="18" y="1752"/>
                    </a:lnTo>
                    <a:lnTo>
                      <a:pt x="20" y="1752"/>
                    </a:lnTo>
                    <a:lnTo>
                      <a:pt x="18" y="1752"/>
                    </a:lnTo>
                    <a:lnTo>
                      <a:pt x="20" y="1760"/>
                    </a:lnTo>
                    <a:lnTo>
                      <a:pt x="24" y="1764"/>
                    </a:lnTo>
                    <a:lnTo>
                      <a:pt x="26" y="1768"/>
                    </a:lnTo>
                    <a:lnTo>
                      <a:pt x="30" y="1770"/>
                    </a:lnTo>
                    <a:lnTo>
                      <a:pt x="32" y="1768"/>
                    </a:lnTo>
                    <a:lnTo>
                      <a:pt x="30" y="1770"/>
                    </a:lnTo>
                    <a:lnTo>
                      <a:pt x="30" y="1772"/>
                    </a:lnTo>
                    <a:lnTo>
                      <a:pt x="32" y="1772"/>
                    </a:lnTo>
                    <a:lnTo>
                      <a:pt x="36" y="1774"/>
                    </a:lnTo>
                    <a:lnTo>
                      <a:pt x="40" y="1778"/>
                    </a:lnTo>
                    <a:lnTo>
                      <a:pt x="52" y="1804"/>
                    </a:lnTo>
                    <a:lnTo>
                      <a:pt x="56" y="1810"/>
                    </a:lnTo>
                    <a:lnTo>
                      <a:pt x="60" y="1816"/>
                    </a:lnTo>
                    <a:lnTo>
                      <a:pt x="72" y="1824"/>
                    </a:lnTo>
                    <a:lnTo>
                      <a:pt x="84" y="1832"/>
                    </a:lnTo>
                    <a:lnTo>
                      <a:pt x="94" y="1838"/>
                    </a:lnTo>
                    <a:lnTo>
                      <a:pt x="102" y="1844"/>
                    </a:lnTo>
                    <a:lnTo>
                      <a:pt x="128" y="1864"/>
                    </a:lnTo>
                    <a:lnTo>
                      <a:pt x="136" y="1868"/>
                    </a:lnTo>
                    <a:lnTo>
                      <a:pt x="142" y="1870"/>
                    </a:lnTo>
                    <a:lnTo>
                      <a:pt x="146" y="1870"/>
                    </a:lnTo>
                    <a:lnTo>
                      <a:pt x="152" y="1868"/>
                    </a:lnTo>
                    <a:lnTo>
                      <a:pt x="154" y="1868"/>
                    </a:lnTo>
                    <a:lnTo>
                      <a:pt x="154" y="1866"/>
                    </a:lnTo>
                    <a:lnTo>
                      <a:pt x="154" y="1868"/>
                    </a:lnTo>
                    <a:lnTo>
                      <a:pt x="158" y="1868"/>
                    </a:lnTo>
                    <a:lnTo>
                      <a:pt x="162" y="1870"/>
                    </a:lnTo>
                    <a:lnTo>
                      <a:pt x="166" y="1870"/>
                    </a:lnTo>
                    <a:lnTo>
                      <a:pt x="182" y="1868"/>
                    </a:lnTo>
                    <a:lnTo>
                      <a:pt x="206" y="1862"/>
                    </a:lnTo>
                    <a:lnTo>
                      <a:pt x="218" y="1860"/>
                    </a:lnTo>
                    <a:lnTo>
                      <a:pt x="224" y="1860"/>
                    </a:lnTo>
                    <a:lnTo>
                      <a:pt x="232" y="1860"/>
                    </a:lnTo>
                    <a:lnTo>
                      <a:pt x="244" y="1860"/>
                    </a:lnTo>
                    <a:lnTo>
                      <a:pt x="260" y="1856"/>
                    </a:lnTo>
                    <a:lnTo>
                      <a:pt x="274" y="1852"/>
                    </a:lnTo>
                    <a:lnTo>
                      <a:pt x="282" y="1850"/>
                    </a:lnTo>
                    <a:lnTo>
                      <a:pt x="288" y="1844"/>
                    </a:lnTo>
                    <a:lnTo>
                      <a:pt x="294" y="1842"/>
                    </a:lnTo>
                    <a:lnTo>
                      <a:pt x="300" y="1838"/>
                    </a:lnTo>
                    <a:lnTo>
                      <a:pt x="306" y="1838"/>
                    </a:lnTo>
                    <a:lnTo>
                      <a:pt x="312" y="1840"/>
                    </a:lnTo>
                    <a:lnTo>
                      <a:pt x="320" y="1840"/>
                    </a:lnTo>
                    <a:lnTo>
                      <a:pt x="322" y="1840"/>
                    </a:lnTo>
                    <a:lnTo>
                      <a:pt x="330" y="1842"/>
                    </a:lnTo>
                    <a:lnTo>
                      <a:pt x="334" y="1846"/>
                    </a:lnTo>
                    <a:lnTo>
                      <a:pt x="346" y="1862"/>
                    </a:lnTo>
                    <a:lnTo>
                      <a:pt x="352" y="1868"/>
                    </a:lnTo>
                    <a:lnTo>
                      <a:pt x="358" y="1870"/>
                    </a:lnTo>
                    <a:lnTo>
                      <a:pt x="362" y="1870"/>
                    </a:lnTo>
                    <a:lnTo>
                      <a:pt x="370" y="1870"/>
                    </a:lnTo>
                    <a:lnTo>
                      <a:pt x="378" y="1874"/>
                    </a:lnTo>
                    <a:lnTo>
                      <a:pt x="384" y="1876"/>
                    </a:lnTo>
                    <a:lnTo>
                      <a:pt x="388" y="1878"/>
                    </a:lnTo>
                    <a:lnTo>
                      <a:pt x="392" y="1878"/>
                    </a:lnTo>
                    <a:lnTo>
                      <a:pt x="392" y="1876"/>
                    </a:lnTo>
                    <a:lnTo>
                      <a:pt x="392" y="1878"/>
                    </a:lnTo>
                    <a:lnTo>
                      <a:pt x="394" y="1878"/>
                    </a:lnTo>
                    <a:lnTo>
                      <a:pt x="398" y="1878"/>
                    </a:lnTo>
                    <a:lnTo>
                      <a:pt x="404" y="1880"/>
                    </a:lnTo>
                    <a:lnTo>
                      <a:pt x="408" y="1884"/>
                    </a:lnTo>
                    <a:lnTo>
                      <a:pt x="410" y="1890"/>
                    </a:lnTo>
                    <a:lnTo>
                      <a:pt x="410" y="1896"/>
                    </a:lnTo>
                    <a:lnTo>
                      <a:pt x="410" y="1900"/>
                    </a:lnTo>
                    <a:lnTo>
                      <a:pt x="410" y="1908"/>
                    </a:lnTo>
                    <a:lnTo>
                      <a:pt x="410" y="1916"/>
                    </a:lnTo>
                    <a:lnTo>
                      <a:pt x="410" y="1920"/>
                    </a:lnTo>
                    <a:lnTo>
                      <a:pt x="410" y="1936"/>
                    </a:lnTo>
                    <a:lnTo>
                      <a:pt x="410" y="1950"/>
                    </a:lnTo>
                    <a:lnTo>
                      <a:pt x="412" y="1956"/>
                    </a:lnTo>
                    <a:lnTo>
                      <a:pt x="414" y="1964"/>
                    </a:lnTo>
                    <a:lnTo>
                      <a:pt x="434" y="1990"/>
                    </a:lnTo>
                    <a:lnTo>
                      <a:pt x="438" y="1994"/>
                    </a:lnTo>
                    <a:lnTo>
                      <a:pt x="440" y="1994"/>
                    </a:lnTo>
                    <a:lnTo>
                      <a:pt x="442" y="1994"/>
                    </a:lnTo>
                    <a:lnTo>
                      <a:pt x="440" y="1996"/>
                    </a:lnTo>
                    <a:lnTo>
                      <a:pt x="440" y="1998"/>
                    </a:lnTo>
                    <a:lnTo>
                      <a:pt x="444" y="2002"/>
                    </a:lnTo>
                    <a:lnTo>
                      <a:pt x="452" y="2014"/>
                    </a:lnTo>
                    <a:lnTo>
                      <a:pt x="456" y="2020"/>
                    </a:lnTo>
                    <a:lnTo>
                      <a:pt x="458" y="2026"/>
                    </a:lnTo>
                    <a:lnTo>
                      <a:pt x="458" y="2034"/>
                    </a:lnTo>
                    <a:lnTo>
                      <a:pt x="458" y="2038"/>
                    </a:lnTo>
                    <a:lnTo>
                      <a:pt x="458" y="2046"/>
                    </a:lnTo>
                    <a:lnTo>
                      <a:pt x="460" y="2054"/>
                    </a:lnTo>
                    <a:lnTo>
                      <a:pt x="468" y="2096"/>
                    </a:lnTo>
                    <a:lnTo>
                      <a:pt x="472" y="2112"/>
                    </a:lnTo>
                    <a:lnTo>
                      <a:pt x="476" y="2124"/>
                    </a:lnTo>
                    <a:lnTo>
                      <a:pt x="478" y="2134"/>
                    </a:lnTo>
                    <a:lnTo>
                      <a:pt x="472" y="2144"/>
                    </a:lnTo>
                    <a:lnTo>
                      <a:pt x="462" y="2166"/>
                    </a:lnTo>
                    <a:lnTo>
                      <a:pt x="460" y="2172"/>
                    </a:lnTo>
                    <a:lnTo>
                      <a:pt x="458" y="2180"/>
                    </a:lnTo>
                    <a:lnTo>
                      <a:pt x="458" y="2204"/>
                    </a:lnTo>
                    <a:lnTo>
                      <a:pt x="460" y="2212"/>
                    </a:lnTo>
                    <a:lnTo>
                      <a:pt x="460" y="2210"/>
                    </a:lnTo>
                    <a:lnTo>
                      <a:pt x="460" y="2212"/>
                    </a:lnTo>
                    <a:lnTo>
                      <a:pt x="456" y="2220"/>
                    </a:lnTo>
                    <a:lnTo>
                      <a:pt x="452" y="2234"/>
                    </a:lnTo>
                    <a:lnTo>
                      <a:pt x="450" y="2242"/>
                    </a:lnTo>
                    <a:lnTo>
                      <a:pt x="452" y="2248"/>
                    </a:lnTo>
                    <a:lnTo>
                      <a:pt x="484" y="2302"/>
                    </a:lnTo>
                    <a:lnTo>
                      <a:pt x="488" y="2308"/>
                    </a:lnTo>
                    <a:lnTo>
                      <a:pt x="488" y="2314"/>
                    </a:lnTo>
                    <a:lnTo>
                      <a:pt x="490" y="2328"/>
                    </a:lnTo>
                    <a:lnTo>
                      <a:pt x="496" y="2380"/>
                    </a:lnTo>
                    <a:lnTo>
                      <a:pt x="500" y="2386"/>
                    </a:lnTo>
                    <a:lnTo>
                      <a:pt x="504" y="2392"/>
                    </a:lnTo>
                    <a:lnTo>
                      <a:pt x="520" y="2402"/>
                    </a:lnTo>
                    <a:lnTo>
                      <a:pt x="528" y="2406"/>
                    </a:lnTo>
                    <a:lnTo>
                      <a:pt x="528" y="2404"/>
                    </a:lnTo>
                    <a:lnTo>
                      <a:pt x="528" y="2406"/>
                    </a:lnTo>
                    <a:lnTo>
                      <a:pt x="532" y="2414"/>
                    </a:lnTo>
                    <a:lnTo>
                      <a:pt x="534" y="2420"/>
                    </a:lnTo>
                    <a:lnTo>
                      <a:pt x="540" y="2434"/>
                    </a:lnTo>
                    <a:lnTo>
                      <a:pt x="546" y="2458"/>
                    </a:lnTo>
                    <a:lnTo>
                      <a:pt x="548" y="2474"/>
                    </a:lnTo>
                    <a:lnTo>
                      <a:pt x="548" y="2478"/>
                    </a:lnTo>
                    <a:lnTo>
                      <a:pt x="548" y="2486"/>
                    </a:lnTo>
                    <a:lnTo>
                      <a:pt x="552" y="2492"/>
                    </a:lnTo>
                    <a:lnTo>
                      <a:pt x="562" y="2508"/>
                    </a:lnTo>
                    <a:lnTo>
                      <a:pt x="568" y="2512"/>
                    </a:lnTo>
                    <a:lnTo>
                      <a:pt x="574" y="2514"/>
                    </a:lnTo>
                    <a:lnTo>
                      <a:pt x="598" y="2508"/>
                    </a:lnTo>
                    <a:lnTo>
                      <a:pt x="614" y="2504"/>
                    </a:lnTo>
                    <a:lnTo>
                      <a:pt x="638" y="2498"/>
                    </a:lnTo>
                    <a:lnTo>
                      <a:pt x="654" y="2496"/>
                    </a:lnTo>
                    <a:lnTo>
                      <a:pt x="676" y="2496"/>
                    </a:lnTo>
                    <a:lnTo>
                      <a:pt x="684" y="2494"/>
                    </a:lnTo>
                    <a:lnTo>
                      <a:pt x="690" y="2490"/>
                    </a:lnTo>
                    <a:lnTo>
                      <a:pt x="748" y="2424"/>
                    </a:lnTo>
                    <a:lnTo>
                      <a:pt x="756" y="2410"/>
                    </a:lnTo>
                    <a:lnTo>
                      <a:pt x="770" y="2376"/>
                    </a:lnTo>
                    <a:lnTo>
                      <a:pt x="770" y="2370"/>
                    </a:lnTo>
                    <a:lnTo>
                      <a:pt x="770" y="2368"/>
                    </a:lnTo>
                    <a:lnTo>
                      <a:pt x="768" y="2368"/>
                    </a:lnTo>
                    <a:lnTo>
                      <a:pt x="770" y="2368"/>
                    </a:lnTo>
                    <a:lnTo>
                      <a:pt x="772" y="2366"/>
                    </a:lnTo>
                    <a:lnTo>
                      <a:pt x="772" y="2364"/>
                    </a:lnTo>
                    <a:lnTo>
                      <a:pt x="774" y="2358"/>
                    </a:lnTo>
                    <a:lnTo>
                      <a:pt x="778" y="2354"/>
                    </a:lnTo>
                    <a:lnTo>
                      <a:pt x="806" y="2334"/>
                    </a:lnTo>
                    <a:lnTo>
                      <a:pt x="810" y="2328"/>
                    </a:lnTo>
                    <a:lnTo>
                      <a:pt x="814" y="2322"/>
                    </a:lnTo>
                    <a:lnTo>
                      <a:pt x="818" y="2308"/>
                    </a:lnTo>
                    <a:lnTo>
                      <a:pt x="820" y="2300"/>
                    </a:lnTo>
                    <a:lnTo>
                      <a:pt x="820" y="2292"/>
                    </a:lnTo>
                    <a:lnTo>
                      <a:pt x="814" y="2268"/>
                    </a:lnTo>
                    <a:lnTo>
                      <a:pt x="814" y="2260"/>
                    </a:lnTo>
                    <a:lnTo>
                      <a:pt x="816" y="2254"/>
                    </a:lnTo>
                    <a:lnTo>
                      <a:pt x="826" y="2238"/>
                    </a:lnTo>
                    <a:lnTo>
                      <a:pt x="832" y="2232"/>
                    </a:lnTo>
                    <a:lnTo>
                      <a:pt x="838" y="2228"/>
                    </a:lnTo>
                    <a:lnTo>
                      <a:pt x="874" y="2206"/>
                    </a:lnTo>
                    <a:lnTo>
                      <a:pt x="880" y="2202"/>
                    </a:lnTo>
                    <a:lnTo>
                      <a:pt x="884" y="2194"/>
                    </a:lnTo>
                    <a:lnTo>
                      <a:pt x="886" y="2190"/>
                    </a:lnTo>
                    <a:lnTo>
                      <a:pt x="894" y="2176"/>
                    </a:lnTo>
                    <a:lnTo>
                      <a:pt x="896" y="2170"/>
                    </a:lnTo>
                    <a:lnTo>
                      <a:pt x="898" y="2162"/>
                    </a:lnTo>
                    <a:lnTo>
                      <a:pt x="898" y="2156"/>
                    </a:lnTo>
                    <a:lnTo>
                      <a:pt x="892" y="2132"/>
                    </a:lnTo>
                    <a:lnTo>
                      <a:pt x="890" y="2116"/>
                    </a:lnTo>
                    <a:lnTo>
                      <a:pt x="890" y="2112"/>
                    </a:lnTo>
                    <a:lnTo>
                      <a:pt x="890" y="2108"/>
                    </a:lnTo>
                    <a:lnTo>
                      <a:pt x="888" y="2106"/>
                    </a:lnTo>
                    <a:lnTo>
                      <a:pt x="886" y="2108"/>
                    </a:lnTo>
                    <a:lnTo>
                      <a:pt x="888" y="2106"/>
                    </a:lnTo>
                    <a:lnTo>
                      <a:pt x="888" y="2102"/>
                    </a:lnTo>
                    <a:lnTo>
                      <a:pt x="886" y="2098"/>
                    </a:lnTo>
                    <a:lnTo>
                      <a:pt x="882" y="2094"/>
                    </a:lnTo>
                    <a:lnTo>
                      <a:pt x="880" y="2086"/>
                    </a:lnTo>
                    <a:lnTo>
                      <a:pt x="880" y="2054"/>
                    </a:lnTo>
                    <a:lnTo>
                      <a:pt x="880" y="2046"/>
                    </a:lnTo>
                    <a:lnTo>
                      <a:pt x="876" y="2038"/>
                    </a:lnTo>
                    <a:lnTo>
                      <a:pt x="874" y="2032"/>
                    </a:lnTo>
                    <a:lnTo>
                      <a:pt x="872" y="2026"/>
                    </a:lnTo>
                    <a:lnTo>
                      <a:pt x="876" y="2020"/>
                    </a:lnTo>
                    <a:lnTo>
                      <a:pt x="880" y="2016"/>
                    </a:lnTo>
                    <a:lnTo>
                      <a:pt x="880" y="2012"/>
                    </a:lnTo>
                    <a:lnTo>
                      <a:pt x="882" y="2006"/>
                    </a:lnTo>
                    <a:lnTo>
                      <a:pt x="884" y="2000"/>
                    </a:lnTo>
                    <a:lnTo>
                      <a:pt x="894" y="1984"/>
                    </a:lnTo>
                    <a:lnTo>
                      <a:pt x="900" y="1978"/>
                    </a:lnTo>
                    <a:lnTo>
                      <a:pt x="906" y="1974"/>
                    </a:lnTo>
                    <a:lnTo>
                      <a:pt x="912" y="1970"/>
                    </a:lnTo>
                    <a:lnTo>
                      <a:pt x="918" y="1968"/>
                    </a:lnTo>
                    <a:lnTo>
                      <a:pt x="922" y="1960"/>
                    </a:lnTo>
                    <a:lnTo>
                      <a:pt x="934" y="1936"/>
                    </a:lnTo>
                    <a:lnTo>
                      <a:pt x="940" y="1930"/>
                    </a:lnTo>
                    <a:lnTo>
                      <a:pt x="946" y="1924"/>
                    </a:lnTo>
                    <a:lnTo>
                      <a:pt x="970" y="1912"/>
                    </a:lnTo>
                    <a:lnTo>
                      <a:pt x="984" y="1902"/>
                    </a:lnTo>
                    <a:lnTo>
                      <a:pt x="1012" y="1874"/>
                    </a:lnTo>
                    <a:lnTo>
                      <a:pt x="1016" y="1868"/>
                    </a:lnTo>
                    <a:lnTo>
                      <a:pt x="1020" y="1862"/>
                    </a:lnTo>
                    <a:lnTo>
                      <a:pt x="1044" y="1808"/>
                    </a:lnTo>
                    <a:lnTo>
                      <a:pt x="1048" y="1792"/>
                    </a:lnTo>
                    <a:lnTo>
                      <a:pt x="1054" y="1770"/>
                    </a:lnTo>
                    <a:lnTo>
                      <a:pt x="1054" y="1766"/>
                    </a:lnTo>
                    <a:lnTo>
                      <a:pt x="1054" y="1764"/>
                    </a:lnTo>
                    <a:lnTo>
                      <a:pt x="1050" y="1764"/>
                    </a:lnTo>
                    <a:lnTo>
                      <a:pt x="1048" y="1764"/>
                    </a:lnTo>
                    <a:lnTo>
                      <a:pt x="976" y="1780"/>
                    </a:lnTo>
                    <a:lnTo>
                      <a:pt x="968" y="1780"/>
                    </a:lnTo>
                    <a:lnTo>
                      <a:pt x="960" y="1778"/>
                    </a:lnTo>
                    <a:lnTo>
                      <a:pt x="956" y="1774"/>
                    </a:lnTo>
                    <a:lnTo>
                      <a:pt x="944" y="1766"/>
                    </a:lnTo>
                    <a:lnTo>
                      <a:pt x="934" y="1754"/>
                    </a:lnTo>
                    <a:lnTo>
                      <a:pt x="904" y="1710"/>
                    </a:lnTo>
                    <a:lnTo>
                      <a:pt x="898" y="1704"/>
                    </a:lnTo>
                    <a:lnTo>
                      <a:pt x="892" y="1700"/>
                    </a:lnTo>
                    <a:lnTo>
                      <a:pt x="886" y="1696"/>
                    </a:lnTo>
                    <a:lnTo>
                      <a:pt x="880" y="1692"/>
                    </a:lnTo>
                    <a:lnTo>
                      <a:pt x="876" y="1686"/>
                    </a:lnTo>
                    <a:lnTo>
                      <a:pt x="864" y="1670"/>
                    </a:lnTo>
                    <a:lnTo>
                      <a:pt x="860" y="1664"/>
                    </a:lnTo>
                    <a:lnTo>
                      <a:pt x="858" y="1656"/>
                    </a:lnTo>
                    <a:lnTo>
                      <a:pt x="852" y="1642"/>
                    </a:lnTo>
                    <a:lnTo>
                      <a:pt x="848" y="1626"/>
                    </a:lnTo>
                    <a:lnTo>
                      <a:pt x="842" y="1602"/>
                    </a:lnTo>
                    <a:lnTo>
                      <a:pt x="840" y="1596"/>
                    </a:lnTo>
                    <a:lnTo>
                      <a:pt x="834" y="1590"/>
                    </a:lnTo>
                    <a:lnTo>
                      <a:pt x="826" y="1582"/>
                    </a:lnTo>
                    <a:lnTo>
                      <a:pt x="822" y="1574"/>
                    </a:lnTo>
                    <a:lnTo>
                      <a:pt x="818" y="1568"/>
                    </a:lnTo>
                    <a:lnTo>
                      <a:pt x="814" y="1544"/>
                    </a:lnTo>
                    <a:lnTo>
                      <a:pt x="808" y="1530"/>
                    </a:lnTo>
                    <a:lnTo>
                      <a:pt x="796" y="1504"/>
                    </a:lnTo>
                    <a:lnTo>
                      <a:pt x="786" y="1492"/>
                    </a:lnTo>
                    <a:lnTo>
                      <a:pt x="768" y="1474"/>
                    </a:lnTo>
                    <a:lnTo>
                      <a:pt x="766" y="1470"/>
                    </a:lnTo>
                    <a:lnTo>
                      <a:pt x="770" y="1472"/>
                    </a:lnTo>
                    <a:lnTo>
                      <a:pt x="794" y="1484"/>
                    </a:lnTo>
                    <a:lnTo>
                      <a:pt x="798" y="1484"/>
                    </a:lnTo>
                    <a:lnTo>
                      <a:pt x="800" y="1484"/>
                    </a:lnTo>
                    <a:lnTo>
                      <a:pt x="804" y="1482"/>
                    </a:lnTo>
                    <a:lnTo>
                      <a:pt x="804" y="1480"/>
                    </a:lnTo>
                    <a:lnTo>
                      <a:pt x="808" y="1476"/>
                    </a:lnTo>
                    <a:lnTo>
                      <a:pt x="810" y="1474"/>
                    </a:lnTo>
                    <a:lnTo>
                      <a:pt x="810" y="1472"/>
                    </a:lnTo>
                    <a:lnTo>
                      <a:pt x="812" y="1474"/>
                    </a:lnTo>
                    <a:lnTo>
                      <a:pt x="814" y="1476"/>
                    </a:lnTo>
                    <a:lnTo>
                      <a:pt x="818" y="1480"/>
                    </a:lnTo>
                    <a:lnTo>
                      <a:pt x="824" y="1494"/>
                    </a:lnTo>
                    <a:lnTo>
                      <a:pt x="856" y="1550"/>
                    </a:lnTo>
                    <a:lnTo>
                      <a:pt x="866" y="1562"/>
                    </a:lnTo>
                    <a:lnTo>
                      <a:pt x="874" y="1570"/>
                    </a:lnTo>
                    <a:lnTo>
                      <a:pt x="878" y="1576"/>
                    </a:lnTo>
                    <a:lnTo>
                      <a:pt x="882" y="1584"/>
                    </a:lnTo>
                    <a:lnTo>
                      <a:pt x="886" y="1598"/>
                    </a:lnTo>
                    <a:lnTo>
                      <a:pt x="892" y="1614"/>
                    </a:lnTo>
                    <a:lnTo>
                      <a:pt x="898" y="1636"/>
                    </a:lnTo>
                    <a:lnTo>
                      <a:pt x="900" y="1644"/>
                    </a:lnTo>
                    <a:lnTo>
                      <a:pt x="904" y="1650"/>
                    </a:lnTo>
                    <a:lnTo>
                      <a:pt x="924" y="1668"/>
                    </a:lnTo>
                    <a:lnTo>
                      <a:pt x="928" y="1674"/>
                    </a:lnTo>
                    <a:lnTo>
                      <a:pt x="928" y="1678"/>
                    </a:lnTo>
                    <a:lnTo>
                      <a:pt x="928" y="1684"/>
                    </a:lnTo>
                    <a:lnTo>
                      <a:pt x="932" y="1690"/>
                    </a:lnTo>
                    <a:lnTo>
                      <a:pt x="936" y="1696"/>
                    </a:lnTo>
                    <a:lnTo>
                      <a:pt x="942" y="1710"/>
                    </a:lnTo>
                    <a:lnTo>
                      <a:pt x="954" y="1736"/>
                    </a:lnTo>
                    <a:lnTo>
                      <a:pt x="960" y="1740"/>
                    </a:lnTo>
                    <a:lnTo>
                      <a:pt x="966" y="1740"/>
                    </a:lnTo>
                    <a:lnTo>
                      <a:pt x="980" y="1736"/>
                    </a:lnTo>
                    <a:lnTo>
                      <a:pt x="996" y="1732"/>
                    </a:lnTo>
                    <a:lnTo>
                      <a:pt x="1000" y="1732"/>
                    </a:lnTo>
                    <a:lnTo>
                      <a:pt x="1006" y="1732"/>
                    </a:lnTo>
                    <a:lnTo>
                      <a:pt x="1012" y="1728"/>
                    </a:lnTo>
                    <a:lnTo>
                      <a:pt x="1020" y="1718"/>
                    </a:lnTo>
                    <a:lnTo>
                      <a:pt x="1028" y="1714"/>
                    </a:lnTo>
                    <a:lnTo>
                      <a:pt x="1034" y="1710"/>
                    </a:lnTo>
                    <a:lnTo>
                      <a:pt x="1048" y="1706"/>
                    </a:lnTo>
                    <a:lnTo>
                      <a:pt x="1064" y="1700"/>
                    </a:lnTo>
                    <a:lnTo>
                      <a:pt x="1088" y="1688"/>
                    </a:lnTo>
                    <a:lnTo>
                      <a:pt x="1096" y="1684"/>
                    </a:lnTo>
                    <a:lnTo>
                      <a:pt x="1102" y="1680"/>
                    </a:lnTo>
                    <a:lnTo>
                      <a:pt x="1128" y="1668"/>
                    </a:lnTo>
                    <a:lnTo>
                      <a:pt x="1134" y="1664"/>
                    </a:lnTo>
                    <a:lnTo>
                      <a:pt x="1140" y="1658"/>
                    </a:lnTo>
                    <a:lnTo>
                      <a:pt x="1158" y="1632"/>
                    </a:lnTo>
                    <a:lnTo>
                      <a:pt x="1168" y="1618"/>
                    </a:lnTo>
                    <a:lnTo>
                      <a:pt x="1170" y="1612"/>
                    </a:lnTo>
                    <a:lnTo>
                      <a:pt x="1180" y="1600"/>
                    </a:lnTo>
                    <a:lnTo>
                      <a:pt x="1188" y="1592"/>
                    </a:lnTo>
                    <a:lnTo>
                      <a:pt x="1188" y="1588"/>
                    </a:lnTo>
                    <a:lnTo>
                      <a:pt x="1190" y="1586"/>
                    </a:lnTo>
                    <a:lnTo>
                      <a:pt x="1188" y="1584"/>
                    </a:lnTo>
                    <a:lnTo>
                      <a:pt x="1186" y="1582"/>
                    </a:lnTo>
                    <a:lnTo>
                      <a:pt x="1160" y="1562"/>
                    </a:lnTo>
                    <a:lnTo>
                      <a:pt x="1154" y="1558"/>
                    </a:lnTo>
                    <a:lnTo>
                      <a:pt x="1148" y="1556"/>
                    </a:lnTo>
                    <a:lnTo>
                      <a:pt x="1144" y="1554"/>
                    </a:lnTo>
                    <a:lnTo>
                      <a:pt x="1140" y="1548"/>
                    </a:lnTo>
                    <a:lnTo>
                      <a:pt x="1138" y="1544"/>
                    </a:lnTo>
                    <a:lnTo>
                      <a:pt x="1132" y="1540"/>
                    </a:lnTo>
                    <a:lnTo>
                      <a:pt x="1126" y="1538"/>
                    </a:lnTo>
                    <a:lnTo>
                      <a:pt x="1102" y="1544"/>
                    </a:lnTo>
                    <a:lnTo>
                      <a:pt x="1096" y="1544"/>
                    </a:lnTo>
                    <a:lnTo>
                      <a:pt x="1088" y="1542"/>
                    </a:lnTo>
                    <a:lnTo>
                      <a:pt x="1082" y="1540"/>
                    </a:lnTo>
                    <a:lnTo>
                      <a:pt x="1076" y="1536"/>
                    </a:lnTo>
                    <a:lnTo>
                      <a:pt x="1070" y="1536"/>
                    </a:lnTo>
                    <a:lnTo>
                      <a:pt x="1058" y="1534"/>
                    </a:lnTo>
                    <a:lnTo>
                      <a:pt x="1054" y="1530"/>
                    </a:lnTo>
                    <a:lnTo>
                      <a:pt x="1048" y="1526"/>
                    </a:lnTo>
                    <a:lnTo>
                      <a:pt x="1044" y="1520"/>
                    </a:lnTo>
                    <a:lnTo>
                      <a:pt x="1040" y="1506"/>
                    </a:lnTo>
                    <a:lnTo>
                      <a:pt x="1036" y="1498"/>
                    </a:lnTo>
                    <a:lnTo>
                      <a:pt x="1032" y="1492"/>
                    </a:lnTo>
                    <a:lnTo>
                      <a:pt x="1022" y="1484"/>
                    </a:lnTo>
                    <a:lnTo>
                      <a:pt x="1018" y="1478"/>
                    </a:lnTo>
                    <a:lnTo>
                      <a:pt x="1018" y="1472"/>
                    </a:lnTo>
                    <a:lnTo>
                      <a:pt x="1018" y="1468"/>
                    </a:lnTo>
                    <a:lnTo>
                      <a:pt x="1022" y="1462"/>
                    </a:lnTo>
                    <a:lnTo>
                      <a:pt x="1026" y="1458"/>
                    </a:lnTo>
                    <a:lnTo>
                      <a:pt x="1026" y="1452"/>
                    </a:lnTo>
                    <a:lnTo>
                      <a:pt x="1028" y="1452"/>
                    </a:lnTo>
                    <a:lnTo>
                      <a:pt x="1032" y="1454"/>
                    </a:lnTo>
                    <a:lnTo>
                      <a:pt x="1040" y="1462"/>
                    </a:lnTo>
                    <a:lnTo>
                      <a:pt x="1052" y="1474"/>
                    </a:lnTo>
                    <a:lnTo>
                      <a:pt x="1060" y="1482"/>
                    </a:lnTo>
                    <a:lnTo>
                      <a:pt x="1072" y="1492"/>
                    </a:lnTo>
                    <a:lnTo>
                      <a:pt x="1088" y="1504"/>
                    </a:lnTo>
                    <a:lnTo>
                      <a:pt x="1102" y="1510"/>
                    </a:lnTo>
                    <a:lnTo>
                      <a:pt x="1116" y="1514"/>
                    </a:lnTo>
                    <a:lnTo>
                      <a:pt x="1124" y="1516"/>
                    </a:lnTo>
                    <a:lnTo>
                      <a:pt x="1132" y="1514"/>
                    </a:lnTo>
                    <a:lnTo>
                      <a:pt x="1136" y="1510"/>
                    </a:lnTo>
                    <a:lnTo>
                      <a:pt x="1144" y="1510"/>
                    </a:lnTo>
                    <a:lnTo>
                      <a:pt x="1150" y="1514"/>
                    </a:lnTo>
                    <a:lnTo>
                      <a:pt x="1158" y="1522"/>
                    </a:lnTo>
                    <a:lnTo>
                      <a:pt x="1164" y="1526"/>
                    </a:lnTo>
                    <a:lnTo>
                      <a:pt x="1172" y="1530"/>
                    </a:lnTo>
                    <a:lnTo>
                      <a:pt x="1206" y="1544"/>
                    </a:lnTo>
                    <a:lnTo>
                      <a:pt x="1218" y="1546"/>
                    </a:lnTo>
                    <a:lnTo>
                      <a:pt x="1222" y="1546"/>
                    </a:lnTo>
                    <a:lnTo>
                      <a:pt x="1230" y="1544"/>
                    </a:lnTo>
                    <a:lnTo>
                      <a:pt x="1244" y="1538"/>
                    </a:lnTo>
                    <a:lnTo>
                      <a:pt x="1260" y="1536"/>
                    </a:lnTo>
                    <a:lnTo>
                      <a:pt x="1292" y="1536"/>
                    </a:lnTo>
                    <a:lnTo>
                      <a:pt x="1300" y="1538"/>
                    </a:lnTo>
                    <a:lnTo>
                      <a:pt x="1306" y="1544"/>
                    </a:lnTo>
                    <a:lnTo>
                      <a:pt x="1316" y="1558"/>
                    </a:lnTo>
                    <a:lnTo>
                      <a:pt x="1320" y="1566"/>
                    </a:lnTo>
                    <a:lnTo>
                      <a:pt x="1326" y="1572"/>
                    </a:lnTo>
                    <a:lnTo>
                      <a:pt x="1336" y="1588"/>
                    </a:lnTo>
                    <a:lnTo>
                      <a:pt x="1346" y="1602"/>
                    </a:lnTo>
                    <a:lnTo>
                      <a:pt x="1354" y="1610"/>
                    </a:lnTo>
                    <a:lnTo>
                      <a:pt x="1360" y="1612"/>
                    </a:lnTo>
                    <a:lnTo>
                      <a:pt x="1366" y="1610"/>
                    </a:lnTo>
                    <a:lnTo>
                      <a:pt x="1382" y="1600"/>
                    </a:lnTo>
                    <a:lnTo>
                      <a:pt x="1386" y="1598"/>
                    </a:lnTo>
                    <a:lnTo>
                      <a:pt x="1388" y="1600"/>
                    </a:lnTo>
                    <a:lnTo>
                      <a:pt x="1390" y="1600"/>
                    </a:lnTo>
                    <a:lnTo>
                      <a:pt x="1390" y="1604"/>
                    </a:lnTo>
                    <a:lnTo>
                      <a:pt x="1398" y="1676"/>
                    </a:lnTo>
                    <a:lnTo>
                      <a:pt x="1402" y="1692"/>
                    </a:lnTo>
                    <a:lnTo>
                      <a:pt x="1408" y="1714"/>
                    </a:lnTo>
                    <a:lnTo>
                      <a:pt x="1414" y="1730"/>
                    </a:lnTo>
                    <a:lnTo>
                      <a:pt x="1434" y="1764"/>
                    </a:lnTo>
                    <a:lnTo>
                      <a:pt x="1442" y="1778"/>
                    </a:lnTo>
                    <a:lnTo>
                      <a:pt x="1444" y="1784"/>
                    </a:lnTo>
                    <a:lnTo>
                      <a:pt x="1452" y="1798"/>
                    </a:lnTo>
                    <a:lnTo>
                      <a:pt x="1464" y="1814"/>
                    </a:lnTo>
                    <a:lnTo>
                      <a:pt x="1466" y="1816"/>
                    </a:lnTo>
                    <a:lnTo>
                      <a:pt x="1468" y="1816"/>
                    </a:lnTo>
                    <a:lnTo>
                      <a:pt x="1470" y="1816"/>
                    </a:lnTo>
                    <a:lnTo>
                      <a:pt x="1472" y="1814"/>
                    </a:lnTo>
                    <a:lnTo>
                      <a:pt x="1474" y="1808"/>
                    </a:lnTo>
                    <a:lnTo>
                      <a:pt x="1484" y="1796"/>
                    </a:lnTo>
                    <a:lnTo>
                      <a:pt x="1492" y="1786"/>
                    </a:lnTo>
                    <a:lnTo>
                      <a:pt x="1500" y="1774"/>
                    </a:lnTo>
                    <a:lnTo>
                      <a:pt x="1504" y="1768"/>
                    </a:lnTo>
                    <a:lnTo>
                      <a:pt x="1506" y="1762"/>
                    </a:lnTo>
                    <a:lnTo>
                      <a:pt x="1506" y="1754"/>
                    </a:lnTo>
                    <a:lnTo>
                      <a:pt x="1506" y="1730"/>
                    </a:lnTo>
                    <a:lnTo>
                      <a:pt x="1510" y="1716"/>
                    </a:lnTo>
                    <a:lnTo>
                      <a:pt x="1514" y="1700"/>
                    </a:lnTo>
                    <a:lnTo>
                      <a:pt x="1518" y="1694"/>
                    </a:lnTo>
                    <a:lnTo>
                      <a:pt x="1522" y="1688"/>
                    </a:lnTo>
                    <a:lnTo>
                      <a:pt x="1540" y="1670"/>
                    </a:lnTo>
                    <a:lnTo>
                      <a:pt x="1554" y="1660"/>
                    </a:lnTo>
                    <a:lnTo>
                      <a:pt x="1578" y="1648"/>
                    </a:lnTo>
                    <a:lnTo>
                      <a:pt x="1590" y="1638"/>
                    </a:lnTo>
                    <a:lnTo>
                      <a:pt x="1598" y="1630"/>
                    </a:lnTo>
                    <a:lnTo>
                      <a:pt x="1604" y="1624"/>
                    </a:lnTo>
                    <a:lnTo>
                      <a:pt x="1608" y="1618"/>
                    </a:lnTo>
                    <a:lnTo>
                      <a:pt x="1612" y="1604"/>
                    </a:lnTo>
                    <a:lnTo>
                      <a:pt x="1616" y="1598"/>
                    </a:lnTo>
                    <a:lnTo>
                      <a:pt x="1622" y="1596"/>
                    </a:lnTo>
                    <a:lnTo>
                      <a:pt x="1636" y="1596"/>
                    </a:lnTo>
                    <a:lnTo>
                      <a:pt x="1644" y="1596"/>
                    </a:lnTo>
                    <a:lnTo>
                      <a:pt x="1652" y="1592"/>
                    </a:lnTo>
                    <a:lnTo>
                      <a:pt x="1666" y="1588"/>
                    </a:lnTo>
                    <a:lnTo>
                      <a:pt x="1676" y="1586"/>
                    </a:lnTo>
                    <a:lnTo>
                      <a:pt x="1686" y="1588"/>
                    </a:lnTo>
                    <a:lnTo>
                      <a:pt x="1688" y="1590"/>
                    </a:lnTo>
                    <a:lnTo>
                      <a:pt x="1694" y="1594"/>
                    </a:lnTo>
                    <a:lnTo>
                      <a:pt x="1700" y="1598"/>
                    </a:lnTo>
                    <a:lnTo>
                      <a:pt x="1702" y="1604"/>
                    </a:lnTo>
                    <a:lnTo>
                      <a:pt x="1706" y="1612"/>
                    </a:lnTo>
                    <a:lnTo>
                      <a:pt x="1708" y="1618"/>
                    </a:lnTo>
                    <a:lnTo>
                      <a:pt x="1714" y="1632"/>
                    </a:lnTo>
                    <a:lnTo>
                      <a:pt x="1728" y="1676"/>
                    </a:lnTo>
                    <a:lnTo>
                      <a:pt x="1732" y="1682"/>
                    </a:lnTo>
                    <a:lnTo>
                      <a:pt x="1738" y="1688"/>
                    </a:lnTo>
                    <a:lnTo>
                      <a:pt x="1744" y="1690"/>
                    </a:lnTo>
                    <a:lnTo>
                      <a:pt x="1750" y="1692"/>
                    </a:lnTo>
                    <a:lnTo>
                      <a:pt x="1758" y="1690"/>
                    </a:lnTo>
                    <a:lnTo>
                      <a:pt x="1764" y="1688"/>
                    </a:lnTo>
                    <a:lnTo>
                      <a:pt x="1770" y="1686"/>
                    </a:lnTo>
                    <a:lnTo>
                      <a:pt x="1776" y="1688"/>
                    </a:lnTo>
                    <a:lnTo>
                      <a:pt x="1780" y="1694"/>
                    </a:lnTo>
                    <a:lnTo>
                      <a:pt x="1782" y="1700"/>
                    </a:lnTo>
                    <a:lnTo>
                      <a:pt x="1788" y="1716"/>
                    </a:lnTo>
                    <a:lnTo>
                      <a:pt x="1790" y="1730"/>
                    </a:lnTo>
                    <a:lnTo>
                      <a:pt x="1790" y="1754"/>
                    </a:lnTo>
                    <a:lnTo>
                      <a:pt x="1790" y="1770"/>
                    </a:lnTo>
                    <a:lnTo>
                      <a:pt x="1790" y="1802"/>
                    </a:lnTo>
                    <a:lnTo>
                      <a:pt x="1792" y="1810"/>
                    </a:lnTo>
                    <a:lnTo>
                      <a:pt x="1796" y="1816"/>
                    </a:lnTo>
                    <a:lnTo>
                      <a:pt x="1804" y="1824"/>
                    </a:lnTo>
                    <a:lnTo>
                      <a:pt x="1814" y="1838"/>
                    </a:lnTo>
                    <a:lnTo>
                      <a:pt x="1816" y="1842"/>
                    </a:lnTo>
                    <a:lnTo>
                      <a:pt x="1822" y="1858"/>
                    </a:lnTo>
                    <a:lnTo>
                      <a:pt x="1826" y="1862"/>
                    </a:lnTo>
                    <a:lnTo>
                      <a:pt x="1834" y="1876"/>
                    </a:lnTo>
                    <a:lnTo>
                      <a:pt x="1842" y="1884"/>
                    </a:lnTo>
                    <a:lnTo>
                      <a:pt x="1854" y="1894"/>
                    </a:lnTo>
                    <a:lnTo>
                      <a:pt x="1872" y="1912"/>
                    </a:lnTo>
                    <a:lnTo>
                      <a:pt x="1878" y="1916"/>
                    </a:lnTo>
                    <a:lnTo>
                      <a:pt x="1880" y="1914"/>
                    </a:lnTo>
                    <a:lnTo>
                      <a:pt x="1884" y="1914"/>
                    </a:lnTo>
                    <a:lnTo>
                      <a:pt x="1886" y="1908"/>
                    </a:lnTo>
                    <a:lnTo>
                      <a:pt x="1886" y="1900"/>
                    </a:lnTo>
                    <a:lnTo>
                      <a:pt x="1880" y="1886"/>
                    </a:lnTo>
                    <a:lnTo>
                      <a:pt x="1874" y="1872"/>
                    </a:lnTo>
                    <a:lnTo>
                      <a:pt x="1872" y="1866"/>
                    </a:lnTo>
                    <a:lnTo>
                      <a:pt x="1862" y="1854"/>
                    </a:lnTo>
                    <a:lnTo>
                      <a:pt x="1854" y="1846"/>
                    </a:lnTo>
                    <a:lnTo>
                      <a:pt x="1842" y="1836"/>
                    </a:lnTo>
                    <a:lnTo>
                      <a:pt x="1836" y="1834"/>
                    </a:lnTo>
                    <a:lnTo>
                      <a:pt x="1824" y="1826"/>
                    </a:lnTo>
                    <a:lnTo>
                      <a:pt x="1820" y="1820"/>
                    </a:lnTo>
                    <a:lnTo>
                      <a:pt x="1818" y="1812"/>
                    </a:lnTo>
                    <a:lnTo>
                      <a:pt x="1812" y="1790"/>
                    </a:lnTo>
                    <a:lnTo>
                      <a:pt x="1810" y="1774"/>
                    </a:lnTo>
                    <a:lnTo>
                      <a:pt x="1810" y="1770"/>
                    </a:lnTo>
                    <a:lnTo>
                      <a:pt x="1812" y="1754"/>
                    </a:lnTo>
                    <a:lnTo>
                      <a:pt x="1816" y="1740"/>
                    </a:lnTo>
                    <a:lnTo>
                      <a:pt x="1818" y="1736"/>
                    </a:lnTo>
                    <a:lnTo>
                      <a:pt x="1820" y="1734"/>
                    </a:lnTo>
                    <a:lnTo>
                      <a:pt x="1824" y="1734"/>
                    </a:lnTo>
                    <a:lnTo>
                      <a:pt x="1826" y="1734"/>
                    </a:lnTo>
                    <a:lnTo>
                      <a:pt x="1842" y="1740"/>
                    </a:lnTo>
                    <a:lnTo>
                      <a:pt x="1848" y="1742"/>
                    </a:lnTo>
                    <a:lnTo>
                      <a:pt x="1854" y="1746"/>
                    </a:lnTo>
                    <a:lnTo>
                      <a:pt x="1858" y="1752"/>
                    </a:lnTo>
                    <a:lnTo>
                      <a:pt x="1864" y="1758"/>
                    </a:lnTo>
                    <a:lnTo>
                      <a:pt x="1872" y="1766"/>
                    </a:lnTo>
                    <a:lnTo>
                      <a:pt x="1884" y="1776"/>
                    </a:lnTo>
                    <a:lnTo>
                      <a:pt x="1888" y="1782"/>
                    </a:lnTo>
                    <a:lnTo>
                      <a:pt x="1894" y="1780"/>
                    </a:lnTo>
                    <a:lnTo>
                      <a:pt x="1898" y="1782"/>
                    </a:lnTo>
                    <a:lnTo>
                      <a:pt x="1902" y="1788"/>
                    </a:lnTo>
                    <a:lnTo>
                      <a:pt x="1904" y="1794"/>
                    </a:lnTo>
                    <a:lnTo>
                      <a:pt x="1906" y="1796"/>
                    </a:lnTo>
                    <a:lnTo>
                      <a:pt x="1908" y="1798"/>
                    </a:lnTo>
                    <a:lnTo>
                      <a:pt x="1912" y="1798"/>
                    </a:lnTo>
                    <a:lnTo>
                      <a:pt x="1914" y="1796"/>
                    </a:lnTo>
                    <a:lnTo>
                      <a:pt x="1940" y="1776"/>
                    </a:lnTo>
                    <a:lnTo>
                      <a:pt x="1952" y="1766"/>
                    </a:lnTo>
                    <a:lnTo>
                      <a:pt x="1962" y="1758"/>
                    </a:lnTo>
                    <a:lnTo>
                      <a:pt x="1964" y="1752"/>
                    </a:lnTo>
                    <a:lnTo>
                      <a:pt x="1964" y="1744"/>
                    </a:lnTo>
                    <a:lnTo>
                      <a:pt x="1950" y="1690"/>
                    </a:lnTo>
                    <a:lnTo>
                      <a:pt x="1946" y="1684"/>
                    </a:lnTo>
                    <a:lnTo>
                      <a:pt x="1942" y="1678"/>
                    </a:lnTo>
                    <a:lnTo>
                      <a:pt x="1932" y="1666"/>
                    </a:lnTo>
                    <a:lnTo>
                      <a:pt x="1922" y="1650"/>
                    </a:lnTo>
                    <a:lnTo>
                      <a:pt x="1914" y="1636"/>
                    </a:lnTo>
                    <a:lnTo>
                      <a:pt x="1912" y="1632"/>
                    </a:lnTo>
                    <a:lnTo>
                      <a:pt x="1910" y="1626"/>
                    </a:lnTo>
                    <a:lnTo>
                      <a:pt x="1912" y="1620"/>
                    </a:lnTo>
                    <a:lnTo>
                      <a:pt x="1924" y="1612"/>
                    </a:lnTo>
                    <a:lnTo>
                      <a:pt x="1930" y="1608"/>
                    </a:lnTo>
                    <a:lnTo>
                      <a:pt x="1942" y="1606"/>
                    </a:lnTo>
                    <a:lnTo>
                      <a:pt x="1948" y="1606"/>
                    </a:lnTo>
                    <a:lnTo>
                      <a:pt x="1954" y="1610"/>
                    </a:lnTo>
                    <a:lnTo>
                      <a:pt x="1970" y="1620"/>
                    </a:lnTo>
                    <a:lnTo>
                      <a:pt x="1972" y="1622"/>
                    </a:lnTo>
                    <a:lnTo>
                      <a:pt x="1974" y="1620"/>
                    </a:lnTo>
                    <a:lnTo>
                      <a:pt x="1976" y="1620"/>
                    </a:lnTo>
                    <a:lnTo>
                      <a:pt x="1976" y="1616"/>
                    </a:lnTo>
                    <a:lnTo>
                      <a:pt x="1976" y="1614"/>
                    </a:lnTo>
                    <a:lnTo>
                      <a:pt x="1978" y="1606"/>
                    </a:lnTo>
                    <a:lnTo>
                      <a:pt x="1984" y="1604"/>
                    </a:lnTo>
                    <a:lnTo>
                      <a:pt x="2008" y="1598"/>
                    </a:lnTo>
                    <a:lnTo>
                      <a:pt x="2014" y="1594"/>
                    </a:lnTo>
                    <a:lnTo>
                      <a:pt x="2020" y="1590"/>
                    </a:lnTo>
                    <a:lnTo>
                      <a:pt x="2024" y="1586"/>
                    </a:lnTo>
                    <a:lnTo>
                      <a:pt x="2030" y="1586"/>
                    </a:lnTo>
                    <a:lnTo>
                      <a:pt x="2040" y="1586"/>
                    </a:lnTo>
                    <a:lnTo>
                      <a:pt x="2052" y="1582"/>
                    </a:lnTo>
                    <a:lnTo>
                      <a:pt x="2056" y="1580"/>
                    </a:lnTo>
                    <a:lnTo>
                      <a:pt x="2072" y="1572"/>
                    </a:lnTo>
                    <a:lnTo>
                      <a:pt x="2076" y="1570"/>
                    </a:lnTo>
                    <a:lnTo>
                      <a:pt x="2090" y="1562"/>
                    </a:lnTo>
                    <a:lnTo>
                      <a:pt x="2106" y="1550"/>
                    </a:lnTo>
                    <a:lnTo>
                      <a:pt x="2112" y="1546"/>
                    </a:lnTo>
                    <a:lnTo>
                      <a:pt x="2116" y="1540"/>
                    </a:lnTo>
                    <a:lnTo>
                      <a:pt x="2120" y="1534"/>
                    </a:lnTo>
                    <a:lnTo>
                      <a:pt x="2126" y="1520"/>
                    </a:lnTo>
                    <a:lnTo>
                      <a:pt x="2130" y="1514"/>
                    </a:lnTo>
                    <a:lnTo>
                      <a:pt x="2138" y="1500"/>
                    </a:lnTo>
                    <a:lnTo>
                      <a:pt x="2148" y="1484"/>
                    </a:lnTo>
                    <a:lnTo>
                      <a:pt x="2150" y="1478"/>
                    </a:lnTo>
                    <a:lnTo>
                      <a:pt x="2152" y="1470"/>
                    </a:lnTo>
                    <a:lnTo>
                      <a:pt x="2152" y="1466"/>
                    </a:lnTo>
                    <a:lnTo>
                      <a:pt x="2150" y="1460"/>
                    </a:lnTo>
                    <a:lnTo>
                      <a:pt x="2148" y="1454"/>
                    </a:lnTo>
                    <a:lnTo>
                      <a:pt x="2146" y="1448"/>
                    </a:lnTo>
                    <a:lnTo>
                      <a:pt x="2148" y="1444"/>
                    </a:lnTo>
                    <a:lnTo>
                      <a:pt x="2150" y="1438"/>
                    </a:lnTo>
                    <a:lnTo>
                      <a:pt x="2148" y="1432"/>
                    </a:lnTo>
                    <a:lnTo>
                      <a:pt x="2146" y="1426"/>
                    </a:lnTo>
                    <a:lnTo>
                      <a:pt x="2140" y="1412"/>
                    </a:lnTo>
                    <a:lnTo>
                      <a:pt x="2126" y="1378"/>
                    </a:lnTo>
                    <a:lnTo>
                      <a:pt x="2122" y="1366"/>
                    </a:lnTo>
                    <a:lnTo>
                      <a:pt x="2124" y="1360"/>
                    </a:lnTo>
                    <a:lnTo>
                      <a:pt x="2128" y="1354"/>
                    </a:lnTo>
                    <a:lnTo>
                      <a:pt x="2136" y="1346"/>
                    </a:lnTo>
                    <a:lnTo>
                      <a:pt x="2150" y="1338"/>
                    </a:lnTo>
                    <a:lnTo>
                      <a:pt x="2154" y="1334"/>
                    </a:lnTo>
                    <a:lnTo>
                      <a:pt x="2160" y="1330"/>
                    </a:lnTo>
                    <a:lnTo>
                      <a:pt x="2162" y="1326"/>
                    </a:lnTo>
                    <a:lnTo>
                      <a:pt x="2160" y="1322"/>
                    </a:lnTo>
                    <a:lnTo>
                      <a:pt x="2154" y="1322"/>
                    </a:lnTo>
                    <a:lnTo>
                      <a:pt x="2140" y="1322"/>
                    </a:lnTo>
                    <a:lnTo>
                      <a:pt x="2128" y="1322"/>
                    </a:lnTo>
                    <a:lnTo>
                      <a:pt x="2118" y="1322"/>
                    </a:lnTo>
                    <a:lnTo>
                      <a:pt x="2114" y="1320"/>
                    </a:lnTo>
                    <a:lnTo>
                      <a:pt x="2110" y="1314"/>
                    </a:lnTo>
                    <a:lnTo>
                      <a:pt x="2106" y="1308"/>
                    </a:lnTo>
                    <a:lnTo>
                      <a:pt x="2098" y="1296"/>
                    </a:lnTo>
                    <a:lnTo>
                      <a:pt x="2096" y="1294"/>
                    </a:lnTo>
                    <a:lnTo>
                      <a:pt x="2096" y="1292"/>
                    </a:lnTo>
                    <a:lnTo>
                      <a:pt x="2100" y="1288"/>
                    </a:lnTo>
                    <a:lnTo>
                      <a:pt x="2106" y="1286"/>
                    </a:lnTo>
                    <a:lnTo>
                      <a:pt x="2120" y="1278"/>
                    </a:lnTo>
                    <a:lnTo>
                      <a:pt x="2126" y="1276"/>
                    </a:lnTo>
                    <a:lnTo>
                      <a:pt x="2138" y="1266"/>
                    </a:lnTo>
                    <a:lnTo>
                      <a:pt x="2146" y="1258"/>
                    </a:lnTo>
                    <a:lnTo>
                      <a:pt x="2152" y="1254"/>
                    </a:lnTo>
                    <a:lnTo>
                      <a:pt x="2158" y="1252"/>
                    </a:lnTo>
                    <a:lnTo>
                      <a:pt x="2158" y="1254"/>
                    </a:lnTo>
                    <a:lnTo>
                      <a:pt x="2160" y="1254"/>
                    </a:lnTo>
                    <a:lnTo>
                      <a:pt x="2158" y="1260"/>
                    </a:lnTo>
                    <a:lnTo>
                      <a:pt x="2156" y="1266"/>
                    </a:lnTo>
                    <a:lnTo>
                      <a:pt x="2154" y="1272"/>
                    </a:lnTo>
                    <a:lnTo>
                      <a:pt x="2158" y="1278"/>
                    </a:lnTo>
                    <a:lnTo>
                      <a:pt x="2162" y="1280"/>
                    </a:lnTo>
                    <a:lnTo>
                      <a:pt x="2166" y="1282"/>
                    </a:lnTo>
                    <a:lnTo>
                      <a:pt x="2180" y="1280"/>
                    </a:lnTo>
                    <a:lnTo>
                      <a:pt x="2194" y="1274"/>
                    </a:lnTo>
                    <a:lnTo>
                      <a:pt x="2202" y="1274"/>
                    </a:lnTo>
                    <a:lnTo>
                      <a:pt x="2208" y="1276"/>
                    </a:lnTo>
                    <a:lnTo>
                      <a:pt x="2214" y="1278"/>
                    </a:lnTo>
                    <a:lnTo>
                      <a:pt x="2220" y="1284"/>
                    </a:lnTo>
                    <a:lnTo>
                      <a:pt x="2224" y="1290"/>
                    </a:lnTo>
                    <a:lnTo>
                      <a:pt x="2228" y="1294"/>
                    </a:lnTo>
                    <a:lnTo>
                      <a:pt x="2230" y="1306"/>
                    </a:lnTo>
                    <a:lnTo>
                      <a:pt x="2230" y="1320"/>
                    </a:lnTo>
                    <a:lnTo>
                      <a:pt x="2230" y="1332"/>
                    </a:lnTo>
                    <a:lnTo>
                      <a:pt x="2228" y="1348"/>
                    </a:lnTo>
                    <a:lnTo>
                      <a:pt x="2224" y="1362"/>
                    </a:lnTo>
                    <a:lnTo>
                      <a:pt x="2222" y="1366"/>
                    </a:lnTo>
                    <a:lnTo>
                      <a:pt x="2224" y="1368"/>
                    </a:lnTo>
                    <a:lnTo>
                      <a:pt x="2226" y="1370"/>
                    </a:lnTo>
                    <a:lnTo>
                      <a:pt x="2228" y="1370"/>
                    </a:lnTo>
                    <a:lnTo>
                      <a:pt x="2232" y="1370"/>
                    </a:lnTo>
                    <a:lnTo>
                      <a:pt x="2240" y="1370"/>
                    </a:lnTo>
                    <a:lnTo>
                      <a:pt x="2248" y="1366"/>
                    </a:lnTo>
                    <a:lnTo>
                      <a:pt x="2252" y="1364"/>
                    </a:lnTo>
                    <a:lnTo>
                      <a:pt x="2264" y="1356"/>
                    </a:lnTo>
                    <a:lnTo>
                      <a:pt x="2274" y="1346"/>
                    </a:lnTo>
                    <a:lnTo>
                      <a:pt x="2278" y="1340"/>
                    </a:lnTo>
                    <a:lnTo>
                      <a:pt x="2276" y="1334"/>
                    </a:lnTo>
                    <a:lnTo>
                      <a:pt x="2264" y="1308"/>
                    </a:lnTo>
                    <a:lnTo>
                      <a:pt x="2260" y="1296"/>
                    </a:lnTo>
                    <a:lnTo>
                      <a:pt x="2260" y="1284"/>
                    </a:lnTo>
                    <a:lnTo>
                      <a:pt x="2260" y="1280"/>
                    </a:lnTo>
                    <a:lnTo>
                      <a:pt x="2260" y="1268"/>
                    </a:lnTo>
                    <a:lnTo>
                      <a:pt x="2256" y="1256"/>
                    </a:lnTo>
                    <a:lnTo>
                      <a:pt x="2254" y="1250"/>
                    </a:lnTo>
                    <a:lnTo>
                      <a:pt x="2252" y="1244"/>
                    </a:lnTo>
                    <a:lnTo>
                      <a:pt x="2256" y="1238"/>
                    </a:lnTo>
                    <a:lnTo>
                      <a:pt x="2266" y="1228"/>
                    </a:lnTo>
                    <a:lnTo>
                      <a:pt x="2274" y="1220"/>
                    </a:lnTo>
                    <a:lnTo>
                      <a:pt x="2280" y="1216"/>
                    </a:lnTo>
                    <a:lnTo>
                      <a:pt x="2286" y="1214"/>
                    </a:lnTo>
                    <a:lnTo>
                      <a:pt x="2290" y="1216"/>
                    </a:lnTo>
                    <a:lnTo>
                      <a:pt x="2292" y="1218"/>
                    </a:lnTo>
                    <a:lnTo>
                      <a:pt x="2292" y="1222"/>
                    </a:lnTo>
                    <a:lnTo>
                      <a:pt x="2294" y="1224"/>
                    </a:lnTo>
                    <a:lnTo>
                      <a:pt x="2304" y="1224"/>
                    </a:lnTo>
                    <a:lnTo>
                      <a:pt x="2310" y="1222"/>
                    </a:lnTo>
                    <a:lnTo>
                      <a:pt x="2314" y="1218"/>
                    </a:lnTo>
                    <a:lnTo>
                      <a:pt x="2320" y="1216"/>
                    </a:lnTo>
                    <a:lnTo>
                      <a:pt x="2326" y="1218"/>
                    </a:lnTo>
                    <a:lnTo>
                      <a:pt x="2332" y="1220"/>
                    </a:lnTo>
                    <a:lnTo>
                      <a:pt x="2338" y="1222"/>
                    </a:lnTo>
                    <a:lnTo>
                      <a:pt x="2344" y="1218"/>
                    </a:lnTo>
                    <a:lnTo>
                      <a:pt x="2362" y="1200"/>
                    </a:lnTo>
                    <a:lnTo>
                      <a:pt x="2374" y="1188"/>
                    </a:lnTo>
                    <a:lnTo>
                      <a:pt x="2382" y="1180"/>
                    </a:lnTo>
                    <a:lnTo>
                      <a:pt x="2392" y="1168"/>
                    </a:lnTo>
                    <a:lnTo>
                      <a:pt x="2422" y="1132"/>
                    </a:lnTo>
                    <a:lnTo>
                      <a:pt x="2430" y="1118"/>
                    </a:lnTo>
                    <a:lnTo>
                      <a:pt x="2442" y="1094"/>
                    </a:lnTo>
                    <a:lnTo>
                      <a:pt x="2446" y="1086"/>
                    </a:lnTo>
                    <a:lnTo>
                      <a:pt x="2446" y="1078"/>
                    </a:lnTo>
                    <a:lnTo>
                      <a:pt x="2446" y="1056"/>
                    </a:lnTo>
                    <a:lnTo>
                      <a:pt x="2448" y="1040"/>
                    </a:lnTo>
                    <a:lnTo>
                      <a:pt x="2454" y="996"/>
                    </a:lnTo>
                    <a:lnTo>
                      <a:pt x="2456" y="980"/>
                    </a:lnTo>
                    <a:lnTo>
                      <a:pt x="2456" y="978"/>
                    </a:lnTo>
                    <a:lnTo>
                      <a:pt x="2454" y="970"/>
                    </a:lnTo>
                    <a:lnTo>
                      <a:pt x="2450" y="964"/>
                    </a:lnTo>
                    <a:lnTo>
                      <a:pt x="2442" y="956"/>
                    </a:lnTo>
                    <a:lnTo>
                      <a:pt x="2436" y="952"/>
                    </a:lnTo>
                    <a:lnTo>
                      <a:pt x="2430" y="954"/>
                    </a:lnTo>
                    <a:lnTo>
                      <a:pt x="2414" y="964"/>
                    </a:lnTo>
                    <a:lnTo>
                      <a:pt x="2406" y="968"/>
                    </a:lnTo>
                    <a:lnTo>
                      <a:pt x="2400" y="966"/>
                    </a:lnTo>
                    <a:lnTo>
                      <a:pt x="2394" y="964"/>
                    </a:lnTo>
                    <a:lnTo>
                      <a:pt x="2388" y="958"/>
                    </a:lnTo>
                    <a:lnTo>
                      <a:pt x="2384" y="952"/>
                    </a:lnTo>
                    <a:lnTo>
                      <a:pt x="2382" y="948"/>
                    </a:lnTo>
                    <a:lnTo>
                      <a:pt x="2378" y="942"/>
                    </a:lnTo>
                    <a:lnTo>
                      <a:pt x="2372" y="940"/>
                    </a:lnTo>
                    <a:lnTo>
                      <a:pt x="2370" y="938"/>
                    </a:lnTo>
                    <a:lnTo>
                      <a:pt x="2372" y="936"/>
                    </a:lnTo>
                    <a:lnTo>
                      <a:pt x="2384" y="924"/>
                    </a:lnTo>
                    <a:lnTo>
                      <a:pt x="2402" y="906"/>
                    </a:lnTo>
                    <a:lnTo>
                      <a:pt x="2412" y="896"/>
                    </a:lnTo>
                    <a:lnTo>
                      <a:pt x="2420" y="888"/>
                    </a:lnTo>
                    <a:lnTo>
                      <a:pt x="2424" y="882"/>
                    </a:lnTo>
                    <a:lnTo>
                      <a:pt x="2426" y="876"/>
                    </a:lnTo>
                    <a:lnTo>
                      <a:pt x="2428" y="872"/>
                    </a:lnTo>
                    <a:lnTo>
                      <a:pt x="2432" y="866"/>
                    </a:lnTo>
                    <a:lnTo>
                      <a:pt x="2490" y="808"/>
                    </a:lnTo>
                    <a:lnTo>
                      <a:pt x="2496" y="804"/>
                    </a:lnTo>
                    <a:lnTo>
                      <a:pt x="2504" y="802"/>
                    </a:lnTo>
                    <a:lnTo>
                      <a:pt x="2506" y="802"/>
                    </a:lnTo>
                    <a:lnTo>
                      <a:pt x="2522" y="802"/>
                    </a:lnTo>
                    <a:lnTo>
                      <a:pt x="2556" y="802"/>
                    </a:lnTo>
                    <a:lnTo>
                      <a:pt x="2564" y="802"/>
                    </a:lnTo>
                    <a:lnTo>
                      <a:pt x="2570" y="800"/>
                    </a:lnTo>
                    <a:lnTo>
                      <a:pt x="2576" y="796"/>
                    </a:lnTo>
                    <a:lnTo>
                      <a:pt x="2584" y="794"/>
                    </a:lnTo>
                    <a:lnTo>
                      <a:pt x="2590" y="796"/>
                    </a:lnTo>
                    <a:lnTo>
                      <a:pt x="2604" y="800"/>
                    </a:lnTo>
                    <a:lnTo>
                      <a:pt x="2610" y="804"/>
                    </a:lnTo>
                    <a:lnTo>
                      <a:pt x="2612" y="810"/>
                    </a:lnTo>
                    <a:lnTo>
                      <a:pt x="2612" y="814"/>
                    </a:lnTo>
                    <a:lnTo>
                      <a:pt x="2614" y="818"/>
                    </a:lnTo>
                    <a:lnTo>
                      <a:pt x="2614" y="820"/>
                    </a:lnTo>
                    <a:lnTo>
                      <a:pt x="2618" y="820"/>
                    </a:lnTo>
                    <a:lnTo>
                      <a:pt x="2620" y="822"/>
                    </a:lnTo>
                    <a:lnTo>
                      <a:pt x="2654" y="814"/>
                    </a:lnTo>
                    <a:lnTo>
                      <a:pt x="2666" y="812"/>
                    </a:lnTo>
                    <a:lnTo>
                      <a:pt x="2668" y="812"/>
                    </a:lnTo>
                    <a:lnTo>
                      <a:pt x="2666" y="808"/>
                    </a:lnTo>
                    <a:lnTo>
                      <a:pt x="2664" y="802"/>
                    </a:lnTo>
                    <a:lnTo>
                      <a:pt x="2664" y="796"/>
                    </a:lnTo>
                    <a:lnTo>
                      <a:pt x="2668" y="782"/>
                    </a:lnTo>
                    <a:lnTo>
                      <a:pt x="2674" y="766"/>
                    </a:lnTo>
                    <a:lnTo>
                      <a:pt x="2678" y="752"/>
                    </a:lnTo>
                    <a:lnTo>
                      <a:pt x="2682" y="746"/>
                    </a:lnTo>
                    <a:lnTo>
                      <a:pt x="2688" y="740"/>
                    </a:lnTo>
                    <a:lnTo>
                      <a:pt x="2704" y="730"/>
                    </a:lnTo>
                    <a:lnTo>
                      <a:pt x="2710" y="726"/>
                    </a:lnTo>
                    <a:lnTo>
                      <a:pt x="2718" y="726"/>
                    </a:lnTo>
                    <a:lnTo>
                      <a:pt x="2742" y="732"/>
                    </a:lnTo>
                    <a:lnTo>
                      <a:pt x="2748" y="736"/>
                    </a:lnTo>
                    <a:lnTo>
                      <a:pt x="2754" y="742"/>
                    </a:lnTo>
                    <a:lnTo>
                      <a:pt x="2756" y="746"/>
                    </a:lnTo>
                    <a:lnTo>
                      <a:pt x="2758" y="750"/>
                    </a:lnTo>
                    <a:lnTo>
                      <a:pt x="2760" y="750"/>
                    </a:lnTo>
                    <a:lnTo>
                      <a:pt x="2762" y="750"/>
                    </a:lnTo>
                    <a:lnTo>
                      <a:pt x="2764" y="748"/>
                    </a:lnTo>
                    <a:lnTo>
                      <a:pt x="2774" y="740"/>
                    </a:lnTo>
                    <a:lnTo>
                      <a:pt x="2786" y="730"/>
                    </a:lnTo>
                    <a:lnTo>
                      <a:pt x="2812" y="710"/>
                    </a:lnTo>
                    <a:lnTo>
                      <a:pt x="2814" y="708"/>
                    </a:lnTo>
                    <a:lnTo>
                      <a:pt x="2816" y="708"/>
                    </a:lnTo>
                    <a:lnTo>
                      <a:pt x="2818" y="710"/>
                    </a:lnTo>
                    <a:lnTo>
                      <a:pt x="2818" y="714"/>
                    </a:lnTo>
                    <a:lnTo>
                      <a:pt x="2818" y="736"/>
                    </a:lnTo>
                    <a:lnTo>
                      <a:pt x="2816" y="744"/>
                    </a:lnTo>
                    <a:lnTo>
                      <a:pt x="2812" y="750"/>
                    </a:lnTo>
                    <a:lnTo>
                      <a:pt x="2794" y="768"/>
                    </a:lnTo>
                    <a:lnTo>
                      <a:pt x="2782" y="778"/>
                    </a:lnTo>
                    <a:lnTo>
                      <a:pt x="2776" y="780"/>
                    </a:lnTo>
                    <a:lnTo>
                      <a:pt x="2770" y="784"/>
                    </a:lnTo>
                    <a:lnTo>
                      <a:pt x="2764" y="790"/>
                    </a:lnTo>
                    <a:lnTo>
                      <a:pt x="2754" y="806"/>
                    </a:lnTo>
                    <a:lnTo>
                      <a:pt x="2744" y="818"/>
                    </a:lnTo>
                    <a:lnTo>
                      <a:pt x="2736" y="826"/>
                    </a:lnTo>
                    <a:lnTo>
                      <a:pt x="2724" y="838"/>
                    </a:lnTo>
                    <a:lnTo>
                      <a:pt x="2716" y="846"/>
                    </a:lnTo>
                    <a:lnTo>
                      <a:pt x="2710" y="850"/>
                    </a:lnTo>
                    <a:lnTo>
                      <a:pt x="2706" y="852"/>
                    </a:lnTo>
                    <a:lnTo>
                      <a:pt x="2702" y="854"/>
                    </a:lnTo>
                    <a:lnTo>
                      <a:pt x="2698" y="860"/>
                    </a:lnTo>
                    <a:lnTo>
                      <a:pt x="2684" y="904"/>
                    </a:lnTo>
                    <a:lnTo>
                      <a:pt x="2682" y="910"/>
                    </a:lnTo>
                    <a:lnTo>
                      <a:pt x="2682" y="918"/>
                    </a:lnTo>
                    <a:lnTo>
                      <a:pt x="2700" y="1020"/>
                    </a:lnTo>
                    <a:lnTo>
                      <a:pt x="2700" y="1022"/>
                    </a:lnTo>
                    <a:lnTo>
                      <a:pt x="2702" y="1024"/>
                    </a:lnTo>
                    <a:lnTo>
                      <a:pt x="2704" y="1024"/>
                    </a:lnTo>
                    <a:lnTo>
                      <a:pt x="2706" y="1022"/>
                    </a:lnTo>
                    <a:lnTo>
                      <a:pt x="2726" y="996"/>
                    </a:lnTo>
                    <a:lnTo>
                      <a:pt x="2734" y="984"/>
                    </a:lnTo>
                    <a:lnTo>
                      <a:pt x="2744" y="972"/>
                    </a:lnTo>
                    <a:lnTo>
                      <a:pt x="2746" y="966"/>
                    </a:lnTo>
                    <a:lnTo>
                      <a:pt x="2754" y="952"/>
                    </a:lnTo>
                    <a:lnTo>
                      <a:pt x="2756" y="948"/>
                    </a:lnTo>
                    <a:lnTo>
                      <a:pt x="2760" y="940"/>
                    </a:lnTo>
                    <a:lnTo>
                      <a:pt x="2766" y="936"/>
                    </a:lnTo>
                    <a:lnTo>
                      <a:pt x="2772" y="934"/>
                    </a:lnTo>
                    <a:lnTo>
                      <a:pt x="2776" y="928"/>
                    </a:lnTo>
                    <a:lnTo>
                      <a:pt x="2778" y="922"/>
                    </a:lnTo>
                    <a:lnTo>
                      <a:pt x="2778" y="918"/>
                    </a:lnTo>
                    <a:lnTo>
                      <a:pt x="2780" y="912"/>
                    </a:lnTo>
                    <a:lnTo>
                      <a:pt x="2784" y="906"/>
                    </a:lnTo>
                    <a:lnTo>
                      <a:pt x="2788" y="900"/>
                    </a:lnTo>
                    <a:lnTo>
                      <a:pt x="2790" y="894"/>
                    </a:lnTo>
                    <a:lnTo>
                      <a:pt x="2796" y="870"/>
                    </a:lnTo>
                    <a:lnTo>
                      <a:pt x="2798" y="856"/>
                    </a:lnTo>
                    <a:lnTo>
                      <a:pt x="2796" y="854"/>
                    </a:lnTo>
                    <a:lnTo>
                      <a:pt x="2790" y="852"/>
                    </a:lnTo>
                    <a:lnTo>
                      <a:pt x="2786" y="852"/>
                    </a:lnTo>
                    <a:lnTo>
                      <a:pt x="2784" y="852"/>
                    </a:lnTo>
                    <a:lnTo>
                      <a:pt x="2782" y="850"/>
                    </a:lnTo>
                    <a:lnTo>
                      <a:pt x="2782" y="848"/>
                    </a:lnTo>
                    <a:lnTo>
                      <a:pt x="2782" y="844"/>
                    </a:lnTo>
                    <a:lnTo>
                      <a:pt x="2796" y="810"/>
                    </a:lnTo>
                    <a:lnTo>
                      <a:pt x="2798" y="804"/>
                    </a:lnTo>
                    <a:lnTo>
                      <a:pt x="2804" y="798"/>
                    </a:lnTo>
                    <a:lnTo>
                      <a:pt x="2816" y="790"/>
                    </a:lnTo>
                    <a:lnTo>
                      <a:pt x="2820" y="786"/>
                    </a:lnTo>
                    <a:lnTo>
                      <a:pt x="2832" y="784"/>
                    </a:lnTo>
                    <a:lnTo>
                      <a:pt x="2838" y="784"/>
                    </a:lnTo>
                    <a:lnTo>
                      <a:pt x="2842" y="788"/>
                    </a:lnTo>
                    <a:lnTo>
                      <a:pt x="2844" y="790"/>
                    </a:lnTo>
                    <a:lnTo>
                      <a:pt x="2848" y="790"/>
                    </a:lnTo>
                    <a:lnTo>
                      <a:pt x="2854" y="788"/>
                    </a:lnTo>
                    <a:lnTo>
                      <a:pt x="2870" y="770"/>
                    </a:lnTo>
                    <a:lnTo>
                      <a:pt x="2874" y="768"/>
                    </a:lnTo>
                    <a:lnTo>
                      <a:pt x="2876" y="768"/>
                    </a:lnTo>
                    <a:lnTo>
                      <a:pt x="2880" y="768"/>
                    </a:lnTo>
                    <a:lnTo>
                      <a:pt x="2882" y="770"/>
                    </a:lnTo>
                    <a:lnTo>
                      <a:pt x="2900" y="788"/>
                    </a:lnTo>
                    <a:lnTo>
                      <a:pt x="2902" y="790"/>
                    </a:lnTo>
                    <a:lnTo>
                      <a:pt x="2906" y="790"/>
                    </a:lnTo>
                    <a:lnTo>
                      <a:pt x="2908" y="788"/>
                    </a:lnTo>
                    <a:lnTo>
                      <a:pt x="2908" y="786"/>
                    </a:lnTo>
                    <a:lnTo>
                      <a:pt x="2914" y="772"/>
                    </a:lnTo>
                    <a:lnTo>
                      <a:pt x="2918" y="766"/>
                    </a:lnTo>
                    <a:lnTo>
                      <a:pt x="2924" y="764"/>
                    </a:lnTo>
                    <a:lnTo>
                      <a:pt x="2928" y="764"/>
                    </a:lnTo>
                    <a:lnTo>
                      <a:pt x="2934" y="762"/>
                    </a:lnTo>
                    <a:lnTo>
                      <a:pt x="2940" y="758"/>
                    </a:lnTo>
                    <a:lnTo>
                      <a:pt x="2960" y="732"/>
                    </a:lnTo>
                    <a:lnTo>
                      <a:pt x="2966" y="726"/>
                    </a:lnTo>
                    <a:lnTo>
                      <a:pt x="2972" y="722"/>
                    </a:lnTo>
                    <a:lnTo>
                      <a:pt x="2996" y="708"/>
                    </a:lnTo>
                    <a:lnTo>
                      <a:pt x="3004" y="706"/>
                    </a:lnTo>
                    <a:lnTo>
                      <a:pt x="3012" y="706"/>
                    </a:lnTo>
                    <a:lnTo>
                      <a:pt x="3016" y="706"/>
                    </a:lnTo>
                    <a:lnTo>
                      <a:pt x="3024" y="706"/>
                    </a:lnTo>
                    <a:lnTo>
                      <a:pt x="3030" y="708"/>
                    </a:lnTo>
                    <a:lnTo>
                      <a:pt x="3036" y="712"/>
                    </a:lnTo>
                    <a:lnTo>
                      <a:pt x="3042" y="712"/>
                    </a:lnTo>
                    <a:lnTo>
                      <a:pt x="3044" y="710"/>
                    </a:lnTo>
                    <a:lnTo>
                      <a:pt x="3044" y="698"/>
                    </a:lnTo>
                    <a:lnTo>
                      <a:pt x="3044" y="694"/>
                    </a:lnTo>
                    <a:lnTo>
                      <a:pt x="3040" y="678"/>
                    </a:lnTo>
                    <a:lnTo>
                      <a:pt x="3036" y="664"/>
                    </a:lnTo>
                    <a:lnTo>
                      <a:pt x="3032" y="656"/>
                    </a:lnTo>
                    <a:lnTo>
                      <a:pt x="3028" y="650"/>
                    </a:lnTo>
                    <a:lnTo>
                      <a:pt x="3020" y="642"/>
                    </a:lnTo>
                    <a:lnTo>
                      <a:pt x="3018" y="640"/>
                    </a:lnTo>
                    <a:lnTo>
                      <a:pt x="3018" y="638"/>
                    </a:lnTo>
                    <a:lnTo>
                      <a:pt x="3018" y="634"/>
                    </a:lnTo>
                    <a:lnTo>
                      <a:pt x="3022" y="634"/>
                    </a:lnTo>
                    <a:lnTo>
                      <a:pt x="3026" y="630"/>
                    </a:lnTo>
                    <a:lnTo>
                      <a:pt x="3040" y="624"/>
                    </a:lnTo>
                    <a:lnTo>
                      <a:pt x="3046" y="620"/>
                    </a:lnTo>
                    <a:close/>
                    <a:moveTo>
                      <a:pt x="420" y="930"/>
                    </a:moveTo>
                    <a:lnTo>
                      <a:pt x="420" y="930"/>
                    </a:lnTo>
                    <a:lnTo>
                      <a:pt x="414" y="924"/>
                    </a:lnTo>
                    <a:lnTo>
                      <a:pt x="410" y="920"/>
                    </a:lnTo>
                    <a:lnTo>
                      <a:pt x="414" y="924"/>
                    </a:lnTo>
                    <a:lnTo>
                      <a:pt x="420" y="930"/>
                    </a:lnTo>
                    <a:close/>
                    <a:moveTo>
                      <a:pt x="938" y="1244"/>
                    </a:moveTo>
                    <a:lnTo>
                      <a:pt x="938" y="1244"/>
                    </a:lnTo>
                    <a:lnTo>
                      <a:pt x="934" y="1238"/>
                    </a:lnTo>
                    <a:lnTo>
                      <a:pt x="928" y="1236"/>
                    </a:lnTo>
                    <a:lnTo>
                      <a:pt x="924" y="1234"/>
                    </a:lnTo>
                    <a:lnTo>
                      <a:pt x="914" y="1234"/>
                    </a:lnTo>
                    <a:lnTo>
                      <a:pt x="902" y="1238"/>
                    </a:lnTo>
                    <a:lnTo>
                      <a:pt x="896" y="1240"/>
                    </a:lnTo>
                    <a:lnTo>
                      <a:pt x="890" y="1242"/>
                    </a:lnTo>
                    <a:lnTo>
                      <a:pt x="882" y="1244"/>
                    </a:lnTo>
                    <a:lnTo>
                      <a:pt x="878" y="1244"/>
                    </a:lnTo>
                    <a:lnTo>
                      <a:pt x="864" y="1244"/>
                    </a:lnTo>
                    <a:lnTo>
                      <a:pt x="852" y="1240"/>
                    </a:lnTo>
                    <a:lnTo>
                      <a:pt x="848" y="1238"/>
                    </a:lnTo>
                    <a:lnTo>
                      <a:pt x="836" y="1234"/>
                    </a:lnTo>
                    <a:lnTo>
                      <a:pt x="822" y="1234"/>
                    </a:lnTo>
                    <a:lnTo>
                      <a:pt x="800" y="1234"/>
                    </a:lnTo>
                    <a:lnTo>
                      <a:pt x="786" y="1234"/>
                    </a:lnTo>
                    <a:lnTo>
                      <a:pt x="774" y="1234"/>
                    </a:lnTo>
                    <a:lnTo>
                      <a:pt x="770" y="1234"/>
                    </a:lnTo>
                    <a:lnTo>
                      <a:pt x="764" y="1236"/>
                    </a:lnTo>
                    <a:lnTo>
                      <a:pt x="758" y="1238"/>
                    </a:lnTo>
                    <a:lnTo>
                      <a:pt x="746" y="1248"/>
                    </a:lnTo>
                    <a:lnTo>
                      <a:pt x="740" y="1250"/>
                    </a:lnTo>
                    <a:lnTo>
                      <a:pt x="734" y="1250"/>
                    </a:lnTo>
                    <a:lnTo>
                      <a:pt x="728" y="1248"/>
                    </a:lnTo>
                    <a:lnTo>
                      <a:pt x="722" y="1244"/>
                    </a:lnTo>
                    <a:lnTo>
                      <a:pt x="716" y="1240"/>
                    </a:lnTo>
                    <a:lnTo>
                      <a:pt x="702" y="1236"/>
                    </a:lnTo>
                    <a:lnTo>
                      <a:pt x="696" y="1232"/>
                    </a:lnTo>
                    <a:lnTo>
                      <a:pt x="694" y="1226"/>
                    </a:lnTo>
                    <a:lnTo>
                      <a:pt x="694" y="1222"/>
                    </a:lnTo>
                    <a:lnTo>
                      <a:pt x="696" y="1214"/>
                    </a:lnTo>
                    <a:lnTo>
                      <a:pt x="700" y="1208"/>
                    </a:lnTo>
                    <a:lnTo>
                      <a:pt x="708" y="1200"/>
                    </a:lnTo>
                    <a:lnTo>
                      <a:pt x="714" y="1194"/>
                    </a:lnTo>
                    <a:lnTo>
                      <a:pt x="714" y="1186"/>
                    </a:lnTo>
                    <a:lnTo>
                      <a:pt x="714" y="1172"/>
                    </a:lnTo>
                    <a:lnTo>
                      <a:pt x="714" y="1166"/>
                    </a:lnTo>
                    <a:lnTo>
                      <a:pt x="718" y="1160"/>
                    </a:lnTo>
                    <a:lnTo>
                      <a:pt x="724" y="1156"/>
                    </a:lnTo>
                    <a:lnTo>
                      <a:pt x="728" y="1150"/>
                    </a:lnTo>
                    <a:lnTo>
                      <a:pt x="740" y="1142"/>
                    </a:lnTo>
                    <a:lnTo>
                      <a:pt x="746" y="1140"/>
                    </a:lnTo>
                    <a:lnTo>
                      <a:pt x="754" y="1136"/>
                    </a:lnTo>
                    <a:lnTo>
                      <a:pt x="760" y="1136"/>
                    </a:lnTo>
                    <a:lnTo>
                      <a:pt x="764" y="1136"/>
                    </a:lnTo>
                    <a:lnTo>
                      <a:pt x="772" y="1138"/>
                    </a:lnTo>
                    <a:lnTo>
                      <a:pt x="778" y="1140"/>
                    </a:lnTo>
                    <a:lnTo>
                      <a:pt x="780" y="1146"/>
                    </a:lnTo>
                    <a:lnTo>
                      <a:pt x="778" y="1150"/>
                    </a:lnTo>
                    <a:lnTo>
                      <a:pt x="776" y="1152"/>
                    </a:lnTo>
                    <a:lnTo>
                      <a:pt x="776" y="1156"/>
                    </a:lnTo>
                    <a:lnTo>
                      <a:pt x="778" y="1160"/>
                    </a:lnTo>
                    <a:lnTo>
                      <a:pt x="786" y="1170"/>
                    </a:lnTo>
                    <a:lnTo>
                      <a:pt x="792" y="1172"/>
                    </a:lnTo>
                    <a:lnTo>
                      <a:pt x="800" y="1172"/>
                    </a:lnTo>
                    <a:lnTo>
                      <a:pt x="824" y="1158"/>
                    </a:lnTo>
                    <a:lnTo>
                      <a:pt x="832" y="1156"/>
                    </a:lnTo>
                    <a:lnTo>
                      <a:pt x="838" y="1158"/>
                    </a:lnTo>
                    <a:lnTo>
                      <a:pt x="862" y="1164"/>
                    </a:lnTo>
                    <a:lnTo>
                      <a:pt x="870" y="1166"/>
                    </a:lnTo>
                    <a:lnTo>
                      <a:pt x="874" y="1172"/>
                    </a:lnTo>
                    <a:lnTo>
                      <a:pt x="886" y="1188"/>
                    </a:lnTo>
                    <a:lnTo>
                      <a:pt x="888" y="1194"/>
                    </a:lnTo>
                    <a:lnTo>
                      <a:pt x="890" y="1200"/>
                    </a:lnTo>
                    <a:lnTo>
                      <a:pt x="892" y="1204"/>
                    </a:lnTo>
                    <a:lnTo>
                      <a:pt x="894" y="1210"/>
                    </a:lnTo>
                    <a:lnTo>
                      <a:pt x="900" y="1212"/>
                    </a:lnTo>
                    <a:lnTo>
                      <a:pt x="908" y="1214"/>
                    </a:lnTo>
                    <a:lnTo>
                      <a:pt x="912" y="1214"/>
                    </a:lnTo>
                    <a:lnTo>
                      <a:pt x="918" y="1216"/>
                    </a:lnTo>
                    <a:lnTo>
                      <a:pt x="924" y="1218"/>
                    </a:lnTo>
                    <a:lnTo>
                      <a:pt x="932" y="1232"/>
                    </a:lnTo>
                    <a:lnTo>
                      <a:pt x="936" y="1236"/>
                    </a:lnTo>
                    <a:lnTo>
                      <a:pt x="938" y="1244"/>
                    </a:lnTo>
                    <a:close/>
                    <a:moveTo>
                      <a:pt x="1094" y="1156"/>
                    </a:moveTo>
                    <a:lnTo>
                      <a:pt x="1094" y="1156"/>
                    </a:lnTo>
                    <a:lnTo>
                      <a:pt x="1078" y="1156"/>
                    </a:lnTo>
                    <a:lnTo>
                      <a:pt x="1074" y="1156"/>
                    </a:lnTo>
                    <a:lnTo>
                      <a:pt x="1068" y="1156"/>
                    </a:lnTo>
                    <a:lnTo>
                      <a:pt x="1062" y="1160"/>
                    </a:lnTo>
                    <a:lnTo>
                      <a:pt x="1058" y="1166"/>
                    </a:lnTo>
                    <a:lnTo>
                      <a:pt x="1058" y="1172"/>
                    </a:lnTo>
                    <a:lnTo>
                      <a:pt x="1064" y="1196"/>
                    </a:lnTo>
                    <a:lnTo>
                      <a:pt x="1068" y="1204"/>
                    </a:lnTo>
                    <a:lnTo>
                      <a:pt x="1072" y="1210"/>
                    </a:lnTo>
                    <a:lnTo>
                      <a:pt x="1080" y="1218"/>
                    </a:lnTo>
                    <a:lnTo>
                      <a:pt x="1084" y="1224"/>
                    </a:lnTo>
                    <a:lnTo>
                      <a:pt x="1086" y="1232"/>
                    </a:lnTo>
                    <a:lnTo>
                      <a:pt x="1086" y="1256"/>
                    </a:lnTo>
                    <a:lnTo>
                      <a:pt x="1086" y="1264"/>
                    </a:lnTo>
                    <a:lnTo>
                      <a:pt x="1080" y="1266"/>
                    </a:lnTo>
                    <a:lnTo>
                      <a:pt x="1020" y="1278"/>
                    </a:lnTo>
                    <a:lnTo>
                      <a:pt x="1014" y="1278"/>
                    </a:lnTo>
                    <a:lnTo>
                      <a:pt x="1010" y="1276"/>
                    </a:lnTo>
                    <a:lnTo>
                      <a:pt x="1006" y="1274"/>
                    </a:lnTo>
                    <a:lnTo>
                      <a:pt x="1002" y="1278"/>
                    </a:lnTo>
                    <a:lnTo>
                      <a:pt x="998" y="1280"/>
                    </a:lnTo>
                    <a:lnTo>
                      <a:pt x="990" y="1282"/>
                    </a:lnTo>
                    <a:lnTo>
                      <a:pt x="982" y="1284"/>
                    </a:lnTo>
                    <a:lnTo>
                      <a:pt x="976" y="1284"/>
                    </a:lnTo>
                    <a:lnTo>
                      <a:pt x="972" y="1284"/>
                    </a:lnTo>
                    <a:lnTo>
                      <a:pt x="962" y="1278"/>
                    </a:lnTo>
                    <a:lnTo>
                      <a:pt x="958" y="1272"/>
                    </a:lnTo>
                    <a:lnTo>
                      <a:pt x="954" y="1268"/>
                    </a:lnTo>
                    <a:lnTo>
                      <a:pt x="954" y="1266"/>
                    </a:lnTo>
                    <a:lnTo>
                      <a:pt x="954" y="1264"/>
                    </a:lnTo>
                    <a:lnTo>
                      <a:pt x="960" y="1264"/>
                    </a:lnTo>
                    <a:lnTo>
                      <a:pt x="968" y="1262"/>
                    </a:lnTo>
                    <a:lnTo>
                      <a:pt x="976" y="1260"/>
                    </a:lnTo>
                    <a:lnTo>
                      <a:pt x="980" y="1256"/>
                    </a:lnTo>
                    <a:lnTo>
                      <a:pt x="986" y="1256"/>
                    </a:lnTo>
                    <a:lnTo>
                      <a:pt x="992" y="1258"/>
                    </a:lnTo>
                    <a:lnTo>
                      <a:pt x="996" y="1264"/>
                    </a:lnTo>
                    <a:lnTo>
                      <a:pt x="998" y="1268"/>
                    </a:lnTo>
                    <a:lnTo>
                      <a:pt x="998" y="1270"/>
                    </a:lnTo>
                    <a:lnTo>
                      <a:pt x="1002" y="1266"/>
                    </a:lnTo>
                    <a:lnTo>
                      <a:pt x="1004" y="1260"/>
                    </a:lnTo>
                    <a:lnTo>
                      <a:pt x="1012" y="1248"/>
                    </a:lnTo>
                    <a:lnTo>
                      <a:pt x="1022" y="1240"/>
                    </a:lnTo>
                    <a:lnTo>
                      <a:pt x="1024" y="1234"/>
                    </a:lnTo>
                    <a:lnTo>
                      <a:pt x="1024" y="1226"/>
                    </a:lnTo>
                    <a:lnTo>
                      <a:pt x="1010" y="1202"/>
                    </a:lnTo>
                    <a:lnTo>
                      <a:pt x="1002" y="1188"/>
                    </a:lnTo>
                    <a:lnTo>
                      <a:pt x="974" y="1152"/>
                    </a:lnTo>
                    <a:lnTo>
                      <a:pt x="970" y="1146"/>
                    </a:lnTo>
                    <a:lnTo>
                      <a:pt x="972" y="1138"/>
                    </a:lnTo>
                    <a:lnTo>
                      <a:pt x="984" y="1122"/>
                    </a:lnTo>
                    <a:lnTo>
                      <a:pt x="988" y="1118"/>
                    </a:lnTo>
                    <a:lnTo>
                      <a:pt x="994" y="1112"/>
                    </a:lnTo>
                    <a:lnTo>
                      <a:pt x="1000" y="1110"/>
                    </a:lnTo>
                    <a:lnTo>
                      <a:pt x="1006" y="1108"/>
                    </a:lnTo>
                    <a:lnTo>
                      <a:pt x="1012" y="1112"/>
                    </a:lnTo>
                    <a:lnTo>
                      <a:pt x="1018" y="1114"/>
                    </a:lnTo>
                    <a:lnTo>
                      <a:pt x="1026" y="1116"/>
                    </a:lnTo>
                    <a:lnTo>
                      <a:pt x="1048" y="1116"/>
                    </a:lnTo>
                    <a:lnTo>
                      <a:pt x="1064" y="1116"/>
                    </a:lnTo>
                    <a:lnTo>
                      <a:pt x="1078" y="1116"/>
                    </a:lnTo>
                    <a:lnTo>
                      <a:pt x="1084" y="1118"/>
                    </a:lnTo>
                    <a:lnTo>
                      <a:pt x="1090" y="1122"/>
                    </a:lnTo>
                    <a:lnTo>
                      <a:pt x="1110" y="1148"/>
                    </a:lnTo>
                    <a:lnTo>
                      <a:pt x="1112" y="1152"/>
                    </a:lnTo>
                    <a:lnTo>
                      <a:pt x="1112" y="1154"/>
                    </a:lnTo>
                    <a:lnTo>
                      <a:pt x="1110" y="1154"/>
                    </a:lnTo>
                    <a:lnTo>
                      <a:pt x="1108" y="1156"/>
                    </a:lnTo>
                    <a:lnTo>
                      <a:pt x="1094" y="1156"/>
                    </a:lnTo>
                    <a:close/>
                    <a:moveTo>
                      <a:pt x="1098" y="350"/>
                    </a:moveTo>
                    <a:lnTo>
                      <a:pt x="1098" y="350"/>
                    </a:lnTo>
                    <a:lnTo>
                      <a:pt x="1102" y="354"/>
                    </a:lnTo>
                    <a:lnTo>
                      <a:pt x="1106" y="358"/>
                    </a:lnTo>
                    <a:lnTo>
                      <a:pt x="1108" y="362"/>
                    </a:lnTo>
                    <a:lnTo>
                      <a:pt x="1112" y="366"/>
                    </a:lnTo>
                    <a:lnTo>
                      <a:pt x="1118" y="368"/>
                    </a:lnTo>
                    <a:lnTo>
                      <a:pt x="1124" y="372"/>
                    </a:lnTo>
                    <a:lnTo>
                      <a:pt x="1132" y="372"/>
                    </a:lnTo>
                    <a:lnTo>
                      <a:pt x="1156" y="372"/>
                    </a:lnTo>
                    <a:lnTo>
                      <a:pt x="1158" y="372"/>
                    </a:lnTo>
                    <a:lnTo>
                      <a:pt x="1160" y="370"/>
                    </a:lnTo>
                    <a:lnTo>
                      <a:pt x="1160" y="368"/>
                    </a:lnTo>
                    <a:lnTo>
                      <a:pt x="1158" y="366"/>
                    </a:lnTo>
                    <a:lnTo>
                      <a:pt x="1150" y="358"/>
                    </a:lnTo>
                    <a:lnTo>
                      <a:pt x="1146" y="352"/>
                    </a:lnTo>
                    <a:lnTo>
                      <a:pt x="1142" y="346"/>
                    </a:lnTo>
                    <a:lnTo>
                      <a:pt x="1128" y="302"/>
                    </a:lnTo>
                    <a:lnTo>
                      <a:pt x="1126" y="294"/>
                    </a:lnTo>
                    <a:lnTo>
                      <a:pt x="1128" y="286"/>
                    </a:lnTo>
                    <a:lnTo>
                      <a:pt x="1140" y="262"/>
                    </a:lnTo>
                    <a:lnTo>
                      <a:pt x="1148" y="248"/>
                    </a:lnTo>
                    <a:lnTo>
                      <a:pt x="1180" y="184"/>
                    </a:lnTo>
                    <a:lnTo>
                      <a:pt x="1184" y="178"/>
                    </a:lnTo>
                    <a:lnTo>
                      <a:pt x="1190" y="172"/>
                    </a:lnTo>
                    <a:lnTo>
                      <a:pt x="1216" y="152"/>
                    </a:lnTo>
                    <a:lnTo>
                      <a:pt x="1226" y="140"/>
                    </a:lnTo>
                    <a:lnTo>
                      <a:pt x="1238" y="124"/>
                    </a:lnTo>
                    <a:lnTo>
                      <a:pt x="1244" y="120"/>
                    </a:lnTo>
                    <a:lnTo>
                      <a:pt x="1250" y="116"/>
                    </a:lnTo>
                    <a:lnTo>
                      <a:pt x="1264" y="110"/>
                    </a:lnTo>
                    <a:lnTo>
                      <a:pt x="1278" y="104"/>
                    </a:lnTo>
                    <a:lnTo>
                      <a:pt x="1294" y="94"/>
                    </a:lnTo>
                    <a:lnTo>
                      <a:pt x="1306" y="84"/>
                    </a:lnTo>
                    <a:lnTo>
                      <a:pt x="1334" y="56"/>
                    </a:lnTo>
                    <a:lnTo>
                      <a:pt x="1338" y="50"/>
                    </a:lnTo>
                    <a:lnTo>
                      <a:pt x="1336" y="42"/>
                    </a:lnTo>
                    <a:lnTo>
                      <a:pt x="1334" y="38"/>
                    </a:lnTo>
                    <a:lnTo>
                      <a:pt x="1328" y="32"/>
                    </a:lnTo>
                    <a:lnTo>
                      <a:pt x="1322" y="30"/>
                    </a:lnTo>
                    <a:lnTo>
                      <a:pt x="1308" y="30"/>
                    </a:lnTo>
                    <a:lnTo>
                      <a:pt x="1302" y="32"/>
                    </a:lnTo>
                    <a:lnTo>
                      <a:pt x="1296" y="36"/>
                    </a:lnTo>
                    <a:lnTo>
                      <a:pt x="1286" y="44"/>
                    </a:lnTo>
                    <a:lnTo>
                      <a:pt x="1276" y="54"/>
                    </a:lnTo>
                    <a:lnTo>
                      <a:pt x="1270" y="58"/>
                    </a:lnTo>
                    <a:lnTo>
                      <a:pt x="1264" y="62"/>
                    </a:lnTo>
                    <a:lnTo>
                      <a:pt x="1250" y="66"/>
                    </a:lnTo>
                    <a:lnTo>
                      <a:pt x="1234" y="70"/>
                    </a:lnTo>
                    <a:lnTo>
                      <a:pt x="1220" y="70"/>
                    </a:lnTo>
                    <a:lnTo>
                      <a:pt x="1214" y="70"/>
                    </a:lnTo>
                    <a:lnTo>
                      <a:pt x="1208" y="74"/>
                    </a:lnTo>
                    <a:lnTo>
                      <a:pt x="1198" y="84"/>
                    </a:lnTo>
                    <a:lnTo>
                      <a:pt x="1188" y="94"/>
                    </a:lnTo>
                    <a:lnTo>
                      <a:pt x="1160" y="122"/>
                    </a:lnTo>
                    <a:lnTo>
                      <a:pt x="1146" y="132"/>
                    </a:lnTo>
                    <a:lnTo>
                      <a:pt x="1142" y="134"/>
                    </a:lnTo>
                    <a:lnTo>
                      <a:pt x="1136" y="140"/>
                    </a:lnTo>
                    <a:lnTo>
                      <a:pt x="1134" y="146"/>
                    </a:lnTo>
                    <a:lnTo>
                      <a:pt x="1134" y="160"/>
                    </a:lnTo>
                    <a:lnTo>
                      <a:pt x="1132" y="166"/>
                    </a:lnTo>
                    <a:lnTo>
                      <a:pt x="1128" y="170"/>
                    </a:lnTo>
                    <a:lnTo>
                      <a:pt x="1122" y="174"/>
                    </a:lnTo>
                    <a:lnTo>
                      <a:pt x="1116" y="178"/>
                    </a:lnTo>
                    <a:lnTo>
                      <a:pt x="1110" y="184"/>
                    </a:lnTo>
                    <a:lnTo>
                      <a:pt x="1100" y="200"/>
                    </a:lnTo>
                    <a:lnTo>
                      <a:pt x="1096" y="206"/>
                    </a:lnTo>
                    <a:lnTo>
                      <a:pt x="1096" y="214"/>
                    </a:lnTo>
                    <a:lnTo>
                      <a:pt x="1096" y="218"/>
                    </a:lnTo>
                    <a:lnTo>
                      <a:pt x="1094" y="226"/>
                    </a:lnTo>
                    <a:lnTo>
                      <a:pt x="1092" y="232"/>
                    </a:lnTo>
                    <a:lnTo>
                      <a:pt x="1090" y="238"/>
                    </a:lnTo>
                    <a:lnTo>
                      <a:pt x="1082" y="252"/>
                    </a:lnTo>
                    <a:lnTo>
                      <a:pt x="1080" y="258"/>
                    </a:lnTo>
                    <a:lnTo>
                      <a:pt x="1076" y="266"/>
                    </a:lnTo>
                    <a:lnTo>
                      <a:pt x="1076" y="272"/>
                    </a:lnTo>
                    <a:lnTo>
                      <a:pt x="1076" y="286"/>
                    </a:lnTo>
                    <a:lnTo>
                      <a:pt x="1074" y="294"/>
                    </a:lnTo>
                    <a:lnTo>
                      <a:pt x="1072" y="302"/>
                    </a:lnTo>
                    <a:lnTo>
                      <a:pt x="1070" y="306"/>
                    </a:lnTo>
                    <a:lnTo>
                      <a:pt x="1068" y="314"/>
                    </a:lnTo>
                    <a:lnTo>
                      <a:pt x="1068" y="322"/>
                    </a:lnTo>
                    <a:lnTo>
                      <a:pt x="1074" y="336"/>
                    </a:lnTo>
                    <a:lnTo>
                      <a:pt x="1078" y="342"/>
                    </a:lnTo>
                    <a:lnTo>
                      <a:pt x="1084" y="346"/>
                    </a:lnTo>
                    <a:lnTo>
                      <a:pt x="1098" y="350"/>
                    </a:lnTo>
                    <a:close/>
                    <a:moveTo>
                      <a:pt x="148" y="1002"/>
                    </a:moveTo>
                    <a:lnTo>
                      <a:pt x="148" y="1002"/>
                    </a:lnTo>
                    <a:lnTo>
                      <a:pt x="162" y="994"/>
                    </a:lnTo>
                    <a:lnTo>
                      <a:pt x="168" y="992"/>
                    </a:lnTo>
                    <a:lnTo>
                      <a:pt x="172" y="988"/>
                    </a:lnTo>
                    <a:lnTo>
                      <a:pt x="174" y="980"/>
                    </a:lnTo>
                    <a:lnTo>
                      <a:pt x="174" y="978"/>
                    </a:lnTo>
                    <a:lnTo>
                      <a:pt x="174" y="962"/>
                    </a:lnTo>
                    <a:lnTo>
                      <a:pt x="174" y="958"/>
                    </a:lnTo>
                    <a:lnTo>
                      <a:pt x="176" y="950"/>
                    </a:lnTo>
                    <a:lnTo>
                      <a:pt x="180" y="944"/>
                    </a:lnTo>
                    <a:lnTo>
                      <a:pt x="182" y="940"/>
                    </a:lnTo>
                    <a:lnTo>
                      <a:pt x="180" y="936"/>
                    </a:lnTo>
                    <a:lnTo>
                      <a:pt x="176" y="930"/>
                    </a:lnTo>
                    <a:lnTo>
                      <a:pt x="174" y="926"/>
                    </a:lnTo>
                    <a:lnTo>
                      <a:pt x="172" y="922"/>
                    </a:lnTo>
                    <a:lnTo>
                      <a:pt x="170" y="920"/>
                    </a:lnTo>
                    <a:lnTo>
                      <a:pt x="164" y="920"/>
                    </a:lnTo>
                    <a:lnTo>
                      <a:pt x="160" y="916"/>
                    </a:lnTo>
                    <a:lnTo>
                      <a:pt x="158" y="914"/>
                    </a:lnTo>
                    <a:lnTo>
                      <a:pt x="154" y="914"/>
                    </a:lnTo>
                    <a:lnTo>
                      <a:pt x="148" y="916"/>
                    </a:lnTo>
                    <a:lnTo>
                      <a:pt x="140" y="924"/>
                    </a:lnTo>
                    <a:lnTo>
                      <a:pt x="136" y="930"/>
                    </a:lnTo>
                    <a:lnTo>
                      <a:pt x="134" y="936"/>
                    </a:lnTo>
                    <a:lnTo>
                      <a:pt x="132" y="938"/>
                    </a:lnTo>
                    <a:lnTo>
                      <a:pt x="126" y="940"/>
                    </a:lnTo>
                    <a:lnTo>
                      <a:pt x="124" y="940"/>
                    </a:lnTo>
                    <a:lnTo>
                      <a:pt x="120" y="940"/>
                    </a:lnTo>
                    <a:lnTo>
                      <a:pt x="118" y="942"/>
                    </a:lnTo>
                    <a:lnTo>
                      <a:pt x="118" y="944"/>
                    </a:lnTo>
                    <a:lnTo>
                      <a:pt x="118" y="948"/>
                    </a:lnTo>
                    <a:lnTo>
                      <a:pt x="122" y="952"/>
                    </a:lnTo>
                    <a:lnTo>
                      <a:pt x="122" y="958"/>
                    </a:lnTo>
                    <a:lnTo>
                      <a:pt x="120" y="960"/>
                    </a:lnTo>
                    <a:lnTo>
                      <a:pt x="118" y="960"/>
                    </a:lnTo>
                    <a:lnTo>
                      <a:pt x="120" y="964"/>
                    </a:lnTo>
                    <a:lnTo>
                      <a:pt x="124" y="970"/>
                    </a:lnTo>
                    <a:lnTo>
                      <a:pt x="124" y="974"/>
                    </a:lnTo>
                    <a:lnTo>
                      <a:pt x="124" y="978"/>
                    </a:lnTo>
                    <a:lnTo>
                      <a:pt x="120" y="984"/>
                    </a:lnTo>
                    <a:lnTo>
                      <a:pt x="116" y="988"/>
                    </a:lnTo>
                    <a:lnTo>
                      <a:pt x="116" y="994"/>
                    </a:lnTo>
                    <a:lnTo>
                      <a:pt x="116" y="1004"/>
                    </a:lnTo>
                    <a:lnTo>
                      <a:pt x="116" y="1008"/>
                    </a:lnTo>
                    <a:lnTo>
                      <a:pt x="120" y="1012"/>
                    </a:lnTo>
                    <a:lnTo>
                      <a:pt x="126" y="1016"/>
                    </a:lnTo>
                    <a:lnTo>
                      <a:pt x="132" y="1014"/>
                    </a:lnTo>
                    <a:lnTo>
                      <a:pt x="148" y="1002"/>
                    </a:lnTo>
                    <a:close/>
                    <a:moveTo>
                      <a:pt x="1506" y="1812"/>
                    </a:moveTo>
                    <a:lnTo>
                      <a:pt x="1506" y="1812"/>
                    </a:lnTo>
                    <a:lnTo>
                      <a:pt x="1506" y="1828"/>
                    </a:lnTo>
                    <a:lnTo>
                      <a:pt x="1506" y="1832"/>
                    </a:lnTo>
                    <a:lnTo>
                      <a:pt x="1508" y="1836"/>
                    </a:lnTo>
                    <a:lnTo>
                      <a:pt x="1510" y="1838"/>
                    </a:lnTo>
                    <a:lnTo>
                      <a:pt x="1512" y="1840"/>
                    </a:lnTo>
                    <a:lnTo>
                      <a:pt x="1514" y="1840"/>
                    </a:lnTo>
                    <a:lnTo>
                      <a:pt x="1518" y="1840"/>
                    </a:lnTo>
                    <a:lnTo>
                      <a:pt x="1524" y="1838"/>
                    </a:lnTo>
                    <a:lnTo>
                      <a:pt x="1530" y="1834"/>
                    </a:lnTo>
                    <a:lnTo>
                      <a:pt x="1532" y="1828"/>
                    </a:lnTo>
                    <a:lnTo>
                      <a:pt x="1532" y="1822"/>
                    </a:lnTo>
                    <a:lnTo>
                      <a:pt x="1530" y="1816"/>
                    </a:lnTo>
                    <a:lnTo>
                      <a:pt x="1514" y="1806"/>
                    </a:lnTo>
                    <a:lnTo>
                      <a:pt x="1510" y="1804"/>
                    </a:lnTo>
                    <a:lnTo>
                      <a:pt x="1508" y="1804"/>
                    </a:lnTo>
                    <a:lnTo>
                      <a:pt x="1508" y="1806"/>
                    </a:lnTo>
                    <a:lnTo>
                      <a:pt x="1506" y="1808"/>
                    </a:lnTo>
                    <a:lnTo>
                      <a:pt x="1506" y="1812"/>
                    </a:lnTo>
                    <a:close/>
                    <a:moveTo>
                      <a:pt x="1910" y="1994"/>
                    </a:moveTo>
                    <a:lnTo>
                      <a:pt x="1910" y="1994"/>
                    </a:lnTo>
                    <a:lnTo>
                      <a:pt x="1904" y="1980"/>
                    </a:lnTo>
                    <a:lnTo>
                      <a:pt x="1892" y="1964"/>
                    </a:lnTo>
                    <a:lnTo>
                      <a:pt x="1884" y="1952"/>
                    </a:lnTo>
                    <a:lnTo>
                      <a:pt x="1872" y="1942"/>
                    </a:lnTo>
                    <a:lnTo>
                      <a:pt x="1846" y="1914"/>
                    </a:lnTo>
                    <a:lnTo>
                      <a:pt x="1832" y="1904"/>
                    </a:lnTo>
                    <a:lnTo>
                      <a:pt x="1826" y="1902"/>
                    </a:lnTo>
                    <a:lnTo>
                      <a:pt x="1812" y="1896"/>
                    </a:lnTo>
                    <a:lnTo>
                      <a:pt x="1808" y="1892"/>
                    </a:lnTo>
                    <a:lnTo>
                      <a:pt x="1800" y="1888"/>
                    </a:lnTo>
                    <a:lnTo>
                      <a:pt x="1796" y="1882"/>
                    </a:lnTo>
                    <a:lnTo>
                      <a:pt x="1784" y="1866"/>
                    </a:lnTo>
                    <a:lnTo>
                      <a:pt x="1780" y="1862"/>
                    </a:lnTo>
                    <a:lnTo>
                      <a:pt x="1772" y="1860"/>
                    </a:lnTo>
                    <a:lnTo>
                      <a:pt x="1768" y="1860"/>
                    </a:lnTo>
                    <a:lnTo>
                      <a:pt x="1766" y="1860"/>
                    </a:lnTo>
                    <a:lnTo>
                      <a:pt x="1764" y="1862"/>
                    </a:lnTo>
                    <a:lnTo>
                      <a:pt x="1762" y="1864"/>
                    </a:lnTo>
                    <a:lnTo>
                      <a:pt x="1762" y="1868"/>
                    </a:lnTo>
                    <a:lnTo>
                      <a:pt x="1768" y="1890"/>
                    </a:lnTo>
                    <a:lnTo>
                      <a:pt x="1772" y="1898"/>
                    </a:lnTo>
                    <a:lnTo>
                      <a:pt x="1776" y="1904"/>
                    </a:lnTo>
                    <a:lnTo>
                      <a:pt x="1784" y="1912"/>
                    </a:lnTo>
                    <a:lnTo>
                      <a:pt x="1796" y="1924"/>
                    </a:lnTo>
                    <a:lnTo>
                      <a:pt x="1804" y="1932"/>
                    </a:lnTo>
                    <a:lnTo>
                      <a:pt x="1814" y="1942"/>
                    </a:lnTo>
                    <a:lnTo>
                      <a:pt x="1824" y="1956"/>
                    </a:lnTo>
                    <a:lnTo>
                      <a:pt x="1836" y="1980"/>
                    </a:lnTo>
                    <a:lnTo>
                      <a:pt x="1840" y="1986"/>
                    </a:lnTo>
                    <a:lnTo>
                      <a:pt x="1846" y="1992"/>
                    </a:lnTo>
                    <a:lnTo>
                      <a:pt x="1862" y="2002"/>
                    </a:lnTo>
                    <a:lnTo>
                      <a:pt x="1876" y="2012"/>
                    </a:lnTo>
                    <a:lnTo>
                      <a:pt x="1892" y="2022"/>
                    </a:lnTo>
                    <a:lnTo>
                      <a:pt x="1898" y="2024"/>
                    </a:lnTo>
                    <a:lnTo>
                      <a:pt x="1906" y="2022"/>
                    </a:lnTo>
                    <a:lnTo>
                      <a:pt x="1910" y="2020"/>
                    </a:lnTo>
                    <a:lnTo>
                      <a:pt x="1916" y="2016"/>
                    </a:lnTo>
                    <a:lnTo>
                      <a:pt x="1916" y="2008"/>
                    </a:lnTo>
                    <a:lnTo>
                      <a:pt x="1910" y="1994"/>
                    </a:lnTo>
                    <a:close/>
                    <a:moveTo>
                      <a:pt x="1004" y="2148"/>
                    </a:moveTo>
                    <a:lnTo>
                      <a:pt x="1004" y="2148"/>
                    </a:lnTo>
                    <a:lnTo>
                      <a:pt x="998" y="2154"/>
                    </a:lnTo>
                    <a:lnTo>
                      <a:pt x="994" y="2160"/>
                    </a:lnTo>
                    <a:lnTo>
                      <a:pt x="982" y="2176"/>
                    </a:lnTo>
                    <a:lnTo>
                      <a:pt x="978" y="2182"/>
                    </a:lnTo>
                    <a:lnTo>
                      <a:pt x="970" y="2186"/>
                    </a:lnTo>
                    <a:lnTo>
                      <a:pt x="966" y="2188"/>
                    </a:lnTo>
                    <a:lnTo>
                      <a:pt x="954" y="2198"/>
                    </a:lnTo>
                    <a:lnTo>
                      <a:pt x="950" y="2202"/>
                    </a:lnTo>
                    <a:lnTo>
                      <a:pt x="950" y="2210"/>
                    </a:lnTo>
                    <a:lnTo>
                      <a:pt x="956" y="2234"/>
                    </a:lnTo>
                    <a:lnTo>
                      <a:pt x="958" y="2242"/>
                    </a:lnTo>
                    <a:lnTo>
                      <a:pt x="956" y="2248"/>
                    </a:lnTo>
                    <a:lnTo>
                      <a:pt x="952" y="2264"/>
                    </a:lnTo>
                    <a:lnTo>
                      <a:pt x="946" y="2278"/>
                    </a:lnTo>
                    <a:lnTo>
                      <a:pt x="942" y="2284"/>
                    </a:lnTo>
                    <a:lnTo>
                      <a:pt x="940" y="2290"/>
                    </a:lnTo>
                    <a:lnTo>
                      <a:pt x="938" y="2298"/>
                    </a:lnTo>
                    <a:lnTo>
                      <a:pt x="938" y="2302"/>
                    </a:lnTo>
                    <a:lnTo>
                      <a:pt x="938" y="2318"/>
                    </a:lnTo>
                    <a:lnTo>
                      <a:pt x="938" y="2322"/>
                    </a:lnTo>
                    <a:lnTo>
                      <a:pt x="940" y="2328"/>
                    </a:lnTo>
                    <a:lnTo>
                      <a:pt x="944" y="2336"/>
                    </a:lnTo>
                    <a:lnTo>
                      <a:pt x="952" y="2344"/>
                    </a:lnTo>
                    <a:lnTo>
                      <a:pt x="958" y="2346"/>
                    </a:lnTo>
                    <a:lnTo>
                      <a:pt x="966" y="2346"/>
                    </a:lnTo>
                    <a:lnTo>
                      <a:pt x="970" y="2342"/>
                    </a:lnTo>
                    <a:lnTo>
                      <a:pt x="978" y="2340"/>
                    </a:lnTo>
                    <a:lnTo>
                      <a:pt x="986" y="2340"/>
                    </a:lnTo>
                    <a:lnTo>
                      <a:pt x="990" y="2340"/>
                    </a:lnTo>
                    <a:lnTo>
                      <a:pt x="996" y="2338"/>
                    </a:lnTo>
                    <a:lnTo>
                      <a:pt x="1000" y="2332"/>
                    </a:lnTo>
                    <a:lnTo>
                      <a:pt x="1034" y="2210"/>
                    </a:lnTo>
                    <a:lnTo>
                      <a:pt x="1036" y="2194"/>
                    </a:lnTo>
                    <a:lnTo>
                      <a:pt x="1036" y="2190"/>
                    </a:lnTo>
                    <a:lnTo>
                      <a:pt x="1036" y="2174"/>
                    </a:lnTo>
                    <a:lnTo>
                      <a:pt x="1036" y="2160"/>
                    </a:lnTo>
                    <a:lnTo>
                      <a:pt x="1036" y="2154"/>
                    </a:lnTo>
                    <a:lnTo>
                      <a:pt x="1034" y="2146"/>
                    </a:lnTo>
                    <a:lnTo>
                      <a:pt x="1030" y="2140"/>
                    </a:lnTo>
                    <a:lnTo>
                      <a:pt x="1028" y="2138"/>
                    </a:lnTo>
                    <a:lnTo>
                      <a:pt x="1026" y="2136"/>
                    </a:lnTo>
                    <a:lnTo>
                      <a:pt x="1024" y="2136"/>
                    </a:lnTo>
                    <a:lnTo>
                      <a:pt x="1020" y="2138"/>
                    </a:lnTo>
                    <a:lnTo>
                      <a:pt x="1004" y="2148"/>
                    </a:lnTo>
                    <a:close/>
                    <a:moveTo>
                      <a:pt x="184" y="906"/>
                    </a:moveTo>
                    <a:lnTo>
                      <a:pt x="184" y="906"/>
                    </a:lnTo>
                    <a:lnTo>
                      <a:pt x="186" y="902"/>
                    </a:lnTo>
                    <a:lnTo>
                      <a:pt x="188" y="900"/>
                    </a:lnTo>
                    <a:lnTo>
                      <a:pt x="192" y="902"/>
                    </a:lnTo>
                    <a:lnTo>
                      <a:pt x="194" y="908"/>
                    </a:lnTo>
                    <a:lnTo>
                      <a:pt x="194" y="912"/>
                    </a:lnTo>
                    <a:lnTo>
                      <a:pt x="194" y="926"/>
                    </a:lnTo>
                    <a:lnTo>
                      <a:pt x="194" y="928"/>
                    </a:lnTo>
                    <a:lnTo>
                      <a:pt x="198" y="930"/>
                    </a:lnTo>
                    <a:lnTo>
                      <a:pt x="208" y="930"/>
                    </a:lnTo>
                    <a:lnTo>
                      <a:pt x="212" y="932"/>
                    </a:lnTo>
                    <a:lnTo>
                      <a:pt x="218" y="934"/>
                    </a:lnTo>
                    <a:lnTo>
                      <a:pt x="222" y="940"/>
                    </a:lnTo>
                    <a:lnTo>
                      <a:pt x="222" y="944"/>
                    </a:lnTo>
                    <a:lnTo>
                      <a:pt x="222" y="954"/>
                    </a:lnTo>
                    <a:lnTo>
                      <a:pt x="220" y="960"/>
                    </a:lnTo>
                    <a:lnTo>
                      <a:pt x="216" y="964"/>
                    </a:lnTo>
                    <a:lnTo>
                      <a:pt x="210" y="966"/>
                    </a:lnTo>
                    <a:lnTo>
                      <a:pt x="198" y="974"/>
                    </a:lnTo>
                    <a:lnTo>
                      <a:pt x="196" y="978"/>
                    </a:lnTo>
                    <a:lnTo>
                      <a:pt x="198" y="980"/>
                    </a:lnTo>
                    <a:lnTo>
                      <a:pt x="202" y="980"/>
                    </a:lnTo>
                    <a:lnTo>
                      <a:pt x="204" y="984"/>
                    </a:lnTo>
                    <a:lnTo>
                      <a:pt x="202" y="988"/>
                    </a:lnTo>
                    <a:lnTo>
                      <a:pt x="198" y="994"/>
                    </a:lnTo>
                    <a:lnTo>
                      <a:pt x="194" y="998"/>
                    </a:lnTo>
                    <a:lnTo>
                      <a:pt x="194" y="1004"/>
                    </a:lnTo>
                    <a:lnTo>
                      <a:pt x="194" y="1008"/>
                    </a:lnTo>
                    <a:lnTo>
                      <a:pt x="198" y="1008"/>
                    </a:lnTo>
                    <a:lnTo>
                      <a:pt x="208" y="1008"/>
                    </a:lnTo>
                    <a:lnTo>
                      <a:pt x="210" y="1010"/>
                    </a:lnTo>
                    <a:lnTo>
                      <a:pt x="210" y="1016"/>
                    </a:lnTo>
                    <a:lnTo>
                      <a:pt x="206" y="1020"/>
                    </a:lnTo>
                    <a:lnTo>
                      <a:pt x="202" y="1028"/>
                    </a:lnTo>
                    <a:lnTo>
                      <a:pt x="196" y="1032"/>
                    </a:lnTo>
                    <a:lnTo>
                      <a:pt x="190" y="1034"/>
                    </a:lnTo>
                    <a:lnTo>
                      <a:pt x="186" y="1038"/>
                    </a:lnTo>
                    <a:lnTo>
                      <a:pt x="184" y="1042"/>
                    </a:lnTo>
                    <a:lnTo>
                      <a:pt x="186" y="1046"/>
                    </a:lnTo>
                    <a:lnTo>
                      <a:pt x="188" y="1048"/>
                    </a:lnTo>
                    <a:lnTo>
                      <a:pt x="192" y="1046"/>
                    </a:lnTo>
                    <a:lnTo>
                      <a:pt x="194" y="1042"/>
                    </a:lnTo>
                    <a:lnTo>
                      <a:pt x="194" y="1040"/>
                    </a:lnTo>
                    <a:lnTo>
                      <a:pt x="198" y="1038"/>
                    </a:lnTo>
                    <a:lnTo>
                      <a:pt x="208" y="1038"/>
                    </a:lnTo>
                    <a:lnTo>
                      <a:pt x="212" y="1036"/>
                    </a:lnTo>
                    <a:lnTo>
                      <a:pt x="218" y="1034"/>
                    </a:lnTo>
                    <a:lnTo>
                      <a:pt x="222" y="1032"/>
                    </a:lnTo>
                    <a:lnTo>
                      <a:pt x="228" y="1034"/>
                    </a:lnTo>
                    <a:lnTo>
                      <a:pt x="232" y="1036"/>
                    </a:lnTo>
                    <a:lnTo>
                      <a:pt x="238" y="1034"/>
                    </a:lnTo>
                    <a:lnTo>
                      <a:pt x="244" y="1030"/>
                    </a:lnTo>
                    <a:lnTo>
                      <a:pt x="250" y="1028"/>
                    </a:lnTo>
                    <a:lnTo>
                      <a:pt x="254" y="1028"/>
                    </a:lnTo>
                    <a:lnTo>
                      <a:pt x="262" y="1028"/>
                    </a:lnTo>
                    <a:lnTo>
                      <a:pt x="268" y="1024"/>
                    </a:lnTo>
                    <a:lnTo>
                      <a:pt x="274" y="1022"/>
                    </a:lnTo>
                    <a:lnTo>
                      <a:pt x="280" y="1018"/>
                    </a:lnTo>
                    <a:lnTo>
                      <a:pt x="282" y="1014"/>
                    </a:lnTo>
                    <a:lnTo>
                      <a:pt x="282" y="1008"/>
                    </a:lnTo>
                    <a:lnTo>
                      <a:pt x="286" y="1004"/>
                    </a:lnTo>
                    <a:lnTo>
                      <a:pt x="290" y="998"/>
                    </a:lnTo>
                    <a:lnTo>
                      <a:pt x="290" y="990"/>
                    </a:lnTo>
                    <a:lnTo>
                      <a:pt x="290" y="988"/>
                    </a:lnTo>
                    <a:lnTo>
                      <a:pt x="290" y="982"/>
                    </a:lnTo>
                    <a:lnTo>
                      <a:pt x="286" y="980"/>
                    </a:lnTo>
                    <a:lnTo>
                      <a:pt x="276" y="980"/>
                    </a:lnTo>
                    <a:lnTo>
                      <a:pt x="272" y="978"/>
                    </a:lnTo>
                    <a:lnTo>
                      <a:pt x="272" y="974"/>
                    </a:lnTo>
                    <a:lnTo>
                      <a:pt x="272" y="964"/>
                    </a:lnTo>
                    <a:lnTo>
                      <a:pt x="268" y="952"/>
                    </a:lnTo>
                    <a:lnTo>
                      <a:pt x="266" y="946"/>
                    </a:lnTo>
                    <a:lnTo>
                      <a:pt x="256" y="934"/>
                    </a:lnTo>
                    <a:lnTo>
                      <a:pt x="252" y="930"/>
                    </a:lnTo>
                    <a:lnTo>
                      <a:pt x="250" y="922"/>
                    </a:lnTo>
                    <a:lnTo>
                      <a:pt x="244" y="908"/>
                    </a:lnTo>
                    <a:lnTo>
                      <a:pt x="242" y="902"/>
                    </a:lnTo>
                    <a:lnTo>
                      <a:pt x="238" y="900"/>
                    </a:lnTo>
                    <a:lnTo>
                      <a:pt x="232" y="900"/>
                    </a:lnTo>
                    <a:lnTo>
                      <a:pt x="228" y="896"/>
                    </a:lnTo>
                    <a:lnTo>
                      <a:pt x="226" y="890"/>
                    </a:lnTo>
                    <a:lnTo>
                      <a:pt x="226" y="884"/>
                    </a:lnTo>
                    <a:lnTo>
                      <a:pt x="228" y="878"/>
                    </a:lnTo>
                    <a:lnTo>
                      <a:pt x="232" y="866"/>
                    </a:lnTo>
                    <a:lnTo>
                      <a:pt x="234" y="862"/>
                    </a:lnTo>
                    <a:lnTo>
                      <a:pt x="238" y="856"/>
                    </a:lnTo>
                    <a:lnTo>
                      <a:pt x="238" y="854"/>
                    </a:lnTo>
                    <a:lnTo>
                      <a:pt x="238" y="852"/>
                    </a:lnTo>
                    <a:lnTo>
                      <a:pt x="236" y="848"/>
                    </a:lnTo>
                    <a:lnTo>
                      <a:pt x="230" y="846"/>
                    </a:lnTo>
                    <a:lnTo>
                      <a:pt x="224" y="844"/>
                    </a:lnTo>
                    <a:lnTo>
                      <a:pt x="218" y="846"/>
                    </a:lnTo>
                    <a:lnTo>
                      <a:pt x="212" y="848"/>
                    </a:lnTo>
                    <a:lnTo>
                      <a:pt x="208" y="846"/>
                    </a:lnTo>
                    <a:lnTo>
                      <a:pt x="206" y="840"/>
                    </a:lnTo>
                    <a:lnTo>
                      <a:pt x="206" y="834"/>
                    </a:lnTo>
                    <a:lnTo>
                      <a:pt x="210" y="830"/>
                    </a:lnTo>
                    <a:lnTo>
                      <a:pt x="210" y="824"/>
                    </a:lnTo>
                    <a:lnTo>
                      <a:pt x="210" y="822"/>
                    </a:lnTo>
                    <a:lnTo>
                      <a:pt x="208" y="822"/>
                    </a:lnTo>
                    <a:lnTo>
                      <a:pt x="198" y="822"/>
                    </a:lnTo>
                    <a:lnTo>
                      <a:pt x="194" y="824"/>
                    </a:lnTo>
                    <a:lnTo>
                      <a:pt x="190" y="830"/>
                    </a:lnTo>
                    <a:lnTo>
                      <a:pt x="188" y="834"/>
                    </a:lnTo>
                    <a:lnTo>
                      <a:pt x="178" y="846"/>
                    </a:lnTo>
                    <a:lnTo>
                      <a:pt x="176" y="852"/>
                    </a:lnTo>
                    <a:lnTo>
                      <a:pt x="174" y="856"/>
                    </a:lnTo>
                    <a:lnTo>
                      <a:pt x="174" y="866"/>
                    </a:lnTo>
                    <a:lnTo>
                      <a:pt x="174" y="876"/>
                    </a:lnTo>
                    <a:lnTo>
                      <a:pt x="174" y="888"/>
                    </a:lnTo>
                    <a:lnTo>
                      <a:pt x="174" y="892"/>
                    </a:lnTo>
                    <a:lnTo>
                      <a:pt x="176" y="900"/>
                    </a:lnTo>
                    <a:lnTo>
                      <a:pt x="178" y="906"/>
                    </a:lnTo>
                    <a:lnTo>
                      <a:pt x="182" y="908"/>
                    </a:lnTo>
                    <a:lnTo>
                      <a:pt x="184" y="906"/>
                    </a:lnTo>
                    <a:close/>
                    <a:moveTo>
                      <a:pt x="3012" y="2570"/>
                    </a:moveTo>
                    <a:lnTo>
                      <a:pt x="3012" y="2570"/>
                    </a:lnTo>
                    <a:lnTo>
                      <a:pt x="3004" y="2572"/>
                    </a:lnTo>
                    <a:lnTo>
                      <a:pt x="2996" y="2570"/>
                    </a:lnTo>
                    <a:lnTo>
                      <a:pt x="2992" y="2568"/>
                    </a:lnTo>
                    <a:lnTo>
                      <a:pt x="2986" y="2562"/>
                    </a:lnTo>
                    <a:lnTo>
                      <a:pt x="2980" y="2556"/>
                    </a:lnTo>
                    <a:lnTo>
                      <a:pt x="2978" y="2552"/>
                    </a:lnTo>
                    <a:lnTo>
                      <a:pt x="2976" y="2544"/>
                    </a:lnTo>
                    <a:lnTo>
                      <a:pt x="2974" y="2536"/>
                    </a:lnTo>
                    <a:lnTo>
                      <a:pt x="2974" y="2532"/>
                    </a:lnTo>
                    <a:lnTo>
                      <a:pt x="2972" y="2526"/>
                    </a:lnTo>
                    <a:lnTo>
                      <a:pt x="2968" y="2522"/>
                    </a:lnTo>
                    <a:lnTo>
                      <a:pt x="2962" y="2518"/>
                    </a:lnTo>
                    <a:lnTo>
                      <a:pt x="2958" y="2518"/>
                    </a:lnTo>
                    <a:lnTo>
                      <a:pt x="2958" y="2522"/>
                    </a:lnTo>
                    <a:lnTo>
                      <a:pt x="2970" y="2548"/>
                    </a:lnTo>
                    <a:lnTo>
                      <a:pt x="2974" y="2554"/>
                    </a:lnTo>
                    <a:lnTo>
                      <a:pt x="2974" y="2562"/>
                    </a:lnTo>
                    <a:lnTo>
                      <a:pt x="2974" y="2566"/>
                    </a:lnTo>
                    <a:lnTo>
                      <a:pt x="2974" y="2574"/>
                    </a:lnTo>
                    <a:lnTo>
                      <a:pt x="2970" y="2580"/>
                    </a:lnTo>
                    <a:lnTo>
                      <a:pt x="2960" y="2596"/>
                    </a:lnTo>
                    <a:lnTo>
                      <a:pt x="2958" y="2600"/>
                    </a:lnTo>
                    <a:lnTo>
                      <a:pt x="2958" y="2602"/>
                    </a:lnTo>
                    <a:lnTo>
                      <a:pt x="2960" y="2604"/>
                    </a:lnTo>
                    <a:lnTo>
                      <a:pt x="2962" y="2606"/>
                    </a:lnTo>
                    <a:lnTo>
                      <a:pt x="2968" y="2610"/>
                    </a:lnTo>
                    <a:lnTo>
                      <a:pt x="2972" y="2614"/>
                    </a:lnTo>
                    <a:lnTo>
                      <a:pt x="2974" y="2620"/>
                    </a:lnTo>
                    <a:lnTo>
                      <a:pt x="2974" y="2624"/>
                    </a:lnTo>
                    <a:lnTo>
                      <a:pt x="2976" y="2632"/>
                    </a:lnTo>
                    <a:lnTo>
                      <a:pt x="2980" y="2638"/>
                    </a:lnTo>
                    <a:lnTo>
                      <a:pt x="2982" y="2638"/>
                    </a:lnTo>
                    <a:lnTo>
                      <a:pt x="2984" y="2638"/>
                    </a:lnTo>
                    <a:lnTo>
                      <a:pt x="2990" y="2636"/>
                    </a:lnTo>
                    <a:lnTo>
                      <a:pt x="2998" y="2628"/>
                    </a:lnTo>
                    <a:lnTo>
                      <a:pt x="3002" y="2622"/>
                    </a:lnTo>
                    <a:lnTo>
                      <a:pt x="3004" y="2614"/>
                    </a:lnTo>
                    <a:lnTo>
                      <a:pt x="3004" y="2610"/>
                    </a:lnTo>
                    <a:lnTo>
                      <a:pt x="3006" y="2604"/>
                    </a:lnTo>
                    <a:lnTo>
                      <a:pt x="3008" y="2598"/>
                    </a:lnTo>
                    <a:lnTo>
                      <a:pt x="3018" y="2588"/>
                    </a:lnTo>
                    <a:lnTo>
                      <a:pt x="3028" y="2578"/>
                    </a:lnTo>
                    <a:lnTo>
                      <a:pt x="3030" y="2574"/>
                    </a:lnTo>
                    <a:lnTo>
                      <a:pt x="3028" y="2568"/>
                    </a:lnTo>
                    <a:lnTo>
                      <a:pt x="3024" y="2566"/>
                    </a:lnTo>
                    <a:lnTo>
                      <a:pt x="3016" y="2568"/>
                    </a:lnTo>
                    <a:lnTo>
                      <a:pt x="3012" y="2570"/>
                    </a:lnTo>
                    <a:close/>
                    <a:moveTo>
                      <a:pt x="490" y="1328"/>
                    </a:moveTo>
                    <a:lnTo>
                      <a:pt x="490" y="1328"/>
                    </a:lnTo>
                    <a:lnTo>
                      <a:pt x="494" y="1328"/>
                    </a:lnTo>
                    <a:lnTo>
                      <a:pt x="496" y="1328"/>
                    </a:lnTo>
                    <a:lnTo>
                      <a:pt x="498" y="1326"/>
                    </a:lnTo>
                    <a:lnTo>
                      <a:pt x="498" y="1324"/>
                    </a:lnTo>
                    <a:lnTo>
                      <a:pt x="498" y="1320"/>
                    </a:lnTo>
                    <a:lnTo>
                      <a:pt x="498" y="1306"/>
                    </a:lnTo>
                    <a:lnTo>
                      <a:pt x="496" y="1304"/>
                    </a:lnTo>
                    <a:lnTo>
                      <a:pt x="490" y="1302"/>
                    </a:lnTo>
                    <a:lnTo>
                      <a:pt x="486" y="1302"/>
                    </a:lnTo>
                    <a:lnTo>
                      <a:pt x="470" y="1304"/>
                    </a:lnTo>
                    <a:lnTo>
                      <a:pt x="456" y="1310"/>
                    </a:lnTo>
                    <a:lnTo>
                      <a:pt x="454" y="1312"/>
                    </a:lnTo>
                    <a:lnTo>
                      <a:pt x="456" y="1314"/>
                    </a:lnTo>
                    <a:lnTo>
                      <a:pt x="470" y="1320"/>
                    </a:lnTo>
                    <a:lnTo>
                      <a:pt x="486" y="1326"/>
                    </a:lnTo>
                    <a:lnTo>
                      <a:pt x="490" y="1328"/>
                    </a:lnTo>
                    <a:close/>
                    <a:moveTo>
                      <a:pt x="2940" y="2636"/>
                    </a:moveTo>
                    <a:lnTo>
                      <a:pt x="2940" y="2636"/>
                    </a:lnTo>
                    <a:lnTo>
                      <a:pt x="2938" y="2636"/>
                    </a:lnTo>
                    <a:lnTo>
                      <a:pt x="2936" y="2636"/>
                    </a:lnTo>
                    <a:lnTo>
                      <a:pt x="2932" y="2640"/>
                    </a:lnTo>
                    <a:lnTo>
                      <a:pt x="2928" y="2644"/>
                    </a:lnTo>
                    <a:lnTo>
                      <a:pt x="2922" y="2658"/>
                    </a:lnTo>
                    <a:lnTo>
                      <a:pt x="2920" y="2664"/>
                    </a:lnTo>
                    <a:lnTo>
                      <a:pt x="2910" y="2676"/>
                    </a:lnTo>
                    <a:lnTo>
                      <a:pt x="2906" y="2680"/>
                    </a:lnTo>
                    <a:lnTo>
                      <a:pt x="2898" y="2684"/>
                    </a:lnTo>
                    <a:lnTo>
                      <a:pt x="2884" y="2688"/>
                    </a:lnTo>
                    <a:lnTo>
                      <a:pt x="2878" y="2692"/>
                    </a:lnTo>
                    <a:lnTo>
                      <a:pt x="2872" y="2698"/>
                    </a:lnTo>
                    <a:lnTo>
                      <a:pt x="2870" y="2704"/>
                    </a:lnTo>
                    <a:lnTo>
                      <a:pt x="2864" y="2718"/>
                    </a:lnTo>
                    <a:lnTo>
                      <a:pt x="2860" y="2732"/>
                    </a:lnTo>
                    <a:lnTo>
                      <a:pt x="2858" y="2740"/>
                    </a:lnTo>
                    <a:lnTo>
                      <a:pt x="2862" y="2746"/>
                    </a:lnTo>
                    <a:lnTo>
                      <a:pt x="2874" y="2754"/>
                    </a:lnTo>
                    <a:lnTo>
                      <a:pt x="2880" y="2756"/>
                    </a:lnTo>
                    <a:lnTo>
                      <a:pt x="2886" y="2758"/>
                    </a:lnTo>
                    <a:lnTo>
                      <a:pt x="2894" y="2756"/>
                    </a:lnTo>
                    <a:lnTo>
                      <a:pt x="2898" y="2754"/>
                    </a:lnTo>
                    <a:lnTo>
                      <a:pt x="2904" y="2750"/>
                    </a:lnTo>
                    <a:lnTo>
                      <a:pt x="2908" y="2742"/>
                    </a:lnTo>
                    <a:lnTo>
                      <a:pt x="2914" y="2728"/>
                    </a:lnTo>
                    <a:lnTo>
                      <a:pt x="2916" y="2712"/>
                    </a:lnTo>
                    <a:lnTo>
                      <a:pt x="2916" y="2708"/>
                    </a:lnTo>
                    <a:lnTo>
                      <a:pt x="2918" y="2702"/>
                    </a:lnTo>
                    <a:lnTo>
                      <a:pt x="2922" y="2696"/>
                    </a:lnTo>
                    <a:lnTo>
                      <a:pt x="2930" y="2686"/>
                    </a:lnTo>
                    <a:lnTo>
                      <a:pt x="2940" y="2676"/>
                    </a:lnTo>
                    <a:lnTo>
                      <a:pt x="2952" y="2668"/>
                    </a:lnTo>
                    <a:lnTo>
                      <a:pt x="2958" y="2666"/>
                    </a:lnTo>
                    <a:lnTo>
                      <a:pt x="2962" y="2660"/>
                    </a:lnTo>
                    <a:lnTo>
                      <a:pt x="2964" y="2654"/>
                    </a:lnTo>
                    <a:lnTo>
                      <a:pt x="2964" y="2650"/>
                    </a:lnTo>
                    <a:lnTo>
                      <a:pt x="2964" y="2646"/>
                    </a:lnTo>
                    <a:lnTo>
                      <a:pt x="2962" y="2644"/>
                    </a:lnTo>
                    <a:lnTo>
                      <a:pt x="2960" y="2642"/>
                    </a:lnTo>
                    <a:lnTo>
                      <a:pt x="2956" y="2642"/>
                    </a:lnTo>
                    <a:lnTo>
                      <a:pt x="2954" y="2642"/>
                    </a:lnTo>
                    <a:lnTo>
                      <a:pt x="2946" y="2640"/>
                    </a:lnTo>
                    <a:lnTo>
                      <a:pt x="2940" y="2636"/>
                    </a:lnTo>
                    <a:close/>
                    <a:moveTo>
                      <a:pt x="406" y="1248"/>
                    </a:moveTo>
                    <a:lnTo>
                      <a:pt x="406" y="1248"/>
                    </a:lnTo>
                    <a:lnTo>
                      <a:pt x="402" y="1254"/>
                    </a:lnTo>
                    <a:lnTo>
                      <a:pt x="400" y="1260"/>
                    </a:lnTo>
                    <a:lnTo>
                      <a:pt x="400" y="1274"/>
                    </a:lnTo>
                    <a:lnTo>
                      <a:pt x="400" y="1278"/>
                    </a:lnTo>
                    <a:lnTo>
                      <a:pt x="402" y="1280"/>
                    </a:lnTo>
                    <a:lnTo>
                      <a:pt x="404" y="1282"/>
                    </a:lnTo>
                    <a:lnTo>
                      <a:pt x="408" y="1282"/>
                    </a:lnTo>
                    <a:lnTo>
                      <a:pt x="412" y="1282"/>
                    </a:lnTo>
                    <a:lnTo>
                      <a:pt x="416" y="1282"/>
                    </a:lnTo>
                    <a:lnTo>
                      <a:pt x="418" y="1280"/>
                    </a:lnTo>
                    <a:lnTo>
                      <a:pt x="420" y="1278"/>
                    </a:lnTo>
                    <a:lnTo>
                      <a:pt x="420" y="1274"/>
                    </a:lnTo>
                    <a:lnTo>
                      <a:pt x="420" y="1270"/>
                    </a:lnTo>
                    <a:lnTo>
                      <a:pt x="418" y="1262"/>
                    </a:lnTo>
                    <a:lnTo>
                      <a:pt x="416" y="1256"/>
                    </a:lnTo>
                    <a:lnTo>
                      <a:pt x="414" y="1250"/>
                    </a:lnTo>
                    <a:lnTo>
                      <a:pt x="412" y="1248"/>
                    </a:lnTo>
                    <a:lnTo>
                      <a:pt x="410" y="1246"/>
                    </a:lnTo>
                    <a:lnTo>
                      <a:pt x="408" y="1246"/>
                    </a:lnTo>
                    <a:lnTo>
                      <a:pt x="406" y="1248"/>
                    </a:lnTo>
                    <a:close/>
                    <a:moveTo>
                      <a:pt x="2286" y="1412"/>
                    </a:moveTo>
                    <a:lnTo>
                      <a:pt x="2286" y="1412"/>
                    </a:lnTo>
                    <a:lnTo>
                      <a:pt x="2290" y="1424"/>
                    </a:lnTo>
                    <a:lnTo>
                      <a:pt x="2290" y="1426"/>
                    </a:lnTo>
                    <a:lnTo>
                      <a:pt x="2292" y="1426"/>
                    </a:lnTo>
                    <a:lnTo>
                      <a:pt x="2296" y="1426"/>
                    </a:lnTo>
                    <a:lnTo>
                      <a:pt x="2302" y="1422"/>
                    </a:lnTo>
                    <a:lnTo>
                      <a:pt x="2306" y="1418"/>
                    </a:lnTo>
                    <a:lnTo>
                      <a:pt x="2308" y="1410"/>
                    </a:lnTo>
                    <a:lnTo>
                      <a:pt x="2308" y="1408"/>
                    </a:lnTo>
                    <a:lnTo>
                      <a:pt x="2308" y="1394"/>
                    </a:lnTo>
                    <a:lnTo>
                      <a:pt x="2308" y="1392"/>
                    </a:lnTo>
                    <a:lnTo>
                      <a:pt x="2306" y="1392"/>
                    </a:lnTo>
                    <a:lnTo>
                      <a:pt x="2302" y="1392"/>
                    </a:lnTo>
                    <a:lnTo>
                      <a:pt x="2288" y="1396"/>
                    </a:lnTo>
                    <a:lnTo>
                      <a:pt x="2284" y="1398"/>
                    </a:lnTo>
                    <a:lnTo>
                      <a:pt x="2284" y="1400"/>
                    </a:lnTo>
                    <a:lnTo>
                      <a:pt x="2282" y="1404"/>
                    </a:lnTo>
                    <a:lnTo>
                      <a:pt x="2284" y="1406"/>
                    </a:lnTo>
                    <a:lnTo>
                      <a:pt x="2286" y="1412"/>
                    </a:lnTo>
                    <a:close/>
                    <a:moveTo>
                      <a:pt x="414" y="1210"/>
                    </a:moveTo>
                    <a:lnTo>
                      <a:pt x="414" y="1210"/>
                    </a:lnTo>
                    <a:lnTo>
                      <a:pt x="412" y="1208"/>
                    </a:lnTo>
                    <a:lnTo>
                      <a:pt x="410" y="1206"/>
                    </a:lnTo>
                    <a:lnTo>
                      <a:pt x="406" y="1206"/>
                    </a:lnTo>
                    <a:lnTo>
                      <a:pt x="404" y="1208"/>
                    </a:lnTo>
                    <a:lnTo>
                      <a:pt x="398" y="1210"/>
                    </a:lnTo>
                    <a:lnTo>
                      <a:pt x="396" y="1212"/>
                    </a:lnTo>
                    <a:lnTo>
                      <a:pt x="394" y="1214"/>
                    </a:lnTo>
                    <a:lnTo>
                      <a:pt x="394" y="1216"/>
                    </a:lnTo>
                    <a:lnTo>
                      <a:pt x="396" y="1220"/>
                    </a:lnTo>
                    <a:lnTo>
                      <a:pt x="404" y="1228"/>
                    </a:lnTo>
                    <a:lnTo>
                      <a:pt x="410" y="1230"/>
                    </a:lnTo>
                    <a:lnTo>
                      <a:pt x="412" y="1230"/>
                    </a:lnTo>
                    <a:lnTo>
                      <a:pt x="416" y="1228"/>
                    </a:lnTo>
                    <a:lnTo>
                      <a:pt x="418" y="1224"/>
                    </a:lnTo>
                    <a:lnTo>
                      <a:pt x="416" y="1216"/>
                    </a:lnTo>
                    <a:lnTo>
                      <a:pt x="414" y="1210"/>
                    </a:lnTo>
                    <a:close/>
                    <a:moveTo>
                      <a:pt x="2302" y="1960"/>
                    </a:moveTo>
                    <a:lnTo>
                      <a:pt x="2302" y="1960"/>
                    </a:lnTo>
                    <a:lnTo>
                      <a:pt x="2302" y="1962"/>
                    </a:lnTo>
                    <a:lnTo>
                      <a:pt x="2302" y="1966"/>
                    </a:lnTo>
                    <a:lnTo>
                      <a:pt x="2304" y="1968"/>
                    </a:lnTo>
                    <a:lnTo>
                      <a:pt x="2306" y="1970"/>
                    </a:lnTo>
                    <a:lnTo>
                      <a:pt x="2312" y="1974"/>
                    </a:lnTo>
                    <a:lnTo>
                      <a:pt x="2324" y="1982"/>
                    </a:lnTo>
                    <a:lnTo>
                      <a:pt x="2326" y="1988"/>
                    </a:lnTo>
                    <a:lnTo>
                      <a:pt x="2328" y="1994"/>
                    </a:lnTo>
                    <a:lnTo>
                      <a:pt x="2328" y="1998"/>
                    </a:lnTo>
                    <a:lnTo>
                      <a:pt x="2328" y="2002"/>
                    </a:lnTo>
                    <a:lnTo>
                      <a:pt x="2330" y="2004"/>
                    </a:lnTo>
                    <a:lnTo>
                      <a:pt x="2334" y="2006"/>
                    </a:lnTo>
                    <a:lnTo>
                      <a:pt x="2336" y="2006"/>
                    </a:lnTo>
                    <a:lnTo>
                      <a:pt x="2340" y="2006"/>
                    </a:lnTo>
                    <a:lnTo>
                      <a:pt x="2352" y="2006"/>
                    </a:lnTo>
                    <a:lnTo>
                      <a:pt x="2358" y="2008"/>
                    </a:lnTo>
                    <a:lnTo>
                      <a:pt x="2364" y="2010"/>
                    </a:lnTo>
                    <a:lnTo>
                      <a:pt x="2380" y="2022"/>
                    </a:lnTo>
                    <a:lnTo>
                      <a:pt x="2394" y="2030"/>
                    </a:lnTo>
                    <a:lnTo>
                      <a:pt x="2420" y="2042"/>
                    </a:lnTo>
                    <a:lnTo>
                      <a:pt x="2424" y="2046"/>
                    </a:lnTo>
                    <a:lnTo>
                      <a:pt x="2426" y="2050"/>
                    </a:lnTo>
                    <a:lnTo>
                      <a:pt x="2424" y="2054"/>
                    </a:lnTo>
                    <a:lnTo>
                      <a:pt x="2420" y="2058"/>
                    </a:lnTo>
                    <a:lnTo>
                      <a:pt x="2414" y="2062"/>
                    </a:lnTo>
                    <a:lnTo>
                      <a:pt x="2410" y="2064"/>
                    </a:lnTo>
                    <a:lnTo>
                      <a:pt x="2414" y="2066"/>
                    </a:lnTo>
                    <a:lnTo>
                      <a:pt x="2418" y="2066"/>
                    </a:lnTo>
                    <a:lnTo>
                      <a:pt x="2426" y="2066"/>
                    </a:lnTo>
                    <a:lnTo>
                      <a:pt x="2434" y="2068"/>
                    </a:lnTo>
                    <a:lnTo>
                      <a:pt x="2438" y="2072"/>
                    </a:lnTo>
                    <a:lnTo>
                      <a:pt x="2452" y="2078"/>
                    </a:lnTo>
                    <a:lnTo>
                      <a:pt x="2458" y="2082"/>
                    </a:lnTo>
                    <a:lnTo>
                      <a:pt x="2470" y="2084"/>
                    </a:lnTo>
                    <a:lnTo>
                      <a:pt x="2476" y="2084"/>
                    </a:lnTo>
                    <a:lnTo>
                      <a:pt x="2480" y="2080"/>
                    </a:lnTo>
                    <a:lnTo>
                      <a:pt x="2488" y="2070"/>
                    </a:lnTo>
                    <a:lnTo>
                      <a:pt x="2502" y="2062"/>
                    </a:lnTo>
                    <a:lnTo>
                      <a:pt x="2508" y="2058"/>
                    </a:lnTo>
                    <a:lnTo>
                      <a:pt x="2514" y="2058"/>
                    </a:lnTo>
                    <a:lnTo>
                      <a:pt x="2522" y="2058"/>
                    </a:lnTo>
                    <a:lnTo>
                      <a:pt x="2526" y="2062"/>
                    </a:lnTo>
                    <a:lnTo>
                      <a:pt x="2540" y="2070"/>
                    </a:lnTo>
                    <a:lnTo>
                      <a:pt x="2558" y="2088"/>
                    </a:lnTo>
                    <a:lnTo>
                      <a:pt x="2570" y="2098"/>
                    </a:lnTo>
                    <a:lnTo>
                      <a:pt x="2576" y="2100"/>
                    </a:lnTo>
                    <a:lnTo>
                      <a:pt x="2578" y="2102"/>
                    </a:lnTo>
                    <a:lnTo>
                      <a:pt x="2580" y="2100"/>
                    </a:lnTo>
                    <a:lnTo>
                      <a:pt x="2582" y="2100"/>
                    </a:lnTo>
                    <a:lnTo>
                      <a:pt x="2582" y="2096"/>
                    </a:lnTo>
                    <a:lnTo>
                      <a:pt x="2582" y="2082"/>
                    </a:lnTo>
                    <a:lnTo>
                      <a:pt x="2580" y="2076"/>
                    </a:lnTo>
                    <a:lnTo>
                      <a:pt x="2576" y="2072"/>
                    </a:lnTo>
                    <a:lnTo>
                      <a:pt x="2560" y="2068"/>
                    </a:lnTo>
                    <a:lnTo>
                      <a:pt x="2556" y="2064"/>
                    </a:lnTo>
                    <a:lnTo>
                      <a:pt x="2554" y="2058"/>
                    </a:lnTo>
                    <a:lnTo>
                      <a:pt x="2554" y="2054"/>
                    </a:lnTo>
                    <a:lnTo>
                      <a:pt x="2554" y="2046"/>
                    </a:lnTo>
                    <a:lnTo>
                      <a:pt x="2558" y="2040"/>
                    </a:lnTo>
                    <a:lnTo>
                      <a:pt x="2560" y="2038"/>
                    </a:lnTo>
                    <a:lnTo>
                      <a:pt x="2560" y="2036"/>
                    </a:lnTo>
                    <a:lnTo>
                      <a:pt x="2556" y="2034"/>
                    </a:lnTo>
                    <a:lnTo>
                      <a:pt x="2542" y="2028"/>
                    </a:lnTo>
                    <a:lnTo>
                      <a:pt x="2534" y="2024"/>
                    </a:lnTo>
                    <a:lnTo>
                      <a:pt x="2530" y="2018"/>
                    </a:lnTo>
                    <a:lnTo>
                      <a:pt x="2528" y="2014"/>
                    </a:lnTo>
                    <a:lnTo>
                      <a:pt x="2524" y="2006"/>
                    </a:lnTo>
                    <a:lnTo>
                      <a:pt x="2518" y="2002"/>
                    </a:lnTo>
                    <a:lnTo>
                      <a:pt x="2502" y="1992"/>
                    </a:lnTo>
                    <a:lnTo>
                      <a:pt x="2486" y="1984"/>
                    </a:lnTo>
                    <a:lnTo>
                      <a:pt x="2424" y="1968"/>
                    </a:lnTo>
                    <a:lnTo>
                      <a:pt x="2416" y="1968"/>
                    </a:lnTo>
                    <a:lnTo>
                      <a:pt x="2410" y="1972"/>
                    </a:lnTo>
                    <a:lnTo>
                      <a:pt x="2394" y="1982"/>
                    </a:lnTo>
                    <a:lnTo>
                      <a:pt x="2386" y="1986"/>
                    </a:lnTo>
                    <a:lnTo>
                      <a:pt x="2378" y="1986"/>
                    </a:lnTo>
                    <a:lnTo>
                      <a:pt x="2376" y="1986"/>
                    </a:lnTo>
                    <a:lnTo>
                      <a:pt x="2368" y="1986"/>
                    </a:lnTo>
                    <a:lnTo>
                      <a:pt x="2362" y="1982"/>
                    </a:lnTo>
                    <a:lnTo>
                      <a:pt x="2354" y="1972"/>
                    </a:lnTo>
                    <a:lnTo>
                      <a:pt x="2342" y="1962"/>
                    </a:lnTo>
                    <a:lnTo>
                      <a:pt x="2334" y="1954"/>
                    </a:lnTo>
                    <a:lnTo>
                      <a:pt x="2328" y="1950"/>
                    </a:lnTo>
                    <a:lnTo>
                      <a:pt x="2320" y="1948"/>
                    </a:lnTo>
                    <a:lnTo>
                      <a:pt x="2316" y="1948"/>
                    </a:lnTo>
                    <a:lnTo>
                      <a:pt x="2310" y="1950"/>
                    </a:lnTo>
                    <a:lnTo>
                      <a:pt x="2306" y="1954"/>
                    </a:lnTo>
                    <a:lnTo>
                      <a:pt x="2302" y="1960"/>
                    </a:lnTo>
                    <a:close/>
                    <a:moveTo>
                      <a:pt x="2606" y="2298"/>
                    </a:moveTo>
                    <a:lnTo>
                      <a:pt x="2606" y="2298"/>
                    </a:lnTo>
                    <a:lnTo>
                      <a:pt x="2602" y="2290"/>
                    </a:lnTo>
                    <a:lnTo>
                      <a:pt x="2598" y="2284"/>
                    </a:lnTo>
                    <a:lnTo>
                      <a:pt x="2594" y="2280"/>
                    </a:lnTo>
                    <a:lnTo>
                      <a:pt x="2590" y="2272"/>
                    </a:lnTo>
                    <a:lnTo>
                      <a:pt x="2586" y="2258"/>
                    </a:lnTo>
                    <a:lnTo>
                      <a:pt x="2582" y="2252"/>
                    </a:lnTo>
                    <a:lnTo>
                      <a:pt x="2576" y="2248"/>
                    </a:lnTo>
                    <a:lnTo>
                      <a:pt x="2562" y="2244"/>
                    </a:lnTo>
                    <a:lnTo>
                      <a:pt x="2548" y="2236"/>
                    </a:lnTo>
                    <a:lnTo>
                      <a:pt x="2532" y="2226"/>
                    </a:lnTo>
                    <a:lnTo>
                      <a:pt x="2526" y="2220"/>
                    </a:lnTo>
                    <a:lnTo>
                      <a:pt x="2522" y="2214"/>
                    </a:lnTo>
                    <a:lnTo>
                      <a:pt x="2516" y="2180"/>
                    </a:lnTo>
                    <a:lnTo>
                      <a:pt x="2514" y="2174"/>
                    </a:lnTo>
                    <a:lnTo>
                      <a:pt x="2510" y="2168"/>
                    </a:lnTo>
                    <a:lnTo>
                      <a:pt x="2500" y="2158"/>
                    </a:lnTo>
                    <a:lnTo>
                      <a:pt x="2496" y="2152"/>
                    </a:lnTo>
                    <a:lnTo>
                      <a:pt x="2492" y="2146"/>
                    </a:lnTo>
                    <a:lnTo>
                      <a:pt x="2488" y="2130"/>
                    </a:lnTo>
                    <a:lnTo>
                      <a:pt x="2486" y="2128"/>
                    </a:lnTo>
                    <a:lnTo>
                      <a:pt x="2484" y="2128"/>
                    </a:lnTo>
                    <a:lnTo>
                      <a:pt x="2482" y="2128"/>
                    </a:lnTo>
                    <a:lnTo>
                      <a:pt x="2480" y="2128"/>
                    </a:lnTo>
                    <a:lnTo>
                      <a:pt x="2472" y="2138"/>
                    </a:lnTo>
                    <a:lnTo>
                      <a:pt x="2468" y="2144"/>
                    </a:lnTo>
                    <a:lnTo>
                      <a:pt x="2466" y="2150"/>
                    </a:lnTo>
                    <a:lnTo>
                      <a:pt x="2466" y="2184"/>
                    </a:lnTo>
                    <a:lnTo>
                      <a:pt x="2464" y="2192"/>
                    </a:lnTo>
                    <a:lnTo>
                      <a:pt x="2460" y="2198"/>
                    </a:lnTo>
                    <a:lnTo>
                      <a:pt x="2452" y="2206"/>
                    </a:lnTo>
                    <a:lnTo>
                      <a:pt x="2446" y="2210"/>
                    </a:lnTo>
                    <a:lnTo>
                      <a:pt x="2438" y="2212"/>
                    </a:lnTo>
                    <a:lnTo>
                      <a:pt x="2434" y="2212"/>
                    </a:lnTo>
                    <a:lnTo>
                      <a:pt x="2428" y="2210"/>
                    </a:lnTo>
                    <a:lnTo>
                      <a:pt x="2422" y="2204"/>
                    </a:lnTo>
                    <a:lnTo>
                      <a:pt x="2412" y="2188"/>
                    </a:lnTo>
                    <a:lnTo>
                      <a:pt x="2406" y="2184"/>
                    </a:lnTo>
                    <a:lnTo>
                      <a:pt x="2398" y="2182"/>
                    </a:lnTo>
                    <a:lnTo>
                      <a:pt x="2396" y="2182"/>
                    </a:lnTo>
                    <a:lnTo>
                      <a:pt x="2388" y="2180"/>
                    </a:lnTo>
                    <a:lnTo>
                      <a:pt x="2380" y="2178"/>
                    </a:lnTo>
                    <a:lnTo>
                      <a:pt x="2374" y="2176"/>
                    </a:lnTo>
                    <a:lnTo>
                      <a:pt x="2372" y="2174"/>
                    </a:lnTo>
                    <a:lnTo>
                      <a:pt x="2370" y="2172"/>
                    </a:lnTo>
                    <a:lnTo>
                      <a:pt x="2370" y="2168"/>
                    </a:lnTo>
                    <a:lnTo>
                      <a:pt x="2372" y="2164"/>
                    </a:lnTo>
                    <a:lnTo>
                      <a:pt x="2374" y="2160"/>
                    </a:lnTo>
                    <a:lnTo>
                      <a:pt x="2382" y="2146"/>
                    </a:lnTo>
                    <a:lnTo>
                      <a:pt x="2384" y="2140"/>
                    </a:lnTo>
                    <a:lnTo>
                      <a:pt x="2384" y="2138"/>
                    </a:lnTo>
                    <a:lnTo>
                      <a:pt x="2384" y="2134"/>
                    </a:lnTo>
                    <a:lnTo>
                      <a:pt x="2382" y="2132"/>
                    </a:lnTo>
                    <a:lnTo>
                      <a:pt x="2380" y="2132"/>
                    </a:lnTo>
                    <a:lnTo>
                      <a:pt x="2356" y="2126"/>
                    </a:lnTo>
                    <a:lnTo>
                      <a:pt x="2340" y="2124"/>
                    </a:lnTo>
                    <a:lnTo>
                      <a:pt x="2336" y="2124"/>
                    </a:lnTo>
                    <a:lnTo>
                      <a:pt x="2330" y="2124"/>
                    </a:lnTo>
                    <a:lnTo>
                      <a:pt x="2324" y="2128"/>
                    </a:lnTo>
                    <a:lnTo>
                      <a:pt x="2312" y="2136"/>
                    </a:lnTo>
                    <a:lnTo>
                      <a:pt x="2306" y="2140"/>
                    </a:lnTo>
                    <a:lnTo>
                      <a:pt x="2292" y="2146"/>
                    </a:lnTo>
                    <a:lnTo>
                      <a:pt x="2286" y="2150"/>
                    </a:lnTo>
                    <a:lnTo>
                      <a:pt x="2280" y="2154"/>
                    </a:lnTo>
                    <a:lnTo>
                      <a:pt x="2276" y="2160"/>
                    </a:lnTo>
                    <a:lnTo>
                      <a:pt x="2274" y="2164"/>
                    </a:lnTo>
                    <a:lnTo>
                      <a:pt x="2270" y="2170"/>
                    </a:lnTo>
                    <a:lnTo>
                      <a:pt x="2264" y="2172"/>
                    </a:lnTo>
                    <a:lnTo>
                      <a:pt x="2252" y="2168"/>
                    </a:lnTo>
                    <a:lnTo>
                      <a:pt x="2248" y="2166"/>
                    </a:lnTo>
                    <a:lnTo>
                      <a:pt x="2240" y="2164"/>
                    </a:lnTo>
                    <a:lnTo>
                      <a:pt x="2234" y="2166"/>
                    </a:lnTo>
                    <a:lnTo>
                      <a:pt x="2228" y="2168"/>
                    </a:lnTo>
                    <a:lnTo>
                      <a:pt x="2214" y="2176"/>
                    </a:lnTo>
                    <a:lnTo>
                      <a:pt x="2198" y="2188"/>
                    </a:lnTo>
                    <a:lnTo>
                      <a:pt x="2184" y="2196"/>
                    </a:lnTo>
                    <a:lnTo>
                      <a:pt x="2178" y="2198"/>
                    </a:lnTo>
                    <a:lnTo>
                      <a:pt x="2164" y="2206"/>
                    </a:lnTo>
                    <a:lnTo>
                      <a:pt x="2160" y="2208"/>
                    </a:lnTo>
                    <a:lnTo>
                      <a:pt x="2154" y="2212"/>
                    </a:lnTo>
                    <a:lnTo>
                      <a:pt x="2150" y="2220"/>
                    </a:lnTo>
                    <a:lnTo>
                      <a:pt x="2144" y="2234"/>
                    </a:lnTo>
                    <a:lnTo>
                      <a:pt x="2140" y="2238"/>
                    </a:lnTo>
                    <a:lnTo>
                      <a:pt x="2134" y="2240"/>
                    </a:lnTo>
                    <a:lnTo>
                      <a:pt x="2130" y="2240"/>
                    </a:lnTo>
                    <a:lnTo>
                      <a:pt x="2124" y="2242"/>
                    </a:lnTo>
                    <a:lnTo>
                      <a:pt x="2116" y="2246"/>
                    </a:lnTo>
                    <a:lnTo>
                      <a:pt x="2100" y="2256"/>
                    </a:lnTo>
                    <a:lnTo>
                      <a:pt x="2086" y="2264"/>
                    </a:lnTo>
                    <a:lnTo>
                      <a:pt x="2062" y="2276"/>
                    </a:lnTo>
                    <a:lnTo>
                      <a:pt x="2048" y="2286"/>
                    </a:lnTo>
                    <a:lnTo>
                      <a:pt x="2040" y="2294"/>
                    </a:lnTo>
                    <a:lnTo>
                      <a:pt x="2030" y="2306"/>
                    </a:lnTo>
                    <a:lnTo>
                      <a:pt x="2028" y="2312"/>
                    </a:lnTo>
                    <a:lnTo>
                      <a:pt x="2026" y="2320"/>
                    </a:lnTo>
                    <a:lnTo>
                      <a:pt x="2028" y="2326"/>
                    </a:lnTo>
                    <a:lnTo>
                      <a:pt x="2032" y="2340"/>
                    </a:lnTo>
                    <a:lnTo>
                      <a:pt x="2034" y="2356"/>
                    </a:lnTo>
                    <a:lnTo>
                      <a:pt x="2034" y="2360"/>
                    </a:lnTo>
                    <a:lnTo>
                      <a:pt x="2036" y="2376"/>
                    </a:lnTo>
                    <a:lnTo>
                      <a:pt x="2052" y="2428"/>
                    </a:lnTo>
                    <a:lnTo>
                      <a:pt x="2054" y="2444"/>
                    </a:lnTo>
                    <a:lnTo>
                      <a:pt x="2054" y="2448"/>
                    </a:lnTo>
                    <a:lnTo>
                      <a:pt x="2054" y="2464"/>
                    </a:lnTo>
                    <a:lnTo>
                      <a:pt x="2054" y="2488"/>
                    </a:lnTo>
                    <a:lnTo>
                      <a:pt x="2056" y="2494"/>
                    </a:lnTo>
                    <a:lnTo>
                      <a:pt x="2060" y="2500"/>
                    </a:lnTo>
                    <a:lnTo>
                      <a:pt x="2068" y="2510"/>
                    </a:lnTo>
                    <a:lnTo>
                      <a:pt x="2074" y="2514"/>
                    </a:lnTo>
                    <a:lnTo>
                      <a:pt x="2082" y="2514"/>
                    </a:lnTo>
                    <a:lnTo>
                      <a:pt x="2086" y="2514"/>
                    </a:lnTo>
                    <a:lnTo>
                      <a:pt x="2100" y="2512"/>
                    </a:lnTo>
                    <a:lnTo>
                      <a:pt x="2116" y="2508"/>
                    </a:lnTo>
                    <a:lnTo>
                      <a:pt x="2130" y="2502"/>
                    </a:lnTo>
                    <a:lnTo>
                      <a:pt x="2136" y="2498"/>
                    </a:lnTo>
                    <a:lnTo>
                      <a:pt x="2142" y="2496"/>
                    </a:lnTo>
                    <a:lnTo>
                      <a:pt x="2150" y="2496"/>
                    </a:lnTo>
                    <a:lnTo>
                      <a:pt x="2154" y="2496"/>
                    </a:lnTo>
                    <a:lnTo>
                      <a:pt x="2170" y="2492"/>
                    </a:lnTo>
                    <a:lnTo>
                      <a:pt x="2184" y="2488"/>
                    </a:lnTo>
                    <a:lnTo>
                      <a:pt x="2190" y="2484"/>
                    </a:lnTo>
                    <a:lnTo>
                      <a:pt x="2192" y="2480"/>
                    </a:lnTo>
                    <a:lnTo>
                      <a:pt x="2194" y="2476"/>
                    </a:lnTo>
                    <a:lnTo>
                      <a:pt x="2198" y="2472"/>
                    </a:lnTo>
                    <a:lnTo>
                      <a:pt x="2232" y="2460"/>
                    </a:lnTo>
                    <a:lnTo>
                      <a:pt x="2240" y="2458"/>
                    </a:lnTo>
                    <a:lnTo>
                      <a:pt x="2248" y="2456"/>
                    </a:lnTo>
                    <a:lnTo>
                      <a:pt x="2272" y="2456"/>
                    </a:lnTo>
                    <a:lnTo>
                      <a:pt x="2288" y="2458"/>
                    </a:lnTo>
                    <a:lnTo>
                      <a:pt x="2330" y="2464"/>
                    </a:lnTo>
                    <a:lnTo>
                      <a:pt x="2338" y="2468"/>
                    </a:lnTo>
                    <a:lnTo>
                      <a:pt x="2344" y="2472"/>
                    </a:lnTo>
                    <a:lnTo>
                      <a:pt x="2362" y="2490"/>
                    </a:lnTo>
                    <a:lnTo>
                      <a:pt x="2374" y="2500"/>
                    </a:lnTo>
                    <a:lnTo>
                      <a:pt x="2382" y="2510"/>
                    </a:lnTo>
                    <a:lnTo>
                      <a:pt x="2388" y="2514"/>
                    </a:lnTo>
                    <a:lnTo>
                      <a:pt x="2396" y="2514"/>
                    </a:lnTo>
                    <a:lnTo>
                      <a:pt x="2398" y="2514"/>
                    </a:lnTo>
                    <a:lnTo>
                      <a:pt x="2406" y="2516"/>
                    </a:lnTo>
                    <a:lnTo>
                      <a:pt x="2410" y="2522"/>
                    </a:lnTo>
                    <a:lnTo>
                      <a:pt x="2414" y="2528"/>
                    </a:lnTo>
                    <a:lnTo>
                      <a:pt x="2422" y="2540"/>
                    </a:lnTo>
                    <a:lnTo>
                      <a:pt x="2430" y="2548"/>
                    </a:lnTo>
                    <a:lnTo>
                      <a:pt x="2442" y="2558"/>
                    </a:lnTo>
                    <a:lnTo>
                      <a:pt x="2458" y="2570"/>
                    </a:lnTo>
                    <a:lnTo>
                      <a:pt x="2474" y="2576"/>
                    </a:lnTo>
                    <a:lnTo>
                      <a:pt x="2488" y="2580"/>
                    </a:lnTo>
                    <a:lnTo>
                      <a:pt x="2494" y="2582"/>
                    </a:lnTo>
                    <a:lnTo>
                      <a:pt x="2502" y="2580"/>
                    </a:lnTo>
                    <a:lnTo>
                      <a:pt x="2508" y="2578"/>
                    </a:lnTo>
                    <a:lnTo>
                      <a:pt x="2514" y="2576"/>
                    </a:lnTo>
                    <a:lnTo>
                      <a:pt x="2520" y="2580"/>
                    </a:lnTo>
                    <a:lnTo>
                      <a:pt x="2528" y="2588"/>
                    </a:lnTo>
                    <a:lnTo>
                      <a:pt x="2534" y="2592"/>
                    </a:lnTo>
                    <a:lnTo>
                      <a:pt x="2538" y="2594"/>
                    </a:lnTo>
                    <a:lnTo>
                      <a:pt x="2544" y="2592"/>
                    </a:lnTo>
                    <a:lnTo>
                      <a:pt x="2550" y="2588"/>
                    </a:lnTo>
                    <a:lnTo>
                      <a:pt x="2558" y="2580"/>
                    </a:lnTo>
                    <a:lnTo>
                      <a:pt x="2570" y="2570"/>
                    </a:lnTo>
                    <a:lnTo>
                      <a:pt x="2576" y="2568"/>
                    </a:lnTo>
                    <a:lnTo>
                      <a:pt x="2588" y="2564"/>
                    </a:lnTo>
                    <a:lnTo>
                      <a:pt x="2592" y="2562"/>
                    </a:lnTo>
                    <a:lnTo>
                      <a:pt x="2592" y="2556"/>
                    </a:lnTo>
                    <a:lnTo>
                      <a:pt x="2592" y="2552"/>
                    </a:lnTo>
                    <a:lnTo>
                      <a:pt x="2594" y="2544"/>
                    </a:lnTo>
                    <a:lnTo>
                      <a:pt x="2596" y="2538"/>
                    </a:lnTo>
                    <a:lnTo>
                      <a:pt x="2608" y="2512"/>
                    </a:lnTo>
                    <a:lnTo>
                      <a:pt x="2616" y="2498"/>
                    </a:lnTo>
                    <a:lnTo>
                      <a:pt x="2638" y="2434"/>
                    </a:lnTo>
                    <a:lnTo>
                      <a:pt x="2642" y="2418"/>
                    </a:lnTo>
                    <a:lnTo>
                      <a:pt x="2642" y="2396"/>
                    </a:lnTo>
                    <a:lnTo>
                      <a:pt x="2642" y="2380"/>
                    </a:lnTo>
                    <a:lnTo>
                      <a:pt x="2642" y="2366"/>
                    </a:lnTo>
                    <a:lnTo>
                      <a:pt x="2642" y="2350"/>
                    </a:lnTo>
                    <a:lnTo>
                      <a:pt x="2642" y="2346"/>
                    </a:lnTo>
                    <a:lnTo>
                      <a:pt x="2640" y="2340"/>
                    </a:lnTo>
                    <a:lnTo>
                      <a:pt x="2636" y="2334"/>
                    </a:lnTo>
                    <a:lnTo>
                      <a:pt x="2620" y="2324"/>
                    </a:lnTo>
                    <a:lnTo>
                      <a:pt x="2614" y="2318"/>
                    </a:lnTo>
                    <a:lnTo>
                      <a:pt x="2610" y="2312"/>
                    </a:lnTo>
                    <a:lnTo>
                      <a:pt x="2606" y="2298"/>
                    </a:lnTo>
                    <a:close/>
                    <a:moveTo>
                      <a:pt x="2522" y="2632"/>
                    </a:moveTo>
                    <a:lnTo>
                      <a:pt x="2522" y="2632"/>
                    </a:lnTo>
                    <a:lnTo>
                      <a:pt x="2520" y="2634"/>
                    </a:lnTo>
                    <a:lnTo>
                      <a:pt x="2518" y="2634"/>
                    </a:lnTo>
                    <a:lnTo>
                      <a:pt x="2516" y="2638"/>
                    </a:lnTo>
                    <a:lnTo>
                      <a:pt x="2518" y="2640"/>
                    </a:lnTo>
                    <a:lnTo>
                      <a:pt x="2522" y="2654"/>
                    </a:lnTo>
                    <a:lnTo>
                      <a:pt x="2524" y="2670"/>
                    </a:lnTo>
                    <a:lnTo>
                      <a:pt x="2524" y="2674"/>
                    </a:lnTo>
                    <a:lnTo>
                      <a:pt x="2526" y="2680"/>
                    </a:lnTo>
                    <a:lnTo>
                      <a:pt x="2532" y="2684"/>
                    </a:lnTo>
                    <a:lnTo>
                      <a:pt x="2538" y="2688"/>
                    </a:lnTo>
                    <a:lnTo>
                      <a:pt x="2540" y="2688"/>
                    </a:lnTo>
                    <a:lnTo>
                      <a:pt x="2544" y="2688"/>
                    </a:lnTo>
                    <a:lnTo>
                      <a:pt x="2546" y="2686"/>
                    </a:lnTo>
                    <a:lnTo>
                      <a:pt x="2548" y="2684"/>
                    </a:lnTo>
                    <a:lnTo>
                      <a:pt x="2550" y="2678"/>
                    </a:lnTo>
                    <a:lnTo>
                      <a:pt x="2556" y="2664"/>
                    </a:lnTo>
                    <a:lnTo>
                      <a:pt x="2562" y="2650"/>
                    </a:lnTo>
                    <a:lnTo>
                      <a:pt x="2564" y="2634"/>
                    </a:lnTo>
                    <a:lnTo>
                      <a:pt x="2564" y="2632"/>
                    </a:lnTo>
                    <a:lnTo>
                      <a:pt x="2564" y="2628"/>
                    </a:lnTo>
                    <a:lnTo>
                      <a:pt x="2562" y="2626"/>
                    </a:lnTo>
                    <a:lnTo>
                      <a:pt x="2560" y="2626"/>
                    </a:lnTo>
                    <a:lnTo>
                      <a:pt x="2556" y="2626"/>
                    </a:lnTo>
                    <a:lnTo>
                      <a:pt x="2552" y="2630"/>
                    </a:lnTo>
                    <a:lnTo>
                      <a:pt x="2544" y="2632"/>
                    </a:lnTo>
                    <a:lnTo>
                      <a:pt x="2536" y="2632"/>
                    </a:lnTo>
                    <a:lnTo>
                      <a:pt x="2522" y="2632"/>
                    </a:lnTo>
                    <a:close/>
                    <a:moveTo>
                      <a:pt x="2478" y="958"/>
                    </a:moveTo>
                    <a:lnTo>
                      <a:pt x="2478" y="958"/>
                    </a:lnTo>
                    <a:lnTo>
                      <a:pt x="2476" y="954"/>
                    </a:lnTo>
                    <a:lnTo>
                      <a:pt x="2476" y="958"/>
                    </a:lnTo>
                    <a:lnTo>
                      <a:pt x="2476" y="962"/>
                    </a:lnTo>
                    <a:lnTo>
                      <a:pt x="2474" y="976"/>
                    </a:lnTo>
                    <a:lnTo>
                      <a:pt x="2468" y="992"/>
                    </a:lnTo>
                    <a:lnTo>
                      <a:pt x="2468" y="998"/>
                    </a:lnTo>
                    <a:lnTo>
                      <a:pt x="2470" y="1006"/>
                    </a:lnTo>
                    <a:lnTo>
                      <a:pt x="2472" y="1012"/>
                    </a:lnTo>
                    <a:lnTo>
                      <a:pt x="2474" y="1018"/>
                    </a:lnTo>
                    <a:lnTo>
                      <a:pt x="2476" y="1026"/>
                    </a:lnTo>
                    <a:lnTo>
                      <a:pt x="2476" y="1088"/>
                    </a:lnTo>
                    <a:lnTo>
                      <a:pt x="2476" y="1104"/>
                    </a:lnTo>
                    <a:lnTo>
                      <a:pt x="2476" y="1118"/>
                    </a:lnTo>
                    <a:lnTo>
                      <a:pt x="2478" y="1124"/>
                    </a:lnTo>
                    <a:lnTo>
                      <a:pt x="2484" y="1128"/>
                    </a:lnTo>
                    <a:lnTo>
                      <a:pt x="2498" y="1134"/>
                    </a:lnTo>
                    <a:lnTo>
                      <a:pt x="2502" y="1134"/>
                    </a:lnTo>
                    <a:lnTo>
                      <a:pt x="2500" y="1130"/>
                    </a:lnTo>
                    <a:lnTo>
                      <a:pt x="2490" y="1114"/>
                    </a:lnTo>
                    <a:lnTo>
                      <a:pt x="2486" y="1106"/>
                    </a:lnTo>
                    <a:lnTo>
                      <a:pt x="2486" y="1098"/>
                    </a:lnTo>
                    <a:lnTo>
                      <a:pt x="2486" y="1094"/>
                    </a:lnTo>
                    <a:lnTo>
                      <a:pt x="2486" y="1088"/>
                    </a:lnTo>
                    <a:lnTo>
                      <a:pt x="2488" y="1080"/>
                    </a:lnTo>
                    <a:lnTo>
                      <a:pt x="2492" y="1074"/>
                    </a:lnTo>
                    <a:lnTo>
                      <a:pt x="2496" y="1070"/>
                    </a:lnTo>
                    <a:lnTo>
                      <a:pt x="2498" y="1070"/>
                    </a:lnTo>
                    <a:lnTo>
                      <a:pt x="2500" y="1072"/>
                    </a:lnTo>
                    <a:lnTo>
                      <a:pt x="2502" y="1074"/>
                    </a:lnTo>
                    <a:lnTo>
                      <a:pt x="2502" y="1070"/>
                    </a:lnTo>
                    <a:lnTo>
                      <a:pt x="2488" y="1006"/>
                    </a:lnTo>
                    <a:lnTo>
                      <a:pt x="2486" y="990"/>
                    </a:lnTo>
                    <a:lnTo>
                      <a:pt x="2486" y="988"/>
                    </a:lnTo>
                    <a:lnTo>
                      <a:pt x="2482" y="972"/>
                    </a:lnTo>
                    <a:lnTo>
                      <a:pt x="2478" y="958"/>
                    </a:lnTo>
                    <a:close/>
                    <a:moveTo>
                      <a:pt x="2460" y="1170"/>
                    </a:moveTo>
                    <a:lnTo>
                      <a:pt x="2460" y="1170"/>
                    </a:lnTo>
                    <a:lnTo>
                      <a:pt x="2458" y="1176"/>
                    </a:lnTo>
                    <a:lnTo>
                      <a:pt x="2456" y="1182"/>
                    </a:lnTo>
                    <a:lnTo>
                      <a:pt x="2456" y="1196"/>
                    </a:lnTo>
                    <a:lnTo>
                      <a:pt x="2454" y="1204"/>
                    </a:lnTo>
                    <a:lnTo>
                      <a:pt x="2452" y="1212"/>
                    </a:lnTo>
                    <a:lnTo>
                      <a:pt x="2450" y="1216"/>
                    </a:lnTo>
                    <a:lnTo>
                      <a:pt x="2446" y="1224"/>
                    </a:lnTo>
                    <a:lnTo>
                      <a:pt x="2446" y="1232"/>
                    </a:lnTo>
                    <a:lnTo>
                      <a:pt x="2446" y="1236"/>
                    </a:lnTo>
                    <a:lnTo>
                      <a:pt x="2448" y="1238"/>
                    </a:lnTo>
                    <a:lnTo>
                      <a:pt x="2450" y="1236"/>
                    </a:lnTo>
                    <a:lnTo>
                      <a:pt x="2460" y="1220"/>
                    </a:lnTo>
                    <a:lnTo>
                      <a:pt x="2464" y="1218"/>
                    </a:lnTo>
                    <a:lnTo>
                      <a:pt x="2466" y="1218"/>
                    </a:lnTo>
                    <a:lnTo>
                      <a:pt x="2468" y="1218"/>
                    </a:lnTo>
                    <a:lnTo>
                      <a:pt x="2472" y="1220"/>
                    </a:lnTo>
                    <a:lnTo>
                      <a:pt x="2480" y="1228"/>
                    </a:lnTo>
                    <a:lnTo>
                      <a:pt x="2482" y="1230"/>
                    </a:lnTo>
                    <a:lnTo>
                      <a:pt x="2484" y="1230"/>
                    </a:lnTo>
                    <a:lnTo>
                      <a:pt x="2486" y="1228"/>
                    </a:lnTo>
                    <a:lnTo>
                      <a:pt x="2488" y="1226"/>
                    </a:lnTo>
                    <a:lnTo>
                      <a:pt x="2492" y="1220"/>
                    </a:lnTo>
                    <a:lnTo>
                      <a:pt x="2496" y="1214"/>
                    </a:lnTo>
                    <a:lnTo>
                      <a:pt x="2502" y="1210"/>
                    </a:lnTo>
                    <a:lnTo>
                      <a:pt x="2508" y="1208"/>
                    </a:lnTo>
                    <a:lnTo>
                      <a:pt x="2520" y="1198"/>
                    </a:lnTo>
                    <a:lnTo>
                      <a:pt x="2528" y="1190"/>
                    </a:lnTo>
                    <a:lnTo>
                      <a:pt x="2530" y="1188"/>
                    </a:lnTo>
                    <a:lnTo>
                      <a:pt x="2530" y="1186"/>
                    </a:lnTo>
                    <a:lnTo>
                      <a:pt x="2528" y="1184"/>
                    </a:lnTo>
                    <a:lnTo>
                      <a:pt x="2526" y="1184"/>
                    </a:lnTo>
                    <a:lnTo>
                      <a:pt x="2522" y="1184"/>
                    </a:lnTo>
                    <a:lnTo>
                      <a:pt x="2506" y="1182"/>
                    </a:lnTo>
                    <a:lnTo>
                      <a:pt x="2492" y="1178"/>
                    </a:lnTo>
                    <a:lnTo>
                      <a:pt x="2478" y="1170"/>
                    </a:lnTo>
                    <a:lnTo>
                      <a:pt x="2472" y="1168"/>
                    </a:lnTo>
                    <a:lnTo>
                      <a:pt x="2466" y="1168"/>
                    </a:lnTo>
                    <a:lnTo>
                      <a:pt x="2460" y="1170"/>
                    </a:lnTo>
                    <a:close/>
                    <a:moveTo>
                      <a:pt x="2438" y="1284"/>
                    </a:moveTo>
                    <a:lnTo>
                      <a:pt x="2438" y="1284"/>
                    </a:lnTo>
                    <a:lnTo>
                      <a:pt x="2432" y="1300"/>
                    </a:lnTo>
                    <a:lnTo>
                      <a:pt x="2430" y="1304"/>
                    </a:lnTo>
                    <a:lnTo>
                      <a:pt x="2426" y="1310"/>
                    </a:lnTo>
                    <a:lnTo>
                      <a:pt x="2420" y="1316"/>
                    </a:lnTo>
                    <a:lnTo>
                      <a:pt x="2414" y="1318"/>
                    </a:lnTo>
                    <a:lnTo>
                      <a:pt x="2400" y="1326"/>
                    </a:lnTo>
                    <a:lnTo>
                      <a:pt x="2374" y="1346"/>
                    </a:lnTo>
                    <a:lnTo>
                      <a:pt x="2368" y="1350"/>
                    </a:lnTo>
                    <a:lnTo>
                      <a:pt x="2360" y="1350"/>
                    </a:lnTo>
                    <a:lnTo>
                      <a:pt x="2356" y="1350"/>
                    </a:lnTo>
                    <a:lnTo>
                      <a:pt x="2340" y="1354"/>
                    </a:lnTo>
                    <a:lnTo>
                      <a:pt x="2326" y="1358"/>
                    </a:lnTo>
                    <a:lnTo>
                      <a:pt x="2320" y="1362"/>
                    </a:lnTo>
                    <a:lnTo>
                      <a:pt x="2318" y="1366"/>
                    </a:lnTo>
                    <a:lnTo>
                      <a:pt x="2322" y="1378"/>
                    </a:lnTo>
                    <a:lnTo>
                      <a:pt x="2326" y="1392"/>
                    </a:lnTo>
                    <a:lnTo>
                      <a:pt x="2328" y="1394"/>
                    </a:lnTo>
                    <a:lnTo>
                      <a:pt x="2330" y="1396"/>
                    </a:lnTo>
                    <a:lnTo>
                      <a:pt x="2332" y="1396"/>
                    </a:lnTo>
                    <a:lnTo>
                      <a:pt x="2334" y="1394"/>
                    </a:lnTo>
                    <a:lnTo>
                      <a:pt x="2342" y="1386"/>
                    </a:lnTo>
                    <a:lnTo>
                      <a:pt x="2348" y="1382"/>
                    </a:lnTo>
                    <a:lnTo>
                      <a:pt x="2354" y="1380"/>
                    </a:lnTo>
                    <a:lnTo>
                      <a:pt x="2358" y="1378"/>
                    </a:lnTo>
                    <a:lnTo>
                      <a:pt x="2362" y="1376"/>
                    </a:lnTo>
                    <a:lnTo>
                      <a:pt x="2366" y="1374"/>
                    </a:lnTo>
                    <a:lnTo>
                      <a:pt x="2368" y="1376"/>
                    </a:lnTo>
                    <a:lnTo>
                      <a:pt x="2370" y="1376"/>
                    </a:lnTo>
                    <a:lnTo>
                      <a:pt x="2374" y="1374"/>
                    </a:lnTo>
                    <a:lnTo>
                      <a:pt x="2382" y="1366"/>
                    </a:lnTo>
                    <a:lnTo>
                      <a:pt x="2388" y="1362"/>
                    </a:lnTo>
                    <a:lnTo>
                      <a:pt x="2392" y="1360"/>
                    </a:lnTo>
                    <a:lnTo>
                      <a:pt x="2404" y="1360"/>
                    </a:lnTo>
                    <a:lnTo>
                      <a:pt x="2408" y="1360"/>
                    </a:lnTo>
                    <a:lnTo>
                      <a:pt x="2422" y="1360"/>
                    </a:lnTo>
                    <a:lnTo>
                      <a:pt x="2432" y="1360"/>
                    </a:lnTo>
                    <a:lnTo>
                      <a:pt x="2436" y="1360"/>
                    </a:lnTo>
                    <a:lnTo>
                      <a:pt x="2440" y="1356"/>
                    </a:lnTo>
                    <a:lnTo>
                      <a:pt x="2444" y="1350"/>
                    </a:lnTo>
                    <a:lnTo>
                      <a:pt x="2446" y="1342"/>
                    </a:lnTo>
                    <a:lnTo>
                      <a:pt x="2446" y="1330"/>
                    </a:lnTo>
                    <a:lnTo>
                      <a:pt x="2446" y="1322"/>
                    </a:lnTo>
                    <a:lnTo>
                      <a:pt x="2450" y="1314"/>
                    </a:lnTo>
                    <a:lnTo>
                      <a:pt x="2452" y="1308"/>
                    </a:lnTo>
                    <a:lnTo>
                      <a:pt x="2458" y="1294"/>
                    </a:lnTo>
                    <a:lnTo>
                      <a:pt x="2462" y="1280"/>
                    </a:lnTo>
                    <a:lnTo>
                      <a:pt x="2464" y="1272"/>
                    </a:lnTo>
                    <a:lnTo>
                      <a:pt x="2460" y="1266"/>
                    </a:lnTo>
                    <a:lnTo>
                      <a:pt x="2450" y="1250"/>
                    </a:lnTo>
                    <a:lnTo>
                      <a:pt x="2448" y="1246"/>
                    </a:lnTo>
                    <a:lnTo>
                      <a:pt x="2446" y="1246"/>
                    </a:lnTo>
                    <a:lnTo>
                      <a:pt x="2446" y="1248"/>
                    </a:lnTo>
                    <a:lnTo>
                      <a:pt x="2444" y="1260"/>
                    </a:lnTo>
                    <a:lnTo>
                      <a:pt x="2438" y="1284"/>
                    </a:lnTo>
                    <a:close/>
                  </a:path>
                </a:pathLst>
              </a:custGeom>
              <a:grpFill/>
              <a:ln w="9525">
                <a:solidFill>
                  <a:schemeClr val="bg1"/>
                </a:solidFill>
                <a:round/>
                <a:headEnd/>
                <a:tailEnd/>
              </a:ln>
            </p:spPr>
            <p:txBody>
              <a:bodyPr/>
              <a:lstStyle/>
              <a:p>
                <a:endParaRPr lang="en-GB">
                  <a:solidFill>
                    <a:prstClr val="black"/>
                  </a:solidFill>
                </a:endParaRPr>
              </a:p>
            </p:txBody>
          </p:sp>
          <p:sp>
            <p:nvSpPr>
              <p:cNvPr id="206" name="Freeform 205"/>
              <p:cNvSpPr>
                <a:spLocks noEditPoints="1"/>
              </p:cNvSpPr>
              <p:nvPr/>
            </p:nvSpPr>
            <p:spPr bwMode="auto">
              <a:xfrm>
                <a:off x="0" y="753"/>
                <a:ext cx="2211" cy="3018"/>
              </a:xfrm>
              <a:custGeom>
                <a:avLst/>
                <a:gdLst>
                  <a:gd name="T0" fmla="*/ 1757 w 2211"/>
                  <a:gd name="T1" fmla="*/ 431 h 3018"/>
                  <a:gd name="T2" fmla="*/ 1780 w 2211"/>
                  <a:gd name="T3" fmla="*/ 502 h 3018"/>
                  <a:gd name="T4" fmla="*/ 1792 w 2211"/>
                  <a:gd name="T5" fmla="*/ 608 h 3018"/>
                  <a:gd name="T6" fmla="*/ 1954 w 2211"/>
                  <a:gd name="T7" fmla="*/ 711 h 3018"/>
                  <a:gd name="T8" fmla="*/ 2035 w 2211"/>
                  <a:gd name="T9" fmla="*/ 540 h 3018"/>
                  <a:gd name="T10" fmla="*/ 2203 w 2211"/>
                  <a:gd name="T11" fmla="*/ 366 h 3018"/>
                  <a:gd name="T12" fmla="*/ 2188 w 2211"/>
                  <a:gd name="T13" fmla="*/ 325 h 3018"/>
                  <a:gd name="T14" fmla="*/ 2153 w 2211"/>
                  <a:gd name="T15" fmla="*/ 272 h 3018"/>
                  <a:gd name="T16" fmla="*/ 2085 w 2211"/>
                  <a:gd name="T17" fmla="*/ 202 h 3018"/>
                  <a:gd name="T18" fmla="*/ 2002 w 2211"/>
                  <a:gd name="T19" fmla="*/ 129 h 3018"/>
                  <a:gd name="T20" fmla="*/ 1934 w 2211"/>
                  <a:gd name="T21" fmla="*/ 108 h 3018"/>
                  <a:gd name="T22" fmla="*/ 1737 w 2211"/>
                  <a:gd name="T23" fmla="*/ 207 h 3018"/>
                  <a:gd name="T24" fmla="*/ 1288 w 2211"/>
                  <a:gd name="T25" fmla="*/ 159 h 3018"/>
                  <a:gd name="T26" fmla="*/ 1303 w 2211"/>
                  <a:gd name="T27" fmla="*/ 194 h 3018"/>
                  <a:gd name="T28" fmla="*/ 1356 w 2211"/>
                  <a:gd name="T29" fmla="*/ 207 h 3018"/>
                  <a:gd name="T30" fmla="*/ 1364 w 2211"/>
                  <a:gd name="T31" fmla="*/ 156 h 3018"/>
                  <a:gd name="T32" fmla="*/ 1374 w 2211"/>
                  <a:gd name="T33" fmla="*/ 66 h 3018"/>
                  <a:gd name="T34" fmla="*/ 1361 w 2211"/>
                  <a:gd name="T35" fmla="*/ 3 h 3018"/>
                  <a:gd name="T36" fmla="*/ 1319 w 2211"/>
                  <a:gd name="T37" fmla="*/ 13 h 3018"/>
                  <a:gd name="T38" fmla="*/ 1266 w 2211"/>
                  <a:gd name="T39" fmla="*/ 58 h 3018"/>
                  <a:gd name="T40" fmla="*/ 1248 w 2211"/>
                  <a:gd name="T41" fmla="*/ 81 h 3018"/>
                  <a:gd name="T42" fmla="*/ 1253 w 2211"/>
                  <a:gd name="T43" fmla="*/ 144 h 3018"/>
                  <a:gd name="T44" fmla="*/ 1268 w 2211"/>
                  <a:gd name="T45" fmla="*/ 227 h 3018"/>
                  <a:gd name="T46" fmla="*/ 1379 w 2211"/>
                  <a:gd name="T47" fmla="*/ 252 h 3018"/>
                  <a:gd name="T48" fmla="*/ 1271 w 2211"/>
                  <a:gd name="T49" fmla="*/ 217 h 3018"/>
                  <a:gd name="T50" fmla="*/ 1172 w 2211"/>
                  <a:gd name="T51" fmla="*/ 1629 h 3018"/>
                  <a:gd name="T52" fmla="*/ 1677 w 2211"/>
                  <a:gd name="T53" fmla="*/ 1170 h 3018"/>
                  <a:gd name="T54" fmla="*/ 1500 w 2211"/>
                  <a:gd name="T55" fmla="*/ 703 h 3018"/>
                  <a:gd name="T56" fmla="*/ 1437 w 2211"/>
                  <a:gd name="T57" fmla="*/ 376 h 3018"/>
                  <a:gd name="T58" fmla="*/ 1520 w 2211"/>
                  <a:gd name="T59" fmla="*/ 509 h 3018"/>
                  <a:gd name="T60" fmla="*/ 1606 w 2211"/>
                  <a:gd name="T61" fmla="*/ 540 h 3018"/>
                  <a:gd name="T62" fmla="*/ 1674 w 2211"/>
                  <a:gd name="T63" fmla="*/ 527 h 3018"/>
                  <a:gd name="T64" fmla="*/ 1694 w 2211"/>
                  <a:gd name="T65" fmla="*/ 502 h 3018"/>
                  <a:gd name="T66" fmla="*/ 1659 w 2211"/>
                  <a:gd name="T67" fmla="*/ 446 h 3018"/>
                  <a:gd name="T68" fmla="*/ 1634 w 2211"/>
                  <a:gd name="T69" fmla="*/ 388 h 3018"/>
                  <a:gd name="T70" fmla="*/ 1553 w 2211"/>
                  <a:gd name="T71" fmla="*/ 345 h 3018"/>
                  <a:gd name="T72" fmla="*/ 1442 w 2211"/>
                  <a:gd name="T73" fmla="*/ 300 h 3018"/>
                  <a:gd name="T74" fmla="*/ 1341 w 2211"/>
                  <a:gd name="T75" fmla="*/ 330 h 3018"/>
                  <a:gd name="T76" fmla="*/ 1319 w 2211"/>
                  <a:gd name="T77" fmla="*/ 386 h 3018"/>
                  <a:gd name="T78" fmla="*/ 1182 w 2211"/>
                  <a:gd name="T79" fmla="*/ 424 h 3018"/>
                  <a:gd name="T80" fmla="*/ 1172 w 2211"/>
                  <a:gd name="T81" fmla="*/ 308 h 3018"/>
                  <a:gd name="T82" fmla="*/ 1112 w 2211"/>
                  <a:gd name="T83" fmla="*/ 315 h 3018"/>
                  <a:gd name="T84" fmla="*/ 1024 w 2211"/>
                  <a:gd name="T85" fmla="*/ 333 h 3018"/>
                  <a:gd name="T86" fmla="*/ 1034 w 2211"/>
                  <a:gd name="T87" fmla="*/ 383 h 3018"/>
                  <a:gd name="T88" fmla="*/ 1129 w 2211"/>
                  <a:gd name="T89" fmla="*/ 429 h 3018"/>
                  <a:gd name="T90" fmla="*/ 451 w 2211"/>
                  <a:gd name="T91" fmla="*/ 378 h 3018"/>
                  <a:gd name="T92" fmla="*/ 156 w 2211"/>
                  <a:gd name="T93" fmla="*/ 840 h 3018"/>
                  <a:gd name="T94" fmla="*/ 837 w 2211"/>
                  <a:gd name="T95" fmla="*/ 1417 h 3018"/>
                  <a:gd name="T96" fmla="*/ 1256 w 2211"/>
                  <a:gd name="T97" fmla="*/ 1755 h 3018"/>
                  <a:gd name="T98" fmla="*/ 1629 w 2211"/>
                  <a:gd name="T99" fmla="*/ 1679 h 3018"/>
                  <a:gd name="T100" fmla="*/ 1553 w 2211"/>
                  <a:gd name="T101" fmla="*/ 1654 h 3018"/>
                  <a:gd name="T102" fmla="*/ 1414 w 2211"/>
                  <a:gd name="T103" fmla="*/ 1851 h 3018"/>
                  <a:gd name="T104" fmla="*/ 1891 w 2211"/>
                  <a:gd name="T105" fmla="*/ 1893 h 3018"/>
                  <a:gd name="T106" fmla="*/ 1591 w 2211"/>
                  <a:gd name="T107" fmla="*/ 1795 h 3018"/>
                  <a:gd name="T108" fmla="*/ 1435 w 2211"/>
                  <a:gd name="T109" fmla="*/ 2057 h 3018"/>
                  <a:gd name="T110" fmla="*/ 1629 w 2211"/>
                  <a:gd name="T111" fmla="*/ 2524 h 3018"/>
                  <a:gd name="T112" fmla="*/ 1740 w 2211"/>
                  <a:gd name="T113" fmla="*/ 2741 h 3018"/>
                  <a:gd name="T114" fmla="*/ 2110 w 2211"/>
                  <a:gd name="T115" fmla="*/ 2342 h 3018"/>
                  <a:gd name="T116" fmla="*/ 1472 w 2211"/>
                  <a:gd name="T117" fmla="*/ 562 h 3018"/>
                  <a:gd name="T118" fmla="*/ 1394 w 2211"/>
                  <a:gd name="T119" fmla="*/ 577 h 3018"/>
                  <a:gd name="T120" fmla="*/ 978 w 2211"/>
                  <a:gd name="T121" fmla="*/ 338 h 3018"/>
                  <a:gd name="T122" fmla="*/ 1039 w 2211"/>
                  <a:gd name="T123" fmla="*/ 250 h 30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211"/>
                  <a:gd name="T187" fmla="*/ 0 h 3018"/>
                  <a:gd name="T188" fmla="*/ 2211 w 2211"/>
                  <a:gd name="T189" fmla="*/ 3018 h 301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211" h="3018">
                    <a:moveTo>
                      <a:pt x="1636" y="295"/>
                    </a:moveTo>
                    <a:lnTo>
                      <a:pt x="1639" y="300"/>
                    </a:lnTo>
                    <a:lnTo>
                      <a:pt x="1639" y="303"/>
                    </a:lnTo>
                    <a:lnTo>
                      <a:pt x="1639" y="308"/>
                    </a:lnTo>
                    <a:lnTo>
                      <a:pt x="1636" y="310"/>
                    </a:lnTo>
                    <a:lnTo>
                      <a:pt x="1636" y="313"/>
                    </a:lnTo>
                    <a:lnTo>
                      <a:pt x="1634" y="315"/>
                    </a:lnTo>
                    <a:lnTo>
                      <a:pt x="1636" y="320"/>
                    </a:lnTo>
                    <a:lnTo>
                      <a:pt x="1636" y="323"/>
                    </a:lnTo>
                    <a:lnTo>
                      <a:pt x="1641" y="328"/>
                    </a:lnTo>
                    <a:lnTo>
                      <a:pt x="1644" y="333"/>
                    </a:lnTo>
                    <a:lnTo>
                      <a:pt x="1649" y="335"/>
                    </a:lnTo>
                    <a:lnTo>
                      <a:pt x="1651" y="338"/>
                    </a:lnTo>
                    <a:lnTo>
                      <a:pt x="1656" y="340"/>
                    </a:lnTo>
                    <a:lnTo>
                      <a:pt x="1664" y="340"/>
                    </a:lnTo>
                    <a:lnTo>
                      <a:pt x="1669" y="340"/>
                    </a:lnTo>
                    <a:lnTo>
                      <a:pt x="1679" y="340"/>
                    </a:lnTo>
                    <a:lnTo>
                      <a:pt x="1687" y="338"/>
                    </a:lnTo>
                    <a:lnTo>
                      <a:pt x="1697" y="338"/>
                    </a:lnTo>
                    <a:lnTo>
                      <a:pt x="1704" y="338"/>
                    </a:lnTo>
                    <a:lnTo>
                      <a:pt x="1712" y="338"/>
                    </a:lnTo>
                    <a:lnTo>
                      <a:pt x="1719" y="340"/>
                    </a:lnTo>
                    <a:lnTo>
                      <a:pt x="1724" y="343"/>
                    </a:lnTo>
                    <a:lnTo>
                      <a:pt x="1729" y="348"/>
                    </a:lnTo>
                    <a:lnTo>
                      <a:pt x="1732" y="356"/>
                    </a:lnTo>
                    <a:lnTo>
                      <a:pt x="1737" y="363"/>
                    </a:lnTo>
                    <a:lnTo>
                      <a:pt x="1740" y="368"/>
                    </a:lnTo>
                    <a:lnTo>
                      <a:pt x="1745" y="373"/>
                    </a:lnTo>
                    <a:lnTo>
                      <a:pt x="1750" y="378"/>
                    </a:lnTo>
                    <a:lnTo>
                      <a:pt x="1752" y="386"/>
                    </a:lnTo>
                    <a:lnTo>
                      <a:pt x="1757" y="391"/>
                    </a:lnTo>
                    <a:lnTo>
                      <a:pt x="1760" y="401"/>
                    </a:lnTo>
                    <a:lnTo>
                      <a:pt x="1760" y="411"/>
                    </a:lnTo>
                    <a:lnTo>
                      <a:pt x="1760" y="424"/>
                    </a:lnTo>
                    <a:lnTo>
                      <a:pt x="1757" y="431"/>
                    </a:lnTo>
                    <a:lnTo>
                      <a:pt x="1757" y="439"/>
                    </a:lnTo>
                    <a:lnTo>
                      <a:pt x="1757" y="444"/>
                    </a:lnTo>
                    <a:lnTo>
                      <a:pt x="1757" y="449"/>
                    </a:lnTo>
                    <a:lnTo>
                      <a:pt x="1757" y="451"/>
                    </a:lnTo>
                    <a:lnTo>
                      <a:pt x="1760" y="451"/>
                    </a:lnTo>
                    <a:lnTo>
                      <a:pt x="1765" y="454"/>
                    </a:lnTo>
                    <a:lnTo>
                      <a:pt x="1770" y="454"/>
                    </a:lnTo>
                    <a:lnTo>
                      <a:pt x="1775" y="454"/>
                    </a:lnTo>
                    <a:lnTo>
                      <a:pt x="1777" y="456"/>
                    </a:lnTo>
                    <a:lnTo>
                      <a:pt x="1782" y="456"/>
                    </a:lnTo>
                    <a:lnTo>
                      <a:pt x="1782" y="459"/>
                    </a:lnTo>
                    <a:lnTo>
                      <a:pt x="1782" y="461"/>
                    </a:lnTo>
                    <a:lnTo>
                      <a:pt x="1780" y="464"/>
                    </a:lnTo>
                    <a:lnTo>
                      <a:pt x="1772" y="464"/>
                    </a:lnTo>
                    <a:lnTo>
                      <a:pt x="1767" y="466"/>
                    </a:lnTo>
                    <a:lnTo>
                      <a:pt x="1765" y="469"/>
                    </a:lnTo>
                    <a:lnTo>
                      <a:pt x="1765" y="471"/>
                    </a:lnTo>
                    <a:lnTo>
                      <a:pt x="1767" y="471"/>
                    </a:lnTo>
                    <a:lnTo>
                      <a:pt x="1770" y="474"/>
                    </a:lnTo>
                    <a:lnTo>
                      <a:pt x="1775" y="477"/>
                    </a:lnTo>
                    <a:lnTo>
                      <a:pt x="1777" y="477"/>
                    </a:lnTo>
                    <a:lnTo>
                      <a:pt x="1775" y="477"/>
                    </a:lnTo>
                    <a:lnTo>
                      <a:pt x="1770" y="477"/>
                    </a:lnTo>
                    <a:lnTo>
                      <a:pt x="1765" y="479"/>
                    </a:lnTo>
                    <a:lnTo>
                      <a:pt x="1762" y="482"/>
                    </a:lnTo>
                    <a:lnTo>
                      <a:pt x="1757" y="484"/>
                    </a:lnTo>
                    <a:lnTo>
                      <a:pt x="1755" y="487"/>
                    </a:lnTo>
                    <a:lnTo>
                      <a:pt x="1755" y="489"/>
                    </a:lnTo>
                    <a:lnTo>
                      <a:pt x="1757" y="494"/>
                    </a:lnTo>
                    <a:lnTo>
                      <a:pt x="1762" y="497"/>
                    </a:lnTo>
                    <a:lnTo>
                      <a:pt x="1767" y="499"/>
                    </a:lnTo>
                    <a:lnTo>
                      <a:pt x="1772" y="502"/>
                    </a:lnTo>
                    <a:lnTo>
                      <a:pt x="1780" y="502"/>
                    </a:lnTo>
                    <a:lnTo>
                      <a:pt x="1785" y="502"/>
                    </a:lnTo>
                    <a:lnTo>
                      <a:pt x="1790" y="499"/>
                    </a:lnTo>
                    <a:lnTo>
                      <a:pt x="1792" y="497"/>
                    </a:lnTo>
                    <a:lnTo>
                      <a:pt x="1795" y="494"/>
                    </a:lnTo>
                    <a:lnTo>
                      <a:pt x="1798" y="492"/>
                    </a:lnTo>
                    <a:lnTo>
                      <a:pt x="1800" y="489"/>
                    </a:lnTo>
                    <a:lnTo>
                      <a:pt x="1800" y="487"/>
                    </a:lnTo>
                    <a:lnTo>
                      <a:pt x="1803" y="484"/>
                    </a:lnTo>
                    <a:lnTo>
                      <a:pt x="1805" y="484"/>
                    </a:lnTo>
                    <a:lnTo>
                      <a:pt x="1808" y="484"/>
                    </a:lnTo>
                    <a:lnTo>
                      <a:pt x="1810" y="482"/>
                    </a:lnTo>
                    <a:lnTo>
                      <a:pt x="1815" y="487"/>
                    </a:lnTo>
                    <a:lnTo>
                      <a:pt x="1815" y="494"/>
                    </a:lnTo>
                    <a:lnTo>
                      <a:pt x="1815" y="504"/>
                    </a:lnTo>
                    <a:lnTo>
                      <a:pt x="1813" y="512"/>
                    </a:lnTo>
                    <a:lnTo>
                      <a:pt x="1810" y="514"/>
                    </a:lnTo>
                    <a:lnTo>
                      <a:pt x="1805" y="514"/>
                    </a:lnTo>
                    <a:lnTo>
                      <a:pt x="1803" y="517"/>
                    </a:lnTo>
                    <a:lnTo>
                      <a:pt x="1798" y="519"/>
                    </a:lnTo>
                    <a:lnTo>
                      <a:pt x="1792" y="522"/>
                    </a:lnTo>
                    <a:lnTo>
                      <a:pt x="1787" y="527"/>
                    </a:lnTo>
                    <a:lnTo>
                      <a:pt x="1785" y="529"/>
                    </a:lnTo>
                    <a:lnTo>
                      <a:pt x="1780" y="532"/>
                    </a:lnTo>
                    <a:lnTo>
                      <a:pt x="1777" y="537"/>
                    </a:lnTo>
                    <a:lnTo>
                      <a:pt x="1777" y="545"/>
                    </a:lnTo>
                    <a:lnTo>
                      <a:pt x="1775" y="555"/>
                    </a:lnTo>
                    <a:lnTo>
                      <a:pt x="1772" y="565"/>
                    </a:lnTo>
                    <a:lnTo>
                      <a:pt x="1772" y="572"/>
                    </a:lnTo>
                    <a:lnTo>
                      <a:pt x="1772" y="582"/>
                    </a:lnTo>
                    <a:lnTo>
                      <a:pt x="1775" y="587"/>
                    </a:lnTo>
                    <a:lnTo>
                      <a:pt x="1775" y="593"/>
                    </a:lnTo>
                    <a:lnTo>
                      <a:pt x="1777" y="598"/>
                    </a:lnTo>
                    <a:lnTo>
                      <a:pt x="1782" y="600"/>
                    </a:lnTo>
                    <a:lnTo>
                      <a:pt x="1787" y="605"/>
                    </a:lnTo>
                    <a:lnTo>
                      <a:pt x="1792" y="608"/>
                    </a:lnTo>
                    <a:lnTo>
                      <a:pt x="1795" y="613"/>
                    </a:lnTo>
                    <a:lnTo>
                      <a:pt x="1800" y="618"/>
                    </a:lnTo>
                    <a:lnTo>
                      <a:pt x="1803" y="625"/>
                    </a:lnTo>
                    <a:lnTo>
                      <a:pt x="1803" y="630"/>
                    </a:lnTo>
                    <a:lnTo>
                      <a:pt x="1803" y="638"/>
                    </a:lnTo>
                    <a:lnTo>
                      <a:pt x="1805" y="643"/>
                    </a:lnTo>
                    <a:lnTo>
                      <a:pt x="1810" y="648"/>
                    </a:lnTo>
                    <a:lnTo>
                      <a:pt x="1815" y="653"/>
                    </a:lnTo>
                    <a:lnTo>
                      <a:pt x="1820" y="658"/>
                    </a:lnTo>
                    <a:lnTo>
                      <a:pt x="1825" y="661"/>
                    </a:lnTo>
                    <a:lnTo>
                      <a:pt x="1833" y="666"/>
                    </a:lnTo>
                    <a:lnTo>
                      <a:pt x="1838" y="671"/>
                    </a:lnTo>
                    <a:lnTo>
                      <a:pt x="1843" y="673"/>
                    </a:lnTo>
                    <a:lnTo>
                      <a:pt x="1848" y="678"/>
                    </a:lnTo>
                    <a:lnTo>
                      <a:pt x="1856" y="683"/>
                    </a:lnTo>
                    <a:lnTo>
                      <a:pt x="1863" y="691"/>
                    </a:lnTo>
                    <a:lnTo>
                      <a:pt x="1871" y="693"/>
                    </a:lnTo>
                    <a:lnTo>
                      <a:pt x="1881" y="698"/>
                    </a:lnTo>
                    <a:lnTo>
                      <a:pt x="1888" y="698"/>
                    </a:lnTo>
                    <a:lnTo>
                      <a:pt x="1896" y="698"/>
                    </a:lnTo>
                    <a:lnTo>
                      <a:pt x="1903" y="696"/>
                    </a:lnTo>
                    <a:lnTo>
                      <a:pt x="1908" y="696"/>
                    </a:lnTo>
                    <a:lnTo>
                      <a:pt x="1914" y="696"/>
                    </a:lnTo>
                    <a:lnTo>
                      <a:pt x="1919" y="696"/>
                    </a:lnTo>
                    <a:lnTo>
                      <a:pt x="1924" y="698"/>
                    </a:lnTo>
                    <a:lnTo>
                      <a:pt x="1926" y="701"/>
                    </a:lnTo>
                    <a:lnTo>
                      <a:pt x="1929" y="703"/>
                    </a:lnTo>
                    <a:lnTo>
                      <a:pt x="1931" y="706"/>
                    </a:lnTo>
                    <a:lnTo>
                      <a:pt x="1931" y="708"/>
                    </a:lnTo>
                    <a:lnTo>
                      <a:pt x="1934" y="708"/>
                    </a:lnTo>
                    <a:lnTo>
                      <a:pt x="1936" y="711"/>
                    </a:lnTo>
                    <a:lnTo>
                      <a:pt x="1939" y="711"/>
                    </a:lnTo>
                    <a:lnTo>
                      <a:pt x="1944" y="711"/>
                    </a:lnTo>
                    <a:lnTo>
                      <a:pt x="1949" y="711"/>
                    </a:lnTo>
                    <a:lnTo>
                      <a:pt x="1954" y="711"/>
                    </a:lnTo>
                    <a:lnTo>
                      <a:pt x="1956" y="711"/>
                    </a:lnTo>
                    <a:lnTo>
                      <a:pt x="1964" y="708"/>
                    </a:lnTo>
                    <a:lnTo>
                      <a:pt x="1966" y="708"/>
                    </a:lnTo>
                    <a:lnTo>
                      <a:pt x="1971" y="706"/>
                    </a:lnTo>
                    <a:lnTo>
                      <a:pt x="1977" y="703"/>
                    </a:lnTo>
                    <a:lnTo>
                      <a:pt x="1979" y="701"/>
                    </a:lnTo>
                    <a:lnTo>
                      <a:pt x="1982" y="698"/>
                    </a:lnTo>
                    <a:lnTo>
                      <a:pt x="1984" y="693"/>
                    </a:lnTo>
                    <a:lnTo>
                      <a:pt x="1984" y="691"/>
                    </a:lnTo>
                    <a:lnTo>
                      <a:pt x="1984" y="681"/>
                    </a:lnTo>
                    <a:lnTo>
                      <a:pt x="1984" y="673"/>
                    </a:lnTo>
                    <a:lnTo>
                      <a:pt x="1984" y="668"/>
                    </a:lnTo>
                    <a:lnTo>
                      <a:pt x="1984" y="666"/>
                    </a:lnTo>
                    <a:lnTo>
                      <a:pt x="1984" y="661"/>
                    </a:lnTo>
                    <a:lnTo>
                      <a:pt x="1987" y="658"/>
                    </a:lnTo>
                    <a:lnTo>
                      <a:pt x="1989" y="656"/>
                    </a:lnTo>
                    <a:lnTo>
                      <a:pt x="1992" y="653"/>
                    </a:lnTo>
                    <a:lnTo>
                      <a:pt x="1994" y="648"/>
                    </a:lnTo>
                    <a:lnTo>
                      <a:pt x="1992" y="640"/>
                    </a:lnTo>
                    <a:lnTo>
                      <a:pt x="1989" y="633"/>
                    </a:lnTo>
                    <a:lnTo>
                      <a:pt x="1989" y="628"/>
                    </a:lnTo>
                    <a:lnTo>
                      <a:pt x="1992" y="625"/>
                    </a:lnTo>
                    <a:lnTo>
                      <a:pt x="1994" y="620"/>
                    </a:lnTo>
                    <a:lnTo>
                      <a:pt x="1999" y="615"/>
                    </a:lnTo>
                    <a:lnTo>
                      <a:pt x="2004" y="608"/>
                    </a:lnTo>
                    <a:lnTo>
                      <a:pt x="2007" y="600"/>
                    </a:lnTo>
                    <a:lnTo>
                      <a:pt x="2009" y="593"/>
                    </a:lnTo>
                    <a:lnTo>
                      <a:pt x="2012" y="585"/>
                    </a:lnTo>
                    <a:lnTo>
                      <a:pt x="2009" y="580"/>
                    </a:lnTo>
                    <a:lnTo>
                      <a:pt x="2009" y="572"/>
                    </a:lnTo>
                    <a:lnTo>
                      <a:pt x="2012" y="565"/>
                    </a:lnTo>
                    <a:lnTo>
                      <a:pt x="2014" y="560"/>
                    </a:lnTo>
                    <a:lnTo>
                      <a:pt x="2022" y="552"/>
                    </a:lnTo>
                    <a:lnTo>
                      <a:pt x="2027" y="545"/>
                    </a:lnTo>
                    <a:lnTo>
                      <a:pt x="2035" y="540"/>
                    </a:lnTo>
                    <a:lnTo>
                      <a:pt x="2042" y="535"/>
                    </a:lnTo>
                    <a:lnTo>
                      <a:pt x="2047" y="532"/>
                    </a:lnTo>
                    <a:lnTo>
                      <a:pt x="2052" y="529"/>
                    </a:lnTo>
                    <a:lnTo>
                      <a:pt x="2057" y="527"/>
                    </a:lnTo>
                    <a:lnTo>
                      <a:pt x="2065" y="524"/>
                    </a:lnTo>
                    <a:lnTo>
                      <a:pt x="2072" y="517"/>
                    </a:lnTo>
                    <a:lnTo>
                      <a:pt x="2080" y="512"/>
                    </a:lnTo>
                    <a:lnTo>
                      <a:pt x="2087" y="502"/>
                    </a:lnTo>
                    <a:lnTo>
                      <a:pt x="2093" y="494"/>
                    </a:lnTo>
                    <a:lnTo>
                      <a:pt x="2098" y="484"/>
                    </a:lnTo>
                    <a:lnTo>
                      <a:pt x="2100" y="474"/>
                    </a:lnTo>
                    <a:lnTo>
                      <a:pt x="2105" y="466"/>
                    </a:lnTo>
                    <a:lnTo>
                      <a:pt x="2108" y="461"/>
                    </a:lnTo>
                    <a:lnTo>
                      <a:pt x="2108" y="456"/>
                    </a:lnTo>
                    <a:lnTo>
                      <a:pt x="2113" y="454"/>
                    </a:lnTo>
                    <a:lnTo>
                      <a:pt x="2118" y="451"/>
                    </a:lnTo>
                    <a:lnTo>
                      <a:pt x="2123" y="449"/>
                    </a:lnTo>
                    <a:lnTo>
                      <a:pt x="2125" y="446"/>
                    </a:lnTo>
                    <a:lnTo>
                      <a:pt x="2130" y="444"/>
                    </a:lnTo>
                    <a:lnTo>
                      <a:pt x="2135" y="439"/>
                    </a:lnTo>
                    <a:lnTo>
                      <a:pt x="2140" y="434"/>
                    </a:lnTo>
                    <a:lnTo>
                      <a:pt x="2148" y="429"/>
                    </a:lnTo>
                    <a:lnTo>
                      <a:pt x="2156" y="424"/>
                    </a:lnTo>
                    <a:lnTo>
                      <a:pt x="2163" y="416"/>
                    </a:lnTo>
                    <a:lnTo>
                      <a:pt x="2171" y="411"/>
                    </a:lnTo>
                    <a:lnTo>
                      <a:pt x="2176" y="403"/>
                    </a:lnTo>
                    <a:lnTo>
                      <a:pt x="2183" y="396"/>
                    </a:lnTo>
                    <a:lnTo>
                      <a:pt x="2191" y="391"/>
                    </a:lnTo>
                    <a:lnTo>
                      <a:pt x="2196" y="386"/>
                    </a:lnTo>
                    <a:lnTo>
                      <a:pt x="2198" y="378"/>
                    </a:lnTo>
                    <a:lnTo>
                      <a:pt x="2203" y="376"/>
                    </a:lnTo>
                    <a:lnTo>
                      <a:pt x="2203" y="371"/>
                    </a:lnTo>
                    <a:lnTo>
                      <a:pt x="2206" y="368"/>
                    </a:lnTo>
                    <a:lnTo>
                      <a:pt x="2203" y="366"/>
                    </a:lnTo>
                    <a:lnTo>
                      <a:pt x="2196" y="363"/>
                    </a:lnTo>
                    <a:lnTo>
                      <a:pt x="2188" y="363"/>
                    </a:lnTo>
                    <a:lnTo>
                      <a:pt x="2178" y="366"/>
                    </a:lnTo>
                    <a:lnTo>
                      <a:pt x="2168" y="368"/>
                    </a:lnTo>
                    <a:lnTo>
                      <a:pt x="2161" y="371"/>
                    </a:lnTo>
                    <a:lnTo>
                      <a:pt x="2150" y="376"/>
                    </a:lnTo>
                    <a:lnTo>
                      <a:pt x="2143" y="381"/>
                    </a:lnTo>
                    <a:lnTo>
                      <a:pt x="2140" y="383"/>
                    </a:lnTo>
                    <a:lnTo>
                      <a:pt x="2140" y="381"/>
                    </a:lnTo>
                    <a:lnTo>
                      <a:pt x="2143" y="378"/>
                    </a:lnTo>
                    <a:lnTo>
                      <a:pt x="2145" y="376"/>
                    </a:lnTo>
                    <a:lnTo>
                      <a:pt x="2145" y="371"/>
                    </a:lnTo>
                    <a:lnTo>
                      <a:pt x="2143" y="366"/>
                    </a:lnTo>
                    <a:lnTo>
                      <a:pt x="2138" y="366"/>
                    </a:lnTo>
                    <a:lnTo>
                      <a:pt x="2128" y="366"/>
                    </a:lnTo>
                    <a:lnTo>
                      <a:pt x="2125" y="368"/>
                    </a:lnTo>
                    <a:lnTo>
                      <a:pt x="2125" y="366"/>
                    </a:lnTo>
                    <a:lnTo>
                      <a:pt x="2130" y="363"/>
                    </a:lnTo>
                    <a:lnTo>
                      <a:pt x="2140" y="358"/>
                    </a:lnTo>
                    <a:lnTo>
                      <a:pt x="2150" y="356"/>
                    </a:lnTo>
                    <a:lnTo>
                      <a:pt x="2158" y="353"/>
                    </a:lnTo>
                    <a:lnTo>
                      <a:pt x="2166" y="350"/>
                    </a:lnTo>
                    <a:lnTo>
                      <a:pt x="2171" y="353"/>
                    </a:lnTo>
                    <a:lnTo>
                      <a:pt x="2173" y="353"/>
                    </a:lnTo>
                    <a:lnTo>
                      <a:pt x="2178" y="356"/>
                    </a:lnTo>
                    <a:lnTo>
                      <a:pt x="2183" y="353"/>
                    </a:lnTo>
                    <a:lnTo>
                      <a:pt x="2188" y="353"/>
                    </a:lnTo>
                    <a:lnTo>
                      <a:pt x="2193" y="350"/>
                    </a:lnTo>
                    <a:lnTo>
                      <a:pt x="2198" y="345"/>
                    </a:lnTo>
                    <a:lnTo>
                      <a:pt x="2201" y="343"/>
                    </a:lnTo>
                    <a:lnTo>
                      <a:pt x="2201" y="338"/>
                    </a:lnTo>
                    <a:lnTo>
                      <a:pt x="2198" y="333"/>
                    </a:lnTo>
                    <a:lnTo>
                      <a:pt x="2196" y="330"/>
                    </a:lnTo>
                    <a:lnTo>
                      <a:pt x="2193" y="328"/>
                    </a:lnTo>
                    <a:lnTo>
                      <a:pt x="2188" y="325"/>
                    </a:lnTo>
                    <a:lnTo>
                      <a:pt x="2183" y="325"/>
                    </a:lnTo>
                    <a:lnTo>
                      <a:pt x="2176" y="323"/>
                    </a:lnTo>
                    <a:lnTo>
                      <a:pt x="2168" y="323"/>
                    </a:lnTo>
                    <a:lnTo>
                      <a:pt x="2161" y="323"/>
                    </a:lnTo>
                    <a:lnTo>
                      <a:pt x="2153" y="323"/>
                    </a:lnTo>
                    <a:lnTo>
                      <a:pt x="2145" y="323"/>
                    </a:lnTo>
                    <a:lnTo>
                      <a:pt x="2140" y="323"/>
                    </a:lnTo>
                    <a:lnTo>
                      <a:pt x="2138" y="325"/>
                    </a:lnTo>
                    <a:lnTo>
                      <a:pt x="2135" y="325"/>
                    </a:lnTo>
                    <a:lnTo>
                      <a:pt x="2135" y="323"/>
                    </a:lnTo>
                    <a:lnTo>
                      <a:pt x="2138" y="320"/>
                    </a:lnTo>
                    <a:lnTo>
                      <a:pt x="2143" y="318"/>
                    </a:lnTo>
                    <a:lnTo>
                      <a:pt x="2148" y="318"/>
                    </a:lnTo>
                    <a:lnTo>
                      <a:pt x="2153" y="318"/>
                    </a:lnTo>
                    <a:lnTo>
                      <a:pt x="2158" y="318"/>
                    </a:lnTo>
                    <a:lnTo>
                      <a:pt x="2161" y="315"/>
                    </a:lnTo>
                    <a:lnTo>
                      <a:pt x="2161" y="313"/>
                    </a:lnTo>
                    <a:lnTo>
                      <a:pt x="2156" y="310"/>
                    </a:lnTo>
                    <a:lnTo>
                      <a:pt x="2150" y="308"/>
                    </a:lnTo>
                    <a:lnTo>
                      <a:pt x="2145" y="305"/>
                    </a:lnTo>
                    <a:lnTo>
                      <a:pt x="2140" y="303"/>
                    </a:lnTo>
                    <a:lnTo>
                      <a:pt x="2135" y="303"/>
                    </a:lnTo>
                    <a:lnTo>
                      <a:pt x="2133" y="300"/>
                    </a:lnTo>
                    <a:lnTo>
                      <a:pt x="2133" y="298"/>
                    </a:lnTo>
                    <a:lnTo>
                      <a:pt x="2138" y="295"/>
                    </a:lnTo>
                    <a:lnTo>
                      <a:pt x="2143" y="292"/>
                    </a:lnTo>
                    <a:lnTo>
                      <a:pt x="2148" y="290"/>
                    </a:lnTo>
                    <a:lnTo>
                      <a:pt x="2150" y="285"/>
                    </a:lnTo>
                    <a:lnTo>
                      <a:pt x="2153" y="282"/>
                    </a:lnTo>
                    <a:lnTo>
                      <a:pt x="2156" y="277"/>
                    </a:lnTo>
                    <a:lnTo>
                      <a:pt x="2156" y="275"/>
                    </a:lnTo>
                    <a:lnTo>
                      <a:pt x="2153" y="272"/>
                    </a:lnTo>
                    <a:lnTo>
                      <a:pt x="2153" y="270"/>
                    </a:lnTo>
                    <a:lnTo>
                      <a:pt x="2150" y="267"/>
                    </a:lnTo>
                    <a:lnTo>
                      <a:pt x="2150" y="265"/>
                    </a:lnTo>
                    <a:lnTo>
                      <a:pt x="2150" y="260"/>
                    </a:lnTo>
                    <a:lnTo>
                      <a:pt x="2153" y="257"/>
                    </a:lnTo>
                    <a:lnTo>
                      <a:pt x="2153" y="255"/>
                    </a:lnTo>
                    <a:lnTo>
                      <a:pt x="2153" y="252"/>
                    </a:lnTo>
                    <a:lnTo>
                      <a:pt x="2150" y="250"/>
                    </a:lnTo>
                    <a:lnTo>
                      <a:pt x="2148" y="250"/>
                    </a:lnTo>
                    <a:lnTo>
                      <a:pt x="2143" y="247"/>
                    </a:lnTo>
                    <a:lnTo>
                      <a:pt x="2140" y="245"/>
                    </a:lnTo>
                    <a:lnTo>
                      <a:pt x="2140" y="242"/>
                    </a:lnTo>
                    <a:lnTo>
                      <a:pt x="2140" y="240"/>
                    </a:lnTo>
                    <a:lnTo>
                      <a:pt x="2140" y="237"/>
                    </a:lnTo>
                    <a:lnTo>
                      <a:pt x="2138" y="234"/>
                    </a:lnTo>
                    <a:lnTo>
                      <a:pt x="2133" y="234"/>
                    </a:lnTo>
                    <a:lnTo>
                      <a:pt x="2128" y="232"/>
                    </a:lnTo>
                    <a:lnTo>
                      <a:pt x="2120" y="232"/>
                    </a:lnTo>
                    <a:lnTo>
                      <a:pt x="2113" y="229"/>
                    </a:lnTo>
                    <a:lnTo>
                      <a:pt x="2105" y="229"/>
                    </a:lnTo>
                    <a:lnTo>
                      <a:pt x="2100" y="227"/>
                    </a:lnTo>
                    <a:lnTo>
                      <a:pt x="2095" y="224"/>
                    </a:lnTo>
                    <a:lnTo>
                      <a:pt x="2095" y="219"/>
                    </a:lnTo>
                    <a:lnTo>
                      <a:pt x="2100" y="217"/>
                    </a:lnTo>
                    <a:lnTo>
                      <a:pt x="2105" y="212"/>
                    </a:lnTo>
                    <a:lnTo>
                      <a:pt x="2108" y="207"/>
                    </a:lnTo>
                    <a:lnTo>
                      <a:pt x="2110" y="204"/>
                    </a:lnTo>
                    <a:lnTo>
                      <a:pt x="2108" y="202"/>
                    </a:lnTo>
                    <a:lnTo>
                      <a:pt x="2105" y="202"/>
                    </a:lnTo>
                    <a:lnTo>
                      <a:pt x="2103" y="199"/>
                    </a:lnTo>
                    <a:lnTo>
                      <a:pt x="2098" y="202"/>
                    </a:lnTo>
                    <a:lnTo>
                      <a:pt x="2093" y="202"/>
                    </a:lnTo>
                    <a:lnTo>
                      <a:pt x="2087" y="202"/>
                    </a:lnTo>
                    <a:lnTo>
                      <a:pt x="2085" y="202"/>
                    </a:lnTo>
                    <a:lnTo>
                      <a:pt x="2082" y="199"/>
                    </a:lnTo>
                    <a:lnTo>
                      <a:pt x="2082" y="197"/>
                    </a:lnTo>
                    <a:lnTo>
                      <a:pt x="2080" y="197"/>
                    </a:lnTo>
                    <a:lnTo>
                      <a:pt x="2077" y="194"/>
                    </a:lnTo>
                    <a:lnTo>
                      <a:pt x="2075" y="194"/>
                    </a:lnTo>
                    <a:lnTo>
                      <a:pt x="2070" y="194"/>
                    </a:lnTo>
                    <a:lnTo>
                      <a:pt x="2062" y="194"/>
                    </a:lnTo>
                    <a:lnTo>
                      <a:pt x="2055" y="184"/>
                    </a:lnTo>
                    <a:lnTo>
                      <a:pt x="2052" y="174"/>
                    </a:lnTo>
                    <a:lnTo>
                      <a:pt x="2050" y="161"/>
                    </a:lnTo>
                    <a:lnTo>
                      <a:pt x="2050" y="154"/>
                    </a:lnTo>
                    <a:lnTo>
                      <a:pt x="2050" y="146"/>
                    </a:lnTo>
                    <a:lnTo>
                      <a:pt x="2050" y="141"/>
                    </a:lnTo>
                    <a:lnTo>
                      <a:pt x="2047" y="134"/>
                    </a:lnTo>
                    <a:lnTo>
                      <a:pt x="2045" y="129"/>
                    </a:lnTo>
                    <a:lnTo>
                      <a:pt x="2045" y="121"/>
                    </a:lnTo>
                    <a:lnTo>
                      <a:pt x="2047" y="111"/>
                    </a:lnTo>
                    <a:lnTo>
                      <a:pt x="2047" y="103"/>
                    </a:lnTo>
                    <a:lnTo>
                      <a:pt x="2047" y="101"/>
                    </a:lnTo>
                    <a:lnTo>
                      <a:pt x="2045" y="98"/>
                    </a:lnTo>
                    <a:lnTo>
                      <a:pt x="2042" y="98"/>
                    </a:lnTo>
                    <a:lnTo>
                      <a:pt x="2040" y="96"/>
                    </a:lnTo>
                    <a:lnTo>
                      <a:pt x="2035" y="96"/>
                    </a:lnTo>
                    <a:lnTo>
                      <a:pt x="2032" y="98"/>
                    </a:lnTo>
                    <a:lnTo>
                      <a:pt x="2029" y="98"/>
                    </a:lnTo>
                    <a:lnTo>
                      <a:pt x="2027" y="98"/>
                    </a:lnTo>
                    <a:lnTo>
                      <a:pt x="2022" y="101"/>
                    </a:lnTo>
                    <a:lnTo>
                      <a:pt x="2017" y="103"/>
                    </a:lnTo>
                    <a:lnTo>
                      <a:pt x="2014" y="106"/>
                    </a:lnTo>
                    <a:lnTo>
                      <a:pt x="2012" y="111"/>
                    </a:lnTo>
                    <a:lnTo>
                      <a:pt x="2009" y="113"/>
                    </a:lnTo>
                    <a:lnTo>
                      <a:pt x="2007" y="116"/>
                    </a:lnTo>
                    <a:lnTo>
                      <a:pt x="2004" y="121"/>
                    </a:lnTo>
                    <a:lnTo>
                      <a:pt x="2004" y="124"/>
                    </a:lnTo>
                    <a:lnTo>
                      <a:pt x="2002" y="129"/>
                    </a:lnTo>
                    <a:lnTo>
                      <a:pt x="1999" y="131"/>
                    </a:lnTo>
                    <a:lnTo>
                      <a:pt x="1997" y="131"/>
                    </a:lnTo>
                    <a:lnTo>
                      <a:pt x="1994" y="131"/>
                    </a:lnTo>
                    <a:lnTo>
                      <a:pt x="1992" y="134"/>
                    </a:lnTo>
                    <a:lnTo>
                      <a:pt x="1992" y="131"/>
                    </a:lnTo>
                    <a:lnTo>
                      <a:pt x="1989" y="131"/>
                    </a:lnTo>
                    <a:lnTo>
                      <a:pt x="1987" y="129"/>
                    </a:lnTo>
                    <a:lnTo>
                      <a:pt x="1984" y="126"/>
                    </a:lnTo>
                    <a:lnTo>
                      <a:pt x="1982" y="126"/>
                    </a:lnTo>
                    <a:lnTo>
                      <a:pt x="1979" y="126"/>
                    </a:lnTo>
                    <a:lnTo>
                      <a:pt x="1977" y="129"/>
                    </a:lnTo>
                    <a:lnTo>
                      <a:pt x="1974" y="131"/>
                    </a:lnTo>
                    <a:lnTo>
                      <a:pt x="1971" y="134"/>
                    </a:lnTo>
                    <a:lnTo>
                      <a:pt x="1969" y="136"/>
                    </a:lnTo>
                    <a:lnTo>
                      <a:pt x="1964" y="141"/>
                    </a:lnTo>
                    <a:lnTo>
                      <a:pt x="1964" y="139"/>
                    </a:lnTo>
                    <a:lnTo>
                      <a:pt x="1964" y="136"/>
                    </a:lnTo>
                    <a:lnTo>
                      <a:pt x="1964" y="134"/>
                    </a:lnTo>
                    <a:lnTo>
                      <a:pt x="1961" y="131"/>
                    </a:lnTo>
                    <a:lnTo>
                      <a:pt x="1954" y="131"/>
                    </a:lnTo>
                    <a:lnTo>
                      <a:pt x="1946" y="134"/>
                    </a:lnTo>
                    <a:lnTo>
                      <a:pt x="1946" y="131"/>
                    </a:lnTo>
                    <a:lnTo>
                      <a:pt x="1951" y="129"/>
                    </a:lnTo>
                    <a:lnTo>
                      <a:pt x="1954" y="124"/>
                    </a:lnTo>
                    <a:lnTo>
                      <a:pt x="1959" y="119"/>
                    </a:lnTo>
                    <a:lnTo>
                      <a:pt x="1961" y="116"/>
                    </a:lnTo>
                    <a:lnTo>
                      <a:pt x="1964" y="111"/>
                    </a:lnTo>
                    <a:lnTo>
                      <a:pt x="1961" y="108"/>
                    </a:lnTo>
                    <a:lnTo>
                      <a:pt x="1954" y="108"/>
                    </a:lnTo>
                    <a:lnTo>
                      <a:pt x="1949" y="111"/>
                    </a:lnTo>
                    <a:lnTo>
                      <a:pt x="1944" y="111"/>
                    </a:lnTo>
                    <a:lnTo>
                      <a:pt x="1939" y="111"/>
                    </a:lnTo>
                    <a:lnTo>
                      <a:pt x="1934" y="108"/>
                    </a:lnTo>
                    <a:lnTo>
                      <a:pt x="1931" y="108"/>
                    </a:lnTo>
                    <a:lnTo>
                      <a:pt x="1926" y="108"/>
                    </a:lnTo>
                    <a:lnTo>
                      <a:pt x="1924" y="108"/>
                    </a:lnTo>
                    <a:lnTo>
                      <a:pt x="1919" y="108"/>
                    </a:lnTo>
                    <a:lnTo>
                      <a:pt x="1916" y="108"/>
                    </a:lnTo>
                    <a:lnTo>
                      <a:pt x="1914" y="111"/>
                    </a:lnTo>
                    <a:lnTo>
                      <a:pt x="1911" y="111"/>
                    </a:lnTo>
                    <a:lnTo>
                      <a:pt x="1906" y="111"/>
                    </a:lnTo>
                    <a:lnTo>
                      <a:pt x="1898" y="116"/>
                    </a:lnTo>
                    <a:lnTo>
                      <a:pt x="1888" y="121"/>
                    </a:lnTo>
                    <a:lnTo>
                      <a:pt x="1876" y="126"/>
                    </a:lnTo>
                    <a:lnTo>
                      <a:pt x="1866" y="129"/>
                    </a:lnTo>
                    <a:lnTo>
                      <a:pt x="1853" y="134"/>
                    </a:lnTo>
                    <a:lnTo>
                      <a:pt x="1845" y="139"/>
                    </a:lnTo>
                    <a:lnTo>
                      <a:pt x="1838" y="144"/>
                    </a:lnTo>
                    <a:lnTo>
                      <a:pt x="1835" y="149"/>
                    </a:lnTo>
                    <a:lnTo>
                      <a:pt x="1833" y="151"/>
                    </a:lnTo>
                    <a:lnTo>
                      <a:pt x="1830" y="156"/>
                    </a:lnTo>
                    <a:lnTo>
                      <a:pt x="1830" y="159"/>
                    </a:lnTo>
                    <a:lnTo>
                      <a:pt x="1828" y="161"/>
                    </a:lnTo>
                    <a:lnTo>
                      <a:pt x="1825" y="164"/>
                    </a:lnTo>
                    <a:lnTo>
                      <a:pt x="1820" y="166"/>
                    </a:lnTo>
                    <a:lnTo>
                      <a:pt x="1815" y="166"/>
                    </a:lnTo>
                    <a:lnTo>
                      <a:pt x="1808" y="166"/>
                    </a:lnTo>
                    <a:lnTo>
                      <a:pt x="1800" y="169"/>
                    </a:lnTo>
                    <a:lnTo>
                      <a:pt x="1792" y="169"/>
                    </a:lnTo>
                    <a:lnTo>
                      <a:pt x="1782" y="174"/>
                    </a:lnTo>
                    <a:lnTo>
                      <a:pt x="1775" y="176"/>
                    </a:lnTo>
                    <a:lnTo>
                      <a:pt x="1767" y="182"/>
                    </a:lnTo>
                    <a:lnTo>
                      <a:pt x="1760" y="184"/>
                    </a:lnTo>
                    <a:lnTo>
                      <a:pt x="1755" y="189"/>
                    </a:lnTo>
                    <a:lnTo>
                      <a:pt x="1752" y="192"/>
                    </a:lnTo>
                    <a:lnTo>
                      <a:pt x="1750" y="197"/>
                    </a:lnTo>
                    <a:lnTo>
                      <a:pt x="1745" y="202"/>
                    </a:lnTo>
                    <a:lnTo>
                      <a:pt x="1737" y="207"/>
                    </a:lnTo>
                    <a:lnTo>
                      <a:pt x="1727" y="212"/>
                    </a:lnTo>
                    <a:lnTo>
                      <a:pt x="1719" y="217"/>
                    </a:lnTo>
                    <a:lnTo>
                      <a:pt x="1712" y="222"/>
                    </a:lnTo>
                    <a:lnTo>
                      <a:pt x="1707" y="229"/>
                    </a:lnTo>
                    <a:lnTo>
                      <a:pt x="1704" y="234"/>
                    </a:lnTo>
                    <a:lnTo>
                      <a:pt x="1704" y="240"/>
                    </a:lnTo>
                    <a:lnTo>
                      <a:pt x="1702" y="247"/>
                    </a:lnTo>
                    <a:lnTo>
                      <a:pt x="1697" y="252"/>
                    </a:lnTo>
                    <a:lnTo>
                      <a:pt x="1692" y="255"/>
                    </a:lnTo>
                    <a:lnTo>
                      <a:pt x="1684" y="260"/>
                    </a:lnTo>
                    <a:lnTo>
                      <a:pt x="1677" y="262"/>
                    </a:lnTo>
                    <a:lnTo>
                      <a:pt x="1669" y="265"/>
                    </a:lnTo>
                    <a:lnTo>
                      <a:pt x="1659" y="267"/>
                    </a:lnTo>
                    <a:lnTo>
                      <a:pt x="1651" y="270"/>
                    </a:lnTo>
                    <a:lnTo>
                      <a:pt x="1646" y="272"/>
                    </a:lnTo>
                    <a:lnTo>
                      <a:pt x="1639" y="277"/>
                    </a:lnTo>
                    <a:lnTo>
                      <a:pt x="1636" y="280"/>
                    </a:lnTo>
                    <a:lnTo>
                      <a:pt x="1634" y="282"/>
                    </a:lnTo>
                    <a:lnTo>
                      <a:pt x="1634" y="287"/>
                    </a:lnTo>
                    <a:lnTo>
                      <a:pt x="1634" y="290"/>
                    </a:lnTo>
                    <a:lnTo>
                      <a:pt x="1636" y="295"/>
                    </a:lnTo>
                    <a:close/>
                    <a:moveTo>
                      <a:pt x="1258" y="159"/>
                    </a:moveTo>
                    <a:lnTo>
                      <a:pt x="1258" y="159"/>
                    </a:lnTo>
                    <a:lnTo>
                      <a:pt x="1261" y="159"/>
                    </a:lnTo>
                    <a:lnTo>
                      <a:pt x="1263" y="164"/>
                    </a:lnTo>
                    <a:lnTo>
                      <a:pt x="1271" y="166"/>
                    </a:lnTo>
                    <a:lnTo>
                      <a:pt x="1278" y="166"/>
                    </a:lnTo>
                    <a:lnTo>
                      <a:pt x="1283" y="161"/>
                    </a:lnTo>
                    <a:lnTo>
                      <a:pt x="1288" y="159"/>
                    </a:lnTo>
                    <a:lnTo>
                      <a:pt x="1291" y="156"/>
                    </a:lnTo>
                    <a:lnTo>
                      <a:pt x="1293" y="154"/>
                    </a:lnTo>
                    <a:lnTo>
                      <a:pt x="1296" y="156"/>
                    </a:lnTo>
                    <a:lnTo>
                      <a:pt x="1301" y="159"/>
                    </a:lnTo>
                    <a:lnTo>
                      <a:pt x="1306" y="164"/>
                    </a:lnTo>
                    <a:lnTo>
                      <a:pt x="1311" y="169"/>
                    </a:lnTo>
                    <a:lnTo>
                      <a:pt x="1316" y="174"/>
                    </a:lnTo>
                    <a:lnTo>
                      <a:pt x="1316" y="176"/>
                    </a:lnTo>
                    <a:lnTo>
                      <a:pt x="1311" y="174"/>
                    </a:lnTo>
                    <a:lnTo>
                      <a:pt x="1306" y="171"/>
                    </a:lnTo>
                    <a:lnTo>
                      <a:pt x="1298" y="169"/>
                    </a:lnTo>
                    <a:lnTo>
                      <a:pt x="1296" y="171"/>
                    </a:lnTo>
                    <a:lnTo>
                      <a:pt x="1296" y="176"/>
                    </a:lnTo>
                    <a:lnTo>
                      <a:pt x="1296" y="182"/>
                    </a:lnTo>
                    <a:lnTo>
                      <a:pt x="1301" y="184"/>
                    </a:lnTo>
                    <a:lnTo>
                      <a:pt x="1303" y="189"/>
                    </a:lnTo>
                    <a:lnTo>
                      <a:pt x="1303" y="194"/>
                    </a:lnTo>
                    <a:lnTo>
                      <a:pt x="1301" y="197"/>
                    </a:lnTo>
                    <a:lnTo>
                      <a:pt x="1296" y="199"/>
                    </a:lnTo>
                    <a:lnTo>
                      <a:pt x="1293" y="202"/>
                    </a:lnTo>
                    <a:lnTo>
                      <a:pt x="1291" y="204"/>
                    </a:lnTo>
                    <a:lnTo>
                      <a:pt x="1293" y="209"/>
                    </a:lnTo>
                    <a:lnTo>
                      <a:pt x="1296" y="214"/>
                    </a:lnTo>
                    <a:lnTo>
                      <a:pt x="1298" y="214"/>
                    </a:lnTo>
                    <a:lnTo>
                      <a:pt x="1306" y="214"/>
                    </a:lnTo>
                    <a:lnTo>
                      <a:pt x="1313" y="214"/>
                    </a:lnTo>
                    <a:lnTo>
                      <a:pt x="1321" y="214"/>
                    </a:lnTo>
                    <a:lnTo>
                      <a:pt x="1326" y="214"/>
                    </a:lnTo>
                    <a:lnTo>
                      <a:pt x="1331" y="212"/>
                    </a:lnTo>
                    <a:lnTo>
                      <a:pt x="1336" y="209"/>
                    </a:lnTo>
                    <a:lnTo>
                      <a:pt x="1341" y="207"/>
                    </a:lnTo>
                    <a:lnTo>
                      <a:pt x="1346" y="204"/>
                    </a:lnTo>
                    <a:lnTo>
                      <a:pt x="1351" y="204"/>
                    </a:lnTo>
                    <a:lnTo>
                      <a:pt x="1356" y="207"/>
                    </a:lnTo>
                    <a:lnTo>
                      <a:pt x="1359" y="207"/>
                    </a:lnTo>
                    <a:lnTo>
                      <a:pt x="1364" y="207"/>
                    </a:lnTo>
                    <a:lnTo>
                      <a:pt x="1366" y="204"/>
                    </a:lnTo>
                    <a:lnTo>
                      <a:pt x="1371" y="199"/>
                    </a:lnTo>
                    <a:lnTo>
                      <a:pt x="1374" y="197"/>
                    </a:lnTo>
                    <a:lnTo>
                      <a:pt x="1377" y="194"/>
                    </a:lnTo>
                    <a:lnTo>
                      <a:pt x="1374" y="189"/>
                    </a:lnTo>
                    <a:lnTo>
                      <a:pt x="1369" y="187"/>
                    </a:lnTo>
                    <a:lnTo>
                      <a:pt x="1361" y="184"/>
                    </a:lnTo>
                    <a:lnTo>
                      <a:pt x="1359" y="182"/>
                    </a:lnTo>
                    <a:lnTo>
                      <a:pt x="1356" y="179"/>
                    </a:lnTo>
                    <a:lnTo>
                      <a:pt x="1359" y="176"/>
                    </a:lnTo>
                    <a:lnTo>
                      <a:pt x="1364" y="174"/>
                    </a:lnTo>
                    <a:lnTo>
                      <a:pt x="1364" y="171"/>
                    </a:lnTo>
                    <a:lnTo>
                      <a:pt x="1366" y="166"/>
                    </a:lnTo>
                    <a:lnTo>
                      <a:pt x="1364" y="161"/>
                    </a:lnTo>
                    <a:lnTo>
                      <a:pt x="1364" y="159"/>
                    </a:lnTo>
                    <a:lnTo>
                      <a:pt x="1364" y="156"/>
                    </a:lnTo>
                    <a:lnTo>
                      <a:pt x="1364" y="154"/>
                    </a:lnTo>
                    <a:lnTo>
                      <a:pt x="1366" y="151"/>
                    </a:lnTo>
                    <a:lnTo>
                      <a:pt x="1371" y="144"/>
                    </a:lnTo>
                    <a:lnTo>
                      <a:pt x="1377" y="136"/>
                    </a:lnTo>
                    <a:lnTo>
                      <a:pt x="1374" y="129"/>
                    </a:lnTo>
                    <a:lnTo>
                      <a:pt x="1366" y="124"/>
                    </a:lnTo>
                    <a:lnTo>
                      <a:pt x="1359" y="119"/>
                    </a:lnTo>
                    <a:lnTo>
                      <a:pt x="1354" y="116"/>
                    </a:lnTo>
                    <a:lnTo>
                      <a:pt x="1354" y="111"/>
                    </a:lnTo>
                    <a:lnTo>
                      <a:pt x="1359" y="108"/>
                    </a:lnTo>
                    <a:lnTo>
                      <a:pt x="1366" y="103"/>
                    </a:lnTo>
                    <a:lnTo>
                      <a:pt x="1371" y="98"/>
                    </a:lnTo>
                    <a:lnTo>
                      <a:pt x="1374" y="91"/>
                    </a:lnTo>
                    <a:lnTo>
                      <a:pt x="1374" y="86"/>
                    </a:lnTo>
                    <a:lnTo>
                      <a:pt x="1374" y="78"/>
                    </a:lnTo>
                    <a:lnTo>
                      <a:pt x="1374" y="71"/>
                    </a:lnTo>
                    <a:lnTo>
                      <a:pt x="1374" y="66"/>
                    </a:lnTo>
                    <a:lnTo>
                      <a:pt x="1377" y="55"/>
                    </a:lnTo>
                    <a:lnTo>
                      <a:pt x="1377" y="48"/>
                    </a:lnTo>
                    <a:lnTo>
                      <a:pt x="1379" y="40"/>
                    </a:lnTo>
                    <a:lnTo>
                      <a:pt x="1377" y="38"/>
                    </a:lnTo>
                    <a:lnTo>
                      <a:pt x="1374" y="35"/>
                    </a:lnTo>
                    <a:lnTo>
                      <a:pt x="1369" y="38"/>
                    </a:lnTo>
                    <a:lnTo>
                      <a:pt x="1366" y="35"/>
                    </a:lnTo>
                    <a:lnTo>
                      <a:pt x="1369" y="30"/>
                    </a:lnTo>
                    <a:lnTo>
                      <a:pt x="1374" y="23"/>
                    </a:lnTo>
                    <a:lnTo>
                      <a:pt x="1377" y="18"/>
                    </a:lnTo>
                    <a:lnTo>
                      <a:pt x="1377" y="10"/>
                    </a:lnTo>
                    <a:lnTo>
                      <a:pt x="1377" y="5"/>
                    </a:lnTo>
                    <a:lnTo>
                      <a:pt x="1374" y="5"/>
                    </a:lnTo>
                    <a:lnTo>
                      <a:pt x="1371" y="5"/>
                    </a:lnTo>
                    <a:lnTo>
                      <a:pt x="1369" y="5"/>
                    </a:lnTo>
                    <a:lnTo>
                      <a:pt x="1366" y="5"/>
                    </a:lnTo>
                    <a:lnTo>
                      <a:pt x="1361" y="3"/>
                    </a:lnTo>
                    <a:lnTo>
                      <a:pt x="1356" y="3"/>
                    </a:lnTo>
                    <a:lnTo>
                      <a:pt x="1354" y="0"/>
                    </a:lnTo>
                    <a:lnTo>
                      <a:pt x="1351" y="0"/>
                    </a:lnTo>
                    <a:lnTo>
                      <a:pt x="1349" y="3"/>
                    </a:lnTo>
                    <a:lnTo>
                      <a:pt x="1346" y="5"/>
                    </a:lnTo>
                    <a:lnTo>
                      <a:pt x="1341" y="5"/>
                    </a:lnTo>
                    <a:lnTo>
                      <a:pt x="1336" y="5"/>
                    </a:lnTo>
                    <a:lnTo>
                      <a:pt x="1334" y="5"/>
                    </a:lnTo>
                    <a:lnTo>
                      <a:pt x="1329" y="8"/>
                    </a:lnTo>
                    <a:lnTo>
                      <a:pt x="1326" y="8"/>
                    </a:lnTo>
                    <a:lnTo>
                      <a:pt x="1324" y="8"/>
                    </a:lnTo>
                    <a:lnTo>
                      <a:pt x="1324" y="10"/>
                    </a:lnTo>
                    <a:lnTo>
                      <a:pt x="1321" y="13"/>
                    </a:lnTo>
                    <a:lnTo>
                      <a:pt x="1319" y="13"/>
                    </a:lnTo>
                    <a:lnTo>
                      <a:pt x="1316" y="13"/>
                    </a:lnTo>
                    <a:lnTo>
                      <a:pt x="1311" y="15"/>
                    </a:lnTo>
                    <a:lnTo>
                      <a:pt x="1303" y="18"/>
                    </a:lnTo>
                    <a:lnTo>
                      <a:pt x="1301" y="20"/>
                    </a:lnTo>
                    <a:lnTo>
                      <a:pt x="1296" y="25"/>
                    </a:lnTo>
                    <a:lnTo>
                      <a:pt x="1293" y="30"/>
                    </a:lnTo>
                    <a:lnTo>
                      <a:pt x="1293" y="35"/>
                    </a:lnTo>
                    <a:lnTo>
                      <a:pt x="1293" y="38"/>
                    </a:lnTo>
                    <a:lnTo>
                      <a:pt x="1293" y="40"/>
                    </a:lnTo>
                    <a:lnTo>
                      <a:pt x="1291" y="40"/>
                    </a:lnTo>
                    <a:lnTo>
                      <a:pt x="1286" y="43"/>
                    </a:lnTo>
                    <a:lnTo>
                      <a:pt x="1281" y="43"/>
                    </a:lnTo>
                    <a:lnTo>
                      <a:pt x="1278" y="45"/>
                    </a:lnTo>
                    <a:lnTo>
                      <a:pt x="1276" y="48"/>
                    </a:lnTo>
                    <a:lnTo>
                      <a:pt x="1273" y="50"/>
                    </a:lnTo>
                    <a:lnTo>
                      <a:pt x="1271" y="53"/>
                    </a:lnTo>
                    <a:lnTo>
                      <a:pt x="1268" y="55"/>
                    </a:lnTo>
                    <a:lnTo>
                      <a:pt x="1266" y="58"/>
                    </a:lnTo>
                    <a:lnTo>
                      <a:pt x="1263" y="61"/>
                    </a:lnTo>
                    <a:lnTo>
                      <a:pt x="1261" y="66"/>
                    </a:lnTo>
                    <a:lnTo>
                      <a:pt x="1261" y="71"/>
                    </a:lnTo>
                    <a:lnTo>
                      <a:pt x="1266" y="76"/>
                    </a:lnTo>
                    <a:lnTo>
                      <a:pt x="1268" y="81"/>
                    </a:lnTo>
                    <a:lnTo>
                      <a:pt x="1271" y="86"/>
                    </a:lnTo>
                    <a:lnTo>
                      <a:pt x="1271" y="88"/>
                    </a:lnTo>
                    <a:lnTo>
                      <a:pt x="1268" y="91"/>
                    </a:lnTo>
                    <a:lnTo>
                      <a:pt x="1268" y="96"/>
                    </a:lnTo>
                    <a:lnTo>
                      <a:pt x="1266" y="96"/>
                    </a:lnTo>
                    <a:lnTo>
                      <a:pt x="1263" y="93"/>
                    </a:lnTo>
                    <a:lnTo>
                      <a:pt x="1261" y="88"/>
                    </a:lnTo>
                    <a:lnTo>
                      <a:pt x="1258" y="83"/>
                    </a:lnTo>
                    <a:lnTo>
                      <a:pt x="1256" y="78"/>
                    </a:lnTo>
                    <a:lnTo>
                      <a:pt x="1253" y="76"/>
                    </a:lnTo>
                    <a:lnTo>
                      <a:pt x="1250" y="78"/>
                    </a:lnTo>
                    <a:lnTo>
                      <a:pt x="1248" y="81"/>
                    </a:lnTo>
                    <a:lnTo>
                      <a:pt x="1245" y="86"/>
                    </a:lnTo>
                    <a:lnTo>
                      <a:pt x="1243" y="88"/>
                    </a:lnTo>
                    <a:lnTo>
                      <a:pt x="1240" y="93"/>
                    </a:lnTo>
                    <a:lnTo>
                      <a:pt x="1240" y="98"/>
                    </a:lnTo>
                    <a:lnTo>
                      <a:pt x="1238" y="108"/>
                    </a:lnTo>
                    <a:lnTo>
                      <a:pt x="1235" y="116"/>
                    </a:lnTo>
                    <a:lnTo>
                      <a:pt x="1235" y="121"/>
                    </a:lnTo>
                    <a:lnTo>
                      <a:pt x="1235" y="126"/>
                    </a:lnTo>
                    <a:lnTo>
                      <a:pt x="1238" y="131"/>
                    </a:lnTo>
                    <a:lnTo>
                      <a:pt x="1243" y="134"/>
                    </a:lnTo>
                    <a:lnTo>
                      <a:pt x="1245" y="134"/>
                    </a:lnTo>
                    <a:lnTo>
                      <a:pt x="1250" y="134"/>
                    </a:lnTo>
                    <a:lnTo>
                      <a:pt x="1253" y="136"/>
                    </a:lnTo>
                    <a:lnTo>
                      <a:pt x="1256" y="134"/>
                    </a:lnTo>
                    <a:lnTo>
                      <a:pt x="1258" y="134"/>
                    </a:lnTo>
                    <a:lnTo>
                      <a:pt x="1258" y="136"/>
                    </a:lnTo>
                    <a:lnTo>
                      <a:pt x="1256" y="141"/>
                    </a:lnTo>
                    <a:lnTo>
                      <a:pt x="1253" y="144"/>
                    </a:lnTo>
                    <a:lnTo>
                      <a:pt x="1253" y="146"/>
                    </a:lnTo>
                    <a:lnTo>
                      <a:pt x="1258" y="159"/>
                    </a:lnTo>
                    <a:close/>
                    <a:moveTo>
                      <a:pt x="1866" y="1003"/>
                    </a:moveTo>
                    <a:lnTo>
                      <a:pt x="1840" y="1024"/>
                    </a:lnTo>
                    <a:lnTo>
                      <a:pt x="1813" y="1067"/>
                    </a:lnTo>
                    <a:lnTo>
                      <a:pt x="1808" y="1082"/>
                    </a:lnTo>
                    <a:lnTo>
                      <a:pt x="1808" y="1102"/>
                    </a:lnTo>
                    <a:lnTo>
                      <a:pt x="1823" y="1097"/>
                    </a:lnTo>
                    <a:lnTo>
                      <a:pt x="1850" y="1102"/>
                    </a:lnTo>
                    <a:lnTo>
                      <a:pt x="1866" y="1112"/>
                    </a:lnTo>
                    <a:lnTo>
                      <a:pt x="1881" y="1107"/>
                    </a:lnTo>
                    <a:lnTo>
                      <a:pt x="1893" y="1122"/>
                    </a:lnTo>
                    <a:lnTo>
                      <a:pt x="1914" y="1117"/>
                    </a:lnTo>
                    <a:lnTo>
                      <a:pt x="1914" y="1097"/>
                    </a:lnTo>
                    <a:lnTo>
                      <a:pt x="1903" y="1072"/>
                    </a:lnTo>
                    <a:lnTo>
                      <a:pt x="1861" y="1051"/>
                    </a:lnTo>
                    <a:lnTo>
                      <a:pt x="1856" y="1041"/>
                    </a:lnTo>
                    <a:lnTo>
                      <a:pt x="1866" y="1019"/>
                    </a:lnTo>
                    <a:lnTo>
                      <a:pt x="1866" y="1003"/>
                    </a:lnTo>
                    <a:close/>
                    <a:moveTo>
                      <a:pt x="1258" y="247"/>
                    </a:moveTo>
                    <a:lnTo>
                      <a:pt x="1258" y="245"/>
                    </a:lnTo>
                    <a:lnTo>
                      <a:pt x="1256" y="245"/>
                    </a:lnTo>
                    <a:lnTo>
                      <a:pt x="1253" y="247"/>
                    </a:lnTo>
                    <a:lnTo>
                      <a:pt x="1258" y="247"/>
                    </a:lnTo>
                    <a:close/>
                    <a:moveTo>
                      <a:pt x="1238" y="219"/>
                    </a:moveTo>
                    <a:lnTo>
                      <a:pt x="1243" y="219"/>
                    </a:lnTo>
                    <a:lnTo>
                      <a:pt x="1250" y="224"/>
                    </a:lnTo>
                    <a:lnTo>
                      <a:pt x="1253" y="227"/>
                    </a:lnTo>
                    <a:lnTo>
                      <a:pt x="1256" y="227"/>
                    </a:lnTo>
                    <a:lnTo>
                      <a:pt x="1261" y="224"/>
                    </a:lnTo>
                    <a:lnTo>
                      <a:pt x="1266" y="224"/>
                    </a:lnTo>
                    <a:lnTo>
                      <a:pt x="1268" y="227"/>
                    </a:lnTo>
                    <a:lnTo>
                      <a:pt x="1271" y="229"/>
                    </a:lnTo>
                    <a:lnTo>
                      <a:pt x="1271" y="234"/>
                    </a:lnTo>
                    <a:lnTo>
                      <a:pt x="1273" y="237"/>
                    </a:lnTo>
                    <a:lnTo>
                      <a:pt x="1273" y="240"/>
                    </a:lnTo>
                    <a:lnTo>
                      <a:pt x="1273" y="245"/>
                    </a:lnTo>
                    <a:lnTo>
                      <a:pt x="1273" y="252"/>
                    </a:lnTo>
                    <a:lnTo>
                      <a:pt x="1273" y="257"/>
                    </a:lnTo>
                    <a:lnTo>
                      <a:pt x="1276" y="262"/>
                    </a:lnTo>
                    <a:lnTo>
                      <a:pt x="1281" y="265"/>
                    </a:lnTo>
                    <a:lnTo>
                      <a:pt x="1283" y="267"/>
                    </a:lnTo>
                    <a:lnTo>
                      <a:pt x="1288" y="270"/>
                    </a:lnTo>
                    <a:lnTo>
                      <a:pt x="1291" y="270"/>
                    </a:lnTo>
                    <a:lnTo>
                      <a:pt x="1296" y="270"/>
                    </a:lnTo>
                    <a:lnTo>
                      <a:pt x="1301" y="272"/>
                    </a:lnTo>
                    <a:lnTo>
                      <a:pt x="1306" y="272"/>
                    </a:lnTo>
                    <a:lnTo>
                      <a:pt x="1311" y="270"/>
                    </a:lnTo>
                    <a:lnTo>
                      <a:pt x="1313" y="270"/>
                    </a:lnTo>
                    <a:lnTo>
                      <a:pt x="1319" y="270"/>
                    </a:lnTo>
                    <a:lnTo>
                      <a:pt x="1321" y="267"/>
                    </a:lnTo>
                    <a:lnTo>
                      <a:pt x="1324" y="267"/>
                    </a:lnTo>
                    <a:lnTo>
                      <a:pt x="1329" y="267"/>
                    </a:lnTo>
                    <a:lnTo>
                      <a:pt x="1331" y="267"/>
                    </a:lnTo>
                    <a:lnTo>
                      <a:pt x="1336" y="267"/>
                    </a:lnTo>
                    <a:lnTo>
                      <a:pt x="1341" y="265"/>
                    </a:lnTo>
                    <a:lnTo>
                      <a:pt x="1344" y="265"/>
                    </a:lnTo>
                    <a:lnTo>
                      <a:pt x="1346" y="265"/>
                    </a:lnTo>
                    <a:lnTo>
                      <a:pt x="1349" y="260"/>
                    </a:lnTo>
                    <a:lnTo>
                      <a:pt x="1351" y="260"/>
                    </a:lnTo>
                    <a:lnTo>
                      <a:pt x="1354" y="260"/>
                    </a:lnTo>
                    <a:lnTo>
                      <a:pt x="1359" y="262"/>
                    </a:lnTo>
                    <a:lnTo>
                      <a:pt x="1364" y="262"/>
                    </a:lnTo>
                    <a:lnTo>
                      <a:pt x="1366" y="260"/>
                    </a:lnTo>
                    <a:lnTo>
                      <a:pt x="1371" y="260"/>
                    </a:lnTo>
                    <a:lnTo>
                      <a:pt x="1374" y="255"/>
                    </a:lnTo>
                    <a:lnTo>
                      <a:pt x="1379" y="252"/>
                    </a:lnTo>
                    <a:lnTo>
                      <a:pt x="1379" y="250"/>
                    </a:lnTo>
                    <a:lnTo>
                      <a:pt x="1379" y="245"/>
                    </a:lnTo>
                    <a:lnTo>
                      <a:pt x="1379" y="240"/>
                    </a:lnTo>
                    <a:lnTo>
                      <a:pt x="1377" y="234"/>
                    </a:lnTo>
                    <a:lnTo>
                      <a:pt x="1374" y="232"/>
                    </a:lnTo>
                    <a:lnTo>
                      <a:pt x="1371" y="229"/>
                    </a:lnTo>
                    <a:lnTo>
                      <a:pt x="1366" y="227"/>
                    </a:lnTo>
                    <a:lnTo>
                      <a:pt x="1361" y="224"/>
                    </a:lnTo>
                    <a:lnTo>
                      <a:pt x="1356" y="224"/>
                    </a:lnTo>
                    <a:lnTo>
                      <a:pt x="1354" y="222"/>
                    </a:lnTo>
                    <a:lnTo>
                      <a:pt x="1344" y="224"/>
                    </a:lnTo>
                    <a:lnTo>
                      <a:pt x="1341" y="224"/>
                    </a:lnTo>
                    <a:lnTo>
                      <a:pt x="1336" y="229"/>
                    </a:lnTo>
                    <a:lnTo>
                      <a:pt x="1334" y="232"/>
                    </a:lnTo>
                    <a:lnTo>
                      <a:pt x="1331" y="234"/>
                    </a:lnTo>
                    <a:lnTo>
                      <a:pt x="1326" y="240"/>
                    </a:lnTo>
                    <a:lnTo>
                      <a:pt x="1324" y="240"/>
                    </a:lnTo>
                    <a:lnTo>
                      <a:pt x="1321" y="240"/>
                    </a:lnTo>
                    <a:lnTo>
                      <a:pt x="1313" y="240"/>
                    </a:lnTo>
                    <a:lnTo>
                      <a:pt x="1306" y="240"/>
                    </a:lnTo>
                    <a:lnTo>
                      <a:pt x="1301" y="240"/>
                    </a:lnTo>
                    <a:lnTo>
                      <a:pt x="1298" y="237"/>
                    </a:lnTo>
                    <a:lnTo>
                      <a:pt x="1296" y="232"/>
                    </a:lnTo>
                    <a:lnTo>
                      <a:pt x="1293" y="227"/>
                    </a:lnTo>
                    <a:lnTo>
                      <a:pt x="1288" y="224"/>
                    </a:lnTo>
                    <a:lnTo>
                      <a:pt x="1286" y="217"/>
                    </a:lnTo>
                    <a:lnTo>
                      <a:pt x="1283" y="214"/>
                    </a:lnTo>
                    <a:lnTo>
                      <a:pt x="1283" y="212"/>
                    </a:lnTo>
                    <a:lnTo>
                      <a:pt x="1281" y="212"/>
                    </a:lnTo>
                    <a:lnTo>
                      <a:pt x="1238" y="219"/>
                    </a:lnTo>
                    <a:close/>
                    <a:moveTo>
                      <a:pt x="1271" y="217"/>
                    </a:moveTo>
                    <a:lnTo>
                      <a:pt x="1268" y="217"/>
                    </a:lnTo>
                    <a:lnTo>
                      <a:pt x="1271" y="217"/>
                    </a:lnTo>
                    <a:close/>
                    <a:moveTo>
                      <a:pt x="1404" y="1810"/>
                    </a:moveTo>
                    <a:lnTo>
                      <a:pt x="1404" y="1810"/>
                    </a:lnTo>
                    <a:lnTo>
                      <a:pt x="1404" y="1803"/>
                    </a:lnTo>
                    <a:lnTo>
                      <a:pt x="1402" y="1798"/>
                    </a:lnTo>
                    <a:lnTo>
                      <a:pt x="1399" y="1795"/>
                    </a:lnTo>
                    <a:lnTo>
                      <a:pt x="1404" y="1737"/>
                    </a:lnTo>
                    <a:lnTo>
                      <a:pt x="1377" y="1732"/>
                    </a:lnTo>
                    <a:lnTo>
                      <a:pt x="1346" y="1727"/>
                    </a:lnTo>
                    <a:lnTo>
                      <a:pt x="1339" y="1725"/>
                    </a:lnTo>
                    <a:lnTo>
                      <a:pt x="1331" y="1722"/>
                    </a:lnTo>
                    <a:lnTo>
                      <a:pt x="1329" y="1722"/>
                    </a:lnTo>
                    <a:lnTo>
                      <a:pt x="1316" y="1720"/>
                    </a:lnTo>
                    <a:lnTo>
                      <a:pt x="1308" y="1717"/>
                    </a:lnTo>
                    <a:lnTo>
                      <a:pt x="1308" y="1694"/>
                    </a:lnTo>
                    <a:lnTo>
                      <a:pt x="1303" y="1689"/>
                    </a:lnTo>
                    <a:lnTo>
                      <a:pt x="1321" y="1679"/>
                    </a:lnTo>
                    <a:lnTo>
                      <a:pt x="1336" y="1669"/>
                    </a:lnTo>
                    <a:lnTo>
                      <a:pt x="1346" y="1629"/>
                    </a:lnTo>
                    <a:lnTo>
                      <a:pt x="1283" y="1639"/>
                    </a:lnTo>
                    <a:lnTo>
                      <a:pt x="1258" y="1674"/>
                    </a:lnTo>
                    <a:lnTo>
                      <a:pt x="1215" y="1679"/>
                    </a:lnTo>
                    <a:lnTo>
                      <a:pt x="1172" y="1629"/>
                    </a:lnTo>
                    <a:lnTo>
                      <a:pt x="1167" y="1561"/>
                    </a:lnTo>
                    <a:lnTo>
                      <a:pt x="1180" y="1546"/>
                    </a:lnTo>
                    <a:lnTo>
                      <a:pt x="1177" y="1546"/>
                    </a:lnTo>
                    <a:lnTo>
                      <a:pt x="1177" y="1510"/>
                    </a:lnTo>
                    <a:lnTo>
                      <a:pt x="1200" y="1490"/>
                    </a:lnTo>
                    <a:lnTo>
                      <a:pt x="1215" y="1472"/>
                    </a:lnTo>
                    <a:lnTo>
                      <a:pt x="1268" y="1477"/>
                    </a:lnTo>
                    <a:lnTo>
                      <a:pt x="1298" y="1477"/>
                    </a:lnTo>
                    <a:lnTo>
                      <a:pt x="1341" y="1467"/>
                    </a:lnTo>
                    <a:lnTo>
                      <a:pt x="1366" y="1467"/>
                    </a:lnTo>
                    <a:lnTo>
                      <a:pt x="1392" y="1462"/>
                    </a:lnTo>
                    <a:lnTo>
                      <a:pt x="1399" y="1490"/>
                    </a:lnTo>
                    <a:lnTo>
                      <a:pt x="1409" y="1525"/>
                    </a:lnTo>
                    <a:lnTo>
                      <a:pt x="1442" y="1556"/>
                    </a:lnTo>
                    <a:lnTo>
                      <a:pt x="1457" y="1561"/>
                    </a:lnTo>
                    <a:lnTo>
                      <a:pt x="1452" y="1510"/>
                    </a:lnTo>
                    <a:lnTo>
                      <a:pt x="1429" y="1452"/>
                    </a:lnTo>
                    <a:lnTo>
                      <a:pt x="1457" y="1422"/>
                    </a:lnTo>
                    <a:lnTo>
                      <a:pt x="1482" y="1412"/>
                    </a:lnTo>
                    <a:lnTo>
                      <a:pt x="1530" y="1367"/>
                    </a:lnTo>
                    <a:lnTo>
                      <a:pt x="1525" y="1334"/>
                    </a:lnTo>
                    <a:lnTo>
                      <a:pt x="1520" y="1304"/>
                    </a:lnTo>
                    <a:lnTo>
                      <a:pt x="1535" y="1314"/>
                    </a:lnTo>
                    <a:lnTo>
                      <a:pt x="1540" y="1309"/>
                    </a:lnTo>
                    <a:lnTo>
                      <a:pt x="1535" y="1288"/>
                    </a:lnTo>
                    <a:lnTo>
                      <a:pt x="1545" y="1288"/>
                    </a:lnTo>
                    <a:lnTo>
                      <a:pt x="1561" y="1283"/>
                    </a:lnTo>
                    <a:lnTo>
                      <a:pt x="1571" y="1258"/>
                    </a:lnTo>
                    <a:lnTo>
                      <a:pt x="1593" y="1253"/>
                    </a:lnTo>
                    <a:lnTo>
                      <a:pt x="1624" y="1235"/>
                    </a:lnTo>
                    <a:lnTo>
                      <a:pt x="1624" y="1195"/>
                    </a:lnTo>
                    <a:lnTo>
                      <a:pt x="1677" y="1170"/>
                    </a:lnTo>
                    <a:lnTo>
                      <a:pt x="1666" y="1117"/>
                    </a:lnTo>
                    <a:lnTo>
                      <a:pt x="1677" y="1170"/>
                    </a:lnTo>
                    <a:lnTo>
                      <a:pt x="1699" y="1155"/>
                    </a:lnTo>
                    <a:lnTo>
                      <a:pt x="1714" y="1160"/>
                    </a:lnTo>
                    <a:lnTo>
                      <a:pt x="1704" y="1175"/>
                    </a:lnTo>
                    <a:lnTo>
                      <a:pt x="1714" y="1195"/>
                    </a:lnTo>
                    <a:lnTo>
                      <a:pt x="1760" y="1160"/>
                    </a:lnTo>
                    <a:lnTo>
                      <a:pt x="1777" y="1137"/>
                    </a:lnTo>
                    <a:lnTo>
                      <a:pt x="1729" y="1132"/>
                    </a:lnTo>
                    <a:lnTo>
                      <a:pt x="1709" y="1102"/>
                    </a:lnTo>
                    <a:lnTo>
                      <a:pt x="1724" y="1087"/>
                    </a:lnTo>
                    <a:lnTo>
                      <a:pt x="1729" y="1067"/>
                    </a:lnTo>
                    <a:lnTo>
                      <a:pt x="1656" y="1082"/>
                    </a:lnTo>
                    <a:lnTo>
                      <a:pt x="1619" y="1112"/>
                    </a:lnTo>
                    <a:lnTo>
                      <a:pt x="1636" y="1077"/>
                    </a:lnTo>
                    <a:lnTo>
                      <a:pt x="1671" y="1056"/>
                    </a:lnTo>
                    <a:lnTo>
                      <a:pt x="1692" y="1034"/>
                    </a:lnTo>
                    <a:lnTo>
                      <a:pt x="1755" y="1039"/>
                    </a:lnTo>
                    <a:lnTo>
                      <a:pt x="1803" y="1034"/>
                    </a:lnTo>
                    <a:lnTo>
                      <a:pt x="1840" y="1009"/>
                    </a:lnTo>
                    <a:lnTo>
                      <a:pt x="1866" y="988"/>
                    </a:lnTo>
                    <a:lnTo>
                      <a:pt x="1845" y="938"/>
                    </a:lnTo>
                    <a:lnTo>
                      <a:pt x="1840" y="910"/>
                    </a:lnTo>
                    <a:lnTo>
                      <a:pt x="1772" y="875"/>
                    </a:lnTo>
                    <a:lnTo>
                      <a:pt x="1772" y="855"/>
                    </a:lnTo>
                    <a:lnTo>
                      <a:pt x="1714" y="746"/>
                    </a:lnTo>
                    <a:lnTo>
                      <a:pt x="1699" y="792"/>
                    </a:lnTo>
                    <a:lnTo>
                      <a:pt x="1661" y="802"/>
                    </a:lnTo>
                    <a:lnTo>
                      <a:pt x="1651" y="792"/>
                    </a:lnTo>
                    <a:lnTo>
                      <a:pt x="1636" y="792"/>
                    </a:lnTo>
                    <a:lnTo>
                      <a:pt x="1636" y="719"/>
                    </a:lnTo>
                    <a:lnTo>
                      <a:pt x="1603" y="714"/>
                    </a:lnTo>
                    <a:lnTo>
                      <a:pt x="1578" y="678"/>
                    </a:lnTo>
                    <a:lnTo>
                      <a:pt x="1550" y="683"/>
                    </a:lnTo>
                    <a:lnTo>
                      <a:pt x="1520" y="673"/>
                    </a:lnTo>
                    <a:lnTo>
                      <a:pt x="1500" y="678"/>
                    </a:lnTo>
                    <a:lnTo>
                      <a:pt x="1500" y="703"/>
                    </a:lnTo>
                    <a:lnTo>
                      <a:pt x="1500" y="731"/>
                    </a:lnTo>
                    <a:lnTo>
                      <a:pt x="1495" y="787"/>
                    </a:lnTo>
                    <a:lnTo>
                      <a:pt x="1487" y="807"/>
                    </a:lnTo>
                    <a:lnTo>
                      <a:pt x="1520" y="870"/>
                    </a:lnTo>
                    <a:lnTo>
                      <a:pt x="1467" y="915"/>
                    </a:lnTo>
                    <a:lnTo>
                      <a:pt x="1477" y="993"/>
                    </a:lnTo>
                    <a:lnTo>
                      <a:pt x="1457" y="1009"/>
                    </a:lnTo>
                    <a:lnTo>
                      <a:pt x="1437" y="998"/>
                    </a:lnTo>
                    <a:lnTo>
                      <a:pt x="1424" y="905"/>
                    </a:lnTo>
                    <a:lnTo>
                      <a:pt x="1371" y="900"/>
                    </a:lnTo>
                    <a:lnTo>
                      <a:pt x="1273" y="845"/>
                    </a:lnTo>
                    <a:lnTo>
                      <a:pt x="1253" y="845"/>
                    </a:lnTo>
                    <a:lnTo>
                      <a:pt x="1235" y="797"/>
                    </a:lnTo>
                    <a:lnTo>
                      <a:pt x="1220" y="782"/>
                    </a:lnTo>
                    <a:lnTo>
                      <a:pt x="1263" y="658"/>
                    </a:lnTo>
                    <a:lnTo>
                      <a:pt x="1288" y="630"/>
                    </a:lnTo>
                    <a:lnTo>
                      <a:pt x="1316" y="615"/>
                    </a:lnTo>
                    <a:lnTo>
                      <a:pt x="1331" y="615"/>
                    </a:lnTo>
                    <a:lnTo>
                      <a:pt x="1346" y="565"/>
                    </a:lnTo>
                    <a:lnTo>
                      <a:pt x="1356" y="524"/>
                    </a:lnTo>
                    <a:lnTo>
                      <a:pt x="1409" y="512"/>
                    </a:lnTo>
                    <a:lnTo>
                      <a:pt x="1437" y="492"/>
                    </a:lnTo>
                    <a:lnTo>
                      <a:pt x="1419" y="446"/>
                    </a:lnTo>
                    <a:lnTo>
                      <a:pt x="1432" y="416"/>
                    </a:lnTo>
                    <a:lnTo>
                      <a:pt x="1412" y="393"/>
                    </a:lnTo>
                    <a:lnTo>
                      <a:pt x="1414" y="393"/>
                    </a:lnTo>
                    <a:lnTo>
                      <a:pt x="1417" y="391"/>
                    </a:lnTo>
                    <a:lnTo>
                      <a:pt x="1419" y="388"/>
                    </a:lnTo>
                    <a:lnTo>
                      <a:pt x="1422" y="388"/>
                    </a:lnTo>
                    <a:lnTo>
                      <a:pt x="1424" y="388"/>
                    </a:lnTo>
                    <a:lnTo>
                      <a:pt x="1432" y="388"/>
                    </a:lnTo>
                    <a:lnTo>
                      <a:pt x="1440" y="388"/>
                    </a:lnTo>
                    <a:lnTo>
                      <a:pt x="1442" y="386"/>
                    </a:lnTo>
                    <a:lnTo>
                      <a:pt x="1442" y="383"/>
                    </a:lnTo>
                    <a:lnTo>
                      <a:pt x="1437" y="376"/>
                    </a:lnTo>
                    <a:lnTo>
                      <a:pt x="1437" y="373"/>
                    </a:lnTo>
                    <a:lnTo>
                      <a:pt x="1440" y="373"/>
                    </a:lnTo>
                    <a:lnTo>
                      <a:pt x="1445" y="376"/>
                    </a:lnTo>
                    <a:lnTo>
                      <a:pt x="1452" y="378"/>
                    </a:lnTo>
                    <a:lnTo>
                      <a:pt x="1455" y="381"/>
                    </a:lnTo>
                    <a:lnTo>
                      <a:pt x="1457" y="383"/>
                    </a:lnTo>
                    <a:lnTo>
                      <a:pt x="1462" y="386"/>
                    </a:lnTo>
                    <a:lnTo>
                      <a:pt x="1467" y="388"/>
                    </a:lnTo>
                    <a:lnTo>
                      <a:pt x="1472" y="393"/>
                    </a:lnTo>
                    <a:lnTo>
                      <a:pt x="1477" y="396"/>
                    </a:lnTo>
                    <a:lnTo>
                      <a:pt x="1485" y="398"/>
                    </a:lnTo>
                    <a:lnTo>
                      <a:pt x="1490" y="401"/>
                    </a:lnTo>
                    <a:lnTo>
                      <a:pt x="1495" y="403"/>
                    </a:lnTo>
                    <a:lnTo>
                      <a:pt x="1500" y="406"/>
                    </a:lnTo>
                    <a:lnTo>
                      <a:pt x="1505" y="406"/>
                    </a:lnTo>
                    <a:lnTo>
                      <a:pt x="1510" y="411"/>
                    </a:lnTo>
                    <a:lnTo>
                      <a:pt x="1515" y="413"/>
                    </a:lnTo>
                    <a:lnTo>
                      <a:pt x="1523" y="419"/>
                    </a:lnTo>
                    <a:lnTo>
                      <a:pt x="1528" y="424"/>
                    </a:lnTo>
                    <a:lnTo>
                      <a:pt x="1535" y="431"/>
                    </a:lnTo>
                    <a:lnTo>
                      <a:pt x="1543" y="441"/>
                    </a:lnTo>
                    <a:lnTo>
                      <a:pt x="1545" y="449"/>
                    </a:lnTo>
                    <a:lnTo>
                      <a:pt x="1538" y="456"/>
                    </a:lnTo>
                    <a:lnTo>
                      <a:pt x="1530" y="466"/>
                    </a:lnTo>
                    <a:lnTo>
                      <a:pt x="1528" y="477"/>
                    </a:lnTo>
                    <a:lnTo>
                      <a:pt x="1530" y="479"/>
                    </a:lnTo>
                    <a:lnTo>
                      <a:pt x="1538" y="482"/>
                    </a:lnTo>
                    <a:lnTo>
                      <a:pt x="1543" y="487"/>
                    </a:lnTo>
                    <a:lnTo>
                      <a:pt x="1545" y="489"/>
                    </a:lnTo>
                    <a:lnTo>
                      <a:pt x="1543" y="494"/>
                    </a:lnTo>
                    <a:lnTo>
                      <a:pt x="1535" y="499"/>
                    </a:lnTo>
                    <a:lnTo>
                      <a:pt x="1528" y="504"/>
                    </a:lnTo>
                    <a:lnTo>
                      <a:pt x="1525" y="509"/>
                    </a:lnTo>
                    <a:lnTo>
                      <a:pt x="1520" y="509"/>
                    </a:lnTo>
                    <a:lnTo>
                      <a:pt x="1518" y="509"/>
                    </a:lnTo>
                    <a:lnTo>
                      <a:pt x="1515" y="509"/>
                    </a:lnTo>
                    <a:lnTo>
                      <a:pt x="1513" y="509"/>
                    </a:lnTo>
                    <a:lnTo>
                      <a:pt x="1508" y="512"/>
                    </a:lnTo>
                    <a:lnTo>
                      <a:pt x="1500" y="514"/>
                    </a:lnTo>
                    <a:lnTo>
                      <a:pt x="1495" y="519"/>
                    </a:lnTo>
                    <a:lnTo>
                      <a:pt x="1492" y="522"/>
                    </a:lnTo>
                    <a:lnTo>
                      <a:pt x="1492" y="524"/>
                    </a:lnTo>
                    <a:lnTo>
                      <a:pt x="1495" y="527"/>
                    </a:lnTo>
                    <a:lnTo>
                      <a:pt x="1498" y="529"/>
                    </a:lnTo>
                    <a:lnTo>
                      <a:pt x="1500" y="532"/>
                    </a:lnTo>
                    <a:lnTo>
                      <a:pt x="1503" y="535"/>
                    </a:lnTo>
                    <a:lnTo>
                      <a:pt x="1508" y="537"/>
                    </a:lnTo>
                    <a:lnTo>
                      <a:pt x="1513" y="540"/>
                    </a:lnTo>
                    <a:lnTo>
                      <a:pt x="1518" y="540"/>
                    </a:lnTo>
                    <a:lnTo>
                      <a:pt x="1523" y="537"/>
                    </a:lnTo>
                    <a:lnTo>
                      <a:pt x="1528" y="532"/>
                    </a:lnTo>
                    <a:lnTo>
                      <a:pt x="1530" y="529"/>
                    </a:lnTo>
                    <a:lnTo>
                      <a:pt x="1535" y="527"/>
                    </a:lnTo>
                    <a:lnTo>
                      <a:pt x="1540" y="527"/>
                    </a:lnTo>
                    <a:lnTo>
                      <a:pt x="1548" y="524"/>
                    </a:lnTo>
                    <a:lnTo>
                      <a:pt x="1556" y="519"/>
                    </a:lnTo>
                    <a:lnTo>
                      <a:pt x="1561" y="519"/>
                    </a:lnTo>
                    <a:lnTo>
                      <a:pt x="1563" y="519"/>
                    </a:lnTo>
                    <a:lnTo>
                      <a:pt x="1566" y="522"/>
                    </a:lnTo>
                    <a:lnTo>
                      <a:pt x="1568" y="524"/>
                    </a:lnTo>
                    <a:lnTo>
                      <a:pt x="1571" y="524"/>
                    </a:lnTo>
                    <a:lnTo>
                      <a:pt x="1573" y="527"/>
                    </a:lnTo>
                    <a:lnTo>
                      <a:pt x="1576" y="529"/>
                    </a:lnTo>
                    <a:lnTo>
                      <a:pt x="1578" y="529"/>
                    </a:lnTo>
                    <a:lnTo>
                      <a:pt x="1583" y="532"/>
                    </a:lnTo>
                    <a:lnTo>
                      <a:pt x="1588" y="532"/>
                    </a:lnTo>
                    <a:lnTo>
                      <a:pt x="1593" y="535"/>
                    </a:lnTo>
                    <a:lnTo>
                      <a:pt x="1603" y="535"/>
                    </a:lnTo>
                    <a:lnTo>
                      <a:pt x="1606" y="540"/>
                    </a:lnTo>
                    <a:lnTo>
                      <a:pt x="1606" y="542"/>
                    </a:lnTo>
                    <a:lnTo>
                      <a:pt x="1608" y="547"/>
                    </a:lnTo>
                    <a:lnTo>
                      <a:pt x="1611" y="547"/>
                    </a:lnTo>
                    <a:lnTo>
                      <a:pt x="1616" y="550"/>
                    </a:lnTo>
                    <a:lnTo>
                      <a:pt x="1619" y="550"/>
                    </a:lnTo>
                    <a:lnTo>
                      <a:pt x="1621" y="550"/>
                    </a:lnTo>
                    <a:lnTo>
                      <a:pt x="1624" y="547"/>
                    </a:lnTo>
                    <a:lnTo>
                      <a:pt x="1629" y="547"/>
                    </a:lnTo>
                    <a:lnTo>
                      <a:pt x="1631" y="547"/>
                    </a:lnTo>
                    <a:lnTo>
                      <a:pt x="1634" y="547"/>
                    </a:lnTo>
                    <a:lnTo>
                      <a:pt x="1639" y="547"/>
                    </a:lnTo>
                    <a:lnTo>
                      <a:pt x="1641" y="547"/>
                    </a:lnTo>
                    <a:lnTo>
                      <a:pt x="1644" y="550"/>
                    </a:lnTo>
                    <a:lnTo>
                      <a:pt x="1649" y="550"/>
                    </a:lnTo>
                    <a:lnTo>
                      <a:pt x="1651" y="550"/>
                    </a:lnTo>
                    <a:lnTo>
                      <a:pt x="1654" y="547"/>
                    </a:lnTo>
                    <a:lnTo>
                      <a:pt x="1659" y="547"/>
                    </a:lnTo>
                    <a:lnTo>
                      <a:pt x="1664" y="547"/>
                    </a:lnTo>
                    <a:lnTo>
                      <a:pt x="1669" y="545"/>
                    </a:lnTo>
                    <a:lnTo>
                      <a:pt x="1671" y="545"/>
                    </a:lnTo>
                    <a:lnTo>
                      <a:pt x="1674" y="545"/>
                    </a:lnTo>
                    <a:lnTo>
                      <a:pt x="1679" y="545"/>
                    </a:lnTo>
                    <a:lnTo>
                      <a:pt x="1682" y="545"/>
                    </a:lnTo>
                    <a:lnTo>
                      <a:pt x="1684" y="545"/>
                    </a:lnTo>
                    <a:lnTo>
                      <a:pt x="1687" y="545"/>
                    </a:lnTo>
                    <a:lnTo>
                      <a:pt x="1692" y="545"/>
                    </a:lnTo>
                    <a:lnTo>
                      <a:pt x="1697" y="545"/>
                    </a:lnTo>
                    <a:lnTo>
                      <a:pt x="1699" y="542"/>
                    </a:lnTo>
                    <a:lnTo>
                      <a:pt x="1697" y="540"/>
                    </a:lnTo>
                    <a:lnTo>
                      <a:pt x="1697" y="537"/>
                    </a:lnTo>
                    <a:lnTo>
                      <a:pt x="1692" y="535"/>
                    </a:lnTo>
                    <a:lnTo>
                      <a:pt x="1687" y="532"/>
                    </a:lnTo>
                    <a:lnTo>
                      <a:pt x="1679" y="529"/>
                    </a:lnTo>
                    <a:lnTo>
                      <a:pt x="1677" y="529"/>
                    </a:lnTo>
                    <a:lnTo>
                      <a:pt x="1674" y="527"/>
                    </a:lnTo>
                    <a:lnTo>
                      <a:pt x="1671" y="524"/>
                    </a:lnTo>
                    <a:lnTo>
                      <a:pt x="1669" y="524"/>
                    </a:lnTo>
                    <a:lnTo>
                      <a:pt x="1666" y="524"/>
                    </a:lnTo>
                    <a:lnTo>
                      <a:pt x="1664" y="524"/>
                    </a:lnTo>
                    <a:lnTo>
                      <a:pt x="1661" y="524"/>
                    </a:lnTo>
                    <a:lnTo>
                      <a:pt x="1656" y="522"/>
                    </a:lnTo>
                    <a:lnTo>
                      <a:pt x="1651" y="519"/>
                    </a:lnTo>
                    <a:lnTo>
                      <a:pt x="1641" y="517"/>
                    </a:lnTo>
                    <a:lnTo>
                      <a:pt x="1636" y="514"/>
                    </a:lnTo>
                    <a:lnTo>
                      <a:pt x="1634" y="512"/>
                    </a:lnTo>
                    <a:lnTo>
                      <a:pt x="1634" y="509"/>
                    </a:lnTo>
                    <a:lnTo>
                      <a:pt x="1636" y="509"/>
                    </a:lnTo>
                    <a:lnTo>
                      <a:pt x="1639" y="509"/>
                    </a:lnTo>
                    <a:lnTo>
                      <a:pt x="1644" y="509"/>
                    </a:lnTo>
                    <a:lnTo>
                      <a:pt x="1649" y="512"/>
                    </a:lnTo>
                    <a:lnTo>
                      <a:pt x="1651" y="512"/>
                    </a:lnTo>
                    <a:lnTo>
                      <a:pt x="1656" y="514"/>
                    </a:lnTo>
                    <a:lnTo>
                      <a:pt x="1659" y="514"/>
                    </a:lnTo>
                    <a:lnTo>
                      <a:pt x="1664" y="514"/>
                    </a:lnTo>
                    <a:lnTo>
                      <a:pt x="1666" y="519"/>
                    </a:lnTo>
                    <a:lnTo>
                      <a:pt x="1671" y="519"/>
                    </a:lnTo>
                    <a:lnTo>
                      <a:pt x="1677" y="517"/>
                    </a:lnTo>
                    <a:lnTo>
                      <a:pt x="1687" y="514"/>
                    </a:lnTo>
                    <a:lnTo>
                      <a:pt x="1694" y="514"/>
                    </a:lnTo>
                    <a:lnTo>
                      <a:pt x="1697" y="519"/>
                    </a:lnTo>
                    <a:lnTo>
                      <a:pt x="1699" y="519"/>
                    </a:lnTo>
                    <a:lnTo>
                      <a:pt x="1704" y="522"/>
                    </a:lnTo>
                    <a:lnTo>
                      <a:pt x="1707" y="524"/>
                    </a:lnTo>
                    <a:lnTo>
                      <a:pt x="1707" y="522"/>
                    </a:lnTo>
                    <a:lnTo>
                      <a:pt x="1704" y="519"/>
                    </a:lnTo>
                    <a:lnTo>
                      <a:pt x="1702" y="514"/>
                    </a:lnTo>
                    <a:lnTo>
                      <a:pt x="1699" y="514"/>
                    </a:lnTo>
                    <a:lnTo>
                      <a:pt x="1699" y="509"/>
                    </a:lnTo>
                    <a:lnTo>
                      <a:pt x="1697" y="507"/>
                    </a:lnTo>
                    <a:lnTo>
                      <a:pt x="1694" y="502"/>
                    </a:lnTo>
                    <a:lnTo>
                      <a:pt x="1692" y="494"/>
                    </a:lnTo>
                    <a:lnTo>
                      <a:pt x="1692" y="492"/>
                    </a:lnTo>
                    <a:lnTo>
                      <a:pt x="1692" y="489"/>
                    </a:lnTo>
                    <a:lnTo>
                      <a:pt x="1692" y="487"/>
                    </a:lnTo>
                    <a:lnTo>
                      <a:pt x="1689" y="482"/>
                    </a:lnTo>
                    <a:lnTo>
                      <a:pt x="1682" y="479"/>
                    </a:lnTo>
                    <a:lnTo>
                      <a:pt x="1677" y="479"/>
                    </a:lnTo>
                    <a:lnTo>
                      <a:pt x="1671" y="477"/>
                    </a:lnTo>
                    <a:lnTo>
                      <a:pt x="1669" y="471"/>
                    </a:lnTo>
                    <a:lnTo>
                      <a:pt x="1664" y="469"/>
                    </a:lnTo>
                    <a:lnTo>
                      <a:pt x="1659" y="469"/>
                    </a:lnTo>
                    <a:lnTo>
                      <a:pt x="1651" y="466"/>
                    </a:lnTo>
                    <a:lnTo>
                      <a:pt x="1646" y="466"/>
                    </a:lnTo>
                    <a:lnTo>
                      <a:pt x="1644" y="466"/>
                    </a:lnTo>
                    <a:lnTo>
                      <a:pt x="1639" y="464"/>
                    </a:lnTo>
                    <a:lnTo>
                      <a:pt x="1634" y="461"/>
                    </a:lnTo>
                    <a:lnTo>
                      <a:pt x="1631" y="459"/>
                    </a:lnTo>
                    <a:lnTo>
                      <a:pt x="1626" y="459"/>
                    </a:lnTo>
                    <a:lnTo>
                      <a:pt x="1624" y="454"/>
                    </a:lnTo>
                    <a:lnTo>
                      <a:pt x="1621" y="451"/>
                    </a:lnTo>
                    <a:lnTo>
                      <a:pt x="1616" y="446"/>
                    </a:lnTo>
                    <a:lnTo>
                      <a:pt x="1614" y="441"/>
                    </a:lnTo>
                    <a:lnTo>
                      <a:pt x="1611" y="439"/>
                    </a:lnTo>
                    <a:lnTo>
                      <a:pt x="1611" y="434"/>
                    </a:lnTo>
                    <a:lnTo>
                      <a:pt x="1614" y="431"/>
                    </a:lnTo>
                    <a:lnTo>
                      <a:pt x="1619" y="431"/>
                    </a:lnTo>
                    <a:lnTo>
                      <a:pt x="1624" y="431"/>
                    </a:lnTo>
                    <a:lnTo>
                      <a:pt x="1631" y="434"/>
                    </a:lnTo>
                    <a:lnTo>
                      <a:pt x="1636" y="436"/>
                    </a:lnTo>
                    <a:lnTo>
                      <a:pt x="1639" y="436"/>
                    </a:lnTo>
                    <a:lnTo>
                      <a:pt x="1644" y="439"/>
                    </a:lnTo>
                    <a:lnTo>
                      <a:pt x="1649" y="441"/>
                    </a:lnTo>
                    <a:lnTo>
                      <a:pt x="1654" y="444"/>
                    </a:lnTo>
                    <a:lnTo>
                      <a:pt x="1659" y="446"/>
                    </a:lnTo>
                    <a:lnTo>
                      <a:pt x="1664" y="449"/>
                    </a:lnTo>
                    <a:lnTo>
                      <a:pt x="1669" y="451"/>
                    </a:lnTo>
                    <a:lnTo>
                      <a:pt x="1671" y="451"/>
                    </a:lnTo>
                    <a:lnTo>
                      <a:pt x="1677" y="449"/>
                    </a:lnTo>
                    <a:lnTo>
                      <a:pt x="1679" y="444"/>
                    </a:lnTo>
                    <a:lnTo>
                      <a:pt x="1679" y="441"/>
                    </a:lnTo>
                    <a:lnTo>
                      <a:pt x="1677" y="436"/>
                    </a:lnTo>
                    <a:lnTo>
                      <a:pt x="1671" y="434"/>
                    </a:lnTo>
                    <a:lnTo>
                      <a:pt x="1666" y="431"/>
                    </a:lnTo>
                    <a:lnTo>
                      <a:pt x="1666" y="429"/>
                    </a:lnTo>
                    <a:lnTo>
                      <a:pt x="1666" y="426"/>
                    </a:lnTo>
                    <a:lnTo>
                      <a:pt x="1669" y="424"/>
                    </a:lnTo>
                    <a:lnTo>
                      <a:pt x="1671" y="424"/>
                    </a:lnTo>
                    <a:lnTo>
                      <a:pt x="1674" y="421"/>
                    </a:lnTo>
                    <a:lnTo>
                      <a:pt x="1677" y="419"/>
                    </a:lnTo>
                    <a:lnTo>
                      <a:pt x="1677" y="416"/>
                    </a:lnTo>
                    <a:lnTo>
                      <a:pt x="1674" y="413"/>
                    </a:lnTo>
                    <a:lnTo>
                      <a:pt x="1671" y="408"/>
                    </a:lnTo>
                    <a:lnTo>
                      <a:pt x="1669" y="406"/>
                    </a:lnTo>
                    <a:lnTo>
                      <a:pt x="1664" y="406"/>
                    </a:lnTo>
                    <a:lnTo>
                      <a:pt x="1664" y="403"/>
                    </a:lnTo>
                    <a:lnTo>
                      <a:pt x="1669" y="401"/>
                    </a:lnTo>
                    <a:lnTo>
                      <a:pt x="1674" y="398"/>
                    </a:lnTo>
                    <a:lnTo>
                      <a:pt x="1677" y="393"/>
                    </a:lnTo>
                    <a:lnTo>
                      <a:pt x="1674" y="391"/>
                    </a:lnTo>
                    <a:lnTo>
                      <a:pt x="1669" y="388"/>
                    </a:lnTo>
                    <a:lnTo>
                      <a:pt x="1661" y="386"/>
                    </a:lnTo>
                    <a:lnTo>
                      <a:pt x="1654" y="386"/>
                    </a:lnTo>
                    <a:lnTo>
                      <a:pt x="1649" y="386"/>
                    </a:lnTo>
                    <a:lnTo>
                      <a:pt x="1644" y="386"/>
                    </a:lnTo>
                    <a:lnTo>
                      <a:pt x="1639" y="388"/>
                    </a:lnTo>
                    <a:lnTo>
                      <a:pt x="1636" y="388"/>
                    </a:lnTo>
                    <a:lnTo>
                      <a:pt x="1634" y="388"/>
                    </a:lnTo>
                    <a:lnTo>
                      <a:pt x="1631" y="386"/>
                    </a:lnTo>
                    <a:lnTo>
                      <a:pt x="1634" y="383"/>
                    </a:lnTo>
                    <a:lnTo>
                      <a:pt x="1631" y="383"/>
                    </a:lnTo>
                    <a:lnTo>
                      <a:pt x="1629" y="381"/>
                    </a:lnTo>
                    <a:lnTo>
                      <a:pt x="1626" y="381"/>
                    </a:lnTo>
                    <a:lnTo>
                      <a:pt x="1621" y="381"/>
                    </a:lnTo>
                    <a:lnTo>
                      <a:pt x="1616" y="381"/>
                    </a:lnTo>
                    <a:lnTo>
                      <a:pt x="1611" y="378"/>
                    </a:lnTo>
                    <a:lnTo>
                      <a:pt x="1606" y="378"/>
                    </a:lnTo>
                    <a:lnTo>
                      <a:pt x="1603" y="378"/>
                    </a:lnTo>
                    <a:lnTo>
                      <a:pt x="1598" y="376"/>
                    </a:lnTo>
                    <a:lnTo>
                      <a:pt x="1598" y="378"/>
                    </a:lnTo>
                    <a:lnTo>
                      <a:pt x="1601" y="381"/>
                    </a:lnTo>
                    <a:lnTo>
                      <a:pt x="1603" y="386"/>
                    </a:lnTo>
                    <a:lnTo>
                      <a:pt x="1601" y="386"/>
                    </a:lnTo>
                    <a:lnTo>
                      <a:pt x="1596" y="386"/>
                    </a:lnTo>
                    <a:lnTo>
                      <a:pt x="1591" y="381"/>
                    </a:lnTo>
                    <a:lnTo>
                      <a:pt x="1583" y="376"/>
                    </a:lnTo>
                    <a:lnTo>
                      <a:pt x="1578" y="373"/>
                    </a:lnTo>
                    <a:lnTo>
                      <a:pt x="1576" y="373"/>
                    </a:lnTo>
                    <a:lnTo>
                      <a:pt x="1568" y="376"/>
                    </a:lnTo>
                    <a:lnTo>
                      <a:pt x="1563" y="373"/>
                    </a:lnTo>
                    <a:lnTo>
                      <a:pt x="1558" y="371"/>
                    </a:lnTo>
                    <a:lnTo>
                      <a:pt x="1558" y="366"/>
                    </a:lnTo>
                    <a:lnTo>
                      <a:pt x="1561" y="363"/>
                    </a:lnTo>
                    <a:lnTo>
                      <a:pt x="1561" y="361"/>
                    </a:lnTo>
                    <a:lnTo>
                      <a:pt x="1561" y="358"/>
                    </a:lnTo>
                    <a:lnTo>
                      <a:pt x="1563" y="356"/>
                    </a:lnTo>
                    <a:lnTo>
                      <a:pt x="1566" y="356"/>
                    </a:lnTo>
                    <a:lnTo>
                      <a:pt x="1568" y="356"/>
                    </a:lnTo>
                    <a:lnTo>
                      <a:pt x="1568" y="353"/>
                    </a:lnTo>
                    <a:lnTo>
                      <a:pt x="1561" y="350"/>
                    </a:lnTo>
                    <a:lnTo>
                      <a:pt x="1556" y="350"/>
                    </a:lnTo>
                    <a:lnTo>
                      <a:pt x="1553" y="345"/>
                    </a:lnTo>
                    <a:lnTo>
                      <a:pt x="1556" y="343"/>
                    </a:lnTo>
                    <a:lnTo>
                      <a:pt x="1561" y="343"/>
                    </a:lnTo>
                    <a:lnTo>
                      <a:pt x="1558" y="343"/>
                    </a:lnTo>
                    <a:lnTo>
                      <a:pt x="1556" y="340"/>
                    </a:lnTo>
                    <a:lnTo>
                      <a:pt x="1553" y="335"/>
                    </a:lnTo>
                    <a:lnTo>
                      <a:pt x="1548" y="333"/>
                    </a:lnTo>
                    <a:lnTo>
                      <a:pt x="1545" y="333"/>
                    </a:lnTo>
                    <a:lnTo>
                      <a:pt x="1540" y="333"/>
                    </a:lnTo>
                    <a:lnTo>
                      <a:pt x="1538" y="333"/>
                    </a:lnTo>
                    <a:lnTo>
                      <a:pt x="1540" y="330"/>
                    </a:lnTo>
                    <a:lnTo>
                      <a:pt x="1540" y="328"/>
                    </a:lnTo>
                    <a:lnTo>
                      <a:pt x="1538" y="325"/>
                    </a:lnTo>
                    <a:lnTo>
                      <a:pt x="1533" y="325"/>
                    </a:lnTo>
                    <a:lnTo>
                      <a:pt x="1528" y="325"/>
                    </a:lnTo>
                    <a:lnTo>
                      <a:pt x="1520" y="325"/>
                    </a:lnTo>
                    <a:lnTo>
                      <a:pt x="1515" y="325"/>
                    </a:lnTo>
                    <a:lnTo>
                      <a:pt x="1510" y="325"/>
                    </a:lnTo>
                    <a:lnTo>
                      <a:pt x="1503" y="323"/>
                    </a:lnTo>
                    <a:lnTo>
                      <a:pt x="1500" y="323"/>
                    </a:lnTo>
                    <a:lnTo>
                      <a:pt x="1500" y="320"/>
                    </a:lnTo>
                    <a:lnTo>
                      <a:pt x="1498" y="318"/>
                    </a:lnTo>
                    <a:lnTo>
                      <a:pt x="1492" y="315"/>
                    </a:lnTo>
                    <a:lnTo>
                      <a:pt x="1485" y="315"/>
                    </a:lnTo>
                    <a:lnTo>
                      <a:pt x="1480" y="318"/>
                    </a:lnTo>
                    <a:lnTo>
                      <a:pt x="1475" y="323"/>
                    </a:lnTo>
                    <a:lnTo>
                      <a:pt x="1472" y="325"/>
                    </a:lnTo>
                    <a:lnTo>
                      <a:pt x="1467" y="325"/>
                    </a:lnTo>
                    <a:lnTo>
                      <a:pt x="1462" y="320"/>
                    </a:lnTo>
                    <a:lnTo>
                      <a:pt x="1460" y="318"/>
                    </a:lnTo>
                    <a:lnTo>
                      <a:pt x="1457" y="313"/>
                    </a:lnTo>
                    <a:lnTo>
                      <a:pt x="1455" y="310"/>
                    </a:lnTo>
                    <a:lnTo>
                      <a:pt x="1450" y="305"/>
                    </a:lnTo>
                    <a:lnTo>
                      <a:pt x="1442" y="300"/>
                    </a:lnTo>
                    <a:lnTo>
                      <a:pt x="1435" y="298"/>
                    </a:lnTo>
                    <a:lnTo>
                      <a:pt x="1429" y="298"/>
                    </a:lnTo>
                    <a:lnTo>
                      <a:pt x="1427" y="300"/>
                    </a:lnTo>
                    <a:lnTo>
                      <a:pt x="1419" y="303"/>
                    </a:lnTo>
                    <a:lnTo>
                      <a:pt x="1414" y="305"/>
                    </a:lnTo>
                    <a:lnTo>
                      <a:pt x="1414" y="308"/>
                    </a:lnTo>
                    <a:lnTo>
                      <a:pt x="1414" y="313"/>
                    </a:lnTo>
                    <a:lnTo>
                      <a:pt x="1409" y="315"/>
                    </a:lnTo>
                    <a:lnTo>
                      <a:pt x="1404" y="320"/>
                    </a:lnTo>
                    <a:lnTo>
                      <a:pt x="1397" y="320"/>
                    </a:lnTo>
                    <a:lnTo>
                      <a:pt x="1394" y="320"/>
                    </a:lnTo>
                    <a:lnTo>
                      <a:pt x="1392" y="315"/>
                    </a:lnTo>
                    <a:lnTo>
                      <a:pt x="1392" y="310"/>
                    </a:lnTo>
                    <a:lnTo>
                      <a:pt x="1389" y="305"/>
                    </a:lnTo>
                    <a:lnTo>
                      <a:pt x="1389" y="303"/>
                    </a:lnTo>
                    <a:lnTo>
                      <a:pt x="1387" y="298"/>
                    </a:lnTo>
                    <a:lnTo>
                      <a:pt x="1384" y="292"/>
                    </a:lnTo>
                    <a:lnTo>
                      <a:pt x="1382" y="290"/>
                    </a:lnTo>
                    <a:lnTo>
                      <a:pt x="1374" y="285"/>
                    </a:lnTo>
                    <a:lnTo>
                      <a:pt x="1366" y="285"/>
                    </a:lnTo>
                    <a:lnTo>
                      <a:pt x="1359" y="287"/>
                    </a:lnTo>
                    <a:lnTo>
                      <a:pt x="1354" y="292"/>
                    </a:lnTo>
                    <a:lnTo>
                      <a:pt x="1351" y="303"/>
                    </a:lnTo>
                    <a:lnTo>
                      <a:pt x="1349" y="313"/>
                    </a:lnTo>
                    <a:lnTo>
                      <a:pt x="1349" y="325"/>
                    </a:lnTo>
                    <a:lnTo>
                      <a:pt x="1354" y="343"/>
                    </a:lnTo>
                    <a:lnTo>
                      <a:pt x="1359" y="356"/>
                    </a:lnTo>
                    <a:lnTo>
                      <a:pt x="1356" y="353"/>
                    </a:lnTo>
                    <a:lnTo>
                      <a:pt x="1354" y="350"/>
                    </a:lnTo>
                    <a:lnTo>
                      <a:pt x="1349" y="345"/>
                    </a:lnTo>
                    <a:lnTo>
                      <a:pt x="1344" y="338"/>
                    </a:lnTo>
                    <a:lnTo>
                      <a:pt x="1341" y="330"/>
                    </a:lnTo>
                    <a:lnTo>
                      <a:pt x="1339" y="323"/>
                    </a:lnTo>
                    <a:lnTo>
                      <a:pt x="1339" y="310"/>
                    </a:lnTo>
                    <a:lnTo>
                      <a:pt x="1344" y="298"/>
                    </a:lnTo>
                    <a:lnTo>
                      <a:pt x="1344" y="290"/>
                    </a:lnTo>
                    <a:lnTo>
                      <a:pt x="1341" y="287"/>
                    </a:lnTo>
                    <a:lnTo>
                      <a:pt x="1336" y="287"/>
                    </a:lnTo>
                    <a:lnTo>
                      <a:pt x="1331" y="287"/>
                    </a:lnTo>
                    <a:lnTo>
                      <a:pt x="1324" y="290"/>
                    </a:lnTo>
                    <a:lnTo>
                      <a:pt x="1316" y="298"/>
                    </a:lnTo>
                    <a:lnTo>
                      <a:pt x="1311" y="310"/>
                    </a:lnTo>
                    <a:lnTo>
                      <a:pt x="1308" y="325"/>
                    </a:lnTo>
                    <a:lnTo>
                      <a:pt x="1308" y="335"/>
                    </a:lnTo>
                    <a:lnTo>
                      <a:pt x="1308" y="340"/>
                    </a:lnTo>
                    <a:lnTo>
                      <a:pt x="1308" y="345"/>
                    </a:lnTo>
                    <a:lnTo>
                      <a:pt x="1308" y="356"/>
                    </a:lnTo>
                    <a:lnTo>
                      <a:pt x="1308" y="361"/>
                    </a:lnTo>
                    <a:lnTo>
                      <a:pt x="1311" y="363"/>
                    </a:lnTo>
                    <a:lnTo>
                      <a:pt x="1316" y="366"/>
                    </a:lnTo>
                    <a:lnTo>
                      <a:pt x="1319" y="366"/>
                    </a:lnTo>
                    <a:lnTo>
                      <a:pt x="1321" y="366"/>
                    </a:lnTo>
                    <a:lnTo>
                      <a:pt x="1329" y="368"/>
                    </a:lnTo>
                    <a:lnTo>
                      <a:pt x="1334" y="371"/>
                    </a:lnTo>
                    <a:lnTo>
                      <a:pt x="1339" y="371"/>
                    </a:lnTo>
                    <a:lnTo>
                      <a:pt x="1341" y="373"/>
                    </a:lnTo>
                    <a:lnTo>
                      <a:pt x="1339" y="376"/>
                    </a:lnTo>
                    <a:lnTo>
                      <a:pt x="1334" y="376"/>
                    </a:lnTo>
                    <a:lnTo>
                      <a:pt x="1331" y="376"/>
                    </a:lnTo>
                    <a:lnTo>
                      <a:pt x="1326" y="376"/>
                    </a:lnTo>
                    <a:lnTo>
                      <a:pt x="1321" y="378"/>
                    </a:lnTo>
                    <a:lnTo>
                      <a:pt x="1316" y="381"/>
                    </a:lnTo>
                    <a:lnTo>
                      <a:pt x="1316" y="383"/>
                    </a:lnTo>
                    <a:lnTo>
                      <a:pt x="1319" y="386"/>
                    </a:lnTo>
                    <a:lnTo>
                      <a:pt x="1321" y="386"/>
                    </a:lnTo>
                    <a:lnTo>
                      <a:pt x="1326" y="388"/>
                    </a:lnTo>
                    <a:lnTo>
                      <a:pt x="1331" y="391"/>
                    </a:lnTo>
                    <a:lnTo>
                      <a:pt x="1334" y="393"/>
                    </a:lnTo>
                    <a:lnTo>
                      <a:pt x="1339" y="396"/>
                    </a:lnTo>
                    <a:lnTo>
                      <a:pt x="1341" y="396"/>
                    </a:lnTo>
                    <a:lnTo>
                      <a:pt x="1346" y="396"/>
                    </a:lnTo>
                    <a:lnTo>
                      <a:pt x="1351" y="393"/>
                    </a:lnTo>
                    <a:lnTo>
                      <a:pt x="1356" y="391"/>
                    </a:lnTo>
                    <a:lnTo>
                      <a:pt x="1359" y="393"/>
                    </a:lnTo>
                    <a:lnTo>
                      <a:pt x="1361" y="396"/>
                    </a:lnTo>
                    <a:lnTo>
                      <a:pt x="1371" y="398"/>
                    </a:lnTo>
                    <a:lnTo>
                      <a:pt x="1374" y="398"/>
                    </a:lnTo>
                    <a:lnTo>
                      <a:pt x="1366" y="436"/>
                    </a:lnTo>
                    <a:lnTo>
                      <a:pt x="1336" y="482"/>
                    </a:lnTo>
                    <a:lnTo>
                      <a:pt x="1326" y="426"/>
                    </a:lnTo>
                    <a:lnTo>
                      <a:pt x="1308" y="403"/>
                    </a:lnTo>
                    <a:lnTo>
                      <a:pt x="1288" y="431"/>
                    </a:lnTo>
                    <a:lnTo>
                      <a:pt x="1278" y="403"/>
                    </a:lnTo>
                    <a:lnTo>
                      <a:pt x="1258" y="368"/>
                    </a:lnTo>
                    <a:lnTo>
                      <a:pt x="1248" y="323"/>
                    </a:lnTo>
                    <a:lnTo>
                      <a:pt x="1215" y="270"/>
                    </a:lnTo>
                    <a:lnTo>
                      <a:pt x="1190" y="343"/>
                    </a:lnTo>
                    <a:lnTo>
                      <a:pt x="1190" y="368"/>
                    </a:lnTo>
                    <a:lnTo>
                      <a:pt x="1225" y="398"/>
                    </a:lnTo>
                    <a:lnTo>
                      <a:pt x="1230" y="431"/>
                    </a:lnTo>
                    <a:lnTo>
                      <a:pt x="1205" y="456"/>
                    </a:lnTo>
                    <a:lnTo>
                      <a:pt x="1190" y="446"/>
                    </a:lnTo>
                    <a:lnTo>
                      <a:pt x="1185" y="446"/>
                    </a:lnTo>
                    <a:lnTo>
                      <a:pt x="1185" y="444"/>
                    </a:lnTo>
                    <a:lnTo>
                      <a:pt x="1187" y="439"/>
                    </a:lnTo>
                    <a:lnTo>
                      <a:pt x="1185" y="434"/>
                    </a:lnTo>
                    <a:lnTo>
                      <a:pt x="1185" y="429"/>
                    </a:lnTo>
                    <a:lnTo>
                      <a:pt x="1182" y="424"/>
                    </a:lnTo>
                    <a:lnTo>
                      <a:pt x="1185" y="424"/>
                    </a:lnTo>
                    <a:lnTo>
                      <a:pt x="1187" y="424"/>
                    </a:lnTo>
                    <a:lnTo>
                      <a:pt x="1190" y="424"/>
                    </a:lnTo>
                    <a:lnTo>
                      <a:pt x="1192" y="424"/>
                    </a:lnTo>
                    <a:lnTo>
                      <a:pt x="1195" y="424"/>
                    </a:lnTo>
                    <a:lnTo>
                      <a:pt x="1198" y="419"/>
                    </a:lnTo>
                    <a:lnTo>
                      <a:pt x="1200" y="413"/>
                    </a:lnTo>
                    <a:lnTo>
                      <a:pt x="1198" y="408"/>
                    </a:lnTo>
                    <a:lnTo>
                      <a:pt x="1192" y="406"/>
                    </a:lnTo>
                    <a:lnTo>
                      <a:pt x="1190" y="403"/>
                    </a:lnTo>
                    <a:lnTo>
                      <a:pt x="1185" y="403"/>
                    </a:lnTo>
                    <a:lnTo>
                      <a:pt x="1180" y="398"/>
                    </a:lnTo>
                    <a:lnTo>
                      <a:pt x="1175" y="396"/>
                    </a:lnTo>
                    <a:lnTo>
                      <a:pt x="1170" y="391"/>
                    </a:lnTo>
                    <a:lnTo>
                      <a:pt x="1167" y="388"/>
                    </a:lnTo>
                    <a:lnTo>
                      <a:pt x="1165" y="383"/>
                    </a:lnTo>
                    <a:lnTo>
                      <a:pt x="1162" y="378"/>
                    </a:lnTo>
                    <a:lnTo>
                      <a:pt x="1162" y="373"/>
                    </a:lnTo>
                    <a:lnTo>
                      <a:pt x="1162" y="371"/>
                    </a:lnTo>
                    <a:lnTo>
                      <a:pt x="1165" y="368"/>
                    </a:lnTo>
                    <a:lnTo>
                      <a:pt x="1165" y="363"/>
                    </a:lnTo>
                    <a:lnTo>
                      <a:pt x="1162" y="356"/>
                    </a:lnTo>
                    <a:lnTo>
                      <a:pt x="1162" y="350"/>
                    </a:lnTo>
                    <a:lnTo>
                      <a:pt x="1160" y="343"/>
                    </a:lnTo>
                    <a:lnTo>
                      <a:pt x="1160" y="338"/>
                    </a:lnTo>
                    <a:lnTo>
                      <a:pt x="1157" y="333"/>
                    </a:lnTo>
                    <a:lnTo>
                      <a:pt x="1157" y="328"/>
                    </a:lnTo>
                    <a:lnTo>
                      <a:pt x="1160" y="325"/>
                    </a:lnTo>
                    <a:lnTo>
                      <a:pt x="1162" y="323"/>
                    </a:lnTo>
                    <a:lnTo>
                      <a:pt x="1165" y="323"/>
                    </a:lnTo>
                    <a:lnTo>
                      <a:pt x="1167" y="318"/>
                    </a:lnTo>
                    <a:lnTo>
                      <a:pt x="1172" y="310"/>
                    </a:lnTo>
                    <a:lnTo>
                      <a:pt x="1172" y="308"/>
                    </a:lnTo>
                    <a:lnTo>
                      <a:pt x="1172" y="305"/>
                    </a:lnTo>
                    <a:lnTo>
                      <a:pt x="1170" y="303"/>
                    </a:lnTo>
                    <a:lnTo>
                      <a:pt x="1165" y="300"/>
                    </a:lnTo>
                    <a:lnTo>
                      <a:pt x="1162" y="300"/>
                    </a:lnTo>
                    <a:lnTo>
                      <a:pt x="1157" y="300"/>
                    </a:lnTo>
                    <a:lnTo>
                      <a:pt x="1152" y="300"/>
                    </a:lnTo>
                    <a:lnTo>
                      <a:pt x="1147" y="300"/>
                    </a:lnTo>
                    <a:lnTo>
                      <a:pt x="1142" y="303"/>
                    </a:lnTo>
                    <a:lnTo>
                      <a:pt x="1145" y="305"/>
                    </a:lnTo>
                    <a:lnTo>
                      <a:pt x="1147" y="308"/>
                    </a:lnTo>
                    <a:lnTo>
                      <a:pt x="1150" y="310"/>
                    </a:lnTo>
                    <a:lnTo>
                      <a:pt x="1152" y="313"/>
                    </a:lnTo>
                    <a:lnTo>
                      <a:pt x="1150" y="313"/>
                    </a:lnTo>
                    <a:lnTo>
                      <a:pt x="1147" y="315"/>
                    </a:lnTo>
                    <a:lnTo>
                      <a:pt x="1145" y="313"/>
                    </a:lnTo>
                    <a:lnTo>
                      <a:pt x="1142" y="310"/>
                    </a:lnTo>
                    <a:lnTo>
                      <a:pt x="1137" y="310"/>
                    </a:lnTo>
                    <a:lnTo>
                      <a:pt x="1134" y="313"/>
                    </a:lnTo>
                    <a:lnTo>
                      <a:pt x="1132" y="315"/>
                    </a:lnTo>
                    <a:lnTo>
                      <a:pt x="1132" y="320"/>
                    </a:lnTo>
                    <a:lnTo>
                      <a:pt x="1132" y="323"/>
                    </a:lnTo>
                    <a:lnTo>
                      <a:pt x="1134" y="328"/>
                    </a:lnTo>
                    <a:lnTo>
                      <a:pt x="1137" y="330"/>
                    </a:lnTo>
                    <a:lnTo>
                      <a:pt x="1134" y="335"/>
                    </a:lnTo>
                    <a:lnTo>
                      <a:pt x="1132" y="340"/>
                    </a:lnTo>
                    <a:lnTo>
                      <a:pt x="1132" y="348"/>
                    </a:lnTo>
                    <a:lnTo>
                      <a:pt x="1129" y="353"/>
                    </a:lnTo>
                    <a:lnTo>
                      <a:pt x="1127" y="350"/>
                    </a:lnTo>
                    <a:lnTo>
                      <a:pt x="1124" y="343"/>
                    </a:lnTo>
                    <a:lnTo>
                      <a:pt x="1124" y="335"/>
                    </a:lnTo>
                    <a:lnTo>
                      <a:pt x="1124" y="328"/>
                    </a:lnTo>
                    <a:lnTo>
                      <a:pt x="1119" y="323"/>
                    </a:lnTo>
                    <a:lnTo>
                      <a:pt x="1117" y="320"/>
                    </a:lnTo>
                    <a:lnTo>
                      <a:pt x="1112" y="315"/>
                    </a:lnTo>
                    <a:lnTo>
                      <a:pt x="1109" y="315"/>
                    </a:lnTo>
                    <a:lnTo>
                      <a:pt x="1109" y="318"/>
                    </a:lnTo>
                    <a:lnTo>
                      <a:pt x="1112" y="323"/>
                    </a:lnTo>
                    <a:lnTo>
                      <a:pt x="1112" y="328"/>
                    </a:lnTo>
                    <a:lnTo>
                      <a:pt x="1109" y="328"/>
                    </a:lnTo>
                    <a:lnTo>
                      <a:pt x="1104" y="328"/>
                    </a:lnTo>
                    <a:lnTo>
                      <a:pt x="1099" y="325"/>
                    </a:lnTo>
                    <a:lnTo>
                      <a:pt x="1094" y="320"/>
                    </a:lnTo>
                    <a:lnTo>
                      <a:pt x="1092" y="315"/>
                    </a:lnTo>
                    <a:lnTo>
                      <a:pt x="1092" y="313"/>
                    </a:lnTo>
                    <a:lnTo>
                      <a:pt x="1087" y="313"/>
                    </a:lnTo>
                    <a:lnTo>
                      <a:pt x="1082" y="315"/>
                    </a:lnTo>
                    <a:lnTo>
                      <a:pt x="1079" y="315"/>
                    </a:lnTo>
                    <a:lnTo>
                      <a:pt x="1077" y="313"/>
                    </a:lnTo>
                    <a:lnTo>
                      <a:pt x="1079" y="310"/>
                    </a:lnTo>
                    <a:lnTo>
                      <a:pt x="1082" y="303"/>
                    </a:lnTo>
                    <a:lnTo>
                      <a:pt x="1082" y="300"/>
                    </a:lnTo>
                    <a:lnTo>
                      <a:pt x="1077" y="298"/>
                    </a:lnTo>
                    <a:lnTo>
                      <a:pt x="1071" y="300"/>
                    </a:lnTo>
                    <a:lnTo>
                      <a:pt x="1064" y="300"/>
                    </a:lnTo>
                    <a:lnTo>
                      <a:pt x="1056" y="303"/>
                    </a:lnTo>
                    <a:lnTo>
                      <a:pt x="1051" y="303"/>
                    </a:lnTo>
                    <a:lnTo>
                      <a:pt x="1049" y="305"/>
                    </a:lnTo>
                    <a:lnTo>
                      <a:pt x="1044" y="305"/>
                    </a:lnTo>
                    <a:lnTo>
                      <a:pt x="1039" y="308"/>
                    </a:lnTo>
                    <a:lnTo>
                      <a:pt x="1036" y="310"/>
                    </a:lnTo>
                    <a:lnTo>
                      <a:pt x="1036" y="315"/>
                    </a:lnTo>
                    <a:lnTo>
                      <a:pt x="1034" y="320"/>
                    </a:lnTo>
                    <a:lnTo>
                      <a:pt x="1029" y="323"/>
                    </a:lnTo>
                    <a:lnTo>
                      <a:pt x="1024" y="323"/>
                    </a:lnTo>
                    <a:lnTo>
                      <a:pt x="1021" y="325"/>
                    </a:lnTo>
                    <a:lnTo>
                      <a:pt x="1021" y="330"/>
                    </a:lnTo>
                    <a:lnTo>
                      <a:pt x="1024" y="333"/>
                    </a:lnTo>
                    <a:lnTo>
                      <a:pt x="1029" y="338"/>
                    </a:lnTo>
                    <a:lnTo>
                      <a:pt x="1034" y="343"/>
                    </a:lnTo>
                    <a:lnTo>
                      <a:pt x="1036" y="345"/>
                    </a:lnTo>
                    <a:lnTo>
                      <a:pt x="1039" y="345"/>
                    </a:lnTo>
                    <a:lnTo>
                      <a:pt x="1039" y="350"/>
                    </a:lnTo>
                    <a:lnTo>
                      <a:pt x="1039" y="353"/>
                    </a:lnTo>
                    <a:lnTo>
                      <a:pt x="1034" y="356"/>
                    </a:lnTo>
                    <a:lnTo>
                      <a:pt x="1026" y="353"/>
                    </a:lnTo>
                    <a:lnTo>
                      <a:pt x="1021" y="356"/>
                    </a:lnTo>
                    <a:lnTo>
                      <a:pt x="1021" y="358"/>
                    </a:lnTo>
                    <a:lnTo>
                      <a:pt x="1021" y="361"/>
                    </a:lnTo>
                    <a:lnTo>
                      <a:pt x="1021" y="366"/>
                    </a:lnTo>
                    <a:lnTo>
                      <a:pt x="1024" y="371"/>
                    </a:lnTo>
                    <a:lnTo>
                      <a:pt x="1026" y="373"/>
                    </a:lnTo>
                    <a:lnTo>
                      <a:pt x="1031" y="373"/>
                    </a:lnTo>
                    <a:lnTo>
                      <a:pt x="1036" y="373"/>
                    </a:lnTo>
                    <a:lnTo>
                      <a:pt x="1044" y="373"/>
                    </a:lnTo>
                    <a:lnTo>
                      <a:pt x="1051" y="376"/>
                    </a:lnTo>
                    <a:lnTo>
                      <a:pt x="1054" y="376"/>
                    </a:lnTo>
                    <a:lnTo>
                      <a:pt x="1059" y="376"/>
                    </a:lnTo>
                    <a:lnTo>
                      <a:pt x="1069" y="378"/>
                    </a:lnTo>
                    <a:lnTo>
                      <a:pt x="1077" y="381"/>
                    </a:lnTo>
                    <a:lnTo>
                      <a:pt x="1082" y="386"/>
                    </a:lnTo>
                    <a:lnTo>
                      <a:pt x="1082" y="391"/>
                    </a:lnTo>
                    <a:lnTo>
                      <a:pt x="1079" y="396"/>
                    </a:lnTo>
                    <a:lnTo>
                      <a:pt x="1079" y="398"/>
                    </a:lnTo>
                    <a:lnTo>
                      <a:pt x="1077" y="398"/>
                    </a:lnTo>
                    <a:lnTo>
                      <a:pt x="1071" y="396"/>
                    </a:lnTo>
                    <a:lnTo>
                      <a:pt x="1066" y="396"/>
                    </a:lnTo>
                    <a:lnTo>
                      <a:pt x="1059" y="393"/>
                    </a:lnTo>
                    <a:lnTo>
                      <a:pt x="1054" y="388"/>
                    </a:lnTo>
                    <a:lnTo>
                      <a:pt x="1049" y="388"/>
                    </a:lnTo>
                    <a:lnTo>
                      <a:pt x="1044" y="386"/>
                    </a:lnTo>
                    <a:lnTo>
                      <a:pt x="1039" y="383"/>
                    </a:lnTo>
                    <a:lnTo>
                      <a:pt x="1034" y="383"/>
                    </a:lnTo>
                    <a:lnTo>
                      <a:pt x="1026" y="383"/>
                    </a:lnTo>
                    <a:lnTo>
                      <a:pt x="1021" y="383"/>
                    </a:lnTo>
                    <a:lnTo>
                      <a:pt x="1019" y="383"/>
                    </a:lnTo>
                    <a:lnTo>
                      <a:pt x="1019" y="388"/>
                    </a:lnTo>
                    <a:lnTo>
                      <a:pt x="1019" y="393"/>
                    </a:lnTo>
                    <a:lnTo>
                      <a:pt x="1019" y="398"/>
                    </a:lnTo>
                    <a:lnTo>
                      <a:pt x="1019" y="403"/>
                    </a:lnTo>
                    <a:lnTo>
                      <a:pt x="1021" y="406"/>
                    </a:lnTo>
                    <a:lnTo>
                      <a:pt x="1026" y="406"/>
                    </a:lnTo>
                    <a:lnTo>
                      <a:pt x="1031" y="408"/>
                    </a:lnTo>
                    <a:lnTo>
                      <a:pt x="1036" y="413"/>
                    </a:lnTo>
                    <a:lnTo>
                      <a:pt x="1044" y="419"/>
                    </a:lnTo>
                    <a:lnTo>
                      <a:pt x="1049" y="424"/>
                    </a:lnTo>
                    <a:lnTo>
                      <a:pt x="1049" y="429"/>
                    </a:lnTo>
                    <a:lnTo>
                      <a:pt x="1051" y="434"/>
                    </a:lnTo>
                    <a:lnTo>
                      <a:pt x="1051" y="439"/>
                    </a:lnTo>
                    <a:lnTo>
                      <a:pt x="1054" y="441"/>
                    </a:lnTo>
                    <a:lnTo>
                      <a:pt x="1056" y="441"/>
                    </a:lnTo>
                    <a:lnTo>
                      <a:pt x="1059" y="441"/>
                    </a:lnTo>
                    <a:lnTo>
                      <a:pt x="1064" y="444"/>
                    </a:lnTo>
                    <a:lnTo>
                      <a:pt x="1066" y="444"/>
                    </a:lnTo>
                    <a:lnTo>
                      <a:pt x="1071" y="446"/>
                    </a:lnTo>
                    <a:lnTo>
                      <a:pt x="1074" y="446"/>
                    </a:lnTo>
                    <a:lnTo>
                      <a:pt x="1077" y="446"/>
                    </a:lnTo>
                    <a:lnTo>
                      <a:pt x="1079" y="446"/>
                    </a:lnTo>
                    <a:lnTo>
                      <a:pt x="1084" y="446"/>
                    </a:lnTo>
                    <a:lnTo>
                      <a:pt x="1087" y="444"/>
                    </a:lnTo>
                    <a:lnTo>
                      <a:pt x="1094" y="444"/>
                    </a:lnTo>
                    <a:lnTo>
                      <a:pt x="1102" y="441"/>
                    </a:lnTo>
                    <a:lnTo>
                      <a:pt x="1107" y="439"/>
                    </a:lnTo>
                    <a:lnTo>
                      <a:pt x="1114" y="439"/>
                    </a:lnTo>
                    <a:lnTo>
                      <a:pt x="1119" y="436"/>
                    </a:lnTo>
                    <a:lnTo>
                      <a:pt x="1124" y="434"/>
                    </a:lnTo>
                    <a:lnTo>
                      <a:pt x="1129" y="429"/>
                    </a:lnTo>
                    <a:lnTo>
                      <a:pt x="1132" y="426"/>
                    </a:lnTo>
                    <a:lnTo>
                      <a:pt x="1134" y="429"/>
                    </a:lnTo>
                    <a:lnTo>
                      <a:pt x="1137" y="429"/>
                    </a:lnTo>
                    <a:lnTo>
                      <a:pt x="1142" y="434"/>
                    </a:lnTo>
                    <a:lnTo>
                      <a:pt x="1145" y="434"/>
                    </a:lnTo>
                    <a:lnTo>
                      <a:pt x="1147" y="439"/>
                    </a:lnTo>
                    <a:lnTo>
                      <a:pt x="1152" y="441"/>
                    </a:lnTo>
                    <a:lnTo>
                      <a:pt x="1157" y="444"/>
                    </a:lnTo>
                    <a:lnTo>
                      <a:pt x="1160" y="449"/>
                    </a:lnTo>
                    <a:lnTo>
                      <a:pt x="1167" y="451"/>
                    </a:lnTo>
                    <a:lnTo>
                      <a:pt x="1157" y="471"/>
                    </a:lnTo>
                    <a:lnTo>
                      <a:pt x="1122" y="461"/>
                    </a:lnTo>
                    <a:lnTo>
                      <a:pt x="1069" y="461"/>
                    </a:lnTo>
                    <a:lnTo>
                      <a:pt x="1039" y="441"/>
                    </a:lnTo>
                    <a:lnTo>
                      <a:pt x="991" y="451"/>
                    </a:lnTo>
                    <a:lnTo>
                      <a:pt x="996" y="466"/>
                    </a:lnTo>
                    <a:lnTo>
                      <a:pt x="1001" y="497"/>
                    </a:lnTo>
                    <a:lnTo>
                      <a:pt x="986" y="492"/>
                    </a:lnTo>
                    <a:lnTo>
                      <a:pt x="958" y="461"/>
                    </a:lnTo>
                    <a:lnTo>
                      <a:pt x="903" y="471"/>
                    </a:lnTo>
                    <a:lnTo>
                      <a:pt x="875" y="451"/>
                    </a:lnTo>
                    <a:lnTo>
                      <a:pt x="885" y="431"/>
                    </a:lnTo>
                    <a:lnTo>
                      <a:pt x="850" y="421"/>
                    </a:lnTo>
                    <a:lnTo>
                      <a:pt x="807" y="398"/>
                    </a:lnTo>
                    <a:lnTo>
                      <a:pt x="749" y="383"/>
                    </a:lnTo>
                    <a:lnTo>
                      <a:pt x="713" y="393"/>
                    </a:lnTo>
                    <a:lnTo>
                      <a:pt x="676" y="353"/>
                    </a:lnTo>
                    <a:lnTo>
                      <a:pt x="577" y="398"/>
                    </a:lnTo>
                    <a:lnTo>
                      <a:pt x="550" y="426"/>
                    </a:lnTo>
                    <a:lnTo>
                      <a:pt x="509" y="416"/>
                    </a:lnTo>
                    <a:lnTo>
                      <a:pt x="482" y="388"/>
                    </a:lnTo>
                    <a:lnTo>
                      <a:pt x="451" y="378"/>
                    </a:lnTo>
                    <a:lnTo>
                      <a:pt x="439" y="378"/>
                    </a:lnTo>
                    <a:lnTo>
                      <a:pt x="424" y="363"/>
                    </a:lnTo>
                    <a:lnTo>
                      <a:pt x="376" y="368"/>
                    </a:lnTo>
                    <a:lnTo>
                      <a:pt x="308" y="338"/>
                    </a:lnTo>
                    <a:lnTo>
                      <a:pt x="277" y="343"/>
                    </a:lnTo>
                    <a:lnTo>
                      <a:pt x="252" y="328"/>
                    </a:lnTo>
                    <a:lnTo>
                      <a:pt x="245" y="310"/>
                    </a:lnTo>
                    <a:lnTo>
                      <a:pt x="199" y="295"/>
                    </a:lnTo>
                    <a:lnTo>
                      <a:pt x="171" y="315"/>
                    </a:lnTo>
                    <a:lnTo>
                      <a:pt x="131" y="333"/>
                    </a:lnTo>
                    <a:lnTo>
                      <a:pt x="98" y="353"/>
                    </a:lnTo>
                    <a:lnTo>
                      <a:pt x="78" y="403"/>
                    </a:lnTo>
                    <a:lnTo>
                      <a:pt x="35" y="413"/>
                    </a:lnTo>
                    <a:lnTo>
                      <a:pt x="35" y="446"/>
                    </a:lnTo>
                    <a:lnTo>
                      <a:pt x="68" y="487"/>
                    </a:lnTo>
                    <a:lnTo>
                      <a:pt x="98" y="502"/>
                    </a:lnTo>
                    <a:lnTo>
                      <a:pt x="98" y="522"/>
                    </a:lnTo>
                    <a:lnTo>
                      <a:pt x="78" y="532"/>
                    </a:lnTo>
                    <a:lnTo>
                      <a:pt x="50" y="522"/>
                    </a:lnTo>
                    <a:lnTo>
                      <a:pt x="0" y="560"/>
                    </a:lnTo>
                    <a:lnTo>
                      <a:pt x="15" y="575"/>
                    </a:lnTo>
                    <a:lnTo>
                      <a:pt x="35" y="595"/>
                    </a:lnTo>
                    <a:lnTo>
                      <a:pt x="83" y="595"/>
                    </a:lnTo>
                    <a:lnTo>
                      <a:pt x="118" y="600"/>
                    </a:lnTo>
                    <a:lnTo>
                      <a:pt x="103" y="635"/>
                    </a:lnTo>
                    <a:lnTo>
                      <a:pt x="63" y="653"/>
                    </a:lnTo>
                    <a:lnTo>
                      <a:pt x="30" y="673"/>
                    </a:lnTo>
                    <a:lnTo>
                      <a:pt x="25" y="698"/>
                    </a:lnTo>
                    <a:lnTo>
                      <a:pt x="63" y="724"/>
                    </a:lnTo>
                    <a:lnTo>
                      <a:pt x="68" y="751"/>
                    </a:lnTo>
                    <a:lnTo>
                      <a:pt x="93" y="761"/>
                    </a:lnTo>
                    <a:lnTo>
                      <a:pt x="98" y="797"/>
                    </a:lnTo>
                    <a:lnTo>
                      <a:pt x="136" y="792"/>
                    </a:lnTo>
                    <a:lnTo>
                      <a:pt x="182" y="792"/>
                    </a:lnTo>
                    <a:lnTo>
                      <a:pt x="156" y="840"/>
                    </a:lnTo>
                    <a:lnTo>
                      <a:pt x="78" y="905"/>
                    </a:lnTo>
                    <a:lnTo>
                      <a:pt x="166" y="860"/>
                    </a:lnTo>
                    <a:lnTo>
                      <a:pt x="234" y="787"/>
                    </a:lnTo>
                    <a:lnTo>
                      <a:pt x="229" y="772"/>
                    </a:lnTo>
                    <a:lnTo>
                      <a:pt x="272" y="719"/>
                    </a:lnTo>
                    <a:lnTo>
                      <a:pt x="282" y="741"/>
                    </a:lnTo>
                    <a:lnTo>
                      <a:pt x="287" y="766"/>
                    </a:lnTo>
                    <a:lnTo>
                      <a:pt x="320" y="741"/>
                    </a:lnTo>
                    <a:lnTo>
                      <a:pt x="355" y="719"/>
                    </a:lnTo>
                    <a:lnTo>
                      <a:pt x="371" y="731"/>
                    </a:lnTo>
                    <a:lnTo>
                      <a:pt x="451" y="746"/>
                    </a:lnTo>
                    <a:lnTo>
                      <a:pt x="504" y="772"/>
                    </a:lnTo>
                    <a:lnTo>
                      <a:pt x="545" y="751"/>
                    </a:lnTo>
                    <a:lnTo>
                      <a:pt x="603" y="855"/>
                    </a:lnTo>
                    <a:lnTo>
                      <a:pt x="640" y="880"/>
                    </a:lnTo>
                    <a:lnTo>
                      <a:pt x="635" y="920"/>
                    </a:lnTo>
                    <a:lnTo>
                      <a:pt x="650" y="953"/>
                    </a:lnTo>
                    <a:lnTo>
                      <a:pt x="691" y="1009"/>
                    </a:lnTo>
                    <a:lnTo>
                      <a:pt x="749" y="1046"/>
                    </a:lnTo>
                    <a:lnTo>
                      <a:pt x="754" y="1072"/>
                    </a:lnTo>
                    <a:lnTo>
                      <a:pt x="759" y="1102"/>
                    </a:lnTo>
                    <a:lnTo>
                      <a:pt x="744" y="1112"/>
                    </a:lnTo>
                    <a:lnTo>
                      <a:pt x="749" y="1092"/>
                    </a:lnTo>
                    <a:lnTo>
                      <a:pt x="719" y="1082"/>
                    </a:lnTo>
                    <a:lnTo>
                      <a:pt x="734" y="1137"/>
                    </a:lnTo>
                    <a:lnTo>
                      <a:pt x="729" y="1180"/>
                    </a:lnTo>
                    <a:lnTo>
                      <a:pt x="719" y="1220"/>
                    </a:lnTo>
                    <a:lnTo>
                      <a:pt x="729" y="1253"/>
                    </a:lnTo>
                    <a:lnTo>
                      <a:pt x="729" y="1273"/>
                    </a:lnTo>
                    <a:lnTo>
                      <a:pt x="754" y="1324"/>
                    </a:lnTo>
                    <a:lnTo>
                      <a:pt x="774" y="1359"/>
                    </a:lnTo>
                    <a:lnTo>
                      <a:pt x="792" y="1387"/>
                    </a:lnTo>
                    <a:lnTo>
                      <a:pt x="837" y="1417"/>
                    </a:lnTo>
                    <a:lnTo>
                      <a:pt x="842" y="1427"/>
                    </a:lnTo>
                    <a:lnTo>
                      <a:pt x="845" y="1427"/>
                    </a:lnTo>
                    <a:lnTo>
                      <a:pt x="875" y="1483"/>
                    </a:lnTo>
                    <a:lnTo>
                      <a:pt x="895" y="1515"/>
                    </a:lnTo>
                    <a:lnTo>
                      <a:pt x="890" y="1525"/>
                    </a:lnTo>
                    <a:lnTo>
                      <a:pt x="928" y="1551"/>
                    </a:lnTo>
                    <a:lnTo>
                      <a:pt x="933" y="1576"/>
                    </a:lnTo>
                    <a:lnTo>
                      <a:pt x="948" y="1586"/>
                    </a:lnTo>
                    <a:lnTo>
                      <a:pt x="968" y="1606"/>
                    </a:lnTo>
                    <a:lnTo>
                      <a:pt x="976" y="1591"/>
                    </a:lnTo>
                    <a:lnTo>
                      <a:pt x="953" y="1576"/>
                    </a:lnTo>
                    <a:lnTo>
                      <a:pt x="933" y="1530"/>
                    </a:lnTo>
                    <a:lnTo>
                      <a:pt x="895" y="1477"/>
                    </a:lnTo>
                    <a:lnTo>
                      <a:pt x="885" y="1447"/>
                    </a:lnTo>
                    <a:lnTo>
                      <a:pt x="913" y="1457"/>
                    </a:lnTo>
                    <a:lnTo>
                      <a:pt x="938" y="1510"/>
                    </a:lnTo>
                    <a:lnTo>
                      <a:pt x="948" y="1525"/>
                    </a:lnTo>
                    <a:lnTo>
                      <a:pt x="976" y="1541"/>
                    </a:lnTo>
                    <a:lnTo>
                      <a:pt x="976" y="1556"/>
                    </a:lnTo>
                    <a:lnTo>
                      <a:pt x="996" y="1566"/>
                    </a:lnTo>
                    <a:lnTo>
                      <a:pt x="1006" y="1581"/>
                    </a:lnTo>
                    <a:lnTo>
                      <a:pt x="1031" y="1606"/>
                    </a:lnTo>
                    <a:lnTo>
                      <a:pt x="1036" y="1644"/>
                    </a:lnTo>
                    <a:lnTo>
                      <a:pt x="1036" y="1659"/>
                    </a:lnTo>
                    <a:lnTo>
                      <a:pt x="1104" y="1699"/>
                    </a:lnTo>
                    <a:lnTo>
                      <a:pt x="1137" y="1717"/>
                    </a:lnTo>
                    <a:lnTo>
                      <a:pt x="1195" y="1732"/>
                    </a:lnTo>
                    <a:lnTo>
                      <a:pt x="1210" y="1727"/>
                    </a:lnTo>
                    <a:lnTo>
                      <a:pt x="1225" y="1727"/>
                    </a:lnTo>
                    <a:lnTo>
                      <a:pt x="1250" y="1747"/>
                    </a:lnTo>
                    <a:lnTo>
                      <a:pt x="1256" y="1755"/>
                    </a:lnTo>
                    <a:lnTo>
                      <a:pt x="1288" y="1760"/>
                    </a:lnTo>
                    <a:lnTo>
                      <a:pt x="1303" y="1755"/>
                    </a:lnTo>
                    <a:lnTo>
                      <a:pt x="1303" y="1752"/>
                    </a:lnTo>
                    <a:lnTo>
                      <a:pt x="1331" y="1767"/>
                    </a:lnTo>
                    <a:lnTo>
                      <a:pt x="1361" y="1755"/>
                    </a:lnTo>
                    <a:lnTo>
                      <a:pt x="1329" y="1767"/>
                    </a:lnTo>
                    <a:lnTo>
                      <a:pt x="1356" y="1810"/>
                    </a:lnTo>
                    <a:lnTo>
                      <a:pt x="1366" y="1820"/>
                    </a:lnTo>
                    <a:lnTo>
                      <a:pt x="1414" y="1851"/>
                    </a:lnTo>
                    <a:lnTo>
                      <a:pt x="1419" y="1830"/>
                    </a:lnTo>
                    <a:lnTo>
                      <a:pt x="1404" y="1810"/>
                    </a:lnTo>
                    <a:close/>
                    <a:moveTo>
                      <a:pt x="1268" y="1722"/>
                    </a:moveTo>
                    <a:lnTo>
                      <a:pt x="1268" y="1722"/>
                    </a:lnTo>
                    <a:lnTo>
                      <a:pt x="1281" y="1722"/>
                    </a:lnTo>
                    <a:lnTo>
                      <a:pt x="1283" y="1722"/>
                    </a:lnTo>
                    <a:lnTo>
                      <a:pt x="1268" y="1722"/>
                    </a:lnTo>
                    <a:close/>
                    <a:moveTo>
                      <a:pt x="1593" y="1692"/>
                    </a:moveTo>
                    <a:lnTo>
                      <a:pt x="1614" y="1692"/>
                    </a:lnTo>
                    <a:lnTo>
                      <a:pt x="1629" y="1679"/>
                    </a:lnTo>
                    <a:lnTo>
                      <a:pt x="1671" y="1687"/>
                    </a:lnTo>
                    <a:lnTo>
                      <a:pt x="1651" y="1674"/>
                    </a:lnTo>
                    <a:lnTo>
                      <a:pt x="1619" y="1659"/>
                    </a:lnTo>
                    <a:lnTo>
                      <a:pt x="1578" y="1659"/>
                    </a:lnTo>
                    <a:lnTo>
                      <a:pt x="1578" y="1669"/>
                    </a:lnTo>
                    <a:lnTo>
                      <a:pt x="1556" y="1674"/>
                    </a:lnTo>
                    <a:lnTo>
                      <a:pt x="1583" y="1687"/>
                    </a:lnTo>
                    <a:lnTo>
                      <a:pt x="1593" y="1692"/>
                    </a:lnTo>
                    <a:close/>
                    <a:moveTo>
                      <a:pt x="1520" y="1634"/>
                    </a:moveTo>
                    <a:lnTo>
                      <a:pt x="1520" y="1634"/>
                    </a:lnTo>
                    <a:lnTo>
                      <a:pt x="1513" y="1624"/>
                    </a:lnTo>
                    <a:lnTo>
                      <a:pt x="1510" y="1619"/>
                    </a:lnTo>
                    <a:lnTo>
                      <a:pt x="1472" y="1604"/>
                    </a:lnTo>
                    <a:lnTo>
                      <a:pt x="1414" y="1604"/>
                    </a:lnTo>
                    <a:lnTo>
                      <a:pt x="1382" y="1609"/>
                    </a:lnTo>
                    <a:lnTo>
                      <a:pt x="1371" y="1619"/>
                    </a:lnTo>
                    <a:lnTo>
                      <a:pt x="1397" y="1624"/>
                    </a:lnTo>
                    <a:lnTo>
                      <a:pt x="1419" y="1624"/>
                    </a:lnTo>
                    <a:lnTo>
                      <a:pt x="1450" y="1624"/>
                    </a:lnTo>
                    <a:lnTo>
                      <a:pt x="1482" y="1629"/>
                    </a:lnTo>
                    <a:lnTo>
                      <a:pt x="1492" y="1644"/>
                    </a:lnTo>
                    <a:lnTo>
                      <a:pt x="1503" y="1654"/>
                    </a:lnTo>
                    <a:lnTo>
                      <a:pt x="1545" y="1654"/>
                    </a:lnTo>
                    <a:lnTo>
                      <a:pt x="1553" y="1654"/>
                    </a:lnTo>
                    <a:lnTo>
                      <a:pt x="1556" y="1651"/>
                    </a:lnTo>
                    <a:lnTo>
                      <a:pt x="1556" y="1649"/>
                    </a:lnTo>
                    <a:lnTo>
                      <a:pt x="1545" y="1639"/>
                    </a:lnTo>
                    <a:lnTo>
                      <a:pt x="1538" y="1639"/>
                    </a:lnTo>
                    <a:lnTo>
                      <a:pt x="1528" y="1636"/>
                    </a:lnTo>
                    <a:lnTo>
                      <a:pt x="1520" y="1634"/>
                    </a:lnTo>
                    <a:close/>
                    <a:moveTo>
                      <a:pt x="1704" y="1717"/>
                    </a:moveTo>
                    <a:lnTo>
                      <a:pt x="1729" y="1722"/>
                    </a:lnTo>
                    <a:lnTo>
                      <a:pt x="1729" y="1709"/>
                    </a:lnTo>
                    <a:lnTo>
                      <a:pt x="1707" y="1709"/>
                    </a:lnTo>
                    <a:lnTo>
                      <a:pt x="1704" y="1717"/>
                    </a:lnTo>
                    <a:close/>
                    <a:moveTo>
                      <a:pt x="1452" y="1861"/>
                    </a:moveTo>
                    <a:lnTo>
                      <a:pt x="1452" y="1861"/>
                    </a:lnTo>
                    <a:lnTo>
                      <a:pt x="1467" y="1846"/>
                    </a:lnTo>
                    <a:lnTo>
                      <a:pt x="1487" y="1851"/>
                    </a:lnTo>
                    <a:lnTo>
                      <a:pt x="1492" y="1866"/>
                    </a:lnTo>
                    <a:lnTo>
                      <a:pt x="1508" y="1851"/>
                    </a:lnTo>
                    <a:lnTo>
                      <a:pt x="1487" y="1836"/>
                    </a:lnTo>
                    <a:lnTo>
                      <a:pt x="1462" y="1836"/>
                    </a:lnTo>
                    <a:lnTo>
                      <a:pt x="1445" y="1838"/>
                    </a:lnTo>
                    <a:lnTo>
                      <a:pt x="1432" y="1838"/>
                    </a:lnTo>
                    <a:lnTo>
                      <a:pt x="1424" y="1836"/>
                    </a:lnTo>
                    <a:lnTo>
                      <a:pt x="1419" y="1836"/>
                    </a:lnTo>
                    <a:lnTo>
                      <a:pt x="1419" y="1830"/>
                    </a:lnTo>
                    <a:lnTo>
                      <a:pt x="1414" y="1851"/>
                    </a:lnTo>
                    <a:lnTo>
                      <a:pt x="1435" y="1871"/>
                    </a:lnTo>
                    <a:lnTo>
                      <a:pt x="1445" y="1871"/>
                    </a:lnTo>
                    <a:lnTo>
                      <a:pt x="1452" y="1861"/>
                    </a:lnTo>
                    <a:close/>
                    <a:moveTo>
                      <a:pt x="2201" y="2073"/>
                    </a:moveTo>
                    <a:lnTo>
                      <a:pt x="2201" y="2073"/>
                    </a:lnTo>
                    <a:lnTo>
                      <a:pt x="2168" y="2062"/>
                    </a:lnTo>
                    <a:lnTo>
                      <a:pt x="2123" y="2037"/>
                    </a:lnTo>
                    <a:lnTo>
                      <a:pt x="2070" y="2032"/>
                    </a:lnTo>
                    <a:lnTo>
                      <a:pt x="2055" y="2027"/>
                    </a:lnTo>
                    <a:lnTo>
                      <a:pt x="2042" y="2012"/>
                    </a:lnTo>
                    <a:lnTo>
                      <a:pt x="2002" y="1997"/>
                    </a:lnTo>
                    <a:lnTo>
                      <a:pt x="1964" y="1974"/>
                    </a:lnTo>
                    <a:lnTo>
                      <a:pt x="1959" y="1954"/>
                    </a:lnTo>
                    <a:lnTo>
                      <a:pt x="1944" y="1914"/>
                    </a:lnTo>
                    <a:lnTo>
                      <a:pt x="1939" y="1914"/>
                    </a:lnTo>
                    <a:lnTo>
                      <a:pt x="1903" y="1893"/>
                    </a:lnTo>
                    <a:lnTo>
                      <a:pt x="1891" y="1893"/>
                    </a:lnTo>
                    <a:lnTo>
                      <a:pt x="1891" y="1896"/>
                    </a:lnTo>
                    <a:lnTo>
                      <a:pt x="1891" y="1893"/>
                    </a:lnTo>
                    <a:lnTo>
                      <a:pt x="1848" y="1888"/>
                    </a:lnTo>
                    <a:lnTo>
                      <a:pt x="1848" y="1883"/>
                    </a:lnTo>
                    <a:lnTo>
                      <a:pt x="1848" y="1888"/>
                    </a:lnTo>
                    <a:lnTo>
                      <a:pt x="1848" y="1881"/>
                    </a:lnTo>
                    <a:lnTo>
                      <a:pt x="1828" y="1876"/>
                    </a:lnTo>
                    <a:lnTo>
                      <a:pt x="1823" y="1861"/>
                    </a:lnTo>
                    <a:lnTo>
                      <a:pt x="1803" y="1846"/>
                    </a:lnTo>
                    <a:lnTo>
                      <a:pt x="1798" y="1846"/>
                    </a:lnTo>
                    <a:lnTo>
                      <a:pt x="1782" y="1841"/>
                    </a:lnTo>
                    <a:lnTo>
                      <a:pt x="1777" y="1830"/>
                    </a:lnTo>
                    <a:lnTo>
                      <a:pt x="1745" y="1815"/>
                    </a:lnTo>
                    <a:lnTo>
                      <a:pt x="1694" y="1820"/>
                    </a:lnTo>
                    <a:lnTo>
                      <a:pt x="1666" y="1815"/>
                    </a:lnTo>
                    <a:lnTo>
                      <a:pt x="1661" y="1805"/>
                    </a:lnTo>
                    <a:lnTo>
                      <a:pt x="1636" y="1800"/>
                    </a:lnTo>
                    <a:lnTo>
                      <a:pt x="1608" y="1805"/>
                    </a:lnTo>
                    <a:lnTo>
                      <a:pt x="1606" y="1803"/>
                    </a:lnTo>
                    <a:lnTo>
                      <a:pt x="1606" y="1798"/>
                    </a:lnTo>
                    <a:lnTo>
                      <a:pt x="1603" y="1790"/>
                    </a:lnTo>
                    <a:lnTo>
                      <a:pt x="1591" y="1795"/>
                    </a:lnTo>
                    <a:lnTo>
                      <a:pt x="1603" y="1790"/>
                    </a:lnTo>
                    <a:lnTo>
                      <a:pt x="1603" y="1785"/>
                    </a:lnTo>
                    <a:lnTo>
                      <a:pt x="1566" y="1795"/>
                    </a:lnTo>
                    <a:lnTo>
                      <a:pt x="1545" y="1805"/>
                    </a:lnTo>
                    <a:lnTo>
                      <a:pt x="1535" y="1830"/>
                    </a:lnTo>
                    <a:lnTo>
                      <a:pt x="1525" y="1836"/>
                    </a:lnTo>
                    <a:lnTo>
                      <a:pt x="1508" y="1851"/>
                    </a:lnTo>
                    <a:lnTo>
                      <a:pt x="1492" y="1866"/>
                    </a:lnTo>
                    <a:lnTo>
                      <a:pt x="1498" y="1878"/>
                    </a:lnTo>
                    <a:lnTo>
                      <a:pt x="1503" y="1904"/>
                    </a:lnTo>
                    <a:lnTo>
                      <a:pt x="1503" y="1919"/>
                    </a:lnTo>
                    <a:lnTo>
                      <a:pt x="1508" y="1939"/>
                    </a:lnTo>
                    <a:lnTo>
                      <a:pt x="1487" y="1954"/>
                    </a:lnTo>
                    <a:lnTo>
                      <a:pt x="1477" y="1964"/>
                    </a:lnTo>
                    <a:lnTo>
                      <a:pt x="1472" y="1974"/>
                    </a:lnTo>
                    <a:lnTo>
                      <a:pt x="1450" y="2022"/>
                    </a:lnTo>
                    <a:lnTo>
                      <a:pt x="1462" y="2042"/>
                    </a:lnTo>
                    <a:lnTo>
                      <a:pt x="1450" y="2047"/>
                    </a:lnTo>
                    <a:lnTo>
                      <a:pt x="1452" y="2047"/>
                    </a:lnTo>
                    <a:lnTo>
                      <a:pt x="1435" y="2057"/>
                    </a:lnTo>
                    <a:lnTo>
                      <a:pt x="1452" y="2093"/>
                    </a:lnTo>
                    <a:lnTo>
                      <a:pt x="1482" y="2146"/>
                    </a:lnTo>
                    <a:lnTo>
                      <a:pt x="1515" y="2211"/>
                    </a:lnTo>
                    <a:lnTo>
                      <a:pt x="1515" y="2221"/>
                    </a:lnTo>
                    <a:lnTo>
                      <a:pt x="1626" y="2284"/>
                    </a:lnTo>
                    <a:lnTo>
                      <a:pt x="1631" y="2284"/>
                    </a:lnTo>
                    <a:lnTo>
                      <a:pt x="1631" y="2282"/>
                    </a:lnTo>
                    <a:lnTo>
                      <a:pt x="1634" y="2279"/>
                    </a:lnTo>
                    <a:lnTo>
                      <a:pt x="1649" y="2294"/>
                    </a:lnTo>
                    <a:lnTo>
                      <a:pt x="1649" y="2297"/>
                    </a:lnTo>
                    <a:lnTo>
                      <a:pt x="1644" y="2315"/>
                    </a:lnTo>
                    <a:lnTo>
                      <a:pt x="1666" y="2352"/>
                    </a:lnTo>
                    <a:lnTo>
                      <a:pt x="1671" y="2362"/>
                    </a:lnTo>
                    <a:lnTo>
                      <a:pt x="1677" y="2357"/>
                    </a:lnTo>
                    <a:lnTo>
                      <a:pt x="1677" y="2360"/>
                    </a:lnTo>
                    <a:lnTo>
                      <a:pt x="1671" y="2362"/>
                    </a:lnTo>
                    <a:lnTo>
                      <a:pt x="1677" y="2368"/>
                    </a:lnTo>
                    <a:lnTo>
                      <a:pt x="1671" y="2388"/>
                    </a:lnTo>
                    <a:lnTo>
                      <a:pt x="1656" y="2405"/>
                    </a:lnTo>
                    <a:lnTo>
                      <a:pt x="1656" y="2436"/>
                    </a:lnTo>
                    <a:lnTo>
                      <a:pt x="1646" y="2456"/>
                    </a:lnTo>
                    <a:lnTo>
                      <a:pt x="1629" y="2524"/>
                    </a:lnTo>
                    <a:lnTo>
                      <a:pt x="1634" y="2574"/>
                    </a:lnTo>
                    <a:lnTo>
                      <a:pt x="1603" y="2642"/>
                    </a:lnTo>
                    <a:lnTo>
                      <a:pt x="1598" y="2713"/>
                    </a:lnTo>
                    <a:lnTo>
                      <a:pt x="1598" y="2751"/>
                    </a:lnTo>
                    <a:lnTo>
                      <a:pt x="1593" y="2786"/>
                    </a:lnTo>
                    <a:lnTo>
                      <a:pt x="1603" y="2806"/>
                    </a:lnTo>
                    <a:lnTo>
                      <a:pt x="1588" y="2889"/>
                    </a:lnTo>
                    <a:lnTo>
                      <a:pt x="1571" y="2925"/>
                    </a:lnTo>
                    <a:lnTo>
                      <a:pt x="1578" y="2950"/>
                    </a:lnTo>
                    <a:lnTo>
                      <a:pt x="1593" y="2983"/>
                    </a:lnTo>
                    <a:lnTo>
                      <a:pt x="1677" y="3018"/>
                    </a:lnTo>
                    <a:lnTo>
                      <a:pt x="1656" y="2998"/>
                    </a:lnTo>
                    <a:lnTo>
                      <a:pt x="1654" y="2993"/>
                    </a:lnTo>
                    <a:lnTo>
                      <a:pt x="1679" y="3018"/>
                    </a:lnTo>
                    <a:lnTo>
                      <a:pt x="1651" y="2960"/>
                    </a:lnTo>
                    <a:lnTo>
                      <a:pt x="1671" y="2927"/>
                    </a:lnTo>
                    <a:lnTo>
                      <a:pt x="1694" y="2894"/>
                    </a:lnTo>
                    <a:lnTo>
                      <a:pt x="1702" y="2862"/>
                    </a:lnTo>
                    <a:lnTo>
                      <a:pt x="1689" y="2847"/>
                    </a:lnTo>
                    <a:lnTo>
                      <a:pt x="1687" y="2824"/>
                    </a:lnTo>
                    <a:lnTo>
                      <a:pt x="1722" y="2781"/>
                    </a:lnTo>
                    <a:lnTo>
                      <a:pt x="1740" y="2741"/>
                    </a:lnTo>
                    <a:lnTo>
                      <a:pt x="1727" y="2726"/>
                    </a:lnTo>
                    <a:lnTo>
                      <a:pt x="1752" y="2715"/>
                    </a:lnTo>
                    <a:lnTo>
                      <a:pt x="1780" y="2673"/>
                    </a:lnTo>
                    <a:lnTo>
                      <a:pt x="1828" y="2655"/>
                    </a:lnTo>
                    <a:lnTo>
                      <a:pt x="1848" y="2642"/>
                    </a:lnTo>
                    <a:lnTo>
                      <a:pt x="1856" y="2605"/>
                    </a:lnTo>
                    <a:lnTo>
                      <a:pt x="1840" y="2594"/>
                    </a:lnTo>
                    <a:lnTo>
                      <a:pt x="1840" y="2584"/>
                    </a:lnTo>
                    <a:lnTo>
                      <a:pt x="1850" y="2594"/>
                    </a:lnTo>
                    <a:lnTo>
                      <a:pt x="1876" y="2599"/>
                    </a:lnTo>
                    <a:lnTo>
                      <a:pt x="1901" y="2579"/>
                    </a:lnTo>
                    <a:lnTo>
                      <a:pt x="1906" y="2569"/>
                    </a:lnTo>
                    <a:lnTo>
                      <a:pt x="1903" y="2559"/>
                    </a:lnTo>
                    <a:lnTo>
                      <a:pt x="1906" y="2569"/>
                    </a:lnTo>
                    <a:lnTo>
                      <a:pt x="1914" y="2552"/>
                    </a:lnTo>
                    <a:lnTo>
                      <a:pt x="1934" y="2531"/>
                    </a:lnTo>
                    <a:lnTo>
                      <a:pt x="1959" y="2506"/>
                    </a:lnTo>
                    <a:lnTo>
                      <a:pt x="1982" y="2438"/>
                    </a:lnTo>
                    <a:lnTo>
                      <a:pt x="1997" y="2408"/>
                    </a:lnTo>
                    <a:lnTo>
                      <a:pt x="2055" y="2373"/>
                    </a:lnTo>
                    <a:lnTo>
                      <a:pt x="2090" y="2368"/>
                    </a:lnTo>
                    <a:lnTo>
                      <a:pt x="2100" y="2362"/>
                    </a:lnTo>
                    <a:lnTo>
                      <a:pt x="2110" y="2342"/>
                    </a:lnTo>
                    <a:lnTo>
                      <a:pt x="2118" y="2320"/>
                    </a:lnTo>
                    <a:lnTo>
                      <a:pt x="2133" y="2294"/>
                    </a:lnTo>
                    <a:lnTo>
                      <a:pt x="2138" y="2284"/>
                    </a:lnTo>
                    <a:lnTo>
                      <a:pt x="2143" y="2196"/>
                    </a:lnTo>
                    <a:lnTo>
                      <a:pt x="2158" y="2191"/>
                    </a:lnTo>
                    <a:lnTo>
                      <a:pt x="2211" y="2125"/>
                    </a:lnTo>
                    <a:lnTo>
                      <a:pt x="2211" y="2110"/>
                    </a:lnTo>
                    <a:lnTo>
                      <a:pt x="2201" y="2073"/>
                    </a:lnTo>
                    <a:close/>
                    <a:moveTo>
                      <a:pt x="1440" y="567"/>
                    </a:moveTo>
                    <a:lnTo>
                      <a:pt x="1445" y="570"/>
                    </a:lnTo>
                    <a:lnTo>
                      <a:pt x="1447" y="570"/>
                    </a:lnTo>
                    <a:lnTo>
                      <a:pt x="1450" y="572"/>
                    </a:lnTo>
                    <a:lnTo>
                      <a:pt x="1455" y="575"/>
                    </a:lnTo>
                    <a:lnTo>
                      <a:pt x="1457" y="575"/>
                    </a:lnTo>
                    <a:lnTo>
                      <a:pt x="1462" y="577"/>
                    </a:lnTo>
                    <a:lnTo>
                      <a:pt x="1467" y="577"/>
                    </a:lnTo>
                    <a:lnTo>
                      <a:pt x="1470" y="580"/>
                    </a:lnTo>
                    <a:lnTo>
                      <a:pt x="1472" y="580"/>
                    </a:lnTo>
                    <a:lnTo>
                      <a:pt x="1475" y="577"/>
                    </a:lnTo>
                    <a:lnTo>
                      <a:pt x="1475" y="575"/>
                    </a:lnTo>
                    <a:lnTo>
                      <a:pt x="1477" y="575"/>
                    </a:lnTo>
                    <a:lnTo>
                      <a:pt x="1480" y="570"/>
                    </a:lnTo>
                    <a:lnTo>
                      <a:pt x="1482" y="567"/>
                    </a:lnTo>
                    <a:lnTo>
                      <a:pt x="1480" y="565"/>
                    </a:lnTo>
                    <a:lnTo>
                      <a:pt x="1475" y="565"/>
                    </a:lnTo>
                    <a:lnTo>
                      <a:pt x="1472" y="562"/>
                    </a:lnTo>
                    <a:lnTo>
                      <a:pt x="1457" y="562"/>
                    </a:lnTo>
                    <a:lnTo>
                      <a:pt x="1455" y="560"/>
                    </a:lnTo>
                    <a:lnTo>
                      <a:pt x="1452" y="555"/>
                    </a:lnTo>
                    <a:lnTo>
                      <a:pt x="1450" y="550"/>
                    </a:lnTo>
                    <a:lnTo>
                      <a:pt x="1447" y="545"/>
                    </a:lnTo>
                    <a:lnTo>
                      <a:pt x="1442" y="545"/>
                    </a:lnTo>
                    <a:lnTo>
                      <a:pt x="1435" y="542"/>
                    </a:lnTo>
                    <a:lnTo>
                      <a:pt x="1429" y="540"/>
                    </a:lnTo>
                    <a:lnTo>
                      <a:pt x="1424" y="540"/>
                    </a:lnTo>
                    <a:lnTo>
                      <a:pt x="1419" y="540"/>
                    </a:lnTo>
                    <a:lnTo>
                      <a:pt x="1417" y="540"/>
                    </a:lnTo>
                    <a:lnTo>
                      <a:pt x="1414" y="542"/>
                    </a:lnTo>
                    <a:lnTo>
                      <a:pt x="1412" y="545"/>
                    </a:lnTo>
                    <a:lnTo>
                      <a:pt x="1409" y="545"/>
                    </a:lnTo>
                    <a:lnTo>
                      <a:pt x="1409" y="542"/>
                    </a:lnTo>
                    <a:lnTo>
                      <a:pt x="1407" y="535"/>
                    </a:lnTo>
                    <a:lnTo>
                      <a:pt x="1404" y="529"/>
                    </a:lnTo>
                    <a:lnTo>
                      <a:pt x="1402" y="527"/>
                    </a:lnTo>
                    <a:lnTo>
                      <a:pt x="1399" y="524"/>
                    </a:lnTo>
                    <a:lnTo>
                      <a:pt x="1394" y="524"/>
                    </a:lnTo>
                    <a:lnTo>
                      <a:pt x="1392" y="524"/>
                    </a:lnTo>
                    <a:lnTo>
                      <a:pt x="1392" y="529"/>
                    </a:lnTo>
                    <a:lnTo>
                      <a:pt x="1392" y="535"/>
                    </a:lnTo>
                    <a:lnTo>
                      <a:pt x="1392" y="542"/>
                    </a:lnTo>
                    <a:lnTo>
                      <a:pt x="1392" y="547"/>
                    </a:lnTo>
                    <a:lnTo>
                      <a:pt x="1392" y="550"/>
                    </a:lnTo>
                    <a:lnTo>
                      <a:pt x="1394" y="552"/>
                    </a:lnTo>
                    <a:lnTo>
                      <a:pt x="1394" y="555"/>
                    </a:lnTo>
                    <a:lnTo>
                      <a:pt x="1394" y="560"/>
                    </a:lnTo>
                    <a:lnTo>
                      <a:pt x="1394" y="565"/>
                    </a:lnTo>
                    <a:lnTo>
                      <a:pt x="1394" y="570"/>
                    </a:lnTo>
                    <a:lnTo>
                      <a:pt x="1397" y="575"/>
                    </a:lnTo>
                    <a:lnTo>
                      <a:pt x="1397" y="577"/>
                    </a:lnTo>
                    <a:lnTo>
                      <a:pt x="1394" y="577"/>
                    </a:lnTo>
                    <a:lnTo>
                      <a:pt x="1392" y="580"/>
                    </a:lnTo>
                    <a:lnTo>
                      <a:pt x="1389" y="585"/>
                    </a:lnTo>
                    <a:lnTo>
                      <a:pt x="1387" y="587"/>
                    </a:lnTo>
                    <a:lnTo>
                      <a:pt x="1384" y="590"/>
                    </a:lnTo>
                    <a:lnTo>
                      <a:pt x="1387" y="593"/>
                    </a:lnTo>
                    <a:lnTo>
                      <a:pt x="1392" y="593"/>
                    </a:lnTo>
                    <a:lnTo>
                      <a:pt x="1397" y="590"/>
                    </a:lnTo>
                    <a:lnTo>
                      <a:pt x="1399" y="590"/>
                    </a:lnTo>
                    <a:lnTo>
                      <a:pt x="1402" y="590"/>
                    </a:lnTo>
                    <a:lnTo>
                      <a:pt x="1407" y="590"/>
                    </a:lnTo>
                    <a:lnTo>
                      <a:pt x="1409" y="590"/>
                    </a:lnTo>
                    <a:lnTo>
                      <a:pt x="1412" y="593"/>
                    </a:lnTo>
                    <a:lnTo>
                      <a:pt x="1414" y="598"/>
                    </a:lnTo>
                    <a:lnTo>
                      <a:pt x="1414" y="600"/>
                    </a:lnTo>
                    <a:lnTo>
                      <a:pt x="1417" y="603"/>
                    </a:lnTo>
                    <a:lnTo>
                      <a:pt x="1419" y="603"/>
                    </a:lnTo>
                    <a:lnTo>
                      <a:pt x="1424" y="600"/>
                    </a:lnTo>
                    <a:lnTo>
                      <a:pt x="1424" y="598"/>
                    </a:lnTo>
                    <a:lnTo>
                      <a:pt x="1427" y="595"/>
                    </a:lnTo>
                    <a:lnTo>
                      <a:pt x="1427" y="593"/>
                    </a:lnTo>
                    <a:lnTo>
                      <a:pt x="1429" y="590"/>
                    </a:lnTo>
                    <a:lnTo>
                      <a:pt x="1435" y="587"/>
                    </a:lnTo>
                    <a:lnTo>
                      <a:pt x="1437" y="585"/>
                    </a:lnTo>
                    <a:lnTo>
                      <a:pt x="1437" y="580"/>
                    </a:lnTo>
                    <a:lnTo>
                      <a:pt x="1437" y="575"/>
                    </a:lnTo>
                    <a:lnTo>
                      <a:pt x="1435" y="570"/>
                    </a:lnTo>
                    <a:lnTo>
                      <a:pt x="1437" y="567"/>
                    </a:lnTo>
                    <a:lnTo>
                      <a:pt x="1440" y="567"/>
                    </a:lnTo>
                    <a:close/>
                    <a:moveTo>
                      <a:pt x="966" y="300"/>
                    </a:moveTo>
                    <a:lnTo>
                      <a:pt x="968" y="303"/>
                    </a:lnTo>
                    <a:lnTo>
                      <a:pt x="971" y="310"/>
                    </a:lnTo>
                    <a:lnTo>
                      <a:pt x="973" y="323"/>
                    </a:lnTo>
                    <a:lnTo>
                      <a:pt x="973" y="330"/>
                    </a:lnTo>
                    <a:lnTo>
                      <a:pt x="973" y="335"/>
                    </a:lnTo>
                    <a:lnTo>
                      <a:pt x="978" y="338"/>
                    </a:lnTo>
                    <a:lnTo>
                      <a:pt x="983" y="335"/>
                    </a:lnTo>
                    <a:lnTo>
                      <a:pt x="986" y="333"/>
                    </a:lnTo>
                    <a:lnTo>
                      <a:pt x="988" y="330"/>
                    </a:lnTo>
                    <a:lnTo>
                      <a:pt x="991" y="333"/>
                    </a:lnTo>
                    <a:lnTo>
                      <a:pt x="996" y="335"/>
                    </a:lnTo>
                    <a:lnTo>
                      <a:pt x="998" y="338"/>
                    </a:lnTo>
                    <a:lnTo>
                      <a:pt x="1003" y="335"/>
                    </a:lnTo>
                    <a:lnTo>
                      <a:pt x="1006" y="330"/>
                    </a:lnTo>
                    <a:lnTo>
                      <a:pt x="1011" y="323"/>
                    </a:lnTo>
                    <a:lnTo>
                      <a:pt x="1016" y="320"/>
                    </a:lnTo>
                    <a:lnTo>
                      <a:pt x="1024" y="318"/>
                    </a:lnTo>
                    <a:lnTo>
                      <a:pt x="1026" y="315"/>
                    </a:lnTo>
                    <a:lnTo>
                      <a:pt x="1026" y="310"/>
                    </a:lnTo>
                    <a:lnTo>
                      <a:pt x="1026" y="305"/>
                    </a:lnTo>
                    <a:lnTo>
                      <a:pt x="1029" y="305"/>
                    </a:lnTo>
                    <a:lnTo>
                      <a:pt x="1039" y="303"/>
                    </a:lnTo>
                    <a:lnTo>
                      <a:pt x="1044" y="300"/>
                    </a:lnTo>
                    <a:lnTo>
                      <a:pt x="1049" y="300"/>
                    </a:lnTo>
                    <a:lnTo>
                      <a:pt x="1054" y="298"/>
                    </a:lnTo>
                    <a:lnTo>
                      <a:pt x="1059" y="295"/>
                    </a:lnTo>
                    <a:lnTo>
                      <a:pt x="1064" y="295"/>
                    </a:lnTo>
                    <a:lnTo>
                      <a:pt x="1066" y="292"/>
                    </a:lnTo>
                    <a:lnTo>
                      <a:pt x="1066" y="290"/>
                    </a:lnTo>
                    <a:lnTo>
                      <a:pt x="1069" y="287"/>
                    </a:lnTo>
                    <a:lnTo>
                      <a:pt x="1066" y="285"/>
                    </a:lnTo>
                    <a:lnTo>
                      <a:pt x="1066" y="277"/>
                    </a:lnTo>
                    <a:lnTo>
                      <a:pt x="1064" y="270"/>
                    </a:lnTo>
                    <a:lnTo>
                      <a:pt x="1059" y="265"/>
                    </a:lnTo>
                    <a:lnTo>
                      <a:pt x="1056" y="262"/>
                    </a:lnTo>
                    <a:lnTo>
                      <a:pt x="1054" y="262"/>
                    </a:lnTo>
                    <a:lnTo>
                      <a:pt x="1049" y="262"/>
                    </a:lnTo>
                    <a:lnTo>
                      <a:pt x="1046" y="262"/>
                    </a:lnTo>
                    <a:lnTo>
                      <a:pt x="1044" y="257"/>
                    </a:lnTo>
                    <a:lnTo>
                      <a:pt x="1041" y="255"/>
                    </a:lnTo>
                    <a:lnTo>
                      <a:pt x="1039" y="250"/>
                    </a:lnTo>
                    <a:lnTo>
                      <a:pt x="1031" y="247"/>
                    </a:lnTo>
                    <a:lnTo>
                      <a:pt x="1026" y="247"/>
                    </a:lnTo>
                    <a:lnTo>
                      <a:pt x="1021" y="247"/>
                    </a:lnTo>
                    <a:lnTo>
                      <a:pt x="1019" y="245"/>
                    </a:lnTo>
                    <a:lnTo>
                      <a:pt x="1016" y="242"/>
                    </a:lnTo>
                    <a:lnTo>
                      <a:pt x="1011" y="242"/>
                    </a:lnTo>
                    <a:lnTo>
                      <a:pt x="1008" y="240"/>
                    </a:lnTo>
                    <a:lnTo>
                      <a:pt x="1006" y="242"/>
                    </a:lnTo>
                    <a:lnTo>
                      <a:pt x="1006" y="245"/>
                    </a:lnTo>
                    <a:lnTo>
                      <a:pt x="1006" y="250"/>
                    </a:lnTo>
                    <a:lnTo>
                      <a:pt x="1003" y="255"/>
                    </a:lnTo>
                    <a:lnTo>
                      <a:pt x="1003" y="257"/>
                    </a:lnTo>
                    <a:lnTo>
                      <a:pt x="998" y="260"/>
                    </a:lnTo>
                    <a:lnTo>
                      <a:pt x="993" y="267"/>
                    </a:lnTo>
                    <a:lnTo>
                      <a:pt x="986" y="272"/>
                    </a:lnTo>
                    <a:lnTo>
                      <a:pt x="983" y="277"/>
                    </a:lnTo>
                    <a:lnTo>
                      <a:pt x="978" y="282"/>
                    </a:lnTo>
                    <a:lnTo>
                      <a:pt x="971" y="287"/>
                    </a:lnTo>
                    <a:lnTo>
                      <a:pt x="966" y="295"/>
                    </a:lnTo>
                    <a:lnTo>
                      <a:pt x="963" y="300"/>
                    </a:lnTo>
                    <a:lnTo>
                      <a:pt x="966" y="300"/>
                    </a:lnTo>
                    <a:close/>
                    <a:moveTo>
                      <a:pt x="1498" y="494"/>
                    </a:moveTo>
                    <a:lnTo>
                      <a:pt x="1498" y="494"/>
                    </a:lnTo>
                    <a:lnTo>
                      <a:pt x="1498" y="492"/>
                    </a:lnTo>
                    <a:lnTo>
                      <a:pt x="1498" y="489"/>
                    </a:lnTo>
                    <a:lnTo>
                      <a:pt x="1495" y="489"/>
                    </a:lnTo>
                    <a:lnTo>
                      <a:pt x="1495" y="492"/>
                    </a:lnTo>
                    <a:lnTo>
                      <a:pt x="1498" y="494"/>
                    </a:lnTo>
                    <a:close/>
                  </a:path>
                </a:pathLst>
              </a:custGeom>
              <a:grpFill/>
              <a:ln w="9525" cap="flat" cmpd="sng">
                <a:solidFill>
                  <a:schemeClr val="bg1"/>
                </a:solidFill>
                <a:prstDash val="solid"/>
                <a:round/>
                <a:headEnd type="none" w="med" len="med"/>
                <a:tailEnd type="none" w="med" len="med"/>
              </a:ln>
            </p:spPr>
            <p:txBody>
              <a:bodyPr/>
              <a:lstStyle/>
              <a:p>
                <a:endParaRPr lang="en-GB">
                  <a:solidFill>
                    <a:prstClr val="black"/>
                  </a:solidFill>
                </a:endParaRPr>
              </a:p>
            </p:txBody>
          </p:sp>
          <p:sp>
            <p:nvSpPr>
              <p:cNvPr id="207" name="Freeform 206"/>
              <p:cNvSpPr>
                <a:spLocks/>
              </p:cNvSpPr>
              <p:nvPr/>
            </p:nvSpPr>
            <p:spPr bwMode="auto">
              <a:xfrm>
                <a:off x="3218" y="2127"/>
                <a:ext cx="46" cy="28"/>
              </a:xfrm>
              <a:custGeom>
                <a:avLst/>
                <a:gdLst>
                  <a:gd name="T0" fmla="*/ 0 w 46"/>
                  <a:gd name="T1" fmla="*/ 15 h 28"/>
                  <a:gd name="T2" fmla="*/ 3 w 46"/>
                  <a:gd name="T3" fmla="*/ 17 h 28"/>
                  <a:gd name="T4" fmla="*/ 12 w 46"/>
                  <a:gd name="T5" fmla="*/ 14 h 28"/>
                  <a:gd name="T6" fmla="*/ 13 w 46"/>
                  <a:gd name="T7" fmla="*/ 8 h 28"/>
                  <a:gd name="T8" fmla="*/ 27 w 46"/>
                  <a:gd name="T9" fmla="*/ 9 h 28"/>
                  <a:gd name="T10" fmla="*/ 46 w 46"/>
                  <a:gd name="T11" fmla="*/ 0 h 28"/>
                  <a:gd name="T12" fmla="*/ 46 w 46"/>
                  <a:gd name="T13" fmla="*/ 1 h 28"/>
                  <a:gd name="T14" fmla="*/ 33 w 46"/>
                  <a:gd name="T15" fmla="*/ 11 h 28"/>
                  <a:gd name="T16" fmla="*/ 36 w 46"/>
                  <a:gd name="T17" fmla="*/ 18 h 28"/>
                  <a:gd name="T18" fmla="*/ 27 w 46"/>
                  <a:gd name="T19" fmla="*/ 21 h 28"/>
                  <a:gd name="T20" fmla="*/ 15 w 46"/>
                  <a:gd name="T21" fmla="*/ 28 h 28"/>
                  <a:gd name="T22" fmla="*/ 13 w 46"/>
                  <a:gd name="T23" fmla="*/ 28 h 28"/>
                  <a:gd name="T24" fmla="*/ 8 w 46"/>
                  <a:gd name="T25" fmla="*/ 26 h 28"/>
                  <a:gd name="T26" fmla="*/ 2 w 46"/>
                  <a:gd name="T27" fmla="*/ 23 h 28"/>
                  <a:gd name="T28" fmla="*/ 0 w 46"/>
                  <a:gd name="T29" fmla="*/ 15 h 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6"/>
                  <a:gd name="T46" fmla="*/ 0 h 28"/>
                  <a:gd name="T47" fmla="*/ 46 w 46"/>
                  <a:gd name="T48" fmla="*/ 28 h 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6" h="28">
                    <a:moveTo>
                      <a:pt x="0" y="15"/>
                    </a:moveTo>
                    <a:lnTo>
                      <a:pt x="3" y="17"/>
                    </a:lnTo>
                    <a:lnTo>
                      <a:pt x="12" y="14"/>
                    </a:lnTo>
                    <a:lnTo>
                      <a:pt x="13" y="8"/>
                    </a:lnTo>
                    <a:lnTo>
                      <a:pt x="27" y="9"/>
                    </a:lnTo>
                    <a:lnTo>
                      <a:pt x="46" y="0"/>
                    </a:lnTo>
                    <a:lnTo>
                      <a:pt x="46" y="1"/>
                    </a:lnTo>
                    <a:lnTo>
                      <a:pt x="33" y="11"/>
                    </a:lnTo>
                    <a:lnTo>
                      <a:pt x="36" y="18"/>
                    </a:lnTo>
                    <a:lnTo>
                      <a:pt x="27" y="21"/>
                    </a:lnTo>
                    <a:lnTo>
                      <a:pt x="15" y="28"/>
                    </a:lnTo>
                    <a:lnTo>
                      <a:pt x="13" y="28"/>
                    </a:lnTo>
                    <a:lnTo>
                      <a:pt x="8" y="26"/>
                    </a:lnTo>
                    <a:lnTo>
                      <a:pt x="2" y="23"/>
                    </a:lnTo>
                    <a:lnTo>
                      <a:pt x="0" y="15"/>
                    </a:lnTo>
                    <a:close/>
                  </a:path>
                </a:pathLst>
              </a:custGeom>
              <a:grpFill/>
              <a:ln w="9525" cap="flat" cmpd="sng">
                <a:solidFill>
                  <a:schemeClr val="bg1"/>
                </a:solidFill>
                <a:prstDash val="solid"/>
                <a:round/>
                <a:headEnd type="none" w="med" len="med"/>
                <a:tailEnd type="none" w="med" len="med"/>
              </a:ln>
            </p:spPr>
            <p:txBody>
              <a:bodyPr/>
              <a:lstStyle/>
              <a:p>
                <a:endParaRPr lang="en-GB">
                  <a:solidFill>
                    <a:prstClr val="black"/>
                  </a:solidFill>
                </a:endParaRPr>
              </a:p>
            </p:txBody>
          </p:sp>
        </p:grpSp>
        <p:sp>
          <p:nvSpPr>
            <p:cNvPr id="203" name="Rounded Rectangle 202"/>
            <p:cNvSpPr/>
            <p:nvPr/>
          </p:nvSpPr>
          <p:spPr bwMode="auto">
            <a:xfrm>
              <a:off x="980124" y="-200163"/>
              <a:ext cx="6199581" cy="4031311"/>
            </a:xfrm>
            <a:prstGeom prst="roundRect">
              <a:avLst/>
            </a:prstGeom>
            <a:noFill/>
            <a:ln w="19050" cap="flat" cmpd="sng" algn="ctr">
              <a:solidFill>
                <a:schemeClr val="bg1"/>
              </a:solidFill>
              <a:prstDash val="sys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sp>
        <p:nvSpPr>
          <p:cNvPr id="209" name="5-Point Star 208"/>
          <p:cNvSpPr/>
          <p:nvPr/>
        </p:nvSpPr>
        <p:spPr bwMode="auto">
          <a:xfrm>
            <a:off x="6180698" y="3918523"/>
            <a:ext cx="224718" cy="224718"/>
          </a:xfrm>
          <a:prstGeom prst="star5">
            <a:avLst/>
          </a:prstGeom>
          <a:ln>
            <a:headEnd type="none" w="med" len="med"/>
            <a:tailEnd type="none" w="med" len="med"/>
          </a:ln>
          <a:ex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pic>
        <p:nvPicPr>
          <p:cNvPr id="14" name="Picture 1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986733" y="2101619"/>
            <a:ext cx="612648" cy="612648"/>
          </a:xfrm>
          <a:prstGeom prst="rect">
            <a:avLst/>
          </a:prstGeom>
        </p:spPr>
      </p:pic>
    </p:spTree>
    <p:extLst>
      <p:ext uri="{BB962C8B-B14F-4D97-AF65-F5344CB8AC3E}">
        <p14:creationId xmlns:p14="http://schemas.microsoft.com/office/powerpoint/2010/main" val="3340390095"/>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solidFill>
                  <a:srgbClr val="FFFFFF"/>
                </a:solidFill>
              </a:rPr>
              <a:t> - </a:t>
            </a:r>
            <a:fld id="{8FAC1CE3-0013-4A1C-AA61-A816E609AAE0}" type="slidenum">
              <a:rPr lang="en-US" smtClean="0">
                <a:solidFill>
                  <a:srgbClr val="FFFFFF"/>
                </a:solidFill>
              </a:rPr>
              <a:pPr/>
              <a:t>19</a:t>
            </a:fld>
            <a:r>
              <a:rPr lang="en-US" smtClean="0">
                <a:solidFill>
                  <a:srgbClr val="FFFFFF"/>
                </a:solidFill>
              </a:rPr>
              <a:t> -</a:t>
            </a:r>
            <a:endParaRPr lang="en-US">
              <a:solidFill>
                <a:srgbClr val="FFFFFF"/>
              </a:solidFill>
            </a:endParaRPr>
          </a:p>
        </p:txBody>
      </p:sp>
      <p:sp>
        <p:nvSpPr>
          <p:cNvPr id="3" name="Title 1"/>
          <p:cNvSpPr txBox="1">
            <a:spLocks/>
          </p:cNvSpPr>
          <p:nvPr/>
        </p:nvSpPr>
        <p:spPr>
          <a:xfrm>
            <a:off x="139147" y="139465"/>
            <a:ext cx="886968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pPr algn="ctr"/>
            <a:r>
              <a:rPr lang="en-US" sz="2800" kern="0" dirty="0" smtClean="0">
                <a:solidFill>
                  <a:srgbClr val="000000"/>
                </a:solidFill>
              </a:rPr>
              <a:t>Aided Awareness of Various Medical Conditions</a:t>
            </a:r>
            <a:endParaRPr lang="en-US" sz="2800" kern="0" dirty="0">
              <a:solidFill>
                <a:srgbClr val="000000"/>
              </a:solidFill>
            </a:endParaRPr>
          </a:p>
        </p:txBody>
      </p:sp>
      <p:sp>
        <p:nvSpPr>
          <p:cNvPr id="4" name="TextBox 3"/>
          <p:cNvSpPr txBox="1"/>
          <p:nvPr/>
        </p:nvSpPr>
        <p:spPr>
          <a:xfrm>
            <a:off x="2496709" y="755628"/>
            <a:ext cx="4015409" cy="369332"/>
          </a:xfrm>
          <a:prstGeom prst="rect">
            <a:avLst/>
          </a:prstGeom>
          <a:noFill/>
        </p:spPr>
        <p:txBody>
          <a:bodyPr wrap="square" rtlCol="0">
            <a:spAutoFit/>
          </a:bodyPr>
          <a:lstStyle/>
          <a:p>
            <a:pPr algn="ctr"/>
            <a:r>
              <a:rPr lang="en-US" dirty="0">
                <a:solidFill>
                  <a:srgbClr val="000000"/>
                </a:solidFill>
                <a:latin typeface="Arial" panose="020B0604020202020204" pitchFamily="34" charset="0"/>
                <a:cs typeface="Arial" panose="020B0604020202020204" pitchFamily="34" charset="0"/>
              </a:rPr>
              <a:t>Among Adults 18+</a:t>
            </a:r>
          </a:p>
        </p:txBody>
      </p:sp>
      <p:sp>
        <p:nvSpPr>
          <p:cNvPr id="5" name="Rectangle 4"/>
          <p:cNvSpPr/>
          <p:nvPr/>
        </p:nvSpPr>
        <p:spPr>
          <a:xfrm>
            <a:off x="83490" y="6285911"/>
            <a:ext cx="7033137" cy="584775"/>
          </a:xfrm>
          <a:prstGeom prst="rect">
            <a:avLst/>
          </a:prstGeom>
        </p:spPr>
        <p:txBody>
          <a:bodyPr wrap="square">
            <a:spAutoFit/>
          </a:bodyPr>
          <a:lstStyle/>
          <a:p>
            <a:r>
              <a:rPr lang="en-US" sz="800" dirty="0">
                <a:solidFill>
                  <a:srgbClr val="000000"/>
                </a:solidFill>
                <a:latin typeface="Arial" panose="020B0604020202020204" pitchFamily="34" charset="0"/>
                <a:cs typeface="Arial" panose="020B0604020202020204" pitchFamily="34" charset="0"/>
              </a:rPr>
              <a:t>Base: All Respondents.</a:t>
            </a:r>
          </a:p>
          <a:p>
            <a:r>
              <a:rPr lang="en-US" sz="800" dirty="0">
                <a:solidFill>
                  <a:srgbClr val="000000"/>
                </a:solidFill>
                <a:latin typeface="Arial" panose="020B0604020202020204" pitchFamily="34" charset="0"/>
                <a:cs typeface="Arial" panose="020B0604020202020204" pitchFamily="34" charset="0"/>
              </a:rPr>
              <a:t>Q1.  For each medical condition or term listed, indicate if you are aware of or have ever heard the term</a:t>
            </a:r>
            <a:r>
              <a:rPr lang="en-US" sz="800" dirty="0" smtClean="0">
                <a:solidFill>
                  <a:srgbClr val="000000"/>
                </a:solidFill>
                <a:latin typeface="Arial" panose="020B0604020202020204" pitchFamily="34" charset="0"/>
                <a:cs typeface="Arial" panose="020B0604020202020204" pitchFamily="34" charset="0"/>
              </a:rPr>
              <a:t>.</a:t>
            </a:r>
          </a:p>
          <a:p>
            <a:r>
              <a:rPr lang="en-US" sz="800" i="1" dirty="0">
                <a:solidFill>
                  <a:srgbClr val="000000"/>
                </a:solidFill>
                <a:latin typeface="Arial" panose="020B0604020202020204" pitchFamily="34" charset="0"/>
                <a:cs typeface="Arial" panose="020B0604020202020204" pitchFamily="34" charset="0"/>
              </a:rPr>
              <a:t>*Aided Awareness indicates respondents were shown a list of terms from which to select their response.</a:t>
            </a:r>
          </a:p>
          <a:p>
            <a:r>
              <a:rPr lang="en-US" sz="800" dirty="0" smtClean="0">
                <a:solidFill>
                  <a:srgbClr val="000000"/>
                </a:solidFill>
                <a:latin typeface="Arial" panose="020B0604020202020204" pitchFamily="34" charset="0"/>
                <a:cs typeface="Arial" panose="020B0604020202020204" pitchFamily="34" charset="0"/>
              </a:rPr>
              <a:t> </a:t>
            </a:r>
            <a:endParaRPr lang="en-US" sz="800" dirty="0">
              <a:solidFill>
                <a:srgbClr val="000000"/>
              </a:solidFill>
              <a:latin typeface="Arial" panose="020B0604020202020204" pitchFamily="34" charset="0"/>
              <a:cs typeface="Arial" panose="020B0604020202020204" pitchFamily="34" charset="0"/>
            </a:endParaRPr>
          </a:p>
        </p:txBody>
      </p:sp>
      <p:grpSp>
        <p:nvGrpSpPr>
          <p:cNvPr id="14" name="Group 13"/>
          <p:cNvGrpSpPr/>
          <p:nvPr/>
        </p:nvGrpSpPr>
        <p:grpSpPr>
          <a:xfrm>
            <a:off x="536697" y="1011855"/>
            <a:ext cx="3371459" cy="1735277"/>
            <a:chOff x="147098" y="1011855"/>
            <a:chExt cx="3371459" cy="1735277"/>
          </a:xfrm>
        </p:grpSpPr>
        <p:graphicFrame>
          <p:nvGraphicFramePr>
            <p:cNvPr id="6" name="Chart 5"/>
            <p:cNvGraphicFramePr/>
            <p:nvPr>
              <p:extLst>
                <p:ext uri="{D42A27DB-BD31-4B8C-83A1-F6EECF244321}">
                  <p14:modId xmlns:p14="http://schemas.microsoft.com/office/powerpoint/2010/main" val="251875667"/>
                </p:ext>
              </p:extLst>
            </p:nvPr>
          </p:nvGraphicFramePr>
          <p:xfrm>
            <a:off x="147098" y="1011855"/>
            <a:ext cx="3371459" cy="1735277"/>
          </p:xfrm>
          <a:graphic>
            <a:graphicData uri="http://schemas.openxmlformats.org/drawingml/2006/chart">
              <c:chart xmlns:c="http://schemas.openxmlformats.org/drawingml/2006/chart" xmlns:r="http://schemas.openxmlformats.org/officeDocument/2006/relationships" r:id="rId2"/>
            </a:graphicData>
          </a:graphic>
        </p:graphicFrame>
        <p:sp>
          <p:nvSpPr>
            <p:cNvPr id="7" name="TextBox 6"/>
            <p:cNvSpPr txBox="1"/>
            <p:nvPr/>
          </p:nvSpPr>
          <p:spPr>
            <a:xfrm>
              <a:off x="903801" y="1214726"/>
              <a:ext cx="2058500" cy="498598"/>
            </a:xfrm>
            <a:prstGeom prst="rect">
              <a:avLst/>
            </a:prstGeom>
            <a:noFill/>
          </p:spPr>
          <p:txBody>
            <a:bodyPr wrap="square" rtlCol="0" anchor="b">
              <a:spAutoFit/>
            </a:bodyPr>
            <a:lstStyle/>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a:p>
              <a:pPr algn="ctr">
                <a:lnSpc>
                  <a:spcPct val="80000"/>
                </a:lnSpc>
              </a:pPr>
              <a:r>
                <a:rPr lang="en-CA" sz="1100" b="1" dirty="0">
                  <a:solidFill>
                    <a:srgbClr val="0D204A">
                      <a:lumMod val="90000"/>
                      <a:lumOff val="10000"/>
                    </a:srgbClr>
                  </a:solidFill>
                  <a:latin typeface="Arial" panose="020B0604020202020204" pitchFamily="34" charset="0"/>
                  <a:cs typeface="Arial" panose="020B0604020202020204" pitchFamily="34" charset="0"/>
                </a:rPr>
                <a:t>PROSTATE CANCER</a:t>
              </a:r>
            </a:p>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p:txBody>
        </p:sp>
      </p:grpSp>
      <p:grpSp>
        <p:nvGrpSpPr>
          <p:cNvPr id="15" name="Group 14"/>
          <p:cNvGrpSpPr/>
          <p:nvPr/>
        </p:nvGrpSpPr>
        <p:grpSpPr>
          <a:xfrm>
            <a:off x="401530" y="1589700"/>
            <a:ext cx="3291835" cy="361638"/>
            <a:chOff x="11931" y="1518141"/>
            <a:chExt cx="3291835" cy="361638"/>
          </a:xfrm>
        </p:grpSpPr>
        <p:cxnSp>
          <p:nvCxnSpPr>
            <p:cNvPr id="9" name="Straight Connector 8"/>
            <p:cNvCxnSpPr/>
            <p:nvPr/>
          </p:nvCxnSpPr>
          <p:spPr bwMode="auto">
            <a:xfrm>
              <a:off x="469126" y="1757239"/>
              <a:ext cx="2834640" cy="0"/>
            </a:xfrm>
            <a:prstGeom prst="line">
              <a:avLst/>
            </a:prstGeom>
            <a:solidFill>
              <a:schemeClr val="accent1"/>
            </a:solidFill>
            <a:ln w="9525" cap="flat" cmpd="sng" algn="ctr">
              <a:solidFill>
                <a:srgbClr val="FF0000"/>
              </a:solidFill>
              <a:prstDash val="sysDot"/>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1" name="TextBox 10"/>
            <p:cNvSpPr txBox="1"/>
            <p:nvPr/>
          </p:nvSpPr>
          <p:spPr>
            <a:xfrm>
              <a:off x="132366" y="1625863"/>
              <a:ext cx="471934" cy="253916"/>
            </a:xfrm>
            <a:prstGeom prst="rect">
              <a:avLst/>
            </a:prstGeom>
            <a:noFill/>
          </p:spPr>
          <p:txBody>
            <a:bodyPr wrap="square" rtlCol="0">
              <a:spAutoFit/>
            </a:bodyPr>
            <a:lstStyle/>
            <a:p>
              <a:pPr algn="ctr" fontAlgn="auto">
                <a:spcBef>
                  <a:spcPts val="0"/>
                </a:spcBef>
                <a:spcAft>
                  <a:spcPts val="0"/>
                </a:spcAft>
              </a:pPr>
              <a:r>
                <a:rPr lang="en-CA" sz="1050" b="1" dirty="0">
                  <a:solidFill>
                    <a:srgbClr val="C00000"/>
                  </a:solidFill>
                  <a:latin typeface="Arial" panose="020B0604020202020204" pitchFamily="34" charset="0"/>
                  <a:cs typeface="Arial" panose="020B0604020202020204" pitchFamily="34" charset="0"/>
                </a:rPr>
                <a:t>82%</a:t>
              </a:r>
            </a:p>
          </p:txBody>
        </p:sp>
        <p:sp>
          <p:nvSpPr>
            <p:cNvPr id="13" name="TextBox 12"/>
            <p:cNvSpPr txBox="1"/>
            <p:nvPr/>
          </p:nvSpPr>
          <p:spPr>
            <a:xfrm>
              <a:off x="11931" y="1518141"/>
              <a:ext cx="693244" cy="215444"/>
            </a:xfrm>
            <a:prstGeom prst="rect">
              <a:avLst/>
            </a:prstGeom>
            <a:noFill/>
          </p:spPr>
          <p:txBody>
            <a:bodyPr wrap="square" rtlCol="0">
              <a:spAutoFit/>
            </a:bodyPr>
            <a:lstStyle/>
            <a:p>
              <a:pPr algn="ctr" fontAlgn="auto">
                <a:spcBef>
                  <a:spcPts val="0"/>
                </a:spcBef>
                <a:spcAft>
                  <a:spcPts val="0"/>
                </a:spcAft>
              </a:pPr>
              <a:r>
                <a:rPr lang="en-CA" sz="800" b="1" dirty="0">
                  <a:solidFill>
                    <a:srgbClr val="C00000"/>
                  </a:solidFill>
                  <a:latin typeface="Arial" panose="020B0604020202020204" pitchFamily="34" charset="0"/>
                  <a:cs typeface="Arial" panose="020B0604020202020204" pitchFamily="34" charset="0"/>
                </a:rPr>
                <a:t>MEAN</a:t>
              </a:r>
            </a:p>
          </p:txBody>
        </p:sp>
      </p:grpSp>
      <p:grpSp>
        <p:nvGrpSpPr>
          <p:cNvPr id="16" name="Group 15"/>
          <p:cNvGrpSpPr/>
          <p:nvPr/>
        </p:nvGrpSpPr>
        <p:grpSpPr>
          <a:xfrm>
            <a:off x="538028" y="2668325"/>
            <a:ext cx="3371459" cy="1735277"/>
            <a:chOff x="147098" y="1011855"/>
            <a:chExt cx="3371459" cy="1735277"/>
          </a:xfrm>
        </p:grpSpPr>
        <p:graphicFrame>
          <p:nvGraphicFramePr>
            <p:cNvPr id="17" name="Chart 16"/>
            <p:cNvGraphicFramePr/>
            <p:nvPr>
              <p:extLst>
                <p:ext uri="{D42A27DB-BD31-4B8C-83A1-F6EECF244321}">
                  <p14:modId xmlns:p14="http://schemas.microsoft.com/office/powerpoint/2010/main" val="3004985196"/>
                </p:ext>
              </p:extLst>
            </p:nvPr>
          </p:nvGraphicFramePr>
          <p:xfrm>
            <a:off x="147098" y="1011855"/>
            <a:ext cx="3371459" cy="1735277"/>
          </p:xfrm>
          <a:graphic>
            <a:graphicData uri="http://schemas.openxmlformats.org/drawingml/2006/chart">
              <c:chart xmlns:c="http://schemas.openxmlformats.org/drawingml/2006/chart" xmlns:r="http://schemas.openxmlformats.org/officeDocument/2006/relationships" r:id="rId3"/>
            </a:graphicData>
          </a:graphic>
        </p:graphicFrame>
        <p:sp>
          <p:nvSpPr>
            <p:cNvPr id="18" name="TextBox 17"/>
            <p:cNvSpPr txBox="1"/>
            <p:nvPr/>
          </p:nvSpPr>
          <p:spPr>
            <a:xfrm>
              <a:off x="903801" y="1230628"/>
              <a:ext cx="2058500" cy="498598"/>
            </a:xfrm>
            <a:prstGeom prst="rect">
              <a:avLst/>
            </a:prstGeom>
            <a:noFill/>
          </p:spPr>
          <p:txBody>
            <a:bodyPr wrap="square" rtlCol="0">
              <a:spAutoFit/>
            </a:bodyPr>
            <a:lstStyle/>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a:p>
              <a:pPr algn="ctr">
                <a:lnSpc>
                  <a:spcPct val="80000"/>
                </a:lnSpc>
              </a:pPr>
              <a:r>
                <a:rPr lang="en-CA" sz="1100" b="1" dirty="0">
                  <a:solidFill>
                    <a:srgbClr val="0D204A">
                      <a:lumMod val="90000"/>
                      <a:lumOff val="10000"/>
                    </a:srgbClr>
                  </a:solidFill>
                  <a:latin typeface="Arial" panose="020B0604020202020204" pitchFamily="34" charset="0"/>
                  <a:cs typeface="Arial" panose="020B0604020202020204" pitchFamily="34" charset="0"/>
                </a:rPr>
                <a:t>THROMBOSIS</a:t>
              </a:r>
            </a:p>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p:txBody>
        </p:sp>
      </p:grpSp>
      <p:grpSp>
        <p:nvGrpSpPr>
          <p:cNvPr id="19" name="Group 18"/>
          <p:cNvGrpSpPr/>
          <p:nvPr/>
        </p:nvGrpSpPr>
        <p:grpSpPr>
          <a:xfrm>
            <a:off x="402861" y="3380006"/>
            <a:ext cx="3291835" cy="361638"/>
            <a:chOff x="11931" y="1518141"/>
            <a:chExt cx="3291835" cy="361638"/>
          </a:xfrm>
        </p:grpSpPr>
        <p:cxnSp>
          <p:nvCxnSpPr>
            <p:cNvPr id="20" name="Straight Connector 19"/>
            <p:cNvCxnSpPr/>
            <p:nvPr/>
          </p:nvCxnSpPr>
          <p:spPr bwMode="auto">
            <a:xfrm>
              <a:off x="469126" y="1757239"/>
              <a:ext cx="2834640" cy="0"/>
            </a:xfrm>
            <a:prstGeom prst="line">
              <a:avLst/>
            </a:prstGeom>
            <a:solidFill>
              <a:schemeClr val="accent1"/>
            </a:solidFill>
            <a:ln w="9525" cap="flat" cmpd="sng" algn="ctr">
              <a:solidFill>
                <a:srgbClr val="FF0000"/>
              </a:solidFill>
              <a:prstDash val="sysDot"/>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1" name="TextBox 20"/>
            <p:cNvSpPr txBox="1"/>
            <p:nvPr/>
          </p:nvSpPr>
          <p:spPr>
            <a:xfrm>
              <a:off x="132366" y="1625863"/>
              <a:ext cx="471934" cy="253916"/>
            </a:xfrm>
            <a:prstGeom prst="rect">
              <a:avLst/>
            </a:prstGeom>
            <a:noFill/>
          </p:spPr>
          <p:txBody>
            <a:bodyPr wrap="square" rtlCol="0">
              <a:spAutoFit/>
            </a:bodyPr>
            <a:lstStyle/>
            <a:p>
              <a:pPr algn="ctr" fontAlgn="auto">
                <a:spcBef>
                  <a:spcPts val="0"/>
                </a:spcBef>
                <a:spcAft>
                  <a:spcPts val="0"/>
                </a:spcAft>
              </a:pPr>
              <a:r>
                <a:rPr lang="en-CA" sz="1050" b="1" dirty="0">
                  <a:solidFill>
                    <a:srgbClr val="C00000"/>
                  </a:solidFill>
                  <a:latin typeface="Arial" panose="020B0604020202020204" pitchFamily="34" charset="0"/>
                  <a:cs typeface="Arial" panose="020B0604020202020204" pitchFamily="34" charset="0"/>
                </a:rPr>
                <a:t>68%</a:t>
              </a:r>
            </a:p>
          </p:txBody>
        </p:sp>
        <p:sp>
          <p:nvSpPr>
            <p:cNvPr id="22" name="TextBox 21"/>
            <p:cNvSpPr txBox="1"/>
            <p:nvPr/>
          </p:nvSpPr>
          <p:spPr>
            <a:xfrm>
              <a:off x="11931" y="1518141"/>
              <a:ext cx="693244" cy="215444"/>
            </a:xfrm>
            <a:prstGeom prst="rect">
              <a:avLst/>
            </a:prstGeom>
            <a:noFill/>
          </p:spPr>
          <p:txBody>
            <a:bodyPr wrap="square" rtlCol="0">
              <a:spAutoFit/>
            </a:bodyPr>
            <a:lstStyle/>
            <a:p>
              <a:pPr algn="ctr" fontAlgn="auto">
                <a:spcBef>
                  <a:spcPts val="0"/>
                </a:spcBef>
                <a:spcAft>
                  <a:spcPts val="0"/>
                </a:spcAft>
              </a:pPr>
              <a:r>
                <a:rPr lang="en-CA" sz="800" b="1" dirty="0">
                  <a:solidFill>
                    <a:srgbClr val="C00000"/>
                  </a:solidFill>
                  <a:latin typeface="Arial" panose="020B0604020202020204" pitchFamily="34" charset="0"/>
                  <a:cs typeface="Arial" panose="020B0604020202020204" pitchFamily="34" charset="0"/>
                </a:rPr>
                <a:t>MEAN</a:t>
              </a:r>
            </a:p>
          </p:txBody>
        </p:sp>
      </p:grpSp>
      <p:grpSp>
        <p:nvGrpSpPr>
          <p:cNvPr id="23" name="Group 22"/>
          <p:cNvGrpSpPr/>
          <p:nvPr/>
        </p:nvGrpSpPr>
        <p:grpSpPr>
          <a:xfrm>
            <a:off x="5041031" y="1007645"/>
            <a:ext cx="3371459" cy="1735277"/>
            <a:chOff x="147098" y="1011855"/>
            <a:chExt cx="3371459" cy="1735277"/>
          </a:xfrm>
        </p:grpSpPr>
        <p:graphicFrame>
          <p:nvGraphicFramePr>
            <p:cNvPr id="24" name="Chart 23"/>
            <p:cNvGraphicFramePr/>
            <p:nvPr>
              <p:extLst>
                <p:ext uri="{D42A27DB-BD31-4B8C-83A1-F6EECF244321}">
                  <p14:modId xmlns:p14="http://schemas.microsoft.com/office/powerpoint/2010/main" val="1065407040"/>
                </p:ext>
              </p:extLst>
            </p:nvPr>
          </p:nvGraphicFramePr>
          <p:xfrm>
            <a:off x="147098" y="1011855"/>
            <a:ext cx="3371459" cy="1735277"/>
          </p:xfrm>
          <a:graphic>
            <a:graphicData uri="http://schemas.openxmlformats.org/drawingml/2006/chart">
              <c:chart xmlns:c="http://schemas.openxmlformats.org/drawingml/2006/chart" xmlns:r="http://schemas.openxmlformats.org/officeDocument/2006/relationships" r:id="rId4"/>
            </a:graphicData>
          </a:graphic>
        </p:graphicFrame>
        <p:sp>
          <p:nvSpPr>
            <p:cNvPr id="25" name="TextBox 24"/>
            <p:cNvSpPr txBox="1"/>
            <p:nvPr/>
          </p:nvSpPr>
          <p:spPr>
            <a:xfrm>
              <a:off x="903801" y="1230628"/>
              <a:ext cx="2058500" cy="498598"/>
            </a:xfrm>
            <a:prstGeom prst="rect">
              <a:avLst/>
            </a:prstGeom>
            <a:noFill/>
          </p:spPr>
          <p:txBody>
            <a:bodyPr wrap="square" rtlCol="0">
              <a:spAutoFit/>
            </a:bodyPr>
            <a:lstStyle/>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a:p>
              <a:pPr algn="ctr">
                <a:lnSpc>
                  <a:spcPct val="80000"/>
                </a:lnSpc>
              </a:pPr>
              <a:r>
                <a:rPr lang="en-CA" sz="1100" b="1" dirty="0">
                  <a:solidFill>
                    <a:srgbClr val="0D204A">
                      <a:lumMod val="90000"/>
                      <a:lumOff val="10000"/>
                    </a:srgbClr>
                  </a:solidFill>
                  <a:latin typeface="Arial" panose="020B0604020202020204" pitchFamily="34" charset="0"/>
                  <a:cs typeface="Arial" panose="020B0604020202020204" pitchFamily="34" charset="0"/>
                </a:rPr>
                <a:t>DEEP VEIN THROMBOSIS</a:t>
              </a:r>
            </a:p>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p:txBody>
        </p:sp>
      </p:grpSp>
      <p:grpSp>
        <p:nvGrpSpPr>
          <p:cNvPr id="26" name="Group 25"/>
          <p:cNvGrpSpPr/>
          <p:nvPr/>
        </p:nvGrpSpPr>
        <p:grpSpPr>
          <a:xfrm>
            <a:off x="4905864" y="1911481"/>
            <a:ext cx="3291835" cy="361638"/>
            <a:chOff x="11931" y="1518141"/>
            <a:chExt cx="3291835" cy="361638"/>
          </a:xfrm>
        </p:grpSpPr>
        <p:cxnSp>
          <p:nvCxnSpPr>
            <p:cNvPr id="27" name="Straight Connector 26"/>
            <p:cNvCxnSpPr/>
            <p:nvPr/>
          </p:nvCxnSpPr>
          <p:spPr bwMode="auto">
            <a:xfrm>
              <a:off x="469126" y="1757239"/>
              <a:ext cx="2834640" cy="0"/>
            </a:xfrm>
            <a:prstGeom prst="line">
              <a:avLst/>
            </a:prstGeom>
            <a:solidFill>
              <a:schemeClr val="accent1"/>
            </a:solidFill>
            <a:ln w="9525" cap="flat" cmpd="sng" algn="ctr">
              <a:solidFill>
                <a:srgbClr val="FF0000"/>
              </a:solidFill>
              <a:prstDash val="sysDot"/>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8" name="TextBox 27"/>
            <p:cNvSpPr txBox="1"/>
            <p:nvPr/>
          </p:nvSpPr>
          <p:spPr>
            <a:xfrm>
              <a:off x="132366" y="1625863"/>
              <a:ext cx="471934" cy="253916"/>
            </a:xfrm>
            <a:prstGeom prst="rect">
              <a:avLst/>
            </a:prstGeom>
            <a:noFill/>
          </p:spPr>
          <p:txBody>
            <a:bodyPr wrap="square" rtlCol="0">
              <a:spAutoFit/>
            </a:bodyPr>
            <a:lstStyle/>
            <a:p>
              <a:pPr algn="ctr" fontAlgn="auto">
                <a:spcBef>
                  <a:spcPts val="0"/>
                </a:spcBef>
                <a:spcAft>
                  <a:spcPts val="0"/>
                </a:spcAft>
              </a:pPr>
              <a:r>
                <a:rPr lang="en-CA" sz="1050" b="1" dirty="0">
                  <a:solidFill>
                    <a:srgbClr val="C00000"/>
                  </a:solidFill>
                  <a:latin typeface="Arial" panose="020B0604020202020204" pitchFamily="34" charset="0"/>
                  <a:cs typeface="Arial" panose="020B0604020202020204" pitchFamily="34" charset="0"/>
                </a:rPr>
                <a:t>44%</a:t>
              </a:r>
            </a:p>
          </p:txBody>
        </p:sp>
        <p:sp>
          <p:nvSpPr>
            <p:cNvPr id="29" name="TextBox 28"/>
            <p:cNvSpPr txBox="1"/>
            <p:nvPr/>
          </p:nvSpPr>
          <p:spPr>
            <a:xfrm>
              <a:off x="11931" y="1518141"/>
              <a:ext cx="693244" cy="215444"/>
            </a:xfrm>
            <a:prstGeom prst="rect">
              <a:avLst/>
            </a:prstGeom>
            <a:noFill/>
          </p:spPr>
          <p:txBody>
            <a:bodyPr wrap="square" rtlCol="0">
              <a:spAutoFit/>
            </a:bodyPr>
            <a:lstStyle/>
            <a:p>
              <a:pPr algn="ctr" fontAlgn="auto">
                <a:spcBef>
                  <a:spcPts val="0"/>
                </a:spcBef>
                <a:spcAft>
                  <a:spcPts val="0"/>
                </a:spcAft>
              </a:pPr>
              <a:r>
                <a:rPr lang="en-CA" sz="800" b="1" dirty="0">
                  <a:solidFill>
                    <a:srgbClr val="C00000"/>
                  </a:solidFill>
                  <a:latin typeface="Arial" panose="020B0604020202020204" pitchFamily="34" charset="0"/>
                  <a:cs typeface="Arial" panose="020B0604020202020204" pitchFamily="34" charset="0"/>
                </a:rPr>
                <a:t>MEAN</a:t>
              </a:r>
            </a:p>
          </p:txBody>
        </p:sp>
      </p:grpSp>
      <p:grpSp>
        <p:nvGrpSpPr>
          <p:cNvPr id="33" name="Group 32"/>
          <p:cNvGrpSpPr/>
          <p:nvPr/>
        </p:nvGrpSpPr>
        <p:grpSpPr>
          <a:xfrm>
            <a:off x="529916" y="4275692"/>
            <a:ext cx="3371459" cy="1735277"/>
            <a:chOff x="147098" y="1011855"/>
            <a:chExt cx="3371459" cy="1735277"/>
          </a:xfrm>
        </p:grpSpPr>
        <p:graphicFrame>
          <p:nvGraphicFramePr>
            <p:cNvPr id="34" name="Chart 33"/>
            <p:cNvGraphicFramePr/>
            <p:nvPr>
              <p:extLst>
                <p:ext uri="{D42A27DB-BD31-4B8C-83A1-F6EECF244321}">
                  <p14:modId xmlns:p14="http://schemas.microsoft.com/office/powerpoint/2010/main" val="4087370462"/>
                </p:ext>
              </p:extLst>
            </p:nvPr>
          </p:nvGraphicFramePr>
          <p:xfrm>
            <a:off x="147098" y="1011855"/>
            <a:ext cx="3371459" cy="1735277"/>
          </p:xfrm>
          <a:graphic>
            <a:graphicData uri="http://schemas.openxmlformats.org/drawingml/2006/chart">
              <c:chart xmlns:c="http://schemas.openxmlformats.org/drawingml/2006/chart" xmlns:r="http://schemas.openxmlformats.org/officeDocument/2006/relationships" r:id="rId5"/>
            </a:graphicData>
          </a:graphic>
        </p:graphicFrame>
        <p:sp>
          <p:nvSpPr>
            <p:cNvPr id="35" name="TextBox 34"/>
            <p:cNvSpPr txBox="1"/>
            <p:nvPr/>
          </p:nvSpPr>
          <p:spPr>
            <a:xfrm>
              <a:off x="903801" y="1214726"/>
              <a:ext cx="2058500" cy="498598"/>
            </a:xfrm>
            <a:prstGeom prst="rect">
              <a:avLst/>
            </a:prstGeom>
            <a:noFill/>
          </p:spPr>
          <p:txBody>
            <a:bodyPr wrap="square" rtlCol="0" anchor="b">
              <a:spAutoFit/>
            </a:bodyPr>
            <a:lstStyle/>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a:p>
              <a:pPr algn="ctr">
                <a:lnSpc>
                  <a:spcPct val="80000"/>
                </a:lnSpc>
              </a:pPr>
              <a:r>
                <a:rPr lang="en-CA" sz="1100" b="1" dirty="0">
                  <a:solidFill>
                    <a:srgbClr val="0D204A">
                      <a:lumMod val="90000"/>
                      <a:lumOff val="10000"/>
                    </a:srgbClr>
                  </a:solidFill>
                  <a:latin typeface="Arial" panose="020B0604020202020204" pitchFamily="34" charset="0"/>
                  <a:cs typeface="Arial" panose="020B0604020202020204" pitchFamily="34" charset="0"/>
                </a:rPr>
                <a:t>PULMONARY EMBOLISM</a:t>
              </a:r>
            </a:p>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p:txBody>
        </p:sp>
      </p:grpSp>
      <p:grpSp>
        <p:nvGrpSpPr>
          <p:cNvPr id="36" name="Group 35"/>
          <p:cNvGrpSpPr/>
          <p:nvPr/>
        </p:nvGrpSpPr>
        <p:grpSpPr>
          <a:xfrm>
            <a:off x="394749" y="5109300"/>
            <a:ext cx="3291835" cy="361638"/>
            <a:chOff x="11931" y="1518141"/>
            <a:chExt cx="3291835" cy="361638"/>
          </a:xfrm>
        </p:grpSpPr>
        <p:cxnSp>
          <p:nvCxnSpPr>
            <p:cNvPr id="37" name="Straight Connector 36"/>
            <p:cNvCxnSpPr/>
            <p:nvPr/>
          </p:nvCxnSpPr>
          <p:spPr bwMode="auto">
            <a:xfrm>
              <a:off x="469126" y="1757239"/>
              <a:ext cx="2834640" cy="0"/>
            </a:xfrm>
            <a:prstGeom prst="line">
              <a:avLst/>
            </a:prstGeom>
            <a:solidFill>
              <a:schemeClr val="accent1"/>
            </a:solidFill>
            <a:ln w="9525" cap="flat" cmpd="sng" algn="ctr">
              <a:solidFill>
                <a:srgbClr val="FF0000"/>
              </a:solidFill>
              <a:prstDash val="sysDot"/>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8" name="TextBox 37"/>
            <p:cNvSpPr txBox="1"/>
            <p:nvPr/>
          </p:nvSpPr>
          <p:spPr>
            <a:xfrm>
              <a:off x="132366" y="1625863"/>
              <a:ext cx="471934" cy="253916"/>
            </a:xfrm>
            <a:prstGeom prst="rect">
              <a:avLst/>
            </a:prstGeom>
            <a:noFill/>
          </p:spPr>
          <p:txBody>
            <a:bodyPr wrap="square" rtlCol="0">
              <a:spAutoFit/>
            </a:bodyPr>
            <a:lstStyle/>
            <a:p>
              <a:pPr algn="ctr" fontAlgn="auto">
                <a:spcBef>
                  <a:spcPts val="0"/>
                </a:spcBef>
                <a:spcAft>
                  <a:spcPts val="0"/>
                </a:spcAft>
              </a:pPr>
              <a:r>
                <a:rPr lang="en-CA" sz="1050" b="1" dirty="0">
                  <a:solidFill>
                    <a:srgbClr val="C00000"/>
                  </a:solidFill>
                  <a:latin typeface="Arial" panose="020B0604020202020204" pitchFamily="34" charset="0"/>
                  <a:cs typeface="Arial" panose="020B0604020202020204" pitchFamily="34" charset="0"/>
                </a:rPr>
                <a:t>54%</a:t>
              </a:r>
            </a:p>
          </p:txBody>
        </p:sp>
        <p:sp>
          <p:nvSpPr>
            <p:cNvPr id="39" name="TextBox 38"/>
            <p:cNvSpPr txBox="1"/>
            <p:nvPr/>
          </p:nvSpPr>
          <p:spPr>
            <a:xfrm>
              <a:off x="11931" y="1518141"/>
              <a:ext cx="693244" cy="215444"/>
            </a:xfrm>
            <a:prstGeom prst="rect">
              <a:avLst/>
            </a:prstGeom>
            <a:noFill/>
          </p:spPr>
          <p:txBody>
            <a:bodyPr wrap="square" rtlCol="0">
              <a:spAutoFit/>
            </a:bodyPr>
            <a:lstStyle/>
            <a:p>
              <a:pPr algn="ctr" fontAlgn="auto">
                <a:spcBef>
                  <a:spcPts val="0"/>
                </a:spcBef>
                <a:spcAft>
                  <a:spcPts val="0"/>
                </a:spcAft>
              </a:pPr>
              <a:r>
                <a:rPr lang="en-CA" sz="800" b="1" dirty="0">
                  <a:solidFill>
                    <a:srgbClr val="C00000"/>
                  </a:solidFill>
                  <a:latin typeface="Arial" panose="020B0604020202020204" pitchFamily="34" charset="0"/>
                  <a:cs typeface="Arial" panose="020B0604020202020204" pitchFamily="34" charset="0"/>
                </a:rPr>
                <a:t>MEAN</a:t>
              </a:r>
            </a:p>
          </p:txBody>
        </p:sp>
      </p:grpSp>
      <p:grpSp>
        <p:nvGrpSpPr>
          <p:cNvPr id="40" name="Group 39"/>
          <p:cNvGrpSpPr/>
          <p:nvPr/>
        </p:nvGrpSpPr>
        <p:grpSpPr>
          <a:xfrm>
            <a:off x="5071429" y="2668325"/>
            <a:ext cx="3371459" cy="1735277"/>
            <a:chOff x="147098" y="1011855"/>
            <a:chExt cx="3371459" cy="1735277"/>
          </a:xfrm>
        </p:grpSpPr>
        <p:graphicFrame>
          <p:nvGraphicFramePr>
            <p:cNvPr id="41" name="Chart 40"/>
            <p:cNvGraphicFramePr/>
            <p:nvPr>
              <p:extLst>
                <p:ext uri="{D42A27DB-BD31-4B8C-83A1-F6EECF244321}">
                  <p14:modId xmlns:p14="http://schemas.microsoft.com/office/powerpoint/2010/main" val="665081634"/>
                </p:ext>
              </p:extLst>
            </p:nvPr>
          </p:nvGraphicFramePr>
          <p:xfrm>
            <a:off x="147098" y="1011855"/>
            <a:ext cx="3371459" cy="1735277"/>
          </p:xfrm>
          <a:graphic>
            <a:graphicData uri="http://schemas.openxmlformats.org/drawingml/2006/chart">
              <c:chart xmlns:c="http://schemas.openxmlformats.org/drawingml/2006/chart" xmlns:r="http://schemas.openxmlformats.org/officeDocument/2006/relationships" r:id="rId6"/>
            </a:graphicData>
          </a:graphic>
        </p:graphicFrame>
        <p:sp>
          <p:nvSpPr>
            <p:cNvPr id="42" name="TextBox 41"/>
            <p:cNvSpPr txBox="1"/>
            <p:nvPr/>
          </p:nvSpPr>
          <p:spPr>
            <a:xfrm>
              <a:off x="703844" y="1291156"/>
              <a:ext cx="2498058" cy="363176"/>
            </a:xfrm>
            <a:prstGeom prst="rect">
              <a:avLst/>
            </a:prstGeom>
            <a:noFill/>
          </p:spPr>
          <p:txBody>
            <a:bodyPr wrap="square" rtlCol="0" anchor="b">
              <a:spAutoFit/>
            </a:bodyPr>
            <a:lstStyle/>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a:p>
              <a:pPr algn="ctr">
                <a:lnSpc>
                  <a:spcPct val="80000"/>
                </a:lnSpc>
              </a:pPr>
              <a:r>
                <a:rPr lang="en-CA" sz="1100" b="1" dirty="0">
                  <a:solidFill>
                    <a:srgbClr val="0D204A">
                      <a:lumMod val="90000"/>
                      <a:lumOff val="10000"/>
                    </a:srgbClr>
                  </a:solidFill>
                  <a:latin typeface="Arial" panose="020B0604020202020204" pitchFamily="34" charset="0"/>
                  <a:cs typeface="Arial" panose="020B0604020202020204" pitchFamily="34" charset="0"/>
                </a:rPr>
                <a:t>HEMO-DISTENSION SYNDROME*</a:t>
              </a:r>
              <a:endParaRPr lang="en-CA" sz="1100" b="1" dirty="0">
                <a:solidFill>
                  <a:srgbClr val="FFFFFF">
                    <a:lumMod val="50000"/>
                  </a:srgbClr>
                </a:solidFill>
                <a:latin typeface="Arial" panose="020B0604020202020204" pitchFamily="34" charset="0"/>
                <a:cs typeface="Arial" panose="020B0604020202020204" pitchFamily="34" charset="0"/>
              </a:endParaRPr>
            </a:p>
          </p:txBody>
        </p:sp>
      </p:grpSp>
      <p:grpSp>
        <p:nvGrpSpPr>
          <p:cNvPr id="43" name="Group 42"/>
          <p:cNvGrpSpPr/>
          <p:nvPr/>
        </p:nvGrpSpPr>
        <p:grpSpPr>
          <a:xfrm>
            <a:off x="4936262" y="3890201"/>
            <a:ext cx="3291835" cy="361638"/>
            <a:chOff x="11931" y="1518141"/>
            <a:chExt cx="3291835" cy="361638"/>
          </a:xfrm>
        </p:grpSpPr>
        <p:cxnSp>
          <p:nvCxnSpPr>
            <p:cNvPr id="44" name="Straight Connector 43"/>
            <p:cNvCxnSpPr/>
            <p:nvPr/>
          </p:nvCxnSpPr>
          <p:spPr bwMode="auto">
            <a:xfrm>
              <a:off x="469126" y="1757239"/>
              <a:ext cx="2834640" cy="0"/>
            </a:xfrm>
            <a:prstGeom prst="line">
              <a:avLst/>
            </a:prstGeom>
            <a:solidFill>
              <a:schemeClr val="accent1"/>
            </a:solidFill>
            <a:ln w="9525" cap="flat" cmpd="sng" algn="ctr">
              <a:solidFill>
                <a:srgbClr val="FF0000"/>
              </a:solidFill>
              <a:prstDash val="sysDot"/>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5" name="TextBox 44"/>
            <p:cNvSpPr txBox="1"/>
            <p:nvPr/>
          </p:nvSpPr>
          <p:spPr>
            <a:xfrm>
              <a:off x="132366" y="1625863"/>
              <a:ext cx="471934" cy="253916"/>
            </a:xfrm>
            <a:prstGeom prst="rect">
              <a:avLst/>
            </a:prstGeom>
            <a:noFill/>
          </p:spPr>
          <p:txBody>
            <a:bodyPr wrap="square" rtlCol="0">
              <a:spAutoFit/>
            </a:bodyPr>
            <a:lstStyle/>
            <a:p>
              <a:pPr algn="ctr" fontAlgn="auto">
                <a:spcBef>
                  <a:spcPts val="0"/>
                </a:spcBef>
                <a:spcAft>
                  <a:spcPts val="0"/>
                </a:spcAft>
              </a:pPr>
              <a:r>
                <a:rPr lang="en-CA" sz="1050" b="1" dirty="0">
                  <a:solidFill>
                    <a:srgbClr val="C00000"/>
                  </a:solidFill>
                  <a:latin typeface="Arial" panose="020B0604020202020204" pitchFamily="34" charset="0"/>
                  <a:cs typeface="Arial" panose="020B0604020202020204" pitchFamily="34" charset="0"/>
                </a:rPr>
                <a:t>10%</a:t>
              </a:r>
            </a:p>
          </p:txBody>
        </p:sp>
        <p:sp>
          <p:nvSpPr>
            <p:cNvPr id="46" name="TextBox 45"/>
            <p:cNvSpPr txBox="1"/>
            <p:nvPr/>
          </p:nvSpPr>
          <p:spPr>
            <a:xfrm>
              <a:off x="11931" y="1518141"/>
              <a:ext cx="693244" cy="215444"/>
            </a:xfrm>
            <a:prstGeom prst="rect">
              <a:avLst/>
            </a:prstGeom>
            <a:noFill/>
          </p:spPr>
          <p:txBody>
            <a:bodyPr wrap="square" rtlCol="0">
              <a:spAutoFit/>
            </a:bodyPr>
            <a:lstStyle/>
            <a:p>
              <a:pPr algn="ctr" fontAlgn="auto">
                <a:spcBef>
                  <a:spcPts val="0"/>
                </a:spcBef>
                <a:spcAft>
                  <a:spcPts val="0"/>
                </a:spcAft>
              </a:pPr>
              <a:r>
                <a:rPr lang="en-CA" sz="800" b="1" dirty="0">
                  <a:solidFill>
                    <a:srgbClr val="C00000"/>
                  </a:solidFill>
                  <a:latin typeface="Arial" panose="020B0604020202020204" pitchFamily="34" charset="0"/>
                  <a:cs typeface="Arial" panose="020B0604020202020204" pitchFamily="34" charset="0"/>
                </a:rPr>
                <a:t>MEAN</a:t>
              </a:r>
            </a:p>
          </p:txBody>
        </p:sp>
      </p:grpSp>
      <p:sp>
        <p:nvSpPr>
          <p:cNvPr id="47" name="TextBox 46"/>
          <p:cNvSpPr txBox="1"/>
          <p:nvPr/>
        </p:nvSpPr>
        <p:spPr>
          <a:xfrm>
            <a:off x="7116627" y="4538246"/>
            <a:ext cx="1526442" cy="338554"/>
          </a:xfrm>
          <a:prstGeom prst="rect">
            <a:avLst/>
          </a:prstGeom>
          <a:noFill/>
        </p:spPr>
        <p:txBody>
          <a:bodyPr wrap="square" rtlCol="0">
            <a:spAutoFit/>
          </a:bodyPr>
          <a:lstStyle/>
          <a:p>
            <a:r>
              <a:rPr lang="en-US" sz="800" dirty="0">
                <a:solidFill>
                  <a:srgbClr val="000000">
                    <a:lumMod val="65000"/>
                    <a:lumOff val="35000"/>
                  </a:srgbClr>
                </a:solidFill>
                <a:latin typeface="Arial" panose="020B0604020202020204" pitchFamily="34" charset="0"/>
                <a:cs typeface="Arial" panose="020B0604020202020204" pitchFamily="34" charset="0"/>
              </a:rPr>
              <a:t>*Fictitious disease for reference of over-</a:t>
            </a:r>
            <a:r>
              <a:rPr lang="en-US" sz="800" dirty="0" err="1">
                <a:solidFill>
                  <a:srgbClr val="000000">
                    <a:lumMod val="65000"/>
                    <a:lumOff val="35000"/>
                  </a:srgbClr>
                </a:solidFill>
                <a:latin typeface="Arial" panose="020B0604020202020204" pitchFamily="34" charset="0"/>
                <a:cs typeface="Arial" panose="020B0604020202020204" pitchFamily="34" charset="0"/>
              </a:rPr>
              <a:t>agreeance</a:t>
            </a:r>
            <a:endParaRPr lang="en-US" sz="800" dirty="0">
              <a:solidFill>
                <a:srgbClr val="000000">
                  <a:lumMod val="65000"/>
                  <a:lumOff val="35000"/>
                </a:srgbClr>
              </a:solidFill>
              <a:latin typeface="Arial" panose="020B0604020202020204" pitchFamily="34" charset="0"/>
              <a:cs typeface="Arial" panose="020B0604020202020204" pitchFamily="34" charset="0"/>
            </a:endParaRPr>
          </a:p>
        </p:txBody>
      </p:sp>
      <p:graphicFrame>
        <p:nvGraphicFramePr>
          <p:cNvPr id="49" name="Table 48"/>
          <p:cNvGraphicFramePr>
            <a:graphicFrameLocks noGrp="1"/>
          </p:cNvGraphicFramePr>
          <p:nvPr>
            <p:extLst>
              <p:ext uri="{D42A27DB-BD31-4B8C-83A1-F6EECF244321}">
                <p14:modId xmlns:p14="http://schemas.microsoft.com/office/powerpoint/2010/main" val="1940507420"/>
              </p:ext>
            </p:extLst>
          </p:nvPr>
        </p:nvGraphicFramePr>
        <p:xfrm>
          <a:off x="914400" y="2692400"/>
          <a:ext cx="2743200" cy="190500"/>
        </p:xfrm>
        <a:graphic>
          <a:graphicData uri="http://schemas.openxmlformats.org/drawingml/2006/table">
            <a:tbl>
              <a:tblPr>
                <a:tableStyleId>{5C22544A-7EE6-4342-B048-85BDC9FD1C3A}</a:tableStyleId>
              </a:tblPr>
              <a:tblGrid>
                <a:gridCol w="304800"/>
                <a:gridCol w="304800"/>
                <a:gridCol w="304800"/>
                <a:gridCol w="304800"/>
                <a:gridCol w="304800"/>
                <a:gridCol w="304800"/>
                <a:gridCol w="304800"/>
                <a:gridCol w="304800"/>
                <a:gridCol w="304800"/>
              </a:tblGrid>
              <a:tr h="190500">
                <a:tc>
                  <a:txBody>
                    <a:bodyPr/>
                    <a:lstStyle/>
                    <a:p>
                      <a:pPr algn="ctr" fontAlgn="ctr"/>
                      <a:r>
                        <a:rPr lang="en-US" sz="800" u="none" strike="noStrike" dirty="0">
                          <a:solidFill>
                            <a:srgbClr val="FF0000"/>
                          </a:solidFill>
                          <a:effectLst/>
                          <a:latin typeface="Arial" pitchFamily="34" charset="0"/>
                          <a:cs typeface="Arial" pitchFamily="34" charset="0"/>
                        </a:rPr>
                        <a:t>A</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B</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C</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D</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E</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F</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G</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H</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I</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graphicFrame>
        <p:nvGraphicFramePr>
          <p:cNvPr id="50" name="Table 49"/>
          <p:cNvGraphicFramePr>
            <a:graphicFrameLocks noGrp="1"/>
          </p:cNvGraphicFramePr>
          <p:nvPr>
            <p:extLst>
              <p:ext uri="{D42A27DB-BD31-4B8C-83A1-F6EECF244321}">
                <p14:modId xmlns:p14="http://schemas.microsoft.com/office/powerpoint/2010/main" val="2863444364"/>
              </p:ext>
            </p:extLst>
          </p:nvPr>
        </p:nvGraphicFramePr>
        <p:xfrm>
          <a:off x="914400" y="4345458"/>
          <a:ext cx="2743200" cy="190500"/>
        </p:xfrm>
        <a:graphic>
          <a:graphicData uri="http://schemas.openxmlformats.org/drawingml/2006/table">
            <a:tbl>
              <a:tblPr>
                <a:tableStyleId>{5C22544A-7EE6-4342-B048-85BDC9FD1C3A}</a:tableStyleId>
              </a:tblPr>
              <a:tblGrid>
                <a:gridCol w="304800"/>
                <a:gridCol w="304800"/>
                <a:gridCol w="304800"/>
                <a:gridCol w="304800"/>
                <a:gridCol w="304800"/>
                <a:gridCol w="304800"/>
                <a:gridCol w="304800"/>
                <a:gridCol w="304800"/>
                <a:gridCol w="304800"/>
              </a:tblGrid>
              <a:tr h="190500">
                <a:tc>
                  <a:txBody>
                    <a:bodyPr/>
                    <a:lstStyle/>
                    <a:p>
                      <a:pPr algn="ctr" fontAlgn="ctr"/>
                      <a:r>
                        <a:rPr lang="en-US" sz="800" u="none" strike="noStrike" dirty="0">
                          <a:solidFill>
                            <a:srgbClr val="FF0000"/>
                          </a:solidFill>
                          <a:effectLst/>
                          <a:latin typeface="Arial" pitchFamily="34" charset="0"/>
                          <a:cs typeface="Arial" pitchFamily="34" charset="0"/>
                        </a:rPr>
                        <a:t>A</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B</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C</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D</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E</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F</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G</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H</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I</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graphicFrame>
        <p:nvGraphicFramePr>
          <p:cNvPr id="51" name="Table 50"/>
          <p:cNvGraphicFramePr>
            <a:graphicFrameLocks noGrp="1"/>
          </p:cNvGraphicFramePr>
          <p:nvPr>
            <p:extLst>
              <p:ext uri="{D42A27DB-BD31-4B8C-83A1-F6EECF244321}">
                <p14:modId xmlns:p14="http://schemas.microsoft.com/office/powerpoint/2010/main" val="956072617"/>
              </p:ext>
            </p:extLst>
          </p:nvPr>
        </p:nvGraphicFramePr>
        <p:xfrm>
          <a:off x="914400" y="5955957"/>
          <a:ext cx="2743200" cy="190500"/>
        </p:xfrm>
        <a:graphic>
          <a:graphicData uri="http://schemas.openxmlformats.org/drawingml/2006/table">
            <a:tbl>
              <a:tblPr>
                <a:tableStyleId>{5C22544A-7EE6-4342-B048-85BDC9FD1C3A}</a:tableStyleId>
              </a:tblPr>
              <a:tblGrid>
                <a:gridCol w="304800"/>
                <a:gridCol w="304800"/>
                <a:gridCol w="304800"/>
                <a:gridCol w="304800"/>
                <a:gridCol w="304800"/>
                <a:gridCol w="304800"/>
                <a:gridCol w="304800"/>
                <a:gridCol w="304800"/>
                <a:gridCol w="304800"/>
              </a:tblGrid>
              <a:tr h="190500">
                <a:tc>
                  <a:txBody>
                    <a:bodyPr/>
                    <a:lstStyle/>
                    <a:p>
                      <a:pPr algn="ctr" fontAlgn="ctr"/>
                      <a:r>
                        <a:rPr lang="en-US" sz="800" u="none" strike="noStrike" dirty="0">
                          <a:solidFill>
                            <a:srgbClr val="FF0000"/>
                          </a:solidFill>
                          <a:effectLst/>
                          <a:latin typeface="Arial" pitchFamily="34" charset="0"/>
                          <a:cs typeface="Arial" pitchFamily="34" charset="0"/>
                        </a:rPr>
                        <a:t>A</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B</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C</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D</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E</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F</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G</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H</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I</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graphicFrame>
        <p:nvGraphicFramePr>
          <p:cNvPr id="52" name="Table 51"/>
          <p:cNvGraphicFramePr>
            <a:graphicFrameLocks noGrp="1"/>
          </p:cNvGraphicFramePr>
          <p:nvPr>
            <p:extLst>
              <p:ext uri="{D42A27DB-BD31-4B8C-83A1-F6EECF244321}">
                <p14:modId xmlns:p14="http://schemas.microsoft.com/office/powerpoint/2010/main" val="2039496120"/>
              </p:ext>
            </p:extLst>
          </p:nvPr>
        </p:nvGraphicFramePr>
        <p:xfrm>
          <a:off x="5410200" y="2679357"/>
          <a:ext cx="2743200" cy="190500"/>
        </p:xfrm>
        <a:graphic>
          <a:graphicData uri="http://schemas.openxmlformats.org/drawingml/2006/table">
            <a:tbl>
              <a:tblPr>
                <a:tableStyleId>{5C22544A-7EE6-4342-B048-85BDC9FD1C3A}</a:tableStyleId>
              </a:tblPr>
              <a:tblGrid>
                <a:gridCol w="304800"/>
                <a:gridCol w="304800"/>
                <a:gridCol w="304800"/>
                <a:gridCol w="304800"/>
                <a:gridCol w="304800"/>
                <a:gridCol w="304800"/>
                <a:gridCol w="304800"/>
                <a:gridCol w="304800"/>
                <a:gridCol w="304800"/>
              </a:tblGrid>
              <a:tr h="190500">
                <a:tc>
                  <a:txBody>
                    <a:bodyPr/>
                    <a:lstStyle/>
                    <a:p>
                      <a:pPr algn="ctr" fontAlgn="ctr"/>
                      <a:r>
                        <a:rPr lang="en-US" sz="800" u="none" strike="noStrike" dirty="0">
                          <a:solidFill>
                            <a:srgbClr val="FF0000"/>
                          </a:solidFill>
                          <a:effectLst/>
                          <a:latin typeface="Arial" pitchFamily="34" charset="0"/>
                          <a:cs typeface="Arial" pitchFamily="34" charset="0"/>
                        </a:rPr>
                        <a:t>A</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B</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C</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D</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E</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F</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G</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H</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I</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graphicFrame>
        <p:nvGraphicFramePr>
          <p:cNvPr id="53" name="Table 52"/>
          <p:cNvGraphicFramePr>
            <a:graphicFrameLocks noGrp="1"/>
          </p:cNvGraphicFramePr>
          <p:nvPr>
            <p:extLst>
              <p:ext uri="{D42A27DB-BD31-4B8C-83A1-F6EECF244321}">
                <p14:modId xmlns:p14="http://schemas.microsoft.com/office/powerpoint/2010/main" val="3314063621"/>
              </p:ext>
            </p:extLst>
          </p:nvPr>
        </p:nvGraphicFramePr>
        <p:xfrm>
          <a:off x="5434914" y="4343400"/>
          <a:ext cx="2743200" cy="190500"/>
        </p:xfrm>
        <a:graphic>
          <a:graphicData uri="http://schemas.openxmlformats.org/drawingml/2006/table">
            <a:tbl>
              <a:tblPr>
                <a:tableStyleId>{5C22544A-7EE6-4342-B048-85BDC9FD1C3A}</a:tableStyleId>
              </a:tblPr>
              <a:tblGrid>
                <a:gridCol w="304800"/>
                <a:gridCol w="304800"/>
                <a:gridCol w="304800"/>
                <a:gridCol w="304800"/>
                <a:gridCol w="304800"/>
                <a:gridCol w="304800"/>
                <a:gridCol w="304800"/>
                <a:gridCol w="304800"/>
                <a:gridCol w="304800"/>
              </a:tblGrid>
              <a:tr h="190500">
                <a:tc>
                  <a:txBody>
                    <a:bodyPr/>
                    <a:lstStyle/>
                    <a:p>
                      <a:pPr algn="ctr" fontAlgn="ctr"/>
                      <a:r>
                        <a:rPr lang="en-US" sz="800" u="none" strike="noStrike" dirty="0">
                          <a:solidFill>
                            <a:srgbClr val="FF0000"/>
                          </a:solidFill>
                          <a:effectLst/>
                          <a:latin typeface="Arial" pitchFamily="34" charset="0"/>
                          <a:cs typeface="Arial" pitchFamily="34" charset="0"/>
                        </a:rPr>
                        <a:t>A</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B</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C</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D</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E</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F</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G</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H</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I</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sp>
        <p:nvSpPr>
          <p:cNvPr id="55" name="TextBox 54"/>
          <p:cNvSpPr txBox="1"/>
          <p:nvPr/>
        </p:nvSpPr>
        <p:spPr>
          <a:xfrm>
            <a:off x="845820" y="1485900"/>
            <a:ext cx="571500" cy="184666"/>
          </a:xfrm>
          <a:prstGeom prst="rect">
            <a:avLst/>
          </a:prstGeom>
          <a:noFill/>
        </p:spPr>
        <p:txBody>
          <a:bodyPr wrap="square" rtlCol="0">
            <a:spAutoFit/>
          </a:bodyPr>
          <a:lstStyle/>
          <a:p>
            <a:pPr fontAlgn="auto">
              <a:spcBef>
                <a:spcPts val="0"/>
              </a:spcBef>
              <a:spcAft>
                <a:spcPts val="0"/>
              </a:spcAft>
            </a:pPr>
            <a:r>
              <a:rPr lang="en-US" sz="600" dirty="0" smtClean="0">
                <a:solidFill>
                  <a:srgbClr val="000000"/>
                </a:solidFill>
                <a:latin typeface="Arial" pitchFamily="34" charset="0"/>
                <a:cs typeface="Arial" pitchFamily="34" charset="0"/>
              </a:rPr>
              <a:t>DEFG</a:t>
            </a:r>
            <a:endParaRPr lang="en-US" sz="600" dirty="0">
              <a:solidFill>
                <a:srgbClr val="000000"/>
              </a:solidFill>
              <a:latin typeface="Arial" pitchFamily="34" charset="0"/>
              <a:cs typeface="Arial" pitchFamily="34" charset="0"/>
            </a:endParaRPr>
          </a:p>
        </p:txBody>
      </p:sp>
      <p:sp>
        <p:nvSpPr>
          <p:cNvPr id="56" name="TextBox 55"/>
          <p:cNvSpPr txBox="1"/>
          <p:nvPr/>
        </p:nvSpPr>
        <p:spPr>
          <a:xfrm>
            <a:off x="1135380" y="1463040"/>
            <a:ext cx="571500" cy="184666"/>
          </a:xfrm>
          <a:prstGeom prst="rect">
            <a:avLst/>
          </a:prstGeom>
          <a:noFill/>
        </p:spPr>
        <p:txBody>
          <a:bodyPr wrap="square" rtlCol="0">
            <a:spAutoFit/>
          </a:bodyPr>
          <a:lstStyle/>
          <a:p>
            <a:pPr fontAlgn="auto">
              <a:spcBef>
                <a:spcPts val="0"/>
              </a:spcBef>
              <a:spcAft>
                <a:spcPts val="0"/>
              </a:spcAft>
            </a:pPr>
            <a:r>
              <a:rPr lang="en-US" sz="600" dirty="0" smtClean="0">
                <a:solidFill>
                  <a:srgbClr val="000000"/>
                </a:solidFill>
                <a:latin typeface="Arial" pitchFamily="34" charset="0"/>
                <a:cs typeface="Arial" pitchFamily="34" charset="0"/>
              </a:rPr>
              <a:t>CDEFG</a:t>
            </a:r>
            <a:endParaRPr lang="en-US" sz="600" dirty="0">
              <a:solidFill>
                <a:srgbClr val="000000"/>
              </a:solidFill>
              <a:latin typeface="Arial" pitchFamily="34" charset="0"/>
              <a:cs typeface="Arial" pitchFamily="34" charset="0"/>
            </a:endParaRPr>
          </a:p>
        </p:txBody>
      </p:sp>
      <p:sp>
        <p:nvSpPr>
          <p:cNvPr id="57" name="TextBox 56"/>
          <p:cNvSpPr txBox="1"/>
          <p:nvPr/>
        </p:nvSpPr>
        <p:spPr>
          <a:xfrm>
            <a:off x="1455420" y="1508760"/>
            <a:ext cx="571500" cy="184666"/>
          </a:xfrm>
          <a:prstGeom prst="rect">
            <a:avLst/>
          </a:prstGeom>
          <a:noFill/>
        </p:spPr>
        <p:txBody>
          <a:bodyPr wrap="square" rtlCol="0">
            <a:spAutoFit/>
          </a:bodyPr>
          <a:lstStyle/>
          <a:p>
            <a:pPr fontAlgn="auto">
              <a:spcBef>
                <a:spcPts val="0"/>
              </a:spcBef>
              <a:spcAft>
                <a:spcPts val="0"/>
              </a:spcAft>
            </a:pPr>
            <a:r>
              <a:rPr lang="en-US" sz="600" smtClean="0">
                <a:solidFill>
                  <a:srgbClr val="000000"/>
                </a:solidFill>
                <a:latin typeface="Arial" pitchFamily="34" charset="0"/>
                <a:cs typeface="Arial" pitchFamily="34" charset="0"/>
              </a:rPr>
              <a:t>DEFG</a:t>
            </a:r>
            <a:endParaRPr lang="en-US" sz="600" dirty="0">
              <a:solidFill>
                <a:srgbClr val="000000"/>
              </a:solidFill>
              <a:latin typeface="Arial" pitchFamily="34" charset="0"/>
              <a:cs typeface="Arial" pitchFamily="34" charset="0"/>
            </a:endParaRPr>
          </a:p>
        </p:txBody>
      </p:sp>
      <p:sp>
        <p:nvSpPr>
          <p:cNvPr id="58" name="TextBox 57"/>
          <p:cNvSpPr txBox="1"/>
          <p:nvPr/>
        </p:nvSpPr>
        <p:spPr>
          <a:xfrm>
            <a:off x="2133600" y="1630680"/>
            <a:ext cx="571500" cy="184666"/>
          </a:xfrm>
          <a:prstGeom prst="rect">
            <a:avLst/>
          </a:prstGeom>
          <a:noFill/>
        </p:spPr>
        <p:txBody>
          <a:bodyPr wrap="square" rtlCol="0">
            <a:spAutoFit/>
          </a:bodyPr>
          <a:lstStyle/>
          <a:p>
            <a:pPr fontAlgn="auto">
              <a:spcBef>
                <a:spcPts val="0"/>
              </a:spcBef>
              <a:spcAft>
                <a:spcPts val="0"/>
              </a:spcAft>
            </a:pPr>
            <a:r>
              <a:rPr lang="en-US" sz="600" smtClean="0">
                <a:solidFill>
                  <a:srgbClr val="000000"/>
                </a:solidFill>
                <a:latin typeface="Arial" pitchFamily="34" charset="0"/>
                <a:cs typeface="Arial" pitchFamily="34" charset="0"/>
              </a:rPr>
              <a:t>D</a:t>
            </a:r>
            <a:endParaRPr lang="en-US" sz="600" dirty="0">
              <a:solidFill>
                <a:srgbClr val="000000"/>
              </a:solidFill>
              <a:latin typeface="Arial" pitchFamily="34" charset="0"/>
              <a:cs typeface="Arial" pitchFamily="34" charset="0"/>
            </a:endParaRPr>
          </a:p>
        </p:txBody>
      </p:sp>
      <p:sp>
        <p:nvSpPr>
          <p:cNvPr id="59" name="TextBox 58"/>
          <p:cNvSpPr txBox="1"/>
          <p:nvPr/>
        </p:nvSpPr>
        <p:spPr>
          <a:xfrm>
            <a:off x="2407920" y="1577340"/>
            <a:ext cx="571500" cy="184666"/>
          </a:xfrm>
          <a:prstGeom prst="rect">
            <a:avLst/>
          </a:prstGeom>
          <a:noFill/>
        </p:spPr>
        <p:txBody>
          <a:bodyPr wrap="square" rtlCol="0">
            <a:spAutoFit/>
          </a:bodyPr>
          <a:lstStyle/>
          <a:p>
            <a:pPr fontAlgn="auto">
              <a:spcBef>
                <a:spcPts val="0"/>
              </a:spcBef>
              <a:spcAft>
                <a:spcPts val="0"/>
              </a:spcAft>
            </a:pPr>
            <a:r>
              <a:rPr lang="en-US" sz="600" dirty="0" smtClean="0">
                <a:solidFill>
                  <a:srgbClr val="000000"/>
                </a:solidFill>
                <a:latin typeface="Arial" pitchFamily="34" charset="0"/>
                <a:cs typeface="Arial" pitchFamily="34" charset="0"/>
              </a:rPr>
              <a:t>DE</a:t>
            </a:r>
            <a:endParaRPr lang="en-US" sz="600" dirty="0">
              <a:solidFill>
                <a:srgbClr val="000000"/>
              </a:solidFill>
              <a:latin typeface="Arial" pitchFamily="34" charset="0"/>
              <a:cs typeface="Arial" pitchFamily="34" charset="0"/>
            </a:endParaRPr>
          </a:p>
        </p:txBody>
      </p:sp>
      <p:sp>
        <p:nvSpPr>
          <p:cNvPr id="60" name="TextBox 59"/>
          <p:cNvSpPr txBox="1"/>
          <p:nvPr/>
        </p:nvSpPr>
        <p:spPr>
          <a:xfrm>
            <a:off x="2712720" y="1554480"/>
            <a:ext cx="571500" cy="184666"/>
          </a:xfrm>
          <a:prstGeom prst="rect">
            <a:avLst/>
          </a:prstGeom>
          <a:noFill/>
        </p:spPr>
        <p:txBody>
          <a:bodyPr wrap="square" rtlCol="0">
            <a:spAutoFit/>
          </a:bodyPr>
          <a:lstStyle/>
          <a:p>
            <a:pPr fontAlgn="auto">
              <a:spcBef>
                <a:spcPts val="0"/>
              </a:spcBef>
              <a:spcAft>
                <a:spcPts val="0"/>
              </a:spcAft>
            </a:pPr>
            <a:r>
              <a:rPr lang="en-US" sz="600" dirty="0" smtClean="0">
                <a:solidFill>
                  <a:srgbClr val="000000"/>
                </a:solidFill>
                <a:latin typeface="Arial" pitchFamily="34" charset="0"/>
                <a:cs typeface="Arial" pitchFamily="34" charset="0"/>
              </a:rPr>
              <a:t>DE</a:t>
            </a:r>
            <a:endParaRPr lang="en-US" sz="600" dirty="0">
              <a:solidFill>
                <a:srgbClr val="000000"/>
              </a:solidFill>
              <a:latin typeface="Arial" pitchFamily="34" charset="0"/>
              <a:cs typeface="Arial" pitchFamily="34" charset="0"/>
            </a:endParaRPr>
          </a:p>
        </p:txBody>
      </p:sp>
      <p:sp>
        <p:nvSpPr>
          <p:cNvPr id="61" name="TextBox 60"/>
          <p:cNvSpPr txBox="1"/>
          <p:nvPr/>
        </p:nvSpPr>
        <p:spPr>
          <a:xfrm>
            <a:off x="2948940" y="1478280"/>
            <a:ext cx="571500" cy="184666"/>
          </a:xfrm>
          <a:prstGeom prst="rect">
            <a:avLst/>
          </a:prstGeom>
          <a:noFill/>
        </p:spPr>
        <p:txBody>
          <a:bodyPr wrap="square" rtlCol="0">
            <a:spAutoFit/>
          </a:bodyPr>
          <a:lstStyle/>
          <a:p>
            <a:pPr fontAlgn="auto">
              <a:spcBef>
                <a:spcPts val="0"/>
              </a:spcBef>
              <a:spcAft>
                <a:spcPts val="0"/>
              </a:spcAft>
            </a:pPr>
            <a:r>
              <a:rPr lang="en-US" sz="600" dirty="0" smtClean="0">
                <a:solidFill>
                  <a:srgbClr val="000000"/>
                </a:solidFill>
                <a:latin typeface="Arial" pitchFamily="34" charset="0"/>
                <a:cs typeface="Arial" pitchFamily="34" charset="0"/>
              </a:rPr>
              <a:t>CDEFG</a:t>
            </a:r>
            <a:endParaRPr lang="en-US" sz="600" dirty="0">
              <a:solidFill>
                <a:srgbClr val="000000"/>
              </a:solidFill>
              <a:latin typeface="Arial" pitchFamily="34" charset="0"/>
              <a:cs typeface="Arial" pitchFamily="34" charset="0"/>
            </a:endParaRPr>
          </a:p>
        </p:txBody>
      </p:sp>
      <p:sp>
        <p:nvSpPr>
          <p:cNvPr id="62" name="TextBox 61"/>
          <p:cNvSpPr txBox="1"/>
          <p:nvPr/>
        </p:nvSpPr>
        <p:spPr>
          <a:xfrm>
            <a:off x="3284220" y="1508760"/>
            <a:ext cx="571500" cy="184666"/>
          </a:xfrm>
          <a:prstGeom prst="rect">
            <a:avLst/>
          </a:prstGeom>
          <a:noFill/>
        </p:spPr>
        <p:txBody>
          <a:bodyPr wrap="square" rtlCol="0">
            <a:spAutoFit/>
          </a:bodyPr>
          <a:lstStyle/>
          <a:p>
            <a:pPr fontAlgn="auto">
              <a:spcBef>
                <a:spcPts val="0"/>
              </a:spcBef>
              <a:spcAft>
                <a:spcPts val="0"/>
              </a:spcAft>
            </a:pPr>
            <a:r>
              <a:rPr lang="en-US" sz="600" dirty="0" smtClean="0">
                <a:solidFill>
                  <a:srgbClr val="000000"/>
                </a:solidFill>
                <a:latin typeface="Arial" pitchFamily="34" charset="0"/>
                <a:cs typeface="Arial" pitchFamily="34" charset="0"/>
              </a:rPr>
              <a:t>DEFG</a:t>
            </a:r>
            <a:endParaRPr lang="en-US" sz="600" dirty="0">
              <a:solidFill>
                <a:srgbClr val="000000"/>
              </a:solidFill>
              <a:latin typeface="Arial" pitchFamily="34" charset="0"/>
              <a:cs typeface="Arial" pitchFamily="34" charset="0"/>
            </a:endParaRPr>
          </a:p>
        </p:txBody>
      </p:sp>
      <p:sp>
        <p:nvSpPr>
          <p:cNvPr id="64" name="TextBox 63"/>
          <p:cNvSpPr txBox="1"/>
          <p:nvPr/>
        </p:nvSpPr>
        <p:spPr>
          <a:xfrm>
            <a:off x="876300" y="3314700"/>
            <a:ext cx="571500" cy="184666"/>
          </a:xfrm>
          <a:prstGeom prst="rect">
            <a:avLst/>
          </a:prstGeom>
          <a:noFill/>
        </p:spPr>
        <p:txBody>
          <a:bodyPr wrap="square" rtlCol="0">
            <a:spAutoFit/>
          </a:bodyPr>
          <a:lstStyle/>
          <a:p>
            <a:pPr fontAlgn="auto">
              <a:spcBef>
                <a:spcPts val="0"/>
              </a:spcBef>
              <a:spcAft>
                <a:spcPts val="0"/>
              </a:spcAft>
            </a:pPr>
            <a:r>
              <a:rPr lang="en-US" sz="600" dirty="0" smtClean="0">
                <a:solidFill>
                  <a:srgbClr val="000000"/>
                </a:solidFill>
                <a:latin typeface="Arial" pitchFamily="34" charset="0"/>
                <a:cs typeface="Arial" pitchFamily="34" charset="0"/>
              </a:rPr>
              <a:t>CEI</a:t>
            </a:r>
            <a:endParaRPr lang="en-US" sz="600" dirty="0">
              <a:solidFill>
                <a:srgbClr val="000000"/>
              </a:solidFill>
              <a:latin typeface="Arial" pitchFamily="34" charset="0"/>
              <a:cs typeface="Arial" pitchFamily="34" charset="0"/>
            </a:endParaRPr>
          </a:p>
        </p:txBody>
      </p:sp>
      <p:sp>
        <p:nvSpPr>
          <p:cNvPr id="65" name="TextBox 64"/>
          <p:cNvSpPr txBox="1"/>
          <p:nvPr/>
        </p:nvSpPr>
        <p:spPr>
          <a:xfrm>
            <a:off x="1173480" y="3329940"/>
            <a:ext cx="571500" cy="184666"/>
          </a:xfrm>
          <a:prstGeom prst="rect">
            <a:avLst/>
          </a:prstGeom>
          <a:noFill/>
        </p:spPr>
        <p:txBody>
          <a:bodyPr wrap="square" rtlCol="0">
            <a:spAutoFit/>
          </a:bodyPr>
          <a:lstStyle/>
          <a:p>
            <a:pPr fontAlgn="auto">
              <a:spcBef>
                <a:spcPts val="0"/>
              </a:spcBef>
              <a:spcAft>
                <a:spcPts val="0"/>
              </a:spcAft>
            </a:pPr>
            <a:r>
              <a:rPr lang="en-US" sz="600" dirty="0" smtClean="0">
                <a:solidFill>
                  <a:srgbClr val="000000"/>
                </a:solidFill>
                <a:latin typeface="Arial" pitchFamily="34" charset="0"/>
                <a:cs typeface="Arial" pitchFamily="34" charset="0"/>
              </a:rPr>
              <a:t>CEI</a:t>
            </a:r>
            <a:endParaRPr lang="en-US" sz="600" dirty="0">
              <a:solidFill>
                <a:srgbClr val="000000"/>
              </a:solidFill>
              <a:latin typeface="Arial" pitchFamily="34" charset="0"/>
              <a:cs typeface="Arial" pitchFamily="34" charset="0"/>
            </a:endParaRPr>
          </a:p>
        </p:txBody>
      </p:sp>
      <p:sp>
        <p:nvSpPr>
          <p:cNvPr id="66" name="TextBox 65"/>
          <p:cNvSpPr txBox="1"/>
          <p:nvPr/>
        </p:nvSpPr>
        <p:spPr>
          <a:xfrm>
            <a:off x="1722120" y="3200400"/>
            <a:ext cx="571500" cy="184666"/>
          </a:xfrm>
          <a:prstGeom prst="rect">
            <a:avLst/>
          </a:prstGeom>
          <a:noFill/>
        </p:spPr>
        <p:txBody>
          <a:bodyPr wrap="square" rtlCol="0">
            <a:spAutoFit/>
          </a:bodyPr>
          <a:lstStyle/>
          <a:p>
            <a:pPr fontAlgn="auto">
              <a:spcBef>
                <a:spcPts val="0"/>
              </a:spcBef>
              <a:spcAft>
                <a:spcPts val="0"/>
              </a:spcAft>
            </a:pPr>
            <a:r>
              <a:rPr lang="en-US" sz="600" dirty="0" smtClean="0">
                <a:solidFill>
                  <a:srgbClr val="000000"/>
                </a:solidFill>
                <a:latin typeface="Arial" pitchFamily="34" charset="0"/>
                <a:cs typeface="Arial" pitchFamily="34" charset="0"/>
              </a:rPr>
              <a:t>ABCEFGI</a:t>
            </a:r>
            <a:endParaRPr lang="en-US" sz="600" dirty="0">
              <a:solidFill>
                <a:srgbClr val="000000"/>
              </a:solidFill>
              <a:latin typeface="Arial" pitchFamily="34" charset="0"/>
              <a:cs typeface="Arial" pitchFamily="34" charset="0"/>
            </a:endParaRPr>
          </a:p>
        </p:txBody>
      </p:sp>
      <p:sp>
        <p:nvSpPr>
          <p:cNvPr id="67" name="TextBox 66"/>
          <p:cNvSpPr txBox="1"/>
          <p:nvPr/>
        </p:nvSpPr>
        <p:spPr>
          <a:xfrm>
            <a:off x="2110740" y="3398520"/>
            <a:ext cx="571500" cy="184666"/>
          </a:xfrm>
          <a:prstGeom prst="rect">
            <a:avLst/>
          </a:prstGeom>
          <a:noFill/>
        </p:spPr>
        <p:txBody>
          <a:bodyPr wrap="square" rtlCol="0">
            <a:spAutoFit/>
          </a:bodyPr>
          <a:lstStyle/>
          <a:p>
            <a:pPr fontAlgn="auto">
              <a:spcBef>
                <a:spcPts val="0"/>
              </a:spcBef>
              <a:spcAft>
                <a:spcPts val="0"/>
              </a:spcAft>
            </a:pPr>
            <a:r>
              <a:rPr lang="en-US" sz="600" dirty="0" smtClean="0">
                <a:solidFill>
                  <a:srgbClr val="000000"/>
                </a:solidFill>
                <a:latin typeface="Arial" pitchFamily="34" charset="0"/>
                <a:cs typeface="Arial" pitchFamily="34" charset="0"/>
              </a:rPr>
              <a:t>CI</a:t>
            </a:r>
            <a:endParaRPr lang="en-US" sz="600" dirty="0">
              <a:solidFill>
                <a:srgbClr val="000000"/>
              </a:solidFill>
              <a:latin typeface="Arial" pitchFamily="34" charset="0"/>
              <a:cs typeface="Arial" pitchFamily="34" charset="0"/>
            </a:endParaRPr>
          </a:p>
        </p:txBody>
      </p:sp>
      <p:sp>
        <p:nvSpPr>
          <p:cNvPr id="68" name="TextBox 67"/>
          <p:cNvSpPr txBox="1"/>
          <p:nvPr/>
        </p:nvSpPr>
        <p:spPr>
          <a:xfrm>
            <a:off x="2354580" y="3253740"/>
            <a:ext cx="571500" cy="184666"/>
          </a:xfrm>
          <a:prstGeom prst="rect">
            <a:avLst/>
          </a:prstGeom>
          <a:noFill/>
        </p:spPr>
        <p:txBody>
          <a:bodyPr wrap="square" rtlCol="0">
            <a:spAutoFit/>
          </a:bodyPr>
          <a:lstStyle/>
          <a:p>
            <a:pPr fontAlgn="auto">
              <a:spcBef>
                <a:spcPts val="0"/>
              </a:spcBef>
              <a:spcAft>
                <a:spcPts val="0"/>
              </a:spcAft>
            </a:pPr>
            <a:r>
              <a:rPr lang="en-US" sz="600" dirty="0" smtClean="0">
                <a:solidFill>
                  <a:srgbClr val="000000"/>
                </a:solidFill>
                <a:latin typeface="Arial" pitchFamily="34" charset="0"/>
                <a:cs typeface="Arial" pitchFamily="34" charset="0"/>
              </a:rPr>
              <a:t>ABCEGI</a:t>
            </a:r>
            <a:endParaRPr lang="en-US" sz="600" dirty="0">
              <a:solidFill>
                <a:srgbClr val="000000"/>
              </a:solidFill>
              <a:latin typeface="Arial" pitchFamily="34" charset="0"/>
              <a:cs typeface="Arial" pitchFamily="34" charset="0"/>
            </a:endParaRPr>
          </a:p>
        </p:txBody>
      </p:sp>
      <p:sp>
        <p:nvSpPr>
          <p:cNvPr id="69" name="TextBox 68"/>
          <p:cNvSpPr txBox="1"/>
          <p:nvPr/>
        </p:nvSpPr>
        <p:spPr>
          <a:xfrm>
            <a:off x="2697480" y="3329940"/>
            <a:ext cx="571500" cy="184666"/>
          </a:xfrm>
          <a:prstGeom prst="rect">
            <a:avLst/>
          </a:prstGeom>
          <a:noFill/>
        </p:spPr>
        <p:txBody>
          <a:bodyPr wrap="square" rtlCol="0">
            <a:spAutoFit/>
          </a:bodyPr>
          <a:lstStyle/>
          <a:p>
            <a:pPr fontAlgn="auto">
              <a:spcBef>
                <a:spcPts val="0"/>
              </a:spcBef>
              <a:spcAft>
                <a:spcPts val="0"/>
              </a:spcAft>
            </a:pPr>
            <a:r>
              <a:rPr lang="en-US" sz="600" dirty="0" smtClean="0">
                <a:solidFill>
                  <a:srgbClr val="000000"/>
                </a:solidFill>
                <a:latin typeface="Arial" pitchFamily="34" charset="0"/>
                <a:cs typeface="Arial" pitchFamily="34" charset="0"/>
              </a:rPr>
              <a:t>CEI</a:t>
            </a:r>
            <a:endParaRPr lang="en-US" sz="600" dirty="0">
              <a:solidFill>
                <a:srgbClr val="000000"/>
              </a:solidFill>
              <a:latin typeface="Arial" pitchFamily="34" charset="0"/>
              <a:cs typeface="Arial" pitchFamily="34" charset="0"/>
            </a:endParaRPr>
          </a:p>
        </p:txBody>
      </p:sp>
      <p:sp>
        <p:nvSpPr>
          <p:cNvPr id="70" name="TextBox 69"/>
          <p:cNvSpPr txBox="1"/>
          <p:nvPr/>
        </p:nvSpPr>
        <p:spPr>
          <a:xfrm>
            <a:off x="2956560" y="3223260"/>
            <a:ext cx="571500" cy="184666"/>
          </a:xfrm>
          <a:prstGeom prst="rect">
            <a:avLst/>
          </a:prstGeom>
          <a:noFill/>
        </p:spPr>
        <p:txBody>
          <a:bodyPr wrap="square" rtlCol="0">
            <a:spAutoFit/>
          </a:bodyPr>
          <a:lstStyle/>
          <a:p>
            <a:pPr fontAlgn="auto">
              <a:spcBef>
                <a:spcPts val="0"/>
              </a:spcBef>
              <a:spcAft>
                <a:spcPts val="0"/>
              </a:spcAft>
            </a:pPr>
            <a:r>
              <a:rPr lang="en-US" sz="600" dirty="0" smtClean="0">
                <a:solidFill>
                  <a:srgbClr val="000000"/>
                </a:solidFill>
                <a:latin typeface="Arial" pitchFamily="34" charset="0"/>
                <a:cs typeface="Arial" pitchFamily="34" charset="0"/>
              </a:rPr>
              <a:t>ABCEGI</a:t>
            </a:r>
            <a:endParaRPr lang="en-US" sz="600" dirty="0">
              <a:solidFill>
                <a:srgbClr val="000000"/>
              </a:solidFill>
              <a:latin typeface="Arial" pitchFamily="34" charset="0"/>
              <a:cs typeface="Arial" pitchFamily="34" charset="0"/>
            </a:endParaRPr>
          </a:p>
        </p:txBody>
      </p:sp>
      <p:sp>
        <p:nvSpPr>
          <p:cNvPr id="71" name="TextBox 70"/>
          <p:cNvSpPr txBox="1"/>
          <p:nvPr/>
        </p:nvSpPr>
        <p:spPr>
          <a:xfrm>
            <a:off x="845820" y="4945380"/>
            <a:ext cx="571500" cy="184666"/>
          </a:xfrm>
          <a:prstGeom prst="rect">
            <a:avLst/>
          </a:prstGeom>
          <a:noFill/>
        </p:spPr>
        <p:txBody>
          <a:bodyPr wrap="square" rtlCol="0">
            <a:spAutoFit/>
          </a:bodyPr>
          <a:lstStyle/>
          <a:p>
            <a:pPr fontAlgn="auto">
              <a:spcBef>
                <a:spcPts val="0"/>
              </a:spcBef>
              <a:spcAft>
                <a:spcPts val="0"/>
              </a:spcAft>
            </a:pPr>
            <a:r>
              <a:rPr lang="en-US" sz="600" dirty="0" smtClean="0">
                <a:solidFill>
                  <a:srgbClr val="000000"/>
                </a:solidFill>
                <a:latin typeface="Arial" pitchFamily="34" charset="0"/>
                <a:cs typeface="Arial" pitchFamily="34" charset="0"/>
              </a:rPr>
              <a:t>BDEG</a:t>
            </a:r>
            <a:endParaRPr lang="en-US" sz="600" dirty="0">
              <a:solidFill>
                <a:srgbClr val="000000"/>
              </a:solidFill>
              <a:latin typeface="Arial" pitchFamily="34" charset="0"/>
              <a:cs typeface="Arial" pitchFamily="34" charset="0"/>
            </a:endParaRPr>
          </a:p>
        </p:txBody>
      </p:sp>
      <p:sp>
        <p:nvSpPr>
          <p:cNvPr id="72" name="TextBox 71"/>
          <p:cNvSpPr txBox="1"/>
          <p:nvPr/>
        </p:nvSpPr>
        <p:spPr>
          <a:xfrm>
            <a:off x="1158240" y="5029200"/>
            <a:ext cx="571500" cy="184666"/>
          </a:xfrm>
          <a:prstGeom prst="rect">
            <a:avLst/>
          </a:prstGeom>
          <a:noFill/>
        </p:spPr>
        <p:txBody>
          <a:bodyPr wrap="square" rtlCol="0">
            <a:spAutoFit/>
          </a:bodyPr>
          <a:lstStyle/>
          <a:p>
            <a:pPr fontAlgn="auto">
              <a:spcBef>
                <a:spcPts val="0"/>
              </a:spcBef>
              <a:spcAft>
                <a:spcPts val="0"/>
              </a:spcAft>
            </a:pPr>
            <a:r>
              <a:rPr lang="en-US" sz="600" dirty="0" smtClean="0">
                <a:solidFill>
                  <a:srgbClr val="000000"/>
                </a:solidFill>
                <a:latin typeface="Arial" pitchFamily="34" charset="0"/>
                <a:cs typeface="Arial" pitchFamily="34" charset="0"/>
              </a:rPr>
              <a:t>DEG</a:t>
            </a:r>
            <a:endParaRPr lang="en-US" sz="600" dirty="0">
              <a:solidFill>
                <a:srgbClr val="000000"/>
              </a:solidFill>
              <a:latin typeface="Arial" pitchFamily="34" charset="0"/>
              <a:cs typeface="Arial" pitchFamily="34" charset="0"/>
            </a:endParaRPr>
          </a:p>
        </p:txBody>
      </p:sp>
      <p:sp>
        <p:nvSpPr>
          <p:cNvPr id="73" name="TextBox 72"/>
          <p:cNvSpPr txBox="1"/>
          <p:nvPr/>
        </p:nvSpPr>
        <p:spPr>
          <a:xfrm>
            <a:off x="1455420" y="4983480"/>
            <a:ext cx="571500" cy="184666"/>
          </a:xfrm>
          <a:prstGeom prst="rect">
            <a:avLst/>
          </a:prstGeom>
          <a:noFill/>
        </p:spPr>
        <p:txBody>
          <a:bodyPr wrap="square" rtlCol="0">
            <a:spAutoFit/>
          </a:bodyPr>
          <a:lstStyle/>
          <a:p>
            <a:pPr fontAlgn="auto">
              <a:spcBef>
                <a:spcPts val="0"/>
              </a:spcBef>
              <a:spcAft>
                <a:spcPts val="0"/>
              </a:spcAft>
            </a:pPr>
            <a:r>
              <a:rPr lang="en-US" sz="600" dirty="0" smtClean="0">
                <a:solidFill>
                  <a:srgbClr val="000000"/>
                </a:solidFill>
                <a:latin typeface="Arial" pitchFamily="34" charset="0"/>
                <a:cs typeface="Arial" pitchFamily="34" charset="0"/>
              </a:rPr>
              <a:t>BDEG</a:t>
            </a:r>
            <a:endParaRPr lang="en-US" sz="600" dirty="0">
              <a:solidFill>
                <a:srgbClr val="000000"/>
              </a:solidFill>
              <a:latin typeface="Arial" pitchFamily="34" charset="0"/>
              <a:cs typeface="Arial" pitchFamily="34" charset="0"/>
            </a:endParaRPr>
          </a:p>
        </p:txBody>
      </p:sp>
      <p:sp>
        <p:nvSpPr>
          <p:cNvPr id="74" name="TextBox 73"/>
          <p:cNvSpPr txBox="1"/>
          <p:nvPr/>
        </p:nvSpPr>
        <p:spPr>
          <a:xfrm>
            <a:off x="2133600" y="5265420"/>
            <a:ext cx="571500" cy="184666"/>
          </a:xfrm>
          <a:prstGeom prst="rect">
            <a:avLst/>
          </a:prstGeom>
          <a:noFill/>
        </p:spPr>
        <p:txBody>
          <a:bodyPr wrap="square" rtlCol="0">
            <a:spAutoFit/>
          </a:bodyPr>
          <a:lstStyle/>
          <a:p>
            <a:pPr fontAlgn="auto">
              <a:spcBef>
                <a:spcPts val="0"/>
              </a:spcBef>
              <a:spcAft>
                <a:spcPts val="0"/>
              </a:spcAft>
            </a:pPr>
            <a:r>
              <a:rPr lang="en-US" sz="600" dirty="0" smtClean="0">
                <a:solidFill>
                  <a:srgbClr val="000000"/>
                </a:solidFill>
                <a:latin typeface="Arial" pitchFamily="34" charset="0"/>
                <a:cs typeface="Arial" pitchFamily="34" charset="0"/>
              </a:rPr>
              <a:t>D</a:t>
            </a:r>
            <a:endParaRPr lang="en-US" sz="600" dirty="0">
              <a:solidFill>
                <a:srgbClr val="000000"/>
              </a:solidFill>
              <a:latin typeface="Arial" pitchFamily="34" charset="0"/>
              <a:cs typeface="Arial" pitchFamily="34" charset="0"/>
            </a:endParaRPr>
          </a:p>
        </p:txBody>
      </p:sp>
      <p:sp>
        <p:nvSpPr>
          <p:cNvPr id="75" name="TextBox 74"/>
          <p:cNvSpPr txBox="1"/>
          <p:nvPr/>
        </p:nvSpPr>
        <p:spPr>
          <a:xfrm>
            <a:off x="2346960" y="4892040"/>
            <a:ext cx="571500" cy="184666"/>
          </a:xfrm>
          <a:prstGeom prst="rect">
            <a:avLst/>
          </a:prstGeom>
          <a:noFill/>
        </p:spPr>
        <p:txBody>
          <a:bodyPr wrap="square" rtlCol="0">
            <a:spAutoFit/>
          </a:bodyPr>
          <a:lstStyle/>
          <a:p>
            <a:pPr fontAlgn="auto">
              <a:spcBef>
                <a:spcPts val="0"/>
              </a:spcBef>
              <a:spcAft>
                <a:spcPts val="0"/>
              </a:spcAft>
            </a:pPr>
            <a:r>
              <a:rPr lang="en-US" sz="600" dirty="0" smtClean="0">
                <a:solidFill>
                  <a:srgbClr val="000000"/>
                </a:solidFill>
                <a:latin typeface="Arial" pitchFamily="34" charset="0"/>
                <a:cs typeface="Arial" pitchFamily="34" charset="0"/>
              </a:rPr>
              <a:t>ABCDEG</a:t>
            </a:r>
            <a:endParaRPr lang="en-US" sz="600" dirty="0">
              <a:solidFill>
                <a:srgbClr val="000000"/>
              </a:solidFill>
              <a:latin typeface="Arial" pitchFamily="34" charset="0"/>
              <a:cs typeface="Arial" pitchFamily="34" charset="0"/>
            </a:endParaRPr>
          </a:p>
        </p:txBody>
      </p:sp>
      <p:sp>
        <p:nvSpPr>
          <p:cNvPr id="76" name="TextBox 75"/>
          <p:cNvSpPr txBox="1"/>
          <p:nvPr/>
        </p:nvSpPr>
        <p:spPr>
          <a:xfrm>
            <a:off x="2735580" y="5288280"/>
            <a:ext cx="571500" cy="184666"/>
          </a:xfrm>
          <a:prstGeom prst="rect">
            <a:avLst/>
          </a:prstGeom>
          <a:noFill/>
        </p:spPr>
        <p:txBody>
          <a:bodyPr wrap="square" rtlCol="0">
            <a:spAutoFit/>
          </a:bodyPr>
          <a:lstStyle/>
          <a:p>
            <a:pPr fontAlgn="auto">
              <a:spcBef>
                <a:spcPts val="0"/>
              </a:spcBef>
              <a:spcAft>
                <a:spcPts val="0"/>
              </a:spcAft>
            </a:pPr>
            <a:r>
              <a:rPr lang="en-US" sz="600" dirty="0" smtClean="0">
                <a:solidFill>
                  <a:srgbClr val="000000"/>
                </a:solidFill>
                <a:latin typeface="Arial" pitchFamily="34" charset="0"/>
                <a:cs typeface="Arial" pitchFamily="34" charset="0"/>
              </a:rPr>
              <a:t>D</a:t>
            </a:r>
            <a:endParaRPr lang="en-US" sz="600" dirty="0">
              <a:solidFill>
                <a:srgbClr val="000000"/>
              </a:solidFill>
              <a:latin typeface="Arial" pitchFamily="34" charset="0"/>
              <a:cs typeface="Arial" pitchFamily="34" charset="0"/>
            </a:endParaRPr>
          </a:p>
        </p:txBody>
      </p:sp>
      <p:sp>
        <p:nvSpPr>
          <p:cNvPr id="77" name="TextBox 76"/>
          <p:cNvSpPr txBox="1"/>
          <p:nvPr/>
        </p:nvSpPr>
        <p:spPr>
          <a:xfrm>
            <a:off x="2971800" y="4899660"/>
            <a:ext cx="571500" cy="184666"/>
          </a:xfrm>
          <a:prstGeom prst="rect">
            <a:avLst/>
          </a:prstGeom>
          <a:noFill/>
        </p:spPr>
        <p:txBody>
          <a:bodyPr wrap="square" rtlCol="0">
            <a:spAutoFit/>
          </a:bodyPr>
          <a:lstStyle/>
          <a:p>
            <a:pPr fontAlgn="auto">
              <a:spcBef>
                <a:spcPts val="0"/>
              </a:spcBef>
              <a:spcAft>
                <a:spcPts val="0"/>
              </a:spcAft>
            </a:pPr>
            <a:r>
              <a:rPr lang="en-US" sz="600" dirty="0" smtClean="0">
                <a:solidFill>
                  <a:srgbClr val="000000"/>
                </a:solidFill>
                <a:latin typeface="Arial" pitchFamily="34" charset="0"/>
                <a:cs typeface="Arial" pitchFamily="34" charset="0"/>
              </a:rPr>
              <a:t>BCDEG</a:t>
            </a:r>
            <a:endParaRPr lang="en-US" sz="600" dirty="0">
              <a:solidFill>
                <a:srgbClr val="000000"/>
              </a:solidFill>
              <a:latin typeface="Arial" pitchFamily="34" charset="0"/>
              <a:cs typeface="Arial" pitchFamily="34" charset="0"/>
            </a:endParaRPr>
          </a:p>
        </p:txBody>
      </p:sp>
      <p:sp>
        <p:nvSpPr>
          <p:cNvPr id="78" name="TextBox 77"/>
          <p:cNvSpPr txBox="1"/>
          <p:nvPr/>
        </p:nvSpPr>
        <p:spPr>
          <a:xfrm>
            <a:off x="3268980" y="4922520"/>
            <a:ext cx="571500" cy="184666"/>
          </a:xfrm>
          <a:prstGeom prst="rect">
            <a:avLst/>
          </a:prstGeom>
          <a:noFill/>
        </p:spPr>
        <p:txBody>
          <a:bodyPr wrap="square" rtlCol="0">
            <a:spAutoFit/>
          </a:bodyPr>
          <a:lstStyle/>
          <a:p>
            <a:pPr fontAlgn="auto">
              <a:spcBef>
                <a:spcPts val="0"/>
              </a:spcBef>
              <a:spcAft>
                <a:spcPts val="0"/>
              </a:spcAft>
            </a:pPr>
            <a:r>
              <a:rPr lang="en-US" sz="600" dirty="0" smtClean="0">
                <a:solidFill>
                  <a:srgbClr val="000000"/>
                </a:solidFill>
                <a:latin typeface="Arial" pitchFamily="34" charset="0"/>
                <a:cs typeface="Arial" pitchFamily="34" charset="0"/>
              </a:rPr>
              <a:t>BCDEG</a:t>
            </a:r>
            <a:endParaRPr lang="en-US" sz="600" dirty="0">
              <a:solidFill>
                <a:srgbClr val="000000"/>
              </a:solidFill>
              <a:latin typeface="Arial" pitchFamily="34" charset="0"/>
              <a:cs typeface="Arial" pitchFamily="34" charset="0"/>
            </a:endParaRPr>
          </a:p>
        </p:txBody>
      </p:sp>
      <p:sp>
        <p:nvSpPr>
          <p:cNvPr id="79" name="TextBox 78"/>
          <p:cNvSpPr txBox="1"/>
          <p:nvPr/>
        </p:nvSpPr>
        <p:spPr>
          <a:xfrm>
            <a:off x="5364480" y="1981200"/>
            <a:ext cx="571500" cy="184666"/>
          </a:xfrm>
          <a:prstGeom prst="rect">
            <a:avLst/>
          </a:prstGeom>
          <a:noFill/>
        </p:spPr>
        <p:txBody>
          <a:bodyPr wrap="square" rtlCol="0">
            <a:spAutoFit/>
          </a:bodyPr>
          <a:lstStyle/>
          <a:p>
            <a:pPr fontAlgn="auto">
              <a:spcBef>
                <a:spcPts val="0"/>
              </a:spcBef>
              <a:spcAft>
                <a:spcPts val="0"/>
              </a:spcAft>
            </a:pPr>
            <a:r>
              <a:rPr lang="en-US" sz="600" dirty="0" smtClean="0">
                <a:solidFill>
                  <a:srgbClr val="000000"/>
                </a:solidFill>
                <a:latin typeface="Arial" pitchFamily="34" charset="0"/>
                <a:cs typeface="Arial" pitchFamily="34" charset="0"/>
              </a:rPr>
              <a:t>EFG</a:t>
            </a:r>
            <a:endParaRPr lang="en-US" sz="600" dirty="0">
              <a:solidFill>
                <a:srgbClr val="000000"/>
              </a:solidFill>
              <a:latin typeface="Arial" pitchFamily="34" charset="0"/>
              <a:cs typeface="Arial" pitchFamily="34" charset="0"/>
            </a:endParaRPr>
          </a:p>
        </p:txBody>
      </p:sp>
      <p:sp>
        <p:nvSpPr>
          <p:cNvPr id="80" name="TextBox 79"/>
          <p:cNvSpPr txBox="1"/>
          <p:nvPr/>
        </p:nvSpPr>
        <p:spPr>
          <a:xfrm>
            <a:off x="5600700" y="1562100"/>
            <a:ext cx="571500" cy="184666"/>
          </a:xfrm>
          <a:prstGeom prst="rect">
            <a:avLst/>
          </a:prstGeom>
          <a:noFill/>
        </p:spPr>
        <p:txBody>
          <a:bodyPr wrap="square" rtlCol="0">
            <a:spAutoFit/>
          </a:bodyPr>
          <a:lstStyle/>
          <a:p>
            <a:pPr fontAlgn="auto">
              <a:spcBef>
                <a:spcPts val="0"/>
              </a:spcBef>
              <a:spcAft>
                <a:spcPts val="0"/>
              </a:spcAft>
            </a:pPr>
            <a:r>
              <a:rPr lang="en-US" sz="600" dirty="0" smtClean="0">
                <a:solidFill>
                  <a:srgbClr val="000000"/>
                </a:solidFill>
                <a:latin typeface="Arial" pitchFamily="34" charset="0"/>
                <a:cs typeface="Arial" pitchFamily="34" charset="0"/>
              </a:rPr>
              <a:t>ACDEFGI</a:t>
            </a:r>
            <a:endParaRPr lang="en-US" sz="600" dirty="0">
              <a:solidFill>
                <a:srgbClr val="000000"/>
              </a:solidFill>
              <a:latin typeface="Arial" pitchFamily="34" charset="0"/>
              <a:cs typeface="Arial" pitchFamily="34" charset="0"/>
            </a:endParaRPr>
          </a:p>
        </p:txBody>
      </p:sp>
      <p:sp>
        <p:nvSpPr>
          <p:cNvPr id="81" name="TextBox 80"/>
          <p:cNvSpPr txBox="1"/>
          <p:nvPr/>
        </p:nvSpPr>
        <p:spPr>
          <a:xfrm>
            <a:off x="5966460" y="1905000"/>
            <a:ext cx="571500" cy="184666"/>
          </a:xfrm>
          <a:prstGeom prst="rect">
            <a:avLst/>
          </a:prstGeom>
          <a:noFill/>
        </p:spPr>
        <p:txBody>
          <a:bodyPr wrap="square" rtlCol="0">
            <a:spAutoFit/>
          </a:bodyPr>
          <a:lstStyle/>
          <a:p>
            <a:pPr fontAlgn="auto">
              <a:spcBef>
                <a:spcPts val="0"/>
              </a:spcBef>
              <a:spcAft>
                <a:spcPts val="0"/>
              </a:spcAft>
            </a:pPr>
            <a:r>
              <a:rPr lang="en-US" sz="600" dirty="0" smtClean="0">
                <a:solidFill>
                  <a:srgbClr val="000000"/>
                </a:solidFill>
                <a:latin typeface="Arial" pitchFamily="34" charset="0"/>
                <a:cs typeface="Arial" pitchFamily="34" charset="0"/>
              </a:rPr>
              <a:t>AEFG</a:t>
            </a:r>
            <a:endParaRPr lang="en-US" sz="600" dirty="0">
              <a:solidFill>
                <a:srgbClr val="000000"/>
              </a:solidFill>
              <a:latin typeface="Arial" pitchFamily="34" charset="0"/>
              <a:cs typeface="Arial" pitchFamily="34" charset="0"/>
            </a:endParaRPr>
          </a:p>
        </p:txBody>
      </p:sp>
      <p:sp>
        <p:nvSpPr>
          <p:cNvPr id="88" name="TextBox 87"/>
          <p:cNvSpPr txBox="1"/>
          <p:nvPr/>
        </p:nvSpPr>
        <p:spPr>
          <a:xfrm>
            <a:off x="6278880" y="1935480"/>
            <a:ext cx="571500" cy="184666"/>
          </a:xfrm>
          <a:prstGeom prst="rect">
            <a:avLst/>
          </a:prstGeom>
          <a:noFill/>
        </p:spPr>
        <p:txBody>
          <a:bodyPr wrap="square" rtlCol="0">
            <a:spAutoFit/>
          </a:bodyPr>
          <a:lstStyle/>
          <a:p>
            <a:pPr fontAlgn="auto">
              <a:spcBef>
                <a:spcPts val="0"/>
              </a:spcBef>
              <a:spcAft>
                <a:spcPts val="0"/>
              </a:spcAft>
            </a:pPr>
            <a:r>
              <a:rPr lang="en-US" sz="600" smtClean="0">
                <a:solidFill>
                  <a:srgbClr val="000000"/>
                </a:solidFill>
                <a:latin typeface="Arial" pitchFamily="34" charset="0"/>
                <a:cs typeface="Arial" pitchFamily="34" charset="0"/>
              </a:rPr>
              <a:t>EFG</a:t>
            </a:r>
            <a:endParaRPr lang="en-US" sz="600" dirty="0">
              <a:solidFill>
                <a:srgbClr val="000000"/>
              </a:solidFill>
              <a:latin typeface="Arial" pitchFamily="34" charset="0"/>
              <a:cs typeface="Arial" pitchFamily="34" charset="0"/>
            </a:endParaRPr>
          </a:p>
        </p:txBody>
      </p:sp>
      <p:sp>
        <p:nvSpPr>
          <p:cNvPr id="89" name="TextBox 88"/>
          <p:cNvSpPr txBox="1"/>
          <p:nvPr/>
        </p:nvSpPr>
        <p:spPr>
          <a:xfrm>
            <a:off x="6934200" y="2103120"/>
            <a:ext cx="571500" cy="184666"/>
          </a:xfrm>
          <a:prstGeom prst="rect">
            <a:avLst/>
          </a:prstGeom>
          <a:noFill/>
        </p:spPr>
        <p:txBody>
          <a:bodyPr wrap="square" rtlCol="0">
            <a:spAutoFit/>
          </a:bodyPr>
          <a:lstStyle/>
          <a:p>
            <a:pPr fontAlgn="auto">
              <a:spcBef>
                <a:spcPts val="0"/>
              </a:spcBef>
              <a:spcAft>
                <a:spcPts val="0"/>
              </a:spcAft>
            </a:pPr>
            <a:r>
              <a:rPr lang="en-US" sz="600" dirty="0" smtClean="0">
                <a:solidFill>
                  <a:srgbClr val="000000"/>
                </a:solidFill>
                <a:latin typeface="Arial" pitchFamily="34" charset="0"/>
                <a:cs typeface="Arial" pitchFamily="34" charset="0"/>
              </a:rPr>
              <a:t>E</a:t>
            </a:r>
            <a:endParaRPr lang="en-US" sz="600" dirty="0">
              <a:solidFill>
                <a:srgbClr val="000000"/>
              </a:solidFill>
              <a:latin typeface="Arial" pitchFamily="34" charset="0"/>
              <a:cs typeface="Arial" pitchFamily="34" charset="0"/>
            </a:endParaRPr>
          </a:p>
        </p:txBody>
      </p:sp>
      <p:sp>
        <p:nvSpPr>
          <p:cNvPr id="90" name="TextBox 89"/>
          <p:cNvSpPr txBox="1"/>
          <p:nvPr/>
        </p:nvSpPr>
        <p:spPr>
          <a:xfrm>
            <a:off x="7231380" y="2057400"/>
            <a:ext cx="571500" cy="184666"/>
          </a:xfrm>
          <a:prstGeom prst="rect">
            <a:avLst/>
          </a:prstGeom>
          <a:noFill/>
        </p:spPr>
        <p:txBody>
          <a:bodyPr wrap="square" rtlCol="0">
            <a:spAutoFit/>
          </a:bodyPr>
          <a:lstStyle/>
          <a:p>
            <a:pPr fontAlgn="auto">
              <a:spcBef>
                <a:spcPts val="0"/>
              </a:spcBef>
              <a:spcAft>
                <a:spcPts val="0"/>
              </a:spcAft>
            </a:pPr>
            <a:r>
              <a:rPr lang="en-US" sz="600" dirty="0" smtClean="0">
                <a:solidFill>
                  <a:srgbClr val="000000"/>
                </a:solidFill>
                <a:latin typeface="Arial" pitchFamily="34" charset="0"/>
                <a:cs typeface="Arial" pitchFamily="34" charset="0"/>
              </a:rPr>
              <a:t>E</a:t>
            </a:r>
            <a:endParaRPr lang="en-US" sz="600" dirty="0">
              <a:solidFill>
                <a:srgbClr val="000000"/>
              </a:solidFill>
              <a:latin typeface="Arial" pitchFamily="34" charset="0"/>
              <a:cs typeface="Arial" pitchFamily="34" charset="0"/>
            </a:endParaRPr>
          </a:p>
        </p:txBody>
      </p:sp>
      <p:sp>
        <p:nvSpPr>
          <p:cNvPr id="91" name="TextBox 90"/>
          <p:cNvSpPr txBox="1"/>
          <p:nvPr/>
        </p:nvSpPr>
        <p:spPr>
          <a:xfrm>
            <a:off x="7391400" y="1508760"/>
            <a:ext cx="609600" cy="184666"/>
          </a:xfrm>
          <a:prstGeom prst="rect">
            <a:avLst/>
          </a:prstGeom>
          <a:noFill/>
        </p:spPr>
        <p:txBody>
          <a:bodyPr wrap="square" rtlCol="0">
            <a:spAutoFit/>
          </a:bodyPr>
          <a:lstStyle/>
          <a:p>
            <a:pPr fontAlgn="auto">
              <a:spcBef>
                <a:spcPts val="0"/>
              </a:spcBef>
              <a:spcAft>
                <a:spcPts val="0"/>
              </a:spcAft>
            </a:pPr>
            <a:r>
              <a:rPr lang="en-US" sz="600" dirty="0" smtClean="0">
                <a:solidFill>
                  <a:srgbClr val="000000"/>
                </a:solidFill>
                <a:latin typeface="Arial" pitchFamily="34" charset="0"/>
                <a:cs typeface="Arial" pitchFamily="34" charset="0"/>
              </a:rPr>
              <a:t>ABCDEFGI</a:t>
            </a:r>
            <a:endParaRPr lang="en-US" sz="600" dirty="0">
              <a:solidFill>
                <a:srgbClr val="000000"/>
              </a:solidFill>
              <a:latin typeface="Arial" pitchFamily="34" charset="0"/>
              <a:cs typeface="Arial" pitchFamily="34" charset="0"/>
            </a:endParaRPr>
          </a:p>
        </p:txBody>
      </p:sp>
      <p:sp>
        <p:nvSpPr>
          <p:cNvPr id="92" name="TextBox 91"/>
          <p:cNvSpPr txBox="1"/>
          <p:nvPr/>
        </p:nvSpPr>
        <p:spPr>
          <a:xfrm>
            <a:off x="7734300" y="1767840"/>
            <a:ext cx="609600" cy="184666"/>
          </a:xfrm>
          <a:prstGeom prst="rect">
            <a:avLst/>
          </a:prstGeom>
          <a:noFill/>
        </p:spPr>
        <p:txBody>
          <a:bodyPr wrap="square" rtlCol="0">
            <a:spAutoFit/>
          </a:bodyPr>
          <a:lstStyle/>
          <a:p>
            <a:pPr fontAlgn="auto">
              <a:spcBef>
                <a:spcPts val="0"/>
              </a:spcBef>
              <a:spcAft>
                <a:spcPts val="0"/>
              </a:spcAft>
            </a:pPr>
            <a:r>
              <a:rPr lang="en-US" sz="600" dirty="0" smtClean="0">
                <a:solidFill>
                  <a:srgbClr val="000000"/>
                </a:solidFill>
                <a:latin typeface="Arial" pitchFamily="34" charset="0"/>
                <a:cs typeface="Arial" pitchFamily="34" charset="0"/>
              </a:rPr>
              <a:t>ACDEFG</a:t>
            </a:r>
            <a:endParaRPr lang="en-US" sz="600" dirty="0">
              <a:solidFill>
                <a:srgbClr val="000000"/>
              </a:solidFill>
              <a:latin typeface="Arial" pitchFamily="34" charset="0"/>
              <a:cs typeface="Arial" pitchFamily="34" charset="0"/>
            </a:endParaRPr>
          </a:p>
        </p:txBody>
      </p:sp>
      <p:sp>
        <p:nvSpPr>
          <p:cNvPr id="93" name="TextBox 92"/>
          <p:cNvSpPr txBox="1"/>
          <p:nvPr/>
        </p:nvSpPr>
        <p:spPr>
          <a:xfrm>
            <a:off x="5334000" y="3779520"/>
            <a:ext cx="609600" cy="184666"/>
          </a:xfrm>
          <a:prstGeom prst="rect">
            <a:avLst/>
          </a:prstGeom>
          <a:noFill/>
        </p:spPr>
        <p:txBody>
          <a:bodyPr wrap="square" rtlCol="0">
            <a:spAutoFit/>
          </a:bodyPr>
          <a:lstStyle/>
          <a:p>
            <a:pPr fontAlgn="auto">
              <a:spcBef>
                <a:spcPts val="0"/>
              </a:spcBef>
              <a:spcAft>
                <a:spcPts val="0"/>
              </a:spcAft>
            </a:pPr>
            <a:r>
              <a:rPr lang="en-US" sz="600" dirty="0" smtClean="0">
                <a:solidFill>
                  <a:srgbClr val="000000"/>
                </a:solidFill>
                <a:latin typeface="Arial" pitchFamily="34" charset="0"/>
                <a:cs typeface="Arial" pitchFamily="34" charset="0"/>
              </a:rPr>
              <a:t>BCDEFHI</a:t>
            </a:r>
            <a:endParaRPr lang="en-US" sz="600" dirty="0">
              <a:solidFill>
                <a:srgbClr val="000000"/>
              </a:solidFill>
              <a:latin typeface="Arial" pitchFamily="34" charset="0"/>
              <a:cs typeface="Arial" pitchFamily="34" charset="0"/>
            </a:endParaRPr>
          </a:p>
        </p:txBody>
      </p:sp>
      <p:sp>
        <p:nvSpPr>
          <p:cNvPr id="94" name="TextBox 93"/>
          <p:cNvSpPr txBox="1"/>
          <p:nvPr/>
        </p:nvSpPr>
        <p:spPr>
          <a:xfrm>
            <a:off x="5715000" y="3840480"/>
            <a:ext cx="609600" cy="184666"/>
          </a:xfrm>
          <a:prstGeom prst="rect">
            <a:avLst/>
          </a:prstGeom>
          <a:noFill/>
        </p:spPr>
        <p:txBody>
          <a:bodyPr wrap="square" rtlCol="0">
            <a:spAutoFit/>
          </a:bodyPr>
          <a:lstStyle/>
          <a:p>
            <a:pPr fontAlgn="auto">
              <a:spcBef>
                <a:spcPts val="0"/>
              </a:spcBef>
              <a:spcAft>
                <a:spcPts val="0"/>
              </a:spcAft>
            </a:pPr>
            <a:r>
              <a:rPr lang="en-US" sz="600" smtClean="0">
                <a:solidFill>
                  <a:srgbClr val="000000"/>
                </a:solidFill>
                <a:latin typeface="Arial" pitchFamily="34" charset="0"/>
                <a:cs typeface="Arial" pitchFamily="34" charset="0"/>
              </a:rPr>
              <a:t>CEF</a:t>
            </a:r>
            <a:endParaRPr lang="en-US" sz="600" dirty="0">
              <a:solidFill>
                <a:srgbClr val="000000"/>
              </a:solidFill>
              <a:latin typeface="Arial" pitchFamily="34" charset="0"/>
              <a:cs typeface="Arial" pitchFamily="34" charset="0"/>
            </a:endParaRPr>
          </a:p>
        </p:txBody>
      </p:sp>
      <p:sp>
        <p:nvSpPr>
          <p:cNvPr id="95" name="TextBox 94"/>
          <p:cNvSpPr txBox="1"/>
          <p:nvPr/>
        </p:nvSpPr>
        <p:spPr>
          <a:xfrm>
            <a:off x="6057900" y="3878580"/>
            <a:ext cx="609600" cy="184666"/>
          </a:xfrm>
          <a:prstGeom prst="rect">
            <a:avLst/>
          </a:prstGeom>
          <a:noFill/>
        </p:spPr>
        <p:txBody>
          <a:bodyPr wrap="square" rtlCol="0">
            <a:spAutoFit/>
          </a:bodyPr>
          <a:lstStyle/>
          <a:p>
            <a:pPr fontAlgn="auto">
              <a:spcBef>
                <a:spcPts val="0"/>
              </a:spcBef>
              <a:spcAft>
                <a:spcPts val="0"/>
              </a:spcAft>
            </a:pPr>
            <a:r>
              <a:rPr lang="en-US" sz="600" dirty="0" smtClean="0">
                <a:solidFill>
                  <a:srgbClr val="000000"/>
                </a:solidFill>
                <a:latin typeface="Arial" pitchFamily="34" charset="0"/>
                <a:cs typeface="Arial" pitchFamily="34" charset="0"/>
              </a:rPr>
              <a:t>E</a:t>
            </a:r>
            <a:endParaRPr lang="en-US" sz="600" dirty="0">
              <a:solidFill>
                <a:srgbClr val="000000"/>
              </a:solidFill>
              <a:latin typeface="Arial" pitchFamily="34" charset="0"/>
              <a:cs typeface="Arial" pitchFamily="34" charset="0"/>
            </a:endParaRPr>
          </a:p>
        </p:txBody>
      </p:sp>
      <p:sp>
        <p:nvSpPr>
          <p:cNvPr id="96" name="TextBox 95"/>
          <p:cNvSpPr txBox="1"/>
          <p:nvPr/>
        </p:nvSpPr>
        <p:spPr>
          <a:xfrm>
            <a:off x="6301740" y="3810000"/>
            <a:ext cx="609600" cy="184666"/>
          </a:xfrm>
          <a:prstGeom prst="rect">
            <a:avLst/>
          </a:prstGeom>
          <a:noFill/>
        </p:spPr>
        <p:txBody>
          <a:bodyPr wrap="square" rtlCol="0">
            <a:spAutoFit/>
          </a:bodyPr>
          <a:lstStyle/>
          <a:p>
            <a:pPr fontAlgn="auto">
              <a:spcBef>
                <a:spcPts val="0"/>
              </a:spcBef>
              <a:spcAft>
                <a:spcPts val="0"/>
              </a:spcAft>
            </a:pPr>
            <a:r>
              <a:rPr lang="en-US" sz="600" dirty="0" smtClean="0">
                <a:solidFill>
                  <a:srgbClr val="000000"/>
                </a:solidFill>
                <a:latin typeface="Arial" pitchFamily="34" charset="0"/>
                <a:cs typeface="Arial" pitchFamily="34" charset="0"/>
              </a:rPr>
              <a:t>CEFHI</a:t>
            </a:r>
            <a:endParaRPr lang="en-US" sz="600" dirty="0">
              <a:solidFill>
                <a:srgbClr val="000000"/>
              </a:solidFill>
              <a:latin typeface="Arial" pitchFamily="34" charset="0"/>
              <a:cs typeface="Arial" pitchFamily="34" charset="0"/>
            </a:endParaRPr>
          </a:p>
        </p:txBody>
      </p:sp>
      <p:sp>
        <p:nvSpPr>
          <p:cNvPr id="100" name="TextBox 99"/>
          <p:cNvSpPr txBox="1"/>
          <p:nvPr/>
        </p:nvSpPr>
        <p:spPr>
          <a:xfrm>
            <a:off x="7139940" y="3726180"/>
            <a:ext cx="609600" cy="184666"/>
          </a:xfrm>
          <a:prstGeom prst="rect">
            <a:avLst/>
          </a:prstGeom>
          <a:noFill/>
        </p:spPr>
        <p:txBody>
          <a:bodyPr wrap="square" rtlCol="0">
            <a:spAutoFit/>
          </a:bodyPr>
          <a:lstStyle/>
          <a:p>
            <a:pPr fontAlgn="auto">
              <a:spcBef>
                <a:spcPts val="0"/>
              </a:spcBef>
              <a:spcAft>
                <a:spcPts val="0"/>
              </a:spcAft>
            </a:pPr>
            <a:r>
              <a:rPr lang="en-US" sz="600" dirty="0" smtClean="0">
                <a:solidFill>
                  <a:srgbClr val="000000"/>
                </a:solidFill>
                <a:latin typeface="Arial" pitchFamily="34" charset="0"/>
                <a:cs typeface="Arial" pitchFamily="34" charset="0"/>
              </a:rPr>
              <a:t>ABCDEFHI</a:t>
            </a:r>
            <a:endParaRPr lang="en-US" sz="600" dirty="0">
              <a:solidFill>
                <a:srgbClr val="000000"/>
              </a:solidFill>
              <a:latin typeface="Arial" pitchFamily="34" charset="0"/>
              <a:cs typeface="Arial" pitchFamily="34" charset="0"/>
            </a:endParaRPr>
          </a:p>
        </p:txBody>
      </p:sp>
      <p:sp>
        <p:nvSpPr>
          <p:cNvPr id="101" name="TextBox 100"/>
          <p:cNvSpPr txBox="1"/>
          <p:nvPr/>
        </p:nvSpPr>
        <p:spPr>
          <a:xfrm>
            <a:off x="7566660" y="3855720"/>
            <a:ext cx="609600" cy="184666"/>
          </a:xfrm>
          <a:prstGeom prst="rect">
            <a:avLst/>
          </a:prstGeom>
          <a:noFill/>
        </p:spPr>
        <p:txBody>
          <a:bodyPr wrap="square" rtlCol="0">
            <a:spAutoFit/>
          </a:bodyPr>
          <a:lstStyle/>
          <a:p>
            <a:pPr fontAlgn="auto">
              <a:spcBef>
                <a:spcPts val="0"/>
              </a:spcBef>
              <a:spcAft>
                <a:spcPts val="0"/>
              </a:spcAft>
            </a:pPr>
            <a:r>
              <a:rPr lang="en-US" sz="600" dirty="0" smtClean="0">
                <a:solidFill>
                  <a:srgbClr val="000000"/>
                </a:solidFill>
                <a:latin typeface="Arial" pitchFamily="34" charset="0"/>
                <a:cs typeface="Arial" pitchFamily="34" charset="0"/>
              </a:rPr>
              <a:t>EF</a:t>
            </a:r>
            <a:endParaRPr lang="en-US" sz="600" dirty="0">
              <a:solidFill>
                <a:srgbClr val="000000"/>
              </a:solidFill>
              <a:latin typeface="Arial" pitchFamily="34" charset="0"/>
              <a:cs typeface="Arial" pitchFamily="34" charset="0"/>
            </a:endParaRPr>
          </a:p>
        </p:txBody>
      </p:sp>
      <p:sp>
        <p:nvSpPr>
          <p:cNvPr id="102" name="TextBox 101"/>
          <p:cNvSpPr txBox="1"/>
          <p:nvPr/>
        </p:nvSpPr>
        <p:spPr>
          <a:xfrm>
            <a:off x="7856220" y="3855720"/>
            <a:ext cx="609600" cy="184666"/>
          </a:xfrm>
          <a:prstGeom prst="rect">
            <a:avLst/>
          </a:prstGeom>
          <a:noFill/>
        </p:spPr>
        <p:txBody>
          <a:bodyPr wrap="square" rtlCol="0">
            <a:spAutoFit/>
          </a:bodyPr>
          <a:lstStyle/>
          <a:p>
            <a:pPr fontAlgn="auto">
              <a:spcBef>
                <a:spcPts val="0"/>
              </a:spcBef>
              <a:spcAft>
                <a:spcPts val="0"/>
              </a:spcAft>
            </a:pPr>
            <a:r>
              <a:rPr lang="en-US" sz="600" dirty="0" smtClean="0">
                <a:solidFill>
                  <a:srgbClr val="000000"/>
                </a:solidFill>
                <a:latin typeface="Arial" pitchFamily="34" charset="0"/>
                <a:cs typeface="Arial" pitchFamily="34" charset="0"/>
              </a:rPr>
              <a:t>EF</a:t>
            </a:r>
            <a:endParaRPr lang="en-US" sz="600" dirty="0">
              <a:solidFill>
                <a:srgbClr val="000000"/>
              </a:solidFill>
              <a:latin typeface="Arial" pitchFamily="34" charset="0"/>
              <a:cs typeface="Arial" pitchFamily="34" charset="0"/>
            </a:endParaRPr>
          </a:p>
        </p:txBody>
      </p:sp>
    </p:spTree>
    <p:extLst>
      <p:ext uri="{BB962C8B-B14F-4D97-AF65-F5344CB8AC3E}">
        <p14:creationId xmlns:p14="http://schemas.microsoft.com/office/powerpoint/2010/main" val="3314773371"/>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190</a:t>
            </a:fld>
            <a:r>
              <a:rPr lang="en-US" smtClean="0"/>
              <a:t> -</a:t>
            </a:r>
            <a:endParaRPr lang="en-US"/>
          </a:p>
        </p:txBody>
      </p:sp>
      <p:grpSp>
        <p:nvGrpSpPr>
          <p:cNvPr id="30" name="Group 29"/>
          <p:cNvGrpSpPr/>
          <p:nvPr/>
        </p:nvGrpSpPr>
        <p:grpSpPr>
          <a:xfrm>
            <a:off x="264294" y="1122854"/>
            <a:ext cx="8537799" cy="1899400"/>
            <a:chOff x="264294" y="709402"/>
            <a:chExt cx="8537799" cy="1899400"/>
          </a:xfrm>
        </p:grpSpPr>
        <p:sp>
          <p:nvSpPr>
            <p:cNvPr id="4" name="Rectangle 3"/>
            <p:cNvSpPr/>
            <p:nvPr/>
          </p:nvSpPr>
          <p:spPr>
            <a:xfrm>
              <a:off x="922050" y="902863"/>
              <a:ext cx="3116912" cy="261610"/>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Awareness of Medical Conditions</a:t>
              </a:r>
              <a:endParaRPr lang="en-US" sz="1050" b="1" dirty="0">
                <a:solidFill>
                  <a:srgbClr val="002A7E"/>
                </a:solidFill>
                <a:latin typeface="Arial" panose="020B0604020202020204" pitchFamily="34" charset="0"/>
                <a:cs typeface="Arial" panose="020B0604020202020204" pitchFamily="34" charset="0"/>
              </a:endParaRPr>
            </a:p>
          </p:txBody>
        </p:sp>
        <p:sp>
          <p:nvSpPr>
            <p:cNvPr id="7" name="Rectangle 6"/>
            <p:cNvSpPr/>
            <p:nvPr/>
          </p:nvSpPr>
          <p:spPr>
            <a:xfrm>
              <a:off x="5306997" y="771458"/>
              <a:ext cx="3116912" cy="415498"/>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Personal Concern for Medical Conditions</a:t>
              </a:r>
            </a:p>
            <a:p>
              <a:pPr algn="ctr"/>
              <a:r>
                <a:rPr lang="en-US" sz="1000" b="1" i="1" dirty="0" smtClean="0">
                  <a:solidFill>
                    <a:srgbClr val="002A7E"/>
                  </a:solidFill>
                  <a:latin typeface="Arial" panose="020B0604020202020204" pitchFamily="34" charset="0"/>
                  <a:cs typeface="Arial" panose="020B0604020202020204" pitchFamily="34" charset="0"/>
                </a:rPr>
                <a:t>Among those Aware of Condition</a:t>
              </a:r>
              <a:endParaRPr lang="en-US" sz="1000" b="1" i="1" dirty="0">
                <a:solidFill>
                  <a:srgbClr val="002A7E"/>
                </a:solidFill>
                <a:latin typeface="Arial" panose="020B0604020202020204" pitchFamily="34" charset="0"/>
                <a:cs typeface="Arial" panose="020B0604020202020204" pitchFamily="34" charset="0"/>
              </a:endParaRPr>
            </a:p>
          </p:txBody>
        </p:sp>
        <p:sp>
          <p:nvSpPr>
            <p:cNvPr id="25" name="Rounded Rectangle 24"/>
            <p:cNvSpPr/>
            <p:nvPr/>
          </p:nvSpPr>
          <p:spPr bwMode="auto">
            <a:xfrm>
              <a:off x="264294" y="709402"/>
              <a:ext cx="8537799" cy="1899400"/>
            </a:xfrm>
            <a:prstGeom prst="roundRect">
              <a:avLst/>
            </a:prstGeom>
            <a:noFill/>
            <a:ln w="19050" cap="flat" cmpd="sng" algn="ctr">
              <a:solidFill>
                <a:srgbClr val="C00000"/>
              </a:solidFill>
              <a:prstDash val="sysDot"/>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grpSp>
        <p:nvGrpSpPr>
          <p:cNvPr id="29" name="Group 28"/>
          <p:cNvGrpSpPr/>
          <p:nvPr/>
        </p:nvGrpSpPr>
        <p:grpSpPr>
          <a:xfrm>
            <a:off x="4608401" y="3127910"/>
            <a:ext cx="4268899" cy="2207401"/>
            <a:chOff x="264294" y="2873481"/>
            <a:chExt cx="4268899" cy="2207401"/>
          </a:xfrm>
        </p:grpSpPr>
        <p:sp>
          <p:nvSpPr>
            <p:cNvPr id="27" name="Rectangle 26"/>
            <p:cNvSpPr/>
            <p:nvPr/>
          </p:nvSpPr>
          <p:spPr>
            <a:xfrm>
              <a:off x="740506" y="2948997"/>
              <a:ext cx="3116912" cy="261610"/>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Perceived Blood Clot Risk Factors</a:t>
              </a:r>
              <a:endParaRPr lang="en-US" sz="1050" b="1" dirty="0">
                <a:solidFill>
                  <a:srgbClr val="002A7E"/>
                </a:solidFill>
                <a:latin typeface="Arial" panose="020B0604020202020204" pitchFamily="34" charset="0"/>
                <a:cs typeface="Arial" panose="020B0604020202020204" pitchFamily="34" charset="0"/>
              </a:endParaRPr>
            </a:p>
          </p:txBody>
        </p:sp>
        <p:sp>
          <p:nvSpPr>
            <p:cNvPr id="28" name="Rounded Rectangle 27"/>
            <p:cNvSpPr/>
            <p:nvPr/>
          </p:nvSpPr>
          <p:spPr bwMode="auto">
            <a:xfrm>
              <a:off x="264294" y="2873481"/>
              <a:ext cx="4268899" cy="2207401"/>
            </a:xfrm>
            <a:prstGeom prst="roundRect">
              <a:avLst/>
            </a:prstGeom>
            <a:noFill/>
            <a:ln w="19050" cap="flat" cmpd="sng" algn="ctr">
              <a:solidFill>
                <a:srgbClr val="002A7E"/>
              </a:solidFill>
              <a:prstDash val="sysDot"/>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sp>
        <p:nvSpPr>
          <p:cNvPr id="35" name="Rectangle 34"/>
          <p:cNvSpPr/>
          <p:nvPr/>
        </p:nvSpPr>
        <p:spPr>
          <a:xfrm>
            <a:off x="762330" y="3203425"/>
            <a:ext cx="3116912" cy="261610"/>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Blood Clot Fact Statements</a:t>
            </a:r>
            <a:endParaRPr lang="en-US" sz="1050" b="1" dirty="0">
              <a:solidFill>
                <a:srgbClr val="002A7E"/>
              </a:solidFill>
              <a:latin typeface="Arial" panose="020B0604020202020204" pitchFamily="34" charset="0"/>
              <a:cs typeface="Arial" panose="020B0604020202020204" pitchFamily="34" charset="0"/>
            </a:endParaRPr>
          </a:p>
        </p:txBody>
      </p:sp>
      <p:sp>
        <p:nvSpPr>
          <p:cNvPr id="36" name="Rounded Rectangle 35"/>
          <p:cNvSpPr/>
          <p:nvPr/>
        </p:nvSpPr>
        <p:spPr bwMode="auto">
          <a:xfrm>
            <a:off x="286118" y="3127909"/>
            <a:ext cx="4268899" cy="3479625"/>
          </a:xfrm>
          <a:prstGeom prst="roundRect">
            <a:avLst/>
          </a:prstGeom>
          <a:noFill/>
          <a:ln w="19050" cap="flat" cmpd="sng" algn="ctr">
            <a:solidFill>
              <a:schemeClr val="tx1">
                <a:lumMod val="85000"/>
                <a:lumOff val="15000"/>
              </a:schemeClr>
            </a:solidFill>
            <a:prstDash val="sysDot"/>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37" name="Oval 36"/>
          <p:cNvSpPr/>
          <p:nvPr/>
        </p:nvSpPr>
        <p:spPr bwMode="auto">
          <a:xfrm>
            <a:off x="7951304" y="4835477"/>
            <a:ext cx="127221" cy="119269"/>
          </a:xfrm>
          <a:prstGeom prst="ellipse">
            <a:avLst/>
          </a:prstGeom>
          <a:solidFill>
            <a:srgbClr val="002A7E"/>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38" name="Oval 37"/>
          <p:cNvSpPr/>
          <p:nvPr/>
        </p:nvSpPr>
        <p:spPr bwMode="auto">
          <a:xfrm>
            <a:off x="7952635" y="5043534"/>
            <a:ext cx="127221" cy="119269"/>
          </a:xfrm>
          <a:prstGeom prst="ellipse">
            <a:avLst/>
          </a:prstGeom>
          <a:solidFill>
            <a:srgbClr val="C00000"/>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39" name="TextBox 38"/>
          <p:cNvSpPr txBox="1"/>
          <p:nvPr/>
        </p:nvSpPr>
        <p:spPr>
          <a:xfrm>
            <a:off x="8008294" y="4787389"/>
            <a:ext cx="874643" cy="215444"/>
          </a:xfrm>
          <a:prstGeom prst="rect">
            <a:avLst/>
          </a:prstGeom>
          <a:noFill/>
        </p:spPr>
        <p:txBody>
          <a:bodyPr wrap="square" rtlCol="0">
            <a:spAutoFit/>
          </a:bodyPr>
          <a:lstStyle/>
          <a:p>
            <a:r>
              <a:rPr lang="en-US" sz="800" b="1" dirty="0" smtClean="0">
                <a:solidFill>
                  <a:srgbClr val="002A7E"/>
                </a:solidFill>
                <a:latin typeface="Arial" panose="020B0604020202020204" pitchFamily="34" charset="0"/>
                <a:cs typeface="Arial" panose="020B0604020202020204" pitchFamily="34" charset="0"/>
              </a:rPr>
              <a:t>Risk Factors</a:t>
            </a:r>
            <a:endParaRPr lang="en-US" sz="800" b="1" dirty="0">
              <a:solidFill>
                <a:srgbClr val="002A7E"/>
              </a:solidFill>
              <a:latin typeface="Arial" panose="020B0604020202020204" pitchFamily="34" charset="0"/>
              <a:cs typeface="Arial" panose="020B0604020202020204" pitchFamily="34" charset="0"/>
            </a:endParaRPr>
          </a:p>
        </p:txBody>
      </p:sp>
      <p:sp>
        <p:nvSpPr>
          <p:cNvPr id="40" name="TextBox 39"/>
          <p:cNvSpPr txBox="1"/>
          <p:nvPr/>
        </p:nvSpPr>
        <p:spPr>
          <a:xfrm>
            <a:off x="8025527" y="4995446"/>
            <a:ext cx="874643" cy="338554"/>
          </a:xfrm>
          <a:prstGeom prst="rect">
            <a:avLst/>
          </a:prstGeom>
          <a:noFill/>
        </p:spPr>
        <p:txBody>
          <a:bodyPr wrap="square" rtlCol="0">
            <a:spAutoFit/>
          </a:bodyPr>
          <a:lstStyle/>
          <a:p>
            <a:r>
              <a:rPr lang="en-US" sz="800" b="1" dirty="0" smtClean="0">
                <a:solidFill>
                  <a:srgbClr val="002A7E"/>
                </a:solidFill>
                <a:latin typeface="Arial" panose="020B0604020202020204" pitchFamily="34" charset="0"/>
                <a:cs typeface="Arial" panose="020B0604020202020204" pitchFamily="34" charset="0"/>
              </a:rPr>
              <a:t>Non-Risk Factors</a:t>
            </a:r>
            <a:endParaRPr lang="en-US" sz="800" b="1" dirty="0">
              <a:solidFill>
                <a:srgbClr val="002A7E"/>
              </a:solidFill>
              <a:latin typeface="Arial" panose="020B0604020202020204" pitchFamily="34" charset="0"/>
              <a:cs typeface="Arial" panose="020B0604020202020204" pitchFamily="34" charset="0"/>
            </a:endParaRPr>
          </a:p>
        </p:txBody>
      </p:sp>
      <p:graphicFrame>
        <p:nvGraphicFramePr>
          <p:cNvPr id="23" name="Chart 22"/>
          <p:cNvGraphicFramePr/>
          <p:nvPr>
            <p:extLst>
              <p:ext uri="{D42A27DB-BD31-4B8C-83A1-F6EECF244321}">
                <p14:modId xmlns:p14="http://schemas.microsoft.com/office/powerpoint/2010/main" val="461331715"/>
              </p:ext>
            </p:extLst>
          </p:nvPr>
        </p:nvGraphicFramePr>
        <p:xfrm>
          <a:off x="286118" y="3546282"/>
          <a:ext cx="4104368" cy="2910177"/>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9" name="Table 8"/>
          <p:cNvGraphicFramePr>
            <a:graphicFrameLocks noGrp="1"/>
          </p:cNvGraphicFramePr>
          <p:nvPr>
            <p:extLst>
              <p:ext uri="{D42A27DB-BD31-4B8C-83A1-F6EECF244321}">
                <p14:modId xmlns:p14="http://schemas.microsoft.com/office/powerpoint/2010/main" val="2285738489"/>
              </p:ext>
            </p:extLst>
          </p:nvPr>
        </p:nvGraphicFramePr>
        <p:xfrm>
          <a:off x="286118" y="3465035"/>
          <a:ext cx="1121264" cy="2861032"/>
        </p:xfrm>
        <a:graphic>
          <a:graphicData uri="http://schemas.openxmlformats.org/drawingml/2006/table">
            <a:tbl>
              <a:tblPr firstRow="1" bandRow="1">
                <a:tableStyleId>{5C22544A-7EE6-4342-B048-85BDC9FD1C3A}</a:tableStyleId>
              </a:tblPr>
              <a:tblGrid>
                <a:gridCol w="1121264"/>
              </a:tblGrid>
              <a:tr h="629887">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800" b="0" dirty="0" smtClean="0">
                          <a:solidFill>
                            <a:schemeClr val="tx1"/>
                          </a:solidFill>
                          <a:latin typeface="Arial" panose="020B0604020202020204" pitchFamily="34" charset="0"/>
                          <a:cs typeface="Arial" panose="020B0604020202020204" pitchFamily="34" charset="0"/>
                        </a:rPr>
                        <a:t>People under 40 years old do have to worry about blood clots*</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500932">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800" b="0" dirty="0" smtClean="0">
                          <a:solidFill>
                            <a:schemeClr val="tx1"/>
                          </a:solidFill>
                          <a:latin typeface="Arial" panose="020B0604020202020204" pitchFamily="34" charset="0"/>
                          <a:cs typeface="Arial" panose="020B0604020202020204" pitchFamily="34" charset="0"/>
                        </a:rPr>
                        <a:t>Most blood </a:t>
                      </a:r>
                      <a:r>
                        <a:rPr lang="en-US" sz="800" b="0" baseline="0" dirty="0" smtClean="0">
                          <a:solidFill>
                            <a:schemeClr val="tx1"/>
                          </a:solidFill>
                          <a:latin typeface="Arial" panose="020B0604020202020204" pitchFamily="34" charset="0"/>
                          <a:cs typeface="Arial" panose="020B0604020202020204" pitchFamily="34" charset="0"/>
                        </a:rPr>
                        <a:t> </a:t>
                      </a:r>
                      <a:r>
                        <a:rPr lang="en-US" sz="800" b="0" dirty="0" smtClean="0">
                          <a:solidFill>
                            <a:schemeClr val="tx1"/>
                          </a:solidFill>
                          <a:latin typeface="Arial" panose="020B0604020202020204" pitchFamily="34" charset="0"/>
                          <a:cs typeface="Arial" panose="020B0604020202020204" pitchFamily="34" charset="0"/>
                        </a:rPr>
                        <a:t>clots can be</a:t>
                      </a:r>
                      <a:r>
                        <a:rPr lang="en-US" sz="800" b="0" baseline="0" dirty="0" smtClean="0">
                          <a:solidFill>
                            <a:schemeClr val="tx1"/>
                          </a:solidFill>
                          <a:latin typeface="Arial" panose="020B0604020202020204" pitchFamily="34" charset="0"/>
                          <a:cs typeface="Arial" panose="020B0604020202020204" pitchFamily="34" charset="0"/>
                        </a:rPr>
                        <a:t> </a:t>
                      </a:r>
                      <a:r>
                        <a:rPr lang="en-US" sz="800" b="0" dirty="0" smtClean="0">
                          <a:solidFill>
                            <a:schemeClr val="tx1"/>
                          </a:solidFill>
                          <a:latin typeface="Arial" panose="020B0604020202020204" pitchFamily="34" charset="0"/>
                          <a:cs typeface="Arial" panose="020B0604020202020204" pitchFamily="34" charset="0"/>
                        </a:rPr>
                        <a:t>prevented*</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594327">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800" b="0" dirty="0" smtClean="0">
                          <a:solidFill>
                            <a:schemeClr val="tx1"/>
                          </a:solidFill>
                          <a:latin typeface="Arial" panose="020B0604020202020204" pitchFamily="34" charset="0"/>
                          <a:cs typeface="Arial" panose="020B0604020202020204" pitchFamily="34" charset="0"/>
                        </a:rPr>
                        <a:t>It is likely that a blood clot in the leg left untreated can travel to your lungs *</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567943">
                <a:tc>
                  <a:txBody>
                    <a:bodyPr/>
                    <a:lstStyle/>
                    <a:p>
                      <a:pPr algn="ctr"/>
                      <a:r>
                        <a:rPr lang="en-US" sz="800" b="0" dirty="0" smtClean="0">
                          <a:solidFill>
                            <a:schemeClr val="tx1"/>
                          </a:solidFill>
                          <a:latin typeface="Arial" panose="020B0604020202020204" pitchFamily="34" charset="0"/>
                          <a:cs typeface="Arial" panose="020B0604020202020204" pitchFamily="34" charset="0"/>
                        </a:rPr>
                        <a:t>Having a blood clot is considered a</a:t>
                      </a:r>
                      <a:r>
                        <a:rPr lang="en-US" sz="800" b="0" baseline="0" dirty="0" smtClean="0">
                          <a:solidFill>
                            <a:schemeClr val="tx1"/>
                          </a:solidFill>
                          <a:latin typeface="Arial" panose="020B0604020202020204" pitchFamily="34" charset="0"/>
                          <a:cs typeface="Arial" panose="020B0604020202020204" pitchFamily="34" charset="0"/>
                        </a:rPr>
                        <a:t> </a:t>
                      </a:r>
                      <a:r>
                        <a:rPr lang="en-US" sz="800" b="0" dirty="0" smtClean="0">
                          <a:solidFill>
                            <a:schemeClr val="tx1"/>
                          </a:solidFill>
                          <a:latin typeface="Arial" panose="020B0604020202020204" pitchFamily="34" charset="0"/>
                          <a:cs typeface="Arial" panose="020B0604020202020204" pitchFamily="34" charset="0"/>
                        </a:rPr>
                        <a:t>medical</a:t>
                      </a:r>
                      <a:r>
                        <a:rPr lang="en-US" sz="800" b="0" baseline="0" dirty="0" smtClean="0">
                          <a:solidFill>
                            <a:schemeClr val="tx1"/>
                          </a:solidFill>
                          <a:latin typeface="Arial" panose="020B0604020202020204" pitchFamily="34" charset="0"/>
                          <a:cs typeface="Arial" panose="020B0604020202020204" pitchFamily="34" charset="0"/>
                        </a:rPr>
                        <a:t> </a:t>
                      </a:r>
                      <a:r>
                        <a:rPr lang="en-US" sz="800" b="0" dirty="0" smtClean="0">
                          <a:solidFill>
                            <a:schemeClr val="tx1"/>
                          </a:solidFill>
                          <a:latin typeface="Arial" panose="020B0604020202020204" pitchFamily="34" charset="0"/>
                          <a:cs typeface="Arial" panose="020B0604020202020204" pitchFamily="34" charset="0"/>
                        </a:rPr>
                        <a:t>emergency*</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567943">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800" b="0" dirty="0" smtClean="0">
                          <a:solidFill>
                            <a:schemeClr val="tx1"/>
                          </a:solidFill>
                          <a:latin typeface="Arial" panose="020B0604020202020204" pitchFamily="34" charset="0"/>
                          <a:cs typeface="Arial" panose="020B0604020202020204" pitchFamily="34" charset="0"/>
                        </a:rPr>
                        <a:t>Blood clots can cause death</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cxnSp>
        <p:nvCxnSpPr>
          <p:cNvPr id="11" name="Straight Connector 10"/>
          <p:cNvCxnSpPr/>
          <p:nvPr/>
        </p:nvCxnSpPr>
        <p:spPr bwMode="auto">
          <a:xfrm>
            <a:off x="516835" y="4094922"/>
            <a:ext cx="3641697" cy="0"/>
          </a:xfrm>
          <a:prstGeom prst="line">
            <a:avLst/>
          </a:prstGeom>
          <a:ln>
            <a:headEnd type="none" w="med" len="med"/>
            <a:tailEnd type="none" w="med" len="med"/>
          </a:ln>
          <a:extLst/>
        </p:spPr>
        <p:style>
          <a:lnRef idx="1">
            <a:schemeClr val="accent6"/>
          </a:lnRef>
          <a:fillRef idx="0">
            <a:schemeClr val="accent6"/>
          </a:fillRef>
          <a:effectRef idx="0">
            <a:schemeClr val="accent6"/>
          </a:effectRef>
          <a:fontRef idx="minor">
            <a:schemeClr val="tx1"/>
          </a:fontRef>
        </p:style>
      </p:cxnSp>
      <p:cxnSp>
        <p:nvCxnSpPr>
          <p:cNvPr id="33" name="Straight Connector 32"/>
          <p:cNvCxnSpPr/>
          <p:nvPr/>
        </p:nvCxnSpPr>
        <p:spPr bwMode="auto">
          <a:xfrm>
            <a:off x="542019" y="4644872"/>
            <a:ext cx="3641697" cy="0"/>
          </a:xfrm>
          <a:prstGeom prst="line">
            <a:avLst/>
          </a:prstGeom>
          <a:ln>
            <a:headEnd type="none" w="med" len="med"/>
            <a:tailEnd type="none" w="med" len="med"/>
          </a:ln>
          <a:extLst/>
        </p:spPr>
        <p:style>
          <a:lnRef idx="1">
            <a:schemeClr val="accent6"/>
          </a:lnRef>
          <a:fillRef idx="0">
            <a:schemeClr val="accent6"/>
          </a:fillRef>
          <a:effectRef idx="0">
            <a:schemeClr val="accent6"/>
          </a:effectRef>
          <a:fontRef idx="minor">
            <a:schemeClr val="tx1"/>
          </a:fontRef>
        </p:style>
      </p:cxnSp>
      <p:cxnSp>
        <p:nvCxnSpPr>
          <p:cNvPr id="34" name="Straight Connector 33"/>
          <p:cNvCxnSpPr/>
          <p:nvPr/>
        </p:nvCxnSpPr>
        <p:spPr bwMode="auto">
          <a:xfrm>
            <a:off x="559252" y="5186871"/>
            <a:ext cx="3641697" cy="0"/>
          </a:xfrm>
          <a:prstGeom prst="line">
            <a:avLst/>
          </a:prstGeom>
          <a:ln>
            <a:headEnd type="none" w="med" len="med"/>
            <a:tailEnd type="none" w="med" len="med"/>
          </a:ln>
          <a:extLst/>
        </p:spPr>
        <p:style>
          <a:lnRef idx="1">
            <a:schemeClr val="accent6"/>
          </a:lnRef>
          <a:fillRef idx="0">
            <a:schemeClr val="accent6"/>
          </a:fillRef>
          <a:effectRef idx="0">
            <a:schemeClr val="accent6"/>
          </a:effectRef>
          <a:fontRef idx="minor">
            <a:schemeClr val="tx1"/>
          </a:fontRef>
        </p:style>
      </p:cxnSp>
      <p:cxnSp>
        <p:nvCxnSpPr>
          <p:cNvPr id="41" name="Straight Connector 40"/>
          <p:cNvCxnSpPr/>
          <p:nvPr/>
        </p:nvCxnSpPr>
        <p:spPr bwMode="auto">
          <a:xfrm>
            <a:off x="536730" y="5736821"/>
            <a:ext cx="3641697" cy="0"/>
          </a:xfrm>
          <a:prstGeom prst="line">
            <a:avLst/>
          </a:prstGeom>
          <a:ln>
            <a:headEnd type="none" w="med" len="med"/>
            <a:tailEnd type="none" w="med" len="med"/>
          </a:ln>
          <a:extLst/>
        </p:spPr>
        <p:style>
          <a:lnRef idx="1">
            <a:schemeClr val="accent6"/>
          </a:lnRef>
          <a:fillRef idx="0">
            <a:schemeClr val="accent6"/>
          </a:fillRef>
          <a:effectRef idx="0">
            <a:schemeClr val="accent6"/>
          </a:effectRef>
          <a:fontRef idx="minor">
            <a:schemeClr val="tx1"/>
          </a:fontRef>
        </p:style>
      </p:cxnSp>
      <p:sp>
        <p:nvSpPr>
          <p:cNvPr id="42" name="TextBox 41"/>
          <p:cNvSpPr txBox="1"/>
          <p:nvPr/>
        </p:nvSpPr>
        <p:spPr>
          <a:xfrm>
            <a:off x="4608401" y="5819234"/>
            <a:ext cx="2261063" cy="707886"/>
          </a:xfrm>
          <a:prstGeom prst="rect">
            <a:avLst/>
          </a:prstGeom>
          <a:noFill/>
        </p:spPr>
        <p:txBody>
          <a:bodyPr wrap="square" rtlCol="0">
            <a:spAutoFit/>
          </a:bodyPr>
          <a:lstStyle/>
          <a:p>
            <a:r>
              <a:rPr lang="en-US" sz="800" i="1" dirty="0" smtClean="0">
                <a:solidFill>
                  <a:schemeClr val="tx1"/>
                </a:solidFill>
                <a:latin typeface="Arial" panose="020B0604020202020204" pitchFamily="34" charset="0"/>
                <a:cs typeface="Arial" panose="020B0604020202020204" pitchFamily="34" charset="0"/>
              </a:rPr>
              <a:t>*Compared to what was asked in actual survey, statements have been changed to the positive/affirmative and scales have been reversed. This change has been made for increased ease of interpretation of results.</a:t>
            </a:r>
            <a:endParaRPr lang="en-US" sz="800" i="1" dirty="0">
              <a:solidFill>
                <a:schemeClr val="tx1"/>
              </a:solidFill>
              <a:latin typeface="Arial" panose="020B0604020202020204" pitchFamily="34" charset="0"/>
              <a:cs typeface="Arial" panose="020B0604020202020204" pitchFamily="34" charset="0"/>
            </a:endParaRPr>
          </a:p>
        </p:txBody>
      </p:sp>
      <p:sp>
        <p:nvSpPr>
          <p:cNvPr id="26" name="Title 1"/>
          <p:cNvSpPr txBox="1">
            <a:spLocks/>
          </p:cNvSpPr>
          <p:nvPr/>
        </p:nvSpPr>
        <p:spPr>
          <a:xfrm>
            <a:off x="147099" y="139465"/>
            <a:ext cx="8486775"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kern="0" dirty="0"/>
              <a:t>Japan </a:t>
            </a:r>
            <a:r>
              <a:rPr lang="en-US" kern="0" dirty="0" smtClean="0"/>
              <a:t>Summary of Results</a:t>
            </a:r>
            <a:endParaRPr lang="en-US" kern="0" dirty="0"/>
          </a:p>
        </p:txBody>
      </p:sp>
      <p:pic>
        <p:nvPicPr>
          <p:cNvPr id="31" name="Picture 3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327550" y="139465"/>
            <a:ext cx="612648" cy="612648"/>
          </a:xfrm>
          <a:prstGeom prst="rect">
            <a:avLst/>
          </a:prstGeom>
        </p:spPr>
      </p:pic>
      <p:graphicFrame>
        <p:nvGraphicFramePr>
          <p:cNvPr id="32" name="Chart 31"/>
          <p:cNvGraphicFramePr/>
          <p:nvPr>
            <p:extLst>
              <p:ext uri="{D42A27DB-BD31-4B8C-83A1-F6EECF244321}">
                <p14:modId xmlns:p14="http://schemas.microsoft.com/office/powerpoint/2010/main" val="144272834"/>
              </p:ext>
            </p:extLst>
          </p:nvPr>
        </p:nvGraphicFramePr>
        <p:xfrm>
          <a:off x="304800" y="1429438"/>
          <a:ext cx="4152900" cy="1517648"/>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3" name="Chart 42"/>
          <p:cNvGraphicFramePr/>
          <p:nvPr>
            <p:extLst>
              <p:ext uri="{D42A27DB-BD31-4B8C-83A1-F6EECF244321}">
                <p14:modId xmlns:p14="http://schemas.microsoft.com/office/powerpoint/2010/main" val="1356702018"/>
              </p:ext>
            </p:extLst>
          </p:nvPr>
        </p:nvGraphicFramePr>
        <p:xfrm>
          <a:off x="4902378" y="1447800"/>
          <a:ext cx="4152900" cy="151764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4" name="Chart 43"/>
          <p:cNvGraphicFramePr/>
          <p:nvPr>
            <p:extLst>
              <p:ext uri="{D42A27DB-BD31-4B8C-83A1-F6EECF244321}">
                <p14:modId xmlns:p14="http://schemas.microsoft.com/office/powerpoint/2010/main" val="26323635"/>
              </p:ext>
            </p:extLst>
          </p:nvPr>
        </p:nvGraphicFramePr>
        <p:xfrm>
          <a:off x="4559643" y="3322773"/>
          <a:ext cx="4152900" cy="1936555"/>
        </p:xfrm>
        <a:graphic>
          <a:graphicData uri="http://schemas.openxmlformats.org/drawingml/2006/chart">
            <c:chart xmlns:c="http://schemas.openxmlformats.org/drawingml/2006/chart" xmlns:r="http://schemas.openxmlformats.org/officeDocument/2006/relationships" r:id="rId6"/>
          </a:graphicData>
        </a:graphic>
      </p:graphicFrame>
      <p:grpSp>
        <p:nvGrpSpPr>
          <p:cNvPr id="45" name="Group 44"/>
          <p:cNvGrpSpPr/>
          <p:nvPr/>
        </p:nvGrpSpPr>
        <p:grpSpPr>
          <a:xfrm>
            <a:off x="1710784" y="6289742"/>
            <a:ext cx="4301426" cy="263592"/>
            <a:chOff x="756664" y="6313595"/>
            <a:chExt cx="4301426" cy="263592"/>
          </a:xfrm>
        </p:grpSpPr>
        <p:sp>
          <p:nvSpPr>
            <p:cNvPr id="46" name="TextBox 45"/>
            <p:cNvSpPr txBox="1"/>
            <p:nvPr/>
          </p:nvSpPr>
          <p:spPr>
            <a:xfrm>
              <a:off x="877781" y="6313595"/>
              <a:ext cx="2269295" cy="261610"/>
            </a:xfrm>
            <a:prstGeom prst="rect">
              <a:avLst/>
            </a:prstGeom>
            <a:noFill/>
          </p:spPr>
          <p:txBody>
            <a:bodyPr wrap="square" rtlCol="0">
              <a:spAutoFit/>
            </a:bodyPr>
            <a:lstStyle/>
            <a:p>
              <a:r>
                <a:rPr lang="en-US" sz="1050" b="1" dirty="0" smtClean="0">
                  <a:solidFill>
                    <a:schemeClr val="tx1"/>
                  </a:solidFill>
                  <a:latin typeface="Arial" panose="020B0604020202020204" pitchFamily="34" charset="0"/>
                  <a:cs typeface="Arial" panose="020B0604020202020204" pitchFamily="34" charset="0"/>
                </a:rPr>
                <a:t>Agree</a:t>
              </a:r>
              <a:endParaRPr lang="en-US" sz="1050" b="1" dirty="0">
                <a:solidFill>
                  <a:schemeClr val="tx1"/>
                </a:solidFill>
                <a:latin typeface="Arial" panose="020B0604020202020204" pitchFamily="34" charset="0"/>
                <a:cs typeface="Arial" panose="020B0604020202020204" pitchFamily="34" charset="0"/>
              </a:endParaRPr>
            </a:p>
          </p:txBody>
        </p:sp>
        <p:sp>
          <p:nvSpPr>
            <p:cNvPr id="47" name="Rectangle 46"/>
            <p:cNvSpPr/>
            <p:nvPr/>
          </p:nvSpPr>
          <p:spPr bwMode="auto">
            <a:xfrm>
              <a:off x="1516774" y="6359677"/>
              <a:ext cx="165386" cy="150053"/>
            </a:xfrm>
            <a:prstGeom prst="rect">
              <a:avLst/>
            </a:prstGeom>
            <a:solidFill>
              <a:schemeClr val="tx1">
                <a:lumMod val="65000"/>
                <a:lumOff val="35000"/>
              </a:schemeClr>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sp>
          <p:nvSpPr>
            <p:cNvPr id="48" name="TextBox 47"/>
            <p:cNvSpPr txBox="1"/>
            <p:nvPr/>
          </p:nvSpPr>
          <p:spPr>
            <a:xfrm>
              <a:off x="1650356" y="6314108"/>
              <a:ext cx="1860605" cy="261610"/>
            </a:xfrm>
            <a:prstGeom prst="rect">
              <a:avLst/>
            </a:prstGeom>
            <a:noFill/>
          </p:spPr>
          <p:txBody>
            <a:bodyPr wrap="square" rtlCol="0">
              <a:spAutoFit/>
            </a:bodyPr>
            <a:lstStyle/>
            <a:p>
              <a:r>
                <a:rPr lang="en-US" sz="1050" b="1" dirty="0" smtClean="0">
                  <a:solidFill>
                    <a:schemeClr val="tx1"/>
                  </a:solidFill>
                  <a:latin typeface="Arial" panose="020B0604020202020204" pitchFamily="34" charset="0"/>
                  <a:cs typeface="Arial" panose="020B0604020202020204" pitchFamily="34" charset="0"/>
                </a:rPr>
                <a:t>Neutral</a:t>
              </a:r>
              <a:endParaRPr lang="en-US" sz="1200" b="1" dirty="0">
                <a:solidFill>
                  <a:schemeClr val="tx1"/>
                </a:solidFill>
                <a:latin typeface="Arial" panose="020B0604020202020204" pitchFamily="34" charset="0"/>
                <a:cs typeface="Arial" panose="020B0604020202020204" pitchFamily="34" charset="0"/>
              </a:endParaRPr>
            </a:p>
          </p:txBody>
        </p:sp>
        <p:sp>
          <p:nvSpPr>
            <p:cNvPr id="49" name="Rectangle 48"/>
            <p:cNvSpPr/>
            <p:nvPr/>
          </p:nvSpPr>
          <p:spPr bwMode="auto">
            <a:xfrm>
              <a:off x="756664" y="6377067"/>
              <a:ext cx="165386" cy="150053"/>
            </a:xfrm>
            <a:prstGeom prst="rect">
              <a:avLst/>
            </a:prstGeom>
            <a:solidFill>
              <a:srgbClr val="002A7E"/>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sp>
          <p:nvSpPr>
            <p:cNvPr id="50" name="Rectangle 49"/>
            <p:cNvSpPr/>
            <p:nvPr/>
          </p:nvSpPr>
          <p:spPr bwMode="auto">
            <a:xfrm>
              <a:off x="2380100" y="6377048"/>
              <a:ext cx="165386" cy="150053"/>
            </a:xfrm>
            <a:prstGeom prst="rect">
              <a:avLst/>
            </a:prstGeom>
            <a:solidFill>
              <a:srgbClr val="C00000"/>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sp>
          <p:nvSpPr>
            <p:cNvPr id="51" name="TextBox 50"/>
            <p:cNvSpPr txBox="1"/>
            <p:nvPr/>
          </p:nvSpPr>
          <p:spPr>
            <a:xfrm>
              <a:off x="2513682" y="6315577"/>
              <a:ext cx="2544408" cy="261610"/>
            </a:xfrm>
            <a:prstGeom prst="rect">
              <a:avLst/>
            </a:prstGeom>
            <a:noFill/>
          </p:spPr>
          <p:txBody>
            <a:bodyPr wrap="square" rtlCol="0">
              <a:spAutoFit/>
            </a:bodyPr>
            <a:lstStyle/>
            <a:p>
              <a:r>
                <a:rPr lang="en-US" sz="1050" b="1" dirty="0" smtClean="0">
                  <a:solidFill>
                    <a:schemeClr val="tx1"/>
                  </a:solidFill>
                  <a:latin typeface="Arial" panose="020B0604020202020204" pitchFamily="34" charset="0"/>
                  <a:cs typeface="Arial" panose="020B0604020202020204" pitchFamily="34" charset="0"/>
                </a:rPr>
                <a:t>Disagree</a:t>
              </a:r>
              <a:endParaRPr lang="en-US" sz="1200" b="1" dirty="0">
                <a:solidFill>
                  <a:schemeClr val="tx1"/>
                </a:solidFill>
                <a:latin typeface="Arial" panose="020B0604020202020204" pitchFamily="34" charset="0"/>
                <a:cs typeface="Arial" panose="020B0604020202020204" pitchFamily="34" charset="0"/>
              </a:endParaRPr>
            </a:p>
          </p:txBody>
        </p:sp>
      </p:grpSp>
      <p:sp>
        <p:nvSpPr>
          <p:cNvPr id="52" name="Oval 51"/>
          <p:cNvSpPr/>
          <p:nvPr/>
        </p:nvSpPr>
        <p:spPr bwMode="auto">
          <a:xfrm>
            <a:off x="2041340" y="4239827"/>
            <a:ext cx="381325" cy="208057"/>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53" name="TextBox 52"/>
          <p:cNvSpPr txBox="1"/>
          <p:nvPr/>
        </p:nvSpPr>
        <p:spPr>
          <a:xfrm>
            <a:off x="1892923" y="3925645"/>
            <a:ext cx="1523990" cy="338554"/>
          </a:xfrm>
          <a:prstGeom prst="rect">
            <a:avLst/>
          </a:prstGeom>
          <a:noFill/>
        </p:spPr>
        <p:txBody>
          <a:bodyPr wrap="square" rtlCol="0">
            <a:spAutoFit/>
          </a:bodyPr>
          <a:lstStyle/>
          <a:p>
            <a:r>
              <a:rPr lang="en-US" sz="800" dirty="0" smtClean="0">
                <a:solidFill>
                  <a:srgbClr val="C00000"/>
                </a:solidFill>
                <a:latin typeface="Arial" panose="020B0604020202020204" pitchFamily="34" charset="0"/>
                <a:cs typeface="Arial" panose="020B0604020202020204" pitchFamily="34" charset="0"/>
              </a:rPr>
              <a:t>Highest among </a:t>
            </a:r>
          </a:p>
          <a:p>
            <a:r>
              <a:rPr lang="en-US" sz="800" dirty="0" smtClean="0">
                <a:solidFill>
                  <a:srgbClr val="C00000"/>
                </a:solidFill>
                <a:latin typeface="Arial" panose="020B0604020202020204" pitchFamily="34" charset="0"/>
                <a:cs typeface="Arial" panose="020B0604020202020204" pitchFamily="34" charset="0"/>
              </a:rPr>
              <a:t>Countries</a:t>
            </a:r>
            <a:endParaRPr lang="en-US" sz="800" dirty="0">
              <a:solidFill>
                <a:srgbClr val="C00000"/>
              </a:solidFill>
              <a:latin typeface="Arial" panose="020B0604020202020204" pitchFamily="34" charset="0"/>
              <a:cs typeface="Arial" panose="020B0604020202020204" pitchFamily="34" charset="0"/>
            </a:endParaRPr>
          </a:p>
        </p:txBody>
      </p:sp>
      <p:sp>
        <p:nvSpPr>
          <p:cNvPr id="54" name="Oval 53"/>
          <p:cNvSpPr/>
          <p:nvPr/>
        </p:nvSpPr>
        <p:spPr bwMode="auto">
          <a:xfrm>
            <a:off x="3232828" y="5345359"/>
            <a:ext cx="381325" cy="208057"/>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55" name="TextBox 54"/>
          <p:cNvSpPr txBox="1"/>
          <p:nvPr/>
        </p:nvSpPr>
        <p:spPr>
          <a:xfrm>
            <a:off x="3084411" y="5031177"/>
            <a:ext cx="1523990" cy="338554"/>
          </a:xfrm>
          <a:prstGeom prst="rect">
            <a:avLst/>
          </a:prstGeom>
          <a:noFill/>
        </p:spPr>
        <p:txBody>
          <a:bodyPr wrap="square" rtlCol="0">
            <a:spAutoFit/>
          </a:bodyPr>
          <a:lstStyle/>
          <a:p>
            <a:r>
              <a:rPr lang="en-US" sz="800" dirty="0" smtClean="0">
                <a:solidFill>
                  <a:srgbClr val="C00000"/>
                </a:solidFill>
                <a:latin typeface="Arial" panose="020B0604020202020204" pitchFamily="34" charset="0"/>
                <a:cs typeface="Arial" panose="020B0604020202020204" pitchFamily="34" charset="0"/>
              </a:rPr>
              <a:t>Highest among </a:t>
            </a:r>
          </a:p>
          <a:p>
            <a:r>
              <a:rPr lang="en-US" sz="800" dirty="0" smtClean="0">
                <a:solidFill>
                  <a:srgbClr val="C00000"/>
                </a:solidFill>
                <a:latin typeface="Arial" panose="020B0604020202020204" pitchFamily="34" charset="0"/>
                <a:cs typeface="Arial" panose="020B0604020202020204" pitchFamily="34" charset="0"/>
              </a:rPr>
              <a:t>Countries</a:t>
            </a:r>
            <a:endParaRPr lang="en-US" sz="800" dirty="0">
              <a:solidFill>
                <a:srgbClr val="C00000"/>
              </a:solidFill>
              <a:latin typeface="Arial" panose="020B0604020202020204" pitchFamily="34" charset="0"/>
              <a:cs typeface="Arial" panose="020B0604020202020204" pitchFamily="34" charset="0"/>
            </a:endParaRPr>
          </a:p>
        </p:txBody>
      </p:sp>
      <p:sp>
        <p:nvSpPr>
          <p:cNvPr id="56" name="Oval 55"/>
          <p:cNvSpPr/>
          <p:nvPr/>
        </p:nvSpPr>
        <p:spPr bwMode="auto">
          <a:xfrm>
            <a:off x="3847716" y="1538673"/>
            <a:ext cx="381325" cy="155448"/>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dirty="0" smtClean="0">
              <a:ln>
                <a:noFill/>
              </a:ln>
              <a:solidFill>
                <a:schemeClr val="bg1"/>
              </a:solidFill>
              <a:effectLst/>
              <a:latin typeface="Calibri" pitchFamily="34" charset="0"/>
            </a:endParaRPr>
          </a:p>
        </p:txBody>
      </p:sp>
      <p:sp>
        <p:nvSpPr>
          <p:cNvPr id="57" name="TextBox 56"/>
          <p:cNvSpPr txBox="1"/>
          <p:nvPr/>
        </p:nvSpPr>
        <p:spPr>
          <a:xfrm>
            <a:off x="3605121" y="1223451"/>
            <a:ext cx="1523990" cy="338554"/>
          </a:xfrm>
          <a:prstGeom prst="rect">
            <a:avLst/>
          </a:prstGeom>
          <a:noFill/>
        </p:spPr>
        <p:txBody>
          <a:bodyPr wrap="square" rtlCol="0">
            <a:spAutoFit/>
          </a:bodyPr>
          <a:lstStyle/>
          <a:p>
            <a:pPr algn="ctr"/>
            <a:r>
              <a:rPr lang="en-US" sz="800" dirty="0" smtClean="0">
                <a:solidFill>
                  <a:srgbClr val="C00000"/>
                </a:solidFill>
                <a:latin typeface="Arial" panose="020B0604020202020204" pitchFamily="34" charset="0"/>
                <a:cs typeface="Arial" panose="020B0604020202020204" pitchFamily="34" charset="0"/>
              </a:rPr>
              <a:t>All Circles are Lowest</a:t>
            </a:r>
          </a:p>
          <a:p>
            <a:pPr algn="ctr"/>
            <a:r>
              <a:rPr lang="en-US" sz="800" dirty="0" smtClean="0">
                <a:solidFill>
                  <a:srgbClr val="C00000"/>
                </a:solidFill>
                <a:latin typeface="Arial" panose="020B0604020202020204" pitchFamily="34" charset="0"/>
                <a:cs typeface="Arial" panose="020B0604020202020204" pitchFamily="34" charset="0"/>
              </a:rPr>
              <a:t>among Countries</a:t>
            </a:r>
            <a:endParaRPr lang="en-US" sz="800" dirty="0">
              <a:solidFill>
                <a:srgbClr val="C00000"/>
              </a:solidFill>
              <a:latin typeface="Arial" panose="020B0604020202020204" pitchFamily="34" charset="0"/>
              <a:cs typeface="Arial" panose="020B0604020202020204" pitchFamily="34" charset="0"/>
            </a:endParaRPr>
          </a:p>
        </p:txBody>
      </p:sp>
      <p:sp>
        <p:nvSpPr>
          <p:cNvPr id="58" name="Oval 57"/>
          <p:cNvSpPr/>
          <p:nvPr/>
        </p:nvSpPr>
        <p:spPr bwMode="auto">
          <a:xfrm>
            <a:off x="3793390" y="1786485"/>
            <a:ext cx="381325" cy="155448"/>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dirty="0" smtClean="0">
              <a:ln>
                <a:noFill/>
              </a:ln>
              <a:solidFill>
                <a:schemeClr val="bg1"/>
              </a:solidFill>
              <a:effectLst/>
              <a:latin typeface="Calibri" pitchFamily="34" charset="0"/>
            </a:endParaRPr>
          </a:p>
        </p:txBody>
      </p:sp>
      <p:sp>
        <p:nvSpPr>
          <p:cNvPr id="60" name="Oval 59"/>
          <p:cNvSpPr/>
          <p:nvPr/>
        </p:nvSpPr>
        <p:spPr bwMode="auto">
          <a:xfrm>
            <a:off x="2103041" y="2536559"/>
            <a:ext cx="381325" cy="155448"/>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dirty="0" smtClean="0">
              <a:ln>
                <a:noFill/>
              </a:ln>
              <a:solidFill>
                <a:schemeClr val="bg1"/>
              </a:solidFill>
              <a:effectLst/>
              <a:latin typeface="Calibri" pitchFamily="34" charset="0"/>
            </a:endParaRPr>
          </a:p>
        </p:txBody>
      </p:sp>
      <p:sp>
        <p:nvSpPr>
          <p:cNvPr id="61" name="Oval 60"/>
          <p:cNvSpPr/>
          <p:nvPr/>
        </p:nvSpPr>
        <p:spPr bwMode="auto">
          <a:xfrm>
            <a:off x="1794283" y="2673057"/>
            <a:ext cx="381325" cy="155448"/>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dirty="0" smtClean="0">
              <a:ln>
                <a:noFill/>
              </a:ln>
              <a:solidFill>
                <a:schemeClr val="bg1"/>
              </a:solidFill>
              <a:effectLst/>
              <a:latin typeface="Calibri" pitchFamily="34" charset="0"/>
            </a:endParaRPr>
          </a:p>
        </p:txBody>
      </p:sp>
      <p:sp>
        <p:nvSpPr>
          <p:cNvPr id="63" name="Oval 62"/>
          <p:cNvSpPr/>
          <p:nvPr/>
        </p:nvSpPr>
        <p:spPr bwMode="auto">
          <a:xfrm>
            <a:off x="6277646" y="3567581"/>
            <a:ext cx="381325" cy="155448"/>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dirty="0" smtClean="0">
              <a:ln>
                <a:noFill/>
              </a:ln>
              <a:solidFill>
                <a:schemeClr val="bg1"/>
              </a:solidFill>
              <a:effectLst/>
              <a:latin typeface="Calibri" pitchFamily="34" charset="0"/>
            </a:endParaRPr>
          </a:p>
        </p:txBody>
      </p:sp>
      <p:sp>
        <p:nvSpPr>
          <p:cNvPr id="64" name="Oval 63"/>
          <p:cNvSpPr/>
          <p:nvPr/>
        </p:nvSpPr>
        <p:spPr bwMode="auto">
          <a:xfrm>
            <a:off x="6342585" y="3696128"/>
            <a:ext cx="381325" cy="155448"/>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dirty="0" smtClean="0">
              <a:ln>
                <a:noFill/>
              </a:ln>
              <a:solidFill>
                <a:schemeClr val="bg1"/>
              </a:solidFill>
              <a:effectLst/>
              <a:latin typeface="Calibri" pitchFamily="34" charset="0"/>
            </a:endParaRPr>
          </a:p>
        </p:txBody>
      </p:sp>
      <p:sp>
        <p:nvSpPr>
          <p:cNvPr id="65" name="Oval 64"/>
          <p:cNvSpPr/>
          <p:nvPr/>
        </p:nvSpPr>
        <p:spPr bwMode="auto">
          <a:xfrm>
            <a:off x="6342585" y="3925645"/>
            <a:ext cx="381325" cy="155448"/>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dirty="0" smtClean="0">
              <a:ln>
                <a:noFill/>
              </a:ln>
              <a:solidFill>
                <a:schemeClr val="bg1"/>
              </a:solidFill>
              <a:effectLst/>
              <a:latin typeface="Calibri" pitchFamily="34" charset="0"/>
            </a:endParaRPr>
          </a:p>
        </p:txBody>
      </p:sp>
      <p:sp>
        <p:nvSpPr>
          <p:cNvPr id="66" name="Oval 65"/>
          <p:cNvSpPr/>
          <p:nvPr/>
        </p:nvSpPr>
        <p:spPr bwMode="auto">
          <a:xfrm>
            <a:off x="6227214" y="4078045"/>
            <a:ext cx="381325" cy="155448"/>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dirty="0" smtClean="0">
              <a:ln>
                <a:noFill/>
              </a:ln>
              <a:solidFill>
                <a:schemeClr val="bg1"/>
              </a:solidFill>
              <a:effectLst/>
              <a:latin typeface="Calibri" pitchFamily="34" charset="0"/>
            </a:endParaRPr>
          </a:p>
        </p:txBody>
      </p:sp>
      <p:sp>
        <p:nvSpPr>
          <p:cNvPr id="67" name="Oval 66"/>
          <p:cNvSpPr/>
          <p:nvPr/>
        </p:nvSpPr>
        <p:spPr bwMode="auto">
          <a:xfrm>
            <a:off x="7023669" y="4190707"/>
            <a:ext cx="381325" cy="155448"/>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dirty="0" smtClean="0">
              <a:ln>
                <a:noFill/>
              </a:ln>
              <a:solidFill>
                <a:schemeClr val="bg1"/>
              </a:solidFill>
              <a:effectLst/>
              <a:latin typeface="Calibri" pitchFamily="34" charset="0"/>
            </a:endParaRPr>
          </a:p>
        </p:txBody>
      </p:sp>
      <p:sp>
        <p:nvSpPr>
          <p:cNvPr id="68" name="Oval 67"/>
          <p:cNvSpPr/>
          <p:nvPr/>
        </p:nvSpPr>
        <p:spPr bwMode="auto">
          <a:xfrm>
            <a:off x="7390096" y="4343855"/>
            <a:ext cx="381325" cy="155448"/>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dirty="0" smtClean="0">
              <a:ln>
                <a:noFill/>
              </a:ln>
              <a:solidFill>
                <a:schemeClr val="bg1"/>
              </a:solidFill>
              <a:effectLst/>
              <a:latin typeface="Calibri" pitchFamily="34" charset="0"/>
            </a:endParaRPr>
          </a:p>
        </p:txBody>
      </p:sp>
      <p:sp>
        <p:nvSpPr>
          <p:cNvPr id="71" name="TextBox 70"/>
          <p:cNvSpPr txBox="1"/>
          <p:nvPr/>
        </p:nvSpPr>
        <p:spPr>
          <a:xfrm>
            <a:off x="7246299" y="3432221"/>
            <a:ext cx="1523990" cy="461665"/>
          </a:xfrm>
          <a:prstGeom prst="rect">
            <a:avLst/>
          </a:prstGeom>
          <a:noFill/>
        </p:spPr>
        <p:txBody>
          <a:bodyPr wrap="square" rtlCol="0">
            <a:spAutoFit/>
          </a:bodyPr>
          <a:lstStyle/>
          <a:p>
            <a:pPr algn="ctr"/>
            <a:r>
              <a:rPr lang="en-US" sz="800" dirty="0" smtClean="0">
                <a:solidFill>
                  <a:srgbClr val="C00000"/>
                </a:solidFill>
                <a:latin typeface="Arial" panose="020B0604020202020204" pitchFamily="34" charset="0"/>
                <a:cs typeface="Arial" panose="020B0604020202020204" pitchFamily="34" charset="0"/>
              </a:rPr>
              <a:t>Japan has lowest awareness for 6 of the 8 blood clot risk factors.</a:t>
            </a:r>
            <a:endParaRPr lang="en-US" sz="800" dirty="0">
              <a:solidFill>
                <a:srgbClr val="C00000"/>
              </a:solidFill>
              <a:latin typeface="Arial" panose="020B0604020202020204" pitchFamily="34" charset="0"/>
              <a:cs typeface="Arial" panose="020B0604020202020204" pitchFamily="34" charset="0"/>
            </a:endParaRPr>
          </a:p>
        </p:txBody>
      </p:sp>
      <p:sp>
        <p:nvSpPr>
          <p:cNvPr id="72" name="Oval 71"/>
          <p:cNvSpPr/>
          <p:nvPr/>
        </p:nvSpPr>
        <p:spPr bwMode="auto">
          <a:xfrm>
            <a:off x="3397596" y="3736896"/>
            <a:ext cx="381325" cy="208057"/>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73" name="TextBox 72"/>
          <p:cNvSpPr txBox="1"/>
          <p:nvPr/>
        </p:nvSpPr>
        <p:spPr>
          <a:xfrm>
            <a:off x="3249179" y="3422714"/>
            <a:ext cx="1523990" cy="338554"/>
          </a:xfrm>
          <a:prstGeom prst="rect">
            <a:avLst/>
          </a:prstGeom>
          <a:noFill/>
        </p:spPr>
        <p:txBody>
          <a:bodyPr wrap="square" rtlCol="0">
            <a:spAutoFit/>
          </a:bodyPr>
          <a:lstStyle/>
          <a:p>
            <a:r>
              <a:rPr lang="en-US" sz="800" dirty="0" smtClean="0">
                <a:solidFill>
                  <a:srgbClr val="C00000"/>
                </a:solidFill>
                <a:latin typeface="Arial" panose="020B0604020202020204" pitchFamily="34" charset="0"/>
                <a:cs typeface="Arial" panose="020B0604020202020204" pitchFamily="34" charset="0"/>
              </a:rPr>
              <a:t>Highest among </a:t>
            </a:r>
          </a:p>
          <a:p>
            <a:r>
              <a:rPr lang="en-US" sz="800" dirty="0" smtClean="0">
                <a:solidFill>
                  <a:srgbClr val="C00000"/>
                </a:solidFill>
                <a:latin typeface="Arial" panose="020B0604020202020204" pitchFamily="34" charset="0"/>
                <a:cs typeface="Arial" panose="020B0604020202020204" pitchFamily="34" charset="0"/>
              </a:rPr>
              <a:t>Countries</a:t>
            </a:r>
            <a:endParaRPr lang="en-US" sz="800" dirty="0">
              <a:solidFill>
                <a:srgbClr val="C00000"/>
              </a:solidFill>
              <a:latin typeface="Arial" panose="020B0604020202020204" pitchFamily="34" charset="0"/>
              <a:cs typeface="Arial" panose="020B0604020202020204" pitchFamily="34" charset="0"/>
            </a:endParaRPr>
          </a:p>
        </p:txBody>
      </p:sp>
      <p:sp>
        <p:nvSpPr>
          <p:cNvPr id="74" name="Oval 73"/>
          <p:cNvSpPr/>
          <p:nvPr/>
        </p:nvSpPr>
        <p:spPr bwMode="auto">
          <a:xfrm>
            <a:off x="3846406" y="4231610"/>
            <a:ext cx="381325" cy="208057"/>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75" name="TextBox 74"/>
          <p:cNvSpPr txBox="1"/>
          <p:nvPr/>
        </p:nvSpPr>
        <p:spPr>
          <a:xfrm>
            <a:off x="3697989" y="3917428"/>
            <a:ext cx="1523990" cy="338554"/>
          </a:xfrm>
          <a:prstGeom prst="rect">
            <a:avLst/>
          </a:prstGeom>
          <a:noFill/>
        </p:spPr>
        <p:txBody>
          <a:bodyPr wrap="square" rtlCol="0">
            <a:spAutoFit/>
          </a:bodyPr>
          <a:lstStyle/>
          <a:p>
            <a:r>
              <a:rPr lang="en-US" sz="800" dirty="0" smtClean="0">
                <a:solidFill>
                  <a:srgbClr val="C00000"/>
                </a:solidFill>
                <a:latin typeface="Arial" panose="020B0604020202020204" pitchFamily="34" charset="0"/>
                <a:cs typeface="Arial" panose="020B0604020202020204" pitchFamily="34" charset="0"/>
              </a:rPr>
              <a:t>Lowest among </a:t>
            </a:r>
          </a:p>
          <a:p>
            <a:r>
              <a:rPr lang="en-US" sz="800" dirty="0" smtClean="0">
                <a:solidFill>
                  <a:srgbClr val="C00000"/>
                </a:solidFill>
                <a:latin typeface="Arial" panose="020B0604020202020204" pitchFamily="34" charset="0"/>
                <a:cs typeface="Arial" panose="020B0604020202020204" pitchFamily="34" charset="0"/>
              </a:rPr>
              <a:t>Countries</a:t>
            </a:r>
            <a:endParaRPr lang="en-US" sz="800" dirty="0">
              <a:solidFill>
                <a:srgbClr val="C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86861917"/>
      </p:ext>
    </p:extLst>
  </p:cSld>
  <p:clrMapOvr>
    <a:masterClrMapping/>
  </p:clrMapOvr>
  <p:timing>
    <p:tnLst>
      <p:par>
        <p:cT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191</a:t>
            </a:fld>
            <a:r>
              <a:rPr lang="en-US" smtClean="0"/>
              <a:t> -</a:t>
            </a:r>
            <a:endParaRPr lang="en-US"/>
          </a:p>
        </p:txBody>
      </p:sp>
      <p:grpSp>
        <p:nvGrpSpPr>
          <p:cNvPr id="18" name="Group 17"/>
          <p:cNvGrpSpPr/>
          <p:nvPr/>
        </p:nvGrpSpPr>
        <p:grpSpPr>
          <a:xfrm>
            <a:off x="1194925" y="765186"/>
            <a:ext cx="6222734" cy="3003724"/>
            <a:chOff x="0" y="2792745"/>
            <a:chExt cx="6222734" cy="3003724"/>
          </a:xfrm>
        </p:grpSpPr>
        <p:sp>
          <p:nvSpPr>
            <p:cNvPr id="17" name="Rounded Rectangle 16"/>
            <p:cNvSpPr/>
            <p:nvPr/>
          </p:nvSpPr>
          <p:spPr bwMode="auto">
            <a:xfrm>
              <a:off x="182880" y="3021496"/>
              <a:ext cx="5971430" cy="2774973"/>
            </a:xfrm>
            <a:prstGeom prst="roundRect">
              <a:avLst/>
            </a:prstGeom>
            <a:noFill/>
            <a:ln w="19050" cap="flat" cmpd="sng" algn="ctr">
              <a:solidFill>
                <a:srgbClr val="002A7E"/>
              </a:solidFill>
              <a:prstDash val="sysDot"/>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nvGrpSpPr>
            <p:cNvPr id="11" name="Group 10"/>
            <p:cNvGrpSpPr/>
            <p:nvPr/>
          </p:nvGrpSpPr>
          <p:grpSpPr>
            <a:xfrm>
              <a:off x="1239407" y="2792745"/>
              <a:ext cx="3394735" cy="1735277"/>
              <a:chOff x="711615" y="4224167"/>
              <a:chExt cx="3394735" cy="1735277"/>
            </a:xfrm>
          </p:grpSpPr>
          <p:graphicFrame>
            <p:nvGraphicFramePr>
              <p:cNvPr id="9" name="Chart 8"/>
              <p:cNvGraphicFramePr/>
              <p:nvPr>
                <p:extLst>
                  <p:ext uri="{D42A27DB-BD31-4B8C-83A1-F6EECF244321}">
                    <p14:modId xmlns:p14="http://schemas.microsoft.com/office/powerpoint/2010/main" val="892510723"/>
                  </p:ext>
                </p:extLst>
              </p:nvPr>
            </p:nvGraphicFramePr>
            <p:xfrm>
              <a:off x="711615" y="4224167"/>
              <a:ext cx="3394735" cy="1735277"/>
            </p:xfrm>
            <a:graphic>
              <a:graphicData uri="http://schemas.openxmlformats.org/drawingml/2006/chart">
                <c:chart xmlns:c="http://schemas.openxmlformats.org/drawingml/2006/chart" xmlns:r="http://schemas.openxmlformats.org/officeDocument/2006/relationships" r:id="rId2"/>
              </a:graphicData>
            </a:graphic>
          </p:graphicFrame>
          <p:sp>
            <p:nvSpPr>
              <p:cNvPr id="10" name="Rectangle 9"/>
              <p:cNvSpPr/>
              <p:nvPr/>
            </p:nvSpPr>
            <p:spPr>
              <a:xfrm>
                <a:off x="886071" y="4541714"/>
                <a:ext cx="3116912" cy="253916"/>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Perceived Cause of DVT</a:t>
                </a:r>
                <a:endParaRPr lang="en-US" sz="1000" b="1" i="1" dirty="0">
                  <a:solidFill>
                    <a:srgbClr val="002A7E"/>
                  </a:solidFill>
                  <a:latin typeface="Arial" panose="020B0604020202020204" pitchFamily="34" charset="0"/>
                  <a:cs typeface="Arial" panose="020B0604020202020204" pitchFamily="34" charset="0"/>
                </a:endParaRPr>
              </a:p>
            </p:txBody>
          </p:sp>
        </p:grpSp>
        <p:grpSp>
          <p:nvGrpSpPr>
            <p:cNvPr id="16" name="Group 15"/>
            <p:cNvGrpSpPr/>
            <p:nvPr/>
          </p:nvGrpSpPr>
          <p:grpSpPr>
            <a:xfrm>
              <a:off x="0" y="4423764"/>
              <a:ext cx="2566347" cy="1057523"/>
              <a:chOff x="-93495" y="5695574"/>
              <a:chExt cx="2566347" cy="1057523"/>
            </a:xfrm>
          </p:grpSpPr>
          <p:graphicFrame>
            <p:nvGraphicFramePr>
              <p:cNvPr id="12" name="Chart 11"/>
              <p:cNvGraphicFramePr/>
              <p:nvPr>
                <p:extLst>
                  <p:ext uri="{D42A27DB-BD31-4B8C-83A1-F6EECF244321}">
                    <p14:modId xmlns:p14="http://schemas.microsoft.com/office/powerpoint/2010/main" val="786830405"/>
                  </p:ext>
                </p:extLst>
              </p:nvPr>
            </p:nvGraphicFramePr>
            <p:xfrm>
              <a:off x="679349" y="5695574"/>
              <a:ext cx="1793503" cy="1057523"/>
            </p:xfrm>
            <a:graphic>
              <a:graphicData uri="http://schemas.openxmlformats.org/drawingml/2006/chart">
                <c:chart xmlns:c="http://schemas.openxmlformats.org/drawingml/2006/chart" xmlns:r="http://schemas.openxmlformats.org/officeDocument/2006/relationships" r:id="rId3"/>
              </a:graphicData>
            </a:graphic>
          </p:graphicFrame>
          <p:sp>
            <p:nvSpPr>
              <p:cNvPr id="13" name="Rectangle 12"/>
              <p:cNvSpPr/>
              <p:nvPr/>
            </p:nvSpPr>
            <p:spPr>
              <a:xfrm>
                <a:off x="-93495" y="5847053"/>
                <a:ext cx="1386662" cy="738664"/>
              </a:xfrm>
              <a:prstGeom prst="rect">
                <a:avLst/>
              </a:prstGeom>
            </p:spPr>
            <p:txBody>
              <a:bodyPr wrap="square">
                <a:spAutoFit/>
              </a:bodyPr>
              <a:lstStyle/>
              <a:p>
                <a:pPr algn="r"/>
                <a:r>
                  <a:rPr lang="en-US" sz="1050" b="1" dirty="0" smtClean="0">
                    <a:solidFill>
                      <a:srgbClr val="002A7E"/>
                    </a:solidFill>
                    <a:latin typeface="Arial" panose="020B0604020202020204" pitchFamily="34" charset="0"/>
                    <a:cs typeface="Arial" panose="020B0604020202020204" pitchFamily="34" charset="0"/>
                  </a:rPr>
                  <a:t>Claimed Knowledge of What a DVT </a:t>
                </a:r>
              </a:p>
              <a:p>
                <a:pPr algn="r"/>
                <a:r>
                  <a:rPr lang="en-US" sz="1050" b="1" dirty="0">
                    <a:solidFill>
                      <a:srgbClr val="002A7E"/>
                    </a:solidFill>
                    <a:latin typeface="Arial" panose="020B0604020202020204" pitchFamily="34" charset="0"/>
                    <a:cs typeface="Arial" panose="020B0604020202020204" pitchFamily="34" charset="0"/>
                  </a:rPr>
                  <a:t>W</a:t>
                </a:r>
                <a:r>
                  <a:rPr lang="en-US" sz="1050" b="1" dirty="0" smtClean="0">
                    <a:solidFill>
                      <a:srgbClr val="002A7E"/>
                    </a:solidFill>
                    <a:latin typeface="Arial" panose="020B0604020202020204" pitchFamily="34" charset="0"/>
                    <a:cs typeface="Arial" panose="020B0604020202020204" pitchFamily="34" charset="0"/>
                  </a:rPr>
                  <a:t>ould Feel Like</a:t>
                </a:r>
                <a:endParaRPr lang="en-US" sz="1000" b="1" i="1" dirty="0">
                  <a:solidFill>
                    <a:srgbClr val="002A7E"/>
                  </a:solidFill>
                  <a:latin typeface="Arial" panose="020B0604020202020204" pitchFamily="34" charset="0"/>
                  <a:cs typeface="Arial" panose="020B0604020202020204" pitchFamily="34" charset="0"/>
                </a:endParaRPr>
              </a:p>
            </p:txBody>
          </p:sp>
        </p:grpSp>
        <p:sp>
          <p:nvSpPr>
            <p:cNvPr id="15" name="Rectangle 14"/>
            <p:cNvSpPr/>
            <p:nvPr/>
          </p:nvSpPr>
          <p:spPr>
            <a:xfrm>
              <a:off x="3105822" y="4148087"/>
              <a:ext cx="3116912" cy="261610"/>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Perceived DVT Symptoms</a:t>
              </a:r>
              <a:endParaRPr lang="en-US" sz="1050" b="1" dirty="0">
                <a:solidFill>
                  <a:srgbClr val="002A7E"/>
                </a:solidFill>
                <a:latin typeface="Arial" panose="020B0604020202020204" pitchFamily="34" charset="0"/>
                <a:cs typeface="Arial" panose="020B0604020202020204" pitchFamily="34" charset="0"/>
              </a:endParaRPr>
            </a:p>
          </p:txBody>
        </p:sp>
      </p:grpSp>
      <p:grpSp>
        <p:nvGrpSpPr>
          <p:cNvPr id="24" name="Group 23"/>
          <p:cNvGrpSpPr/>
          <p:nvPr/>
        </p:nvGrpSpPr>
        <p:grpSpPr>
          <a:xfrm>
            <a:off x="1393707" y="3935895"/>
            <a:ext cx="5971430" cy="2028358"/>
            <a:chOff x="3905251" y="2122998"/>
            <a:chExt cx="5971430" cy="2028358"/>
          </a:xfrm>
        </p:grpSpPr>
        <p:sp>
          <p:nvSpPr>
            <p:cNvPr id="23" name="Rounded Rectangle 22"/>
            <p:cNvSpPr/>
            <p:nvPr/>
          </p:nvSpPr>
          <p:spPr bwMode="auto">
            <a:xfrm>
              <a:off x="3905251" y="2122998"/>
              <a:ext cx="5971430" cy="2028358"/>
            </a:xfrm>
            <a:prstGeom prst="roundRect">
              <a:avLst/>
            </a:prstGeom>
            <a:noFill/>
            <a:ln w="19050" cap="flat" cmpd="sng" algn="ctr">
              <a:solidFill>
                <a:srgbClr val="C00000"/>
              </a:solidFill>
              <a:prstDash val="sysDot"/>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aphicFrame>
          <p:nvGraphicFramePr>
            <p:cNvPr id="20" name="Chart 19"/>
            <p:cNvGraphicFramePr/>
            <p:nvPr>
              <p:extLst>
                <p:ext uri="{D42A27DB-BD31-4B8C-83A1-F6EECF244321}">
                  <p14:modId xmlns:p14="http://schemas.microsoft.com/office/powerpoint/2010/main" val="1802113821"/>
                </p:ext>
              </p:extLst>
            </p:nvPr>
          </p:nvGraphicFramePr>
          <p:xfrm>
            <a:off x="4125446" y="2966876"/>
            <a:ext cx="1793503" cy="1057523"/>
          </p:xfrm>
          <a:graphic>
            <a:graphicData uri="http://schemas.openxmlformats.org/drawingml/2006/chart">
              <c:chart xmlns:c="http://schemas.openxmlformats.org/drawingml/2006/chart" xmlns:r="http://schemas.openxmlformats.org/officeDocument/2006/relationships" r:id="rId4"/>
            </a:graphicData>
          </a:graphic>
        </p:graphicFrame>
        <p:sp>
          <p:nvSpPr>
            <p:cNvPr id="21" name="Rectangle 20"/>
            <p:cNvSpPr/>
            <p:nvPr/>
          </p:nvSpPr>
          <p:spPr>
            <a:xfrm>
              <a:off x="4204784" y="2619376"/>
              <a:ext cx="1634829" cy="577081"/>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Claimed Knowledge </a:t>
              </a:r>
            </a:p>
            <a:p>
              <a:pPr algn="ctr"/>
              <a:r>
                <a:rPr lang="en-US" sz="1050" b="1" dirty="0" smtClean="0">
                  <a:solidFill>
                    <a:srgbClr val="002A7E"/>
                  </a:solidFill>
                  <a:latin typeface="Arial" panose="020B0604020202020204" pitchFamily="34" charset="0"/>
                  <a:cs typeface="Arial" panose="020B0604020202020204" pitchFamily="34" charset="0"/>
                </a:rPr>
                <a:t>of What a PE </a:t>
              </a:r>
            </a:p>
            <a:p>
              <a:pPr algn="ctr"/>
              <a:r>
                <a:rPr lang="en-US" sz="1050" b="1" dirty="0">
                  <a:solidFill>
                    <a:srgbClr val="002A7E"/>
                  </a:solidFill>
                  <a:latin typeface="Arial" panose="020B0604020202020204" pitchFamily="34" charset="0"/>
                  <a:cs typeface="Arial" panose="020B0604020202020204" pitchFamily="34" charset="0"/>
                </a:rPr>
                <a:t>W</a:t>
              </a:r>
              <a:r>
                <a:rPr lang="en-US" sz="1050" b="1" dirty="0" smtClean="0">
                  <a:solidFill>
                    <a:srgbClr val="002A7E"/>
                  </a:solidFill>
                  <a:latin typeface="Arial" panose="020B0604020202020204" pitchFamily="34" charset="0"/>
                  <a:cs typeface="Arial" panose="020B0604020202020204" pitchFamily="34" charset="0"/>
                </a:rPr>
                <a:t>ould Feel Like</a:t>
              </a:r>
              <a:endParaRPr lang="en-US" sz="1000" b="1" i="1" dirty="0">
                <a:solidFill>
                  <a:srgbClr val="002A7E"/>
                </a:solidFill>
                <a:latin typeface="Arial" panose="020B0604020202020204" pitchFamily="34" charset="0"/>
                <a:cs typeface="Arial" panose="020B0604020202020204" pitchFamily="34" charset="0"/>
              </a:endParaRPr>
            </a:p>
          </p:txBody>
        </p:sp>
        <p:sp>
          <p:nvSpPr>
            <p:cNvPr id="22" name="Rectangle 21"/>
            <p:cNvSpPr/>
            <p:nvPr/>
          </p:nvSpPr>
          <p:spPr>
            <a:xfrm>
              <a:off x="6009362" y="2328900"/>
              <a:ext cx="3116912" cy="261610"/>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Perceived PE Symptoms</a:t>
              </a:r>
              <a:endParaRPr lang="en-US" sz="1050" b="1" dirty="0">
                <a:solidFill>
                  <a:srgbClr val="002A7E"/>
                </a:solidFill>
                <a:latin typeface="Arial" panose="020B0604020202020204" pitchFamily="34" charset="0"/>
                <a:cs typeface="Arial" panose="020B0604020202020204" pitchFamily="34" charset="0"/>
              </a:endParaRPr>
            </a:p>
          </p:txBody>
        </p:sp>
      </p:grpSp>
      <p:sp>
        <p:nvSpPr>
          <p:cNvPr id="27" name="Oval 26"/>
          <p:cNvSpPr/>
          <p:nvPr/>
        </p:nvSpPr>
        <p:spPr bwMode="auto">
          <a:xfrm>
            <a:off x="6265627" y="3248488"/>
            <a:ext cx="127221" cy="119269"/>
          </a:xfrm>
          <a:prstGeom prst="ellipse">
            <a:avLst/>
          </a:prstGeom>
          <a:solidFill>
            <a:srgbClr val="002A7E"/>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8" name="Oval 27"/>
          <p:cNvSpPr/>
          <p:nvPr/>
        </p:nvSpPr>
        <p:spPr bwMode="auto">
          <a:xfrm>
            <a:off x="6266958" y="3456545"/>
            <a:ext cx="127221" cy="119269"/>
          </a:xfrm>
          <a:prstGeom prst="ellipse">
            <a:avLst/>
          </a:prstGeom>
          <a:solidFill>
            <a:srgbClr val="C00000"/>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9" name="TextBox 28"/>
          <p:cNvSpPr txBox="1"/>
          <p:nvPr/>
        </p:nvSpPr>
        <p:spPr>
          <a:xfrm>
            <a:off x="6322617" y="3200400"/>
            <a:ext cx="874643" cy="215444"/>
          </a:xfrm>
          <a:prstGeom prst="rect">
            <a:avLst/>
          </a:prstGeom>
          <a:noFill/>
        </p:spPr>
        <p:txBody>
          <a:bodyPr wrap="square" rtlCol="0">
            <a:spAutoFit/>
          </a:bodyPr>
          <a:lstStyle/>
          <a:p>
            <a:r>
              <a:rPr lang="en-US" sz="800" b="1" dirty="0" smtClean="0">
                <a:solidFill>
                  <a:srgbClr val="002A7E"/>
                </a:solidFill>
                <a:latin typeface="Arial" panose="020B0604020202020204" pitchFamily="34" charset="0"/>
                <a:cs typeface="Arial" panose="020B0604020202020204" pitchFamily="34" charset="0"/>
              </a:rPr>
              <a:t>Symptoms</a:t>
            </a:r>
            <a:endParaRPr lang="en-US" sz="800" b="1" dirty="0">
              <a:solidFill>
                <a:srgbClr val="002A7E"/>
              </a:solidFill>
              <a:latin typeface="Arial" panose="020B0604020202020204" pitchFamily="34" charset="0"/>
              <a:cs typeface="Arial" panose="020B0604020202020204" pitchFamily="34" charset="0"/>
            </a:endParaRPr>
          </a:p>
        </p:txBody>
      </p:sp>
      <p:sp>
        <p:nvSpPr>
          <p:cNvPr id="30" name="TextBox 29"/>
          <p:cNvSpPr txBox="1"/>
          <p:nvPr/>
        </p:nvSpPr>
        <p:spPr>
          <a:xfrm>
            <a:off x="6339850" y="3408457"/>
            <a:ext cx="874643" cy="338554"/>
          </a:xfrm>
          <a:prstGeom prst="rect">
            <a:avLst/>
          </a:prstGeom>
          <a:noFill/>
        </p:spPr>
        <p:txBody>
          <a:bodyPr wrap="square" rtlCol="0">
            <a:spAutoFit/>
          </a:bodyPr>
          <a:lstStyle/>
          <a:p>
            <a:r>
              <a:rPr lang="en-US" sz="800" b="1" dirty="0" smtClean="0">
                <a:solidFill>
                  <a:srgbClr val="002A7E"/>
                </a:solidFill>
                <a:latin typeface="Arial" panose="020B0604020202020204" pitchFamily="34" charset="0"/>
                <a:cs typeface="Arial" panose="020B0604020202020204" pitchFamily="34" charset="0"/>
              </a:rPr>
              <a:t>Non- </a:t>
            </a:r>
          </a:p>
          <a:p>
            <a:r>
              <a:rPr lang="en-US" sz="800" b="1" dirty="0" smtClean="0">
                <a:solidFill>
                  <a:srgbClr val="002A7E"/>
                </a:solidFill>
                <a:latin typeface="Arial" panose="020B0604020202020204" pitchFamily="34" charset="0"/>
                <a:cs typeface="Arial" panose="020B0604020202020204" pitchFamily="34" charset="0"/>
              </a:rPr>
              <a:t>Symptoms</a:t>
            </a:r>
            <a:endParaRPr lang="en-US" sz="800" b="1" dirty="0">
              <a:solidFill>
                <a:srgbClr val="002A7E"/>
              </a:solidFill>
              <a:latin typeface="Arial" panose="020B0604020202020204" pitchFamily="34" charset="0"/>
              <a:cs typeface="Arial" panose="020B0604020202020204" pitchFamily="34" charset="0"/>
            </a:endParaRPr>
          </a:p>
        </p:txBody>
      </p:sp>
      <p:sp>
        <p:nvSpPr>
          <p:cNvPr id="31" name="Oval 30"/>
          <p:cNvSpPr/>
          <p:nvPr/>
        </p:nvSpPr>
        <p:spPr bwMode="auto">
          <a:xfrm>
            <a:off x="6318625" y="5291024"/>
            <a:ext cx="127221" cy="119269"/>
          </a:xfrm>
          <a:prstGeom prst="ellipse">
            <a:avLst/>
          </a:prstGeom>
          <a:solidFill>
            <a:srgbClr val="002A7E"/>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32" name="Oval 31"/>
          <p:cNvSpPr/>
          <p:nvPr/>
        </p:nvSpPr>
        <p:spPr bwMode="auto">
          <a:xfrm>
            <a:off x="6319956" y="5499081"/>
            <a:ext cx="127221" cy="119269"/>
          </a:xfrm>
          <a:prstGeom prst="ellipse">
            <a:avLst/>
          </a:prstGeom>
          <a:solidFill>
            <a:srgbClr val="C00000"/>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33" name="TextBox 32"/>
          <p:cNvSpPr txBox="1"/>
          <p:nvPr/>
        </p:nvSpPr>
        <p:spPr>
          <a:xfrm>
            <a:off x="6375615" y="5242936"/>
            <a:ext cx="874643" cy="215444"/>
          </a:xfrm>
          <a:prstGeom prst="rect">
            <a:avLst/>
          </a:prstGeom>
          <a:noFill/>
        </p:spPr>
        <p:txBody>
          <a:bodyPr wrap="square" rtlCol="0">
            <a:spAutoFit/>
          </a:bodyPr>
          <a:lstStyle/>
          <a:p>
            <a:r>
              <a:rPr lang="en-US" sz="800" b="1" dirty="0" smtClean="0">
                <a:solidFill>
                  <a:srgbClr val="002A7E"/>
                </a:solidFill>
                <a:latin typeface="Arial" panose="020B0604020202020204" pitchFamily="34" charset="0"/>
                <a:cs typeface="Arial" panose="020B0604020202020204" pitchFamily="34" charset="0"/>
              </a:rPr>
              <a:t>Symptoms</a:t>
            </a:r>
            <a:endParaRPr lang="en-US" sz="800" b="1" dirty="0">
              <a:solidFill>
                <a:srgbClr val="002A7E"/>
              </a:solidFill>
              <a:latin typeface="Arial" panose="020B0604020202020204" pitchFamily="34" charset="0"/>
              <a:cs typeface="Arial" panose="020B0604020202020204" pitchFamily="34" charset="0"/>
            </a:endParaRPr>
          </a:p>
        </p:txBody>
      </p:sp>
      <p:sp>
        <p:nvSpPr>
          <p:cNvPr id="34" name="TextBox 33"/>
          <p:cNvSpPr txBox="1"/>
          <p:nvPr/>
        </p:nvSpPr>
        <p:spPr>
          <a:xfrm>
            <a:off x="6392848" y="5450993"/>
            <a:ext cx="874643" cy="338554"/>
          </a:xfrm>
          <a:prstGeom prst="rect">
            <a:avLst/>
          </a:prstGeom>
          <a:noFill/>
        </p:spPr>
        <p:txBody>
          <a:bodyPr wrap="square" rtlCol="0">
            <a:spAutoFit/>
          </a:bodyPr>
          <a:lstStyle/>
          <a:p>
            <a:r>
              <a:rPr lang="en-US" sz="800" b="1" dirty="0" smtClean="0">
                <a:solidFill>
                  <a:srgbClr val="002A7E"/>
                </a:solidFill>
                <a:latin typeface="Arial" panose="020B0604020202020204" pitchFamily="34" charset="0"/>
                <a:cs typeface="Arial" panose="020B0604020202020204" pitchFamily="34" charset="0"/>
              </a:rPr>
              <a:t>Non- </a:t>
            </a:r>
          </a:p>
          <a:p>
            <a:r>
              <a:rPr lang="en-US" sz="800" b="1" dirty="0" smtClean="0">
                <a:solidFill>
                  <a:srgbClr val="002A7E"/>
                </a:solidFill>
                <a:latin typeface="Arial" panose="020B0604020202020204" pitchFamily="34" charset="0"/>
                <a:cs typeface="Arial" panose="020B0604020202020204" pitchFamily="34" charset="0"/>
              </a:rPr>
              <a:t>Symptoms</a:t>
            </a:r>
            <a:endParaRPr lang="en-US" sz="800" b="1" dirty="0">
              <a:solidFill>
                <a:srgbClr val="002A7E"/>
              </a:solidFill>
              <a:latin typeface="Arial" panose="020B0604020202020204" pitchFamily="34" charset="0"/>
              <a:cs typeface="Arial" panose="020B0604020202020204" pitchFamily="34" charset="0"/>
            </a:endParaRPr>
          </a:p>
        </p:txBody>
      </p:sp>
      <p:sp>
        <p:nvSpPr>
          <p:cNvPr id="38" name="Title 1"/>
          <p:cNvSpPr txBox="1">
            <a:spLocks/>
          </p:cNvSpPr>
          <p:nvPr/>
        </p:nvSpPr>
        <p:spPr>
          <a:xfrm>
            <a:off x="147099" y="139465"/>
            <a:ext cx="8486775"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kern="0" dirty="0"/>
              <a:t>Japan </a:t>
            </a:r>
            <a:r>
              <a:rPr lang="en-US" kern="0" dirty="0" smtClean="0"/>
              <a:t>Summary of Results</a:t>
            </a:r>
            <a:endParaRPr lang="en-US" kern="0" dirty="0"/>
          </a:p>
        </p:txBody>
      </p:sp>
      <p:pic>
        <p:nvPicPr>
          <p:cNvPr id="39" name="Picture 3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327550" y="139465"/>
            <a:ext cx="612648" cy="612648"/>
          </a:xfrm>
          <a:prstGeom prst="rect">
            <a:avLst/>
          </a:prstGeom>
        </p:spPr>
      </p:pic>
      <p:graphicFrame>
        <p:nvGraphicFramePr>
          <p:cNvPr id="35" name="Chart 34"/>
          <p:cNvGraphicFramePr/>
          <p:nvPr>
            <p:extLst>
              <p:ext uri="{D42A27DB-BD31-4B8C-83A1-F6EECF244321}">
                <p14:modId xmlns:p14="http://schemas.microsoft.com/office/powerpoint/2010/main" val="3665797239"/>
              </p:ext>
            </p:extLst>
          </p:nvPr>
        </p:nvGraphicFramePr>
        <p:xfrm>
          <a:off x="3048000" y="2246871"/>
          <a:ext cx="4152900" cy="151764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36" name="Chart 35"/>
          <p:cNvGraphicFramePr/>
          <p:nvPr>
            <p:extLst>
              <p:ext uri="{D42A27DB-BD31-4B8C-83A1-F6EECF244321}">
                <p14:modId xmlns:p14="http://schemas.microsoft.com/office/powerpoint/2010/main" val="3703521329"/>
              </p:ext>
            </p:extLst>
          </p:nvPr>
        </p:nvGraphicFramePr>
        <p:xfrm>
          <a:off x="3352800" y="4285349"/>
          <a:ext cx="4152900" cy="1655255"/>
        </p:xfrm>
        <a:graphic>
          <a:graphicData uri="http://schemas.openxmlformats.org/drawingml/2006/chart">
            <c:chart xmlns:c="http://schemas.openxmlformats.org/drawingml/2006/chart" xmlns:r="http://schemas.openxmlformats.org/officeDocument/2006/relationships" r:id="rId7"/>
          </a:graphicData>
        </a:graphic>
      </p:graphicFrame>
      <p:sp>
        <p:nvSpPr>
          <p:cNvPr id="37" name="Oval 36"/>
          <p:cNvSpPr/>
          <p:nvPr/>
        </p:nvSpPr>
        <p:spPr bwMode="auto">
          <a:xfrm>
            <a:off x="5859203" y="2925060"/>
            <a:ext cx="381325" cy="155448"/>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dirty="0" smtClean="0">
              <a:ln>
                <a:noFill/>
              </a:ln>
              <a:solidFill>
                <a:schemeClr val="bg1"/>
              </a:solidFill>
              <a:effectLst/>
              <a:latin typeface="Calibri" pitchFamily="34" charset="0"/>
            </a:endParaRPr>
          </a:p>
        </p:txBody>
      </p:sp>
      <p:sp>
        <p:nvSpPr>
          <p:cNvPr id="40" name="TextBox 39"/>
          <p:cNvSpPr txBox="1"/>
          <p:nvPr/>
        </p:nvSpPr>
        <p:spPr>
          <a:xfrm>
            <a:off x="6240528" y="2861846"/>
            <a:ext cx="1523990" cy="215444"/>
          </a:xfrm>
          <a:prstGeom prst="rect">
            <a:avLst/>
          </a:prstGeom>
          <a:noFill/>
        </p:spPr>
        <p:txBody>
          <a:bodyPr wrap="square" rtlCol="0">
            <a:spAutoFit/>
          </a:bodyPr>
          <a:lstStyle/>
          <a:p>
            <a:r>
              <a:rPr lang="en-US" sz="800" dirty="0" smtClean="0">
                <a:solidFill>
                  <a:srgbClr val="C00000"/>
                </a:solidFill>
                <a:latin typeface="Arial" panose="020B0604020202020204" pitchFamily="34" charset="0"/>
                <a:cs typeface="Arial" panose="020B0604020202020204" pitchFamily="34" charset="0"/>
              </a:rPr>
              <a:t>Highest among Countries</a:t>
            </a:r>
            <a:endParaRPr lang="en-US" sz="800" dirty="0">
              <a:solidFill>
                <a:srgbClr val="C00000"/>
              </a:solidFill>
              <a:latin typeface="Arial" panose="020B0604020202020204" pitchFamily="34" charset="0"/>
              <a:cs typeface="Arial" panose="020B0604020202020204" pitchFamily="34" charset="0"/>
            </a:endParaRPr>
          </a:p>
        </p:txBody>
      </p:sp>
      <p:sp>
        <p:nvSpPr>
          <p:cNvPr id="41" name="Oval 40"/>
          <p:cNvSpPr/>
          <p:nvPr/>
        </p:nvSpPr>
        <p:spPr bwMode="auto">
          <a:xfrm>
            <a:off x="6472697" y="4658991"/>
            <a:ext cx="381325" cy="155448"/>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dirty="0" smtClean="0">
              <a:ln>
                <a:noFill/>
              </a:ln>
              <a:solidFill>
                <a:schemeClr val="bg1"/>
              </a:solidFill>
              <a:effectLst/>
              <a:latin typeface="Calibri" pitchFamily="34" charset="0"/>
            </a:endParaRPr>
          </a:p>
        </p:txBody>
      </p:sp>
      <p:sp>
        <p:nvSpPr>
          <p:cNvPr id="42" name="Oval 41"/>
          <p:cNvSpPr/>
          <p:nvPr/>
        </p:nvSpPr>
        <p:spPr bwMode="auto">
          <a:xfrm>
            <a:off x="6149187" y="4794626"/>
            <a:ext cx="381325" cy="155448"/>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dirty="0" smtClean="0">
              <a:ln>
                <a:noFill/>
              </a:ln>
              <a:solidFill>
                <a:schemeClr val="bg1"/>
              </a:solidFill>
              <a:effectLst/>
              <a:latin typeface="Calibri" pitchFamily="34" charset="0"/>
            </a:endParaRPr>
          </a:p>
        </p:txBody>
      </p:sp>
      <p:sp>
        <p:nvSpPr>
          <p:cNvPr id="43" name="TextBox 42"/>
          <p:cNvSpPr txBox="1"/>
          <p:nvPr/>
        </p:nvSpPr>
        <p:spPr>
          <a:xfrm>
            <a:off x="6505496" y="4793910"/>
            <a:ext cx="1523990" cy="338554"/>
          </a:xfrm>
          <a:prstGeom prst="rect">
            <a:avLst/>
          </a:prstGeom>
          <a:noFill/>
        </p:spPr>
        <p:txBody>
          <a:bodyPr wrap="square" rtlCol="0">
            <a:spAutoFit/>
          </a:bodyPr>
          <a:lstStyle/>
          <a:p>
            <a:r>
              <a:rPr lang="en-US" sz="800" dirty="0" smtClean="0">
                <a:solidFill>
                  <a:srgbClr val="C00000"/>
                </a:solidFill>
                <a:latin typeface="Arial" panose="020B0604020202020204" pitchFamily="34" charset="0"/>
                <a:cs typeface="Arial" panose="020B0604020202020204" pitchFamily="34" charset="0"/>
              </a:rPr>
              <a:t>Highest among </a:t>
            </a:r>
          </a:p>
          <a:p>
            <a:r>
              <a:rPr lang="en-US" sz="800" dirty="0" smtClean="0">
                <a:solidFill>
                  <a:srgbClr val="C00000"/>
                </a:solidFill>
                <a:latin typeface="Arial" panose="020B0604020202020204" pitchFamily="34" charset="0"/>
                <a:cs typeface="Arial" panose="020B0604020202020204" pitchFamily="34" charset="0"/>
              </a:rPr>
              <a:t>Countries</a:t>
            </a:r>
            <a:endParaRPr lang="en-US" sz="800" dirty="0">
              <a:solidFill>
                <a:srgbClr val="C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54649224"/>
      </p:ext>
    </p:extLst>
  </p:cSld>
  <p:clrMapOvr>
    <a:masterClrMapping/>
  </p:clrMapOvr>
  <p:timing>
    <p:tnLst>
      <p:par>
        <p:cT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192</a:t>
            </a:fld>
            <a:r>
              <a:rPr lang="en-US" smtClean="0"/>
              <a:t> -</a:t>
            </a:r>
            <a:endParaRPr lang="en-US"/>
          </a:p>
        </p:txBody>
      </p:sp>
      <p:sp>
        <p:nvSpPr>
          <p:cNvPr id="4" name="Title 1"/>
          <p:cNvSpPr txBox="1">
            <a:spLocks/>
          </p:cNvSpPr>
          <p:nvPr/>
        </p:nvSpPr>
        <p:spPr>
          <a:xfrm>
            <a:off x="147099" y="139465"/>
            <a:ext cx="8486775"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kern="0" dirty="0"/>
              <a:t>Japan </a:t>
            </a:r>
            <a:r>
              <a:rPr lang="en-US" kern="0" dirty="0" smtClean="0"/>
              <a:t>Summary of Results</a:t>
            </a:r>
            <a:endParaRPr lang="en-US" kern="0" dirty="0"/>
          </a:p>
        </p:txBody>
      </p:sp>
      <p:pic>
        <p:nvPicPr>
          <p:cNvPr id="7" name="Picture 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327550" y="139465"/>
            <a:ext cx="612648" cy="612648"/>
          </a:xfrm>
          <a:prstGeom prst="rect">
            <a:avLst/>
          </a:prstGeom>
        </p:spPr>
      </p:pic>
      <p:pic>
        <p:nvPicPr>
          <p:cNvPr id="5" name="Picture 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95738" y="1027051"/>
            <a:ext cx="604717" cy="359051"/>
          </a:xfrm>
          <a:prstGeom prst="rect">
            <a:avLst/>
          </a:prstGeom>
        </p:spPr>
      </p:pic>
      <p:sp>
        <p:nvSpPr>
          <p:cNvPr id="6" name="TextBox 5"/>
          <p:cNvSpPr txBox="1"/>
          <p:nvPr/>
        </p:nvSpPr>
        <p:spPr>
          <a:xfrm>
            <a:off x="836845" y="1130417"/>
            <a:ext cx="7712138" cy="292388"/>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Awareness of medical conditions is somewhat lower in Japan compared to other countries.</a:t>
            </a:r>
            <a:endParaRPr lang="en-US" sz="1300" b="1" dirty="0">
              <a:solidFill>
                <a:schemeClr val="tx1"/>
              </a:solidFill>
              <a:latin typeface="Arial" panose="020B0604020202020204" pitchFamily="34" charset="0"/>
              <a:cs typeface="Arial" panose="020B0604020202020204" pitchFamily="34" charset="0"/>
            </a:endParaRPr>
          </a:p>
        </p:txBody>
      </p:sp>
      <p:sp>
        <p:nvSpPr>
          <p:cNvPr id="8" name="TextBox 7"/>
          <p:cNvSpPr txBox="1"/>
          <p:nvPr/>
        </p:nvSpPr>
        <p:spPr>
          <a:xfrm>
            <a:off x="900455" y="1382796"/>
            <a:ext cx="7712138" cy="430887"/>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Awareness of medical conditions, in general, is lowest among young females.</a:t>
            </a:r>
          </a:p>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Young males claimed to be the most aware of the fictitious condition (10% aware).</a:t>
            </a:r>
            <a:endParaRPr lang="en-US" sz="1100" dirty="0">
              <a:solidFill>
                <a:schemeClr val="tx1"/>
              </a:solidFill>
              <a:latin typeface="Arial" panose="020B0604020202020204" pitchFamily="34" charset="0"/>
              <a:cs typeface="Arial" panose="020B0604020202020204" pitchFamily="34" charset="0"/>
            </a:endParaRPr>
          </a:p>
        </p:txBody>
      </p:sp>
      <p:pic>
        <p:nvPicPr>
          <p:cNvPr id="9" name="Picture 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05638" y="1737576"/>
            <a:ext cx="604717" cy="359051"/>
          </a:xfrm>
          <a:prstGeom prst="rect">
            <a:avLst/>
          </a:prstGeom>
        </p:spPr>
      </p:pic>
      <p:sp>
        <p:nvSpPr>
          <p:cNvPr id="10" name="TextBox 9"/>
          <p:cNvSpPr txBox="1"/>
          <p:nvPr/>
        </p:nvSpPr>
        <p:spPr>
          <a:xfrm>
            <a:off x="846745" y="1840942"/>
            <a:ext cx="7712138" cy="292388"/>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Awareness of deep vein thrombosis is lower than all countries studied. </a:t>
            </a:r>
            <a:endParaRPr lang="en-US" sz="1300" b="1" dirty="0">
              <a:solidFill>
                <a:schemeClr val="tx1"/>
              </a:solidFill>
              <a:latin typeface="Arial" panose="020B0604020202020204" pitchFamily="34" charset="0"/>
              <a:cs typeface="Arial" panose="020B0604020202020204" pitchFamily="34" charset="0"/>
            </a:endParaRPr>
          </a:p>
        </p:txBody>
      </p:sp>
      <p:sp>
        <p:nvSpPr>
          <p:cNvPr id="11" name="TextBox 10"/>
          <p:cNvSpPr txBox="1"/>
          <p:nvPr/>
        </p:nvSpPr>
        <p:spPr>
          <a:xfrm>
            <a:off x="910355" y="2093321"/>
            <a:ext cx="7712138" cy="938719"/>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Only 13% of adults in Japan claimed to be aware of the term deep vein thrombosis.</a:t>
            </a:r>
          </a:p>
          <a:p>
            <a:pPr marL="628650" lvl="1"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Awareness of DVT was led by young males (20%).</a:t>
            </a:r>
          </a:p>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Japan was among the bottom three countries for awareness of thrombosis (59%) and pulmonary embolism (31%).</a:t>
            </a:r>
          </a:p>
          <a:p>
            <a:pPr marL="628650" lvl="1"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Awareness of thrombosis was led by older men over age 65 (75%). This is compared to 41% of young women, the least thrombosis-aware demographic in Japan.</a:t>
            </a:r>
            <a:endParaRPr lang="en-US" sz="1100" dirty="0">
              <a:solidFill>
                <a:schemeClr val="tx1"/>
              </a:solidFill>
              <a:latin typeface="Arial" panose="020B0604020202020204" pitchFamily="34" charset="0"/>
              <a:cs typeface="Arial" panose="020B0604020202020204" pitchFamily="34" charset="0"/>
            </a:endParaRPr>
          </a:p>
        </p:txBody>
      </p:sp>
      <p:pic>
        <p:nvPicPr>
          <p:cNvPr id="12" name="Picture 1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03663" y="2923101"/>
            <a:ext cx="604717" cy="359051"/>
          </a:xfrm>
          <a:prstGeom prst="rect">
            <a:avLst/>
          </a:prstGeom>
        </p:spPr>
      </p:pic>
      <p:sp>
        <p:nvSpPr>
          <p:cNvPr id="13" name="TextBox 12"/>
          <p:cNvSpPr txBox="1"/>
          <p:nvPr/>
        </p:nvSpPr>
        <p:spPr>
          <a:xfrm>
            <a:off x="844770" y="3026467"/>
            <a:ext cx="7712138" cy="492443"/>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Unlike most countries studied, concern for medical conditions is led by males in Japan among younger generations.</a:t>
            </a:r>
            <a:endParaRPr lang="en-US" sz="1300" b="1" dirty="0">
              <a:solidFill>
                <a:schemeClr val="tx1"/>
              </a:solidFill>
              <a:latin typeface="Arial" panose="020B0604020202020204" pitchFamily="34" charset="0"/>
              <a:cs typeface="Arial" panose="020B0604020202020204" pitchFamily="34" charset="0"/>
            </a:endParaRPr>
          </a:p>
        </p:txBody>
      </p:sp>
      <p:sp>
        <p:nvSpPr>
          <p:cNvPr id="14" name="TextBox 13"/>
          <p:cNvSpPr txBox="1"/>
          <p:nvPr/>
        </p:nvSpPr>
        <p:spPr>
          <a:xfrm>
            <a:off x="908380" y="3468846"/>
            <a:ext cx="7712138" cy="600164"/>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While older women over age 65 are most concerned about most medical conditions, in the younger generations males have more concern than females.</a:t>
            </a:r>
          </a:p>
          <a:p>
            <a:pPr marL="171450" indent="-171450">
              <a:buClr>
                <a:srgbClr val="C00000"/>
              </a:buClr>
              <a:buFont typeface="Arial" panose="020B0604020202020204" pitchFamily="34" charset="0"/>
              <a:buChar char="•"/>
            </a:pPr>
            <a:endParaRPr lang="en-US" sz="1100" dirty="0">
              <a:solidFill>
                <a:schemeClr val="tx1"/>
              </a:solidFill>
              <a:latin typeface="Arial" panose="020B0604020202020204" pitchFamily="34" charset="0"/>
              <a:cs typeface="Arial" panose="020B0604020202020204" pitchFamily="34" charset="0"/>
            </a:endParaRPr>
          </a:p>
        </p:txBody>
      </p:sp>
      <p:pic>
        <p:nvPicPr>
          <p:cNvPr id="15" name="Picture 1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01688" y="3740501"/>
            <a:ext cx="604717" cy="359051"/>
          </a:xfrm>
          <a:prstGeom prst="rect">
            <a:avLst/>
          </a:prstGeom>
        </p:spPr>
      </p:pic>
      <p:sp>
        <p:nvSpPr>
          <p:cNvPr id="16" name="TextBox 15"/>
          <p:cNvSpPr txBox="1"/>
          <p:nvPr/>
        </p:nvSpPr>
        <p:spPr>
          <a:xfrm>
            <a:off x="842795" y="3843867"/>
            <a:ext cx="7712138" cy="492443"/>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Young males are significantly more concerned about each thrombosis condition than any other demographic. </a:t>
            </a:r>
            <a:endParaRPr lang="en-US" sz="1300" b="1" dirty="0">
              <a:solidFill>
                <a:schemeClr val="tx1"/>
              </a:solidFill>
              <a:latin typeface="Arial" panose="020B0604020202020204" pitchFamily="34" charset="0"/>
              <a:cs typeface="Arial" panose="020B0604020202020204" pitchFamily="34" charset="0"/>
            </a:endParaRPr>
          </a:p>
        </p:txBody>
      </p:sp>
      <p:sp>
        <p:nvSpPr>
          <p:cNvPr id="17" name="TextBox 16"/>
          <p:cNvSpPr txBox="1"/>
          <p:nvPr/>
        </p:nvSpPr>
        <p:spPr>
          <a:xfrm>
            <a:off x="906405" y="4286246"/>
            <a:ext cx="7712138" cy="938719"/>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Among males 18-39, concern for thrombosis (51%), deep vein thrombosis (67%), and pulmonary embolism (53%) doubles the country average concern for each condition.</a:t>
            </a:r>
          </a:p>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High concern among males 18-39 raises Japan to be among the top four countries in terms of concern for each thrombosis condition.</a:t>
            </a:r>
          </a:p>
          <a:p>
            <a:pPr marL="171450" indent="-171450">
              <a:buClr>
                <a:srgbClr val="C00000"/>
              </a:buClr>
              <a:buFont typeface="Arial" panose="020B0604020202020204" pitchFamily="34" charset="0"/>
              <a:buChar char="•"/>
            </a:pPr>
            <a:endParaRPr lang="en-US" sz="1100" dirty="0">
              <a:solidFill>
                <a:schemeClr val="tx1"/>
              </a:solidFill>
              <a:latin typeface="Arial" panose="020B0604020202020204" pitchFamily="34" charset="0"/>
              <a:cs typeface="Arial" panose="020B0604020202020204" pitchFamily="34" charset="0"/>
            </a:endParaRPr>
          </a:p>
        </p:txBody>
      </p:sp>
      <p:pic>
        <p:nvPicPr>
          <p:cNvPr id="18" name="Picture 1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99713" y="4937901"/>
            <a:ext cx="604717" cy="359051"/>
          </a:xfrm>
          <a:prstGeom prst="rect">
            <a:avLst/>
          </a:prstGeom>
        </p:spPr>
      </p:pic>
      <p:sp>
        <p:nvSpPr>
          <p:cNvPr id="19" name="TextBox 18"/>
          <p:cNvSpPr txBox="1"/>
          <p:nvPr/>
        </p:nvSpPr>
        <p:spPr>
          <a:xfrm>
            <a:off x="840820" y="5041267"/>
            <a:ext cx="7712138" cy="292388"/>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Older females and younger males are most aware of the cause of DVT.</a:t>
            </a:r>
            <a:endParaRPr lang="en-US" sz="1300" b="1" dirty="0">
              <a:solidFill>
                <a:schemeClr val="tx1"/>
              </a:solidFill>
              <a:latin typeface="Arial" panose="020B0604020202020204" pitchFamily="34" charset="0"/>
              <a:cs typeface="Arial" panose="020B0604020202020204" pitchFamily="34" charset="0"/>
            </a:endParaRPr>
          </a:p>
        </p:txBody>
      </p:sp>
      <p:sp>
        <p:nvSpPr>
          <p:cNvPr id="20" name="TextBox 19"/>
          <p:cNvSpPr txBox="1"/>
          <p:nvPr/>
        </p:nvSpPr>
        <p:spPr>
          <a:xfrm>
            <a:off x="904430" y="5269896"/>
            <a:ext cx="6113887" cy="938719"/>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62% of females over age 65 and 52% of males ages 18-39 accurately indicated a blood clot in a vein is the cause of DVT.</a:t>
            </a:r>
          </a:p>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Older men over age 65 are significantly more unsure (46%) about the cause than any other demographic.</a:t>
            </a:r>
          </a:p>
          <a:p>
            <a:pPr marL="171450" indent="-171450">
              <a:buClr>
                <a:srgbClr val="C00000"/>
              </a:buClr>
              <a:buFont typeface="Arial" panose="020B0604020202020204" pitchFamily="34" charset="0"/>
              <a:buChar char="•"/>
            </a:pPr>
            <a:endParaRPr lang="en-US" sz="1100" dirty="0">
              <a:solidFill>
                <a:schemeClr val="tx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8829679"/>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193</a:t>
            </a:fld>
            <a:r>
              <a:rPr lang="en-US" smtClean="0"/>
              <a:t> -</a:t>
            </a:r>
            <a:endParaRPr lang="en-US"/>
          </a:p>
        </p:txBody>
      </p:sp>
      <p:sp>
        <p:nvSpPr>
          <p:cNvPr id="4" name="Title 1"/>
          <p:cNvSpPr txBox="1">
            <a:spLocks/>
          </p:cNvSpPr>
          <p:nvPr/>
        </p:nvSpPr>
        <p:spPr>
          <a:xfrm>
            <a:off x="147099" y="139465"/>
            <a:ext cx="8486775"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kern="0" dirty="0"/>
              <a:t>Japan </a:t>
            </a:r>
            <a:r>
              <a:rPr lang="en-US" kern="0" dirty="0" smtClean="0"/>
              <a:t>Summary of Results</a:t>
            </a:r>
            <a:endParaRPr lang="en-US" kern="0" dirty="0"/>
          </a:p>
        </p:txBody>
      </p:sp>
      <p:pic>
        <p:nvPicPr>
          <p:cNvPr id="7" name="Picture 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327550" y="139465"/>
            <a:ext cx="612648" cy="612648"/>
          </a:xfrm>
          <a:prstGeom prst="rect">
            <a:avLst/>
          </a:prstGeom>
        </p:spPr>
      </p:pic>
      <p:pic>
        <p:nvPicPr>
          <p:cNvPr id="5" name="Picture 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95738" y="1027051"/>
            <a:ext cx="604717" cy="359051"/>
          </a:xfrm>
          <a:prstGeom prst="rect">
            <a:avLst/>
          </a:prstGeom>
        </p:spPr>
      </p:pic>
      <p:sp>
        <p:nvSpPr>
          <p:cNvPr id="6" name="TextBox 5"/>
          <p:cNvSpPr txBox="1"/>
          <p:nvPr/>
        </p:nvSpPr>
        <p:spPr>
          <a:xfrm>
            <a:off x="836845" y="1130417"/>
            <a:ext cx="7712138" cy="492443"/>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Significantly more women over the age of 65 (37%) claim to know what a DVT would feel like in comparison to other demographics.</a:t>
            </a:r>
            <a:endParaRPr lang="en-US" sz="1300" b="1" dirty="0">
              <a:solidFill>
                <a:schemeClr val="tx1"/>
              </a:solidFill>
              <a:latin typeface="Arial" panose="020B0604020202020204" pitchFamily="34" charset="0"/>
              <a:cs typeface="Arial" panose="020B0604020202020204" pitchFamily="34" charset="0"/>
            </a:endParaRPr>
          </a:p>
        </p:txBody>
      </p:sp>
      <p:sp>
        <p:nvSpPr>
          <p:cNvPr id="8" name="TextBox 7"/>
          <p:cNvSpPr txBox="1"/>
          <p:nvPr/>
        </p:nvSpPr>
        <p:spPr>
          <a:xfrm>
            <a:off x="900455" y="1525296"/>
            <a:ext cx="7712138" cy="769441"/>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Japanese living in urban areas are also more likely to claim to know what a DVT would feel like (30%).</a:t>
            </a:r>
          </a:p>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Young women are the least likely to know what a DVT would feel like (18%).</a:t>
            </a:r>
          </a:p>
          <a:p>
            <a:pPr marL="171450" indent="-171450">
              <a:buClr>
                <a:srgbClr val="C00000"/>
              </a:buClr>
              <a:buFont typeface="Arial" panose="020B0604020202020204" pitchFamily="34" charset="0"/>
              <a:buChar char="•"/>
            </a:pPr>
            <a:r>
              <a:rPr lang="en-US" sz="1100" dirty="0">
                <a:solidFill>
                  <a:schemeClr val="tx1"/>
                </a:solidFill>
                <a:latin typeface="Arial" panose="020B0604020202020204" pitchFamily="34" charset="0"/>
                <a:cs typeface="Arial" panose="020B0604020202020204" pitchFamily="34" charset="0"/>
              </a:rPr>
              <a:t>The leg feeling warm to the touch is the least known DVT symptom in </a:t>
            </a:r>
            <a:r>
              <a:rPr lang="en-US" sz="1100" dirty="0" smtClean="0">
                <a:solidFill>
                  <a:schemeClr val="tx1"/>
                </a:solidFill>
                <a:latin typeface="Arial" panose="020B0604020202020204" pitchFamily="34" charset="0"/>
                <a:cs typeface="Arial" panose="020B0604020202020204" pitchFamily="34" charset="0"/>
              </a:rPr>
              <a:t>Japan (18% awareness).</a:t>
            </a:r>
            <a:endParaRPr lang="en-US" sz="1100" dirty="0">
              <a:solidFill>
                <a:schemeClr val="tx1"/>
              </a:solidFill>
              <a:latin typeface="Arial" panose="020B0604020202020204" pitchFamily="34" charset="0"/>
              <a:cs typeface="Arial" panose="020B0604020202020204" pitchFamily="34" charset="0"/>
            </a:endParaRPr>
          </a:p>
          <a:p>
            <a:pPr marL="171450" indent="-171450">
              <a:buClr>
                <a:srgbClr val="C00000"/>
              </a:buClr>
              <a:buFont typeface="Arial" panose="020B0604020202020204" pitchFamily="34" charset="0"/>
              <a:buChar char="•"/>
            </a:pPr>
            <a:endParaRPr lang="en-US" sz="1100" dirty="0">
              <a:solidFill>
                <a:schemeClr val="tx1"/>
              </a:solidFill>
              <a:latin typeface="Arial" panose="020B0604020202020204" pitchFamily="34" charset="0"/>
              <a:cs typeface="Arial" panose="020B0604020202020204" pitchFamily="34" charset="0"/>
            </a:endParaRPr>
          </a:p>
        </p:txBody>
      </p:sp>
      <p:pic>
        <p:nvPicPr>
          <p:cNvPr id="24" name="Picture 2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03663" y="2303335"/>
            <a:ext cx="604717" cy="359051"/>
          </a:xfrm>
          <a:prstGeom prst="rect">
            <a:avLst/>
          </a:prstGeom>
        </p:spPr>
      </p:pic>
      <p:sp>
        <p:nvSpPr>
          <p:cNvPr id="25" name="TextBox 24"/>
          <p:cNvSpPr txBox="1"/>
          <p:nvPr/>
        </p:nvSpPr>
        <p:spPr>
          <a:xfrm>
            <a:off x="844770" y="2406701"/>
            <a:ext cx="7712138" cy="292388"/>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Women over 65 do not lead Japan in claiming to know what a PE would feel like.</a:t>
            </a:r>
            <a:endParaRPr lang="en-US" sz="1300" b="1" dirty="0">
              <a:solidFill>
                <a:schemeClr val="tx1"/>
              </a:solidFill>
              <a:latin typeface="Arial" panose="020B0604020202020204" pitchFamily="34" charset="0"/>
              <a:cs typeface="Arial" panose="020B0604020202020204" pitchFamily="34" charset="0"/>
            </a:endParaRPr>
          </a:p>
        </p:txBody>
      </p:sp>
      <p:sp>
        <p:nvSpPr>
          <p:cNvPr id="26" name="TextBox 25"/>
          <p:cNvSpPr txBox="1"/>
          <p:nvPr/>
        </p:nvSpPr>
        <p:spPr>
          <a:xfrm>
            <a:off x="908380" y="2659080"/>
            <a:ext cx="7712138" cy="600164"/>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Only 15% of women over age 65 claim to know what a PE would feel like, compared to 29% of young males (the leading demographic).</a:t>
            </a:r>
          </a:p>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As with DVT, however, Japanese living in urban areas most often claim to know what a PE would feel like (22%).</a:t>
            </a:r>
            <a:endParaRPr lang="en-US" sz="1100" dirty="0">
              <a:solidFill>
                <a:schemeClr val="tx1"/>
              </a:solidFill>
              <a:latin typeface="Arial" panose="020B0604020202020204" pitchFamily="34" charset="0"/>
              <a:cs typeface="Arial" panose="020B0604020202020204" pitchFamily="34" charset="0"/>
            </a:endParaRPr>
          </a:p>
        </p:txBody>
      </p:sp>
      <p:pic>
        <p:nvPicPr>
          <p:cNvPr id="27" name="Picture 2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01688" y="3327255"/>
            <a:ext cx="604717" cy="359051"/>
          </a:xfrm>
          <a:prstGeom prst="rect">
            <a:avLst/>
          </a:prstGeom>
        </p:spPr>
      </p:pic>
      <p:sp>
        <p:nvSpPr>
          <p:cNvPr id="28" name="TextBox 27"/>
          <p:cNvSpPr txBox="1"/>
          <p:nvPr/>
        </p:nvSpPr>
        <p:spPr>
          <a:xfrm>
            <a:off x="842795" y="3430621"/>
            <a:ext cx="7712138" cy="492443"/>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Hospital stays, surgery, cancer, and use of estrogen-based medications are little known blood clot risk factors.</a:t>
            </a:r>
            <a:endParaRPr lang="en-US" sz="1300" b="1" dirty="0">
              <a:solidFill>
                <a:schemeClr val="tx1"/>
              </a:solidFill>
              <a:latin typeface="Arial" panose="020B0604020202020204" pitchFamily="34" charset="0"/>
              <a:cs typeface="Arial" panose="020B0604020202020204" pitchFamily="34" charset="0"/>
            </a:endParaRPr>
          </a:p>
        </p:txBody>
      </p:sp>
      <p:sp>
        <p:nvSpPr>
          <p:cNvPr id="29" name="TextBox 28"/>
          <p:cNvSpPr txBox="1"/>
          <p:nvPr/>
        </p:nvSpPr>
        <p:spPr>
          <a:xfrm>
            <a:off x="906405" y="3825500"/>
            <a:ext cx="7712138" cy="600164"/>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Less than 15% of any demographic indicated hospital stays, surgery, cancer, or use of estrogen-based medications as blood clot risk factors.</a:t>
            </a:r>
          </a:p>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High cholesterol </a:t>
            </a:r>
            <a:r>
              <a:rPr lang="en-US" sz="1100" dirty="0">
                <a:solidFill>
                  <a:schemeClr val="tx1"/>
                </a:solidFill>
                <a:latin typeface="Arial" panose="020B0604020202020204" pitchFamily="34" charset="0"/>
                <a:cs typeface="Arial" panose="020B0604020202020204" pitchFamily="34" charset="0"/>
              </a:rPr>
              <a:t> </a:t>
            </a:r>
            <a:r>
              <a:rPr lang="en-US" sz="1100" dirty="0" smtClean="0">
                <a:solidFill>
                  <a:schemeClr val="tx1"/>
                </a:solidFill>
                <a:latin typeface="Arial" panose="020B0604020202020204" pitchFamily="34" charset="0"/>
                <a:cs typeface="Arial" panose="020B0604020202020204" pitchFamily="34" charset="0"/>
              </a:rPr>
              <a:t>(65%) was the most popular factor chosen although it is not, in fact, a blood clot risk factor.</a:t>
            </a:r>
            <a:endParaRPr lang="en-US" sz="1100" dirty="0">
              <a:solidFill>
                <a:schemeClr val="tx1"/>
              </a:solidFill>
              <a:latin typeface="Arial" panose="020B0604020202020204" pitchFamily="34" charset="0"/>
              <a:cs typeface="Arial" panose="020B0604020202020204" pitchFamily="34" charset="0"/>
            </a:endParaRPr>
          </a:p>
        </p:txBody>
      </p:sp>
      <p:pic>
        <p:nvPicPr>
          <p:cNvPr id="30" name="Picture 2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99713" y="4425937"/>
            <a:ext cx="604717" cy="359051"/>
          </a:xfrm>
          <a:prstGeom prst="rect">
            <a:avLst/>
          </a:prstGeom>
        </p:spPr>
      </p:pic>
      <p:sp>
        <p:nvSpPr>
          <p:cNvPr id="31" name="TextBox 30"/>
          <p:cNvSpPr txBox="1"/>
          <p:nvPr/>
        </p:nvSpPr>
        <p:spPr>
          <a:xfrm>
            <a:off x="840820" y="4529303"/>
            <a:ext cx="7712138" cy="492443"/>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Other than for the statement, “blood clots can cause death,” approximately one-third of Japanese adults are unsure whether they agree or disagree with the blood clot fact statements.</a:t>
            </a:r>
            <a:endParaRPr lang="en-US" sz="1300" b="1" dirty="0">
              <a:solidFill>
                <a:schemeClr val="tx1"/>
              </a:solidFill>
              <a:latin typeface="Arial" panose="020B0604020202020204" pitchFamily="34" charset="0"/>
              <a:cs typeface="Arial" panose="020B0604020202020204" pitchFamily="34" charset="0"/>
            </a:endParaRPr>
          </a:p>
        </p:txBody>
      </p:sp>
      <p:sp>
        <p:nvSpPr>
          <p:cNvPr id="32" name="TextBox 31"/>
          <p:cNvSpPr txBox="1"/>
          <p:nvPr/>
        </p:nvSpPr>
        <p:spPr>
          <a:xfrm>
            <a:off x="904430" y="4959807"/>
            <a:ext cx="7205900" cy="600164"/>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Among the blood clot fact statements tested, Japanese are most certain about the fact blood clots can cause death.</a:t>
            </a:r>
          </a:p>
          <a:p>
            <a:pPr marL="171450" indent="-171450">
              <a:buClr>
                <a:srgbClr val="C00000"/>
              </a:buClr>
              <a:buFont typeface="Arial" panose="020B0604020202020204" pitchFamily="34" charset="0"/>
              <a:buChar char="•"/>
            </a:pPr>
            <a:endParaRPr lang="en-US" sz="1100" dirty="0">
              <a:solidFill>
                <a:schemeClr val="tx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94823625"/>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 name="Rounded Rectangle 87"/>
          <p:cNvSpPr/>
          <p:nvPr/>
        </p:nvSpPr>
        <p:spPr bwMode="auto">
          <a:xfrm>
            <a:off x="7569332" y="2632635"/>
            <a:ext cx="1327018" cy="1727843"/>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194</a:t>
            </a:fld>
            <a:r>
              <a:rPr lang="en-US" smtClean="0"/>
              <a:t> -</a:t>
            </a:r>
            <a:endParaRPr lang="en-US"/>
          </a:p>
        </p:txBody>
      </p:sp>
      <p:sp>
        <p:nvSpPr>
          <p:cNvPr id="5" name="Title 1"/>
          <p:cNvSpPr txBox="1">
            <a:spLocks/>
          </p:cNvSpPr>
          <p:nvPr/>
        </p:nvSpPr>
        <p:spPr>
          <a:xfrm>
            <a:off x="139147" y="139465"/>
            <a:ext cx="886968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smtClean="0"/>
              <a:t>Aided Awareness of Various Medical Conditions</a:t>
            </a:r>
            <a:endParaRPr lang="en-US" sz="2400" kern="0" dirty="0"/>
          </a:p>
        </p:txBody>
      </p:sp>
      <p:grpSp>
        <p:nvGrpSpPr>
          <p:cNvPr id="24" name="Group 23"/>
          <p:cNvGrpSpPr/>
          <p:nvPr/>
        </p:nvGrpSpPr>
        <p:grpSpPr>
          <a:xfrm>
            <a:off x="139144" y="1225315"/>
            <a:ext cx="3670856" cy="1355960"/>
            <a:chOff x="139144" y="730015"/>
            <a:chExt cx="3670856" cy="1355960"/>
          </a:xfrm>
        </p:grpSpPr>
        <p:graphicFrame>
          <p:nvGraphicFramePr>
            <p:cNvPr id="6" name="Chart 5"/>
            <p:cNvGraphicFramePr/>
            <p:nvPr>
              <p:extLst>
                <p:ext uri="{D42A27DB-BD31-4B8C-83A1-F6EECF244321}">
                  <p14:modId xmlns:p14="http://schemas.microsoft.com/office/powerpoint/2010/main" val="2095863628"/>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2"/>
            </a:graphicData>
          </a:graphic>
        </p:graphicFrame>
        <p:cxnSp>
          <p:nvCxnSpPr>
            <p:cNvPr id="17" name="Straight Connector 1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 name="Straight Connector 1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 name="TextBox 18"/>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0" name="TextBox 19"/>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1" name="TextBox 20"/>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2" name="TextBox 21"/>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3" name="TextBox 22"/>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High Blood Pressure</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25" name="Group 24"/>
          <p:cNvGrpSpPr/>
          <p:nvPr/>
        </p:nvGrpSpPr>
        <p:grpSpPr>
          <a:xfrm>
            <a:off x="158196" y="2539612"/>
            <a:ext cx="3670856" cy="1355960"/>
            <a:chOff x="139144" y="730015"/>
            <a:chExt cx="3670856" cy="1355960"/>
          </a:xfrm>
        </p:grpSpPr>
        <p:graphicFrame>
          <p:nvGraphicFramePr>
            <p:cNvPr id="26" name="Chart 25"/>
            <p:cNvGraphicFramePr/>
            <p:nvPr>
              <p:extLst>
                <p:ext uri="{D42A27DB-BD31-4B8C-83A1-F6EECF244321}">
                  <p14:modId xmlns:p14="http://schemas.microsoft.com/office/powerpoint/2010/main" val="2749098922"/>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3"/>
            </a:graphicData>
          </a:graphic>
        </p:graphicFrame>
        <p:cxnSp>
          <p:nvCxnSpPr>
            <p:cNvPr id="27" name="Straight Connector 2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 name="Straight Connector 2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9" name="TextBox 28"/>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0" name="TextBox 29"/>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1" name="TextBox 30"/>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2" name="TextBox 31"/>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3" name="TextBox 32"/>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Heart Attack</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34" name="Group 33"/>
          <p:cNvGrpSpPr/>
          <p:nvPr/>
        </p:nvGrpSpPr>
        <p:grpSpPr>
          <a:xfrm>
            <a:off x="139147" y="3840008"/>
            <a:ext cx="3670856" cy="1355960"/>
            <a:chOff x="139144" y="730015"/>
            <a:chExt cx="3670856" cy="1355960"/>
          </a:xfrm>
        </p:grpSpPr>
        <p:graphicFrame>
          <p:nvGraphicFramePr>
            <p:cNvPr id="35" name="Chart 34"/>
            <p:cNvGraphicFramePr/>
            <p:nvPr>
              <p:extLst>
                <p:ext uri="{D42A27DB-BD31-4B8C-83A1-F6EECF244321}">
                  <p14:modId xmlns:p14="http://schemas.microsoft.com/office/powerpoint/2010/main" val="1483181994"/>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4"/>
            </a:graphicData>
          </a:graphic>
        </p:graphicFrame>
        <p:cxnSp>
          <p:nvCxnSpPr>
            <p:cNvPr id="36" name="Straight Connector 35"/>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Straight Connector 36"/>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8" name="TextBox 37"/>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9" name="TextBox 38"/>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0" name="TextBox 39"/>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1" name="TextBox 40"/>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2" name="TextBox 41"/>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AIDS</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43" name="Group 42"/>
          <p:cNvGrpSpPr/>
          <p:nvPr/>
        </p:nvGrpSpPr>
        <p:grpSpPr>
          <a:xfrm>
            <a:off x="139144" y="5154305"/>
            <a:ext cx="3670856" cy="1355960"/>
            <a:chOff x="139144" y="730015"/>
            <a:chExt cx="3670856" cy="1355960"/>
          </a:xfrm>
        </p:grpSpPr>
        <p:graphicFrame>
          <p:nvGraphicFramePr>
            <p:cNvPr id="44" name="Chart 43"/>
            <p:cNvGraphicFramePr/>
            <p:nvPr>
              <p:extLst>
                <p:ext uri="{D42A27DB-BD31-4B8C-83A1-F6EECF244321}">
                  <p14:modId xmlns:p14="http://schemas.microsoft.com/office/powerpoint/2010/main" val="641728464"/>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5"/>
            </a:graphicData>
          </a:graphic>
        </p:graphicFrame>
        <p:cxnSp>
          <p:nvCxnSpPr>
            <p:cNvPr id="45" name="Straight Connector 44"/>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Straight Connector 45"/>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TextBox 46"/>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8" name="TextBox 47"/>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9" name="TextBox 48"/>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0" name="TextBox 49"/>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1" name="TextBox 50"/>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Stroke</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52" name="Group 51"/>
          <p:cNvGrpSpPr/>
          <p:nvPr/>
        </p:nvGrpSpPr>
        <p:grpSpPr>
          <a:xfrm>
            <a:off x="4205330" y="1225315"/>
            <a:ext cx="3670856" cy="1355960"/>
            <a:chOff x="139144" y="730015"/>
            <a:chExt cx="3670856" cy="1355960"/>
          </a:xfrm>
        </p:grpSpPr>
        <p:graphicFrame>
          <p:nvGraphicFramePr>
            <p:cNvPr id="53" name="Chart 52"/>
            <p:cNvGraphicFramePr/>
            <p:nvPr>
              <p:extLst>
                <p:ext uri="{D42A27DB-BD31-4B8C-83A1-F6EECF244321}">
                  <p14:modId xmlns:p14="http://schemas.microsoft.com/office/powerpoint/2010/main" val="1179926719"/>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6"/>
            </a:graphicData>
          </a:graphic>
        </p:graphicFrame>
        <p:cxnSp>
          <p:nvCxnSpPr>
            <p:cNvPr id="54" name="Straight Connector 53"/>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5" name="Straight Connector 54"/>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6" name="TextBox 55"/>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7" name="TextBox 56"/>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8" name="TextBox 57"/>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9" name="TextBox 58"/>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0" name="TextBox 59"/>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Breast Cancer</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61" name="Group 60"/>
          <p:cNvGrpSpPr/>
          <p:nvPr/>
        </p:nvGrpSpPr>
        <p:grpSpPr>
          <a:xfrm>
            <a:off x="4205330" y="2539612"/>
            <a:ext cx="3670856" cy="1355960"/>
            <a:chOff x="139144" y="730015"/>
            <a:chExt cx="3670856" cy="1355960"/>
          </a:xfrm>
        </p:grpSpPr>
        <p:graphicFrame>
          <p:nvGraphicFramePr>
            <p:cNvPr id="62" name="Chart 61"/>
            <p:cNvGraphicFramePr/>
            <p:nvPr>
              <p:extLst>
                <p:ext uri="{D42A27DB-BD31-4B8C-83A1-F6EECF244321}">
                  <p14:modId xmlns:p14="http://schemas.microsoft.com/office/powerpoint/2010/main" val="1267821482"/>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7"/>
            </a:graphicData>
          </a:graphic>
        </p:graphicFrame>
        <p:cxnSp>
          <p:nvCxnSpPr>
            <p:cNvPr id="63" name="Straight Connector 62"/>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4" name="Straight Connector 63"/>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5" name="TextBox 64"/>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6" name="TextBox 65"/>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7" name="TextBox 66"/>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8" name="TextBox 67"/>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9" name="TextBox 68"/>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Prostate Cancer</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70" name="Group 69"/>
          <p:cNvGrpSpPr/>
          <p:nvPr/>
        </p:nvGrpSpPr>
        <p:grpSpPr>
          <a:xfrm>
            <a:off x="4205330" y="3840008"/>
            <a:ext cx="3670856" cy="1355960"/>
            <a:chOff x="139144" y="730015"/>
            <a:chExt cx="3670856" cy="1355960"/>
          </a:xfrm>
        </p:grpSpPr>
        <p:graphicFrame>
          <p:nvGraphicFramePr>
            <p:cNvPr id="71" name="Chart 70"/>
            <p:cNvGraphicFramePr/>
            <p:nvPr>
              <p:extLst>
                <p:ext uri="{D42A27DB-BD31-4B8C-83A1-F6EECF244321}">
                  <p14:modId xmlns:p14="http://schemas.microsoft.com/office/powerpoint/2010/main" val="3412011946"/>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8"/>
            </a:graphicData>
          </a:graphic>
        </p:graphicFrame>
        <p:cxnSp>
          <p:nvCxnSpPr>
            <p:cNvPr id="72" name="Straight Connector 71"/>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 name="Straight Connector 72"/>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TextBox 73"/>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5" name="TextBox 74"/>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6" name="TextBox 75"/>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7" name="TextBox 76"/>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8" name="TextBox 77"/>
            <p:cNvSpPr txBox="1"/>
            <p:nvPr/>
          </p:nvSpPr>
          <p:spPr>
            <a:xfrm>
              <a:off x="636273" y="730015"/>
              <a:ext cx="2571750" cy="276999"/>
            </a:xfrm>
            <a:prstGeom prst="rect">
              <a:avLst/>
            </a:prstGeom>
            <a:noFill/>
          </p:spPr>
          <p:txBody>
            <a:bodyPr wrap="square" rtlCol="0">
              <a:spAutoFit/>
            </a:bodyPr>
            <a:lstStyle/>
            <a:p>
              <a:pPr algn="ctr"/>
              <a:r>
                <a:rPr lang="en-US" sz="1200" b="1" dirty="0" err="1">
                  <a:solidFill>
                    <a:schemeClr val="tx2"/>
                  </a:solidFill>
                  <a:latin typeface="Arial" panose="020B0604020202020204" pitchFamily="34" charset="0"/>
                  <a:cs typeface="Arial" panose="020B0604020202020204" pitchFamily="34" charset="0"/>
                </a:rPr>
                <a:t>Hemo</a:t>
              </a:r>
              <a:r>
                <a:rPr lang="en-US" sz="1200" b="1" dirty="0">
                  <a:solidFill>
                    <a:schemeClr val="tx2"/>
                  </a:solidFill>
                  <a:latin typeface="Arial" panose="020B0604020202020204" pitchFamily="34" charset="0"/>
                  <a:cs typeface="Arial" panose="020B0604020202020204" pitchFamily="34" charset="0"/>
                </a:rPr>
                <a:t>-Distension </a:t>
              </a:r>
              <a:r>
                <a:rPr lang="en-US" sz="1200" b="1" dirty="0" smtClean="0">
                  <a:solidFill>
                    <a:schemeClr val="tx2"/>
                  </a:solidFill>
                  <a:latin typeface="Arial" panose="020B0604020202020204" pitchFamily="34" charset="0"/>
                  <a:cs typeface="Arial" panose="020B0604020202020204" pitchFamily="34" charset="0"/>
                </a:rPr>
                <a:t>Syndrome*</a:t>
              </a:r>
              <a:endParaRPr lang="en-US" sz="1200" b="1" dirty="0">
                <a:solidFill>
                  <a:schemeClr val="tx2"/>
                </a:solidFill>
                <a:latin typeface="Arial" panose="020B0604020202020204" pitchFamily="34" charset="0"/>
                <a:cs typeface="Arial" panose="020B0604020202020204" pitchFamily="34" charset="0"/>
              </a:endParaRPr>
            </a:p>
          </p:txBody>
        </p:sp>
      </p:grpSp>
      <p:sp>
        <p:nvSpPr>
          <p:cNvPr id="79" name="TextBox 78"/>
          <p:cNvSpPr txBox="1"/>
          <p:nvPr/>
        </p:nvSpPr>
        <p:spPr>
          <a:xfrm>
            <a:off x="5701516" y="5078879"/>
            <a:ext cx="1848766" cy="353943"/>
          </a:xfrm>
          <a:prstGeom prst="rect">
            <a:avLst/>
          </a:prstGeom>
          <a:noFill/>
        </p:spPr>
        <p:txBody>
          <a:bodyPr wrap="square" rtlCol="0">
            <a:spAutoFit/>
          </a:bodyPr>
          <a:lstStyle/>
          <a:p>
            <a:r>
              <a:rPr lang="en-US" sz="850" dirty="0" smtClean="0">
                <a:solidFill>
                  <a:schemeClr val="tx2"/>
                </a:solidFill>
                <a:latin typeface="Arial" panose="020B0604020202020204" pitchFamily="34" charset="0"/>
                <a:cs typeface="Arial" panose="020B0604020202020204" pitchFamily="34" charset="0"/>
              </a:rPr>
              <a:t>*Fictitious disease for reference of over-</a:t>
            </a:r>
            <a:r>
              <a:rPr lang="en-US" sz="850" dirty="0" err="1" smtClean="0">
                <a:solidFill>
                  <a:schemeClr val="tx2"/>
                </a:solidFill>
                <a:latin typeface="Arial" panose="020B0604020202020204" pitchFamily="34" charset="0"/>
                <a:cs typeface="Arial" panose="020B0604020202020204" pitchFamily="34" charset="0"/>
              </a:rPr>
              <a:t>agreeance</a:t>
            </a:r>
            <a:endParaRPr lang="en-US" sz="850" dirty="0">
              <a:solidFill>
                <a:schemeClr val="tx2"/>
              </a:solidFill>
              <a:latin typeface="Arial" panose="020B0604020202020204" pitchFamily="34" charset="0"/>
              <a:cs typeface="Arial" panose="020B0604020202020204" pitchFamily="34" charset="0"/>
            </a:endParaRPr>
          </a:p>
        </p:txBody>
      </p:sp>
      <p:grpSp>
        <p:nvGrpSpPr>
          <p:cNvPr id="80" name="Group 79"/>
          <p:cNvGrpSpPr/>
          <p:nvPr/>
        </p:nvGrpSpPr>
        <p:grpSpPr>
          <a:xfrm>
            <a:off x="7633919" y="3542063"/>
            <a:ext cx="486337" cy="486337"/>
            <a:chOff x="446183" y="3541776"/>
            <a:chExt cx="838200" cy="838200"/>
          </a:xfrm>
        </p:grpSpPr>
        <p:sp>
          <p:nvSpPr>
            <p:cNvPr id="81" name="Oval 80"/>
            <p:cNvSpPr/>
            <p:nvPr/>
          </p:nvSpPr>
          <p:spPr>
            <a:xfrm>
              <a:off x="446183" y="3541776"/>
              <a:ext cx="838200" cy="838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2" name="Freeform 5"/>
            <p:cNvSpPr>
              <a:spLocks noEditPoints="1"/>
            </p:cNvSpPr>
            <p:nvPr/>
          </p:nvSpPr>
          <p:spPr bwMode="auto">
            <a:xfrm>
              <a:off x="711994" y="3629025"/>
              <a:ext cx="316706" cy="675640"/>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dirty="0"/>
            </a:p>
          </p:txBody>
        </p:sp>
      </p:grpSp>
      <p:grpSp>
        <p:nvGrpSpPr>
          <p:cNvPr id="83" name="Group 82"/>
          <p:cNvGrpSpPr/>
          <p:nvPr/>
        </p:nvGrpSpPr>
        <p:grpSpPr>
          <a:xfrm>
            <a:off x="7620216" y="2821018"/>
            <a:ext cx="486337" cy="486337"/>
            <a:chOff x="446183" y="4590288"/>
            <a:chExt cx="838200" cy="838200"/>
          </a:xfrm>
        </p:grpSpPr>
        <p:sp>
          <p:nvSpPr>
            <p:cNvPr id="84" name="Oval 83"/>
            <p:cNvSpPr/>
            <p:nvPr/>
          </p:nvSpPr>
          <p:spPr>
            <a:xfrm>
              <a:off x="446183" y="4590288"/>
              <a:ext cx="838200" cy="838200"/>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5" name="Freeform 9"/>
            <p:cNvSpPr>
              <a:spLocks noEditPoints="1"/>
            </p:cNvSpPr>
            <p:nvPr/>
          </p:nvSpPr>
          <p:spPr bwMode="auto">
            <a:xfrm>
              <a:off x="742950" y="4667250"/>
              <a:ext cx="255588" cy="692658"/>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sp>
        <p:nvSpPr>
          <p:cNvPr id="86" name="TextBox 85"/>
          <p:cNvSpPr txBox="1"/>
          <p:nvPr/>
        </p:nvSpPr>
        <p:spPr>
          <a:xfrm>
            <a:off x="8057975" y="2782918"/>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Blue bars</a:t>
            </a:r>
          </a:p>
          <a:p>
            <a:r>
              <a:rPr lang="en-US" sz="1000" b="1" dirty="0" smtClean="0">
                <a:solidFill>
                  <a:schemeClr val="tx2"/>
                </a:solidFill>
                <a:latin typeface="Arial" panose="020B0604020202020204" pitchFamily="34" charset="0"/>
                <a:cs typeface="Arial" panose="020B0604020202020204" pitchFamily="34" charset="0"/>
              </a:rPr>
              <a:t>Represent</a:t>
            </a:r>
          </a:p>
          <a:p>
            <a:r>
              <a:rPr lang="en-US" sz="1000" b="1" dirty="0" smtClean="0">
                <a:solidFill>
                  <a:schemeClr val="tx2"/>
                </a:solidFill>
                <a:latin typeface="Arial" panose="020B0604020202020204" pitchFamily="34" charset="0"/>
                <a:cs typeface="Arial" panose="020B0604020202020204" pitchFamily="34" charset="0"/>
              </a:rPr>
              <a:t>Males</a:t>
            </a:r>
            <a:endParaRPr lang="en-US" sz="1000" b="1" dirty="0">
              <a:solidFill>
                <a:schemeClr val="tx2"/>
              </a:solidFill>
              <a:latin typeface="Arial" panose="020B0604020202020204" pitchFamily="34" charset="0"/>
              <a:cs typeface="Arial" panose="020B0604020202020204" pitchFamily="34" charset="0"/>
            </a:endParaRPr>
          </a:p>
        </p:txBody>
      </p:sp>
      <p:sp>
        <p:nvSpPr>
          <p:cNvPr id="87" name="TextBox 86"/>
          <p:cNvSpPr txBox="1"/>
          <p:nvPr/>
        </p:nvSpPr>
        <p:spPr>
          <a:xfrm>
            <a:off x="8125073" y="3554586"/>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Red bars</a:t>
            </a:r>
          </a:p>
          <a:p>
            <a:r>
              <a:rPr lang="en-US" sz="1000" b="1" dirty="0" smtClean="0">
                <a:solidFill>
                  <a:schemeClr val="tx2"/>
                </a:solidFill>
                <a:latin typeface="Arial" panose="020B0604020202020204" pitchFamily="34" charset="0"/>
                <a:cs typeface="Arial" panose="020B0604020202020204" pitchFamily="34" charset="0"/>
              </a:rPr>
              <a:t>Represent Females</a:t>
            </a:r>
            <a:endParaRPr lang="en-US" sz="1000" b="1" dirty="0">
              <a:solidFill>
                <a:schemeClr val="tx2"/>
              </a:solidFill>
              <a:latin typeface="Arial" panose="020B0604020202020204" pitchFamily="34" charset="0"/>
              <a:cs typeface="Arial" panose="020B0604020202020204" pitchFamily="34" charset="0"/>
            </a:endParaRPr>
          </a:p>
        </p:txBody>
      </p:sp>
      <p:sp>
        <p:nvSpPr>
          <p:cNvPr id="89" name="Rectangle 88"/>
          <p:cNvSpPr/>
          <p:nvPr/>
        </p:nvSpPr>
        <p:spPr>
          <a:xfrm>
            <a:off x="83490" y="6417581"/>
            <a:ext cx="7033137" cy="338554"/>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a:t>
            </a:r>
            <a:r>
              <a:rPr lang="en-US" sz="800" dirty="0">
                <a:solidFill>
                  <a:schemeClr val="tx1"/>
                </a:solidFill>
                <a:latin typeface="Arial" panose="020B0604020202020204" pitchFamily="34" charset="0"/>
                <a:cs typeface="Arial" panose="020B0604020202020204" pitchFamily="34" charset="0"/>
              </a:rPr>
              <a:t>Japan </a:t>
            </a:r>
            <a:r>
              <a:rPr lang="en-US" sz="800" dirty="0" smtClean="0">
                <a:solidFill>
                  <a:schemeClr val="tx1"/>
                </a:solidFill>
                <a:latin typeface="Arial" panose="020B0604020202020204" pitchFamily="34" charset="0"/>
                <a:cs typeface="Arial" panose="020B0604020202020204" pitchFamily="34" charset="0"/>
              </a:rPr>
              <a:t>Respondents. </a:t>
            </a:r>
            <a:r>
              <a:rPr lang="pt-BR" sz="800" dirty="0">
                <a:solidFill>
                  <a:schemeClr val="tx1"/>
                </a:solidFill>
                <a:latin typeface="Arial" panose="020B0604020202020204" pitchFamily="34" charset="0"/>
                <a:cs typeface="Arial" panose="020B0604020202020204" pitchFamily="34" charset="0"/>
              </a:rPr>
              <a:t>Males: 18-39 (n=89), 40-64 (n=253), 65+ (n=125); Females: 18-39 (n=71), 40-64 (n=232), 65+ (n=40)</a:t>
            </a:r>
            <a:endParaRPr lang="en-US" sz="800" dirty="0" smtClean="0">
              <a:solidFill>
                <a:schemeClr val="tx1"/>
              </a:solidFill>
              <a:latin typeface="Arial" panose="020B0604020202020204" pitchFamily="34" charset="0"/>
              <a:cs typeface="Arial" panose="020B0604020202020204" pitchFamily="34" charset="0"/>
            </a:endParaRPr>
          </a:p>
          <a:p>
            <a:r>
              <a:rPr lang="en-US" sz="800" dirty="0" smtClean="0">
                <a:solidFill>
                  <a:schemeClr val="tx1"/>
                </a:solidFill>
                <a:latin typeface="Arial" panose="020B0604020202020204" pitchFamily="34" charset="0"/>
                <a:cs typeface="Arial" panose="020B0604020202020204" pitchFamily="34" charset="0"/>
              </a:rPr>
              <a:t>Q1</a:t>
            </a:r>
            <a:r>
              <a:rPr lang="en-US" sz="800" dirty="0">
                <a:solidFill>
                  <a:schemeClr val="tx1"/>
                </a:solidFill>
                <a:latin typeface="Arial" panose="020B0604020202020204" pitchFamily="34" charset="0"/>
                <a:cs typeface="Arial" panose="020B0604020202020204" pitchFamily="34" charset="0"/>
              </a:rPr>
              <a:t>.  For each medical condition or term listed, indicate if you are aware of or have ever heard the term. </a:t>
            </a:r>
          </a:p>
        </p:txBody>
      </p:sp>
      <p:grpSp>
        <p:nvGrpSpPr>
          <p:cNvPr id="90" name="Group 89"/>
          <p:cNvGrpSpPr/>
          <p:nvPr/>
        </p:nvGrpSpPr>
        <p:grpSpPr>
          <a:xfrm>
            <a:off x="665612" y="1487039"/>
            <a:ext cx="255198" cy="990759"/>
            <a:chOff x="665612" y="1487039"/>
            <a:chExt cx="255198" cy="990759"/>
          </a:xfrm>
        </p:grpSpPr>
        <p:sp>
          <p:nvSpPr>
            <p:cNvPr id="91" name="TextBox 90"/>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93" name="TextBox 92"/>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94" name="TextBox 93"/>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95" name="TextBox 94"/>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96" name="TextBox 95"/>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97" name="TextBox 96"/>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98" name="Group 97"/>
          <p:cNvGrpSpPr/>
          <p:nvPr/>
        </p:nvGrpSpPr>
        <p:grpSpPr>
          <a:xfrm>
            <a:off x="665612" y="2784538"/>
            <a:ext cx="255198" cy="990759"/>
            <a:chOff x="665612" y="1487039"/>
            <a:chExt cx="255198" cy="990759"/>
          </a:xfrm>
        </p:grpSpPr>
        <p:sp>
          <p:nvSpPr>
            <p:cNvPr id="99" name="TextBox 98"/>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00" name="TextBox 99"/>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01" name="TextBox 100"/>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02" name="TextBox 101"/>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03" name="TextBox 102"/>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04" name="TextBox 103"/>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05" name="Group 104"/>
          <p:cNvGrpSpPr/>
          <p:nvPr/>
        </p:nvGrpSpPr>
        <p:grpSpPr>
          <a:xfrm>
            <a:off x="665612" y="4092943"/>
            <a:ext cx="255198" cy="990759"/>
            <a:chOff x="665612" y="1487039"/>
            <a:chExt cx="255198" cy="990759"/>
          </a:xfrm>
        </p:grpSpPr>
        <p:sp>
          <p:nvSpPr>
            <p:cNvPr id="106" name="TextBox 105"/>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07" name="TextBox 106"/>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08" name="TextBox 107"/>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09" name="TextBox 108"/>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10" name="TextBox 109"/>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11" name="TextBox 110"/>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12" name="Group 111"/>
          <p:cNvGrpSpPr/>
          <p:nvPr/>
        </p:nvGrpSpPr>
        <p:grpSpPr>
          <a:xfrm>
            <a:off x="665612" y="5433731"/>
            <a:ext cx="255198" cy="990759"/>
            <a:chOff x="665612" y="1487039"/>
            <a:chExt cx="255198" cy="990759"/>
          </a:xfrm>
        </p:grpSpPr>
        <p:sp>
          <p:nvSpPr>
            <p:cNvPr id="113" name="TextBox 112"/>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14" name="TextBox 113"/>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15" name="TextBox 114"/>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16" name="TextBox 115"/>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17" name="TextBox 116"/>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18" name="TextBox 117"/>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19" name="Group 118"/>
          <p:cNvGrpSpPr/>
          <p:nvPr/>
        </p:nvGrpSpPr>
        <p:grpSpPr>
          <a:xfrm>
            <a:off x="4726523" y="1493814"/>
            <a:ext cx="255198" cy="990759"/>
            <a:chOff x="665612" y="1487039"/>
            <a:chExt cx="255198" cy="990759"/>
          </a:xfrm>
        </p:grpSpPr>
        <p:sp>
          <p:nvSpPr>
            <p:cNvPr id="120" name="TextBox 119"/>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21" name="TextBox 120"/>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22" name="TextBox 121"/>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23" name="TextBox 122"/>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24" name="TextBox 123"/>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25" name="TextBox 124"/>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26" name="Group 125"/>
          <p:cNvGrpSpPr/>
          <p:nvPr/>
        </p:nvGrpSpPr>
        <p:grpSpPr>
          <a:xfrm>
            <a:off x="4726523" y="2794259"/>
            <a:ext cx="255198" cy="990759"/>
            <a:chOff x="665612" y="1487039"/>
            <a:chExt cx="255198" cy="990759"/>
          </a:xfrm>
        </p:grpSpPr>
        <p:sp>
          <p:nvSpPr>
            <p:cNvPr id="127" name="TextBox 126"/>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28" name="TextBox 127"/>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29" name="TextBox 128"/>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30" name="TextBox 129"/>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31" name="TextBox 130"/>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32" name="TextBox 131"/>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33" name="Group 132"/>
          <p:cNvGrpSpPr/>
          <p:nvPr/>
        </p:nvGrpSpPr>
        <p:grpSpPr>
          <a:xfrm>
            <a:off x="4726523" y="4121367"/>
            <a:ext cx="255198" cy="990759"/>
            <a:chOff x="665612" y="1487039"/>
            <a:chExt cx="255198" cy="990759"/>
          </a:xfrm>
        </p:grpSpPr>
        <p:sp>
          <p:nvSpPr>
            <p:cNvPr id="134" name="TextBox 133"/>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35" name="TextBox 134"/>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36" name="TextBox 135"/>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37" name="TextBox 136"/>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38" name="TextBox 137"/>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39" name="TextBox 138"/>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pic>
        <p:nvPicPr>
          <p:cNvPr id="140" name="Picture 139"/>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8327550" y="139465"/>
            <a:ext cx="612648" cy="612648"/>
          </a:xfrm>
          <a:prstGeom prst="rect">
            <a:avLst/>
          </a:prstGeom>
        </p:spPr>
      </p:pic>
    </p:spTree>
    <p:extLst>
      <p:ext uri="{BB962C8B-B14F-4D97-AF65-F5344CB8AC3E}">
        <p14:creationId xmlns:p14="http://schemas.microsoft.com/office/powerpoint/2010/main" val="2847375034"/>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 name="Rounded Rectangle 152"/>
          <p:cNvSpPr/>
          <p:nvPr/>
        </p:nvSpPr>
        <p:spPr bwMode="auto">
          <a:xfrm>
            <a:off x="6242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152" name="Rounded Rectangle 151"/>
          <p:cNvSpPr/>
          <p:nvPr/>
        </p:nvSpPr>
        <p:spPr bwMode="auto">
          <a:xfrm>
            <a:off x="3194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117" name="Rounded Rectangle 116"/>
          <p:cNvSpPr/>
          <p:nvPr/>
        </p:nvSpPr>
        <p:spPr bwMode="auto">
          <a:xfrm>
            <a:off x="251348"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195</a:t>
            </a:fld>
            <a:r>
              <a:rPr lang="en-US" smtClean="0"/>
              <a:t> -</a:t>
            </a:r>
            <a:endParaRPr lang="en-US"/>
          </a:p>
        </p:txBody>
      </p:sp>
      <p:sp>
        <p:nvSpPr>
          <p:cNvPr id="5" name="Title 1"/>
          <p:cNvSpPr txBox="1">
            <a:spLocks/>
          </p:cNvSpPr>
          <p:nvPr/>
        </p:nvSpPr>
        <p:spPr>
          <a:xfrm>
            <a:off x="139147" y="139465"/>
            <a:ext cx="886968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smtClean="0"/>
              <a:t>Aided Awareness of Various Medical Conditions</a:t>
            </a:r>
            <a:endParaRPr lang="en-US" sz="2400" kern="0" dirty="0"/>
          </a:p>
        </p:txBody>
      </p:sp>
      <p:sp>
        <p:nvSpPr>
          <p:cNvPr id="86" name="TextBox 85"/>
          <p:cNvSpPr txBox="1"/>
          <p:nvPr/>
        </p:nvSpPr>
        <p:spPr>
          <a:xfrm>
            <a:off x="649761" y="857652"/>
            <a:ext cx="140987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Thrombosis</a:t>
            </a:r>
            <a:endParaRPr lang="en-US" sz="1400" b="1" dirty="0">
              <a:solidFill>
                <a:schemeClr val="tx2"/>
              </a:solidFill>
              <a:latin typeface="Arial" panose="020B0604020202020204" pitchFamily="34" charset="0"/>
              <a:cs typeface="Arial" panose="020B0604020202020204" pitchFamily="34" charset="0"/>
            </a:endParaRPr>
          </a:p>
        </p:txBody>
      </p:sp>
      <p:sp>
        <p:nvSpPr>
          <p:cNvPr id="89" name="TextBox 88"/>
          <p:cNvSpPr txBox="1"/>
          <p:nvPr/>
        </p:nvSpPr>
        <p:spPr>
          <a:xfrm>
            <a:off x="3276425" y="857652"/>
            <a:ext cx="234332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Deep Vein Thrombosis</a:t>
            </a:r>
            <a:endParaRPr lang="en-US" sz="1400" b="1" dirty="0">
              <a:solidFill>
                <a:schemeClr val="tx2"/>
              </a:solidFill>
              <a:latin typeface="Arial" panose="020B0604020202020204" pitchFamily="34" charset="0"/>
              <a:cs typeface="Arial" panose="020B0604020202020204" pitchFamily="34" charset="0"/>
            </a:endParaRPr>
          </a:p>
        </p:txBody>
      </p:sp>
      <p:sp>
        <p:nvSpPr>
          <p:cNvPr id="90" name="TextBox 89"/>
          <p:cNvSpPr txBox="1"/>
          <p:nvPr/>
        </p:nvSpPr>
        <p:spPr>
          <a:xfrm>
            <a:off x="6438725" y="857652"/>
            <a:ext cx="222902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Pulmonary Embolism</a:t>
            </a:r>
            <a:endParaRPr lang="en-US" sz="1400" b="1" dirty="0">
              <a:solidFill>
                <a:schemeClr val="tx2"/>
              </a:solidFill>
              <a:latin typeface="Arial" panose="020B0604020202020204" pitchFamily="34" charset="0"/>
              <a:cs typeface="Arial" panose="020B0604020202020204" pitchFamily="34" charset="0"/>
            </a:endParaRPr>
          </a:p>
        </p:txBody>
      </p:sp>
      <p:cxnSp>
        <p:nvCxnSpPr>
          <p:cNvPr id="91" name="Straight Connector 90"/>
          <p:cNvCxnSpPr/>
          <p:nvPr/>
        </p:nvCxnSpPr>
        <p:spPr bwMode="auto">
          <a:xfrm rot="5400000">
            <a:off x="523875" y="3235092"/>
            <a:ext cx="4754880" cy="0"/>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Straight Connector 91"/>
          <p:cNvCxnSpPr/>
          <p:nvPr/>
        </p:nvCxnSpPr>
        <p:spPr bwMode="auto">
          <a:xfrm rot="5400000">
            <a:off x="3657600" y="3235092"/>
            <a:ext cx="4754880" cy="0"/>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93" name="Group 92"/>
          <p:cNvGrpSpPr/>
          <p:nvPr/>
        </p:nvGrpSpPr>
        <p:grpSpPr>
          <a:xfrm>
            <a:off x="215344" y="1244365"/>
            <a:ext cx="2623106" cy="1355960"/>
            <a:chOff x="139144" y="730015"/>
            <a:chExt cx="3670856" cy="1355960"/>
          </a:xfrm>
        </p:grpSpPr>
        <p:graphicFrame>
          <p:nvGraphicFramePr>
            <p:cNvPr id="94" name="Chart 93"/>
            <p:cNvGraphicFramePr/>
            <p:nvPr>
              <p:extLst>
                <p:ext uri="{D42A27DB-BD31-4B8C-83A1-F6EECF244321}">
                  <p14:modId xmlns:p14="http://schemas.microsoft.com/office/powerpoint/2010/main" val="386012327"/>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2"/>
            </a:graphicData>
          </a:graphic>
        </p:graphicFrame>
        <p:cxnSp>
          <p:nvCxnSpPr>
            <p:cNvPr id="95" name="Straight Connector 94"/>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Straight Connector 95"/>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8" name="TextBox 97"/>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99" name="TextBox 98"/>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00" name="TextBox 99"/>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01" name="TextBox 100"/>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Age/Gender</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13" name="TextBox 112"/>
          <p:cNvSpPr txBox="1"/>
          <p:nvPr/>
        </p:nvSpPr>
        <p:spPr>
          <a:xfrm>
            <a:off x="306525" y="3916361"/>
            <a:ext cx="2446199"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Compared to Other Countries</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16" name="Rectangle 115"/>
          <p:cNvSpPr/>
          <p:nvPr/>
        </p:nvSpPr>
        <p:spPr>
          <a:xfrm>
            <a:off x="83490" y="6262308"/>
            <a:ext cx="7033137" cy="461665"/>
          </a:xfrm>
          <a:prstGeom prst="rect">
            <a:avLst/>
          </a:prstGeom>
        </p:spPr>
        <p:txBody>
          <a:bodyPr wrap="square">
            <a:spAutoFit/>
          </a:bodyPr>
          <a:lstStyle/>
          <a:p>
            <a:r>
              <a:rPr lang="en-US" sz="800" dirty="0">
                <a:solidFill>
                  <a:schemeClr val="tx1"/>
                </a:solidFill>
                <a:latin typeface="Arial" panose="020B0604020202020204" pitchFamily="34" charset="0"/>
                <a:cs typeface="Arial" panose="020B0604020202020204" pitchFamily="34" charset="0"/>
              </a:rPr>
              <a:t>Base: All Japan Respondents</a:t>
            </a:r>
            <a:r>
              <a:rPr lang="en-US" sz="800" dirty="0" smtClean="0">
                <a:solidFill>
                  <a:schemeClr val="tx1"/>
                </a:solidFill>
                <a:latin typeface="Arial" panose="020B0604020202020204" pitchFamily="34" charset="0"/>
                <a:cs typeface="Arial" panose="020B0604020202020204" pitchFamily="34" charset="0"/>
              </a:rPr>
              <a:t>. </a:t>
            </a:r>
            <a:r>
              <a:rPr lang="pt-BR" sz="800" dirty="0">
                <a:solidFill>
                  <a:schemeClr val="tx1"/>
                </a:solidFill>
                <a:latin typeface="Arial" panose="020B0604020202020204" pitchFamily="34" charset="0"/>
                <a:cs typeface="Arial" panose="020B0604020202020204" pitchFamily="34" charset="0"/>
              </a:rPr>
              <a:t>Males: 18-39 (n=89), 40-64 (n=253), 65+ (n=125); Females: 18-39 (n=71), 40-64 (n=232), 65+ (n=40); </a:t>
            </a:r>
            <a:endParaRPr lang="pt-BR" sz="800" dirty="0" smtClean="0">
              <a:solidFill>
                <a:schemeClr val="tx1"/>
              </a:solidFill>
              <a:latin typeface="Arial" panose="020B0604020202020204" pitchFamily="34" charset="0"/>
              <a:cs typeface="Arial" panose="020B0604020202020204" pitchFamily="34" charset="0"/>
            </a:endParaRPr>
          </a:p>
          <a:p>
            <a:r>
              <a:rPr lang="pt-BR" sz="800" dirty="0" smtClean="0">
                <a:solidFill>
                  <a:schemeClr val="tx1"/>
                </a:solidFill>
                <a:latin typeface="Arial" panose="020B0604020202020204" pitchFamily="34" charset="0"/>
                <a:cs typeface="Arial" panose="020B0604020202020204" pitchFamily="34" charset="0"/>
              </a:rPr>
              <a:t>Locale</a:t>
            </a:r>
            <a:r>
              <a:rPr lang="pt-BR" sz="800" dirty="0">
                <a:solidFill>
                  <a:schemeClr val="tx1"/>
                </a:solidFill>
                <a:latin typeface="Arial" panose="020B0604020202020204" pitchFamily="34" charset="0"/>
                <a:cs typeface="Arial" panose="020B0604020202020204" pitchFamily="34" charset="0"/>
              </a:rPr>
              <a:t>: Urban (n=399), Suburban (n=342), Rural (</a:t>
            </a:r>
            <a:r>
              <a:rPr lang="pt-BR" sz="800" dirty="0" smtClean="0">
                <a:solidFill>
                  <a:schemeClr val="tx1"/>
                </a:solidFill>
                <a:latin typeface="Arial" panose="020B0604020202020204" pitchFamily="34" charset="0"/>
                <a:cs typeface="Arial" panose="020B0604020202020204" pitchFamily="34" charset="0"/>
              </a:rPr>
              <a:t>n=69)</a:t>
            </a:r>
          </a:p>
          <a:p>
            <a:r>
              <a:rPr lang="en-US" sz="800" dirty="0" smtClean="0">
                <a:solidFill>
                  <a:schemeClr val="tx1"/>
                </a:solidFill>
                <a:latin typeface="Arial" panose="020B0604020202020204" pitchFamily="34" charset="0"/>
                <a:cs typeface="Arial" panose="020B0604020202020204" pitchFamily="34" charset="0"/>
              </a:rPr>
              <a:t>Q1</a:t>
            </a:r>
            <a:r>
              <a:rPr lang="en-US" sz="800" dirty="0">
                <a:solidFill>
                  <a:schemeClr val="tx1"/>
                </a:solidFill>
                <a:latin typeface="Arial" panose="020B0604020202020204" pitchFamily="34" charset="0"/>
                <a:cs typeface="Arial" panose="020B0604020202020204" pitchFamily="34" charset="0"/>
              </a:rPr>
              <a:t>.  For each medical condition or term listed, indicate if you are aware of or have ever heard the term. </a:t>
            </a:r>
          </a:p>
        </p:txBody>
      </p:sp>
      <p:grpSp>
        <p:nvGrpSpPr>
          <p:cNvPr id="118" name="Group 117"/>
          <p:cNvGrpSpPr/>
          <p:nvPr/>
        </p:nvGrpSpPr>
        <p:grpSpPr>
          <a:xfrm>
            <a:off x="3196669" y="1168165"/>
            <a:ext cx="2623106" cy="1355960"/>
            <a:chOff x="139144" y="730015"/>
            <a:chExt cx="3670856" cy="1355960"/>
          </a:xfrm>
        </p:grpSpPr>
        <p:graphicFrame>
          <p:nvGraphicFramePr>
            <p:cNvPr id="119" name="Chart 118"/>
            <p:cNvGraphicFramePr/>
            <p:nvPr>
              <p:extLst>
                <p:ext uri="{D42A27DB-BD31-4B8C-83A1-F6EECF244321}">
                  <p14:modId xmlns:p14="http://schemas.microsoft.com/office/powerpoint/2010/main" val="224139070"/>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3"/>
            </a:graphicData>
          </a:graphic>
        </p:graphicFrame>
        <p:cxnSp>
          <p:nvCxnSpPr>
            <p:cNvPr id="120" name="Straight Connector 119"/>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1" name="Straight Connector 120"/>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2" name="TextBox 121"/>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23" name="TextBox 122"/>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24" name="TextBox 123"/>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25" name="TextBox 124"/>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Age/Gender</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33" name="TextBox 132"/>
          <p:cNvSpPr txBox="1"/>
          <p:nvPr/>
        </p:nvSpPr>
        <p:spPr>
          <a:xfrm>
            <a:off x="3287850" y="3916361"/>
            <a:ext cx="2446199"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Compared to Other Countries</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nvGrpSpPr>
          <p:cNvPr id="135" name="Group 134"/>
          <p:cNvGrpSpPr/>
          <p:nvPr/>
        </p:nvGrpSpPr>
        <p:grpSpPr>
          <a:xfrm>
            <a:off x="6254194" y="1158640"/>
            <a:ext cx="2623106" cy="1355960"/>
            <a:chOff x="139144" y="730015"/>
            <a:chExt cx="3670856" cy="1355960"/>
          </a:xfrm>
        </p:grpSpPr>
        <p:graphicFrame>
          <p:nvGraphicFramePr>
            <p:cNvPr id="136" name="Chart 135"/>
            <p:cNvGraphicFramePr/>
            <p:nvPr>
              <p:extLst>
                <p:ext uri="{D42A27DB-BD31-4B8C-83A1-F6EECF244321}">
                  <p14:modId xmlns:p14="http://schemas.microsoft.com/office/powerpoint/2010/main" val="3354840666"/>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4"/>
            </a:graphicData>
          </a:graphic>
        </p:graphicFrame>
        <p:cxnSp>
          <p:nvCxnSpPr>
            <p:cNvPr id="137" name="Straight Connector 13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Straight Connector 13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39" name="TextBox 138"/>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40" name="TextBox 139"/>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41" name="TextBox 140"/>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42" name="TextBox 141"/>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Age/Gender</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50" name="TextBox 149"/>
          <p:cNvSpPr txBox="1"/>
          <p:nvPr/>
        </p:nvSpPr>
        <p:spPr>
          <a:xfrm>
            <a:off x="6345375" y="3916361"/>
            <a:ext cx="2446199"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Compared to Other Countries</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nvGrpSpPr>
          <p:cNvPr id="8" name="Group 7"/>
          <p:cNvGrpSpPr/>
          <p:nvPr/>
        </p:nvGrpSpPr>
        <p:grpSpPr>
          <a:xfrm>
            <a:off x="2699990" y="5403989"/>
            <a:ext cx="3632787" cy="806083"/>
            <a:chOff x="2681381" y="5587328"/>
            <a:chExt cx="3632787" cy="806083"/>
          </a:xfrm>
        </p:grpSpPr>
        <p:grpSp>
          <p:nvGrpSpPr>
            <p:cNvPr id="7" name="Group 6"/>
            <p:cNvGrpSpPr/>
            <p:nvPr/>
          </p:nvGrpSpPr>
          <p:grpSpPr>
            <a:xfrm>
              <a:off x="2909010" y="5799246"/>
              <a:ext cx="3405158" cy="594165"/>
              <a:chOff x="2280360" y="5913546"/>
              <a:chExt cx="3405158" cy="594165"/>
            </a:xfrm>
          </p:grpSpPr>
          <p:sp>
            <p:nvSpPr>
              <p:cNvPr id="154" name="Rounded Rectangle 153"/>
              <p:cNvSpPr/>
              <p:nvPr/>
            </p:nvSpPr>
            <p:spPr bwMode="auto">
              <a:xfrm>
                <a:off x="2280360" y="5913546"/>
                <a:ext cx="3069769" cy="589760"/>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nvGrpSpPr>
              <p:cNvPr id="155" name="Group 154"/>
              <p:cNvGrpSpPr/>
              <p:nvPr/>
            </p:nvGrpSpPr>
            <p:grpSpPr>
              <a:xfrm>
                <a:off x="3955289" y="5948736"/>
                <a:ext cx="486337" cy="486337"/>
                <a:chOff x="446183" y="3541776"/>
                <a:chExt cx="838200" cy="838200"/>
              </a:xfrm>
            </p:grpSpPr>
            <p:sp>
              <p:nvSpPr>
                <p:cNvPr id="156" name="Oval 155"/>
                <p:cNvSpPr/>
                <p:nvPr/>
              </p:nvSpPr>
              <p:spPr>
                <a:xfrm>
                  <a:off x="446183" y="3541776"/>
                  <a:ext cx="838200" cy="838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157" name="Freeform 5"/>
                <p:cNvSpPr>
                  <a:spLocks noEditPoints="1"/>
                </p:cNvSpPr>
                <p:nvPr/>
              </p:nvSpPr>
              <p:spPr bwMode="auto">
                <a:xfrm>
                  <a:off x="711994" y="3629025"/>
                  <a:ext cx="316706" cy="675640"/>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dirty="0"/>
                </a:p>
              </p:txBody>
            </p:sp>
          </p:grpSp>
          <p:grpSp>
            <p:nvGrpSpPr>
              <p:cNvPr id="158" name="Group 157"/>
              <p:cNvGrpSpPr/>
              <p:nvPr/>
            </p:nvGrpSpPr>
            <p:grpSpPr>
              <a:xfrm>
                <a:off x="2455070" y="5991813"/>
                <a:ext cx="486337" cy="486337"/>
                <a:chOff x="446183" y="4590288"/>
                <a:chExt cx="838200" cy="838200"/>
              </a:xfrm>
            </p:grpSpPr>
            <p:sp>
              <p:nvSpPr>
                <p:cNvPr id="159" name="Oval 158"/>
                <p:cNvSpPr/>
                <p:nvPr/>
              </p:nvSpPr>
              <p:spPr>
                <a:xfrm>
                  <a:off x="446183" y="4590288"/>
                  <a:ext cx="838200" cy="838200"/>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160" name="Freeform 9"/>
                <p:cNvSpPr>
                  <a:spLocks noEditPoints="1"/>
                </p:cNvSpPr>
                <p:nvPr/>
              </p:nvSpPr>
              <p:spPr bwMode="auto">
                <a:xfrm>
                  <a:off x="742950" y="4667250"/>
                  <a:ext cx="255588" cy="692658"/>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sp>
            <p:nvSpPr>
              <p:cNvPr id="161" name="TextBox 160"/>
              <p:cNvSpPr txBox="1"/>
              <p:nvPr/>
            </p:nvSpPr>
            <p:spPr>
              <a:xfrm>
                <a:off x="2892829" y="5953713"/>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Blue bars</a:t>
                </a:r>
              </a:p>
              <a:p>
                <a:r>
                  <a:rPr lang="en-US" sz="1000" b="1" dirty="0" smtClean="0">
                    <a:solidFill>
                      <a:schemeClr val="tx2"/>
                    </a:solidFill>
                    <a:latin typeface="Arial" panose="020B0604020202020204" pitchFamily="34" charset="0"/>
                    <a:cs typeface="Arial" panose="020B0604020202020204" pitchFamily="34" charset="0"/>
                  </a:rPr>
                  <a:t>Represent</a:t>
                </a:r>
              </a:p>
              <a:p>
                <a:r>
                  <a:rPr lang="en-US" sz="1000" b="1" dirty="0" smtClean="0">
                    <a:solidFill>
                      <a:schemeClr val="tx2"/>
                    </a:solidFill>
                    <a:latin typeface="Arial" panose="020B0604020202020204" pitchFamily="34" charset="0"/>
                    <a:cs typeface="Arial" panose="020B0604020202020204" pitchFamily="34" charset="0"/>
                  </a:rPr>
                  <a:t>Males</a:t>
                </a:r>
                <a:endParaRPr lang="en-US" sz="1000" b="1" dirty="0">
                  <a:solidFill>
                    <a:schemeClr val="tx2"/>
                  </a:solidFill>
                  <a:latin typeface="Arial" panose="020B0604020202020204" pitchFamily="34" charset="0"/>
                  <a:cs typeface="Arial" panose="020B0604020202020204" pitchFamily="34" charset="0"/>
                </a:endParaRPr>
              </a:p>
            </p:txBody>
          </p:sp>
          <p:sp>
            <p:nvSpPr>
              <p:cNvPr id="162" name="TextBox 161"/>
              <p:cNvSpPr txBox="1"/>
              <p:nvPr/>
            </p:nvSpPr>
            <p:spPr>
              <a:xfrm>
                <a:off x="4446987" y="5942121"/>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Red bars</a:t>
                </a:r>
              </a:p>
              <a:p>
                <a:r>
                  <a:rPr lang="en-US" sz="1000" b="1" dirty="0" smtClean="0">
                    <a:solidFill>
                      <a:schemeClr val="tx2"/>
                    </a:solidFill>
                    <a:latin typeface="Arial" panose="020B0604020202020204" pitchFamily="34" charset="0"/>
                    <a:cs typeface="Arial" panose="020B0604020202020204" pitchFamily="34" charset="0"/>
                  </a:rPr>
                  <a:t>Represent Females</a:t>
                </a:r>
                <a:endParaRPr lang="en-US" sz="1000" b="1" dirty="0">
                  <a:solidFill>
                    <a:schemeClr val="tx2"/>
                  </a:solidFill>
                  <a:latin typeface="Arial" panose="020B0604020202020204" pitchFamily="34" charset="0"/>
                  <a:cs typeface="Arial" panose="020B0604020202020204" pitchFamily="34" charset="0"/>
                </a:endParaRPr>
              </a:p>
            </p:txBody>
          </p:sp>
        </p:grpSp>
        <p:sp>
          <p:nvSpPr>
            <p:cNvPr id="163" name="TextBox 162"/>
            <p:cNvSpPr txBox="1"/>
            <p:nvPr/>
          </p:nvSpPr>
          <p:spPr>
            <a:xfrm>
              <a:off x="2681381" y="5587328"/>
              <a:ext cx="1837711" cy="261610"/>
            </a:xfrm>
            <a:prstGeom prst="rect">
              <a:avLst/>
            </a:prstGeom>
            <a:noFill/>
          </p:spPr>
          <p:txBody>
            <a:bodyPr wrap="square" rtlCol="0">
              <a:spAutoFit/>
            </a:bodyPr>
            <a:lstStyle/>
            <a:p>
              <a:pPr algn="ctr"/>
              <a:r>
                <a:rPr lang="en-US" sz="1050" b="1" i="1" dirty="0" smtClean="0">
                  <a:solidFill>
                    <a:schemeClr val="tx1"/>
                  </a:solidFill>
                  <a:latin typeface="Arial" panose="020B0604020202020204" pitchFamily="34" charset="0"/>
                  <a:cs typeface="Arial" panose="020B0604020202020204" pitchFamily="34" charset="0"/>
                </a:rPr>
                <a:t>Among Age/Gender</a:t>
              </a:r>
              <a:endParaRPr lang="en-US" sz="1050" b="1" i="1" dirty="0">
                <a:solidFill>
                  <a:schemeClr val="tx1"/>
                </a:solidFill>
                <a:latin typeface="Arial" panose="020B0604020202020204" pitchFamily="34" charset="0"/>
                <a:cs typeface="Arial" panose="020B0604020202020204" pitchFamily="34" charset="0"/>
              </a:endParaRPr>
            </a:p>
          </p:txBody>
        </p:sp>
      </p:grpSp>
      <p:grpSp>
        <p:nvGrpSpPr>
          <p:cNvPr id="78" name="Group 77"/>
          <p:cNvGrpSpPr/>
          <p:nvPr/>
        </p:nvGrpSpPr>
        <p:grpSpPr>
          <a:xfrm>
            <a:off x="-5517" y="2697161"/>
            <a:ext cx="2794338" cy="1189039"/>
            <a:chOff x="-81717" y="2678111"/>
            <a:chExt cx="2794338" cy="1189039"/>
          </a:xfrm>
        </p:grpSpPr>
        <p:grpSp>
          <p:nvGrpSpPr>
            <p:cNvPr id="81" name="Group 80"/>
            <p:cNvGrpSpPr/>
            <p:nvPr/>
          </p:nvGrpSpPr>
          <p:grpSpPr>
            <a:xfrm>
              <a:off x="531093" y="2678111"/>
              <a:ext cx="2181528" cy="1189039"/>
              <a:chOff x="554355" y="730015"/>
              <a:chExt cx="3052897" cy="1189039"/>
            </a:xfrm>
          </p:grpSpPr>
          <p:graphicFrame>
            <p:nvGraphicFramePr>
              <p:cNvPr id="85" name="Chart 84"/>
              <p:cNvGraphicFramePr/>
              <p:nvPr>
                <p:extLst>
                  <p:ext uri="{D42A27DB-BD31-4B8C-83A1-F6EECF244321}">
                    <p14:modId xmlns:p14="http://schemas.microsoft.com/office/powerpoint/2010/main" val="1380169247"/>
                  </p:ext>
                </p:extLst>
              </p:nvPr>
            </p:nvGraphicFramePr>
            <p:xfrm>
              <a:off x="755365" y="895351"/>
              <a:ext cx="2851887" cy="1023703"/>
            </p:xfrm>
            <a:graphic>
              <a:graphicData uri="http://schemas.openxmlformats.org/drawingml/2006/chart">
                <c:chart xmlns:c="http://schemas.openxmlformats.org/drawingml/2006/chart" xmlns:r="http://schemas.openxmlformats.org/officeDocument/2006/relationships" r:id="rId5"/>
              </a:graphicData>
            </a:graphic>
          </p:graphicFrame>
          <p:sp>
            <p:nvSpPr>
              <p:cNvPr id="87" name="TextBox 86"/>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Locale</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82" name="TextBox 81"/>
            <p:cNvSpPr txBox="1"/>
            <p:nvPr/>
          </p:nvSpPr>
          <p:spPr>
            <a:xfrm>
              <a:off x="179156" y="2955110"/>
              <a:ext cx="578539"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83" name="TextBox 82"/>
            <p:cNvSpPr txBox="1"/>
            <p:nvPr/>
          </p:nvSpPr>
          <p:spPr>
            <a:xfrm>
              <a:off x="-81717" y="3210856"/>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Suburban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84" name="TextBox 83"/>
            <p:cNvSpPr txBox="1"/>
            <p:nvPr/>
          </p:nvSpPr>
          <p:spPr>
            <a:xfrm>
              <a:off x="8712" y="3476343"/>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Rural</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grpSp>
      <p:graphicFrame>
        <p:nvGraphicFramePr>
          <p:cNvPr id="88" name="Chart 87"/>
          <p:cNvGraphicFramePr/>
          <p:nvPr>
            <p:extLst>
              <p:ext uri="{D42A27DB-BD31-4B8C-83A1-F6EECF244321}">
                <p14:modId xmlns:p14="http://schemas.microsoft.com/office/powerpoint/2010/main" val="4120332750"/>
              </p:ext>
            </p:extLst>
          </p:nvPr>
        </p:nvGraphicFramePr>
        <p:xfrm>
          <a:off x="215344" y="4147320"/>
          <a:ext cx="2867024" cy="1517648"/>
        </p:xfrm>
        <a:graphic>
          <a:graphicData uri="http://schemas.openxmlformats.org/drawingml/2006/chart">
            <c:chart xmlns:c="http://schemas.openxmlformats.org/drawingml/2006/chart" xmlns:r="http://schemas.openxmlformats.org/officeDocument/2006/relationships" r:id="rId6"/>
          </a:graphicData>
        </a:graphic>
      </p:graphicFrame>
      <p:grpSp>
        <p:nvGrpSpPr>
          <p:cNvPr id="97" name="Group 96"/>
          <p:cNvGrpSpPr/>
          <p:nvPr/>
        </p:nvGrpSpPr>
        <p:grpSpPr>
          <a:xfrm>
            <a:off x="581388" y="1487039"/>
            <a:ext cx="255198" cy="990759"/>
            <a:chOff x="665612" y="1487039"/>
            <a:chExt cx="255198" cy="990759"/>
          </a:xfrm>
        </p:grpSpPr>
        <p:sp>
          <p:nvSpPr>
            <p:cNvPr id="104" name="TextBox 103"/>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05" name="TextBox 104"/>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06" name="TextBox 105"/>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07" name="TextBox 106"/>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08" name="TextBox 107"/>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14" name="TextBox 113"/>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34" name="Group 133"/>
          <p:cNvGrpSpPr/>
          <p:nvPr/>
        </p:nvGrpSpPr>
        <p:grpSpPr>
          <a:xfrm>
            <a:off x="3569516" y="1438911"/>
            <a:ext cx="255198" cy="990759"/>
            <a:chOff x="665612" y="1487039"/>
            <a:chExt cx="255198" cy="990759"/>
          </a:xfrm>
        </p:grpSpPr>
        <p:sp>
          <p:nvSpPr>
            <p:cNvPr id="151" name="TextBox 150"/>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64" name="TextBox 163"/>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65" name="TextBox 164"/>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66" name="TextBox 165"/>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67" name="TextBox 166"/>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68" name="TextBox 167"/>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69" name="Group 168"/>
          <p:cNvGrpSpPr/>
          <p:nvPr/>
        </p:nvGrpSpPr>
        <p:grpSpPr>
          <a:xfrm>
            <a:off x="6616297" y="1438911"/>
            <a:ext cx="255198" cy="990759"/>
            <a:chOff x="665612" y="1487039"/>
            <a:chExt cx="255198" cy="990759"/>
          </a:xfrm>
        </p:grpSpPr>
        <p:sp>
          <p:nvSpPr>
            <p:cNvPr id="170" name="TextBox 169"/>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71" name="TextBox 170"/>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72" name="TextBox 171"/>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73" name="TextBox 172"/>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74" name="TextBox 173"/>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75" name="TextBox 174"/>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76" name="Group 175"/>
          <p:cNvGrpSpPr/>
          <p:nvPr/>
        </p:nvGrpSpPr>
        <p:grpSpPr>
          <a:xfrm>
            <a:off x="2895263" y="2697161"/>
            <a:ext cx="2794338" cy="1189039"/>
            <a:chOff x="-81717" y="2678111"/>
            <a:chExt cx="2794338" cy="1189039"/>
          </a:xfrm>
        </p:grpSpPr>
        <p:grpSp>
          <p:nvGrpSpPr>
            <p:cNvPr id="177" name="Group 176"/>
            <p:cNvGrpSpPr/>
            <p:nvPr/>
          </p:nvGrpSpPr>
          <p:grpSpPr>
            <a:xfrm>
              <a:off x="531093" y="2678111"/>
              <a:ext cx="2181528" cy="1189039"/>
              <a:chOff x="554355" y="730015"/>
              <a:chExt cx="3052897" cy="1189039"/>
            </a:xfrm>
          </p:grpSpPr>
          <p:graphicFrame>
            <p:nvGraphicFramePr>
              <p:cNvPr id="181" name="Chart 180"/>
              <p:cNvGraphicFramePr/>
              <p:nvPr>
                <p:extLst>
                  <p:ext uri="{D42A27DB-BD31-4B8C-83A1-F6EECF244321}">
                    <p14:modId xmlns:p14="http://schemas.microsoft.com/office/powerpoint/2010/main" val="672966994"/>
                  </p:ext>
                </p:extLst>
              </p:nvPr>
            </p:nvGraphicFramePr>
            <p:xfrm>
              <a:off x="755365" y="895351"/>
              <a:ext cx="2851887" cy="1023703"/>
            </p:xfrm>
            <a:graphic>
              <a:graphicData uri="http://schemas.openxmlformats.org/drawingml/2006/chart">
                <c:chart xmlns:c="http://schemas.openxmlformats.org/drawingml/2006/chart" xmlns:r="http://schemas.openxmlformats.org/officeDocument/2006/relationships" r:id="rId7"/>
              </a:graphicData>
            </a:graphic>
          </p:graphicFrame>
          <p:sp>
            <p:nvSpPr>
              <p:cNvPr id="182" name="TextBox 181"/>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Locale</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78" name="TextBox 177"/>
            <p:cNvSpPr txBox="1"/>
            <p:nvPr/>
          </p:nvSpPr>
          <p:spPr>
            <a:xfrm>
              <a:off x="179156" y="2955110"/>
              <a:ext cx="578539"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79" name="TextBox 178"/>
            <p:cNvSpPr txBox="1"/>
            <p:nvPr/>
          </p:nvSpPr>
          <p:spPr>
            <a:xfrm>
              <a:off x="-81717" y="3210856"/>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Suburban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80" name="TextBox 179"/>
            <p:cNvSpPr txBox="1"/>
            <p:nvPr/>
          </p:nvSpPr>
          <p:spPr>
            <a:xfrm>
              <a:off x="8712" y="3476343"/>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Rural</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grpSp>
      <p:grpSp>
        <p:nvGrpSpPr>
          <p:cNvPr id="183" name="Group 182"/>
          <p:cNvGrpSpPr/>
          <p:nvPr/>
        </p:nvGrpSpPr>
        <p:grpSpPr>
          <a:xfrm>
            <a:off x="5952788" y="2697161"/>
            <a:ext cx="2794338" cy="1189039"/>
            <a:chOff x="-81717" y="2678111"/>
            <a:chExt cx="2794338" cy="1189039"/>
          </a:xfrm>
        </p:grpSpPr>
        <p:grpSp>
          <p:nvGrpSpPr>
            <p:cNvPr id="184" name="Group 183"/>
            <p:cNvGrpSpPr/>
            <p:nvPr/>
          </p:nvGrpSpPr>
          <p:grpSpPr>
            <a:xfrm>
              <a:off x="531093" y="2678111"/>
              <a:ext cx="2181528" cy="1189039"/>
              <a:chOff x="554355" y="730015"/>
              <a:chExt cx="3052897" cy="1189039"/>
            </a:xfrm>
          </p:grpSpPr>
          <p:graphicFrame>
            <p:nvGraphicFramePr>
              <p:cNvPr id="188" name="Chart 187"/>
              <p:cNvGraphicFramePr/>
              <p:nvPr>
                <p:extLst>
                  <p:ext uri="{D42A27DB-BD31-4B8C-83A1-F6EECF244321}">
                    <p14:modId xmlns:p14="http://schemas.microsoft.com/office/powerpoint/2010/main" val="4288890412"/>
                  </p:ext>
                </p:extLst>
              </p:nvPr>
            </p:nvGraphicFramePr>
            <p:xfrm>
              <a:off x="755365" y="895351"/>
              <a:ext cx="2851887" cy="1023703"/>
            </p:xfrm>
            <a:graphic>
              <a:graphicData uri="http://schemas.openxmlformats.org/drawingml/2006/chart">
                <c:chart xmlns:c="http://schemas.openxmlformats.org/drawingml/2006/chart" xmlns:r="http://schemas.openxmlformats.org/officeDocument/2006/relationships" r:id="rId8"/>
              </a:graphicData>
            </a:graphic>
          </p:graphicFrame>
          <p:sp>
            <p:nvSpPr>
              <p:cNvPr id="189" name="TextBox 188"/>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Locale</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85" name="TextBox 184"/>
            <p:cNvSpPr txBox="1"/>
            <p:nvPr/>
          </p:nvSpPr>
          <p:spPr>
            <a:xfrm>
              <a:off x="179156" y="2955110"/>
              <a:ext cx="578539"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86" name="TextBox 185"/>
            <p:cNvSpPr txBox="1"/>
            <p:nvPr/>
          </p:nvSpPr>
          <p:spPr>
            <a:xfrm>
              <a:off x="-81717" y="3210856"/>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Suburban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87" name="TextBox 186"/>
            <p:cNvSpPr txBox="1"/>
            <p:nvPr/>
          </p:nvSpPr>
          <p:spPr>
            <a:xfrm>
              <a:off x="8712" y="3476343"/>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Rural</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90" name="TextBox 189"/>
          <p:cNvSpPr txBox="1"/>
          <p:nvPr/>
        </p:nvSpPr>
        <p:spPr>
          <a:xfrm>
            <a:off x="2396911" y="4152617"/>
            <a:ext cx="551754" cy="215444"/>
          </a:xfrm>
          <a:prstGeom prst="rect">
            <a:avLst/>
          </a:prstGeom>
          <a:noFill/>
        </p:spPr>
        <p:txBody>
          <a:bodyPr wrap="none" rtlCol="0">
            <a:spAutoFit/>
          </a:bodyPr>
          <a:lstStyle/>
          <a:p>
            <a:r>
              <a:rPr lang="en-US" sz="800" dirty="0" smtClean="0">
                <a:solidFill>
                  <a:schemeClr val="tx1"/>
                </a:solidFill>
              </a:rPr>
              <a:t>CDEFGHI</a:t>
            </a:r>
            <a:endParaRPr lang="en-US" sz="800" dirty="0">
              <a:solidFill>
                <a:schemeClr val="tx1"/>
              </a:solidFill>
            </a:endParaRPr>
          </a:p>
        </p:txBody>
      </p:sp>
      <p:sp>
        <p:nvSpPr>
          <p:cNvPr id="191" name="TextBox 190"/>
          <p:cNvSpPr txBox="1"/>
          <p:nvPr/>
        </p:nvSpPr>
        <p:spPr>
          <a:xfrm>
            <a:off x="2673719" y="4392722"/>
            <a:ext cx="497252" cy="215444"/>
          </a:xfrm>
          <a:prstGeom prst="rect">
            <a:avLst/>
          </a:prstGeom>
          <a:noFill/>
        </p:spPr>
        <p:txBody>
          <a:bodyPr wrap="none" rtlCol="0">
            <a:spAutoFit/>
          </a:bodyPr>
          <a:lstStyle/>
          <a:p>
            <a:r>
              <a:rPr lang="en-US" sz="800" dirty="0" smtClean="0">
                <a:solidFill>
                  <a:schemeClr val="tx1"/>
                </a:solidFill>
              </a:rPr>
              <a:t>DEFGHI</a:t>
            </a:r>
            <a:endParaRPr lang="en-US" sz="800" dirty="0">
              <a:solidFill>
                <a:schemeClr val="tx1"/>
              </a:solidFill>
            </a:endParaRPr>
          </a:p>
        </p:txBody>
      </p:sp>
      <p:sp>
        <p:nvSpPr>
          <p:cNvPr id="192" name="TextBox 191"/>
          <p:cNvSpPr txBox="1"/>
          <p:nvPr/>
        </p:nvSpPr>
        <p:spPr>
          <a:xfrm>
            <a:off x="2601527" y="4512476"/>
            <a:ext cx="497252" cy="215444"/>
          </a:xfrm>
          <a:prstGeom prst="rect">
            <a:avLst/>
          </a:prstGeom>
          <a:noFill/>
        </p:spPr>
        <p:txBody>
          <a:bodyPr wrap="none" rtlCol="0">
            <a:spAutoFit/>
          </a:bodyPr>
          <a:lstStyle/>
          <a:p>
            <a:r>
              <a:rPr lang="en-US" sz="800" dirty="0" smtClean="0">
                <a:solidFill>
                  <a:schemeClr val="tx1"/>
                </a:solidFill>
              </a:rPr>
              <a:t>DEFGHI</a:t>
            </a:r>
            <a:endParaRPr lang="en-US" sz="800" dirty="0">
              <a:solidFill>
                <a:schemeClr val="tx1"/>
              </a:solidFill>
            </a:endParaRPr>
          </a:p>
        </p:txBody>
      </p:sp>
      <p:sp>
        <p:nvSpPr>
          <p:cNvPr id="193" name="TextBox 192"/>
          <p:cNvSpPr txBox="1"/>
          <p:nvPr/>
        </p:nvSpPr>
        <p:spPr>
          <a:xfrm>
            <a:off x="2460258" y="4655803"/>
            <a:ext cx="338554" cy="215444"/>
          </a:xfrm>
          <a:prstGeom prst="rect">
            <a:avLst/>
          </a:prstGeom>
          <a:noFill/>
        </p:spPr>
        <p:txBody>
          <a:bodyPr wrap="none" rtlCol="0">
            <a:spAutoFit/>
          </a:bodyPr>
          <a:lstStyle/>
          <a:p>
            <a:r>
              <a:rPr lang="en-US" sz="800" smtClean="0">
                <a:solidFill>
                  <a:schemeClr val="tx1"/>
                </a:solidFill>
              </a:rPr>
              <a:t>GHI</a:t>
            </a:r>
            <a:endParaRPr lang="en-US" sz="800" dirty="0">
              <a:solidFill>
                <a:schemeClr val="tx1"/>
              </a:solidFill>
            </a:endParaRPr>
          </a:p>
        </p:txBody>
      </p:sp>
      <p:sp>
        <p:nvSpPr>
          <p:cNvPr id="194" name="TextBox 193"/>
          <p:cNvSpPr txBox="1"/>
          <p:nvPr/>
        </p:nvSpPr>
        <p:spPr>
          <a:xfrm>
            <a:off x="2432250" y="4798640"/>
            <a:ext cx="338554" cy="215444"/>
          </a:xfrm>
          <a:prstGeom prst="rect">
            <a:avLst/>
          </a:prstGeom>
          <a:noFill/>
        </p:spPr>
        <p:txBody>
          <a:bodyPr wrap="none" rtlCol="0">
            <a:spAutoFit/>
          </a:bodyPr>
          <a:lstStyle/>
          <a:p>
            <a:r>
              <a:rPr lang="en-US" sz="800" smtClean="0">
                <a:solidFill>
                  <a:schemeClr val="tx1"/>
                </a:solidFill>
              </a:rPr>
              <a:t>GHI</a:t>
            </a:r>
            <a:endParaRPr lang="en-US" sz="800" dirty="0">
              <a:solidFill>
                <a:schemeClr val="tx1"/>
              </a:solidFill>
            </a:endParaRPr>
          </a:p>
        </p:txBody>
      </p:sp>
      <p:sp>
        <p:nvSpPr>
          <p:cNvPr id="195" name="TextBox 194"/>
          <p:cNvSpPr txBox="1"/>
          <p:nvPr/>
        </p:nvSpPr>
        <p:spPr>
          <a:xfrm>
            <a:off x="2426202" y="4918394"/>
            <a:ext cx="338554" cy="215444"/>
          </a:xfrm>
          <a:prstGeom prst="rect">
            <a:avLst/>
          </a:prstGeom>
          <a:noFill/>
        </p:spPr>
        <p:txBody>
          <a:bodyPr wrap="none" rtlCol="0">
            <a:spAutoFit/>
          </a:bodyPr>
          <a:lstStyle/>
          <a:p>
            <a:r>
              <a:rPr lang="en-US" sz="800" smtClean="0">
                <a:solidFill>
                  <a:schemeClr val="tx1"/>
                </a:solidFill>
              </a:rPr>
              <a:t>GHI</a:t>
            </a:r>
            <a:endParaRPr lang="en-US" sz="800" dirty="0">
              <a:solidFill>
                <a:schemeClr val="tx1"/>
              </a:solidFill>
            </a:endParaRPr>
          </a:p>
        </p:txBody>
      </p:sp>
      <p:sp>
        <p:nvSpPr>
          <p:cNvPr id="196" name="TextBox 195"/>
          <p:cNvSpPr txBox="1"/>
          <p:nvPr/>
        </p:nvSpPr>
        <p:spPr>
          <a:xfrm>
            <a:off x="2244893" y="5074244"/>
            <a:ext cx="274434" cy="215444"/>
          </a:xfrm>
          <a:prstGeom prst="rect">
            <a:avLst/>
          </a:prstGeom>
          <a:noFill/>
        </p:spPr>
        <p:txBody>
          <a:bodyPr wrap="none" rtlCol="0">
            <a:spAutoFit/>
          </a:bodyPr>
          <a:lstStyle/>
          <a:p>
            <a:r>
              <a:rPr lang="en-US" sz="800" smtClean="0">
                <a:solidFill>
                  <a:schemeClr val="tx1"/>
                </a:solidFill>
              </a:rPr>
              <a:t>HI</a:t>
            </a:r>
            <a:endParaRPr lang="en-US" sz="800" dirty="0">
              <a:solidFill>
                <a:schemeClr val="tx1"/>
              </a:solidFill>
            </a:endParaRPr>
          </a:p>
        </p:txBody>
      </p:sp>
      <p:sp>
        <p:nvSpPr>
          <p:cNvPr id="197" name="TextBox 196"/>
          <p:cNvSpPr txBox="1"/>
          <p:nvPr/>
        </p:nvSpPr>
        <p:spPr>
          <a:xfrm>
            <a:off x="5479431" y="4081588"/>
            <a:ext cx="607859" cy="215444"/>
          </a:xfrm>
          <a:prstGeom prst="rect">
            <a:avLst/>
          </a:prstGeom>
          <a:noFill/>
        </p:spPr>
        <p:txBody>
          <a:bodyPr wrap="none" rtlCol="0">
            <a:spAutoFit/>
          </a:bodyPr>
          <a:lstStyle/>
          <a:p>
            <a:r>
              <a:rPr lang="en-US" sz="800" dirty="0" smtClean="0">
                <a:solidFill>
                  <a:schemeClr val="tx1"/>
                </a:solidFill>
              </a:rPr>
              <a:t>BCDEFGHI</a:t>
            </a:r>
            <a:endParaRPr lang="en-US" sz="800" dirty="0">
              <a:solidFill>
                <a:schemeClr val="tx1"/>
              </a:solidFill>
            </a:endParaRPr>
          </a:p>
        </p:txBody>
      </p:sp>
      <p:sp>
        <p:nvSpPr>
          <p:cNvPr id="198" name="TextBox 197"/>
          <p:cNvSpPr txBox="1"/>
          <p:nvPr/>
        </p:nvSpPr>
        <p:spPr>
          <a:xfrm>
            <a:off x="5669738" y="4292874"/>
            <a:ext cx="551754" cy="215444"/>
          </a:xfrm>
          <a:prstGeom prst="rect">
            <a:avLst/>
          </a:prstGeom>
          <a:noFill/>
        </p:spPr>
        <p:txBody>
          <a:bodyPr wrap="none" rtlCol="0">
            <a:spAutoFit/>
          </a:bodyPr>
          <a:lstStyle/>
          <a:p>
            <a:r>
              <a:rPr lang="en-US" sz="800" dirty="0" smtClean="0">
                <a:solidFill>
                  <a:schemeClr val="tx1"/>
                </a:solidFill>
              </a:rPr>
              <a:t>CDEFGHI</a:t>
            </a:r>
            <a:endParaRPr lang="en-US" sz="800" dirty="0">
              <a:solidFill>
                <a:schemeClr val="tx1"/>
              </a:solidFill>
            </a:endParaRPr>
          </a:p>
        </p:txBody>
      </p:sp>
      <p:sp>
        <p:nvSpPr>
          <p:cNvPr id="199" name="TextBox 198"/>
          <p:cNvSpPr txBox="1"/>
          <p:nvPr/>
        </p:nvSpPr>
        <p:spPr>
          <a:xfrm>
            <a:off x="5161596" y="4440993"/>
            <a:ext cx="497252" cy="215444"/>
          </a:xfrm>
          <a:prstGeom prst="rect">
            <a:avLst/>
          </a:prstGeom>
          <a:noFill/>
        </p:spPr>
        <p:txBody>
          <a:bodyPr wrap="none" rtlCol="0">
            <a:spAutoFit/>
          </a:bodyPr>
          <a:lstStyle/>
          <a:p>
            <a:r>
              <a:rPr lang="en-US" sz="800" dirty="0" smtClean="0">
                <a:solidFill>
                  <a:schemeClr val="tx1"/>
                </a:solidFill>
              </a:rPr>
              <a:t>DEFGHI</a:t>
            </a:r>
            <a:endParaRPr lang="en-US" sz="800" dirty="0">
              <a:solidFill>
                <a:schemeClr val="tx1"/>
              </a:solidFill>
            </a:endParaRPr>
          </a:p>
        </p:txBody>
      </p:sp>
      <p:sp>
        <p:nvSpPr>
          <p:cNvPr id="200" name="TextBox 199"/>
          <p:cNvSpPr txBox="1"/>
          <p:nvPr/>
        </p:nvSpPr>
        <p:spPr>
          <a:xfrm>
            <a:off x="4833828" y="4571235"/>
            <a:ext cx="385042" cy="215444"/>
          </a:xfrm>
          <a:prstGeom prst="rect">
            <a:avLst/>
          </a:prstGeom>
          <a:noFill/>
        </p:spPr>
        <p:txBody>
          <a:bodyPr wrap="none" rtlCol="0">
            <a:spAutoFit/>
          </a:bodyPr>
          <a:lstStyle/>
          <a:p>
            <a:r>
              <a:rPr lang="en-US" sz="800" dirty="0" smtClean="0">
                <a:solidFill>
                  <a:schemeClr val="tx1"/>
                </a:solidFill>
              </a:rPr>
              <a:t>FGHI</a:t>
            </a:r>
            <a:endParaRPr lang="en-US" sz="800" dirty="0">
              <a:solidFill>
                <a:schemeClr val="tx1"/>
              </a:solidFill>
            </a:endParaRPr>
          </a:p>
        </p:txBody>
      </p:sp>
      <p:sp>
        <p:nvSpPr>
          <p:cNvPr id="201" name="TextBox 200"/>
          <p:cNvSpPr txBox="1"/>
          <p:nvPr/>
        </p:nvSpPr>
        <p:spPr>
          <a:xfrm>
            <a:off x="4761687" y="4727920"/>
            <a:ext cx="338554" cy="215444"/>
          </a:xfrm>
          <a:prstGeom prst="rect">
            <a:avLst/>
          </a:prstGeom>
          <a:noFill/>
        </p:spPr>
        <p:txBody>
          <a:bodyPr wrap="none" rtlCol="0">
            <a:spAutoFit/>
          </a:bodyPr>
          <a:lstStyle/>
          <a:p>
            <a:r>
              <a:rPr lang="en-US" sz="800" dirty="0" smtClean="0">
                <a:solidFill>
                  <a:schemeClr val="tx1"/>
                </a:solidFill>
              </a:rPr>
              <a:t>GHI</a:t>
            </a:r>
            <a:endParaRPr lang="en-US" sz="800" dirty="0">
              <a:solidFill>
                <a:schemeClr val="tx1"/>
              </a:solidFill>
            </a:endParaRPr>
          </a:p>
        </p:txBody>
      </p:sp>
      <p:sp>
        <p:nvSpPr>
          <p:cNvPr id="202" name="TextBox 201"/>
          <p:cNvSpPr txBox="1"/>
          <p:nvPr/>
        </p:nvSpPr>
        <p:spPr>
          <a:xfrm>
            <a:off x="4634187" y="4847183"/>
            <a:ext cx="338554" cy="215444"/>
          </a:xfrm>
          <a:prstGeom prst="rect">
            <a:avLst/>
          </a:prstGeom>
          <a:noFill/>
        </p:spPr>
        <p:txBody>
          <a:bodyPr wrap="none" rtlCol="0">
            <a:spAutoFit/>
          </a:bodyPr>
          <a:lstStyle/>
          <a:p>
            <a:r>
              <a:rPr lang="en-US" sz="800" dirty="0" smtClean="0">
                <a:solidFill>
                  <a:schemeClr val="tx1"/>
                </a:solidFill>
              </a:rPr>
              <a:t>GHI</a:t>
            </a:r>
            <a:endParaRPr lang="en-US" sz="800" dirty="0">
              <a:solidFill>
                <a:schemeClr val="tx1"/>
              </a:solidFill>
            </a:endParaRPr>
          </a:p>
        </p:txBody>
      </p:sp>
      <p:sp>
        <p:nvSpPr>
          <p:cNvPr id="203" name="TextBox 202"/>
          <p:cNvSpPr txBox="1"/>
          <p:nvPr/>
        </p:nvSpPr>
        <p:spPr>
          <a:xfrm>
            <a:off x="4430627" y="4999947"/>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04" name="TextBox 203"/>
          <p:cNvSpPr txBox="1"/>
          <p:nvPr/>
        </p:nvSpPr>
        <p:spPr>
          <a:xfrm>
            <a:off x="4354962" y="5121806"/>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05" name="TextBox 204"/>
          <p:cNvSpPr txBox="1"/>
          <p:nvPr/>
        </p:nvSpPr>
        <p:spPr>
          <a:xfrm>
            <a:off x="8304035" y="4068959"/>
            <a:ext cx="434734" cy="215444"/>
          </a:xfrm>
          <a:prstGeom prst="rect">
            <a:avLst/>
          </a:prstGeom>
          <a:noFill/>
        </p:spPr>
        <p:txBody>
          <a:bodyPr wrap="none" rtlCol="0">
            <a:spAutoFit/>
          </a:bodyPr>
          <a:lstStyle/>
          <a:p>
            <a:r>
              <a:rPr lang="en-US" sz="800" dirty="0" smtClean="0">
                <a:solidFill>
                  <a:schemeClr val="tx1"/>
                </a:solidFill>
              </a:rPr>
              <a:t>EFGHI</a:t>
            </a:r>
            <a:endParaRPr lang="en-US" sz="800" dirty="0">
              <a:solidFill>
                <a:schemeClr val="tx1"/>
              </a:solidFill>
            </a:endParaRPr>
          </a:p>
        </p:txBody>
      </p:sp>
      <p:sp>
        <p:nvSpPr>
          <p:cNvPr id="206" name="TextBox 205"/>
          <p:cNvSpPr txBox="1"/>
          <p:nvPr/>
        </p:nvSpPr>
        <p:spPr>
          <a:xfrm>
            <a:off x="8544404" y="4303149"/>
            <a:ext cx="497252" cy="215444"/>
          </a:xfrm>
          <a:prstGeom prst="rect">
            <a:avLst/>
          </a:prstGeom>
          <a:noFill/>
        </p:spPr>
        <p:txBody>
          <a:bodyPr wrap="none" rtlCol="0">
            <a:spAutoFit/>
          </a:bodyPr>
          <a:lstStyle/>
          <a:p>
            <a:r>
              <a:rPr lang="en-US" sz="800" dirty="0" smtClean="0">
                <a:solidFill>
                  <a:schemeClr val="tx1"/>
                </a:solidFill>
              </a:rPr>
              <a:t>DEFGHI</a:t>
            </a:r>
            <a:endParaRPr lang="en-US" sz="800" dirty="0">
              <a:solidFill>
                <a:schemeClr val="tx1"/>
              </a:solidFill>
            </a:endParaRPr>
          </a:p>
        </p:txBody>
      </p:sp>
      <p:sp>
        <p:nvSpPr>
          <p:cNvPr id="207" name="TextBox 206"/>
          <p:cNvSpPr txBox="1"/>
          <p:nvPr/>
        </p:nvSpPr>
        <p:spPr>
          <a:xfrm>
            <a:off x="8497338" y="4430122"/>
            <a:ext cx="434734" cy="215444"/>
          </a:xfrm>
          <a:prstGeom prst="rect">
            <a:avLst/>
          </a:prstGeom>
          <a:noFill/>
        </p:spPr>
        <p:txBody>
          <a:bodyPr wrap="none" rtlCol="0">
            <a:spAutoFit/>
          </a:bodyPr>
          <a:lstStyle/>
          <a:p>
            <a:r>
              <a:rPr lang="en-US" sz="800" dirty="0" smtClean="0">
                <a:solidFill>
                  <a:schemeClr val="tx1"/>
                </a:solidFill>
              </a:rPr>
              <a:t>EFGHI</a:t>
            </a:r>
            <a:endParaRPr lang="en-US" sz="800" dirty="0">
              <a:solidFill>
                <a:schemeClr val="tx1"/>
              </a:solidFill>
            </a:endParaRPr>
          </a:p>
        </p:txBody>
      </p:sp>
      <p:sp>
        <p:nvSpPr>
          <p:cNvPr id="208" name="TextBox 207"/>
          <p:cNvSpPr txBox="1"/>
          <p:nvPr/>
        </p:nvSpPr>
        <p:spPr>
          <a:xfrm>
            <a:off x="8418502" y="4573940"/>
            <a:ext cx="385042" cy="215444"/>
          </a:xfrm>
          <a:prstGeom prst="rect">
            <a:avLst/>
          </a:prstGeom>
          <a:noFill/>
        </p:spPr>
        <p:txBody>
          <a:bodyPr wrap="none" rtlCol="0">
            <a:spAutoFit/>
          </a:bodyPr>
          <a:lstStyle/>
          <a:p>
            <a:r>
              <a:rPr lang="en-US" sz="800" dirty="0" smtClean="0">
                <a:solidFill>
                  <a:schemeClr val="tx1"/>
                </a:solidFill>
              </a:rPr>
              <a:t>FGHI</a:t>
            </a:r>
            <a:endParaRPr lang="en-US" sz="800" dirty="0">
              <a:solidFill>
                <a:schemeClr val="tx1"/>
              </a:solidFill>
            </a:endParaRPr>
          </a:p>
        </p:txBody>
      </p:sp>
      <p:sp>
        <p:nvSpPr>
          <p:cNvPr id="209" name="TextBox 208"/>
          <p:cNvSpPr txBox="1"/>
          <p:nvPr/>
        </p:nvSpPr>
        <p:spPr>
          <a:xfrm>
            <a:off x="8340131" y="4704672"/>
            <a:ext cx="385042" cy="215444"/>
          </a:xfrm>
          <a:prstGeom prst="rect">
            <a:avLst/>
          </a:prstGeom>
          <a:noFill/>
        </p:spPr>
        <p:txBody>
          <a:bodyPr wrap="none" rtlCol="0">
            <a:spAutoFit/>
          </a:bodyPr>
          <a:lstStyle/>
          <a:p>
            <a:r>
              <a:rPr lang="en-US" sz="800" dirty="0" smtClean="0">
                <a:solidFill>
                  <a:schemeClr val="tx1"/>
                </a:solidFill>
              </a:rPr>
              <a:t>FGHI</a:t>
            </a:r>
            <a:endParaRPr lang="en-US" sz="800" dirty="0">
              <a:solidFill>
                <a:schemeClr val="tx1"/>
              </a:solidFill>
            </a:endParaRPr>
          </a:p>
        </p:txBody>
      </p:sp>
      <p:sp>
        <p:nvSpPr>
          <p:cNvPr id="210" name="TextBox 209"/>
          <p:cNvSpPr txBox="1"/>
          <p:nvPr/>
        </p:nvSpPr>
        <p:spPr>
          <a:xfrm>
            <a:off x="8225981" y="4835642"/>
            <a:ext cx="338554" cy="215444"/>
          </a:xfrm>
          <a:prstGeom prst="rect">
            <a:avLst/>
          </a:prstGeom>
          <a:noFill/>
        </p:spPr>
        <p:txBody>
          <a:bodyPr wrap="none" rtlCol="0">
            <a:spAutoFit/>
          </a:bodyPr>
          <a:lstStyle/>
          <a:p>
            <a:r>
              <a:rPr lang="en-US" sz="800" dirty="0" smtClean="0">
                <a:solidFill>
                  <a:schemeClr val="tx1"/>
                </a:solidFill>
              </a:rPr>
              <a:t>GHI</a:t>
            </a:r>
            <a:endParaRPr lang="en-US" sz="800" dirty="0">
              <a:solidFill>
                <a:schemeClr val="tx1"/>
              </a:solidFill>
            </a:endParaRPr>
          </a:p>
        </p:txBody>
      </p:sp>
      <p:sp>
        <p:nvSpPr>
          <p:cNvPr id="211" name="TextBox 210"/>
          <p:cNvSpPr txBox="1"/>
          <p:nvPr/>
        </p:nvSpPr>
        <p:spPr>
          <a:xfrm>
            <a:off x="7648464" y="4978554"/>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12" name="TextBox 211"/>
          <p:cNvSpPr txBox="1"/>
          <p:nvPr/>
        </p:nvSpPr>
        <p:spPr>
          <a:xfrm>
            <a:off x="7648464" y="5109774"/>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graphicFrame>
        <p:nvGraphicFramePr>
          <p:cNvPr id="213" name="Chart 212"/>
          <p:cNvGraphicFramePr/>
          <p:nvPr>
            <p:extLst>
              <p:ext uri="{D42A27DB-BD31-4B8C-83A1-F6EECF244321}">
                <p14:modId xmlns:p14="http://schemas.microsoft.com/office/powerpoint/2010/main" val="3102382664"/>
              </p:ext>
            </p:extLst>
          </p:nvPr>
        </p:nvGraphicFramePr>
        <p:xfrm>
          <a:off x="3196669" y="4071120"/>
          <a:ext cx="2867024" cy="1517648"/>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214" name="Chart 213"/>
          <p:cNvGraphicFramePr/>
          <p:nvPr>
            <p:extLst>
              <p:ext uri="{D42A27DB-BD31-4B8C-83A1-F6EECF244321}">
                <p14:modId xmlns:p14="http://schemas.microsoft.com/office/powerpoint/2010/main" val="2120903040"/>
              </p:ext>
            </p:extLst>
          </p:nvPr>
        </p:nvGraphicFramePr>
        <p:xfrm>
          <a:off x="6254194" y="4061595"/>
          <a:ext cx="2867024" cy="1517648"/>
        </p:xfrm>
        <a:graphic>
          <a:graphicData uri="http://schemas.openxmlformats.org/drawingml/2006/chart">
            <c:chart xmlns:c="http://schemas.openxmlformats.org/drawingml/2006/chart" xmlns:r="http://schemas.openxmlformats.org/officeDocument/2006/relationships" r:id="rId10"/>
          </a:graphicData>
        </a:graphic>
      </p:graphicFrame>
      <p:grpSp>
        <p:nvGrpSpPr>
          <p:cNvPr id="215" name="Group 214"/>
          <p:cNvGrpSpPr/>
          <p:nvPr/>
        </p:nvGrpSpPr>
        <p:grpSpPr>
          <a:xfrm>
            <a:off x="689676" y="2989988"/>
            <a:ext cx="256802" cy="740828"/>
            <a:chOff x="665612" y="1547199"/>
            <a:chExt cx="256802" cy="740828"/>
          </a:xfrm>
        </p:grpSpPr>
        <p:sp>
          <p:nvSpPr>
            <p:cNvPr id="216" name="TextBox 215"/>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217" name="TextBox 216"/>
            <p:cNvSpPr txBox="1"/>
            <p:nvPr/>
          </p:nvSpPr>
          <p:spPr>
            <a:xfrm>
              <a:off x="665612" y="1799020"/>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218" name="TextBox 217"/>
            <p:cNvSpPr txBox="1"/>
            <p:nvPr/>
          </p:nvSpPr>
          <p:spPr>
            <a:xfrm>
              <a:off x="701708" y="2057195"/>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pSp>
        <p:nvGrpSpPr>
          <p:cNvPr id="219" name="Group 218"/>
          <p:cNvGrpSpPr/>
          <p:nvPr/>
        </p:nvGrpSpPr>
        <p:grpSpPr>
          <a:xfrm>
            <a:off x="3590456" y="2989988"/>
            <a:ext cx="256802" cy="740828"/>
            <a:chOff x="665612" y="1547199"/>
            <a:chExt cx="256802" cy="740828"/>
          </a:xfrm>
        </p:grpSpPr>
        <p:sp>
          <p:nvSpPr>
            <p:cNvPr id="220" name="TextBox 219"/>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221" name="TextBox 220"/>
            <p:cNvSpPr txBox="1"/>
            <p:nvPr/>
          </p:nvSpPr>
          <p:spPr>
            <a:xfrm>
              <a:off x="665612" y="1799020"/>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222" name="TextBox 221"/>
            <p:cNvSpPr txBox="1"/>
            <p:nvPr/>
          </p:nvSpPr>
          <p:spPr>
            <a:xfrm>
              <a:off x="701708" y="2057195"/>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pSp>
        <p:nvGrpSpPr>
          <p:cNvPr id="223" name="Group 222"/>
          <p:cNvGrpSpPr/>
          <p:nvPr/>
        </p:nvGrpSpPr>
        <p:grpSpPr>
          <a:xfrm>
            <a:off x="6647981" y="3002020"/>
            <a:ext cx="256802" cy="716764"/>
            <a:chOff x="665612" y="1559231"/>
            <a:chExt cx="256802" cy="716764"/>
          </a:xfrm>
        </p:grpSpPr>
        <p:sp>
          <p:nvSpPr>
            <p:cNvPr id="224" name="TextBox 223"/>
            <p:cNvSpPr txBox="1"/>
            <p:nvPr/>
          </p:nvSpPr>
          <p:spPr>
            <a:xfrm>
              <a:off x="665612" y="1559231"/>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225" name="TextBox 224"/>
            <p:cNvSpPr txBox="1"/>
            <p:nvPr/>
          </p:nvSpPr>
          <p:spPr>
            <a:xfrm>
              <a:off x="665612" y="1799020"/>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226" name="TextBox 225"/>
            <p:cNvSpPr txBox="1"/>
            <p:nvPr/>
          </p:nvSpPr>
          <p:spPr>
            <a:xfrm>
              <a:off x="701708" y="2045163"/>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pic>
        <p:nvPicPr>
          <p:cNvPr id="143" name="Picture 142"/>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8327550" y="139465"/>
            <a:ext cx="612648" cy="612648"/>
          </a:xfrm>
          <a:prstGeom prst="rect">
            <a:avLst/>
          </a:prstGeom>
        </p:spPr>
      </p:pic>
    </p:spTree>
    <p:extLst>
      <p:ext uri="{BB962C8B-B14F-4D97-AF65-F5344CB8AC3E}">
        <p14:creationId xmlns:p14="http://schemas.microsoft.com/office/powerpoint/2010/main" val="2047850264"/>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 name="Rounded Rectangle 87"/>
          <p:cNvSpPr/>
          <p:nvPr/>
        </p:nvSpPr>
        <p:spPr bwMode="auto">
          <a:xfrm>
            <a:off x="7569332" y="2498255"/>
            <a:ext cx="1327018" cy="1727843"/>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196</a:t>
            </a:fld>
            <a:r>
              <a:rPr lang="en-US" smtClean="0"/>
              <a:t> -</a:t>
            </a:r>
            <a:endParaRPr lang="en-US"/>
          </a:p>
        </p:txBody>
      </p:sp>
      <p:sp>
        <p:nvSpPr>
          <p:cNvPr id="5" name="Title 1"/>
          <p:cNvSpPr txBox="1">
            <a:spLocks/>
          </p:cNvSpPr>
          <p:nvPr/>
        </p:nvSpPr>
        <p:spPr>
          <a:xfrm>
            <a:off x="139147" y="139465"/>
            <a:ext cx="886968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Personal Concern for Various Medical Conditions</a:t>
            </a:r>
            <a:endParaRPr lang="en-US" sz="2400" kern="0" dirty="0"/>
          </a:p>
        </p:txBody>
      </p:sp>
      <p:grpSp>
        <p:nvGrpSpPr>
          <p:cNvPr id="24" name="Group 23"/>
          <p:cNvGrpSpPr/>
          <p:nvPr/>
        </p:nvGrpSpPr>
        <p:grpSpPr>
          <a:xfrm>
            <a:off x="139144" y="1198876"/>
            <a:ext cx="3670856" cy="1355960"/>
            <a:chOff x="139144" y="730015"/>
            <a:chExt cx="3670856" cy="1355960"/>
          </a:xfrm>
        </p:grpSpPr>
        <p:graphicFrame>
          <p:nvGraphicFramePr>
            <p:cNvPr id="6" name="Chart 5"/>
            <p:cNvGraphicFramePr/>
            <p:nvPr>
              <p:extLst>
                <p:ext uri="{D42A27DB-BD31-4B8C-83A1-F6EECF244321}">
                  <p14:modId xmlns:p14="http://schemas.microsoft.com/office/powerpoint/2010/main" val="1782069326"/>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3"/>
            </a:graphicData>
          </a:graphic>
        </p:graphicFrame>
        <p:cxnSp>
          <p:nvCxnSpPr>
            <p:cNvPr id="17" name="Straight Connector 1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 name="Straight Connector 1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 name="TextBox 18"/>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0" name="TextBox 19"/>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1" name="TextBox 20"/>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2" name="TextBox 21"/>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3" name="TextBox 22"/>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High Blood Pressure</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25" name="Group 24"/>
          <p:cNvGrpSpPr/>
          <p:nvPr/>
        </p:nvGrpSpPr>
        <p:grpSpPr>
          <a:xfrm>
            <a:off x="158196" y="2663437"/>
            <a:ext cx="3670856" cy="1355960"/>
            <a:chOff x="139144" y="730015"/>
            <a:chExt cx="3670856" cy="1355960"/>
          </a:xfrm>
        </p:grpSpPr>
        <p:graphicFrame>
          <p:nvGraphicFramePr>
            <p:cNvPr id="26" name="Chart 25"/>
            <p:cNvGraphicFramePr/>
            <p:nvPr>
              <p:extLst>
                <p:ext uri="{D42A27DB-BD31-4B8C-83A1-F6EECF244321}">
                  <p14:modId xmlns:p14="http://schemas.microsoft.com/office/powerpoint/2010/main" val="2450249503"/>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4"/>
            </a:graphicData>
          </a:graphic>
        </p:graphicFrame>
        <p:cxnSp>
          <p:nvCxnSpPr>
            <p:cNvPr id="27" name="Straight Connector 2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 name="Straight Connector 2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9" name="TextBox 28"/>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0" name="TextBox 29"/>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1" name="TextBox 30"/>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2" name="TextBox 31"/>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3" name="TextBox 32"/>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Heart Attack</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34" name="Group 33"/>
          <p:cNvGrpSpPr/>
          <p:nvPr/>
        </p:nvGrpSpPr>
        <p:grpSpPr>
          <a:xfrm>
            <a:off x="139147" y="4040033"/>
            <a:ext cx="3670856" cy="1355960"/>
            <a:chOff x="139144" y="730015"/>
            <a:chExt cx="3670856" cy="1355960"/>
          </a:xfrm>
        </p:grpSpPr>
        <p:graphicFrame>
          <p:nvGraphicFramePr>
            <p:cNvPr id="35" name="Chart 34"/>
            <p:cNvGraphicFramePr/>
            <p:nvPr>
              <p:extLst>
                <p:ext uri="{D42A27DB-BD31-4B8C-83A1-F6EECF244321}">
                  <p14:modId xmlns:p14="http://schemas.microsoft.com/office/powerpoint/2010/main" val="3123899157"/>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5"/>
            </a:graphicData>
          </a:graphic>
        </p:graphicFrame>
        <p:cxnSp>
          <p:nvCxnSpPr>
            <p:cNvPr id="36" name="Straight Connector 35"/>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Straight Connector 36"/>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8" name="TextBox 37"/>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9" name="TextBox 38"/>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0" name="TextBox 39"/>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1" name="TextBox 40"/>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2" name="TextBox 41"/>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AIDS</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43" name="Group 42"/>
          <p:cNvGrpSpPr/>
          <p:nvPr/>
        </p:nvGrpSpPr>
        <p:grpSpPr>
          <a:xfrm>
            <a:off x="4387119" y="1198876"/>
            <a:ext cx="3670856" cy="1355960"/>
            <a:chOff x="139144" y="730015"/>
            <a:chExt cx="3670856" cy="1355960"/>
          </a:xfrm>
        </p:grpSpPr>
        <p:graphicFrame>
          <p:nvGraphicFramePr>
            <p:cNvPr id="44" name="Chart 43"/>
            <p:cNvGraphicFramePr/>
            <p:nvPr>
              <p:extLst>
                <p:ext uri="{D42A27DB-BD31-4B8C-83A1-F6EECF244321}">
                  <p14:modId xmlns:p14="http://schemas.microsoft.com/office/powerpoint/2010/main" val="3505171192"/>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6"/>
            </a:graphicData>
          </a:graphic>
        </p:graphicFrame>
        <p:cxnSp>
          <p:nvCxnSpPr>
            <p:cNvPr id="45" name="Straight Connector 44"/>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Straight Connector 45"/>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TextBox 46"/>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8" name="TextBox 47"/>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9" name="TextBox 48"/>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0" name="TextBox 49"/>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1" name="TextBox 50"/>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Stroke</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52" name="Group 51"/>
          <p:cNvGrpSpPr/>
          <p:nvPr/>
        </p:nvGrpSpPr>
        <p:grpSpPr>
          <a:xfrm>
            <a:off x="4205330" y="2663437"/>
            <a:ext cx="3670856" cy="1355960"/>
            <a:chOff x="139144" y="730015"/>
            <a:chExt cx="3670856" cy="1355960"/>
          </a:xfrm>
        </p:grpSpPr>
        <p:graphicFrame>
          <p:nvGraphicFramePr>
            <p:cNvPr id="53" name="Chart 52"/>
            <p:cNvGraphicFramePr/>
            <p:nvPr>
              <p:extLst>
                <p:ext uri="{D42A27DB-BD31-4B8C-83A1-F6EECF244321}">
                  <p14:modId xmlns:p14="http://schemas.microsoft.com/office/powerpoint/2010/main" val="2187204584"/>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7"/>
            </a:graphicData>
          </a:graphic>
        </p:graphicFrame>
        <p:cxnSp>
          <p:nvCxnSpPr>
            <p:cNvPr id="54" name="Straight Connector 53"/>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5" name="Straight Connector 54"/>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6" name="TextBox 55"/>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7" name="TextBox 56"/>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8" name="TextBox 57"/>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9" name="TextBox 58"/>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0" name="TextBox 59"/>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Breast Cancer</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61" name="Group 60"/>
          <p:cNvGrpSpPr/>
          <p:nvPr/>
        </p:nvGrpSpPr>
        <p:grpSpPr>
          <a:xfrm>
            <a:off x="4205330" y="4040033"/>
            <a:ext cx="3670856" cy="1355960"/>
            <a:chOff x="139144" y="730015"/>
            <a:chExt cx="3670856" cy="1355960"/>
          </a:xfrm>
        </p:grpSpPr>
        <p:graphicFrame>
          <p:nvGraphicFramePr>
            <p:cNvPr id="62" name="Chart 61"/>
            <p:cNvGraphicFramePr/>
            <p:nvPr>
              <p:extLst>
                <p:ext uri="{D42A27DB-BD31-4B8C-83A1-F6EECF244321}">
                  <p14:modId xmlns:p14="http://schemas.microsoft.com/office/powerpoint/2010/main" val="274919632"/>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8"/>
            </a:graphicData>
          </a:graphic>
        </p:graphicFrame>
        <p:cxnSp>
          <p:nvCxnSpPr>
            <p:cNvPr id="63" name="Straight Connector 62"/>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4" name="Straight Connector 63"/>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5" name="TextBox 64"/>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6" name="TextBox 65"/>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7" name="TextBox 66"/>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8" name="TextBox 67"/>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9" name="TextBox 68"/>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Prostate Cancer</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80" name="Group 79"/>
          <p:cNvGrpSpPr/>
          <p:nvPr/>
        </p:nvGrpSpPr>
        <p:grpSpPr>
          <a:xfrm>
            <a:off x="7633919" y="3407683"/>
            <a:ext cx="486337" cy="486337"/>
            <a:chOff x="446183" y="3541776"/>
            <a:chExt cx="838200" cy="838200"/>
          </a:xfrm>
        </p:grpSpPr>
        <p:sp>
          <p:nvSpPr>
            <p:cNvPr id="81" name="Oval 80"/>
            <p:cNvSpPr/>
            <p:nvPr/>
          </p:nvSpPr>
          <p:spPr>
            <a:xfrm>
              <a:off x="446183" y="3541776"/>
              <a:ext cx="838200" cy="838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2" name="Freeform 5"/>
            <p:cNvSpPr>
              <a:spLocks noEditPoints="1"/>
            </p:cNvSpPr>
            <p:nvPr/>
          </p:nvSpPr>
          <p:spPr bwMode="auto">
            <a:xfrm>
              <a:off x="711994" y="3629025"/>
              <a:ext cx="316706" cy="675640"/>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dirty="0"/>
            </a:p>
          </p:txBody>
        </p:sp>
      </p:grpSp>
      <p:grpSp>
        <p:nvGrpSpPr>
          <p:cNvPr id="83" name="Group 82"/>
          <p:cNvGrpSpPr/>
          <p:nvPr/>
        </p:nvGrpSpPr>
        <p:grpSpPr>
          <a:xfrm>
            <a:off x="7620216" y="2686638"/>
            <a:ext cx="486337" cy="486337"/>
            <a:chOff x="446183" y="4590288"/>
            <a:chExt cx="838200" cy="838200"/>
          </a:xfrm>
        </p:grpSpPr>
        <p:sp>
          <p:nvSpPr>
            <p:cNvPr id="84" name="Oval 83"/>
            <p:cNvSpPr/>
            <p:nvPr/>
          </p:nvSpPr>
          <p:spPr>
            <a:xfrm>
              <a:off x="446183" y="4590288"/>
              <a:ext cx="838200" cy="838200"/>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5" name="Freeform 9"/>
            <p:cNvSpPr>
              <a:spLocks noEditPoints="1"/>
            </p:cNvSpPr>
            <p:nvPr/>
          </p:nvSpPr>
          <p:spPr bwMode="auto">
            <a:xfrm>
              <a:off x="742950" y="4667250"/>
              <a:ext cx="255588" cy="692658"/>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sp>
        <p:nvSpPr>
          <p:cNvPr id="86" name="TextBox 85"/>
          <p:cNvSpPr txBox="1"/>
          <p:nvPr/>
        </p:nvSpPr>
        <p:spPr>
          <a:xfrm>
            <a:off x="8057975" y="2648538"/>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Blue bars</a:t>
            </a:r>
          </a:p>
          <a:p>
            <a:r>
              <a:rPr lang="en-US" sz="1000" b="1" dirty="0" smtClean="0">
                <a:solidFill>
                  <a:schemeClr val="tx2"/>
                </a:solidFill>
                <a:latin typeface="Arial" panose="020B0604020202020204" pitchFamily="34" charset="0"/>
                <a:cs typeface="Arial" panose="020B0604020202020204" pitchFamily="34" charset="0"/>
              </a:rPr>
              <a:t>Represent</a:t>
            </a:r>
          </a:p>
          <a:p>
            <a:r>
              <a:rPr lang="en-US" sz="1000" b="1" dirty="0" smtClean="0">
                <a:solidFill>
                  <a:schemeClr val="tx2"/>
                </a:solidFill>
                <a:latin typeface="Arial" panose="020B0604020202020204" pitchFamily="34" charset="0"/>
                <a:cs typeface="Arial" panose="020B0604020202020204" pitchFamily="34" charset="0"/>
              </a:rPr>
              <a:t>Males</a:t>
            </a:r>
            <a:endParaRPr lang="en-US" sz="1000" b="1" dirty="0">
              <a:solidFill>
                <a:schemeClr val="tx2"/>
              </a:solidFill>
              <a:latin typeface="Arial" panose="020B0604020202020204" pitchFamily="34" charset="0"/>
              <a:cs typeface="Arial" panose="020B0604020202020204" pitchFamily="34" charset="0"/>
            </a:endParaRPr>
          </a:p>
        </p:txBody>
      </p:sp>
      <p:sp>
        <p:nvSpPr>
          <p:cNvPr id="87" name="TextBox 86"/>
          <p:cNvSpPr txBox="1"/>
          <p:nvPr/>
        </p:nvSpPr>
        <p:spPr>
          <a:xfrm>
            <a:off x="8125073" y="3420206"/>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Red bars</a:t>
            </a:r>
          </a:p>
          <a:p>
            <a:r>
              <a:rPr lang="en-US" sz="1000" b="1" dirty="0" smtClean="0">
                <a:solidFill>
                  <a:schemeClr val="tx2"/>
                </a:solidFill>
                <a:latin typeface="Arial" panose="020B0604020202020204" pitchFamily="34" charset="0"/>
                <a:cs typeface="Arial" panose="020B0604020202020204" pitchFamily="34" charset="0"/>
              </a:rPr>
              <a:t>Represent Females</a:t>
            </a:r>
            <a:endParaRPr lang="en-US" sz="1000" b="1" dirty="0">
              <a:solidFill>
                <a:schemeClr val="tx2"/>
              </a:solidFill>
              <a:latin typeface="Arial" panose="020B0604020202020204" pitchFamily="34" charset="0"/>
              <a:cs typeface="Arial" panose="020B0604020202020204" pitchFamily="34" charset="0"/>
            </a:endParaRPr>
          </a:p>
        </p:txBody>
      </p:sp>
      <p:sp>
        <p:nvSpPr>
          <p:cNvPr id="89" name="Rectangle 88"/>
          <p:cNvSpPr/>
          <p:nvPr/>
        </p:nvSpPr>
        <p:spPr>
          <a:xfrm>
            <a:off x="83490" y="6274706"/>
            <a:ext cx="7033137" cy="461665"/>
          </a:xfrm>
          <a:prstGeom prst="rect">
            <a:avLst/>
          </a:prstGeom>
        </p:spPr>
        <p:txBody>
          <a:bodyPr wrap="square">
            <a:spAutoFit/>
          </a:bodyPr>
          <a:lstStyle/>
          <a:p>
            <a:r>
              <a:rPr lang="en-US" sz="800" dirty="0">
                <a:solidFill>
                  <a:schemeClr val="tx1"/>
                </a:solidFill>
                <a:latin typeface="Arial" panose="020B0604020202020204" pitchFamily="34" charset="0"/>
                <a:cs typeface="Arial" panose="020B0604020202020204" pitchFamily="34" charset="0"/>
              </a:rPr>
              <a:t>Base: All Japan Respondents</a:t>
            </a:r>
            <a:r>
              <a:rPr lang="en-US" sz="800" dirty="0" smtClean="0">
                <a:solidFill>
                  <a:schemeClr val="tx1"/>
                </a:solidFill>
                <a:latin typeface="Arial" panose="020B0604020202020204" pitchFamily="34" charset="0"/>
                <a:cs typeface="Arial" panose="020B0604020202020204" pitchFamily="34" charset="0"/>
              </a:rPr>
              <a:t>. aware of condition at Q1.</a:t>
            </a:r>
          </a:p>
          <a:p>
            <a:r>
              <a:rPr lang="en-US" sz="800" dirty="0">
                <a:solidFill>
                  <a:schemeClr val="tx1"/>
                </a:solidFill>
                <a:latin typeface="Arial" panose="020B0604020202020204" pitchFamily="34" charset="0"/>
                <a:cs typeface="Arial" panose="020B0604020202020204" pitchFamily="34" charset="0"/>
              </a:rPr>
              <a:t>Q2.  On a scale of 1 to 5, how concerned are you about each of these medical conditions?  </a:t>
            </a:r>
            <a:br>
              <a:rPr lang="en-US" sz="800" dirty="0">
                <a:solidFill>
                  <a:schemeClr val="tx1"/>
                </a:solidFill>
                <a:latin typeface="Arial" panose="020B0604020202020204" pitchFamily="34" charset="0"/>
                <a:cs typeface="Arial" panose="020B0604020202020204" pitchFamily="34" charset="0"/>
              </a:rPr>
            </a:br>
            <a:r>
              <a:rPr lang="en-US" sz="800" dirty="0">
                <a:solidFill>
                  <a:schemeClr val="tx1"/>
                </a:solidFill>
                <a:latin typeface="Arial" panose="020B0604020202020204" pitchFamily="34" charset="0"/>
                <a:cs typeface="Arial" panose="020B0604020202020204" pitchFamily="34" charset="0"/>
              </a:rPr>
              <a:t>(Where 1 is not at all concerned and 5 is extremely concerned about risk to your health</a:t>
            </a:r>
            <a:r>
              <a:rPr lang="en-US" sz="800" dirty="0" smtClean="0">
                <a:solidFill>
                  <a:schemeClr val="tx1"/>
                </a:solidFill>
                <a:latin typeface="Arial" panose="020B0604020202020204" pitchFamily="34" charset="0"/>
                <a:cs typeface="Arial" panose="020B0604020202020204" pitchFamily="34" charset="0"/>
              </a:rPr>
              <a:t>.)</a:t>
            </a:r>
            <a:endParaRPr lang="en-US" sz="800" dirty="0">
              <a:solidFill>
                <a:schemeClr val="tx1"/>
              </a:solidFill>
              <a:latin typeface="Arial" panose="020B0604020202020204" pitchFamily="34" charset="0"/>
              <a:cs typeface="Arial" panose="020B0604020202020204" pitchFamily="34" charset="0"/>
            </a:endParaRPr>
          </a:p>
        </p:txBody>
      </p:sp>
      <p:grpSp>
        <p:nvGrpSpPr>
          <p:cNvPr id="90" name="Group 89"/>
          <p:cNvGrpSpPr/>
          <p:nvPr/>
        </p:nvGrpSpPr>
        <p:grpSpPr>
          <a:xfrm>
            <a:off x="2299691" y="5721465"/>
            <a:ext cx="2715264" cy="369332"/>
            <a:chOff x="3398983" y="5762931"/>
            <a:chExt cx="2715264" cy="369332"/>
          </a:xfrm>
        </p:grpSpPr>
        <p:sp>
          <p:nvSpPr>
            <p:cNvPr id="91" name="Oval 90"/>
            <p:cNvSpPr/>
            <p:nvPr/>
          </p:nvSpPr>
          <p:spPr>
            <a:xfrm>
              <a:off x="4459351" y="5793070"/>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2</a:t>
              </a:r>
            </a:p>
          </p:txBody>
        </p:sp>
        <p:sp>
          <p:nvSpPr>
            <p:cNvPr id="92" name="Oval 91"/>
            <p:cNvSpPr/>
            <p:nvPr/>
          </p:nvSpPr>
          <p:spPr>
            <a:xfrm>
              <a:off x="4676227" y="5793070"/>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93" name="TextBox 92"/>
            <p:cNvSpPr txBox="1"/>
            <p:nvPr/>
          </p:nvSpPr>
          <p:spPr>
            <a:xfrm>
              <a:off x="3398983" y="5762931"/>
              <a:ext cx="787395" cy="369332"/>
            </a:xfrm>
            <a:prstGeom prst="rect">
              <a:avLst/>
            </a:prstGeom>
            <a:noFill/>
          </p:spPr>
          <p:txBody>
            <a:bodyPr wrap="none" rtlCol="0">
              <a:spAutoFit/>
            </a:bodyPr>
            <a:lstStyle/>
            <a:p>
              <a:pPr algn="r" fontAlgn="base">
                <a:spcBef>
                  <a:spcPct val="0"/>
                </a:spcBef>
                <a:spcAft>
                  <a:spcPct val="0"/>
                </a:spcAft>
              </a:pPr>
              <a:r>
                <a:rPr lang="en-US" sz="900" b="1" i="1" dirty="0" smtClean="0">
                  <a:solidFill>
                    <a:srgbClr val="000000"/>
                  </a:solidFill>
                  <a:latin typeface="Arial" panose="020B0604020202020204" pitchFamily="34" charset="0"/>
                  <a:cs typeface="Arial" panose="020B0604020202020204" pitchFamily="34" charset="0"/>
                </a:rPr>
                <a:t>Not at All </a:t>
              </a:r>
              <a:br>
                <a:rPr lang="en-US" sz="900" b="1" i="1" dirty="0" smtClean="0">
                  <a:solidFill>
                    <a:srgbClr val="000000"/>
                  </a:solidFill>
                  <a:latin typeface="Arial" panose="020B0604020202020204" pitchFamily="34" charset="0"/>
                  <a:cs typeface="Arial" panose="020B0604020202020204" pitchFamily="34" charset="0"/>
                </a:rPr>
              </a:br>
              <a:r>
                <a:rPr lang="en-US" sz="900" b="1" i="1" dirty="0" smtClean="0">
                  <a:solidFill>
                    <a:srgbClr val="000000"/>
                  </a:solidFill>
                  <a:latin typeface="Arial" panose="020B0604020202020204" pitchFamily="34" charset="0"/>
                  <a:cs typeface="Arial" panose="020B0604020202020204" pitchFamily="34" charset="0"/>
                </a:rPr>
                <a:t>Concerned</a:t>
              </a:r>
            </a:p>
          </p:txBody>
        </p:sp>
        <p:sp>
          <p:nvSpPr>
            <p:cNvPr id="94" name="TextBox 93"/>
            <p:cNvSpPr txBox="1"/>
            <p:nvPr/>
          </p:nvSpPr>
          <p:spPr>
            <a:xfrm>
              <a:off x="5326852" y="5762931"/>
              <a:ext cx="787395" cy="369332"/>
            </a:xfrm>
            <a:prstGeom prst="rect">
              <a:avLst/>
            </a:prstGeom>
            <a:noFill/>
          </p:spPr>
          <p:txBody>
            <a:bodyPr wrap="none" rtlCol="0">
              <a:spAutoFit/>
            </a:bodyPr>
            <a:lstStyle/>
            <a:p>
              <a:pPr fontAlgn="base">
                <a:spcBef>
                  <a:spcPct val="0"/>
                </a:spcBef>
                <a:spcAft>
                  <a:spcPct val="0"/>
                </a:spcAft>
              </a:pPr>
              <a:r>
                <a:rPr lang="en-US" sz="900" b="1" i="1" dirty="0" smtClean="0">
                  <a:solidFill>
                    <a:srgbClr val="000000"/>
                  </a:solidFill>
                  <a:latin typeface="Arial" panose="020B0604020202020204" pitchFamily="34" charset="0"/>
                  <a:cs typeface="Arial" panose="020B0604020202020204" pitchFamily="34" charset="0"/>
                </a:rPr>
                <a:t>Extremely</a:t>
              </a:r>
              <a:br>
                <a:rPr lang="en-US" sz="900" b="1" i="1" dirty="0" smtClean="0">
                  <a:solidFill>
                    <a:srgbClr val="000000"/>
                  </a:solidFill>
                  <a:latin typeface="Arial" panose="020B0604020202020204" pitchFamily="34" charset="0"/>
                  <a:cs typeface="Arial" panose="020B0604020202020204" pitchFamily="34" charset="0"/>
                </a:rPr>
              </a:br>
              <a:r>
                <a:rPr lang="en-US" sz="900" b="1" i="1" dirty="0" smtClean="0">
                  <a:solidFill>
                    <a:srgbClr val="000000"/>
                  </a:solidFill>
                  <a:latin typeface="Arial" panose="020B0604020202020204" pitchFamily="34" charset="0"/>
                  <a:cs typeface="Arial" panose="020B0604020202020204" pitchFamily="34" charset="0"/>
                </a:rPr>
                <a:t>Concerned</a:t>
              </a:r>
            </a:p>
          </p:txBody>
        </p:sp>
        <p:sp>
          <p:nvSpPr>
            <p:cNvPr id="95" name="Oval 94"/>
            <p:cNvSpPr/>
            <p:nvPr/>
          </p:nvSpPr>
          <p:spPr>
            <a:xfrm>
              <a:off x="4242475" y="5793070"/>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1</a:t>
              </a:r>
            </a:p>
          </p:txBody>
        </p:sp>
        <p:sp>
          <p:nvSpPr>
            <p:cNvPr id="96" name="Oval 95"/>
            <p:cNvSpPr/>
            <p:nvPr/>
          </p:nvSpPr>
          <p:spPr>
            <a:xfrm>
              <a:off x="4893103" y="5793070"/>
              <a:ext cx="172026" cy="170554"/>
            </a:xfrm>
            <a:prstGeom prst="ellipse">
              <a:avLst/>
            </a:prstGeom>
            <a:solidFill>
              <a:schemeClr val="accent1"/>
            </a:solidFill>
            <a:ln/>
          </p:spPr>
          <p:style>
            <a:lnRef idx="1">
              <a:schemeClr val="accent2"/>
            </a:lnRef>
            <a:fillRef idx="3">
              <a:schemeClr val="accent2"/>
            </a:fillRef>
            <a:effectRef idx="2">
              <a:schemeClr val="accent2"/>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4</a:t>
              </a:r>
            </a:p>
          </p:txBody>
        </p:sp>
        <p:sp>
          <p:nvSpPr>
            <p:cNvPr id="97" name="Oval 96"/>
            <p:cNvSpPr/>
            <p:nvPr/>
          </p:nvSpPr>
          <p:spPr>
            <a:xfrm>
              <a:off x="5109979" y="5793070"/>
              <a:ext cx="172026" cy="170554"/>
            </a:xfrm>
            <a:prstGeom prst="ellipse">
              <a:avLst/>
            </a:prstGeom>
            <a:solidFill>
              <a:schemeClr val="accent1"/>
            </a:solidFill>
            <a:ln/>
          </p:spPr>
          <p:style>
            <a:lnRef idx="1">
              <a:schemeClr val="accent2"/>
            </a:lnRef>
            <a:fillRef idx="3">
              <a:schemeClr val="accent2"/>
            </a:fillRef>
            <a:effectRef idx="2">
              <a:schemeClr val="accent2"/>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5</a:t>
              </a:r>
            </a:p>
          </p:txBody>
        </p:sp>
      </p:grpSp>
      <p:sp>
        <p:nvSpPr>
          <p:cNvPr id="98" name="Rectangle 97"/>
          <p:cNvSpPr/>
          <p:nvPr/>
        </p:nvSpPr>
        <p:spPr>
          <a:xfrm>
            <a:off x="2411644" y="5382911"/>
            <a:ext cx="2502608" cy="338554"/>
          </a:xfrm>
          <a:prstGeom prst="rect">
            <a:avLst/>
          </a:prstGeom>
        </p:spPr>
        <p:txBody>
          <a:bodyPr wrap="none">
            <a:spAutoFit/>
          </a:bodyPr>
          <a:lstStyle/>
          <a:p>
            <a:pPr algn="ctr"/>
            <a:r>
              <a:rPr lang="en-US" sz="800" b="1" i="1" dirty="0" smtClean="0">
                <a:solidFill>
                  <a:schemeClr val="tx1"/>
                </a:solidFill>
                <a:latin typeface="Arial" panose="020B0604020202020204" pitchFamily="34" charset="0"/>
                <a:cs typeface="Arial" panose="020B0604020202020204" pitchFamily="34" charset="0"/>
              </a:rPr>
              <a:t>Percentage represents “Top </a:t>
            </a:r>
            <a:r>
              <a:rPr lang="en-US" sz="800" b="1" i="1" dirty="0">
                <a:solidFill>
                  <a:schemeClr val="tx1"/>
                </a:solidFill>
                <a:latin typeface="Arial" panose="020B0604020202020204" pitchFamily="34" charset="0"/>
                <a:cs typeface="Arial" panose="020B0604020202020204" pitchFamily="34" charset="0"/>
              </a:rPr>
              <a:t>2 Box </a:t>
            </a:r>
            <a:r>
              <a:rPr lang="en-US" sz="800" b="1" i="1" dirty="0" smtClean="0">
                <a:solidFill>
                  <a:schemeClr val="tx1"/>
                </a:solidFill>
                <a:latin typeface="Arial" panose="020B0604020202020204" pitchFamily="34" charset="0"/>
                <a:cs typeface="Arial" panose="020B0604020202020204" pitchFamily="34" charset="0"/>
              </a:rPr>
              <a:t>Score”</a:t>
            </a:r>
          </a:p>
          <a:p>
            <a:pPr algn="ctr"/>
            <a:r>
              <a:rPr lang="en-US" sz="800" b="1" i="1" dirty="0" smtClean="0">
                <a:solidFill>
                  <a:schemeClr val="tx1"/>
                </a:solidFill>
                <a:latin typeface="Arial" panose="020B0604020202020204" pitchFamily="34" charset="0"/>
                <a:cs typeface="Arial" panose="020B0604020202020204" pitchFamily="34" charset="0"/>
              </a:rPr>
              <a:t> the percent of respondents that selected 4 or 5</a:t>
            </a:r>
            <a:endParaRPr lang="en-US" sz="800" b="1" dirty="0">
              <a:solidFill>
                <a:schemeClr val="tx1"/>
              </a:solidFill>
              <a:latin typeface="Arial" panose="020B0604020202020204" pitchFamily="34" charset="0"/>
              <a:cs typeface="Arial" panose="020B0604020202020204" pitchFamily="34" charset="0"/>
            </a:endParaRPr>
          </a:p>
        </p:txBody>
      </p:sp>
      <p:sp>
        <p:nvSpPr>
          <p:cNvPr id="99" name="TextBox 98"/>
          <p:cNvSpPr txBox="1"/>
          <p:nvPr/>
        </p:nvSpPr>
        <p:spPr>
          <a:xfrm>
            <a:off x="949572" y="672889"/>
            <a:ext cx="6008018" cy="615553"/>
          </a:xfrm>
          <a:prstGeom prst="rect">
            <a:avLst/>
          </a:prstGeom>
          <a:noFill/>
        </p:spPr>
        <p:txBody>
          <a:bodyPr wrap="square" rtlCol="0">
            <a:spAutoFit/>
          </a:bodyPr>
          <a:lstStyle/>
          <a:p>
            <a:pPr algn="ctr"/>
            <a:r>
              <a:rPr lang="en-US" dirty="0" smtClean="0">
                <a:solidFill>
                  <a:schemeClr val="tx1"/>
                </a:solidFill>
                <a:latin typeface="Arial" panose="020B0604020202020204" pitchFamily="34" charset="0"/>
                <a:cs typeface="Arial" panose="020B0604020202020204" pitchFamily="34" charset="0"/>
              </a:rPr>
              <a:t>Among Adults 18+ Aware of Condition</a:t>
            </a:r>
          </a:p>
          <a:p>
            <a:pPr algn="ctr"/>
            <a:r>
              <a:rPr lang="en-US" sz="1600" i="1" dirty="0">
                <a:solidFill>
                  <a:schemeClr val="tx1"/>
                </a:solidFill>
                <a:latin typeface="Arial" panose="020B0604020202020204" pitchFamily="34" charset="0"/>
                <a:cs typeface="Arial" panose="020B0604020202020204" pitchFamily="34" charset="0"/>
              </a:rPr>
              <a:t>Top 2 Box </a:t>
            </a:r>
            <a:r>
              <a:rPr lang="en-US" sz="1600" i="1" dirty="0" smtClean="0">
                <a:solidFill>
                  <a:schemeClr val="tx1"/>
                </a:solidFill>
                <a:latin typeface="Arial" panose="020B0604020202020204" pitchFamily="34" charset="0"/>
                <a:cs typeface="Arial" panose="020B0604020202020204" pitchFamily="34" charset="0"/>
              </a:rPr>
              <a:t>Results</a:t>
            </a:r>
            <a:endParaRPr lang="en-US" sz="1600" i="1" dirty="0">
              <a:solidFill>
                <a:schemeClr val="tx1"/>
              </a:solidFill>
              <a:latin typeface="Arial" panose="020B0604020202020204" pitchFamily="34" charset="0"/>
              <a:cs typeface="Arial" panose="020B0604020202020204" pitchFamily="34" charset="0"/>
            </a:endParaRPr>
          </a:p>
        </p:txBody>
      </p:sp>
      <p:sp>
        <p:nvSpPr>
          <p:cNvPr id="100" name="TextBox 99"/>
          <p:cNvSpPr txBox="1"/>
          <p:nvPr/>
        </p:nvSpPr>
        <p:spPr>
          <a:xfrm>
            <a:off x="6418414" y="3830288"/>
            <a:ext cx="1848766" cy="223138"/>
          </a:xfrm>
          <a:prstGeom prst="rect">
            <a:avLst/>
          </a:prstGeom>
          <a:noFill/>
        </p:spPr>
        <p:txBody>
          <a:bodyPr wrap="square" rtlCol="0">
            <a:spAutoFit/>
          </a:bodyPr>
          <a:lstStyle/>
          <a:p>
            <a:r>
              <a:rPr lang="en-US" sz="850" b="1" dirty="0" smtClean="0">
                <a:solidFill>
                  <a:schemeClr val="tx2"/>
                </a:solidFill>
                <a:latin typeface="Arial" panose="020B0604020202020204" pitchFamily="34" charset="0"/>
                <a:cs typeface="Arial" panose="020B0604020202020204" pitchFamily="34" charset="0"/>
              </a:rPr>
              <a:t>*Women Only</a:t>
            </a:r>
            <a:endParaRPr lang="en-US" sz="850" b="1" dirty="0">
              <a:solidFill>
                <a:schemeClr val="tx2"/>
              </a:solidFill>
              <a:latin typeface="Arial" panose="020B0604020202020204" pitchFamily="34" charset="0"/>
              <a:cs typeface="Arial" panose="020B0604020202020204" pitchFamily="34" charset="0"/>
            </a:endParaRPr>
          </a:p>
        </p:txBody>
      </p:sp>
      <p:sp>
        <p:nvSpPr>
          <p:cNvPr id="101" name="TextBox 100"/>
          <p:cNvSpPr txBox="1"/>
          <p:nvPr/>
        </p:nvSpPr>
        <p:spPr>
          <a:xfrm>
            <a:off x="6677031" y="5210900"/>
            <a:ext cx="1848766" cy="223138"/>
          </a:xfrm>
          <a:prstGeom prst="rect">
            <a:avLst/>
          </a:prstGeom>
          <a:noFill/>
        </p:spPr>
        <p:txBody>
          <a:bodyPr wrap="square" rtlCol="0">
            <a:spAutoFit/>
          </a:bodyPr>
          <a:lstStyle/>
          <a:p>
            <a:r>
              <a:rPr lang="en-US" sz="850" b="1" dirty="0" smtClean="0">
                <a:solidFill>
                  <a:schemeClr val="tx2"/>
                </a:solidFill>
                <a:latin typeface="Arial" panose="020B0604020202020204" pitchFamily="34" charset="0"/>
                <a:cs typeface="Arial" panose="020B0604020202020204" pitchFamily="34" charset="0"/>
              </a:rPr>
              <a:t>*Men Only</a:t>
            </a:r>
            <a:endParaRPr lang="en-US" sz="850" b="1" dirty="0">
              <a:solidFill>
                <a:schemeClr val="tx2"/>
              </a:solidFill>
              <a:latin typeface="Arial" panose="020B0604020202020204" pitchFamily="34" charset="0"/>
              <a:cs typeface="Arial" panose="020B0604020202020204" pitchFamily="34" charset="0"/>
            </a:endParaRPr>
          </a:p>
        </p:txBody>
      </p:sp>
      <p:grpSp>
        <p:nvGrpSpPr>
          <p:cNvPr id="103" name="Group 102"/>
          <p:cNvGrpSpPr/>
          <p:nvPr/>
        </p:nvGrpSpPr>
        <p:grpSpPr>
          <a:xfrm>
            <a:off x="665612" y="1450943"/>
            <a:ext cx="255198" cy="990759"/>
            <a:chOff x="665612" y="1487039"/>
            <a:chExt cx="255198" cy="990759"/>
          </a:xfrm>
        </p:grpSpPr>
        <p:sp>
          <p:nvSpPr>
            <p:cNvPr id="104" name="TextBox 103"/>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05" name="TextBox 104"/>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06" name="TextBox 105"/>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07" name="TextBox 106"/>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08" name="TextBox 107"/>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09" name="TextBox 108"/>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10" name="Group 109"/>
          <p:cNvGrpSpPr/>
          <p:nvPr/>
        </p:nvGrpSpPr>
        <p:grpSpPr>
          <a:xfrm>
            <a:off x="665612" y="2914619"/>
            <a:ext cx="255198" cy="990759"/>
            <a:chOff x="665612" y="1487039"/>
            <a:chExt cx="255198" cy="990759"/>
          </a:xfrm>
        </p:grpSpPr>
        <p:sp>
          <p:nvSpPr>
            <p:cNvPr id="111" name="TextBox 110"/>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12" name="TextBox 111"/>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13" name="TextBox 112"/>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14" name="TextBox 113"/>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15" name="TextBox 114"/>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16" name="TextBox 115"/>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17" name="Group 116"/>
          <p:cNvGrpSpPr/>
          <p:nvPr/>
        </p:nvGrpSpPr>
        <p:grpSpPr>
          <a:xfrm>
            <a:off x="665612" y="4317067"/>
            <a:ext cx="255198" cy="990759"/>
            <a:chOff x="665612" y="1487039"/>
            <a:chExt cx="255198" cy="990759"/>
          </a:xfrm>
        </p:grpSpPr>
        <p:sp>
          <p:nvSpPr>
            <p:cNvPr id="118" name="TextBox 117"/>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19" name="TextBox 118"/>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20" name="TextBox 119"/>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21" name="TextBox 120"/>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22" name="TextBox 121"/>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23" name="TextBox 122"/>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24" name="Group 123"/>
          <p:cNvGrpSpPr/>
          <p:nvPr/>
        </p:nvGrpSpPr>
        <p:grpSpPr>
          <a:xfrm>
            <a:off x="4911421" y="1466232"/>
            <a:ext cx="255198" cy="990759"/>
            <a:chOff x="665612" y="1487039"/>
            <a:chExt cx="255198" cy="990759"/>
          </a:xfrm>
        </p:grpSpPr>
        <p:sp>
          <p:nvSpPr>
            <p:cNvPr id="125" name="TextBox 124"/>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26" name="TextBox 125"/>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27" name="TextBox 126"/>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28" name="TextBox 127"/>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29" name="TextBox 128"/>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30" name="TextBox 129"/>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sp>
        <p:nvSpPr>
          <p:cNvPr id="140" name="TextBox 139"/>
          <p:cNvSpPr txBox="1"/>
          <p:nvPr/>
        </p:nvSpPr>
        <p:spPr>
          <a:xfrm>
            <a:off x="1751569" y="4304710"/>
            <a:ext cx="255198"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pic>
        <p:nvPicPr>
          <p:cNvPr id="139" name="Picture 138"/>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8327550" y="139465"/>
            <a:ext cx="612648" cy="612648"/>
          </a:xfrm>
          <a:prstGeom prst="rect">
            <a:avLst/>
          </a:prstGeom>
        </p:spPr>
      </p:pic>
      <p:sp>
        <p:nvSpPr>
          <p:cNvPr id="142" name="TextBox 141"/>
          <p:cNvSpPr txBox="1"/>
          <p:nvPr/>
        </p:nvSpPr>
        <p:spPr>
          <a:xfrm>
            <a:off x="2310888" y="3702580"/>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43" name="TextBox 142"/>
          <p:cNvSpPr txBox="1"/>
          <p:nvPr/>
        </p:nvSpPr>
        <p:spPr>
          <a:xfrm>
            <a:off x="2209247" y="1458874"/>
            <a:ext cx="247184"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44" name="TextBox 143"/>
          <p:cNvSpPr txBox="1"/>
          <p:nvPr/>
        </p:nvSpPr>
        <p:spPr>
          <a:xfrm>
            <a:off x="2252806" y="1788324"/>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45" name="TextBox 144"/>
          <p:cNvSpPr txBox="1"/>
          <p:nvPr/>
        </p:nvSpPr>
        <p:spPr>
          <a:xfrm>
            <a:off x="6723726" y="2233000"/>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Tree>
    <p:extLst>
      <p:ext uri="{BB962C8B-B14F-4D97-AF65-F5344CB8AC3E}">
        <p14:creationId xmlns:p14="http://schemas.microsoft.com/office/powerpoint/2010/main" val="1661085687"/>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 name="Rounded Rectangle 152"/>
          <p:cNvSpPr/>
          <p:nvPr/>
        </p:nvSpPr>
        <p:spPr bwMode="auto">
          <a:xfrm>
            <a:off x="6242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152" name="Rounded Rectangle 151"/>
          <p:cNvSpPr/>
          <p:nvPr/>
        </p:nvSpPr>
        <p:spPr bwMode="auto">
          <a:xfrm>
            <a:off x="3194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117" name="Rounded Rectangle 116"/>
          <p:cNvSpPr/>
          <p:nvPr/>
        </p:nvSpPr>
        <p:spPr bwMode="auto">
          <a:xfrm>
            <a:off x="251348"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197</a:t>
            </a:fld>
            <a:r>
              <a:rPr lang="en-US" smtClean="0"/>
              <a:t> -</a:t>
            </a:r>
            <a:endParaRPr lang="en-US"/>
          </a:p>
        </p:txBody>
      </p:sp>
      <p:sp>
        <p:nvSpPr>
          <p:cNvPr id="5" name="Title 1"/>
          <p:cNvSpPr txBox="1">
            <a:spLocks/>
          </p:cNvSpPr>
          <p:nvPr/>
        </p:nvSpPr>
        <p:spPr>
          <a:xfrm>
            <a:off x="139147" y="139465"/>
            <a:ext cx="886968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Personal Concern for Various Medical Conditions</a:t>
            </a:r>
            <a:endParaRPr lang="en-US" sz="2400" kern="0" dirty="0"/>
          </a:p>
        </p:txBody>
      </p:sp>
      <p:sp>
        <p:nvSpPr>
          <p:cNvPr id="86" name="TextBox 85"/>
          <p:cNvSpPr txBox="1"/>
          <p:nvPr/>
        </p:nvSpPr>
        <p:spPr>
          <a:xfrm>
            <a:off x="649761" y="857652"/>
            <a:ext cx="140987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Thrombosis</a:t>
            </a:r>
            <a:endParaRPr lang="en-US" sz="1400" b="1" dirty="0">
              <a:solidFill>
                <a:schemeClr val="tx2"/>
              </a:solidFill>
              <a:latin typeface="Arial" panose="020B0604020202020204" pitchFamily="34" charset="0"/>
              <a:cs typeface="Arial" panose="020B0604020202020204" pitchFamily="34" charset="0"/>
            </a:endParaRPr>
          </a:p>
        </p:txBody>
      </p:sp>
      <p:sp>
        <p:nvSpPr>
          <p:cNvPr id="89" name="TextBox 88"/>
          <p:cNvSpPr txBox="1"/>
          <p:nvPr/>
        </p:nvSpPr>
        <p:spPr>
          <a:xfrm>
            <a:off x="3276425" y="857652"/>
            <a:ext cx="234332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Deep Vein Thrombosis</a:t>
            </a:r>
            <a:endParaRPr lang="en-US" sz="1400" b="1" dirty="0">
              <a:solidFill>
                <a:schemeClr val="tx2"/>
              </a:solidFill>
              <a:latin typeface="Arial" panose="020B0604020202020204" pitchFamily="34" charset="0"/>
              <a:cs typeface="Arial" panose="020B0604020202020204" pitchFamily="34" charset="0"/>
            </a:endParaRPr>
          </a:p>
        </p:txBody>
      </p:sp>
      <p:sp>
        <p:nvSpPr>
          <p:cNvPr id="90" name="TextBox 89"/>
          <p:cNvSpPr txBox="1"/>
          <p:nvPr/>
        </p:nvSpPr>
        <p:spPr>
          <a:xfrm>
            <a:off x="6438725" y="857652"/>
            <a:ext cx="222902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Pulmonary Embolism</a:t>
            </a:r>
            <a:endParaRPr lang="en-US" sz="1400" b="1" dirty="0">
              <a:solidFill>
                <a:schemeClr val="tx2"/>
              </a:solidFill>
              <a:latin typeface="Arial" panose="020B0604020202020204" pitchFamily="34" charset="0"/>
              <a:cs typeface="Arial" panose="020B0604020202020204" pitchFamily="34" charset="0"/>
            </a:endParaRPr>
          </a:p>
        </p:txBody>
      </p:sp>
      <p:cxnSp>
        <p:nvCxnSpPr>
          <p:cNvPr id="91" name="Straight Connector 90"/>
          <p:cNvCxnSpPr/>
          <p:nvPr/>
        </p:nvCxnSpPr>
        <p:spPr bwMode="auto">
          <a:xfrm rot="5400000">
            <a:off x="523875" y="3235092"/>
            <a:ext cx="4754880" cy="0"/>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Straight Connector 91"/>
          <p:cNvCxnSpPr/>
          <p:nvPr/>
        </p:nvCxnSpPr>
        <p:spPr bwMode="auto">
          <a:xfrm rot="5400000">
            <a:off x="3657600" y="3235092"/>
            <a:ext cx="4754880" cy="0"/>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93" name="Group 92"/>
          <p:cNvGrpSpPr/>
          <p:nvPr/>
        </p:nvGrpSpPr>
        <p:grpSpPr>
          <a:xfrm>
            <a:off x="167216" y="1244365"/>
            <a:ext cx="2671234" cy="1355960"/>
            <a:chOff x="71792" y="730015"/>
            <a:chExt cx="3738208" cy="1355960"/>
          </a:xfrm>
        </p:grpSpPr>
        <p:graphicFrame>
          <p:nvGraphicFramePr>
            <p:cNvPr id="94" name="Chart 93"/>
            <p:cNvGraphicFramePr/>
            <p:nvPr>
              <p:extLst>
                <p:ext uri="{D42A27DB-BD31-4B8C-83A1-F6EECF244321}">
                  <p14:modId xmlns:p14="http://schemas.microsoft.com/office/powerpoint/2010/main" val="3057649595"/>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3"/>
            </a:graphicData>
          </a:graphic>
        </p:graphicFrame>
        <p:cxnSp>
          <p:nvCxnSpPr>
            <p:cNvPr id="95" name="Straight Connector 94"/>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Straight Connector 95"/>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8" name="TextBox 97"/>
            <p:cNvSpPr txBox="1"/>
            <p:nvPr/>
          </p:nvSpPr>
          <p:spPr>
            <a:xfrm>
              <a:off x="71793"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99" name="TextBox 98"/>
            <p:cNvSpPr txBox="1"/>
            <p:nvPr/>
          </p:nvSpPr>
          <p:spPr>
            <a:xfrm>
              <a:off x="71792" y="1355255"/>
              <a:ext cx="809626"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00" name="TextBox 99"/>
            <p:cNvSpPr txBox="1"/>
            <p:nvPr/>
          </p:nvSpPr>
          <p:spPr>
            <a:xfrm>
              <a:off x="75523"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01" name="TextBox 100"/>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Age/Gender</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13" name="TextBox 112"/>
          <p:cNvSpPr txBox="1"/>
          <p:nvPr/>
        </p:nvSpPr>
        <p:spPr>
          <a:xfrm>
            <a:off x="306525" y="4002086"/>
            <a:ext cx="2446199"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Compared to Other Countries</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nvGrpSpPr>
          <p:cNvPr id="118" name="Group 117"/>
          <p:cNvGrpSpPr/>
          <p:nvPr/>
        </p:nvGrpSpPr>
        <p:grpSpPr>
          <a:xfrm>
            <a:off x="3196669" y="1168165"/>
            <a:ext cx="2623106" cy="1355960"/>
            <a:chOff x="139144" y="730015"/>
            <a:chExt cx="3670856" cy="1355960"/>
          </a:xfrm>
        </p:grpSpPr>
        <p:graphicFrame>
          <p:nvGraphicFramePr>
            <p:cNvPr id="119" name="Chart 118"/>
            <p:cNvGraphicFramePr/>
            <p:nvPr>
              <p:extLst>
                <p:ext uri="{D42A27DB-BD31-4B8C-83A1-F6EECF244321}">
                  <p14:modId xmlns:p14="http://schemas.microsoft.com/office/powerpoint/2010/main" val="334140685"/>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4"/>
            </a:graphicData>
          </a:graphic>
        </p:graphicFrame>
        <p:cxnSp>
          <p:nvCxnSpPr>
            <p:cNvPr id="120" name="Straight Connector 119"/>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1" name="Straight Connector 120"/>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2" name="TextBox 121"/>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23" name="TextBox 122"/>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24" name="TextBox 123"/>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25" name="TextBox 124"/>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Age/Gender</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33" name="TextBox 132"/>
          <p:cNvSpPr txBox="1"/>
          <p:nvPr/>
        </p:nvSpPr>
        <p:spPr>
          <a:xfrm>
            <a:off x="3287850" y="3925886"/>
            <a:ext cx="2446199"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Compared to Other Countries</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nvGrpSpPr>
          <p:cNvPr id="135" name="Group 134"/>
          <p:cNvGrpSpPr/>
          <p:nvPr/>
        </p:nvGrpSpPr>
        <p:grpSpPr>
          <a:xfrm>
            <a:off x="6254194" y="1158640"/>
            <a:ext cx="2623106" cy="1355960"/>
            <a:chOff x="139144" y="730015"/>
            <a:chExt cx="3670856" cy="1355960"/>
          </a:xfrm>
        </p:grpSpPr>
        <p:graphicFrame>
          <p:nvGraphicFramePr>
            <p:cNvPr id="136" name="Chart 135"/>
            <p:cNvGraphicFramePr/>
            <p:nvPr>
              <p:extLst>
                <p:ext uri="{D42A27DB-BD31-4B8C-83A1-F6EECF244321}">
                  <p14:modId xmlns:p14="http://schemas.microsoft.com/office/powerpoint/2010/main" val="3123869588"/>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5"/>
            </a:graphicData>
          </a:graphic>
        </p:graphicFrame>
        <p:cxnSp>
          <p:nvCxnSpPr>
            <p:cNvPr id="137" name="Straight Connector 13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Straight Connector 13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39" name="TextBox 138"/>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40" name="TextBox 139"/>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41" name="TextBox 140"/>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42" name="TextBox 141"/>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Age/Gender</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50" name="TextBox 149"/>
          <p:cNvSpPr txBox="1"/>
          <p:nvPr/>
        </p:nvSpPr>
        <p:spPr>
          <a:xfrm>
            <a:off x="6345375" y="3916361"/>
            <a:ext cx="2446199"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Compared to Other Countries</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nvGrpSpPr>
          <p:cNvPr id="8" name="Group 7"/>
          <p:cNvGrpSpPr/>
          <p:nvPr/>
        </p:nvGrpSpPr>
        <p:grpSpPr>
          <a:xfrm>
            <a:off x="2345234" y="5591147"/>
            <a:ext cx="3632787" cy="806083"/>
            <a:chOff x="2681381" y="5587328"/>
            <a:chExt cx="3632787" cy="806083"/>
          </a:xfrm>
        </p:grpSpPr>
        <p:grpSp>
          <p:nvGrpSpPr>
            <p:cNvPr id="7" name="Group 6"/>
            <p:cNvGrpSpPr/>
            <p:nvPr/>
          </p:nvGrpSpPr>
          <p:grpSpPr>
            <a:xfrm>
              <a:off x="2909010" y="5799246"/>
              <a:ext cx="3405158" cy="594165"/>
              <a:chOff x="2280360" y="5913546"/>
              <a:chExt cx="3405158" cy="594165"/>
            </a:xfrm>
          </p:grpSpPr>
          <p:sp>
            <p:nvSpPr>
              <p:cNvPr id="154" name="Rounded Rectangle 153"/>
              <p:cNvSpPr/>
              <p:nvPr/>
            </p:nvSpPr>
            <p:spPr bwMode="auto">
              <a:xfrm>
                <a:off x="2280360" y="5913546"/>
                <a:ext cx="3069769" cy="589760"/>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nvGrpSpPr>
              <p:cNvPr id="155" name="Group 154"/>
              <p:cNvGrpSpPr/>
              <p:nvPr/>
            </p:nvGrpSpPr>
            <p:grpSpPr>
              <a:xfrm>
                <a:off x="3955289" y="5967786"/>
                <a:ext cx="486337" cy="486337"/>
                <a:chOff x="446183" y="3574608"/>
                <a:chExt cx="838200" cy="838200"/>
              </a:xfrm>
            </p:grpSpPr>
            <p:sp>
              <p:nvSpPr>
                <p:cNvPr id="156" name="Oval 155"/>
                <p:cNvSpPr/>
                <p:nvPr/>
              </p:nvSpPr>
              <p:spPr>
                <a:xfrm>
                  <a:off x="446183" y="3574608"/>
                  <a:ext cx="838200" cy="838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157" name="Freeform 5"/>
                <p:cNvSpPr>
                  <a:spLocks noEditPoints="1"/>
                </p:cNvSpPr>
                <p:nvPr/>
              </p:nvSpPr>
              <p:spPr bwMode="auto">
                <a:xfrm>
                  <a:off x="711994" y="3661857"/>
                  <a:ext cx="316706" cy="675640"/>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dirty="0"/>
                </a:p>
              </p:txBody>
            </p:sp>
          </p:grpSp>
          <p:grpSp>
            <p:nvGrpSpPr>
              <p:cNvPr id="158" name="Group 157"/>
              <p:cNvGrpSpPr/>
              <p:nvPr/>
            </p:nvGrpSpPr>
            <p:grpSpPr>
              <a:xfrm>
                <a:off x="2455070" y="5991813"/>
                <a:ext cx="486337" cy="486337"/>
                <a:chOff x="446183" y="4590288"/>
                <a:chExt cx="838200" cy="838200"/>
              </a:xfrm>
            </p:grpSpPr>
            <p:sp>
              <p:nvSpPr>
                <p:cNvPr id="159" name="Oval 158"/>
                <p:cNvSpPr/>
                <p:nvPr/>
              </p:nvSpPr>
              <p:spPr>
                <a:xfrm>
                  <a:off x="446183" y="4590288"/>
                  <a:ext cx="838200" cy="838200"/>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160" name="Freeform 9"/>
                <p:cNvSpPr>
                  <a:spLocks noEditPoints="1"/>
                </p:cNvSpPr>
                <p:nvPr/>
              </p:nvSpPr>
              <p:spPr bwMode="auto">
                <a:xfrm>
                  <a:off x="742950" y="4667250"/>
                  <a:ext cx="255588" cy="692658"/>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sp>
            <p:nvSpPr>
              <p:cNvPr id="161" name="TextBox 160"/>
              <p:cNvSpPr txBox="1"/>
              <p:nvPr/>
            </p:nvSpPr>
            <p:spPr>
              <a:xfrm>
                <a:off x="2892829" y="5953713"/>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Blue bars</a:t>
                </a:r>
              </a:p>
              <a:p>
                <a:r>
                  <a:rPr lang="en-US" sz="1000" b="1" dirty="0" smtClean="0">
                    <a:solidFill>
                      <a:schemeClr val="tx2"/>
                    </a:solidFill>
                    <a:latin typeface="Arial" panose="020B0604020202020204" pitchFamily="34" charset="0"/>
                    <a:cs typeface="Arial" panose="020B0604020202020204" pitchFamily="34" charset="0"/>
                  </a:rPr>
                  <a:t>Represent</a:t>
                </a:r>
              </a:p>
              <a:p>
                <a:r>
                  <a:rPr lang="en-US" sz="1000" b="1" dirty="0" smtClean="0">
                    <a:solidFill>
                      <a:schemeClr val="tx2"/>
                    </a:solidFill>
                    <a:latin typeface="Arial" panose="020B0604020202020204" pitchFamily="34" charset="0"/>
                    <a:cs typeface="Arial" panose="020B0604020202020204" pitchFamily="34" charset="0"/>
                  </a:rPr>
                  <a:t>Males</a:t>
                </a:r>
                <a:endParaRPr lang="en-US" sz="1000" b="1" dirty="0">
                  <a:solidFill>
                    <a:schemeClr val="tx2"/>
                  </a:solidFill>
                  <a:latin typeface="Arial" panose="020B0604020202020204" pitchFamily="34" charset="0"/>
                  <a:cs typeface="Arial" panose="020B0604020202020204" pitchFamily="34" charset="0"/>
                </a:endParaRPr>
              </a:p>
            </p:txBody>
          </p:sp>
          <p:sp>
            <p:nvSpPr>
              <p:cNvPr id="162" name="TextBox 161"/>
              <p:cNvSpPr txBox="1"/>
              <p:nvPr/>
            </p:nvSpPr>
            <p:spPr>
              <a:xfrm>
                <a:off x="4446987" y="5942121"/>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Red bars</a:t>
                </a:r>
              </a:p>
              <a:p>
                <a:r>
                  <a:rPr lang="en-US" sz="1000" b="1" dirty="0" smtClean="0">
                    <a:solidFill>
                      <a:schemeClr val="tx2"/>
                    </a:solidFill>
                    <a:latin typeface="Arial" panose="020B0604020202020204" pitchFamily="34" charset="0"/>
                    <a:cs typeface="Arial" panose="020B0604020202020204" pitchFamily="34" charset="0"/>
                  </a:rPr>
                  <a:t>Represent Females</a:t>
                </a:r>
                <a:endParaRPr lang="en-US" sz="1000" b="1" dirty="0">
                  <a:solidFill>
                    <a:schemeClr val="tx2"/>
                  </a:solidFill>
                  <a:latin typeface="Arial" panose="020B0604020202020204" pitchFamily="34" charset="0"/>
                  <a:cs typeface="Arial" panose="020B0604020202020204" pitchFamily="34" charset="0"/>
                </a:endParaRPr>
              </a:p>
            </p:txBody>
          </p:sp>
        </p:grpSp>
        <p:sp>
          <p:nvSpPr>
            <p:cNvPr id="163" name="TextBox 162"/>
            <p:cNvSpPr txBox="1"/>
            <p:nvPr/>
          </p:nvSpPr>
          <p:spPr>
            <a:xfrm>
              <a:off x="2681381" y="5587328"/>
              <a:ext cx="1837711" cy="261610"/>
            </a:xfrm>
            <a:prstGeom prst="rect">
              <a:avLst/>
            </a:prstGeom>
            <a:noFill/>
          </p:spPr>
          <p:txBody>
            <a:bodyPr wrap="square" rtlCol="0">
              <a:spAutoFit/>
            </a:bodyPr>
            <a:lstStyle/>
            <a:p>
              <a:pPr algn="ctr"/>
              <a:r>
                <a:rPr lang="en-US" sz="1050" b="1" i="1" dirty="0" smtClean="0">
                  <a:solidFill>
                    <a:schemeClr val="tx1"/>
                  </a:solidFill>
                  <a:latin typeface="Arial" panose="020B0604020202020204" pitchFamily="34" charset="0"/>
                  <a:cs typeface="Arial" panose="020B0604020202020204" pitchFamily="34" charset="0"/>
                </a:rPr>
                <a:t>Among Age/Gender</a:t>
              </a:r>
              <a:endParaRPr lang="en-US" sz="1050" b="1" i="1" dirty="0">
                <a:solidFill>
                  <a:schemeClr val="tx1"/>
                </a:solidFill>
                <a:latin typeface="Arial" panose="020B0604020202020204" pitchFamily="34" charset="0"/>
                <a:cs typeface="Arial" panose="020B0604020202020204" pitchFamily="34" charset="0"/>
              </a:endParaRPr>
            </a:p>
          </p:txBody>
        </p:sp>
      </p:grpSp>
      <p:sp>
        <p:nvSpPr>
          <p:cNvPr id="77" name="Rectangle 76"/>
          <p:cNvSpPr/>
          <p:nvPr/>
        </p:nvSpPr>
        <p:spPr>
          <a:xfrm>
            <a:off x="83490" y="6293756"/>
            <a:ext cx="7033137" cy="461665"/>
          </a:xfrm>
          <a:prstGeom prst="rect">
            <a:avLst/>
          </a:prstGeom>
        </p:spPr>
        <p:txBody>
          <a:bodyPr wrap="square">
            <a:spAutoFit/>
          </a:bodyPr>
          <a:lstStyle/>
          <a:p>
            <a:r>
              <a:rPr lang="en-US" sz="800" dirty="0">
                <a:solidFill>
                  <a:schemeClr val="tx1"/>
                </a:solidFill>
                <a:latin typeface="Arial" panose="020B0604020202020204" pitchFamily="34" charset="0"/>
                <a:cs typeface="Arial" panose="020B0604020202020204" pitchFamily="34" charset="0"/>
              </a:rPr>
              <a:t>Base: All Japan Respondents</a:t>
            </a:r>
            <a:r>
              <a:rPr lang="en-US" sz="800" dirty="0" smtClean="0">
                <a:solidFill>
                  <a:schemeClr val="tx1"/>
                </a:solidFill>
                <a:latin typeface="Arial" panose="020B0604020202020204" pitchFamily="34" charset="0"/>
                <a:cs typeface="Arial" panose="020B0604020202020204" pitchFamily="34" charset="0"/>
              </a:rPr>
              <a:t>. aware of condition at Q1.</a:t>
            </a:r>
          </a:p>
          <a:p>
            <a:r>
              <a:rPr lang="en-US" sz="800" dirty="0">
                <a:solidFill>
                  <a:schemeClr val="tx1"/>
                </a:solidFill>
                <a:latin typeface="Arial" panose="020B0604020202020204" pitchFamily="34" charset="0"/>
                <a:cs typeface="Arial" panose="020B0604020202020204" pitchFamily="34" charset="0"/>
              </a:rPr>
              <a:t>Q2.  On a scale of 1 to 5, how concerned are you about each of these medical conditions?  </a:t>
            </a:r>
            <a:br>
              <a:rPr lang="en-US" sz="800" dirty="0">
                <a:solidFill>
                  <a:schemeClr val="tx1"/>
                </a:solidFill>
                <a:latin typeface="Arial" panose="020B0604020202020204" pitchFamily="34" charset="0"/>
                <a:cs typeface="Arial" panose="020B0604020202020204" pitchFamily="34" charset="0"/>
              </a:rPr>
            </a:br>
            <a:r>
              <a:rPr lang="en-US" sz="800" dirty="0">
                <a:solidFill>
                  <a:schemeClr val="tx1"/>
                </a:solidFill>
                <a:latin typeface="Arial" panose="020B0604020202020204" pitchFamily="34" charset="0"/>
                <a:cs typeface="Arial" panose="020B0604020202020204" pitchFamily="34" charset="0"/>
              </a:rPr>
              <a:t>(Where 1 is not at all concerned and 5 is extremely concerned about risk to your health.) </a:t>
            </a:r>
            <a:r>
              <a:rPr lang="en-US" sz="800" dirty="0">
                <a:solidFill>
                  <a:srgbClr val="FF0000"/>
                </a:solidFill>
                <a:latin typeface="Arial" panose="020B0604020202020204" pitchFamily="34" charset="0"/>
                <a:cs typeface="Arial" panose="020B0604020202020204" pitchFamily="34" charset="0"/>
              </a:rPr>
              <a:t>*Caution: Small sample size, interpret with caution</a:t>
            </a:r>
            <a:r>
              <a:rPr lang="en-US" sz="800" dirty="0" smtClean="0">
                <a:solidFill>
                  <a:srgbClr val="FF0000"/>
                </a:solidFill>
                <a:latin typeface="Arial" panose="020B0604020202020204" pitchFamily="34" charset="0"/>
                <a:cs typeface="Arial" panose="020B0604020202020204" pitchFamily="34" charset="0"/>
              </a:rPr>
              <a:t>.</a:t>
            </a:r>
            <a:endParaRPr lang="en-US" sz="800" dirty="0">
              <a:solidFill>
                <a:srgbClr val="FF0000"/>
              </a:solidFill>
              <a:latin typeface="Arial" panose="020B0604020202020204" pitchFamily="34" charset="0"/>
              <a:cs typeface="Arial" panose="020B0604020202020204" pitchFamily="34" charset="0"/>
            </a:endParaRPr>
          </a:p>
        </p:txBody>
      </p:sp>
      <p:grpSp>
        <p:nvGrpSpPr>
          <p:cNvPr id="79" name="Group 78"/>
          <p:cNvGrpSpPr/>
          <p:nvPr/>
        </p:nvGrpSpPr>
        <p:grpSpPr>
          <a:xfrm>
            <a:off x="6515" y="2697161"/>
            <a:ext cx="2782306" cy="1189039"/>
            <a:chOff x="-69685" y="2678111"/>
            <a:chExt cx="2782306" cy="1189039"/>
          </a:xfrm>
        </p:grpSpPr>
        <p:grpSp>
          <p:nvGrpSpPr>
            <p:cNvPr id="80" name="Group 79"/>
            <p:cNvGrpSpPr/>
            <p:nvPr/>
          </p:nvGrpSpPr>
          <p:grpSpPr>
            <a:xfrm>
              <a:off x="531093" y="2678111"/>
              <a:ext cx="2181528" cy="1189039"/>
              <a:chOff x="554355" y="730015"/>
              <a:chExt cx="3052897" cy="1189039"/>
            </a:xfrm>
          </p:grpSpPr>
          <p:graphicFrame>
            <p:nvGraphicFramePr>
              <p:cNvPr id="84" name="Chart 83"/>
              <p:cNvGraphicFramePr/>
              <p:nvPr>
                <p:extLst>
                  <p:ext uri="{D42A27DB-BD31-4B8C-83A1-F6EECF244321}">
                    <p14:modId xmlns:p14="http://schemas.microsoft.com/office/powerpoint/2010/main" val="4005099859"/>
                  </p:ext>
                </p:extLst>
              </p:nvPr>
            </p:nvGraphicFramePr>
            <p:xfrm>
              <a:off x="755365" y="895351"/>
              <a:ext cx="2851887" cy="1023703"/>
            </p:xfrm>
            <a:graphic>
              <a:graphicData uri="http://schemas.openxmlformats.org/drawingml/2006/chart">
                <c:chart xmlns:c="http://schemas.openxmlformats.org/drawingml/2006/chart" xmlns:r="http://schemas.openxmlformats.org/officeDocument/2006/relationships" r:id="rId6"/>
              </a:graphicData>
            </a:graphic>
          </p:graphicFrame>
          <p:sp>
            <p:nvSpPr>
              <p:cNvPr id="85" name="TextBox 84"/>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Locale</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81" name="TextBox 80"/>
            <p:cNvSpPr txBox="1"/>
            <p:nvPr/>
          </p:nvSpPr>
          <p:spPr>
            <a:xfrm>
              <a:off x="191188" y="2955110"/>
              <a:ext cx="578539"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82" name="TextBox 81"/>
            <p:cNvSpPr txBox="1"/>
            <p:nvPr/>
          </p:nvSpPr>
          <p:spPr>
            <a:xfrm>
              <a:off x="-69685" y="3210856"/>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Suburban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83" name="TextBox 82"/>
            <p:cNvSpPr txBox="1"/>
            <p:nvPr/>
          </p:nvSpPr>
          <p:spPr>
            <a:xfrm>
              <a:off x="20744" y="3476343"/>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Rural</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grpSp>
      <p:grpSp>
        <p:nvGrpSpPr>
          <p:cNvPr id="87" name="Group 86"/>
          <p:cNvGrpSpPr/>
          <p:nvPr/>
        </p:nvGrpSpPr>
        <p:grpSpPr>
          <a:xfrm>
            <a:off x="569356" y="1487039"/>
            <a:ext cx="255198" cy="990759"/>
            <a:chOff x="665612" y="1487039"/>
            <a:chExt cx="255198" cy="990759"/>
          </a:xfrm>
        </p:grpSpPr>
        <p:sp>
          <p:nvSpPr>
            <p:cNvPr id="88" name="TextBox 87"/>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97" name="TextBox 96"/>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04" name="TextBox 103"/>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05" name="TextBox 104"/>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06" name="TextBox 105"/>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07" name="TextBox 106"/>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08" name="Group 107"/>
          <p:cNvGrpSpPr/>
          <p:nvPr/>
        </p:nvGrpSpPr>
        <p:grpSpPr>
          <a:xfrm>
            <a:off x="701708" y="2989988"/>
            <a:ext cx="256802" cy="740828"/>
            <a:chOff x="665612" y="1547199"/>
            <a:chExt cx="256802" cy="740828"/>
          </a:xfrm>
        </p:grpSpPr>
        <p:sp>
          <p:nvSpPr>
            <p:cNvPr id="114" name="TextBox 113"/>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116" name="TextBox 115"/>
            <p:cNvSpPr txBox="1"/>
            <p:nvPr/>
          </p:nvSpPr>
          <p:spPr>
            <a:xfrm>
              <a:off x="665612" y="1799020"/>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164" name="TextBox 163"/>
            <p:cNvSpPr txBox="1"/>
            <p:nvPr/>
          </p:nvSpPr>
          <p:spPr>
            <a:xfrm>
              <a:off x="701708" y="2057195"/>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pSp>
        <p:nvGrpSpPr>
          <p:cNvPr id="165" name="Group 164"/>
          <p:cNvGrpSpPr/>
          <p:nvPr/>
        </p:nvGrpSpPr>
        <p:grpSpPr>
          <a:xfrm>
            <a:off x="3564321" y="1438911"/>
            <a:ext cx="255198" cy="990759"/>
            <a:chOff x="665612" y="1487039"/>
            <a:chExt cx="255198" cy="990759"/>
          </a:xfrm>
        </p:grpSpPr>
        <p:sp>
          <p:nvSpPr>
            <p:cNvPr id="166" name="TextBox 165"/>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67" name="TextBox 166"/>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68" name="TextBox 167"/>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69" name="TextBox 168"/>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70" name="TextBox 169"/>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71" name="TextBox 170"/>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72" name="Group 171"/>
          <p:cNvGrpSpPr/>
          <p:nvPr/>
        </p:nvGrpSpPr>
        <p:grpSpPr>
          <a:xfrm>
            <a:off x="6612991" y="1438911"/>
            <a:ext cx="255198" cy="990759"/>
            <a:chOff x="665612" y="1487039"/>
            <a:chExt cx="255198" cy="990759"/>
          </a:xfrm>
        </p:grpSpPr>
        <p:sp>
          <p:nvSpPr>
            <p:cNvPr id="173" name="TextBox 172"/>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74" name="TextBox 173"/>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75" name="TextBox 174"/>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76" name="TextBox 175"/>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77" name="TextBox 176"/>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78" name="TextBox 177"/>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79" name="Group 178"/>
          <p:cNvGrpSpPr/>
          <p:nvPr/>
        </p:nvGrpSpPr>
        <p:grpSpPr>
          <a:xfrm>
            <a:off x="2929916" y="2697161"/>
            <a:ext cx="2782306" cy="1189039"/>
            <a:chOff x="-69685" y="2678111"/>
            <a:chExt cx="2782306" cy="1189039"/>
          </a:xfrm>
        </p:grpSpPr>
        <p:grpSp>
          <p:nvGrpSpPr>
            <p:cNvPr id="180" name="Group 179"/>
            <p:cNvGrpSpPr/>
            <p:nvPr/>
          </p:nvGrpSpPr>
          <p:grpSpPr>
            <a:xfrm>
              <a:off x="531093" y="2678111"/>
              <a:ext cx="2181528" cy="1189039"/>
              <a:chOff x="554355" y="730015"/>
              <a:chExt cx="3052897" cy="1189039"/>
            </a:xfrm>
          </p:grpSpPr>
          <p:graphicFrame>
            <p:nvGraphicFramePr>
              <p:cNvPr id="184" name="Chart 183"/>
              <p:cNvGraphicFramePr/>
              <p:nvPr>
                <p:extLst>
                  <p:ext uri="{D42A27DB-BD31-4B8C-83A1-F6EECF244321}">
                    <p14:modId xmlns:p14="http://schemas.microsoft.com/office/powerpoint/2010/main" val="833776964"/>
                  </p:ext>
                </p:extLst>
              </p:nvPr>
            </p:nvGraphicFramePr>
            <p:xfrm>
              <a:off x="755365" y="895351"/>
              <a:ext cx="2851887" cy="1023703"/>
            </p:xfrm>
            <a:graphic>
              <a:graphicData uri="http://schemas.openxmlformats.org/drawingml/2006/chart">
                <c:chart xmlns:c="http://schemas.openxmlformats.org/drawingml/2006/chart" xmlns:r="http://schemas.openxmlformats.org/officeDocument/2006/relationships" r:id="rId7"/>
              </a:graphicData>
            </a:graphic>
          </p:graphicFrame>
          <p:sp>
            <p:nvSpPr>
              <p:cNvPr id="185" name="TextBox 184"/>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Locale</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81" name="TextBox 180"/>
            <p:cNvSpPr txBox="1"/>
            <p:nvPr/>
          </p:nvSpPr>
          <p:spPr>
            <a:xfrm>
              <a:off x="191188" y="2955110"/>
              <a:ext cx="578539"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82" name="TextBox 181"/>
            <p:cNvSpPr txBox="1"/>
            <p:nvPr/>
          </p:nvSpPr>
          <p:spPr>
            <a:xfrm>
              <a:off x="-69685" y="3210856"/>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Suburban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83" name="TextBox 182"/>
            <p:cNvSpPr txBox="1"/>
            <p:nvPr/>
          </p:nvSpPr>
          <p:spPr>
            <a:xfrm>
              <a:off x="20744" y="3476343"/>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Rural</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grpSp>
      <p:grpSp>
        <p:nvGrpSpPr>
          <p:cNvPr id="186" name="Group 185"/>
          <p:cNvGrpSpPr/>
          <p:nvPr/>
        </p:nvGrpSpPr>
        <p:grpSpPr>
          <a:xfrm>
            <a:off x="3620825" y="2989988"/>
            <a:ext cx="256802" cy="740828"/>
            <a:chOff x="665612" y="1547199"/>
            <a:chExt cx="256802" cy="740828"/>
          </a:xfrm>
        </p:grpSpPr>
        <p:sp>
          <p:nvSpPr>
            <p:cNvPr id="187" name="TextBox 186"/>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188" name="TextBox 187"/>
            <p:cNvSpPr txBox="1"/>
            <p:nvPr/>
          </p:nvSpPr>
          <p:spPr>
            <a:xfrm>
              <a:off x="665612" y="1799020"/>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189" name="TextBox 188"/>
            <p:cNvSpPr txBox="1"/>
            <p:nvPr/>
          </p:nvSpPr>
          <p:spPr>
            <a:xfrm>
              <a:off x="701708" y="2057195"/>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pSp>
        <p:nvGrpSpPr>
          <p:cNvPr id="190" name="Group 189"/>
          <p:cNvGrpSpPr/>
          <p:nvPr/>
        </p:nvGrpSpPr>
        <p:grpSpPr>
          <a:xfrm>
            <a:off x="6094994" y="2697161"/>
            <a:ext cx="2782306" cy="1189039"/>
            <a:chOff x="-69685" y="2678111"/>
            <a:chExt cx="2782306" cy="1189039"/>
          </a:xfrm>
        </p:grpSpPr>
        <p:grpSp>
          <p:nvGrpSpPr>
            <p:cNvPr id="191" name="Group 190"/>
            <p:cNvGrpSpPr/>
            <p:nvPr/>
          </p:nvGrpSpPr>
          <p:grpSpPr>
            <a:xfrm>
              <a:off x="531093" y="2678111"/>
              <a:ext cx="2181528" cy="1189039"/>
              <a:chOff x="554355" y="730015"/>
              <a:chExt cx="3052897" cy="1189039"/>
            </a:xfrm>
          </p:grpSpPr>
          <p:graphicFrame>
            <p:nvGraphicFramePr>
              <p:cNvPr id="195" name="Chart 194"/>
              <p:cNvGraphicFramePr/>
              <p:nvPr>
                <p:extLst>
                  <p:ext uri="{D42A27DB-BD31-4B8C-83A1-F6EECF244321}">
                    <p14:modId xmlns:p14="http://schemas.microsoft.com/office/powerpoint/2010/main" val="913699858"/>
                  </p:ext>
                </p:extLst>
              </p:nvPr>
            </p:nvGraphicFramePr>
            <p:xfrm>
              <a:off x="755365" y="895351"/>
              <a:ext cx="2851887" cy="1023703"/>
            </p:xfrm>
            <a:graphic>
              <a:graphicData uri="http://schemas.openxmlformats.org/drawingml/2006/chart">
                <c:chart xmlns:c="http://schemas.openxmlformats.org/drawingml/2006/chart" xmlns:r="http://schemas.openxmlformats.org/officeDocument/2006/relationships" r:id="rId8"/>
              </a:graphicData>
            </a:graphic>
          </p:graphicFrame>
          <p:sp>
            <p:nvSpPr>
              <p:cNvPr id="196" name="TextBox 195"/>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Locale</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92" name="TextBox 191"/>
            <p:cNvSpPr txBox="1"/>
            <p:nvPr/>
          </p:nvSpPr>
          <p:spPr>
            <a:xfrm>
              <a:off x="191188" y="2955110"/>
              <a:ext cx="578539"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93" name="TextBox 192"/>
            <p:cNvSpPr txBox="1"/>
            <p:nvPr/>
          </p:nvSpPr>
          <p:spPr>
            <a:xfrm>
              <a:off x="-69685" y="3210856"/>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Suburban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94" name="TextBox 193"/>
            <p:cNvSpPr txBox="1"/>
            <p:nvPr/>
          </p:nvSpPr>
          <p:spPr>
            <a:xfrm>
              <a:off x="20744" y="3476343"/>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Rural*</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grpSp>
      <p:grpSp>
        <p:nvGrpSpPr>
          <p:cNvPr id="197" name="Group 196"/>
          <p:cNvGrpSpPr/>
          <p:nvPr/>
        </p:nvGrpSpPr>
        <p:grpSpPr>
          <a:xfrm>
            <a:off x="6785903" y="2989988"/>
            <a:ext cx="256802" cy="740828"/>
            <a:chOff x="665612" y="1547199"/>
            <a:chExt cx="256802" cy="740828"/>
          </a:xfrm>
        </p:grpSpPr>
        <p:sp>
          <p:nvSpPr>
            <p:cNvPr id="198" name="TextBox 197"/>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199" name="TextBox 198"/>
            <p:cNvSpPr txBox="1"/>
            <p:nvPr/>
          </p:nvSpPr>
          <p:spPr>
            <a:xfrm>
              <a:off x="665612" y="1799020"/>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200" name="TextBox 199"/>
            <p:cNvSpPr txBox="1"/>
            <p:nvPr/>
          </p:nvSpPr>
          <p:spPr>
            <a:xfrm>
              <a:off x="701708" y="2057195"/>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aphicFrame>
        <p:nvGraphicFramePr>
          <p:cNvPr id="201" name="Chart 200"/>
          <p:cNvGraphicFramePr/>
          <p:nvPr>
            <p:extLst>
              <p:ext uri="{D42A27DB-BD31-4B8C-83A1-F6EECF244321}">
                <p14:modId xmlns:p14="http://schemas.microsoft.com/office/powerpoint/2010/main" val="2398562402"/>
              </p:ext>
            </p:extLst>
          </p:nvPr>
        </p:nvGraphicFramePr>
        <p:xfrm>
          <a:off x="215344" y="4147320"/>
          <a:ext cx="2867024" cy="1517648"/>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202" name="Chart 201"/>
          <p:cNvGraphicFramePr/>
          <p:nvPr>
            <p:extLst>
              <p:ext uri="{D42A27DB-BD31-4B8C-83A1-F6EECF244321}">
                <p14:modId xmlns:p14="http://schemas.microsoft.com/office/powerpoint/2010/main" val="2379007011"/>
              </p:ext>
            </p:extLst>
          </p:nvPr>
        </p:nvGraphicFramePr>
        <p:xfrm>
          <a:off x="3196669" y="4071120"/>
          <a:ext cx="2867024" cy="1517648"/>
        </p:xfrm>
        <a:graphic>
          <a:graphicData uri="http://schemas.openxmlformats.org/drawingml/2006/chart">
            <c:chart xmlns:c="http://schemas.openxmlformats.org/drawingml/2006/chart" xmlns:r="http://schemas.openxmlformats.org/officeDocument/2006/relationships" r:id="rId10"/>
          </a:graphicData>
        </a:graphic>
      </p:graphicFrame>
      <p:sp>
        <p:nvSpPr>
          <p:cNvPr id="203" name="TextBox 202"/>
          <p:cNvSpPr txBox="1"/>
          <p:nvPr/>
        </p:nvSpPr>
        <p:spPr>
          <a:xfrm>
            <a:off x="2239975" y="4259162"/>
            <a:ext cx="551754" cy="215444"/>
          </a:xfrm>
          <a:prstGeom prst="rect">
            <a:avLst/>
          </a:prstGeom>
          <a:noFill/>
        </p:spPr>
        <p:txBody>
          <a:bodyPr wrap="none" rtlCol="0">
            <a:spAutoFit/>
          </a:bodyPr>
          <a:lstStyle/>
          <a:p>
            <a:r>
              <a:rPr lang="en-US" sz="800" dirty="0" smtClean="0">
                <a:solidFill>
                  <a:schemeClr val="tx1"/>
                </a:solidFill>
              </a:rPr>
              <a:t>CDEFGHI</a:t>
            </a:r>
            <a:endParaRPr lang="en-US" sz="800" dirty="0">
              <a:solidFill>
                <a:schemeClr val="tx1"/>
              </a:solidFill>
            </a:endParaRPr>
          </a:p>
        </p:txBody>
      </p:sp>
      <p:sp>
        <p:nvSpPr>
          <p:cNvPr id="204" name="TextBox 203"/>
          <p:cNvSpPr txBox="1"/>
          <p:nvPr/>
        </p:nvSpPr>
        <p:spPr>
          <a:xfrm>
            <a:off x="2158096" y="4386807"/>
            <a:ext cx="551754" cy="215444"/>
          </a:xfrm>
          <a:prstGeom prst="rect">
            <a:avLst/>
          </a:prstGeom>
          <a:noFill/>
        </p:spPr>
        <p:txBody>
          <a:bodyPr wrap="none" rtlCol="0">
            <a:spAutoFit/>
          </a:bodyPr>
          <a:lstStyle/>
          <a:p>
            <a:r>
              <a:rPr lang="en-US" sz="800" dirty="0" smtClean="0">
                <a:solidFill>
                  <a:schemeClr val="tx1"/>
                </a:solidFill>
              </a:rPr>
              <a:t>CDEFGHI</a:t>
            </a:r>
            <a:endParaRPr lang="en-US" sz="800" dirty="0">
              <a:solidFill>
                <a:schemeClr val="tx1"/>
              </a:solidFill>
            </a:endParaRPr>
          </a:p>
        </p:txBody>
      </p:sp>
      <p:sp>
        <p:nvSpPr>
          <p:cNvPr id="205" name="TextBox 204"/>
          <p:cNvSpPr txBox="1"/>
          <p:nvPr/>
        </p:nvSpPr>
        <p:spPr>
          <a:xfrm>
            <a:off x="1502085" y="4518593"/>
            <a:ext cx="385042" cy="215444"/>
          </a:xfrm>
          <a:prstGeom prst="rect">
            <a:avLst/>
          </a:prstGeom>
          <a:noFill/>
        </p:spPr>
        <p:txBody>
          <a:bodyPr wrap="none" rtlCol="0">
            <a:spAutoFit/>
          </a:bodyPr>
          <a:lstStyle/>
          <a:p>
            <a:r>
              <a:rPr lang="en-US" sz="800" dirty="0" smtClean="0">
                <a:solidFill>
                  <a:schemeClr val="tx1"/>
                </a:solidFill>
              </a:rPr>
              <a:t>FGHI</a:t>
            </a:r>
            <a:endParaRPr lang="en-US" sz="800" dirty="0">
              <a:solidFill>
                <a:schemeClr val="tx1"/>
              </a:solidFill>
            </a:endParaRPr>
          </a:p>
        </p:txBody>
      </p:sp>
      <p:sp>
        <p:nvSpPr>
          <p:cNvPr id="206" name="TextBox 205"/>
          <p:cNvSpPr txBox="1"/>
          <p:nvPr/>
        </p:nvSpPr>
        <p:spPr>
          <a:xfrm>
            <a:off x="1413977" y="4662411"/>
            <a:ext cx="274434" cy="215444"/>
          </a:xfrm>
          <a:prstGeom prst="rect">
            <a:avLst/>
          </a:prstGeom>
          <a:noFill/>
        </p:spPr>
        <p:txBody>
          <a:bodyPr wrap="none" rtlCol="0">
            <a:spAutoFit/>
          </a:bodyPr>
          <a:lstStyle/>
          <a:p>
            <a:r>
              <a:rPr lang="en-US" sz="800" dirty="0" smtClean="0">
                <a:solidFill>
                  <a:schemeClr val="tx1"/>
                </a:solidFill>
              </a:rPr>
              <a:t>HI</a:t>
            </a:r>
            <a:endParaRPr lang="en-US" sz="800" dirty="0">
              <a:solidFill>
                <a:schemeClr val="tx1"/>
              </a:solidFill>
            </a:endParaRPr>
          </a:p>
        </p:txBody>
      </p:sp>
      <p:sp>
        <p:nvSpPr>
          <p:cNvPr id="207" name="TextBox 206"/>
          <p:cNvSpPr txBox="1"/>
          <p:nvPr/>
        </p:nvSpPr>
        <p:spPr>
          <a:xfrm>
            <a:off x="1380375" y="4787793"/>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08" name="TextBox 207"/>
          <p:cNvSpPr txBox="1"/>
          <p:nvPr/>
        </p:nvSpPr>
        <p:spPr>
          <a:xfrm>
            <a:off x="1380375" y="4919579"/>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09" name="TextBox 208"/>
          <p:cNvSpPr txBox="1"/>
          <p:nvPr/>
        </p:nvSpPr>
        <p:spPr>
          <a:xfrm>
            <a:off x="1356311" y="5063397"/>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10" name="TextBox 209"/>
          <p:cNvSpPr txBox="1"/>
          <p:nvPr/>
        </p:nvSpPr>
        <p:spPr>
          <a:xfrm>
            <a:off x="1299282" y="5195183"/>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11" name="TextBox 210"/>
          <p:cNvSpPr txBox="1"/>
          <p:nvPr/>
        </p:nvSpPr>
        <p:spPr>
          <a:xfrm>
            <a:off x="5359254" y="4166643"/>
            <a:ext cx="551754" cy="215444"/>
          </a:xfrm>
          <a:prstGeom prst="rect">
            <a:avLst/>
          </a:prstGeom>
          <a:noFill/>
        </p:spPr>
        <p:txBody>
          <a:bodyPr wrap="none" rtlCol="0">
            <a:spAutoFit/>
          </a:bodyPr>
          <a:lstStyle/>
          <a:p>
            <a:r>
              <a:rPr lang="en-US" sz="800" dirty="0" smtClean="0">
                <a:solidFill>
                  <a:schemeClr val="tx1"/>
                </a:solidFill>
              </a:rPr>
              <a:t>CDEFGHI</a:t>
            </a:r>
            <a:endParaRPr lang="en-US" sz="800" dirty="0">
              <a:solidFill>
                <a:schemeClr val="tx1"/>
              </a:solidFill>
            </a:endParaRPr>
          </a:p>
        </p:txBody>
      </p:sp>
      <p:sp>
        <p:nvSpPr>
          <p:cNvPr id="212" name="TextBox 211"/>
          <p:cNvSpPr txBox="1"/>
          <p:nvPr/>
        </p:nvSpPr>
        <p:spPr>
          <a:xfrm>
            <a:off x="5217780" y="4297864"/>
            <a:ext cx="551754" cy="215444"/>
          </a:xfrm>
          <a:prstGeom prst="rect">
            <a:avLst/>
          </a:prstGeom>
          <a:noFill/>
        </p:spPr>
        <p:txBody>
          <a:bodyPr wrap="none" rtlCol="0">
            <a:spAutoFit/>
          </a:bodyPr>
          <a:lstStyle/>
          <a:p>
            <a:r>
              <a:rPr lang="en-US" sz="800" dirty="0" smtClean="0">
                <a:solidFill>
                  <a:schemeClr val="tx1"/>
                </a:solidFill>
              </a:rPr>
              <a:t>CDEFGHI</a:t>
            </a:r>
            <a:endParaRPr lang="en-US" sz="800" dirty="0">
              <a:solidFill>
                <a:schemeClr val="tx1"/>
              </a:solidFill>
            </a:endParaRPr>
          </a:p>
        </p:txBody>
      </p:sp>
      <p:sp>
        <p:nvSpPr>
          <p:cNvPr id="213" name="TextBox 212"/>
          <p:cNvSpPr txBox="1"/>
          <p:nvPr/>
        </p:nvSpPr>
        <p:spPr>
          <a:xfrm>
            <a:off x="4666026" y="4441687"/>
            <a:ext cx="434734" cy="215444"/>
          </a:xfrm>
          <a:prstGeom prst="rect">
            <a:avLst/>
          </a:prstGeom>
          <a:noFill/>
        </p:spPr>
        <p:txBody>
          <a:bodyPr wrap="none" rtlCol="0">
            <a:spAutoFit/>
          </a:bodyPr>
          <a:lstStyle/>
          <a:p>
            <a:r>
              <a:rPr lang="en-US" sz="800" dirty="0" smtClean="0">
                <a:solidFill>
                  <a:schemeClr val="tx1"/>
                </a:solidFill>
              </a:rPr>
              <a:t>EFGHI</a:t>
            </a:r>
            <a:endParaRPr lang="en-US" sz="800" dirty="0">
              <a:solidFill>
                <a:schemeClr val="tx1"/>
              </a:solidFill>
            </a:endParaRPr>
          </a:p>
        </p:txBody>
      </p:sp>
      <p:sp>
        <p:nvSpPr>
          <p:cNvPr id="214" name="TextBox 213"/>
          <p:cNvSpPr txBox="1"/>
          <p:nvPr/>
        </p:nvSpPr>
        <p:spPr>
          <a:xfrm>
            <a:off x="4454864" y="4579663"/>
            <a:ext cx="338554" cy="215444"/>
          </a:xfrm>
          <a:prstGeom prst="rect">
            <a:avLst/>
          </a:prstGeom>
          <a:noFill/>
        </p:spPr>
        <p:txBody>
          <a:bodyPr wrap="none" rtlCol="0">
            <a:spAutoFit/>
          </a:bodyPr>
          <a:lstStyle/>
          <a:p>
            <a:r>
              <a:rPr lang="en-US" sz="800" smtClean="0">
                <a:solidFill>
                  <a:schemeClr val="tx1"/>
                </a:solidFill>
              </a:rPr>
              <a:t>GHI</a:t>
            </a:r>
            <a:endParaRPr lang="en-US" sz="800" dirty="0">
              <a:solidFill>
                <a:schemeClr val="tx1"/>
              </a:solidFill>
            </a:endParaRPr>
          </a:p>
        </p:txBody>
      </p:sp>
      <p:sp>
        <p:nvSpPr>
          <p:cNvPr id="215" name="TextBox 214"/>
          <p:cNvSpPr txBox="1"/>
          <p:nvPr/>
        </p:nvSpPr>
        <p:spPr>
          <a:xfrm>
            <a:off x="8284980" y="4154611"/>
            <a:ext cx="551754" cy="215444"/>
          </a:xfrm>
          <a:prstGeom prst="rect">
            <a:avLst/>
          </a:prstGeom>
          <a:noFill/>
        </p:spPr>
        <p:txBody>
          <a:bodyPr wrap="none" rtlCol="0">
            <a:spAutoFit/>
          </a:bodyPr>
          <a:lstStyle/>
          <a:p>
            <a:r>
              <a:rPr lang="en-US" sz="800" dirty="0" smtClean="0">
                <a:solidFill>
                  <a:schemeClr val="tx1"/>
                </a:solidFill>
              </a:rPr>
              <a:t>CDEFGHI</a:t>
            </a:r>
            <a:endParaRPr lang="en-US" sz="800" dirty="0">
              <a:solidFill>
                <a:schemeClr val="tx1"/>
              </a:solidFill>
            </a:endParaRPr>
          </a:p>
        </p:txBody>
      </p:sp>
      <p:sp>
        <p:nvSpPr>
          <p:cNvPr id="216" name="TextBox 215"/>
          <p:cNvSpPr txBox="1"/>
          <p:nvPr/>
        </p:nvSpPr>
        <p:spPr>
          <a:xfrm>
            <a:off x="8196706" y="4286397"/>
            <a:ext cx="551754" cy="215444"/>
          </a:xfrm>
          <a:prstGeom prst="rect">
            <a:avLst/>
          </a:prstGeom>
          <a:noFill/>
        </p:spPr>
        <p:txBody>
          <a:bodyPr wrap="none" rtlCol="0">
            <a:spAutoFit/>
          </a:bodyPr>
          <a:lstStyle/>
          <a:p>
            <a:r>
              <a:rPr lang="en-US" sz="800" dirty="0" smtClean="0">
                <a:solidFill>
                  <a:schemeClr val="tx1"/>
                </a:solidFill>
              </a:rPr>
              <a:t>CDEFGHI</a:t>
            </a:r>
            <a:endParaRPr lang="en-US" sz="800" dirty="0">
              <a:solidFill>
                <a:schemeClr val="tx1"/>
              </a:solidFill>
            </a:endParaRPr>
          </a:p>
        </p:txBody>
      </p:sp>
      <p:sp>
        <p:nvSpPr>
          <p:cNvPr id="217" name="TextBox 216"/>
          <p:cNvSpPr txBox="1"/>
          <p:nvPr/>
        </p:nvSpPr>
        <p:spPr>
          <a:xfrm>
            <a:off x="7495598" y="4434935"/>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18" name="TextBox 217"/>
          <p:cNvSpPr txBox="1"/>
          <p:nvPr/>
        </p:nvSpPr>
        <p:spPr>
          <a:xfrm>
            <a:off x="7459502" y="4562352"/>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19" name="TextBox 218"/>
          <p:cNvSpPr txBox="1"/>
          <p:nvPr/>
        </p:nvSpPr>
        <p:spPr>
          <a:xfrm>
            <a:off x="7456301" y="4711236"/>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20" name="TextBox 219"/>
          <p:cNvSpPr txBox="1"/>
          <p:nvPr/>
        </p:nvSpPr>
        <p:spPr>
          <a:xfrm>
            <a:off x="7444269" y="4835921"/>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21" name="TextBox 220"/>
          <p:cNvSpPr txBox="1"/>
          <p:nvPr/>
        </p:nvSpPr>
        <p:spPr>
          <a:xfrm>
            <a:off x="7456301" y="4967707"/>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22" name="TextBox 221"/>
          <p:cNvSpPr txBox="1"/>
          <p:nvPr/>
        </p:nvSpPr>
        <p:spPr>
          <a:xfrm>
            <a:off x="7426537" y="5099493"/>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graphicFrame>
        <p:nvGraphicFramePr>
          <p:cNvPr id="223" name="Chart 222"/>
          <p:cNvGraphicFramePr/>
          <p:nvPr>
            <p:extLst>
              <p:ext uri="{D42A27DB-BD31-4B8C-83A1-F6EECF244321}">
                <p14:modId xmlns:p14="http://schemas.microsoft.com/office/powerpoint/2010/main" val="1499450781"/>
              </p:ext>
            </p:extLst>
          </p:nvPr>
        </p:nvGraphicFramePr>
        <p:xfrm>
          <a:off x="6254194" y="4061595"/>
          <a:ext cx="2867024" cy="1517648"/>
        </p:xfrm>
        <a:graphic>
          <a:graphicData uri="http://schemas.openxmlformats.org/drawingml/2006/chart">
            <c:chart xmlns:c="http://schemas.openxmlformats.org/drawingml/2006/chart" xmlns:r="http://schemas.openxmlformats.org/officeDocument/2006/relationships" r:id="rId11"/>
          </a:graphicData>
        </a:graphic>
      </p:graphicFrame>
      <p:pic>
        <p:nvPicPr>
          <p:cNvPr id="130" name="Picture 129"/>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8327550" y="139465"/>
            <a:ext cx="612648" cy="612648"/>
          </a:xfrm>
          <a:prstGeom prst="rect">
            <a:avLst/>
          </a:prstGeom>
        </p:spPr>
      </p:pic>
      <p:sp>
        <p:nvSpPr>
          <p:cNvPr id="131" name="Rectangle 130"/>
          <p:cNvSpPr/>
          <p:nvPr/>
        </p:nvSpPr>
        <p:spPr>
          <a:xfrm>
            <a:off x="3755601" y="3463075"/>
            <a:ext cx="822661" cy="307777"/>
          </a:xfrm>
          <a:prstGeom prst="rect">
            <a:avLst/>
          </a:prstGeom>
        </p:spPr>
        <p:txBody>
          <a:bodyPr wrap="none">
            <a:spAutoFit/>
          </a:bodyPr>
          <a:lstStyle/>
          <a:p>
            <a:pPr lvl="0"/>
            <a:r>
              <a:rPr lang="en-US" sz="700" i="1" dirty="0" smtClean="0">
                <a:solidFill>
                  <a:schemeClr val="tx1"/>
                </a:solidFill>
                <a:latin typeface="Arial" panose="020B0604020202020204" pitchFamily="34" charset="0"/>
                <a:cs typeface="Arial" panose="020B0604020202020204" pitchFamily="34" charset="0"/>
              </a:rPr>
              <a:t>No data due to </a:t>
            </a:r>
          </a:p>
          <a:p>
            <a:pPr lvl="0"/>
            <a:r>
              <a:rPr lang="en-US" sz="700" i="1" dirty="0" smtClean="0">
                <a:solidFill>
                  <a:schemeClr val="tx1"/>
                </a:solidFill>
                <a:latin typeface="Arial" panose="020B0604020202020204" pitchFamily="34" charset="0"/>
                <a:cs typeface="Arial" panose="020B0604020202020204" pitchFamily="34" charset="0"/>
              </a:rPr>
              <a:t>small base size.</a:t>
            </a:r>
            <a:endParaRPr lang="en-US" sz="700" i="1" dirty="0">
              <a:solidFill>
                <a:schemeClr val="tx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53704583"/>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Rounded Rectangle 78"/>
          <p:cNvSpPr/>
          <p:nvPr/>
        </p:nvSpPr>
        <p:spPr bwMode="auto">
          <a:xfrm>
            <a:off x="7146621" y="1697199"/>
            <a:ext cx="1636776" cy="3998750"/>
          </a:xfrm>
          <a:prstGeom prst="roundRect">
            <a:avLst/>
          </a:prstGeom>
          <a:solidFill>
            <a:schemeClr val="bg1">
              <a:lumMod val="95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78" name="Rounded Rectangle 77"/>
          <p:cNvSpPr/>
          <p:nvPr/>
        </p:nvSpPr>
        <p:spPr bwMode="auto">
          <a:xfrm>
            <a:off x="5415664" y="1697199"/>
            <a:ext cx="1636776" cy="3998750"/>
          </a:xfrm>
          <a:prstGeom prst="roundRect">
            <a:avLst/>
          </a:prstGeom>
          <a:solidFill>
            <a:schemeClr val="bg1">
              <a:lumMod val="95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77" name="Rounded Rectangle 76"/>
          <p:cNvSpPr/>
          <p:nvPr/>
        </p:nvSpPr>
        <p:spPr bwMode="auto">
          <a:xfrm>
            <a:off x="3721954" y="1697199"/>
            <a:ext cx="1636776" cy="3998750"/>
          </a:xfrm>
          <a:prstGeom prst="roundRect">
            <a:avLst/>
          </a:prstGeom>
          <a:solidFill>
            <a:schemeClr val="bg1">
              <a:lumMod val="95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76" name="Rounded Rectangle 75"/>
          <p:cNvSpPr/>
          <p:nvPr/>
        </p:nvSpPr>
        <p:spPr bwMode="auto">
          <a:xfrm>
            <a:off x="2019299" y="1697198"/>
            <a:ext cx="1638301" cy="3998751"/>
          </a:xfrm>
          <a:prstGeom prst="roundRect">
            <a:avLst/>
          </a:prstGeom>
          <a:solidFill>
            <a:schemeClr val="bg1">
              <a:lumMod val="95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75" name="Rounded Rectangle 74"/>
          <p:cNvSpPr/>
          <p:nvPr/>
        </p:nvSpPr>
        <p:spPr bwMode="auto">
          <a:xfrm>
            <a:off x="296839" y="1697198"/>
            <a:ext cx="1636776" cy="3998751"/>
          </a:xfrm>
          <a:prstGeom prst="roundRect">
            <a:avLst/>
          </a:prstGeom>
          <a:solidFill>
            <a:schemeClr val="bg1">
              <a:lumMod val="95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198</a:t>
            </a:fld>
            <a:r>
              <a:rPr lang="en-US" smtClean="0"/>
              <a:t> -</a:t>
            </a:r>
            <a:endParaRPr lang="en-US"/>
          </a:p>
        </p:txBody>
      </p:sp>
      <p:graphicFrame>
        <p:nvGraphicFramePr>
          <p:cNvPr id="3" name="Chart 2"/>
          <p:cNvGraphicFramePr/>
          <p:nvPr>
            <p:extLst>
              <p:ext uri="{D42A27DB-BD31-4B8C-83A1-F6EECF244321}">
                <p14:modId xmlns:p14="http://schemas.microsoft.com/office/powerpoint/2010/main" val="1625765813"/>
              </p:ext>
            </p:extLst>
          </p:nvPr>
        </p:nvGraphicFramePr>
        <p:xfrm>
          <a:off x="174929" y="1223716"/>
          <a:ext cx="8762337" cy="4207030"/>
        </p:xfrm>
        <a:graphic>
          <a:graphicData uri="http://schemas.openxmlformats.org/drawingml/2006/chart">
            <c:chart xmlns:c="http://schemas.openxmlformats.org/drawingml/2006/chart" xmlns:r="http://schemas.openxmlformats.org/officeDocument/2006/relationships" r:id="rId2"/>
          </a:graphicData>
        </a:graphic>
      </p:graphicFrame>
      <p:sp>
        <p:nvSpPr>
          <p:cNvPr id="49" name="Rectangle 48"/>
          <p:cNvSpPr/>
          <p:nvPr/>
        </p:nvSpPr>
        <p:spPr>
          <a:xfrm>
            <a:off x="436182" y="5146242"/>
            <a:ext cx="1451427" cy="461665"/>
          </a:xfrm>
          <a:prstGeom prst="rect">
            <a:avLst/>
          </a:prstGeom>
        </p:spPr>
        <p:txBody>
          <a:bodyPr wrap="square">
            <a:spAutoFit/>
          </a:bodyPr>
          <a:lstStyle/>
          <a:p>
            <a:pPr algn="ctr"/>
            <a:r>
              <a:rPr lang="en-US" sz="1200" b="1" dirty="0">
                <a:solidFill>
                  <a:schemeClr val="tx1"/>
                </a:solidFill>
                <a:latin typeface="Arial" panose="020B0604020202020204" pitchFamily="34" charset="0"/>
                <a:cs typeface="Arial" panose="020B0604020202020204" pitchFamily="34" charset="0"/>
              </a:rPr>
              <a:t>A blood clot in </a:t>
            </a:r>
            <a:r>
              <a:rPr lang="en-US" sz="1200" b="1" dirty="0" smtClean="0">
                <a:solidFill>
                  <a:schemeClr val="tx1"/>
                </a:solidFill>
                <a:latin typeface="Arial" panose="020B0604020202020204" pitchFamily="34" charset="0"/>
                <a:cs typeface="Arial" panose="020B0604020202020204" pitchFamily="34" charset="0"/>
              </a:rPr>
              <a:t/>
            </a:r>
            <a:br>
              <a:rPr lang="en-US" sz="1200" b="1" dirty="0" smtClean="0">
                <a:solidFill>
                  <a:schemeClr val="tx1"/>
                </a:solidFill>
                <a:latin typeface="Arial" panose="020B0604020202020204" pitchFamily="34" charset="0"/>
                <a:cs typeface="Arial" panose="020B0604020202020204" pitchFamily="34" charset="0"/>
              </a:rPr>
            </a:br>
            <a:r>
              <a:rPr lang="en-US" sz="1200" b="1" dirty="0" smtClean="0">
                <a:solidFill>
                  <a:schemeClr val="tx1"/>
                </a:solidFill>
                <a:latin typeface="Arial" panose="020B0604020202020204" pitchFamily="34" charset="0"/>
                <a:cs typeface="Arial" panose="020B0604020202020204" pitchFamily="34" charset="0"/>
              </a:rPr>
              <a:t>a </a:t>
            </a:r>
            <a:r>
              <a:rPr lang="en-US" sz="1200" b="1" dirty="0">
                <a:solidFill>
                  <a:schemeClr val="tx1"/>
                </a:solidFill>
                <a:latin typeface="Arial" panose="020B0604020202020204" pitchFamily="34" charset="0"/>
                <a:cs typeface="Arial" panose="020B0604020202020204" pitchFamily="34" charset="0"/>
              </a:rPr>
              <a:t>vein</a:t>
            </a:r>
          </a:p>
        </p:txBody>
      </p:sp>
      <p:sp>
        <p:nvSpPr>
          <p:cNvPr id="50" name="Rectangle 49"/>
          <p:cNvSpPr/>
          <p:nvPr/>
        </p:nvSpPr>
        <p:spPr>
          <a:xfrm>
            <a:off x="2117810" y="5146242"/>
            <a:ext cx="1451427" cy="461665"/>
          </a:xfrm>
          <a:prstGeom prst="rect">
            <a:avLst/>
          </a:prstGeom>
        </p:spPr>
        <p:txBody>
          <a:bodyPr wrap="square">
            <a:spAutoFit/>
          </a:bodyPr>
          <a:lstStyle/>
          <a:p>
            <a:pPr algn="ctr"/>
            <a:r>
              <a:rPr lang="en-US" sz="1200" b="1" dirty="0" smtClean="0">
                <a:solidFill>
                  <a:schemeClr val="tx1"/>
                </a:solidFill>
                <a:latin typeface="Arial" panose="020B0604020202020204" pitchFamily="34" charset="0"/>
                <a:cs typeface="Arial" panose="020B0604020202020204" pitchFamily="34" charset="0"/>
              </a:rPr>
              <a:t>Lack </a:t>
            </a:r>
            <a:r>
              <a:rPr lang="en-US" sz="1200" b="1" dirty="0">
                <a:solidFill>
                  <a:schemeClr val="tx1"/>
                </a:solidFill>
                <a:latin typeface="Arial" panose="020B0604020202020204" pitchFamily="34" charset="0"/>
                <a:cs typeface="Arial" panose="020B0604020202020204" pitchFamily="34" charset="0"/>
              </a:rPr>
              <a:t>of oxygen </a:t>
            </a:r>
            <a:r>
              <a:rPr lang="en-US" sz="1200" b="1" dirty="0" smtClean="0">
                <a:solidFill>
                  <a:schemeClr val="tx1"/>
                </a:solidFill>
                <a:latin typeface="Arial" panose="020B0604020202020204" pitchFamily="34" charset="0"/>
                <a:cs typeface="Arial" panose="020B0604020202020204" pitchFamily="34" charset="0"/>
              </a:rPr>
              <a:t/>
            </a:r>
            <a:br>
              <a:rPr lang="en-US" sz="1200" b="1" dirty="0" smtClean="0">
                <a:solidFill>
                  <a:schemeClr val="tx1"/>
                </a:solidFill>
                <a:latin typeface="Arial" panose="020B0604020202020204" pitchFamily="34" charset="0"/>
                <a:cs typeface="Arial" panose="020B0604020202020204" pitchFamily="34" charset="0"/>
              </a:rPr>
            </a:br>
            <a:r>
              <a:rPr lang="en-US" sz="1200" b="1" dirty="0" smtClean="0">
                <a:solidFill>
                  <a:schemeClr val="tx1"/>
                </a:solidFill>
                <a:latin typeface="Arial" panose="020B0604020202020204" pitchFamily="34" charset="0"/>
                <a:cs typeface="Arial" panose="020B0604020202020204" pitchFamily="34" charset="0"/>
              </a:rPr>
              <a:t>in </a:t>
            </a:r>
            <a:r>
              <a:rPr lang="en-US" sz="1200" b="1" dirty="0">
                <a:solidFill>
                  <a:schemeClr val="tx1"/>
                </a:solidFill>
                <a:latin typeface="Arial" panose="020B0604020202020204" pitchFamily="34" charset="0"/>
                <a:cs typeface="Arial" panose="020B0604020202020204" pitchFamily="34" charset="0"/>
              </a:rPr>
              <a:t>a vein</a:t>
            </a:r>
          </a:p>
        </p:txBody>
      </p:sp>
      <p:sp>
        <p:nvSpPr>
          <p:cNvPr id="53" name="Rectangle 52"/>
          <p:cNvSpPr/>
          <p:nvPr/>
        </p:nvSpPr>
        <p:spPr>
          <a:xfrm>
            <a:off x="3762262" y="5146242"/>
            <a:ext cx="1496869" cy="276999"/>
          </a:xfrm>
          <a:prstGeom prst="rect">
            <a:avLst/>
          </a:prstGeom>
        </p:spPr>
        <p:txBody>
          <a:bodyPr wrap="square">
            <a:spAutoFit/>
          </a:bodyPr>
          <a:lstStyle/>
          <a:p>
            <a:pPr algn="ctr"/>
            <a:r>
              <a:rPr lang="en-US" sz="1200" b="1" dirty="0" smtClean="0">
                <a:solidFill>
                  <a:srgbClr val="000000"/>
                </a:solidFill>
                <a:latin typeface="Arial" panose="020B0604020202020204" pitchFamily="34" charset="0"/>
                <a:ea typeface="Calibri"/>
                <a:cs typeface="Arial" panose="020B0604020202020204" pitchFamily="34" charset="0"/>
              </a:rPr>
              <a:t>A </a:t>
            </a:r>
            <a:r>
              <a:rPr lang="en-US" sz="1200" b="1" dirty="0">
                <a:solidFill>
                  <a:srgbClr val="000000"/>
                </a:solidFill>
                <a:latin typeface="Arial" panose="020B0604020202020204" pitchFamily="34" charset="0"/>
                <a:ea typeface="Calibri"/>
                <a:cs typeface="Arial" panose="020B0604020202020204" pitchFamily="34" charset="0"/>
              </a:rPr>
              <a:t>tumor in a vein</a:t>
            </a:r>
            <a:endParaRPr lang="en-US" sz="1200" b="1" dirty="0">
              <a:latin typeface="Arial" panose="020B0604020202020204" pitchFamily="34" charset="0"/>
              <a:cs typeface="Arial" panose="020B0604020202020204" pitchFamily="34" charset="0"/>
            </a:endParaRPr>
          </a:p>
        </p:txBody>
      </p:sp>
      <p:sp>
        <p:nvSpPr>
          <p:cNvPr id="54" name="Rectangle 53"/>
          <p:cNvSpPr/>
          <p:nvPr/>
        </p:nvSpPr>
        <p:spPr>
          <a:xfrm>
            <a:off x="7216575" y="5146242"/>
            <a:ext cx="1496869" cy="276999"/>
          </a:xfrm>
          <a:prstGeom prst="rect">
            <a:avLst/>
          </a:prstGeom>
        </p:spPr>
        <p:txBody>
          <a:bodyPr wrap="square">
            <a:spAutoFit/>
          </a:bodyPr>
          <a:lstStyle/>
          <a:p>
            <a:pPr algn="ctr"/>
            <a:r>
              <a:rPr lang="en-US" sz="1200" b="1" dirty="0" smtClean="0">
                <a:solidFill>
                  <a:srgbClr val="000000"/>
                </a:solidFill>
                <a:latin typeface="Arial" panose="020B0604020202020204" pitchFamily="34" charset="0"/>
                <a:ea typeface="Calibri"/>
                <a:cs typeface="Arial" panose="020B0604020202020204" pitchFamily="34" charset="0"/>
              </a:rPr>
              <a:t>Unsure</a:t>
            </a:r>
            <a:endParaRPr lang="en-US" sz="1200" b="1" dirty="0">
              <a:latin typeface="Arial" panose="020B0604020202020204" pitchFamily="34" charset="0"/>
              <a:cs typeface="Arial" panose="020B0604020202020204" pitchFamily="34" charset="0"/>
            </a:endParaRPr>
          </a:p>
        </p:txBody>
      </p:sp>
      <p:sp>
        <p:nvSpPr>
          <p:cNvPr id="55" name="Rectangle 54"/>
          <p:cNvSpPr/>
          <p:nvPr/>
        </p:nvSpPr>
        <p:spPr>
          <a:xfrm>
            <a:off x="5532555" y="5146242"/>
            <a:ext cx="1496869" cy="461665"/>
          </a:xfrm>
          <a:prstGeom prst="rect">
            <a:avLst/>
          </a:prstGeom>
        </p:spPr>
        <p:txBody>
          <a:bodyPr wrap="square">
            <a:spAutoFit/>
          </a:bodyPr>
          <a:lstStyle/>
          <a:p>
            <a:pPr algn="ctr"/>
            <a:r>
              <a:rPr lang="en-US" sz="1200" b="1" dirty="0" smtClean="0">
                <a:solidFill>
                  <a:srgbClr val="000000"/>
                </a:solidFill>
                <a:latin typeface="Arial" panose="020B0604020202020204" pitchFamily="34" charset="0"/>
                <a:ea typeface="Calibri"/>
                <a:cs typeface="Arial" panose="020B0604020202020204" pitchFamily="34" charset="0"/>
              </a:rPr>
              <a:t>None of the above</a:t>
            </a:r>
            <a:endParaRPr lang="en-US" sz="1200" b="1" dirty="0">
              <a:latin typeface="Arial" panose="020B0604020202020204" pitchFamily="34" charset="0"/>
              <a:cs typeface="Arial" panose="020B0604020202020204" pitchFamily="34" charset="0"/>
            </a:endParaRPr>
          </a:p>
        </p:txBody>
      </p:sp>
      <p:sp>
        <p:nvSpPr>
          <p:cNvPr id="56" name="Rectangle 55"/>
          <p:cNvSpPr/>
          <p:nvPr/>
        </p:nvSpPr>
        <p:spPr>
          <a:xfrm>
            <a:off x="83490" y="6417581"/>
            <a:ext cx="7033137" cy="338554"/>
          </a:xfrm>
          <a:prstGeom prst="rect">
            <a:avLst/>
          </a:prstGeom>
        </p:spPr>
        <p:txBody>
          <a:bodyPr wrap="square">
            <a:spAutoFit/>
          </a:bodyPr>
          <a:lstStyle/>
          <a:p>
            <a:r>
              <a:rPr lang="en-US" sz="800" dirty="0">
                <a:solidFill>
                  <a:schemeClr val="tx1"/>
                </a:solidFill>
                <a:latin typeface="Arial" panose="020B0604020202020204" pitchFamily="34" charset="0"/>
                <a:cs typeface="Arial" panose="020B0604020202020204" pitchFamily="34" charset="0"/>
              </a:rPr>
              <a:t>Base: All Japan Respondents</a:t>
            </a:r>
            <a:r>
              <a:rPr lang="en-US" sz="800" dirty="0" smtClean="0">
                <a:solidFill>
                  <a:schemeClr val="tx1"/>
                </a:solidFill>
                <a:latin typeface="Arial" panose="020B0604020202020204" pitchFamily="34" charset="0"/>
                <a:cs typeface="Arial" panose="020B0604020202020204" pitchFamily="34" charset="0"/>
              </a:rPr>
              <a:t>. </a:t>
            </a:r>
            <a:r>
              <a:rPr lang="pt-BR" sz="800" dirty="0">
                <a:solidFill>
                  <a:schemeClr val="tx1"/>
                </a:solidFill>
                <a:latin typeface="Arial" panose="020B0604020202020204" pitchFamily="34" charset="0"/>
                <a:cs typeface="Arial" panose="020B0604020202020204" pitchFamily="34" charset="0"/>
              </a:rPr>
              <a:t>Males: 18-39 (n=89), 40-64 (n=253), 65+ (n=125); Females: 18-39 (n=71), 40-64 (n=232), 65+ (n=40)</a:t>
            </a:r>
            <a:endParaRPr lang="en-US" sz="800" dirty="0">
              <a:solidFill>
                <a:schemeClr val="tx1"/>
              </a:solidFill>
              <a:latin typeface="Arial" panose="020B0604020202020204" pitchFamily="34" charset="0"/>
              <a:cs typeface="Arial" panose="020B0604020202020204" pitchFamily="34" charset="0"/>
            </a:endParaRPr>
          </a:p>
          <a:p>
            <a:r>
              <a:rPr lang="en-US" sz="800" dirty="0" smtClean="0">
                <a:solidFill>
                  <a:schemeClr val="tx1"/>
                </a:solidFill>
                <a:latin typeface="Arial" panose="020B0604020202020204" pitchFamily="34" charset="0"/>
                <a:cs typeface="Arial" panose="020B0604020202020204" pitchFamily="34" charset="0"/>
              </a:rPr>
              <a:t>Q3</a:t>
            </a:r>
            <a:r>
              <a:rPr lang="en-US" sz="800" dirty="0">
                <a:solidFill>
                  <a:schemeClr val="tx1"/>
                </a:solidFill>
                <a:latin typeface="Arial" panose="020B0604020202020204" pitchFamily="34" charset="0"/>
                <a:cs typeface="Arial" panose="020B0604020202020204" pitchFamily="34" charset="0"/>
              </a:rPr>
              <a:t>. Which of the following phrases best describes the underlying cause of a deep vein thrombosis?  (select one)</a:t>
            </a:r>
          </a:p>
        </p:txBody>
      </p:sp>
      <p:sp>
        <p:nvSpPr>
          <p:cNvPr id="58" name="Title 1"/>
          <p:cNvSpPr txBox="1">
            <a:spLocks/>
          </p:cNvSpPr>
          <p:nvPr/>
        </p:nvSpPr>
        <p:spPr>
          <a:xfrm>
            <a:off x="121565" y="780504"/>
            <a:ext cx="8988948"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pPr algn="ctr"/>
            <a:r>
              <a:rPr lang="en-US" sz="2400" kern="0" dirty="0" smtClean="0"/>
              <a:t>Perceived Underlying Cause of a </a:t>
            </a:r>
          </a:p>
          <a:p>
            <a:pPr algn="ctr"/>
            <a:r>
              <a:rPr lang="en-US" sz="2400" kern="0" dirty="0" smtClean="0"/>
              <a:t>Deep Vein Thrombosis</a:t>
            </a:r>
            <a:endParaRPr lang="en-US" sz="2400" kern="0" dirty="0"/>
          </a:p>
        </p:txBody>
      </p:sp>
      <p:sp>
        <p:nvSpPr>
          <p:cNvPr id="60" name="TextBox 59"/>
          <p:cNvSpPr txBox="1"/>
          <p:nvPr/>
        </p:nvSpPr>
        <p:spPr>
          <a:xfrm>
            <a:off x="182635" y="490002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1" name="TextBox 60"/>
          <p:cNvSpPr txBox="1"/>
          <p:nvPr/>
        </p:nvSpPr>
        <p:spPr>
          <a:xfrm>
            <a:off x="757082" y="489727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2" name="TextBox 61"/>
          <p:cNvSpPr txBox="1"/>
          <p:nvPr/>
        </p:nvSpPr>
        <p:spPr>
          <a:xfrm>
            <a:off x="1322922" y="4897270"/>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3" name="TextBox 62"/>
          <p:cNvSpPr txBox="1"/>
          <p:nvPr/>
        </p:nvSpPr>
        <p:spPr>
          <a:xfrm>
            <a:off x="1900312" y="490002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4" name="TextBox 63"/>
          <p:cNvSpPr txBox="1"/>
          <p:nvPr/>
        </p:nvSpPr>
        <p:spPr>
          <a:xfrm>
            <a:off x="2474759" y="489727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5" name="TextBox 64"/>
          <p:cNvSpPr txBox="1"/>
          <p:nvPr/>
        </p:nvSpPr>
        <p:spPr>
          <a:xfrm>
            <a:off x="3040599" y="4897270"/>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6" name="TextBox 65"/>
          <p:cNvSpPr txBox="1"/>
          <p:nvPr/>
        </p:nvSpPr>
        <p:spPr>
          <a:xfrm>
            <a:off x="3600058" y="4900020"/>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7" name="TextBox 66"/>
          <p:cNvSpPr txBox="1"/>
          <p:nvPr/>
        </p:nvSpPr>
        <p:spPr>
          <a:xfrm>
            <a:off x="4174505" y="4897270"/>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8" name="TextBox 67"/>
          <p:cNvSpPr txBox="1"/>
          <p:nvPr/>
        </p:nvSpPr>
        <p:spPr>
          <a:xfrm>
            <a:off x="4740345" y="4897269"/>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9" name="TextBox 68"/>
          <p:cNvSpPr txBox="1"/>
          <p:nvPr/>
        </p:nvSpPr>
        <p:spPr>
          <a:xfrm>
            <a:off x="5284243" y="4900019"/>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0" name="TextBox 69"/>
          <p:cNvSpPr txBox="1"/>
          <p:nvPr/>
        </p:nvSpPr>
        <p:spPr>
          <a:xfrm>
            <a:off x="5858690" y="4897269"/>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1" name="TextBox 70"/>
          <p:cNvSpPr txBox="1"/>
          <p:nvPr/>
        </p:nvSpPr>
        <p:spPr>
          <a:xfrm>
            <a:off x="6424530" y="4897268"/>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2" name="TextBox 71"/>
          <p:cNvSpPr txBox="1"/>
          <p:nvPr/>
        </p:nvSpPr>
        <p:spPr>
          <a:xfrm>
            <a:off x="6976954" y="4897258"/>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3" name="TextBox 72"/>
          <p:cNvSpPr txBox="1"/>
          <p:nvPr/>
        </p:nvSpPr>
        <p:spPr>
          <a:xfrm>
            <a:off x="7551401" y="4894508"/>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4" name="TextBox 73"/>
          <p:cNvSpPr txBox="1"/>
          <p:nvPr/>
        </p:nvSpPr>
        <p:spPr>
          <a:xfrm>
            <a:off x="8117241" y="4894507"/>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grpSp>
        <p:nvGrpSpPr>
          <p:cNvPr id="81" name="Group 80"/>
          <p:cNvGrpSpPr/>
          <p:nvPr/>
        </p:nvGrpSpPr>
        <p:grpSpPr>
          <a:xfrm>
            <a:off x="3056335" y="2250240"/>
            <a:ext cx="3405158" cy="594165"/>
            <a:chOff x="2280360" y="5913546"/>
            <a:chExt cx="3405158" cy="594165"/>
          </a:xfrm>
        </p:grpSpPr>
        <p:sp>
          <p:nvSpPr>
            <p:cNvPr id="83" name="Rounded Rectangle 82"/>
            <p:cNvSpPr/>
            <p:nvPr/>
          </p:nvSpPr>
          <p:spPr bwMode="auto">
            <a:xfrm>
              <a:off x="2280360" y="5913546"/>
              <a:ext cx="3069769" cy="589760"/>
            </a:xfrm>
            <a:prstGeom prst="roundRect">
              <a:avLst/>
            </a:prstGeom>
            <a:solidFill>
              <a:schemeClr val="bg1"/>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nvGrpSpPr>
            <p:cNvPr id="84" name="Group 83"/>
            <p:cNvGrpSpPr/>
            <p:nvPr/>
          </p:nvGrpSpPr>
          <p:grpSpPr>
            <a:xfrm>
              <a:off x="3955289" y="5967786"/>
              <a:ext cx="486337" cy="486337"/>
              <a:chOff x="446183" y="3574608"/>
              <a:chExt cx="838200" cy="838200"/>
            </a:xfrm>
          </p:grpSpPr>
          <p:sp>
            <p:nvSpPr>
              <p:cNvPr id="90" name="Oval 89"/>
              <p:cNvSpPr/>
              <p:nvPr/>
            </p:nvSpPr>
            <p:spPr>
              <a:xfrm>
                <a:off x="446183" y="3574608"/>
                <a:ext cx="838200" cy="838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91" name="Freeform 5"/>
              <p:cNvSpPr>
                <a:spLocks noEditPoints="1"/>
              </p:cNvSpPr>
              <p:nvPr/>
            </p:nvSpPr>
            <p:spPr bwMode="auto">
              <a:xfrm>
                <a:off x="711994" y="3661857"/>
                <a:ext cx="316706" cy="675640"/>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dirty="0"/>
              </a:p>
            </p:txBody>
          </p:sp>
        </p:grpSp>
        <p:grpSp>
          <p:nvGrpSpPr>
            <p:cNvPr id="85" name="Group 84"/>
            <p:cNvGrpSpPr/>
            <p:nvPr/>
          </p:nvGrpSpPr>
          <p:grpSpPr>
            <a:xfrm>
              <a:off x="2455070" y="5991813"/>
              <a:ext cx="486337" cy="486337"/>
              <a:chOff x="446183" y="4590288"/>
              <a:chExt cx="838200" cy="838200"/>
            </a:xfrm>
          </p:grpSpPr>
          <p:sp>
            <p:nvSpPr>
              <p:cNvPr id="88" name="Oval 87"/>
              <p:cNvSpPr/>
              <p:nvPr/>
            </p:nvSpPr>
            <p:spPr>
              <a:xfrm>
                <a:off x="446183" y="4590288"/>
                <a:ext cx="838200" cy="838200"/>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9" name="Freeform 9"/>
              <p:cNvSpPr>
                <a:spLocks noEditPoints="1"/>
              </p:cNvSpPr>
              <p:nvPr/>
            </p:nvSpPr>
            <p:spPr bwMode="auto">
              <a:xfrm>
                <a:off x="742950" y="4667250"/>
                <a:ext cx="255588" cy="692658"/>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sp>
          <p:nvSpPr>
            <p:cNvPr id="86" name="TextBox 85"/>
            <p:cNvSpPr txBox="1"/>
            <p:nvPr/>
          </p:nvSpPr>
          <p:spPr>
            <a:xfrm>
              <a:off x="2892829" y="5953713"/>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Blue bars</a:t>
              </a:r>
            </a:p>
            <a:p>
              <a:r>
                <a:rPr lang="en-US" sz="1000" b="1" dirty="0" smtClean="0">
                  <a:solidFill>
                    <a:schemeClr val="tx2"/>
                  </a:solidFill>
                  <a:latin typeface="Arial" panose="020B0604020202020204" pitchFamily="34" charset="0"/>
                  <a:cs typeface="Arial" panose="020B0604020202020204" pitchFamily="34" charset="0"/>
                </a:rPr>
                <a:t>Represent</a:t>
              </a:r>
            </a:p>
            <a:p>
              <a:r>
                <a:rPr lang="en-US" sz="1000" b="1" dirty="0" smtClean="0">
                  <a:solidFill>
                    <a:schemeClr val="tx2"/>
                  </a:solidFill>
                  <a:latin typeface="Arial" panose="020B0604020202020204" pitchFamily="34" charset="0"/>
                  <a:cs typeface="Arial" panose="020B0604020202020204" pitchFamily="34" charset="0"/>
                </a:rPr>
                <a:t>Males</a:t>
              </a:r>
              <a:endParaRPr lang="en-US" sz="1000" b="1" dirty="0">
                <a:solidFill>
                  <a:schemeClr val="tx2"/>
                </a:solidFill>
                <a:latin typeface="Arial" panose="020B0604020202020204" pitchFamily="34" charset="0"/>
                <a:cs typeface="Arial" panose="020B0604020202020204" pitchFamily="34" charset="0"/>
              </a:endParaRPr>
            </a:p>
          </p:txBody>
        </p:sp>
        <p:sp>
          <p:nvSpPr>
            <p:cNvPr id="87" name="TextBox 86"/>
            <p:cNvSpPr txBox="1"/>
            <p:nvPr/>
          </p:nvSpPr>
          <p:spPr>
            <a:xfrm>
              <a:off x="4446987" y="5942121"/>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Red bars</a:t>
              </a:r>
            </a:p>
            <a:p>
              <a:r>
                <a:rPr lang="en-US" sz="1000" b="1" dirty="0" smtClean="0">
                  <a:solidFill>
                    <a:schemeClr val="tx2"/>
                  </a:solidFill>
                  <a:latin typeface="Arial" panose="020B0604020202020204" pitchFamily="34" charset="0"/>
                  <a:cs typeface="Arial" panose="020B0604020202020204" pitchFamily="34" charset="0"/>
                </a:rPr>
                <a:t>Represent Females</a:t>
              </a:r>
              <a:endParaRPr lang="en-US" sz="1000" b="1" dirty="0">
                <a:solidFill>
                  <a:schemeClr val="tx2"/>
                </a:solidFill>
                <a:latin typeface="Arial" panose="020B0604020202020204" pitchFamily="34" charset="0"/>
                <a:cs typeface="Arial" panose="020B0604020202020204" pitchFamily="34" charset="0"/>
              </a:endParaRPr>
            </a:p>
          </p:txBody>
        </p:sp>
      </p:grpSp>
      <p:pic>
        <p:nvPicPr>
          <p:cNvPr id="43" name="Picture 4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327550" y="139465"/>
            <a:ext cx="612648" cy="612648"/>
          </a:xfrm>
          <a:prstGeom prst="rect">
            <a:avLst/>
          </a:prstGeom>
        </p:spPr>
      </p:pic>
      <p:grpSp>
        <p:nvGrpSpPr>
          <p:cNvPr id="42" name="Group 41"/>
          <p:cNvGrpSpPr/>
          <p:nvPr/>
        </p:nvGrpSpPr>
        <p:grpSpPr>
          <a:xfrm>
            <a:off x="284201" y="5016843"/>
            <a:ext cx="1717591" cy="246221"/>
            <a:chOff x="284203" y="5016843"/>
            <a:chExt cx="1717591" cy="246221"/>
          </a:xfrm>
        </p:grpSpPr>
        <p:sp>
          <p:nvSpPr>
            <p:cNvPr id="44" name="TextBox 43"/>
            <p:cNvSpPr txBox="1"/>
            <p:nvPr/>
          </p:nvSpPr>
          <p:spPr>
            <a:xfrm>
              <a:off x="284203"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A</a:t>
              </a:r>
              <a:endParaRPr lang="en-US" sz="1000" dirty="0">
                <a:solidFill>
                  <a:schemeClr val="tx1"/>
                </a:solidFill>
                <a:latin typeface="Arial" pitchFamily="34" charset="0"/>
                <a:cs typeface="Arial" pitchFamily="34" charset="0"/>
              </a:endParaRPr>
            </a:p>
          </p:txBody>
        </p:sp>
        <p:sp>
          <p:nvSpPr>
            <p:cNvPr id="45" name="TextBox 44"/>
            <p:cNvSpPr txBox="1"/>
            <p:nvPr/>
          </p:nvSpPr>
          <p:spPr>
            <a:xfrm>
              <a:off x="49426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B</a:t>
              </a:r>
              <a:endParaRPr lang="en-US" sz="1000" dirty="0">
                <a:solidFill>
                  <a:schemeClr val="tx1"/>
                </a:solidFill>
                <a:latin typeface="Arial" pitchFamily="34" charset="0"/>
                <a:cs typeface="Arial" pitchFamily="34" charset="0"/>
              </a:endParaRPr>
            </a:p>
          </p:txBody>
        </p:sp>
        <p:sp>
          <p:nvSpPr>
            <p:cNvPr id="46" name="TextBox 45"/>
            <p:cNvSpPr txBox="1"/>
            <p:nvPr/>
          </p:nvSpPr>
          <p:spPr>
            <a:xfrm>
              <a:off x="840257"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C</a:t>
              </a:r>
              <a:endParaRPr lang="en-US" sz="1000" dirty="0">
                <a:solidFill>
                  <a:schemeClr val="tx1"/>
                </a:solidFill>
                <a:latin typeface="Arial" pitchFamily="34" charset="0"/>
                <a:cs typeface="Arial" pitchFamily="34" charset="0"/>
              </a:endParaRPr>
            </a:p>
          </p:txBody>
        </p:sp>
        <p:sp>
          <p:nvSpPr>
            <p:cNvPr id="47" name="TextBox 46"/>
            <p:cNvSpPr txBox="1"/>
            <p:nvPr/>
          </p:nvSpPr>
          <p:spPr>
            <a:xfrm>
              <a:off x="1025609"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D</a:t>
              </a:r>
              <a:endParaRPr lang="en-US" sz="1000" dirty="0">
                <a:solidFill>
                  <a:schemeClr val="tx1"/>
                </a:solidFill>
                <a:latin typeface="Arial" pitchFamily="34" charset="0"/>
                <a:cs typeface="Arial" pitchFamily="34" charset="0"/>
              </a:endParaRPr>
            </a:p>
          </p:txBody>
        </p:sp>
        <p:sp>
          <p:nvSpPr>
            <p:cNvPr id="48" name="TextBox 47"/>
            <p:cNvSpPr txBox="1"/>
            <p:nvPr/>
          </p:nvSpPr>
          <p:spPr>
            <a:xfrm>
              <a:off x="137159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E</a:t>
              </a:r>
              <a:endParaRPr lang="en-US" sz="1000" dirty="0">
                <a:solidFill>
                  <a:schemeClr val="tx1"/>
                </a:solidFill>
                <a:latin typeface="Arial" pitchFamily="34" charset="0"/>
                <a:cs typeface="Arial" pitchFamily="34" charset="0"/>
              </a:endParaRPr>
            </a:p>
          </p:txBody>
        </p:sp>
        <p:sp>
          <p:nvSpPr>
            <p:cNvPr id="51" name="TextBox 50"/>
            <p:cNvSpPr txBox="1"/>
            <p:nvPr/>
          </p:nvSpPr>
          <p:spPr>
            <a:xfrm>
              <a:off x="1544594"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F</a:t>
              </a:r>
              <a:endParaRPr lang="en-US" sz="1000" dirty="0">
                <a:solidFill>
                  <a:schemeClr val="tx1"/>
                </a:solidFill>
                <a:latin typeface="Arial" pitchFamily="34" charset="0"/>
                <a:cs typeface="Arial" pitchFamily="34" charset="0"/>
              </a:endParaRPr>
            </a:p>
          </p:txBody>
        </p:sp>
      </p:grpSp>
      <p:grpSp>
        <p:nvGrpSpPr>
          <p:cNvPr id="52" name="Group 51"/>
          <p:cNvGrpSpPr/>
          <p:nvPr/>
        </p:nvGrpSpPr>
        <p:grpSpPr>
          <a:xfrm>
            <a:off x="1989434" y="5016843"/>
            <a:ext cx="1717591" cy="246221"/>
            <a:chOff x="284203" y="5016843"/>
            <a:chExt cx="1717591" cy="246221"/>
          </a:xfrm>
        </p:grpSpPr>
        <p:sp>
          <p:nvSpPr>
            <p:cNvPr id="57" name="TextBox 56"/>
            <p:cNvSpPr txBox="1"/>
            <p:nvPr/>
          </p:nvSpPr>
          <p:spPr>
            <a:xfrm>
              <a:off x="284203"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A</a:t>
              </a:r>
              <a:endParaRPr lang="en-US" sz="1000" dirty="0">
                <a:solidFill>
                  <a:schemeClr val="tx1"/>
                </a:solidFill>
                <a:latin typeface="Arial" pitchFamily="34" charset="0"/>
                <a:cs typeface="Arial" pitchFamily="34" charset="0"/>
              </a:endParaRPr>
            </a:p>
          </p:txBody>
        </p:sp>
        <p:sp>
          <p:nvSpPr>
            <p:cNvPr id="59" name="TextBox 58"/>
            <p:cNvSpPr txBox="1"/>
            <p:nvPr/>
          </p:nvSpPr>
          <p:spPr>
            <a:xfrm>
              <a:off x="49426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B</a:t>
              </a:r>
              <a:endParaRPr lang="en-US" sz="1000" dirty="0">
                <a:solidFill>
                  <a:schemeClr val="tx1"/>
                </a:solidFill>
                <a:latin typeface="Arial" pitchFamily="34" charset="0"/>
                <a:cs typeface="Arial" pitchFamily="34" charset="0"/>
              </a:endParaRPr>
            </a:p>
          </p:txBody>
        </p:sp>
        <p:sp>
          <p:nvSpPr>
            <p:cNvPr id="80" name="TextBox 79"/>
            <p:cNvSpPr txBox="1"/>
            <p:nvPr/>
          </p:nvSpPr>
          <p:spPr>
            <a:xfrm>
              <a:off x="840257"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C</a:t>
              </a:r>
              <a:endParaRPr lang="en-US" sz="1000" dirty="0">
                <a:solidFill>
                  <a:schemeClr val="tx1"/>
                </a:solidFill>
                <a:latin typeface="Arial" pitchFamily="34" charset="0"/>
                <a:cs typeface="Arial" pitchFamily="34" charset="0"/>
              </a:endParaRPr>
            </a:p>
          </p:txBody>
        </p:sp>
        <p:sp>
          <p:nvSpPr>
            <p:cNvPr id="82" name="TextBox 81"/>
            <p:cNvSpPr txBox="1"/>
            <p:nvPr/>
          </p:nvSpPr>
          <p:spPr>
            <a:xfrm>
              <a:off x="1025609"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D</a:t>
              </a:r>
              <a:endParaRPr lang="en-US" sz="1000" dirty="0">
                <a:solidFill>
                  <a:schemeClr val="tx1"/>
                </a:solidFill>
                <a:latin typeface="Arial" pitchFamily="34" charset="0"/>
                <a:cs typeface="Arial" pitchFamily="34" charset="0"/>
              </a:endParaRPr>
            </a:p>
          </p:txBody>
        </p:sp>
        <p:sp>
          <p:nvSpPr>
            <p:cNvPr id="92" name="TextBox 91"/>
            <p:cNvSpPr txBox="1"/>
            <p:nvPr/>
          </p:nvSpPr>
          <p:spPr>
            <a:xfrm>
              <a:off x="137159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E</a:t>
              </a:r>
              <a:endParaRPr lang="en-US" sz="1000" dirty="0">
                <a:solidFill>
                  <a:schemeClr val="tx1"/>
                </a:solidFill>
                <a:latin typeface="Arial" pitchFamily="34" charset="0"/>
                <a:cs typeface="Arial" pitchFamily="34" charset="0"/>
              </a:endParaRPr>
            </a:p>
          </p:txBody>
        </p:sp>
        <p:sp>
          <p:nvSpPr>
            <p:cNvPr id="93" name="TextBox 92"/>
            <p:cNvSpPr txBox="1"/>
            <p:nvPr/>
          </p:nvSpPr>
          <p:spPr>
            <a:xfrm>
              <a:off x="1544594"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F</a:t>
              </a:r>
              <a:endParaRPr lang="en-US" sz="1000" dirty="0">
                <a:solidFill>
                  <a:schemeClr val="tx1"/>
                </a:solidFill>
                <a:latin typeface="Arial" pitchFamily="34" charset="0"/>
                <a:cs typeface="Arial" pitchFamily="34" charset="0"/>
              </a:endParaRPr>
            </a:p>
          </p:txBody>
        </p:sp>
      </p:grpSp>
      <p:grpSp>
        <p:nvGrpSpPr>
          <p:cNvPr id="94" name="Group 93"/>
          <p:cNvGrpSpPr/>
          <p:nvPr/>
        </p:nvGrpSpPr>
        <p:grpSpPr>
          <a:xfrm>
            <a:off x="3719380" y="5016843"/>
            <a:ext cx="1717591" cy="246221"/>
            <a:chOff x="284203" y="5016843"/>
            <a:chExt cx="1717591" cy="246221"/>
          </a:xfrm>
        </p:grpSpPr>
        <p:sp>
          <p:nvSpPr>
            <p:cNvPr id="95" name="TextBox 94"/>
            <p:cNvSpPr txBox="1"/>
            <p:nvPr/>
          </p:nvSpPr>
          <p:spPr>
            <a:xfrm>
              <a:off x="284203"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A</a:t>
              </a:r>
              <a:endParaRPr lang="en-US" sz="1000" dirty="0">
                <a:solidFill>
                  <a:schemeClr val="tx1"/>
                </a:solidFill>
                <a:latin typeface="Arial" pitchFamily="34" charset="0"/>
                <a:cs typeface="Arial" pitchFamily="34" charset="0"/>
              </a:endParaRPr>
            </a:p>
          </p:txBody>
        </p:sp>
        <p:sp>
          <p:nvSpPr>
            <p:cNvPr id="96" name="TextBox 95"/>
            <p:cNvSpPr txBox="1"/>
            <p:nvPr/>
          </p:nvSpPr>
          <p:spPr>
            <a:xfrm>
              <a:off x="49426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B</a:t>
              </a:r>
              <a:endParaRPr lang="en-US" sz="1000" dirty="0">
                <a:solidFill>
                  <a:schemeClr val="tx1"/>
                </a:solidFill>
                <a:latin typeface="Arial" pitchFamily="34" charset="0"/>
                <a:cs typeface="Arial" pitchFamily="34" charset="0"/>
              </a:endParaRPr>
            </a:p>
          </p:txBody>
        </p:sp>
        <p:sp>
          <p:nvSpPr>
            <p:cNvPr id="97" name="TextBox 96"/>
            <p:cNvSpPr txBox="1"/>
            <p:nvPr/>
          </p:nvSpPr>
          <p:spPr>
            <a:xfrm>
              <a:off x="840257"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C</a:t>
              </a:r>
              <a:endParaRPr lang="en-US" sz="1000" dirty="0">
                <a:solidFill>
                  <a:schemeClr val="tx1"/>
                </a:solidFill>
                <a:latin typeface="Arial" pitchFamily="34" charset="0"/>
                <a:cs typeface="Arial" pitchFamily="34" charset="0"/>
              </a:endParaRPr>
            </a:p>
          </p:txBody>
        </p:sp>
        <p:sp>
          <p:nvSpPr>
            <p:cNvPr id="98" name="TextBox 97"/>
            <p:cNvSpPr txBox="1"/>
            <p:nvPr/>
          </p:nvSpPr>
          <p:spPr>
            <a:xfrm>
              <a:off x="1025609"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D</a:t>
              </a:r>
              <a:endParaRPr lang="en-US" sz="1000" dirty="0">
                <a:solidFill>
                  <a:schemeClr val="tx1"/>
                </a:solidFill>
                <a:latin typeface="Arial" pitchFamily="34" charset="0"/>
                <a:cs typeface="Arial" pitchFamily="34" charset="0"/>
              </a:endParaRPr>
            </a:p>
          </p:txBody>
        </p:sp>
        <p:sp>
          <p:nvSpPr>
            <p:cNvPr id="99" name="TextBox 98"/>
            <p:cNvSpPr txBox="1"/>
            <p:nvPr/>
          </p:nvSpPr>
          <p:spPr>
            <a:xfrm>
              <a:off x="137159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E</a:t>
              </a:r>
              <a:endParaRPr lang="en-US" sz="1000" dirty="0">
                <a:solidFill>
                  <a:schemeClr val="tx1"/>
                </a:solidFill>
                <a:latin typeface="Arial" pitchFamily="34" charset="0"/>
                <a:cs typeface="Arial" pitchFamily="34" charset="0"/>
              </a:endParaRPr>
            </a:p>
          </p:txBody>
        </p:sp>
        <p:sp>
          <p:nvSpPr>
            <p:cNvPr id="100" name="TextBox 99"/>
            <p:cNvSpPr txBox="1"/>
            <p:nvPr/>
          </p:nvSpPr>
          <p:spPr>
            <a:xfrm>
              <a:off x="1544594"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F</a:t>
              </a:r>
              <a:endParaRPr lang="en-US" sz="1000" dirty="0">
                <a:solidFill>
                  <a:schemeClr val="tx1"/>
                </a:solidFill>
                <a:latin typeface="Arial" pitchFamily="34" charset="0"/>
                <a:cs typeface="Arial" pitchFamily="34" charset="0"/>
              </a:endParaRPr>
            </a:p>
          </p:txBody>
        </p:sp>
      </p:grpSp>
      <p:grpSp>
        <p:nvGrpSpPr>
          <p:cNvPr id="101" name="Group 100"/>
          <p:cNvGrpSpPr/>
          <p:nvPr/>
        </p:nvGrpSpPr>
        <p:grpSpPr>
          <a:xfrm>
            <a:off x="5399899" y="5016843"/>
            <a:ext cx="1717591" cy="246221"/>
            <a:chOff x="284203" y="5016843"/>
            <a:chExt cx="1717591" cy="246221"/>
          </a:xfrm>
        </p:grpSpPr>
        <p:sp>
          <p:nvSpPr>
            <p:cNvPr id="102" name="TextBox 101"/>
            <p:cNvSpPr txBox="1"/>
            <p:nvPr/>
          </p:nvSpPr>
          <p:spPr>
            <a:xfrm>
              <a:off x="284203"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A</a:t>
              </a:r>
              <a:endParaRPr lang="en-US" sz="1000" dirty="0">
                <a:solidFill>
                  <a:schemeClr val="tx1"/>
                </a:solidFill>
                <a:latin typeface="Arial" pitchFamily="34" charset="0"/>
                <a:cs typeface="Arial" pitchFamily="34" charset="0"/>
              </a:endParaRPr>
            </a:p>
          </p:txBody>
        </p:sp>
        <p:sp>
          <p:nvSpPr>
            <p:cNvPr id="103" name="TextBox 102"/>
            <p:cNvSpPr txBox="1"/>
            <p:nvPr/>
          </p:nvSpPr>
          <p:spPr>
            <a:xfrm>
              <a:off x="49426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B</a:t>
              </a:r>
              <a:endParaRPr lang="en-US" sz="1000" dirty="0">
                <a:solidFill>
                  <a:schemeClr val="tx1"/>
                </a:solidFill>
                <a:latin typeface="Arial" pitchFamily="34" charset="0"/>
                <a:cs typeface="Arial" pitchFamily="34" charset="0"/>
              </a:endParaRPr>
            </a:p>
          </p:txBody>
        </p:sp>
        <p:sp>
          <p:nvSpPr>
            <p:cNvPr id="104" name="TextBox 103"/>
            <p:cNvSpPr txBox="1"/>
            <p:nvPr/>
          </p:nvSpPr>
          <p:spPr>
            <a:xfrm>
              <a:off x="840257"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C</a:t>
              </a:r>
              <a:endParaRPr lang="en-US" sz="1000" dirty="0">
                <a:solidFill>
                  <a:schemeClr val="tx1"/>
                </a:solidFill>
                <a:latin typeface="Arial" pitchFamily="34" charset="0"/>
                <a:cs typeface="Arial" pitchFamily="34" charset="0"/>
              </a:endParaRPr>
            </a:p>
          </p:txBody>
        </p:sp>
        <p:sp>
          <p:nvSpPr>
            <p:cNvPr id="105" name="TextBox 104"/>
            <p:cNvSpPr txBox="1"/>
            <p:nvPr/>
          </p:nvSpPr>
          <p:spPr>
            <a:xfrm>
              <a:off x="1025609"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D</a:t>
              </a:r>
              <a:endParaRPr lang="en-US" sz="1000" dirty="0">
                <a:solidFill>
                  <a:schemeClr val="tx1"/>
                </a:solidFill>
                <a:latin typeface="Arial" pitchFamily="34" charset="0"/>
                <a:cs typeface="Arial" pitchFamily="34" charset="0"/>
              </a:endParaRPr>
            </a:p>
          </p:txBody>
        </p:sp>
        <p:sp>
          <p:nvSpPr>
            <p:cNvPr id="106" name="TextBox 105"/>
            <p:cNvSpPr txBox="1"/>
            <p:nvPr/>
          </p:nvSpPr>
          <p:spPr>
            <a:xfrm>
              <a:off x="137159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E</a:t>
              </a:r>
              <a:endParaRPr lang="en-US" sz="1000" dirty="0">
                <a:solidFill>
                  <a:schemeClr val="tx1"/>
                </a:solidFill>
                <a:latin typeface="Arial" pitchFamily="34" charset="0"/>
                <a:cs typeface="Arial" pitchFamily="34" charset="0"/>
              </a:endParaRPr>
            </a:p>
          </p:txBody>
        </p:sp>
        <p:sp>
          <p:nvSpPr>
            <p:cNvPr id="107" name="TextBox 106"/>
            <p:cNvSpPr txBox="1"/>
            <p:nvPr/>
          </p:nvSpPr>
          <p:spPr>
            <a:xfrm>
              <a:off x="1544594"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F</a:t>
              </a:r>
              <a:endParaRPr lang="en-US" sz="1000" dirty="0">
                <a:solidFill>
                  <a:schemeClr val="tx1"/>
                </a:solidFill>
                <a:latin typeface="Arial" pitchFamily="34" charset="0"/>
                <a:cs typeface="Arial" pitchFamily="34" charset="0"/>
              </a:endParaRPr>
            </a:p>
          </p:txBody>
        </p:sp>
      </p:grpSp>
      <p:grpSp>
        <p:nvGrpSpPr>
          <p:cNvPr id="108" name="Group 107"/>
          <p:cNvGrpSpPr/>
          <p:nvPr/>
        </p:nvGrpSpPr>
        <p:grpSpPr>
          <a:xfrm>
            <a:off x="7105131" y="5016843"/>
            <a:ext cx="1717591" cy="246221"/>
            <a:chOff x="284203" y="5016843"/>
            <a:chExt cx="1717591" cy="246221"/>
          </a:xfrm>
        </p:grpSpPr>
        <p:sp>
          <p:nvSpPr>
            <p:cNvPr id="109" name="TextBox 108"/>
            <p:cNvSpPr txBox="1"/>
            <p:nvPr/>
          </p:nvSpPr>
          <p:spPr>
            <a:xfrm>
              <a:off x="284203"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A</a:t>
              </a:r>
              <a:endParaRPr lang="en-US" sz="1000" dirty="0">
                <a:solidFill>
                  <a:schemeClr val="tx1"/>
                </a:solidFill>
                <a:latin typeface="Arial" pitchFamily="34" charset="0"/>
                <a:cs typeface="Arial" pitchFamily="34" charset="0"/>
              </a:endParaRPr>
            </a:p>
          </p:txBody>
        </p:sp>
        <p:sp>
          <p:nvSpPr>
            <p:cNvPr id="110" name="TextBox 109"/>
            <p:cNvSpPr txBox="1"/>
            <p:nvPr/>
          </p:nvSpPr>
          <p:spPr>
            <a:xfrm>
              <a:off x="49426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B</a:t>
              </a:r>
              <a:endParaRPr lang="en-US" sz="1000" dirty="0">
                <a:solidFill>
                  <a:schemeClr val="tx1"/>
                </a:solidFill>
                <a:latin typeface="Arial" pitchFamily="34" charset="0"/>
                <a:cs typeface="Arial" pitchFamily="34" charset="0"/>
              </a:endParaRPr>
            </a:p>
          </p:txBody>
        </p:sp>
        <p:sp>
          <p:nvSpPr>
            <p:cNvPr id="111" name="TextBox 110"/>
            <p:cNvSpPr txBox="1"/>
            <p:nvPr/>
          </p:nvSpPr>
          <p:spPr>
            <a:xfrm>
              <a:off x="840257"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C</a:t>
              </a:r>
              <a:endParaRPr lang="en-US" sz="1000" dirty="0">
                <a:solidFill>
                  <a:schemeClr val="tx1"/>
                </a:solidFill>
                <a:latin typeface="Arial" pitchFamily="34" charset="0"/>
                <a:cs typeface="Arial" pitchFamily="34" charset="0"/>
              </a:endParaRPr>
            </a:p>
          </p:txBody>
        </p:sp>
        <p:sp>
          <p:nvSpPr>
            <p:cNvPr id="112" name="TextBox 111"/>
            <p:cNvSpPr txBox="1"/>
            <p:nvPr/>
          </p:nvSpPr>
          <p:spPr>
            <a:xfrm>
              <a:off x="1025609"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D</a:t>
              </a:r>
              <a:endParaRPr lang="en-US" sz="1000" dirty="0">
                <a:solidFill>
                  <a:schemeClr val="tx1"/>
                </a:solidFill>
                <a:latin typeface="Arial" pitchFamily="34" charset="0"/>
                <a:cs typeface="Arial" pitchFamily="34" charset="0"/>
              </a:endParaRPr>
            </a:p>
          </p:txBody>
        </p:sp>
        <p:sp>
          <p:nvSpPr>
            <p:cNvPr id="113" name="TextBox 112"/>
            <p:cNvSpPr txBox="1"/>
            <p:nvPr/>
          </p:nvSpPr>
          <p:spPr>
            <a:xfrm>
              <a:off x="137159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E</a:t>
              </a:r>
              <a:endParaRPr lang="en-US" sz="1000" dirty="0">
                <a:solidFill>
                  <a:schemeClr val="tx1"/>
                </a:solidFill>
                <a:latin typeface="Arial" pitchFamily="34" charset="0"/>
                <a:cs typeface="Arial" pitchFamily="34" charset="0"/>
              </a:endParaRPr>
            </a:p>
          </p:txBody>
        </p:sp>
        <p:sp>
          <p:nvSpPr>
            <p:cNvPr id="114" name="TextBox 113"/>
            <p:cNvSpPr txBox="1"/>
            <p:nvPr/>
          </p:nvSpPr>
          <p:spPr>
            <a:xfrm>
              <a:off x="1544594"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F</a:t>
              </a:r>
              <a:endParaRPr lang="en-US" sz="1000" dirty="0">
                <a:solidFill>
                  <a:schemeClr val="tx1"/>
                </a:solidFill>
                <a:latin typeface="Arial" pitchFamily="34" charset="0"/>
                <a:cs typeface="Arial" pitchFamily="34" charset="0"/>
              </a:endParaRPr>
            </a:p>
          </p:txBody>
        </p:sp>
      </p:grpSp>
      <p:sp>
        <p:nvSpPr>
          <p:cNvPr id="115" name="TextBox 114"/>
          <p:cNvSpPr txBox="1"/>
          <p:nvPr/>
        </p:nvSpPr>
        <p:spPr>
          <a:xfrm>
            <a:off x="1652227" y="1720005"/>
            <a:ext cx="234360" cy="215444"/>
          </a:xfrm>
          <a:prstGeom prst="rect">
            <a:avLst/>
          </a:prstGeom>
          <a:noFill/>
        </p:spPr>
        <p:txBody>
          <a:bodyPr wrap="none" rtlCol="0">
            <a:spAutoFit/>
          </a:bodyPr>
          <a:lstStyle/>
          <a:p>
            <a:r>
              <a:rPr lang="en-US" sz="800" dirty="0" smtClean="0">
                <a:solidFill>
                  <a:schemeClr val="tx1"/>
                </a:solidFill>
              </a:rPr>
              <a:t>E</a:t>
            </a:r>
            <a:endParaRPr lang="en-US" sz="800" dirty="0">
              <a:solidFill>
                <a:schemeClr val="tx1"/>
              </a:solidFill>
            </a:endParaRPr>
          </a:p>
        </p:txBody>
      </p:sp>
      <p:sp>
        <p:nvSpPr>
          <p:cNvPr id="116" name="TextBox 115"/>
          <p:cNvSpPr txBox="1"/>
          <p:nvPr/>
        </p:nvSpPr>
        <p:spPr>
          <a:xfrm>
            <a:off x="4444854" y="4500276"/>
            <a:ext cx="247184" cy="215444"/>
          </a:xfrm>
          <a:prstGeom prst="rect">
            <a:avLst/>
          </a:prstGeom>
          <a:noFill/>
        </p:spPr>
        <p:txBody>
          <a:bodyPr wrap="none" rtlCol="0">
            <a:spAutoFit/>
          </a:bodyPr>
          <a:lstStyle/>
          <a:p>
            <a:r>
              <a:rPr lang="en-US" sz="800" dirty="0" smtClean="0">
                <a:solidFill>
                  <a:schemeClr val="tx1"/>
                </a:solidFill>
              </a:rPr>
              <a:t>D</a:t>
            </a:r>
            <a:endParaRPr lang="en-US" sz="800" dirty="0">
              <a:solidFill>
                <a:schemeClr val="tx1"/>
              </a:solidFill>
            </a:endParaRPr>
          </a:p>
        </p:txBody>
      </p:sp>
      <p:sp>
        <p:nvSpPr>
          <p:cNvPr id="117" name="TextBox 116"/>
          <p:cNvSpPr txBox="1"/>
          <p:nvPr/>
        </p:nvSpPr>
        <p:spPr>
          <a:xfrm>
            <a:off x="8411373" y="2547908"/>
            <a:ext cx="231154" cy="215444"/>
          </a:xfrm>
          <a:prstGeom prst="rect">
            <a:avLst/>
          </a:prstGeom>
          <a:noFill/>
        </p:spPr>
        <p:txBody>
          <a:bodyPr wrap="none" rtlCol="0">
            <a:spAutoFit/>
          </a:bodyPr>
          <a:lstStyle/>
          <a:p>
            <a:r>
              <a:rPr lang="en-US" sz="800" smtClean="0">
                <a:solidFill>
                  <a:schemeClr val="tx1"/>
                </a:solidFill>
              </a:rPr>
              <a:t>F</a:t>
            </a:r>
            <a:endParaRPr lang="en-US" sz="800" dirty="0">
              <a:solidFill>
                <a:schemeClr val="tx1"/>
              </a:solidFill>
            </a:endParaRPr>
          </a:p>
        </p:txBody>
      </p:sp>
    </p:spTree>
    <p:extLst>
      <p:ext uri="{BB962C8B-B14F-4D97-AF65-F5344CB8AC3E}">
        <p14:creationId xmlns:p14="http://schemas.microsoft.com/office/powerpoint/2010/main" val="735709235"/>
      </p:ext>
    </p:extLst>
  </p:cSld>
  <p:clrMapOvr>
    <a:masterClrMapping/>
  </p:clrMapOvr>
  <p:timing>
    <p:tnLst>
      <p:par>
        <p:cTn id="1" dur="indefinite" restart="never" nodeType="tmRoot"/>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199</a:t>
            </a:fld>
            <a:r>
              <a:rPr lang="en-US" smtClean="0"/>
              <a:t> -</a:t>
            </a:r>
            <a:endParaRPr lang="en-US"/>
          </a:p>
        </p:txBody>
      </p:sp>
      <p:cxnSp>
        <p:nvCxnSpPr>
          <p:cNvPr id="91" name="Straight Connector 90"/>
          <p:cNvCxnSpPr/>
          <p:nvPr/>
        </p:nvCxnSpPr>
        <p:spPr bwMode="auto">
          <a:xfrm>
            <a:off x="2901315" y="1171575"/>
            <a:ext cx="0" cy="4136157"/>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Straight Connector 91"/>
          <p:cNvCxnSpPr/>
          <p:nvPr/>
        </p:nvCxnSpPr>
        <p:spPr bwMode="auto">
          <a:xfrm>
            <a:off x="6035040" y="1171575"/>
            <a:ext cx="0" cy="4136157"/>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8" name="Title 1"/>
          <p:cNvSpPr txBox="1">
            <a:spLocks/>
          </p:cNvSpPr>
          <p:nvPr/>
        </p:nvSpPr>
        <p:spPr>
          <a:xfrm>
            <a:off x="139147" y="125380"/>
            <a:ext cx="8933291" cy="5715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Knowledge of Deep Vein Thrombosis Symptoms</a:t>
            </a:r>
            <a:endParaRPr lang="en-US" sz="2400" kern="0" dirty="0"/>
          </a:p>
        </p:txBody>
      </p:sp>
      <p:grpSp>
        <p:nvGrpSpPr>
          <p:cNvPr id="6" name="Group 5"/>
          <p:cNvGrpSpPr/>
          <p:nvPr/>
        </p:nvGrpSpPr>
        <p:grpSpPr>
          <a:xfrm>
            <a:off x="251348" y="1317774"/>
            <a:ext cx="2425176" cy="486337"/>
            <a:chOff x="251348" y="771956"/>
            <a:chExt cx="2425176" cy="486337"/>
          </a:xfrm>
        </p:grpSpPr>
        <p:sp>
          <p:nvSpPr>
            <p:cNvPr id="117" name="Rounded Rectangle 116"/>
            <p:cNvSpPr/>
            <p:nvPr/>
          </p:nvSpPr>
          <p:spPr bwMode="auto">
            <a:xfrm>
              <a:off x="251348"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86" name="TextBox 85"/>
            <p:cNvSpPr txBox="1"/>
            <p:nvPr/>
          </p:nvSpPr>
          <p:spPr>
            <a:xfrm>
              <a:off x="649761" y="857652"/>
              <a:ext cx="140987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Males (A)</a:t>
              </a:r>
              <a:endParaRPr lang="en-US" sz="1400" b="1" dirty="0">
                <a:solidFill>
                  <a:schemeClr val="tx2"/>
                </a:solidFill>
                <a:latin typeface="Arial" panose="020B0604020202020204" pitchFamily="34" charset="0"/>
                <a:cs typeface="Arial" panose="020B0604020202020204" pitchFamily="34" charset="0"/>
              </a:endParaRPr>
            </a:p>
          </p:txBody>
        </p:sp>
        <p:sp>
          <p:nvSpPr>
            <p:cNvPr id="80" name="Oval 79"/>
            <p:cNvSpPr/>
            <p:nvPr/>
          </p:nvSpPr>
          <p:spPr>
            <a:xfrm>
              <a:off x="2022544" y="771956"/>
              <a:ext cx="486337" cy="486337"/>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1" name="Freeform 9"/>
            <p:cNvSpPr>
              <a:spLocks noEditPoints="1"/>
            </p:cNvSpPr>
            <p:nvPr/>
          </p:nvSpPr>
          <p:spPr bwMode="auto">
            <a:xfrm>
              <a:off x="2194733" y="816611"/>
              <a:ext cx="148296" cy="401891"/>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grpSp>
        <p:nvGrpSpPr>
          <p:cNvPr id="9" name="Group 8"/>
          <p:cNvGrpSpPr/>
          <p:nvPr/>
        </p:nvGrpSpPr>
        <p:grpSpPr>
          <a:xfrm>
            <a:off x="3194574" y="1317774"/>
            <a:ext cx="2425176" cy="486337"/>
            <a:chOff x="3194574" y="780911"/>
            <a:chExt cx="2425176" cy="486337"/>
          </a:xfrm>
        </p:grpSpPr>
        <p:sp>
          <p:nvSpPr>
            <p:cNvPr id="152" name="Rounded Rectangle 151"/>
            <p:cNvSpPr/>
            <p:nvPr/>
          </p:nvSpPr>
          <p:spPr bwMode="auto">
            <a:xfrm>
              <a:off x="3194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89" name="TextBox 88"/>
            <p:cNvSpPr txBox="1"/>
            <p:nvPr/>
          </p:nvSpPr>
          <p:spPr>
            <a:xfrm>
              <a:off x="3238325" y="857652"/>
              <a:ext cx="234332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Females (B)</a:t>
              </a:r>
              <a:endParaRPr lang="en-US" sz="1400" b="1" dirty="0">
                <a:solidFill>
                  <a:schemeClr val="tx2"/>
                </a:solidFill>
                <a:latin typeface="Arial" panose="020B0604020202020204" pitchFamily="34" charset="0"/>
                <a:cs typeface="Arial" panose="020B0604020202020204" pitchFamily="34" charset="0"/>
              </a:endParaRPr>
            </a:p>
          </p:txBody>
        </p:sp>
        <p:sp>
          <p:nvSpPr>
            <p:cNvPr id="82" name="Oval 81"/>
            <p:cNvSpPr/>
            <p:nvPr/>
          </p:nvSpPr>
          <p:spPr>
            <a:xfrm>
              <a:off x="4977371" y="780911"/>
              <a:ext cx="486337" cy="486337"/>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3" name="Freeform 5"/>
            <p:cNvSpPr>
              <a:spLocks noEditPoints="1"/>
            </p:cNvSpPr>
            <p:nvPr/>
          </p:nvSpPr>
          <p:spPr bwMode="auto">
            <a:xfrm>
              <a:off x="5131599" y="831534"/>
              <a:ext cx="183758" cy="392017"/>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dirty="0"/>
            </a:p>
          </p:txBody>
        </p:sp>
      </p:grpSp>
      <p:grpSp>
        <p:nvGrpSpPr>
          <p:cNvPr id="10" name="Group 9"/>
          <p:cNvGrpSpPr/>
          <p:nvPr/>
        </p:nvGrpSpPr>
        <p:grpSpPr>
          <a:xfrm>
            <a:off x="6242574" y="1288817"/>
            <a:ext cx="2425176" cy="544250"/>
            <a:chOff x="6242574" y="755417"/>
            <a:chExt cx="2425176" cy="544250"/>
          </a:xfrm>
        </p:grpSpPr>
        <p:sp>
          <p:nvSpPr>
            <p:cNvPr id="153" name="Rounded Rectangle 152"/>
            <p:cNvSpPr/>
            <p:nvPr/>
          </p:nvSpPr>
          <p:spPr bwMode="auto">
            <a:xfrm>
              <a:off x="6242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90" name="TextBox 89"/>
            <p:cNvSpPr txBox="1"/>
            <p:nvPr/>
          </p:nvSpPr>
          <p:spPr>
            <a:xfrm>
              <a:off x="6343475" y="857652"/>
              <a:ext cx="222902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Locale</a:t>
              </a:r>
              <a:endParaRPr lang="en-US" sz="1400" b="1" dirty="0">
                <a:solidFill>
                  <a:schemeClr val="tx2"/>
                </a:solidFill>
                <a:latin typeface="Arial" panose="020B0604020202020204" pitchFamily="34" charset="0"/>
                <a:cs typeface="Arial" panose="020B0604020202020204" pitchFamily="34" charset="0"/>
              </a:endParaRPr>
            </a:p>
          </p:txBody>
        </p:sp>
        <p:grpSp>
          <p:nvGrpSpPr>
            <p:cNvPr id="84" name="Group 83"/>
            <p:cNvGrpSpPr/>
            <p:nvPr/>
          </p:nvGrpSpPr>
          <p:grpSpPr>
            <a:xfrm>
              <a:off x="7966980" y="755417"/>
              <a:ext cx="544250" cy="544250"/>
              <a:chOff x="5780183" y="381000"/>
              <a:chExt cx="838200" cy="838200"/>
            </a:xfrm>
          </p:grpSpPr>
          <p:sp>
            <p:nvSpPr>
              <p:cNvPr id="85" name="Oval 84"/>
              <p:cNvSpPr/>
              <p:nvPr/>
            </p:nvSpPr>
            <p:spPr>
              <a:xfrm>
                <a:off x="5780183" y="381000"/>
                <a:ext cx="838200" cy="83820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grpSp>
            <p:nvGrpSpPr>
              <p:cNvPr id="87" name="Group 86"/>
              <p:cNvGrpSpPr/>
              <p:nvPr/>
            </p:nvGrpSpPr>
            <p:grpSpPr>
              <a:xfrm>
                <a:off x="5854700" y="457200"/>
                <a:ext cx="685800" cy="685800"/>
                <a:chOff x="6265862" y="2439988"/>
                <a:chExt cx="1962150" cy="1962150"/>
              </a:xfrm>
              <a:solidFill>
                <a:schemeClr val="bg1"/>
              </a:solidFill>
            </p:grpSpPr>
            <p:sp>
              <p:nvSpPr>
                <p:cNvPr id="88" name="Freeform 5"/>
                <p:cNvSpPr>
                  <a:spLocks/>
                </p:cNvSpPr>
                <p:nvPr/>
              </p:nvSpPr>
              <p:spPr bwMode="auto">
                <a:xfrm>
                  <a:off x="7513637" y="2903538"/>
                  <a:ext cx="82550" cy="123825"/>
                </a:xfrm>
                <a:custGeom>
                  <a:avLst/>
                  <a:gdLst/>
                  <a:ahLst/>
                  <a:cxnLst>
                    <a:cxn ang="0">
                      <a:pos x="8" y="112"/>
                    </a:cxn>
                    <a:cxn ang="0">
                      <a:pos x="38" y="105"/>
                    </a:cxn>
                    <a:cxn ang="0">
                      <a:pos x="75" y="97"/>
                    </a:cxn>
                    <a:cxn ang="0">
                      <a:pos x="75" y="82"/>
                    </a:cxn>
                    <a:cxn ang="0">
                      <a:pos x="16" y="0"/>
                    </a:cxn>
                    <a:cxn ang="0">
                      <a:pos x="8" y="112"/>
                    </a:cxn>
                  </a:cxnLst>
                  <a:rect l="0" t="0" r="r" b="b"/>
                  <a:pathLst>
                    <a:path w="75" h="113">
                      <a:moveTo>
                        <a:pt x="8" y="112"/>
                      </a:moveTo>
                      <a:cubicBezTo>
                        <a:pt x="22" y="113"/>
                        <a:pt x="24" y="103"/>
                        <a:pt x="38" y="105"/>
                      </a:cubicBezTo>
                      <a:cubicBezTo>
                        <a:pt x="59" y="111"/>
                        <a:pt x="58" y="94"/>
                        <a:pt x="75" y="97"/>
                      </a:cubicBezTo>
                      <a:cubicBezTo>
                        <a:pt x="75" y="92"/>
                        <a:pt x="75" y="87"/>
                        <a:pt x="75" y="82"/>
                      </a:cubicBezTo>
                      <a:cubicBezTo>
                        <a:pt x="44" y="67"/>
                        <a:pt x="55" y="9"/>
                        <a:pt x="16" y="0"/>
                      </a:cubicBezTo>
                      <a:cubicBezTo>
                        <a:pt x="0" y="40"/>
                        <a:pt x="39" y="72"/>
                        <a:pt x="8" y="11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97" name="Freeform 6"/>
                <p:cNvSpPr>
                  <a:spLocks/>
                </p:cNvSpPr>
                <p:nvPr/>
              </p:nvSpPr>
              <p:spPr bwMode="auto">
                <a:xfrm>
                  <a:off x="7477125" y="2952750"/>
                  <a:ext cx="47625" cy="49213"/>
                </a:xfrm>
                <a:custGeom>
                  <a:avLst/>
                  <a:gdLst/>
                  <a:ahLst/>
                  <a:cxnLst>
                    <a:cxn ang="0">
                      <a:pos x="33" y="0"/>
                    </a:cxn>
                    <a:cxn ang="0">
                      <a:pos x="3" y="45"/>
                    </a:cxn>
                    <a:cxn ang="0">
                      <a:pos x="41" y="45"/>
                    </a:cxn>
                    <a:cxn ang="0">
                      <a:pos x="33" y="0"/>
                    </a:cxn>
                  </a:cxnLst>
                  <a:rect l="0" t="0" r="r" b="b"/>
                  <a:pathLst>
                    <a:path w="42" h="45">
                      <a:moveTo>
                        <a:pt x="33" y="0"/>
                      </a:moveTo>
                      <a:cubicBezTo>
                        <a:pt x="9" y="1"/>
                        <a:pt x="0" y="17"/>
                        <a:pt x="3" y="45"/>
                      </a:cubicBezTo>
                      <a:cubicBezTo>
                        <a:pt x="16" y="45"/>
                        <a:pt x="28" y="45"/>
                        <a:pt x="41" y="45"/>
                      </a:cubicBezTo>
                      <a:cubicBezTo>
                        <a:pt x="42" y="26"/>
                        <a:pt x="42" y="9"/>
                        <a:pt x="33"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4" name="Freeform 7"/>
                <p:cNvSpPr>
                  <a:spLocks/>
                </p:cNvSpPr>
                <p:nvPr/>
              </p:nvSpPr>
              <p:spPr bwMode="auto">
                <a:xfrm>
                  <a:off x="7366000" y="2779713"/>
                  <a:ext cx="90488" cy="50800"/>
                </a:xfrm>
                <a:custGeom>
                  <a:avLst/>
                  <a:gdLst/>
                  <a:ahLst/>
                  <a:cxnLst>
                    <a:cxn ang="0">
                      <a:pos x="82" y="15"/>
                    </a:cxn>
                    <a:cxn ang="0">
                      <a:pos x="75" y="0"/>
                    </a:cxn>
                    <a:cxn ang="0">
                      <a:pos x="0" y="0"/>
                    </a:cxn>
                    <a:cxn ang="0">
                      <a:pos x="22" y="44"/>
                    </a:cxn>
                    <a:cxn ang="0">
                      <a:pos x="82" y="15"/>
                    </a:cxn>
                  </a:cxnLst>
                  <a:rect l="0" t="0" r="r" b="b"/>
                  <a:pathLst>
                    <a:path w="82" h="45">
                      <a:moveTo>
                        <a:pt x="82" y="15"/>
                      </a:moveTo>
                      <a:cubicBezTo>
                        <a:pt x="82" y="7"/>
                        <a:pt x="76" y="6"/>
                        <a:pt x="75" y="0"/>
                      </a:cubicBezTo>
                      <a:cubicBezTo>
                        <a:pt x="45" y="7"/>
                        <a:pt x="30" y="7"/>
                        <a:pt x="0" y="0"/>
                      </a:cubicBezTo>
                      <a:cubicBezTo>
                        <a:pt x="0" y="22"/>
                        <a:pt x="16" y="29"/>
                        <a:pt x="22" y="44"/>
                      </a:cubicBezTo>
                      <a:cubicBezTo>
                        <a:pt x="53" y="45"/>
                        <a:pt x="81" y="43"/>
                        <a:pt x="82" y="1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5" name="Freeform 8"/>
                <p:cNvSpPr>
                  <a:spLocks/>
                </p:cNvSpPr>
                <p:nvPr/>
              </p:nvSpPr>
              <p:spPr bwMode="auto">
                <a:xfrm>
                  <a:off x="7218362" y="2787650"/>
                  <a:ext cx="131763" cy="147638"/>
                </a:xfrm>
                <a:custGeom>
                  <a:avLst/>
                  <a:gdLst/>
                  <a:ahLst/>
                  <a:cxnLst>
                    <a:cxn ang="0">
                      <a:pos x="8" y="112"/>
                    </a:cxn>
                    <a:cxn ang="0">
                      <a:pos x="37" y="127"/>
                    </a:cxn>
                    <a:cxn ang="0">
                      <a:pos x="37" y="134"/>
                    </a:cxn>
                    <a:cxn ang="0">
                      <a:pos x="112" y="82"/>
                    </a:cxn>
                    <a:cxn ang="0">
                      <a:pos x="8" y="112"/>
                    </a:cxn>
                  </a:cxnLst>
                  <a:rect l="0" t="0" r="r" b="b"/>
                  <a:pathLst>
                    <a:path w="120" h="134">
                      <a:moveTo>
                        <a:pt x="8" y="112"/>
                      </a:moveTo>
                      <a:cubicBezTo>
                        <a:pt x="12" y="122"/>
                        <a:pt x="36" y="113"/>
                        <a:pt x="37" y="127"/>
                      </a:cubicBezTo>
                      <a:cubicBezTo>
                        <a:pt x="33" y="127"/>
                        <a:pt x="29" y="133"/>
                        <a:pt x="37" y="134"/>
                      </a:cubicBezTo>
                      <a:cubicBezTo>
                        <a:pt x="64" y="119"/>
                        <a:pt x="100" y="113"/>
                        <a:pt x="112" y="82"/>
                      </a:cubicBezTo>
                      <a:cubicBezTo>
                        <a:pt x="120" y="0"/>
                        <a:pt x="0" y="21"/>
                        <a:pt x="8" y="11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6" name="Freeform 9"/>
                <p:cNvSpPr>
                  <a:spLocks/>
                </p:cNvSpPr>
                <p:nvPr/>
              </p:nvSpPr>
              <p:spPr bwMode="auto">
                <a:xfrm>
                  <a:off x="6831012" y="3395663"/>
                  <a:ext cx="52388" cy="36513"/>
                </a:xfrm>
                <a:custGeom>
                  <a:avLst/>
                  <a:gdLst/>
                  <a:ahLst/>
                  <a:cxnLst>
                    <a:cxn ang="0">
                      <a:pos x="0" y="16"/>
                    </a:cxn>
                    <a:cxn ang="0">
                      <a:pos x="45" y="1"/>
                    </a:cxn>
                    <a:cxn ang="0">
                      <a:pos x="0" y="16"/>
                    </a:cxn>
                  </a:cxnLst>
                  <a:rect l="0" t="0" r="r" b="b"/>
                  <a:pathLst>
                    <a:path w="48" h="33">
                      <a:moveTo>
                        <a:pt x="0" y="16"/>
                      </a:moveTo>
                      <a:cubicBezTo>
                        <a:pt x="18" y="21"/>
                        <a:pt x="48" y="33"/>
                        <a:pt x="45" y="1"/>
                      </a:cubicBezTo>
                      <a:cubicBezTo>
                        <a:pt x="24" y="0"/>
                        <a:pt x="7" y="3"/>
                        <a:pt x="0" y="1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7" name="Freeform 10"/>
                <p:cNvSpPr>
                  <a:spLocks/>
                </p:cNvSpPr>
                <p:nvPr/>
              </p:nvSpPr>
              <p:spPr bwMode="auto">
                <a:xfrm>
                  <a:off x="6732587" y="3328988"/>
                  <a:ext cx="98425" cy="69850"/>
                </a:xfrm>
                <a:custGeom>
                  <a:avLst/>
                  <a:gdLst/>
                  <a:ahLst/>
                  <a:cxnLst>
                    <a:cxn ang="0">
                      <a:pos x="0" y="32"/>
                    </a:cxn>
                    <a:cxn ang="0">
                      <a:pos x="89" y="62"/>
                    </a:cxn>
                    <a:cxn ang="0">
                      <a:pos x="0" y="32"/>
                    </a:cxn>
                  </a:cxnLst>
                  <a:rect l="0" t="0" r="r" b="b"/>
                  <a:pathLst>
                    <a:path w="89" h="63">
                      <a:moveTo>
                        <a:pt x="0" y="32"/>
                      </a:moveTo>
                      <a:cubicBezTo>
                        <a:pt x="43" y="29"/>
                        <a:pt x="49" y="63"/>
                        <a:pt x="89" y="62"/>
                      </a:cubicBezTo>
                      <a:cubicBezTo>
                        <a:pt x="71" y="45"/>
                        <a:pt x="20" y="0"/>
                        <a:pt x="0" y="3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8" name="Freeform 11"/>
                <p:cNvSpPr>
                  <a:spLocks noEditPoints="1"/>
                </p:cNvSpPr>
                <p:nvPr/>
              </p:nvSpPr>
              <p:spPr bwMode="auto">
                <a:xfrm>
                  <a:off x="6265862" y="2439988"/>
                  <a:ext cx="1962150" cy="1962150"/>
                </a:xfrm>
                <a:custGeom>
                  <a:avLst/>
                  <a:gdLst/>
                  <a:ahLst/>
                  <a:cxnLst>
                    <a:cxn ang="0">
                      <a:pos x="887" y="1775"/>
                    </a:cxn>
                    <a:cxn ang="0">
                      <a:pos x="1442" y="330"/>
                    </a:cxn>
                    <a:cxn ang="0">
                      <a:pos x="1442" y="330"/>
                    </a:cxn>
                    <a:cxn ang="0">
                      <a:pos x="564" y="171"/>
                    </a:cxn>
                    <a:cxn ang="0">
                      <a:pos x="163" y="580"/>
                    </a:cxn>
                    <a:cxn ang="0">
                      <a:pos x="203" y="786"/>
                    </a:cxn>
                    <a:cxn ang="0">
                      <a:pos x="438" y="1080"/>
                    </a:cxn>
                    <a:cxn ang="0">
                      <a:pos x="603" y="1605"/>
                    </a:cxn>
                    <a:cxn ang="0">
                      <a:pos x="749" y="1342"/>
                    </a:cxn>
                    <a:cxn ang="0">
                      <a:pos x="720" y="1074"/>
                    </a:cxn>
                    <a:cxn ang="0">
                      <a:pos x="526" y="941"/>
                    </a:cxn>
                    <a:cxn ang="0">
                      <a:pos x="429" y="903"/>
                    </a:cxn>
                    <a:cxn ang="0">
                      <a:pos x="362" y="866"/>
                    </a:cxn>
                    <a:cxn ang="0">
                      <a:pos x="459" y="807"/>
                    </a:cxn>
                    <a:cxn ang="0">
                      <a:pos x="645" y="576"/>
                    </a:cxn>
                    <a:cxn ang="0">
                      <a:pos x="623" y="553"/>
                    </a:cxn>
                    <a:cxn ang="0">
                      <a:pos x="682" y="524"/>
                    </a:cxn>
                    <a:cxn ang="0">
                      <a:pos x="660" y="390"/>
                    </a:cxn>
                    <a:cxn ang="0">
                      <a:pos x="556" y="345"/>
                    </a:cxn>
                    <a:cxn ang="0">
                      <a:pos x="496" y="449"/>
                    </a:cxn>
                    <a:cxn ang="0">
                      <a:pos x="489" y="330"/>
                    </a:cxn>
                    <a:cxn ang="0">
                      <a:pos x="541" y="345"/>
                    </a:cxn>
                    <a:cxn ang="0">
                      <a:pos x="586" y="256"/>
                    </a:cxn>
                    <a:cxn ang="0">
                      <a:pos x="638" y="367"/>
                    </a:cxn>
                    <a:cxn ang="0">
                      <a:pos x="675" y="323"/>
                    </a:cxn>
                    <a:cxn ang="0">
                      <a:pos x="608" y="211"/>
                    </a:cxn>
                    <a:cxn ang="0">
                      <a:pos x="519" y="271"/>
                    </a:cxn>
                    <a:cxn ang="0">
                      <a:pos x="444" y="241"/>
                    </a:cxn>
                    <a:cxn ang="0">
                      <a:pos x="468" y="223"/>
                    </a:cxn>
                    <a:cxn ang="0">
                      <a:pos x="586" y="189"/>
                    </a:cxn>
                    <a:cxn ang="0">
                      <a:pos x="757" y="256"/>
                    </a:cxn>
                    <a:cxn ang="0">
                      <a:pos x="769" y="260"/>
                    </a:cxn>
                    <a:cxn ang="0">
                      <a:pos x="1025" y="256"/>
                    </a:cxn>
                    <a:cxn ang="0">
                      <a:pos x="1040" y="122"/>
                    </a:cxn>
                    <a:cxn ang="0">
                      <a:pos x="1226" y="390"/>
                    </a:cxn>
                    <a:cxn ang="0">
                      <a:pos x="1271" y="472"/>
                    </a:cxn>
                    <a:cxn ang="0">
                      <a:pos x="1151" y="554"/>
                    </a:cxn>
                    <a:cxn ang="0">
                      <a:pos x="1122" y="606"/>
                    </a:cxn>
                    <a:cxn ang="0">
                      <a:pos x="1174" y="687"/>
                    </a:cxn>
                    <a:cxn ang="0">
                      <a:pos x="1256" y="606"/>
                    </a:cxn>
                    <a:cxn ang="0">
                      <a:pos x="1352" y="658"/>
                    </a:cxn>
                    <a:cxn ang="0">
                      <a:pos x="1419" y="650"/>
                    </a:cxn>
                    <a:cxn ang="0">
                      <a:pos x="1472" y="762"/>
                    </a:cxn>
                    <a:cxn ang="0">
                      <a:pos x="1352" y="762"/>
                    </a:cxn>
                    <a:cxn ang="0">
                      <a:pos x="1092" y="777"/>
                    </a:cxn>
                    <a:cxn ang="0">
                      <a:pos x="1226" y="1022"/>
                    </a:cxn>
                    <a:cxn ang="0">
                      <a:pos x="1323" y="1439"/>
                    </a:cxn>
                    <a:cxn ang="0">
                      <a:pos x="1620" y="970"/>
                    </a:cxn>
                    <a:cxn ang="0">
                      <a:pos x="1671" y="829"/>
                    </a:cxn>
                  </a:cxnLst>
                  <a:rect l="0" t="0" r="r" b="b"/>
                  <a:pathLst>
                    <a:path w="1775" h="1775">
                      <a:moveTo>
                        <a:pt x="887" y="0"/>
                      </a:moveTo>
                      <a:cubicBezTo>
                        <a:pt x="398" y="0"/>
                        <a:pt x="0" y="398"/>
                        <a:pt x="0" y="887"/>
                      </a:cubicBezTo>
                      <a:cubicBezTo>
                        <a:pt x="0" y="1377"/>
                        <a:pt x="398" y="1775"/>
                        <a:pt x="887" y="1775"/>
                      </a:cubicBezTo>
                      <a:cubicBezTo>
                        <a:pt x="1377" y="1775"/>
                        <a:pt x="1775" y="1377"/>
                        <a:pt x="1775" y="887"/>
                      </a:cubicBezTo>
                      <a:cubicBezTo>
                        <a:pt x="1775" y="398"/>
                        <a:pt x="1377" y="0"/>
                        <a:pt x="887" y="0"/>
                      </a:cubicBezTo>
                      <a:close/>
                      <a:moveTo>
                        <a:pt x="1442" y="330"/>
                      </a:moveTo>
                      <a:cubicBezTo>
                        <a:pt x="1451" y="339"/>
                        <a:pt x="1458" y="348"/>
                        <a:pt x="1466" y="357"/>
                      </a:cubicBezTo>
                      <a:cubicBezTo>
                        <a:pt x="1454" y="364"/>
                        <a:pt x="1448" y="342"/>
                        <a:pt x="1442" y="330"/>
                      </a:cubicBezTo>
                      <a:cubicBezTo>
                        <a:pt x="1442" y="330"/>
                        <a:pt x="1442" y="330"/>
                        <a:pt x="1442" y="330"/>
                      </a:cubicBezTo>
                      <a:close/>
                      <a:moveTo>
                        <a:pt x="564" y="171"/>
                      </a:moveTo>
                      <a:cubicBezTo>
                        <a:pt x="561" y="173"/>
                        <a:pt x="557" y="175"/>
                        <a:pt x="554" y="176"/>
                      </a:cubicBezTo>
                      <a:cubicBezTo>
                        <a:pt x="557" y="174"/>
                        <a:pt x="561" y="172"/>
                        <a:pt x="564" y="171"/>
                      </a:cubicBezTo>
                      <a:close/>
                      <a:moveTo>
                        <a:pt x="887" y="1674"/>
                      </a:moveTo>
                      <a:cubicBezTo>
                        <a:pt x="453" y="1674"/>
                        <a:pt x="100" y="1321"/>
                        <a:pt x="100" y="887"/>
                      </a:cubicBezTo>
                      <a:cubicBezTo>
                        <a:pt x="100" y="778"/>
                        <a:pt x="123" y="674"/>
                        <a:pt x="163" y="580"/>
                      </a:cubicBezTo>
                      <a:cubicBezTo>
                        <a:pt x="156" y="597"/>
                        <a:pt x="150" y="614"/>
                        <a:pt x="145" y="631"/>
                      </a:cubicBezTo>
                      <a:cubicBezTo>
                        <a:pt x="147" y="707"/>
                        <a:pt x="166" y="787"/>
                        <a:pt x="217" y="837"/>
                      </a:cubicBezTo>
                      <a:cubicBezTo>
                        <a:pt x="216" y="817"/>
                        <a:pt x="204" y="807"/>
                        <a:pt x="203" y="786"/>
                      </a:cubicBezTo>
                      <a:cubicBezTo>
                        <a:pt x="227" y="801"/>
                        <a:pt x="242" y="826"/>
                        <a:pt x="239" y="867"/>
                      </a:cubicBezTo>
                      <a:cubicBezTo>
                        <a:pt x="316" y="923"/>
                        <a:pt x="421" y="950"/>
                        <a:pt x="475" y="1029"/>
                      </a:cubicBezTo>
                      <a:cubicBezTo>
                        <a:pt x="467" y="1050"/>
                        <a:pt x="451" y="1064"/>
                        <a:pt x="438" y="1080"/>
                      </a:cubicBezTo>
                      <a:cubicBezTo>
                        <a:pt x="417" y="1179"/>
                        <a:pt x="535" y="1226"/>
                        <a:pt x="549" y="1309"/>
                      </a:cubicBezTo>
                      <a:cubicBezTo>
                        <a:pt x="566" y="1414"/>
                        <a:pt x="517" y="1521"/>
                        <a:pt x="546" y="1579"/>
                      </a:cubicBezTo>
                      <a:cubicBezTo>
                        <a:pt x="565" y="1589"/>
                        <a:pt x="584" y="1597"/>
                        <a:pt x="603" y="1605"/>
                      </a:cubicBezTo>
                      <a:cubicBezTo>
                        <a:pt x="616" y="1544"/>
                        <a:pt x="599" y="1498"/>
                        <a:pt x="675" y="1476"/>
                      </a:cubicBezTo>
                      <a:cubicBezTo>
                        <a:pt x="681" y="1455"/>
                        <a:pt x="665" y="1457"/>
                        <a:pt x="668" y="1439"/>
                      </a:cubicBezTo>
                      <a:cubicBezTo>
                        <a:pt x="710" y="1451"/>
                        <a:pt x="743" y="1391"/>
                        <a:pt x="749" y="1342"/>
                      </a:cubicBezTo>
                      <a:cubicBezTo>
                        <a:pt x="769" y="1333"/>
                        <a:pt x="789" y="1322"/>
                        <a:pt x="809" y="1313"/>
                      </a:cubicBezTo>
                      <a:cubicBezTo>
                        <a:pt x="808" y="1235"/>
                        <a:pt x="854" y="1204"/>
                        <a:pt x="861" y="1134"/>
                      </a:cubicBezTo>
                      <a:cubicBezTo>
                        <a:pt x="812" y="1116"/>
                        <a:pt x="773" y="1088"/>
                        <a:pt x="720" y="1074"/>
                      </a:cubicBezTo>
                      <a:cubicBezTo>
                        <a:pt x="720" y="1062"/>
                        <a:pt x="720" y="1050"/>
                        <a:pt x="720" y="1037"/>
                      </a:cubicBezTo>
                      <a:cubicBezTo>
                        <a:pt x="690" y="1010"/>
                        <a:pt x="633" y="1009"/>
                        <a:pt x="623" y="963"/>
                      </a:cubicBezTo>
                      <a:cubicBezTo>
                        <a:pt x="574" y="962"/>
                        <a:pt x="543" y="956"/>
                        <a:pt x="526" y="941"/>
                      </a:cubicBezTo>
                      <a:cubicBezTo>
                        <a:pt x="498" y="945"/>
                        <a:pt x="496" y="975"/>
                        <a:pt x="467" y="978"/>
                      </a:cubicBezTo>
                      <a:cubicBezTo>
                        <a:pt x="466" y="970"/>
                        <a:pt x="458" y="972"/>
                        <a:pt x="452" y="970"/>
                      </a:cubicBezTo>
                      <a:cubicBezTo>
                        <a:pt x="414" y="965"/>
                        <a:pt x="427" y="936"/>
                        <a:pt x="429" y="903"/>
                      </a:cubicBezTo>
                      <a:cubicBezTo>
                        <a:pt x="419" y="899"/>
                        <a:pt x="391" y="912"/>
                        <a:pt x="392" y="896"/>
                      </a:cubicBezTo>
                      <a:cubicBezTo>
                        <a:pt x="391" y="877"/>
                        <a:pt x="396" y="865"/>
                        <a:pt x="407" y="859"/>
                      </a:cubicBezTo>
                      <a:cubicBezTo>
                        <a:pt x="403" y="833"/>
                        <a:pt x="360" y="843"/>
                        <a:pt x="362" y="866"/>
                      </a:cubicBezTo>
                      <a:cubicBezTo>
                        <a:pt x="360" y="866"/>
                        <a:pt x="357" y="866"/>
                        <a:pt x="355" y="866"/>
                      </a:cubicBezTo>
                      <a:cubicBezTo>
                        <a:pt x="239" y="839"/>
                        <a:pt x="362" y="715"/>
                        <a:pt x="429" y="754"/>
                      </a:cubicBezTo>
                      <a:cubicBezTo>
                        <a:pt x="435" y="776"/>
                        <a:pt x="441" y="797"/>
                        <a:pt x="459" y="807"/>
                      </a:cubicBezTo>
                      <a:cubicBezTo>
                        <a:pt x="481" y="792"/>
                        <a:pt x="451" y="746"/>
                        <a:pt x="467" y="739"/>
                      </a:cubicBezTo>
                      <a:cubicBezTo>
                        <a:pt x="476" y="727"/>
                        <a:pt x="482" y="710"/>
                        <a:pt x="504" y="710"/>
                      </a:cubicBezTo>
                      <a:cubicBezTo>
                        <a:pt x="518" y="625"/>
                        <a:pt x="610" y="599"/>
                        <a:pt x="645" y="576"/>
                      </a:cubicBezTo>
                      <a:cubicBezTo>
                        <a:pt x="645" y="573"/>
                        <a:pt x="645" y="571"/>
                        <a:pt x="645" y="568"/>
                      </a:cubicBezTo>
                      <a:cubicBezTo>
                        <a:pt x="645" y="561"/>
                        <a:pt x="636" y="563"/>
                        <a:pt x="630" y="561"/>
                      </a:cubicBezTo>
                      <a:cubicBezTo>
                        <a:pt x="626" y="560"/>
                        <a:pt x="622" y="560"/>
                        <a:pt x="623" y="553"/>
                      </a:cubicBezTo>
                      <a:cubicBezTo>
                        <a:pt x="620" y="536"/>
                        <a:pt x="637" y="537"/>
                        <a:pt x="630" y="516"/>
                      </a:cubicBezTo>
                      <a:cubicBezTo>
                        <a:pt x="654" y="547"/>
                        <a:pt x="677" y="508"/>
                        <a:pt x="705" y="501"/>
                      </a:cubicBezTo>
                      <a:cubicBezTo>
                        <a:pt x="701" y="512"/>
                        <a:pt x="693" y="519"/>
                        <a:pt x="682" y="524"/>
                      </a:cubicBezTo>
                      <a:cubicBezTo>
                        <a:pt x="677" y="529"/>
                        <a:pt x="664" y="560"/>
                        <a:pt x="690" y="553"/>
                      </a:cubicBezTo>
                      <a:cubicBezTo>
                        <a:pt x="707" y="553"/>
                        <a:pt x="712" y="566"/>
                        <a:pt x="735" y="561"/>
                      </a:cubicBezTo>
                      <a:cubicBezTo>
                        <a:pt x="724" y="494"/>
                        <a:pt x="683" y="459"/>
                        <a:pt x="660" y="390"/>
                      </a:cubicBezTo>
                      <a:cubicBezTo>
                        <a:pt x="636" y="380"/>
                        <a:pt x="654" y="414"/>
                        <a:pt x="630" y="405"/>
                      </a:cubicBezTo>
                      <a:cubicBezTo>
                        <a:pt x="605" y="406"/>
                        <a:pt x="620" y="366"/>
                        <a:pt x="601" y="360"/>
                      </a:cubicBezTo>
                      <a:cubicBezTo>
                        <a:pt x="574" y="365"/>
                        <a:pt x="563" y="344"/>
                        <a:pt x="556" y="345"/>
                      </a:cubicBezTo>
                      <a:cubicBezTo>
                        <a:pt x="556" y="350"/>
                        <a:pt x="555" y="354"/>
                        <a:pt x="549" y="352"/>
                      </a:cubicBezTo>
                      <a:cubicBezTo>
                        <a:pt x="551" y="449"/>
                        <a:pt x="529" y="434"/>
                        <a:pt x="504" y="494"/>
                      </a:cubicBezTo>
                      <a:cubicBezTo>
                        <a:pt x="504" y="476"/>
                        <a:pt x="491" y="472"/>
                        <a:pt x="496" y="449"/>
                      </a:cubicBezTo>
                      <a:cubicBezTo>
                        <a:pt x="486" y="450"/>
                        <a:pt x="480" y="446"/>
                        <a:pt x="474" y="442"/>
                      </a:cubicBezTo>
                      <a:cubicBezTo>
                        <a:pt x="449" y="432"/>
                        <a:pt x="421" y="425"/>
                        <a:pt x="415" y="397"/>
                      </a:cubicBezTo>
                      <a:cubicBezTo>
                        <a:pt x="436" y="372"/>
                        <a:pt x="454" y="342"/>
                        <a:pt x="489" y="330"/>
                      </a:cubicBezTo>
                      <a:cubicBezTo>
                        <a:pt x="483" y="349"/>
                        <a:pt x="517" y="365"/>
                        <a:pt x="519" y="352"/>
                      </a:cubicBezTo>
                      <a:cubicBezTo>
                        <a:pt x="511" y="352"/>
                        <a:pt x="509" y="339"/>
                        <a:pt x="519" y="338"/>
                      </a:cubicBezTo>
                      <a:cubicBezTo>
                        <a:pt x="529" y="337"/>
                        <a:pt x="535" y="341"/>
                        <a:pt x="541" y="345"/>
                      </a:cubicBezTo>
                      <a:cubicBezTo>
                        <a:pt x="542" y="326"/>
                        <a:pt x="530" y="322"/>
                        <a:pt x="519" y="315"/>
                      </a:cubicBezTo>
                      <a:cubicBezTo>
                        <a:pt x="527" y="296"/>
                        <a:pt x="555" y="297"/>
                        <a:pt x="549" y="263"/>
                      </a:cubicBezTo>
                      <a:cubicBezTo>
                        <a:pt x="525" y="253"/>
                        <a:pt x="575" y="256"/>
                        <a:pt x="586" y="256"/>
                      </a:cubicBezTo>
                      <a:cubicBezTo>
                        <a:pt x="580" y="279"/>
                        <a:pt x="606" y="270"/>
                        <a:pt x="601" y="293"/>
                      </a:cubicBezTo>
                      <a:cubicBezTo>
                        <a:pt x="599" y="316"/>
                        <a:pt x="574" y="316"/>
                        <a:pt x="556" y="323"/>
                      </a:cubicBezTo>
                      <a:cubicBezTo>
                        <a:pt x="589" y="332"/>
                        <a:pt x="610" y="353"/>
                        <a:pt x="638" y="367"/>
                      </a:cubicBezTo>
                      <a:cubicBezTo>
                        <a:pt x="656" y="353"/>
                        <a:pt x="623" y="340"/>
                        <a:pt x="660" y="352"/>
                      </a:cubicBezTo>
                      <a:cubicBezTo>
                        <a:pt x="661" y="334"/>
                        <a:pt x="662" y="316"/>
                        <a:pt x="645" y="315"/>
                      </a:cubicBezTo>
                      <a:cubicBezTo>
                        <a:pt x="653" y="292"/>
                        <a:pt x="665" y="324"/>
                        <a:pt x="675" y="323"/>
                      </a:cubicBezTo>
                      <a:cubicBezTo>
                        <a:pt x="683" y="318"/>
                        <a:pt x="683" y="306"/>
                        <a:pt x="697" y="308"/>
                      </a:cubicBezTo>
                      <a:cubicBezTo>
                        <a:pt x="653" y="269"/>
                        <a:pt x="654" y="213"/>
                        <a:pt x="578" y="218"/>
                      </a:cubicBezTo>
                      <a:cubicBezTo>
                        <a:pt x="554" y="210"/>
                        <a:pt x="598" y="210"/>
                        <a:pt x="608" y="211"/>
                      </a:cubicBezTo>
                      <a:cubicBezTo>
                        <a:pt x="606" y="200"/>
                        <a:pt x="586" y="208"/>
                        <a:pt x="586" y="196"/>
                      </a:cubicBezTo>
                      <a:cubicBezTo>
                        <a:pt x="559" y="212"/>
                        <a:pt x="497" y="192"/>
                        <a:pt x="496" y="233"/>
                      </a:cubicBezTo>
                      <a:cubicBezTo>
                        <a:pt x="491" y="259"/>
                        <a:pt x="527" y="243"/>
                        <a:pt x="519" y="271"/>
                      </a:cubicBezTo>
                      <a:cubicBezTo>
                        <a:pt x="512" y="274"/>
                        <a:pt x="505" y="277"/>
                        <a:pt x="504" y="285"/>
                      </a:cubicBezTo>
                      <a:cubicBezTo>
                        <a:pt x="494" y="257"/>
                        <a:pt x="470" y="276"/>
                        <a:pt x="467" y="233"/>
                      </a:cubicBezTo>
                      <a:cubicBezTo>
                        <a:pt x="455" y="231"/>
                        <a:pt x="454" y="240"/>
                        <a:pt x="444" y="241"/>
                      </a:cubicBezTo>
                      <a:cubicBezTo>
                        <a:pt x="438" y="262"/>
                        <a:pt x="455" y="260"/>
                        <a:pt x="452" y="278"/>
                      </a:cubicBezTo>
                      <a:cubicBezTo>
                        <a:pt x="424" y="244"/>
                        <a:pt x="420" y="291"/>
                        <a:pt x="380" y="287"/>
                      </a:cubicBezTo>
                      <a:cubicBezTo>
                        <a:pt x="408" y="263"/>
                        <a:pt x="437" y="242"/>
                        <a:pt x="468" y="223"/>
                      </a:cubicBezTo>
                      <a:cubicBezTo>
                        <a:pt x="480" y="220"/>
                        <a:pt x="489" y="214"/>
                        <a:pt x="495" y="206"/>
                      </a:cubicBezTo>
                      <a:cubicBezTo>
                        <a:pt x="504" y="201"/>
                        <a:pt x="512" y="196"/>
                        <a:pt x="521" y="191"/>
                      </a:cubicBezTo>
                      <a:cubicBezTo>
                        <a:pt x="539" y="193"/>
                        <a:pt x="560" y="191"/>
                        <a:pt x="586" y="189"/>
                      </a:cubicBezTo>
                      <a:cubicBezTo>
                        <a:pt x="593" y="175"/>
                        <a:pt x="601" y="163"/>
                        <a:pt x="611" y="152"/>
                      </a:cubicBezTo>
                      <a:cubicBezTo>
                        <a:pt x="626" y="146"/>
                        <a:pt x="641" y="140"/>
                        <a:pt x="656" y="135"/>
                      </a:cubicBezTo>
                      <a:cubicBezTo>
                        <a:pt x="682" y="183"/>
                        <a:pt x="790" y="161"/>
                        <a:pt x="757" y="256"/>
                      </a:cubicBezTo>
                      <a:cubicBezTo>
                        <a:pt x="758" y="262"/>
                        <a:pt x="765" y="263"/>
                        <a:pt x="769" y="260"/>
                      </a:cubicBezTo>
                      <a:cubicBezTo>
                        <a:pt x="770" y="259"/>
                        <a:pt x="771" y="257"/>
                        <a:pt x="772" y="256"/>
                      </a:cubicBezTo>
                      <a:cubicBezTo>
                        <a:pt x="772" y="258"/>
                        <a:pt x="771" y="259"/>
                        <a:pt x="769" y="260"/>
                      </a:cubicBezTo>
                      <a:cubicBezTo>
                        <a:pt x="753" y="294"/>
                        <a:pt x="763" y="382"/>
                        <a:pt x="817" y="397"/>
                      </a:cubicBezTo>
                      <a:cubicBezTo>
                        <a:pt x="838" y="383"/>
                        <a:pt x="845" y="356"/>
                        <a:pt x="861" y="337"/>
                      </a:cubicBezTo>
                      <a:cubicBezTo>
                        <a:pt x="894" y="289"/>
                        <a:pt x="971" y="283"/>
                        <a:pt x="1025" y="256"/>
                      </a:cubicBezTo>
                      <a:cubicBezTo>
                        <a:pt x="988" y="228"/>
                        <a:pt x="1051" y="199"/>
                        <a:pt x="1025" y="166"/>
                      </a:cubicBezTo>
                      <a:cubicBezTo>
                        <a:pt x="1028" y="155"/>
                        <a:pt x="1035" y="169"/>
                        <a:pt x="1047" y="166"/>
                      </a:cubicBezTo>
                      <a:cubicBezTo>
                        <a:pt x="1047" y="149"/>
                        <a:pt x="1035" y="144"/>
                        <a:pt x="1040" y="122"/>
                      </a:cubicBezTo>
                      <a:cubicBezTo>
                        <a:pt x="1044" y="121"/>
                        <a:pt x="1047" y="120"/>
                        <a:pt x="1050" y="118"/>
                      </a:cubicBezTo>
                      <a:cubicBezTo>
                        <a:pt x="1167" y="142"/>
                        <a:pt x="1274" y="193"/>
                        <a:pt x="1365" y="264"/>
                      </a:cubicBezTo>
                      <a:cubicBezTo>
                        <a:pt x="1287" y="274"/>
                        <a:pt x="1273" y="348"/>
                        <a:pt x="1226" y="390"/>
                      </a:cubicBezTo>
                      <a:cubicBezTo>
                        <a:pt x="1236" y="399"/>
                        <a:pt x="1231" y="425"/>
                        <a:pt x="1241" y="434"/>
                      </a:cubicBezTo>
                      <a:cubicBezTo>
                        <a:pt x="1249" y="428"/>
                        <a:pt x="1261" y="425"/>
                        <a:pt x="1278" y="427"/>
                      </a:cubicBezTo>
                      <a:cubicBezTo>
                        <a:pt x="1284" y="432"/>
                        <a:pt x="1298" y="478"/>
                        <a:pt x="1271" y="472"/>
                      </a:cubicBezTo>
                      <a:cubicBezTo>
                        <a:pt x="1268" y="454"/>
                        <a:pt x="1272" y="443"/>
                        <a:pt x="1278" y="434"/>
                      </a:cubicBezTo>
                      <a:cubicBezTo>
                        <a:pt x="1239" y="462"/>
                        <a:pt x="1237" y="528"/>
                        <a:pt x="1174" y="531"/>
                      </a:cubicBezTo>
                      <a:cubicBezTo>
                        <a:pt x="1176" y="548"/>
                        <a:pt x="1152" y="539"/>
                        <a:pt x="1151" y="554"/>
                      </a:cubicBezTo>
                      <a:cubicBezTo>
                        <a:pt x="1159" y="571"/>
                        <a:pt x="1177" y="577"/>
                        <a:pt x="1174" y="606"/>
                      </a:cubicBezTo>
                      <a:cubicBezTo>
                        <a:pt x="1171" y="606"/>
                        <a:pt x="1169" y="606"/>
                        <a:pt x="1166" y="606"/>
                      </a:cubicBezTo>
                      <a:cubicBezTo>
                        <a:pt x="1160" y="626"/>
                        <a:pt x="1143" y="595"/>
                        <a:pt x="1122" y="606"/>
                      </a:cubicBezTo>
                      <a:cubicBezTo>
                        <a:pt x="1099" y="610"/>
                        <a:pt x="1110" y="649"/>
                        <a:pt x="1099" y="665"/>
                      </a:cubicBezTo>
                      <a:cubicBezTo>
                        <a:pt x="1097" y="677"/>
                        <a:pt x="1106" y="678"/>
                        <a:pt x="1107" y="687"/>
                      </a:cubicBezTo>
                      <a:cubicBezTo>
                        <a:pt x="1129" y="687"/>
                        <a:pt x="1151" y="687"/>
                        <a:pt x="1174" y="687"/>
                      </a:cubicBezTo>
                      <a:cubicBezTo>
                        <a:pt x="1175" y="679"/>
                        <a:pt x="1182" y="676"/>
                        <a:pt x="1189" y="673"/>
                      </a:cubicBezTo>
                      <a:cubicBezTo>
                        <a:pt x="1189" y="663"/>
                        <a:pt x="1189" y="653"/>
                        <a:pt x="1189" y="643"/>
                      </a:cubicBezTo>
                      <a:cubicBezTo>
                        <a:pt x="1212" y="631"/>
                        <a:pt x="1229" y="614"/>
                        <a:pt x="1256" y="606"/>
                      </a:cubicBezTo>
                      <a:cubicBezTo>
                        <a:pt x="1266" y="608"/>
                        <a:pt x="1262" y="624"/>
                        <a:pt x="1263" y="635"/>
                      </a:cubicBezTo>
                      <a:cubicBezTo>
                        <a:pt x="1270" y="605"/>
                        <a:pt x="1353" y="671"/>
                        <a:pt x="1300" y="680"/>
                      </a:cubicBezTo>
                      <a:cubicBezTo>
                        <a:pt x="1324" y="708"/>
                        <a:pt x="1330" y="656"/>
                        <a:pt x="1352" y="658"/>
                      </a:cubicBezTo>
                      <a:cubicBezTo>
                        <a:pt x="1356" y="672"/>
                        <a:pt x="1374" y="671"/>
                        <a:pt x="1367" y="695"/>
                      </a:cubicBezTo>
                      <a:cubicBezTo>
                        <a:pt x="1372" y="695"/>
                        <a:pt x="1377" y="695"/>
                        <a:pt x="1382" y="695"/>
                      </a:cubicBezTo>
                      <a:cubicBezTo>
                        <a:pt x="1412" y="686"/>
                        <a:pt x="1372" y="647"/>
                        <a:pt x="1419" y="650"/>
                      </a:cubicBezTo>
                      <a:cubicBezTo>
                        <a:pt x="1409" y="660"/>
                        <a:pt x="1409" y="685"/>
                        <a:pt x="1419" y="695"/>
                      </a:cubicBezTo>
                      <a:cubicBezTo>
                        <a:pt x="1441" y="706"/>
                        <a:pt x="1480" y="699"/>
                        <a:pt x="1486" y="725"/>
                      </a:cubicBezTo>
                      <a:cubicBezTo>
                        <a:pt x="1482" y="738"/>
                        <a:pt x="1483" y="756"/>
                        <a:pt x="1472" y="762"/>
                      </a:cubicBezTo>
                      <a:cubicBezTo>
                        <a:pt x="1471" y="745"/>
                        <a:pt x="1440" y="759"/>
                        <a:pt x="1427" y="754"/>
                      </a:cubicBezTo>
                      <a:cubicBezTo>
                        <a:pt x="1392" y="767"/>
                        <a:pt x="1398" y="746"/>
                        <a:pt x="1375" y="732"/>
                      </a:cubicBezTo>
                      <a:cubicBezTo>
                        <a:pt x="1364" y="739"/>
                        <a:pt x="1351" y="743"/>
                        <a:pt x="1352" y="762"/>
                      </a:cubicBezTo>
                      <a:cubicBezTo>
                        <a:pt x="1329" y="751"/>
                        <a:pt x="1315" y="730"/>
                        <a:pt x="1285" y="725"/>
                      </a:cubicBezTo>
                      <a:cubicBezTo>
                        <a:pt x="1285" y="715"/>
                        <a:pt x="1285" y="705"/>
                        <a:pt x="1285" y="695"/>
                      </a:cubicBezTo>
                      <a:cubicBezTo>
                        <a:pt x="1229" y="674"/>
                        <a:pt x="1088" y="688"/>
                        <a:pt x="1092" y="777"/>
                      </a:cubicBezTo>
                      <a:cubicBezTo>
                        <a:pt x="1009" y="807"/>
                        <a:pt x="1050" y="883"/>
                        <a:pt x="1025" y="955"/>
                      </a:cubicBezTo>
                      <a:cubicBezTo>
                        <a:pt x="1052" y="980"/>
                        <a:pt x="1066" y="1019"/>
                        <a:pt x="1099" y="1037"/>
                      </a:cubicBezTo>
                      <a:cubicBezTo>
                        <a:pt x="1146" y="1032"/>
                        <a:pt x="1179" y="1038"/>
                        <a:pt x="1226" y="1022"/>
                      </a:cubicBezTo>
                      <a:cubicBezTo>
                        <a:pt x="1224" y="1047"/>
                        <a:pt x="1253" y="1040"/>
                        <a:pt x="1263" y="1052"/>
                      </a:cubicBezTo>
                      <a:cubicBezTo>
                        <a:pt x="1258" y="1141"/>
                        <a:pt x="1328" y="1189"/>
                        <a:pt x="1278" y="1261"/>
                      </a:cubicBezTo>
                      <a:cubicBezTo>
                        <a:pt x="1302" y="1311"/>
                        <a:pt x="1303" y="1385"/>
                        <a:pt x="1323" y="1439"/>
                      </a:cubicBezTo>
                      <a:cubicBezTo>
                        <a:pt x="1443" y="1457"/>
                        <a:pt x="1448" y="1297"/>
                        <a:pt x="1524" y="1246"/>
                      </a:cubicBezTo>
                      <a:cubicBezTo>
                        <a:pt x="1528" y="1191"/>
                        <a:pt x="1525" y="1176"/>
                        <a:pt x="1524" y="1119"/>
                      </a:cubicBezTo>
                      <a:cubicBezTo>
                        <a:pt x="1560" y="1074"/>
                        <a:pt x="1613" y="1045"/>
                        <a:pt x="1620" y="970"/>
                      </a:cubicBezTo>
                      <a:cubicBezTo>
                        <a:pt x="1603" y="953"/>
                        <a:pt x="1574" y="994"/>
                        <a:pt x="1561" y="963"/>
                      </a:cubicBezTo>
                      <a:cubicBezTo>
                        <a:pt x="1604" y="933"/>
                        <a:pt x="1705" y="902"/>
                        <a:pt x="1658" y="829"/>
                      </a:cubicBezTo>
                      <a:cubicBezTo>
                        <a:pt x="1662" y="829"/>
                        <a:pt x="1667" y="829"/>
                        <a:pt x="1671" y="829"/>
                      </a:cubicBezTo>
                      <a:cubicBezTo>
                        <a:pt x="1673" y="848"/>
                        <a:pt x="1674" y="868"/>
                        <a:pt x="1674" y="887"/>
                      </a:cubicBezTo>
                      <a:cubicBezTo>
                        <a:pt x="1674" y="1321"/>
                        <a:pt x="1321" y="1674"/>
                        <a:pt x="887" y="167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grpSp>
      </p:grpSp>
      <p:sp>
        <p:nvSpPr>
          <p:cNvPr id="114" name="TextBox 113"/>
          <p:cNvSpPr txBox="1"/>
          <p:nvPr/>
        </p:nvSpPr>
        <p:spPr>
          <a:xfrm>
            <a:off x="1759250" y="586800"/>
            <a:ext cx="5295824" cy="584775"/>
          </a:xfrm>
          <a:prstGeom prst="rect">
            <a:avLst/>
          </a:prstGeom>
          <a:noFill/>
        </p:spPr>
        <p:txBody>
          <a:bodyPr wrap="square" rtlCol="0">
            <a:spAutoFit/>
          </a:bodyPr>
          <a:lstStyle/>
          <a:p>
            <a:pPr algn="ctr"/>
            <a:r>
              <a:rPr lang="en-US" sz="1600" i="1" dirty="0" smtClean="0">
                <a:solidFill>
                  <a:schemeClr val="tx1"/>
                </a:solidFill>
                <a:latin typeface="Arial" panose="020B0604020202020204" pitchFamily="34" charset="0"/>
                <a:cs typeface="Arial" panose="020B0604020202020204" pitchFamily="34" charset="0"/>
              </a:rPr>
              <a:t>Proportion of Adults which Claim to Know </a:t>
            </a:r>
          </a:p>
          <a:p>
            <a:pPr algn="ctr"/>
            <a:r>
              <a:rPr lang="en-US" sz="1600" i="1" dirty="0" smtClean="0">
                <a:solidFill>
                  <a:schemeClr val="tx1"/>
                </a:solidFill>
                <a:latin typeface="Arial" panose="020B0604020202020204" pitchFamily="34" charset="0"/>
                <a:cs typeface="Arial" panose="020B0604020202020204" pitchFamily="34" charset="0"/>
              </a:rPr>
              <a:t>What a DVT Would Feel Like</a:t>
            </a:r>
          </a:p>
        </p:txBody>
      </p:sp>
      <p:graphicFrame>
        <p:nvGraphicFramePr>
          <p:cNvPr id="14" name="Chart 13"/>
          <p:cNvGraphicFramePr/>
          <p:nvPr>
            <p:extLst>
              <p:ext uri="{D42A27DB-BD31-4B8C-83A1-F6EECF244321}">
                <p14:modId xmlns:p14="http://schemas.microsoft.com/office/powerpoint/2010/main" val="3452993831"/>
              </p:ext>
            </p:extLst>
          </p:nvPr>
        </p:nvGraphicFramePr>
        <p:xfrm>
          <a:off x="356389" y="1833067"/>
          <a:ext cx="2215094" cy="1476729"/>
        </p:xfrm>
        <a:graphic>
          <a:graphicData uri="http://schemas.openxmlformats.org/drawingml/2006/chart">
            <c:chart xmlns:c="http://schemas.openxmlformats.org/drawingml/2006/chart" xmlns:r="http://schemas.openxmlformats.org/officeDocument/2006/relationships" r:id="rId2"/>
          </a:graphicData>
        </a:graphic>
      </p:graphicFrame>
      <p:sp>
        <p:nvSpPr>
          <p:cNvPr id="116" name="TextBox 115"/>
          <p:cNvSpPr txBox="1"/>
          <p:nvPr/>
        </p:nvSpPr>
        <p:spPr>
          <a:xfrm>
            <a:off x="893792" y="1833067"/>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18-39</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66" name="Chart 165"/>
          <p:cNvGraphicFramePr/>
          <p:nvPr>
            <p:extLst>
              <p:ext uri="{D42A27DB-BD31-4B8C-83A1-F6EECF244321}">
                <p14:modId xmlns:p14="http://schemas.microsoft.com/office/powerpoint/2010/main" val="2448620787"/>
              </p:ext>
            </p:extLst>
          </p:nvPr>
        </p:nvGraphicFramePr>
        <p:xfrm>
          <a:off x="356389" y="3095516"/>
          <a:ext cx="2215094" cy="1476729"/>
        </p:xfrm>
        <a:graphic>
          <a:graphicData uri="http://schemas.openxmlformats.org/drawingml/2006/chart">
            <c:chart xmlns:c="http://schemas.openxmlformats.org/drawingml/2006/chart" xmlns:r="http://schemas.openxmlformats.org/officeDocument/2006/relationships" r:id="rId3"/>
          </a:graphicData>
        </a:graphic>
      </p:graphicFrame>
      <p:sp>
        <p:nvSpPr>
          <p:cNvPr id="167" name="TextBox 166"/>
          <p:cNvSpPr txBox="1"/>
          <p:nvPr/>
        </p:nvSpPr>
        <p:spPr>
          <a:xfrm>
            <a:off x="893792" y="3095516"/>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40-64</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68" name="Chart 167"/>
          <p:cNvGraphicFramePr/>
          <p:nvPr>
            <p:extLst>
              <p:ext uri="{D42A27DB-BD31-4B8C-83A1-F6EECF244321}">
                <p14:modId xmlns:p14="http://schemas.microsoft.com/office/powerpoint/2010/main" val="460531176"/>
              </p:ext>
            </p:extLst>
          </p:nvPr>
        </p:nvGraphicFramePr>
        <p:xfrm>
          <a:off x="372830" y="4433392"/>
          <a:ext cx="2215094" cy="1476729"/>
        </p:xfrm>
        <a:graphic>
          <a:graphicData uri="http://schemas.openxmlformats.org/drawingml/2006/chart">
            <c:chart xmlns:c="http://schemas.openxmlformats.org/drawingml/2006/chart" xmlns:r="http://schemas.openxmlformats.org/officeDocument/2006/relationships" r:id="rId4"/>
          </a:graphicData>
        </a:graphic>
      </p:graphicFrame>
      <p:sp>
        <p:nvSpPr>
          <p:cNvPr id="169" name="TextBox 168"/>
          <p:cNvSpPr txBox="1"/>
          <p:nvPr/>
        </p:nvSpPr>
        <p:spPr>
          <a:xfrm>
            <a:off x="910233" y="4433392"/>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65+</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0" name="Chart 169"/>
          <p:cNvGraphicFramePr/>
          <p:nvPr>
            <p:extLst>
              <p:ext uri="{D42A27DB-BD31-4B8C-83A1-F6EECF244321}">
                <p14:modId xmlns:p14="http://schemas.microsoft.com/office/powerpoint/2010/main" val="1144074551"/>
              </p:ext>
            </p:extLst>
          </p:nvPr>
        </p:nvGraphicFramePr>
        <p:xfrm>
          <a:off x="3251989" y="1842592"/>
          <a:ext cx="2215094" cy="1476729"/>
        </p:xfrm>
        <a:graphic>
          <a:graphicData uri="http://schemas.openxmlformats.org/drawingml/2006/chart">
            <c:chart xmlns:c="http://schemas.openxmlformats.org/drawingml/2006/chart" xmlns:r="http://schemas.openxmlformats.org/officeDocument/2006/relationships" r:id="rId5"/>
          </a:graphicData>
        </a:graphic>
      </p:graphicFrame>
      <p:sp>
        <p:nvSpPr>
          <p:cNvPr id="171" name="TextBox 170"/>
          <p:cNvSpPr txBox="1"/>
          <p:nvPr/>
        </p:nvSpPr>
        <p:spPr>
          <a:xfrm>
            <a:off x="3789392" y="1842592"/>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18-39</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2" name="Chart 171"/>
          <p:cNvGraphicFramePr/>
          <p:nvPr>
            <p:extLst>
              <p:ext uri="{D42A27DB-BD31-4B8C-83A1-F6EECF244321}">
                <p14:modId xmlns:p14="http://schemas.microsoft.com/office/powerpoint/2010/main" val="3402624308"/>
              </p:ext>
            </p:extLst>
          </p:nvPr>
        </p:nvGraphicFramePr>
        <p:xfrm>
          <a:off x="3251989" y="3105041"/>
          <a:ext cx="2215094" cy="1476729"/>
        </p:xfrm>
        <a:graphic>
          <a:graphicData uri="http://schemas.openxmlformats.org/drawingml/2006/chart">
            <c:chart xmlns:c="http://schemas.openxmlformats.org/drawingml/2006/chart" xmlns:r="http://schemas.openxmlformats.org/officeDocument/2006/relationships" r:id="rId6"/>
          </a:graphicData>
        </a:graphic>
      </p:graphicFrame>
      <p:sp>
        <p:nvSpPr>
          <p:cNvPr id="173" name="TextBox 172"/>
          <p:cNvSpPr txBox="1"/>
          <p:nvPr/>
        </p:nvSpPr>
        <p:spPr>
          <a:xfrm>
            <a:off x="3789392" y="3105041"/>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40-64</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4" name="Chart 173"/>
          <p:cNvGraphicFramePr/>
          <p:nvPr>
            <p:extLst>
              <p:ext uri="{D42A27DB-BD31-4B8C-83A1-F6EECF244321}">
                <p14:modId xmlns:p14="http://schemas.microsoft.com/office/powerpoint/2010/main" val="456080202"/>
              </p:ext>
            </p:extLst>
          </p:nvPr>
        </p:nvGraphicFramePr>
        <p:xfrm>
          <a:off x="3268430" y="4442917"/>
          <a:ext cx="2215094" cy="1476729"/>
        </p:xfrm>
        <a:graphic>
          <a:graphicData uri="http://schemas.openxmlformats.org/drawingml/2006/chart">
            <c:chart xmlns:c="http://schemas.openxmlformats.org/drawingml/2006/chart" xmlns:r="http://schemas.openxmlformats.org/officeDocument/2006/relationships" r:id="rId7"/>
          </a:graphicData>
        </a:graphic>
      </p:graphicFrame>
      <p:sp>
        <p:nvSpPr>
          <p:cNvPr id="175" name="TextBox 174"/>
          <p:cNvSpPr txBox="1"/>
          <p:nvPr/>
        </p:nvSpPr>
        <p:spPr>
          <a:xfrm>
            <a:off x="3805833" y="4442917"/>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65+</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6" name="Chart 175"/>
          <p:cNvGraphicFramePr/>
          <p:nvPr>
            <p:extLst>
              <p:ext uri="{D42A27DB-BD31-4B8C-83A1-F6EECF244321}">
                <p14:modId xmlns:p14="http://schemas.microsoft.com/office/powerpoint/2010/main" val="409433807"/>
              </p:ext>
            </p:extLst>
          </p:nvPr>
        </p:nvGraphicFramePr>
        <p:xfrm>
          <a:off x="6404764" y="1833067"/>
          <a:ext cx="2215094" cy="1476729"/>
        </p:xfrm>
        <a:graphic>
          <a:graphicData uri="http://schemas.openxmlformats.org/drawingml/2006/chart">
            <c:chart xmlns:c="http://schemas.openxmlformats.org/drawingml/2006/chart" xmlns:r="http://schemas.openxmlformats.org/officeDocument/2006/relationships" r:id="rId8"/>
          </a:graphicData>
        </a:graphic>
      </p:graphicFrame>
      <p:sp>
        <p:nvSpPr>
          <p:cNvPr id="177" name="TextBox 176"/>
          <p:cNvSpPr txBox="1"/>
          <p:nvPr/>
        </p:nvSpPr>
        <p:spPr>
          <a:xfrm>
            <a:off x="6942167" y="1833067"/>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Urban (C)</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8" name="Chart 177"/>
          <p:cNvGraphicFramePr/>
          <p:nvPr>
            <p:extLst>
              <p:ext uri="{D42A27DB-BD31-4B8C-83A1-F6EECF244321}">
                <p14:modId xmlns:p14="http://schemas.microsoft.com/office/powerpoint/2010/main" val="1162179592"/>
              </p:ext>
            </p:extLst>
          </p:nvPr>
        </p:nvGraphicFramePr>
        <p:xfrm>
          <a:off x="6404764" y="3095516"/>
          <a:ext cx="2215094" cy="1476729"/>
        </p:xfrm>
        <a:graphic>
          <a:graphicData uri="http://schemas.openxmlformats.org/drawingml/2006/chart">
            <c:chart xmlns:c="http://schemas.openxmlformats.org/drawingml/2006/chart" xmlns:r="http://schemas.openxmlformats.org/officeDocument/2006/relationships" r:id="rId9"/>
          </a:graphicData>
        </a:graphic>
      </p:graphicFrame>
      <p:sp>
        <p:nvSpPr>
          <p:cNvPr id="179" name="TextBox 178"/>
          <p:cNvSpPr txBox="1"/>
          <p:nvPr/>
        </p:nvSpPr>
        <p:spPr>
          <a:xfrm>
            <a:off x="6942167" y="3095516"/>
            <a:ext cx="1319263"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Suburban (D)</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80" name="Chart 179"/>
          <p:cNvGraphicFramePr/>
          <p:nvPr>
            <p:extLst>
              <p:ext uri="{D42A27DB-BD31-4B8C-83A1-F6EECF244321}">
                <p14:modId xmlns:p14="http://schemas.microsoft.com/office/powerpoint/2010/main" val="438650842"/>
              </p:ext>
            </p:extLst>
          </p:nvPr>
        </p:nvGraphicFramePr>
        <p:xfrm>
          <a:off x="6421205" y="4433392"/>
          <a:ext cx="2215094" cy="1476729"/>
        </p:xfrm>
        <a:graphic>
          <a:graphicData uri="http://schemas.openxmlformats.org/drawingml/2006/chart">
            <c:chart xmlns:c="http://schemas.openxmlformats.org/drawingml/2006/chart" xmlns:r="http://schemas.openxmlformats.org/officeDocument/2006/relationships" r:id="rId10"/>
          </a:graphicData>
        </a:graphic>
      </p:graphicFrame>
      <p:sp>
        <p:nvSpPr>
          <p:cNvPr id="181" name="TextBox 180"/>
          <p:cNvSpPr txBox="1"/>
          <p:nvPr/>
        </p:nvSpPr>
        <p:spPr>
          <a:xfrm>
            <a:off x="6958608" y="4433392"/>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Rural (E)</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82" name="Rectangle 181"/>
          <p:cNvSpPr/>
          <p:nvPr/>
        </p:nvSpPr>
        <p:spPr>
          <a:xfrm>
            <a:off x="83490" y="6281654"/>
            <a:ext cx="7033137" cy="461665"/>
          </a:xfrm>
          <a:prstGeom prst="rect">
            <a:avLst/>
          </a:prstGeom>
        </p:spPr>
        <p:txBody>
          <a:bodyPr wrap="square">
            <a:spAutoFit/>
          </a:bodyPr>
          <a:lstStyle/>
          <a:p>
            <a:r>
              <a:rPr lang="en-US" sz="800" dirty="0">
                <a:solidFill>
                  <a:schemeClr val="tx1"/>
                </a:solidFill>
                <a:latin typeface="Arial" panose="020B0604020202020204" pitchFamily="34" charset="0"/>
                <a:cs typeface="Arial" panose="020B0604020202020204" pitchFamily="34" charset="0"/>
              </a:rPr>
              <a:t>Base: All Japan Respondents</a:t>
            </a:r>
            <a:r>
              <a:rPr lang="en-US" sz="800" dirty="0" smtClean="0">
                <a:solidFill>
                  <a:schemeClr val="tx1"/>
                </a:solidFill>
                <a:latin typeface="Arial" panose="020B0604020202020204" pitchFamily="34" charset="0"/>
                <a:cs typeface="Arial" panose="020B0604020202020204" pitchFamily="34" charset="0"/>
              </a:rPr>
              <a:t>. </a:t>
            </a:r>
            <a:r>
              <a:rPr lang="pt-BR" sz="800" dirty="0">
                <a:solidFill>
                  <a:schemeClr val="tx1"/>
                </a:solidFill>
                <a:latin typeface="Arial" panose="020B0604020202020204" pitchFamily="34" charset="0"/>
                <a:cs typeface="Arial" panose="020B0604020202020204" pitchFamily="34" charset="0"/>
              </a:rPr>
              <a:t>Males: 18-39 (n=89), 40-64 (n=253), 65+ (n=125); Females: 18-39 (n=71), 40-64 (n=232), 65+ (n=40); </a:t>
            </a:r>
            <a:endParaRPr lang="pt-BR" sz="800" dirty="0" smtClean="0">
              <a:solidFill>
                <a:schemeClr val="tx1"/>
              </a:solidFill>
              <a:latin typeface="Arial" panose="020B0604020202020204" pitchFamily="34" charset="0"/>
              <a:cs typeface="Arial" panose="020B0604020202020204" pitchFamily="34" charset="0"/>
            </a:endParaRPr>
          </a:p>
          <a:p>
            <a:r>
              <a:rPr lang="pt-BR" sz="800" dirty="0" smtClean="0">
                <a:solidFill>
                  <a:schemeClr val="tx1"/>
                </a:solidFill>
                <a:latin typeface="Arial" panose="020B0604020202020204" pitchFamily="34" charset="0"/>
                <a:cs typeface="Arial" panose="020B0604020202020204" pitchFamily="34" charset="0"/>
              </a:rPr>
              <a:t>Locale</a:t>
            </a:r>
            <a:r>
              <a:rPr lang="pt-BR" sz="800" dirty="0">
                <a:solidFill>
                  <a:schemeClr val="tx1"/>
                </a:solidFill>
                <a:latin typeface="Arial" panose="020B0604020202020204" pitchFamily="34" charset="0"/>
                <a:cs typeface="Arial" panose="020B0604020202020204" pitchFamily="34" charset="0"/>
              </a:rPr>
              <a:t>: Urban (n=399), Suburban (n=342), Rural (n=69)</a:t>
            </a:r>
            <a:endParaRPr lang="en-US" sz="800" dirty="0">
              <a:solidFill>
                <a:schemeClr val="tx1"/>
              </a:solidFill>
              <a:latin typeface="Arial" panose="020B0604020202020204" pitchFamily="34" charset="0"/>
              <a:cs typeface="Arial" panose="020B0604020202020204" pitchFamily="34" charset="0"/>
            </a:endParaRPr>
          </a:p>
          <a:p>
            <a:r>
              <a:rPr lang="en-US" sz="800" dirty="0" smtClean="0">
                <a:solidFill>
                  <a:schemeClr val="tx1"/>
                </a:solidFill>
                <a:latin typeface="Arial" panose="020B0604020202020204" pitchFamily="34" charset="0"/>
                <a:cs typeface="Arial" panose="020B0604020202020204" pitchFamily="34" charset="0"/>
              </a:rPr>
              <a:t>Q4. </a:t>
            </a:r>
            <a:r>
              <a:rPr lang="en-US" sz="800" dirty="0">
                <a:solidFill>
                  <a:schemeClr val="tx1"/>
                </a:solidFill>
                <a:latin typeface="Arial" panose="020B0604020202020204" pitchFamily="34" charset="0"/>
                <a:cs typeface="Arial" panose="020B0604020202020204" pitchFamily="34" charset="0"/>
              </a:rPr>
              <a:t>Do you know what a blood clot in your leg (also known as deep vein thrombosis) would feel like if you had one personally?</a:t>
            </a:r>
          </a:p>
        </p:txBody>
      </p:sp>
      <p:pic>
        <p:nvPicPr>
          <p:cNvPr id="51" name="Picture 50"/>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8327550" y="139465"/>
            <a:ext cx="612648" cy="612648"/>
          </a:xfrm>
          <a:prstGeom prst="rect">
            <a:avLst/>
          </a:prstGeom>
        </p:spPr>
      </p:pic>
      <p:sp>
        <p:nvSpPr>
          <p:cNvPr id="4" name="TextBox 3"/>
          <p:cNvSpPr txBox="1"/>
          <p:nvPr/>
        </p:nvSpPr>
        <p:spPr>
          <a:xfrm>
            <a:off x="4816918" y="4838700"/>
            <a:ext cx="258404" cy="246221"/>
          </a:xfrm>
          <a:prstGeom prst="rect">
            <a:avLst/>
          </a:prstGeom>
          <a:noFill/>
        </p:spPr>
        <p:txBody>
          <a:bodyPr wrap="none" rtlCol="0">
            <a:spAutoFit/>
          </a:bodyPr>
          <a:lstStyle/>
          <a:p>
            <a:r>
              <a:rPr lang="en-US" sz="1000" dirty="0" smtClean="0">
                <a:solidFill>
                  <a:schemeClr val="tx1"/>
                </a:solidFill>
              </a:rPr>
              <a:t>A</a:t>
            </a:r>
            <a:endParaRPr lang="en-US" sz="1000" dirty="0">
              <a:solidFill>
                <a:schemeClr val="tx1"/>
              </a:solidFill>
            </a:endParaRPr>
          </a:p>
        </p:txBody>
      </p:sp>
      <p:sp>
        <p:nvSpPr>
          <p:cNvPr id="53" name="TextBox 52"/>
          <p:cNvSpPr txBox="1"/>
          <p:nvPr/>
        </p:nvSpPr>
        <p:spPr>
          <a:xfrm>
            <a:off x="1741872" y="5499100"/>
            <a:ext cx="258404" cy="246221"/>
          </a:xfrm>
          <a:prstGeom prst="rect">
            <a:avLst/>
          </a:prstGeom>
          <a:noFill/>
        </p:spPr>
        <p:txBody>
          <a:bodyPr wrap="none" rtlCol="0">
            <a:spAutoFit/>
          </a:bodyPr>
          <a:lstStyle/>
          <a:p>
            <a:r>
              <a:rPr lang="en-US" sz="1000" dirty="0" smtClean="0">
                <a:solidFill>
                  <a:schemeClr val="tx1"/>
                </a:solidFill>
              </a:rPr>
              <a:t>B</a:t>
            </a:r>
            <a:endParaRPr lang="en-US" sz="1000" dirty="0">
              <a:solidFill>
                <a:schemeClr val="tx1"/>
              </a:solidFill>
            </a:endParaRPr>
          </a:p>
        </p:txBody>
      </p:sp>
      <p:sp>
        <p:nvSpPr>
          <p:cNvPr id="54" name="TextBox 53"/>
          <p:cNvSpPr txBox="1"/>
          <p:nvPr/>
        </p:nvSpPr>
        <p:spPr>
          <a:xfrm>
            <a:off x="7922940" y="2224557"/>
            <a:ext cx="263214" cy="246221"/>
          </a:xfrm>
          <a:prstGeom prst="rect">
            <a:avLst/>
          </a:prstGeom>
          <a:noFill/>
        </p:spPr>
        <p:txBody>
          <a:bodyPr wrap="none" rtlCol="0">
            <a:spAutoFit/>
          </a:bodyPr>
          <a:lstStyle/>
          <a:p>
            <a:r>
              <a:rPr lang="en-US" sz="1000" dirty="0">
                <a:solidFill>
                  <a:schemeClr val="tx1"/>
                </a:solidFill>
              </a:rPr>
              <a:t>D</a:t>
            </a:r>
          </a:p>
        </p:txBody>
      </p:sp>
    </p:spTree>
    <p:extLst>
      <p:ext uri="{BB962C8B-B14F-4D97-AF65-F5344CB8AC3E}">
        <p14:creationId xmlns:p14="http://schemas.microsoft.com/office/powerpoint/2010/main" val="135739744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ound Diagonal Corner Rectangle 25"/>
          <p:cNvSpPr/>
          <p:nvPr/>
        </p:nvSpPr>
        <p:spPr>
          <a:xfrm>
            <a:off x="1098084" y="4164400"/>
            <a:ext cx="3501987" cy="838200"/>
          </a:xfrm>
          <a:prstGeom prst="round2DiagRect">
            <a:avLst>
              <a:gd name="adj1" fmla="val 41640"/>
              <a:gd name="adj2" fmla="val 0"/>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31" name="Round Diagonal Corner Rectangle 30"/>
          <p:cNvSpPr/>
          <p:nvPr/>
        </p:nvSpPr>
        <p:spPr>
          <a:xfrm>
            <a:off x="1098084" y="5098171"/>
            <a:ext cx="3501987" cy="838200"/>
          </a:xfrm>
          <a:prstGeom prst="round2DiagRect">
            <a:avLst>
              <a:gd name="adj1" fmla="val 41640"/>
              <a:gd name="adj2" fmla="val 0"/>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5" name="Slide Number Placeholder 4"/>
          <p:cNvSpPr>
            <a:spLocks noGrp="1"/>
          </p:cNvSpPr>
          <p:nvPr>
            <p:ph type="sldNum" sz="quarter" idx="11"/>
          </p:nvPr>
        </p:nvSpPr>
        <p:spPr/>
        <p:txBody>
          <a:bodyPr/>
          <a:lstStyle/>
          <a:p>
            <a:fld id="{468226D2-3746-4260-85B4-481F15C81FCF}" type="slidenum">
              <a:rPr lang="en-CA" smtClean="0"/>
              <a:t>2</a:t>
            </a:fld>
            <a:endParaRPr lang="en-CA"/>
          </a:p>
        </p:txBody>
      </p:sp>
      <p:sp>
        <p:nvSpPr>
          <p:cNvPr id="23" name="Oval 9"/>
          <p:cNvSpPr/>
          <p:nvPr/>
        </p:nvSpPr>
        <p:spPr>
          <a:xfrm>
            <a:off x="678984" y="5099916"/>
            <a:ext cx="838200" cy="838200"/>
          </a:xfrm>
          <a:custGeom>
            <a:avLst/>
            <a:gdLst/>
            <a:ahLst/>
            <a:cxnLst/>
            <a:rect l="l" t="t" r="r" b="b"/>
            <a:pathLst>
              <a:path w="1676400" h="1676400">
                <a:moveTo>
                  <a:pt x="838200" y="0"/>
                </a:moveTo>
                <a:lnTo>
                  <a:pt x="1676400" y="0"/>
                </a:lnTo>
                <a:lnTo>
                  <a:pt x="1676400" y="838200"/>
                </a:lnTo>
                <a:cubicBezTo>
                  <a:pt x="1676400" y="1301125"/>
                  <a:pt x="1301125" y="1676400"/>
                  <a:pt x="838200" y="1676400"/>
                </a:cubicBezTo>
                <a:cubicBezTo>
                  <a:pt x="375275" y="1676400"/>
                  <a:pt x="0" y="1301125"/>
                  <a:pt x="0" y="838200"/>
                </a:cubicBezTo>
                <a:cubicBezTo>
                  <a:pt x="0" y="375275"/>
                  <a:pt x="375275" y="0"/>
                  <a:pt x="838200"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lnSpc>
                <a:spcPct val="80000"/>
              </a:lnSpc>
            </a:pPr>
            <a:r>
              <a:rPr lang="en-CA" sz="2800" b="1" dirty="0" smtClean="0"/>
              <a:t>19</a:t>
            </a:r>
            <a:endParaRPr lang="en-CA" sz="2800" b="1" dirty="0"/>
          </a:p>
        </p:txBody>
      </p:sp>
      <p:sp>
        <p:nvSpPr>
          <p:cNvPr id="25" name="Oval 9"/>
          <p:cNvSpPr/>
          <p:nvPr/>
        </p:nvSpPr>
        <p:spPr>
          <a:xfrm>
            <a:off x="678984" y="4155128"/>
            <a:ext cx="838200" cy="838200"/>
          </a:xfrm>
          <a:custGeom>
            <a:avLst/>
            <a:gdLst/>
            <a:ahLst/>
            <a:cxnLst/>
            <a:rect l="l" t="t" r="r" b="b"/>
            <a:pathLst>
              <a:path w="1676400" h="1676400">
                <a:moveTo>
                  <a:pt x="838200" y="0"/>
                </a:moveTo>
                <a:lnTo>
                  <a:pt x="1676400" y="0"/>
                </a:lnTo>
                <a:lnTo>
                  <a:pt x="1676400" y="838200"/>
                </a:lnTo>
                <a:cubicBezTo>
                  <a:pt x="1676400" y="1301125"/>
                  <a:pt x="1301125" y="1676400"/>
                  <a:pt x="838200" y="1676400"/>
                </a:cubicBezTo>
                <a:cubicBezTo>
                  <a:pt x="375275" y="1676400"/>
                  <a:pt x="0" y="1301125"/>
                  <a:pt x="0" y="838200"/>
                </a:cubicBezTo>
                <a:cubicBezTo>
                  <a:pt x="0" y="375275"/>
                  <a:pt x="375275" y="0"/>
                  <a:pt x="8382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lnSpc>
                <a:spcPct val="80000"/>
              </a:lnSpc>
            </a:pPr>
            <a:r>
              <a:rPr lang="en-CA" sz="2800" b="1" dirty="0" smtClean="0"/>
              <a:t>16</a:t>
            </a:r>
            <a:endParaRPr lang="en-CA" sz="2800" b="1" dirty="0"/>
          </a:p>
        </p:txBody>
      </p:sp>
      <p:grpSp>
        <p:nvGrpSpPr>
          <p:cNvPr id="6" name="Group 5"/>
          <p:cNvGrpSpPr/>
          <p:nvPr/>
        </p:nvGrpSpPr>
        <p:grpSpPr>
          <a:xfrm>
            <a:off x="1098084" y="1296544"/>
            <a:ext cx="3501987" cy="838200"/>
            <a:chOff x="841413" y="914400"/>
            <a:chExt cx="3501987" cy="838200"/>
          </a:xfrm>
        </p:grpSpPr>
        <p:sp>
          <p:nvSpPr>
            <p:cNvPr id="3" name="Round Diagonal Corner Rectangle 2"/>
            <p:cNvSpPr/>
            <p:nvPr/>
          </p:nvSpPr>
          <p:spPr>
            <a:xfrm>
              <a:off x="841413" y="914400"/>
              <a:ext cx="3501987" cy="838200"/>
            </a:xfrm>
            <a:prstGeom prst="round2DiagRect">
              <a:avLst>
                <a:gd name="adj1" fmla="val 41640"/>
                <a:gd name="adj2" fmla="val 0"/>
              </a:avLst>
            </a:prstGeom>
            <a:solidFill>
              <a:srgbClr val="DAE7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600">
                <a:latin typeface="Arial" panose="020B0604020202020204" pitchFamily="34" charset="0"/>
                <a:cs typeface="Arial" panose="020B0604020202020204" pitchFamily="34" charset="0"/>
              </a:endParaRPr>
            </a:p>
          </p:txBody>
        </p:sp>
        <p:sp>
          <p:nvSpPr>
            <p:cNvPr id="19" name="TextBox 18"/>
            <p:cNvSpPr txBox="1"/>
            <p:nvPr/>
          </p:nvSpPr>
          <p:spPr>
            <a:xfrm>
              <a:off x="1266020" y="1042068"/>
              <a:ext cx="3055345" cy="486287"/>
            </a:xfrm>
            <a:prstGeom prst="rect">
              <a:avLst/>
            </a:prstGeom>
            <a:noFill/>
          </p:spPr>
          <p:txBody>
            <a:bodyPr wrap="square" rtlCol="0">
              <a:spAutoFit/>
            </a:bodyPr>
            <a:lstStyle/>
            <a:p>
              <a:pPr algn="ctr">
                <a:lnSpc>
                  <a:spcPct val="80000"/>
                </a:lnSpc>
              </a:pPr>
              <a:r>
                <a:rPr lang="en-CA" sz="1600" b="1" dirty="0" smtClean="0">
                  <a:solidFill>
                    <a:schemeClr val="bg2">
                      <a:lumMod val="50000"/>
                    </a:schemeClr>
                  </a:solidFill>
                  <a:latin typeface="Arial" panose="020B0604020202020204" pitchFamily="34" charset="0"/>
                  <a:cs typeface="Arial" panose="020B0604020202020204" pitchFamily="34" charset="0"/>
                </a:rPr>
                <a:t>Background, Objectives, Methodology</a:t>
              </a:r>
            </a:p>
          </p:txBody>
        </p:sp>
      </p:grpSp>
      <p:sp>
        <p:nvSpPr>
          <p:cNvPr id="20" name="Round Diagonal Corner Rectangle 19"/>
          <p:cNvSpPr/>
          <p:nvPr/>
        </p:nvSpPr>
        <p:spPr>
          <a:xfrm>
            <a:off x="1098084" y="3210340"/>
            <a:ext cx="3501987" cy="838200"/>
          </a:xfrm>
          <a:prstGeom prst="round2DiagRect">
            <a:avLst>
              <a:gd name="adj1" fmla="val 41640"/>
              <a:gd name="adj2" fmla="val 0"/>
            </a:avLst>
          </a:prstGeom>
          <a:solidFill>
            <a:srgbClr val="DAF6F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0" name="Oval 9"/>
          <p:cNvSpPr/>
          <p:nvPr/>
        </p:nvSpPr>
        <p:spPr>
          <a:xfrm>
            <a:off x="678984" y="1296544"/>
            <a:ext cx="838200" cy="838200"/>
          </a:xfrm>
          <a:custGeom>
            <a:avLst/>
            <a:gdLst/>
            <a:ahLst/>
            <a:cxnLst/>
            <a:rect l="l" t="t" r="r" b="b"/>
            <a:pathLst>
              <a:path w="1676400" h="1676400">
                <a:moveTo>
                  <a:pt x="838200" y="0"/>
                </a:moveTo>
                <a:lnTo>
                  <a:pt x="1676400" y="0"/>
                </a:lnTo>
                <a:lnTo>
                  <a:pt x="1676400" y="838200"/>
                </a:lnTo>
                <a:cubicBezTo>
                  <a:pt x="1676400" y="1301125"/>
                  <a:pt x="1301125" y="1676400"/>
                  <a:pt x="838200" y="1676400"/>
                </a:cubicBezTo>
                <a:cubicBezTo>
                  <a:pt x="375275" y="1676400"/>
                  <a:pt x="0" y="1301125"/>
                  <a:pt x="0" y="838200"/>
                </a:cubicBezTo>
                <a:cubicBezTo>
                  <a:pt x="0" y="375275"/>
                  <a:pt x="375275" y="0"/>
                  <a:pt x="838200"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lnSpc>
                <a:spcPct val="80000"/>
              </a:lnSpc>
            </a:pPr>
            <a:r>
              <a:rPr lang="en-CA" sz="2800" b="1" dirty="0" smtClean="0"/>
              <a:t>3</a:t>
            </a:r>
            <a:endParaRPr lang="en-CA" sz="2800" b="1" dirty="0"/>
          </a:p>
        </p:txBody>
      </p:sp>
      <p:sp>
        <p:nvSpPr>
          <p:cNvPr id="21" name="Oval 9"/>
          <p:cNvSpPr/>
          <p:nvPr/>
        </p:nvSpPr>
        <p:spPr>
          <a:xfrm>
            <a:off x="678984" y="3210340"/>
            <a:ext cx="838200" cy="838200"/>
          </a:xfrm>
          <a:custGeom>
            <a:avLst/>
            <a:gdLst/>
            <a:ahLst/>
            <a:cxnLst/>
            <a:rect l="l" t="t" r="r" b="b"/>
            <a:pathLst>
              <a:path w="1676400" h="1676400">
                <a:moveTo>
                  <a:pt x="838200" y="0"/>
                </a:moveTo>
                <a:lnTo>
                  <a:pt x="1676400" y="0"/>
                </a:lnTo>
                <a:lnTo>
                  <a:pt x="1676400" y="838200"/>
                </a:lnTo>
                <a:cubicBezTo>
                  <a:pt x="1676400" y="1301125"/>
                  <a:pt x="1301125" y="1676400"/>
                  <a:pt x="838200" y="1676400"/>
                </a:cubicBezTo>
                <a:cubicBezTo>
                  <a:pt x="375275" y="1676400"/>
                  <a:pt x="0" y="1301125"/>
                  <a:pt x="0" y="838200"/>
                </a:cubicBezTo>
                <a:cubicBezTo>
                  <a:pt x="0" y="375275"/>
                  <a:pt x="375275" y="0"/>
                  <a:pt x="8382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lnSpc>
                <a:spcPct val="80000"/>
              </a:lnSpc>
            </a:pPr>
            <a:r>
              <a:rPr lang="en-CA" sz="2800" b="1" dirty="0"/>
              <a:t>9</a:t>
            </a:r>
          </a:p>
        </p:txBody>
      </p:sp>
      <p:sp>
        <p:nvSpPr>
          <p:cNvPr id="64" name="Title 1"/>
          <p:cNvSpPr txBox="1">
            <a:spLocks/>
          </p:cNvSpPr>
          <p:nvPr/>
        </p:nvSpPr>
        <p:spPr>
          <a:xfrm>
            <a:off x="457200" y="138158"/>
            <a:ext cx="8486775" cy="1143000"/>
          </a:xfrm>
          <a:prstGeom prst="rect">
            <a:avLst/>
          </a:prstGeom>
        </p:spPr>
        <p:txBody>
          <a:bodyPr anchor="ctr"/>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kern="0" dirty="0" smtClean="0"/>
              <a:t>Table of Contents</a:t>
            </a:r>
            <a:endParaRPr lang="en-US" kern="0" dirty="0"/>
          </a:p>
        </p:txBody>
      </p:sp>
      <p:sp>
        <p:nvSpPr>
          <p:cNvPr id="65" name="TextBox 64"/>
          <p:cNvSpPr txBox="1"/>
          <p:nvPr/>
        </p:nvSpPr>
        <p:spPr>
          <a:xfrm>
            <a:off x="1538611" y="3432740"/>
            <a:ext cx="3055345" cy="289310"/>
          </a:xfrm>
          <a:prstGeom prst="rect">
            <a:avLst/>
          </a:prstGeom>
          <a:noFill/>
        </p:spPr>
        <p:txBody>
          <a:bodyPr wrap="square" rtlCol="0">
            <a:spAutoFit/>
          </a:bodyPr>
          <a:lstStyle/>
          <a:p>
            <a:pPr algn="ctr">
              <a:lnSpc>
                <a:spcPct val="80000"/>
              </a:lnSpc>
            </a:pPr>
            <a:r>
              <a:rPr lang="en-CA" sz="1600" b="1" dirty="0" smtClean="0">
                <a:solidFill>
                  <a:schemeClr val="bg2">
                    <a:lumMod val="50000"/>
                  </a:schemeClr>
                </a:solidFill>
                <a:latin typeface="Arial" panose="020B0604020202020204" pitchFamily="34" charset="0"/>
                <a:cs typeface="Arial" panose="020B0604020202020204" pitchFamily="34" charset="0"/>
              </a:rPr>
              <a:t>Overall Results</a:t>
            </a:r>
          </a:p>
        </p:txBody>
      </p:sp>
      <p:sp>
        <p:nvSpPr>
          <p:cNvPr id="66" name="TextBox 65"/>
          <p:cNvSpPr txBox="1"/>
          <p:nvPr/>
        </p:nvSpPr>
        <p:spPr>
          <a:xfrm>
            <a:off x="1524963" y="4333508"/>
            <a:ext cx="3055345" cy="486287"/>
          </a:xfrm>
          <a:prstGeom prst="rect">
            <a:avLst/>
          </a:prstGeom>
          <a:noFill/>
        </p:spPr>
        <p:txBody>
          <a:bodyPr wrap="square" rtlCol="0">
            <a:spAutoFit/>
          </a:bodyPr>
          <a:lstStyle/>
          <a:p>
            <a:pPr algn="ctr">
              <a:lnSpc>
                <a:spcPct val="80000"/>
              </a:lnSpc>
            </a:pPr>
            <a:r>
              <a:rPr lang="en-CA" sz="1600" b="1" dirty="0" smtClean="0">
                <a:solidFill>
                  <a:schemeClr val="bg2">
                    <a:lumMod val="50000"/>
                  </a:schemeClr>
                </a:solidFill>
                <a:latin typeface="Arial" panose="020B0604020202020204" pitchFamily="34" charset="0"/>
                <a:cs typeface="Arial" panose="020B0604020202020204" pitchFamily="34" charset="0"/>
              </a:rPr>
              <a:t>Overview of </a:t>
            </a:r>
          </a:p>
          <a:p>
            <a:pPr algn="ctr">
              <a:lnSpc>
                <a:spcPct val="80000"/>
              </a:lnSpc>
            </a:pPr>
            <a:r>
              <a:rPr lang="en-CA" sz="1600" b="1" dirty="0" smtClean="0">
                <a:solidFill>
                  <a:schemeClr val="bg2">
                    <a:lumMod val="50000"/>
                  </a:schemeClr>
                </a:solidFill>
                <a:latin typeface="Arial" panose="020B0604020202020204" pitchFamily="34" charset="0"/>
                <a:cs typeface="Arial" panose="020B0604020202020204" pitchFamily="34" charset="0"/>
              </a:rPr>
              <a:t>Country Findings</a:t>
            </a:r>
          </a:p>
        </p:txBody>
      </p:sp>
      <p:sp>
        <p:nvSpPr>
          <p:cNvPr id="67" name="TextBox 66"/>
          <p:cNvSpPr txBox="1"/>
          <p:nvPr/>
        </p:nvSpPr>
        <p:spPr>
          <a:xfrm>
            <a:off x="1511315" y="5234276"/>
            <a:ext cx="3055345" cy="486287"/>
          </a:xfrm>
          <a:prstGeom prst="rect">
            <a:avLst/>
          </a:prstGeom>
          <a:noFill/>
        </p:spPr>
        <p:txBody>
          <a:bodyPr wrap="square" rtlCol="0">
            <a:spAutoFit/>
          </a:bodyPr>
          <a:lstStyle/>
          <a:p>
            <a:pPr algn="ctr">
              <a:lnSpc>
                <a:spcPct val="80000"/>
              </a:lnSpc>
            </a:pPr>
            <a:r>
              <a:rPr lang="en-CA" sz="1600" b="1" dirty="0" smtClean="0">
                <a:solidFill>
                  <a:schemeClr val="bg2">
                    <a:lumMod val="50000"/>
                  </a:schemeClr>
                </a:solidFill>
                <a:latin typeface="Arial" panose="020B0604020202020204" pitchFamily="34" charset="0"/>
                <a:cs typeface="Arial" panose="020B0604020202020204" pitchFamily="34" charset="0"/>
              </a:rPr>
              <a:t>Supporting Data for</a:t>
            </a:r>
          </a:p>
          <a:p>
            <a:pPr algn="ctr">
              <a:lnSpc>
                <a:spcPct val="80000"/>
              </a:lnSpc>
            </a:pPr>
            <a:r>
              <a:rPr lang="en-CA" sz="1600" b="1" dirty="0" smtClean="0">
                <a:solidFill>
                  <a:schemeClr val="bg2">
                    <a:lumMod val="50000"/>
                  </a:schemeClr>
                </a:solidFill>
                <a:latin typeface="Arial" panose="020B0604020202020204" pitchFamily="34" charset="0"/>
                <a:cs typeface="Arial" panose="020B0604020202020204" pitchFamily="34" charset="0"/>
              </a:rPr>
              <a:t>Country Findings</a:t>
            </a:r>
          </a:p>
        </p:txBody>
      </p:sp>
      <p:sp>
        <p:nvSpPr>
          <p:cNvPr id="69" name="Round Diagonal Corner Rectangle 68"/>
          <p:cNvSpPr/>
          <p:nvPr/>
        </p:nvSpPr>
        <p:spPr>
          <a:xfrm>
            <a:off x="5260724" y="1937985"/>
            <a:ext cx="3501987" cy="3160185"/>
          </a:xfrm>
          <a:prstGeom prst="round2DiagRect">
            <a:avLst>
              <a:gd name="adj1" fmla="val 41640"/>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71" name="Oval 9"/>
          <p:cNvSpPr/>
          <p:nvPr/>
        </p:nvSpPr>
        <p:spPr>
          <a:xfrm>
            <a:off x="5384529" y="1926085"/>
            <a:ext cx="838200" cy="838200"/>
          </a:xfrm>
          <a:custGeom>
            <a:avLst/>
            <a:gdLst/>
            <a:ahLst/>
            <a:cxnLst/>
            <a:rect l="l" t="t" r="r" b="b"/>
            <a:pathLst>
              <a:path w="1676400" h="1676400">
                <a:moveTo>
                  <a:pt x="838200" y="0"/>
                </a:moveTo>
                <a:lnTo>
                  <a:pt x="1676400" y="0"/>
                </a:lnTo>
                <a:lnTo>
                  <a:pt x="1676400" y="838200"/>
                </a:lnTo>
                <a:cubicBezTo>
                  <a:pt x="1676400" y="1301125"/>
                  <a:pt x="1301125" y="1676400"/>
                  <a:pt x="838200" y="1676400"/>
                </a:cubicBezTo>
                <a:cubicBezTo>
                  <a:pt x="375275" y="1676400"/>
                  <a:pt x="0" y="1301125"/>
                  <a:pt x="0" y="838200"/>
                </a:cubicBezTo>
                <a:cubicBezTo>
                  <a:pt x="0" y="375275"/>
                  <a:pt x="375275" y="0"/>
                  <a:pt x="838200" y="0"/>
                </a:cubicBezTo>
                <a:close/>
              </a:path>
            </a:pathLst>
          </a:cu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lnSpc>
                <a:spcPct val="80000"/>
              </a:lnSpc>
            </a:pPr>
            <a:r>
              <a:rPr lang="en-CA" sz="2800" b="1" dirty="0" smtClean="0"/>
              <a:t>45</a:t>
            </a:r>
            <a:endParaRPr lang="en-CA" sz="2800" b="1" dirty="0"/>
          </a:p>
        </p:txBody>
      </p:sp>
      <p:sp>
        <p:nvSpPr>
          <p:cNvPr id="72" name="TextBox 71"/>
          <p:cNvSpPr txBox="1"/>
          <p:nvPr/>
        </p:nvSpPr>
        <p:spPr>
          <a:xfrm>
            <a:off x="5596112" y="2141462"/>
            <a:ext cx="3055345" cy="2622256"/>
          </a:xfrm>
          <a:prstGeom prst="rect">
            <a:avLst/>
          </a:prstGeom>
          <a:noFill/>
        </p:spPr>
        <p:txBody>
          <a:bodyPr wrap="square" rtlCol="0">
            <a:spAutoFit/>
          </a:bodyPr>
          <a:lstStyle/>
          <a:p>
            <a:pPr algn="ctr">
              <a:lnSpc>
                <a:spcPct val="80000"/>
              </a:lnSpc>
            </a:pPr>
            <a:r>
              <a:rPr lang="en-CA" sz="1600" b="1" dirty="0" smtClean="0">
                <a:solidFill>
                  <a:schemeClr val="bg2">
                    <a:lumMod val="50000"/>
                  </a:schemeClr>
                </a:solidFill>
                <a:latin typeface="Arial" panose="020B0604020202020204" pitchFamily="34" charset="0"/>
                <a:cs typeface="Arial" panose="020B0604020202020204" pitchFamily="34" charset="0"/>
              </a:rPr>
              <a:t>Individual </a:t>
            </a:r>
          </a:p>
          <a:p>
            <a:pPr algn="ctr">
              <a:lnSpc>
                <a:spcPct val="80000"/>
              </a:lnSpc>
            </a:pPr>
            <a:r>
              <a:rPr lang="en-CA" sz="1600" b="1" dirty="0" smtClean="0">
                <a:solidFill>
                  <a:schemeClr val="bg2">
                    <a:lumMod val="50000"/>
                  </a:schemeClr>
                </a:solidFill>
                <a:latin typeface="Arial" panose="020B0604020202020204" pitchFamily="34" charset="0"/>
                <a:cs typeface="Arial" panose="020B0604020202020204" pitchFamily="34" charset="0"/>
              </a:rPr>
              <a:t>Country Reports:</a:t>
            </a:r>
          </a:p>
          <a:p>
            <a:pPr algn="ctr">
              <a:lnSpc>
                <a:spcPct val="80000"/>
              </a:lnSpc>
            </a:pPr>
            <a:endParaRPr lang="en-CA" sz="1600" b="1" dirty="0" smtClean="0">
              <a:solidFill>
                <a:schemeClr val="bg2">
                  <a:lumMod val="50000"/>
                </a:schemeClr>
              </a:solidFill>
              <a:latin typeface="Arial" panose="020B0604020202020204" pitchFamily="34" charset="0"/>
              <a:cs typeface="Arial" panose="020B0604020202020204" pitchFamily="34" charset="0"/>
            </a:endParaRPr>
          </a:p>
          <a:p>
            <a:pPr marL="285750" indent="-285750">
              <a:buFont typeface="Arial" panose="020B0604020202020204" pitchFamily="34" charset="0"/>
              <a:buChar char="•"/>
            </a:pPr>
            <a:r>
              <a:rPr lang="en-CA" sz="1400" b="1" dirty="0" smtClean="0">
                <a:solidFill>
                  <a:schemeClr val="bg2">
                    <a:lumMod val="50000"/>
                  </a:schemeClr>
                </a:solidFill>
                <a:latin typeface="Arial" panose="020B0604020202020204" pitchFamily="34" charset="0"/>
                <a:cs typeface="Arial" panose="020B0604020202020204" pitchFamily="34" charset="0"/>
              </a:rPr>
              <a:t>US 		(slide 46)</a:t>
            </a:r>
          </a:p>
          <a:p>
            <a:pPr marL="285750" indent="-285750">
              <a:buFont typeface="Arial" panose="020B0604020202020204" pitchFamily="34" charset="0"/>
              <a:buChar char="•"/>
            </a:pPr>
            <a:r>
              <a:rPr lang="en-CA" sz="1400" b="1" dirty="0" smtClean="0">
                <a:solidFill>
                  <a:schemeClr val="bg2">
                    <a:lumMod val="50000"/>
                  </a:schemeClr>
                </a:solidFill>
                <a:latin typeface="Arial" panose="020B0604020202020204" pitchFamily="34" charset="0"/>
                <a:cs typeface="Arial" panose="020B0604020202020204" pitchFamily="34" charset="0"/>
              </a:rPr>
              <a:t>UK 		(slide 64)</a:t>
            </a:r>
          </a:p>
          <a:p>
            <a:pPr marL="285750" indent="-285750">
              <a:buFont typeface="Arial" panose="020B0604020202020204" pitchFamily="34" charset="0"/>
              <a:buChar char="•"/>
            </a:pPr>
            <a:r>
              <a:rPr lang="en-CA" sz="1400" b="1" dirty="0" smtClean="0">
                <a:solidFill>
                  <a:schemeClr val="bg2">
                    <a:lumMod val="50000"/>
                  </a:schemeClr>
                </a:solidFill>
                <a:latin typeface="Arial" panose="020B0604020202020204" pitchFamily="34" charset="0"/>
                <a:cs typeface="Arial" panose="020B0604020202020204" pitchFamily="34" charset="0"/>
              </a:rPr>
              <a:t>Canada 	(slide 82)</a:t>
            </a:r>
          </a:p>
          <a:p>
            <a:pPr marL="285750" indent="-285750">
              <a:buFont typeface="Arial" panose="020B0604020202020204" pitchFamily="34" charset="0"/>
              <a:buChar char="•"/>
            </a:pPr>
            <a:r>
              <a:rPr lang="en-CA" sz="1400" b="1" dirty="0" smtClean="0">
                <a:solidFill>
                  <a:schemeClr val="bg2">
                    <a:lumMod val="50000"/>
                  </a:schemeClr>
                </a:solidFill>
                <a:latin typeface="Arial" panose="020B0604020202020204" pitchFamily="34" charset="0"/>
                <a:cs typeface="Arial" panose="020B0604020202020204" pitchFamily="34" charset="0"/>
              </a:rPr>
              <a:t>Germany 	(slide 100)</a:t>
            </a:r>
          </a:p>
          <a:p>
            <a:pPr marL="285750" indent="-285750">
              <a:buFont typeface="Arial" panose="020B0604020202020204" pitchFamily="34" charset="0"/>
              <a:buChar char="•"/>
            </a:pPr>
            <a:r>
              <a:rPr lang="en-CA" sz="1400" b="1" dirty="0" smtClean="0">
                <a:solidFill>
                  <a:schemeClr val="bg2">
                    <a:lumMod val="50000"/>
                  </a:schemeClr>
                </a:solidFill>
                <a:latin typeface="Arial" panose="020B0604020202020204" pitchFamily="34" charset="0"/>
                <a:cs typeface="Arial" panose="020B0604020202020204" pitchFamily="34" charset="0"/>
              </a:rPr>
              <a:t>Argentina 	(slide 118)</a:t>
            </a:r>
          </a:p>
          <a:p>
            <a:pPr marL="285750" indent="-285750">
              <a:buFont typeface="Arial" panose="020B0604020202020204" pitchFamily="34" charset="0"/>
              <a:buChar char="•"/>
            </a:pPr>
            <a:r>
              <a:rPr lang="en-CA" sz="1400" b="1" dirty="0" smtClean="0">
                <a:solidFill>
                  <a:schemeClr val="bg2">
                    <a:lumMod val="50000"/>
                  </a:schemeClr>
                </a:solidFill>
                <a:latin typeface="Arial" panose="020B0604020202020204" pitchFamily="34" charset="0"/>
                <a:cs typeface="Arial" panose="020B0604020202020204" pitchFamily="34" charset="0"/>
              </a:rPr>
              <a:t>Netherlands 	(slide 136)</a:t>
            </a:r>
          </a:p>
          <a:p>
            <a:pPr marL="285750" indent="-285750">
              <a:buFont typeface="Arial" panose="020B0604020202020204" pitchFamily="34" charset="0"/>
              <a:buChar char="•"/>
            </a:pPr>
            <a:r>
              <a:rPr lang="en-CA" sz="1400" b="1" dirty="0" smtClean="0">
                <a:solidFill>
                  <a:schemeClr val="bg2">
                    <a:lumMod val="50000"/>
                  </a:schemeClr>
                </a:solidFill>
                <a:latin typeface="Arial" panose="020B0604020202020204" pitchFamily="34" charset="0"/>
                <a:cs typeface="Arial" panose="020B0604020202020204" pitchFamily="34" charset="0"/>
              </a:rPr>
              <a:t>Thailand 	(slide 154)</a:t>
            </a:r>
          </a:p>
          <a:p>
            <a:pPr marL="285750" indent="-285750">
              <a:buFont typeface="Arial" panose="020B0604020202020204" pitchFamily="34" charset="0"/>
              <a:buChar char="•"/>
            </a:pPr>
            <a:r>
              <a:rPr lang="en-CA" sz="1400" b="1" dirty="0" smtClean="0">
                <a:solidFill>
                  <a:schemeClr val="bg2">
                    <a:lumMod val="50000"/>
                  </a:schemeClr>
                </a:solidFill>
                <a:latin typeface="Arial" panose="020B0604020202020204" pitchFamily="34" charset="0"/>
                <a:cs typeface="Arial" panose="020B0604020202020204" pitchFamily="34" charset="0"/>
              </a:rPr>
              <a:t>Australia 	(slide 172)</a:t>
            </a:r>
          </a:p>
          <a:p>
            <a:pPr marL="285750" indent="-285750">
              <a:buFont typeface="Arial" panose="020B0604020202020204" pitchFamily="34" charset="0"/>
              <a:buChar char="•"/>
            </a:pPr>
            <a:r>
              <a:rPr lang="en-CA" sz="1400" b="1" dirty="0" smtClean="0">
                <a:solidFill>
                  <a:schemeClr val="bg2">
                    <a:lumMod val="50000"/>
                  </a:schemeClr>
                </a:solidFill>
                <a:latin typeface="Arial" panose="020B0604020202020204" pitchFamily="34" charset="0"/>
                <a:cs typeface="Arial" panose="020B0604020202020204" pitchFamily="34" charset="0"/>
              </a:rPr>
              <a:t>Japan 		(slide 190)</a:t>
            </a:r>
          </a:p>
        </p:txBody>
      </p:sp>
      <p:sp>
        <p:nvSpPr>
          <p:cNvPr id="97" name="Round Diagonal Corner Rectangle 96"/>
          <p:cNvSpPr/>
          <p:nvPr/>
        </p:nvSpPr>
        <p:spPr>
          <a:xfrm>
            <a:off x="1114004" y="2234363"/>
            <a:ext cx="3501987" cy="838200"/>
          </a:xfrm>
          <a:prstGeom prst="round2DiagRect">
            <a:avLst>
              <a:gd name="adj1" fmla="val 41640"/>
              <a:gd name="adj2" fmla="val 0"/>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98" name="Oval 9"/>
          <p:cNvSpPr/>
          <p:nvPr/>
        </p:nvSpPr>
        <p:spPr>
          <a:xfrm>
            <a:off x="694904" y="2236108"/>
            <a:ext cx="838200" cy="838200"/>
          </a:xfrm>
          <a:custGeom>
            <a:avLst/>
            <a:gdLst/>
            <a:ahLst/>
            <a:cxnLst/>
            <a:rect l="l" t="t" r="r" b="b"/>
            <a:pathLst>
              <a:path w="1676400" h="1676400">
                <a:moveTo>
                  <a:pt x="838200" y="0"/>
                </a:moveTo>
                <a:lnTo>
                  <a:pt x="1676400" y="0"/>
                </a:lnTo>
                <a:lnTo>
                  <a:pt x="1676400" y="838200"/>
                </a:lnTo>
                <a:cubicBezTo>
                  <a:pt x="1676400" y="1301125"/>
                  <a:pt x="1301125" y="1676400"/>
                  <a:pt x="838200" y="1676400"/>
                </a:cubicBezTo>
                <a:cubicBezTo>
                  <a:pt x="375275" y="1676400"/>
                  <a:pt x="0" y="1301125"/>
                  <a:pt x="0" y="838200"/>
                </a:cubicBezTo>
                <a:cubicBezTo>
                  <a:pt x="0" y="375275"/>
                  <a:pt x="375275" y="0"/>
                  <a:pt x="838200"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lnSpc>
                <a:spcPct val="80000"/>
              </a:lnSpc>
            </a:pPr>
            <a:r>
              <a:rPr lang="en-CA" sz="2800" b="1" dirty="0" smtClean="0"/>
              <a:t>6</a:t>
            </a:r>
            <a:endParaRPr lang="en-CA" sz="2800" b="1" dirty="0"/>
          </a:p>
        </p:txBody>
      </p:sp>
      <p:sp>
        <p:nvSpPr>
          <p:cNvPr id="99" name="TextBox 98"/>
          <p:cNvSpPr txBox="1"/>
          <p:nvPr/>
        </p:nvSpPr>
        <p:spPr>
          <a:xfrm>
            <a:off x="1527235" y="2370468"/>
            <a:ext cx="3055345" cy="486287"/>
          </a:xfrm>
          <a:prstGeom prst="rect">
            <a:avLst/>
          </a:prstGeom>
          <a:noFill/>
        </p:spPr>
        <p:txBody>
          <a:bodyPr wrap="square" rtlCol="0">
            <a:spAutoFit/>
          </a:bodyPr>
          <a:lstStyle/>
          <a:p>
            <a:pPr algn="ctr">
              <a:lnSpc>
                <a:spcPct val="80000"/>
              </a:lnSpc>
            </a:pPr>
            <a:r>
              <a:rPr lang="en-CA" sz="1600" b="1" dirty="0" smtClean="0">
                <a:solidFill>
                  <a:schemeClr val="bg2">
                    <a:lumMod val="50000"/>
                  </a:schemeClr>
                </a:solidFill>
                <a:latin typeface="Arial" panose="020B0604020202020204" pitchFamily="34" charset="0"/>
                <a:cs typeface="Arial" panose="020B0604020202020204" pitchFamily="34" charset="0"/>
              </a:rPr>
              <a:t>Sample/Weighting </a:t>
            </a:r>
          </a:p>
          <a:p>
            <a:pPr algn="ctr">
              <a:lnSpc>
                <a:spcPct val="80000"/>
              </a:lnSpc>
            </a:pPr>
            <a:r>
              <a:rPr lang="en-CA" sz="1600" b="1" dirty="0" smtClean="0">
                <a:solidFill>
                  <a:schemeClr val="bg2">
                    <a:lumMod val="50000"/>
                  </a:schemeClr>
                </a:solidFill>
                <a:latin typeface="Arial" panose="020B0604020202020204" pitchFamily="34" charset="0"/>
                <a:cs typeface="Arial" panose="020B0604020202020204" pitchFamily="34" charset="0"/>
              </a:rPr>
              <a:t>Schematic</a:t>
            </a:r>
          </a:p>
        </p:txBody>
      </p:sp>
    </p:spTree>
    <p:extLst>
      <p:ext uri="{BB962C8B-B14F-4D97-AF65-F5344CB8AC3E}">
        <p14:creationId xmlns:p14="http://schemas.microsoft.com/office/powerpoint/2010/main" val="2695016086"/>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9147" y="139465"/>
            <a:ext cx="8869681" cy="1143000"/>
          </a:xfrm>
        </p:spPr>
        <p:txBody>
          <a:bodyPr anchor="t"/>
          <a:lstStyle/>
          <a:p>
            <a:pPr algn="ctr"/>
            <a:r>
              <a:rPr lang="en-US" sz="2800" dirty="0" smtClean="0"/>
              <a:t>Aided Awareness of Various Medical Conditions</a:t>
            </a:r>
            <a:endParaRPr lang="en-US" sz="2800" dirty="0"/>
          </a:p>
        </p:txBody>
      </p:sp>
      <p:sp>
        <p:nvSpPr>
          <p:cNvPr id="3" name="Slide Number Placeholder 2"/>
          <p:cNvSpPr>
            <a:spLocks noGrp="1"/>
          </p:cNvSpPr>
          <p:nvPr>
            <p:ph type="sldNum" sz="quarter" idx="10"/>
          </p:nvPr>
        </p:nvSpPr>
        <p:spPr/>
        <p:txBody>
          <a:bodyPr/>
          <a:lstStyle/>
          <a:p>
            <a:r>
              <a:rPr lang="en-US" smtClean="0"/>
              <a:t> - </a:t>
            </a:r>
            <a:fld id="{45F5BCA6-64CF-432B-B6E7-A7F57C5C42C7}" type="slidenum">
              <a:rPr lang="en-US" smtClean="0"/>
              <a:pPr/>
              <a:t>20</a:t>
            </a:fld>
            <a:r>
              <a:rPr lang="en-US" smtClean="0"/>
              <a:t> -</a:t>
            </a:r>
            <a:endParaRPr lang="en-US"/>
          </a:p>
        </p:txBody>
      </p:sp>
      <p:grpSp>
        <p:nvGrpSpPr>
          <p:cNvPr id="7" name="Group 6"/>
          <p:cNvGrpSpPr/>
          <p:nvPr/>
        </p:nvGrpSpPr>
        <p:grpSpPr>
          <a:xfrm>
            <a:off x="1623992" y="1352943"/>
            <a:ext cx="2090718" cy="314287"/>
            <a:chOff x="1623992" y="1122364"/>
            <a:chExt cx="2090718" cy="314287"/>
          </a:xfrm>
        </p:grpSpPr>
        <p:pic>
          <p:nvPicPr>
            <p:cNvPr id="5" name="Picture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623992" y="1122364"/>
              <a:ext cx="314287" cy="314287"/>
            </a:xfrm>
            <a:prstGeom prst="rect">
              <a:avLst/>
            </a:prstGeom>
          </p:spPr>
        </p:pic>
        <p:sp>
          <p:nvSpPr>
            <p:cNvPr id="6" name="TextBox 5"/>
            <p:cNvSpPr txBox="1"/>
            <p:nvPr/>
          </p:nvSpPr>
          <p:spPr>
            <a:xfrm>
              <a:off x="1866860" y="1140602"/>
              <a:ext cx="1847850" cy="276999"/>
            </a:xfrm>
            <a:prstGeom prst="rect">
              <a:avLst/>
            </a:prstGeom>
            <a:noFill/>
          </p:spPr>
          <p:txBody>
            <a:bodyPr wrap="square" rtlCol="0">
              <a:spAutoFit/>
            </a:bodyPr>
            <a:lstStyle/>
            <a:p>
              <a:r>
                <a:rPr lang="en-US" sz="1200" b="1" dirty="0" smtClean="0">
                  <a:solidFill>
                    <a:schemeClr val="tx1"/>
                  </a:solidFill>
                  <a:latin typeface="Arial" panose="020B0604020202020204" pitchFamily="34" charset="0"/>
                  <a:cs typeface="Arial" panose="020B0604020202020204" pitchFamily="34" charset="0"/>
                </a:rPr>
                <a:t>United States (A)</a:t>
              </a:r>
              <a:endParaRPr lang="en-US" sz="1200" b="1" dirty="0">
                <a:solidFill>
                  <a:schemeClr val="tx1"/>
                </a:solidFill>
                <a:latin typeface="Arial" panose="020B0604020202020204" pitchFamily="34" charset="0"/>
                <a:cs typeface="Arial" panose="020B0604020202020204" pitchFamily="34" charset="0"/>
              </a:endParaRPr>
            </a:p>
          </p:txBody>
        </p:sp>
      </p:grpSp>
      <p:grpSp>
        <p:nvGrpSpPr>
          <p:cNvPr id="13" name="Group 12"/>
          <p:cNvGrpSpPr/>
          <p:nvPr/>
        </p:nvGrpSpPr>
        <p:grpSpPr>
          <a:xfrm>
            <a:off x="209551" y="3055002"/>
            <a:ext cx="4152900" cy="1697849"/>
            <a:chOff x="209551" y="2778901"/>
            <a:chExt cx="4152900" cy="1697849"/>
          </a:xfrm>
        </p:grpSpPr>
        <p:grpSp>
          <p:nvGrpSpPr>
            <p:cNvPr id="8" name="Group 7"/>
            <p:cNvGrpSpPr/>
            <p:nvPr/>
          </p:nvGrpSpPr>
          <p:grpSpPr>
            <a:xfrm>
              <a:off x="209551" y="2797952"/>
              <a:ext cx="4152900" cy="1678798"/>
              <a:chOff x="171451" y="1178702"/>
              <a:chExt cx="4152900" cy="1678798"/>
            </a:xfrm>
          </p:grpSpPr>
          <p:graphicFrame>
            <p:nvGraphicFramePr>
              <p:cNvPr id="9" name="Chart 8"/>
              <p:cNvGraphicFramePr/>
              <p:nvPr>
                <p:extLst>
                  <p:ext uri="{D42A27DB-BD31-4B8C-83A1-F6EECF244321}">
                    <p14:modId xmlns:p14="http://schemas.microsoft.com/office/powerpoint/2010/main" val="2523321506"/>
                  </p:ext>
                </p:extLst>
              </p:nvPr>
            </p:nvGraphicFramePr>
            <p:xfrm>
              <a:off x="171451" y="1339852"/>
              <a:ext cx="4152900" cy="1517648"/>
            </p:xfrm>
            <a:graphic>
              <a:graphicData uri="http://schemas.openxmlformats.org/drawingml/2006/chart">
                <c:chart xmlns:c="http://schemas.openxmlformats.org/drawingml/2006/chart" xmlns:r="http://schemas.openxmlformats.org/officeDocument/2006/relationships" r:id="rId3"/>
              </a:graphicData>
            </a:graphic>
          </p:graphicFrame>
          <p:sp>
            <p:nvSpPr>
              <p:cNvPr id="11" name="TextBox 10"/>
              <p:cNvSpPr txBox="1"/>
              <p:nvPr/>
            </p:nvSpPr>
            <p:spPr>
              <a:xfrm>
                <a:off x="1866860" y="1178702"/>
                <a:ext cx="1847850" cy="276999"/>
              </a:xfrm>
              <a:prstGeom prst="rect">
                <a:avLst/>
              </a:prstGeom>
              <a:noFill/>
            </p:spPr>
            <p:txBody>
              <a:bodyPr wrap="square" rtlCol="0">
                <a:spAutoFit/>
              </a:bodyPr>
              <a:lstStyle/>
              <a:p>
                <a:r>
                  <a:rPr lang="en-US" sz="1200" b="1" dirty="0" smtClean="0">
                    <a:solidFill>
                      <a:schemeClr val="tx1"/>
                    </a:solidFill>
                    <a:latin typeface="Arial" panose="020B0604020202020204" pitchFamily="34" charset="0"/>
                    <a:cs typeface="Arial" panose="020B0604020202020204" pitchFamily="34" charset="0"/>
                  </a:rPr>
                  <a:t>Canada (B)</a:t>
                </a:r>
                <a:endParaRPr lang="en-US" sz="1200" b="1" dirty="0">
                  <a:solidFill>
                    <a:schemeClr val="tx1"/>
                  </a:solidFill>
                  <a:latin typeface="Arial" panose="020B0604020202020204" pitchFamily="34" charset="0"/>
                  <a:cs typeface="Arial" panose="020B0604020202020204" pitchFamily="34" charset="0"/>
                </a:endParaRPr>
              </a:p>
            </p:txBody>
          </p:sp>
        </p:grpSp>
        <p:pic>
          <p:nvPicPr>
            <p:cNvPr id="12" name="Picture 1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623991" y="2778901"/>
              <a:ext cx="310896" cy="310896"/>
            </a:xfrm>
            <a:prstGeom prst="rect">
              <a:avLst/>
            </a:prstGeom>
          </p:spPr>
        </p:pic>
      </p:grpSp>
      <p:grpSp>
        <p:nvGrpSpPr>
          <p:cNvPr id="26" name="Group 25"/>
          <p:cNvGrpSpPr/>
          <p:nvPr/>
        </p:nvGrpSpPr>
        <p:grpSpPr>
          <a:xfrm>
            <a:off x="257176" y="4711717"/>
            <a:ext cx="4152900" cy="1678798"/>
            <a:chOff x="257176" y="4598178"/>
            <a:chExt cx="4152900" cy="1678798"/>
          </a:xfrm>
        </p:grpSpPr>
        <p:grpSp>
          <p:nvGrpSpPr>
            <p:cNvPr id="15" name="Group 14"/>
            <p:cNvGrpSpPr/>
            <p:nvPr/>
          </p:nvGrpSpPr>
          <p:grpSpPr>
            <a:xfrm>
              <a:off x="257176" y="4598178"/>
              <a:ext cx="4152900" cy="1678798"/>
              <a:chOff x="171451" y="1178702"/>
              <a:chExt cx="4152900" cy="1678798"/>
            </a:xfrm>
          </p:grpSpPr>
          <p:graphicFrame>
            <p:nvGraphicFramePr>
              <p:cNvPr id="17" name="Chart 16"/>
              <p:cNvGraphicFramePr/>
              <p:nvPr>
                <p:extLst>
                  <p:ext uri="{D42A27DB-BD31-4B8C-83A1-F6EECF244321}">
                    <p14:modId xmlns:p14="http://schemas.microsoft.com/office/powerpoint/2010/main" val="2222628242"/>
                  </p:ext>
                </p:extLst>
              </p:nvPr>
            </p:nvGraphicFramePr>
            <p:xfrm>
              <a:off x="171451" y="1339852"/>
              <a:ext cx="4152900" cy="1517648"/>
            </p:xfrm>
            <a:graphic>
              <a:graphicData uri="http://schemas.openxmlformats.org/drawingml/2006/chart">
                <c:chart xmlns:c="http://schemas.openxmlformats.org/drawingml/2006/chart" xmlns:r="http://schemas.openxmlformats.org/officeDocument/2006/relationships" r:id="rId5"/>
              </a:graphicData>
            </a:graphic>
          </p:graphicFrame>
          <p:sp>
            <p:nvSpPr>
              <p:cNvPr id="18" name="TextBox 17"/>
              <p:cNvSpPr txBox="1"/>
              <p:nvPr/>
            </p:nvSpPr>
            <p:spPr>
              <a:xfrm>
                <a:off x="1866860" y="1178702"/>
                <a:ext cx="1847850" cy="276999"/>
              </a:xfrm>
              <a:prstGeom prst="rect">
                <a:avLst/>
              </a:prstGeom>
              <a:noFill/>
            </p:spPr>
            <p:txBody>
              <a:bodyPr wrap="square" rtlCol="0">
                <a:spAutoFit/>
              </a:bodyPr>
              <a:lstStyle/>
              <a:p>
                <a:r>
                  <a:rPr lang="en-US" sz="1200" b="1" dirty="0" smtClean="0">
                    <a:solidFill>
                      <a:schemeClr val="tx1"/>
                    </a:solidFill>
                    <a:latin typeface="Arial" panose="020B0604020202020204" pitchFamily="34" charset="0"/>
                    <a:cs typeface="Arial" panose="020B0604020202020204" pitchFamily="34" charset="0"/>
                  </a:rPr>
                  <a:t>Argentina (C)</a:t>
                </a:r>
                <a:endParaRPr lang="en-US" sz="1200" b="1" dirty="0">
                  <a:solidFill>
                    <a:schemeClr val="tx1"/>
                  </a:solidFill>
                  <a:latin typeface="Arial" panose="020B0604020202020204" pitchFamily="34" charset="0"/>
                  <a:cs typeface="Arial" panose="020B0604020202020204" pitchFamily="34" charset="0"/>
                </a:endParaRPr>
              </a:p>
            </p:txBody>
          </p:sp>
        </p:grpSp>
        <p:pic>
          <p:nvPicPr>
            <p:cNvPr id="19" name="Picture 1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677713" y="4598178"/>
              <a:ext cx="292608" cy="292608"/>
            </a:xfrm>
            <a:prstGeom prst="rect">
              <a:avLst/>
            </a:prstGeom>
          </p:spPr>
        </p:pic>
      </p:grpSp>
      <p:grpSp>
        <p:nvGrpSpPr>
          <p:cNvPr id="25" name="Group 24"/>
          <p:cNvGrpSpPr/>
          <p:nvPr/>
        </p:nvGrpSpPr>
        <p:grpSpPr>
          <a:xfrm>
            <a:off x="4552951" y="1352943"/>
            <a:ext cx="4152900" cy="1678798"/>
            <a:chOff x="4552951" y="1122364"/>
            <a:chExt cx="4152900" cy="1678798"/>
          </a:xfrm>
        </p:grpSpPr>
        <p:grpSp>
          <p:nvGrpSpPr>
            <p:cNvPr id="21" name="Group 20"/>
            <p:cNvGrpSpPr/>
            <p:nvPr/>
          </p:nvGrpSpPr>
          <p:grpSpPr>
            <a:xfrm>
              <a:off x="4552951" y="1122364"/>
              <a:ext cx="4152900" cy="1678798"/>
              <a:chOff x="171451" y="1178702"/>
              <a:chExt cx="4152900" cy="1678798"/>
            </a:xfrm>
          </p:grpSpPr>
          <p:graphicFrame>
            <p:nvGraphicFramePr>
              <p:cNvPr id="22" name="Chart 21"/>
              <p:cNvGraphicFramePr/>
              <p:nvPr>
                <p:extLst>
                  <p:ext uri="{D42A27DB-BD31-4B8C-83A1-F6EECF244321}">
                    <p14:modId xmlns:p14="http://schemas.microsoft.com/office/powerpoint/2010/main" val="1557486764"/>
                  </p:ext>
                </p:extLst>
              </p:nvPr>
            </p:nvGraphicFramePr>
            <p:xfrm>
              <a:off x="171451" y="1339852"/>
              <a:ext cx="4152900" cy="1517648"/>
            </p:xfrm>
            <a:graphic>
              <a:graphicData uri="http://schemas.openxmlformats.org/drawingml/2006/chart">
                <c:chart xmlns:c="http://schemas.openxmlformats.org/drawingml/2006/chart" xmlns:r="http://schemas.openxmlformats.org/officeDocument/2006/relationships" r:id="rId7"/>
              </a:graphicData>
            </a:graphic>
          </p:graphicFrame>
          <p:sp>
            <p:nvSpPr>
              <p:cNvPr id="23" name="TextBox 22"/>
              <p:cNvSpPr txBox="1"/>
              <p:nvPr/>
            </p:nvSpPr>
            <p:spPr>
              <a:xfrm>
                <a:off x="1866860" y="1178702"/>
                <a:ext cx="1847850" cy="276999"/>
              </a:xfrm>
              <a:prstGeom prst="rect">
                <a:avLst/>
              </a:prstGeom>
              <a:noFill/>
            </p:spPr>
            <p:txBody>
              <a:bodyPr wrap="square" rtlCol="0">
                <a:spAutoFit/>
              </a:bodyPr>
              <a:lstStyle/>
              <a:p>
                <a:r>
                  <a:rPr lang="en-US" sz="1200" b="1" dirty="0" smtClean="0">
                    <a:solidFill>
                      <a:schemeClr val="tx1"/>
                    </a:solidFill>
                    <a:latin typeface="Arial" panose="020B0604020202020204" pitchFamily="34" charset="0"/>
                    <a:cs typeface="Arial" panose="020B0604020202020204" pitchFamily="34" charset="0"/>
                  </a:rPr>
                  <a:t>United Kingdom (D)</a:t>
                </a:r>
                <a:endParaRPr lang="en-US" sz="1200" b="1" dirty="0">
                  <a:solidFill>
                    <a:schemeClr val="tx1"/>
                  </a:solidFill>
                  <a:latin typeface="Arial" panose="020B0604020202020204" pitchFamily="34" charset="0"/>
                  <a:cs typeface="Arial" panose="020B0604020202020204" pitchFamily="34" charset="0"/>
                </a:endParaRPr>
              </a:p>
            </p:txBody>
          </p:sp>
        </p:grpSp>
        <p:pic>
          <p:nvPicPr>
            <p:cNvPr id="24" name="Picture 23"/>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5955752" y="1122364"/>
              <a:ext cx="292608" cy="292608"/>
            </a:xfrm>
            <a:prstGeom prst="rect">
              <a:avLst/>
            </a:prstGeom>
          </p:spPr>
        </p:pic>
      </p:grpSp>
      <p:grpSp>
        <p:nvGrpSpPr>
          <p:cNvPr id="33" name="Group 32"/>
          <p:cNvGrpSpPr/>
          <p:nvPr/>
        </p:nvGrpSpPr>
        <p:grpSpPr>
          <a:xfrm>
            <a:off x="4609935" y="3062209"/>
            <a:ext cx="4152900" cy="1681116"/>
            <a:chOff x="4609935" y="2831630"/>
            <a:chExt cx="4152900" cy="1681116"/>
          </a:xfrm>
        </p:grpSpPr>
        <p:grpSp>
          <p:nvGrpSpPr>
            <p:cNvPr id="28" name="Group 27"/>
            <p:cNvGrpSpPr/>
            <p:nvPr/>
          </p:nvGrpSpPr>
          <p:grpSpPr>
            <a:xfrm>
              <a:off x="4609935" y="2833948"/>
              <a:ext cx="4152900" cy="1678798"/>
              <a:chOff x="171451" y="1178702"/>
              <a:chExt cx="4152900" cy="1678798"/>
            </a:xfrm>
          </p:grpSpPr>
          <p:graphicFrame>
            <p:nvGraphicFramePr>
              <p:cNvPr id="30" name="Chart 29"/>
              <p:cNvGraphicFramePr/>
              <p:nvPr>
                <p:extLst>
                  <p:ext uri="{D42A27DB-BD31-4B8C-83A1-F6EECF244321}">
                    <p14:modId xmlns:p14="http://schemas.microsoft.com/office/powerpoint/2010/main" val="2385722941"/>
                  </p:ext>
                </p:extLst>
              </p:nvPr>
            </p:nvGraphicFramePr>
            <p:xfrm>
              <a:off x="171451" y="1339852"/>
              <a:ext cx="4152900" cy="1517648"/>
            </p:xfrm>
            <a:graphic>
              <a:graphicData uri="http://schemas.openxmlformats.org/drawingml/2006/chart">
                <c:chart xmlns:c="http://schemas.openxmlformats.org/drawingml/2006/chart" xmlns:r="http://schemas.openxmlformats.org/officeDocument/2006/relationships" r:id="rId9"/>
              </a:graphicData>
            </a:graphic>
          </p:graphicFrame>
          <p:sp>
            <p:nvSpPr>
              <p:cNvPr id="31" name="TextBox 30"/>
              <p:cNvSpPr txBox="1"/>
              <p:nvPr/>
            </p:nvSpPr>
            <p:spPr>
              <a:xfrm>
                <a:off x="1866860" y="1178702"/>
                <a:ext cx="1847850" cy="276999"/>
              </a:xfrm>
              <a:prstGeom prst="rect">
                <a:avLst/>
              </a:prstGeom>
              <a:noFill/>
            </p:spPr>
            <p:txBody>
              <a:bodyPr wrap="square" rtlCol="0">
                <a:spAutoFit/>
              </a:bodyPr>
              <a:lstStyle/>
              <a:p>
                <a:r>
                  <a:rPr lang="en-US" sz="1200" b="1" dirty="0" smtClean="0">
                    <a:solidFill>
                      <a:schemeClr val="tx1"/>
                    </a:solidFill>
                    <a:latin typeface="Arial" panose="020B0604020202020204" pitchFamily="34" charset="0"/>
                    <a:cs typeface="Arial" panose="020B0604020202020204" pitchFamily="34" charset="0"/>
                  </a:rPr>
                  <a:t>Germany (E)</a:t>
                </a:r>
                <a:endParaRPr lang="en-US" sz="1200" b="1" dirty="0">
                  <a:solidFill>
                    <a:schemeClr val="tx1"/>
                  </a:solidFill>
                  <a:latin typeface="Arial" panose="020B0604020202020204" pitchFamily="34" charset="0"/>
                  <a:cs typeface="Arial" panose="020B0604020202020204" pitchFamily="34" charset="0"/>
                </a:endParaRPr>
              </a:p>
            </p:txBody>
          </p:sp>
        </p:grpSp>
        <p:pic>
          <p:nvPicPr>
            <p:cNvPr id="32" name="Picture 31"/>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6013304" y="2831630"/>
              <a:ext cx="292608" cy="292608"/>
            </a:xfrm>
            <a:prstGeom prst="rect">
              <a:avLst/>
            </a:prstGeom>
          </p:spPr>
        </p:pic>
      </p:grpSp>
      <p:sp>
        <p:nvSpPr>
          <p:cNvPr id="34" name="TextBox 33"/>
          <p:cNvSpPr txBox="1"/>
          <p:nvPr/>
        </p:nvSpPr>
        <p:spPr>
          <a:xfrm>
            <a:off x="2496709" y="755628"/>
            <a:ext cx="4015409" cy="369332"/>
          </a:xfrm>
          <a:prstGeom prst="rect">
            <a:avLst/>
          </a:prstGeom>
          <a:noFill/>
        </p:spPr>
        <p:txBody>
          <a:bodyPr wrap="square" rtlCol="0">
            <a:spAutoFit/>
          </a:bodyPr>
          <a:lstStyle/>
          <a:p>
            <a:pPr algn="ctr"/>
            <a:r>
              <a:rPr lang="en-US" dirty="0" smtClean="0">
                <a:solidFill>
                  <a:schemeClr val="tx1"/>
                </a:solidFill>
                <a:latin typeface="Arial" panose="020B0604020202020204" pitchFamily="34" charset="0"/>
                <a:cs typeface="Arial" panose="020B0604020202020204" pitchFamily="34" charset="0"/>
              </a:rPr>
              <a:t>Among Adults 18+</a:t>
            </a:r>
          </a:p>
        </p:txBody>
      </p:sp>
      <p:graphicFrame>
        <p:nvGraphicFramePr>
          <p:cNvPr id="35" name="Chart 34"/>
          <p:cNvGraphicFramePr/>
          <p:nvPr>
            <p:extLst>
              <p:ext uri="{D42A27DB-BD31-4B8C-83A1-F6EECF244321}">
                <p14:modId xmlns:p14="http://schemas.microsoft.com/office/powerpoint/2010/main" val="1368729397"/>
              </p:ext>
            </p:extLst>
          </p:nvPr>
        </p:nvGraphicFramePr>
        <p:xfrm>
          <a:off x="171451" y="1570431"/>
          <a:ext cx="4152900" cy="1517648"/>
        </p:xfrm>
        <a:graphic>
          <a:graphicData uri="http://schemas.openxmlformats.org/drawingml/2006/chart">
            <c:chart xmlns:c="http://schemas.openxmlformats.org/drawingml/2006/chart" xmlns:r="http://schemas.openxmlformats.org/officeDocument/2006/relationships" r:id="rId11"/>
          </a:graphicData>
        </a:graphic>
      </p:graphicFrame>
      <p:sp>
        <p:nvSpPr>
          <p:cNvPr id="10" name="TextBox 9"/>
          <p:cNvSpPr txBox="1"/>
          <p:nvPr/>
        </p:nvSpPr>
        <p:spPr>
          <a:xfrm>
            <a:off x="4203626" y="1648180"/>
            <a:ext cx="362600" cy="215444"/>
          </a:xfrm>
          <a:prstGeom prst="rect">
            <a:avLst/>
          </a:prstGeom>
          <a:noFill/>
        </p:spPr>
        <p:txBody>
          <a:bodyPr wrap="none" rtlCol="0">
            <a:spAutoFit/>
          </a:bodyPr>
          <a:lstStyle/>
          <a:p>
            <a:r>
              <a:rPr lang="en-US" sz="800" dirty="0" smtClean="0">
                <a:solidFill>
                  <a:schemeClr val="tx1"/>
                </a:solidFill>
              </a:rPr>
              <a:t>BEFI</a:t>
            </a:r>
            <a:endParaRPr lang="en-US" sz="800" dirty="0">
              <a:solidFill>
                <a:schemeClr val="tx1"/>
              </a:solidFill>
            </a:endParaRPr>
          </a:p>
        </p:txBody>
      </p:sp>
      <p:sp>
        <p:nvSpPr>
          <p:cNvPr id="36" name="TextBox 35"/>
          <p:cNvSpPr txBox="1"/>
          <p:nvPr/>
        </p:nvSpPr>
        <p:spPr>
          <a:xfrm>
            <a:off x="4114452" y="3330368"/>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37" name="TextBox 36"/>
          <p:cNvSpPr txBox="1"/>
          <p:nvPr/>
        </p:nvSpPr>
        <p:spPr>
          <a:xfrm>
            <a:off x="4301356" y="4961554"/>
            <a:ext cx="426720" cy="215444"/>
          </a:xfrm>
          <a:prstGeom prst="rect">
            <a:avLst/>
          </a:prstGeom>
          <a:noFill/>
        </p:spPr>
        <p:txBody>
          <a:bodyPr wrap="none" rtlCol="0">
            <a:spAutoFit/>
          </a:bodyPr>
          <a:lstStyle/>
          <a:p>
            <a:r>
              <a:rPr lang="en-US" sz="800" dirty="0">
                <a:solidFill>
                  <a:schemeClr val="tx1"/>
                </a:solidFill>
              </a:rPr>
              <a:t>BEFGI</a:t>
            </a:r>
          </a:p>
        </p:txBody>
      </p:sp>
      <p:sp>
        <p:nvSpPr>
          <p:cNvPr id="39" name="TextBox 38"/>
          <p:cNvSpPr txBox="1"/>
          <p:nvPr/>
        </p:nvSpPr>
        <p:spPr>
          <a:xfrm>
            <a:off x="8580993" y="1612650"/>
            <a:ext cx="426720" cy="215444"/>
          </a:xfrm>
          <a:prstGeom prst="rect">
            <a:avLst/>
          </a:prstGeom>
          <a:noFill/>
        </p:spPr>
        <p:txBody>
          <a:bodyPr wrap="none" rtlCol="0">
            <a:spAutoFit/>
          </a:bodyPr>
          <a:lstStyle/>
          <a:p>
            <a:r>
              <a:rPr lang="en-US" sz="800" dirty="0">
                <a:solidFill>
                  <a:schemeClr val="tx1"/>
                </a:solidFill>
              </a:rPr>
              <a:t>BEFGI</a:t>
            </a:r>
          </a:p>
        </p:txBody>
      </p:sp>
      <p:sp>
        <p:nvSpPr>
          <p:cNvPr id="40" name="TextBox 39"/>
          <p:cNvSpPr txBox="1"/>
          <p:nvPr/>
        </p:nvSpPr>
        <p:spPr>
          <a:xfrm>
            <a:off x="8499900" y="3305430"/>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41" name="TextBox 40"/>
          <p:cNvSpPr txBox="1"/>
          <p:nvPr/>
        </p:nvSpPr>
        <p:spPr>
          <a:xfrm>
            <a:off x="4143466" y="1779966"/>
            <a:ext cx="306494" cy="215444"/>
          </a:xfrm>
          <a:prstGeom prst="rect">
            <a:avLst/>
          </a:prstGeom>
          <a:noFill/>
        </p:spPr>
        <p:txBody>
          <a:bodyPr wrap="none" rtlCol="0">
            <a:spAutoFit/>
          </a:bodyPr>
          <a:lstStyle/>
          <a:p>
            <a:r>
              <a:rPr lang="en-US" sz="800" dirty="0" smtClean="0">
                <a:solidFill>
                  <a:schemeClr val="tx1"/>
                </a:solidFill>
              </a:rPr>
              <a:t>EFI</a:t>
            </a:r>
            <a:endParaRPr lang="en-US" sz="800" dirty="0">
              <a:solidFill>
                <a:schemeClr val="tx1"/>
              </a:solidFill>
            </a:endParaRPr>
          </a:p>
        </p:txBody>
      </p:sp>
      <p:sp>
        <p:nvSpPr>
          <p:cNvPr id="42" name="TextBox 41"/>
          <p:cNvSpPr txBox="1"/>
          <p:nvPr/>
        </p:nvSpPr>
        <p:spPr>
          <a:xfrm>
            <a:off x="4159819" y="3447615"/>
            <a:ext cx="306494" cy="215444"/>
          </a:xfrm>
          <a:prstGeom prst="rect">
            <a:avLst/>
          </a:prstGeom>
          <a:noFill/>
        </p:spPr>
        <p:txBody>
          <a:bodyPr wrap="none" rtlCol="0">
            <a:spAutoFit/>
          </a:bodyPr>
          <a:lstStyle/>
          <a:p>
            <a:r>
              <a:rPr lang="en-US" sz="800" dirty="0" smtClean="0">
                <a:solidFill>
                  <a:schemeClr val="tx1"/>
                </a:solidFill>
              </a:rPr>
              <a:t>EFI</a:t>
            </a:r>
            <a:endParaRPr lang="en-US" sz="800" dirty="0">
              <a:solidFill>
                <a:schemeClr val="tx1"/>
              </a:solidFill>
            </a:endParaRPr>
          </a:p>
        </p:txBody>
      </p:sp>
      <p:sp>
        <p:nvSpPr>
          <p:cNvPr id="43" name="TextBox 42"/>
          <p:cNvSpPr txBox="1"/>
          <p:nvPr/>
        </p:nvSpPr>
        <p:spPr>
          <a:xfrm>
            <a:off x="4294016" y="5088326"/>
            <a:ext cx="548548" cy="215444"/>
          </a:xfrm>
          <a:prstGeom prst="rect">
            <a:avLst/>
          </a:prstGeom>
          <a:noFill/>
        </p:spPr>
        <p:txBody>
          <a:bodyPr wrap="none" rtlCol="0">
            <a:spAutoFit/>
          </a:bodyPr>
          <a:lstStyle/>
          <a:p>
            <a:r>
              <a:rPr lang="en-US" sz="800" dirty="0">
                <a:solidFill>
                  <a:schemeClr val="tx1"/>
                </a:solidFill>
              </a:rPr>
              <a:t>ABDEFGI</a:t>
            </a:r>
          </a:p>
        </p:txBody>
      </p:sp>
      <p:sp>
        <p:nvSpPr>
          <p:cNvPr id="44" name="TextBox 43"/>
          <p:cNvSpPr txBox="1"/>
          <p:nvPr/>
        </p:nvSpPr>
        <p:spPr>
          <a:xfrm>
            <a:off x="8560914" y="1720954"/>
            <a:ext cx="370614" cy="215444"/>
          </a:xfrm>
          <a:prstGeom prst="rect">
            <a:avLst/>
          </a:prstGeom>
          <a:noFill/>
        </p:spPr>
        <p:txBody>
          <a:bodyPr wrap="none" rtlCol="0">
            <a:spAutoFit/>
          </a:bodyPr>
          <a:lstStyle/>
          <a:p>
            <a:r>
              <a:rPr lang="en-US" sz="800" dirty="0">
                <a:solidFill>
                  <a:schemeClr val="tx1"/>
                </a:solidFill>
              </a:rPr>
              <a:t>EFGI</a:t>
            </a:r>
          </a:p>
        </p:txBody>
      </p:sp>
      <p:sp>
        <p:nvSpPr>
          <p:cNvPr id="45" name="TextBox 44"/>
          <p:cNvSpPr txBox="1"/>
          <p:nvPr/>
        </p:nvSpPr>
        <p:spPr>
          <a:xfrm>
            <a:off x="8418725" y="3441021"/>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46" name="TextBox 45"/>
          <p:cNvSpPr txBox="1"/>
          <p:nvPr/>
        </p:nvSpPr>
        <p:spPr>
          <a:xfrm>
            <a:off x="4105366" y="1920774"/>
            <a:ext cx="306494" cy="215444"/>
          </a:xfrm>
          <a:prstGeom prst="rect">
            <a:avLst/>
          </a:prstGeom>
          <a:noFill/>
        </p:spPr>
        <p:txBody>
          <a:bodyPr wrap="none" rtlCol="0">
            <a:spAutoFit/>
          </a:bodyPr>
          <a:lstStyle/>
          <a:p>
            <a:r>
              <a:rPr lang="en-US" sz="800" dirty="0" smtClean="0">
                <a:solidFill>
                  <a:schemeClr val="tx1"/>
                </a:solidFill>
              </a:rPr>
              <a:t>EFI</a:t>
            </a:r>
            <a:endParaRPr lang="en-US" sz="800" dirty="0">
              <a:solidFill>
                <a:schemeClr val="tx1"/>
              </a:solidFill>
            </a:endParaRPr>
          </a:p>
        </p:txBody>
      </p:sp>
      <p:sp>
        <p:nvSpPr>
          <p:cNvPr id="47" name="TextBox 46"/>
          <p:cNvSpPr txBox="1"/>
          <p:nvPr/>
        </p:nvSpPr>
        <p:spPr>
          <a:xfrm>
            <a:off x="4133029" y="3583912"/>
            <a:ext cx="306494" cy="215444"/>
          </a:xfrm>
          <a:prstGeom prst="rect">
            <a:avLst/>
          </a:prstGeom>
          <a:noFill/>
        </p:spPr>
        <p:txBody>
          <a:bodyPr wrap="none" rtlCol="0">
            <a:spAutoFit/>
          </a:bodyPr>
          <a:lstStyle/>
          <a:p>
            <a:r>
              <a:rPr lang="en-US" sz="800" dirty="0" smtClean="0">
                <a:solidFill>
                  <a:schemeClr val="tx1"/>
                </a:solidFill>
              </a:rPr>
              <a:t>EFI</a:t>
            </a:r>
            <a:endParaRPr lang="en-US" sz="800" dirty="0">
              <a:solidFill>
                <a:schemeClr val="tx1"/>
              </a:solidFill>
            </a:endParaRPr>
          </a:p>
        </p:txBody>
      </p:sp>
      <p:sp>
        <p:nvSpPr>
          <p:cNvPr id="48" name="TextBox 47"/>
          <p:cNvSpPr txBox="1"/>
          <p:nvPr/>
        </p:nvSpPr>
        <p:spPr>
          <a:xfrm>
            <a:off x="4294016" y="5215098"/>
            <a:ext cx="486030" cy="215444"/>
          </a:xfrm>
          <a:prstGeom prst="rect">
            <a:avLst/>
          </a:prstGeom>
          <a:noFill/>
        </p:spPr>
        <p:txBody>
          <a:bodyPr wrap="none" rtlCol="0">
            <a:spAutoFit/>
          </a:bodyPr>
          <a:lstStyle/>
          <a:p>
            <a:r>
              <a:rPr lang="en-US" sz="800" dirty="0">
                <a:solidFill>
                  <a:schemeClr val="tx1"/>
                </a:solidFill>
              </a:rPr>
              <a:t>ABEFGI</a:t>
            </a:r>
          </a:p>
        </p:txBody>
      </p:sp>
      <p:sp>
        <p:nvSpPr>
          <p:cNvPr id="49" name="TextBox 48"/>
          <p:cNvSpPr txBox="1"/>
          <p:nvPr/>
        </p:nvSpPr>
        <p:spPr>
          <a:xfrm>
            <a:off x="8560914" y="1863624"/>
            <a:ext cx="306494" cy="215444"/>
          </a:xfrm>
          <a:prstGeom prst="rect">
            <a:avLst/>
          </a:prstGeom>
          <a:noFill/>
        </p:spPr>
        <p:txBody>
          <a:bodyPr wrap="none" rtlCol="0">
            <a:spAutoFit/>
          </a:bodyPr>
          <a:lstStyle/>
          <a:p>
            <a:r>
              <a:rPr lang="en-US" sz="800" dirty="0" smtClean="0">
                <a:solidFill>
                  <a:schemeClr val="tx1"/>
                </a:solidFill>
              </a:rPr>
              <a:t>EFI</a:t>
            </a:r>
            <a:endParaRPr lang="en-US" sz="800" dirty="0">
              <a:solidFill>
                <a:schemeClr val="tx1"/>
              </a:solidFill>
            </a:endParaRPr>
          </a:p>
        </p:txBody>
      </p:sp>
      <p:sp>
        <p:nvSpPr>
          <p:cNvPr id="50" name="TextBox 49"/>
          <p:cNvSpPr txBox="1"/>
          <p:nvPr/>
        </p:nvSpPr>
        <p:spPr>
          <a:xfrm>
            <a:off x="4105366" y="2031114"/>
            <a:ext cx="370614" cy="215444"/>
          </a:xfrm>
          <a:prstGeom prst="rect">
            <a:avLst/>
          </a:prstGeom>
          <a:noFill/>
        </p:spPr>
        <p:txBody>
          <a:bodyPr wrap="none" rtlCol="0">
            <a:spAutoFit/>
          </a:bodyPr>
          <a:lstStyle/>
          <a:p>
            <a:r>
              <a:rPr lang="en-US" sz="800" dirty="0" smtClean="0">
                <a:solidFill>
                  <a:schemeClr val="tx1"/>
                </a:solidFill>
              </a:rPr>
              <a:t>EFGI</a:t>
            </a:r>
            <a:endParaRPr lang="en-US" sz="800" dirty="0">
              <a:solidFill>
                <a:schemeClr val="tx1"/>
              </a:solidFill>
            </a:endParaRPr>
          </a:p>
        </p:txBody>
      </p:sp>
      <p:sp>
        <p:nvSpPr>
          <p:cNvPr id="51" name="TextBox 50"/>
          <p:cNvSpPr txBox="1"/>
          <p:nvPr/>
        </p:nvSpPr>
        <p:spPr>
          <a:xfrm>
            <a:off x="4058157" y="3709565"/>
            <a:ext cx="320922" cy="215444"/>
          </a:xfrm>
          <a:prstGeom prst="rect">
            <a:avLst/>
          </a:prstGeom>
          <a:noFill/>
        </p:spPr>
        <p:txBody>
          <a:bodyPr wrap="none" rtlCol="0">
            <a:spAutoFit/>
          </a:bodyPr>
          <a:lstStyle/>
          <a:p>
            <a:r>
              <a:rPr lang="en-US" sz="800" dirty="0" smtClean="0">
                <a:solidFill>
                  <a:schemeClr val="tx1"/>
                </a:solidFill>
              </a:rPr>
              <a:t>FGI</a:t>
            </a:r>
            <a:endParaRPr lang="en-US" sz="800" dirty="0">
              <a:solidFill>
                <a:schemeClr val="tx1"/>
              </a:solidFill>
            </a:endParaRPr>
          </a:p>
        </p:txBody>
      </p:sp>
      <p:sp>
        <p:nvSpPr>
          <p:cNvPr id="52" name="TextBox 51"/>
          <p:cNvSpPr txBox="1"/>
          <p:nvPr/>
        </p:nvSpPr>
        <p:spPr>
          <a:xfrm>
            <a:off x="4191580" y="5330107"/>
            <a:ext cx="370614" cy="215444"/>
          </a:xfrm>
          <a:prstGeom prst="rect">
            <a:avLst/>
          </a:prstGeom>
          <a:noFill/>
        </p:spPr>
        <p:txBody>
          <a:bodyPr wrap="none" rtlCol="0">
            <a:spAutoFit/>
          </a:bodyPr>
          <a:lstStyle/>
          <a:p>
            <a:r>
              <a:rPr lang="en-US" sz="800" dirty="0">
                <a:solidFill>
                  <a:schemeClr val="tx1"/>
                </a:solidFill>
              </a:rPr>
              <a:t>EFGI</a:t>
            </a:r>
          </a:p>
        </p:txBody>
      </p:sp>
      <p:sp>
        <p:nvSpPr>
          <p:cNvPr id="53" name="TextBox 52"/>
          <p:cNvSpPr txBox="1"/>
          <p:nvPr/>
        </p:nvSpPr>
        <p:spPr>
          <a:xfrm>
            <a:off x="8533126" y="1971346"/>
            <a:ext cx="426720" cy="215444"/>
          </a:xfrm>
          <a:prstGeom prst="rect">
            <a:avLst/>
          </a:prstGeom>
          <a:noFill/>
        </p:spPr>
        <p:txBody>
          <a:bodyPr wrap="none" rtlCol="0">
            <a:spAutoFit/>
          </a:bodyPr>
          <a:lstStyle/>
          <a:p>
            <a:r>
              <a:rPr lang="en-US" sz="800" dirty="0">
                <a:solidFill>
                  <a:schemeClr val="tx1"/>
                </a:solidFill>
              </a:rPr>
              <a:t>BEFGI</a:t>
            </a:r>
          </a:p>
        </p:txBody>
      </p:sp>
      <p:sp>
        <p:nvSpPr>
          <p:cNvPr id="54" name="TextBox 53"/>
          <p:cNvSpPr txBox="1"/>
          <p:nvPr/>
        </p:nvSpPr>
        <p:spPr>
          <a:xfrm>
            <a:off x="8357079" y="3687345"/>
            <a:ext cx="248786" cy="215444"/>
          </a:xfrm>
          <a:prstGeom prst="rect">
            <a:avLst/>
          </a:prstGeom>
          <a:noFill/>
        </p:spPr>
        <p:txBody>
          <a:bodyPr wrap="none" rtlCol="0">
            <a:spAutoFit/>
          </a:bodyPr>
          <a:lstStyle/>
          <a:p>
            <a:r>
              <a:rPr lang="en-US" sz="800" dirty="0" smtClean="0">
                <a:solidFill>
                  <a:schemeClr val="tx1"/>
                </a:solidFill>
              </a:rPr>
              <a:t>G</a:t>
            </a:r>
            <a:endParaRPr lang="en-US" sz="800" dirty="0">
              <a:solidFill>
                <a:schemeClr val="tx1"/>
              </a:solidFill>
            </a:endParaRPr>
          </a:p>
        </p:txBody>
      </p:sp>
      <p:sp>
        <p:nvSpPr>
          <p:cNvPr id="55" name="TextBox 54"/>
          <p:cNvSpPr txBox="1"/>
          <p:nvPr/>
        </p:nvSpPr>
        <p:spPr>
          <a:xfrm>
            <a:off x="4095841" y="2163451"/>
            <a:ext cx="370614" cy="215444"/>
          </a:xfrm>
          <a:prstGeom prst="rect">
            <a:avLst/>
          </a:prstGeom>
          <a:noFill/>
        </p:spPr>
        <p:txBody>
          <a:bodyPr wrap="none" rtlCol="0">
            <a:spAutoFit/>
          </a:bodyPr>
          <a:lstStyle/>
          <a:p>
            <a:r>
              <a:rPr lang="en-US" sz="800" dirty="0" smtClean="0">
                <a:solidFill>
                  <a:schemeClr val="tx1"/>
                </a:solidFill>
              </a:rPr>
              <a:t>EFGI</a:t>
            </a:r>
            <a:endParaRPr lang="en-US" sz="800" dirty="0">
              <a:solidFill>
                <a:schemeClr val="tx1"/>
              </a:solidFill>
            </a:endParaRPr>
          </a:p>
        </p:txBody>
      </p:sp>
      <p:sp>
        <p:nvSpPr>
          <p:cNvPr id="56" name="TextBox 55"/>
          <p:cNvSpPr txBox="1"/>
          <p:nvPr/>
        </p:nvSpPr>
        <p:spPr>
          <a:xfrm>
            <a:off x="4133229" y="3826812"/>
            <a:ext cx="370614" cy="215444"/>
          </a:xfrm>
          <a:prstGeom prst="rect">
            <a:avLst/>
          </a:prstGeom>
          <a:noFill/>
        </p:spPr>
        <p:txBody>
          <a:bodyPr wrap="none" rtlCol="0">
            <a:spAutoFit/>
          </a:bodyPr>
          <a:lstStyle/>
          <a:p>
            <a:r>
              <a:rPr lang="en-US" sz="800" dirty="0" smtClean="0">
                <a:solidFill>
                  <a:schemeClr val="tx1"/>
                </a:solidFill>
              </a:rPr>
              <a:t>EFGI</a:t>
            </a:r>
            <a:endParaRPr lang="en-US" sz="800" dirty="0">
              <a:solidFill>
                <a:schemeClr val="tx1"/>
              </a:solidFill>
            </a:endParaRPr>
          </a:p>
        </p:txBody>
      </p:sp>
      <p:sp>
        <p:nvSpPr>
          <p:cNvPr id="57" name="TextBox 56"/>
          <p:cNvSpPr txBox="1"/>
          <p:nvPr/>
        </p:nvSpPr>
        <p:spPr>
          <a:xfrm>
            <a:off x="4285364" y="5475929"/>
            <a:ext cx="612668" cy="215444"/>
          </a:xfrm>
          <a:prstGeom prst="rect">
            <a:avLst/>
          </a:prstGeom>
          <a:noFill/>
        </p:spPr>
        <p:txBody>
          <a:bodyPr wrap="none" rtlCol="0">
            <a:spAutoFit/>
          </a:bodyPr>
          <a:lstStyle/>
          <a:p>
            <a:r>
              <a:rPr lang="en-US" sz="800" dirty="0">
                <a:solidFill>
                  <a:schemeClr val="tx1"/>
                </a:solidFill>
              </a:rPr>
              <a:t>ABDEFGHI</a:t>
            </a:r>
          </a:p>
        </p:txBody>
      </p:sp>
      <p:sp>
        <p:nvSpPr>
          <p:cNvPr id="58" name="TextBox 57"/>
          <p:cNvSpPr txBox="1"/>
          <p:nvPr/>
        </p:nvSpPr>
        <p:spPr>
          <a:xfrm>
            <a:off x="8542651" y="2098118"/>
            <a:ext cx="370614" cy="215444"/>
          </a:xfrm>
          <a:prstGeom prst="rect">
            <a:avLst/>
          </a:prstGeom>
          <a:noFill/>
        </p:spPr>
        <p:txBody>
          <a:bodyPr wrap="none" rtlCol="0">
            <a:spAutoFit/>
          </a:bodyPr>
          <a:lstStyle/>
          <a:p>
            <a:r>
              <a:rPr lang="en-US" sz="800" dirty="0">
                <a:solidFill>
                  <a:schemeClr val="tx1"/>
                </a:solidFill>
              </a:rPr>
              <a:t>EFGI</a:t>
            </a:r>
          </a:p>
        </p:txBody>
      </p:sp>
      <p:sp>
        <p:nvSpPr>
          <p:cNvPr id="59" name="TextBox 58"/>
          <p:cNvSpPr txBox="1"/>
          <p:nvPr/>
        </p:nvSpPr>
        <p:spPr>
          <a:xfrm>
            <a:off x="8337772" y="3814117"/>
            <a:ext cx="248786" cy="215444"/>
          </a:xfrm>
          <a:prstGeom prst="rect">
            <a:avLst/>
          </a:prstGeom>
          <a:noFill/>
        </p:spPr>
        <p:txBody>
          <a:bodyPr wrap="none" rtlCol="0">
            <a:spAutoFit/>
          </a:bodyPr>
          <a:lstStyle/>
          <a:p>
            <a:r>
              <a:rPr lang="en-US" sz="800" dirty="0" smtClean="0">
                <a:solidFill>
                  <a:schemeClr val="tx1"/>
                </a:solidFill>
              </a:rPr>
              <a:t>G</a:t>
            </a:r>
            <a:endParaRPr lang="en-US" sz="800" dirty="0">
              <a:solidFill>
                <a:schemeClr val="tx1"/>
              </a:solidFill>
            </a:endParaRPr>
          </a:p>
        </p:txBody>
      </p:sp>
      <p:sp>
        <p:nvSpPr>
          <p:cNvPr id="60" name="TextBox 59"/>
          <p:cNvSpPr txBox="1"/>
          <p:nvPr/>
        </p:nvSpPr>
        <p:spPr>
          <a:xfrm>
            <a:off x="4067266" y="2290223"/>
            <a:ext cx="370614" cy="215444"/>
          </a:xfrm>
          <a:prstGeom prst="rect">
            <a:avLst/>
          </a:prstGeom>
          <a:noFill/>
        </p:spPr>
        <p:txBody>
          <a:bodyPr wrap="none" rtlCol="0">
            <a:spAutoFit/>
          </a:bodyPr>
          <a:lstStyle/>
          <a:p>
            <a:r>
              <a:rPr lang="en-US" sz="800" dirty="0" smtClean="0">
                <a:solidFill>
                  <a:schemeClr val="tx1"/>
                </a:solidFill>
              </a:rPr>
              <a:t>EFGI</a:t>
            </a:r>
            <a:endParaRPr lang="en-US" sz="800" dirty="0">
              <a:solidFill>
                <a:schemeClr val="tx1"/>
              </a:solidFill>
            </a:endParaRPr>
          </a:p>
        </p:txBody>
      </p:sp>
      <p:sp>
        <p:nvSpPr>
          <p:cNvPr id="61" name="TextBox 60"/>
          <p:cNvSpPr txBox="1"/>
          <p:nvPr/>
        </p:nvSpPr>
        <p:spPr>
          <a:xfrm>
            <a:off x="4076791" y="3953584"/>
            <a:ext cx="370614" cy="215444"/>
          </a:xfrm>
          <a:prstGeom prst="rect">
            <a:avLst/>
          </a:prstGeom>
          <a:noFill/>
        </p:spPr>
        <p:txBody>
          <a:bodyPr wrap="none" rtlCol="0">
            <a:spAutoFit/>
          </a:bodyPr>
          <a:lstStyle/>
          <a:p>
            <a:r>
              <a:rPr lang="en-US" sz="800" dirty="0" smtClean="0">
                <a:solidFill>
                  <a:schemeClr val="tx1"/>
                </a:solidFill>
              </a:rPr>
              <a:t>EFGI</a:t>
            </a:r>
            <a:endParaRPr lang="en-US" sz="800" dirty="0">
              <a:solidFill>
                <a:schemeClr val="tx1"/>
              </a:solidFill>
            </a:endParaRPr>
          </a:p>
        </p:txBody>
      </p:sp>
      <p:sp>
        <p:nvSpPr>
          <p:cNvPr id="62" name="TextBox 61"/>
          <p:cNvSpPr txBox="1"/>
          <p:nvPr/>
        </p:nvSpPr>
        <p:spPr>
          <a:xfrm>
            <a:off x="4188453" y="5593176"/>
            <a:ext cx="370614" cy="215444"/>
          </a:xfrm>
          <a:prstGeom prst="rect">
            <a:avLst/>
          </a:prstGeom>
          <a:noFill/>
        </p:spPr>
        <p:txBody>
          <a:bodyPr wrap="none" rtlCol="0">
            <a:spAutoFit/>
          </a:bodyPr>
          <a:lstStyle/>
          <a:p>
            <a:r>
              <a:rPr lang="en-US" sz="800" dirty="0" smtClean="0">
                <a:solidFill>
                  <a:schemeClr val="tx1"/>
                </a:solidFill>
              </a:rPr>
              <a:t>EFGI</a:t>
            </a:r>
            <a:endParaRPr lang="en-US" sz="800" dirty="0">
              <a:solidFill>
                <a:schemeClr val="tx1"/>
              </a:solidFill>
            </a:endParaRPr>
          </a:p>
        </p:txBody>
      </p:sp>
      <p:sp>
        <p:nvSpPr>
          <p:cNvPr id="63" name="TextBox 62"/>
          <p:cNvSpPr txBox="1"/>
          <p:nvPr/>
        </p:nvSpPr>
        <p:spPr>
          <a:xfrm>
            <a:off x="8533126" y="2224890"/>
            <a:ext cx="426720" cy="215444"/>
          </a:xfrm>
          <a:prstGeom prst="rect">
            <a:avLst/>
          </a:prstGeom>
          <a:noFill/>
        </p:spPr>
        <p:txBody>
          <a:bodyPr wrap="none" rtlCol="0">
            <a:spAutoFit/>
          </a:bodyPr>
          <a:lstStyle/>
          <a:p>
            <a:r>
              <a:rPr lang="en-US" sz="800" dirty="0" smtClean="0">
                <a:solidFill>
                  <a:schemeClr val="tx1"/>
                </a:solidFill>
              </a:rPr>
              <a:t>BEFGI</a:t>
            </a:r>
            <a:endParaRPr lang="en-US" sz="800" dirty="0">
              <a:solidFill>
                <a:schemeClr val="tx1"/>
              </a:solidFill>
            </a:endParaRPr>
          </a:p>
        </p:txBody>
      </p:sp>
      <p:sp>
        <p:nvSpPr>
          <p:cNvPr id="64" name="TextBox 63"/>
          <p:cNvSpPr txBox="1"/>
          <p:nvPr/>
        </p:nvSpPr>
        <p:spPr>
          <a:xfrm>
            <a:off x="3702883" y="5708586"/>
            <a:ext cx="325730" cy="215444"/>
          </a:xfrm>
          <a:prstGeom prst="rect">
            <a:avLst/>
          </a:prstGeom>
          <a:noFill/>
        </p:spPr>
        <p:txBody>
          <a:bodyPr wrap="none" rtlCol="0">
            <a:spAutoFit/>
          </a:bodyPr>
          <a:lstStyle/>
          <a:p>
            <a:r>
              <a:rPr lang="en-US" sz="800" dirty="0">
                <a:solidFill>
                  <a:schemeClr val="tx1"/>
                </a:solidFill>
              </a:rPr>
              <a:t>ABI</a:t>
            </a:r>
          </a:p>
        </p:txBody>
      </p:sp>
      <p:sp>
        <p:nvSpPr>
          <p:cNvPr id="65" name="TextBox 64"/>
          <p:cNvSpPr txBox="1"/>
          <p:nvPr/>
        </p:nvSpPr>
        <p:spPr>
          <a:xfrm>
            <a:off x="8246335" y="2351662"/>
            <a:ext cx="508473" cy="215444"/>
          </a:xfrm>
          <a:prstGeom prst="rect">
            <a:avLst/>
          </a:prstGeom>
          <a:noFill/>
        </p:spPr>
        <p:txBody>
          <a:bodyPr wrap="none" rtlCol="0">
            <a:spAutoFit/>
          </a:bodyPr>
          <a:lstStyle/>
          <a:p>
            <a:r>
              <a:rPr lang="en-US" sz="800" dirty="0">
                <a:solidFill>
                  <a:schemeClr val="tx1"/>
                </a:solidFill>
              </a:rPr>
              <a:t>ABCGHI</a:t>
            </a:r>
          </a:p>
        </p:txBody>
      </p:sp>
      <p:sp>
        <p:nvSpPr>
          <p:cNvPr id="66" name="TextBox 65"/>
          <p:cNvSpPr txBox="1"/>
          <p:nvPr/>
        </p:nvSpPr>
        <p:spPr>
          <a:xfrm>
            <a:off x="8358500" y="4070831"/>
            <a:ext cx="554960" cy="215444"/>
          </a:xfrm>
          <a:prstGeom prst="rect">
            <a:avLst/>
          </a:prstGeom>
          <a:noFill/>
        </p:spPr>
        <p:txBody>
          <a:bodyPr wrap="none" rtlCol="0">
            <a:spAutoFit/>
          </a:bodyPr>
          <a:lstStyle/>
          <a:p>
            <a:r>
              <a:rPr lang="en-US" sz="800" dirty="0">
                <a:solidFill>
                  <a:schemeClr val="tx1"/>
                </a:solidFill>
              </a:rPr>
              <a:t>ABCFGHI</a:t>
            </a:r>
          </a:p>
        </p:txBody>
      </p:sp>
      <p:sp>
        <p:nvSpPr>
          <p:cNvPr id="67" name="TextBox 66"/>
          <p:cNvSpPr txBox="1"/>
          <p:nvPr/>
        </p:nvSpPr>
        <p:spPr>
          <a:xfrm>
            <a:off x="3600079" y="2522362"/>
            <a:ext cx="444352" cy="215444"/>
          </a:xfrm>
          <a:prstGeom prst="rect">
            <a:avLst/>
          </a:prstGeom>
          <a:noFill/>
        </p:spPr>
        <p:txBody>
          <a:bodyPr wrap="none" rtlCol="0">
            <a:spAutoFit/>
          </a:bodyPr>
          <a:lstStyle/>
          <a:p>
            <a:r>
              <a:rPr lang="en-US" sz="800" dirty="0">
                <a:solidFill>
                  <a:schemeClr val="tx1"/>
                </a:solidFill>
              </a:rPr>
              <a:t>BEGHI</a:t>
            </a:r>
          </a:p>
        </p:txBody>
      </p:sp>
      <p:sp>
        <p:nvSpPr>
          <p:cNvPr id="68" name="TextBox 67"/>
          <p:cNvSpPr txBox="1"/>
          <p:nvPr/>
        </p:nvSpPr>
        <p:spPr>
          <a:xfrm>
            <a:off x="3473484" y="4188078"/>
            <a:ext cx="388248" cy="215444"/>
          </a:xfrm>
          <a:prstGeom prst="rect">
            <a:avLst/>
          </a:prstGeom>
          <a:noFill/>
        </p:spPr>
        <p:txBody>
          <a:bodyPr wrap="none" rtlCol="0">
            <a:spAutoFit/>
          </a:bodyPr>
          <a:lstStyle/>
          <a:p>
            <a:r>
              <a:rPr lang="en-US" sz="800" dirty="0" smtClean="0">
                <a:solidFill>
                  <a:schemeClr val="tx1"/>
                </a:solidFill>
              </a:rPr>
              <a:t>EGHI</a:t>
            </a:r>
            <a:endParaRPr lang="en-US" sz="800" dirty="0">
              <a:solidFill>
                <a:schemeClr val="tx1"/>
              </a:solidFill>
            </a:endParaRPr>
          </a:p>
        </p:txBody>
      </p:sp>
      <p:sp>
        <p:nvSpPr>
          <p:cNvPr id="69" name="TextBox 68"/>
          <p:cNvSpPr txBox="1"/>
          <p:nvPr/>
        </p:nvSpPr>
        <p:spPr>
          <a:xfrm>
            <a:off x="3596786" y="5835383"/>
            <a:ext cx="388248" cy="215444"/>
          </a:xfrm>
          <a:prstGeom prst="rect">
            <a:avLst/>
          </a:prstGeom>
          <a:noFill/>
        </p:spPr>
        <p:txBody>
          <a:bodyPr wrap="none" rtlCol="0">
            <a:spAutoFit/>
          </a:bodyPr>
          <a:lstStyle/>
          <a:p>
            <a:r>
              <a:rPr lang="en-US" sz="800" dirty="0" smtClean="0">
                <a:solidFill>
                  <a:schemeClr val="tx1"/>
                </a:solidFill>
              </a:rPr>
              <a:t>EGHI</a:t>
            </a:r>
            <a:endParaRPr lang="en-US" sz="800" dirty="0">
              <a:solidFill>
                <a:schemeClr val="tx1"/>
              </a:solidFill>
            </a:endParaRPr>
          </a:p>
        </p:txBody>
      </p:sp>
      <p:sp>
        <p:nvSpPr>
          <p:cNvPr id="70" name="TextBox 69"/>
          <p:cNvSpPr txBox="1"/>
          <p:nvPr/>
        </p:nvSpPr>
        <p:spPr>
          <a:xfrm>
            <a:off x="8045599" y="2468909"/>
            <a:ext cx="444352" cy="215444"/>
          </a:xfrm>
          <a:prstGeom prst="rect">
            <a:avLst/>
          </a:prstGeom>
          <a:noFill/>
        </p:spPr>
        <p:txBody>
          <a:bodyPr wrap="none" rtlCol="0">
            <a:spAutoFit/>
          </a:bodyPr>
          <a:lstStyle/>
          <a:p>
            <a:r>
              <a:rPr lang="en-US" sz="800" dirty="0">
                <a:solidFill>
                  <a:schemeClr val="tx1"/>
                </a:solidFill>
              </a:rPr>
              <a:t>BEGHI</a:t>
            </a:r>
          </a:p>
        </p:txBody>
      </p:sp>
      <p:sp>
        <p:nvSpPr>
          <p:cNvPr id="72" name="TextBox 71"/>
          <p:cNvSpPr txBox="1"/>
          <p:nvPr/>
        </p:nvSpPr>
        <p:spPr>
          <a:xfrm>
            <a:off x="3281165" y="2650384"/>
            <a:ext cx="481222" cy="215444"/>
          </a:xfrm>
          <a:prstGeom prst="rect">
            <a:avLst/>
          </a:prstGeom>
          <a:noFill/>
        </p:spPr>
        <p:txBody>
          <a:bodyPr wrap="none" rtlCol="0">
            <a:spAutoFit/>
          </a:bodyPr>
          <a:lstStyle/>
          <a:p>
            <a:r>
              <a:rPr lang="en-US" sz="800" dirty="0">
                <a:solidFill>
                  <a:schemeClr val="tx1"/>
                </a:solidFill>
              </a:rPr>
              <a:t>BCEFGI</a:t>
            </a:r>
          </a:p>
        </p:txBody>
      </p:sp>
      <p:sp>
        <p:nvSpPr>
          <p:cNvPr id="73" name="TextBox 72"/>
          <p:cNvSpPr txBox="1"/>
          <p:nvPr/>
        </p:nvSpPr>
        <p:spPr>
          <a:xfrm>
            <a:off x="2886047" y="4314850"/>
            <a:ext cx="375424" cy="215444"/>
          </a:xfrm>
          <a:prstGeom prst="rect">
            <a:avLst/>
          </a:prstGeom>
          <a:noFill/>
        </p:spPr>
        <p:txBody>
          <a:bodyPr wrap="none" rtlCol="0">
            <a:spAutoFit/>
          </a:bodyPr>
          <a:lstStyle/>
          <a:p>
            <a:r>
              <a:rPr lang="en-US" sz="800" dirty="0">
                <a:solidFill>
                  <a:schemeClr val="tx1"/>
                </a:solidFill>
              </a:rPr>
              <a:t>CFGI</a:t>
            </a:r>
          </a:p>
        </p:txBody>
      </p:sp>
      <p:sp>
        <p:nvSpPr>
          <p:cNvPr id="74" name="TextBox 73"/>
          <p:cNvSpPr txBox="1"/>
          <p:nvPr/>
        </p:nvSpPr>
        <p:spPr>
          <a:xfrm>
            <a:off x="2743160" y="5962155"/>
            <a:ext cx="320922" cy="215444"/>
          </a:xfrm>
          <a:prstGeom prst="rect">
            <a:avLst/>
          </a:prstGeom>
          <a:noFill/>
        </p:spPr>
        <p:txBody>
          <a:bodyPr wrap="none" rtlCol="0">
            <a:spAutoFit/>
          </a:bodyPr>
          <a:lstStyle/>
          <a:p>
            <a:r>
              <a:rPr lang="en-US" sz="800" dirty="0">
                <a:solidFill>
                  <a:schemeClr val="tx1"/>
                </a:solidFill>
              </a:rPr>
              <a:t>FGI</a:t>
            </a:r>
          </a:p>
        </p:txBody>
      </p:sp>
      <p:sp>
        <p:nvSpPr>
          <p:cNvPr id="75" name="TextBox 74"/>
          <p:cNvSpPr txBox="1"/>
          <p:nvPr/>
        </p:nvSpPr>
        <p:spPr>
          <a:xfrm>
            <a:off x="8401742" y="2595681"/>
            <a:ext cx="604653" cy="215444"/>
          </a:xfrm>
          <a:prstGeom prst="rect">
            <a:avLst/>
          </a:prstGeom>
          <a:noFill/>
        </p:spPr>
        <p:txBody>
          <a:bodyPr wrap="none" rtlCol="0">
            <a:spAutoFit/>
          </a:bodyPr>
          <a:lstStyle/>
          <a:p>
            <a:r>
              <a:rPr lang="en-US" sz="800">
                <a:solidFill>
                  <a:schemeClr val="tx1"/>
                </a:solidFill>
              </a:rPr>
              <a:t>ABCEFGHI</a:t>
            </a:r>
            <a:endParaRPr lang="en-US" sz="800" dirty="0">
              <a:solidFill>
                <a:schemeClr val="tx1"/>
              </a:solidFill>
            </a:endParaRPr>
          </a:p>
        </p:txBody>
      </p:sp>
      <p:sp>
        <p:nvSpPr>
          <p:cNvPr id="76" name="TextBox 75"/>
          <p:cNvSpPr txBox="1"/>
          <p:nvPr/>
        </p:nvSpPr>
        <p:spPr>
          <a:xfrm>
            <a:off x="7226301" y="4314850"/>
            <a:ext cx="320922" cy="215444"/>
          </a:xfrm>
          <a:prstGeom prst="rect">
            <a:avLst/>
          </a:prstGeom>
          <a:noFill/>
        </p:spPr>
        <p:txBody>
          <a:bodyPr wrap="none" rtlCol="0">
            <a:spAutoFit/>
          </a:bodyPr>
          <a:lstStyle/>
          <a:p>
            <a:r>
              <a:rPr lang="en-US" sz="800" dirty="0">
                <a:solidFill>
                  <a:schemeClr val="tx1"/>
                </a:solidFill>
              </a:rPr>
              <a:t>FGI</a:t>
            </a:r>
          </a:p>
        </p:txBody>
      </p:sp>
      <p:sp>
        <p:nvSpPr>
          <p:cNvPr id="77" name="Rectangle 76"/>
          <p:cNvSpPr/>
          <p:nvPr/>
        </p:nvSpPr>
        <p:spPr>
          <a:xfrm>
            <a:off x="83490" y="6285911"/>
            <a:ext cx="7033137" cy="584775"/>
          </a:xfrm>
          <a:prstGeom prst="rect">
            <a:avLst/>
          </a:prstGeom>
        </p:spPr>
        <p:txBody>
          <a:bodyPr wrap="square">
            <a:spAutoFit/>
          </a:bodyPr>
          <a:lstStyle/>
          <a:p>
            <a:r>
              <a:rPr lang="en-US" sz="800" dirty="0">
                <a:solidFill>
                  <a:srgbClr val="000000"/>
                </a:solidFill>
                <a:latin typeface="Arial" panose="020B0604020202020204" pitchFamily="34" charset="0"/>
                <a:cs typeface="Arial" panose="020B0604020202020204" pitchFamily="34" charset="0"/>
              </a:rPr>
              <a:t>Base: All Respondents.</a:t>
            </a:r>
          </a:p>
          <a:p>
            <a:r>
              <a:rPr lang="en-US" sz="800" dirty="0">
                <a:solidFill>
                  <a:srgbClr val="000000"/>
                </a:solidFill>
                <a:latin typeface="Arial" panose="020B0604020202020204" pitchFamily="34" charset="0"/>
                <a:cs typeface="Arial" panose="020B0604020202020204" pitchFamily="34" charset="0"/>
              </a:rPr>
              <a:t>Q1.  For each medical condition or term listed, indicate if you are aware of or have ever heard the term</a:t>
            </a:r>
            <a:r>
              <a:rPr lang="en-US" sz="800" dirty="0" smtClean="0">
                <a:solidFill>
                  <a:srgbClr val="000000"/>
                </a:solidFill>
                <a:latin typeface="Arial" panose="020B0604020202020204" pitchFamily="34" charset="0"/>
                <a:cs typeface="Arial" panose="020B0604020202020204" pitchFamily="34" charset="0"/>
              </a:rPr>
              <a:t>.</a:t>
            </a:r>
          </a:p>
          <a:p>
            <a:r>
              <a:rPr lang="en-US" sz="800" i="1" dirty="0">
                <a:solidFill>
                  <a:srgbClr val="000000"/>
                </a:solidFill>
                <a:latin typeface="Arial" panose="020B0604020202020204" pitchFamily="34" charset="0"/>
                <a:cs typeface="Arial" panose="020B0604020202020204" pitchFamily="34" charset="0"/>
              </a:rPr>
              <a:t>*Aided Awareness indicates respondents were shown a list of terms from which to select their response.</a:t>
            </a:r>
          </a:p>
          <a:p>
            <a:r>
              <a:rPr lang="en-US" sz="800" dirty="0" smtClean="0">
                <a:solidFill>
                  <a:srgbClr val="000000"/>
                </a:solidFill>
                <a:latin typeface="Arial" panose="020B0604020202020204" pitchFamily="34" charset="0"/>
                <a:cs typeface="Arial" panose="020B0604020202020204" pitchFamily="34" charset="0"/>
              </a:rPr>
              <a:t> </a:t>
            </a:r>
            <a:endParaRPr lang="en-US" sz="8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81333123"/>
      </p:ext>
    </p:extLst>
  </p:cSld>
  <p:clrMapOvr>
    <a:masterClrMapping/>
  </p:clrMapOvr>
  <p:timing>
    <p:tnLst>
      <p:par>
        <p:cT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ounded Rectangle 10"/>
          <p:cNvSpPr/>
          <p:nvPr/>
        </p:nvSpPr>
        <p:spPr bwMode="auto">
          <a:xfrm>
            <a:off x="6130456" y="1388440"/>
            <a:ext cx="2600076" cy="3898099"/>
          </a:xfrm>
          <a:prstGeom prst="roundRect">
            <a:avLst/>
          </a:prstGeom>
          <a:solidFill>
            <a:schemeClr val="bg1">
              <a:lumMod val="95000"/>
            </a:schemeClr>
          </a:solidFill>
          <a:ln w="9525" cap="flat" cmpd="sng" algn="ctr">
            <a:solidFill>
              <a:srgbClr val="C00000"/>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9" name="Rounded Rectangle 8"/>
          <p:cNvSpPr/>
          <p:nvPr/>
        </p:nvSpPr>
        <p:spPr bwMode="auto">
          <a:xfrm>
            <a:off x="956798" y="1395060"/>
            <a:ext cx="5094145" cy="3891479"/>
          </a:xfrm>
          <a:prstGeom prst="roundRect">
            <a:avLst/>
          </a:prstGeom>
          <a:solidFill>
            <a:schemeClr val="bg1">
              <a:lumMod val="95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200</a:t>
            </a:fld>
            <a:r>
              <a:rPr lang="en-US" smtClean="0"/>
              <a:t> -</a:t>
            </a:r>
            <a:endParaRPr lang="en-US"/>
          </a:p>
        </p:txBody>
      </p:sp>
      <p:graphicFrame>
        <p:nvGraphicFramePr>
          <p:cNvPr id="4" name="Chart 3"/>
          <p:cNvGraphicFramePr/>
          <p:nvPr>
            <p:extLst>
              <p:ext uri="{D42A27DB-BD31-4B8C-83A1-F6EECF244321}">
                <p14:modId xmlns:p14="http://schemas.microsoft.com/office/powerpoint/2010/main" val="503491947"/>
              </p:ext>
            </p:extLst>
          </p:nvPr>
        </p:nvGraphicFramePr>
        <p:xfrm>
          <a:off x="386217" y="964425"/>
          <a:ext cx="8439149" cy="4064000"/>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Box 4"/>
          <p:cNvSpPr txBox="1"/>
          <p:nvPr/>
        </p:nvSpPr>
        <p:spPr>
          <a:xfrm>
            <a:off x="1657047" y="674866"/>
            <a:ext cx="6008018" cy="338554"/>
          </a:xfrm>
          <a:prstGeom prst="rect">
            <a:avLst/>
          </a:prstGeom>
          <a:noFill/>
        </p:spPr>
        <p:txBody>
          <a:bodyPr wrap="square" rtlCol="0">
            <a:spAutoFit/>
          </a:bodyPr>
          <a:lstStyle/>
          <a:p>
            <a:pPr algn="ctr"/>
            <a:r>
              <a:rPr lang="en-US" sz="1600" i="1" dirty="0" smtClean="0">
                <a:solidFill>
                  <a:schemeClr val="tx1"/>
                </a:solidFill>
                <a:latin typeface="Arial" panose="020B0604020202020204" pitchFamily="34" charset="0"/>
                <a:cs typeface="Arial" panose="020B0604020202020204" pitchFamily="34" charset="0"/>
              </a:rPr>
              <a:t>Among Japanese Claiming to Know What DVT Feels Like</a:t>
            </a:r>
            <a:endParaRPr lang="en-US" sz="1400" i="1" dirty="0">
              <a:solidFill>
                <a:schemeClr val="tx1"/>
              </a:solidFill>
              <a:latin typeface="Arial" panose="020B0604020202020204" pitchFamily="34" charset="0"/>
              <a:cs typeface="Arial" panose="020B0604020202020204" pitchFamily="34" charset="0"/>
            </a:endParaRPr>
          </a:p>
        </p:txBody>
      </p:sp>
      <p:sp>
        <p:nvSpPr>
          <p:cNvPr id="6" name="Title 1"/>
          <p:cNvSpPr txBox="1">
            <a:spLocks/>
          </p:cNvSpPr>
          <p:nvPr/>
        </p:nvSpPr>
        <p:spPr>
          <a:xfrm>
            <a:off x="139147" y="139465"/>
            <a:ext cx="893329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Perceived Symptoms of Deep Vein Thrombosis</a:t>
            </a:r>
            <a:endParaRPr lang="en-US" sz="2400" kern="0" dirty="0"/>
          </a:p>
        </p:txBody>
      </p:sp>
      <p:sp>
        <p:nvSpPr>
          <p:cNvPr id="8" name="Rectangle 7"/>
          <p:cNvSpPr/>
          <p:nvPr/>
        </p:nvSpPr>
        <p:spPr>
          <a:xfrm>
            <a:off x="83490" y="6310774"/>
            <a:ext cx="7366882" cy="461665"/>
          </a:xfrm>
          <a:prstGeom prst="rect">
            <a:avLst/>
          </a:prstGeom>
        </p:spPr>
        <p:txBody>
          <a:bodyPr wrap="square">
            <a:spAutoFit/>
          </a:bodyPr>
          <a:lstStyle/>
          <a:p>
            <a:r>
              <a:rPr lang="en-US" sz="800" dirty="0">
                <a:solidFill>
                  <a:schemeClr val="tx1"/>
                </a:solidFill>
                <a:latin typeface="Arial" panose="020B0604020202020204" pitchFamily="34" charset="0"/>
                <a:cs typeface="Arial" panose="020B0604020202020204" pitchFamily="34" charset="0"/>
              </a:rPr>
              <a:t>Base: All Japan </a:t>
            </a:r>
            <a:r>
              <a:rPr lang="en-US" sz="800" dirty="0" smtClean="0">
                <a:solidFill>
                  <a:schemeClr val="tx1"/>
                </a:solidFill>
                <a:latin typeface="Arial" panose="020B0604020202020204" pitchFamily="34" charset="0"/>
                <a:cs typeface="Arial" panose="020B0604020202020204" pitchFamily="34" charset="0"/>
              </a:rPr>
              <a:t>Respondents. aware of symptoms at Q4</a:t>
            </a:r>
            <a:r>
              <a:rPr lang="en-US" sz="800" dirty="0">
                <a:solidFill>
                  <a:schemeClr val="tx1"/>
                </a:solidFill>
                <a:latin typeface="Arial" panose="020B0604020202020204" pitchFamily="34" charset="0"/>
                <a:cs typeface="Arial" panose="020B0604020202020204" pitchFamily="34" charset="0"/>
              </a:rPr>
              <a:t>. Males: 18-39 (</a:t>
            </a:r>
            <a:r>
              <a:rPr lang="en-US" sz="800" dirty="0" smtClean="0">
                <a:solidFill>
                  <a:schemeClr val="tx1"/>
                </a:solidFill>
                <a:latin typeface="Arial" panose="020B0604020202020204" pitchFamily="34" charset="0"/>
                <a:cs typeface="Arial" panose="020B0604020202020204" pitchFamily="34" charset="0"/>
              </a:rPr>
              <a:t>n=23*), </a:t>
            </a:r>
            <a:r>
              <a:rPr lang="en-US" sz="800" dirty="0">
                <a:solidFill>
                  <a:schemeClr val="tx1"/>
                </a:solidFill>
                <a:latin typeface="Arial" panose="020B0604020202020204" pitchFamily="34" charset="0"/>
                <a:cs typeface="Arial" panose="020B0604020202020204" pitchFamily="34" charset="0"/>
              </a:rPr>
              <a:t>40-64 (</a:t>
            </a:r>
            <a:r>
              <a:rPr lang="en-US" sz="800" dirty="0" smtClean="0">
                <a:solidFill>
                  <a:schemeClr val="tx1"/>
                </a:solidFill>
                <a:latin typeface="Arial" panose="020B0604020202020204" pitchFamily="34" charset="0"/>
                <a:cs typeface="Arial" panose="020B0604020202020204" pitchFamily="34" charset="0"/>
              </a:rPr>
              <a:t>n=60), </a:t>
            </a:r>
            <a:r>
              <a:rPr lang="en-US" sz="800" dirty="0">
                <a:solidFill>
                  <a:schemeClr val="tx1"/>
                </a:solidFill>
                <a:latin typeface="Arial" panose="020B0604020202020204" pitchFamily="34" charset="0"/>
                <a:cs typeface="Arial" panose="020B0604020202020204" pitchFamily="34" charset="0"/>
              </a:rPr>
              <a:t>65+ (</a:t>
            </a:r>
            <a:r>
              <a:rPr lang="en-US" sz="800" dirty="0" smtClean="0">
                <a:solidFill>
                  <a:schemeClr val="tx1"/>
                </a:solidFill>
                <a:latin typeface="Arial" panose="020B0604020202020204" pitchFamily="34" charset="0"/>
                <a:cs typeface="Arial" panose="020B0604020202020204" pitchFamily="34" charset="0"/>
              </a:rPr>
              <a:t>n=26*); </a:t>
            </a:r>
            <a:r>
              <a:rPr lang="en-US" sz="800" dirty="0">
                <a:solidFill>
                  <a:schemeClr val="tx1"/>
                </a:solidFill>
                <a:latin typeface="Arial" panose="020B0604020202020204" pitchFamily="34" charset="0"/>
                <a:cs typeface="Arial" panose="020B0604020202020204" pitchFamily="34" charset="0"/>
              </a:rPr>
              <a:t>Females: 18-39 (</a:t>
            </a:r>
            <a:r>
              <a:rPr lang="en-US" sz="800" dirty="0" smtClean="0">
                <a:solidFill>
                  <a:schemeClr val="tx1"/>
                </a:solidFill>
                <a:latin typeface="Arial" panose="020B0604020202020204" pitchFamily="34" charset="0"/>
                <a:cs typeface="Arial" panose="020B0604020202020204" pitchFamily="34" charset="0"/>
              </a:rPr>
              <a:t>n=13*), </a:t>
            </a:r>
            <a:r>
              <a:rPr lang="en-US" sz="800" dirty="0">
                <a:solidFill>
                  <a:schemeClr val="tx1"/>
                </a:solidFill>
                <a:latin typeface="Arial" panose="020B0604020202020204" pitchFamily="34" charset="0"/>
                <a:cs typeface="Arial" panose="020B0604020202020204" pitchFamily="34" charset="0"/>
              </a:rPr>
              <a:t>40-64 (</a:t>
            </a:r>
            <a:r>
              <a:rPr lang="en-US" sz="800" dirty="0" smtClean="0">
                <a:solidFill>
                  <a:schemeClr val="tx1"/>
                </a:solidFill>
                <a:latin typeface="Arial" panose="020B0604020202020204" pitchFamily="34" charset="0"/>
                <a:cs typeface="Arial" panose="020B0604020202020204" pitchFamily="34" charset="0"/>
              </a:rPr>
              <a:t>n=51), </a:t>
            </a:r>
          </a:p>
          <a:p>
            <a:r>
              <a:rPr lang="en-US" sz="800" dirty="0" smtClean="0">
                <a:solidFill>
                  <a:schemeClr val="tx1"/>
                </a:solidFill>
                <a:latin typeface="Arial" panose="020B0604020202020204" pitchFamily="34" charset="0"/>
                <a:cs typeface="Arial" panose="020B0604020202020204" pitchFamily="34" charset="0"/>
              </a:rPr>
              <a:t>65</a:t>
            </a:r>
            <a:r>
              <a:rPr lang="en-US" sz="800" dirty="0">
                <a:solidFill>
                  <a:schemeClr val="tx1"/>
                </a:solidFill>
                <a:latin typeface="Arial" panose="020B0604020202020204" pitchFamily="34" charset="0"/>
                <a:cs typeface="Arial" panose="020B0604020202020204" pitchFamily="34" charset="0"/>
              </a:rPr>
              <a:t>+ (</a:t>
            </a:r>
            <a:r>
              <a:rPr lang="en-US" sz="800" dirty="0" smtClean="0">
                <a:solidFill>
                  <a:schemeClr val="tx1"/>
                </a:solidFill>
                <a:latin typeface="Arial" panose="020B0604020202020204" pitchFamily="34" charset="0"/>
                <a:cs typeface="Arial" panose="020B0604020202020204" pitchFamily="34" charset="0"/>
              </a:rPr>
              <a:t>n=15*) </a:t>
            </a:r>
            <a:r>
              <a:rPr lang="en-US" sz="800" dirty="0" smtClean="0">
                <a:solidFill>
                  <a:srgbClr val="C00000"/>
                </a:solidFill>
                <a:latin typeface="Arial" panose="020B0604020202020204" pitchFamily="34" charset="0"/>
                <a:cs typeface="Arial" panose="020B0604020202020204" pitchFamily="34" charset="0"/>
              </a:rPr>
              <a:t>*</a:t>
            </a:r>
            <a:r>
              <a:rPr lang="en-US" sz="800" dirty="0">
                <a:solidFill>
                  <a:srgbClr val="C00000"/>
                </a:solidFill>
                <a:latin typeface="Arial" panose="020B0604020202020204" pitchFamily="34" charset="0"/>
                <a:cs typeface="Arial" panose="020B0604020202020204" pitchFamily="34" charset="0"/>
              </a:rPr>
              <a:t>Caution: Small sample size, interpret with caution.</a:t>
            </a:r>
            <a:endParaRPr lang="en-US" sz="800" dirty="0" smtClean="0">
              <a:solidFill>
                <a:srgbClr val="C00000"/>
              </a:solidFill>
              <a:latin typeface="Arial" panose="020B0604020202020204" pitchFamily="34" charset="0"/>
              <a:cs typeface="Arial" panose="020B0604020202020204" pitchFamily="34" charset="0"/>
            </a:endParaRPr>
          </a:p>
          <a:p>
            <a:r>
              <a:rPr lang="en-US" sz="800" dirty="0" smtClean="0">
                <a:solidFill>
                  <a:schemeClr val="tx1"/>
                </a:solidFill>
                <a:latin typeface="Arial" panose="020B0604020202020204" pitchFamily="34" charset="0"/>
                <a:cs typeface="Arial" panose="020B0604020202020204" pitchFamily="34" charset="0"/>
              </a:rPr>
              <a:t>Q5</a:t>
            </a:r>
            <a:r>
              <a:rPr lang="en-US" sz="800" dirty="0">
                <a:solidFill>
                  <a:schemeClr val="tx1"/>
                </a:solidFill>
                <a:latin typeface="Arial" panose="020B0604020202020204" pitchFamily="34" charset="0"/>
                <a:cs typeface="Arial" panose="020B0604020202020204" pitchFamily="34" charset="0"/>
              </a:rPr>
              <a:t>. Please indicate the signs or symptoms of a blood clot in your leg (also known as deep vein thrombosis). (select all that apply) </a:t>
            </a:r>
          </a:p>
        </p:txBody>
      </p:sp>
      <p:sp>
        <p:nvSpPr>
          <p:cNvPr id="10" name="TextBox 9"/>
          <p:cNvSpPr txBox="1"/>
          <p:nvPr/>
        </p:nvSpPr>
        <p:spPr>
          <a:xfrm>
            <a:off x="2528255" y="4964095"/>
            <a:ext cx="2339929"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Actual Symptoms</a:t>
            </a:r>
            <a:endParaRPr lang="en-US" sz="1400" b="1" dirty="0">
              <a:solidFill>
                <a:schemeClr val="tx2"/>
              </a:solidFill>
              <a:latin typeface="Arial" panose="020B0604020202020204" pitchFamily="34" charset="0"/>
              <a:cs typeface="Arial" panose="020B0604020202020204" pitchFamily="34" charset="0"/>
            </a:endParaRPr>
          </a:p>
        </p:txBody>
      </p:sp>
      <p:sp>
        <p:nvSpPr>
          <p:cNvPr id="12" name="TextBox 11"/>
          <p:cNvSpPr txBox="1"/>
          <p:nvPr/>
        </p:nvSpPr>
        <p:spPr>
          <a:xfrm>
            <a:off x="6232960" y="4962606"/>
            <a:ext cx="2339929" cy="307777"/>
          </a:xfrm>
          <a:prstGeom prst="rect">
            <a:avLst/>
          </a:prstGeom>
          <a:noFill/>
        </p:spPr>
        <p:txBody>
          <a:bodyPr wrap="square" rtlCol="0">
            <a:spAutoFit/>
          </a:bodyPr>
          <a:lstStyle/>
          <a:p>
            <a:pPr algn="ctr"/>
            <a:r>
              <a:rPr lang="en-US" sz="1400" b="1" dirty="0" smtClean="0">
                <a:solidFill>
                  <a:srgbClr val="C00000"/>
                </a:solidFill>
                <a:latin typeface="Arial" panose="020B0604020202020204" pitchFamily="34" charset="0"/>
                <a:cs typeface="Arial" panose="020B0604020202020204" pitchFamily="34" charset="0"/>
              </a:rPr>
              <a:t>Inaccurate Symptoms</a:t>
            </a:r>
            <a:endParaRPr lang="en-US" sz="1400" b="1" dirty="0">
              <a:solidFill>
                <a:srgbClr val="C00000"/>
              </a:solidFill>
              <a:latin typeface="Arial" panose="020B0604020202020204" pitchFamily="34" charset="0"/>
              <a:cs typeface="Arial" panose="020B0604020202020204" pitchFamily="34" charset="0"/>
            </a:endParaRPr>
          </a:p>
        </p:txBody>
      </p:sp>
      <p:graphicFrame>
        <p:nvGraphicFramePr>
          <p:cNvPr id="3" name="Table 2"/>
          <p:cNvGraphicFramePr>
            <a:graphicFrameLocks noGrp="1"/>
          </p:cNvGraphicFramePr>
          <p:nvPr>
            <p:extLst>
              <p:ext uri="{D42A27DB-BD31-4B8C-83A1-F6EECF244321}">
                <p14:modId xmlns:p14="http://schemas.microsoft.com/office/powerpoint/2010/main" val="4046893515"/>
              </p:ext>
            </p:extLst>
          </p:nvPr>
        </p:nvGraphicFramePr>
        <p:xfrm>
          <a:off x="1518702" y="5399818"/>
          <a:ext cx="5306693" cy="914400"/>
        </p:xfrm>
        <a:graphic>
          <a:graphicData uri="http://schemas.openxmlformats.org/drawingml/2006/table">
            <a:tbl>
              <a:tblPr firstRow="1" bandRow="1">
                <a:tableStyleId>{16D9F66E-5EB9-4882-86FB-DCBF35E3C3E4}</a:tableStyleId>
              </a:tblPr>
              <a:tblGrid>
                <a:gridCol w="1472669"/>
                <a:gridCol w="639004"/>
                <a:gridCol w="639004"/>
                <a:gridCol w="639004"/>
                <a:gridCol w="639004"/>
                <a:gridCol w="639004"/>
                <a:gridCol w="639004"/>
              </a:tblGrid>
              <a:tr h="0">
                <a:tc>
                  <a:txBody>
                    <a:bodyPr/>
                    <a:lstStyle/>
                    <a:p>
                      <a:r>
                        <a:rPr lang="en-US" sz="900" dirty="0" smtClean="0">
                          <a:latin typeface="Arial" panose="020B0604020202020204" pitchFamily="34" charset="0"/>
                          <a:cs typeface="Arial" panose="020B0604020202020204" pitchFamily="34" charset="0"/>
                        </a:rPr>
                        <a:t>Remaining</a:t>
                      </a:r>
                      <a:r>
                        <a:rPr lang="en-US" sz="900" baseline="0" dirty="0" smtClean="0">
                          <a:latin typeface="Arial" panose="020B0604020202020204" pitchFamily="34" charset="0"/>
                          <a:cs typeface="Arial" panose="020B0604020202020204" pitchFamily="34" charset="0"/>
                        </a:rPr>
                        <a:t> Responses:</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M 18-39</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F 18-39</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M 40-64</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F 40-64</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M 65+</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F</a:t>
                      </a:r>
                      <a:r>
                        <a:rPr lang="en-US" sz="900" baseline="0" dirty="0" smtClean="0">
                          <a:latin typeface="Arial" panose="020B0604020202020204" pitchFamily="34" charset="0"/>
                          <a:cs typeface="Arial" panose="020B0604020202020204" pitchFamily="34" charset="0"/>
                        </a:rPr>
                        <a:t> 65+</a:t>
                      </a:r>
                      <a:endParaRPr lang="en-US" sz="900" dirty="0">
                        <a:latin typeface="Arial" panose="020B0604020202020204" pitchFamily="34" charset="0"/>
                        <a:cs typeface="Arial" panose="020B0604020202020204" pitchFamily="34" charset="0"/>
                      </a:endParaRPr>
                    </a:p>
                  </a:txBody>
                  <a:tcPr/>
                </a:tc>
              </a:tr>
              <a:tr h="205740">
                <a:tc>
                  <a:txBody>
                    <a:bodyPr/>
                    <a:lstStyle/>
                    <a:p>
                      <a:r>
                        <a:rPr lang="en-US" sz="900" i="1" dirty="0" smtClean="0">
                          <a:latin typeface="Arial" panose="020B0604020202020204" pitchFamily="34" charset="0"/>
                          <a:cs typeface="Arial" panose="020B0604020202020204" pitchFamily="34" charset="0"/>
                        </a:rPr>
                        <a:t>Other</a:t>
                      </a:r>
                    </a:p>
                  </a:txBody>
                  <a:tcPr/>
                </a:tc>
                <a:tc>
                  <a:txBody>
                    <a:bodyPr/>
                    <a:lstStyle/>
                    <a:p>
                      <a:pPr algn="ctr" fontAlgn="ctr"/>
                      <a:r>
                        <a:rPr lang="en-US" sz="900" b="0" i="0" u="none" strike="noStrike" dirty="0">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8%</a:t>
                      </a:r>
                    </a:p>
                  </a:txBody>
                  <a:tcPr marL="9525" marR="9525" marT="9525" marB="0" anchor="ctr"/>
                </a:tc>
                <a:tc>
                  <a:txBody>
                    <a:bodyPr/>
                    <a:lstStyle/>
                    <a:p>
                      <a:pPr algn="ctr" fontAlgn="ctr"/>
                      <a:r>
                        <a:rPr lang="en-US" sz="900" b="0" i="0" u="none" strike="noStrike">
                          <a:solidFill>
                            <a:srgbClr val="000000"/>
                          </a:solidFill>
                          <a:effectLst/>
                          <a:latin typeface="Arial"/>
                        </a:rPr>
                        <a:t>2%</a:t>
                      </a:r>
                    </a:p>
                  </a:txBody>
                  <a:tcPr marL="9525" marR="9525" marT="9525" marB="0" anchor="ctr"/>
                </a:tc>
                <a:tc>
                  <a:txBody>
                    <a:bodyPr/>
                    <a:lstStyle/>
                    <a:p>
                      <a:pPr algn="ctr" fontAlgn="ctr"/>
                      <a:r>
                        <a:rPr lang="en-US" sz="900" b="0" i="0" u="none" strike="noStrike">
                          <a:solidFill>
                            <a:srgbClr val="000000"/>
                          </a:solidFill>
                          <a:effectLst/>
                          <a:latin typeface="Arial"/>
                        </a:rPr>
                        <a:t>4%</a:t>
                      </a:r>
                    </a:p>
                  </a:txBody>
                  <a:tcPr marL="9525" marR="9525" marT="9525" marB="0" anchor="ctr"/>
                </a:tc>
                <a:tc>
                  <a:txBody>
                    <a:bodyPr/>
                    <a:lstStyle/>
                    <a:p>
                      <a:pPr algn="ctr" fontAlgn="ctr"/>
                      <a:r>
                        <a:rPr lang="en-US" sz="900" b="0" i="0" u="none" strike="noStrike">
                          <a:solidFill>
                            <a:srgbClr val="000000"/>
                          </a:solidFill>
                          <a:effectLst/>
                          <a:latin typeface="Arial"/>
                        </a:rPr>
                        <a:t>4%</a:t>
                      </a:r>
                    </a:p>
                  </a:txBody>
                  <a:tcPr marL="9525" marR="9525" marT="9525" marB="0" anchor="ctr"/>
                </a:tc>
                <a:tc>
                  <a:txBody>
                    <a:bodyPr/>
                    <a:lstStyle/>
                    <a:p>
                      <a:pPr algn="ctr" fontAlgn="ctr"/>
                      <a:r>
                        <a:rPr lang="en-US" sz="900" b="0" i="0" u="none" strike="noStrike" dirty="0">
                          <a:solidFill>
                            <a:srgbClr val="000000"/>
                          </a:solidFill>
                          <a:effectLst/>
                          <a:latin typeface="Arial"/>
                        </a:rPr>
                        <a:t>13%</a:t>
                      </a:r>
                    </a:p>
                  </a:txBody>
                  <a:tcPr marL="9525" marR="9525" marT="9525" marB="0" anchor="ctr">
                    <a:solidFill>
                      <a:srgbClr val="F3F5F5"/>
                    </a:solidFill>
                  </a:tcPr>
                </a:tc>
              </a:tr>
              <a:tr h="205740">
                <a:tc>
                  <a:txBody>
                    <a:bodyPr/>
                    <a:lstStyle/>
                    <a:p>
                      <a:r>
                        <a:rPr lang="en-US" sz="900" i="1" dirty="0" smtClean="0">
                          <a:latin typeface="Arial" panose="020B0604020202020204" pitchFamily="34" charset="0"/>
                          <a:cs typeface="Arial" panose="020B0604020202020204" pitchFamily="34" charset="0"/>
                        </a:rPr>
                        <a:t>None of the above</a:t>
                      </a:r>
                      <a:endParaRPr lang="en-US" sz="900" i="1" dirty="0">
                        <a:latin typeface="Arial" panose="020B0604020202020204" pitchFamily="34" charset="0"/>
                        <a:cs typeface="Arial" panose="020B0604020202020204" pitchFamily="34" charset="0"/>
                      </a:endParaRPr>
                    </a:p>
                  </a:txBody>
                  <a:tcP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2%</a:t>
                      </a: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r>
              <a:tr h="205740">
                <a:tc>
                  <a:txBody>
                    <a:bodyPr/>
                    <a:lstStyle/>
                    <a:p>
                      <a:r>
                        <a:rPr lang="en-US" sz="900" i="1" dirty="0" smtClean="0">
                          <a:latin typeface="Arial" panose="020B0604020202020204" pitchFamily="34" charset="0"/>
                          <a:cs typeface="Arial" panose="020B0604020202020204" pitchFamily="34" charset="0"/>
                        </a:rPr>
                        <a:t>Not sure</a:t>
                      </a:r>
                      <a:endParaRPr lang="en-US" sz="900" i="1" dirty="0">
                        <a:latin typeface="Arial" panose="020B0604020202020204" pitchFamily="34" charset="0"/>
                        <a:cs typeface="Arial" panose="020B0604020202020204" pitchFamily="34" charset="0"/>
                      </a:endParaRPr>
                    </a:p>
                  </a:txBody>
                  <a:tcP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4%</a:t>
                      </a:r>
                    </a:p>
                  </a:txBody>
                  <a:tcPr marL="9525" marR="9525" marT="9525" marB="0" anchor="ctr"/>
                </a:tc>
                <a:tc>
                  <a:txBody>
                    <a:bodyPr/>
                    <a:lstStyle/>
                    <a:p>
                      <a:pPr algn="ctr" fontAlgn="ctr"/>
                      <a:r>
                        <a:rPr lang="en-US" sz="900" b="0" i="0" u="none" strike="noStrike">
                          <a:solidFill>
                            <a:srgbClr val="000000"/>
                          </a:solidFill>
                          <a:effectLst/>
                          <a:latin typeface="Arial"/>
                        </a:rPr>
                        <a:t>4%</a:t>
                      </a:r>
                    </a:p>
                  </a:txBody>
                  <a:tcPr marL="9525" marR="9525" marT="9525" marB="0" anchor="ctr"/>
                </a:tc>
                <a:tc>
                  <a:txBody>
                    <a:bodyPr/>
                    <a:lstStyle/>
                    <a:p>
                      <a:pPr algn="ctr" fontAlgn="ctr"/>
                      <a:r>
                        <a:rPr lang="en-US" sz="900" b="0" i="0" u="none" strike="noStrike" dirty="0">
                          <a:solidFill>
                            <a:srgbClr val="000000"/>
                          </a:solidFill>
                          <a:effectLst/>
                          <a:latin typeface="Arial"/>
                        </a:rPr>
                        <a:t>7%</a:t>
                      </a:r>
                    </a:p>
                  </a:txBody>
                  <a:tcPr marL="9525" marR="9525" marT="9525" marB="0" anchor="ctr"/>
                </a:tc>
              </a:tr>
            </a:tbl>
          </a:graphicData>
        </a:graphic>
      </p:graphicFrame>
      <p:pic>
        <p:nvPicPr>
          <p:cNvPr id="14" name="Picture 1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327550" y="139465"/>
            <a:ext cx="612648" cy="612648"/>
          </a:xfrm>
          <a:prstGeom prst="rect">
            <a:avLst/>
          </a:prstGeom>
        </p:spPr>
      </p:pic>
    </p:spTree>
    <p:extLst>
      <p:ext uri="{BB962C8B-B14F-4D97-AF65-F5344CB8AC3E}">
        <p14:creationId xmlns:p14="http://schemas.microsoft.com/office/powerpoint/2010/main" val="705652950"/>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201</a:t>
            </a:fld>
            <a:r>
              <a:rPr lang="en-US" smtClean="0"/>
              <a:t> -</a:t>
            </a:r>
            <a:endParaRPr lang="en-US"/>
          </a:p>
        </p:txBody>
      </p:sp>
      <p:cxnSp>
        <p:nvCxnSpPr>
          <p:cNvPr id="91" name="Straight Connector 90"/>
          <p:cNvCxnSpPr/>
          <p:nvPr/>
        </p:nvCxnSpPr>
        <p:spPr bwMode="auto">
          <a:xfrm>
            <a:off x="2901315" y="1171575"/>
            <a:ext cx="0" cy="4136157"/>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Straight Connector 91"/>
          <p:cNvCxnSpPr/>
          <p:nvPr/>
        </p:nvCxnSpPr>
        <p:spPr bwMode="auto">
          <a:xfrm>
            <a:off x="6035040" y="1171575"/>
            <a:ext cx="0" cy="4136157"/>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8" name="Title 1"/>
          <p:cNvSpPr txBox="1">
            <a:spLocks/>
          </p:cNvSpPr>
          <p:nvPr/>
        </p:nvSpPr>
        <p:spPr>
          <a:xfrm>
            <a:off x="139147" y="125380"/>
            <a:ext cx="8933291" cy="5715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Knowledge of Pulmonary Embolism Symptoms</a:t>
            </a:r>
            <a:endParaRPr lang="en-US" sz="2400" kern="0" dirty="0"/>
          </a:p>
        </p:txBody>
      </p:sp>
      <p:grpSp>
        <p:nvGrpSpPr>
          <p:cNvPr id="6" name="Group 5"/>
          <p:cNvGrpSpPr/>
          <p:nvPr/>
        </p:nvGrpSpPr>
        <p:grpSpPr>
          <a:xfrm>
            <a:off x="251348" y="1317774"/>
            <a:ext cx="2425176" cy="486337"/>
            <a:chOff x="251348" y="771956"/>
            <a:chExt cx="2425176" cy="486337"/>
          </a:xfrm>
        </p:grpSpPr>
        <p:sp>
          <p:nvSpPr>
            <p:cNvPr id="117" name="Rounded Rectangle 116"/>
            <p:cNvSpPr/>
            <p:nvPr/>
          </p:nvSpPr>
          <p:spPr bwMode="auto">
            <a:xfrm>
              <a:off x="251348"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86" name="TextBox 85"/>
            <p:cNvSpPr txBox="1"/>
            <p:nvPr/>
          </p:nvSpPr>
          <p:spPr>
            <a:xfrm>
              <a:off x="649761" y="857652"/>
              <a:ext cx="140987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Males (A)</a:t>
              </a:r>
              <a:endParaRPr lang="en-US" sz="1400" b="1" dirty="0">
                <a:solidFill>
                  <a:schemeClr val="tx2"/>
                </a:solidFill>
                <a:latin typeface="Arial" panose="020B0604020202020204" pitchFamily="34" charset="0"/>
                <a:cs typeface="Arial" panose="020B0604020202020204" pitchFamily="34" charset="0"/>
              </a:endParaRPr>
            </a:p>
          </p:txBody>
        </p:sp>
        <p:sp>
          <p:nvSpPr>
            <p:cNvPr id="80" name="Oval 79"/>
            <p:cNvSpPr/>
            <p:nvPr/>
          </p:nvSpPr>
          <p:spPr>
            <a:xfrm>
              <a:off x="2022544" y="771956"/>
              <a:ext cx="486337" cy="486337"/>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1" name="Freeform 9"/>
            <p:cNvSpPr>
              <a:spLocks noEditPoints="1"/>
            </p:cNvSpPr>
            <p:nvPr/>
          </p:nvSpPr>
          <p:spPr bwMode="auto">
            <a:xfrm>
              <a:off x="2194733" y="816611"/>
              <a:ext cx="148296" cy="401891"/>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grpSp>
        <p:nvGrpSpPr>
          <p:cNvPr id="9" name="Group 8"/>
          <p:cNvGrpSpPr/>
          <p:nvPr/>
        </p:nvGrpSpPr>
        <p:grpSpPr>
          <a:xfrm>
            <a:off x="3194574" y="1317774"/>
            <a:ext cx="2425176" cy="486337"/>
            <a:chOff x="3194574" y="780911"/>
            <a:chExt cx="2425176" cy="486337"/>
          </a:xfrm>
        </p:grpSpPr>
        <p:sp>
          <p:nvSpPr>
            <p:cNvPr id="152" name="Rounded Rectangle 151"/>
            <p:cNvSpPr/>
            <p:nvPr/>
          </p:nvSpPr>
          <p:spPr bwMode="auto">
            <a:xfrm>
              <a:off x="3194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89" name="TextBox 88"/>
            <p:cNvSpPr txBox="1"/>
            <p:nvPr/>
          </p:nvSpPr>
          <p:spPr>
            <a:xfrm>
              <a:off x="3238325" y="857652"/>
              <a:ext cx="234332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Females (B)</a:t>
              </a:r>
              <a:endParaRPr lang="en-US" sz="1400" b="1" dirty="0">
                <a:solidFill>
                  <a:schemeClr val="tx2"/>
                </a:solidFill>
                <a:latin typeface="Arial" panose="020B0604020202020204" pitchFamily="34" charset="0"/>
                <a:cs typeface="Arial" panose="020B0604020202020204" pitchFamily="34" charset="0"/>
              </a:endParaRPr>
            </a:p>
          </p:txBody>
        </p:sp>
        <p:sp>
          <p:nvSpPr>
            <p:cNvPr id="82" name="Oval 81"/>
            <p:cNvSpPr/>
            <p:nvPr/>
          </p:nvSpPr>
          <p:spPr>
            <a:xfrm>
              <a:off x="4977371" y="780911"/>
              <a:ext cx="486337" cy="486337"/>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3" name="Freeform 5"/>
            <p:cNvSpPr>
              <a:spLocks noEditPoints="1"/>
            </p:cNvSpPr>
            <p:nvPr/>
          </p:nvSpPr>
          <p:spPr bwMode="auto">
            <a:xfrm>
              <a:off x="5131599" y="831534"/>
              <a:ext cx="183758" cy="392017"/>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dirty="0"/>
            </a:p>
          </p:txBody>
        </p:sp>
      </p:grpSp>
      <p:grpSp>
        <p:nvGrpSpPr>
          <p:cNvPr id="10" name="Group 9"/>
          <p:cNvGrpSpPr/>
          <p:nvPr/>
        </p:nvGrpSpPr>
        <p:grpSpPr>
          <a:xfrm>
            <a:off x="6242574" y="1288817"/>
            <a:ext cx="2425176" cy="544250"/>
            <a:chOff x="6242574" y="755417"/>
            <a:chExt cx="2425176" cy="544250"/>
          </a:xfrm>
        </p:grpSpPr>
        <p:sp>
          <p:nvSpPr>
            <p:cNvPr id="153" name="Rounded Rectangle 152"/>
            <p:cNvSpPr/>
            <p:nvPr/>
          </p:nvSpPr>
          <p:spPr bwMode="auto">
            <a:xfrm>
              <a:off x="6242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90" name="TextBox 89"/>
            <p:cNvSpPr txBox="1"/>
            <p:nvPr/>
          </p:nvSpPr>
          <p:spPr>
            <a:xfrm>
              <a:off x="6343475" y="857652"/>
              <a:ext cx="222902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Locale</a:t>
              </a:r>
              <a:endParaRPr lang="en-US" sz="1400" b="1" dirty="0">
                <a:solidFill>
                  <a:schemeClr val="tx2"/>
                </a:solidFill>
                <a:latin typeface="Arial" panose="020B0604020202020204" pitchFamily="34" charset="0"/>
                <a:cs typeface="Arial" panose="020B0604020202020204" pitchFamily="34" charset="0"/>
              </a:endParaRPr>
            </a:p>
          </p:txBody>
        </p:sp>
        <p:grpSp>
          <p:nvGrpSpPr>
            <p:cNvPr id="84" name="Group 83"/>
            <p:cNvGrpSpPr/>
            <p:nvPr/>
          </p:nvGrpSpPr>
          <p:grpSpPr>
            <a:xfrm>
              <a:off x="7966980" y="755417"/>
              <a:ext cx="544250" cy="544250"/>
              <a:chOff x="5780183" y="381000"/>
              <a:chExt cx="838200" cy="838200"/>
            </a:xfrm>
          </p:grpSpPr>
          <p:sp>
            <p:nvSpPr>
              <p:cNvPr id="85" name="Oval 84"/>
              <p:cNvSpPr/>
              <p:nvPr/>
            </p:nvSpPr>
            <p:spPr>
              <a:xfrm>
                <a:off x="5780183" y="381000"/>
                <a:ext cx="838200" cy="83820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grpSp>
            <p:nvGrpSpPr>
              <p:cNvPr id="87" name="Group 86"/>
              <p:cNvGrpSpPr/>
              <p:nvPr/>
            </p:nvGrpSpPr>
            <p:grpSpPr>
              <a:xfrm>
                <a:off x="5854700" y="457200"/>
                <a:ext cx="685800" cy="685800"/>
                <a:chOff x="6265862" y="2439988"/>
                <a:chExt cx="1962150" cy="1962150"/>
              </a:xfrm>
              <a:solidFill>
                <a:schemeClr val="bg1"/>
              </a:solidFill>
            </p:grpSpPr>
            <p:sp>
              <p:nvSpPr>
                <p:cNvPr id="88" name="Freeform 5"/>
                <p:cNvSpPr>
                  <a:spLocks/>
                </p:cNvSpPr>
                <p:nvPr/>
              </p:nvSpPr>
              <p:spPr bwMode="auto">
                <a:xfrm>
                  <a:off x="7513637" y="2903538"/>
                  <a:ext cx="82550" cy="123825"/>
                </a:xfrm>
                <a:custGeom>
                  <a:avLst/>
                  <a:gdLst/>
                  <a:ahLst/>
                  <a:cxnLst>
                    <a:cxn ang="0">
                      <a:pos x="8" y="112"/>
                    </a:cxn>
                    <a:cxn ang="0">
                      <a:pos x="38" y="105"/>
                    </a:cxn>
                    <a:cxn ang="0">
                      <a:pos x="75" y="97"/>
                    </a:cxn>
                    <a:cxn ang="0">
                      <a:pos x="75" y="82"/>
                    </a:cxn>
                    <a:cxn ang="0">
                      <a:pos x="16" y="0"/>
                    </a:cxn>
                    <a:cxn ang="0">
                      <a:pos x="8" y="112"/>
                    </a:cxn>
                  </a:cxnLst>
                  <a:rect l="0" t="0" r="r" b="b"/>
                  <a:pathLst>
                    <a:path w="75" h="113">
                      <a:moveTo>
                        <a:pt x="8" y="112"/>
                      </a:moveTo>
                      <a:cubicBezTo>
                        <a:pt x="22" y="113"/>
                        <a:pt x="24" y="103"/>
                        <a:pt x="38" y="105"/>
                      </a:cubicBezTo>
                      <a:cubicBezTo>
                        <a:pt x="59" y="111"/>
                        <a:pt x="58" y="94"/>
                        <a:pt x="75" y="97"/>
                      </a:cubicBezTo>
                      <a:cubicBezTo>
                        <a:pt x="75" y="92"/>
                        <a:pt x="75" y="87"/>
                        <a:pt x="75" y="82"/>
                      </a:cubicBezTo>
                      <a:cubicBezTo>
                        <a:pt x="44" y="67"/>
                        <a:pt x="55" y="9"/>
                        <a:pt x="16" y="0"/>
                      </a:cubicBezTo>
                      <a:cubicBezTo>
                        <a:pt x="0" y="40"/>
                        <a:pt x="39" y="72"/>
                        <a:pt x="8" y="11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97" name="Freeform 6"/>
                <p:cNvSpPr>
                  <a:spLocks/>
                </p:cNvSpPr>
                <p:nvPr/>
              </p:nvSpPr>
              <p:spPr bwMode="auto">
                <a:xfrm>
                  <a:off x="7477125" y="2952750"/>
                  <a:ext cx="47625" cy="49213"/>
                </a:xfrm>
                <a:custGeom>
                  <a:avLst/>
                  <a:gdLst/>
                  <a:ahLst/>
                  <a:cxnLst>
                    <a:cxn ang="0">
                      <a:pos x="33" y="0"/>
                    </a:cxn>
                    <a:cxn ang="0">
                      <a:pos x="3" y="45"/>
                    </a:cxn>
                    <a:cxn ang="0">
                      <a:pos x="41" y="45"/>
                    </a:cxn>
                    <a:cxn ang="0">
                      <a:pos x="33" y="0"/>
                    </a:cxn>
                  </a:cxnLst>
                  <a:rect l="0" t="0" r="r" b="b"/>
                  <a:pathLst>
                    <a:path w="42" h="45">
                      <a:moveTo>
                        <a:pt x="33" y="0"/>
                      </a:moveTo>
                      <a:cubicBezTo>
                        <a:pt x="9" y="1"/>
                        <a:pt x="0" y="17"/>
                        <a:pt x="3" y="45"/>
                      </a:cubicBezTo>
                      <a:cubicBezTo>
                        <a:pt x="16" y="45"/>
                        <a:pt x="28" y="45"/>
                        <a:pt x="41" y="45"/>
                      </a:cubicBezTo>
                      <a:cubicBezTo>
                        <a:pt x="42" y="26"/>
                        <a:pt x="42" y="9"/>
                        <a:pt x="33"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4" name="Freeform 7"/>
                <p:cNvSpPr>
                  <a:spLocks/>
                </p:cNvSpPr>
                <p:nvPr/>
              </p:nvSpPr>
              <p:spPr bwMode="auto">
                <a:xfrm>
                  <a:off x="7366000" y="2779713"/>
                  <a:ext cx="90488" cy="50800"/>
                </a:xfrm>
                <a:custGeom>
                  <a:avLst/>
                  <a:gdLst/>
                  <a:ahLst/>
                  <a:cxnLst>
                    <a:cxn ang="0">
                      <a:pos x="82" y="15"/>
                    </a:cxn>
                    <a:cxn ang="0">
                      <a:pos x="75" y="0"/>
                    </a:cxn>
                    <a:cxn ang="0">
                      <a:pos x="0" y="0"/>
                    </a:cxn>
                    <a:cxn ang="0">
                      <a:pos x="22" y="44"/>
                    </a:cxn>
                    <a:cxn ang="0">
                      <a:pos x="82" y="15"/>
                    </a:cxn>
                  </a:cxnLst>
                  <a:rect l="0" t="0" r="r" b="b"/>
                  <a:pathLst>
                    <a:path w="82" h="45">
                      <a:moveTo>
                        <a:pt x="82" y="15"/>
                      </a:moveTo>
                      <a:cubicBezTo>
                        <a:pt x="82" y="7"/>
                        <a:pt x="76" y="6"/>
                        <a:pt x="75" y="0"/>
                      </a:cubicBezTo>
                      <a:cubicBezTo>
                        <a:pt x="45" y="7"/>
                        <a:pt x="30" y="7"/>
                        <a:pt x="0" y="0"/>
                      </a:cubicBezTo>
                      <a:cubicBezTo>
                        <a:pt x="0" y="22"/>
                        <a:pt x="16" y="29"/>
                        <a:pt x="22" y="44"/>
                      </a:cubicBezTo>
                      <a:cubicBezTo>
                        <a:pt x="53" y="45"/>
                        <a:pt x="81" y="43"/>
                        <a:pt x="82" y="1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5" name="Freeform 8"/>
                <p:cNvSpPr>
                  <a:spLocks/>
                </p:cNvSpPr>
                <p:nvPr/>
              </p:nvSpPr>
              <p:spPr bwMode="auto">
                <a:xfrm>
                  <a:off x="7218362" y="2787650"/>
                  <a:ext cx="131763" cy="147638"/>
                </a:xfrm>
                <a:custGeom>
                  <a:avLst/>
                  <a:gdLst/>
                  <a:ahLst/>
                  <a:cxnLst>
                    <a:cxn ang="0">
                      <a:pos x="8" y="112"/>
                    </a:cxn>
                    <a:cxn ang="0">
                      <a:pos x="37" y="127"/>
                    </a:cxn>
                    <a:cxn ang="0">
                      <a:pos x="37" y="134"/>
                    </a:cxn>
                    <a:cxn ang="0">
                      <a:pos x="112" y="82"/>
                    </a:cxn>
                    <a:cxn ang="0">
                      <a:pos x="8" y="112"/>
                    </a:cxn>
                  </a:cxnLst>
                  <a:rect l="0" t="0" r="r" b="b"/>
                  <a:pathLst>
                    <a:path w="120" h="134">
                      <a:moveTo>
                        <a:pt x="8" y="112"/>
                      </a:moveTo>
                      <a:cubicBezTo>
                        <a:pt x="12" y="122"/>
                        <a:pt x="36" y="113"/>
                        <a:pt x="37" y="127"/>
                      </a:cubicBezTo>
                      <a:cubicBezTo>
                        <a:pt x="33" y="127"/>
                        <a:pt x="29" y="133"/>
                        <a:pt x="37" y="134"/>
                      </a:cubicBezTo>
                      <a:cubicBezTo>
                        <a:pt x="64" y="119"/>
                        <a:pt x="100" y="113"/>
                        <a:pt x="112" y="82"/>
                      </a:cubicBezTo>
                      <a:cubicBezTo>
                        <a:pt x="120" y="0"/>
                        <a:pt x="0" y="21"/>
                        <a:pt x="8" y="11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6" name="Freeform 9"/>
                <p:cNvSpPr>
                  <a:spLocks/>
                </p:cNvSpPr>
                <p:nvPr/>
              </p:nvSpPr>
              <p:spPr bwMode="auto">
                <a:xfrm>
                  <a:off x="6831012" y="3395663"/>
                  <a:ext cx="52388" cy="36513"/>
                </a:xfrm>
                <a:custGeom>
                  <a:avLst/>
                  <a:gdLst/>
                  <a:ahLst/>
                  <a:cxnLst>
                    <a:cxn ang="0">
                      <a:pos x="0" y="16"/>
                    </a:cxn>
                    <a:cxn ang="0">
                      <a:pos x="45" y="1"/>
                    </a:cxn>
                    <a:cxn ang="0">
                      <a:pos x="0" y="16"/>
                    </a:cxn>
                  </a:cxnLst>
                  <a:rect l="0" t="0" r="r" b="b"/>
                  <a:pathLst>
                    <a:path w="48" h="33">
                      <a:moveTo>
                        <a:pt x="0" y="16"/>
                      </a:moveTo>
                      <a:cubicBezTo>
                        <a:pt x="18" y="21"/>
                        <a:pt x="48" y="33"/>
                        <a:pt x="45" y="1"/>
                      </a:cubicBezTo>
                      <a:cubicBezTo>
                        <a:pt x="24" y="0"/>
                        <a:pt x="7" y="3"/>
                        <a:pt x="0" y="1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7" name="Freeform 10"/>
                <p:cNvSpPr>
                  <a:spLocks/>
                </p:cNvSpPr>
                <p:nvPr/>
              </p:nvSpPr>
              <p:spPr bwMode="auto">
                <a:xfrm>
                  <a:off x="6732587" y="3328988"/>
                  <a:ext cx="98425" cy="69850"/>
                </a:xfrm>
                <a:custGeom>
                  <a:avLst/>
                  <a:gdLst/>
                  <a:ahLst/>
                  <a:cxnLst>
                    <a:cxn ang="0">
                      <a:pos x="0" y="32"/>
                    </a:cxn>
                    <a:cxn ang="0">
                      <a:pos x="89" y="62"/>
                    </a:cxn>
                    <a:cxn ang="0">
                      <a:pos x="0" y="32"/>
                    </a:cxn>
                  </a:cxnLst>
                  <a:rect l="0" t="0" r="r" b="b"/>
                  <a:pathLst>
                    <a:path w="89" h="63">
                      <a:moveTo>
                        <a:pt x="0" y="32"/>
                      </a:moveTo>
                      <a:cubicBezTo>
                        <a:pt x="43" y="29"/>
                        <a:pt x="49" y="63"/>
                        <a:pt x="89" y="62"/>
                      </a:cubicBezTo>
                      <a:cubicBezTo>
                        <a:pt x="71" y="45"/>
                        <a:pt x="20" y="0"/>
                        <a:pt x="0" y="3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8" name="Freeform 11"/>
                <p:cNvSpPr>
                  <a:spLocks noEditPoints="1"/>
                </p:cNvSpPr>
                <p:nvPr/>
              </p:nvSpPr>
              <p:spPr bwMode="auto">
                <a:xfrm>
                  <a:off x="6265862" y="2439988"/>
                  <a:ext cx="1962150" cy="1962150"/>
                </a:xfrm>
                <a:custGeom>
                  <a:avLst/>
                  <a:gdLst/>
                  <a:ahLst/>
                  <a:cxnLst>
                    <a:cxn ang="0">
                      <a:pos x="887" y="1775"/>
                    </a:cxn>
                    <a:cxn ang="0">
                      <a:pos x="1442" y="330"/>
                    </a:cxn>
                    <a:cxn ang="0">
                      <a:pos x="1442" y="330"/>
                    </a:cxn>
                    <a:cxn ang="0">
                      <a:pos x="564" y="171"/>
                    </a:cxn>
                    <a:cxn ang="0">
                      <a:pos x="163" y="580"/>
                    </a:cxn>
                    <a:cxn ang="0">
                      <a:pos x="203" y="786"/>
                    </a:cxn>
                    <a:cxn ang="0">
                      <a:pos x="438" y="1080"/>
                    </a:cxn>
                    <a:cxn ang="0">
                      <a:pos x="603" y="1605"/>
                    </a:cxn>
                    <a:cxn ang="0">
                      <a:pos x="749" y="1342"/>
                    </a:cxn>
                    <a:cxn ang="0">
                      <a:pos x="720" y="1074"/>
                    </a:cxn>
                    <a:cxn ang="0">
                      <a:pos x="526" y="941"/>
                    </a:cxn>
                    <a:cxn ang="0">
                      <a:pos x="429" y="903"/>
                    </a:cxn>
                    <a:cxn ang="0">
                      <a:pos x="362" y="866"/>
                    </a:cxn>
                    <a:cxn ang="0">
                      <a:pos x="459" y="807"/>
                    </a:cxn>
                    <a:cxn ang="0">
                      <a:pos x="645" y="576"/>
                    </a:cxn>
                    <a:cxn ang="0">
                      <a:pos x="623" y="553"/>
                    </a:cxn>
                    <a:cxn ang="0">
                      <a:pos x="682" y="524"/>
                    </a:cxn>
                    <a:cxn ang="0">
                      <a:pos x="660" y="390"/>
                    </a:cxn>
                    <a:cxn ang="0">
                      <a:pos x="556" y="345"/>
                    </a:cxn>
                    <a:cxn ang="0">
                      <a:pos x="496" y="449"/>
                    </a:cxn>
                    <a:cxn ang="0">
                      <a:pos x="489" y="330"/>
                    </a:cxn>
                    <a:cxn ang="0">
                      <a:pos x="541" y="345"/>
                    </a:cxn>
                    <a:cxn ang="0">
                      <a:pos x="586" y="256"/>
                    </a:cxn>
                    <a:cxn ang="0">
                      <a:pos x="638" y="367"/>
                    </a:cxn>
                    <a:cxn ang="0">
                      <a:pos x="675" y="323"/>
                    </a:cxn>
                    <a:cxn ang="0">
                      <a:pos x="608" y="211"/>
                    </a:cxn>
                    <a:cxn ang="0">
                      <a:pos x="519" y="271"/>
                    </a:cxn>
                    <a:cxn ang="0">
                      <a:pos x="444" y="241"/>
                    </a:cxn>
                    <a:cxn ang="0">
                      <a:pos x="468" y="223"/>
                    </a:cxn>
                    <a:cxn ang="0">
                      <a:pos x="586" y="189"/>
                    </a:cxn>
                    <a:cxn ang="0">
                      <a:pos x="757" y="256"/>
                    </a:cxn>
                    <a:cxn ang="0">
                      <a:pos x="769" y="260"/>
                    </a:cxn>
                    <a:cxn ang="0">
                      <a:pos x="1025" y="256"/>
                    </a:cxn>
                    <a:cxn ang="0">
                      <a:pos x="1040" y="122"/>
                    </a:cxn>
                    <a:cxn ang="0">
                      <a:pos x="1226" y="390"/>
                    </a:cxn>
                    <a:cxn ang="0">
                      <a:pos x="1271" y="472"/>
                    </a:cxn>
                    <a:cxn ang="0">
                      <a:pos x="1151" y="554"/>
                    </a:cxn>
                    <a:cxn ang="0">
                      <a:pos x="1122" y="606"/>
                    </a:cxn>
                    <a:cxn ang="0">
                      <a:pos x="1174" y="687"/>
                    </a:cxn>
                    <a:cxn ang="0">
                      <a:pos x="1256" y="606"/>
                    </a:cxn>
                    <a:cxn ang="0">
                      <a:pos x="1352" y="658"/>
                    </a:cxn>
                    <a:cxn ang="0">
                      <a:pos x="1419" y="650"/>
                    </a:cxn>
                    <a:cxn ang="0">
                      <a:pos x="1472" y="762"/>
                    </a:cxn>
                    <a:cxn ang="0">
                      <a:pos x="1352" y="762"/>
                    </a:cxn>
                    <a:cxn ang="0">
                      <a:pos x="1092" y="777"/>
                    </a:cxn>
                    <a:cxn ang="0">
                      <a:pos x="1226" y="1022"/>
                    </a:cxn>
                    <a:cxn ang="0">
                      <a:pos x="1323" y="1439"/>
                    </a:cxn>
                    <a:cxn ang="0">
                      <a:pos x="1620" y="970"/>
                    </a:cxn>
                    <a:cxn ang="0">
                      <a:pos x="1671" y="829"/>
                    </a:cxn>
                  </a:cxnLst>
                  <a:rect l="0" t="0" r="r" b="b"/>
                  <a:pathLst>
                    <a:path w="1775" h="1775">
                      <a:moveTo>
                        <a:pt x="887" y="0"/>
                      </a:moveTo>
                      <a:cubicBezTo>
                        <a:pt x="398" y="0"/>
                        <a:pt x="0" y="398"/>
                        <a:pt x="0" y="887"/>
                      </a:cubicBezTo>
                      <a:cubicBezTo>
                        <a:pt x="0" y="1377"/>
                        <a:pt x="398" y="1775"/>
                        <a:pt x="887" y="1775"/>
                      </a:cubicBezTo>
                      <a:cubicBezTo>
                        <a:pt x="1377" y="1775"/>
                        <a:pt x="1775" y="1377"/>
                        <a:pt x="1775" y="887"/>
                      </a:cubicBezTo>
                      <a:cubicBezTo>
                        <a:pt x="1775" y="398"/>
                        <a:pt x="1377" y="0"/>
                        <a:pt x="887" y="0"/>
                      </a:cubicBezTo>
                      <a:close/>
                      <a:moveTo>
                        <a:pt x="1442" y="330"/>
                      </a:moveTo>
                      <a:cubicBezTo>
                        <a:pt x="1451" y="339"/>
                        <a:pt x="1458" y="348"/>
                        <a:pt x="1466" y="357"/>
                      </a:cubicBezTo>
                      <a:cubicBezTo>
                        <a:pt x="1454" y="364"/>
                        <a:pt x="1448" y="342"/>
                        <a:pt x="1442" y="330"/>
                      </a:cubicBezTo>
                      <a:cubicBezTo>
                        <a:pt x="1442" y="330"/>
                        <a:pt x="1442" y="330"/>
                        <a:pt x="1442" y="330"/>
                      </a:cubicBezTo>
                      <a:close/>
                      <a:moveTo>
                        <a:pt x="564" y="171"/>
                      </a:moveTo>
                      <a:cubicBezTo>
                        <a:pt x="561" y="173"/>
                        <a:pt x="557" y="175"/>
                        <a:pt x="554" y="176"/>
                      </a:cubicBezTo>
                      <a:cubicBezTo>
                        <a:pt x="557" y="174"/>
                        <a:pt x="561" y="172"/>
                        <a:pt x="564" y="171"/>
                      </a:cubicBezTo>
                      <a:close/>
                      <a:moveTo>
                        <a:pt x="887" y="1674"/>
                      </a:moveTo>
                      <a:cubicBezTo>
                        <a:pt x="453" y="1674"/>
                        <a:pt x="100" y="1321"/>
                        <a:pt x="100" y="887"/>
                      </a:cubicBezTo>
                      <a:cubicBezTo>
                        <a:pt x="100" y="778"/>
                        <a:pt x="123" y="674"/>
                        <a:pt x="163" y="580"/>
                      </a:cubicBezTo>
                      <a:cubicBezTo>
                        <a:pt x="156" y="597"/>
                        <a:pt x="150" y="614"/>
                        <a:pt x="145" y="631"/>
                      </a:cubicBezTo>
                      <a:cubicBezTo>
                        <a:pt x="147" y="707"/>
                        <a:pt x="166" y="787"/>
                        <a:pt x="217" y="837"/>
                      </a:cubicBezTo>
                      <a:cubicBezTo>
                        <a:pt x="216" y="817"/>
                        <a:pt x="204" y="807"/>
                        <a:pt x="203" y="786"/>
                      </a:cubicBezTo>
                      <a:cubicBezTo>
                        <a:pt x="227" y="801"/>
                        <a:pt x="242" y="826"/>
                        <a:pt x="239" y="867"/>
                      </a:cubicBezTo>
                      <a:cubicBezTo>
                        <a:pt x="316" y="923"/>
                        <a:pt x="421" y="950"/>
                        <a:pt x="475" y="1029"/>
                      </a:cubicBezTo>
                      <a:cubicBezTo>
                        <a:pt x="467" y="1050"/>
                        <a:pt x="451" y="1064"/>
                        <a:pt x="438" y="1080"/>
                      </a:cubicBezTo>
                      <a:cubicBezTo>
                        <a:pt x="417" y="1179"/>
                        <a:pt x="535" y="1226"/>
                        <a:pt x="549" y="1309"/>
                      </a:cubicBezTo>
                      <a:cubicBezTo>
                        <a:pt x="566" y="1414"/>
                        <a:pt x="517" y="1521"/>
                        <a:pt x="546" y="1579"/>
                      </a:cubicBezTo>
                      <a:cubicBezTo>
                        <a:pt x="565" y="1589"/>
                        <a:pt x="584" y="1597"/>
                        <a:pt x="603" y="1605"/>
                      </a:cubicBezTo>
                      <a:cubicBezTo>
                        <a:pt x="616" y="1544"/>
                        <a:pt x="599" y="1498"/>
                        <a:pt x="675" y="1476"/>
                      </a:cubicBezTo>
                      <a:cubicBezTo>
                        <a:pt x="681" y="1455"/>
                        <a:pt x="665" y="1457"/>
                        <a:pt x="668" y="1439"/>
                      </a:cubicBezTo>
                      <a:cubicBezTo>
                        <a:pt x="710" y="1451"/>
                        <a:pt x="743" y="1391"/>
                        <a:pt x="749" y="1342"/>
                      </a:cubicBezTo>
                      <a:cubicBezTo>
                        <a:pt x="769" y="1333"/>
                        <a:pt x="789" y="1322"/>
                        <a:pt x="809" y="1313"/>
                      </a:cubicBezTo>
                      <a:cubicBezTo>
                        <a:pt x="808" y="1235"/>
                        <a:pt x="854" y="1204"/>
                        <a:pt x="861" y="1134"/>
                      </a:cubicBezTo>
                      <a:cubicBezTo>
                        <a:pt x="812" y="1116"/>
                        <a:pt x="773" y="1088"/>
                        <a:pt x="720" y="1074"/>
                      </a:cubicBezTo>
                      <a:cubicBezTo>
                        <a:pt x="720" y="1062"/>
                        <a:pt x="720" y="1050"/>
                        <a:pt x="720" y="1037"/>
                      </a:cubicBezTo>
                      <a:cubicBezTo>
                        <a:pt x="690" y="1010"/>
                        <a:pt x="633" y="1009"/>
                        <a:pt x="623" y="963"/>
                      </a:cubicBezTo>
                      <a:cubicBezTo>
                        <a:pt x="574" y="962"/>
                        <a:pt x="543" y="956"/>
                        <a:pt x="526" y="941"/>
                      </a:cubicBezTo>
                      <a:cubicBezTo>
                        <a:pt x="498" y="945"/>
                        <a:pt x="496" y="975"/>
                        <a:pt x="467" y="978"/>
                      </a:cubicBezTo>
                      <a:cubicBezTo>
                        <a:pt x="466" y="970"/>
                        <a:pt x="458" y="972"/>
                        <a:pt x="452" y="970"/>
                      </a:cubicBezTo>
                      <a:cubicBezTo>
                        <a:pt x="414" y="965"/>
                        <a:pt x="427" y="936"/>
                        <a:pt x="429" y="903"/>
                      </a:cubicBezTo>
                      <a:cubicBezTo>
                        <a:pt x="419" y="899"/>
                        <a:pt x="391" y="912"/>
                        <a:pt x="392" y="896"/>
                      </a:cubicBezTo>
                      <a:cubicBezTo>
                        <a:pt x="391" y="877"/>
                        <a:pt x="396" y="865"/>
                        <a:pt x="407" y="859"/>
                      </a:cubicBezTo>
                      <a:cubicBezTo>
                        <a:pt x="403" y="833"/>
                        <a:pt x="360" y="843"/>
                        <a:pt x="362" y="866"/>
                      </a:cubicBezTo>
                      <a:cubicBezTo>
                        <a:pt x="360" y="866"/>
                        <a:pt x="357" y="866"/>
                        <a:pt x="355" y="866"/>
                      </a:cubicBezTo>
                      <a:cubicBezTo>
                        <a:pt x="239" y="839"/>
                        <a:pt x="362" y="715"/>
                        <a:pt x="429" y="754"/>
                      </a:cubicBezTo>
                      <a:cubicBezTo>
                        <a:pt x="435" y="776"/>
                        <a:pt x="441" y="797"/>
                        <a:pt x="459" y="807"/>
                      </a:cubicBezTo>
                      <a:cubicBezTo>
                        <a:pt x="481" y="792"/>
                        <a:pt x="451" y="746"/>
                        <a:pt x="467" y="739"/>
                      </a:cubicBezTo>
                      <a:cubicBezTo>
                        <a:pt x="476" y="727"/>
                        <a:pt x="482" y="710"/>
                        <a:pt x="504" y="710"/>
                      </a:cubicBezTo>
                      <a:cubicBezTo>
                        <a:pt x="518" y="625"/>
                        <a:pt x="610" y="599"/>
                        <a:pt x="645" y="576"/>
                      </a:cubicBezTo>
                      <a:cubicBezTo>
                        <a:pt x="645" y="573"/>
                        <a:pt x="645" y="571"/>
                        <a:pt x="645" y="568"/>
                      </a:cubicBezTo>
                      <a:cubicBezTo>
                        <a:pt x="645" y="561"/>
                        <a:pt x="636" y="563"/>
                        <a:pt x="630" y="561"/>
                      </a:cubicBezTo>
                      <a:cubicBezTo>
                        <a:pt x="626" y="560"/>
                        <a:pt x="622" y="560"/>
                        <a:pt x="623" y="553"/>
                      </a:cubicBezTo>
                      <a:cubicBezTo>
                        <a:pt x="620" y="536"/>
                        <a:pt x="637" y="537"/>
                        <a:pt x="630" y="516"/>
                      </a:cubicBezTo>
                      <a:cubicBezTo>
                        <a:pt x="654" y="547"/>
                        <a:pt x="677" y="508"/>
                        <a:pt x="705" y="501"/>
                      </a:cubicBezTo>
                      <a:cubicBezTo>
                        <a:pt x="701" y="512"/>
                        <a:pt x="693" y="519"/>
                        <a:pt x="682" y="524"/>
                      </a:cubicBezTo>
                      <a:cubicBezTo>
                        <a:pt x="677" y="529"/>
                        <a:pt x="664" y="560"/>
                        <a:pt x="690" y="553"/>
                      </a:cubicBezTo>
                      <a:cubicBezTo>
                        <a:pt x="707" y="553"/>
                        <a:pt x="712" y="566"/>
                        <a:pt x="735" y="561"/>
                      </a:cubicBezTo>
                      <a:cubicBezTo>
                        <a:pt x="724" y="494"/>
                        <a:pt x="683" y="459"/>
                        <a:pt x="660" y="390"/>
                      </a:cubicBezTo>
                      <a:cubicBezTo>
                        <a:pt x="636" y="380"/>
                        <a:pt x="654" y="414"/>
                        <a:pt x="630" y="405"/>
                      </a:cubicBezTo>
                      <a:cubicBezTo>
                        <a:pt x="605" y="406"/>
                        <a:pt x="620" y="366"/>
                        <a:pt x="601" y="360"/>
                      </a:cubicBezTo>
                      <a:cubicBezTo>
                        <a:pt x="574" y="365"/>
                        <a:pt x="563" y="344"/>
                        <a:pt x="556" y="345"/>
                      </a:cubicBezTo>
                      <a:cubicBezTo>
                        <a:pt x="556" y="350"/>
                        <a:pt x="555" y="354"/>
                        <a:pt x="549" y="352"/>
                      </a:cubicBezTo>
                      <a:cubicBezTo>
                        <a:pt x="551" y="449"/>
                        <a:pt x="529" y="434"/>
                        <a:pt x="504" y="494"/>
                      </a:cubicBezTo>
                      <a:cubicBezTo>
                        <a:pt x="504" y="476"/>
                        <a:pt x="491" y="472"/>
                        <a:pt x="496" y="449"/>
                      </a:cubicBezTo>
                      <a:cubicBezTo>
                        <a:pt x="486" y="450"/>
                        <a:pt x="480" y="446"/>
                        <a:pt x="474" y="442"/>
                      </a:cubicBezTo>
                      <a:cubicBezTo>
                        <a:pt x="449" y="432"/>
                        <a:pt x="421" y="425"/>
                        <a:pt x="415" y="397"/>
                      </a:cubicBezTo>
                      <a:cubicBezTo>
                        <a:pt x="436" y="372"/>
                        <a:pt x="454" y="342"/>
                        <a:pt x="489" y="330"/>
                      </a:cubicBezTo>
                      <a:cubicBezTo>
                        <a:pt x="483" y="349"/>
                        <a:pt x="517" y="365"/>
                        <a:pt x="519" y="352"/>
                      </a:cubicBezTo>
                      <a:cubicBezTo>
                        <a:pt x="511" y="352"/>
                        <a:pt x="509" y="339"/>
                        <a:pt x="519" y="338"/>
                      </a:cubicBezTo>
                      <a:cubicBezTo>
                        <a:pt x="529" y="337"/>
                        <a:pt x="535" y="341"/>
                        <a:pt x="541" y="345"/>
                      </a:cubicBezTo>
                      <a:cubicBezTo>
                        <a:pt x="542" y="326"/>
                        <a:pt x="530" y="322"/>
                        <a:pt x="519" y="315"/>
                      </a:cubicBezTo>
                      <a:cubicBezTo>
                        <a:pt x="527" y="296"/>
                        <a:pt x="555" y="297"/>
                        <a:pt x="549" y="263"/>
                      </a:cubicBezTo>
                      <a:cubicBezTo>
                        <a:pt x="525" y="253"/>
                        <a:pt x="575" y="256"/>
                        <a:pt x="586" y="256"/>
                      </a:cubicBezTo>
                      <a:cubicBezTo>
                        <a:pt x="580" y="279"/>
                        <a:pt x="606" y="270"/>
                        <a:pt x="601" y="293"/>
                      </a:cubicBezTo>
                      <a:cubicBezTo>
                        <a:pt x="599" y="316"/>
                        <a:pt x="574" y="316"/>
                        <a:pt x="556" y="323"/>
                      </a:cubicBezTo>
                      <a:cubicBezTo>
                        <a:pt x="589" y="332"/>
                        <a:pt x="610" y="353"/>
                        <a:pt x="638" y="367"/>
                      </a:cubicBezTo>
                      <a:cubicBezTo>
                        <a:pt x="656" y="353"/>
                        <a:pt x="623" y="340"/>
                        <a:pt x="660" y="352"/>
                      </a:cubicBezTo>
                      <a:cubicBezTo>
                        <a:pt x="661" y="334"/>
                        <a:pt x="662" y="316"/>
                        <a:pt x="645" y="315"/>
                      </a:cubicBezTo>
                      <a:cubicBezTo>
                        <a:pt x="653" y="292"/>
                        <a:pt x="665" y="324"/>
                        <a:pt x="675" y="323"/>
                      </a:cubicBezTo>
                      <a:cubicBezTo>
                        <a:pt x="683" y="318"/>
                        <a:pt x="683" y="306"/>
                        <a:pt x="697" y="308"/>
                      </a:cubicBezTo>
                      <a:cubicBezTo>
                        <a:pt x="653" y="269"/>
                        <a:pt x="654" y="213"/>
                        <a:pt x="578" y="218"/>
                      </a:cubicBezTo>
                      <a:cubicBezTo>
                        <a:pt x="554" y="210"/>
                        <a:pt x="598" y="210"/>
                        <a:pt x="608" y="211"/>
                      </a:cubicBezTo>
                      <a:cubicBezTo>
                        <a:pt x="606" y="200"/>
                        <a:pt x="586" y="208"/>
                        <a:pt x="586" y="196"/>
                      </a:cubicBezTo>
                      <a:cubicBezTo>
                        <a:pt x="559" y="212"/>
                        <a:pt x="497" y="192"/>
                        <a:pt x="496" y="233"/>
                      </a:cubicBezTo>
                      <a:cubicBezTo>
                        <a:pt x="491" y="259"/>
                        <a:pt x="527" y="243"/>
                        <a:pt x="519" y="271"/>
                      </a:cubicBezTo>
                      <a:cubicBezTo>
                        <a:pt x="512" y="274"/>
                        <a:pt x="505" y="277"/>
                        <a:pt x="504" y="285"/>
                      </a:cubicBezTo>
                      <a:cubicBezTo>
                        <a:pt x="494" y="257"/>
                        <a:pt x="470" y="276"/>
                        <a:pt x="467" y="233"/>
                      </a:cubicBezTo>
                      <a:cubicBezTo>
                        <a:pt x="455" y="231"/>
                        <a:pt x="454" y="240"/>
                        <a:pt x="444" y="241"/>
                      </a:cubicBezTo>
                      <a:cubicBezTo>
                        <a:pt x="438" y="262"/>
                        <a:pt x="455" y="260"/>
                        <a:pt x="452" y="278"/>
                      </a:cubicBezTo>
                      <a:cubicBezTo>
                        <a:pt x="424" y="244"/>
                        <a:pt x="420" y="291"/>
                        <a:pt x="380" y="287"/>
                      </a:cubicBezTo>
                      <a:cubicBezTo>
                        <a:pt x="408" y="263"/>
                        <a:pt x="437" y="242"/>
                        <a:pt x="468" y="223"/>
                      </a:cubicBezTo>
                      <a:cubicBezTo>
                        <a:pt x="480" y="220"/>
                        <a:pt x="489" y="214"/>
                        <a:pt x="495" y="206"/>
                      </a:cubicBezTo>
                      <a:cubicBezTo>
                        <a:pt x="504" y="201"/>
                        <a:pt x="512" y="196"/>
                        <a:pt x="521" y="191"/>
                      </a:cubicBezTo>
                      <a:cubicBezTo>
                        <a:pt x="539" y="193"/>
                        <a:pt x="560" y="191"/>
                        <a:pt x="586" y="189"/>
                      </a:cubicBezTo>
                      <a:cubicBezTo>
                        <a:pt x="593" y="175"/>
                        <a:pt x="601" y="163"/>
                        <a:pt x="611" y="152"/>
                      </a:cubicBezTo>
                      <a:cubicBezTo>
                        <a:pt x="626" y="146"/>
                        <a:pt x="641" y="140"/>
                        <a:pt x="656" y="135"/>
                      </a:cubicBezTo>
                      <a:cubicBezTo>
                        <a:pt x="682" y="183"/>
                        <a:pt x="790" y="161"/>
                        <a:pt x="757" y="256"/>
                      </a:cubicBezTo>
                      <a:cubicBezTo>
                        <a:pt x="758" y="262"/>
                        <a:pt x="765" y="263"/>
                        <a:pt x="769" y="260"/>
                      </a:cubicBezTo>
                      <a:cubicBezTo>
                        <a:pt x="770" y="259"/>
                        <a:pt x="771" y="257"/>
                        <a:pt x="772" y="256"/>
                      </a:cubicBezTo>
                      <a:cubicBezTo>
                        <a:pt x="772" y="258"/>
                        <a:pt x="771" y="259"/>
                        <a:pt x="769" y="260"/>
                      </a:cubicBezTo>
                      <a:cubicBezTo>
                        <a:pt x="753" y="294"/>
                        <a:pt x="763" y="382"/>
                        <a:pt x="817" y="397"/>
                      </a:cubicBezTo>
                      <a:cubicBezTo>
                        <a:pt x="838" y="383"/>
                        <a:pt x="845" y="356"/>
                        <a:pt x="861" y="337"/>
                      </a:cubicBezTo>
                      <a:cubicBezTo>
                        <a:pt x="894" y="289"/>
                        <a:pt x="971" y="283"/>
                        <a:pt x="1025" y="256"/>
                      </a:cubicBezTo>
                      <a:cubicBezTo>
                        <a:pt x="988" y="228"/>
                        <a:pt x="1051" y="199"/>
                        <a:pt x="1025" y="166"/>
                      </a:cubicBezTo>
                      <a:cubicBezTo>
                        <a:pt x="1028" y="155"/>
                        <a:pt x="1035" y="169"/>
                        <a:pt x="1047" y="166"/>
                      </a:cubicBezTo>
                      <a:cubicBezTo>
                        <a:pt x="1047" y="149"/>
                        <a:pt x="1035" y="144"/>
                        <a:pt x="1040" y="122"/>
                      </a:cubicBezTo>
                      <a:cubicBezTo>
                        <a:pt x="1044" y="121"/>
                        <a:pt x="1047" y="120"/>
                        <a:pt x="1050" y="118"/>
                      </a:cubicBezTo>
                      <a:cubicBezTo>
                        <a:pt x="1167" y="142"/>
                        <a:pt x="1274" y="193"/>
                        <a:pt x="1365" y="264"/>
                      </a:cubicBezTo>
                      <a:cubicBezTo>
                        <a:pt x="1287" y="274"/>
                        <a:pt x="1273" y="348"/>
                        <a:pt x="1226" y="390"/>
                      </a:cubicBezTo>
                      <a:cubicBezTo>
                        <a:pt x="1236" y="399"/>
                        <a:pt x="1231" y="425"/>
                        <a:pt x="1241" y="434"/>
                      </a:cubicBezTo>
                      <a:cubicBezTo>
                        <a:pt x="1249" y="428"/>
                        <a:pt x="1261" y="425"/>
                        <a:pt x="1278" y="427"/>
                      </a:cubicBezTo>
                      <a:cubicBezTo>
                        <a:pt x="1284" y="432"/>
                        <a:pt x="1298" y="478"/>
                        <a:pt x="1271" y="472"/>
                      </a:cubicBezTo>
                      <a:cubicBezTo>
                        <a:pt x="1268" y="454"/>
                        <a:pt x="1272" y="443"/>
                        <a:pt x="1278" y="434"/>
                      </a:cubicBezTo>
                      <a:cubicBezTo>
                        <a:pt x="1239" y="462"/>
                        <a:pt x="1237" y="528"/>
                        <a:pt x="1174" y="531"/>
                      </a:cubicBezTo>
                      <a:cubicBezTo>
                        <a:pt x="1176" y="548"/>
                        <a:pt x="1152" y="539"/>
                        <a:pt x="1151" y="554"/>
                      </a:cubicBezTo>
                      <a:cubicBezTo>
                        <a:pt x="1159" y="571"/>
                        <a:pt x="1177" y="577"/>
                        <a:pt x="1174" y="606"/>
                      </a:cubicBezTo>
                      <a:cubicBezTo>
                        <a:pt x="1171" y="606"/>
                        <a:pt x="1169" y="606"/>
                        <a:pt x="1166" y="606"/>
                      </a:cubicBezTo>
                      <a:cubicBezTo>
                        <a:pt x="1160" y="626"/>
                        <a:pt x="1143" y="595"/>
                        <a:pt x="1122" y="606"/>
                      </a:cubicBezTo>
                      <a:cubicBezTo>
                        <a:pt x="1099" y="610"/>
                        <a:pt x="1110" y="649"/>
                        <a:pt x="1099" y="665"/>
                      </a:cubicBezTo>
                      <a:cubicBezTo>
                        <a:pt x="1097" y="677"/>
                        <a:pt x="1106" y="678"/>
                        <a:pt x="1107" y="687"/>
                      </a:cubicBezTo>
                      <a:cubicBezTo>
                        <a:pt x="1129" y="687"/>
                        <a:pt x="1151" y="687"/>
                        <a:pt x="1174" y="687"/>
                      </a:cubicBezTo>
                      <a:cubicBezTo>
                        <a:pt x="1175" y="679"/>
                        <a:pt x="1182" y="676"/>
                        <a:pt x="1189" y="673"/>
                      </a:cubicBezTo>
                      <a:cubicBezTo>
                        <a:pt x="1189" y="663"/>
                        <a:pt x="1189" y="653"/>
                        <a:pt x="1189" y="643"/>
                      </a:cubicBezTo>
                      <a:cubicBezTo>
                        <a:pt x="1212" y="631"/>
                        <a:pt x="1229" y="614"/>
                        <a:pt x="1256" y="606"/>
                      </a:cubicBezTo>
                      <a:cubicBezTo>
                        <a:pt x="1266" y="608"/>
                        <a:pt x="1262" y="624"/>
                        <a:pt x="1263" y="635"/>
                      </a:cubicBezTo>
                      <a:cubicBezTo>
                        <a:pt x="1270" y="605"/>
                        <a:pt x="1353" y="671"/>
                        <a:pt x="1300" y="680"/>
                      </a:cubicBezTo>
                      <a:cubicBezTo>
                        <a:pt x="1324" y="708"/>
                        <a:pt x="1330" y="656"/>
                        <a:pt x="1352" y="658"/>
                      </a:cubicBezTo>
                      <a:cubicBezTo>
                        <a:pt x="1356" y="672"/>
                        <a:pt x="1374" y="671"/>
                        <a:pt x="1367" y="695"/>
                      </a:cubicBezTo>
                      <a:cubicBezTo>
                        <a:pt x="1372" y="695"/>
                        <a:pt x="1377" y="695"/>
                        <a:pt x="1382" y="695"/>
                      </a:cubicBezTo>
                      <a:cubicBezTo>
                        <a:pt x="1412" y="686"/>
                        <a:pt x="1372" y="647"/>
                        <a:pt x="1419" y="650"/>
                      </a:cubicBezTo>
                      <a:cubicBezTo>
                        <a:pt x="1409" y="660"/>
                        <a:pt x="1409" y="685"/>
                        <a:pt x="1419" y="695"/>
                      </a:cubicBezTo>
                      <a:cubicBezTo>
                        <a:pt x="1441" y="706"/>
                        <a:pt x="1480" y="699"/>
                        <a:pt x="1486" y="725"/>
                      </a:cubicBezTo>
                      <a:cubicBezTo>
                        <a:pt x="1482" y="738"/>
                        <a:pt x="1483" y="756"/>
                        <a:pt x="1472" y="762"/>
                      </a:cubicBezTo>
                      <a:cubicBezTo>
                        <a:pt x="1471" y="745"/>
                        <a:pt x="1440" y="759"/>
                        <a:pt x="1427" y="754"/>
                      </a:cubicBezTo>
                      <a:cubicBezTo>
                        <a:pt x="1392" y="767"/>
                        <a:pt x="1398" y="746"/>
                        <a:pt x="1375" y="732"/>
                      </a:cubicBezTo>
                      <a:cubicBezTo>
                        <a:pt x="1364" y="739"/>
                        <a:pt x="1351" y="743"/>
                        <a:pt x="1352" y="762"/>
                      </a:cubicBezTo>
                      <a:cubicBezTo>
                        <a:pt x="1329" y="751"/>
                        <a:pt x="1315" y="730"/>
                        <a:pt x="1285" y="725"/>
                      </a:cubicBezTo>
                      <a:cubicBezTo>
                        <a:pt x="1285" y="715"/>
                        <a:pt x="1285" y="705"/>
                        <a:pt x="1285" y="695"/>
                      </a:cubicBezTo>
                      <a:cubicBezTo>
                        <a:pt x="1229" y="674"/>
                        <a:pt x="1088" y="688"/>
                        <a:pt x="1092" y="777"/>
                      </a:cubicBezTo>
                      <a:cubicBezTo>
                        <a:pt x="1009" y="807"/>
                        <a:pt x="1050" y="883"/>
                        <a:pt x="1025" y="955"/>
                      </a:cubicBezTo>
                      <a:cubicBezTo>
                        <a:pt x="1052" y="980"/>
                        <a:pt x="1066" y="1019"/>
                        <a:pt x="1099" y="1037"/>
                      </a:cubicBezTo>
                      <a:cubicBezTo>
                        <a:pt x="1146" y="1032"/>
                        <a:pt x="1179" y="1038"/>
                        <a:pt x="1226" y="1022"/>
                      </a:cubicBezTo>
                      <a:cubicBezTo>
                        <a:pt x="1224" y="1047"/>
                        <a:pt x="1253" y="1040"/>
                        <a:pt x="1263" y="1052"/>
                      </a:cubicBezTo>
                      <a:cubicBezTo>
                        <a:pt x="1258" y="1141"/>
                        <a:pt x="1328" y="1189"/>
                        <a:pt x="1278" y="1261"/>
                      </a:cubicBezTo>
                      <a:cubicBezTo>
                        <a:pt x="1302" y="1311"/>
                        <a:pt x="1303" y="1385"/>
                        <a:pt x="1323" y="1439"/>
                      </a:cubicBezTo>
                      <a:cubicBezTo>
                        <a:pt x="1443" y="1457"/>
                        <a:pt x="1448" y="1297"/>
                        <a:pt x="1524" y="1246"/>
                      </a:cubicBezTo>
                      <a:cubicBezTo>
                        <a:pt x="1528" y="1191"/>
                        <a:pt x="1525" y="1176"/>
                        <a:pt x="1524" y="1119"/>
                      </a:cubicBezTo>
                      <a:cubicBezTo>
                        <a:pt x="1560" y="1074"/>
                        <a:pt x="1613" y="1045"/>
                        <a:pt x="1620" y="970"/>
                      </a:cubicBezTo>
                      <a:cubicBezTo>
                        <a:pt x="1603" y="953"/>
                        <a:pt x="1574" y="994"/>
                        <a:pt x="1561" y="963"/>
                      </a:cubicBezTo>
                      <a:cubicBezTo>
                        <a:pt x="1604" y="933"/>
                        <a:pt x="1705" y="902"/>
                        <a:pt x="1658" y="829"/>
                      </a:cubicBezTo>
                      <a:cubicBezTo>
                        <a:pt x="1662" y="829"/>
                        <a:pt x="1667" y="829"/>
                        <a:pt x="1671" y="829"/>
                      </a:cubicBezTo>
                      <a:cubicBezTo>
                        <a:pt x="1673" y="848"/>
                        <a:pt x="1674" y="868"/>
                        <a:pt x="1674" y="887"/>
                      </a:cubicBezTo>
                      <a:cubicBezTo>
                        <a:pt x="1674" y="1321"/>
                        <a:pt x="1321" y="1674"/>
                        <a:pt x="887" y="167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grpSp>
      </p:grpSp>
      <p:sp>
        <p:nvSpPr>
          <p:cNvPr id="114" name="TextBox 113"/>
          <p:cNvSpPr txBox="1"/>
          <p:nvPr/>
        </p:nvSpPr>
        <p:spPr>
          <a:xfrm>
            <a:off x="1759250" y="586800"/>
            <a:ext cx="5295824" cy="584775"/>
          </a:xfrm>
          <a:prstGeom prst="rect">
            <a:avLst/>
          </a:prstGeom>
          <a:noFill/>
        </p:spPr>
        <p:txBody>
          <a:bodyPr wrap="square" rtlCol="0">
            <a:spAutoFit/>
          </a:bodyPr>
          <a:lstStyle/>
          <a:p>
            <a:pPr algn="ctr"/>
            <a:r>
              <a:rPr lang="en-US" sz="1600" i="1" dirty="0" smtClean="0">
                <a:solidFill>
                  <a:schemeClr val="tx1"/>
                </a:solidFill>
                <a:latin typeface="Arial" panose="020B0604020202020204" pitchFamily="34" charset="0"/>
                <a:cs typeface="Arial" panose="020B0604020202020204" pitchFamily="34" charset="0"/>
              </a:rPr>
              <a:t>Proportion of Adults which Claim to Know </a:t>
            </a:r>
          </a:p>
          <a:p>
            <a:pPr algn="ctr"/>
            <a:r>
              <a:rPr lang="en-US" sz="1600" i="1" dirty="0" smtClean="0">
                <a:solidFill>
                  <a:schemeClr val="tx1"/>
                </a:solidFill>
                <a:latin typeface="Arial" panose="020B0604020202020204" pitchFamily="34" charset="0"/>
                <a:cs typeface="Arial" panose="020B0604020202020204" pitchFamily="34" charset="0"/>
              </a:rPr>
              <a:t>What a PE Would Feel Like</a:t>
            </a:r>
          </a:p>
        </p:txBody>
      </p:sp>
      <p:graphicFrame>
        <p:nvGraphicFramePr>
          <p:cNvPr id="14" name="Chart 13"/>
          <p:cNvGraphicFramePr/>
          <p:nvPr>
            <p:extLst>
              <p:ext uri="{D42A27DB-BD31-4B8C-83A1-F6EECF244321}">
                <p14:modId xmlns:p14="http://schemas.microsoft.com/office/powerpoint/2010/main" val="2694679242"/>
              </p:ext>
            </p:extLst>
          </p:nvPr>
        </p:nvGraphicFramePr>
        <p:xfrm>
          <a:off x="356389" y="1833067"/>
          <a:ext cx="2215094" cy="1476729"/>
        </p:xfrm>
        <a:graphic>
          <a:graphicData uri="http://schemas.openxmlformats.org/drawingml/2006/chart">
            <c:chart xmlns:c="http://schemas.openxmlformats.org/drawingml/2006/chart" xmlns:r="http://schemas.openxmlformats.org/officeDocument/2006/relationships" r:id="rId2"/>
          </a:graphicData>
        </a:graphic>
      </p:graphicFrame>
      <p:sp>
        <p:nvSpPr>
          <p:cNvPr id="116" name="TextBox 115"/>
          <p:cNvSpPr txBox="1"/>
          <p:nvPr/>
        </p:nvSpPr>
        <p:spPr>
          <a:xfrm>
            <a:off x="893792" y="1833067"/>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18-39</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66" name="Chart 165"/>
          <p:cNvGraphicFramePr/>
          <p:nvPr>
            <p:extLst>
              <p:ext uri="{D42A27DB-BD31-4B8C-83A1-F6EECF244321}">
                <p14:modId xmlns:p14="http://schemas.microsoft.com/office/powerpoint/2010/main" val="1317293971"/>
              </p:ext>
            </p:extLst>
          </p:nvPr>
        </p:nvGraphicFramePr>
        <p:xfrm>
          <a:off x="356389" y="3095516"/>
          <a:ext cx="2215094" cy="1476729"/>
        </p:xfrm>
        <a:graphic>
          <a:graphicData uri="http://schemas.openxmlformats.org/drawingml/2006/chart">
            <c:chart xmlns:c="http://schemas.openxmlformats.org/drawingml/2006/chart" xmlns:r="http://schemas.openxmlformats.org/officeDocument/2006/relationships" r:id="rId3"/>
          </a:graphicData>
        </a:graphic>
      </p:graphicFrame>
      <p:sp>
        <p:nvSpPr>
          <p:cNvPr id="167" name="TextBox 166"/>
          <p:cNvSpPr txBox="1"/>
          <p:nvPr/>
        </p:nvSpPr>
        <p:spPr>
          <a:xfrm>
            <a:off x="893792" y="3095516"/>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40-64</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68" name="Chart 167"/>
          <p:cNvGraphicFramePr/>
          <p:nvPr>
            <p:extLst>
              <p:ext uri="{D42A27DB-BD31-4B8C-83A1-F6EECF244321}">
                <p14:modId xmlns:p14="http://schemas.microsoft.com/office/powerpoint/2010/main" val="1396030047"/>
              </p:ext>
            </p:extLst>
          </p:nvPr>
        </p:nvGraphicFramePr>
        <p:xfrm>
          <a:off x="372830" y="4433392"/>
          <a:ext cx="2215094" cy="1476729"/>
        </p:xfrm>
        <a:graphic>
          <a:graphicData uri="http://schemas.openxmlformats.org/drawingml/2006/chart">
            <c:chart xmlns:c="http://schemas.openxmlformats.org/drawingml/2006/chart" xmlns:r="http://schemas.openxmlformats.org/officeDocument/2006/relationships" r:id="rId4"/>
          </a:graphicData>
        </a:graphic>
      </p:graphicFrame>
      <p:sp>
        <p:nvSpPr>
          <p:cNvPr id="169" name="TextBox 168"/>
          <p:cNvSpPr txBox="1"/>
          <p:nvPr/>
        </p:nvSpPr>
        <p:spPr>
          <a:xfrm>
            <a:off x="910233" y="4433392"/>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65+</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0" name="Chart 169"/>
          <p:cNvGraphicFramePr/>
          <p:nvPr>
            <p:extLst>
              <p:ext uri="{D42A27DB-BD31-4B8C-83A1-F6EECF244321}">
                <p14:modId xmlns:p14="http://schemas.microsoft.com/office/powerpoint/2010/main" val="1830252987"/>
              </p:ext>
            </p:extLst>
          </p:nvPr>
        </p:nvGraphicFramePr>
        <p:xfrm>
          <a:off x="3251989" y="1842592"/>
          <a:ext cx="2215094" cy="1476729"/>
        </p:xfrm>
        <a:graphic>
          <a:graphicData uri="http://schemas.openxmlformats.org/drawingml/2006/chart">
            <c:chart xmlns:c="http://schemas.openxmlformats.org/drawingml/2006/chart" xmlns:r="http://schemas.openxmlformats.org/officeDocument/2006/relationships" r:id="rId5"/>
          </a:graphicData>
        </a:graphic>
      </p:graphicFrame>
      <p:sp>
        <p:nvSpPr>
          <p:cNvPr id="171" name="TextBox 170"/>
          <p:cNvSpPr txBox="1"/>
          <p:nvPr/>
        </p:nvSpPr>
        <p:spPr>
          <a:xfrm>
            <a:off x="3789392" y="1842592"/>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18-39</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2" name="Chart 171"/>
          <p:cNvGraphicFramePr/>
          <p:nvPr>
            <p:extLst>
              <p:ext uri="{D42A27DB-BD31-4B8C-83A1-F6EECF244321}">
                <p14:modId xmlns:p14="http://schemas.microsoft.com/office/powerpoint/2010/main" val="2167131189"/>
              </p:ext>
            </p:extLst>
          </p:nvPr>
        </p:nvGraphicFramePr>
        <p:xfrm>
          <a:off x="3251989" y="3105041"/>
          <a:ext cx="2215094" cy="1476729"/>
        </p:xfrm>
        <a:graphic>
          <a:graphicData uri="http://schemas.openxmlformats.org/drawingml/2006/chart">
            <c:chart xmlns:c="http://schemas.openxmlformats.org/drawingml/2006/chart" xmlns:r="http://schemas.openxmlformats.org/officeDocument/2006/relationships" r:id="rId6"/>
          </a:graphicData>
        </a:graphic>
      </p:graphicFrame>
      <p:sp>
        <p:nvSpPr>
          <p:cNvPr id="173" name="TextBox 172"/>
          <p:cNvSpPr txBox="1"/>
          <p:nvPr/>
        </p:nvSpPr>
        <p:spPr>
          <a:xfrm>
            <a:off x="3789392" y="3105041"/>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40-64</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4" name="Chart 173"/>
          <p:cNvGraphicFramePr/>
          <p:nvPr>
            <p:extLst>
              <p:ext uri="{D42A27DB-BD31-4B8C-83A1-F6EECF244321}">
                <p14:modId xmlns:p14="http://schemas.microsoft.com/office/powerpoint/2010/main" val="1507290029"/>
              </p:ext>
            </p:extLst>
          </p:nvPr>
        </p:nvGraphicFramePr>
        <p:xfrm>
          <a:off x="3268430" y="4442917"/>
          <a:ext cx="2215094" cy="1476729"/>
        </p:xfrm>
        <a:graphic>
          <a:graphicData uri="http://schemas.openxmlformats.org/drawingml/2006/chart">
            <c:chart xmlns:c="http://schemas.openxmlformats.org/drawingml/2006/chart" xmlns:r="http://schemas.openxmlformats.org/officeDocument/2006/relationships" r:id="rId7"/>
          </a:graphicData>
        </a:graphic>
      </p:graphicFrame>
      <p:sp>
        <p:nvSpPr>
          <p:cNvPr id="175" name="TextBox 174"/>
          <p:cNvSpPr txBox="1"/>
          <p:nvPr/>
        </p:nvSpPr>
        <p:spPr>
          <a:xfrm>
            <a:off x="3805833" y="4442917"/>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65+</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6" name="Chart 175"/>
          <p:cNvGraphicFramePr/>
          <p:nvPr>
            <p:extLst>
              <p:ext uri="{D42A27DB-BD31-4B8C-83A1-F6EECF244321}">
                <p14:modId xmlns:p14="http://schemas.microsoft.com/office/powerpoint/2010/main" val="3809023451"/>
              </p:ext>
            </p:extLst>
          </p:nvPr>
        </p:nvGraphicFramePr>
        <p:xfrm>
          <a:off x="6404764" y="1833067"/>
          <a:ext cx="2215094" cy="1476729"/>
        </p:xfrm>
        <a:graphic>
          <a:graphicData uri="http://schemas.openxmlformats.org/drawingml/2006/chart">
            <c:chart xmlns:c="http://schemas.openxmlformats.org/drawingml/2006/chart" xmlns:r="http://schemas.openxmlformats.org/officeDocument/2006/relationships" r:id="rId8"/>
          </a:graphicData>
        </a:graphic>
      </p:graphicFrame>
      <p:sp>
        <p:nvSpPr>
          <p:cNvPr id="177" name="TextBox 176"/>
          <p:cNvSpPr txBox="1"/>
          <p:nvPr/>
        </p:nvSpPr>
        <p:spPr>
          <a:xfrm>
            <a:off x="6942167" y="1833067"/>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Urban (C)</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8" name="Chart 177"/>
          <p:cNvGraphicFramePr/>
          <p:nvPr>
            <p:extLst>
              <p:ext uri="{D42A27DB-BD31-4B8C-83A1-F6EECF244321}">
                <p14:modId xmlns:p14="http://schemas.microsoft.com/office/powerpoint/2010/main" val="643465367"/>
              </p:ext>
            </p:extLst>
          </p:nvPr>
        </p:nvGraphicFramePr>
        <p:xfrm>
          <a:off x="6404764" y="3095516"/>
          <a:ext cx="2215094" cy="1476729"/>
        </p:xfrm>
        <a:graphic>
          <a:graphicData uri="http://schemas.openxmlformats.org/drawingml/2006/chart">
            <c:chart xmlns:c="http://schemas.openxmlformats.org/drawingml/2006/chart" xmlns:r="http://schemas.openxmlformats.org/officeDocument/2006/relationships" r:id="rId9"/>
          </a:graphicData>
        </a:graphic>
      </p:graphicFrame>
      <p:sp>
        <p:nvSpPr>
          <p:cNvPr id="179" name="TextBox 178"/>
          <p:cNvSpPr txBox="1"/>
          <p:nvPr/>
        </p:nvSpPr>
        <p:spPr>
          <a:xfrm>
            <a:off x="6942167" y="3095516"/>
            <a:ext cx="128936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Suburban (D)</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80" name="Chart 179"/>
          <p:cNvGraphicFramePr/>
          <p:nvPr>
            <p:extLst>
              <p:ext uri="{D42A27DB-BD31-4B8C-83A1-F6EECF244321}">
                <p14:modId xmlns:p14="http://schemas.microsoft.com/office/powerpoint/2010/main" val="2572056612"/>
              </p:ext>
            </p:extLst>
          </p:nvPr>
        </p:nvGraphicFramePr>
        <p:xfrm>
          <a:off x="6421205" y="4433392"/>
          <a:ext cx="2215094" cy="1476729"/>
        </p:xfrm>
        <a:graphic>
          <a:graphicData uri="http://schemas.openxmlformats.org/drawingml/2006/chart">
            <c:chart xmlns:c="http://schemas.openxmlformats.org/drawingml/2006/chart" xmlns:r="http://schemas.openxmlformats.org/officeDocument/2006/relationships" r:id="rId10"/>
          </a:graphicData>
        </a:graphic>
      </p:graphicFrame>
      <p:sp>
        <p:nvSpPr>
          <p:cNvPr id="181" name="TextBox 180"/>
          <p:cNvSpPr txBox="1"/>
          <p:nvPr/>
        </p:nvSpPr>
        <p:spPr>
          <a:xfrm>
            <a:off x="6958608" y="4433392"/>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Rural (E)</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82" name="Rectangle 181"/>
          <p:cNvSpPr/>
          <p:nvPr/>
        </p:nvSpPr>
        <p:spPr>
          <a:xfrm>
            <a:off x="83490" y="6294011"/>
            <a:ext cx="7033137" cy="461665"/>
          </a:xfrm>
          <a:prstGeom prst="rect">
            <a:avLst/>
          </a:prstGeom>
        </p:spPr>
        <p:txBody>
          <a:bodyPr wrap="square">
            <a:spAutoFit/>
          </a:bodyPr>
          <a:lstStyle/>
          <a:p>
            <a:r>
              <a:rPr lang="en-US" sz="800" dirty="0">
                <a:solidFill>
                  <a:schemeClr val="tx1"/>
                </a:solidFill>
                <a:latin typeface="Arial" panose="020B0604020202020204" pitchFamily="34" charset="0"/>
                <a:cs typeface="Arial" panose="020B0604020202020204" pitchFamily="34" charset="0"/>
              </a:rPr>
              <a:t>Base: All Japan Respondents</a:t>
            </a:r>
            <a:r>
              <a:rPr lang="en-US" sz="800" dirty="0" smtClean="0">
                <a:solidFill>
                  <a:schemeClr val="tx1"/>
                </a:solidFill>
                <a:latin typeface="Arial" panose="020B0604020202020204" pitchFamily="34" charset="0"/>
                <a:cs typeface="Arial" panose="020B0604020202020204" pitchFamily="34" charset="0"/>
              </a:rPr>
              <a:t>. </a:t>
            </a:r>
            <a:r>
              <a:rPr lang="pt-BR" sz="800" dirty="0">
                <a:solidFill>
                  <a:schemeClr val="tx1"/>
                </a:solidFill>
                <a:latin typeface="Arial" panose="020B0604020202020204" pitchFamily="34" charset="0"/>
                <a:cs typeface="Arial" panose="020B0604020202020204" pitchFamily="34" charset="0"/>
              </a:rPr>
              <a:t>Males: 18-39 (n=89), 40-64 (n=253), 65+ (n=125); Females: 18-39 (n=71), 40-64 (n=232), 65+ (n=40); </a:t>
            </a:r>
            <a:endParaRPr lang="pt-BR" sz="800" dirty="0" smtClean="0">
              <a:solidFill>
                <a:schemeClr val="tx1"/>
              </a:solidFill>
              <a:latin typeface="Arial" panose="020B0604020202020204" pitchFamily="34" charset="0"/>
              <a:cs typeface="Arial" panose="020B0604020202020204" pitchFamily="34" charset="0"/>
            </a:endParaRPr>
          </a:p>
          <a:p>
            <a:r>
              <a:rPr lang="pt-BR" sz="800" dirty="0" smtClean="0">
                <a:solidFill>
                  <a:schemeClr val="tx1"/>
                </a:solidFill>
                <a:latin typeface="Arial" panose="020B0604020202020204" pitchFamily="34" charset="0"/>
                <a:cs typeface="Arial" panose="020B0604020202020204" pitchFamily="34" charset="0"/>
              </a:rPr>
              <a:t>Locale</a:t>
            </a:r>
            <a:r>
              <a:rPr lang="pt-BR" sz="800" dirty="0">
                <a:solidFill>
                  <a:schemeClr val="tx1"/>
                </a:solidFill>
                <a:latin typeface="Arial" panose="020B0604020202020204" pitchFamily="34" charset="0"/>
                <a:cs typeface="Arial" panose="020B0604020202020204" pitchFamily="34" charset="0"/>
              </a:rPr>
              <a:t>: Urban (n=399), Suburban (n=342), Rural (n=69)</a:t>
            </a:r>
            <a:endParaRPr lang="en-US" sz="800" dirty="0">
              <a:solidFill>
                <a:schemeClr val="tx1"/>
              </a:solidFill>
              <a:latin typeface="Arial" panose="020B0604020202020204" pitchFamily="34" charset="0"/>
              <a:cs typeface="Arial" panose="020B0604020202020204" pitchFamily="34" charset="0"/>
            </a:endParaRPr>
          </a:p>
          <a:p>
            <a:r>
              <a:rPr lang="en-US" sz="800" dirty="0" smtClean="0">
                <a:solidFill>
                  <a:schemeClr val="tx1"/>
                </a:solidFill>
                <a:latin typeface="Arial" panose="020B0604020202020204" pitchFamily="34" charset="0"/>
                <a:cs typeface="Arial" panose="020B0604020202020204" pitchFamily="34" charset="0"/>
              </a:rPr>
              <a:t>Q6</a:t>
            </a:r>
            <a:r>
              <a:rPr lang="en-US" sz="800" dirty="0">
                <a:solidFill>
                  <a:schemeClr val="tx1"/>
                </a:solidFill>
                <a:latin typeface="Arial" panose="020B0604020202020204" pitchFamily="34" charset="0"/>
                <a:cs typeface="Arial" panose="020B0604020202020204" pitchFamily="34" charset="0"/>
              </a:rPr>
              <a:t>. Do you know what a blood clot in your lung (also known as pulmonary embolism) would feel like if you had one personally?</a:t>
            </a:r>
          </a:p>
        </p:txBody>
      </p:sp>
      <p:pic>
        <p:nvPicPr>
          <p:cNvPr id="51" name="Picture 50"/>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8327550" y="139465"/>
            <a:ext cx="612648" cy="612648"/>
          </a:xfrm>
          <a:prstGeom prst="rect">
            <a:avLst/>
          </a:prstGeom>
        </p:spPr>
      </p:pic>
      <p:sp>
        <p:nvSpPr>
          <p:cNvPr id="3" name="TextBox 2"/>
          <p:cNvSpPr txBox="1"/>
          <p:nvPr/>
        </p:nvSpPr>
        <p:spPr>
          <a:xfrm>
            <a:off x="1828677" y="3372515"/>
            <a:ext cx="258404" cy="246221"/>
          </a:xfrm>
          <a:prstGeom prst="rect">
            <a:avLst/>
          </a:prstGeom>
          <a:noFill/>
        </p:spPr>
        <p:txBody>
          <a:bodyPr wrap="none" rtlCol="0">
            <a:spAutoFit/>
          </a:bodyPr>
          <a:lstStyle/>
          <a:p>
            <a:r>
              <a:rPr lang="en-US" sz="1000" dirty="0" smtClean="0">
                <a:solidFill>
                  <a:schemeClr val="tx1"/>
                </a:solidFill>
              </a:rPr>
              <a:t>B</a:t>
            </a:r>
            <a:endParaRPr lang="en-US" sz="1000" dirty="0">
              <a:solidFill>
                <a:schemeClr val="tx1"/>
              </a:solidFill>
            </a:endParaRPr>
          </a:p>
        </p:txBody>
      </p:sp>
    </p:spTree>
    <p:extLst>
      <p:ext uri="{BB962C8B-B14F-4D97-AF65-F5344CB8AC3E}">
        <p14:creationId xmlns:p14="http://schemas.microsoft.com/office/powerpoint/2010/main" val="2860718710"/>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ounded Rectangle 10"/>
          <p:cNvSpPr/>
          <p:nvPr/>
        </p:nvSpPr>
        <p:spPr bwMode="auto">
          <a:xfrm>
            <a:off x="5844209" y="1388440"/>
            <a:ext cx="2886323" cy="3898099"/>
          </a:xfrm>
          <a:prstGeom prst="roundRect">
            <a:avLst/>
          </a:prstGeom>
          <a:solidFill>
            <a:schemeClr val="bg1">
              <a:lumMod val="95000"/>
            </a:schemeClr>
          </a:solidFill>
          <a:ln w="9525" cap="flat" cmpd="sng" algn="ctr">
            <a:solidFill>
              <a:srgbClr val="C00000"/>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9" name="Rounded Rectangle 8"/>
          <p:cNvSpPr/>
          <p:nvPr/>
        </p:nvSpPr>
        <p:spPr bwMode="auto">
          <a:xfrm>
            <a:off x="956799" y="1395060"/>
            <a:ext cx="4823800" cy="3891479"/>
          </a:xfrm>
          <a:prstGeom prst="roundRect">
            <a:avLst/>
          </a:prstGeom>
          <a:solidFill>
            <a:schemeClr val="bg1">
              <a:lumMod val="95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202</a:t>
            </a:fld>
            <a:r>
              <a:rPr lang="en-US" smtClean="0"/>
              <a:t> -</a:t>
            </a:r>
            <a:endParaRPr lang="en-US"/>
          </a:p>
        </p:txBody>
      </p:sp>
      <p:graphicFrame>
        <p:nvGraphicFramePr>
          <p:cNvPr id="4" name="Chart 3"/>
          <p:cNvGraphicFramePr/>
          <p:nvPr>
            <p:extLst>
              <p:ext uri="{D42A27DB-BD31-4B8C-83A1-F6EECF244321}">
                <p14:modId xmlns:p14="http://schemas.microsoft.com/office/powerpoint/2010/main" val="3870288151"/>
              </p:ext>
            </p:extLst>
          </p:nvPr>
        </p:nvGraphicFramePr>
        <p:xfrm>
          <a:off x="386217" y="964425"/>
          <a:ext cx="8439149" cy="4064000"/>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Box 4"/>
          <p:cNvSpPr txBox="1"/>
          <p:nvPr/>
        </p:nvSpPr>
        <p:spPr>
          <a:xfrm>
            <a:off x="1657047" y="674866"/>
            <a:ext cx="6008018" cy="338554"/>
          </a:xfrm>
          <a:prstGeom prst="rect">
            <a:avLst/>
          </a:prstGeom>
          <a:noFill/>
        </p:spPr>
        <p:txBody>
          <a:bodyPr wrap="square" rtlCol="0">
            <a:spAutoFit/>
          </a:bodyPr>
          <a:lstStyle/>
          <a:p>
            <a:pPr algn="ctr"/>
            <a:r>
              <a:rPr lang="en-US" sz="1600" i="1" dirty="0" smtClean="0">
                <a:solidFill>
                  <a:schemeClr val="tx1"/>
                </a:solidFill>
                <a:latin typeface="Arial" panose="020B0604020202020204" pitchFamily="34" charset="0"/>
                <a:cs typeface="Arial" panose="020B0604020202020204" pitchFamily="34" charset="0"/>
              </a:rPr>
              <a:t>Among Japanese Claiming to Know What a PE Feels Like</a:t>
            </a:r>
            <a:endParaRPr lang="en-US" sz="1400" i="1" dirty="0">
              <a:solidFill>
                <a:schemeClr val="tx1"/>
              </a:solidFill>
              <a:latin typeface="Arial" panose="020B0604020202020204" pitchFamily="34" charset="0"/>
              <a:cs typeface="Arial" panose="020B0604020202020204" pitchFamily="34" charset="0"/>
            </a:endParaRPr>
          </a:p>
        </p:txBody>
      </p:sp>
      <p:sp>
        <p:nvSpPr>
          <p:cNvPr id="6" name="Title 1"/>
          <p:cNvSpPr txBox="1">
            <a:spLocks/>
          </p:cNvSpPr>
          <p:nvPr/>
        </p:nvSpPr>
        <p:spPr>
          <a:xfrm>
            <a:off x="139147" y="139465"/>
            <a:ext cx="893329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Perceived Symptoms of a Pulmonary Embolism</a:t>
            </a:r>
            <a:endParaRPr lang="en-US" sz="2400" kern="0" dirty="0"/>
          </a:p>
        </p:txBody>
      </p:sp>
      <p:sp>
        <p:nvSpPr>
          <p:cNvPr id="8" name="Rectangle 7"/>
          <p:cNvSpPr/>
          <p:nvPr/>
        </p:nvSpPr>
        <p:spPr>
          <a:xfrm>
            <a:off x="83490" y="6323131"/>
            <a:ext cx="7366882" cy="461665"/>
          </a:xfrm>
          <a:prstGeom prst="rect">
            <a:avLst/>
          </a:prstGeom>
        </p:spPr>
        <p:txBody>
          <a:bodyPr wrap="square">
            <a:spAutoFit/>
          </a:bodyPr>
          <a:lstStyle/>
          <a:p>
            <a:r>
              <a:rPr lang="en-US" sz="800" dirty="0">
                <a:solidFill>
                  <a:schemeClr val="tx1"/>
                </a:solidFill>
                <a:latin typeface="Arial" panose="020B0604020202020204" pitchFamily="34" charset="0"/>
                <a:cs typeface="Arial" panose="020B0604020202020204" pitchFamily="34" charset="0"/>
              </a:rPr>
              <a:t>Base: All Japan Respondents</a:t>
            </a:r>
            <a:r>
              <a:rPr lang="en-US" sz="800" dirty="0" smtClean="0">
                <a:solidFill>
                  <a:schemeClr val="tx1"/>
                </a:solidFill>
                <a:latin typeface="Arial" panose="020B0604020202020204" pitchFamily="34" charset="0"/>
                <a:cs typeface="Arial" panose="020B0604020202020204" pitchFamily="34" charset="0"/>
              </a:rPr>
              <a:t>. aware of symptoms at Q4</a:t>
            </a:r>
            <a:r>
              <a:rPr lang="en-US" sz="800" dirty="0">
                <a:solidFill>
                  <a:schemeClr val="tx1"/>
                </a:solidFill>
                <a:latin typeface="Arial" panose="020B0604020202020204" pitchFamily="34" charset="0"/>
                <a:cs typeface="Arial" panose="020B0604020202020204" pitchFamily="34" charset="0"/>
              </a:rPr>
              <a:t>. Males: 18-39 (</a:t>
            </a:r>
            <a:r>
              <a:rPr lang="en-US" sz="800" dirty="0" smtClean="0">
                <a:solidFill>
                  <a:schemeClr val="tx1"/>
                </a:solidFill>
                <a:latin typeface="Arial" panose="020B0604020202020204" pitchFamily="34" charset="0"/>
                <a:cs typeface="Arial" panose="020B0604020202020204" pitchFamily="34" charset="0"/>
              </a:rPr>
              <a:t>n=26*), </a:t>
            </a:r>
            <a:r>
              <a:rPr lang="en-US" sz="800" dirty="0">
                <a:solidFill>
                  <a:schemeClr val="tx1"/>
                </a:solidFill>
                <a:latin typeface="Arial" panose="020B0604020202020204" pitchFamily="34" charset="0"/>
                <a:cs typeface="Arial" panose="020B0604020202020204" pitchFamily="34" charset="0"/>
              </a:rPr>
              <a:t>40-64 (</a:t>
            </a:r>
            <a:r>
              <a:rPr lang="en-US" sz="800" dirty="0" smtClean="0">
                <a:solidFill>
                  <a:schemeClr val="tx1"/>
                </a:solidFill>
                <a:latin typeface="Arial" panose="020B0604020202020204" pitchFamily="34" charset="0"/>
                <a:cs typeface="Arial" panose="020B0604020202020204" pitchFamily="34" charset="0"/>
              </a:rPr>
              <a:t>n=63), </a:t>
            </a:r>
            <a:r>
              <a:rPr lang="en-US" sz="800" dirty="0">
                <a:solidFill>
                  <a:schemeClr val="tx1"/>
                </a:solidFill>
                <a:latin typeface="Arial" panose="020B0604020202020204" pitchFamily="34" charset="0"/>
                <a:cs typeface="Arial" panose="020B0604020202020204" pitchFamily="34" charset="0"/>
              </a:rPr>
              <a:t>65+ (</a:t>
            </a:r>
            <a:r>
              <a:rPr lang="en-US" sz="800" dirty="0" smtClean="0">
                <a:solidFill>
                  <a:schemeClr val="tx1"/>
                </a:solidFill>
                <a:latin typeface="Arial" panose="020B0604020202020204" pitchFamily="34" charset="0"/>
                <a:cs typeface="Arial" panose="020B0604020202020204" pitchFamily="34" charset="0"/>
              </a:rPr>
              <a:t>n=15*); </a:t>
            </a:r>
            <a:r>
              <a:rPr lang="en-US" sz="800" dirty="0">
                <a:solidFill>
                  <a:schemeClr val="tx1"/>
                </a:solidFill>
                <a:latin typeface="Arial" panose="020B0604020202020204" pitchFamily="34" charset="0"/>
                <a:cs typeface="Arial" panose="020B0604020202020204" pitchFamily="34" charset="0"/>
              </a:rPr>
              <a:t>Females: 18-39 (</a:t>
            </a:r>
            <a:r>
              <a:rPr lang="en-US" sz="800" dirty="0" smtClean="0">
                <a:solidFill>
                  <a:schemeClr val="tx1"/>
                </a:solidFill>
                <a:latin typeface="Arial" panose="020B0604020202020204" pitchFamily="34" charset="0"/>
                <a:cs typeface="Arial" panose="020B0604020202020204" pitchFamily="34" charset="0"/>
              </a:rPr>
              <a:t>n=12*), </a:t>
            </a:r>
            <a:r>
              <a:rPr lang="en-US" sz="800" dirty="0">
                <a:solidFill>
                  <a:schemeClr val="tx1"/>
                </a:solidFill>
                <a:latin typeface="Arial" panose="020B0604020202020204" pitchFamily="34" charset="0"/>
                <a:cs typeface="Arial" panose="020B0604020202020204" pitchFamily="34" charset="0"/>
              </a:rPr>
              <a:t>40-64 (</a:t>
            </a:r>
            <a:r>
              <a:rPr lang="en-US" sz="800" dirty="0" smtClean="0">
                <a:solidFill>
                  <a:schemeClr val="tx1"/>
                </a:solidFill>
                <a:latin typeface="Arial" panose="020B0604020202020204" pitchFamily="34" charset="0"/>
                <a:cs typeface="Arial" panose="020B0604020202020204" pitchFamily="34" charset="0"/>
              </a:rPr>
              <a:t>n=31), </a:t>
            </a:r>
          </a:p>
          <a:p>
            <a:r>
              <a:rPr lang="en-US" sz="800" dirty="0" smtClean="0">
                <a:solidFill>
                  <a:schemeClr val="tx1"/>
                </a:solidFill>
                <a:latin typeface="Arial" panose="020B0604020202020204" pitchFamily="34" charset="0"/>
                <a:cs typeface="Arial" panose="020B0604020202020204" pitchFamily="34" charset="0"/>
              </a:rPr>
              <a:t>65</a:t>
            </a:r>
            <a:r>
              <a:rPr lang="en-US" sz="800" dirty="0">
                <a:solidFill>
                  <a:schemeClr val="tx1"/>
                </a:solidFill>
                <a:latin typeface="Arial" panose="020B0604020202020204" pitchFamily="34" charset="0"/>
                <a:cs typeface="Arial" panose="020B0604020202020204" pitchFamily="34" charset="0"/>
              </a:rPr>
              <a:t>+ (</a:t>
            </a:r>
            <a:r>
              <a:rPr lang="en-US" sz="800" dirty="0" smtClean="0">
                <a:solidFill>
                  <a:schemeClr val="tx1"/>
                </a:solidFill>
                <a:latin typeface="Arial" panose="020B0604020202020204" pitchFamily="34" charset="0"/>
                <a:cs typeface="Arial" panose="020B0604020202020204" pitchFamily="34" charset="0"/>
              </a:rPr>
              <a:t>n=6*) </a:t>
            </a:r>
            <a:r>
              <a:rPr lang="en-US" sz="800" dirty="0" smtClean="0">
                <a:solidFill>
                  <a:srgbClr val="C00000"/>
                </a:solidFill>
                <a:latin typeface="Arial" panose="020B0604020202020204" pitchFamily="34" charset="0"/>
                <a:cs typeface="Arial" panose="020B0604020202020204" pitchFamily="34" charset="0"/>
              </a:rPr>
              <a:t>*</a:t>
            </a:r>
            <a:r>
              <a:rPr lang="en-US" sz="800" dirty="0">
                <a:solidFill>
                  <a:srgbClr val="C00000"/>
                </a:solidFill>
                <a:latin typeface="Arial" panose="020B0604020202020204" pitchFamily="34" charset="0"/>
                <a:cs typeface="Arial" panose="020B0604020202020204" pitchFamily="34" charset="0"/>
              </a:rPr>
              <a:t>Caution: Small sample size, interpret with caution.</a:t>
            </a:r>
            <a:endParaRPr lang="en-US" sz="800" dirty="0" smtClean="0">
              <a:solidFill>
                <a:srgbClr val="C00000"/>
              </a:solidFill>
              <a:latin typeface="Arial" panose="020B0604020202020204" pitchFamily="34" charset="0"/>
              <a:cs typeface="Arial" panose="020B0604020202020204" pitchFamily="34" charset="0"/>
            </a:endParaRPr>
          </a:p>
          <a:p>
            <a:r>
              <a:rPr lang="en-US" sz="800" dirty="0">
                <a:solidFill>
                  <a:schemeClr val="tx1"/>
                </a:solidFill>
                <a:latin typeface="Arial" panose="020B0604020202020204" pitchFamily="34" charset="0"/>
                <a:cs typeface="Arial" panose="020B0604020202020204" pitchFamily="34" charset="0"/>
              </a:rPr>
              <a:t>Q7. Please indicate the signs or symptoms of a blood clot in your lung (also known as pulmonary embolism). (select all that apply)</a:t>
            </a:r>
          </a:p>
        </p:txBody>
      </p:sp>
      <p:sp>
        <p:nvSpPr>
          <p:cNvPr id="10" name="TextBox 9"/>
          <p:cNvSpPr txBox="1"/>
          <p:nvPr/>
        </p:nvSpPr>
        <p:spPr>
          <a:xfrm>
            <a:off x="2106852" y="4964095"/>
            <a:ext cx="2339929"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Actual Symptoms</a:t>
            </a:r>
            <a:endParaRPr lang="en-US" sz="1400" b="1" dirty="0">
              <a:solidFill>
                <a:schemeClr val="tx2"/>
              </a:solidFill>
              <a:latin typeface="Arial" panose="020B0604020202020204" pitchFamily="34" charset="0"/>
              <a:cs typeface="Arial" panose="020B0604020202020204" pitchFamily="34" charset="0"/>
            </a:endParaRPr>
          </a:p>
        </p:txBody>
      </p:sp>
      <p:sp>
        <p:nvSpPr>
          <p:cNvPr id="12" name="TextBox 11"/>
          <p:cNvSpPr txBox="1"/>
          <p:nvPr/>
        </p:nvSpPr>
        <p:spPr>
          <a:xfrm>
            <a:off x="6232960" y="4962606"/>
            <a:ext cx="2339929" cy="307777"/>
          </a:xfrm>
          <a:prstGeom prst="rect">
            <a:avLst/>
          </a:prstGeom>
          <a:noFill/>
        </p:spPr>
        <p:txBody>
          <a:bodyPr wrap="square" rtlCol="0">
            <a:spAutoFit/>
          </a:bodyPr>
          <a:lstStyle/>
          <a:p>
            <a:pPr algn="ctr"/>
            <a:r>
              <a:rPr lang="en-US" sz="1400" b="1" dirty="0" smtClean="0">
                <a:solidFill>
                  <a:srgbClr val="C00000"/>
                </a:solidFill>
                <a:latin typeface="Arial" panose="020B0604020202020204" pitchFamily="34" charset="0"/>
                <a:cs typeface="Arial" panose="020B0604020202020204" pitchFamily="34" charset="0"/>
              </a:rPr>
              <a:t>Inaccurate Symptoms</a:t>
            </a:r>
            <a:endParaRPr lang="en-US" sz="1400" b="1" dirty="0">
              <a:solidFill>
                <a:srgbClr val="C00000"/>
              </a:solidFill>
              <a:latin typeface="Arial" panose="020B0604020202020204" pitchFamily="34" charset="0"/>
              <a:cs typeface="Arial" panose="020B0604020202020204" pitchFamily="34" charset="0"/>
            </a:endParaRPr>
          </a:p>
        </p:txBody>
      </p:sp>
      <p:graphicFrame>
        <p:nvGraphicFramePr>
          <p:cNvPr id="3" name="Table 2"/>
          <p:cNvGraphicFramePr>
            <a:graphicFrameLocks noGrp="1"/>
          </p:cNvGraphicFramePr>
          <p:nvPr>
            <p:extLst>
              <p:ext uri="{D42A27DB-BD31-4B8C-83A1-F6EECF244321}">
                <p14:modId xmlns:p14="http://schemas.microsoft.com/office/powerpoint/2010/main" val="1917167511"/>
              </p:ext>
            </p:extLst>
          </p:nvPr>
        </p:nvGraphicFramePr>
        <p:xfrm>
          <a:off x="1518702" y="5399818"/>
          <a:ext cx="5306693" cy="914400"/>
        </p:xfrm>
        <a:graphic>
          <a:graphicData uri="http://schemas.openxmlformats.org/drawingml/2006/table">
            <a:tbl>
              <a:tblPr firstRow="1" bandRow="1">
                <a:tableStyleId>{16D9F66E-5EB9-4882-86FB-DCBF35E3C3E4}</a:tableStyleId>
              </a:tblPr>
              <a:tblGrid>
                <a:gridCol w="1472669"/>
                <a:gridCol w="639004"/>
                <a:gridCol w="639004"/>
                <a:gridCol w="639004"/>
                <a:gridCol w="639004"/>
                <a:gridCol w="639004"/>
                <a:gridCol w="639004"/>
              </a:tblGrid>
              <a:tr h="0">
                <a:tc>
                  <a:txBody>
                    <a:bodyPr/>
                    <a:lstStyle/>
                    <a:p>
                      <a:r>
                        <a:rPr lang="en-US" sz="900" dirty="0" smtClean="0">
                          <a:latin typeface="Arial" panose="020B0604020202020204" pitchFamily="34" charset="0"/>
                          <a:cs typeface="Arial" panose="020B0604020202020204" pitchFamily="34" charset="0"/>
                        </a:rPr>
                        <a:t>Remaining</a:t>
                      </a:r>
                      <a:r>
                        <a:rPr lang="en-US" sz="900" baseline="0" dirty="0" smtClean="0">
                          <a:latin typeface="Arial" panose="020B0604020202020204" pitchFamily="34" charset="0"/>
                          <a:cs typeface="Arial" panose="020B0604020202020204" pitchFamily="34" charset="0"/>
                        </a:rPr>
                        <a:t> Responses:</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M 18-39</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F 18-39</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M 40-64</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F 40-64</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M 65+</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F</a:t>
                      </a:r>
                      <a:r>
                        <a:rPr lang="en-US" sz="900" baseline="0" dirty="0" smtClean="0">
                          <a:latin typeface="Arial" panose="020B0604020202020204" pitchFamily="34" charset="0"/>
                          <a:cs typeface="Arial" panose="020B0604020202020204" pitchFamily="34" charset="0"/>
                        </a:rPr>
                        <a:t> 65+</a:t>
                      </a:r>
                      <a:endParaRPr lang="en-US" sz="900" dirty="0">
                        <a:latin typeface="Arial" panose="020B0604020202020204" pitchFamily="34" charset="0"/>
                        <a:cs typeface="Arial" panose="020B0604020202020204" pitchFamily="34" charset="0"/>
                      </a:endParaRPr>
                    </a:p>
                  </a:txBody>
                  <a:tcPr/>
                </a:tc>
              </a:tr>
              <a:tr h="205740">
                <a:tc>
                  <a:txBody>
                    <a:bodyPr/>
                    <a:lstStyle/>
                    <a:p>
                      <a:r>
                        <a:rPr lang="en-US" sz="900" i="1" dirty="0" smtClean="0">
                          <a:latin typeface="Arial" panose="020B0604020202020204" pitchFamily="34" charset="0"/>
                          <a:cs typeface="Arial" panose="020B0604020202020204" pitchFamily="34" charset="0"/>
                        </a:rPr>
                        <a:t>Other</a:t>
                      </a:r>
                    </a:p>
                  </a:txBody>
                  <a:tcPr/>
                </a:tc>
                <a:tc>
                  <a:txBody>
                    <a:bodyPr/>
                    <a:lstStyle/>
                    <a:p>
                      <a:pPr algn="ctr" fontAlgn="ctr"/>
                      <a:r>
                        <a:rPr lang="en-US" sz="900" b="0" i="0" u="none" strike="noStrike" dirty="0">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8%</a:t>
                      </a: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3%</a:t>
                      </a: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dirty="0" smtClean="0">
                          <a:solidFill>
                            <a:srgbClr val="000000"/>
                          </a:solidFill>
                          <a:effectLst/>
                          <a:latin typeface="Arial"/>
                        </a:rPr>
                        <a:t>-</a:t>
                      </a:r>
                      <a:endParaRPr lang="en-US" sz="900" b="0" i="0" u="none" strike="noStrike" dirty="0">
                        <a:solidFill>
                          <a:srgbClr val="000000"/>
                        </a:solidFill>
                        <a:effectLst/>
                        <a:latin typeface="Arial"/>
                      </a:endParaRPr>
                    </a:p>
                  </a:txBody>
                  <a:tcPr marL="9525" marR="9525" marT="9525" marB="0" anchor="ctr"/>
                </a:tc>
              </a:tr>
              <a:tr h="205740">
                <a:tc>
                  <a:txBody>
                    <a:bodyPr/>
                    <a:lstStyle/>
                    <a:p>
                      <a:r>
                        <a:rPr lang="en-US" sz="900" i="1" dirty="0" smtClean="0">
                          <a:latin typeface="Arial" panose="020B0604020202020204" pitchFamily="34" charset="0"/>
                          <a:cs typeface="Arial" panose="020B0604020202020204" pitchFamily="34" charset="0"/>
                        </a:rPr>
                        <a:t>None of the above</a:t>
                      </a:r>
                      <a:endParaRPr lang="en-US" sz="900" i="1" dirty="0">
                        <a:latin typeface="Arial" panose="020B0604020202020204" pitchFamily="34" charset="0"/>
                        <a:cs typeface="Arial" panose="020B0604020202020204" pitchFamily="34" charset="0"/>
                      </a:endParaRPr>
                    </a:p>
                  </a:txBody>
                  <a:tcP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2%</a:t>
                      </a: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7%</a:t>
                      </a:r>
                    </a:p>
                  </a:txBody>
                  <a:tcPr marL="9525" marR="9525" marT="9525" marB="0" anchor="ctr"/>
                </a:tc>
                <a:tc>
                  <a:txBody>
                    <a:bodyPr/>
                    <a:lstStyle/>
                    <a:p>
                      <a:pPr algn="ctr" fontAlgn="ctr"/>
                      <a:r>
                        <a:rPr lang="en-US" sz="900" b="0" i="0" u="none" strike="noStrike" dirty="0" smtClean="0">
                          <a:solidFill>
                            <a:srgbClr val="000000"/>
                          </a:solidFill>
                          <a:effectLst/>
                          <a:latin typeface="Arial"/>
                        </a:rPr>
                        <a:t>-</a:t>
                      </a:r>
                      <a:endParaRPr lang="en-US" sz="900" b="0" i="0" u="none" strike="noStrike" dirty="0">
                        <a:solidFill>
                          <a:srgbClr val="000000"/>
                        </a:solidFill>
                        <a:effectLst/>
                        <a:latin typeface="Arial"/>
                      </a:endParaRPr>
                    </a:p>
                  </a:txBody>
                  <a:tcPr marL="9525" marR="9525" marT="9525" marB="0" anchor="ctr"/>
                </a:tc>
              </a:tr>
              <a:tr h="205740">
                <a:tc>
                  <a:txBody>
                    <a:bodyPr/>
                    <a:lstStyle/>
                    <a:p>
                      <a:r>
                        <a:rPr lang="en-US" sz="900" i="1" dirty="0" smtClean="0">
                          <a:latin typeface="Arial" panose="020B0604020202020204" pitchFamily="34" charset="0"/>
                          <a:cs typeface="Arial" panose="020B0604020202020204" pitchFamily="34" charset="0"/>
                        </a:rPr>
                        <a:t>Not sure</a:t>
                      </a:r>
                      <a:endParaRPr lang="en-US" sz="900" i="1" dirty="0">
                        <a:latin typeface="Arial" panose="020B0604020202020204" pitchFamily="34" charset="0"/>
                        <a:cs typeface="Arial" panose="020B0604020202020204" pitchFamily="34" charset="0"/>
                      </a:endParaRPr>
                    </a:p>
                  </a:txBody>
                  <a:tcP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a:solidFill>
                            <a:srgbClr val="000000"/>
                          </a:solidFill>
                          <a:effectLst/>
                          <a:latin typeface="Arial"/>
                        </a:rPr>
                        <a:t>2%</a:t>
                      </a:r>
                    </a:p>
                  </a:txBody>
                  <a:tcPr marL="9525" marR="9525" marT="9525" marB="0" anchor="ctr"/>
                </a:tc>
                <a:tc>
                  <a:txBody>
                    <a:bodyPr/>
                    <a:lstStyle/>
                    <a:p>
                      <a:pPr algn="ctr" fontAlgn="ctr"/>
                      <a:r>
                        <a:rPr lang="en-US" sz="900" b="0" i="0" u="none" strike="noStrike">
                          <a:solidFill>
                            <a:srgbClr val="000000"/>
                          </a:solidFill>
                          <a:effectLst/>
                          <a:latin typeface="Arial"/>
                        </a:rPr>
                        <a:t>0%</a:t>
                      </a:r>
                    </a:p>
                  </a:txBody>
                  <a:tcPr marL="9525" marR="9525" marT="9525" marB="0" anchor="ctr"/>
                </a:tc>
                <a:tc>
                  <a:txBody>
                    <a:bodyPr/>
                    <a:lstStyle/>
                    <a:p>
                      <a:pPr algn="ctr" fontAlgn="ctr"/>
                      <a:r>
                        <a:rPr lang="en-US" sz="900" b="0" i="0" u="none" strike="noStrike" dirty="0">
                          <a:solidFill>
                            <a:srgbClr val="000000"/>
                          </a:solidFill>
                          <a:effectLst/>
                          <a:latin typeface="Arial"/>
                        </a:rPr>
                        <a:t>13%</a:t>
                      </a:r>
                    </a:p>
                  </a:txBody>
                  <a:tcPr marL="9525" marR="9525" marT="9525" marB="0" anchor="ctr">
                    <a:solidFill>
                      <a:srgbClr val="F3F5F5"/>
                    </a:solidFill>
                  </a:tcPr>
                </a:tc>
                <a:tc>
                  <a:txBody>
                    <a:bodyPr/>
                    <a:lstStyle/>
                    <a:p>
                      <a:pPr algn="ctr" fontAlgn="ctr"/>
                      <a:r>
                        <a:rPr lang="en-US" sz="900" b="0" i="0" u="none" strike="noStrike" dirty="0" smtClean="0">
                          <a:solidFill>
                            <a:srgbClr val="000000"/>
                          </a:solidFill>
                          <a:effectLst/>
                          <a:latin typeface="Arial"/>
                        </a:rPr>
                        <a:t>-</a:t>
                      </a:r>
                      <a:endParaRPr lang="en-US" sz="900" b="0" i="0" u="none" strike="noStrike" dirty="0">
                        <a:solidFill>
                          <a:srgbClr val="000000"/>
                        </a:solidFill>
                        <a:effectLst/>
                        <a:latin typeface="Arial"/>
                      </a:endParaRPr>
                    </a:p>
                  </a:txBody>
                  <a:tcPr marL="9525" marR="9525" marT="9525" marB="0" anchor="ctr"/>
                </a:tc>
              </a:tr>
            </a:tbl>
          </a:graphicData>
        </a:graphic>
      </p:graphicFrame>
      <p:pic>
        <p:nvPicPr>
          <p:cNvPr id="14" name="Picture 1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327550" y="139465"/>
            <a:ext cx="612648" cy="612648"/>
          </a:xfrm>
          <a:prstGeom prst="rect">
            <a:avLst/>
          </a:prstGeom>
        </p:spPr>
      </p:pic>
      <p:sp>
        <p:nvSpPr>
          <p:cNvPr id="13" name="TextBox 12"/>
          <p:cNvSpPr txBox="1"/>
          <p:nvPr/>
        </p:nvSpPr>
        <p:spPr>
          <a:xfrm>
            <a:off x="6188101" y="1323472"/>
            <a:ext cx="1121134" cy="507831"/>
          </a:xfrm>
          <a:prstGeom prst="rect">
            <a:avLst/>
          </a:prstGeom>
          <a:solidFill>
            <a:srgbClr val="002060"/>
          </a:solidFill>
          <a:ln>
            <a:solidFill>
              <a:srgbClr val="C00000"/>
            </a:solidFill>
          </a:ln>
        </p:spPr>
        <p:txBody>
          <a:bodyPr wrap="square" rtlCol="0">
            <a:spAutoFit/>
          </a:bodyPr>
          <a:lstStyle/>
          <a:p>
            <a:pPr algn="ctr"/>
            <a:r>
              <a:rPr lang="en-US" sz="900" b="1" dirty="0" smtClean="0">
                <a:latin typeface="Arial" panose="020B0604020202020204" pitchFamily="34" charset="0"/>
                <a:cs typeface="Arial" panose="020B0604020202020204" pitchFamily="34" charset="0"/>
              </a:rPr>
              <a:t>Females 65+ not shown due to low base size.</a:t>
            </a:r>
            <a:endParaRPr lang="en-US" sz="9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00537460"/>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 name="Rounded Rectangle 119"/>
          <p:cNvSpPr/>
          <p:nvPr/>
        </p:nvSpPr>
        <p:spPr bwMode="auto">
          <a:xfrm>
            <a:off x="5854331" y="4066106"/>
            <a:ext cx="2832337" cy="812688"/>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sp>
        <p:nvSpPr>
          <p:cNvPr id="2" name="Slide Number Placeholder 1"/>
          <p:cNvSpPr>
            <a:spLocks noGrp="1"/>
          </p:cNvSpPr>
          <p:nvPr>
            <p:ph type="sldNum" sz="quarter" idx="10"/>
          </p:nvPr>
        </p:nvSpPr>
        <p:spPr/>
        <p:txBody>
          <a:bodyPr/>
          <a:lstStyle/>
          <a:p>
            <a:r>
              <a:rPr lang="en-US" smtClean="0">
                <a:solidFill>
                  <a:srgbClr val="FFFFFF"/>
                </a:solidFill>
              </a:rPr>
              <a:t> - </a:t>
            </a:r>
            <a:fld id="{8FAC1CE3-0013-4A1C-AA61-A816E609AAE0}" type="slidenum">
              <a:rPr lang="en-US" smtClean="0">
                <a:solidFill>
                  <a:srgbClr val="FFFFFF"/>
                </a:solidFill>
              </a:rPr>
              <a:pPr/>
              <a:t>203</a:t>
            </a:fld>
            <a:r>
              <a:rPr lang="en-US" smtClean="0">
                <a:solidFill>
                  <a:srgbClr val="FFFFFF"/>
                </a:solidFill>
              </a:rPr>
              <a:t> -</a:t>
            </a:r>
            <a:endParaRPr lang="en-US">
              <a:solidFill>
                <a:srgbClr val="FFFFFF"/>
              </a:solidFill>
            </a:endParaRPr>
          </a:p>
        </p:txBody>
      </p:sp>
      <p:grpSp>
        <p:nvGrpSpPr>
          <p:cNvPr id="24" name="Group 23"/>
          <p:cNvGrpSpPr/>
          <p:nvPr/>
        </p:nvGrpSpPr>
        <p:grpSpPr>
          <a:xfrm>
            <a:off x="139144" y="1225315"/>
            <a:ext cx="3670856" cy="1355960"/>
            <a:chOff x="139144" y="730015"/>
            <a:chExt cx="3670856" cy="1355960"/>
          </a:xfrm>
        </p:grpSpPr>
        <p:graphicFrame>
          <p:nvGraphicFramePr>
            <p:cNvPr id="6" name="Chart 5"/>
            <p:cNvGraphicFramePr/>
            <p:nvPr>
              <p:extLst>
                <p:ext uri="{D42A27DB-BD31-4B8C-83A1-F6EECF244321}">
                  <p14:modId xmlns:p14="http://schemas.microsoft.com/office/powerpoint/2010/main" val="3561806806"/>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2"/>
            </a:graphicData>
          </a:graphic>
        </p:graphicFrame>
        <p:cxnSp>
          <p:nvCxnSpPr>
            <p:cNvPr id="17" name="Straight Connector 1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 name="Straight Connector 1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 name="TextBox 18"/>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20" name="TextBox 19"/>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21" name="TextBox 20"/>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22" name="TextBox 21"/>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23" name="TextBox 22"/>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Hospital </a:t>
              </a:r>
              <a:r>
                <a:rPr lang="en-US" sz="1200" b="1" dirty="0" smtClean="0">
                  <a:solidFill>
                    <a:srgbClr val="000000"/>
                  </a:solidFill>
                  <a:latin typeface="Arial" panose="020B0604020202020204" pitchFamily="34" charset="0"/>
                  <a:cs typeface="Arial" panose="020B0604020202020204" pitchFamily="34" charset="0"/>
                </a:rPr>
                <a:t>stay^</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25" name="Group 24"/>
          <p:cNvGrpSpPr/>
          <p:nvPr/>
        </p:nvGrpSpPr>
        <p:grpSpPr>
          <a:xfrm>
            <a:off x="158196" y="2539612"/>
            <a:ext cx="3670856" cy="1355960"/>
            <a:chOff x="139144" y="730015"/>
            <a:chExt cx="3670856" cy="1355960"/>
          </a:xfrm>
        </p:grpSpPr>
        <p:graphicFrame>
          <p:nvGraphicFramePr>
            <p:cNvPr id="26" name="Chart 25"/>
            <p:cNvGraphicFramePr/>
            <p:nvPr>
              <p:extLst>
                <p:ext uri="{D42A27DB-BD31-4B8C-83A1-F6EECF244321}">
                  <p14:modId xmlns:p14="http://schemas.microsoft.com/office/powerpoint/2010/main" val="3851691890"/>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3"/>
            </a:graphicData>
          </a:graphic>
        </p:graphicFrame>
        <p:cxnSp>
          <p:nvCxnSpPr>
            <p:cNvPr id="27" name="Straight Connector 2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 name="Straight Connector 2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9" name="TextBox 28"/>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30" name="TextBox 29"/>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31" name="TextBox 30"/>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32" name="TextBox 31"/>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33" name="TextBox 32"/>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smtClean="0">
                  <a:solidFill>
                    <a:srgbClr val="000000"/>
                  </a:solidFill>
                  <a:latin typeface="Arial" panose="020B0604020202020204" pitchFamily="34" charset="0"/>
                  <a:cs typeface="Arial" panose="020B0604020202020204" pitchFamily="34" charset="0"/>
                </a:rPr>
                <a:t>Surgery^</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34" name="Group 33"/>
          <p:cNvGrpSpPr/>
          <p:nvPr/>
        </p:nvGrpSpPr>
        <p:grpSpPr>
          <a:xfrm>
            <a:off x="139147" y="3840008"/>
            <a:ext cx="3670856" cy="1355960"/>
            <a:chOff x="139144" y="730015"/>
            <a:chExt cx="3670856" cy="1355960"/>
          </a:xfrm>
        </p:grpSpPr>
        <p:graphicFrame>
          <p:nvGraphicFramePr>
            <p:cNvPr id="35" name="Chart 34"/>
            <p:cNvGraphicFramePr/>
            <p:nvPr>
              <p:extLst>
                <p:ext uri="{D42A27DB-BD31-4B8C-83A1-F6EECF244321}">
                  <p14:modId xmlns:p14="http://schemas.microsoft.com/office/powerpoint/2010/main" val="2244353434"/>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4"/>
            </a:graphicData>
          </a:graphic>
        </p:graphicFrame>
        <p:cxnSp>
          <p:nvCxnSpPr>
            <p:cNvPr id="36" name="Straight Connector 35"/>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Straight Connector 36"/>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8" name="TextBox 37"/>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39" name="TextBox 38"/>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40" name="TextBox 39"/>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41" name="TextBox 40"/>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42" name="TextBox 41"/>
            <p:cNvSpPr txBox="1"/>
            <p:nvPr/>
          </p:nvSpPr>
          <p:spPr>
            <a:xfrm>
              <a:off x="781047"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Not moving for long periods </a:t>
              </a:r>
              <a:r>
                <a:rPr lang="en-US" sz="1200" b="1" dirty="0" smtClean="0">
                  <a:solidFill>
                    <a:srgbClr val="000000"/>
                  </a:solidFill>
                  <a:latin typeface="Arial" panose="020B0604020202020204" pitchFamily="34" charset="0"/>
                  <a:cs typeface="Arial" panose="020B0604020202020204" pitchFamily="34" charset="0"/>
                </a:rPr>
                <a:t>^</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43" name="Group 42"/>
          <p:cNvGrpSpPr/>
          <p:nvPr/>
        </p:nvGrpSpPr>
        <p:grpSpPr>
          <a:xfrm>
            <a:off x="139144" y="5154305"/>
            <a:ext cx="3670856" cy="1355960"/>
            <a:chOff x="139144" y="730015"/>
            <a:chExt cx="3670856" cy="1355960"/>
          </a:xfrm>
        </p:grpSpPr>
        <p:graphicFrame>
          <p:nvGraphicFramePr>
            <p:cNvPr id="44" name="Chart 43"/>
            <p:cNvGraphicFramePr/>
            <p:nvPr>
              <p:extLst>
                <p:ext uri="{D42A27DB-BD31-4B8C-83A1-F6EECF244321}">
                  <p14:modId xmlns:p14="http://schemas.microsoft.com/office/powerpoint/2010/main" val="4033922451"/>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5"/>
            </a:graphicData>
          </a:graphic>
        </p:graphicFrame>
        <p:cxnSp>
          <p:nvCxnSpPr>
            <p:cNvPr id="45" name="Straight Connector 44"/>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Straight Connector 45"/>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TextBox 46"/>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48" name="TextBox 47"/>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49" name="TextBox 48"/>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50" name="TextBox 49"/>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51" name="TextBox 50"/>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Pregnancy/Recent </a:t>
              </a:r>
              <a:r>
                <a:rPr lang="en-US" sz="1200" b="1" dirty="0" smtClean="0">
                  <a:solidFill>
                    <a:srgbClr val="000000"/>
                  </a:solidFill>
                  <a:latin typeface="Arial" panose="020B0604020202020204" pitchFamily="34" charset="0"/>
                  <a:cs typeface="Arial" panose="020B0604020202020204" pitchFamily="34" charset="0"/>
                </a:rPr>
                <a:t>birth^</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52" name="Group 51"/>
          <p:cNvGrpSpPr/>
          <p:nvPr/>
        </p:nvGrpSpPr>
        <p:grpSpPr>
          <a:xfrm>
            <a:off x="4205330" y="1225315"/>
            <a:ext cx="3670856" cy="1355960"/>
            <a:chOff x="139144" y="730015"/>
            <a:chExt cx="3670856" cy="1355960"/>
          </a:xfrm>
        </p:grpSpPr>
        <p:graphicFrame>
          <p:nvGraphicFramePr>
            <p:cNvPr id="53" name="Chart 52"/>
            <p:cNvGraphicFramePr/>
            <p:nvPr>
              <p:extLst>
                <p:ext uri="{D42A27DB-BD31-4B8C-83A1-F6EECF244321}">
                  <p14:modId xmlns:p14="http://schemas.microsoft.com/office/powerpoint/2010/main" val="2894374062"/>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6"/>
            </a:graphicData>
          </a:graphic>
        </p:graphicFrame>
        <p:cxnSp>
          <p:nvCxnSpPr>
            <p:cNvPr id="54" name="Straight Connector 53"/>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5" name="Straight Connector 54"/>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6" name="TextBox 55"/>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57" name="TextBox 56"/>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58" name="TextBox 57"/>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59" name="TextBox 58"/>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60" name="TextBox 59"/>
            <p:cNvSpPr txBox="1"/>
            <p:nvPr/>
          </p:nvSpPr>
          <p:spPr>
            <a:xfrm>
              <a:off x="753464"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Using estrogen-based </a:t>
              </a:r>
              <a:r>
                <a:rPr lang="en-US" sz="1200" b="1" dirty="0" smtClean="0">
                  <a:solidFill>
                    <a:srgbClr val="000000"/>
                  </a:solidFill>
                  <a:latin typeface="Arial" panose="020B0604020202020204" pitchFamily="34" charset="0"/>
                  <a:cs typeface="Arial" panose="020B0604020202020204" pitchFamily="34" charset="0"/>
                </a:rPr>
                <a:t>meds^</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61" name="Group 60"/>
          <p:cNvGrpSpPr/>
          <p:nvPr/>
        </p:nvGrpSpPr>
        <p:grpSpPr>
          <a:xfrm>
            <a:off x="4205330" y="2539612"/>
            <a:ext cx="3670856" cy="1355960"/>
            <a:chOff x="139144" y="730015"/>
            <a:chExt cx="3670856" cy="1355960"/>
          </a:xfrm>
        </p:grpSpPr>
        <p:graphicFrame>
          <p:nvGraphicFramePr>
            <p:cNvPr id="62" name="Chart 61"/>
            <p:cNvGraphicFramePr/>
            <p:nvPr>
              <p:extLst>
                <p:ext uri="{D42A27DB-BD31-4B8C-83A1-F6EECF244321}">
                  <p14:modId xmlns:p14="http://schemas.microsoft.com/office/powerpoint/2010/main" val="1746521006"/>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7"/>
            </a:graphicData>
          </a:graphic>
        </p:graphicFrame>
        <p:cxnSp>
          <p:nvCxnSpPr>
            <p:cNvPr id="63" name="Straight Connector 62"/>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4" name="Straight Connector 63"/>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5" name="TextBox 64"/>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66" name="TextBox 65"/>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67" name="TextBox 66"/>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68" name="TextBox 67"/>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69" name="TextBox 68"/>
            <p:cNvSpPr txBox="1"/>
            <p:nvPr/>
          </p:nvSpPr>
          <p:spPr>
            <a:xfrm>
              <a:off x="753464"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Family history of blood </a:t>
              </a:r>
              <a:r>
                <a:rPr lang="en-US" sz="1200" b="1" dirty="0" smtClean="0">
                  <a:solidFill>
                    <a:srgbClr val="000000"/>
                  </a:solidFill>
                  <a:latin typeface="Arial" panose="020B0604020202020204" pitchFamily="34" charset="0"/>
                  <a:cs typeface="Arial" panose="020B0604020202020204" pitchFamily="34" charset="0"/>
                </a:rPr>
                <a:t>clots^</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8" name="Group 7"/>
          <p:cNvGrpSpPr/>
          <p:nvPr/>
        </p:nvGrpSpPr>
        <p:grpSpPr>
          <a:xfrm>
            <a:off x="4114800" y="4038600"/>
            <a:ext cx="1744844" cy="1727843"/>
            <a:chOff x="7754687" y="1850555"/>
            <a:chExt cx="1744844" cy="1727843"/>
          </a:xfrm>
        </p:grpSpPr>
        <p:grpSp>
          <p:nvGrpSpPr>
            <p:cNvPr id="9" name="Group 8"/>
            <p:cNvGrpSpPr/>
            <p:nvPr/>
          </p:nvGrpSpPr>
          <p:grpSpPr>
            <a:xfrm>
              <a:off x="7754687" y="1850555"/>
              <a:ext cx="1739531" cy="1727843"/>
              <a:chOff x="7556975" y="1850555"/>
              <a:chExt cx="1739531" cy="1727843"/>
            </a:xfrm>
          </p:grpSpPr>
          <p:sp>
            <p:nvSpPr>
              <p:cNvPr id="88" name="Rounded Rectangle 87"/>
              <p:cNvSpPr/>
              <p:nvPr/>
            </p:nvSpPr>
            <p:spPr bwMode="auto">
              <a:xfrm>
                <a:off x="7556975" y="1850555"/>
                <a:ext cx="1327018" cy="1727843"/>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grpSp>
            <p:nvGrpSpPr>
              <p:cNvPr id="80" name="Group 79"/>
              <p:cNvGrpSpPr/>
              <p:nvPr/>
            </p:nvGrpSpPr>
            <p:grpSpPr>
              <a:xfrm>
                <a:off x="7633919" y="2759983"/>
                <a:ext cx="486337" cy="486337"/>
                <a:chOff x="446183" y="3541776"/>
                <a:chExt cx="838200" cy="838200"/>
              </a:xfrm>
            </p:grpSpPr>
            <p:sp>
              <p:nvSpPr>
                <p:cNvPr id="81" name="Oval 80"/>
                <p:cNvSpPr/>
                <p:nvPr/>
              </p:nvSpPr>
              <p:spPr>
                <a:xfrm>
                  <a:off x="446183" y="3541776"/>
                  <a:ext cx="838200" cy="838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2" name="Freeform 5"/>
                <p:cNvSpPr>
                  <a:spLocks noEditPoints="1"/>
                </p:cNvSpPr>
                <p:nvPr/>
              </p:nvSpPr>
              <p:spPr bwMode="auto">
                <a:xfrm>
                  <a:off x="711994" y="3629025"/>
                  <a:ext cx="316706" cy="675640"/>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CA" dirty="0">
                    <a:solidFill>
                      <a:srgbClr val="FFFFFF"/>
                    </a:solidFill>
                  </a:endParaRPr>
                </a:p>
              </p:txBody>
            </p:sp>
          </p:grpSp>
          <p:grpSp>
            <p:nvGrpSpPr>
              <p:cNvPr id="83" name="Group 82"/>
              <p:cNvGrpSpPr/>
              <p:nvPr/>
            </p:nvGrpSpPr>
            <p:grpSpPr>
              <a:xfrm>
                <a:off x="7620216" y="2038938"/>
                <a:ext cx="486337" cy="486337"/>
                <a:chOff x="446183" y="4590288"/>
                <a:chExt cx="838200" cy="838200"/>
              </a:xfrm>
            </p:grpSpPr>
            <p:sp>
              <p:nvSpPr>
                <p:cNvPr id="84" name="Oval 83"/>
                <p:cNvSpPr/>
                <p:nvPr/>
              </p:nvSpPr>
              <p:spPr>
                <a:xfrm>
                  <a:off x="446183" y="4590288"/>
                  <a:ext cx="838200" cy="838200"/>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5" name="Freeform 9"/>
                <p:cNvSpPr>
                  <a:spLocks noEditPoints="1"/>
                </p:cNvSpPr>
                <p:nvPr/>
              </p:nvSpPr>
              <p:spPr bwMode="auto">
                <a:xfrm>
                  <a:off x="742950" y="4667250"/>
                  <a:ext cx="255588" cy="692658"/>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CA">
                    <a:solidFill>
                      <a:srgbClr val="FFFFFF"/>
                    </a:solidFill>
                  </a:endParaRPr>
                </a:p>
              </p:txBody>
            </p:sp>
          </p:grpSp>
          <p:sp>
            <p:nvSpPr>
              <p:cNvPr id="86" name="TextBox 85"/>
              <p:cNvSpPr txBox="1"/>
              <p:nvPr/>
            </p:nvSpPr>
            <p:spPr>
              <a:xfrm>
                <a:off x="8057975" y="2000838"/>
                <a:ext cx="1238531" cy="553998"/>
              </a:xfrm>
              <a:prstGeom prst="rect">
                <a:avLst/>
              </a:prstGeom>
              <a:noFill/>
            </p:spPr>
            <p:txBody>
              <a:bodyPr wrap="square" rtlCol="0">
                <a:spAutoFit/>
              </a:bodyPr>
              <a:lstStyle/>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Blue bars</a:t>
                </a:r>
              </a:p>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Represent</a:t>
                </a:r>
              </a:p>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Males</a:t>
                </a:r>
              </a:p>
            </p:txBody>
          </p:sp>
        </p:grpSp>
        <p:sp>
          <p:nvSpPr>
            <p:cNvPr id="87" name="TextBox 86"/>
            <p:cNvSpPr txBox="1"/>
            <p:nvPr/>
          </p:nvSpPr>
          <p:spPr>
            <a:xfrm>
              <a:off x="8261000" y="2772506"/>
              <a:ext cx="1238531" cy="553998"/>
            </a:xfrm>
            <a:prstGeom prst="rect">
              <a:avLst/>
            </a:prstGeom>
            <a:noFill/>
          </p:spPr>
          <p:txBody>
            <a:bodyPr wrap="square" rtlCol="0">
              <a:spAutoFit/>
            </a:bodyPr>
            <a:lstStyle/>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Red bars</a:t>
              </a:r>
            </a:p>
            <a:p>
              <a:pPr fontAlgn="base">
                <a:spcBef>
                  <a:spcPct val="0"/>
                </a:spcBef>
                <a:spcAft>
                  <a:spcPct val="0"/>
                </a:spcAft>
              </a:pPr>
              <a:r>
                <a:rPr lang="en-US" sz="1000" b="1" dirty="0" smtClean="0">
                  <a:solidFill>
                    <a:srgbClr val="000000"/>
                  </a:solidFill>
                  <a:latin typeface="Arial" panose="020B0604020202020204" pitchFamily="34" charset="0"/>
                  <a:cs typeface="Arial" panose="020B0604020202020204" pitchFamily="34" charset="0"/>
                </a:rPr>
                <a:t>Represent </a:t>
              </a:r>
              <a:r>
                <a:rPr lang="en-US" sz="1000" b="1" dirty="0">
                  <a:solidFill>
                    <a:srgbClr val="000000"/>
                  </a:solidFill>
                  <a:latin typeface="Arial" panose="020B0604020202020204" pitchFamily="34" charset="0"/>
                  <a:cs typeface="Arial" panose="020B0604020202020204" pitchFamily="34" charset="0"/>
                </a:rPr>
                <a:t>Females</a:t>
              </a:r>
            </a:p>
          </p:txBody>
        </p:sp>
      </p:grpSp>
      <p:grpSp>
        <p:nvGrpSpPr>
          <p:cNvPr id="7" name="Group 6"/>
          <p:cNvGrpSpPr/>
          <p:nvPr/>
        </p:nvGrpSpPr>
        <p:grpSpPr>
          <a:xfrm>
            <a:off x="665612" y="1487039"/>
            <a:ext cx="255198" cy="990759"/>
            <a:chOff x="665612" y="1487039"/>
            <a:chExt cx="255198" cy="990759"/>
          </a:xfrm>
        </p:grpSpPr>
        <p:sp>
          <p:nvSpPr>
            <p:cNvPr id="4" name="TextBox 3"/>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91" name="TextBox 90"/>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92" name="TextBox 91"/>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93" name="TextBox 92"/>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94" name="TextBox 93"/>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95" name="TextBox 94"/>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31" name="Group 130"/>
          <p:cNvGrpSpPr/>
          <p:nvPr/>
        </p:nvGrpSpPr>
        <p:grpSpPr>
          <a:xfrm>
            <a:off x="665612" y="2784538"/>
            <a:ext cx="255198" cy="990759"/>
            <a:chOff x="665612" y="1487039"/>
            <a:chExt cx="255198" cy="990759"/>
          </a:xfrm>
        </p:grpSpPr>
        <p:sp>
          <p:nvSpPr>
            <p:cNvPr id="132" name="TextBox 131"/>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33" name="TextBox 132"/>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34" name="TextBox 133"/>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35" name="TextBox 134"/>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36" name="TextBox 135"/>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37" name="TextBox 136"/>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38" name="Group 137"/>
          <p:cNvGrpSpPr/>
          <p:nvPr/>
        </p:nvGrpSpPr>
        <p:grpSpPr>
          <a:xfrm>
            <a:off x="665612" y="4092943"/>
            <a:ext cx="255198" cy="990759"/>
            <a:chOff x="665612" y="1487039"/>
            <a:chExt cx="255198" cy="990759"/>
          </a:xfrm>
        </p:grpSpPr>
        <p:sp>
          <p:nvSpPr>
            <p:cNvPr id="139" name="TextBox 138"/>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40" name="TextBox 139"/>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41" name="TextBox 140"/>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42" name="TextBox 141"/>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43" name="TextBox 142"/>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44" name="TextBox 143"/>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45" name="Group 144"/>
          <p:cNvGrpSpPr/>
          <p:nvPr/>
        </p:nvGrpSpPr>
        <p:grpSpPr>
          <a:xfrm>
            <a:off x="665612" y="5433731"/>
            <a:ext cx="255198" cy="990759"/>
            <a:chOff x="665612" y="1487039"/>
            <a:chExt cx="255198" cy="990759"/>
          </a:xfrm>
        </p:grpSpPr>
        <p:sp>
          <p:nvSpPr>
            <p:cNvPr id="146" name="TextBox 145"/>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47" name="TextBox 146"/>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48" name="TextBox 147"/>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49" name="TextBox 148"/>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50" name="TextBox 149"/>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51" name="TextBox 150"/>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52" name="Group 151"/>
          <p:cNvGrpSpPr/>
          <p:nvPr/>
        </p:nvGrpSpPr>
        <p:grpSpPr>
          <a:xfrm>
            <a:off x="4726523" y="1493814"/>
            <a:ext cx="255198" cy="990759"/>
            <a:chOff x="665612" y="1487039"/>
            <a:chExt cx="255198" cy="990759"/>
          </a:xfrm>
        </p:grpSpPr>
        <p:sp>
          <p:nvSpPr>
            <p:cNvPr id="153" name="TextBox 152"/>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54" name="TextBox 153"/>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55" name="TextBox 154"/>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56" name="TextBox 155"/>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57" name="TextBox 156"/>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58" name="TextBox 157"/>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66" name="Group 165"/>
          <p:cNvGrpSpPr/>
          <p:nvPr/>
        </p:nvGrpSpPr>
        <p:grpSpPr>
          <a:xfrm>
            <a:off x="4726523" y="2794259"/>
            <a:ext cx="255198" cy="990759"/>
            <a:chOff x="665612" y="1487039"/>
            <a:chExt cx="255198" cy="990759"/>
          </a:xfrm>
        </p:grpSpPr>
        <p:sp>
          <p:nvSpPr>
            <p:cNvPr id="167" name="TextBox 166"/>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68" name="TextBox 167"/>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69" name="TextBox 168"/>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70" name="TextBox 169"/>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71" name="TextBox 170"/>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72" name="TextBox 171"/>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sp>
        <p:nvSpPr>
          <p:cNvPr id="162" name="TextBox 161"/>
          <p:cNvSpPr txBox="1"/>
          <p:nvPr/>
        </p:nvSpPr>
        <p:spPr>
          <a:xfrm>
            <a:off x="6019800" y="4191000"/>
            <a:ext cx="2388781"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^Actual Blood Clot Risk Factors</a:t>
            </a:r>
            <a:endParaRPr lang="en-US" sz="1200" dirty="0">
              <a:solidFill>
                <a:schemeClr val="tx1"/>
              </a:solidFill>
              <a:latin typeface="Arial" panose="020B0604020202020204" pitchFamily="34" charset="0"/>
              <a:cs typeface="Arial" panose="020B0604020202020204" pitchFamily="34" charset="0"/>
            </a:endParaRPr>
          </a:p>
        </p:txBody>
      </p:sp>
      <p:sp>
        <p:nvSpPr>
          <p:cNvPr id="163" name="TextBox 162"/>
          <p:cNvSpPr txBox="1"/>
          <p:nvPr/>
        </p:nvSpPr>
        <p:spPr>
          <a:xfrm>
            <a:off x="6030934" y="4437605"/>
            <a:ext cx="2655734"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#Incorrect Blood Clot Risk Factors</a:t>
            </a:r>
            <a:endParaRPr lang="en-US" sz="1200" dirty="0">
              <a:solidFill>
                <a:schemeClr val="tx1"/>
              </a:solidFill>
              <a:latin typeface="Arial" panose="020B0604020202020204" pitchFamily="34" charset="0"/>
              <a:cs typeface="Arial" panose="020B0604020202020204" pitchFamily="34" charset="0"/>
            </a:endParaRPr>
          </a:p>
        </p:txBody>
      </p:sp>
      <p:sp>
        <p:nvSpPr>
          <p:cNvPr id="180" name="Rectangle 179"/>
          <p:cNvSpPr/>
          <p:nvPr/>
        </p:nvSpPr>
        <p:spPr>
          <a:xfrm>
            <a:off x="152400" y="6400800"/>
            <a:ext cx="6781800" cy="338554"/>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JP. Respondents. Males: 18-39 (n=89), 40-64 (n=253), 65+ (n=125); Females: 18-39 (n=71), 40-64 (n=232), 65+ (n=40)</a:t>
            </a:r>
          </a:p>
          <a:p>
            <a:r>
              <a:rPr lang="en-US" sz="800" dirty="0" smtClean="0">
                <a:solidFill>
                  <a:schemeClr val="tx1"/>
                </a:solidFill>
                <a:latin typeface="Arial" panose="020B0604020202020204" pitchFamily="34" charset="0"/>
                <a:cs typeface="Arial" panose="020B0604020202020204" pitchFamily="34" charset="0"/>
              </a:rPr>
              <a:t>Q8</a:t>
            </a:r>
            <a:r>
              <a:rPr lang="en-US" sz="800" dirty="0">
                <a:solidFill>
                  <a:schemeClr val="tx1"/>
                </a:solidFill>
                <a:latin typeface="Arial" panose="020B0604020202020204" pitchFamily="34" charset="0"/>
                <a:cs typeface="Arial" panose="020B0604020202020204" pitchFamily="34" charset="0"/>
              </a:rPr>
              <a:t>. Which of the following, if any, could increase your risk of developing a blood clot? (select all that </a:t>
            </a:r>
            <a:r>
              <a:rPr lang="en-US" sz="800" dirty="0" smtClean="0">
                <a:solidFill>
                  <a:schemeClr val="tx1"/>
                </a:solidFill>
                <a:latin typeface="Arial" panose="020B0604020202020204" pitchFamily="34" charset="0"/>
                <a:cs typeface="Arial" panose="020B0604020202020204" pitchFamily="34" charset="0"/>
              </a:rPr>
              <a:t>apply)</a:t>
            </a:r>
            <a:endParaRPr lang="en-US" sz="800" dirty="0">
              <a:solidFill>
                <a:schemeClr val="tx1"/>
              </a:solidFill>
              <a:latin typeface="Arial" panose="020B0604020202020204" pitchFamily="34" charset="0"/>
              <a:cs typeface="Arial" panose="020B0604020202020204" pitchFamily="34" charset="0"/>
            </a:endParaRPr>
          </a:p>
        </p:txBody>
      </p:sp>
      <p:sp>
        <p:nvSpPr>
          <p:cNvPr id="181" name="Title 1"/>
          <p:cNvSpPr txBox="1">
            <a:spLocks/>
          </p:cNvSpPr>
          <p:nvPr/>
        </p:nvSpPr>
        <p:spPr>
          <a:xfrm>
            <a:off x="63611" y="139465"/>
            <a:ext cx="9008828"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Knowledge of Increased Risk Factors for Blood Clots</a:t>
            </a:r>
            <a:endParaRPr lang="en-US" sz="2400" kern="0" dirty="0"/>
          </a:p>
        </p:txBody>
      </p:sp>
      <p:sp>
        <p:nvSpPr>
          <p:cNvPr id="182" name="TextBox 181"/>
          <p:cNvSpPr txBox="1"/>
          <p:nvPr/>
        </p:nvSpPr>
        <p:spPr>
          <a:xfrm>
            <a:off x="1657047" y="690765"/>
            <a:ext cx="6008018" cy="338554"/>
          </a:xfrm>
          <a:prstGeom prst="rect">
            <a:avLst/>
          </a:prstGeom>
          <a:noFill/>
        </p:spPr>
        <p:txBody>
          <a:bodyPr wrap="square" rtlCol="0">
            <a:spAutoFit/>
          </a:bodyPr>
          <a:lstStyle/>
          <a:p>
            <a:pPr algn="ctr"/>
            <a:r>
              <a:rPr lang="en-US" sz="1600" i="1" dirty="0" smtClean="0">
                <a:solidFill>
                  <a:schemeClr val="tx1"/>
                </a:solidFill>
                <a:latin typeface="Arial" panose="020B0604020202020204" pitchFamily="34" charset="0"/>
                <a:cs typeface="Arial" panose="020B0604020202020204" pitchFamily="34" charset="0"/>
              </a:rPr>
              <a:t>Among Adults 18+</a:t>
            </a:r>
            <a:endParaRPr lang="en-US" sz="1400" i="1" dirty="0">
              <a:solidFill>
                <a:schemeClr val="tx1"/>
              </a:solidFill>
              <a:latin typeface="Arial" panose="020B0604020202020204" pitchFamily="34" charset="0"/>
              <a:cs typeface="Arial" panose="020B0604020202020204" pitchFamily="34" charset="0"/>
            </a:endParaRPr>
          </a:p>
        </p:txBody>
      </p:sp>
      <p:sp>
        <p:nvSpPr>
          <p:cNvPr id="116" name="TextBox 115"/>
          <p:cNvSpPr txBox="1"/>
          <p:nvPr/>
        </p:nvSpPr>
        <p:spPr>
          <a:xfrm>
            <a:off x="1526618" y="5885959"/>
            <a:ext cx="245580" cy="230832"/>
          </a:xfrm>
          <a:prstGeom prst="rect">
            <a:avLst/>
          </a:prstGeom>
          <a:noFill/>
        </p:spPr>
        <p:txBody>
          <a:bodyPr wrap="none" rtlCol="0">
            <a:spAutoFit/>
          </a:bodyPr>
          <a:lstStyle/>
          <a:p>
            <a:pPr fontAlgn="base">
              <a:spcBef>
                <a:spcPct val="0"/>
              </a:spcBef>
              <a:spcAft>
                <a:spcPct val="0"/>
              </a:spcAft>
            </a:pPr>
            <a:r>
              <a:rPr lang="en-US" sz="900" dirty="0"/>
              <a:t>C</a:t>
            </a:r>
          </a:p>
        </p:txBody>
      </p:sp>
      <p:pic>
        <p:nvPicPr>
          <p:cNvPr id="117" name="Picture 116"/>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8327550" y="139465"/>
            <a:ext cx="612648" cy="612648"/>
          </a:xfrm>
          <a:prstGeom prst="rect">
            <a:avLst/>
          </a:prstGeom>
        </p:spPr>
      </p:pic>
      <p:sp>
        <p:nvSpPr>
          <p:cNvPr id="118" name="TextBox 117"/>
          <p:cNvSpPr txBox="1"/>
          <p:nvPr/>
        </p:nvSpPr>
        <p:spPr>
          <a:xfrm>
            <a:off x="1544755" y="5861245"/>
            <a:ext cx="253596" cy="246221"/>
          </a:xfrm>
          <a:prstGeom prst="rect">
            <a:avLst/>
          </a:prstGeom>
          <a:noFill/>
        </p:spPr>
        <p:txBody>
          <a:bodyPr wrap="none" rtlCol="0">
            <a:spAutoFit/>
          </a:bodyPr>
          <a:lstStyle/>
          <a:p>
            <a:r>
              <a:rPr lang="en-US" sz="1000" dirty="0" smtClean="0">
                <a:solidFill>
                  <a:schemeClr val="tx1"/>
                </a:solidFill>
              </a:rPr>
              <a:t>C</a:t>
            </a:r>
            <a:endParaRPr lang="en-US" sz="1000" dirty="0">
              <a:solidFill>
                <a:schemeClr val="tx1"/>
              </a:solidFill>
            </a:endParaRPr>
          </a:p>
        </p:txBody>
      </p:sp>
    </p:spTree>
    <p:extLst>
      <p:ext uri="{BB962C8B-B14F-4D97-AF65-F5344CB8AC3E}">
        <p14:creationId xmlns:p14="http://schemas.microsoft.com/office/powerpoint/2010/main" val="2670638581"/>
      </p:ext>
    </p:extLst>
  </p:cSld>
  <p:clrMapOvr>
    <a:masterClrMapping/>
  </p:clrMapOvr>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Rounded Rectangle 101"/>
          <p:cNvSpPr/>
          <p:nvPr/>
        </p:nvSpPr>
        <p:spPr bwMode="auto">
          <a:xfrm>
            <a:off x="5854331" y="4066106"/>
            <a:ext cx="2832337" cy="812688"/>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sp>
        <p:nvSpPr>
          <p:cNvPr id="2" name="Slide Number Placeholder 1"/>
          <p:cNvSpPr>
            <a:spLocks noGrp="1"/>
          </p:cNvSpPr>
          <p:nvPr>
            <p:ph type="sldNum" sz="quarter" idx="10"/>
          </p:nvPr>
        </p:nvSpPr>
        <p:spPr/>
        <p:txBody>
          <a:bodyPr/>
          <a:lstStyle/>
          <a:p>
            <a:r>
              <a:rPr lang="en-US" smtClean="0">
                <a:solidFill>
                  <a:srgbClr val="FFFFFF"/>
                </a:solidFill>
              </a:rPr>
              <a:t> - </a:t>
            </a:r>
            <a:fld id="{8FAC1CE3-0013-4A1C-AA61-A816E609AAE0}" type="slidenum">
              <a:rPr lang="en-US" smtClean="0">
                <a:solidFill>
                  <a:srgbClr val="FFFFFF"/>
                </a:solidFill>
              </a:rPr>
              <a:pPr/>
              <a:t>204</a:t>
            </a:fld>
            <a:r>
              <a:rPr lang="en-US" smtClean="0">
                <a:solidFill>
                  <a:srgbClr val="FFFFFF"/>
                </a:solidFill>
              </a:rPr>
              <a:t> -</a:t>
            </a:r>
            <a:endParaRPr lang="en-US">
              <a:solidFill>
                <a:srgbClr val="FFFFFF"/>
              </a:solidFill>
            </a:endParaRPr>
          </a:p>
        </p:txBody>
      </p:sp>
      <p:grpSp>
        <p:nvGrpSpPr>
          <p:cNvPr id="24" name="Group 23"/>
          <p:cNvGrpSpPr/>
          <p:nvPr/>
        </p:nvGrpSpPr>
        <p:grpSpPr>
          <a:xfrm>
            <a:off x="139144" y="1225315"/>
            <a:ext cx="3670856" cy="1355960"/>
            <a:chOff x="139144" y="730015"/>
            <a:chExt cx="3670856" cy="1355960"/>
          </a:xfrm>
        </p:grpSpPr>
        <p:graphicFrame>
          <p:nvGraphicFramePr>
            <p:cNvPr id="6" name="Chart 5"/>
            <p:cNvGraphicFramePr/>
            <p:nvPr>
              <p:extLst>
                <p:ext uri="{D42A27DB-BD31-4B8C-83A1-F6EECF244321}">
                  <p14:modId xmlns:p14="http://schemas.microsoft.com/office/powerpoint/2010/main" val="1162666383"/>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2"/>
            </a:graphicData>
          </a:graphic>
        </p:graphicFrame>
        <p:cxnSp>
          <p:nvCxnSpPr>
            <p:cNvPr id="17" name="Straight Connector 1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 name="Straight Connector 1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 name="TextBox 18"/>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20" name="TextBox 19"/>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21" name="TextBox 20"/>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22" name="TextBox 21"/>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23" name="TextBox 22"/>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Older age (65+)^</a:t>
              </a:r>
            </a:p>
          </p:txBody>
        </p:sp>
      </p:grpSp>
      <p:grpSp>
        <p:nvGrpSpPr>
          <p:cNvPr id="25" name="Group 24"/>
          <p:cNvGrpSpPr/>
          <p:nvPr/>
        </p:nvGrpSpPr>
        <p:grpSpPr>
          <a:xfrm>
            <a:off x="158196" y="3825640"/>
            <a:ext cx="3670856" cy="1355960"/>
            <a:chOff x="139144" y="730015"/>
            <a:chExt cx="3670856" cy="1355960"/>
          </a:xfrm>
        </p:grpSpPr>
        <p:graphicFrame>
          <p:nvGraphicFramePr>
            <p:cNvPr id="26" name="Chart 25"/>
            <p:cNvGraphicFramePr/>
            <p:nvPr>
              <p:extLst>
                <p:ext uri="{D42A27DB-BD31-4B8C-83A1-F6EECF244321}">
                  <p14:modId xmlns:p14="http://schemas.microsoft.com/office/powerpoint/2010/main" val="3560669216"/>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3"/>
            </a:graphicData>
          </a:graphic>
        </p:graphicFrame>
        <p:cxnSp>
          <p:nvCxnSpPr>
            <p:cNvPr id="27" name="Straight Connector 2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 name="Straight Connector 2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9" name="TextBox 28"/>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30" name="TextBox 29"/>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31" name="TextBox 30"/>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32" name="TextBox 31"/>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33" name="TextBox 32"/>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Too much </a:t>
              </a:r>
              <a:r>
                <a:rPr lang="en-US" sz="1200" b="1" dirty="0" smtClean="0">
                  <a:solidFill>
                    <a:srgbClr val="000000"/>
                  </a:solidFill>
                  <a:latin typeface="Arial" panose="020B0604020202020204" pitchFamily="34" charset="0"/>
                  <a:cs typeface="Arial" panose="020B0604020202020204" pitchFamily="34" charset="0"/>
                </a:rPr>
                <a:t>exercise#</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34" name="Group 33"/>
          <p:cNvGrpSpPr/>
          <p:nvPr/>
        </p:nvGrpSpPr>
        <p:grpSpPr>
          <a:xfrm>
            <a:off x="139147" y="5104691"/>
            <a:ext cx="3670856" cy="1355960"/>
            <a:chOff x="139144" y="730015"/>
            <a:chExt cx="3670856" cy="1355960"/>
          </a:xfrm>
        </p:grpSpPr>
        <p:graphicFrame>
          <p:nvGraphicFramePr>
            <p:cNvPr id="35" name="Chart 34"/>
            <p:cNvGraphicFramePr/>
            <p:nvPr>
              <p:extLst>
                <p:ext uri="{D42A27DB-BD31-4B8C-83A1-F6EECF244321}">
                  <p14:modId xmlns:p14="http://schemas.microsoft.com/office/powerpoint/2010/main" val="1138343540"/>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4"/>
            </a:graphicData>
          </a:graphic>
        </p:graphicFrame>
        <p:cxnSp>
          <p:nvCxnSpPr>
            <p:cNvPr id="36" name="Straight Connector 35"/>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Straight Connector 36"/>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8" name="TextBox 37"/>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39" name="TextBox 38"/>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40" name="TextBox 39"/>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41" name="TextBox 40"/>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42" name="TextBox 41"/>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High blood </a:t>
              </a:r>
              <a:r>
                <a:rPr lang="en-US" sz="1200" b="1" dirty="0" smtClean="0">
                  <a:solidFill>
                    <a:srgbClr val="000000"/>
                  </a:solidFill>
                  <a:latin typeface="Arial" panose="020B0604020202020204" pitchFamily="34" charset="0"/>
                  <a:cs typeface="Arial" panose="020B0604020202020204" pitchFamily="34" charset="0"/>
                </a:rPr>
                <a:t>cholesterol#</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43" name="Group 42"/>
          <p:cNvGrpSpPr/>
          <p:nvPr/>
        </p:nvGrpSpPr>
        <p:grpSpPr>
          <a:xfrm>
            <a:off x="4275736" y="1031897"/>
            <a:ext cx="3670856" cy="1355960"/>
            <a:chOff x="139144" y="730015"/>
            <a:chExt cx="3670856" cy="1355960"/>
          </a:xfrm>
        </p:grpSpPr>
        <p:graphicFrame>
          <p:nvGraphicFramePr>
            <p:cNvPr id="44" name="Chart 43"/>
            <p:cNvGraphicFramePr/>
            <p:nvPr>
              <p:extLst>
                <p:ext uri="{D42A27DB-BD31-4B8C-83A1-F6EECF244321}">
                  <p14:modId xmlns:p14="http://schemas.microsoft.com/office/powerpoint/2010/main" val="137490985"/>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5"/>
            </a:graphicData>
          </a:graphic>
        </p:graphicFrame>
        <p:cxnSp>
          <p:nvCxnSpPr>
            <p:cNvPr id="45" name="Straight Connector 44"/>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Straight Connector 45"/>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TextBox 46"/>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48" name="TextBox 47"/>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49" name="TextBox 48"/>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50" name="TextBox 49"/>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51" name="TextBox 50"/>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Donating </a:t>
              </a:r>
              <a:r>
                <a:rPr lang="en-US" sz="1200" b="1" dirty="0" smtClean="0">
                  <a:solidFill>
                    <a:srgbClr val="000000"/>
                  </a:solidFill>
                  <a:latin typeface="Arial" panose="020B0604020202020204" pitchFamily="34" charset="0"/>
                  <a:cs typeface="Arial" panose="020B0604020202020204" pitchFamily="34" charset="0"/>
                </a:rPr>
                <a:t>blood#</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52" name="Group 51"/>
          <p:cNvGrpSpPr/>
          <p:nvPr/>
        </p:nvGrpSpPr>
        <p:grpSpPr>
          <a:xfrm>
            <a:off x="4205330" y="2330504"/>
            <a:ext cx="3670856" cy="1355960"/>
            <a:chOff x="139144" y="730015"/>
            <a:chExt cx="3670856" cy="1355960"/>
          </a:xfrm>
        </p:grpSpPr>
        <p:graphicFrame>
          <p:nvGraphicFramePr>
            <p:cNvPr id="53" name="Chart 52"/>
            <p:cNvGraphicFramePr/>
            <p:nvPr>
              <p:extLst>
                <p:ext uri="{D42A27DB-BD31-4B8C-83A1-F6EECF244321}">
                  <p14:modId xmlns:p14="http://schemas.microsoft.com/office/powerpoint/2010/main" val="1022074850"/>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6"/>
            </a:graphicData>
          </a:graphic>
        </p:graphicFrame>
        <p:cxnSp>
          <p:nvCxnSpPr>
            <p:cNvPr id="54" name="Straight Connector 53"/>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5" name="Straight Connector 54"/>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6" name="TextBox 55"/>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57" name="TextBox 56"/>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58" name="TextBox 57"/>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59" name="TextBox 58"/>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60" name="TextBox 59"/>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High blood </a:t>
              </a:r>
              <a:r>
                <a:rPr lang="en-US" sz="1200" b="1" dirty="0" smtClean="0">
                  <a:solidFill>
                    <a:srgbClr val="000000"/>
                  </a:solidFill>
                  <a:latin typeface="Arial" panose="020B0604020202020204" pitchFamily="34" charset="0"/>
                  <a:cs typeface="Arial" panose="020B0604020202020204" pitchFamily="34" charset="0"/>
                </a:rPr>
                <a:t>pressure#</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8" name="Group 7"/>
          <p:cNvGrpSpPr/>
          <p:nvPr/>
        </p:nvGrpSpPr>
        <p:grpSpPr>
          <a:xfrm>
            <a:off x="4114800" y="4038600"/>
            <a:ext cx="1744844" cy="1727843"/>
            <a:chOff x="7754687" y="1850555"/>
            <a:chExt cx="1744844" cy="1727843"/>
          </a:xfrm>
        </p:grpSpPr>
        <p:grpSp>
          <p:nvGrpSpPr>
            <p:cNvPr id="9" name="Group 8"/>
            <p:cNvGrpSpPr/>
            <p:nvPr/>
          </p:nvGrpSpPr>
          <p:grpSpPr>
            <a:xfrm>
              <a:off x="7754687" y="1850555"/>
              <a:ext cx="1739531" cy="1727843"/>
              <a:chOff x="7556975" y="1850555"/>
              <a:chExt cx="1739531" cy="1727843"/>
            </a:xfrm>
          </p:grpSpPr>
          <p:sp>
            <p:nvSpPr>
              <p:cNvPr id="88" name="Rounded Rectangle 87"/>
              <p:cNvSpPr/>
              <p:nvPr/>
            </p:nvSpPr>
            <p:spPr bwMode="auto">
              <a:xfrm>
                <a:off x="7556975" y="1850555"/>
                <a:ext cx="1327018" cy="1727843"/>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grpSp>
            <p:nvGrpSpPr>
              <p:cNvPr id="80" name="Group 79"/>
              <p:cNvGrpSpPr/>
              <p:nvPr/>
            </p:nvGrpSpPr>
            <p:grpSpPr>
              <a:xfrm>
                <a:off x="7633919" y="2759983"/>
                <a:ext cx="486337" cy="486337"/>
                <a:chOff x="446183" y="3541776"/>
                <a:chExt cx="838200" cy="838200"/>
              </a:xfrm>
            </p:grpSpPr>
            <p:sp>
              <p:nvSpPr>
                <p:cNvPr id="81" name="Oval 80"/>
                <p:cNvSpPr/>
                <p:nvPr/>
              </p:nvSpPr>
              <p:spPr>
                <a:xfrm>
                  <a:off x="446183" y="3541776"/>
                  <a:ext cx="838200" cy="838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2" name="Freeform 5"/>
                <p:cNvSpPr>
                  <a:spLocks noEditPoints="1"/>
                </p:cNvSpPr>
                <p:nvPr/>
              </p:nvSpPr>
              <p:spPr bwMode="auto">
                <a:xfrm>
                  <a:off x="711994" y="3629025"/>
                  <a:ext cx="316706" cy="675640"/>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CA" dirty="0">
                    <a:solidFill>
                      <a:srgbClr val="FFFFFF"/>
                    </a:solidFill>
                  </a:endParaRPr>
                </a:p>
              </p:txBody>
            </p:sp>
          </p:grpSp>
          <p:grpSp>
            <p:nvGrpSpPr>
              <p:cNvPr id="83" name="Group 82"/>
              <p:cNvGrpSpPr/>
              <p:nvPr/>
            </p:nvGrpSpPr>
            <p:grpSpPr>
              <a:xfrm>
                <a:off x="7620216" y="2038938"/>
                <a:ext cx="486337" cy="486337"/>
                <a:chOff x="446183" y="4590288"/>
                <a:chExt cx="838200" cy="838200"/>
              </a:xfrm>
            </p:grpSpPr>
            <p:sp>
              <p:nvSpPr>
                <p:cNvPr id="84" name="Oval 83"/>
                <p:cNvSpPr/>
                <p:nvPr/>
              </p:nvSpPr>
              <p:spPr>
                <a:xfrm>
                  <a:off x="446183" y="4590288"/>
                  <a:ext cx="838200" cy="838200"/>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5" name="Freeform 9"/>
                <p:cNvSpPr>
                  <a:spLocks noEditPoints="1"/>
                </p:cNvSpPr>
                <p:nvPr/>
              </p:nvSpPr>
              <p:spPr bwMode="auto">
                <a:xfrm>
                  <a:off x="742950" y="4667250"/>
                  <a:ext cx="255588" cy="692658"/>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CA">
                    <a:solidFill>
                      <a:srgbClr val="FFFFFF"/>
                    </a:solidFill>
                  </a:endParaRPr>
                </a:p>
              </p:txBody>
            </p:sp>
          </p:grpSp>
          <p:sp>
            <p:nvSpPr>
              <p:cNvPr id="86" name="TextBox 85"/>
              <p:cNvSpPr txBox="1"/>
              <p:nvPr/>
            </p:nvSpPr>
            <p:spPr>
              <a:xfrm>
                <a:off x="8057975" y="2000838"/>
                <a:ext cx="1238531" cy="553998"/>
              </a:xfrm>
              <a:prstGeom prst="rect">
                <a:avLst/>
              </a:prstGeom>
              <a:noFill/>
            </p:spPr>
            <p:txBody>
              <a:bodyPr wrap="square" rtlCol="0">
                <a:spAutoFit/>
              </a:bodyPr>
              <a:lstStyle/>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Blue bars</a:t>
                </a:r>
              </a:p>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Represent</a:t>
                </a:r>
              </a:p>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Males</a:t>
                </a:r>
              </a:p>
            </p:txBody>
          </p:sp>
        </p:grpSp>
        <p:sp>
          <p:nvSpPr>
            <p:cNvPr id="87" name="TextBox 86"/>
            <p:cNvSpPr txBox="1"/>
            <p:nvPr/>
          </p:nvSpPr>
          <p:spPr>
            <a:xfrm>
              <a:off x="8261000" y="2772506"/>
              <a:ext cx="1238531" cy="553998"/>
            </a:xfrm>
            <a:prstGeom prst="rect">
              <a:avLst/>
            </a:prstGeom>
            <a:noFill/>
          </p:spPr>
          <p:txBody>
            <a:bodyPr wrap="square" rtlCol="0">
              <a:spAutoFit/>
            </a:bodyPr>
            <a:lstStyle/>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Red bars</a:t>
              </a:r>
            </a:p>
            <a:p>
              <a:pPr fontAlgn="base">
                <a:spcBef>
                  <a:spcPct val="0"/>
                </a:spcBef>
                <a:spcAft>
                  <a:spcPct val="0"/>
                </a:spcAft>
              </a:pPr>
              <a:r>
                <a:rPr lang="en-US" sz="1000" b="1" dirty="0" smtClean="0">
                  <a:solidFill>
                    <a:srgbClr val="000000"/>
                  </a:solidFill>
                  <a:latin typeface="Arial" panose="020B0604020202020204" pitchFamily="34" charset="0"/>
                  <a:cs typeface="Arial" panose="020B0604020202020204" pitchFamily="34" charset="0"/>
                </a:rPr>
                <a:t>Represent </a:t>
              </a:r>
              <a:r>
                <a:rPr lang="en-US" sz="1000" b="1" dirty="0">
                  <a:solidFill>
                    <a:srgbClr val="000000"/>
                  </a:solidFill>
                  <a:latin typeface="Arial" panose="020B0604020202020204" pitchFamily="34" charset="0"/>
                  <a:cs typeface="Arial" panose="020B0604020202020204" pitchFamily="34" charset="0"/>
                </a:rPr>
                <a:t>Females</a:t>
              </a:r>
            </a:p>
          </p:txBody>
        </p:sp>
      </p:grpSp>
      <p:grpSp>
        <p:nvGrpSpPr>
          <p:cNvPr id="7" name="Group 6"/>
          <p:cNvGrpSpPr/>
          <p:nvPr/>
        </p:nvGrpSpPr>
        <p:grpSpPr>
          <a:xfrm>
            <a:off x="665612" y="1487039"/>
            <a:ext cx="255198" cy="990759"/>
            <a:chOff x="665612" y="1487039"/>
            <a:chExt cx="255198" cy="990759"/>
          </a:xfrm>
        </p:grpSpPr>
        <p:sp>
          <p:nvSpPr>
            <p:cNvPr id="4" name="TextBox 3"/>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91" name="TextBox 90"/>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92" name="TextBox 91"/>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93" name="TextBox 92"/>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94" name="TextBox 93"/>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95" name="TextBox 94"/>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31" name="Group 130"/>
          <p:cNvGrpSpPr/>
          <p:nvPr/>
        </p:nvGrpSpPr>
        <p:grpSpPr>
          <a:xfrm>
            <a:off x="665612" y="4070566"/>
            <a:ext cx="255198" cy="990759"/>
            <a:chOff x="665612" y="1487039"/>
            <a:chExt cx="255198" cy="990759"/>
          </a:xfrm>
        </p:grpSpPr>
        <p:sp>
          <p:nvSpPr>
            <p:cNvPr id="132" name="TextBox 131"/>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33" name="TextBox 132"/>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34" name="TextBox 133"/>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35" name="TextBox 134"/>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36" name="TextBox 135"/>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37" name="TextBox 136"/>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38" name="Group 137"/>
          <p:cNvGrpSpPr/>
          <p:nvPr/>
        </p:nvGrpSpPr>
        <p:grpSpPr>
          <a:xfrm>
            <a:off x="665612" y="5357626"/>
            <a:ext cx="255198" cy="990759"/>
            <a:chOff x="665612" y="1487039"/>
            <a:chExt cx="255198" cy="990759"/>
          </a:xfrm>
        </p:grpSpPr>
        <p:sp>
          <p:nvSpPr>
            <p:cNvPr id="139" name="TextBox 138"/>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40" name="TextBox 139"/>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41" name="TextBox 140"/>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42" name="TextBox 141"/>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43" name="TextBox 142"/>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44" name="TextBox 143"/>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45" name="Group 144"/>
          <p:cNvGrpSpPr/>
          <p:nvPr/>
        </p:nvGrpSpPr>
        <p:grpSpPr>
          <a:xfrm>
            <a:off x="4802204" y="1311323"/>
            <a:ext cx="255198" cy="990759"/>
            <a:chOff x="665612" y="1487039"/>
            <a:chExt cx="255198" cy="990759"/>
          </a:xfrm>
        </p:grpSpPr>
        <p:sp>
          <p:nvSpPr>
            <p:cNvPr id="146" name="TextBox 145"/>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47" name="TextBox 146"/>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48" name="TextBox 147"/>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49" name="TextBox 148"/>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50" name="TextBox 149"/>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51" name="TextBox 150"/>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52" name="Group 151"/>
          <p:cNvGrpSpPr/>
          <p:nvPr/>
        </p:nvGrpSpPr>
        <p:grpSpPr>
          <a:xfrm>
            <a:off x="4726523" y="2599003"/>
            <a:ext cx="255198" cy="990759"/>
            <a:chOff x="665612" y="1487039"/>
            <a:chExt cx="255198" cy="990759"/>
          </a:xfrm>
        </p:grpSpPr>
        <p:sp>
          <p:nvSpPr>
            <p:cNvPr id="153" name="TextBox 152"/>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54" name="TextBox 153"/>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55" name="TextBox 154"/>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56" name="TextBox 155"/>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57" name="TextBox 156"/>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58" name="TextBox 157"/>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sp>
        <p:nvSpPr>
          <p:cNvPr id="130" name="Rectangle 129"/>
          <p:cNvSpPr/>
          <p:nvPr/>
        </p:nvSpPr>
        <p:spPr>
          <a:xfrm>
            <a:off x="152400" y="6400800"/>
            <a:ext cx="6781800" cy="338554"/>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JP. Respondents</a:t>
            </a:r>
            <a:r>
              <a:rPr lang="en-US" sz="800" dirty="0">
                <a:latin typeface="Arial" panose="020B0604020202020204" pitchFamily="34" charset="0"/>
                <a:cs typeface="Arial" panose="020B0604020202020204" pitchFamily="34" charset="0"/>
              </a:rPr>
              <a:t>. Males: 18-39 (n=89), 40-64 (n=253), 65+ (n=125); Females: 18-39 (n=71), 40-64 (n=232), 65+ (n=40)</a:t>
            </a:r>
          </a:p>
          <a:p>
            <a:r>
              <a:rPr lang="en-US" sz="800" dirty="0" smtClean="0">
                <a:solidFill>
                  <a:schemeClr val="tx1"/>
                </a:solidFill>
                <a:latin typeface="Arial" panose="020B0604020202020204" pitchFamily="34" charset="0"/>
                <a:cs typeface="Arial" panose="020B0604020202020204" pitchFamily="34" charset="0"/>
              </a:rPr>
              <a:t> Q8</a:t>
            </a:r>
            <a:r>
              <a:rPr lang="en-US" sz="800" dirty="0">
                <a:solidFill>
                  <a:schemeClr val="tx1"/>
                </a:solidFill>
                <a:latin typeface="Arial" panose="020B0604020202020204" pitchFamily="34" charset="0"/>
                <a:cs typeface="Arial" panose="020B0604020202020204" pitchFamily="34" charset="0"/>
              </a:rPr>
              <a:t>. Which of the following, if any, could increase your risk of developing a blood clot? (select all that </a:t>
            </a:r>
            <a:r>
              <a:rPr lang="en-US" sz="800" dirty="0" smtClean="0">
                <a:solidFill>
                  <a:schemeClr val="tx1"/>
                </a:solidFill>
                <a:latin typeface="Arial" panose="020B0604020202020204" pitchFamily="34" charset="0"/>
                <a:cs typeface="Arial" panose="020B0604020202020204" pitchFamily="34" charset="0"/>
              </a:rPr>
              <a:t>apply)</a:t>
            </a:r>
            <a:endParaRPr lang="en-US" sz="800" dirty="0">
              <a:solidFill>
                <a:schemeClr val="tx1"/>
              </a:solidFill>
              <a:latin typeface="Arial" panose="020B0604020202020204" pitchFamily="34" charset="0"/>
              <a:cs typeface="Arial" panose="020B0604020202020204" pitchFamily="34" charset="0"/>
            </a:endParaRPr>
          </a:p>
        </p:txBody>
      </p:sp>
      <p:sp>
        <p:nvSpPr>
          <p:cNvPr id="162" name="TextBox 161"/>
          <p:cNvSpPr txBox="1"/>
          <p:nvPr/>
        </p:nvSpPr>
        <p:spPr>
          <a:xfrm>
            <a:off x="6019800" y="4191000"/>
            <a:ext cx="2388781"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^Actual Blood Clot Risk Factors</a:t>
            </a:r>
            <a:endParaRPr lang="en-US" sz="1200" dirty="0">
              <a:solidFill>
                <a:schemeClr val="tx1"/>
              </a:solidFill>
              <a:latin typeface="Arial" panose="020B0604020202020204" pitchFamily="34" charset="0"/>
              <a:cs typeface="Arial" panose="020B0604020202020204" pitchFamily="34" charset="0"/>
            </a:endParaRPr>
          </a:p>
        </p:txBody>
      </p:sp>
      <p:sp>
        <p:nvSpPr>
          <p:cNvPr id="163" name="TextBox 162"/>
          <p:cNvSpPr txBox="1"/>
          <p:nvPr/>
        </p:nvSpPr>
        <p:spPr>
          <a:xfrm>
            <a:off x="6030934" y="4437605"/>
            <a:ext cx="2655734"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#Incorrect Blood Clot Risk Factors</a:t>
            </a:r>
            <a:endParaRPr lang="en-US" sz="1200" dirty="0">
              <a:solidFill>
                <a:schemeClr val="tx1"/>
              </a:solidFill>
              <a:latin typeface="Arial" panose="020B0604020202020204" pitchFamily="34" charset="0"/>
              <a:cs typeface="Arial" panose="020B0604020202020204" pitchFamily="34" charset="0"/>
            </a:endParaRPr>
          </a:p>
        </p:txBody>
      </p:sp>
      <p:sp>
        <p:nvSpPr>
          <p:cNvPr id="116" name="Title 1"/>
          <p:cNvSpPr txBox="1">
            <a:spLocks/>
          </p:cNvSpPr>
          <p:nvPr/>
        </p:nvSpPr>
        <p:spPr>
          <a:xfrm>
            <a:off x="63611" y="139465"/>
            <a:ext cx="9008828"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Knowledge of Increased Risk Factors for Blood Clots</a:t>
            </a:r>
            <a:endParaRPr lang="en-US" sz="2400" kern="0" dirty="0"/>
          </a:p>
        </p:txBody>
      </p:sp>
      <p:sp>
        <p:nvSpPr>
          <p:cNvPr id="117" name="TextBox 116"/>
          <p:cNvSpPr txBox="1"/>
          <p:nvPr/>
        </p:nvSpPr>
        <p:spPr>
          <a:xfrm>
            <a:off x="1657047" y="690765"/>
            <a:ext cx="6008018" cy="338554"/>
          </a:xfrm>
          <a:prstGeom prst="rect">
            <a:avLst/>
          </a:prstGeom>
          <a:noFill/>
        </p:spPr>
        <p:txBody>
          <a:bodyPr wrap="square" rtlCol="0">
            <a:spAutoFit/>
          </a:bodyPr>
          <a:lstStyle/>
          <a:p>
            <a:pPr algn="ctr"/>
            <a:r>
              <a:rPr lang="en-US" sz="1600" i="1" dirty="0" smtClean="0">
                <a:solidFill>
                  <a:schemeClr val="tx1"/>
                </a:solidFill>
                <a:latin typeface="Arial" panose="020B0604020202020204" pitchFamily="34" charset="0"/>
                <a:cs typeface="Arial" panose="020B0604020202020204" pitchFamily="34" charset="0"/>
              </a:rPr>
              <a:t>Among Adults 18+</a:t>
            </a:r>
            <a:endParaRPr lang="en-US" sz="1400" i="1" dirty="0">
              <a:solidFill>
                <a:schemeClr val="tx1"/>
              </a:solidFill>
              <a:latin typeface="Arial" panose="020B0604020202020204" pitchFamily="34" charset="0"/>
              <a:cs typeface="Arial" panose="020B0604020202020204" pitchFamily="34" charset="0"/>
            </a:endParaRPr>
          </a:p>
        </p:txBody>
      </p:sp>
      <p:pic>
        <p:nvPicPr>
          <p:cNvPr id="101" name="Picture 100"/>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327550" y="139465"/>
            <a:ext cx="612648" cy="612648"/>
          </a:xfrm>
          <a:prstGeom prst="rect">
            <a:avLst/>
          </a:prstGeom>
        </p:spPr>
      </p:pic>
      <p:sp>
        <p:nvSpPr>
          <p:cNvPr id="103" name="TextBox 102"/>
          <p:cNvSpPr txBox="1"/>
          <p:nvPr/>
        </p:nvSpPr>
        <p:spPr>
          <a:xfrm>
            <a:off x="5235065" y="1584347"/>
            <a:ext cx="263214" cy="246221"/>
          </a:xfrm>
          <a:prstGeom prst="rect">
            <a:avLst/>
          </a:prstGeom>
          <a:noFill/>
        </p:spPr>
        <p:txBody>
          <a:bodyPr wrap="none" rtlCol="0">
            <a:spAutoFit/>
          </a:bodyPr>
          <a:lstStyle/>
          <a:p>
            <a:r>
              <a:rPr lang="en-US" sz="1000" dirty="0">
                <a:solidFill>
                  <a:schemeClr val="tx1"/>
                </a:solidFill>
              </a:rPr>
              <a:t>D</a:t>
            </a:r>
          </a:p>
        </p:txBody>
      </p:sp>
      <p:grpSp>
        <p:nvGrpSpPr>
          <p:cNvPr id="105" name="Group 104"/>
          <p:cNvGrpSpPr/>
          <p:nvPr/>
        </p:nvGrpSpPr>
        <p:grpSpPr>
          <a:xfrm>
            <a:off x="140475" y="2498806"/>
            <a:ext cx="3670856" cy="1355960"/>
            <a:chOff x="139144" y="730015"/>
            <a:chExt cx="3670856" cy="1355960"/>
          </a:xfrm>
        </p:grpSpPr>
        <p:graphicFrame>
          <p:nvGraphicFramePr>
            <p:cNvPr id="106" name="Chart 105"/>
            <p:cNvGraphicFramePr/>
            <p:nvPr>
              <p:extLst>
                <p:ext uri="{D42A27DB-BD31-4B8C-83A1-F6EECF244321}">
                  <p14:modId xmlns:p14="http://schemas.microsoft.com/office/powerpoint/2010/main" val="3957548587"/>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8"/>
            </a:graphicData>
          </a:graphic>
        </p:graphicFrame>
        <p:cxnSp>
          <p:nvCxnSpPr>
            <p:cNvPr id="107" name="Straight Connector 10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8" name="Straight Connector 10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9" name="TextBox 108"/>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110" name="TextBox 109"/>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111" name="TextBox 110"/>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112" name="TextBox 111"/>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113" name="TextBox 112"/>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smtClean="0">
                  <a:solidFill>
                    <a:srgbClr val="000000"/>
                  </a:solidFill>
                  <a:latin typeface="Arial" panose="020B0604020202020204" pitchFamily="34" charset="0"/>
                  <a:cs typeface="Arial" panose="020B0604020202020204" pitchFamily="34" charset="0"/>
                </a:rPr>
                <a:t>Cancer^</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114" name="Group 113"/>
          <p:cNvGrpSpPr/>
          <p:nvPr/>
        </p:nvGrpSpPr>
        <p:grpSpPr>
          <a:xfrm>
            <a:off x="666943" y="2760530"/>
            <a:ext cx="255198" cy="990759"/>
            <a:chOff x="665612" y="1487039"/>
            <a:chExt cx="255198" cy="990759"/>
          </a:xfrm>
        </p:grpSpPr>
        <p:sp>
          <p:nvSpPr>
            <p:cNvPr id="115" name="TextBox 114"/>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18" name="TextBox 117"/>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19" name="TextBox 118"/>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20" name="TextBox 119"/>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21" name="TextBox 120"/>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22" name="TextBox 121"/>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spTree>
    <p:extLst>
      <p:ext uri="{BB962C8B-B14F-4D97-AF65-F5344CB8AC3E}">
        <p14:creationId xmlns:p14="http://schemas.microsoft.com/office/powerpoint/2010/main" val="3931337573"/>
      </p:ext>
    </p:extLst>
  </p:cSld>
  <p:clrMapOvr>
    <a:masterClrMapping/>
  </p:clrMapOvr>
  <p:timing>
    <p:tnLst>
      <p:par>
        <p:cTn id="1" dur="indefinite" restart="never" nodeType="tmRoot"/>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9" name="Chart 78"/>
          <p:cNvGraphicFramePr/>
          <p:nvPr>
            <p:extLst>
              <p:ext uri="{D42A27DB-BD31-4B8C-83A1-F6EECF244321}">
                <p14:modId xmlns:p14="http://schemas.microsoft.com/office/powerpoint/2010/main" val="854606838"/>
              </p:ext>
            </p:extLst>
          </p:nvPr>
        </p:nvGraphicFramePr>
        <p:xfrm>
          <a:off x="4548785" y="3662505"/>
          <a:ext cx="4611756" cy="17185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9" name="Chart 58"/>
          <p:cNvGraphicFramePr/>
          <p:nvPr>
            <p:extLst>
              <p:ext uri="{D42A27DB-BD31-4B8C-83A1-F6EECF244321}">
                <p14:modId xmlns:p14="http://schemas.microsoft.com/office/powerpoint/2010/main" val="449999400"/>
              </p:ext>
            </p:extLst>
          </p:nvPr>
        </p:nvGraphicFramePr>
        <p:xfrm>
          <a:off x="-7885" y="4796799"/>
          <a:ext cx="4611756" cy="17185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 name="Chart 49"/>
          <p:cNvGraphicFramePr/>
          <p:nvPr>
            <p:extLst>
              <p:ext uri="{D42A27DB-BD31-4B8C-83A1-F6EECF244321}">
                <p14:modId xmlns:p14="http://schemas.microsoft.com/office/powerpoint/2010/main" val="951025637"/>
              </p:ext>
            </p:extLst>
          </p:nvPr>
        </p:nvGraphicFramePr>
        <p:xfrm>
          <a:off x="0" y="2937065"/>
          <a:ext cx="4611756" cy="17185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 name="Chart 3"/>
          <p:cNvGraphicFramePr/>
          <p:nvPr>
            <p:extLst>
              <p:ext uri="{D42A27DB-BD31-4B8C-83A1-F6EECF244321}">
                <p14:modId xmlns:p14="http://schemas.microsoft.com/office/powerpoint/2010/main" val="3780633906"/>
              </p:ext>
            </p:extLst>
          </p:nvPr>
        </p:nvGraphicFramePr>
        <p:xfrm>
          <a:off x="0" y="1223494"/>
          <a:ext cx="4611756" cy="1718500"/>
        </p:xfrm>
        <a:graphic>
          <a:graphicData uri="http://schemas.openxmlformats.org/drawingml/2006/chart">
            <c:chart xmlns:c="http://schemas.openxmlformats.org/drawingml/2006/chart" xmlns:r="http://schemas.openxmlformats.org/officeDocument/2006/relationships" r:id="rId5"/>
          </a:graphicData>
        </a:graphic>
      </p:graphicFrame>
      <p:sp>
        <p:nvSpPr>
          <p:cNvPr id="8" name="Rectangle 7"/>
          <p:cNvSpPr/>
          <p:nvPr/>
        </p:nvSpPr>
        <p:spPr>
          <a:xfrm>
            <a:off x="75200" y="1178499"/>
            <a:ext cx="5132567" cy="261610"/>
          </a:xfrm>
          <a:prstGeom prst="rect">
            <a:avLst/>
          </a:prstGeom>
        </p:spPr>
        <p:txBody>
          <a:bodyPr wrap="square">
            <a:spAutoFit/>
          </a:bodyPr>
          <a:lstStyle/>
          <a:p>
            <a:r>
              <a:rPr lang="en-US" sz="1100" b="1" dirty="0" smtClean="0">
                <a:solidFill>
                  <a:schemeClr val="tx1"/>
                </a:solidFill>
                <a:latin typeface="Arial" panose="020B0604020202020204" pitchFamily="34" charset="0"/>
                <a:cs typeface="Arial" panose="020B0604020202020204" pitchFamily="34" charset="0"/>
              </a:rPr>
              <a:t>“People </a:t>
            </a:r>
            <a:r>
              <a:rPr lang="en-US" sz="1100" b="1" dirty="0">
                <a:solidFill>
                  <a:schemeClr val="tx1"/>
                </a:solidFill>
                <a:latin typeface="Arial" panose="020B0604020202020204" pitchFamily="34" charset="0"/>
                <a:cs typeface="Arial" panose="020B0604020202020204" pitchFamily="34" charset="0"/>
              </a:rPr>
              <a:t>under 40 years old </a:t>
            </a:r>
            <a:r>
              <a:rPr lang="en-US" sz="1100" b="1" dirty="0" smtClean="0">
                <a:solidFill>
                  <a:schemeClr val="tx1"/>
                </a:solidFill>
                <a:latin typeface="Arial" panose="020B0604020202020204" pitchFamily="34" charset="0"/>
                <a:cs typeface="Arial" panose="020B0604020202020204" pitchFamily="34" charset="0"/>
              </a:rPr>
              <a:t>do </a:t>
            </a:r>
            <a:r>
              <a:rPr lang="en-US" sz="1100" b="1" dirty="0">
                <a:solidFill>
                  <a:schemeClr val="tx1"/>
                </a:solidFill>
                <a:latin typeface="Arial" panose="020B0604020202020204" pitchFamily="34" charset="0"/>
                <a:cs typeface="Arial" panose="020B0604020202020204" pitchFamily="34" charset="0"/>
              </a:rPr>
              <a:t>have to worry about blood </a:t>
            </a:r>
            <a:r>
              <a:rPr lang="en-US" sz="1100" b="1" dirty="0" smtClean="0">
                <a:solidFill>
                  <a:schemeClr val="tx1"/>
                </a:solidFill>
                <a:latin typeface="Arial" panose="020B0604020202020204" pitchFamily="34" charset="0"/>
                <a:cs typeface="Arial" panose="020B0604020202020204" pitchFamily="34" charset="0"/>
              </a:rPr>
              <a:t>clots.” *</a:t>
            </a:r>
            <a:endParaRPr lang="en-US" sz="1100" b="1" dirty="0">
              <a:solidFill>
                <a:schemeClr val="tx1"/>
              </a:solidFill>
              <a:latin typeface="Arial" panose="020B0604020202020204" pitchFamily="34" charset="0"/>
              <a:cs typeface="Arial" panose="020B0604020202020204" pitchFamily="34" charset="0"/>
            </a:endParaRPr>
          </a:p>
        </p:txBody>
      </p:sp>
      <p:sp>
        <p:nvSpPr>
          <p:cNvPr id="10" name="Rounded Rectangle 9"/>
          <p:cNvSpPr/>
          <p:nvPr/>
        </p:nvSpPr>
        <p:spPr bwMode="auto">
          <a:xfrm>
            <a:off x="250882" y="1495252"/>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205</a:t>
            </a:fld>
            <a:r>
              <a:rPr lang="en-US" smtClean="0"/>
              <a:t> -</a:t>
            </a:r>
            <a:endParaRPr lang="en-US"/>
          </a:p>
        </p:txBody>
      </p:sp>
      <p:sp>
        <p:nvSpPr>
          <p:cNvPr id="7" name="Rectangle 6"/>
          <p:cNvSpPr/>
          <p:nvPr/>
        </p:nvSpPr>
        <p:spPr>
          <a:xfrm>
            <a:off x="83490" y="6409630"/>
            <a:ext cx="7366882" cy="338554"/>
          </a:xfrm>
          <a:prstGeom prst="rect">
            <a:avLst/>
          </a:prstGeom>
        </p:spPr>
        <p:txBody>
          <a:bodyPr wrap="square">
            <a:spAutoFit/>
          </a:bodyPr>
          <a:lstStyle/>
          <a:p>
            <a:r>
              <a:rPr lang="en-US" sz="800" dirty="0">
                <a:solidFill>
                  <a:schemeClr val="tx1"/>
                </a:solidFill>
                <a:latin typeface="Arial" panose="020B0604020202020204" pitchFamily="34" charset="0"/>
                <a:cs typeface="Arial" panose="020B0604020202020204" pitchFamily="34" charset="0"/>
              </a:rPr>
              <a:t>Base: All Japan Respondents</a:t>
            </a:r>
            <a:r>
              <a:rPr lang="en-US" sz="800" dirty="0" smtClean="0">
                <a:solidFill>
                  <a:schemeClr val="tx1"/>
                </a:solidFill>
                <a:latin typeface="Arial" panose="020B0604020202020204" pitchFamily="34" charset="0"/>
                <a:cs typeface="Arial" panose="020B0604020202020204" pitchFamily="34" charset="0"/>
              </a:rPr>
              <a:t>. </a:t>
            </a:r>
            <a:r>
              <a:rPr lang="pt-BR" sz="800" dirty="0">
                <a:solidFill>
                  <a:schemeClr val="tx1"/>
                </a:solidFill>
                <a:latin typeface="Arial" panose="020B0604020202020204" pitchFamily="34" charset="0"/>
                <a:cs typeface="Arial" panose="020B0604020202020204" pitchFamily="34" charset="0"/>
              </a:rPr>
              <a:t>Males: 18-39 (n=89), 40-64 (n=253), 65+ (n=125); Females: 18-39 (n=71), 40-64 (n=232), 65+ (n=40)</a:t>
            </a:r>
            <a:endParaRPr lang="en-US" sz="800" dirty="0">
              <a:solidFill>
                <a:schemeClr val="tx1"/>
              </a:solidFill>
              <a:latin typeface="Arial" panose="020B0604020202020204" pitchFamily="34" charset="0"/>
              <a:cs typeface="Arial" panose="020B0604020202020204" pitchFamily="34" charset="0"/>
            </a:endParaRPr>
          </a:p>
          <a:p>
            <a:r>
              <a:rPr lang="en-US" sz="800" dirty="0" smtClean="0">
                <a:solidFill>
                  <a:schemeClr val="tx1"/>
                </a:solidFill>
                <a:latin typeface="Arial" panose="020B0604020202020204" pitchFamily="34" charset="0"/>
                <a:cs typeface="Arial" panose="020B0604020202020204" pitchFamily="34" charset="0"/>
              </a:rPr>
              <a:t>Q9</a:t>
            </a:r>
            <a:r>
              <a:rPr lang="en-US" sz="800" dirty="0">
                <a:solidFill>
                  <a:schemeClr val="tx1"/>
                </a:solidFill>
                <a:latin typeface="Arial" panose="020B0604020202020204" pitchFamily="34" charset="0"/>
                <a:cs typeface="Arial" panose="020B0604020202020204" pitchFamily="34" charset="0"/>
              </a:rPr>
              <a:t>. When it comes to blood clots, how much do you agree or disagree with each of the following statements? </a:t>
            </a:r>
          </a:p>
        </p:txBody>
      </p:sp>
      <p:sp>
        <p:nvSpPr>
          <p:cNvPr id="9" name="Rectangle 8"/>
          <p:cNvSpPr/>
          <p:nvPr/>
        </p:nvSpPr>
        <p:spPr>
          <a:xfrm>
            <a:off x="75200" y="2881408"/>
            <a:ext cx="4322409" cy="261610"/>
          </a:xfrm>
          <a:prstGeom prst="rect">
            <a:avLst/>
          </a:prstGeom>
        </p:spPr>
        <p:txBody>
          <a:bodyPr wrap="square">
            <a:spAutoFit/>
          </a:bodyPr>
          <a:lstStyle/>
          <a:p>
            <a:pPr algn="ctr"/>
            <a:r>
              <a:rPr lang="en-US" sz="1100" b="1" dirty="0" smtClean="0">
                <a:solidFill>
                  <a:schemeClr val="tx1"/>
                </a:solidFill>
                <a:latin typeface="Arial" panose="020B0604020202020204" pitchFamily="34" charset="0"/>
                <a:cs typeface="Arial" panose="020B0604020202020204" pitchFamily="34" charset="0"/>
              </a:rPr>
              <a:t>“Most </a:t>
            </a:r>
            <a:r>
              <a:rPr lang="en-US" sz="1100" b="1" dirty="0">
                <a:solidFill>
                  <a:schemeClr val="tx1"/>
                </a:solidFill>
                <a:latin typeface="Arial" panose="020B0604020202020204" pitchFamily="34" charset="0"/>
                <a:cs typeface="Arial" panose="020B0604020202020204" pitchFamily="34" charset="0"/>
              </a:rPr>
              <a:t>blood clots </a:t>
            </a:r>
            <a:r>
              <a:rPr lang="en-US" sz="1100" b="1" dirty="0" smtClean="0">
                <a:solidFill>
                  <a:schemeClr val="tx1"/>
                </a:solidFill>
                <a:latin typeface="Arial" panose="020B0604020202020204" pitchFamily="34" charset="0"/>
                <a:cs typeface="Arial" panose="020B0604020202020204" pitchFamily="34" charset="0"/>
              </a:rPr>
              <a:t>can </a:t>
            </a:r>
            <a:r>
              <a:rPr lang="en-US" sz="1100" b="1" dirty="0">
                <a:solidFill>
                  <a:schemeClr val="tx1"/>
                </a:solidFill>
                <a:latin typeface="Arial" panose="020B0604020202020204" pitchFamily="34" charset="0"/>
                <a:cs typeface="Arial" panose="020B0604020202020204" pitchFamily="34" charset="0"/>
              </a:rPr>
              <a:t>be </a:t>
            </a:r>
            <a:r>
              <a:rPr lang="en-US" sz="1100" b="1" dirty="0" smtClean="0">
                <a:solidFill>
                  <a:schemeClr val="tx1"/>
                </a:solidFill>
                <a:latin typeface="Arial" panose="020B0604020202020204" pitchFamily="34" charset="0"/>
                <a:cs typeface="Arial" panose="020B0604020202020204" pitchFamily="34" charset="0"/>
              </a:rPr>
              <a:t>prevented.” *</a:t>
            </a:r>
            <a:endParaRPr lang="en-US" sz="1100" b="1" dirty="0">
              <a:solidFill>
                <a:schemeClr val="tx1"/>
              </a:solidFill>
              <a:latin typeface="Arial" panose="020B0604020202020204" pitchFamily="34" charset="0"/>
              <a:cs typeface="Arial" panose="020B0604020202020204" pitchFamily="34" charset="0"/>
            </a:endParaRPr>
          </a:p>
        </p:txBody>
      </p:sp>
      <p:sp>
        <p:nvSpPr>
          <p:cNvPr id="11" name="Rectangle 10"/>
          <p:cNvSpPr/>
          <p:nvPr/>
        </p:nvSpPr>
        <p:spPr>
          <a:xfrm>
            <a:off x="75201" y="4627831"/>
            <a:ext cx="4322408" cy="430887"/>
          </a:xfrm>
          <a:prstGeom prst="rect">
            <a:avLst/>
          </a:prstGeom>
        </p:spPr>
        <p:txBody>
          <a:bodyPr wrap="square">
            <a:spAutoFit/>
          </a:bodyPr>
          <a:lstStyle/>
          <a:p>
            <a:pPr algn="ctr"/>
            <a:r>
              <a:rPr lang="en-US" sz="1100" b="1" dirty="0" smtClean="0">
                <a:solidFill>
                  <a:schemeClr val="tx1"/>
                </a:solidFill>
                <a:latin typeface="Arial" panose="020B0604020202020204" pitchFamily="34" charset="0"/>
                <a:cs typeface="Arial" panose="020B0604020202020204" pitchFamily="34" charset="0"/>
              </a:rPr>
              <a:t>“It is </a:t>
            </a:r>
            <a:r>
              <a:rPr lang="en-US" sz="1100" b="1" dirty="0">
                <a:solidFill>
                  <a:schemeClr val="tx1"/>
                </a:solidFill>
                <a:latin typeface="Arial" panose="020B0604020202020204" pitchFamily="34" charset="0"/>
                <a:cs typeface="Arial" panose="020B0604020202020204" pitchFamily="34" charset="0"/>
              </a:rPr>
              <a:t>likely that a blood clot in the leg left untreated can travel to your </a:t>
            </a:r>
            <a:r>
              <a:rPr lang="en-US" sz="1100" b="1" dirty="0" smtClean="0">
                <a:solidFill>
                  <a:schemeClr val="tx1"/>
                </a:solidFill>
                <a:latin typeface="Arial" panose="020B0604020202020204" pitchFamily="34" charset="0"/>
                <a:cs typeface="Arial" panose="020B0604020202020204" pitchFamily="34" charset="0"/>
              </a:rPr>
              <a:t>lungs.” *</a:t>
            </a:r>
            <a:endParaRPr lang="en-US" sz="1100" b="1" dirty="0">
              <a:solidFill>
                <a:schemeClr val="tx1"/>
              </a:solidFill>
              <a:latin typeface="Arial" panose="020B0604020202020204" pitchFamily="34" charset="0"/>
              <a:cs typeface="Arial" panose="020B0604020202020204" pitchFamily="34" charset="0"/>
            </a:endParaRPr>
          </a:p>
        </p:txBody>
      </p:sp>
      <p:sp>
        <p:nvSpPr>
          <p:cNvPr id="38" name="Title 1"/>
          <p:cNvSpPr txBox="1">
            <a:spLocks/>
          </p:cNvSpPr>
          <p:nvPr/>
        </p:nvSpPr>
        <p:spPr>
          <a:xfrm>
            <a:off x="63611" y="139465"/>
            <a:ext cx="9008828"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800" kern="0" dirty="0" smtClean="0"/>
              <a:t>Blood Clot Fact Statements</a:t>
            </a:r>
            <a:endParaRPr lang="en-US" sz="2800" kern="0" dirty="0"/>
          </a:p>
        </p:txBody>
      </p:sp>
      <p:cxnSp>
        <p:nvCxnSpPr>
          <p:cNvPr id="40" name="Straight Connector 39"/>
          <p:cNvCxnSpPr/>
          <p:nvPr/>
        </p:nvCxnSpPr>
        <p:spPr bwMode="auto">
          <a:xfrm>
            <a:off x="266784" y="1904923"/>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Straight Connector 40"/>
          <p:cNvCxnSpPr/>
          <p:nvPr/>
        </p:nvCxnSpPr>
        <p:spPr bwMode="auto">
          <a:xfrm>
            <a:off x="266784" y="2367429"/>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3" name="TextBox 42"/>
          <p:cNvSpPr txBox="1"/>
          <p:nvPr/>
        </p:nvSpPr>
        <p:spPr>
          <a:xfrm>
            <a:off x="67588" y="1496233"/>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18-39</a:t>
            </a:r>
            <a:endParaRPr lang="en-US" sz="900" b="1" i="1" dirty="0">
              <a:latin typeface="Arial" panose="020B0604020202020204" pitchFamily="34" charset="0"/>
              <a:cs typeface="Arial" panose="020B0604020202020204" pitchFamily="34" charset="0"/>
            </a:endParaRPr>
          </a:p>
        </p:txBody>
      </p:sp>
      <p:sp>
        <p:nvSpPr>
          <p:cNvPr id="46" name="Rounded Rectangle 45"/>
          <p:cNvSpPr/>
          <p:nvPr/>
        </p:nvSpPr>
        <p:spPr bwMode="auto">
          <a:xfrm>
            <a:off x="250882" y="1960346"/>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47" name="TextBox 46"/>
          <p:cNvSpPr txBox="1"/>
          <p:nvPr/>
        </p:nvSpPr>
        <p:spPr>
          <a:xfrm>
            <a:off x="67588" y="1969278"/>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40-64</a:t>
            </a:r>
            <a:endParaRPr lang="en-US" sz="900" b="1" i="1" dirty="0">
              <a:latin typeface="Arial" panose="020B0604020202020204" pitchFamily="34" charset="0"/>
              <a:cs typeface="Arial" panose="020B0604020202020204" pitchFamily="34" charset="0"/>
            </a:endParaRPr>
          </a:p>
        </p:txBody>
      </p:sp>
      <p:sp>
        <p:nvSpPr>
          <p:cNvPr id="48" name="Rounded Rectangle 47"/>
          <p:cNvSpPr/>
          <p:nvPr/>
        </p:nvSpPr>
        <p:spPr bwMode="auto">
          <a:xfrm>
            <a:off x="278711" y="2433506"/>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49" name="TextBox 48"/>
          <p:cNvSpPr txBox="1"/>
          <p:nvPr/>
        </p:nvSpPr>
        <p:spPr>
          <a:xfrm>
            <a:off x="87466" y="2442438"/>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65+</a:t>
            </a:r>
            <a:endParaRPr lang="en-US" sz="900" b="1" i="1" dirty="0">
              <a:latin typeface="Arial" panose="020B0604020202020204" pitchFamily="34" charset="0"/>
              <a:cs typeface="Arial" panose="020B0604020202020204" pitchFamily="34" charset="0"/>
            </a:endParaRPr>
          </a:p>
        </p:txBody>
      </p:sp>
      <p:sp>
        <p:nvSpPr>
          <p:cNvPr id="51" name="Rounded Rectangle 50"/>
          <p:cNvSpPr/>
          <p:nvPr/>
        </p:nvSpPr>
        <p:spPr bwMode="auto">
          <a:xfrm>
            <a:off x="250882" y="3208823"/>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cxnSp>
        <p:nvCxnSpPr>
          <p:cNvPr id="52" name="Straight Connector 51"/>
          <p:cNvCxnSpPr/>
          <p:nvPr/>
        </p:nvCxnSpPr>
        <p:spPr bwMode="auto">
          <a:xfrm>
            <a:off x="266784" y="3618494"/>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3" name="Straight Connector 52"/>
          <p:cNvCxnSpPr/>
          <p:nvPr/>
        </p:nvCxnSpPr>
        <p:spPr bwMode="auto">
          <a:xfrm>
            <a:off x="266784" y="4081000"/>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4" name="TextBox 53"/>
          <p:cNvSpPr txBox="1"/>
          <p:nvPr/>
        </p:nvSpPr>
        <p:spPr>
          <a:xfrm>
            <a:off x="67588" y="3209804"/>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18-39</a:t>
            </a:r>
            <a:endParaRPr lang="en-US" sz="900" b="1" i="1" dirty="0">
              <a:latin typeface="Arial" panose="020B0604020202020204" pitchFamily="34" charset="0"/>
              <a:cs typeface="Arial" panose="020B0604020202020204" pitchFamily="34" charset="0"/>
            </a:endParaRPr>
          </a:p>
        </p:txBody>
      </p:sp>
      <p:sp>
        <p:nvSpPr>
          <p:cNvPr id="55" name="Rounded Rectangle 54"/>
          <p:cNvSpPr/>
          <p:nvPr/>
        </p:nvSpPr>
        <p:spPr bwMode="auto">
          <a:xfrm>
            <a:off x="250882" y="3673917"/>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56" name="TextBox 55"/>
          <p:cNvSpPr txBox="1"/>
          <p:nvPr/>
        </p:nvSpPr>
        <p:spPr>
          <a:xfrm>
            <a:off x="67588" y="3682849"/>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40-64</a:t>
            </a:r>
            <a:endParaRPr lang="en-US" sz="900" b="1" i="1" dirty="0">
              <a:latin typeface="Arial" panose="020B0604020202020204" pitchFamily="34" charset="0"/>
              <a:cs typeface="Arial" panose="020B0604020202020204" pitchFamily="34" charset="0"/>
            </a:endParaRPr>
          </a:p>
        </p:txBody>
      </p:sp>
      <p:sp>
        <p:nvSpPr>
          <p:cNvPr id="57" name="Rounded Rectangle 56"/>
          <p:cNvSpPr/>
          <p:nvPr/>
        </p:nvSpPr>
        <p:spPr bwMode="auto">
          <a:xfrm>
            <a:off x="278711" y="4147077"/>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58" name="TextBox 57"/>
          <p:cNvSpPr txBox="1"/>
          <p:nvPr/>
        </p:nvSpPr>
        <p:spPr>
          <a:xfrm>
            <a:off x="87466" y="4156009"/>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65+</a:t>
            </a:r>
            <a:endParaRPr lang="en-US" sz="900" b="1" i="1" dirty="0">
              <a:latin typeface="Arial" panose="020B0604020202020204" pitchFamily="34" charset="0"/>
              <a:cs typeface="Arial" panose="020B0604020202020204" pitchFamily="34" charset="0"/>
            </a:endParaRPr>
          </a:p>
        </p:txBody>
      </p:sp>
      <p:sp>
        <p:nvSpPr>
          <p:cNvPr id="60" name="Rounded Rectangle 59"/>
          <p:cNvSpPr/>
          <p:nvPr/>
        </p:nvSpPr>
        <p:spPr bwMode="auto">
          <a:xfrm>
            <a:off x="242997" y="5068557"/>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cxnSp>
        <p:nvCxnSpPr>
          <p:cNvPr id="61" name="Straight Connector 60"/>
          <p:cNvCxnSpPr/>
          <p:nvPr/>
        </p:nvCxnSpPr>
        <p:spPr bwMode="auto">
          <a:xfrm>
            <a:off x="258899" y="5478228"/>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2" name="Straight Connector 61"/>
          <p:cNvCxnSpPr/>
          <p:nvPr/>
        </p:nvCxnSpPr>
        <p:spPr bwMode="auto">
          <a:xfrm>
            <a:off x="258899" y="5940734"/>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3" name="TextBox 62"/>
          <p:cNvSpPr txBox="1"/>
          <p:nvPr/>
        </p:nvSpPr>
        <p:spPr>
          <a:xfrm>
            <a:off x="59703" y="5069538"/>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18-39</a:t>
            </a:r>
            <a:endParaRPr lang="en-US" sz="900" b="1" i="1" dirty="0">
              <a:latin typeface="Arial" panose="020B0604020202020204" pitchFamily="34" charset="0"/>
              <a:cs typeface="Arial" panose="020B0604020202020204" pitchFamily="34" charset="0"/>
            </a:endParaRPr>
          </a:p>
        </p:txBody>
      </p:sp>
      <p:sp>
        <p:nvSpPr>
          <p:cNvPr id="64" name="Rounded Rectangle 63"/>
          <p:cNvSpPr/>
          <p:nvPr/>
        </p:nvSpPr>
        <p:spPr bwMode="auto">
          <a:xfrm>
            <a:off x="242997" y="5533651"/>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65" name="TextBox 64"/>
          <p:cNvSpPr txBox="1"/>
          <p:nvPr/>
        </p:nvSpPr>
        <p:spPr>
          <a:xfrm>
            <a:off x="59703" y="5542583"/>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40-64</a:t>
            </a:r>
            <a:endParaRPr lang="en-US" sz="900" b="1" i="1" dirty="0">
              <a:latin typeface="Arial" panose="020B0604020202020204" pitchFamily="34" charset="0"/>
              <a:cs typeface="Arial" panose="020B0604020202020204" pitchFamily="34" charset="0"/>
            </a:endParaRPr>
          </a:p>
        </p:txBody>
      </p:sp>
      <p:sp>
        <p:nvSpPr>
          <p:cNvPr id="66" name="Rounded Rectangle 65"/>
          <p:cNvSpPr/>
          <p:nvPr/>
        </p:nvSpPr>
        <p:spPr bwMode="auto">
          <a:xfrm>
            <a:off x="270826" y="6006811"/>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67" name="TextBox 66"/>
          <p:cNvSpPr txBox="1"/>
          <p:nvPr/>
        </p:nvSpPr>
        <p:spPr>
          <a:xfrm>
            <a:off x="79581" y="6015743"/>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65+</a:t>
            </a:r>
            <a:endParaRPr lang="en-US" sz="900" b="1" i="1" dirty="0">
              <a:latin typeface="Arial" panose="020B0604020202020204" pitchFamily="34" charset="0"/>
              <a:cs typeface="Arial" panose="020B0604020202020204" pitchFamily="34" charset="0"/>
            </a:endParaRPr>
          </a:p>
        </p:txBody>
      </p:sp>
      <p:sp>
        <p:nvSpPr>
          <p:cNvPr id="68" name="Rectangle 67"/>
          <p:cNvSpPr/>
          <p:nvPr/>
        </p:nvSpPr>
        <p:spPr>
          <a:xfrm>
            <a:off x="5207768" y="1643246"/>
            <a:ext cx="3737450" cy="430887"/>
          </a:xfrm>
          <a:prstGeom prst="rect">
            <a:avLst/>
          </a:prstGeom>
        </p:spPr>
        <p:txBody>
          <a:bodyPr wrap="square">
            <a:spAutoFit/>
          </a:bodyPr>
          <a:lstStyle/>
          <a:p>
            <a:pPr algn="ctr"/>
            <a:r>
              <a:rPr lang="en-US" sz="1100" b="1" dirty="0" smtClean="0">
                <a:solidFill>
                  <a:schemeClr val="tx1"/>
                </a:solidFill>
                <a:latin typeface="Arial" panose="020B0604020202020204" pitchFamily="34" charset="0"/>
                <a:cs typeface="Arial" panose="020B0604020202020204" pitchFamily="34" charset="0"/>
              </a:rPr>
              <a:t>“Having </a:t>
            </a:r>
            <a:r>
              <a:rPr lang="en-US" sz="1100" b="1" dirty="0">
                <a:solidFill>
                  <a:schemeClr val="tx1"/>
                </a:solidFill>
                <a:latin typeface="Arial" panose="020B0604020202020204" pitchFamily="34" charset="0"/>
                <a:cs typeface="Arial" panose="020B0604020202020204" pitchFamily="34" charset="0"/>
              </a:rPr>
              <a:t>a blood clot </a:t>
            </a:r>
            <a:r>
              <a:rPr lang="en-US" sz="1100" b="1" dirty="0" smtClean="0">
                <a:solidFill>
                  <a:schemeClr val="tx1"/>
                </a:solidFill>
                <a:latin typeface="Arial" panose="020B0604020202020204" pitchFamily="34" charset="0"/>
                <a:cs typeface="Arial" panose="020B0604020202020204" pitchFamily="34" charset="0"/>
              </a:rPr>
              <a:t>is </a:t>
            </a:r>
            <a:r>
              <a:rPr lang="en-US" sz="1100" b="1" dirty="0">
                <a:solidFill>
                  <a:schemeClr val="tx1"/>
                </a:solidFill>
                <a:latin typeface="Arial" panose="020B0604020202020204" pitchFamily="34" charset="0"/>
                <a:cs typeface="Arial" panose="020B0604020202020204" pitchFamily="34" charset="0"/>
              </a:rPr>
              <a:t>considered </a:t>
            </a:r>
            <a:r>
              <a:rPr lang="en-US" sz="1100" b="1" dirty="0" smtClean="0">
                <a:solidFill>
                  <a:schemeClr val="tx1"/>
                </a:solidFill>
                <a:latin typeface="Arial" panose="020B0604020202020204" pitchFamily="34" charset="0"/>
                <a:cs typeface="Arial" panose="020B0604020202020204" pitchFamily="34" charset="0"/>
              </a:rPr>
              <a:t>a</a:t>
            </a:r>
          </a:p>
          <a:p>
            <a:pPr algn="ctr"/>
            <a:r>
              <a:rPr lang="en-US" sz="1100" b="1" dirty="0" smtClean="0">
                <a:solidFill>
                  <a:schemeClr val="tx1"/>
                </a:solidFill>
                <a:latin typeface="Arial" panose="020B0604020202020204" pitchFamily="34" charset="0"/>
                <a:cs typeface="Arial" panose="020B0604020202020204" pitchFamily="34" charset="0"/>
              </a:rPr>
              <a:t>medical emergency.” *</a:t>
            </a:r>
            <a:endParaRPr lang="en-US" sz="1100" b="1" dirty="0">
              <a:solidFill>
                <a:schemeClr val="tx1"/>
              </a:solidFill>
              <a:latin typeface="Arial" panose="020B0604020202020204" pitchFamily="34" charset="0"/>
              <a:cs typeface="Arial" panose="020B0604020202020204" pitchFamily="34" charset="0"/>
            </a:endParaRPr>
          </a:p>
        </p:txBody>
      </p:sp>
      <p:sp>
        <p:nvSpPr>
          <p:cNvPr id="69" name="Rectangle 68"/>
          <p:cNvSpPr/>
          <p:nvPr/>
        </p:nvSpPr>
        <p:spPr>
          <a:xfrm>
            <a:off x="5207769" y="3631554"/>
            <a:ext cx="3669532" cy="261610"/>
          </a:xfrm>
          <a:prstGeom prst="rect">
            <a:avLst/>
          </a:prstGeom>
        </p:spPr>
        <p:txBody>
          <a:bodyPr wrap="square">
            <a:spAutoFit/>
          </a:bodyPr>
          <a:lstStyle/>
          <a:p>
            <a:pPr algn="ctr"/>
            <a:r>
              <a:rPr lang="en-US" sz="1100" b="1" dirty="0" smtClean="0">
                <a:solidFill>
                  <a:schemeClr val="tx1"/>
                </a:solidFill>
                <a:latin typeface="Arial" panose="020B0604020202020204" pitchFamily="34" charset="0"/>
                <a:cs typeface="Arial" panose="020B0604020202020204" pitchFamily="34" charset="0"/>
              </a:rPr>
              <a:t>“Blood </a:t>
            </a:r>
            <a:r>
              <a:rPr lang="en-US" sz="1100" b="1" dirty="0">
                <a:solidFill>
                  <a:schemeClr val="tx1"/>
                </a:solidFill>
                <a:latin typeface="Arial" panose="020B0604020202020204" pitchFamily="34" charset="0"/>
                <a:cs typeface="Arial" panose="020B0604020202020204" pitchFamily="34" charset="0"/>
              </a:rPr>
              <a:t>clots can cause </a:t>
            </a:r>
            <a:r>
              <a:rPr lang="en-US" sz="1100" b="1" dirty="0" smtClean="0">
                <a:solidFill>
                  <a:schemeClr val="tx1"/>
                </a:solidFill>
                <a:latin typeface="Arial" panose="020B0604020202020204" pitchFamily="34" charset="0"/>
                <a:cs typeface="Arial" panose="020B0604020202020204" pitchFamily="34" charset="0"/>
              </a:rPr>
              <a:t>death.”</a:t>
            </a:r>
            <a:endParaRPr lang="en-US" sz="1100" b="1" dirty="0">
              <a:solidFill>
                <a:schemeClr val="tx1"/>
              </a:solidFill>
              <a:latin typeface="Arial" panose="020B0604020202020204" pitchFamily="34" charset="0"/>
              <a:cs typeface="Arial" panose="020B0604020202020204" pitchFamily="34" charset="0"/>
            </a:endParaRPr>
          </a:p>
        </p:txBody>
      </p:sp>
      <p:graphicFrame>
        <p:nvGraphicFramePr>
          <p:cNvPr id="70" name="Chart 69"/>
          <p:cNvGraphicFramePr/>
          <p:nvPr>
            <p:extLst>
              <p:ext uri="{D42A27DB-BD31-4B8C-83A1-F6EECF244321}">
                <p14:modId xmlns:p14="http://schemas.microsoft.com/office/powerpoint/2010/main" val="1062524578"/>
              </p:ext>
            </p:extLst>
          </p:nvPr>
        </p:nvGraphicFramePr>
        <p:xfrm>
          <a:off x="4528520" y="1845096"/>
          <a:ext cx="4611756" cy="1718500"/>
        </p:xfrm>
        <a:graphic>
          <a:graphicData uri="http://schemas.openxmlformats.org/drawingml/2006/chart">
            <c:chart xmlns:c="http://schemas.openxmlformats.org/drawingml/2006/chart" xmlns:r="http://schemas.openxmlformats.org/officeDocument/2006/relationships" r:id="rId6"/>
          </a:graphicData>
        </a:graphic>
      </p:graphicFrame>
      <p:sp>
        <p:nvSpPr>
          <p:cNvPr id="71" name="Rounded Rectangle 70"/>
          <p:cNvSpPr/>
          <p:nvPr/>
        </p:nvSpPr>
        <p:spPr bwMode="auto">
          <a:xfrm>
            <a:off x="4779402" y="2116854"/>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cxnSp>
        <p:nvCxnSpPr>
          <p:cNvPr id="72" name="Straight Connector 71"/>
          <p:cNvCxnSpPr/>
          <p:nvPr/>
        </p:nvCxnSpPr>
        <p:spPr bwMode="auto">
          <a:xfrm>
            <a:off x="4795304" y="2526525"/>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 name="Straight Connector 72"/>
          <p:cNvCxnSpPr/>
          <p:nvPr/>
        </p:nvCxnSpPr>
        <p:spPr bwMode="auto">
          <a:xfrm>
            <a:off x="4795304" y="2989031"/>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TextBox 73"/>
          <p:cNvSpPr txBox="1"/>
          <p:nvPr/>
        </p:nvSpPr>
        <p:spPr>
          <a:xfrm>
            <a:off x="4596108" y="2086031"/>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18-39</a:t>
            </a:r>
            <a:endParaRPr lang="en-US" sz="900" b="1" i="1" dirty="0">
              <a:latin typeface="Arial" panose="020B0604020202020204" pitchFamily="34" charset="0"/>
              <a:cs typeface="Arial" panose="020B0604020202020204" pitchFamily="34" charset="0"/>
            </a:endParaRPr>
          </a:p>
        </p:txBody>
      </p:sp>
      <p:sp>
        <p:nvSpPr>
          <p:cNvPr id="75" name="Rounded Rectangle 74"/>
          <p:cNvSpPr/>
          <p:nvPr/>
        </p:nvSpPr>
        <p:spPr bwMode="auto">
          <a:xfrm>
            <a:off x="4779402" y="2581948"/>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76" name="TextBox 75"/>
          <p:cNvSpPr txBox="1"/>
          <p:nvPr/>
        </p:nvSpPr>
        <p:spPr>
          <a:xfrm>
            <a:off x="4596108" y="2559076"/>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40-64</a:t>
            </a:r>
            <a:endParaRPr lang="en-US" sz="900" b="1" i="1" dirty="0">
              <a:latin typeface="Arial" panose="020B0604020202020204" pitchFamily="34" charset="0"/>
              <a:cs typeface="Arial" panose="020B0604020202020204" pitchFamily="34" charset="0"/>
            </a:endParaRPr>
          </a:p>
        </p:txBody>
      </p:sp>
      <p:sp>
        <p:nvSpPr>
          <p:cNvPr id="77" name="Rounded Rectangle 76"/>
          <p:cNvSpPr/>
          <p:nvPr/>
        </p:nvSpPr>
        <p:spPr bwMode="auto">
          <a:xfrm>
            <a:off x="4807231" y="3055108"/>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78" name="TextBox 77"/>
          <p:cNvSpPr txBox="1"/>
          <p:nvPr/>
        </p:nvSpPr>
        <p:spPr>
          <a:xfrm>
            <a:off x="4615986" y="3032236"/>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65+</a:t>
            </a:r>
            <a:endParaRPr lang="en-US" sz="900" b="1" i="1" dirty="0">
              <a:latin typeface="Arial" panose="020B0604020202020204" pitchFamily="34" charset="0"/>
              <a:cs typeface="Arial" panose="020B0604020202020204" pitchFamily="34" charset="0"/>
            </a:endParaRPr>
          </a:p>
        </p:txBody>
      </p:sp>
      <p:sp>
        <p:nvSpPr>
          <p:cNvPr id="80" name="Rounded Rectangle 79"/>
          <p:cNvSpPr/>
          <p:nvPr/>
        </p:nvSpPr>
        <p:spPr bwMode="auto">
          <a:xfrm>
            <a:off x="4799667" y="3934263"/>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cxnSp>
        <p:nvCxnSpPr>
          <p:cNvPr id="81" name="Straight Connector 80"/>
          <p:cNvCxnSpPr/>
          <p:nvPr/>
        </p:nvCxnSpPr>
        <p:spPr bwMode="auto">
          <a:xfrm>
            <a:off x="4815569" y="4343934"/>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2" name="Straight Connector 81"/>
          <p:cNvCxnSpPr/>
          <p:nvPr/>
        </p:nvCxnSpPr>
        <p:spPr bwMode="auto">
          <a:xfrm>
            <a:off x="4815569" y="4806440"/>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3" name="TextBox 82"/>
          <p:cNvSpPr txBox="1"/>
          <p:nvPr/>
        </p:nvSpPr>
        <p:spPr>
          <a:xfrm>
            <a:off x="4616373" y="3903440"/>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18-39</a:t>
            </a:r>
            <a:endParaRPr lang="en-US" sz="900" b="1" i="1" dirty="0">
              <a:latin typeface="Arial" panose="020B0604020202020204" pitchFamily="34" charset="0"/>
              <a:cs typeface="Arial" panose="020B0604020202020204" pitchFamily="34" charset="0"/>
            </a:endParaRPr>
          </a:p>
        </p:txBody>
      </p:sp>
      <p:sp>
        <p:nvSpPr>
          <p:cNvPr id="84" name="Rounded Rectangle 83"/>
          <p:cNvSpPr/>
          <p:nvPr/>
        </p:nvSpPr>
        <p:spPr bwMode="auto">
          <a:xfrm>
            <a:off x="4799667" y="4399357"/>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85" name="TextBox 84"/>
          <p:cNvSpPr txBox="1"/>
          <p:nvPr/>
        </p:nvSpPr>
        <p:spPr>
          <a:xfrm>
            <a:off x="4616373" y="4376485"/>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40-64</a:t>
            </a:r>
            <a:endParaRPr lang="en-US" sz="900" b="1" i="1" dirty="0">
              <a:latin typeface="Arial" panose="020B0604020202020204" pitchFamily="34" charset="0"/>
              <a:cs typeface="Arial" panose="020B0604020202020204" pitchFamily="34" charset="0"/>
            </a:endParaRPr>
          </a:p>
        </p:txBody>
      </p:sp>
      <p:sp>
        <p:nvSpPr>
          <p:cNvPr id="86" name="Rounded Rectangle 85"/>
          <p:cNvSpPr/>
          <p:nvPr/>
        </p:nvSpPr>
        <p:spPr bwMode="auto">
          <a:xfrm>
            <a:off x="4827496" y="4872517"/>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87" name="TextBox 86"/>
          <p:cNvSpPr txBox="1"/>
          <p:nvPr/>
        </p:nvSpPr>
        <p:spPr>
          <a:xfrm>
            <a:off x="4636251" y="4849645"/>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65+</a:t>
            </a:r>
            <a:endParaRPr lang="en-US" sz="900" b="1" i="1" dirty="0">
              <a:latin typeface="Arial" panose="020B0604020202020204" pitchFamily="34" charset="0"/>
              <a:cs typeface="Arial" panose="020B0604020202020204" pitchFamily="34" charset="0"/>
            </a:endParaRPr>
          </a:p>
        </p:txBody>
      </p:sp>
      <p:grpSp>
        <p:nvGrpSpPr>
          <p:cNvPr id="89" name="Group 88"/>
          <p:cNvGrpSpPr/>
          <p:nvPr/>
        </p:nvGrpSpPr>
        <p:grpSpPr>
          <a:xfrm>
            <a:off x="1086718" y="1416045"/>
            <a:ext cx="345039" cy="1531177"/>
            <a:chOff x="665612" y="1487039"/>
            <a:chExt cx="255198" cy="1093911"/>
          </a:xfrm>
        </p:grpSpPr>
        <p:sp>
          <p:nvSpPr>
            <p:cNvPr id="90" name="TextBox 89"/>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91" name="TextBox 90"/>
            <p:cNvSpPr txBox="1"/>
            <p:nvPr/>
          </p:nvSpPr>
          <p:spPr>
            <a:xfrm>
              <a:off x="665612" y="1671653"/>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92" name="TextBox 91"/>
            <p:cNvSpPr txBox="1"/>
            <p:nvPr/>
          </p:nvSpPr>
          <p:spPr>
            <a:xfrm>
              <a:off x="665612" y="184200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93" name="TextBox 92"/>
            <p:cNvSpPr txBox="1"/>
            <p:nvPr/>
          </p:nvSpPr>
          <p:spPr>
            <a:xfrm>
              <a:off x="665612" y="2016747"/>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94" name="TextBox 93"/>
            <p:cNvSpPr txBox="1"/>
            <p:nvPr/>
          </p:nvSpPr>
          <p:spPr>
            <a:xfrm>
              <a:off x="665612" y="2170655"/>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95" name="TextBox 94"/>
            <p:cNvSpPr txBox="1"/>
            <p:nvPr/>
          </p:nvSpPr>
          <p:spPr>
            <a:xfrm>
              <a:off x="665612" y="2350118"/>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96" name="Group 95"/>
          <p:cNvGrpSpPr/>
          <p:nvPr/>
        </p:nvGrpSpPr>
        <p:grpSpPr>
          <a:xfrm>
            <a:off x="1086718" y="3129364"/>
            <a:ext cx="345039" cy="1531177"/>
            <a:chOff x="665612" y="1487039"/>
            <a:chExt cx="255198" cy="1093911"/>
          </a:xfrm>
        </p:grpSpPr>
        <p:sp>
          <p:nvSpPr>
            <p:cNvPr id="97" name="TextBox 96"/>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98" name="TextBox 97"/>
            <p:cNvSpPr txBox="1"/>
            <p:nvPr/>
          </p:nvSpPr>
          <p:spPr>
            <a:xfrm>
              <a:off x="665612" y="1671653"/>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99" name="TextBox 98"/>
            <p:cNvSpPr txBox="1"/>
            <p:nvPr/>
          </p:nvSpPr>
          <p:spPr>
            <a:xfrm>
              <a:off x="665612" y="184200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00" name="TextBox 99"/>
            <p:cNvSpPr txBox="1"/>
            <p:nvPr/>
          </p:nvSpPr>
          <p:spPr>
            <a:xfrm>
              <a:off x="665612" y="2016747"/>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01" name="TextBox 100"/>
            <p:cNvSpPr txBox="1"/>
            <p:nvPr/>
          </p:nvSpPr>
          <p:spPr>
            <a:xfrm>
              <a:off x="665612" y="2170655"/>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02" name="TextBox 101"/>
            <p:cNvSpPr txBox="1"/>
            <p:nvPr/>
          </p:nvSpPr>
          <p:spPr>
            <a:xfrm>
              <a:off x="665612" y="2350118"/>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03" name="Group 102"/>
          <p:cNvGrpSpPr/>
          <p:nvPr/>
        </p:nvGrpSpPr>
        <p:grpSpPr>
          <a:xfrm>
            <a:off x="1086718" y="5000856"/>
            <a:ext cx="345039" cy="1531177"/>
            <a:chOff x="665612" y="1487039"/>
            <a:chExt cx="255198" cy="1093911"/>
          </a:xfrm>
        </p:grpSpPr>
        <p:sp>
          <p:nvSpPr>
            <p:cNvPr id="104" name="TextBox 103"/>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05" name="TextBox 104"/>
            <p:cNvSpPr txBox="1"/>
            <p:nvPr/>
          </p:nvSpPr>
          <p:spPr>
            <a:xfrm>
              <a:off x="665612" y="1671653"/>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06" name="TextBox 105"/>
            <p:cNvSpPr txBox="1"/>
            <p:nvPr/>
          </p:nvSpPr>
          <p:spPr>
            <a:xfrm>
              <a:off x="665612" y="184200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07" name="TextBox 106"/>
            <p:cNvSpPr txBox="1"/>
            <p:nvPr/>
          </p:nvSpPr>
          <p:spPr>
            <a:xfrm>
              <a:off x="665612" y="2016747"/>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08" name="TextBox 107"/>
            <p:cNvSpPr txBox="1"/>
            <p:nvPr/>
          </p:nvSpPr>
          <p:spPr>
            <a:xfrm>
              <a:off x="665612" y="2170655"/>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09" name="TextBox 108"/>
            <p:cNvSpPr txBox="1"/>
            <p:nvPr/>
          </p:nvSpPr>
          <p:spPr>
            <a:xfrm>
              <a:off x="665612" y="2350118"/>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10" name="Group 109"/>
          <p:cNvGrpSpPr/>
          <p:nvPr/>
        </p:nvGrpSpPr>
        <p:grpSpPr>
          <a:xfrm>
            <a:off x="5622626" y="2078307"/>
            <a:ext cx="345039" cy="1458985"/>
            <a:chOff x="665612" y="1512827"/>
            <a:chExt cx="255198" cy="1042335"/>
          </a:xfrm>
        </p:grpSpPr>
        <p:sp>
          <p:nvSpPr>
            <p:cNvPr id="111" name="TextBox 110"/>
            <p:cNvSpPr txBox="1"/>
            <p:nvPr/>
          </p:nvSpPr>
          <p:spPr>
            <a:xfrm>
              <a:off x="665612" y="1512827"/>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12" name="TextBox 111"/>
            <p:cNvSpPr txBox="1"/>
            <p:nvPr/>
          </p:nvSpPr>
          <p:spPr>
            <a:xfrm>
              <a:off x="665612" y="1671653"/>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13" name="TextBox 112"/>
            <p:cNvSpPr txBox="1"/>
            <p:nvPr/>
          </p:nvSpPr>
          <p:spPr>
            <a:xfrm>
              <a:off x="665612" y="184200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14" name="TextBox 113"/>
            <p:cNvSpPr txBox="1"/>
            <p:nvPr/>
          </p:nvSpPr>
          <p:spPr>
            <a:xfrm>
              <a:off x="665612" y="1999555"/>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15" name="TextBox 114"/>
            <p:cNvSpPr txBox="1"/>
            <p:nvPr/>
          </p:nvSpPr>
          <p:spPr>
            <a:xfrm>
              <a:off x="665612" y="2170655"/>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16" name="TextBox 115"/>
            <p:cNvSpPr txBox="1"/>
            <p:nvPr/>
          </p:nvSpPr>
          <p:spPr>
            <a:xfrm>
              <a:off x="665612" y="2324330"/>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17" name="Group 116"/>
          <p:cNvGrpSpPr/>
          <p:nvPr/>
        </p:nvGrpSpPr>
        <p:grpSpPr>
          <a:xfrm>
            <a:off x="5634658" y="3872472"/>
            <a:ext cx="345039" cy="1458985"/>
            <a:chOff x="665612" y="1512827"/>
            <a:chExt cx="255198" cy="1042335"/>
          </a:xfrm>
        </p:grpSpPr>
        <p:sp>
          <p:nvSpPr>
            <p:cNvPr id="118" name="TextBox 117"/>
            <p:cNvSpPr txBox="1"/>
            <p:nvPr/>
          </p:nvSpPr>
          <p:spPr>
            <a:xfrm>
              <a:off x="665612" y="1512827"/>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19" name="TextBox 118"/>
            <p:cNvSpPr txBox="1"/>
            <p:nvPr/>
          </p:nvSpPr>
          <p:spPr>
            <a:xfrm>
              <a:off x="665612" y="1671653"/>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20" name="TextBox 119"/>
            <p:cNvSpPr txBox="1"/>
            <p:nvPr/>
          </p:nvSpPr>
          <p:spPr>
            <a:xfrm>
              <a:off x="665612" y="184200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21" name="TextBox 120"/>
            <p:cNvSpPr txBox="1"/>
            <p:nvPr/>
          </p:nvSpPr>
          <p:spPr>
            <a:xfrm>
              <a:off x="665612" y="1999555"/>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22" name="TextBox 121"/>
            <p:cNvSpPr txBox="1"/>
            <p:nvPr/>
          </p:nvSpPr>
          <p:spPr>
            <a:xfrm>
              <a:off x="665612" y="2170655"/>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23" name="TextBox 122"/>
            <p:cNvSpPr txBox="1"/>
            <p:nvPr/>
          </p:nvSpPr>
          <p:spPr>
            <a:xfrm>
              <a:off x="665612" y="2324330"/>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sp>
        <p:nvSpPr>
          <p:cNvPr id="124" name="TextBox 123"/>
          <p:cNvSpPr txBox="1"/>
          <p:nvPr/>
        </p:nvSpPr>
        <p:spPr>
          <a:xfrm>
            <a:off x="2320236" y="2140215"/>
            <a:ext cx="245580" cy="230832"/>
          </a:xfrm>
          <a:prstGeom prst="rect">
            <a:avLst/>
          </a:prstGeom>
          <a:noFill/>
        </p:spPr>
        <p:txBody>
          <a:bodyPr wrap="none" rtlCol="0">
            <a:spAutoFit/>
          </a:bodyPr>
          <a:lstStyle/>
          <a:p>
            <a:r>
              <a:rPr lang="en-US" sz="900" dirty="0" smtClean="0"/>
              <a:t>C</a:t>
            </a:r>
            <a:endParaRPr lang="en-US" sz="900" dirty="0"/>
          </a:p>
        </p:txBody>
      </p:sp>
      <p:pic>
        <p:nvPicPr>
          <p:cNvPr id="128" name="Picture 127"/>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327550" y="139465"/>
            <a:ext cx="612648" cy="612648"/>
          </a:xfrm>
          <a:prstGeom prst="rect">
            <a:avLst/>
          </a:prstGeom>
        </p:spPr>
      </p:pic>
      <p:sp>
        <p:nvSpPr>
          <p:cNvPr id="129" name="TextBox 128"/>
          <p:cNvSpPr txBox="1"/>
          <p:nvPr/>
        </p:nvSpPr>
        <p:spPr>
          <a:xfrm>
            <a:off x="4271393" y="1907540"/>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25" name="TextBox 124"/>
          <p:cNvSpPr txBox="1"/>
          <p:nvPr/>
        </p:nvSpPr>
        <p:spPr>
          <a:xfrm>
            <a:off x="4666893" y="5483687"/>
            <a:ext cx="2261063" cy="707886"/>
          </a:xfrm>
          <a:prstGeom prst="rect">
            <a:avLst/>
          </a:prstGeom>
          <a:noFill/>
        </p:spPr>
        <p:txBody>
          <a:bodyPr wrap="square" rtlCol="0">
            <a:spAutoFit/>
          </a:bodyPr>
          <a:lstStyle/>
          <a:p>
            <a:r>
              <a:rPr lang="en-US" sz="800" i="1" dirty="0" smtClean="0">
                <a:solidFill>
                  <a:schemeClr val="tx1"/>
                </a:solidFill>
                <a:latin typeface="Arial" panose="020B0604020202020204" pitchFamily="34" charset="0"/>
                <a:cs typeface="Arial" panose="020B0604020202020204" pitchFamily="34" charset="0"/>
              </a:rPr>
              <a:t>*Compared to what was asked in actual survey, statements have been changed to the positive/affirmative and scales have been reversed. This change has been made for increased ease of interpretation of results.</a:t>
            </a:r>
            <a:endParaRPr lang="en-US" sz="800" i="1" dirty="0">
              <a:solidFill>
                <a:schemeClr val="tx1"/>
              </a:solidFill>
              <a:latin typeface="Arial" panose="020B0604020202020204" pitchFamily="34" charset="0"/>
              <a:cs typeface="Arial" panose="020B0604020202020204" pitchFamily="34" charset="0"/>
            </a:endParaRPr>
          </a:p>
        </p:txBody>
      </p:sp>
      <p:grpSp>
        <p:nvGrpSpPr>
          <p:cNvPr id="126" name="Group 125"/>
          <p:cNvGrpSpPr/>
          <p:nvPr/>
        </p:nvGrpSpPr>
        <p:grpSpPr>
          <a:xfrm>
            <a:off x="742331" y="854966"/>
            <a:ext cx="7436735" cy="284381"/>
            <a:chOff x="742331" y="854966"/>
            <a:chExt cx="7436735" cy="284381"/>
          </a:xfrm>
        </p:grpSpPr>
        <p:sp>
          <p:nvSpPr>
            <p:cNvPr id="127" name="TextBox 126"/>
            <p:cNvSpPr txBox="1"/>
            <p:nvPr/>
          </p:nvSpPr>
          <p:spPr>
            <a:xfrm>
              <a:off x="863448" y="854966"/>
              <a:ext cx="2269295"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Agree</a:t>
              </a:r>
              <a:endParaRPr lang="en-US" sz="1200" dirty="0">
                <a:solidFill>
                  <a:schemeClr val="tx1"/>
                </a:solidFill>
                <a:latin typeface="Arial" panose="020B0604020202020204" pitchFamily="34" charset="0"/>
                <a:cs typeface="Arial" panose="020B0604020202020204" pitchFamily="34" charset="0"/>
              </a:endParaRPr>
            </a:p>
          </p:txBody>
        </p:sp>
        <p:sp>
          <p:nvSpPr>
            <p:cNvPr id="130" name="Rectangle 129"/>
            <p:cNvSpPr/>
            <p:nvPr/>
          </p:nvSpPr>
          <p:spPr bwMode="auto">
            <a:xfrm>
              <a:off x="3333725" y="923819"/>
              <a:ext cx="165386" cy="150053"/>
            </a:xfrm>
            <a:prstGeom prst="rect">
              <a:avLst/>
            </a:prstGeom>
            <a:solidFill>
              <a:schemeClr val="tx1">
                <a:lumMod val="65000"/>
                <a:lumOff val="35000"/>
              </a:schemeClr>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sp>
          <p:nvSpPr>
            <p:cNvPr id="131" name="TextBox 130"/>
            <p:cNvSpPr txBox="1"/>
            <p:nvPr/>
          </p:nvSpPr>
          <p:spPr>
            <a:xfrm>
              <a:off x="3467307" y="862348"/>
              <a:ext cx="1860605"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Neutral</a:t>
              </a:r>
              <a:endParaRPr lang="en-US" sz="1200" dirty="0">
                <a:solidFill>
                  <a:schemeClr val="tx1"/>
                </a:solidFill>
                <a:latin typeface="Arial" panose="020B0604020202020204" pitchFamily="34" charset="0"/>
                <a:cs typeface="Arial" panose="020B0604020202020204" pitchFamily="34" charset="0"/>
              </a:endParaRPr>
            </a:p>
          </p:txBody>
        </p:sp>
        <p:sp>
          <p:nvSpPr>
            <p:cNvPr id="132" name="Rectangle 131"/>
            <p:cNvSpPr/>
            <p:nvPr/>
          </p:nvSpPr>
          <p:spPr bwMode="auto">
            <a:xfrm>
              <a:off x="742331" y="918438"/>
              <a:ext cx="165386" cy="150053"/>
            </a:xfrm>
            <a:prstGeom prst="rect">
              <a:avLst/>
            </a:prstGeom>
            <a:solidFill>
              <a:srgbClr val="002A7E"/>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grpSp>
          <p:nvGrpSpPr>
            <p:cNvPr id="133" name="Group 132"/>
            <p:cNvGrpSpPr/>
            <p:nvPr/>
          </p:nvGrpSpPr>
          <p:grpSpPr>
            <a:xfrm>
              <a:off x="1478330" y="899486"/>
              <a:ext cx="1039530" cy="170554"/>
              <a:chOff x="6236662" y="6118051"/>
              <a:chExt cx="1039530" cy="170554"/>
            </a:xfrm>
          </p:grpSpPr>
          <p:sp>
            <p:nvSpPr>
              <p:cNvPr id="148" name="Oval 147"/>
              <p:cNvSpPr/>
              <p:nvPr/>
            </p:nvSpPr>
            <p:spPr>
              <a:xfrm>
                <a:off x="6453538" y="6118051"/>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2</a:t>
                </a:r>
              </a:p>
            </p:txBody>
          </p:sp>
          <p:sp>
            <p:nvSpPr>
              <p:cNvPr id="149" name="Oval 148"/>
              <p:cNvSpPr/>
              <p:nvPr/>
            </p:nvSpPr>
            <p:spPr>
              <a:xfrm>
                <a:off x="6670414" y="6118051"/>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150" name="Oval 149"/>
              <p:cNvSpPr/>
              <p:nvPr/>
            </p:nvSpPr>
            <p:spPr>
              <a:xfrm>
                <a:off x="6236662" y="6118051"/>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1</a:t>
                </a:r>
              </a:p>
            </p:txBody>
          </p:sp>
          <p:sp>
            <p:nvSpPr>
              <p:cNvPr id="151" name="Oval 150"/>
              <p:cNvSpPr/>
              <p:nvPr/>
            </p:nvSpPr>
            <p:spPr>
              <a:xfrm>
                <a:off x="6887290" y="6118051"/>
                <a:ext cx="172026" cy="170554"/>
              </a:xfrm>
              <a:prstGeom prst="ellipse">
                <a:avLst/>
              </a:prstGeom>
              <a:solidFill>
                <a:schemeClr val="accent1"/>
              </a:solidFill>
              <a:ln/>
            </p:spPr>
            <p:style>
              <a:lnRef idx="1">
                <a:schemeClr val="accent2"/>
              </a:lnRef>
              <a:fillRef idx="3">
                <a:schemeClr val="accent2"/>
              </a:fillRef>
              <a:effectRef idx="2">
                <a:schemeClr val="accent2"/>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4</a:t>
                </a:r>
              </a:p>
            </p:txBody>
          </p:sp>
          <p:sp>
            <p:nvSpPr>
              <p:cNvPr id="152" name="Oval 151"/>
              <p:cNvSpPr/>
              <p:nvPr/>
            </p:nvSpPr>
            <p:spPr>
              <a:xfrm>
                <a:off x="7104166" y="6118051"/>
                <a:ext cx="172026" cy="170554"/>
              </a:xfrm>
              <a:prstGeom prst="ellipse">
                <a:avLst/>
              </a:prstGeom>
              <a:solidFill>
                <a:schemeClr val="accent1"/>
              </a:solidFill>
              <a:ln/>
            </p:spPr>
            <p:style>
              <a:lnRef idx="1">
                <a:schemeClr val="accent2"/>
              </a:lnRef>
              <a:fillRef idx="3">
                <a:schemeClr val="accent2"/>
              </a:fillRef>
              <a:effectRef idx="2">
                <a:schemeClr val="accent2"/>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5</a:t>
                </a:r>
              </a:p>
            </p:txBody>
          </p:sp>
        </p:grpSp>
        <p:grpSp>
          <p:nvGrpSpPr>
            <p:cNvPr id="134" name="Group 133"/>
            <p:cNvGrpSpPr/>
            <p:nvPr/>
          </p:nvGrpSpPr>
          <p:grpSpPr>
            <a:xfrm>
              <a:off x="4115033" y="899486"/>
              <a:ext cx="1039530" cy="170554"/>
              <a:chOff x="3449378" y="5628715"/>
              <a:chExt cx="1039530" cy="170554"/>
            </a:xfrm>
          </p:grpSpPr>
          <p:sp>
            <p:nvSpPr>
              <p:cNvPr id="143" name="Oval 142"/>
              <p:cNvSpPr/>
              <p:nvPr/>
            </p:nvSpPr>
            <p:spPr>
              <a:xfrm>
                <a:off x="3666254"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2</a:t>
                </a:r>
              </a:p>
            </p:txBody>
          </p:sp>
          <p:sp>
            <p:nvSpPr>
              <p:cNvPr id="144" name="Oval 143"/>
              <p:cNvSpPr/>
              <p:nvPr/>
            </p:nvSpPr>
            <p:spPr>
              <a:xfrm>
                <a:off x="3883130" y="5628715"/>
                <a:ext cx="172026" cy="170554"/>
              </a:xfrm>
              <a:prstGeom prst="ellipse">
                <a:avLst/>
              </a:prstGeom>
              <a:solidFill>
                <a:schemeClr val="tx1">
                  <a:lumMod val="95000"/>
                  <a:lumOff val="5000"/>
                </a:schemeClr>
              </a:soli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145" name="Oval 144"/>
              <p:cNvSpPr/>
              <p:nvPr/>
            </p:nvSpPr>
            <p:spPr>
              <a:xfrm>
                <a:off x="3449378"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1</a:t>
                </a:r>
              </a:p>
            </p:txBody>
          </p:sp>
          <p:sp>
            <p:nvSpPr>
              <p:cNvPr id="146" name="Oval 145"/>
              <p:cNvSpPr/>
              <p:nvPr/>
            </p:nvSpPr>
            <p:spPr>
              <a:xfrm>
                <a:off x="4100006"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4</a:t>
                </a:r>
              </a:p>
            </p:txBody>
          </p:sp>
          <p:sp>
            <p:nvSpPr>
              <p:cNvPr id="147" name="Oval 146"/>
              <p:cNvSpPr/>
              <p:nvPr/>
            </p:nvSpPr>
            <p:spPr>
              <a:xfrm>
                <a:off x="4316882"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5</a:t>
                </a:r>
              </a:p>
            </p:txBody>
          </p:sp>
        </p:grpSp>
        <p:sp>
          <p:nvSpPr>
            <p:cNvPr id="135" name="Rectangle 134"/>
            <p:cNvSpPr/>
            <p:nvPr/>
          </p:nvSpPr>
          <p:spPr bwMode="auto">
            <a:xfrm>
              <a:off x="5501076" y="921816"/>
              <a:ext cx="165386" cy="150053"/>
            </a:xfrm>
            <a:prstGeom prst="rect">
              <a:avLst/>
            </a:prstGeom>
            <a:solidFill>
              <a:srgbClr val="C00000"/>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sp>
          <p:nvSpPr>
            <p:cNvPr id="136" name="TextBox 135"/>
            <p:cNvSpPr txBox="1"/>
            <p:nvPr/>
          </p:nvSpPr>
          <p:spPr>
            <a:xfrm>
              <a:off x="5634658" y="860345"/>
              <a:ext cx="2544408"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Disagree</a:t>
              </a:r>
              <a:endParaRPr lang="en-US" sz="1200" dirty="0">
                <a:solidFill>
                  <a:schemeClr val="tx1"/>
                </a:solidFill>
                <a:latin typeface="Arial" panose="020B0604020202020204" pitchFamily="34" charset="0"/>
                <a:cs typeface="Arial" panose="020B0604020202020204" pitchFamily="34" charset="0"/>
              </a:endParaRPr>
            </a:p>
          </p:txBody>
        </p:sp>
        <p:grpSp>
          <p:nvGrpSpPr>
            <p:cNvPr id="137" name="Group 136"/>
            <p:cNvGrpSpPr/>
            <p:nvPr/>
          </p:nvGrpSpPr>
          <p:grpSpPr>
            <a:xfrm>
              <a:off x="6390806" y="901315"/>
              <a:ext cx="1039530" cy="170554"/>
              <a:chOff x="799560" y="5872616"/>
              <a:chExt cx="1039530" cy="170554"/>
            </a:xfrm>
          </p:grpSpPr>
          <p:sp>
            <p:nvSpPr>
              <p:cNvPr id="138" name="Oval 137"/>
              <p:cNvSpPr/>
              <p:nvPr/>
            </p:nvSpPr>
            <p:spPr>
              <a:xfrm>
                <a:off x="1016436" y="5872616"/>
                <a:ext cx="172026" cy="170554"/>
              </a:xfrm>
              <a:prstGeom prst="ellipse">
                <a:avLst/>
              </a:prstGeom>
              <a:solidFill>
                <a:srgbClr val="C00000"/>
              </a:soli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2</a:t>
                </a:r>
              </a:p>
            </p:txBody>
          </p:sp>
          <p:sp>
            <p:nvSpPr>
              <p:cNvPr id="139" name="Oval 138"/>
              <p:cNvSpPr/>
              <p:nvPr/>
            </p:nvSpPr>
            <p:spPr>
              <a:xfrm>
                <a:off x="1233312" y="5872616"/>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140" name="Oval 139"/>
              <p:cNvSpPr/>
              <p:nvPr/>
            </p:nvSpPr>
            <p:spPr>
              <a:xfrm>
                <a:off x="799560" y="5872616"/>
                <a:ext cx="172026" cy="170554"/>
              </a:xfrm>
              <a:prstGeom prst="ellipse">
                <a:avLst/>
              </a:prstGeom>
              <a:solidFill>
                <a:srgbClr val="C00000"/>
              </a:soli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1</a:t>
                </a:r>
              </a:p>
            </p:txBody>
          </p:sp>
          <p:sp>
            <p:nvSpPr>
              <p:cNvPr id="141" name="Oval 140"/>
              <p:cNvSpPr/>
              <p:nvPr/>
            </p:nvSpPr>
            <p:spPr>
              <a:xfrm>
                <a:off x="1450188" y="5872616"/>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4</a:t>
                </a:r>
              </a:p>
            </p:txBody>
          </p:sp>
          <p:sp>
            <p:nvSpPr>
              <p:cNvPr id="142" name="Oval 141"/>
              <p:cNvSpPr/>
              <p:nvPr/>
            </p:nvSpPr>
            <p:spPr>
              <a:xfrm>
                <a:off x="1667064" y="5872616"/>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5</a:t>
                </a:r>
              </a:p>
            </p:txBody>
          </p:sp>
        </p:grpSp>
      </p:grpSp>
    </p:spTree>
    <p:extLst>
      <p:ext uri="{BB962C8B-B14F-4D97-AF65-F5344CB8AC3E}">
        <p14:creationId xmlns:p14="http://schemas.microsoft.com/office/powerpoint/2010/main" val="4128575477"/>
      </p:ext>
    </p:extLst>
  </p:cSld>
  <p:clrMapOvr>
    <a:masterClrMapping/>
  </p:clrMapOvr>
  <p:timing>
    <p:tnLst>
      <p:par>
        <p:cTn id="1" dur="indefinite" restart="never" nodeType="tmRoot"/>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8" name="Chart 87"/>
          <p:cNvGraphicFramePr/>
          <p:nvPr>
            <p:extLst>
              <p:ext uri="{D42A27DB-BD31-4B8C-83A1-F6EECF244321}">
                <p14:modId xmlns:p14="http://schemas.microsoft.com/office/powerpoint/2010/main" val="2378535858"/>
              </p:ext>
            </p:extLst>
          </p:nvPr>
        </p:nvGraphicFramePr>
        <p:xfrm>
          <a:off x="-15509" y="2928408"/>
          <a:ext cx="4611756" cy="17185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 name="Chart 3"/>
          <p:cNvGraphicFramePr/>
          <p:nvPr>
            <p:extLst>
              <p:ext uri="{D42A27DB-BD31-4B8C-83A1-F6EECF244321}">
                <p14:modId xmlns:p14="http://schemas.microsoft.com/office/powerpoint/2010/main" val="3505493949"/>
              </p:ext>
            </p:extLst>
          </p:nvPr>
        </p:nvGraphicFramePr>
        <p:xfrm>
          <a:off x="0" y="1223494"/>
          <a:ext cx="4611756" cy="1718500"/>
        </p:xfrm>
        <a:graphic>
          <a:graphicData uri="http://schemas.openxmlformats.org/drawingml/2006/chart">
            <c:chart xmlns:c="http://schemas.openxmlformats.org/drawingml/2006/chart" xmlns:r="http://schemas.openxmlformats.org/officeDocument/2006/relationships" r:id="rId3"/>
          </a:graphicData>
        </a:graphic>
      </p:graphicFrame>
      <p:sp>
        <p:nvSpPr>
          <p:cNvPr id="8" name="Rectangle 7"/>
          <p:cNvSpPr/>
          <p:nvPr/>
        </p:nvSpPr>
        <p:spPr>
          <a:xfrm>
            <a:off x="75200" y="1178499"/>
            <a:ext cx="5132567" cy="261610"/>
          </a:xfrm>
          <a:prstGeom prst="rect">
            <a:avLst/>
          </a:prstGeom>
        </p:spPr>
        <p:txBody>
          <a:bodyPr wrap="square">
            <a:spAutoFit/>
          </a:bodyPr>
          <a:lstStyle/>
          <a:p>
            <a:r>
              <a:rPr lang="en-US" sz="1100" b="1" dirty="0" smtClean="0">
                <a:solidFill>
                  <a:schemeClr val="tx1"/>
                </a:solidFill>
                <a:latin typeface="Arial" panose="020B0604020202020204" pitchFamily="34" charset="0"/>
                <a:cs typeface="Arial" panose="020B0604020202020204" pitchFamily="34" charset="0"/>
              </a:rPr>
              <a:t>“People </a:t>
            </a:r>
            <a:r>
              <a:rPr lang="en-US" sz="1100" b="1" dirty="0">
                <a:solidFill>
                  <a:schemeClr val="tx1"/>
                </a:solidFill>
                <a:latin typeface="Arial" panose="020B0604020202020204" pitchFamily="34" charset="0"/>
                <a:cs typeface="Arial" panose="020B0604020202020204" pitchFamily="34" charset="0"/>
              </a:rPr>
              <a:t>under 40 years old </a:t>
            </a:r>
            <a:r>
              <a:rPr lang="en-US" sz="1100" b="1" dirty="0" smtClean="0">
                <a:solidFill>
                  <a:schemeClr val="tx1"/>
                </a:solidFill>
                <a:latin typeface="Arial" panose="020B0604020202020204" pitchFamily="34" charset="0"/>
                <a:cs typeface="Arial" panose="020B0604020202020204" pitchFamily="34" charset="0"/>
              </a:rPr>
              <a:t>do </a:t>
            </a:r>
            <a:r>
              <a:rPr lang="en-US" sz="1100" b="1" dirty="0">
                <a:solidFill>
                  <a:schemeClr val="tx1"/>
                </a:solidFill>
                <a:latin typeface="Arial" panose="020B0604020202020204" pitchFamily="34" charset="0"/>
                <a:cs typeface="Arial" panose="020B0604020202020204" pitchFamily="34" charset="0"/>
              </a:rPr>
              <a:t>have to worry about blood </a:t>
            </a:r>
            <a:r>
              <a:rPr lang="en-US" sz="1100" b="1" dirty="0" smtClean="0">
                <a:solidFill>
                  <a:schemeClr val="tx1"/>
                </a:solidFill>
                <a:latin typeface="Arial" panose="020B0604020202020204" pitchFamily="34" charset="0"/>
                <a:cs typeface="Arial" panose="020B0604020202020204" pitchFamily="34" charset="0"/>
              </a:rPr>
              <a:t>clots.” *</a:t>
            </a:r>
            <a:endParaRPr lang="en-US" sz="1100" b="1" dirty="0">
              <a:solidFill>
                <a:schemeClr val="tx1"/>
              </a:solidFill>
              <a:latin typeface="Arial" panose="020B0604020202020204" pitchFamily="34" charset="0"/>
              <a:cs typeface="Arial" panose="020B0604020202020204"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206</a:t>
            </a:fld>
            <a:r>
              <a:rPr lang="en-US" smtClean="0"/>
              <a:t> -</a:t>
            </a:r>
            <a:endParaRPr lang="en-US"/>
          </a:p>
        </p:txBody>
      </p:sp>
      <p:sp>
        <p:nvSpPr>
          <p:cNvPr id="7" name="Rectangle 6"/>
          <p:cNvSpPr/>
          <p:nvPr/>
        </p:nvSpPr>
        <p:spPr>
          <a:xfrm>
            <a:off x="83490" y="6409630"/>
            <a:ext cx="7366882" cy="338554"/>
          </a:xfrm>
          <a:prstGeom prst="rect">
            <a:avLst/>
          </a:prstGeom>
        </p:spPr>
        <p:txBody>
          <a:bodyPr wrap="square">
            <a:spAutoFit/>
          </a:bodyPr>
          <a:lstStyle/>
          <a:p>
            <a:r>
              <a:rPr lang="en-US" sz="800" dirty="0">
                <a:solidFill>
                  <a:schemeClr val="tx1"/>
                </a:solidFill>
                <a:latin typeface="Arial" panose="020B0604020202020204" pitchFamily="34" charset="0"/>
                <a:cs typeface="Arial" panose="020B0604020202020204" pitchFamily="34" charset="0"/>
              </a:rPr>
              <a:t>Base: All Japan Respondents</a:t>
            </a:r>
            <a:r>
              <a:rPr lang="en-US" sz="800" dirty="0" smtClean="0">
                <a:solidFill>
                  <a:schemeClr val="tx1"/>
                </a:solidFill>
                <a:latin typeface="Arial" panose="020B0604020202020204" pitchFamily="34" charset="0"/>
                <a:cs typeface="Arial" panose="020B0604020202020204" pitchFamily="34" charset="0"/>
              </a:rPr>
              <a:t>. </a:t>
            </a:r>
            <a:r>
              <a:rPr lang="pt-BR" sz="800" dirty="0">
                <a:solidFill>
                  <a:schemeClr val="tx1"/>
                </a:solidFill>
                <a:latin typeface="Arial" panose="020B0604020202020204" pitchFamily="34" charset="0"/>
                <a:cs typeface="Arial" panose="020B0604020202020204" pitchFamily="34" charset="0"/>
              </a:rPr>
              <a:t>Locale: Urban (n=399), Suburban (n=342), Rural (n=69)</a:t>
            </a:r>
            <a:endParaRPr lang="en-US" sz="800" dirty="0">
              <a:solidFill>
                <a:schemeClr val="tx1"/>
              </a:solidFill>
              <a:latin typeface="Arial" panose="020B0604020202020204" pitchFamily="34" charset="0"/>
              <a:cs typeface="Arial" panose="020B0604020202020204" pitchFamily="34" charset="0"/>
            </a:endParaRPr>
          </a:p>
          <a:p>
            <a:r>
              <a:rPr lang="en-US" sz="800" dirty="0" smtClean="0">
                <a:solidFill>
                  <a:schemeClr val="tx1"/>
                </a:solidFill>
                <a:latin typeface="Arial" panose="020B0604020202020204" pitchFamily="34" charset="0"/>
                <a:cs typeface="Arial" panose="020B0604020202020204" pitchFamily="34" charset="0"/>
              </a:rPr>
              <a:t>Q9</a:t>
            </a:r>
            <a:r>
              <a:rPr lang="en-US" sz="800" dirty="0">
                <a:solidFill>
                  <a:schemeClr val="tx1"/>
                </a:solidFill>
                <a:latin typeface="Arial" panose="020B0604020202020204" pitchFamily="34" charset="0"/>
                <a:cs typeface="Arial" panose="020B0604020202020204" pitchFamily="34" charset="0"/>
              </a:rPr>
              <a:t>. When it comes to blood clots, how much do you agree or disagree with each of the following statements? </a:t>
            </a:r>
          </a:p>
        </p:txBody>
      </p:sp>
      <p:sp>
        <p:nvSpPr>
          <p:cNvPr id="9" name="Rectangle 8"/>
          <p:cNvSpPr/>
          <p:nvPr/>
        </p:nvSpPr>
        <p:spPr>
          <a:xfrm>
            <a:off x="75200" y="2881408"/>
            <a:ext cx="4322409" cy="261610"/>
          </a:xfrm>
          <a:prstGeom prst="rect">
            <a:avLst/>
          </a:prstGeom>
        </p:spPr>
        <p:txBody>
          <a:bodyPr wrap="square">
            <a:spAutoFit/>
          </a:bodyPr>
          <a:lstStyle/>
          <a:p>
            <a:pPr algn="ctr"/>
            <a:r>
              <a:rPr lang="en-US" sz="1100" b="1" dirty="0" smtClean="0">
                <a:solidFill>
                  <a:schemeClr val="tx1"/>
                </a:solidFill>
                <a:latin typeface="Arial" panose="020B0604020202020204" pitchFamily="34" charset="0"/>
                <a:cs typeface="Arial" panose="020B0604020202020204" pitchFamily="34" charset="0"/>
              </a:rPr>
              <a:t>“Most </a:t>
            </a:r>
            <a:r>
              <a:rPr lang="en-US" sz="1100" b="1" dirty="0">
                <a:solidFill>
                  <a:schemeClr val="tx1"/>
                </a:solidFill>
                <a:latin typeface="Arial" panose="020B0604020202020204" pitchFamily="34" charset="0"/>
                <a:cs typeface="Arial" panose="020B0604020202020204" pitchFamily="34" charset="0"/>
              </a:rPr>
              <a:t>blood clots </a:t>
            </a:r>
            <a:r>
              <a:rPr lang="en-US" sz="1100" b="1" dirty="0" smtClean="0">
                <a:solidFill>
                  <a:schemeClr val="tx1"/>
                </a:solidFill>
                <a:latin typeface="Arial" panose="020B0604020202020204" pitchFamily="34" charset="0"/>
                <a:cs typeface="Arial" panose="020B0604020202020204" pitchFamily="34" charset="0"/>
              </a:rPr>
              <a:t>can </a:t>
            </a:r>
            <a:r>
              <a:rPr lang="en-US" sz="1100" b="1" dirty="0">
                <a:solidFill>
                  <a:schemeClr val="tx1"/>
                </a:solidFill>
                <a:latin typeface="Arial" panose="020B0604020202020204" pitchFamily="34" charset="0"/>
                <a:cs typeface="Arial" panose="020B0604020202020204" pitchFamily="34" charset="0"/>
              </a:rPr>
              <a:t>be </a:t>
            </a:r>
            <a:r>
              <a:rPr lang="en-US" sz="1100" b="1" dirty="0" smtClean="0">
                <a:solidFill>
                  <a:schemeClr val="tx1"/>
                </a:solidFill>
                <a:latin typeface="Arial" panose="020B0604020202020204" pitchFamily="34" charset="0"/>
                <a:cs typeface="Arial" panose="020B0604020202020204" pitchFamily="34" charset="0"/>
              </a:rPr>
              <a:t>prevented.” *</a:t>
            </a:r>
            <a:endParaRPr lang="en-US" sz="1100" b="1" dirty="0">
              <a:solidFill>
                <a:schemeClr val="tx1"/>
              </a:solidFill>
              <a:latin typeface="Arial" panose="020B0604020202020204" pitchFamily="34" charset="0"/>
              <a:cs typeface="Arial" panose="020B0604020202020204" pitchFamily="34" charset="0"/>
            </a:endParaRPr>
          </a:p>
        </p:txBody>
      </p:sp>
      <p:sp>
        <p:nvSpPr>
          <p:cNvPr id="11" name="Rectangle 10"/>
          <p:cNvSpPr/>
          <p:nvPr/>
        </p:nvSpPr>
        <p:spPr>
          <a:xfrm>
            <a:off x="75201" y="4627831"/>
            <a:ext cx="4322408" cy="430887"/>
          </a:xfrm>
          <a:prstGeom prst="rect">
            <a:avLst/>
          </a:prstGeom>
        </p:spPr>
        <p:txBody>
          <a:bodyPr wrap="square">
            <a:spAutoFit/>
          </a:bodyPr>
          <a:lstStyle/>
          <a:p>
            <a:pPr algn="ctr"/>
            <a:r>
              <a:rPr lang="en-US" sz="1100" b="1" dirty="0" smtClean="0">
                <a:solidFill>
                  <a:schemeClr val="tx1"/>
                </a:solidFill>
                <a:latin typeface="Arial" panose="020B0604020202020204" pitchFamily="34" charset="0"/>
                <a:cs typeface="Arial" panose="020B0604020202020204" pitchFamily="34" charset="0"/>
              </a:rPr>
              <a:t>“It is </a:t>
            </a:r>
            <a:r>
              <a:rPr lang="en-US" sz="1100" b="1" dirty="0">
                <a:solidFill>
                  <a:schemeClr val="tx1"/>
                </a:solidFill>
                <a:latin typeface="Arial" panose="020B0604020202020204" pitchFamily="34" charset="0"/>
                <a:cs typeface="Arial" panose="020B0604020202020204" pitchFamily="34" charset="0"/>
              </a:rPr>
              <a:t>likely that a blood clot in the leg left untreated can travel to your </a:t>
            </a:r>
            <a:r>
              <a:rPr lang="en-US" sz="1100" b="1" dirty="0" smtClean="0">
                <a:solidFill>
                  <a:schemeClr val="tx1"/>
                </a:solidFill>
                <a:latin typeface="Arial" panose="020B0604020202020204" pitchFamily="34" charset="0"/>
                <a:cs typeface="Arial" panose="020B0604020202020204" pitchFamily="34" charset="0"/>
              </a:rPr>
              <a:t>lungs.” *</a:t>
            </a:r>
            <a:endParaRPr lang="en-US" sz="1100" b="1" dirty="0">
              <a:solidFill>
                <a:schemeClr val="tx1"/>
              </a:solidFill>
              <a:latin typeface="Arial" panose="020B0604020202020204" pitchFamily="34" charset="0"/>
              <a:cs typeface="Arial" panose="020B0604020202020204" pitchFamily="34" charset="0"/>
            </a:endParaRPr>
          </a:p>
        </p:txBody>
      </p:sp>
      <p:sp>
        <p:nvSpPr>
          <p:cNvPr id="38" name="Title 1"/>
          <p:cNvSpPr txBox="1">
            <a:spLocks/>
          </p:cNvSpPr>
          <p:nvPr/>
        </p:nvSpPr>
        <p:spPr>
          <a:xfrm>
            <a:off x="63611" y="139465"/>
            <a:ext cx="9008828"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800" kern="0" dirty="0" smtClean="0"/>
              <a:t>Blood Clot Fact Statements</a:t>
            </a:r>
            <a:endParaRPr lang="en-US" sz="2800" kern="0" dirty="0"/>
          </a:p>
        </p:txBody>
      </p:sp>
      <p:cxnSp>
        <p:nvCxnSpPr>
          <p:cNvPr id="40" name="Straight Connector 39"/>
          <p:cNvCxnSpPr/>
          <p:nvPr/>
        </p:nvCxnSpPr>
        <p:spPr bwMode="auto">
          <a:xfrm>
            <a:off x="266784" y="1904923"/>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Straight Connector 40"/>
          <p:cNvCxnSpPr/>
          <p:nvPr/>
        </p:nvCxnSpPr>
        <p:spPr bwMode="auto">
          <a:xfrm>
            <a:off x="266784" y="2367429"/>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8" name="Rectangle 67"/>
          <p:cNvSpPr/>
          <p:nvPr/>
        </p:nvSpPr>
        <p:spPr>
          <a:xfrm>
            <a:off x="5207768" y="1643246"/>
            <a:ext cx="3737450" cy="430887"/>
          </a:xfrm>
          <a:prstGeom prst="rect">
            <a:avLst/>
          </a:prstGeom>
        </p:spPr>
        <p:txBody>
          <a:bodyPr wrap="square">
            <a:spAutoFit/>
          </a:bodyPr>
          <a:lstStyle/>
          <a:p>
            <a:pPr algn="ctr"/>
            <a:r>
              <a:rPr lang="en-US" sz="1100" b="1" dirty="0" smtClean="0">
                <a:solidFill>
                  <a:schemeClr val="tx1"/>
                </a:solidFill>
                <a:latin typeface="Arial" panose="020B0604020202020204" pitchFamily="34" charset="0"/>
                <a:cs typeface="Arial" panose="020B0604020202020204" pitchFamily="34" charset="0"/>
              </a:rPr>
              <a:t>“Having </a:t>
            </a:r>
            <a:r>
              <a:rPr lang="en-US" sz="1100" b="1" dirty="0">
                <a:solidFill>
                  <a:schemeClr val="tx1"/>
                </a:solidFill>
                <a:latin typeface="Arial" panose="020B0604020202020204" pitchFamily="34" charset="0"/>
                <a:cs typeface="Arial" panose="020B0604020202020204" pitchFamily="34" charset="0"/>
              </a:rPr>
              <a:t>a blood clot is </a:t>
            </a:r>
            <a:r>
              <a:rPr lang="en-US" sz="1100" b="1" dirty="0" smtClean="0">
                <a:solidFill>
                  <a:schemeClr val="tx1"/>
                </a:solidFill>
                <a:latin typeface="Arial" panose="020B0604020202020204" pitchFamily="34" charset="0"/>
                <a:cs typeface="Arial" panose="020B0604020202020204" pitchFamily="34" charset="0"/>
              </a:rPr>
              <a:t>considered a</a:t>
            </a:r>
          </a:p>
          <a:p>
            <a:pPr algn="ctr"/>
            <a:r>
              <a:rPr lang="en-US" sz="1100" b="1" dirty="0" smtClean="0">
                <a:solidFill>
                  <a:schemeClr val="tx1"/>
                </a:solidFill>
                <a:latin typeface="Arial" panose="020B0604020202020204" pitchFamily="34" charset="0"/>
                <a:cs typeface="Arial" panose="020B0604020202020204" pitchFamily="34" charset="0"/>
              </a:rPr>
              <a:t>medical emergency.” *</a:t>
            </a:r>
            <a:endParaRPr lang="en-US" sz="1100" b="1" dirty="0">
              <a:solidFill>
                <a:schemeClr val="tx1"/>
              </a:solidFill>
              <a:latin typeface="Arial" panose="020B0604020202020204" pitchFamily="34" charset="0"/>
              <a:cs typeface="Arial" panose="020B0604020202020204" pitchFamily="34" charset="0"/>
            </a:endParaRPr>
          </a:p>
        </p:txBody>
      </p:sp>
      <p:sp>
        <p:nvSpPr>
          <p:cNvPr id="69" name="Rectangle 68"/>
          <p:cNvSpPr/>
          <p:nvPr/>
        </p:nvSpPr>
        <p:spPr>
          <a:xfrm>
            <a:off x="5207769" y="3631554"/>
            <a:ext cx="3669532" cy="261610"/>
          </a:xfrm>
          <a:prstGeom prst="rect">
            <a:avLst/>
          </a:prstGeom>
        </p:spPr>
        <p:txBody>
          <a:bodyPr wrap="square">
            <a:spAutoFit/>
          </a:bodyPr>
          <a:lstStyle/>
          <a:p>
            <a:pPr algn="ctr"/>
            <a:r>
              <a:rPr lang="en-US" sz="1100" b="1" dirty="0" smtClean="0">
                <a:solidFill>
                  <a:schemeClr val="tx1"/>
                </a:solidFill>
                <a:latin typeface="Arial" panose="020B0604020202020204" pitchFamily="34" charset="0"/>
                <a:cs typeface="Arial" panose="020B0604020202020204" pitchFamily="34" charset="0"/>
              </a:rPr>
              <a:t>“Blood </a:t>
            </a:r>
            <a:r>
              <a:rPr lang="en-US" sz="1100" b="1" dirty="0">
                <a:solidFill>
                  <a:schemeClr val="tx1"/>
                </a:solidFill>
                <a:latin typeface="Arial" panose="020B0604020202020204" pitchFamily="34" charset="0"/>
                <a:cs typeface="Arial" panose="020B0604020202020204" pitchFamily="34" charset="0"/>
              </a:rPr>
              <a:t>clots can cause </a:t>
            </a:r>
            <a:r>
              <a:rPr lang="en-US" sz="1100" b="1" dirty="0" smtClean="0">
                <a:solidFill>
                  <a:schemeClr val="tx1"/>
                </a:solidFill>
                <a:latin typeface="Arial" panose="020B0604020202020204" pitchFamily="34" charset="0"/>
                <a:cs typeface="Arial" panose="020B0604020202020204" pitchFamily="34" charset="0"/>
              </a:rPr>
              <a:t>death.”</a:t>
            </a:r>
            <a:endParaRPr lang="en-US" sz="1100" b="1" dirty="0">
              <a:solidFill>
                <a:schemeClr val="tx1"/>
              </a:solidFill>
              <a:latin typeface="Arial" panose="020B0604020202020204" pitchFamily="34" charset="0"/>
              <a:cs typeface="Arial" panose="020B0604020202020204" pitchFamily="34" charset="0"/>
            </a:endParaRPr>
          </a:p>
        </p:txBody>
      </p:sp>
      <p:sp>
        <p:nvSpPr>
          <p:cNvPr id="74" name="TextBox 73"/>
          <p:cNvSpPr txBox="1"/>
          <p:nvPr/>
        </p:nvSpPr>
        <p:spPr>
          <a:xfrm>
            <a:off x="4596108" y="2086031"/>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18-39</a:t>
            </a:r>
            <a:endParaRPr lang="en-US" sz="900" b="1" i="1" dirty="0">
              <a:latin typeface="Arial" panose="020B0604020202020204" pitchFamily="34" charset="0"/>
              <a:cs typeface="Arial" panose="020B0604020202020204" pitchFamily="34" charset="0"/>
            </a:endParaRPr>
          </a:p>
        </p:txBody>
      </p:sp>
      <p:sp>
        <p:nvSpPr>
          <p:cNvPr id="76" name="TextBox 75"/>
          <p:cNvSpPr txBox="1"/>
          <p:nvPr/>
        </p:nvSpPr>
        <p:spPr>
          <a:xfrm>
            <a:off x="4596108" y="2559076"/>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40-64</a:t>
            </a:r>
            <a:endParaRPr lang="en-US" sz="900" b="1" i="1" dirty="0">
              <a:latin typeface="Arial" panose="020B0604020202020204" pitchFamily="34" charset="0"/>
              <a:cs typeface="Arial" panose="020B0604020202020204" pitchFamily="34" charset="0"/>
            </a:endParaRPr>
          </a:p>
        </p:txBody>
      </p:sp>
      <p:sp>
        <p:nvSpPr>
          <p:cNvPr id="78" name="TextBox 77"/>
          <p:cNvSpPr txBox="1"/>
          <p:nvPr/>
        </p:nvSpPr>
        <p:spPr>
          <a:xfrm>
            <a:off x="4615986" y="3032236"/>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65+</a:t>
            </a:r>
            <a:endParaRPr lang="en-US" sz="900" b="1" i="1" dirty="0">
              <a:latin typeface="Arial" panose="020B0604020202020204" pitchFamily="34" charset="0"/>
              <a:cs typeface="Arial" panose="020B0604020202020204" pitchFamily="34" charset="0"/>
            </a:endParaRPr>
          </a:p>
        </p:txBody>
      </p:sp>
      <p:cxnSp>
        <p:nvCxnSpPr>
          <p:cNvPr id="89" name="Straight Connector 88"/>
          <p:cNvCxnSpPr/>
          <p:nvPr/>
        </p:nvCxnSpPr>
        <p:spPr bwMode="auto">
          <a:xfrm>
            <a:off x="251275" y="3609837"/>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Straight Connector 89"/>
          <p:cNvCxnSpPr/>
          <p:nvPr/>
        </p:nvCxnSpPr>
        <p:spPr bwMode="auto">
          <a:xfrm>
            <a:off x="251275" y="4072343"/>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aphicFrame>
        <p:nvGraphicFramePr>
          <p:cNvPr id="91" name="Chart 90"/>
          <p:cNvGraphicFramePr/>
          <p:nvPr>
            <p:extLst>
              <p:ext uri="{D42A27DB-BD31-4B8C-83A1-F6EECF244321}">
                <p14:modId xmlns:p14="http://schemas.microsoft.com/office/powerpoint/2010/main" val="1583160598"/>
              </p:ext>
            </p:extLst>
          </p:nvPr>
        </p:nvGraphicFramePr>
        <p:xfrm>
          <a:off x="23042" y="4843274"/>
          <a:ext cx="4611756" cy="1718500"/>
        </p:xfrm>
        <a:graphic>
          <a:graphicData uri="http://schemas.openxmlformats.org/drawingml/2006/chart">
            <c:chart xmlns:c="http://schemas.openxmlformats.org/drawingml/2006/chart" xmlns:r="http://schemas.openxmlformats.org/officeDocument/2006/relationships" r:id="rId4"/>
          </a:graphicData>
        </a:graphic>
      </p:graphicFrame>
      <p:cxnSp>
        <p:nvCxnSpPr>
          <p:cNvPr id="92" name="Straight Connector 91"/>
          <p:cNvCxnSpPr/>
          <p:nvPr/>
        </p:nvCxnSpPr>
        <p:spPr bwMode="auto">
          <a:xfrm>
            <a:off x="289826" y="5524703"/>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Straight Connector 92"/>
          <p:cNvCxnSpPr/>
          <p:nvPr/>
        </p:nvCxnSpPr>
        <p:spPr bwMode="auto">
          <a:xfrm>
            <a:off x="289826" y="5987209"/>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aphicFrame>
        <p:nvGraphicFramePr>
          <p:cNvPr id="94" name="Chart 93"/>
          <p:cNvGraphicFramePr/>
          <p:nvPr>
            <p:extLst>
              <p:ext uri="{D42A27DB-BD31-4B8C-83A1-F6EECF244321}">
                <p14:modId xmlns:p14="http://schemas.microsoft.com/office/powerpoint/2010/main" val="1384478551"/>
              </p:ext>
            </p:extLst>
          </p:nvPr>
        </p:nvGraphicFramePr>
        <p:xfrm>
          <a:off x="4532244" y="1858689"/>
          <a:ext cx="4611756" cy="1718500"/>
        </p:xfrm>
        <a:graphic>
          <a:graphicData uri="http://schemas.openxmlformats.org/drawingml/2006/chart">
            <c:chart xmlns:c="http://schemas.openxmlformats.org/drawingml/2006/chart" xmlns:r="http://schemas.openxmlformats.org/officeDocument/2006/relationships" r:id="rId5"/>
          </a:graphicData>
        </a:graphic>
      </p:graphicFrame>
      <p:cxnSp>
        <p:nvCxnSpPr>
          <p:cNvPr id="95" name="Straight Connector 94"/>
          <p:cNvCxnSpPr/>
          <p:nvPr/>
        </p:nvCxnSpPr>
        <p:spPr bwMode="auto">
          <a:xfrm>
            <a:off x="4799028" y="2540118"/>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Straight Connector 95"/>
          <p:cNvCxnSpPr/>
          <p:nvPr/>
        </p:nvCxnSpPr>
        <p:spPr bwMode="auto">
          <a:xfrm>
            <a:off x="4799028" y="3002624"/>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aphicFrame>
        <p:nvGraphicFramePr>
          <p:cNvPr id="97" name="Chart 96"/>
          <p:cNvGraphicFramePr/>
          <p:nvPr>
            <p:extLst>
              <p:ext uri="{D42A27DB-BD31-4B8C-83A1-F6EECF244321}">
                <p14:modId xmlns:p14="http://schemas.microsoft.com/office/powerpoint/2010/main" val="1380588538"/>
              </p:ext>
            </p:extLst>
          </p:nvPr>
        </p:nvGraphicFramePr>
        <p:xfrm>
          <a:off x="4532244" y="3609837"/>
          <a:ext cx="4611756" cy="1718500"/>
        </p:xfrm>
        <a:graphic>
          <a:graphicData uri="http://schemas.openxmlformats.org/drawingml/2006/chart">
            <c:chart xmlns:c="http://schemas.openxmlformats.org/drawingml/2006/chart" xmlns:r="http://schemas.openxmlformats.org/officeDocument/2006/relationships" r:id="rId6"/>
          </a:graphicData>
        </a:graphic>
      </p:graphicFrame>
      <p:cxnSp>
        <p:nvCxnSpPr>
          <p:cNvPr id="98" name="Straight Connector 97"/>
          <p:cNvCxnSpPr/>
          <p:nvPr/>
        </p:nvCxnSpPr>
        <p:spPr bwMode="auto">
          <a:xfrm>
            <a:off x="4799028" y="4291266"/>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9" name="Straight Connector 98"/>
          <p:cNvCxnSpPr/>
          <p:nvPr/>
        </p:nvCxnSpPr>
        <p:spPr bwMode="auto">
          <a:xfrm>
            <a:off x="4799028" y="4753772"/>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55" name="Group 54"/>
          <p:cNvGrpSpPr/>
          <p:nvPr/>
        </p:nvGrpSpPr>
        <p:grpSpPr>
          <a:xfrm>
            <a:off x="1082165" y="1544687"/>
            <a:ext cx="256802" cy="1325596"/>
            <a:chOff x="665612" y="1547199"/>
            <a:chExt cx="256802" cy="673574"/>
          </a:xfrm>
        </p:grpSpPr>
        <p:sp>
          <p:nvSpPr>
            <p:cNvPr id="56" name="TextBox 55"/>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57" name="TextBox 56"/>
            <p:cNvSpPr txBox="1"/>
            <p:nvPr/>
          </p:nvSpPr>
          <p:spPr>
            <a:xfrm>
              <a:off x="665612" y="1774564"/>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58" name="TextBox 57"/>
            <p:cNvSpPr txBox="1"/>
            <p:nvPr/>
          </p:nvSpPr>
          <p:spPr>
            <a:xfrm>
              <a:off x="701708" y="1989941"/>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pSp>
        <p:nvGrpSpPr>
          <p:cNvPr id="59" name="Group 58"/>
          <p:cNvGrpSpPr/>
          <p:nvPr/>
        </p:nvGrpSpPr>
        <p:grpSpPr>
          <a:xfrm>
            <a:off x="1082165" y="3242457"/>
            <a:ext cx="256802" cy="1325596"/>
            <a:chOff x="665612" y="1547199"/>
            <a:chExt cx="256802" cy="673574"/>
          </a:xfrm>
        </p:grpSpPr>
        <p:sp>
          <p:nvSpPr>
            <p:cNvPr id="60" name="TextBox 59"/>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61" name="TextBox 60"/>
            <p:cNvSpPr txBox="1"/>
            <p:nvPr/>
          </p:nvSpPr>
          <p:spPr>
            <a:xfrm>
              <a:off x="665612" y="1774564"/>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62" name="TextBox 61"/>
            <p:cNvSpPr txBox="1"/>
            <p:nvPr/>
          </p:nvSpPr>
          <p:spPr>
            <a:xfrm>
              <a:off x="701708" y="1989941"/>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pSp>
        <p:nvGrpSpPr>
          <p:cNvPr id="63" name="Group 62"/>
          <p:cNvGrpSpPr/>
          <p:nvPr/>
        </p:nvGrpSpPr>
        <p:grpSpPr>
          <a:xfrm>
            <a:off x="1106229" y="5143303"/>
            <a:ext cx="256802" cy="1325596"/>
            <a:chOff x="665612" y="1547199"/>
            <a:chExt cx="256802" cy="673574"/>
          </a:xfrm>
        </p:grpSpPr>
        <p:sp>
          <p:nvSpPr>
            <p:cNvPr id="64" name="TextBox 63"/>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65" name="TextBox 64"/>
            <p:cNvSpPr txBox="1"/>
            <p:nvPr/>
          </p:nvSpPr>
          <p:spPr>
            <a:xfrm>
              <a:off x="665612" y="1774564"/>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66" name="TextBox 65"/>
            <p:cNvSpPr txBox="1"/>
            <p:nvPr/>
          </p:nvSpPr>
          <p:spPr>
            <a:xfrm>
              <a:off x="701708" y="1989941"/>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pSp>
        <p:nvGrpSpPr>
          <p:cNvPr id="67" name="Group 66"/>
          <p:cNvGrpSpPr/>
          <p:nvPr/>
        </p:nvGrpSpPr>
        <p:grpSpPr>
          <a:xfrm>
            <a:off x="5606039" y="2134159"/>
            <a:ext cx="256802" cy="1325596"/>
            <a:chOff x="665612" y="1547199"/>
            <a:chExt cx="256802" cy="673574"/>
          </a:xfrm>
        </p:grpSpPr>
        <p:sp>
          <p:nvSpPr>
            <p:cNvPr id="70" name="TextBox 69"/>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71" name="TextBox 70"/>
            <p:cNvSpPr txBox="1"/>
            <p:nvPr/>
          </p:nvSpPr>
          <p:spPr>
            <a:xfrm>
              <a:off x="665612" y="1774564"/>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72" name="TextBox 71"/>
            <p:cNvSpPr txBox="1"/>
            <p:nvPr/>
          </p:nvSpPr>
          <p:spPr>
            <a:xfrm>
              <a:off x="701708" y="1989941"/>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pSp>
        <p:nvGrpSpPr>
          <p:cNvPr id="73" name="Group 72"/>
          <p:cNvGrpSpPr/>
          <p:nvPr/>
        </p:nvGrpSpPr>
        <p:grpSpPr>
          <a:xfrm>
            <a:off x="5610885" y="3889899"/>
            <a:ext cx="256802" cy="1325596"/>
            <a:chOff x="665612" y="1547199"/>
            <a:chExt cx="256802" cy="673574"/>
          </a:xfrm>
        </p:grpSpPr>
        <p:sp>
          <p:nvSpPr>
            <p:cNvPr id="75" name="TextBox 74"/>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77" name="TextBox 76"/>
            <p:cNvSpPr txBox="1"/>
            <p:nvPr/>
          </p:nvSpPr>
          <p:spPr>
            <a:xfrm>
              <a:off x="665612" y="1774564"/>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79" name="TextBox 78"/>
            <p:cNvSpPr txBox="1"/>
            <p:nvPr/>
          </p:nvSpPr>
          <p:spPr>
            <a:xfrm>
              <a:off x="701708" y="1989941"/>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sp>
        <p:nvSpPr>
          <p:cNvPr id="81" name="TextBox 80"/>
          <p:cNvSpPr txBox="1"/>
          <p:nvPr/>
        </p:nvSpPr>
        <p:spPr>
          <a:xfrm>
            <a:off x="2263144" y="3242457"/>
            <a:ext cx="213520" cy="230832"/>
          </a:xfrm>
          <a:prstGeom prst="rect">
            <a:avLst/>
          </a:prstGeom>
          <a:noFill/>
        </p:spPr>
        <p:txBody>
          <a:bodyPr wrap="none" rtlCol="0">
            <a:spAutoFit/>
          </a:bodyPr>
          <a:lstStyle/>
          <a:p>
            <a:pPr algn="ctr"/>
            <a:r>
              <a:rPr lang="en-US" sz="900" dirty="0" smtClean="0"/>
              <a:t>I</a:t>
            </a:r>
            <a:endParaRPr lang="en-US" sz="900" dirty="0"/>
          </a:p>
        </p:txBody>
      </p:sp>
      <p:pic>
        <p:nvPicPr>
          <p:cNvPr id="80" name="Picture 79"/>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327550" y="139465"/>
            <a:ext cx="612648" cy="612648"/>
          </a:xfrm>
          <a:prstGeom prst="rect">
            <a:avLst/>
          </a:prstGeom>
        </p:spPr>
      </p:pic>
      <p:sp>
        <p:nvSpPr>
          <p:cNvPr id="83" name="TextBox 82"/>
          <p:cNvSpPr txBox="1"/>
          <p:nvPr/>
        </p:nvSpPr>
        <p:spPr>
          <a:xfrm>
            <a:off x="7127447" y="4404313"/>
            <a:ext cx="213520" cy="230832"/>
          </a:xfrm>
          <a:prstGeom prst="rect">
            <a:avLst/>
          </a:prstGeom>
          <a:noFill/>
        </p:spPr>
        <p:txBody>
          <a:bodyPr wrap="none" rtlCol="0">
            <a:spAutoFit/>
          </a:bodyPr>
          <a:lstStyle/>
          <a:p>
            <a:pPr algn="r"/>
            <a:r>
              <a:rPr lang="en-US" sz="900" dirty="0" smtClean="0"/>
              <a:t>I</a:t>
            </a:r>
            <a:endParaRPr lang="en-US" sz="900" dirty="0"/>
          </a:p>
        </p:txBody>
      </p:sp>
      <p:sp>
        <p:nvSpPr>
          <p:cNvPr id="82" name="TextBox 81"/>
          <p:cNvSpPr txBox="1"/>
          <p:nvPr/>
        </p:nvSpPr>
        <p:spPr>
          <a:xfrm>
            <a:off x="4666893" y="5483687"/>
            <a:ext cx="2261063" cy="707886"/>
          </a:xfrm>
          <a:prstGeom prst="rect">
            <a:avLst/>
          </a:prstGeom>
          <a:noFill/>
        </p:spPr>
        <p:txBody>
          <a:bodyPr wrap="square" rtlCol="0">
            <a:spAutoFit/>
          </a:bodyPr>
          <a:lstStyle/>
          <a:p>
            <a:r>
              <a:rPr lang="en-US" sz="800" i="1" dirty="0" smtClean="0">
                <a:solidFill>
                  <a:schemeClr val="tx1"/>
                </a:solidFill>
                <a:latin typeface="Arial" panose="020B0604020202020204" pitchFamily="34" charset="0"/>
                <a:cs typeface="Arial" panose="020B0604020202020204" pitchFamily="34" charset="0"/>
              </a:rPr>
              <a:t>*Compared to what was asked in actual survey, statements have been changed to the positive/affirmative and scales have been reversed. This change has been made for increased ease of interpretation of results.</a:t>
            </a:r>
            <a:endParaRPr lang="en-US" sz="800" i="1" dirty="0">
              <a:solidFill>
                <a:schemeClr val="tx1"/>
              </a:solidFill>
              <a:latin typeface="Arial" panose="020B0604020202020204" pitchFamily="34" charset="0"/>
              <a:cs typeface="Arial" panose="020B0604020202020204" pitchFamily="34" charset="0"/>
            </a:endParaRPr>
          </a:p>
        </p:txBody>
      </p:sp>
      <p:grpSp>
        <p:nvGrpSpPr>
          <p:cNvPr id="84" name="Group 83"/>
          <p:cNvGrpSpPr/>
          <p:nvPr/>
        </p:nvGrpSpPr>
        <p:grpSpPr>
          <a:xfrm>
            <a:off x="742331" y="854966"/>
            <a:ext cx="7436735" cy="284381"/>
            <a:chOff x="742331" y="854966"/>
            <a:chExt cx="7436735" cy="284381"/>
          </a:xfrm>
        </p:grpSpPr>
        <p:sp>
          <p:nvSpPr>
            <p:cNvPr id="85" name="TextBox 84"/>
            <p:cNvSpPr txBox="1"/>
            <p:nvPr/>
          </p:nvSpPr>
          <p:spPr>
            <a:xfrm>
              <a:off x="863448" y="854966"/>
              <a:ext cx="2269295"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Agree</a:t>
              </a:r>
              <a:endParaRPr lang="en-US" sz="1200" dirty="0">
                <a:solidFill>
                  <a:schemeClr val="tx1"/>
                </a:solidFill>
                <a:latin typeface="Arial" panose="020B0604020202020204" pitchFamily="34" charset="0"/>
                <a:cs typeface="Arial" panose="020B0604020202020204" pitchFamily="34" charset="0"/>
              </a:endParaRPr>
            </a:p>
          </p:txBody>
        </p:sp>
        <p:sp>
          <p:nvSpPr>
            <p:cNvPr id="86" name="Rectangle 85"/>
            <p:cNvSpPr/>
            <p:nvPr/>
          </p:nvSpPr>
          <p:spPr bwMode="auto">
            <a:xfrm>
              <a:off x="3333725" y="923819"/>
              <a:ext cx="165386" cy="150053"/>
            </a:xfrm>
            <a:prstGeom prst="rect">
              <a:avLst/>
            </a:prstGeom>
            <a:solidFill>
              <a:schemeClr val="tx1">
                <a:lumMod val="65000"/>
                <a:lumOff val="35000"/>
              </a:schemeClr>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sp>
          <p:nvSpPr>
            <p:cNvPr id="87" name="TextBox 86"/>
            <p:cNvSpPr txBox="1"/>
            <p:nvPr/>
          </p:nvSpPr>
          <p:spPr>
            <a:xfrm>
              <a:off x="3467307" y="862348"/>
              <a:ext cx="1860605"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Neutral</a:t>
              </a:r>
              <a:endParaRPr lang="en-US" sz="1200" dirty="0">
                <a:solidFill>
                  <a:schemeClr val="tx1"/>
                </a:solidFill>
                <a:latin typeface="Arial" panose="020B0604020202020204" pitchFamily="34" charset="0"/>
                <a:cs typeface="Arial" panose="020B0604020202020204" pitchFamily="34" charset="0"/>
              </a:endParaRPr>
            </a:p>
          </p:txBody>
        </p:sp>
        <p:sp>
          <p:nvSpPr>
            <p:cNvPr id="100" name="Rectangle 99"/>
            <p:cNvSpPr/>
            <p:nvPr/>
          </p:nvSpPr>
          <p:spPr bwMode="auto">
            <a:xfrm>
              <a:off x="742331" y="918438"/>
              <a:ext cx="165386" cy="150053"/>
            </a:xfrm>
            <a:prstGeom prst="rect">
              <a:avLst/>
            </a:prstGeom>
            <a:solidFill>
              <a:srgbClr val="002A7E"/>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grpSp>
          <p:nvGrpSpPr>
            <p:cNvPr id="101" name="Group 100"/>
            <p:cNvGrpSpPr/>
            <p:nvPr/>
          </p:nvGrpSpPr>
          <p:grpSpPr>
            <a:xfrm>
              <a:off x="1478330" y="899486"/>
              <a:ext cx="1039530" cy="170554"/>
              <a:chOff x="6236662" y="6118051"/>
              <a:chExt cx="1039530" cy="170554"/>
            </a:xfrm>
          </p:grpSpPr>
          <p:sp>
            <p:nvSpPr>
              <p:cNvPr id="116" name="Oval 115"/>
              <p:cNvSpPr/>
              <p:nvPr/>
            </p:nvSpPr>
            <p:spPr>
              <a:xfrm>
                <a:off x="6453538" y="6118051"/>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2</a:t>
                </a:r>
              </a:p>
            </p:txBody>
          </p:sp>
          <p:sp>
            <p:nvSpPr>
              <p:cNvPr id="117" name="Oval 116"/>
              <p:cNvSpPr/>
              <p:nvPr/>
            </p:nvSpPr>
            <p:spPr>
              <a:xfrm>
                <a:off x="6670414" y="6118051"/>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118" name="Oval 117"/>
              <p:cNvSpPr/>
              <p:nvPr/>
            </p:nvSpPr>
            <p:spPr>
              <a:xfrm>
                <a:off x="6236662" y="6118051"/>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1</a:t>
                </a:r>
              </a:p>
            </p:txBody>
          </p:sp>
          <p:sp>
            <p:nvSpPr>
              <p:cNvPr id="119" name="Oval 118"/>
              <p:cNvSpPr/>
              <p:nvPr/>
            </p:nvSpPr>
            <p:spPr>
              <a:xfrm>
                <a:off x="6887290" y="6118051"/>
                <a:ext cx="172026" cy="170554"/>
              </a:xfrm>
              <a:prstGeom prst="ellipse">
                <a:avLst/>
              </a:prstGeom>
              <a:solidFill>
                <a:schemeClr val="accent1"/>
              </a:solidFill>
              <a:ln/>
            </p:spPr>
            <p:style>
              <a:lnRef idx="1">
                <a:schemeClr val="accent2"/>
              </a:lnRef>
              <a:fillRef idx="3">
                <a:schemeClr val="accent2"/>
              </a:fillRef>
              <a:effectRef idx="2">
                <a:schemeClr val="accent2"/>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4</a:t>
                </a:r>
              </a:p>
            </p:txBody>
          </p:sp>
          <p:sp>
            <p:nvSpPr>
              <p:cNvPr id="120" name="Oval 119"/>
              <p:cNvSpPr/>
              <p:nvPr/>
            </p:nvSpPr>
            <p:spPr>
              <a:xfrm>
                <a:off x="7104166" y="6118051"/>
                <a:ext cx="172026" cy="170554"/>
              </a:xfrm>
              <a:prstGeom prst="ellipse">
                <a:avLst/>
              </a:prstGeom>
              <a:solidFill>
                <a:schemeClr val="accent1"/>
              </a:solidFill>
              <a:ln/>
            </p:spPr>
            <p:style>
              <a:lnRef idx="1">
                <a:schemeClr val="accent2"/>
              </a:lnRef>
              <a:fillRef idx="3">
                <a:schemeClr val="accent2"/>
              </a:fillRef>
              <a:effectRef idx="2">
                <a:schemeClr val="accent2"/>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5</a:t>
                </a:r>
              </a:p>
            </p:txBody>
          </p:sp>
        </p:grpSp>
        <p:grpSp>
          <p:nvGrpSpPr>
            <p:cNvPr id="102" name="Group 101"/>
            <p:cNvGrpSpPr/>
            <p:nvPr/>
          </p:nvGrpSpPr>
          <p:grpSpPr>
            <a:xfrm>
              <a:off x="4115033" y="899486"/>
              <a:ext cx="1039530" cy="170554"/>
              <a:chOff x="3449378" y="5628715"/>
              <a:chExt cx="1039530" cy="170554"/>
            </a:xfrm>
          </p:grpSpPr>
          <p:sp>
            <p:nvSpPr>
              <p:cNvPr id="111" name="Oval 110"/>
              <p:cNvSpPr/>
              <p:nvPr/>
            </p:nvSpPr>
            <p:spPr>
              <a:xfrm>
                <a:off x="3666254"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2</a:t>
                </a:r>
              </a:p>
            </p:txBody>
          </p:sp>
          <p:sp>
            <p:nvSpPr>
              <p:cNvPr id="112" name="Oval 111"/>
              <p:cNvSpPr/>
              <p:nvPr/>
            </p:nvSpPr>
            <p:spPr>
              <a:xfrm>
                <a:off x="3883130" y="5628715"/>
                <a:ext cx="172026" cy="170554"/>
              </a:xfrm>
              <a:prstGeom prst="ellipse">
                <a:avLst/>
              </a:prstGeom>
              <a:solidFill>
                <a:schemeClr val="tx1">
                  <a:lumMod val="95000"/>
                  <a:lumOff val="5000"/>
                </a:schemeClr>
              </a:soli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113" name="Oval 112"/>
              <p:cNvSpPr/>
              <p:nvPr/>
            </p:nvSpPr>
            <p:spPr>
              <a:xfrm>
                <a:off x="3449378"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1</a:t>
                </a:r>
              </a:p>
            </p:txBody>
          </p:sp>
          <p:sp>
            <p:nvSpPr>
              <p:cNvPr id="114" name="Oval 113"/>
              <p:cNvSpPr/>
              <p:nvPr/>
            </p:nvSpPr>
            <p:spPr>
              <a:xfrm>
                <a:off x="4100006"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4</a:t>
                </a:r>
              </a:p>
            </p:txBody>
          </p:sp>
          <p:sp>
            <p:nvSpPr>
              <p:cNvPr id="115" name="Oval 114"/>
              <p:cNvSpPr/>
              <p:nvPr/>
            </p:nvSpPr>
            <p:spPr>
              <a:xfrm>
                <a:off x="4316882"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5</a:t>
                </a:r>
              </a:p>
            </p:txBody>
          </p:sp>
        </p:grpSp>
        <p:sp>
          <p:nvSpPr>
            <p:cNvPr id="103" name="Rectangle 102"/>
            <p:cNvSpPr/>
            <p:nvPr/>
          </p:nvSpPr>
          <p:spPr bwMode="auto">
            <a:xfrm>
              <a:off x="5501076" y="921816"/>
              <a:ext cx="165386" cy="150053"/>
            </a:xfrm>
            <a:prstGeom prst="rect">
              <a:avLst/>
            </a:prstGeom>
            <a:solidFill>
              <a:srgbClr val="C00000"/>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sp>
          <p:nvSpPr>
            <p:cNvPr id="104" name="TextBox 103"/>
            <p:cNvSpPr txBox="1"/>
            <p:nvPr/>
          </p:nvSpPr>
          <p:spPr>
            <a:xfrm>
              <a:off x="5634658" y="860345"/>
              <a:ext cx="2544408"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Disagree</a:t>
              </a:r>
              <a:endParaRPr lang="en-US" sz="1200" dirty="0">
                <a:solidFill>
                  <a:schemeClr val="tx1"/>
                </a:solidFill>
                <a:latin typeface="Arial" panose="020B0604020202020204" pitchFamily="34" charset="0"/>
                <a:cs typeface="Arial" panose="020B0604020202020204" pitchFamily="34" charset="0"/>
              </a:endParaRPr>
            </a:p>
          </p:txBody>
        </p:sp>
        <p:grpSp>
          <p:nvGrpSpPr>
            <p:cNvPr id="105" name="Group 104"/>
            <p:cNvGrpSpPr/>
            <p:nvPr/>
          </p:nvGrpSpPr>
          <p:grpSpPr>
            <a:xfrm>
              <a:off x="6390806" y="901315"/>
              <a:ext cx="1039530" cy="170554"/>
              <a:chOff x="799560" y="5872616"/>
              <a:chExt cx="1039530" cy="170554"/>
            </a:xfrm>
          </p:grpSpPr>
          <p:sp>
            <p:nvSpPr>
              <p:cNvPr id="106" name="Oval 105"/>
              <p:cNvSpPr/>
              <p:nvPr/>
            </p:nvSpPr>
            <p:spPr>
              <a:xfrm>
                <a:off x="1016436" y="5872616"/>
                <a:ext cx="172026" cy="170554"/>
              </a:xfrm>
              <a:prstGeom prst="ellipse">
                <a:avLst/>
              </a:prstGeom>
              <a:solidFill>
                <a:srgbClr val="C00000"/>
              </a:soli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2</a:t>
                </a:r>
              </a:p>
            </p:txBody>
          </p:sp>
          <p:sp>
            <p:nvSpPr>
              <p:cNvPr id="107" name="Oval 106"/>
              <p:cNvSpPr/>
              <p:nvPr/>
            </p:nvSpPr>
            <p:spPr>
              <a:xfrm>
                <a:off x="1233312" y="5872616"/>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108" name="Oval 107"/>
              <p:cNvSpPr/>
              <p:nvPr/>
            </p:nvSpPr>
            <p:spPr>
              <a:xfrm>
                <a:off x="799560" y="5872616"/>
                <a:ext cx="172026" cy="170554"/>
              </a:xfrm>
              <a:prstGeom prst="ellipse">
                <a:avLst/>
              </a:prstGeom>
              <a:solidFill>
                <a:srgbClr val="C00000"/>
              </a:soli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1</a:t>
                </a:r>
              </a:p>
            </p:txBody>
          </p:sp>
          <p:sp>
            <p:nvSpPr>
              <p:cNvPr id="109" name="Oval 108"/>
              <p:cNvSpPr/>
              <p:nvPr/>
            </p:nvSpPr>
            <p:spPr>
              <a:xfrm>
                <a:off x="1450188" y="5872616"/>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4</a:t>
                </a:r>
              </a:p>
            </p:txBody>
          </p:sp>
          <p:sp>
            <p:nvSpPr>
              <p:cNvPr id="110" name="Oval 109"/>
              <p:cNvSpPr/>
              <p:nvPr/>
            </p:nvSpPr>
            <p:spPr>
              <a:xfrm>
                <a:off x="1667064" y="5872616"/>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5</a:t>
                </a:r>
              </a:p>
            </p:txBody>
          </p:sp>
        </p:grpSp>
      </p:grpSp>
    </p:spTree>
    <p:extLst>
      <p:ext uri="{BB962C8B-B14F-4D97-AF65-F5344CB8AC3E}">
        <p14:creationId xmlns:p14="http://schemas.microsoft.com/office/powerpoint/2010/main" val="3749262756"/>
      </p:ext>
    </p:extLst>
  </p:cSld>
  <p:clrMapOvr>
    <a:masterClrMapping/>
  </p:clrMapOvr>
  <p:timing>
    <p:tnLst>
      <p:par>
        <p:cT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207</a:t>
            </a:fld>
            <a:r>
              <a:rPr lang="en-US" smtClean="0"/>
              <a:t> -</a:t>
            </a:r>
            <a:endParaRPr lang="en-US"/>
          </a:p>
        </p:txBody>
      </p:sp>
    </p:spTree>
    <p:extLst>
      <p:ext uri="{BB962C8B-B14F-4D97-AF65-F5344CB8AC3E}">
        <p14:creationId xmlns:p14="http://schemas.microsoft.com/office/powerpoint/2010/main" val="55511215"/>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r>
              <a:rPr lang="en-US" smtClean="0"/>
              <a:t> - </a:t>
            </a:r>
            <a:fld id="{45F5BCA6-64CF-432B-B6E7-A7F57C5C42C7}" type="slidenum">
              <a:rPr lang="en-US" smtClean="0"/>
              <a:pPr/>
              <a:t>21</a:t>
            </a:fld>
            <a:r>
              <a:rPr lang="en-US" smtClean="0"/>
              <a:t> -</a:t>
            </a:r>
            <a:endParaRPr lang="en-US"/>
          </a:p>
        </p:txBody>
      </p:sp>
      <p:sp>
        <p:nvSpPr>
          <p:cNvPr id="31" name="TextBox 30"/>
          <p:cNvSpPr txBox="1"/>
          <p:nvPr/>
        </p:nvSpPr>
        <p:spPr>
          <a:xfrm>
            <a:off x="6305344" y="3501832"/>
            <a:ext cx="1847850" cy="276999"/>
          </a:xfrm>
          <a:prstGeom prst="rect">
            <a:avLst/>
          </a:prstGeom>
          <a:noFill/>
        </p:spPr>
        <p:txBody>
          <a:bodyPr wrap="square" rtlCol="0">
            <a:spAutoFit/>
          </a:bodyPr>
          <a:lstStyle/>
          <a:p>
            <a:r>
              <a:rPr lang="en-US" sz="1200" b="1" dirty="0" smtClean="0">
                <a:solidFill>
                  <a:schemeClr val="tx1"/>
                </a:solidFill>
                <a:latin typeface="Arial" panose="020B0604020202020204" pitchFamily="34" charset="0"/>
                <a:cs typeface="Arial" panose="020B0604020202020204" pitchFamily="34" charset="0"/>
              </a:rPr>
              <a:t>Japan (I)</a:t>
            </a:r>
            <a:endParaRPr lang="en-US" sz="1200" b="1" dirty="0">
              <a:solidFill>
                <a:schemeClr val="tx1"/>
              </a:solidFill>
              <a:latin typeface="Arial" panose="020B0604020202020204" pitchFamily="34" charset="0"/>
              <a:cs typeface="Arial" panose="020B0604020202020204" pitchFamily="34" charset="0"/>
            </a:endParaRPr>
          </a:p>
        </p:txBody>
      </p:sp>
      <p:grpSp>
        <p:nvGrpSpPr>
          <p:cNvPr id="14" name="Group 13"/>
          <p:cNvGrpSpPr/>
          <p:nvPr/>
        </p:nvGrpSpPr>
        <p:grpSpPr>
          <a:xfrm>
            <a:off x="171451" y="1621941"/>
            <a:ext cx="4152900" cy="1716898"/>
            <a:chOff x="171451" y="1140602"/>
            <a:chExt cx="4152900" cy="1716898"/>
          </a:xfrm>
        </p:grpSpPr>
        <p:grpSp>
          <p:nvGrpSpPr>
            <p:cNvPr id="7" name="Group 6"/>
            <p:cNvGrpSpPr/>
            <p:nvPr/>
          </p:nvGrpSpPr>
          <p:grpSpPr>
            <a:xfrm>
              <a:off x="171451" y="1140602"/>
              <a:ext cx="4152900" cy="1716898"/>
              <a:chOff x="171451" y="1140602"/>
              <a:chExt cx="4152900" cy="1716898"/>
            </a:xfrm>
          </p:grpSpPr>
          <p:graphicFrame>
            <p:nvGraphicFramePr>
              <p:cNvPr id="4" name="Chart 3"/>
              <p:cNvGraphicFramePr/>
              <p:nvPr>
                <p:extLst>
                  <p:ext uri="{D42A27DB-BD31-4B8C-83A1-F6EECF244321}">
                    <p14:modId xmlns:p14="http://schemas.microsoft.com/office/powerpoint/2010/main" val="1541767588"/>
                  </p:ext>
                </p:extLst>
              </p:nvPr>
            </p:nvGraphicFramePr>
            <p:xfrm>
              <a:off x="171451" y="1339852"/>
              <a:ext cx="4152900" cy="1517648"/>
            </p:xfrm>
            <a:graphic>
              <a:graphicData uri="http://schemas.openxmlformats.org/drawingml/2006/chart">
                <c:chart xmlns:c="http://schemas.openxmlformats.org/drawingml/2006/chart" xmlns:r="http://schemas.openxmlformats.org/officeDocument/2006/relationships" r:id="rId2"/>
              </a:graphicData>
            </a:graphic>
          </p:graphicFrame>
          <p:sp>
            <p:nvSpPr>
              <p:cNvPr id="6" name="TextBox 5"/>
              <p:cNvSpPr txBox="1"/>
              <p:nvPr/>
            </p:nvSpPr>
            <p:spPr>
              <a:xfrm>
                <a:off x="1866860" y="1140602"/>
                <a:ext cx="1847850" cy="276999"/>
              </a:xfrm>
              <a:prstGeom prst="rect">
                <a:avLst/>
              </a:prstGeom>
              <a:noFill/>
            </p:spPr>
            <p:txBody>
              <a:bodyPr wrap="square" rtlCol="0">
                <a:spAutoFit/>
              </a:bodyPr>
              <a:lstStyle/>
              <a:p>
                <a:r>
                  <a:rPr lang="en-US" sz="1200" b="1" dirty="0" smtClean="0">
                    <a:solidFill>
                      <a:schemeClr val="tx1"/>
                    </a:solidFill>
                    <a:latin typeface="Arial" panose="020B0604020202020204" pitchFamily="34" charset="0"/>
                    <a:cs typeface="Arial" panose="020B0604020202020204" pitchFamily="34" charset="0"/>
                  </a:rPr>
                  <a:t>Netherlands (F)</a:t>
                </a:r>
                <a:endParaRPr lang="en-US" sz="1200" b="1" dirty="0">
                  <a:solidFill>
                    <a:schemeClr val="tx1"/>
                  </a:solidFill>
                  <a:latin typeface="Arial" panose="020B0604020202020204" pitchFamily="34" charset="0"/>
                  <a:cs typeface="Arial" panose="020B0604020202020204" pitchFamily="34" charset="0"/>
                </a:endParaRPr>
              </a:p>
            </p:txBody>
          </p:sp>
        </p:grpSp>
        <p:pic>
          <p:nvPicPr>
            <p:cNvPr id="10" name="Picture 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574252" y="1140602"/>
              <a:ext cx="292608" cy="292608"/>
            </a:xfrm>
            <a:prstGeom prst="rect">
              <a:avLst/>
            </a:prstGeom>
          </p:spPr>
        </p:pic>
      </p:grpSp>
      <p:grpSp>
        <p:nvGrpSpPr>
          <p:cNvPr id="20" name="Group 19"/>
          <p:cNvGrpSpPr/>
          <p:nvPr/>
        </p:nvGrpSpPr>
        <p:grpSpPr>
          <a:xfrm>
            <a:off x="4566866" y="1621941"/>
            <a:ext cx="4152900" cy="1678798"/>
            <a:chOff x="209551" y="2843474"/>
            <a:chExt cx="4152900" cy="1678798"/>
          </a:xfrm>
        </p:grpSpPr>
        <p:grpSp>
          <p:nvGrpSpPr>
            <p:cNvPr id="8" name="Group 7"/>
            <p:cNvGrpSpPr/>
            <p:nvPr/>
          </p:nvGrpSpPr>
          <p:grpSpPr>
            <a:xfrm>
              <a:off x="209551" y="2843474"/>
              <a:ext cx="4152900" cy="1678798"/>
              <a:chOff x="171451" y="1178702"/>
              <a:chExt cx="4152900" cy="1678798"/>
            </a:xfrm>
          </p:grpSpPr>
          <p:graphicFrame>
            <p:nvGraphicFramePr>
              <p:cNvPr id="9" name="Chart 8"/>
              <p:cNvGraphicFramePr/>
              <p:nvPr>
                <p:extLst>
                  <p:ext uri="{D42A27DB-BD31-4B8C-83A1-F6EECF244321}">
                    <p14:modId xmlns:p14="http://schemas.microsoft.com/office/powerpoint/2010/main" val="2723848282"/>
                  </p:ext>
                </p:extLst>
              </p:nvPr>
            </p:nvGraphicFramePr>
            <p:xfrm>
              <a:off x="171451" y="1339852"/>
              <a:ext cx="4152900" cy="1517648"/>
            </p:xfrm>
            <a:graphic>
              <a:graphicData uri="http://schemas.openxmlformats.org/drawingml/2006/chart">
                <c:chart xmlns:c="http://schemas.openxmlformats.org/drawingml/2006/chart" xmlns:r="http://schemas.openxmlformats.org/officeDocument/2006/relationships" r:id="rId4"/>
              </a:graphicData>
            </a:graphic>
          </p:graphicFrame>
          <p:sp>
            <p:nvSpPr>
              <p:cNvPr id="11" name="TextBox 10"/>
              <p:cNvSpPr txBox="1"/>
              <p:nvPr/>
            </p:nvSpPr>
            <p:spPr>
              <a:xfrm>
                <a:off x="1866860" y="1178702"/>
                <a:ext cx="1847850" cy="276999"/>
              </a:xfrm>
              <a:prstGeom prst="rect">
                <a:avLst/>
              </a:prstGeom>
              <a:noFill/>
            </p:spPr>
            <p:txBody>
              <a:bodyPr wrap="square" rtlCol="0">
                <a:spAutoFit/>
              </a:bodyPr>
              <a:lstStyle/>
              <a:p>
                <a:r>
                  <a:rPr lang="en-US" sz="1200" b="1" dirty="0" smtClean="0">
                    <a:solidFill>
                      <a:schemeClr val="tx1"/>
                    </a:solidFill>
                    <a:latin typeface="Arial" panose="020B0604020202020204" pitchFamily="34" charset="0"/>
                    <a:cs typeface="Arial" panose="020B0604020202020204" pitchFamily="34" charset="0"/>
                  </a:rPr>
                  <a:t>Australia (H)</a:t>
                </a:r>
                <a:endParaRPr lang="en-US" sz="1200" b="1" dirty="0">
                  <a:solidFill>
                    <a:schemeClr val="tx1"/>
                  </a:solidFill>
                  <a:latin typeface="Arial" panose="020B0604020202020204" pitchFamily="34" charset="0"/>
                  <a:cs typeface="Arial" panose="020B0604020202020204" pitchFamily="34" charset="0"/>
                </a:endParaRPr>
              </a:p>
            </p:txBody>
          </p:sp>
        </p:grpSp>
        <p:pic>
          <p:nvPicPr>
            <p:cNvPr id="16" name="Picture 15"/>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622622" y="2843474"/>
              <a:ext cx="292608" cy="292608"/>
            </a:xfrm>
            <a:prstGeom prst="rect">
              <a:avLst/>
            </a:prstGeom>
          </p:spPr>
        </p:pic>
      </p:grpSp>
      <p:grpSp>
        <p:nvGrpSpPr>
          <p:cNvPr id="29" name="Group 28"/>
          <p:cNvGrpSpPr/>
          <p:nvPr/>
        </p:nvGrpSpPr>
        <p:grpSpPr>
          <a:xfrm>
            <a:off x="233322" y="3491709"/>
            <a:ext cx="4152900" cy="1686603"/>
            <a:chOff x="233322" y="3491709"/>
            <a:chExt cx="4152900" cy="1686603"/>
          </a:xfrm>
        </p:grpSpPr>
        <p:grpSp>
          <p:nvGrpSpPr>
            <p:cNvPr id="15" name="Group 14"/>
            <p:cNvGrpSpPr/>
            <p:nvPr/>
          </p:nvGrpSpPr>
          <p:grpSpPr>
            <a:xfrm>
              <a:off x="233322" y="3499514"/>
              <a:ext cx="4152900" cy="1678798"/>
              <a:chOff x="171451" y="1178702"/>
              <a:chExt cx="4152900" cy="1678798"/>
            </a:xfrm>
          </p:grpSpPr>
          <p:graphicFrame>
            <p:nvGraphicFramePr>
              <p:cNvPr id="17" name="Chart 16"/>
              <p:cNvGraphicFramePr/>
              <p:nvPr>
                <p:extLst>
                  <p:ext uri="{D42A27DB-BD31-4B8C-83A1-F6EECF244321}">
                    <p14:modId xmlns:p14="http://schemas.microsoft.com/office/powerpoint/2010/main" val="2656219045"/>
                  </p:ext>
                </p:extLst>
              </p:nvPr>
            </p:nvGraphicFramePr>
            <p:xfrm>
              <a:off x="171451" y="1339852"/>
              <a:ext cx="4152900" cy="1517648"/>
            </p:xfrm>
            <a:graphic>
              <a:graphicData uri="http://schemas.openxmlformats.org/drawingml/2006/chart">
                <c:chart xmlns:c="http://schemas.openxmlformats.org/drawingml/2006/chart" xmlns:r="http://schemas.openxmlformats.org/officeDocument/2006/relationships" r:id="rId6"/>
              </a:graphicData>
            </a:graphic>
          </p:graphicFrame>
          <p:sp>
            <p:nvSpPr>
              <p:cNvPr id="18" name="TextBox 17"/>
              <p:cNvSpPr txBox="1"/>
              <p:nvPr/>
            </p:nvSpPr>
            <p:spPr>
              <a:xfrm>
                <a:off x="1866860" y="1178702"/>
                <a:ext cx="1847850" cy="276999"/>
              </a:xfrm>
              <a:prstGeom prst="rect">
                <a:avLst/>
              </a:prstGeom>
              <a:noFill/>
            </p:spPr>
            <p:txBody>
              <a:bodyPr wrap="square" rtlCol="0">
                <a:spAutoFit/>
              </a:bodyPr>
              <a:lstStyle/>
              <a:p>
                <a:r>
                  <a:rPr lang="en-US" sz="1200" b="1" dirty="0" smtClean="0">
                    <a:solidFill>
                      <a:schemeClr val="tx1"/>
                    </a:solidFill>
                    <a:latin typeface="Arial" panose="020B0604020202020204" pitchFamily="34" charset="0"/>
                    <a:cs typeface="Arial" panose="020B0604020202020204" pitchFamily="34" charset="0"/>
                  </a:rPr>
                  <a:t>Thailand (G)</a:t>
                </a:r>
                <a:endParaRPr lang="en-US" sz="1200" b="1" dirty="0">
                  <a:solidFill>
                    <a:schemeClr val="tx1"/>
                  </a:solidFill>
                  <a:latin typeface="Arial" panose="020B0604020202020204" pitchFamily="34" charset="0"/>
                  <a:cs typeface="Arial" panose="020B0604020202020204" pitchFamily="34" charset="0"/>
                </a:endParaRPr>
              </a:p>
            </p:txBody>
          </p:sp>
        </p:grpSp>
        <p:pic>
          <p:nvPicPr>
            <p:cNvPr id="27" name="Picture 26"/>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636123" y="3491709"/>
              <a:ext cx="292608" cy="292608"/>
            </a:xfrm>
            <a:prstGeom prst="rect">
              <a:avLst/>
            </a:prstGeom>
          </p:spPr>
        </p:pic>
      </p:grpSp>
      <p:pic>
        <p:nvPicPr>
          <p:cNvPr id="34" name="Picture 33"/>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6012736" y="3501832"/>
            <a:ext cx="292608" cy="292608"/>
          </a:xfrm>
          <a:prstGeom prst="rect">
            <a:avLst/>
          </a:prstGeom>
        </p:spPr>
      </p:pic>
      <p:sp>
        <p:nvSpPr>
          <p:cNvPr id="26" name="Title 1"/>
          <p:cNvSpPr txBox="1">
            <a:spLocks/>
          </p:cNvSpPr>
          <p:nvPr/>
        </p:nvSpPr>
        <p:spPr bwMode="black">
          <a:xfrm>
            <a:off x="139147" y="139465"/>
            <a:ext cx="8869681"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pPr algn="ctr"/>
            <a:r>
              <a:rPr lang="en-US" sz="2800" kern="0" smtClean="0"/>
              <a:t>Aided Awareness of Various Medical Conditions</a:t>
            </a:r>
            <a:endParaRPr lang="en-US" sz="2800" kern="0" dirty="0"/>
          </a:p>
        </p:txBody>
      </p:sp>
      <p:sp>
        <p:nvSpPr>
          <p:cNvPr id="32" name="TextBox 31"/>
          <p:cNvSpPr txBox="1"/>
          <p:nvPr/>
        </p:nvSpPr>
        <p:spPr>
          <a:xfrm>
            <a:off x="2496709" y="755628"/>
            <a:ext cx="4015409" cy="369332"/>
          </a:xfrm>
          <a:prstGeom prst="rect">
            <a:avLst/>
          </a:prstGeom>
          <a:noFill/>
        </p:spPr>
        <p:txBody>
          <a:bodyPr wrap="square" rtlCol="0">
            <a:spAutoFit/>
          </a:bodyPr>
          <a:lstStyle/>
          <a:p>
            <a:pPr algn="ctr"/>
            <a:r>
              <a:rPr lang="en-US" dirty="0" smtClean="0">
                <a:solidFill>
                  <a:schemeClr val="tx1"/>
                </a:solidFill>
                <a:latin typeface="Arial" panose="020B0604020202020204" pitchFamily="34" charset="0"/>
                <a:cs typeface="Arial" panose="020B0604020202020204" pitchFamily="34" charset="0"/>
              </a:rPr>
              <a:t>Among Adults 18+</a:t>
            </a:r>
          </a:p>
        </p:txBody>
      </p:sp>
      <p:graphicFrame>
        <p:nvGraphicFramePr>
          <p:cNvPr id="25" name="Chart 24"/>
          <p:cNvGraphicFramePr/>
          <p:nvPr>
            <p:extLst>
              <p:ext uri="{D42A27DB-BD31-4B8C-83A1-F6EECF244321}">
                <p14:modId xmlns:p14="http://schemas.microsoft.com/office/powerpoint/2010/main" val="3675181251"/>
              </p:ext>
            </p:extLst>
          </p:nvPr>
        </p:nvGraphicFramePr>
        <p:xfrm>
          <a:off x="4609935" y="3662982"/>
          <a:ext cx="4152900" cy="1517648"/>
        </p:xfrm>
        <a:graphic>
          <a:graphicData uri="http://schemas.openxmlformats.org/drawingml/2006/chart">
            <c:chart xmlns:c="http://schemas.openxmlformats.org/drawingml/2006/chart" xmlns:r="http://schemas.openxmlformats.org/officeDocument/2006/relationships" r:id="rId9"/>
          </a:graphicData>
        </a:graphic>
      </p:graphicFrame>
      <p:sp>
        <p:nvSpPr>
          <p:cNvPr id="28" name="TextBox 27"/>
          <p:cNvSpPr txBox="1"/>
          <p:nvPr/>
        </p:nvSpPr>
        <p:spPr>
          <a:xfrm>
            <a:off x="4023146" y="1912884"/>
            <a:ext cx="256802" cy="215444"/>
          </a:xfrm>
          <a:prstGeom prst="rect">
            <a:avLst/>
          </a:prstGeom>
          <a:noFill/>
        </p:spPr>
        <p:txBody>
          <a:bodyPr wrap="none" rtlCol="0">
            <a:spAutoFit/>
          </a:bodyPr>
          <a:lstStyle/>
          <a:p>
            <a:r>
              <a:rPr lang="en-US" sz="800" dirty="0" smtClean="0">
                <a:solidFill>
                  <a:schemeClr val="tx1"/>
                </a:solidFill>
              </a:rPr>
              <a:t>FI</a:t>
            </a:r>
            <a:endParaRPr lang="en-US" sz="800" dirty="0">
              <a:solidFill>
                <a:schemeClr val="tx1"/>
              </a:solidFill>
            </a:endParaRPr>
          </a:p>
        </p:txBody>
      </p:sp>
      <p:sp>
        <p:nvSpPr>
          <p:cNvPr id="30" name="TextBox 29"/>
          <p:cNvSpPr txBox="1"/>
          <p:nvPr/>
        </p:nvSpPr>
        <p:spPr>
          <a:xfrm>
            <a:off x="4208222" y="3740417"/>
            <a:ext cx="256802" cy="215444"/>
          </a:xfrm>
          <a:prstGeom prst="rect">
            <a:avLst/>
          </a:prstGeom>
          <a:noFill/>
        </p:spPr>
        <p:txBody>
          <a:bodyPr wrap="none" rtlCol="0">
            <a:spAutoFit/>
          </a:bodyPr>
          <a:lstStyle/>
          <a:p>
            <a:r>
              <a:rPr lang="en-US" sz="800" dirty="0" smtClean="0">
                <a:solidFill>
                  <a:schemeClr val="tx1"/>
                </a:solidFill>
              </a:rPr>
              <a:t>FI</a:t>
            </a:r>
            <a:endParaRPr lang="en-US" sz="800" dirty="0">
              <a:solidFill>
                <a:schemeClr val="tx1"/>
              </a:solidFill>
            </a:endParaRPr>
          </a:p>
        </p:txBody>
      </p:sp>
      <p:sp>
        <p:nvSpPr>
          <p:cNvPr id="33" name="TextBox 32"/>
          <p:cNvSpPr txBox="1"/>
          <p:nvPr/>
        </p:nvSpPr>
        <p:spPr>
          <a:xfrm>
            <a:off x="8593760" y="1866987"/>
            <a:ext cx="362600" cy="215444"/>
          </a:xfrm>
          <a:prstGeom prst="rect">
            <a:avLst/>
          </a:prstGeom>
          <a:noFill/>
        </p:spPr>
        <p:txBody>
          <a:bodyPr wrap="none" rtlCol="0">
            <a:spAutoFit/>
          </a:bodyPr>
          <a:lstStyle/>
          <a:p>
            <a:r>
              <a:rPr lang="en-US" sz="800" dirty="0" smtClean="0">
                <a:solidFill>
                  <a:schemeClr val="tx1"/>
                </a:solidFill>
              </a:rPr>
              <a:t>BEFI</a:t>
            </a:r>
            <a:endParaRPr lang="en-US" sz="800" dirty="0">
              <a:solidFill>
                <a:schemeClr val="tx1"/>
              </a:solidFill>
            </a:endParaRPr>
          </a:p>
        </p:txBody>
      </p:sp>
      <p:sp>
        <p:nvSpPr>
          <p:cNvPr id="35" name="TextBox 34"/>
          <p:cNvSpPr txBox="1"/>
          <p:nvPr/>
        </p:nvSpPr>
        <p:spPr>
          <a:xfrm>
            <a:off x="4132022" y="3857664"/>
            <a:ext cx="256802" cy="215444"/>
          </a:xfrm>
          <a:prstGeom prst="rect">
            <a:avLst/>
          </a:prstGeom>
          <a:noFill/>
        </p:spPr>
        <p:txBody>
          <a:bodyPr wrap="none" rtlCol="0">
            <a:spAutoFit/>
          </a:bodyPr>
          <a:lstStyle/>
          <a:p>
            <a:r>
              <a:rPr lang="en-US" sz="800" dirty="0" smtClean="0">
                <a:solidFill>
                  <a:schemeClr val="tx1"/>
                </a:solidFill>
              </a:rPr>
              <a:t>FI</a:t>
            </a:r>
            <a:endParaRPr lang="en-US" sz="800" dirty="0">
              <a:solidFill>
                <a:schemeClr val="tx1"/>
              </a:solidFill>
            </a:endParaRPr>
          </a:p>
        </p:txBody>
      </p:sp>
      <p:sp>
        <p:nvSpPr>
          <p:cNvPr id="37" name="TextBox 36"/>
          <p:cNvSpPr txBox="1"/>
          <p:nvPr/>
        </p:nvSpPr>
        <p:spPr>
          <a:xfrm>
            <a:off x="8593760" y="1993759"/>
            <a:ext cx="426720" cy="215444"/>
          </a:xfrm>
          <a:prstGeom prst="rect">
            <a:avLst/>
          </a:prstGeom>
          <a:noFill/>
        </p:spPr>
        <p:txBody>
          <a:bodyPr wrap="none" rtlCol="0">
            <a:spAutoFit/>
          </a:bodyPr>
          <a:lstStyle/>
          <a:p>
            <a:r>
              <a:rPr lang="en-US" sz="800" dirty="0">
                <a:solidFill>
                  <a:schemeClr val="tx1"/>
                </a:solidFill>
              </a:rPr>
              <a:t>BEFGI</a:t>
            </a:r>
          </a:p>
        </p:txBody>
      </p:sp>
      <p:sp>
        <p:nvSpPr>
          <p:cNvPr id="38" name="TextBox 37"/>
          <p:cNvSpPr txBox="1"/>
          <p:nvPr/>
        </p:nvSpPr>
        <p:spPr>
          <a:xfrm>
            <a:off x="4153820" y="3980844"/>
            <a:ext cx="306494" cy="215444"/>
          </a:xfrm>
          <a:prstGeom prst="rect">
            <a:avLst/>
          </a:prstGeom>
          <a:noFill/>
        </p:spPr>
        <p:txBody>
          <a:bodyPr wrap="none" rtlCol="0">
            <a:spAutoFit/>
          </a:bodyPr>
          <a:lstStyle/>
          <a:p>
            <a:r>
              <a:rPr lang="en-US" sz="800" dirty="0" smtClean="0">
                <a:solidFill>
                  <a:schemeClr val="tx1"/>
                </a:solidFill>
              </a:rPr>
              <a:t>EFI</a:t>
            </a:r>
            <a:endParaRPr lang="en-US" sz="800" dirty="0">
              <a:solidFill>
                <a:schemeClr val="tx1"/>
              </a:solidFill>
            </a:endParaRPr>
          </a:p>
        </p:txBody>
      </p:sp>
      <p:sp>
        <p:nvSpPr>
          <p:cNvPr id="39" name="TextBox 38"/>
          <p:cNvSpPr txBox="1"/>
          <p:nvPr/>
        </p:nvSpPr>
        <p:spPr>
          <a:xfrm>
            <a:off x="8591633" y="2127731"/>
            <a:ext cx="486030" cy="215444"/>
          </a:xfrm>
          <a:prstGeom prst="rect">
            <a:avLst/>
          </a:prstGeom>
          <a:noFill/>
        </p:spPr>
        <p:txBody>
          <a:bodyPr wrap="none" rtlCol="0">
            <a:spAutoFit/>
          </a:bodyPr>
          <a:lstStyle/>
          <a:p>
            <a:r>
              <a:rPr lang="en-US" sz="800" dirty="0">
                <a:solidFill>
                  <a:schemeClr val="tx1"/>
                </a:solidFill>
              </a:rPr>
              <a:t>ABEFGI</a:t>
            </a:r>
          </a:p>
        </p:txBody>
      </p:sp>
      <p:sp>
        <p:nvSpPr>
          <p:cNvPr id="40" name="TextBox 39"/>
          <p:cNvSpPr txBox="1"/>
          <p:nvPr/>
        </p:nvSpPr>
        <p:spPr>
          <a:xfrm>
            <a:off x="8553533" y="2244978"/>
            <a:ext cx="426720" cy="215444"/>
          </a:xfrm>
          <a:prstGeom prst="rect">
            <a:avLst/>
          </a:prstGeom>
          <a:noFill/>
        </p:spPr>
        <p:txBody>
          <a:bodyPr wrap="none" rtlCol="0">
            <a:spAutoFit/>
          </a:bodyPr>
          <a:lstStyle/>
          <a:p>
            <a:r>
              <a:rPr lang="en-US" sz="800" dirty="0">
                <a:solidFill>
                  <a:schemeClr val="tx1"/>
                </a:solidFill>
              </a:rPr>
              <a:t>BEFGI</a:t>
            </a:r>
          </a:p>
        </p:txBody>
      </p:sp>
      <p:sp>
        <p:nvSpPr>
          <p:cNvPr id="41" name="TextBox 40"/>
          <p:cNvSpPr txBox="1"/>
          <p:nvPr/>
        </p:nvSpPr>
        <p:spPr>
          <a:xfrm>
            <a:off x="3913320" y="2400325"/>
            <a:ext cx="256802" cy="215444"/>
          </a:xfrm>
          <a:prstGeom prst="rect">
            <a:avLst/>
          </a:prstGeom>
          <a:noFill/>
        </p:spPr>
        <p:txBody>
          <a:bodyPr wrap="none" rtlCol="0">
            <a:spAutoFit/>
          </a:bodyPr>
          <a:lstStyle/>
          <a:p>
            <a:r>
              <a:rPr lang="en-US" sz="800" dirty="0" smtClean="0">
                <a:solidFill>
                  <a:schemeClr val="tx1"/>
                </a:solidFill>
              </a:rPr>
              <a:t>G</a:t>
            </a:r>
            <a:endParaRPr lang="en-US" sz="800" dirty="0">
              <a:solidFill>
                <a:schemeClr val="tx1"/>
              </a:solidFill>
            </a:endParaRPr>
          </a:p>
        </p:txBody>
      </p:sp>
      <p:sp>
        <p:nvSpPr>
          <p:cNvPr id="42" name="TextBox 41"/>
          <p:cNvSpPr txBox="1"/>
          <p:nvPr/>
        </p:nvSpPr>
        <p:spPr>
          <a:xfrm>
            <a:off x="8572583" y="2371750"/>
            <a:ext cx="370614" cy="215444"/>
          </a:xfrm>
          <a:prstGeom prst="rect">
            <a:avLst/>
          </a:prstGeom>
          <a:noFill/>
        </p:spPr>
        <p:txBody>
          <a:bodyPr wrap="none" rtlCol="0">
            <a:spAutoFit/>
          </a:bodyPr>
          <a:lstStyle/>
          <a:p>
            <a:r>
              <a:rPr lang="en-US" sz="800" dirty="0" smtClean="0">
                <a:solidFill>
                  <a:schemeClr val="tx1"/>
                </a:solidFill>
              </a:rPr>
              <a:t>EFGI</a:t>
            </a:r>
            <a:endParaRPr lang="en-US" sz="800" dirty="0">
              <a:solidFill>
                <a:schemeClr val="tx1"/>
              </a:solidFill>
            </a:endParaRPr>
          </a:p>
        </p:txBody>
      </p:sp>
      <p:sp>
        <p:nvSpPr>
          <p:cNvPr id="43" name="TextBox 42"/>
          <p:cNvSpPr txBox="1"/>
          <p:nvPr/>
        </p:nvSpPr>
        <p:spPr>
          <a:xfrm>
            <a:off x="3827595" y="2533016"/>
            <a:ext cx="260008" cy="215444"/>
          </a:xfrm>
          <a:prstGeom prst="rect">
            <a:avLst/>
          </a:prstGeom>
          <a:noFill/>
        </p:spPr>
        <p:txBody>
          <a:bodyPr wrap="none" rtlCol="0">
            <a:spAutoFit/>
          </a:bodyPr>
          <a:lstStyle/>
          <a:p>
            <a:r>
              <a:rPr lang="en-US" sz="800" dirty="0" smtClean="0">
                <a:solidFill>
                  <a:schemeClr val="tx1"/>
                </a:solidFill>
              </a:rPr>
              <a:t>EI</a:t>
            </a:r>
            <a:endParaRPr lang="en-US" sz="800" dirty="0">
              <a:solidFill>
                <a:schemeClr val="tx1"/>
              </a:solidFill>
            </a:endParaRPr>
          </a:p>
        </p:txBody>
      </p:sp>
      <p:sp>
        <p:nvSpPr>
          <p:cNvPr id="44" name="TextBox 43"/>
          <p:cNvSpPr txBox="1"/>
          <p:nvPr/>
        </p:nvSpPr>
        <p:spPr>
          <a:xfrm>
            <a:off x="3974961" y="4361816"/>
            <a:ext cx="260008" cy="215444"/>
          </a:xfrm>
          <a:prstGeom prst="rect">
            <a:avLst/>
          </a:prstGeom>
          <a:noFill/>
        </p:spPr>
        <p:txBody>
          <a:bodyPr wrap="none" rtlCol="0">
            <a:spAutoFit/>
          </a:bodyPr>
          <a:lstStyle/>
          <a:p>
            <a:r>
              <a:rPr lang="en-US" sz="800" dirty="0" smtClean="0">
                <a:solidFill>
                  <a:schemeClr val="tx1"/>
                </a:solidFill>
              </a:rPr>
              <a:t>EI</a:t>
            </a:r>
            <a:endParaRPr lang="en-US" sz="800" dirty="0">
              <a:solidFill>
                <a:schemeClr val="tx1"/>
              </a:solidFill>
            </a:endParaRPr>
          </a:p>
        </p:txBody>
      </p:sp>
      <p:sp>
        <p:nvSpPr>
          <p:cNvPr id="45" name="TextBox 44"/>
          <p:cNvSpPr txBox="1"/>
          <p:nvPr/>
        </p:nvSpPr>
        <p:spPr>
          <a:xfrm>
            <a:off x="8544008" y="2485391"/>
            <a:ext cx="426720" cy="215444"/>
          </a:xfrm>
          <a:prstGeom prst="rect">
            <a:avLst/>
          </a:prstGeom>
          <a:noFill/>
        </p:spPr>
        <p:txBody>
          <a:bodyPr wrap="none" rtlCol="0">
            <a:spAutoFit/>
          </a:bodyPr>
          <a:lstStyle/>
          <a:p>
            <a:r>
              <a:rPr lang="en-US" sz="800" dirty="0">
                <a:solidFill>
                  <a:schemeClr val="tx1"/>
                </a:solidFill>
              </a:rPr>
              <a:t>BEFGI</a:t>
            </a:r>
          </a:p>
        </p:txBody>
      </p:sp>
      <p:sp>
        <p:nvSpPr>
          <p:cNvPr id="46" name="TextBox 45"/>
          <p:cNvSpPr txBox="1"/>
          <p:nvPr/>
        </p:nvSpPr>
        <p:spPr>
          <a:xfrm>
            <a:off x="8107763" y="4367076"/>
            <a:ext cx="234360" cy="215444"/>
          </a:xfrm>
          <a:prstGeom prst="rect">
            <a:avLst/>
          </a:prstGeom>
          <a:noFill/>
        </p:spPr>
        <p:txBody>
          <a:bodyPr wrap="none" rtlCol="0">
            <a:spAutoFit/>
          </a:bodyPr>
          <a:lstStyle/>
          <a:p>
            <a:r>
              <a:rPr lang="en-US" sz="800" dirty="0" smtClean="0">
                <a:solidFill>
                  <a:schemeClr val="tx1"/>
                </a:solidFill>
              </a:rPr>
              <a:t>E</a:t>
            </a:r>
            <a:endParaRPr lang="en-US" sz="800" dirty="0">
              <a:solidFill>
                <a:schemeClr val="tx1"/>
              </a:solidFill>
            </a:endParaRPr>
          </a:p>
        </p:txBody>
      </p:sp>
      <p:sp>
        <p:nvSpPr>
          <p:cNvPr id="47" name="TextBox 46"/>
          <p:cNvSpPr txBox="1"/>
          <p:nvPr/>
        </p:nvSpPr>
        <p:spPr>
          <a:xfrm>
            <a:off x="3781425" y="2657475"/>
            <a:ext cx="508473" cy="215444"/>
          </a:xfrm>
          <a:prstGeom prst="rect">
            <a:avLst/>
          </a:prstGeom>
          <a:noFill/>
        </p:spPr>
        <p:txBody>
          <a:bodyPr wrap="none" rtlCol="0">
            <a:spAutoFit/>
          </a:bodyPr>
          <a:lstStyle/>
          <a:p>
            <a:r>
              <a:rPr lang="en-US" sz="800" dirty="0">
                <a:solidFill>
                  <a:schemeClr val="tx1"/>
                </a:solidFill>
              </a:rPr>
              <a:t>ABCGHI</a:t>
            </a:r>
          </a:p>
        </p:txBody>
      </p:sp>
      <p:sp>
        <p:nvSpPr>
          <p:cNvPr id="48" name="TextBox 47"/>
          <p:cNvSpPr txBox="1"/>
          <p:nvPr/>
        </p:nvSpPr>
        <p:spPr>
          <a:xfrm>
            <a:off x="3623549" y="4493848"/>
            <a:ext cx="325730" cy="215444"/>
          </a:xfrm>
          <a:prstGeom prst="rect">
            <a:avLst/>
          </a:prstGeom>
          <a:noFill/>
        </p:spPr>
        <p:txBody>
          <a:bodyPr wrap="none" rtlCol="0">
            <a:spAutoFit/>
          </a:bodyPr>
          <a:lstStyle/>
          <a:p>
            <a:r>
              <a:rPr lang="en-US" sz="800" dirty="0" smtClean="0">
                <a:solidFill>
                  <a:schemeClr val="tx1"/>
                </a:solidFill>
              </a:rPr>
              <a:t>ABI</a:t>
            </a:r>
            <a:endParaRPr lang="en-US" sz="800" dirty="0">
              <a:solidFill>
                <a:schemeClr val="tx1"/>
              </a:solidFill>
            </a:endParaRPr>
          </a:p>
        </p:txBody>
      </p:sp>
      <p:sp>
        <p:nvSpPr>
          <p:cNvPr id="49" name="TextBox 48"/>
          <p:cNvSpPr txBox="1"/>
          <p:nvPr/>
        </p:nvSpPr>
        <p:spPr>
          <a:xfrm>
            <a:off x="7952229" y="2613158"/>
            <a:ext cx="325730" cy="215444"/>
          </a:xfrm>
          <a:prstGeom prst="rect">
            <a:avLst/>
          </a:prstGeom>
          <a:noFill/>
        </p:spPr>
        <p:txBody>
          <a:bodyPr wrap="none" rtlCol="0">
            <a:spAutoFit/>
          </a:bodyPr>
          <a:lstStyle/>
          <a:p>
            <a:r>
              <a:rPr lang="en-US" sz="800" dirty="0" smtClean="0">
                <a:solidFill>
                  <a:schemeClr val="tx1"/>
                </a:solidFill>
              </a:rPr>
              <a:t>ABI</a:t>
            </a:r>
            <a:endParaRPr lang="en-US" sz="800" dirty="0">
              <a:solidFill>
                <a:schemeClr val="tx1"/>
              </a:solidFill>
            </a:endParaRPr>
          </a:p>
        </p:txBody>
      </p:sp>
      <p:sp>
        <p:nvSpPr>
          <p:cNvPr id="50" name="TextBox 49"/>
          <p:cNvSpPr txBox="1"/>
          <p:nvPr/>
        </p:nvSpPr>
        <p:spPr>
          <a:xfrm>
            <a:off x="7763717" y="4499108"/>
            <a:ext cx="300082" cy="215444"/>
          </a:xfrm>
          <a:prstGeom prst="rect">
            <a:avLst/>
          </a:prstGeom>
          <a:noFill/>
        </p:spPr>
        <p:txBody>
          <a:bodyPr wrap="none" rtlCol="0">
            <a:spAutoFit/>
          </a:bodyPr>
          <a:lstStyle/>
          <a:p>
            <a:r>
              <a:rPr lang="en-US" sz="800" dirty="0" smtClean="0">
                <a:solidFill>
                  <a:schemeClr val="tx1"/>
                </a:solidFill>
              </a:rPr>
              <a:t>AB</a:t>
            </a:r>
            <a:endParaRPr lang="en-US" sz="800" dirty="0">
              <a:solidFill>
                <a:schemeClr val="tx1"/>
              </a:solidFill>
            </a:endParaRPr>
          </a:p>
        </p:txBody>
      </p:sp>
      <p:sp>
        <p:nvSpPr>
          <p:cNvPr id="51" name="TextBox 50"/>
          <p:cNvSpPr txBox="1"/>
          <p:nvPr/>
        </p:nvSpPr>
        <p:spPr>
          <a:xfrm>
            <a:off x="3659821" y="2771452"/>
            <a:ext cx="508473" cy="215444"/>
          </a:xfrm>
          <a:prstGeom prst="rect">
            <a:avLst/>
          </a:prstGeom>
          <a:noFill/>
        </p:spPr>
        <p:txBody>
          <a:bodyPr wrap="none" rtlCol="0">
            <a:spAutoFit/>
          </a:bodyPr>
          <a:lstStyle/>
          <a:p>
            <a:r>
              <a:rPr lang="en-US" sz="800" dirty="0">
                <a:solidFill>
                  <a:schemeClr val="tx1"/>
                </a:solidFill>
              </a:rPr>
              <a:t>BCEGHI</a:t>
            </a:r>
          </a:p>
        </p:txBody>
      </p:sp>
      <p:sp>
        <p:nvSpPr>
          <p:cNvPr id="52" name="TextBox 51"/>
          <p:cNvSpPr txBox="1"/>
          <p:nvPr/>
        </p:nvSpPr>
        <p:spPr>
          <a:xfrm>
            <a:off x="2650171" y="4609454"/>
            <a:ext cx="234360" cy="215444"/>
          </a:xfrm>
          <a:prstGeom prst="rect">
            <a:avLst/>
          </a:prstGeom>
          <a:noFill/>
        </p:spPr>
        <p:txBody>
          <a:bodyPr wrap="none" rtlCol="0">
            <a:spAutoFit/>
          </a:bodyPr>
          <a:lstStyle/>
          <a:p>
            <a:r>
              <a:rPr lang="en-US" sz="800" dirty="0" smtClean="0">
                <a:solidFill>
                  <a:schemeClr val="tx1"/>
                </a:solidFill>
              </a:rPr>
              <a:t>E</a:t>
            </a:r>
            <a:endParaRPr lang="en-US" sz="800" dirty="0">
              <a:solidFill>
                <a:schemeClr val="tx1"/>
              </a:solidFill>
            </a:endParaRPr>
          </a:p>
        </p:txBody>
      </p:sp>
      <p:sp>
        <p:nvSpPr>
          <p:cNvPr id="53" name="TextBox 52"/>
          <p:cNvSpPr txBox="1"/>
          <p:nvPr/>
        </p:nvSpPr>
        <p:spPr>
          <a:xfrm>
            <a:off x="7670244" y="2738935"/>
            <a:ext cx="324128" cy="215444"/>
          </a:xfrm>
          <a:prstGeom prst="rect">
            <a:avLst/>
          </a:prstGeom>
          <a:noFill/>
        </p:spPr>
        <p:txBody>
          <a:bodyPr wrap="none" rtlCol="0">
            <a:spAutoFit/>
          </a:bodyPr>
          <a:lstStyle/>
          <a:p>
            <a:r>
              <a:rPr lang="en-US" sz="800" dirty="0">
                <a:solidFill>
                  <a:schemeClr val="tx1"/>
                </a:solidFill>
              </a:rPr>
              <a:t>EGI</a:t>
            </a:r>
          </a:p>
        </p:txBody>
      </p:sp>
      <p:sp>
        <p:nvSpPr>
          <p:cNvPr id="54" name="TextBox 53"/>
          <p:cNvSpPr txBox="1"/>
          <p:nvPr/>
        </p:nvSpPr>
        <p:spPr>
          <a:xfrm>
            <a:off x="7038630" y="4628504"/>
            <a:ext cx="234360" cy="215444"/>
          </a:xfrm>
          <a:prstGeom prst="rect">
            <a:avLst/>
          </a:prstGeom>
          <a:noFill/>
        </p:spPr>
        <p:txBody>
          <a:bodyPr wrap="none" rtlCol="0">
            <a:spAutoFit/>
          </a:bodyPr>
          <a:lstStyle/>
          <a:p>
            <a:r>
              <a:rPr lang="en-US" sz="800" dirty="0" smtClean="0">
                <a:solidFill>
                  <a:schemeClr val="tx1"/>
                </a:solidFill>
              </a:rPr>
              <a:t>E</a:t>
            </a:r>
            <a:endParaRPr lang="en-US" sz="800" dirty="0">
              <a:solidFill>
                <a:schemeClr val="tx1"/>
              </a:solidFill>
            </a:endParaRPr>
          </a:p>
        </p:txBody>
      </p:sp>
      <p:sp>
        <p:nvSpPr>
          <p:cNvPr id="55" name="TextBox 54"/>
          <p:cNvSpPr txBox="1"/>
          <p:nvPr/>
        </p:nvSpPr>
        <p:spPr>
          <a:xfrm>
            <a:off x="2315608" y="2898224"/>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56" name="TextBox 55"/>
          <p:cNvSpPr txBox="1"/>
          <p:nvPr/>
        </p:nvSpPr>
        <p:spPr>
          <a:xfrm>
            <a:off x="2487822" y="4736226"/>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57" name="TextBox 56"/>
          <p:cNvSpPr txBox="1"/>
          <p:nvPr/>
        </p:nvSpPr>
        <p:spPr>
          <a:xfrm>
            <a:off x="8268434" y="2868642"/>
            <a:ext cx="540533" cy="215444"/>
          </a:xfrm>
          <a:prstGeom prst="rect">
            <a:avLst/>
          </a:prstGeom>
          <a:noFill/>
        </p:spPr>
        <p:txBody>
          <a:bodyPr wrap="none" rtlCol="0">
            <a:spAutoFit/>
          </a:bodyPr>
          <a:lstStyle/>
          <a:p>
            <a:r>
              <a:rPr lang="en-US" sz="800" dirty="0">
                <a:solidFill>
                  <a:schemeClr val="tx1"/>
                </a:solidFill>
              </a:rPr>
              <a:t>ABCEFGI</a:t>
            </a:r>
          </a:p>
        </p:txBody>
      </p:sp>
      <p:sp>
        <p:nvSpPr>
          <p:cNvPr id="58" name="Rectangle 57"/>
          <p:cNvSpPr/>
          <p:nvPr/>
        </p:nvSpPr>
        <p:spPr>
          <a:xfrm>
            <a:off x="83490" y="6285911"/>
            <a:ext cx="7033137" cy="584775"/>
          </a:xfrm>
          <a:prstGeom prst="rect">
            <a:avLst/>
          </a:prstGeom>
        </p:spPr>
        <p:txBody>
          <a:bodyPr wrap="square">
            <a:spAutoFit/>
          </a:bodyPr>
          <a:lstStyle/>
          <a:p>
            <a:r>
              <a:rPr lang="en-US" sz="800" dirty="0">
                <a:solidFill>
                  <a:srgbClr val="000000"/>
                </a:solidFill>
                <a:latin typeface="Arial" panose="020B0604020202020204" pitchFamily="34" charset="0"/>
                <a:cs typeface="Arial" panose="020B0604020202020204" pitchFamily="34" charset="0"/>
              </a:rPr>
              <a:t>Base: All Respondents.</a:t>
            </a:r>
          </a:p>
          <a:p>
            <a:r>
              <a:rPr lang="en-US" sz="800" dirty="0">
                <a:solidFill>
                  <a:srgbClr val="000000"/>
                </a:solidFill>
                <a:latin typeface="Arial" panose="020B0604020202020204" pitchFamily="34" charset="0"/>
                <a:cs typeface="Arial" panose="020B0604020202020204" pitchFamily="34" charset="0"/>
              </a:rPr>
              <a:t>Q1.  For each medical condition or term listed, indicate if you are aware of or have ever heard the term</a:t>
            </a:r>
            <a:r>
              <a:rPr lang="en-US" sz="800" dirty="0" smtClean="0">
                <a:solidFill>
                  <a:srgbClr val="000000"/>
                </a:solidFill>
                <a:latin typeface="Arial" panose="020B0604020202020204" pitchFamily="34" charset="0"/>
                <a:cs typeface="Arial" panose="020B0604020202020204" pitchFamily="34" charset="0"/>
              </a:rPr>
              <a:t>.</a:t>
            </a:r>
          </a:p>
          <a:p>
            <a:r>
              <a:rPr lang="en-US" sz="800" i="1" dirty="0">
                <a:solidFill>
                  <a:srgbClr val="000000"/>
                </a:solidFill>
                <a:latin typeface="Arial" panose="020B0604020202020204" pitchFamily="34" charset="0"/>
                <a:cs typeface="Arial" panose="020B0604020202020204" pitchFamily="34" charset="0"/>
              </a:rPr>
              <a:t>*Aided Awareness indicates respondents were shown a list of terms from which to select their response.</a:t>
            </a:r>
          </a:p>
          <a:p>
            <a:r>
              <a:rPr lang="en-US" sz="800" dirty="0" smtClean="0">
                <a:solidFill>
                  <a:srgbClr val="000000"/>
                </a:solidFill>
                <a:latin typeface="Arial" panose="020B0604020202020204" pitchFamily="34" charset="0"/>
                <a:cs typeface="Arial" panose="020B0604020202020204" pitchFamily="34" charset="0"/>
              </a:rPr>
              <a:t> </a:t>
            </a:r>
            <a:endParaRPr lang="en-US" sz="8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65425708"/>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solidFill>
                  <a:srgbClr val="FFFFFF"/>
                </a:solidFill>
              </a:rPr>
              <a:t> - </a:t>
            </a:r>
            <a:fld id="{8FAC1CE3-0013-4A1C-AA61-A816E609AAE0}" type="slidenum">
              <a:rPr lang="en-US" smtClean="0">
                <a:solidFill>
                  <a:srgbClr val="FFFFFF"/>
                </a:solidFill>
              </a:rPr>
              <a:pPr/>
              <a:t>22</a:t>
            </a:fld>
            <a:r>
              <a:rPr lang="en-US" smtClean="0">
                <a:solidFill>
                  <a:srgbClr val="FFFFFF"/>
                </a:solidFill>
              </a:rPr>
              <a:t> -</a:t>
            </a:r>
            <a:endParaRPr lang="en-US">
              <a:solidFill>
                <a:srgbClr val="FFFFFF"/>
              </a:solidFill>
            </a:endParaRPr>
          </a:p>
        </p:txBody>
      </p:sp>
      <p:grpSp>
        <p:nvGrpSpPr>
          <p:cNvPr id="14" name="Group 13"/>
          <p:cNvGrpSpPr/>
          <p:nvPr/>
        </p:nvGrpSpPr>
        <p:grpSpPr>
          <a:xfrm>
            <a:off x="536697" y="1011855"/>
            <a:ext cx="3371459" cy="1735277"/>
            <a:chOff x="147098" y="1011855"/>
            <a:chExt cx="3371459" cy="1735277"/>
          </a:xfrm>
        </p:grpSpPr>
        <p:graphicFrame>
          <p:nvGraphicFramePr>
            <p:cNvPr id="6" name="Chart 5"/>
            <p:cNvGraphicFramePr/>
            <p:nvPr>
              <p:extLst>
                <p:ext uri="{D42A27DB-BD31-4B8C-83A1-F6EECF244321}">
                  <p14:modId xmlns:p14="http://schemas.microsoft.com/office/powerpoint/2010/main" val="1502785857"/>
                </p:ext>
              </p:extLst>
            </p:nvPr>
          </p:nvGraphicFramePr>
          <p:xfrm>
            <a:off x="147098" y="1011855"/>
            <a:ext cx="3371459" cy="1735277"/>
          </p:xfrm>
          <a:graphic>
            <a:graphicData uri="http://schemas.openxmlformats.org/drawingml/2006/chart">
              <c:chart xmlns:c="http://schemas.openxmlformats.org/drawingml/2006/chart" xmlns:r="http://schemas.openxmlformats.org/officeDocument/2006/relationships" r:id="rId2"/>
            </a:graphicData>
          </a:graphic>
        </p:graphicFrame>
        <p:sp>
          <p:nvSpPr>
            <p:cNvPr id="7" name="TextBox 6"/>
            <p:cNvSpPr txBox="1"/>
            <p:nvPr/>
          </p:nvSpPr>
          <p:spPr>
            <a:xfrm>
              <a:off x="903801" y="1214726"/>
              <a:ext cx="2058500" cy="498598"/>
            </a:xfrm>
            <a:prstGeom prst="rect">
              <a:avLst/>
            </a:prstGeom>
            <a:noFill/>
          </p:spPr>
          <p:txBody>
            <a:bodyPr wrap="square" rtlCol="0" anchor="b">
              <a:spAutoFit/>
            </a:bodyPr>
            <a:lstStyle/>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a:p>
              <a:pPr>
                <a:lnSpc>
                  <a:spcPct val="80000"/>
                </a:lnSpc>
              </a:pPr>
              <a:r>
                <a:rPr lang="en-CA" sz="1100" b="1" dirty="0">
                  <a:solidFill>
                    <a:srgbClr val="0D204A">
                      <a:lumMod val="90000"/>
                      <a:lumOff val="10000"/>
                    </a:srgbClr>
                  </a:solidFill>
                  <a:latin typeface="Arial" panose="020B0604020202020204" pitchFamily="34" charset="0"/>
                  <a:cs typeface="Arial" panose="020B0604020202020204" pitchFamily="34" charset="0"/>
                </a:rPr>
                <a:t>HIGH BLOOD PRESSURE</a:t>
              </a:r>
            </a:p>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p:txBody>
        </p:sp>
      </p:grpSp>
      <p:grpSp>
        <p:nvGrpSpPr>
          <p:cNvPr id="15" name="Group 14"/>
          <p:cNvGrpSpPr/>
          <p:nvPr/>
        </p:nvGrpSpPr>
        <p:grpSpPr>
          <a:xfrm>
            <a:off x="401530" y="1975848"/>
            <a:ext cx="3291835" cy="361638"/>
            <a:chOff x="11931" y="1518141"/>
            <a:chExt cx="3291835" cy="361638"/>
          </a:xfrm>
        </p:grpSpPr>
        <p:cxnSp>
          <p:nvCxnSpPr>
            <p:cNvPr id="9" name="Straight Connector 8"/>
            <p:cNvCxnSpPr/>
            <p:nvPr/>
          </p:nvCxnSpPr>
          <p:spPr bwMode="auto">
            <a:xfrm>
              <a:off x="469126" y="1752600"/>
              <a:ext cx="2834640" cy="0"/>
            </a:xfrm>
            <a:prstGeom prst="line">
              <a:avLst/>
            </a:prstGeom>
            <a:solidFill>
              <a:schemeClr val="accent1"/>
            </a:solidFill>
            <a:ln w="9525" cap="flat" cmpd="sng" algn="ctr">
              <a:solidFill>
                <a:srgbClr val="FF0000"/>
              </a:solidFill>
              <a:prstDash val="sysDot"/>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1" name="TextBox 10"/>
            <p:cNvSpPr txBox="1"/>
            <p:nvPr/>
          </p:nvSpPr>
          <p:spPr>
            <a:xfrm>
              <a:off x="132366" y="1625863"/>
              <a:ext cx="471934" cy="253916"/>
            </a:xfrm>
            <a:prstGeom prst="rect">
              <a:avLst/>
            </a:prstGeom>
            <a:noFill/>
          </p:spPr>
          <p:txBody>
            <a:bodyPr wrap="square" rtlCol="0">
              <a:spAutoFit/>
            </a:bodyPr>
            <a:lstStyle/>
            <a:p>
              <a:pPr algn="ctr" fontAlgn="auto">
                <a:spcBef>
                  <a:spcPts val="0"/>
                </a:spcBef>
                <a:spcAft>
                  <a:spcPts val="0"/>
                </a:spcAft>
              </a:pPr>
              <a:r>
                <a:rPr lang="en-CA" sz="1050" b="1" dirty="0" smtClean="0">
                  <a:solidFill>
                    <a:srgbClr val="C00000"/>
                  </a:solidFill>
                  <a:latin typeface="Arial" panose="020B0604020202020204" pitchFamily="34" charset="0"/>
                  <a:cs typeface="Arial" panose="020B0604020202020204" pitchFamily="34" charset="0"/>
                </a:rPr>
                <a:t>42%</a:t>
              </a:r>
              <a:endParaRPr lang="en-CA" sz="1050" b="1" dirty="0">
                <a:solidFill>
                  <a:srgbClr val="C00000"/>
                </a:solidFill>
                <a:latin typeface="Arial" panose="020B0604020202020204" pitchFamily="34" charset="0"/>
                <a:cs typeface="Arial" panose="020B0604020202020204" pitchFamily="34" charset="0"/>
              </a:endParaRPr>
            </a:p>
          </p:txBody>
        </p:sp>
        <p:sp>
          <p:nvSpPr>
            <p:cNvPr id="13" name="TextBox 12"/>
            <p:cNvSpPr txBox="1"/>
            <p:nvPr/>
          </p:nvSpPr>
          <p:spPr>
            <a:xfrm>
              <a:off x="11931" y="1518141"/>
              <a:ext cx="693244" cy="215444"/>
            </a:xfrm>
            <a:prstGeom prst="rect">
              <a:avLst/>
            </a:prstGeom>
            <a:noFill/>
          </p:spPr>
          <p:txBody>
            <a:bodyPr wrap="square" rtlCol="0">
              <a:spAutoFit/>
            </a:bodyPr>
            <a:lstStyle/>
            <a:p>
              <a:pPr algn="ctr" fontAlgn="auto">
                <a:spcBef>
                  <a:spcPts val="0"/>
                </a:spcBef>
                <a:spcAft>
                  <a:spcPts val="0"/>
                </a:spcAft>
              </a:pPr>
              <a:r>
                <a:rPr lang="en-CA" sz="800" b="1" dirty="0">
                  <a:solidFill>
                    <a:srgbClr val="C00000"/>
                  </a:solidFill>
                  <a:latin typeface="Arial" panose="020B0604020202020204" pitchFamily="34" charset="0"/>
                  <a:cs typeface="Arial" panose="020B0604020202020204" pitchFamily="34" charset="0"/>
                </a:rPr>
                <a:t>MEAN</a:t>
              </a:r>
            </a:p>
          </p:txBody>
        </p:sp>
      </p:grpSp>
      <p:grpSp>
        <p:nvGrpSpPr>
          <p:cNvPr id="16" name="Group 15"/>
          <p:cNvGrpSpPr/>
          <p:nvPr/>
        </p:nvGrpSpPr>
        <p:grpSpPr>
          <a:xfrm>
            <a:off x="538028" y="2668325"/>
            <a:ext cx="3371459" cy="1735277"/>
            <a:chOff x="147098" y="1011855"/>
            <a:chExt cx="3371459" cy="1735277"/>
          </a:xfrm>
        </p:grpSpPr>
        <p:graphicFrame>
          <p:nvGraphicFramePr>
            <p:cNvPr id="17" name="Chart 16"/>
            <p:cNvGraphicFramePr/>
            <p:nvPr>
              <p:extLst>
                <p:ext uri="{D42A27DB-BD31-4B8C-83A1-F6EECF244321}">
                  <p14:modId xmlns:p14="http://schemas.microsoft.com/office/powerpoint/2010/main" val="3845011872"/>
                </p:ext>
              </p:extLst>
            </p:nvPr>
          </p:nvGraphicFramePr>
          <p:xfrm>
            <a:off x="147098" y="1011855"/>
            <a:ext cx="3371459" cy="1735277"/>
          </p:xfrm>
          <a:graphic>
            <a:graphicData uri="http://schemas.openxmlformats.org/drawingml/2006/chart">
              <c:chart xmlns:c="http://schemas.openxmlformats.org/drawingml/2006/chart" xmlns:r="http://schemas.openxmlformats.org/officeDocument/2006/relationships" r:id="rId3"/>
            </a:graphicData>
          </a:graphic>
        </p:graphicFrame>
        <p:sp>
          <p:nvSpPr>
            <p:cNvPr id="18" name="TextBox 17"/>
            <p:cNvSpPr txBox="1"/>
            <p:nvPr/>
          </p:nvSpPr>
          <p:spPr>
            <a:xfrm>
              <a:off x="903801" y="1230628"/>
              <a:ext cx="2058500" cy="498598"/>
            </a:xfrm>
            <a:prstGeom prst="rect">
              <a:avLst/>
            </a:prstGeom>
            <a:noFill/>
          </p:spPr>
          <p:txBody>
            <a:bodyPr wrap="square" rtlCol="0">
              <a:spAutoFit/>
            </a:bodyPr>
            <a:lstStyle/>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a:p>
              <a:pPr algn="ctr">
                <a:lnSpc>
                  <a:spcPct val="80000"/>
                </a:lnSpc>
              </a:pPr>
              <a:r>
                <a:rPr lang="en-CA" sz="1100" b="1" dirty="0">
                  <a:solidFill>
                    <a:srgbClr val="0D204A">
                      <a:lumMod val="90000"/>
                      <a:lumOff val="10000"/>
                    </a:srgbClr>
                  </a:solidFill>
                  <a:latin typeface="Arial" panose="020B0604020202020204" pitchFamily="34" charset="0"/>
                  <a:cs typeface="Arial" panose="020B0604020202020204" pitchFamily="34" charset="0"/>
                </a:rPr>
                <a:t>HEART ATTACK</a:t>
              </a:r>
            </a:p>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p:txBody>
        </p:sp>
      </p:grpSp>
      <p:grpSp>
        <p:nvGrpSpPr>
          <p:cNvPr id="19" name="Group 18"/>
          <p:cNvGrpSpPr/>
          <p:nvPr/>
        </p:nvGrpSpPr>
        <p:grpSpPr>
          <a:xfrm>
            <a:off x="402861" y="3588405"/>
            <a:ext cx="3291835" cy="361638"/>
            <a:chOff x="11931" y="1518141"/>
            <a:chExt cx="3291835" cy="361638"/>
          </a:xfrm>
        </p:grpSpPr>
        <p:cxnSp>
          <p:nvCxnSpPr>
            <p:cNvPr id="20" name="Straight Connector 19"/>
            <p:cNvCxnSpPr/>
            <p:nvPr/>
          </p:nvCxnSpPr>
          <p:spPr bwMode="auto">
            <a:xfrm>
              <a:off x="469126" y="1757239"/>
              <a:ext cx="2834640" cy="0"/>
            </a:xfrm>
            <a:prstGeom prst="line">
              <a:avLst/>
            </a:prstGeom>
            <a:solidFill>
              <a:schemeClr val="accent1"/>
            </a:solidFill>
            <a:ln w="9525" cap="flat" cmpd="sng" algn="ctr">
              <a:solidFill>
                <a:srgbClr val="FF0000"/>
              </a:solidFill>
              <a:prstDash val="sysDot"/>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1" name="TextBox 20"/>
            <p:cNvSpPr txBox="1"/>
            <p:nvPr/>
          </p:nvSpPr>
          <p:spPr>
            <a:xfrm>
              <a:off x="132366" y="1625863"/>
              <a:ext cx="471934" cy="253916"/>
            </a:xfrm>
            <a:prstGeom prst="rect">
              <a:avLst/>
            </a:prstGeom>
            <a:noFill/>
          </p:spPr>
          <p:txBody>
            <a:bodyPr wrap="square" rtlCol="0">
              <a:spAutoFit/>
            </a:bodyPr>
            <a:lstStyle/>
            <a:p>
              <a:pPr algn="ctr" fontAlgn="auto">
                <a:spcBef>
                  <a:spcPts val="0"/>
                </a:spcBef>
                <a:spcAft>
                  <a:spcPts val="0"/>
                </a:spcAft>
              </a:pPr>
              <a:r>
                <a:rPr lang="en-CA" sz="1050" b="1" dirty="0" smtClean="0">
                  <a:solidFill>
                    <a:srgbClr val="C00000"/>
                  </a:solidFill>
                  <a:latin typeface="Arial" panose="020B0604020202020204" pitchFamily="34" charset="0"/>
                  <a:cs typeface="Arial" panose="020B0604020202020204" pitchFamily="34" charset="0"/>
                </a:rPr>
                <a:t>44%</a:t>
              </a:r>
              <a:endParaRPr lang="en-CA" sz="1050" b="1" dirty="0">
                <a:solidFill>
                  <a:srgbClr val="C00000"/>
                </a:solidFill>
                <a:latin typeface="Arial" panose="020B0604020202020204" pitchFamily="34" charset="0"/>
                <a:cs typeface="Arial" panose="020B0604020202020204" pitchFamily="34" charset="0"/>
              </a:endParaRPr>
            </a:p>
          </p:txBody>
        </p:sp>
        <p:sp>
          <p:nvSpPr>
            <p:cNvPr id="22" name="TextBox 21"/>
            <p:cNvSpPr txBox="1"/>
            <p:nvPr/>
          </p:nvSpPr>
          <p:spPr>
            <a:xfrm>
              <a:off x="11931" y="1518141"/>
              <a:ext cx="693244" cy="215444"/>
            </a:xfrm>
            <a:prstGeom prst="rect">
              <a:avLst/>
            </a:prstGeom>
            <a:noFill/>
          </p:spPr>
          <p:txBody>
            <a:bodyPr wrap="square" rtlCol="0">
              <a:spAutoFit/>
            </a:bodyPr>
            <a:lstStyle/>
            <a:p>
              <a:pPr algn="ctr" fontAlgn="auto">
                <a:spcBef>
                  <a:spcPts val="0"/>
                </a:spcBef>
                <a:spcAft>
                  <a:spcPts val="0"/>
                </a:spcAft>
              </a:pPr>
              <a:r>
                <a:rPr lang="en-CA" sz="800" b="1" dirty="0">
                  <a:solidFill>
                    <a:srgbClr val="C00000"/>
                  </a:solidFill>
                  <a:latin typeface="Arial" panose="020B0604020202020204" pitchFamily="34" charset="0"/>
                  <a:cs typeface="Arial" panose="020B0604020202020204" pitchFamily="34" charset="0"/>
                </a:rPr>
                <a:t>MEAN</a:t>
              </a:r>
            </a:p>
          </p:txBody>
        </p:sp>
      </p:grpSp>
      <p:grpSp>
        <p:nvGrpSpPr>
          <p:cNvPr id="23" name="Group 22"/>
          <p:cNvGrpSpPr/>
          <p:nvPr/>
        </p:nvGrpSpPr>
        <p:grpSpPr>
          <a:xfrm>
            <a:off x="547310" y="4377790"/>
            <a:ext cx="3371459" cy="1735277"/>
            <a:chOff x="147098" y="1011855"/>
            <a:chExt cx="3371459" cy="1735277"/>
          </a:xfrm>
        </p:grpSpPr>
        <p:graphicFrame>
          <p:nvGraphicFramePr>
            <p:cNvPr id="24" name="Chart 23"/>
            <p:cNvGraphicFramePr/>
            <p:nvPr>
              <p:extLst>
                <p:ext uri="{D42A27DB-BD31-4B8C-83A1-F6EECF244321}">
                  <p14:modId xmlns:p14="http://schemas.microsoft.com/office/powerpoint/2010/main" val="2259400883"/>
                </p:ext>
              </p:extLst>
            </p:nvPr>
          </p:nvGraphicFramePr>
          <p:xfrm>
            <a:off x="147098" y="1011855"/>
            <a:ext cx="3371459" cy="1735277"/>
          </p:xfrm>
          <a:graphic>
            <a:graphicData uri="http://schemas.openxmlformats.org/drawingml/2006/chart">
              <c:chart xmlns:c="http://schemas.openxmlformats.org/drawingml/2006/chart" xmlns:r="http://schemas.openxmlformats.org/officeDocument/2006/relationships" r:id="rId4"/>
            </a:graphicData>
          </a:graphic>
        </p:graphicFrame>
        <p:sp>
          <p:nvSpPr>
            <p:cNvPr id="25" name="TextBox 24"/>
            <p:cNvSpPr txBox="1"/>
            <p:nvPr/>
          </p:nvSpPr>
          <p:spPr>
            <a:xfrm>
              <a:off x="903801" y="1230628"/>
              <a:ext cx="2058500" cy="498598"/>
            </a:xfrm>
            <a:prstGeom prst="rect">
              <a:avLst/>
            </a:prstGeom>
            <a:noFill/>
          </p:spPr>
          <p:txBody>
            <a:bodyPr wrap="square" rtlCol="0">
              <a:spAutoFit/>
            </a:bodyPr>
            <a:lstStyle/>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a:p>
              <a:pPr algn="ctr">
                <a:lnSpc>
                  <a:spcPct val="80000"/>
                </a:lnSpc>
              </a:pPr>
              <a:r>
                <a:rPr lang="en-CA" sz="1100" b="1" dirty="0">
                  <a:solidFill>
                    <a:srgbClr val="0D204A">
                      <a:lumMod val="90000"/>
                      <a:lumOff val="10000"/>
                    </a:srgbClr>
                  </a:solidFill>
                  <a:latin typeface="Arial" panose="020B0604020202020204" pitchFamily="34" charset="0"/>
                  <a:cs typeface="Arial" panose="020B0604020202020204" pitchFamily="34" charset="0"/>
                </a:rPr>
                <a:t>AIDS</a:t>
              </a:r>
            </a:p>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p:txBody>
        </p:sp>
      </p:grpSp>
      <p:grpSp>
        <p:nvGrpSpPr>
          <p:cNvPr id="26" name="Group 25"/>
          <p:cNvGrpSpPr/>
          <p:nvPr/>
        </p:nvGrpSpPr>
        <p:grpSpPr>
          <a:xfrm>
            <a:off x="412143" y="5439861"/>
            <a:ext cx="3291835" cy="361638"/>
            <a:chOff x="11931" y="1518141"/>
            <a:chExt cx="3291835" cy="361638"/>
          </a:xfrm>
        </p:grpSpPr>
        <p:cxnSp>
          <p:nvCxnSpPr>
            <p:cNvPr id="27" name="Straight Connector 26"/>
            <p:cNvCxnSpPr/>
            <p:nvPr/>
          </p:nvCxnSpPr>
          <p:spPr bwMode="auto">
            <a:xfrm>
              <a:off x="469126" y="1757239"/>
              <a:ext cx="2834640" cy="0"/>
            </a:xfrm>
            <a:prstGeom prst="line">
              <a:avLst/>
            </a:prstGeom>
            <a:solidFill>
              <a:schemeClr val="accent1"/>
            </a:solidFill>
            <a:ln w="9525" cap="flat" cmpd="sng" algn="ctr">
              <a:solidFill>
                <a:srgbClr val="FF0000"/>
              </a:solidFill>
              <a:prstDash val="sysDot"/>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8" name="TextBox 27"/>
            <p:cNvSpPr txBox="1"/>
            <p:nvPr/>
          </p:nvSpPr>
          <p:spPr>
            <a:xfrm>
              <a:off x="132366" y="1625863"/>
              <a:ext cx="471934" cy="253916"/>
            </a:xfrm>
            <a:prstGeom prst="rect">
              <a:avLst/>
            </a:prstGeom>
            <a:noFill/>
          </p:spPr>
          <p:txBody>
            <a:bodyPr wrap="square" rtlCol="0">
              <a:spAutoFit/>
            </a:bodyPr>
            <a:lstStyle/>
            <a:p>
              <a:pPr algn="ctr" fontAlgn="auto">
                <a:spcBef>
                  <a:spcPts val="0"/>
                </a:spcBef>
                <a:spcAft>
                  <a:spcPts val="0"/>
                </a:spcAft>
              </a:pPr>
              <a:r>
                <a:rPr lang="en-CA" sz="1050" b="1" dirty="0" smtClean="0">
                  <a:solidFill>
                    <a:srgbClr val="C00000"/>
                  </a:solidFill>
                  <a:latin typeface="Arial" panose="020B0604020202020204" pitchFamily="34" charset="0"/>
                  <a:cs typeface="Arial" panose="020B0604020202020204" pitchFamily="34" charset="0"/>
                </a:rPr>
                <a:t>20%</a:t>
              </a:r>
              <a:endParaRPr lang="en-CA" sz="1050" b="1" dirty="0">
                <a:solidFill>
                  <a:srgbClr val="C00000"/>
                </a:solidFill>
                <a:latin typeface="Arial" panose="020B0604020202020204" pitchFamily="34" charset="0"/>
                <a:cs typeface="Arial" panose="020B0604020202020204" pitchFamily="34" charset="0"/>
              </a:endParaRPr>
            </a:p>
          </p:txBody>
        </p:sp>
        <p:sp>
          <p:nvSpPr>
            <p:cNvPr id="29" name="TextBox 28"/>
            <p:cNvSpPr txBox="1"/>
            <p:nvPr/>
          </p:nvSpPr>
          <p:spPr>
            <a:xfrm>
              <a:off x="11931" y="1518141"/>
              <a:ext cx="693244" cy="215444"/>
            </a:xfrm>
            <a:prstGeom prst="rect">
              <a:avLst/>
            </a:prstGeom>
            <a:noFill/>
          </p:spPr>
          <p:txBody>
            <a:bodyPr wrap="square" rtlCol="0">
              <a:spAutoFit/>
            </a:bodyPr>
            <a:lstStyle/>
            <a:p>
              <a:pPr algn="ctr" fontAlgn="auto">
                <a:spcBef>
                  <a:spcPts val="0"/>
                </a:spcBef>
                <a:spcAft>
                  <a:spcPts val="0"/>
                </a:spcAft>
              </a:pPr>
              <a:r>
                <a:rPr lang="en-CA" sz="800" b="1" dirty="0">
                  <a:solidFill>
                    <a:srgbClr val="C00000"/>
                  </a:solidFill>
                  <a:latin typeface="Arial" panose="020B0604020202020204" pitchFamily="34" charset="0"/>
                  <a:cs typeface="Arial" panose="020B0604020202020204" pitchFamily="34" charset="0"/>
                </a:rPr>
                <a:t>MEAN</a:t>
              </a:r>
            </a:p>
          </p:txBody>
        </p:sp>
      </p:grpSp>
      <p:grpSp>
        <p:nvGrpSpPr>
          <p:cNvPr id="33" name="Group 32"/>
          <p:cNvGrpSpPr/>
          <p:nvPr/>
        </p:nvGrpSpPr>
        <p:grpSpPr>
          <a:xfrm>
            <a:off x="5070098" y="1011855"/>
            <a:ext cx="3371459" cy="1735277"/>
            <a:chOff x="147098" y="1011855"/>
            <a:chExt cx="3371459" cy="1735277"/>
          </a:xfrm>
        </p:grpSpPr>
        <p:graphicFrame>
          <p:nvGraphicFramePr>
            <p:cNvPr id="34" name="Chart 33"/>
            <p:cNvGraphicFramePr/>
            <p:nvPr>
              <p:extLst>
                <p:ext uri="{D42A27DB-BD31-4B8C-83A1-F6EECF244321}">
                  <p14:modId xmlns:p14="http://schemas.microsoft.com/office/powerpoint/2010/main" val="766529996"/>
                </p:ext>
              </p:extLst>
            </p:nvPr>
          </p:nvGraphicFramePr>
          <p:xfrm>
            <a:off x="147098" y="1011855"/>
            <a:ext cx="3371459" cy="1735277"/>
          </p:xfrm>
          <a:graphic>
            <a:graphicData uri="http://schemas.openxmlformats.org/drawingml/2006/chart">
              <c:chart xmlns:c="http://schemas.openxmlformats.org/drawingml/2006/chart" xmlns:r="http://schemas.openxmlformats.org/officeDocument/2006/relationships" r:id="rId5"/>
            </a:graphicData>
          </a:graphic>
        </p:graphicFrame>
        <p:sp>
          <p:nvSpPr>
            <p:cNvPr id="35" name="TextBox 34"/>
            <p:cNvSpPr txBox="1"/>
            <p:nvPr/>
          </p:nvSpPr>
          <p:spPr>
            <a:xfrm>
              <a:off x="903801" y="1214726"/>
              <a:ext cx="2058500" cy="498598"/>
            </a:xfrm>
            <a:prstGeom prst="rect">
              <a:avLst/>
            </a:prstGeom>
            <a:noFill/>
          </p:spPr>
          <p:txBody>
            <a:bodyPr wrap="square" rtlCol="0" anchor="b">
              <a:spAutoFit/>
            </a:bodyPr>
            <a:lstStyle/>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a:p>
              <a:pPr algn="ctr">
                <a:lnSpc>
                  <a:spcPct val="80000"/>
                </a:lnSpc>
              </a:pPr>
              <a:r>
                <a:rPr lang="en-CA" sz="1100" b="1" dirty="0">
                  <a:solidFill>
                    <a:srgbClr val="0D204A">
                      <a:lumMod val="90000"/>
                      <a:lumOff val="10000"/>
                    </a:srgbClr>
                  </a:solidFill>
                  <a:latin typeface="Arial" panose="020B0604020202020204" pitchFamily="34" charset="0"/>
                  <a:cs typeface="Arial" panose="020B0604020202020204" pitchFamily="34" charset="0"/>
                </a:rPr>
                <a:t>STROKE</a:t>
              </a:r>
            </a:p>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p:txBody>
        </p:sp>
      </p:grpSp>
      <p:grpSp>
        <p:nvGrpSpPr>
          <p:cNvPr id="36" name="Group 35"/>
          <p:cNvGrpSpPr/>
          <p:nvPr/>
        </p:nvGrpSpPr>
        <p:grpSpPr>
          <a:xfrm>
            <a:off x="4934931" y="1938777"/>
            <a:ext cx="3291835" cy="361638"/>
            <a:chOff x="11931" y="1518141"/>
            <a:chExt cx="3291835" cy="361638"/>
          </a:xfrm>
        </p:grpSpPr>
        <p:cxnSp>
          <p:nvCxnSpPr>
            <p:cNvPr id="37" name="Straight Connector 36"/>
            <p:cNvCxnSpPr/>
            <p:nvPr/>
          </p:nvCxnSpPr>
          <p:spPr bwMode="auto">
            <a:xfrm>
              <a:off x="469126" y="1757239"/>
              <a:ext cx="2834640" cy="0"/>
            </a:xfrm>
            <a:prstGeom prst="line">
              <a:avLst/>
            </a:prstGeom>
            <a:solidFill>
              <a:schemeClr val="accent1"/>
            </a:solidFill>
            <a:ln w="9525" cap="flat" cmpd="sng" algn="ctr">
              <a:solidFill>
                <a:srgbClr val="FF0000"/>
              </a:solidFill>
              <a:prstDash val="sysDot"/>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8" name="TextBox 37"/>
            <p:cNvSpPr txBox="1"/>
            <p:nvPr/>
          </p:nvSpPr>
          <p:spPr>
            <a:xfrm>
              <a:off x="132366" y="1625863"/>
              <a:ext cx="471934" cy="253916"/>
            </a:xfrm>
            <a:prstGeom prst="rect">
              <a:avLst/>
            </a:prstGeom>
            <a:noFill/>
          </p:spPr>
          <p:txBody>
            <a:bodyPr wrap="square" rtlCol="0">
              <a:spAutoFit/>
            </a:bodyPr>
            <a:lstStyle/>
            <a:p>
              <a:pPr algn="ctr" fontAlgn="auto">
                <a:spcBef>
                  <a:spcPts val="0"/>
                </a:spcBef>
                <a:spcAft>
                  <a:spcPts val="0"/>
                </a:spcAft>
              </a:pPr>
              <a:r>
                <a:rPr lang="en-CA" sz="1050" b="1" dirty="0" smtClean="0">
                  <a:solidFill>
                    <a:srgbClr val="C00000"/>
                  </a:solidFill>
                  <a:latin typeface="Arial" panose="020B0604020202020204" pitchFamily="34" charset="0"/>
                  <a:cs typeface="Arial" panose="020B0604020202020204" pitchFamily="34" charset="0"/>
                </a:rPr>
                <a:t>44%</a:t>
              </a:r>
              <a:endParaRPr lang="en-CA" sz="1050" b="1" dirty="0">
                <a:solidFill>
                  <a:srgbClr val="C00000"/>
                </a:solidFill>
                <a:latin typeface="Arial" panose="020B0604020202020204" pitchFamily="34" charset="0"/>
                <a:cs typeface="Arial" panose="020B0604020202020204" pitchFamily="34" charset="0"/>
              </a:endParaRPr>
            </a:p>
          </p:txBody>
        </p:sp>
        <p:sp>
          <p:nvSpPr>
            <p:cNvPr id="39" name="TextBox 38"/>
            <p:cNvSpPr txBox="1"/>
            <p:nvPr/>
          </p:nvSpPr>
          <p:spPr>
            <a:xfrm>
              <a:off x="11931" y="1518141"/>
              <a:ext cx="693244" cy="215444"/>
            </a:xfrm>
            <a:prstGeom prst="rect">
              <a:avLst/>
            </a:prstGeom>
            <a:noFill/>
          </p:spPr>
          <p:txBody>
            <a:bodyPr wrap="square" rtlCol="0">
              <a:spAutoFit/>
            </a:bodyPr>
            <a:lstStyle/>
            <a:p>
              <a:pPr algn="ctr" fontAlgn="auto">
                <a:spcBef>
                  <a:spcPts val="0"/>
                </a:spcBef>
                <a:spcAft>
                  <a:spcPts val="0"/>
                </a:spcAft>
              </a:pPr>
              <a:r>
                <a:rPr lang="en-CA" sz="800" b="1" dirty="0">
                  <a:solidFill>
                    <a:srgbClr val="C00000"/>
                  </a:solidFill>
                  <a:latin typeface="Arial" panose="020B0604020202020204" pitchFamily="34" charset="0"/>
                  <a:cs typeface="Arial" panose="020B0604020202020204" pitchFamily="34" charset="0"/>
                </a:rPr>
                <a:t>MEAN</a:t>
              </a:r>
            </a:p>
          </p:txBody>
        </p:sp>
      </p:grpSp>
      <p:grpSp>
        <p:nvGrpSpPr>
          <p:cNvPr id="40" name="Group 39"/>
          <p:cNvGrpSpPr/>
          <p:nvPr/>
        </p:nvGrpSpPr>
        <p:grpSpPr>
          <a:xfrm>
            <a:off x="5071429" y="2668325"/>
            <a:ext cx="3371459" cy="1735277"/>
            <a:chOff x="147098" y="1011855"/>
            <a:chExt cx="3371459" cy="1735277"/>
          </a:xfrm>
        </p:grpSpPr>
        <p:graphicFrame>
          <p:nvGraphicFramePr>
            <p:cNvPr id="41" name="Chart 40"/>
            <p:cNvGraphicFramePr/>
            <p:nvPr>
              <p:extLst>
                <p:ext uri="{D42A27DB-BD31-4B8C-83A1-F6EECF244321}">
                  <p14:modId xmlns:p14="http://schemas.microsoft.com/office/powerpoint/2010/main" val="1615372926"/>
                </p:ext>
              </p:extLst>
            </p:nvPr>
          </p:nvGraphicFramePr>
          <p:xfrm>
            <a:off x="147098" y="1011855"/>
            <a:ext cx="3371459" cy="1735277"/>
          </p:xfrm>
          <a:graphic>
            <a:graphicData uri="http://schemas.openxmlformats.org/drawingml/2006/chart">
              <c:chart xmlns:c="http://schemas.openxmlformats.org/drawingml/2006/chart" xmlns:r="http://schemas.openxmlformats.org/officeDocument/2006/relationships" r:id="rId6"/>
            </a:graphicData>
          </a:graphic>
        </p:graphicFrame>
        <p:sp>
          <p:nvSpPr>
            <p:cNvPr id="42" name="TextBox 41"/>
            <p:cNvSpPr txBox="1"/>
            <p:nvPr/>
          </p:nvSpPr>
          <p:spPr>
            <a:xfrm>
              <a:off x="903801" y="1214726"/>
              <a:ext cx="2058500" cy="498598"/>
            </a:xfrm>
            <a:prstGeom prst="rect">
              <a:avLst/>
            </a:prstGeom>
            <a:noFill/>
          </p:spPr>
          <p:txBody>
            <a:bodyPr wrap="square" rtlCol="0" anchor="b">
              <a:spAutoFit/>
            </a:bodyPr>
            <a:lstStyle/>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a:p>
              <a:pPr algn="ctr">
                <a:lnSpc>
                  <a:spcPct val="80000"/>
                </a:lnSpc>
              </a:pPr>
              <a:r>
                <a:rPr lang="en-CA" sz="1100" b="1" dirty="0">
                  <a:solidFill>
                    <a:srgbClr val="0D204A">
                      <a:lumMod val="90000"/>
                      <a:lumOff val="10000"/>
                    </a:srgbClr>
                  </a:solidFill>
                  <a:latin typeface="Arial" panose="020B0604020202020204" pitchFamily="34" charset="0"/>
                  <a:cs typeface="Arial" panose="020B0604020202020204" pitchFamily="34" charset="0"/>
                </a:rPr>
                <a:t>BREAST CANCER*</a:t>
              </a:r>
            </a:p>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p:txBody>
        </p:sp>
      </p:grpSp>
      <p:grpSp>
        <p:nvGrpSpPr>
          <p:cNvPr id="43" name="Group 42"/>
          <p:cNvGrpSpPr/>
          <p:nvPr/>
        </p:nvGrpSpPr>
        <p:grpSpPr>
          <a:xfrm>
            <a:off x="4936262" y="3536919"/>
            <a:ext cx="3291835" cy="361638"/>
            <a:chOff x="11931" y="1518141"/>
            <a:chExt cx="3291835" cy="361638"/>
          </a:xfrm>
        </p:grpSpPr>
        <p:cxnSp>
          <p:nvCxnSpPr>
            <p:cNvPr id="44" name="Straight Connector 43"/>
            <p:cNvCxnSpPr/>
            <p:nvPr/>
          </p:nvCxnSpPr>
          <p:spPr bwMode="auto">
            <a:xfrm>
              <a:off x="469126" y="1757239"/>
              <a:ext cx="2834640" cy="0"/>
            </a:xfrm>
            <a:prstGeom prst="line">
              <a:avLst/>
            </a:prstGeom>
            <a:solidFill>
              <a:schemeClr val="accent1"/>
            </a:solidFill>
            <a:ln w="9525" cap="flat" cmpd="sng" algn="ctr">
              <a:solidFill>
                <a:srgbClr val="FF0000"/>
              </a:solidFill>
              <a:prstDash val="sysDot"/>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5" name="TextBox 44"/>
            <p:cNvSpPr txBox="1"/>
            <p:nvPr/>
          </p:nvSpPr>
          <p:spPr>
            <a:xfrm>
              <a:off x="132366" y="1625863"/>
              <a:ext cx="471934" cy="253916"/>
            </a:xfrm>
            <a:prstGeom prst="rect">
              <a:avLst/>
            </a:prstGeom>
            <a:noFill/>
          </p:spPr>
          <p:txBody>
            <a:bodyPr wrap="square" rtlCol="0">
              <a:spAutoFit/>
            </a:bodyPr>
            <a:lstStyle/>
            <a:p>
              <a:pPr algn="ctr" fontAlgn="auto">
                <a:spcBef>
                  <a:spcPts val="0"/>
                </a:spcBef>
                <a:spcAft>
                  <a:spcPts val="0"/>
                </a:spcAft>
              </a:pPr>
              <a:r>
                <a:rPr lang="en-CA" sz="1050" b="1" dirty="0" smtClean="0">
                  <a:solidFill>
                    <a:srgbClr val="C00000"/>
                  </a:solidFill>
                  <a:latin typeface="Arial" panose="020B0604020202020204" pitchFamily="34" charset="0"/>
                  <a:cs typeface="Arial" panose="020B0604020202020204" pitchFamily="34" charset="0"/>
                </a:rPr>
                <a:t>48%</a:t>
              </a:r>
              <a:endParaRPr lang="en-CA" sz="1050" b="1" dirty="0">
                <a:solidFill>
                  <a:srgbClr val="C00000"/>
                </a:solidFill>
                <a:latin typeface="Arial" panose="020B0604020202020204" pitchFamily="34" charset="0"/>
                <a:cs typeface="Arial" panose="020B0604020202020204" pitchFamily="34" charset="0"/>
              </a:endParaRPr>
            </a:p>
          </p:txBody>
        </p:sp>
        <p:sp>
          <p:nvSpPr>
            <p:cNvPr id="46" name="TextBox 45"/>
            <p:cNvSpPr txBox="1"/>
            <p:nvPr/>
          </p:nvSpPr>
          <p:spPr>
            <a:xfrm>
              <a:off x="11931" y="1518141"/>
              <a:ext cx="693244" cy="215444"/>
            </a:xfrm>
            <a:prstGeom prst="rect">
              <a:avLst/>
            </a:prstGeom>
            <a:noFill/>
          </p:spPr>
          <p:txBody>
            <a:bodyPr wrap="square" rtlCol="0">
              <a:spAutoFit/>
            </a:bodyPr>
            <a:lstStyle/>
            <a:p>
              <a:pPr algn="ctr" fontAlgn="auto">
                <a:spcBef>
                  <a:spcPts val="0"/>
                </a:spcBef>
                <a:spcAft>
                  <a:spcPts val="0"/>
                </a:spcAft>
              </a:pPr>
              <a:r>
                <a:rPr lang="en-CA" sz="800" b="1" dirty="0">
                  <a:solidFill>
                    <a:srgbClr val="C00000"/>
                  </a:solidFill>
                  <a:latin typeface="Arial" panose="020B0604020202020204" pitchFamily="34" charset="0"/>
                  <a:cs typeface="Arial" panose="020B0604020202020204" pitchFamily="34" charset="0"/>
                </a:rPr>
                <a:t>MEAN</a:t>
              </a:r>
            </a:p>
          </p:txBody>
        </p:sp>
      </p:grpSp>
      <p:sp>
        <p:nvSpPr>
          <p:cNvPr id="48" name="Title 1"/>
          <p:cNvSpPr txBox="1">
            <a:spLocks/>
          </p:cNvSpPr>
          <p:nvPr/>
        </p:nvSpPr>
        <p:spPr>
          <a:xfrm>
            <a:off x="139147" y="139465"/>
            <a:ext cx="893329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800" kern="0" smtClean="0">
                <a:solidFill>
                  <a:srgbClr val="000000"/>
                </a:solidFill>
              </a:rPr>
              <a:t>Personal Concern for Various Medical Conditions</a:t>
            </a:r>
            <a:endParaRPr lang="en-US" sz="2800" kern="0" dirty="0">
              <a:solidFill>
                <a:srgbClr val="000000"/>
              </a:solidFill>
            </a:endParaRPr>
          </a:p>
        </p:txBody>
      </p:sp>
      <p:sp>
        <p:nvSpPr>
          <p:cNvPr id="49" name="TextBox 48"/>
          <p:cNvSpPr txBox="1"/>
          <p:nvPr/>
        </p:nvSpPr>
        <p:spPr>
          <a:xfrm>
            <a:off x="1657047" y="731523"/>
            <a:ext cx="6008018" cy="615553"/>
          </a:xfrm>
          <a:prstGeom prst="rect">
            <a:avLst/>
          </a:prstGeom>
          <a:noFill/>
        </p:spPr>
        <p:txBody>
          <a:bodyPr wrap="square" rtlCol="0">
            <a:spAutoFit/>
          </a:bodyPr>
          <a:lstStyle/>
          <a:p>
            <a:pPr algn="ctr"/>
            <a:r>
              <a:rPr lang="en-US" dirty="0">
                <a:solidFill>
                  <a:srgbClr val="000000"/>
                </a:solidFill>
                <a:latin typeface="Arial" panose="020B0604020202020204" pitchFamily="34" charset="0"/>
                <a:cs typeface="Arial" panose="020B0604020202020204" pitchFamily="34" charset="0"/>
              </a:rPr>
              <a:t>Among Adults 18+ Aware of Condition</a:t>
            </a:r>
          </a:p>
          <a:p>
            <a:pPr algn="ctr"/>
            <a:r>
              <a:rPr lang="en-US" sz="1600" i="1" dirty="0">
                <a:solidFill>
                  <a:srgbClr val="000000"/>
                </a:solidFill>
                <a:latin typeface="Arial" panose="020B0604020202020204" pitchFamily="34" charset="0"/>
                <a:cs typeface="Arial" panose="020B0604020202020204" pitchFamily="34" charset="0"/>
              </a:rPr>
              <a:t>Top 2 Box Results</a:t>
            </a:r>
          </a:p>
        </p:txBody>
      </p:sp>
      <p:sp>
        <p:nvSpPr>
          <p:cNvPr id="50" name="TextBox 49"/>
          <p:cNvSpPr txBox="1"/>
          <p:nvPr/>
        </p:nvSpPr>
        <p:spPr>
          <a:xfrm>
            <a:off x="7116627" y="4508956"/>
            <a:ext cx="1526442" cy="215444"/>
          </a:xfrm>
          <a:prstGeom prst="rect">
            <a:avLst/>
          </a:prstGeom>
          <a:noFill/>
        </p:spPr>
        <p:txBody>
          <a:bodyPr wrap="square" rtlCol="0">
            <a:spAutoFit/>
          </a:bodyPr>
          <a:lstStyle/>
          <a:p>
            <a:r>
              <a:rPr lang="en-US" sz="800" dirty="0">
                <a:solidFill>
                  <a:srgbClr val="000000">
                    <a:lumMod val="65000"/>
                    <a:lumOff val="35000"/>
                  </a:srgbClr>
                </a:solidFill>
                <a:latin typeface="Arial" panose="020B0604020202020204" pitchFamily="34" charset="0"/>
                <a:cs typeface="Arial" panose="020B0604020202020204" pitchFamily="34" charset="0"/>
              </a:rPr>
              <a:t>*Among Females Only.</a:t>
            </a:r>
          </a:p>
        </p:txBody>
      </p:sp>
      <p:sp>
        <p:nvSpPr>
          <p:cNvPr id="51" name="Rectangle 50"/>
          <p:cNvSpPr/>
          <p:nvPr/>
        </p:nvSpPr>
        <p:spPr>
          <a:xfrm>
            <a:off x="83490" y="6290365"/>
            <a:ext cx="7366882" cy="461665"/>
          </a:xfrm>
          <a:prstGeom prst="rect">
            <a:avLst/>
          </a:prstGeom>
        </p:spPr>
        <p:txBody>
          <a:bodyPr wrap="square">
            <a:spAutoFit/>
          </a:bodyPr>
          <a:lstStyle/>
          <a:p>
            <a:r>
              <a:rPr lang="en-US" sz="800" dirty="0">
                <a:solidFill>
                  <a:srgbClr val="000000"/>
                </a:solidFill>
                <a:latin typeface="Arial" panose="020B0604020202020204" pitchFamily="34" charset="0"/>
                <a:cs typeface="Arial" panose="020B0604020202020204" pitchFamily="34" charset="0"/>
              </a:rPr>
              <a:t>Base: Respondents aware of condition at Q1.</a:t>
            </a:r>
          </a:p>
          <a:p>
            <a:r>
              <a:rPr lang="en-US" sz="800" dirty="0">
                <a:solidFill>
                  <a:srgbClr val="000000"/>
                </a:solidFill>
                <a:latin typeface="Arial" panose="020B0604020202020204" pitchFamily="34" charset="0"/>
                <a:cs typeface="Arial" panose="020B0604020202020204" pitchFamily="34" charset="0"/>
              </a:rPr>
              <a:t>Q2.  On a scale of 1 to 5, how concerned are you about each of these medical conditions?  </a:t>
            </a:r>
            <a:br>
              <a:rPr lang="en-US" sz="800" dirty="0">
                <a:solidFill>
                  <a:srgbClr val="000000"/>
                </a:solidFill>
                <a:latin typeface="Arial" panose="020B0604020202020204" pitchFamily="34" charset="0"/>
                <a:cs typeface="Arial" panose="020B0604020202020204" pitchFamily="34" charset="0"/>
              </a:rPr>
            </a:br>
            <a:r>
              <a:rPr lang="en-US" sz="800" dirty="0">
                <a:solidFill>
                  <a:srgbClr val="000000"/>
                </a:solidFill>
                <a:latin typeface="Arial" panose="020B0604020202020204" pitchFamily="34" charset="0"/>
                <a:cs typeface="Arial" panose="020B0604020202020204" pitchFamily="34" charset="0"/>
              </a:rPr>
              <a:t>(Where 1 is not at all concerned and 5 is extremely concerned about risk to your health.) </a:t>
            </a:r>
          </a:p>
        </p:txBody>
      </p:sp>
      <p:sp>
        <p:nvSpPr>
          <p:cNvPr id="52" name="TextBox 51"/>
          <p:cNvSpPr txBox="1"/>
          <p:nvPr/>
        </p:nvSpPr>
        <p:spPr>
          <a:xfrm>
            <a:off x="1009650" y="3552825"/>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EF</a:t>
            </a:r>
            <a:endParaRPr lang="en-US" sz="600" dirty="0">
              <a:solidFill>
                <a:srgbClr val="000000"/>
              </a:solidFill>
              <a:latin typeface="Arial" pitchFamily="34" charset="0"/>
              <a:cs typeface="Arial" pitchFamily="34" charset="0"/>
            </a:endParaRPr>
          </a:p>
        </p:txBody>
      </p:sp>
      <p:graphicFrame>
        <p:nvGraphicFramePr>
          <p:cNvPr id="53" name="Table 52"/>
          <p:cNvGraphicFramePr>
            <a:graphicFrameLocks noGrp="1"/>
          </p:cNvGraphicFramePr>
          <p:nvPr>
            <p:extLst>
              <p:ext uri="{D42A27DB-BD31-4B8C-83A1-F6EECF244321}">
                <p14:modId xmlns:p14="http://schemas.microsoft.com/office/powerpoint/2010/main" val="895837656"/>
              </p:ext>
            </p:extLst>
          </p:nvPr>
        </p:nvGraphicFramePr>
        <p:xfrm>
          <a:off x="914400" y="2692400"/>
          <a:ext cx="2743200" cy="190500"/>
        </p:xfrm>
        <a:graphic>
          <a:graphicData uri="http://schemas.openxmlformats.org/drawingml/2006/table">
            <a:tbl>
              <a:tblPr>
                <a:tableStyleId>{5C22544A-7EE6-4342-B048-85BDC9FD1C3A}</a:tableStyleId>
              </a:tblPr>
              <a:tblGrid>
                <a:gridCol w="304800"/>
                <a:gridCol w="304800"/>
                <a:gridCol w="304800"/>
                <a:gridCol w="304800"/>
                <a:gridCol w="304800"/>
                <a:gridCol w="304800"/>
                <a:gridCol w="304800"/>
                <a:gridCol w="304800"/>
                <a:gridCol w="304800"/>
              </a:tblGrid>
              <a:tr h="190500">
                <a:tc>
                  <a:txBody>
                    <a:bodyPr/>
                    <a:lstStyle/>
                    <a:p>
                      <a:pPr algn="ctr" fontAlgn="ctr"/>
                      <a:r>
                        <a:rPr lang="en-US" sz="800" u="none" strike="noStrike" dirty="0">
                          <a:solidFill>
                            <a:srgbClr val="FF0000"/>
                          </a:solidFill>
                          <a:effectLst/>
                          <a:latin typeface="Arial" pitchFamily="34" charset="0"/>
                          <a:cs typeface="Arial" pitchFamily="34" charset="0"/>
                        </a:rPr>
                        <a:t>A</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B</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C</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D</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E</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F</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G</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H</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I</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graphicFrame>
        <p:nvGraphicFramePr>
          <p:cNvPr id="54" name="Table 53"/>
          <p:cNvGraphicFramePr>
            <a:graphicFrameLocks noGrp="1"/>
          </p:cNvGraphicFramePr>
          <p:nvPr>
            <p:extLst>
              <p:ext uri="{D42A27DB-BD31-4B8C-83A1-F6EECF244321}">
                <p14:modId xmlns:p14="http://schemas.microsoft.com/office/powerpoint/2010/main" val="263746097"/>
              </p:ext>
            </p:extLst>
          </p:nvPr>
        </p:nvGraphicFramePr>
        <p:xfrm>
          <a:off x="914400" y="4343400"/>
          <a:ext cx="2743200" cy="190500"/>
        </p:xfrm>
        <a:graphic>
          <a:graphicData uri="http://schemas.openxmlformats.org/drawingml/2006/table">
            <a:tbl>
              <a:tblPr>
                <a:tableStyleId>{5C22544A-7EE6-4342-B048-85BDC9FD1C3A}</a:tableStyleId>
              </a:tblPr>
              <a:tblGrid>
                <a:gridCol w="304800"/>
                <a:gridCol w="304800"/>
                <a:gridCol w="304800"/>
                <a:gridCol w="304800"/>
                <a:gridCol w="304800"/>
                <a:gridCol w="304800"/>
                <a:gridCol w="304800"/>
                <a:gridCol w="304800"/>
                <a:gridCol w="304800"/>
              </a:tblGrid>
              <a:tr h="190500">
                <a:tc>
                  <a:txBody>
                    <a:bodyPr/>
                    <a:lstStyle/>
                    <a:p>
                      <a:pPr algn="ctr" fontAlgn="ctr"/>
                      <a:r>
                        <a:rPr lang="en-US" sz="800" u="none" strike="noStrike" dirty="0">
                          <a:solidFill>
                            <a:srgbClr val="FF0000"/>
                          </a:solidFill>
                          <a:effectLst/>
                          <a:latin typeface="Arial" pitchFamily="34" charset="0"/>
                          <a:cs typeface="Arial" pitchFamily="34" charset="0"/>
                        </a:rPr>
                        <a:t>A</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B</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C</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D</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E</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F</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G</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H</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I</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graphicFrame>
        <p:nvGraphicFramePr>
          <p:cNvPr id="55" name="Table 54"/>
          <p:cNvGraphicFramePr>
            <a:graphicFrameLocks noGrp="1"/>
          </p:cNvGraphicFramePr>
          <p:nvPr>
            <p:extLst>
              <p:ext uri="{D42A27DB-BD31-4B8C-83A1-F6EECF244321}">
                <p14:modId xmlns:p14="http://schemas.microsoft.com/office/powerpoint/2010/main" val="4078148354"/>
              </p:ext>
            </p:extLst>
          </p:nvPr>
        </p:nvGraphicFramePr>
        <p:xfrm>
          <a:off x="914400" y="6044514"/>
          <a:ext cx="2743200" cy="190500"/>
        </p:xfrm>
        <a:graphic>
          <a:graphicData uri="http://schemas.openxmlformats.org/drawingml/2006/table">
            <a:tbl>
              <a:tblPr>
                <a:tableStyleId>{5C22544A-7EE6-4342-B048-85BDC9FD1C3A}</a:tableStyleId>
              </a:tblPr>
              <a:tblGrid>
                <a:gridCol w="304800"/>
                <a:gridCol w="304800"/>
                <a:gridCol w="304800"/>
                <a:gridCol w="304800"/>
                <a:gridCol w="304800"/>
                <a:gridCol w="304800"/>
                <a:gridCol w="304800"/>
                <a:gridCol w="304800"/>
                <a:gridCol w="304800"/>
              </a:tblGrid>
              <a:tr h="190500">
                <a:tc>
                  <a:txBody>
                    <a:bodyPr/>
                    <a:lstStyle/>
                    <a:p>
                      <a:pPr algn="ctr" fontAlgn="ctr"/>
                      <a:r>
                        <a:rPr lang="en-US" sz="800" u="none" strike="noStrike" dirty="0">
                          <a:solidFill>
                            <a:srgbClr val="FF0000"/>
                          </a:solidFill>
                          <a:effectLst/>
                          <a:latin typeface="Arial" pitchFamily="34" charset="0"/>
                          <a:cs typeface="Arial" pitchFamily="34" charset="0"/>
                        </a:rPr>
                        <a:t>A</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B</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C</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D</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E</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F</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G</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H</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I</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graphicFrame>
        <p:nvGraphicFramePr>
          <p:cNvPr id="56" name="Table 55"/>
          <p:cNvGraphicFramePr>
            <a:graphicFrameLocks noGrp="1"/>
          </p:cNvGraphicFramePr>
          <p:nvPr>
            <p:extLst>
              <p:ext uri="{D42A27DB-BD31-4B8C-83A1-F6EECF244321}">
                <p14:modId xmlns:p14="http://schemas.microsoft.com/office/powerpoint/2010/main" val="2669859828"/>
              </p:ext>
            </p:extLst>
          </p:nvPr>
        </p:nvGraphicFramePr>
        <p:xfrm>
          <a:off x="5461686" y="2693772"/>
          <a:ext cx="2743200" cy="190500"/>
        </p:xfrm>
        <a:graphic>
          <a:graphicData uri="http://schemas.openxmlformats.org/drawingml/2006/table">
            <a:tbl>
              <a:tblPr>
                <a:tableStyleId>{5C22544A-7EE6-4342-B048-85BDC9FD1C3A}</a:tableStyleId>
              </a:tblPr>
              <a:tblGrid>
                <a:gridCol w="304800"/>
                <a:gridCol w="304800"/>
                <a:gridCol w="304800"/>
                <a:gridCol w="304800"/>
                <a:gridCol w="304800"/>
                <a:gridCol w="304800"/>
                <a:gridCol w="304800"/>
                <a:gridCol w="304800"/>
                <a:gridCol w="304800"/>
              </a:tblGrid>
              <a:tr h="190500">
                <a:tc>
                  <a:txBody>
                    <a:bodyPr/>
                    <a:lstStyle/>
                    <a:p>
                      <a:pPr algn="ctr" fontAlgn="ctr"/>
                      <a:r>
                        <a:rPr lang="en-US" sz="800" u="none" strike="noStrike" dirty="0">
                          <a:solidFill>
                            <a:srgbClr val="FF0000"/>
                          </a:solidFill>
                          <a:effectLst/>
                          <a:latin typeface="Arial" pitchFamily="34" charset="0"/>
                          <a:cs typeface="Arial" pitchFamily="34" charset="0"/>
                        </a:rPr>
                        <a:t>A</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B</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C</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D</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E</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F</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G</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H</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I</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graphicFrame>
        <p:nvGraphicFramePr>
          <p:cNvPr id="57" name="Table 56"/>
          <p:cNvGraphicFramePr>
            <a:graphicFrameLocks noGrp="1"/>
          </p:cNvGraphicFramePr>
          <p:nvPr>
            <p:extLst>
              <p:ext uri="{D42A27DB-BD31-4B8C-83A1-F6EECF244321}">
                <p14:modId xmlns:p14="http://schemas.microsoft.com/office/powerpoint/2010/main" val="1512658931"/>
              </p:ext>
            </p:extLst>
          </p:nvPr>
        </p:nvGraphicFramePr>
        <p:xfrm>
          <a:off x="5461686" y="4331043"/>
          <a:ext cx="2743200" cy="190500"/>
        </p:xfrm>
        <a:graphic>
          <a:graphicData uri="http://schemas.openxmlformats.org/drawingml/2006/table">
            <a:tbl>
              <a:tblPr>
                <a:tableStyleId>{5C22544A-7EE6-4342-B048-85BDC9FD1C3A}</a:tableStyleId>
              </a:tblPr>
              <a:tblGrid>
                <a:gridCol w="304800"/>
                <a:gridCol w="304800"/>
                <a:gridCol w="304800"/>
                <a:gridCol w="304800"/>
                <a:gridCol w="304800"/>
                <a:gridCol w="304800"/>
                <a:gridCol w="304800"/>
                <a:gridCol w="304800"/>
                <a:gridCol w="304800"/>
              </a:tblGrid>
              <a:tr h="190500">
                <a:tc>
                  <a:txBody>
                    <a:bodyPr/>
                    <a:lstStyle/>
                    <a:p>
                      <a:pPr algn="ctr" fontAlgn="ctr"/>
                      <a:r>
                        <a:rPr lang="en-US" sz="800" u="none" strike="noStrike" dirty="0">
                          <a:solidFill>
                            <a:srgbClr val="FF0000"/>
                          </a:solidFill>
                          <a:effectLst/>
                          <a:latin typeface="Arial" pitchFamily="34" charset="0"/>
                          <a:cs typeface="Arial" pitchFamily="34" charset="0"/>
                        </a:rPr>
                        <a:t>A</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B</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C</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D</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E</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F</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G</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H</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I</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sp>
        <p:nvSpPr>
          <p:cNvPr id="58" name="TextBox 57"/>
          <p:cNvSpPr txBox="1"/>
          <p:nvPr/>
        </p:nvSpPr>
        <p:spPr>
          <a:xfrm>
            <a:off x="1333500" y="3514725"/>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BDEFH</a:t>
            </a:r>
            <a:endParaRPr lang="en-US" sz="600" dirty="0">
              <a:solidFill>
                <a:srgbClr val="000000"/>
              </a:solidFill>
              <a:latin typeface="Arial" pitchFamily="34" charset="0"/>
              <a:cs typeface="Arial" pitchFamily="34" charset="0"/>
            </a:endParaRPr>
          </a:p>
        </p:txBody>
      </p:sp>
      <p:sp>
        <p:nvSpPr>
          <p:cNvPr id="59" name="TextBox 58"/>
          <p:cNvSpPr txBox="1"/>
          <p:nvPr/>
        </p:nvSpPr>
        <p:spPr>
          <a:xfrm>
            <a:off x="1628775" y="356235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EF</a:t>
            </a:r>
            <a:endParaRPr lang="en-US" sz="600" dirty="0">
              <a:solidFill>
                <a:srgbClr val="000000"/>
              </a:solidFill>
              <a:latin typeface="Arial" pitchFamily="34" charset="0"/>
              <a:cs typeface="Arial" pitchFamily="34" charset="0"/>
            </a:endParaRPr>
          </a:p>
        </p:txBody>
      </p:sp>
      <p:sp>
        <p:nvSpPr>
          <p:cNvPr id="60" name="TextBox 59"/>
          <p:cNvSpPr txBox="1"/>
          <p:nvPr/>
        </p:nvSpPr>
        <p:spPr>
          <a:xfrm>
            <a:off x="1933575" y="3663434"/>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F</a:t>
            </a:r>
            <a:endParaRPr lang="en-US" sz="600" dirty="0">
              <a:solidFill>
                <a:srgbClr val="000000"/>
              </a:solidFill>
              <a:latin typeface="Arial" pitchFamily="34" charset="0"/>
              <a:cs typeface="Arial" pitchFamily="34" charset="0"/>
            </a:endParaRPr>
          </a:p>
        </p:txBody>
      </p:sp>
      <p:sp>
        <p:nvSpPr>
          <p:cNvPr id="61" name="TextBox 60"/>
          <p:cNvSpPr txBox="1"/>
          <p:nvPr/>
        </p:nvSpPr>
        <p:spPr>
          <a:xfrm>
            <a:off x="2562225" y="3368159"/>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BCDEFHI</a:t>
            </a:r>
            <a:endParaRPr lang="en-US" sz="600" dirty="0">
              <a:solidFill>
                <a:srgbClr val="000000"/>
              </a:solidFill>
              <a:latin typeface="Arial" pitchFamily="34" charset="0"/>
              <a:cs typeface="Arial" pitchFamily="34" charset="0"/>
            </a:endParaRPr>
          </a:p>
        </p:txBody>
      </p:sp>
      <p:sp>
        <p:nvSpPr>
          <p:cNvPr id="62" name="TextBox 61"/>
          <p:cNvSpPr txBox="1"/>
          <p:nvPr/>
        </p:nvSpPr>
        <p:spPr>
          <a:xfrm>
            <a:off x="2838450" y="360045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EF</a:t>
            </a:r>
            <a:endParaRPr lang="en-US" sz="600" dirty="0">
              <a:solidFill>
                <a:srgbClr val="000000"/>
              </a:solidFill>
              <a:latin typeface="Arial" pitchFamily="34" charset="0"/>
              <a:cs typeface="Arial" pitchFamily="34" charset="0"/>
            </a:endParaRPr>
          </a:p>
        </p:txBody>
      </p:sp>
      <p:sp>
        <p:nvSpPr>
          <p:cNvPr id="63" name="TextBox 62"/>
          <p:cNvSpPr txBox="1"/>
          <p:nvPr/>
        </p:nvSpPr>
        <p:spPr>
          <a:xfrm>
            <a:off x="3152775" y="352425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DEFH</a:t>
            </a:r>
            <a:endParaRPr lang="en-US" sz="600" dirty="0">
              <a:solidFill>
                <a:srgbClr val="000000"/>
              </a:solidFill>
              <a:latin typeface="Arial" pitchFamily="34" charset="0"/>
              <a:cs typeface="Arial" pitchFamily="34" charset="0"/>
            </a:endParaRPr>
          </a:p>
        </p:txBody>
      </p:sp>
      <p:sp>
        <p:nvSpPr>
          <p:cNvPr id="64" name="TextBox 63"/>
          <p:cNvSpPr txBox="1"/>
          <p:nvPr/>
        </p:nvSpPr>
        <p:spPr>
          <a:xfrm>
            <a:off x="733425" y="327660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BCDEFGHI</a:t>
            </a:r>
            <a:endParaRPr lang="en-US" sz="600" dirty="0">
              <a:solidFill>
                <a:srgbClr val="000000"/>
              </a:solidFill>
              <a:latin typeface="Arial" pitchFamily="34" charset="0"/>
              <a:cs typeface="Arial" pitchFamily="34" charset="0"/>
            </a:endParaRPr>
          </a:p>
        </p:txBody>
      </p:sp>
      <p:sp>
        <p:nvSpPr>
          <p:cNvPr id="65" name="TextBox 64"/>
          <p:cNvSpPr txBox="1"/>
          <p:nvPr/>
        </p:nvSpPr>
        <p:spPr>
          <a:xfrm>
            <a:off x="733425" y="171450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BCDEFHI</a:t>
            </a:r>
            <a:endParaRPr lang="en-US" sz="600" dirty="0">
              <a:solidFill>
                <a:srgbClr val="000000"/>
              </a:solidFill>
              <a:latin typeface="Arial" pitchFamily="34" charset="0"/>
              <a:cs typeface="Arial" pitchFamily="34" charset="0"/>
            </a:endParaRPr>
          </a:p>
        </p:txBody>
      </p:sp>
      <p:sp>
        <p:nvSpPr>
          <p:cNvPr id="66" name="TextBox 65"/>
          <p:cNvSpPr txBox="1"/>
          <p:nvPr/>
        </p:nvSpPr>
        <p:spPr>
          <a:xfrm>
            <a:off x="1028700" y="192405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DF</a:t>
            </a:r>
            <a:endParaRPr lang="en-US" sz="600" dirty="0">
              <a:solidFill>
                <a:srgbClr val="000000"/>
              </a:solidFill>
              <a:latin typeface="Arial" pitchFamily="34" charset="0"/>
              <a:cs typeface="Arial" pitchFamily="34" charset="0"/>
            </a:endParaRPr>
          </a:p>
        </p:txBody>
      </p:sp>
      <p:sp>
        <p:nvSpPr>
          <p:cNvPr id="67" name="TextBox 66"/>
          <p:cNvSpPr txBox="1"/>
          <p:nvPr/>
        </p:nvSpPr>
        <p:spPr>
          <a:xfrm>
            <a:off x="1333500" y="188595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DEFH</a:t>
            </a:r>
            <a:endParaRPr lang="en-US" sz="600" dirty="0">
              <a:solidFill>
                <a:srgbClr val="000000"/>
              </a:solidFill>
              <a:latin typeface="Arial" pitchFamily="34" charset="0"/>
              <a:cs typeface="Arial" pitchFamily="34" charset="0"/>
            </a:endParaRPr>
          </a:p>
        </p:txBody>
      </p:sp>
      <p:sp>
        <p:nvSpPr>
          <p:cNvPr id="68" name="TextBox 67"/>
          <p:cNvSpPr txBox="1"/>
          <p:nvPr/>
        </p:nvSpPr>
        <p:spPr>
          <a:xfrm>
            <a:off x="1638300" y="1990725"/>
            <a:ext cx="678180" cy="184666"/>
          </a:xfrm>
          <a:prstGeom prst="rect">
            <a:avLst/>
          </a:prstGeom>
          <a:noFill/>
        </p:spPr>
        <p:txBody>
          <a:bodyPr wrap="square" rtlCol="0">
            <a:spAutoFit/>
          </a:bodyPr>
          <a:lstStyle/>
          <a:p>
            <a:pPr algn="ctr" fontAlgn="auto">
              <a:spcBef>
                <a:spcPts val="0"/>
              </a:spcBef>
              <a:spcAft>
                <a:spcPts val="0"/>
              </a:spcAft>
            </a:pPr>
            <a:r>
              <a:rPr lang="en-US" sz="600" smtClean="0">
                <a:solidFill>
                  <a:srgbClr val="000000"/>
                </a:solidFill>
                <a:latin typeface="Arial" pitchFamily="34" charset="0"/>
                <a:cs typeface="Arial" pitchFamily="34" charset="0"/>
              </a:rPr>
              <a:t>F</a:t>
            </a:r>
            <a:endParaRPr lang="en-US" sz="600" dirty="0">
              <a:solidFill>
                <a:srgbClr val="000000"/>
              </a:solidFill>
              <a:latin typeface="Arial" pitchFamily="34" charset="0"/>
              <a:cs typeface="Arial" pitchFamily="34" charset="0"/>
            </a:endParaRPr>
          </a:p>
        </p:txBody>
      </p:sp>
      <p:sp>
        <p:nvSpPr>
          <p:cNvPr id="69" name="TextBox 68"/>
          <p:cNvSpPr txBox="1"/>
          <p:nvPr/>
        </p:nvSpPr>
        <p:spPr>
          <a:xfrm>
            <a:off x="1924050" y="1971675"/>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F</a:t>
            </a:r>
            <a:endParaRPr lang="en-US" sz="600" dirty="0">
              <a:solidFill>
                <a:srgbClr val="000000"/>
              </a:solidFill>
              <a:latin typeface="Arial" pitchFamily="34" charset="0"/>
              <a:cs typeface="Arial" pitchFamily="34" charset="0"/>
            </a:endParaRPr>
          </a:p>
        </p:txBody>
      </p:sp>
      <p:sp>
        <p:nvSpPr>
          <p:cNvPr id="70" name="TextBox 69"/>
          <p:cNvSpPr txBox="1"/>
          <p:nvPr/>
        </p:nvSpPr>
        <p:spPr>
          <a:xfrm>
            <a:off x="2552700" y="163830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ABCDEFHI</a:t>
            </a:r>
            <a:endParaRPr lang="en-US" sz="600" dirty="0">
              <a:solidFill>
                <a:srgbClr val="000000"/>
              </a:solidFill>
              <a:latin typeface="Arial" pitchFamily="34" charset="0"/>
              <a:cs typeface="Arial" pitchFamily="34" charset="0"/>
            </a:endParaRPr>
          </a:p>
        </p:txBody>
      </p:sp>
      <p:sp>
        <p:nvSpPr>
          <p:cNvPr id="71" name="TextBox 70"/>
          <p:cNvSpPr txBox="1"/>
          <p:nvPr/>
        </p:nvSpPr>
        <p:spPr>
          <a:xfrm>
            <a:off x="2857500" y="1952625"/>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F</a:t>
            </a:r>
            <a:endParaRPr lang="en-US" sz="600" dirty="0">
              <a:solidFill>
                <a:srgbClr val="000000"/>
              </a:solidFill>
              <a:latin typeface="Arial" pitchFamily="34" charset="0"/>
              <a:cs typeface="Arial" pitchFamily="34" charset="0"/>
            </a:endParaRPr>
          </a:p>
        </p:txBody>
      </p:sp>
      <p:sp>
        <p:nvSpPr>
          <p:cNvPr id="72" name="TextBox 71"/>
          <p:cNvSpPr txBox="1"/>
          <p:nvPr/>
        </p:nvSpPr>
        <p:spPr>
          <a:xfrm>
            <a:off x="3171825" y="1876425"/>
            <a:ext cx="678180" cy="184666"/>
          </a:xfrm>
          <a:prstGeom prst="rect">
            <a:avLst/>
          </a:prstGeom>
          <a:noFill/>
        </p:spPr>
        <p:txBody>
          <a:bodyPr wrap="square" rtlCol="0">
            <a:spAutoFit/>
          </a:bodyPr>
          <a:lstStyle/>
          <a:p>
            <a:pPr algn="ctr" fontAlgn="auto">
              <a:spcBef>
                <a:spcPts val="0"/>
              </a:spcBef>
              <a:spcAft>
                <a:spcPts val="0"/>
              </a:spcAft>
            </a:pPr>
            <a:r>
              <a:rPr lang="en-US" sz="600" smtClean="0">
                <a:solidFill>
                  <a:srgbClr val="000000"/>
                </a:solidFill>
                <a:latin typeface="Arial" pitchFamily="34" charset="0"/>
                <a:cs typeface="Arial" pitchFamily="34" charset="0"/>
              </a:rPr>
              <a:t>BDEFH</a:t>
            </a:r>
            <a:endParaRPr lang="en-US" sz="600" dirty="0">
              <a:solidFill>
                <a:srgbClr val="000000"/>
              </a:solidFill>
              <a:latin typeface="Arial" pitchFamily="34" charset="0"/>
              <a:cs typeface="Arial" pitchFamily="34" charset="0"/>
            </a:endParaRPr>
          </a:p>
        </p:txBody>
      </p:sp>
      <p:sp>
        <p:nvSpPr>
          <p:cNvPr id="73" name="TextBox 72"/>
          <p:cNvSpPr txBox="1"/>
          <p:nvPr/>
        </p:nvSpPr>
        <p:spPr>
          <a:xfrm>
            <a:off x="733425" y="514350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BCDEFGHI</a:t>
            </a:r>
            <a:endParaRPr lang="en-US" sz="600" dirty="0">
              <a:solidFill>
                <a:srgbClr val="000000"/>
              </a:solidFill>
              <a:latin typeface="Arial" pitchFamily="34" charset="0"/>
              <a:cs typeface="Arial" pitchFamily="34" charset="0"/>
            </a:endParaRPr>
          </a:p>
        </p:txBody>
      </p:sp>
      <p:sp>
        <p:nvSpPr>
          <p:cNvPr id="74" name="TextBox 73"/>
          <p:cNvSpPr txBox="1"/>
          <p:nvPr/>
        </p:nvSpPr>
        <p:spPr>
          <a:xfrm>
            <a:off x="1038225" y="5514975"/>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EF</a:t>
            </a:r>
            <a:endParaRPr lang="en-US" sz="600" dirty="0">
              <a:solidFill>
                <a:srgbClr val="000000"/>
              </a:solidFill>
              <a:latin typeface="Arial" pitchFamily="34" charset="0"/>
              <a:cs typeface="Arial" pitchFamily="34" charset="0"/>
            </a:endParaRPr>
          </a:p>
        </p:txBody>
      </p:sp>
      <p:sp>
        <p:nvSpPr>
          <p:cNvPr id="75" name="TextBox 74"/>
          <p:cNvSpPr txBox="1"/>
          <p:nvPr/>
        </p:nvSpPr>
        <p:spPr>
          <a:xfrm>
            <a:off x="1343025" y="5495925"/>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EFH</a:t>
            </a:r>
            <a:endParaRPr lang="en-US" sz="600" dirty="0">
              <a:solidFill>
                <a:srgbClr val="000000"/>
              </a:solidFill>
              <a:latin typeface="Arial" pitchFamily="34" charset="0"/>
              <a:cs typeface="Arial" pitchFamily="34" charset="0"/>
            </a:endParaRPr>
          </a:p>
        </p:txBody>
      </p:sp>
      <p:sp>
        <p:nvSpPr>
          <p:cNvPr id="76" name="TextBox 75"/>
          <p:cNvSpPr txBox="1"/>
          <p:nvPr/>
        </p:nvSpPr>
        <p:spPr>
          <a:xfrm>
            <a:off x="1647825" y="5534025"/>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EF</a:t>
            </a:r>
            <a:endParaRPr lang="en-US" sz="600" dirty="0">
              <a:solidFill>
                <a:srgbClr val="000000"/>
              </a:solidFill>
              <a:latin typeface="Arial" pitchFamily="34" charset="0"/>
              <a:cs typeface="Arial" pitchFamily="34" charset="0"/>
            </a:endParaRPr>
          </a:p>
        </p:txBody>
      </p:sp>
      <p:sp>
        <p:nvSpPr>
          <p:cNvPr id="77" name="TextBox 76"/>
          <p:cNvSpPr txBox="1"/>
          <p:nvPr/>
        </p:nvSpPr>
        <p:spPr>
          <a:xfrm>
            <a:off x="2581275" y="518160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BCDEFHI</a:t>
            </a:r>
            <a:endParaRPr lang="en-US" sz="600" dirty="0">
              <a:solidFill>
                <a:srgbClr val="000000"/>
              </a:solidFill>
              <a:latin typeface="Arial" pitchFamily="34" charset="0"/>
              <a:cs typeface="Arial" pitchFamily="34" charset="0"/>
            </a:endParaRPr>
          </a:p>
        </p:txBody>
      </p:sp>
      <p:sp>
        <p:nvSpPr>
          <p:cNvPr id="78" name="TextBox 77"/>
          <p:cNvSpPr txBox="1"/>
          <p:nvPr/>
        </p:nvSpPr>
        <p:spPr>
          <a:xfrm>
            <a:off x="2884170" y="554355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EF</a:t>
            </a:r>
            <a:endParaRPr lang="en-US" sz="600" dirty="0">
              <a:solidFill>
                <a:srgbClr val="000000"/>
              </a:solidFill>
              <a:latin typeface="Arial" pitchFamily="34" charset="0"/>
              <a:cs typeface="Arial" pitchFamily="34" charset="0"/>
            </a:endParaRPr>
          </a:p>
        </p:txBody>
      </p:sp>
      <p:sp>
        <p:nvSpPr>
          <p:cNvPr id="79" name="TextBox 78"/>
          <p:cNvSpPr txBox="1"/>
          <p:nvPr/>
        </p:nvSpPr>
        <p:spPr>
          <a:xfrm>
            <a:off x="3171825" y="5514975"/>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EF</a:t>
            </a:r>
            <a:endParaRPr lang="en-US" sz="600" dirty="0">
              <a:solidFill>
                <a:srgbClr val="000000"/>
              </a:solidFill>
              <a:latin typeface="Arial" pitchFamily="34" charset="0"/>
              <a:cs typeface="Arial" pitchFamily="34" charset="0"/>
            </a:endParaRPr>
          </a:p>
        </p:txBody>
      </p:sp>
      <p:sp>
        <p:nvSpPr>
          <p:cNvPr id="80" name="TextBox 79"/>
          <p:cNvSpPr txBox="1"/>
          <p:nvPr/>
        </p:nvSpPr>
        <p:spPr>
          <a:xfrm>
            <a:off x="5248275" y="160020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BCDEFGHI</a:t>
            </a:r>
            <a:endParaRPr lang="en-US" sz="600" dirty="0">
              <a:solidFill>
                <a:srgbClr val="000000"/>
              </a:solidFill>
              <a:latin typeface="Arial" pitchFamily="34" charset="0"/>
              <a:cs typeface="Arial" pitchFamily="34" charset="0"/>
            </a:endParaRPr>
          </a:p>
        </p:txBody>
      </p:sp>
      <p:sp>
        <p:nvSpPr>
          <p:cNvPr id="81" name="TextBox 80"/>
          <p:cNvSpPr txBox="1"/>
          <p:nvPr/>
        </p:nvSpPr>
        <p:spPr>
          <a:xfrm>
            <a:off x="5562600" y="1914525"/>
            <a:ext cx="678180" cy="184666"/>
          </a:xfrm>
          <a:prstGeom prst="rect">
            <a:avLst/>
          </a:prstGeom>
          <a:noFill/>
        </p:spPr>
        <p:txBody>
          <a:bodyPr wrap="square" rtlCol="0">
            <a:spAutoFit/>
          </a:bodyPr>
          <a:lstStyle/>
          <a:p>
            <a:pPr algn="ctr" fontAlgn="auto">
              <a:spcBef>
                <a:spcPts val="0"/>
              </a:spcBef>
              <a:spcAft>
                <a:spcPts val="0"/>
              </a:spcAft>
            </a:pPr>
            <a:r>
              <a:rPr lang="en-US" sz="600" smtClean="0">
                <a:solidFill>
                  <a:srgbClr val="000000"/>
                </a:solidFill>
                <a:latin typeface="Arial" pitchFamily="34" charset="0"/>
                <a:cs typeface="Arial" pitchFamily="34" charset="0"/>
              </a:rPr>
              <a:t>F</a:t>
            </a:r>
            <a:endParaRPr lang="en-US" sz="600" dirty="0">
              <a:solidFill>
                <a:srgbClr val="000000"/>
              </a:solidFill>
              <a:latin typeface="Arial" pitchFamily="34" charset="0"/>
              <a:cs typeface="Arial" pitchFamily="34" charset="0"/>
            </a:endParaRPr>
          </a:p>
        </p:txBody>
      </p:sp>
      <p:sp>
        <p:nvSpPr>
          <p:cNvPr id="82" name="TextBox 81"/>
          <p:cNvSpPr txBox="1"/>
          <p:nvPr/>
        </p:nvSpPr>
        <p:spPr>
          <a:xfrm>
            <a:off x="5867400" y="186690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BDEFHI</a:t>
            </a:r>
            <a:endParaRPr lang="en-US" sz="600" dirty="0">
              <a:solidFill>
                <a:srgbClr val="000000"/>
              </a:solidFill>
              <a:latin typeface="Arial" pitchFamily="34" charset="0"/>
              <a:cs typeface="Arial" pitchFamily="34" charset="0"/>
            </a:endParaRPr>
          </a:p>
        </p:txBody>
      </p:sp>
      <p:sp>
        <p:nvSpPr>
          <p:cNvPr id="83" name="TextBox 82"/>
          <p:cNvSpPr txBox="1"/>
          <p:nvPr/>
        </p:nvSpPr>
        <p:spPr>
          <a:xfrm>
            <a:off x="6172200" y="1914525"/>
            <a:ext cx="678180" cy="184666"/>
          </a:xfrm>
          <a:prstGeom prst="rect">
            <a:avLst/>
          </a:prstGeom>
          <a:noFill/>
        </p:spPr>
        <p:txBody>
          <a:bodyPr wrap="square" rtlCol="0">
            <a:spAutoFit/>
          </a:bodyPr>
          <a:lstStyle/>
          <a:p>
            <a:pPr algn="ctr" fontAlgn="auto">
              <a:spcBef>
                <a:spcPts val="0"/>
              </a:spcBef>
              <a:spcAft>
                <a:spcPts val="0"/>
              </a:spcAft>
            </a:pPr>
            <a:r>
              <a:rPr lang="en-US" sz="600" smtClean="0">
                <a:solidFill>
                  <a:srgbClr val="000000"/>
                </a:solidFill>
                <a:latin typeface="Arial" pitchFamily="34" charset="0"/>
                <a:cs typeface="Arial" pitchFamily="34" charset="0"/>
              </a:rPr>
              <a:t>F</a:t>
            </a:r>
            <a:endParaRPr lang="en-US" sz="600" dirty="0">
              <a:solidFill>
                <a:srgbClr val="000000"/>
              </a:solidFill>
              <a:latin typeface="Arial" pitchFamily="34" charset="0"/>
              <a:cs typeface="Arial" pitchFamily="34" charset="0"/>
            </a:endParaRPr>
          </a:p>
        </p:txBody>
      </p:sp>
      <p:sp>
        <p:nvSpPr>
          <p:cNvPr id="84" name="TextBox 83"/>
          <p:cNvSpPr txBox="1"/>
          <p:nvPr/>
        </p:nvSpPr>
        <p:spPr>
          <a:xfrm>
            <a:off x="6457950" y="1962150"/>
            <a:ext cx="678180" cy="184666"/>
          </a:xfrm>
          <a:prstGeom prst="rect">
            <a:avLst/>
          </a:prstGeom>
          <a:noFill/>
        </p:spPr>
        <p:txBody>
          <a:bodyPr wrap="square" rtlCol="0">
            <a:spAutoFit/>
          </a:bodyPr>
          <a:lstStyle/>
          <a:p>
            <a:pPr algn="ctr" fontAlgn="auto">
              <a:spcBef>
                <a:spcPts val="0"/>
              </a:spcBef>
              <a:spcAft>
                <a:spcPts val="0"/>
              </a:spcAft>
            </a:pPr>
            <a:r>
              <a:rPr lang="en-US" sz="600" smtClean="0">
                <a:solidFill>
                  <a:srgbClr val="000000"/>
                </a:solidFill>
                <a:latin typeface="Arial" pitchFamily="34" charset="0"/>
                <a:cs typeface="Arial" pitchFamily="34" charset="0"/>
              </a:rPr>
              <a:t>F</a:t>
            </a:r>
            <a:endParaRPr lang="en-US" sz="600" dirty="0">
              <a:solidFill>
                <a:srgbClr val="000000"/>
              </a:solidFill>
              <a:latin typeface="Arial" pitchFamily="34" charset="0"/>
              <a:cs typeface="Arial" pitchFamily="34" charset="0"/>
            </a:endParaRPr>
          </a:p>
        </p:txBody>
      </p:sp>
      <p:sp>
        <p:nvSpPr>
          <p:cNvPr id="85" name="TextBox 84"/>
          <p:cNvSpPr txBox="1"/>
          <p:nvPr/>
        </p:nvSpPr>
        <p:spPr>
          <a:xfrm>
            <a:off x="7096125" y="1666875"/>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BCDEFHI</a:t>
            </a:r>
            <a:endParaRPr lang="en-US" sz="600" dirty="0">
              <a:solidFill>
                <a:srgbClr val="000000"/>
              </a:solidFill>
              <a:latin typeface="Arial" pitchFamily="34" charset="0"/>
              <a:cs typeface="Arial" pitchFamily="34" charset="0"/>
            </a:endParaRPr>
          </a:p>
        </p:txBody>
      </p:sp>
      <p:sp>
        <p:nvSpPr>
          <p:cNvPr id="86" name="TextBox 85"/>
          <p:cNvSpPr txBox="1"/>
          <p:nvPr/>
        </p:nvSpPr>
        <p:spPr>
          <a:xfrm>
            <a:off x="7391400" y="1943100"/>
            <a:ext cx="678180" cy="184666"/>
          </a:xfrm>
          <a:prstGeom prst="rect">
            <a:avLst/>
          </a:prstGeom>
          <a:noFill/>
        </p:spPr>
        <p:txBody>
          <a:bodyPr wrap="square" rtlCol="0">
            <a:spAutoFit/>
          </a:bodyPr>
          <a:lstStyle/>
          <a:p>
            <a:pPr algn="ctr" fontAlgn="auto">
              <a:spcBef>
                <a:spcPts val="0"/>
              </a:spcBef>
              <a:spcAft>
                <a:spcPts val="0"/>
              </a:spcAft>
            </a:pPr>
            <a:r>
              <a:rPr lang="en-US" sz="600" smtClean="0">
                <a:solidFill>
                  <a:srgbClr val="000000"/>
                </a:solidFill>
                <a:latin typeface="Arial" pitchFamily="34" charset="0"/>
                <a:cs typeface="Arial" pitchFamily="34" charset="0"/>
              </a:rPr>
              <a:t>F</a:t>
            </a:r>
            <a:endParaRPr lang="en-US" sz="600" dirty="0">
              <a:solidFill>
                <a:srgbClr val="000000"/>
              </a:solidFill>
              <a:latin typeface="Arial" pitchFamily="34" charset="0"/>
              <a:cs typeface="Arial" pitchFamily="34" charset="0"/>
            </a:endParaRPr>
          </a:p>
        </p:txBody>
      </p:sp>
      <p:sp>
        <p:nvSpPr>
          <p:cNvPr id="87" name="TextBox 86"/>
          <p:cNvSpPr txBox="1"/>
          <p:nvPr/>
        </p:nvSpPr>
        <p:spPr>
          <a:xfrm>
            <a:off x="7696200" y="1933575"/>
            <a:ext cx="678180" cy="184666"/>
          </a:xfrm>
          <a:prstGeom prst="rect">
            <a:avLst/>
          </a:prstGeom>
          <a:noFill/>
        </p:spPr>
        <p:txBody>
          <a:bodyPr wrap="square" rtlCol="0">
            <a:spAutoFit/>
          </a:bodyPr>
          <a:lstStyle/>
          <a:p>
            <a:pPr algn="ctr" fontAlgn="auto">
              <a:spcBef>
                <a:spcPts val="0"/>
              </a:spcBef>
              <a:spcAft>
                <a:spcPts val="0"/>
              </a:spcAft>
            </a:pPr>
            <a:r>
              <a:rPr lang="en-US" sz="600" smtClean="0">
                <a:solidFill>
                  <a:srgbClr val="000000"/>
                </a:solidFill>
                <a:latin typeface="Arial" pitchFamily="34" charset="0"/>
                <a:cs typeface="Arial" pitchFamily="34" charset="0"/>
              </a:rPr>
              <a:t>F</a:t>
            </a:r>
            <a:endParaRPr lang="en-US" sz="600" dirty="0">
              <a:solidFill>
                <a:srgbClr val="000000"/>
              </a:solidFill>
              <a:latin typeface="Arial" pitchFamily="34" charset="0"/>
              <a:cs typeface="Arial" pitchFamily="34" charset="0"/>
            </a:endParaRPr>
          </a:p>
        </p:txBody>
      </p:sp>
      <p:sp>
        <p:nvSpPr>
          <p:cNvPr id="88" name="TextBox 87"/>
          <p:cNvSpPr txBox="1"/>
          <p:nvPr/>
        </p:nvSpPr>
        <p:spPr>
          <a:xfrm>
            <a:off x="5248275" y="321945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BCDEFGHI</a:t>
            </a:r>
            <a:endParaRPr lang="en-US" sz="600" dirty="0">
              <a:solidFill>
                <a:srgbClr val="000000"/>
              </a:solidFill>
              <a:latin typeface="Arial" pitchFamily="34" charset="0"/>
              <a:cs typeface="Arial" pitchFamily="34" charset="0"/>
            </a:endParaRPr>
          </a:p>
        </p:txBody>
      </p:sp>
      <p:sp>
        <p:nvSpPr>
          <p:cNvPr id="89" name="TextBox 88"/>
          <p:cNvSpPr txBox="1"/>
          <p:nvPr/>
        </p:nvSpPr>
        <p:spPr>
          <a:xfrm>
            <a:off x="5562600" y="3543300"/>
            <a:ext cx="678180" cy="184666"/>
          </a:xfrm>
          <a:prstGeom prst="rect">
            <a:avLst/>
          </a:prstGeom>
          <a:noFill/>
        </p:spPr>
        <p:txBody>
          <a:bodyPr wrap="square" rtlCol="0">
            <a:spAutoFit/>
          </a:bodyPr>
          <a:lstStyle/>
          <a:p>
            <a:pPr algn="ctr" fontAlgn="auto">
              <a:spcBef>
                <a:spcPts val="0"/>
              </a:spcBef>
              <a:spcAft>
                <a:spcPts val="0"/>
              </a:spcAft>
            </a:pPr>
            <a:r>
              <a:rPr lang="en-US" sz="600" smtClean="0">
                <a:solidFill>
                  <a:srgbClr val="000000"/>
                </a:solidFill>
                <a:latin typeface="Arial" pitchFamily="34" charset="0"/>
                <a:cs typeface="Arial" pitchFamily="34" charset="0"/>
              </a:rPr>
              <a:t>F</a:t>
            </a:r>
            <a:endParaRPr lang="en-US" sz="600" dirty="0">
              <a:solidFill>
                <a:srgbClr val="000000"/>
              </a:solidFill>
              <a:latin typeface="Arial" pitchFamily="34" charset="0"/>
              <a:cs typeface="Arial" pitchFamily="34" charset="0"/>
            </a:endParaRPr>
          </a:p>
        </p:txBody>
      </p:sp>
      <p:sp>
        <p:nvSpPr>
          <p:cNvPr id="90" name="TextBox 89"/>
          <p:cNvSpPr txBox="1"/>
          <p:nvPr/>
        </p:nvSpPr>
        <p:spPr>
          <a:xfrm>
            <a:off x="5857875" y="3457575"/>
            <a:ext cx="678180" cy="184666"/>
          </a:xfrm>
          <a:prstGeom prst="rect">
            <a:avLst/>
          </a:prstGeom>
          <a:noFill/>
        </p:spPr>
        <p:txBody>
          <a:bodyPr wrap="square" rtlCol="0">
            <a:spAutoFit/>
          </a:bodyPr>
          <a:lstStyle/>
          <a:p>
            <a:pPr algn="ctr" fontAlgn="auto">
              <a:spcBef>
                <a:spcPts val="0"/>
              </a:spcBef>
              <a:spcAft>
                <a:spcPts val="0"/>
              </a:spcAft>
            </a:pPr>
            <a:r>
              <a:rPr lang="en-US" sz="600" smtClean="0">
                <a:solidFill>
                  <a:srgbClr val="000000"/>
                </a:solidFill>
                <a:latin typeface="Arial" pitchFamily="34" charset="0"/>
                <a:cs typeface="Arial" pitchFamily="34" charset="0"/>
              </a:rPr>
              <a:t>DEFI</a:t>
            </a:r>
            <a:endParaRPr lang="en-US" sz="600" dirty="0">
              <a:solidFill>
                <a:srgbClr val="000000"/>
              </a:solidFill>
              <a:latin typeface="Arial" pitchFamily="34" charset="0"/>
              <a:cs typeface="Arial" pitchFamily="34" charset="0"/>
            </a:endParaRPr>
          </a:p>
        </p:txBody>
      </p:sp>
      <p:sp>
        <p:nvSpPr>
          <p:cNvPr id="91" name="TextBox 90"/>
          <p:cNvSpPr txBox="1"/>
          <p:nvPr/>
        </p:nvSpPr>
        <p:spPr>
          <a:xfrm>
            <a:off x="6191250" y="3562350"/>
            <a:ext cx="678180" cy="184666"/>
          </a:xfrm>
          <a:prstGeom prst="rect">
            <a:avLst/>
          </a:prstGeom>
          <a:noFill/>
        </p:spPr>
        <p:txBody>
          <a:bodyPr wrap="square" rtlCol="0">
            <a:spAutoFit/>
          </a:bodyPr>
          <a:lstStyle/>
          <a:p>
            <a:pPr algn="ctr" fontAlgn="auto">
              <a:spcBef>
                <a:spcPts val="0"/>
              </a:spcBef>
              <a:spcAft>
                <a:spcPts val="0"/>
              </a:spcAft>
            </a:pPr>
            <a:r>
              <a:rPr lang="en-US" sz="600" smtClean="0">
                <a:solidFill>
                  <a:srgbClr val="000000"/>
                </a:solidFill>
                <a:latin typeface="Arial" pitchFamily="34" charset="0"/>
                <a:cs typeface="Arial" pitchFamily="34" charset="0"/>
              </a:rPr>
              <a:t>F</a:t>
            </a:r>
            <a:endParaRPr lang="en-US" sz="600" dirty="0">
              <a:solidFill>
                <a:srgbClr val="000000"/>
              </a:solidFill>
              <a:latin typeface="Arial" pitchFamily="34" charset="0"/>
              <a:cs typeface="Arial" pitchFamily="34" charset="0"/>
            </a:endParaRPr>
          </a:p>
        </p:txBody>
      </p:sp>
      <p:sp>
        <p:nvSpPr>
          <p:cNvPr id="92" name="TextBox 91"/>
          <p:cNvSpPr txBox="1"/>
          <p:nvPr/>
        </p:nvSpPr>
        <p:spPr>
          <a:xfrm>
            <a:off x="7086600" y="331470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BCDEFHI</a:t>
            </a:r>
            <a:endParaRPr lang="en-US" sz="600" dirty="0">
              <a:solidFill>
                <a:srgbClr val="000000"/>
              </a:solidFill>
              <a:latin typeface="Arial" pitchFamily="34" charset="0"/>
              <a:cs typeface="Arial" pitchFamily="34" charset="0"/>
            </a:endParaRPr>
          </a:p>
        </p:txBody>
      </p:sp>
      <p:sp>
        <p:nvSpPr>
          <p:cNvPr id="93" name="TextBox 92"/>
          <p:cNvSpPr txBox="1"/>
          <p:nvPr/>
        </p:nvSpPr>
        <p:spPr>
          <a:xfrm>
            <a:off x="7391400" y="350520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EFI</a:t>
            </a:r>
            <a:endParaRPr lang="en-US" sz="600" dirty="0">
              <a:solidFill>
                <a:srgbClr val="000000"/>
              </a:solidFill>
              <a:latin typeface="Arial" pitchFamily="34" charset="0"/>
              <a:cs typeface="Arial" pitchFamily="34" charset="0"/>
            </a:endParaRPr>
          </a:p>
        </p:txBody>
      </p:sp>
      <p:sp>
        <p:nvSpPr>
          <p:cNvPr id="94" name="TextBox 93"/>
          <p:cNvSpPr txBox="1"/>
          <p:nvPr/>
        </p:nvSpPr>
        <p:spPr>
          <a:xfrm>
            <a:off x="7696200" y="3571875"/>
            <a:ext cx="678180" cy="184666"/>
          </a:xfrm>
          <a:prstGeom prst="rect">
            <a:avLst/>
          </a:prstGeom>
          <a:noFill/>
        </p:spPr>
        <p:txBody>
          <a:bodyPr wrap="square" rtlCol="0">
            <a:spAutoFit/>
          </a:bodyPr>
          <a:lstStyle/>
          <a:p>
            <a:pPr algn="ctr" fontAlgn="auto">
              <a:spcBef>
                <a:spcPts val="0"/>
              </a:spcBef>
              <a:spcAft>
                <a:spcPts val="0"/>
              </a:spcAft>
            </a:pPr>
            <a:r>
              <a:rPr lang="en-US" sz="600" smtClean="0">
                <a:solidFill>
                  <a:srgbClr val="000000"/>
                </a:solidFill>
                <a:latin typeface="Arial" pitchFamily="34" charset="0"/>
                <a:cs typeface="Arial" pitchFamily="34" charset="0"/>
              </a:rPr>
              <a:t>F</a:t>
            </a:r>
            <a:endParaRPr lang="en-US" sz="600" dirty="0">
              <a:solidFill>
                <a:srgbClr val="000000"/>
              </a:solidFill>
              <a:latin typeface="Arial" pitchFamily="34" charset="0"/>
              <a:cs typeface="Arial" pitchFamily="34" charset="0"/>
            </a:endParaRPr>
          </a:p>
        </p:txBody>
      </p:sp>
    </p:spTree>
    <p:extLst>
      <p:ext uri="{BB962C8B-B14F-4D97-AF65-F5344CB8AC3E}">
        <p14:creationId xmlns:p14="http://schemas.microsoft.com/office/powerpoint/2010/main" val="275028242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Title 1"/>
          <p:cNvSpPr txBox="1">
            <a:spLocks/>
          </p:cNvSpPr>
          <p:nvPr/>
        </p:nvSpPr>
        <p:spPr>
          <a:xfrm>
            <a:off x="139147" y="139465"/>
            <a:ext cx="893329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800" kern="0" smtClean="0">
                <a:solidFill>
                  <a:srgbClr val="000000"/>
                </a:solidFill>
              </a:rPr>
              <a:t>Personal Concern for Various Medical Conditions</a:t>
            </a:r>
            <a:endParaRPr lang="en-US" sz="2800" kern="0" dirty="0">
              <a:solidFill>
                <a:srgbClr val="000000"/>
              </a:solidFill>
            </a:endParaRPr>
          </a:p>
        </p:txBody>
      </p:sp>
      <p:sp>
        <p:nvSpPr>
          <p:cNvPr id="50" name="TextBox 49"/>
          <p:cNvSpPr txBox="1"/>
          <p:nvPr/>
        </p:nvSpPr>
        <p:spPr>
          <a:xfrm>
            <a:off x="1657047" y="731523"/>
            <a:ext cx="6008018" cy="615553"/>
          </a:xfrm>
          <a:prstGeom prst="rect">
            <a:avLst/>
          </a:prstGeom>
          <a:noFill/>
        </p:spPr>
        <p:txBody>
          <a:bodyPr wrap="square" rtlCol="0">
            <a:spAutoFit/>
          </a:bodyPr>
          <a:lstStyle/>
          <a:p>
            <a:pPr algn="ctr"/>
            <a:r>
              <a:rPr lang="en-US" dirty="0">
                <a:solidFill>
                  <a:srgbClr val="000000"/>
                </a:solidFill>
                <a:latin typeface="Arial" panose="020B0604020202020204" pitchFamily="34" charset="0"/>
                <a:cs typeface="Arial" panose="020B0604020202020204" pitchFamily="34" charset="0"/>
              </a:rPr>
              <a:t>Among Adults 18+ Aware of Condition</a:t>
            </a:r>
          </a:p>
          <a:p>
            <a:pPr algn="ctr"/>
            <a:r>
              <a:rPr lang="en-US" sz="1600" i="1" dirty="0">
                <a:solidFill>
                  <a:srgbClr val="000000"/>
                </a:solidFill>
                <a:latin typeface="Arial" panose="020B0604020202020204" pitchFamily="34" charset="0"/>
                <a:cs typeface="Arial" panose="020B0604020202020204" pitchFamily="34" charset="0"/>
              </a:rPr>
              <a:t>Top 2 Box Results</a:t>
            </a:r>
          </a:p>
        </p:txBody>
      </p:sp>
      <p:sp>
        <p:nvSpPr>
          <p:cNvPr id="2" name="Slide Number Placeholder 1"/>
          <p:cNvSpPr>
            <a:spLocks noGrp="1"/>
          </p:cNvSpPr>
          <p:nvPr>
            <p:ph type="sldNum" sz="quarter" idx="10"/>
          </p:nvPr>
        </p:nvSpPr>
        <p:spPr/>
        <p:txBody>
          <a:bodyPr/>
          <a:lstStyle/>
          <a:p>
            <a:r>
              <a:rPr lang="en-US" smtClean="0">
                <a:solidFill>
                  <a:srgbClr val="FFFFFF"/>
                </a:solidFill>
              </a:rPr>
              <a:t> - </a:t>
            </a:r>
            <a:fld id="{8FAC1CE3-0013-4A1C-AA61-A816E609AAE0}" type="slidenum">
              <a:rPr lang="en-US" smtClean="0">
                <a:solidFill>
                  <a:srgbClr val="FFFFFF"/>
                </a:solidFill>
              </a:rPr>
              <a:pPr/>
              <a:t>23</a:t>
            </a:fld>
            <a:r>
              <a:rPr lang="en-US" smtClean="0">
                <a:solidFill>
                  <a:srgbClr val="FFFFFF"/>
                </a:solidFill>
              </a:rPr>
              <a:t> -</a:t>
            </a:r>
            <a:endParaRPr lang="en-US">
              <a:solidFill>
                <a:srgbClr val="FFFFFF"/>
              </a:solidFill>
            </a:endParaRPr>
          </a:p>
        </p:txBody>
      </p:sp>
      <p:grpSp>
        <p:nvGrpSpPr>
          <p:cNvPr id="14" name="Group 13"/>
          <p:cNvGrpSpPr/>
          <p:nvPr/>
        </p:nvGrpSpPr>
        <p:grpSpPr>
          <a:xfrm>
            <a:off x="536697" y="1011855"/>
            <a:ext cx="3371459" cy="1735277"/>
            <a:chOff x="147098" y="1011855"/>
            <a:chExt cx="3371459" cy="1735277"/>
          </a:xfrm>
        </p:grpSpPr>
        <p:graphicFrame>
          <p:nvGraphicFramePr>
            <p:cNvPr id="6" name="Chart 5"/>
            <p:cNvGraphicFramePr/>
            <p:nvPr>
              <p:extLst>
                <p:ext uri="{D42A27DB-BD31-4B8C-83A1-F6EECF244321}">
                  <p14:modId xmlns:p14="http://schemas.microsoft.com/office/powerpoint/2010/main" val="1468715656"/>
                </p:ext>
              </p:extLst>
            </p:nvPr>
          </p:nvGraphicFramePr>
          <p:xfrm>
            <a:off x="147098" y="1011855"/>
            <a:ext cx="3371459" cy="1735277"/>
          </p:xfrm>
          <a:graphic>
            <a:graphicData uri="http://schemas.openxmlformats.org/drawingml/2006/chart">
              <c:chart xmlns:c="http://schemas.openxmlformats.org/drawingml/2006/chart" xmlns:r="http://schemas.openxmlformats.org/officeDocument/2006/relationships" r:id="rId2"/>
            </a:graphicData>
          </a:graphic>
        </p:graphicFrame>
        <p:sp>
          <p:nvSpPr>
            <p:cNvPr id="7" name="TextBox 6"/>
            <p:cNvSpPr txBox="1"/>
            <p:nvPr/>
          </p:nvSpPr>
          <p:spPr>
            <a:xfrm>
              <a:off x="903801" y="1214726"/>
              <a:ext cx="2058500" cy="498598"/>
            </a:xfrm>
            <a:prstGeom prst="rect">
              <a:avLst/>
            </a:prstGeom>
            <a:noFill/>
          </p:spPr>
          <p:txBody>
            <a:bodyPr wrap="square" rtlCol="0" anchor="b">
              <a:spAutoFit/>
            </a:bodyPr>
            <a:lstStyle/>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a:p>
              <a:pPr algn="ctr">
                <a:lnSpc>
                  <a:spcPct val="80000"/>
                </a:lnSpc>
              </a:pPr>
              <a:r>
                <a:rPr lang="en-CA" sz="1100" b="1" dirty="0">
                  <a:solidFill>
                    <a:srgbClr val="0D204A">
                      <a:lumMod val="90000"/>
                      <a:lumOff val="10000"/>
                    </a:srgbClr>
                  </a:solidFill>
                  <a:latin typeface="Arial" panose="020B0604020202020204" pitchFamily="34" charset="0"/>
                  <a:cs typeface="Arial" panose="020B0604020202020204" pitchFamily="34" charset="0"/>
                </a:rPr>
                <a:t>PROSTATE CANCER*</a:t>
              </a:r>
            </a:p>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p:txBody>
        </p:sp>
      </p:grpSp>
      <p:grpSp>
        <p:nvGrpSpPr>
          <p:cNvPr id="15" name="Group 14"/>
          <p:cNvGrpSpPr/>
          <p:nvPr/>
        </p:nvGrpSpPr>
        <p:grpSpPr>
          <a:xfrm>
            <a:off x="401530" y="1929714"/>
            <a:ext cx="3291835" cy="361638"/>
            <a:chOff x="11931" y="1518141"/>
            <a:chExt cx="3291835" cy="361638"/>
          </a:xfrm>
        </p:grpSpPr>
        <p:cxnSp>
          <p:nvCxnSpPr>
            <p:cNvPr id="9" name="Straight Connector 8"/>
            <p:cNvCxnSpPr/>
            <p:nvPr/>
          </p:nvCxnSpPr>
          <p:spPr bwMode="auto">
            <a:xfrm>
              <a:off x="469126" y="1757239"/>
              <a:ext cx="2834640" cy="0"/>
            </a:xfrm>
            <a:prstGeom prst="line">
              <a:avLst/>
            </a:prstGeom>
            <a:solidFill>
              <a:schemeClr val="accent1"/>
            </a:solidFill>
            <a:ln w="9525" cap="flat" cmpd="sng" algn="ctr">
              <a:solidFill>
                <a:srgbClr val="FF0000"/>
              </a:solidFill>
              <a:prstDash val="sysDot"/>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1" name="TextBox 10"/>
            <p:cNvSpPr txBox="1"/>
            <p:nvPr/>
          </p:nvSpPr>
          <p:spPr>
            <a:xfrm>
              <a:off x="132366" y="1625863"/>
              <a:ext cx="471934" cy="253916"/>
            </a:xfrm>
            <a:prstGeom prst="rect">
              <a:avLst/>
            </a:prstGeom>
            <a:noFill/>
          </p:spPr>
          <p:txBody>
            <a:bodyPr wrap="square" rtlCol="0">
              <a:spAutoFit/>
            </a:bodyPr>
            <a:lstStyle/>
            <a:p>
              <a:pPr algn="ctr" fontAlgn="auto">
                <a:spcBef>
                  <a:spcPts val="0"/>
                </a:spcBef>
                <a:spcAft>
                  <a:spcPts val="0"/>
                </a:spcAft>
              </a:pPr>
              <a:r>
                <a:rPr lang="en-CA" sz="1050" b="1" dirty="0" smtClean="0">
                  <a:solidFill>
                    <a:srgbClr val="C00000"/>
                  </a:solidFill>
                  <a:latin typeface="Arial" panose="020B0604020202020204" pitchFamily="34" charset="0"/>
                  <a:cs typeface="Arial" panose="020B0604020202020204" pitchFamily="34" charset="0"/>
                </a:rPr>
                <a:t>41%</a:t>
              </a:r>
              <a:endParaRPr lang="en-CA" sz="1050" b="1" dirty="0">
                <a:solidFill>
                  <a:srgbClr val="C00000"/>
                </a:solidFill>
                <a:latin typeface="Arial" panose="020B0604020202020204" pitchFamily="34" charset="0"/>
                <a:cs typeface="Arial" panose="020B0604020202020204" pitchFamily="34" charset="0"/>
              </a:endParaRPr>
            </a:p>
          </p:txBody>
        </p:sp>
        <p:sp>
          <p:nvSpPr>
            <p:cNvPr id="13" name="TextBox 12"/>
            <p:cNvSpPr txBox="1"/>
            <p:nvPr/>
          </p:nvSpPr>
          <p:spPr>
            <a:xfrm>
              <a:off x="11931" y="1518141"/>
              <a:ext cx="693244" cy="215444"/>
            </a:xfrm>
            <a:prstGeom prst="rect">
              <a:avLst/>
            </a:prstGeom>
            <a:noFill/>
          </p:spPr>
          <p:txBody>
            <a:bodyPr wrap="square" rtlCol="0">
              <a:spAutoFit/>
            </a:bodyPr>
            <a:lstStyle/>
            <a:p>
              <a:pPr algn="ctr" fontAlgn="auto">
                <a:spcBef>
                  <a:spcPts val="0"/>
                </a:spcBef>
                <a:spcAft>
                  <a:spcPts val="0"/>
                </a:spcAft>
              </a:pPr>
              <a:r>
                <a:rPr lang="en-CA" sz="800" b="1" dirty="0">
                  <a:solidFill>
                    <a:srgbClr val="C00000"/>
                  </a:solidFill>
                  <a:latin typeface="Arial" panose="020B0604020202020204" pitchFamily="34" charset="0"/>
                  <a:cs typeface="Arial" panose="020B0604020202020204" pitchFamily="34" charset="0"/>
                </a:rPr>
                <a:t>MEAN</a:t>
              </a:r>
            </a:p>
          </p:txBody>
        </p:sp>
      </p:grpSp>
      <p:grpSp>
        <p:nvGrpSpPr>
          <p:cNvPr id="16" name="Group 15"/>
          <p:cNvGrpSpPr/>
          <p:nvPr/>
        </p:nvGrpSpPr>
        <p:grpSpPr>
          <a:xfrm>
            <a:off x="538028" y="2668325"/>
            <a:ext cx="3371459" cy="1735277"/>
            <a:chOff x="147098" y="1011855"/>
            <a:chExt cx="3371459" cy="1735277"/>
          </a:xfrm>
        </p:grpSpPr>
        <p:graphicFrame>
          <p:nvGraphicFramePr>
            <p:cNvPr id="17" name="Chart 16"/>
            <p:cNvGraphicFramePr/>
            <p:nvPr>
              <p:extLst>
                <p:ext uri="{D42A27DB-BD31-4B8C-83A1-F6EECF244321}">
                  <p14:modId xmlns:p14="http://schemas.microsoft.com/office/powerpoint/2010/main" val="2519341424"/>
                </p:ext>
              </p:extLst>
            </p:nvPr>
          </p:nvGraphicFramePr>
          <p:xfrm>
            <a:off x="147098" y="1011855"/>
            <a:ext cx="3371459" cy="1735277"/>
          </p:xfrm>
          <a:graphic>
            <a:graphicData uri="http://schemas.openxmlformats.org/drawingml/2006/chart">
              <c:chart xmlns:c="http://schemas.openxmlformats.org/drawingml/2006/chart" xmlns:r="http://schemas.openxmlformats.org/officeDocument/2006/relationships" r:id="rId3"/>
            </a:graphicData>
          </a:graphic>
        </p:graphicFrame>
        <p:sp>
          <p:nvSpPr>
            <p:cNvPr id="18" name="TextBox 17"/>
            <p:cNvSpPr txBox="1"/>
            <p:nvPr/>
          </p:nvSpPr>
          <p:spPr>
            <a:xfrm>
              <a:off x="903801" y="1230628"/>
              <a:ext cx="2058500" cy="498598"/>
            </a:xfrm>
            <a:prstGeom prst="rect">
              <a:avLst/>
            </a:prstGeom>
            <a:noFill/>
          </p:spPr>
          <p:txBody>
            <a:bodyPr wrap="square" rtlCol="0">
              <a:spAutoFit/>
            </a:bodyPr>
            <a:lstStyle/>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a:p>
              <a:pPr algn="ctr">
                <a:lnSpc>
                  <a:spcPct val="80000"/>
                </a:lnSpc>
              </a:pPr>
              <a:r>
                <a:rPr lang="en-CA" sz="1100" b="1" dirty="0">
                  <a:solidFill>
                    <a:srgbClr val="0D204A">
                      <a:lumMod val="90000"/>
                      <a:lumOff val="10000"/>
                    </a:srgbClr>
                  </a:solidFill>
                  <a:latin typeface="Arial" panose="020B0604020202020204" pitchFamily="34" charset="0"/>
                  <a:cs typeface="Arial" panose="020B0604020202020204" pitchFamily="34" charset="0"/>
                </a:rPr>
                <a:t>THROMBOSIS</a:t>
              </a:r>
            </a:p>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p:txBody>
        </p:sp>
      </p:grpSp>
      <p:grpSp>
        <p:nvGrpSpPr>
          <p:cNvPr id="19" name="Group 18"/>
          <p:cNvGrpSpPr/>
          <p:nvPr/>
        </p:nvGrpSpPr>
        <p:grpSpPr>
          <a:xfrm>
            <a:off x="402861" y="3714033"/>
            <a:ext cx="3291835" cy="361638"/>
            <a:chOff x="11931" y="1518141"/>
            <a:chExt cx="3291835" cy="361638"/>
          </a:xfrm>
        </p:grpSpPr>
        <p:cxnSp>
          <p:nvCxnSpPr>
            <p:cNvPr id="20" name="Straight Connector 19"/>
            <p:cNvCxnSpPr/>
            <p:nvPr/>
          </p:nvCxnSpPr>
          <p:spPr bwMode="auto">
            <a:xfrm>
              <a:off x="469126" y="1757239"/>
              <a:ext cx="2834640" cy="0"/>
            </a:xfrm>
            <a:prstGeom prst="line">
              <a:avLst/>
            </a:prstGeom>
            <a:solidFill>
              <a:schemeClr val="accent1"/>
            </a:solidFill>
            <a:ln w="9525" cap="flat" cmpd="sng" algn="ctr">
              <a:solidFill>
                <a:srgbClr val="FF0000"/>
              </a:solidFill>
              <a:prstDash val="sysDot"/>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1" name="TextBox 20"/>
            <p:cNvSpPr txBox="1"/>
            <p:nvPr/>
          </p:nvSpPr>
          <p:spPr>
            <a:xfrm>
              <a:off x="132366" y="1625863"/>
              <a:ext cx="471934" cy="253916"/>
            </a:xfrm>
            <a:prstGeom prst="rect">
              <a:avLst/>
            </a:prstGeom>
            <a:noFill/>
          </p:spPr>
          <p:txBody>
            <a:bodyPr wrap="square" rtlCol="0">
              <a:spAutoFit/>
            </a:bodyPr>
            <a:lstStyle/>
            <a:p>
              <a:pPr algn="ctr" fontAlgn="auto">
                <a:spcBef>
                  <a:spcPts val="0"/>
                </a:spcBef>
                <a:spcAft>
                  <a:spcPts val="0"/>
                </a:spcAft>
              </a:pPr>
              <a:r>
                <a:rPr lang="en-CA" sz="1050" b="1" smtClean="0">
                  <a:solidFill>
                    <a:srgbClr val="C00000"/>
                  </a:solidFill>
                  <a:latin typeface="Arial" panose="020B0604020202020204" pitchFamily="34" charset="0"/>
                  <a:cs typeface="Arial" panose="020B0604020202020204" pitchFamily="34" charset="0"/>
                </a:rPr>
                <a:t>28</a:t>
              </a:r>
              <a:r>
                <a:rPr lang="en-CA" sz="1050" b="1" dirty="0">
                  <a:solidFill>
                    <a:srgbClr val="C00000"/>
                  </a:solidFill>
                  <a:latin typeface="Arial" panose="020B0604020202020204" pitchFamily="34" charset="0"/>
                  <a:cs typeface="Arial" panose="020B0604020202020204" pitchFamily="34" charset="0"/>
                </a:rPr>
                <a:t>%</a:t>
              </a:r>
            </a:p>
          </p:txBody>
        </p:sp>
        <p:sp>
          <p:nvSpPr>
            <p:cNvPr id="22" name="TextBox 21"/>
            <p:cNvSpPr txBox="1"/>
            <p:nvPr/>
          </p:nvSpPr>
          <p:spPr>
            <a:xfrm>
              <a:off x="11931" y="1518141"/>
              <a:ext cx="693244" cy="215444"/>
            </a:xfrm>
            <a:prstGeom prst="rect">
              <a:avLst/>
            </a:prstGeom>
            <a:noFill/>
          </p:spPr>
          <p:txBody>
            <a:bodyPr wrap="square" rtlCol="0">
              <a:spAutoFit/>
            </a:bodyPr>
            <a:lstStyle/>
            <a:p>
              <a:pPr algn="ctr" fontAlgn="auto">
                <a:spcBef>
                  <a:spcPts val="0"/>
                </a:spcBef>
                <a:spcAft>
                  <a:spcPts val="0"/>
                </a:spcAft>
              </a:pPr>
              <a:r>
                <a:rPr lang="en-CA" sz="800" b="1" dirty="0">
                  <a:solidFill>
                    <a:srgbClr val="C00000"/>
                  </a:solidFill>
                  <a:latin typeface="Arial" panose="020B0604020202020204" pitchFamily="34" charset="0"/>
                  <a:cs typeface="Arial" panose="020B0604020202020204" pitchFamily="34" charset="0"/>
                </a:rPr>
                <a:t>MEAN</a:t>
              </a:r>
            </a:p>
          </p:txBody>
        </p:sp>
      </p:grpSp>
      <p:grpSp>
        <p:nvGrpSpPr>
          <p:cNvPr id="23" name="Group 22"/>
          <p:cNvGrpSpPr/>
          <p:nvPr/>
        </p:nvGrpSpPr>
        <p:grpSpPr>
          <a:xfrm>
            <a:off x="5041031" y="2709159"/>
            <a:ext cx="3371459" cy="1735277"/>
            <a:chOff x="147098" y="1011855"/>
            <a:chExt cx="3371459" cy="1735277"/>
          </a:xfrm>
        </p:grpSpPr>
        <p:graphicFrame>
          <p:nvGraphicFramePr>
            <p:cNvPr id="24" name="Chart 23"/>
            <p:cNvGraphicFramePr/>
            <p:nvPr>
              <p:extLst>
                <p:ext uri="{D42A27DB-BD31-4B8C-83A1-F6EECF244321}">
                  <p14:modId xmlns:p14="http://schemas.microsoft.com/office/powerpoint/2010/main" val="1545405197"/>
                </p:ext>
              </p:extLst>
            </p:nvPr>
          </p:nvGraphicFramePr>
          <p:xfrm>
            <a:off x="147098" y="1011855"/>
            <a:ext cx="3371459" cy="1735277"/>
          </p:xfrm>
          <a:graphic>
            <a:graphicData uri="http://schemas.openxmlformats.org/drawingml/2006/chart">
              <c:chart xmlns:c="http://schemas.openxmlformats.org/drawingml/2006/chart" xmlns:r="http://schemas.openxmlformats.org/officeDocument/2006/relationships" r:id="rId4"/>
            </a:graphicData>
          </a:graphic>
        </p:graphicFrame>
        <p:sp>
          <p:nvSpPr>
            <p:cNvPr id="25" name="TextBox 24"/>
            <p:cNvSpPr txBox="1"/>
            <p:nvPr/>
          </p:nvSpPr>
          <p:spPr>
            <a:xfrm>
              <a:off x="903801" y="1230628"/>
              <a:ext cx="2058500" cy="498598"/>
            </a:xfrm>
            <a:prstGeom prst="rect">
              <a:avLst/>
            </a:prstGeom>
            <a:noFill/>
          </p:spPr>
          <p:txBody>
            <a:bodyPr wrap="square" rtlCol="0">
              <a:spAutoFit/>
            </a:bodyPr>
            <a:lstStyle/>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a:p>
              <a:pPr algn="ctr">
                <a:lnSpc>
                  <a:spcPct val="80000"/>
                </a:lnSpc>
              </a:pPr>
              <a:r>
                <a:rPr lang="en-CA" sz="1100" b="1" dirty="0">
                  <a:solidFill>
                    <a:srgbClr val="0D204A">
                      <a:lumMod val="90000"/>
                      <a:lumOff val="10000"/>
                    </a:srgbClr>
                  </a:solidFill>
                  <a:latin typeface="Arial" panose="020B0604020202020204" pitchFamily="34" charset="0"/>
                  <a:cs typeface="Arial" panose="020B0604020202020204" pitchFamily="34" charset="0"/>
                </a:rPr>
                <a:t>DEEP VEIN THROMBOSIS</a:t>
              </a:r>
            </a:p>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p:txBody>
        </p:sp>
      </p:grpSp>
      <p:grpSp>
        <p:nvGrpSpPr>
          <p:cNvPr id="26" name="Group 25"/>
          <p:cNvGrpSpPr/>
          <p:nvPr/>
        </p:nvGrpSpPr>
        <p:grpSpPr>
          <a:xfrm>
            <a:off x="4905864" y="3736565"/>
            <a:ext cx="3291835" cy="361638"/>
            <a:chOff x="11931" y="1518141"/>
            <a:chExt cx="3291835" cy="361638"/>
          </a:xfrm>
        </p:grpSpPr>
        <p:cxnSp>
          <p:nvCxnSpPr>
            <p:cNvPr id="27" name="Straight Connector 26"/>
            <p:cNvCxnSpPr/>
            <p:nvPr/>
          </p:nvCxnSpPr>
          <p:spPr bwMode="auto">
            <a:xfrm>
              <a:off x="469126" y="1757239"/>
              <a:ext cx="2834640" cy="0"/>
            </a:xfrm>
            <a:prstGeom prst="line">
              <a:avLst/>
            </a:prstGeom>
            <a:solidFill>
              <a:schemeClr val="accent1"/>
            </a:solidFill>
            <a:ln w="9525" cap="flat" cmpd="sng" algn="ctr">
              <a:solidFill>
                <a:srgbClr val="FF0000"/>
              </a:solidFill>
              <a:prstDash val="sysDot"/>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8" name="TextBox 27"/>
            <p:cNvSpPr txBox="1"/>
            <p:nvPr/>
          </p:nvSpPr>
          <p:spPr>
            <a:xfrm>
              <a:off x="132366" y="1625863"/>
              <a:ext cx="471934" cy="253916"/>
            </a:xfrm>
            <a:prstGeom prst="rect">
              <a:avLst/>
            </a:prstGeom>
            <a:noFill/>
          </p:spPr>
          <p:txBody>
            <a:bodyPr wrap="square" rtlCol="0">
              <a:spAutoFit/>
            </a:bodyPr>
            <a:lstStyle/>
            <a:p>
              <a:pPr algn="ctr" fontAlgn="auto">
                <a:spcBef>
                  <a:spcPts val="0"/>
                </a:spcBef>
                <a:spcAft>
                  <a:spcPts val="0"/>
                </a:spcAft>
              </a:pPr>
              <a:r>
                <a:rPr lang="en-CA" sz="1050" b="1" dirty="0" smtClean="0">
                  <a:solidFill>
                    <a:srgbClr val="C00000"/>
                  </a:solidFill>
                  <a:latin typeface="Arial" panose="020B0604020202020204" pitchFamily="34" charset="0"/>
                  <a:cs typeface="Arial" panose="020B0604020202020204" pitchFamily="34" charset="0"/>
                </a:rPr>
                <a:t>31%</a:t>
              </a:r>
              <a:endParaRPr lang="en-CA" sz="1050" b="1" dirty="0">
                <a:solidFill>
                  <a:srgbClr val="C00000"/>
                </a:solidFill>
                <a:latin typeface="Arial" panose="020B0604020202020204" pitchFamily="34" charset="0"/>
                <a:cs typeface="Arial" panose="020B0604020202020204" pitchFamily="34" charset="0"/>
              </a:endParaRPr>
            </a:p>
          </p:txBody>
        </p:sp>
        <p:sp>
          <p:nvSpPr>
            <p:cNvPr id="29" name="TextBox 28"/>
            <p:cNvSpPr txBox="1"/>
            <p:nvPr/>
          </p:nvSpPr>
          <p:spPr>
            <a:xfrm>
              <a:off x="11931" y="1518141"/>
              <a:ext cx="693244" cy="215444"/>
            </a:xfrm>
            <a:prstGeom prst="rect">
              <a:avLst/>
            </a:prstGeom>
            <a:noFill/>
          </p:spPr>
          <p:txBody>
            <a:bodyPr wrap="square" rtlCol="0">
              <a:spAutoFit/>
            </a:bodyPr>
            <a:lstStyle/>
            <a:p>
              <a:pPr algn="ctr" fontAlgn="auto">
                <a:spcBef>
                  <a:spcPts val="0"/>
                </a:spcBef>
                <a:spcAft>
                  <a:spcPts val="0"/>
                </a:spcAft>
              </a:pPr>
              <a:r>
                <a:rPr lang="en-CA" sz="800" b="1" dirty="0">
                  <a:solidFill>
                    <a:srgbClr val="C00000"/>
                  </a:solidFill>
                  <a:latin typeface="Arial" panose="020B0604020202020204" pitchFamily="34" charset="0"/>
                  <a:cs typeface="Arial" panose="020B0604020202020204" pitchFamily="34" charset="0"/>
                </a:rPr>
                <a:t>MEAN</a:t>
              </a:r>
            </a:p>
          </p:txBody>
        </p:sp>
      </p:grpSp>
      <p:grpSp>
        <p:nvGrpSpPr>
          <p:cNvPr id="33" name="Group 32"/>
          <p:cNvGrpSpPr/>
          <p:nvPr/>
        </p:nvGrpSpPr>
        <p:grpSpPr>
          <a:xfrm>
            <a:off x="5042704" y="1007495"/>
            <a:ext cx="3371459" cy="1735277"/>
            <a:chOff x="147098" y="1011855"/>
            <a:chExt cx="3371459" cy="1735277"/>
          </a:xfrm>
        </p:grpSpPr>
        <p:graphicFrame>
          <p:nvGraphicFramePr>
            <p:cNvPr id="34" name="Chart 33"/>
            <p:cNvGraphicFramePr/>
            <p:nvPr>
              <p:extLst>
                <p:ext uri="{D42A27DB-BD31-4B8C-83A1-F6EECF244321}">
                  <p14:modId xmlns:p14="http://schemas.microsoft.com/office/powerpoint/2010/main" val="2137064248"/>
                </p:ext>
              </p:extLst>
            </p:nvPr>
          </p:nvGraphicFramePr>
          <p:xfrm>
            <a:off x="147098" y="1011855"/>
            <a:ext cx="3371459" cy="1735277"/>
          </p:xfrm>
          <a:graphic>
            <a:graphicData uri="http://schemas.openxmlformats.org/drawingml/2006/chart">
              <c:chart xmlns:c="http://schemas.openxmlformats.org/drawingml/2006/chart" xmlns:r="http://schemas.openxmlformats.org/officeDocument/2006/relationships" r:id="rId5"/>
            </a:graphicData>
          </a:graphic>
        </p:graphicFrame>
        <p:sp>
          <p:nvSpPr>
            <p:cNvPr id="35" name="TextBox 34"/>
            <p:cNvSpPr txBox="1"/>
            <p:nvPr/>
          </p:nvSpPr>
          <p:spPr>
            <a:xfrm>
              <a:off x="903801" y="1214726"/>
              <a:ext cx="2058500" cy="498598"/>
            </a:xfrm>
            <a:prstGeom prst="rect">
              <a:avLst/>
            </a:prstGeom>
            <a:noFill/>
          </p:spPr>
          <p:txBody>
            <a:bodyPr wrap="square" rtlCol="0" anchor="b">
              <a:spAutoFit/>
            </a:bodyPr>
            <a:lstStyle/>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a:p>
              <a:pPr algn="ctr">
                <a:lnSpc>
                  <a:spcPct val="80000"/>
                </a:lnSpc>
              </a:pPr>
              <a:r>
                <a:rPr lang="en-CA" sz="1100" b="1" dirty="0">
                  <a:solidFill>
                    <a:srgbClr val="0D204A">
                      <a:lumMod val="90000"/>
                      <a:lumOff val="10000"/>
                    </a:srgbClr>
                  </a:solidFill>
                  <a:latin typeface="Arial" panose="020B0604020202020204" pitchFamily="34" charset="0"/>
                  <a:cs typeface="Arial" panose="020B0604020202020204" pitchFamily="34" charset="0"/>
                </a:rPr>
                <a:t>PULMONARY EMBOLISM</a:t>
              </a:r>
            </a:p>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p:txBody>
        </p:sp>
      </p:grpSp>
      <p:grpSp>
        <p:nvGrpSpPr>
          <p:cNvPr id="36" name="Group 35"/>
          <p:cNvGrpSpPr/>
          <p:nvPr/>
        </p:nvGrpSpPr>
        <p:grpSpPr>
          <a:xfrm>
            <a:off x="4907537" y="2025276"/>
            <a:ext cx="3291835" cy="361638"/>
            <a:chOff x="11931" y="1518141"/>
            <a:chExt cx="3291835" cy="361638"/>
          </a:xfrm>
        </p:grpSpPr>
        <p:cxnSp>
          <p:nvCxnSpPr>
            <p:cNvPr id="37" name="Straight Connector 36"/>
            <p:cNvCxnSpPr/>
            <p:nvPr/>
          </p:nvCxnSpPr>
          <p:spPr bwMode="auto">
            <a:xfrm>
              <a:off x="469126" y="1757239"/>
              <a:ext cx="2834640" cy="0"/>
            </a:xfrm>
            <a:prstGeom prst="line">
              <a:avLst/>
            </a:prstGeom>
            <a:solidFill>
              <a:schemeClr val="accent1"/>
            </a:solidFill>
            <a:ln w="9525" cap="flat" cmpd="sng" algn="ctr">
              <a:solidFill>
                <a:srgbClr val="FF0000"/>
              </a:solidFill>
              <a:prstDash val="sysDot"/>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8" name="TextBox 37"/>
            <p:cNvSpPr txBox="1"/>
            <p:nvPr/>
          </p:nvSpPr>
          <p:spPr>
            <a:xfrm>
              <a:off x="132366" y="1625863"/>
              <a:ext cx="471934" cy="253916"/>
            </a:xfrm>
            <a:prstGeom prst="rect">
              <a:avLst/>
            </a:prstGeom>
            <a:noFill/>
          </p:spPr>
          <p:txBody>
            <a:bodyPr wrap="square" rtlCol="0">
              <a:spAutoFit/>
            </a:bodyPr>
            <a:lstStyle/>
            <a:p>
              <a:pPr algn="ctr" fontAlgn="auto">
                <a:spcBef>
                  <a:spcPts val="0"/>
                </a:spcBef>
                <a:spcAft>
                  <a:spcPts val="0"/>
                </a:spcAft>
              </a:pPr>
              <a:r>
                <a:rPr lang="en-CA" sz="1050" b="1" dirty="0" smtClean="0">
                  <a:solidFill>
                    <a:srgbClr val="C00000"/>
                  </a:solidFill>
                  <a:latin typeface="Arial" panose="020B0604020202020204" pitchFamily="34" charset="0"/>
                  <a:cs typeface="Arial" panose="020B0604020202020204" pitchFamily="34" charset="0"/>
                </a:rPr>
                <a:t>29%</a:t>
              </a:r>
              <a:endParaRPr lang="en-CA" sz="1050" b="1" dirty="0">
                <a:solidFill>
                  <a:srgbClr val="C00000"/>
                </a:solidFill>
                <a:latin typeface="Arial" panose="020B0604020202020204" pitchFamily="34" charset="0"/>
                <a:cs typeface="Arial" panose="020B0604020202020204" pitchFamily="34" charset="0"/>
              </a:endParaRPr>
            </a:p>
          </p:txBody>
        </p:sp>
        <p:sp>
          <p:nvSpPr>
            <p:cNvPr id="39" name="TextBox 38"/>
            <p:cNvSpPr txBox="1"/>
            <p:nvPr/>
          </p:nvSpPr>
          <p:spPr>
            <a:xfrm>
              <a:off x="11931" y="1518141"/>
              <a:ext cx="693244" cy="215444"/>
            </a:xfrm>
            <a:prstGeom prst="rect">
              <a:avLst/>
            </a:prstGeom>
            <a:noFill/>
          </p:spPr>
          <p:txBody>
            <a:bodyPr wrap="square" rtlCol="0">
              <a:spAutoFit/>
            </a:bodyPr>
            <a:lstStyle/>
            <a:p>
              <a:pPr algn="ctr" fontAlgn="auto">
                <a:spcBef>
                  <a:spcPts val="0"/>
                </a:spcBef>
                <a:spcAft>
                  <a:spcPts val="0"/>
                </a:spcAft>
              </a:pPr>
              <a:r>
                <a:rPr lang="en-CA" sz="800" b="1" dirty="0">
                  <a:solidFill>
                    <a:srgbClr val="C00000"/>
                  </a:solidFill>
                  <a:latin typeface="Arial" panose="020B0604020202020204" pitchFamily="34" charset="0"/>
                  <a:cs typeface="Arial" panose="020B0604020202020204" pitchFamily="34" charset="0"/>
                </a:rPr>
                <a:t>MEAN</a:t>
              </a:r>
            </a:p>
          </p:txBody>
        </p:sp>
      </p:grpSp>
      <p:sp>
        <p:nvSpPr>
          <p:cNvPr id="51" name="Rectangle 50"/>
          <p:cNvSpPr/>
          <p:nvPr/>
        </p:nvSpPr>
        <p:spPr>
          <a:xfrm>
            <a:off x="83490" y="6290365"/>
            <a:ext cx="7366882" cy="461665"/>
          </a:xfrm>
          <a:prstGeom prst="rect">
            <a:avLst/>
          </a:prstGeom>
        </p:spPr>
        <p:txBody>
          <a:bodyPr wrap="square">
            <a:spAutoFit/>
          </a:bodyPr>
          <a:lstStyle/>
          <a:p>
            <a:r>
              <a:rPr lang="en-US" sz="800" dirty="0">
                <a:solidFill>
                  <a:srgbClr val="000000"/>
                </a:solidFill>
                <a:latin typeface="Arial" panose="020B0604020202020204" pitchFamily="34" charset="0"/>
                <a:cs typeface="Arial" panose="020B0604020202020204" pitchFamily="34" charset="0"/>
              </a:rPr>
              <a:t>Base: Respondents aware of condition at Q1.</a:t>
            </a:r>
          </a:p>
          <a:p>
            <a:r>
              <a:rPr lang="en-US" sz="800" dirty="0">
                <a:solidFill>
                  <a:srgbClr val="000000"/>
                </a:solidFill>
                <a:latin typeface="Arial" panose="020B0604020202020204" pitchFamily="34" charset="0"/>
                <a:cs typeface="Arial" panose="020B0604020202020204" pitchFamily="34" charset="0"/>
              </a:rPr>
              <a:t>Q2.  On a scale of 1 to 5, how concerned are you about each of these medical conditions?  </a:t>
            </a:r>
            <a:br>
              <a:rPr lang="en-US" sz="800" dirty="0">
                <a:solidFill>
                  <a:srgbClr val="000000"/>
                </a:solidFill>
                <a:latin typeface="Arial" panose="020B0604020202020204" pitchFamily="34" charset="0"/>
                <a:cs typeface="Arial" panose="020B0604020202020204" pitchFamily="34" charset="0"/>
              </a:rPr>
            </a:br>
            <a:r>
              <a:rPr lang="en-US" sz="800" dirty="0">
                <a:solidFill>
                  <a:srgbClr val="000000"/>
                </a:solidFill>
                <a:latin typeface="Arial" panose="020B0604020202020204" pitchFamily="34" charset="0"/>
                <a:cs typeface="Arial" panose="020B0604020202020204" pitchFamily="34" charset="0"/>
              </a:rPr>
              <a:t>(Where 1 is not at all concerned and 5 is extremely concerned about risk to your health.) </a:t>
            </a:r>
          </a:p>
        </p:txBody>
      </p:sp>
      <p:sp>
        <p:nvSpPr>
          <p:cNvPr id="52" name="TextBox 51"/>
          <p:cNvSpPr txBox="1"/>
          <p:nvPr/>
        </p:nvSpPr>
        <p:spPr>
          <a:xfrm>
            <a:off x="2981929" y="2819400"/>
            <a:ext cx="1160701" cy="215444"/>
          </a:xfrm>
          <a:prstGeom prst="rect">
            <a:avLst/>
          </a:prstGeom>
          <a:noFill/>
        </p:spPr>
        <p:txBody>
          <a:bodyPr wrap="square" rtlCol="0">
            <a:spAutoFit/>
          </a:bodyPr>
          <a:lstStyle/>
          <a:p>
            <a:r>
              <a:rPr lang="en-US" sz="800" dirty="0">
                <a:solidFill>
                  <a:srgbClr val="000000">
                    <a:lumMod val="65000"/>
                    <a:lumOff val="35000"/>
                  </a:srgbClr>
                </a:solidFill>
                <a:latin typeface="Arial" panose="020B0604020202020204" pitchFamily="34" charset="0"/>
                <a:cs typeface="Arial" panose="020B0604020202020204" pitchFamily="34" charset="0"/>
              </a:rPr>
              <a:t>*Among Males Only.</a:t>
            </a:r>
          </a:p>
        </p:txBody>
      </p:sp>
      <p:graphicFrame>
        <p:nvGraphicFramePr>
          <p:cNvPr id="40" name="Table 39"/>
          <p:cNvGraphicFramePr>
            <a:graphicFrameLocks noGrp="1"/>
          </p:cNvGraphicFramePr>
          <p:nvPr>
            <p:extLst>
              <p:ext uri="{D42A27DB-BD31-4B8C-83A1-F6EECF244321}">
                <p14:modId xmlns:p14="http://schemas.microsoft.com/office/powerpoint/2010/main" val="4132039651"/>
              </p:ext>
            </p:extLst>
          </p:nvPr>
        </p:nvGraphicFramePr>
        <p:xfrm>
          <a:off x="914400" y="2692400"/>
          <a:ext cx="2743200" cy="190500"/>
        </p:xfrm>
        <a:graphic>
          <a:graphicData uri="http://schemas.openxmlformats.org/drawingml/2006/table">
            <a:tbl>
              <a:tblPr>
                <a:tableStyleId>{5C22544A-7EE6-4342-B048-85BDC9FD1C3A}</a:tableStyleId>
              </a:tblPr>
              <a:tblGrid>
                <a:gridCol w="304800"/>
                <a:gridCol w="304800"/>
                <a:gridCol w="304800"/>
                <a:gridCol w="304800"/>
                <a:gridCol w="304800"/>
                <a:gridCol w="304800"/>
                <a:gridCol w="304800"/>
                <a:gridCol w="304800"/>
                <a:gridCol w="304800"/>
              </a:tblGrid>
              <a:tr h="190500">
                <a:tc>
                  <a:txBody>
                    <a:bodyPr/>
                    <a:lstStyle/>
                    <a:p>
                      <a:pPr algn="ctr" fontAlgn="ctr"/>
                      <a:r>
                        <a:rPr lang="en-US" sz="800" u="none" strike="noStrike" dirty="0">
                          <a:solidFill>
                            <a:srgbClr val="FF0000"/>
                          </a:solidFill>
                          <a:effectLst/>
                          <a:latin typeface="Arial" pitchFamily="34" charset="0"/>
                          <a:cs typeface="Arial" pitchFamily="34" charset="0"/>
                        </a:rPr>
                        <a:t>A</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B</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C</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D</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E</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F</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G</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H</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I</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graphicFrame>
        <p:nvGraphicFramePr>
          <p:cNvPr id="41" name="Table 40"/>
          <p:cNvGraphicFramePr>
            <a:graphicFrameLocks noGrp="1"/>
          </p:cNvGraphicFramePr>
          <p:nvPr>
            <p:extLst>
              <p:ext uri="{D42A27DB-BD31-4B8C-83A1-F6EECF244321}">
                <p14:modId xmlns:p14="http://schemas.microsoft.com/office/powerpoint/2010/main" val="2803154493"/>
              </p:ext>
            </p:extLst>
          </p:nvPr>
        </p:nvGraphicFramePr>
        <p:xfrm>
          <a:off x="914400" y="4355757"/>
          <a:ext cx="2743200" cy="190500"/>
        </p:xfrm>
        <a:graphic>
          <a:graphicData uri="http://schemas.openxmlformats.org/drawingml/2006/table">
            <a:tbl>
              <a:tblPr>
                <a:tableStyleId>{5C22544A-7EE6-4342-B048-85BDC9FD1C3A}</a:tableStyleId>
              </a:tblPr>
              <a:tblGrid>
                <a:gridCol w="304800"/>
                <a:gridCol w="304800"/>
                <a:gridCol w="304800"/>
                <a:gridCol w="304800"/>
                <a:gridCol w="304800"/>
                <a:gridCol w="304800"/>
                <a:gridCol w="304800"/>
                <a:gridCol w="304800"/>
                <a:gridCol w="304800"/>
              </a:tblGrid>
              <a:tr h="190500">
                <a:tc>
                  <a:txBody>
                    <a:bodyPr/>
                    <a:lstStyle/>
                    <a:p>
                      <a:pPr algn="ctr" fontAlgn="ctr"/>
                      <a:r>
                        <a:rPr lang="en-US" sz="800" u="none" strike="noStrike" dirty="0">
                          <a:solidFill>
                            <a:srgbClr val="FF0000"/>
                          </a:solidFill>
                          <a:effectLst/>
                          <a:latin typeface="Arial" pitchFamily="34" charset="0"/>
                          <a:cs typeface="Arial" pitchFamily="34" charset="0"/>
                        </a:rPr>
                        <a:t>A</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B</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C</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D</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E</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F</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G</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H</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I</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graphicFrame>
        <p:nvGraphicFramePr>
          <p:cNvPr id="42" name="Table 41"/>
          <p:cNvGraphicFramePr>
            <a:graphicFrameLocks noGrp="1"/>
          </p:cNvGraphicFramePr>
          <p:nvPr>
            <p:extLst>
              <p:ext uri="{D42A27DB-BD31-4B8C-83A1-F6EECF244321}">
                <p14:modId xmlns:p14="http://schemas.microsoft.com/office/powerpoint/2010/main" val="1142482279"/>
              </p:ext>
            </p:extLst>
          </p:nvPr>
        </p:nvGraphicFramePr>
        <p:xfrm>
          <a:off x="5436972" y="4368114"/>
          <a:ext cx="2743200" cy="190500"/>
        </p:xfrm>
        <a:graphic>
          <a:graphicData uri="http://schemas.openxmlformats.org/drawingml/2006/table">
            <a:tbl>
              <a:tblPr>
                <a:tableStyleId>{5C22544A-7EE6-4342-B048-85BDC9FD1C3A}</a:tableStyleId>
              </a:tblPr>
              <a:tblGrid>
                <a:gridCol w="304800"/>
                <a:gridCol w="304800"/>
                <a:gridCol w="304800"/>
                <a:gridCol w="304800"/>
                <a:gridCol w="304800"/>
                <a:gridCol w="304800"/>
                <a:gridCol w="304800"/>
                <a:gridCol w="304800"/>
                <a:gridCol w="304800"/>
              </a:tblGrid>
              <a:tr h="190500">
                <a:tc>
                  <a:txBody>
                    <a:bodyPr/>
                    <a:lstStyle/>
                    <a:p>
                      <a:pPr algn="ctr" fontAlgn="ctr"/>
                      <a:r>
                        <a:rPr lang="en-US" sz="800" u="none" strike="noStrike" dirty="0">
                          <a:solidFill>
                            <a:srgbClr val="FF0000"/>
                          </a:solidFill>
                          <a:effectLst/>
                          <a:latin typeface="Arial" pitchFamily="34" charset="0"/>
                          <a:cs typeface="Arial" pitchFamily="34" charset="0"/>
                        </a:rPr>
                        <a:t>A</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B</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C</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D</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E</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F</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G</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H</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I</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graphicFrame>
        <p:nvGraphicFramePr>
          <p:cNvPr id="43" name="Table 42"/>
          <p:cNvGraphicFramePr>
            <a:graphicFrameLocks noGrp="1"/>
          </p:cNvGraphicFramePr>
          <p:nvPr>
            <p:extLst>
              <p:ext uri="{D42A27DB-BD31-4B8C-83A1-F6EECF244321}">
                <p14:modId xmlns:p14="http://schemas.microsoft.com/office/powerpoint/2010/main" val="3206594937"/>
              </p:ext>
            </p:extLst>
          </p:nvPr>
        </p:nvGraphicFramePr>
        <p:xfrm>
          <a:off x="5436972" y="2679357"/>
          <a:ext cx="2743200" cy="190500"/>
        </p:xfrm>
        <a:graphic>
          <a:graphicData uri="http://schemas.openxmlformats.org/drawingml/2006/table">
            <a:tbl>
              <a:tblPr>
                <a:tableStyleId>{5C22544A-7EE6-4342-B048-85BDC9FD1C3A}</a:tableStyleId>
              </a:tblPr>
              <a:tblGrid>
                <a:gridCol w="304800"/>
                <a:gridCol w="304800"/>
                <a:gridCol w="304800"/>
                <a:gridCol w="304800"/>
                <a:gridCol w="304800"/>
                <a:gridCol w="304800"/>
                <a:gridCol w="304800"/>
                <a:gridCol w="304800"/>
                <a:gridCol w="304800"/>
              </a:tblGrid>
              <a:tr h="190500">
                <a:tc>
                  <a:txBody>
                    <a:bodyPr/>
                    <a:lstStyle/>
                    <a:p>
                      <a:pPr algn="ctr" fontAlgn="ctr"/>
                      <a:r>
                        <a:rPr lang="en-US" sz="800" u="none" strike="noStrike" dirty="0">
                          <a:solidFill>
                            <a:srgbClr val="FF0000"/>
                          </a:solidFill>
                          <a:effectLst/>
                          <a:latin typeface="Arial" pitchFamily="34" charset="0"/>
                          <a:cs typeface="Arial" pitchFamily="34" charset="0"/>
                        </a:rPr>
                        <a:t>A</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B</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C</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D</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E</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F</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G</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H</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I</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sp>
        <p:nvSpPr>
          <p:cNvPr id="44" name="TextBox 43"/>
          <p:cNvSpPr txBox="1"/>
          <p:nvPr/>
        </p:nvSpPr>
        <p:spPr>
          <a:xfrm>
            <a:off x="733425" y="1647825"/>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BCDEFGHI</a:t>
            </a:r>
            <a:endParaRPr lang="en-US" sz="600" dirty="0">
              <a:solidFill>
                <a:srgbClr val="000000"/>
              </a:solidFill>
              <a:latin typeface="Arial" pitchFamily="34" charset="0"/>
              <a:cs typeface="Arial" pitchFamily="34" charset="0"/>
            </a:endParaRPr>
          </a:p>
        </p:txBody>
      </p:sp>
      <p:sp>
        <p:nvSpPr>
          <p:cNvPr id="45" name="TextBox 44"/>
          <p:cNvSpPr txBox="1"/>
          <p:nvPr/>
        </p:nvSpPr>
        <p:spPr>
          <a:xfrm>
            <a:off x="1019175" y="1914525"/>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DEF</a:t>
            </a:r>
            <a:endParaRPr lang="en-US" sz="600" dirty="0">
              <a:solidFill>
                <a:srgbClr val="000000"/>
              </a:solidFill>
              <a:latin typeface="Arial" pitchFamily="34" charset="0"/>
              <a:cs typeface="Arial" pitchFamily="34" charset="0"/>
            </a:endParaRPr>
          </a:p>
        </p:txBody>
      </p:sp>
      <p:sp>
        <p:nvSpPr>
          <p:cNvPr id="46" name="TextBox 45"/>
          <p:cNvSpPr txBox="1"/>
          <p:nvPr/>
        </p:nvSpPr>
        <p:spPr>
          <a:xfrm>
            <a:off x="1343025" y="1876425"/>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DEFH</a:t>
            </a:r>
            <a:endParaRPr lang="en-US" sz="600" dirty="0">
              <a:solidFill>
                <a:srgbClr val="000000"/>
              </a:solidFill>
              <a:latin typeface="Arial" pitchFamily="34" charset="0"/>
              <a:cs typeface="Arial" pitchFamily="34" charset="0"/>
            </a:endParaRPr>
          </a:p>
        </p:txBody>
      </p:sp>
      <p:sp>
        <p:nvSpPr>
          <p:cNvPr id="47" name="TextBox 46"/>
          <p:cNvSpPr txBox="1"/>
          <p:nvPr/>
        </p:nvSpPr>
        <p:spPr>
          <a:xfrm>
            <a:off x="1628775" y="2009775"/>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F</a:t>
            </a:r>
            <a:endParaRPr lang="en-US" sz="600" dirty="0">
              <a:solidFill>
                <a:srgbClr val="000000"/>
              </a:solidFill>
              <a:latin typeface="Arial" pitchFamily="34" charset="0"/>
              <a:cs typeface="Arial" pitchFamily="34" charset="0"/>
            </a:endParaRPr>
          </a:p>
        </p:txBody>
      </p:sp>
      <p:sp>
        <p:nvSpPr>
          <p:cNvPr id="48" name="TextBox 47"/>
          <p:cNvSpPr txBox="1"/>
          <p:nvPr/>
        </p:nvSpPr>
        <p:spPr>
          <a:xfrm>
            <a:off x="1933575" y="2028825"/>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F</a:t>
            </a:r>
            <a:endParaRPr lang="en-US" sz="600" dirty="0">
              <a:solidFill>
                <a:srgbClr val="000000"/>
              </a:solidFill>
              <a:latin typeface="Arial" pitchFamily="34" charset="0"/>
              <a:cs typeface="Arial" pitchFamily="34" charset="0"/>
            </a:endParaRPr>
          </a:p>
        </p:txBody>
      </p:sp>
      <p:sp>
        <p:nvSpPr>
          <p:cNvPr id="54" name="TextBox 53"/>
          <p:cNvSpPr txBox="1"/>
          <p:nvPr/>
        </p:nvSpPr>
        <p:spPr>
          <a:xfrm>
            <a:off x="2562225" y="175260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BCDEFHI</a:t>
            </a:r>
            <a:endParaRPr lang="en-US" sz="600" dirty="0">
              <a:solidFill>
                <a:srgbClr val="000000"/>
              </a:solidFill>
              <a:latin typeface="Arial" pitchFamily="34" charset="0"/>
              <a:cs typeface="Arial" pitchFamily="34" charset="0"/>
            </a:endParaRPr>
          </a:p>
        </p:txBody>
      </p:sp>
      <p:sp>
        <p:nvSpPr>
          <p:cNvPr id="55" name="TextBox 54"/>
          <p:cNvSpPr txBox="1"/>
          <p:nvPr/>
        </p:nvSpPr>
        <p:spPr>
          <a:xfrm>
            <a:off x="2867025" y="1971675"/>
            <a:ext cx="678180" cy="184666"/>
          </a:xfrm>
          <a:prstGeom prst="rect">
            <a:avLst/>
          </a:prstGeom>
          <a:noFill/>
        </p:spPr>
        <p:txBody>
          <a:bodyPr wrap="square" rtlCol="0">
            <a:spAutoFit/>
          </a:bodyPr>
          <a:lstStyle/>
          <a:p>
            <a:pPr algn="ctr" fontAlgn="auto">
              <a:spcBef>
                <a:spcPts val="0"/>
              </a:spcBef>
              <a:spcAft>
                <a:spcPts val="0"/>
              </a:spcAft>
            </a:pPr>
            <a:r>
              <a:rPr lang="en-US" sz="600" smtClean="0">
                <a:solidFill>
                  <a:srgbClr val="000000"/>
                </a:solidFill>
                <a:latin typeface="Arial" pitchFamily="34" charset="0"/>
                <a:cs typeface="Arial" pitchFamily="34" charset="0"/>
              </a:rPr>
              <a:t>F</a:t>
            </a:r>
            <a:endParaRPr lang="en-US" sz="600" dirty="0">
              <a:solidFill>
                <a:srgbClr val="000000"/>
              </a:solidFill>
              <a:latin typeface="Arial" pitchFamily="34" charset="0"/>
              <a:cs typeface="Arial" pitchFamily="34" charset="0"/>
            </a:endParaRPr>
          </a:p>
        </p:txBody>
      </p:sp>
      <p:sp>
        <p:nvSpPr>
          <p:cNvPr id="56" name="TextBox 55"/>
          <p:cNvSpPr txBox="1"/>
          <p:nvPr/>
        </p:nvSpPr>
        <p:spPr>
          <a:xfrm>
            <a:off x="3152775" y="1914525"/>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DEF</a:t>
            </a:r>
            <a:endParaRPr lang="en-US" sz="600" dirty="0">
              <a:solidFill>
                <a:srgbClr val="000000"/>
              </a:solidFill>
              <a:latin typeface="Arial" pitchFamily="34" charset="0"/>
              <a:cs typeface="Arial" pitchFamily="34" charset="0"/>
            </a:endParaRPr>
          </a:p>
        </p:txBody>
      </p:sp>
      <p:sp>
        <p:nvSpPr>
          <p:cNvPr id="57" name="TextBox 56"/>
          <p:cNvSpPr txBox="1"/>
          <p:nvPr/>
        </p:nvSpPr>
        <p:spPr>
          <a:xfrm>
            <a:off x="733425" y="342900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BCDEFHI</a:t>
            </a:r>
            <a:endParaRPr lang="en-US" sz="600" dirty="0">
              <a:solidFill>
                <a:srgbClr val="000000"/>
              </a:solidFill>
              <a:latin typeface="Arial" pitchFamily="34" charset="0"/>
              <a:cs typeface="Arial" pitchFamily="34" charset="0"/>
            </a:endParaRPr>
          </a:p>
        </p:txBody>
      </p:sp>
      <p:sp>
        <p:nvSpPr>
          <p:cNvPr id="58" name="TextBox 57"/>
          <p:cNvSpPr txBox="1"/>
          <p:nvPr/>
        </p:nvSpPr>
        <p:spPr>
          <a:xfrm>
            <a:off x="1038225" y="3762375"/>
            <a:ext cx="678180" cy="184666"/>
          </a:xfrm>
          <a:prstGeom prst="rect">
            <a:avLst/>
          </a:prstGeom>
          <a:noFill/>
        </p:spPr>
        <p:txBody>
          <a:bodyPr wrap="square" rtlCol="0">
            <a:spAutoFit/>
          </a:bodyPr>
          <a:lstStyle/>
          <a:p>
            <a:pPr algn="ctr" fontAlgn="auto">
              <a:spcBef>
                <a:spcPts val="0"/>
              </a:spcBef>
              <a:spcAft>
                <a:spcPts val="0"/>
              </a:spcAft>
            </a:pPr>
            <a:r>
              <a:rPr lang="en-US" sz="600" smtClean="0">
                <a:solidFill>
                  <a:srgbClr val="000000"/>
                </a:solidFill>
                <a:latin typeface="Arial" pitchFamily="34" charset="0"/>
                <a:cs typeface="Arial" pitchFamily="34" charset="0"/>
              </a:rPr>
              <a:t>F</a:t>
            </a:r>
            <a:endParaRPr lang="en-US" sz="600" dirty="0">
              <a:solidFill>
                <a:srgbClr val="000000"/>
              </a:solidFill>
              <a:latin typeface="Arial" pitchFamily="34" charset="0"/>
              <a:cs typeface="Arial" pitchFamily="34" charset="0"/>
            </a:endParaRPr>
          </a:p>
        </p:txBody>
      </p:sp>
      <p:sp>
        <p:nvSpPr>
          <p:cNvPr id="59" name="TextBox 58"/>
          <p:cNvSpPr txBox="1"/>
          <p:nvPr/>
        </p:nvSpPr>
        <p:spPr>
          <a:xfrm>
            <a:off x="1343025" y="3733800"/>
            <a:ext cx="678180" cy="184666"/>
          </a:xfrm>
          <a:prstGeom prst="rect">
            <a:avLst/>
          </a:prstGeom>
          <a:noFill/>
        </p:spPr>
        <p:txBody>
          <a:bodyPr wrap="square" rtlCol="0">
            <a:spAutoFit/>
          </a:bodyPr>
          <a:lstStyle/>
          <a:p>
            <a:pPr algn="ctr" fontAlgn="auto">
              <a:spcBef>
                <a:spcPts val="0"/>
              </a:spcBef>
              <a:spcAft>
                <a:spcPts val="0"/>
              </a:spcAft>
            </a:pPr>
            <a:r>
              <a:rPr lang="en-US" sz="600" smtClean="0">
                <a:solidFill>
                  <a:srgbClr val="000000"/>
                </a:solidFill>
                <a:latin typeface="Arial" pitchFamily="34" charset="0"/>
                <a:cs typeface="Arial" pitchFamily="34" charset="0"/>
              </a:rPr>
              <a:t>F</a:t>
            </a:r>
            <a:endParaRPr lang="en-US" sz="600" dirty="0">
              <a:solidFill>
                <a:srgbClr val="000000"/>
              </a:solidFill>
              <a:latin typeface="Arial" pitchFamily="34" charset="0"/>
              <a:cs typeface="Arial" pitchFamily="34" charset="0"/>
            </a:endParaRPr>
          </a:p>
        </p:txBody>
      </p:sp>
      <p:sp>
        <p:nvSpPr>
          <p:cNvPr id="60" name="TextBox 59"/>
          <p:cNvSpPr txBox="1"/>
          <p:nvPr/>
        </p:nvSpPr>
        <p:spPr>
          <a:xfrm>
            <a:off x="1628775" y="371475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BF</a:t>
            </a:r>
            <a:endParaRPr lang="en-US" sz="600" dirty="0">
              <a:solidFill>
                <a:srgbClr val="000000"/>
              </a:solidFill>
              <a:latin typeface="Arial" pitchFamily="34" charset="0"/>
              <a:cs typeface="Arial" pitchFamily="34" charset="0"/>
            </a:endParaRPr>
          </a:p>
        </p:txBody>
      </p:sp>
      <p:sp>
        <p:nvSpPr>
          <p:cNvPr id="61" name="TextBox 60"/>
          <p:cNvSpPr txBox="1"/>
          <p:nvPr/>
        </p:nvSpPr>
        <p:spPr>
          <a:xfrm>
            <a:off x="1924050" y="365760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BFHI</a:t>
            </a:r>
            <a:endParaRPr lang="en-US" sz="600" dirty="0">
              <a:solidFill>
                <a:srgbClr val="000000"/>
              </a:solidFill>
              <a:latin typeface="Arial" pitchFamily="34" charset="0"/>
              <a:cs typeface="Arial" pitchFamily="34" charset="0"/>
            </a:endParaRPr>
          </a:p>
        </p:txBody>
      </p:sp>
      <p:sp>
        <p:nvSpPr>
          <p:cNvPr id="62" name="TextBox 61"/>
          <p:cNvSpPr txBox="1"/>
          <p:nvPr/>
        </p:nvSpPr>
        <p:spPr>
          <a:xfrm>
            <a:off x="2552700" y="339090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BCDEFHI</a:t>
            </a:r>
            <a:endParaRPr lang="en-US" sz="600" dirty="0">
              <a:solidFill>
                <a:srgbClr val="000000"/>
              </a:solidFill>
              <a:latin typeface="Arial" pitchFamily="34" charset="0"/>
              <a:cs typeface="Arial" pitchFamily="34" charset="0"/>
            </a:endParaRPr>
          </a:p>
        </p:txBody>
      </p:sp>
      <p:sp>
        <p:nvSpPr>
          <p:cNvPr id="63" name="TextBox 62"/>
          <p:cNvSpPr txBox="1"/>
          <p:nvPr/>
        </p:nvSpPr>
        <p:spPr>
          <a:xfrm>
            <a:off x="2886075" y="3743325"/>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F</a:t>
            </a:r>
            <a:endParaRPr lang="en-US" sz="600" dirty="0">
              <a:solidFill>
                <a:srgbClr val="000000"/>
              </a:solidFill>
              <a:latin typeface="Arial" pitchFamily="34" charset="0"/>
              <a:cs typeface="Arial" pitchFamily="34" charset="0"/>
            </a:endParaRPr>
          </a:p>
        </p:txBody>
      </p:sp>
      <p:sp>
        <p:nvSpPr>
          <p:cNvPr id="64" name="TextBox 63"/>
          <p:cNvSpPr txBox="1"/>
          <p:nvPr/>
        </p:nvSpPr>
        <p:spPr>
          <a:xfrm>
            <a:off x="3162300" y="3743325"/>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F</a:t>
            </a:r>
            <a:endParaRPr lang="en-US" sz="600" dirty="0">
              <a:solidFill>
                <a:srgbClr val="000000"/>
              </a:solidFill>
              <a:latin typeface="Arial" pitchFamily="34" charset="0"/>
              <a:cs typeface="Arial" pitchFamily="34" charset="0"/>
            </a:endParaRPr>
          </a:p>
        </p:txBody>
      </p:sp>
      <p:sp>
        <p:nvSpPr>
          <p:cNvPr id="65" name="TextBox 64"/>
          <p:cNvSpPr txBox="1"/>
          <p:nvPr/>
        </p:nvSpPr>
        <p:spPr>
          <a:xfrm>
            <a:off x="5219700" y="177165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BCDEFHI</a:t>
            </a:r>
            <a:endParaRPr lang="en-US" sz="600" dirty="0">
              <a:solidFill>
                <a:srgbClr val="000000"/>
              </a:solidFill>
              <a:latin typeface="Arial" pitchFamily="34" charset="0"/>
              <a:cs typeface="Arial" pitchFamily="34" charset="0"/>
            </a:endParaRPr>
          </a:p>
        </p:txBody>
      </p:sp>
      <p:sp>
        <p:nvSpPr>
          <p:cNvPr id="66" name="TextBox 65"/>
          <p:cNvSpPr txBox="1"/>
          <p:nvPr/>
        </p:nvSpPr>
        <p:spPr>
          <a:xfrm>
            <a:off x="5524500" y="2066925"/>
            <a:ext cx="678180" cy="184666"/>
          </a:xfrm>
          <a:prstGeom prst="rect">
            <a:avLst/>
          </a:prstGeom>
          <a:noFill/>
        </p:spPr>
        <p:txBody>
          <a:bodyPr wrap="square" rtlCol="0">
            <a:spAutoFit/>
          </a:bodyPr>
          <a:lstStyle/>
          <a:p>
            <a:pPr algn="ctr" fontAlgn="auto">
              <a:spcBef>
                <a:spcPts val="0"/>
              </a:spcBef>
              <a:spcAft>
                <a:spcPts val="0"/>
              </a:spcAft>
            </a:pPr>
            <a:r>
              <a:rPr lang="en-US" sz="600" smtClean="0">
                <a:solidFill>
                  <a:srgbClr val="000000"/>
                </a:solidFill>
                <a:latin typeface="Arial" pitchFamily="34" charset="0"/>
                <a:cs typeface="Arial" pitchFamily="34" charset="0"/>
              </a:rPr>
              <a:t>F</a:t>
            </a:r>
            <a:endParaRPr lang="en-US" sz="600" dirty="0">
              <a:solidFill>
                <a:srgbClr val="000000"/>
              </a:solidFill>
              <a:latin typeface="Arial" pitchFamily="34" charset="0"/>
              <a:cs typeface="Arial" pitchFamily="34" charset="0"/>
            </a:endParaRPr>
          </a:p>
        </p:txBody>
      </p:sp>
      <p:sp>
        <p:nvSpPr>
          <p:cNvPr id="67" name="TextBox 66"/>
          <p:cNvSpPr txBox="1"/>
          <p:nvPr/>
        </p:nvSpPr>
        <p:spPr>
          <a:xfrm>
            <a:off x="5819775" y="2038350"/>
            <a:ext cx="678180" cy="184666"/>
          </a:xfrm>
          <a:prstGeom prst="rect">
            <a:avLst/>
          </a:prstGeom>
          <a:noFill/>
        </p:spPr>
        <p:txBody>
          <a:bodyPr wrap="square" rtlCol="0">
            <a:spAutoFit/>
          </a:bodyPr>
          <a:lstStyle/>
          <a:p>
            <a:pPr algn="ctr" fontAlgn="auto">
              <a:spcBef>
                <a:spcPts val="0"/>
              </a:spcBef>
              <a:spcAft>
                <a:spcPts val="0"/>
              </a:spcAft>
            </a:pPr>
            <a:r>
              <a:rPr lang="en-US" sz="600" smtClean="0">
                <a:solidFill>
                  <a:srgbClr val="000000"/>
                </a:solidFill>
                <a:latin typeface="Arial" pitchFamily="34" charset="0"/>
                <a:cs typeface="Arial" pitchFamily="34" charset="0"/>
              </a:rPr>
              <a:t>F</a:t>
            </a:r>
            <a:endParaRPr lang="en-US" sz="600" dirty="0">
              <a:solidFill>
                <a:srgbClr val="000000"/>
              </a:solidFill>
              <a:latin typeface="Arial" pitchFamily="34" charset="0"/>
              <a:cs typeface="Arial" pitchFamily="34" charset="0"/>
            </a:endParaRPr>
          </a:p>
        </p:txBody>
      </p:sp>
      <p:sp>
        <p:nvSpPr>
          <p:cNvPr id="68" name="TextBox 67"/>
          <p:cNvSpPr txBox="1"/>
          <p:nvPr/>
        </p:nvSpPr>
        <p:spPr>
          <a:xfrm>
            <a:off x="6134100" y="2085975"/>
            <a:ext cx="678180" cy="184666"/>
          </a:xfrm>
          <a:prstGeom prst="rect">
            <a:avLst/>
          </a:prstGeom>
          <a:noFill/>
        </p:spPr>
        <p:txBody>
          <a:bodyPr wrap="square" rtlCol="0">
            <a:spAutoFit/>
          </a:bodyPr>
          <a:lstStyle/>
          <a:p>
            <a:pPr algn="ctr" fontAlgn="auto">
              <a:spcBef>
                <a:spcPts val="0"/>
              </a:spcBef>
              <a:spcAft>
                <a:spcPts val="0"/>
              </a:spcAft>
            </a:pPr>
            <a:r>
              <a:rPr lang="en-US" sz="600" smtClean="0">
                <a:solidFill>
                  <a:srgbClr val="000000"/>
                </a:solidFill>
                <a:latin typeface="Arial" pitchFamily="34" charset="0"/>
                <a:cs typeface="Arial" pitchFamily="34" charset="0"/>
              </a:rPr>
              <a:t>F</a:t>
            </a:r>
            <a:endParaRPr lang="en-US" sz="600" dirty="0">
              <a:solidFill>
                <a:srgbClr val="000000"/>
              </a:solidFill>
              <a:latin typeface="Arial" pitchFamily="34" charset="0"/>
              <a:cs typeface="Arial" pitchFamily="34" charset="0"/>
            </a:endParaRPr>
          </a:p>
        </p:txBody>
      </p:sp>
      <p:sp>
        <p:nvSpPr>
          <p:cNvPr id="69" name="TextBox 68"/>
          <p:cNvSpPr txBox="1"/>
          <p:nvPr/>
        </p:nvSpPr>
        <p:spPr>
          <a:xfrm>
            <a:off x="6448425" y="2066925"/>
            <a:ext cx="678180" cy="184666"/>
          </a:xfrm>
          <a:prstGeom prst="rect">
            <a:avLst/>
          </a:prstGeom>
          <a:noFill/>
        </p:spPr>
        <p:txBody>
          <a:bodyPr wrap="square" rtlCol="0">
            <a:spAutoFit/>
          </a:bodyPr>
          <a:lstStyle/>
          <a:p>
            <a:pPr algn="ctr" fontAlgn="auto">
              <a:spcBef>
                <a:spcPts val="0"/>
              </a:spcBef>
              <a:spcAft>
                <a:spcPts val="0"/>
              </a:spcAft>
            </a:pPr>
            <a:r>
              <a:rPr lang="en-US" sz="600" smtClean="0">
                <a:solidFill>
                  <a:srgbClr val="000000"/>
                </a:solidFill>
                <a:latin typeface="Arial" pitchFamily="34" charset="0"/>
                <a:cs typeface="Arial" pitchFamily="34" charset="0"/>
              </a:rPr>
              <a:t>F</a:t>
            </a:r>
            <a:endParaRPr lang="en-US" sz="600" dirty="0">
              <a:solidFill>
                <a:srgbClr val="000000"/>
              </a:solidFill>
              <a:latin typeface="Arial" pitchFamily="34" charset="0"/>
              <a:cs typeface="Arial" pitchFamily="34" charset="0"/>
            </a:endParaRPr>
          </a:p>
        </p:txBody>
      </p:sp>
      <p:sp>
        <p:nvSpPr>
          <p:cNvPr id="70" name="TextBox 69"/>
          <p:cNvSpPr txBox="1"/>
          <p:nvPr/>
        </p:nvSpPr>
        <p:spPr>
          <a:xfrm>
            <a:off x="7058025" y="173355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BCDEFHI</a:t>
            </a:r>
            <a:endParaRPr lang="en-US" sz="600" dirty="0">
              <a:solidFill>
                <a:srgbClr val="000000"/>
              </a:solidFill>
              <a:latin typeface="Arial" pitchFamily="34" charset="0"/>
              <a:cs typeface="Arial" pitchFamily="34" charset="0"/>
            </a:endParaRPr>
          </a:p>
        </p:txBody>
      </p:sp>
      <p:sp>
        <p:nvSpPr>
          <p:cNvPr id="71" name="TextBox 70"/>
          <p:cNvSpPr txBox="1"/>
          <p:nvPr/>
        </p:nvSpPr>
        <p:spPr>
          <a:xfrm>
            <a:off x="7353300" y="2066925"/>
            <a:ext cx="678180" cy="184666"/>
          </a:xfrm>
          <a:prstGeom prst="rect">
            <a:avLst/>
          </a:prstGeom>
          <a:noFill/>
        </p:spPr>
        <p:txBody>
          <a:bodyPr wrap="square" rtlCol="0">
            <a:spAutoFit/>
          </a:bodyPr>
          <a:lstStyle/>
          <a:p>
            <a:pPr algn="ctr" fontAlgn="auto">
              <a:spcBef>
                <a:spcPts val="0"/>
              </a:spcBef>
              <a:spcAft>
                <a:spcPts val="0"/>
              </a:spcAft>
            </a:pPr>
            <a:r>
              <a:rPr lang="en-US" sz="600" smtClean="0">
                <a:solidFill>
                  <a:srgbClr val="000000"/>
                </a:solidFill>
                <a:latin typeface="Arial" pitchFamily="34" charset="0"/>
                <a:cs typeface="Arial" pitchFamily="34" charset="0"/>
              </a:rPr>
              <a:t>F</a:t>
            </a:r>
            <a:endParaRPr lang="en-US" sz="600" dirty="0">
              <a:solidFill>
                <a:srgbClr val="000000"/>
              </a:solidFill>
              <a:latin typeface="Arial" pitchFamily="34" charset="0"/>
              <a:cs typeface="Arial" pitchFamily="34" charset="0"/>
            </a:endParaRPr>
          </a:p>
        </p:txBody>
      </p:sp>
      <p:sp>
        <p:nvSpPr>
          <p:cNvPr id="72" name="TextBox 71"/>
          <p:cNvSpPr txBox="1"/>
          <p:nvPr/>
        </p:nvSpPr>
        <p:spPr>
          <a:xfrm>
            <a:off x="7667625" y="2066925"/>
            <a:ext cx="678180" cy="184666"/>
          </a:xfrm>
          <a:prstGeom prst="rect">
            <a:avLst/>
          </a:prstGeom>
          <a:noFill/>
        </p:spPr>
        <p:txBody>
          <a:bodyPr wrap="square" rtlCol="0">
            <a:spAutoFit/>
          </a:bodyPr>
          <a:lstStyle/>
          <a:p>
            <a:pPr algn="ctr" fontAlgn="auto">
              <a:spcBef>
                <a:spcPts val="0"/>
              </a:spcBef>
              <a:spcAft>
                <a:spcPts val="0"/>
              </a:spcAft>
            </a:pPr>
            <a:r>
              <a:rPr lang="en-US" sz="600" smtClean="0">
                <a:solidFill>
                  <a:srgbClr val="000000"/>
                </a:solidFill>
                <a:latin typeface="Arial" pitchFamily="34" charset="0"/>
                <a:cs typeface="Arial" pitchFamily="34" charset="0"/>
              </a:rPr>
              <a:t>F</a:t>
            </a:r>
            <a:endParaRPr lang="en-US" sz="600" dirty="0">
              <a:solidFill>
                <a:srgbClr val="000000"/>
              </a:solidFill>
              <a:latin typeface="Arial" pitchFamily="34" charset="0"/>
              <a:cs typeface="Arial" pitchFamily="34" charset="0"/>
            </a:endParaRPr>
          </a:p>
        </p:txBody>
      </p:sp>
      <p:sp>
        <p:nvSpPr>
          <p:cNvPr id="73" name="TextBox 72"/>
          <p:cNvSpPr txBox="1"/>
          <p:nvPr/>
        </p:nvSpPr>
        <p:spPr>
          <a:xfrm>
            <a:off x="5219700" y="3438525"/>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BCDEFHI</a:t>
            </a:r>
            <a:endParaRPr lang="en-US" sz="600" dirty="0">
              <a:solidFill>
                <a:srgbClr val="000000"/>
              </a:solidFill>
              <a:latin typeface="Arial" pitchFamily="34" charset="0"/>
              <a:cs typeface="Arial" pitchFamily="34" charset="0"/>
            </a:endParaRPr>
          </a:p>
        </p:txBody>
      </p:sp>
      <p:sp>
        <p:nvSpPr>
          <p:cNvPr id="74" name="TextBox 73"/>
          <p:cNvSpPr txBox="1"/>
          <p:nvPr/>
        </p:nvSpPr>
        <p:spPr>
          <a:xfrm>
            <a:off x="6143625" y="373380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BFI</a:t>
            </a:r>
            <a:endParaRPr lang="en-US" sz="600" dirty="0">
              <a:solidFill>
                <a:srgbClr val="000000"/>
              </a:solidFill>
              <a:latin typeface="Arial" pitchFamily="34" charset="0"/>
              <a:cs typeface="Arial" pitchFamily="34" charset="0"/>
            </a:endParaRPr>
          </a:p>
        </p:txBody>
      </p:sp>
      <p:sp>
        <p:nvSpPr>
          <p:cNvPr id="75" name="TextBox 74"/>
          <p:cNvSpPr txBox="1"/>
          <p:nvPr/>
        </p:nvSpPr>
        <p:spPr>
          <a:xfrm>
            <a:off x="6448425" y="365760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BCFHI</a:t>
            </a:r>
            <a:endParaRPr lang="en-US" sz="600" dirty="0">
              <a:solidFill>
                <a:srgbClr val="000000"/>
              </a:solidFill>
              <a:latin typeface="Arial" pitchFamily="34" charset="0"/>
              <a:cs typeface="Arial" pitchFamily="34" charset="0"/>
            </a:endParaRPr>
          </a:p>
        </p:txBody>
      </p:sp>
      <p:sp>
        <p:nvSpPr>
          <p:cNvPr id="76" name="TextBox 75"/>
          <p:cNvSpPr txBox="1"/>
          <p:nvPr/>
        </p:nvSpPr>
        <p:spPr>
          <a:xfrm>
            <a:off x="7067550" y="339090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BCDEFHI</a:t>
            </a:r>
            <a:endParaRPr lang="en-US" sz="600" dirty="0">
              <a:solidFill>
                <a:srgbClr val="000000"/>
              </a:solidFill>
              <a:latin typeface="Arial" pitchFamily="34" charset="0"/>
              <a:cs typeface="Arial" pitchFamily="34" charset="0"/>
            </a:endParaRPr>
          </a:p>
        </p:txBody>
      </p:sp>
    </p:spTree>
    <p:extLst>
      <p:ext uri="{BB962C8B-B14F-4D97-AF65-F5344CB8AC3E}">
        <p14:creationId xmlns:p14="http://schemas.microsoft.com/office/powerpoint/2010/main" val="85043073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9147" y="139465"/>
            <a:ext cx="8933291" cy="1143000"/>
          </a:xfrm>
        </p:spPr>
        <p:txBody>
          <a:bodyPr anchor="t"/>
          <a:lstStyle/>
          <a:p>
            <a:r>
              <a:rPr lang="en-US" sz="2800" dirty="0" smtClean="0"/>
              <a:t>Personal Concern for Various Medical Conditions</a:t>
            </a:r>
            <a:endParaRPr lang="en-US" sz="2800" dirty="0"/>
          </a:p>
        </p:txBody>
      </p:sp>
      <p:sp>
        <p:nvSpPr>
          <p:cNvPr id="3" name="Slide Number Placeholder 2"/>
          <p:cNvSpPr>
            <a:spLocks noGrp="1"/>
          </p:cNvSpPr>
          <p:nvPr>
            <p:ph type="sldNum" sz="quarter" idx="10"/>
          </p:nvPr>
        </p:nvSpPr>
        <p:spPr/>
        <p:txBody>
          <a:bodyPr/>
          <a:lstStyle/>
          <a:p>
            <a:r>
              <a:rPr lang="en-US" smtClean="0"/>
              <a:t> - </a:t>
            </a:r>
            <a:fld id="{45F5BCA6-64CF-432B-B6E7-A7F57C5C42C7}" type="slidenum">
              <a:rPr lang="en-US" smtClean="0"/>
              <a:pPr/>
              <a:t>24</a:t>
            </a:fld>
            <a:r>
              <a:rPr lang="en-US" smtClean="0"/>
              <a:t> -</a:t>
            </a:r>
            <a:endParaRPr lang="en-US"/>
          </a:p>
        </p:txBody>
      </p:sp>
      <p:grpSp>
        <p:nvGrpSpPr>
          <p:cNvPr id="7" name="Group 6"/>
          <p:cNvGrpSpPr/>
          <p:nvPr/>
        </p:nvGrpSpPr>
        <p:grpSpPr>
          <a:xfrm>
            <a:off x="171451" y="1352943"/>
            <a:ext cx="4152900" cy="1735136"/>
            <a:chOff x="171451" y="1122364"/>
            <a:chExt cx="4152900" cy="1735136"/>
          </a:xfrm>
        </p:grpSpPr>
        <p:graphicFrame>
          <p:nvGraphicFramePr>
            <p:cNvPr id="4" name="Chart 3"/>
            <p:cNvGraphicFramePr/>
            <p:nvPr>
              <p:extLst>
                <p:ext uri="{D42A27DB-BD31-4B8C-83A1-F6EECF244321}">
                  <p14:modId xmlns:p14="http://schemas.microsoft.com/office/powerpoint/2010/main" val="686686434"/>
                </p:ext>
              </p:extLst>
            </p:nvPr>
          </p:nvGraphicFramePr>
          <p:xfrm>
            <a:off x="171451" y="1339852"/>
            <a:ext cx="4152900" cy="1517648"/>
          </p:xfrm>
          <a:graphic>
            <a:graphicData uri="http://schemas.openxmlformats.org/drawingml/2006/chart">
              <c:chart xmlns:c="http://schemas.openxmlformats.org/drawingml/2006/chart" xmlns:r="http://schemas.openxmlformats.org/officeDocument/2006/relationships" r:id="rId2"/>
            </a:graphicData>
          </a:graphic>
        </p:graphicFrame>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623992" y="1122364"/>
              <a:ext cx="314287" cy="314287"/>
            </a:xfrm>
            <a:prstGeom prst="rect">
              <a:avLst/>
            </a:prstGeom>
          </p:spPr>
        </p:pic>
        <p:sp>
          <p:nvSpPr>
            <p:cNvPr id="6" name="TextBox 5"/>
            <p:cNvSpPr txBox="1"/>
            <p:nvPr/>
          </p:nvSpPr>
          <p:spPr>
            <a:xfrm>
              <a:off x="1866860" y="1140602"/>
              <a:ext cx="1847850" cy="276999"/>
            </a:xfrm>
            <a:prstGeom prst="rect">
              <a:avLst/>
            </a:prstGeom>
            <a:noFill/>
          </p:spPr>
          <p:txBody>
            <a:bodyPr wrap="square" rtlCol="0">
              <a:spAutoFit/>
            </a:bodyPr>
            <a:lstStyle/>
            <a:p>
              <a:r>
                <a:rPr lang="en-US" sz="1200" b="1" dirty="0" smtClean="0">
                  <a:solidFill>
                    <a:schemeClr val="tx1"/>
                  </a:solidFill>
                  <a:latin typeface="Arial" panose="020B0604020202020204" pitchFamily="34" charset="0"/>
                  <a:cs typeface="Arial" panose="020B0604020202020204" pitchFamily="34" charset="0"/>
                </a:rPr>
                <a:t>United States (A)</a:t>
              </a:r>
              <a:endParaRPr lang="en-US" sz="1200" b="1" dirty="0">
                <a:solidFill>
                  <a:schemeClr val="tx1"/>
                </a:solidFill>
                <a:latin typeface="Arial" panose="020B0604020202020204" pitchFamily="34" charset="0"/>
                <a:cs typeface="Arial" panose="020B0604020202020204" pitchFamily="34" charset="0"/>
              </a:endParaRPr>
            </a:p>
          </p:txBody>
        </p:sp>
      </p:grpSp>
      <p:grpSp>
        <p:nvGrpSpPr>
          <p:cNvPr id="13" name="Group 12"/>
          <p:cNvGrpSpPr/>
          <p:nvPr/>
        </p:nvGrpSpPr>
        <p:grpSpPr>
          <a:xfrm>
            <a:off x="209551" y="3055002"/>
            <a:ext cx="4152900" cy="1697849"/>
            <a:chOff x="209551" y="2778901"/>
            <a:chExt cx="4152900" cy="1697849"/>
          </a:xfrm>
        </p:grpSpPr>
        <p:grpSp>
          <p:nvGrpSpPr>
            <p:cNvPr id="8" name="Group 7"/>
            <p:cNvGrpSpPr/>
            <p:nvPr/>
          </p:nvGrpSpPr>
          <p:grpSpPr>
            <a:xfrm>
              <a:off x="209551" y="2797952"/>
              <a:ext cx="4152900" cy="1678798"/>
              <a:chOff x="171451" y="1178702"/>
              <a:chExt cx="4152900" cy="1678798"/>
            </a:xfrm>
          </p:grpSpPr>
          <p:graphicFrame>
            <p:nvGraphicFramePr>
              <p:cNvPr id="9" name="Chart 8"/>
              <p:cNvGraphicFramePr/>
              <p:nvPr>
                <p:extLst>
                  <p:ext uri="{D42A27DB-BD31-4B8C-83A1-F6EECF244321}">
                    <p14:modId xmlns:p14="http://schemas.microsoft.com/office/powerpoint/2010/main" val="907452170"/>
                  </p:ext>
                </p:extLst>
              </p:nvPr>
            </p:nvGraphicFramePr>
            <p:xfrm>
              <a:off x="171451" y="1339852"/>
              <a:ext cx="4152900" cy="1517648"/>
            </p:xfrm>
            <a:graphic>
              <a:graphicData uri="http://schemas.openxmlformats.org/drawingml/2006/chart">
                <c:chart xmlns:c="http://schemas.openxmlformats.org/drawingml/2006/chart" xmlns:r="http://schemas.openxmlformats.org/officeDocument/2006/relationships" r:id="rId4"/>
              </a:graphicData>
            </a:graphic>
          </p:graphicFrame>
          <p:sp>
            <p:nvSpPr>
              <p:cNvPr id="11" name="TextBox 10"/>
              <p:cNvSpPr txBox="1"/>
              <p:nvPr/>
            </p:nvSpPr>
            <p:spPr>
              <a:xfrm>
                <a:off x="1866860" y="1178702"/>
                <a:ext cx="1847850" cy="276999"/>
              </a:xfrm>
              <a:prstGeom prst="rect">
                <a:avLst/>
              </a:prstGeom>
              <a:noFill/>
            </p:spPr>
            <p:txBody>
              <a:bodyPr wrap="square" rtlCol="0">
                <a:spAutoFit/>
              </a:bodyPr>
              <a:lstStyle/>
              <a:p>
                <a:r>
                  <a:rPr lang="en-US" sz="1200" b="1" dirty="0" smtClean="0">
                    <a:solidFill>
                      <a:schemeClr val="tx1"/>
                    </a:solidFill>
                    <a:latin typeface="Arial" panose="020B0604020202020204" pitchFamily="34" charset="0"/>
                    <a:cs typeface="Arial" panose="020B0604020202020204" pitchFamily="34" charset="0"/>
                  </a:rPr>
                  <a:t>Canada (B)</a:t>
                </a:r>
                <a:endParaRPr lang="en-US" sz="1200" b="1" dirty="0">
                  <a:solidFill>
                    <a:schemeClr val="tx1"/>
                  </a:solidFill>
                  <a:latin typeface="Arial" panose="020B0604020202020204" pitchFamily="34" charset="0"/>
                  <a:cs typeface="Arial" panose="020B0604020202020204" pitchFamily="34" charset="0"/>
                </a:endParaRPr>
              </a:p>
            </p:txBody>
          </p:sp>
        </p:grpSp>
        <p:pic>
          <p:nvPicPr>
            <p:cNvPr id="12" name="Picture 11"/>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623991" y="2778901"/>
              <a:ext cx="310896" cy="310896"/>
            </a:xfrm>
            <a:prstGeom prst="rect">
              <a:avLst/>
            </a:prstGeom>
          </p:spPr>
        </p:pic>
      </p:grpSp>
      <p:grpSp>
        <p:nvGrpSpPr>
          <p:cNvPr id="26" name="Group 25"/>
          <p:cNvGrpSpPr/>
          <p:nvPr/>
        </p:nvGrpSpPr>
        <p:grpSpPr>
          <a:xfrm>
            <a:off x="241273" y="4741296"/>
            <a:ext cx="4593119" cy="1678798"/>
            <a:chOff x="257175" y="4598178"/>
            <a:chExt cx="4593119" cy="1678798"/>
          </a:xfrm>
        </p:grpSpPr>
        <p:grpSp>
          <p:nvGrpSpPr>
            <p:cNvPr id="15" name="Group 14"/>
            <p:cNvGrpSpPr/>
            <p:nvPr/>
          </p:nvGrpSpPr>
          <p:grpSpPr>
            <a:xfrm>
              <a:off x="257175" y="4598178"/>
              <a:ext cx="4593119" cy="1678798"/>
              <a:chOff x="171450" y="1178702"/>
              <a:chExt cx="4593119" cy="1678798"/>
            </a:xfrm>
          </p:grpSpPr>
          <p:graphicFrame>
            <p:nvGraphicFramePr>
              <p:cNvPr id="17" name="Chart 16"/>
              <p:cNvGraphicFramePr/>
              <p:nvPr>
                <p:extLst>
                  <p:ext uri="{D42A27DB-BD31-4B8C-83A1-F6EECF244321}">
                    <p14:modId xmlns:p14="http://schemas.microsoft.com/office/powerpoint/2010/main" val="911863626"/>
                  </p:ext>
                </p:extLst>
              </p:nvPr>
            </p:nvGraphicFramePr>
            <p:xfrm>
              <a:off x="171450" y="1339852"/>
              <a:ext cx="4593119" cy="1517648"/>
            </p:xfrm>
            <a:graphic>
              <a:graphicData uri="http://schemas.openxmlformats.org/drawingml/2006/chart">
                <c:chart xmlns:c="http://schemas.openxmlformats.org/drawingml/2006/chart" xmlns:r="http://schemas.openxmlformats.org/officeDocument/2006/relationships" r:id="rId6"/>
              </a:graphicData>
            </a:graphic>
          </p:graphicFrame>
          <p:sp>
            <p:nvSpPr>
              <p:cNvPr id="18" name="TextBox 17"/>
              <p:cNvSpPr txBox="1"/>
              <p:nvPr/>
            </p:nvSpPr>
            <p:spPr>
              <a:xfrm>
                <a:off x="1866860" y="1178702"/>
                <a:ext cx="1847850" cy="276999"/>
              </a:xfrm>
              <a:prstGeom prst="rect">
                <a:avLst/>
              </a:prstGeom>
              <a:noFill/>
            </p:spPr>
            <p:txBody>
              <a:bodyPr wrap="square" rtlCol="0">
                <a:spAutoFit/>
              </a:bodyPr>
              <a:lstStyle/>
              <a:p>
                <a:r>
                  <a:rPr lang="en-US" sz="1200" b="1" dirty="0" smtClean="0">
                    <a:solidFill>
                      <a:schemeClr val="tx1"/>
                    </a:solidFill>
                    <a:latin typeface="Arial" panose="020B0604020202020204" pitchFamily="34" charset="0"/>
                    <a:cs typeface="Arial" panose="020B0604020202020204" pitchFamily="34" charset="0"/>
                  </a:rPr>
                  <a:t>Argentina (C)</a:t>
                </a:r>
                <a:endParaRPr lang="en-US" sz="1200" b="1" dirty="0">
                  <a:solidFill>
                    <a:schemeClr val="tx1"/>
                  </a:solidFill>
                  <a:latin typeface="Arial" panose="020B0604020202020204" pitchFamily="34" charset="0"/>
                  <a:cs typeface="Arial" panose="020B0604020202020204" pitchFamily="34" charset="0"/>
                </a:endParaRPr>
              </a:p>
            </p:txBody>
          </p:sp>
        </p:grpSp>
        <p:pic>
          <p:nvPicPr>
            <p:cNvPr id="19" name="Picture 18"/>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677713" y="4598178"/>
              <a:ext cx="292608" cy="292608"/>
            </a:xfrm>
            <a:prstGeom prst="rect">
              <a:avLst/>
            </a:prstGeom>
          </p:spPr>
        </p:pic>
      </p:grpSp>
      <p:grpSp>
        <p:nvGrpSpPr>
          <p:cNvPr id="25" name="Group 24"/>
          <p:cNvGrpSpPr/>
          <p:nvPr/>
        </p:nvGrpSpPr>
        <p:grpSpPr>
          <a:xfrm>
            <a:off x="4552951" y="1352943"/>
            <a:ext cx="4152900" cy="1678798"/>
            <a:chOff x="4552951" y="1122364"/>
            <a:chExt cx="4152900" cy="1678798"/>
          </a:xfrm>
        </p:grpSpPr>
        <p:grpSp>
          <p:nvGrpSpPr>
            <p:cNvPr id="21" name="Group 20"/>
            <p:cNvGrpSpPr/>
            <p:nvPr/>
          </p:nvGrpSpPr>
          <p:grpSpPr>
            <a:xfrm>
              <a:off x="4552951" y="1122364"/>
              <a:ext cx="4152900" cy="1678798"/>
              <a:chOff x="171451" y="1178702"/>
              <a:chExt cx="4152900" cy="1678798"/>
            </a:xfrm>
          </p:grpSpPr>
          <p:graphicFrame>
            <p:nvGraphicFramePr>
              <p:cNvPr id="22" name="Chart 21"/>
              <p:cNvGraphicFramePr/>
              <p:nvPr>
                <p:extLst>
                  <p:ext uri="{D42A27DB-BD31-4B8C-83A1-F6EECF244321}">
                    <p14:modId xmlns:p14="http://schemas.microsoft.com/office/powerpoint/2010/main" val="4224980718"/>
                  </p:ext>
                </p:extLst>
              </p:nvPr>
            </p:nvGraphicFramePr>
            <p:xfrm>
              <a:off x="171451" y="1339852"/>
              <a:ext cx="4152900" cy="1517648"/>
            </p:xfrm>
            <a:graphic>
              <a:graphicData uri="http://schemas.openxmlformats.org/drawingml/2006/chart">
                <c:chart xmlns:c="http://schemas.openxmlformats.org/drawingml/2006/chart" xmlns:r="http://schemas.openxmlformats.org/officeDocument/2006/relationships" r:id="rId8"/>
              </a:graphicData>
            </a:graphic>
          </p:graphicFrame>
          <p:sp>
            <p:nvSpPr>
              <p:cNvPr id="23" name="TextBox 22"/>
              <p:cNvSpPr txBox="1"/>
              <p:nvPr/>
            </p:nvSpPr>
            <p:spPr>
              <a:xfrm>
                <a:off x="1866860" y="1178702"/>
                <a:ext cx="1847850" cy="276999"/>
              </a:xfrm>
              <a:prstGeom prst="rect">
                <a:avLst/>
              </a:prstGeom>
              <a:noFill/>
            </p:spPr>
            <p:txBody>
              <a:bodyPr wrap="square" rtlCol="0">
                <a:spAutoFit/>
              </a:bodyPr>
              <a:lstStyle/>
              <a:p>
                <a:r>
                  <a:rPr lang="en-US" sz="1200" b="1" dirty="0" smtClean="0">
                    <a:solidFill>
                      <a:schemeClr val="tx1"/>
                    </a:solidFill>
                    <a:latin typeface="Arial" panose="020B0604020202020204" pitchFamily="34" charset="0"/>
                    <a:cs typeface="Arial" panose="020B0604020202020204" pitchFamily="34" charset="0"/>
                  </a:rPr>
                  <a:t>United Kingdom (D)</a:t>
                </a:r>
                <a:endParaRPr lang="en-US" sz="1200" b="1" dirty="0">
                  <a:solidFill>
                    <a:schemeClr val="tx1"/>
                  </a:solidFill>
                  <a:latin typeface="Arial" panose="020B0604020202020204" pitchFamily="34" charset="0"/>
                  <a:cs typeface="Arial" panose="020B0604020202020204" pitchFamily="34" charset="0"/>
                </a:endParaRPr>
              </a:p>
            </p:txBody>
          </p:sp>
        </p:grpSp>
        <p:pic>
          <p:nvPicPr>
            <p:cNvPr id="24" name="Picture 23"/>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5955752" y="1122364"/>
              <a:ext cx="292608" cy="292608"/>
            </a:xfrm>
            <a:prstGeom prst="rect">
              <a:avLst/>
            </a:prstGeom>
          </p:spPr>
        </p:pic>
      </p:grpSp>
      <p:grpSp>
        <p:nvGrpSpPr>
          <p:cNvPr id="33" name="Group 32"/>
          <p:cNvGrpSpPr/>
          <p:nvPr/>
        </p:nvGrpSpPr>
        <p:grpSpPr>
          <a:xfrm>
            <a:off x="4609935" y="3062209"/>
            <a:ext cx="4152900" cy="1681116"/>
            <a:chOff x="4609935" y="2831630"/>
            <a:chExt cx="4152900" cy="1681116"/>
          </a:xfrm>
        </p:grpSpPr>
        <p:grpSp>
          <p:nvGrpSpPr>
            <p:cNvPr id="28" name="Group 27"/>
            <p:cNvGrpSpPr/>
            <p:nvPr/>
          </p:nvGrpSpPr>
          <p:grpSpPr>
            <a:xfrm>
              <a:off x="4609935" y="2833948"/>
              <a:ext cx="4152900" cy="1678798"/>
              <a:chOff x="171451" y="1178702"/>
              <a:chExt cx="4152900" cy="1678798"/>
            </a:xfrm>
          </p:grpSpPr>
          <p:graphicFrame>
            <p:nvGraphicFramePr>
              <p:cNvPr id="30" name="Chart 29"/>
              <p:cNvGraphicFramePr/>
              <p:nvPr>
                <p:extLst>
                  <p:ext uri="{D42A27DB-BD31-4B8C-83A1-F6EECF244321}">
                    <p14:modId xmlns:p14="http://schemas.microsoft.com/office/powerpoint/2010/main" val="3391908030"/>
                  </p:ext>
                </p:extLst>
              </p:nvPr>
            </p:nvGraphicFramePr>
            <p:xfrm>
              <a:off x="171451" y="1339852"/>
              <a:ext cx="4152900" cy="1517648"/>
            </p:xfrm>
            <a:graphic>
              <a:graphicData uri="http://schemas.openxmlformats.org/drawingml/2006/chart">
                <c:chart xmlns:c="http://schemas.openxmlformats.org/drawingml/2006/chart" xmlns:r="http://schemas.openxmlformats.org/officeDocument/2006/relationships" r:id="rId10"/>
              </a:graphicData>
            </a:graphic>
          </p:graphicFrame>
          <p:sp>
            <p:nvSpPr>
              <p:cNvPr id="31" name="TextBox 30"/>
              <p:cNvSpPr txBox="1"/>
              <p:nvPr/>
            </p:nvSpPr>
            <p:spPr>
              <a:xfrm>
                <a:off x="1866860" y="1178702"/>
                <a:ext cx="1847850" cy="276999"/>
              </a:xfrm>
              <a:prstGeom prst="rect">
                <a:avLst/>
              </a:prstGeom>
              <a:noFill/>
            </p:spPr>
            <p:txBody>
              <a:bodyPr wrap="square" rtlCol="0">
                <a:spAutoFit/>
              </a:bodyPr>
              <a:lstStyle/>
              <a:p>
                <a:r>
                  <a:rPr lang="en-US" sz="1200" b="1" dirty="0" smtClean="0">
                    <a:solidFill>
                      <a:schemeClr val="tx1"/>
                    </a:solidFill>
                    <a:latin typeface="Arial" panose="020B0604020202020204" pitchFamily="34" charset="0"/>
                    <a:cs typeface="Arial" panose="020B0604020202020204" pitchFamily="34" charset="0"/>
                  </a:rPr>
                  <a:t>Germany (E)</a:t>
                </a:r>
                <a:endParaRPr lang="en-US" sz="1200" b="1" dirty="0">
                  <a:solidFill>
                    <a:schemeClr val="tx1"/>
                  </a:solidFill>
                  <a:latin typeface="Arial" panose="020B0604020202020204" pitchFamily="34" charset="0"/>
                  <a:cs typeface="Arial" panose="020B0604020202020204" pitchFamily="34" charset="0"/>
                </a:endParaRPr>
              </a:p>
            </p:txBody>
          </p:sp>
        </p:grpSp>
        <p:pic>
          <p:nvPicPr>
            <p:cNvPr id="32" name="Picture 31"/>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6013304" y="2831630"/>
              <a:ext cx="292608" cy="292608"/>
            </a:xfrm>
            <a:prstGeom prst="rect">
              <a:avLst/>
            </a:prstGeom>
          </p:spPr>
        </p:pic>
      </p:grpSp>
      <p:sp>
        <p:nvSpPr>
          <p:cNvPr id="34" name="TextBox 33"/>
          <p:cNvSpPr txBox="1"/>
          <p:nvPr/>
        </p:nvSpPr>
        <p:spPr>
          <a:xfrm>
            <a:off x="1657047" y="731523"/>
            <a:ext cx="6008018" cy="615553"/>
          </a:xfrm>
          <a:prstGeom prst="rect">
            <a:avLst/>
          </a:prstGeom>
          <a:noFill/>
        </p:spPr>
        <p:txBody>
          <a:bodyPr wrap="square" rtlCol="0">
            <a:spAutoFit/>
          </a:bodyPr>
          <a:lstStyle/>
          <a:p>
            <a:pPr algn="ctr"/>
            <a:r>
              <a:rPr lang="en-US" dirty="0" smtClean="0">
                <a:solidFill>
                  <a:schemeClr val="tx1"/>
                </a:solidFill>
                <a:latin typeface="Arial" panose="020B0604020202020204" pitchFamily="34" charset="0"/>
                <a:cs typeface="Arial" panose="020B0604020202020204" pitchFamily="34" charset="0"/>
              </a:rPr>
              <a:t>Among Adults 18+ Aware of Condition</a:t>
            </a:r>
          </a:p>
          <a:p>
            <a:pPr algn="ctr"/>
            <a:r>
              <a:rPr lang="en-US" sz="1600" i="1" dirty="0">
                <a:solidFill>
                  <a:schemeClr val="tx1"/>
                </a:solidFill>
                <a:latin typeface="Arial" panose="020B0604020202020204" pitchFamily="34" charset="0"/>
                <a:cs typeface="Arial" panose="020B0604020202020204" pitchFamily="34" charset="0"/>
              </a:rPr>
              <a:t>Top 2 Box </a:t>
            </a:r>
            <a:r>
              <a:rPr lang="en-US" sz="1600" i="1" dirty="0" smtClean="0">
                <a:solidFill>
                  <a:schemeClr val="tx1"/>
                </a:solidFill>
                <a:latin typeface="Arial" panose="020B0604020202020204" pitchFamily="34" charset="0"/>
                <a:cs typeface="Arial" panose="020B0604020202020204" pitchFamily="34" charset="0"/>
              </a:rPr>
              <a:t>Results</a:t>
            </a:r>
            <a:endParaRPr lang="en-US" sz="1600" i="1" dirty="0">
              <a:solidFill>
                <a:schemeClr val="tx1"/>
              </a:solidFill>
              <a:latin typeface="Arial" panose="020B0604020202020204" pitchFamily="34" charset="0"/>
              <a:cs typeface="Arial" panose="020B0604020202020204" pitchFamily="34" charset="0"/>
            </a:endParaRPr>
          </a:p>
        </p:txBody>
      </p:sp>
      <p:sp>
        <p:nvSpPr>
          <p:cNvPr id="38" name="Rectangle 37"/>
          <p:cNvSpPr/>
          <p:nvPr/>
        </p:nvSpPr>
        <p:spPr>
          <a:xfrm>
            <a:off x="83490" y="6290365"/>
            <a:ext cx="7366882" cy="461665"/>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Respondents aware of condition at Q1.</a:t>
            </a:r>
          </a:p>
          <a:p>
            <a:r>
              <a:rPr lang="en-US" sz="800" dirty="0">
                <a:solidFill>
                  <a:schemeClr val="tx1"/>
                </a:solidFill>
                <a:latin typeface="Arial" panose="020B0604020202020204" pitchFamily="34" charset="0"/>
                <a:cs typeface="Arial" panose="020B0604020202020204" pitchFamily="34" charset="0"/>
              </a:rPr>
              <a:t>Q2.  On a scale of 1 to 5, how concerned are you about each of these medical conditions?  </a:t>
            </a:r>
            <a:r>
              <a:rPr lang="en-US" sz="800" dirty="0" smtClean="0">
                <a:solidFill>
                  <a:schemeClr val="tx1"/>
                </a:solidFill>
                <a:latin typeface="Arial" panose="020B0604020202020204" pitchFamily="34" charset="0"/>
                <a:cs typeface="Arial" panose="020B0604020202020204" pitchFamily="34" charset="0"/>
              </a:rPr>
              <a:t/>
            </a:r>
            <a:br>
              <a:rPr lang="en-US" sz="800" dirty="0" smtClean="0">
                <a:solidFill>
                  <a:schemeClr val="tx1"/>
                </a:solidFill>
                <a:latin typeface="Arial" panose="020B0604020202020204" pitchFamily="34" charset="0"/>
                <a:cs typeface="Arial" panose="020B0604020202020204" pitchFamily="34" charset="0"/>
              </a:rPr>
            </a:br>
            <a:r>
              <a:rPr lang="en-US" sz="800" dirty="0" smtClean="0">
                <a:solidFill>
                  <a:schemeClr val="tx1"/>
                </a:solidFill>
                <a:latin typeface="Arial" panose="020B0604020202020204" pitchFamily="34" charset="0"/>
                <a:cs typeface="Arial" panose="020B0604020202020204" pitchFamily="34" charset="0"/>
              </a:rPr>
              <a:t>(</a:t>
            </a:r>
            <a:r>
              <a:rPr lang="en-US" sz="800" dirty="0">
                <a:solidFill>
                  <a:schemeClr val="tx1"/>
                </a:solidFill>
                <a:latin typeface="Arial" panose="020B0604020202020204" pitchFamily="34" charset="0"/>
                <a:cs typeface="Arial" panose="020B0604020202020204" pitchFamily="34" charset="0"/>
              </a:rPr>
              <a:t>Where 1 is not at all concerned and 5 is extremely concerned about risk to your health.) </a:t>
            </a:r>
          </a:p>
        </p:txBody>
      </p:sp>
      <p:grpSp>
        <p:nvGrpSpPr>
          <p:cNvPr id="35" name="Group 34"/>
          <p:cNvGrpSpPr/>
          <p:nvPr/>
        </p:nvGrpSpPr>
        <p:grpSpPr>
          <a:xfrm>
            <a:off x="4944294" y="5132865"/>
            <a:ext cx="2715264" cy="369332"/>
            <a:chOff x="3398983" y="5762931"/>
            <a:chExt cx="2715264" cy="369332"/>
          </a:xfrm>
        </p:grpSpPr>
        <p:sp>
          <p:nvSpPr>
            <p:cNvPr id="36" name="Oval 35"/>
            <p:cNvSpPr/>
            <p:nvPr/>
          </p:nvSpPr>
          <p:spPr>
            <a:xfrm>
              <a:off x="4459351" y="5793070"/>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2</a:t>
              </a:r>
            </a:p>
          </p:txBody>
        </p:sp>
        <p:sp>
          <p:nvSpPr>
            <p:cNvPr id="37" name="Oval 36"/>
            <p:cNvSpPr/>
            <p:nvPr/>
          </p:nvSpPr>
          <p:spPr>
            <a:xfrm>
              <a:off x="4676227" y="5793070"/>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39" name="TextBox 38"/>
            <p:cNvSpPr txBox="1"/>
            <p:nvPr/>
          </p:nvSpPr>
          <p:spPr>
            <a:xfrm>
              <a:off x="3398983" y="5762931"/>
              <a:ext cx="787395" cy="369332"/>
            </a:xfrm>
            <a:prstGeom prst="rect">
              <a:avLst/>
            </a:prstGeom>
            <a:noFill/>
          </p:spPr>
          <p:txBody>
            <a:bodyPr wrap="none" rtlCol="0">
              <a:spAutoFit/>
            </a:bodyPr>
            <a:lstStyle/>
            <a:p>
              <a:pPr algn="r" fontAlgn="base">
                <a:spcBef>
                  <a:spcPct val="0"/>
                </a:spcBef>
                <a:spcAft>
                  <a:spcPct val="0"/>
                </a:spcAft>
              </a:pPr>
              <a:r>
                <a:rPr lang="en-US" sz="900" b="1" i="1" dirty="0" smtClean="0">
                  <a:solidFill>
                    <a:srgbClr val="000000"/>
                  </a:solidFill>
                  <a:latin typeface="Arial" panose="020B0604020202020204" pitchFamily="34" charset="0"/>
                  <a:cs typeface="Arial" panose="020B0604020202020204" pitchFamily="34" charset="0"/>
                </a:rPr>
                <a:t>Not at All </a:t>
              </a:r>
              <a:br>
                <a:rPr lang="en-US" sz="900" b="1" i="1" dirty="0" smtClean="0">
                  <a:solidFill>
                    <a:srgbClr val="000000"/>
                  </a:solidFill>
                  <a:latin typeface="Arial" panose="020B0604020202020204" pitchFamily="34" charset="0"/>
                  <a:cs typeface="Arial" panose="020B0604020202020204" pitchFamily="34" charset="0"/>
                </a:rPr>
              </a:br>
              <a:r>
                <a:rPr lang="en-US" sz="900" b="1" i="1" dirty="0" smtClean="0">
                  <a:solidFill>
                    <a:srgbClr val="000000"/>
                  </a:solidFill>
                  <a:latin typeface="Arial" panose="020B0604020202020204" pitchFamily="34" charset="0"/>
                  <a:cs typeface="Arial" panose="020B0604020202020204" pitchFamily="34" charset="0"/>
                </a:rPr>
                <a:t>Concerned</a:t>
              </a:r>
            </a:p>
          </p:txBody>
        </p:sp>
        <p:sp>
          <p:nvSpPr>
            <p:cNvPr id="40" name="TextBox 39"/>
            <p:cNvSpPr txBox="1"/>
            <p:nvPr/>
          </p:nvSpPr>
          <p:spPr>
            <a:xfrm>
              <a:off x="5326852" y="5762931"/>
              <a:ext cx="787395" cy="369332"/>
            </a:xfrm>
            <a:prstGeom prst="rect">
              <a:avLst/>
            </a:prstGeom>
            <a:noFill/>
          </p:spPr>
          <p:txBody>
            <a:bodyPr wrap="none" rtlCol="0">
              <a:spAutoFit/>
            </a:bodyPr>
            <a:lstStyle/>
            <a:p>
              <a:pPr fontAlgn="base">
                <a:spcBef>
                  <a:spcPct val="0"/>
                </a:spcBef>
                <a:spcAft>
                  <a:spcPct val="0"/>
                </a:spcAft>
              </a:pPr>
              <a:r>
                <a:rPr lang="en-US" sz="900" b="1" i="1" dirty="0" smtClean="0">
                  <a:solidFill>
                    <a:srgbClr val="000000"/>
                  </a:solidFill>
                  <a:latin typeface="Arial" panose="020B0604020202020204" pitchFamily="34" charset="0"/>
                  <a:cs typeface="Arial" panose="020B0604020202020204" pitchFamily="34" charset="0"/>
                </a:rPr>
                <a:t>Extremely</a:t>
              </a:r>
              <a:br>
                <a:rPr lang="en-US" sz="900" b="1" i="1" dirty="0" smtClean="0">
                  <a:solidFill>
                    <a:srgbClr val="000000"/>
                  </a:solidFill>
                  <a:latin typeface="Arial" panose="020B0604020202020204" pitchFamily="34" charset="0"/>
                  <a:cs typeface="Arial" panose="020B0604020202020204" pitchFamily="34" charset="0"/>
                </a:rPr>
              </a:br>
              <a:r>
                <a:rPr lang="en-US" sz="900" b="1" i="1" dirty="0" smtClean="0">
                  <a:solidFill>
                    <a:srgbClr val="000000"/>
                  </a:solidFill>
                  <a:latin typeface="Arial" panose="020B0604020202020204" pitchFamily="34" charset="0"/>
                  <a:cs typeface="Arial" panose="020B0604020202020204" pitchFamily="34" charset="0"/>
                </a:rPr>
                <a:t>Concerned</a:t>
              </a:r>
            </a:p>
          </p:txBody>
        </p:sp>
        <p:sp>
          <p:nvSpPr>
            <p:cNvPr id="43" name="Oval 42"/>
            <p:cNvSpPr/>
            <p:nvPr/>
          </p:nvSpPr>
          <p:spPr>
            <a:xfrm>
              <a:off x="4242475" y="5793070"/>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1</a:t>
              </a:r>
            </a:p>
          </p:txBody>
        </p:sp>
        <p:sp>
          <p:nvSpPr>
            <p:cNvPr id="44" name="Oval 43"/>
            <p:cNvSpPr/>
            <p:nvPr/>
          </p:nvSpPr>
          <p:spPr>
            <a:xfrm>
              <a:off x="4893103" y="5793070"/>
              <a:ext cx="172026" cy="170554"/>
            </a:xfrm>
            <a:prstGeom prst="ellipse">
              <a:avLst/>
            </a:prstGeom>
            <a:solidFill>
              <a:schemeClr val="accent1"/>
            </a:solidFill>
            <a:ln/>
          </p:spPr>
          <p:style>
            <a:lnRef idx="1">
              <a:schemeClr val="accent2"/>
            </a:lnRef>
            <a:fillRef idx="3">
              <a:schemeClr val="accent2"/>
            </a:fillRef>
            <a:effectRef idx="2">
              <a:schemeClr val="accent2"/>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4</a:t>
              </a:r>
            </a:p>
          </p:txBody>
        </p:sp>
        <p:sp>
          <p:nvSpPr>
            <p:cNvPr id="45" name="Oval 44"/>
            <p:cNvSpPr/>
            <p:nvPr/>
          </p:nvSpPr>
          <p:spPr>
            <a:xfrm>
              <a:off x="5109979" y="5793070"/>
              <a:ext cx="172026" cy="170554"/>
            </a:xfrm>
            <a:prstGeom prst="ellipse">
              <a:avLst/>
            </a:prstGeom>
            <a:solidFill>
              <a:schemeClr val="accent1"/>
            </a:solidFill>
            <a:ln/>
          </p:spPr>
          <p:style>
            <a:lnRef idx="1">
              <a:schemeClr val="accent2"/>
            </a:lnRef>
            <a:fillRef idx="3">
              <a:schemeClr val="accent2"/>
            </a:fillRef>
            <a:effectRef idx="2">
              <a:schemeClr val="accent2"/>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5</a:t>
              </a:r>
            </a:p>
          </p:txBody>
        </p:sp>
      </p:grpSp>
      <p:sp>
        <p:nvSpPr>
          <p:cNvPr id="46" name="Rectangle 45"/>
          <p:cNvSpPr/>
          <p:nvPr/>
        </p:nvSpPr>
        <p:spPr>
          <a:xfrm>
            <a:off x="5056247" y="4794311"/>
            <a:ext cx="2502608" cy="338554"/>
          </a:xfrm>
          <a:prstGeom prst="rect">
            <a:avLst/>
          </a:prstGeom>
        </p:spPr>
        <p:txBody>
          <a:bodyPr wrap="none">
            <a:spAutoFit/>
          </a:bodyPr>
          <a:lstStyle/>
          <a:p>
            <a:pPr algn="ctr"/>
            <a:r>
              <a:rPr lang="en-US" sz="800" b="1" i="1" dirty="0" smtClean="0">
                <a:solidFill>
                  <a:schemeClr val="tx1"/>
                </a:solidFill>
                <a:latin typeface="Arial" panose="020B0604020202020204" pitchFamily="34" charset="0"/>
                <a:cs typeface="Arial" panose="020B0604020202020204" pitchFamily="34" charset="0"/>
              </a:rPr>
              <a:t>Percentage represents “Top </a:t>
            </a:r>
            <a:r>
              <a:rPr lang="en-US" sz="800" b="1" i="1" dirty="0">
                <a:solidFill>
                  <a:schemeClr val="tx1"/>
                </a:solidFill>
                <a:latin typeface="Arial" panose="020B0604020202020204" pitchFamily="34" charset="0"/>
                <a:cs typeface="Arial" panose="020B0604020202020204" pitchFamily="34" charset="0"/>
              </a:rPr>
              <a:t>2 Box </a:t>
            </a:r>
            <a:r>
              <a:rPr lang="en-US" sz="800" b="1" i="1" dirty="0" smtClean="0">
                <a:solidFill>
                  <a:schemeClr val="tx1"/>
                </a:solidFill>
                <a:latin typeface="Arial" panose="020B0604020202020204" pitchFamily="34" charset="0"/>
                <a:cs typeface="Arial" panose="020B0604020202020204" pitchFamily="34" charset="0"/>
              </a:rPr>
              <a:t>Score”</a:t>
            </a:r>
          </a:p>
          <a:p>
            <a:pPr algn="ctr"/>
            <a:r>
              <a:rPr lang="en-US" sz="800" b="1" i="1" dirty="0" smtClean="0">
                <a:solidFill>
                  <a:schemeClr val="tx1"/>
                </a:solidFill>
                <a:latin typeface="Arial" panose="020B0604020202020204" pitchFamily="34" charset="0"/>
                <a:cs typeface="Arial" panose="020B0604020202020204" pitchFamily="34" charset="0"/>
              </a:rPr>
              <a:t> the percent of respondents that selected 4 or 5</a:t>
            </a:r>
            <a:endParaRPr lang="en-US" sz="800" b="1" dirty="0">
              <a:solidFill>
                <a:schemeClr val="tx1"/>
              </a:solidFill>
              <a:latin typeface="Arial" panose="020B0604020202020204" pitchFamily="34" charset="0"/>
              <a:cs typeface="Arial" panose="020B0604020202020204" pitchFamily="34" charset="0"/>
            </a:endParaRPr>
          </a:p>
        </p:txBody>
      </p:sp>
      <p:sp>
        <p:nvSpPr>
          <p:cNvPr id="10" name="Rectangle 9"/>
          <p:cNvSpPr/>
          <p:nvPr/>
        </p:nvSpPr>
        <p:spPr>
          <a:xfrm>
            <a:off x="3784533" y="1667230"/>
            <a:ext cx="369012" cy="215444"/>
          </a:xfrm>
          <a:prstGeom prst="rect">
            <a:avLst/>
          </a:prstGeom>
        </p:spPr>
        <p:txBody>
          <a:bodyPr wrap="none">
            <a:spAutoFit/>
          </a:bodyPr>
          <a:lstStyle/>
          <a:p>
            <a:r>
              <a:rPr lang="en-US" sz="800" dirty="0">
                <a:solidFill>
                  <a:schemeClr val="tx1"/>
                </a:solidFill>
              </a:rPr>
              <a:t>DEFI</a:t>
            </a:r>
          </a:p>
        </p:txBody>
      </p:sp>
      <p:sp>
        <p:nvSpPr>
          <p:cNvPr id="42" name="Rectangle 41"/>
          <p:cNvSpPr/>
          <p:nvPr/>
        </p:nvSpPr>
        <p:spPr>
          <a:xfrm>
            <a:off x="3870258" y="3322476"/>
            <a:ext cx="433132" cy="215444"/>
          </a:xfrm>
          <a:prstGeom prst="rect">
            <a:avLst/>
          </a:prstGeom>
        </p:spPr>
        <p:txBody>
          <a:bodyPr wrap="none">
            <a:spAutoFit/>
          </a:bodyPr>
          <a:lstStyle/>
          <a:p>
            <a:r>
              <a:rPr lang="en-US" sz="800" dirty="0">
                <a:solidFill>
                  <a:schemeClr val="tx1"/>
                </a:solidFill>
              </a:rPr>
              <a:t>DEFHI</a:t>
            </a:r>
          </a:p>
        </p:txBody>
      </p:sp>
      <p:sp>
        <p:nvSpPr>
          <p:cNvPr id="47" name="Rectangle 46"/>
          <p:cNvSpPr/>
          <p:nvPr/>
        </p:nvSpPr>
        <p:spPr>
          <a:xfrm>
            <a:off x="4046814" y="4999245"/>
            <a:ext cx="612668" cy="215444"/>
          </a:xfrm>
          <a:prstGeom prst="rect">
            <a:avLst/>
          </a:prstGeom>
        </p:spPr>
        <p:txBody>
          <a:bodyPr wrap="none">
            <a:spAutoFit/>
          </a:bodyPr>
          <a:lstStyle/>
          <a:p>
            <a:r>
              <a:rPr lang="en-US" sz="800" dirty="0">
                <a:solidFill>
                  <a:schemeClr val="tx1"/>
                </a:solidFill>
              </a:rPr>
              <a:t>ABDEFGHI</a:t>
            </a:r>
          </a:p>
        </p:txBody>
      </p:sp>
      <p:sp>
        <p:nvSpPr>
          <p:cNvPr id="48" name="Rectangle 47"/>
          <p:cNvSpPr/>
          <p:nvPr/>
        </p:nvSpPr>
        <p:spPr>
          <a:xfrm>
            <a:off x="7799401" y="1610892"/>
            <a:ext cx="256802" cy="215444"/>
          </a:xfrm>
          <a:prstGeom prst="rect">
            <a:avLst/>
          </a:prstGeom>
        </p:spPr>
        <p:txBody>
          <a:bodyPr wrap="none">
            <a:spAutoFit/>
          </a:bodyPr>
          <a:lstStyle/>
          <a:p>
            <a:r>
              <a:rPr lang="en-US" sz="800" dirty="0" smtClean="0">
                <a:solidFill>
                  <a:schemeClr val="tx1"/>
                </a:solidFill>
              </a:rPr>
              <a:t>FI</a:t>
            </a:r>
            <a:endParaRPr lang="en-US" sz="800" dirty="0">
              <a:solidFill>
                <a:schemeClr val="tx1"/>
              </a:solidFill>
            </a:endParaRPr>
          </a:p>
        </p:txBody>
      </p:sp>
      <p:sp>
        <p:nvSpPr>
          <p:cNvPr id="49" name="Rectangle 48"/>
          <p:cNvSpPr/>
          <p:nvPr/>
        </p:nvSpPr>
        <p:spPr>
          <a:xfrm>
            <a:off x="7967809" y="3303426"/>
            <a:ext cx="256802" cy="215444"/>
          </a:xfrm>
          <a:prstGeom prst="rect">
            <a:avLst/>
          </a:prstGeom>
        </p:spPr>
        <p:txBody>
          <a:bodyPr wrap="none">
            <a:spAutoFit/>
          </a:bodyPr>
          <a:lstStyle/>
          <a:p>
            <a:r>
              <a:rPr lang="en-US" sz="800" dirty="0" smtClean="0">
                <a:solidFill>
                  <a:schemeClr val="tx1"/>
                </a:solidFill>
              </a:rPr>
              <a:t>FI</a:t>
            </a:r>
            <a:endParaRPr lang="en-US" sz="800" dirty="0">
              <a:solidFill>
                <a:schemeClr val="tx1"/>
              </a:solidFill>
            </a:endParaRPr>
          </a:p>
        </p:txBody>
      </p:sp>
      <p:sp>
        <p:nvSpPr>
          <p:cNvPr id="50" name="Rectangle 49"/>
          <p:cNvSpPr/>
          <p:nvPr/>
        </p:nvSpPr>
        <p:spPr>
          <a:xfrm>
            <a:off x="3703874" y="1804010"/>
            <a:ext cx="433132" cy="215444"/>
          </a:xfrm>
          <a:prstGeom prst="rect">
            <a:avLst/>
          </a:prstGeom>
        </p:spPr>
        <p:txBody>
          <a:bodyPr wrap="none">
            <a:spAutoFit/>
          </a:bodyPr>
          <a:lstStyle/>
          <a:p>
            <a:r>
              <a:rPr lang="en-US" sz="800" dirty="0">
                <a:solidFill>
                  <a:schemeClr val="tx1"/>
                </a:solidFill>
              </a:rPr>
              <a:t>DEFHI</a:t>
            </a:r>
          </a:p>
        </p:txBody>
      </p:sp>
      <p:sp>
        <p:nvSpPr>
          <p:cNvPr id="51" name="Rectangle 50"/>
          <p:cNvSpPr/>
          <p:nvPr/>
        </p:nvSpPr>
        <p:spPr>
          <a:xfrm>
            <a:off x="3709577" y="3468452"/>
            <a:ext cx="369012" cy="215444"/>
          </a:xfrm>
          <a:prstGeom prst="rect">
            <a:avLst/>
          </a:prstGeom>
        </p:spPr>
        <p:txBody>
          <a:bodyPr wrap="none">
            <a:spAutoFit/>
          </a:bodyPr>
          <a:lstStyle/>
          <a:p>
            <a:r>
              <a:rPr lang="en-US" sz="800" dirty="0">
                <a:solidFill>
                  <a:schemeClr val="tx1"/>
                </a:solidFill>
              </a:rPr>
              <a:t>DEFI</a:t>
            </a:r>
          </a:p>
        </p:txBody>
      </p:sp>
      <p:sp>
        <p:nvSpPr>
          <p:cNvPr id="52" name="Rectangle 51"/>
          <p:cNvSpPr/>
          <p:nvPr/>
        </p:nvSpPr>
        <p:spPr>
          <a:xfrm>
            <a:off x="3776897" y="5122861"/>
            <a:ext cx="548548" cy="215444"/>
          </a:xfrm>
          <a:prstGeom prst="rect">
            <a:avLst/>
          </a:prstGeom>
        </p:spPr>
        <p:txBody>
          <a:bodyPr wrap="none">
            <a:spAutoFit/>
          </a:bodyPr>
          <a:lstStyle/>
          <a:p>
            <a:r>
              <a:rPr lang="en-US" sz="800" dirty="0">
                <a:solidFill>
                  <a:schemeClr val="tx1"/>
                </a:solidFill>
              </a:rPr>
              <a:t>ABDEFHI</a:t>
            </a:r>
          </a:p>
        </p:txBody>
      </p:sp>
      <p:sp>
        <p:nvSpPr>
          <p:cNvPr id="53" name="Rectangle 52"/>
          <p:cNvSpPr/>
          <p:nvPr/>
        </p:nvSpPr>
        <p:spPr>
          <a:xfrm>
            <a:off x="7734304" y="1745267"/>
            <a:ext cx="231154" cy="215444"/>
          </a:xfrm>
          <a:prstGeom prst="rect">
            <a:avLst/>
          </a:prstGeom>
        </p:spPr>
        <p:txBody>
          <a:bodyPr wrap="none">
            <a:spAutoFit/>
          </a:bodyPr>
          <a:lstStyle/>
          <a:p>
            <a:r>
              <a:rPr lang="en-US" sz="800" dirty="0" smtClean="0">
                <a:solidFill>
                  <a:schemeClr val="tx1"/>
                </a:solidFill>
              </a:rPr>
              <a:t>F</a:t>
            </a:r>
            <a:endParaRPr lang="en-US" sz="800" dirty="0">
              <a:solidFill>
                <a:schemeClr val="tx1"/>
              </a:solidFill>
            </a:endParaRPr>
          </a:p>
        </p:txBody>
      </p:sp>
      <p:sp>
        <p:nvSpPr>
          <p:cNvPr id="54" name="Rectangle 53"/>
          <p:cNvSpPr/>
          <p:nvPr/>
        </p:nvSpPr>
        <p:spPr>
          <a:xfrm>
            <a:off x="7623450" y="3463912"/>
            <a:ext cx="231154" cy="215444"/>
          </a:xfrm>
          <a:prstGeom prst="rect">
            <a:avLst/>
          </a:prstGeom>
        </p:spPr>
        <p:txBody>
          <a:bodyPr wrap="none">
            <a:spAutoFit/>
          </a:bodyPr>
          <a:lstStyle/>
          <a:p>
            <a:r>
              <a:rPr lang="en-US" sz="800" dirty="0" smtClean="0">
                <a:solidFill>
                  <a:schemeClr val="tx1"/>
                </a:solidFill>
              </a:rPr>
              <a:t>F</a:t>
            </a:r>
            <a:endParaRPr lang="en-US" sz="800" dirty="0">
              <a:solidFill>
                <a:schemeClr val="tx1"/>
              </a:solidFill>
            </a:endParaRPr>
          </a:p>
        </p:txBody>
      </p:sp>
      <p:sp>
        <p:nvSpPr>
          <p:cNvPr id="55" name="Rectangle 54"/>
          <p:cNvSpPr/>
          <p:nvPr/>
        </p:nvSpPr>
        <p:spPr>
          <a:xfrm>
            <a:off x="3531756" y="1940307"/>
            <a:ext cx="306494" cy="215444"/>
          </a:xfrm>
          <a:prstGeom prst="rect">
            <a:avLst/>
          </a:prstGeom>
        </p:spPr>
        <p:txBody>
          <a:bodyPr wrap="none">
            <a:spAutoFit/>
          </a:bodyPr>
          <a:lstStyle/>
          <a:p>
            <a:r>
              <a:rPr lang="en-US" sz="800" dirty="0">
                <a:solidFill>
                  <a:schemeClr val="tx1"/>
                </a:solidFill>
              </a:rPr>
              <a:t>EFI</a:t>
            </a:r>
          </a:p>
        </p:txBody>
      </p:sp>
      <p:sp>
        <p:nvSpPr>
          <p:cNvPr id="56" name="Rectangle 55"/>
          <p:cNvSpPr/>
          <p:nvPr/>
        </p:nvSpPr>
        <p:spPr>
          <a:xfrm>
            <a:off x="3787217" y="3604903"/>
            <a:ext cx="369012" cy="215444"/>
          </a:xfrm>
          <a:prstGeom prst="rect">
            <a:avLst/>
          </a:prstGeom>
        </p:spPr>
        <p:txBody>
          <a:bodyPr wrap="none">
            <a:spAutoFit/>
          </a:bodyPr>
          <a:lstStyle/>
          <a:p>
            <a:r>
              <a:rPr lang="en-US" sz="800" dirty="0">
                <a:solidFill>
                  <a:schemeClr val="tx1"/>
                </a:solidFill>
              </a:rPr>
              <a:t>DEFI</a:t>
            </a:r>
          </a:p>
        </p:txBody>
      </p:sp>
      <p:sp>
        <p:nvSpPr>
          <p:cNvPr id="57" name="Rectangle 56"/>
          <p:cNvSpPr/>
          <p:nvPr/>
        </p:nvSpPr>
        <p:spPr>
          <a:xfrm>
            <a:off x="3993661" y="5266215"/>
            <a:ext cx="612668" cy="215444"/>
          </a:xfrm>
          <a:prstGeom prst="rect">
            <a:avLst/>
          </a:prstGeom>
        </p:spPr>
        <p:txBody>
          <a:bodyPr wrap="none">
            <a:spAutoFit/>
          </a:bodyPr>
          <a:lstStyle/>
          <a:p>
            <a:r>
              <a:rPr lang="en-US" sz="800" dirty="0">
                <a:solidFill>
                  <a:schemeClr val="tx1"/>
                </a:solidFill>
              </a:rPr>
              <a:t>ABDEFGHI</a:t>
            </a:r>
          </a:p>
        </p:txBody>
      </p:sp>
      <p:sp>
        <p:nvSpPr>
          <p:cNvPr id="58" name="Rectangle 57"/>
          <p:cNvSpPr/>
          <p:nvPr/>
        </p:nvSpPr>
        <p:spPr>
          <a:xfrm>
            <a:off x="7661294" y="1882674"/>
            <a:ext cx="231154" cy="215444"/>
          </a:xfrm>
          <a:prstGeom prst="rect">
            <a:avLst/>
          </a:prstGeom>
        </p:spPr>
        <p:txBody>
          <a:bodyPr wrap="none">
            <a:spAutoFit/>
          </a:bodyPr>
          <a:lstStyle/>
          <a:p>
            <a:r>
              <a:rPr lang="en-US" sz="800" dirty="0" smtClean="0">
                <a:solidFill>
                  <a:schemeClr val="tx1"/>
                </a:solidFill>
              </a:rPr>
              <a:t>F</a:t>
            </a:r>
            <a:endParaRPr lang="en-US" sz="800" dirty="0">
              <a:solidFill>
                <a:schemeClr val="tx1"/>
              </a:solidFill>
            </a:endParaRPr>
          </a:p>
        </p:txBody>
      </p:sp>
      <p:sp>
        <p:nvSpPr>
          <p:cNvPr id="59" name="Rectangle 58"/>
          <p:cNvSpPr/>
          <p:nvPr/>
        </p:nvSpPr>
        <p:spPr>
          <a:xfrm>
            <a:off x="7520400" y="3605057"/>
            <a:ext cx="231154" cy="215444"/>
          </a:xfrm>
          <a:prstGeom prst="rect">
            <a:avLst/>
          </a:prstGeom>
        </p:spPr>
        <p:txBody>
          <a:bodyPr wrap="none">
            <a:spAutoFit/>
          </a:bodyPr>
          <a:lstStyle/>
          <a:p>
            <a:r>
              <a:rPr lang="en-US" sz="800" dirty="0" smtClean="0">
                <a:solidFill>
                  <a:schemeClr val="tx1"/>
                </a:solidFill>
              </a:rPr>
              <a:t>F</a:t>
            </a:r>
            <a:endParaRPr lang="en-US" sz="800" dirty="0">
              <a:solidFill>
                <a:schemeClr val="tx1"/>
              </a:solidFill>
            </a:endParaRPr>
          </a:p>
        </p:txBody>
      </p:sp>
      <p:sp>
        <p:nvSpPr>
          <p:cNvPr id="60" name="Rectangle 59"/>
          <p:cNvSpPr/>
          <p:nvPr/>
        </p:nvSpPr>
        <p:spPr>
          <a:xfrm>
            <a:off x="3503181" y="2088593"/>
            <a:ext cx="231154" cy="215444"/>
          </a:xfrm>
          <a:prstGeom prst="rect">
            <a:avLst/>
          </a:prstGeom>
        </p:spPr>
        <p:txBody>
          <a:bodyPr wrap="none">
            <a:spAutoFit/>
          </a:bodyPr>
          <a:lstStyle/>
          <a:p>
            <a:r>
              <a:rPr lang="en-US" sz="800" dirty="0" smtClean="0">
                <a:solidFill>
                  <a:schemeClr val="tx1"/>
                </a:solidFill>
              </a:rPr>
              <a:t>F</a:t>
            </a:r>
            <a:endParaRPr lang="en-US" sz="800" dirty="0">
              <a:solidFill>
                <a:schemeClr val="tx1"/>
              </a:solidFill>
            </a:endParaRPr>
          </a:p>
        </p:txBody>
      </p:sp>
      <p:sp>
        <p:nvSpPr>
          <p:cNvPr id="61" name="Rectangle 60"/>
          <p:cNvSpPr/>
          <p:nvPr/>
        </p:nvSpPr>
        <p:spPr>
          <a:xfrm>
            <a:off x="4043661" y="3746765"/>
            <a:ext cx="365806" cy="215444"/>
          </a:xfrm>
          <a:prstGeom prst="rect">
            <a:avLst/>
          </a:prstGeom>
        </p:spPr>
        <p:txBody>
          <a:bodyPr wrap="none">
            <a:spAutoFit/>
          </a:bodyPr>
          <a:lstStyle/>
          <a:p>
            <a:r>
              <a:rPr lang="en-US" sz="800" dirty="0">
                <a:solidFill>
                  <a:schemeClr val="tx1"/>
                </a:solidFill>
              </a:rPr>
              <a:t>AEFI</a:t>
            </a:r>
          </a:p>
        </p:txBody>
      </p:sp>
      <p:sp>
        <p:nvSpPr>
          <p:cNvPr id="62" name="Rectangle 61"/>
          <p:cNvSpPr/>
          <p:nvPr/>
        </p:nvSpPr>
        <p:spPr>
          <a:xfrm>
            <a:off x="4286737" y="5410578"/>
            <a:ext cx="612668" cy="215444"/>
          </a:xfrm>
          <a:prstGeom prst="rect">
            <a:avLst/>
          </a:prstGeom>
        </p:spPr>
        <p:txBody>
          <a:bodyPr wrap="none">
            <a:spAutoFit/>
          </a:bodyPr>
          <a:lstStyle/>
          <a:p>
            <a:r>
              <a:rPr lang="en-US" sz="800" dirty="0">
                <a:solidFill>
                  <a:schemeClr val="tx1"/>
                </a:solidFill>
              </a:rPr>
              <a:t>ABDEFGHI</a:t>
            </a:r>
          </a:p>
        </p:txBody>
      </p:sp>
      <p:sp>
        <p:nvSpPr>
          <p:cNvPr id="63" name="Rectangle 62"/>
          <p:cNvSpPr/>
          <p:nvPr/>
        </p:nvSpPr>
        <p:spPr>
          <a:xfrm>
            <a:off x="8253186" y="2016201"/>
            <a:ext cx="316112" cy="215444"/>
          </a:xfrm>
          <a:prstGeom prst="rect">
            <a:avLst/>
          </a:prstGeom>
        </p:spPr>
        <p:txBody>
          <a:bodyPr wrap="none">
            <a:spAutoFit/>
          </a:bodyPr>
          <a:lstStyle/>
          <a:p>
            <a:r>
              <a:rPr lang="en-US" sz="800" dirty="0">
                <a:solidFill>
                  <a:schemeClr val="tx1"/>
                </a:solidFill>
              </a:rPr>
              <a:t>AFI</a:t>
            </a:r>
          </a:p>
        </p:txBody>
      </p:sp>
      <p:sp>
        <p:nvSpPr>
          <p:cNvPr id="64" name="Rectangle 63"/>
          <p:cNvSpPr/>
          <p:nvPr/>
        </p:nvSpPr>
        <p:spPr>
          <a:xfrm>
            <a:off x="8018930" y="3737088"/>
            <a:ext cx="231154" cy="215444"/>
          </a:xfrm>
          <a:prstGeom prst="rect">
            <a:avLst/>
          </a:prstGeom>
        </p:spPr>
        <p:txBody>
          <a:bodyPr wrap="none">
            <a:spAutoFit/>
          </a:bodyPr>
          <a:lstStyle/>
          <a:p>
            <a:r>
              <a:rPr lang="en-US" sz="800" dirty="0" smtClean="0">
                <a:solidFill>
                  <a:schemeClr val="tx1"/>
                </a:solidFill>
              </a:rPr>
              <a:t>F</a:t>
            </a:r>
            <a:endParaRPr lang="en-US" sz="800" dirty="0">
              <a:solidFill>
                <a:schemeClr val="tx1"/>
              </a:solidFill>
            </a:endParaRPr>
          </a:p>
        </p:txBody>
      </p:sp>
      <p:sp>
        <p:nvSpPr>
          <p:cNvPr id="65" name="Rectangle 64"/>
          <p:cNvSpPr/>
          <p:nvPr/>
        </p:nvSpPr>
        <p:spPr>
          <a:xfrm>
            <a:off x="3445456" y="2221107"/>
            <a:ext cx="231154" cy="215444"/>
          </a:xfrm>
          <a:prstGeom prst="rect">
            <a:avLst/>
          </a:prstGeom>
        </p:spPr>
        <p:txBody>
          <a:bodyPr wrap="none">
            <a:spAutoFit/>
          </a:bodyPr>
          <a:lstStyle/>
          <a:p>
            <a:r>
              <a:rPr lang="en-US" sz="800" dirty="0" smtClean="0">
                <a:solidFill>
                  <a:schemeClr val="tx1"/>
                </a:solidFill>
              </a:rPr>
              <a:t>F</a:t>
            </a:r>
            <a:endParaRPr lang="en-US" sz="800" dirty="0">
              <a:solidFill>
                <a:schemeClr val="tx1"/>
              </a:solidFill>
            </a:endParaRPr>
          </a:p>
        </p:txBody>
      </p:sp>
      <p:sp>
        <p:nvSpPr>
          <p:cNvPr id="66" name="Rectangle 65"/>
          <p:cNvSpPr/>
          <p:nvPr/>
        </p:nvSpPr>
        <p:spPr>
          <a:xfrm>
            <a:off x="3809335" y="3873537"/>
            <a:ext cx="492443" cy="215444"/>
          </a:xfrm>
          <a:prstGeom prst="rect">
            <a:avLst/>
          </a:prstGeom>
        </p:spPr>
        <p:txBody>
          <a:bodyPr wrap="none">
            <a:spAutoFit/>
          </a:bodyPr>
          <a:lstStyle/>
          <a:p>
            <a:r>
              <a:rPr lang="en-US" sz="800" dirty="0">
                <a:solidFill>
                  <a:schemeClr val="tx1"/>
                </a:solidFill>
              </a:rPr>
              <a:t>ADEFHI</a:t>
            </a:r>
          </a:p>
        </p:txBody>
      </p:sp>
      <p:sp>
        <p:nvSpPr>
          <p:cNvPr id="67" name="Rectangle 66"/>
          <p:cNvSpPr/>
          <p:nvPr/>
        </p:nvSpPr>
        <p:spPr>
          <a:xfrm>
            <a:off x="4163245" y="5549631"/>
            <a:ext cx="612668" cy="215444"/>
          </a:xfrm>
          <a:prstGeom prst="rect">
            <a:avLst/>
          </a:prstGeom>
        </p:spPr>
        <p:txBody>
          <a:bodyPr wrap="none">
            <a:spAutoFit/>
          </a:bodyPr>
          <a:lstStyle/>
          <a:p>
            <a:r>
              <a:rPr lang="en-US" sz="800" dirty="0">
                <a:solidFill>
                  <a:schemeClr val="tx1"/>
                </a:solidFill>
              </a:rPr>
              <a:t>ABDEFGHI</a:t>
            </a:r>
          </a:p>
        </p:txBody>
      </p:sp>
      <p:sp>
        <p:nvSpPr>
          <p:cNvPr id="68" name="Rectangle 67"/>
          <p:cNvSpPr/>
          <p:nvPr/>
        </p:nvSpPr>
        <p:spPr>
          <a:xfrm>
            <a:off x="7782292" y="2164779"/>
            <a:ext cx="231154" cy="215444"/>
          </a:xfrm>
          <a:prstGeom prst="rect">
            <a:avLst/>
          </a:prstGeom>
        </p:spPr>
        <p:txBody>
          <a:bodyPr wrap="none">
            <a:spAutoFit/>
          </a:bodyPr>
          <a:lstStyle/>
          <a:p>
            <a:r>
              <a:rPr lang="en-US" sz="800" dirty="0" smtClean="0">
                <a:solidFill>
                  <a:schemeClr val="tx1"/>
                </a:solidFill>
              </a:rPr>
              <a:t>F</a:t>
            </a:r>
            <a:endParaRPr lang="en-US" sz="800" dirty="0">
              <a:solidFill>
                <a:schemeClr val="tx1"/>
              </a:solidFill>
            </a:endParaRPr>
          </a:p>
        </p:txBody>
      </p:sp>
      <p:sp>
        <p:nvSpPr>
          <p:cNvPr id="69" name="Rectangle 68"/>
          <p:cNvSpPr/>
          <p:nvPr/>
        </p:nvSpPr>
        <p:spPr>
          <a:xfrm>
            <a:off x="7964882" y="3860038"/>
            <a:ext cx="231154" cy="215444"/>
          </a:xfrm>
          <a:prstGeom prst="rect">
            <a:avLst/>
          </a:prstGeom>
        </p:spPr>
        <p:txBody>
          <a:bodyPr wrap="none">
            <a:spAutoFit/>
          </a:bodyPr>
          <a:lstStyle/>
          <a:p>
            <a:r>
              <a:rPr lang="en-US" sz="800" dirty="0" smtClean="0">
                <a:solidFill>
                  <a:schemeClr val="tx1"/>
                </a:solidFill>
              </a:rPr>
              <a:t>F</a:t>
            </a:r>
            <a:endParaRPr lang="en-US" sz="800" dirty="0">
              <a:solidFill>
                <a:schemeClr val="tx1"/>
              </a:solidFill>
            </a:endParaRPr>
          </a:p>
        </p:txBody>
      </p:sp>
      <p:sp>
        <p:nvSpPr>
          <p:cNvPr id="70" name="Rectangle 69"/>
          <p:cNvSpPr/>
          <p:nvPr/>
        </p:nvSpPr>
        <p:spPr>
          <a:xfrm>
            <a:off x="2760191" y="2355555"/>
            <a:ext cx="231154" cy="215444"/>
          </a:xfrm>
          <a:prstGeom prst="rect">
            <a:avLst/>
          </a:prstGeom>
        </p:spPr>
        <p:txBody>
          <a:bodyPr wrap="none">
            <a:spAutoFit/>
          </a:bodyPr>
          <a:lstStyle/>
          <a:p>
            <a:r>
              <a:rPr lang="en-US" sz="800" dirty="0" smtClean="0">
                <a:solidFill>
                  <a:schemeClr val="tx1"/>
                </a:solidFill>
              </a:rPr>
              <a:t>F</a:t>
            </a:r>
            <a:endParaRPr lang="en-US" sz="800" dirty="0">
              <a:solidFill>
                <a:schemeClr val="tx1"/>
              </a:solidFill>
            </a:endParaRPr>
          </a:p>
        </p:txBody>
      </p:sp>
      <p:sp>
        <p:nvSpPr>
          <p:cNvPr id="71" name="Rectangle 70"/>
          <p:cNvSpPr/>
          <p:nvPr/>
        </p:nvSpPr>
        <p:spPr>
          <a:xfrm>
            <a:off x="2934195" y="4033684"/>
            <a:ext cx="231154" cy="215444"/>
          </a:xfrm>
          <a:prstGeom prst="rect">
            <a:avLst/>
          </a:prstGeom>
        </p:spPr>
        <p:txBody>
          <a:bodyPr wrap="none">
            <a:spAutoFit/>
          </a:bodyPr>
          <a:lstStyle/>
          <a:p>
            <a:r>
              <a:rPr lang="en-US" sz="800" dirty="0" smtClean="0">
                <a:solidFill>
                  <a:schemeClr val="tx1"/>
                </a:solidFill>
              </a:rPr>
              <a:t>F</a:t>
            </a:r>
            <a:endParaRPr lang="en-US" sz="800" dirty="0">
              <a:solidFill>
                <a:schemeClr val="tx1"/>
              </a:solidFill>
            </a:endParaRPr>
          </a:p>
        </p:txBody>
      </p:sp>
      <p:sp>
        <p:nvSpPr>
          <p:cNvPr id="72" name="Rectangle 71"/>
          <p:cNvSpPr/>
          <p:nvPr/>
        </p:nvSpPr>
        <p:spPr>
          <a:xfrm>
            <a:off x="3565425" y="5693484"/>
            <a:ext cx="548548" cy="215444"/>
          </a:xfrm>
          <a:prstGeom prst="rect">
            <a:avLst/>
          </a:prstGeom>
        </p:spPr>
        <p:txBody>
          <a:bodyPr wrap="none">
            <a:spAutoFit/>
          </a:bodyPr>
          <a:lstStyle/>
          <a:p>
            <a:r>
              <a:rPr lang="en-US" sz="800" dirty="0">
                <a:solidFill>
                  <a:schemeClr val="tx1"/>
                </a:solidFill>
              </a:rPr>
              <a:t>ABDEFHI</a:t>
            </a:r>
          </a:p>
        </p:txBody>
      </p:sp>
      <p:sp>
        <p:nvSpPr>
          <p:cNvPr id="73" name="Rectangle 72"/>
          <p:cNvSpPr/>
          <p:nvPr/>
        </p:nvSpPr>
        <p:spPr>
          <a:xfrm>
            <a:off x="7143710" y="2301076"/>
            <a:ext cx="231154" cy="215444"/>
          </a:xfrm>
          <a:prstGeom prst="rect">
            <a:avLst/>
          </a:prstGeom>
        </p:spPr>
        <p:txBody>
          <a:bodyPr wrap="none">
            <a:spAutoFit/>
          </a:bodyPr>
          <a:lstStyle/>
          <a:p>
            <a:r>
              <a:rPr lang="en-US" sz="800" dirty="0" smtClean="0">
                <a:solidFill>
                  <a:schemeClr val="tx1"/>
                </a:solidFill>
              </a:rPr>
              <a:t>F</a:t>
            </a:r>
            <a:endParaRPr lang="en-US" sz="800" dirty="0">
              <a:solidFill>
                <a:schemeClr val="tx1"/>
              </a:solidFill>
            </a:endParaRPr>
          </a:p>
        </p:txBody>
      </p:sp>
      <p:sp>
        <p:nvSpPr>
          <p:cNvPr id="74" name="Rectangle 73"/>
          <p:cNvSpPr/>
          <p:nvPr/>
        </p:nvSpPr>
        <p:spPr>
          <a:xfrm>
            <a:off x="7153235" y="4014634"/>
            <a:ext cx="231154" cy="215444"/>
          </a:xfrm>
          <a:prstGeom prst="rect">
            <a:avLst/>
          </a:prstGeom>
        </p:spPr>
        <p:txBody>
          <a:bodyPr wrap="none">
            <a:spAutoFit/>
          </a:bodyPr>
          <a:lstStyle/>
          <a:p>
            <a:r>
              <a:rPr lang="en-US" sz="800" dirty="0" smtClean="0">
                <a:solidFill>
                  <a:schemeClr val="tx1"/>
                </a:solidFill>
              </a:rPr>
              <a:t>F</a:t>
            </a:r>
            <a:endParaRPr lang="en-US" sz="800" dirty="0">
              <a:solidFill>
                <a:schemeClr val="tx1"/>
              </a:solidFill>
            </a:endParaRPr>
          </a:p>
        </p:txBody>
      </p:sp>
      <p:sp>
        <p:nvSpPr>
          <p:cNvPr id="75" name="Rectangle 74"/>
          <p:cNvSpPr/>
          <p:nvPr/>
        </p:nvSpPr>
        <p:spPr>
          <a:xfrm>
            <a:off x="2687881" y="2497470"/>
            <a:ext cx="231154" cy="215444"/>
          </a:xfrm>
          <a:prstGeom prst="rect">
            <a:avLst/>
          </a:prstGeom>
        </p:spPr>
        <p:txBody>
          <a:bodyPr wrap="none">
            <a:spAutoFit/>
          </a:bodyPr>
          <a:lstStyle/>
          <a:p>
            <a:r>
              <a:rPr lang="en-US" sz="800" dirty="0" smtClean="0">
                <a:solidFill>
                  <a:schemeClr val="tx1"/>
                </a:solidFill>
              </a:rPr>
              <a:t>F</a:t>
            </a:r>
            <a:endParaRPr lang="en-US" sz="800" dirty="0">
              <a:solidFill>
                <a:schemeClr val="tx1"/>
              </a:solidFill>
            </a:endParaRPr>
          </a:p>
        </p:txBody>
      </p:sp>
      <p:sp>
        <p:nvSpPr>
          <p:cNvPr id="76" name="Rectangle 75"/>
          <p:cNvSpPr/>
          <p:nvPr/>
        </p:nvSpPr>
        <p:spPr>
          <a:xfrm>
            <a:off x="2762210" y="4150931"/>
            <a:ext cx="231154" cy="215444"/>
          </a:xfrm>
          <a:prstGeom prst="rect">
            <a:avLst/>
          </a:prstGeom>
        </p:spPr>
        <p:txBody>
          <a:bodyPr wrap="none">
            <a:spAutoFit/>
          </a:bodyPr>
          <a:lstStyle/>
          <a:p>
            <a:r>
              <a:rPr lang="en-US" sz="800" dirty="0" smtClean="0">
                <a:solidFill>
                  <a:schemeClr val="tx1"/>
                </a:solidFill>
              </a:rPr>
              <a:t>F</a:t>
            </a:r>
            <a:endParaRPr lang="en-US" sz="800" dirty="0">
              <a:solidFill>
                <a:schemeClr val="tx1"/>
              </a:solidFill>
            </a:endParaRPr>
          </a:p>
        </p:txBody>
      </p:sp>
      <p:sp>
        <p:nvSpPr>
          <p:cNvPr id="77" name="Rectangle 76"/>
          <p:cNvSpPr/>
          <p:nvPr/>
        </p:nvSpPr>
        <p:spPr>
          <a:xfrm>
            <a:off x="3562103" y="5820256"/>
            <a:ext cx="548548" cy="215444"/>
          </a:xfrm>
          <a:prstGeom prst="rect">
            <a:avLst/>
          </a:prstGeom>
        </p:spPr>
        <p:txBody>
          <a:bodyPr wrap="none">
            <a:spAutoFit/>
          </a:bodyPr>
          <a:lstStyle/>
          <a:p>
            <a:r>
              <a:rPr lang="en-US" sz="800" dirty="0">
                <a:solidFill>
                  <a:schemeClr val="tx1"/>
                </a:solidFill>
              </a:rPr>
              <a:t>ABDEFHI</a:t>
            </a:r>
          </a:p>
        </p:txBody>
      </p:sp>
      <p:sp>
        <p:nvSpPr>
          <p:cNvPr id="78" name="Rectangle 77"/>
          <p:cNvSpPr/>
          <p:nvPr/>
        </p:nvSpPr>
        <p:spPr>
          <a:xfrm>
            <a:off x="7105610" y="2426821"/>
            <a:ext cx="231154" cy="215444"/>
          </a:xfrm>
          <a:prstGeom prst="rect">
            <a:avLst/>
          </a:prstGeom>
        </p:spPr>
        <p:txBody>
          <a:bodyPr wrap="none">
            <a:spAutoFit/>
          </a:bodyPr>
          <a:lstStyle/>
          <a:p>
            <a:r>
              <a:rPr lang="en-US" sz="800" dirty="0" smtClean="0">
                <a:solidFill>
                  <a:schemeClr val="tx1"/>
                </a:solidFill>
              </a:rPr>
              <a:t>F</a:t>
            </a:r>
            <a:endParaRPr lang="en-US" sz="800" dirty="0">
              <a:solidFill>
                <a:schemeClr val="tx1"/>
              </a:solidFill>
            </a:endParaRPr>
          </a:p>
        </p:txBody>
      </p:sp>
      <p:sp>
        <p:nvSpPr>
          <p:cNvPr id="79" name="Rectangle 78"/>
          <p:cNvSpPr/>
          <p:nvPr/>
        </p:nvSpPr>
        <p:spPr>
          <a:xfrm>
            <a:off x="7242751" y="4141406"/>
            <a:ext cx="295274" cy="215444"/>
          </a:xfrm>
          <a:prstGeom prst="rect">
            <a:avLst/>
          </a:prstGeom>
        </p:spPr>
        <p:txBody>
          <a:bodyPr wrap="none">
            <a:spAutoFit/>
          </a:bodyPr>
          <a:lstStyle/>
          <a:p>
            <a:r>
              <a:rPr lang="en-US" sz="800" dirty="0" smtClean="0">
                <a:solidFill>
                  <a:schemeClr val="tx1"/>
                </a:solidFill>
              </a:rPr>
              <a:t>FH</a:t>
            </a:r>
            <a:endParaRPr lang="en-US" sz="800" dirty="0">
              <a:solidFill>
                <a:schemeClr val="tx1"/>
              </a:solidFill>
            </a:endParaRPr>
          </a:p>
        </p:txBody>
      </p:sp>
      <p:sp>
        <p:nvSpPr>
          <p:cNvPr id="80" name="Rectangle 79"/>
          <p:cNvSpPr/>
          <p:nvPr/>
        </p:nvSpPr>
        <p:spPr>
          <a:xfrm>
            <a:off x="3686135" y="5972453"/>
            <a:ext cx="548548" cy="215444"/>
          </a:xfrm>
          <a:prstGeom prst="rect">
            <a:avLst/>
          </a:prstGeom>
        </p:spPr>
        <p:txBody>
          <a:bodyPr wrap="none">
            <a:spAutoFit/>
          </a:bodyPr>
          <a:lstStyle/>
          <a:p>
            <a:r>
              <a:rPr lang="en-US" sz="800" dirty="0">
                <a:solidFill>
                  <a:schemeClr val="tx1"/>
                </a:solidFill>
              </a:rPr>
              <a:t>ABDEFHI</a:t>
            </a:r>
          </a:p>
        </p:txBody>
      </p:sp>
      <p:sp>
        <p:nvSpPr>
          <p:cNvPr id="81" name="Rectangle 80"/>
          <p:cNvSpPr/>
          <p:nvPr/>
        </p:nvSpPr>
        <p:spPr>
          <a:xfrm>
            <a:off x="7356038" y="4287228"/>
            <a:ext cx="354584" cy="215444"/>
          </a:xfrm>
          <a:prstGeom prst="rect">
            <a:avLst/>
          </a:prstGeom>
        </p:spPr>
        <p:txBody>
          <a:bodyPr wrap="none">
            <a:spAutoFit/>
          </a:bodyPr>
          <a:lstStyle/>
          <a:p>
            <a:r>
              <a:rPr lang="en-US" sz="800" dirty="0">
                <a:solidFill>
                  <a:schemeClr val="tx1"/>
                </a:solidFill>
              </a:rPr>
              <a:t>AFH</a:t>
            </a:r>
          </a:p>
        </p:txBody>
      </p:sp>
      <p:sp>
        <p:nvSpPr>
          <p:cNvPr id="82" name="Rectangle 81"/>
          <p:cNvSpPr/>
          <p:nvPr/>
        </p:nvSpPr>
        <p:spPr>
          <a:xfrm>
            <a:off x="2335456" y="2768353"/>
            <a:ext cx="256802" cy="215444"/>
          </a:xfrm>
          <a:prstGeom prst="rect">
            <a:avLst/>
          </a:prstGeom>
        </p:spPr>
        <p:txBody>
          <a:bodyPr wrap="none">
            <a:spAutoFit/>
          </a:bodyPr>
          <a:lstStyle/>
          <a:p>
            <a:r>
              <a:rPr lang="en-US" sz="800" dirty="0" smtClean="0">
                <a:solidFill>
                  <a:schemeClr val="tx1"/>
                </a:solidFill>
              </a:rPr>
              <a:t>FI</a:t>
            </a:r>
            <a:endParaRPr lang="en-US" sz="800" dirty="0">
              <a:solidFill>
                <a:schemeClr val="tx1"/>
              </a:solidFill>
            </a:endParaRPr>
          </a:p>
        </p:txBody>
      </p:sp>
      <p:sp>
        <p:nvSpPr>
          <p:cNvPr id="83" name="Rectangle 82"/>
          <p:cNvSpPr/>
          <p:nvPr/>
        </p:nvSpPr>
        <p:spPr>
          <a:xfrm>
            <a:off x="2485797" y="4432575"/>
            <a:ext cx="319318" cy="215444"/>
          </a:xfrm>
          <a:prstGeom prst="rect">
            <a:avLst/>
          </a:prstGeom>
        </p:spPr>
        <p:txBody>
          <a:bodyPr wrap="none">
            <a:spAutoFit/>
          </a:bodyPr>
          <a:lstStyle/>
          <a:p>
            <a:r>
              <a:rPr lang="en-US" sz="800" dirty="0">
                <a:solidFill>
                  <a:schemeClr val="tx1"/>
                </a:solidFill>
              </a:rPr>
              <a:t>DFI</a:t>
            </a:r>
          </a:p>
        </p:txBody>
      </p:sp>
      <p:sp>
        <p:nvSpPr>
          <p:cNvPr id="84" name="Rectangle 83"/>
          <p:cNvSpPr/>
          <p:nvPr/>
        </p:nvSpPr>
        <p:spPr>
          <a:xfrm>
            <a:off x="3572507" y="6108750"/>
            <a:ext cx="612668" cy="215444"/>
          </a:xfrm>
          <a:prstGeom prst="rect">
            <a:avLst/>
          </a:prstGeom>
        </p:spPr>
        <p:txBody>
          <a:bodyPr wrap="none">
            <a:spAutoFit/>
          </a:bodyPr>
          <a:lstStyle/>
          <a:p>
            <a:r>
              <a:rPr lang="en-US" sz="800" dirty="0">
                <a:solidFill>
                  <a:schemeClr val="tx1"/>
                </a:solidFill>
              </a:rPr>
              <a:t>ABDEFGHI</a:t>
            </a:r>
          </a:p>
        </p:txBody>
      </p:sp>
      <p:sp>
        <p:nvSpPr>
          <p:cNvPr id="85" name="Rectangle 84"/>
          <p:cNvSpPr/>
          <p:nvPr/>
        </p:nvSpPr>
        <p:spPr>
          <a:xfrm>
            <a:off x="6520663" y="2712914"/>
            <a:ext cx="256802" cy="215444"/>
          </a:xfrm>
          <a:prstGeom prst="rect">
            <a:avLst/>
          </a:prstGeom>
        </p:spPr>
        <p:txBody>
          <a:bodyPr wrap="none">
            <a:spAutoFit/>
          </a:bodyPr>
          <a:lstStyle/>
          <a:p>
            <a:r>
              <a:rPr lang="en-US" sz="800" dirty="0" smtClean="0">
                <a:solidFill>
                  <a:schemeClr val="tx1"/>
                </a:solidFill>
              </a:rPr>
              <a:t>FI</a:t>
            </a:r>
            <a:endParaRPr lang="en-US" sz="800" dirty="0">
              <a:solidFill>
                <a:schemeClr val="tx1"/>
              </a:solidFill>
            </a:endParaRPr>
          </a:p>
        </p:txBody>
      </p:sp>
      <p:sp>
        <p:nvSpPr>
          <p:cNvPr id="86" name="Rectangle 85"/>
          <p:cNvSpPr/>
          <p:nvPr/>
        </p:nvSpPr>
        <p:spPr>
          <a:xfrm>
            <a:off x="6763605" y="4432575"/>
            <a:ext cx="256802" cy="215444"/>
          </a:xfrm>
          <a:prstGeom prst="rect">
            <a:avLst/>
          </a:prstGeom>
        </p:spPr>
        <p:txBody>
          <a:bodyPr wrap="none">
            <a:spAutoFit/>
          </a:bodyPr>
          <a:lstStyle/>
          <a:p>
            <a:r>
              <a:rPr lang="en-US" sz="800" dirty="0" smtClean="0">
                <a:solidFill>
                  <a:schemeClr val="tx1"/>
                </a:solidFill>
              </a:rPr>
              <a:t>FI</a:t>
            </a:r>
            <a:endParaRPr lang="en-US" sz="800" dirty="0">
              <a:solidFill>
                <a:schemeClr val="tx1"/>
              </a:solidFill>
            </a:endParaRPr>
          </a:p>
        </p:txBody>
      </p:sp>
    </p:spTree>
    <p:extLst>
      <p:ext uri="{BB962C8B-B14F-4D97-AF65-F5344CB8AC3E}">
        <p14:creationId xmlns:p14="http://schemas.microsoft.com/office/powerpoint/2010/main" val="725996175"/>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r>
              <a:rPr lang="en-US" smtClean="0"/>
              <a:t> - </a:t>
            </a:r>
            <a:fld id="{45F5BCA6-64CF-432B-B6E7-A7F57C5C42C7}" type="slidenum">
              <a:rPr lang="en-US" smtClean="0"/>
              <a:pPr/>
              <a:t>25</a:t>
            </a:fld>
            <a:r>
              <a:rPr lang="en-US" smtClean="0"/>
              <a:t> -</a:t>
            </a:r>
            <a:endParaRPr lang="en-US"/>
          </a:p>
        </p:txBody>
      </p:sp>
      <p:grpSp>
        <p:nvGrpSpPr>
          <p:cNvPr id="28" name="Group 27"/>
          <p:cNvGrpSpPr/>
          <p:nvPr/>
        </p:nvGrpSpPr>
        <p:grpSpPr>
          <a:xfrm>
            <a:off x="4609935" y="3501832"/>
            <a:ext cx="4152900" cy="1678798"/>
            <a:chOff x="171451" y="1178702"/>
            <a:chExt cx="4152900" cy="1678798"/>
          </a:xfrm>
        </p:grpSpPr>
        <p:graphicFrame>
          <p:nvGraphicFramePr>
            <p:cNvPr id="30" name="Chart 29"/>
            <p:cNvGraphicFramePr/>
            <p:nvPr>
              <p:extLst>
                <p:ext uri="{D42A27DB-BD31-4B8C-83A1-F6EECF244321}">
                  <p14:modId xmlns:p14="http://schemas.microsoft.com/office/powerpoint/2010/main" val="1179659767"/>
                </p:ext>
              </p:extLst>
            </p:nvPr>
          </p:nvGraphicFramePr>
          <p:xfrm>
            <a:off x="171451" y="1339852"/>
            <a:ext cx="4152900" cy="1517648"/>
          </p:xfrm>
          <a:graphic>
            <a:graphicData uri="http://schemas.openxmlformats.org/drawingml/2006/chart">
              <c:chart xmlns:c="http://schemas.openxmlformats.org/drawingml/2006/chart" xmlns:r="http://schemas.openxmlformats.org/officeDocument/2006/relationships" r:id="rId2"/>
            </a:graphicData>
          </a:graphic>
        </p:graphicFrame>
        <p:sp>
          <p:nvSpPr>
            <p:cNvPr id="31" name="TextBox 30"/>
            <p:cNvSpPr txBox="1"/>
            <p:nvPr/>
          </p:nvSpPr>
          <p:spPr>
            <a:xfrm>
              <a:off x="1866860" y="1178702"/>
              <a:ext cx="1847850" cy="276999"/>
            </a:xfrm>
            <a:prstGeom prst="rect">
              <a:avLst/>
            </a:prstGeom>
            <a:noFill/>
          </p:spPr>
          <p:txBody>
            <a:bodyPr wrap="square" rtlCol="0">
              <a:spAutoFit/>
            </a:bodyPr>
            <a:lstStyle/>
            <a:p>
              <a:r>
                <a:rPr lang="en-US" sz="1200" b="1" dirty="0" smtClean="0">
                  <a:solidFill>
                    <a:schemeClr val="tx1"/>
                  </a:solidFill>
                  <a:latin typeface="Arial" panose="020B0604020202020204" pitchFamily="34" charset="0"/>
                  <a:cs typeface="Arial" panose="020B0604020202020204" pitchFamily="34" charset="0"/>
                </a:rPr>
                <a:t>Japan (I)</a:t>
              </a:r>
              <a:endParaRPr lang="en-US" sz="1200" b="1" dirty="0">
                <a:solidFill>
                  <a:schemeClr val="tx1"/>
                </a:solidFill>
                <a:latin typeface="Arial" panose="020B0604020202020204" pitchFamily="34" charset="0"/>
                <a:cs typeface="Arial" panose="020B0604020202020204" pitchFamily="34" charset="0"/>
              </a:endParaRPr>
            </a:p>
          </p:txBody>
        </p:sp>
      </p:grpSp>
      <p:grpSp>
        <p:nvGrpSpPr>
          <p:cNvPr id="14" name="Group 13"/>
          <p:cNvGrpSpPr/>
          <p:nvPr/>
        </p:nvGrpSpPr>
        <p:grpSpPr>
          <a:xfrm>
            <a:off x="171451" y="1621941"/>
            <a:ext cx="4152900" cy="1716898"/>
            <a:chOff x="171451" y="1140602"/>
            <a:chExt cx="4152900" cy="1716898"/>
          </a:xfrm>
        </p:grpSpPr>
        <p:grpSp>
          <p:nvGrpSpPr>
            <p:cNvPr id="7" name="Group 6"/>
            <p:cNvGrpSpPr/>
            <p:nvPr/>
          </p:nvGrpSpPr>
          <p:grpSpPr>
            <a:xfrm>
              <a:off x="171451" y="1140602"/>
              <a:ext cx="4152900" cy="1716898"/>
              <a:chOff x="171451" y="1140602"/>
              <a:chExt cx="4152900" cy="1716898"/>
            </a:xfrm>
          </p:grpSpPr>
          <p:graphicFrame>
            <p:nvGraphicFramePr>
              <p:cNvPr id="4" name="Chart 3"/>
              <p:cNvGraphicFramePr/>
              <p:nvPr>
                <p:extLst>
                  <p:ext uri="{D42A27DB-BD31-4B8C-83A1-F6EECF244321}">
                    <p14:modId xmlns:p14="http://schemas.microsoft.com/office/powerpoint/2010/main" val="2009433394"/>
                  </p:ext>
                </p:extLst>
              </p:nvPr>
            </p:nvGraphicFramePr>
            <p:xfrm>
              <a:off x="171451" y="1339852"/>
              <a:ext cx="4152900" cy="1517648"/>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1866860" y="1140602"/>
                <a:ext cx="1847850" cy="276999"/>
              </a:xfrm>
              <a:prstGeom prst="rect">
                <a:avLst/>
              </a:prstGeom>
              <a:noFill/>
            </p:spPr>
            <p:txBody>
              <a:bodyPr wrap="square" rtlCol="0">
                <a:spAutoFit/>
              </a:bodyPr>
              <a:lstStyle/>
              <a:p>
                <a:r>
                  <a:rPr lang="en-US" sz="1200" b="1" dirty="0" smtClean="0">
                    <a:solidFill>
                      <a:schemeClr val="tx1"/>
                    </a:solidFill>
                    <a:latin typeface="Arial" panose="020B0604020202020204" pitchFamily="34" charset="0"/>
                    <a:cs typeface="Arial" panose="020B0604020202020204" pitchFamily="34" charset="0"/>
                  </a:rPr>
                  <a:t>Netherlands (F)</a:t>
                </a:r>
                <a:endParaRPr lang="en-US" sz="1200" b="1" dirty="0">
                  <a:solidFill>
                    <a:schemeClr val="tx1"/>
                  </a:solidFill>
                  <a:latin typeface="Arial" panose="020B0604020202020204" pitchFamily="34" charset="0"/>
                  <a:cs typeface="Arial" panose="020B0604020202020204" pitchFamily="34" charset="0"/>
                </a:endParaRPr>
              </a:p>
            </p:txBody>
          </p:sp>
        </p:grpSp>
        <p:pic>
          <p:nvPicPr>
            <p:cNvPr id="10" name="Picture 9"/>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574252" y="1140602"/>
              <a:ext cx="292608" cy="292608"/>
            </a:xfrm>
            <a:prstGeom prst="rect">
              <a:avLst/>
            </a:prstGeom>
          </p:spPr>
        </p:pic>
      </p:grpSp>
      <p:grpSp>
        <p:nvGrpSpPr>
          <p:cNvPr id="20" name="Group 19"/>
          <p:cNvGrpSpPr/>
          <p:nvPr/>
        </p:nvGrpSpPr>
        <p:grpSpPr>
          <a:xfrm>
            <a:off x="4566866" y="1621941"/>
            <a:ext cx="4152900" cy="1678798"/>
            <a:chOff x="209551" y="2843474"/>
            <a:chExt cx="4152900" cy="1678798"/>
          </a:xfrm>
        </p:grpSpPr>
        <p:grpSp>
          <p:nvGrpSpPr>
            <p:cNvPr id="8" name="Group 7"/>
            <p:cNvGrpSpPr/>
            <p:nvPr/>
          </p:nvGrpSpPr>
          <p:grpSpPr>
            <a:xfrm>
              <a:off x="209551" y="2843474"/>
              <a:ext cx="4152900" cy="1678798"/>
              <a:chOff x="171451" y="1178702"/>
              <a:chExt cx="4152900" cy="1678798"/>
            </a:xfrm>
          </p:grpSpPr>
          <p:graphicFrame>
            <p:nvGraphicFramePr>
              <p:cNvPr id="9" name="Chart 8"/>
              <p:cNvGraphicFramePr/>
              <p:nvPr>
                <p:extLst>
                  <p:ext uri="{D42A27DB-BD31-4B8C-83A1-F6EECF244321}">
                    <p14:modId xmlns:p14="http://schemas.microsoft.com/office/powerpoint/2010/main" val="910711070"/>
                  </p:ext>
                </p:extLst>
              </p:nvPr>
            </p:nvGraphicFramePr>
            <p:xfrm>
              <a:off x="171451" y="1339852"/>
              <a:ext cx="4152900" cy="1517648"/>
            </p:xfrm>
            <a:graphic>
              <a:graphicData uri="http://schemas.openxmlformats.org/drawingml/2006/chart">
                <c:chart xmlns:c="http://schemas.openxmlformats.org/drawingml/2006/chart" xmlns:r="http://schemas.openxmlformats.org/officeDocument/2006/relationships" r:id="rId5"/>
              </a:graphicData>
            </a:graphic>
          </p:graphicFrame>
          <p:sp>
            <p:nvSpPr>
              <p:cNvPr id="11" name="TextBox 10"/>
              <p:cNvSpPr txBox="1"/>
              <p:nvPr/>
            </p:nvSpPr>
            <p:spPr>
              <a:xfrm>
                <a:off x="1866860" y="1178702"/>
                <a:ext cx="1847850" cy="276999"/>
              </a:xfrm>
              <a:prstGeom prst="rect">
                <a:avLst/>
              </a:prstGeom>
              <a:noFill/>
            </p:spPr>
            <p:txBody>
              <a:bodyPr wrap="square" rtlCol="0">
                <a:spAutoFit/>
              </a:bodyPr>
              <a:lstStyle/>
              <a:p>
                <a:r>
                  <a:rPr lang="en-US" sz="1200" b="1" dirty="0" smtClean="0">
                    <a:solidFill>
                      <a:schemeClr val="tx1"/>
                    </a:solidFill>
                    <a:latin typeface="Arial" panose="020B0604020202020204" pitchFamily="34" charset="0"/>
                    <a:cs typeface="Arial" panose="020B0604020202020204" pitchFamily="34" charset="0"/>
                  </a:rPr>
                  <a:t>Australia (H)</a:t>
                </a:r>
                <a:endParaRPr lang="en-US" sz="1200" b="1" dirty="0">
                  <a:solidFill>
                    <a:schemeClr val="tx1"/>
                  </a:solidFill>
                  <a:latin typeface="Arial" panose="020B0604020202020204" pitchFamily="34" charset="0"/>
                  <a:cs typeface="Arial" panose="020B0604020202020204" pitchFamily="34" charset="0"/>
                </a:endParaRPr>
              </a:p>
            </p:txBody>
          </p:sp>
        </p:grpSp>
        <p:pic>
          <p:nvPicPr>
            <p:cNvPr id="16" name="Picture 15"/>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622622" y="2843474"/>
              <a:ext cx="292608" cy="292608"/>
            </a:xfrm>
            <a:prstGeom prst="rect">
              <a:avLst/>
            </a:prstGeom>
          </p:spPr>
        </p:pic>
      </p:grpSp>
      <p:grpSp>
        <p:nvGrpSpPr>
          <p:cNvPr id="29" name="Group 28"/>
          <p:cNvGrpSpPr/>
          <p:nvPr/>
        </p:nvGrpSpPr>
        <p:grpSpPr>
          <a:xfrm>
            <a:off x="233322" y="3491709"/>
            <a:ext cx="4152900" cy="1686603"/>
            <a:chOff x="233322" y="3491709"/>
            <a:chExt cx="4152900" cy="1686603"/>
          </a:xfrm>
        </p:grpSpPr>
        <p:grpSp>
          <p:nvGrpSpPr>
            <p:cNvPr id="15" name="Group 14"/>
            <p:cNvGrpSpPr/>
            <p:nvPr/>
          </p:nvGrpSpPr>
          <p:grpSpPr>
            <a:xfrm>
              <a:off x="233322" y="3499514"/>
              <a:ext cx="4152900" cy="1678798"/>
              <a:chOff x="171451" y="1178702"/>
              <a:chExt cx="4152900" cy="1678798"/>
            </a:xfrm>
          </p:grpSpPr>
          <p:graphicFrame>
            <p:nvGraphicFramePr>
              <p:cNvPr id="17" name="Chart 16"/>
              <p:cNvGraphicFramePr/>
              <p:nvPr>
                <p:extLst>
                  <p:ext uri="{D42A27DB-BD31-4B8C-83A1-F6EECF244321}">
                    <p14:modId xmlns:p14="http://schemas.microsoft.com/office/powerpoint/2010/main" val="3527751455"/>
                  </p:ext>
                </p:extLst>
              </p:nvPr>
            </p:nvGraphicFramePr>
            <p:xfrm>
              <a:off x="171451" y="1339852"/>
              <a:ext cx="4152900" cy="1517648"/>
            </p:xfrm>
            <a:graphic>
              <a:graphicData uri="http://schemas.openxmlformats.org/drawingml/2006/chart">
                <c:chart xmlns:c="http://schemas.openxmlformats.org/drawingml/2006/chart" xmlns:r="http://schemas.openxmlformats.org/officeDocument/2006/relationships" r:id="rId7"/>
              </a:graphicData>
            </a:graphic>
          </p:graphicFrame>
          <p:sp>
            <p:nvSpPr>
              <p:cNvPr id="18" name="TextBox 17"/>
              <p:cNvSpPr txBox="1"/>
              <p:nvPr/>
            </p:nvSpPr>
            <p:spPr>
              <a:xfrm>
                <a:off x="1866860" y="1178702"/>
                <a:ext cx="1847850" cy="276999"/>
              </a:xfrm>
              <a:prstGeom prst="rect">
                <a:avLst/>
              </a:prstGeom>
              <a:noFill/>
            </p:spPr>
            <p:txBody>
              <a:bodyPr wrap="square" rtlCol="0">
                <a:spAutoFit/>
              </a:bodyPr>
              <a:lstStyle/>
              <a:p>
                <a:r>
                  <a:rPr lang="en-US" sz="1200" b="1" dirty="0" smtClean="0">
                    <a:solidFill>
                      <a:schemeClr val="tx1"/>
                    </a:solidFill>
                    <a:latin typeface="Arial" panose="020B0604020202020204" pitchFamily="34" charset="0"/>
                    <a:cs typeface="Arial" panose="020B0604020202020204" pitchFamily="34" charset="0"/>
                  </a:rPr>
                  <a:t>Thailand (G)</a:t>
                </a:r>
                <a:endParaRPr lang="en-US" sz="1200" b="1" dirty="0">
                  <a:solidFill>
                    <a:schemeClr val="tx1"/>
                  </a:solidFill>
                  <a:latin typeface="Arial" panose="020B0604020202020204" pitchFamily="34" charset="0"/>
                  <a:cs typeface="Arial" panose="020B0604020202020204" pitchFamily="34" charset="0"/>
                </a:endParaRPr>
              </a:p>
            </p:txBody>
          </p:sp>
        </p:grpSp>
        <p:pic>
          <p:nvPicPr>
            <p:cNvPr id="27" name="Picture 26"/>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636123" y="3491709"/>
              <a:ext cx="292608" cy="292608"/>
            </a:xfrm>
            <a:prstGeom prst="rect">
              <a:avLst/>
            </a:prstGeom>
          </p:spPr>
        </p:pic>
      </p:grpSp>
      <p:pic>
        <p:nvPicPr>
          <p:cNvPr id="34" name="Picture 33"/>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6012736" y="3501832"/>
            <a:ext cx="292608" cy="292608"/>
          </a:xfrm>
          <a:prstGeom prst="rect">
            <a:avLst/>
          </a:prstGeom>
        </p:spPr>
      </p:pic>
      <p:sp>
        <p:nvSpPr>
          <p:cNvPr id="26" name="Title 1"/>
          <p:cNvSpPr>
            <a:spLocks noGrp="1"/>
          </p:cNvSpPr>
          <p:nvPr>
            <p:ph type="title"/>
          </p:nvPr>
        </p:nvSpPr>
        <p:spPr>
          <a:xfrm>
            <a:off x="139147" y="139465"/>
            <a:ext cx="8933291" cy="1143000"/>
          </a:xfrm>
        </p:spPr>
        <p:txBody>
          <a:bodyPr anchor="t"/>
          <a:lstStyle/>
          <a:p>
            <a:r>
              <a:rPr lang="en-US" sz="2800" dirty="0" smtClean="0"/>
              <a:t>Personal Concern for Various Medical Conditions</a:t>
            </a:r>
            <a:endParaRPr lang="en-US" sz="2800" dirty="0"/>
          </a:p>
        </p:txBody>
      </p:sp>
      <p:sp>
        <p:nvSpPr>
          <p:cNvPr id="32" name="TextBox 31"/>
          <p:cNvSpPr txBox="1"/>
          <p:nvPr/>
        </p:nvSpPr>
        <p:spPr>
          <a:xfrm>
            <a:off x="1657047" y="731523"/>
            <a:ext cx="6008018" cy="615553"/>
          </a:xfrm>
          <a:prstGeom prst="rect">
            <a:avLst/>
          </a:prstGeom>
          <a:noFill/>
        </p:spPr>
        <p:txBody>
          <a:bodyPr wrap="square" rtlCol="0">
            <a:spAutoFit/>
          </a:bodyPr>
          <a:lstStyle/>
          <a:p>
            <a:pPr algn="ctr"/>
            <a:r>
              <a:rPr lang="en-US" dirty="0" smtClean="0">
                <a:solidFill>
                  <a:schemeClr val="tx1"/>
                </a:solidFill>
                <a:latin typeface="Arial" panose="020B0604020202020204" pitchFamily="34" charset="0"/>
                <a:cs typeface="Arial" panose="020B0604020202020204" pitchFamily="34" charset="0"/>
              </a:rPr>
              <a:t>Among Adults 18+ Aware of Condition</a:t>
            </a:r>
          </a:p>
          <a:p>
            <a:pPr algn="ctr"/>
            <a:r>
              <a:rPr lang="en-US" sz="1600" i="1" dirty="0">
                <a:solidFill>
                  <a:schemeClr val="tx1"/>
                </a:solidFill>
                <a:latin typeface="Arial" panose="020B0604020202020204" pitchFamily="34" charset="0"/>
                <a:cs typeface="Arial" panose="020B0604020202020204" pitchFamily="34" charset="0"/>
              </a:rPr>
              <a:t>Top 2 Box </a:t>
            </a:r>
            <a:r>
              <a:rPr lang="en-US" sz="1600" i="1" dirty="0" smtClean="0">
                <a:solidFill>
                  <a:schemeClr val="tx1"/>
                </a:solidFill>
                <a:latin typeface="Arial" panose="020B0604020202020204" pitchFamily="34" charset="0"/>
                <a:cs typeface="Arial" panose="020B0604020202020204" pitchFamily="34" charset="0"/>
              </a:rPr>
              <a:t>Results</a:t>
            </a:r>
            <a:endParaRPr lang="en-US" sz="1600" i="1" dirty="0">
              <a:solidFill>
                <a:schemeClr val="tx1"/>
              </a:solidFill>
              <a:latin typeface="Arial" panose="020B0604020202020204" pitchFamily="34" charset="0"/>
              <a:cs typeface="Arial" panose="020B0604020202020204" pitchFamily="34" charset="0"/>
            </a:endParaRPr>
          </a:p>
        </p:txBody>
      </p:sp>
      <p:sp>
        <p:nvSpPr>
          <p:cNvPr id="33" name="Rectangle 32"/>
          <p:cNvSpPr/>
          <p:nvPr/>
        </p:nvSpPr>
        <p:spPr>
          <a:xfrm>
            <a:off x="83490" y="6290365"/>
            <a:ext cx="7366882" cy="461665"/>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Respondents aware of condition at Q1.</a:t>
            </a:r>
          </a:p>
          <a:p>
            <a:r>
              <a:rPr lang="en-US" sz="800" dirty="0">
                <a:solidFill>
                  <a:schemeClr val="tx1"/>
                </a:solidFill>
                <a:latin typeface="Arial" panose="020B0604020202020204" pitchFamily="34" charset="0"/>
                <a:cs typeface="Arial" panose="020B0604020202020204" pitchFamily="34" charset="0"/>
              </a:rPr>
              <a:t>Q2.  On a scale of 1 to 5, how concerned are you about each of these medical conditions?  </a:t>
            </a:r>
            <a:r>
              <a:rPr lang="en-US" sz="800" dirty="0" smtClean="0">
                <a:solidFill>
                  <a:schemeClr val="tx1"/>
                </a:solidFill>
                <a:latin typeface="Arial" panose="020B0604020202020204" pitchFamily="34" charset="0"/>
                <a:cs typeface="Arial" panose="020B0604020202020204" pitchFamily="34" charset="0"/>
              </a:rPr>
              <a:t/>
            </a:r>
            <a:br>
              <a:rPr lang="en-US" sz="800" dirty="0" smtClean="0">
                <a:solidFill>
                  <a:schemeClr val="tx1"/>
                </a:solidFill>
                <a:latin typeface="Arial" panose="020B0604020202020204" pitchFamily="34" charset="0"/>
                <a:cs typeface="Arial" panose="020B0604020202020204" pitchFamily="34" charset="0"/>
              </a:rPr>
            </a:br>
            <a:r>
              <a:rPr lang="en-US" sz="800" dirty="0" smtClean="0">
                <a:solidFill>
                  <a:schemeClr val="tx1"/>
                </a:solidFill>
                <a:latin typeface="Arial" panose="020B0604020202020204" pitchFamily="34" charset="0"/>
                <a:cs typeface="Arial" panose="020B0604020202020204" pitchFamily="34" charset="0"/>
              </a:rPr>
              <a:t>(</a:t>
            </a:r>
            <a:r>
              <a:rPr lang="en-US" sz="800" dirty="0">
                <a:solidFill>
                  <a:schemeClr val="tx1"/>
                </a:solidFill>
                <a:latin typeface="Arial" panose="020B0604020202020204" pitchFamily="34" charset="0"/>
                <a:cs typeface="Arial" panose="020B0604020202020204" pitchFamily="34" charset="0"/>
              </a:rPr>
              <a:t>Where 1 is not at all concerned and 5 is extremely concerned about risk to your health.) </a:t>
            </a:r>
          </a:p>
        </p:txBody>
      </p:sp>
      <p:grpSp>
        <p:nvGrpSpPr>
          <p:cNvPr id="37" name="Group 36"/>
          <p:cNvGrpSpPr/>
          <p:nvPr/>
        </p:nvGrpSpPr>
        <p:grpSpPr>
          <a:xfrm>
            <a:off x="3278995" y="5741538"/>
            <a:ext cx="2715264" cy="369332"/>
            <a:chOff x="3398983" y="5762931"/>
            <a:chExt cx="2715264" cy="369332"/>
          </a:xfrm>
        </p:grpSpPr>
        <p:sp>
          <p:nvSpPr>
            <p:cNvPr id="38" name="Oval 37"/>
            <p:cNvSpPr/>
            <p:nvPr/>
          </p:nvSpPr>
          <p:spPr>
            <a:xfrm>
              <a:off x="4459351" y="5793070"/>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2</a:t>
              </a:r>
            </a:p>
          </p:txBody>
        </p:sp>
        <p:sp>
          <p:nvSpPr>
            <p:cNvPr id="39" name="Oval 38"/>
            <p:cNvSpPr/>
            <p:nvPr/>
          </p:nvSpPr>
          <p:spPr>
            <a:xfrm>
              <a:off x="4676227" y="5793070"/>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40" name="TextBox 39"/>
            <p:cNvSpPr txBox="1"/>
            <p:nvPr/>
          </p:nvSpPr>
          <p:spPr>
            <a:xfrm>
              <a:off x="3398983" y="5762931"/>
              <a:ext cx="787395" cy="369332"/>
            </a:xfrm>
            <a:prstGeom prst="rect">
              <a:avLst/>
            </a:prstGeom>
            <a:noFill/>
          </p:spPr>
          <p:txBody>
            <a:bodyPr wrap="none" rtlCol="0">
              <a:spAutoFit/>
            </a:bodyPr>
            <a:lstStyle/>
            <a:p>
              <a:pPr algn="r" fontAlgn="base">
                <a:spcBef>
                  <a:spcPct val="0"/>
                </a:spcBef>
                <a:spcAft>
                  <a:spcPct val="0"/>
                </a:spcAft>
              </a:pPr>
              <a:r>
                <a:rPr lang="en-US" sz="900" b="1" i="1" dirty="0" smtClean="0">
                  <a:solidFill>
                    <a:srgbClr val="000000"/>
                  </a:solidFill>
                  <a:latin typeface="Arial" panose="020B0604020202020204" pitchFamily="34" charset="0"/>
                  <a:cs typeface="Arial" panose="020B0604020202020204" pitchFamily="34" charset="0"/>
                </a:rPr>
                <a:t>Not at All </a:t>
              </a:r>
              <a:br>
                <a:rPr lang="en-US" sz="900" b="1" i="1" dirty="0" smtClean="0">
                  <a:solidFill>
                    <a:srgbClr val="000000"/>
                  </a:solidFill>
                  <a:latin typeface="Arial" panose="020B0604020202020204" pitchFamily="34" charset="0"/>
                  <a:cs typeface="Arial" panose="020B0604020202020204" pitchFamily="34" charset="0"/>
                </a:rPr>
              </a:br>
              <a:r>
                <a:rPr lang="en-US" sz="900" b="1" i="1" dirty="0" smtClean="0">
                  <a:solidFill>
                    <a:srgbClr val="000000"/>
                  </a:solidFill>
                  <a:latin typeface="Arial" panose="020B0604020202020204" pitchFamily="34" charset="0"/>
                  <a:cs typeface="Arial" panose="020B0604020202020204" pitchFamily="34" charset="0"/>
                </a:rPr>
                <a:t>Concerned</a:t>
              </a:r>
            </a:p>
          </p:txBody>
        </p:sp>
        <p:sp>
          <p:nvSpPr>
            <p:cNvPr id="41" name="TextBox 40"/>
            <p:cNvSpPr txBox="1"/>
            <p:nvPr/>
          </p:nvSpPr>
          <p:spPr>
            <a:xfrm>
              <a:off x="5326852" y="5762931"/>
              <a:ext cx="787395" cy="369332"/>
            </a:xfrm>
            <a:prstGeom prst="rect">
              <a:avLst/>
            </a:prstGeom>
            <a:noFill/>
          </p:spPr>
          <p:txBody>
            <a:bodyPr wrap="none" rtlCol="0">
              <a:spAutoFit/>
            </a:bodyPr>
            <a:lstStyle/>
            <a:p>
              <a:pPr fontAlgn="base">
                <a:spcBef>
                  <a:spcPct val="0"/>
                </a:spcBef>
                <a:spcAft>
                  <a:spcPct val="0"/>
                </a:spcAft>
              </a:pPr>
              <a:r>
                <a:rPr lang="en-US" sz="900" b="1" i="1" dirty="0" smtClean="0">
                  <a:solidFill>
                    <a:srgbClr val="000000"/>
                  </a:solidFill>
                  <a:latin typeface="Arial" panose="020B0604020202020204" pitchFamily="34" charset="0"/>
                  <a:cs typeface="Arial" panose="020B0604020202020204" pitchFamily="34" charset="0"/>
                </a:rPr>
                <a:t>Extremely</a:t>
              </a:r>
              <a:br>
                <a:rPr lang="en-US" sz="900" b="1" i="1" dirty="0" smtClean="0">
                  <a:solidFill>
                    <a:srgbClr val="000000"/>
                  </a:solidFill>
                  <a:latin typeface="Arial" panose="020B0604020202020204" pitchFamily="34" charset="0"/>
                  <a:cs typeface="Arial" panose="020B0604020202020204" pitchFamily="34" charset="0"/>
                </a:rPr>
              </a:br>
              <a:r>
                <a:rPr lang="en-US" sz="900" b="1" i="1" dirty="0" smtClean="0">
                  <a:solidFill>
                    <a:srgbClr val="000000"/>
                  </a:solidFill>
                  <a:latin typeface="Arial" panose="020B0604020202020204" pitchFamily="34" charset="0"/>
                  <a:cs typeface="Arial" panose="020B0604020202020204" pitchFamily="34" charset="0"/>
                </a:rPr>
                <a:t>Concerned</a:t>
              </a:r>
            </a:p>
          </p:txBody>
        </p:sp>
        <p:sp>
          <p:nvSpPr>
            <p:cNvPr id="42" name="Oval 41"/>
            <p:cNvSpPr/>
            <p:nvPr/>
          </p:nvSpPr>
          <p:spPr>
            <a:xfrm>
              <a:off x="4242475" y="5793070"/>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1</a:t>
              </a:r>
            </a:p>
          </p:txBody>
        </p:sp>
        <p:sp>
          <p:nvSpPr>
            <p:cNvPr id="43" name="Oval 42"/>
            <p:cNvSpPr/>
            <p:nvPr/>
          </p:nvSpPr>
          <p:spPr>
            <a:xfrm>
              <a:off x="4893103" y="5793070"/>
              <a:ext cx="172026" cy="170554"/>
            </a:xfrm>
            <a:prstGeom prst="ellipse">
              <a:avLst/>
            </a:prstGeom>
            <a:solidFill>
              <a:schemeClr val="accent1"/>
            </a:solidFill>
            <a:ln/>
          </p:spPr>
          <p:style>
            <a:lnRef idx="1">
              <a:schemeClr val="accent2"/>
            </a:lnRef>
            <a:fillRef idx="3">
              <a:schemeClr val="accent2"/>
            </a:fillRef>
            <a:effectRef idx="2">
              <a:schemeClr val="accent2"/>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4</a:t>
              </a:r>
            </a:p>
          </p:txBody>
        </p:sp>
        <p:sp>
          <p:nvSpPr>
            <p:cNvPr id="44" name="Oval 43"/>
            <p:cNvSpPr/>
            <p:nvPr/>
          </p:nvSpPr>
          <p:spPr>
            <a:xfrm>
              <a:off x="5109979" y="5793070"/>
              <a:ext cx="172026" cy="170554"/>
            </a:xfrm>
            <a:prstGeom prst="ellipse">
              <a:avLst/>
            </a:prstGeom>
            <a:solidFill>
              <a:schemeClr val="accent1"/>
            </a:solidFill>
            <a:ln/>
          </p:spPr>
          <p:style>
            <a:lnRef idx="1">
              <a:schemeClr val="accent2"/>
            </a:lnRef>
            <a:fillRef idx="3">
              <a:schemeClr val="accent2"/>
            </a:fillRef>
            <a:effectRef idx="2">
              <a:schemeClr val="accent2"/>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5</a:t>
              </a:r>
            </a:p>
          </p:txBody>
        </p:sp>
      </p:grpSp>
      <p:sp>
        <p:nvSpPr>
          <p:cNvPr id="45" name="Rectangle 44"/>
          <p:cNvSpPr/>
          <p:nvPr/>
        </p:nvSpPr>
        <p:spPr>
          <a:xfrm>
            <a:off x="3390948" y="5402984"/>
            <a:ext cx="2502608" cy="338554"/>
          </a:xfrm>
          <a:prstGeom prst="rect">
            <a:avLst/>
          </a:prstGeom>
        </p:spPr>
        <p:txBody>
          <a:bodyPr wrap="none">
            <a:spAutoFit/>
          </a:bodyPr>
          <a:lstStyle/>
          <a:p>
            <a:pPr algn="ctr"/>
            <a:r>
              <a:rPr lang="en-US" sz="800" b="1" i="1" dirty="0" smtClean="0">
                <a:solidFill>
                  <a:schemeClr val="tx1"/>
                </a:solidFill>
                <a:latin typeface="Arial" panose="020B0604020202020204" pitchFamily="34" charset="0"/>
                <a:cs typeface="Arial" panose="020B0604020202020204" pitchFamily="34" charset="0"/>
              </a:rPr>
              <a:t>Percentage represents “Top </a:t>
            </a:r>
            <a:r>
              <a:rPr lang="en-US" sz="800" b="1" i="1" dirty="0">
                <a:solidFill>
                  <a:schemeClr val="tx1"/>
                </a:solidFill>
                <a:latin typeface="Arial" panose="020B0604020202020204" pitchFamily="34" charset="0"/>
                <a:cs typeface="Arial" panose="020B0604020202020204" pitchFamily="34" charset="0"/>
              </a:rPr>
              <a:t>2 Box </a:t>
            </a:r>
            <a:r>
              <a:rPr lang="en-US" sz="800" b="1" i="1" dirty="0" smtClean="0">
                <a:solidFill>
                  <a:schemeClr val="tx1"/>
                </a:solidFill>
                <a:latin typeface="Arial" panose="020B0604020202020204" pitchFamily="34" charset="0"/>
                <a:cs typeface="Arial" panose="020B0604020202020204" pitchFamily="34" charset="0"/>
              </a:rPr>
              <a:t>Score”</a:t>
            </a:r>
          </a:p>
          <a:p>
            <a:pPr algn="ctr"/>
            <a:r>
              <a:rPr lang="en-US" sz="800" b="1" i="1" dirty="0" smtClean="0">
                <a:solidFill>
                  <a:schemeClr val="tx1"/>
                </a:solidFill>
                <a:latin typeface="Arial" panose="020B0604020202020204" pitchFamily="34" charset="0"/>
                <a:cs typeface="Arial" panose="020B0604020202020204" pitchFamily="34" charset="0"/>
              </a:rPr>
              <a:t> the percent of respondents that selected 4 or 5</a:t>
            </a:r>
            <a:endParaRPr lang="en-US" sz="800" b="1" dirty="0">
              <a:solidFill>
                <a:schemeClr val="tx1"/>
              </a:solidFill>
              <a:latin typeface="Arial" panose="020B0604020202020204" pitchFamily="34" charset="0"/>
              <a:cs typeface="Arial" panose="020B0604020202020204" pitchFamily="34" charset="0"/>
            </a:endParaRPr>
          </a:p>
        </p:txBody>
      </p:sp>
      <p:sp>
        <p:nvSpPr>
          <p:cNvPr id="2" name="Rectangle 1"/>
          <p:cNvSpPr/>
          <p:nvPr/>
        </p:nvSpPr>
        <p:spPr>
          <a:xfrm>
            <a:off x="3876828" y="3755742"/>
            <a:ext cx="548548" cy="215444"/>
          </a:xfrm>
          <a:prstGeom prst="rect">
            <a:avLst/>
          </a:prstGeom>
        </p:spPr>
        <p:txBody>
          <a:bodyPr wrap="none">
            <a:spAutoFit/>
          </a:bodyPr>
          <a:lstStyle/>
          <a:p>
            <a:r>
              <a:rPr lang="en-US" sz="800" dirty="0">
                <a:solidFill>
                  <a:schemeClr val="tx1"/>
                </a:solidFill>
              </a:rPr>
              <a:t>ABDEFHI</a:t>
            </a:r>
          </a:p>
        </p:txBody>
      </p:sp>
      <p:sp>
        <p:nvSpPr>
          <p:cNvPr id="36" name="Rectangle 35"/>
          <p:cNvSpPr/>
          <p:nvPr/>
        </p:nvSpPr>
        <p:spPr>
          <a:xfrm>
            <a:off x="7934478" y="1876204"/>
            <a:ext cx="256802" cy="215444"/>
          </a:xfrm>
          <a:prstGeom prst="rect">
            <a:avLst/>
          </a:prstGeom>
        </p:spPr>
        <p:txBody>
          <a:bodyPr wrap="none">
            <a:spAutoFit/>
          </a:bodyPr>
          <a:lstStyle/>
          <a:p>
            <a:r>
              <a:rPr lang="en-US" sz="800" dirty="0" smtClean="0">
                <a:solidFill>
                  <a:schemeClr val="tx1"/>
                </a:solidFill>
              </a:rPr>
              <a:t>FI</a:t>
            </a:r>
            <a:endParaRPr lang="en-US" sz="800" dirty="0">
              <a:solidFill>
                <a:schemeClr val="tx1"/>
              </a:solidFill>
            </a:endParaRPr>
          </a:p>
        </p:txBody>
      </p:sp>
      <p:sp>
        <p:nvSpPr>
          <p:cNvPr id="46" name="Rectangle 45"/>
          <p:cNvSpPr/>
          <p:nvPr/>
        </p:nvSpPr>
        <p:spPr>
          <a:xfrm>
            <a:off x="7508089" y="3746217"/>
            <a:ext cx="256802" cy="215444"/>
          </a:xfrm>
          <a:prstGeom prst="rect">
            <a:avLst/>
          </a:prstGeom>
        </p:spPr>
        <p:txBody>
          <a:bodyPr wrap="none">
            <a:spAutoFit/>
          </a:bodyPr>
          <a:lstStyle/>
          <a:p>
            <a:r>
              <a:rPr lang="en-US" sz="800" dirty="0" smtClean="0">
                <a:solidFill>
                  <a:schemeClr val="tx1"/>
                </a:solidFill>
              </a:rPr>
              <a:t>FI</a:t>
            </a:r>
            <a:endParaRPr lang="en-US" sz="800" dirty="0">
              <a:solidFill>
                <a:schemeClr val="tx1"/>
              </a:solidFill>
            </a:endParaRPr>
          </a:p>
        </p:txBody>
      </p:sp>
      <p:sp>
        <p:nvSpPr>
          <p:cNvPr id="47" name="Rectangle 46"/>
          <p:cNvSpPr/>
          <p:nvPr/>
        </p:nvSpPr>
        <p:spPr>
          <a:xfrm>
            <a:off x="4188188" y="3894247"/>
            <a:ext cx="603050" cy="215444"/>
          </a:xfrm>
          <a:prstGeom prst="rect">
            <a:avLst/>
          </a:prstGeom>
        </p:spPr>
        <p:txBody>
          <a:bodyPr wrap="none">
            <a:spAutoFit/>
          </a:bodyPr>
          <a:lstStyle/>
          <a:p>
            <a:r>
              <a:rPr lang="en-US" sz="800" dirty="0">
                <a:solidFill>
                  <a:schemeClr val="tx1"/>
                </a:solidFill>
              </a:rPr>
              <a:t>ABCDEFHI</a:t>
            </a:r>
          </a:p>
        </p:txBody>
      </p:sp>
      <p:sp>
        <p:nvSpPr>
          <p:cNvPr id="48" name="Rectangle 47"/>
          <p:cNvSpPr/>
          <p:nvPr/>
        </p:nvSpPr>
        <p:spPr>
          <a:xfrm>
            <a:off x="7851669" y="2013970"/>
            <a:ext cx="280846" cy="215444"/>
          </a:xfrm>
          <a:prstGeom prst="rect">
            <a:avLst/>
          </a:prstGeom>
        </p:spPr>
        <p:txBody>
          <a:bodyPr wrap="none">
            <a:spAutoFit/>
          </a:bodyPr>
          <a:lstStyle/>
          <a:p>
            <a:r>
              <a:rPr lang="en-US" sz="800" dirty="0" smtClean="0">
                <a:solidFill>
                  <a:schemeClr val="tx1"/>
                </a:solidFill>
              </a:rPr>
              <a:t>EF</a:t>
            </a:r>
            <a:endParaRPr lang="en-US" sz="800" dirty="0">
              <a:solidFill>
                <a:schemeClr val="tx1"/>
              </a:solidFill>
            </a:endParaRPr>
          </a:p>
        </p:txBody>
      </p:sp>
      <p:sp>
        <p:nvSpPr>
          <p:cNvPr id="49" name="Rectangle 48"/>
          <p:cNvSpPr/>
          <p:nvPr/>
        </p:nvSpPr>
        <p:spPr>
          <a:xfrm>
            <a:off x="7711246" y="3903772"/>
            <a:ext cx="231154" cy="215444"/>
          </a:xfrm>
          <a:prstGeom prst="rect">
            <a:avLst/>
          </a:prstGeom>
        </p:spPr>
        <p:txBody>
          <a:bodyPr wrap="none">
            <a:spAutoFit/>
          </a:bodyPr>
          <a:lstStyle/>
          <a:p>
            <a:r>
              <a:rPr lang="en-US" sz="800" dirty="0" smtClean="0">
                <a:solidFill>
                  <a:schemeClr val="tx1"/>
                </a:solidFill>
              </a:rPr>
              <a:t>F</a:t>
            </a:r>
            <a:endParaRPr lang="en-US" sz="800" dirty="0">
              <a:solidFill>
                <a:schemeClr val="tx1"/>
              </a:solidFill>
            </a:endParaRPr>
          </a:p>
        </p:txBody>
      </p:sp>
      <p:sp>
        <p:nvSpPr>
          <p:cNvPr id="50" name="Rectangle 49"/>
          <p:cNvSpPr/>
          <p:nvPr/>
        </p:nvSpPr>
        <p:spPr>
          <a:xfrm>
            <a:off x="3713195" y="4034960"/>
            <a:ext cx="548548" cy="215444"/>
          </a:xfrm>
          <a:prstGeom prst="rect">
            <a:avLst/>
          </a:prstGeom>
        </p:spPr>
        <p:txBody>
          <a:bodyPr wrap="none">
            <a:spAutoFit/>
          </a:bodyPr>
          <a:lstStyle/>
          <a:p>
            <a:r>
              <a:rPr lang="en-US" sz="800" dirty="0">
                <a:solidFill>
                  <a:schemeClr val="tx1"/>
                </a:solidFill>
              </a:rPr>
              <a:t>ABDEFHI</a:t>
            </a:r>
          </a:p>
        </p:txBody>
      </p:sp>
      <p:sp>
        <p:nvSpPr>
          <p:cNvPr id="51" name="Rectangle 50"/>
          <p:cNvSpPr/>
          <p:nvPr/>
        </p:nvSpPr>
        <p:spPr>
          <a:xfrm>
            <a:off x="7932875" y="2140742"/>
            <a:ext cx="306494" cy="215444"/>
          </a:xfrm>
          <a:prstGeom prst="rect">
            <a:avLst/>
          </a:prstGeom>
        </p:spPr>
        <p:txBody>
          <a:bodyPr wrap="none">
            <a:spAutoFit/>
          </a:bodyPr>
          <a:lstStyle/>
          <a:p>
            <a:r>
              <a:rPr lang="en-US" sz="800" dirty="0">
                <a:solidFill>
                  <a:schemeClr val="tx1"/>
                </a:solidFill>
              </a:rPr>
              <a:t>EFI</a:t>
            </a:r>
          </a:p>
        </p:txBody>
      </p:sp>
      <p:sp>
        <p:nvSpPr>
          <p:cNvPr id="52" name="Rectangle 51"/>
          <p:cNvSpPr/>
          <p:nvPr/>
        </p:nvSpPr>
        <p:spPr>
          <a:xfrm>
            <a:off x="7453973" y="4034960"/>
            <a:ext cx="231154" cy="215444"/>
          </a:xfrm>
          <a:prstGeom prst="rect">
            <a:avLst/>
          </a:prstGeom>
        </p:spPr>
        <p:txBody>
          <a:bodyPr wrap="none">
            <a:spAutoFit/>
          </a:bodyPr>
          <a:lstStyle/>
          <a:p>
            <a:r>
              <a:rPr lang="en-US" sz="800" dirty="0" smtClean="0">
                <a:solidFill>
                  <a:schemeClr val="tx1"/>
                </a:solidFill>
              </a:rPr>
              <a:t>F</a:t>
            </a:r>
            <a:endParaRPr lang="en-US" sz="800" dirty="0">
              <a:solidFill>
                <a:schemeClr val="tx1"/>
              </a:solidFill>
            </a:endParaRPr>
          </a:p>
        </p:txBody>
      </p:sp>
      <p:sp>
        <p:nvSpPr>
          <p:cNvPr id="53" name="Rectangle 52"/>
          <p:cNvSpPr/>
          <p:nvPr/>
        </p:nvSpPr>
        <p:spPr>
          <a:xfrm>
            <a:off x="4026989" y="4154461"/>
            <a:ext cx="548548" cy="215444"/>
          </a:xfrm>
          <a:prstGeom prst="rect">
            <a:avLst/>
          </a:prstGeom>
        </p:spPr>
        <p:txBody>
          <a:bodyPr wrap="none">
            <a:spAutoFit/>
          </a:bodyPr>
          <a:lstStyle/>
          <a:p>
            <a:r>
              <a:rPr lang="en-US" sz="800" dirty="0">
                <a:solidFill>
                  <a:schemeClr val="tx1"/>
                </a:solidFill>
              </a:rPr>
              <a:t>ABDEFHI</a:t>
            </a:r>
          </a:p>
        </p:txBody>
      </p:sp>
      <p:sp>
        <p:nvSpPr>
          <p:cNvPr id="54" name="Rectangle 53"/>
          <p:cNvSpPr/>
          <p:nvPr/>
        </p:nvSpPr>
        <p:spPr>
          <a:xfrm>
            <a:off x="8096044" y="2286564"/>
            <a:ext cx="231154" cy="215444"/>
          </a:xfrm>
          <a:prstGeom prst="rect">
            <a:avLst/>
          </a:prstGeom>
        </p:spPr>
        <p:txBody>
          <a:bodyPr wrap="none">
            <a:spAutoFit/>
          </a:bodyPr>
          <a:lstStyle/>
          <a:p>
            <a:r>
              <a:rPr lang="en-US" sz="800" dirty="0" smtClean="0">
                <a:solidFill>
                  <a:schemeClr val="tx1"/>
                </a:solidFill>
              </a:rPr>
              <a:t>F</a:t>
            </a:r>
            <a:endParaRPr lang="en-US" sz="800" dirty="0">
              <a:solidFill>
                <a:schemeClr val="tx1"/>
              </a:solidFill>
            </a:endParaRPr>
          </a:p>
        </p:txBody>
      </p:sp>
      <p:sp>
        <p:nvSpPr>
          <p:cNvPr id="55" name="Rectangle 54"/>
          <p:cNvSpPr/>
          <p:nvPr/>
        </p:nvSpPr>
        <p:spPr>
          <a:xfrm>
            <a:off x="3991416" y="4310685"/>
            <a:ext cx="548548" cy="215444"/>
          </a:xfrm>
          <a:prstGeom prst="rect">
            <a:avLst/>
          </a:prstGeom>
        </p:spPr>
        <p:txBody>
          <a:bodyPr wrap="none">
            <a:spAutoFit/>
          </a:bodyPr>
          <a:lstStyle/>
          <a:p>
            <a:r>
              <a:rPr lang="en-US" sz="800" dirty="0">
                <a:solidFill>
                  <a:schemeClr val="tx1"/>
                </a:solidFill>
              </a:rPr>
              <a:t>ABDEFHI</a:t>
            </a:r>
          </a:p>
        </p:txBody>
      </p:sp>
      <p:sp>
        <p:nvSpPr>
          <p:cNvPr id="56" name="Rectangle 55"/>
          <p:cNvSpPr/>
          <p:nvPr/>
        </p:nvSpPr>
        <p:spPr>
          <a:xfrm>
            <a:off x="7878920" y="2434140"/>
            <a:ext cx="231154" cy="215444"/>
          </a:xfrm>
          <a:prstGeom prst="rect">
            <a:avLst/>
          </a:prstGeom>
        </p:spPr>
        <p:txBody>
          <a:bodyPr wrap="none">
            <a:spAutoFit/>
          </a:bodyPr>
          <a:lstStyle/>
          <a:p>
            <a:r>
              <a:rPr lang="en-US" sz="800" dirty="0" smtClean="0">
                <a:solidFill>
                  <a:schemeClr val="tx1"/>
                </a:solidFill>
              </a:rPr>
              <a:t>F</a:t>
            </a:r>
            <a:endParaRPr lang="en-US" sz="800" dirty="0">
              <a:solidFill>
                <a:schemeClr val="tx1"/>
              </a:solidFill>
            </a:endParaRPr>
          </a:p>
        </p:txBody>
      </p:sp>
      <p:sp>
        <p:nvSpPr>
          <p:cNvPr id="57" name="Rectangle 56"/>
          <p:cNvSpPr/>
          <p:nvPr/>
        </p:nvSpPr>
        <p:spPr>
          <a:xfrm>
            <a:off x="7745841" y="4316386"/>
            <a:ext cx="231154" cy="215444"/>
          </a:xfrm>
          <a:prstGeom prst="rect">
            <a:avLst/>
          </a:prstGeom>
        </p:spPr>
        <p:txBody>
          <a:bodyPr wrap="none">
            <a:spAutoFit/>
          </a:bodyPr>
          <a:lstStyle/>
          <a:p>
            <a:r>
              <a:rPr lang="en-US" sz="800" dirty="0" smtClean="0">
                <a:solidFill>
                  <a:schemeClr val="tx1"/>
                </a:solidFill>
              </a:rPr>
              <a:t>F</a:t>
            </a:r>
            <a:endParaRPr lang="en-US" sz="800" dirty="0">
              <a:solidFill>
                <a:schemeClr val="tx1"/>
              </a:solidFill>
            </a:endParaRPr>
          </a:p>
        </p:txBody>
      </p:sp>
      <p:sp>
        <p:nvSpPr>
          <p:cNvPr id="58" name="Rectangle 57"/>
          <p:cNvSpPr/>
          <p:nvPr/>
        </p:nvSpPr>
        <p:spPr>
          <a:xfrm>
            <a:off x="3792116" y="4447859"/>
            <a:ext cx="548548" cy="215444"/>
          </a:xfrm>
          <a:prstGeom prst="rect">
            <a:avLst/>
          </a:prstGeom>
        </p:spPr>
        <p:txBody>
          <a:bodyPr wrap="none">
            <a:spAutoFit/>
          </a:bodyPr>
          <a:lstStyle/>
          <a:p>
            <a:r>
              <a:rPr lang="en-US" sz="800" dirty="0">
                <a:solidFill>
                  <a:schemeClr val="tx1"/>
                </a:solidFill>
              </a:rPr>
              <a:t>ABDEFHI</a:t>
            </a:r>
          </a:p>
        </p:txBody>
      </p:sp>
      <p:sp>
        <p:nvSpPr>
          <p:cNvPr id="59" name="Rectangle 58"/>
          <p:cNvSpPr/>
          <p:nvPr/>
        </p:nvSpPr>
        <p:spPr>
          <a:xfrm>
            <a:off x="7142267" y="2560912"/>
            <a:ext cx="231154" cy="215444"/>
          </a:xfrm>
          <a:prstGeom prst="rect">
            <a:avLst/>
          </a:prstGeom>
        </p:spPr>
        <p:txBody>
          <a:bodyPr wrap="none">
            <a:spAutoFit/>
          </a:bodyPr>
          <a:lstStyle/>
          <a:p>
            <a:r>
              <a:rPr lang="en-US" sz="800" dirty="0" smtClean="0">
                <a:solidFill>
                  <a:schemeClr val="tx1"/>
                </a:solidFill>
              </a:rPr>
              <a:t>F</a:t>
            </a:r>
            <a:endParaRPr lang="en-US" sz="800" dirty="0">
              <a:solidFill>
                <a:schemeClr val="tx1"/>
              </a:solidFill>
            </a:endParaRPr>
          </a:p>
        </p:txBody>
      </p:sp>
      <p:sp>
        <p:nvSpPr>
          <p:cNvPr id="60" name="Rectangle 59"/>
          <p:cNvSpPr/>
          <p:nvPr/>
        </p:nvSpPr>
        <p:spPr>
          <a:xfrm>
            <a:off x="7238835" y="4447543"/>
            <a:ext cx="231154" cy="215444"/>
          </a:xfrm>
          <a:prstGeom prst="rect">
            <a:avLst/>
          </a:prstGeom>
        </p:spPr>
        <p:txBody>
          <a:bodyPr wrap="none">
            <a:spAutoFit/>
          </a:bodyPr>
          <a:lstStyle/>
          <a:p>
            <a:r>
              <a:rPr lang="en-US" sz="800" dirty="0" smtClean="0">
                <a:solidFill>
                  <a:schemeClr val="tx1"/>
                </a:solidFill>
              </a:rPr>
              <a:t>F</a:t>
            </a:r>
            <a:endParaRPr lang="en-US" sz="800" dirty="0">
              <a:solidFill>
                <a:schemeClr val="tx1"/>
              </a:solidFill>
            </a:endParaRPr>
          </a:p>
        </p:txBody>
      </p:sp>
      <p:sp>
        <p:nvSpPr>
          <p:cNvPr id="61" name="Rectangle 60"/>
          <p:cNvSpPr/>
          <p:nvPr/>
        </p:nvSpPr>
        <p:spPr>
          <a:xfrm>
            <a:off x="3786659" y="4584156"/>
            <a:ext cx="548548" cy="215444"/>
          </a:xfrm>
          <a:prstGeom prst="rect">
            <a:avLst/>
          </a:prstGeom>
        </p:spPr>
        <p:txBody>
          <a:bodyPr wrap="none">
            <a:spAutoFit/>
          </a:bodyPr>
          <a:lstStyle/>
          <a:p>
            <a:r>
              <a:rPr lang="en-US" sz="800" dirty="0">
                <a:solidFill>
                  <a:schemeClr val="tx1"/>
                </a:solidFill>
              </a:rPr>
              <a:t>ABDEFHI</a:t>
            </a:r>
          </a:p>
        </p:txBody>
      </p:sp>
      <p:sp>
        <p:nvSpPr>
          <p:cNvPr id="62" name="Rectangle 61"/>
          <p:cNvSpPr/>
          <p:nvPr/>
        </p:nvSpPr>
        <p:spPr>
          <a:xfrm>
            <a:off x="6979065" y="2706734"/>
            <a:ext cx="231154" cy="215444"/>
          </a:xfrm>
          <a:prstGeom prst="rect">
            <a:avLst/>
          </a:prstGeom>
        </p:spPr>
        <p:txBody>
          <a:bodyPr wrap="none">
            <a:spAutoFit/>
          </a:bodyPr>
          <a:lstStyle/>
          <a:p>
            <a:r>
              <a:rPr lang="en-US" sz="800" dirty="0" smtClean="0">
                <a:solidFill>
                  <a:schemeClr val="tx1"/>
                </a:solidFill>
              </a:rPr>
              <a:t>F</a:t>
            </a:r>
            <a:endParaRPr lang="en-US" sz="800" dirty="0">
              <a:solidFill>
                <a:schemeClr val="tx1"/>
              </a:solidFill>
            </a:endParaRPr>
          </a:p>
        </p:txBody>
      </p:sp>
      <p:sp>
        <p:nvSpPr>
          <p:cNvPr id="66" name="Rectangle 65"/>
          <p:cNvSpPr/>
          <p:nvPr/>
        </p:nvSpPr>
        <p:spPr>
          <a:xfrm>
            <a:off x="7411771" y="4584156"/>
            <a:ext cx="417102" cy="215444"/>
          </a:xfrm>
          <a:prstGeom prst="rect">
            <a:avLst/>
          </a:prstGeom>
        </p:spPr>
        <p:txBody>
          <a:bodyPr wrap="none">
            <a:spAutoFit/>
          </a:bodyPr>
          <a:lstStyle/>
          <a:p>
            <a:r>
              <a:rPr lang="en-US" sz="800" dirty="0">
                <a:solidFill>
                  <a:schemeClr val="tx1"/>
                </a:solidFill>
              </a:rPr>
              <a:t>ADFH</a:t>
            </a:r>
          </a:p>
        </p:txBody>
      </p:sp>
      <p:sp>
        <p:nvSpPr>
          <p:cNvPr id="67" name="Rectangle 66"/>
          <p:cNvSpPr/>
          <p:nvPr/>
        </p:nvSpPr>
        <p:spPr>
          <a:xfrm>
            <a:off x="3991664" y="4720453"/>
            <a:ext cx="548548" cy="215444"/>
          </a:xfrm>
          <a:prstGeom prst="rect">
            <a:avLst/>
          </a:prstGeom>
        </p:spPr>
        <p:txBody>
          <a:bodyPr wrap="none">
            <a:spAutoFit/>
          </a:bodyPr>
          <a:lstStyle/>
          <a:p>
            <a:r>
              <a:rPr lang="en-US" sz="800" dirty="0">
                <a:solidFill>
                  <a:schemeClr val="tx1"/>
                </a:solidFill>
              </a:rPr>
              <a:t>ABDEFHI</a:t>
            </a:r>
          </a:p>
        </p:txBody>
      </p:sp>
      <p:sp>
        <p:nvSpPr>
          <p:cNvPr id="68" name="Rectangle 67"/>
          <p:cNvSpPr/>
          <p:nvPr/>
        </p:nvSpPr>
        <p:spPr>
          <a:xfrm>
            <a:off x="7757382" y="4720453"/>
            <a:ext cx="473206" cy="215444"/>
          </a:xfrm>
          <a:prstGeom prst="rect">
            <a:avLst/>
          </a:prstGeom>
        </p:spPr>
        <p:txBody>
          <a:bodyPr wrap="none">
            <a:spAutoFit/>
          </a:bodyPr>
          <a:lstStyle/>
          <a:p>
            <a:r>
              <a:rPr lang="en-US" sz="800" dirty="0">
                <a:solidFill>
                  <a:schemeClr val="tx1"/>
                </a:solidFill>
              </a:rPr>
              <a:t>ABDFH</a:t>
            </a:r>
          </a:p>
        </p:txBody>
      </p:sp>
      <p:sp>
        <p:nvSpPr>
          <p:cNvPr id="69" name="Rectangle 68"/>
          <p:cNvSpPr/>
          <p:nvPr/>
        </p:nvSpPr>
        <p:spPr>
          <a:xfrm>
            <a:off x="3410346" y="4866275"/>
            <a:ext cx="548548" cy="215444"/>
          </a:xfrm>
          <a:prstGeom prst="rect">
            <a:avLst/>
          </a:prstGeom>
        </p:spPr>
        <p:txBody>
          <a:bodyPr wrap="none">
            <a:spAutoFit/>
          </a:bodyPr>
          <a:lstStyle/>
          <a:p>
            <a:r>
              <a:rPr lang="en-US" sz="800" dirty="0">
                <a:solidFill>
                  <a:schemeClr val="tx1"/>
                </a:solidFill>
              </a:rPr>
              <a:t>ABDEFHI</a:t>
            </a:r>
          </a:p>
        </p:txBody>
      </p:sp>
      <p:sp>
        <p:nvSpPr>
          <p:cNvPr id="70" name="Rectangle 69"/>
          <p:cNvSpPr/>
          <p:nvPr/>
        </p:nvSpPr>
        <p:spPr>
          <a:xfrm>
            <a:off x="6722263" y="2975476"/>
            <a:ext cx="256802" cy="215444"/>
          </a:xfrm>
          <a:prstGeom prst="rect">
            <a:avLst/>
          </a:prstGeom>
        </p:spPr>
        <p:txBody>
          <a:bodyPr wrap="none">
            <a:spAutoFit/>
          </a:bodyPr>
          <a:lstStyle/>
          <a:p>
            <a:r>
              <a:rPr lang="en-US" sz="800" dirty="0" smtClean="0">
                <a:solidFill>
                  <a:schemeClr val="tx1"/>
                </a:solidFill>
              </a:rPr>
              <a:t>FI</a:t>
            </a:r>
            <a:endParaRPr lang="en-US" sz="800" dirty="0">
              <a:solidFill>
                <a:schemeClr val="tx1"/>
              </a:solidFill>
            </a:endParaRPr>
          </a:p>
        </p:txBody>
      </p:sp>
    </p:spTree>
    <p:extLst>
      <p:ext uri="{BB962C8B-B14F-4D97-AF65-F5344CB8AC3E}">
        <p14:creationId xmlns:p14="http://schemas.microsoft.com/office/powerpoint/2010/main" val="3526849701"/>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26</a:t>
            </a:fld>
            <a:r>
              <a:rPr lang="en-US" smtClean="0"/>
              <a:t> -</a:t>
            </a:r>
            <a:endParaRPr lang="en-US"/>
          </a:p>
        </p:txBody>
      </p:sp>
      <p:graphicFrame>
        <p:nvGraphicFramePr>
          <p:cNvPr id="3" name="Chart 2"/>
          <p:cNvGraphicFramePr/>
          <p:nvPr>
            <p:extLst>
              <p:ext uri="{D42A27DB-BD31-4B8C-83A1-F6EECF244321}">
                <p14:modId xmlns:p14="http://schemas.microsoft.com/office/powerpoint/2010/main" val="1856206168"/>
              </p:ext>
            </p:extLst>
          </p:nvPr>
        </p:nvGraphicFramePr>
        <p:xfrm>
          <a:off x="174929" y="1223716"/>
          <a:ext cx="8762337" cy="4207030"/>
        </p:xfrm>
        <a:graphic>
          <a:graphicData uri="http://schemas.openxmlformats.org/drawingml/2006/chart">
            <c:chart xmlns:c="http://schemas.openxmlformats.org/drawingml/2006/chart" xmlns:r="http://schemas.openxmlformats.org/officeDocument/2006/relationships" r:id="rId2"/>
          </a:graphicData>
        </a:graphic>
      </p:graphicFrame>
      <p:pic>
        <p:nvPicPr>
          <p:cNvPr id="4" name="Picture 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750449" y="4925677"/>
            <a:ext cx="137160" cy="137160"/>
          </a:xfrm>
          <a:prstGeom prst="rect">
            <a:avLst/>
          </a:prstGeom>
        </p:spPr>
      </p:pic>
      <p:pic>
        <p:nvPicPr>
          <p:cNvPr id="9" name="Picture 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67049" y="4925677"/>
            <a:ext cx="137160" cy="137160"/>
          </a:xfrm>
          <a:prstGeom prst="rect">
            <a:avLst/>
          </a:prstGeom>
        </p:spPr>
      </p:pic>
      <p:pic>
        <p:nvPicPr>
          <p:cNvPr id="14" name="Picture 13"/>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42758" y="4925677"/>
            <a:ext cx="137160" cy="137160"/>
          </a:xfrm>
          <a:prstGeom prst="rect">
            <a:avLst/>
          </a:prstGeom>
        </p:spPr>
      </p:pic>
      <p:pic>
        <p:nvPicPr>
          <p:cNvPr id="15" name="Picture 14"/>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589701" y="4925677"/>
            <a:ext cx="137160" cy="137160"/>
          </a:xfrm>
          <a:prstGeom prst="rect">
            <a:avLst/>
          </a:prstGeom>
        </p:spPr>
      </p:pic>
      <p:pic>
        <p:nvPicPr>
          <p:cNvPr id="16" name="Picture 1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936559" y="4925677"/>
            <a:ext cx="137160" cy="137160"/>
          </a:xfrm>
          <a:prstGeom prst="rect">
            <a:avLst/>
          </a:prstGeom>
        </p:spPr>
      </p:pic>
      <p:pic>
        <p:nvPicPr>
          <p:cNvPr id="17" name="Picture 16"/>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264319" y="4925677"/>
            <a:ext cx="137160" cy="137160"/>
          </a:xfrm>
          <a:prstGeom prst="rect">
            <a:avLst/>
          </a:prstGeom>
        </p:spPr>
      </p:pic>
      <p:pic>
        <p:nvPicPr>
          <p:cNvPr id="18" name="Picture 17"/>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605796" y="4925677"/>
            <a:ext cx="137160" cy="137160"/>
          </a:xfrm>
          <a:prstGeom prst="rect">
            <a:avLst/>
          </a:prstGeom>
        </p:spPr>
      </p:pic>
      <p:pic>
        <p:nvPicPr>
          <p:cNvPr id="19" name="Picture 18"/>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1425941" y="4925677"/>
            <a:ext cx="137160" cy="137160"/>
          </a:xfrm>
          <a:prstGeom prst="rect">
            <a:avLst/>
          </a:prstGeom>
        </p:spPr>
      </p:pic>
      <p:pic>
        <p:nvPicPr>
          <p:cNvPr id="20" name="Picture 19"/>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1093315" y="4925677"/>
            <a:ext cx="137160" cy="137160"/>
          </a:xfrm>
          <a:prstGeom prst="rect">
            <a:avLst/>
          </a:prstGeom>
        </p:spPr>
      </p:pic>
      <p:sp>
        <p:nvSpPr>
          <p:cNvPr id="49" name="Rectangle 48"/>
          <p:cNvSpPr/>
          <p:nvPr/>
        </p:nvSpPr>
        <p:spPr>
          <a:xfrm>
            <a:off x="436182" y="5146242"/>
            <a:ext cx="1451427" cy="461665"/>
          </a:xfrm>
          <a:prstGeom prst="rect">
            <a:avLst/>
          </a:prstGeom>
        </p:spPr>
        <p:txBody>
          <a:bodyPr wrap="square">
            <a:spAutoFit/>
          </a:bodyPr>
          <a:lstStyle/>
          <a:p>
            <a:pPr algn="ctr"/>
            <a:r>
              <a:rPr lang="en-US" sz="1200" dirty="0">
                <a:solidFill>
                  <a:schemeClr val="tx1"/>
                </a:solidFill>
                <a:latin typeface="Arial" panose="020B0604020202020204" pitchFamily="34" charset="0"/>
                <a:cs typeface="Arial" panose="020B0604020202020204" pitchFamily="34" charset="0"/>
              </a:rPr>
              <a:t>A blood clot in </a:t>
            </a:r>
            <a:r>
              <a:rPr lang="en-US" sz="1200" dirty="0" smtClean="0">
                <a:solidFill>
                  <a:schemeClr val="tx1"/>
                </a:solidFill>
                <a:latin typeface="Arial" panose="020B0604020202020204" pitchFamily="34" charset="0"/>
                <a:cs typeface="Arial" panose="020B0604020202020204" pitchFamily="34" charset="0"/>
              </a:rPr>
              <a:t/>
            </a:r>
            <a:br>
              <a:rPr lang="en-US" sz="1200" dirty="0" smtClean="0">
                <a:solidFill>
                  <a:schemeClr val="tx1"/>
                </a:solidFill>
                <a:latin typeface="Arial" panose="020B0604020202020204" pitchFamily="34" charset="0"/>
                <a:cs typeface="Arial" panose="020B0604020202020204" pitchFamily="34" charset="0"/>
              </a:rPr>
            </a:br>
            <a:r>
              <a:rPr lang="en-US" sz="1200" dirty="0" smtClean="0">
                <a:solidFill>
                  <a:schemeClr val="tx1"/>
                </a:solidFill>
                <a:latin typeface="Arial" panose="020B0604020202020204" pitchFamily="34" charset="0"/>
                <a:cs typeface="Arial" panose="020B0604020202020204" pitchFamily="34" charset="0"/>
              </a:rPr>
              <a:t>a </a:t>
            </a:r>
            <a:r>
              <a:rPr lang="en-US" sz="1200" dirty="0">
                <a:solidFill>
                  <a:schemeClr val="tx1"/>
                </a:solidFill>
                <a:latin typeface="Arial" panose="020B0604020202020204" pitchFamily="34" charset="0"/>
                <a:cs typeface="Arial" panose="020B0604020202020204" pitchFamily="34" charset="0"/>
              </a:rPr>
              <a:t>vein</a:t>
            </a:r>
          </a:p>
        </p:txBody>
      </p:sp>
      <p:sp>
        <p:nvSpPr>
          <p:cNvPr id="50" name="Rectangle 49"/>
          <p:cNvSpPr/>
          <p:nvPr/>
        </p:nvSpPr>
        <p:spPr>
          <a:xfrm>
            <a:off x="2117810" y="5146242"/>
            <a:ext cx="1451427" cy="461665"/>
          </a:xfrm>
          <a:prstGeom prst="rect">
            <a:avLst/>
          </a:prstGeom>
        </p:spPr>
        <p:txBody>
          <a:bodyPr wrap="square">
            <a:spAutoFit/>
          </a:bodyPr>
          <a:lstStyle/>
          <a:p>
            <a:pPr algn="ctr"/>
            <a:r>
              <a:rPr lang="en-US" sz="1200" dirty="0" smtClean="0">
                <a:solidFill>
                  <a:schemeClr val="tx1"/>
                </a:solidFill>
                <a:latin typeface="Arial" panose="020B0604020202020204" pitchFamily="34" charset="0"/>
                <a:cs typeface="Arial" panose="020B0604020202020204" pitchFamily="34" charset="0"/>
              </a:rPr>
              <a:t>Lack </a:t>
            </a:r>
            <a:r>
              <a:rPr lang="en-US" sz="1200" dirty="0">
                <a:solidFill>
                  <a:schemeClr val="tx1"/>
                </a:solidFill>
                <a:latin typeface="Arial" panose="020B0604020202020204" pitchFamily="34" charset="0"/>
                <a:cs typeface="Arial" panose="020B0604020202020204" pitchFamily="34" charset="0"/>
              </a:rPr>
              <a:t>of oxygen </a:t>
            </a:r>
            <a:r>
              <a:rPr lang="en-US" sz="1200" dirty="0" smtClean="0">
                <a:solidFill>
                  <a:schemeClr val="tx1"/>
                </a:solidFill>
                <a:latin typeface="Arial" panose="020B0604020202020204" pitchFamily="34" charset="0"/>
                <a:cs typeface="Arial" panose="020B0604020202020204" pitchFamily="34" charset="0"/>
              </a:rPr>
              <a:t/>
            </a:r>
            <a:br>
              <a:rPr lang="en-US" sz="1200" dirty="0" smtClean="0">
                <a:solidFill>
                  <a:schemeClr val="tx1"/>
                </a:solidFill>
                <a:latin typeface="Arial" panose="020B0604020202020204" pitchFamily="34" charset="0"/>
                <a:cs typeface="Arial" panose="020B0604020202020204" pitchFamily="34" charset="0"/>
              </a:rPr>
            </a:br>
            <a:r>
              <a:rPr lang="en-US" sz="1200" dirty="0" smtClean="0">
                <a:solidFill>
                  <a:schemeClr val="tx1"/>
                </a:solidFill>
                <a:latin typeface="Arial" panose="020B0604020202020204" pitchFamily="34" charset="0"/>
                <a:cs typeface="Arial" panose="020B0604020202020204" pitchFamily="34" charset="0"/>
              </a:rPr>
              <a:t>in </a:t>
            </a:r>
            <a:r>
              <a:rPr lang="en-US" sz="1200" dirty="0">
                <a:solidFill>
                  <a:schemeClr val="tx1"/>
                </a:solidFill>
                <a:latin typeface="Arial" panose="020B0604020202020204" pitchFamily="34" charset="0"/>
                <a:cs typeface="Arial" panose="020B0604020202020204" pitchFamily="34" charset="0"/>
              </a:rPr>
              <a:t>a vein</a:t>
            </a:r>
          </a:p>
        </p:txBody>
      </p:sp>
      <p:sp>
        <p:nvSpPr>
          <p:cNvPr id="53" name="Rectangle 52"/>
          <p:cNvSpPr/>
          <p:nvPr/>
        </p:nvSpPr>
        <p:spPr>
          <a:xfrm>
            <a:off x="3762262" y="5146242"/>
            <a:ext cx="1496869" cy="276999"/>
          </a:xfrm>
          <a:prstGeom prst="rect">
            <a:avLst/>
          </a:prstGeom>
        </p:spPr>
        <p:txBody>
          <a:bodyPr wrap="square">
            <a:spAutoFit/>
          </a:bodyPr>
          <a:lstStyle/>
          <a:p>
            <a:pPr algn="ctr"/>
            <a:r>
              <a:rPr lang="en-US" sz="1200" dirty="0" smtClean="0">
                <a:solidFill>
                  <a:srgbClr val="000000"/>
                </a:solidFill>
                <a:latin typeface="Arial" panose="020B0604020202020204" pitchFamily="34" charset="0"/>
                <a:ea typeface="Calibri"/>
                <a:cs typeface="Arial" panose="020B0604020202020204" pitchFamily="34" charset="0"/>
              </a:rPr>
              <a:t>A </a:t>
            </a:r>
            <a:r>
              <a:rPr lang="en-US" sz="1200" dirty="0">
                <a:solidFill>
                  <a:srgbClr val="000000"/>
                </a:solidFill>
                <a:latin typeface="Arial" panose="020B0604020202020204" pitchFamily="34" charset="0"/>
                <a:ea typeface="Calibri"/>
                <a:cs typeface="Arial" panose="020B0604020202020204" pitchFamily="34" charset="0"/>
              </a:rPr>
              <a:t>tumor in a vein</a:t>
            </a:r>
            <a:endParaRPr lang="en-US" sz="1200" dirty="0">
              <a:latin typeface="Arial" panose="020B0604020202020204" pitchFamily="34" charset="0"/>
              <a:cs typeface="Arial" panose="020B0604020202020204" pitchFamily="34" charset="0"/>
            </a:endParaRPr>
          </a:p>
        </p:txBody>
      </p:sp>
      <p:sp>
        <p:nvSpPr>
          <p:cNvPr id="54" name="Rectangle 53"/>
          <p:cNvSpPr/>
          <p:nvPr/>
        </p:nvSpPr>
        <p:spPr>
          <a:xfrm>
            <a:off x="7216575" y="5146242"/>
            <a:ext cx="1496869" cy="276999"/>
          </a:xfrm>
          <a:prstGeom prst="rect">
            <a:avLst/>
          </a:prstGeom>
        </p:spPr>
        <p:txBody>
          <a:bodyPr wrap="square">
            <a:spAutoFit/>
          </a:bodyPr>
          <a:lstStyle/>
          <a:p>
            <a:pPr algn="ctr"/>
            <a:r>
              <a:rPr lang="en-US" sz="1200" dirty="0" smtClean="0">
                <a:solidFill>
                  <a:srgbClr val="000000"/>
                </a:solidFill>
                <a:latin typeface="Arial" panose="020B0604020202020204" pitchFamily="34" charset="0"/>
                <a:ea typeface="Calibri"/>
                <a:cs typeface="Arial" panose="020B0604020202020204" pitchFamily="34" charset="0"/>
              </a:rPr>
              <a:t>Unsure</a:t>
            </a:r>
            <a:endParaRPr lang="en-US" sz="1200" dirty="0">
              <a:latin typeface="Arial" panose="020B0604020202020204" pitchFamily="34" charset="0"/>
              <a:cs typeface="Arial" panose="020B0604020202020204" pitchFamily="34" charset="0"/>
            </a:endParaRPr>
          </a:p>
        </p:txBody>
      </p:sp>
      <p:sp>
        <p:nvSpPr>
          <p:cNvPr id="55" name="Rectangle 54"/>
          <p:cNvSpPr/>
          <p:nvPr/>
        </p:nvSpPr>
        <p:spPr>
          <a:xfrm>
            <a:off x="5532555" y="5146242"/>
            <a:ext cx="1496869" cy="276999"/>
          </a:xfrm>
          <a:prstGeom prst="rect">
            <a:avLst/>
          </a:prstGeom>
        </p:spPr>
        <p:txBody>
          <a:bodyPr wrap="square">
            <a:spAutoFit/>
          </a:bodyPr>
          <a:lstStyle/>
          <a:p>
            <a:pPr algn="ctr"/>
            <a:r>
              <a:rPr lang="en-US" sz="1200" dirty="0" smtClean="0">
                <a:solidFill>
                  <a:srgbClr val="000000"/>
                </a:solidFill>
                <a:latin typeface="Arial" panose="020B0604020202020204" pitchFamily="34" charset="0"/>
                <a:ea typeface="Calibri"/>
                <a:cs typeface="Arial" panose="020B0604020202020204" pitchFamily="34" charset="0"/>
              </a:rPr>
              <a:t>None of the above</a:t>
            </a:r>
            <a:endParaRPr lang="en-US" sz="1200" dirty="0">
              <a:latin typeface="Arial" panose="020B0604020202020204" pitchFamily="34" charset="0"/>
              <a:cs typeface="Arial" panose="020B0604020202020204" pitchFamily="34" charset="0"/>
            </a:endParaRPr>
          </a:p>
        </p:txBody>
      </p:sp>
      <p:sp>
        <p:nvSpPr>
          <p:cNvPr id="56" name="Rectangle 55"/>
          <p:cNvSpPr/>
          <p:nvPr/>
        </p:nvSpPr>
        <p:spPr>
          <a:xfrm>
            <a:off x="83490" y="6417581"/>
            <a:ext cx="7033137" cy="338554"/>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Respondents.</a:t>
            </a:r>
          </a:p>
          <a:p>
            <a:r>
              <a:rPr lang="en-US" sz="800" dirty="0" smtClean="0">
                <a:solidFill>
                  <a:schemeClr val="tx1"/>
                </a:solidFill>
                <a:latin typeface="Arial" panose="020B0604020202020204" pitchFamily="34" charset="0"/>
                <a:cs typeface="Arial" panose="020B0604020202020204" pitchFamily="34" charset="0"/>
              </a:rPr>
              <a:t>Q3</a:t>
            </a:r>
            <a:r>
              <a:rPr lang="en-US" sz="800" dirty="0">
                <a:solidFill>
                  <a:schemeClr val="tx1"/>
                </a:solidFill>
                <a:latin typeface="Arial" panose="020B0604020202020204" pitchFamily="34" charset="0"/>
                <a:cs typeface="Arial" panose="020B0604020202020204" pitchFamily="34" charset="0"/>
              </a:rPr>
              <a:t>. Which of the following phrases best describes the underlying cause of a deep vein thrombosis?  (select one)</a:t>
            </a:r>
          </a:p>
        </p:txBody>
      </p:sp>
      <p:sp>
        <p:nvSpPr>
          <p:cNvPr id="57" name="TextBox 56"/>
          <p:cNvSpPr txBox="1"/>
          <p:nvPr/>
        </p:nvSpPr>
        <p:spPr>
          <a:xfrm>
            <a:off x="2208747" y="1327867"/>
            <a:ext cx="4907880" cy="369332"/>
          </a:xfrm>
          <a:prstGeom prst="rect">
            <a:avLst/>
          </a:prstGeom>
          <a:noFill/>
        </p:spPr>
        <p:txBody>
          <a:bodyPr wrap="square" rtlCol="0">
            <a:spAutoFit/>
          </a:bodyPr>
          <a:lstStyle/>
          <a:p>
            <a:pPr algn="ctr"/>
            <a:r>
              <a:rPr lang="en-US" i="1" dirty="0" smtClean="0">
                <a:solidFill>
                  <a:schemeClr val="tx1"/>
                </a:solidFill>
                <a:latin typeface="Arial" panose="020B0604020202020204" pitchFamily="34" charset="0"/>
                <a:cs typeface="Arial" panose="020B0604020202020204" pitchFamily="34" charset="0"/>
              </a:rPr>
              <a:t>Among Adults 18+ in Each Country</a:t>
            </a:r>
          </a:p>
        </p:txBody>
      </p:sp>
      <p:sp>
        <p:nvSpPr>
          <p:cNvPr id="58" name="Title 1"/>
          <p:cNvSpPr txBox="1">
            <a:spLocks/>
          </p:cNvSpPr>
          <p:nvPr/>
        </p:nvSpPr>
        <p:spPr>
          <a:xfrm>
            <a:off x="163001" y="179220"/>
            <a:ext cx="8988948"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500" kern="0" dirty="0" smtClean="0"/>
              <a:t>Perceived Underlying Cause of a Deep Vein Thrombosis</a:t>
            </a:r>
            <a:endParaRPr lang="en-US" sz="2500" kern="0" dirty="0"/>
          </a:p>
        </p:txBody>
      </p:sp>
      <p:sp>
        <p:nvSpPr>
          <p:cNvPr id="61" name="Rectangle 60"/>
          <p:cNvSpPr/>
          <p:nvPr/>
        </p:nvSpPr>
        <p:spPr>
          <a:xfrm>
            <a:off x="1678606" y="2601784"/>
            <a:ext cx="280846" cy="215444"/>
          </a:xfrm>
          <a:prstGeom prst="rect">
            <a:avLst/>
          </a:prstGeom>
        </p:spPr>
        <p:txBody>
          <a:bodyPr wrap="none">
            <a:spAutoFit/>
          </a:bodyPr>
          <a:lstStyle/>
          <a:p>
            <a:r>
              <a:rPr lang="en-US" sz="800" dirty="0" smtClean="0">
                <a:solidFill>
                  <a:schemeClr val="tx1"/>
                </a:solidFill>
              </a:rPr>
              <a:t>EF</a:t>
            </a:r>
            <a:endParaRPr lang="en-US" sz="800" dirty="0">
              <a:solidFill>
                <a:schemeClr val="tx1"/>
              </a:solidFill>
            </a:endParaRPr>
          </a:p>
        </p:txBody>
      </p:sp>
      <p:sp>
        <p:nvSpPr>
          <p:cNvPr id="63" name="Rectangle 62"/>
          <p:cNvSpPr/>
          <p:nvPr/>
        </p:nvSpPr>
        <p:spPr>
          <a:xfrm>
            <a:off x="1332899" y="2494062"/>
            <a:ext cx="280846" cy="215444"/>
          </a:xfrm>
          <a:prstGeom prst="rect">
            <a:avLst/>
          </a:prstGeom>
        </p:spPr>
        <p:txBody>
          <a:bodyPr wrap="none">
            <a:spAutoFit/>
          </a:bodyPr>
          <a:lstStyle/>
          <a:p>
            <a:r>
              <a:rPr lang="en-US" sz="800" dirty="0" smtClean="0">
                <a:solidFill>
                  <a:schemeClr val="tx1"/>
                </a:solidFill>
              </a:rPr>
              <a:t>EF</a:t>
            </a:r>
            <a:endParaRPr lang="en-US" sz="800" dirty="0">
              <a:solidFill>
                <a:schemeClr val="tx1"/>
              </a:solidFill>
            </a:endParaRPr>
          </a:p>
        </p:txBody>
      </p:sp>
      <p:sp>
        <p:nvSpPr>
          <p:cNvPr id="69" name="Rectangle 68"/>
          <p:cNvSpPr/>
          <p:nvPr/>
        </p:nvSpPr>
        <p:spPr>
          <a:xfrm>
            <a:off x="3371636" y="4365779"/>
            <a:ext cx="234360" cy="215444"/>
          </a:xfrm>
          <a:prstGeom prst="rect">
            <a:avLst/>
          </a:prstGeom>
        </p:spPr>
        <p:txBody>
          <a:bodyPr wrap="none">
            <a:spAutoFit/>
          </a:bodyPr>
          <a:lstStyle/>
          <a:p>
            <a:r>
              <a:rPr lang="en-US" sz="800" dirty="0" smtClean="0">
                <a:solidFill>
                  <a:schemeClr val="tx1"/>
                </a:solidFill>
              </a:rPr>
              <a:t>E</a:t>
            </a:r>
            <a:endParaRPr lang="en-US" sz="800" dirty="0">
              <a:solidFill>
                <a:schemeClr val="tx1"/>
              </a:solidFill>
            </a:endParaRPr>
          </a:p>
        </p:txBody>
      </p:sp>
      <p:sp>
        <p:nvSpPr>
          <p:cNvPr id="83" name="Rectangle 82"/>
          <p:cNvSpPr/>
          <p:nvPr/>
        </p:nvSpPr>
        <p:spPr>
          <a:xfrm>
            <a:off x="7853093" y="3988389"/>
            <a:ext cx="219606" cy="123111"/>
          </a:xfrm>
          <a:prstGeom prst="rect">
            <a:avLst/>
          </a:prstGeom>
        </p:spPr>
        <p:txBody>
          <a:bodyPr wrap="square" lIns="0" tIns="0" rIns="0" bIns="0">
            <a:spAutoFit/>
          </a:bodyPr>
          <a:lstStyle/>
          <a:p>
            <a:r>
              <a:rPr lang="en-US" sz="800" dirty="0">
                <a:solidFill>
                  <a:schemeClr val="tx1"/>
                </a:solidFill>
              </a:rPr>
              <a:t>DH</a:t>
            </a:r>
          </a:p>
        </p:txBody>
      </p:sp>
      <p:pic>
        <p:nvPicPr>
          <p:cNvPr id="87" name="Picture 8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457288" y="4940917"/>
            <a:ext cx="137160" cy="137160"/>
          </a:xfrm>
          <a:prstGeom prst="rect">
            <a:avLst/>
          </a:prstGeom>
        </p:spPr>
      </p:pic>
      <p:pic>
        <p:nvPicPr>
          <p:cNvPr id="88" name="Picture 8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473888" y="4940917"/>
            <a:ext cx="137160" cy="137160"/>
          </a:xfrm>
          <a:prstGeom prst="rect">
            <a:avLst/>
          </a:prstGeom>
        </p:spPr>
      </p:pic>
      <p:pic>
        <p:nvPicPr>
          <p:cNvPr id="89" name="Picture 8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149597" y="4940917"/>
            <a:ext cx="137160" cy="137160"/>
          </a:xfrm>
          <a:prstGeom prst="rect">
            <a:avLst/>
          </a:prstGeom>
        </p:spPr>
      </p:pic>
      <p:pic>
        <p:nvPicPr>
          <p:cNvPr id="90" name="Picture 89"/>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3296540" y="4940917"/>
            <a:ext cx="137160" cy="137160"/>
          </a:xfrm>
          <a:prstGeom prst="rect">
            <a:avLst/>
          </a:prstGeom>
        </p:spPr>
      </p:pic>
      <p:pic>
        <p:nvPicPr>
          <p:cNvPr id="91" name="Picture 90"/>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643398" y="4940917"/>
            <a:ext cx="137160" cy="137160"/>
          </a:xfrm>
          <a:prstGeom prst="rect">
            <a:avLst/>
          </a:prstGeom>
        </p:spPr>
      </p:pic>
      <p:pic>
        <p:nvPicPr>
          <p:cNvPr id="92" name="Picture 91"/>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2971158" y="4940917"/>
            <a:ext cx="137160" cy="137160"/>
          </a:xfrm>
          <a:prstGeom prst="rect">
            <a:avLst/>
          </a:prstGeom>
        </p:spPr>
      </p:pic>
      <p:pic>
        <p:nvPicPr>
          <p:cNvPr id="93" name="Picture 92"/>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2312635" y="4940917"/>
            <a:ext cx="137160" cy="137160"/>
          </a:xfrm>
          <a:prstGeom prst="rect">
            <a:avLst/>
          </a:prstGeom>
        </p:spPr>
      </p:pic>
      <p:pic>
        <p:nvPicPr>
          <p:cNvPr id="94" name="Picture 93"/>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3132780" y="4940917"/>
            <a:ext cx="137160" cy="137160"/>
          </a:xfrm>
          <a:prstGeom prst="rect">
            <a:avLst/>
          </a:prstGeom>
        </p:spPr>
      </p:pic>
      <p:pic>
        <p:nvPicPr>
          <p:cNvPr id="95" name="Picture 94"/>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2800154" y="4940917"/>
            <a:ext cx="137160" cy="137160"/>
          </a:xfrm>
          <a:prstGeom prst="rect">
            <a:avLst/>
          </a:prstGeom>
        </p:spPr>
      </p:pic>
      <p:pic>
        <p:nvPicPr>
          <p:cNvPr id="96" name="Picture 9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131419" y="4925677"/>
            <a:ext cx="137160" cy="137160"/>
          </a:xfrm>
          <a:prstGeom prst="rect">
            <a:avLst/>
          </a:prstGeom>
        </p:spPr>
      </p:pic>
      <p:pic>
        <p:nvPicPr>
          <p:cNvPr id="97" name="Picture 9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148019" y="4925677"/>
            <a:ext cx="137160" cy="137160"/>
          </a:xfrm>
          <a:prstGeom prst="rect">
            <a:avLst/>
          </a:prstGeom>
        </p:spPr>
      </p:pic>
      <p:pic>
        <p:nvPicPr>
          <p:cNvPr id="98" name="Picture 9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823728" y="4925677"/>
            <a:ext cx="137160" cy="137160"/>
          </a:xfrm>
          <a:prstGeom prst="rect">
            <a:avLst/>
          </a:prstGeom>
        </p:spPr>
      </p:pic>
      <p:pic>
        <p:nvPicPr>
          <p:cNvPr id="99" name="Picture 9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970671" y="4925677"/>
            <a:ext cx="137160" cy="137160"/>
          </a:xfrm>
          <a:prstGeom prst="rect">
            <a:avLst/>
          </a:prstGeom>
        </p:spPr>
      </p:pic>
      <p:pic>
        <p:nvPicPr>
          <p:cNvPr id="100" name="Picture 99"/>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4317529" y="4925677"/>
            <a:ext cx="137160" cy="137160"/>
          </a:xfrm>
          <a:prstGeom prst="rect">
            <a:avLst/>
          </a:prstGeom>
        </p:spPr>
      </p:pic>
      <p:pic>
        <p:nvPicPr>
          <p:cNvPr id="101" name="Picture 100"/>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4645289" y="4925677"/>
            <a:ext cx="137160" cy="137160"/>
          </a:xfrm>
          <a:prstGeom prst="rect">
            <a:avLst/>
          </a:prstGeom>
        </p:spPr>
      </p:pic>
      <p:pic>
        <p:nvPicPr>
          <p:cNvPr id="102" name="Picture 101"/>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3986766" y="4925677"/>
            <a:ext cx="137160" cy="137160"/>
          </a:xfrm>
          <a:prstGeom prst="rect">
            <a:avLst/>
          </a:prstGeom>
        </p:spPr>
      </p:pic>
      <p:pic>
        <p:nvPicPr>
          <p:cNvPr id="103" name="Picture 102"/>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4806911" y="4925677"/>
            <a:ext cx="137160" cy="137160"/>
          </a:xfrm>
          <a:prstGeom prst="rect">
            <a:avLst/>
          </a:prstGeom>
        </p:spPr>
      </p:pic>
      <p:pic>
        <p:nvPicPr>
          <p:cNvPr id="104" name="Picture 103"/>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4474285" y="4925677"/>
            <a:ext cx="137160" cy="137160"/>
          </a:xfrm>
          <a:prstGeom prst="rect">
            <a:avLst/>
          </a:prstGeom>
        </p:spPr>
      </p:pic>
      <p:pic>
        <p:nvPicPr>
          <p:cNvPr id="105" name="Picture 10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826519" y="4932153"/>
            <a:ext cx="137160" cy="137160"/>
          </a:xfrm>
          <a:prstGeom prst="rect">
            <a:avLst/>
          </a:prstGeom>
        </p:spPr>
      </p:pic>
      <p:pic>
        <p:nvPicPr>
          <p:cNvPr id="106" name="Picture 10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843119" y="4932153"/>
            <a:ext cx="137160" cy="137160"/>
          </a:xfrm>
          <a:prstGeom prst="rect">
            <a:avLst/>
          </a:prstGeom>
        </p:spPr>
      </p:pic>
      <p:pic>
        <p:nvPicPr>
          <p:cNvPr id="107" name="Picture 106"/>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518828" y="4932153"/>
            <a:ext cx="137160" cy="137160"/>
          </a:xfrm>
          <a:prstGeom prst="rect">
            <a:avLst/>
          </a:prstGeom>
        </p:spPr>
      </p:pic>
      <p:pic>
        <p:nvPicPr>
          <p:cNvPr id="108" name="Picture 107"/>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6665771" y="4932153"/>
            <a:ext cx="137160" cy="137160"/>
          </a:xfrm>
          <a:prstGeom prst="rect">
            <a:avLst/>
          </a:prstGeom>
        </p:spPr>
      </p:pic>
      <p:pic>
        <p:nvPicPr>
          <p:cNvPr id="109" name="Picture 10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6012629" y="4932153"/>
            <a:ext cx="137160" cy="137160"/>
          </a:xfrm>
          <a:prstGeom prst="rect">
            <a:avLst/>
          </a:prstGeom>
        </p:spPr>
      </p:pic>
      <p:pic>
        <p:nvPicPr>
          <p:cNvPr id="110" name="Picture 109"/>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6340389" y="4932153"/>
            <a:ext cx="137160" cy="137160"/>
          </a:xfrm>
          <a:prstGeom prst="rect">
            <a:avLst/>
          </a:prstGeom>
        </p:spPr>
      </p:pic>
      <p:pic>
        <p:nvPicPr>
          <p:cNvPr id="111" name="Picture 110"/>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5681866" y="4932153"/>
            <a:ext cx="137160" cy="137160"/>
          </a:xfrm>
          <a:prstGeom prst="rect">
            <a:avLst/>
          </a:prstGeom>
        </p:spPr>
      </p:pic>
      <p:pic>
        <p:nvPicPr>
          <p:cNvPr id="112" name="Picture 111"/>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6502011" y="4932153"/>
            <a:ext cx="137160" cy="137160"/>
          </a:xfrm>
          <a:prstGeom prst="rect">
            <a:avLst/>
          </a:prstGeom>
        </p:spPr>
      </p:pic>
      <p:pic>
        <p:nvPicPr>
          <p:cNvPr id="113" name="Picture 112"/>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6169385" y="4932153"/>
            <a:ext cx="137160" cy="137160"/>
          </a:xfrm>
          <a:prstGeom prst="rect">
            <a:avLst/>
          </a:prstGeom>
        </p:spPr>
      </p:pic>
      <p:pic>
        <p:nvPicPr>
          <p:cNvPr id="114" name="Picture 11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524591" y="4927410"/>
            <a:ext cx="137160" cy="137160"/>
          </a:xfrm>
          <a:prstGeom prst="rect">
            <a:avLst/>
          </a:prstGeom>
        </p:spPr>
      </p:pic>
      <p:pic>
        <p:nvPicPr>
          <p:cNvPr id="115" name="Picture 11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541191" y="4927410"/>
            <a:ext cx="137160" cy="137160"/>
          </a:xfrm>
          <a:prstGeom prst="rect">
            <a:avLst/>
          </a:prstGeom>
        </p:spPr>
      </p:pic>
      <p:pic>
        <p:nvPicPr>
          <p:cNvPr id="116" name="Picture 11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216900" y="4927410"/>
            <a:ext cx="137160" cy="137160"/>
          </a:xfrm>
          <a:prstGeom prst="rect">
            <a:avLst/>
          </a:prstGeom>
        </p:spPr>
      </p:pic>
      <p:pic>
        <p:nvPicPr>
          <p:cNvPr id="117" name="Picture 116"/>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363843" y="4927410"/>
            <a:ext cx="137160" cy="137160"/>
          </a:xfrm>
          <a:prstGeom prst="rect">
            <a:avLst/>
          </a:prstGeom>
        </p:spPr>
      </p:pic>
      <p:pic>
        <p:nvPicPr>
          <p:cNvPr id="118" name="Picture 117"/>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710701" y="4927410"/>
            <a:ext cx="137160" cy="137160"/>
          </a:xfrm>
          <a:prstGeom prst="rect">
            <a:avLst/>
          </a:prstGeom>
        </p:spPr>
      </p:pic>
      <p:pic>
        <p:nvPicPr>
          <p:cNvPr id="119" name="Picture 118"/>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8038461" y="4927410"/>
            <a:ext cx="137160" cy="137160"/>
          </a:xfrm>
          <a:prstGeom prst="rect">
            <a:avLst/>
          </a:prstGeom>
        </p:spPr>
      </p:pic>
      <p:pic>
        <p:nvPicPr>
          <p:cNvPr id="120" name="Picture 119"/>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379938" y="4927410"/>
            <a:ext cx="137160" cy="137160"/>
          </a:xfrm>
          <a:prstGeom prst="rect">
            <a:avLst/>
          </a:prstGeom>
        </p:spPr>
      </p:pic>
      <p:pic>
        <p:nvPicPr>
          <p:cNvPr id="121" name="Picture 120"/>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8200083" y="4927410"/>
            <a:ext cx="137160" cy="137160"/>
          </a:xfrm>
          <a:prstGeom prst="rect">
            <a:avLst/>
          </a:prstGeom>
        </p:spPr>
      </p:pic>
      <p:pic>
        <p:nvPicPr>
          <p:cNvPr id="122" name="Picture 121"/>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7867457" y="4927410"/>
            <a:ext cx="137160" cy="137160"/>
          </a:xfrm>
          <a:prstGeom prst="rect">
            <a:avLst/>
          </a:prstGeom>
        </p:spPr>
      </p:pic>
      <p:sp>
        <p:nvSpPr>
          <p:cNvPr id="123" name="Rectangle 122"/>
          <p:cNvSpPr/>
          <p:nvPr/>
        </p:nvSpPr>
        <p:spPr>
          <a:xfrm>
            <a:off x="181774" y="2285352"/>
            <a:ext cx="425116" cy="215444"/>
          </a:xfrm>
          <a:prstGeom prst="rect">
            <a:avLst/>
          </a:prstGeom>
        </p:spPr>
        <p:txBody>
          <a:bodyPr wrap="none">
            <a:spAutoFit/>
          </a:bodyPr>
          <a:lstStyle/>
          <a:p>
            <a:r>
              <a:rPr lang="en-US" sz="800" dirty="0" smtClean="0">
                <a:solidFill>
                  <a:schemeClr val="tx1"/>
                </a:solidFill>
              </a:rPr>
              <a:t>CEFGI</a:t>
            </a:r>
            <a:endParaRPr lang="en-US" sz="800" dirty="0">
              <a:solidFill>
                <a:schemeClr val="tx1"/>
              </a:solidFill>
            </a:endParaRPr>
          </a:p>
        </p:txBody>
      </p:sp>
      <p:sp>
        <p:nvSpPr>
          <p:cNvPr id="124" name="Rectangle 123"/>
          <p:cNvSpPr/>
          <p:nvPr/>
        </p:nvSpPr>
        <p:spPr>
          <a:xfrm>
            <a:off x="1401479" y="1697199"/>
            <a:ext cx="603050" cy="215444"/>
          </a:xfrm>
          <a:prstGeom prst="rect">
            <a:avLst/>
          </a:prstGeom>
        </p:spPr>
        <p:txBody>
          <a:bodyPr wrap="none">
            <a:spAutoFit/>
          </a:bodyPr>
          <a:lstStyle/>
          <a:p>
            <a:r>
              <a:rPr lang="en-US" sz="800" dirty="0" smtClean="0">
                <a:solidFill>
                  <a:schemeClr val="tx1"/>
                </a:solidFill>
              </a:rPr>
              <a:t>ABCDEFGI</a:t>
            </a:r>
            <a:endParaRPr lang="en-US" sz="800" dirty="0">
              <a:solidFill>
                <a:schemeClr val="tx1"/>
              </a:solidFill>
            </a:endParaRPr>
          </a:p>
        </p:txBody>
      </p:sp>
      <p:sp>
        <p:nvSpPr>
          <p:cNvPr id="125" name="Rectangle 124"/>
          <p:cNvSpPr/>
          <p:nvPr/>
        </p:nvSpPr>
        <p:spPr>
          <a:xfrm>
            <a:off x="805359" y="2240038"/>
            <a:ext cx="425116" cy="215444"/>
          </a:xfrm>
          <a:prstGeom prst="rect">
            <a:avLst/>
          </a:prstGeom>
        </p:spPr>
        <p:txBody>
          <a:bodyPr wrap="none">
            <a:spAutoFit/>
          </a:bodyPr>
          <a:lstStyle/>
          <a:p>
            <a:r>
              <a:rPr lang="en-US" sz="800" dirty="0" smtClean="0">
                <a:solidFill>
                  <a:schemeClr val="tx1"/>
                </a:solidFill>
              </a:rPr>
              <a:t>CEFGI</a:t>
            </a:r>
            <a:endParaRPr lang="en-US" sz="800" dirty="0">
              <a:solidFill>
                <a:schemeClr val="tx1"/>
              </a:solidFill>
            </a:endParaRPr>
          </a:p>
        </p:txBody>
      </p:sp>
      <p:sp>
        <p:nvSpPr>
          <p:cNvPr id="126" name="Rectangle 125"/>
          <p:cNvSpPr/>
          <p:nvPr/>
        </p:nvSpPr>
        <p:spPr>
          <a:xfrm>
            <a:off x="436182" y="1865675"/>
            <a:ext cx="546945" cy="215444"/>
          </a:xfrm>
          <a:prstGeom prst="rect">
            <a:avLst/>
          </a:prstGeom>
        </p:spPr>
        <p:txBody>
          <a:bodyPr wrap="none">
            <a:spAutoFit/>
          </a:bodyPr>
          <a:lstStyle/>
          <a:p>
            <a:r>
              <a:rPr lang="en-US" sz="800" dirty="0" smtClean="0">
                <a:solidFill>
                  <a:schemeClr val="tx1"/>
                </a:solidFill>
              </a:rPr>
              <a:t>ACDEFGI</a:t>
            </a:r>
            <a:endParaRPr lang="en-US" sz="800" dirty="0">
              <a:solidFill>
                <a:schemeClr val="tx1"/>
              </a:solidFill>
            </a:endParaRPr>
          </a:p>
        </p:txBody>
      </p:sp>
      <p:sp>
        <p:nvSpPr>
          <p:cNvPr id="127" name="Rectangle 126"/>
          <p:cNvSpPr/>
          <p:nvPr/>
        </p:nvSpPr>
        <p:spPr>
          <a:xfrm>
            <a:off x="2409038" y="4365779"/>
            <a:ext cx="234360" cy="215444"/>
          </a:xfrm>
          <a:prstGeom prst="rect">
            <a:avLst/>
          </a:prstGeom>
        </p:spPr>
        <p:txBody>
          <a:bodyPr wrap="none">
            <a:spAutoFit/>
          </a:bodyPr>
          <a:lstStyle/>
          <a:p>
            <a:r>
              <a:rPr lang="en-US" sz="800" dirty="0" smtClean="0">
                <a:solidFill>
                  <a:schemeClr val="tx1"/>
                </a:solidFill>
              </a:rPr>
              <a:t>E</a:t>
            </a:r>
            <a:endParaRPr lang="en-US" sz="800" dirty="0">
              <a:solidFill>
                <a:schemeClr val="tx1"/>
              </a:solidFill>
            </a:endParaRPr>
          </a:p>
        </p:txBody>
      </p:sp>
      <p:sp>
        <p:nvSpPr>
          <p:cNvPr id="128" name="Rectangle 127"/>
          <p:cNvSpPr/>
          <p:nvPr/>
        </p:nvSpPr>
        <p:spPr>
          <a:xfrm>
            <a:off x="2874943" y="4410075"/>
            <a:ext cx="234360" cy="215444"/>
          </a:xfrm>
          <a:prstGeom prst="rect">
            <a:avLst/>
          </a:prstGeom>
        </p:spPr>
        <p:txBody>
          <a:bodyPr wrap="none">
            <a:spAutoFit/>
          </a:bodyPr>
          <a:lstStyle/>
          <a:p>
            <a:r>
              <a:rPr lang="en-US" sz="800" dirty="0" smtClean="0">
                <a:solidFill>
                  <a:schemeClr val="tx1"/>
                </a:solidFill>
              </a:rPr>
              <a:t>E</a:t>
            </a:r>
            <a:endParaRPr lang="en-US" sz="800" dirty="0">
              <a:solidFill>
                <a:schemeClr val="tx1"/>
              </a:solidFill>
            </a:endParaRPr>
          </a:p>
        </p:txBody>
      </p:sp>
      <p:sp>
        <p:nvSpPr>
          <p:cNvPr id="129" name="Rectangle 128"/>
          <p:cNvSpPr/>
          <p:nvPr/>
        </p:nvSpPr>
        <p:spPr>
          <a:xfrm>
            <a:off x="2563202" y="4345132"/>
            <a:ext cx="298480" cy="215444"/>
          </a:xfrm>
          <a:prstGeom prst="rect">
            <a:avLst/>
          </a:prstGeom>
        </p:spPr>
        <p:txBody>
          <a:bodyPr wrap="none">
            <a:spAutoFit/>
          </a:bodyPr>
          <a:lstStyle/>
          <a:p>
            <a:r>
              <a:rPr lang="en-US" sz="800" dirty="0" smtClean="0">
                <a:solidFill>
                  <a:schemeClr val="tx1"/>
                </a:solidFill>
              </a:rPr>
              <a:t>EH</a:t>
            </a:r>
            <a:endParaRPr lang="en-US" sz="800" dirty="0">
              <a:solidFill>
                <a:schemeClr val="tx1"/>
              </a:solidFill>
            </a:endParaRPr>
          </a:p>
        </p:txBody>
      </p:sp>
      <p:sp>
        <p:nvSpPr>
          <p:cNvPr id="130" name="Rectangle 129"/>
          <p:cNvSpPr/>
          <p:nvPr/>
        </p:nvSpPr>
        <p:spPr>
          <a:xfrm>
            <a:off x="2971158" y="4191415"/>
            <a:ext cx="484428" cy="215444"/>
          </a:xfrm>
          <a:prstGeom prst="rect">
            <a:avLst/>
          </a:prstGeom>
        </p:spPr>
        <p:txBody>
          <a:bodyPr wrap="none">
            <a:spAutoFit/>
          </a:bodyPr>
          <a:lstStyle/>
          <a:p>
            <a:r>
              <a:rPr lang="en-US" sz="800" dirty="0" smtClean="0">
                <a:solidFill>
                  <a:schemeClr val="tx1"/>
                </a:solidFill>
              </a:rPr>
              <a:t>ACEFHI</a:t>
            </a:r>
            <a:endParaRPr lang="en-US" sz="800" dirty="0">
              <a:solidFill>
                <a:schemeClr val="tx1"/>
              </a:solidFill>
            </a:endParaRPr>
          </a:p>
        </p:txBody>
      </p:sp>
      <p:sp>
        <p:nvSpPr>
          <p:cNvPr id="131" name="Rectangle 130"/>
          <p:cNvSpPr/>
          <p:nvPr/>
        </p:nvSpPr>
        <p:spPr>
          <a:xfrm>
            <a:off x="2210899" y="4314229"/>
            <a:ext cx="298480" cy="215444"/>
          </a:xfrm>
          <a:prstGeom prst="rect">
            <a:avLst/>
          </a:prstGeom>
        </p:spPr>
        <p:txBody>
          <a:bodyPr wrap="none">
            <a:spAutoFit/>
          </a:bodyPr>
          <a:lstStyle/>
          <a:p>
            <a:r>
              <a:rPr lang="en-US" sz="800" dirty="0" smtClean="0">
                <a:solidFill>
                  <a:schemeClr val="tx1"/>
                </a:solidFill>
              </a:rPr>
              <a:t>EH</a:t>
            </a:r>
            <a:endParaRPr lang="en-US" sz="800" dirty="0">
              <a:solidFill>
                <a:schemeClr val="tx1"/>
              </a:solidFill>
            </a:endParaRPr>
          </a:p>
        </p:txBody>
      </p:sp>
      <p:sp>
        <p:nvSpPr>
          <p:cNvPr id="132" name="Rectangle 131"/>
          <p:cNvSpPr/>
          <p:nvPr/>
        </p:nvSpPr>
        <p:spPr>
          <a:xfrm>
            <a:off x="4064955" y="4474993"/>
            <a:ext cx="303288" cy="215444"/>
          </a:xfrm>
          <a:prstGeom prst="rect">
            <a:avLst/>
          </a:prstGeom>
        </p:spPr>
        <p:txBody>
          <a:bodyPr wrap="none">
            <a:spAutoFit/>
          </a:bodyPr>
          <a:lstStyle/>
          <a:p>
            <a:r>
              <a:rPr lang="en-US" sz="800" dirty="0" smtClean="0">
                <a:solidFill>
                  <a:schemeClr val="tx1"/>
                </a:solidFill>
              </a:rPr>
              <a:t>BD</a:t>
            </a:r>
            <a:endParaRPr lang="en-US" sz="800" dirty="0">
              <a:solidFill>
                <a:schemeClr val="tx1"/>
              </a:solidFill>
            </a:endParaRPr>
          </a:p>
        </p:txBody>
      </p:sp>
      <p:sp>
        <p:nvSpPr>
          <p:cNvPr id="133" name="Rectangle 132"/>
          <p:cNvSpPr/>
          <p:nvPr/>
        </p:nvSpPr>
        <p:spPr>
          <a:xfrm>
            <a:off x="4875491" y="4474993"/>
            <a:ext cx="303288" cy="215444"/>
          </a:xfrm>
          <a:prstGeom prst="rect">
            <a:avLst/>
          </a:prstGeom>
        </p:spPr>
        <p:txBody>
          <a:bodyPr wrap="none">
            <a:spAutoFit/>
          </a:bodyPr>
          <a:lstStyle/>
          <a:p>
            <a:r>
              <a:rPr lang="en-US" sz="800" dirty="0" smtClean="0">
                <a:solidFill>
                  <a:schemeClr val="tx1"/>
                </a:solidFill>
              </a:rPr>
              <a:t>BD</a:t>
            </a:r>
            <a:endParaRPr lang="en-US" sz="800" dirty="0">
              <a:solidFill>
                <a:schemeClr val="tx1"/>
              </a:solidFill>
            </a:endParaRPr>
          </a:p>
        </p:txBody>
      </p:sp>
      <p:sp>
        <p:nvSpPr>
          <p:cNvPr id="134" name="Rectangle 133"/>
          <p:cNvSpPr/>
          <p:nvPr/>
        </p:nvSpPr>
        <p:spPr>
          <a:xfrm>
            <a:off x="4420818" y="4475073"/>
            <a:ext cx="303288" cy="215444"/>
          </a:xfrm>
          <a:prstGeom prst="rect">
            <a:avLst/>
          </a:prstGeom>
        </p:spPr>
        <p:txBody>
          <a:bodyPr wrap="none">
            <a:spAutoFit/>
          </a:bodyPr>
          <a:lstStyle/>
          <a:p>
            <a:r>
              <a:rPr lang="en-US" sz="800" dirty="0" smtClean="0">
                <a:solidFill>
                  <a:schemeClr val="tx1"/>
                </a:solidFill>
              </a:rPr>
              <a:t>BD</a:t>
            </a:r>
            <a:endParaRPr lang="en-US" sz="800" dirty="0">
              <a:solidFill>
                <a:schemeClr val="tx1"/>
              </a:solidFill>
            </a:endParaRPr>
          </a:p>
        </p:txBody>
      </p:sp>
      <p:sp>
        <p:nvSpPr>
          <p:cNvPr id="135" name="Rectangle 134"/>
          <p:cNvSpPr/>
          <p:nvPr/>
        </p:nvSpPr>
        <p:spPr>
          <a:xfrm>
            <a:off x="4769938" y="4517797"/>
            <a:ext cx="247184" cy="215444"/>
          </a:xfrm>
          <a:prstGeom prst="rect">
            <a:avLst/>
          </a:prstGeom>
        </p:spPr>
        <p:txBody>
          <a:bodyPr wrap="none">
            <a:spAutoFit/>
          </a:bodyPr>
          <a:lstStyle/>
          <a:p>
            <a:r>
              <a:rPr lang="en-US" sz="800" dirty="0" smtClean="0">
                <a:solidFill>
                  <a:schemeClr val="tx1"/>
                </a:solidFill>
              </a:rPr>
              <a:t>D</a:t>
            </a:r>
            <a:endParaRPr lang="en-US" sz="800" dirty="0">
              <a:solidFill>
                <a:schemeClr val="tx1"/>
              </a:solidFill>
            </a:endParaRPr>
          </a:p>
        </p:txBody>
      </p:sp>
      <p:sp>
        <p:nvSpPr>
          <p:cNvPr id="136" name="Rectangle 135"/>
          <p:cNvSpPr/>
          <p:nvPr/>
        </p:nvSpPr>
        <p:spPr>
          <a:xfrm>
            <a:off x="6802931" y="4473501"/>
            <a:ext cx="243978" cy="215444"/>
          </a:xfrm>
          <a:prstGeom prst="rect">
            <a:avLst/>
          </a:prstGeom>
        </p:spPr>
        <p:txBody>
          <a:bodyPr wrap="none">
            <a:spAutoFit/>
          </a:bodyPr>
          <a:lstStyle/>
          <a:p>
            <a:r>
              <a:rPr lang="en-US" sz="800" dirty="0" smtClean="0">
                <a:solidFill>
                  <a:schemeClr val="tx1"/>
                </a:solidFill>
              </a:rPr>
              <a:t>A</a:t>
            </a:r>
            <a:endParaRPr lang="en-US" sz="800" dirty="0">
              <a:solidFill>
                <a:schemeClr val="tx1"/>
              </a:solidFill>
            </a:endParaRPr>
          </a:p>
        </p:txBody>
      </p:sp>
      <p:sp>
        <p:nvSpPr>
          <p:cNvPr id="137" name="Rectangle 136"/>
          <p:cNvSpPr/>
          <p:nvPr/>
        </p:nvSpPr>
        <p:spPr>
          <a:xfrm>
            <a:off x="5789710" y="4504842"/>
            <a:ext cx="243978" cy="215444"/>
          </a:xfrm>
          <a:prstGeom prst="rect">
            <a:avLst/>
          </a:prstGeom>
        </p:spPr>
        <p:txBody>
          <a:bodyPr wrap="none">
            <a:spAutoFit/>
          </a:bodyPr>
          <a:lstStyle/>
          <a:p>
            <a:r>
              <a:rPr lang="en-US" sz="800" dirty="0" smtClean="0">
                <a:solidFill>
                  <a:schemeClr val="tx1"/>
                </a:solidFill>
              </a:rPr>
              <a:t>A</a:t>
            </a:r>
            <a:endParaRPr lang="en-US" sz="800" dirty="0">
              <a:solidFill>
                <a:schemeClr val="tx1"/>
              </a:solidFill>
            </a:endParaRPr>
          </a:p>
        </p:txBody>
      </p:sp>
      <p:sp>
        <p:nvSpPr>
          <p:cNvPr id="138" name="Rectangle 137"/>
          <p:cNvSpPr/>
          <p:nvPr/>
        </p:nvSpPr>
        <p:spPr>
          <a:xfrm>
            <a:off x="5892255" y="4222022"/>
            <a:ext cx="354584" cy="338554"/>
          </a:xfrm>
          <a:prstGeom prst="rect">
            <a:avLst/>
          </a:prstGeom>
        </p:spPr>
        <p:txBody>
          <a:bodyPr wrap="none">
            <a:spAutoFit/>
          </a:bodyPr>
          <a:lstStyle/>
          <a:p>
            <a:r>
              <a:rPr lang="en-US" sz="800" dirty="0" smtClean="0">
                <a:solidFill>
                  <a:schemeClr val="tx1"/>
                </a:solidFill>
              </a:rPr>
              <a:t>ABC</a:t>
            </a:r>
          </a:p>
          <a:p>
            <a:r>
              <a:rPr lang="en-US" sz="800" dirty="0" smtClean="0">
                <a:solidFill>
                  <a:schemeClr val="tx1"/>
                </a:solidFill>
              </a:rPr>
              <a:t>GHI</a:t>
            </a:r>
            <a:endParaRPr lang="en-US" sz="800" dirty="0">
              <a:solidFill>
                <a:schemeClr val="tx1"/>
              </a:solidFill>
            </a:endParaRPr>
          </a:p>
        </p:txBody>
      </p:sp>
      <p:sp>
        <p:nvSpPr>
          <p:cNvPr id="139" name="Rectangle 138"/>
          <p:cNvSpPr/>
          <p:nvPr/>
        </p:nvSpPr>
        <p:spPr>
          <a:xfrm>
            <a:off x="6258274" y="4286965"/>
            <a:ext cx="354584" cy="338554"/>
          </a:xfrm>
          <a:prstGeom prst="rect">
            <a:avLst/>
          </a:prstGeom>
        </p:spPr>
        <p:txBody>
          <a:bodyPr wrap="none">
            <a:spAutoFit/>
          </a:bodyPr>
          <a:lstStyle/>
          <a:p>
            <a:r>
              <a:rPr lang="en-US" sz="800" dirty="0" smtClean="0">
                <a:solidFill>
                  <a:schemeClr val="tx1"/>
                </a:solidFill>
              </a:rPr>
              <a:t>ABC</a:t>
            </a:r>
          </a:p>
          <a:p>
            <a:r>
              <a:rPr lang="en-US" sz="800" dirty="0" smtClean="0">
                <a:solidFill>
                  <a:schemeClr val="tx1"/>
                </a:solidFill>
              </a:rPr>
              <a:t>GH</a:t>
            </a:r>
            <a:endParaRPr lang="en-US" sz="800" dirty="0">
              <a:solidFill>
                <a:schemeClr val="tx1"/>
              </a:solidFill>
            </a:endParaRPr>
          </a:p>
        </p:txBody>
      </p:sp>
      <p:sp>
        <p:nvSpPr>
          <p:cNvPr id="140" name="Rectangle 139"/>
          <p:cNvSpPr/>
          <p:nvPr/>
        </p:nvSpPr>
        <p:spPr>
          <a:xfrm>
            <a:off x="5980279" y="4049944"/>
            <a:ext cx="617477" cy="215444"/>
          </a:xfrm>
          <a:prstGeom prst="rect">
            <a:avLst/>
          </a:prstGeom>
        </p:spPr>
        <p:txBody>
          <a:bodyPr wrap="none">
            <a:spAutoFit/>
          </a:bodyPr>
          <a:lstStyle/>
          <a:p>
            <a:r>
              <a:rPr lang="en-US" sz="800" dirty="0" smtClean="0">
                <a:solidFill>
                  <a:schemeClr val="tx1"/>
                </a:solidFill>
              </a:rPr>
              <a:t>ABCDFGHI</a:t>
            </a:r>
            <a:endParaRPr lang="en-US" sz="800" dirty="0">
              <a:solidFill>
                <a:schemeClr val="tx1"/>
              </a:solidFill>
            </a:endParaRPr>
          </a:p>
        </p:txBody>
      </p:sp>
      <p:sp>
        <p:nvSpPr>
          <p:cNvPr id="141" name="Rectangle 140"/>
          <p:cNvSpPr/>
          <p:nvPr/>
        </p:nvSpPr>
        <p:spPr>
          <a:xfrm>
            <a:off x="8370794" y="3451896"/>
            <a:ext cx="426720" cy="215444"/>
          </a:xfrm>
          <a:prstGeom prst="rect">
            <a:avLst/>
          </a:prstGeom>
        </p:spPr>
        <p:txBody>
          <a:bodyPr wrap="none">
            <a:spAutoFit/>
          </a:bodyPr>
          <a:lstStyle/>
          <a:p>
            <a:r>
              <a:rPr lang="en-US" sz="800" dirty="0" smtClean="0">
                <a:solidFill>
                  <a:schemeClr val="tx1"/>
                </a:solidFill>
              </a:rPr>
              <a:t>ABDH</a:t>
            </a:r>
            <a:endParaRPr lang="en-US" sz="800" dirty="0">
              <a:solidFill>
                <a:schemeClr val="tx1"/>
              </a:solidFill>
            </a:endParaRPr>
          </a:p>
        </p:txBody>
      </p:sp>
      <p:sp>
        <p:nvSpPr>
          <p:cNvPr id="142" name="Rectangle 141"/>
          <p:cNvSpPr/>
          <p:nvPr/>
        </p:nvSpPr>
        <p:spPr>
          <a:xfrm>
            <a:off x="7388565" y="3405057"/>
            <a:ext cx="490840" cy="215444"/>
          </a:xfrm>
          <a:prstGeom prst="rect">
            <a:avLst/>
          </a:prstGeom>
        </p:spPr>
        <p:txBody>
          <a:bodyPr wrap="none">
            <a:spAutoFit/>
          </a:bodyPr>
          <a:lstStyle/>
          <a:p>
            <a:r>
              <a:rPr lang="en-US" sz="800" dirty="0" smtClean="0">
                <a:solidFill>
                  <a:schemeClr val="tx1"/>
                </a:solidFill>
              </a:rPr>
              <a:t>ABDGH</a:t>
            </a:r>
            <a:endParaRPr lang="en-US" sz="800" dirty="0">
              <a:solidFill>
                <a:schemeClr val="tx1"/>
              </a:solidFill>
            </a:endParaRPr>
          </a:p>
        </p:txBody>
      </p:sp>
      <p:sp>
        <p:nvSpPr>
          <p:cNvPr id="143" name="Rectangle 142"/>
          <p:cNvSpPr/>
          <p:nvPr/>
        </p:nvSpPr>
        <p:spPr>
          <a:xfrm>
            <a:off x="7101776" y="3623277"/>
            <a:ext cx="367408" cy="215444"/>
          </a:xfrm>
          <a:prstGeom prst="rect">
            <a:avLst/>
          </a:prstGeom>
        </p:spPr>
        <p:txBody>
          <a:bodyPr wrap="none">
            <a:spAutoFit/>
          </a:bodyPr>
          <a:lstStyle/>
          <a:p>
            <a:r>
              <a:rPr lang="en-US" sz="800" dirty="0" smtClean="0">
                <a:solidFill>
                  <a:schemeClr val="tx1"/>
                </a:solidFill>
              </a:rPr>
              <a:t>BDH</a:t>
            </a:r>
            <a:endParaRPr lang="en-US" sz="800" dirty="0">
              <a:solidFill>
                <a:schemeClr val="tx1"/>
              </a:solidFill>
            </a:endParaRPr>
          </a:p>
        </p:txBody>
      </p:sp>
      <p:sp>
        <p:nvSpPr>
          <p:cNvPr id="144" name="Rectangle 143"/>
          <p:cNvSpPr/>
          <p:nvPr/>
        </p:nvSpPr>
        <p:spPr>
          <a:xfrm>
            <a:off x="8090897" y="3617507"/>
            <a:ext cx="367408" cy="215444"/>
          </a:xfrm>
          <a:prstGeom prst="rect">
            <a:avLst/>
          </a:prstGeom>
        </p:spPr>
        <p:txBody>
          <a:bodyPr wrap="none">
            <a:spAutoFit/>
          </a:bodyPr>
          <a:lstStyle/>
          <a:p>
            <a:r>
              <a:rPr lang="en-US" sz="800" dirty="0" smtClean="0">
                <a:solidFill>
                  <a:schemeClr val="tx1"/>
                </a:solidFill>
              </a:rPr>
              <a:t>BDH</a:t>
            </a:r>
            <a:endParaRPr lang="en-US" sz="800" dirty="0">
              <a:solidFill>
                <a:schemeClr val="tx1"/>
              </a:solidFill>
            </a:endParaRPr>
          </a:p>
        </p:txBody>
      </p:sp>
      <p:sp>
        <p:nvSpPr>
          <p:cNvPr id="145" name="Rectangle 144"/>
          <p:cNvSpPr/>
          <p:nvPr/>
        </p:nvSpPr>
        <p:spPr>
          <a:xfrm>
            <a:off x="7739633" y="3504024"/>
            <a:ext cx="367408" cy="215444"/>
          </a:xfrm>
          <a:prstGeom prst="rect">
            <a:avLst/>
          </a:prstGeom>
        </p:spPr>
        <p:txBody>
          <a:bodyPr wrap="none">
            <a:spAutoFit/>
          </a:bodyPr>
          <a:lstStyle/>
          <a:p>
            <a:r>
              <a:rPr lang="en-US" sz="800" dirty="0" smtClean="0">
                <a:solidFill>
                  <a:schemeClr val="tx1"/>
                </a:solidFill>
              </a:rPr>
              <a:t>BDH</a:t>
            </a:r>
            <a:endParaRPr lang="en-US" sz="800" dirty="0">
              <a:solidFill>
                <a:schemeClr val="tx1"/>
              </a:solidFill>
            </a:endParaRPr>
          </a:p>
        </p:txBody>
      </p:sp>
      <p:sp>
        <p:nvSpPr>
          <p:cNvPr id="146" name="Rectangle 145"/>
          <p:cNvSpPr/>
          <p:nvPr/>
        </p:nvSpPr>
        <p:spPr>
          <a:xfrm>
            <a:off x="7625734" y="3942222"/>
            <a:ext cx="304892" cy="215444"/>
          </a:xfrm>
          <a:prstGeom prst="rect">
            <a:avLst/>
          </a:prstGeom>
        </p:spPr>
        <p:txBody>
          <a:bodyPr wrap="none">
            <a:spAutoFit/>
          </a:bodyPr>
          <a:lstStyle/>
          <a:p>
            <a:r>
              <a:rPr lang="en-US" sz="800" dirty="0" smtClean="0">
                <a:solidFill>
                  <a:schemeClr val="tx1"/>
                </a:solidFill>
              </a:rPr>
              <a:t>BH</a:t>
            </a:r>
            <a:endParaRPr lang="en-US" sz="800" dirty="0">
              <a:solidFill>
                <a:schemeClr val="tx1"/>
              </a:solidFill>
            </a:endParaRPr>
          </a:p>
        </p:txBody>
      </p:sp>
      <p:sp>
        <p:nvSpPr>
          <p:cNvPr id="147" name="Rectangle 146"/>
          <p:cNvSpPr/>
          <p:nvPr/>
        </p:nvSpPr>
        <p:spPr>
          <a:xfrm>
            <a:off x="7802432" y="3236019"/>
            <a:ext cx="540533" cy="215444"/>
          </a:xfrm>
          <a:prstGeom prst="rect">
            <a:avLst/>
          </a:prstGeom>
        </p:spPr>
        <p:txBody>
          <a:bodyPr wrap="none">
            <a:spAutoFit/>
          </a:bodyPr>
          <a:lstStyle/>
          <a:p>
            <a:r>
              <a:rPr lang="en-US" sz="800" dirty="0" smtClean="0">
                <a:solidFill>
                  <a:schemeClr val="tx1"/>
                </a:solidFill>
              </a:rPr>
              <a:t>ABDEGH</a:t>
            </a:r>
            <a:endParaRPr lang="en-US" sz="800" dirty="0">
              <a:solidFill>
                <a:schemeClr val="tx1"/>
              </a:solidFill>
            </a:endParaRPr>
          </a:p>
        </p:txBody>
      </p:sp>
    </p:spTree>
    <p:extLst>
      <p:ext uri="{BB962C8B-B14F-4D97-AF65-F5344CB8AC3E}">
        <p14:creationId xmlns:p14="http://schemas.microsoft.com/office/powerpoint/2010/main" val="2320582498"/>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27</a:t>
            </a:fld>
            <a:r>
              <a:rPr lang="en-US" smtClean="0"/>
              <a:t> -</a:t>
            </a:r>
            <a:endParaRPr lang="en-US"/>
          </a:p>
        </p:txBody>
      </p:sp>
      <p:graphicFrame>
        <p:nvGraphicFramePr>
          <p:cNvPr id="3" name="Chart 2"/>
          <p:cNvGraphicFramePr/>
          <p:nvPr>
            <p:extLst>
              <p:ext uri="{D42A27DB-BD31-4B8C-83A1-F6EECF244321}">
                <p14:modId xmlns:p14="http://schemas.microsoft.com/office/powerpoint/2010/main" val="1069896919"/>
              </p:ext>
            </p:extLst>
          </p:nvPr>
        </p:nvGraphicFramePr>
        <p:xfrm>
          <a:off x="-38988" y="2276882"/>
          <a:ext cx="9141024" cy="2939682"/>
        </p:xfrm>
        <a:graphic>
          <a:graphicData uri="http://schemas.openxmlformats.org/drawingml/2006/chart">
            <c:chart xmlns:c="http://schemas.openxmlformats.org/drawingml/2006/chart" xmlns:r="http://schemas.openxmlformats.org/officeDocument/2006/relationships" r:id="rId2"/>
          </a:graphicData>
        </a:graphic>
      </p:graphicFrame>
      <p:pic>
        <p:nvPicPr>
          <p:cNvPr id="4" name="Picture 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479942" y="4417116"/>
            <a:ext cx="274320" cy="274320"/>
          </a:xfrm>
          <a:prstGeom prst="rect">
            <a:avLst/>
          </a:prstGeom>
        </p:spPr>
      </p:pic>
      <p:pic>
        <p:nvPicPr>
          <p:cNvPr id="5" name="Picture 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367411" y="4417116"/>
            <a:ext cx="274320" cy="274320"/>
          </a:xfrm>
          <a:prstGeom prst="rect">
            <a:avLst/>
          </a:prstGeom>
        </p:spPr>
      </p:pic>
      <p:pic>
        <p:nvPicPr>
          <p:cNvPr id="6" name="Picture 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512174" y="4417116"/>
            <a:ext cx="274320" cy="274320"/>
          </a:xfrm>
          <a:prstGeom prst="rect">
            <a:avLst/>
          </a:prstGeom>
        </p:spPr>
      </p:pic>
      <p:pic>
        <p:nvPicPr>
          <p:cNvPr id="7" name="Picture 6"/>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492879" y="4417116"/>
            <a:ext cx="274320" cy="274320"/>
          </a:xfrm>
          <a:prstGeom prst="rect">
            <a:avLst/>
          </a:prstGeom>
        </p:spPr>
      </p:pic>
      <p:pic>
        <p:nvPicPr>
          <p:cNvPr id="8" name="Picture 7"/>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4455953" y="4417116"/>
            <a:ext cx="274320" cy="274320"/>
          </a:xfrm>
          <a:prstGeom prst="rect">
            <a:avLst/>
          </a:prstGeom>
        </p:spPr>
      </p:pic>
      <p:pic>
        <p:nvPicPr>
          <p:cNvPr id="9" name="Picture 8"/>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8396722" y="4417116"/>
            <a:ext cx="274320" cy="274320"/>
          </a:xfrm>
          <a:prstGeom prst="rect">
            <a:avLst/>
          </a:prstGeom>
        </p:spPr>
      </p:pic>
      <p:pic>
        <p:nvPicPr>
          <p:cNvPr id="10" name="Picture 9"/>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5416780" y="4417116"/>
            <a:ext cx="274320" cy="274320"/>
          </a:xfrm>
          <a:prstGeom prst="rect">
            <a:avLst/>
          </a:prstGeom>
        </p:spPr>
      </p:pic>
      <p:pic>
        <p:nvPicPr>
          <p:cNvPr id="11" name="Picture 10"/>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569562" y="4417116"/>
            <a:ext cx="274320" cy="274320"/>
          </a:xfrm>
          <a:prstGeom prst="rect">
            <a:avLst/>
          </a:prstGeom>
        </p:spPr>
      </p:pic>
      <p:pic>
        <p:nvPicPr>
          <p:cNvPr id="12" name="Picture 11"/>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3489487" y="4417116"/>
            <a:ext cx="274320" cy="274320"/>
          </a:xfrm>
          <a:prstGeom prst="rect">
            <a:avLst/>
          </a:prstGeom>
        </p:spPr>
      </p:pic>
      <p:sp>
        <p:nvSpPr>
          <p:cNvPr id="13" name="TextBox 12"/>
          <p:cNvSpPr txBox="1"/>
          <p:nvPr/>
        </p:nvSpPr>
        <p:spPr>
          <a:xfrm>
            <a:off x="2208747" y="1860604"/>
            <a:ext cx="5295824" cy="584775"/>
          </a:xfrm>
          <a:prstGeom prst="rect">
            <a:avLst/>
          </a:prstGeom>
          <a:noFill/>
        </p:spPr>
        <p:txBody>
          <a:bodyPr wrap="square" rtlCol="0">
            <a:spAutoFit/>
          </a:bodyPr>
          <a:lstStyle/>
          <a:p>
            <a:pPr algn="ctr"/>
            <a:r>
              <a:rPr lang="en-US" sz="1600" i="1" dirty="0" smtClean="0">
                <a:solidFill>
                  <a:schemeClr val="tx1"/>
                </a:solidFill>
                <a:latin typeface="Arial" panose="020B0604020202020204" pitchFamily="34" charset="0"/>
                <a:cs typeface="Arial" panose="020B0604020202020204" pitchFamily="34" charset="0"/>
              </a:rPr>
              <a:t>Proportion of Adults 18+ which Claim to Know </a:t>
            </a:r>
          </a:p>
          <a:p>
            <a:pPr algn="ctr"/>
            <a:r>
              <a:rPr lang="en-US" sz="1600" i="1" dirty="0" smtClean="0">
                <a:solidFill>
                  <a:schemeClr val="tx1"/>
                </a:solidFill>
                <a:latin typeface="Arial" panose="020B0604020202020204" pitchFamily="34" charset="0"/>
                <a:cs typeface="Arial" panose="020B0604020202020204" pitchFamily="34" charset="0"/>
              </a:rPr>
              <a:t>What a DVT Would Feel Like</a:t>
            </a:r>
          </a:p>
        </p:txBody>
      </p:sp>
      <p:sp>
        <p:nvSpPr>
          <p:cNvPr id="14" name="Rectangle 13"/>
          <p:cNvSpPr/>
          <p:nvPr/>
        </p:nvSpPr>
        <p:spPr>
          <a:xfrm>
            <a:off x="83490" y="6417581"/>
            <a:ext cx="7033137" cy="338554"/>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Respondents.</a:t>
            </a:r>
          </a:p>
          <a:p>
            <a:r>
              <a:rPr lang="en-US" sz="800" dirty="0" smtClean="0">
                <a:solidFill>
                  <a:schemeClr val="tx1"/>
                </a:solidFill>
                <a:latin typeface="Arial" panose="020B0604020202020204" pitchFamily="34" charset="0"/>
                <a:cs typeface="Arial" panose="020B0604020202020204" pitchFamily="34" charset="0"/>
              </a:rPr>
              <a:t>Q4. </a:t>
            </a:r>
            <a:r>
              <a:rPr lang="en-US" sz="800" dirty="0">
                <a:solidFill>
                  <a:schemeClr val="tx1"/>
                </a:solidFill>
                <a:latin typeface="Arial" panose="020B0604020202020204" pitchFamily="34" charset="0"/>
                <a:cs typeface="Arial" panose="020B0604020202020204" pitchFamily="34" charset="0"/>
              </a:rPr>
              <a:t>Do you know what a blood clot in your leg (also known as deep vein thrombosis) would feel like if you had one personally?</a:t>
            </a:r>
          </a:p>
        </p:txBody>
      </p:sp>
      <p:sp>
        <p:nvSpPr>
          <p:cNvPr id="15" name="Title 1"/>
          <p:cNvSpPr txBox="1">
            <a:spLocks/>
          </p:cNvSpPr>
          <p:nvPr/>
        </p:nvSpPr>
        <p:spPr>
          <a:xfrm>
            <a:off x="139147" y="258730"/>
            <a:ext cx="893329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pPr algn="ctr"/>
            <a:r>
              <a:rPr lang="en-US" sz="2800" kern="0" dirty="0" smtClean="0"/>
              <a:t>Knowledge of Deep Vein Thrombosis Symptoms</a:t>
            </a:r>
            <a:endParaRPr lang="en-US" sz="2800" kern="0" dirty="0"/>
          </a:p>
        </p:txBody>
      </p:sp>
      <p:sp>
        <p:nvSpPr>
          <p:cNvPr id="17" name="TextBox 16"/>
          <p:cNvSpPr txBox="1"/>
          <p:nvPr/>
        </p:nvSpPr>
        <p:spPr>
          <a:xfrm>
            <a:off x="716116" y="3019425"/>
            <a:ext cx="607859" cy="215444"/>
          </a:xfrm>
          <a:prstGeom prst="rect">
            <a:avLst/>
          </a:prstGeom>
          <a:noFill/>
        </p:spPr>
        <p:txBody>
          <a:bodyPr wrap="none" rtlCol="0">
            <a:spAutoFit/>
          </a:bodyPr>
          <a:lstStyle/>
          <a:p>
            <a:r>
              <a:rPr lang="en-US" sz="800" dirty="0" smtClean="0">
                <a:solidFill>
                  <a:schemeClr val="tx1"/>
                </a:solidFill>
              </a:rPr>
              <a:t>BCDEFGHI</a:t>
            </a:r>
            <a:endParaRPr lang="en-US" sz="800" dirty="0">
              <a:solidFill>
                <a:schemeClr val="tx1"/>
              </a:solidFill>
            </a:endParaRPr>
          </a:p>
        </p:txBody>
      </p:sp>
      <p:sp>
        <p:nvSpPr>
          <p:cNvPr id="18" name="TextBox 17"/>
          <p:cNvSpPr txBox="1"/>
          <p:nvPr/>
        </p:nvSpPr>
        <p:spPr>
          <a:xfrm>
            <a:off x="1691244" y="3259813"/>
            <a:ext cx="551754" cy="215444"/>
          </a:xfrm>
          <a:prstGeom prst="rect">
            <a:avLst/>
          </a:prstGeom>
          <a:noFill/>
        </p:spPr>
        <p:txBody>
          <a:bodyPr wrap="none" rtlCol="0">
            <a:spAutoFit/>
          </a:bodyPr>
          <a:lstStyle/>
          <a:p>
            <a:r>
              <a:rPr lang="en-US" sz="800" dirty="0" smtClean="0">
                <a:solidFill>
                  <a:schemeClr val="tx1"/>
                </a:solidFill>
              </a:rPr>
              <a:t>CDEFGHI</a:t>
            </a:r>
            <a:endParaRPr lang="en-US" sz="800" dirty="0">
              <a:solidFill>
                <a:schemeClr val="tx1"/>
              </a:solidFill>
            </a:endParaRPr>
          </a:p>
        </p:txBody>
      </p:sp>
      <p:sp>
        <p:nvSpPr>
          <p:cNvPr id="19" name="TextBox 18"/>
          <p:cNvSpPr txBox="1"/>
          <p:nvPr/>
        </p:nvSpPr>
        <p:spPr>
          <a:xfrm>
            <a:off x="2658614" y="3464364"/>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0" name="TextBox 19"/>
          <p:cNvSpPr txBox="1"/>
          <p:nvPr/>
        </p:nvSpPr>
        <p:spPr>
          <a:xfrm>
            <a:off x="3658650" y="3515147"/>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1" name="TextBox 20"/>
          <p:cNvSpPr txBox="1"/>
          <p:nvPr/>
        </p:nvSpPr>
        <p:spPr>
          <a:xfrm>
            <a:off x="4646345" y="3515147"/>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2" name="TextBox 21"/>
          <p:cNvSpPr txBox="1"/>
          <p:nvPr/>
        </p:nvSpPr>
        <p:spPr>
          <a:xfrm>
            <a:off x="5595468" y="3506990"/>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3" name="TextBox 22"/>
          <p:cNvSpPr txBox="1"/>
          <p:nvPr/>
        </p:nvSpPr>
        <p:spPr>
          <a:xfrm>
            <a:off x="6565009" y="3529409"/>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4" name="TextBox 23"/>
          <p:cNvSpPr txBox="1"/>
          <p:nvPr/>
        </p:nvSpPr>
        <p:spPr>
          <a:xfrm>
            <a:off x="7546099" y="3553247"/>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Tree>
    <p:extLst>
      <p:ext uri="{BB962C8B-B14F-4D97-AF65-F5344CB8AC3E}">
        <p14:creationId xmlns:p14="http://schemas.microsoft.com/office/powerpoint/2010/main" val="333112141"/>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TextBox 51"/>
          <p:cNvSpPr txBox="1"/>
          <p:nvPr/>
        </p:nvSpPr>
        <p:spPr>
          <a:xfrm>
            <a:off x="1655191" y="933665"/>
            <a:ext cx="6008018" cy="338554"/>
          </a:xfrm>
          <a:prstGeom prst="rect">
            <a:avLst/>
          </a:prstGeom>
          <a:noFill/>
        </p:spPr>
        <p:txBody>
          <a:bodyPr wrap="square" rtlCol="0">
            <a:spAutoFit/>
          </a:bodyPr>
          <a:lstStyle/>
          <a:p>
            <a:pPr algn="ctr"/>
            <a:r>
              <a:rPr lang="en-US" sz="1600" i="1" dirty="0">
                <a:solidFill>
                  <a:srgbClr val="000000"/>
                </a:solidFill>
                <a:latin typeface="Arial" panose="020B0604020202020204" pitchFamily="34" charset="0"/>
                <a:cs typeface="Arial" panose="020B0604020202020204" pitchFamily="34" charset="0"/>
              </a:rPr>
              <a:t>Among Adults 18+ Claiming to Know What DVT Feels Like</a:t>
            </a:r>
            <a:endParaRPr lang="en-US" sz="1400" i="1" dirty="0">
              <a:solidFill>
                <a:srgbClr val="000000"/>
              </a:solidFill>
              <a:latin typeface="Arial" panose="020B0604020202020204" pitchFamily="34" charset="0"/>
              <a:cs typeface="Arial" panose="020B0604020202020204" pitchFamily="34" charset="0"/>
            </a:endParaRPr>
          </a:p>
        </p:txBody>
      </p:sp>
      <p:sp>
        <p:nvSpPr>
          <p:cNvPr id="53" name="Title 1"/>
          <p:cNvSpPr txBox="1">
            <a:spLocks/>
          </p:cNvSpPr>
          <p:nvPr/>
        </p:nvSpPr>
        <p:spPr>
          <a:xfrm>
            <a:off x="139147" y="139465"/>
            <a:ext cx="893329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pPr algn="ctr"/>
            <a:r>
              <a:rPr lang="en-US" sz="2800" kern="0" dirty="0" smtClean="0">
                <a:solidFill>
                  <a:srgbClr val="000000"/>
                </a:solidFill>
              </a:rPr>
              <a:t>Perceived Symptoms of Deep Vein Thrombosis</a:t>
            </a:r>
            <a:endParaRPr lang="en-US" sz="2800" kern="0" dirty="0">
              <a:solidFill>
                <a:srgbClr val="000000"/>
              </a:solidFill>
            </a:endParaRPr>
          </a:p>
        </p:txBody>
      </p:sp>
      <p:sp>
        <p:nvSpPr>
          <p:cNvPr id="2" name="Slide Number Placeholder 1"/>
          <p:cNvSpPr>
            <a:spLocks noGrp="1"/>
          </p:cNvSpPr>
          <p:nvPr>
            <p:ph type="sldNum" sz="quarter" idx="10"/>
          </p:nvPr>
        </p:nvSpPr>
        <p:spPr/>
        <p:txBody>
          <a:bodyPr/>
          <a:lstStyle/>
          <a:p>
            <a:r>
              <a:rPr lang="en-US" smtClean="0">
                <a:solidFill>
                  <a:srgbClr val="FFFFFF"/>
                </a:solidFill>
              </a:rPr>
              <a:t> - </a:t>
            </a:r>
            <a:fld id="{8FAC1CE3-0013-4A1C-AA61-A816E609AAE0}" type="slidenum">
              <a:rPr lang="en-US" smtClean="0">
                <a:solidFill>
                  <a:srgbClr val="FFFFFF"/>
                </a:solidFill>
              </a:rPr>
              <a:pPr/>
              <a:t>28</a:t>
            </a:fld>
            <a:r>
              <a:rPr lang="en-US" smtClean="0">
                <a:solidFill>
                  <a:srgbClr val="FFFFFF"/>
                </a:solidFill>
              </a:rPr>
              <a:t> -</a:t>
            </a:r>
            <a:endParaRPr lang="en-US">
              <a:solidFill>
                <a:srgbClr val="FFFFFF"/>
              </a:solidFill>
            </a:endParaRPr>
          </a:p>
        </p:txBody>
      </p:sp>
      <p:grpSp>
        <p:nvGrpSpPr>
          <p:cNvPr id="14" name="Group 13"/>
          <p:cNvGrpSpPr/>
          <p:nvPr/>
        </p:nvGrpSpPr>
        <p:grpSpPr>
          <a:xfrm>
            <a:off x="536697" y="1639984"/>
            <a:ext cx="3371459" cy="1735277"/>
            <a:chOff x="147098" y="1011855"/>
            <a:chExt cx="3371459" cy="1735277"/>
          </a:xfrm>
        </p:grpSpPr>
        <p:graphicFrame>
          <p:nvGraphicFramePr>
            <p:cNvPr id="6" name="Chart 5"/>
            <p:cNvGraphicFramePr/>
            <p:nvPr>
              <p:extLst>
                <p:ext uri="{D42A27DB-BD31-4B8C-83A1-F6EECF244321}">
                  <p14:modId xmlns:p14="http://schemas.microsoft.com/office/powerpoint/2010/main" val="1191222913"/>
                </p:ext>
              </p:extLst>
            </p:nvPr>
          </p:nvGraphicFramePr>
          <p:xfrm>
            <a:off x="147098" y="1011855"/>
            <a:ext cx="3371459" cy="1735277"/>
          </p:xfrm>
          <a:graphic>
            <a:graphicData uri="http://schemas.openxmlformats.org/drawingml/2006/chart">
              <c:chart xmlns:c="http://schemas.openxmlformats.org/drawingml/2006/chart" xmlns:r="http://schemas.openxmlformats.org/officeDocument/2006/relationships" r:id="rId2"/>
            </a:graphicData>
          </a:graphic>
        </p:graphicFrame>
        <p:sp>
          <p:nvSpPr>
            <p:cNvPr id="7" name="TextBox 6"/>
            <p:cNvSpPr txBox="1"/>
            <p:nvPr/>
          </p:nvSpPr>
          <p:spPr>
            <a:xfrm>
              <a:off x="903801" y="1214726"/>
              <a:ext cx="2058500" cy="498598"/>
            </a:xfrm>
            <a:prstGeom prst="rect">
              <a:avLst/>
            </a:prstGeom>
            <a:noFill/>
          </p:spPr>
          <p:txBody>
            <a:bodyPr wrap="square" rtlCol="0" anchor="b">
              <a:spAutoFit/>
            </a:bodyPr>
            <a:lstStyle/>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a:p>
              <a:pPr algn="ctr">
                <a:lnSpc>
                  <a:spcPct val="80000"/>
                </a:lnSpc>
              </a:pPr>
              <a:r>
                <a:rPr lang="en-CA" sz="1100" b="1" dirty="0">
                  <a:solidFill>
                    <a:srgbClr val="0D204A">
                      <a:lumMod val="90000"/>
                      <a:lumOff val="10000"/>
                    </a:srgbClr>
                  </a:solidFill>
                  <a:latin typeface="Arial" panose="020B0604020202020204" pitchFamily="34" charset="0"/>
                  <a:cs typeface="Arial" panose="020B0604020202020204" pitchFamily="34" charset="0"/>
                </a:rPr>
                <a:t>SWELLING OF LEG</a:t>
              </a:r>
            </a:p>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p:txBody>
        </p:sp>
      </p:grpSp>
      <p:grpSp>
        <p:nvGrpSpPr>
          <p:cNvPr id="15" name="Group 14"/>
          <p:cNvGrpSpPr/>
          <p:nvPr/>
        </p:nvGrpSpPr>
        <p:grpSpPr>
          <a:xfrm>
            <a:off x="401530" y="2269840"/>
            <a:ext cx="3291835" cy="361638"/>
            <a:chOff x="11931" y="1518141"/>
            <a:chExt cx="3291835" cy="361638"/>
          </a:xfrm>
        </p:grpSpPr>
        <p:cxnSp>
          <p:nvCxnSpPr>
            <p:cNvPr id="9" name="Straight Connector 8"/>
            <p:cNvCxnSpPr/>
            <p:nvPr/>
          </p:nvCxnSpPr>
          <p:spPr bwMode="auto">
            <a:xfrm>
              <a:off x="469126" y="1757239"/>
              <a:ext cx="2834640" cy="0"/>
            </a:xfrm>
            <a:prstGeom prst="line">
              <a:avLst/>
            </a:prstGeom>
            <a:solidFill>
              <a:schemeClr val="accent1"/>
            </a:solidFill>
            <a:ln w="9525" cap="flat" cmpd="sng" algn="ctr">
              <a:solidFill>
                <a:srgbClr val="FF0000"/>
              </a:solidFill>
              <a:prstDash val="sysDot"/>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1" name="TextBox 10"/>
            <p:cNvSpPr txBox="1"/>
            <p:nvPr/>
          </p:nvSpPr>
          <p:spPr>
            <a:xfrm>
              <a:off x="132366" y="1625863"/>
              <a:ext cx="471934" cy="253916"/>
            </a:xfrm>
            <a:prstGeom prst="rect">
              <a:avLst/>
            </a:prstGeom>
            <a:noFill/>
          </p:spPr>
          <p:txBody>
            <a:bodyPr wrap="square" rtlCol="0">
              <a:spAutoFit/>
            </a:bodyPr>
            <a:lstStyle/>
            <a:p>
              <a:pPr algn="ctr" fontAlgn="auto">
                <a:spcBef>
                  <a:spcPts val="0"/>
                </a:spcBef>
                <a:spcAft>
                  <a:spcPts val="0"/>
                </a:spcAft>
              </a:pPr>
              <a:r>
                <a:rPr lang="en-CA" sz="1050" b="1" dirty="0" smtClean="0">
                  <a:solidFill>
                    <a:srgbClr val="C00000"/>
                  </a:solidFill>
                  <a:latin typeface="Arial" panose="020B0604020202020204" pitchFamily="34" charset="0"/>
                  <a:cs typeface="Arial" panose="020B0604020202020204" pitchFamily="34" charset="0"/>
                </a:rPr>
                <a:t>76%</a:t>
              </a:r>
              <a:endParaRPr lang="en-CA" sz="1050" b="1" dirty="0">
                <a:solidFill>
                  <a:srgbClr val="C00000"/>
                </a:solidFill>
                <a:latin typeface="Arial" panose="020B0604020202020204" pitchFamily="34" charset="0"/>
                <a:cs typeface="Arial" panose="020B0604020202020204" pitchFamily="34" charset="0"/>
              </a:endParaRPr>
            </a:p>
          </p:txBody>
        </p:sp>
        <p:sp>
          <p:nvSpPr>
            <p:cNvPr id="13" name="TextBox 12"/>
            <p:cNvSpPr txBox="1"/>
            <p:nvPr/>
          </p:nvSpPr>
          <p:spPr>
            <a:xfrm>
              <a:off x="11931" y="1518141"/>
              <a:ext cx="693244" cy="215444"/>
            </a:xfrm>
            <a:prstGeom prst="rect">
              <a:avLst/>
            </a:prstGeom>
            <a:noFill/>
          </p:spPr>
          <p:txBody>
            <a:bodyPr wrap="square" rtlCol="0">
              <a:spAutoFit/>
            </a:bodyPr>
            <a:lstStyle/>
            <a:p>
              <a:pPr algn="ctr" fontAlgn="auto">
                <a:spcBef>
                  <a:spcPts val="0"/>
                </a:spcBef>
                <a:spcAft>
                  <a:spcPts val="0"/>
                </a:spcAft>
              </a:pPr>
              <a:r>
                <a:rPr lang="en-CA" sz="800" b="1" dirty="0">
                  <a:solidFill>
                    <a:srgbClr val="C00000"/>
                  </a:solidFill>
                  <a:latin typeface="Arial" panose="020B0604020202020204" pitchFamily="34" charset="0"/>
                  <a:cs typeface="Arial" panose="020B0604020202020204" pitchFamily="34" charset="0"/>
                </a:rPr>
                <a:t>MEAN</a:t>
              </a:r>
            </a:p>
          </p:txBody>
        </p:sp>
      </p:grpSp>
      <p:grpSp>
        <p:nvGrpSpPr>
          <p:cNvPr id="16" name="Group 15"/>
          <p:cNvGrpSpPr/>
          <p:nvPr/>
        </p:nvGrpSpPr>
        <p:grpSpPr>
          <a:xfrm>
            <a:off x="538028" y="3336209"/>
            <a:ext cx="3371459" cy="1735277"/>
            <a:chOff x="147098" y="1011855"/>
            <a:chExt cx="3371459" cy="1735277"/>
          </a:xfrm>
        </p:grpSpPr>
        <p:graphicFrame>
          <p:nvGraphicFramePr>
            <p:cNvPr id="17" name="Chart 16"/>
            <p:cNvGraphicFramePr/>
            <p:nvPr>
              <p:extLst>
                <p:ext uri="{D42A27DB-BD31-4B8C-83A1-F6EECF244321}">
                  <p14:modId xmlns:p14="http://schemas.microsoft.com/office/powerpoint/2010/main" val="663034166"/>
                </p:ext>
              </p:extLst>
            </p:nvPr>
          </p:nvGraphicFramePr>
          <p:xfrm>
            <a:off x="147098" y="1011855"/>
            <a:ext cx="3371459" cy="1735277"/>
          </p:xfrm>
          <a:graphic>
            <a:graphicData uri="http://schemas.openxmlformats.org/drawingml/2006/chart">
              <c:chart xmlns:c="http://schemas.openxmlformats.org/drawingml/2006/chart" xmlns:r="http://schemas.openxmlformats.org/officeDocument/2006/relationships" r:id="rId3"/>
            </a:graphicData>
          </a:graphic>
        </p:graphicFrame>
        <p:sp>
          <p:nvSpPr>
            <p:cNvPr id="18" name="TextBox 17"/>
            <p:cNvSpPr txBox="1"/>
            <p:nvPr/>
          </p:nvSpPr>
          <p:spPr>
            <a:xfrm>
              <a:off x="613582" y="1230628"/>
              <a:ext cx="2533817" cy="498598"/>
            </a:xfrm>
            <a:prstGeom prst="rect">
              <a:avLst/>
            </a:prstGeom>
            <a:noFill/>
          </p:spPr>
          <p:txBody>
            <a:bodyPr wrap="square" rtlCol="0">
              <a:spAutoFit/>
            </a:bodyPr>
            <a:lstStyle/>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a:p>
              <a:pPr algn="ctr">
                <a:lnSpc>
                  <a:spcPct val="80000"/>
                </a:lnSpc>
              </a:pPr>
              <a:r>
                <a:rPr lang="en-CA" sz="1100" b="1" dirty="0">
                  <a:solidFill>
                    <a:srgbClr val="0D204A">
                      <a:lumMod val="90000"/>
                      <a:lumOff val="10000"/>
                    </a:srgbClr>
                  </a:solidFill>
                  <a:latin typeface="Arial" panose="020B0604020202020204" pitchFamily="34" charset="0"/>
                  <a:cs typeface="Arial" panose="020B0604020202020204" pitchFamily="34" charset="0"/>
                </a:rPr>
                <a:t>PAIN/TENDERNESS OF LEG</a:t>
              </a:r>
            </a:p>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p:txBody>
        </p:sp>
      </p:grpSp>
      <p:grpSp>
        <p:nvGrpSpPr>
          <p:cNvPr id="19" name="Group 18"/>
          <p:cNvGrpSpPr/>
          <p:nvPr/>
        </p:nvGrpSpPr>
        <p:grpSpPr>
          <a:xfrm>
            <a:off x="402861" y="3926802"/>
            <a:ext cx="3291835" cy="361638"/>
            <a:chOff x="11931" y="1518141"/>
            <a:chExt cx="3291835" cy="361638"/>
          </a:xfrm>
        </p:grpSpPr>
        <p:cxnSp>
          <p:nvCxnSpPr>
            <p:cNvPr id="20" name="Straight Connector 19"/>
            <p:cNvCxnSpPr/>
            <p:nvPr/>
          </p:nvCxnSpPr>
          <p:spPr bwMode="auto">
            <a:xfrm>
              <a:off x="469126" y="1757239"/>
              <a:ext cx="2834640" cy="0"/>
            </a:xfrm>
            <a:prstGeom prst="line">
              <a:avLst/>
            </a:prstGeom>
            <a:solidFill>
              <a:schemeClr val="accent1"/>
            </a:solidFill>
            <a:ln w="9525" cap="flat" cmpd="sng" algn="ctr">
              <a:solidFill>
                <a:srgbClr val="FF0000"/>
              </a:solidFill>
              <a:prstDash val="sysDot"/>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1" name="TextBox 20"/>
            <p:cNvSpPr txBox="1"/>
            <p:nvPr/>
          </p:nvSpPr>
          <p:spPr>
            <a:xfrm>
              <a:off x="132366" y="1625863"/>
              <a:ext cx="471934" cy="253916"/>
            </a:xfrm>
            <a:prstGeom prst="rect">
              <a:avLst/>
            </a:prstGeom>
            <a:noFill/>
          </p:spPr>
          <p:txBody>
            <a:bodyPr wrap="square" rtlCol="0">
              <a:spAutoFit/>
            </a:bodyPr>
            <a:lstStyle/>
            <a:p>
              <a:pPr algn="ctr" fontAlgn="auto">
                <a:spcBef>
                  <a:spcPts val="0"/>
                </a:spcBef>
                <a:spcAft>
                  <a:spcPts val="0"/>
                </a:spcAft>
              </a:pPr>
              <a:r>
                <a:rPr lang="en-CA" sz="1050" b="1" dirty="0" smtClean="0">
                  <a:solidFill>
                    <a:srgbClr val="C00000"/>
                  </a:solidFill>
                  <a:latin typeface="Arial" panose="020B0604020202020204" pitchFamily="34" charset="0"/>
                  <a:cs typeface="Arial" panose="020B0604020202020204" pitchFamily="34" charset="0"/>
                </a:rPr>
                <a:t>81%</a:t>
              </a:r>
              <a:endParaRPr lang="en-CA" sz="1050" b="1" dirty="0">
                <a:solidFill>
                  <a:srgbClr val="C00000"/>
                </a:solidFill>
                <a:latin typeface="Arial" panose="020B0604020202020204" pitchFamily="34" charset="0"/>
                <a:cs typeface="Arial" panose="020B0604020202020204" pitchFamily="34" charset="0"/>
              </a:endParaRPr>
            </a:p>
          </p:txBody>
        </p:sp>
        <p:sp>
          <p:nvSpPr>
            <p:cNvPr id="22" name="TextBox 21"/>
            <p:cNvSpPr txBox="1"/>
            <p:nvPr/>
          </p:nvSpPr>
          <p:spPr>
            <a:xfrm>
              <a:off x="11931" y="1518141"/>
              <a:ext cx="693244" cy="215444"/>
            </a:xfrm>
            <a:prstGeom prst="rect">
              <a:avLst/>
            </a:prstGeom>
            <a:noFill/>
          </p:spPr>
          <p:txBody>
            <a:bodyPr wrap="square" rtlCol="0">
              <a:spAutoFit/>
            </a:bodyPr>
            <a:lstStyle/>
            <a:p>
              <a:pPr algn="ctr" fontAlgn="auto">
                <a:spcBef>
                  <a:spcPts val="0"/>
                </a:spcBef>
                <a:spcAft>
                  <a:spcPts val="0"/>
                </a:spcAft>
              </a:pPr>
              <a:r>
                <a:rPr lang="en-CA" sz="800" b="1" dirty="0">
                  <a:solidFill>
                    <a:srgbClr val="C00000"/>
                  </a:solidFill>
                  <a:latin typeface="Arial" panose="020B0604020202020204" pitchFamily="34" charset="0"/>
                  <a:cs typeface="Arial" panose="020B0604020202020204" pitchFamily="34" charset="0"/>
                </a:rPr>
                <a:t>MEAN</a:t>
              </a:r>
            </a:p>
          </p:txBody>
        </p:sp>
      </p:grpSp>
      <p:grpSp>
        <p:nvGrpSpPr>
          <p:cNvPr id="23" name="Group 22"/>
          <p:cNvGrpSpPr/>
          <p:nvPr/>
        </p:nvGrpSpPr>
        <p:grpSpPr>
          <a:xfrm>
            <a:off x="5056697" y="1609118"/>
            <a:ext cx="3371459" cy="1735277"/>
            <a:chOff x="147098" y="1011855"/>
            <a:chExt cx="3371459" cy="1735277"/>
          </a:xfrm>
        </p:grpSpPr>
        <p:graphicFrame>
          <p:nvGraphicFramePr>
            <p:cNvPr id="24" name="Chart 23"/>
            <p:cNvGraphicFramePr/>
            <p:nvPr>
              <p:extLst>
                <p:ext uri="{D42A27DB-BD31-4B8C-83A1-F6EECF244321}">
                  <p14:modId xmlns:p14="http://schemas.microsoft.com/office/powerpoint/2010/main" val="1156963723"/>
                </p:ext>
              </p:extLst>
            </p:nvPr>
          </p:nvGraphicFramePr>
          <p:xfrm>
            <a:off x="147098" y="1011855"/>
            <a:ext cx="3371459" cy="1735277"/>
          </p:xfrm>
          <a:graphic>
            <a:graphicData uri="http://schemas.openxmlformats.org/drawingml/2006/chart">
              <c:chart xmlns:c="http://schemas.openxmlformats.org/drawingml/2006/chart" xmlns:r="http://schemas.openxmlformats.org/officeDocument/2006/relationships" r:id="rId4"/>
            </a:graphicData>
          </a:graphic>
        </p:graphicFrame>
        <p:sp>
          <p:nvSpPr>
            <p:cNvPr id="25" name="TextBox 24"/>
            <p:cNvSpPr txBox="1"/>
            <p:nvPr/>
          </p:nvSpPr>
          <p:spPr>
            <a:xfrm>
              <a:off x="469126" y="1230628"/>
              <a:ext cx="2824027" cy="498598"/>
            </a:xfrm>
            <a:prstGeom prst="rect">
              <a:avLst/>
            </a:prstGeom>
            <a:noFill/>
          </p:spPr>
          <p:txBody>
            <a:bodyPr wrap="square" rtlCol="0">
              <a:spAutoFit/>
            </a:bodyPr>
            <a:lstStyle/>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a:p>
              <a:pPr algn="ctr">
                <a:lnSpc>
                  <a:spcPct val="80000"/>
                </a:lnSpc>
              </a:pPr>
              <a:r>
                <a:rPr lang="en-CA" sz="1100" b="1" dirty="0">
                  <a:solidFill>
                    <a:srgbClr val="0D204A">
                      <a:lumMod val="90000"/>
                      <a:lumOff val="10000"/>
                    </a:srgbClr>
                  </a:solidFill>
                  <a:latin typeface="Arial" panose="020B0604020202020204" pitchFamily="34" charset="0"/>
                  <a:cs typeface="Arial" panose="020B0604020202020204" pitchFamily="34" charset="0"/>
                </a:rPr>
                <a:t>CHANGES IN SKIN COLOR OF LEG</a:t>
              </a:r>
            </a:p>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p:txBody>
        </p:sp>
      </p:grpSp>
      <p:grpSp>
        <p:nvGrpSpPr>
          <p:cNvPr id="26" name="Group 25"/>
          <p:cNvGrpSpPr/>
          <p:nvPr/>
        </p:nvGrpSpPr>
        <p:grpSpPr>
          <a:xfrm>
            <a:off x="4921530" y="2365228"/>
            <a:ext cx="3291835" cy="361638"/>
            <a:chOff x="11931" y="1518141"/>
            <a:chExt cx="3291835" cy="361638"/>
          </a:xfrm>
        </p:grpSpPr>
        <p:cxnSp>
          <p:nvCxnSpPr>
            <p:cNvPr id="27" name="Straight Connector 26"/>
            <p:cNvCxnSpPr/>
            <p:nvPr/>
          </p:nvCxnSpPr>
          <p:spPr bwMode="auto">
            <a:xfrm>
              <a:off x="469126" y="1757239"/>
              <a:ext cx="2834640" cy="0"/>
            </a:xfrm>
            <a:prstGeom prst="line">
              <a:avLst/>
            </a:prstGeom>
            <a:solidFill>
              <a:schemeClr val="accent1"/>
            </a:solidFill>
            <a:ln w="9525" cap="flat" cmpd="sng" algn="ctr">
              <a:solidFill>
                <a:srgbClr val="FF0000"/>
              </a:solidFill>
              <a:prstDash val="sysDot"/>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8" name="TextBox 27"/>
            <p:cNvSpPr txBox="1"/>
            <p:nvPr/>
          </p:nvSpPr>
          <p:spPr>
            <a:xfrm>
              <a:off x="132366" y="1625863"/>
              <a:ext cx="471934" cy="253916"/>
            </a:xfrm>
            <a:prstGeom prst="rect">
              <a:avLst/>
            </a:prstGeom>
            <a:noFill/>
          </p:spPr>
          <p:txBody>
            <a:bodyPr wrap="square" rtlCol="0">
              <a:spAutoFit/>
            </a:bodyPr>
            <a:lstStyle/>
            <a:p>
              <a:pPr algn="ctr" fontAlgn="auto">
                <a:spcBef>
                  <a:spcPts val="0"/>
                </a:spcBef>
                <a:spcAft>
                  <a:spcPts val="0"/>
                </a:spcAft>
              </a:pPr>
              <a:r>
                <a:rPr lang="en-CA" sz="1050" b="1" dirty="0" smtClean="0">
                  <a:solidFill>
                    <a:srgbClr val="C00000"/>
                  </a:solidFill>
                  <a:latin typeface="Arial" panose="020B0604020202020204" pitchFamily="34" charset="0"/>
                  <a:cs typeface="Arial" panose="020B0604020202020204" pitchFamily="34" charset="0"/>
                </a:rPr>
                <a:t>61%</a:t>
              </a:r>
              <a:endParaRPr lang="en-CA" sz="1050" b="1" dirty="0">
                <a:solidFill>
                  <a:srgbClr val="C00000"/>
                </a:solidFill>
                <a:latin typeface="Arial" panose="020B0604020202020204" pitchFamily="34" charset="0"/>
                <a:cs typeface="Arial" panose="020B0604020202020204" pitchFamily="34" charset="0"/>
              </a:endParaRPr>
            </a:p>
          </p:txBody>
        </p:sp>
        <p:sp>
          <p:nvSpPr>
            <p:cNvPr id="29" name="TextBox 28"/>
            <p:cNvSpPr txBox="1"/>
            <p:nvPr/>
          </p:nvSpPr>
          <p:spPr>
            <a:xfrm>
              <a:off x="11931" y="1518141"/>
              <a:ext cx="693244" cy="215444"/>
            </a:xfrm>
            <a:prstGeom prst="rect">
              <a:avLst/>
            </a:prstGeom>
            <a:noFill/>
          </p:spPr>
          <p:txBody>
            <a:bodyPr wrap="square" rtlCol="0">
              <a:spAutoFit/>
            </a:bodyPr>
            <a:lstStyle/>
            <a:p>
              <a:pPr algn="ctr" fontAlgn="auto">
                <a:spcBef>
                  <a:spcPts val="0"/>
                </a:spcBef>
                <a:spcAft>
                  <a:spcPts val="0"/>
                </a:spcAft>
              </a:pPr>
              <a:r>
                <a:rPr lang="en-CA" sz="800" b="1" dirty="0">
                  <a:solidFill>
                    <a:srgbClr val="C00000"/>
                  </a:solidFill>
                  <a:latin typeface="Arial" panose="020B0604020202020204" pitchFamily="34" charset="0"/>
                  <a:cs typeface="Arial" panose="020B0604020202020204" pitchFamily="34" charset="0"/>
                </a:rPr>
                <a:t>MEAN</a:t>
              </a:r>
            </a:p>
          </p:txBody>
        </p:sp>
      </p:grpSp>
      <p:grpSp>
        <p:nvGrpSpPr>
          <p:cNvPr id="40" name="Group 39"/>
          <p:cNvGrpSpPr/>
          <p:nvPr/>
        </p:nvGrpSpPr>
        <p:grpSpPr>
          <a:xfrm>
            <a:off x="5071429" y="3312356"/>
            <a:ext cx="3371459" cy="1735277"/>
            <a:chOff x="147098" y="1011855"/>
            <a:chExt cx="3371459" cy="1735277"/>
          </a:xfrm>
        </p:grpSpPr>
        <p:graphicFrame>
          <p:nvGraphicFramePr>
            <p:cNvPr id="41" name="Chart 40"/>
            <p:cNvGraphicFramePr/>
            <p:nvPr>
              <p:extLst>
                <p:ext uri="{D42A27DB-BD31-4B8C-83A1-F6EECF244321}">
                  <p14:modId xmlns:p14="http://schemas.microsoft.com/office/powerpoint/2010/main" val="278003622"/>
                </p:ext>
              </p:extLst>
            </p:nvPr>
          </p:nvGraphicFramePr>
          <p:xfrm>
            <a:off x="147098" y="1011855"/>
            <a:ext cx="3371459" cy="1735277"/>
          </p:xfrm>
          <a:graphic>
            <a:graphicData uri="http://schemas.openxmlformats.org/drawingml/2006/chart">
              <c:chart xmlns:c="http://schemas.openxmlformats.org/drawingml/2006/chart" xmlns:r="http://schemas.openxmlformats.org/officeDocument/2006/relationships" r:id="rId5"/>
            </a:graphicData>
          </a:graphic>
        </p:graphicFrame>
        <p:sp>
          <p:nvSpPr>
            <p:cNvPr id="42" name="TextBox 41"/>
            <p:cNvSpPr txBox="1"/>
            <p:nvPr/>
          </p:nvSpPr>
          <p:spPr>
            <a:xfrm>
              <a:off x="546166" y="1214726"/>
              <a:ext cx="2756269" cy="498598"/>
            </a:xfrm>
            <a:prstGeom prst="rect">
              <a:avLst/>
            </a:prstGeom>
            <a:noFill/>
          </p:spPr>
          <p:txBody>
            <a:bodyPr wrap="square" rtlCol="0" anchor="b">
              <a:spAutoFit/>
            </a:bodyPr>
            <a:lstStyle/>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a:p>
              <a:pPr algn="ctr">
                <a:lnSpc>
                  <a:spcPct val="80000"/>
                </a:lnSpc>
              </a:pPr>
              <a:r>
                <a:rPr lang="en-CA" sz="1100" b="1" dirty="0">
                  <a:solidFill>
                    <a:srgbClr val="0D204A">
                      <a:lumMod val="90000"/>
                      <a:lumOff val="10000"/>
                    </a:srgbClr>
                  </a:solidFill>
                  <a:latin typeface="Arial" panose="020B0604020202020204" pitchFamily="34" charset="0"/>
                  <a:cs typeface="Arial" panose="020B0604020202020204" pitchFamily="34" charset="0"/>
                </a:rPr>
                <a:t>LEG FEELS WARM TO TOUCH</a:t>
              </a:r>
            </a:p>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p:txBody>
        </p:sp>
      </p:grpSp>
      <p:grpSp>
        <p:nvGrpSpPr>
          <p:cNvPr id="43" name="Group 42"/>
          <p:cNvGrpSpPr/>
          <p:nvPr/>
        </p:nvGrpSpPr>
        <p:grpSpPr>
          <a:xfrm>
            <a:off x="4936262" y="4220295"/>
            <a:ext cx="3291835" cy="361638"/>
            <a:chOff x="11931" y="1518141"/>
            <a:chExt cx="3291835" cy="361638"/>
          </a:xfrm>
        </p:grpSpPr>
        <p:cxnSp>
          <p:nvCxnSpPr>
            <p:cNvPr id="44" name="Straight Connector 43"/>
            <p:cNvCxnSpPr/>
            <p:nvPr/>
          </p:nvCxnSpPr>
          <p:spPr bwMode="auto">
            <a:xfrm>
              <a:off x="469126" y="1757239"/>
              <a:ext cx="2834640" cy="0"/>
            </a:xfrm>
            <a:prstGeom prst="line">
              <a:avLst/>
            </a:prstGeom>
            <a:solidFill>
              <a:schemeClr val="accent1"/>
            </a:solidFill>
            <a:ln w="9525" cap="flat" cmpd="sng" algn="ctr">
              <a:solidFill>
                <a:srgbClr val="FF0000"/>
              </a:solidFill>
              <a:prstDash val="sysDot"/>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5" name="TextBox 44"/>
            <p:cNvSpPr txBox="1"/>
            <p:nvPr/>
          </p:nvSpPr>
          <p:spPr>
            <a:xfrm>
              <a:off x="132366" y="1625863"/>
              <a:ext cx="471934" cy="253916"/>
            </a:xfrm>
            <a:prstGeom prst="rect">
              <a:avLst/>
            </a:prstGeom>
            <a:noFill/>
          </p:spPr>
          <p:txBody>
            <a:bodyPr wrap="square" rtlCol="0">
              <a:spAutoFit/>
            </a:bodyPr>
            <a:lstStyle/>
            <a:p>
              <a:pPr algn="ctr" fontAlgn="auto">
                <a:spcBef>
                  <a:spcPts val="0"/>
                </a:spcBef>
                <a:spcAft>
                  <a:spcPts val="0"/>
                </a:spcAft>
              </a:pPr>
              <a:r>
                <a:rPr lang="en-CA" sz="1050" b="1" dirty="0" smtClean="0">
                  <a:solidFill>
                    <a:srgbClr val="C00000"/>
                  </a:solidFill>
                  <a:latin typeface="Arial" panose="020B0604020202020204" pitchFamily="34" charset="0"/>
                  <a:cs typeface="Arial" panose="020B0604020202020204" pitchFamily="34" charset="0"/>
                </a:rPr>
                <a:t>44%</a:t>
              </a:r>
              <a:endParaRPr lang="en-CA" sz="1050" b="1" dirty="0">
                <a:solidFill>
                  <a:srgbClr val="C00000"/>
                </a:solidFill>
                <a:latin typeface="Arial" panose="020B0604020202020204" pitchFamily="34" charset="0"/>
                <a:cs typeface="Arial" panose="020B0604020202020204" pitchFamily="34" charset="0"/>
              </a:endParaRPr>
            </a:p>
          </p:txBody>
        </p:sp>
        <p:sp>
          <p:nvSpPr>
            <p:cNvPr id="46" name="TextBox 45"/>
            <p:cNvSpPr txBox="1"/>
            <p:nvPr/>
          </p:nvSpPr>
          <p:spPr>
            <a:xfrm>
              <a:off x="11931" y="1518141"/>
              <a:ext cx="693244" cy="215444"/>
            </a:xfrm>
            <a:prstGeom prst="rect">
              <a:avLst/>
            </a:prstGeom>
            <a:noFill/>
          </p:spPr>
          <p:txBody>
            <a:bodyPr wrap="square" rtlCol="0">
              <a:spAutoFit/>
            </a:bodyPr>
            <a:lstStyle/>
            <a:p>
              <a:pPr algn="ctr" fontAlgn="auto">
                <a:spcBef>
                  <a:spcPts val="0"/>
                </a:spcBef>
                <a:spcAft>
                  <a:spcPts val="0"/>
                </a:spcAft>
              </a:pPr>
              <a:r>
                <a:rPr lang="en-CA" sz="800" b="1" dirty="0">
                  <a:solidFill>
                    <a:srgbClr val="C00000"/>
                  </a:solidFill>
                  <a:latin typeface="Arial" panose="020B0604020202020204" pitchFamily="34" charset="0"/>
                  <a:cs typeface="Arial" panose="020B0604020202020204" pitchFamily="34" charset="0"/>
                </a:rPr>
                <a:t>MEAN</a:t>
              </a:r>
            </a:p>
          </p:txBody>
        </p:sp>
      </p:grpSp>
      <p:sp>
        <p:nvSpPr>
          <p:cNvPr id="54" name="Rectangle 53"/>
          <p:cNvSpPr/>
          <p:nvPr/>
        </p:nvSpPr>
        <p:spPr>
          <a:xfrm>
            <a:off x="83490" y="6409630"/>
            <a:ext cx="7366882" cy="338554"/>
          </a:xfrm>
          <a:prstGeom prst="rect">
            <a:avLst/>
          </a:prstGeom>
        </p:spPr>
        <p:txBody>
          <a:bodyPr wrap="square">
            <a:spAutoFit/>
          </a:bodyPr>
          <a:lstStyle/>
          <a:p>
            <a:r>
              <a:rPr lang="en-US" sz="800" dirty="0">
                <a:solidFill>
                  <a:srgbClr val="000000"/>
                </a:solidFill>
                <a:latin typeface="Arial" panose="020B0604020202020204" pitchFamily="34" charset="0"/>
                <a:cs typeface="Arial" panose="020B0604020202020204" pitchFamily="34" charset="0"/>
              </a:rPr>
              <a:t>Base: Respondents aware of symptoms at Q4.</a:t>
            </a:r>
          </a:p>
          <a:p>
            <a:r>
              <a:rPr lang="en-US" sz="800" dirty="0">
                <a:solidFill>
                  <a:srgbClr val="000000"/>
                </a:solidFill>
                <a:latin typeface="Arial" panose="020B0604020202020204" pitchFamily="34" charset="0"/>
                <a:cs typeface="Arial" panose="020B0604020202020204" pitchFamily="34" charset="0"/>
              </a:rPr>
              <a:t>Q5. Please indicate the signs or symptoms of a blood clot in your leg (also known as deep vein thrombosis). (select all that apply) </a:t>
            </a:r>
          </a:p>
        </p:txBody>
      </p:sp>
      <p:sp>
        <p:nvSpPr>
          <p:cNvPr id="55" name="TextBox 54"/>
          <p:cNvSpPr txBox="1"/>
          <p:nvPr/>
        </p:nvSpPr>
        <p:spPr>
          <a:xfrm>
            <a:off x="3101008" y="1401731"/>
            <a:ext cx="2528497" cy="535531"/>
          </a:xfrm>
          <a:prstGeom prst="rect">
            <a:avLst/>
          </a:prstGeom>
          <a:noFill/>
        </p:spPr>
        <p:txBody>
          <a:bodyPr wrap="square" rtlCol="0" anchor="b">
            <a:spAutoFit/>
          </a:bodyPr>
          <a:lstStyle/>
          <a:p>
            <a:pPr>
              <a:lnSpc>
                <a:spcPct val="80000"/>
              </a:lnSpc>
            </a:pPr>
            <a:endParaRPr lang="en-CA" sz="1200" b="1" dirty="0">
              <a:solidFill>
                <a:srgbClr val="FFFFFF">
                  <a:lumMod val="50000"/>
                </a:srgbClr>
              </a:solidFill>
              <a:latin typeface="Arial" panose="020B0604020202020204" pitchFamily="34" charset="0"/>
              <a:cs typeface="Arial" panose="020B0604020202020204" pitchFamily="34" charset="0"/>
            </a:endParaRPr>
          </a:p>
          <a:p>
            <a:pPr algn="ctr">
              <a:lnSpc>
                <a:spcPct val="80000"/>
              </a:lnSpc>
            </a:pPr>
            <a:r>
              <a:rPr lang="en-CA" sz="1200" b="1" dirty="0">
                <a:solidFill>
                  <a:srgbClr val="0D204A">
                    <a:lumMod val="90000"/>
                    <a:lumOff val="10000"/>
                  </a:srgbClr>
                </a:solidFill>
                <a:latin typeface="Arial" panose="020B0604020202020204" pitchFamily="34" charset="0"/>
                <a:cs typeface="Arial" panose="020B0604020202020204" pitchFamily="34" charset="0"/>
              </a:rPr>
              <a:t>ACTUAL SYMPTOMS OF DVT</a:t>
            </a:r>
          </a:p>
          <a:p>
            <a:pPr>
              <a:lnSpc>
                <a:spcPct val="80000"/>
              </a:lnSpc>
            </a:pPr>
            <a:endParaRPr lang="en-CA" sz="1200" b="1" dirty="0">
              <a:solidFill>
                <a:srgbClr val="FFFFFF">
                  <a:lumMod val="50000"/>
                </a:srgbClr>
              </a:solidFill>
              <a:latin typeface="Arial" panose="020B0604020202020204" pitchFamily="34" charset="0"/>
              <a:cs typeface="Arial" panose="020B0604020202020204" pitchFamily="34" charset="0"/>
            </a:endParaRPr>
          </a:p>
        </p:txBody>
      </p:sp>
      <p:graphicFrame>
        <p:nvGraphicFramePr>
          <p:cNvPr id="36" name="Table 35"/>
          <p:cNvGraphicFramePr>
            <a:graphicFrameLocks noGrp="1"/>
          </p:cNvGraphicFramePr>
          <p:nvPr>
            <p:extLst>
              <p:ext uri="{D42A27DB-BD31-4B8C-83A1-F6EECF244321}">
                <p14:modId xmlns:p14="http://schemas.microsoft.com/office/powerpoint/2010/main" val="53670879"/>
              </p:ext>
            </p:extLst>
          </p:nvPr>
        </p:nvGraphicFramePr>
        <p:xfrm>
          <a:off x="914400" y="3302343"/>
          <a:ext cx="2743200" cy="190500"/>
        </p:xfrm>
        <a:graphic>
          <a:graphicData uri="http://schemas.openxmlformats.org/drawingml/2006/table">
            <a:tbl>
              <a:tblPr>
                <a:tableStyleId>{5C22544A-7EE6-4342-B048-85BDC9FD1C3A}</a:tableStyleId>
              </a:tblPr>
              <a:tblGrid>
                <a:gridCol w="304800"/>
                <a:gridCol w="304800"/>
                <a:gridCol w="304800"/>
                <a:gridCol w="304800"/>
                <a:gridCol w="304800"/>
                <a:gridCol w="304800"/>
                <a:gridCol w="304800"/>
                <a:gridCol w="304800"/>
                <a:gridCol w="304800"/>
              </a:tblGrid>
              <a:tr h="190500">
                <a:tc>
                  <a:txBody>
                    <a:bodyPr/>
                    <a:lstStyle/>
                    <a:p>
                      <a:pPr algn="ctr" fontAlgn="ctr"/>
                      <a:r>
                        <a:rPr lang="en-US" sz="800" u="none" strike="noStrike" dirty="0">
                          <a:solidFill>
                            <a:srgbClr val="FF0000"/>
                          </a:solidFill>
                          <a:effectLst/>
                          <a:latin typeface="Arial" pitchFamily="34" charset="0"/>
                          <a:cs typeface="Arial" pitchFamily="34" charset="0"/>
                        </a:rPr>
                        <a:t>A</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B</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C</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D</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E</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F</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G</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H</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I</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sp>
        <p:nvSpPr>
          <p:cNvPr id="37" name="TextBox 36"/>
          <p:cNvSpPr txBox="1"/>
          <p:nvPr/>
        </p:nvSpPr>
        <p:spPr>
          <a:xfrm>
            <a:off x="733425" y="2187059"/>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EG</a:t>
            </a:r>
            <a:endParaRPr lang="en-US" sz="600" dirty="0">
              <a:solidFill>
                <a:srgbClr val="000000"/>
              </a:solidFill>
              <a:latin typeface="Arial" pitchFamily="34" charset="0"/>
              <a:cs typeface="Arial" pitchFamily="34" charset="0"/>
            </a:endParaRPr>
          </a:p>
        </p:txBody>
      </p:sp>
      <p:graphicFrame>
        <p:nvGraphicFramePr>
          <p:cNvPr id="38" name="Table 37"/>
          <p:cNvGraphicFramePr>
            <a:graphicFrameLocks noGrp="1"/>
          </p:cNvGraphicFramePr>
          <p:nvPr>
            <p:extLst>
              <p:ext uri="{D42A27DB-BD31-4B8C-83A1-F6EECF244321}">
                <p14:modId xmlns:p14="http://schemas.microsoft.com/office/powerpoint/2010/main" val="1304496435"/>
              </p:ext>
            </p:extLst>
          </p:nvPr>
        </p:nvGraphicFramePr>
        <p:xfrm>
          <a:off x="914400" y="5006544"/>
          <a:ext cx="2743200" cy="190500"/>
        </p:xfrm>
        <a:graphic>
          <a:graphicData uri="http://schemas.openxmlformats.org/drawingml/2006/table">
            <a:tbl>
              <a:tblPr>
                <a:tableStyleId>{5C22544A-7EE6-4342-B048-85BDC9FD1C3A}</a:tableStyleId>
              </a:tblPr>
              <a:tblGrid>
                <a:gridCol w="304800"/>
                <a:gridCol w="304800"/>
                <a:gridCol w="304800"/>
                <a:gridCol w="304800"/>
                <a:gridCol w="304800"/>
                <a:gridCol w="304800"/>
                <a:gridCol w="304800"/>
                <a:gridCol w="304800"/>
                <a:gridCol w="304800"/>
              </a:tblGrid>
              <a:tr h="190500">
                <a:tc>
                  <a:txBody>
                    <a:bodyPr/>
                    <a:lstStyle/>
                    <a:p>
                      <a:pPr algn="ctr" fontAlgn="ctr"/>
                      <a:r>
                        <a:rPr lang="en-US" sz="800" u="none" strike="noStrike" dirty="0">
                          <a:solidFill>
                            <a:srgbClr val="FF0000"/>
                          </a:solidFill>
                          <a:effectLst/>
                          <a:latin typeface="Arial" pitchFamily="34" charset="0"/>
                          <a:cs typeface="Arial" pitchFamily="34" charset="0"/>
                        </a:rPr>
                        <a:t>A</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B</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C</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D</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E</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F</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G</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H</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I</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graphicFrame>
        <p:nvGraphicFramePr>
          <p:cNvPr id="39" name="Table 38"/>
          <p:cNvGraphicFramePr>
            <a:graphicFrameLocks noGrp="1"/>
          </p:cNvGraphicFramePr>
          <p:nvPr>
            <p:extLst>
              <p:ext uri="{D42A27DB-BD31-4B8C-83A1-F6EECF244321}">
                <p14:modId xmlns:p14="http://schemas.microsoft.com/office/powerpoint/2010/main" val="3346452856"/>
              </p:ext>
            </p:extLst>
          </p:nvPr>
        </p:nvGraphicFramePr>
        <p:xfrm>
          <a:off x="5449329" y="3276600"/>
          <a:ext cx="2743200" cy="190500"/>
        </p:xfrm>
        <a:graphic>
          <a:graphicData uri="http://schemas.openxmlformats.org/drawingml/2006/table">
            <a:tbl>
              <a:tblPr>
                <a:tableStyleId>{5C22544A-7EE6-4342-B048-85BDC9FD1C3A}</a:tableStyleId>
              </a:tblPr>
              <a:tblGrid>
                <a:gridCol w="304800"/>
                <a:gridCol w="304800"/>
                <a:gridCol w="304800"/>
                <a:gridCol w="304800"/>
                <a:gridCol w="304800"/>
                <a:gridCol w="304800"/>
                <a:gridCol w="304800"/>
                <a:gridCol w="304800"/>
                <a:gridCol w="304800"/>
              </a:tblGrid>
              <a:tr h="190500">
                <a:tc>
                  <a:txBody>
                    <a:bodyPr/>
                    <a:lstStyle/>
                    <a:p>
                      <a:pPr algn="ctr" fontAlgn="ctr"/>
                      <a:r>
                        <a:rPr lang="en-US" sz="800" u="none" strike="noStrike" dirty="0">
                          <a:solidFill>
                            <a:srgbClr val="FF0000"/>
                          </a:solidFill>
                          <a:effectLst/>
                          <a:latin typeface="Arial" pitchFamily="34" charset="0"/>
                          <a:cs typeface="Arial" pitchFamily="34" charset="0"/>
                        </a:rPr>
                        <a:t>A</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B</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C</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D</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E</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F</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G</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H</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I</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graphicFrame>
        <p:nvGraphicFramePr>
          <p:cNvPr id="48" name="Table 47"/>
          <p:cNvGraphicFramePr>
            <a:graphicFrameLocks noGrp="1"/>
          </p:cNvGraphicFramePr>
          <p:nvPr>
            <p:extLst>
              <p:ext uri="{D42A27DB-BD31-4B8C-83A1-F6EECF244321}">
                <p14:modId xmlns:p14="http://schemas.microsoft.com/office/powerpoint/2010/main" val="670442808"/>
              </p:ext>
            </p:extLst>
          </p:nvPr>
        </p:nvGraphicFramePr>
        <p:xfrm>
          <a:off x="5449329" y="4977714"/>
          <a:ext cx="2743200" cy="190500"/>
        </p:xfrm>
        <a:graphic>
          <a:graphicData uri="http://schemas.openxmlformats.org/drawingml/2006/table">
            <a:tbl>
              <a:tblPr>
                <a:tableStyleId>{5C22544A-7EE6-4342-B048-85BDC9FD1C3A}</a:tableStyleId>
              </a:tblPr>
              <a:tblGrid>
                <a:gridCol w="304800"/>
                <a:gridCol w="304800"/>
                <a:gridCol w="304800"/>
                <a:gridCol w="304800"/>
                <a:gridCol w="304800"/>
                <a:gridCol w="304800"/>
                <a:gridCol w="304800"/>
                <a:gridCol w="304800"/>
                <a:gridCol w="304800"/>
              </a:tblGrid>
              <a:tr h="190500">
                <a:tc>
                  <a:txBody>
                    <a:bodyPr/>
                    <a:lstStyle/>
                    <a:p>
                      <a:pPr algn="ctr" fontAlgn="ctr"/>
                      <a:r>
                        <a:rPr lang="en-US" sz="800" u="none" strike="noStrike" dirty="0">
                          <a:solidFill>
                            <a:srgbClr val="FF0000"/>
                          </a:solidFill>
                          <a:effectLst/>
                          <a:latin typeface="Arial" pitchFamily="34" charset="0"/>
                          <a:cs typeface="Arial" pitchFamily="34" charset="0"/>
                        </a:rPr>
                        <a:t>A</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B</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C</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D</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E</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F</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G</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H</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I</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sp>
        <p:nvSpPr>
          <p:cNvPr id="49" name="TextBox 48"/>
          <p:cNvSpPr txBox="1"/>
          <p:nvPr/>
        </p:nvSpPr>
        <p:spPr>
          <a:xfrm>
            <a:off x="1019175" y="224790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G</a:t>
            </a:r>
            <a:endParaRPr lang="en-US" sz="600" dirty="0">
              <a:solidFill>
                <a:srgbClr val="000000"/>
              </a:solidFill>
              <a:latin typeface="Arial" pitchFamily="34" charset="0"/>
              <a:cs typeface="Arial" pitchFamily="34" charset="0"/>
            </a:endParaRPr>
          </a:p>
        </p:txBody>
      </p:sp>
      <p:sp>
        <p:nvSpPr>
          <p:cNvPr id="50" name="TextBox 49"/>
          <p:cNvSpPr txBox="1"/>
          <p:nvPr/>
        </p:nvSpPr>
        <p:spPr>
          <a:xfrm>
            <a:off x="1333500" y="220980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EG</a:t>
            </a:r>
            <a:endParaRPr lang="en-US" sz="600" dirty="0">
              <a:solidFill>
                <a:srgbClr val="000000"/>
              </a:solidFill>
              <a:latin typeface="Arial" pitchFamily="34" charset="0"/>
              <a:cs typeface="Arial" pitchFamily="34" charset="0"/>
            </a:endParaRPr>
          </a:p>
        </p:txBody>
      </p:sp>
      <p:sp>
        <p:nvSpPr>
          <p:cNvPr id="51" name="TextBox 50"/>
          <p:cNvSpPr txBox="1"/>
          <p:nvPr/>
        </p:nvSpPr>
        <p:spPr>
          <a:xfrm>
            <a:off x="1628775" y="2200275"/>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EG</a:t>
            </a:r>
            <a:endParaRPr lang="en-US" sz="600" dirty="0">
              <a:solidFill>
                <a:srgbClr val="000000"/>
              </a:solidFill>
              <a:latin typeface="Arial" pitchFamily="34" charset="0"/>
              <a:cs typeface="Arial" pitchFamily="34" charset="0"/>
            </a:endParaRPr>
          </a:p>
        </p:txBody>
      </p:sp>
      <p:sp>
        <p:nvSpPr>
          <p:cNvPr id="56" name="TextBox 55"/>
          <p:cNvSpPr txBox="1"/>
          <p:nvPr/>
        </p:nvSpPr>
        <p:spPr>
          <a:xfrm>
            <a:off x="2209800" y="220980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G</a:t>
            </a:r>
            <a:endParaRPr lang="en-US" sz="600" dirty="0">
              <a:solidFill>
                <a:srgbClr val="000000"/>
              </a:solidFill>
              <a:latin typeface="Arial" pitchFamily="34" charset="0"/>
              <a:cs typeface="Arial" pitchFamily="34" charset="0"/>
            </a:endParaRPr>
          </a:p>
        </p:txBody>
      </p:sp>
      <p:sp>
        <p:nvSpPr>
          <p:cNvPr id="57" name="TextBox 56"/>
          <p:cNvSpPr txBox="1"/>
          <p:nvPr/>
        </p:nvSpPr>
        <p:spPr>
          <a:xfrm>
            <a:off x="2838450" y="2181225"/>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EG</a:t>
            </a:r>
            <a:endParaRPr lang="en-US" sz="600" dirty="0">
              <a:solidFill>
                <a:srgbClr val="000000"/>
              </a:solidFill>
              <a:latin typeface="Arial" pitchFamily="34" charset="0"/>
              <a:cs typeface="Arial" pitchFamily="34" charset="0"/>
            </a:endParaRPr>
          </a:p>
        </p:txBody>
      </p:sp>
      <p:sp>
        <p:nvSpPr>
          <p:cNvPr id="58" name="TextBox 57"/>
          <p:cNvSpPr txBox="1"/>
          <p:nvPr/>
        </p:nvSpPr>
        <p:spPr>
          <a:xfrm>
            <a:off x="3143250" y="2181225"/>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EG</a:t>
            </a:r>
            <a:endParaRPr lang="en-US" sz="600" dirty="0">
              <a:solidFill>
                <a:srgbClr val="000000"/>
              </a:solidFill>
              <a:latin typeface="Arial" pitchFamily="34" charset="0"/>
              <a:cs typeface="Arial" pitchFamily="34" charset="0"/>
            </a:endParaRPr>
          </a:p>
        </p:txBody>
      </p:sp>
      <p:sp>
        <p:nvSpPr>
          <p:cNvPr id="59" name="TextBox 58"/>
          <p:cNvSpPr txBox="1"/>
          <p:nvPr/>
        </p:nvSpPr>
        <p:spPr>
          <a:xfrm>
            <a:off x="5257800" y="2238375"/>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BCDEGH</a:t>
            </a:r>
            <a:endParaRPr lang="en-US" sz="600" dirty="0">
              <a:solidFill>
                <a:srgbClr val="000000"/>
              </a:solidFill>
              <a:latin typeface="Arial" pitchFamily="34" charset="0"/>
              <a:cs typeface="Arial" pitchFamily="34" charset="0"/>
            </a:endParaRPr>
          </a:p>
        </p:txBody>
      </p:sp>
      <p:sp>
        <p:nvSpPr>
          <p:cNvPr id="60" name="TextBox 59"/>
          <p:cNvSpPr txBox="1"/>
          <p:nvPr/>
        </p:nvSpPr>
        <p:spPr>
          <a:xfrm>
            <a:off x="7677150" y="224790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BEG</a:t>
            </a:r>
            <a:endParaRPr lang="en-US" sz="600" dirty="0">
              <a:solidFill>
                <a:srgbClr val="000000"/>
              </a:solidFill>
              <a:latin typeface="Arial" pitchFamily="34" charset="0"/>
              <a:cs typeface="Arial" pitchFamily="34" charset="0"/>
            </a:endParaRPr>
          </a:p>
        </p:txBody>
      </p:sp>
      <p:sp>
        <p:nvSpPr>
          <p:cNvPr id="61" name="TextBox 60"/>
          <p:cNvSpPr txBox="1"/>
          <p:nvPr/>
        </p:nvSpPr>
        <p:spPr>
          <a:xfrm>
            <a:off x="733425" y="388620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EG</a:t>
            </a:r>
            <a:endParaRPr lang="en-US" sz="600" dirty="0">
              <a:solidFill>
                <a:srgbClr val="000000"/>
              </a:solidFill>
              <a:latin typeface="Arial" pitchFamily="34" charset="0"/>
              <a:cs typeface="Arial" pitchFamily="34" charset="0"/>
            </a:endParaRPr>
          </a:p>
        </p:txBody>
      </p:sp>
      <p:sp>
        <p:nvSpPr>
          <p:cNvPr id="62" name="TextBox 61"/>
          <p:cNvSpPr txBox="1"/>
          <p:nvPr/>
        </p:nvSpPr>
        <p:spPr>
          <a:xfrm>
            <a:off x="1028700" y="381000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ACEG</a:t>
            </a:r>
            <a:endParaRPr lang="en-US" sz="600" dirty="0">
              <a:solidFill>
                <a:srgbClr val="000000"/>
              </a:solidFill>
              <a:latin typeface="Arial" pitchFamily="34" charset="0"/>
              <a:cs typeface="Arial" pitchFamily="34" charset="0"/>
            </a:endParaRPr>
          </a:p>
        </p:txBody>
      </p:sp>
      <p:sp>
        <p:nvSpPr>
          <p:cNvPr id="63" name="TextBox 62"/>
          <p:cNvSpPr txBox="1"/>
          <p:nvPr/>
        </p:nvSpPr>
        <p:spPr>
          <a:xfrm>
            <a:off x="1314450" y="3886200"/>
            <a:ext cx="678180" cy="184666"/>
          </a:xfrm>
          <a:prstGeom prst="rect">
            <a:avLst/>
          </a:prstGeom>
          <a:noFill/>
        </p:spPr>
        <p:txBody>
          <a:bodyPr wrap="square" rtlCol="0">
            <a:spAutoFit/>
          </a:bodyPr>
          <a:lstStyle/>
          <a:p>
            <a:pPr algn="ctr" fontAlgn="auto">
              <a:spcBef>
                <a:spcPts val="0"/>
              </a:spcBef>
              <a:spcAft>
                <a:spcPts val="0"/>
              </a:spcAft>
            </a:pPr>
            <a:r>
              <a:rPr lang="en-US" sz="600" smtClean="0">
                <a:solidFill>
                  <a:srgbClr val="000000"/>
                </a:solidFill>
                <a:latin typeface="Arial" pitchFamily="34" charset="0"/>
                <a:cs typeface="Arial" pitchFamily="34" charset="0"/>
              </a:rPr>
              <a:t>EG</a:t>
            </a:r>
            <a:endParaRPr lang="en-US" sz="600" dirty="0">
              <a:solidFill>
                <a:srgbClr val="000000"/>
              </a:solidFill>
              <a:latin typeface="Arial" pitchFamily="34" charset="0"/>
              <a:cs typeface="Arial" pitchFamily="34" charset="0"/>
            </a:endParaRPr>
          </a:p>
        </p:txBody>
      </p:sp>
      <p:sp>
        <p:nvSpPr>
          <p:cNvPr id="64" name="TextBox 63"/>
          <p:cNvSpPr txBox="1"/>
          <p:nvPr/>
        </p:nvSpPr>
        <p:spPr>
          <a:xfrm>
            <a:off x="1619250" y="3876675"/>
            <a:ext cx="678180" cy="184666"/>
          </a:xfrm>
          <a:prstGeom prst="rect">
            <a:avLst/>
          </a:prstGeom>
          <a:noFill/>
        </p:spPr>
        <p:txBody>
          <a:bodyPr wrap="square" rtlCol="0">
            <a:spAutoFit/>
          </a:bodyPr>
          <a:lstStyle/>
          <a:p>
            <a:pPr algn="ctr" fontAlgn="auto">
              <a:spcBef>
                <a:spcPts val="0"/>
              </a:spcBef>
              <a:spcAft>
                <a:spcPts val="0"/>
              </a:spcAft>
            </a:pPr>
            <a:r>
              <a:rPr lang="en-US" sz="600" smtClean="0">
                <a:solidFill>
                  <a:srgbClr val="000000"/>
                </a:solidFill>
                <a:latin typeface="Arial" pitchFamily="34" charset="0"/>
                <a:cs typeface="Arial" pitchFamily="34" charset="0"/>
              </a:rPr>
              <a:t>EG</a:t>
            </a:r>
            <a:endParaRPr lang="en-US" sz="600" dirty="0">
              <a:solidFill>
                <a:srgbClr val="000000"/>
              </a:solidFill>
              <a:latin typeface="Arial" pitchFamily="34" charset="0"/>
              <a:cs typeface="Arial" pitchFamily="34" charset="0"/>
            </a:endParaRPr>
          </a:p>
        </p:txBody>
      </p:sp>
      <p:sp>
        <p:nvSpPr>
          <p:cNvPr id="65" name="TextBox 64"/>
          <p:cNvSpPr txBox="1"/>
          <p:nvPr/>
        </p:nvSpPr>
        <p:spPr>
          <a:xfrm>
            <a:off x="2257425" y="3800475"/>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ACEG</a:t>
            </a:r>
            <a:endParaRPr lang="en-US" sz="600" dirty="0">
              <a:solidFill>
                <a:srgbClr val="000000"/>
              </a:solidFill>
              <a:latin typeface="Arial" pitchFamily="34" charset="0"/>
              <a:cs typeface="Arial" pitchFamily="34" charset="0"/>
            </a:endParaRPr>
          </a:p>
        </p:txBody>
      </p:sp>
      <p:sp>
        <p:nvSpPr>
          <p:cNvPr id="66" name="TextBox 65"/>
          <p:cNvSpPr txBox="1"/>
          <p:nvPr/>
        </p:nvSpPr>
        <p:spPr>
          <a:xfrm>
            <a:off x="2847975" y="3819525"/>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AEG</a:t>
            </a:r>
            <a:endParaRPr lang="en-US" sz="600" dirty="0">
              <a:solidFill>
                <a:srgbClr val="000000"/>
              </a:solidFill>
              <a:latin typeface="Arial" pitchFamily="34" charset="0"/>
              <a:cs typeface="Arial" pitchFamily="34" charset="0"/>
            </a:endParaRPr>
          </a:p>
        </p:txBody>
      </p:sp>
      <p:sp>
        <p:nvSpPr>
          <p:cNvPr id="67" name="TextBox 66"/>
          <p:cNvSpPr txBox="1"/>
          <p:nvPr/>
        </p:nvSpPr>
        <p:spPr>
          <a:xfrm>
            <a:off x="3152775" y="382905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EG</a:t>
            </a:r>
            <a:endParaRPr lang="en-US" sz="600" dirty="0">
              <a:solidFill>
                <a:srgbClr val="000000"/>
              </a:solidFill>
              <a:latin typeface="Arial" pitchFamily="34" charset="0"/>
              <a:cs typeface="Arial" pitchFamily="34" charset="0"/>
            </a:endParaRPr>
          </a:p>
        </p:txBody>
      </p:sp>
      <p:sp>
        <p:nvSpPr>
          <p:cNvPr id="68" name="TextBox 67"/>
          <p:cNvSpPr txBox="1"/>
          <p:nvPr/>
        </p:nvSpPr>
        <p:spPr>
          <a:xfrm>
            <a:off x="5257800" y="421005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EG</a:t>
            </a:r>
            <a:endParaRPr lang="en-US" sz="600" dirty="0">
              <a:solidFill>
                <a:srgbClr val="000000"/>
              </a:solidFill>
              <a:latin typeface="Arial" pitchFamily="34" charset="0"/>
              <a:cs typeface="Arial" pitchFamily="34" charset="0"/>
            </a:endParaRPr>
          </a:p>
        </p:txBody>
      </p:sp>
      <p:sp>
        <p:nvSpPr>
          <p:cNvPr id="69" name="TextBox 68"/>
          <p:cNvSpPr txBox="1"/>
          <p:nvPr/>
        </p:nvSpPr>
        <p:spPr>
          <a:xfrm>
            <a:off x="5553075" y="4143375"/>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EG</a:t>
            </a:r>
            <a:endParaRPr lang="en-US" sz="600" dirty="0">
              <a:solidFill>
                <a:srgbClr val="000000"/>
              </a:solidFill>
              <a:latin typeface="Arial" pitchFamily="34" charset="0"/>
              <a:cs typeface="Arial" pitchFamily="34" charset="0"/>
            </a:endParaRPr>
          </a:p>
        </p:txBody>
      </p:sp>
      <p:sp>
        <p:nvSpPr>
          <p:cNvPr id="70" name="TextBox 69"/>
          <p:cNvSpPr txBox="1"/>
          <p:nvPr/>
        </p:nvSpPr>
        <p:spPr>
          <a:xfrm>
            <a:off x="5848350" y="413385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EG</a:t>
            </a:r>
            <a:endParaRPr lang="en-US" sz="600" dirty="0">
              <a:solidFill>
                <a:srgbClr val="000000"/>
              </a:solidFill>
              <a:latin typeface="Arial" pitchFamily="34" charset="0"/>
              <a:cs typeface="Arial" pitchFamily="34" charset="0"/>
            </a:endParaRPr>
          </a:p>
        </p:txBody>
      </p:sp>
      <p:sp>
        <p:nvSpPr>
          <p:cNvPr id="71" name="TextBox 70"/>
          <p:cNvSpPr txBox="1"/>
          <p:nvPr/>
        </p:nvSpPr>
        <p:spPr>
          <a:xfrm>
            <a:off x="6153150" y="4086225"/>
            <a:ext cx="678180" cy="184666"/>
          </a:xfrm>
          <a:prstGeom prst="rect">
            <a:avLst/>
          </a:prstGeom>
          <a:noFill/>
        </p:spPr>
        <p:txBody>
          <a:bodyPr wrap="square" rtlCol="0">
            <a:spAutoFit/>
          </a:bodyPr>
          <a:lstStyle/>
          <a:p>
            <a:pPr algn="ctr" fontAlgn="auto">
              <a:spcBef>
                <a:spcPts val="0"/>
              </a:spcBef>
              <a:spcAft>
                <a:spcPts val="0"/>
              </a:spcAft>
            </a:pPr>
            <a:r>
              <a:rPr lang="en-US" sz="600" smtClean="0">
                <a:solidFill>
                  <a:srgbClr val="000000"/>
                </a:solidFill>
                <a:latin typeface="Arial" pitchFamily="34" charset="0"/>
                <a:cs typeface="Arial" pitchFamily="34" charset="0"/>
              </a:rPr>
              <a:t>AEG</a:t>
            </a:r>
            <a:endParaRPr lang="en-US" sz="600" dirty="0">
              <a:solidFill>
                <a:srgbClr val="000000"/>
              </a:solidFill>
              <a:latin typeface="Arial" pitchFamily="34" charset="0"/>
              <a:cs typeface="Arial" pitchFamily="34" charset="0"/>
            </a:endParaRPr>
          </a:p>
        </p:txBody>
      </p:sp>
      <p:sp>
        <p:nvSpPr>
          <p:cNvPr id="72" name="TextBox 71"/>
          <p:cNvSpPr txBox="1"/>
          <p:nvPr/>
        </p:nvSpPr>
        <p:spPr>
          <a:xfrm>
            <a:off x="6772275" y="4086225"/>
            <a:ext cx="678180" cy="184666"/>
          </a:xfrm>
          <a:prstGeom prst="rect">
            <a:avLst/>
          </a:prstGeom>
          <a:noFill/>
        </p:spPr>
        <p:txBody>
          <a:bodyPr wrap="square" rtlCol="0">
            <a:spAutoFit/>
          </a:bodyPr>
          <a:lstStyle/>
          <a:p>
            <a:pPr algn="ctr" fontAlgn="auto">
              <a:spcBef>
                <a:spcPts val="0"/>
              </a:spcBef>
              <a:spcAft>
                <a:spcPts val="0"/>
              </a:spcAft>
            </a:pPr>
            <a:r>
              <a:rPr lang="en-US" sz="600" smtClean="0">
                <a:solidFill>
                  <a:srgbClr val="000000"/>
                </a:solidFill>
                <a:latin typeface="Arial" pitchFamily="34" charset="0"/>
                <a:cs typeface="Arial" pitchFamily="34" charset="0"/>
              </a:rPr>
              <a:t>AEG</a:t>
            </a:r>
            <a:endParaRPr lang="en-US" sz="600" dirty="0">
              <a:solidFill>
                <a:srgbClr val="000000"/>
              </a:solidFill>
              <a:latin typeface="Arial" pitchFamily="34" charset="0"/>
              <a:cs typeface="Arial" pitchFamily="34" charset="0"/>
            </a:endParaRPr>
          </a:p>
        </p:txBody>
      </p:sp>
      <p:sp>
        <p:nvSpPr>
          <p:cNvPr id="73" name="TextBox 72"/>
          <p:cNvSpPr txBox="1"/>
          <p:nvPr/>
        </p:nvSpPr>
        <p:spPr>
          <a:xfrm>
            <a:off x="7381875" y="4086225"/>
            <a:ext cx="678180" cy="184666"/>
          </a:xfrm>
          <a:prstGeom prst="rect">
            <a:avLst/>
          </a:prstGeom>
          <a:noFill/>
        </p:spPr>
        <p:txBody>
          <a:bodyPr wrap="square" rtlCol="0">
            <a:spAutoFit/>
          </a:bodyPr>
          <a:lstStyle/>
          <a:p>
            <a:pPr algn="ctr" fontAlgn="auto">
              <a:spcBef>
                <a:spcPts val="0"/>
              </a:spcBef>
              <a:spcAft>
                <a:spcPts val="0"/>
              </a:spcAft>
            </a:pPr>
            <a:r>
              <a:rPr lang="en-US" sz="600" smtClean="0">
                <a:solidFill>
                  <a:srgbClr val="000000"/>
                </a:solidFill>
                <a:latin typeface="Arial" pitchFamily="34" charset="0"/>
                <a:cs typeface="Arial" pitchFamily="34" charset="0"/>
              </a:rPr>
              <a:t>AEG</a:t>
            </a:r>
            <a:endParaRPr lang="en-US" sz="600" dirty="0">
              <a:solidFill>
                <a:srgbClr val="000000"/>
              </a:solidFill>
              <a:latin typeface="Arial" pitchFamily="34" charset="0"/>
              <a:cs typeface="Arial" pitchFamily="34" charset="0"/>
            </a:endParaRPr>
          </a:p>
        </p:txBody>
      </p:sp>
      <p:sp>
        <p:nvSpPr>
          <p:cNvPr id="74" name="TextBox 73"/>
          <p:cNvSpPr txBox="1"/>
          <p:nvPr/>
        </p:nvSpPr>
        <p:spPr>
          <a:xfrm>
            <a:off x="7686675" y="4057650"/>
            <a:ext cx="678180" cy="184666"/>
          </a:xfrm>
          <a:prstGeom prst="rect">
            <a:avLst/>
          </a:prstGeom>
          <a:noFill/>
        </p:spPr>
        <p:txBody>
          <a:bodyPr wrap="square" rtlCol="0">
            <a:spAutoFit/>
          </a:bodyPr>
          <a:lstStyle/>
          <a:p>
            <a:pPr algn="ctr" fontAlgn="auto">
              <a:spcBef>
                <a:spcPts val="0"/>
              </a:spcBef>
              <a:spcAft>
                <a:spcPts val="0"/>
              </a:spcAft>
            </a:pPr>
            <a:r>
              <a:rPr lang="en-US" sz="600" smtClean="0">
                <a:solidFill>
                  <a:srgbClr val="000000"/>
                </a:solidFill>
                <a:latin typeface="Arial" pitchFamily="34" charset="0"/>
                <a:cs typeface="Arial" pitchFamily="34" charset="0"/>
              </a:rPr>
              <a:t>AEG</a:t>
            </a:r>
            <a:endParaRPr lang="en-US" sz="600" dirty="0">
              <a:solidFill>
                <a:srgbClr val="000000"/>
              </a:solidFill>
              <a:latin typeface="Arial" pitchFamily="34" charset="0"/>
              <a:cs typeface="Arial" pitchFamily="34" charset="0"/>
            </a:endParaRPr>
          </a:p>
        </p:txBody>
      </p:sp>
    </p:spTree>
    <p:extLst>
      <p:ext uri="{BB962C8B-B14F-4D97-AF65-F5344CB8AC3E}">
        <p14:creationId xmlns:p14="http://schemas.microsoft.com/office/powerpoint/2010/main" val="1272863126"/>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TextBox 51"/>
          <p:cNvSpPr txBox="1"/>
          <p:nvPr/>
        </p:nvSpPr>
        <p:spPr>
          <a:xfrm>
            <a:off x="1655191" y="933665"/>
            <a:ext cx="6008018" cy="338554"/>
          </a:xfrm>
          <a:prstGeom prst="rect">
            <a:avLst/>
          </a:prstGeom>
          <a:noFill/>
        </p:spPr>
        <p:txBody>
          <a:bodyPr wrap="square" rtlCol="0">
            <a:spAutoFit/>
          </a:bodyPr>
          <a:lstStyle/>
          <a:p>
            <a:pPr algn="ctr"/>
            <a:r>
              <a:rPr lang="en-US" sz="1600" i="1" dirty="0">
                <a:solidFill>
                  <a:srgbClr val="000000"/>
                </a:solidFill>
                <a:latin typeface="Arial" panose="020B0604020202020204" pitchFamily="34" charset="0"/>
                <a:cs typeface="Arial" panose="020B0604020202020204" pitchFamily="34" charset="0"/>
              </a:rPr>
              <a:t>Among Adults 18+ Claiming to Know What DVT Feels Like</a:t>
            </a:r>
            <a:endParaRPr lang="en-US" sz="1400" i="1" dirty="0">
              <a:solidFill>
                <a:srgbClr val="000000"/>
              </a:solidFill>
              <a:latin typeface="Arial" panose="020B0604020202020204" pitchFamily="34" charset="0"/>
              <a:cs typeface="Arial" panose="020B0604020202020204" pitchFamily="34" charset="0"/>
            </a:endParaRPr>
          </a:p>
        </p:txBody>
      </p:sp>
      <p:sp>
        <p:nvSpPr>
          <p:cNvPr id="53" name="Title 1"/>
          <p:cNvSpPr txBox="1">
            <a:spLocks/>
          </p:cNvSpPr>
          <p:nvPr/>
        </p:nvSpPr>
        <p:spPr>
          <a:xfrm>
            <a:off x="139147" y="139465"/>
            <a:ext cx="893329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pPr algn="ctr"/>
            <a:r>
              <a:rPr lang="en-US" sz="2800" kern="0" dirty="0" smtClean="0">
                <a:solidFill>
                  <a:srgbClr val="000000"/>
                </a:solidFill>
              </a:rPr>
              <a:t>Perceived Symptoms of Deep Vein Thrombosis</a:t>
            </a:r>
            <a:endParaRPr lang="en-US" sz="2800" kern="0" dirty="0">
              <a:solidFill>
                <a:srgbClr val="000000"/>
              </a:solidFill>
            </a:endParaRPr>
          </a:p>
        </p:txBody>
      </p:sp>
      <p:sp>
        <p:nvSpPr>
          <p:cNvPr id="2" name="Slide Number Placeholder 1"/>
          <p:cNvSpPr>
            <a:spLocks noGrp="1"/>
          </p:cNvSpPr>
          <p:nvPr>
            <p:ph type="sldNum" sz="quarter" idx="10"/>
          </p:nvPr>
        </p:nvSpPr>
        <p:spPr/>
        <p:txBody>
          <a:bodyPr/>
          <a:lstStyle/>
          <a:p>
            <a:r>
              <a:rPr lang="en-US" smtClean="0">
                <a:solidFill>
                  <a:srgbClr val="FFFFFF"/>
                </a:solidFill>
              </a:rPr>
              <a:t> - </a:t>
            </a:r>
            <a:fld id="{8FAC1CE3-0013-4A1C-AA61-A816E609AAE0}" type="slidenum">
              <a:rPr lang="en-US" smtClean="0">
                <a:solidFill>
                  <a:srgbClr val="FFFFFF"/>
                </a:solidFill>
              </a:rPr>
              <a:pPr/>
              <a:t>29</a:t>
            </a:fld>
            <a:r>
              <a:rPr lang="en-US" smtClean="0">
                <a:solidFill>
                  <a:srgbClr val="FFFFFF"/>
                </a:solidFill>
              </a:rPr>
              <a:t> -</a:t>
            </a:r>
            <a:endParaRPr lang="en-US">
              <a:solidFill>
                <a:srgbClr val="FFFFFF"/>
              </a:solidFill>
            </a:endParaRPr>
          </a:p>
        </p:txBody>
      </p:sp>
      <p:grpSp>
        <p:nvGrpSpPr>
          <p:cNvPr id="14" name="Group 13"/>
          <p:cNvGrpSpPr/>
          <p:nvPr/>
        </p:nvGrpSpPr>
        <p:grpSpPr>
          <a:xfrm>
            <a:off x="536697" y="1552523"/>
            <a:ext cx="3371459" cy="1735277"/>
            <a:chOff x="147098" y="1011855"/>
            <a:chExt cx="3371459" cy="1735277"/>
          </a:xfrm>
        </p:grpSpPr>
        <p:graphicFrame>
          <p:nvGraphicFramePr>
            <p:cNvPr id="6" name="Chart 5"/>
            <p:cNvGraphicFramePr/>
            <p:nvPr>
              <p:extLst>
                <p:ext uri="{D42A27DB-BD31-4B8C-83A1-F6EECF244321}">
                  <p14:modId xmlns:p14="http://schemas.microsoft.com/office/powerpoint/2010/main" val="2872182406"/>
                </p:ext>
              </p:extLst>
            </p:nvPr>
          </p:nvGraphicFramePr>
          <p:xfrm>
            <a:off x="147098" y="1011855"/>
            <a:ext cx="3371459" cy="1735277"/>
          </p:xfrm>
          <a:graphic>
            <a:graphicData uri="http://schemas.openxmlformats.org/drawingml/2006/chart">
              <c:chart xmlns:c="http://schemas.openxmlformats.org/drawingml/2006/chart" xmlns:r="http://schemas.openxmlformats.org/officeDocument/2006/relationships" r:id="rId2"/>
            </a:graphicData>
          </a:graphic>
        </p:graphicFrame>
        <p:sp>
          <p:nvSpPr>
            <p:cNvPr id="7" name="TextBox 6"/>
            <p:cNvSpPr txBox="1"/>
            <p:nvPr/>
          </p:nvSpPr>
          <p:spPr>
            <a:xfrm>
              <a:off x="903801" y="1214726"/>
              <a:ext cx="2058500" cy="498598"/>
            </a:xfrm>
            <a:prstGeom prst="rect">
              <a:avLst/>
            </a:prstGeom>
            <a:noFill/>
          </p:spPr>
          <p:txBody>
            <a:bodyPr wrap="square" rtlCol="0" anchor="b">
              <a:spAutoFit/>
            </a:bodyPr>
            <a:lstStyle/>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a:p>
              <a:pPr algn="ctr">
                <a:lnSpc>
                  <a:spcPct val="80000"/>
                </a:lnSpc>
              </a:pPr>
              <a:r>
                <a:rPr lang="en-CA" sz="1100" b="1" dirty="0">
                  <a:solidFill>
                    <a:srgbClr val="0D204A">
                      <a:lumMod val="90000"/>
                      <a:lumOff val="10000"/>
                    </a:srgbClr>
                  </a:solidFill>
                  <a:latin typeface="Arial" panose="020B0604020202020204" pitchFamily="34" charset="0"/>
                  <a:cs typeface="Arial" panose="020B0604020202020204" pitchFamily="34" charset="0"/>
                </a:rPr>
                <a:t>ITCHING OF LEG</a:t>
              </a:r>
            </a:p>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p:txBody>
        </p:sp>
      </p:grpSp>
      <p:grpSp>
        <p:nvGrpSpPr>
          <p:cNvPr id="15" name="Group 14"/>
          <p:cNvGrpSpPr/>
          <p:nvPr/>
        </p:nvGrpSpPr>
        <p:grpSpPr>
          <a:xfrm>
            <a:off x="401530" y="2674005"/>
            <a:ext cx="3291835" cy="361638"/>
            <a:chOff x="11931" y="1518141"/>
            <a:chExt cx="3291835" cy="361638"/>
          </a:xfrm>
        </p:grpSpPr>
        <p:cxnSp>
          <p:nvCxnSpPr>
            <p:cNvPr id="9" name="Straight Connector 8"/>
            <p:cNvCxnSpPr/>
            <p:nvPr/>
          </p:nvCxnSpPr>
          <p:spPr bwMode="auto">
            <a:xfrm>
              <a:off x="469126" y="1757239"/>
              <a:ext cx="2834640" cy="0"/>
            </a:xfrm>
            <a:prstGeom prst="line">
              <a:avLst/>
            </a:prstGeom>
            <a:solidFill>
              <a:schemeClr val="accent1"/>
            </a:solidFill>
            <a:ln w="9525" cap="flat" cmpd="sng" algn="ctr">
              <a:solidFill>
                <a:srgbClr val="FF0000"/>
              </a:solidFill>
              <a:prstDash val="sysDot"/>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1" name="TextBox 10"/>
            <p:cNvSpPr txBox="1"/>
            <p:nvPr/>
          </p:nvSpPr>
          <p:spPr>
            <a:xfrm>
              <a:off x="132366" y="1625863"/>
              <a:ext cx="471934" cy="253916"/>
            </a:xfrm>
            <a:prstGeom prst="rect">
              <a:avLst/>
            </a:prstGeom>
            <a:noFill/>
          </p:spPr>
          <p:txBody>
            <a:bodyPr wrap="square" rtlCol="0">
              <a:spAutoFit/>
            </a:bodyPr>
            <a:lstStyle/>
            <a:p>
              <a:pPr algn="ctr" fontAlgn="auto">
                <a:spcBef>
                  <a:spcPts val="0"/>
                </a:spcBef>
                <a:spcAft>
                  <a:spcPts val="0"/>
                </a:spcAft>
              </a:pPr>
              <a:r>
                <a:rPr lang="en-CA" sz="1050" b="1" dirty="0" smtClean="0">
                  <a:solidFill>
                    <a:srgbClr val="C00000"/>
                  </a:solidFill>
                  <a:latin typeface="Arial" panose="020B0604020202020204" pitchFamily="34" charset="0"/>
                  <a:cs typeface="Arial" panose="020B0604020202020204" pitchFamily="34" charset="0"/>
                </a:rPr>
                <a:t>22%</a:t>
              </a:r>
              <a:endParaRPr lang="en-CA" sz="1050" b="1" dirty="0">
                <a:solidFill>
                  <a:srgbClr val="C00000"/>
                </a:solidFill>
                <a:latin typeface="Arial" panose="020B0604020202020204" pitchFamily="34" charset="0"/>
                <a:cs typeface="Arial" panose="020B0604020202020204" pitchFamily="34" charset="0"/>
              </a:endParaRPr>
            </a:p>
          </p:txBody>
        </p:sp>
        <p:sp>
          <p:nvSpPr>
            <p:cNvPr id="13" name="TextBox 12"/>
            <p:cNvSpPr txBox="1"/>
            <p:nvPr/>
          </p:nvSpPr>
          <p:spPr>
            <a:xfrm>
              <a:off x="11931" y="1518141"/>
              <a:ext cx="693244" cy="215444"/>
            </a:xfrm>
            <a:prstGeom prst="rect">
              <a:avLst/>
            </a:prstGeom>
            <a:noFill/>
          </p:spPr>
          <p:txBody>
            <a:bodyPr wrap="square" rtlCol="0">
              <a:spAutoFit/>
            </a:bodyPr>
            <a:lstStyle/>
            <a:p>
              <a:pPr algn="ctr" fontAlgn="auto">
                <a:spcBef>
                  <a:spcPts val="0"/>
                </a:spcBef>
                <a:spcAft>
                  <a:spcPts val="0"/>
                </a:spcAft>
              </a:pPr>
              <a:r>
                <a:rPr lang="en-CA" sz="800" b="1" dirty="0">
                  <a:solidFill>
                    <a:srgbClr val="C00000"/>
                  </a:solidFill>
                  <a:latin typeface="Arial" panose="020B0604020202020204" pitchFamily="34" charset="0"/>
                  <a:cs typeface="Arial" panose="020B0604020202020204" pitchFamily="34" charset="0"/>
                </a:rPr>
                <a:t>MEAN</a:t>
              </a:r>
            </a:p>
          </p:txBody>
        </p:sp>
      </p:grpSp>
      <p:grpSp>
        <p:nvGrpSpPr>
          <p:cNvPr id="16" name="Group 15"/>
          <p:cNvGrpSpPr/>
          <p:nvPr/>
        </p:nvGrpSpPr>
        <p:grpSpPr>
          <a:xfrm>
            <a:off x="538028" y="3010218"/>
            <a:ext cx="3371459" cy="1735277"/>
            <a:chOff x="147098" y="1011855"/>
            <a:chExt cx="3371459" cy="1735277"/>
          </a:xfrm>
        </p:grpSpPr>
        <p:graphicFrame>
          <p:nvGraphicFramePr>
            <p:cNvPr id="17" name="Chart 16"/>
            <p:cNvGraphicFramePr/>
            <p:nvPr>
              <p:extLst>
                <p:ext uri="{D42A27DB-BD31-4B8C-83A1-F6EECF244321}">
                  <p14:modId xmlns:p14="http://schemas.microsoft.com/office/powerpoint/2010/main" val="1585199048"/>
                </p:ext>
              </p:extLst>
            </p:nvPr>
          </p:nvGraphicFramePr>
          <p:xfrm>
            <a:off x="147098" y="1011855"/>
            <a:ext cx="3371459" cy="1735277"/>
          </p:xfrm>
          <a:graphic>
            <a:graphicData uri="http://schemas.openxmlformats.org/drawingml/2006/chart">
              <c:chart xmlns:c="http://schemas.openxmlformats.org/drawingml/2006/chart" xmlns:r="http://schemas.openxmlformats.org/officeDocument/2006/relationships" r:id="rId3"/>
            </a:graphicData>
          </a:graphic>
        </p:graphicFrame>
        <p:sp>
          <p:nvSpPr>
            <p:cNvPr id="18" name="TextBox 17"/>
            <p:cNvSpPr txBox="1"/>
            <p:nvPr/>
          </p:nvSpPr>
          <p:spPr>
            <a:xfrm>
              <a:off x="613582" y="1230628"/>
              <a:ext cx="2533817" cy="498598"/>
            </a:xfrm>
            <a:prstGeom prst="rect">
              <a:avLst/>
            </a:prstGeom>
            <a:noFill/>
          </p:spPr>
          <p:txBody>
            <a:bodyPr wrap="square" rtlCol="0">
              <a:spAutoFit/>
            </a:bodyPr>
            <a:lstStyle/>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a:p>
              <a:pPr algn="ctr">
                <a:lnSpc>
                  <a:spcPct val="80000"/>
                </a:lnSpc>
              </a:pPr>
              <a:r>
                <a:rPr lang="en-CA" sz="1100" b="1" dirty="0">
                  <a:solidFill>
                    <a:srgbClr val="0D204A">
                      <a:lumMod val="90000"/>
                      <a:lumOff val="10000"/>
                    </a:srgbClr>
                  </a:solidFill>
                  <a:latin typeface="Arial" panose="020B0604020202020204" pitchFamily="34" charset="0"/>
                  <a:cs typeface="Arial" panose="020B0604020202020204" pitchFamily="34" charset="0"/>
                </a:rPr>
                <a:t>OTHER</a:t>
              </a:r>
            </a:p>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p:txBody>
        </p:sp>
      </p:grpSp>
      <p:grpSp>
        <p:nvGrpSpPr>
          <p:cNvPr id="19" name="Group 18"/>
          <p:cNvGrpSpPr/>
          <p:nvPr/>
        </p:nvGrpSpPr>
        <p:grpSpPr>
          <a:xfrm>
            <a:off x="402861" y="4298919"/>
            <a:ext cx="3291835" cy="361638"/>
            <a:chOff x="11931" y="1518141"/>
            <a:chExt cx="3291835" cy="361638"/>
          </a:xfrm>
        </p:grpSpPr>
        <p:cxnSp>
          <p:nvCxnSpPr>
            <p:cNvPr id="20" name="Straight Connector 19"/>
            <p:cNvCxnSpPr/>
            <p:nvPr/>
          </p:nvCxnSpPr>
          <p:spPr bwMode="auto">
            <a:xfrm>
              <a:off x="469126" y="1757239"/>
              <a:ext cx="2834640" cy="0"/>
            </a:xfrm>
            <a:prstGeom prst="line">
              <a:avLst/>
            </a:prstGeom>
            <a:solidFill>
              <a:schemeClr val="accent1"/>
            </a:solidFill>
            <a:ln w="9525" cap="flat" cmpd="sng" algn="ctr">
              <a:solidFill>
                <a:srgbClr val="FF0000"/>
              </a:solidFill>
              <a:prstDash val="sysDot"/>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1" name="TextBox 20"/>
            <p:cNvSpPr txBox="1"/>
            <p:nvPr/>
          </p:nvSpPr>
          <p:spPr>
            <a:xfrm>
              <a:off x="132366" y="1625863"/>
              <a:ext cx="471934" cy="253916"/>
            </a:xfrm>
            <a:prstGeom prst="rect">
              <a:avLst/>
            </a:prstGeom>
            <a:noFill/>
          </p:spPr>
          <p:txBody>
            <a:bodyPr wrap="square" rtlCol="0">
              <a:spAutoFit/>
            </a:bodyPr>
            <a:lstStyle/>
            <a:p>
              <a:pPr algn="ctr" fontAlgn="auto">
                <a:spcBef>
                  <a:spcPts val="0"/>
                </a:spcBef>
                <a:spcAft>
                  <a:spcPts val="0"/>
                </a:spcAft>
              </a:pPr>
              <a:r>
                <a:rPr lang="en-CA" sz="1050" b="1" smtClean="0">
                  <a:solidFill>
                    <a:srgbClr val="C00000"/>
                  </a:solidFill>
                  <a:latin typeface="Arial" panose="020B0604020202020204" pitchFamily="34" charset="0"/>
                  <a:cs typeface="Arial" panose="020B0604020202020204" pitchFamily="34" charset="0"/>
                </a:rPr>
                <a:t>1%</a:t>
              </a:r>
              <a:endParaRPr lang="en-CA" sz="1050" b="1" dirty="0">
                <a:solidFill>
                  <a:srgbClr val="C00000"/>
                </a:solidFill>
                <a:latin typeface="Arial" panose="020B0604020202020204" pitchFamily="34" charset="0"/>
                <a:cs typeface="Arial" panose="020B0604020202020204" pitchFamily="34" charset="0"/>
              </a:endParaRPr>
            </a:p>
          </p:txBody>
        </p:sp>
        <p:sp>
          <p:nvSpPr>
            <p:cNvPr id="22" name="TextBox 21"/>
            <p:cNvSpPr txBox="1"/>
            <p:nvPr/>
          </p:nvSpPr>
          <p:spPr>
            <a:xfrm>
              <a:off x="11931" y="1518141"/>
              <a:ext cx="693244" cy="215444"/>
            </a:xfrm>
            <a:prstGeom prst="rect">
              <a:avLst/>
            </a:prstGeom>
            <a:noFill/>
          </p:spPr>
          <p:txBody>
            <a:bodyPr wrap="square" rtlCol="0">
              <a:spAutoFit/>
            </a:bodyPr>
            <a:lstStyle/>
            <a:p>
              <a:pPr algn="ctr" fontAlgn="auto">
                <a:spcBef>
                  <a:spcPts val="0"/>
                </a:spcBef>
                <a:spcAft>
                  <a:spcPts val="0"/>
                </a:spcAft>
              </a:pPr>
              <a:r>
                <a:rPr lang="en-CA" sz="800" b="1" dirty="0">
                  <a:solidFill>
                    <a:srgbClr val="C00000"/>
                  </a:solidFill>
                  <a:latin typeface="Arial" panose="020B0604020202020204" pitchFamily="34" charset="0"/>
                  <a:cs typeface="Arial" panose="020B0604020202020204" pitchFamily="34" charset="0"/>
                </a:rPr>
                <a:t>MEAN</a:t>
              </a:r>
            </a:p>
          </p:txBody>
        </p:sp>
      </p:grpSp>
      <p:grpSp>
        <p:nvGrpSpPr>
          <p:cNvPr id="23" name="Group 22"/>
          <p:cNvGrpSpPr/>
          <p:nvPr/>
        </p:nvGrpSpPr>
        <p:grpSpPr>
          <a:xfrm>
            <a:off x="5056697" y="1609118"/>
            <a:ext cx="3371459" cy="1735277"/>
            <a:chOff x="147098" y="1011855"/>
            <a:chExt cx="3371459" cy="1735277"/>
          </a:xfrm>
        </p:grpSpPr>
        <p:graphicFrame>
          <p:nvGraphicFramePr>
            <p:cNvPr id="24" name="Chart 23"/>
            <p:cNvGraphicFramePr/>
            <p:nvPr>
              <p:extLst>
                <p:ext uri="{D42A27DB-BD31-4B8C-83A1-F6EECF244321}">
                  <p14:modId xmlns:p14="http://schemas.microsoft.com/office/powerpoint/2010/main" val="2802991265"/>
                </p:ext>
              </p:extLst>
            </p:nvPr>
          </p:nvGraphicFramePr>
          <p:xfrm>
            <a:off x="147098" y="1011855"/>
            <a:ext cx="3371459" cy="1735277"/>
          </p:xfrm>
          <a:graphic>
            <a:graphicData uri="http://schemas.openxmlformats.org/drawingml/2006/chart">
              <c:chart xmlns:c="http://schemas.openxmlformats.org/drawingml/2006/chart" xmlns:r="http://schemas.openxmlformats.org/officeDocument/2006/relationships" r:id="rId4"/>
            </a:graphicData>
          </a:graphic>
        </p:graphicFrame>
        <p:sp>
          <p:nvSpPr>
            <p:cNvPr id="25" name="TextBox 24"/>
            <p:cNvSpPr txBox="1"/>
            <p:nvPr/>
          </p:nvSpPr>
          <p:spPr>
            <a:xfrm>
              <a:off x="469126" y="1230628"/>
              <a:ext cx="2824027" cy="498598"/>
            </a:xfrm>
            <a:prstGeom prst="rect">
              <a:avLst/>
            </a:prstGeom>
            <a:noFill/>
          </p:spPr>
          <p:txBody>
            <a:bodyPr wrap="square" rtlCol="0">
              <a:spAutoFit/>
            </a:bodyPr>
            <a:lstStyle/>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a:p>
              <a:pPr algn="ctr">
                <a:lnSpc>
                  <a:spcPct val="80000"/>
                </a:lnSpc>
              </a:pPr>
              <a:r>
                <a:rPr lang="en-CA" sz="1100" b="1" dirty="0">
                  <a:solidFill>
                    <a:srgbClr val="0D204A">
                      <a:lumMod val="90000"/>
                      <a:lumOff val="10000"/>
                    </a:srgbClr>
                  </a:solidFill>
                  <a:latin typeface="Arial" panose="020B0604020202020204" pitchFamily="34" charset="0"/>
                  <a:cs typeface="Arial" panose="020B0604020202020204" pitchFamily="34" charset="0"/>
                </a:rPr>
                <a:t>LEG PARALYSIS</a:t>
              </a:r>
            </a:p>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p:txBody>
        </p:sp>
      </p:grpSp>
      <p:grpSp>
        <p:nvGrpSpPr>
          <p:cNvPr id="26" name="Group 25"/>
          <p:cNvGrpSpPr/>
          <p:nvPr/>
        </p:nvGrpSpPr>
        <p:grpSpPr>
          <a:xfrm>
            <a:off x="4921530" y="2622519"/>
            <a:ext cx="3291835" cy="361638"/>
            <a:chOff x="11931" y="1518141"/>
            <a:chExt cx="3291835" cy="361638"/>
          </a:xfrm>
        </p:grpSpPr>
        <p:cxnSp>
          <p:nvCxnSpPr>
            <p:cNvPr id="27" name="Straight Connector 26"/>
            <p:cNvCxnSpPr/>
            <p:nvPr/>
          </p:nvCxnSpPr>
          <p:spPr bwMode="auto">
            <a:xfrm>
              <a:off x="469126" y="1757239"/>
              <a:ext cx="2834640" cy="0"/>
            </a:xfrm>
            <a:prstGeom prst="line">
              <a:avLst/>
            </a:prstGeom>
            <a:solidFill>
              <a:schemeClr val="accent1"/>
            </a:solidFill>
            <a:ln w="9525" cap="flat" cmpd="sng" algn="ctr">
              <a:solidFill>
                <a:srgbClr val="FF0000"/>
              </a:solidFill>
              <a:prstDash val="sysDot"/>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8" name="TextBox 27"/>
            <p:cNvSpPr txBox="1"/>
            <p:nvPr/>
          </p:nvSpPr>
          <p:spPr>
            <a:xfrm>
              <a:off x="132366" y="1625863"/>
              <a:ext cx="471934" cy="253916"/>
            </a:xfrm>
            <a:prstGeom prst="rect">
              <a:avLst/>
            </a:prstGeom>
            <a:noFill/>
          </p:spPr>
          <p:txBody>
            <a:bodyPr wrap="square" rtlCol="0">
              <a:spAutoFit/>
            </a:bodyPr>
            <a:lstStyle/>
            <a:p>
              <a:pPr algn="ctr" fontAlgn="auto">
                <a:spcBef>
                  <a:spcPts val="0"/>
                </a:spcBef>
                <a:spcAft>
                  <a:spcPts val="0"/>
                </a:spcAft>
              </a:pPr>
              <a:r>
                <a:rPr lang="en-CA" sz="1050" b="1" dirty="0" smtClean="0">
                  <a:solidFill>
                    <a:srgbClr val="C00000"/>
                  </a:solidFill>
                  <a:latin typeface="Arial" panose="020B0604020202020204" pitchFamily="34" charset="0"/>
                  <a:cs typeface="Arial" panose="020B0604020202020204" pitchFamily="34" charset="0"/>
                </a:rPr>
                <a:t>32%</a:t>
              </a:r>
              <a:endParaRPr lang="en-CA" sz="1050" b="1" dirty="0">
                <a:solidFill>
                  <a:srgbClr val="C00000"/>
                </a:solidFill>
                <a:latin typeface="Arial" panose="020B0604020202020204" pitchFamily="34" charset="0"/>
                <a:cs typeface="Arial" panose="020B0604020202020204" pitchFamily="34" charset="0"/>
              </a:endParaRPr>
            </a:p>
          </p:txBody>
        </p:sp>
        <p:sp>
          <p:nvSpPr>
            <p:cNvPr id="29" name="TextBox 28"/>
            <p:cNvSpPr txBox="1"/>
            <p:nvPr/>
          </p:nvSpPr>
          <p:spPr>
            <a:xfrm>
              <a:off x="11931" y="1518141"/>
              <a:ext cx="693244" cy="215444"/>
            </a:xfrm>
            <a:prstGeom prst="rect">
              <a:avLst/>
            </a:prstGeom>
            <a:noFill/>
          </p:spPr>
          <p:txBody>
            <a:bodyPr wrap="square" rtlCol="0">
              <a:spAutoFit/>
            </a:bodyPr>
            <a:lstStyle/>
            <a:p>
              <a:pPr algn="ctr" fontAlgn="auto">
                <a:spcBef>
                  <a:spcPts val="0"/>
                </a:spcBef>
                <a:spcAft>
                  <a:spcPts val="0"/>
                </a:spcAft>
              </a:pPr>
              <a:r>
                <a:rPr lang="en-CA" sz="800" b="1" dirty="0">
                  <a:solidFill>
                    <a:srgbClr val="C00000"/>
                  </a:solidFill>
                  <a:latin typeface="Arial" panose="020B0604020202020204" pitchFamily="34" charset="0"/>
                  <a:cs typeface="Arial" panose="020B0604020202020204" pitchFamily="34" charset="0"/>
                </a:rPr>
                <a:t>MEAN</a:t>
              </a:r>
            </a:p>
          </p:txBody>
        </p:sp>
      </p:grpSp>
      <p:grpSp>
        <p:nvGrpSpPr>
          <p:cNvPr id="40" name="Group 39"/>
          <p:cNvGrpSpPr/>
          <p:nvPr/>
        </p:nvGrpSpPr>
        <p:grpSpPr>
          <a:xfrm>
            <a:off x="5071429" y="3312356"/>
            <a:ext cx="3371459" cy="1735277"/>
            <a:chOff x="147098" y="1011855"/>
            <a:chExt cx="3371459" cy="1735277"/>
          </a:xfrm>
        </p:grpSpPr>
        <p:graphicFrame>
          <p:nvGraphicFramePr>
            <p:cNvPr id="41" name="Chart 40"/>
            <p:cNvGraphicFramePr/>
            <p:nvPr>
              <p:extLst>
                <p:ext uri="{D42A27DB-BD31-4B8C-83A1-F6EECF244321}">
                  <p14:modId xmlns:p14="http://schemas.microsoft.com/office/powerpoint/2010/main" val="2064057066"/>
                </p:ext>
              </p:extLst>
            </p:nvPr>
          </p:nvGraphicFramePr>
          <p:xfrm>
            <a:off x="147098" y="1011855"/>
            <a:ext cx="3371459" cy="1735277"/>
          </p:xfrm>
          <a:graphic>
            <a:graphicData uri="http://schemas.openxmlformats.org/drawingml/2006/chart">
              <c:chart xmlns:c="http://schemas.openxmlformats.org/drawingml/2006/chart" xmlns:r="http://schemas.openxmlformats.org/officeDocument/2006/relationships" r:id="rId5"/>
            </a:graphicData>
          </a:graphic>
        </p:graphicFrame>
        <p:sp>
          <p:nvSpPr>
            <p:cNvPr id="42" name="TextBox 41"/>
            <p:cNvSpPr txBox="1"/>
            <p:nvPr/>
          </p:nvSpPr>
          <p:spPr>
            <a:xfrm>
              <a:off x="546166" y="1214726"/>
              <a:ext cx="2756269" cy="498598"/>
            </a:xfrm>
            <a:prstGeom prst="rect">
              <a:avLst/>
            </a:prstGeom>
            <a:noFill/>
          </p:spPr>
          <p:txBody>
            <a:bodyPr wrap="square" rtlCol="0" anchor="b">
              <a:spAutoFit/>
            </a:bodyPr>
            <a:lstStyle/>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a:p>
              <a:pPr algn="ctr">
                <a:lnSpc>
                  <a:spcPct val="80000"/>
                </a:lnSpc>
              </a:pPr>
              <a:r>
                <a:rPr lang="en-CA" sz="1100" b="1" dirty="0">
                  <a:solidFill>
                    <a:srgbClr val="0D204A">
                      <a:lumMod val="90000"/>
                      <a:lumOff val="10000"/>
                    </a:srgbClr>
                  </a:solidFill>
                  <a:latin typeface="Arial" panose="020B0604020202020204" pitchFamily="34" charset="0"/>
                  <a:cs typeface="Arial" panose="020B0604020202020204" pitchFamily="34" charset="0"/>
                </a:rPr>
                <a:t>NONE OF THE ABOVE</a:t>
              </a:r>
            </a:p>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p:txBody>
        </p:sp>
      </p:grpSp>
      <p:grpSp>
        <p:nvGrpSpPr>
          <p:cNvPr id="43" name="Group 42"/>
          <p:cNvGrpSpPr/>
          <p:nvPr/>
        </p:nvGrpSpPr>
        <p:grpSpPr>
          <a:xfrm>
            <a:off x="4936262" y="4609071"/>
            <a:ext cx="3291835" cy="361638"/>
            <a:chOff x="11931" y="1518141"/>
            <a:chExt cx="3291835" cy="361638"/>
          </a:xfrm>
        </p:grpSpPr>
        <p:cxnSp>
          <p:nvCxnSpPr>
            <p:cNvPr id="44" name="Straight Connector 43"/>
            <p:cNvCxnSpPr/>
            <p:nvPr/>
          </p:nvCxnSpPr>
          <p:spPr bwMode="auto">
            <a:xfrm>
              <a:off x="469126" y="1757239"/>
              <a:ext cx="2834640" cy="0"/>
            </a:xfrm>
            <a:prstGeom prst="line">
              <a:avLst/>
            </a:prstGeom>
            <a:solidFill>
              <a:schemeClr val="accent1"/>
            </a:solidFill>
            <a:ln w="9525" cap="flat" cmpd="sng" algn="ctr">
              <a:solidFill>
                <a:srgbClr val="FF0000"/>
              </a:solidFill>
              <a:prstDash val="sysDot"/>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5" name="TextBox 44"/>
            <p:cNvSpPr txBox="1"/>
            <p:nvPr/>
          </p:nvSpPr>
          <p:spPr>
            <a:xfrm>
              <a:off x="132366" y="1625863"/>
              <a:ext cx="471934" cy="253916"/>
            </a:xfrm>
            <a:prstGeom prst="rect">
              <a:avLst/>
            </a:prstGeom>
            <a:noFill/>
          </p:spPr>
          <p:txBody>
            <a:bodyPr wrap="square" rtlCol="0">
              <a:spAutoFit/>
            </a:bodyPr>
            <a:lstStyle/>
            <a:p>
              <a:pPr algn="ctr" fontAlgn="auto">
                <a:spcBef>
                  <a:spcPts val="0"/>
                </a:spcBef>
                <a:spcAft>
                  <a:spcPts val="0"/>
                </a:spcAft>
              </a:pPr>
              <a:r>
                <a:rPr lang="en-CA" sz="1050" b="1" dirty="0" smtClean="0">
                  <a:solidFill>
                    <a:srgbClr val="C00000"/>
                  </a:solidFill>
                  <a:latin typeface="Arial" panose="020B0604020202020204" pitchFamily="34" charset="0"/>
                  <a:cs typeface="Arial" panose="020B0604020202020204" pitchFamily="34" charset="0"/>
                </a:rPr>
                <a:t>0%</a:t>
              </a:r>
              <a:endParaRPr lang="en-CA" sz="1050" b="1" dirty="0">
                <a:solidFill>
                  <a:srgbClr val="C00000"/>
                </a:solidFill>
                <a:latin typeface="Arial" panose="020B0604020202020204" pitchFamily="34" charset="0"/>
                <a:cs typeface="Arial" panose="020B0604020202020204" pitchFamily="34" charset="0"/>
              </a:endParaRPr>
            </a:p>
          </p:txBody>
        </p:sp>
        <p:sp>
          <p:nvSpPr>
            <p:cNvPr id="46" name="TextBox 45"/>
            <p:cNvSpPr txBox="1"/>
            <p:nvPr/>
          </p:nvSpPr>
          <p:spPr>
            <a:xfrm>
              <a:off x="11931" y="1518141"/>
              <a:ext cx="693244" cy="215444"/>
            </a:xfrm>
            <a:prstGeom prst="rect">
              <a:avLst/>
            </a:prstGeom>
            <a:noFill/>
          </p:spPr>
          <p:txBody>
            <a:bodyPr wrap="square" rtlCol="0">
              <a:spAutoFit/>
            </a:bodyPr>
            <a:lstStyle/>
            <a:p>
              <a:pPr algn="ctr" fontAlgn="auto">
                <a:spcBef>
                  <a:spcPts val="0"/>
                </a:spcBef>
                <a:spcAft>
                  <a:spcPts val="0"/>
                </a:spcAft>
              </a:pPr>
              <a:r>
                <a:rPr lang="en-CA" sz="800" b="1" dirty="0">
                  <a:solidFill>
                    <a:srgbClr val="C00000"/>
                  </a:solidFill>
                  <a:latin typeface="Arial" panose="020B0604020202020204" pitchFamily="34" charset="0"/>
                  <a:cs typeface="Arial" panose="020B0604020202020204" pitchFamily="34" charset="0"/>
                </a:rPr>
                <a:t>MEAN</a:t>
              </a:r>
            </a:p>
          </p:txBody>
        </p:sp>
      </p:grpSp>
      <p:sp>
        <p:nvSpPr>
          <p:cNvPr id="54" name="Rectangle 53"/>
          <p:cNvSpPr/>
          <p:nvPr/>
        </p:nvSpPr>
        <p:spPr>
          <a:xfrm>
            <a:off x="83490" y="6409630"/>
            <a:ext cx="7366882" cy="338554"/>
          </a:xfrm>
          <a:prstGeom prst="rect">
            <a:avLst/>
          </a:prstGeom>
        </p:spPr>
        <p:txBody>
          <a:bodyPr wrap="square">
            <a:spAutoFit/>
          </a:bodyPr>
          <a:lstStyle/>
          <a:p>
            <a:r>
              <a:rPr lang="en-US" sz="800" dirty="0">
                <a:solidFill>
                  <a:srgbClr val="000000"/>
                </a:solidFill>
                <a:latin typeface="Arial" panose="020B0604020202020204" pitchFamily="34" charset="0"/>
                <a:cs typeface="Arial" panose="020B0604020202020204" pitchFamily="34" charset="0"/>
              </a:rPr>
              <a:t>Base: Respondents aware of symptoms at Q4.</a:t>
            </a:r>
          </a:p>
          <a:p>
            <a:r>
              <a:rPr lang="en-US" sz="800" dirty="0">
                <a:solidFill>
                  <a:srgbClr val="000000"/>
                </a:solidFill>
                <a:latin typeface="Arial" panose="020B0604020202020204" pitchFamily="34" charset="0"/>
                <a:cs typeface="Arial" panose="020B0604020202020204" pitchFamily="34" charset="0"/>
              </a:rPr>
              <a:t>Q5. Please indicate the signs or symptoms of a blood clot in your leg (also known as deep vein thrombosis). (select all that apply) </a:t>
            </a:r>
          </a:p>
        </p:txBody>
      </p:sp>
      <p:sp>
        <p:nvSpPr>
          <p:cNvPr id="55" name="TextBox 54"/>
          <p:cNvSpPr txBox="1"/>
          <p:nvPr/>
        </p:nvSpPr>
        <p:spPr>
          <a:xfrm>
            <a:off x="2822714" y="1401731"/>
            <a:ext cx="3029446" cy="535531"/>
          </a:xfrm>
          <a:prstGeom prst="rect">
            <a:avLst/>
          </a:prstGeom>
          <a:noFill/>
        </p:spPr>
        <p:txBody>
          <a:bodyPr wrap="square" rtlCol="0" anchor="b">
            <a:spAutoFit/>
          </a:bodyPr>
          <a:lstStyle/>
          <a:p>
            <a:pPr>
              <a:lnSpc>
                <a:spcPct val="80000"/>
              </a:lnSpc>
            </a:pPr>
            <a:endParaRPr lang="en-CA" sz="1200" b="1" dirty="0">
              <a:solidFill>
                <a:srgbClr val="FFFFFF">
                  <a:lumMod val="50000"/>
                </a:srgbClr>
              </a:solidFill>
              <a:latin typeface="Arial" panose="020B0604020202020204" pitchFamily="34" charset="0"/>
              <a:cs typeface="Arial" panose="020B0604020202020204" pitchFamily="34" charset="0"/>
            </a:endParaRPr>
          </a:p>
          <a:p>
            <a:pPr algn="ctr">
              <a:lnSpc>
                <a:spcPct val="80000"/>
              </a:lnSpc>
            </a:pPr>
            <a:r>
              <a:rPr lang="en-CA" sz="1200" b="1" dirty="0">
                <a:solidFill>
                  <a:srgbClr val="0D204A">
                    <a:lumMod val="90000"/>
                    <a:lumOff val="10000"/>
                  </a:srgbClr>
                </a:solidFill>
                <a:latin typeface="Arial" panose="020B0604020202020204" pitchFamily="34" charset="0"/>
                <a:cs typeface="Arial" panose="020B0604020202020204" pitchFamily="34" charset="0"/>
              </a:rPr>
              <a:t>INACCURATE SYMPTOMS OF DVT</a:t>
            </a:r>
          </a:p>
          <a:p>
            <a:pPr>
              <a:lnSpc>
                <a:spcPct val="80000"/>
              </a:lnSpc>
            </a:pPr>
            <a:endParaRPr lang="en-CA" sz="1200" b="1" dirty="0">
              <a:solidFill>
                <a:srgbClr val="FFFFFF">
                  <a:lumMod val="50000"/>
                </a:srgbClr>
              </a:solidFill>
              <a:latin typeface="Arial" panose="020B0604020202020204" pitchFamily="34" charset="0"/>
              <a:cs typeface="Arial" panose="020B0604020202020204" pitchFamily="34" charset="0"/>
            </a:endParaRPr>
          </a:p>
        </p:txBody>
      </p:sp>
      <p:grpSp>
        <p:nvGrpSpPr>
          <p:cNvPr id="36" name="Group 35"/>
          <p:cNvGrpSpPr/>
          <p:nvPr/>
        </p:nvGrpSpPr>
        <p:grpSpPr>
          <a:xfrm>
            <a:off x="547310" y="4514288"/>
            <a:ext cx="3371459" cy="1735277"/>
            <a:chOff x="147098" y="1011855"/>
            <a:chExt cx="3371459" cy="1735277"/>
          </a:xfrm>
        </p:grpSpPr>
        <p:graphicFrame>
          <p:nvGraphicFramePr>
            <p:cNvPr id="37" name="Chart 36"/>
            <p:cNvGraphicFramePr/>
            <p:nvPr>
              <p:extLst>
                <p:ext uri="{D42A27DB-BD31-4B8C-83A1-F6EECF244321}">
                  <p14:modId xmlns:p14="http://schemas.microsoft.com/office/powerpoint/2010/main" val="3786864043"/>
                </p:ext>
              </p:extLst>
            </p:nvPr>
          </p:nvGraphicFramePr>
          <p:xfrm>
            <a:off x="147098" y="1011855"/>
            <a:ext cx="3371459" cy="1735277"/>
          </p:xfrm>
          <a:graphic>
            <a:graphicData uri="http://schemas.openxmlformats.org/drawingml/2006/chart">
              <c:chart xmlns:c="http://schemas.openxmlformats.org/drawingml/2006/chart" xmlns:r="http://schemas.openxmlformats.org/officeDocument/2006/relationships" r:id="rId6"/>
            </a:graphicData>
          </a:graphic>
        </p:graphicFrame>
        <p:sp>
          <p:nvSpPr>
            <p:cNvPr id="38" name="TextBox 37"/>
            <p:cNvSpPr txBox="1"/>
            <p:nvPr/>
          </p:nvSpPr>
          <p:spPr>
            <a:xfrm>
              <a:off x="613582" y="1230628"/>
              <a:ext cx="2533817" cy="498598"/>
            </a:xfrm>
            <a:prstGeom prst="rect">
              <a:avLst/>
            </a:prstGeom>
            <a:noFill/>
          </p:spPr>
          <p:txBody>
            <a:bodyPr wrap="square" rtlCol="0">
              <a:spAutoFit/>
            </a:bodyPr>
            <a:lstStyle/>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a:p>
              <a:pPr algn="ctr">
                <a:lnSpc>
                  <a:spcPct val="80000"/>
                </a:lnSpc>
              </a:pPr>
              <a:r>
                <a:rPr lang="en-CA" sz="1100" b="1" dirty="0">
                  <a:solidFill>
                    <a:srgbClr val="0D204A">
                      <a:lumMod val="90000"/>
                      <a:lumOff val="10000"/>
                    </a:srgbClr>
                  </a:solidFill>
                  <a:latin typeface="Arial" panose="020B0604020202020204" pitchFamily="34" charset="0"/>
                  <a:cs typeface="Arial" panose="020B0604020202020204" pitchFamily="34" charset="0"/>
                </a:rPr>
                <a:t>NOT SURE</a:t>
              </a:r>
            </a:p>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p:txBody>
        </p:sp>
      </p:grpSp>
      <p:grpSp>
        <p:nvGrpSpPr>
          <p:cNvPr id="39" name="Group 38"/>
          <p:cNvGrpSpPr/>
          <p:nvPr/>
        </p:nvGrpSpPr>
        <p:grpSpPr>
          <a:xfrm>
            <a:off x="412143" y="5773491"/>
            <a:ext cx="3291835" cy="361638"/>
            <a:chOff x="11931" y="1518141"/>
            <a:chExt cx="3291835" cy="361638"/>
          </a:xfrm>
        </p:grpSpPr>
        <p:cxnSp>
          <p:nvCxnSpPr>
            <p:cNvPr id="48" name="Straight Connector 47"/>
            <p:cNvCxnSpPr/>
            <p:nvPr/>
          </p:nvCxnSpPr>
          <p:spPr bwMode="auto">
            <a:xfrm>
              <a:off x="469126" y="1757239"/>
              <a:ext cx="2834640" cy="0"/>
            </a:xfrm>
            <a:prstGeom prst="line">
              <a:avLst/>
            </a:prstGeom>
            <a:solidFill>
              <a:schemeClr val="accent1"/>
            </a:solidFill>
            <a:ln w="9525" cap="flat" cmpd="sng" algn="ctr">
              <a:solidFill>
                <a:srgbClr val="FF0000"/>
              </a:solidFill>
              <a:prstDash val="sysDot"/>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9" name="TextBox 48"/>
            <p:cNvSpPr txBox="1"/>
            <p:nvPr/>
          </p:nvSpPr>
          <p:spPr>
            <a:xfrm>
              <a:off x="132366" y="1625863"/>
              <a:ext cx="471934" cy="253916"/>
            </a:xfrm>
            <a:prstGeom prst="rect">
              <a:avLst/>
            </a:prstGeom>
            <a:noFill/>
          </p:spPr>
          <p:txBody>
            <a:bodyPr wrap="square" rtlCol="0">
              <a:spAutoFit/>
            </a:bodyPr>
            <a:lstStyle/>
            <a:p>
              <a:pPr algn="ctr" fontAlgn="auto">
                <a:spcBef>
                  <a:spcPts val="0"/>
                </a:spcBef>
                <a:spcAft>
                  <a:spcPts val="0"/>
                </a:spcAft>
              </a:pPr>
              <a:r>
                <a:rPr lang="en-CA" sz="1050" b="1" smtClean="0">
                  <a:solidFill>
                    <a:srgbClr val="C00000"/>
                  </a:solidFill>
                  <a:latin typeface="Arial" panose="020B0604020202020204" pitchFamily="34" charset="0"/>
                  <a:cs typeface="Arial" panose="020B0604020202020204" pitchFamily="34" charset="0"/>
                </a:rPr>
                <a:t>2%</a:t>
              </a:r>
              <a:endParaRPr lang="en-CA" sz="1050" b="1" dirty="0">
                <a:solidFill>
                  <a:srgbClr val="C00000"/>
                </a:solidFill>
                <a:latin typeface="Arial" panose="020B0604020202020204" pitchFamily="34" charset="0"/>
                <a:cs typeface="Arial" panose="020B0604020202020204" pitchFamily="34" charset="0"/>
              </a:endParaRPr>
            </a:p>
          </p:txBody>
        </p:sp>
        <p:sp>
          <p:nvSpPr>
            <p:cNvPr id="50" name="TextBox 49"/>
            <p:cNvSpPr txBox="1"/>
            <p:nvPr/>
          </p:nvSpPr>
          <p:spPr>
            <a:xfrm>
              <a:off x="11931" y="1518141"/>
              <a:ext cx="693244" cy="215444"/>
            </a:xfrm>
            <a:prstGeom prst="rect">
              <a:avLst/>
            </a:prstGeom>
            <a:noFill/>
          </p:spPr>
          <p:txBody>
            <a:bodyPr wrap="square" rtlCol="0">
              <a:spAutoFit/>
            </a:bodyPr>
            <a:lstStyle/>
            <a:p>
              <a:pPr algn="ctr" fontAlgn="auto">
                <a:spcBef>
                  <a:spcPts val="0"/>
                </a:spcBef>
                <a:spcAft>
                  <a:spcPts val="0"/>
                </a:spcAft>
              </a:pPr>
              <a:r>
                <a:rPr lang="en-CA" sz="800" b="1" dirty="0">
                  <a:solidFill>
                    <a:srgbClr val="C00000"/>
                  </a:solidFill>
                  <a:latin typeface="Arial" panose="020B0604020202020204" pitchFamily="34" charset="0"/>
                  <a:cs typeface="Arial" panose="020B0604020202020204" pitchFamily="34" charset="0"/>
                </a:rPr>
                <a:t>MEAN</a:t>
              </a:r>
            </a:p>
          </p:txBody>
        </p:sp>
      </p:grpSp>
      <p:graphicFrame>
        <p:nvGraphicFramePr>
          <p:cNvPr id="51" name="Table 50"/>
          <p:cNvGraphicFramePr>
            <a:graphicFrameLocks noGrp="1"/>
          </p:cNvGraphicFramePr>
          <p:nvPr>
            <p:extLst>
              <p:ext uri="{D42A27DB-BD31-4B8C-83A1-F6EECF244321}">
                <p14:modId xmlns:p14="http://schemas.microsoft.com/office/powerpoint/2010/main" val="1042647098"/>
              </p:ext>
            </p:extLst>
          </p:nvPr>
        </p:nvGraphicFramePr>
        <p:xfrm>
          <a:off x="914400" y="3211728"/>
          <a:ext cx="2743200" cy="190500"/>
        </p:xfrm>
        <a:graphic>
          <a:graphicData uri="http://schemas.openxmlformats.org/drawingml/2006/table">
            <a:tbl>
              <a:tblPr>
                <a:tableStyleId>{5C22544A-7EE6-4342-B048-85BDC9FD1C3A}</a:tableStyleId>
              </a:tblPr>
              <a:tblGrid>
                <a:gridCol w="304800"/>
                <a:gridCol w="304800"/>
                <a:gridCol w="304800"/>
                <a:gridCol w="304800"/>
                <a:gridCol w="304800"/>
                <a:gridCol w="304800"/>
                <a:gridCol w="304800"/>
                <a:gridCol w="304800"/>
                <a:gridCol w="304800"/>
              </a:tblGrid>
              <a:tr h="190500">
                <a:tc>
                  <a:txBody>
                    <a:bodyPr/>
                    <a:lstStyle/>
                    <a:p>
                      <a:pPr algn="ctr" fontAlgn="ctr"/>
                      <a:r>
                        <a:rPr lang="en-US" sz="800" u="none" strike="noStrike" dirty="0">
                          <a:solidFill>
                            <a:srgbClr val="FF0000"/>
                          </a:solidFill>
                          <a:effectLst/>
                          <a:latin typeface="Arial" pitchFamily="34" charset="0"/>
                          <a:cs typeface="Arial" pitchFamily="34" charset="0"/>
                        </a:rPr>
                        <a:t>A</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B</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C</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D</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E</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F</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G</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H</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I</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sp>
        <p:nvSpPr>
          <p:cNvPr id="56" name="TextBox 55"/>
          <p:cNvSpPr txBox="1"/>
          <p:nvPr/>
        </p:nvSpPr>
        <p:spPr>
          <a:xfrm>
            <a:off x="723900" y="2596634"/>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FG</a:t>
            </a:r>
            <a:endParaRPr lang="en-US" sz="600" dirty="0">
              <a:solidFill>
                <a:srgbClr val="000000"/>
              </a:solidFill>
              <a:latin typeface="Arial" pitchFamily="34" charset="0"/>
              <a:cs typeface="Arial" pitchFamily="34" charset="0"/>
            </a:endParaRPr>
          </a:p>
        </p:txBody>
      </p:sp>
      <p:graphicFrame>
        <p:nvGraphicFramePr>
          <p:cNvPr id="57" name="Table 56"/>
          <p:cNvGraphicFramePr>
            <a:graphicFrameLocks noGrp="1"/>
          </p:cNvGraphicFramePr>
          <p:nvPr>
            <p:extLst>
              <p:ext uri="{D42A27DB-BD31-4B8C-83A1-F6EECF244321}">
                <p14:modId xmlns:p14="http://schemas.microsoft.com/office/powerpoint/2010/main" val="2034255026"/>
              </p:ext>
            </p:extLst>
          </p:nvPr>
        </p:nvGraphicFramePr>
        <p:xfrm>
          <a:off x="914400" y="4662615"/>
          <a:ext cx="2743200" cy="190500"/>
        </p:xfrm>
        <a:graphic>
          <a:graphicData uri="http://schemas.openxmlformats.org/drawingml/2006/table">
            <a:tbl>
              <a:tblPr>
                <a:tableStyleId>{5C22544A-7EE6-4342-B048-85BDC9FD1C3A}</a:tableStyleId>
              </a:tblPr>
              <a:tblGrid>
                <a:gridCol w="304800"/>
                <a:gridCol w="304800"/>
                <a:gridCol w="304800"/>
                <a:gridCol w="304800"/>
                <a:gridCol w="304800"/>
                <a:gridCol w="304800"/>
                <a:gridCol w="304800"/>
                <a:gridCol w="304800"/>
                <a:gridCol w="304800"/>
              </a:tblGrid>
              <a:tr h="190500">
                <a:tc>
                  <a:txBody>
                    <a:bodyPr/>
                    <a:lstStyle/>
                    <a:p>
                      <a:pPr algn="ctr" fontAlgn="ctr"/>
                      <a:r>
                        <a:rPr lang="en-US" sz="800" u="none" strike="noStrike" dirty="0">
                          <a:solidFill>
                            <a:srgbClr val="FF0000"/>
                          </a:solidFill>
                          <a:effectLst/>
                          <a:latin typeface="Arial" pitchFamily="34" charset="0"/>
                          <a:cs typeface="Arial" pitchFamily="34" charset="0"/>
                        </a:rPr>
                        <a:t>A</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B</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C</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D</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E</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F</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G</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H</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I</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graphicFrame>
        <p:nvGraphicFramePr>
          <p:cNvPr id="58" name="Table 57"/>
          <p:cNvGraphicFramePr>
            <a:graphicFrameLocks noGrp="1"/>
          </p:cNvGraphicFramePr>
          <p:nvPr>
            <p:extLst>
              <p:ext uri="{D42A27DB-BD31-4B8C-83A1-F6EECF244321}">
                <p14:modId xmlns:p14="http://schemas.microsoft.com/office/powerpoint/2010/main" val="1189217147"/>
              </p:ext>
            </p:extLst>
          </p:nvPr>
        </p:nvGraphicFramePr>
        <p:xfrm>
          <a:off x="914400" y="6172200"/>
          <a:ext cx="2743200" cy="190500"/>
        </p:xfrm>
        <a:graphic>
          <a:graphicData uri="http://schemas.openxmlformats.org/drawingml/2006/table">
            <a:tbl>
              <a:tblPr>
                <a:tableStyleId>{5C22544A-7EE6-4342-B048-85BDC9FD1C3A}</a:tableStyleId>
              </a:tblPr>
              <a:tblGrid>
                <a:gridCol w="304800"/>
                <a:gridCol w="304800"/>
                <a:gridCol w="304800"/>
                <a:gridCol w="304800"/>
                <a:gridCol w="304800"/>
                <a:gridCol w="304800"/>
                <a:gridCol w="304800"/>
                <a:gridCol w="304800"/>
                <a:gridCol w="304800"/>
              </a:tblGrid>
              <a:tr h="190500">
                <a:tc>
                  <a:txBody>
                    <a:bodyPr/>
                    <a:lstStyle/>
                    <a:p>
                      <a:pPr algn="ctr" fontAlgn="ctr"/>
                      <a:r>
                        <a:rPr lang="en-US" sz="800" u="none" strike="noStrike" dirty="0">
                          <a:solidFill>
                            <a:srgbClr val="FF0000"/>
                          </a:solidFill>
                          <a:effectLst/>
                          <a:latin typeface="Arial" pitchFamily="34" charset="0"/>
                          <a:cs typeface="Arial" pitchFamily="34" charset="0"/>
                        </a:rPr>
                        <a:t>A</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B</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C</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D</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E</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F</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G</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H</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I</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graphicFrame>
        <p:nvGraphicFramePr>
          <p:cNvPr id="59" name="Table 58"/>
          <p:cNvGraphicFramePr>
            <a:graphicFrameLocks noGrp="1"/>
          </p:cNvGraphicFramePr>
          <p:nvPr>
            <p:extLst>
              <p:ext uri="{D42A27DB-BD31-4B8C-83A1-F6EECF244321}">
                <p14:modId xmlns:p14="http://schemas.microsoft.com/office/powerpoint/2010/main" val="2852434663"/>
              </p:ext>
            </p:extLst>
          </p:nvPr>
        </p:nvGraphicFramePr>
        <p:xfrm>
          <a:off x="5449329" y="3276600"/>
          <a:ext cx="2743200" cy="190500"/>
        </p:xfrm>
        <a:graphic>
          <a:graphicData uri="http://schemas.openxmlformats.org/drawingml/2006/table">
            <a:tbl>
              <a:tblPr>
                <a:tableStyleId>{5C22544A-7EE6-4342-B048-85BDC9FD1C3A}</a:tableStyleId>
              </a:tblPr>
              <a:tblGrid>
                <a:gridCol w="304800"/>
                <a:gridCol w="304800"/>
                <a:gridCol w="304800"/>
                <a:gridCol w="304800"/>
                <a:gridCol w="304800"/>
                <a:gridCol w="304800"/>
                <a:gridCol w="304800"/>
                <a:gridCol w="304800"/>
                <a:gridCol w="304800"/>
              </a:tblGrid>
              <a:tr h="190500">
                <a:tc>
                  <a:txBody>
                    <a:bodyPr/>
                    <a:lstStyle/>
                    <a:p>
                      <a:pPr algn="ctr" fontAlgn="ctr"/>
                      <a:r>
                        <a:rPr lang="en-US" sz="800" u="none" strike="noStrike" dirty="0">
                          <a:solidFill>
                            <a:srgbClr val="FF0000"/>
                          </a:solidFill>
                          <a:effectLst/>
                          <a:latin typeface="Arial" pitchFamily="34" charset="0"/>
                          <a:cs typeface="Arial" pitchFamily="34" charset="0"/>
                        </a:rPr>
                        <a:t>A</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B</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C</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D</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E</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F</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G</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H</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I</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graphicFrame>
        <p:nvGraphicFramePr>
          <p:cNvPr id="60" name="Table 59"/>
          <p:cNvGraphicFramePr>
            <a:graphicFrameLocks noGrp="1"/>
          </p:cNvGraphicFramePr>
          <p:nvPr>
            <p:extLst>
              <p:ext uri="{D42A27DB-BD31-4B8C-83A1-F6EECF244321}">
                <p14:modId xmlns:p14="http://schemas.microsoft.com/office/powerpoint/2010/main" val="762090671"/>
              </p:ext>
            </p:extLst>
          </p:nvPr>
        </p:nvGraphicFramePr>
        <p:xfrm>
          <a:off x="5449329" y="4990071"/>
          <a:ext cx="2743200" cy="190500"/>
        </p:xfrm>
        <a:graphic>
          <a:graphicData uri="http://schemas.openxmlformats.org/drawingml/2006/table">
            <a:tbl>
              <a:tblPr>
                <a:tableStyleId>{5C22544A-7EE6-4342-B048-85BDC9FD1C3A}</a:tableStyleId>
              </a:tblPr>
              <a:tblGrid>
                <a:gridCol w="304800"/>
                <a:gridCol w="304800"/>
                <a:gridCol w="304800"/>
                <a:gridCol w="304800"/>
                <a:gridCol w="304800"/>
                <a:gridCol w="304800"/>
                <a:gridCol w="304800"/>
                <a:gridCol w="304800"/>
                <a:gridCol w="304800"/>
              </a:tblGrid>
              <a:tr h="190500">
                <a:tc>
                  <a:txBody>
                    <a:bodyPr/>
                    <a:lstStyle/>
                    <a:p>
                      <a:pPr algn="ctr" fontAlgn="ctr"/>
                      <a:r>
                        <a:rPr lang="en-US" sz="800" u="none" strike="noStrike" dirty="0">
                          <a:solidFill>
                            <a:srgbClr val="FF0000"/>
                          </a:solidFill>
                          <a:effectLst/>
                          <a:latin typeface="Arial" pitchFamily="34" charset="0"/>
                          <a:cs typeface="Arial" pitchFamily="34" charset="0"/>
                        </a:rPr>
                        <a:t>A</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B</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C</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D</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E</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F</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G</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H</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I</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sp>
        <p:nvSpPr>
          <p:cNvPr id="61" name="TextBox 60"/>
          <p:cNvSpPr txBox="1"/>
          <p:nvPr/>
        </p:nvSpPr>
        <p:spPr>
          <a:xfrm>
            <a:off x="1019175" y="2581275"/>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DFG</a:t>
            </a:r>
            <a:endParaRPr lang="en-US" sz="600" dirty="0">
              <a:solidFill>
                <a:srgbClr val="000000"/>
              </a:solidFill>
              <a:latin typeface="Arial" pitchFamily="34" charset="0"/>
              <a:cs typeface="Arial" pitchFamily="34" charset="0"/>
            </a:endParaRPr>
          </a:p>
        </p:txBody>
      </p:sp>
      <p:sp>
        <p:nvSpPr>
          <p:cNvPr id="62" name="TextBox 61"/>
          <p:cNvSpPr txBox="1"/>
          <p:nvPr/>
        </p:nvSpPr>
        <p:spPr>
          <a:xfrm>
            <a:off x="1323975" y="2581275"/>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DFG</a:t>
            </a:r>
            <a:endParaRPr lang="en-US" sz="600" dirty="0">
              <a:solidFill>
                <a:srgbClr val="000000"/>
              </a:solidFill>
              <a:latin typeface="Arial" pitchFamily="34" charset="0"/>
              <a:cs typeface="Arial" pitchFamily="34" charset="0"/>
            </a:endParaRPr>
          </a:p>
        </p:txBody>
      </p:sp>
      <p:sp>
        <p:nvSpPr>
          <p:cNvPr id="63" name="TextBox 62"/>
          <p:cNvSpPr txBox="1"/>
          <p:nvPr/>
        </p:nvSpPr>
        <p:spPr>
          <a:xfrm>
            <a:off x="1943100" y="2543175"/>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DFG</a:t>
            </a:r>
            <a:endParaRPr lang="en-US" sz="600" dirty="0">
              <a:solidFill>
                <a:srgbClr val="000000"/>
              </a:solidFill>
              <a:latin typeface="Arial" pitchFamily="34" charset="0"/>
              <a:cs typeface="Arial" pitchFamily="34" charset="0"/>
            </a:endParaRPr>
          </a:p>
        </p:txBody>
      </p:sp>
      <p:sp>
        <p:nvSpPr>
          <p:cNvPr id="64" name="TextBox 63"/>
          <p:cNvSpPr txBox="1"/>
          <p:nvPr/>
        </p:nvSpPr>
        <p:spPr>
          <a:xfrm>
            <a:off x="2857500" y="2600325"/>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FG</a:t>
            </a:r>
            <a:endParaRPr lang="en-US" sz="600" dirty="0">
              <a:solidFill>
                <a:srgbClr val="000000"/>
              </a:solidFill>
              <a:latin typeface="Arial" pitchFamily="34" charset="0"/>
              <a:cs typeface="Arial" pitchFamily="34" charset="0"/>
            </a:endParaRPr>
          </a:p>
        </p:txBody>
      </p:sp>
      <p:sp>
        <p:nvSpPr>
          <p:cNvPr id="65" name="TextBox 64"/>
          <p:cNvSpPr txBox="1"/>
          <p:nvPr/>
        </p:nvSpPr>
        <p:spPr>
          <a:xfrm>
            <a:off x="3152775" y="2600325"/>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F</a:t>
            </a:r>
            <a:endParaRPr lang="en-US" sz="600" dirty="0">
              <a:solidFill>
                <a:srgbClr val="000000"/>
              </a:solidFill>
              <a:latin typeface="Arial" pitchFamily="34" charset="0"/>
              <a:cs typeface="Arial" pitchFamily="34" charset="0"/>
            </a:endParaRPr>
          </a:p>
        </p:txBody>
      </p:sp>
      <p:sp>
        <p:nvSpPr>
          <p:cNvPr id="66" name="TextBox 65"/>
          <p:cNvSpPr txBox="1"/>
          <p:nvPr/>
        </p:nvSpPr>
        <p:spPr>
          <a:xfrm>
            <a:off x="5553075" y="255270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AFH</a:t>
            </a:r>
            <a:endParaRPr lang="en-US" sz="600" dirty="0">
              <a:solidFill>
                <a:srgbClr val="000000"/>
              </a:solidFill>
              <a:latin typeface="Arial" pitchFamily="34" charset="0"/>
              <a:cs typeface="Arial" pitchFamily="34" charset="0"/>
            </a:endParaRPr>
          </a:p>
        </p:txBody>
      </p:sp>
      <p:sp>
        <p:nvSpPr>
          <p:cNvPr id="67" name="TextBox 66"/>
          <p:cNvSpPr txBox="1"/>
          <p:nvPr/>
        </p:nvSpPr>
        <p:spPr>
          <a:xfrm>
            <a:off x="5848350" y="2590800"/>
            <a:ext cx="678180" cy="184666"/>
          </a:xfrm>
          <a:prstGeom prst="rect">
            <a:avLst/>
          </a:prstGeom>
          <a:noFill/>
        </p:spPr>
        <p:txBody>
          <a:bodyPr wrap="square" rtlCol="0">
            <a:spAutoFit/>
          </a:bodyPr>
          <a:lstStyle/>
          <a:p>
            <a:pPr algn="ctr" fontAlgn="auto">
              <a:spcBef>
                <a:spcPts val="0"/>
              </a:spcBef>
              <a:spcAft>
                <a:spcPts val="0"/>
              </a:spcAft>
            </a:pPr>
            <a:r>
              <a:rPr lang="en-US" sz="600" smtClean="0">
                <a:solidFill>
                  <a:srgbClr val="000000"/>
                </a:solidFill>
                <a:latin typeface="Arial" pitchFamily="34" charset="0"/>
                <a:cs typeface="Arial" pitchFamily="34" charset="0"/>
              </a:rPr>
              <a:t>A</a:t>
            </a:r>
            <a:endParaRPr lang="en-US" sz="600" dirty="0">
              <a:solidFill>
                <a:srgbClr val="000000"/>
              </a:solidFill>
              <a:latin typeface="Arial" pitchFamily="34" charset="0"/>
              <a:cs typeface="Arial" pitchFamily="34" charset="0"/>
            </a:endParaRPr>
          </a:p>
        </p:txBody>
      </p:sp>
      <p:sp>
        <p:nvSpPr>
          <p:cNvPr id="68" name="TextBox 67"/>
          <p:cNvSpPr txBox="1"/>
          <p:nvPr/>
        </p:nvSpPr>
        <p:spPr>
          <a:xfrm>
            <a:off x="6153150" y="2609850"/>
            <a:ext cx="678180" cy="184666"/>
          </a:xfrm>
          <a:prstGeom prst="rect">
            <a:avLst/>
          </a:prstGeom>
          <a:noFill/>
        </p:spPr>
        <p:txBody>
          <a:bodyPr wrap="square" rtlCol="0">
            <a:spAutoFit/>
          </a:bodyPr>
          <a:lstStyle/>
          <a:p>
            <a:pPr algn="ctr" fontAlgn="auto">
              <a:spcBef>
                <a:spcPts val="0"/>
              </a:spcBef>
              <a:spcAft>
                <a:spcPts val="0"/>
              </a:spcAft>
            </a:pPr>
            <a:r>
              <a:rPr lang="en-US" sz="600" smtClean="0">
                <a:solidFill>
                  <a:srgbClr val="000000"/>
                </a:solidFill>
                <a:latin typeface="Arial" pitchFamily="34" charset="0"/>
                <a:cs typeface="Arial" pitchFamily="34" charset="0"/>
              </a:rPr>
              <a:t>A</a:t>
            </a:r>
            <a:endParaRPr lang="en-US" sz="600" dirty="0">
              <a:solidFill>
                <a:srgbClr val="000000"/>
              </a:solidFill>
              <a:latin typeface="Arial" pitchFamily="34" charset="0"/>
              <a:cs typeface="Arial" pitchFamily="34" charset="0"/>
            </a:endParaRPr>
          </a:p>
        </p:txBody>
      </p:sp>
      <p:sp>
        <p:nvSpPr>
          <p:cNvPr id="69" name="TextBox 68"/>
          <p:cNvSpPr txBox="1"/>
          <p:nvPr/>
        </p:nvSpPr>
        <p:spPr>
          <a:xfrm>
            <a:off x="6467475" y="247650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ACDFHI</a:t>
            </a:r>
            <a:endParaRPr lang="en-US" sz="600" dirty="0">
              <a:solidFill>
                <a:srgbClr val="000000"/>
              </a:solidFill>
              <a:latin typeface="Arial" pitchFamily="34" charset="0"/>
              <a:cs typeface="Arial" pitchFamily="34" charset="0"/>
            </a:endParaRPr>
          </a:p>
        </p:txBody>
      </p:sp>
      <p:sp>
        <p:nvSpPr>
          <p:cNvPr id="70" name="TextBox 69"/>
          <p:cNvSpPr txBox="1"/>
          <p:nvPr/>
        </p:nvSpPr>
        <p:spPr>
          <a:xfrm>
            <a:off x="7077075" y="232410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ABCDEFHI</a:t>
            </a:r>
            <a:endParaRPr lang="en-US" sz="600" dirty="0">
              <a:solidFill>
                <a:srgbClr val="000000"/>
              </a:solidFill>
              <a:latin typeface="Arial" pitchFamily="34" charset="0"/>
              <a:cs typeface="Arial" pitchFamily="34" charset="0"/>
            </a:endParaRPr>
          </a:p>
        </p:txBody>
      </p:sp>
      <p:sp>
        <p:nvSpPr>
          <p:cNvPr id="71" name="TextBox 70"/>
          <p:cNvSpPr txBox="1"/>
          <p:nvPr/>
        </p:nvSpPr>
        <p:spPr>
          <a:xfrm>
            <a:off x="7667625" y="2619375"/>
            <a:ext cx="678180" cy="184666"/>
          </a:xfrm>
          <a:prstGeom prst="rect">
            <a:avLst/>
          </a:prstGeom>
          <a:noFill/>
        </p:spPr>
        <p:txBody>
          <a:bodyPr wrap="square" rtlCol="0">
            <a:spAutoFit/>
          </a:bodyPr>
          <a:lstStyle/>
          <a:p>
            <a:pPr algn="ctr" fontAlgn="auto">
              <a:spcBef>
                <a:spcPts val="0"/>
              </a:spcBef>
              <a:spcAft>
                <a:spcPts val="0"/>
              </a:spcAft>
            </a:pPr>
            <a:r>
              <a:rPr lang="en-US" sz="600" smtClean="0">
                <a:solidFill>
                  <a:srgbClr val="000000"/>
                </a:solidFill>
                <a:latin typeface="Arial" pitchFamily="34" charset="0"/>
                <a:cs typeface="Arial" pitchFamily="34" charset="0"/>
              </a:rPr>
              <a:t>A</a:t>
            </a:r>
            <a:endParaRPr lang="en-US" sz="600" dirty="0">
              <a:solidFill>
                <a:srgbClr val="000000"/>
              </a:solidFill>
              <a:latin typeface="Arial" pitchFamily="34" charset="0"/>
              <a:cs typeface="Arial" pitchFamily="34" charset="0"/>
            </a:endParaRPr>
          </a:p>
        </p:txBody>
      </p:sp>
      <p:sp>
        <p:nvSpPr>
          <p:cNvPr id="72" name="TextBox 71"/>
          <p:cNvSpPr txBox="1"/>
          <p:nvPr/>
        </p:nvSpPr>
        <p:spPr>
          <a:xfrm>
            <a:off x="2590800" y="5724525"/>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BCDF</a:t>
            </a:r>
            <a:endParaRPr lang="en-US" sz="600" dirty="0">
              <a:solidFill>
                <a:srgbClr val="000000"/>
              </a:solidFill>
              <a:latin typeface="Arial" pitchFamily="34" charset="0"/>
              <a:cs typeface="Arial" pitchFamily="34" charset="0"/>
            </a:endParaRPr>
          </a:p>
        </p:txBody>
      </p:sp>
    </p:spTree>
    <p:extLst>
      <p:ext uri="{BB962C8B-B14F-4D97-AF65-F5344CB8AC3E}">
        <p14:creationId xmlns:p14="http://schemas.microsoft.com/office/powerpoint/2010/main" val="172738579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r>
              <a:rPr lang="en-US" smtClean="0"/>
              <a:t> - </a:t>
            </a:r>
            <a:fld id="{8C28EAF3-A1DF-4542-860A-456B67E0B799}" type="slidenum">
              <a:rPr lang="en-US" smtClean="0"/>
              <a:pPr/>
              <a:t>3</a:t>
            </a:fld>
            <a:r>
              <a:rPr lang="en-US" smtClean="0"/>
              <a:t> -</a:t>
            </a:r>
            <a:endParaRPr lang="en-US"/>
          </a:p>
        </p:txBody>
      </p:sp>
      <p:sp>
        <p:nvSpPr>
          <p:cNvPr id="5" name="Rectangle 4"/>
          <p:cNvSpPr/>
          <p:nvPr/>
        </p:nvSpPr>
        <p:spPr bwMode="auto">
          <a:xfrm>
            <a:off x="0" y="0"/>
            <a:ext cx="9144000" cy="6858000"/>
          </a:xfrm>
          <a:prstGeom prst="rect">
            <a:avLst/>
          </a:prstGeom>
          <a:solidFill>
            <a:srgbClr val="002A7E"/>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7" name="Title 1"/>
          <p:cNvSpPr txBox="1">
            <a:spLocks/>
          </p:cNvSpPr>
          <p:nvPr/>
        </p:nvSpPr>
        <p:spPr bwMode="black">
          <a:xfrm>
            <a:off x="1359848" y="1216119"/>
            <a:ext cx="6066156" cy="17457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pPr algn="ctr"/>
            <a:r>
              <a:rPr lang="en-US" kern="0" dirty="0" smtClean="0">
                <a:solidFill>
                  <a:schemeClr val="bg1"/>
                </a:solidFill>
              </a:rPr>
              <a:t>Background, Objectives, and Methodology</a:t>
            </a:r>
            <a:endParaRPr lang="en-US" kern="0" dirty="0">
              <a:solidFill>
                <a:schemeClr val="bg1"/>
              </a:solidFill>
            </a:endParaRPr>
          </a:p>
        </p:txBody>
      </p:sp>
      <p:sp>
        <p:nvSpPr>
          <p:cNvPr id="6" name="Rounded Rectangle 5"/>
          <p:cNvSpPr/>
          <p:nvPr/>
        </p:nvSpPr>
        <p:spPr bwMode="auto">
          <a:xfrm>
            <a:off x="1400175" y="1247776"/>
            <a:ext cx="6143625" cy="2457449"/>
          </a:xfrm>
          <a:prstGeom prst="roundRect">
            <a:avLst/>
          </a:prstGeom>
          <a:noFill/>
          <a:ln w="28575" cap="flat" cmpd="sng" algn="ctr">
            <a:solidFill>
              <a:schemeClr val="bg1">
                <a:lumMod val="75000"/>
              </a:schemeClr>
            </a:solid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pic>
        <p:nvPicPr>
          <p:cNvPr id="8" name="Picture 7" descr="Office20.wmf"/>
          <p:cNvPicPr>
            <a:picLocks noChangeAspect="1"/>
          </p:cNvPicPr>
          <p:nvPr/>
        </p:nvPicPr>
        <p:blipFill>
          <a:blip r:embed="rId2" cstate="print"/>
          <a:stretch>
            <a:fillRect/>
          </a:stretch>
        </p:blipFill>
        <p:spPr>
          <a:xfrm rot="7323750" flipH="1" flipV="1">
            <a:off x="6711838" y="777742"/>
            <a:ext cx="1144168" cy="1079734"/>
          </a:xfrm>
          <a:prstGeom prst="rect">
            <a:avLst/>
          </a:prstGeom>
          <a:solidFill>
            <a:srgbClr val="002A7E"/>
          </a:solidFill>
        </p:spPr>
      </p:pic>
    </p:spTree>
    <p:extLst>
      <p:ext uri="{BB962C8B-B14F-4D97-AF65-F5344CB8AC3E}">
        <p14:creationId xmlns:p14="http://schemas.microsoft.com/office/powerpoint/2010/main" val="3187324737"/>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r>
              <a:rPr lang="en-US" smtClean="0"/>
              <a:t> - </a:t>
            </a:r>
            <a:fld id="{45F5BCA6-64CF-432B-B6E7-A7F57C5C42C7}" type="slidenum">
              <a:rPr lang="en-US" smtClean="0"/>
              <a:pPr/>
              <a:t>30</a:t>
            </a:fld>
            <a:r>
              <a:rPr lang="en-US" smtClean="0"/>
              <a:t> -</a:t>
            </a:r>
            <a:endParaRPr lang="en-US"/>
          </a:p>
        </p:txBody>
      </p:sp>
      <p:grpSp>
        <p:nvGrpSpPr>
          <p:cNvPr id="7" name="Group 6"/>
          <p:cNvGrpSpPr/>
          <p:nvPr/>
        </p:nvGrpSpPr>
        <p:grpSpPr>
          <a:xfrm>
            <a:off x="171451" y="1352943"/>
            <a:ext cx="4152900" cy="1735136"/>
            <a:chOff x="171451" y="1122364"/>
            <a:chExt cx="4152900" cy="1735136"/>
          </a:xfrm>
        </p:grpSpPr>
        <p:graphicFrame>
          <p:nvGraphicFramePr>
            <p:cNvPr id="4" name="Chart 3"/>
            <p:cNvGraphicFramePr/>
            <p:nvPr>
              <p:extLst>
                <p:ext uri="{D42A27DB-BD31-4B8C-83A1-F6EECF244321}">
                  <p14:modId xmlns:p14="http://schemas.microsoft.com/office/powerpoint/2010/main" val="2744129574"/>
                </p:ext>
              </p:extLst>
            </p:nvPr>
          </p:nvGraphicFramePr>
          <p:xfrm>
            <a:off x="171451" y="1339852"/>
            <a:ext cx="4152900" cy="1517648"/>
          </p:xfrm>
          <a:graphic>
            <a:graphicData uri="http://schemas.openxmlformats.org/drawingml/2006/chart">
              <c:chart xmlns:c="http://schemas.openxmlformats.org/drawingml/2006/chart" xmlns:r="http://schemas.openxmlformats.org/officeDocument/2006/relationships" r:id="rId2"/>
            </a:graphicData>
          </a:graphic>
        </p:graphicFrame>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623992" y="1122364"/>
              <a:ext cx="314287" cy="314287"/>
            </a:xfrm>
            <a:prstGeom prst="rect">
              <a:avLst/>
            </a:prstGeom>
          </p:spPr>
        </p:pic>
        <p:sp>
          <p:nvSpPr>
            <p:cNvPr id="6" name="TextBox 5"/>
            <p:cNvSpPr txBox="1"/>
            <p:nvPr/>
          </p:nvSpPr>
          <p:spPr>
            <a:xfrm>
              <a:off x="1866860" y="1140602"/>
              <a:ext cx="1847850" cy="276999"/>
            </a:xfrm>
            <a:prstGeom prst="rect">
              <a:avLst/>
            </a:prstGeom>
            <a:noFill/>
          </p:spPr>
          <p:txBody>
            <a:bodyPr wrap="square" rtlCol="0">
              <a:spAutoFit/>
            </a:bodyPr>
            <a:lstStyle/>
            <a:p>
              <a:r>
                <a:rPr lang="en-US" sz="1200" b="1" dirty="0" smtClean="0">
                  <a:solidFill>
                    <a:schemeClr val="tx1"/>
                  </a:solidFill>
                  <a:latin typeface="Arial" panose="020B0604020202020204" pitchFamily="34" charset="0"/>
                  <a:cs typeface="Arial" panose="020B0604020202020204" pitchFamily="34" charset="0"/>
                </a:rPr>
                <a:t>United States (A)</a:t>
              </a:r>
              <a:endParaRPr lang="en-US" sz="1200" b="1" dirty="0">
                <a:solidFill>
                  <a:schemeClr val="tx1"/>
                </a:solidFill>
                <a:latin typeface="Arial" panose="020B0604020202020204" pitchFamily="34" charset="0"/>
                <a:cs typeface="Arial" panose="020B0604020202020204" pitchFamily="34" charset="0"/>
              </a:endParaRPr>
            </a:p>
          </p:txBody>
        </p:sp>
      </p:grpSp>
      <p:grpSp>
        <p:nvGrpSpPr>
          <p:cNvPr id="13" name="Group 12"/>
          <p:cNvGrpSpPr/>
          <p:nvPr/>
        </p:nvGrpSpPr>
        <p:grpSpPr>
          <a:xfrm>
            <a:off x="209551" y="3055002"/>
            <a:ext cx="4152900" cy="1697849"/>
            <a:chOff x="209551" y="2778901"/>
            <a:chExt cx="4152900" cy="1697849"/>
          </a:xfrm>
        </p:grpSpPr>
        <p:grpSp>
          <p:nvGrpSpPr>
            <p:cNvPr id="8" name="Group 7"/>
            <p:cNvGrpSpPr/>
            <p:nvPr/>
          </p:nvGrpSpPr>
          <p:grpSpPr>
            <a:xfrm>
              <a:off x="209551" y="2797952"/>
              <a:ext cx="4152900" cy="1678798"/>
              <a:chOff x="171451" y="1178702"/>
              <a:chExt cx="4152900" cy="1678798"/>
            </a:xfrm>
          </p:grpSpPr>
          <p:graphicFrame>
            <p:nvGraphicFramePr>
              <p:cNvPr id="9" name="Chart 8"/>
              <p:cNvGraphicFramePr/>
              <p:nvPr>
                <p:extLst>
                  <p:ext uri="{D42A27DB-BD31-4B8C-83A1-F6EECF244321}">
                    <p14:modId xmlns:p14="http://schemas.microsoft.com/office/powerpoint/2010/main" val="2187768242"/>
                  </p:ext>
                </p:extLst>
              </p:nvPr>
            </p:nvGraphicFramePr>
            <p:xfrm>
              <a:off x="171451" y="1339852"/>
              <a:ext cx="4152900" cy="1517648"/>
            </p:xfrm>
            <a:graphic>
              <a:graphicData uri="http://schemas.openxmlformats.org/drawingml/2006/chart">
                <c:chart xmlns:c="http://schemas.openxmlformats.org/drawingml/2006/chart" xmlns:r="http://schemas.openxmlformats.org/officeDocument/2006/relationships" r:id="rId4"/>
              </a:graphicData>
            </a:graphic>
          </p:graphicFrame>
          <p:sp>
            <p:nvSpPr>
              <p:cNvPr id="11" name="TextBox 10"/>
              <p:cNvSpPr txBox="1"/>
              <p:nvPr/>
            </p:nvSpPr>
            <p:spPr>
              <a:xfrm>
                <a:off x="1866860" y="1178702"/>
                <a:ext cx="1847850" cy="276999"/>
              </a:xfrm>
              <a:prstGeom prst="rect">
                <a:avLst/>
              </a:prstGeom>
              <a:noFill/>
            </p:spPr>
            <p:txBody>
              <a:bodyPr wrap="square" rtlCol="0">
                <a:spAutoFit/>
              </a:bodyPr>
              <a:lstStyle/>
              <a:p>
                <a:r>
                  <a:rPr lang="en-US" sz="1200" b="1" dirty="0" smtClean="0">
                    <a:solidFill>
                      <a:schemeClr val="tx1"/>
                    </a:solidFill>
                    <a:latin typeface="Arial" panose="020B0604020202020204" pitchFamily="34" charset="0"/>
                    <a:cs typeface="Arial" panose="020B0604020202020204" pitchFamily="34" charset="0"/>
                  </a:rPr>
                  <a:t>Canada (B)</a:t>
                </a:r>
                <a:endParaRPr lang="en-US" sz="1200" b="1" dirty="0">
                  <a:solidFill>
                    <a:schemeClr val="tx1"/>
                  </a:solidFill>
                  <a:latin typeface="Arial" panose="020B0604020202020204" pitchFamily="34" charset="0"/>
                  <a:cs typeface="Arial" panose="020B0604020202020204" pitchFamily="34" charset="0"/>
                </a:endParaRPr>
              </a:p>
            </p:txBody>
          </p:sp>
        </p:grpSp>
        <p:pic>
          <p:nvPicPr>
            <p:cNvPr id="12" name="Picture 11"/>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623991" y="2778901"/>
              <a:ext cx="310896" cy="310896"/>
            </a:xfrm>
            <a:prstGeom prst="rect">
              <a:avLst/>
            </a:prstGeom>
          </p:spPr>
        </p:pic>
      </p:grpSp>
      <p:grpSp>
        <p:nvGrpSpPr>
          <p:cNvPr id="26" name="Group 25"/>
          <p:cNvGrpSpPr/>
          <p:nvPr/>
        </p:nvGrpSpPr>
        <p:grpSpPr>
          <a:xfrm>
            <a:off x="241274" y="4741296"/>
            <a:ext cx="4152900" cy="1678798"/>
            <a:chOff x="257176" y="4598178"/>
            <a:chExt cx="4152900" cy="1678798"/>
          </a:xfrm>
        </p:grpSpPr>
        <p:grpSp>
          <p:nvGrpSpPr>
            <p:cNvPr id="15" name="Group 14"/>
            <p:cNvGrpSpPr/>
            <p:nvPr/>
          </p:nvGrpSpPr>
          <p:grpSpPr>
            <a:xfrm>
              <a:off x="257176" y="4598178"/>
              <a:ext cx="4152900" cy="1678798"/>
              <a:chOff x="171451" y="1178702"/>
              <a:chExt cx="4152900" cy="1678798"/>
            </a:xfrm>
          </p:grpSpPr>
          <p:graphicFrame>
            <p:nvGraphicFramePr>
              <p:cNvPr id="17" name="Chart 16"/>
              <p:cNvGraphicFramePr/>
              <p:nvPr>
                <p:extLst>
                  <p:ext uri="{D42A27DB-BD31-4B8C-83A1-F6EECF244321}">
                    <p14:modId xmlns:p14="http://schemas.microsoft.com/office/powerpoint/2010/main" val="3403084342"/>
                  </p:ext>
                </p:extLst>
              </p:nvPr>
            </p:nvGraphicFramePr>
            <p:xfrm>
              <a:off x="171451" y="1339852"/>
              <a:ext cx="4152900" cy="1517648"/>
            </p:xfrm>
            <a:graphic>
              <a:graphicData uri="http://schemas.openxmlformats.org/drawingml/2006/chart">
                <c:chart xmlns:c="http://schemas.openxmlformats.org/drawingml/2006/chart" xmlns:r="http://schemas.openxmlformats.org/officeDocument/2006/relationships" r:id="rId6"/>
              </a:graphicData>
            </a:graphic>
          </p:graphicFrame>
          <p:sp>
            <p:nvSpPr>
              <p:cNvPr id="18" name="TextBox 17"/>
              <p:cNvSpPr txBox="1"/>
              <p:nvPr/>
            </p:nvSpPr>
            <p:spPr>
              <a:xfrm>
                <a:off x="1866860" y="1178702"/>
                <a:ext cx="1847850" cy="276999"/>
              </a:xfrm>
              <a:prstGeom prst="rect">
                <a:avLst/>
              </a:prstGeom>
              <a:noFill/>
            </p:spPr>
            <p:txBody>
              <a:bodyPr wrap="square" rtlCol="0">
                <a:spAutoFit/>
              </a:bodyPr>
              <a:lstStyle/>
              <a:p>
                <a:r>
                  <a:rPr lang="en-US" sz="1200" b="1" dirty="0" smtClean="0">
                    <a:solidFill>
                      <a:schemeClr val="tx1"/>
                    </a:solidFill>
                    <a:latin typeface="Arial" panose="020B0604020202020204" pitchFamily="34" charset="0"/>
                    <a:cs typeface="Arial" panose="020B0604020202020204" pitchFamily="34" charset="0"/>
                  </a:rPr>
                  <a:t>Argentina (C)</a:t>
                </a:r>
                <a:endParaRPr lang="en-US" sz="1200" b="1" dirty="0">
                  <a:solidFill>
                    <a:schemeClr val="tx1"/>
                  </a:solidFill>
                  <a:latin typeface="Arial" panose="020B0604020202020204" pitchFamily="34" charset="0"/>
                  <a:cs typeface="Arial" panose="020B0604020202020204" pitchFamily="34" charset="0"/>
                </a:endParaRPr>
              </a:p>
            </p:txBody>
          </p:sp>
        </p:grpSp>
        <p:pic>
          <p:nvPicPr>
            <p:cNvPr id="19" name="Picture 18"/>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677713" y="4598178"/>
              <a:ext cx="292608" cy="292608"/>
            </a:xfrm>
            <a:prstGeom prst="rect">
              <a:avLst/>
            </a:prstGeom>
          </p:spPr>
        </p:pic>
      </p:grpSp>
      <p:grpSp>
        <p:nvGrpSpPr>
          <p:cNvPr id="25" name="Group 24"/>
          <p:cNvGrpSpPr/>
          <p:nvPr/>
        </p:nvGrpSpPr>
        <p:grpSpPr>
          <a:xfrm>
            <a:off x="4552951" y="1352943"/>
            <a:ext cx="4152900" cy="1678798"/>
            <a:chOff x="4552951" y="1122364"/>
            <a:chExt cx="4152900" cy="1678798"/>
          </a:xfrm>
        </p:grpSpPr>
        <p:grpSp>
          <p:nvGrpSpPr>
            <p:cNvPr id="21" name="Group 20"/>
            <p:cNvGrpSpPr/>
            <p:nvPr/>
          </p:nvGrpSpPr>
          <p:grpSpPr>
            <a:xfrm>
              <a:off x="4552951" y="1122364"/>
              <a:ext cx="4152900" cy="1678798"/>
              <a:chOff x="171451" y="1178702"/>
              <a:chExt cx="4152900" cy="1678798"/>
            </a:xfrm>
          </p:grpSpPr>
          <p:graphicFrame>
            <p:nvGraphicFramePr>
              <p:cNvPr id="22" name="Chart 21"/>
              <p:cNvGraphicFramePr/>
              <p:nvPr>
                <p:extLst>
                  <p:ext uri="{D42A27DB-BD31-4B8C-83A1-F6EECF244321}">
                    <p14:modId xmlns:p14="http://schemas.microsoft.com/office/powerpoint/2010/main" val="3450461858"/>
                  </p:ext>
                </p:extLst>
              </p:nvPr>
            </p:nvGraphicFramePr>
            <p:xfrm>
              <a:off x="171451" y="1339852"/>
              <a:ext cx="4152900" cy="1517648"/>
            </p:xfrm>
            <a:graphic>
              <a:graphicData uri="http://schemas.openxmlformats.org/drawingml/2006/chart">
                <c:chart xmlns:c="http://schemas.openxmlformats.org/drawingml/2006/chart" xmlns:r="http://schemas.openxmlformats.org/officeDocument/2006/relationships" r:id="rId8"/>
              </a:graphicData>
            </a:graphic>
          </p:graphicFrame>
          <p:sp>
            <p:nvSpPr>
              <p:cNvPr id="23" name="TextBox 22"/>
              <p:cNvSpPr txBox="1"/>
              <p:nvPr/>
            </p:nvSpPr>
            <p:spPr>
              <a:xfrm>
                <a:off x="1866860" y="1178702"/>
                <a:ext cx="1847850" cy="276999"/>
              </a:xfrm>
              <a:prstGeom prst="rect">
                <a:avLst/>
              </a:prstGeom>
              <a:noFill/>
            </p:spPr>
            <p:txBody>
              <a:bodyPr wrap="square" rtlCol="0">
                <a:spAutoFit/>
              </a:bodyPr>
              <a:lstStyle/>
              <a:p>
                <a:r>
                  <a:rPr lang="en-US" sz="1200" b="1" dirty="0" smtClean="0">
                    <a:solidFill>
                      <a:schemeClr val="tx1"/>
                    </a:solidFill>
                    <a:latin typeface="Arial" panose="020B0604020202020204" pitchFamily="34" charset="0"/>
                    <a:cs typeface="Arial" panose="020B0604020202020204" pitchFamily="34" charset="0"/>
                  </a:rPr>
                  <a:t>United Kingdom (D)</a:t>
                </a:r>
                <a:endParaRPr lang="en-US" sz="1200" b="1" dirty="0">
                  <a:solidFill>
                    <a:schemeClr val="tx1"/>
                  </a:solidFill>
                  <a:latin typeface="Arial" panose="020B0604020202020204" pitchFamily="34" charset="0"/>
                  <a:cs typeface="Arial" panose="020B0604020202020204" pitchFamily="34" charset="0"/>
                </a:endParaRPr>
              </a:p>
            </p:txBody>
          </p:sp>
        </p:grpSp>
        <p:pic>
          <p:nvPicPr>
            <p:cNvPr id="24" name="Picture 23"/>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5955752" y="1122364"/>
              <a:ext cx="292608" cy="292608"/>
            </a:xfrm>
            <a:prstGeom prst="rect">
              <a:avLst/>
            </a:prstGeom>
          </p:spPr>
        </p:pic>
      </p:grpSp>
      <p:grpSp>
        <p:nvGrpSpPr>
          <p:cNvPr id="33" name="Group 32"/>
          <p:cNvGrpSpPr/>
          <p:nvPr/>
        </p:nvGrpSpPr>
        <p:grpSpPr>
          <a:xfrm>
            <a:off x="4609935" y="3062209"/>
            <a:ext cx="4152900" cy="1681116"/>
            <a:chOff x="4609935" y="2831630"/>
            <a:chExt cx="4152900" cy="1681116"/>
          </a:xfrm>
        </p:grpSpPr>
        <p:grpSp>
          <p:nvGrpSpPr>
            <p:cNvPr id="28" name="Group 27"/>
            <p:cNvGrpSpPr/>
            <p:nvPr/>
          </p:nvGrpSpPr>
          <p:grpSpPr>
            <a:xfrm>
              <a:off x="4609935" y="2833948"/>
              <a:ext cx="4152900" cy="1678798"/>
              <a:chOff x="171451" y="1178702"/>
              <a:chExt cx="4152900" cy="1678798"/>
            </a:xfrm>
          </p:grpSpPr>
          <p:graphicFrame>
            <p:nvGraphicFramePr>
              <p:cNvPr id="30" name="Chart 29"/>
              <p:cNvGraphicFramePr/>
              <p:nvPr>
                <p:extLst>
                  <p:ext uri="{D42A27DB-BD31-4B8C-83A1-F6EECF244321}">
                    <p14:modId xmlns:p14="http://schemas.microsoft.com/office/powerpoint/2010/main" val="256894618"/>
                  </p:ext>
                </p:extLst>
              </p:nvPr>
            </p:nvGraphicFramePr>
            <p:xfrm>
              <a:off x="171451" y="1339852"/>
              <a:ext cx="4152900" cy="1517648"/>
            </p:xfrm>
            <a:graphic>
              <a:graphicData uri="http://schemas.openxmlformats.org/drawingml/2006/chart">
                <c:chart xmlns:c="http://schemas.openxmlformats.org/drawingml/2006/chart" xmlns:r="http://schemas.openxmlformats.org/officeDocument/2006/relationships" r:id="rId10"/>
              </a:graphicData>
            </a:graphic>
          </p:graphicFrame>
          <p:sp>
            <p:nvSpPr>
              <p:cNvPr id="31" name="TextBox 30"/>
              <p:cNvSpPr txBox="1"/>
              <p:nvPr/>
            </p:nvSpPr>
            <p:spPr>
              <a:xfrm>
                <a:off x="1866860" y="1178702"/>
                <a:ext cx="1847850" cy="276999"/>
              </a:xfrm>
              <a:prstGeom prst="rect">
                <a:avLst/>
              </a:prstGeom>
              <a:noFill/>
            </p:spPr>
            <p:txBody>
              <a:bodyPr wrap="square" rtlCol="0">
                <a:spAutoFit/>
              </a:bodyPr>
              <a:lstStyle/>
              <a:p>
                <a:r>
                  <a:rPr lang="en-US" sz="1200" b="1" dirty="0" smtClean="0">
                    <a:solidFill>
                      <a:schemeClr val="tx1"/>
                    </a:solidFill>
                    <a:latin typeface="Arial" panose="020B0604020202020204" pitchFamily="34" charset="0"/>
                    <a:cs typeface="Arial" panose="020B0604020202020204" pitchFamily="34" charset="0"/>
                  </a:rPr>
                  <a:t>Germany (E)</a:t>
                </a:r>
                <a:endParaRPr lang="en-US" sz="1200" b="1" dirty="0">
                  <a:solidFill>
                    <a:schemeClr val="tx1"/>
                  </a:solidFill>
                  <a:latin typeface="Arial" panose="020B0604020202020204" pitchFamily="34" charset="0"/>
                  <a:cs typeface="Arial" panose="020B0604020202020204" pitchFamily="34" charset="0"/>
                </a:endParaRPr>
              </a:p>
            </p:txBody>
          </p:sp>
        </p:grpSp>
        <p:pic>
          <p:nvPicPr>
            <p:cNvPr id="32" name="Picture 31"/>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6013304" y="2831630"/>
              <a:ext cx="292608" cy="292608"/>
            </a:xfrm>
            <a:prstGeom prst="rect">
              <a:avLst/>
            </a:prstGeom>
          </p:spPr>
        </p:pic>
      </p:grpSp>
      <p:sp>
        <p:nvSpPr>
          <p:cNvPr id="34" name="TextBox 33"/>
          <p:cNvSpPr txBox="1"/>
          <p:nvPr/>
        </p:nvSpPr>
        <p:spPr>
          <a:xfrm>
            <a:off x="1655191" y="933665"/>
            <a:ext cx="6008018" cy="338554"/>
          </a:xfrm>
          <a:prstGeom prst="rect">
            <a:avLst/>
          </a:prstGeom>
          <a:noFill/>
        </p:spPr>
        <p:txBody>
          <a:bodyPr wrap="square" rtlCol="0">
            <a:spAutoFit/>
          </a:bodyPr>
          <a:lstStyle/>
          <a:p>
            <a:pPr algn="ctr"/>
            <a:r>
              <a:rPr lang="en-US" sz="1600" i="1" dirty="0" smtClean="0">
                <a:solidFill>
                  <a:schemeClr val="tx1"/>
                </a:solidFill>
                <a:latin typeface="Arial" panose="020B0604020202020204" pitchFamily="34" charset="0"/>
                <a:cs typeface="Arial" panose="020B0604020202020204" pitchFamily="34" charset="0"/>
              </a:rPr>
              <a:t>Among Adults 18+ Claiming to Know What DVT Feels Like</a:t>
            </a:r>
            <a:endParaRPr lang="en-US" sz="1400" i="1" dirty="0">
              <a:solidFill>
                <a:schemeClr val="tx1"/>
              </a:solidFill>
              <a:latin typeface="Arial" panose="020B0604020202020204" pitchFamily="34" charset="0"/>
              <a:cs typeface="Arial" panose="020B0604020202020204" pitchFamily="34" charset="0"/>
            </a:endParaRPr>
          </a:p>
        </p:txBody>
      </p:sp>
      <p:sp>
        <p:nvSpPr>
          <p:cNvPr id="38" name="Rectangle 37"/>
          <p:cNvSpPr/>
          <p:nvPr/>
        </p:nvSpPr>
        <p:spPr>
          <a:xfrm>
            <a:off x="83490" y="6409630"/>
            <a:ext cx="7366882" cy="338554"/>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Respondents aware of symptoms at Q4.</a:t>
            </a:r>
          </a:p>
          <a:p>
            <a:r>
              <a:rPr lang="en-US" sz="800" dirty="0" smtClean="0">
                <a:solidFill>
                  <a:schemeClr val="tx1"/>
                </a:solidFill>
                <a:latin typeface="Arial" panose="020B0604020202020204" pitchFamily="34" charset="0"/>
                <a:cs typeface="Arial" panose="020B0604020202020204" pitchFamily="34" charset="0"/>
              </a:rPr>
              <a:t>Q5</a:t>
            </a:r>
            <a:r>
              <a:rPr lang="en-US" sz="800" dirty="0">
                <a:solidFill>
                  <a:schemeClr val="tx1"/>
                </a:solidFill>
                <a:latin typeface="Arial" panose="020B0604020202020204" pitchFamily="34" charset="0"/>
                <a:cs typeface="Arial" panose="020B0604020202020204" pitchFamily="34" charset="0"/>
              </a:rPr>
              <a:t>. Please indicate the signs or symptoms of a blood clot in your leg (also known as deep vein thrombosis). (select all that apply) </a:t>
            </a:r>
          </a:p>
        </p:txBody>
      </p:sp>
      <p:sp>
        <p:nvSpPr>
          <p:cNvPr id="41" name="Title 1"/>
          <p:cNvSpPr txBox="1">
            <a:spLocks/>
          </p:cNvSpPr>
          <p:nvPr/>
        </p:nvSpPr>
        <p:spPr>
          <a:xfrm>
            <a:off x="139147" y="139465"/>
            <a:ext cx="893329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pPr algn="ctr"/>
            <a:r>
              <a:rPr lang="en-US" sz="2800" kern="0" dirty="0" smtClean="0"/>
              <a:t>Perceived Symptoms of Deep Vein Thrombosis</a:t>
            </a:r>
            <a:endParaRPr lang="en-US" sz="2800" kern="0" dirty="0"/>
          </a:p>
        </p:txBody>
      </p:sp>
      <p:sp>
        <p:nvSpPr>
          <p:cNvPr id="14" name="Rectangle 13"/>
          <p:cNvSpPr/>
          <p:nvPr/>
        </p:nvSpPr>
        <p:spPr bwMode="auto">
          <a:xfrm>
            <a:off x="4661056" y="5018295"/>
            <a:ext cx="165386" cy="150053"/>
          </a:xfrm>
          <a:prstGeom prst="rect">
            <a:avLst/>
          </a:prstGeom>
          <a:solidFill>
            <a:srgbClr val="002A7E"/>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42" name="Rectangle 41"/>
          <p:cNvSpPr/>
          <p:nvPr/>
        </p:nvSpPr>
        <p:spPr bwMode="auto">
          <a:xfrm>
            <a:off x="4661056" y="5245721"/>
            <a:ext cx="165386" cy="150053"/>
          </a:xfrm>
          <a:prstGeom prst="rect">
            <a:avLst/>
          </a:prstGeom>
          <a:solidFill>
            <a:srgbClr val="C00000"/>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16" name="TextBox 15"/>
          <p:cNvSpPr txBox="1"/>
          <p:nvPr/>
        </p:nvSpPr>
        <p:spPr>
          <a:xfrm>
            <a:off x="4783504" y="4937645"/>
            <a:ext cx="1860605"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Actual DVT Symptom</a:t>
            </a:r>
            <a:endParaRPr lang="en-US" sz="1200" dirty="0">
              <a:solidFill>
                <a:schemeClr val="tx1"/>
              </a:solidFill>
              <a:latin typeface="Arial" panose="020B0604020202020204" pitchFamily="34" charset="0"/>
              <a:cs typeface="Arial" panose="020B0604020202020204" pitchFamily="34" charset="0"/>
            </a:endParaRPr>
          </a:p>
        </p:txBody>
      </p:sp>
      <p:sp>
        <p:nvSpPr>
          <p:cNvPr id="47" name="TextBox 46"/>
          <p:cNvSpPr txBox="1"/>
          <p:nvPr/>
        </p:nvSpPr>
        <p:spPr>
          <a:xfrm>
            <a:off x="4794638" y="5184250"/>
            <a:ext cx="1860605"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Incorrect DVT Symptom</a:t>
            </a:r>
            <a:endParaRPr lang="en-US" sz="1200" dirty="0">
              <a:solidFill>
                <a:schemeClr val="tx1"/>
              </a:solidFill>
              <a:latin typeface="Arial" panose="020B0604020202020204" pitchFamily="34" charset="0"/>
              <a:cs typeface="Arial" panose="020B0604020202020204" pitchFamily="34" charset="0"/>
            </a:endParaRPr>
          </a:p>
        </p:txBody>
      </p:sp>
      <p:sp>
        <p:nvSpPr>
          <p:cNvPr id="48" name="Rectangle 47"/>
          <p:cNvSpPr/>
          <p:nvPr/>
        </p:nvSpPr>
        <p:spPr bwMode="auto">
          <a:xfrm>
            <a:off x="4662387" y="5485582"/>
            <a:ext cx="165386" cy="150053"/>
          </a:xfrm>
          <a:prstGeom prst="rect">
            <a:avLst/>
          </a:prstGeom>
          <a:solidFill>
            <a:schemeClr val="tx1">
              <a:lumMod val="65000"/>
              <a:lumOff val="35000"/>
            </a:schemeClr>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49" name="TextBox 48"/>
          <p:cNvSpPr txBox="1"/>
          <p:nvPr/>
        </p:nvSpPr>
        <p:spPr>
          <a:xfrm>
            <a:off x="4795969" y="5424111"/>
            <a:ext cx="1860605"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Other/None/Not Sure</a:t>
            </a:r>
            <a:endParaRPr lang="en-US" sz="1200" dirty="0">
              <a:solidFill>
                <a:schemeClr val="tx1"/>
              </a:solidFill>
              <a:latin typeface="Arial" panose="020B0604020202020204" pitchFamily="34" charset="0"/>
              <a:cs typeface="Arial" panose="020B0604020202020204" pitchFamily="34" charset="0"/>
            </a:endParaRPr>
          </a:p>
        </p:txBody>
      </p:sp>
      <p:sp>
        <p:nvSpPr>
          <p:cNvPr id="2" name="TextBox 1"/>
          <p:cNvSpPr txBox="1"/>
          <p:nvPr/>
        </p:nvSpPr>
        <p:spPr>
          <a:xfrm>
            <a:off x="3933825" y="1658517"/>
            <a:ext cx="274434" cy="215444"/>
          </a:xfrm>
          <a:prstGeom prst="rect">
            <a:avLst/>
          </a:prstGeom>
          <a:noFill/>
        </p:spPr>
        <p:txBody>
          <a:bodyPr wrap="none" rtlCol="0">
            <a:spAutoFit/>
          </a:bodyPr>
          <a:lstStyle/>
          <a:p>
            <a:r>
              <a:rPr lang="en-US" sz="800" dirty="0" smtClean="0">
                <a:solidFill>
                  <a:schemeClr val="tx1"/>
                </a:solidFill>
              </a:rPr>
              <a:t>GI</a:t>
            </a:r>
            <a:endParaRPr lang="en-US" sz="800" dirty="0">
              <a:solidFill>
                <a:schemeClr val="tx1"/>
              </a:solidFill>
            </a:endParaRPr>
          </a:p>
        </p:txBody>
      </p:sp>
      <p:sp>
        <p:nvSpPr>
          <p:cNvPr id="39" name="TextBox 38"/>
          <p:cNvSpPr txBox="1"/>
          <p:nvPr/>
        </p:nvSpPr>
        <p:spPr>
          <a:xfrm>
            <a:off x="3886200" y="3312951"/>
            <a:ext cx="274434" cy="215444"/>
          </a:xfrm>
          <a:prstGeom prst="rect">
            <a:avLst/>
          </a:prstGeom>
          <a:noFill/>
        </p:spPr>
        <p:txBody>
          <a:bodyPr wrap="none" rtlCol="0">
            <a:spAutoFit/>
          </a:bodyPr>
          <a:lstStyle/>
          <a:p>
            <a:r>
              <a:rPr lang="en-US" sz="800" dirty="0" smtClean="0">
                <a:solidFill>
                  <a:schemeClr val="tx1"/>
                </a:solidFill>
              </a:rPr>
              <a:t>GI</a:t>
            </a:r>
            <a:endParaRPr lang="en-US" sz="800" dirty="0">
              <a:solidFill>
                <a:schemeClr val="tx1"/>
              </a:solidFill>
            </a:endParaRPr>
          </a:p>
        </p:txBody>
      </p:sp>
      <p:sp>
        <p:nvSpPr>
          <p:cNvPr id="40" name="TextBox 39"/>
          <p:cNvSpPr txBox="1"/>
          <p:nvPr/>
        </p:nvSpPr>
        <p:spPr>
          <a:xfrm>
            <a:off x="3959754" y="4997005"/>
            <a:ext cx="274434" cy="215444"/>
          </a:xfrm>
          <a:prstGeom prst="rect">
            <a:avLst/>
          </a:prstGeom>
          <a:noFill/>
        </p:spPr>
        <p:txBody>
          <a:bodyPr wrap="none" rtlCol="0">
            <a:spAutoFit/>
          </a:bodyPr>
          <a:lstStyle/>
          <a:p>
            <a:r>
              <a:rPr lang="en-US" sz="800" dirty="0" smtClean="0">
                <a:solidFill>
                  <a:schemeClr val="tx1"/>
                </a:solidFill>
              </a:rPr>
              <a:t>GI</a:t>
            </a:r>
            <a:endParaRPr lang="en-US" sz="800" dirty="0">
              <a:solidFill>
                <a:schemeClr val="tx1"/>
              </a:solidFill>
            </a:endParaRPr>
          </a:p>
        </p:txBody>
      </p:sp>
      <p:sp>
        <p:nvSpPr>
          <p:cNvPr id="43" name="TextBox 42"/>
          <p:cNvSpPr txBox="1"/>
          <p:nvPr/>
        </p:nvSpPr>
        <p:spPr>
          <a:xfrm>
            <a:off x="8307876" y="1588083"/>
            <a:ext cx="274434" cy="215444"/>
          </a:xfrm>
          <a:prstGeom prst="rect">
            <a:avLst/>
          </a:prstGeom>
          <a:noFill/>
        </p:spPr>
        <p:txBody>
          <a:bodyPr wrap="none" rtlCol="0">
            <a:spAutoFit/>
          </a:bodyPr>
          <a:lstStyle/>
          <a:p>
            <a:r>
              <a:rPr lang="en-US" sz="800" dirty="0" smtClean="0">
                <a:solidFill>
                  <a:schemeClr val="tx1"/>
                </a:solidFill>
              </a:rPr>
              <a:t>GI</a:t>
            </a:r>
            <a:endParaRPr lang="en-US" sz="800" dirty="0">
              <a:solidFill>
                <a:schemeClr val="tx1"/>
              </a:solidFill>
            </a:endParaRPr>
          </a:p>
        </p:txBody>
      </p:sp>
      <p:sp>
        <p:nvSpPr>
          <p:cNvPr id="44" name="TextBox 43"/>
          <p:cNvSpPr txBox="1"/>
          <p:nvPr/>
        </p:nvSpPr>
        <p:spPr>
          <a:xfrm>
            <a:off x="8326926" y="3312951"/>
            <a:ext cx="274434" cy="215444"/>
          </a:xfrm>
          <a:prstGeom prst="rect">
            <a:avLst/>
          </a:prstGeom>
          <a:noFill/>
        </p:spPr>
        <p:txBody>
          <a:bodyPr wrap="none" rtlCol="0">
            <a:spAutoFit/>
          </a:bodyPr>
          <a:lstStyle/>
          <a:p>
            <a:r>
              <a:rPr lang="en-US" sz="800" dirty="0" smtClean="0">
                <a:solidFill>
                  <a:schemeClr val="tx1"/>
                </a:solidFill>
              </a:rPr>
              <a:t>GI</a:t>
            </a:r>
            <a:endParaRPr lang="en-US" sz="800" dirty="0">
              <a:solidFill>
                <a:schemeClr val="tx1"/>
              </a:solidFill>
            </a:endParaRPr>
          </a:p>
        </p:txBody>
      </p:sp>
      <p:sp>
        <p:nvSpPr>
          <p:cNvPr id="45" name="TextBox 44"/>
          <p:cNvSpPr txBox="1"/>
          <p:nvPr/>
        </p:nvSpPr>
        <p:spPr>
          <a:xfrm>
            <a:off x="4080567" y="1789403"/>
            <a:ext cx="274434" cy="215444"/>
          </a:xfrm>
          <a:prstGeom prst="rect">
            <a:avLst/>
          </a:prstGeom>
          <a:noFill/>
        </p:spPr>
        <p:txBody>
          <a:bodyPr wrap="none" rtlCol="0">
            <a:spAutoFit/>
          </a:bodyPr>
          <a:lstStyle/>
          <a:p>
            <a:r>
              <a:rPr lang="en-US" sz="800" dirty="0" smtClean="0">
                <a:solidFill>
                  <a:schemeClr val="tx1"/>
                </a:solidFill>
              </a:rPr>
              <a:t>GI</a:t>
            </a:r>
            <a:endParaRPr lang="en-US" sz="800" dirty="0">
              <a:solidFill>
                <a:schemeClr val="tx1"/>
              </a:solidFill>
            </a:endParaRPr>
          </a:p>
        </p:txBody>
      </p:sp>
      <p:sp>
        <p:nvSpPr>
          <p:cNvPr id="46" name="TextBox 45"/>
          <p:cNvSpPr txBox="1"/>
          <p:nvPr/>
        </p:nvSpPr>
        <p:spPr>
          <a:xfrm>
            <a:off x="3975792" y="3456309"/>
            <a:ext cx="274434" cy="215444"/>
          </a:xfrm>
          <a:prstGeom prst="rect">
            <a:avLst/>
          </a:prstGeom>
          <a:noFill/>
        </p:spPr>
        <p:txBody>
          <a:bodyPr wrap="none" rtlCol="0">
            <a:spAutoFit/>
          </a:bodyPr>
          <a:lstStyle/>
          <a:p>
            <a:r>
              <a:rPr lang="en-US" sz="800" dirty="0" smtClean="0">
                <a:solidFill>
                  <a:schemeClr val="tx1"/>
                </a:solidFill>
              </a:rPr>
              <a:t>GI</a:t>
            </a:r>
            <a:endParaRPr lang="en-US" sz="800" dirty="0">
              <a:solidFill>
                <a:schemeClr val="tx1"/>
              </a:solidFill>
            </a:endParaRPr>
          </a:p>
        </p:txBody>
      </p:sp>
      <p:sp>
        <p:nvSpPr>
          <p:cNvPr id="50" name="TextBox 49"/>
          <p:cNvSpPr txBox="1"/>
          <p:nvPr/>
        </p:nvSpPr>
        <p:spPr>
          <a:xfrm>
            <a:off x="3935901" y="5137999"/>
            <a:ext cx="274434" cy="215444"/>
          </a:xfrm>
          <a:prstGeom prst="rect">
            <a:avLst/>
          </a:prstGeom>
          <a:noFill/>
        </p:spPr>
        <p:txBody>
          <a:bodyPr wrap="none" rtlCol="0">
            <a:spAutoFit/>
          </a:bodyPr>
          <a:lstStyle/>
          <a:p>
            <a:r>
              <a:rPr lang="en-US" sz="800" dirty="0" smtClean="0">
                <a:solidFill>
                  <a:schemeClr val="tx1"/>
                </a:solidFill>
              </a:rPr>
              <a:t>GI</a:t>
            </a:r>
            <a:endParaRPr lang="en-US" sz="800" dirty="0">
              <a:solidFill>
                <a:schemeClr val="tx1"/>
              </a:solidFill>
            </a:endParaRPr>
          </a:p>
        </p:txBody>
      </p:sp>
      <p:sp>
        <p:nvSpPr>
          <p:cNvPr id="51" name="TextBox 50"/>
          <p:cNvSpPr txBox="1"/>
          <p:nvPr/>
        </p:nvSpPr>
        <p:spPr>
          <a:xfrm>
            <a:off x="8484539" y="1735110"/>
            <a:ext cx="328936" cy="215444"/>
          </a:xfrm>
          <a:prstGeom prst="rect">
            <a:avLst/>
          </a:prstGeom>
          <a:noFill/>
        </p:spPr>
        <p:txBody>
          <a:bodyPr wrap="none" rtlCol="0">
            <a:spAutoFit/>
          </a:bodyPr>
          <a:lstStyle/>
          <a:p>
            <a:r>
              <a:rPr lang="en-US" sz="800" dirty="0" smtClean="0">
                <a:solidFill>
                  <a:schemeClr val="tx1"/>
                </a:solidFill>
              </a:rPr>
              <a:t>CGI</a:t>
            </a:r>
            <a:endParaRPr lang="en-US" sz="800" dirty="0">
              <a:solidFill>
                <a:schemeClr val="tx1"/>
              </a:solidFill>
            </a:endParaRPr>
          </a:p>
        </p:txBody>
      </p:sp>
      <p:sp>
        <p:nvSpPr>
          <p:cNvPr id="52" name="TextBox 51"/>
          <p:cNvSpPr txBox="1"/>
          <p:nvPr/>
        </p:nvSpPr>
        <p:spPr>
          <a:xfrm>
            <a:off x="8389267" y="3456309"/>
            <a:ext cx="274434" cy="215444"/>
          </a:xfrm>
          <a:prstGeom prst="rect">
            <a:avLst/>
          </a:prstGeom>
          <a:noFill/>
        </p:spPr>
        <p:txBody>
          <a:bodyPr wrap="none" rtlCol="0">
            <a:spAutoFit/>
          </a:bodyPr>
          <a:lstStyle/>
          <a:p>
            <a:r>
              <a:rPr lang="en-US" sz="800" dirty="0" smtClean="0">
                <a:solidFill>
                  <a:schemeClr val="tx1"/>
                </a:solidFill>
              </a:rPr>
              <a:t>GI</a:t>
            </a:r>
            <a:endParaRPr lang="en-US" sz="800" dirty="0">
              <a:solidFill>
                <a:schemeClr val="tx1"/>
              </a:solidFill>
            </a:endParaRPr>
          </a:p>
        </p:txBody>
      </p:sp>
      <p:sp>
        <p:nvSpPr>
          <p:cNvPr id="53" name="TextBox 52"/>
          <p:cNvSpPr txBox="1"/>
          <p:nvPr/>
        </p:nvSpPr>
        <p:spPr>
          <a:xfrm>
            <a:off x="3651942" y="1941029"/>
            <a:ext cx="338554" cy="215444"/>
          </a:xfrm>
          <a:prstGeom prst="rect">
            <a:avLst/>
          </a:prstGeom>
          <a:noFill/>
        </p:spPr>
        <p:txBody>
          <a:bodyPr wrap="none" rtlCol="0">
            <a:spAutoFit/>
          </a:bodyPr>
          <a:lstStyle/>
          <a:p>
            <a:r>
              <a:rPr lang="en-US" sz="800" dirty="0" smtClean="0">
                <a:solidFill>
                  <a:schemeClr val="tx1"/>
                </a:solidFill>
              </a:rPr>
              <a:t>GHI</a:t>
            </a:r>
            <a:endParaRPr lang="en-US" sz="800" dirty="0">
              <a:solidFill>
                <a:schemeClr val="tx1"/>
              </a:solidFill>
            </a:endParaRPr>
          </a:p>
        </p:txBody>
      </p:sp>
      <p:sp>
        <p:nvSpPr>
          <p:cNvPr id="54" name="TextBox 53"/>
          <p:cNvSpPr txBox="1"/>
          <p:nvPr/>
        </p:nvSpPr>
        <p:spPr>
          <a:xfrm>
            <a:off x="3755958" y="5270138"/>
            <a:ext cx="506870" cy="215444"/>
          </a:xfrm>
          <a:prstGeom prst="rect">
            <a:avLst/>
          </a:prstGeom>
          <a:noFill/>
        </p:spPr>
        <p:txBody>
          <a:bodyPr wrap="none" rtlCol="0">
            <a:spAutoFit/>
          </a:bodyPr>
          <a:lstStyle/>
          <a:p>
            <a:r>
              <a:rPr lang="en-US" sz="800" dirty="0">
                <a:solidFill>
                  <a:schemeClr val="tx1"/>
                </a:solidFill>
              </a:rPr>
              <a:t>BDEGHI</a:t>
            </a:r>
          </a:p>
        </p:txBody>
      </p:sp>
      <p:sp>
        <p:nvSpPr>
          <p:cNvPr id="55" name="TextBox 54"/>
          <p:cNvSpPr txBox="1"/>
          <p:nvPr/>
        </p:nvSpPr>
        <p:spPr>
          <a:xfrm>
            <a:off x="3366631" y="2081149"/>
            <a:ext cx="328936" cy="215444"/>
          </a:xfrm>
          <a:prstGeom prst="rect">
            <a:avLst/>
          </a:prstGeom>
          <a:noFill/>
        </p:spPr>
        <p:txBody>
          <a:bodyPr wrap="none" rtlCol="0">
            <a:spAutoFit/>
          </a:bodyPr>
          <a:lstStyle/>
          <a:p>
            <a:r>
              <a:rPr lang="en-US" sz="800" dirty="0" smtClean="0">
                <a:solidFill>
                  <a:schemeClr val="tx1"/>
                </a:solidFill>
              </a:rPr>
              <a:t>CGI</a:t>
            </a:r>
            <a:endParaRPr lang="en-US" sz="800" dirty="0">
              <a:solidFill>
                <a:schemeClr val="tx1"/>
              </a:solidFill>
            </a:endParaRPr>
          </a:p>
        </p:txBody>
      </p:sp>
      <p:sp>
        <p:nvSpPr>
          <p:cNvPr id="56" name="TextBox 55"/>
          <p:cNvSpPr txBox="1"/>
          <p:nvPr/>
        </p:nvSpPr>
        <p:spPr>
          <a:xfrm>
            <a:off x="3211688" y="3757549"/>
            <a:ext cx="328936" cy="215444"/>
          </a:xfrm>
          <a:prstGeom prst="rect">
            <a:avLst/>
          </a:prstGeom>
          <a:noFill/>
        </p:spPr>
        <p:txBody>
          <a:bodyPr wrap="none" rtlCol="0">
            <a:spAutoFit/>
          </a:bodyPr>
          <a:lstStyle/>
          <a:p>
            <a:r>
              <a:rPr lang="en-US" sz="800" dirty="0" smtClean="0">
                <a:solidFill>
                  <a:schemeClr val="tx1"/>
                </a:solidFill>
              </a:rPr>
              <a:t>CGI</a:t>
            </a:r>
            <a:endParaRPr lang="en-US" sz="800" dirty="0">
              <a:solidFill>
                <a:schemeClr val="tx1"/>
              </a:solidFill>
            </a:endParaRPr>
          </a:p>
        </p:txBody>
      </p:sp>
      <p:sp>
        <p:nvSpPr>
          <p:cNvPr id="57" name="TextBox 56"/>
          <p:cNvSpPr txBox="1"/>
          <p:nvPr/>
        </p:nvSpPr>
        <p:spPr>
          <a:xfrm>
            <a:off x="2973563" y="5421270"/>
            <a:ext cx="274434" cy="215444"/>
          </a:xfrm>
          <a:prstGeom prst="rect">
            <a:avLst/>
          </a:prstGeom>
          <a:noFill/>
        </p:spPr>
        <p:txBody>
          <a:bodyPr wrap="none" rtlCol="0">
            <a:spAutoFit/>
          </a:bodyPr>
          <a:lstStyle/>
          <a:p>
            <a:r>
              <a:rPr lang="en-US" sz="800" dirty="0" smtClean="0">
                <a:solidFill>
                  <a:schemeClr val="tx1"/>
                </a:solidFill>
              </a:rPr>
              <a:t>GI</a:t>
            </a:r>
            <a:endParaRPr lang="en-US" sz="800" dirty="0">
              <a:solidFill>
                <a:schemeClr val="tx1"/>
              </a:solidFill>
            </a:endParaRPr>
          </a:p>
        </p:txBody>
      </p:sp>
      <p:sp>
        <p:nvSpPr>
          <p:cNvPr id="58" name="TextBox 57"/>
          <p:cNvSpPr txBox="1"/>
          <p:nvPr/>
        </p:nvSpPr>
        <p:spPr>
          <a:xfrm>
            <a:off x="7644159" y="2024668"/>
            <a:ext cx="328936" cy="215444"/>
          </a:xfrm>
          <a:prstGeom prst="rect">
            <a:avLst/>
          </a:prstGeom>
          <a:noFill/>
        </p:spPr>
        <p:txBody>
          <a:bodyPr wrap="none" rtlCol="0">
            <a:spAutoFit/>
          </a:bodyPr>
          <a:lstStyle/>
          <a:p>
            <a:r>
              <a:rPr lang="en-US" sz="800" dirty="0" smtClean="0">
                <a:solidFill>
                  <a:schemeClr val="tx1"/>
                </a:solidFill>
              </a:rPr>
              <a:t>CGI</a:t>
            </a:r>
            <a:endParaRPr lang="en-US" sz="800" dirty="0">
              <a:solidFill>
                <a:schemeClr val="tx1"/>
              </a:solidFill>
            </a:endParaRPr>
          </a:p>
        </p:txBody>
      </p:sp>
      <p:sp>
        <p:nvSpPr>
          <p:cNvPr id="59" name="TextBox 58"/>
          <p:cNvSpPr txBox="1"/>
          <p:nvPr/>
        </p:nvSpPr>
        <p:spPr>
          <a:xfrm>
            <a:off x="7739369" y="3732797"/>
            <a:ext cx="328936" cy="215444"/>
          </a:xfrm>
          <a:prstGeom prst="rect">
            <a:avLst/>
          </a:prstGeom>
          <a:noFill/>
        </p:spPr>
        <p:txBody>
          <a:bodyPr wrap="none" rtlCol="0">
            <a:spAutoFit/>
          </a:bodyPr>
          <a:lstStyle/>
          <a:p>
            <a:r>
              <a:rPr lang="en-US" sz="800" dirty="0" smtClean="0">
                <a:solidFill>
                  <a:schemeClr val="tx1"/>
                </a:solidFill>
              </a:rPr>
              <a:t>CGI</a:t>
            </a:r>
            <a:endParaRPr lang="en-US" sz="800" dirty="0">
              <a:solidFill>
                <a:schemeClr val="tx1"/>
              </a:solidFill>
            </a:endParaRPr>
          </a:p>
        </p:txBody>
      </p:sp>
      <p:sp>
        <p:nvSpPr>
          <p:cNvPr id="60" name="TextBox 59"/>
          <p:cNvSpPr txBox="1"/>
          <p:nvPr/>
        </p:nvSpPr>
        <p:spPr>
          <a:xfrm>
            <a:off x="2531672" y="2213274"/>
            <a:ext cx="231154" cy="215444"/>
          </a:xfrm>
          <a:prstGeom prst="rect">
            <a:avLst/>
          </a:prstGeom>
          <a:noFill/>
        </p:spPr>
        <p:txBody>
          <a:bodyPr wrap="none" rtlCol="0">
            <a:spAutoFit/>
          </a:bodyPr>
          <a:lstStyle/>
          <a:p>
            <a:r>
              <a:rPr lang="en-US" sz="800" dirty="0" smtClean="0">
                <a:solidFill>
                  <a:schemeClr val="tx1"/>
                </a:solidFill>
              </a:rPr>
              <a:t>F</a:t>
            </a:r>
            <a:endParaRPr lang="en-US" sz="800" dirty="0">
              <a:solidFill>
                <a:schemeClr val="tx1"/>
              </a:solidFill>
            </a:endParaRPr>
          </a:p>
        </p:txBody>
      </p:sp>
      <p:sp>
        <p:nvSpPr>
          <p:cNvPr id="61" name="TextBox 60"/>
          <p:cNvSpPr txBox="1"/>
          <p:nvPr/>
        </p:nvSpPr>
        <p:spPr>
          <a:xfrm>
            <a:off x="2618058" y="3881217"/>
            <a:ext cx="344966" cy="215444"/>
          </a:xfrm>
          <a:prstGeom prst="rect">
            <a:avLst/>
          </a:prstGeom>
          <a:noFill/>
        </p:spPr>
        <p:txBody>
          <a:bodyPr wrap="none" rtlCol="0">
            <a:spAutoFit/>
          </a:bodyPr>
          <a:lstStyle/>
          <a:p>
            <a:r>
              <a:rPr lang="en-US" sz="800" dirty="0" smtClean="0">
                <a:solidFill>
                  <a:schemeClr val="tx1"/>
                </a:solidFill>
              </a:rPr>
              <a:t>EFG</a:t>
            </a:r>
            <a:endParaRPr lang="en-US" sz="800" dirty="0">
              <a:solidFill>
                <a:schemeClr val="tx1"/>
              </a:solidFill>
            </a:endParaRPr>
          </a:p>
        </p:txBody>
      </p:sp>
      <p:sp>
        <p:nvSpPr>
          <p:cNvPr id="62" name="TextBox 61"/>
          <p:cNvSpPr txBox="1"/>
          <p:nvPr/>
        </p:nvSpPr>
        <p:spPr>
          <a:xfrm>
            <a:off x="2609547" y="5543560"/>
            <a:ext cx="295274" cy="215444"/>
          </a:xfrm>
          <a:prstGeom prst="rect">
            <a:avLst/>
          </a:prstGeom>
          <a:noFill/>
        </p:spPr>
        <p:txBody>
          <a:bodyPr wrap="none" rtlCol="0">
            <a:spAutoFit/>
          </a:bodyPr>
          <a:lstStyle/>
          <a:p>
            <a:r>
              <a:rPr lang="en-US" sz="800" dirty="0" smtClean="0">
                <a:solidFill>
                  <a:schemeClr val="tx1"/>
                </a:solidFill>
              </a:rPr>
              <a:t>FG</a:t>
            </a:r>
            <a:endParaRPr lang="en-US" sz="800" dirty="0">
              <a:solidFill>
                <a:schemeClr val="tx1"/>
              </a:solidFill>
            </a:endParaRPr>
          </a:p>
        </p:txBody>
      </p:sp>
      <p:sp>
        <p:nvSpPr>
          <p:cNvPr id="63" name="TextBox 62"/>
          <p:cNvSpPr txBox="1"/>
          <p:nvPr/>
        </p:nvSpPr>
        <p:spPr>
          <a:xfrm>
            <a:off x="6914945" y="2156473"/>
            <a:ext cx="295274" cy="215444"/>
          </a:xfrm>
          <a:prstGeom prst="rect">
            <a:avLst/>
          </a:prstGeom>
          <a:noFill/>
        </p:spPr>
        <p:txBody>
          <a:bodyPr wrap="none" rtlCol="0">
            <a:spAutoFit/>
          </a:bodyPr>
          <a:lstStyle/>
          <a:p>
            <a:r>
              <a:rPr lang="en-US" sz="800" dirty="0" smtClean="0">
                <a:solidFill>
                  <a:schemeClr val="tx1"/>
                </a:solidFill>
              </a:rPr>
              <a:t>FG</a:t>
            </a:r>
            <a:endParaRPr lang="en-US" sz="800" dirty="0">
              <a:solidFill>
                <a:schemeClr val="tx1"/>
              </a:solidFill>
            </a:endParaRPr>
          </a:p>
        </p:txBody>
      </p:sp>
      <p:sp>
        <p:nvSpPr>
          <p:cNvPr id="64" name="TextBox 63"/>
          <p:cNvSpPr txBox="1"/>
          <p:nvPr/>
        </p:nvSpPr>
        <p:spPr>
          <a:xfrm>
            <a:off x="2646633" y="2341114"/>
            <a:ext cx="239168" cy="215444"/>
          </a:xfrm>
          <a:prstGeom prst="rect">
            <a:avLst/>
          </a:prstGeom>
          <a:noFill/>
        </p:spPr>
        <p:txBody>
          <a:bodyPr wrap="none" rtlCol="0">
            <a:spAutoFit/>
          </a:bodyPr>
          <a:lstStyle/>
          <a:p>
            <a:r>
              <a:rPr lang="en-US" sz="800" dirty="0" smtClean="0">
                <a:solidFill>
                  <a:schemeClr val="tx1"/>
                </a:solidFill>
              </a:rPr>
              <a:t>C</a:t>
            </a:r>
            <a:endParaRPr lang="en-US" sz="800" dirty="0">
              <a:solidFill>
                <a:schemeClr val="tx1"/>
              </a:solidFill>
            </a:endParaRPr>
          </a:p>
        </p:txBody>
      </p:sp>
      <p:sp>
        <p:nvSpPr>
          <p:cNvPr id="65" name="TextBox 64"/>
          <p:cNvSpPr txBox="1"/>
          <p:nvPr/>
        </p:nvSpPr>
        <p:spPr>
          <a:xfrm>
            <a:off x="2741024" y="4007989"/>
            <a:ext cx="239168" cy="215444"/>
          </a:xfrm>
          <a:prstGeom prst="rect">
            <a:avLst/>
          </a:prstGeom>
          <a:noFill/>
        </p:spPr>
        <p:txBody>
          <a:bodyPr wrap="none" rtlCol="0">
            <a:spAutoFit/>
          </a:bodyPr>
          <a:lstStyle/>
          <a:p>
            <a:r>
              <a:rPr lang="en-US" sz="800" dirty="0" smtClean="0">
                <a:solidFill>
                  <a:schemeClr val="tx1"/>
                </a:solidFill>
              </a:rPr>
              <a:t>C</a:t>
            </a:r>
            <a:endParaRPr lang="en-US" sz="800" dirty="0">
              <a:solidFill>
                <a:schemeClr val="tx1"/>
              </a:solidFill>
            </a:endParaRPr>
          </a:p>
        </p:txBody>
      </p:sp>
      <p:sp>
        <p:nvSpPr>
          <p:cNvPr id="66" name="TextBox 65"/>
          <p:cNvSpPr txBox="1"/>
          <p:nvPr/>
        </p:nvSpPr>
        <p:spPr>
          <a:xfrm>
            <a:off x="7081110" y="3998464"/>
            <a:ext cx="239168" cy="215444"/>
          </a:xfrm>
          <a:prstGeom prst="rect">
            <a:avLst/>
          </a:prstGeom>
          <a:noFill/>
        </p:spPr>
        <p:txBody>
          <a:bodyPr wrap="none" rtlCol="0">
            <a:spAutoFit/>
          </a:bodyPr>
          <a:lstStyle/>
          <a:p>
            <a:r>
              <a:rPr lang="en-US" sz="800" dirty="0" smtClean="0">
                <a:solidFill>
                  <a:schemeClr val="tx1"/>
                </a:solidFill>
              </a:rPr>
              <a:t>C</a:t>
            </a:r>
            <a:endParaRPr lang="en-US" sz="800" dirty="0">
              <a:solidFill>
                <a:schemeClr val="tx1"/>
              </a:solidFill>
            </a:endParaRPr>
          </a:p>
        </p:txBody>
      </p:sp>
    </p:spTree>
    <p:extLst>
      <p:ext uri="{BB962C8B-B14F-4D97-AF65-F5344CB8AC3E}">
        <p14:creationId xmlns:p14="http://schemas.microsoft.com/office/powerpoint/2010/main" val="2507743008"/>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r>
              <a:rPr lang="en-US" smtClean="0"/>
              <a:t> - </a:t>
            </a:r>
            <a:fld id="{45F5BCA6-64CF-432B-B6E7-A7F57C5C42C7}" type="slidenum">
              <a:rPr lang="en-US" smtClean="0"/>
              <a:pPr/>
              <a:t>31</a:t>
            </a:fld>
            <a:r>
              <a:rPr lang="en-US" smtClean="0"/>
              <a:t> -</a:t>
            </a:r>
            <a:endParaRPr lang="en-US"/>
          </a:p>
        </p:txBody>
      </p:sp>
      <p:grpSp>
        <p:nvGrpSpPr>
          <p:cNvPr id="28" name="Group 27"/>
          <p:cNvGrpSpPr/>
          <p:nvPr/>
        </p:nvGrpSpPr>
        <p:grpSpPr>
          <a:xfrm>
            <a:off x="4466429" y="3501832"/>
            <a:ext cx="4152900" cy="1663952"/>
            <a:chOff x="51798" y="1178702"/>
            <a:chExt cx="4152900" cy="1663952"/>
          </a:xfrm>
        </p:grpSpPr>
        <p:graphicFrame>
          <p:nvGraphicFramePr>
            <p:cNvPr id="30" name="Chart 29"/>
            <p:cNvGraphicFramePr/>
            <p:nvPr>
              <p:extLst>
                <p:ext uri="{D42A27DB-BD31-4B8C-83A1-F6EECF244321}">
                  <p14:modId xmlns:p14="http://schemas.microsoft.com/office/powerpoint/2010/main" val="1515534605"/>
                </p:ext>
              </p:extLst>
            </p:nvPr>
          </p:nvGraphicFramePr>
          <p:xfrm>
            <a:off x="51798" y="1325006"/>
            <a:ext cx="4152900" cy="1517648"/>
          </p:xfrm>
          <a:graphic>
            <a:graphicData uri="http://schemas.openxmlformats.org/drawingml/2006/chart">
              <c:chart xmlns:c="http://schemas.openxmlformats.org/drawingml/2006/chart" xmlns:r="http://schemas.openxmlformats.org/officeDocument/2006/relationships" r:id="rId2"/>
            </a:graphicData>
          </a:graphic>
        </p:graphicFrame>
        <p:sp>
          <p:nvSpPr>
            <p:cNvPr id="31" name="TextBox 30"/>
            <p:cNvSpPr txBox="1"/>
            <p:nvPr/>
          </p:nvSpPr>
          <p:spPr>
            <a:xfrm>
              <a:off x="2101031" y="1178702"/>
              <a:ext cx="1847850" cy="276999"/>
            </a:xfrm>
            <a:prstGeom prst="rect">
              <a:avLst/>
            </a:prstGeom>
            <a:noFill/>
          </p:spPr>
          <p:txBody>
            <a:bodyPr wrap="square" rtlCol="0">
              <a:spAutoFit/>
            </a:bodyPr>
            <a:lstStyle/>
            <a:p>
              <a:r>
                <a:rPr lang="en-US" sz="1200" b="1" dirty="0" smtClean="0">
                  <a:solidFill>
                    <a:schemeClr val="tx1"/>
                  </a:solidFill>
                  <a:latin typeface="Arial" panose="020B0604020202020204" pitchFamily="34" charset="0"/>
                  <a:cs typeface="Arial" panose="020B0604020202020204" pitchFamily="34" charset="0"/>
                </a:rPr>
                <a:t>Japan (I)</a:t>
              </a:r>
              <a:endParaRPr lang="en-US" sz="1200" b="1" dirty="0">
                <a:solidFill>
                  <a:schemeClr val="tx1"/>
                </a:solidFill>
                <a:latin typeface="Arial" panose="020B0604020202020204" pitchFamily="34" charset="0"/>
                <a:cs typeface="Arial" panose="020B0604020202020204" pitchFamily="34" charset="0"/>
              </a:endParaRPr>
            </a:p>
          </p:txBody>
        </p:sp>
      </p:grpSp>
      <p:grpSp>
        <p:nvGrpSpPr>
          <p:cNvPr id="14" name="Group 13"/>
          <p:cNvGrpSpPr/>
          <p:nvPr/>
        </p:nvGrpSpPr>
        <p:grpSpPr>
          <a:xfrm>
            <a:off x="1574252" y="1621941"/>
            <a:ext cx="2140458" cy="292608"/>
            <a:chOff x="1574252" y="1140602"/>
            <a:chExt cx="2140458" cy="292608"/>
          </a:xfrm>
        </p:grpSpPr>
        <p:sp>
          <p:nvSpPr>
            <p:cNvPr id="6" name="TextBox 5"/>
            <p:cNvSpPr txBox="1"/>
            <p:nvPr/>
          </p:nvSpPr>
          <p:spPr>
            <a:xfrm>
              <a:off x="1866860" y="1140602"/>
              <a:ext cx="1847850" cy="276999"/>
            </a:xfrm>
            <a:prstGeom prst="rect">
              <a:avLst/>
            </a:prstGeom>
            <a:noFill/>
          </p:spPr>
          <p:txBody>
            <a:bodyPr wrap="square" rtlCol="0">
              <a:spAutoFit/>
            </a:bodyPr>
            <a:lstStyle/>
            <a:p>
              <a:r>
                <a:rPr lang="en-US" sz="1200" b="1" dirty="0" smtClean="0">
                  <a:solidFill>
                    <a:schemeClr val="tx1"/>
                  </a:solidFill>
                  <a:latin typeface="Arial" panose="020B0604020202020204" pitchFamily="34" charset="0"/>
                  <a:cs typeface="Arial" panose="020B0604020202020204" pitchFamily="34" charset="0"/>
                </a:rPr>
                <a:t>Netherlands (F)</a:t>
              </a:r>
              <a:endParaRPr lang="en-US" sz="1200" b="1" dirty="0">
                <a:solidFill>
                  <a:schemeClr val="tx1"/>
                </a:solidFill>
                <a:latin typeface="Arial" panose="020B0604020202020204" pitchFamily="34" charset="0"/>
                <a:cs typeface="Arial" panose="020B0604020202020204" pitchFamily="34" charset="0"/>
              </a:endParaRPr>
            </a:p>
          </p:txBody>
        </p:sp>
        <p:pic>
          <p:nvPicPr>
            <p:cNvPr id="10" name="Picture 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574252" y="1140602"/>
              <a:ext cx="292608" cy="292608"/>
            </a:xfrm>
            <a:prstGeom prst="rect">
              <a:avLst/>
            </a:prstGeom>
          </p:spPr>
        </p:pic>
      </p:grpSp>
      <p:grpSp>
        <p:nvGrpSpPr>
          <p:cNvPr id="20" name="Group 19"/>
          <p:cNvGrpSpPr/>
          <p:nvPr/>
        </p:nvGrpSpPr>
        <p:grpSpPr>
          <a:xfrm>
            <a:off x="4837200" y="1621941"/>
            <a:ext cx="4282936" cy="1678798"/>
            <a:chOff x="209551" y="2843474"/>
            <a:chExt cx="4282936" cy="1678798"/>
          </a:xfrm>
        </p:grpSpPr>
        <p:grpSp>
          <p:nvGrpSpPr>
            <p:cNvPr id="8" name="Group 7"/>
            <p:cNvGrpSpPr/>
            <p:nvPr/>
          </p:nvGrpSpPr>
          <p:grpSpPr>
            <a:xfrm>
              <a:off x="209551" y="2843474"/>
              <a:ext cx="4282936" cy="1678798"/>
              <a:chOff x="171451" y="1178702"/>
              <a:chExt cx="4282936" cy="1678798"/>
            </a:xfrm>
          </p:grpSpPr>
          <p:graphicFrame>
            <p:nvGraphicFramePr>
              <p:cNvPr id="9" name="Chart 8"/>
              <p:cNvGraphicFramePr/>
              <p:nvPr>
                <p:extLst>
                  <p:ext uri="{D42A27DB-BD31-4B8C-83A1-F6EECF244321}">
                    <p14:modId xmlns:p14="http://schemas.microsoft.com/office/powerpoint/2010/main" val="2518136600"/>
                  </p:ext>
                </p:extLst>
              </p:nvPr>
            </p:nvGraphicFramePr>
            <p:xfrm>
              <a:off x="171451" y="1339852"/>
              <a:ext cx="4282936" cy="1517648"/>
            </p:xfrm>
            <a:graphic>
              <a:graphicData uri="http://schemas.openxmlformats.org/drawingml/2006/chart">
                <c:chart xmlns:c="http://schemas.openxmlformats.org/drawingml/2006/chart" xmlns:r="http://schemas.openxmlformats.org/officeDocument/2006/relationships" r:id="rId4"/>
              </a:graphicData>
            </a:graphic>
          </p:graphicFrame>
          <p:sp>
            <p:nvSpPr>
              <p:cNvPr id="11" name="TextBox 10"/>
              <p:cNvSpPr txBox="1"/>
              <p:nvPr/>
            </p:nvSpPr>
            <p:spPr>
              <a:xfrm>
                <a:off x="1866860" y="1178702"/>
                <a:ext cx="1847850" cy="276999"/>
              </a:xfrm>
              <a:prstGeom prst="rect">
                <a:avLst/>
              </a:prstGeom>
              <a:noFill/>
            </p:spPr>
            <p:txBody>
              <a:bodyPr wrap="square" rtlCol="0">
                <a:spAutoFit/>
              </a:bodyPr>
              <a:lstStyle/>
              <a:p>
                <a:r>
                  <a:rPr lang="en-US" sz="1200" b="1" dirty="0" smtClean="0">
                    <a:solidFill>
                      <a:schemeClr val="tx1"/>
                    </a:solidFill>
                    <a:latin typeface="Arial" panose="020B0604020202020204" pitchFamily="34" charset="0"/>
                    <a:cs typeface="Arial" panose="020B0604020202020204" pitchFamily="34" charset="0"/>
                  </a:rPr>
                  <a:t>Australia (H)</a:t>
                </a:r>
                <a:endParaRPr lang="en-US" sz="1200" b="1" dirty="0">
                  <a:solidFill>
                    <a:schemeClr val="tx1"/>
                  </a:solidFill>
                  <a:latin typeface="Arial" panose="020B0604020202020204" pitchFamily="34" charset="0"/>
                  <a:cs typeface="Arial" panose="020B0604020202020204" pitchFamily="34" charset="0"/>
                </a:endParaRPr>
              </a:p>
            </p:txBody>
          </p:sp>
        </p:grpSp>
        <p:pic>
          <p:nvPicPr>
            <p:cNvPr id="16" name="Picture 15"/>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622622" y="2843474"/>
              <a:ext cx="292608" cy="292608"/>
            </a:xfrm>
            <a:prstGeom prst="rect">
              <a:avLst/>
            </a:prstGeom>
          </p:spPr>
        </p:pic>
      </p:grpSp>
      <p:grpSp>
        <p:nvGrpSpPr>
          <p:cNvPr id="29" name="Group 28"/>
          <p:cNvGrpSpPr/>
          <p:nvPr/>
        </p:nvGrpSpPr>
        <p:grpSpPr>
          <a:xfrm>
            <a:off x="233322" y="3491709"/>
            <a:ext cx="4152900" cy="1686603"/>
            <a:chOff x="233322" y="3491709"/>
            <a:chExt cx="4152900" cy="1686603"/>
          </a:xfrm>
        </p:grpSpPr>
        <p:grpSp>
          <p:nvGrpSpPr>
            <p:cNvPr id="15" name="Group 14"/>
            <p:cNvGrpSpPr/>
            <p:nvPr/>
          </p:nvGrpSpPr>
          <p:grpSpPr>
            <a:xfrm>
              <a:off x="233322" y="3499514"/>
              <a:ext cx="4152900" cy="1678798"/>
              <a:chOff x="171451" y="1178702"/>
              <a:chExt cx="4152900" cy="1678798"/>
            </a:xfrm>
          </p:grpSpPr>
          <p:graphicFrame>
            <p:nvGraphicFramePr>
              <p:cNvPr id="17" name="Chart 16"/>
              <p:cNvGraphicFramePr/>
              <p:nvPr>
                <p:extLst>
                  <p:ext uri="{D42A27DB-BD31-4B8C-83A1-F6EECF244321}">
                    <p14:modId xmlns:p14="http://schemas.microsoft.com/office/powerpoint/2010/main" val="3214924743"/>
                  </p:ext>
                </p:extLst>
              </p:nvPr>
            </p:nvGraphicFramePr>
            <p:xfrm>
              <a:off x="171451" y="1339852"/>
              <a:ext cx="4152900" cy="1517648"/>
            </p:xfrm>
            <a:graphic>
              <a:graphicData uri="http://schemas.openxmlformats.org/drawingml/2006/chart">
                <c:chart xmlns:c="http://schemas.openxmlformats.org/drawingml/2006/chart" xmlns:r="http://schemas.openxmlformats.org/officeDocument/2006/relationships" r:id="rId6"/>
              </a:graphicData>
            </a:graphic>
          </p:graphicFrame>
          <p:sp>
            <p:nvSpPr>
              <p:cNvPr id="18" name="TextBox 17"/>
              <p:cNvSpPr txBox="1"/>
              <p:nvPr/>
            </p:nvSpPr>
            <p:spPr>
              <a:xfrm>
                <a:off x="1866860" y="1178702"/>
                <a:ext cx="1847850" cy="276999"/>
              </a:xfrm>
              <a:prstGeom prst="rect">
                <a:avLst/>
              </a:prstGeom>
              <a:noFill/>
            </p:spPr>
            <p:txBody>
              <a:bodyPr wrap="square" rtlCol="0">
                <a:spAutoFit/>
              </a:bodyPr>
              <a:lstStyle/>
              <a:p>
                <a:r>
                  <a:rPr lang="en-US" sz="1200" b="1" dirty="0" smtClean="0">
                    <a:solidFill>
                      <a:schemeClr val="tx1"/>
                    </a:solidFill>
                    <a:latin typeface="Arial" panose="020B0604020202020204" pitchFamily="34" charset="0"/>
                    <a:cs typeface="Arial" panose="020B0604020202020204" pitchFamily="34" charset="0"/>
                  </a:rPr>
                  <a:t>Thailand (G)</a:t>
                </a:r>
                <a:endParaRPr lang="en-US" sz="1200" b="1" dirty="0">
                  <a:solidFill>
                    <a:schemeClr val="tx1"/>
                  </a:solidFill>
                  <a:latin typeface="Arial" panose="020B0604020202020204" pitchFamily="34" charset="0"/>
                  <a:cs typeface="Arial" panose="020B0604020202020204" pitchFamily="34" charset="0"/>
                </a:endParaRPr>
              </a:p>
            </p:txBody>
          </p:sp>
        </p:grpSp>
        <p:pic>
          <p:nvPicPr>
            <p:cNvPr id="27" name="Picture 26"/>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636123" y="3491709"/>
              <a:ext cx="292608" cy="292608"/>
            </a:xfrm>
            <a:prstGeom prst="rect">
              <a:avLst/>
            </a:prstGeom>
          </p:spPr>
        </p:pic>
      </p:grpSp>
      <p:pic>
        <p:nvPicPr>
          <p:cNvPr id="34" name="Picture 33"/>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6272352" y="3486223"/>
            <a:ext cx="292608" cy="292608"/>
          </a:xfrm>
          <a:prstGeom prst="rect">
            <a:avLst/>
          </a:prstGeom>
        </p:spPr>
      </p:pic>
      <p:sp>
        <p:nvSpPr>
          <p:cNvPr id="35" name="Rectangle 34"/>
          <p:cNvSpPr/>
          <p:nvPr/>
        </p:nvSpPr>
        <p:spPr bwMode="auto">
          <a:xfrm>
            <a:off x="4454330" y="5384041"/>
            <a:ext cx="165386" cy="150053"/>
          </a:xfrm>
          <a:prstGeom prst="rect">
            <a:avLst/>
          </a:prstGeom>
          <a:solidFill>
            <a:srgbClr val="002A7E"/>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36" name="Rectangle 35"/>
          <p:cNvSpPr/>
          <p:nvPr/>
        </p:nvSpPr>
        <p:spPr bwMode="auto">
          <a:xfrm>
            <a:off x="4454330" y="5611467"/>
            <a:ext cx="165386" cy="150053"/>
          </a:xfrm>
          <a:prstGeom prst="rect">
            <a:avLst/>
          </a:prstGeom>
          <a:solidFill>
            <a:srgbClr val="C00000"/>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46" name="TextBox 45"/>
          <p:cNvSpPr txBox="1"/>
          <p:nvPr/>
        </p:nvSpPr>
        <p:spPr>
          <a:xfrm>
            <a:off x="4576778" y="5303391"/>
            <a:ext cx="1860605"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Actual DVT Symptom</a:t>
            </a:r>
            <a:endParaRPr lang="en-US" sz="1200" dirty="0">
              <a:solidFill>
                <a:schemeClr val="tx1"/>
              </a:solidFill>
              <a:latin typeface="Arial" panose="020B0604020202020204" pitchFamily="34" charset="0"/>
              <a:cs typeface="Arial" panose="020B0604020202020204" pitchFamily="34" charset="0"/>
            </a:endParaRPr>
          </a:p>
        </p:txBody>
      </p:sp>
      <p:sp>
        <p:nvSpPr>
          <p:cNvPr id="47" name="TextBox 46"/>
          <p:cNvSpPr txBox="1"/>
          <p:nvPr/>
        </p:nvSpPr>
        <p:spPr>
          <a:xfrm>
            <a:off x="4587912" y="5549996"/>
            <a:ext cx="1860605"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Incorrect DVT Symptom</a:t>
            </a:r>
            <a:endParaRPr lang="en-US" sz="1200" dirty="0">
              <a:solidFill>
                <a:schemeClr val="tx1"/>
              </a:solidFill>
              <a:latin typeface="Arial" panose="020B0604020202020204" pitchFamily="34" charset="0"/>
              <a:cs typeface="Arial" panose="020B0604020202020204" pitchFamily="34" charset="0"/>
            </a:endParaRPr>
          </a:p>
        </p:txBody>
      </p:sp>
      <p:sp>
        <p:nvSpPr>
          <p:cNvPr id="48" name="Rectangle 47"/>
          <p:cNvSpPr/>
          <p:nvPr/>
        </p:nvSpPr>
        <p:spPr bwMode="auto">
          <a:xfrm>
            <a:off x="4455661" y="5851328"/>
            <a:ext cx="165386" cy="150053"/>
          </a:xfrm>
          <a:prstGeom prst="rect">
            <a:avLst/>
          </a:prstGeom>
          <a:solidFill>
            <a:schemeClr val="tx1">
              <a:lumMod val="65000"/>
              <a:lumOff val="35000"/>
            </a:schemeClr>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49" name="TextBox 48"/>
          <p:cNvSpPr txBox="1"/>
          <p:nvPr/>
        </p:nvSpPr>
        <p:spPr>
          <a:xfrm>
            <a:off x="4589243" y="5789857"/>
            <a:ext cx="1860605"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Other/None/Not Sure</a:t>
            </a:r>
            <a:endParaRPr lang="en-US" sz="1200" dirty="0">
              <a:solidFill>
                <a:schemeClr val="tx1"/>
              </a:solidFill>
              <a:latin typeface="Arial" panose="020B0604020202020204" pitchFamily="34" charset="0"/>
              <a:cs typeface="Arial" panose="020B0604020202020204" pitchFamily="34" charset="0"/>
            </a:endParaRPr>
          </a:p>
        </p:txBody>
      </p:sp>
      <p:sp>
        <p:nvSpPr>
          <p:cNvPr id="51" name="Rectangle 50"/>
          <p:cNvSpPr/>
          <p:nvPr/>
        </p:nvSpPr>
        <p:spPr>
          <a:xfrm>
            <a:off x="83490" y="6409630"/>
            <a:ext cx="7366882" cy="338554"/>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Respondents aware of symptoms at Q4.</a:t>
            </a:r>
          </a:p>
          <a:p>
            <a:r>
              <a:rPr lang="en-US" sz="800" dirty="0" smtClean="0">
                <a:solidFill>
                  <a:schemeClr val="tx1"/>
                </a:solidFill>
                <a:latin typeface="Arial" panose="020B0604020202020204" pitchFamily="34" charset="0"/>
                <a:cs typeface="Arial" panose="020B0604020202020204" pitchFamily="34" charset="0"/>
              </a:rPr>
              <a:t>Q5</a:t>
            </a:r>
            <a:r>
              <a:rPr lang="en-US" sz="800" dirty="0">
                <a:solidFill>
                  <a:schemeClr val="tx1"/>
                </a:solidFill>
                <a:latin typeface="Arial" panose="020B0604020202020204" pitchFamily="34" charset="0"/>
                <a:cs typeface="Arial" panose="020B0604020202020204" pitchFamily="34" charset="0"/>
              </a:rPr>
              <a:t>. Please indicate the signs or symptoms of a blood clot in your leg (also known as deep vein thrombosis). (select all that apply) </a:t>
            </a:r>
          </a:p>
        </p:txBody>
      </p:sp>
      <p:sp>
        <p:nvSpPr>
          <p:cNvPr id="32" name="TextBox 31"/>
          <p:cNvSpPr txBox="1"/>
          <p:nvPr/>
        </p:nvSpPr>
        <p:spPr>
          <a:xfrm>
            <a:off x="1655191" y="933665"/>
            <a:ext cx="6008018" cy="338554"/>
          </a:xfrm>
          <a:prstGeom prst="rect">
            <a:avLst/>
          </a:prstGeom>
          <a:noFill/>
        </p:spPr>
        <p:txBody>
          <a:bodyPr wrap="square" rtlCol="0">
            <a:spAutoFit/>
          </a:bodyPr>
          <a:lstStyle/>
          <a:p>
            <a:pPr algn="ctr"/>
            <a:r>
              <a:rPr lang="en-US" sz="1600" i="1" dirty="0" smtClean="0">
                <a:solidFill>
                  <a:schemeClr val="tx1"/>
                </a:solidFill>
                <a:latin typeface="Arial" panose="020B0604020202020204" pitchFamily="34" charset="0"/>
                <a:cs typeface="Arial" panose="020B0604020202020204" pitchFamily="34" charset="0"/>
              </a:rPr>
              <a:t>Among Adults 18+ Claiming to Know What DVT Feels Like</a:t>
            </a:r>
            <a:endParaRPr lang="en-US" sz="1400" i="1" dirty="0">
              <a:solidFill>
                <a:schemeClr val="tx1"/>
              </a:solidFill>
              <a:latin typeface="Arial" panose="020B0604020202020204" pitchFamily="34" charset="0"/>
              <a:cs typeface="Arial" panose="020B0604020202020204" pitchFamily="34" charset="0"/>
            </a:endParaRPr>
          </a:p>
        </p:txBody>
      </p:sp>
      <p:sp>
        <p:nvSpPr>
          <p:cNvPr id="33" name="Title 1"/>
          <p:cNvSpPr txBox="1">
            <a:spLocks/>
          </p:cNvSpPr>
          <p:nvPr/>
        </p:nvSpPr>
        <p:spPr>
          <a:xfrm>
            <a:off x="139147" y="139465"/>
            <a:ext cx="893329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pPr algn="ctr"/>
            <a:r>
              <a:rPr lang="en-US" sz="2800" kern="0" dirty="0" smtClean="0"/>
              <a:t>Perceived Symptoms of Deep Vein Thrombosis</a:t>
            </a:r>
            <a:endParaRPr lang="en-US" sz="2800" kern="0" dirty="0"/>
          </a:p>
        </p:txBody>
      </p:sp>
      <p:graphicFrame>
        <p:nvGraphicFramePr>
          <p:cNvPr id="38" name="Chart 37"/>
          <p:cNvGraphicFramePr/>
          <p:nvPr>
            <p:extLst>
              <p:ext uri="{D42A27DB-BD31-4B8C-83A1-F6EECF244321}">
                <p14:modId xmlns:p14="http://schemas.microsoft.com/office/powerpoint/2010/main" val="3401848308"/>
              </p:ext>
            </p:extLst>
          </p:nvPr>
        </p:nvGraphicFramePr>
        <p:xfrm>
          <a:off x="254087" y="1827704"/>
          <a:ext cx="4282936" cy="1517648"/>
        </p:xfrm>
        <a:graphic>
          <a:graphicData uri="http://schemas.openxmlformats.org/drawingml/2006/chart">
            <c:chart xmlns:c="http://schemas.openxmlformats.org/drawingml/2006/chart" xmlns:r="http://schemas.openxmlformats.org/officeDocument/2006/relationships" r:id="rId9"/>
          </a:graphicData>
        </a:graphic>
      </p:graphicFrame>
      <p:sp>
        <p:nvSpPr>
          <p:cNvPr id="39" name="TextBox 38"/>
          <p:cNvSpPr txBox="1"/>
          <p:nvPr/>
        </p:nvSpPr>
        <p:spPr>
          <a:xfrm>
            <a:off x="4050201" y="1927515"/>
            <a:ext cx="274434" cy="215444"/>
          </a:xfrm>
          <a:prstGeom prst="rect">
            <a:avLst/>
          </a:prstGeom>
          <a:noFill/>
        </p:spPr>
        <p:txBody>
          <a:bodyPr wrap="none" rtlCol="0">
            <a:spAutoFit/>
          </a:bodyPr>
          <a:lstStyle/>
          <a:p>
            <a:r>
              <a:rPr lang="en-US" sz="800" dirty="0" smtClean="0">
                <a:solidFill>
                  <a:schemeClr val="tx1"/>
                </a:solidFill>
              </a:rPr>
              <a:t>GI</a:t>
            </a:r>
            <a:endParaRPr lang="en-US" sz="800" dirty="0">
              <a:solidFill>
                <a:schemeClr val="tx1"/>
              </a:solidFill>
            </a:endParaRPr>
          </a:p>
        </p:txBody>
      </p:sp>
      <p:sp>
        <p:nvSpPr>
          <p:cNvPr id="40" name="TextBox 39"/>
          <p:cNvSpPr txBox="1"/>
          <p:nvPr/>
        </p:nvSpPr>
        <p:spPr>
          <a:xfrm>
            <a:off x="8524715" y="1854780"/>
            <a:ext cx="274434" cy="215444"/>
          </a:xfrm>
          <a:prstGeom prst="rect">
            <a:avLst/>
          </a:prstGeom>
          <a:noFill/>
        </p:spPr>
        <p:txBody>
          <a:bodyPr wrap="none" rtlCol="0">
            <a:spAutoFit/>
          </a:bodyPr>
          <a:lstStyle/>
          <a:p>
            <a:r>
              <a:rPr lang="en-US" sz="800" dirty="0" smtClean="0">
                <a:solidFill>
                  <a:schemeClr val="tx1"/>
                </a:solidFill>
              </a:rPr>
              <a:t>GI</a:t>
            </a:r>
            <a:endParaRPr lang="en-US" sz="800" dirty="0">
              <a:solidFill>
                <a:schemeClr val="tx1"/>
              </a:solidFill>
            </a:endParaRPr>
          </a:p>
        </p:txBody>
      </p:sp>
      <p:sp>
        <p:nvSpPr>
          <p:cNvPr id="41" name="TextBox 40"/>
          <p:cNvSpPr txBox="1"/>
          <p:nvPr/>
        </p:nvSpPr>
        <p:spPr>
          <a:xfrm>
            <a:off x="4346666" y="2054287"/>
            <a:ext cx="385042" cy="215444"/>
          </a:xfrm>
          <a:prstGeom prst="rect">
            <a:avLst/>
          </a:prstGeom>
          <a:noFill/>
        </p:spPr>
        <p:txBody>
          <a:bodyPr wrap="none" rtlCol="0">
            <a:spAutoFit/>
          </a:bodyPr>
          <a:lstStyle/>
          <a:p>
            <a:r>
              <a:rPr lang="en-US" sz="800" dirty="0" smtClean="0">
                <a:solidFill>
                  <a:schemeClr val="tx1"/>
                </a:solidFill>
              </a:rPr>
              <a:t>BCGI</a:t>
            </a:r>
            <a:endParaRPr lang="en-US" sz="800" dirty="0">
              <a:solidFill>
                <a:schemeClr val="tx1"/>
              </a:solidFill>
            </a:endParaRPr>
          </a:p>
        </p:txBody>
      </p:sp>
      <p:sp>
        <p:nvSpPr>
          <p:cNvPr id="42" name="TextBox 41"/>
          <p:cNvSpPr txBox="1"/>
          <p:nvPr/>
        </p:nvSpPr>
        <p:spPr>
          <a:xfrm>
            <a:off x="8654253" y="2117849"/>
            <a:ext cx="385042" cy="215444"/>
          </a:xfrm>
          <a:prstGeom prst="rect">
            <a:avLst/>
          </a:prstGeom>
          <a:noFill/>
        </p:spPr>
        <p:txBody>
          <a:bodyPr wrap="none" rtlCol="0">
            <a:spAutoFit/>
          </a:bodyPr>
          <a:lstStyle/>
          <a:p>
            <a:r>
              <a:rPr lang="en-US" sz="800" dirty="0" smtClean="0">
                <a:solidFill>
                  <a:schemeClr val="tx1"/>
                </a:solidFill>
              </a:rPr>
              <a:t>BCGI</a:t>
            </a:r>
            <a:endParaRPr lang="en-US" sz="800" dirty="0">
              <a:solidFill>
                <a:schemeClr val="tx1"/>
              </a:solidFill>
            </a:endParaRPr>
          </a:p>
        </p:txBody>
      </p:sp>
      <p:sp>
        <p:nvSpPr>
          <p:cNvPr id="43" name="TextBox 42"/>
          <p:cNvSpPr txBox="1"/>
          <p:nvPr/>
        </p:nvSpPr>
        <p:spPr>
          <a:xfrm>
            <a:off x="3452449" y="2333293"/>
            <a:ext cx="328936" cy="215444"/>
          </a:xfrm>
          <a:prstGeom prst="rect">
            <a:avLst/>
          </a:prstGeom>
          <a:noFill/>
        </p:spPr>
        <p:txBody>
          <a:bodyPr wrap="none" rtlCol="0">
            <a:spAutoFit/>
          </a:bodyPr>
          <a:lstStyle/>
          <a:p>
            <a:r>
              <a:rPr lang="en-US" sz="800" dirty="0" smtClean="0">
                <a:solidFill>
                  <a:schemeClr val="tx1"/>
                </a:solidFill>
              </a:rPr>
              <a:t>CGI</a:t>
            </a:r>
            <a:endParaRPr lang="en-US" sz="800" dirty="0">
              <a:solidFill>
                <a:schemeClr val="tx1"/>
              </a:solidFill>
            </a:endParaRPr>
          </a:p>
        </p:txBody>
      </p:sp>
      <p:sp>
        <p:nvSpPr>
          <p:cNvPr id="44" name="TextBox 43"/>
          <p:cNvSpPr txBox="1"/>
          <p:nvPr/>
        </p:nvSpPr>
        <p:spPr>
          <a:xfrm>
            <a:off x="7881574" y="2279256"/>
            <a:ext cx="328936" cy="215444"/>
          </a:xfrm>
          <a:prstGeom prst="rect">
            <a:avLst/>
          </a:prstGeom>
          <a:noFill/>
        </p:spPr>
        <p:txBody>
          <a:bodyPr wrap="none" rtlCol="0">
            <a:spAutoFit/>
          </a:bodyPr>
          <a:lstStyle/>
          <a:p>
            <a:r>
              <a:rPr lang="en-US" sz="800" dirty="0" smtClean="0">
                <a:solidFill>
                  <a:schemeClr val="tx1"/>
                </a:solidFill>
              </a:rPr>
              <a:t>CGI</a:t>
            </a:r>
            <a:endParaRPr lang="en-US" sz="800" dirty="0">
              <a:solidFill>
                <a:schemeClr val="tx1"/>
              </a:solidFill>
            </a:endParaRPr>
          </a:p>
        </p:txBody>
      </p:sp>
      <p:sp>
        <p:nvSpPr>
          <p:cNvPr id="45" name="TextBox 44"/>
          <p:cNvSpPr txBox="1"/>
          <p:nvPr/>
        </p:nvSpPr>
        <p:spPr>
          <a:xfrm>
            <a:off x="7285904" y="2443630"/>
            <a:ext cx="344966" cy="215444"/>
          </a:xfrm>
          <a:prstGeom prst="rect">
            <a:avLst/>
          </a:prstGeom>
          <a:noFill/>
        </p:spPr>
        <p:txBody>
          <a:bodyPr wrap="none" rtlCol="0">
            <a:spAutoFit/>
          </a:bodyPr>
          <a:lstStyle/>
          <a:p>
            <a:r>
              <a:rPr lang="en-US" sz="800" dirty="0" smtClean="0">
                <a:solidFill>
                  <a:schemeClr val="tx1"/>
                </a:solidFill>
              </a:rPr>
              <a:t>EFG</a:t>
            </a:r>
            <a:endParaRPr lang="en-US" sz="800" dirty="0">
              <a:solidFill>
                <a:schemeClr val="tx1"/>
              </a:solidFill>
            </a:endParaRPr>
          </a:p>
        </p:txBody>
      </p:sp>
      <p:sp>
        <p:nvSpPr>
          <p:cNvPr id="50" name="TextBox 49"/>
          <p:cNvSpPr txBox="1"/>
          <p:nvPr/>
        </p:nvSpPr>
        <p:spPr>
          <a:xfrm>
            <a:off x="7509378" y="4301005"/>
            <a:ext cx="344966" cy="215444"/>
          </a:xfrm>
          <a:prstGeom prst="rect">
            <a:avLst/>
          </a:prstGeom>
          <a:noFill/>
        </p:spPr>
        <p:txBody>
          <a:bodyPr wrap="none" rtlCol="0">
            <a:spAutoFit/>
          </a:bodyPr>
          <a:lstStyle/>
          <a:p>
            <a:r>
              <a:rPr lang="en-US" sz="800" dirty="0" smtClean="0">
                <a:solidFill>
                  <a:schemeClr val="tx1"/>
                </a:solidFill>
              </a:rPr>
              <a:t>EFG</a:t>
            </a:r>
            <a:endParaRPr lang="en-US" sz="800" dirty="0">
              <a:solidFill>
                <a:schemeClr val="tx1"/>
              </a:solidFill>
            </a:endParaRPr>
          </a:p>
        </p:txBody>
      </p:sp>
      <p:sp>
        <p:nvSpPr>
          <p:cNvPr id="52" name="TextBox 51"/>
          <p:cNvSpPr txBox="1"/>
          <p:nvPr/>
        </p:nvSpPr>
        <p:spPr>
          <a:xfrm>
            <a:off x="3858442" y="4437302"/>
            <a:ext cx="603050" cy="215444"/>
          </a:xfrm>
          <a:prstGeom prst="rect">
            <a:avLst/>
          </a:prstGeom>
          <a:noFill/>
        </p:spPr>
        <p:txBody>
          <a:bodyPr wrap="none" rtlCol="0">
            <a:spAutoFit/>
          </a:bodyPr>
          <a:lstStyle/>
          <a:p>
            <a:r>
              <a:rPr lang="en-US" sz="800" dirty="0">
                <a:solidFill>
                  <a:schemeClr val="tx1"/>
                </a:solidFill>
              </a:rPr>
              <a:t>ABCDEFHI</a:t>
            </a:r>
          </a:p>
        </p:txBody>
      </p:sp>
      <p:sp>
        <p:nvSpPr>
          <p:cNvPr id="53" name="TextBox 52"/>
          <p:cNvSpPr txBox="1"/>
          <p:nvPr/>
        </p:nvSpPr>
        <p:spPr>
          <a:xfrm>
            <a:off x="7522383" y="2567787"/>
            <a:ext cx="348172" cy="215444"/>
          </a:xfrm>
          <a:prstGeom prst="rect">
            <a:avLst/>
          </a:prstGeom>
          <a:noFill/>
        </p:spPr>
        <p:txBody>
          <a:bodyPr wrap="none" rtlCol="0">
            <a:spAutoFit/>
          </a:bodyPr>
          <a:lstStyle/>
          <a:p>
            <a:r>
              <a:rPr lang="en-US" sz="800" dirty="0" smtClean="0">
                <a:solidFill>
                  <a:schemeClr val="tx1"/>
                </a:solidFill>
              </a:rPr>
              <a:t>CDF</a:t>
            </a:r>
            <a:endParaRPr lang="en-US" sz="800" dirty="0">
              <a:solidFill>
                <a:schemeClr val="tx1"/>
              </a:solidFill>
            </a:endParaRPr>
          </a:p>
        </p:txBody>
      </p:sp>
      <p:sp>
        <p:nvSpPr>
          <p:cNvPr id="54" name="TextBox 53"/>
          <p:cNvSpPr txBox="1"/>
          <p:nvPr/>
        </p:nvSpPr>
        <p:spPr>
          <a:xfrm>
            <a:off x="7825835" y="4437302"/>
            <a:ext cx="513282" cy="215444"/>
          </a:xfrm>
          <a:prstGeom prst="rect">
            <a:avLst/>
          </a:prstGeom>
          <a:noFill/>
        </p:spPr>
        <p:txBody>
          <a:bodyPr wrap="none" rtlCol="0">
            <a:spAutoFit/>
          </a:bodyPr>
          <a:lstStyle/>
          <a:p>
            <a:r>
              <a:rPr lang="en-US" sz="800" dirty="0">
                <a:solidFill>
                  <a:schemeClr val="tx1"/>
                </a:solidFill>
              </a:rPr>
              <a:t>ABCDEF</a:t>
            </a:r>
          </a:p>
        </p:txBody>
      </p:sp>
      <p:sp>
        <p:nvSpPr>
          <p:cNvPr id="58" name="TextBox 57"/>
          <p:cNvSpPr txBox="1"/>
          <p:nvPr/>
        </p:nvSpPr>
        <p:spPr>
          <a:xfrm>
            <a:off x="2128474" y="4852670"/>
            <a:ext cx="401072" cy="215444"/>
          </a:xfrm>
          <a:prstGeom prst="rect">
            <a:avLst/>
          </a:prstGeom>
          <a:noFill/>
        </p:spPr>
        <p:txBody>
          <a:bodyPr wrap="none" rtlCol="0">
            <a:spAutoFit/>
          </a:bodyPr>
          <a:lstStyle/>
          <a:p>
            <a:r>
              <a:rPr lang="en-US" sz="800" smtClean="0">
                <a:solidFill>
                  <a:schemeClr val="tx1"/>
                </a:solidFill>
              </a:rPr>
              <a:t>BEFH</a:t>
            </a:r>
            <a:endParaRPr lang="en-US" sz="800" dirty="0">
              <a:solidFill>
                <a:schemeClr val="tx1"/>
              </a:solidFill>
            </a:endParaRPr>
          </a:p>
        </p:txBody>
      </p:sp>
    </p:spTree>
    <p:extLst>
      <p:ext uri="{BB962C8B-B14F-4D97-AF65-F5344CB8AC3E}">
        <p14:creationId xmlns:p14="http://schemas.microsoft.com/office/powerpoint/2010/main" val="2598339503"/>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32</a:t>
            </a:fld>
            <a:r>
              <a:rPr lang="en-US" smtClean="0"/>
              <a:t> -</a:t>
            </a:r>
            <a:endParaRPr lang="en-US"/>
          </a:p>
        </p:txBody>
      </p:sp>
      <p:graphicFrame>
        <p:nvGraphicFramePr>
          <p:cNvPr id="3" name="Chart 2"/>
          <p:cNvGraphicFramePr/>
          <p:nvPr>
            <p:extLst>
              <p:ext uri="{D42A27DB-BD31-4B8C-83A1-F6EECF244321}">
                <p14:modId xmlns:p14="http://schemas.microsoft.com/office/powerpoint/2010/main" val="2199493997"/>
              </p:ext>
            </p:extLst>
          </p:nvPr>
        </p:nvGraphicFramePr>
        <p:xfrm>
          <a:off x="-38988" y="2276882"/>
          <a:ext cx="9141024" cy="2939682"/>
        </p:xfrm>
        <a:graphic>
          <a:graphicData uri="http://schemas.openxmlformats.org/drawingml/2006/chart">
            <c:chart xmlns:c="http://schemas.openxmlformats.org/drawingml/2006/chart" xmlns:r="http://schemas.openxmlformats.org/officeDocument/2006/relationships" r:id="rId2"/>
          </a:graphicData>
        </a:graphic>
      </p:graphicFrame>
      <p:pic>
        <p:nvPicPr>
          <p:cNvPr id="4" name="Picture 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522056" y="4417116"/>
            <a:ext cx="274320" cy="274320"/>
          </a:xfrm>
          <a:prstGeom prst="rect">
            <a:avLst/>
          </a:prstGeom>
        </p:spPr>
      </p:pic>
      <p:pic>
        <p:nvPicPr>
          <p:cNvPr id="5" name="Picture 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403439" y="4413474"/>
            <a:ext cx="274320" cy="274320"/>
          </a:xfrm>
          <a:prstGeom prst="rect">
            <a:avLst/>
          </a:prstGeom>
        </p:spPr>
      </p:pic>
      <p:pic>
        <p:nvPicPr>
          <p:cNvPr id="6" name="Picture 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512174" y="4417116"/>
            <a:ext cx="274320" cy="274320"/>
          </a:xfrm>
          <a:prstGeom prst="rect">
            <a:avLst/>
          </a:prstGeom>
        </p:spPr>
      </p:pic>
      <p:pic>
        <p:nvPicPr>
          <p:cNvPr id="7" name="Picture 6"/>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397745" y="4417116"/>
            <a:ext cx="274320" cy="274320"/>
          </a:xfrm>
          <a:prstGeom prst="rect">
            <a:avLst/>
          </a:prstGeom>
        </p:spPr>
      </p:pic>
      <p:pic>
        <p:nvPicPr>
          <p:cNvPr id="8" name="Picture 7"/>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367411" y="4413474"/>
            <a:ext cx="274320" cy="274320"/>
          </a:xfrm>
          <a:prstGeom prst="rect">
            <a:avLst/>
          </a:prstGeom>
        </p:spPr>
      </p:pic>
      <p:pic>
        <p:nvPicPr>
          <p:cNvPr id="9" name="Picture 8"/>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6408896" y="4417116"/>
            <a:ext cx="274320" cy="274320"/>
          </a:xfrm>
          <a:prstGeom prst="rect">
            <a:avLst/>
          </a:prstGeom>
        </p:spPr>
      </p:pic>
      <p:pic>
        <p:nvPicPr>
          <p:cNvPr id="10" name="Picture 9"/>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8372722" y="4417116"/>
            <a:ext cx="274320" cy="274320"/>
          </a:xfrm>
          <a:prstGeom prst="rect">
            <a:avLst/>
          </a:prstGeom>
        </p:spPr>
      </p:pic>
      <p:pic>
        <p:nvPicPr>
          <p:cNvPr id="11" name="Picture 10"/>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569562" y="4417116"/>
            <a:ext cx="274320" cy="274320"/>
          </a:xfrm>
          <a:prstGeom prst="rect">
            <a:avLst/>
          </a:prstGeom>
        </p:spPr>
      </p:pic>
      <p:pic>
        <p:nvPicPr>
          <p:cNvPr id="12" name="Picture 11"/>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2487623" y="4415295"/>
            <a:ext cx="274320" cy="274320"/>
          </a:xfrm>
          <a:prstGeom prst="rect">
            <a:avLst/>
          </a:prstGeom>
        </p:spPr>
      </p:pic>
      <p:sp>
        <p:nvSpPr>
          <p:cNvPr id="13" name="TextBox 12"/>
          <p:cNvSpPr txBox="1"/>
          <p:nvPr/>
        </p:nvSpPr>
        <p:spPr>
          <a:xfrm>
            <a:off x="2208747" y="1860604"/>
            <a:ext cx="5295824" cy="584775"/>
          </a:xfrm>
          <a:prstGeom prst="rect">
            <a:avLst/>
          </a:prstGeom>
          <a:noFill/>
        </p:spPr>
        <p:txBody>
          <a:bodyPr wrap="square" rtlCol="0">
            <a:spAutoFit/>
          </a:bodyPr>
          <a:lstStyle/>
          <a:p>
            <a:pPr algn="ctr"/>
            <a:r>
              <a:rPr lang="en-US" sz="1600" i="1" dirty="0" smtClean="0">
                <a:solidFill>
                  <a:schemeClr val="tx1"/>
                </a:solidFill>
                <a:latin typeface="Arial" panose="020B0604020202020204" pitchFamily="34" charset="0"/>
                <a:cs typeface="Arial" panose="020B0604020202020204" pitchFamily="34" charset="0"/>
              </a:rPr>
              <a:t>Proportion of Adults 18+ which Claim to Know </a:t>
            </a:r>
          </a:p>
          <a:p>
            <a:pPr algn="ctr"/>
            <a:r>
              <a:rPr lang="en-US" sz="1600" i="1" dirty="0" smtClean="0">
                <a:solidFill>
                  <a:schemeClr val="tx1"/>
                </a:solidFill>
                <a:latin typeface="Arial" panose="020B0604020202020204" pitchFamily="34" charset="0"/>
                <a:cs typeface="Arial" panose="020B0604020202020204" pitchFamily="34" charset="0"/>
              </a:rPr>
              <a:t>What a PE Would Feel Like</a:t>
            </a:r>
          </a:p>
        </p:txBody>
      </p:sp>
      <p:sp>
        <p:nvSpPr>
          <p:cNvPr id="14" name="Rectangle 13"/>
          <p:cNvSpPr/>
          <p:nvPr/>
        </p:nvSpPr>
        <p:spPr>
          <a:xfrm>
            <a:off x="83490" y="6417581"/>
            <a:ext cx="7033137" cy="338554"/>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Respondents.</a:t>
            </a:r>
          </a:p>
          <a:p>
            <a:r>
              <a:rPr lang="en-US" sz="800" dirty="0" smtClean="0">
                <a:solidFill>
                  <a:schemeClr val="tx1"/>
                </a:solidFill>
                <a:latin typeface="Arial" panose="020B0604020202020204" pitchFamily="34" charset="0"/>
                <a:cs typeface="Arial" panose="020B0604020202020204" pitchFamily="34" charset="0"/>
              </a:rPr>
              <a:t>Q6</a:t>
            </a:r>
            <a:r>
              <a:rPr lang="en-US" sz="800" dirty="0">
                <a:solidFill>
                  <a:schemeClr val="tx1"/>
                </a:solidFill>
                <a:latin typeface="Arial" panose="020B0604020202020204" pitchFamily="34" charset="0"/>
                <a:cs typeface="Arial" panose="020B0604020202020204" pitchFamily="34" charset="0"/>
              </a:rPr>
              <a:t>. Do you know what a blood clot in your lung (also known as pulmonary embolism) would feel like if you had one personally?</a:t>
            </a:r>
          </a:p>
        </p:txBody>
      </p:sp>
      <p:sp>
        <p:nvSpPr>
          <p:cNvPr id="15" name="Title 1"/>
          <p:cNvSpPr txBox="1">
            <a:spLocks/>
          </p:cNvSpPr>
          <p:nvPr/>
        </p:nvSpPr>
        <p:spPr>
          <a:xfrm>
            <a:off x="139147" y="218975"/>
            <a:ext cx="893329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pPr algn="ctr"/>
            <a:r>
              <a:rPr lang="en-US" sz="2800" kern="0" dirty="0" smtClean="0"/>
              <a:t>Knowledge of Pulmonary Embolism Symptoms</a:t>
            </a:r>
            <a:endParaRPr lang="en-US" sz="2800" kern="0" dirty="0"/>
          </a:p>
        </p:txBody>
      </p:sp>
      <p:sp>
        <p:nvSpPr>
          <p:cNvPr id="17" name="TextBox 16"/>
          <p:cNvSpPr txBox="1"/>
          <p:nvPr/>
        </p:nvSpPr>
        <p:spPr>
          <a:xfrm>
            <a:off x="697066" y="3133725"/>
            <a:ext cx="607859" cy="215444"/>
          </a:xfrm>
          <a:prstGeom prst="rect">
            <a:avLst/>
          </a:prstGeom>
          <a:noFill/>
        </p:spPr>
        <p:txBody>
          <a:bodyPr wrap="none" rtlCol="0">
            <a:spAutoFit/>
          </a:bodyPr>
          <a:lstStyle/>
          <a:p>
            <a:r>
              <a:rPr lang="en-US" sz="800" dirty="0" smtClean="0">
                <a:solidFill>
                  <a:schemeClr val="tx1"/>
                </a:solidFill>
              </a:rPr>
              <a:t>BCDEFGHI</a:t>
            </a:r>
            <a:endParaRPr lang="en-US" sz="800" dirty="0">
              <a:solidFill>
                <a:schemeClr val="tx1"/>
              </a:solidFill>
            </a:endParaRPr>
          </a:p>
        </p:txBody>
      </p:sp>
      <p:sp>
        <p:nvSpPr>
          <p:cNvPr id="18" name="TextBox 17"/>
          <p:cNvSpPr txBox="1"/>
          <p:nvPr/>
        </p:nvSpPr>
        <p:spPr>
          <a:xfrm>
            <a:off x="1681719" y="3571875"/>
            <a:ext cx="434734" cy="215444"/>
          </a:xfrm>
          <a:prstGeom prst="rect">
            <a:avLst/>
          </a:prstGeom>
          <a:noFill/>
        </p:spPr>
        <p:txBody>
          <a:bodyPr wrap="none" rtlCol="0">
            <a:spAutoFit/>
          </a:bodyPr>
          <a:lstStyle/>
          <a:p>
            <a:r>
              <a:rPr lang="en-US" sz="800" dirty="0" smtClean="0">
                <a:solidFill>
                  <a:schemeClr val="tx1"/>
                </a:solidFill>
              </a:rPr>
              <a:t>EFGHI</a:t>
            </a:r>
            <a:endParaRPr lang="en-US" sz="800" dirty="0">
              <a:solidFill>
                <a:schemeClr val="tx1"/>
              </a:solidFill>
            </a:endParaRPr>
          </a:p>
        </p:txBody>
      </p:sp>
      <p:sp>
        <p:nvSpPr>
          <p:cNvPr id="19" name="TextBox 18"/>
          <p:cNvSpPr txBox="1"/>
          <p:nvPr/>
        </p:nvSpPr>
        <p:spPr>
          <a:xfrm>
            <a:off x="2672408" y="3590925"/>
            <a:ext cx="338554" cy="215444"/>
          </a:xfrm>
          <a:prstGeom prst="rect">
            <a:avLst/>
          </a:prstGeom>
          <a:noFill/>
        </p:spPr>
        <p:txBody>
          <a:bodyPr wrap="none" rtlCol="0">
            <a:spAutoFit/>
          </a:bodyPr>
          <a:lstStyle/>
          <a:p>
            <a:r>
              <a:rPr lang="en-US" sz="800" dirty="0" smtClean="0">
                <a:solidFill>
                  <a:schemeClr val="tx1"/>
                </a:solidFill>
              </a:rPr>
              <a:t>GHI</a:t>
            </a:r>
            <a:endParaRPr lang="en-US" sz="800" dirty="0">
              <a:solidFill>
                <a:schemeClr val="tx1"/>
              </a:solidFill>
            </a:endParaRPr>
          </a:p>
        </p:txBody>
      </p:sp>
      <p:sp>
        <p:nvSpPr>
          <p:cNvPr id="20" name="TextBox 19"/>
          <p:cNvSpPr txBox="1"/>
          <p:nvPr/>
        </p:nvSpPr>
        <p:spPr>
          <a:xfrm>
            <a:off x="3630641" y="3629025"/>
            <a:ext cx="274434" cy="215444"/>
          </a:xfrm>
          <a:prstGeom prst="rect">
            <a:avLst/>
          </a:prstGeom>
          <a:noFill/>
        </p:spPr>
        <p:txBody>
          <a:bodyPr wrap="none" rtlCol="0">
            <a:spAutoFit/>
          </a:bodyPr>
          <a:lstStyle/>
          <a:p>
            <a:r>
              <a:rPr lang="en-US" sz="800" dirty="0" smtClean="0">
                <a:solidFill>
                  <a:schemeClr val="tx1"/>
                </a:solidFill>
              </a:rPr>
              <a:t>HI</a:t>
            </a:r>
            <a:endParaRPr lang="en-US" sz="800" dirty="0">
              <a:solidFill>
                <a:schemeClr val="tx1"/>
              </a:solidFill>
            </a:endParaRPr>
          </a:p>
        </p:txBody>
      </p:sp>
    </p:spTree>
    <p:extLst>
      <p:ext uri="{BB962C8B-B14F-4D97-AF65-F5344CB8AC3E}">
        <p14:creationId xmlns:p14="http://schemas.microsoft.com/office/powerpoint/2010/main" val="262031013"/>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solidFill>
                  <a:srgbClr val="FFFFFF"/>
                </a:solidFill>
              </a:rPr>
              <a:t> - </a:t>
            </a:r>
            <a:fld id="{8FAC1CE3-0013-4A1C-AA61-A816E609AAE0}" type="slidenum">
              <a:rPr lang="en-US" smtClean="0">
                <a:solidFill>
                  <a:srgbClr val="FFFFFF"/>
                </a:solidFill>
              </a:rPr>
              <a:pPr/>
              <a:t>33</a:t>
            </a:fld>
            <a:r>
              <a:rPr lang="en-US" smtClean="0">
                <a:solidFill>
                  <a:srgbClr val="FFFFFF"/>
                </a:solidFill>
              </a:rPr>
              <a:t> -</a:t>
            </a:r>
            <a:endParaRPr lang="en-US">
              <a:solidFill>
                <a:srgbClr val="FFFFFF"/>
              </a:solidFill>
            </a:endParaRPr>
          </a:p>
        </p:txBody>
      </p:sp>
      <p:grpSp>
        <p:nvGrpSpPr>
          <p:cNvPr id="14" name="Group 13"/>
          <p:cNvGrpSpPr/>
          <p:nvPr/>
        </p:nvGrpSpPr>
        <p:grpSpPr>
          <a:xfrm>
            <a:off x="536697" y="1457111"/>
            <a:ext cx="3371459" cy="1735277"/>
            <a:chOff x="147098" y="1011855"/>
            <a:chExt cx="3371459" cy="1735277"/>
          </a:xfrm>
        </p:grpSpPr>
        <p:graphicFrame>
          <p:nvGraphicFramePr>
            <p:cNvPr id="6" name="Chart 5"/>
            <p:cNvGraphicFramePr/>
            <p:nvPr>
              <p:extLst>
                <p:ext uri="{D42A27DB-BD31-4B8C-83A1-F6EECF244321}">
                  <p14:modId xmlns:p14="http://schemas.microsoft.com/office/powerpoint/2010/main" val="702196956"/>
                </p:ext>
              </p:extLst>
            </p:nvPr>
          </p:nvGraphicFramePr>
          <p:xfrm>
            <a:off x="147098" y="1011855"/>
            <a:ext cx="3371459" cy="1735277"/>
          </p:xfrm>
          <a:graphic>
            <a:graphicData uri="http://schemas.openxmlformats.org/drawingml/2006/chart">
              <c:chart xmlns:c="http://schemas.openxmlformats.org/drawingml/2006/chart" xmlns:r="http://schemas.openxmlformats.org/officeDocument/2006/relationships" r:id="rId2"/>
            </a:graphicData>
          </a:graphic>
        </p:graphicFrame>
        <p:sp>
          <p:nvSpPr>
            <p:cNvPr id="7" name="TextBox 6"/>
            <p:cNvSpPr txBox="1"/>
            <p:nvPr/>
          </p:nvSpPr>
          <p:spPr>
            <a:xfrm>
              <a:off x="903801" y="1214726"/>
              <a:ext cx="2058500" cy="498598"/>
            </a:xfrm>
            <a:prstGeom prst="rect">
              <a:avLst/>
            </a:prstGeom>
            <a:noFill/>
          </p:spPr>
          <p:txBody>
            <a:bodyPr wrap="square" rtlCol="0" anchor="b">
              <a:spAutoFit/>
            </a:bodyPr>
            <a:lstStyle/>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a:p>
              <a:pPr algn="ctr">
                <a:lnSpc>
                  <a:spcPct val="80000"/>
                </a:lnSpc>
              </a:pPr>
              <a:r>
                <a:rPr lang="en-CA" sz="1100" b="1" dirty="0">
                  <a:solidFill>
                    <a:srgbClr val="0D204A">
                      <a:lumMod val="90000"/>
                      <a:lumOff val="10000"/>
                    </a:srgbClr>
                  </a:solidFill>
                  <a:latin typeface="Arial" panose="020B0604020202020204" pitchFamily="34" charset="0"/>
                  <a:cs typeface="Arial" panose="020B0604020202020204" pitchFamily="34" charset="0"/>
                </a:rPr>
                <a:t>SHORTNESS OF BREATH</a:t>
              </a:r>
            </a:p>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p:txBody>
        </p:sp>
      </p:grpSp>
      <p:grpSp>
        <p:nvGrpSpPr>
          <p:cNvPr id="15" name="Group 14"/>
          <p:cNvGrpSpPr/>
          <p:nvPr/>
        </p:nvGrpSpPr>
        <p:grpSpPr>
          <a:xfrm>
            <a:off x="401530" y="2086967"/>
            <a:ext cx="3291835" cy="361638"/>
            <a:chOff x="11931" y="1518141"/>
            <a:chExt cx="3291835" cy="361638"/>
          </a:xfrm>
        </p:grpSpPr>
        <p:cxnSp>
          <p:nvCxnSpPr>
            <p:cNvPr id="9" name="Straight Connector 8"/>
            <p:cNvCxnSpPr/>
            <p:nvPr/>
          </p:nvCxnSpPr>
          <p:spPr bwMode="auto">
            <a:xfrm>
              <a:off x="469126" y="1757239"/>
              <a:ext cx="2834640" cy="0"/>
            </a:xfrm>
            <a:prstGeom prst="line">
              <a:avLst/>
            </a:prstGeom>
            <a:solidFill>
              <a:schemeClr val="accent1"/>
            </a:solidFill>
            <a:ln w="9525" cap="flat" cmpd="sng" algn="ctr">
              <a:solidFill>
                <a:srgbClr val="FF0000"/>
              </a:solidFill>
              <a:prstDash val="sysDot"/>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1" name="TextBox 10"/>
            <p:cNvSpPr txBox="1"/>
            <p:nvPr/>
          </p:nvSpPr>
          <p:spPr>
            <a:xfrm>
              <a:off x="132366" y="1625863"/>
              <a:ext cx="471934" cy="253916"/>
            </a:xfrm>
            <a:prstGeom prst="rect">
              <a:avLst/>
            </a:prstGeom>
            <a:noFill/>
          </p:spPr>
          <p:txBody>
            <a:bodyPr wrap="square" rtlCol="0">
              <a:spAutoFit/>
            </a:bodyPr>
            <a:lstStyle/>
            <a:p>
              <a:pPr algn="ctr" fontAlgn="auto">
                <a:spcBef>
                  <a:spcPts val="0"/>
                </a:spcBef>
                <a:spcAft>
                  <a:spcPts val="0"/>
                </a:spcAft>
              </a:pPr>
              <a:r>
                <a:rPr lang="en-CA" sz="1050" b="1" dirty="0" smtClean="0">
                  <a:solidFill>
                    <a:srgbClr val="C00000"/>
                  </a:solidFill>
                  <a:latin typeface="Arial" panose="020B0604020202020204" pitchFamily="34" charset="0"/>
                  <a:cs typeface="Arial" panose="020B0604020202020204" pitchFamily="34" charset="0"/>
                </a:rPr>
                <a:t>77%</a:t>
              </a:r>
              <a:endParaRPr lang="en-CA" sz="1050" b="1" dirty="0">
                <a:solidFill>
                  <a:srgbClr val="C00000"/>
                </a:solidFill>
                <a:latin typeface="Arial" panose="020B0604020202020204" pitchFamily="34" charset="0"/>
                <a:cs typeface="Arial" panose="020B0604020202020204" pitchFamily="34" charset="0"/>
              </a:endParaRPr>
            </a:p>
          </p:txBody>
        </p:sp>
        <p:sp>
          <p:nvSpPr>
            <p:cNvPr id="13" name="TextBox 12"/>
            <p:cNvSpPr txBox="1"/>
            <p:nvPr/>
          </p:nvSpPr>
          <p:spPr>
            <a:xfrm>
              <a:off x="11931" y="1518141"/>
              <a:ext cx="693244" cy="215444"/>
            </a:xfrm>
            <a:prstGeom prst="rect">
              <a:avLst/>
            </a:prstGeom>
            <a:noFill/>
          </p:spPr>
          <p:txBody>
            <a:bodyPr wrap="square" rtlCol="0">
              <a:spAutoFit/>
            </a:bodyPr>
            <a:lstStyle/>
            <a:p>
              <a:pPr algn="ctr" fontAlgn="auto">
                <a:spcBef>
                  <a:spcPts val="0"/>
                </a:spcBef>
                <a:spcAft>
                  <a:spcPts val="0"/>
                </a:spcAft>
              </a:pPr>
              <a:r>
                <a:rPr lang="en-CA" sz="800" b="1" dirty="0">
                  <a:solidFill>
                    <a:srgbClr val="C00000"/>
                  </a:solidFill>
                  <a:latin typeface="Arial" panose="020B0604020202020204" pitchFamily="34" charset="0"/>
                  <a:cs typeface="Arial" panose="020B0604020202020204" pitchFamily="34" charset="0"/>
                </a:rPr>
                <a:t>MEAN</a:t>
              </a:r>
            </a:p>
          </p:txBody>
        </p:sp>
      </p:grpSp>
      <p:grpSp>
        <p:nvGrpSpPr>
          <p:cNvPr id="16" name="Group 15"/>
          <p:cNvGrpSpPr/>
          <p:nvPr/>
        </p:nvGrpSpPr>
        <p:grpSpPr>
          <a:xfrm>
            <a:off x="538028" y="2970463"/>
            <a:ext cx="3371459" cy="1735277"/>
            <a:chOff x="147098" y="1011855"/>
            <a:chExt cx="3371459" cy="1735277"/>
          </a:xfrm>
        </p:grpSpPr>
        <p:graphicFrame>
          <p:nvGraphicFramePr>
            <p:cNvPr id="17" name="Chart 16"/>
            <p:cNvGraphicFramePr/>
            <p:nvPr>
              <p:extLst>
                <p:ext uri="{D42A27DB-BD31-4B8C-83A1-F6EECF244321}">
                  <p14:modId xmlns:p14="http://schemas.microsoft.com/office/powerpoint/2010/main" val="2036398969"/>
                </p:ext>
              </p:extLst>
            </p:nvPr>
          </p:nvGraphicFramePr>
          <p:xfrm>
            <a:off x="147098" y="1011855"/>
            <a:ext cx="3371459" cy="1735277"/>
          </p:xfrm>
          <a:graphic>
            <a:graphicData uri="http://schemas.openxmlformats.org/drawingml/2006/chart">
              <c:chart xmlns:c="http://schemas.openxmlformats.org/drawingml/2006/chart" xmlns:r="http://schemas.openxmlformats.org/officeDocument/2006/relationships" r:id="rId3"/>
            </a:graphicData>
          </a:graphic>
        </p:graphicFrame>
        <p:sp>
          <p:nvSpPr>
            <p:cNvPr id="18" name="TextBox 17"/>
            <p:cNvSpPr txBox="1"/>
            <p:nvPr/>
          </p:nvSpPr>
          <p:spPr>
            <a:xfrm>
              <a:off x="613582" y="1230628"/>
              <a:ext cx="2533817" cy="498598"/>
            </a:xfrm>
            <a:prstGeom prst="rect">
              <a:avLst/>
            </a:prstGeom>
            <a:noFill/>
          </p:spPr>
          <p:txBody>
            <a:bodyPr wrap="square" rtlCol="0">
              <a:spAutoFit/>
            </a:bodyPr>
            <a:lstStyle/>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a:p>
              <a:pPr algn="ctr">
                <a:lnSpc>
                  <a:spcPct val="80000"/>
                </a:lnSpc>
              </a:pPr>
              <a:r>
                <a:rPr lang="en-CA" sz="1100" b="1" dirty="0">
                  <a:solidFill>
                    <a:srgbClr val="0D204A">
                      <a:lumMod val="90000"/>
                      <a:lumOff val="10000"/>
                    </a:srgbClr>
                  </a:solidFill>
                  <a:latin typeface="Arial" panose="020B0604020202020204" pitchFamily="34" charset="0"/>
                  <a:cs typeface="Arial" panose="020B0604020202020204" pitchFamily="34" charset="0"/>
                </a:rPr>
                <a:t>CHEST PAIN</a:t>
              </a:r>
            </a:p>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p:txBody>
        </p:sp>
      </p:grpSp>
      <p:grpSp>
        <p:nvGrpSpPr>
          <p:cNvPr id="19" name="Group 18"/>
          <p:cNvGrpSpPr/>
          <p:nvPr/>
        </p:nvGrpSpPr>
        <p:grpSpPr>
          <a:xfrm>
            <a:off x="402861" y="3622841"/>
            <a:ext cx="3291835" cy="361638"/>
            <a:chOff x="11931" y="1518141"/>
            <a:chExt cx="3291835" cy="361638"/>
          </a:xfrm>
        </p:grpSpPr>
        <p:cxnSp>
          <p:nvCxnSpPr>
            <p:cNvPr id="20" name="Straight Connector 19"/>
            <p:cNvCxnSpPr/>
            <p:nvPr/>
          </p:nvCxnSpPr>
          <p:spPr bwMode="auto">
            <a:xfrm>
              <a:off x="469126" y="1757239"/>
              <a:ext cx="2834640" cy="0"/>
            </a:xfrm>
            <a:prstGeom prst="line">
              <a:avLst/>
            </a:prstGeom>
            <a:solidFill>
              <a:schemeClr val="accent1"/>
            </a:solidFill>
            <a:ln w="9525" cap="flat" cmpd="sng" algn="ctr">
              <a:solidFill>
                <a:srgbClr val="FF0000"/>
              </a:solidFill>
              <a:prstDash val="sysDot"/>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1" name="TextBox 20"/>
            <p:cNvSpPr txBox="1"/>
            <p:nvPr/>
          </p:nvSpPr>
          <p:spPr>
            <a:xfrm>
              <a:off x="132366" y="1625863"/>
              <a:ext cx="471934" cy="253916"/>
            </a:xfrm>
            <a:prstGeom prst="rect">
              <a:avLst/>
            </a:prstGeom>
            <a:noFill/>
          </p:spPr>
          <p:txBody>
            <a:bodyPr wrap="square" rtlCol="0">
              <a:spAutoFit/>
            </a:bodyPr>
            <a:lstStyle/>
            <a:p>
              <a:pPr algn="ctr" fontAlgn="auto">
                <a:spcBef>
                  <a:spcPts val="0"/>
                </a:spcBef>
                <a:spcAft>
                  <a:spcPts val="0"/>
                </a:spcAft>
              </a:pPr>
              <a:r>
                <a:rPr lang="en-CA" sz="1050" b="1" dirty="0" smtClean="0">
                  <a:solidFill>
                    <a:srgbClr val="C00000"/>
                  </a:solidFill>
                  <a:latin typeface="Arial" panose="020B0604020202020204" pitchFamily="34" charset="0"/>
                  <a:cs typeface="Arial" panose="020B0604020202020204" pitchFamily="34" charset="0"/>
                </a:rPr>
                <a:t>72%</a:t>
              </a:r>
              <a:endParaRPr lang="en-CA" sz="1050" b="1" dirty="0">
                <a:solidFill>
                  <a:srgbClr val="C00000"/>
                </a:solidFill>
                <a:latin typeface="Arial" panose="020B0604020202020204" pitchFamily="34" charset="0"/>
                <a:cs typeface="Arial" panose="020B0604020202020204" pitchFamily="34" charset="0"/>
              </a:endParaRPr>
            </a:p>
          </p:txBody>
        </p:sp>
        <p:sp>
          <p:nvSpPr>
            <p:cNvPr id="22" name="TextBox 21"/>
            <p:cNvSpPr txBox="1"/>
            <p:nvPr/>
          </p:nvSpPr>
          <p:spPr>
            <a:xfrm>
              <a:off x="11931" y="1518141"/>
              <a:ext cx="693244" cy="215444"/>
            </a:xfrm>
            <a:prstGeom prst="rect">
              <a:avLst/>
            </a:prstGeom>
            <a:noFill/>
          </p:spPr>
          <p:txBody>
            <a:bodyPr wrap="square" rtlCol="0">
              <a:spAutoFit/>
            </a:bodyPr>
            <a:lstStyle/>
            <a:p>
              <a:pPr algn="ctr" fontAlgn="auto">
                <a:spcBef>
                  <a:spcPts val="0"/>
                </a:spcBef>
                <a:spcAft>
                  <a:spcPts val="0"/>
                </a:spcAft>
              </a:pPr>
              <a:r>
                <a:rPr lang="en-CA" sz="800" b="1" dirty="0">
                  <a:solidFill>
                    <a:srgbClr val="C00000"/>
                  </a:solidFill>
                  <a:latin typeface="Arial" panose="020B0604020202020204" pitchFamily="34" charset="0"/>
                  <a:cs typeface="Arial" panose="020B0604020202020204" pitchFamily="34" charset="0"/>
                </a:rPr>
                <a:t>MEAN</a:t>
              </a:r>
            </a:p>
          </p:txBody>
        </p:sp>
      </p:grpSp>
      <p:grpSp>
        <p:nvGrpSpPr>
          <p:cNvPr id="23" name="Group 22"/>
          <p:cNvGrpSpPr/>
          <p:nvPr/>
        </p:nvGrpSpPr>
        <p:grpSpPr>
          <a:xfrm>
            <a:off x="5056697" y="1609118"/>
            <a:ext cx="3371459" cy="1735277"/>
            <a:chOff x="147098" y="1011855"/>
            <a:chExt cx="3371459" cy="1735277"/>
          </a:xfrm>
        </p:grpSpPr>
        <p:graphicFrame>
          <p:nvGraphicFramePr>
            <p:cNvPr id="24" name="Chart 23"/>
            <p:cNvGraphicFramePr/>
            <p:nvPr>
              <p:extLst>
                <p:ext uri="{D42A27DB-BD31-4B8C-83A1-F6EECF244321}">
                  <p14:modId xmlns:p14="http://schemas.microsoft.com/office/powerpoint/2010/main" val="1923082751"/>
                </p:ext>
              </p:extLst>
            </p:nvPr>
          </p:nvGraphicFramePr>
          <p:xfrm>
            <a:off x="147098" y="1011855"/>
            <a:ext cx="3371459" cy="1735277"/>
          </p:xfrm>
          <a:graphic>
            <a:graphicData uri="http://schemas.openxmlformats.org/drawingml/2006/chart">
              <c:chart xmlns:c="http://schemas.openxmlformats.org/drawingml/2006/chart" xmlns:r="http://schemas.openxmlformats.org/officeDocument/2006/relationships" r:id="rId4"/>
            </a:graphicData>
          </a:graphic>
        </p:graphicFrame>
        <p:sp>
          <p:nvSpPr>
            <p:cNvPr id="25" name="TextBox 24"/>
            <p:cNvSpPr txBox="1"/>
            <p:nvPr/>
          </p:nvSpPr>
          <p:spPr>
            <a:xfrm>
              <a:off x="469126" y="1230628"/>
              <a:ext cx="2824027" cy="498598"/>
            </a:xfrm>
            <a:prstGeom prst="rect">
              <a:avLst/>
            </a:prstGeom>
            <a:noFill/>
          </p:spPr>
          <p:txBody>
            <a:bodyPr wrap="square" rtlCol="0">
              <a:spAutoFit/>
            </a:bodyPr>
            <a:lstStyle/>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a:p>
              <a:pPr algn="ctr">
                <a:lnSpc>
                  <a:spcPct val="80000"/>
                </a:lnSpc>
              </a:pPr>
              <a:r>
                <a:rPr lang="en-CA" sz="1100" b="1" dirty="0">
                  <a:solidFill>
                    <a:srgbClr val="0D204A">
                      <a:lumMod val="90000"/>
                      <a:lumOff val="10000"/>
                    </a:srgbClr>
                  </a:solidFill>
                  <a:latin typeface="Arial" panose="020B0604020202020204" pitchFamily="34" charset="0"/>
                  <a:cs typeface="Arial" panose="020B0604020202020204" pitchFamily="34" charset="0"/>
                </a:rPr>
                <a:t>LIGHT HEADED / PASS OUT</a:t>
              </a:r>
            </a:p>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p:txBody>
        </p:sp>
      </p:grpSp>
      <p:grpSp>
        <p:nvGrpSpPr>
          <p:cNvPr id="26" name="Group 25"/>
          <p:cNvGrpSpPr/>
          <p:nvPr/>
        </p:nvGrpSpPr>
        <p:grpSpPr>
          <a:xfrm>
            <a:off x="4921530" y="2552502"/>
            <a:ext cx="3291835" cy="361638"/>
            <a:chOff x="11931" y="1518141"/>
            <a:chExt cx="3291835" cy="361638"/>
          </a:xfrm>
        </p:grpSpPr>
        <p:cxnSp>
          <p:nvCxnSpPr>
            <p:cNvPr id="27" name="Straight Connector 26"/>
            <p:cNvCxnSpPr/>
            <p:nvPr/>
          </p:nvCxnSpPr>
          <p:spPr bwMode="auto">
            <a:xfrm>
              <a:off x="469126" y="1757239"/>
              <a:ext cx="2834640" cy="0"/>
            </a:xfrm>
            <a:prstGeom prst="line">
              <a:avLst/>
            </a:prstGeom>
            <a:solidFill>
              <a:schemeClr val="accent1"/>
            </a:solidFill>
            <a:ln w="9525" cap="flat" cmpd="sng" algn="ctr">
              <a:solidFill>
                <a:srgbClr val="FF0000"/>
              </a:solidFill>
              <a:prstDash val="sysDot"/>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8" name="TextBox 27"/>
            <p:cNvSpPr txBox="1"/>
            <p:nvPr/>
          </p:nvSpPr>
          <p:spPr>
            <a:xfrm>
              <a:off x="132366" y="1625863"/>
              <a:ext cx="471934" cy="253916"/>
            </a:xfrm>
            <a:prstGeom prst="rect">
              <a:avLst/>
            </a:prstGeom>
            <a:noFill/>
          </p:spPr>
          <p:txBody>
            <a:bodyPr wrap="square" rtlCol="0">
              <a:spAutoFit/>
            </a:bodyPr>
            <a:lstStyle/>
            <a:p>
              <a:pPr algn="ctr" fontAlgn="auto">
                <a:spcBef>
                  <a:spcPts val="0"/>
                </a:spcBef>
                <a:spcAft>
                  <a:spcPts val="0"/>
                </a:spcAft>
              </a:pPr>
              <a:r>
                <a:rPr lang="en-CA" sz="1050" b="1" dirty="0" smtClean="0">
                  <a:solidFill>
                    <a:srgbClr val="C00000"/>
                  </a:solidFill>
                  <a:latin typeface="Arial" panose="020B0604020202020204" pitchFamily="34" charset="0"/>
                  <a:cs typeface="Arial" panose="020B0604020202020204" pitchFamily="34" charset="0"/>
                </a:rPr>
                <a:t>40%</a:t>
              </a:r>
              <a:endParaRPr lang="en-CA" sz="1050" b="1" dirty="0">
                <a:solidFill>
                  <a:srgbClr val="C00000"/>
                </a:solidFill>
                <a:latin typeface="Arial" panose="020B0604020202020204" pitchFamily="34" charset="0"/>
                <a:cs typeface="Arial" panose="020B0604020202020204" pitchFamily="34" charset="0"/>
              </a:endParaRPr>
            </a:p>
          </p:txBody>
        </p:sp>
        <p:sp>
          <p:nvSpPr>
            <p:cNvPr id="29" name="TextBox 28"/>
            <p:cNvSpPr txBox="1"/>
            <p:nvPr/>
          </p:nvSpPr>
          <p:spPr>
            <a:xfrm>
              <a:off x="11931" y="1518141"/>
              <a:ext cx="693244" cy="215444"/>
            </a:xfrm>
            <a:prstGeom prst="rect">
              <a:avLst/>
            </a:prstGeom>
            <a:noFill/>
          </p:spPr>
          <p:txBody>
            <a:bodyPr wrap="square" rtlCol="0">
              <a:spAutoFit/>
            </a:bodyPr>
            <a:lstStyle/>
            <a:p>
              <a:pPr algn="ctr" fontAlgn="auto">
                <a:spcBef>
                  <a:spcPts val="0"/>
                </a:spcBef>
                <a:spcAft>
                  <a:spcPts val="0"/>
                </a:spcAft>
              </a:pPr>
              <a:r>
                <a:rPr lang="en-CA" sz="800" b="1" dirty="0">
                  <a:solidFill>
                    <a:srgbClr val="C00000"/>
                  </a:solidFill>
                  <a:latin typeface="Arial" panose="020B0604020202020204" pitchFamily="34" charset="0"/>
                  <a:cs typeface="Arial" panose="020B0604020202020204" pitchFamily="34" charset="0"/>
                </a:rPr>
                <a:t>MEAN</a:t>
              </a:r>
            </a:p>
          </p:txBody>
        </p:sp>
      </p:grpSp>
      <p:grpSp>
        <p:nvGrpSpPr>
          <p:cNvPr id="40" name="Group 39"/>
          <p:cNvGrpSpPr/>
          <p:nvPr/>
        </p:nvGrpSpPr>
        <p:grpSpPr>
          <a:xfrm>
            <a:off x="5071429" y="3312356"/>
            <a:ext cx="3371459" cy="1735277"/>
            <a:chOff x="147098" y="1011855"/>
            <a:chExt cx="3371459" cy="1735277"/>
          </a:xfrm>
        </p:grpSpPr>
        <p:graphicFrame>
          <p:nvGraphicFramePr>
            <p:cNvPr id="41" name="Chart 40"/>
            <p:cNvGraphicFramePr/>
            <p:nvPr>
              <p:extLst>
                <p:ext uri="{D42A27DB-BD31-4B8C-83A1-F6EECF244321}">
                  <p14:modId xmlns:p14="http://schemas.microsoft.com/office/powerpoint/2010/main" val="2661324411"/>
                </p:ext>
              </p:extLst>
            </p:nvPr>
          </p:nvGraphicFramePr>
          <p:xfrm>
            <a:off x="147098" y="1011855"/>
            <a:ext cx="3371459" cy="1735277"/>
          </p:xfrm>
          <a:graphic>
            <a:graphicData uri="http://schemas.openxmlformats.org/drawingml/2006/chart">
              <c:chart xmlns:c="http://schemas.openxmlformats.org/drawingml/2006/chart" xmlns:r="http://schemas.openxmlformats.org/officeDocument/2006/relationships" r:id="rId5"/>
            </a:graphicData>
          </a:graphic>
        </p:graphicFrame>
        <p:sp>
          <p:nvSpPr>
            <p:cNvPr id="42" name="TextBox 41"/>
            <p:cNvSpPr txBox="1"/>
            <p:nvPr/>
          </p:nvSpPr>
          <p:spPr>
            <a:xfrm>
              <a:off x="546166" y="1214726"/>
              <a:ext cx="2756269" cy="498598"/>
            </a:xfrm>
            <a:prstGeom prst="rect">
              <a:avLst/>
            </a:prstGeom>
            <a:noFill/>
          </p:spPr>
          <p:txBody>
            <a:bodyPr wrap="square" rtlCol="0" anchor="b">
              <a:spAutoFit/>
            </a:bodyPr>
            <a:lstStyle/>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a:p>
              <a:pPr algn="ctr">
                <a:lnSpc>
                  <a:spcPct val="80000"/>
                </a:lnSpc>
              </a:pPr>
              <a:r>
                <a:rPr lang="en-CA" sz="1100" b="1" dirty="0">
                  <a:solidFill>
                    <a:srgbClr val="0D204A">
                      <a:lumMod val="90000"/>
                      <a:lumOff val="10000"/>
                    </a:srgbClr>
                  </a:solidFill>
                  <a:latin typeface="Arial" panose="020B0604020202020204" pitchFamily="34" charset="0"/>
                  <a:cs typeface="Arial" panose="020B0604020202020204" pitchFamily="34" charset="0"/>
                </a:rPr>
                <a:t>COUGH UP BLOOD</a:t>
              </a:r>
            </a:p>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p:txBody>
        </p:sp>
      </p:grpSp>
      <p:grpSp>
        <p:nvGrpSpPr>
          <p:cNvPr id="43" name="Group 42"/>
          <p:cNvGrpSpPr/>
          <p:nvPr/>
        </p:nvGrpSpPr>
        <p:grpSpPr>
          <a:xfrm>
            <a:off x="4936262" y="4279557"/>
            <a:ext cx="3291835" cy="361638"/>
            <a:chOff x="11931" y="1518141"/>
            <a:chExt cx="3291835" cy="361638"/>
          </a:xfrm>
        </p:grpSpPr>
        <p:cxnSp>
          <p:nvCxnSpPr>
            <p:cNvPr id="44" name="Straight Connector 43"/>
            <p:cNvCxnSpPr/>
            <p:nvPr/>
          </p:nvCxnSpPr>
          <p:spPr bwMode="auto">
            <a:xfrm>
              <a:off x="469126" y="1757239"/>
              <a:ext cx="2834640" cy="0"/>
            </a:xfrm>
            <a:prstGeom prst="line">
              <a:avLst/>
            </a:prstGeom>
            <a:solidFill>
              <a:schemeClr val="accent1"/>
            </a:solidFill>
            <a:ln w="9525" cap="flat" cmpd="sng" algn="ctr">
              <a:solidFill>
                <a:srgbClr val="FF0000"/>
              </a:solidFill>
              <a:prstDash val="sysDot"/>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5" name="TextBox 44"/>
            <p:cNvSpPr txBox="1"/>
            <p:nvPr/>
          </p:nvSpPr>
          <p:spPr>
            <a:xfrm>
              <a:off x="132366" y="1625863"/>
              <a:ext cx="471934" cy="253916"/>
            </a:xfrm>
            <a:prstGeom prst="rect">
              <a:avLst/>
            </a:prstGeom>
            <a:noFill/>
          </p:spPr>
          <p:txBody>
            <a:bodyPr wrap="square" rtlCol="0">
              <a:spAutoFit/>
            </a:bodyPr>
            <a:lstStyle/>
            <a:p>
              <a:pPr algn="ctr" fontAlgn="auto">
                <a:spcBef>
                  <a:spcPts val="0"/>
                </a:spcBef>
                <a:spcAft>
                  <a:spcPts val="0"/>
                </a:spcAft>
              </a:pPr>
              <a:r>
                <a:rPr lang="en-CA" sz="1050" b="1" dirty="0" smtClean="0">
                  <a:solidFill>
                    <a:srgbClr val="C00000"/>
                  </a:solidFill>
                  <a:latin typeface="Arial" panose="020B0604020202020204" pitchFamily="34" charset="0"/>
                  <a:cs typeface="Arial" panose="020B0604020202020204" pitchFamily="34" charset="0"/>
                </a:rPr>
                <a:t>35%</a:t>
              </a:r>
              <a:endParaRPr lang="en-CA" sz="1050" b="1" dirty="0">
                <a:solidFill>
                  <a:srgbClr val="C00000"/>
                </a:solidFill>
                <a:latin typeface="Arial" panose="020B0604020202020204" pitchFamily="34" charset="0"/>
                <a:cs typeface="Arial" panose="020B0604020202020204" pitchFamily="34" charset="0"/>
              </a:endParaRPr>
            </a:p>
          </p:txBody>
        </p:sp>
        <p:sp>
          <p:nvSpPr>
            <p:cNvPr id="46" name="TextBox 45"/>
            <p:cNvSpPr txBox="1"/>
            <p:nvPr/>
          </p:nvSpPr>
          <p:spPr>
            <a:xfrm>
              <a:off x="11931" y="1518141"/>
              <a:ext cx="693244" cy="215444"/>
            </a:xfrm>
            <a:prstGeom prst="rect">
              <a:avLst/>
            </a:prstGeom>
            <a:noFill/>
          </p:spPr>
          <p:txBody>
            <a:bodyPr wrap="square" rtlCol="0">
              <a:spAutoFit/>
            </a:bodyPr>
            <a:lstStyle/>
            <a:p>
              <a:pPr algn="ctr" fontAlgn="auto">
                <a:spcBef>
                  <a:spcPts val="0"/>
                </a:spcBef>
                <a:spcAft>
                  <a:spcPts val="0"/>
                </a:spcAft>
              </a:pPr>
              <a:r>
                <a:rPr lang="en-CA" sz="800" b="1" dirty="0">
                  <a:solidFill>
                    <a:srgbClr val="C00000"/>
                  </a:solidFill>
                  <a:latin typeface="Arial" panose="020B0604020202020204" pitchFamily="34" charset="0"/>
                  <a:cs typeface="Arial" panose="020B0604020202020204" pitchFamily="34" charset="0"/>
                </a:rPr>
                <a:t>MEAN</a:t>
              </a:r>
            </a:p>
          </p:txBody>
        </p:sp>
      </p:grpSp>
      <p:sp>
        <p:nvSpPr>
          <p:cNvPr id="55" name="TextBox 54"/>
          <p:cNvSpPr txBox="1"/>
          <p:nvPr/>
        </p:nvSpPr>
        <p:spPr>
          <a:xfrm>
            <a:off x="3101008" y="1401731"/>
            <a:ext cx="2528497" cy="535531"/>
          </a:xfrm>
          <a:prstGeom prst="rect">
            <a:avLst/>
          </a:prstGeom>
          <a:noFill/>
        </p:spPr>
        <p:txBody>
          <a:bodyPr wrap="square" rtlCol="0" anchor="b">
            <a:spAutoFit/>
          </a:bodyPr>
          <a:lstStyle/>
          <a:p>
            <a:pPr>
              <a:lnSpc>
                <a:spcPct val="80000"/>
              </a:lnSpc>
            </a:pPr>
            <a:endParaRPr lang="en-CA" sz="1200" b="1" dirty="0">
              <a:solidFill>
                <a:srgbClr val="FFFFFF">
                  <a:lumMod val="50000"/>
                </a:srgbClr>
              </a:solidFill>
              <a:latin typeface="Arial" panose="020B0604020202020204" pitchFamily="34" charset="0"/>
              <a:cs typeface="Arial" panose="020B0604020202020204" pitchFamily="34" charset="0"/>
            </a:endParaRPr>
          </a:p>
          <a:p>
            <a:pPr algn="ctr">
              <a:lnSpc>
                <a:spcPct val="80000"/>
              </a:lnSpc>
            </a:pPr>
            <a:r>
              <a:rPr lang="en-CA" sz="1200" b="1" dirty="0">
                <a:solidFill>
                  <a:srgbClr val="0D204A">
                    <a:lumMod val="90000"/>
                    <a:lumOff val="10000"/>
                  </a:srgbClr>
                </a:solidFill>
                <a:latin typeface="Arial" panose="020B0604020202020204" pitchFamily="34" charset="0"/>
                <a:cs typeface="Arial" panose="020B0604020202020204" pitchFamily="34" charset="0"/>
              </a:rPr>
              <a:t>ACTUAL SYMPTOMS OF PE</a:t>
            </a:r>
          </a:p>
          <a:p>
            <a:pPr>
              <a:lnSpc>
                <a:spcPct val="80000"/>
              </a:lnSpc>
            </a:pPr>
            <a:endParaRPr lang="en-CA" sz="1200" b="1" dirty="0">
              <a:solidFill>
                <a:srgbClr val="FFFFFF">
                  <a:lumMod val="50000"/>
                </a:srgbClr>
              </a:solidFill>
              <a:latin typeface="Arial" panose="020B0604020202020204" pitchFamily="34" charset="0"/>
              <a:cs typeface="Arial" panose="020B0604020202020204" pitchFamily="34" charset="0"/>
            </a:endParaRPr>
          </a:p>
        </p:txBody>
      </p:sp>
      <p:sp>
        <p:nvSpPr>
          <p:cNvPr id="36" name="TextBox 35"/>
          <p:cNvSpPr txBox="1"/>
          <p:nvPr/>
        </p:nvSpPr>
        <p:spPr>
          <a:xfrm>
            <a:off x="1657047" y="778229"/>
            <a:ext cx="6008018" cy="338554"/>
          </a:xfrm>
          <a:prstGeom prst="rect">
            <a:avLst/>
          </a:prstGeom>
          <a:noFill/>
        </p:spPr>
        <p:txBody>
          <a:bodyPr wrap="square" rtlCol="0">
            <a:spAutoFit/>
          </a:bodyPr>
          <a:lstStyle/>
          <a:p>
            <a:pPr algn="ctr"/>
            <a:r>
              <a:rPr lang="en-US" sz="1600" i="1" dirty="0">
                <a:solidFill>
                  <a:srgbClr val="000000"/>
                </a:solidFill>
                <a:latin typeface="Arial" panose="020B0604020202020204" pitchFamily="34" charset="0"/>
                <a:cs typeface="Arial" panose="020B0604020202020204" pitchFamily="34" charset="0"/>
              </a:rPr>
              <a:t>Among Adults 18+ Claiming to Know What PE Feels Like</a:t>
            </a:r>
            <a:endParaRPr lang="en-US" sz="1400" i="1" dirty="0">
              <a:solidFill>
                <a:srgbClr val="000000"/>
              </a:solidFill>
              <a:latin typeface="Arial" panose="020B0604020202020204" pitchFamily="34" charset="0"/>
              <a:cs typeface="Arial" panose="020B0604020202020204" pitchFamily="34" charset="0"/>
            </a:endParaRPr>
          </a:p>
        </p:txBody>
      </p:sp>
      <p:sp>
        <p:nvSpPr>
          <p:cNvPr id="37" name="Rectangle 36"/>
          <p:cNvSpPr/>
          <p:nvPr/>
        </p:nvSpPr>
        <p:spPr>
          <a:xfrm>
            <a:off x="83490" y="6409630"/>
            <a:ext cx="7366882" cy="338554"/>
          </a:xfrm>
          <a:prstGeom prst="rect">
            <a:avLst/>
          </a:prstGeom>
        </p:spPr>
        <p:txBody>
          <a:bodyPr wrap="square">
            <a:spAutoFit/>
          </a:bodyPr>
          <a:lstStyle/>
          <a:p>
            <a:r>
              <a:rPr lang="en-US" sz="800" dirty="0">
                <a:solidFill>
                  <a:srgbClr val="000000"/>
                </a:solidFill>
                <a:latin typeface="Arial" panose="020B0604020202020204" pitchFamily="34" charset="0"/>
                <a:cs typeface="Arial" panose="020B0604020202020204" pitchFamily="34" charset="0"/>
              </a:rPr>
              <a:t>Base: Respondents aware of symptoms at Q6.</a:t>
            </a:r>
          </a:p>
          <a:p>
            <a:r>
              <a:rPr lang="en-US" sz="800" dirty="0">
                <a:solidFill>
                  <a:srgbClr val="000000"/>
                </a:solidFill>
                <a:latin typeface="Arial" panose="020B0604020202020204" pitchFamily="34" charset="0"/>
                <a:cs typeface="Arial" panose="020B0604020202020204" pitchFamily="34" charset="0"/>
              </a:rPr>
              <a:t>Q7. Please indicate the signs or symptoms of a blood clot in your lung (also known as pulmonary embolism). (select all that apply)</a:t>
            </a:r>
          </a:p>
        </p:txBody>
      </p:sp>
      <p:sp>
        <p:nvSpPr>
          <p:cNvPr id="38" name="Title 1"/>
          <p:cNvSpPr txBox="1">
            <a:spLocks/>
          </p:cNvSpPr>
          <p:nvPr/>
        </p:nvSpPr>
        <p:spPr>
          <a:xfrm>
            <a:off x="139147" y="139465"/>
            <a:ext cx="893329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pPr algn="ctr"/>
            <a:r>
              <a:rPr lang="en-US" sz="2800" kern="0" dirty="0" smtClean="0">
                <a:solidFill>
                  <a:srgbClr val="000000"/>
                </a:solidFill>
              </a:rPr>
              <a:t>Perceived Symptoms of Pulmonary Embolism</a:t>
            </a:r>
            <a:endParaRPr lang="en-US" sz="2800" kern="0" dirty="0">
              <a:solidFill>
                <a:srgbClr val="000000"/>
              </a:solidFill>
            </a:endParaRPr>
          </a:p>
        </p:txBody>
      </p:sp>
      <p:grpSp>
        <p:nvGrpSpPr>
          <p:cNvPr id="39" name="Group 38"/>
          <p:cNvGrpSpPr/>
          <p:nvPr/>
        </p:nvGrpSpPr>
        <p:grpSpPr>
          <a:xfrm>
            <a:off x="539359" y="4426827"/>
            <a:ext cx="3371459" cy="1735277"/>
            <a:chOff x="147098" y="1011855"/>
            <a:chExt cx="3371459" cy="1735277"/>
          </a:xfrm>
        </p:grpSpPr>
        <p:graphicFrame>
          <p:nvGraphicFramePr>
            <p:cNvPr id="48" name="Chart 47"/>
            <p:cNvGraphicFramePr/>
            <p:nvPr>
              <p:extLst>
                <p:ext uri="{D42A27DB-BD31-4B8C-83A1-F6EECF244321}">
                  <p14:modId xmlns:p14="http://schemas.microsoft.com/office/powerpoint/2010/main" val="846779724"/>
                </p:ext>
              </p:extLst>
            </p:nvPr>
          </p:nvGraphicFramePr>
          <p:xfrm>
            <a:off x="147098" y="1011855"/>
            <a:ext cx="3371459" cy="1735277"/>
          </p:xfrm>
          <a:graphic>
            <a:graphicData uri="http://schemas.openxmlformats.org/drawingml/2006/chart">
              <c:chart xmlns:c="http://schemas.openxmlformats.org/drawingml/2006/chart" xmlns:r="http://schemas.openxmlformats.org/officeDocument/2006/relationships" r:id="rId6"/>
            </a:graphicData>
          </a:graphic>
        </p:graphicFrame>
        <p:sp>
          <p:nvSpPr>
            <p:cNvPr id="49" name="TextBox 48"/>
            <p:cNvSpPr txBox="1"/>
            <p:nvPr/>
          </p:nvSpPr>
          <p:spPr>
            <a:xfrm>
              <a:off x="613582" y="1230628"/>
              <a:ext cx="2533817" cy="498598"/>
            </a:xfrm>
            <a:prstGeom prst="rect">
              <a:avLst/>
            </a:prstGeom>
            <a:noFill/>
          </p:spPr>
          <p:txBody>
            <a:bodyPr wrap="square" rtlCol="0">
              <a:spAutoFit/>
            </a:bodyPr>
            <a:lstStyle/>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a:p>
              <a:pPr algn="ctr">
                <a:lnSpc>
                  <a:spcPct val="80000"/>
                </a:lnSpc>
              </a:pPr>
              <a:r>
                <a:rPr lang="en-CA" sz="1100" b="1" dirty="0">
                  <a:solidFill>
                    <a:srgbClr val="0D204A">
                      <a:lumMod val="90000"/>
                      <a:lumOff val="10000"/>
                    </a:srgbClr>
                  </a:solidFill>
                  <a:latin typeface="Arial" panose="020B0604020202020204" pitchFamily="34" charset="0"/>
                  <a:cs typeface="Arial" panose="020B0604020202020204" pitchFamily="34" charset="0"/>
                </a:rPr>
                <a:t>RAPID HEART RATE</a:t>
              </a:r>
            </a:p>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p:txBody>
        </p:sp>
      </p:grpSp>
      <p:grpSp>
        <p:nvGrpSpPr>
          <p:cNvPr id="50" name="Group 49"/>
          <p:cNvGrpSpPr/>
          <p:nvPr/>
        </p:nvGrpSpPr>
        <p:grpSpPr>
          <a:xfrm>
            <a:off x="404192" y="5310117"/>
            <a:ext cx="3291835" cy="361638"/>
            <a:chOff x="11931" y="1518141"/>
            <a:chExt cx="3291835" cy="361638"/>
          </a:xfrm>
        </p:grpSpPr>
        <p:cxnSp>
          <p:nvCxnSpPr>
            <p:cNvPr id="51" name="Straight Connector 50"/>
            <p:cNvCxnSpPr/>
            <p:nvPr/>
          </p:nvCxnSpPr>
          <p:spPr bwMode="auto">
            <a:xfrm>
              <a:off x="469126" y="1757239"/>
              <a:ext cx="2834640" cy="0"/>
            </a:xfrm>
            <a:prstGeom prst="line">
              <a:avLst/>
            </a:prstGeom>
            <a:solidFill>
              <a:schemeClr val="accent1"/>
            </a:solidFill>
            <a:ln w="9525" cap="flat" cmpd="sng" algn="ctr">
              <a:solidFill>
                <a:srgbClr val="FF0000"/>
              </a:solidFill>
              <a:prstDash val="sysDot"/>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6" name="TextBox 55"/>
            <p:cNvSpPr txBox="1"/>
            <p:nvPr/>
          </p:nvSpPr>
          <p:spPr>
            <a:xfrm>
              <a:off x="132366" y="1625863"/>
              <a:ext cx="471934" cy="253916"/>
            </a:xfrm>
            <a:prstGeom prst="rect">
              <a:avLst/>
            </a:prstGeom>
            <a:noFill/>
          </p:spPr>
          <p:txBody>
            <a:bodyPr wrap="square" rtlCol="0">
              <a:spAutoFit/>
            </a:bodyPr>
            <a:lstStyle/>
            <a:p>
              <a:pPr algn="ctr" fontAlgn="auto">
                <a:spcBef>
                  <a:spcPts val="0"/>
                </a:spcBef>
                <a:spcAft>
                  <a:spcPts val="0"/>
                </a:spcAft>
              </a:pPr>
              <a:r>
                <a:rPr lang="en-CA" sz="1050" b="1" smtClean="0">
                  <a:solidFill>
                    <a:srgbClr val="C00000"/>
                  </a:solidFill>
                  <a:latin typeface="Arial" panose="020B0604020202020204" pitchFamily="34" charset="0"/>
                  <a:cs typeface="Arial" panose="020B0604020202020204" pitchFamily="34" charset="0"/>
                </a:rPr>
                <a:t>48%</a:t>
              </a:r>
              <a:endParaRPr lang="en-CA" sz="1050" b="1" dirty="0">
                <a:solidFill>
                  <a:srgbClr val="C00000"/>
                </a:solidFill>
                <a:latin typeface="Arial" panose="020B0604020202020204" pitchFamily="34" charset="0"/>
                <a:cs typeface="Arial" panose="020B0604020202020204" pitchFamily="34" charset="0"/>
              </a:endParaRPr>
            </a:p>
          </p:txBody>
        </p:sp>
        <p:sp>
          <p:nvSpPr>
            <p:cNvPr id="57" name="TextBox 56"/>
            <p:cNvSpPr txBox="1"/>
            <p:nvPr/>
          </p:nvSpPr>
          <p:spPr>
            <a:xfrm>
              <a:off x="11931" y="1518141"/>
              <a:ext cx="693244" cy="215444"/>
            </a:xfrm>
            <a:prstGeom prst="rect">
              <a:avLst/>
            </a:prstGeom>
            <a:noFill/>
          </p:spPr>
          <p:txBody>
            <a:bodyPr wrap="square" rtlCol="0">
              <a:spAutoFit/>
            </a:bodyPr>
            <a:lstStyle/>
            <a:p>
              <a:pPr algn="ctr" fontAlgn="auto">
                <a:spcBef>
                  <a:spcPts val="0"/>
                </a:spcBef>
                <a:spcAft>
                  <a:spcPts val="0"/>
                </a:spcAft>
              </a:pPr>
              <a:r>
                <a:rPr lang="en-CA" sz="800" b="1" dirty="0">
                  <a:solidFill>
                    <a:srgbClr val="C00000"/>
                  </a:solidFill>
                  <a:latin typeface="Arial" panose="020B0604020202020204" pitchFamily="34" charset="0"/>
                  <a:cs typeface="Arial" panose="020B0604020202020204" pitchFamily="34" charset="0"/>
                </a:rPr>
                <a:t>MEAN</a:t>
              </a:r>
            </a:p>
          </p:txBody>
        </p:sp>
      </p:grpSp>
      <p:graphicFrame>
        <p:nvGraphicFramePr>
          <p:cNvPr id="52" name="Table 51"/>
          <p:cNvGraphicFramePr>
            <a:graphicFrameLocks noGrp="1"/>
          </p:cNvGraphicFramePr>
          <p:nvPr>
            <p:extLst>
              <p:ext uri="{D42A27DB-BD31-4B8C-83A1-F6EECF244321}">
                <p14:modId xmlns:p14="http://schemas.microsoft.com/office/powerpoint/2010/main" val="3657568035"/>
              </p:ext>
            </p:extLst>
          </p:nvPr>
        </p:nvGraphicFramePr>
        <p:xfrm>
          <a:off x="914400" y="3125229"/>
          <a:ext cx="2743200" cy="190500"/>
        </p:xfrm>
        <a:graphic>
          <a:graphicData uri="http://schemas.openxmlformats.org/drawingml/2006/table">
            <a:tbl>
              <a:tblPr>
                <a:tableStyleId>{5C22544A-7EE6-4342-B048-85BDC9FD1C3A}</a:tableStyleId>
              </a:tblPr>
              <a:tblGrid>
                <a:gridCol w="304800"/>
                <a:gridCol w="304800"/>
                <a:gridCol w="304800"/>
                <a:gridCol w="304800"/>
                <a:gridCol w="304800"/>
                <a:gridCol w="304800"/>
                <a:gridCol w="304800"/>
                <a:gridCol w="304800"/>
                <a:gridCol w="304800"/>
              </a:tblGrid>
              <a:tr h="190500">
                <a:tc>
                  <a:txBody>
                    <a:bodyPr/>
                    <a:lstStyle/>
                    <a:p>
                      <a:pPr algn="ctr" fontAlgn="ctr"/>
                      <a:r>
                        <a:rPr lang="en-US" sz="800" u="none" strike="noStrike" dirty="0">
                          <a:solidFill>
                            <a:srgbClr val="FF0000"/>
                          </a:solidFill>
                          <a:effectLst/>
                          <a:latin typeface="Arial" pitchFamily="34" charset="0"/>
                          <a:cs typeface="Arial" pitchFamily="34" charset="0"/>
                        </a:rPr>
                        <a:t>A</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B</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C</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D</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E</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F</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G</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H</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I</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sp>
        <p:nvSpPr>
          <p:cNvPr id="53" name="TextBox 52"/>
          <p:cNvSpPr txBox="1"/>
          <p:nvPr/>
        </p:nvSpPr>
        <p:spPr>
          <a:xfrm>
            <a:off x="704850" y="1971675"/>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G</a:t>
            </a:r>
            <a:endParaRPr lang="en-US" sz="600" dirty="0">
              <a:solidFill>
                <a:srgbClr val="000000"/>
              </a:solidFill>
              <a:latin typeface="Arial" pitchFamily="34" charset="0"/>
              <a:cs typeface="Arial" pitchFamily="34" charset="0"/>
            </a:endParaRPr>
          </a:p>
        </p:txBody>
      </p:sp>
      <p:graphicFrame>
        <p:nvGraphicFramePr>
          <p:cNvPr id="54" name="Table 53"/>
          <p:cNvGraphicFramePr>
            <a:graphicFrameLocks noGrp="1"/>
          </p:cNvGraphicFramePr>
          <p:nvPr>
            <p:extLst>
              <p:ext uri="{D42A27DB-BD31-4B8C-83A1-F6EECF244321}">
                <p14:modId xmlns:p14="http://schemas.microsoft.com/office/powerpoint/2010/main" val="1551308951"/>
              </p:ext>
            </p:extLst>
          </p:nvPr>
        </p:nvGraphicFramePr>
        <p:xfrm>
          <a:off x="914400" y="4635843"/>
          <a:ext cx="2743200" cy="190500"/>
        </p:xfrm>
        <a:graphic>
          <a:graphicData uri="http://schemas.openxmlformats.org/drawingml/2006/table">
            <a:tbl>
              <a:tblPr>
                <a:tableStyleId>{5C22544A-7EE6-4342-B048-85BDC9FD1C3A}</a:tableStyleId>
              </a:tblPr>
              <a:tblGrid>
                <a:gridCol w="304800"/>
                <a:gridCol w="304800"/>
                <a:gridCol w="304800"/>
                <a:gridCol w="304800"/>
                <a:gridCol w="304800"/>
                <a:gridCol w="304800"/>
                <a:gridCol w="304800"/>
                <a:gridCol w="304800"/>
                <a:gridCol w="304800"/>
              </a:tblGrid>
              <a:tr h="190500">
                <a:tc>
                  <a:txBody>
                    <a:bodyPr/>
                    <a:lstStyle/>
                    <a:p>
                      <a:pPr algn="ctr" fontAlgn="ctr"/>
                      <a:r>
                        <a:rPr lang="en-US" sz="800" u="none" strike="noStrike" dirty="0">
                          <a:solidFill>
                            <a:srgbClr val="FF0000"/>
                          </a:solidFill>
                          <a:effectLst/>
                          <a:latin typeface="Arial" pitchFamily="34" charset="0"/>
                          <a:cs typeface="Arial" pitchFamily="34" charset="0"/>
                        </a:rPr>
                        <a:t>A</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B</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C</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D</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E</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F</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G</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H</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I</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graphicFrame>
        <p:nvGraphicFramePr>
          <p:cNvPr id="58" name="Table 57"/>
          <p:cNvGraphicFramePr>
            <a:graphicFrameLocks noGrp="1"/>
          </p:cNvGraphicFramePr>
          <p:nvPr>
            <p:extLst>
              <p:ext uri="{D42A27DB-BD31-4B8C-83A1-F6EECF244321}">
                <p14:modId xmlns:p14="http://schemas.microsoft.com/office/powerpoint/2010/main" val="4102987120"/>
              </p:ext>
            </p:extLst>
          </p:nvPr>
        </p:nvGraphicFramePr>
        <p:xfrm>
          <a:off x="914400" y="6096000"/>
          <a:ext cx="2743200" cy="190500"/>
        </p:xfrm>
        <a:graphic>
          <a:graphicData uri="http://schemas.openxmlformats.org/drawingml/2006/table">
            <a:tbl>
              <a:tblPr>
                <a:tableStyleId>{5C22544A-7EE6-4342-B048-85BDC9FD1C3A}</a:tableStyleId>
              </a:tblPr>
              <a:tblGrid>
                <a:gridCol w="304800"/>
                <a:gridCol w="304800"/>
                <a:gridCol w="304800"/>
                <a:gridCol w="304800"/>
                <a:gridCol w="304800"/>
                <a:gridCol w="304800"/>
                <a:gridCol w="304800"/>
                <a:gridCol w="304800"/>
                <a:gridCol w="304800"/>
              </a:tblGrid>
              <a:tr h="190500">
                <a:tc>
                  <a:txBody>
                    <a:bodyPr/>
                    <a:lstStyle/>
                    <a:p>
                      <a:pPr algn="ctr" fontAlgn="ctr"/>
                      <a:r>
                        <a:rPr lang="en-US" sz="800" u="none" strike="noStrike" dirty="0">
                          <a:solidFill>
                            <a:srgbClr val="FF0000"/>
                          </a:solidFill>
                          <a:effectLst/>
                          <a:latin typeface="Arial" pitchFamily="34" charset="0"/>
                          <a:cs typeface="Arial" pitchFamily="34" charset="0"/>
                        </a:rPr>
                        <a:t>A</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B</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C</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D</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E</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F</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G</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H</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I</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graphicFrame>
        <p:nvGraphicFramePr>
          <p:cNvPr id="59" name="Table 58"/>
          <p:cNvGraphicFramePr>
            <a:graphicFrameLocks noGrp="1"/>
          </p:cNvGraphicFramePr>
          <p:nvPr>
            <p:extLst>
              <p:ext uri="{D42A27DB-BD31-4B8C-83A1-F6EECF244321}">
                <p14:modId xmlns:p14="http://schemas.microsoft.com/office/powerpoint/2010/main" val="935241099"/>
              </p:ext>
            </p:extLst>
          </p:nvPr>
        </p:nvGraphicFramePr>
        <p:xfrm>
          <a:off x="5449329" y="3276600"/>
          <a:ext cx="2743200" cy="190500"/>
        </p:xfrm>
        <a:graphic>
          <a:graphicData uri="http://schemas.openxmlformats.org/drawingml/2006/table">
            <a:tbl>
              <a:tblPr>
                <a:tableStyleId>{5C22544A-7EE6-4342-B048-85BDC9FD1C3A}</a:tableStyleId>
              </a:tblPr>
              <a:tblGrid>
                <a:gridCol w="304800"/>
                <a:gridCol w="304800"/>
                <a:gridCol w="304800"/>
                <a:gridCol w="304800"/>
                <a:gridCol w="304800"/>
                <a:gridCol w="304800"/>
                <a:gridCol w="304800"/>
                <a:gridCol w="304800"/>
                <a:gridCol w="304800"/>
              </a:tblGrid>
              <a:tr h="190500">
                <a:tc>
                  <a:txBody>
                    <a:bodyPr/>
                    <a:lstStyle/>
                    <a:p>
                      <a:pPr algn="ctr" fontAlgn="ctr"/>
                      <a:r>
                        <a:rPr lang="en-US" sz="800" u="none" strike="noStrike" dirty="0">
                          <a:solidFill>
                            <a:srgbClr val="FF0000"/>
                          </a:solidFill>
                          <a:effectLst/>
                          <a:latin typeface="Arial" pitchFamily="34" charset="0"/>
                          <a:cs typeface="Arial" pitchFamily="34" charset="0"/>
                        </a:rPr>
                        <a:t>A</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B</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C</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D</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E</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F</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G</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H</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I</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graphicFrame>
        <p:nvGraphicFramePr>
          <p:cNvPr id="60" name="Table 59"/>
          <p:cNvGraphicFramePr>
            <a:graphicFrameLocks noGrp="1"/>
          </p:cNvGraphicFramePr>
          <p:nvPr>
            <p:extLst>
              <p:ext uri="{D42A27DB-BD31-4B8C-83A1-F6EECF244321}">
                <p14:modId xmlns:p14="http://schemas.microsoft.com/office/powerpoint/2010/main" val="269517832"/>
              </p:ext>
            </p:extLst>
          </p:nvPr>
        </p:nvGraphicFramePr>
        <p:xfrm>
          <a:off x="5449329" y="4977714"/>
          <a:ext cx="2743200" cy="190500"/>
        </p:xfrm>
        <a:graphic>
          <a:graphicData uri="http://schemas.openxmlformats.org/drawingml/2006/table">
            <a:tbl>
              <a:tblPr>
                <a:tableStyleId>{5C22544A-7EE6-4342-B048-85BDC9FD1C3A}</a:tableStyleId>
              </a:tblPr>
              <a:tblGrid>
                <a:gridCol w="304800"/>
                <a:gridCol w="304800"/>
                <a:gridCol w="304800"/>
                <a:gridCol w="304800"/>
                <a:gridCol w="304800"/>
                <a:gridCol w="304800"/>
                <a:gridCol w="304800"/>
                <a:gridCol w="304800"/>
                <a:gridCol w="304800"/>
              </a:tblGrid>
              <a:tr h="190500">
                <a:tc>
                  <a:txBody>
                    <a:bodyPr/>
                    <a:lstStyle/>
                    <a:p>
                      <a:pPr algn="ctr" fontAlgn="ctr"/>
                      <a:r>
                        <a:rPr lang="en-US" sz="800" u="none" strike="noStrike" dirty="0">
                          <a:solidFill>
                            <a:srgbClr val="FF0000"/>
                          </a:solidFill>
                          <a:effectLst/>
                          <a:latin typeface="Arial" pitchFamily="34" charset="0"/>
                          <a:cs typeface="Arial" pitchFamily="34" charset="0"/>
                        </a:rPr>
                        <a:t>A</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B</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C</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D</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E</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F</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G</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H</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I</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sp>
        <p:nvSpPr>
          <p:cNvPr id="61" name="TextBox 60"/>
          <p:cNvSpPr txBox="1"/>
          <p:nvPr/>
        </p:nvSpPr>
        <p:spPr>
          <a:xfrm>
            <a:off x="1323975" y="2028825"/>
            <a:ext cx="678180" cy="184666"/>
          </a:xfrm>
          <a:prstGeom prst="rect">
            <a:avLst/>
          </a:prstGeom>
          <a:noFill/>
        </p:spPr>
        <p:txBody>
          <a:bodyPr wrap="square" rtlCol="0">
            <a:spAutoFit/>
          </a:bodyPr>
          <a:lstStyle/>
          <a:p>
            <a:pPr algn="ctr" fontAlgn="auto">
              <a:spcBef>
                <a:spcPts val="0"/>
              </a:spcBef>
              <a:spcAft>
                <a:spcPts val="0"/>
              </a:spcAft>
            </a:pPr>
            <a:r>
              <a:rPr lang="en-US" sz="600" smtClean="0">
                <a:solidFill>
                  <a:srgbClr val="000000"/>
                </a:solidFill>
                <a:latin typeface="Arial" pitchFamily="34" charset="0"/>
                <a:cs typeface="Arial" pitchFamily="34" charset="0"/>
              </a:rPr>
              <a:t>G</a:t>
            </a:r>
            <a:endParaRPr lang="en-US" sz="600" dirty="0">
              <a:solidFill>
                <a:srgbClr val="000000"/>
              </a:solidFill>
              <a:latin typeface="Arial" pitchFamily="34" charset="0"/>
              <a:cs typeface="Arial" pitchFamily="34" charset="0"/>
            </a:endParaRPr>
          </a:p>
        </p:txBody>
      </p:sp>
      <p:sp>
        <p:nvSpPr>
          <p:cNvPr id="62" name="TextBox 61"/>
          <p:cNvSpPr txBox="1"/>
          <p:nvPr/>
        </p:nvSpPr>
        <p:spPr>
          <a:xfrm>
            <a:off x="1628775" y="2028825"/>
            <a:ext cx="678180" cy="184666"/>
          </a:xfrm>
          <a:prstGeom prst="rect">
            <a:avLst/>
          </a:prstGeom>
          <a:noFill/>
        </p:spPr>
        <p:txBody>
          <a:bodyPr wrap="square" rtlCol="0">
            <a:spAutoFit/>
          </a:bodyPr>
          <a:lstStyle/>
          <a:p>
            <a:pPr algn="ctr" fontAlgn="auto">
              <a:spcBef>
                <a:spcPts val="0"/>
              </a:spcBef>
              <a:spcAft>
                <a:spcPts val="0"/>
              </a:spcAft>
            </a:pPr>
            <a:r>
              <a:rPr lang="en-US" sz="600" smtClean="0">
                <a:solidFill>
                  <a:srgbClr val="000000"/>
                </a:solidFill>
                <a:latin typeface="Arial" pitchFamily="34" charset="0"/>
                <a:cs typeface="Arial" pitchFamily="34" charset="0"/>
              </a:rPr>
              <a:t>G</a:t>
            </a:r>
            <a:endParaRPr lang="en-US" sz="600" dirty="0">
              <a:solidFill>
                <a:srgbClr val="000000"/>
              </a:solidFill>
              <a:latin typeface="Arial" pitchFamily="34" charset="0"/>
              <a:cs typeface="Arial" pitchFamily="34" charset="0"/>
            </a:endParaRPr>
          </a:p>
        </p:txBody>
      </p:sp>
      <p:sp>
        <p:nvSpPr>
          <p:cNvPr id="63" name="TextBox 62"/>
          <p:cNvSpPr txBox="1"/>
          <p:nvPr/>
        </p:nvSpPr>
        <p:spPr>
          <a:xfrm>
            <a:off x="2228850" y="1952625"/>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BEG</a:t>
            </a:r>
            <a:endParaRPr lang="en-US" sz="600" dirty="0">
              <a:solidFill>
                <a:srgbClr val="000000"/>
              </a:solidFill>
              <a:latin typeface="Arial" pitchFamily="34" charset="0"/>
              <a:cs typeface="Arial" pitchFamily="34" charset="0"/>
            </a:endParaRPr>
          </a:p>
        </p:txBody>
      </p:sp>
      <p:sp>
        <p:nvSpPr>
          <p:cNvPr id="64" name="TextBox 63"/>
          <p:cNvSpPr txBox="1"/>
          <p:nvPr/>
        </p:nvSpPr>
        <p:spPr>
          <a:xfrm>
            <a:off x="2857500" y="2038350"/>
            <a:ext cx="678180" cy="184666"/>
          </a:xfrm>
          <a:prstGeom prst="rect">
            <a:avLst/>
          </a:prstGeom>
          <a:noFill/>
        </p:spPr>
        <p:txBody>
          <a:bodyPr wrap="square" rtlCol="0">
            <a:spAutoFit/>
          </a:bodyPr>
          <a:lstStyle/>
          <a:p>
            <a:pPr algn="ctr" fontAlgn="auto">
              <a:spcBef>
                <a:spcPts val="0"/>
              </a:spcBef>
              <a:spcAft>
                <a:spcPts val="0"/>
              </a:spcAft>
            </a:pPr>
            <a:r>
              <a:rPr lang="en-US" sz="600" smtClean="0">
                <a:solidFill>
                  <a:srgbClr val="000000"/>
                </a:solidFill>
                <a:latin typeface="Arial" pitchFamily="34" charset="0"/>
                <a:cs typeface="Arial" pitchFamily="34" charset="0"/>
              </a:rPr>
              <a:t>G</a:t>
            </a:r>
            <a:endParaRPr lang="en-US" sz="600" dirty="0">
              <a:solidFill>
                <a:srgbClr val="000000"/>
              </a:solidFill>
              <a:latin typeface="Arial" pitchFamily="34" charset="0"/>
              <a:cs typeface="Arial" pitchFamily="34" charset="0"/>
            </a:endParaRPr>
          </a:p>
        </p:txBody>
      </p:sp>
      <p:sp>
        <p:nvSpPr>
          <p:cNvPr id="65" name="TextBox 64"/>
          <p:cNvSpPr txBox="1"/>
          <p:nvPr/>
        </p:nvSpPr>
        <p:spPr>
          <a:xfrm>
            <a:off x="3143250" y="203835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G</a:t>
            </a:r>
            <a:endParaRPr lang="en-US" sz="600" dirty="0">
              <a:solidFill>
                <a:srgbClr val="000000"/>
              </a:solidFill>
              <a:latin typeface="Arial" pitchFamily="34" charset="0"/>
              <a:cs typeface="Arial" pitchFamily="34" charset="0"/>
            </a:endParaRPr>
          </a:p>
        </p:txBody>
      </p:sp>
      <p:sp>
        <p:nvSpPr>
          <p:cNvPr id="66" name="TextBox 65"/>
          <p:cNvSpPr txBox="1"/>
          <p:nvPr/>
        </p:nvSpPr>
        <p:spPr>
          <a:xfrm>
            <a:off x="2238375" y="350520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ACEG</a:t>
            </a:r>
            <a:endParaRPr lang="en-US" sz="600" dirty="0">
              <a:solidFill>
                <a:srgbClr val="000000"/>
              </a:solidFill>
              <a:latin typeface="Arial" pitchFamily="34" charset="0"/>
              <a:cs typeface="Arial" pitchFamily="34" charset="0"/>
            </a:endParaRPr>
          </a:p>
        </p:txBody>
      </p:sp>
      <p:sp>
        <p:nvSpPr>
          <p:cNvPr id="67" name="TextBox 66"/>
          <p:cNvSpPr txBox="1"/>
          <p:nvPr/>
        </p:nvSpPr>
        <p:spPr>
          <a:xfrm>
            <a:off x="704850" y="5257800"/>
            <a:ext cx="678180" cy="184666"/>
          </a:xfrm>
          <a:prstGeom prst="rect">
            <a:avLst/>
          </a:prstGeom>
          <a:noFill/>
        </p:spPr>
        <p:txBody>
          <a:bodyPr wrap="square" rtlCol="0">
            <a:spAutoFit/>
          </a:bodyPr>
          <a:lstStyle/>
          <a:p>
            <a:pPr algn="ctr" fontAlgn="auto">
              <a:spcBef>
                <a:spcPts val="0"/>
              </a:spcBef>
              <a:spcAft>
                <a:spcPts val="0"/>
              </a:spcAft>
            </a:pPr>
            <a:r>
              <a:rPr lang="en-US" sz="600" smtClean="0">
                <a:solidFill>
                  <a:srgbClr val="000000"/>
                </a:solidFill>
                <a:latin typeface="Arial" pitchFamily="34" charset="0"/>
                <a:cs typeface="Arial" pitchFamily="34" charset="0"/>
              </a:rPr>
              <a:t>H</a:t>
            </a:r>
            <a:endParaRPr lang="en-US" sz="600" dirty="0">
              <a:solidFill>
                <a:srgbClr val="000000"/>
              </a:solidFill>
              <a:latin typeface="Arial" pitchFamily="34" charset="0"/>
              <a:cs typeface="Arial" pitchFamily="34" charset="0"/>
            </a:endParaRPr>
          </a:p>
        </p:txBody>
      </p:sp>
      <p:sp>
        <p:nvSpPr>
          <p:cNvPr id="68" name="TextBox 67"/>
          <p:cNvSpPr txBox="1"/>
          <p:nvPr/>
        </p:nvSpPr>
        <p:spPr>
          <a:xfrm>
            <a:off x="990600" y="5219700"/>
            <a:ext cx="678180" cy="184666"/>
          </a:xfrm>
          <a:prstGeom prst="rect">
            <a:avLst/>
          </a:prstGeom>
          <a:noFill/>
        </p:spPr>
        <p:txBody>
          <a:bodyPr wrap="square" rtlCol="0">
            <a:spAutoFit/>
          </a:bodyPr>
          <a:lstStyle/>
          <a:p>
            <a:pPr algn="ctr" fontAlgn="auto">
              <a:spcBef>
                <a:spcPts val="0"/>
              </a:spcBef>
              <a:spcAft>
                <a:spcPts val="0"/>
              </a:spcAft>
            </a:pPr>
            <a:r>
              <a:rPr lang="en-US" sz="600" smtClean="0">
                <a:solidFill>
                  <a:srgbClr val="000000"/>
                </a:solidFill>
                <a:latin typeface="Arial" pitchFamily="34" charset="0"/>
                <a:cs typeface="Arial" pitchFamily="34" charset="0"/>
              </a:rPr>
              <a:t>H</a:t>
            </a:r>
            <a:endParaRPr lang="en-US" sz="600" dirty="0">
              <a:solidFill>
                <a:srgbClr val="000000"/>
              </a:solidFill>
              <a:latin typeface="Arial" pitchFamily="34" charset="0"/>
              <a:cs typeface="Arial" pitchFamily="34" charset="0"/>
            </a:endParaRPr>
          </a:p>
        </p:txBody>
      </p:sp>
      <p:sp>
        <p:nvSpPr>
          <p:cNvPr id="69" name="TextBox 68"/>
          <p:cNvSpPr txBox="1"/>
          <p:nvPr/>
        </p:nvSpPr>
        <p:spPr>
          <a:xfrm>
            <a:off x="1295400" y="5219700"/>
            <a:ext cx="678180" cy="184666"/>
          </a:xfrm>
          <a:prstGeom prst="rect">
            <a:avLst/>
          </a:prstGeom>
          <a:noFill/>
        </p:spPr>
        <p:txBody>
          <a:bodyPr wrap="square" rtlCol="0">
            <a:spAutoFit/>
          </a:bodyPr>
          <a:lstStyle/>
          <a:p>
            <a:pPr algn="ctr" fontAlgn="auto">
              <a:spcBef>
                <a:spcPts val="0"/>
              </a:spcBef>
              <a:spcAft>
                <a:spcPts val="0"/>
              </a:spcAft>
            </a:pPr>
            <a:r>
              <a:rPr lang="en-US" sz="600" smtClean="0">
                <a:solidFill>
                  <a:srgbClr val="000000"/>
                </a:solidFill>
                <a:latin typeface="Arial" pitchFamily="34" charset="0"/>
                <a:cs typeface="Arial" pitchFamily="34" charset="0"/>
              </a:rPr>
              <a:t>H</a:t>
            </a:r>
            <a:endParaRPr lang="en-US" sz="600" dirty="0">
              <a:solidFill>
                <a:srgbClr val="000000"/>
              </a:solidFill>
              <a:latin typeface="Arial" pitchFamily="34" charset="0"/>
              <a:cs typeface="Arial" pitchFamily="34" charset="0"/>
            </a:endParaRPr>
          </a:p>
        </p:txBody>
      </p:sp>
      <p:sp>
        <p:nvSpPr>
          <p:cNvPr id="70" name="TextBox 69"/>
          <p:cNvSpPr txBox="1"/>
          <p:nvPr/>
        </p:nvSpPr>
        <p:spPr>
          <a:xfrm>
            <a:off x="1924050" y="514350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ADFGH</a:t>
            </a:r>
            <a:endParaRPr lang="en-US" sz="600" dirty="0">
              <a:solidFill>
                <a:srgbClr val="000000"/>
              </a:solidFill>
              <a:latin typeface="Arial" pitchFamily="34" charset="0"/>
              <a:cs typeface="Arial" pitchFamily="34" charset="0"/>
            </a:endParaRPr>
          </a:p>
        </p:txBody>
      </p:sp>
      <p:sp>
        <p:nvSpPr>
          <p:cNvPr id="71" name="TextBox 70"/>
          <p:cNvSpPr txBox="1"/>
          <p:nvPr/>
        </p:nvSpPr>
        <p:spPr>
          <a:xfrm>
            <a:off x="3152775" y="521970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H</a:t>
            </a:r>
            <a:endParaRPr lang="en-US" sz="600" dirty="0">
              <a:solidFill>
                <a:srgbClr val="000000"/>
              </a:solidFill>
              <a:latin typeface="Arial" pitchFamily="34" charset="0"/>
              <a:cs typeface="Arial" pitchFamily="34" charset="0"/>
            </a:endParaRPr>
          </a:p>
        </p:txBody>
      </p:sp>
      <p:sp>
        <p:nvSpPr>
          <p:cNvPr id="72" name="TextBox 71"/>
          <p:cNvSpPr txBox="1"/>
          <p:nvPr/>
        </p:nvSpPr>
        <p:spPr>
          <a:xfrm>
            <a:off x="5238750" y="255270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G</a:t>
            </a:r>
            <a:endParaRPr lang="en-US" sz="600" dirty="0">
              <a:solidFill>
                <a:srgbClr val="000000"/>
              </a:solidFill>
              <a:latin typeface="Arial" pitchFamily="34" charset="0"/>
              <a:cs typeface="Arial" pitchFamily="34" charset="0"/>
            </a:endParaRPr>
          </a:p>
        </p:txBody>
      </p:sp>
      <p:sp>
        <p:nvSpPr>
          <p:cNvPr id="73" name="TextBox 72"/>
          <p:cNvSpPr txBox="1"/>
          <p:nvPr/>
        </p:nvSpPr>
        <p:spPr>
          <a:xfrm>
            <a:off x="5543550" y="245745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DFG</a:t>
            </a:r>
            <a:endParaRPr lang="en-US" sz="600" dirty="0">
              <a:solidFill>
                <a:srgbClr val="000000"/>
              </a:solidFill>
              <a:latin typeface="Arial" pitchFamily="34" charset="0"/>
              <a:cs typeface="Arial" pitchFamily="34" charset="0"/>
            </a:endParaRPr>
          </a:p>
        </p:txBody>
      </p:sp>
      <p:sp>
        <p:nvSpPr>
          <p:cNvPr id="74" name="TextBox 73"/>
          <p:cNvSpPr txBox="1"/>
          <p:nvPr/>
        </p:nvSpPr>
        <p:spPr>
          <a:xfrm>
            <a:off x="5829300" y="2447925"/>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DFG</a:t>
            </a:r>
            <a:endParaRPr lang="en-US" sz="600" dirty="0">
              <a:solidFill>
                <a:srgbClr val="000000"/>
              </a:solidFill>
              <a:latin typeface="Arial" pitchFamily="34" charset="0"/>
              <a:cs typeface="Arial" pitchFamily="34" charset="0"/>
            </a:endParaRPr>
          </a:p>
        </p:txBody>
      </p:sp>
      <p:sp>
        <p:nvSpPr>
          <p:cNvPr id="75" name="TextBox 74"/>
          <p:cNvSpPr txBox="1"/>
          <p:nvPr/>
        </p:nvSpPr>
        <p:spPr>
          <a:xfrm>
            <a:off x="6467475" y="2409825"/>
            <a:ext cx="678180" cy="184666"/>
          </a:xfrm>
          <a:prstGeom prst="rect">
            <a:avLst/>
          </a:prstGeom>
          <a:noFill/>
        </p:spPr>
        <p:txBody>
          <a:bodyPr wrap="square" rtlCol="0">
            <a:spAutoFit/>
          </a:bodyPr>
          <a:lstStyle/>
          <a:p>
            <a:pPr algn="ctr" fontAlgn="auto">
              <a:spcBef>
                <a:spcPts val="0"/>
              </a:spcBef>
              <a:spcAft>
                <a:spcPts val="0"/>
              </a:spcAft>
            </a:pPr>
            <a:r>
              <a:rPr lang="en-US" sz="600" smtClean="0">
                <a:solidFill>
                  <a:srgbClr val="000000"/>
                </a:solidFill>
                <a:latin typeface="Arial" pitchFamily="34" charset="0"/>
                <a:cs typeface="Arial" pitchFamily="34" charset="0"/>
              </a:rPr>
              <a:t>ADFG</a:t>
            </a:r>
            <a:endParaRPr lang="en-US" sz="600" dirty="0">
              <a:solidFill>
                <a:srgbClr val="000000"/>
              </a:solidFill>
              <a:latin typeface="Arial" pitchFamily="34" charset="0"/>
              <a:cs typeface="Arial" pitchFamily="34" charset="0"/>
            </a:endParaRPr>
          </a:p>
        </p:txBody>
      </p:sp>
      <p:sp>
        <p:nvSpPr>
          <p:cNvPr id="76" name="TextBox 75"/>
          <p:cNvSpPr txBox="1"/>
          <p:nvPr/>
        </p:nvSpPr>
        <p:spPr>
          <a:xfrm>
            <a:off x="7343775" y="2514600"/>
            <a:ext cx="678180" cy="184666"/>
          </a:xfrm>
          <a:prstGeom prst="rect">
            <a:avLst/>
          </a:prstGeom>
          <a:noFill/>
        </p:spPr>
        <p:txBody>
          <a:bodyPr wrap="square" rtlCol="0">
            <a:spAutoFit/>
          </a:bodyPr>
          <a:lstStyle/>
          <a:p>
            <a:pPr algn="ctr" fontAlgn="auto">
              <a:spcBef>
                <a:spcPts val="0"/>
              </a:spcBef>
              <a:spcAft>
                <a:spcPts val="0"/>
              </a:spcAft>
            </a:pPr>
            <a:r>
              <a:rPr lang="en-US" sz="600" smtClean="0">
                <a:solidFill>
                  <a:srgbClr val="000000"/>
                </a:solidFill>
                <a:latin typeface="Arial" pitchFamily="34" charset="0"/>
                <a:cs typeface="Arial" pitchFamily="34" charset="0"/>
              </a:rPr>
              <a:t>G</a:t>
            </a:r>
            <a:endParaRPr lang="en-US" sz="600" dirty="0">
              <a:solidFill>
                <a:srgbClr val="000000"/>
              </a:solidFill>
              <a:latin typeface="Arial" pitchFamily="34" charset="0"/>
              <a:cs typeface="Arial" pitchFamily="34" charset="0"/>
            </a:endParaRPr>
          </a:p>
        </p:txBody>
      </p:sp>
      <p:sp>
        <p:nvSpPr>
          <p:cNvPr id="77" name="TextBox 76"/>
          <p:cNvSpPr txBox="1"/>
          <p:nvPr/>
        </p:nvSpPr>
        <p:spPr>
          <a:xfrm>
            <a:off x="7658100" y="243840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DFG</a:t>
            </a:r>
            <a:endParaRPr lang="en-US" sz="600" dirty="0">
              <a:solidFill>
                <a:srgbClr val="000000"/>
              </a:solidFill>
              <a:latin typeface="Arial" pitchFamily="34" charset="0"/>
              <a:cs typeface="Arial" pitchFamily="34" charset="0"/>
            </a:endParaRPr>
          </a:p>
        </p:txBody>
      </p:sp>
      <p:sp>
        <p:nvSpPr>
          <p:cNvPr id="78" name="TextBox 77"/>
          <p:cNvSpPr txBox="1"/>
          <p:nvPr/>
        </p:nvSpPr>
        <p:spPr>
          <a:xfrm>
            <a:off x="5267325" y="4086225"/>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CDEFGI</a:t>
            </a:r>
            <a:endParaRPr lang="en-US" sz="600" dirty="0">
              <a:solidFill>
                <a:srgbClr val="000000"/>
              </a:solidFill>
              <a:latin typeface="Arial" pitchFamily="34" charset="0"/>
              <a:cs typeface="Arial" pitchFamily="34" charset="0"/>
            </a:endParaRPr>
          </a:p>
        </p:txBody>
      </p:sp>
      <p:sp>
        <p:nvSpPr>
          <p:cNvPr id="79" name="TextBox 78"/>
          <p:cNvSpPr txBox="1"/>
          <p:nvPr/>
        </p:nvSpPr>
        <p:spPr>
          <a:xfrm>
            <a:off x="5562600" y="4162425"/>
            <a:ext cx="678180" cy="184666"/>
          </a:xfrm>
          <a:prstGeom prst="rect">
            <a:avLst/>
          </a:prstGeom>
          <a:noFill/>
        </p:spPr>
        <p:txBody>
          <a:bodyPr wrap="square" rtlCol="0">
            <a:spAutoFit/>
          </a:bodyPr>
          <a:lstStyle/>
          <a:p>
            <a:pPr algn="ctr" fontAlgn="auto">
              <a:spcBef>
                <a:spcPts val="0"/>
              </a:spcBef>
              <a:spcAft>
                <a:spcPts val="0"/>
              </a:spcAft>
            </a:pPr>
            <a:r>
              <a:rPr lang="en-US" sz="600" smtClean="0">
                <a:solidFill>
                  <a:srgbClr val="000000"/>
                </a:solidFill>
                <a:latin typeface="Arial" pitchFamily="34" charset="0"/>
                <a:cs typeface="Arial" pitchFamily="34" charset="0"/>
              </a:rPr>
              <a:t>DEF</a:t>
            </a:r>
            <a:endParaRPr lang="en-US" sz="600" dirty="0">
              <a:solidFill>
                <a:srgbClr val="000000"/>
              </a:solidFill>
              <a:latin typeface="Arial" pitchFamily="34" charset="0"/>
              <a:cs typeface="Arial" pitchFamily="34" charset="0"/>
            </a:endParaRPr>
          </a:p>
        </p:txBody>
      </p:sp>
      <p:sp>
        <p:nvSpPr>
          <p:cNvPr id="80" name="TextBox 79"/>
          <p:cNvSpPr txBox="1"/>
          <p:nvPr/>
        </p:nvSpPr>
        <p:spPr>
          <a:xfrm>
            <a:off x="5848350" y="4276725"/>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DE</a:t>
            </a:r>
            <a:endParaRPr lang="en-US" sz="600" dirty="0">
              <a:solidFill>
                <a:srgbClr val="000000"/>
              </a:solidFill>
              <a:latin typeface="Arial" pitchFamily="34" charset="0"/>
              <a:cs typeface="Arial" pitchFamily="34" charset="0"/>
            </a:endParaRPr>
          </a:p>
        </p:txBody>
      </p:sp>
      <p:sp>
        <p:nvSpPr>
          <p:cNvPr id="81" name="TextBox 80"/>
          <p:cNvSpPr txBox="1"/>
          <p:nvPr/>
        </p:nvSpPr>
        <p:spPr>
          <a:xfrm>
            <a:off x="7077075" y="428625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DE</a:t>
            </a:r>
            <a:endParaRPr lang="en-US" sz="600" dirty="0">
              <a:solidFill>
                <a:srgbClr val="000000"/>
              </a:solidFill>
              <a:latin typeface="Arial" pitchFamily="34" charset="0"/>
              <a:cs typeface="Arial" pitchFamily="34" charset="0"/>
            </a:endParaRPr>
          </a:p>
        </p:txBody>
      </p:sp>
      <p:sp>
        <p:nvSpPr>
          <p:cNvPr id="82" name="TextBox 81"/>
          <p:cNvSpPr txBox="1"/>
          <p:nvPr/>
        </p:nvSpPr>
        <p:spPr>
          <a:xfrm>
            <a:off x="7381875" y="419100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DEF</a:t>
            </a:r>
            <a:endParaRPr lang="en-US" sz="600" dirty="0">
              <a:solidFill>
                <a:srgbClr val="000000"/>
              </a:solidFill>
              <a:latin typeface="Arial" pitchFamily="34" charset="0"/>
              <a:cs typeface="Arial" pitchFamily="34" charset="0"/>
            </a:endParaRPr>
          </a:p>
        </p:txBody>
      </p:sp>
      <p:sp>
        <p:nvSpPr>
          <p:cNvPr id="83" name="TextBox 82"/>
          <p:cNvSpPr txBox="1"/>
          <p:nvPr/>
        </p:nvSpPr>
        <p:spPr>
          <a:xfrm>
            <a:off x="7696200" y="422910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DE</a:t>
            </a:r>
            <a:endParaRPr lang="en-US" sz="600" dirty="0">
              <a:solidFill>
                <a:srgbClr val="000000"/>
              </a:solidFill>
              <a:latin typeface="Arial" pitchFamily="34" charset="0"/>
              <a:cs typeface="Arial" pitchFamily="34" charset="0"/>
            </a:endParaRPr>
          </a:p>
        </p:txBody>
      </p:sp>
    </p:spTree>
    <p:extLst>
      <p:ext uri="{BB962C8B-B14F-4D97-AF65-F5344CB8AC3E}">
        <p14:creationId xmlns:p14="http://schemas.microsoft.com/office/powerpoint/2010/main" val="2102124627"/>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solidFill>
                  <a:srgbClr val="FFFFFF"/>
                </a:solidFill>
              </a:rPr>
              <a:t> - </a:t>
            </a:r>
            <a:fld id="{8FAC1CE3-0013-4A1C-AA61-A816E609AAE0}" type="slidenum">
              <a:rPr lang="en-US" smtClean="0">
                <a:solidFill>
                  <a:srgbClr val="FFFFFF"/>
                </a:solidFill>
              </a:rPr>
              <a:pPr/>
              <a:t>34</a:t>
            </a:fld>
            <a:r>
              <a:rPr lang="en-US" smtClean="0">
                <a:solidFill>
                  <a:srgbClr val="FFFFFF"/>
                </a:solidFill>
              </a:rPr>
              <a:t> -</a:t>
            </a:r>
            <a:endParaRPr lang="en-US">
              <a:solidFill>
                <a:srgbClr val="FFFFFF"/>
              </a:solidFill>
            </a:endParaRPr>
          </a:p>
        </p:txBody>
      </p:sp>
      <p:grpSp>
        <p:nvGrpSpPr>
          <p:cNvPr id="14" name="Group 13"/>
          <p:cNvGrpSpPr/>
          <p:nvPr/>
        </p:nvGrpSpPr>
        <p:grpSpPr>
          <a:xfrm>
            <a:off x="536697" y="1457111"/>
            <a:ext cx="3371459" cy="1735277"/>
            <a:chOff x="147098" y="1011855"/>
            <a:chExt cx="3371459" cy="1735277"/>
          </a:xfrm>
        </p:grpSpPr>
        <p:graphicFrame>
          <p:nvGraphicFramePr>
            <p:cNvPr id="6" name="Chart 5"/>
            <p:cNvGraphicFramePr/>
            <p:nvPr>
              <p:extLst>
                <p:ext uri="{D42A27DB-BD31-4B8C-83A1-F6EECF244321}">
                  <p14:modId xmlns:p14="http://schemas.microsoft.com/office/powerpoint/2010/main" val="530959851"/>
                </p:ext>
              </p:extLst>
            </p:nvPr>
          </p:nvGraphicFramePr>
          <p:xfrm>
            <a:off x="147098" y="1011855"/>
            <a:ext cx="3371459" cy="1735277"/>
          </p:xfrm>
          <a:graphic>
            <a:graphicData uri="http://schemas.openxmlformats.org/drawingml/2006/chart">
              <c:chart xmlns:c="http://schemas.openxmlformats.org/drawingml/2006/chart" xmlns:r="http://schemas.openxmlformats.org/officeDocument/2006/relationships" r:id="rId2"/>
            </a:graphicData>
          </a:graphic>
        </p:graphicFrame>
        <p:sp>
          <p:nvSpPr>
            <p:cNvPr id="7" name="TextBox 6"/>
            <p:cNvSpPr txBox="1"/>
            <p:nvPr/>
          </p:nvSpPr>
          <p:spPr>
            <a:xfrm>
              <a:off x="278310" y="1214726"/>
              <a:ext cx="3099021" cy="498598"/>
            </a:xfrm>
            <a:prstGeom prst="rect">
              <a:avLst/>
            </a:prstGeom>
            <a:noFill/>
          </p:spPr>
          <p:txBody>
            <a:bodyPr wrap="square" rtlCol="0" anchor="b">
              <a:spAutoFit/>
            </a:bodyPr>
            <a:lstStyle/>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a:p>
              <a:pPr algn="ctr">
                <a:lnSpc>
                  <a:spcPct val="80000"/>
                </a:lnSpc>
              </a:pPr>
              <a:r>
                <a:rPr lang="en-CA" sz="1100" b="1" dirty="0">
                  <a:solidFill>
                    <a:srgbClr val="0D204A">
                      <a:lumMod val="90000"/>
                      <a:lumOff val="10000"/>
                    </a:srgbClr>
                  </a:solidFill>
                  <a:latin typeface="Arial" panose="020B0604020202020204" pitchFamily="34" charset="0"/>
                  <a:cs typeface="Arial" panose="020B0604020202020204" pitchFamily="34" charset="0"/>
                </a:rPr>
                <a:t>SLOW, SHALLOW BREATHING</a:t>
              </a:r>
            </a:p>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p:txBody>
        </p:sp>
      </p:grpSp>
      <p:grpSp>
        <p:nvGrpSpPr>
          <p:cNvPr id="15" name="Group 14"/>
          <p:cNvGrpSpPr/>
          <p:nvPr/>
        </p:nvGrpSpPr>
        <p:grpSpPr>
          <a:xfrm>
            <a:off x="401530" y="2317719"/>
            <a:ext cx="3291835" cy="361638"/>
            <a:chOff x="11931" y="1518141"/>
            <a:chExt cx="3291835" cy="361638"/>
          </a:xfrm>
        </p:grpSpPr>
        <p:cxnSp>
          <p:nvCxnSpPr>
            <p:cNvPr id="9" name="Straight Connector 8"/>
            <p:cNvCxnSpPr/>
            <p:nvPr/>
          </p:nvCxnSpPr>
          <p:spPr bwMode="auto">
            <a:xfrm>
              <a:off x="469126" y="1757239"/>
              <a:ext cx="2834640" cy="0"/>
            </a:xfrm>
            <a:prstGeom prst="line">
              <a:avLst/>
            </a:prstGeom>
            <a:solidFill>
              <a:schemeClr val="accent1"/>
            </a:solidFill>
            <a:ln w="9525" cap="flat" cmpd="sng" algn="ctr">
              <a:solidFill>
                <a:srgbClr val="FF0000"/>
              </a:solidFill>
              <a:prstDash val="sysDot"/>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1" name="TextBox 10"/>
            <p:cNvSpPr txBox="1"/>
            <p:nvPr/>
          </p:nvSpPr>
          <p:spPr>
            <a:xfrm>
              <a:off x="132366" y="1625863"/>
              <a:ext cx="471934" cy="253916"/>
            </a:xfrm>
            <a:prstGeom prst="rect">
              <a:avLst/>
            </a:prstGeom>
            <a:noFill/>
          </p:spPr>
          <p:txBody>
            <a:bodyPr wrap="square" rtlCol="0">
              <a:spAutoFit/>
            </a:bodyPr>
            <a:lstStyle/>
            <a:p>
              <a:pPr algn="ctr" fontAlgn="auto">
                <a:spcBef>
                  <a:spcPts val="0"/>
                </a:spcBef>
                <a:spcAft>
                  <a:spcPts val="0"/>
                </a:spcAft>
              </a:pPr>
              <a:r>
                <a:rPr lang="en-CA" sz="1050" b="1" dirty="0" smtClean="0">
                  <a:solidFill>
                    <a:srgbClr val="C00000"/>
                  </a:solidFill>
                  <a:latin typeface="Arial" panose="020B0604020202020204" pitchFamily="34" charset="0"/>
                  <a:cs typeface="Arial" panose="020B0604020202020204" pitchFamily="34" charset="0"/>
                </a:rPr>
                <a:t>50%</a:t>
              </a:r>
              <a:endParaRPr lang="en-CA" sz="1050" b="1" dirty="0">
                <a:solidFill>
                  <a:srgbClr val="C00000"/>
                </a:solidFill>
                <a:latin typeface="Arial" panose="020B0604020202020204" pitchFamily="34" charset="0"/>
                <a:cs typeface="Arial" panose="020B0604020202020204" pitchFamily="34" charset="0"/>
              </a:endParaRPr>
            </a:p>
          </p:txBody>
        </p:sp>
        <p:sp>
          <p:nvSpPr>
            <p:cNvPr id="13" name="TextBox 12"/>
            <p:cNvSpPr txBox="1"/>
            <p:nvPr/>
          </p:nvSpPr>
          <p:spPr>
            <a:xfrm>
              <a:off x="11931" y="1518141"/>
              <a:ext cx="693244" cy="215444"/>
            </a:xfrm>
            <a:prstGeom prst="rect">
              <a:avLst/>
            </a:prstGeom>
            <a:noFill/>
          </p:spPr>
          <p:txBody>
            <a:bodyPr wrap="square" rtlCol="0">
              <a:spAutoFit/>
            </a:bodyPr>
            <a:lstStyle/>
            <a:p>
              <a:pPr algn="ctr" fontAlgn="auto">
                <a:spcBef>
                  <a:spcPts val="0"/>
                </a:spcBef>
                <a:spcAft>
                  <a:spcPts val="0"/>
                </a:spcAft>
              </a:pPr>
              <a:r>
                <a:rPr lang="en-CA" sz="800" b="1" dirty="0">
                  <a:solidFill>
                    <a:srgbClr val="C00000"/>
                  </a:solidFill>
                  <a:latin typeface="Arial" panose="020B0604020202020204" pitchFamily="34" charset="0"/>
                  <a:cs typeface="Arial" panose="020B0604020202020204" pitchFamily="34" charset="0"/>
                </a:rPr>
                <a:t>MEAN</a:t>
              </a:r>
            </a:p>
          </p:txBody>
        </p:sp>
      </p:grpSp>
      <p:grpSp>
        <p:nvGrpSpPr>
          <p:cNvPr id="16" name="Group 15"/>
          <p:cNvGrpSpPr/>
          <p:nvPr/>
        </p:nvGrpSpPr>
        <p:grpSpPr>
          <a:xfrm>
            <a:off x="538028" y="2970463"/>
            <a:ext cx="3371459" cy="1735277"/>
            <a:chOff x="147098" y="1011855"/>
            <a:chExt cx="3371459" cy="1735277"/>
          </a:xfrm>
        </p:grpSpPr>
        <p:graphicFrame>
          <p:nvGraphicFramePr>
            <p:cNvPr id="17" name="Chart 16"/>
            <p:cNvGraphicFramePr/>
            <p:nvPr>
              <p:extLst>
                <p:ext uri="{D42A27DB-BD31-4B8C-83A1-F6EECF244321}">
                  <p14:modId xmlns:p14="http://schemas.microsoft.com/office/powerpoint/2010/main" val="2775840211"/>
                </p:ext>
              </p:extLst>
            </p:nvPr>
          </p:nvGraphicFramePr>
          <p:xfrm>
            <a:off x="147098" y="1011855"/>
            <a:ext cx="3371459" cy="1735277"/>
          </p:xfrm>
          <a:graphic>
            <a:graphicData uri="http://schemas.openxmlformats.org/drawingml/2006/chart">
              <c:chart xmlns:c="http://schemas.openxmlformats.org/drawingml/2006/chart" xmlns:r="http://schemas.openxmlformats.org/officeDocument/2006/relationships" r:id="rId3"/>
            </a:graphicData>
          </a:graphic>
        </p:graphicFrame>
        <p:sp>
          <p:nvSpPr>
            <p:cNvPr id="18" name="TextBox 17"/>
            <p:cNvSpPr txBox="1"/>
            <p:nvPr/>
          </p:nvSpPr>
          <p:spPr>
            <a:xfrm>
              <a:off x="613582" y="1230628"/>
              <a:ext cx="2533817" cy="498598"/>
            </a:xfrm>
            <a:prstGeom prst="rect">
              <a:avLst/>
            </a:prstGeom>
            <a:noFill/>
          </p:spPr>
          <p:txBody>
            <a:bodyPr wrap="square" rtlCol="0">
              <a:spAutoFit/>
            </a:bodyPr>
            <a:lstStyle/>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a:p>
              <a:pPr algn="ctr">
                <a:lnSpc>
                  <a:spcPct val="80000"/>
                </a:lnSpc>
              </a:pPr>
              <a:r>
                <a:rPr lang="en-CA" sz="1100" b="1" dirty="0">
                  <a:solidFill>
                    <a:srgbClr val="0D204A">
                      <a:lumMod val="90000"/>
                      <a:lumOff val="10000"/>
                    </a:srgbClr>
                  </a:solidFill>
                  <a:latin typeface="Arial" panose="020B0604020202020204" pitchFamily="34" charset="0"/>
                  <a:cs typeface="Arial" panose="020B0604020202020204" pitchFamily="34" charset="0"/>
                </a:rPr>
                <a:t>PAIN RADIATING DOWN ARM</a:t>
              </a:r>
            </a:p>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p:txBody>
        </p:sp>
      </p:grpSp>
      <p:grpSp>
        <p:nvGrpSpPr>
          <p:cNvPr id="19" name="Group 18"/>
          <p:cNvGrpSpPr/>
          <p:nvPr/>
        </p:nvGrpSpPr>
        <p:grpSpPr>
          <a:xfrm>
            <a:off x="402861" y="4057962"/>
            <a:ext cx="3291835" cy="361638"/>
            <a:chOff x="11931" y="1518141"/>
            <a:chExt cx="3291835" cy="361638"/>
          </a:xfrm>
        </p:grpSpPr>
        <p:cxnSp>
          <p:nvCxnSpPr>
            <p:cNvPr id="20" name="Straight Connector 19"/>
            <p:cNvCxnSpPr/>
            <p:nvPr/>
          </p:nvCxnSpPr>
          <p:spPr bwMode="auto">
            <a:xfrm>
              <a:off x="469126" y="1757239"/>
              <a:ext cx="2834640" cy="0"/>
            </a:xfrm>
            <a:prstGeom prst="line">
              <a:avLst/>
            </a:prstGeom>
            <a:solidFill>
              <a:schemeClr val="accent1"/>
            </a:solidFill>
            <a:ln w="9525" cap="flat" cmpd="sng" algn="ctr">
              <a:solidFill>
                <a:srgbClr val="FF0000"/>
              </a:solidFill>
              <a:prstDash val="sysDot"/>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1" name="TextBox 20"/>
            <p:cNvSpPr txBox="1"/>
            <p:nvPr/>
          </p:nvSpPr>
          <p:spPr>
            <a:xfrm>
              <a:off x="132366" y="1625863"/>
              <a:ext cx="471934" cy="253916"/>
            </a:xfrm>
            <a:prstGeom prst="rect">
              <a:avLst/>
            </a:prstGeom>
            <a:noFill/>
          </p:spPr>
          <p:txBody>
            <a:bodyPr wrap="square" rtlCol="0">
              <a:spAutoFit/>
            </a:bodyPr>
            <a:lstStyle/>
            <a:p>
              <a:pPr algn="ctr" fontAlgn="auto">
                <a:spcBef>
                  <a:spcPts val="0"/>
                </a:spcBef>
                <a:spcAft>
                  <a:spcPts val="0"/>
                </a:spcAft>
              </a:pPr>
              <a:r>
                <a:rPr lang="en-CA" sz="1050" b="1" dirty="0" smtClean="0">
                  <a:solidFill>
                    <a:srgbClr val="C00000"/>
                  </a:solidFill>
                  <a:latin typeface="Arial" panose="020B0604020202020204" pitchFamily="34" charset="0"/>
                  <a:cs typeface="Arial" panose="020B0604020202020204" pitchFamily="34" charset="0"/>
                </a:rPr>
                <a:t>23%</a:t>
              </a:r>
              <a:endParaRPr lang="en-CA" sz="1050" b="1" dirty="0">
                <a:solidFill>
                  <a:srgbClr val="C00000"/>
                </a:solidFill>
                <a:latin typeface="Arial" panose="020B0604020202020204" pitchFamily="34" charset="0"/>
                <a:cs typeface="Arial" panose="020B0604020202020204" pitchFamily="34" charset="0"/>
              </a:endParaRPr>
            </a:p>
          </p:txBody>
        </p:sp>
        <p:sp>
          <p:nvSpPr>
            <p:cNvPr id="22" name="TextBox 21"/>
            <p:cNvSpPr txBox="1"/>
            <p:nvPr/>
          </p:nvSpPr>
          <p:spPr>
            <a:xfrm>
              <a:off x="11931" y="1518141"/>
              <a:ext cx="693244" cy="215444"/>
            </a:xfrm>
            <a:prstGeom prst="rect">
              <a:avLst/>
            </a:prstGeom>
            <a:noFill/>
          </p:spPr>
          <p:txBody>
            <a:bodyPr wrap="square" rtlCol="0">
              <a:spAutoFit/>
            </a:bodyPr>
            <a:lstStyle/>
            <a:p>
              <a:pPr algn="ctr" fontAlgn="auto">
                <a:spcBef>
                  <a:spcPts val="0"/>
                </a:spcBef>
                <a:spcAft>
                  <a:spcPts val="0"/>
                </a:spcAft>
              </a:pPr>
              <a:r>
                <a:rPr lang="en-CA" sz="800" b="1" dirty="0">
                  <a:solidFill>
                    <a:srgbClr val="C00000"/>
                  </a:solidFill>
                  <a:latin typeface="Arial" panose="020B0604020202020204" pitchFamily="34" charset="0"/>
                  <a:cs typeface="Arial" panose="020B0604020202020204" pitchFamily="34" charset="0"/>
                </a:rPr>
                <a:t>MEAN</a:t>
              </a:r>
            </a:p>
          </p:txBody>
        </p:sp>
      </p:grpSp>
      <p:sp>
        <p:nvSpPr>
          <p:cNvPr id="55" name="TextBox 54"/>
          <p:cNvSpPr txBox="1"/>
          <p:nvPr/>
        </p:nvSpPr>
        <p:spPr>
          <a:xfrm>
            <a:off x="2965837" y="1401731"/>
            <a:ext cx="2785429" cy="535531"/>
          </a:xfrm>
          <a:prstGeom prst="rect">
            <a:avLst/>
          </a:prstGeom>
          <a:noFill/>
        </p:spPr>
        <p:txBody>
          <a:bodyPr wrap="square" rtlCol="0" anchor="b">
            <a:spAutoFit/>
          </a:bodyPr>
          <a:lstStyle/>
          <a:p>
            <a:pPr>
              <a:lnSpc>
                <a:spcPct val="80000"/>
              </a:lnSpc>
            </a:pPr>
            <a:endParaRPr lang="en-CA" sz="1200" b="1" dirty="0">
              <a:solidFill>
                <a:srgbClr val="FFFFFF">
                  <a:lumMod val="50000"/>
                </a:srgbClr>
              </a:solidFill>
              <a:latin typeface="Arial" panose="020B0604020202020204" pitchFamily="34" charset="0"/>
              <a:cs typeface="Arial" panose="020B0604020202020204" pitchFamily="34" charset="0"/>
            </a:endParaRPr>
          </a:p>
          <a:p>
            <a:pPr algn="ctr">
              <a:lnSpc>
                <a:spcPct val="80000"/>
              </a:lnSpc>
            </a:pPr>
            <a:r>
              <a:rPr lang="en-CA" sz="1200" b="1" dirty="0">
                <a:solidFill>
                  <a:srgbClr val="0D204A">
                    <a:lumMod val="90000"/>
                    <a:lumOff val="10000"/>
                  </a:srgbClr>
                </a:solidFill>
                <a:latin typeface="Arial" panose="020B0604020202020204" pitchFamily="34" charset="0"/>
                <a:cs typeface="Arial" panose="020B0604020202020204" pitchFamily="34" charset="0"/>
              </a:rPr>
              <a:t>INACCURATE SYMPTOMS OF PE</a:t>
            </a:r>
          </a:p>
          <a:p>
            <a:pPr>
              <a:lnSpc>
                <a:spcPct val="80000"/>
              </a:lnSpc>
            </a:pPr>
            <a:endParaRPr lang="en-CA" sz="1200" b="1" dirty="0">
              <a:solidFill>
                <a:srgbClr val="FFFFFF">
                  <a:lumMod val="50000"/>
                </a:srgbClr>
              </a:solidFill>
              <a:latin typeface="Arial" panose="020B0604020202020204" pitchFamily="34" charset="0"/>
              <a:cs typeface="Arial" panose="020B0604020202020204" pitchFamily="34" charset="0"/>
            </a:endParaRPr>
          </a:p>
        </p:txBody>
      </p:sp>
      <p:sp>
        <p:nvSpPr>
          <p:cNvPr id="36" name="TextBox 35"/>
          <p:cNvSpPr txBox="1"/>
          <p:nvPr/>
        </p:nvSpPr>
        <p:spPr>
          <a:xfrm>
            <a:off x="1657047" y="778229"/>
            <a:ext cx="6008018" cy="338554"/>
          </a:xfrm>
          <a:prstGeom prst="rect">
            <a:avLst/>
          </a:prstGeom>
          <a:noFill/>
        </p:spPr>
        <p:txBody>
          <a:bodyPr wrap="square" rtlCol="0">
            <a:spAutoFit/>
          </a:bodyPr>
          <a:lstStyle/>
          <a:p>
            <a:pPr algn="ctr"/>
            <a:r>
              <a:rPr lang="en-US" sz="1600" i="1" dirty="0">
                <a:solidFill>
                  <a:srgbClr val="000000"/>
                </a:solidFill>
                <a:latin typeface="Arial" panose="020B0604020202020204" pitchFamily="34" charset="0"/>
                <a:cs typeface="Arial" panose="020B0604020202020204" pitchFamily="34" charset="0"/>
              </a:rPr>
              <a:t>Among Adults 18+ Claiming to Know What PE Feels Like</a:t>
            </a:r>
            <a:endParaRPr lang="en-US" sz="1400" i="1" dirty="0">
              <a:solidFill>
                <a:srgbClr val="000000"/>
              </a:solidFill>
              <a:latin typeface="Arial" panose="020B0604020202020204" pitchFamily="34" charset="0"/>
              <a:cs typeface="Arial" panose="020B0604020202020204" pitchFamily="34" charset="0"/>
            </a:endParaRPr>
          </a:p>
        </p:txBody>
      </p:sp>
      <p:sp>
        <p:nvSpPr>
          <p:cNvPr id="37" name="Rectangle 36"/>
          <p:cNvSpPr/>
          <p:nvPr/>
        </p:nvSpPr>
        <p:spPr>
          <a:xfrm>
            <a:off x="83490" y="6409630"/>
            <a:ext cx="7366882" cy="338554"/>
          </a:xfrm>
          <a:prstGeom prst="rect">
            <a:avLst/>
          </a:prstGeom>
        </p:spPr>
        <p:txBody>
          <a:bodyPr wrap="square">
            <a:spAutoFit/>
          </a:bodyPr>
          <a:lstStyle/>
          <a:p>
            <a:r>
              <a:rPr lang="en-US" sz="800" dirty="0">
                <a:solidFill>
                  <a:srgbClr val="000000"/>
                </a:solidFill>
                <a:latin typeface="Arial" panose="020B0604020202020204" pitchFamily="34" charset="0"/>
                <a:cs typeface="Arial" panose="020B0604020202020204" pitchFamily="34" charset="0"/>
              </a:rPr>
              <a:t>Base: Respondents aware of symptoms at Q6.</a:t>
            </a:r>
          </a:p>
          <a:p>
            <a:r>
              <a:rPr lang="en-US" sz="800" dirty="0">
                <a:solidFill>
                  <a:srgbClr val="000000"/>
                </a:solidFill>
                <a:latin typeface="Arial" panose="020B0604020202020204" pitchFamily="34" charset="0"/>
                <a:cs typeface="Arial" panose="020B0604020202020204" pitchFamily="34" charset="0"/>
              </a:rPr>
              <a:t>Q7. Please indicate the signs or symptoms of a blood clot in your lung (also known as pulmonary embolism). (select all that apply)</a:t>
            </a:r>
          </a:p>
        </p:txBody>
      </p:sp>
      <p:sp>
        <p:nvSpPr>
          <p:cNvPr id="38" name="Title 1"/>
          <p:cNvSpPr txBox="1">
            <a:spLocks/>
          </p:cNvSpPr>
          <p:nvPr/>
        </p:nvSpPr>
        <p:spPr>
          <a:xfrm>
            <a:off x="139147" y="139465"/>
            <a:ext cx="893329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pPr algn="ctr"/>
            <a:r>
              <a:rPr lang="en-US" sz="2800" kern="0" dirty="0" smtClean="0">
                <a:solidFill>
                  <a:srgbClr val="000000"/>
                </a:solidFill>
              </a:rPr>
              <a:t>Perceived Symptoms of Pulmonary Embolism</a:t>
            </a:r>
            <a:endParaRPr lang="en-US" sz="2800" kern="0" dirty="0">
              <a:solidFill>
                <a:srgbClr val="000000"/>
              </a:solidFill>
            </a:endParaRPr>
          </a:p>
        </p:txBody>
      </p:sp>
      <p:grpSp>
        <p:nvGrpSpPr>
          <p:cNvPr id="39" name="Group 38"/>
          <p:cNvGrpSpPr/>
          <p:nvPr/>
        </p:nvGrpSpPr>
        <p:grpSpPr>
          <a:xfrm>
            <a:off x="539359" y="4426827"/>
            <a:ext cx="3371459" cy="1735277"/>
            <a:chOff x="147098" y="1011855"/>
            <a:chExt cx="3371459" cy="1735277"/>
          </a:xfrm>
        </p:grpSpPr>
        <p:graphicFrame>
          <p:nvGraphicFramePr>
            <p:cNvPr id="48" name="Chart 47"/>
            <p:cNvGraphicFramePr/>
            <p:nvPr>
              <p:extLst>
                <p:ext uri="{D42A27DB-BD31-4B8C-83A1-F6EECF244321}">
                  <p14:modId xmlns:p14="http://schemas.microsoft.com/office/powerpoint/2010/main" val="3157192019"/>
                </p:ext>
              </p:extLst>
            </p:nvPr>
          </p:nvGraphicFramePr>
          <p:xfrm>
            <a:off x="147098" y="1011855"/>
            <a:ext cx="3371459" cy="1735277"/>
          </p:xfrm>
          <a:graphic>
            <a:graphicData uri="http://schemas.openxmlformats.org/drawingml/2006/chart">
              <c:chart xmlns:c="http://schemas.openxmlformats.org/drawingml/2006/chart" xmlns:r="http://schemas.openxmlformats.org/officeDocument/2006/relationships" r:id="rId4"/>
            </a:graphicData>
          </a:graphic>
        </p:graphicFrame>
        <p:sp>
          <p:nvSpPr>
            <p:cNvPr id="49" name="TextBox 48"/>
            <p:cNvSpPr txBox="1"/>
            <p:nvPr/>
          </p:nvSpPr>
          <p:spPr>
            <a:xfrm>
              <a:off x="613582" y="1230628"/>
              <a:ext cx="2533817" cy="498598"/>
            </a:xfrm>
            <a:prstGeom prst="rect">
              <a:avLst/>
            </a:prstGeom>
            <a:noFill/>
          </p:spPr>
          <p:txBody>
            <a:bodyPr wrap="square" rtlCol="0">
              <a:spAutoFit/>
            </a:bodyPr>
            <a:lstStyle/>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a:p>
              <a:pPr algn="ctr">
                <a:lnSpc>
                  <a:spcPct val="80000"/>
                </a:lnSpc>
              </a:pPr>
              <a:r>
                <a:rPr lang="en-CA" sz="1100" b="1" dirty="0">
                  <a:solidFill>
                    <a:srgbClr val="0D204A">
                      <a:lumMod val="90000"/>
                      <a:lumOff val="10000"/>
                    </a:srgbClr>
                  </a:solidFill>
                  <a:latin typeface="Arial" panose="020B0604020202020204" pitchFamily="34" charset="0"/>
                  <a:cs typeface="Arial" panose="020B0604020202020204" pitchFamily="34" charset="0"/>
                </a:rPr>
                <a:t>FREQUENT HEADACHES</a:t>
              </a:r>
            </a:p>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p:txBody>
        </p:sp>
      </p:grpSp>
      <p:grpSp>
        <p:nvGrpSpPr>
          <p:cNvPr id="50" name="Group 49"/>
          <p:cNvGrpSpPr/>
          <p:nvPr/>
        </p:nvGrpSpPr>
        <p:grpSpPr>
          <a:xfrm>
            <a:off x="404192" y="5581962"/>
            <a:ext cx="3291835" cy="361638"/>
            <a:chOff x="11931" y="1518141"/>
            <a:chExt cx="3291835" cy="361638"/>
          </a:xfrm>
        </p:grpSpPr>
        <p:cxnSp>
          <p:nvCxnSpPr>
            <p:cNvPr id="51" name="Straight Connector 50"/>
            <p:cNvCxnSpPr/>
            <p:nvPr/>
          </p:nvCxnSpPr>
          <p:spPr bwMode="auto">
            <a:xfrm>
              <a:off x="469126" y="1757239"/>
              <a:ext cx="2834640" cy="0"/>
            </a:xfrm>
            <a:prstGeom prst="line">
              <a:avLst/>
            </a:prstGeom>
            <a:solidFill>
              <a:schemeClr val="accent1"/>
            </a:solidFill>
            <a:ln w="9525" cap="flat" cmpd="sng" algn="ctr">
              <a:solidFill>
                <a:srgbClr val="FF0000"/>
              </a:solidFill>
              <a:prstDash val="sysDot"/>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6" name="TextBox 55"/>
            <p:cNvSpPr txBox="1"/>
            <p:nvPr/>
          </p:nvSpPr>
          <p:spPr>
            <a:xfrm>
              <a:off x="132366" y="1625863"/>
              <a:ext cx="471934" cy="253916"/>
            </a:xfrm>
            <a:prstGeom prst="rect">
              <a:avLst/>
            </a:prstGeom>
            <a:noFill/>
          </p:spPr>
          <p:txBody>
            <a:bodyPr wrap="square" rtlCol="0">
              <a:spAutoFit/>
            </a:bodyPr>
            <a:lstStyle/>
            <a:p>
              <a:pPr algn="ctr" fontAlgn="auto">
                <a:spcBef>
                  <a:spcPts val="0"/>
                </a:spcBef>
                <a:spcAft>
                  <a:spcPts val="0"/>
                </a:spcAft>
              </a:pPr>
              <a:r>
                <a:rPr lang="en-CA" sz="1050" b="1" dirty="0" smtClean="0">
                  <a:solidFill>
                    <a:srgbClr val="C00000"/>
                  </a:solidFill>
                  <a:latin typeface="Arial" panose="020B0604020202020204" pitchFamily="34" charset="0"/>
                  <a:cs typeface="Arial" panose="020B0604020202020204" pitchFamily="34" charset="0"/>
                </a:rPr>
                <a:t>16%</a:t>
              </a:r>
              <a:endParaRPr lang="en-CA" sz="1050" b="1" dirty="0">
                <a:solidFill>
                  <a:srgbClr val="C00000"/>
                </a:solidFill>
                <a:latin typeface="Arial" panose="020B0604020202020204" pitchFamily="34" charset="0"/>
                <a:cs typeface="Arial" panose="020B0604020202020204" pitchFamily="34" charset="0"/>
              </a:endParaRPr>
            </a:p>
          </p:txBody>
        </p:sp>
        <p:sp>
          <p:nvSpPr>
            <p:cNvPr id="57" name="TextBox 56"/>
            <p:cNvSpPr txBox="1"/>
            <p:nvPr/>
          </p:nvSpPr>
          <p:spPr>
            <a:xfrm>
              <a:off x="11931" y="1518141"/>
              <a:ext cx="693244" cy="215444"/>
            </a:xfrm>
            <a:prstGeom prst="rect">
              <a:avLst/>
            </a:prstGeom>
            <a:noFill/>
          </p:spPr>
          <p:txBody>
            <a:bodyPr wrap="square" rtlCol="0">
              <a:spAutoFit/>
            </a:bodyPr>
            <a:lstStyle/>
            <a:p>
              <a:pPr algn="ctr" fontAlgn="auto">
                <a:spcBef>
                  <a:spcPts val="0"/>
                </a:spcBef>
                <a:spcAft>
                  <a:spcPts val="0"/>
                </a:spcAft>
              </a:pPr>
              <a:r>
                <a:rPr lang="en-CA" sz="800" b="1" dirty="0">
                  <a:solidFill>
                    <a:srgbClr val="C00000"/>
                  </a:solidFill>
                  <a:latin typeface="Arial" panose="020B0604020202020204" pitchFamily="34" charset="0"/>
                  <a:cs typeface="Arial" panose="020B0604020202020204" pitchFamily="34" charset="0"/>
                </a:rPr>
                <a:t>MEAN</a:t>
              </a:r>
            </a:p>
          </p:txBody>
        </p:sp>
      </p:grpSp>
      <p:grpSp>
        <p:nvGrpSpPr>
          <p:cNvPr id="52" name="Group 51"/>
          <p:cNvGrpSpPr/>
          <p:nvPr/>
        </p:nvGrpSpPr>
        <p:grpSpPr>
          <a:xfrm>
            <a:off x="4823617" y="1451822"/>
            <a:ext cx="3371459" cy="1735277"/>
            <a:chOff x="147098" y="1011855"/>
            <a:chExt cx="3371459" cy="1735277"/>
          </a:xfrm>
        </p:grpSpPr>
        <p:graphicFrame>
          <p:nvGraphicFramePr>
            <p:cNvPr id="53" name="Chart 52"/>
            <p:cNvGraphicFramePr/>
            <p:nvPr>
              <p:extLst>
                <p:ext uri="{D42A27DB-BD31-4B8C-83A1-F6EECF244321}">
                  <p14:modId xmlns:p14="http://schemas.microsoft.com/office/powerpoint/2010/main" val="2785860271"/>
                </p:ext>
              </p:extLst>
            </p:nvPr>
          </p:nvGraphicFramePr>
          <p:xfrm>
            <a:off x="147098" y="1011855"/>
            <a:ext cx="3371459" cy="1735277"/>
          </p:xfrm>
          <a:graphic>
            <a:graphicData uri="http://schemas.openxmlformats.org/drawingml/2006/chart">
              <c:chart xmlns:c="http://schemas.openxmlformats.org/drawingml/2006/chart" xmlns:r="http://schemas.openxmlformats.org/officeDocument/2006/relationships" r:id="rId5"/>
            </a:graphicData>
          </a:graphic>
        </p:graphicFrame>
        <p:sp>
          <p:nvSpPr>
            <p:cNvPr id="54" name="TextBox 53"/>
            <p:cNvSpPr txBox="1"/>
            <p:nvPr/>
          </p:nvSpPr>
          <p:spPr>
            <a:xfrm>
              <a:off x="613582" y="1230628"/>
              <a:ext cx="2533817" cy="498598"/>
            </a:xfrm>
            <a:prstGeom prst="rect">
              <a:avLst/>
            </a:prstGeom>
            <a:noFill/>
          </p:spPr>
          <p:txBody>
            <a:bodyPr wrap="square" rtlCol="0">
              <a:spAutoFit/>
            </a:bodyPr>
            <a:lstStyle/>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a:p>
              <a:pPr algn="ctr">
                <a:lnSpc>
                  <a:spcPct val="80000"/>
                </a:lnSpc>
              </a:pPr>
              <a:r>
                <a:rPr lang="en-CA" sz="1100" b="1" dirty="0">
                  <a:solidFill>
                    <a:srgbClr val="0D204A">
                      <a:lumMod val="90000"/>
                      <a:lumOff val="10000"/>
                    </a:srgbClr>
                  </a:solidFill>
                  <a:latin typeface="Arial" panose="020B0604020202020204" pitchFamily="34" charset="0"/>
                  <a:cs typeface="Arial" panose="020B0604020202020204" pitchFamily="34" charset="0"/>
                </a:rPr>
                <a:t>OTHER</a:t>
              </a:r>
            </a:p>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p:txBody>
        </p:sp>
      </p:grpSp>
      <p:grpSp>
        <p:nvGrpSpPr>
          <p:cNvPr id="58" name="Group 57"/>
          <p:cNvGrpSpPr/>
          <p:nvPr/>
        </p:nvGrpSpPr>
        <p:grpSpPr>
          <a:xfrm>
            <a:off x="4688450" y="2725491"/>
            <a:ext cx="3291835" cy="361638"/>
            <a:chOff x="11931" y="1518141"/>
            <a:chExt cx="3291835" cy="361638"/>
          </a:xfrm>
        </p:grpSpPr>
        <p:cxnSp>
          <p:nvCxnSpPr>
            <p:cNvPr id="59" name="Straight Connector 58"/>
            <p:cNvCxnSpPr/>
            <p:nvPr/>
          </p:nvCxnSpPr>
          <p:spPr bwMode="auto">
            <a:xfrm>
              <a:off x="469126" y="1757239"/>
              <a:ext cx="2834640" cy="0"/>
            </a:xfrm>
            <a:prstGeom prst="line">
              <a:avLst/>
            </a:prstGeom>
            <a:solidFill>
              <a:schemeClr val="accent1"/>
            </a:solidFill>
            <a:ln w="9525" cap="flat" cmpd="sng" algn="ctr">
              <a:solidFill>
                <a:srgbClr val="FF0000"/>
              </a:solidFill>
              <a:prstDash val="sysDot"/>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0" name="TextBox 59"/>
            <p:cNvSpPr txBox="1"/>
            <p:nvPr/>
          </p:nvSpPr>
          <p:spPr>
            <a:xfrm>
              <a:off x="132366" y="1625863"/>
              <a:ext cx="471934" cy="253916"/>
            </a:xfrm>
            <a:prstGeom prst="rect">
              <a:avLst/>
            </a:prstGeom>
            <a:noFill/>
          </p:spPr>
          <p:txBody>
            <a:bodyPr wrap="square" rtlCol="0">
              <a:spAutoFit/>
            </a:bodyPr>
            <a:lstStyle/>
            <a:p>
              <a:pPr algn="ctr" fontAlgn="auto">
                <a:spcBef>
                  <a:spcPts val="0"/>
                </a:spcBef>
                <a:spcAft>
                  <a:spcPts val="0"/>
                </a:spcAft>
              </a:pPr>
              <a:r>
                <a:rPr lang="en-CA" sz="1050" b="1" smtClean="0">
                  <a:solidFill>
                    <a:srgbClr val="C00000"/>
                  </a:solidFill>
                  <a:latin typeface="Arial" panose="020B0604020202020204" pitchFamily="34" charset="0"/>
                  <a:cs typeface="Arial" panose="020B0604020202020204" pitchFamily="34" charset="0"/>
                </a:rPr>
                <a:t>1%</a:t>
              </a:r>
              <a:endParaRPr lang="en-CA" sz="1050" b="1" dirty="0">
                <a:solidFill>
                  <a:srgbClr val="C00000"/>
                </a:solidFill>
                <a:latin typeface="Arial" panose="020B0604020202020204" pitchFamily="34" charset="0"/>
                <a:cs typeface="Arial" panose="020B0604020202020204" pitchFamily="34" charset="0"/>
              </a:endParaRPr>
            </a:p>
          </p:txBody>
        </p:sp>
        <p:sp>
          <p:nvSpPr>
            <p:cNvPr id="61" name="TextBox 60"/>
            <p:cNvSpPr txBox="1"/>
            <p:nvPr/>
          </p:nvSpPr>
          <p:spPr>
            <a:xfrm>
              <a:off x="11931" y="1518141"/>
              <a:ext cx="693244" cy="215444"/>
            </a:xfrm>
            <a:prstGeom prst="rect">
              <a:avLst/>
            </a:prstGeom>
            <a:noFill/>
          </p:spPr>
          <p:txBody>
            <a:bodyPr wrap="square" rtlCol="0">
              <a:spAutoFit/>
            </a:bodyPr>
            <a:lstStyle/>
            <a:p>
              <a:pPr algn="ctr" fontAlgn="auto">
                <a:spcBef>
                  <a:spcPts val="0"/>
                </a:spcBef>
                <a:spcAft>
                  <a:spcPts val="0"/>
                </a:spcAft>
              </a:pPr>
              <a:r>
                <a:rPr lang="en-CA" sz="800" b="1" dirty="0">
                  <a:solidFill>
                    <a:srgbClr val="C00000"/>
                  </a:solidFill>
                  <a:latin typeface="Arial" panose="020B0604020202020204" pitchFamily="34" charset="0"/>
                  <a:cs typeface="Arial" panose="020B0604020202020204" pitchFamily="34" charset="0"/>
                </a:rPr>
                <a:t>MEAN</a:t>
              </a:r>
            </a:p>
          </p:txBody>
        </p:sp>
      </p:grpSp>
      <p:grpSp>
        <p:nvGrpSpPr>
          <p:cNvPr id="62" name="Group 61"/>
          <p:cNvGrpSpPr/>
          <p:nvPr/>
        </p:nvGrpSpPr>
        <p:grpSpPr>
          <a:xfrm>
            <a:off x="4856752" y="2946610"/>
            <a:ext cx="3371459" cy="1735277"/>
            <a:chOff x="147098" y="1011855"/>
            <a:chExt cx="3371459" cy="1735277"/>
          </a:xfrm>
        </p:grpSpPr>
        <p:graphicFrame>
          <p:nvGraphicFramePr>
            <p:cNvPr id="63" name="Chart 62"/>
            <p:cNvGraphicFramePr/>
            <p:nvPr>
              <p:extLst>
                <p:ext uri="{D42A27DB-BD31-4B8C-83A1-F6EECF244321}">
                  <p14:modId xmlns:p14="http://schemas.microsoft.com/office/powerpoint/2010/main" val="808170317"/>
                </p:ext>
              </p:extLst>
            </p:nvPr>
          </p:nvGraphicFramePr>
          <p:xfrm>
            <a:off x="147098" y="1011855"/>
            <a:ext cx="3371459" cy="1735277"/>
          </p:xfrm>
          <a:graphic>
            <a:graphicData uri="http://schemas.openxmlformats.org/drawingml/2006/chart">
              <c:chart xmlns:c="http://schemas.openxmlformats.org/drawingml/2006/chart" xmlns:r="http://schemas.openxmlformats.org/officeDocument/2006/relationships" r:id="rId6"/>
            </a:graphicData>
          </a:graphic>
        </p:graphicFrame>
        <p:sp>
          <p:nvSpPr>
            <p:cNvPr id="64" name="TextBox 63"/>
            <p:cNvSpPr txBox="1"/>
            <p:nvPr/>
          </p:nvSpPr>
          <p:spPr>
            <a:xfrm>
              <a:off x="546166" y="1214726"/>
              <a:ext cx="2756269" cy="498598"/>
            </a:xfrm>
            <a:prstGeom prst="rect">
              <a:avLst/>
            </a:prstGeom>
            <a:noFill/>
          </p:spPr>
          <p:txBody>
            <a:bodyPr wrap="square" rtlCol="0" anchor="b">
              <a:spAutoFit/>
            </a:bodyPr>
            <a:lstStyle/>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a:p>
              <a:pPr algn="ctr">
                <a:lnSpc>
                  <a:spcPct val="80000"/>
                </a:lnSpc>
              </a:pPr>
              <a:r>
                <a:rPr lang="en-CA" sz="1100" b="1" dirty="0">
                  <a:solidFill>
                    <a:srgbClr val="0D204A">
                      <a:lumMod val="90000"/>
                      <a:lumOff val="10000"/>
                    </a:srgbClr>
                  </a:solidFill>
                  <a:latin typeface="Arial" panose="020B0604020202020204" pitchFamily="34" charset="0"/>
                  <a:cs typeface="Arial" panose="020B0604020202020204" pitchFamily="34" charset="0"/>
                </a:rPr>
                <a:t>NONE OF THE ABOVE</a:t>
              </a:r>
            </a:p>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p:txBody>
        </p:sp>
      </p:grpSp>
      <p:grpSp>
        <p:nvGrpSpPr>
          <p:cNvPr id="65" name="Group 64"/>
          <p:cNvGrpSpPr/>
          <p:nvPr/>
        </p:nvGrpSpPr>
        <p:grpSpPr>
          <a:xfrm>
            <a:off x="4721585" y="4222719"/>
            <a:ext cx="3291835" cy="361638"/>
            <a:chOff x="11931" y="1518141"/>
            <a:chExt cx="3291835" cy="361638"/>
          </a:xfrm>
        </p:grpSpPr>
        <p:cxnSp>
          <p:nvCxnSpPr>
            <p:cNvPr id="66" name="Straight Connector 65"/>
            <p:cNvCxnSpPr/>
            <p:nvPr/>
          </p:nvCxnSpPr>
          <p:spPr bwMode="auto">
            <a:xfrm>
              <a:off x="469126" y="1757239"/>
              <a:ext cx="2834640" cy="0"/>
            </a:xfrm>
            <a:prstGeom prst="line">
              <a:avLst/>
            </a:prstGeom>
            <a:solidFill>
              <a:schemeClr val="accent1"/>
            </a:solidFill>
            <a:ln w="9525" cap="flat" cmpd="sng" algn="ctr">
              <a:solidFill>
                <a:srgbClr val="FF0000"/>
              </a:solidFill>
              <a:prstDash val="sysDot"/>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7" name="TextBox 66"/>
            <p:cNvSpPr txBox="1"/>
            <p:nvPr/>
          </p:nvSpPr>
          <p:spPr>
            <a:xfrm>
              <a:off x="132366" y="1625863"/>
              <a:ext cx="471934" cy="253916"/>
            </a:xfrm>
            <a:prstGeom prst="rect">
              <a:avLst/>
            </a:prstGeom>
            <a:noFill/>
          </p:spPr>
          <p:txBody>
            <a:bodyPr wrap="square" rtlCol="0">
              <a:spAutoFit/>
            </a:bodyPr>
            <a:lstStyle/>
            <a:p>
              <a:pPr algn="ctr" fontAlgn="auto">
                <a:spcBef>
                  <a:spcPts val="0"/>
                </a:spcBef>
                <a:spcAft>
                  <a:spcPts val="0"/>
                </a:spcAft>
              </a:pPr>
              <a:r>
                <a:rPr lang="en-CA" sz="1050" b="1" smtClean="0">
                  <a:solidFill>
                    <a:srgbClr val="C00000"/>
                  </a:solidFill>
                  <a:latin typeface="Arial" panose="020B0604020202020204" pitchFamily="34" charset="0"/>
                  <a:cs typeface="Arial" panose="020B0604020202020204" pitchFamily="34" charset="0"/>
                </a:rPr>
                <a:t>1%</a:t>
              </a:r>
              <a:endParaRPr lang="en-CA" sz="1050" b="1" dirty="0">
                <a:solidFill>
                  <a:srgbClr val="C00000"/>
                </a:solidFill>
                <a:latin typeface="Arial" panose="020B0604020202020204" pitchFamily="34" charset="0"/>
                <a:cs typeface="Arial" panose="020B0604020202020204" pitchFamily="34" charset="0"/>
              </a:endParaRPr>
            </a:p>
          </p:txBody>
        </p:sp>
        <p:sp>
          <p:nvSpPr>
            <p:cNvPr id="68" name="TextBox 67"/>
            <p:cNvSpPr txBox="1"/>
            <p:nvPr/>
          </p:nvSpPr>
          <p:spPr>
            <a:xfrm>
              <a:off x="11931" y="1518141"/>
              <a:ext cx="693244" cy="215444"/>
            </a:xfrm>
            <a:prstGeom prst="rect">
              <a:avLst/>
            </a:prstGeom>
            <a:noFill/>
          </p:spPr>
          <p:txBody>
            <a:bodyPr wrap="square" rtlCol="0">
              <a:spAutoFit/>
            </a:bodyPr>
            <a:lstStyle/>
            <a:p>
              <a:pPr algn="ctr" fontAlgn="auto">
                <a:spcBef>
                  <a:spcPts val="0"/>
                </a:spcBef>
                <a:spcAft>
                  <a:spcPts val="0"/>
                </a:spcAft>
              </a:pPr>
              <a:r>
                <a:rPr lang="en-CA" sz="800" b="1" dirty="0">
                  <a:solidFill>
                    <a:srgbClr val="C00000"/>
                  </a:solidFill>
                  <a:latin typeface="Arial" panose="020B0604020202020204" pitchFamily="34" charset="0"/>
                  <a:cs typeface="Arial" panose="020B0604020202020204" pitchFamily="34" charset="0"/>
                </a:rPr>
                <a:t>MEAN</a:t>
              </a:r>
            </a:p>
          </p:txBody>
        </p:sp>
      </p:grpSp>
      <p:sp>
        <p:nvSpPr>
          <p:cNvPr id="3" name="Rectangle 2"/>
          <p:cNvSpPr/>
          <p:nvPr/>
        </p:nvSpPr>
        <p:spPr bwMode="auto">
          <a:xfrm>
            <a:off x="6162259" y="5144198"/>
            <a:ext cx="2775005" cy="1518995"/>
          </a:xfrm>
          <a:prstGeom prst="rect">
            <a:avLst/>
          </a:prstGeom>
          <a:solidFill>
            <a:schemeClr val="bg1"/>
          </a:solidFill>
          <a:ln w="9525" cap="flat" cmpd="sng" algn="ctr">
            <a:solidFill>
              <a:schemeClr val="bg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endParaRPr lang="en-US">
              <a:solidFill>
                <a:srgbClr val="FFFFFF"/>
              </a:solidFill>
              <a:latin typeface="Calibri"/>
            </a:endParaRPr>
          </a:p>
        </p:txBody>
      </p:sp>
      <p:grpSp>
        <p:nvGrpSpPr>
          <p:cNvPr id="69" name="Group 68"/>
          <p:cNvGrpSpPr/>
          <p:nvPr/>
        </p:nvGrpSpPr>
        <p:grpSpPr>
          <a:xfrm>
            <a:off x="4864703" y="4426827"/>
            <a:ext cx="3371459" cy="1735277"/>
            <a:chOff x="147098" y="1011855"/>
            <a:chExt cx="3371459" cy="1735277"/>
          </a:xfrm>
        </p:grpSpPr>
        <p:graphicFrame>
          <p:nvGraphicFramePr>
            <p:cNvPr id="70" name="Chart 69"/>
            <p:cNvGraphicFramePr/>
            <p:nvPr>
              <p:extLst>
                <p:ext uri="{D42A27DB-BD31-4B8C-83A1-F6EECF244321}">
                  <p14:modId xmlns:p14="http://schemas.microsoft.com/office/powerpoint/2010/main" val="4199421869"/>
                </p:ext>
              </p:extLst>
            </p:nvPr>
          </p:nvGraphicFramePr>
          <p:xfrm>
            <a:off x="147098" y="1011855"/>
            <a:ext cx="3371459" cy="1735277"/>
          </p:xfrm>
          <a:graphic>
            <a:graphicData uri="http://schemas.openxmlformats.org/drawingml/2006/chart">
              <c:chart xmlns:c="http://schemas.openxmlformats.org/drawingml/2006/chart" xmlns:r="http://schemas.openxmlformats.org/officeDocument/2006/relationships" r:id="rId7"/>
            </a:graphicData>
          </a:graphic>
        </p:graphicFrame>
        <p:sp>
          <p:nvSpPr>
            <p:cNvPr id="71" name="TextBox 70"/>
            <p:cNvSpPr txBox="1"/>
            <p:nvPr/>
          </p:nvSpPr>
          <p:spPr>
            <a:xfrm>
              <a:off x="613582" y="1230628"/>
              <a:ext cx="2533817" cy="498598"/>
            </a:xfrm>
            <a:prstGeom prst="rect">
              <a:avLst/>
            </a:prstGeom>
            <a:noFill/>
          </p:spPr>
          <p:txBody>
            <a:bodyPr wrap="square" rtlCol="0">
              <a:spAutoFit/>
            </a:bodyPr>
            <a:lstStyle/>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a:p>
              <a:pPr algn="ctr">
                <a:lnSpc>
                  <a:spcPct val="80000"/>
                </a:lnSpc>
              </a:pPr>
              <a:r>
                <a:rPr lang="en-CA" sz="1100" b="1" dirty="0">
                  <a:solidFill>
                    <a:srgbClr val="0D204A">
                      <a:lumMod val="90000"/>
                      <a:lumOff val="10000"/>
                    </a:srgbClr>
                  </a:solidFill>
                  <a:latin typeface="Arial" panose="020B0604020202020204" pitchFamily="34" charset="0"/>
                  <a:cs typeface="Arial" panose="020B0604020202020204" pitchFamily="34" charset="0"/>
                </a:rPr>
                <a:t>NOT SURE</a:t>
              </a:r>
            </a:p>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p:txBody>
        </p:sp>
      </p:grpSp>
      <p:grpSp>
        <p:nvGrpSpPr>
          <p:cNvPr id="72" name="Group 71"/>
          <p:cNvGrpSpPr/>
          <p:nvPr/>
        </p:nvGrpSpPr>
        <p:grpSpPr>
          <a:xfrm>
            <a:off x="4729536" y="5695233"/>
            <a:ext cx="3291835" cy="361638"/>
            <a:chOff x="11931" y="1518141"/>
            <a:chExt cx="3291835" cy="361638"/>
          </a:xfrm>
        </p:grpSpPr>
        <p:cxnSp>
          <p:nvCxnSpPr>
            <p:cNvPr id="73" name="Straight Connector 72"/>
            <p:cNvCxnSpPr/>
            <p:nvPr/>
          </p:nvCxnSpPr>
          <p:spPr bwMode="auto">
            <a:xfrm>
              <a:off x="469126" y="1757239"/>
              <a:ext cx="2834640" cy="0"/>
            </a:xfrm>
            <a:prstGeom prst="line">
              <a:avLst/>
            </a:prstGeom>
            <a:solidFill>
              <a:schemeClr val="accent1"/>
            </a:solidFill>
            <a:ln w="9525" cap="flat" cmpd="sng" algn="ctr">
              <a:solidFill>
                <a:srgbClr val="FF0000"/>
              </a:solidFill>
              <a:prstDash val="sysDot"/>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TextBox 73"/>
            <p:cNvSpPr txBox="1"/>
            <p:nvPr/>
          </p:nvSpPr>
          <p:spPr>
            <a:xfrm>
              <a:off x="132366" y="1625863"/>
              <a:ext cx="471934" cy="253916"/>
            </a:xfrm>
            <a:prstGeom prst="rect">
              <a:avLst/>
            </a:prstGeom>
            <a:noFill/>
          </p:spPr>
          <p:txBody>
            <a:bodyPr wrap="square" rtlCol="0">
              <a:spAutoFit/>
            </a:bodyPr>
            <a:lstStyle/>
            <a:p>
              <a:pPr algn="ctr" fontAlgn="auto">
                <a:spcBef>
                  <a:spcPts val="0"/>
                </a:spcBef>
                <a:spcAft>
                  <a:spcPts val="0"/>
                </a:spcAft>
              </a:pPr>
              <a:r>
                <a:rPr lang="en-CA" sz="1050" b="1" smtClean="0">
                  <a:solidFill>
                    <a:srgbClr val="C00000"/>
                  </a:solidFill>
                  <a:latin typeface="Arial" panose="020B0604020202020204" pitchFamily="34" charset="0"/>
                  <a:cs typeface="Arial" panose="020B0604020202020204" pitchFamily="34" charset="0"/>
                </a:rPr>
                <a:t>3%</a:t>
              </a:r>
              <a:endParaRPr lang="en-CA" sz="1050" b="1" dirty="0">
                <a:solidFill>
                  <a:srgbClr val="C00000"/>
                </a:solidFill>
                <a:latin typeface="Arial" panose="020B0604020202020204" pitchFamily="34" charset="0"/>
                <a:cs typeface="Arial" panose="020B0604020202020204" pitchFamily="34" charset="0"/>
              </a:endParaRPr>
            </a:p>
          </p:txBody>
        </p:sp>
        <p:sp>
          <p:nvSpPr>
            <p:cNvPr id="75" name="TextBox 74"/>
            <p:cNvSpPr txBox="1"/>
            <p:nvPr/>
          </p:nvSpPr>
          <p:spPr>
            <a:xfrm>
              <a:off x="11931" y="1518141"/>
              <a:ext cx="693244" cy="215444"/>
            </a:xfrm>
            <a:prstGeom prst="rect">
              <a:avLst/>
            </a:prstGeom>
            <a:noFill/>
          </p:spPr>
          <p:txBody>
            <a:bodyPr wrap="square" rtlCol="0">
              <a:spAutoFit/>
            </a:bodyPr>
            <a:lstStyle/>
            <a:p>
              <a:pPr algn="ctr" fontAlgn="auto">
                <a:spcBef>
                  <a:spcPts val="0"/>
                </a:spcBef>
                <a:spcAft>
                  <a:spcPts val="0"/>
                </a:spcAft>
              </a:pPr>
              <a:r>
                <a:rPr lang="en-CA" sz="800" b="1" dirty="0">
                  <a:solidFill>
                    <a:srgbClr val="C00000"/>
                  </a:solidFill>
                  <a:latin typeface="Arial" panose="020B0604020202020204" pitchFamily="34" charset="0"/>
                  <a:cs typeface="Arial" panose="020B0604020202020204" pitchFamily="34" charset="0"/>
                </a:rPr>
                <a:t>MEAN</a:t>
              </a:r>
            </a:p>
          </p:txBody>
        </p:sp>
      </p:grpSp>
      <p:graphicFrame>
        <p:nvGraphicFramePr>
          <p:cNvPr id="76" name="Table 75"/>
          <p:cNvGraphicFramePr>
            <a:graphicFrameLocks noGrp="1"/>
          </p:cNvGraphicFramePr>
          <p:nvPr>
            <p:extLst>
              <p:ext uri="{D42A27DB-BD31-4B8C-83A1-F6EECF244321}">
                <p14:modId xmlns:p14="http://schemas.microsoft.com/office/powerpoint/2010/main" val="2413141364"/>
              </p:ext>
            </p:extLst>
          </p:nvPr>
        </p:nvGraphicFramePr>
        <p:xfrm>
          <a:off x="914400" y="3125229"/>
          <a:ext cx="2743200" cy="190500"/>
        </p:xfrm>
        <a:graphic>
          <a:graphicData uri="http://schemas.openxmlformats.org/drawingml/2006/table">
            <a:tbl>
              <a:tblPr>
                <a:tableStyleId>{5C22544A-7EE6-4342-B048-85BDC9FD1C3A}</a:tableStyleId>
              </a:tblPr>
              <a:tblGrid>
                <a:gridCol w="304800"/>
                <a:gridCol w="304800"/>
                <a:gridCol w="304800"/>
                <a:gridCol w="304800"/>
                <a:gridCol w="304800"/>
                <a:gridCol w="304800"/>
                <a:gridCol w="304800"/>
                <a:gridCol w="304800"/>
                <a:gridCol w="304800"/>
              </a:tblGrid>
              <a:tr h="190500">
                <a:tc>
                  <a:txBody>
                    <a:bodyPr/>
                    <a:lstStyle/>
                    <a:p>
                      <a:pPr algn="ctr" fontAlgn="ctr"/>
                      <a:r>
                        <a:rPr lang="en-US" sz="800" u="none" strike="noStrike" dirty="0">
                          <a:solidFill>
                            <a:srgbClr val="FF0000"/>
                          </a:solidFill>
                          <a:effectLst/>
                          <a:latin typeface="Arial" pitchFamily="34" charset="0"/>
                          <a:cs typeface="Arial" pitchFamily="34" charset="0"/>
                        </a:rPr>
                        <a:t>A</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B</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C</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D</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E</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F</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G</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H</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I</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sp>
        <p:nvSpPr>
          <p:cNvPr id="77" name="TextBox 76"/>
          <p:cNvSpPr txBox="1"/>
          <p:nvPr/>
        </p:nvSpPr>
        <p:spPr>
          <a:xfrm>
            <a:off x="1019175" y="396240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AF</a:t>
            </a:r>
            <a:endParaRPr lang="en-US" sz="600" dirty="0">
              <a:solidFill>
                <a:srgbClr val="000000"/>
              </a:solidFill>
              <a:latin typeface="Arial" pitchFamily="34" charset="0"/>
              <a:cs typeface="Arial" pitchFamily="34" charset="0"/>
            </a:endParaRPr>
          </a:p>
        </p:txBody>
      </p:sp>
      <p:graphicFrame>
        <p:nvGraphicFramePr>
          <p:cNvPr id="78" name="Table 77"/>
          <p:cNvGraphicFramePr>
            <a:graphicFrameLocks noGrp="1"/>
          </p:cNvGraphicFramePr>
          <p:nvPr>
            <p:extLst>
              <p:ext uri="{D42A27DB-BD31-4B8C-83A1-F6EECF244321}">
                <p14:modId xmlns:p14="http://schemas.microsoft.com/office/powerpoint/2010/main" val="1795025900"/>
              </p:ext>
            </p:extLst>
          </p:nvPr>
        </p:nvGraphicFramePr>
        <p:xfrm>
          <a:off x="914400" y="4635843"/>
          <a:ext cx="2743200" cy="190500"/>
        </p:xfrm>
        <a:graphic>
          <a:graphicData uri="http://schemas.openxmlformats.org/drawingml/2006/table">
            <a:tbl>
              <a:tblPr>
                <a:tableStyleId>{5C22544A-7EE6-4342-B048-85BDC9FD1C3A}</a:tableStyleId>
              </a:tblPr>
              <a:tblGrid>
                <a:gridCol w="304800"/>
                <a:gridCol w="304800"/>
                <a:gridCol w="304800"/>
                <a:gridCol w="304800"/>
                <a:gridCol w="304800"/>
                <a:gridCol w="304800"/>
                <a:gridCol w="304800"/>
                <a:gridCol w="304800"/>
                <a:gridCol w="304800"/>
              </a:tblGrid>
              <a:tr h="190500">
                <a:tc>
                  <a:txBody>
                    <a:bodyPr/>
                    <a:lstStyle/>
                    <a:p>
                      <a:pPr algn="ctr" fontAlgn="ctr"/>
                      <a:r>
                        <a:rPr lang="en-US" sz="800" u="none" strike="noStrike" dirty="0">
                          <a:solidFill>
                            <a:srgbClr val="FF0000"/>
                          </a:solidFill>
                          <a:effectLst/>
                          <a:latin typeface="Arial" pitchFamily="34" charset="0"/>
                          <a:cs typeface="Arial" pitchFamily="34" charset="0"/>
                        </a:rPr>
                        <a:t>A</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B</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C</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D</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E</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F</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G</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H</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I</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graphicFrame>
        <p:nvGraphicFramePr>
          <p:cNvPr id="79" name="Table 78"/>
          <p:cNvGraphicFramePr>
            <a:graphicFrameLocks noGrp="1"/>
          </p:cNvGraphicFramePr>
          <p:nvPr>
            <p:extLst>
              <p:ext uri="{D42A27DB-BD31-4B8C-83A1-F6EECF244321}">
                <p14:modId xmlns:p14="http://schemas.microsoft.com/office/powerpoint/2010/main" val="603467256"/>
              </p:ext>
            </p:extLst>
          </p:nvPr>
        </p:nvGraphicFramePr>
        <p:xfrm>
          <a:off x="914400" y="6096000"/>
          <a:ext cx="2743200" cy="190500"/>
        </p:xfrm>
        <a:graphic>
          <a:graphicData uri="http://schemas.openxmlformats.org/drawingml/2006/table">
            <a:tbl>
              <a:tblPr>
                <a:tableStyleId>{5C22544A-7EE6-4342-B048-85BDC9FD1C3A}</a:tableStyleId>
              </a:tblPr>
              <a:tblGrid>
                <a:gridCol w="304800"/>
                <a:gridCol w="304800"/>
                <a:gridCol w="304800"/>
                <a:gridCol w="304800"/>
                <a:gridCol w="304800"/>
                <a:gridCol w="304800"/>
                <a:gridCol w="304800"/>
                <a:gridCol w="304800"/>
                <a:gridCol w="304800"/>
              </a:tblGrid>
              <a:tr h="190500">
                <a:tc>
                  <a:txBody>
                    <a:bodyPr/>
                    <a:lstStyle/>
                    <a:p>
                      <a:pPr algn="ctr" fontAlgn="ctr"/>
                      <a:r>
                        <a:rPr lang="en-US" sz="800" u="none" strike="noStrike" dirty="0">
                          <a:solidFill>
                            <a:srgbClr val="FF0000"/>
                          </a:solidFill>
                          <a:effectLst/>
                          <a:latin typeface="Arial" pitchFamily="34" charset="0"/>
                          <a:cs typeface="Arial" pitchFamily="34" charset="0"/>
                        </a:rPr>
                        <a:t>A</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B</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C</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D</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E</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F</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G</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H</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I</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graphicFrame>
        <p:nvGraphicFramePr>
          <p:cNvPr id="80" name="Table 79"/>
          <p:cNvGraphicFramePr>
            <a:graphicFrameLocks noGrp="1"/>
          </p:cNvGraphicFramePr>
          <p:nvPr>
            <p:extLst>
              <p:ext uri="{D42A27DB-BD31-4B8C-83A1-F6EECF244321}">
                <p14:modId xmlns:p14="http://schemas.microsoft.com/office/powerpoint/2010/main" val="2722140604"/>
              </p:ext>
            </p:extLst>
          </p:nvPr>
        </p:nvGraphicFramePr>
        <p:xfrm>
          <a:off x="5233086" y="3111843"/>
          <a:ext cx="2743200" cy="190500"/>
        </p:xfrm>
        <a:graphic>
          <a:graphicData uri="http://schemas.openxmlformats.org/drawingml/2006/table">
            <a:tbl>
              <a:tblPr>
                <a:tableStyleId>{5C22544A-7EE6-4342-B048-85BDC9FD1C3A}</a:tableStyleId>
              </a:tblPr>
              <a:tblGrid>
                <a:gridCol w="304800"/>
                <a:gridCol w="304800"/>
                <a:gridCol w="304800"/>
                <a:gridCol w="304800"/>
                <a:gridCol w="304800"/>
                <a:gridCol w="304800"/>
                <a:gridCol w="304800"/>
                <a:gridCol w="304800"/>
                <a:gridCol w="304800"/>
              </a:tblGrid>
              <a:tr h="190500">
                <a:tc>
                  <a:txBody>
                    <a:bodyPr/>
                    <a:lstStyle/>
                    <a:p>
                      <a:pPr algn="ctr" fontAlgn="ctr"/>
                      <a:r>
                        <a:rPr lang="en-US" sz="800" u="none" strike="noStrike" dirty="0">
                          <a:solidFill>
                            <a:srgbClr val="FF0000"/>
                          </a:solidFill>
                          <a:effectLst/>
                          <a:latin typeface="Arial" pitchFamily="34" charset="0"/>
                          <a:cs typeface="Arial" pitchFamily="34" charset="0"/>
                        </a:rPr>
                        <a:t>A</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B</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C</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D</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E</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F</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G</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H</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I</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graphicFrame>
        <p:nvGraphicFramePr>
          <p:cNvPr id="81" name="Table 80"/>
          <p:cNvGraphicFramePr>
            <a:graphicFrameLocks noGrp="1"/>
          </p:cNvGraphicFramePr>
          <p:nvPr>
            <p:extLst>
              <p:ext uri="{D42A27DB-BD31-4B8C-83A1-F6EECF244321}">
                <p14:modId xmlns:p14="http://schemas.microsoft.com/office/powerpoint/2010/main" val="1221476331"/>
              </p:ext>
            </p:extLst>
          </p:nvPr>
        </p:nvGraphicFramePr>
        <p:xfrm>
          <a:off x="5233086" y="4609071"/>
          <a:ext cx="2743200" cy="190500"/>
        </p:xfrm>
        <a:graphic>
          <a:graphicData uri="http://schemas.openxmlformats.org/drawingml/2006/table">
            <a:tbl>
              <a:tblPr>
                <a:tableStyleId>{5C22544A-7EE6-4342-B048-85BDC9FD1C3A}</a:tableStyleId>
              </a:tblPr>
              <a:tblGrid>
                <a:gridCol w="304800"/>
                <a:gridCol w="304800"/>
                <a:gridCol w="304800"/>
                <a:gridCol w="304800"/>
                <a:gridCol w="304800"/>
                <a:gridCol w="304800"/>
                <a:gridCol w="304800"/>
                <a:gridCol w="304800"/>
                <a:gridCol w="304800"/>
              </a:tblGrid>
              <a:tr h="190500">
                <a:tc>
                  <a:txBody>
                    <a:bodyPr/>
                    <a:lstStyle/>
                    <a:p>
                      <a:pPr algn="ctr" fontAlgn="ctr"/>
                      <a:r>
                        <a:rPr lang="en-US" sz="800" u="none" strike="noStrike" dirty="0">
                          <a:solidFill>
                            <a:srgbClr val="FF0000"/>
                          </a:solidFill>
                          <a:effectLst/>
                          <a:latin typeface="Arial" pitchFamily="34" charset="0"/>
                          <a:cs typeface="Arial" pitchFamily="34" charset="0"/>
                        </a:rPr>
                        <a:t>A</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B</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C</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D</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E</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F</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G</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H</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I</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graphicFrame>
        <p:nvGraphicFramePr>
          <p:cNvPr id="82" name="Table 81"/>
          <p:cNvGraphicFramePr>
            <a:graphicFrameLocks noGrp="1"/>
          </p:cNvGraphicFramePr>
          <p:nvPr>
            <p:extLst>
              <p:ext uri="{D42A27DB-BD31-4B8C-83A1-F6EECF244321}">
                <p14:modId xmlns:p14="http://schemas.microsoft.com/office/powerpoint/2010/main" val="1367008502"/>
              </p:ext>
            </p:extLst>
          </p:nvPr>
        </p:nvGraphicFramePr>
        <p:xfrm>
          <a:off x="5233086" y="6071286"/>
          <a:ext cx="2743200" cy="190500"/>
        </p:xfrm>
        <a:graphic>
          <a:graphicData uri="http://schemas.openxmlformats.org/drawingml/2006/table">
            <a:tbl>
              <a:tblPr>
                <a:tableStyleId>{5C22544A-7EE6-4342-B048-85BDC9FD1C3A}</a:tableStyleId>
              </a:tblPr>
              <a:tblGrid>
                <a:gridCol w="304800"/>
                <a:gridCol w="304800"/>
                <a:gridCol w="304800"/>
                <a:gridCol w="304800"/>
                <a:gridCol w="304800"/>
                <a:gridCol w="304800"/>
                <a:gridCol w="304800"/>
                <a:gridCol w="304800"/>
                <a:gridCol w="304800"/>
              </a:tblGrid>
              <a:tr h="190500">
                <a:tc>
                  <a:txBody>
                    <a:bodyPr/>
                    <a:lstStyle/>
                    <a:p>
                      <a:pPr algn="ctr" fontAlgn="ctr"/>
                      <a:r>
                        <a:rPr lang="en-US" sz="800" u="none" strike="noStrike" dirty="0">
                          <a:solidFill>
                            <a:srgbClr val="FF0000"/>
                          </a:solidFill>
                          <a:effectLst/>
                          <a:latin typeface="Arial" pitchFamily="34" charset="0"/>
                          <a:cs typeface="Arial" pitchFamily="34" charset="0"/>
                        </a:rPr>
                        <a:t>A</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B</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C</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D</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E</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F</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G</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H</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I</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sp>
        <p:nvSpPr>
          <p:cNvPr id="83" name="TextBox 82"/>
          <p:cNvSpPr txBox="1"/>
          <p:nvPr/>
        </p:nvSpPr>
        <p:spPr>
          <a:xfrm>
            <a:off x="2543175" y="3971925"/>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AF</a:t>
            </a:r>
            <a:endParaRPr lang="en-US" sz="600" dirty="0">
              <a:solidFill>
                <a:srgbClr val="000000"/>
              </a:solidFill>
              <a:latin typeface="Arial" pitchFamily="34" charset="0"/>
              <a:cs typeface="Arial" pitchFamily="34" charset="0"/>
            </a:endParaRPr>
          </a:p>
        </p:txBody>
      </p:sp>
      <p:sp>
        <p:nvSpPr>
          <p:cNvPr id="84" name="TextBox 83"/>
          <p:cNvSpPr txBox="1"/>
          <p:nvPr/>
        </p:nvSpPr>
        <p:spPr>
          <a:xfrm>
            <a:off x="2838450" y="3952875"/>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ADF</a:t>
            </a:r>
            <a:endParaRPr lang="en-US" sz="600" dirty="0">
              <a:solidFill>
                <a:srgbClr val="000000"/>
              </a:solidFill>
              <a:latin typeface="Arial" pitchFamily="34" charset="0"/>
              <a:cs typeface="Arial" pitchFamily="34" charset="0"/>
            </a:endParaRPr>
          </a:p>
        </p:txBody>
      </p:sp>
      <p:sp>
        <p:nvSpPr>
          <p:cNvPr id="85" name="TextBox 84"/>
          <p:cNvSpPr txBox="1"/>
          <p:nvPr/>
        </p:nvSpPr>
        <p:spPr>
          <a:xfrm>
            <a:off x="3133725" y="3990975"/>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AF</a:t>
            </a:r>
            <a:endParaRPr lang="en-US" sz="600" dirty="0">
              <a:solidFill>
                <a:srgbClr val="000000"/>
              </a:solidFill>
              <a:latin typeface="Arial" pitchFamily="34" charset="0"/>
              <a:cs typeface="Arial" pitchFamily="34" charset="0"/>
            </a:endParaRPr>
          </a:p>
        </p:txBody>
      </p:sp>
      <p:sp>
        <p:nvSpPr>
          <p:cNvPr id="86" name="TextBox 85"/>
          <p:cNvSpPr txBox="1"/>
          <p:nvPr/>
        </p:nvSpPr>
        <p:spPr>
          <a:xfrm>
            <a:off x="1019175" y="5476875"/>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ADFH</a:t>
            </a:r>
            <a:endParaRPr lang="en-US" sz="600" dirty="0">
              <a:solidFill>
                <a:srgbClr val="000000"/>
              </a:solidFill>
              <a:latin typeface="Arial" pitchFamily="34" charset="0"/>
              <a:cs typeface="Arial" pitchFamily="34" charset="0"/>
            </a:endParaRPr>
          </a:p>
        </p:txBody>
      </p:sp>
      <p:sp>
        <p:nvSpPr>
          <p:cNvPr id="87" name="TextBox 86"/>
          <p:cNvSpPr txBox="1"/>
          <p:nvPr/>
        </p:nvSpPr>
        <p:spPr>
          <a:xfrm>
            <a:off x="1943100" y="546735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ACDFH</a:t>
            </a:r>
            <a:endParaRPr lang="en-US" sz="600" dirty="0">
              <a:solidFill>
                <a:srgbClr val="000000"/>
              </a:solidFill>
              <a:latin typeface="Arial" pitchFamily="34" charset="0"/>
              <a:cs typeface="Arial" pitchFamily="34" charset="0"/>
            </a:endParaRPr>
          </a:p>
        </p:txBody>
      </p:sp>
      <p:sp>
        <p:nvSpPr>
          <p:cNvPr id="88" name="TextBox 87"/>
          <p:cNvSpPr txBox="1"/>
          <p:nvPr/>
        </p:nvSpPr>
        <p:spPr>
          <a:xfrm>
            <a:off x="2552700" y="550545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DF</a:t>
            </a:r>
            <a:endParaRPr lang="en-US" sz="600" dirty="0">
              <a:solidFill>
                <a:srgbClr val="000000"/>
              </a:solidFill>
              <a:latin typeface="Arial" pitchFamily="34" charset="0"/>
              <a:cs typeface="Arial" pitchFamily="34" charset="0"/>
            </a:endParaRPr>
          </a:p>
        </p:txBody>
      </p:sp>
      <p:sp>
        <p:nvSpPr>
          <p:cNvPr id="89" name="TextBox 88"/>
          <p:cNvSpPr txBox="1"/>
          <p:nvPr/>
        </p:nvSpPr>
        <p:spPr>
          <a:xfrm>
            <a:off x="3152775" y="5457825"/>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ACDFH</a:t>
            </a:r>
            <a:endParaRPr lang="en-US" sz="600" dirty="0">
              <a:solidFill>
                <a:srgbClr val="000000"/>
              </a:solidFill>
              <a:latin typeface="Arial" pitchFamily="34" charset="0"/>
              <a:cs typeface="Arial" pitchFamily="34" charset="0"/>
            </a:endParaRPr>
          </a:p>
        </p:txBody>
      </p:sp>
      <p:sp>
        <p:nvSpPr>
          <p:cNvPr id="91" name="TextBox 90"/>
          <p:cNvSpPr txBox="1"/>
          <p:nvPr/>
        </p:nvSpPr>
        <p:spPr>
          <a:xfrm>
            <a:off x="6867525" y="5610225"/>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AEFH</a:t>
            </a:r>
            <a:endParaRPr lang="en-US" sz="600" dirty="0">
              <a:solidFill>
                <a:srgbClr val="000000"/>
              </a:solidFill>
              <a:latin typeface="Arial" pitchFamily="34" charset="0"/>
              <a:cs typeface="Arial" pitchFamily="34" charset="0"/>
            </a:endParaRPr>
          </a:p>
        </p:txBody>
      </p:sp>
    </p:spTree>
    <p:extLst>
      <p:ext uri="{BB962C8B-B14F-4D97-AF65-F5344CB8AC3E}">
        <p14:creationId xmlns:p14="http://schemas.microsoft.com/office/powerpoint/2010/main" val="2808196819"/>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7" name="Chart 36"/>
          <p:cNvGraphicFramePr/>
          <p:nvPr>
            <p:extLst>
              <p:ext uri="{D42A27DB-BD31-4B8C-83A1-F6EECF244321}">
                <p14:modId xmlns:p14="http://schemas.microsoft.com/office/powerpoint/2010/main" val="2886060796"/>
              </p:ext>
            </p:extLst>
          </p:nvPr>
        </p:nvGraphicFramePr>
        <p:xfrm>
          <a:off x="241274" y="4879795"/>
          <a:ext cx="4419782" cy="1616421"/>
        </p:xfrm>
        <a:graphic>
          <a:graphicData uri="http://schemas.openxmlformats.org/drawingml/2006/chart">
            <c:chart xmlns:c="http://schemas.openxmlformats.org/drawingml/2006/chart" xmlns:r="http://schemas.openxmlformats.org/officeDocument/2006/relationships" r:id="rId2"/>
          </a:graphicData>
        </a:graphic>
      </p:graphicFrame>
      <p:sp>
        <p:nvSpPr>
          <p:cNvPr id="3" name="Slide Number Placeholder 2"/>
          <p:cNvSpPr>
            <a:spLocks noGrp="1"/>
          </p:cNvSpPr>
          <p:nvPr>
            <p:ph type="sldNum" sz="quarter" idx="10"/>
          </p:nvPr>
        </p:nvSpPr>
        <p:spPr/>
        <p:txBody>
          <a:bodyPr/>
          <a:lstStyle/>
          <a:p>
            <a:r>
              <a:rPr lang="en-US" smtClean="0"/>
              <a:t> - </a:t>
            </a:r>
            <a:fld id="{45F5BCA6-64CF-432B-B6E7-A7F57C5C42C7}" type="slidenum">
              <a:rPr lang="en-US" smtClean="0"/>
              <a:pPr/>
              <a:t>35</a:t>
            </a:fld>
            <a:r>
              <a:rPr lang="en-US" smtClean="0"/>
              <a:t> -</a:t>
            </a:r>
            <a:endParaRPr lang="en-US"/>
          </a:p>
        </p:txBody>
      </p:sp>
      <p:grpSp>
        <p:nvGrpSpPr>
          <p:cNvPr id="7" name="Group 6"/>
          <p:cNvGrpSpPr/>
          <p:nvPr/>
        </p:nvGrpSpPr>
        <p:grpSpPr>
          <a:xfrm>
            <a:off x="139147" y="1352943"/>
            <a:ext cx="4152900" cy="1807225"/>
            <a:chOff x="139147" y="1122364"/>
            <a:chExt cx="4152900" cy="1807225"/>
          </a:xfrm>
        </p:grpSpPr>
        <p:graphicFrame>
          <p:nvGraphicFramePr>
            <p:cNvPr id="4" name="Chart 3"/>
            <p:cNvGraphicFramePr/>
            <p:nvPr>
              <p:extLst>
                <p:ext uri="{D42A27DB-BD31-4B8C-83A1-F6EECF244321}">
                  <p14:modId xmlns:p14="http://schemas.microsoft.com/office/powerpoint/2010/main" val="3133549049"/>
                </p:ext>
              </p:extLst>
            </p:nvPr>
          </p:nvGraphicFramePr>
          <p:xfrm>
            <a:off x="139147" y="1332952"/>
            <a:ext cx="4152900" cy="1596637"/>
          </p:xfrm>
          <a:graphic>
            <a:graphicData uri="http://schemas.openxmlformats.org/drawingml/2006/chart">
              <c:chart xmlns:c="http://schemas.openxmlformats.org/drawingml/2006/chart" xmlns:r="http://schemas.openxmlformats.org/officeDocument/2006/relationships" r:id="rId3"/>
            </a:graphicData>
          </a:graphic>
        </p:graphicFrame>
        <p:pic>
          <p:nvPicPr>
            <p:cNvPr id="5" name="Picture 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623992" y="1122364"/>
              <a:ext cx="314287" cy="314287"/>
            </a:xfrm>
            <a:prstGeom prst="rect">
              <a:avLst/>
            </a:prstGeom>
          </p:spPr>
        </p:pic>
        <p:sp>
          <p:nvSpPr>
            <p:cNvPr id="6" name="TextBox 5"/>
            <p:cNvSpPr txBox="1"/>
            <p:nvPr/>
          </p:nvSpPr>
          <p:spPr>
            <a:xfrm>
              <a:off x="1866860" y="1140602"/>
              <a:ext cx="1847850" cy="276999"/>
            </a:xfrm>
            <a:prstGeom prst="rect">
              <a:avLst/>
            </a:prstGeom>
            <a:noFill/>
          </p:spPr>
          <p:txBody>
            <a:bodyPr wrap="square" rtlCol="0">
              <a:spAutoFit/>
            </a:bodyPr>
            <a:lstStyle/>
            <a:p>
              <a:r>
                <a:rPr lang="en-US" sz="1200" b="1" dirty="0" smtClean="0">
                  <a:solidFill>
                    <a:schemeClr val="tx1"/>
                  </a:solidFill>
                  <a:latin typeface="Arial" panose="020B0604020202020204" pitchFamily="34" charset="0"/>
                  <a:cs typeface="Arial" panose="020B0604020202020204" pitchFamily="34" charset="0"/>
                </a:rPr>
                <a:t>United States (A)</a:t>
              </a:r>
              <a:endParaRPr lang="en-US" sz="1200" b="1" dirty="0">
                <a:solidFill>
                  <a:schemeClr val="tx1"/>
                </a:solidFill>
                <a:latin typeface="Arial" panose="020B0604020202020204" pitchFamily="34" charset="0"/>
                <a:cs typeface="Arial" panose="020B0604020202020204" pitchFamily="34" charset="0"/>
              </a:endParaRPr>
            </a:p>
          </p:txBody>
        </p:sp>
      </p:grpSp>
      <p:grpSp>
        <p:nvGrpSpPr>
          <p:cNvPr id="13" name="Group 12"/>
          <p:cNvGrpSpPr/>
          <p:nvPr/>
        </p:nvGrpSpPr>
        <p:grpSpPr>
          <a:xfrm>
            <a:off x="1673697" y="3055003"/>
            <a:ext cx="2203629" cy="323662"/>
            <a:chOff x="1623991" y="2778901"/>
            <a:chExt cx="2128819" cy="310896"/>
          </a:xfrm>
        </p:grpSpPr>
        <p:sp>
          <p:nvSpPr>
            <p:cNvPr id="11" name="TextBox 10"/>
            <p:cNvSpPr txBox="1"/>
            <p:nvPr/>
          </p:nvSpPr>
          <p:spPr>
            <a:xfrm>
              <a:off x="1904960" y="2797952"/>
              <a:ext cx="1847850" cy="266073"/>
            </a:xfrm>
            <a:prstGeom prst="rect">
              <a:avLst/>
            </a:prstGeom>
            <a:noFill/>
          </p:spPr>
          <p:txBody>
            <a:bodyPr wrap="square" rtlCol="0">
              <a:spAutoFit/>
            </a:bodyPr>
            <a:lstStyle/>
            <a:p>
              <a:r>
                <a:rPr lang="en-US" sz="1200" b="1" dirty="0" smtClean="0">
                  <a:solidFill>
                    <a:schemeClr val="tx1"/>
                  </a:solidFill>
                  <a:latin typeface="Arial" panose="020B0604020202020204" pitchFamily="34" charset="0"/>
                  <a:cs typeface="Arial" panose="020B0604020202020204" pitchFamily="34" charset="0"/>
                </a:rPr>
                <a:t>Canada (B)</a:t>
              </a:r>
              <a:endParaRPr lang="en-US" sz="1200" b="1" dirty="0">
                <a:solidFill>
                  <a:schemeClr val="tx1"/>
                </a:solidFill>
                <a:latin typeface="Arial" panose="020B0604020202020204" pitchFamily="34" charset="0"/>
                <a:cs typeface="Arial" panose="020B0604020202020204" pitchFamily="34" charset="0"/>
              </a:endParaRPr>
            </a:p>
          </p:txBody>
        </p:sp>
        <p:pic>
          <p:nvPicPr>
            <p:cNvPr id="12" name="Picture 11"/>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623991" y="2778901"/>
              <a:ext cx="310896" cy="310896"/>
            </a:xfrm>
            <a:prstGeom prst="rect">
              <a:avLst/>
            </a:prstGeom>
          </p:spPr>
        </p:pic>
      </p:grpSp>
      <p:grpSp>
        <p:nvGrpSpPr>
          <p:cNvPr id="26" name="Group 25"/>
          <p:cNvGrpSpPr/>
          <p:nvPr/>
        </p:nvGrpSpPr>
        <p:grpSpPr>
          <a:xfrm>
            <a:off x="1661811" y="4741296"/>
            <a:ext cx="2122722" cy="292608"/>
            <a:chOff x="1677713" y="4598178"/>
            <a:chExt cx="2122722" cy="292608"/>
          </a:xfrm>
        </p:grpSpPr>
        <p:sp>
          <p:nvSpPr>
            <p:cNvPr id="18" name="TextBox 17"/>
            <p:cNvSpPr txBox="1"/>
            <p:nvPr/>
          </p:nvSpPr>
          <p:spPr>
            <a:xfrm>
              <a:off x="1952585" y="4598178"/>
              <a:ext cx="1847850" cy="276999"/>
            </a:xfrm>
            <a:prstGeom prst="rect">
              <a:avLst/>
            </a:prstGeom>
            <a:noFill/>
          </p:spPr>
          <p:txBody>
            <a:bodyPr wrap="square" rtlCol="0">
              <a:spAutoFit/>
            </a:bodyPr>
            <a:lstStyle/>
            <a:p>
              <a:r>
                <a:rPr lang="en-US" sz="1200" b="1" dirty="0" smtClean="0">
                  <a:solidFill>
                    <a:schemeClr val="tx1"/>
                  </a:solidFill>
                  <a:latin typeface="Arial" panose="020B0604020202020204" pitchFamily="34" charset="0"/>
                  <a:cs typeface="Arial" panose="020B0604020202020204" pitchFamily="34" charset="0"/>
                </a:rPr>
                <a:t>Argentina (C)</a:t>
              </a:r>
              <a:endParaRPr lang="en-US" sz="1200" b="1" dirty="0">
                <a:solidFill>
                  <a:schemeClr val="tx1"/>
                </a:solidFill>
                <a:latin typeface="Arial" panose="020B0604020202020204" pitchFamily="34" charset="0"/>
                <a:cs typeface="Arial" panose="020B0604020202020204" pitchFamily="34" charset="0"/>
              </a:endParaRPr>
            </a:p>
          </p:txBody>
        </p:sp>
        <p:pic>
          <p:nvPicPr>
            <p:cNvPr id="19" name="Picture 1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677713" y="4598178"/>
              <a:ext cx="292608" cy="292608"/>
            </a:xfrm>
            <a:prstGeom prst="rect">
              <a:avLst/>
            </a:prstGeom>
          </p:spPr>
        </p:pic>
      </p:grpSp>
      <p:grpSp>
        <p:nvGrpSpPr>
          <p:cNvPr id="25" name="Group 24"/>
          <p:cNvGrpSpPr/>
          <p:nvPr/>
        </p:nvGrpSpPr>
        <p:grpSpPr>
          <a:xfrm>
            <a:off x="5955752" y="1352943"/>
            <a:ext cx="2140458" cy="292608"/>
            <a:chOff x="5955752" y="1122364"/>
            <a:chExt cx="2140458" cy="292608"/>
          </a:xfrm>
        </p:grpSpPr>
        <p:sp>
          <p:nvSpPr>
            <p:cNvPr id="23" name="TextBox 22"/>
            <p:cNvSpPr txBox="1"/>
            <p:nvPr/>
          </p:nvSpPr>
          <p:spPr>
            <a:xfrm>
              <a:off x="6248360" y="1122364"/>
              <a:ext cx="1847850" cy="276999"/>
            </a:xfrm>
            <a:prstGeom prst="rect">
              <a:avLst/>
            </a:prstGeom>
            <a:noFill/>
          </p:spPr>
          <p:txBody>
            <a:bodyPr wrap="square" rtlCol="0">
              <a:spAutoFit/>
            </a:bodyPr>
            <a:lstStyle/>
            <a:p>
              <a:r>
                <a:rPr lang="en-US" sz="1200" b="1" dirty="0" smtClean="0">
                  <a:solidFill>
                    <a:schemeClr val="tx1"/>
                  </a:solidFill>
                  <a:latin typeface="Arial" panose="020B0604020202020204" pitchFamily="34" charset="0"/>
                  <a:cs typeface="Arial" panose="020B0604020202020204" pitchFamily="34" charset="0"/>
                </a:rPr>
                <a:t>United Kingdom (D)</a:t>
              </a:r>
              <a:endParaRPr lang="en-US" sz="1200" b="1" dirty="0">
                <a:solidFill>
                  <a:schemeClr val="tx1"/>
                </a:solidFill>
                <a:latin typeface="Arial" panose="020B0604020202020204" pitchFamily="34" charset="0"/>
                <a:cs typeface="Arial" panose="020B0604020202020204" pitchFamily="34" charset="0"/>
              </a:endParaRPr>
            </a:p>
          </p:txBody>
        </p:sp>
        <p:pic>
          <p:nvPicPr>
            <p:cNvPr id="24" name="Picture 23"/>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5955752" y="1122364"/>
              <a:ext cx="292608" cy="292608"/>
            </a:xfrm>
            <a:prstGeom prst="rect">
              <a:avLst/>
            </a:prstGeom>
          </p:spPr>
        </p:pic>
      </p:grpSp>
      <p:grpSp>
        <p:nvGrpSpPr>
          <p:cNvPr id="33" name="Group 32"/>
          <p:cNvGrpSpPr/>
          <p:nvPr/>
        </p:nvGrpSpPr>
        <p:grpSpPr>
          <a:xfrm>
            <a:off x="4609935" y="3062209"/>
            <a:ext cx="4152900" cy="1875436"/>
            <a:chOff x="4609935" y="2831630"/>
            <a:chExt cx="4152900" cy="1875436"/>
          </a:xfrm>
        </p:grpSpPr>
        <p:grpSp>
          <p:nvGrpSpPr>
            <p:cNvPr id="28" name="Group 27"/>
            <p:cNvGrpSpPr/>
            <p:nvPr/>
          </p:nvGrpSpPr>
          <p:grpSpPr>
            <a:xfrm>
              <a:off x="4609935" y="2833948"/>
              <a:ext cx="4152900" cy="1873118"/>
              <a:chOff x="171451" y="1178702"/>
              <a:chExt cx="4152900" cy="1873118"/>
            </a:xfrm>
          </p:grpSpPr>
          <p:graphicFrame>
            <p:nvGraphicFramePr>
              <p:cNvPr id="30" name="Chart 29"/>
              <p:cNvGraphicFramePr/>
              <p:nvPr>
                <p:extLst>
                  <p:ext uri="{D42A27DB-BD31-4B8C-83A1-F6EECF244321}">
                    <p14:modId xmlns:p14="http://schemas.microsoft.com/office/powerpoint/2010/main" val="2724739133"/>
                  </p:ext>
                </p:extLst>
              </p:nvPr>
            </p:nvGraphicFramePr>
            <p:xfrm>
              <a:off x="171451" y="1339852"/>
              <a:ext cx="4152900" cy="1711968"/>
            </p:xfrm>
            <a:graphic>
              <a:graphicData uri="http://schemas.openxmlformats.org/drawingml/2006/chart">
                <c:chart xmlns:c="http://schemas.openxmlformats.org/drawingml/2006/chart" xmlns:r="http://schemas.openxmlformats.org/officeDocument/2006/relationships" r:id="rId8"/>
              </a:graphicData>
            </a:graphic>
          </p:graphicFrame>
          <p:sp>
            <p:nvSpPr>
              <p:cNvPr id="31" name="TextBox 30"/>
              <p:cNvSpPr txBox="1"/>
              <p:nvPr/>
            </p:nvSpPr>
            <p:spPr>
              <a:xfrm>
                <a:off x="1866860" y="1178702"/>
                <a:ext cx="1847850" cy="276999"/>
              </a:xfrm>
              <a:prstGeom prst="rect">
                <a:avLst/>
              </a:prstGeom>
              <a:noFill/>
            </p:spPr>
            <p:txBody>
              <a:bodyPr wrap="square" rtlCol="0">
                <a:spAutoFit/>
              </a:bodyPr>
              <a:lstStyle/>
              <a:p>
                <a:r>
                  <a:rPr lang="en-US" sz="1200" b="1" dirty="0" smtClean="0">
                    <a:solidFill>
                      <a:schemeClr val="tx1"/>
                    </a:solidFill>
                    <a:latin typeface="Arial" panose="020B0604020202020204" pitchFamily="34" charset="0"/>
                    <a:cs typeface="Arial" panose="020B0604020202020204" pitchFamily="34" charset="0"/>
                  </a:rPr>
                  <a:t>Germany (E)</a:t>
                </a:r>
                <a:endParaRPr lang="en-US" sz="1200" b="1" dirty="0">
                  <a:solidFill>
                    <a:schemeClr val="tx1"/>
                  </a:solidFill>
                  <a:latin typeface="Arial" panose="020B0604020202020204" pitchFamily="34" charset="0"/>
                  <a:cs typeface="Arial" panose="020B0604020202020204" pitchFamily="34" charset="0"/>
                </a:endParaRPr>
              </a:p>
            </p:txBody>
          </p:sp>
        </p:grpSp>
        <p:pic>
          <p:nvPicPr>
            <p:cNvPr id="32" name="Picture 31"/>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6013304" y="2831630"/>
              <a:ext cx="292608" cy="292608"/>
            </a:xfrm>
            <a:prstGeom prst="rect">
              <a:avLst/>
            </a:prstGeom>
          </p:spPr>
        </p:pic>
      </p:grpSp>
      <p:sp>
        <p:nvSpPr>
          <p:cNvPr id="34" name="TextBox 33"/>
          <p:cNvSpPr txBox="1"/>
          <p:nvPr/>
        </p:nvSpPr>
        <p:spPr>
          <a:xfrm>
            <a:off x="1657047" y="778229"/>
            <a:ext cx="6008018" cy="338554"/>
          </a:xfrm>
          <a:prstGeom prst="rect">
            <a:avLst/>
          </a:prstGeom>
          <a:noFill/>
        </p:spPr>
        <p:txBody>
          <a:bodyPr wrap="square" rtlCol="0">
            <a:spAutoFit/>
          </a:bodyPr>
          <a:lstStyle/>
          <a:p>
            <a:pPr algn="ctr"/>
            <a:r>
              <a:rPr lang="en-US" sz="1600" i="1" dirty="0" smtClean="0">
                <a:solidFill>
                  <a:schemeClr val="tx1"/>
                </a:solidFill>
                <a:latin typeface="Arial" panose="020B0604020202020204" pitchFamily="34" charset="0"/>
                <a:cs typeface="Arial" panose="020B0604020202020204" pitchFamily="34" charset="0"/>
              </a:rPr>
              <a:t>Among Adults 18+ Claiming to Know What PE Feels Like</a:t>
            </a:r>
            <a:endParaRPr lang="en-US" sz="1400" i="1" dirty="0">
              <a:solidFill>
                <a:schemeClr val="tx1"/>
              </a:solidFill>
              <a:latin typeface="Arial" panose="020B0604020202020204" pitchFamily="34" charset="0"/>
              <a:cs typeface="Arial" panose="020B0604020202020204" pitchFamily="34" charset="0"/>
            </a:endParaRPr>
          </a:p>
        </p:txBody>
      </p:sp>
      <p:sp>
        <p:nvSpPr>
          <p:cNvPr id="38" name="Rectangle 37"/>
          <p:cNvSpPr/>
          <p:nvPr/>
        </p:nvSpPr>
        <p:spPr>
          <a:xfrm>
            <a:off x="83490" y="6409630"/>
            <a:ext cx="7366882" cy="338554"/>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Respondents aware of symptoms at Q6.</a:t>
            </a:r>
          </a:p>
          <a:p>
            <a:r>
              <a:rPr lang="en-US" sz="800" dirty="0" smtClean="0">
                <a:solidFill>
                  <a:schemeClr val="tx1"/>
                </a:solidFill>
                <a:latin typeface="Arial" panose="020B0604020202020204" pitchFamily="34" charset="0"/>
                <a:cs typeface="Arial" panose="020B0604020202020204" pitchFamily="34" charset="0"/>
              </a:rPr>
              <a:t>Q7</a:t>
            </a:r>
            <a:r>
              <a:rPr lang="en-US" sz="800" dirty="0">
                <a:solidFill>
                  <a:schemeClr val="tx1"/>
                </a:solidFill>
                <a:latin typeface="Arial" panose="020B0604020202020204" pitchFamily="34" charset="0"/>
                <a:cs typeface="Arial" panose="020B0604020202020204" pitchFamily="34" charset="0"/>
              </a:rPr>
              <a:t>. Please indicate the signs or symptoms of a blood clot in your lung (also known as pulmonary embolism). (select all that apply)</a:t>
            </a:r>
          </a:p>
        </p:txBody>
      </p:sp>
      <p:sp>
        <p:nvSpPr>
          <p:cNvPr id="41" name="Title 1"/>
          <p:cNvSpPr txBox="1">
            <a:spLocks/>
          </p:cNvSpPr>
          <p:nvPr/>
        </p:nvSpPr>
        <p:spPr>
          <a:xfrm>
            <a:off x="139147" y="139465"/>
            <a:ext cx="893329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pPr algn="ctr"/>
            <a:r>
              <a:rPr lang="en-US" sz="2800" kern="0" dirty="0" smtClean="0"/>
              <a:t>Perceived Symptoms of Pulmonary Embolism</a:t>
            </a:r>
            <a:endParaRPr lang="en-US" sz="2800" kern="0" dirty="0"/>
          </a:p>
        </p:txBody>
      </p:sp>
      <p:sp>
        <p:nvSpPr>
          <p:cNvPr id="14" name="Rectangle 13"/>
          <p:cNvSpPr/>
          <p:nvPr/>
        </p:nvSpPr>
        <p:spPr bwMode="auto">
          <a:xfrm>
            <a:off x="4661056" y="5018295"/>
            <a:ext cx="165386" cy="150053"/>
          </a:xfrm>
          <a:prstGeom prst="rect">
            <a:avLst/>
          </a:prstGeom>
          <a:solidFill>
            <a:srgbClr val="002A7E"/>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42" name="Rectangle 41"/>
          <p:cNvSpPr/>
          <p:nvPr/>
        </p:nvSpPr>
        <p:spPr bwMode="auto">
          <a:xfrm>
            <a:off x="4661056" y="5245721"/>
            <a:ext cx="165386" cy="150053"/>
          </a:xfrm>
          <a:prstGeom prst="rect">
            <a:avLst/>
          </a:prstGeom>
          <a:solidFill>
            <a:srgbClr val="C00000"/>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16" name="TextBox 15"/>
          <p:cNvSpPr txBox="1"/>
          <p:nvPr/>
        </p:nvSpPr>
        <p:spPr>
          <a:xfrm>
            <a:off x="4783504" y="4937645"/>
            <a:ext cx="1860605"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Actual PE Symptom</a:t>
            </a:r>
            <a:endParaRPr lang="en-US" sz="1200" dirty="0">
              <a:solidFill>
                <a:schemeClr val="tx1"/>
              </a:solidFill>
              <a:latin typeface="Arial" panose="020B0604020202020204" pitchFamily="34" charset="0"/>
              <a:cs typeface="Arial" panose="020B0604020202020204" pitchFamily="34" charset="0"/>
            </a:endParaRPr>
          </a:p>
        </p:txBody>
      </p:sp>
      <p:sp>
        <p:nvSpPr>
          <p:cNvPr id="47" name="TextBox 46"/>
          <p:cNvSpPr txBox="1"/>
          <p:nvPr/>
        </p:nvSpPr>
        <p:spPr>
          <a:xfrm>
            <a:off x="4794638" y="5184250"/>
            <a:ext cx="1860605"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Incorrect PE Symptom</a:t>
            </a:r>
            <a:endParaRPr lang="en-US" sz="1200" dirty="0">
              <a:solidFill>
                <a:schemeClr val="tx1"/>
              </a:solidFill>
              <a:latin typeface="Arial" panose="020B0604020202020204" pitchFamily="34" charset="0"/>
              <a:cs typeface="Arial" panose="020B0604020202020204" pitchFamily="34" charset="0"/>
            </a:endParaRPr>
          </a:p>
        </p:txBody>
      </p:sp>
      <p:sp>
        <p:nvSpPr>
          <p:cNvPr id="48" name="Rectangle 47"/>
          <p:cNvSpPr/>
          <p:nvPr/>
        </p:nvSpPr>
        <p:spPr bwMode="auto">
          <a:xfrm>
            <a:off x="4662387" y="5485582"/>
            <a:ext cx="165386" cy="150053"/>
          </a:xfrm>
          <a:prstGeom prst="rect">
            <a:avLst/>
          </a:prstGeom>
          <a:solidFill>
            <a:schemeClr val="tx1">
              <a:lumMod val="65000"/>
              <a:lumOff val="35000"/>
            </a:schemeClr>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49" name="TextBox 48"/>
          <p:cNvSpPr txBox="1"/>
          <p:nvPr/>
        </p:nvSpPr>
        <p:spPr>
          <a:xfrm>
            <a:off x="4795969" y="5424111"/>
            <a:ext cx="1860605"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Other/None/Not Sure</a:t>
            </a:r>
            <a:endParaRPr lang="en-US" sz="1200" dirty="0">
              <a:solidFill>
                <a:schemeClr val="tx1"/>
              </a:solidFill>
              <a:latin typeface="Arial" panose="020B0604020202020204" pitchFamily="34" charset="0"/>
              <a:cs typeface="Arial" panose="020B0604020202020204" pitchFamily="34" charset="0"/>
            </a:endParaRPr>
          </a:p>
        </p:txBody>
      </p:sp>
      <p:graphicFrame>
        <p:nvGraphicFramePr>
          <p:cNvPr id="36" name="Chart 35"/>
          <p:cNvGraphicFramePr/>
          <p:nvPr>
            <p:extLst>
              <p:ext uri="{D42A27DB-BD31-4B8C-83A1-F6EECF244321}">
                <p14:modId xmlns:p14="http://schemas.microsoft.com/office/powerpoint/2010/main" val="4128633164"/>
              </p:ext>
            </p:extLst>
          </p:nvPr>
        </p:nvGraphicFramePr>
        <p:xfrm>
          <a:off x="4578793" y="1510086"/>
          <a:ext cx="4152900" cy="1711968"/>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35" name="Chart 34"/>
          <p:cNvGraphicFramePr/>
          <p:nvPr>
            <p:extLst>
              <p:ext uri="{D42A27DB-BD31-4B8C-83A1-F6EECF244321}">
                <p14:modId xmlns:p14="http://schemas.microsoft.com/office/powerpoint/2010/main" val="1007218079"/>
              </p:ext>
            </p:extLst>
          </p:nvPr>
        </p:nvGraphicFramePr>
        <p:xfrm>
          <a:off x="209551" y="3209105"/>
          <a:ext cx="4298839" cy="1601434"/>
        </p:xfrm>
        <a:graphic>
          <a:graphicData uri="http://schemas.openxmlformats.org/drawingml/2006/chart">
            <c:chart xmlns:c="http://schemas.openxmlformats.org/drawingml/2006/chart" xmlns:r="http://schemas.openxmlformats.org/officeDocument/2006/relationships" r:id="rId11"/>
          </a:graphicData>
        </a:graphic>
      </p:graphicFrame>
      <p:sp>
        <p:nvSpPr>
          <p:cNvPr id="2" name="TextBox 1"/>
          <p:cNvSpPr txBox="1"/>
          <p:nvPr/>
        </p:nvSpPr>
        <p:spPr>
          <a:xfrm>
            <a:off x="4392161" y="3299518"/>
            <a:ext cx="248786" cy="215444"/>
          </a:xfrm>
          <a:prstGeom prst="rect">
            <a:avLst/>
          </a:prstGeom>
          <a:noFill/>
        </p:spPr>
        <p:txBody>
          <a:bodyPr wrap="none" rtlCol="0">
            <a:spAutoFit/>
          </a:bodyPr>
          <a:lstStyle/>
          <a:p>
            <a:r>
              <a:rPr lang="en-US" sz="800" dirty="0" smtClean="0">
                <a:solidFill>
                  <a:schemeClr val="tx1"/>
                </a:solidFill>
              </a:rPr>
              <a:t>G</a:t>
            </a:r>
            <a:endParaRPr lang="en-US" sz="800" dirty="0">
              <a:solidFill>
                <a:schemeClr val="tx1"/>
              </a:solidFill>
            </a:endParaRPr>
          </a:p>
        </p:txBody>
      </p:sp>
      <p:sp>
        <p:nvSpPr>
          <p:cNvPr id="40" name="TextBox 39"/>
          <p:cNvSpPr txBox="1"/>
          <p:nvPr/>
        </p:nvSpPr>
        <p:spPr>
          <a:xfrm>
            <a:off x="4352698" y="5062036"/>
            <a:ext cx="274434" cy="215444"/>
          </a:xfrm>
          <a:prstGeom prst="rect">
            <a:avLst/>
          </a:prstGeom>
          <a:noFill/>
        </p:spPr>
        <p:txBody>
          <a:bodyPr wrap="none" rtlCol="0">
            <a:spAutoFit/>
          </a:bodyPr>
          <a:lstStyle/>
          <a:p>
            <a:r>
              <a:rPr lang="en-US" sz="800" dirty="0" smtClean="0">
                <a:solidFill>
                  <a:schemeClr val="tx1"/>
                </a:solidFill>
              </a:rPr>
              <a:t>GI</a:t>
            </a:r>
            <a:endParaRPr lang="en-US" sz="800" dirty="0">
              <a:solidFill>
                <a:schemeClr val="tx1"/>
              </a:solidFill>
            </a:endParaRPr>
          </a:p>
        </p:txBody>
      </p:sp>
      <p:sp>
        <p:nvSpPr>
          <p:cNvPr id="43" name="TextBox 42"/>
          <p:cNvSpPr txBox="1"/>
          <p:nvPr/>
        </p:nvSpPr>
        <p:spPr>
          <a:xfrm>
            <a:off x="8189276" y="1610892"/>
            <a:ext cx="248786" cy="215444"/>
          </a:xfrm>
          <a:prstGeom prst="rect">
            <a:avLst/>
          </a:prstGeom>
          <a:noFill/>
        </p:spPr>
        <p:txBody>
          <a:bodyPr wrap="none" rtlCol="0">
            <a:spAutoFit/>
          </a:bodyPr>
          <a:lstStyle/>
          <a:p>
            <a:r>
              <a:rPr lang="en-US" sz="800" dirty="0" smtClean="0">
                <a:solidFill>
                  <a:schemeClr val="tx1"/>
                </a:solidFill>
              </a:rPr>
              <a:t>G</a:t>
            </a:r>
            <a:endParaRPr lang="en-US" sz="800" dirty="0">
              <a:solidFill>
                <a:schemeClr val="tx1"/>
              </a:solidFill>
            </a:endParaRPr>
          </a:p>
        </p:txBody>
      </p:sp>
      <p:sp>
        <p:nvSpPr>
          <p:cNvPr id="44" name="TextBox 43"/>
          <p:cNvSpPr txBox="1"/>
          <p:nvPr/>
        </p:nvSpPr>
        <p:spPr>
          <a:xfrm>
            <a:off x="3418299" y="1887117"/>
            <a:ext cx="248786" cy="215444"/>
          </a:xfrm>
          <a:prstGeom prst="rect">
            <a:avLst/>
          </a:prstGeom>
          <a:noFill/>
        </p:spPr>
        <p:txBody>
          <a:bodyPr wrap="none" rtlCol="0">
            <a:spAutoFit/>
          </a:bodyPr>
          <a:lstStyle/>
          <a:p>
            <a:r>
              <a:rPr lang="en-US" sz="800" dirty="0" smtClean="0">
                <a:solidFill>
                  <a:schemeClr val="tx1"/>
                </a:solidFill>
              </a:rPr>
              <a:t>D</a:t>
            </a:r>
            <a:endParaRPr lang="en-US" sz="800" dirty="0">
              <a:solidFill>
                <a:schemeClr val="tx1"/>
              </a:solidFill>
            </a:endParaRPr>
          </a:p>
        </p:txBody>
      </p:sp>
      <p:sp>
        <p:nvSpPr>
          <p:cNvPr id="45" name="TextBox 44"/>
          <p:cNvSpPr txBox="1"/>
          <p:nvPr/>
        </p:nvSpPr>
        <p:spPr>
          <a:xfrm>
            <a:off x="3533127" y="3538126"/>
            <a:ext cx="248786" cy="215444"/>
          </a:xfrm>
          <a:prstGeom prst="rect">
            <a:avLst/>
          </a:prstGeom>
          <a:noFill/>
        </p:spPr>
        <p:txBody>
          <a:bodyPr wrap="none" rtlCol="0">
            <a:spAutoFit/>
          </a:bodyPr>
          <a:lstStyle/>
          <a:p>
            <a:r>
              <a:rPr lang="en-US" sz="800" dirty="0" smtClean="0">
                <a:solidFill>
                  <a:schemeClr val="tx1"/>
                </a:solidFill>
              </a:rPr>
              <a:t>D</a:t>
            </a:r>
            <a:endParaRPr lang="en-US" sz="800" dirty="0">
              <a:solidFill>
                <a:schemeClr val="tx1"/>
              </a:solidFill>
            </a:endParaRPr>
          </a:p>
        </p:txBody>
      </p:sp>
      <p:sp>
        <p:nvSpPr>
          <p:cNvPr id="46" name="TextBox 45"/>
          <p:cNvSpPr txBox="1"/>
          <p:nvPr/>
        </p:nvSpPr>
        <p:spPr>
          <a:xfrm>
            <a:off x="3342059" y="5215027"/>
            <a:ext cx="248786" cy="215444"/>
          </a:xfrm>
          <a:prstGeom prst="rect">
            <a:avLst/>
          </a:prstGeom>
          <a:noFill/>
        </p:spPr>
        <p:txBody>
          <a:bodyPr wrap="none" rtlCol="0">
            <a:spAutoFit/>
          </a:bodyPr>
          <a:lstStyle/>
          <a:p>
            <a:r>
              <a:rPr lang="en-US" sz="800" dirty="0" smtClean="0">
                <a:solidFill>
                  <a:schemeClr val="tx1"/>
                </a:solidFill>
              </a:rPr>
              <a:t>D</a:t>
            </a:r>
            <a:endParaRPr lang="en-US" sz="800" dirty="0">
              <a:solidFill>
                <a:schemeClr val="tx1"/>
              </a:solidFill>
            </a:endParaRPr>
          </a:p>
        </p:txBody>
      </p:sp>
      <p:sp>
        <p:nvSpPr>
          <p:cNvPr id="50" name="TextBox 49"/>
          <p:cNvSpPr txBox="1"/>
          <p:nvPr/>
        </p:nvSpPr>
        <p:spPr>
          <a:xfrm>
            <a:off x="3284341" y="2013889"/>
            <a:ext cx="344966" cy="215444"/>
          </a:xfrm>
          <a:prstGeom prst="rect">
            <a:avLst/>
          </a:prstGeom>
          <a:noFill/>
        </p:spPr>
        <p:txBody>
          <a:bodyPr wrap="none" rtlCol="0">
            <a:spAutoFit/>
          </a:bodyPr>
          <a:lstStyle/>
          <a:p>
            <a:r>
              <a:rPr lang="en-US" sz="800" dirty="0" smtClean="0">
                <a:solidFill>
                  <a:schemeClr val="tx1"/>
                </a:solidFill>
              </a:rPr>
              <a:t>EFG</a:t>
            </a:r>
            <a:endParaRPr lang="en-US" sz="800" dirty="0">
              <a:solidFill>
                <a:schemeClr val="tx1"/>
              </a:solidFill>
            </a:endParaRPr>
          </a:p>
        </p:txBody>
      </p:sp>
      <p:sp>
        <p:nvSpPr>
          <p:cNvPr id="51" name="TextBox 50"/>
          <p:cNvSpPr txBox="1"/>
          <p:nvPr/>
        </p:nvSpPr>
        <p:spPr>
          <a:xfrm>
            <a:off x="3379189" y="3645848"/>
            <a:ext cx="344966" cy="215444"/>
          </a:xfrm>
          <a:prstGeom prst="rect">
            <a:avLst/>
          </a:prstGeom>
          <a:noFill/>
        </p:spPr>
        <p:txBody>
          <a:bodyPr wrap="none" rtlCol="0">
            <a:spAutoFit/>
          </a:bodyPr>
          <a:lstStyle/>
          <a:p>
            <a:r>
              <a:rPr lang="en-US" sz="800" dirty="0" smtClean="0">
                <a:solidFill>
                  <a:schemeClr val="tx1"/>
                </a:solidFill>
              </a:rPr>
              <a:t>EFG</a:t>
            </a:r>
            <a:endParaRPr lang="en-US" sz="800" dirty="0">
              <a:solidFill>
                <a:schemeClr val="tx1"/>
              </a:solidFill>
            </a:endParaRPr>
          </a:p>
        </p:txBody>
      </p:sp>
      <p:sp>
        <p:nvSpPr>
          <p:cNvPr id="52" name="TextBox 51"/>
          <p:cNvSpPr txBox="1"/>
          <p:nvPr/>
        </p:nvSpPr>
        <p:spPr>
          <a:xfrm>
            <a:off x="2911288" y="5334477"/>
            <a:ext cx="248786" cy="215444"/>
          </a:xfrm>
          <a:prstGeom prst="rect">
            <a:avLst/>
          </a:prstGeom>
          <a:noFill/>
        </p:spPr>
        <p:txBody>
          <a:bodyPr wrap="none" rtlCol="0">
            <a:spAutoFit/>
          </a:bodyPr>
          <a:lstStyle/>
          <a:p>
            <a:r>
              <a:rPr lang="en-US" sz="800" dirty="0" smtClean="0">
                <a:solidFill>
                  <a:schemeClr val="tx1"/>
                </a:solidFill>
              </a:rPr>
              <a:t>G</a:t>
            </a:r>
            <a:endParaRPr lang="en-US" sz="800" dirty="0">
              <a:solidFill>
                <a:schemeClr val="tx1"/>
              </a:solidFill>
            </a:endParaRPr>
          </a:p>
        </p:txBody>
      </p:sp>
      <p:sp>
        <p:nvSpPr>
          <p:cNvPr id="53" name="TextBox 52"/>
          <p:cNvSpPr txBox="1"/>
          <p:nvPr/>
        </p:nvSpPr>
        <p:spPr>
          <a:xfrm>
            <a:off x="7180310" y="1996060"/>
            <a:ext cx="248786" cy="215444"/>
          </a:xfrm>
          <a:prstGeom prst="rect">
            <a:avLst/>
          </a:prstGeom>
          <a:noFill/>
        </p:spPr>
        <p:txBody>
          <a:bodyPr wrap="none" rtlCol="0">
            <a:spAutoFit/>
          </a:bodyPr>
          <a:lstStyle/>
          <a:p>
            <a:r>
              <a:rPr lang="en-US" sz="800" dirty="0" smtClean="0">
                <a:solidFill>
                  <a:schemeClr val="tx1"/>
                </a:solidFill>
              </a:rPr>
              <a:t>G</a:t>
            </a:r>
            <a:endParaRPr lang="en-US" sz="800" dirty="0">
              <a:solidFill>
                <a:schemeClr val="tx1"/>
              </a:solidFill>
            </a:endParaRPr>
          </a:p>
        </p:txBody>
      </p:sp>
      <p:sp>
        <p:nvSpPr>
          <p:cNvPr id="54" name="TextBox 53"/>
          <p:cNvSpPr txBox="1"/>
          <p:nvPr/>
        </p:nvSpPr>
        <p:spPr>
          <a:xfrm>
            <a:off x="2949491" y="2121611"/>
            <a:ext cx="260008" cy="215444"/>
          </a:xfrm>
          <a:prstGeom prst="rect">
            <a:avLst/>
          </a:prstGeom>
          <a:noFill/>
        </p:spPr>
        <p:txBody>
          <a:bodyPr wrap="none" rtlCol="0">
            <a:spAutoFit/>
          </a:bodyPr>
          <a:lstStyle/>
          <a:p>
            <a:r>
              <a:rPr lang="en-US" sz="800" dirty="0" smtClean="0">
                <a:solidFill>
                  <a:schemeClr val="tx1"/>
                </a:solidFill>
              </a:rPr>
              <a:t>EI</a:t>
            </a:r>
            <a:endParaRPr lang="en-US" sz="800" dirty="0">
              <a:solidFill>
                <a:schemeClr val="tx1"/>
              </a:solidFill>
            </a:endParaRPr>
          </a:p>
        </p:txBody>
      </p:sp>
      <p:sp>
        <p:nvSpPr>
          <p:cNvPr id="55" name="TextBox 54"/>
          <p:cNvSpPr txBox="1"/>
          <p:nvPr/>
        </p:nvSpPr>
        <p:spPr>
          <a:xfrm>
            <a:off x="2822508" y="3774324"/>
            <a:ext cx="260008" cy="215444"/>
          </a:xfrm>
          <a:prstGeom prst="rect">
            <a:avLst/>
          </a:prstGeom>
          <a:noFill/>
        </p:spPr>
        <p:txBody>
          <a:bodyPr wrap="none" rtlCol="0">
            <a:spAutoFit/>
          </a:bodyPr>
          <a:lstStyle/>
          <a:p>
            <a:r>
              <a:rPr lang="en-US" sz="800" smtClean="0">
                <a:solidFill>
                  <a:schemeClr val="tx1"/>
                </a:solidFill>
              </a:rPr>
              <a:t>EI</a:t>
            </a:r>
            <a:endParaRPr lang="en-US" sz="800" dirty="0">
              <a:solidFill>
                <a:schemeClr val="tx1"/>
              </a:solidFill>
            </a:endParaRPr>
          </a:p>
        </p:txBody>
      </p:sp>
      <p:sp>
        <p:nvSpPr>
          <p:cNvPr id="56" name="TextBox 55"/>
          <p:cNvSpPr txBox="1"/>
          <p:nvPr/>
        </p:nvSpPr>
        <p:spPr>
          <a:xfrm>
            <a:off x="3538563" y="5457095"/>
            <a:ext cx="486030" cy="215444"/>
          </a:xfrm>
          <a:prstGeom prst="rect">
            <a:avLst/>
          </a:prstGeom>
          <a:noFill/>
        </p:spPr>
        <p:txBody>
          <a:bodyPr wrap="none" rtlCol="0">
            <a:spAutoFit/>
          </a:bodyPr>
          <a:lstStyle/>
          <a:p>
            <a:r>
              <a:rPr lang="en-US" sz="800" dirty="0">
                <a:solidFill>
                  <a:schemeClr val="tx1"/>
                </a:solidFill>
              </a:rPr>
              <a:t>ABEFGI</a:t>
            </a:r>
          </a:p>
        </p:txBody>
      </p:sp>
      <p:sp>
        <p:nvSpPr>
          <p:cNvPr id="57" name="TextBox 56"/>
          <p:cNvSpPr txBox="1"/>
          <p:nvPr/>
        </p:nvSpPr>
        <p:spPr>
          <a:xfrm>
            <a:off x="7219744" y="2121611"/>
            <a:ext cx="306494" cy="215444"/>
          </a:xfrm>
          <a:prstGeom prst="rect">
            <a:avLst/>
          </a:prstGeom>
          <a:noFill/>
        </p:spPr>
        <p:txBody>
          <a:bodyPr wrap="none" rtlCol="0">
            <a:spAutoFit/>
          </a:bodyPr>
          <a:lstStyle/>
          <a:p>
            <a:r>
              <a:rPr lang="en-US" sz="800" dirty="0">
                <a:solidFill>
                  <a:schemeClr val="tx1"/>
                </a:solidFill>
              </a:rPr>
              <a:t>EFI</a:t>
            </a:r>
          </a:p>
        </p:txBody>
      </p:sp>
      <p:sp>
        <p:nvSpPr>
          <p:cNvPr id="58" name="TextBox 57"/>
          <p:cNvSpPr txBox="1"/>
          <p:nvPr/>
        </p:nvSpPr>
        <p:spPr>
          <a:xfrm>
            <a:off x="2530777" y="2365630"/>
            <a:ext cx="285656" cy="215444"/>
          </a:xfrm>
          <a:prstGeom prst="rect">
            <a:avLst/>
          </a:prstGeom>
          <a:noFill/>
        </p:spPr>
        <p:txBody>
          <a:bodyPr wrap="none" rtlCol="0">
            <a:spAutoFit/>
          </a:bodyPr>
          <a:lstStyle/>
          <a:p>
            <a:r>
              <a:rPr lang="en-US" sz="800" dirty="0" smtClean="0">
                <a:solidFill>
                  <a:schemeClr val="tx1"/>
                </a:solidFill>
              </a:rPr>
              <a:t>CF</a:t>
            </a:r>
            <a:endParaRPr lang="en-US" sz="800" dirty="0">
              <a:solidFill>
                <a:schemeClr val="tx1"/>
              </a:solidFill>
            </a:endParaRPr>
          </a:p>
        </p:txBody>
      </p:sp>
      <p:sp>
        <p:nvSpPr>
          <p:cNvPr id="59" name="TextBox 58"/>
          <p:cNvSpPr txBox="1"/>
          <p:nvPr/>
        </p:nvSpPr>
        <p:spPr>
          <a:xfrm>
            <a:off x="6886589" y="2372007"/>
            <a:ext cx="335348" cy="215444"/>
          </a:xfrm>
          <a:prstGeom prst="rect">
            <a:avLst/>
          </a:prstGeom>
          <a:noFill/>
        </p:spPr>
        <p:txBody>
          <a:bodyPr wrap="none" rtlCol="0">
            <a:spAutoFit/>
          </a:bodyPr>
          <a:lstStyle/>
          <a:p>
            <a:r>
              <a:rPr lang="en-US" sz="800" dirty="0" smtClean="0">
                <a:solidFill>
                  <a:schemeClr val="tx1"/>
                </a:solidFill>
              </a:rPr>
              <a:t>CEF</a:t>
            </a:r>
            <a:endParaRPr lang="en-US" sz="800" dirty="0">
              <a:solidFill>
                <a:schemeClr val="tx1"/>
              </a:solidFill>
            </a:endParaRPr>
          </a:p>
        </p:txBody>
      </p:sp>
      <p:sp>
        <p:nvSpPr>
          <p:cNvPr id="60" name="TextBox 59"/>
          <p:cNvSpPr txBox="1"/>
          <p:nvPr/>
        </p:nvSpPr>
        <p:spPr>
          <a:xfrm>
            <a:off x="2501122" y="2498779"/>
            <a:ext cx="453970" cy="215444"/>
          </a:xfrm>
          <a:prstGeom prst="rect">
            <a:avLst/>
          </a:prstGeom>
          <a:noFill/>
        </p:spPr>
        <p:txBody>
          <a:bodyPr wrap="none" rtlCol="0">
            <a:spAutoFit/>
          </a:bodyPr>
          <a:lstStyle/>
          <a:p>
            <a:r>
              <a:rPr lang="en-US" sz="800" dirty="0" smtClean="0">
                <a:solidFill>
                  <a:schemeClr val="tx1"/>
                </a:solidFill>
              </a:rPr>
              <a:t>BCDEF</a:t>
            </a:r>
            <a:endParaRPr lang="en-US" sz="800" dirty="0">
              <a:solidFill>
                <a:schemeClr val="tx1"/>
              </a:solidFill>
            </a:endParaRPr>
          </a:p>
        </p:txBody>
      </p:sp>
    </p:spTree>
    <p:extLst>
      <p:ext uri="{BB962C8B-B14F-4D97-AF65-F5344CB8AC3E}">
        <p14:creationId xmlns:p14="http://schemas.microsoft.com/office/powerpoint/2010/main" val="3280584942"/>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r>
              <a:rPr lang="en-US" smtClean="0"/>
              <a:t> - </a:t>
            </a:r>
            <a:fld id="{45F5BCA6-64CF-432B-B6E7-A7F57C5C42C7}" type="slidenum">
              <a:rPr lang="en-US" smtClean="0"/>
              <a:pPr/>
              <a:t>36</a:t>
            </a:fld>
            <a:r>
              <a:rPr lang="en-US" smtClean="0"/>
              <a:t> -</a:t>
            </a:r>
            <a:endParaRPr lang="en-US"/>
          </a:p>
        </p:txBody>
      </p:sp>
      <p:grpSp>
        <p:nvGrpSpPr>
          <p:cNvPr id="28" name="Group 27"/>
          <p:cNvGrpSpPr/>
          <p:nvPr/>
        </p:nvGrpSpPr>
        <p:grpSpPr>
          <a:xfrm>
            <a:off x="4855927" y="3518555"/>
            <a:ext cx="4152900" cy="1784836"/>
            <a:chOff x="441296" y="1195425"/>
            <a:chExt cx="4152900" cy="1784836"/>
          </a:xfrm>
        </p:grpSpPr>
        <p:graphicFrame>
          <p:nvGraphicFramePr>
            <p:cNvPr id="30" name="Chart 29"/>
            <p:cNvGraphicFramePr/>
            <p:nvPr>
              <p:extLst>
                <p:ext uri="{D42A27DB-BD31-4B8C-83A1-F6EECF244321}">
                  <p14:modId xmlns:p14="http://schemas.microsoft.com/office/powerpoint/2010/main" val="3992514004"/>
                </p:ext>
              </p:extLst>
            </p:nvPr>
          </p:nvGraphicFramePr>
          <p:xfrm>
            <a:off x="441296" y="1325006"/>
            <a:ext cx="4152900" cy="1655255"/>
          </p:xfrm>
          <a:graphic>
            <a:graphicData uri="http://schemas.openxmlformats.org/drawingml/2006/chart">
              <c:chart xmlns:c="http://schemas.openxmlformats.org/drawingml/2006/chart" xmlns:r="http://schemas.openxmlformats.org/officeDocument/2006/relationships" r:id="rId2"/>
            </a:graphicData>
          </a:graphic>
        </p:graphicFrame>
        <p:sp>
          <p:nvSpPr>
            <p:cNvPr id="31" name="TextBox 30"/>
            <p:cNvSpPr txBox="1"/>
            <p:nvPr/>
          </p:nvSpPr>
          <p:spPr>
            <a:xfrm>
              <a:off x="1857721" y="1195425"/>
              <a:ext cx="1847850" cy="276999"/>
            </a:xfrm>
            <a:prstGeom prst="rect">
              <a:avLst/>
            </a:prstGeom>
            <a:noFill/>
          </p:spPr>
          <p:txBody>
            <a:bodyPr wrap="square" rtlCol="0">
              <a:spAutoFit/>
            </a:bodyPr>
            <a:lstStyle/>
            <a:p>
              <a:r>
                <a:rPr lang="en-US" sz="1200" b="1" dirty="0" smtClean="0">
                  <a:solidFill>
                    <a:schemeClr val="tx1"/>
                  </a:solidFill>
                  <a:latin typeface="Arial" panose="020B0604020202020204" pitchFamily="34" charset="0"/>
                  <a:cs typeface="Arial" panose="020B0604020202020204" pitchFamily="34" charset="0"/>
                </a:rPr>
                <a:t>Japan (I)</a:t>
              </a:r>
              <a:endParaRPr lang="en-US" sz="1200" b="1" dirty="0">
                <a:solidFill>
                  <a:schemeClr val="tx1"/>
                </a:solidFill>
                <a:latin typeface="Arial" panose="020B0604020202020204" pitchFamily="34" charset="0"/>
                <a:cs typeface="Arial" panose="020B0604020202020204" pitchFamily="34" charset="0"/>
              </a:endParaRPr>
            </a:p>
          </p:txBody>
        </p:sp>
      </p:grpSp>
      <p:grpSp>
        <p:nvGrpSpPr>
          <p:cNvPr id="14" name="Group 13"/>
          <p:cNvGrpSpPr/>
          <p:nvPr/>
        </p:nvGrpSpPr>
        <p:grpSpPr>
          <a:xfrm>
            <a:off x="-106835" y="1621941"/>
            <a:ext cx="4654992" cy="1864282"/>
            <a:chOff x="171450" y="1140602"/>
            <a:chExt cx="4654992" cy="1864282"/>
          </a:xfrm>
        </p:grpSpPr>
        <p:grpSp>
          <p:nvGrpSpPr>
            <p:cNvPr id="7" name="Group 6"/>
            <p:cNvGrpSpPr/>
            <p:nvPr/>
          </p:nvGrpSpPr>
          <p:grpSpPr>
            <a:xfrm>
              <a:off x="171450" y="1140602"/>
              <a:ext cx="4654992" cy="1864282"/>
              <a:chOff x="171450" y="1140602"/>
              <a:chExt cx="4654992" cy="1864282"/>
            </a:xfrm>
          </p:grpSpPr>
          <p:graphicFrame>
            <p:nvGraphicFramePr>
              <p:cNvPr id="4" name="Chart 3"/>
              <p:cNvGraphicFramePr/>
              <p:nvPr>
                <p:extLst>
                  <p:ext uri="{D42A27DB-BD31-4B8C-83A1-F6EECF244321}">
                    <p14:modId xmlns:p14="http://schemas.microsoft.com/office/powerpoint/2010/main" val="3213827782"/>
                  </p:ext>
                </p:extLst>
              </p:nvPr>
            </p:nvGraphicFramePr>
            <p:xfrm>
              <a:off x="171450" y="1279101"/>
              <a:ext cx="4654992" cy="1725783"/>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1866860" y="1140602"/>
                <a:ext cx="1847850" cy="276999"/>
              </a:xfrm>
              <a:prstGeom prst="rect">
                <a:avLst/>
              </a:prstGeom>
              <a:noFill/>
            </p:spPr>
            <p:txBody>
              <a:bodyPr wrap="square" rtlCol="0">
                <a:spAutoFit/>
              </a:bodyPr>
              <a:lstStyle/>
              <a:p>
                <a:r>
                  <a:rPr lang="en-US" sz="1200" b="1" dirty="0" smtClean="0">
                    <a:solidFill>
                      <a:schemeClr val="tx1"/>
                    </a:solidFill>
                    <a:latin typeface="Arial" panose="020B0604020202020204" pitchFamily="34" charset="0"/>
                    <a:cs typeface="Arial" panose="020B0604020202020204" pitchFamily="34" charset="0"/>
                  </a:rPr>
                  <a:t>Netherlands (F)</a:t>
                </a:r>
                <a:endParaRPr lang="en-US" sz="1200" b="1" dirty="0">
                  <a:solidFill>
                    <a:schemeClr val="tx1"/>
                  </a:solidFill>
                  <a:latin typeface="Arial" panose="020B0604020202020204" pitchFamily="34" charset="0"/>
                  <a:cs typeface="Arial" panose="020B0604020202020204" pitchFamily="34" charset="0"/>
                </a:endParaRPr>
              </a:p>
            </p:txBody>
          </p:sp>
        </p:grpSp>
        <p:pic>
          <p:nvPicPr>
            <p:cNvPr id="10" name="Picture 9"/>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574252" y="1140602"/>
              <a:ext cx="292608" cy="292608"/>
            </a:xfrm>
            <a:prstGeom prst="rect">
              <a:avLst/>
            </a:prstGeom>
          </p:spPr>
        </p:pic>
      </p:grpSp>
      <p:grpSp>
        <p:nvGrpSpPr>
          <p:cNvPr id="20" name="Group 19"/>
          <p:cNvGrpSpPr/>
          <p:nvPr/>
        </p:nvGrpSpPr>
        <p:grpSpPr>
          <a:xfrm>
            <a:off x="4837200" y="1595551"/>
            <a:ext cx="4282936" cy="1823509"/>
            <a:chOff x="209551" y="2818822"/>
            <a:chExt cx="4282936" cy="1703450"/>
          </a:xfrm>
        </p:grpSpPr>
        <p:grpSp>
          <p:nvGrpSpPr>
            <p:cNvPr id="8" name="Group 7"/>
            <p:cNvGrpSpPr/>
            <p:nvPr/>
          </p:nvGrpSpPr>
          <p:grpSpPr>
            <a:xfrm>
              <a:off x="209551" y="2818822"/>
              <a:ext cx="4282936" cy="1703450"/>
              <a:chOff x="171451" y="1154050"/>
              <a:chExt cx="4282936" cy="1703450"/>
            </a:xfrm>
          </p:grpSpPr>
          <p:graphicFrame>
            <p:nvGraphicFramePr>
              <p:cNvPr id="9" name="Chart 8"/>
              <p:cNvGraphicFramePr/>
              <p:nvPr>
                <p:extLst>
                  <p:ext uri="{D42A27DB-BD31-4B8C-83A1-F6EECF244321}">
                    <p14:modId xmlns:p14="http://schemas.microsoft.com/office/powerpoint/2010/main" val="3740829331"/>
                  </p:ext>
                </p:extLst>
              </p:nvPr>
            </p:nvGraphicFramePr>
            <p:xfrm>
              <a:off x="171451" y="1308082"/>
              <a:ext cx="4282936" cy="1549418"/>
            </p:xfrm>
            <a:graphic>
              <a:graphicData uri="http://schemas.openxmlformats.org/drawingml/2006/chart">
                <c:chart xmlns:c="http://schemas.openxmlformats.org/drawingml/2006/chart" xmlns:r="http://schemas.openxmlformats.org/officeDocument/2006/relationships" r:id="rId5"/>
              </a:graphicData>
            </a:graphic>
          </p:graphicFrame>
          <p:sp>
            <p:nvSpPr>
              <p:cNvPr id="11" name="TextBox 10"/>
              <p:cNvSpPr txBox="1"/>
              <p:nvPr/>
            </p:nvSpPr>
            <p:spPr>
              <a:xfrm>
                <a:off x="1606603" y="1154050"/>
                <a:ext cx="1847850" cy="258762"/>
              </a:xfrm>
              <a:prstGeom prst="rect">
                <a:avLst/>
              </a:prstGeom>
              <a:noFill/>
            </p:spPr>
            <p:txBody>
              <a:bodyPr wrap="square" rtlCol="0">
                <a:spAutoFit/>
              </a:bodyPr>
              <a:lstStyle/>
              <a:p>
                <a:r>
                  <a:rPr lang="en-US" sz="1200" b="1" dirty="0" smtClean="0">
                    <a:solidFill>
                      <a:schemeClr val="tx1"/>
                    </a:solidFill>
                    <a:latin typeface="Arial" panose="020B0604020202020204" pitchFamily="34" charset="0"/>
                    <a:cs typeface="Arial" panose="020B0604020202020204" pitchFamily="34" charset="0"/>
                  </a:rPr>
                  <a:t>Australia (H)</a:t>
                </a:r>
                <a:endParaRPr lang="en-US" sz="1200" b="1" dirty="0">
                  <a:solidFill>
                    <a:schemeClr val="tx1"/>
                  </a:solidFill>
                  <a:latin typeface="Arial" panose="020B0604020202020204" pitchFamily="34" charset="0"/>
                  <a:cs typeface="Arial" panose="020B0604020202020204" pitchFamily="34" charset="0"/>
                </a:endParaRPr>
              </a:p>
            </p:txBody>
          </p:sp>
        </p:grpSp>
        <p:pic>
          <p:nvPicPr>
            <p:cNvPr id="16" name="Picture 15"/>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323403" y="2818822"/>
              <a:ext cx="292608" cy="292608"/>
            </a:xfrm>
            <a:prstGeom prst="rect">
              <a:avLst/>
            </a:prstGeom>
          </p:spPr>
        </p:pic>
      </p:grpSp>
      <p:grpSp>
        <p:nvGrpSpPr>
          <p:cNvPr id="29" name="Group 28"/>
          <p:cNvGrpSpPr/>
          <p:nvPr/>
        </p:nvGrpSpPr>
        <p:grpSpPr>
          <a:xfrm>
            <a:off x="233322" y="3491709"/>
            <a:ext cx="4152900" cy="1811681"/>
            <a:chOff x="233322" y="3491709"/>
            <a:chExt cx="4152900" cy="1811681"/>
          </a:xfrm>
        </p:grpSpPr>
        <p:grpSp>
          <p:nvGrpSpPr>
            <p:cNvPr id="15" name="Group 14"/>
            <p:cNvGrpSpPr/>
            <p:nvPr/>
          </p:nvGrpSpPr>
          <p:grpSpPr>
            <a:xfrm>
              <a:off x="233322" y="3499514"/>
              <a:ext cx="4152900" cy="1803876"/>
              <a:chOff x="171451" y="1178702"/>
              <a:chExt cx="4152900" cy="1803876"/>
            </a:xfrm>
          </p:grpSpPr>
          <p:graphicFrame>
            <p:nvGraphicFramePr>
              <p:cNvPr id="17" name="Chart 16"/>
              <p:cNvGraphicFramePr/>
              <p:nvPr>
                <p:extLst>
                  <p:ext uri="{D42A27DB-BD31-4B8C-83A1-F6EECF244321}">
                    <p14:modId xmlns:p14="http://schemas.microsoft.com/office/powerpoint/2010/main" val="880117486"/>
                  </p:ext>
                </p:extLst>
              </p:nvPr>
            </p:nvGraphicFramePr>
            <p:xfrm>
              <a:off x="171451" y="1339851"/>
              <a:ext cx="4152900" cy="1642727"/>
            </p:xfrm>
            <a:graphic>
              <a:graphicData uri="http://schemas.openxmlformats.org/drawingml/2006/chart">
                <c:chart xmlns:c="http://schemas.openxmlformats.org/drawingml/2006/chart" xmlns:r="http://schemas.openxmlformats.org/officeDocument/2006/relationships" r:id="rId7"/>
              </a:graphicData>
            </a:graphic>
          </p:graphicFrame>
          <p:sp>
            <p:nvSpPr>
              <p:cNvPr id="18" name="TextBox 17"/>
              <p:cNvSpPr txBox="1"/>
              <p:nvPr/>
            </p:nvSpPr>
            <p:spPr>
              <a:xfrm>
                <a:off x="1707834" y="1178702"/>
                <a:ext cx="1847850" cy="276999"/>
              </a:xfrm>
              <a:prstGeom prst="rect">
                <a:avLst/>
              </a:prstGeom>
              <a:noFill/>
            </p:spPr>
            <p:txBody>
              <a:bodyPr wrap="square" rtlCol="0">
                <a:spAutoFit/>
              </a:bodyPr>
              <a:lstStyle/>
              <a:p>
                <a:r>
                  <a:rPr lang="en-US" sz="1200" b="1" dirty="0" smtClean="0">
                    <a:solidFill>
                      <a:schemeClr val="tx1"/>
                    </a:solidFill>
                    <a:latin typeface="Arial" panose="020B0604020202020204" pitchFamily="34" charset="0"/>
                    <a:cs typeface="Arial" panose="020B0604020202020204" pitchFamily="34" charset="0"/>
                  </a:rPr>
                  <a:t>Thailand (G)</a:t>
                </a:r>
                <a:endParaRPr lang="en-US" sz="1200" b="1" dirty="0">
                  <a:solidFill>
                    <a:schemeClr val="tx1"/>
                  </a:solidFill>
                  <a:latin typeface="Arial" panose="020B0604020202020204" pitchFamily="34" charset="0"/>
                  <a:cs typeface="Arial" panose="020B0604020202020204" pitchFamily="34" charset="0"/>
                </a:endParaRPr>
              </a:p>
            </p:txBody>
          </p:sp>
        </p:grpSp>
        <p:pic>
          <p:nvPicPr>
            <p:cNvPr id="27" name="Picture 26"/>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387947" y="3491709"/>
              <a:ext cx="292608" cy="292608"/>
            </a:xfrm>
            <a:prstGeom prst="rect">
              <a:avLst/>
            </a:prstGeom>
          </p:spPr>
        </p:pic>
      </p:grpSp>
      <p:pic>
        <p:nvPicPr>
          <p:cNvPr id="34" name="Picture 33"/>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5951052" y="3516516"/>
            <a:ext cx="292608" cy="292608"/>
          </a:xfrm>
          <a:prstGeom prst="rect">
            <a:avLst/>
          </a:prstGeom>
        </p:spPr>
      </p:pic>
      <p:sp>
        <p:nvSpPr>
          <p:cNvPr id="35" name="Rectangle 34"/>
          <p:cNvSpPr/>
          <p:nvPr/>
        </p:nvSpPr>
        <p:spPr bwMode="auto">
          <a:xfrm>
            <a:off x="4454330" y="5384041"/>
            <a:ext cx="165386" cy="150053"/>
          </a:xfrm>
          <a:prstGeom prst="rect">
            <a:avLst/>
          </a:prstGeom>
          <a:solidFill>
            <a:srgbClr val="002A7E"/>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36" name="Rectangle 35"/>
          <p:cNvSpPr/>
          <p:nvPr/>
        </p:nvSpPr>
        <p:spPr bwMode="auto">
          <a:xfrm>
            <a:off x="4454330" y="5611467"/>
            <a:ext cx="165386" cy="150053"/>
          </a:xfrm>
          <a:prstGeom prst="rect">
            <a:avLst/>
          </a:prstGeom>
          <a:solidFill>
            <a:srgbClr val="C00000"/>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46" name="TextBox 45"/>
          <p:cNvSpPr txBox="1"/>
          <p:nvPr/>
        </p:nvSpPr>
        <p:spPr>
          <a:xfrm>
            <a:off x="4576778" y="5303391"/>
            <a:ext cx="1860605"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Actual PE Symptom</a:t>
            </a:r>
            <a:endParaRPr lang="en-US" sz="1200" dirty="0">
              <a:solidFill>
                <a:schemeClr val="tx1"/>
              </a:solidFill>
              <a:latin typeface="Arial" panose="020B0604020202020204" pitchFamily="34" charset="0"/>
              <a:cs typeface="Arial" panose="020B0604020202020204" pitchFamily="34" charset="0"/>
            </a:endParaRPr>
          </a:p>
        </p:txBody>
      </p:sp>
      <p:sp>
        <p:nvSpPr>
          <p:cNvPr id="47" name="TextBox 46"/>
          <p:cNvSpPr txBox="1"/>
          <p:nvPr/>
        </p:nvSpPr>
        <p:spPr>
          <a:xfrm>
            <a:off x="4587912" y="5549996"/>
            <a:ext cx="1860605"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Incorrect PE Symptom</a:t>
            </a:r>
            <a:endParaRPr lang="en-US" sz="1200" dirty="0">
              <a:solidFill>
                <a:schemeClr val="tx1"/>
              </a:solidFill>
              <a:latin typeface="Arial" panose="020B0604020202020204" pitchFamily="34" charset="0"/>
              <a:cs typeface="Arial" panose="020B0604020202020204" pitchFamily="34" charset="0"/>
            </a:endParaRPr>
          </a:p>
        </p:txBody>
      </p:sp>
      <p:sp>
        <p:nvSpPr>
          <p:cNvPr id="48" name="Rectangle 47"/>
          <p:cNvSpPr/>
          <p:nvPr/>
        </p:nvSpPr>
        <p:spPr bwMode="auto">
          <a:xfrm>
            <a:off x="4455661" y="5851328"/>
            <a:ext cx="165386" cy="150053"/>
          </a:xfrm>
          <a:prstGeom prst="rect">
            <a:avLst/>
          </a:prstGeom>
          <a:solidFill>
            <a:schemeClr val="tx1">
              <a:lumMod val="65000"/>
              <a:lumOff val="35000"/>
            </a:schemeClr>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49" name="TextBox 48"/>
          <p:cNvSpPr txBox="1"/>
          <p:nvPr/>
        </p:nvSpPr>
        <p:spPr>
          <a:xfrm>
            <a:off x="4589243" y="5789857"/>
            <a:ext cx="1860605"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Other/None/Not Sure</a:t>
            </a:r>
            <a:endParaRPr lang="en-US" sz="1200" dirty="0">
              <a:solidFill>
                <a:schemeClr val="tx1"/>
              </a:solidFill>
              <a:latin typeface="Arial" panose="020B0604020202020204" pitchFamily="34" charset="0"/>
              <a:cs typeface="Arial" panose="020B0604020202020204" pitchFamily="34" charset="0"/>
            </a:endParaRPr>
          </a:p>
        </p:txBody>
      </p:sp>
      <p:sp>
        <p:nvSpPr>
          <p:cNvPr id="33" name="Rectangle 32"/>
          <p:cNvSpPr/>
          <p:nvPr/>
        </p:nvSpPr>
        <p:spPr>
          <a:xfrm>
            <a:off x="83490" y="6409630"/>
            <a:ext cx="7366882" cy="338554"/>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Respondents aware of symptoms at Q6.</a:t>
            </a:r>
          </a:p>
          <a:p>
            <a:r>
              <a:rPr lang="en-US" sz="800" dirty="0" smtClean="0">
                <a:solidFill>
                  <a:schemeClr val="tx1"/>
                </a:solidFill>
                <a:latin typeface="Arial" panose="020B0604020202020204" pitchFamily="34" charset="0"/>
                <a:cs typeface="Arial" panose="020B0604020202020204" pitchFamily="34" charset="0"/>
              </a:rPr>
              <a:t>Q7</a:t>
            </a:r>
            <a:r>
              <a:rPr lang="en-US" sz="800" dirty="0">
                <a:solidFill>
                  <a:schemeClr val="tx1"/>
                </a:solidFill>
                <a:latin typeface="Arial" panose="020B0604020202020204" pitchFamily="34" charset="0"/>
                <a:cs typeface="Arial" panose="020B0604020202020204" pitchFamily="34" charset="0"/>
              </a:rPr>
              <a:t>. Please indicate the signs or symptoms of a blood clot in your lung (also known as pulmonary embolism). (select all that apply)</a:t>
            </a:r>
          </a:p>
        </p:txBody>
      </p:sp>
      <p:sp>
        <p:nvSpPr>
          <p:cNvPr id="38" name="TextBox 37"/>
          <p:cNvSpPr txBox="1"/>
          <p:nvPr/>
        </p:nvSpPr>
        <p:spPr>
          <a:xfrm>
            <a:off x="1657047" y="778229"/>
            <a:ext cx="6008018" cy="338554"/>
          </a:xfrm>
          <a:prstGeom prst="rect">
            <a:avLst/>
          </a:prstGeom>
          <a:noFill/>
        </p:spPr>
        <p:txBody>
          <a:bodyPr wrap="square" rtlCol="0">
            <a:spAutoFit/>
          </a:bodyPr>
          <a:lstStyle/>
          <a:p>
            <a:pPr algn="ctr"/>
            <a:r>
              <a:rPr lang="en-US" sz="1600" i="1" dirty="0" smtClean="0">
                <a:solidFill>
                  <a:schemeClr val="tx1"/>
                </a:solidFill>
                <a:latin typeface="Arial" panose="020B0604020202020204" pitchFamily="34" charset="0"/>
                <a:cs typeface="Arial" panose="020B0604020202020204" pitchFamily="34" charset="0"/>
              </a:rPr>
              <a:t>Among Adults 18+ Claiming to Know What PE Feels Like</a:t>
            </a:r>
            <a:endParaRPr lang="en-US" sz="1400" i="1" dirty="0">
              <a:solidFill>
                <a:schemeClr val="tx1"/>
              </a:solidFill>
              <a:latin typeface="Arial" panose="020B0604020202020204" pitchFamily="34" charset="0"/>
              <a:cs typeface="Arial" panose="020B0604020202020204" pitchFamily="34" charset="0"/>
            </a:endParaRPr>
          </a:p>
        </p:txBody>
      </p:sp>
      <p:sp>
        <p:nvSpPr>
          <p:cNvPr id="39" name="Title 1"/>
          <p:cNvSpPr txBox="1">
            <a:spLocks/>
          </p:cNvSpPr>
          <p:nvPr/>
        </p:nvSpPr>
        <p:spPr>
          <a:xfrm>
            <a:off x="139147" y="139465"/>
            <a:ext cx="893329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pPr algn="ctr"/>
            <a:r>
              <a:rPr lang="en-US" sz="2800" kern="0" dirty="0" smtClean="0"/>
              <a:t>Perceived Symptoms of Pulmonary Embolism</a:t>
            </a:r>
            <a:endParaRPr lang="en-US" sz="2800" kern="0" dirty="0"/>
          </a:p>
        </p:txBody>
      </p:sp>
      <p:sp>
        <p:nvSpPr>
          <p:cNvPr id="37" name="TextBox 36"/>
          <p:cNvSpPr txBox="1"/>
          <p:nvPr/>
        </p:nvSpPr>
        <p:spPr>
          <a:xfrm>
            <a:off x="4269430" y="1870682"/>
            <a:ext cx="338554" cy="215444"/>
          </a:xfrm>
          <a:prstGeom prst="rect">
            <a:avLst/>
          </a:prstGeom>
          <a:noFill/>
        </p:spPr>
        <p:txBody>
          <a:bodyPr wrap="none" rtlCol="0">
            <a:spAutoFit/>
          </a:bodyPr>
          <a:lstStyle/>
          <a:p>
            <a:r>
              <a:rPr lang="en-US" sz="800" dirty="0" smtClean="0">
                <a:solidFill>
                  <a:schemeClr val="tx1"/>
                </a:solidFill>
              </a:rPr>
              <a:t>GHI</a:t>
            </a:r>
            <a:endParaRPr lang="en-US" sz="800" dirty="0">
              <a:solidFill>
                <a:schemeClr val="tx1"/>
              </a:solidFill>
            </a:endParaRPr>
          </a:p>
        </p:txBody>
      </p:sp>
      <p:sp>
        <p:nvSpPr>
          <p:cNvPr id="40" name="TextBox 39"/>
          <p:cNvSpPr txBox="1"/>
          <p:nvPr/>
        </p:nvSpPr>
        <p:spPr>
          <a:xfrm>
            <a:off x="4071578" y="1997605"/>
            <a:ext cx="385042" cy="215444"/>
          </a:xfrm>
          <a:prstGeom prst="rect">
            <a:avLst/>
          </a:prstGeom>
          <a:noFill/>
        </p:spPr>
        <p:txBody>
          <a:bodyPr wrap="none" rtlCol="0">
            <a:spAutoFit/>
          </a:bodyPr>
          <a:lstStyle/>
          <a:p>
            <a:r>
              <a:rPr lang="en-US" sz="800" dirty="0" smtClean="0">
                <a:solidFill>
                  <a:schemeClr val="tx1"/>
                </a:solidFill>
              </a:rPr>
              <a:t>BCGI</a:t>
            </a:r>
            <a:endParaRPr lang="en-US" sz="800" dirty="0">
              <a:solidFill>
                <a:schemeClr val="tx1"/>
              </a:solidFill>
            </a:endParaRPr>
          </a:p>
        </p:txBody>
      </p:sp>
      <p:sp>
        <p:nvSpPr>
          <p:cNvPr id="41" name="TextBox 40"/>
          <p:cNvSpPr txBox="1"/>
          <p:nvPr/>
        </p:nvSpPr>
        <p:spPr>
          <a:xfrm>
            <a:off x="8177352" y="2095651"/>
            <a:ext cx="247184" cy="215444"/>
          </a:xfrm>
          <a:prstGeom prst="rect">
            <a:avLst/>
          </a:prstGeom>
          <a:noFill/>
        </p:spPr>
        <p:txBody>
          <a:bodyPr wrap="none" rtlCol="0">
            <a:spAutoFit/>
          </a:bodyPr>
          <a:lstStyle/>
          <a:p>
            <a:r>
              <a:rPr lang="en-US" sz="800" dirty="0" smtClean="0">
                <a:solidFill>
                  <a:schemeClr val="tx1"/>
                </a:solidFill>
              </a:rPr>
              <a:t>D</a:t>
            </a:r>
            <a:endParaRPr lang="en-US" sz="800" dirty="0">
              <a:solidFill>
                <a:schemeClr val="tx1"/>
              </a:solidFill>
            </a:endParaRPr>
          </a:p>
        </p:txBody>
      </p:sp>
      <p:sp>
        <p:nvSpPr>
          <p:cNvPr id="42" name="TextBox 41"/>
          <p:cNvSpPr txBox="1"/>
          <p:nvPr/>
        </p:nvSpPr>
        <p:spPr>
          <a:xfrm>
            <a:off x="8485005" y="3991126"/>
            <a:ext cx="461986" cy="215444"/>
          </a:xfrm>
          <a:prstGeom prst="rect">
            <a:avLst/>
          </a:prstGeom>
          <a:noFill/>
        </p:spPr>
        <p:txBody>
          <a:bodyPr wrap="none" rtlCol="0">
            <a:spAutoFit/>
          </a:bodyPr>
          <a:lstStyle/>
          <a:p>
            <a:r>
              <a:rPr lang="en-US" sz="800" dirty="0">
                <a:solidFill>
                  <a:schemeClr val="tx1"/>
                </a:solidFill>
              </a:rPr>
              <a:t>CDEFG</a:t>
            </a:r>
          </a:p>
        </p:txBody>
      </p:sp>
      <p:sp>
        <p:nvSpPr>
          <p:cNvPr id="43" name="TextBox 42"/>
          <p:cNvSpPr txBox="1"/>
          <p:nvPr/>
        </p:nvSpPr>
        <p:spPr>
          <a:xfrm>
            <a:off x="7996610" y="2222574"/>
            <a:ext cx="344966" cy="215444"/>
          </a:xfrm>
          <a:prstGeom prst="rect">
            <a:avLst/>
          </a:prstGeom>
          <a:noFill/>
        </p:spPr>
        <p:txBody>
          <a:bodyPr wrap="none" rtlCol="0">
            <a:spAutoFit/>
          </a:bodyPr>
          <a:lstStyle/>
          <a:p>
            <a:r>
              <a:rPr lang="en-US" sz="800" dirty="0" smtClean="0">
                <a:solidFill>
                  <a:schemeClr val="tx1"/>
                </a:solidFill>
              </a:rPr>
              <a:t>EFG</a:t>
            </a:r>
            <a:endParaRPr lang="en-US" sz="800" dirty="0">
              <a:solidFill>
                <a:schemeClr val="tx1"/>
              </a:solidFill>
            </a:endParaRPr>
          </a:p>
        </p:txBody>
      </p:sp>
      <p:sp>
        <p:nvSpPr>
          <p:cNvPr id="44" name="TextBox 43"/>
          <p:cNvSpPr txBox="1"/>
          <p:nvPr/>
        </p:nvSpPr>
        <p:spPr>
          <a:xfrm>
            <a:off x="8117670" y="4117898"/>
            <a:ext cx="399468" cy="215444"/>
          </a:xfrm>
          <a:prstGeom prst="rect">
            <a:avLst/>
          </a:prstGeom>
          <a:noFill/>
        </p:spPr>
        <p:txBody>
          <a:bodyPr wrap="none" rtlCol="0">
            <a:spAutoFit/>
          </a:bodyPr>
          <a:lstStyle/>
          <a:p>
            <a:r>
              <a:rPr lang="en-US" sz="800" dirty="0" smtClean="0">
                <a:solidFill>
                  <a:schemeClr val="tx1"/>
                </a:solidFill>
              </a:rPr>
              <a:t>CEFG</a:t>
            </a:r>
            <a:endParaRPr lang="en-US" sz="800" dirty="0">
              <a:solidFill>
                <a:schemeClr val="tx1"/>
              </a:solidFill>
            </a:endParaRPr>
          </a:p>
        </p:txBody>
      </p:sp>
      <p:sp>
        <p:nvSpPr>
          <p:cNvPr id="45" name="TextBox 44"/>
          <p:cNvSpPr txBox="1"/>
          <p:nvPr/>
        </p:nvSpPr>
        <p:spPr>
          <a:xfrm>
            <a:off x="2616350" y="4235447"/>
            <a:ext cx="260008" cy="215444"/>
          </a:xfrm>
          <a:prstGeom prst="rect">
            <a:avLst/>
          </a:prstGeom>
          <a:noFill/>
        </p:spPr>
        <p:txBody>
          <a:bodyPr wrap="none" rtlCol="0">
            <a:spAutoFit/>
          </a:bodyPr>
          <a:lstStyle/>
          <a:p>
            <a:r>
              <a:rPr lang="en-US" sz="800" dirty="0" smtClean="0">
                <a:solidFill>
                  <a:schemeClr val="tx1"/>
                </a:solidFill>
              </a:rPr>
              <a:t>EI</a:t>
            </a:r>
            <a:endParaRPr lang="en-US" sz="800" dirty="0">
              <a:solidFill>
                <a:schemeClr val="tx1"/>
              </a:solidFill>
            </a:endParaRPr>
          </a:p>
        </p:txBody>
      </p:sp>
      <p:sp>
        <p:nvSpPr>
          <p:cNvPr id="50" name="TextBox 49"/>
          <p:cNvSpPr txBox="1"/>
          <p:nvPr/>
        </p:nvSpPr>
        <p:spPr>
          <a:xfrm>
            <a:off x="7918418" y="2358871"/>
            <a:ext cx="306494" cy="215444"/>
          </a:xfrm>
          <a:prstGeom prst="rect">
            <a:avLst/>
          </a:prstGeom>
          <a:noFill/>
        </p:spPr>
        <p:txBody>
          <a:bodyPr wrap="none" rtlCol="0">
            <a:spAutoFit/>
          </a:bodyPr>
          <a:lstStyle/>
          <a:p>
            <a:r>
              <a:rPr lang="en-US" sz="800" dirty="0" smtClean="0">
                <a:solidFill>
                  <a:schemeClr val="tx1"/>
                </a:solidFill>
              </a:rPr>
              <a:t>EFI</a:t>
            </a:r>
            <a:endParaRPr lang="en-US" sz="800" dirty="0">
              <a:solidFill>
                <a:schemeClr val="tx1"/>
              </a:solidFill>
            </a:endParaRPr>
          </a:p>
        </p:txBody>
      </p:sp>
      <p:sp>
        <p:nvSpPr>
          <p:cNvPr id="51" name="TextBox 50"/>
          <p:cNvSpPr txBox="1"/>
          <p:nvPr/>
        </p:nvSpPr>
        <p:spPr>
          <a:xfrm>
            <a:off x="2485912" y="4479466"/>
            <a:ext cx="335348" cy="215444"/>
          </a:xfrm>
          <a:prstGeom prst="rect">
            <a:avLst/>
          </a:prstGeom>
          <a:noFill/>
        </p:spPr>
        <p:txBody>
          <a:bodyPr wrap="none" rtlCol="0">
            <a:spAutoFit/>
          </a:bodyPr>
          <a:lstStyle/>
          <a:p>
            <a:r>
              <a:rPr lang="en-US" sz="800" dirty="0" smtClean="0">
                <a:solidFill>
                  <a:schemeClr val="tx1"/>
                </a:solidFill>
              </a:rPr>
              <a:t>CEF</a:t>
            </a:r>
            <a:endParaRPr lang="en-US" sz="800" dirty="0">
              <a:solidFill>
                <a:schemeClr val="tx1"/>
              </a:solidFill>
            </a:endParaRPr>
          </a:p>
        </p:txBody>
      </p:sp>
      <p:sp>
        <p:nvSpPr>
          <p:cNvPr id="52" name="TextBox 51"/>
          <p:cNvSpPr txBox="1"/>
          <p:nvPr/>
        </p:nvSpPr>
        <p:spPr>
          <a:xfrm>
            <a:off x="7374172" y="2602890"/>
            <a:ext cx="285656" cy="215444"/>
          </a:xfrm>
          <a:prstGeom prst="rect">
            <a:avLst/>
          </a:prstGeom>
          <a:noFill/>
        </p:spPr>
        <p:txBody>
          <a:bodyPr wrap="none" rtlCol="0">
            <a:spAutoFit/>
          </a:bodyPr>
          <a:lstStyle/>
          <a:p>
            <a:r>
              <a:rPr lang="en-US" sz="800" dirty="0" smtClean="0">
                <a:solidFill>
                  <a:schemeClr val="tx1"/>
                </a:solidFill>
              </a:rPr>
              <a:t>CF</a:t>
            </a:r>
            <a:endParaRPr lang="en-US" sz="800" dirty="0">
              <a:solidFill>
                <a:schemeClr val="tx1"/>
              </a:solidFill>
            </a:endParaRPr>
          </a:p>
        </p:txBody>
      </p:sp>
      <p:sp>
        <p:nvSpPr>
          <p:cNvPr id="53" name="TextBox 52"/>
          <p:cNvSpPr txBox="1"/>
          <p:nvPr/>
        </p:nvSpPr>
        <p:spPr>
          <a:xfrm>
            <a:off x="2255212" y="4596713"/>
            <a:ext cx="280846" cy="215444"/>
          </a:xfrm>
          <a:prstGeom prst="rect">
            <a:avLst/>
          </a:prstGeom>
          <a:noFill/>
        </p:spPr>
        <p:txBody>
          <a:bodyPr wrap="none" rtlCol="0">
            <a:spAutoFit/>
          </a:bodyPr>
          <a:lstStyle/>
          <a:p>
            <a:r>
              <a:rPr lang="en-US" sz="800" dirty="0" smtClean="0">
                <a:solidFill>
                  <a:schemeClr val="tx1"/>
                </a:solidFill>
              </a:rPr>
              <a:t>EF</a:t>
            </a:r>
            <a:endParaRPr lang="en-US" sz="800" dirty="0">
              <a:solidFill>
                <a:schemeClr val="tx1"/>
              </a:solidFill>
            </a:endParaRPr>
          </a:p>
        </p:txBody>
      </p:sp>
      <p:sp>
        <p:nvSpPr>
          <p:cNvPr id="54" name="TextBox 53"/>
          <p:cNvSpPr txBox="1"/>
          <p:nvPr/>
        </p:nvSpPr>
        <p:spPr>
          <a:xfrm>
            <a:off x="7169430" y="2729662"/>
            <a:ext cx="397866" cy="215444"/>
          </a:xfrm>
          <a:prstGeom prst="rect">
            <a:avLst/>
          </a:prstGeom>
          <a:noFill/>
        </p:spPr>
        <p:txBody>
          <a:bodyPr wrap="none" rtlCol="0">
            <a:spAutoFit/>
          </a:bodyPr>
          <a:lstStyle/>
          <a:p>
            <a:r>
              <a:rPr lang="en-US" sz="800" dirty="0" smtClean="0">
                <a:solidFill>
                  <a:schemeClr val="tx1"/>
                </a:solidFill>
              </a:rPr>
              <a:t>CDEF</a:t>
            </a:r>
            <a:endParaRPr lang="en-US" sz="800" dirty="0">
              <a:solidFill>
                <a:schemeClr val="tx1"/>
              </a:solidFill>
            </a:endParaRPr>
          </a:p>
        </p:txBody>
      </p:sp>
      <p:sp>
        <p:nvSpPr>
          <p:cNvPr id="55" name="TextBox 54"/>
          <p:cNvSpPr txBox="1"/>
          <p:nvPr/>
        </p:nvSpPr>
        <p:spPr>
          <a:xfrm>
            <a:off x="7154826" y="4615763"/>
            <a:ext cx="453970" cy="215444"/>
          </a:xfrm>
          <a:prstGeom prst="rect">
            <a:avLst/>
          </a:prstGeom>
          <a:noFill/>
        </p:spPr>
        <p:txBody>
          <a:bodyPr wrap="none" rtlCol="0">
            <a:spAutoFit/>
          </a:bodyPr>
          <a:lstStyle/>
          <a:p>
            <a:r>
              <a:rPr lang="en-US" sz="800" dirty="0" smtClean="0">
                <a:solidFill>
                  <a:schemeClr val="tx1"/>
                </a:solidFill>
              </a:rPr>
              <a:t>BCDEF</a:t>
            </a:r>
            <a:endParaRPr lang="en-US" sz="800" dirty="0">
              <a:solidFill>
                <a:schemeClr val="tx1"/>
              </a:solidFill>
            </a:endParaRPr>
          </a:p>
        </p:txBody>
      </p:sp>
      <p:sp>
        <p:nvSpPr>
          <p:cNvPr id="61" name="TextBox 60"/>
          <p:cNvSpPr txBox="1"/>
          <p:nvPr/>
        </p:nvSpPr>
        <p:spPr>
          <a:xfrm>
            <a:off x="1857346" y="4987087"/>
            <a:ext cx="319318" cy="215444"/>
          </a:xfrm>
          <a:prstGeom prst="rect">
            <a:avLst/>
          </a:prstGeom>
          <a:noFill/>
        </p:spPr>
        <p:txBody>
          <a:bodyPr wrap="none" rtlCol="0">
            <a:spAutoFit/>
          </a:bodyPr>
          <a:lstStyle/>
          <a:p>
            <a:r>
              <a:rPr lang="en-US" sz="800" dirty="0" smtClean="0">
                <a:solidFill>
                  <a:schemeClr val="tx1"/>
                </a:solidFill>
              </a:rPr>
              <a:t>DFI</a:t>
            </a:r>
            <a:endParaRPr lang="en-US" sz="800" dirty="0">
              <a:solidFill>
                <a:schemeClr val="tx1"/>
              </a:solidFill>
            </a:endParaRPr>
          </a:p>
        </p:txBody>
      </p:sp>
    </p:spTree>
    <p:extLst>
      <p:ext uri="{BB962C8B-B14F-4D97-AF65-F5344CB8AC3E}">
        <p14:creationId xmlns:p14="http://schemas.microsoft.com/office/powerpoint/2010/main" val="1941882430"/>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solidFill>
                  <a:srgbClr val="FFFFFF"/>
                </a:solidFill>
              </a:rPr>
              <a:t> - </a:t>
            </a:r>
            <a:fld id="{8FAC1CE3-0013-4A1C-AA61-A816E609AAE0}" type="slidenum">
              <a:rPr lang="en-US" smtClean="0">
                <a:solidFill>
                  <a:srgbClr val="FFFFFF"/>
                </a:solidFill>
              </a:rPr>
              <a:pPr/>
              <a:t>37</a:t>
            </a:fld>
            <a:r>
              <a:rPr lang="en-US" smtClean="0">
                <a:solidFill>
                  <a:srgbClr val="FFFFFF"/>
                </a:solidFill>
              </a:rPr>
              <a:t> -</a:t>
            </a:r>
            <a:endParaRPr lang="en-US">
              <a:solidFill>
                <a:srgbClr val="FFFFFF"/>
              </a:solidFill>
            </a:endParaRPr>
          </a:p>
        </p:txBody>
      </p:sp>
      <p:grpSp>
        <p:nvGrpSpPr>
          <p:cNvPr id="14" name="Group 13"/>
          <p:cNvGrpSpPr/>
          <p:nvPr/>
        </p:nvGrpSpPr>
        <p:grpSpPr>
          <a:xfrm>
            <a:off x="536697" y="1639984"/>
            <a:ext cx="3371459" cy="1735277"/>
            <a:chOff x="147098" y="1011855"/>
            <a:chExt cx="3371459" cy="1735277"/>
          </a:xfrm>
        </p:grpSpPr>
        <p:graphicFrame>
          <p:nvGraphicFramePr>
            <p:cNvPr id="6" name="Chart 5"/>
            <p:cNvGraphicFramePr/>
            <p:nvPr>
              <p:extLst>
                <p:ext uri="{D42A27DB-BD31-4B8C-83A1-F6EECF244321}">
                  <p14:modId xmlns:p14="http://schemas.microsoft.com/office/powerpoint/2010/main" val="485166411"/>
                </p:ext>
              </p:extLst>
            </p:nvPr>
          </p:nvGraphicFramePr>
          <p:xfrm>
            <a:off x="147098" y="1011855"/>
            <a:ext cx="3371459" cy="1735277"/>
          </p:xfrm>
          <a:graphic>
            <a:graphicData uri="http://schemas.openxmlformats.org/drawingml/2006/chart">
              <c:chart xmlns:c="http://schemas.openxmlformats.org/drawingml/2006/chart" xmlns:r="http://schemas.openxmlformats.org/officeDocument/2006/relationships" r:id="rId2"/>
            </a:graphicData>
          </a:graphic>
        </p:graphicFrame>
        <p:sp>
          <p:nvSpPr>
            <p:cNvPr id="7" name="TextBox 6"/>
            <p:cNvSpPr txBox="1"/>
            <p:nvPr/>
          </p:nvSpPr>
          <p:spPr>
            <a:xfrm>
              <a:off x="903801" y="1214726"/>
              <a:ext cx="2058500" cy="498598"/>
            </a:xfrm>
            <a:prstGeom prst="rect">
              <a:avLst/>
            </a:prstGeom>
            <a:noFill/>
          </p:spPr>
          <p:txBody>
            <a:bodyPr wrap="square" rtlCol="0" anchor="b">
              <a:spAutoFit/>
            </a:bodyPr>
            <a:lstStyle/>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a:p>
              <a:pPr algn="ctr">
                <a:lnSpc>
                  <a:spcPct val="80000"/>
                </a:lnSpc>
              </a:pPr>
              <a:r>
                <a:rPr lang="en-CA" sz="1100" b="1" dirty="0">
                  <a:solidFill>
                    <a:srgbClr val="0D204A">
                      <a:lumMod val="90000"/>
                      <a:lumOff val="10000"/>
                    </a:srgbClr>
                  </a:solidFill>
                  <a:latin typeface="Arial" panose="020B0604020202020204" pitchFamily="34" charset="0"/>
                  <a:cs typeface="Arial" panose="020B0604020202020204" pitchFamily="34" charset="0"/>
                </a:rPr>
                <a:t>HOSPITAL STAY</a:t>
              </a:r>
            </a:p>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p:txBody>
        </p:sp>
      </p:grpSp>
      <p:grpSp>
        <p:nvGrpSpPr>
          <p:cNvPr id="15" name="Group 14"/>
          <p:cNvGrpSpPr/>
          <p:nvPr/>
        </p:nvGrpSpPr>
        <p:grpSpPr>
          <a:xfrm>
            <a:off x="401530" y="2723433"/>
            <a:ext cx="3291835" cy="361638"/>
            <a:chOff x="11931" y="1518141"/>
            <a:chExt cx="3291835" cy="361638"/>
          </a:xfrm>
        </p:grpSpPr>
        <p:cxnSp>
          <p:nvCxnSpPr>
            <p:cNvPr id="9" name="Straight Connector 8"/>
            <p:cNvCxnSpPr/>
            <p:nvPr/>
          </p:nvCxnSpPr>
          <p:spPr bwMode="auto">
            <a:xfrm>
              <a:off x="469126" y="1757239"/>
              <a:ext cx="2834640" cy="0"/>
            </a:xfrm>
            <a:prstGeom prst="line">
              <a:avLst/>
            </a:prstGeom>
            <a:solidFill>
              <a:schemeClr val="accent1"/>
            </a:solidFill>
            <a:ln w="9525" cap="flat" cmpd="sng" algn="ctr">
              <a:solidFill>
                <a:srgbClr val="FF0000"/>
              </a:solidFill>
              <a:prstDash val="sysDot"/>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1" name="TextBox 10"/>
            <p:cNvSpPr txBox="1"/>
            <p:nvPr/>
          </p:nvSpPr>
          <p:spPr>
            <a:xfrm>
              <a:off x="132366" y="1625863"/>
              <a:ext cx="471934" cy="253916"/>
            </a:xfrm>
            <a:prstGeom prst="rect">
              <a:avLst/>
            </a:prstGeom>
            <a:noFill/>
          </p:spPr>
          <p:txBody>
            <a:bodyPr wrap="square" rtlCol="0">
              <a:spAutoFit/>
            </a:bodyPr>
            <a:lstStyle/>
            <a:p>
              <a:pPr algn="ctr" fontAlgn="auto">
                <a:spcBef>
                  <a:spcPts val="0"/>
                </a:spcBef>
                <a:spcAft>
                  <a:spcPts val="0"/>
                </a:spcAft>
              </a:pPr>
              <a:r>
                <a:rPr lang="en-CA" sz="1050" b="1" dirty="0" smtClean="0">
                  <a:solidFill>
                    <a:srgbClr val="C00000"/>
                  </a:solidFill>
                  <a:latin typeface="Arial" panose="020B0604020202020204" pitchFamily="34" charset="0"/>
                  <a:cs typeface="Arial" panose="020B0604020202020204" pitchFamily="34" charset="0"/>
                </a:rPr>
                <a:t>25%</a:t>
              </a:r>
              <a:endParaRPr lang="en-CA" sz="1050" b="1" dirty="0">
                <a:solidFill>
                  <a:srgbClr val="C00000"/>
                </a:solidFill>
                <a:latin typeface="Arial" panose="020B0604020202020204" pitchFamily="34" charset="0"/>
                <a:cs typeface="Arial" panose="020B0604020202020204" pitchFamily="34" charset="0"/>
              </a:endParaRPr>
            </a:p>
          </p:txBody>
        </p:sp>
        <p:sp>
          <p:nvSpPr>
            <p:cNvPr id="13" name="TextBox 12"/>
            <p:cNvSpPr txBox="1"/>
            <p:nvPr/>
          </p:nvSpPr>
          <p:spPr>
            <a:xfrm>
              <a:off x="11931" y="1518141"/>
              <a:ext cx="693244" cy="215444"/>
            </a:xfrm>
            <a:prstGeom prst="rect">
              <a:avLst/>
            </a:prstGeom>
            <a:noFill/>
          </p:spPr>
          <p:txBody>
            <a:bodyPr wrap="square" rtlCol="0">
              <a:spAutoFit/>
            </a:bodyPr>
            <a:lstStyle/>
            <a:p>
              <a:pPr algn="ctr" fontAlgn="auto">
                <a:spcBef>
                  <a:spcPts val="0"/>
                </a:spcBef>
                <a:spcAft>
                  <a:spcPts val="0"/>
                </a:spcAft>
              </a:pPr>
              <a:r>
                <a:rPr lang="en-CA" sz="800" b="1" dirty="0">
                  <a:solidFill>
                    <a:srgbClr val="C00000"/>
                  </a:solidFill>
                  <a:latin typeface="Arial" panose="020B0604020202020204" pitchFamily="34" charset="0"/>
                  <a:cs typeface="Arial" panose="020B0604020202020204" pitchFamily="34" charset="0"/>
                </a:rPr>
                <a:t>MEAN</a:t>
              </a:r>
            </a:p>
          </p:txBody>
        </p:sp>
      </p:grpSp>
      <p:grpSp>
        <p:nvGrpSpPr>
          <p:cNvPr id="16" name="Group 15"/>
          <p:cNvGrpSpPr/>
          <p:nvPr/>
        </p:nvGrpSpPr>
        <p:grpSpPr>
          <a:xfrm>
            <a:off x="538028" y="3336209"/>
            <a:ext cx="3371459" cy="1735277"/>
            <a:chOff x="147098" y="1011855"/>
            <a:chExt cx="3371459" cy="1735277"/>
          </a:xfrm>
        </p:grpSpPr>
        <p:graphicFrame>
          <p:nvGraphicFramePr>
            <p:cNvPr id="17" name="Chart 16"/>
            <p:cNvGraphicFramePr/>
            <p:nvPr>
              <p:extLst>
                <p:ext uri="{D42A27DB-BD31-4B8C-83A1-F6EECF244321}">
                  <p14:modId xmlns:p14="http://schemas.microsoft.com/office/powerpoint/2010/main" val="3150424735"/>
                </p:ext>
              </p:extLst>
            </p:nvPr>
          </p:nvGraphicFramePr>
          <p:xfrm>
            <a:off x="147098" y="1011855"/>
            <a:ext cx="3371459" cy="1735277"/>
          </p:xfrm>
          <a:graphic>
            <a:graphicData uri="http://schemas.openxmlformats.org/drawingml/2006/chart">
              <c:chart xmlns:c="http://schemas.openxmlformats.org/drawingml/2006/chart" xmlns:r="http://schemas.openxmlformats.org/officeDocument/2006/relationships" r:id="rId3"/>
            </a:graphicData>
          </a:graphic>
        </p:graphicFrame>
        <p:sp>
          <p:nvSpPr>
            <p:cNvPr id="18" name="TextBox 17"/>
            <p:cNvSpPr txBox="1"/>
            <p:nvPr/>
          </p:nvSpPr>
          <p:spPr>
            <a:xfrm>
              <a:off x="613582" y="1230628"/>
              <a:ext cx="2533817" cy="498598"/>
            </a:xfrm>
            <a:prstGeom prst="rect">
              <a:avLst/>
            </a:prstGeom>
            <a:noFill/>
          </p:spPr>
          <p:txBody>
            <a:bodyPr wrap="square" rtlCol="0">
              <a:spAutoFit/>
            </a:bodyPr>
            <a:lstStyle/>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a:p>
              <a:pPr algn="ctr">
                <a:lnSpc>
                  <a:spcPct val="80000"/>
                </a:lnSpc>
              </a:pPr>
              <a:r>
                <a:rPr lang="en-CA" sz="1100" b="1" dirty="0">
                  <a:solidFill>
                    <a:srgbClr val="0D204A">
                      <a:lumMod val="90000"/>
                      <a:lumOff val="10000"/>
                    </a:srgbClr>
                  </a:solidFill>
                  <a:latin typeface="Arial" panose="020B0604020202020204" pitchFamily="34" charset="0"/>
                  <a:cs typeface="Arial" panose="020B0604020202020204" pitchFamily="34" charset="0"/>
                </a:rPr>
                <a:t>SURGERY</a:t>
              </a:r>
            </a:p>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p:txBody>
        </p:sp>
      </p:grpSp>
      <p:grpSp>
        <p:nvGrpSpPr>
          <p:cNvPr id="19" name="Group 18"/>
          <p:cNvGrpSpPr/>
          <p:nvPr/>
        </p:nvGrpSpPr>
        <p:grpSpPr>
          <a:xfrm>
            <a:off x="402861" y="4313334"/>
            <a:ext cx="3291835" cy="361638"/>
            <a:chOff x="11931" y="1518141"/>
            <a:chExt cx="3291835" cy="361638"/>
          </a:xfrm>
        </p:grpSpPr>
        <p:cxnSp>
          <p:nvCxnSpPr>
            <p:cNvPr id="20" name="Straight Connector 19"/>
            <p:cNvCxnSpPr/>
            <p:nvPr/>
          </p:nvCxnSpPr>
          <p:spPr bwMode="auto">
            <a:xfrm>
              <a:off x="469126" y="1757239"/>
              <a:ext cx="2834640" cy="0"/>
            </a:xfrm>
            <a:prstGeom prst="line">
              <a:avLst/>
            </a:prstGeom>
            <a:solidFill>
              <a:schemeClr val="accent1"/>
            </a:solidFill>
            <a:ln w="9525" cap="flat" cmpd="sng" algn="ctr">
              <a:solidFill>
                <a:srgbClr val="FF0000"/>
              </a:solidFill>
              <a:prstDash val="sysDot"/>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1" name="TextBox 20"/>
            <p:cNvSpPr txBox="1"/>
            <p:nvPr/>
          </p:nvSpPr>
          <p:spPr>
            <a:xfrm>
              <a:off x="132366" y="1625863"/>
              <a:ext cx="471934" cy="253916"/>
            </a:xfrm>
            <a:prstGeom prst="rect">
              <a:avLst/>
            </a:prstGeom>
            <a:noFill/>
          </p:spPr>
          <p:txBody>
            <a:bodyPr wrap="square" rtlCol="0">
              <a:spAutoFit/>
            </a:bodyPr>
            <a:lstStyle/>
            <a:p>
              <a:pPr algn="ctr" fontAlgn="auto">
                <a:spcBef>
                  <a:spcPts val="0"/>
                </a:spcBef>
                <a:spcAft>
                  <a:spcPts val="0"/>
                </a:spcAft>
              </a:pPr>
              <a:r>
                <a:rPr lang="en-CA" sz="1050" b="1" dirty="0" smtClean="0">
                  <a:solidFill>
                    <a:srgbClr val="C00000"/>
                  </a:solidFill>
                  <a:latin typeface="Arial" panose="020B0604020202020204" pitchFamily="34" charset="0"/>
                  <a:cs typeface="Arial" panose="020B0604020202020204" pitchFamily="34" charset="0"/>
                </a:rPr>
                <a:t>36%</a:t>
              </a:r>
              <a:endParaRPr lang="en-CA" sz="1050" b="1" dirty="0">
                <a:solidFill>
                  <a:srgbClr val="C00000"/>
                </a:solidFill>
                <a:latin typeface="Arial" panose="020B0604020202020204" pitchFamily="34" charset="0"/>
                <a:cs typeface="Arial" panose="020B0604020202020204" pitchFamily="34" charset="0"/>
              </a:endParaRPr>
            </a:p>
          </p:txBody>
        </p:sp>
        <p:sp>
          <p:nvSpPr>
            <p:cNvPr id="22" name="TextBox 21"/>
            <p:cNvSpPr txBox="1"/>
            <p:nvPr/>
          </p:nvSpPr>
          <p:spPr>
            <a:xfrm>
              <a:off x="11931" y="1518141"/>
              <a:ext cx="693244" cy="215444"/>
            </a:xfrm>
            <a:prstGeom prst="rect">
              <a:avLst/>
            </a:prstGeom>
            <a:noFill/>
          </p:spPr>
          <p:txBody>
            <a:bodyPr wrap="square" rtlCol="0">
              <a:spAutoFit/>
            </a:bodyPr>
            <a:lstStyle/>
            <a:p>
              <a:pPr algn="ctr" fontAlgn="auto">
                <a:spcBef>
                  <a:spcPts val="0"/>
                </a:spcBef>
                <a:spcAft>
                  <a:spcPts val="0"/>
                </a:spcAft>
              </a:pPr>
              <a:r>
                <a:rPr lang="en-CA" sz="800" b="1" dirty="0">
                  <a:solidFill>
                    <a:srgbClr val="C00000"/>
                  </a:solidFill>
                  <a:latin typeface="Arial" panose="020B0604020202020204" pitchFamily="34" charset="0"/>
                  <a:cs typeface="Arial" panose="020B0604020202020204" pitchFamily="34" charset="0"/>
                </a:rPr>
                <a:t>MEAN</a:t>
              </a:r>
            </a:p>
          </p:txBody>
        </p:sp>
      </p:grpSp>
      <p:grpSp>
        <p:nvGrpSpPr>
          <p:cNvPr id="23" name="Group 22"/>
          <p:cNvGrpSpPr/>
          <p:nvPr/>
        </p:nvGrpSpPr>
        <p:grpSpPr>
          <a:xfrm>
            <a:off x="5056697" y="1609118"/>
            <a:ext cx="3371459" cy="1735277"/>
            <a:chOff x="147098" y="1011855"/>
            <a:chExt cx="3371459" cy="1735277"/>
          </a:xfrm>
        </p:grpSpPr>
        <p:graphicFrame>
          <p:nvGraphicFramePr>
            <p:cNvPr id="24" name="Chart 23"/>
            <p:cNvGraphicFramePr/>
            <p:nvPr>
              <p:extLst>
                <p:ext uri="{D42A27DB-BD31-4B8C-83A1-F6EECF244321}">
                  <p14:modId xmlns:p14="http://schemas.microsoft.com/office/powerpoint/2010/main" val="2026634992"/>
                </p:ext>
              </p:extLst>
            </p:nvPr>
          </p:nvGraphicFramePr>
          <p:xfrm>
            <a:off x="147098" y="1011855"/>
            <a:ext cx="3371459" cy="1735277"/>
          </p:xfrm>
          <a:graphic>
            <a:graphicData uri="http://schemas.openxmlformats.org/drawingml/2006/chart">
              <c:chart xmlns:c="http://schemas.openxmlformats.org/drawingml/2006/chart" xmlns:r="http://schemas.openxmlformats.org/officeDocument/2006/relationships" r:id="rId4"/>
            </a:graphicData>
          </a:graphic>
        </p:graphicFrame>
        <p:sp>
          <p:nvSpPr>
            <p:cNvPr id="25" name="TextBox 24"/>
            <p:cNvSpPr txBox="1"/>
            <p:nvPr/>
          </p:nvSpPr>
          <p:spPr>
            <a:xfrm>
              <a:off x="469126" y="1230628"/>
              <a:ext cx="2824027" cy="498598"/>
            </a:xfrm>
            <a:prstGeom prst="rect">
              <a:avLst/>
            </a:prstGeom>
            <a:noFill/>
          </p:spPr>
          <p:txBody>
            <a:bodyPr wrap="square" rtlCol="0">
              <a:spAutoFit/>
            </a:bodyPr>
            <a:lstStyle/>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a:p>
              <a:pPr algn="ctr">
                <a:lnSpc>
                  <a:spcPct val="80000"/>
                </a:lnSpc>
              </a:pPr>
              <a:r>
                <a:rPr lang="en-CA" sz="1100" b="1" dirty="0">
                  <a:solidFill>
                    <a:srgbClr val="0D204A">
                      <a:lumMod val="90000"/>
                      <a:lumOff val="10000"/>
                    </a:srgbClr>
                  </a:solidFill>
                  <a:latin typeface="Arial" panose="020B0604020202020204" pitchFamily="34" charset="0"/>
                  <a:cs typeface="Arial" panose="020B0604020202020204" pitchFamily="34" charset="0"/>
                </a:rPr>
                <a:t>CANCER</a:t>
              </a:r>
            </a:p>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p:txBody>
        </p:sp>
      </p:grpSp>
      <p:grpSp>
        <p:nvGrpSpPr>
          <p:cNvPr id="26" name="Group 25"/>
          <p:cNvGrpSpPr/>
          <p:nvPr/>
        </p:nvGrpSpPr>
        <p:grpSpPr>
          <a:xfrm>
            <a:off x="4921530" y="2762562"/>
            <a:ext cx="3291835" cy="361638"/>
            <a:chOff x="11931" y="1518141"/>
            <a:chExt cx="3291835" cy="361638"/>
          </a:xfrm>
        </p:grpSpPr>
        <p:cxnSp>
          <p:nvCxnSpPr>
            <p:cNvPr id="27" name="Straight Connector 26"/>
            <p:cNvCxnSpPr/>
            <p:nvPr/>
          </p:nvCxnSpPr>
          <p:spPr bwMode="auto">
            <a:xfrm>
              <a:off x="469126" y="1757239"/>
              <a:ext cx="2834640" cy="0"/>
            </a:xfrm>
            <a:prstGeom prst="line">
              <a:avLst/>
            </a:prstGeom>
            <a:solidFill>
              <a:schemeClr val="accent1"/>
            </a:solidFill>
            <a:ln w="9525" cap="flat" cmpd="sng" algn="ctr">
              <a:solidFill>
                <a:srgbClr val="FF0000"/>
              </a:solidFill>
              <a:prstDash val="sysDot"/>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8" name="TextBox 27"/>
            <p:cNvSpPr txBox="1"/>
            <p:nvPr/>
          </p:nvSpPr>
          <p:spPr>
            <a:xfrm>
              <a:off x="132366" y="1625863"/>
              <a:ext cx="471934" cy="253916"/>
            </a:xfrm>
            <a:prstGeom prst="rect">
              <a:avLst/>
            </a:prstGeom>
            <a:noFill/>
          </p:spPr>
          <p:txBody>
            <a:bodyPr wrap="square" rtlCol="0">
              <a:spAutoFit/>
            </a:bodyPr>
            <a:lstStyle/>
            <a:p>
              <a:pPr algn="ctr" fontAlgn="auto">
                <a:spcBef>
                  <a:spcPts val="0"/>
                </a:spcBef>
                <a:spcAft>
                  <a:spcPts val="0"/>
                </a:spcAft>
              </a:pPr>
              <a:r>
                <a:rPr lang="en-CA" sz="1050" b="1" dirty="0" smtClean="0">
                  <a:solidFill>
                    <a:srgbClr val="C00000"/>
                  </a:solidFill>
                  <a:latin typeface="Arial" panose="020B0604020202020204" pitchFamily="34" charset="0"/>
                  <a:cs typeface="Arial" panose="020B0604020202020204" pitchFamily="34" charset="0"/>
                </a:rPr>
                <a:t>16%</a:t>
              </a:r>
              <a:endParaRPr lang="en-CA" sz="1050" b="1" dirty="0">
                <a:solidFill>
                  <a:srgbClr val="C00000"/>
                </a:solidFill>
                <a:latin typeface="Arial" panose="020B0604020202020204" pitchFamily="34" charset="0"/>
                <a:cs typeface="Arial" panose="020B0604020202020204" pitchFamily="34" charset="0"/>
              </a:endParaRPr>
            </a:p>
          </p:txBody>
        </p:sp>
        <p:sp>
          <p:nvSpPr>
            <p:cNvPr id="29" name="TextBox 28"/>
            <p:cNvSpPr txBox="1"/>
            <p:nvPr/>
          </p:nvSpPr>
          <p:spPr>
            <a:xfrm>
              <a:off x="11931" y="1518141"/>
              <a:ext cx="693244" cy="215444"/>
            </a:xfrm>
            <a:prstGeom prst="rect">
              <a:avLst/>
            </a:prstGeom>
            <a:noFill/>
          </p:spPr>
          <p:txBody>
            <a:bodyPr wrap="square" rtlCol="0">
              <a:spAutoFit/>
            </a:bodyPr>
            <a:lstStyle/>
            <a:p>
              <a:pPr algn="ctr" fontAlgn="auto">
                <a:spcBef>
                  <a:spcPts val="0"/>
                </a:spcBef>
                <a:spcAft>
                  <a:spcPts val="0"/>
                </a:spcAft>
              </a:pPr>
              <a:r>
                <a:rPr lang="en-CA" sz="800" b="1" dirty="0">
                  <a:solidFill>
                    <a:srgbClr val="C00000"/>
                  </a:solidFill>
                  <a:latin typeface="Arial" panose="020B0604020202020204" pitchFamily="34" charset="0"/>
                  <a:cs typeface="Arial" panose="020B0604020202020204" pitchFamily="34" charset="0"/>
                </a:rPr>
                <a:t>MEAN</a:t>
              </a:r>
            </a:p>
          </p:txBody>
        </p:sp>
      </p:grpSp>
      <p:grpSp>
        <p:nvGrpSpPr>
          <p:cNvPr id="40" name="Group 39"/>
          <p:cNvGrpSpPr/>
          <p:nvPr/>
        </p:nvGrpSpPr>
        <p:grpSpPr>
          <a:xfrm>
            <a:off x="5071429" y="3312356"/>
            <a:ext cx="3371459" cy="1735277"/>
            <a:chOff x="147098" y="1011855"/>
            <a:chExt cx="3371459" cy="1735277"/>
          </a:xfrm>
        </p:grpSpPr>
        <p:graphicFrame>
          <p:nvGraphicFramePr>
            <p:cNvPr id="41" name="Chart 40"/>
            <p:cNvGraphicFramePr/>
            <p:nvPr>
              <p:extLst>
                <p:ext uri="{D42A27DB-BD31-4B8C-83A1-F6EECF244321}">
                  <p14:modId xmlns:p14="http://schemas.microsoft.com/office/powerpoint/2010/main" val="820526163"/>
                </p:ext>
              </p:extLst>
            </p:nvPr>
          </p:nvGraphicFramePr>
          <p:xfrm>
            <a:off x="147098" y="1011855"/>
            <a:ext cx="3371459" cy="1735277"/>
          </p:xfrm>
          <a:graphic>
            <a:graphicData uri="http://schemas.openxmlformats.org/drawingml/2006/chart">
              <c:chart xmlns:c="http://schemas.openxmlformats.org/drawingml/2006/chart" xmlns:r="http://schemas.openxmlformats.org/officeDocument/2006/relationships" r:id="rId5"/>
            </a:graphicData>
          </a:graphic>
        </p:graphicFrame>
        <p:sp>
          <p:nvSpPr>
            <p:cNvPr id="42" name="TextBox 41"/>
            <p:cNvSpPr txBox="1"/>
            <p:nvPr/>
          </p:nvSpPr>
          <p:spPr>
            <a:xfrm>
              <a:off x="546166" y="1214726"/>
              <a:ext cx="2756269" cy="498598"/>
            </a:xfrm>
            <a:prstGeom prst="rect">
              <a:avLst/>
            </a:prstGeom>
            <a:noFill/>
          </p:spPr>
          <p:txBody>
            <a:bodyPr wrap="square" rtlCol="0" anchor="b">
              <a:spAutoFit/>
            </a:bodyPr>
            <a:lstStyle/>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a:p>
              <a:pPr algn="ctr">
                <a:lnSpc>
                  <a:spcPct val="80000"/>
                </a:lnSpc>
              </a:pPr>
              <a:r>
                <a:rPr lang="en-CA" sz="1100" b="1" dirty="0">
                  <a:solidFill>
                    <a:srgbClr val="0D204A">
                      <a:lumMod val="90000"/>
                      <a:lumOff val="10000"/>
                    </a:srgbClr>
                  </a:solidFill>
                  <a:latin typeface="Arial" panose="020B0604020202020204" pitchFamily="34" charset="0"/>
                  <a:cs typeface="Arial" panose="020B0604020202020204" pitchFamily="34" charset="0"/>
                </a:rPr>
                <a:t>NOT MOVING FOR LONG PERIODS</a:t>
              </a:r>
            </a:p>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p:txBody>
        </p:sp>
      </p:grpSp>
      <p:grpSp>
        <p:nvGrpSpPr>
          <p:cNvPr id="43" name="Group 42"/>
          <p:cNvGrpSpPr/>
          <p:nvPr/>
        </p:nvGrpSpPr>
        <p:grpSpPr>
          <a:xfrm>
            <a:off x="4936262" y="4047297"/>
            <a:ext cx="3291835" cy="361638"/>
            <a:chOff x="11931" y="1518141"/>
            <a:chExt cx="3291835" cy="361638"/>
          </a:xfrm>
        </p:grpSpPr>
        <p:cxnSp>
          <p:nvCxnSpPr>
            <p:cNvPr id="44" name="Straight Connector 43"/>
            <p:cNvCxnSpPr/>
            <p:nvPr/>
          </p:nvCxnSpPr>
          <p:spPr bwMode="auto">
            <a:xfrm>
              <a:off x="469126" y="1757239"/>
              <a:ext cx="2834640" cy="0"/>
            </a:xfrm>
            <a:prstGeom prst="line">
              <a:avLst/>
            </a:prstGeom>
            <a:solidFill>
              <a:schemeClr val="accent1"/>
            </a:solidFill>
            <a:ln w="9525" cap="flat" cmpd="sng" algn="ctr">
              <a:solidFill>
                <a:srgbClr val="FF0000"/>
              </a:solidFill>
              <a:prstDash val="sysDot"/>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5" name="TextBox 44"/>
            <p:cNvSpPr txBox="1"/>
            <p:nvPr/>
          </p:nvSpPr>
          <p:spPr>
            <a:xfrm>
              <a:off x="132366" y="1625863"/>
              <a:ext cx="471934" cy="253916"/>
            </a:xfrm>
            <a:prstGeom prst="rect">
              <a:avLst/>
            </a:prstGeom>
            <a:noFill/>
          </p:spPr>
          <p:txBody>
            <a:bodyPr wrap="square" rtlCol="0">
              <a:spAutoFit/>
            </a:bodyPr>
            <a:lstStyle/>
            <a:p>
              <a:pPr algn="ctr" fontAlgn="auto">
                <a:spcBef>
                  <a:spcPts val="0"/>
                </a:spcBef>
                <a:spcAft>
                  <a:spcPts val="0"/>
                </a:spcAft>
              </a:pPr>
              <a:r>
                <a:rPr lang="en-CA" sz="1050" b="1" dirty="0" smtClean="0">
                  <a:solidFill>
                    <a:srgbClr val="C00000"/>
                  </a:solidFill>
                  <a:latin typeface="Arial" panose="020B0604020202020204" pitchFamily="34" charset="0"/>
                  <a:cs typeface="Arial" panose="020B0604020202020204" pitchFamily="34" charset="0"/>
                </a:rPr>
                <a:t>63%</a:t>
              </a:r>
              <a:endParaRPr lang="en-CA" sz="1050" b="1" dirty="0">
                <a:solidFill>
                  <a:srgbClr val="C00000"/>
                </a:solidFill>
                <a:latin typeface="Arial" panose="020B0604020202020204" pitchFamily="34" charset="0"/>
                <a:cs typeface="Arial" panose="020B0604020202020204" pitchFamily="34" charset="0"/>
              </a:endParaRPr>
            </a:p>
          </p:txBody>
        </p:sp>
        <p:sp>
          <p:nvSpPr>
            <p:cNvPr id="46" name="TextBox 45"/>
            <p:cNvSpPr txBox="1"/>
            <p:nvPr/>
          </p:nvSpPr>
          <p:spPr>
            <a:xfrm>
              <a:off x="11931" y="1518141"/>
              <a:ext cx="693244" cy="215444"/>
            </a:xfrm>
            <a:prstGeom prst="rect">
              <a:avLst/>
            </a:prstGeom>
            <a:noFill/>
          </p:spPr>
          <p:txBody>
            <a:bodyPr wrap="square" rtlCol="0">
              <a:spAutoFit/>
            </a:bodyPr>
            <a:lstStyle/>
            <a:p>
              <a:pPr algn="ctr" fontAlgn="auto">
                <a:spcBef>
                  <a:spcPts val="0"/>
                </a:spcBef>
                <a:spcAft>
                  <a:spcPts val="0"/>
                </a:spcAft>
              </a:pPr>
              <a:r>
                <a:rPr lang="en-CA" sz="800" b="1" dirty="0">
                  <a:solidFill>
                    <a:srgbClr val="C00000"/>
                  </a:solidFill>
                  <a:latin typeface="Arial" panose="020B0604020202020204" pitchFamily="34" charset="0"/>
                  <a:cs typeface="Arial" panose="020B0604020202020204" pitchFamily="34" charset="0"/>
                </a:rPr>
                <a:t>MEAN</a:t>
              </a:r>
            </a:p>
          </p:txBody>
        </p:sp>
      </p:grpSp>
      <p:sp>
        <p:nvSpPr>
          <p:cNvPr id="55" name="TextBox 54"/>
          <p:cNvSpPr txBox="1"/>
          <p:nvPr/>
        </p:nvSpPr>
        <p:spPr>
          <a:xfrm>
            <a:off x="2735249" y="1401731"/>
            <a:ext cx="3379303" cy="535531"/>
          </a:xfrm>
          <a:prstGeom prst="rect">
            <a:avLst/>
          </a:prstGeom>
          <a:noFill/>
        </p:spPr>
        <p:txBody>
          <a:bodyPr wrap="square" rtlCol="0" anchor="b">
            <a:spAutoFit/>
          </a:bodyPr>
          <a:lstStyle/>
          <a:p>
            <a:pPr>
              <a:lnSpc>
                <a:spcPct val="80000"/>
              </a:lnSpc>
            </a:pPr>
            <a:endParaRPr lang="en-CA" sz="1200" b="1" dirty="0">
              <a:solidFill>
                <a:srgbClr val="FFFFFF">
                  <a:lumMod val="50000"/>
                </a:srgbClr>
              </a:solidFill>
              <a:latin typeface="Arial" panose="020B0604020202020204" pitchFamily="34" charset="0"/>
              <a:cs typeface="Arial" panose="020B0604020202020204" pitchFamily="34" charset="0"/>
            </a:endParaRPr>
          </a:p>
          <a:p>
            <a:pPr algn="ctr">
              <a:lnSpc>
                <a:spcPct val="80000"/>
              </a:lnSpc>
            </a:pPr>
            <a:r>
              <a:rPr lang="en-CA" sz="1200" b="1" dirty="0">
                <a:solidFill>
                  <a:srgbClr val="0D204A">
                    <a:lumMod val="90000"/>
                    <a:lumOff val="10000"/>
                  </a:srgbClr>
                </a:solidFill>
                <a:latin typeface="Arial" panose="020B0604020202020204" pitchFamily="34" charset="0"/>
                <a:cs typeface="Arial" panose="020B0604020202020204" pitchFamily="34" charset="0"/>
              </a:rPr>
              <a:t>ACTUAL BLOOD CLOT RISK FACTORS</a:t>
            </a:r>
          </a:p>
          <a:p>
            <a:pPr>
              <a:lnSpc>
                <a:spcPct val="80000"/>
              </a:lnSpc>
            </a:pPr>
            <a:endParaRPr lang="en-CA" sz="1200" b="1" dirty="0">
              <a:solidFill>
                <a:srgbClr val="FFFFFF">
                  <a:lumMod val="50000"/>
                </a:srgbClr>
              </a:solidFill>
              <a:latin typeface="Arial" panose="020B0604020202020204" pitchFamily="34" charset="0"/>
              <a:cs typeface="Arial" panose="020B0604020202020204" pitchFamily="34" charset="0"/>
            </a:endParaRPr>
          </a:p>
        </p:txBody>
      </p:sp>
      <p:sp>
        <p:nvSpPr>
          <p:cNvPr id="36" name="TextBox 35"/>
          <p:cNvSpPr txBox="1"/>
          <p:nvPr/>
        </p:nvSpPr>
        <p:spPr>
          <a:xfrm>
            <a:off x="1657047" y="690765"/>
            <a:ext cx="6008018" cy="338554"/>
          </a:xfrm>
          <a:prstGeom prst="rect">
            <a:avLst/>
          </a:prstGeom>
          <a:noFill/>
        </p:spPr>
        <p:txBody>
          <a:bodyPr wrap="square" rtlCol="0">
            <a:spAutoFit/>
          </a:bodyPr>
          <a:lstStyle/>
          <a:p>
            <a:pPr algn="ctr"/>
            <a:r>
              <a:rPr lang="en-US" sz="1600" i="1" dirty="0">
                <a:solidFill>
                  <a:srgbClr val="000000"/>
                </a:solidFill>
                <a:latin typeface="Arial" panose="020B0604020202020204" pitchFamily="34" charset="0"/>
                <a:cs typeface="Arial" panose="020B0604020202020204" pitchFamily="34" charset="0"/>
              </a:rPr>
              <a:t>Among Adults 18+ in Each Country</a:t>
            </a:r>
            <a:endParaRPr lang="en-US" sz="1400" i="1" dirty="0">
              <a:solidFill>
                <a:srgbClr val="000000"/>
              </a:solidFill>
              <a:latin typeface="Arial" panose="020B0604020202020204" pitchFamily="34" charset="0"/>
              <a:cs typeface="Arial" panose="020B0604020202020204" pitchFamily="34" charset="0"/>
            </a:endParaRPr>
          </a:p>
        </p:txBody>
      </p:sp>
      <p:sp>
        <p:nvSpPr>
          <p:cNvPr id="37" name="Rectangle 36"/>
          <p:cNvSpPr/>
          <p:nvPr/>
        </p:nvSpPr>
        <p:spPr>
          <a:xfrm>
            <a:off x="119271" y="6413707"/>
            <a:ext cx="6995408" cy="338554"/>
          </a:xfrm>
          <a:prstGeom prst="rect">
            <a:avLst/>
          </a:prstGeom>
        </p:spPr>
        <p:txBody>
          <a:bodyPr wrap="square">
            <a:spAutoFit/>
          </a:bodyPr>
          <a:lstStyle/>
          <a:p>
            <a:r>
              <a:rPr lang="en-US" sz="800" dirty="0">
                <a:solidFill>
                  <a:srgbClr val="000000"/>
                </a:solidFill>
                <a:latin typeface="Arial" panose="020B0604020202020204" pitchFamily="34" charset="0"/>
                <a:cs typeface="Arial" panose="020B0604020202020204" pitchFamily="34" charset="0"/>
              </a:rPr>
              <a:t>Base: All Respondents.</a:t>
            </a:r>
          </a:p>
          <a:p>
            <a:r>
              <a:rPr lang="en-US" sz="800" dirty="0">
                <a:solidFill>
                  <a:srgbClr val="000000"/>
                </a:solidFill>
                <a:latin typeface="Arial" panose="020B0604020202020204" pitchFamily="34" charset="0"/>
                <a:cs typeface="Arial" panose="020B0604020202020204" pitchFamily="34" charset="0"/>
              </a:rPr>
              <a:t>Q8. Which of the following, if any, could increase your risk of developing a blood clot? (select all that apply)</a:t>
            </a:r>
          </a:p>
        </p:txBody>
      </p:sp>
      <p:sp>
        <p:nvSpPr>
          <p:cNvPr id="38" name="Title 1"/>
          <p:cNvSpPr txBox="1">
            <a:spLocks/>
          </p:cNvSpPr>
          <p:nvPr/>
        </p:nvSpPr>
        <p:spPr>
          <a:xfrm>
            <a:off x="63611" y="139465"/>
            <a:ext cx="9008828"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700" kern="0" dirty="0" smtClean="0">
                <a:solidFill>
                  <a:srgbClr val="000000"/>
                </a:solidFill>
              </a:rPr>
              <a:t>Knowledge of Increased Risk Factors for Blood Clots</a:t>
            </a:r>
            <a:endParaRPr lang="en-US" sz="2700" kern="0" dirty="0">
              <a:solidFill>
                <a:srgbClr val="000000"/>
              </a:solidFill>
            </a:endParaRPr>
          </a:p>
        </p:txBody>
      </p:sp>
      <p:graphicFrame>
        <p:nvGraphicFramePr>
          <p:cNvPr id="39" name="Table 38"/>
          <p:cNvGraphicFramePr>
            <a:graphicFrameLocks noGrp="1"/>
          </p:cNvGraphicFramePr>
          <p:nvPr>
            <p:extLst>
              <p:ext uri="{D42A27DB-BD31-4B8C-83A1-F6EECF244321}">
                <p14:modId xmlns:p14="http://schemas.microsoft.com/office/powerpoint/2010/main" val="3754624811"/>
              </p:ext>
            </p:extLst>
          </p:nvPr>
        </p:nvGraphicFramePr>
        <p:xfrm>
          <a:off x="914400" y="3289986"/>
          <a:ext cx="2743200" cy="190500"/>
        </p:xfrm>
        <a:graphic>
          <a:graphicData uri="http://schemas.openxmlformats.org/drawingml/2006/table">
            <a:tbl>
              <a:tblPr>
                <a:tableStyleId>{5C22544A-7EE6-4342-B048-85BDC9FD1C3A}</a:tableStyleId>
              </a:tblPr>
              <a:tblGrid>
                <a:gridCol w="304800"/>
                <a:gridCol w="304800"/>
                <a:gridCol w="304800"/>
                <a:gridCol w="304800"/>
                <a:gridCol w="304800"/>
                <a:gridCol w="304800"/>
                <a:gridCol w="304800"/>
                <a:gridCol w="304800"/>
                <a:gridCol w="304800"/>
              </a:tblGrid>
              <a:tr h="190500">
                <a:tc>
                  <a:txBody>
                    <a:bodyPr/>
                    <a:lstStyle/>
                    <a:p>
                      <a:pPr algn="ctr" fontAlgn="ctr"/>
                      <a:r>
                        <a:rPr lang="en-US" sz="800" u="none" strike="noStrike" dirty="0">
                          <a:solidFill>
                            <a:srgbClr val="FF0000"/>
                          </a:solidFill>
                          <a:effectLst/>
                          <a:latin typeface="Arial" pitchFamily="34" charset="0"/>
                          <a:cs typeface="Arial" pitchFamily="34" charset="0"/>
                        </a:rPr>
                        <a:t>A</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B</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C</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D</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E</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F</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G</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H</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I</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sp>
        <p:nvSpPr>
          <p:cNvPr id="48" name="TextBox 47"/>
          <p:cNvSpPr txBox="1"/>
          <p:nvPr/>
        </p:nvSpPr>
        <p:spPr>
          <a:xfrm>
            <a:off x="704850" y="2787134"/>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G</a:t>
            </a:r>
            <a:endParaRPr lang="en-US" sz="600" dirty="0">
              <a:solidFill>
                <a:srgbClr val="000000"/>
              </a:solidFill>
              <a:latin typeface="Arial" pitchFamily="34" charset="0"/>
              <a:cs typeface="Arial" pitchFamily="34" charset="0"/>
            </a:endParaRPr>
          </a:p>
        </p:txBody>
      </p:sp>
      <p:graphicFrame>
        <p:nvGraphicFramePr>
          <p:cNvPr id="49" name="Table 48"/>
          <p:cNvGraphicFramePr>
            <a:graphicFrameLocks noGrp="1"/>
          </p:cNvGraphicFramePr>
          <p:nvPr>
            <p:extLst>
              <p:ext uri="{D42A27DB-BD31-4B8C-83A1-F6EECF244321}">
                <p14:modId xmlns:p14="http://schemas.microsoft.com/office/powerpoint/2010/main" val="26162911"/>
              </p:ext>
            </p:extLst>
          </p:nvPr>
        </p:nvGraphicFramePr>
        <p:xfrm>
          <a:off x="914400" y="5004486"/>
          <a:ext cx="2743200" cy="190500"/>
        </p:xfrm>
        <a:graphic>
          <a:graphicData uri="http://schemas.openxmlformats.org/drawingml/2006/table">
            <a:tbl>
              <a:tblPr>
                <a:tableStyleId>{5C22544A-7EE6-4342-B048-85BDC9FD1C3A}</a:tableStyleId>
              </a:tblPr>
              <a:tblGrid>
                <a:gridCol w="304800"/>
                <a:gridCol w="304800"/>
                <a:gridCol w="304800"/>
                <a:gridCol w="304800"/>
                <a:gridCol w="304800"/>
                <a:gridCol w="304800"/>
                <a:gridCol w="304800"/>
                <a:gridCol w="304800"/>
                <a:gridCol w="304800"/>
              </a:tblGrid>
              <a:tr h="190500">
                <a:tc>
                  <a:txBody>
                    <a:bodyPr/>
                    <a:lstStyle/>
                    <a:p>
                      <a:pPr algn="ctr" fontAlgn="ctr"/>
                      <a:r>
                        <a:rPr lang="en-US" sz="800" u="none" strike="noStrike" dirty="0">
                          <a:solidFill>
                            <a:srgbClr val="FF0000"/>
                          </a:solidFill>
                          <a:effectLst/>
                          <a:latin typeface="Arial" pitchFamily="34" charset="0"/>
                          <a:cs typeface="Arial" pitchFamily="34" charset="0"/>
                        </a:rPr>
                        <a:t>A</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B</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C</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D</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E</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F</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G</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H</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I</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graphicFrame>
        <p:nvGraphicFramePr>
          <p:cNvPr id="50" name="Table 49"/>
          <p:cNvGraphicFramePr>
            <a:graphicFrameLocks noGrp="1"/>
          </p:cNvGraphicFramePr>
          <p:nvPr>
            <p:extLst>
              <p:ext uri="{D42A27DB-BD31-4B8C-83A1-F6EECF244321}">
                <p14:modId xmlns:p14="http://schemas.microsoft.com/office/powerpoint/2010/main" val="2010475814"/>
              </p:ext>
            </p:extLst>
          </p:nvPr>
        </p:nvGraphicFramePr>
        <p:xfrm>
          <a:off x="5451387" y="4979772"/>
          <a:ext cx="2743200" cy="190500"/>
        </p:xfrm>
        <a:graphic>
          <a:graphicData uri="http://schemas.openxmlformats.org/drawingml/2006/table">
            <a:tbl>
              <a:tblPr>
                <a:tableStyleId>{5C22544A-7EE6-4342-B048-85BDC9FD1C3A}</a:tableStyleId>
              </a:tblPr>
              <a:tblGrid>
                <a:gridCol w="304800"/>
                <a:gridCol w="304800"/>
                <a:gridCol w="304800"/>
                <a:gridCol w="304800"/>
                <a:gridCol w="304800"/>
                <a:gridCol w="304800"/>
                <a:gridCol w="304800"/>
                <a:gridCol w="304800"/>
                <a:gridCol w="304800"/>
              </a:tblGrid>
              <a:tr h="190500">
                <a:tc>
                  <a:txBody>
                    <a:bodyPr/>
                    <a:lstStyle/>
                    <a:p>
                      <a:pPr algn="ctr" fontAlgn="ctr"/>
                      <a:r>
                        <a:rPr lang="en-US" sz="800" u="none" strike="noStrike" dirty="0">
                          <a:solidFill>
                            <a:srgbClr val="FF0000"/>
                          </a:solidFill>
                          <a:effectLst/>
                          <a:latin typeface="Arial" pitchFamily="34" charset="0"/>
                          <a:cs typeface="Arial" pitchFamily="34" charset="0"/>
                        </a:rPr>
                        <a:t>A</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B</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C</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D</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E</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F</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G</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H</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I</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graphicFrame>
        <p:nvGraphicFramePr>
          <p:cNvPr id="51" name="Table 50"/>
          <p:cNvGraphicFramePr>
            <a:graphicFrameLocks noGrp="1"/>
          </p:cNvGraphicFramePr>
          <p:nvPr>
            <p:extLst>
              <p:ext uri="{D42A27DB-BD31-4B8C-83A1-F6EECF244321}">
                <p14:modId xmlns:p14="http://schemas.microsoft.com/office/powerpoint/2010/main" val="747061926"/>
              </p:ext>
            </p:extLst>
          </p:nvPr>
        </p:nvGraphicFramePr>
        <p:xfrm>
          <a:off x="5451387" y="3276600"/>
          <a:ext cx="2743200" cy="190500"/>
        </p:xfrm>
        <a:graphic>
          <a:graphicData uri="http://schemas.openxmlformats.org/drawingml/2006/table">
            <a:tbl>
              <a:tblPr>
                <a:tableStyleId>{5C22544A-7EE6-4342-B048-85BDC9FD1C3A}</a:tableStyleId>
              </a:tblPr>
              <a:tblGrid>
                <a:gridCol w="304800"/>
                <a:gridCol w="304800"/>
                <a:gridCol w="304800"/>
                <a:gridCol w="304800"/>
                <a:gridCol w="304800"/>
                <a:gridCol w="304800"/>
                <a:gridCol w="304800"/>
                <a:gridCol w="304800"/>
                <a:gridCol w="304800"/>
              </a:tblGrid>
              <a:tr h="190500">
                <a:tc>
                  <a:txBody>
                    <a:bodyPr/>
                    <a:lstStyle/>
                    <a:p>
                      <a:pPr algn="ctr" fontAlgn="ctr"/>
                      <a:r>
                        <a:rPr lang="en-US" sz="800" u="none" strike="noStrike" dirty="0">
                          <a:solidFill>
                            <a:srgbClr val="FF0000"/>
                          </a:solidFill>
                          <a:effectLst/>
                          <a:latin typeface="Arial" pitchFamily="34" charset="0"/>
                          <a:cs typeface="Arial" pitchFamily="34" charset="0"/>
                        </a:rPr>
                        <a:t>A</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B</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C</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D</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E</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F</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G</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H</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I</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sp>
        <p:nvSpPr>
          <p:cNvPr id="52" name="TextBox 51"/>
          <p:cNvSpPr txBox="1"/>
          <p:nvPr/>
        </p:nvSpPr>
        <p:spPr>
          <a:xfrm>
            <a:off x="1019175" y="2581275"/>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ACEFG</a:t>
            </a:r>
            <a:endParaRPr lang="en-US" sz="600" dirty="0">
              <a:solidFill>
                <a:srgbClr val="000000"/>
              </a:solidFill>
              <a:latin typeface="Arial" pitchFamily="34" charset="0"/>
              <a:cs typeface="Arial" pitchFamily="34" charset="0"/>
            </a:endParaRPr>
          </a:p>
        </p:txBody>
      </p:sp>
      <p:sp>
        <p:nvSpPr>
          <p:cNvPr id="53" name="TextBox 52"/>
          <p:cNvSpPr txBox="1"/>
          <p:nvPr/>
        </p:nvSpPr>
        <p:spPr>
          <a:xfrm>
            <a:off x="1333500" y="2686050"/>
            <a:ext cx="678180" cy="184666"/>
          </a:xfrm>
          <a:prstGeom prst="rect">
            <a:avLst/>
          </a:prstGeom>
          <a:noFill/>
        </p:spPr>
        <p:txBody>
          <a:bodyPr wrap="square" rtlCol="0">
            <a:spAutoFit/>
          </a:bodyPr>
          <a:lstStyle/>
          <a:p>
            <a:pPr algn="ctr" fontAlgn="auto">
              <a:spcBef>
                <a:spcPts val="0"/>
              </a:spcBef>
              <a:spcAft>
                <a:spcPts val="0"/>
              </a:spcAft>
            </a:pPr>
            <a:r>
              <a:rPr lang="en-US" sz="600" smtClean="0">
                <a:solidFill>
                  <a:srgbClr val="000000"/>
                </a:solidFill>
                <a:latin typeface="Arial" pitchFamily="34" charset="0"/>
                <a:cs typeface="Arial" pitchFamily="34" charset="0"/>
              </a:rPr>
              <a:t>AEG</a:t>
            </a:r>
            <a:endParaRPr lang="en-US" sz="600" dirty="0">
              <a:solidFill>
                <a:srgbClr val="000000"/>
              </a:solidFill>
              <a:latin typeface="Arial" pitchFamily="34" charset="0"/>
              <a:cs typeface="Arial" pitchFamily="34" charset="0"/>
            </a:endParaRPr>
          </a:p>
        </p:txBody>
      </p:sp>
      <p:sp>
        <p:nvSpPr>
          <p:cNvPr id="54" name="TextBox 53"/>
          <p:cNvSpPr txBox="1"/>
          <p:nvPr/>
        </p:nvSpPr>
        <p:spPr>
          <a:xfrm>
            <a:off x="1638300" y="2619375"/>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ACEFG</a:t>
            </a:r>
            <a:endParaRPr lang="en-US" sz="600" dirty="0">
              <a:solidFill>
                <a:srgbClr val="000000"/>
              </a:solidFill>
              <a:latin typeface="Arial" pitchFamily="34" charset="0"/>
              <a:cs typeface="Arial" pitchFamily="34" charset="0"/>
            </a:endParaRPr>
          </a:p>
        </p:txBody>
      </p:sp>
      <p:sp>
        <p:nvSpPr>
          <p:cNvPr id="56" name="TextBox 55"/>
          <p:cNvSpPr txBox="1"/>
          <p:nvPr/>
        </p:nvSpPr>
        <p:spPr>
          <a:xfrm>
            <a:off x="1924050" y="281940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G</a:t>
            </a:r>
            <a:endParaRPr lang="en-US" sz="600" dirty="0">
              <a:solidFill>
                <a:srgbClr val="000000"/>
              </a:solidFill>
              <a:latin typeface="Arial" pitchFamily="34" charset="0"/>
              <a:cs typeface="Arial" pitchFamily="34" charset="0"/>
            </a:endParaRPr>
          </a:p>
        </p:txBody>
      </p:sp>
      <p:sp>
        <p:nvSpPr>
          <p:cNvPr id="57" name="TextBox 56"/>
          <p:cNvSpPr txBox="1"/>
          <p:nvPr/>
        </p:nvSpPr>
        <p:spPr>
          <a:xfrm>
            <a:off x="2228850" y="2657475"/>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AEG</a:t>
            </a:r>
            <a:endParaRPr lang="en-US" sz="600" dirty="0">
              <a:solidFill>
                <a:srgbClr val="000000"/>
              </a:solidFill>
              <a:latin typeface="Arial" pitchFamily="34" charset="0"/>
              <a:cs typeface="Arial" pitchFamily="34" charset="0"/>
            </a:endParaRPr>
          </a:p>
        </p:txBody>
      </p:sp>
      <p:sp>
        <p:nvSpPr>
          <p:cNvPr id="58" name="TextBox 57"/>
          <p:cNvSpPr txBox="1"/>
          <p:nvPr/>
        </p:nvSpPr>
        <p:spPr>
          <a:xfrm>
            <a:off x="2847975" y="255270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ACDEFG</a:t>
            </a:r>
            <a:endParaRPr lang="en-US" sz="600" dirty="0">
              <a:solidFill>
                <a:srgbClr val="000000"/>
              </a:solidFill>
              <a:latin typeface="Arial" pitchFamily="34" charset="0"/>
              <a:cs typeface="Arial" pitchFamily="34" charset="0"/>
            </a:endParaRPr>
          </a:p>
        </p:txBody>
      </p:sp>
      <p:sp>
        <p:nvSpPr>
          <p:cNvPr id="59" name="TextBox 58"/>
          <p:cNvSpPr txBox="1"/>
          <p:nvPr/>
        </p:nvSpPr>
        <p:spPr>
          <a:xfrm>
            <a:off x="3190875" y="255270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ACDEFG</a:t>
            </a:r>
            <a:endParaRPr lang="en-US" sz="600" dirty="0">
              <a:solidFill>
                <a:srgbClr val="000000"/>
              </a:solidFill>
              <a:latin typeface="Arial" pitchFamily="34" charset="0"/>
              <a:cs typeface="Arial" pitchFamily="34" charset="0"/>
            </a:endParaRPr>
          </a:p>
        </p:txBody>
      </p:sp>
      <p:sp>
        <p:nvSpPr>
          <p:cNvPr id="60" name="TextBox 59"/>
          <p:cNvSpPr txBox="1"/>
          <p:nvPr/>
        </p:nvSpPr>
        <p:spPr>
          <a:xfrm>
            <a:off x="704850" y="4333875"/>
            <a:ext cx="678180" cy="184666"/>
          </a:xfrm>
          <a:prstGeom prst="rect">
            <a:avLst/>
          </a:prstGeom>
          <a:noFill/>
        </p:spPr>
        <p:txBody>
          <a:bodyPr wrap="square" rtlCol="0">
            <a:spAutoFit/>
          </a:bodyPr>
          <a:lstStyle/>
          <a:p>
            <a:pPr algn="ctr" fontAlgn="auto">
              <a:spcBef>
                <a:spcPts val="0"/>
              </a:spcBef>
              <a:spcAft>
                <a:spcPts val="0"/>
              </a:spcAft>
            </a:pPr>
            <a:r>
              <a:rPr lang="en-US" sz="600" smtClean="0">
                <a:solidFill>
                  <a:srgbClr val="000000"/>
                </a:solidFill>
                <a:latin typeface="Arial" pitchFamily="34" charset="0"/>
                <a:cs typeface="Arial" pitchFamily="34" charset="0"/>
              </a:rPr>
              <a:t>EG</a:t>
            </a:r>
            <a:endParaRPr lang="en-US" sz="600" dirty="0">
              <a:solidFill>
                <a:srgbClr val="000000"/>
              </a:solidFill>
              <a:latin typeface="Arial" pitchFamily="34" charset="0"/>
              <a:cs typeface="Arial" pitchFamily="34" charset="0"/>
            </a:endParaRPr>
          </a:p>
        </p:txBody>
      </p:sp>
      <p:sp>
        <p:nvSpPr>
          <p:cNvPr id="61" name="TextBox 60"/>
          <p:cNvSpPr txBox="1"/>
          <p:nvPr/>
        </p:nvSpPr>
        <p:spPr>
          <a:xfrm>
            <a:off x="1028700" y="417195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ACDEG</a:t>
            </a:r>
            <a:endParaRPr lang="en-US" sz="600" dirty="0">
              <a:solidFill>
                <a:srgbClr val="000000"/>
              </a:solidFill>
              <a:latin typeface="Arial" pitchFamily="34" charset="0"/>
              <a:cs typeface="Arial" pitchFamily="34" charset="0"/>
            </a:endParaRPr>
          </a:p>
        </p:txBody>
      </p:sp>
      <p:sp>
        <p:nvSpPr>
          <p:cNvPr id="62" name="TextBox 61"/>
          <p:cNvSpPr txBox="1"/>
          <p:nvPr/>
        </p:nvSpPr>
        <p:spPr>
          <a:xfrm>
            <a:off x="1343025" y="422910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ADEG</a:t>
            </a:r>
            <a:endParaRPr lang="en-US" sz="600" dirty="0">
              <a:solidFill>
                <a:srgbClr val="000000"/>
              </a:solidFill>
              <a:latin typeface="Arial" pitchFamily="34" charset="0"/>
              <a:cs typeface="Arial" pitchFamily="34" charset="0"/>
            </a:endParaRPr>
          </a:p>
        </p:txBody>
      </p:sp>
      <p:sp>
        <p:nvSpPr>
          <p:cNvPr id="63" name="TextBox 62"/>
          <p:cNvSpPr txBox="1"/>
          <p:nvPr/>
        </p:nvSpPr>
        <p:spPr>
          <a:xfrm>
            <a:off x="1628775" y="436245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EG</a:t>
            </a:r>
            <a:endParaRPr lang="en-US" sz="600" dirty="0">
              <a:solidFill>
                <a:srgbClr val="000000"/>
              </a:solidFill>
              <a:latin typeface="Arial" pitchFamily="34" charset="0"/>
              <a:cs typeface="Arial" pitchFamily="34" charset="0"/>
            </a:endParaRPr>
          </a:p>
        </p:txBody>
      </p:sp>
      <p:sp>
        <p:nvSpPr>
          <p:cNvPr id="64" name="TextBox 63"/>
          <p:cNvSpPr txBox="1"/>
          <p:nvPr/>
        </p:nvSpPr>
        <p:spPr>
          <a:xfrm>
            <a:off x="2238375" y="4219575"/>
            <a:ext cx="678180" cy="184666"/>
          </a:xfrm>
          <a:prstGeom prst="rect">
            <a:avLst/>
          </a:prstGeom>
          <a:noFill/>
        </p:spPr>
        <p:txBody>
          <a:bodyPr wrap="square" rtlCol="0">
            <a:spAutoFit/>
          </a:bodyPr>
          <a:lstStyle/>
          <a:p>
            <a:pPr algn="ctr" fontAlgn="auto">
              <a:spcBef>
                <a:spcPts val="0"/>
              </a:spcBef>
              <a:spcAft>
                <a:spcPts val="0"/>
              </a:spcAft>
            </a:pPr>
            <a:r>
              <a:rPr lang="en-US" sz="600" smtClean="0">
                <a:solidFill>
                  <a:srgbClr val="000000"/>
                </a:solidFill>
                <a:latin typeface="Arial" pitchFamily="34" charset="0"/>
                <a:cs typeface="Arial" pitchFamily="34" charset="0"/>
              </a:rPr>
              <a:t>ADEG</a:t>
            </a:r>
            <a:endParaRPr lang="en-US" sz="600" dirty="0">
              <a:solidFill>
                <a:srgbClr val="000000"/>
              </a:solidFill>
              <a:latin typeface="Arial" pitchFamily="34" charset="0"/>
              <a:cs typeface="Arial" pitchFamily="34" charset="0"/>
            </a:endParaRPr>
          </a:p>
        </p:txBody>
      </p:sp>
      <p:sp>
        <p:nvSpPr>
          <p:cNvPr id="65" name="TextBox 64"/>
          <p:cNvSpPr txBox="1"/>
          <p:nvPr/>
        </p:nvSpPr>
        <p:spPr>
          <a:xfrm>
            <a:off x="2552700" y="4429125"/>
            <a:ext cx="678180" cy="184666"/>
          </a:xfrm>
          <a:prstGeom prst="rect">
            <a:avLst/>
          </a:prstGeom>
          <a:noFill/>
        </p:spPr>
        <p:txBody>
          <a:bodyPr wrap="square" rtlCol="0">
            <a:spAutoFit/>
          </a:bodyPr>
          <a:lstStyle/>
          <a:p>
            <a:pPr algn="ctr" fontAlgn="auto">
              <a:spcBef>
                <a:spcPts val="0"/>
              </a:spcBef>
              <a:spcAft>
                <a:spcPts val="0"/>
              </a:spcAft>
            </a:pPr>
            <a:r>
              <a:rPr lang="en-US" sz="600" smtClean="0">
                <a:solidFill>
                  <a:srgbClr val="000000"/>
                </a:solidFill>
                <a:latin typeface="Arial" pitchFamily="34" charset="0"/>
                <a:cs typeface="Arial" pitchFamily="34" charset="0"/>
              </a:rPr>
              <a:t>E</a:t>
            </a:r>
            <a:endParaRPr lang="en-US" sz="600" dirty="0">
              <a:solidFill>
                <a:srgbClr val="000000"/>
              </a:solidFill>
              <a:latin typeface="Arial" pitchFamily="34" charset="0"/>
              <a:cs typeface="Arial" pitchFamily="34" charset="0"/>
            </a:endParaRPr>
          </a:p>
        </p:txBody>
      </p:sp>
      <p:sp>
        <p:nvSpPr>
          <p:cNvPr id="66" name="TextBox 65"/>
          <p:cNvSpPr txBox="1"/>
          <p:nvPr/>
        </p:nvSpPr>
        <p:spPr>
          <a:xfrm>
            <a:off x="2857500" y="4181475"/>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ADEG</a:t>
            </a:r>
            <a:endParaRPr lang="en-US" sz="600" dirty="0">
              <a:solidFill>
                <a:srgbClr val="000000"/>
              </a:solidFill>
              <a:latin typeface="Arial" pitchFamily="34" charset="0"/>
              <a:cs typeface="Arial" pitchFamily="34" charset="0"/>
            </a:endParaRPr>
          </a:p>
        </p:txBody>
      </p:sp>
      <p:sp>
        <p:nvSpPr>
          <p:cNvPr id="67" name="TextBox 66"/>
          <p:cNvSpPr txBox="1"/>
          <p:nvPr/>
        </p:nvSpPr>
        <p:spPr>
          <a:xfrm>
            <a:off x="3171825" y="407670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ABCDEFGH</a:t>
            </a:r>
            <a:endParaRPr lang="en-US" sz="600" dirty="0">
              <a:solidFill>
                <a:srgbClr val="000000"/>
              </a:solidFill>
              <a:latin typeface="Arial" pitchFamily="34" charset="0"/>
              <a:cs typeface="Arial" pitchFamily="34" charset="0"/>
            </a:endParaRPr>
          </a:p>
        </p:txBody>
      </p:sp>
      <p:sp>
        <p:nvSpPr>
          <p:cNvPr id="68" name="TextBox 67"/>
          <p:cNvSpPr txBox="1"/>
          <p:nvPr/>
        </p:nvSpPr>
        <p:spPr>
          <a:xfrm>
            <a:off x="5248275" y="2714625"/>
            <a:ext cx="678180" cy="184666"/>
          </a:xfrm>
          <a:prstGeom prst="rect">
            <a:avLst/>
          </a:prstGeom>
          <a:noFill/>
        </p:spPr>
        <p:txBody>
          <a:bodyPr wrap="square" rtlCol="0">
            <a:spAutoFit/>
          </a:bodyPr>
          <a:lstStyle/>
          <a:p>
            <a:pPr algn="ctr" fontAlgn="auto">
              <a:spcBef>
                <a:spcPts val="0"/>
              </a:spcBef>
              <a:spcAft>
                <a:spcPts val="0"/>
              </a:spcAft>
            </a:pPr>
            <a:r>
              <a:rPr lang="en-US" sz="600" smtClean="0">
                <a:solidFill>
                  <a:srgbClr val="000000"/>
                </a:solidFill>
                <a:latin typeface="Arial" pitchFamily="34" charset="0"/>
                <a:cs typeface="Arial" pitchFamily="34" charset="0"/>
              </a:rPr>
              <a:t>E</a:t>
            </a:r>
            <a:endParaRPr lang="en-US" sz="600" dirty="0">
              <a:solidFill>
                <a:srgbClr val="000000"/>
              </a:solidFill>
              <a:latin typeface="Arial" pitchFamily="34" charset="0"/>
              <a:cs typeface="Arial" pitchFamily="34" charset="0"/>
            </a:endParaRPr>
          </a:p>
        </p:txBody>
      </p:sp>
      <p:sp>
        <p:nvSpPr>
          <p:cNvPr id="69" name="TextBox 68"/>
          <p:cNvSpPr txBox="1"/>
          <p:nvPr/>
        </p:nvSpPr>
        <p:spPr>
          <a:xfrm>
            <a:off x="5543550" y="2714625"/>
            <a:ext cx="678180" cy="184666"/>
          </a:xfrm>
          <a:prstGeom prst="rect">
            <a:avLst/>
          </a:prstGeom>
          <a:noFill/>
        </p:spPr>
        <p:txBody>
          <a:bodyPr wrap="square" rtlCol="0">
            <a:spAutoFit/>
          </a:bodyPr>
          <a:lstStyle/>
          <a:p>
            <a:pPr algn="ctr" fontAlgn="auto">
              <a:spcBef>
                <a:spcPts val="0"/>
              </a:spcBef>
              <a:spcAft>
                <a:spcPts val="0"/>
              </a:spcAft>
            </a:pPr>
            <a:r>
              <a:rPr lang="en-US" sz="600" smtClean="0">
                <a:solidFill>
                  <a:srgbClr val="000000"/>
                </a:solidFill>
                <a:latin typeface="Arial" pitchFamily="34" charset="0"/>
                <a:cs typeface="Arial" pitchFamily="34" charset="0"/>
              </a:rPr>
              <a:t>E</a:t>
            </a:r>
            <a:endParaRPr lang="en-US" sz="600" dirty="0">
              <a:solidFill>
                <a:srgbClr val="000000"/>
              </a:solidFill>
              <a:latin typeface="Arial" pitchFamily="34" charset="0"/>
              <a:cs typeface="Arial" pitchFamily="34" charset="0"/>
            </a:endParaRPr>
          </a:p>
        </p:txBody>
      </p:sp>
      <p:sp>
        <p:nvSpPr>
          <p:cNvPr id="70" name="TextBox 69"/>
          <p:cNvSpPr txBox="1"/>
          <p:nvPr/>
        </p:nvSpPr>
        <p:spPr>
          <a:xfrm>
            <a:off x="5857875" y="270510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DEFH</a:t>
            </a:r>
            <a:endParaRPr lang="en-US" sz="600" dirty="0">
              <a:solidFill>
                <a:srgbClr val="000000"/>
              </a:solidFill>
              <a:latin typeface="Arial" pitchFamily="34" charset="0"/>
              <a:cs typeface="Arial" pitchFamily="34" charset="0"/>
            </a:endParaRPr>
          </a:p>
        </p:txBody>
      </p:sp>
      <p:sp>
        <p:nvSpPr>
          <p:cNvPr id="71" name="TextBox 70"/>
          <p:cNvSpPr txBox="1"/>
          <p:nvPr/>
        </p:nvSpPr>
        <p:spPr>
          <a:xfrm>
            <a:off x="7067550" y="2676525"/>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ABDEFH</a:t>
            </a:r>
            <a:endParaRPr lang="en-US" sz="600" dirty="0">
              <a:solidFill>
                <a:srgbClr val="000000"/>
              </a:solidFill>
              <a:latin typeface="Arial" pitchFamily="34" charset="0"/>
              <a:cs typeface="Arial" pitchFamily="34" charset="0"/>
            </a:endParaRPr>
          </a:p>
        </p:txBody>
      </p:sp>
      <p:sp>
        <p:nvSpPr>
          <p:cNvPr id="72" name="TextBox 71"/>
          <p:cNvSpPr txBox="1"/>
          <p:nvPr/>
        </p:nvSpPr>
        <p:spPr>
          <a:xfrm>
            <a:off x="7667625" y="268605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DEFH</a:t>
            </a:r>
            <a:endParaRPr lang="en-US" sz="600" dirty="0">
              <a:solidFill>
                <a:srgbClr val="000000"/>
              </a:solidFill>
              <a:latin typeface="Arial" pitchFamily="34" charset="0"/>
              <a:cs typeface="Arial" pitchFamily="34" charset="0"/>
            </a:endParaRPr>
          </a:p>
        </p:txBody>
      </p:sp>
      <p:sp>
        <p:nvSpPr>
          <p:cNvPr id="73" name="TextBox 72"/>
          <p:cNvSpPr txBox="1"/>
          <p:nvPr/>
        </p:nvSpPr>
        <p:spPr>
          <a:xfrm>
            <a:off x="5562600" y="392430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ACEG</a:t>
            </a:r>
            <a:endParaRPr lang="en-US" sz="600" dirty="0">
              <a:solidFill>
                <a:srgbClr val="000000"/>
              </a:solidFill>
              <a:latin typeface="Arial" pitchFamily="34" charset="0"/>
              <a:cs typeface="Arial" pitchFamily="34" charset="0"/>
            </a:endParaRPr>
          </a:p>
        </p:txBody>
      </p:sp>
      <p:sp>
        <p:nvSpPr>
          <p:cNvPr id="74" name="TextBox 73"/>
          <p:cNvSpPr txBox="1"/>
          <p:nvPr/>
        </p:nvSpPr>
        <p:spPr>
          <a:xfrm>
            <a:off x="5857875" y="4019550"/>
            <a:ext cx="678180" cy="184666"/>
          </a:xfrm>
          <a:prstGeom prst="rect">
            <a:avLst/>
          </a:prstGeom>
          <a:noFill/>
        </p:spPr>
        <p:txBody>
          <a:bodyPr wrap="square" rtlCol="0">
            <a:spAutoFit/>
          </a:bodyPr>
          <a:lstStyle/>
          <a:p>
            <a:pPr algn="ctr" fontAlgn="auto">
              <a:spcBef>
                <a:spcPts val="0"/>
              </a:spcBef>
              <a:spcAft>
                <a:spcPts val="0"/>
              </a:spcAft>
            </a:pPr>
            <a:r>
              <a:rPr lang="en-US" sz="600" smtClean="0">
                <a:solidFill>
                  <a:srgbClr val="000000"/>
                </a:solidFill>
                <a:latin typeface="Arial" pitchFamily="34" charset="0"/>
                <a:cs typeface="Arial" pitchFamily="34" charset="0"/>
              </a:rPr>
              <a:t>AEG</a:t>
            </a:r>
            <a:endParaRPr lang="en-US" sz="600" dirty="0">
              <a:solidFill>
                <a:srgbClr val="000000"/>
              </a:solidFill>
              <a:latin typeface="Arial" pitchFamily="34" charset="0"/>
              <a:cs typeface="Arial" pitchFamily="34" charset="0"/>
            </a:endParaRPr>
          </a:p>
        </p:txBody>
      </p:sp>
      <p:sp>
        <p:nvSpPr>
          <p:cNvPr id="75" name="TextBox 74"/>
          <p:cNvSpPr txBox="1"/>
          <p:nvPr/>
        </p:nvSpPr>
        <p:spPr>
          <a:xfrm>
            <a:off x="6172200" y="3952875"/>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ACEG</a:t>
            </a:r>
            <a:endParaRPr lang="en-US" sz="600" dirty="0">
              <a:solidFill>
                <a:srgbClr val="000000"/>
              </a:solidFill>
              <a:latin typeface="Arial" pitchFamily="34" charset="0"/>
              <a:cs typeface="Arial" pitchFamily="34" charset="0"/>
            </a:endParaRPr>
          </a:p>
        </p:txBody>
      </p:sp>
      <p:sp>
        <p:nvSpPr>
          <p:cNvPr id="76" name="TextBox 75"/>
          <p:cNvSpPr txBox="1"/>
          <p:nvPr/>
        </p:nvSpPr>
        <p:spPr>
          <a:xfrm>
            <a:off x="6772275" y="3933825"/>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ACEG</a:t>
            </a:r>
            <a:endParaRPr lang="en-US" sz="600" dirty="0">
              <a:solidFill>
                <a:srgbClr val="000000"/>
              </a:solidFill>
              <a:latin typeface="Arial" pitchFamily="34" charset="0"/>
              <a:cs typeface="Arial" pitchFamily="34" charset="0"/>
            </a:endParaRPr>
          </a:p>
        </p:txBody>
      </p:sp>
      <p:sp>
        <p:nvSpPr>
          <p:cNvPr id="77" name="TextBox 76"/>
          <p:cNvSpPr txBox="1"/>
          <p:nvPr/>
        </p:nvSpPr>
        <p:spPr>
          <a:xfrm>
            <a:off x="7391400" y="392430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ACEG</a:t>
            </a:r>
            <a:endParaRPr lang="en-US" sz="600" dirty="0">
              <a:solidFill>
                <a:srgbClr val="000000"/>
              </a:solidFill>
              <a:latin typeface="Arial" pitchFamily="34" charset="0"/>
              <a:cs typeface="Arial" pitchFamily="34" charset="0"/>
            </a:endParaRPr>
          </a:p>
        </p:txBody>
      </p:sp>
      <p:sp>
        <p:nvSpPr>
          <p:cNvPr id="78" name="TextBox 77"/>
          <p:cNvSpPr txBox="1"/>
          <p:nvPr/>
        </p:nvSpPr>
        <p:spPr>
          <a:xfrm>
            <a:off x="7686675" y="3933825"/>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ACEG</a:t>
            </a:r>
            <a:endParaRPr lang="en-US" sz="600" dirty="0">
              <a:solidFill>
                <a:srgbClr val="000000"/>
              </a:solidFill>
              <a:latin typeface="Arial" pitchFamily="34" charset="0"/>
              <a:cs typeface="Arial" pitchFamily="34" charset="0"/>
            </a:endParaRPr>
          </a:p>
        </p:txBody>
      </p:sp>
    </p:spTree>
    <p:extLst>
      <p:ext uri="{BB962C8B-B14F-4D97-AF65-F5344CB8AC3E}">
        <p14:creationId xmlns:p14="http://schemas.microsoft.com/office/powerpoint/2010/main" val="3221127671"/>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solidFill>
                  <a:srgbClr val="FFFFFF"/>
                </a:solidFill>
              </a:rPr>
              <a:t> - </a:t>
            </a:r>
            <a:fld id="{8FAC1CE3-0013-4A1C-AA61-A816E609AAE0}" type="slidenum">
              <a:rPr lang="en-US" smtClean="0">
                <a:solidFill>
                  <a:srgbClr val="FFFFFF"/>
                </a:solidFill>
              </a:rPr>
              <a:pPr/>
              <a:t>38</a:t>
            </a:fld>
            <a:r>
              <a:rPr lang="en-US" smtClean="0">
                <a:solidFill>
                  <a:srgbClr val="FFFFFF"/>
                </a:solidFill>
              </a:rPr>
              <a:t> -</a:t>
            </a:r>
            <a:endParaRPr lang="en-US">
              <a:solidFill>
                <a:srgbClr val="FFFFFF"/>
              </a:solidFill>
            </a:endParaRPr>
          </a:p>
        </p:txBody>
      </p:sp>
      <p:grpSp>
        <p:nvGrpSpPr>
          <p:cNvPr id="14" name="Group 13"/>
          <p:cNvGrpSpPr/>
          <p:nvPr/>
        </p:nvGrpSpPr>
        <p:grpSpPr>
          <a:xfrm>
            <a:off x="536697" y="1639984"/>
            <a:ext cx="3371459" cy="1735277"/>
            <a:chOff x="147098" y="1011855"/>
            <a:chExt cx="3371459" cy="1735277"/>
          </a:xfrm>
        </p:grpSpPr>
        <p:graphicFrame>
          <p:nvGraphicFramePr>
            <p:cNvPr id="6" name="Chart 5"/>
            <p:cNvGraphicFramePr/>
            <p:nvPr>
              <p:extLst>
                <p:ext uri="{D42A27DB-BD31-4B8C-83A1-F6EECF244321}">
                  <p14:modId xmlns:p14="http://schemas.microsoft.com/office/powerpoint/2010/main" val="3746965580"/>
                </p:ext>
              </p:extLst>
            </p:nvPr>
          </p:nvGraphicFramePr>
          <p:xfrm>
            <a:off x="147098" y="1011855"/>
            <a:ext cx="3371459" cy="1735277"/>
          </p:xfrm>
          <a:graphic>
            <a:graphicData uri="http://schemas.openxmlformats.org/drawingml/2006/chart">
              <c:chart xmlns:c="http://schemas.openxmlformats.org/drawingml/2006/chart" xmlns:r="http://schemas.openxmlformats.org/officeDocument/2006/relationships" r:id="rId2"/>
            </a:graphicData>
          </a:graphic>
        </p:graphicFrame>
        <p:sp>
          <p:nvSpPr>
            <p:cNvPr id="7" name="TextBox 6"/>
            <p:cNvSpPr txBox="1"/>
            <p:nvPr/>
          </p:nvSpPr>
          <p:spPr>
            <a:xfrm>
              <a:off x="705174" y="1214726"/>
              <a:ext cx="2443555" cy="498598"/>
            </a:xfrm>
            <a:prstGeom prst="rect">
              <a:avLst/>
            </a:prstGeom>
            <a:noFill/>
          </p:spPr>
          <p:txBody>
            <a:bodyPr wrap="square" rtlCol="0" anchor="b">
              <a:spAutoFit/>
            </a:bodyPr>
            <a:lstStyle/>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a:p>
              <a:pPr algn="ctr">
                <a:lnSpc>
                  <a:spcPct val="80000"/>
                </a:lnSpc>
              </a:pPr>
              <a:r>
                <a:rPr lang="en-CA" sz="1100" b="1" dirty="0">
                  <a:solidFill>
                    <a:srgbClr val="0D204A">
                      <a:lumMod val="90000"/>
                      <a:lumOff val="10000"/>
                    </a:srgbClr>
                  </a:solidFill>
                  <a:latin typeface="Arial" panose="020B0604020202020204" pitchFamily="34" charset="0"/>
                  <a:cs typeface="Arial" panose="020B0604020202020204" pitchFamily="34" charset="0"/>
                </a:rPr>
                <a:t>PREGNANCY / RECENT BIRTH</a:t>
              </a:r>
            </a:p>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p:txBody>
        </p:sp>
      </p:grpSp>
      <p:grpSp>
        <p:nvGrpSpPr>
          <p:cNvPr id="15" name="Group 14"/>
          <p:cNvGrpSpPr/>
          <p:nvPr/>
        </p:nvGrpSpPr>
        <p:grpSpPr>
          <a:xfrm>
            <a:off x="401530" y="2737848"/>
            <a:ext cx="3291835" cy="361638"/>
            <a:chOff x="11931" y="1518141"/>
            <a:chExt cx="3291835" cy="361638"/>
          </a:xfrm>
        </p:grpSpPr>
        <p:cxnSp>
          <p:nvCxnSpPr>
            <p:cNvPr id="9" name="Straight Connector 8"/>
            <p:cNvCxnSpPr/>
            <p:nvPr/>
          </p:nvCxnSpPr>
          <p:spPr bwMode="auto">
            <a:xfrm>
              <a:off x="469126" y="1757239"/>
              <a:ext cx="2834640" cy="0"/>
            </a:xfrm>
            <a:prstGeom prst="line">
              <a:avLst/>
            </a:prstGeom>
            <a:solidFill>
              <a:schemeClr val="accent1"/>
            </a:solidFill>
            <a:ln w="9525" cap="flat" cmpd="sng" algn="ctr">
              <a:solidFill>
                <a:srgbClr val="FF0000"/>
              </a:solidFill>
              <a:prstDash val="sysDot"/>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1" name="TextBox 10"/>
            <p:cNvSpPr txBox="1"/>
            <p:nvPr/>
          </p:nvSpPr>
          <p:spPr>
            <a:xfrm>
              <a:off x="132366" y="1625863"/>
              <a:ext cx="471934" cy="253916"/>
            </a:xfrm>
            <a:prstGeom prst="rect">
              <a:avLst/>
            </a:prstGeom>
            <a:noFill/>
          </p:spPr>
          <p:txBody>
            <a:bodyPr wrap="square" rtlCol="0">
              <a:spAutoFit/>
            </a:bodyPr>
            <a:lstStyle/>
            <a:p>
              <a:pPr algn="ctr" fontAlgn="auto">
                <a:spcBef>
                  <a:spcPts val="0"/>
                </a:spcBef>
                <a:spcAft>
                  <a:spcPts val="0"/>
                </a:spcAft>
              </a:pPr>
              <a:r>
                <a:rPr lang="en-CA" sz="1050" b="1" dirty="0" smtClean="0">
                  <a:solidFill>
                    <a:srgbClr val="C00000"/>
                  </a:solidFill>
                  <a:latin typeface="Arial" panose="020B0604020202020204" pitchFamily="34" charset="0"/>
                  <a:cs typeface="Arial" panose="020B0604020202020204" pitchFamily="34" charset="0"/>
                </a:rPr>
                <a:t>23%</a:t>
              </a:r>
              <a:endParaRPr lang="en-CA" sz="1050" b="1" dirty="0">
                <a:solidFill>
                  <a:srgbClr val="C00000"/>
                </a:solidFill>
                <a:latin typeface="Arial" panose="020B0604020202020204" pitchFamily="34" charset="0"/>
                <a:cs typeface="Arial" panose="020B0604020202020204" pitchFamily="34" charset="0"/>
              </a:endParaRPr>
            </a:p>
          </p:txBody>
        </p:sp>
        <p:sp>
          <p:nvSpPr>
            <p:cNvPr id="13" name="TextBox 12"/>
            <p:cNvSpPr txBox="1"/>
            <p:nvPr/>
          </p:nvSpPr>
          <p:spPr>
            <a:xfrm>
              <a:off x="11931" y="1518141"/>
              <a:ext cx="693244" cy="215444"/>
            </a:xfrm>
            <a:prstGeom prst="rect">
              <a:avLst/>
            </a:prstGeom>
            <a:noFill/>
          </p:spPr>
          <p:txBody>
            <a:bodyPr wrap="square" rtlCol="0">
              <a:spAutoFit/>
            </a:bodyPr>
            <a:lstStyle/>
            <a:p>
              <a:pPr algn="ctr" fontAlgn="auto">
                <a:spcBef>
                  <a:spcPts val="0"/>
                </a:spcBef>
                <a:spcAft>
                  <a:spcPts val="0"/>
                </a:spcAft>
              </a:pPr>
              <a:r>
                <a:rPr lang="en-CA" sz="800" b="1" dirty="0">
                  <a:solidFill>
                    <a:srgbClr val="C00000"/>
                  </a:solidFill>
                  <a:latin typeface="Arial" panose="020B0604020202020204" pitchFamily="34" charset="0"/>
                  <a:cs typeface="Arial" panose="020B0604020202020204" pitchFamily="34" charset="0"/>
                </a:rPr>
                <a:t>MEAN</a:t>
              </a:r>
            </a:p>
          </p:txBody>
        </p:sp>
      </p:grpSp>
      <p:grpSp>
        <p:nvGrpSpPr>
          <p:cNvPr id="16" name="Group 15"/>
          <p:cNvGrpSpPr/>
          <p:nvPr/>
        </p:nvGrpSpPr>
        <p:grpSpPr>
          <a:xfrm>
            <a:off x="538028" y="3336209"/>
            <a:ext cx="3371459" cy="1735277"/>
            <a:chOff x="147098" y="1011855"/>
            <a:chExt cx="3371459" cy="1735277"/>
          </a:xfrm>
        </p:grpSpPr>
        <p:graphicFrame>
          <p:nvGraphicFramePr>
            <p:cNvPr id="17" name="Chart 16"/>
            <p:cNvGraphicFramePr/>
            <p:nvPr>
              <p:extLst>
                <p:ext uri="{D42A27DB-BD31-4B8C-83A1-F6EECF244321}">
                  <p14:modId xmlns:p14="http://schemas.microsoft.com/office/powerpoint/2010/main" val="1262333508"/>
                </p:ext>
              </p:extLst>
            </p:nvPr>
          </p:nvGraphicFramePr>
          <p:xfrm>
            <a:off x="147098" y="1011855"/>
            <a:ext cx="3371459" cy="1735277"/>
          </p:xfrm>
          <a:graphic>
            <a:graphicData uri="http://schemas.openxmlformats.org/drawingml/2006/chart">
              <c:chart xmlns:c="http://schemas.openxmlformats.org/drawingml/2006/chart" xmlns:r="http://schemas.openxmlformats.org/officeDocument/2006/relationships" r:id="rId3"/>
            </a:graphicData>
          </a:graphic>
        </p:graphicFrame>
        <p:sp>
          <p:nvSpPr>
            <p:cNvPr id="18" name="TextBox 17"/>
            <p:cNvSpPr txBox="1"/>
            <p:nvPr/>
          </p:nvSpPr>
          <p:spPr>
            <a:xfrm>
              <a:off x="613582" y="1230628"/>
              <a:ext cx="2533817" cy="498598"/>
            </a:xfrm>
            <a:prstGeom prst="rect">
              <a:avLst/>
            </a:prstGeom>
            <a:noFill/>
          </p:spPr>
          <p:txBody>
            <a:bodyPr wrap="square" rtlCol="0">
              <a:spAutoFit/>
            </a:bodyPr>
            <a:lstStyle/>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a:p>
              <a:pPr algn="ctr">
                <a:lnSpc>
                  <a:spcPct val="80000"/>
                </a:lnSpc>
              </a:pPr>
              <a:r>
                <a:rPr lang="en-CA" sz="1100" b="1" dirty="0">
                  <a:solidFill>
                    <a:srgbClr val="0D204A">
                      <a:lumMod val="90000"/>
                      <a:lumOff val="10000"/>
                    </a:srgbClr>
                  </a:solidFill>
                  <a:latin typeface="Arial" panose="020B0604020202020204" pitchFamily="34" charset="0"/>
                  <a:cs typeface="Arial" panose="020B0604020202020204" pitchFamily="34" charset="0"/>
                </a:rPr>
                <a:t>USING ESTROGEN-BASED MEDS</a:t>
              </a:r>
            </a:p>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p:txBody>
        </p:sp>
      </p:grpSp>
      <p:grpSp>
        <p:nvGrpSpPr>
          <p:cNvPr id="19" name="Group 18"/>
          <p:cNvGrpSpPr/>
          <p:nvPr/>
        </p:nvGrpSpPr>
        <p:grpSpPr>
          <a:xfrm>
            <a:off x="402861" y="4426605"/>
            <a:ext cx="3291835" cy="361638"/>
            <a:chOff x="11931" y="1518141"/>
            <a:chExt cx="3291835" cy="361638"/>
          </a:xfrm>
        </p:grpSpPr>
        <p:cxnSp>
          <p:nvCxnSpPr>
            <p:cNvPr id="20" name="Straight Connector 19"/>
            <p:cNvCxnSpPr/>
            <p:nvPr/>
          </p:nvCxnSpPr>
          <p:spPr bwMode="auto">
            <a:xfrm>
              <a:off x="469126" y="1757239"/>
              <a:ext cx="2834640" cy="0"/>
            </a:xfrm>
            <a:prstGeom prst="line">
              <a:avLst/>
            </a:prstGeom>
            <a:solidFill>
              <a:schemeClr val="accent1"/>
            </a:solidFill>
            <a:ln w="9525" cap="flat" cmpd="sng" algn="ctr">
              <a:solidFill>
                <a:srgbClr val="FF0000"/>
              </a:solidFill>
              <a:prstDash val="sysDot"/>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1" name="TextBox 20"/>
            <p:cNvSpPr txBox="1"/>
            <p:nvPr/>
          </p:nvSpPr>
          <p:spPr>
            <a:xfrm>
              <a:off x="132366" y="1625863"/>
              <a:ext cx="471934" cy="253916"/>
            </a:xfrm>
            <a:prstGeom prst="rect">
              <a:avLst/>
            </a:prstGeom>
            <a:noFill/>
          </p:spPr>
          <p:txBody>
            <a:bodyPr wrap="square" rtlCol="0">
              <a:spAutoFit/>
            </a:bodyPr>
            <a:lstStyle/>
            <a:p>
              <a:pPr algn="ctr" fontAlgn="auto">
                <a:spcBef>
                  <a:spcPts val="0"/>
                </a:spcBef>
                <a:spcAft>
                  <a:spcPts val="0"/>
                </a:spcAft>
              </a:pPr>
              <a:r>
                <a:rPr lang="en-CA" sz="1050" b="1" dirty="0" smtClean="0">
                  <a:solidFill>
                    <a:srgbClr val="C00000"/>
                  </a:solidFill>
                  <a:latin typeface="Arial" panose="020B0604020202020204" pitchFamily="34" charset="0"/>
                  <a:cs typeface="Arial" panose="020B0604020202020204" pitchFamily="34" charset="0"/>
                </a:rPr>
                <a:t>24%</a:t>
              </a:r>
              <a:endParaRPr lang="en-CA" sz="1050" b="1" dirty="0">
                <a:solidFill>
                  <a:srgbClr val="C00000"/>
                </a:solidFill>
                <a:latin typeface="Arial" panose="020B0604020202020204" pitchFamily="34" charset="0"/>
                <a:cs typeface="Arial" panose="020B0604020202020204" pitchFamily="34" charset="0"/>
              </a:endParaRPr>
            </a:p>
          </p:txBody>
        </p:sp>
        <p:sp>
          <p:nvSpPr>
            <p:cNvPr id="22" name="TextBox 21"/>
            <p:cNvSpPr txBox="1"/>
            <p:nvPr/>
          </p:nvSpPr>
          <p:spPr>
            <a:xfrm>
              <a:off x="11931" y="1518141"/>
              <a:ext cx="693244" cy="215444"/>
            </a:xfrm>
            <a:prstGeom prst="rect">
              <a:avLst/>
            </a:prstGeom>
            <a:noFill/>
          </p:spPr>
          <p:txBody>
            <a:bodyPr wrap="square" rtlCol="0">
              <a:spAutoFit/>
            </a:bodyPr>
            <a:lstStyle/>
            <a:p>
              <a:pPr algn="ctr" fontAlgn="auto">
                <a:spcBef>
                  <a:spcPts val="0"/>
                </a:spcBef>
                <a:spcAft>
                  <a:spcPts val="0"/>
                </a:spcAft>
              </a:pPr>
              <a:r>
                <a:rPr lang="en-CA" sz="800" b="1" dirty="0">
                  <a:solidFill>
                    <a:srgbClr val="C00000"/>
                  </a:solidFill>
                  <a:latin typeface="Arial" panose="020B0604020202020204" pitchFamily="34" charset="0"/>
                  <a:cs typeface="Arial" panose="020B0604020202020204" pitchFamily="34" charset="0"/>
                </a:rPr>
                <a:t>MEAN</a:t>
              </a:r>
            </a:p>
          </p:txBody>
        </p:sp>
      </p:grpSp>
      <p:grpSp>
        <p:nvGrpSpPr>
          <p:cNvPr id="23" name="Group 22"/>
          <p:cNvGrpSpPr/>
          <p:nvPr/>
        </p:nvGrpSpPr>
        <p:grpSpPr>
          <a:xfrm>
            <a:off x="5056697" y="1609118"/>
            <a:ext cx="3371459" cy="1735277"/>
            <a:chOff x="147098" y="1011855"/>
            <a:chExt cx="3371459" cy="1735277"/>
          </a:xfrm>
        </p:grpSpPr>
        <p:graphicFrame>
          <p:nvGraphicFramePr>
            <p:cNvPr id="24" name="Chart 23"/>
            <p:cNvGraphicFramePr/>
            <p:nvPr>
              <p:extLst>
                <p:ext uri="{D42A27DB-BD31-4B8C-83A1-F6EECF244321}">
                  <p14:modId xmlns:p14="http://schemas.microsoft.com/office/powerpoint/2010/main" val="2006890112"/>
                </p:ext>
              </p:extLst>
            </p:nvPr>
          </p:nvGraphicFramePr>
          <p:xfrm>
            <a:off x="147098" y="1011855"/>
            <a:ext cx="3371459" cy="1735277"/>
          </p:xfrm>
          <a:graphic>
            <a:graphicData uri="http://schemas.openxmlformats.org/drawingml/2006/chart">
              <c:chart xmlns:c="http://schemas.openxmlformats.org/drawingml/2006/chart" xmlns:r="http://schemas.openxmlformats.org/officeDocument/2006/relationships" r:id="rId4"/>
            </a:graphicData>
          </a:graphic>
        </p:graphicFrame>
        <p:sp>
          <p:nvSpPr>
            <p:cNvPr id="25" name="TextBox 24"/>
            <p:cNvSpPr txBox="1"/>
            <p:nvPr/>
          </p:nvSpPr>
          <p:spPr>
            <a:xfrm>
              <a:off x="469126" y="1230628"/>
              <a:ext cx="2824027" cy="498598"/>
            </a:xfrm>
            <a:prstGeom prst="rect">
              <a:avLst/>
            </a:prstGeom>
            <a:noFill/>
          </p:spPr>
          <p:txBody>
            <a:bodyPr wrap="square" rtlCol="0">
              <a:spAutoFit/>
            </a:bodyPr>
            <a:lstStyle/>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a:p>
              <a:pPr algn="ctr">
                <a:lnSpc>
                  <a:spcPct val="80000"/>
                </a:lnSpc>
              </a:pPr>
              <a:r>
                <a:rPr lang="en-CA" sz="1100" b="1" dirty="0">
                  <a:solidFill>
                    <a:srgbClr val="0D204A">
                      <a:lumMod val="90000"/>
                      <a:lumOff val="10000"/>
                    </a:srgbClr>
                  </a:solidFill>
                  <a:latin typeface="Arial" panose="020B0604020202020204" pitchFamily="34" charset="0"/>
                  <a:cs typeface="Arial" panose="020B0604020202020204" pitchFamily="34" charset="0"/>
                </a:rPr>
                <a:t>FAMILY HISTORY OF BLOOD CLOTS</a:t>
              </a:r>
            </a:p>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p:txBody>
        </p:sp>
      </p:grpSp>
      <p:grpSp>
        <p:nvGrpSpPr>
          <p:cNvPr id="26" name="Group 25"/>
          <p:cNvGrpSpPr/>
          <p:nvPr/>
        </p:nvGrpSpPr>
        <p:grpSpPr>
          <a:xfrm>
            <a:off x="4921530" y="2445405"/>
            <a:ext cx="3291835" cy="361638"/>
            <a:chOff x="11931" y="1518141"/>
            <a:chExt cx="3291835" cy="361638"/>
          </a:xfrm>
        </p:grpSpPr>
        <p:cxnSp>
          <p:nvCxnSpPr>
            <p:cNvPr id="27" name="Straight Connector 26"/>
            <p:cNvCxnSpPr/>
            <p:nvPr/>
          </p:nvCxnSpPr>
          <p:spPr bwMode="auto">
            <a:xfrm>
              <a:off x="469126" y="1757239"/>
              <a:ext cx="2834640" cy="0"/>
            </a:xfrm>
            <a:prstGeom prst="line">
              <a:avLst/>
            </a:prstGeom>
            <a:solidFill>
              <a:schemeClr val="accent1"/>
            </a:solidFill>
            <a:ln w="9525" cap="flat" cmpd="sng" algn="ctr">
              <a:solidFill>
                <a:srgbClr val="FF0000"/>
              </a:solidFill>
              <a:prstDash val="sysDot"/>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8" name="TextBox 27"/>
            <p:cNvSpPr txBox="1"/>
            <p:nvPr/>
          </p:nvSpPr>
          <p:spPr>
            <a:xfrm>
              <a:off x="132366" y="1625863"/>
              <a:ext cx="471934" cy="253916"/>
            </a:xfrm>
            <a:prstGeom prst="rect">
              <a:avLst/>
            </a:prstGeom>
            <a:noFill/>
          </p:spPr>
          <p:txBody>
            <a:bodyPr wrap="square" rtlCol="0">
              <a:spAutoFit/>
            </a:bodyPr>
            <a:lstStyle/>
            <a:p>
              <a:pPr algn="ctr" fontAlgn="auto">
                <a:spcBef>
                  <a:spcPts val="0"/>
                </a:spcBef>
                <a:spcAft>
                  <a:spcPts val="0"/>
                </a:spcAft>
              </a:pPr>
              <a:r>
                <a:rPr lang="en-CA" sz="1050" b="1" dirty="0" smtClean="0">
                  <a:solidFill>
                    <a:srgbClr val="C00000"/>
                  </a:solidFill>
                  <a:latin typeface="Arial" panose="020B0604020202020204" pitchFamily="34" charset="0"/>
                  <a:cs typeface="Arial" panose="020B0604020202020204" pitchFamily="34" charset="0"/>
                </a:rPr>
                <a:t>53%</a:t>
              </a:r>
              <a:endParaRPr lang="en-CA" sz="1050" b="1" dirty="0">
                <a:solidFill>
                  <a:srgbClr val="C00000"/>
                </a:solidFill>
                <a:latin typeface="Arial" panose="020B0604020202020204" pitchFamily="34" charset="0"/>
                <a:cs typeface="Arial" panose="020B0604020202020204" pitchFamily="34" charset="0"/>
              </a:endParaRPr>
            </a:p>
          </p:txBody>
        </p:sp>
        <p:sp>
          <p:nvSpPr>
            <p:cNvPr id="29" name="TextBox 28"/>
            <p:cNvSpPr txBox="1"/>
            <p:nvPr/>
          </p:nvSpPr>
          <p:spPr>
            <a:xfrm>
              <a:off x="11931" y="1518141"/>
              <a:ext cx="693244" cy="215444"/>
            </a:xfrm>
            <a:prstGeom prst="rect">
              <a:avLst/>
            </a:prstGeom>
            <a:noFill/>
          </p:spPr>
          <p:txBody>
            <a:bodyPr wrap="square" rtlCol="0">
              <a:spAutoFit/>
            </a:bodyPr>
            <a:lstStyle/>
            <a:p>
              <a:pPr algn="ctr" fontAlgn="auto">
                <a:spcBef>
                  <a:spcPts val="0"/>
                </a:spcBef>
                <a:spcAft>
                  <a:spcPts val="0"/>
                </a:spcAft>
              </a:pPr>
              <a:r>
                <a:rPr lang="en-CA" sz="800" b="1" dirty="0">
                  <a:solidFill>
                    <a:srgbClr val="C00000"/>
                  </a:solidFill>
                  <a:latin typeface="Arial" panose="020B0604020202020204" pitchFamily="34" charset="0"/>
                  <a:cs typeface="Arial" panose="020B0604020202020204" pitchFamily="34" charset="0"/>
                </a:rPr>
                <a:t>MEAN</a:t>
              </a:r>
            </a:p>
          </p:txBody>
        </p:sp>
      </p:grpSp>
      <p:grpSp>
        <p:nvGrpSpPr>
          <p:cNvPr id="40" name="Group 39"/>
          <p:cNvGrpSpPr/>
          <p:nvPr/>
        </p:nvGrpSpPr>
        <p:grpSpPr>
          <a:xfrm>
            <a:off x="5071429" y="3312356"/>
            <a:ext cx="3371459" cy="1735277"/>
            <a:chOff x="147098" y="1011855"/>
            <a:chExt cx="3371459" cy="1735277"/>
          </a:xfrm>
        </p:grpSpPr>
        <p:graphicFrame>
          <p:nvGraphicFramePr>
            <p:cNvPr id="41" name="Chart 40"/>
            <p:cNvGraphicFramePr/>
            <p:nvPr>
              <p:extLst>
                <p:ext uri="{D42A27DB-BD31-4B8C-83A1-F6EECF244321}">
                  <p14:modId xmlns:p14="http://schemas.microsoft.com/office/powerpoint/2010/main" val="533587196"/>
                </p:ext>
              </p:extLst>
            </p:nvPr>
          </p:nvGraphicFramePr>
          <p:xfrm>
            <a:off x="147098" y="1011855"/>
            <a:ext cx="3371459" cy="1735277"/>
          </p:xfrm>
          <a:graphic>
            <a:graphicData uri="http://schemas.openxmlformats.org/drawingml/2006/chart">
              <c:chart xmlns:c="http://schemas.openxmlformats.org/drawingml/2006/chart" xmlns:r="http://schemas.openxmlformats.org/officeDocument/2006/relationships" r:id="rId5"/>
            </a:graphicData>
          </a:graphic>
        </p:graphicFrame>
        <p:sp>
          <p:nvSpPr>
            <p:cNvPr id="42" name="TextBox 41"/>
            <p:cNvSpPr txBox="1"/>
            <p:nvPr/>
          </p:nvSpPr>
          <p:spPr>
            <a:xfrm>
              <a:off x="546166" y="1214726"/>
              <a:ext cx="2756269" cy="498598"/>
            </a:xfrm>
            <a:prstGeom prst="rect">
              <a:avLst/>
            </a:prstGeom>
            <a:noFill/>
          </p:spPr>
          <p:txBody>
            <a:bodyPr wrap="square" rtlCol="0" anchor="b">
              <a:spAutoFit/>
            </a:bodyPr>
            <a:lstStyle/>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a:p>
              <a:pPr algn="ctr">
                <a:lnSpc>
                  <a:spcPct val="80000"/>
                </a:lnSpc>
              </a:pPr>
              <a:r>
                <a:rPr lang="en-CA" sz="1100" b="1" dirty="0">
                  <a:solidFill>
                    <a:srgbClr val="0D204A">
                      <a:lumMod val="90000"/>
                      <a:lumOff val="10000"/>
                    </a:srgbClr>
                  </a:solidFill>
                  <a:latin typeface="Arial" panose="020B0604020202020204" pitchFamily="34" charset="0"/>
                  <a:cs typeface="Arial" panose="020B0604020202020204" pitchFamily="34" charset="0"/>
                </a:rPr>
                <a:t>OLDER AGE (65+)</a:t>
              </a:r>
            </a:p>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p:txBody>
        </p:sp>
      </p:grpSp>
      <p:grpSp>
        <p:nvGrpSpPr>
          <p:cNvPr id="43" name="Group 42"/>
          <p:cNvGrpSpPr/>
          <p:nvPr/>
        </p:nvGrpSpPr>
        <p:grpSpPr>
          <a:xfrm>
            <a:off x="4936262" y="4198005"/>
            <a:ext cx="3291835" cy="361638"/>
            <a:chOff x="11931" y="1518141"/>
            <a:chExt cx="3291835" cy="361638"/>
          </a:xfrm>
        </p:grpSpPr>
        <p:cxnSp>
          <p:nvCxnSpPr>
            <p:cNvPr id="44" name="Straight Connector 43"/>
            <p:cNvCxnSpPr/>
            <p:nvPr/>
          </p:nvCxnSpPr>
          <p:spPr bwMode="auto">
            <a:xfrm>
              <a:off x="469126" y="1757239"/>
              <a:ext cx="2834640" cy="0"/>
            </a:xfrm>
            <a:prstGeom prst="line">
              <a:avLst/>
            </a:prstGeom>
            <a:solidFill>
              <a:schemeClr val="accent1"/>
            </a:solidFill>
            <a:ln w="9525" cap="flat" cmpd="sng" algn="ctr">
              <a:solidFill>
                <a:srgbClr val="FF0000"/>
              </a:solidFill>
              <a:prstDash val="sysDot"/>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5" name="TextBox 44"/>
            <p:cNvSpPr txBox="1"/>
            <p:nvPr/>
          </p:nvSpPr>
          <p:spPr>
            <a:xfrm>
              <a:off x="132366" y="1625863"/>
              <a:ext cx="471934" cy="253916"/>
            </a:xfrm>
            <a:prstGeom prst="rect">
              <a:avLst/>
            </a:prstGeom>
            <a:noFill/>
          </p:spPr>
          <p:txBody>
            <a:bodyPr wrap="square" rtlCol="0">
              <a:spAutoFit/>
            </a:bodyPr>
            <a:lstStyle/>
            <a:p>
              <a:pPr algn="ctr" fontAlgn="auto">
                <a:spcBef>
                  <a:spcPts val="0"/>
                </a:spcBef>
                <a:spcAft>
                  <a:spcPts val="0"/>
                </a:spcAft>
              </a:pPr>
              <a:r>
                <a:rPr lang="en-CA" sz="1050" b="1" dirty="0" smtClean="0">
                  <a:solidFill>
                    <a:srgbClr val="C00000"/>
                  </a:solidFill>
                  <a:latin typeface="Arial" panose="020B0604020202020204" pitchFamily="34" charset="0"/>
                  <a:cs typeface="Arial" panose="020B0604020202020204" pitchFamily="34" charset="0"/>
                </a:rPr>
                <a:t>47%</a:t>
              </a:r>
              <a:endParaRPr lang="en-CA" sz="1050" b="1" dirty="0">
                <a:solidFill>
                  <a:srgbClr val="C00000"/>
                </a:solidFill>
                <a:latin typeface="Arial" panose="020B0604020202020204" pitchFamily="34" charset="0"/>
                <a:cs typeface="Arial" panose="020B0604020202020204" pitchFamily="34" charset="0"/>
              </a:endParaRPr>
            </a:p>
          </p:txBody>
        </p:sp>
        <p:sp>
          <p:nvSpPr>
            <p:cNvPr id="46" name="TextBox 45"/>
            <p:cNvSpPr txBox="1"/>
            <p:nvPr/>
          </p:nvSpPr>
          <p:spPr>
            <a:xfrm>
              <a:off x="11931" y="1518141"/>
              <a:ext cx="693244" cy="215444"/>
            </a:xfrm>
            <a:prstGeom prst="rect">
              <a:avLst/>
            </a:prstGeom>
            <a:noFill/>
          </p:spPr>
          <p:txBody>
            <a:bodyPr wrap="square" rtlCol="0">
              <a:spAutoFit/>
            </a:bodyPr>
            <a:lstStyle/>
            <a:p>
              <a:pPr algn="ctr" fontAlgn="auto">
                <a:spcBef>
                  <a:spcPts val="0"/>
                </a:spcBef>
                <a:spcAft>
                  <a:spcPts val="0"/>
                </a:spcAft>
              </a:pPr>
              <a:r>
                <a:rPr lang="en-CA" sz="800" b="1" dirty="0">
                  <a:solidFill>
                    <a:srgbClr val="C00000"/>
                  </a:solidFill>
                  <a:latin typeface="Arial" panose="020B0604020202020204" pitchFamily="34" charset="0"/>
                  <a:cs typeface="Arial" panose="020B0604020202020204" pitchFamily="34" charset="0"/>
                </a:rPr>
                <a:t>MEAN</a:t>
              </a:r>
            </a:p>
          </p:txBody>
        </p:sp>
      </p:grpSp>
      <p:sp>
        <p:nvSpPr>
          <p:cNvPr id="55" name="TextBox 54"/>
          <p:cNvSpPr txBox="1"/>
          <p:nvPr/>
        </p:nvSpPr>
        <p:spPr>
          <a:xfrm>
            <a:off x="2735249" y="1401731"/>
            <a:ext cx="3379303" cy="535531"/>
          </a:xfrm>
          <a:prstGeom prst="rect">
            <a:avLst/>
          </a:prstGeom>
          <a:noFill/>
        </p:spPr>
        <p:txBody>
          <a:bodyPr wrap="square" rtlCol="0" anchor="b">
            <a:spAutoFit/>
          </a:bodyPr>
          <a:lstStyle/>
          <a:p>
            <a:pPr>
              <a:lnSpc>
                <a:spcPct val="80000"/>
              </a:lnSpc>
            </a:pPr>
            <a:endParaRPr lang="en-CA" sz="1200" b="1" dirty="0">
              <a:solidFill>
                <a:srgbClr val="FFFFFF">
                  <a:lumMod val="50000"/>
                </a:srgbClr>
              </a:solidFill>
              <a:latin typeface="Arial" panose="020B0604020202020204" pitchFamily="34" charset="0"/>
              <a:cs typeface="Arial" panose="020B0604020202020204" pitchFamily="34" charset="0"/>
            </a:endParaRPr>
          </a:p>
          <a:p>
            <a:pPr algn="ctr">
              <a:lnSpc>
                <a:spcPct val="80000"/>
              </a:lnSpc>
            </a:pPr>
            <a:r>
              <a:rPr lang="en-CA" sz="1200" b="1" dirty="0">
                <a:solidFill>
                  <a:srgbClr val="0D204A">
                    <a:lumMod val="90000"/>
                    <a:lumOff val="10000"/>
                  </a:srgbClr>
                </a:solidFill>
                <a:latin typeface="Arial" panose="020B0604020202020204" pitchFamily="34" charset="0"/>
                <a:cs typeface="Arial" panose="020B0604020202020204" pitchFamily="34" charset="0"/>
              </a:rPr>
              <a:t>ACTUAL BLOOD CLOT RISK FACTORS</a:t>
            </a:r>
          </a:p>
          <a:p>
            <a:pPr>
              <a:lnSpc>
                <a:spcPct val="80000"/>
              </a:lnSpc>
            </a:pPr>
            <a:endParaRPr lang="en-CA" sz="1200" b="1" dirty="0">
              <a:solidFill>
                <a:srgbClr val="FFFFFF">
                  <a:lumMod val="50000"/>
                </a:srgbClr>
              </a:solidFill>
              <a:latin typeface="Arial" panose="020B0604020202020204" pitchFamily="34" charset="0"/>
              <a:cs typeface="Arial" panose="020B0604020202020204" pitchFamily="34" charset="0"/>
            </a:endParaRPr>
          </a:p>
        </p:txBody>
      </p:sp>
      <p:sp>
        <p:nvSpPr>
          <p:cNvPr id="36" name="TextBox 35"/>
          <p:cNvSpPr txBox="1"/>
          <p:nvPr/>
        </p:nvSpPr>
        <p:spPr>
          <a:xfrm>
            <a:off x="1657047" y="690765"/>
            <a:ext cx="6008018" cy="338554"/>
          </a:xfrm>
          <a:prstGeom prst="rect">
            <a:avLst/>
          </a:prstGeom>
          <a:noFill/>
        </p:spPr>
        <p:txBody>
          <a:bodyPr wrap="square" rtlCol="0">
            <a:spAutoFit/>
          </a:bodyPr>
          <a:lstStyle/>
          <a:p>
            <a:pPr algn="ctr"/>
            <a:r>
              <a:rPr lang="en-US" sz="1600" i="1" dirty="0">
                <a:solidFill>
                  <a:srgbClr val="000000"/>
                </a:solidFill>
                <a:latin typeface="Arial" panose="020B0604020202020204" pitchFamily="34" charset="0"/>
                <a:cs typeface="Arial" panose="020B0604020202020204" pitchFamily="34" charset="0"/>
              </a:rPr>
              <a:t>Among Adults 18+ in Each Country</a:t>
            </a:r>
            <a:endParaRPr lang="en-US" sz="1400" i="1" dirty="0">
              <a:solidFill>
                <a:srgbClr val="000000"/>
              </a:solidFill>
              <a:latin typeface="Arial" panose="020B0604020202020204" pitchFamily="34" charset="0"/>
              <a:cs typeface="Arial" panose="020B0604020202020204" pitchFamily="34" charset="0"/>
            </a:endParaRPr>
          </a:p>
        </p:txBody>
      </p:sp>
      <p:sp>
        <p:nvSpPr>
          <p:cNvPr id="37" name="Rectangle 36"/>
          <p:cNvSpPr/>
          <p:nvPr/>
        </p:nvSpPr>
        <p:spPr>
          <a:xfrm>
            <a:off x="119271" y="6413707"/>
            <a:ext cx="6995408" cy="338554"/>
          </a:xfrm>
          <a:prstGeom prst="rect">
            <a:avLst/>
          </a:prstGeom>
        </p:spPr>
        <p:txBody>
          <a:bodyPr wrap="square">
            <a:spAutoFit/>
          </a:bodyPr>
          <a:lstStyle/>
          <a:p>
            <a:r>
              <a:rPr lang="en-US" sz="800" dirty="0">
                <a:solidFill>
                  <a:srgbClr val="000000"/>
                </a:solidFill>
                <a:latin typeface="Arial" panose="020B0604020202020204" pitchFamily="34" charset="0"/>
                <a:cs typeface="Arial" panose="020B0604020202020204" pitchFamily="34" charset="0"/>
              </a:rPr>
              <a:t>Base: All Respondents.</a:t>
            </a:r>
          </a:p>
          <a:p>
            <a:r>
              <a:rPr lang="en-US" sz="800" dirty="0">
                <a:solidFill>
                  <a:srgbClr val="000000"/>
                </a:solidFill>
                <a:latin typeface="Arial" panose="020B0604020202020204" pitchFamily="34" charset="0"/>
                <a:cs typeface="Arial" panose="020B0604020202020204" pitchFamily="34" charset="0"/>
              </a:rPr>
              <a:t>Q8. Which of the following, if any, could increase your risk of developing a blood clot? (select all that apply)</a:t>
            </a:r>
          </a:p>
        </p:txBody>
      </p:sp>
      <p:sp>
        <p:nvSpPr>
          <p:cNvPr id="38" name="Title 1"/>
          <p:cNvSpPr txBox="1">
            <a:spLocks/>
          </p:cNvSpPr>
          <p:nvPr/>
        </p:nvSpPr>
        <p:spPr>
          <a:xfrm>
            <a:off x="63611" y="139465"/>
            <a:ext cx="9008828"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700" kern="0" dirty="0" smtClean="0">
                <a:solidFill>
                  <a:srgbClr val="000000"/>
                </a:solidFill>
              </a:rPr>
              <a:t>Knowledge of Increased Risk Factors for Blood Clots</a:t>
            </a:r>
            <a:endParaRPr lang="en-US" sz="2700" kern="0" dirty="0">
              <a:solidFill>
                <a:srgbClr val="000000"/>
              </a:solidFill>
            </a:endParaRPr>
          </a:p>
        </p:txBody>
      </p:sp>
      <p:graphicFrame>
        <p:nvGraphicFramePr>
          <p:cNvPr id="39" name="Table 38"/>
          <p:cNvGraphicFramePr>
            <a:graphicFrameLocks noGrp="1"/>
          </p:cNvGraphicFramePr>
          <p:nvPr>
            <p:extLst>
              <p:ext uri="{D42A27DB-BD31-4B8C-83A1-F6EECF244321}">
                <p14:modId xmlns:p14="http://schemas.microsoft.com/office/powerpoint/2010/main" val="1333642811"/>
              </p:ext>
            </p:extLst>
          </p:nvPr>
        </p:nvGraphicFramePr>
        <p:xfrm>
          <a:off x="914400" y="3302343"/>
          <a:ext cx="2743200" cy="190500"/>
        </p:xfrm>
        <a:graphic>
          <a:graphicData uri="http://schemas.openxmlformats.org/drawingml/2006/table">
            <a:tbl>
              <a:tblPr>
                <a:tableStyleId>{5C22544A-7EE6-4342-B048-85BDC9FD1C3A}</a:tableStyleId>
              </a:tblPr>
              <a:tblGrid>
                <a:gridCol w="304800"/>
                <a:gridCol w="304800"/>
                <a:gridCol w="304800"/>
                <a:gridCol w="304800"/>
                <a:gridCol w="304800"/>
                <a:gridCol w="304800"/>
                <a:gridCol w="304800"/>
                <a:gridCol w="304800"/>
                <a:gridCol w="304800"/>
              </a:tblGrid>
              <a:tr h="190500">
                <a:tc>
                  <a:txBody>
                    <a:bodyPr/>
                    <a:lstStyle/>
                    <a:p>
                      <a:pPr algn="ctr" fontAlgn="ctr"/>
                      <a:r>
                        <a:rPr lang="en-US" sz="800" u="none" strike="noStrike" dirty="0">
                          <a:solidFill>
                            <a:srgbClr val="FF0000"/>
                          </a:solidFill>
                          <a:effectLst/>
                          <a:latin typeface="Arial" pitchFamily="34" charset="0"/>
                          <a:cs typeface="Arial" pitchFamily="34" charset="0"/>
                        </a:rPr>
                        <a:t>A</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B</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C</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D</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E</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F</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G</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H</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I</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sp>
        <p:nvSpPr>
          <p:cNvPr id="48" name="TextBox 47"/>
          <p:cNvSpPr txBox="1"/>
          <p:nvPr/>
        </p:nvSpPr>
        <p:spPr>
          <a:xfrm>
            <a:off x="704850" y="2758559"/>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EG</a:t>
            </a:r>
            <a:endParaRPr lang="en-US" sz="600" dirty="0">
              <a:solidFill>
                <a:srgbClr val="000000"/>
              </a:solidFill>
              <a:latin typeface="Arial" pitchFamily="34" charset="0"/>
              <a:cs typeface="Arial" pitchFamily="34" charset="0"/>
            </a:endParaRPr>
          </a:p>
        </p:txBody>
      </p:sp>
      <p:graphicFrame>
        <p:nvGraphicFramePr>
          <p:cNvPr id="49" name="Table 48"/>
          <p:cNvGraphicFramePr>
            <a:graphicFrameLocks noGrp="1"/>
          </p:cNvGraphicFramePr>
          <p:nvPr>
            <p:extLst>
              <p:ext uri="{D42A27DB-BD31-4B8C-83A1-F6EECF244321}">
                <p14:modId xmlns:p14="http://schemas.microsoft.com/office/powerpoint/2010/main" val="609234046"/>
              </p:ext>
            </p:extLst>
          </p:nvPr>
        </p:nvGraphicFramePr>
        <p:xfrm>
          <a:off x="914400" y="5004486"/>
          <a:ext cx="2743200" cy="190500"/>
        </p:xfrm>
        <a:graphic>
          <a:graphicData uri="http://schemas.openxmlformats.org/drawingml/2006/table">
            <a:tbl>
              <a:tblPr>
                <a:tableStyleId>{5C22544A-7EE6-4342-B048-85BDC9FD1C3A}</a:tableStyleId>
              </a:tblPr>
              <a:tblGrid>
                <a:gridCol w="304800"/>
                <a:gridCol w="304800"/>
                <a:gridCol w="304800"/>
                <a:gridCol w="304800"/>
                <a:gridCol w="304800"/>
                <a:gridCol w="304800"/>
                <a:gridCol w="304800"/>
                <a:gridCol w="304800"/>
                <a:gridCol w="304800"/>
              </a:tblGrid>
              <a:tr h="190500">
                <a:tc>
                  <a:txBody>
                    <a:bodyPr/>
                    <a:lstStyle/>
                    <a:p>
                      <a:pPr algn="ctr" fontAlgn="ctr"/>
                      <a:r>
                        <a:rPr lang="en-US" sz="800" u="none" strike="noStrike" dirty="0">
                          <a:solidFill>
                            <a:srgbClr val="FF0000"/>
                          </a:solidFill>
                          <a:effectLst/>
                          <a:latin typeface="Arial" pitchFamily="34" charset="0"/>
                          <a:cs typeface="Arial" pitchFamily="34" charset="0"/>
                        </a:rPr>
                        <a:t>A</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B</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C</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D</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E</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F</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G</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H</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I</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graphicFrame>
        <p:nvGraphicFramePr>
          <p:cNvPr id="50" name="Table 49"/>
          <p:cNvGraphicFramePr>
            <a:graphicFrameLocks noGrp="1"/>
          </p:cNvGraphicFramePr>
          <p:nvPr>
            <p:extLst>
              <p:ext uri="{D42A27DB-BD31-4B8C-83A1-F6EECF244321}">
                <p14:modId xmlns:p14="http://schemas.microsoft.com/office/powerpoint/2010/main" val="3734693357"/>
              </p:ext>
            </p:extLst>
          </p:nvPr>
        </p:nvGraphicFramePr>
        <p:xfrm>
          <a:off x="5461686" y="4979772"/>
          <a:ext cx="2743200" cy="190500"/>
        </p:xfrm>
        <a:graphic>
          <a:graphicData uri="http://schemas.openxmlformats.org/drawingml/2006/table">
            <a:tbl>
              <a:tblPr>
                <a:tableStyleId>{5C22544A-7EE6-4342-B048-85BDC9FD1C3A}</a:tableStyleId>
              </a:tblPr>
              <a:tblGrid>
                <a:gridCol w="304800"/>
                <a:gridCol w="304800"/>
                <a:gridCol w="304800"/>
                <a:gridCol w="304800"/>
                <a:gridCol w="304800"/>
                <a:gridCol w="304800"/>
                <a:gridCol w="304800"/>
                <a:gridCol w="304800"/>
                <a:gridCol w="304800"/>
              </a:tblGrid>
              <a:tr h="190500">
                <a:tc>
                  <a:txBody>
                    <a:bodyPr/>
                    <a:lstStyle/>
                    <a:p>
                      <a:pPr algn="ctr" fontAlgn="ctr"/>
                      <a:r>
                        <a:rPr lang="en-US" sz="800" u="none" strike="noStrike" dirty="0">
                          <a:solidFill>
                            <a:srgbClr val="FF0000"/>
                          </a:solidFill>
                          <a:effectLst/>
                          <a:latin typeface="Arial" pitchFamily="34" charset="0"/>
                          <a:cs typeface="Arial" pitchFamily="34" charset="0"/>
                        </a:rPr>
                        <a:t>A</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B</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C</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D</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E</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F</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G</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H</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I</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graphicFrame>
        <p:nvGraphicFramePr>
          <p:cNvPr id="51" name="Table 50"/>
          <p:cNvGraphicFramePr>
            <a:graphicFrameLocks noGrp="1"/>
          </p:cNvGraphicFramePr>
          <p:nvPr>
            <p:extLst>
              <p:ext uri="{D42A27DB-BD31-4B8C-83A1-F6EECF244321}">
                <p14:modId xmlns:p14="http://schemas.microsoft.com/office/powerpoint/2010/main" val="1792793952"/>
              </p:ext>
            </p:extLst>
          </p:nvPr>
        </p:nvGraphicFramePr>
        <p:xfrm>
          <a:off x="5449329" y="3274542"/>
          <a:ext cx="2743200" cy="190500"/>
        </p:xfrm>
        <a:graphic>
          <a:graphicData uri="http://schemas.openxmlformats.org/drawingml/2006/table">
            <a:tbl>
              <a:tblPr>
                <a:tableStyleId>{5C22544A-7EE6-4342-B048-85BDC9FD1C3A}</a:tableStyleId>
              </a:tblPr>
              <a:tblGrid>
                <a:gridCol w="304800"/>
                <a:gridCol w="304800"/>
                <a:gridCol w="304800"/>
                <a:gridCol w="304800"/>
                <a:gridCol w="304800"/>
                <a:gridCol w="304800"/>
                <a:gridCol w="304800"/>
                <a:gridCol w="304800"/>
                <a:gridCol w="304800"/>
              </a:tblGrid>
              <a:tr h="190500">
                <a:tc>
                  <a:txBody>
                    <a:bodyPr/>
                    <a:lstStyle/>
                    <a:p>
                      <a:pPr algn="ctr" fontAlgn="ctr"/>
                      <a:r>
                        <a:rPr lang="en-US" sz="800" u="none" strike="noStrike" dirty="0">
                          <a:solidFill>
                            <a:srgbClr val="FF0000"/>
                          </a:solidFill>
                          <a:effectLst/>
                          <a:latin typeface="Arial" pitchFamily="34" charset="0"/>
                          <a:cs typeface="Arial" pitchFamily="34" charset="0"/>
                        </a:rPr>
                        <a:t>A</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B</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C</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D</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E</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F</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G</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H</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I</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sp>
        <p:nvSpPr>
          <p:cNvPr id="52" name="TextBox 51"/>
          <p:cNvSpPr txBox="1"/>
          <p:nvPr/>
        </p:nvSpPr>
        <p:spPr>
          <a:xfrm>
            <a:off x="1019175" y="2667000"/>
            <a:ext cx="678180" cy="184666"/>
          </a:xfrm>
          <a:prstGeom prst="rect">
            <a:avLst/>
          </a:prstGeom>
          <a:noFill/>
        </p:spPr>
        <p:txBody>
          <a:bodyPr wrap="square" rtlCol="0">
            <a:spAutoFit/>
          </a:bodyPr>
          <a:lstStyle/>
          <a:p>
            <a:pPr algn="ctr" fontAlgn="auto">
              <a:spcBef>
                <a:spcPts val="0"/>
              </a:spcBef>
              <a:spcAft>
                <a:spcPts val="0"/>
              </a:spcAft>
            </a:pPr>
            <a:r>
              <a:rPr lang="en-US" sz="600" smtClean="0">
                <a:solidFill>
                  <a:srgbClr val="000000"/>
                </a:solidFill>
                <a:latin typeface="Arial" pitchFamily="34" charset="0"/>
                <a:cs typeface="Arial" pitchFamily="34" charset="0"/>
              </a:rPr>
              <a:t>AEG</a:t>
            </a:r>
            <a:endParaRPr lang="en-US" sz="600" dirty="0">
              <a:solidFill>
                <a:srgbClr val="000000"/>
              </a:solidFill>
              <a:latin typeface="Arial" pitchFamily="34" charset="0"/>
              <a:cs typeface="Arial" pitchFamily="34" charset="0"/>
            </a:endParaRPr>
          </a:p>
        </p:txBody>
      </p:sp>
      <p:sp>
        <p:nvSpPr>
          <p:cNvPr id="53" name="TextBox 52"/>
          <p:cNvSpPr txBox="1"/>
          <p:nvPr/>
        </p:nvSpPr>
        <p:spPr>
          <a:xfrm>
            <a:off x="1323975" y="2657475"/>
            <a:ext cx="678180" cy="184666"/>
          </a:xfrm>
          <a:prstGeom prst="rect">
            <a:avLst/>
          </a:prstGeom>
          <a:noFill/>
        </p:spPr>
        <p:txBody>
          <a:bodyPr wrap="square" rtlCol="0">
            <a:spAutoFit/>
          </a:bodyPr>
          <a:lstStyle/>
          <a:p>
            <a:pPr algn="ctr" fontAlgn="auto">
              <a:spcBef>
                <a:spcPts val="0"/>
              </a:spcBef>
              <a:spcAft>
                <a:spcPts val="0"/>
              </a:spcAft>
            </a:pPr>
            <a:r>
              <a:rPr lang="en-US" sz="600" smtClean="0">
                <a:solidFill>
                  <a:srgbClr val="000000"/>
                </a:solidFill>
                <a:latin typeface="Arial" pitchFamily="34" charset="0"/>
                <a:cs typeface="Arial" pitchFamily="34" charset="0"/>
              </a:rPr>
              <a:t>AEG</a:t>
            </a:r>
            <a:endParaRPr lang="en-US" sz="600" dirty="0">
              <a:solidFill>
                <a:srgbClr val="000000"/>
              </a:solidFill>
              <a:latin typeface="Arial" pitchFamily="34" charset="0"/>
              <a:cs typeface="Arial" pitchFamily="34" charset="0"/>
            </a:endParaRPr>
          </a:p>
        </p:txBody>
      </p:sp>
      <p:sp>
        <p:nvSpPr>
          <p:cNvPr id="54" name="TextBox 53"/>
          <p:cNvSpPr txBox="1"/>
          <p:nvPr/>
        </p:nvSpPr>
        <p:spPr>
          <a:xfrm>
            <a:off x="1638300" y="2676525"/>
            <a:ext cx="678180" cy="184666"/>
          </a:xfrm>
          <a:prstGeom prst="rect">
            <a:avLst/>
          </a:prstGeom>
          <a:noFill/>
        </p:spPr>
        <p:txBody>
          <a:bodyPr wrap="square" rtlCol="0">
            <a:spAutoFit/>
          </a:bodyPr>
          <a:lstStyle/>
          <a:p>
            <a:pPr algn="ctr" fontAlgn="auto">
              <a:spcBef>
                <a:spcPts val="0"/>
              </a:spcBef>
              <a:spcAft>
                <a:spcPts val="0"/>
              </a:spcAft>
            </a:pPr>
            <a:r>
              <a:rPr lang="en-US" sz="600" smtClean="0">
                <a:solidFill>
                  <a:srgbClr val="000000"/>
                </a:solidFill>
                <a:latin typeface="Arial" pitchFamily="34" charset="0"/>
                <a:cs typeface="Arial" pitchFamily="34" charset="0"/>
              </a:rPr>
              <a:t>AEG</a:t>
            </a:r>
            <a:endParaRPr lang="en-US" sz="600" dirty="0">
              <a:solidFill>
                <a:srgbClr val="000000"/>
              </a:solidFill>
              <a:latin typeface="Arial" pitchFamily="34" charset="0"/>
              <a:cs typeface="Arial" pitchFamily="34" charset="0"/>
            </a:endParaRPr>
          </a:p>
        </p:txBody>
      </p:sp>
      <p:sp>
        <p:nvSpPr>
          <p:cNvPr id="56" name="TextBox 55"/>
          <p:cNvSpPr txBox="1"/>
          <p:nvPr/>
        </p:nvSpPr>
        <p:spPr>
          <a:xfrm>
            <a:off x="2247900" y="2676525"/>
            <a:ext cx="678180" cy="184666"/>
          </a:xfrm>
          <a:prstGeom prst="rect">
            <a:avLst/>
          </a:prstGeom>
          <a:noFill/>
        </p:spPr>
        <p:txBody>
          <a:bodyPr wrap="square" rtlCol="0">
            <a:spAutoFit/>
          </a:bodyPr>
          <a:lstStyle/>
          <a:p>
            <a:pPr algn="ctr" fontAlgn="auto">
              <a:spcBef>
                <a:spcPts val="0"/>
              </a:spcBef>
              <a:spcAft>
                <a:spcPts val="0"/>
              </a:spcAft>
            </a:pPr>
            <a:r>
              <a:rPr lang="en-US" sz="600" smtClean="0">
                <a:solidFill>
                  <a:srgbClr val="000000"/>
                </a:solidFill>
                <a:latin typeface="Arial" pitchFamily="34" charset="0"/>
                <a:cs typeface="Arial" pitchFamily="34" charset="0"/>
              </a:rPr>
              <a:t>AEG</a:t>
            </a:r>
            <a:endParaRPr lang="en-US" sz="600" dirty="0">
              <a:solidFill>
                <a:srgbClr val="000000"/>
              </a:solidFill>
              <a:latin typeface="Arial" pitchFamily="34" charset="0"/>
              <a:cs typeface="Arial" pitchFamily="34" charset="0"/>
            </a:endParaRPr>
          </a:p>
        </p:txBody>
      </p:sp>
      <p:sp>
        <p:nvSpPr>
          <p:cNvPr id="57" name="TextBox 56"/>
          <p:cNvSpPr txBox="1"/>
          <p:nvPr/>
        </p:nvSpPr>
        <p:spPr>
          <a:xfrm>
            <a:off x="2847975" y="2647950"/>
            <a:ext cx="678180" cy="184666"/>
          </a:xfrm>
          <a:prstGeom prst="rect">
            <a:avLst/>
          </a:prstGeom>
          <a:noFill/>
        </p:spPr>
        <p:txBody>
          <a:bodyPr wrap="square" rtlCol="0">
            <a:spAutoFit/>
          </a:bodyPr>
          <a:lstStyle/>
          <a:p>
            <a:pPr algn="ctr" fontAlgn="auto">
              <a:spcBef>
                <a:spcPts val="0"/>
              </a:spcBef>
              <a:spcAft>
                <a:spcPts val="0"/>
              </a:spcAft>
            </a:pPr>
            <a:r>
              <a:rPr lang="en-US" sz="600" smtClean="0">
                <a:solidFill>
                  <a:srgbClr val="000000"/>
                </a:solidFill>
                <a:latin typeface="Arial" pitchFamily="34" charset="0"/>
                <a:cs typeface="Arial" pitchFamily="34" charset="0"/>
              </a:rPr>
              <a:t>AEG</a:t>
            </a:r>
            <a:endParaRPr lang="en-US" sz="600" dirty="0">
              <a:solidFill>
                <a:srgbClr val="000000"/>
              </a:solidFill>
              <a:latin typeface="Arial" pitchFamily="34" charset="0"/>
              <a:cs typeface="Arial" pitchFamily="34" charset="0"/>
            </a:endParaRPr>
          </a:p>
        </p:txBody>
      </p:sp>
      <p:sp>
        <p:nvSpPr>
          <p:cNvPr id="58" name="TextBox 57"/>
          <p:cNvSpPr txBox="1"/>
          <p:nvPr/>
        </p:nvSpPr>
        <p:spPr>
          <a:xfrm>
            <a:off x="3152775" y="2600325"/>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ABCDEFG</a:t>
            </a:r>
            <a:endParaRPr lang="en-US" sz="600" dirty="0">
              <a:solidFill>
                <a:srgbClr val="000000"/>
              </a:solidFill>
              <a:latin typeface="Arial" pitchFamily="34" charset="0"/>
              <a:cs typeface="Arial" pitchFamily="34" charset="0"/>
            </a:endParaRPr>
          </a:p>
        </p:txBody>
      </p:sp>
      <p:sp>
        <p:nvSpPr>
          <p:cNvPr id="59" name="TextBox 58"/>
          <p:cNvSpPr txBox="1"/>
          <p:nvPr/>
        </p:nvSpPr>
        <p:spPr>
          <a:xfrm>
            <a:off x="704850" y="4391025"/>
            <a:ext cx="678180" cy="184666"/>
          </a:xfrm>
          <a:prstGeom prst="rect">
            <a:avLst/>
          </a:prstGeom>
          <a:noFill/>
        </p:spPr>
        <p:txBody>
          <a:bodyPr wrap="square" rtlCol="0">
            <a:spAutoFit/>
          </a:bodyPr>
          <a:lstStyle/>
          <a:p>
            <a:pPr algn="ctr" fontAlgn="auto">
              <a:spcBef>
                <a:spcPts val="0"/>
              </a:spcBef>
              <a:spcAft>
                <a:spcPts val="0"/>
              </a:spcAft>
            </a:pPr>
            <a:r>
              <a:rPr lang="en-US" sz="600" smtClean="0">
                <a:solidFill>
                  <a:srgbClr val="000000"/>
                </a:solidFill>
                <a:latin typeface="Arial" pitchFamily="34" charset="0"/>
                <a:cs typeface="Arial" pitchFamily="34" charset="0"/>
              </a:rPr>
              <a:t>E</a:t>
            </a:r>
            <a:endParaRPr lang="en-US" sz="600" dirty="0">
              <a:solidFill>
                <a:srgbClr val="000000"/>
              </a:solidFill>
              <a:latin typeface="Arial" pitchFamily="34" charset="0"/>
              <a:cs typeface="Arial" pitchFamily="34" charset="0"/>
            </a:endParaRPr>
          </a:p>
        </p:txBody>
      </p:sp>
      <p:sp>
        <p:nvSpPr>
          <p:cNvPr id="60" name="TextBox 59"/>
          <p:cNvSpPr txBox="1"/>
          <p:nvPr/>
        </p:nvSpPr>
        <p:spPr>
          <a:xfrm>
            <a:off x="1000125" y="438150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EG</a:t>
            </a:r>
            <a:endParaRPr lang="en-US" sz="600" dirty="0">
              <a:solidFill>
                <a:srgbClr val="000000"/>
              </a:solidFill>
              <a:latin typeface="Arial" pitchFamily="34" charset="0"/>
              <a:cs typeface="Arial" pitchFamily="34" charset="0"/>
            </a:endParaRPr>
          </a:p>
        </p:txBody>
      </p:sp>
      <p:sp>
        <p:nvSpPr>
          <p:cNvPr id="61" name="TextBox 60"/>
          <p:cNvSpPr txBox="1"/>
          <p:nvPr/>
        </p:nvSpPr>
        <p:spPr>
          <a:xfrm>
            <a:off x="1333500" y="4352925"/>
            <a:ext cx="678180" cy="184666"/>
          </a:xfrm>
          <a:prstGeom prst="rect">
            <a:avLst/>
          </a:prstGeom>
          <a:noFill/>
        </p:spPr>
        <p:txBody>
          <a:bodyPr wrap="square" rtlCol="0">
            <a:spAutoFit/>
          </a:bodyPr>
          <a:lstStyle/>
          <a:p>
            <a:pPr algn="ctr" fontAlgn="auto">
              <a:spcBef>
                <a:spcPts val="0"/>
              </a:spcBef>
              <a:spcAft>
                <a:spcPts val="0"/>
              </a:spcAft>
            </a:pPr>
            <a:r>
              <a:rPr lang="en-US" sz="600" smtClean="0">
                <a:solidFill>
                  <a:srgbClr val="000000"/>
                </a:solidFill>
                <a:latin typeface="Arial" pitchFamily="34" charset="0"/>
                <a:cs typeface="Arial" pitchFamily="34" charset="0"/>
              </a:rPr>
              <a:t>AEG</a:t>
            </a:r>
            <a:endParaRPr lang="en-US" sz="600" dirty="0">
              <a:solidFill>
                <a:srgbClr val="000000"/>
              </a:solidFill>
              <a:latin typeface="Arial" pitchFamily="34" charset="0"/>
              <a:cs typeface="Arial" pitchFamily="34" charset="0"/>
            </a:endParaRPr>
          </a:p>
        </p:txBody>
      </p:sp>
      <p:sp>
        <p:nvSpPr>
          <p:cNvPr id="62" name="TextBox 61"/>
          <p:cNvSpPr txBox="1"/>
          <p:nvPr/>
        </p:nvSpPr>
        <p:spPr>
          <a:xfrm>
            <a:off x="1628775" y="4324350"/>
            <a:ext cx="678180" cy="184666"/>
          </a:xfrm>
          <a:prstGeom prst="rect">
            <a:avLst/>
          </a:prstGeom>
          <a:noFill/>
        </p:spPr>
        <p:txBody>
          <a:bodyPr wrap="square" rtlCol="0">
            <a:spAutoFit/>
          </a:bodyPr>
          <a:lstStyle/>
          <a:p>
            <a:pPr algn="ctr" fontAlgn="auto">
              <a:spcBef>
                <a:spcPts val="0"/>
              </a:spcBef>
              <a:spcAft>
                <a:spcPts val="0"/>
              </a:spcAft>
            </a:pPr>
            <a:r>
              <a:rPr lang="en-US" sz="600" smtClean="0">
                <a:solidFill>
                  <a:srgbClr val="000000"/>
                </a:solidFill>
                <a:latin typeface="Arial" pitchFamily="34" charset="0"/>
                <a:cs typeface="Arial" pitchFamily="34" charset="0"/>
              </a:rPr>
              <a:t>ABEG</a:t>
            </a:r>
            <a:endParaRPr lang="en-US" sz="600" dirty="0">
              <a:solidFill>
                <a:srgbClr val="000000"/>
              </a:solidFill>
              <a:latin typeface="Arial" pitchFamily="34" charset="0"/>
              <a:cs typeface="Arial" pitchFamily="34" charset="0"/>
            </a:endParaRPr>
          </a:p>
        </p:txBody>
      </p:sp>
      <p:sp>
        <p:nvSpPr>
          <p:cNvPr id="63" name="TextBox 62"/>
          <p:cNvSpPr txBox="1"/>
          <p:nvPr/>
        </p:nvSpPr>
        <p:spPr>
          <a:xfrm>
            <a:off x="2238375" y="4333875"/>
            <a:ext cx="678180" cy="184666"/>
          </a:xfrm>
          <a:prstGeom prst="rect">
            <a:avLst/>
          </a:prstGeom>
          <a:noFill/>
        </p:spPr>
        <p:txBody>
          <a:bodyPr wrap="square" rtlCol="0">
            <a:spAutoFit/>
          </a:bodyPr>
          <a:lstStyle/>
          <a:p>
            <a:pPr algn="ctr" fontAlgn="auto">
              <a:spcBef>
                <a:spcPts val="0"/>
              </a:spcBef>
              <a:spcAft>
                <a:spcPts val="0"/>
              </a:spcAft>
            </a:pPr>
            <a:r>
              <a:rPr lang="en-US" sz="600" smtClean="0">
                <a:solidFill>
                  <a:srgbClr val="000000"/>
                </a:solidFill>
                <a:latin typeface="Arial" pitchFamily="34" charset="0"/>
                <a:cs typeface="Arial" pitchFamily="34" charset="0"/>
              </a:rPr>
              <a:t>ABEG</a:t>
            </a:r>
            <a:endParaRPr lang="en-US" sz="600" dirty="0">
              <a:solidFill>
                <a:srgbClr val="000000"/>
              </a:solidFill>
              <a:latin typeface="Arial" pitchFamily="34" charset="0"/>
              <a:cs typeface="Arial" pitchFamily="34" charset="0"/>
            </a:endParaRPr>
          </a:p>
        </p:txBody>
      </p:sp>
      <p:sp>
        <p:nvSpPr>
          <p:cNvPr id="64" name="TextBox 63"/>
          <p:cNvSpPr txBox="1"/>
          <p:nvPr/>
        </p:nvSpPr>
        <p:spPr>
          <a:xfrm>
            <a:off x="2543175" y="4438650"/>
            <a:ext cx="678180" cy="184666"/>
          </a:xfrm>
          <a:prstGeom prst="rect">
            <a:avLst/>
          </a:prstGeom>
          <a:noFill/>
        </p:spPr>
        <p:txBody>
          <a:bodyPr wrap="square" rtlCol="0">
            <a:spAutoFit/>
          </a:bodyPr>
          <a:lstStyle/>
          <a:p>
            <a:pPr algn="ctr" fontAlgn="auto">
              <a:spcBef>
                <a:spcPts val="0"/>
              </a:spcBef>
              <a:spcAft>
                <a:spcPts val="0"/>
              </a:spcAft>
            </a:pPr>
            <a:r>
              <a:rPr lang="en-US" sz="600" smtClean="0">
                <a:solidFill>
                  <a:srgbClr val="000000"/>
                </a:solidFill>
                <a:latin typeface="Arial" pitchFamily="34" charset="0"/>
                <a:cs typeface="Arial" pitchFamily="34" charset="0"/>
              </a:rPr>
              <a:t>E</a:t>
            </a:r>
            <a:endParaRPr lang="en-US" sz="600" dirty="0">
              <a:solidFill>
                <a:srgbClr val="000000"/>
              </a:solidFill>
              <a:latin typeface="Arial" pitchFamily="34" charset="0"/>
              <a:cs typeface="Arial" pitchFamily="34" charset="0"/>
            </a:endParaRPr>
          </a:p>
        </p:txBody>
      </p:sp>
      <p:sp>
        <p:nvSpPr>
          <p:cNvPr id="65" name="TextBox 64"/>
          <p:cNvSpPr txBox="1"/>
          <p:nvPr/>
        </p:nvSpPr>
        <p:spPr>
          <a:xfrm>
            <a:off x="2838450" y="4352925"/>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AEG</a:t>
            </a:r>
            <a:endParaRPr lang="en-US" sz="600" dirty="0">
              <a:solidFill>
                <a:srgbClr val="000000"/>
              </a:solidFill>
              <a:latin typeface="Arial" pitchFamily="34" charset="0"/>
              <a:cs typeface="Arial" pitchFamily="34" charset="0"/>
            </a:endParaRPr>
          </a:p>
        </p:txBody>
      </p:sp>
      <p:sp>
        <p:nvSpPr>
          <p:cNvPr id="66" name="TextBox 65"/>
          <p:cNvSpPr txBox="1"/>
          <p:nvPr/>
        </p:nvSpPr>
        <p:spPr>
          <a:xfrm>
            <a:off x="3152775" y="4314825"/>
            <a:ext cx="678180" cy="184666"/>
          </a:xfrm>
          <a:prstGeom prst="rect">
            <a:avLst/>
          </a:prstGeom>
          <a:noFill/>
        </p:spPr>
        <p:txBody>
          <a:bodyPr wrap="square" rtlCol="0">
            <a:spAutoFit/>
          </a:bodyPr>
          <a:lstStyle/>
          <a:p>
            <a:pPr algn="ctr" fontAlgn="auto">
              <a:spcBef>
                <a:spcPts val="0"/>
              </a:spcBef>
              <a:spcAft>
                <a:spcPts val="0"/>
              </a:spcAft>
            </a:pPr>
            <a:r>
              <a:rPr lang="en-US" sz="600" smtClean="0">
                <a:solidFill>
                  <a:srgbClr val="000000"/>
                </a:solidFill>
                <a:latin typeface="Arial" pitchFamily="34" charset="0"/>
                <a:cs typeface="Arial" pitchFamily="34" charset="0"/>
              </a:rPr>
              <a:t>ABEG</a:t>
            </a:r>
            <a:endParaRPr lang="en-US" sz="600" dirty="0">
              <a:solidFill>
                <a:srgbClr val="000000"/>
              </a:solidFill>
              <a:latin typeface="Arial" pitchFamily="34" charset="0"/>
              <a:cs typeface="Arial" pitchFamily="34" charset="0"/>
            </a:endParaRPr>
          </a:p>
        </p:txBody>
      </p:sp>
      <p:sp>
        <p:nvSpPr>
          <p:cNvPr id="67" name="TextBox 66"/>
          <p:cNvSpPr txBox="1"/>
          <p:nvPr/>
        </p:nvSpPr>
        <p:spPr>
          <a:xfrm>
            <a:off x="5238750" y="2428875"/>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EG</a:t>
            </a:r>
            <a:endParaRPr lang="en-US" sz="600" dirty="0">
              <a:solidFill>
                <a:srgbClr val="000000"/>
              </a:solidFill>
              <a:latin typeface="Arial" pitchFamily="34" charset="0"/>
              <a:cs typeface="Arial" pitchFamily="34" charset="0"/>
            </a:endParaRPr>
          </a:p>
        </p:txBody>
      </p:sp>
      <p:sp>
        <p:nvSpPr>
          <p:cNvPr id="68" name="TextBox 67"/>
          <p:cNvSpPr txBox="1"/>
          <p:nvPr/>
        </p:nvSpPr>
        <p:spPr>
          <a:xfrm>
            <a:off x="5543550" y="2295525"/>
            <a:ext cx="678180" cy="184666"/>
          </a:xfrm>
          <a:prstGeom prst="rect">
            <a:avLst/>
          </a:prstGeom>
          <a:noFill/>
        </p:spPr>
        <p:txBody>
          <a:bodyPr wrap="square" rtlCol="0">
            <a:spAutoFit/>
          </a:bodyPr>
          <a:lstStyle/>
          <a:p>
            <a:pPr algn="ctr" fontAlgn="auto">
              <a:spcBef>
                <a:spcPts val="0"/>
              </a:spcBef>
              <a:spcAft>
                <a:spcPts val="0"/>
              </a:spcAft>
            </a:pPr>
            <a:r>
              <a:rPr lang="en-US" sz="600" smtClean="0">
                <a:solidFill>
                  <a:srgbClr val="000000"/>
                </a:solidFill>
                <a:latin typeface="Arial" pitchFamily="34" charset="0"/>
                <a:cs typeface="Arial" pitchFamily="34" charset="0"/>
              </a:rPr>
              <a:t>ACDEFG</a:t>
            </a:r>
            <a:endParaRPr lang="en-US" sz="600" dirty="0">
              <a:solidFill>
                <a:srgbClr val="000000"/>
              </a:solidFill>
              <a:latin typeface="Arial" pitchFamily="34" charset="0"/>
              <a:cs typeface="Arial" pitchFamily="34" charset="0"/>
            </a:endParaRPr>
          </a:p>
        </p:txBody>
      </p:sp>
      <p:sp>
        <p:nvSpPr>
          <p:cNvPr id="69" name="TextBox 68"/>
          <p:cNvSpPr txBox="1"/>
          <p:nvPr/>
        </p:nvSpPr>
        <p:spPr>
          <a:xfrm>
            <a:off x="5857875" y="236220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ADEG</a:t>
            </a:r>
            <a:endParaRPr lang="en-US" sz="600" dirty="0">
              <a:solidFill>
                <a:srgbClr val="000000"/>
              </a:solidFill>
              <a:latin typeface="Arial" pitchFamily="34" charset="0"/>
              <a:cs typeface="Arial" pitchFamily="34" charset="0"/>
            </a:endParaRPr>
          </a:p>
        </p:txBody>
      </p:sp>
      <p:sp>
        <p:nvSpPr>
          <p:cNvPr id="70" name="TextBox 69"/>
          <p:cNvSpPr txBox="1"/>
          <p:nvPr/>
        </p:nvSpPr>
        <p:spPr>
          <a:xfrm>
            <a:off x="6143625" y="2409825"/>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EG</a:t>
            </a:r>
            <a:endParaRPr lang="en-US" sz="600" dirty="0">
              <a:solidFill>
                <a:srgbClr val="000000"/>
              </a:solidFill>
              <a:latin typeface="Arial" pitchFamily="34" charset="0"/>
              <a:cs typeface="Arial" pitchFamily="34" charset="0"/>
            </a:endParaRPr>
          </a:p>
        </p:txBody>
      </p:sp>
      <p:sp>
        <p:nvSpPr>
          <p:cNvPr id="71" name="TextBox 70"/>
          <p:cNvSpPr txBox="1"/>
          <p:nvPr/>
        </p:nvSpPr>
        <p:spPr>
          <a:xfrm>
            <a:off x="6734175" y="240030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EG</a:t>
            </a:r>
            <a:endParaRPr lang="en-US" sz="600" dirty="0">
              <a:solidFill>
                <a:srgbClr val="000000"/>
              </a:solidFill>
              <a:latin typeface="Arial" pitchFamily="34" charset="0"/>
              <a:cs typeface="Arial" pitchFamily="34" charset="0"/>
            </a:endParaRPr>
          </a:p>
        </p:txBody>
      </p:sp>
      <p:sp>
        <p:nvSpPr>
          <p:cNvPr id="72" name="TextBox 71"/>
          <p:cNvSpPr txBox="1"/>
          <p:nvPr/>
        </p:nvSpPr>
        <p:spPr>
          <a:xfrm>
            <a:off x="7067550" y="2486025"/>
            <a:ext cx="678180" cy="184666"/>
          </a:xfrm>
          <a:prstGeom prst="rect">
            <a:avLst/>
          </a:prstGeom>
          <a:noFill/>
        </p:spPr>
        <p:txBody>
          <a:bodyPr wrap="square" rtlCol="0">
            <a:spAutoFit/>
          </a:bodyPr>
          <a:lstStyle/>
          <a:p>
            <a:pPr algn="ctr" fontAlgn="auto">
              <a:spcBef>
                <a:spcPts val="0"/>
              </a:spcBef>
              <a:spcAft>
                <a:spcPts val="0"/>
              </a:spcAft>
            </a:pPr>
            <a:r>
              <a:rPr lang="en-US" sz="600" smtClean="0">
                <a:solidFill>
                  <a:srgbClr val="000000"/>
                </a:solidFill>
                <a:latin typeface="Arial" pitchFamily="34" charset="0"/>
                <a:cs typeface="Arial" pitchFamily="34" charset="0"/>
              </a:rPr>
              <a:t>E</a:t>
            </a:r>
            <a:endParaRPr lang="en-US" sz="600" dirty="0">
              <a:solidFill>
                <a:srgbClr val="000000"/>
              </a:solidFill>
              <a:latin typeface="Arial" pitchFamily="34" charset="0"/>
              <a:cs typeface="Arial" pitchFamily="34" charset="0"/>
            </a:endParaRPr>
          </a:p>
        </p:txBody>
      </p:sp>
      <p:sp>
        <p:nvSpPr>
          <p:cNvPr id="73" name="TextBox 72"/>
          <p:cNvSpPr txBox="1"/>
          <p:nvPr/>
        </p:nvSpPr>
        <p:spPr>
          <a:xfrm>
            <a:off x="7381875" y="234315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ADEFG</a:t>
            </a:r>
            <a:endParaRPr lang="en-US" sz="600" dirty="0">
              <a:solidFill>
                <a:srgbClr val="000000"/>
              </a:solidFill>
              <a:latin typeface="Arial" pitchFamily="34" charset="0"/>
              <a:cs typeface="Arial" pitchFamily="34" charset="0"/>
            </a:endParaRPr>
          </a:p>
        </p:txBody>
      </p:sp>
      <p:sp>
        <p:nvSpPr>
          <p:cNvPr id="74" name="TextBox 73"/>
          <p:cNvSpPr txBox="1"/>
          <p:nvPr/>
        </p:nvSpPr>
        <p:spPr>
          <a:xfrm>
            <a:off x="7696200" y="226695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ACDEFGH</a:t>
            </a:r>
            <a:endParaRPr lang="en-US" sz="600" dirty="0">
              <a:solidFill>
                <a:srgbClr val="000000"/>
              </a:solidFill>
              <a:latin typeface="Arial" pitchFamily="34" charset="0"/>
              <a:cs typeface="Arial" pitchFamily="34" charset="0"/>
            </a:endParaRPr>
          </a:p>
        </p:txBody>
      </p:sp>
      <p:sp>
        <p:nvSpPr>
          <p:cNvPr id="75" name="TextBox 74"/>
          <p:cNvSpPr txBox="1"/>
          <p:nvPr/>
        </p:nvSpPr>
        <p:spPr>
          <a:xfrm>
            <a:off x="5257800" y="4105275"/>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EFGH</a:t>
            </a:r>
            <a:endParaRPr lang="en-US" sz="600" dirty="0">
              <a:solidFill>
                <a:srgbClr val="000000"/>
              </a:solidFill>
              <a:latin typeface="Arial" pitchFamily="34" charset="0"/>
              <a:cs typeface="Arial" pitchFamily="34" charset="0"/>
            </a:endParaRPr>
          </a:p>
        </p:txBody>
      </p:sp>
      <p:sp>
        <p:nvSpPr>
          <p:cNvPr id="76" name="TextBox 75"/>
          <p:cNvSpPr txBox="1"/>
          <p:nvPr/>
        </p:nvSpPr>
        <p:spPr>
          <a:xfrm>
            <a:off x="5553075" y="4124325"/>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EFGH</a:t>
            </a:r>
            <a:endParaRPr lang="en-US" sz="600" dirty="0">
              <a:solidFill>
                <a:srgbClr val="000000"/>
              </a:solidFill>
              <a:latin typeface="Arial" pitchFamily="34" charset="0"/>
              <a:cs typeface="Arial" pitchFamily="34" charset="0"/>
            </a:endParaRPr>
          </a:p>
        </p:txBody>
      </p:sp>
      <p:sp>
        <p:nvSpPr>
          <p:cNvPr id="77" name="TextBox 76"/>
          <p:cNvSpPr txBox="1"/>
          <p:nvPr/>
        </p:nvSpPr>
        <p:spPr>
          <a:xfrm>
            <a:off x="5857875" y="4143375"/>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EF</a:t>
            </a:r>
            <a:endParaRPr lang="en-US" sz="600" dirty="0">
              <a:solidFill>
                <a:srgbClr val="000000"/>
              </a:solidFill>
              <a:latin typeface="Arial" pitchFamily="34" charset="0"/>
              <a:cs typeface="Arial" pitchFamily="34" charset="0"/>
            </a:endParaRPr>
          </a:p>
        </p:txBody>
      </p:sp>
      <p:sp>
        <p:nvSpPr>
          <p:cNvPr id="78" name="TextBox 77"/>
          <p:cNvSpPr txBox="1"/>
          <p:nvPr/>
        </p:nvSpPr>
        <p:spPr>
          <a:xfrm>
            <a:off x="7686675" y="411480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EFG</a:t>
            </a:r>
            <a:endParaRPr lang="en-US" sz="600" dirty="0">
              <a:solidFill>
                <a:srgbClr val="000000"/>
              </a:solidFill>
              <a:latin typeface="Arial" pitchFamily="34" charset="0"/>
              <a:cs typeface="Arial" pitchFamily="34" charset="0"/>
            </a:endParaRPr>
          </a:p>
        </p:txBody>
      </p:sp>
    </p:spTree>
    <p:extLst>
      <p:ext uri="{BB962C8B-B14F-4D97-AF65-F5344CB8AC3E}">
        <p14:creationId xmlns:p14="http://schemas.microsoft.com/office/powerpoint/2010/main" val="2693179056"/>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solidFill>
                  <a:srgbClr val="FFFFFF"/>
                </a:solidFill>
              </a:rPr>
              <a:t> - </a:t>
            </a:r>
            <a:fld id="{8FAC1CE3-0013-4A1C-AA61-A816E609AAE0}" type="slidenum">
              <a:rPr lang="en-US" smtClean="0">
                <a:solidFill>
                  <a:srgbClr val="FFFFFF"/>
                </a:solidFill>
              </a:rPr>
              <a:pPr/>
              <a:t>39</a:t>
            </a:fld>
            <a:r>
              <a:rPr lang="en-US" smtClean="0">
                <a:solidFill>
                  <a:srgbClr val="FFFFFF"/>
                </a:solidFill>
              </a:rPr>
              <a:t> -</a:t>
            </a:r>
            <a:endParaRPr lang="en-US">
              <a:solidFill>
                <a:srgbClr val="FFFFFF"/>
              </a:solidFill>
            </a:endParaRPr>
          </a:p>
        </p:txBody>
      </p:sp>
      <p:grpSp>
        <p:nvGrpSpPr>
          <p:cNvPr id="14" name="Group 13"/>
          <p:cNvGrpSpPr/>
          <p:nvPr/>
        </p:nvGrpSpPr>
        <p:grpSpPr>
          <a:xfrm>
            <a:off x="536697" y="1449160"/>
            <a:ext cx="3371459" cy="1735277"/>
            <a:chOff x="147098" y="1011855"/>
            <a:chExt cx="3371459" cy="1735277"/>
          </a:xfrm>
        </p:grpSpPr>
        <p:graphicFrame>
          <p:nvGraphicFramePr>
            <p:cNvPr id="6" name="Chart 5"/>
            <p:cNvGraphicFramePr/>
            <p:nvPr>
              <p:extLst>
                <p:ext uri="{D42A27DB-BD31-4B8C-83A1-F6EECF244321}">
                  <p14:modId xmlns:p14="http://schemas.microsoft.com/office/powerpoint/2010/main" val="1067921380"/>
                </p:ext>
              </p:extLst>
            </p:nvPr>
          </p:nvGraphicFramePr>
          <p:xfrm>
            <a:off x="147098" y="1011855"/>
            <a:ext cx="3371459" cy="1735277"/>
          </p:xfrm>
          <a:graphic>
            <a:graphicData uri="http://schemas.openxmlformats.org/drawingml/2006/chart">
              <c:chart xmlns:c="http://schemas.openxmlformats.org/drawingml/2006/chart" xmlns:r="http://schemas.openxmlformats.org/officeDocument/2006/relationships" r:id="rId2"/>
            </a:graphicData>
          </a:graphic>
        </p:graphicFrame>
        <p:sp>
          <p:nvSpPr>
            <p:cNvPr id="7" name="TextBox 6"/>
            <p:cNvSpPr txBox="1"/>
            <p:nvPr/>
          </p:nvSpPr>
          <p:spPr>
            <a:xfrm>
              <a:off x="705174" y="1214726"/>
              <a:ext cx="2443555" cy="498598"/>
            </a:xfrm>
            <a:prstGeom prst="rect">
              <a:avLst/>
            </a:prstGeom>
            <a:noFill/>
          </p:spPr>
          <p:txBody>
            <a:bodyPr wrap="square" rtlCol="0" anchor="b">
              <a:spAutoFit/>
            </a:bodyPr>
            <a:lstStyle/>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a:p>
              <a:pPr algn="ctr">
                <a:lnSpc>
                  <a:spcPct val="80000"/>
                </a:lnSpc>
              </a:pPr>
              <a:r>
                <a:rPr lang="en-CA" sz="1100" b="1" dirty="0">
                  <a:solidFill>
                    <a:srgbClr val="0D204A">
                      <a:lumMod val="90000"/>
                      <a:lumOff val="10000"/>
                    </a:srgbClr>
                  </a:solidFill>
                  <a:latin typeface="Arial" panose="020B0604020202020204" pitchFamily="34" charset="0"/>
                  <a:cs typeface="Arial" panose="020B0604020202020204" pitchFamily="34" charset="0"/>
                </a:rPr>
                <a:t>TOO MUCH EXERCISE</a:t>
              </a:r>
            </a:p>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p:txBody>
        </p:sp>
      </p:grpSp>
      <p:grpSp>
        <p:nvGrpSpPr>
          <p:cNvPr id="15" name="Group 14"/>
          <p:cNvGrpSpPr/>
          <p:nvPr/>
        </p:nvGrpSpPr>
        <p:grpSpPr>
          <a:xfrm>
            <a:off x="401530" y="2698719"/>
            <a:ext cx="3291835" cy="361638"/>
            <a:chOff x="11931" y="1518141"/>
            <a:chExt cx="3291835" cy="361638"/>
          </a:xfrm>
        </p:grpSpPr>
        <p:cxnSp>
          <p:nvCxnSpPr>
            <p:cNvPr id="9" name="Straight Connector 8"/>
            <p:cNvCxnSpPr/>
            <p:nvPr/>
          </p:nvCxnSpPr>
          <p:spPr bwMode="auto">
            <a:xfrm>
              <a:off x="469126" y="1757239"/>
              <a:ext cx="2834640" cy="0"/>
            </a:xfrm>
            <a:prstGeom prst="line">
              <a:avLst/>
            </a:prstGeom>
            <a:solidFill>
              <a:schemeClr val="accent1"/>
            </a:solidFill>
            <a:ln w="9525" cap="flat" cmpd="sng" algn="ctr">
              <a:solidFill>
                <a:srgbClr val="FF0000"/>
              </a:solidFill>
              <a:prstDash val="sysDot"/>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1" name="TextBox 10"/>
            <p:cNvSpPr txBox="1"/>
            <p:nvPr/>
          </p:nvSpPr>
          <p:spPr>
            <a:xfrm>
              <a:off x="132366" y="1625863"/>
              <a:ext cx="471934" cy="253916"/>
            </a:xfrm>
            <a:prstGeom prst="rect">
              <a:avLst/>
            </a:prstGeom>
            <a:noFill/>
          </p:spPr>
          <p:txBody>
            <a:bodyPr wrap="square" rtlCol="0">
              <a:spAutoFit/>
            </a:bodyPr>
            <a:lstStyle/>
            <a:p>
              <a:pPr algn="ctr" fontAlgn="auto">
                <a:spcBef>
                  <a:spcPts val="0"/>
                </a:spcBef>
                <a:spcAft>
                  <a:spcPts val="0"/>
                </a:spcAft>
              </a:pPr>
              <a:r>
                <a:rPr lang="en-CA" sz="1050" b="1" smtClean="0">
                  <a:solidFill>
                    <a:srgbClr val="C00000"/>
                  </a:solidFill>
                  <a:latin typeface="Arial" panose="020B0604020202020204" pitchFamily="34" charset="0"/>
                  <a:cs typeface="Arial" panose="020B0604020202020204" pitchFamily="34" charset="0"/>
                </a:rPr>
                <a:t>5%</a:t>
              </a:r>
              <a:endParaRPr lang="en-CA" sz="1050" b="1" dirty="0">
                <a:solidFill>
                  <a:srgbClr val="C00000"/>
                </a:solidFill>
                <a:latin typeface="Arial" panose="020B0604020202020204" pitchFamily="34" charset="0"/>
                <a:cs typeface="Arial" panose="020B0604020202020204" pitchFamily="34" charset="0"/>
              </a:endParaRPr>
            </a:p>
          </p:txBody>
        </p:sp>
        <p:sp>
          <p:nvSpPr>
            <p:cNvPr id="13" name="TextBox 12"/>
            <p:cNvSpPr txBox="1"/>
            <p:nvPr/>
          </p:nvSpPr>
          <p:spPr>
            <a:xfrm>
              <a:off x="11931" y="1518141"/>
              <a:ext cx="693244" cy="215444"/>
            </a:xfrm>
            <a:prstGeom prst="rect">
              <a:avLst/>
            </a:prstGeom>
            <a:noFill/>
          </p:spPr>
          <p:txBody>
            <a:bodyPr wrap="square" rtlCol="0">
              <a:spAutoFit/>
            </a:bodyPr>
            <a:lstStyle/>
            <a:p>
              <a:pPr algn="ctr" fontAlgn="auto">
                <a:spcBef>
                  <a:spcPts val="0"/>
                </a:spcBef>
                <a:spcAft>
                  <a:spcPts val="0"/>
                </a:spcAft>
              </a:pPr>
              <a:r>
                <a:rPr lang="en-CA" sz="800" b="1" dirty="0">
                  <a:solidFill>
                    <a:srgbClr val="C00000"/>
                  </a:solidFill>
                  <a:latin typeface="Arial" panose="020B0604020202020204" pitchFamily="34" charset="0"/>
                  <a:cs typeface="Arial" panose="020B0604020202020204" pitchFamily="34" charset="0"/>
                </a:rPr>
                <a:t>MEAN</a:t>
              </a:r>
            </a:p>
          </p:txBody>
        </p:sp>
      </p:grpSp>
      <p:grpSp>
        <p:nvGrpSpPr>
          <p:cNvPr id="16" name="Group 15"/>
          <p:cNvGrpSpPr/>
          <p:nvPr/>
        </p:nvGrpSpPr>
        <p:grpSpPr>
          <a:xfrm>
            <a:off x="538028" y="2970463"/>
            <a:ext cx="3371459" cy="1735277"/>
            <a:chOff x="147098" y="1011855"/>
            <a:chExt cx="3371459" cy="1735277"/>
          </a:xfrm>
        </p:grpSpPr>
        <p:graphicFrame>
          <p:nvGraphicFramePr>
            <p:cNvPr id="17" name="Chart 16"/>
            <p:cNvGraphicFramePr/>
            <p:nvPr>
              <p:extLst>
                <p:ext uri="{D42A27DB-BD31-4B8C-83A1-F6EECF244321}">
                  <p14:modId xmlns:p14="http://schemas.microsoft.com/office/powerpoint/2010/main" val="3837856470"/>
                </p:ext>
              </p:extLst>
            </p:nvPr>
          </p:nvGraphicFramePr>
          <p:xfrm>
            <a:off x="147098" y="1011855"/>
            <a:ext cx="3371459" cy="1735277"/>
          </p:xfrm>
          <a:graphic>
            <a:graphicData uri="http://schemas.openxmlformats.org/drawingml/2006/chart">
              <c:chart xmlns:c="http://schemas.openxmlformats.org/drawingml/2006/chart" xmlns:r="http://schemas.openxmlformats.org/officeDocument/2006/relationships" r:id="rId3"/>
            </a:graphicData>
          </a:graphic>
        </p:graphicFrame>
        <p:sp>
          <p:nvSpPr>
            <p:cNvPr id="18" name="TextBox 17"/>
            <p:cNvSpPr txBox="1"/>
            <p:nvPr/>
          </p:nvSpPr>
          <p:spPr>
            <a:xfrm>
              <a:off x="613582" y="1230628"/>
              <a:ext cx="2533817" cy="498598"/>
            </a:xfrm>
            <a:prstGeom prst="rect">
              <a:avLst/>
            </a:prstGeom>
            <a:noFill/>
          </p:spPr>
          <p:txBody>
            <a:bodyPr wrap="square" rtlCol="0">
              <a:spAutoFit/>
            </a:bodyPr>
            <a:lstStyle/>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a:p>
              <a:pPr algn="ctr">
                <a:lnSpc>
                  <a:spcPct val="80000"/>
                </a:lnSpc>
              </a:pPr>
              <a:r>
                <a:rPr lang="en-CA" sz="1100" b="1" dirty="0">
                  <a:solidFill>
                    <a:srgbClr val="0D204A">
                      <a:lumMod val="90000"/>
                      <a:lumOff val="10000"/>
                    </a:srgbClr>
                  </a:solidFill>
                  <a:latin typeface="Arial" panose="020B0604020202020204" pitchFamily="34" charset="0"/>
                  <a:cs typeface="Arial" panose="020B0604020202020204" pitchFamily="34" charset="0"/>
                </a:rPr>
                <a:t>HIGH BLOOD CHOLESTEROL</a:t>
              </a:r>
            </a:p>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p:txBody>
        </p:sp>
      </p:grpSp>
      <p:grpSp>
        <p:nvGrpSpPr>
          <p:cNvPr id="19" name="Group 18"/>
          <p:cNvGrpSpPr/>
          <p:nvPr/>
        </p:nvGrpSpPr>
        <p:grpSpPr>
          <a:xfrm>
            <a:off x="402861" y="3817005"/>
            <a:ext cx="3291835" cy="361638"/>
            <a:chOff x="11931" y="1518141"/>
            <a:chExt cx="3291835" cy="361638"/>
          </a:xfrm>
        </p:grpSpPr>
        <p:cxnSp>
          <p:nvCxnSpPr>
            <p:cNvPr id="20" name="Straight Connector 19"/>
            <p:cNvCxnSpPr/>
            <p:nvPr/>
          </p:nvCxnSpPr>
          <p:spPr bwMode="auto">
            <a:xfrm>
              <a:off x="469126" y="1757239"/>
              <a:ext cx="2834640" cy="0"/>
            </a:xfrm>
            <a:prstGeom prst="line">
              <a:avLst/>
            </a:prstGeom>
            <a:solidFill>
              <a:schemeClr val="accent1"/>
            </a:solidFill>
            <a:ln w="9525" cap="flat" cmpd="sng" algn="ctr">
              <a:solidFill>
                <a:srgbClr val="FF0000"/>
              </a:solidFill>
              <a:prstDash val="sysDot"/>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1" name="TextBox 20"/>
            <p:cNvSpPr txBox="1"/>
            <p:nvPr/>
          </p:nvSpPr>
          <p:spPr>
            <a:xfrm>
              <a:off x="132366" y="1625863"/>
              <a:ext cx="471934" cy="253916"/>
            </a:xfrm>
            <a:prstGeom prst="rect">
              <a:avLst/>
            </a:prstGeom>
            <a:noFill/>
          </p:spPr>
          <p:txBody>
            <a:bodyPr wrap="square" rtlCol="0">
              <a:spAutoFit/>
            </a:bodyPr>
            <a:lstStyle/>
            <a:p>
              <a:pPr algn="ctr" fontAlgn="auto">
                <a:spcBef>
                  <a:spcPts val="0"/>
                </a:spcBef>
                <a:spcAft>
                  <a:spcPts val="0"/>
                </a:spcAft>
              </a:pPr>
              <a:r>
                <a:rPr lang="en-CA" sz="1050" b="1" dirty="0" smtClean="0">
                  <a:solidFill>
                    <a:srgbClr val="C00000"/>
                  </a:solidFill>
                  <a:latin typeface="Arial" panose="020B0604020202020204" pitchFamily="34" charset="0"/>
                  <a:cs typeface="Arial" panose="020B0604020202020204" pitchFamily="34" charset="0"/>
                </a:rPr>
                <a:t>52%</a:t>
              </a:r>
              <a:endParaRPr lang="en-CA" sz="1050" b="1" dirty="0">
                <a:solidFill>
                  <a:srgbClr val="C00000"/>
                </a:solidFill>
                <a:latin typeface="Arial" panose="020B0604020202020204" pitchFamily="34" charset="0"/>
                <a:cs typeface="Arial" panose="020B0604020202020204" pitchFamily="34" charset="0"/>
              </a:endParaRPr>
            </a:p>
          </p:txBody>
        </p:sp>
        <p:sp>
          <p:nvSpPr>
            <p:cNvPr id="22" name="TextBox 21"/>
            <p:cNvSpPr txBox="1"/>
            <p:nvPr/>
          </p:nvSpPr>
          <p:spPr>
            <a:xfrm>
              <a:off x="11931" y="1518141"/>
              <a:ext cx="693244" cy="215444"/>
            </a:xfrm>
            <a:prstGeom prst="rect">
              <a:avLst/>
            </a:prstGeom>
            <a:noFill/>
          </p:spPr>
          <p:txBody>
            <a:bodyPr wrap="square" rtlCol="0">
              <a:spAutoFit/>
            </a:bodyPr>
            <a:lstStyle/>
            <a:p>
              <a:pPr algn="ctr" fontAlgn="auto">
                <a:spcBef>
                  <a:spcPts val="0"/>
                </a:spcBef>
                <a:spcAft>
                  <a:spcPts val="0"/>
                </a:spcAft>
              </a:pPr>
              <a:r>
                <a:rPr lang="en-CA" sz="800" b="1" dirty="0">
                  <a:solidFill>
                    <a:srgbClr val="C00000"/>
                  </a:solidFill>
                  <a:latin typeface="Arial" panose="020B0604020202020204" pitchFamily="34" charset="0"/>
                  <a:cs typeface="Arial" panose="020B0604020202020204" pitchFamily="34" charset="0"/>
                </a:rPr>
                <a:t>MEAN</a:t>
              </a:r>
            </a:p>
          </p:txBody>
        </p:sp>
      </p:grpSp>
      <p:grpSp>
        <p:nvGrpSpPr>
          <p:cNvPr id="23" name="Group 22"/>
          <p:cNvGrpSpPr/>
          <p:nvPr/>
        </p:nvGrpSpPr>
        <p:grpSpPr>
          <a:xfrm>
            <a:off x="5056697" y="1609118"/>
            <a:ext cx="3371459" cy="1735277"/>
            <a:chOff x="147098" y="1011855"/>
            <a:chExt cx="3371459" cy="1735277"/>
          </a:xfrm>
        </p:grpSpPr>
        <p:graphicFrame>
          <p:nvGraphicFramePr>
            <p:cNvPr id="24" name="Chart 23"/>
            <p:cNvGraphicFramePr/>
            <p:nvPr>
              <p:extLst>
                <p:ext uri="{D42A27DB-BD31-4B8C-83A1-F6EECF244321}">
                  <p14:modId xmlns:p14="http://schemas.microsoft.com/office/powerpoint/2010/main" val="3103021053"/>
                </p:ext>
              </p:extLst>
            </p:nvPr>
          </p:nvGraphicFramePr>
          <p:xfrm>
            <a:off x="147098" y="1011855"/>
            <a:ext cx="3371459" cy="1735277"/>
          </p:xfrm>
          <a:graphic>
            <a:graphicData uri="http://schemas.openxmlformats.org/drawingml/2006/chart">
              <c:chart xmlns:c="http://schemas.openxmlformats.org/drawingml/2006/chart" xmlns:r="http://schemas.openxmlformats.org/officeDocument/2006/relationships" r:id="rId4"/>
            </a:graphicData>
          </a:graphic>
        </p:graphicFrame>
        <p:sp>
          <p:nvSpPr>
            <p:cNvPr id="25" name="TextBox 24"/>
            <p:cNvSpPr txBox="1"/>
            <p:nvPr/>
          </p:nvSpPr>
          <p:spPr>
            <a:xfrm>
              <a:off x="469126" y="1230628"/>
              <a:ext cx="2824027" cy="498598"/>
            </a:xfrm>
            <a:prstGeom prst="rect">
              <a:avLst/>
            </a:prstGeom>
            <a:noFill/>
          </p:spPr>
          <p:txBody>
            <a:bodyPr wrap="square" rtlCol="0">
              <a:spAutoFit/>
            </a:bodyPr>
            <a:lstStyle/>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a:p>
              <a:pPr algn="ctr">
                <a:lnSpc>
                  <a:spcPct val="80000"/>
                </a:lnSpc>
              </a:pPr>
              <a:r>
                <a:rPr lang="en-CA" sz="1100" b="1" dirty="0">
                  <a:solidFill>
                    <a:srgbClr val="0D204A">
                      <a:lumMod val="90000"/>
                      <a:lumOff val="10000"/>
                    </a:srgbClr>
                  </a:solidFill>
                  <a:latin typeface="Arial" panose="020B0604020202020204" pitchFamily="34" charset="0"/>
                  <a:cs typeface="Arial" panose="020B0604020202020204" pitchFamily="34" charset="0"/>
                </a:rPr>
                <a:t>HIGH BLOOD PRESSURE</a:t>
              </a:r>
            </a:p>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p:txBody>
        </p:sp>
      </p:grpSp>
      <p:grpSp>
        <p:nvGrpSpPr>
          <p:cNvPr id="26" name="Group 25"/>
          <p:cNvGrpSpPr/>
          <p:nvPr/>
        </p:nvGrpSpPr>
        <p:grpSpPr>
          <a:xfrm>
            <a:off x="4921530" y="2521605"/>
            <a:ext cx="3291835" cy="361638"/>
            <a:chOff x="11931" y="1518141"/>
            <a:chExt cx="3291835" cy="361638"/>
          </a:xfrm>
        </p:grpSpPr>
        <p:cxnSp>
          <p:nvCxnSpPr>
            <p:cNvPr id="27" name="Straight Connector 26"/>
            <p:cNvCxnSpPr/>
            <p:nvPr/>
          </p:nvCxnSpPr>
          <p:spPr bwMode="auto">
            <a:xfrm>
              <a:off x="469126" y="1757239"/>
              <a:ext cx="2834640" cy="0"/>
            </a:xfrm>
            <a:prstGeom prst="line">
              <a:avLst/>
            </a:prstGeom>
            <a:solidFill>
              <a:schemeClr val="accent1"/>
            </a:solidFill>
            <a:ln w="9525" cap="flat" cmpd="sng" algn="ctr">
              <a:solidFill>
                <a:srgbClr val="FF0000"/>
              </a:solidFill>
              <a:prstDash val="sysDot"/>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8" name="TextBox 27"/>
            <p:cNvSpPr txBox="1"/>
            <p:nvPr/>
          </p:nvSpPr>
          <p:spPr>
            <a:xfrm>
              <a:off x="132366" y="1625863"/>
              <a:ext cx="471934" cy="253916"/>
            </a:xfrm>
            <a:prstGeom prst="rect">
              <a:avLst/>
            </a:prstGeom>
            <a:noFill/>
          </p:spPr>
          <p:txBody>
            <a:bodyPr wrap="square" rtlCol="0">
              <a:spAutoFit/>
            </a:bodyPr>
            <a:lstStyle/>
            <a:p>
              <a:pPr algn="ctr" fontAlgn="auto">
                <a:spcBef>
                  <a:spcPts val="0"/>
                </a:spcBef>
                <a:spcAft>
                  <a:spcPts val="0"/>
                </a:spcAft>
              </a:pPr>
              <a:r>
                <a:rPr lang="en-CA" sz="1050" b="1" dirty="0" smtClean="0">
                  <a:solidFill>
                    <a:srgbClr val="C00000"/>
                  </a:solidFill>
                  <a:latin typeface="Arial" panose="020B0604020202020204" pitchFamily="34" charset="0"/>
                  <a:cs typeface="Arial" panose="020B0604020202020204" pitchFamily="34" charset="0"/>
                </a:rPr>
                <a:t>45%</a:t>
              </a:r>
              <a:endParaRPr lang="en-CA" sz="1050" b="1" dirty="0">
                <a:solidFill>
                  <a:srgbClr val="C00000"/>
                </a:solidFill>
                <a:latin typeface="Arial" panose="020B0604020202020204" pitchFamily="34" charset="0"/>
                <a:cs typeface="Arial" panose="020B0604020202020204" pitchFamily="34" charset="0"/>
              </a:endParaRPr>
            </a:p>
          </p:txBody>
        </p:sp>
        <p:sp>
          <p:nvSpPr>
            <p:cNvPr id="29" name="TextBox 28"/>
            <p:cNvSpPr txBox="1"/>
            <p:nvPr/>
          </p:nvSpPr>
          <p:spPr>
            <a:xfrm>
              <a:off x="11931" y="1518141"/>
              <a:ext cx="693244" cy="215444"/>
            </a:xfrm>
            <a:prstGeom prst="rect">
              <a:avLst/>
            </a:prstGeom>
            <a:noFill/>
          </p:spPr>
          <p:txBody>
            <a:bodyPr wrap="square" rtlCol="0">
              <a:spAutoFit/>
            </a:bodyPr>
            <a:lstStyle/>
            <a:p>
              <a:pPr algn="ctr" fontAlgn="auto">
                <a:spcBef>
                  <a:spcPts val="0"/>
                </a:spcBef>
                <a:spcAft>
                  <a:spcPts val="0"/>
                </a:spcAft>
              </a:pPr>
              <a:r>
                <a:rPr lang="en-CA" sz="800" b="1" dirty="0">
                  <a:solidFill>
                    <a:srgbClr val="C00000"/>
                  </a:solidFill>
                  <a:latin typeface="Arial" panose="020B0604020202020204" pitchFamily="34" charset="0"/>
                  <a:cs typeface="Arial" panose="020B0604020202020204" pitchFamily="34" charset="0"/>
                </a:rPr>
                <a:t>MEAN</a:t>
              </a:r>
            </a:p>
          </p:txBody>
        </p:sp>
      </p:grpSp>
      <p:grpSp>
        <p:nvGrpSpPr>
          <p:cNvPr id="40" name="Group 39"/>
          <p:cNvGrpSpPr/>
          <p:nvPr/>
        </p:nvGrpSpPr>
        <p:grpSpPr>
          <a:xfrm>
            <a:off x="5071429" y="3312356"/>
            <a:ext cx="3371459" cy="1735277"/>
            <a:chOff x="147098" y="1011855"/>
            <a:chExt cx="3371459" cy="1735277"/>
          </a:xfrm>
        </p:grpSpPr>
        <p:graphicFrame>
          <p:nvGraphicFramePr>
            <p:cNvPr id="41" name="Chart 40"/>
            <p:cNvGraphicFramePr/>
            <p:nvPr>
              <p:extLst>
                <p:ext uri="{D42A27DB-BD31-4B8C-83A1-F6EECF244321}">
                  <p14:modId xmlns:p14="http://schemas.microsoft.com/office/powerpoint/2010/main" val="1330610707"/>
                </p:ext>
              </p:extLst>
            </p:nvPr>
          </p:nvGraphicFramePr>
          <p:xfrm>
            <a:off x="147098" y="1011855"/>
            <a:ext cx="3371459" cy="1735277"/>
          </p:xfrm>
          <a:graphic>
            <a:graphicData uri="http://schemas.openxmlformats.org/drawingml/2006/chart">
              <c:chart xmlns:c="http://schemas.openxmlformats.org/drawingml/2006/chart" xmlns:r="http://schemas.openxmlformats.org/officeDocument/2006/relationships" r:id="rId5"/>
            </a:graphicData>
          </a:graphic>
        </p:graphicFrame>
        <p:sp>
          <p:nvSpPr>
            <p:cNvPr id="42" name="TextBox 41"/>
            <p:cNvSpPr txBox="1"/>
            <p:nvPr/>
          </p:nvSpPr>
          <p:spPr>
            <a:xfrm>
              <a:off x="546166" y="1214726"/>
              <a:ext cx="2756269" cy="498598"/>
            </a:xfrm>
            <a:prstGeom prst="rect">
              <a:avLst/>
            </a:prstGeom>
            <a:noFill/>
          </p:spPr>
          <p:txBody>
            <a:bodyPr wrap="square" rtlCol="0" anchor="b">
              <a:spAutoFit/>
            </a:bodyPr>
            <a:lstStyle/>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a:p>
              <a:pPr algn="ctr">
                <a:lnSpc>
                  <a:spcPct val="80000"/>
                </a:lnSpc>
              </a:pPr>
              <a:r>
                <a:rPr lang="en-CA" sz="1100" b="1" dirty="0">
                  <a:solidFill>
                    <a:srgbClr val="0D204A">
                      <a:lumMod val="90000"/>
                      <a:lumOff val="10000"/>
                    </a:srgbClr>
                  </a:solidFill>
                  <a:latin typeface="Arial" panose="020B0604020202020204" pitchFamily="34" charset="0"/>
                  <a:cs typeface="Arial" panose="020B0604020202020204" pitchFamily="34" charset="0"/>
                </a:rPr>
                <a:t>NOT  SURE*</a:t>
              </a:r>
            </a:p>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p:txBody>
        </p:sp>
      </p:grpSp>
      <p:grpSp>
        <p:nvGrpSpPr>
          <p:cNvPr id="43" name="Group 42"/>
          <p:cNvGrpSpPr/>
          <p:nvPr/>
        </p:nvGrpSpPr>
        <p:grpSpPr>
          <a:xfrm>
            <a:off x="4936262" y="4495800"/>
            <a:ext cx="3291835" cy="361638"/>
            <a:chOff x="11931" y="1518141"/>
            <a:chExt cx="3291835" cy="361638"/>
          </a:xfrm>
        </p:grpSpPr>
        <p:cxnSp>
          <p:nvCxnSpPr>
            <p:cNvPr id="44" name="Straight Connector 43"/>
            <p:cNvCxnSpPr/>
            <p:nvPr/>
          </p:nvCxnSpPr>
          <p:spPr bwMode="auto">
            <a:xfrm>
              <a:off x="469126" y="1757239"/>
              <a:ext cx="2834640" cy="0"/>
            </a:xfrm>
            <a:prstGeom prst="line">
              <a:avLst/>
            </a:prstGeom>
            <a:solidFill>
              <a:schemeClr val="accent1"/>
            </a:solidFill>
            <a:ln w="9525" cap="flat" cmpd="sng" algn="ctr">
              <a:solidFill>
                <a:srgbClr val="FF0000"/>
              </a:solidFill>
              <a:prstDash val="sysDot"/>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5" name="TextBox 44"/>
            <p:cNvSpPr txBox="1"/>
            <p:nvPr/>
          </p:nvSpPr>
          <p:spPr>
            <a:xfrm>
              <a:off x="132366" y="1625863"/>
              <a:ext cx="471934" cy="253916"/>
            </a:xfrm>
            <a:prstGeom prst="rect">
              <a:avLst/>
            </a:prstGeom>
            <a:noFill/>
          </p:spPr>
          <p:txBody>
            <a:bodyPr wrap="square" rtlCol="0">
              <a:spAutoFit/>
            </a:bodyPr>
            <a:lstStyle/>
            <a:p>
              <a:pPr algn="ctr" fontAlgn="auto">
                <a:spcBef>
                  <a:spcPts val="0"/>
                </a:spcBef>
                <a:spcAft>
                  <a:spcPts val="0"/>
                </a:spcAft>
              </a:pPr>
              <a:r>
                <a:rPr lang="en-CA" sz="1050" b="1" smtClean="0">
                  <a:solidFill>
                    <a:srgbClr val="C00000"/>
                  </a:solidFill>
                  <a:latin typeface="Arial" panose="020B0604020202020204" pitchFamily="34" charset="0"/>
                  <a:cs typeface="Arial" panose="020B0604020202020204" pitchFamily="34" charset="0"/>
                </a:rPr>
                <a:t>12%</a:t>
              </a:r>
              <a:endParaRPr lang="en-CA" sz="1050" b="1" dirty="0">
                <a:solidFill>
                  <a:srgbClr val="C00000"/>
                </a:solidFill>
                <a:latin typeface="Arial" panose="020B0604020202020204" pitchFamily="34" charset="0"/>
                <a:cs typeface="Arial" panose="020B0604020202020204" pitchFamily="34" charset="0"/>
              </a:endParaRPr>
            </a:p>
          </p:txBody>
        </p:sp>
        <p:sp>
          <p:nvSpPr>
            <p:cNvPr id="46" name="TextBox 45"/>
            <p:cNvSpPr txBox="1"/>
            <p:nvPr/>
          </p:nvSpPr>
          <p:spPr>
            <a:xfrm>
              <a:off x="11931" y="1518141"/>
              <a:ext cx="693244" cy="215444"/>
            </a:xfrm>
            <a:prstGeom prst="rect">
              <a:avLst/>
            </a:prstGeom>
            <a:noFill/>
          </p:spPr>
          <p:txBody>
            <a:bodyPr wrap="square" rtlCol="0">
              <a:spAutoFit/>
            </a:bodyPr>
            <a:lstStyle/>
            <a:p>
              <a:pPr algn="ctr" fontAlgn="auto">
                <a:spcBef>
                  <a:spcPts val="0"/>
                </a:spcBef>
                <a:spcAft>
                  <a:spcPts val="0"/>
                </a:spcAft>
              </a:pPr>
              <a:r>
                <a:rPr lang="en-CA" sz="800" b="1" dirty="0">
                  <a:solidFill>
                    <a:srgbClr val="C00000"/>
                  </a:solidFill>
                  <a:latin typeface="Arial" panose="020B0604020202020204" pitchFamily="34" charset="0"/>
                  <a:cs typeface="Arial" panose="020B0604020202020204" pitchFamily="34" charset="0"/>
                </a:rPr>
                <a:t>MEAN</a:t>
              </a:r>
            </a:p>
          </p:txBody>
        </p:sp>
      </p:grpSp>
      <p:sp>
        <p:nvSpPr>
          <p:cNvPr id="55" name="TextBox 54"/>
          <p:cNvSpPr txBox="1"/>
          <p:nvPr/>
        </p:nvSpPr>
        <p:spPr>
          <a:xfrm>
            <a:off x="2735249" y="1401731"/>
            <a:ext cx="3379303" cy="535531"/>
          </a:xfrm>
          <a:prstGeom prst="rect">
            <a:avLst/>
          </a:prstGeom>
          <a:noFill/>
        </p:spPr>
        <p:txBody>
          <a:bodyPr wrap="square" rtlCol="0" anchor="b">
            <a:spAutoFit/>
          </a:bodyPr>
          <a:lstStyle/>
          <a:p>
            <a:pPr>
              <a:lnSpc>
                <a:spcPct val="80000"/>
              </a:lnSpc>
            </a:pPr>
            <a:endParaRPr lang="en-CA" sz="1200" b="1" dirty="0">
              <a:solidFill>
                <a:srgbClr val="FFFFFF">
                  <a:lumMod val="50000"/>
                </a:srgbClr>
              </a:solidFill>
              <a:latin typeface="Arial" panose="020B0604020202020204" pitchFamily="34" charset="0"/>
              <a:cs typeface="Arial" panose="020B0604020202020204" pitchFamily="34" charset="0"/>
            </a:endParaRPr>
          </a:p>
          <a:p>
            <a:pPr algn="ctr">
              <a:lnSpc>
                <a:spcPct val="80000"/>
              </a:lnSpc>
            </a:pPr>
            <a:r>
              <a:rPr lang="en-CA" sz="1200" b="1" dirty="0">
                <a:solidFill>
                  <a:srgbClr val="0D204A">
                    <a:lumMod val="90000"/>
                    <a:lumOff val="10000"/>
                  </a:srgbClr>
                </a:solidFill>
                <a:latin typeface="Arial" panose="020B0604020202020204" pitchFamily="34" charset="0"/>
                <a:cs typeface="Arial" panose="020B0604020202020204" pitchFamily="34" charset="0"/>
              </a:rPr>
              <a:t>INCORRECT BLOOD CLOT RISK FACTORS</a:t>
            </a:r>
          </a:p>
          <a:p>
            <a:pPr>
              <a:lnSpc>
                <a:spcPct val="80000"/>
              </a:lnSpc>
            </a:pPr>
            <a:endParaRPr lang="en-CA" sz="1200" b="1" dirty="0">
              <a:solidFill>
                <a:srgbClr val="FFFFFF">
                  <a:lumMod val="50000"/>
                </a:srgbClr>
              </a:solidFill>
              <a:latin typeface="Arial" panose="020B0604020202020204" pitchFamily="34" charset="0"/>
              <a:cs typeface="Arial" panose="020B0604020202020204" pitchFamily="34" charset="0"/>
            </a:endParaRPr>
          </a:p>
        </p:txBody>
      </p:sp>
      <p:sp>
        <p:nvSpPr>
          <p:cNvPr id="36" name="TextBox 35"/>
          <p:cNvSpPr txBox="1"/>
          <p:nvPr/>
        </p:nvSpPr>
        <p:spPr>
          <a:xfrm>
            <a:off x="1657047" y="690765"/>
            <a:ext cx="6008018" cy="338554"/>
          </a:xfrm>
          <a:prstGeom prst="rect">
            <a:avLst/>
          </a:prstGeom>
          <a:noFill/>
        </p:spPr>
        <p:txBody>
          <a:bodyPr wrap="square" rtlCol="0">
            <a:spAutoFit/>
          </a:bodyPr>
          <a:lstStyle/>
          <a:p>
            <a:pPr algn="ctr"/>
            <a:r>
              <a:rPr lang="en-US" sz="1600" i="1" dirty="0">
                <a:solidFill>
                  <a:srgbClr val="000000"/>
                </a:solidFill>
                <a:latin typeface="Arial" panose="020B0604020202020204" pitchFamily="34" charset="0"/>
                <a:cs typeface="Arial" panose="020B0604020202020204" pitchFamily="34" charset="0"/>
              </a:rPr>
              <a:t>Among Adults 18+ in Each Country</a:t>
            </a:r>
            <a:endParaRPr lang="en-US" sz="1400" i="1" dirty="0">
              <a:solidFill>
                <a:srgbClr val="000000"/>
              </a:solidFill>
              <a:latin typeface="Arial" panose="020B0604020202020204" pitchFamily="34" charset="0"/>
              <a:cs typeface="Arial" panose="020B0604020202020204" pitchFamily="34" charset="0"/>
            </a:endParaRPr>
          </a:p>
        </p:txBody>
      </p:sp>
      <p:sp>
        <p:nvSpPr>
          <p:cNvPr id="37" name="Rectangle 36"/>
          <p:cNvSpPr/>
          <p:nvPr/>
        </p:nvSpPr>
        <p:spPr>
          <a:xfrm>
            <a:off x="119271" y="6413707"/>
            <a:ext cx="6995408" cy="338554"/>
          </a:xfrm>
          <a:prstGeom prst="rect">
            <a:avLst/>
          </a:prstGeom>
        </p:spPr>
        <p:txBody>
          <a:bodyPr wrap="square">
            <a:spAutoFit/>
          </a:bodyPr>
          <a:lstStyle/>
          <a:p>
            <a:r>
              <a:rPr lang="en-US" sz="800" dirty="0">
                <a:solidFill>
                  <a:srgbClr val="000000"/>
                </a:solidFill>
                <a:latin typeface="Arial" panose="020B0604020202020204" pitchFamily="34" charset="0"/>
                <a:cs typeface="Arial" panose="020B0604020202020204" pitchFamily="34" charset="0"/>
              </a:rPr>
              <a:t>Base: All Respondents.</a:t>
            </a:r>
          </a:p>
          <a:p>
            <a:r>
              <a:rPr lang="en-US" sz="800" dirty="0">
                <a:solidFill>
                  <a:srgbClr val="000000"/>
                </a:solidFill>
                <a:latin typeface="Arial" panose="020B0604020202020204" pitchFamily="34" charset="0"/>
                <a:cs typeface="Arial" panose="020B0604020202020204" pitchFamily="34" charset="0"/>
              </a:rPr>
              <a:t>Q8. Which of the following, if any, could increase your risk of developing a blood clot? (select all that apply)</a:t>
            </a:r>
          </a:p>
        </p:txBody>
      </p:sp>
      <p:sp>
        <p:nvSpPr>
          <p:cNvPr id="38" name="Title 1"/>
          <p:cNvSpPr txBox="1">
            <a:spLocks/>
          </p:cNvSpPr>
          <p:nvPr/>
        </p:nvSpPr>
        <p:spPr>
          <a:xfrm>
            <a:off x="63611" y="139465"/>
            <a:ext cx="9008828"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700" kern="0" dirty="0" smtClean="0">
                <a:solidFill>
                  <a:srgbClr val="000000"/>
                </a:solidFill>
              </a:rPr>
              <a:t>Knowledge of Increased Risk Factors for Blood Clots</a:t>
            </a:r>
            <a:endParaRPr lang="en-US" sz="2700" kern="0" dirty="0">
              <a:solidFill>
                <a:srgbClr val="000000"/>
              </a:solidFill>
            </a:endParaRPr>
          </a:p>
        </p:txBody>
      </p:sp>
      <p:grpSp>
        <p:nvGrpSpPr>
          <p:cNvPr id="39" name="Group 38"/>
          <p:cNvGrpSpPr/>
          <p:nvPr/>
        </p:nvGrpSpPr>
        <p:grpSpPr>
          <a:xfrm>
            <a:off x="547310" y="4490435"/>
            <a:ext cx="3371459" cy="1735277"/>
            <a:chOff x="147098" y="1011855"/>
            <a:chExt cx="3371459" cy="1735277"/>
          </a:xfrm>
        </p:grpSpPr>
        <p:graphicFrame>
          <p:nvGraphicFramePr>
            <p:cNvPr id="48" name="Chart 47"/>
            <p:cNvGraphicFramePr/>
            <p:nvPr>
              <p:extLst>
                <p:ext uri="{D42A27DB-BD31-4B8C-83A1-F6EECF244321}">
                  <p14:modId xmlns:p14="http://schemas.microsoft.com/office/powerpoint/2010/main" val="1024299220"/>
                </p:ext>
              </p:extLst>
            </p:nvPr>
          </p:nvGraphicFramePr>
          <p:xfrm>
            <a:off x="147098" y="1011855"/>
            <a:ext cx="3371459" cy="1735277"/>
          </p:xfrm>
          <a:graphic>
            <a:graphicData uri="http://schemas.openxmlformats.org/drawingml/2006/chart">
              <c:chart xmlns:c="http://schemas.openxmlformats.org/drawingml/2006/chart" xmlns:r="http://schemas.openxmlformats.org/officeDocument/2006/relationships" r:id="rId6"/>
            </a:graphicData>
          </a:graphic>
        </p:graphicFrame>
        <p:sp>
          <p:nvSpPr>
            <p:cNvPr id="49" name="TextBox 48"/>
            <p:cNvSpPr txBox="1"/>
            <p:nvPr/>
          </p:nvSpPr>
          <p:spPr>
            <a:xfrm>
              <a:off x="613582" y="1230628"/>
              <a:ext cx="2533817" cy="498598"/>
            </a:xfrm>
            <a:prstGeom prst="rect">
              <a:avLst/>
            </a:prstGeom>
            <a:noFill/>
          </p:spPr>
          <p:txBody>
            <a:bodyPr wrap="square" rtlCol="0">
              <a:spAutoFit/>
            </a:bodyPr>
            <a:lstStyle/>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a:p>
              <a:pPr algn="ctr">
                <a:lnSpc>
                  <a:spcPct val="80000"/>
                </a:lnSpc>
              </a:pPr>
              <a:r>
                <a:rPr lang="en-CA" sz="1100" b="1" dirty="0">
                  <a:solidFill>
                    <a:srgbClr val="0D204A">
                      <a:lumMod val="90000"/>
                      <a:lumOff val="10000"/>
                    </a:srgbClr>
                  </a:solidFill>
                  <a:latin typeface="Arial" panose="020B0604020202020204" pitchFamily="34" charset="0"/>
                  <a:cs typeface="Arial" panose="020B0604020202020204" pitchFamily="34" charset="0"/>
                </a:rPr>
                <a:t>DONATING  BLOOD</a:t>
              </a:r>
            </a:p>
            <a:p>
              <a:pPr>
                <a:lnSpc>
                  <a:spcPct val="80000"/>
                </a:lnSpc>
              </a:pPr>
              <a:endParaRPr lang="en-CA" sz="1100" b="1" dirty="0">
                <a:solidFill>
                  <a:srgbClr val="FFFFFF">
                    <a:lumMod val="50000"/>
                  </a:srgbClr>
                </a:solidFill>
                <a:latin typeface="Arial" panose="020B0604020202020204" pitchFamily="34" charset="0"/>
                <a:cs typeface="Arial" panose="020B0604020202020204" pitchFamily="34" charset="0"/>
              </a:endParaRPr>
            </a:p>
          </p:txBody>
        </p:sp>
      </p:grpSp>
      <p:grpSp>
        <p:nvGrpSpPr>
          <p:cNvPr id="50" name="Group 49"/>
          <p:cNvGrpSpPr/>
          <p:nvPr/>
        </p:nvGrpSpPr>
        <p:grpSpPr>
          <a:xfrm>
            <a:off x="412143" y="5746719"/>
            <a:ext cx="3291835" cy="361638"/>
            <a:chOff x="11931" y="1518141"/>
            <a:chExt cx="3291835" cy="361638"/>
          </a:xfrm>
        </p:grpSpPr>
        <p:cxnSp>
          <p:nvCxnSpPr>
            <p:cNvPr id="51" name="Straight Connector 50"/>
            <p:cNvCxnSpPr/>
            <p:nvPr/>
          </p:nvCxnSpPr>
          <p:spPr bwMode="auto">
            <a:xfrm>
              <a:off x="469126" y="1757239"/>
              <a:ext cx="2834640" cy="0"/>
            </a:xfrm>
            <a:prstGeom prst="line">
              <a:avLst/>
            </a:prstGeom>
            <a:solidFill>
              <a:schemeClr val="accent1"/>
            </a:solidFill>
            <a:ln w="9525" cap="flat" cmpd="sng" algn="ctr">
              <a:solidFill>
                <a:srgbClr val="FF0000"/>
              </a:solidFill>
              <a:prstDash val="sysDot"/>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2" name="TextBox 51"/>
            <p:cNvSpPr txBox="1"/>
            <p:nvPr/>
          </p:nvSpPr>
          <p:spPr>
            <a:xfrm>
              <a:off x="132366" y="1625863"/>
              <a:ext cx="471934" cy="253916"/>
            </a:xfrm>
            <a:prstGeom prst="rect">
              <a:avLst/>
            </a:prstGeom>
            <a:noFill/>
          </p:spPr>
          <p:txBody>
            <a:bodyPr wrap="square" rtlCol="0">
              <a:spAutoFit/>
            </a:bodyPr>
            <a:lstStyle/>
            <a:p>
              <a:pPr algn="ctr" fontAlgn="auto">
                <a:spcBef>
                  <a:spcPts val="0"/>
                </a:spcBef>
                <a:spcAft>
                  <a:spcPts val="0"/>
                </a:spcAft>
              </a:pPr>
              <a:r>
                <a:rPr lang="en-CA" sz="1050" b="1" smtClean="0">
                  <a:solidFill>
                    <a:srgbClr val="C00000"/>
                  </a:solidFill>
                  <a:latin typeface="Arial" panose="020B0604020202020204" pitchFamily="34" charset="0"/>
                  <a:cs typeface="Arial" panose="020B0604020202020204" pitchFamily="34" charset="0"/>
                </a:rPr>
                <a:t>4%</a:t>
              </a:r>
              <a:endParaRPr lang="en-CA" sz="1050" b="1" dirty="0">
                <a:solidFill>
                  <a:srgbClr val="C00000"/>
                </a:solidFill>
                <a:latin typeface="Arial" panose="020B0604020202020204" pitchFamily="34" charset="0"/>
                <a:cs typeface="Arial" panose="020B0604020202020204" pitchFamily="34" charset="0"/>
              </a:endParaRPr>
            </a:p>
          </p:txBody>
        </p:sp>
        <p:sp>
          <p:nvSpPr>
            <p:cNvPr id="53" name="TextBox 52"/>
            <p:cNvSpPr txBox="1"/>
            <p:nvPr/>
          </p:nvSpPr>
          <p:spPr>
            <a:xfrm>
              <a:off x="11931" y="1518141"/>
              <a:ext cx="693244" cy="215444"/>
            </a:xfrm>
            <a:prstGeom prst="rect">
              <a:avLst/>
            </a:prstGeom>
            <a:noFill/>
          </p:spPr>
          <p:txBody>
            <a:bodyPr wrap="square" rtlCol="0">
              <a:spAutoFit/>
            </a:bodyPr>
            <a:lstStyle/>
            <a:p>
              <a:pPr algn="ctr" fontAlgn="auto">
                <a:spcBef>
                  <a:spcPts val="0"/>
                </a:spcBef>
                <a:spcAft>
                  <a:spcPts val="0"/>
                </a:spcAft>
              </a:pPr>
              <a:r>
                <a:rPr lang="en-CA" sz="800" b="1" dirty="0">
                  <a:solidFill>
                    <a:srgbClr val="C00000"/>
                  </a:solidFill>
                  <a:latin typeface="Arial" panose="020B0604020202020204" pitchFamily="34" charset="0"/>
                  <a:cs typeface="Arial" panose="020B0604020202020204" pitchFamily="34" charset="0"/>
                </a:rPr>
                <a:t>MEAN</a:t>
              </a:r>
            </a:p>
          </p:txBody>
        </p:sp>
      </p:grpSp>
      <p:sp>
        <p:nvSpPr>
          <p:cNvPr id="54" name="TextBox 53"/>
          <p:cNvSpPr txBox="1"/>
          <p:nvPr/>
        </p:nvSpPr>
        <p:spPr>
          <a:xfrm>
            <a:off x="5431977" y="5147846"/>
            <a:ext cx="3099773" cy="338554"/>
          </a:xfrm>
          <a:prstGeom prst="rect">
            <a:avLst/>
          </a:prstGeom>
          <a:noFill/>
        </p:spPr>
        <p:txBody>
          <a:bodyPr wrap="square" rtlCol="0">
            <a:spAutoFit/>
          </a:bodyPr>
          <a:lstStyle/>
          <a:p>
            <a:r>
              <a:rPr lang="en-US" sz="800" i="1" dirty="0">
                <a:solidFill>
                  <a:srgbClr val="000000"/>
                </a:solidFill>
                <a:latin typeface="Arial" panose="020B0604020202020204" pitchFamily="34" charset="0"/>
                <a:cs typeface="Arial" panose="020B0604020202020204" pitchFamily="34" charset="0"/>
              </a:rPr>
              <a:t>*None of these and Other is less than 2% for each country and is therefore not shown on graphs.</a:t>
            </a:r>
          </a:p>
        </p:txBody>
      </p:sp>
      <p:graphicFrame>
        <p:nvGraphicFramePr>
          <p:cNvPr id="56" name="Table 55"/>
          <p:cNvGraphicFramePr>
            <a:graphicFrameLocks noGrp="1"/>
          </p:cNvGraphicFramePr>
          <p:nvPr>
            <p:extLst>
              <p:ext uri="{D42A27DB-BD31-4B8C-83A1-F6EECF244321}">
                <p14:modId xmlns:p14="http://schemas.microsoft.com/office/powerpoint/2010/main" val="4224521268"/>
              </p:ext>
            </p:extLst>
          </p:nvPr>
        </p:nvGraphicFramePr>
        <p:xfrm>
          <a:off x="914400" y="3125229"/>
          <a:ext cx="2743200" cy="190500"/>
        </p:xfrm>
        <a:graphic>
          <a:graphicData uri="http://schemas.openxmlformats.org/drawingml/2006/table">
            <a:tbl>
              <a:tblPr>
                <a:tableStyleId>{5C22544A-7EE6-4342-B048-85BDC9FD1C3A}</a:tableStyleId>
              </a:tblPr>
              <a:tblGrid>
                <a:gridCol w="304800"/>
                <a:gridCol w="304800"/>
                <a:gridCol w="304800"/>
                <a:gridCol w="304800"/>
                <a:gridCol w="304800"/>
                <a:gridCol w="304800"/>
                <a:gridCol w="304800"/>
                <a:gridCol w="304800"/>
                <a:gridCol w="304800"/>
              </a:tblGrid>
              <a:tr h="190500">
                <a:tc>
                  <a:txBody>
                    <a:bodyPr/>
                    <a:lstStyle/>
                    <a:p>
                      <a:pPr algn="ctr" fontAlgn="ctr"/>
                      <a:r>
                        <a:rPr lang="en-US" sz="800" u="none" strike="noStrike" dirty="0">
                          <a:solidFill>
                            <a:srgbClr val="FF0000"/>
                          </a:solidFill>
                          <a:effectLst/>
                          <a:latin typeface="Arial" pitchFamily="34" charset="0"/>
                          <a:cs typeface="Arial" pitchFamily="34" charset="0"/>
                        </a:rPr>
                        <a:t>A</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B</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C</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D</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E</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F</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G</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H</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I</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sp>
        <p:nvSpPr>
          <p:cNvPr id="57" name="TextBox 56"/>
          <p:cNvSpPr txBox="1"/>
          <p:nvPr/>
        </p:nvSpPr>
        <p:spPr>
          <a:xfrm>
            <a:off x="704850" y="2644259"/>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BDFH</a:t>
            </a:r>
            <a:endParaRPr lang="en-US" sz="600" dirty="0">
              <a:solidFill>
                <a:srgbClr val="000000"/>
              </a:solidFill>
              <a:latin typeface="Arial" pitchFamily="34" charset="0"/>
              <a:cs typeface="Arial" pitchFamily="34" charset="0"/>
            </a:endParaRPr>
          </a:p>
        </p:txBody>
      </p:sp>
      <p:graphicFrame>
        <p:nvGraphicFramePr>
          <p:cNvPr id="58" name="Table 57"/>
          <p:cNvGraphicFramePr>
            <a:graphicFrameLocks noGrp="1"/>
          </p:cNvGraphicFramePr>
          <p:nvPr>
            <p:extLst>
              <p:ext uri="{D42A27DB-BD31-4B8C-83A1-F6EECF244321}">
                <p14:modId xmlns:p14="http://schemas.microsoft.com/office/powerpoint/2010/main" val="1815279924"/>
              </p:ext>
            </p:extLst>
          </p:nvPr>
        </p:nvGraphicFramePr>
        <p:xfrm>
          <a:off x="914400" y="4635843"/>
          <a:ext cx="2743200" cy="190500"/>
        </p:xfrm>
        <a:graphic>
          <a:graphicData uri="http://schemas.openxmlformats.org/drawingml/2006/table">
            <a:tbl>
              <a:tblPr>
                <a:tableStyleId>{5C22544A-7EE6-4342-B048-85BDC9FD1C3A}</a:tableStyleId>
              </a:tblPr>
              <a:tblGrid>
                <a:gridCol w="304800"/>
                <a:gridCol w="304800"/>
                <a:gridCol w="304800"/>
                <a:gridCol w="304800"/>
                <a:gridCol w="304800"/>
                <a:gridCol w="304800"/>
                <a:gridCol w="304800"/>
                <a:gridCol w="304800"/>
                <a:gridCol w="304800"/>
              </a:tblGrid>
              <a:tr h="190500">
                <a:tc>
                  <a:txBody>
                    <a:bodyPr/>
                    <a:lstStyle/>
                    <a:p>
                      <a:pPr algn="ctr" fontAlgn="ctr"/>
                      <a:r>
                        <a:rPr lang="en-US" sz="800" u="none" strike="noStrike" dirty="0">
                          <a:solidFill>
                            <a:srgbClr val="FF0000"/>
                          </a:solidFill>
                          <a:effectLst/>
                          <a:latin typeface="Arial" pitchFamily="34" charset="0"/>
                          <a:cs typeface="Arial" pitchFamily="34" charset="0"/>
                        </a:rPr>
                        <a:t>A</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B</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C</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D</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E</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F</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G</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H</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I</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graphicFrame>
        <p:nvGraphicFramePr>
          <p:cNvPr id="59" name="Table 58"/>
          <p:cNvGraphicFramePr>
            <a:graphicFrameLocks noGrp="1"/>
          </p:cNvGraphicFramePr>
          <p:nvPr>
            <p:extLst>
              <p:ext uri="{D42A27DB-BD31-4B8C-83A1-F6EECF244321}">
                <p14:modId xmlns:p14="http://schemas.microsoft.com/office/powerpoint/2010/main" val="1369723272"/>
              </p:ext>
            </p:extLst>
          </p:nvPr>
        </p:nvGraphicFramePr>
        <p:xfrm>
          <a:off x="914400" y="6145428"/>
          <a:ext cx="2743200" cy="190500"/>
        </p:xfrm>
        <a:graphic>
          <a:graphicData uri="http://schemas.openxmlformats.org/drawingml/2006/table">
            <a:tbl>
              <a:tblPr>
                <a:tableStyleId>{5C22544A-7EE6-4342-B048-85BDC9FD1C3A}</a:tableStyleId>
              </a:tblPr>
              <a:tblGrid>
                <a:gridCol w="304800"/>
                <a:gridCol w="304800"/>
                <a:gridCol w="304800"/>
                <a:gridCol w="304800"/>
                <a:gridCol w="304800"/>
                <a:gridCol w="304800"/>
                <a:gridCol w="304800"/>
                <a:gridCol w="304800"/>
                <a:gridCol w="304800"/>
              </a:tblGrid>
              <a:tr h="190500">
                <a:tc>
                  <a:txBody>
                    <a:bodyPr/>
                    <a:lstStyle/>
                    <a:p>
                      <a:pPr algn="ctr" fontAlgn="ctr"/>
                      <a:r>
                        <a:rPr lang="en-US" sz="800" u="none" strike="noStrike" dirty="0">
                          <a:solidFill>
                            <a:srgbClr val="FF0000"/>
                          </a:solidFill>
                          <a:effectLst/>
                          <a:latin typeface="Arial" pitchFamily="34" charset="0"/>
                          <a:cs typeface="Arial" pitchFamily="34" charset="0"/>
                        </a:rPr>
                        <a:t>A</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B</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C</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D</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E</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F</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G</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H</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I</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graphicFrame>
        <p:nvGraphicFramePr>
          <p:cNvPr id="60" name="Table 59"/>
          <p:cNvGraphicFramePr>
            <a:graphicFrameLocks noGrp="1"/>
          </p:cNvGraphicFramePr>
          <p:nvPr>
            <p:extLst>
              <p:ext uri="{D42A27DB-BD31-4B8C-83A1-F6EECF244321}">
                <p14:modId xmlns:p14="http://schemas.microsoft.com/office/powerpoint/2010/main" val="2311618152"/>
              </p:ext>
            </p:extLst>
          </p:nvPr>
        </p:nvGraphicFramePr>
        <p:xfrm>
          <a:off x="5474043" y="4977714"/>
          <a:ext cx="2743200" cy="190500"/>
        </p:xfrm>
        <a:graphic>
          <a:graphicData uri="http://schemas.openxmlformats.org/drawingml/2006/table">
            <a:tbl>
              <a:tblPr>
                <a:tableStyleId>{5C22544A-7EE6-4342-B048-85BDC9FD1C3A}</a:tableStyleId>
              </a:tblPr>
              <a:tblGrid>
                <a:gridCol w="304800"/>
                <a:gridCol w="304800"/>
                <a:gridCol w="304800"/>
                <a:gridCol w="304800"/>
                <a:gridCol w="304800"/>
                <a:gridCol w="304800"/>
                <a:gridCol w="304800"/>
                <a:gridCol w="304800"/>
                <a:gridCol w="304800"/>
              </a:tblGrid>
              <a:tr h="190500">
                <a:tc>
                  <a:txBody>
                    <a:bodyPr/>
                    <a:lstStyle/>
                    <a:p>
                      <a:pPr algn="ctr" fontAlgn="ctr"/>
                      <a:r>
                        <a:rPr lang="en-US" sz="800" u="none" strike="noStrike" dirty="0">
                          <a:solidFill>
                            <a:srgbClr val="FF0000"/>
                          </a:solidFill>
                          <a:effectLst/>
                          <a:latin typeface="Arial" pitchFamily="34" charset="0"/>
                          <a:cs typeface="Arial" pitchFamily="34" charset="0"/>
                        </a:rPr>
                        <a:t>A</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B</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C</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D</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E</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F</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G</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H</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I</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graphicFrame>
        <p:nvGraphicFramePr>
          <p:cNvPr id="61" name="Table 60"/>
          <p:cNvGraphicFramePr>
            <a:graphicFrameLocks noGrp="1"/>
          </p:cNvGraphicFramePr>
          <p:nvPr>
            <p:extLst>
              <p:ext uri="{D42A27DB-BD31-4B8C-83A1-F6EECF244321}">
                <p14:modId xmlns:p14="http://schemas.microsoft.com/office/powerpoint/2010/main" val="940884681"/>
              </p:ext>
            </p:extLst>
          </p:nvPr>
        </p:nvGraphicFramePr>
        <p:xfrm>
          <a:off x="5461686" y="3276600"/>
          <a:ext cx="2743200" cy="190500"/>
        </p:xfrm>
        <a:graphic>
          <a:graphicData uri="http://schemas.openxmlformats.org/drawingml/2006/table">
            <a:tbl>
              <a:tblPr>
                <a:tableStyleId>{5C22544A-7EE6-4342-B048-85BDC9FD1C3A}</a:tableStyleId>
              </a:tblPr>
              <a:tblGrid>
                <a:gridCol w="304800"/>
                <a:gridCol w="304800"/>
                <a:gridCol w="304800"/>
                <a:gridCol w="304800"/>
                <a:gridCol w="304800"/>
                <a:gridCol w="304800"/>
                <a:gridCol w="304800"/>
                <a:gridCol w="304800"/>
                <a:gridCol w="304800"/>
              </a:tblGrid>
              <a:tr h="190500">
                <a:tc>
                  <a:txBody>
                    <a:bodyPr/>
                    <a:lstStyle/>
                    <a:p>
                      <a:pPr algn="ctr" fontAlgn="ctr"/>
                      <a:r>
                        <a:rPr lang="en-US" sz="800" u="none" strike="noStrike" dirty="0">
                          <a:solidFill>
                            <a:srgbClr val="FF0000"/>
                          </a:solidFill>
                          <a:effectLst/>
                          <a:latin typeface="Arial" pitchFamily="34" charset="0"/>
                          <a:cs typeface="Arial" pitchFamily="34" charset="0"/>
                        </a:rPr>
                        <a:t>A</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B</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C</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D</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E</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F</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G</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a:solidFill>
                            <a:srgbClr val="FF0000"/>
                          </a:solidFill>
                          <a:effectLst/>
                          <a:latin typeface="Arial" pitchFamily="34" charset="0"/>
                          <a:cs typeface="Arial" pitchFamily="34" charset="0"/>
                        </a:rPr>
                        <a:t>H</a:t>
                      </a:r>
                      <a:endParaRPr lang="en-US" sz="800" b="0" i="0" u="none" strike="noStrike">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800" u="none" strike="noStrike" dirty="0">
                          <a:solidFill>
                            <a:srgbClr val="FF0000"/>
                          </a:solidFill>
                          <a:effectLst/>
                          <a:latin typeface="Arial" pitchFamily="34" charset="0"/>
                          <a:cs typeface="Arial" pitchFamily="34" charset="0"/>
                        </a:rPr>
                        <a:t>I</a:t>
                      </a:r>
                      <a:endParaRPr lang="en-US" sz="800" b="0" i="0" u="none" strike="noStrike" dirty="0">
                        <a:solidFill>
                          <a:srgbClr val="FF0000"/>
                        </a:solidFill>
                        <a:effectLst/>
                        <a:latin typeface="Arial" pitchFamily="34" charset="0"/>
                        <a:cs typeface="Arial"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sp>
        <p:nvSpPr>
          <p:cNvPr id="62" name="TextBox 61"/>
          <p:cNvSpPr txBox="1"/>
          <p:nvPr/>
        </p:nvSpPr>
        <p:spPr>
          <a:xfrm>
            <a:off x="1323975" y="2667000"/>
            <a:ext cx="678180" cy="184666"/>
          </a:xfrm>
          <a:prstGeom prst="rect">
            <a:avLst/>
          </a:prstGeom>
          <a:noFill/>
        </p:spPr>
        <p:txBody>
          <a:bodyPr wrap="square" rtlCol="0">
            <a:spAutoFit/>
          </a:bodyPr>
          <a:lstStyle/>
          <a:p>
            <a:pPr algn="ctr" fontAlgn="auto">
              <a:spcBef>
                <a:spcPts val="0"/>
              </a:spcBef>
              <a:spcAft>
                <a:spcPts val="0"/>
              </a:spcAft>
            </a:pPr>
            <a:r>
              <a:rPr lang="en-US" sz="600" smtClean="0">
                <a:solidFill>
                  <a:srgbClr val="000000"/>
                </a:solidFill>
                <a:latin typeface="Arial" pitchFamily="34" charset="0"/>
                <a:cs typeface="Arial" pitchFamily="34" charset="0"/>
              </a:rPr>
              <a:t>F</a:t>
            </a:r>
            <a:endParaRPr lang="en-US" sz="600" dirty="0">
              <a:solidFill>
                <a:srgbClr val="000000"/>
              </a:solidFill>
              <a:latin typeface="Arial" pitchFamily="34" charset="0"/>
              <a:cs typeface="Arial" pitchFamily="34" charset="0"/>
            </a:endParaRPr>
          </a:p>
        </p:txBody>
      </p:sp>
      <p:sp>
        <p:nvSpPr>
          <p:cNvPr id="63" name="TextBox 62"/>
          <p:cNvSpPr txBox="1"/>
          <p:nvPr/>
        </p:nvSpPr>
        <p:spPr>
          <a:xfrm>
            <a:off x="1943100" y="260985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ABCDFGHI</a:t>
            </a:r>
            <a:endParaRPr lang="en-US" sz="600" dirty="0">
              <a:solidFill>
                <a:srgbClr val="000000"/>
              </a:solidFill>
              <a:latin typeface="Arial" pitchFamily="34" charset="0"/>
              <a:cs typeface="Arial" pitchFamily="34" charset="0"/>
            </a:endParaRPr>
          </a:p>
        </p:txBody>
      </p:sp>
      <p:sp>
        <p:nvSpPr>
          <p:cNvPr id="64" name="TextBox 63"/>
          <p:cNvSpPr txBox="1"/>
          <p:nvPr/>
        </p:nvSpPr>
        <p:spPr>
          <a:xfrm>
            <a:off x="2552700" y="2657475"/>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BDF</a:t>
            </a:r>
            <a:endParaRPr lang="en-US" sz="600" dirty="0">
              <a:solidFill>
                <a:srgbClr val="000000"/>
              </a:solidFill>
              <a:latin typeface="Arial" pitchFamily="34" charset="0"/>
              <a:cs typeface="Arial" pitchFamily="34" charset="0"/>
            </a:endParaRPr>
          </a:p>
        </p:txBody>
      </p:sp>
      <p:sp>
        <p:nvSpPr>
          <p:cNvPr id="65" name="TextBox 64"/>
          <p:cNvSpPr txBox="1"/>
          <p:nvPr/>
        </p:nvSpPr>
        <p:spPr>
          <a:xfrm>
            <a:off x="2847975" y="2676525"/>
            <a:ext cx="678180" cy="184666"/>
          </a:xfrm>
          <a:prstGeom prst="rect">
            <a:avLst/>
          </a:prstGeom>
          <a:noFill/>
        </p:spPr>
        <p:txBody>
          <a:bodyPr wrap="square" rtlCol="0">
            <a:spAutoFit/>
          </a:bodyPr>
          <a:lstStyle/>
          <a:p>
            <a:pPr algn="ctr" fontAlgn="auto">
              <a:spcBef>
                <a:spcPts val="0"/>
              </a:spcBef>
              <a:spcAft>
                <a:spcPts val="0"/>
              </a:spcAft>
            </a:pPr>
            <a:r>
              <a:rPr lang="en-US" sz="600" smtClean="0">
                <a:solidFill>
                  <a:srgbClr val="000000"/>
                </a:solidFill>
                <a:latin typeface="Arial" pitchFamily="34" charset="0"/>
                <a:cs typeface="Arial" pitchFamily="34" charset="0"/>
              </a:rPr>
              <a:t>F</a:t>
            </a:r>
            <a:endParaRPr lang="en-US" sz="600" dirty="0">
              <a:solidFill>
                <a:srgbClr val="000000"/>
              </a:solidFill>
              <a:latin typeface="Arial" pitchFamily="34" charset="0"/>
              <a:cs typeface="Arial" pitchFamily="34" charset="0"/>
            </a:endParaRPr>
          </a:p>
        </p:txBody>
      </p:sp>
      <p:sp>
        <p:nvSpPr>
          <p:cNvPr id="66" name="TextBox 65"/>
          <p:cNvSpPr txBox="1"/>
          <p:nvPr/>
        </p:nvSpPr>
        <p:spPr>
          <a:xfrm>
            <a:off x="3143250" y="2667000"/>
            <a:ext cx="678180" cy="184666"/>
          </a:xfrm>
          <a:prstGeom prst="rect">
            <a:avLst/>
          </a:prstGeom>
          <a:noFill/>
        </p:spPr>
        <p:txBody>
          <a:bodyPr wrap="square" rtlCol="0">
            <a:spAutoFit/>
          </a:bodyPr>
          <a:lstStyle/>
          <a:p>
            <a:pPr algn="ctr" fontAlgn="auto">
              <a:spcBef>
                <a:spcPts val="0"/>
              </a:spcBef>
              <a:spcAft>
                <a:spcPts val="0"/>
              </a:spcAft>
            </a:pPr>
            <a:r>
              <a:rPr lang="en-US" sz="600" smtClean="0">
                <a:solidFill>
                  <a:srgbClr val="000000"/>
                </a:solidFill>
                <a:latin typeface="Arial" pitchFamily="34" charset="0"/>
                <a:cs typeface="Arial" pitchFamily="34" charset="0"/>
              </a:rPr>
              <a:t>F</a:t>
            </a:r>
            <a:endParaRPr lang="en-US" sz="600" dirty="0">
              <a:solidFill>
                <a:srgbClr val="000000"/>
              </a:solidFill>
              <a:latin typeface="Arial" pitchFamily="34" charset="0"/>
              <a:cs typeface="Arial" pitchFamily="34" charset="0"/>
            </a:endParaRPr>
          </a:p>
        </p:txBody>
      </p:sp>
      <p:sp>
        <p:nvSpPr>
          <p:cNvPr id="67" name="TextBox 66"/>
          <p:cNvSpPr txBox="1"/>
          <p:nvPr/>
        </p:nvSpPr>
        <p:spPr>
          <a:xfrm>
            <a:off x="723900" y="3705225"/>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BCDFHI</a:t>
            </a:r>
            <a:endParaRPr lang="en-US" sz="600" dirty="0">
              <a:solidFill>
                <a:srgbClr val="000000"/>
              </a:solidFill>
              <a:latin typeface="Arial" pitchFamily="34" charset="0"/>
              <a:cs typeface="Arial" pitchFamily="34" charset="0"/>
            </a:endParaRPr>
          </a:p>
        </p:txBody>
      </p:sp>
      <p:sp>
        <p:nvSpPr>
          <p:cNvPr id="68" name="TextBox 67"/>
          <p:cNvSpPr txBox="1"/>
          <p:nvPr/>
        </p:nvSpPr>
        <p:spPr>
          <a:xfrm>
            <a:off x="1000125" y="3829050"/>
            <a:ext cx="678180" cy="184666"/>
          </a:xfrm>
          <a:prstGeom prst="rect">
            <a:avLst/>
          </a:prstGeom>
          <a:noFill/>
        </p:spPr>
        <p:txBody>
          <a:bodyPr wrap="square" rtlCol="0">
            <a:spAutoFit/>
          </a:bodyPr>
          <a:lstStyle/>
          <a:p>
            <a:pPr algn="ctr" fontAlgn="auto">
              <a:spcBef>
                <a:spcPts val="0"/>
              </a:spcBef>
              <a:spcAft>
                <a:spcPts val="0"/>
              </a:spcAft>
            </a:pPr>
            <a:r>
              <a:rPr lang="en-US" sz="600" smtClean="0">
                <a:solidFill>
                  <a:srgbClr val="000000"/>
                </a:solidFill>
                <a:latin typeface="Arial" pitchFamily="34" charset="0"/>
                <a:cs typeface="Arial" pitchFamily="34" charset="0"/>
              </a:rPr>
              <a:t>D</a:t>
            </a:r>
            <a:endParaRPr lang="en-US" sz="600" dirty="0">
              <a:solidFill>
                <a:srgbClr val="000000"/>
              </a:solidFill>
              <a:latin typeface="Arial" pitchFamily="34" charset="0"/>
              <a:cs typeface="Arial" pitchFamily="34" charset="0"/>
            </a:endParaRPr>
          </a:p>
        </p:txBody>
      </p:sp>
      <p:sp>
        <p:nvSpPr>
          <p:cNvPr id="69" name="TextBox 68"/>
          <p:cNvSpPr txBox="1"/>
          <p:nvPr/>
        </p:nvSpPr>
        <p:spPr>
          <a:xfrm>
            <a:off x="1295400" y="3781425"/>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DH</a:t>
            </a:r>
            <a:endParaRPr lang="en-US" sz="600" dirty="0">
              <a:solidFill>
                <a:srgbClr val="000000"/>
              </a:solidFill>
              <a:latin typeface="Arial" pitchFamily="34" charset="0"/>
              <a:cs typeface="Arial" pitchFamily="34" charset="0"/>
            </a:endParaRPr>
          </a:p>
        </p:txBody>
      </p:sp>
      <p:sp>
        <p:nvSpPr>
          <p:cNvPr id="70" name="TextBox 69"/>
          <p:cNvSpPr txBox="1"/>
          <p:nvPr/>
        </p:nvSpPr>
        <p:spPr>
          <a:xfrm>
            <a:off x="1943100" y="365760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BCDFHI</a:t>
            </a:r>
            <a:endParaRPr lang="en-US" sz="600" dirty="0">
              <a:solidFill>
                <a:srgbClr val="000000"/>
              </a:solidFill>
              <a:latin typeface="Arial" pitchFamily="34" charset="0"/>
              <a:cs typeface="Arial" pitchFamily="34" charset="0"/>
            </a:endParaRPr>
          </a:p>
        </p:txBody>
      </p:sp>
      <p:sp>
        <p:nvSpPr>
          <p:cNvPr id="71" name="TextBox 70"/>
          <p:cNvSpPr txBox="1"/>
          <p:nvPr/>
        </p:nvSpPr>
        <p:spPr>
          <a:xfrm>
            <a:off x="2238375" y="3762375"/>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BDHI</a:t>
            </a:r>
            <a:endParaRPr lang="en-US" sz="600" dirty="0">
              <a:solidFill>
                <a:srgbClr val="000000"/>
              </a:solidFill>
              <a:latin typeface="Arial" pitchFamily="34" charset="0"/>
              <a:cs typeface="Arial" pitchFamily="34" charset="0"/>
            </a:endParaRPr>
          </a:p>
        </p:txBody>
      </p:sp>
      <p:sp>
        <p:nvSpPr>
          <p:cNvPr id="72" name="TextBox 71"/>
          <p:cNvSpPr txBox="1"/>
          <p:nvPr/>
        </p:nvSpPr>
        <p:spPr>
          <a:xfrm>
            <a:off x="2543175" y="365760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BCDFHI</a:t>
            </a:r>
            <a:endParaRPr lang="en-US" sz="600" dirty="0">
              <a:solidFill>
                <a:srgbClr val="000000"/>
              </a:solidFill>
              <a:latin typeface="Arial" pitchFamily="34" charset="0"/>
              <a:cs typeface="Arial" pitchFamily="34" charset="0"/>
            </a:endParaRPr>
          </a:p>
        </p:txBody>
      </p:sp>
      <p:sp>
        <p:nvSpPr>
          <p:cNvPr id="73" name="TextBox 72"/>
          <p:cNvSpPr txBox="1"/>
          <p:nvPr/>
        </p:nvSpPr>
        <p:spPr>
          <a:xfrm>
            <a:off x="2847975" y="3829050"/>
            <a:ext cx="678180" cy="184666"/>
          </a:xfrm>
          <a:prstGeom prst="rect">
            <a:avLst/>
          </a:prstGeom>
          <a:noFill/>
        </p:spPr>
        <p:txBody>
          <a:bodyPr wrap="square" rtlCol="0">
            <a:spAutoFit/>
          </a:bodyPr>
          <a:lstStyle/>
          <a:p>
            <a:pPr algn="ctr" fontAlgn="auto">
              <a:spcBef>
                <a:spcPts val="0"/>
              </a:spcBef>
              <a:spcAft>
                <a:spcPts val="0"/>
              </a:spcAft>
            </a:pPr>
            <a:r>
              <a:rPr lang="en-US" sz="600" smtClean="0">
                <a:solidFill>
                  <a:srgbClr val="000000"/>
                </a:solidFill>
                <a:latin typeface="Arial" pitchFamily="34" charset="0"/>
                <a:cs typeface="Arial" pitchFamily="34" charset="0"/>
              </a:rPr>
              <a:t>D</a:t>
            </a:r>
            <a:endParaRPr lang="en-US" sz="600" dirty="0">
              <a:solidFill>
                <a:srgbClr val="000000"/>
              </a:solidFill>
              <a:latin typeface="Arial" pitchFamily="34" charset="0"/>
              <a:cs typeface="Arial" pitchFamily="34" charset="0"/>
            </a:endParaRPr>
          </a:p>
        </p:txBody>
      </p:sp>
      <p:sp>
        <p:nvSpPr>
          <p:cNvPr id="74" name="TextBox 73"/>
          <p:cNvSpPr txBox="1"/>
          <p:nvPr/>
        </p:nvSpPr>
        <p:spPr>
          <a:xfrm>
            <a:off x="3143250" y="3810000"/>
            <a:ext cx="678180" cy="184666"/>
          </a:xfrm>
          <a:prstGeom prst="rect">
            <a:avLst/>
          </a:prstGeom>
          <a:noFill/>
        </p:spPr>
        <p:txBody>
          <a:bodyPr wrap="square" rtlCol="0">
            <a:spAutoFit/>
          </a:bodyPr>
          <a:lstStyle/>
          <a:p>
            <a:pPr algn="ctr" fontAlgn="auto">
              <a:spcBef>
                <a:spcPts val="0"/>
              </a:spcBef>
              <a:spcAft>
                <a:spcPts val="0"/>
              </a:spcAft>
            </a:pPr>
            <a:r>
              <a:rPr lang="en-US" sz="600" smtClean="0">
                <a:solidFill>
                  <a:srgbClr val="000000"/>
                </a:solidFill>
                <a:latin typeface="Arial" pitchFamily="34" charset="0"/>
                <a:cs typeface="Arial" pitchFamily="34" charset="0"/>
              </a:rPr>
              <a:t>D</a:t>
            </a:r>
            <a:endParaRPr lang="en-US" sz="600" dirty="0">
              <a:solidFill>
                <a:srgbClr val="000000"/>
              </a:solidFill>
              <a:latin typeface="Arial" pitchFamily="34" charset="0"/>
              <a:cs typeface="Arial" pitchFamily="34" charset="0"/>
            </a:endParaRPr>
          </a:p>
        </p:txBody>
      </p:sp>
      <p:sp>
        <p:nvSpPr>
          <p:cNvPr id="75" name="TextBox 74"/>
          <p:cNvSpPr txBox="1"/>
          <p:nvPr/>
        </p:nvSpPr>
        <p:spPr>
          <a:xfrm>
            <a:off x="723900" y="5705475"/>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E</a:t>
            </a:r>
            <a:endParaRPr lang="en-US" sz="600" dirty="0">
              <a:solidFill>
                <a:srgbClr val="000000"/>
              </a:solidFill>
              <a:latin typeface="Arial" pitchFamily="34" charset="0"/>
              <a:cs typeface="Arial" pitchFamily="34" charset="0"/>
            </a:endParaRPr>
          </a:p>
        </p:txBody>
      </p:sp>
      <p:sp>
        <p:nvSpPr>
          <p:cNvPr id="76" name="TextBox 75"/>
          <p:cNvSpPr txBox="1"/>
          <p:nvPr/>
        </p:nvSpPr>
        <p:spPr>
          <a:xfrm>
            <a:off x="3190875" y="5705475"/>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BEFGH</a:t>
            </a:r>
            <a:endParaRPr lang="en-US" sz="600" dirty="0">
              <a:solidFill>
                <a:srgbClr val="000000"/>
              </a:solidFill>
              <a:latin typeface="Arial" pitchFamily="34" charset="0"/>
              <a:cs typeface="Arial" pitchFamily="34" charset="0"/>
            </a:endParaRPr>
          </a:p>
        </p:txBody>
      </p:sp>
      <p:sp>
        <p:nvSpPr>
          <p:cNvPr id="77" name="TextBox 76"/>
          <p:cNvSpPr txBox="1"/>
          <p:nvPr/>
        </p:nvSpPr>
        <p:spPr>
          <a:xfrm>
            <a:off x="5238750" y="2390775"/>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BCDFGHI</a:t>
            </a:r>
            <a:endParaRPr lang="en-US" sz="600" dirty="0">
              <a:solidFill>
                <a:srgbClr val="000000"/>
              </a:solidFill>
              <a:latin typeface="Arial" pitchFamily="34" charset="0"/>
              <a:cs typeface="Arial" pitchFamily="34" charset="0"/>
            </a:endParaRPr>
          </a:p>
        </p:txBody>
      </p:sp>
      <p:sp>
        <p:nvSpPr>
          <p:cNvPr id="78" name="TextBox 77"/>
          <p:cNvSpPr txBox="1"/>
          <p:nvPr/>
        </p:nvSpPr>
        <p:spPr>
          <a:xfrm>
            <a:off x="5838825" y="2466975"/>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FH</a:t>
            </a:r>
            <a:endParaRPr lang="en-US" sz="600" dirty="0">
              <a:solidFill>
                <a:srgbClr val="000000"/>
              </a:solidFill>
              <a:latin typeface="Arial" pitchFamily="34" charset="0"/>
              <a:cs typeface="Arial" pitchFamily="34" charset="0"/>
            </a:endParaRPr>
          </a:p>
        </p:txBody>
      </p:sp>
      <p:sp>
        <p:nvSpPr>
          <p:cNvPr id="79" name="TextBox 78"/>
          <p:cNvSpPr txBox="1"/>
          <p:nvPr/>
        </p:nvSpPr>
        <p:spPr>
          <a:xfrm>
            <a:off x="6457950" y="243840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BFHI</a:t>
            </a:r>
            <a:endParaRPr lang="en-US" sz="600" dirty="0">
              <a:solidFill>
                <a:srgbClr val="000000"/>
              </a:solidFill>
              <a:latin typeface="Arial" pitchFamily="34" charset="0"/>
              <a:cs typeface="Arial" pitchFamily="34" charset="0"/>
            </a:endParaRPr>
          </a:p>
        </p:txBody>
      </p:sp>
      <p:sp>
        <p:nvSpPr>
          <p:cNvPr id="80" name="TextBox 79"/>
          <p:cNvSpPr txBox="1"/>
          <p:nvPr/>
        </p:nvSpPr>
        <p:spPr>
          <a:xfrm>
            <a:off x="7058025" y="245745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FH</a:t>
            </a:r>
            <a:endParaRPr lang="en-US" sz="600" dirty="0">
              <a:solidFill>
                <a:srgbClr val="000000"/>
              </a:solidFill>
              <a:latin typeface="Arial" pitchFamily="34" charset="0"/>
              <a:cs typeface="Arial" pitchFamily="34" charset="0"/>
            </a:endParaRPr>
          </a:p>
        </p:txBody>
      </p:sp>
      <p:sp>
        <p:nvSpPr>
          <p:cNvPr id="81" name="TextBox 80"/>
          <p:cNvSpPr txBox="1"/>
          <p:nvPr/>
        </p:nvSpPr>
        <p:spPr>
          <a:xfrm>
            <a:off x="5238750" y="4457700"/>
            <a:ext cx="678180" cy="184666"/>
          </a:xfrm>
          <a:prstGeom prst="rect">
            <a:avLst/>
          </a:prstGeom>
          <a:noFill/>
        </p:spPr>
        <p:txBody>
          <a:bodyPr wrap="square" rtlCol="0">
            <a:spAutoFit/>
          </a:bodyPr>
          <a:lstStyle/>
          <a:p>
            <a:pPr algn="ctr" fontAlgn="auto">
              <a:spcBef>
                <a:spcPts val="0"/>
              </a:spcBef>
              <a:spcAft>
                <a:spcPts val="0"/>
              </a:spcAft>
            </a:pPr>
            <a:r>
              <a:rPr lang="en-US" sz="600" smtClean="0">
                <a:solidFill>
                  <a:srgbClr val="000000"/>
                </a:solidFill>
                <a:latin typeface="Arial" pitchFamily="34" charset="0"/>
                <a:cs typeface="Arial" pitchFamily="34" charset="0"/>
              </a:rPr>
              <a:t>H</a:t>
            </a:r>
            <a:endParaRPr lang="en-US" sz="600" dirty="0">
              <a:solidFill>
                <a:srgbClr val="000000"/>
              </a:solidFill>
              <a:latin typeface="Arial" pitchFamily="34" charset="0"/>
              <a:cs typeface="Arial" pitchFamily="34" charset="0"/>
            </a:endParaRPr>
          </a:p>
        </p:txBody>
      </p:sp>
      <p:sp>
        <p:nvSpPr>
          <p:cNvPr id="82" name="TextBox 81"/>
          <p:cNvSpPr txBox="1"/>
          <p:nvPr/>
        </p:nvSpPr>
        <p:spPr>
          <a:xfrm>
            <a:off x="5848350" y="443865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BH</a:t>
            </a:r>
            <a:endParaRPr lang="en-US" sz="600" dirty="0">
              <a:solidFill>
                <a:srgbClr val="000000"/>
              </a:solidFill>
              <a:latin typeface="Arial" pitchFamily="34" charset="0"/>
              <a:cs typeface="Arial" pitchFamily="34" charset="0"/>
            </a:endParaRPr>
          </a:p>
        </p:txBody>
      </p:sp>
      <p:sp>
        <p:nvSpPr>
          <p:cNvPr id="83" name="TextBox 82"/>
          <p:cNvSpPr txBox="1"/>
          <p:nvPr/>
        </p:nvSpPr>
        <p:spPr>
          <a:xfrm>
            <a:off x="7067550" y="4457700"/>
            <a:ext cx="678180" cy="184666"/>
          </a:xfrm>
          <a:prstGeom prst="rect">
            <a:avLst/>
          </a:prstGeom>
          <a:noFill/>
        </p:spPr>
        <p:txBody>
          <a:bodyPr wrap="square" rtlCol="0">
            <a:spAutoFit/>
          </a:bodyPr>
          <a:lstStyle/>
          <a:p>
            <a:pPr algn="ctr" fontAlgn="auto">
              <a:spcBef>
                <a:spcPts val="0"/>
              </a:spcBef>
              <a:spcAft>
                <a:spcPts val="0"/>
              </a:spcAft>
            </a:pPr>
            <a:r>
              <a:rPr lang="en-US" sz="600" dirty="0" smtClean="0">
                <a:solidFill>
                  <a:srgbClr val="000000"/>
                </a:solidFill>
                <a:latin typeface="Arial" pitchFamily="34" charset="0"/>
                <a:cs typeface="Arial" pitchFamily="34" charset="0"/>
              </a:rPr>
              <a:t>BH</a:t>
            </a:r>
            <a:endParaRPr lang="en-US" sz="600" dirty="0">
              <a:solidFill>
                <a:srgbClr val="000000"/>
              </a:solidFill>
              <a:latin typeface="Arial" pitchFamily="34" charset="0"/>
              <a:cs typeface="Arial" pitchFamily="34" charset="0"/>
            </a:endParaRPr>
          </a:p>
        </p:txBody>
      </p:sp>
    </p:spTree>
    <p:extLst>
      <p:ext uri="{BB962C8B-B14F-4D97-AF65-F5344CB8AC3E}">
        <p14:creationId xmlns:p14="http://schemas.microsoft.com/office/powerpoint/2010/main" val="62325311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chor="ctr"/>
          <a:lstStyle/>
          <a:p>
            <a:r>
              <a:rPr lang="en-US" dirty="0" smtClean="0"/>
              <a:t>Background</a:t>
            </a:r>
            <a:endParaRPr lang="en-US" dirty="0"/>
          </a:p>
        </p:txBody>
      </p:sp>
      <p:sp>
        <p:nvSpPr>
          <p:cNvPr id="3" name="Slide Number Placeholder 2"/>
          <p:cNvSpPr>
            <a:spLocks noGrp="1"/>
          </p:cNvSpPr>
          <p:nvPr>
            <p:ph type="sldNum" sz="quarter" idx="10"/>
          </p:nvPr>
        </p:nvSpPr>
        <p:spPr/>
        <p:txBody>
          <a:bodyPr/>
          <a:lstStyle/>
          <a:p>
            <a:r>
              <a:rPr lang="en-US" smtClean="0"/>
              <a:t> - </a:t>
            </a:r>
            <a:fld id="{45F5BCA6-64CF-432B-B6E7-A7F57C5C42C7}" type="slidenum">
              <a:rPr lang="en-US" smtClean="0"/>
              <a:pPr/>
              <a:t>4</a:t>
            </a:fld>
            <a:r>
              <a:rPr lang="en-US" smtClean="0"/>
              <a:t> -</a:t>
            </a:r>
            <a:endParaRPr lang="en-US"/>
          </a:p>
        </p:txBody>
      </p:sp>
      <p:sp>
        <p:nvSpPr>
          <p:cNvPr id="4" name="Rectangle 3"/>
          <p:cNvSpPr/>
          <p:nvPr/>
        </p:nvSpPr>
        <p:spPr>
          <a:xfrm>
            <a:off x="447676" y="1482327"/>
            <a:ext cx="7820024" cy="48676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marL="257175" indent="-257175">
              <a:spcBef>
                <a:spcPts val="100"/>
              </a:spcBef>
              <a:buClr>
                <a:srgbClr val="0D204A"/>
              </a:buClr>
              <a:buFont typeface="Wingdings" pitchFamily="2" charset="2"/>
              <a:buChar char="§"/>
            </a:pPr>
            <a:r>
              <a:rPr lang="en-US" dirty="0" smtClean="0">
                <a:solidFill>
                  <a:schemeClr val="tx1"/>
                </a:solidFill>
                <a:latin typeface="Arial" pitchFamily="34" charset="0"/>
                <a:cs typeface="Arial" pitchFamily="34" charset="0"/>
              </a:rPr>
              <a:t>The </a:t>
            </a:r>
            <a:r>
              <a:rPr lang="en-US" dirty="0">
                <a:solidFill>
                  <a:schemeClr val="tx1"/>
                </a:solidFill>
                <a:latin typeface="Arial" pitchFamily="34" charset="0"/>
                <a:cs typeface="Arial" pitchFamily="34" charset="0"/>
              </a:rPr>
              <a:t>International Society of Thrombosis and Haemostasis (ISTH</a:t>
            </a:r>
            <a:r>
              <a:rPr lang="en-US" dirty="0" smtClean="0">
                <a:solidFill>
                  <a:schemeClr val="tx1"/>
                </a:solidFill>
                <a:latin typeface="Arial" pitchFamily="34" charset="0"/>
                <a:cs typeface="Arial" pitchFamily="34" charset="0"/>
              </a:rPr>
              <a:t>), along with a </a:t>
            </a:r>
            <a:r>
              <a:rPr lang="en-US" dirty="0">
                <a:solidFill>
                  <a:schemeClr val="tx1"/>
                </a:solidFill>
                <a:latin typeface="Arial" pitchFamily="34" charset="0"/>
                <a:cs typeface="Arial" pitchFamily="34" charset="0"/>
              </a:rPr>
              <a:t>variety of </a:t>
            </a:r>
            <a:r>
              <a:rPr lang="en-US" dirty="0" smtClean="0">
                <a:solidFill>
                  <a:schemeClr val="tx1"/>
                </a:solidFill>
                <a:latin typeface="Arial" pitchFamily="34" charset="0"/>
                <a:cs typeface="Arial" pitchFamily="34" charset="0"/>
              </a:rPr>
              <a:t>organizations, has established </a:t>
            </a:r>
            <a:r>
              <a:rPr lang="en-US" dirty="0">
                <a:solidFill>
                  <a:schemeClr val="tx1"/>
                </a:solidFill>
                <a:latin typeface="Arial" pitchFamily="34" charset="0"/>
                <a:cs typeface="Arial" pitchFamily="34" charset="0"/>
              </a:rPr>
              <a:t>the first annual World Thrombosis Day to stop preventable deaths worldwide</a:t>
            </a:r>
            <a:r>
              <a:rPr lang="en-US" dirty="0" smtClean="0">
                <a:solidFill>
                  <a:schemeClr val="tx1"/>
                </a:solidFill>
                <a:latin typeface="Arial" pitchFamily="34" charset="0"/>
                <a:cs typeface="Arial" pitchFamily="34" charset="0"/>
              </a:rPr>
              <a:t>.</a:t>
            </a:r>
          </a:p>
          <a:p>
            <a:pPr marL="714375" lvl="1" indent="-257175">
              <a:spcBef>
                <a:spcPts val="100"/>
              </a:spcBef>
              <a:buClr>
                <a:srgbClr val="0D204A"/>
              </a:buClr>
              <a:buFont typeface="Wingdings" pitchFamily="2" charset="2"/>
              <a:buChar char="§"/>
            </a:pPr>
            <a:r>
              <a:rPr lang="en-US" dirty="0" smtClean="0">
                <a:solidFill>
                  <a:schemeClr val="tx1"/>
                </a:solidFill>
                <a:latin typeface="Arial" pitchFamily="34" charset="0"/>
                <a:cs typeface="Arial" pitchFamily="34" charset="0"/>
              </a:rPr>
              <a:t>Beginning in 2014, World Thrombosis Day will be observed annually on October 13 – Rudolf Virchow’s birthday.</a:t>
            </a:r>
          </a:p>
          <a:p>
            <a:pPr marL="714375" lvl="1" indent="-257175">
              <a:spcBef>
                <a:spcPts val="100"/>
              </a:spcBef>
              <a:buClr>
                <a:srgbClr val="0D204A"/>
              </a:buClr>
              <a:buFont typeface="Wingdings" pitchFamily="2" charset="2"/>
              <a:buChar char="§"/>
            </a:pPr>
            <a:endParaRPr lang="en-US" sz="800" dirty="0" smtClean="0">
              <a:solidFill>
                <a:schemeClr val="tx1"/>
              </a:solidFill>
              <a:latin typeface="Arial" pitchFamily="34" charset="0"/>
              <a:cs typeface="Arial" pitchFamily="34" charset="0"/>
            </a:endParaRPr>
          </a:p>
          <a:p>
            <a:pPr marL="257175" indent="-257175">
              <a:spcBef>
                <a:spcPts val="100"/>
              </a:spcBef>
              <a:buClr>
                <a:srgbClr val="0D204A"/>
              </a:buClr>
              <a:buFont typeface="Wingdings" pitchFamily="2" charset="2"/>
              <a:buChar char="§"/>
            </a:pPr>
            <a:r>
              <a:rPr lang="en-US" dirty="0" smtClean="0">
                <a:solidFill>
                  <a:schemeClr val="tx1"/>
                </a:solidFill>
                <a:latin typeface="Arial" pitchFamily="34" charset="0"/>
                <a:cs typeface="Arial" pitchFamily="34" charset="0"/>
              </a:rPr>
              <a:t>In </a:t>
            </a:r>
            <a:r>
              <a:rPr lang="en-US" dirty="0">
                <a:solidFill>
                  <a:schemeClr val="tx1"/>
                </a:solidFill>
                <a:latin typeface="Arial" pitchFamily="34" charset="0"/>
                <a:cs typeface="Arial" pitchFamily="34" charset="0"/>
              </a:rPr>
              <a:t>order to raise awareness and make the first World </a:t>
            </a:r>
            <a:r>
              <a:rPr lang="en-US" dirty="0" smtClean="0">
                <a:solidFill>
                  <a:schemeClr val="tx1"/>
                </a:solidFill>
                <a:latin typeface="Arial" pitchFamily="34" charset="0"/>
                <a:cs typeface="Arial" pitchFamily="34" charset="0"/>
              </a:rPr>
              <a:t>Thrombosis </a:t>
            </a:r>
            <a:r>
              <a:rPr lang="en-US" dirty="0">
                <a:solidFill>
                  <a:schemeClr val="tx1"/>
                </a:solidFill>
                <a:latin typeface="Arial" pitchFamily="34" charset="0"/>
                <a:cs typeface="Arial" pitchFamily="34" charset="0"/>
              </a:rPr>
              <a:t>Day a success, </a:t>
            </a:r>
            <a:r>
              <a:rPr lang="en-US" dirty="0" smtClean="0">
                <a:solidFill>
                  <a:schemeClr val="tx1"/>
                </a:solidFill>
                <a:latin typeface="Arial" pitchFamily="34" charset="0"/>
                <a:cs typeface="Arial" pitchFamily="34" charset="0"/>
              </a:rPr>
              <a:t>supporters have suggested conducting and  </a:t>
            </a:r>
            <a:r>
              <a:rPr lang="en-US" dirty="0">
                <a:solidFill>
                  <a:schemeClr val="tx1"/>
                </a:solidFill>
                <a:latin typeface="Arial" pitchFamily="34" charset="0"/>
                <a:cs typeface="Arial" pitchFamily="34" charset="0"/>
              </a:rPr>
              <a:t>releasing </a:t>
            </a:r>
            <a:r>
              <a:rPr lang="en-US" dirty="0" smtClean="0">
                <a:solidFill>
                  <a:schemeClr val="tx1"/>
                </a:solidFill>
                <a:latin typeface="Arial" pitchFamily="34" charset="0"/>
                <a:cs typeface="Arial" pitchFamily="34" charset="0"/>
              </a:rPr>
              <a:t>results from </a:t>
            </a:r>
            <a:r>
              <a:rPr lang="en-US" dirty="0">
                <a:solidFill>
                  <a:schemeClr val="tx1"/>
                </a:solidFill>
                <a:latin typeface="Arial" pitchFamily="34" charset="0"/>
                <a:cs typeface="Arial" pitchFamily="34" charset="0"/>
              </a:rPr>
              <a:t>a global survey on public awareness of the risks of venous thromboembolism (VTE</a:t>
            </a:r>
            <a:r>
              <a:rPr lang="en-US" dirty="0" smtClean="0">
                <a:solidFill>
                  <a:schemeClr val="tx1"/>
                </a:solidFill>
                <a:latin typeface="Arial" pitchFamily="34" charset="0"/>
                <a:cs typeface="Arial" pitchFamily="34" charset="0"/>
              </a:rPr>
              <a:t>).</a:t>
            </a:r>
          </a:p>
          <a:p>
            <a:pPr marL="257175" indent="-257175">
              <a:spcBef>
                <a:spcPts val="100"/>
              </a:spcBef>
              <a:buClr>
                <a:srgbClr val="0D204A"/>
              </a:buClr>
              <a:buFont typeface="Wingdings" pitchFamily="2" charset="2"/>
              <a:buChar char="§"/>
            </a:pPr>
            <a:endParaRPr lang="en-US" sz="800" dirty="0" smtClean="0">
              <a:solidFill>
                <a:schemeClr val="tx1"/>
              </a:solidFill>
              <a:latin typeface="Arial" pitchFamily="34" charset="0"/>
              <a:cs typeface="Arial" pitchFamily="34" charset="0"/>
            </a:endParaRPr>
          </a:p>
          <a:p>
            <a:pPr marL="257175" indent="-257175">
              <a:spcBef>
                <a:spcPts val="100"/>
              </a:spcBef>
              <a:buClr>
                <a:srgbClr val="0D204A"/>
              </a:buClr>
              <a:buFont typeface="Wingdings" pitchFamily="2" charset="2"/>
              <a:buChar char="§"/>
            </a:pPr>
            <a:r>
              <a:rPr lang="en-US" dirty="0">
                <a:solidFill>
                  <a:schemeClr val="tx1"/>
                </a:solidFill>
                <a:latin typeface="Arial" pitchFamily="34" charset="0"/>
                <a:cs typeface="Arial" pitchFamily="34" charset="0"/>
              </a:rPr>
              <a:t>Results from this survey </a:t>
            </a:r>
            <a:r>
              <a:rPr lang="en-US" dirty="0" smtClean="0">
                <a:solidFill>
                  <a:schemeClr val="tx1"/>
                </a:solidFill>
                <a:latin typeface="Arial" pitchFamily="34" charset="0"/>
                <a:cs typeface="Arial" pitchFamily="34" charset="0"/>
              </a:rPr>
              <a:t>will serve </a:t>
            </a:r>
            <a:r>
              <a:rPr lang="en-US" dirty="0">
                <a:solidFill>
                  <a:schemeClr val="tx1"/>
                </a:solidFill>
                <a:latin typeface="Arial" pitchFamily="34" charset="0"/>
                <a:cs typeface="Arial" pitchFamily="34" charset="0"/>
              </a:rPr>
              <a:t>as a baseline for public awareness of VTE which the ISTH and its stakeholders </a:t>
            </a:r>
            <a:r>
              <a:rPr lang="en-US" dirty="0" smtClean="0">
                <a:solidFill>
                  <a:schemeClr val="tx1"/>
                </a:solidFill>
                <a:latin typeface="Arial" pitchFamily="34" charset="0"/>
                <a:cs typeface="Arial" pitchFamily="34" charset="0"/>
              </a:rPr>
              <a:t>can leverage </a:t>
            </a:r>
            <a:r>
              <a:rPr lang="en-US" dirty="0">
                <a:solidFill>
                  <a:schemeClr val="tx1"/>
                </a:solidFill>
                <a:latin typeface="Arial" pitchFamily="34" charset="0"/>
                <a:cs typeface="Arial" pitchFamily="34" charset="0"/>
              </a:rPr>
              <a:t>to assess progress of their efforts year over year</a:t>
            </a:r>
            <a:r>
              <a:rPr lang="en-US" dirty="0" smtClean="0">
                <a:solidFill>
                  <a:schemeClr val="tx1"/>
                </a:solidFill>
                <a:latin typeface="Arial" pitchFamily="34" charset="0"/>
                <a:cs typeface="Arial" pitchFamily="34" charset="0"/>
              </a:rPr>
              <a:t>.</a:t>
            </a:r>
            <a:endParaRPr lang="en-US" dirty="0">
              <a:solidFill>
                <a:schemeClr val="tx1"/>
              </a:solidFill>
              <a:latin typeface="Arial" pitchFamily="34" charset="0"/>
              <a:cs typeface="Arial" pitchFamily="34" charset="0"/>
            </a:endParaRPr>
          </a:p>
          <a:p>
            <a:pPr marL="257175" indent="-257175">
              <a:spcBef>
                <a:spcPts val="100"/>
              </a:spcBef>
              <a:buClr>
                <a:srgbClr val="0D204A"/>
              </a:buClr>
              <a:buFont typeface="Wingdings" pitchFamily="2" charset="2"/>
              <a:buChar char="§"/>
            </a:pPr>
            <a:endParaRPr lang="en-US" dirty="0">
              <a:solidFill>
                <a:schemeClr val="tx1"/>
              </a:solidFill>
              <a:latin typeface="Arial" pitchFamily="34" charset="0"/>
              <a:cs typeface="Arial" pitchFamily="34" charset="0"/>
            </a:endParaRPr>
          </a:p>
        </p:txBody>
      </p:sp>
    </p:spTree>
    <p:extLst>
      <p:ext uri="{BB962C8B-B14F-4D97-AF65-F5344CB8AC3E}">
        <p14:creationId xmlns:p14="http://schemas.microsoft.com/office/powerpoint/2010/main" val="4076183746"/>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TextBox 33"/>
          <p:cNvSpPr txBox="1"/>
          <p:nvPr/>
        </p:nvSpPr>
        <p:spPr>
          <a:xfrm>
            <a:off x="1657047" y="690765"/>
            <a:ext cx="6008018" cy="338554"/>
          </a:xfrm>
          <a:prstGeom prst="rect">
            <a:avLst/>
          </a:prstGeom>
          <a:noFill/>
        </p:spPr>
        <p:txBody>
          <a:bodyPr wrap="square" rtlCol="0">
            <a:spAutoFit/>
          </a:bodyPr>
          <a:lstStyle/>
          <a:p>
            <a:pPr algn="ctr"/>
            <a:r>
              <a:rPr lang="en-US" sz="1600" i="1" dirty="0" smtClean="0">
                <a:solidFill>
                  <a:schemeClr val="tx1"/>
                </a:solidFill>
                <a:latin typeface="Arial" panose="020B0604020202020204" pitchFamily="34" charset="0"/>
                <a:cs typeface="Arial" panose="020B0604020202020204" pitchFamily="34" charset="0"/>
              </a:rPr>
              <a:t>Among Adults 18+ in Each Country</a:t>
            </a:r>
            <a:endParaRPr lang="en-US" sz="1400" i="1" dirty="0">
              <a:solidFill>
                <a:schemeClr val="tx1"/>
              </a:solidFill>
              <a:latin typeface="Arial" panose="020B0604020202020204" pitchFamily="34" charset="0"/>
              <a:cs typeface="Arial" panose="020B0604020202020204" pitchFamily="34" charset="0"/>
            </a:endParaRPr>
          </a:p>
        </p:txBody>
      </p:sp>
      <p:sp>
        <p:nvSpPr>
          <p:cNvPr id="3" name="Slide Number Placeholder 2"/>
          <p:cNvSpPr>
            <a:spLocks noGrp="1"/>
          </p:cNvSpPr>
          <p:nvPr>
            <p:ph type="sldNum" sz="quarter" idx="10"/>
          </p:nvPr>
        </p:nvSpPr>
        <p:spPr/>
        <p:txBody>
          <a:bodyPr/>
          <a:lstStyle/>
          <a:p>
            <a:r>
              <a:rPr lang="en-US" smtClean="0"/>
              <a:t> - </a:t>
            </a:r>
            <a:fld id="{45F5BCA6-64CF-432B-B6E7-A7F57C5C42C7}" type="slidenum">
              <a:rPr lang="en-US" smtClean="0"/>
              <a:pPr/>
              <a:t>40</a:t>
            </a:fld>
            <a:r>
              <a:rPr lang="en-US" smtClean="0"/>
              <a:t> -</a:t>
            </a:r>
            <a:endParaRPr lang="en-US"/>
          </a:p>
        </p:txBody>
      </p:sp>
      <p:grpSp>
        <p:nvGrpSpPr>
          <p:cNvPr id="7" name="Group 6"/>
          <p:cNvGrpSpPr/>
          <p:nvPr/>
        </p:nvGrpSpPr>
        <p:grpSpPr>
          <a:xfrm>
            <a:off x="139147" y="1029909"/>
            <a:ext cx="4152900" cy="2093699"/>
            <a:chOff x="139147" y="894742"/>
            <a:chExt cx="4152900" cy="2093699"/>
          </a:xfrm>
        </p:grpSpPr>
        <p:graphicFrame>
          <p:nvGraphicFramePr>
            <p:cNvPr id="4" name="Chart 3"/>
            <p:cNvGraphicFramePr/>
            <p:nvPr>
              <p:extLst>
                <p:ext uri="{D42A27DB-BD31-4B8C-83A1-F6EECF244321}">
                  <p14:modId xmlns:p14="http://schemas.microsoft.com/office/powerpoint/2010/main" val="4244388696"/>
                </p:ext>
              </p:extLst>
            </p:nvPr>
          </p:nvGraphicFramePr>
          <p:xfrm>
            <a:off x="139147" y="1051886"/>
            <a:ext cx="4152900" cy="1936555"/>
          </p:xfrm>
          <a:graphic>
            <a:graphicData uri="http://schemas.openxmlformats.org/drawingml/2006/chart">
              <c:chart xmlns:c="http://schemas.openxmlformats.org/drawingml/2006/chart" xmlns:r="http://schemas.openxmlformats.org/officeDocument/2006/relationships" r:id="rId2"/>
            </a:graphicData>
          </a:graphic>
        </p:graphicFrame>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353328" y="894742"/>
              <a:ext cx="314287" cy="314287"/>
            </a:xfrm>
            <a:prstGeom prst="rect">
              <a:avLst/>
            </a:prstGeom>
          </p:spPr>
        </p:pic>
        <p:sp>
          <p:nvSpPr>
            <p:cNvPr id="6" name="TextBox 5"/>
            <p:cNvSpPr txBox="1"/>
            <p:nvPr/>
          </p:nvSpPr>
          <p:spPr>
            <a:xfrm>
              <a:off x="1657614" y="900710"/>
              <a:ext cx="1847850" cy="276999"/>
            </a:xfrm>
            <a:prstGeom prst="rect">
              <a:avLst/>
            </a:prstGeom>
            <a:noFill/>
          </p:spPr>
          <p:txBody>
            <a:bodyPr wrap="square" rtlCol="0">
              <a:spAutoFit/>
            </a:bodyPr>
            <a:lstStyle/>
            <a:p>
              <a:r>
                <a:rPr lang="en-US" sz="1200" b="1" dirty="0" smtClean="0">
                  <a:solidFill>
                    <a:schemeClr val="tx1"/>
                  </a:solidFill>
                  <a:latin typeface="Arial" panose="020B0604020202020204" pitchFamily="34" charset="0"/>
                  <a:cs typeface="Arial" panose="020B0604020202020204" pitchFamily="34" charset="0"/>
                </a:rPr>
                <a:t>United States (A)</a:t>
              </a:r>
              <a:endParaRPr lang="en-US" sz="1200" b="1" dirty="0">
                <a:solidFill>
                  <a:schemeClr val="tx1"/>
                </a:solidFill>
                <a:latin typeface="Arial" panose="020B0604020202020204" pitchFamily="34" charset="0"/>
                <a:cs typeface="Arial" panose="020B0604020202020204" pitchFamily="34" charset="0"/>
              </a:endParaRPr>
            </a:p>
          </p:txBody>
        </p:sp>
      </p:grpSp>
      <p:grpSp>
        <p:nvGrpSpPr>
          <p:cNvPr id="13" name="Group 12"/>
          <p:cNvGrpSpPr/>
          <p:nvPr/>
        </p:nvGrpSpPr>
        <p:grpSpPr>
          <a:xfrm>
            <a:off x="154287" y="2970387"/>
            <a:ext cx="4451505" cy="2071760"/>
            <a:chOff x="156163" y="2757280"/>
            <a:chExt cx="4300383" cy="1907479"/>
          </a:xfrm>
        </p:grpSpPr>
        <p:grpSp>
          <p:nvGrpSpPr>
            <p:cNvPr id="8" name="Group 7"/>
            <p:cNvGrpSpPr/>
            <p:nvPr/>
          </p:nvGrpSpPr>
          <p:grpSpPr>
            <a:xfrm>
              <a:off x="156163" y="2774228"/>
              <a:ext cx="4300383" cy="1890531"/>
              <a:chOff x="118063" y="1154978"/>
              <a:chExt cx="4300383" cy="1890531"/>
            </a:xfrm>
          </p:grpSpPr>
          <p:graphicFrame>
            <p:nvGraphicFramePr>
              <p:cNvPr id="9" name="Chart 8"/>
              <p:cNvGraphicFramePr/>
              <p:nvPr>
                <p:extLst>
                  <p:ext uri="{D42A27DB-BD31-4B8C-83A1-F6EECF244321}">
                    <p14:modId xmlns:p14="http://schemas.microsoft.com/office/powerpoint/2010/main" val="4064464265"/>
                  </p:ext>
                </p:extLst>
              </p:nvPr>
            </p:nvGraphicFramePr>
            <p:xfrm>
              <a:off x="118063" y="1244532"/>
              <a:ext cx="4300383" cy="1800977"/>
            </p:xfrm>
            <a:graphic>
              <a:graphicData uri="http://schemas.openxmlformats.org/drawingml/2006/chart">
                <c:chart xmlns:c="http://schemas.openxmlformats.org/drawingml/2006/chart" xmlns:r="http://schemas.openxmlformats.org/officeDocument/2006/relationships" r:id="rId4"/>
              </a:graphicData>
            </a:graphic>
          </p:graphicFrame>
          <p:sp>
            <p:nvSpPr>
              <p:cNvPr id="11" name="TextBox 10"/>
              <p:cNvSpPr txBox="1"/>
              <p:nvPr/>
            </p:nvSpPr>
            <p:spPr>
              <a:xfrm>
                <a:off x="1715746" y="1154978"/>
                <a:ext cx="1847850" cy="255034"/>
              </a:xfrm>
              <a:prstGeom prst="rect">
                <a:avLst/>
              </a:prstGeom>
              <a:noFill/>
            </p:spPr>
            <p:txBody>
              <a:bodyPr wrap="square" rtlCol="0">
                <a:spAutoFit/>
              </a:bodyPr>
              <a:lstStyle/>
              <a:p>
                <a:r>
                  <a:rPr lang="en-US" sz="1200" b="1" dirty="0" smtClean="0">
                    <a:solidFill>
                      <a:schemeClr val="tx1"/>
                    </a:solidFill>
                    <a:latin typeface="Arial" panose="020B0604020202020204" pitchFamily="34" charset="0"/>
                    <a:cs typeface="Arial" panose="020B0604020202020204" pitchFamily="34" charset="0"/>
                  </a:rPr>
                  <a:t>Canada (B)</a:t>
                </a:r>
                <a:endParaRPr lang="en-US" sz="1200" b="1" dirty="0">
                  <a:solidFill>
                    <a:schemeClr val="tx1"/>
                  </a:solidFill>
                  <a:latin typeface="Arial" panose="020B0604020202020204" pitchFamily="34" charset="0"/>
                  <a:cs typeface="Arial" panose="020B0604020202020204" pitchFamily="34" charset="0"/>
                </a:endParaRPr>
              </a:p>
            </p:txBody>
          </p:sp>
        </p:grpSp>
        <p:pic>
          <p:nvPicPr>
            <p:cNvPr id="12" name="Picture 11"/>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385618" y="2757280"/>
              <a:ext cx="310896" cy="310896"/>
            </a:xfrm>
            <a:prstGeom prst="rect">
              <a:avLst/>
            </a:prstGeom>
          </p:spPr>
        </p:pic>
      </p:grpSp>
      <p:grpSp>
        <p:nvGrpSpPr>
          <p:cNvPr id="26" name="Group 25"/>
          <p:cNvGrpSpPr/>
          <p:nvPr/>
        </p:nvGrpSpPr>
        <p:grpSpPr>
          <a:xfrm>
            <a:off x="169891" y="4892365"/>
            <a:ext cx="4419782" cy="1937800"/>
            <a:chOff x="185793" y="4598178"/>
            <a:chExt cx="4419782" cy="1937800"/>
          </a:xfrm>
        </p:grpSpPr>
        <p:grpSp>
          <p:nvGrpSpPr>
            <p:cNvPr id="15" name="Group 14"/>
            <p:cNvGrpSpPr/>
            <p:nvPr/>
          </p:nvGrpSpPr>
          <p:grpSpPr>
            <a:xfrm>
              <a:off x="185793" y="4613787"/>
              <a:ext cx="4419782" cy="1922191"/>
              <a:chOff x="100068" y="1194311"/>
              <a:chExt cx="4419782" cy="1922191"/>
            </a:xfrm>
          </p:grpSpPr>
          <p:graphicFrame>
            <p:nvGraphicFramePr>
              <p:cNvPr id="17" name="Chart 16"/>
              <p:cNvGraphicFramePr/>
              <p:nvPr>
                <p:extLst>
                  <p:ext uri="{D42A27DB-BD31-4B8C-83A1-F6EECF244321}">
                    <p14:modId xmlns:p14="http://schemas.microsoft.com/office/powerpoint/2010/main" val="234059199"/>
                  </p:ext>
                </p:extLst>
              </p:nvPr>
            </p:nvGraphicFramePr>
            <p:xfrm>
              <a:off x="100068" y="1317201"/>
              <a:ext cx="4419782" cy="1799301"/>
            </p:xfrm>
            <a:graphic>
              <a:graphicData uri="http://schemas.openxmlformats.org/drawingml/2006/chart">
                <c:chart xmlns:c="http://schemas.openxmlformats.org/drawingml/2006/chart" xmlns:r="http://schemas.openxmlformats.org/officeDocument/2006/relationships" r:id="rId6"/>
              </a:graphicData>
            </a:graphic>
          </p:graphicFrame>
          <p:sp>
            <p:nvSpPr>
              <p:cNvPr id="18" name="TextBox 17"/>
              <p:cNvSpPr txBox="1"/>
              <p:nvPr/>
            </p:nvSpPr>
            <p:spPr>
              <a:xfrm>
                <a:off x="1664338" y="1194311"/>
                <a:ext cx="1847850" cy="276999"/>
              </a:xfrm>
              <a:prstGeom prst="rect">
                <a:avLst/>
              </a:prstGeom>
              <a:noFill/>
            </p:spPr>
            <p:txBody>
              <a:bodyPr wrap="square" rtlCol="0">
                <a:spAutoFit/>
              </a:bodyPr>
              <a:lstStyle/>
              <a:p>
                <a:r>
                  <a:rPr lang="en-US" sz="1200" b="1" dirty="0" smtClean="0">
                    <a:solidFill>
                      <a:schemeClr val="tx1"/>
                    </a:solidFill>
                    <a:latin typeface="Arial" panose="020B0604020202020204" pitchFamily="34" charset="0"/>
                    <a:cs typeface="Arial" panose="020B0604020202020204" pitchFamily="34" charset="0"/>
                  </a:rPr>
                  <a:t>Argentina (C)</a:t>
                </a:r>
                <a:endParaRPr lang="en-US" sz="1200" b="1" dirty="0">
                  <a:solidFill>
                    <a:schemeClr val="tx1"/>
                  </a:solidFill>
                  <a:latin typeface="Arial" panose="020B0604020202020204" pitchFamily="34" charset="0"/>
                  <a:cs typeface="Arial" panose="020B0604020202020204" pitchFamily="34" charset="0"/>
                </a:endParaRPr>
              </a:p>
            </p:txBody>
          </p:sp>
        </p:grpSp>
        <p:pic>
          <p:nvPicPr>
            <p:cNvPr id="19" name="Picture 18"/>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457455" y="4598178"/>
              <a:ext cx="292608" cy="292608"/>
            </a:xfrm>
            <a:prstGeom prst="rect">
              <a:avLst/>
            </a:prstGeom>
          </p:spPr>
        </p:pic>
      </p:grpSp>
      <p:grpSp>
        <p:nvGrpSpPr>
          <p:cNvPr id="25" name="Group 24"/>
          <p:cNvGrpSpPr/>
          <p:nvPr/>
        </p:nvGrpSpPr>
        <p:grpSpPr>
          <a:xfrm>
            <a:off x="5924699" y="1136161"/>
            <a:ext cx="2140458" cy="292608"/>
            <a:chOff x="5955752" y="1122364"/>
            <a:chExt cx="2140458" cy="292608"/>
          </a:xfrm>
        </p:grpSpPr>
        <p:sp>
          <p:nvSpPr>
            <p:cNvPr id="23" name="TextBox 22"/>
            <p:cNvSpPr txBox="1"/>
            <p:nvPr/>
          </p:nvSpPr>
          <p:spPr>
            <a:xfrm>
              <a:off x="6248360" y="1122364"/>
              <a:ext cx="1847850" cy="276999"/>
            </a:xfrm>
            <a:prstGeom prst="rect">
              <a:avLst/>
            </a:prstGeom>
            <a:noFill/>
          </p:spPr>
          <p:txBody>
            <a:bodyPr wrap="square" rtlCol="0">
              <a:spAutoFit/>
            </a:bodyPr>
            <a:lstStyle/>
            <a:p>
              <a:r>
                <a:rPr lang="en-US" sz="1200" b="1" dirty="0" smtClean="0">
                  <a:solidFill>
                    <a:schemeClr val="tx1"/>
                  </a:solidFill>
                  <a:latin typeface="Arial" panose="020B0604020202020204" pitchFamily="34" charset="0"/>
                  <a:cs typeface="Arial" panose="020B0604020202020204" pitchFamily="34" charset="0"/>
                </a:rPr>
                <a:t>United Kingdom (D)</a:t>
              </a:r>
              <a:endParaRPr lang="en-US" sz="1200" b="1" dirty="0">
                <a:solidFill>
                  <a:schemeClr val="tx1"/>
                </a:solidFill>
                <a:latin typeface="Arial" panose="020B0604020202020204" pitchFamily="34" charset="0"/>
                <a:cs typeface="Arial" panose="020B0604020202020204" pitchFamily="34" charset="0"/>
              </a:endParaRPr>
            </a:p>
          </p:txBody>
        </p:sp>
        <p:pic>
          <p:nvPicPr>
            <p:cNvPr id="24" name="Picture 23"/>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5955752" y="1122364"/>
              <a:ext cx="292608" cy="292608"/>
            </a:xfrm>
            <a:prstGeom prst="rect">
              <a:avLst/>
            </a:prstGeom>
          </p:spPr>
        </p:pic>
      </p:grpSp>
      <p:grpSp>
        <p:nvGrpSpPr>
          <p:cNvPr id="33" name="Group 32"/>
          <p:cNvGrpSpPr/>
          <p:nvPr/>
        </p:nvGrpSpPr>
        <p:grpSpPr>
          <a:xfrm>
            <a:off x="4609935" y="3085341"/>
            <a:ext cx="4152900" cy="2099632"/>
            <a:chOff x="4609935" y="2852067"/>
            <a:chExt cx="4152900" cy="1854999"/>
          </a:xfrm>
        </p:grpSpPr>
        <p:grpSp>
          <p:nvGrpSpPr>
            <p:cNvPr id="28" name="Group 27"/>
            <p:cNvGrpSpPr/>
            <p:nvPr/>
          </p:nvGrpSpPr>
          <p:grpSpPr>
            <a:xfrm>
              <a:off x="4609935" y="2859871"/>
              <a:ext cx="4152900" cy="1847195"/>
              <a:chOff x="171451" y="1204625"/>
              <a:chExt cx="4152900" cy="1847195"/>
            </a:xfrm>
          </p:grpSpPr>
          <p:graphicFrame>
            <p:nvGraphicFramePr>
              <p:cNvPr id="30" name="Chart 29"/>
              <p:cNvGraphicFramePr/>
              <p:nvPr>
                <p:extLst>
                  <p:ext uri="{D42A27DB-BD31-4B8C-83A1-F6EECF244321}">
                    <p14:modId xmlns:p14="http://schemas.microsoft.com/office/powerpoint/2010/main" val="1751318855"/>
                  </p:ext>
                </p:extLst>
              </p:nvPr>
            </p:nvGraphicFramePr>
            <p:xfrm>
              <a:off x="171451" y="1339852"/>
              <a:ext cx="4152900" cy="1711968"/>
            </p:xfrm>
            <a:graphic>
              <a:graphicData uri="http://schemas.openxmlformats.org/drawingml/2006/chart">
                <c:chart xmlns:c="http://schemas.openxmlformats.org/drawingml/2006/chart" xmlns:r="http://schemas.openxmlformats.org/officeDocument/2006/relationships" r:id="rId9"/>
              </a:graphicData>
            </a:graphic>
          </p:graphicFrame>
          <p:sp>
            <p:nvSpPr>
              <p:cNvPr id="31" name="TextBox 30"/>
              <p:cNvSpPr txBox="1"/>
              <p:nvPr/>
            </p:nvSpPr>
            <p:spPr>
              <a:xfrm>
                <a:off x="1707875" y="1204625"/>
                <a:ext cx="1847850" cy="244725"/>
              </a:xfrm>
              <a:prstGeom prst="rect">
                <a:avLst/>
              </a:prstGeom>
              <a:noFill/>
            </p:spPr>
            <p:txBody>
              <a:bodyPr wrap="square" rtlCol="0">
                <a:spAutoFit/>
              </a:bodyPr>
              <a:lstStyle/>
              <a:p>
                <a:r>
                  <a:rPr lang="en-US" sz="1200" b="1" dirty="0" smtClean="0">
                    <a:solidFill>
                      <a:schemeClr val="tx1"/>
                    </a:solidFill>
                    <a:latin typeface="Arial" panose="020B0604020202020204" pitchFamily="34" charset="0"/>
                    <a:cs typeface="Arial" panose="020B0604020202020204" pitchFamily="34" charset="0"/>
                  </a:rPr>
                  <a:t>Germany (E)</a:t>
                </a:r>
                <a:endParaRPr lang="en-US" sz="1200" b="1" dirty="0">
                  <a:solidFill>
                    <a:schemeClr val="tx1"/>
                  </a:solidFill>
                  <a:latin typeface="Arial" panose="020B0604020202020204" pitchFamily="34" charset="0"/>
                  <a:cs typeface="Arial" panose="020B0604020202020204" pitchFamily="34" charset="0"/>
                </a:endParaRPr>
              </a:p>
            </p:txBody>
          </p:sp>
        </p:grpSp>
        <p:pic>
          <p:nvPicPr>
            <p:cNvPr id="32" name="Picture 31"/>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5924699" y="2852067"/>
              <a:ext cx="292608" cy="292608"/>
            </a:xfrm>
            <a:prstGeom prst="rect">
              <a:avLst/>
            </a:prstGeom>
          </p:spPr>
        </p:pic>
      </p:grpSp>
      <p:sp>
        <p:nvSpPr>
          <p:cNvPr id="38" name="Rectangle 37"/>
          <p:cNvSpPr/>
          <p:nvPr/>
        </p:nvSpPr>
        <p:spPr>
          <a:xfrm>
            <a:off x="3973603" y="6294442"/>
            <a:ext cx="3141075" cy="461665"/>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Respondents.</a:t>
            </a:r>
          </a:p>
          <a:p>
            <a:r>
              <a:rPr lang="en-US" sz="800" dirty="0" smtClean="0">
                <a:solidFill>
                  <a:schemeClr val="tx1"/>
                </a:solidFill>
                <a:latin typeface="Arial" panose="020B0604020202020204" pitchFamily="34" charset="0"/>
                <a:cs typeface="Arial" panose="020B0604020202020204" pitchFamily="34" charset="0"/>
              </a:rPr>
              <a:t>Q8</a:t>
            </a:r>
            <a:r>
              <a:rPr lang="en-US" sz="800" dirty="0">
                <a:solidFill>
                  <a:schemeClr val="tx1"/>
                </a:solidFill>
                <a:latin typeface="Arial" panose="020B0604020202020204" pitchFamily="34" charset="0"/>
                <a:cs typeface="Arial" panose="020B0604020202020204" pitchFamily="34" charset="0"/>
              </a:rPr>
              <a:t>. Which of the following, if any, could increase your risk of developing a blood clot? (select all that </a:t>
            </a:r>
            <a:r>
              <a:rPr lang="en-US" sz="800" dirty="0" smtClean="0">
                <a:solidFill>
                  <a:schemeClr val="tx1"/>
                </a:solidFill>
                <a:latin typeface="Arial" panose="020B0604020202020204" pitchFamily="34" charset="0"/>
                <a:cs typeface="Arial" panose="020B0604020202020204" pitchFamily="34" charset="0"/>
              </a:rPr>
              <a:t>apply)</a:t>
            </a:r>
            <a:endParaRPr lang="en-US" sz="800" dirty="0">
              <a:solidFill>
                <a:schemeClr val="tx1"/>
              </a:solidFill>
              <a:latin typeface="Arial" panose="020B0604020202020204" pitchFamily="34" charset="0"/>
              <a:cs typeface="Arial" panose="020B0604020202020204" pitchFamily="34" charset="0"/>
            </a:endParaRPr>
          </a:p>
        </p:txBody>
      </p:sp>
      <p:sp>
        <p:nvSpPr>
          <p:cNvPr id="41" name="Title 1"/>
          <p:cNvSpPr txBox="1">
            <a:spLocks/>
          </p:cNvSpPr>
          <p:nvPr/>
        </p:nvSpPr>
        <p:spPr>
          <a:xfrm>
            <a:off x="63611" y="139465"/>
            <a:ext cx="9008828"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700" kern="0" dirty="0" smtClean="0"/>
              <a:t>Knowledge of Increased Risk Factors for Blood Clots</a:t>
            </a:r>
            <a:endParaRPr lang="en-US" sz="2700" kern="0" dirty="0"/>
          </a:p>
        </p:txBody>
      </p:sp>
      <p:sp>
        <p:nvSpPr>
          <p:cNvPr id="14" name="Rectangle 13"/>
          <p:cNvSpPr/>
          <p:nvPr/>
        </p:nvSpPr>
        <p:spPr bwMode="auto">
          <a:xfrm>
            <a:off x="4661056" y="5177315"/>
            <a:ext cx="165386" cy="150053"/>
          </a:xfrm>
          <a:prstGeom prst="rect">
            <a:avLst/>
          </a:prstGeom>
          <a:solidFill>
            <a:srgbClr val="002A7E"/>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42" name="Rectangle 41"/>
          <p:cNvSpPr/>
          <p:nvPr/>
        </p:nvSpPr>
        <p:spPr bwMode="auto">
          <a:xfrm>
            <a:off x="4661056" y="5404741"/>
            <a:ext cx="165386" cy="150053"/>
          </a:xfrm>
          <a:prstGeom prst="rect">
            <a:avLst/>
          </a:prstGeom>
          <a:solidFill>
            <a:srgbClr val="C00000"/>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16" name="TextBox 15"/>
          <p:cNvSpPr txBox="1"/>
          <p:nvPr/>
        </p:nvSpPr>
        <p:spPr>
          <a:xfrm>
            <a:off x="4783504" y="5096665"/>
            <a:ext cx="2388781"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Actual Blood Clot Risk Factors</a:t>
            </a:r>
            <a:endParaRPr lang="en-US" sz="1200" dirty="0">
              <a:solidFill>
                <a:schemeClr val="tx1"/>
              </a:solidFill>
              <a:latin typeface="Arial" panose="020B0604020202020204" pitchFamily="34" charset="0"/>
              <a:cs typeface="Arial" panose="020B0604020202020204" pitchFamily="34" charset="0"/>
            </a:endParaRPr>
          </a:p>
        </p:txBody>
      </p:sp>
      <p:sp>
        <p:nvSpPr>
          <p:cNvPr id="47" name="TextBox 46"/>
          <p:cNvSpPr txBox="1"/>
          <p:nvPr/>
        </p:nvSpPr>
        <p:spPr>
          <a:xfrm>
            <a:off x="4794638" y="5343270"/>
            <a:ext cx="2655734"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Incorrect Blood Clot Risk Factors</a:t>
            </a:r>
            <a:endParaRPr lang="en-US" sz="1200" dirty="0">
              <a:solidFill>
                <a:schemeClr val="tx1"/>
              </a:solidFill>
              <a:latin typeface="Arial" panose="020B0604020202020204" pitchFamily="34" charset="0"/>
              <a:cs typeface="Arial" panose="020B0604020202020204" pitchFamily="34" charset="0"/>
            </a:endParaRPr>
          </a:p>
        </p:txBody>
      </p:sp>
      <p:sp>
        <p:nvSpPr>
          <p:cNvPr id="48" name="Rectangle 47"/>
          <p:cNvSpPr/>
          <p:nvPr/>
        </p:nvSpPr>
        <p:spPr bwMode="auto">
          <a:xfrm>
            <a:off x="4662387" y="5644602"/>
            <a:ext cx="165386" cy="150053"/>
          </a:xfrm>
          <a:prstGeom prst="rect">
            <a:avLst/>
          </a:prstGeom>
          <a:solidFill>
            <a:schemeClr val="tx1">
              <a:lumMod val="65000"/>
              <a:lumOff val="35000"/>
            </a:schemeClr>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49" name="TextBox 48"/>
          <p:cNvSpPr txBox="1"/>
          <p:nvPr/>
        </p:nvSpPr>
        <p:spPr>
          <a:xfrm>
            <a:off x="4795969" y="5583131"/>
            <a:ext cx="1860605"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Not Sure*</a:t>
            </a:r>
            <a:endParaRPr lang="en-US" sz="1200" dirty="0">
              <a:solidFill>
                <a:schemeClr val="tx1"/>
              </a:solidFill>
              <a:latin typeface="Arial" panose="020B0604020202020204" pitchFamily="34" charset="0"/>
              <a:cs typeface="Arial" panose="020B0604020202020204" pitchFamily="34" charset="0"/>
            </a:endParaRPr>
          </a:p>
        </p:txBody>
      </p:sp>
      <p:graphicFrame>
        <p:nvGraphicFramePr>
          <p:cNvPr id="36" name="Chart 35"/>
          <p:cNvGraphicFramePr/>
          <p:nvPr>
            <p:extLst>
              <p:ext uri="{D42A27DB-BD31-4B8C-83A1-F6EECF244321}">
                <p14:modId xmlns:p14="http://schemas.microsoft.com/office/powerpoint/2010/main" val="1961698042"/>
              </p:ext>
            </p:extLst>
          </p:nvPr>
        </p:nvGraphicFramePr>
        <p:xfrm>
          <a:off x="4621082" y="1312876"/>
          <a:ext cx="4371799" cy="1877332"/>
        </p:xfrm>
        <a:graphic>
          <a:graphicData uri="http://schemas.openxmlformats.org/drawingml/2006/chart">
            <c:chart xmlns:c="http://schemas.openxmlformats.org/drawingml/2006/chart" xmlns:r="http://schemas.openxmlformats.org/officeDocument/2006/relationships" r:id="rId11"/>
          </a:graphicData>
        </a:graphic>
      </p:graphicFrame>
      <p:sp>
        <p:nvSpPr>
          <p:cNvPr id="35" name="TextBox 34"/>
          <p:cNvSpPr txBox="1"/>
          <p:nvPr/>
        </p:nvSpPr>
        <p:spPr>
          <a:xfrm>
            <a:off x="4661055" y="5874358"/>
            <a:ext cx="2568213" cy="338554"/>
          </a:xfrm>
          <a:prstGeom prst="rect">
            <a:avLst/>
          </a:prstGeom>
          <a:noFill/>
        </p:spPr>
        <p:txBody>
          <a:bodyPr wrap="square" rtlCol="0">
            <a:spAutoFit/>
          </a:bodyPr>
          <a:lstStyle/>
          <a:p>
            <a:r>
              <a:rPr lang="en-US" sz="800" i="1" dirty="0" smtClean="0">
                <a:solidFill>
                  <a:schemeClr val="tx1"/>
                </a:solidFill>
                <a:latin typeface="Arial" panose="020B0604020202020204" pitchFamily="34" charset="0"/>
                <a:cs typeface="Arial" panose="020B0604020202020204" pitchFamily="34" charset="0"/>
              </a:rPr>
              <a:t>*None of these and Other is less than 2% for each country and is therefore not shown on graphs.</a:t>
            </a:r>
            <a:endParaRPr lang="en-US" sz="800" i="1" dirty="0">
              <a:solidFill>
                <a:schemeClr val="tx1"/>
              </a:solidFill>
              <a:latin typeface="Arial" panose="020B0604020202020204" pitchFamily="34" charset="0"/>
              <a:cs typeface="Arial" panose="020B0604020202020204" pitchFamily="34" charset="0"/>
            </a:endParaRPr>
          </a:p>
        </p:txBody>
      </p:sp>
      <p:sp>
        <p:nvSpPr>
          <p:cNvPr id="2" name="Rectangle 1"/>
          <p:cNvSpPr/>
          <p:nvPr/>
        </p:nvSpPr>
        <p:spPr>
          <a:xfrm>
            <a:off x="3062689" y="1263415"/>
            <a:ext cx="481222" cy="215444"/>
          </a:xfrm>
          <a:prstGeom prst="rect">
            <a:avLst/>
          </a:prstGeom>
        </p:spPr>
        <p:txBody>
          <a:bodyPr wrap="none">
            <a:spAutoFit/>
          </a:bodyPr>
          <a:lstStyle/>
          <a:p>
            <a:r>
              <a:rPr lang="en-US" sz="800" dirty="0">
                <a:solidFill>
                  <a:schemeClr val="tx1"/>
                </a:solidFill>
              </a:rPr>
              <a:t>BCEFGI</a:t>
            </a:r>
          </a:p>
        </p:txBody>
      </p:sp>
      <p:sp>
        <p:nvSpPr>
          <p:cNvPr id="39" name="Rectangle 38"/>
          <p:cNvSpPr/>
          <p:nvPr/>
        </p:nvSpPr>
        <p:spPr>
          <a:xfrm>
            <a:off x="2542947" y="3203577"/>
            <a:ext cx="328936" cy="215444"/>
          </a:xfrm>
          <a:prstGeom prst="rect">
            <a:avLst/>
          </a:prstGeom>
        </p:spPr>
        <p:txBody>
          <a:bodyPr wrap="none">
            <a:spAutoFit/>
          </a:bodyPr>
          <a:lstStyle/>
          <a:p>
            <a:r>
              <a:rPr lang="en-US" sz="800" dirty="0" smtClean="0">
                <a:solidFill>
                  <a:schemeClr val="tx1"/>
                </a:solidFill>
              </a:rPr>
              <a:t>CGI</a:t>
            </a:r>
            <a:endParaRPr lang="en-US" sz="800" dirty="0">
              <a:solidFill>
                <a:schemeClr val="tx1"/>
              </a:solidFill>
            </a:endParaRPr>
          </a:p>
        </p:txBody>
      </p:sp>
      <p:sp>
        <p:nvSpPr>
          <p:cNvPr id="40" name="Rectangle 39"/>
          <p:cNvSpPr/>
          <p:nvPr/>
        </p:nvSpPr>
        <p:spPr>
          <a:xfrm>
            <a:off x="2161719" y="5125569"/>
            <a:ext cx="248786" cy="215444"/>
          </a:xfrm>
          <a:prstGeom prst="rect">
            <a:avLst/>
          </a:prstGeom>
        </p:spPr>
        <p:txBody>
          <a:bodyPr wrap="none">
            <a:spAutoFit/>
          </a:bodyPr>
          <a:lstStyle/>
          <a:p>
            <a:r>
              <a:rPr lang="en-US" sz="800" dirty="0" smtClean="0">
                <a:solidFill>
                  <a:schemeClr val="tx1"/>
                </a:solidFill>
              </a:rPr>
              <a:t>G</a:t>
            </a:r>
            <a:endParaRPr lang="en-US" sz="800" dirty="0">
              <a:solidFill>
                <a:schemeClr val="tx1"/>
              </a:solidFill>
            </a:endParaRPr>
          </a:p>
        </p:txBody>
      </p:sp>
      <p:sp>
        <p:nvSpPr>
          <p:cNvPr id="43" name="Rectangle 42"/>
          <p:cNvSpPr/>
          <p:nvPr/>
        </p:nvSpPr>
        <p:spPr>
          <a:xfrm>
            <a:off x="7638066" y="1400049"/>
            <a:ext cx="481222" cy="215444"/>
          </a:xfrm>
          <a:prstGeom prst="rect">
            <a:avLst/>
          </a:prstGeom>
        </p:spPr>
        <p:txBody>
          <a:bodyPr wrap="none">
            <a:spAutoFit/>
          </a:bodyPr>
          <a:lstStyle/>
          <a:p>
            <a:r>
              <a:rPr lang="en-US" sz="800" dirty="0">
                <a:solidFill>
                  <a:schemeClr val="tx1"/>
                </a:solidFill>
              </a:rPr>
              <a:t>BCEFGI</a:t>
            </a:r>
          </a:p>
        </p:txBody>
      </p:sp>
      <p:sp>
        <p:nvSpPr>
          <p:cNvPr id="44" name="Rectangle 43"/>
          <p:cNvSpPr/>
          <p:nvPr/>
        </p:nvSpPr>
        <p:spPr>
          <a:xfrm>
            <a:off x="7347912" y="3336634"/>
            <a:ext cx="481222" cy="215444"/>
          </a:xfrm>
          <a:prstGeom prst="rect">
            <a:avLst/>
          </a:prstGeom>
        </p:spPr>
        <p:txBody>
          <a:bodyPr wrap="none">
            <a:spAutoFit/>
          </a:bodyPr>
          <a:lstStyle/>
          <a:p>
            <a:r>
              <a:rPr lang="en-US" sz="800" dirty="0">
                <a:solidFill>
                  <a:schemeClr val="tx1"/>
                </a:solidFill>
              </a:rPr>
              <a:t>BCEFGI</a:t>
            </a:r>
          </a:p>
        </p:txBody>
      </p:sp>
      <p:sp>
        <p:nvSpPr>
          <p:cNvPr id="45" name="Rectangle 44"/>
          <p:cNvSpPr/>
          <p:nvPr/>
        </p:nvSpPr>
        <p:spPr>
          <a:xfrm>
            <a:off x="3637742" y="1409237"/>
            <a:ext cx="607859" cy="215444"/>
          </a:xfrm>
          <a:prstGeom prst="rect">
            <a:avLst/>
          </a:prstGeom>
        </p:spPr>
        <p:txBody>
          <a:bodyPr wrap="none">
            <a:spAutoFit/>
          </a:bodyPr>
          <a:lstStyle/>
          <a:p>
            <a:r>
              <a:rPr lang="en-US" sz="800" dirty="0">
                <a:solidFill>
                  <a:schemeClr val="tx1"/>
                </a:solidFill>
              </a:rPr>
              <a:t>BCDEFGHI</a:t>
            </a:r>
          </a:p>
        </p:txBody>
      </p:sp>
      <p:sp>
        <p:nvSpPr>
          <p:cNvPr id="46" name="Rectangle 45"/>
          <p:cNvSpPr/>
          <p:nvPr/>
        </p:nvSpPr>
        <p:spPr>
          <a:xfrm>
            <a:off x="3230456" y="3336634"/>
            <a:ext cx="378630" cy="215444"/>
          </a:xfrm>
          <a:prstGeom prst="rect">
            <a:avLst/>
          </a:prstGeom>
        </p:spPr>
        <p:txBody>
          <a:bodyPr wrap="none">
            <a:spAutoFit/>
          </a:bodyPr>
          <a:lstStyle/>
          <a:p>
            <a:r>
              <a:rPr lang="en-US" sz="800" dirty="0">
                <a:solidFill>
                  <a:schemeClr val="tx1"/>
                </a:solidFill>
              </a:rPr>
              <a:t>CEGI</a:t>
            </a:r>
          </a:p>
        </p:txBody>
      </p:sp>
      <p:sp>
        <p:nvSpPr>
          <p:cNvPr id="50" name="Rectangle 49"/>
          <p:cNvSpPr/>
          <p:nvPr/>
        </p:nvSpPr>
        <p:spPr>
          <a:xfrm>
            <a:off x="2744650" y="5245073"/>
            <a:ext cx="274434" cy="215444"/>
          </a:xfrm>
          <a:prstGeom prst="rect">
            <a:avLst/>
          </a:prstGeom>
        </p:spPr>
        <p:txBody>
          <a:bodyPr wrap="none">
            <a:spAutoFit/>
          </a:bodyPr>
          <a:lstStyle/>
          <a:p>
            <a:r>
              <a:rPr lang="en-US" sz="800" dirty="0" smtClean="0">
                <a:solidFill>
                  <a:schemeClr val="tx1"/>
                </a:solidFill>
              </a:rPr>
              <a:t>GI</a:t>
            </a:r>
            <a:endParaRPr lang="en-US" sz="800" dirty="0">
              <a:solidFill>
                <a:schemeClr val="tx1"/>
              </a:solidFill>
            </a:endParaRPr>
          </a:p>
        </p:txBody>
      </p:sp>
      <p:sp>
        <p:nvSpPr>
          <p:cNvPr id="51" name="Rectangle 50"/>
          <p:cNvSpPr/>
          <p:nvPr/>
        </p:nvSpPr>
        <p:spPr>
          <a:xfrm>
            <a:off x="7965293" y="1516959"/>
            <a:ext cx="378630" cy="215444"/>
          </a:xfrm>
          <a:prstGeom prst="rect">
            <a:avLst/>
          </a:prstGeom>
        </p:spPr>
        <p:txBody>
          <a:bodyPr wrap="none">
            <a:spAutoFit/>
          </a:bodyPr>
          <a:lstStyle/>
          <a:p>
            <a:r>
              <a:rPr lang="en-US" sz="800" dirty="0">
                <a:solidFill>
                  <a:schemeClr val="tx1"/>
                </a:solidFill>
              </a:rPr>
              <a:t>CEGI</a:t>
            </a:r>
          </a:p>
        </p:txBody>
      </p:sp>
      <p:sp>
        <p:nvSpPr>
          <p:cNvPr id="52" name="Rectangle 51"/>
          <p:cNvSpPr/>
          <p:nvPr/>
        </p:nvSpPr>
        <p:spPr>
          <a:xfrm>
            <a:off x="7150780" y="3472931"/>
            <a:ext cx="274434" cy="215444"/>
          </a:xfrm>
          <a:prstGeom prst="rect">
            <a:avLst/>
          </a:prstGeom>
        </p:spPr>
        <p:txBody>
          <a:bodyPr wrap="none">
            <a:spAutoFit/>
          </a:bodyPr>
          <a:lstStyle/>
          <a:p>
            <a:r>
              <a:rPr lang="en-US" sz="800" dirty="0">
                <a:solidFill>
                  <a:schemeClr val="tx1"/>
                </a:solidFill>
              </a:rPr>
              <a:t>GI</a:t>
            </a:r>
          </a:p>
        </p:txBody>
      </p:sp>
      <p:sp>
        <p:nvSpPr>
          <p:cNvPr id="53" name="Rectangle 52"/>
          <p:cNvSpPr/>
          <p:nvPr/>
        </p:nvSpPr>
        <p:spPr>
          <a:xfrm>
            <a:off x="2457222" y="1532252"/>
            <a:ext cx="369012" cy="215444"/>
          </a:xfrm>
          <a:prstGeom prst="rect">
            <a:avLst/>
          </a:prstGeom>
        </p:spPr>
        <p:txBody>
          <a:bodyPr wrap="none">
            <a:spAutoFit/>
          </a:bodyPr>
          <a:lstStyle/>
          <a:p>
            <a:r>
              <a:rPr lang="en-US" sz="800" dirty="0">
                <a:solidFill>
                  <a:schemeClr val="tx1"/>
                </a:solidFill>
              </a:rPr>
              <a:t>DEFI</a:t>
            </a:r>
          </a:p>
        </p:txBody>
      </p:sp>
      <p:sp>
        <p:nvSpPr>
          <p:cNvPr id="54" name="Rectangle 53"/>
          <p:cNvSpPr/>
          <p:nvPr/>
        </p:nvSpPr>
        <p:spPr>
          <a:xfrm>
            <a:off x="2410505" y="3447596"/>
            <a:ext cx="369012" cy="215444"/>
          </a:xfrm>
          <a:prstGeom prst="rect">
            <a:avLst/>
          </a:prstGeom>
        </p:spPr>
        <p:txBody>
          <a:bodyPr wrap="none">
            <a:spAutoFit/>
          </a:bodyPr>
          <a:lstStyle/>
          <a:p>
            <a:r>
              <a:rPr lang="en-US" sz="800" dirty="0">
                <a:solidFill>
                  <a:schemeClr val="tx1"/>
                </a:solidFill>
              </a:rPr>
              <a:t>DEFI</a:t>
            </a:r>
          </a:p>
        </p:txBody>
      </p:sp>
      <p:sp>
        <p:nvSpPr>
          <p:cNvPr id="55" name="Rectangle 54"/>
          <p:cNvSpPr/>
          <p:nvPr/>
        </p:nvSpPr>
        <p:spPr>
          <a:xfrm>
            <a:off x="2347063" y="5352995"/>
            <a:ext cx="210314" cy="215444"/>
          </a:xfrm>
          <a:prstGeom prst="rect">
            <a:avLst/>
          </a:prstGeom>
        </p:spPr>
        <p:txBody>
          <a:bodyPr wrap="none">
            <a:spAutoFit/>
          </a:bodyPr>
          <a:lstStyle/>
          <a:p>
            <a:r>
              <a:rPr lang="en-US" sz="800" dirty="0" smtClean="0">
                <a:solidFill>
                  <a:schemeClr val="tx1"/>
                </a:solidFill>
              </a:rPr>
              <a:t>I</a:t>
            </a:r>
            <a:endParaRPr lang="en-US" sz="800" dirty="0">
              <a:solidFill>
                <a:schemeClr val="tx1"/>
              </a:solidFill>
            </a:endParaRPr>
          </a:p>
        </p:txBody>
      </p:sp>
      <p:sp>
        <p:nvSpPr>
          <p:cNvPr id="56" name="Rectangle 55"/>
          <p:cNvSpPr/>
          <p:nvPr/>
        </p:nvSpPr>
        <p:spPr>
          <a:xfrm>
            <a:off x="4061095" y="1659024"/>
            <a:ext cx="385042" cy="215444"/>
          </a:xfrm>
          <a:prstGeom prst="rect">
            <a:avLst/>
          </a:prstGeom>
        </p:spPr>
        <p:txBody>
          <a:bodyPr wrap="none">
            <a:spAutoFit/>
          </a:bodyPr>
          <a:lstStyle/>
          <a:p>
            <a:r>
              <a:rPr lang="en-US" sz="800" dirty="0">
                <a:solidFill>
                  <a:schemeClr val="tx1"/>
                </a:solidFill>
              </a:rPr>
              <a:t>BCGI</a:t>
            </a:r>
          </a:p>
        </p:txBody>
      </p:sp>
      <p:sp>
        <p:nvSpPr>
          <p:cNvPr id="57" name="Rectangle 56"/>
          <p:cNvSpPr/>
          <p:nvPr/>
        </p:nvSpPr>
        <p:spPr>
          <a:xfrm>
            <a:off x="3968208" y="3585274"/>
            <a:ext cx="328936" cy="215444"/>
          </a:xfrm>
          <a:prstGeom prst="rect">
            <a:avLst/>
          </a:prstGeom>
        </p:spPr>
        <p:txBody>
          <a:bodyPr wrap="none">
            <a:spAutoFit/>
          </a:bodyPr>
          <a:lstStyle/>
          <a:p>
            <a:r>
              <a:rPr lang="en-US" sz="800" dirty="0" smtClean="0">
                <a:solidFill>
                  <a:schemeClr val="tx1"/>
                </a:solidFill>
              </a:rPr>
              <a:t>CGI</a:t>
            </a:r>
            <a:endParaRPr lang="en-US" sz="800" dirty="0">
              <a:solidFill>
                <a:schemeClr val="tx1"/>
              </a:solidFill>
            </a:endParaRPr>
          </a:p>
        </p:txBody>
      </p:sp>
      <p:sp>
        <p:nvSpPr>
          <p:cNvPr id="58" name="Rectangle 57"/>
          <p:cNvSpPr/>
          <p:nvPr/>
        </p:nvSpPr>
        <p:spPr>
          <a:xfrm>
            <a:off x="8664033" y="1876668"/>
            <a:ext cx="385042" cy="215444"/>
          </a:xfrm>
          <a:prstGeom prst="rect">
            <a:avLst/>
          </a:prstGeom>
        </p:spPr>
        <p:txBody>
          <a:bodyPr wrap="none">
            <a:spAutoFit/>
          </a:bodyPr>
          <a:lstStyle/>
          <a:p>
            <a:r>
              <a:rPr lang="en-US" sz="800" dirty="0">
                <a:solidFill>
                  <a:schemeClr val="tx1"/>
                </a:solidFill>
              </a:rPr>
              <a:t>BCGI</a:t>
            </a:r>
          </a:p>
        </p:txBody>
      </p:sp>
      <p:sp>
        <p:nvSpPr>
          <p:cNvPr id="59" name="Rectangle 58"/>
          <p:cNvSpPr/>
          <p:nvPr/>
        </p:nvSpPr>
        <p:spPr>
          <a:xfrm>
            <a:off x="8635458" y="3712046"/>
            <a:ext cx="385042" cy="215444"/>
          </a:xfrm>
          <a:prstGeom prst="rect">
            <a:avLst/>
          </a:prstGeom>
        </p:spPr>
        <p:txBody>
          <a:bodyPr wrap="none">
            <a:spAutoFit/>
          </a:bodyPr>
          <a:lstStyle/>
          <a:p>
            <a:r>
              <a:rPr lang="en-US" sz="800" dirty="0">
                <a:solidFill>
                  <a:schemeClr val="tx1"/>
                </a:solidFill>
              </a:rPr>
              <a:t>BCGI</a:t>
            </a:r>
          </a:p>
        </p:txBody>
      </p:sp>
      <p:sp>
        <p:nvSpPr>
          <p:cNvPr id="60" name="Rectangle 59"/>
          <p:cNvSpPr/>
          <p:nvPr/>
        </p:nvSpPr>
        <p:spPr>
          <a:xfrm>
            <a:off x="2835611" y="1778714"/>
            <a:ext cx="545342" cy="215444"/>
          </a:xfrm>
          <a:prstGeom prst="rect">
            <a:avLst/>
          </a:prstGeom>
        </p:spPr>
        <p:txBody>
          <a:bodyPr wrap="none">
            <a:spAutoFit/>
          </a:bodyPr>
          <a:lstStyle/>
          <a:p>
            <a:r>
              <a:rPr lang="en-US" sz="800" dirty="0">
                <a:solidFill>
                  <a:schemeClr val="tx1"/>
                </a:solidFill>
              </a:rPr>
              <a:t>BCEFGHI</a:t>
            </a:r>
          </a:p>
        </p:txBody>
      </p:sp>
      <p:sp>
        <p:nvSpPr>
          <p:cNvPr id="61" name="Rectangle 60"/>
          <p:cNvSpPr/>
          <p:nvPr/>
        </p:nvSpPr>
        <p:spPr>
          <a:xfrm>
            <a:off x="2738908" y="3693482"/>
            <a:ext cx="328936" cy="215444"/>
          </a:xfrm>
          <a:prstGeom prst="rect">
            <a:avLst/>
          </a:prstGeom>
        </p:spPr>
        <p:txBody>
          <a:bodyPr wrap="none">
            <a:spAutoFit/>
          </a:bodyPr>
          <a:lstStyle/>
          <a:p>
            <a:r>
              <a:rPr lang="en-US" sz="800" dirty="0" smtClean="0">
                <a:solidFill>
                  <a:schemeClr val="tx1"/>
                </a:solidFill>
              </a:rPr>
              <a:t>CGI</a:t>
            </a:r>
            <a:endParaRPr lang="en-US" sz="800" dirty="0">
              <a:solidFill>
                <a:schemeClr val="tx1"/>
              </a:solidFill>
            </a:endParaRPr>
          </a:p>
        </p:txBody>
      </p:sp>
      <p:sp>
        <p:nvSpPr>
          <p:cNvPr id="62" name="Rectangle 61"/>
          <p:cNvSpPr/>
          <p:nvPr/>
        </p:nvSpPr>
        <p:spPr>
          <a:xfrm>
            <a:off x="2338332" y="5588736"/>
            <a:ext cx="274434" cy="215444"/>
          </a:xfrm>
          <a:prstGeom prst="rect">
            <a:avLst/>
          </a:prstGeom>
        </p:spPr>
        <p:txBody>
          <a:bodyPr wrap="none">
            <a:spAutoFit/>
          </a:bodyPr>
          <a:lstStyle/>
          <a:p>
            <a:r>
              <a:rPr lang="en-US" sz="800" dirty="0" smtClean="0">
                <a:solidFill>
                  <a:schemeClr val="tx1"/>
                </a:solidFill>
              </a:rPr>
              <a:t>GI</a:t>
            </a:r>
            <a:endParaRPr lang="en-US" sz="800" dirty="0">
              <a:solidFill>
                <a:schemeClr val="tx1"/>
              </a:solidFill>
            </a:endParaRPr>
          </a:p>
        </p:txBody>
      </p:sp>
      <p:sp>
        <p:nvSpPr>
          <p:cNvPr id="63" name="Rectangle 62"/>
          <p:cNvSpPr/>
          <p:nvPr/>
        </p:nvSpPr>
        <p:spPr>
          <a:xfrm>
            <a:off x="7326263" y="1886436"/>
            <a:ext cx="328936" cy="215444"/>
          </a:xfrm>
          <a:prstGeom prst="rect">
            <a:avLst/>
          </a:prstGeom>
        </p:spPr>
        <p:txBody>
          <a:bodyPr wrap="none">
            <a:spAutoFit/>
          </a:bodyPr>
          <a:lstStyle/>
          <a:p>
            <a:r>
              <a:rPr lang="en-US" sz="800" dirty="0" smtClean="0">
                <a:solidFill>
                  <a:schemeClr val="tx1"/>
                </a:solidFill>
              </a:rPr>
              <a:t>CGI</a:t>
            </a:r>
            <a:endParaRPr lang="en-US" sz="800" dirty="0">
              <a:solidFill>
                <a:schemeClr val="tx1"/>
              </a:solidFill>
            </a:endParaRPr>
          </a:p>
        </p:txBody>
      </p:sp>
      <p:sp>
        <p:nvSpPr>
          <p:cNvPr id="64" name="Rectangle 63"/>
          <p:cNvSpPr/>
          <p:nvPr/>
        </p:nvSpPr>
        <p:spPr>
          <a:xfrm>
            <a:off x="7096278" y="3842251"/>
            <a:ext cx="328936" cy="215444"/>
          </a:xfrm>
          <a:prstGeom prst="rect">
            <a:avLst/>
          </a:prstGeom>
        </p:spPr>
        <p:txBody>
          <a:bodyPr wrap="none">
            <a:spAutoFit/>
          </a:bodyPr>
          <a:lstStyle/>
          <a:p>
            <a:r>
              <a:rPr lang="en-US" sz="800" dirty="0" smtClean="0">
                <a:solidFill>
                  <a:schemeClr val="tx1"/>
                </a:solidFill>
              </a:rPr>
              <a:t>CGI</a:t>
            </a:r>
            <a:endParaRPr lang="en-US" sz="800" dirty="0">
              <a:solidFill>
                <a:schemeClr val="tx1"/>
              </a:solidFill>
            </a:endParaRPr>
          </a:p>
        </p:txBody>
      </p:sp>
      <p:sp>
        <p:nvSpPr>
          <p:cNvPr id="65" name="Rectangle 64"/>
          <p:cNvSpPr/>
          <p:nvPr/>
        </p:nvSpPr>
        <p:spPr>
          <a:xfrm>
            <a:off x="2826086" y="1924536"/>
            <a:ext cx="393056" cy="215444"/>
          </a:xfrm>
          <a:prstGeom prst="rect">
            <a:avLst/>
          </a:prstGeom>
        </p:spPr>
        <p:txBody>
          <a:bodyPr wrap="none">
            <a:spAutoFit/>
          </a:bodyPr>
          <a:lstStyle/>
          <a:p>
            <a:r>
              <a:rPr lang="en-US" sz="800" dirty="0">
                <a:solidFill>
                  <a:schemeClr val="tx1"/>
                </a:solidFill>
              </a:rPr>
              <a:t>CGHI</a:t>
            </a:r>
          </a:p>
        </p:txBody>
      </p:sp>
      <p:sp>
        <p:nvSpPr>
          <p:cNvPr id="66" name="Rectangle 65"/>
          <p:cNvSpPr/>
          <p:nvPr/>
        </p:nvSpPr>
        <p:spPr>
          <a:xfrm>
            <a:off x="2769992" y="3836159"/>
            <a:ext cx="328936" cy="215444"/>
          </a:xfrm>
          <a:prstGeom prst="rect">
            <a:avLst/>
          </a:prstGeom>
        </p:spPr>
        <p:txBody>
          <a:bodyPr wrap="none">
            <a:spAutoFit/>
          </a:bodyPr>
          <a:lstStyle/>
          <a:p>
            <a:r>
              <a:rPr lang="en-US" sz="800" dirty="0" smtClean="0">
                <a:solidFill>
                  <a:schemeClr val="tx1"/>
                </a:solidFill>
              </a:rPr>
              <a:t>CGI</a:t>
            </a:r>
            <a:endParaRPr lang="en-US" sz="800" dirty="0">
              <a:solidFill>
                <a:schemeClr val="tx1"/>
              </a:solidFill>
            </a:endParaRPr>
          </a:p>
        </p:txBody>
      </p:sp>
      <p:sp>
        <p:nvSpPr>
          <p:cNvPr id="67" name="Rectangle 66"/>
          <p:cNvSpPr/>
          <p:nvPr/>
        </p:nvSpPr>
        <p:spPr>
          <a:xfrm>
            <a:off x="2504124" y="5696458"/>
            <a:ext cx="210314" cy="215444"/>
          </a:xfrm>
          <a:prstGeom prst="rect">
            <a:avLst/>
          </a:prstGeom>
        </p:spPr>
        <p:txBody>
          <a:bodyPr wrap="none">
            <a:spAutoFit/>
          </a:bodyPr>
          <a:lstStyle/>
          <a:p>
            <a:r>
              <a:rPr lang="en-US" sz="800" dirty="0" smtClean="0">
                <a:solidFill>
                  <a:schemeClr val="tx1"/>
                </a:solidFill>
              </a:rPr>
              <a:t>I</a:t>
            </a:r>
            <a:endParaRPr lang="en-US" sz="800" dirty="0">
              <a:solidFill>
                <a:schemeClr val="tx1"/>
              </a:solidFill>
            </a:endParaRPr>
          </a:p>
        </p:txBody>
      </p:sp>
      <p:sp>
        <p:nvSpPr>
          <p:cNvPr id="68" name="Rectangle 67"/>
          <p:cNvSpPr/>
          <p:nvPr/>
        </p:nvSpPr>
        <p:spPr>
          <a:xfrm>
            <a:off x="7285904" y="2032258"/>
            <a:ext cx="328936" cy="215444"/>
          </a:xfrm>
          <a:prstGeom prst="rect">
            <a:avLst/>
          </a:prstGeom>
        </p:spPr>
        <p:txBody>
          <a:bodyPr wrap="none">
            <a:spAutoFit/>
          </a:bodyPr>
          <a:lstStyle/>
          <a:p>
            <a:r>
              <a:rPr lang="en-US" sz="800" dirty="0" smtClean="0">
                <a:solidFill>
                  <a:schemeClr val="tx1"/>
                </a:solidFill>
              </a:rPr>
              <a:t>CGI</a:t>
            </a:r>
            <a:endParaRPr lang="en-US" sz="800" dirty="0">
              <a:solidFill>
                <a:schemeClr val="tx1"/>
              </a:solidFill>
            </a:endParaRPr>
          </a:p>
        </p:txBody>
      </p:sp>
      <p:sp>
        <p:nvSpPr>
          <p:cNvPr id="69" name="Rectangle 68"/>
          <p:cNvSpPr/>
          <p:nvPr/>
        </p:nvSpPr>
        <p:spPr>
          <a:xfrm>
            <a:off x="7309812" y="3969023"/>
            <a:ext cx="393056" cy="215444"/>
          </a:xfrm>
          <a:prstGeom prst="rect">
            <a:avLst/>
          </a:prstGeom>
        </p:spPr>
        <p:txBody>
          <a:bodyPr wrap="none">
            <a:spAutoFit/>
          </a:bodyPr>
          <a:lstStyle/>
          <a:p>
            <a:r>
              <a:rPr lang="en-US" sz="800" dirty="0">
                <a:solidFill>
                  <a:schemeClr val="tx1"/>
                </a:solidFill>
              </a:rPr>
              <a:t>CGHI</a:t>
            </a:r>
          </a:p>
        </p:txBody>
      </p:sp>
      <p:sp>
        <p:nvSpPr>
          <p:cNvPr id="70" name="Rectangle 69"/>
          <p:cNvSpPr/>
          <p:nvPr/>
        </p:nvSpPr>
        <p:spPr>
          <a:xfrm>
            <a:off x="3923715" y="2051308"/>
            <a:ext cx="543739" cy="215444"/>
          </a:xfrm>
          <a:prstGeom prst="rect">
            <a:avLst/>
          </a:prstGeom>
        </p:spPr>
        <p:txBody>
          <a:bodyPr wrap="none">
            <a:spAutoFit/>
          </a:bodyPr>
          <a:lstStyle/>
          <a:p>
            <a:r>
              <a:rPr lang="en-US" sz="800" dirty="0">
                <a:solidFill>
                  <a:schemeClr val="tx1"/>
                </a:solidFill>
              </a:rPr>
              <a:t>BCDEFGI</a:t>
            </a:r>
          </a:p>
        </p:txBody>
      </p:sp>
      <p:sp>
        <p:nvSpPr>
          <p:cNvPr id="71" name="Rectangle 70"/>
          <p:cNvSpPr/>
          <p:nvPr/>
        </p:nvSpPr>
        <p:spPr>
          <a:xfrm>
            <a:off x="3798750" y="3953406"/>
            <a:ext cx="378630" cy="215444"/>
          </a:xfrm>
          <a:prstGeom prst="rect">
            <a:avLst/>
          </a:prstGeom>
        </p:spPr>
        <p:txBody>
          <a:bodyPr wrap="none">
            <a:spAutoFit/>
          </a:bodyPr>
          <a:lstStyle/>
          <a:p>
            <a:r>
              <a:rPr lang="en-US" sz="800" dirty="0">
                <a:solidFill>
                  <a:schemeClr val="tx1"/>
                </a:solidFill>
              </a:rPr>
              <a:t>CEGI</a:t>
            </a:r>
          </a:p>
        </p:txBody>
      </p:sp>
      <p:sp>
        <p:nvSpPr>
          <p:cNvPr id="72" name="Rectangle 71"/>
          <p:cNvSpPr/>
          <p:nvPr/>
        </p:nvSpPr>
        <p:spPr>
          <a:xfrm>
            <a:off x="3381671" y="5828191"/>
            <a:ext cx="274434" cy="215444"/>
          </a:xfrm>
          <a:prstGeom prst="rect">
            <a:avLst/>
          </a:prstGeom>
        </p:spPr>
        <p:txBody>
          <a:bodyPr wrap="none">
            <a:spAutoFit/>
          </a:bodyPr>
          <a:lstStyle/>
          <a:p>
            <a:r>
              <a:rPr lang="en-US" sz="800" dirty="0" smtClean="0">
                <a:solidFill>
                  <a:schemeClr val="tx1"/>
                </a:solidFill>
              </a:rPr>
              <a:t>GI</a:t>
            </a:r>
            <a:endParaRPr lang="en-US" sz="800" dirty="0">
              <a:solidFill>
                <a:schemeClr val="tx1"/>
              </a:solidFill>
            </a:endParaRPr>
          </a:p>
        </p:txBody>
      </p:sp>
      <p:sp>
        <p:nvSpPr>
          <p:cNvPr id="73" name="Rectangle 72"/>
          <p:cNvSpPr/>
          <p:nvPr/>
        </p:nvSpPr>
        <p:spPr>
          <a:xfrm>
            <a:off x="8422041" y="2130455"/>
            <a:ext cx="425116" cy="215444"/>
          </a:xfrm>
          <a:prstGeom prst="rect">
            <a:avLst/>
          </a:prstGeom>
        </p:spPr>
        <p:txBody>
          <a:bodyPr wrap="none">
            <a:spAutoFit/>
          </a:bodyPr>
          <a:lstStyle/>
          <a:p>
            <a:r>
              <a:rPr lang="en-US" sz="800" dirty="0">
                <a:solidFill>
                  <a:schemeClr val="tx1"/>
                </a:solidFill>
              </a:rPr>
              <a:t>CEFGI</a:t>
            </a:r>
          </a:p>
        </p:txBody>
      </p:sp>
      <p:sp>
        <p:nvSpPr>
          <p:cNvPr id="74" name="Rectangle 73"/>
          <p:cNvSpPr/>
          <p:nvPr/>
        </p:nvSpPr>
        <p:spPr>
          <a:xfrm>
            <a:off x="8035014" y="4105122"/>
            <a:ext cx="274434" cy="215444"/>
          </a:xfrm>
          <a:prstGeom prst="rect">
            <a:avLst/>
          </a:prstGeom>
        </p:spPr>
        <p:txBody>
          <a:bodyPr wrap="none">
            <a:spAutoFit/>
          </a:bodyPr>
          <a:lstStyle/>
          <a:p>
            <a:r>
              <a:rPr lang="en-US" sz="800" dirty="0">
                <a:solidFill>
                  <a:schemeClr val="tx1"/>
                </a:solidFill>
              </a:rPr>
              <a:t>GI</a:t>
            </a:r>
          </a:p>
        </p:txBody>
      </p:sp>
      <p:sp>
        <p:nvSpPr>
          <p:cNvPr id="75" name="Rectangle 74"/>
          <p:cNvSpPr/>
          <p:nvPr/>
        </p:nvSpPr>
        <p:spPr>
          <a:xfrm>
            <a:off x="3414944" y="2171304"/>
            <a:ext cx="320922" cy="215444"/>
          </a:xfrm>
          <a:prstGeom prst="rect">
            <a:avLst/>
          </a:prstGeom>
        </p:spPr>
        <p:txBody>
          <a:bodyPr wrap="none">
            <a:spAutoFit/>
          </a:bodyPr>
          <a:lstStyle/>
          <a:p>
            <a:r>
              <a:rPr lang="en-US" sz="800" dirty="0">
                <a:solidFill>
                  <a:schemeClr val="tx1"/>
                </a:solidFill>
              </a:rPr>
              <a:t>FGI</a:t>
            </a:r>
          </a:p>
        </p:txBody>
      </p:sp>
      <p:sp>
        <p:nvSpPr>
          <p:cNvPr id="76" name="Rectangle 75"/>
          <p:cNvSpPr/>
          <p:nvPr/>
        </p:nvSpPr>
        <p:spPr>
          <a:xfrm>
            <a:off x="3477200" y="4082927"/>
            <a:ext cx="256802" cy="215444"/>
          </a:xfrm>
          <a:prstGeom prst="rect">
            <a:avLst/>
          </a:prstGeom>
        </p:spPr>
        <p:txBody>
          <a:bodyPr wrap="none">
            <a:spAutoFit/>
          </a:bodyPr>
          <a:lstStyle/>
          <a:p>
            <a:r>
              <a:rPr lang="en-US" sz="800" dirty="0" smtClean="0">
                <a:solidFill>
                  <a:schemeClr val="tx1"/>
                </a:solidFill>
              </a:rPr>
              <a:t>FI</a:t>
            </a:r>
            <a:endParaRPr lang="en-US" sz="800" dirty="0">
              <a:solidFill>
                <a:schemeClr val="tx1"/>
              </a:solidFill>
            </a:endParaRPr>
          </a:p>
        </p:txBody>
      </p:sp>
      <p:sp>
        <p:nvSpPr>
          <p:cNvPr id="77" name="Rectangle 76"/>
          <p:cNvSpPr/>
          <p:nvPr/>
        </p:nvSpPr>
        <p:spPr>
          <a:xfrm>
            <a:off x="3470554" y="5945438"/>
            <a:ext cx="383438" cy="215444"/>
          </a:xfrm>
          <a:prstGeom prst="rect">
            <a:avLst/>
          </a:prstGeom>
        </p:spPr>
        <p:txBody>
          <a:bodyPr wrap="none">
            <a:spAutoFit/>
          </a:bodyPr>
          <a:lstStyle/>
          <a:p>
            <a:r>
              <a:rPr lang="en-US" sz="800" dirty="0">
                <a:solidFill>
                  <a:schemeClr val="tx1"/>
                </a:solidFill>
              </a:rPr>
              <a:t>DFGI</a:t>
            </a:r>
          </a:p>
        </p:txBody>
      </p:sp>
      <p:sp>
        <p:nvSpPr>
          <p:cNvPr id="78" name="Rectangle 77"/>
          <p:cNvSpPr/>
          <p:nvPr/>
        </p:nvSpPr>
        <p:spPr>
          <a:xfrm>
            <a:off x="1878089" y="2298076"/>
            <a:ext cx="231154" cy="215444"/>
          </a:xfrm>
          <a:prstGeom prst="rect">
            <a:avLst/>
          </a:prstGeom>
        </p:spPr>
        <p:txBody>
          <a:bodyPr wrap="none">
            <a:spAutoFit/>
          </a:bodyPr>
          <a:lstStyle/>
          <a:p>
            <a:r>
              <a:rPr lang="en-US" sz="800" dirty="0" smtClean="0">
                <a:solidFill>
                  <a:schemeClr val="tx1"/>
                </a:solidFill>
              </a:rPr>
              <a:t>F</a:t>
            </a:r>
            <a:endParaRPr lang="en-US" sz="800" dirty="0">
              <a:solidFill>
                <a:schemeClr val="tx1"/>
              </a:solidFill>
            </a:endParaRPr>
          </a:p>
        </p:txBody>
      </p:sp>
      <p:sp>
        <p:nvSpPr>
          <p:cNvPr id="79" name="Rectangle 78"/>
          <p:cNvSpPr/>
          <p:nvPr/>
        </p:nvSpPr>
        <p:spPr>
          <a:xfrm>
            <a:off x="1921040" y="4203319"/>
            <a:ext cx="231154" cy="215444"/>
          </a:xfrm>
          <a:prstGeom prst="rect">
            <a:avLst/>
          </a:prstGeom>
        </p:spPr>
        <p:txBody>
          <a:bodyPr wrap="none">
            <a:spAutoFit/>
          </a:bodyPr>
          <a:lstStyle/>
          <a:p>
            <a:r>
              <a:rPr lang="en-US" sz="800" dirty="0" smtClean="0">
                <a:solidFill>
                  <a:schemeClr val="tx1"/>
                </a:solidFill>
              </a:rPr>
              <a:t>F</a:t>
            </a:r>
            <a:endParaRPr lang="en-US" sz="800" dirty="0">
              <a:solidFill>
                <a:schemeClr val="tx1"/>
              </a:solidFill>
            </a:endParaRPr>
          </a:p>
        </p:txBody>
      </p:sp>
      <p:sp>
        <p:nvSpPr>
          <p:cNvPr id="80" name="Rectangle 79"/>
          <p:cNvSpPr/>
          <p:nvPr/>
        </p:nvSpPr>
        <p:spPr>
          <a:xfrm>
            <a:off x="1965091" y="6049376"/>
            <a:ext cx="407484" cy="215444"/>
          </a:xfrm>
          <a:prstGeom prst="rect">
            <a:avLst/>
          </a:prstGeom>
        </p:spPr>
        <p:txBody>
          <a:bodyPr wrap="none">
            <a:spAutoFit/>
          </a:bodyPr>
          <a:lstStyle/>
          <a:p>
            <a:r>
              <a:rPr lang="en-US" sz="800" dirty="0">
                <a:solidFill>
                  <a:schemeClr val="tx1"/>
                </a:solidFill>
              </a:rPr>
              <a:t>DEFH</a:t>
            </a:r>
          </a:p>
        </p:txBody>
      </p:sp>
      <p:sp>
        <p:nvSpPr>
          <p:cNvPr id="81" name="Rectangle 80"/>
          <p:cNvSpPr/>
          <p:nvPr/>
        </p:nvSpPr>
        <p:spPr>
          <a:xfrm>
            <a:off x="6370117" y="2382964"/>
            <a:ext cx="231154" cy="215444"/>
          </a:xfrm>
          <a:prstGeom prst="rect">
            <a:avLst/>
          </a:prstGeom>
        </p:spPr>
        <p:txBody>
          <a:bodyPr wrap="none">
            <a:spAutoFit/>
          </a:bodyPr>
          <a:lstStyle/>
          <a:p>
            <a:r>
              <a:rPr lang="en-US" sz="800" dirty="0" smtClean="0">
                <a:solidFill>
                  <a:schemeClr val="tx1"/>
                </a:solidFill>
              </a:rPr>
              <a:t>F</a:t>
            </a:r>
            <a:endParaRPr lang="en-US" sz="800" dirty="0">
              <a:solidFill>
                <a:schemeClr val="tx1"/>
              </a:solidFill>
            </a:endParaRPr>
          </a:p>
        </p:txBody>
      </p:sp>
      <p:sp>
        <p:nvSpPr>
          <p:cNvPr id="82" name="Rectangle 81"/>
          <p:cNvSpPr/>
          <p:nvPr/>
        </p:nvSpPr>
        <p:spPr>
          <a:xfrm>
            <a:off x="3326568" y="2424848"/>
            <a:ext cx="234360" cy="215444"/>
          </a:xfrm>
          <a:prstGeom prst="rect">
            <a:avLst/>
          </a:prstGeom>
        </p:spPr>
        <p:txBody>
          <a:bodyPr wrap="none">
            <a:spAutoFit/>
          </a:bodyPr>
          <a:lstStyle/>
          <a:p>
            <a:r>
              <a:rPr lang="en-US" sz="800" dirty="0" smtClean="0">
                <a:solidFill>
                  <a:schemeClr val="tx1"/>
                </a:solidFill>
              </a:rPr>
              <a:t>E</a:t>
            </a:r>
            <a:endParaRPr lang="en-US" sz="800" dirty="0">
              <a:solidFill>
                <a:schemeClr val="tx1"/>
              </a:solidFill>
            </a:endParaRPr>
          </a:p>
        </p:txBody>
      </p:sp>
      <p:sp>
        <p:nvSpPr>
          <p:cNvPr id="83" name="Rectangle 82"/>
          <p:cNvSpPr/>
          <p:nvPr/>
        </p:nvSpPr>
        <p:spPr>
          <a:xfrm>
            <a:off x="3546830" y="4320566"/>
            <a:ext cx="296876" cy="215444"/>
          </a:xfrm>
          <a:prstGeom prst="rect">
            <a:avLst/>
          </a:prstGeom>
        </p:spPr>
        <p:txBody>
          <a:bodyPr wrap="none">
            <a:spAutoFit/>
          </a:bodyPr>
          <a:lstStyle/>
          <a:p>
            <a:r>
              <a:rPr lang="en-US" sz="800" dirty="0" smtClean="0">
                <a:solidFill>
                  <a:schemeClr val="tx1"/>
                </a:solidFill>
              </a:rPr>
              <a:t>DE</a:t>
            </a:r>
            <a:endParaRPr lang="en-US" sz="800" dirty="0">
              <a:solidFill>
                <a:schemeClr val="tx1"/>
              </a:solidFill>
            </a:endParaRPr>
          </a:p>
        </p:txBody>
      </p:sp>
      <p:sp>
        <p:nvSpPr>
          <p:cNvPr id="84" name="Rectangle 83"/>
          <p:cNvSpPr/>
          <p:nvPr/>
        </p:nvSpPr>
        <p:spPr>
          <a:xfrm>
            <a:off x="3690874" y="6150520"/>
            <a:ext cx="522900" cy="215444"/>
          </a:xfrm>
          <a:prstGeom prst="rect">
            <a:avLst/>
          </a:prstGeom>
        </p:spPr>
        <p:txBody>
          <a:bodyPr wrap="none">
            <a:spAutoFit/>
          </a:bodyPr>
          <a:lstStyle/>
          <a:p>
            <a:r>
              <a:rPr lang="en-US" sz="800" dirty="0">
                <a:solidFill>
                  <a:schemeClr val="tx1"/>
                </a:solidFill>
              </a:rPr>
              <a:t>ABDEFH</a:t>
            </a:r>
          </a:p>
        </p:txBody>
      </p:sp>
      <p:sp>
        <p:nvSpPr>
          <p:cNvPr id="85" name="Rectangle 84"/>
          <p:cNvSpPr/>
          <p:nvPr/>
        </p:nvSpPr>
        <p:spPr>
          <a:xfrm>
            <a:off x="7893158" y="2500528"/>
            <a:ext cx="234360" cy="215444"/>
          </a:xfrm>
          <a:prstGeom prst="rect">
            <a:avLst/>
          </a:prstGeom>
        </p:spPr>
        <p:txBody>
          <a:bodyPr wrap="none">
            <a:spAutoFit/>
          </a:bodyPr>
          <a:lstStyle/>
          <a:p>
            <a:r>
              <a:rPr lang="en-US" sz="800" dirty="0" smtClean="0">
                <a:solidFill>
                  <a:schemeClr val="tx1"/>
                </a:solidFill>
              </a:rPr>
              <a:t>E</a:t>
            </a:r>
            <a:endParaRPr lang="en-US" sz="800" dirty="0">
              <a:solidFill>
                <a:schemeClr val="tx1"/>
              </a:solidFill>
            </a:endParaRPr>
          </a:p>
        </p:txBody>
      </p:sp>
      <p:sp>
        <p:nvSpPr>
          <p:cNvPr id="86" name="Rectangle 85"/>
          <p:cNvSpPr/>
          <p:nvPr/>
        </p:nvSpPr>
        <p:spPr>
          <a:xfrm>
            <a:off x="1917762" y="2563522"/>
            <a:ext cx="447558" cy="215444"/>
          </a:xfrm>
          <a:prstGeom prst="rect">
            <a:avLst/>
          </a:prstGeom>
        </p:spPr>
        <p:txBody>
          <a:bodyPr wrap="none">
            <a:spAutoFit/>
          </a:bodyPr>
          <a:lstStyle/>
          <a:p>
            <a:r>
              <a:rPr lang="en-US" sz="800" dirty="0">
                <a:solidFill>
                  <a:schemeClr val="tx1"/>
                </a:solidFill>
              </a:rPr>
              <a:t>DFGHI</a:t>
            </a:r>
          </a:p>
        </p:txBody>
      </p:sp>
      <p:sp>
        <p:nvSpPr>
          <p:cNvPr id="87" name="Rectangle 86"/>
          <p:cNvSpPr/>
          <p:nvPr/>
        </p:nvSpPr>
        <p:spPr>
          <a:xfrm>
            <a:off x="1899617" y="6281536"/>
            <a:ext cx="210314" cy="215444"/>
          </a:xfrm>
          <a:prstGeom prst="rect">
            <a:avLst/>
          </a:prstGeom>
        </p:spPr>
        <p:txBody>
          <a:bodyPr wrap="none">
            <a:spAutoFit/>
          </a:bodyPr>
          <a:lstStyle/>
          <a:p>
            <a:r>
              <a:rPr lang="en-US" sz="800" dirty="0" smtClean="0">
                <a:solidFill>
                  <a:schemeClr val="tx1"/>
                </a:solidFill>
              </a:rPr>
              <a:t>I</a:t>
            </a:r>
            <a:endParaRPr lang="en-US" sz="800" dirty="0">
              <a:solidFill>
                <a:schemeClr val="tx1"/>
              </a:solidFill>
            </a:endParaRPr>
          </a:p>
        </p:txBody>
      </p:sp>
      <p:sp>
        <p:nvSpPr>
          <p:cNvPr id="88" name="Rectangle 87"/>
          <p:cNvSpPr/>
          <p:nvPr/>
        </p:nvSpPr>
        <p:spPr>
          <a:xfrm>
            <a:off x="3395472" y="4574110"/>
            <a:ext cx="293670" cy="215444"/>
          </a:xfrm>
          <a:prstGeom prst="rect">
            <a:avLst/>
          </a:prstGeom>
        </p:spPr>
        <p:txBody>
          <a:bodyPr wrap="none">
            <a:spAutoFit/>
          </a:bodyPr>
          <a:lstStyle/>
          <a:p>
            <a:r>
              <a:rPr lang="en-US" sz="800" dirty="0">
                <a:solidFill>
                  <a:schemeClr val="tx1"/>
                </a:solidFill>
              </a:rPr>
              <a:t>DF</a:t>
            </a:r>
          </a:p>
        </p:txBody>
      </p:sp>
      <p:sp>
        <p:nvSpPr>
          <p:cNvPr id="89" name="Rectangle 88"/>
          <p:cNvSpPr/>
          <p:nvPr/>
        </p:nvSpPr>
        <p:spPr>
          <a:xfrm>
            <a:off x="3480155" y="6403640"/>
            <a:ext cx="587020" cy="215444"/>
          </a:xfrm>
          <a:prstGeom prst="rect">
            <a:avLst/>
          </a:prstGeom>
        </p:spPr>
        <p:txBody>
          <a:bodyPr wrap="none">
            <a:spAutoFit/>
          </a:bodyPr>
          <a:lstStyle/>
          <a:p>
            <a:r>
              <a:rPr lang="en-US" sz="800" dirty="0">
                <a:solidFill>
                  <a:schemeClr val="tx1"/>
                </a:solidFill>
              </a:rPr>
              <a:t>ABDEFGH</a:t>
            </a:r>
          </a:p>
        </p:txBody>
      </p:sp>
      <p:sp>
        <p:nvSpPr>
          <p:cNvPr id="90" name="Rectangle 89"/>
          <p:cNvSpPr/>
          <p:nvPr/>
        </p:nvSpPr>
        <p:spPr>
          <a:xfrm>
            <a:off x="2319051" y="4702055"/>
            <a:ext cx="311304" cy="215444"/>
          </a:xfrm>
          <a:prstGeom prst="rect">
            <a:avLst/>
          </a:prstGeom>
        </p:spPr>
        <p:txBody>
          <a:bodyPr wrap="none">
            <a:spAutoFit/>
          </a:bodyPr>
          <a:lstStyle/>
          <a:p>
            <a:r>
              <a:rPr lang="en-US" sz="800" dirty="0">
                <a:solidFill>
                  <a:schemeClr val="tx1"/>
                </a:solidFill>
              </a:rPr>
              <a:t>DH</a:t>
            </a:r>
          </a:p>
        </p:txBody>
      </p:sp>
      <p:sp>
        <p:nvSpPr>
          <p:cNvPr id="91" name="Rectangle 90"/>
          <p:cNvSpPr/>
          <p:nvPr/>
        </p:nvSpPr>
        <p:spPr>
          <a:xfrm>
            <a:off x="2207398" y="6511014"/>
            <a:ext cx="247184" cy="215444"/>
          </a:xfrm>
          <a:prstGeom prst="rect">
            <a:avLst/>
          </a:prstGeom>
        </p:spPr>
        <p:txBody>
          <a:bodyPr wrap="none">
            <a:spAutoFit/>
          </a:bodyPr>
          <a:lstStyle/>
          <a:p>
            <a:r>
              <a:rPr lang="en-US" sz="800" dirty="0" smtClean="0">
                <a:solidFill>
                  <a:schemeClr val="tx1"/>
                </a:solidFill>
              </a:rPr>
              <a:t>D</a:t>
            </a:r>
            <a:endParaRPr lang="en-US" sz="800" dirty="0">
              <a:solidFill>
                <a:schemeClr val="tx1"/>
              </a:solidFill>
            </a:endParaRPr>
          </a:p>
        </p:txBody>
      </p:sp>
    </p:spTree>
    <p:extLst>
      <p:ext uri="{BB962C8B-B14F-4D97-AF65-F5344CB8AC3E}">
        <p14:creationId xmlns:p14="http://schemas.microsoft.com/office/powerpoint/2010/main" val="1798787201"/>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r>
              <a:rPr lang="en-US" smtClean="0"/>
              <a:t> - </a:t>
            </a:r>
            <a:fld id="{45F5BCA6-64CF-432B-B6E7-A7F57C5C42C7}" type="slidenum">
              <a:rPr lang="en-US" smtClean="0"/>
              <a:pPr/>
              <a:t>41</a:t>
            </a:fld>
            <a:r>
              <a:rPr lang="en-US" smtClean="0"/>
              <a:t> -</a:t>
            </a:r>
            <a:endParaRPr lang="en-US"/>
          </a:p>
        </p:txBody>
      </p:sp>
      <p:sp>
        <p:nvSpPr>
          <p:cNvPr id="31" name="TextBox 30"/>
          <p:cNvSpPr txBox="1"/>
          <p:nvPr/>
        </p:nvSpPr>
        <p:spPr>
          <a:xfrm>
            <a:off x="6272352" y="3613967"/>
            <a:ext cx="1847850" cy="276999"/>
          </a:xfrm>
          <a:prstGeom prst="rect">
            <a:avLst/>
          </a:prstGeom>
          <a:noFill/>
        </p:spPr>
        <p:txBody>
          <a:bodyPr wrap="square" rtlCol="0">
            <a:spAutoFit/>
          </a:bodyPr>
          <a:lstStyle/>
          <a:p>
            <a:r>
              <a:rPr lang="en-US" sz="1200" b="1" dirty="0" smtClean="0">
                <a:solidFill>
                  <a:schemeClr val="tx1"/>
                </a:solidFill>
                <a:latin typeface="Arial" panose="020B0604020202020204" pitchFamily="34" charset="0"/>
                <a:cs typeface="Arial" panose="020B0604020202020204" pitchFamily="34" charset="0"/>
              </a:rPr>
              <a:t>Japan (I)</a:t>
            </a:r>
            <a:endParaRPr lang="en-US" sz="1200" b="1" dirty="0">
              <a:solidFill>
                <a:schemeClr val="tx1"/>
              </a:solidFill>
              <a:latin typeface="Arial" panose="020B0604020202020204" pitchFamily="34" charset="0"/>
              <a:cs typeface="Arial" panose="020B0604020202020204" pitchFamily="34" charset="0"/>
            </a:endParaRPr>
          </a:p>
        </p:txBody>
      </p:sp>
      <p:grpSp>
        <p:nvGrpSpPr>
          <p:cNvPr id="14" name="Group 13"/>
          <p:cNvGrpSpPr/>
          <p:nvPr/>
        </p:nvGrpSpPr>
        <p:grpSpPr>
          <a:xfrm>
            <a:off x="1295967" y="1621941"/>
            <a:ext cx="2140458" cy="292608"/>
            <a:chOff x="1574252" y="1140602"/>
            <a:chExt cx="2140458" cy="292608"/>
          </a:xfrm>
        </p:grpSpPr>
        <p:sp>
          <p:nvSpPr>
            <p:cNvPr id="6" name="TextBox 5"/>
            <p:cNvSpPr txBox="1"/>
            <p:nvPr/>
          </p:nvSpPr>
          <p:spPr>
            <a:xfrm>
              <a:off x="1866860" y="1140602"/>
              <a:ext cx="1847850" cy="276999"/>
            </a:xfrm>
            <a:prstGeom prst="rect">
              <a:avLst/>
            </a:prstGeom>
            <a:noFill/>
          </p:spPr>
          <p:txBody>
            <a:bodyPr wrap="square" rtlCol="0">
              <a:spAutoFit/>
            </a:bodyPr>
            <a:lstStyle/>
            <a:p>
              <a:r>
                <a:rPr lang="en-US" sz="1200" b="1" dirty="0" smtClean="0">
                  <a:solidFill>
                    <a:schemeClr val="tx1"/>
                  </a:solidFill>
                  <a:latin typeface="Arial" panose="020B0604020202020204" pitchFamily="34" charset="0"/>
                  <a:cs typeface="Arial" panose="020B0604020202020204" pitchFamily="34" charset="0"/>
                </a:rPr>
                <a:t>Netherlands (F)</a:t>
              </a:r>
              <a:endParaRPr lang="en-US" sz="1200" b="1" dirty="0">
                <a:solidFill>
                  <a:schemeClr val="tx1"/>
                </a:solidFill>
                <a:latin typeface="Arial" panose="020B0604020202020204" pitchFamily="34" charset="0"/>
                <a:cs typeface="Arial" panose="020B0604020202020204" pitchFamily="34" charset="0"/>
              </a:endParaRPr>
            </a:p>
          </p:txBody>
        </p:sp>
        <p:pic>
          <p:nvPicPr>
            <p:cNvPr id="10" name="Picture 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574252" y="1140602"/>
              <a:ext cx="292608" cy="292608"/>
            </a:xfrm>
            <a:prstGeom prst="rect">
              <a:avLst/>
            </a:prstGeom>
          </p:spPr>
        </p:pic>
      </p:grpSp>
      <p:grpSp>
        <p:nvGrpSpPr>
          <p:cNvPr id="20" name="Group 19"/>
          <p:cNvGrpSpPr/>
          <p:nvPr/>
        </p:nvGrpSpPr>
        <p:grpSpPr>
          <a:xfrm>
            <a:off x="5951052" y="1595551"/>
            <a:ext cx="2169150" cy="313231"/>
            <a:chOff x="1323403" y="2818822"/>
            <a:chExt cx="2169150" cy="292608"/>
          </a:xfrm>
        </p:grpSpPr>
        <p:sp>
          <p:nvSpPr>
            <p:cNvPr id="11" name="TextBox 10"/>
            <p:cNvSpPr txBox="1"/>
            <p:nvPr/>
          </p:nvSpPr>
          <p:spPr>
            <a:xfrm>
              <a:off x="1644703" y="2818822"/>
              <a:ext cx="1847850" cy="258761"/>
            </a:xfrm>
            <a:prstGeom prst="rect">
              <a:avLst/>
            </a:prstGeom>
            <a:noFill/>
          </p:spPr>
          <p:txBody>
            <a:bodyPr wrap="square" rtlCol="0">
              <a:spAutoFit/>
            </a:bodyPr>
            <a:lstStyle/>
            <a:p>
              <a:r>
                <a:rPr lang="en-US" sz="1200" b="1" dirty="0" smtClean="0">
                  <a:solidFill>
                    <a:schemeClr val="tx1"/>
                  </a:solidFill>
                  <a:latin typeface="Arial" panose="020B0604020202020204" pitchFamily="34" charset="0"/>
                  <a:cs typeface="Arial" panose="020B0604020202020204" pitchFamily="34" charset="0"/>
                </a:rPr>
                <a:t>Australia (H)</a:t>
              </a:r>
              <a:endParaRPr lang="en-US" sz="1200" b="1" dirty="0">
                <a:solidFill>
                  <a:schemeClr val="tx1"/>
                </a:solidFill>
                <a:latin typeface="Arial" panose="020B0604020202020204" pitchFamily="34" charset="0"/>
                <a:cs typeface="Arial" panose="020B0604020202020204" pitchFamily="34" charset="0"/>
              </a:endParaRPr>
            </a:p>
          </p:txBody>
        </p:sp>
        <p:pic>
          <p:nvPicPr>
            <p:cNvPr id="16" name="Picture 1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323403" y="2818822"/>
              <a:ext cx="292608" cy="292608"/>
            </a:xfrm>
            <a:prstGeom prst="rect">
              <a:avLst/>
            </a:prstGeom>
          </p:spPr>
        </p:pic>
      </p:grpSp>
      <p:grpSp>
        <p:nvGrpSpPr>
          <p:cNvPr id="29" name="Group 28"/>
          <p:cNvGrpSpPr/>
          <p:nvPr/>
        </p:nvGrpSpPr>
        <p:grpSpPr>
          <a:xfrm>
            <a:off x="1453398" y="3776513"/>
            <a:ext cx="2229608" cy="292608"/>
            <a:chOff x="1387947" y="3491709"/>
            <a:chExt cx="2229608" cy="292608"/>
          </a:xfrm>
        </p:grpSpPr>
        <p:sp>
          <p:nvSpPr>
            <p:cNvPr id="18" name="TextBox 17"/>
            <p:cNvSpPr txBox="1"/>
            <p:nvPr/>
          </p:nvSpPr>
          <p:spPr>
            <a:xfrm>
              <a:off x="1769705" y="3499514"/>
              <a:ext cx="1847850" cy="276999"/>
            </a:xfrm>
            <a:prstGeom prst="rect">
              <a:avLst/>
            </a:prstGeom>
            <a:noFill/>
          </p:spPr>
          <p:txBody>
            <a:bodyPr wrap="square" rtlCol="0">
              <a:spAutoFit/>
            </a:bodyPr>
            <a:lstStyle/>
            <a:p>
              <a:r>
                <a:rPr lang="en-US" sz="1200" b="1" dirty="0" smtClean="0">
                  <a:solidFill>
                    <a:schemeClr val="tx1"/>
                  </a:solidFill>
                  <a:latin typeface="Arial" panose="020B0604020202020204" pitchFamily="34" charset="0"/>
                  <a:cs typeface="Arial" panose="020B0604020202020204" pitchFamily="34" charset="0"/>
                </a:rPr>
                <a:t>Thailand (G)</a:t>
              </a:r>
              <a:endParaRPr lang="en-US" sz="1200" b="1" dirty="0">
                <a:solidFill>
                  <a:schemeClr val="tx1"/>
                </a:solidFill>
                <a:latin typeface="Arial" panose="020B0604020202020204" pitchFamily="34" charset="0"/>
                <a:cs typeface="Arial" panose="020B0604020202020204" pitchFamily="34" charset="0"/>
              </a:endParaRPr>
            </a:p>
          </p:txBody>
        </p:sp>
        <p:pic>
          <p:nvPicPr>
            <p:cNvPr id="27" name="Picture 2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387947" y="3491709"/>
              <a:ext cx="292608" cy="292608"/>
            </a:xfrm>
            <a:prstGeom prst="rect">
              <a:avLst/>
            </a:prstGeom>
          </p:spPr>
        </p:pic>
      </p:grpSp>
      <p:pic>
        <p:nvPicPr>
          <p:cNvPr id="34" name="Picture 3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951052" y="3611928"/>
            <a:ext cx="292608" cy="292608"/>
          </a:xfrm>
          <a:prstGeom prst="rect">
            <a:avLst/>
          </a:prstGeom>
        </p:spPr>
      </p:pic>
      <p:sp>
        <p:nvSpPr>
          <p:cNvPr id="35" name="Rectangle 34"/>
          <p:cNvSpPr/>
          <p:nvPr/>
        </p:nvSpPr>
        <p:spPr bwMode="auto">
          <a:xfrm>
            <a:off x="3771858" y="5758737"/>
            <a:ext cx="165386" cy="150053"/>
          </a:xfrm>
          <a:prstGeom prst="rect">
            <a:avLst/>
          </a:prstGeom>
          <a:solidFill>
            <a:srgbClr val="002A7E"/>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36" name="Rectangle 35"/>
          <p:cNvSpPr/>
          <p:nvPr/>
        </p:nvSpPr>
        <p:spPr bwMode="auto">
          <a:xfrm>
            <a:off x="3771858" y="5986163"/>
            <a:ext cx="165386" cy="150053"/>
          </a:xfrm>
          <a:prstGeom prst="rect">
            <a:avLst/>
          </a:prstGeom>
          <a:solidFill>
            <a:srgbClr val="C00000"/>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46" name="TextBox 45"/>
          <p:cNvSpPr txBox="1"/>
          <p:nvPr/>
        </p:nvSpPr>
        <p:spPr>
          <a:xfrm>
            <a:off x="3894306" y="5678087"/>
            <a:ext cx="2269295"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Actual Blood Clot Risk Factor</a:t>
            </a:r>
            <a:endParaRPr lang="en-US" sz="1200" dirty="0">
              <a:solidFill>
                <a:schemeClr val="tx1"/>
              </a:solidFill>
              <a:latin typeface="Arial" panose="020B0604020202020204" pitchFamily="34" charset="0"/>
              <a:cs typeface="Arial" panose="020B0604020202020204" pitchFamily="34" charset="0"/>
            </a:endParaRPr>
          </a:p>
        </p:txBody>
      </p:sp>
      <p:sp>
        <p:nvSpPr>
          <p:cNvPr id="47" name="TextBox 46"/>
          <p:cNvSpPr txBox="1"/>
          <p:nvPr/>
        </p:nvSpPr>
        <p:spPr>
          <a:xfrm>
            <a:off x="3905440" y="5924692"/>
            <a:ext cx="2544408"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Incorrect </a:t>
            </a:r>
            <a:r>
              <a:rPr lang="en-US" sz="1200" dirty="0">
                <a:solidFill>
                  <a:schemeClr val="tx1"/>
                </a:solidFill>
                <a:latin typeface="Arial" panose="020B0604020202020204" pitchFamily="34" charset="0"/>
                <a:cs typeface="Arial" panose="020B0604020202020204" pitchFamily="34" charset="0"/>
              </a:rPr>
              <a:t>Blood Clot Risk Factor</a:t>
            </a:r>
          </a:p>
        </p:txBody>
      </p:sp>
      <p:sp>
        <p:nvSpPr>
          <p:cNvPr id="48" name="Rectangle 47"/>
          <p:cNvSpPr/>
          <p:nvPr/>
        </p:nvSpPr>
        <p:spPr bwMode="auto">
          <a:xfrm>
            <a:off x="3773189" y="6226024"/>
            <a:ext cx="165386" cy="150053"/>
          </a:xfrm>
          <a:prstGeom prst="rect">
            <a:avLst/>
          </a:prstGeom>
          <a:solidFill>
            <a:schemeClr val="tx1">
              <a:lumMod val="65000"/>
              <a:lumOff val="35000"/>
            </a:schemeClr>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49" name="TextBox 48"/>
          <p:cNvSpPr txBox="1"/>
          <p:nvPr/>
        </p:nvSpPr>
        <p:spPr>
          <a:xfrm>
            <a:off x="3906771" y="6164553"/>
            <a:ext cx="1860605"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Not Sure*</a:t>
            </a:r>
            <a:endParaRPr lang="en-US" sz="1200" dirty="0">
              <a:solidFill>
                <a:schemeClr val="tx1"/>
              </a:solidFill>
              <a:latin typeface="Arial" panose="020B0604020202020204" pitchFamily="34" charset="0"/>
              <a:cs typeface="Arial" panose="020B0604020202020204" pitchFamily="34" charset="0"/>
            </a:endParaRPr>
          </a:p>
        </p:txBody>
      </p:sp>
      <p:sp>
        <p:nvSpPr>
          <p:cNvPr id="38" name="TextBox 37"/>
          <p:cNvSpPr txBox="1"/>
          <p:nvPr/>
        </p:nvSpPr>
        <p:spPr>
          <a:xfrm>
            <a:off x="1657047" y="770275"/>
            <a:ext cx="6008018" cy="338554"/>
          </a:xfrm>
          <a:prstGeom prst="rect">
            <a:avLst/>
          </a:prstGeom>
          <a:noFill/>
        </p:spPr>
        <p:txBody>
          <a:bodyPr wrap="square" rtlCol="0">
            <a:spAutoFit/>
          </a:bodyPr>
          <a:lstStyle/>
          <a:p>
            <a:pPr algn="ctr"/>
            <a:r>
              <a:rPr lang="en-US" sz="1600" i="1" dirty="0" smtClean="0">
                <a:solidFill>
                  <a:schemeClr val="tx1"/>
                </a:solidFill>
                <a:latin typeface="Arial" panose="020B0604020202020204" pitchFamily="34" charset="0"/>
                <a:cs typeface="Arial" panose="020B0604020202020204" pitchFamily="34" charset="0"/>
              </a:rPr>
              <a:t>Among Adults 18+ in Each Country</a:t>
            </a:r>
            <a:endParaRPr lang="en-US" sz="1400" i="1" dirty="0">
              <a:solidFill>
                <a:schemeClr val="tx1"/>
              </a:solidFill>
              <a:latin typeface="Arial" panose="020B0604020202020204" pitchFamily="34" charset="0"/>
              <a:cs typeface="Arial" panose="020B0604020202020204" pitchFamily="34" charset="0"/>
            </a:endParaRPr>
          </a:p>
        </p:txBody>
      </p:sp>
      <p:sp>
        <p:nvSpPr>
          <p:cNvPr id="39" name="Title 1"/>
          <p:cNvSpPr txBox="1">
            <a:spLocks/>
          </p:cNvSpPr>
          <p:nvPr/>
        </p:nvSpPr>
        <p:spPr>
          <a:xfrm>
            <a:off x="63611" y="139465"/>
            <a:ext cx="9008828"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700" kern="0" dirty="0" smtClean="0"/>
              <a:t>Knowledge of Increased Risk Factors for Blood Clots</a:t>
            </a:r>
            <a:endParaRPr lang="en-US" sz="2700" kern="0" dirty="0"/>
          </a:p>
        </p:txBody>
      </p:sp>
      <p:sp>
        <p:nvSpPr>
          <p:cNvPr id="40" name="TextBox 39"/>
          <p:cNvSpPr txBox="1"/>
          <p:nvPr/>
        </p:nvSpPr>
        <p:spPr>
          <a:xfrm>
            <a:off x="3673944" y="6392799"/>
            <a:ext cx="2568213" cy="338554"/>
          </a:xfrm>
          <a:prstGeom prst="rect">
            <a:avLst/>
          </a:prstGeom>
          <a:noFill/>
        </p:spPr>
        <p:txBody>
          <a:bodyPr wrap="square" rtlCol="0">
            <a:spAutoFit/>
          </a:bodyPr>
          <a:lstStyle/>
          <a:p>
            <a:r>
              <a:rPr lang="en-US" sz="800" i="1" dirty="0" smtClean="0">
                <a:solidFill>
                  <a:schemeClr val="tx1"/>
                </a:solidFill>
                <a:latin typeface="Arial" panose="020B0604020202020204" pitchFamily="34" charset="0"/>
                <a:cs typeface="Arial" panose="020B0604020202020204" pitchFamily="34" charset="0"/>
              </a:rPr>
              <a:t>*None of these and Other is less than 2% for each country and is therefore not shown on graphs.</a:t>
            </a:r>
            <a:endParaRPr lang="en-US" sz="800" i="1" dirty="0">
              <a:solidFill>
                <a:schemeClr val="tx1"/>
              </a:solidFill>
              <a:latin typeface="Arial" panose="020B0604020202020204" pitchFamily="34" charset="0"/>
              <a:cs typeface="Arial" panose="020B0604020202020204" pitchFamily="34" charset="0"/>
            </a:endParaRPr>
          </a:p>
        </p:txBody>
      </p:sp>
      <p:graphicFrame>
        <p:nvGraphicFramePr>
          <p:cNvPr id="41" name="Chart 40"/>
          <p:cNvGraphicFramePr/>
          <p:nvPr>
            <p:extLst>
              <p:ext uri="{D42A27DB-BD31-4B8C-83A1-F6EECF244321}">
                <p14:modId xmlns:p14="http://schemas.microsoft.com/office/powerpoint/2010/main" val="100351189"/>
              </p:ext>
            </p:extLst>
          </p:nvPr>
        </p:nvGraphicFramePr>
        <p:xfrm>
          <a:off x="190102" y="3989799"/>
          <a:ext cx="4152900" cy="1936555"/>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42" name="Chart 41"/>
          <p:cNvGraphicFramePr/>
          <p:nvPr>
            <p:extLst>
              <p:ext uri="{D42A27DB-BD31-4B8C-83A1-F6EECF244321}">
                <p14:modId xmlns:p14="http://schemas.microsoft.com/office/powerpoint/2010/main" val="2050224109"/>
              </p:ext>
            </p:extLst>
          </p:nvPr>
        </p:nvGraphicFramePr>
        <p:xfrm>
          <a:off x="141528" y="1839958"/>
          <a:ext cx="4152900" cy="1936555"/>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43" name="Chart 42"/>
          <p:cNvGraphicFramePr/>
          <p:nvPr>
            <p:extLst>
              <p:ext uri="{D42A27DB-BD31-4B8C-83A1-F6EECF244321}">
                <p14:modId xmlns:p14="http://schemas.microsoft.com/office/powerpoint/2010/main" val="3477907993"/>
              </p:ext>
            </p:extLst>
          </p:nvPr>
        </p:nvGraphicFramePr>
        <p:xfrm>
          <a:off x="4619716" y="1760440"/>
          <a:ext cx="4152900" cy="1936555"/>
        </p:xfrm>
        <a:graphic>
          <a:graphicData uri="http://schemas.openxmlformats.org/drawingml/2006/chart">
            <c:chart xmlns:c="http://schemas.openxmlformats.org/drawingml/2006/chart" xmlns:r="http://schemas.openxmlformats.org/officeDocument/2006/relationships" r:id="rId8"/>
          </a:graphicData>
        </a:graphic>
      </p:graphicFrame>
      <p:sp>
        <p:nvSpPr>
          <p:cNvPr id="44" name="Rectangle 43"/>
          <p:cNvSpPr/>
          <p:nvPr/>
        </p:nvSpPr>
        <p:spPr>
          <a:xfrm>
            <a:off x="86509" y="6245835"/>
            <a:ext cx="3141075" cy="461665"/>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Respondents.</a:t>
            </a:r>
          </a:p>
          <a:p>
            <a:r>
              <a:rPr lang="en-US" sz="800" dirty="0" smtClean="0">
                <a:solidFill>
                  <a:schemeClr val="tx1"/>
                </a:solidFill>
                <a:latin typeface="Arial" panose="020B0604020202020204" pitchFamily="34" charset="0"/>
                <a:cs typeface="Arial" panose="020B0604020202020204" pitchFamily="34" charset="0"/>
              </a:rPr>
              <a:t>Q8</a:t>
            </a:r>
            <a:r>
              <a:rPr lang="en-US" sz="800" dirty="0">
                <a:solidFill>
                  <a:schemeClr val="tx1"/>
                </a:solidFill>
                <a:latin typeface="Arial" panose="020B0604020202020204" pitchFamily="34" charset="0"/>
                <a:cs typeface="Arial" panose="020B0604020202020204" pitchFamily="34" charset="0"/>
              </a:rPr>
              <a:t>. Which of the following, if any, could increase your risk of developing a blood clot? (select all that </a:t>
            </a:r>
            <a:r>
              <a:rPr lang="en-US" sz="800" dirty="0" smtClean="0">
                <a:solidFill>
                  <a:schemeClr val="tx1"/>
                </a:solidFill>
                <a:latin typeface="Arial" panose="020B0604020202020204" pitchFamily="34" charset="0"/>
                <a:cs typeface="Arial" panose="020B0604020202020204" pitchFamily="34" charset="0"/>
              </a:rPr>
              <a:t>apply)</a:t>
            </a:r>
            <a:endParaRPr lang="en-US" sz="800" dirty="0">
              <a:solidFill>
                <a:schemeClr val="tx1"/>
              </a:solidFill>
              <a:latin typeface="Arial" panose="020B0604020202020204" pitchFamily="34" charset="0"/>
              <a:cs typeface="Arial" panose="020B0604020202020204" pitchFamily="34" charset="0"/>
            </a:endParaRPr>
          </a:p>
        </p:txBody>
      </p:sp>
      <p:graphicFrame>
        <p:nvGraphicFramePr>
          <p:cNvPr id="45" name="Chart 44"/>
          <p:cNvGraphicFramePr/>
          <p:nvPr>
            <p:extLst>
              <p:ext uri="{D42A27DB-BD31-4B8C-83A1-F6EECF244321}">
                <p14:modId xmlns:p14="http://schemas.microsoft.com/office/powerpoint/2010/main" val="1381001539"/>
              </p:ext>
            </p:extLst>
          </p:nvPr>
        </p:nvGraphicFramePr>
        <p:xfrm>
          <a:off x="4661056" y="3741532"/>
          <a:ext cx="4152900" cy="1936555"/>
        </p:xfrm>
        <a:graphic>
          <a:graphicData uri="http://schemas.openxmlformats.org/drawingml/2006/chart">
            <c:chart xmlns:c="http://schemas.openxmlformats.org/drawingml/2006/chart" xmlns:r="http://schemas.openxmlformats.org/officeDocument/2006/relationships" r:id="rId9"/>
          </a:graphicData>
        </a:graphic>
      </p:graphicFrame>
      <p:sp>
        <p:nvSpPr>
          <p:cNvPr id="2" name="Rectangle 1"/>
          <p:cNvSpPr/>
          <p:nvPr/>
        </p:nvSpPr>
        <p:spPr>
          <a:xfrm>
            <a:off x="2642238" y="1914549"/>
            <a:ext cx="328936" cy="215444"/>
          </a:xfrm>
          <a:prstGeom prst="rect">
            <a:avLst/>
          </a:prstGeom>
        </p:spPr>
        <p:txBody>
          <a:bodyPr wrap="none">
            <a:spAutoFit/>
          </a:bodyPr>
          <a:lstStyle/>
          <a:p>
            <a:r>
              <a:rPr lang="en-US" sz="800" dirty="0">
                <a:solidFill>
                  <a:schemeClr val="tx1"/>
                </a:solidFill>
              </a:rPr>
              <a:t>CGI</a:t>
            </a:r>
          </a:p>
        </p:txBody>
      </p:sp>
      <p:sp>
        <p:nvSpPr>
          <p:cNvPr id="30" name="Rectangle 29"/>
          <p:cNvSpPr/>
          <p:nvPr/>
        </p:nvSpPr>
        <p:spPr>
          <a:xfrm>
            <a:off x="7436373" y="1818370"/>
            <a:ext cx="431528" cy="215444"/>
          </a:xfrm>
          <a:prstGeom prst="rect">
            <a:avLst/>
          </a:prstGeom>
        </p:spPr>
        <p:txBody>
          <a:bodyPr wrap="none">
            <a:spAutoFit/>
          </a:bodyPr>
          <a:lstStyle/>
          <a:p>
            <a:r>
              <a:rPr lang="en-US" sz="800">
                <a:solidFill>
                  <a:schemeClr val="tx1"/>
                </a:solidFill>
              </a:rPr>
              <a:t>BCFGI</a:t>
            </a:r>
            <a:endParaRPr lang="en-US" sz="800" dirty="0">
              <a:solidFill>
                <a:schemeClr val="tx1"/>
              </a:solidFill>
            </a:endParaRPr>
          </a:p>
        </p:txBody>
      </p:sp>
      <p:sp>
        <p:nvSpPr>
          <p:cNvPr id="32" name="Rectangle 31"/>
          <p:cNvSpPr/>
          <p:nvPr/>
        </p:nvSpPr>
        <p:spPr>
          <a:xfrm>
            <a:off x="6541023" y="3806339"/>
            <a:ext cx="248786" cy="215444"/>
          </a:xfrm>
          <a:prstGeom prst="rect">
            <a:avLst/>
          </a:prstGeom>
        </p:spPr>
        <p:txBody>
          <a:bodyPr wrap="none">
            <a:spAutoFit/>
          </a:bodyPr>
          <a:lstStyle/>
          <a:p>
            <a:r>
              <a:rPr lang="en-US" sz="800" dirty="0" smtClean="0">
                <a:solidFill>
                  <a:schemeClr val="tx1"/>
                </a:solidFill>
              </a:rPr>
              <a:t>G</a:t>
            </a:r>
            <a:endParaRPr lang="en-US" sz="800" dirty="0">
              <a:solidFill>
                <a:schemeClr val="tx1"/>
              </a:solidFill>
            </a:endParaRPr>
          </a:p>
        </p:txBody>
      </p:sp>
      <p:sp>
        <p:nvSpPr>
          <p:cNvPr id="33" name="Rectangle 32"/>
          <p:cNvSpPr/>
          <p:nvPr/>
        </p:nvSpPr>
        <p:spPr>
          <a:xfrm>
            <a:off x="3160283" y="2065360"/>
            <a:ext cx="378630" cy="215444"/>
          </a:xfrm>
          <a:prstGeom prst="rect">
            <a:avLst/>
          </a:prstGeom>
        </p:spPr>
        <p:txBody>
          <a:bodyPr wrap="none">
            <a:spAutoFit/>
          </a:bodyPr>
          <a:lstStyle/>
          <a:p>
            <a:r>
              <a:rPr lang="en-US" sz="800" dirty="0">
                <a:solidFill>
                  <a:schemeClr val="tx1"/>
                </a:solidFill>
              </a:rPr>
              <a:t>CEGI</a:t>
            </a:r>
          </a:p>
        </p:txBody>
      </p:sp>
      <p:sp>
        <p:nvSpPr>
          <p:cNvPr id="37" name="Rectangle 36"/>
          <p:cNvSpPr/>
          <p:nvPr/>
        </p:nvSpPr>
        <p:spPr>
          <a:xfrm>
            <a:off x="2443398" y="4208485"/>
            <a:ext cx="210314" cy="215444"/>
          </a:xfrm>
          <a:prstGeom prst="rect">
            <a:avLst/>
          </a:prstGeom>
        </p:spPr>
        <p:txBody>
          <a:bodyPr wrap="none">
            <a:spAutoFit/>
          </a:bodyPr>
          <a:lstStyle/>
          <a:p>
            <a:r>
              <a:rPr lang="en-US" sz="800" dirty="0" smtClean="0">
                <a:solidFill>
                  <a:schemeClr val="tx1"/>
                </a:solidFill>
              </a:rPr>
              <a:t>I</a:t>
            </a:r>
            <a:endParaRPr lang="en-US" sz="800" dirty="0">
              <a:solidFill>
                <a:schemeClr val="tx1"/>
              </a:solidFill>
            </a:endParaRPr>
          </a:p>
        </p:txBody>
      </p:sp>
      <p:sp>
        <p:nvSpPr>
          <p:cNvPr id="50" name="Rectangle 49"/>
          <p:cNvSpPr/>
          <p:nvPr/>
        </p:nvSpPr>
        <p:spPr>
          <a:xfrm>
            <a:off x="7806988" y="1959020"/>
            <a:ext cx="434734" cy="215444"/>
          </a:xfrm>
          <a:prstGeom prst="rect">
            <a:avLst/>
          </a:prstGeom>
        </p:spPr>
        <p:txBody>
          <a:bodyPr wrap="none">
            <a:spAutoFit/>
          </a:bodyPr>
          <a:lstStyle/>
          <a:p>
            <a:r>
              <a:rPr lang="en-US" sz="800" dirty="0">
                <a:solidFill>
                  <a:schemeClr val="tx1"/>
                </a:solidFill>
              </a:rPr>
              <a:t>BCEGI</a:t>
            </a:r>
          </a:p>
        </p:txBody>
      </p:sp>
      <p:sp>
        <p:nvSpPr>
          <p:cNvPr id="51" name="Rectangle 50"/>
          <p:cNvSpPr/>
          <p:nvPr/>
        </p:nvSpPr>
        <p:spPr>
          <a:xfrm>
            <a:off x="2536930" y="4335257"/>
            <a:ext cx="487634" cy="215444"/>
          </a:xfrm>
          <a:prstGeom prst="rect">
            <a:avLst/>
          </a:prstGeom>
        </p:spPr>
        <p:txBody>
          <a:bodyPr wrap="none">
            <a:spAutoFit/>
          </a:bodyPr>
          <a:lstStyle/>
          <a:p>
            <a:r>
              <a:rPr lang="en-US" sz="800" dirty="0">
                <a:solidFill>
                  <a:schemeClr val="tx1"/>
                </a:solidFill>
              </a:rPr>
              <a:t>CDEFHI</a:t>
            </a:r>
          </a:p>
        </p:txBody>
      </p:sp>
      <p:sp>
        <p:nvSpPr>
          <p:cNvPr id="52" name="Rectangle 51"/>
          <p:cNvSpPr/>
          <p:nvPr/>
        </p:nvSpPr>
        <p:spPr>
          <a:xfrm>
            <a:off x="6823523" y="2110943"/>
            <a:ext cx="210314" cy="215444"/>
          </a:xfrm>
          <a:prstGeom prst="rect">
            <a:avLst/>
          </a:prstGeom>
        </p:spPr>
        <p:txBody>
          <a:bodyPr wrap="none">
            <a:spAutoFit/>
          </a:bodyPr>
          <a:lstStyle/>
          <a:p>
            <a:r>
              <a:rPr lang="en-US" sz="800" dirty="0" smtClean="0">
                <a:solidFill>
                  <a:schemeClr val="tx1"/>
                </a:solidFill>
              </a:rPr>
              <a:t>I</a:t>
            </a:r>
            <a:endParaRPr lang="en-US" sz="800" dirty="0">
              <a:solidFill>
                <a:schemeClr val="tx1"/>
              </a:solidFill>
            </a:endParaRPr>
          </a:p>
        </p:txBody>
      </p:sp>
      <p:sp>
        <p:nvSpPr>
          <p:cNvPr id="53" name="Rectangle 52"/>
          <p:cNvSpPr/>
          <p:nvPr/>
        </p:nvSpPr>
        <p:spPr>
          <a:xfrm>
            <a:off x="4120608" y="2333208"/>
            <a:ext cx="385042" cy="215444"/>
          </a:xfrm>
          <a:prstGeom prst="rect">
            <a:avLst/>
          </a:prstGeom>
        </p:spPr>
        <p:txBody>
          <a:bodyPr wrap="none">
            <a:spAutoFit/>
          </a:bodyPr>
          <a:lstStyle/>
          <a:p>
            <a:r>
              <a:rPr lang="en-US" sz="800" dirty="0">
                <a:solidFill>
                  <a:schemeClr val="tx1"/>
                </a:solidFill>
              </a:rPr>
              <a:t>BCGI</a:t>
            </a:r>
          </a:p>
        </p:txBody>
      </p:sp>
      <p:sp>
        <p:nvSpPr>
          <p:cNvPr id="54" name="Rectangle 53"/>
          <p:cNvSpPr/>
          <p:nvPr/>
        </p:nvSpPr>
        <p:spPr>
          <a:xfrm>
            <a:off x="8630247" y="2252229"/>
            <a:ext cx="385042" cy="215444"/>
          </a:xfrm>
          <a:prstGeom prst="rect">
            <a:avLst/>
          </a:prstGeom>
        </p:spPr>
        <p:txBody>
          <a:bodyPr wrap="none">
            <a:spAutoFit/>
          </a:bodyPr>
          <a:lstStyle/>
          <a:p>
            <a:r>
              <a:rPr lang="en-US" sz="800" dirty="0">
                <a:solidFill>
                  <a:schemeClr val="tx1"/>
                </a:solidFill>
              </a:rPr>
              <a:t>BCGI</a:t>
            </a:r>
          </a:p>
        </p:txBody>
      </p:sp>
      <p:sp>
        <p:nvSpPr>
          <p:cNvPr id="55" name="Rectangle 54"/>
          <p:cNvSpPr/>
          <p:nvPr/>
        </p:nvSpPr>
        <p:spPr>
          <a:xfrm>
            <a:off x="7107437" y="2359951"/>
            <a:ext cx="328936" cy="215444"/>
          </a:xfrm>
          <a:prstGeom prst="rect">
            <a:avLst/>
          </a:prstGeom>
        </p:spPr>
        <p:txBody>
          <a:bodyPr wrap="none">
            <a:spAutoFit/>
          </a:bodyPr>
          <a:lstStyle/>
          <a:p>
            <a:r>
              <a:rPr lang="en-US" sz="800" dirty="0" smtClean="0">
                <a:solidFill>
                  <a:schemeClr val="tx1"/>
                </a:solidFill>
              </a:rPr>
              <a:t>CGI</a:t>
            </a:r>
            <a:endParaRPr lang="en-US" sz="800" dirty="0">
              <a:solidFill>
                <a:schemeClr val="tx1"/>
              </a:solidFill>
            </a:endParaRPr>
          </a:p>
        </p:txBody>
      </p:sp>
      <p:sp>
        <p:nvSpPr>
          <p:cNvPr id="56" name="Rectangle 55"/>
          <p:cNvSpPr/>
          <p:nvPr/>
        </p:nvSpPr>
        <p:spPr>
          <a:xfrm>
            <a:off x="2594613" y="2440930"/>
            <a:ext cx="328936" cy="215444"/>
          </a:xfrm>
          <a:prstGeom prst="rect">
            <a:avLst/>
          </a:prstGeom>
        </p:spPr>
        <p:txBody>
          <a:bodyPr wrap="none">
            <a:spAutoFit/>
          </a:bodyPr>
          <a:lstStyle/>
          <a:p>
            <a:r>
              <a:rPr lang="en-US" sz="800" dirty="0" smtClean="0">
                <a:solidFill>
                  <a:schemeClr val="tx1"/>
                </a:solidFill>
              </a:rPr>
              <a:t>CGI</a:t>
            </a:r>
            <a:endParaRPr lang="en-US" sz="800" dirty="0">
              <a:solidFill>
                <a:schemeClr val="tx1"/>
              </a:solidFill>
            </a:endParaRPr>
          </a:p>
        </p:txBody>
      </p:sp>
      <p:sp>
        <p:nvSpPr>
          <p:cNvPr id="57" name="Rectangle 56"/>
          <p:cNvSpPr/>
          <p:nvPr/>
        </p:nvSpPr>
        <p:spPr>
          <a:xfrm>
            <a:off x="2757702" y="2577341"/>
            <a:ext cx="393056" cy="215444"/>
          </a:xfrm>
          <a:prstGeom prst="rect">
            <a:avLst/>
          </a:prstGeom>
        </p:spPr>
        <p:txBody>
          <a:bodyPr wrap="none">
            <a:spAutoFit/>
          </a:bodyPr>
          <a:lstStyle/>
          <a:p>
            <a:r>
              <a:rPr lang="en-US" sz="800" dirty="0">
                <a:solidFill>
                  <a:schemeClr val="tx1"/>
                </a:solidFill>
              </a:rPr>
              <a:t>CGHI</a:t>
            </a:r>
          </a:p>
        </p:txBody>
      </p:sp>
      <p:sp>
        <p:nvSpPr>
          <p:cNvPr id="58" name="Rectangle 57"/>
          <p:cNvSpPr/>
          <p:nvPr/>
        </p:nvSpPr>
        <p:spPr>
          <a:xfrm>
            <a:off x="2411633" y="4720466"/>
            <a:ext cx="210314" cy="215444"/>
          </a:xfrm>
          <a:prstGeom prst="rect">
            <a:avLst/>
          </a:prstGeom>
        </p:spPr>
        <p:txBody>
          <a:bodyPr wrap="none">
            <a:spAutoFit/>
          </a:bodyPr>
          <a:lstStyle/>
          <a:p>
            <a:r>
              <a:rPr lang="en-US" sz="800" dirty="0" smtClean="0">
                <a:solidFill>
                  <a:schemeClr val="tx1"/>
                </a:solidFill>
              </a:rPr>
              <a:t>I</a:t>
            </a:r>
            <a:endParaRPr lang="en-US" sz="800" dirty="0">
              <a:solidFill>
                <a:schemeClr val="tx1"/>
              </a:solidFill>
            </a:endParaRPr>
          </a:p>
        </p:txBody>
      </p:sp>
      <p:sp>
        <p:nvSpPr>
          <p:cNvPr id="59" name="Rectangle 58"/>
          <p:cNvSpPr/>
          <p:nvPr/>
        </p:nvSpPr>
        <p:spPr>
          <a:xfrm>
            <a:off x="7033016" y="2497207"/>
            <a:ext cx="274434" cy="215444"/>
          </a:xfrm>
          <a:prstGeom prst="rect">
            <a:avLst/>
          </a:prstGeom>
        </p:spPr>
        <p:txBody>
          <a:bodyPr wrap="none">
            <a:spAutoFit/>
          </a:bodyPr>
          <a:lstStyle/>
          <a:p>
            <a:r>
              <a:rPr lang="en-US" sz="800" dirty="0" smtClean="0">
                <a:solidFill>
                  <a:schemeClr val="tx1"/>
                </a:solidFill>
              </a:rPr>
              <a:t>GI</a:t>
            </a:r>
            <a:endParaRPr lang="en-US" sz="800" dirty="0">
              <a:solidFill>
                <a:schemeClr val="tx1"/>
              </a:solidFill>
            </a:endParaRPr>
          </a:p>
        </p:txBody>
      </p:sp>
      <p:sp>
        <p:nvSpPr>
          <p:cNvPr id="60" name="Rectangle 59"/>
          <p:cNvSpPr/>
          <p:nvPr/>
        </p:nvSpPr>
        <p:spPr>
          <a:xfrm>
            <a:off x="3480901" y="2708603"/>
            <a:ext cx="274434" cy="215444"/>
          </a:xfrm>
          <a:prstGeom prst="rect">
            <a:avLst/>
          </a:prstGeom>
        </p:spPr>
        <p:txBody>
          <a:bodyPr wrap="none">
            <a:spAutoFit/>
          </a:bodyPr>
          <a:lstStyle/>
          <a:p>
            <a:r>
              <a:rPr lang="en-US" sz="800" dirty="0" smtClean="0">
                <a:solidFill>
                  <a:schemeClr val="tx1"/>
                </a:solidFill>
              </a:rPr>
              <a:t>GI</a:t>
            </a:r>
            <a:endParaRPr lang="en-US" sz="800" dirty="0">
              <a:solidFill>
                <a:schemeClr val="tx1"/>
              </a:solidFill>
            </a:endParaRPr>
          </a:p>
        </p:txBody>
      </p:sp>
      <p:sp>
        <p:nvSpPr>
          <p:cNvPr id="61" name="Rectangle 60"/>
          <p:cNvSpPr/>
          <p:nvPr/>
        </p:nvSpPr>
        <p:spPr>
          <a:xfrm>
            <a:off x="3212381" y="4853688"/>
            <a:ext cx="210314" cy="215444"/>
          </a:xfrm>
          <a:prstGeom prst="rect">
            <a:avLst/>
          </a:prstGeom>
        </p:spPr>
        <p:txBody>
          <a:bodyPr wrap="none">
            <a:spAutoFit/>
          </a:bodyPr>
          <a:lstStyle/>
          <a:p>
            <a:r>
              <a:rPr lang="en-US" sz="800" dirty="0" smtClean="0">
                <a:solidFill>
                  <a:schemeClr val="tx1"/>
                </a:solidFill>
              </a:rPr>
              <a:t>I</a:t>
            </a:r>
            <a:endParaRPr lang="en-US" sz="800" dirty="0">
              <a:solidFill>
                <a:schemeClr val="tx1"/>
              </a:solidFill>
            </a:endParaRPr>
          </a:p>
        </p:txBody>
      </p:sp>
      <p:sp>
        <p:nvSpPr>
          <p:cNvPr id="62" name="Rectangle 61"/>
          <p:cNvSpPr/>
          <p:nvPr/>
        </p:nvSpPr>
        <p:spPr>
          <a:xfrm>
            <a:off x="8337428" y="2617273"/>
            <a:ext cx="481222" cy="215444"/>
          </a:xfrm>
          <a:prstGeom prst="rect">
            <a:avLst/>
          </a:prstGeom>
        </p:spPr>
        <p:txBody>
          <a:bodyPr wrap="none">
            <a:spAutoFit/>
          </a:bodyPr>
          <a:lstStyle/>
          <a:p>
            <a:r>
              <a:rPr lang="en-US" sz="800" dirty="0">
                <a:solidFill>
                  <a:schemeClr val="tx1"/>
                </a:solidFill>
              </a:rPr>
              <a:t>BCEFGI</a:t>
            </a:r>
          </a:p>
        </p:txBody>
      </p:sp>
      <p:sp>
        <p:nvSpPr>
          <p:cNvPr id="63" name="Rectangle 62"/>
          <p:cNvSpPr/>
          <p:nvPr/>
        </p:nvSpPr>
        <p:spPr>
          <a:xfrm>
            <a:off x="7908166" y="2742085"/>
            <a:ext cx="383438" cy="215444"/>
          </a:xfrm>
          <a:prstGeom prst="rect">
            <a:avLst/>
          </a:prstGeom>
        </p:spPr>
        <p:txBody>
          <a:bodyPr wrap="none">
            <a:spAutoFit/>
          </a:bodyPr>
          <a:lstStyle/>
          <a:p>
            <a:r>
              <a:rPr lang="en-US" sz="800" dirty="0">
                <a:solidFill>
                  <a:schemeClr val="tx1"/>
                </a:solidFill>
              </a:rPr>
              <a:t>DFGI</a:t>
            </a:r>
          </a:p>
        </p:txBody>
      </p:sp>
      <p:sp>
        <p:nvSpPr>
          <p:cNvPr id="64" name="Rectangle 63"/>
          <p:cNvSpPr/>
          <p:nvPr/>
        </p:nvSpPr>
        <p:spPr>
          <a:xfrm>
            <a:off x="1985476" y="5091974"/>
            <a:ext cx="344966" cy="215444"/>
          </a:xfrm>
          <a:prstGeom prst="rect">
            <a:avLst/>
          </a:prstGeom>
        </p:spPr>
        <p:txBody>
          <a:bodyPr wrap="none">
            <a:spAutoFit/>
          </a:bodyPr>
          <a:lstStyle/>
          <a:p>
            <a:r>
              <a:rPr lang="en-US" sz="800" dirty="0">
                <a:solidFill>
                  <a:schemeClr val="tx1"/>
                </a:solidFill>
              </a:rPr>
              <a:t>EFH</a:t>
            </a:r>
          </a:p>
        </p:txBody>
      </p:sp>
      <p:sp>
        <p:nvSpPr>
          <p:cNvPr id="65" name="Rectangle 64"/>
          <p:cNvSpPr/>
          <p:nvPr/>
        </p:nvSpPr>
        <p:spPr>
          <a:xfrm>
            <a:off x="6641515" y="4852734"/>
            <a:ext cx="641522" cy="215444"/>
          </a:xfrm>
          <a:prstGeom prst="rect">
            <a:avLst/>
          </a:prstGeom>
        </p:spPr>
        <p:txBody>
          <a:bodyPr wrap="none">
            <a:spAutoFit/>
          </a:bodyPr>
          <a:lstStyle/>
          <a:p>
            <a:r>
              <a:rPr lang="en-US" sz="800" dirty="0">
                <a:solidFill>
                  <a:schemeClr val="tx1"/>
                </a:solidFill>
              </a:rPr>
              <a:t>ABCDEFGH</a:t>
            </a:r>
          </a:p>
        </p:txBody>
      </p:sp>
      <p:sp>
        <p:nvSpPr>
          <p:cNvPr id="66" name="Rectangle 65"/>
          <p:cNvSpPr/>
          <p:nvPr/>
        </p:nvSpPr>
        <p:spPr>
          <a:xfrm>
            <a:off x="3491715" y="3080078"/>
            <a:ext cx="420308" cy="215444"/>
          </a:xfrm>
          <a:prstGeom prst="rect">
            <a:avLst/>
          </a:prstGeom>
        </p:spPr>
        <p:txBody>
          <a:bodyPr wrap="none">
            <a:spAutoFit/>
          </a:bodyPr>
          <a:lstStyle/>
          <a:p>
            <a:r>
              <a:rPr lang="en-US" sz="800" dirty="0">
                <a:solidFill>
                  <a:schemeClr val="tx1"/>
                </a:solidFill>
              </a:rPr>
              <a:t>ADEH</a:t>
            </a:r>
          </a:p>
        </p:txBody>
      </p:sp>
      <p:sp>
        <p:nvSpPr>
          <p:cNvPr id="67" name="Rectangle 66"/>
          <p:cNvSpPr/>
          <p:nvPr/>
        </p:nvSpPr>
        <p:spPr>
          <a:xfrm>
            <a:off x="3948100" y="5228271"/>
            <a:ext cx="522900" cy="215444"/>
          </a:xfrm>
          <a:prstGeom prst="rect">
            <a:avLst/>
          </a:prstGeom>
        </p:spPr>
        <p:txBody>
          <a:bodyPr wrap="none">
            <a:spAutoFit/>
          </a:bodyPr>
          <a:lstStyle/>
          <a:p>
            <a:r>
              <a:rPr lang="en-US" sz="800" dirty="0">
                <a:solidFill>
                  <a:schemeClr val="tx1"/>
                </a:solidFill>
              </a:rPr>
              <a:t>ABDEFH</a:t>
            </a:r>
          </a:p>
        </p:txBody>
      </p:sp>
      <p:sp>
        <p:nvSpPr>
          <p:cNvPr id="68" name="Rectangle 67"/>
          <p:cNvSpPr/>
          <p:nvPr/>
        </p:nvSpPr>
        <p:spPr>
          <a:xfrm>
            <a:off x="7743855" y="2996346"/>
            <a:ext cx="234360" cy="215444"/>
          </a:xfrm>
          <a:prstGeom prst="rect">
            <a:avLst/>
          </a:prstGeom>
        </p:spPr>
        <p:txBody>
          <a:bodyPr wrap="none">
            <a:spAutoFit/>
          </a:bodyPr>
          <a:lstStyle/>
          <a:p>
            <a:r>
              <a:rPr lang="en-US" sz="800" dirty="0" smtClean="0">
                <a:solidFill>
                  <a:schemeClr val="tx1"/>
                </a:solidFill>
              </a:rPr>
              <a:t>E</a:t>
            </a:r>
            <a:endParaRPr lang="en-US" sz="800" dirty="0">
              <a:solidFill>
                <a:schemeClr val="tx1"/>
              </a:solidFill>
            </a:endParaRPr>
          </a:p>
        </p:txBody>
      </p:sp>
      <p:sp>
        <p:nvSpPr>
          <p:cNvPr id="69" name="Rectangle 68"/>
          <p:cNvSpPr/>
          <p:nvPr/>
        </p:nvSpPr>
        <p:spPr>
          <a:xfrm>
            <a:off x="8386362" y="4983170"/>
            <a:ext cx="522900" cy="215444"/>
          </a:xfrm>
          <a:prstGeom prst="rect">
            <a:avLst/>
          </a:prstGeom>
        </p:spPr>
        <p:txBody>
          <a:bodyPr wrap="none">
            <a:spAutoFit/>
          </a:bodyPr>
          <a:lstStyle/>
          <a:p>
            <a:r>
              <a:rPr lang="en-US" sz="800" dirty="0">
                <a:solidFill>
                  <a:schemeClr val="tx1"/>
                </a:solidFill>
              </a:rPr>
              <a:t>ABDEFH</a:t>
            </a:r>
          </a:p>
        </p:txBody>
      </p:sp>
      <p:sp>
        <p:nvSpPr>
          <p:cNvPr id="70" name="Rectangle 69"/>
          <p:cNvSpPr/>
          <p:nvPr/>
        </p:nvSpPr>
        <p:spPr>
          <a:xfrm>
            <a:off x="3349598" y="5481815"/>
            <a:ext cx="293670" cy="215444"/>
          </a:xfrm>
          <a:prstGeom prst="rect">
            <a:avLst/>
          </a:prstGeom>
        </p:spPr>
        <p:txBody>
          <a:bodyPr wrap="none">
            <a:spAutoFit/>
          </a:bodyPr>
          <a:lstStyle/>
          <a:p>
            <a:r>
              <a:rPr lang="en-US" sz="800" dirty="0" smtClean="0">
                <a:solidFill>
                  <a:schemeClr val="tx1"/>
                </a:solidFill>
              </a:rPr>
              <a:t>DF</a:t>
            </a:r>
            <a:endParaRPr lang="en-US" sz="800" dirty="0">
              <a:solidFill>
                <a:schemeClr val="tx1"/>
              </a:solidFill>
            </a:endParaRPr>
          </a:p>
        </p:txBody>
      </p:sp>
      <p:sp>
        <p:nvSpPr>
          <p:cNvPr id="71" name="Rectangle 70"/>
          <p:cNvSpPr/>
          <p:nvPr/>
        </p:nvSpPr>
        <p:spPr>
          <a:xfrm>
            <a:off x="7860541" y="5236158"/>
            <a:ext cx="417102" cy="215444"/>
          </a:xfrm>
          <a:prstGeom prst="rect">
            <a:avLst/>
          </a:prstGeom>
        </p:spPr>
        <p:txBody>
          <a:bodyPr wrap="none">
            <a:spAutoFit/>
          </a:bodyPr>
          <a:lstStyle/>
          <a:p>
            <a:r>
              <a:rPr lang="en-US" sz="800" dirty="0">
                <a:solidFill>
                  <a:schemeClr val="tx1"/>
                </a:solidFill>
              </a:rPr>
              <a:t>ADFH</a:t>
            </a:r>
          </a:p>
        </p:txBody>
      </p:sp>
      <p:sp>
        <p:nvSpPr>
          <p:cNvPr id="72" name="Rectangle 71"/>
          <p:cNvSpPr/>
          <p:nvPr/>
        </p:nvSpPr>
        <p:spPr>
          <a:xfrm>
            <a:off x="2280652" y="5609029"/>
            <a:ext cx="247184" cy="215444"/>
          </a:xfrm>
          <a:prstGeom prst="rect">
            <a:avLst/>
          </a:prstGeom>
        </p:spPr>
        <p:txBody>
          <a:bodyPr wrap="none">
            <a:spAutoFit/>
          </a:bodyPr>
          <a:lstStyle/>
          <a:p>
            <a:r>
              <a:rPr lang="en-US" sz="800" dirty="0" smtClean="0">
                <a:solidFill>
                  <a:schemeClr val="tx1"/>
                </a:solidFill>
              </a:rPr>
              <a:t>D</a:t>
            </a:r>
            <a:endParaRPr lang="en-US" sz="800" dirty="0">
              <a:solidFill>
                <a:schemeClr val="tx1"/>
              </a:solidFill>
            </a:endParaRPr>
          </a:p>
        </p:txBody>
      </p:sp>
    </p:spTree>
    <p:extLst>
      <p:ext uri="{BB962C8B-B14F-4D97-AF65-F5344CB8AC3E}">
        <p14:creationId xmlns:p14="http://schemas.microsoft.com/office/powerpoint/2010/main" val="4008415992"/>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42</a:t>
            </a:fld>
            <a:r>
              <a:rPr lang="en-US" smtClean="0"/>
              <a:t> -</a:t>
            </a:r>
            <a:endParaRPr lang="en-US"/>
          </a:p>
        </p:txBody>
      </p:sp>
      <p:graphicFrame>
        <p:nvGraphicFramePr>
          <p:cNvPr id="4" name="Chart 3"/>
          <p:cNvGraphicFramePr/>
          <p:nvPr>
            <p:extLst>
              <p:ext uri="{D42A27DB-BD31-4B8C-83A1-F6EECF244321}">
                <p14:modId xmlns:p14="http://schemas.microsoft.com/office/powerpoint/2010/main" val="3623379208"/>
              </p:ext>
            </p:extLst>
          </p:nvPr>
        </p:nvGraphicFramePr>
        <p:xfrm>
          <a:off x="0" y="1501777"/>
          <a:ext cx="4611756" cy="2251224"/>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 name="Chart 4"/>
          <p:cNvGraphicFramePr/>
          <p:nvPr>
            <p:extLst>
              <p:ext uri="{D42A27DB-BD31-4B8C-83A1-F6EECF244321}">
                <p14:modId xmlns:p14="http://schemas.microsoft.com/office/powerpoint/2010/main" val="3724676993"/>
              </p:ext>
            </p:extLst>
          </p:nvPr>
        </p:nvGraphicFramePr>
        <p:xfrm>
          <a:off x="0" y="3832834"/>
          <a:ext cx="4611756" cy="225122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 name="Chart 5"/>
          <p:cNvGraphicFramePr/>
          <p:nvPr>
            <p:extLst>
              <p:ext uri="{D42A27DB-BD31-4B8C-83A1-F6EECF244321}">
                <p14:modId xmlns:p14="http://schemas.microsoft.com/office/powerpoint/2010/main" val="2476992441"/>
              </p:ext>
            </p:extLst>
          </p:nvPr>
        </p:nvGraphicFramePr>
        <p:xfrm>
          <a:off x="4446105" y="2854824"/>
          <a:ext cx="4611756" cy="2251224"/>
        </p:xfrm>
        <a:graphic>
          <a:graphicData uri="http://schemas.openxmlformats.org/drawingml/2006/chart">
            <c:chart xmlns:c="http://schemas.openxmlformats.org/drawingml/2006/chart" xmlns:r="http://schemas.openxmlformats.org/officeDocument/2006/relationships" r:id="rId4"/>
          </a:graphicData>
        </a:graphic>
      </p:graphicFrame>
      <p:sp>
        <p:nvSpPr>
          <p:cNvPr id="7" name="Rectangle 6"/>
          <p:cNvSpPr/>
          <p:nvPr/>
        </p:nvSpPr>
        <p:spPr>
          <a:xfrm>
            <a:off x="83490" y="6409630"/>
            <a:ext cx="7366882" cy="338554"/>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Respondents.</a:t>
            </a:r>
          </a:p>
          <a:p>
            <a:r>
              <a:rPr lang="en-US" sz="800" dirty="0" smtClean="0">
                <a:solidFill>
                  <a:schemeClr val="tx1"/>
                </a:solidFill>
                <a:latin typeface="Arial" panose="020B0604020202020204" pitchFamily="34" charset="0"/>
                <a:cs typeface="Arial" panose="020B0604020202020204" pitchFamily="34" charset="0"/>
              </a:rPr>
              <a:t>Q9</a:t>
            </a:r>
            <a:r>
              <a:rPr lang="en-US" sz="800" dirty="0">
                <a:solidFill>
                  <a:schemeClr val="tx1"/>
                </a:solidFill>
                <a:latin typeface="Arial" panose="020B0604020202020204" pitchFamily="34" charset="0"/>
                <a:cs typeface="Arial" panose="020B0604020202020204" pitchFamily="34" charset="0"/>
              </a:rPr>
              <a:t>. When it comes to blood clots, how much do you agree or disagree with each of the following statements? </a:t>
            </a:r>
          </a:p>
        </p:txBody>
      </p:sp>
      <p:sp>
        <p:nvSpPr>
          <p:cNvPr id="8" name="Rectangle 7"/>
          <p:cNvSpPr/>
          <p:nvPr/>
        </p:nvSpPr>
        <p:spPr>
          <a:xfrm>
            <a:off x="83490" y="1528343"/>
            <a:ext cx="5132567" cy="276999"/>
          </a:xfrm>
          <a:prstGeom prst="rect">
            <a:avLst/>
          </a:prstGeom>
        </p:spPr>
        <p:txBody>
          <a:bodyPr wrap="square">
            <a:spAutoFit/>
          </a:bodyPr>
          <a:lstStyle/>
          <a:p>
            <a:pPr algn="ctr"/>
            <a:r>
              <a:rPr lang="en-US" sz="1200" b="1" dirty="0" smtClean="0">
                <a:solidFill>
                  <a:schemeClr val="tx1"/>
                </a:solidFill>
                <a:latin typeface="Arial" panose="020B0604020202020204" pitchFamily="34" charset="0"/>
                <a:cs typeface="Arial" panose="020B0604020202020204" pitchFamily="34" charset="0"/>
              </a:rPr>
              <a:t>“People </a:t>
            </a:r>
            <a:r>
              <a:rPr lang="en-US" sz="1200" b="1" dirty="0">
                <a:solidFill>
                  <a:schemeClr val="tx1"/>
                </a:solidFill>
                <a:latin typeface="Arial" panose="020B0604020202020204" pitchFamily="34" charset="0"/>
                <a:cs typeface="Arial" panose="020B0604020202020204" pitchFamily="34" charset="0"/>
              </a:rPr>
              <a:t>under 40 years old </a:t>
            </a:r>
            <a:r>
              <a:rPr lang="en-US" sz="1200" b="1" dirty="0" smtClean="0">
                <a:solidFill>
                  <a:schemeClr val="tx1"/>
                </a:solidFill>
                <a:latin typeface="Arial" panose="020B0604020202020204" pitchFamily="34" charset="0"/>
                <a:cs typeface="Arial" panose="020B0604020202020204" pitchFamily="34" charset="0"/>
              </a:rPr>
              <a:t>have </a:t>
            </a:r>
            <a:r>
              <a:rPr lang="en-US" sz="1200" b="1" dirty="0">
                <a:solidFill>
                  <a:schemeClr val="tx1"/>
                </a:solidFill>
                <a:latin typeface="Arial" panose="020B0604020202020204" pitchFamily="34" charset="0"/>
                <a:cs typeface="Arial" panose="020B0604020202020204" pitchFamily="34" charset="0"/>
              </a:rPr>
              <a:t>to worry about blood </a:t>
            </a:r>
            <a:r>
              <a:rPr lang="en-US" sz="1200" b="1" dirty="0" smtClean="0">
                <a:solidFill>
                  <a:schemeClr val="tx1"/>
                </a:solidFill>
                <a:latin typeface="Arial" panose="020B0604020202020204" pitchFamily="34" charset="0"/>
                <a:cs typeface="Arial" panose="020B0604020202020204" pitchFamily="34" charset="0"/>
              </a:rPr>
              <a:t>clots.” *</a:t>
            </a:r>
            <a:endParaRPr lang="en-US" sz="1200" b="1" dirty="0">
              <a:solidFill>
                <a:schemeClr val="tx1"/>
              </a:solidFill>
              <a:latin typeface="Arial" panose="020B0604020202020204" pitchFamily="34" charset="0"/>
              <a:cs typeface="Arial" panose="020B0604020202020204" pitchFamily="34" charset="0"/>
            </a:endParaRPr>
          </a:p>
        </p:txBody>
      </p:sp>
      <p:sp>
        <p:nvSpPr>
          <p:cNvPr id="9" name="Rectangle 8"/>
          <p:cNvSpPr/>
          <p:nvPr/>
        </p:nvSpPr>
        <p:spPr>
          <a:xfrm>
            <a:off x="0" y="3907111"/>
            <a:ext cx="5132567" cy="276999"/>
          </a:xfrm>
          <a:prstGeom prst="rect">
            <a:avLst/>
          </a:prstGeom>
        </p:spPr>
        <p:txBody>
          <a:bodyPr wrap="square">
            <a:spAutoFit/>
          </a:bodyPr>
          <a:lstStyle/>
          <a:p>
            <a:pPr algn="ctr"/>
            <a:r>
              <a:rPr lang="en-US" sz="1200" b="1" dirty="0" smtClean="0">
                <a:solidFill>
                  <a:schemeClr val="tx1"/>
                </a:solidFill>
                <a:latin typeface="Arial" panose="020B0604020202020204" pitchFamily="34" charset="0"/>
                <a:cs typeface="Arial" panose="020B0604020202020204" pitchFamily="34" charset="0"/>
              </a:rPr>
              <a:t>“Most </a:t>
            </a:r>
            <a:r>
              <a:rPr lang="en-US" sz="1200" b="1" dirty="0">
                <a:solidFill>
                  <a:schemeClr val="tx1"/>
                </a:solidFill>
                <a:latin typeface="Arial" panose="020B0604020202020204" pitchFamily="34" charset="0"/>
                <a:cs typeface="Arial" panose="020B0604020202020204" pitchFamily="34" charset="0"/>
              </a:rPr>
              <a:t>blood clots </a:t>
            </a:r>
            <a:r>
              <a:rPr lang="en-US" sz="1200" b="1" dirty="0" smtClean="0">
                <a:solidFill>
                  <a:schemeClr val="tx1"/>
                </a:solidFill>
                <a:latin typeface="Arial" panose="020B0604020202020204" pitchFamily="34" charset="0"/>
                <a:cs typeface="Arial" panose="020B0604020202020204" pitchFamily="34" charset="0"/>
              </a:rPr>
              <a:t>can </a:t>
            </a:r>
            <a:r>
              <a:rPr lang="en-US" sz="1200" b="1" dirty="0">
                <a:solidFill>
                  <a:schemeClr val="tx1"/>
                </a:solidFill>
                <a:latin typeface="Arial" panose="020B0604020202020204" pitchFamily="34" charset="0"/>
                <a:cs typeface="Arial" panose="020B0604020202020204" pitchFamily="34" charset="0"/>
              </a:rPr>
              <a:t>be </a:t>
            </a:r>
            <a:r>
              <a:rPr lang="en-US" sz="1200" b="1" dirty="0" smtClean="0">
                <a:solidFill>
                  <a:schemeClr val="tx1"/>
                </a:solidFill>
                <a:latin typeface="Arial" panose="020B0604020202020204" pitchFamily="34" charset="0"/>
                <a:cs typeface="Arial" panose="020B0604020202020204" pitchFamily="34" charset="0"/>
              </a:rPr>
              <a:t>prevented.” *</a:t>
            </a:r>
            <a:endParaRPr lang="en-US" sz="1200" b="1" dirty="0">
              <a:solidFill>
                <a:schemeClr val="tx1"/>
              </a:solidFill>
              <a:latin typeface="Arial" panose="020B0604020202020204" pitchFamily="34" charset="0"/>
              <a:cs typeface="Arial" panose="020B0604020202020204" pitchFamily="34" charset="0"/>
            </a:endParaRPr>
          </a:p>
        </p:txBody>
      </p:sp>
      <p:sp>
        <p:nvSpPr>
          <p:cNvPr id="11" name="Rectangle 10"/>
          <p:cNvSpPr/>
          <p:nvPr/>
        </p:nvSpPr>
        <p:spPr>
          <a:xfrm>
            <a:off x="5005346" y="2692605"/>
            <a:ext cx="4051190" cy="461665"/>
          </a:xfrm>
          <a:prstGeom prst="rect">
            <a:avLst/>
          </a:prstGeom>
        </p:spPr>
        <p:txBody>
          <a:bodyPr wrap="square">
            <a:spAutoFit/>
          </a:bodyPr>
          <a:lstStyle/>
          <a:p>
            <a:pPr algn="ctr"/>
            <a:r>
              <a:rPr lang="en-US" sz="1200" b="1" dirty="0" smtClean="0">
                <a:solidFill>
                  <a:schemeClr val="tx1"/>
                </a:solidFill>
                <a:latin typeface="Arial" panose="020B0604020202020204" pitchFamily="34" charset="0"/>
                <a:cs typeface="Arial" panose="020B0604020202020204" pitchFamily="34" charset="0"/>
              </a:rPr>
              <a:t>“It </a:t>
            </a:r>
            <a:r>
              <a:rPr lang="en-US" sz="1200" b="1" dirty="0">
                <a:solidFill>
                  <a:schemeClr val="tx1"/>
                </a:solidFill>
                <a:latin typeface="Arial" panose="020B0604020202020204" pitchFamily="34" charset="0"/>
                <a:cs typeface="Arial" panose="020B0604020202020204" pitchFamily="34" charset="0"/>
              </a:rPr>
              <a:t>is </a:t>
            </a:r>
            <a:r>
              <a:rPr lang="en-US" sz="1200" b="1" dirty="0" smtClean="0">
                <a:solidFill>
                  <a:schemeClr val="tx1"/>
                </a:solidFill>
                <a:latin typeface="Arial" panose="020B0604020202020204" pitchFamily="34" charset="0"/>
                <a:cs typeface="Arial" panose="020B0604020202020204" pitchFamily="34" charset="0"/>
              </a:rPr>
              <a:t>likely </a:t>
            </a:r>
            <a:r>
              <a:rPr lang="en-US" sz="1200" b="1" dirty="0">
                <a:solidFill>
                  <a:schemeClr val="tx1"/>
                </a:solidFill>
                <a:latin typeface="Arial" panose="020B0604020202020204" pitchFamily="34" charset="0"/>
                <a:cs typeface="Arial" panose="020B0604020202020204" pitchFamily="34" charset="0"/>
              </a:rPr>
              <a:t>that a blood clot in the leg left untreated can travel to your </a:t>
            </a:r>
            <a:r>
              <a:rPr lang="en-US" sz="1200" b="1" dirty="0" smtClean="0">
                <a:solidFill>
                  <a:schemeClr val="tx1"/>
                </a:solidFill>
                <a:latin typeface="Arial" panose="020B0604020202020204" pitchFamily="34" charset="0"/>
                <a:cs typeface="Arial" panose="020B0604020202020204" pitchFamily="34" charset="0"/>
              </a:rPr>
              <a:t>lungs.” *</a:t>
            </a:r>
            <a:endParaRPr lang="en-US" sz="1200" b="1" dirty="0">
              <a:solidFill>
                <a:schemeClr val="tx1"/>
              </a:solidFill>
              <a:latin typeface="Arial" panose="020B0604020202020204" pitchFamily="34" charset="0"/>
              <a:cs typeface="Arial" panose="020B0604020202020204" pitchFamily="34" charset="0"/>
            </a:endParaRPr>
          </a:p>
        </p:txBody>
      </p:sp>
      <p:sp>
        <p:nvSpPr>
          <p:cNvPr id="12" name="Rectangle 11"/>
          <p:cNvSpPr/>
          <p:nvPr/>
        </p:nvSpPr>
        <p:spPr bwMode="auto">
          <a:xfrm>
            <a:off x="5644928" y="1836419"/>
            <a:ext cx="165386" cy="150053"/>
          </a:xfrm>
          <a:prstGeom prst="rect">
            <a:avLst/>
          </a:prstGeom>
          <a:solidFill>
            <a:srgbClr val="C00000"/>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13" name="TextBox 12"/>
          <p:cNvSpPr txBox="1"/>
          <p:nvPr/>
        </p:nvSpPr>
        <p:spPr>
          <a:xfrm>
            <a:off x="5767376" y="1528343"/>
            <a:ext cx="2269295"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Agree</a:t>
            </a:r>
            <a:endParaRPr lang="en-US" sz="1200" dirty="0">
              <a:solidFill>
                <a:schemeClr val="tx1"/>
              </a:solidFill>
              <a:latin typeface="Arial" panose="020B0604020202020204" pitchFamily="34" charset="0"/>
              <a:cs typeface="Arial" panose="020B0604020202020204" pitchFamily="34" charset="0"/>
            </a:endParaRPr>
          </a:p>
        </p:txBody>
      </p:sp>
      <p:sp>
        <p:nvSpPr>
          <p:cNvPr id="14" name="TextBox 13"/>
          <p:cNvSpPr txBox="1"/>
          <p:nvPr/>
        </p:nvSpPr>
        <p:spPr>
          <a:xfrm>
            <a:off x="5778510" y="1774948"/>
            <a:ext cx="2544408"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Disagree</a:t>
            </a:r>
            <a:endParaRPr lang="en-US" sz="1200" dirty="0">
              <a:solidFill>
                <a:schemeClr val="tx1"/>
              </a:solidFill>
              <a:latin typeface="Arial" panose="020B0604020202020204" pitchFamily="34" charset="0"/>
              <a:cs typeface="Arial" panose="020B0604020202020204" pitchFamily="34" charset="0"/>
            </a:endParaRPr>
          </a:p>
        </p:txBody>
      </p:sp>
      <p:sp>
        <p:nvSpPr>
          <p:cNvPr id="15" name="Rectangle 14"/>
          <p:cNvSpPr/>
          <p:nvPr/>
        </p:nvSpPr>
        <p:spPr bwMode="auto">
          <a:xfrm>
            <a:off x="5646259" y="2076280"/>
            <a:ext cx="165386" cy="150053"/>
          </a:xfrm>
          <a:prstGeom prst="rect">
            <a:avLst/>
          </a:prstGeom>
          <a:solidFill>
            <a:schemeClr val="tx1">
              <a:lumMod val="65000"/>
              <a:lumOff val="35000"/>
            </a:schemeClr>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16" name="TextBox 15"/>
          <p:cNvSpPr txBox="1"/>
          <p:nvPr/>
        </p:nvSpPr>
        <p:spPr>
          <a:xfrm>
            <a:off x="5779841" y="2014809"/>
            <a:ext cx="1860605"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Neutral</a:t>
            </a:r>
            <a:endParaRPr lang="en-US" sz="1200" dirty="0">
              <a:solidFill>
                <a:schemeClr val="tx1"/>
              </a:solidFill>
              <a:latin typeface="Arial" panose="020B0604020202020204" pitchFamily="34" charset="0"/>
              <a:cs typeface="Arial" panose="020B0604020202020204" pitchFamily="34" charset="0"/>
            </a:endParaRPr>
          </a:p>
        </p:txBody>
      </p:sp>
      <p:sp>
        <p:nvSpPr>
          <p:cNvPr id="17" name="Rectangle 16"/>
          <p:cNvSpPr/>
          <p:nvPr/>
        </p:nvSpPr>
        <p:spPr bwMode="auto">
          <a:xfrm>
            <a:off x="5646259" y="1591815"/>
            <a:ext cx="165386" cy="150053"/>
          </a:xfrm>
          <a:prstGeom prst="rect">
            <a:avLst/>
          </a:prstGeom>
          <a:solidFill>
            <a:srgbClr val="002A7E"/>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nvGrpSpPr>
          <p:cNvPr id="18" name="Group 17"/>
          <p:cNvGrpSpPr/>
          <p:nvPr/>
        </p:nvGrpSpPr>
        <p:grpSpPr>
          <a:xfrm>
            <a:off x="6382258" y="1571314"/>
            <a:ext cx="1039530" cy="170554"/>
            <a:chOff x="4242475" y="5793070"/>
            <a:chExt cx="1039530" cy="170554"/>
          </a:xfrm>
        </p:grpSpPr>
        <p:sp>
          <p:nvSpPr>
            <p:cNvPr id="19" name="Oval 18"/>
            <p:cNvSpPr/>
            <p:nvPr/>
          </p:nvSpPr>
          <p:spPr>
            <a:xfrm>
              <a:off x="4459351" y="5793070"/>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2</a:t>
              </a:r>
            </a:p>
          </p:txBody>
        </p:sp>
        <p:sp>
          <p:nvSpPr>
            <p:cNvPr id="20" name="Oval 19"/>
            <p:cNvSpPr/>
            <p:nvPr/>
          </p:nvSpPr>
          <p:spPr>
            <a:xfrm>
              <a:off x="4676227" y="5793070"/>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23" name="Oval 22"/>
            <p:cNvSpPr/>
            <p:nvPr/>
          </p:nvSpPr>
          <p:spPr>
            <a:xfrm>
              <a:off x="4242475" y="5793070"/>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1</a:t>
              </a:r>
            </a:p>
          </p:txBody>
        </p:sp>
        <p:sp>
          <p:nvSpPr>
            <p:cNvPr id="24" name="Oval 23"/>
            <p:cNvSpPr/>
            <p:nvPr/>
          </p:nvSpPr>
          <p:spPr>
            <a:xfrm>
              <a:off x="4893103" y="5793070"/>
              <a:ext cx="172026" cy="170554"/>
            </a:xfrm>
            <a:prstGeom prst="ellipse">
              <a:avLst/>
            </a:prstGeom>
            <a:solidFill>
              <a:schemeClr val="accent1"/>
            </a:solidFill>
            <a:ln/>
          </p:spPr>
          <p:style>
            <a:lnRef idx="1">
              <a:schemeClr val="accent2"/>
            </a:lnRef>
            <a:fillRef idx="3">
              <a:schemeClr val="accent2"/>
            </a:fillRef>
            <a:effectRef idx="2">
              <a:schemeClr val="accent2"/>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4</a:t>
              </a:r>
            </a:p>
          </p:txBody>
        </p:sp>
        <p:sp>
          <p:nvSpPr>
            <p:cNvPr id="25" name="Oval 24"/>
            <p:cNvSpPr/>
            <p:nvPr/>
          </p:nvSpPr>
          <p:spPr>
            <a:xfrm>
              <a:off x="5109979" y="5793070"/>
              <a:ext cx="172026" cy="170554"/>
            </a:xfrm>
            <a:prstGeom prst="ellipse">
              <a:avLst/>
            </a:prstGeom>
            <a:solidFill>
              <a:schemeClr val="accent1"/>
            </a:solidFill>
            <a:ln/>
          </p:spPr>
          <p:style>
            <a:lnRef idx="1">
              <a:schemeClr val="accent2"/>
            </a:lnRef>
            <a:fillRef idx="3">
              <a:schemeClr val="accent2"/>
            </a:fillRef>
            <a:effectRef idx="2">
              <a:schemeClr val="accent2"/>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5</a:t>
              </a:r>
            </a:p>
          </p:txBody>
        </p:sp>
      </p:grpSp>
      <p:grpSp>
        <p:nvGrpSpPr>
          <p:cNvPr id="26" name="Group 25"/>
          <p:cNvGrpSpPr/>
          <p:nvPr/>
        </p:nvGrpSpPr>
        <p:grpSpPr>
          <a:xfrm>
            <a:off x="6534658" y="1815918"/>
            <a:ext cx="1039530" cy="170554"/>
            <a:chOff x="4242475" y="5793070"/>
            <a:chExt cx="1039530" cy="170554"/>
          </a:xfrm>
        </p:grpSpPr>
        <p:sp>
          <p:nvSpPr>
            <p:cNvPr id="27" name="Oval 26"/>
            <p:cNvSpPr/>
            <p:nvPr/>
          </p:nvSpPr>
          <p:spPr>
            <a:xfrm>
              <a:off x="4459351" y="5793070"/>
              <a:ext cx="172026" cy="170554"/>
            </a:xfrm>
            <a:prstGeom prst="ellipse">
              <a:avLst/>
            </a:prstGeom>
            <a:solidFill>
              <a:srgbClr val="C00000"/>
            </a:soli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2</a:t>
              </a:r>
            </a:p>
          </p:txBody>
        </p:sp>
        <p:sp>
          <p:nvSpPr>
            <p:cNvPr id="28" name="Oval 27"/>
            <p:cNvSpPr/>
            <p:nvPr/>
          </p:nvSpPr>
          <p:spPr>
            <a:xfrm>
              <a:off x="4676227" y="5793070"/>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29" name="Oval 28"/>
            <p:cNvSpPr/>
            <p:nvPr/>
          </p:nvSpPr>
          <p:spPr>
            <a:xfrm>
              <a:off x="4242475" y="5793070"/>
              <a:ext cx="172026" cy="170554"/>
            </a:xfrm>
            <a:prstGeom prst="ellipse">
              <a:avLst/>
            </a:prstGeom>
            <a:solidFill>
              <a:srgbClr val="C00000"/>
            </a:soli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1</a:t>
              </a:r>
            </a:p>
          </p:txBody>
        </p:sp>
        <p:sp>
          <p:nvSpPr>
            <p:cNvPr id="30" name="Oval 29"/>
            <p:cNvSpPr/>
            <p:nvPr/>
          </p:nvSpPr>
          <p:spPr>
            <a:xfrm>
              <a:off x="4893103" y="5793070"/>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4</a:t>
              </a:r>
            </a:p>
          </p:txBody>
        </p:sp>
        <p:sp>
          <p:nvSpPr>
            <p:cNvPr id="31" name="Oval 30"/>
            <p:cNvSpPr/>
            <p:nvPr/>
          </p:nvSpPr>
          <p:spPr>
            <a:xfrm>
              <a:off x="5109979" y="5793070"/>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5</a:t>
              </a:r>
            </a:p>
          </p:txBody>
        </p:sp>
      </p:grpSp>
      <p:grpSp>
        <p:nvGrpSpPr>
          <p:cNvPr id="32" name="Group 31"/>
          <p:cNvGrpSpPr/>
          <p:nvPr/>
        </p:nvGrpSpPr>
        <p:grpSpPr>
          <a:xfrm>
            <a:off x="6427567" y="2051947"/>
            <a:ext cx="1039530" cy="170554"/>
            <a:chOff x="4242475" y="5793070"/>
            <a:chExt cx="1039530" cy="170554"/>
          </a:xfrm>
        </p:grpSpPr>
        <p:sp>
          <p:nvSpPr>
            <p:cNvPr id="33" name="Oval 32"/>
            <p:cNvSpPr/>
            <p:nvPr/>
          </p:nvSpPr>
          <p:spPr>
            <a:xfrm>
              <a:off x="4459351" y="5793070"/>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2</a:t>
              </a:r>
            </a:p>
          </p:txBody>
        </p:sp>
        <p:sp>
          <p:nvSpPr>
            <p:cNvPr id="34" name="Oval 33"/>
            <p:cNvSpPr/>
            <p:nvPr/>
          </p:nvSpPr>
          <p:spPr>
            <a:xfrm>
              <a:off x="4676227" y="5793070"/>
              <a:ext cx="172026" cy="170554"/>
            </a:xfrm>
            <a:prstGeom prst="ellipse">
              <a:avLst/>
            </a:prstGeom>
            <a:solidFill>
              <a:schemeClr val="tx1">
                <a:lumMod val="95000"/>
                <a:lumOff val="5000"/>
              </a:schemeClr>
            </a:soli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35" name="Oval 34"/>
            <p:cNvSpPr/>
            <p:nvPr/>
          </p:nvSpPr>
          <p:spPr>
            <a:xfrm>
              <a:off x="4242475" y="5793070"/>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1</a:t>
              </a:r>
            </a:p>
          </p:txBody>
        </p:sp>
        <p:sp>
          <p:nvSpPr>
            <p:cNvPr id="36" name="Oval 35"/>
            <p:cNvSpPr/>
            <p:nvPr/>
          </p:nvSpPr>
          <p:spPr>
            <a:xfrm>
              <a:off x="4893103" y="5793070"/>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4</a:t>
              </a:r>
            </a:p>
          </p:txBody>
        </p:sp>
        <p:sp>
          <p:nvSpPr>
            <p:cNvPr id="37" name="Oval 36"/>
            <p:cNvSpPr/>
            <p:nvPr/>
          </p:nvSpPr>
          <p:spPr>
            <a:xfrm>
              <a:off x="5109979" y="5793070"/>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5</a:t>
              </a:r>
            </a:p>
          </p:txBody>
        </p:sp>
      </p:grpSp>
      <p:sp>
        <p:nvSpPr>
          <p:cNvPr id="38" name="Title 1"/>
          <p:cNvSpPr txBox="1">
            <a:spLocks/>
          </p:cNvSpPr>
          <p:nvPr/>
        </p:nvSpPr>
        <p:spPr>
          <a:xfrm>
            <a:off x="63611" y="139465"/>
            <a:ext cx="9008828"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pPr algn="ctr"/>
            <a:r>
              <a:rPr lang="en-US" sz="2800" kern="0" dirty="0" smtClean="0"/>
              <a:t>Blood Clot Fact Statements</a:t>
            </a:r>
            <a:endParaRPr lang="en-US" sz="2800" kern="0" dirty="0"/>
          </a:p>
        </p:txBody>
      </p:sp>
      <p:sp>
        <p:nvSpPr>
          <p:cNvPr id="39" name="TextBox 38"/>
          <p:cNvSpPr txBox="1"/>
          <p:nvPr/>
        </p:nvSpPr>
        <p:spPr>
          <a:xfrm>
            <a:off x="1657047" y="869985"/>
            <a:ext cx="6008018" cy="646331"/>
          </a:xfrm>
          <a:prstGeom prst="rect">
            <a:avLst/>
          </a:prstGeom>
          <a:noFill/>
        </p:spPr>
        <p:txBody>
          <a:bodyPr wrap="square" rtlCol="0">
            <a:spAutoFit/>
          </a:bodyPr>
          <a:lstStyle/>
          <a:p>
            <a:pPr algn="ctr"/>
            <a:r>
              <a:rPr lang="en-US" dirty="0" smtClean="0">
                <a:solidFill>
                  <a:schemeClr val="tx1"/>
                </a:solidFill>
                <a:latin typeface="Arial" panose="020B0604020202020204" pitchFamily="34" charset="0"/>
                <a:cs typeface="Arial" panose="020B0604020202020204" pitchFamily="34" charset="0"/>
              </a:rPr>
              <a:t>Proportion of Adults 18+ that Agree/Disagree</a:t>
            </a:r>
          </a:p>
          <a:p>
            <a:pPr algn="ctr"/>
            <a:r>
              <a:rPr lang="en-US" dirty="0">
                <a:solidFill>
                  <a:schemeClr val="tx1"/>
                </a:solidFill>
                <a:latin typeface="Arial" panose="020B0604020202020204" pitchFamily="34" charset="0"/>
                <a:cs typeface="Arial" panose="020B0604020202020204" pitchFamily="34" charset="0"/>
              </a:rPr>
              <a:t>w</a:t>
            </a:r>
            <a:r>
              <a:rPr lang="en-US" dirty="0" smtClean="0">
                <a:solidFill>
                  <a:schemeClr val="tx1"/>
                </a:solidFill>
                <a:latin typeface="Arial" panose="020B0604020202020204" pitchFamily="34" charset="0"/>
                <a:cs typeface="Arial" panose="020B0604020202020204" pitchFamily="34" charset="0"/>
              </a:rPr>
              <a:t>ith Each Blood Clot Fact</a:t>
            </a:r>
          </a:p>
        </p:txBody>
      </p:sp>
      <p:sp>
        <p:nvSpPr>
          <p:cNvPr id="3" name="TextBox 2"/>
          <p:cNvSpPr txBox="1"/>
          <p:nvPr/>
        </p:nvSpPr>
        <p:spPr>
          <a:xfrm>
            <a:off x="2542455" y="1796868"/>
            <a:ext cx="328936" cy="215444"/>
          </a:xfrm>
          <a:prstGeom prst="rect">
            <a:avLst/>
          </a:prstGeom>
          <a:noFill/>
        </p:spPr>
        <p:txBody>
          <a:bodyPr wrap="none" rtlCol="0">
            <a:spAutoFit/>
          </a:bodyPr>
          <a:lstStyle/>
          <a:p>
            <a:r>
              <a:rPr lang="en-US" sz="800" dirty="0" smtClean="0"/>
              <a:t>CGI</a:t>
            </a:r>
            <a:endParaRPr lang="en-US" sz="800" dirty="0"/>
          </a:p>
        </p:txBody>
      </p:sp>
      <p:sp>
        <p:nvSpPr>
          <p:cNvPr id="41" name="TextBox 40"/>
          <p:cNvSpPr txBox="1"/>
          <p:nvPr/>
        </p:nvSpPr>
        <p:spPr>
          <a:xfrm>
            <a:off x="2466255" y="1995997"/>
            <a:ext cx="328936" cy="215444"/>
          </a:xfrm>
          <a:prstGeom prst="rect">
            <a:avLst/>
          </a:prstGeom>
          <a:noFill/>
        </p:spPr>
        <p:txBody>
          <a:bodyPr wrap="none" rtlCol="0">
            <a:spAutoFit/>
          </a:bodyPr>
          <a:lstStyle/>
          <a:p>
            <a:r>
              <a:rPr lang="en-US" sz="800" dirty="0" smtClean="0"/>
              <a:t>CGI</a:t>
            </a:r>
            <a:endParaRPr lang="en-US" sz="800" dirty="0"/>
          </a:p>
        </p:txBody>
      </p:sp>
      <p:sp>
        <p:nvSpPr>
          <p:cNvPr id="42" name="TextBox 41"/>
          <p:cNvSpPr txBox="1"/>
          <p:nvPr/>
        </p:nvSpPr>
        <p:spPr>
          <a:xfrm>
            <a:off x="4210514" y="1987608"/>
            <a:ext cx="231154" cy="215444"/>
          </a:xfrm>
          <a:prstGeom prst="rect">
            <a:avLst/>
          </a:prstGeom>
          <a:noFill/>
        </p:spPr>
        <p:txBody>
          <a:bodyPr wrap="none" rtlCol="0">
            <a:spAutoFit/>
          </a:bodyPr>
          <a:lstStyle/>
          <a:p>
            <a:r>
              <a:rPr lang="en-US" sz="800" dirty="0" smtClean="0"/>
              <a:t>F</a:t>
            </a:r>
            <a:endParaRPr lang="en-US" sz="800" dirty="0"/>
          </a:p>
        </p:txBody>
      </p:sp>
      <p:sp>
        <p:nvSpPr>
          <p:cNvPr id="43" name="TextBox 42"/>
          <p:cNvSpPr txBox="1"/>
          <p:nvPr/>
        </p:nvSpPr>
        <p:spPr>
          <a:xfrm>
            <a:off x="2372828" y="2185507"/>
            <a:ext cx="248786" cy="215444"/>
          </a:xfrm>
          <a:prstGeom prst="rect">
            <a:avLst/>
          </a:prstGeom>
          <a:noFill/>
        </p:spPr>
        <p:txBody>
          <a:bodyPr wrap="none" rtlCol="0">
            <a:spAutoFit/>
          </a:bodyPr>
          <a:lstStyle/>
          <a:p>
            <a:r>
              <a:rPr lang="en-US" sz="800" dirty="0" smtClean="0"/>
              <a:t>G</a:t>
            </a:r>
            <a:endParaRPr lang="en-US" sz="800" dirty="0"/>
          </a:p>
        </p:txBody>
      </p:sp>
      <p:sp>
        <p:nvSpPr>
          <p:cNvPr id="44" name="TextBox 43"/>
          <p:cNvSpPr txBox="1"/>
          <p:nvPr/>
        </p:nvSpPr>
        <p:spPr>
          <a:xfrm>
            <a:off x="3738356" y="2195032"/>
            <a:ext cx="370614" cy="215444"/>
          </a:xfrm>
          <a:prstGeom prst="rect">
            <a:avLst/>
          </a:prstGeom>
          <a:noFill/>
        </p:spPr>
        <p:txBody>
          <a:bodyPr wrap="none" rtlCol="0">
            <a:spAutoFit/>
          </a:bodyPr>
          <a:lstStyle/>
          <a:p>
            <a:r>
              <a:rPr lang="en-US" sz="800" dirty="0" smtClean="0"/>
              <a:t>ADH</a:t>
            </a:r>
            <a:endParaRPr lang="en-US" sz="800" dirty="0"/>
          </a:p>
        </p:txBody>
      </p:sp>
      <p:sp>
        <p:nvSpPr>
          <p:cNvPr id="45" name="TextBox 44"/>
          <p:cNvSpPr txBox="1"/>
          <p:nvPr/>
        </p:nvSpPr>
        <p:spPr>
          <a:xfrm>
            <a:off x="4268941" y="2204557"/>
            <a:ext cx="428322" cy="215444"/>
          </a:xfrm>
          <a:prstGeom prst="rect">
            <a:avLst/>
          </a:prstGeom>
          <a:noFill/>
        </p:spPr>
        <p:txBody>
          <a:bodyPr wrap="none" rtlCol="0">
            <a:spAutoFit/>
          </a:bodyPr>
          <a:lstStyle/>
          <a:p>
            <a:r>
              <a:rPr lang="en-US" sz="800" dirty="0">
                <a:solidFill>
                  <a:schemeClr val="tx1"/>
                </a:solidFill>
              </a:rPr>
              <a:t>ADEFI</a:t>
            </a:r>
          </a:p>
        </p:txBody>
      </p:sp>
      <p:sp>
        <p:nvSpPr>
          <p:cNvPr id="46" name="TextBox 45"/>
          <p:cNvSpPr txBox="1"/>
          <p:nvPr/>
        </p:nvSpPr>
        <p:spPr>
          <a:xfrm>
            <a:off x="2513880" y="2400951"/>
            <a:ext cx="328936" cy="215444"/>
          </a:xfrm>
          <a:prstGeom prst="rect">
            <a:avLst/>
          </a:prstGeom>
          <a:noFill/>
        </p:spPr>
        <p:txBody>
          <a:bodyPr wrap="none" rtlCol="0">
            <a:spAutoFit/>
          </a:bodyPr>
          <a:lstStyle/>
          <a:p>
            <a:r>
              <a:rPr lang="en-US" sz="800" dirty="0" smtClean="0"/>
              <a:t>CGI</a:t>
            </a:r>
            <a:endParaRPr lang="en-US" sz="800" dirty="0"/>
          </a:p>
        </p:txBody>
      </p:sp>
      <p:sp>
        <p:nvSpPr>
          <p:cNvPr id="47" name="TextBox 46"/>
          <p:cNvSpPr txBox="1"/>
          <p:nvPr/>
        </p:nvSpPr>
        <p:spPr>
          <a:xfrm>
            <a:off x="2504355" y="2603933"/>
            <a:ext cx="328936" cy="215444"/>
          </a:xfrm>
          <a:prstGeom prst="rect">
            <a:avLst/>
          </a:prstGeom>
          <a:noFill/>
        </p:spPr>
        <p:txBody>
          <a:bodyPr wrap="none" rtlCol="0">
            <a:spAutoFit/>
          </a:bodyPr>
          <a:lstStyle/>
          <a:p>
            <a:r>
              <a:rPr lang="en-US" sz="800" dirty="0" smtClean="0"/>
              <a:t>CGI</a:t>
            </a:r>
            <a:endParaRPr lang="en-US" sz="800" dirty="0"/>
          </a:p>
        </p:txBody>
      </p:sp>
      <p:sp>
        <p:nvSpPr>
          <p:cNvPr id="48" name="TextBox 47"/>
          <p:cNvSpPr txBox="1"/>
          <p:nvPr/>
        </p:nvSpPr>
        <p:spPr>
          <a:xfrm>
            <a:off x="2475780" y="2815715"/>
            <a:ext cx="328936" cy="215444"/>
          </a:xfrm>
          <a:prstGeom prst="rect">
            <a:avLst/>
          </a:prstGeom>
          <a:noFill/>
        </p:spPr>
        <p:txBody>
          <a:bodyPr wrap="none" rtlCol="0">
            <a:spAutoFit/>
          </a:bodyPr>
          <a:lstStyle/>
          <a:p>
            <a:r>
              <a:rPr lang="en-US" sz="800" dirty="0" smtClean="0"/>
              <a:t>CGI</a:t>
            </a:r>
            <a:endParaRPr lang="en-US" sz="800" dirty="0"/>
          </a:p>
        </p:txBody>
      </p:sp>
      <p:sp>
        <p:nvSpPr>
          <p:cNvPr id="49" name="TextBox 48"/>
          <p:cNvSpPr txBox="1"/>
          <p:nvPr/>
        </p:nvSpPr>
        <p:spPr>
          <a:xfrm>
            <a:off x="3907852" y="2815715"/>
            <a:ext cx="370614" cy="215444"/>
          </a:xfrm>
          <a:prstGeom prst="rect">
            <a:avLst/>
          </a:prstGeom>
          <a:noFill/>
        </p:spPr>
        <p:txBody>
          <a:bodyPr wrap="none" rtlCol="0">
            <a:spAutoFit/>
          </a:bodyPr>
          <a:lstStyle/>
          <a:p>
            <a:r>
              <a:rPr lang="en-US" sz="800" dirty="0" smtClean="0"/>
              <a:t>ADH</a:t>
            </a:r>
            <a:endParaRPr lang="en-US" sz="800" dirty="0"/>
          </a:p>
        </p:txBody>
      </p:sp>
      <p:sp>
        <p:nvSpPr>
          <p:cNvPr id="50" name="TextBox 49"/>
          <p:cNvSpPr txBox="1"/>
          <p:nvPr/>
        </p:nvSpPr>
        <p:spPr>
          <a:xfrm>
            <a:off x="3394819" y="3014318"/>
            <a:ext cx="577402" cy="215444"/>
          </a:xfrm>
          <a:prstGeom prst="rect">
            <a:avLst/>
          </a:prstGeom>
          <a:noFill/>
        </p:spPr>
        <p:txBody>
          <a:bodyPr wrap="none" rtlCol="0">
            <a:spAutoFit/>
          </a:bodyPr>
          <a:lstStyle/>
          <a:p>
            <a:r>
              <a:rPr lang="en-US" sz="800" dirty="0"/>
              <a:t>ABCDEFH</a:t>
            </a:r>
          </a:p>
        </p:txBody>
      </p:sp>
      <p:sp>
        <p:nvSpPr>
          <p:cNvPr id="51" name="TextBox 50"/>
          <p:cNvSpPr txBox="1"/>
          <p:nvPr/>
        </p:nvSpPr>
        <p:spPr>
          <a:xfrm>
            <a:off x="4268941" y="3014318"/>
            <a:ext cx="548548" cy="215444"/>
          </a:xfrm>
          <a:prstGeom prst="rect">
            <a:avLst/>
          </a:prstGeom>
          <a:noFill/>
        </p:spPr>
        <p:txBody>
          <a:bodyPr wrap="none" rtlCol="0">
            <a:spAutoFit/>
          </a:bodyPr>
          <a:lstStyle/>
          <a:p>
            <a:r>
              <a:rPr lang="en-US" sz="800" dirty="0">
                <a:solidFill>
                  <a:schemeClr val="tx1"/>
                </a:solidFill>
              </a:rPr>
              <a:t>ABDEFHI</a:t>
            </a:r>
          </a:p>
        </p:txBody>
      </p:sp>
      <p:sp>
        <p:nvSpPr>
          <p:cNvPr id="52" name="TextBox 51"/>
          <p:cNvSpPr txBox="1"/>
          <p:nvPr/>
        </p:nvSpPr>
        <p:spPr>
          <a:xfrm>
            <a:off x="2457146" y="3212921"/>
            <a:ext cx="328936" cy="215444"/>
          </a:xfrm>
          <a:prstGeom prst="rect">
            <a:avLst/>
          </a:prstGeom>
          <a:noFill/>
        </p:spPr>
        <p:txBody>
          <a:bodyPr wrap="none" rtlCol="0">
            <a:spAutoFit/>
          </a:bodyPr>
          <a:lstStyle/>
          <a:p>
            <a:r>
              <a:rPr lang="en-US" sz="800" dirty="0" smtClean="0"/>
              <a:t>CGI</a:t>
            </a:r>
            <a:endParaRPr lang="en-US" sz="800" dirty="0"/>
          </a:p>
        </p:txBody>
      </p:sp>
      <p:sp>
        <p:nvSpPr>
          <p:cNvPr id="53" name="TextBox 52"/>
          <p:cNvSpPr txBox="1"/>
          <p:nvPr/>
        </p:nvSpPr>
        <p:spPr>
          <a:xfrm>
            <a:off x="4268941" y="3212921"/>
            <a:ext cx="369012" cy="215444"/>
          </a:xfrm>
          <a:prstGeom prst="rect">
            <a:avLst/>
          </a:prstGeom>
          <a:noFill/>
        </p:spPr>
        <p:txBody>
          <a:bodyPr wrap="none" rtlCol="0">
            <a:spAutoFit/>
          </a:bodyPr>
          <a:lstStyle/>
          <a:p>
            <a:r>
              <a:rPr lang="en-US" sz="800" dirty="0">
                <a:solidFill>
                  <a:schemeClr val="tx1"/>
                </a:solidFill>
              </a:rPr>
              <a:t>DEFI</a:t>
            </a:r>
          </a:p>
        </p:txBody>
      </p:sp>
      <p:sp>
        <p:nvSpPr>
          <p:cNvPr id="54" name="TextBox 53"/>
          <p:cNvSpPr txBox="1"/>
          <p:nvPr/>
        </p:nvSpPr>
        <p:spPr>
          <a:xfrm>
            <a:off x="2341710" y="3418205"/>
            <a:ext cx="248786" cy="215444"/>
          </a:xfrm>
          <a:prstGeom prst="rect">
            <a:avLst/>
          </a:prstGeom>
          <a:noFill/>
        </p:spPr>
        <p:txBody>
          <a:bodyPr wrap="none" rtlCol="0">
            <a:spAutoFit/>
          </a:bodyPr>
          <a:lstStyle/>
          <a:p>
            <a:r>
              <a:rPr lang="en-US" sz="800" dirty="0" smtClean="0"/>
              <a:t>G</a:t>
            </a:r>
            <a:endParaRPr lang="en-US" sz="800" dirty="0"/>
          </a:p>
        </p:txBody>
      </p:sp>
      <p:sp>
        <p:nvSpPr>
          <p:cNvPr id="55" name="TextBox 54"/>
          <p:cNvSpPr txBox="1"/>
          <p:nvPr/>
        </p:nvSpPr>
        <p:spPr>
          <a:xfrm>
            <a:off x="3654012" y="3421836"/>
            <a:ext cx="577402" cy="215444"/>
          </a:xfrm>
          <a:prstGeom prst="rect">
            <a:avLst/>
          </a:prstGeom>
          <a:noFill/>
        </p:spPr>
        <p:txBody>
          <a:bodyPr wrap="none" rtlCol="0">
            <a:spAutoFit/>
          </a:bodyPr>
          <a:lstStyle/>
          <a:p>
            <a:r>
              <a:rPr lang="en-US" sz="800" dirty="0"/>
              <a:t>ABCDEFH</a:t>
            </a:r>
          </a:p>
        </p:txBody>
      </p:sp>
      <p:sp>
        <p:nvSpPr>
          <p:cNvPr id="56" name="TextBox 55"/>
          <p:cNvSpPr txBox="1"/>
          <p:nvPr/>
        </p:nvSpPr>
        <p:spPr>
          <a:xfrm>
            <a:off x="2091933" y="4114488"/>
            <a:ext cx="231154" cy="215444"/>
          </a:xfrm>
          <a:prstGeom prst="rect">
            <a:avLst/>
          </a:prstGeom>
          <a:noFill/>
        </p:spPr>
        <p:txBody>
          <a:bodyPr wrap="none" rtlCol="0">
            <a:spAutoFit/>
          </a:bodyPr>
          <a:lstStyle/>
          <a:p>
            <a:r>
              <a:rPr lang="en-US" sz="800" dirty="0" smtClean="0"/>
              <a:t>F</a:t>
            </a:r>
            <a:endParaRPr lang="en-US" sz="800" dirty="0"/>
          </a:p>
        </p:txBody>
      </p:sp>
      <p:sp>
        <p:nvSpPr>
          <p:cNvPr id="57" name="TextBox 56"/>
          <p:cNvSpPr txBox="1"/>
          <p:nvPr/>
        </p:nvSpPr>
        <p:spPr>
          <a:xfrm>
            <a:off x="4301523" y="4114488"/>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58" name="TextBox 57"/>
          <p:cNvSpPr txBox="1"/>
          <p:nvPr/>
        </p:nvSpPr>
        <p:spPr>
          <a:xfrm>
            <a:off x="2042018" y="4310882"/>
            <a:ext cx="231154" cy="215444"/>
          </a:xfrm>
          <a:prstGeom prst="rect">
            <a:avLst/>
          </a:prstGeom>
          <a:noFill/>
        </p:spPr>
        <p:txBody>
          <a:bodyPr wrap="none" rtlCol="0">
            <a:spAutoFit/>
          </a:bodyPr>
          <a:lstStyle/>
          <a:p>
            <a:r>
              <a:rPr lang="en-US" sz="800" dirty="0" smtClean="0"/>
              <a:t>F</a:t>
            </a:r>
            <a:endParaRPr lang="en-US" sz="800" dirty="0"/>
          </a:p>
        </p:txBody>
      </p:sp>
      <p:sp>
        <p:nvSpPr>
          <p:cNvPr id="59" name="TextBox 58"/>
          <p:cNvSpPr txBox="1"/>
          <p:nvPr/>
        </p:nvSpPr>
        <p:spPr>
          <a:xfrm>
            <a:off x="4291998" y="4329932"/>
            <a:ext cx="272832" cy="215444"/>
          </a:xfrm>
          <a:prstGeom prst="rect">
            <a:avLst/>
          </a:prstGeom>
          <a:noFill/>
        </p:spPr>
        <p:txBody>
          <a:bodyPr wrap="none" rtlCol="0">
            <a:spAutoFit/>
          </a:bodyPr>
          <a:lstStyle/>
          <a:p>
            <a:r>
              <a:rPr lang="en-US" sz="800" dirty="0" smtClean="0">
                <a:solidFill>
                  <a:schemeClr val="tx1"/>
                </a:solidFill>
              </a:rPr>
              <a:t>DI</a:t>
            </a:r>
            <a:endParaRPr lang="en-US" sz="800" dirty="0">
              <a:solidFill>
                <a:schemeClr val="tx1"/>
              </a:solidFill>
            </a:endParaRPr>
          </a:p>
        </p:txBody>
      </p:sp>
      <p:sp>
        <p:nvSpPr>
          <p:cNvPr id="60" name="TextBox 59"/>
          <p:cNvSpPr txBox="1"/>
          <p:nvPr/>
        </p:nvSpPr>
        <p:spPr>
          <a:xfrm>
            <a:off x="2038715" y="4525330"/>
            <a:ext cx="231154" cy="215444"/>
          </a:xfrm>
          <a:prstGeom prst="rect">
            <a:avLst/>
          </a:prstGeom>
          <a:noFill/>
        </p:spPr>
        <p:txBody>
          <a:bodyPr wrap="none" rtlCol="0">
            <a:spAutoFit/>
          </a:bodyPr>
          <a:lstStyle/>
          <a:p>
            <a:r>
              <a:rPr lang="en-US" sz="800" dirty="0" smtClean="0"/>
              <a:t>F</a:t>
            </a:r>
            <a:endParaRPr lang="en-US" sz="800" dirty="0"/>
          </a:p>
        </p:txBody>
      </p:sp>
      <p:sp>
        <p:nvSpPr>
          <p:cNvPr id="61" name="TextBox 60"/>
          <p:cNvSpPr txBox="1"/>
          <p:nvPr/>
        </p:nvSpPr>
        <p:spPr>
          <a:xfrm>
            <a:off x="4291998" y="4526326"/>
            <a:ext cx="445956" cy="215444"/>
          </a:xfrm>
          <a:prstGeom prst="rect">
            <a:avLst/>
          </a:prstGeom>
          <a:noFill/>
        </p:spPr>
        <p:txBody>
          <a:bodyPr wrap="none" rtlCol="0">
            <a:spAutoFit/>
          </a:bodyPr>
          <a:lstStyle/>
          <a:p>
            <a:r>
              <a:rPr lang="en-US" sz="800" dirty="0">
                <a:solidFill>
                  <a:schemeClr val="tx1"/>
                </a:solidFill>
              </a:rPr>
              <a:t>ADEHI</a:t>
            </a:r>
          </a:p>
        </p:txBody>
      </p:sp>
      <p:sp>
        <p:nvSpPr>
          <p:cNvPr id="62" name="TextBox 61"/>
          <p:cNvSpPr txBox="1"/>
          <p:nvPr/>
        </p:nvSpPr>
        <p:spPr>
          <a:xfrm>
            <a:off x="2061068" y="4712199"/>
            <a:ext cx="295274" cy="215444"/>
          </a:xfrm>
          <a:prstGeom prst="rect">
            <a:avLst/>
          </a:prstGeom>
          <a:noFill/>
        </p:spPr>
        <p:txBody>
          <a:bodyPr wrap="none" rtlCol="0">
            <a:spAutoFit/>
          </a:bodyPr>
          <a:lstStyle/>
          <a:p>
            <a:r>
              <a:rPr lang="en-US" sz="800" dirty="0" smtClean="0"/>
              <a:t>FG</a:t>
            </a:r>
            <a:endParaRPr lang="en-US" sz="800" dirty="0"/>
          </a:p>
        </p:txBody>
      </p:sp>
      <p:sp>
        <p:nvSpPr>
          <p:cNvPr id="63" name="TextBox 62"/>
          <p:cNvSpPr txBox="1"/>
          <p:nvPr/>
        </p:nvSpPr>
        <p:spPr>
          <a:xfrm>
            <a:off x="4301523" y="4724359"/>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64" name="TextBox 63"/>
          <p:cNvSpPr txBox="1"/>
          <p:nvPr/>
        </p:nvSpPr>
        <p:spPr>
          <a:xfrm>
            <a:off x="2038715" y="4927643"/>
            <a:ext cx="231154" cy="215444"/>
          </a:xfrm>
          <a:prstGeom prst="rect">
            <a:avLst/>
          </a:prstGeom>
          <a:noFill/>
        </p:spPr>
        <p:txBody>
          <a:bodyPr wrap="none" rtlCol="0">
            <a:spAutoFit/>
          </a:bodyPr>
          <a:lstStyle/>
          <a:p>
            <a:r>
              <a:rPr lang="en-US" sz="800" dirty="0" smtClean="0"/>
              <a:t>F</a:t>
            </a:r>
            <a:endParaRPr lang="en-US" sz="800" dirty="0"/>
          </a:p>
        </p:txBody>
      </p:sp>
      <p:sp>
        <p:nvSpPr>
          <p:cNvPr id="65" name="TextBox 64"/>
          <p:cNvSpPr txBox="1"/>
          <p:nvPr/>
        </p:nvSpPr>
        <p:spPr>
          <a:xfrm>
            <a:off x="3307817" y="4927643"/>
            <a:ext cx="239168" cy="215444"/>
          </a:xfrm>
          <a:prstGeom prst="rect">
            <a:avLst/>
          </a:prstGeom>
          <a:noFill/>
        </p:spPr>
        <p:txBody>
          <a:bodyPr wrap="none" rtlCol="0">
            <a:spAutoFit/>
          </a:bodyPr>
          <a:lstStyle/>
          <a:p>
            <a:r>
              <a:rPr lang="en-US" sz="800" dirty="0" smtClean="0"/>
              <a:t>C</a:t>
            </a:r>
            <a:endParaRPr lang="en-US" sz="800" dirty="0"/>
          </a:p>
        </p:txBody>
      </p:sp>
      <p:sp>
        <p:nvSpPr>
          <p:cNvPr id="66" name="TextBox 65"/>
          <p:cNvSpPr txBox="1"/>
          <p:nvPr/>
        </p:nvSpPr>
        <p:spPr>
          <a:xfrm>
            <a:off x="4301523" y="4921024"/>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67" name="TextBox 66"/>
          <p:cNvSpPr txBox="1"/>
          <p:nvPr/>
        </p:nvSpPr>
        <p:spPr>
          <a:xfrm>
            <a:off x="2757091" y="5136468"/>
            <a:ext cx="620683" cy="215444"/>
          </a:xfrm>
          <a:prstGeom prst="rect">
            <a:avLst/>
          </a:prstGeom>
          <a:noFill/>
        </p:spPr>
        <p:txBody>
          <a:bodyPr wrap="none" rtlCol="0">
            <a:spAutoFit/>
          </a:bodyPr>
          <a:lstStyle/>
          <a:p>
            <a:r>
              <a:rPr lang="en-US" sz="800" dirty="0"/>
              <a:t>ABCDEGHI</a:t>
            </a:r>
          </a:p>
        </p:txBody>
      </p:sp>
      <p:sp>
        <p:nvSpPr>
          <p:cNvPr id="68" name="TextBox 67"/>
          <p:cNvSpPr txBox="1"/>
          <p:nvPr/>
        </p:nvSpPr>
        <p:spPr>
          <a:xfrm>
            <a:off x="4268941" y="5137255"/>
            <a:ext cx="556563" cy="215444"/>
          </a:xfrm>
          <a:prstGeom prst="rect">
            <a:avLst/>
          </a:prstGeom>
          <a:noFill/>
        </p:spPr>
        <p:txBody>
          <a:bodyPr wrap="none" rtlCol="0">
            <a:spAutoFit/>
          </a:bodyPr>
          <a:lstStyle/>
          <a:p>
            <a:r>
              <a:rPr lang="en-US" sz="800" dirty="0">
                <a:solidFill>
                  <a:schemeClr val="tx1"/>
                </a:solidFill>
              </a:rPr>
              <a:t>ABCDEHI</a:t>
            </a:r>
          </a:p>
        </p:txBody>
      </p:sp>
      <p:sp>
        <p:nvSpPr>
          <p:cNvPr id="69" name="TextBox 68"/>
          <p:cNvSpPr txBox="1"/>
          <p:nvPr/>
        </p:nvSpPr>
        <p:spPr>
          <a:xfrm>
            <a:off x="1978262" y="5329502"/>
            <a:ext cx="231154" cy="215444"/>
          </a:xfrm>
          <a:prstGeom prst="rect">
            <a:avLst/>
          </a:prstGeom>
          <a:noFill/>
        </p:spPr>
        <p:txBody>
          <a:bodyPr wrap="none" rtlCol="0">
            <a:spAutoFit/>
          </a:bodyPr>
          <a:lstStyle/>
          <a:p>
            <a:r>
              <a:rPr lang="en-US" sz="800" dirty="0" smtClean="0"/>
              <a:t>F</a:t>
            </a:r>
            <a:endParaRPr lang="en-US" sz="800" dirty="0"/>
          </a:p>
        </p:txBody>
      </p:sp>
      <p:sp>
        <p:nvSpPr>
          <p:cNvPr id="70" name="TextBox 69"/>
          <p:cNvSpPr txBox="1"/>
          <p:nvPr/>
        </p:nvSpPr>
        <p:spPr>
          <a:xfrm>
            <a:off x="4268941" y="5329502"/>
            <a:ext cx="502061" cy="215444"/>
          </a:xfrm>
          <a:prstGeom prst="rect">
            <a:avLst/>
          </a:prstGeom>
          <a:noFill/>
        </p:spPr>
        <p:txBody>
          <a:bodyPr wrap="none" rtlCol="0">
            <a:spAutoFit/>
          </a:bodyPr>
          <a:lstStyle/>
          <a:p>
            <a:r>
              <a:rPr lang="en-US" sz="800" dirty="0">
                <a:solidFill>
                  <a:schemeClr val="tx1"/>
                </a:solidFill>
              </a:rPr>
              <a:t>ABDEHI</a:t>
            </a:r>
          </a:p>
        </p:txBody>
      </p:sp>
      <p:sp>
        <p:nvSpPr>
          <p:cNvPr id="71" name="TextBox 70"/>
          <p:cNvSpPr txBox="1"/>
          <p:nvPr/>
        </p:nvSpPr>
        <p:spPr>
          <a:xfrm>
            <a:off x="2084132" y="5535421"/>
            <a:ext cx="295274" cy="215444"/>
          </a:xfrm>
          <a:prstGeom prst="rect">
            <a:avLst/>
          </a:prstGeom>
          <a:noFill/>
        </p:spPr>
        <p:txBody>
          <a:bodyPr wrap="none" rtlCol="0">
            <a:spAutoFit/>
          </a:bodyPr>
          <a:lstStyle/>
          <a:p>
            <a:r>
              <a:rPr lang="en-US" sz="800" dirty="0" smtClean="0"/>
              <a:t>FG</a:t>
            </a:r>
            <a:endParaRPr lang="en-US" sz="800" dirty="0"/>
          </a:p>
        </p:txBody>
      </p:sp>
      <p:sp>
        <p:nvSpPr>
          <p:cNvPr id="72" name="TextBox 71"/>
          <p:cNvSpPr txBox="1"/>
          <p:nvPr/>
        </p:nvSpPr>
        <p:spPr>
          <a:xfrm>
            <a:off x="4301523" y="5535421"/>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73" name="TextBox 72"/>
          <p:cNvSpPr txBox="1"/>
          <p:nvPr/>
        </p:nvSpPr>
        <p:spPr>
          <a:xfrm>
            <a:off x="2222244" y="5745683"/>
            <a:ext cx="641522" cy="215444"/>
          </a:xfrm>
          <a:prstGeom prst="rect">
            <a:avLst/>
          </a:prstGeom>
          <a:noFill/>
        </p:spPr>
        <p:txBody>
          <a:bodyPr wrap="none" rtlCol="0">
            <a:spAutoFit/>
          </a:bodyPr>
          <a:lstStyle/>
          <a:p>
            <a:r>
              <a:rPr lang="en-US" sz="800" dirty="0"/>
              <a:t>ABCDEFGH</a:t>
            </a:r>
          </a:p>
        </p:txBody>
      </p:sp>
      <p:sp>
        <p:nvSpPr>
          <p:cNvPr id="74" name="TextBox 73"/>
          <p:cNvSpPr txBox="1"/>
          <p:nvPr/>
        </p:nvSpPr>
        <p:spPr>
          <a:xfrm>
            <a:off x="6933064" y="3140254"/>
            <a:ext cx="607859" cy="215444"/>
          </a:xfrm>
          <a:prstGeom prst="rect">
            <a:avLst/>
          </a:prstGeom>
          <a:noFill/>
        </p:spPr>
        <p:txBody>
          <a:bodyPr wrap="none" rtlCol="0">
            <a:spAutoFit/>
          </a:bodyPr>
          <a:lstStyle/>
          <a:p>
            <a:r>
              <a:rPr lang="en-US" sz="800" dirty="0"/>
              <a:t>BCDEFGHI</a:t>
            </a:r>
          </a:p>
        </p:txBody>
      </p:sp>
      <p:sp>
        <p:nvSpPr>
          <p:cNvPr id="75" name="TextBox 74"/>
          <p:cNvSpPr txBox="1"/>
          <p:nvPr/>
        </p:nvSpPr>
        <p:spPr>
          <a:xfrm>
            <a:off x="6779894" y="3355698"/>
            <a:ext cx="375424" cy="215444"/>
          </a:xfrm>
          <a:prstGeom prst="rect">
            <a:avLst/>
          </a:prstGeom>
          <a:noFill/>
        </p:spPr>
        <p:txBody>
          <a:bodyPr wrap="none" rtlCol="0">
            <a:spAutoFit/>
          </a:bodyPr>
          <a:lstStyle/>
          <a:p>
            <a:r>
              <a:rPr lang="en-US" sz="800" dirty="0"/>
              <a:t>CFGI</a:t>
            </a:r>
          </a:p>
        </p:txBody>
      </p:sp>
      <p:sp>
        <p:nvSpPr>
          <p:cNvPr id="76" name="TextBox 75"/>
          <p:cNvSpPr txBox="1"/>
          <p:nvPr/>
        </p:nvSpPr>
        <p:spPr>
          <a:xfrm>
            <a:off x="8741714" y="3348808"/>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77" name="TextBox 76"/>
          <p:cNvSpPr txBox="1"/>
          <p:nvPr/>
        </p:nvSpPr>
        <p:spPr>
          <a:xfrm>
            <a:off x="6554873" y="3544244"/>
            <a:ext cx="248786" cy="215444"/>
          </a:xfrm>
          <a:prstGeom prst="rect">
            <a:avLst/>
          </a:prstGeom>
          <a:noFill/>
        </p:spPr>
        <p:txBody>
          <a:bodyPr wrap="none" rtlCol="0">
            <a:spAutoFit/>
          </a:bodyPr>
          <a:lstStyle/>
          <a:p>
            <a:r>
              <a:rPr lang="en-US" sz="800" dirty="0" smtClean="0"/>
              <a:t>G</a:t>
            </a:r>
            <a:endParaRPr lang="en-US" sz="800" dirty="0"/>
          </a:p>
        </p:txBody>
      </p:sp>
      <p:sp>
        <p:nvSpPr>
          <p:cNvPr id="78" name="TextBox 77"/>
          <p:cNvSpPr txBox="1"/>
          <p:nvPr/>
        </p:nvSpPr>
        <p:spPr>
          <a:xfrm>
            <a:off x="7816460" y="3544244"/>
            <a:ext cx="426720" cy="215444"/>
          </a:xfrm>
          <a:prstGeom prst="rect">
            <a:avLst/>
          </a:prstGeom>
          <a:noFill/>
        </p:spPr>
        <p:txBody>
          <a:bodyPr wrap="none" rtlCol="0">
            <a:spAutoFit/>
          </a:bodyPr>
          <a:lstStyle/>
          <a:p>
            <a:r>
              <a:rPr lang="en-US" sz="800" dirty="0"/>
              <a:t>ABDH</a:t>
            </a:r>
          </a:p>
        </p:txBody>
      </p:sp>
      <p:sp>
        <p:nvSpPr>
          <p:cNvPr id="79" name="TextBox 78"/>
          <p:cNvSpPr txBox="1"/>
          <p:nvPr/>
        </p:nvSpPr>
        <p:spPr>
          <a:xfrm>
            <a:off x="8741714" y="3540564"/>
            <a:ext cx="381836" cy="215444"/>
          </a:xfrm>
          <a:prstGeom prst="rect">
            <a:avLst/>
          </a:prstGeom>
          <a:noFill/>
        </p:spPr>
        <p:txBody>
          <a:bodyPr wrap="none" rtlCol="0">
            <a:spAutoFit/>
          </a:bodyPr>
          <a:lstStyle/>
          <a:p>
            <a:r>
              <a:rPr lang="en-US" sz="800" dirty="0">
                <a:solidFill>
                  <a:schemeClr val="tx1"/>
                </a:solidFill>
              </a:rPr>
              <a:t>ADEI</a:t>
            </a:r>
          </a:p>
        </p:txBody>
      </p:sp>
      <p:sp>
        <p:nvSpPr>
          <p:cNvPr id="80" name="TextBox 79"/>
          <p:cNvSpPr txBox="1"/>
          <p:nvPr/>
        </p:nvSpPr>
        <p:spPr>
          <a:xfrm>
            <a:off x="6731369" y="3756008"/>
            <a:ext cx="375424" cy="215444"/>
          </a:xfrm>
          <a:prstGeom prst="rect">
            <a:avLst/>
          </a:prstGeom>
          <a:noFill/>
        </p:spPr>
        <p:txBody>
          <a:bodyPr wrap="none" rtlCol="0">
            <a:spAutoFit/>
          </a:bodyPr>
          <a:lstStyle/>
          <a:p>
            <a:r>
              <a:rPr lang="en-US" sz="800" dirty="0"/>
              <a:t>CFGI</a:t>
            </a:r>
          </a:p>
        </p:txBody>
      </p:sp>
      <p:sp>
        <p:nvSpPr>
          <p:cNvPr id="81" name="TextBox 80"/>
          <p:cNvSpPr txBox="1"/>
          <p:nvPr/>
        </p:nvSpPr>
        <p:spPr>
          <a:xfrm>
            <a:off x="8048870" y="3756008"/>
            <a:ext cx="300082" cy="215444"/>
          </a:xfrm>
          <a:prstGeom prst="rect">
            <a:avLst/>
          </a:prstGeom>
          <a:noFill/>
        </p:spPr>
        <p:txBody>
          <a:bodyPr wrap="none" rtlCol="0">
            <a:spAutoFit/>
          </a:bodyPr>
          <a:lstStyle/>
          <a:p>
            <a:r>
              <a:rPr lang="en-US" sz="800" dirty="0" smtClean="0"/>
              <a:t>AB</a:t>
            </a:r>
            <a:endParaRPr lang="en-US" sz="800" dirty="0"/>
          </a:p>
        </p:txBody>
      </p:sp>
      <p:sp>
        <p:nvSpPr>
          <p:cNvPr id="82" name="TextBox 81"/>
          <p:cNvSpPr txBox="1"/>
          <p:nvPr/>
        </p:nvSpPr>
        <p:spPr>
          <a:xfrm>
            <a:off x="6731369" y="3965246"/>
            <a:ext cx="375424" cy="215444"/>
          </a:xfrm>
          <a:prstGeom prst="rect">
            <a:avLst/>
          </a:prstGeom>
          <a:noFill/>
        </p:spPr>
        <p:txBody>
          <a:bodyPr wrap="none" rtlCol="0">
            <a:spAutoFit/>
          </a:bodyPr>
          <a:lstStyle/>
          <a:p>
            <a:r>
              <a:rPr lang="en-US" sz="800" dirty="0"/>
              <a:t>CFGI</a:t>
            </a:r>
          </a:p>
        </p:txBody>
      </p:sp>
      <p:sp>
        <p:nvSpPr>
          <p:cNvPr id="83" name="TextBox 82"/>
          <p:cNvSpPr txBox="1"/>
          <p:nvPr/>
        </p:nvSpPr>
        <p:spPr>
          <a:xfrm>
            <a:off x="8084043" y="3965246"/>
            <a:ext cx="375424" cy="215444"/>
          </a:xfrm>
          <a:prstGeom prst="rect">
            <a:avLst/>
          </a:prstGeom>
          <a:noFill/>
        </p:spPr>
        <p:txBody>
          <a:bodyPr wrap="none" rtlCol="0">
            <a:spAutoFit/>
          </a:bodyPr>
          <a:lstStyle/>
          <a:p>
            <a:r>
              <a:rPr lang="en-US" sz="800" dirty="0"/>
              <a:t>ABH</a:t>
            </a:r>
          </a:p>
        </p:txBody>
      </p:sp>
      <p:sp>
        <p:nvSpPr>
          <p:cNvPr id="84" name="TextBox 83"/>
          <p:cNvSpPr txBox="1"/>
          <p:nvPr/>
        </p:nvSpPr>
        <p:spPr>
          <a:xfrm>
            <a:off x="6588868" y="4151803"/>
            <a:ext cx="248786" cy="215444"/>
          </a:xfrm>
          <a:prstGeom prst="rect">
            <a:avLst/>
          </a:prstGeom>
          <a:noFill/>
        </p:spPr>
        <p:txBody>
          <a:bodyPr wrap="none" rtlCol="0">
            <a:spAutoFit/>
          </a:bodyPr>
          <a:lstStyle/>
          <a:p>
            <a:r>
              <a:rPr lang="en-US" sz="800" dirty="0" smtClean="0"/>
              <a:t>G</a:t>
            </a:r>
            <a:endParaRPr lang="en-US" sz="800" dirty="0"/>
          </a:p>
        </p:txBody>
      </p:sp>
      <p:sp>
        <p:nvSpPr>
          <p:cNvPr id="85" name="TextBox 84"/>
          <p:cNvSpPr txBox="1"/>
          <p:nvPr/>
        </p:nvSpPr>
        <p:spPr>
          <a:xfrm>
            <a:off x="7886377" y="4151803"/>
            <a:ext cx="476412" cy="215444"/>
          </a:xfrm>
          <a:prstGeom prst="rect">
            <a:avLst/>
          </a:prstGeom>
          <a:noFill/>
        </p:spPr>
        <p:txBody>
          <a:bodyPr wrap="none" rtlCol="0">
            <a:spAutoFit/>
          </a:bodyPr>
          <a:lstStyle/>
          <a:p>
            <a:r>
              <a:rPr lang="en-US" sz="800" dirty="0"/>
              <a:t>ABDEH</a:t>
            </a:r>
          </a:p>
        </p:txBody>
      </p:sp>
      <p:sp>
        <p:nvSpPr>
          <p:cNvPr id="86" name="TextBox 85"/>
          <p:cNvSpPr txBox="1"/>
          <p:nvPr/>
        </p:nvSpPr>
        <p:spPr>
          <a:xfrm>
            <a:off x="8741714" y="4151803"/>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88" name="TextBox 87"/>
          <p:cNvSpPr txBox="1"/>
          <p:nvPr/>
        </p:nvSpPr>
        <p:spPr>
          <a:xfrm>
            <a:off x="7022139" y="4368032"/>
            <a:ext cx="577402" cy="215444"/>
          </a:xfrm>
          <a:prstGeom prst="rect">
            <a:avLst/>
          </a:prstGeom>
          <a:noFill/>
        </p:spPr>
        <p:txBody>
          <a:bodyPr wrap="none" rtlCol="0">
            <a:spAutoFit/>
          </a:bodyPr>
          <a:lstStyle/>
          <a:p>
            <a:r>
              <a:rPr lang="en-US" sz="800" dirty="0"/>
              <a:t>ABCDEFH</a:t>
            </a:r>
          </a:p>
        </p:txBody>
      </p:sp>
      <p:sp>
        <p:nvSpPr>
          <p:cNvPr id="89" name="TextBox 88"/>
          <p:cNvSpPr txBox="1"/>
          <p:nvPr/>
        </p:nvSpPr>
        <p:spPr>
          <a:xfrm>
            <a:off x="8251296" y="4368032"/>
            <a:ext cx="603050" cy="215444"/>
          </a:xfrm>
          <a:prstGeom prst="rect">
            <a:avLst/>
          </a:prstGeom>
          <a:noFill/>
        </p:spPr>
        <p:txBody>
          <a:bodyPr wrap="none" rtlCol="0">
            <a:spAutoFit/>
          </a:bodyPr>
          <a:lstStyle/>
          <a:p>
            <a:r>
              <a:rPr lang="en-US" sz="800" dirty="0"/>
              <a:t>ABCDEFHI</a:t>
            </a:r>
          </a:p>
        </p:txBody>
      </p:sp>
      <p:sp>
        <p:nvSpPr>
          <p:cNvPr id="90" name="TextBox 89"/>
          <p:cNvSpPr txBox="1"/>
          <p:nvPr/>
        </p:nvSpPr>
        <p:spPr>
          <a:xfrm>
            <a:off x="6751319" y="4557536"/>
            <a:ext cx="375424" cy="215444"/>
          </a:xfrm>
          <a:prstGeom prst="rect">
            <a:avLst/>
          </a:prstGeom>
          <a:noFill/>
        </p:spPr>
        <p:txBody>
          <a:bodyPr wrap="none" rtlCol="0">
            <a:spAutoFit/>
          </a:bodyPr>
          <a:lstStyle/>
          <a:p>
            <a:r>
              <a:rPr lang="en-US" sz="800" dirty="0"/>
              <a:t>CFGI</a:t>
            </a:r>
          </a:p>
        </p:txBody>
      </p:sp>
      <p:sp>
        <p:nvSpPr>
          <p:cNvPr id="91" name="TextBox 90"/>
          <p:cNvSpPr txBox="1"/>
          <p:nvPr/>
        </p:nvSpPr>
        <p:spPr>
          <a:xfrm>
            <a:off x="8039774" y="4557536"/>
            <a:ext cx="243978" cy="215444"/>
          </a:xfrm>
          <a:prstGeom prst="rect">
            <a:avLst/>
          </a:prstGeom>
          <a:noFill/>
        </p:spPr>
        <p:txBody>
          <a:bodyPr wrap="none" rtlCol="0">
            <a:spAutoFit/>
          </a:bodyPr>
          <a:lstStyle/>
          <a:p>
            <a:r>
              <a:rPr lang="en-US" sz="800" dirty="0" smtClean="0"/>
              <a:t>A</a:t>
            </a:r>
            <a:endParaRPr lang="en-US" sz="800" dirty="0"/>
          </a:p>
        </p:txBody>
      </p:sp>
      <p:sp>
        <p:nvSpPr>
          <p:cNvPr id="92" name="TextBox 91"/>
          <p:cNvSpPr txBox="1"/>
          <p:nvPr/>
        </p:nvSpPr>
        <p:spPr>
          <a:xfrm>
            <a:off x="8572268" y="4557536"/>
            <a:ext cx="319318" cy="215444"/>
          </a:xfrm>
          <a:prstGeom prst="rect">
            <a:avLst/>
          </a:prstGeom>
          <a:noFill/>
        </p:spPr>
        <p:txBody>
          <a:bodyPr wrap="none" rtlCol="0">
            <a:spAutoFit/>
          </a:bodyPr>
          <a:lstStyle/>
          <a:p>
            <a:r>
              <a:rPr lang="en-US" sz="800" dirty="0"/>
              <a:t>AEI</a:t>
            </a:r>
          </a:p>
        </p:txBody>
      </p:sp>
      <p:sp>
        <p:nvSpPr>
          <p:cNvPr id="93" name="TextBox 92"/>
          <p:cNvSpPr txBox="1"/>
          <p:nvPr/>
        </p:nvSpPr>
        <p:spPr>
          <a:xfrm>
            <a:off x="6580673" y="4759824"/>
            <a:ext cx="248786" cy="215444"/>
          </a:xfrm>
          <a:prstGeom prst="rect">
            <a:avLst/>
          </a:prstGeom>
          <a:noFill/>
        </p:spPr>
        <p:txBody>
          <a:bodyPr wrap="none" rtlCol="0">
            <a:spAutoFit/>
          </a:bodyPr>
          <a:lstStyle/>
          <a:p>
            <a:r>
              <a:rPr lang="en-US" sz="800" dirty="0" smtClean="0"/>
              <a:t>G</a:t>
            </a:r>
            <a:endParaRPr lang="en-US" sz="800" dirty="0"/>
          </a:p>
        </p:txBody>
      </p:sp>
      <p:sp>
        <p:nvSpPr>
          <p:cNvPr id="94" name="TextBox 93"/>
          <p:cNvSpPr txBox="1"/>
          <p:nvPr/>
        </p:nvSpPr>
        <p:spPr>
          <a:xfrm>
            <a:off x="7959650" y="4759824"/>
            <a:ext cx="530915" cy="215444"/>
          </a:xfrm>
          <a:prstGeom prst="rect">
            <a:avLst/>
          </a:prstGeom>
          <a:noFill/>
        </p:spPr>
        <p:txBody>
          <a:bodyPr wrap="none" rtlCol="0">
            <a:spAutoFit/>
          </a:bodyPr>
          <a:lstStyle/>
          <a:p>
            <a:r>
              <a:rPr lang="en-US" sz="800" dirty="0"/>
              <a:t>ABCDEH</a:t>
            </a:r>
          </a:p>
        </p:txBody>
      </p:sp>
      <p:sp>
        <p:nvSpPr>
          <p:cNvPr id="95" name="TextBox 94"/>
          <p:cNvSpPr txBox="1"/>
          <p:nvPr/>
        </p:nvSpPr>
        <p:spPr>
          <a:xfrm>
            <a:off x="5034008" y="5128467"/>
            <a:ext cx="2261063" cy="707886"/>
          </a:xfrm>
          <a:prstGeom prst="rect">
            <a:avLst/>
          </a:prstGeom>
          <a:noFill/>
        </p:spPr>
        <p:txBody>
          <a:bodyPr wrap="square" rtlCol="0">
            <a:spAutoFit/>
          </a:bodyPr>
          <a:lstStyle/>
          <a:p>
            <a:r>
              <a:rPr lang="en-US" sz="800" i="1" dirty="0" smtClean="0">
                <a:solidFill>
                  <a:schemeClr val="tx1"/>
                </a:solidFill>
                <a:latin typeface="Arial" panose="020B0604020202020204" pitchFamily="34" charset="0"/>
                <a:cs typeface="Arial" panose="020B0604020202020204" pitchFamily="34" charset="0"/>
              </a:rPr>
              <a:t>*Compared to what was asked in actual survey, statements have been changed to the positive/affirmative and scales have been reversed. This change has been made for increased ease of interpretation of results.</a:t>
            </a:r>
            <a:endParaRPr lang="en-US" sz="800" i="1" dirty="0">
              <a:solidFill>
                <a:schemeClr val="tx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4594699"/>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43</a:t>
            </a:fld>
            <a:r>
              <a:rPr lang="en-US" smtClean="0"/>
              <a:t> -</a:t>
            </a:r>
            <a:endParaRPr lang="en-US"/>
          </a:p>
        </p:txBody>
      </p:sp>
      <p:graphicFrame>
        <p:nvGraphicFramePr>
          <p:cNvPr id="4" name="Chart 3"/>
          <p:cNvGraphicFramePr/>
          <p:nvPr>
            <p:extLst>
              <p:ext uri="{D42A27DB-BD31-4B8C-83A1-F6EECF244321}">
                <p14:modId xmlns:p14="http://schemas.microsoft.com/office/powerpoint/2010/main" val="575107378"/>
              </p:ext>
            </p:extLst>
          </p:nvPr>
        </p:nvGraphicFramePr>
        <p:xfrm>
          <a:off x="345381" y="1742175"/>
          <a:ext cx="4611756" cy="2251224"/>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 name="Chart 4"/>
          <p:cNvGraphicFramePr/>
          <p:nvPr>
            <p:extLst>
              <p:ext uri="{D42A27DB-BD31-4B8C-83A1-F6EECF244321}">
                <p14:modId xmlns:p14="http://schemas.microsoft.com/office/powerpoint/2010/main" val="3905848885"/>
              </p:ext>
            </p:extLst>
          </p:nvPr>
        </p:nvGraphicFramePr>
        <p:xfrm>
          <a:off x="345381" y="4073232"/>
          <a:ext cx="4611756" cy="2251224"/>
        </p:xfrm>
        <a:graphic>
          <a:graphicData uri="http://schemas.openxmlformats.org/drawingml/2006/chart">
            <c:chart xmlns:c="http://schemas.openxmlformats.org/drawingml/2006/chart" xmlns:r="http://schemas.openxmlformats.org/officeDocument/2006/relationships" r:id="rId3"/>
          </a:graphicData>
        </a:graphic>
      </p:graphicFrame>
      <p:sp>
        <p:nvSpPr>
          <p:cNvPr id="7" name="Rectangle 6"/>
          <p:cNvSpPr/>
          <p:nvPr/>
        </p:nvSpPr>
        <p:spPr>
          <a:xfrm>
            <a:off x="83490" y="6409630"/>
            <a:ext cx="7366882" cy="338554"/>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Respondents.</a:t>
            </a:r>
          </a:p>
          <a:p>
            <a:r>
              <a:rPr lang="en-US" sz="800" dirty="0" smtClean="0">
                <a:solidFill>
                  <a:schemeClr val="tx1"/>
                </a:solidFill>
                <a:latin typeface="Arial" panose="020B0604020202020204" pitchFamily="34" charset="0"/>
                <a:cs typeface="Arial" panose="020B0604020202020204" pitchFamily="34" charset="0"/>
              </a:rPr>
              <a:t>Q9</a:t>
            </a:r>
            <a:r>
              <a:rPr lang="en-US" sz="800" dirty="0">
                <a:solidFill>
                  <a:schemeClr val="tx1"/>
                </a:solidFill>
                <a:latin typeface="Arial" panose="020B0604020202020204" pitchFamily="34" charset="0"/>
                <a:cs typeface="Arial" panose="020B0604020202020204" pitchFamily="34" charset="0"/>
              </a:rPr>
              <a:t>. When it comes to blood clots, how much do you agree or disagree with each of the following statements? </a:t>
            </a:r>
          </a:p>
        </p:txBody>
      </p:sp>
      <p:sp>
        <p:nvSpPr>
          <p:cNvPr id="8" name="Rectangle 7"/>
          <p:cNvSpPr/>
          <p:nvPr/>
        </p:nvSpPr>
        <p:spPr>
          <a:xfrm>
            <a:off x="428871" y="1768741"/>
            <a:ext cx="5132567" cy="276999"/>
          </a:xfrm>
          <a:prstGeom prst="rect">
            <a:avLst/>
          </a:prstGeom>
        </p:spPr>
        <p:txBody>
          <a:bodyPr wrap="square">
            <a:spAutoFit/>
          </a:bodyPr>
          <a:lstStyle/>
          <a:p>
            <a:pPr algn="ctr"/>
            <a:r>
              <a:rPr lang="en-US" sz="1200" b="1" dirty="0" smtClean="0">
                <a:solidFill>
                  <a:schemeClr val="tx1"/>
                </a:solidFill>
                <a:latin typeface="Arial" panose="020B0604020202020204" pitchFamily="34" charset="0"/>
                <a:cs typeface="Arial" panose="020B0604020202020204" pitchFamily="34" charset="0"/>
              </a:rPr>
              <a:t>“Having </a:t>
            </a:r>
            <a:r>
              <a:rPr lang="en-US" sz="1200" b="1" dirty="0">
                <a:solidFill>
                  <a:schemeClr val="tx1"/>
                </a:solidFill>
                <a:latin typeface="Arial" panose="020B0604020202020204" pitchFamily="34" charset="0"/>
                <a:cs typeface="Arial" panose="020B0604020202020204" pitchFamily="34" charset="0"/>
              </a:rPr>
              <a:t>a blood clot is </a:t>
            </a:r>
            <a:r>
              <a:rPr lang="en-US" sz="1200" b="1" dirty="0" smtClean="0">
                <a:solidFill>
                  <a:schemeClr val="tx1"/>
                </a:solidFill>
                <a:latin typeface="Arial" panose="020B0604020202020204" pitchFamily="34" charset="0"/>
                <a:cs typeface="Arial" panose="020B0604020202020204" pitchFamily="34" charset="0"/>
              </a:rPr>
              <a:t>considered </a:t>
            </a:r>
            <a:r>
              <a:rPr lang="en-US" sz="1200" b="1" dirty="0">
                <a:solidFill>
                  <a:schemeClr val="tx1"/>
                </a:solidFill>
                <a:latin typeface="Arial" panose="020B0604020202020204" pitchFamily="34" charset="0"/>
                <a:cs typeface="Arial" panose="020B0604020202020204" pitchFamily="34" charset="0"/>
              </a:rPr>
              <a:t>a medical </a:t>
            </a:r>
            <a:r>
              <a:rPr lang="en-US" sz="1200" b="1" dirty="0" smtClean="0">
                <a:solidFill>
                  <a:schemeClr val="tx1"/>
                </a:solidFill>
                <a:latin typeface="Arial" panose="020B0604020202020204" pitchFamily="34" charset="0"/>
                <a:cs typeface="Arial" panose="020B0604020202020204" pitchFamily="34" charset="0"/>
              </a:rPr>
              <a:t>emergency.” *</a:t>
            </a:r>
            <a:endParaRPr lang="en-US" sz="1200" b="1" dirty="0">
              <a:solidFill>
                <a:schemeClr val="tx1"/>
              </a:solidFill>
              <a:latin typeface="Arial" panose="020B0604020202020204" pitchFamily="34" charset="0"/>
              <a:cs typeface="Arial" panose="020B0604020202020204" pitchFamily="34" charset="0"/>
            </a:endParaRPr>
          </a:p>
        </p:txBody>
      </p:sp>
      <p:sp>
        <p:nvSpPr>
          <p:cNvPr id="9" name="Rectangle 8"/>
          <p:cNvSpPr/>
          <p:nvPr/>
        </p:nvSpPr>
        <p:spPr>
          <a:xfrm>
            <a:off x="345381" y="4147509"/>
            <a:ext cx="5132567" cy="276999"/>
          </a:xfrm>
          <a:prstGeom prst="rect">
            <a:avLst/>
          </a:prstGeom>
        </p:spPr>
        <p:txBody>
          <a:bodyPr wrap="square">
            <a:spAutoFit/>
          </a:bodyPr>
          <a:lstStyle/>
          <a:p>
            <a:pPr algn="ctr"/>
            <a:r>
              <a:rPr lang="en-US" sz="1200" b="1" dirty="0" smtClean="0">
                <a:solidFill>
                  <a:schemeClr val="tx1"/>
                </a:solidFill>
                <a:latin typeface="Arial" panose="020B0604020202020204" pitchFamily="34" charset="0"/>
                <a:cs typeface="Arial" panose="020B0604020202020204" pitchFamily="34" charset="0"/>
              </a:rPr>
              <a:t>“Blood </a:t>
            </a:r>
            <a:r>
              <a:rPr lang="en-US" sz="1200" b="1" dirty="0">
                <a:solidFill>
                  <a:schemeClr val="tx1"/>
                </a:solidFill>
                <a:latin typeface="Arial" panose="020B0604020202020204" pitchFamily="34" charset="0"/>
                <a:cs typeface="Arial" panose="020B0604020202020204" pitchFamily="34" charset="0"/>
              </a:rPr>
              <a:t>clots can cause </a:t>
            </a:r>
            <a:r>
              <a:rPr lang="en-US" sz="1200" b="1" dirty="0" smtClean="0">
                <a:solidFill>
                  <a:schemeClr val="tx1"/>
                </a:solidFill>
                <a:latin typeface="Arial" panose="020B0604020202020204" pitchFamily="34" charset="0"/>
                <a:cs typeface="Arial" panose="020B0604020202020204" pitchFamily="34" charset="0"/>
              </a:rPr>
              <a:t>death.”</a:t>
            </a:r>
            <a:endParaRPr lang="en-US" sz="1200" b="1" dirty="0">
              <a:solidFill>
                <a:schemeClr val="tx1"/>
              </a:solidFill>
              <a:latin typeface="Arial" panose="020B0604020202020204" pitchFamily="34" charset="0"/>
              <a:cs typeface="Arial" panose="020B0604020202020204" pitchFamily="34" charset="0"/>
            </a:endParaRPr>
          </a:p>
        </p:txBody>
      </p:sp>
      <p:sp>
        <p:nvSpPr>
          <p:cNvPr id="12" name="Rectangle 11"/>
          <p:cNvSpPr/>
          <p:nvPr/>
        </p:nvSpPr>
        <p:spPr bwMode="auto">
          <a:xfrm>
            <a:off x="5321751" y="2542863"/>
            <a:ext cx="165386" cy="150053"/>
          </a:xfrm>
          <a:prstGeom prst="rect">
            <a:avLst/>
          </a:prstGeom>
          <a:solidFill>
            <a:srgbClr val="C00000"/>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13" name="TextBox 12"/>
          <p:cNvSpPr txBox="1"/>
          <p:nvPr/>
        </p:nvSpPr>
        <p:spPr>
          <a:xfrm>
            <a:off x="5444199" y="2234787"/>
            <a:ext cx="2269295"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Agree</a:t>
            </a:r>
            <a:endParaRPr lang="en-US" sz="1200" dirty="0">
              <a:solidFill>
                <a:schemeClr val="tx1"/>
              </a:solidFill>
              <a:latin typeface="Arial" panose="020B0604020202020204" pitchFamily="34" charset="0"/>
              <a:cs typeface="Arial" panose="020B0604020202020204" pitchFamily="34" charset="0"/>
            </a:endParaRPr>
          </a:p>
        </p:txBody>
      </p:sp>
      <p:sp>
        <p:nvSpPr>
          <p:cNvPr id="14" name="TextBox 13"/>
          <p:cNvSpPr txBox="1"/>
          <p:nvPr/>
        </p:nvSpPr>
        <p:spPr>
          <a:xfrm>
            <a:off x="5455333" y="2481392"/>
            <a:ext cx="2544408"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Disagree</a:t>
            </a:r>
            <a:endParaRPr lang="en-US" sz="1200" dirty="0">
              <a:solidFill>
                <a:schemeClr val="tx1"/>
              </a:solidFill>
              <a:latin typeface="Arial" panose="020B0604020202020204" pitchFamily="34" charset="0"/>
              <a:cs typeface="Arial" panose="020B0604020202020204" pitchFamily="34" charset="0"/>
            </a:endParaRPr>
          </a:p>
        </p:txBody>
      </p:sp>
      <p:sp>
        <p:nvSpPr>
          <p:cNvPr id="15" name="Rectangle 14"/>
          <p:cNvSpPr/>
          <p:nvPr/>
        </p:nvSpPr>
        <p:spPr bwMode="auto">
          <a:xfrm>
            <a:off x="5323082" y="2782724"/>
            <a:ext cx="165386" cy="150053"/>
          </a:xfrm>
          <a:prstGeom prst="rect">
            <a:avLst/>
          </a:prstGeom>
          <a:solidFill>
            <a:schemeClr val="tx1">
              <a:lumMod val="65000"/>
              <a:lumOff val="35000"/>
            </a:schemeClr>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16" name="TextBox 15"/>
          <p:cNvSpPr txBox="1"/>
          <p:nvPr/>
        </p:nvSpPr>
        <p:spPr>
          <a:xfrm>
            <a:off x="5456664" y="2721253"/>
            <a:ext cx="1860605"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Neutral</a:t>
            </a:r>
            <a:endParaRPr lang="en-US" sz="1200" dirty="0">
              <a:solidFill>
                <a:schemeClr val="tx1"/>
              </a:solidFill>
              <a:latin typeface="Arial" panose="020B0604020202020204" pitchFamily="34" charset="0"/>
              <a:cs typeface="Arial" panose="020B0604020202020204" pitchFamily="34" charset="0"/>
            </a:endParaRPr>
          </a:p>
        </p:txBody>
      </p:sp>
      <p:sp>
        <p:nvSpPr>
          <p:cNvPr id="17" name="Rectangle 16"/>
          <p:cNvSpPr/>
          <p:nvPr/>
        </p:nvSpPr>
        <p:spPr bwMode="auto">
          <a:xfrm>
            <a:off x="5323082" y="2298259"/>
            <a:ext cx="165386" cy="150053"/>
          </a:xfrm>
          <a:prstGeom prst="rect">
            <a:avLst/>
          </a:prstGeom>
          <a:solidFill>
            <a:srgbClr val="002A7E"/>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nvGrpSpPr>
          <p:cNvPr id="18" name="Group 17"/>
          <p:cNvGrpSpPr/>
          <p:nvPr/>
        </p:nvGrpSpPr>
        <p:grpSpPr>
          <a:xfrm>
            <a:off x="6059081" y="2277758"/>
            <a:ext cx="1039530" cy="170554"/>
            <a:chOff x="4242475" y="5793070"/>
            <a:chExt cx="1039530" cy="170554"/>
          </a:xfrm>
        </p:grpSpPr>
        <p:sp>
          <p:nvSpPr>
            <p:cNvPr id="19" name="Oval 18"/>
            <p:cNvSpPr/>
            <p:nvPr/>
          </p:nvSpPr>
          <p:spPr>
            <a:xfrm>
              <a:off x="4459351" y="5793070"/>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2</a:t>
              </a:r>
            </a:p>
          </p:txBody>
        </p:sp>
        <p:sp>
          <p:nvSpPr>
            <p:cNvPr id="20" name="Oval 19"/>
            <p:cNvSpPr/>
            <p:nvPr/>
          </p:nvSpPr>
          <p:spPr>
            <a:xfrm>
              <a:off x="4676227" y="5793070"/>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23" name="Oval 22"/>
            <p:cNvSpPr/>
            <p:nvPr/>
          </p:nvSpPr>
          <p:spPr>
            <a:xfrm>
              <a:off x="4242475" y="5793070"/>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1</a:t>
              </a:r>
            </a:p>
          </p:txBody>
        </p:sp>
        <p:sp>
          <p:nvSpPr>
            <p:cNvPr id="24" name="Oval 23"/>
            <p:cNvSpPr/>
            <p:nvPr/>
          </p:nvSpPr>
          <p:spPr>
            <a:xfrm>
              <a:off x="4893103" y="5793070"/>
              <a:ext cx="172026" cy="170554"/>
            </a:xfrm>
            <a:prstGeom prst="ellipse">
              <a:avLst/>
            </a:prstGeom>
            <a:solidFill>
              <a:schemeClr val="accent1"/>
            </a:solidFill>
            <a:ln/>
          </p:spPr>
          <p:style>
            <a:lnRef idx="1">
              <a:schemeClr val="accent2"/>
            </a:lnRef>
            <a:fillRef idx="3">
              <a:schemeClr val="accent2"/>
            </a:fillRef>
            <a:effectRef idx="2">
              <a:schemeClr val="accent2"/>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4</a:t>
              </a:r>
            </a:p>
          </p:txBody>
        </p:sp>
        <p:sp>
          <p:nvSpPr>
            <p:cNvPr id="25" name="Oval 24"/>
            <p:cNvSpPr/>
            <p:nvPr/>
          </p:nvSpPr>
          <p:spPr>
            <a:xfrm>
              <a:off x="5109979" y="5793070"/>
              <a:ext cx="172026" cy="170554"/>
            </a:xfrm>
            <a:prstGeom prst="ellipse">
              <a:avLst/>
            </a:prstGeom>
            <a:solidFill>
              <a:schemeClr val="accent1"/>
            </a:solidFill>
            <a:ln/>
          </p:spPr>
          <p:style>
            <a:lnRef idx="1">
              <a:schemeClr val="accent2"/>
            </a:lnRef>
            <a:fillRef idx="3">
              <a:schemeClr val="accent2"/>
            </a:fillRef>
            <a:effectRef idx="2">
              <a:schemeClr val="accent2"/>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5</a:t>
              </a:r>
            </a:p>
          </p:txBody>
        </p:sp>
      </p:grpSp>
      <p:grpSp>
        <p:nvGrpSpPr>
          <p:cNvPr id="26" name="Group 25"/>
          <p:cNvGrpSpPr/>
          <p:nvPr/>
        </p:nvGrpSpPr>
        <p:grpSpPr>
          <a:xfrm>
            <a:off x="6211481" y="2522362"/>
            <a:ext cx="1039530" cy="170554"/>
            <a:chOff x="4242475" y="5793070"/>
            <a:chExt cx="1039530" cy="170554"/>
          </a:xfrm>
        </p:grpSpPr>
        <p:sp>
          <p:nvSpPr>
            <p:cNvPr id="27" name="Oval 26"/>
            <p:cNvSpPr/>
            <p:nvPr/>
          </p:nvSpPr>
          <p:spPr>
            <a:xfrm>
              <a:off x="4459351" y="5793070"/>
              <a:ext cx="172026" cy="170554"/>
            </a:xfrm>
            <a:prstGeom prst="ellipse">
              <a:avLst/>
            </a:prstGeom>
            <a:solidFill>
              <a:srgbClr val="C00000"/>
            </a:soli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2</a:t>
              </a:r>
            </a:p>
          </p:txBody>
        </p:sp>
        <p:sp>
          <p:nvSpPr>
            <p:cNvPr id="28" name="Oval 27"/>
            <p:cNvSpPr/>
            <p:nvPr/>
          </p:nvSpPr>
          <p:spPr>
            <a:xfrm>
              <a:off x="4676227" y="5793070"/>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29" name="Oval 28"/>
            <p:cNvSpPr/>
            <p:nvPr/>
          </p:nvSpPr>
          <p:spPr>
            <a:xfrm>
              <a:off x="4242475" y="5793070"/>
              <a:ext cx="172026" cy="170554"/>
            </a:xfrm>
            <a:prstGeom prst="ellipse">
              <a:avLst/>
            </a:prstGeom>
            <a:solidFill>
              <a:srgbClr val="C00000"/>
            </a:soli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1</a:t>
              </a:r>
            </a:p>
          </p:txBody>
        </p:sp>
        <p:sp>
          <p:nvSpPr>
            <p:cNvPr id="30" name="Oval 29"/>
            <p:cNvSpPr/>
            <p:nvPr/>
          </p:nvSpPr>
          <p:spPr>
            <a:xfrm>
              <a:off x="4893103" y="5793070"/>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4</a:t>
              </a:r>
            </a:p>
          </p:txBody>
        </p:sp>
        <p:sp>
          <p:nvSpPr>
            <p:cNvPr id="31" name="Oval 30"/>
            <p:cNvSpPr/>
            <p:nvPr/>
          </p:nvSpPr>
          <p:spPr>
            <a:xfrm>
              <a:off x="5109979" y="5793070"/>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5</a:t>
              </a:r>
            </a:p>
          </p:txBody>
        </p:sp>
      </p:grpSp>
      <p:grpSp>
        <p:nvGrpSpPr>
          <p:cNvPr id="32" name="Group 31"/>
          <p:cNvGrpSpPr/>
          <p:nvPr/>
        </p:nvGrpSpPr>
        <p:grpSpPr>
          <a:xfrm>
            <a:off x="6104390" y="2758391"/>
            <a:ext cx="1039530" cy="170554"/>
            <a:chOff x="4242475" y="5793070"/>
            <a:chExt cx="1039530" cy="170554"/>
          </a:xfrm>
        </p:grpSpPr>
        <p:sp>
          <p:nvSpPr>
            <p:cNvPr id="33" name="Oval 32"/>
            <p:cNvSpPr/>
            <p:nvPr/>
          </p:nvSpPr>
          <p:spPr>
            <a:xfrm>
              <a:off x="4459351" y="5793070"/>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2</a:t>
              </a:r>
            </a:p>
          </p:txBody>
        </p:sp>
        <p:sp>
          <p:nvSpPr>
            <p:cNvPr id="34" name="Oval 33"/>
            <p:cNvSpPr/>
            <p:nvPr/>
          </p:nvSpPr>
          <p:spPr>
            <a:xfrm>
              <a:off x="4676227" y="5793070"/>
              <a:ext cx="172026" cy="170554"/>
            </a:xfrm>
            <a:prstGeom prst="ellipse">
              <a:avLst/>
            </a:prstGeom>
            <a:solidFill>
              <a:schemeClr val="tx1">
                <a:lumMod val="95000"/>
                <a:lumOff val="5000"/>
              </a:schemeClr>
            </a:soli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35" name="Oval 34"/>
            <p:cNvSpPr/>
            <p:nvPr/>
          </p:nvSpPr>
          <p:spPr>
            <a:xfrm>
              <a:off x="4242475" y="5793070"/>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1</a:t>
              </a:r>
            </a:p>
          </p:txBody>
        </p:sp>
        <p:sp>
          <p:nvSpPr>
            <p:cNvPr id="36" name="Oval 35"/>
            <p:cNvSpPr/>
            <p:nvPr/>
          </p:nvSpPr>
          <p:spPr>
            <a:xfrm>
              <a:off x="4893103" y="5793070"/>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4</a:t>
              </a:r>
            </a:p>
          </p:txBody>
        </p:sp>
        <p:sp>
          <p:nvSpPr>
            <p:cNvPr id="37" name="Oval 36"/>
            <p:cNvSpPr/>
            <p:nvPr/>
          </p:nvSpPr>
          <p:spPr>
            <a:xfrm>
              <a:off x="5109979" y="5793070"/>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5</a:t>
              </a:r>
            </a:p>
          </p:txBody>
        </p:sp>
      </p:grpSp>
      <p:sp>
        <p:nvSpPr>
          <p:cNvPr id="38" name="Title 1"/>
          <p:cNvSpPr txBox="1">
            <a:spLocks/>
          </p:cNvSpPr>
          <p:nvPr/>
        </p:nvSpPr>
        <p:spPr>
          <a:xfrm>
            <a:off x="63611" y="139465"/>
            <a:ext cx="9008828"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pPr algn="ctr"/>
            <a:r>
              <a:rPr lang="en-US" sz="2800" kern="0" dirty="0" smtClean="0"/>
              <a:t>Blood Clot Fact Statements</a:t>
            </a:r>
            <a:endParaRPr lang="en-US" sz="2800" kern="0" dirty="0"/>
          </a:p>
        </p:txBody>
      </p:sp>
      <p:sp>
        <p:nvSpPr>
          <p:cNvPr id="39" name="TextBox 38"/>
          <p:cNvSpPr txBox="1"/>
          <p:nvPr/>
        </p:nvSpPr>
        <p:spPr>
          <a:xfrm>
            <a:off x="1791489" y="1034130"/>
            <a:ext cx="6008018" cy="646331"/>
          </a:xfrm>
          <a:prstGeom prst="rect">
            <a:avLst/>
          </a:prstGeom>
          <a:noFill/>
        </p:spPr>
        <p:txBody>
          <a:bodyPr wrap="square" rtlCol="0">
            <a:spAutoFit/>
          </a:bodyPr>
          <a:lstStyle/>
          <a:p>
            <a:pPr algn="ctr"/>
            <a:r>
              <a:rPr lang="en-US" dirty="0" smtClean="0">
                <a:solidFill>
                  <a:schemeClr val="tx1"/>
                </a:solidFill>
                <a:latin typeface="Arial" panose="020B0604020202020204" pitchFamily="34" charset="0"/>
                <a:cs typeface="Arial" panose="020B0604020202020204" pitchFamily="34" charset="0"/>
              </a:rPr>
              <a:t>Proportion of Adults 18+ that Agree/Disagree</a:t>
            </a:r>
          </a:p>
          <a:p>
            <a:pPr algn="ctr"/>
            <a:r>
              <a:rPr lang="en-US" dirty="0">
                <a:solidFill>
                  <a:schemeClr val="tx1"/>
                </a:solidFill>
                <a:latin typeface="Arial" panose="020B0604020202020204" pitchFamily="34" charset="0"/>
                <a:cs typeface="Arial" panose="020B0604020202020204" pitchFamily="34" charset="0"/>
              </a:rPr>
              <a:t>w</a:t>
            </a:r>
            <a:r>
              <a:rPr lang="en-US" dirty="0" smtClean="0">
                <a:solidFill>
                  <a:schemeClr val="tx1"/>
                </a:solidFill>
                <a:latin typeface="Arial" panose="020B0604020202020204" pitchFamily="34" charset="0"/>
                <a:cs typeface="Arial" panose="020B0604020202020204" pitchFamily="34" charset="0"/>
              </a:rPr>
              <a:t>ith Each Blood Clot Fact</a:t>
            </a:r>
          </a:p>
        </p:txBody>
      </p:sp>
      <p:sp>
        <p:nvSpPr>
          <p:cNvPr id="3" name="Rectangle 2"/>
          <p:cNvSpPr/>
          <p:nvPr/>
        </p:nvSpPr>
        <p:spPr>
          <a:xfrm>
            <a:off x="2918954" y="2025946"/>
            <a:ext cx="425116" cy="215444"/>
          </a:xfrm>
          <a:prstGeom prst="rect">
            <a:avLst/>
          </a:prstGeom>
        </p:spPr>
        <p:txBody>
          <a:bodyPr wrap="none">
            <a:spAutoFit/>
          </a:bodyPr>
          <a:lstStyle/>
          <a:p>
            <a:r>
              <a:rPr lang="en-US" sz="800" dirty="0"/>
              <a:t>CEFGI</a:t>
            </a:r>
          </a:p>
        </p:txBody>
      </p:sp>
      <p:sp>
        <p:nvSpPr>
          <p:cNvPr id="41" name="Rectangle 40"/>
          <p:cNvSpPr/>
          <p:nvPr/>
        </p:nvSpPr>
        <p:spPr>
          <a:xfrm>
            <a:off x="2854514" y="2232868"/>
            <a:ext cx="425116" cy="215444"/>
          </a:xfrm>
          <a:prstGeom prst="rect">
            <a:avLst/>
          </a:prstGeom>
        </p:spPr>
        <p:txBody>
          <a:bodyPr wrap="none">
            <a:spAutoFit/>
          </a:bodyPr>
          <a:lstStyle/>
          <a:p>
            <a:r>
              <a:rPr lang="en-US" sz="800" dirty="0"/>
              <a:t>CEFGI</a:t>
            </a:r>
          </a:p>
        </p:txBody>
      </p:sp>
      <p:sp>
        <p:nvSpPr>
          <p:cNvPr id="42" name="Rectangle 41"/>
          <p:cNvSpPr/>
          <p:nvPr/>
        </p:nvSpPr>
        <p:spPr>
          <a:xfrm>
            <a:off x="4626164" y="2232868"/>
            <a:ext cx="231154" cy="215444"/>
          </a:xfrm>
          <a:prstGeom prst="rect">
            <a:avLst/>
          </a:prstGeom>
        </p:spPr>
        <p:txBody>
          <a:bodyPr wrap="none">
            <a:spAutoFit/>
          </a:bodyPr>
          <a:lstStyle/>
          <a:p>
            <a:r>
              <a:rPr lang="en-US" sz="800" dirty="0" smtClean="0">
                <a:solidFill>
                  <a:schemeClr val="tx1"/>
                </a:solidFill>
              </a:rPr>
              <a:t>F</a:t>
            </a:r>
            <a:endParaRPr lang="en-US" sz="800" dirty="0">
              <a:solidFill>
                <a:schemeClr val="tx1"/>
              </a:solidFill>
            </a:endParaRPr>
          </a:p>
        </p:txBody>
      </p:sp>
      <p:sp>
        <p:nvSpPr>
          <p:cNvPr id="43" name="Rectangle 42"/>
          <p:cNvSpPr/>
          <p:nvPr/>
        </p:nvSpPr>
        <p:spPr>
          <a:xfrm>
            <a:off x="2715921" y="2430097"/>
            <a:ext cx="274434" cy="215444"/>
          </a:xfrm>
          <a:prstGeom prst="rect">
            <a:avLst/>
          </a:prstGeom>
        </p:spPr>
        <p:txBody>
          <a:bodyPr wrap="none">
            <a:spAutoFit/>
          </a:bodyPr>
          <a:lstStyle/>
          <a:p>
            <a:r>
              <a:rPr lang="en-US" sz="800" dirty="0" smtClean="0"/>
              <a:t>GI</a:t>
            </a:r>
            <a:endParaRPr lang="en-US" sz="800" dirty="0"/>
          </a:p>
        </p:txBody>
      </p:sp>
      <p:sp>
        <p:nvSpPr>
          <p:cNvPr id="44" name="Rectangle 43"/>
          <p:cNvSpPr/>
          <p:nvPr/>
        </p:nvSpPr>
        <p:spPr>
          <a:xfrm>
            <a:off x="4030371" y="2430097"/>
            <a:ext cx="243978" cy="215444"/>
          </a:xfrm>
          <a:prstGeom prst="rect">
            <a:avLst/>
          </a:prstGeom>
        </p:spPr>
        <p:txBody>
          <a:bodyPr wrap="none">
            <a:spAutoFit/>
          </a:bodyPr>
          <a:lstStyle/>
          <a:p>
            <a:r>
              <a:rPr lang="en-US" sz="800" dirty="0" smtClean="0"/>
              <a:t>A</a:t>
            </a:r>
            <a:endParaRPr lang="en-US" sz="800" dirty="0"/>
          </a:p>
        </p:txBody>
      </p:sp>
      <p:sp>
        <p:nvSpPr>
          <p:cNvPr id="45" name="Rectangle 44"/>
          <p:cNvSpPr/>
          <p:nvPr/>
        </p:nvSpPr>
        <p:spPr>
          <a:xfrm>
            <a:off x="4626164" y="2438787"/>
            <a:ext cx="548548" cy="215444"/>
          </a:xfrm>
          <a:prstGeom prst="rect">
            <a:avLst/>
          </a:prstGeom>
        </p:spPr>
        <p:txBody>
          <a:bodyPr wrap="none">
            <a:spAutoFit/>
          </a:bodyPr>
          <a:lstStyle/>
          <a:p>
            <a:r>
              <a:rPr lang="en-US" sz="800" dirty="0">
                <a:solidFill>
                  <a:schemeClr val="tx1"/>
                </a:solidFill>
              </a:rPr>
              <a:t>ABDEFHI</a:t>
            </a:r>
          </a:p>
        </p:txBody>
      </p:sp>
      <p:sp>
        <p:nvSpPr>
          <p:cNvPr id="46" name="Rectangle 45"/>
          <p:cNvSpPr/>
          <p:nvPr/>
        </p:nvSpPr>
        <p:spPr>
          <a:xfrm>
            <a:off x="2835464" y="2629446"/>
            <a:ext cx="425116" cy="215444"/>
          </a:xfrm>
          <a:prstGeom prst="rect">
            <a:avLst/>
          </a:prstGeom>
        </p:spPr>
        <p:txBody>
          <a:bodyPr wrap="none">
            <a:spAutoFit/>
          </a:bodyPr>
          <a:lstStyle/>
          <a:p>
            <a:r>
              <a:rPr lang="en-US" sz="800" dirty="0"/>
              <a:t>CEFGI</a:t>
            </a:r>
          </a:p>
        </p:txBody>
      </p:sp>
      <p:sp>
        <p:nvSpPr>
          <p:cNvPr id="47" name="Rectangle 46"/>
          <p:cNvSpPr/>
          <p:nvPr/>
        </p:nvSpPr>
        <p:spPr>
          <a:xfrm>
            <a:off x="4232653" y="2629446"/>
            <a:ext cx="243978" cy="215444"/>
          </a:xfrm>
          <a:prstGeom prst="rect">
            <a:avLst/>
          </a:prstGeom>
        </p:spPr>
        <p:txBody>
          <a:bodyPr wrap="none">
            <a:spAutoFit/>
          </a:bodyPr>
          <a:lstStyle/>
          <a:p>
            <a:r>
              <a:rPr lang="en-US" sz="800" dirty="0" smtClean="0"/>
              <a:t>A</a:t>
            </a:r>
            <a:endParaRPr lang="en-US" sz="800" dirty="0"/>
          </a:p>
        </p:txBody>
      </p:sp>
      <p:sp>
        <p:nvSpPr>
          <p:cNvPr id="48" name="Rectangle 47"/>
          <p:cNvSpPr/>
          <p:nvPr/>
        </p:nvSpPr>
        <p:spPr>
          <a:xfrm>
            <a:off x="3963201" y="2850227"/>
            <a:ext cx="481222" cy="215444"/>
          </a:xfrm>
          <a:prstGeom prst="rect">
            <a:avLst/>
          </a:prstGeom>
        </p:spPr>
        <p:txBody>
          <a:bodyPr wrap="none">
            <a:spAutoFit/>
          </a:bodyPr>
          <a:lstStyle/>
          <a:p>
            <a:r>
              <a:rPr lang="en-US" sz="800" dirty="0"/>
              <a:t>ABCDH</a:t>
            </a:r>
          </a:p>
        </p:txBody>
      </p:sp>
      <p:sp>
        <p:nvSpPr>
          <p:cNvPr id="49" name="Rectangle 48"/>
          <p:cNvSpPr/>
          <p:nvPr/>
        </p:nvSpPr>
        <p:spPr>
          <a:xfrm>
            <a:off x="2706396" y="2849798"/>
            <a:ext cx="274434" cy="215444"/>
          </a:xfrm>
          <a:prstGeom prst="rect">
            <a:avLst/>
          </a:prstGeom>
        </p:spPr>
        <p:txBody>
          <a:bodyPr wrap="none">
            <a:spAutoFit/>
          </a:bodyPr>
          <a:lstStyle/>
          <a:p>
            <a:r>
              <a:rPr lang="en-US" sz="800" dirty="0" smtClean="0"/>
              <a:t>GI</a:t>
            </a:r>
            <a:endParaRPr lang="en-US" sz="800" dirty="0"/>
          </a:p>
        </p:txBody>
      </p:sp>
      <p:sp>
        <p:nvSpPr>
          <p:cNvPr id="50" name="Rectangle 49"/>
          <p:cNvSpPr/>
          <p:nvPr/>
        </p:nvSpPr>
        <p:spPr>
          <a:xfrm>
            <a:off x="2715921" y="3036667"/>
            <a:ext cx="274434" cy="215444"/>
          </a:xfrm>
          <a:prstGeom prst="rect">
            <a:avLst/>
          </a:prstGeom>
        </p:spPr>
        <p:txBody>
          <a:bodyPr wrap="none">
            <a:spAutoFit/>
          </a:bodyPr>
          <a:lstStyle/>
          <a:p>
            <a:r>
              <a:rPr lang="en-US" sz="800" dirty="0" smtClean="0"/>
              <a:t>GI</a:t>
            </a:r>
            <a:endParaRPr lang="en-US" sz="800" dirty="0"/>
          </a:p>
        </p:txBody>
      </p:sp>
      <p:sp>
        <p:nvSpPr>
          <p:cNvPr id="51" name="Rectangle 50"/>
          <p:cNvSpPr/>
          <p:nvPr/>
        </p:nvSpPr>
        <p:spPr>
          <a:xfrm>
            <a:off x="3942810" y="3036667"/>
            <a:ext cx="481222" cy="215444"/>
          </a:xfrm>
          <a:prstGeom prst="rect">
            <a:avLst/>
          </a:prstGeom>
        </p:spPr>
        <p:txBody>
          <a:bodyPr wrap="none">
            <a:spAutoFit/>
          </a:bodyPr>
          <a:lstStyle/>
          <a:p>
            <a:r>
              <a:rPr lang="en-US" sz="800" dirty="0"/>
              <a:t>ABCDH</a:t>
            </a:r>
          </a:p>
        </p:txBody>
      </p:sp>
      <p:sp>
        <p:nvSpPr>
          <p:cNvPr id="52" name="Rectangle 51"/>
          <p:cNvSpPr/>
          <p:nvPr/>
        </p:nvSpPr>
        <p:spPr>
          <a:xfrm>
            <a:off x="3481979" y="3237147"/>
            <a:ext cx="530915" cy="215444"/>
          </a:xfrm>
          <a:prstGeom prst="rect">
            <a:avLst/>
          </a:prstGeom>
        </p:spPr>
        <p:txBody>
          <a:bodyPr wrap="none">
            <a:spAutoFit/>
          </a:bodyPr>
          <a:lstStyle/>
          <a:p>
            <a:r>
              <a:rPr lang="en-US" sz="800" dirty="0"/>
              <a:t>ABCDEH</a:t>
            </a:r>
          </a:p>
        </p:txBody>
      </p:sp>
      <p:sp>
        <p:nvSpPr>
          <p:cNvPr id="53" name="Rectangle 52"/>
          <p:cNvSpPr/>
          <p:nvPr/>
        </p:nvSpPr>
        <p:spPr>
          <a:xfrm>
            <a:off x="4626164" y="3237147"/>
            <a:ext cx="603050" cy="215444"/>
          </a:xfrm>
          <a:prstGeom prst="rect">
            <a:avLst/>
          </a:prstGeom>
        </p:spPr>
        <p:txBody>
          <a:bodyPr wrap="none">
            <a:spAutoFit/>
          </a:bodyPr>
          <a:lstStyle/>
          <a:p>
            <a:r>
              <a:rPr lang="en-US" sz="800" dirty="0">
                <a:solidFill>
                  <a:schemeClr val="tx1"/>
                </a:solidFill>
              </a:rPr>
              <a:t>ABCDEFHI</a:t>
            </a:r>
          </a:p>
        </p:txBody>
      </p:sp>
      <p:sp>
        <p:nvSpPr>
          <p:cNvPr id="54" name="Rectangle 53"/>
          <p:cNvSpPr/>
          <p:nvPr/>
        </p:nvSpPr>
        <p:spPr>
          <a:xfrm>
            <a:off x="2829362" y="3443066"/>
            <a:ext cx="425116" cy="215444"/>
          </a:xfrm>
          <a:prstGeom prst="rect">
            <a:avLst/>
          </a:prstGeom>
        </p:spPr>
        <p:txBody>
          <a:bodyPr wrap="none">
            <a:spAutoFit/>
          </a:bodyPr>
          <a:lstStyle/>
          <a:p>
            <a:r>
              <a:rPr lang="en-US" sz="800" dirty="0"/>
              <a:t>CEFGI</a:t>
            </a:r>
          </a:p>
        </p:txBody>
      </p:sp>
      <p:sp>
        <p:nvSpPr>
          <p:cNvPr id="55" name="Rectangle 54"/>
          <p:cNvSpPr/>
          <p:nvPr/>
        </p:nvSpPr>
        <p:spPr>
          <a:xfrm>
            <a:off x="4200059" y="3443066"/>
            <a:ext cx="243978" cy="215444"/>
          </a:xfrm>
          <a:prstGeom prst="rect">
            <a:avLst/>
          </a:prstGeom>
        </p:spPr>
        <p:txBody>
          <a:bodyPr wrap="none">
            <a:spAutoFit/>
          </a:bodyPr>
          <a:lstStyle/>
          <a:p>
            <a:r>
              <a:rPr lang="en-US" sz="800" dirty="0" smtClean="0"/>
              <a:t>A</a:t>
            </a:r>
            <a:endParaRPr lang="en-US" sz="800" dirty="0"/>
          </a:p>
        </p:txBody>
      </p:sp>
      <p:sp>
        <p:nvSpPr>
          <p:cNvPr id="56" name="Rectangle 55"/>
          <p:cNvSpPr/>
          <p:nvPr/>
        </p:nvSpPr>
        <p:spPr>
          <a:xfrm>
            <a:off x="3811296" y="3646948"/>
            <a:ext cx="641522" cy="215444"/>
          </a:xfrm>
          <a:prstGeom prst="rect">
            <a:avLst/>
          </a:prstGeom>
        </p:spPr>
        <p:txBody>
          <a:bodyPr wrap="none">
            <a:spAutoFit/>
          </a:bodyPr>
          <a:lstStyle/>
          <a:p>
            <a:r>
              <a:rPr lang="en-US" sz="800" dirty="0"/>
              <a:t>ABCDEFGH</a:t>
            </a:r>
          </a:p>
        </p:txBody>
      </p:sp>
      <p:sp>
        <p:nvSpPr>
          <p:cNvPr id="57" name="Rectangle 56"/>
          <p:cNvSpPr/>
          <p:nvPr/>
        </p:nvSpPr>
        <p:spPr>
          <a:xfrm>
            <a:off x="3369799" y="4362600"/>
            <a:ext cx="607859" cy="215444"/>
          </a:xfrm>
          <a:prstGeom prst="rect">
            <a:avLst/>
          </a:prstGeom>
        </p:spPr>
        <p:txBody>
          <a:bodyPr wrap="none">
            <a:spAutoFit/>
          </a:bodyPr>
          <a:lstStyle/>
          <a:p>
            <a:r>
              <a:rPr lang="en-US" sz="800" dirty="0"/>
              <a:t>BCDEFGHI</a:t>
            </a:r>
          </a:p>
        </p:txBody>
      </p:sp>
      <p:sp>
        <p:nvSpPr>
          <p:cNvPr id="58" name="Rectangle 57"/>
          <p:cNvSpPr/>
          <p:nvPr/>
        </p:nvSpPr>
        <p:spPr>
          <a:xfrm>
            <a:off x="4445678" y="4649339"/>
            <a:ext cx="290464" cy="215444"/>
          </a:xfrm>
          <a:prstGeom prst="rect">
            <a:avLst/>
          </a:prstGeom>
        </p:spPr>
        <p:txBody>
          <a:bodyPr wrap="none">
            <a:spAutoFit/>
          </a:bodyPr>
          <a:lstStyle/>
          <a:p>
            <a:r>
              <a:rPr lang="en-US" sz="800" dirty="0" smtClean="0">
                <a:solidFill>
                  <a:schemeClr val="tx1"/>
                </a:solidFill>
              </a:rPr>
              <a:t>AF</a:t>
            </a:r>
            <a:endParaRPr lang="en-US" sz="800" dirty="0">
              <a:solidFill>
                <a:schemeClr val="tx1"/>
              </a:solidFill>
            </a:endParaRPr>
          </a:p>
        </p:txBody>
      </p:sp>
      <p:sp>
        <p:nvSpPr>
          <p:cNvPr id="59" name="Rectangle 58"/>
          <p:cNvSpPr/>
          <p:nvPr/>
        </p:nvSpPr>
        <p:spPr>
          <a:xfrm>
            <a:off x="3424456" y="4560667"/>
            <a:ext cx="328936" cy="215444"/>
          </a:xfrm>
          <a:prstGeom prst="rect">
            <a:avLst/>
          </a:prstGeom>
        </p:spPr>
        <p:txBody>
          <a:bodyPr wrap="none">
            <a:spAutoFit/>
          </a:bodyPr>
          <a:lstStyle/>
          <a:p>
            <a:r>
              <a:rPr lang="en-US" sz="800" dirty="0"/>
              <a:t>CGI</a:t>
            </a:r>
          </a:p>
        </p:txBody>
      </p:sp>
      <p:sp>
        <p:nvSpPr>
          <p:cNvPr id="60" name="Rectangle 59"/>
          <p:cNvSpPr/>
          <p:nvPr/>
        </p:nvSpPr>
        <p:spPr>
          <a:xfrm>
            <a:off x="4256509" y="4864783"/>
            <a:ext cx="587020" cy="215444"/>
          </a:xfrm>
          <a:prstGeom prst="rect">
            <a:avLst/>
          </a:prstGeom>
        </p:spPr>
        <p:txBody>
          <a:bodyPr wrap="none">
            <a:spAutoFit/>
          </a:bodyPr>
          <a:lstStyle/>
          <a:p>
            <a:r>
              <a:rPr lang="en-US" sz="800" dirty="0">
                <a:solidFill>
                  <a:schemeClr val="tx1"/>
                </a:solidFill>
              </a:rPr>
              <a:t>ABDEFGH</a:t>
            </a:r>
          </a:p>
        </p:txBody>
      </p:sp>
      <p:sp>
        <p:nvSpPr>
          <p:cNvPr id="61" name="Rectangle 60"/>
          <p:cNvSpPr/>
          <p:nvPr/>
        </p:nvSpPr>
        <p:spPr>
          <a:xfrm>
            <a:off x="2854514" y="4776111"/>
            <a:ext cx="300082" cy="215444"/>
          </a:xfrm>
          <a:prstGeom prst="rect">
            <a:avLst/>
          </a:prstGeom>
        </p:spPr>
        <p:txBody>
          <a:bodyPr wrap="none">
            <a:spAutoFit/>
          </a:bodyPr>
          <a:lstStyle/>
          <a:p>
            <a:r>
              <a:rPr lang="en-US" sz="800" dirty="0" smtClean="0"/>
              <a:t>AB</a:t>
            </a:r>
            <a:endParaRPr lang="en-US" sz="800" dirty="0"/>
          </a:p>
        </p:txBody>
      </p:sp>
      <p:sp>
        <p:nvSpPr>
          <p:cNvPr id="62" name="Rectangle 61"/>
          <p:cNvSpPr/>
          <p:nvPr/>
        </p:nvSpPr>
        <p:spPr>
          <a:xfrm>
            <a:off x="4089212" y="4968866"/>
            <a:ext cx="243978" cy="215444"/>
          </a:xfrm>
          <a:prstGeom prst="rect">
            <a:avLst/>
          </a:prstGeom>
        </p:spPr>
        <p:txBody>
          <a:bodyPr wrap="none">
            <a:spAutoFit/>
          </a:bodyPr>
          <a:lstStyle/>
          <a:p>
            <a:r>
              <a:rPr lang="en-US" sz="800" dirty="0" smtClean="0"/>
              <a:t>A</a:t>
            </a:r>
            <a:endParaRPr lang="en-US" sz="800" dirty="0"/>
          </a:p>
        </p:txBody>
      </p:sp>
      <p:sp>
        <p:nvSpPr>
          <p:cNvPr id="63" name="Rectangle 62"/>
          <p:cNvSpPr/>
          <p:nvPr/>
        </p:nvSpPr>
        <p:spPr>
          <a:xfrm>
            <a:off x="3090688" y="4962980"/>
            <a:ext cx="328936" cy="215444"/>
          </a:xfrm>
          <a:prstGeom prst="rect">
            <a:avLst/>
          </a:prstGeom>
        </p:spPr>
        <p:txBody>
          <a:bodyPr wrap="none">
            <a:spAutoFit/>
          </a:bodyPr>
          <a:lstStyle/>
          <a:p>
            <a:r>
              <a:rPr lang="en-US" sz="800" dirty="0"/>
              <a:t>CGI</a:t>
            </a:r>
          </a:p>
        </p:txBody>
      </p:sp>
      <p:sp>
        <p:nvSpPr>
          <p:cNvPr id="64" name="Rectangle 63"/>
          <p:cNvSpPr/>
          <p:nvPr/>
        </p:nvSpPr>
        <p:spPr>
          <a:xfrm>
            <a:off x="4442530" y="5264833"/>
            <a:ext cx="290464" cy="215444"/>
          </a:xfrm>
          <a:prstGeom prst="rect">
            <a:avLst/>
          </a:prstGeom>
        </p:spPr>
        <p:txBody>
          <a:bodyPr wrap="none">
            <a:spAutoFit/>
          </a:bodyPr>
          <a:lstStyle/>
          <a:p>
            <a:r>
              <a:rPr lang="en-US" sz="800" dirty="0" smtClean="0">
                <a:solidFill>
                  <a:schemeClr val="tx1"/>
                </a:solidFill>
              </a:rPr>
              <a:t>AF</a:t>
            </a:r>
            <a:endParaRPr lang="en-US" sz="800" dirty="0">
              <a:solidFill>
                <a:schemeClr val="tx1"/>
              </a:solidFill>
            </a:endParaRPr>
          </a:p>
        </p:txBody>
      </p:sp>
      <p:sp>
        <p:nvSpPr>
          <p:cNvPr id="65" name="Rectangle 64"/>
          <p:cNvSpPr/>
          <p:nvPr/>
        </p:nvSpPr>
        <p:spPr>
          <a:xfrm>
            <a:off x="3978868" y="5173211"/>
            <a:ext cx="243978" cy="215444"/>
          </a:xfrm>
          <a:prstGeom prst="rect">
            <a:avLst/>
          </a:prstGeom>
        </p:spPr>
        <p:txBody>
          <a:bodyPr wrap="none">
            <a:spAutoFit/>
          </a:bodyPr>
          <a:lstStyle/>
          <a:p>
            <a:r>
              <a:rPr lang="en-US" sz="800" dirty="0" smtClean="0"/>
              <a:t>A</a:t>
            </a:r>
            <a:endParaRPr lang="en-US" sz="800" dirty="0"/>
          </a:p>
        </p:txBody>
      </p:sp>
      <p:sp>
        <p:nvSpPr>
          <p:cNvPr id="66" name="Rectangle 65"/>
          <p:cNvSpPr/>
          <p:nvPr/>
        </p:nvSpPr>
        <p:spPr>
          <a:xfrm>
            <a:off x="3127639" y="5172985"/>
            <a:ext cx="328936" cy="215444"/>
          </a:xfrm>
          <a:prstGeom prst="rect">
            <a:avLst/>
          </a:prstGeom>
        </p:spPr>
        <p:txBody>
          <a:bodyPr wrap="none">
            <a:spAutoFit/>
          </a:bodyPr>
          <a:lstStyle/>
          <a:p>
            <a:r>
              <a:rPr lang="en-US" sz="800" dirty="0"/>
              <a:t>CGI</a:t>
            </a:r>
          </a:p>
        </p:txBody>
      </p:sp>
      <p:sp>
        <p:nvSpPr>
          <p:cNvPr id="67" name="Rectangle 66"/>
          <p:cNvSpPr/>
          <p:nvPr/>
        </p:nvSpPr>
        <p:spPr>
          <a:xfrm>
            <a:off x="4093965" y="5364604"/>
            <a:ext cx="243978" cy="215444"/>
          </a:xfrm>
          <a:prstGeom prst="rect">
            <a:avLst/>
          </a:prstGeom>
        </p:spPr>
        <p:txBody>
          <a:bodyPr wrap="none">
            <a:spAutoFit/>
          </a:bodyPr>
          <a:lstStyle/>
          <a:p>
            <a:r>
              <a:rPr lang="en-US" sz="800" dirty="0" smtClean="0"/>
              <a:t>A</a:t>
            </a:r>
            <a:endParaRPr lang="en-US" sz="800" dirty="0"/>
          </a:p>
        </p:txBody>
      </p:sp>
      <p:sp>
        <p:nvSpPr>
          <p:cNvPr id="68" name="Rectangle 67"/>
          <p:cNvSpPr/>
          <p:nvPr/>
        </p:nvSpPr>
        <p:spPr>
          <a:xfrm>
            <a:off x="3080014" y="5376638"/>
            <a:ext cx="328936" cy="215444"/>
          </a:xfrm>
          <a:prstGeom prst="rect">
            <a:avLst/>
          </a:prstGeom>
        </p:spPr>
        <p:txBody>
          <a:bodyPr wrap="none">
            <a:spAutoFit/>
          </a:bodyPr>
          <a:lstStyle/>
          <a:p>
            <a:r>
              <a:rPr lang="en-US" sz="800" dirty="0"/>
              <a:t>CGI</a:t>
            </a:r>
          </a:p>
        </p:txBody>
      </p:sp>
      <p:sp>
        <p:nvSpPr>
          <p:cNvPr id="69" name="Rectangle 68"/>
          <p:cNvSpPr/>
          <p:nvPr/>
        </p:nvSpPr>
        <p:spPr>
          <a:xfrm>
            <a:off x="3932514" y="5664883"/>
            <a:ext cx="587020" cy="215444"/>
          </a:xfrm>
          <a:prstGeom prst="rect">
            <a:avLst/>
          </a:prstGeom>
        </p:spPr>
        <p:txBody>
          <a:bodyPr wrap="none">
            <a:spAutoFit/>
          </a:bodyPr>
          <a:lstStyle/>
          <a:p>
            <a:r>
              <a:rPr lang="en-US" sz="800" dirty="0">
                <a:solidFill>
                  <a:schemeClr val="tx1"/>
                </a:solidFill>
              </a:rPr>
              <a:t>ABCDEFH</a:t>
            </a:r>
          </a:p>
        </p:txBody>
      </p:sp>
      <p:sp>
        <p:nvSpPr>
          <p:cNvPr id="70" name="Rectangle 69"/>
          <p:cNvSpPr/>
          <p:nvPr/>
        </p:nvSpPr>
        <p:spPr>
          <a:xfrm>
            <a:off x="4133734" y="5780696"/>
            <a:ext cx="243978" cy="215444"/>
          </a:xfrm>
          <a:prstGeom prst="rect">
            <a:avLst/>
          </a:prstGeom>
        </p:spPr>
        <p:txBody>
          <a:bodyPr wrap="none">
            <a:spAutoFit/>
          </a:bodyPr>
          <a:lstStyle/>
          <a:p>
            <a:r>
              <a:rPr lang="en-US" sz="800" dirty="0" smtClean="0"/>
              <a:t>A</a:t>
            </a:r>
            <a:endParaRPr lang="en-US" sz="800" dirty="0"/>
          </a:p>
        </p:txBody>
      </p:sp>
      <p:sp>
        <p:nvSpPr>
          <p:cNvPr id="71" name="Rectangle 70"/>
          <p:cNvSpPr/>
          <p:nvPr/>
        </p:nvSpPr>
        <p:spPr>
          <a:xfrm>
            <a:off x="3030427" y="5770565"/>
            <a:ext cx="328936" cy="215444"/>
          </a:xfrm>
          <a:prstGeom prst="rect">
            <a:avLst/>
          </a:prstGeom>
        </p:spPr>
        <p:txBody>
          <a:bodyPr wrap="none">
            <a:spAutoFit/>
          </a:bodyPr>
          <a:lstStyle/>
          <a:p>
            <a:r>
              <a:rPr lang="en-US" sz="800" dirty="0"/>
              <a:t>CGI</a:t>
            </a:r>
          </a:p>
        </p:txBody>
      </p:sp>
      <p:sp>
        <p:nvSpPr>
          <p:cNvPr id="72" name="Rectangle 71"/>
          <p:cNvSpPr/>
          <p:nvPr/>
        </p:nvSpPr>
        <p:spPr>
          <a:xfrm>
            <a:off x="4399485" y="6091514"/>
            <a:ext cx="352982" cy="215444"/>
          </a:xfrm>
          <a:prstGeom prst="rect">
            <a:avLst/>
          </a:prstGeom>
        </p:spPr>
        <p:txBody>
          <a:bodyPr wrap="none">
            <a:spAutoFit/>
          </a:bodyPr>
          <a:lstStyle/>
          <a:p>
            <a:r>
              <a:rPr lang="en-US" sz="800" dirty="0">
                <a:solidFill>
                  <a:schemeClr val="tx1"/>
                </a:solidFill>
              </a:rPr>
              <a:t>ADF</a:t>
            </a:r>
          </a:p>
        </p:txBody>
      </p:sp>
      <p:sp>
        <p:nvSpPr>
          <p:cNvPr id="73" name="Rectangle 72"/>
          <p:cNvSpPr/>
          <p:nvPr/>
        </p:nvSpPr>
        <p:spPr>
          <a:xfrm>
            <a:off x="3921971" y="6091513"/>
            <a:ext cx="522900" cy="215444"/>
          </a:xfrm>
          <a:prstGeom prst="rect">
            <a:avLst/>
          </a:prstGeom>
        </p:spPr>
        <p:txBody>
          <a:bodyPr wrap="none">
            <a:spAutoFit/>
          </a:bodyPr>
          <a:lstStyle/>
          <a:p>
            <a:r>
              <a:rPr lang="en-US" sz="800" dirty="0">
                <a:solidFill>
                  <a:schemeClr val="tx1"/>
                </a:solidFill>
              </a:rPr>
              <a:t>ABDEFH</a:t>
            </a:r>
          </a:p>
        </p:txBody>
      </p:sp>
      <p:sp>
        <p:nvSpPr>
          <p:cNvPr id="74" name="TextBox 73"/>
          <p:cNvSpPr txBox="1"/>
          <p:nvPr/>
        </p:nvSpPr>
        <p:spPr>
          <a:xfrm>
            <a:off x="5034008" y="5128467"/>
            <a:ext cx="2261063" cy="707886"/>
          </a:xfrm>
          <a:prstGeom prst="rect">
            <a:avLst/>
          </a:prstGeom>
          <a:noFill/>
        </p:spPr>
        <p:txBody>
          <a:bodyPr wrap="square" rtlCol="0">
            <a:spAutoFit/>
          </a:bodyPr>
          <a:lstStyle/>
          <a:p>
            <a:r>
              <a:rPr lang="en-US" sz="800" i="1" dirty="0" smtClean="0">
                <a:solidFill>
                  <a:schemeClr val="tx1"/>
                </a:solidFill>
                <a:latin typeface="Arial" panose="020B0604020202020204" pitchFamily="34" charset="0"/>
                <a:cs typeface="Arial" panose="020B0604020202020204" pitchFamily="34" charset="0"/>
              </a:rPr>
              <a:t>*Compared to what was asked in actual survey, statements have been changed to the positive/affirmative and scales have been reversed. This change has been made for increased ease of interpretation of results.</a:t>
            </a:r>
            <a:endParaRPr lang="en-US" sz="800" i="1" dirty="0">
              <a:solidFill>
                <a:schemeClr val="tx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99077394"/>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r>
              <a:rPr lang="en-US" smtClean="0"/>
              <a:t> - </a:t>
            </a:r>
            <a:fld id="{8C28EAF3-A1DF-4542-860A-456B67E0B799}" type="slidenum">
              <a:rPr lang="en-US" smtClean="0"/>
              <a:pPr/>
              <a:t>44</a:t>
            </a:fld>
            <a:r>
              <a:rPr lang="en-US" smtClean="0"/>
              <a:t> -</a:t>
            </a:r>
            <a:endParaRPr lang="en-US"/>
          </a:p>
        </p:txBody>
      </p:sp>
      <p:sp>
        <p:nvSpPr>
          <p:cNvPr id="5" name="Rectangle 4"/>
          <p:cNvSpPr/>
          <p:nvPr/>
        </p:nvSpPr>
        <p:spPr bwMode="auto">
          <a:xfrm>
            <a:off x="0" y="0"/>
            <a:ext cx="9144000" cy="6858000"/>
          </a:xfrm>
          <a:prstGeom prst="rect">
            <a:avLst/>
          </a:prstGeom>
          <a:solidFill>
            <a:srgbClr val="002A7E"/>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7" name="Title 1"/>
          <p:cNvSpPr txBox="1">
            <a:spLocks/>
          </p:cNvSpPr>
          <p:nvPr/>
        </p:nvSpPr>
        <p:spPr bwMode="black">
          <a:xfrm>
            <a:off x="1455098" y="968469"/>
            <a:ext cx="6066156" cy="17457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pPr algn="ctr"/>
            <a:r>
              <a:rPr lang="en-US" kern="0" dirty="0" smtClean="0">
                <a:solidFill>
                  <a:schemeClr val="bg1"/>
                </a:solidFill>
              </a:rPr>
              <a:t>Appendix:</a:t>
            </a:r>
          </a:p>
          <a:p>
            <a:pPr algn="ctr"/>
            <a:r>
              <a:rPr lang="en-US" kern="0" dirty="0" smtClean="0">
                <a:solidFill>
                  <a:schemeClr val="bg1"/>
                </a:solidFill>
              </a:rPr>
              <a:t>Individual Country Findings</a:t>
            </a:r>
            <a:endParaRPr lang="en-US" kern="0" dirty="0">
              <a:solidFill>
                <a:schemeClr val="bg1"/>
              </a:solidFill>
            </a:endParaRPr>
          </a:p>
        </p:txBody>
      </p:sp>
      <p:sp>
        <p:nvSpPr>
          <p:cNvPr id="3" name="Rectangle 2"/>
          <p:cNvSpPr/>
          <p:nvPr/>
        </p:nvSpPr>
        <p:spPr>
          <a:xfrm>
            <a:off x="1770133" y="2979777"/>
            <a:ext cx="5603731" cy="861774"/>
          </a:xfrm>
          <a:prstGeom prst="rect">
            <a:avLst/>
          </a:prstGeom>
        </p:spPr>
        <p:txBody>
          <a:bodyPr wrap="square">
            <a:spAutoFit/>
          </a:bodyPr>
          <a:lstStyle/>
          <a:p>
            <a:pPr lvl="0">
              <a:buClr>
                <a:srgbClr val="C00000"/>
              </a:buClr>
            </a:pPr>
            <a:r>
              <a:rPr lang="en-US" sz="1000" b="1" dirty="0">
                <a:latin typeface="Arial" panose="020B0604020202020204" pitchFamily="34" charset="0"/>
              </a:rPr>
              <a:t>Analytics Note:</a:t>
            </a:r>
          </a:p>
          <a:p>
            <a:pPr lvl="0">
              <a:buClr>
                <a:srgbClr val="C00000"/>
              </a:buClr>
            </a:pPr>
            <a:r>
              <a:rPr lang="en-US" sz="1000" dirty="0" smtClean="0">
                <a:latin typeface="Arial" panose="020B0604020202020204" pitchFamily="34" charset="0"/>
              </a:rPr>
              <a:t>The report findings are </a:t>
            </a:r>
            <a:r>
              <a:rPr lang="en-US" sz="1000" u="sng" dirty="0" smtClean="0">
                <a:latin typeface="Arial" panose="020B0604020202020204" pitchFamily="34" charset="0"/>
              </a:rPr>
              <a:t>weighted</a:t>
            </a:r>
            <a:r>
              <a:rPr lang="en-US" sz="1000" dirty="0">
                <a:latin typeface="Arial" panose="020B0604020202020204" pitchFamily="34" charset="0"/>
              </a:rPr>
              <a:t> to population sizes based on the most recent census data for each country. Statistical testing is at the 95% confidence interval. </a:t>
            </a:r>
            <a:r>
              <a:rPr lang="en-US" sz="1000" dirty="0" smtClean="0">
                <a:latin typeface="Arial" panose="020B0604020202020204" pitchFamily="34" charset="0"/>
              </a:rPr>
              <a:t>Aided </a:t>
            </a:r>
            <a:r>
              <a:rPr lang="en-US" sz="1000" dirty="0">
                <a:latin typeface="Arial" panose="020B0604020202020204" pitchFamily="34" charset="0"/>
              </a:rPr>
              <a:t>Awareness indicates respondents were shown a list of terms from which to select their response.</a:t>
            </a:r>
          </a:p>
          <a:p>
            <a:pPr lvl="0">
              <a:buClr>
                <a:srgbClr val="C00000"/>
              </a:buClr>
            </a:pPr>
            <a:r>
              <a:rPr lang="en-US" sz="1000" dirty="0" smtClean="0">
                <a:latin typeface="Arial" panose="020B0604020202020204" pitchFamily="34" charset="0"/>
              </a:rPr>
              <a:t> </a:t>
            </a:r>
            <a:endParaRPr lang="en-US" sz="1000" dirty="0">
              <a:latin typeface="Arial" panose="020B0604020202020204" pitchFamily="34" charset="0"/>
            </a:endParaRPr>
          </a:p>
        </p:txBody>
      </p:sp>
      <p:sp>
        <p:nvSpPr>
          <p:cNvPr id="8" name="Freeform 129"/>
          <p:cNvSpPr>
            <a:spLocks noEditPoints="1"/>
          </p:cNvSpPr>
          <p:nvPr/>
        </p:nvSpPr>
        <p:spPr bwMode="auto">
          <a:xfrm>
            <a:off x="6259021" y="1057143"/>
            <a:ext cx="960929" cy="960929"/>
          </a:xfrm>
          <a:custGeom>
            <a:avLst/>
            <a:gdLst/>
            <a:ahLst/>
            <a:cxnLst>
              <a:cxn ang="0">
                <a:pos x="121" y="484"/>
              </a:cxn>
              <a:cxn ang="0">
                <a:pos x="122" y="504"/>
              </a:cxn>
              <a:cxn ang="0">
                <a:pos x="577" y="263"/>
              </a:cxn>
              <a:cxn ang="0">
                <a:pos x="532" y="265"/>
              </a:cxn>
              <a:cxn ang="0">
                <a:pos x="505" y="175"/>
              </a:cxn>
              <a:cxn ang="0">
                <a:pos x="817" y="549"/>
              </a:cxn>
              <a:cxn ang="0">
                <a:pos x="705" y="410"/>
              </a:cxn>
              <a:cxn ang="0">
                <a:pos x="600" y="376"/>
              </a:cxn>
              <a:cxn ang="0">
                <a:pos x="472" y="478"/>
              </a:cxn>
              <a:cxn ang="0">
                <a:pos x="559" y="590"/>
              </a:cxn>
              <a:cxn ang="0">
                <a:pos x="621" y="642"/>
              </a:cxn>
              <a:cxn ang="0">
                <a:pos x="646" y="811"/>
              </a:cxn>
              <a:cxn ang="0">
                <a:pos x="732" y="840"/>
              </a:cxn>
              <a:cxn ang="0">
                <a:pos x="790" y="730"/>
              </a:cxn>
              <a:cxn ang="0">
                <a:pos x="861" y="554"/>
              </a:cxn>
              <a:cxn ang="0">
                <a:pos x="528" y="0"/>
              </a:cxn>
              <a:cxn ang="0">
                <a:pos x="278" y="911"/>
              </a:cxn>
              <a:cxn ang="0">
                <a:pos x="321" y="802"/>
              </a:cxn>
              <a:cxn ang="0">
                <a:pos x="353" y="654"/>
              </a:cxn>
              <a:cxn ang="0">
                <a:pos x="199" y="552"/>
              </a:cxn>
              <a:cxn ang="0">
                <a:pos x="121" y="588"/>
              </a:cxn>
              <a:cxn ang="0">
                <a:pos x="160" y="741"/>
              </a:cxn>
              <a:cxn ang="0">
                <a:pos x="33" y="529"/>
              </a:cxn>
              <a:cxn ang="0">
                <a:pos x="119" y="563"/>
              </a:cxn>
              <a:cxn ang="0">
                <a:pos x="60" y="503"/>
              </a:cxn>
              <a:cxn ang="0">
                <a:pos x="78" y="428"/>
              </a:cxn>
              <a:cxn ang="0">
                <a:pos x="144" y="368"/>
              </a:cxn>
              <a:cxn ang="0">
                <a:pos x="218" y="311"/>
              </a:cxn>
              <a:cxn ang="0">
                <a:pos x="247" y="282"/>
              </a:cxn>
              <a:cxn ang="0">
                <a:pos x="271" y="283"/>
              </a:cxn>
              <a:cxn ang="0">
                <a:pos x="216" y="217"/>
              </a:cxn>
              <a:cxn ang="0">
                <a:pos x="170" y="223"/>
              </a:cxn>
              <a:cxn ang="0">
                <a:pos x="139" y="252"/>
              </a:cxn>
              <a:cxn ang="0">
                <a:pos x="192" y="181"/>
              </a:cxn>
              <a:cxn ang="0">
                <a:pos x="249" y="170"/>
              </a:cxn>
              <a:cxn ang="0">
                <a:pos x="232" y="132"/>
              </a:cxn>
              <a:cxn ang="0">
                <a:pos x="338" y="206"/>
              </a:cxn>
              <a:cxn ang="0">
                <a:pos x="464" y="139"/>
              </a:cxn>
              <a:cxn ang="0">
                <a:pos x="518" y="59"/>
              </a:cxn>
              <a:cxn ang="0">
                <a:pos x="806" y="158"/>
              </a:cxn>
              <a:cxn ang="0">
                <a:pos x="753" y="173"/>
              </a:cxn>
              <a:cxn ang="0">
                <a:pos x="711" y="131"/>
              </a:cxn>
              <a:cxn ang="0">
                <a:pos x="636" y="164"/>
              </a:cxn>
              <a:cxn ang="0">
                <a:pos x="622" y="215"/>
              </a:cxn>
              <a:cxn ang="0">
                <a:pos x="660" y="192"/>
              </a:cxn>
              <a:cxn ang="0">
                <a:pos x="681" y="204"/>
              </a:cxn>
              <a:cxn ang="0">
                <a:pos x="692" y="223"/>
              </a:cxn>
              <a:cxn ang="0">
                <a:pos x="653" y="251"/>
              </a:cxn>
              <a:cxn ang="0">
                <a:pos x="613" y="241"/>
              </a:cxn>
              <a:cxn ang="0">
                <a:pos x="563" y="310"/>
              </a:cxn>
              <a:cxn ang="0">
                <a:pos x="523" y="376"/>
              </a:cxn>
              <a:cxn ang="0">
                <a:pos x="619" y="324"/>
              </a:cxn>
              <a:cxn ang="0">
                <a:pos x="664" y="355"/>
              </a:cxn>
              <a:cxn ang="0">
                <a:pos x="685" y="364"/>
              </a:cxn>
              <a:cxn ang="0">
                <a:pos x="755" y="323"/>
              </a:cxn>
              <a:cxn ang="0">
                <a:pos x="755" y="340"/>
              </a:cxn>
              <a:cxn ang="0">
                <a:pos x="760" y="385"/>
              </a:cxn>
              <a:cxn ang="0">
                <a:pos x="794" y="484"/>
              </a:cxn>
              <a:cxn ang="0">
                <a:pos x="880" y="467"/>
              </a:cxn>
              <a:cxn ang="0">
                <a:pos x="933" y="461"/>
              </a:cxn>
              <a:cxn ang="0">
                <a:pos x="878" y="878"/>
              </a:cxn>
            </a:cxnLst>
            <a:rect l="0" t="0" r="r" b="b"/>
            <a:pathLst>
              <a:path w="1056" h="1056">
                <a:moveTo>
                  <a:pt x="162" y="496"/>
                </a:moveTo>
                <a:cubicBezTo>
                  <a:pt x="156" y="495"/>
                  <a:pt x="151" y="495"/>
                  <a:pt x="145" y="495"/>
                </a:cubicBezTo>
                <a:cubicBezTo>
                  <a:pt x="145" y="497"/>
                  <a:pt x="145" y="499"/>
                  <a:pt x="145" y="502"/>
                </a:cubicBezTo>
                <a:cubicBezTo>
                  <a:pt x="146" y="503"/>
                  <a:pt x="145" y="503"/>
                  <a:pt x="144" y="503"/>
                </a:cubicBezTo>
                <a:cubicBezTo>
                  <a:pt x="144" y="503"/>
                  <a:pt x="143" y="503"/>
                  <a:pt x="142" y="503"/>
                </a:cubicBezTo>
                <a:cubicBezTo>
                  <a:pt x="141" y="503"/>
                  <a:pt x="139" y="503"/>
                  <a:pt x="138" y="503"/>
                </a:cubicBezTo>
                <a:cubicBezTo>
                  <a:pt x="138" y="504"/>
                  <a:pt x="138" y="506"/>
                  <a:pt x="138" y="507"/>
                </a:cubicBezTo>
                <a:cubicBezTo>
                  <a:pt x="139" y="508"/>
                  <a:pt x="143" y="507"/>
                  <a:pt x="144" y="507"/>
                </a:cubicBezTo>
                <a:cubicBezTo>
                  <a:pt x="146" y="507"/>
                  <a:pt x="149" y="508"/>
                  <a:pt x="151" y="508"/>
                </a:cubicBezTo>
                <a:cubicBezTo>
                  <a:pt x="152" y="509"/>
                  <a:pt x="154" y="509"/>
                  <a:pt x="156" y="509"/>
                </a:cubicBezTo>
                <a:cubicBezTo>
                  <a:pt x="160" y="507"/>
                  <a:pt x="164" y="505"/>
                  <a:pt x="167" y="502"/>
                </a:cubicBezTo>
                <a:cubicBezTo>
                  <a:pt x="169" y="500"/>
                  <a:pt x="169" y="500"/>
                  <a:pt x="168" y="498"/>
                </a:cubicBezTo>
                <a:cubicBezTo>
                  <a:pt x="167" y="496"/>
                  <a:pt x="164" y="497"/>
                  <a:pt x="162" y="496"/>
                </a:cubicBezTo>
                <a:close/>
                <a:moveTo>
                  <a:pt x="121" y="484"/>
                </a:moveTo>
                <a:cubicBezTo>
                  <a:pt x="118" y="482"/>
                  <a:pt x="116" y="480"/>
                  <a:pt x="113" y="478"/>
                </a:cubicBezTo>
                <a:cubicBezTo>
                  <a:pt x="111" y="477"/>
                  <a:pt x="108" y="476"/>
                  <a:pt x="105" y="476"/>
                </a:cubicBezTo>
                <a:cubicBezTo>
                  <a:pt x="103" y="476"/>
                  <a:pt x="100" y="475"/>
                  <a:pt x="97" y="475"/>
                </a:cubicBezTo>
                <a:cubicBezTo>
                  <a:pt x="94" y="474"/>
                  <a:pt x="91" y="475"/>
                  <a:pt x="88" y="476"/>
                </a:cubicBezTo>
                <a:cubicBezTo>
                  <a:pt x="87" y="477"/>
                  <a:pt x="85" y="477"/>
                  <a:pt x="83" y="478"/>
                </a:cubicBezTo>
                <a:cubicBezTo>
                  <a:pt x="83" y="478"/>
                  <a:pt x="81" y="478"/>
                  <a:pt x="81" y="478"/>
                </a:cubicBezTo>
                <a:cubicBezTo>
                  <a:pt x="80" y="480"/>
                  <a:pt x="81" y="482"/>
                  <a:pt x="80" y="484"/>
                </a:cubicBezTo>
                <a:cubicBezTo>
                  <a:pt x="85" y="483"/>
                  <a:pt x="90" y="481"/>
                  <a:pt x="95" y="480"/>
                </a:cubicBezTo>
                <a:cubicBezTo>
                  <a:pt x="100" y="479"/>
                  <a:pt x="104" y="483"/>
                  <a:pt x="108" y="486"/>
                </a:cubicBezTo>
                <a:cubicBezTo>
                  <a:pt x="112" y="489"/>
                  <a:pt x="117" y="490"/>
                  <a:pt x="121" y="493"/>
                </a:cubicBezTo>
                <a:cubicBezTo>
                  <a:pt x="126" y="495"/>
                  <a:pt x="130" y="495"/>
                  <a:pt x="135" y="494"/>
                </a:cubicBezTo>
                <a:cubicBezTo>
                  <a:pt x="137" y="493"/>
                  <a:pt x="139" y="493"/>
                  <a:pt x="140" y="492"/>
                </a:cubicBezTo>
                <a:cubicBezTo>
                  <a:pt x="134" y="489"/>
                  <a:pt x="127" y="487"/>
                  <a:pt x="121" y="484"/>
                </a:cubicBezTo>
                <a:close/>
                <a:moveTo>
                  <a:pt x="122" y="504"/>
                </a:moveTo>
                <a:cubicBezTo>
                  <a:pt x="119" y="503"/>
                  <a:pt x="115" y="503"/>
                  <a:pt x="112" y="502"/>
                </a:cubicBezTo>
                <a:cubicBezTo>
                  <a:pt x="113" y="503"/>
                  <a:pt x="114" y="505"/>
                  <a:pt x="115" y="507"/>
                </a:cubicBezTo>
                <a:cubicBezTo>
                  <a:pt x="117" y="509"/>
                  <a:pt x="122" y="509"/>
                  <a:pt x="125" y="510"/>
                </a:cubicBezTo>
                <a:cubicBezTo>
                  <a:pt x="124" y="508"/>
                  <a:pt x="124" y="505"/>
                  <a:pt x="122" y="504"/>
                </a:cubicBezTo>
                <a:close/>
                <a:moveTo>
                  <a:pt x="548" y="248"/>
                </a:moveTo>
                <a:cubicBezTo>
                  <a:pt x="549" y="250"/>
                  <a:pt x="552" y="251"/>
                  <a:pt x="552" y="253"/>
                </a:cubicBezTo>
                <a:cubicBezTo>
                  <a:pt x="553" y="255"/>
                  <a:pt x="550" y="258"/>
                  <a:pt x="549" y="259"/>
                </a:cubicBezTo>
                <a:cubicBezTo>
                  <a:pt x="548" y="261"/>
                  <a:pt x="547" y="263"/>
                  <a:pt x="546" y="266"/>
                </a:cubicBezTo>
                <a:cubicBezTo>
                  <a:pt x="546" y="269"/>
                  <a:pt x="544" y="273"/>
                  <a:pt x="545" y="275"/>
                </a:cubicBezTo>
                <a:cubicBezTo>
                  <a:pt x="545" y="277"/>
                  <a:pt x="551" y="278"/>
                  <a:pt x="552" y="279"/>
                </a:cubicBezTo>
                <a:cubicBezTo>
                  <a:pt x="556" y="280"/>
                  <a:pt x="559" y="279"/>
                  <a:pt x="563" y="278"/>
                </a:cubicBezTo>
                <a:cubicBezTo>
                  <a:pt x="567" y="277"/>
                  <a:pt x="570" y="275"/>
                  <a:pt x="573" y="273"/>
                </a:cubicBezTo>
                <a:cubicBezTo>
                  <a:pt x="574" y="272"/>
                  <a:pt x="578" y="271"/>
                  <a:pt x="577" y="269"/>
                </a:cubicBezTo>
                <a:cubicBezTo>
                  <a:pt x="577" y="267"/>
                  <a:pt x="577" y="265"/>
                  <a:pt x="577" y="263"/>
                </a:cubicBezTo>
                <a:cubicBezTo>
                  <a:pt x="577" y="262"/>
                  <a:pt x="577" y="261"/>
                  <a:pt x="577" y="260"/>
                </a:cubicBezTo>
                <a:cubicBezTo>
                  <a:pt x="577" y="259"/>
                  <a:pt x="576" y="260"/>
                  <a:pt x="575" y="260"/>
                </a:cubicBezTo>
                <a:cubicBezTo>
                  <a:pt x="571" y="260"/>
                  <a:pt x="570" y="255"/>
                  <a:pt x="569" y="252"/>
                </a:cubicBezTo>
                <a:cubicBezTo>
                  <a:pt x="567" y="248"/>
                  <a:pt x="566" y="244"/>
                  <a:pt x="563" y="241"/>
                </a:cubicBezTo>
                <a:cubicBezTo>
                  <a:pt x="561" y="238"/>
                  <a:pt x="559" y="235"/>
                  <a:pt x="559" y="232"/>
                </a:cubicBezTo>
                <a:cubicBezTo>
                  <a:pt x="560" y="229"/>
                  <a:pt x="559" y="226"/>
                  <a:pt x="557" y="223"/>
                </a:cubicBezTo>
                <a:cubicBezTo>
                  <a:pt x="557" y="221"/>
                  <a:pt x="555" y="220"/>
                  <a:pt x="554" y="218"/>
                </a:cubicBezTo>
                <a:cubicBezTo>
                  <a:pt x="553" y="217"/>
                  <a:pt x="553" y="216"/>
                  <a:pt x="552" y="217"/>
                </a:cubicBezTo>
                <a:cubicBezTo>
                  <a:pt x="550" y="219"/>
                  <a:pt x="547" y="221"/>
                  <a:pt x="545" y="223"/>
                </a:cubicBezTo>
                <a:cubicBezTo>
                  <a:pt x="544" y="224"/>
                  <a:pt x="542" y="225"/>
                  <a:pt x="541" y="226"/>
                </a:cubicBezTo>
                <a:cubicBezTo>
                  <a:pt x="540" y="227"/>
                  <a:pt x="541" y="230"/>
                  <a:pt x="541" y="232"/>
                </a:cubicBezTo>
                <a:cubicBezTo>
                  <a:pt x="541" y="238"/>
                  <a:pt x="545" y="243"/>
                  <a:pt x="548" y="248"/>
                </a:cubicBezTo>
                <a:close/>
                <a:moveTo>
                  <a:pt x="526" y="270"/>
                </a:moveTo>
                <a:cubicBezTo>
                  <a:pt x="528" y="268"/>
                  <a:pt x="530" y="266"/>
                  <a:pt x="532" y="265"/>
                </a:cubicBezTo>
                <a:cubicBezTo>
                  <a:pt x="533" y="263"/>
                  <a:pt x="535" y="262"/>
                  <a:pt x="536" y="260"/>
                </a:cubicBezTo>
                <a:cubicBezTo>
                  <a:pt x="537" y="255"/>
                  <a:pt x="539" y="249"/>
                  <a:pt x="541" y="244"/>
                </a:cubicBezTo>
                <a:cubicBezTo>
                  <a:pt x="537" y="244"/>
                  <a:pt x="534" y="244"/>
                  <a:pt x="531" y="244"/>
                </a:cubicBezTo>
                <a:cubicBezTo>
                  <a:pt x="528" y="244"/>
                  <a:pt x="527" y="244"/>
                  <a:pt x="525" y="246"/>
                </a:cubicBezTo>
                <a:cubicBezTo>
                  <a:pt x="522" y="250"/>
                  <a:pt x="520" y="254"/>
                  <a:pt x="517" y="258"/>
                </a:cubicBezTo>
                <a:cubicBezTo>
                  <a:pt x="515" y="260"/>
                  <a:pt x="516" y="265"/>
                  <a:pt x="517" y="267"/>
                </a:cubicBezTo>
                <a:cubicBezTo>
                  <a:pt x="518" y="271"/>
                  <a:pt x="524" y="270"/>
                  <a:pt x="526" y="270"/>
                </a:cubicBezTo>
                <a:close/>
                <a:moveTo>
                  <a:pt x="621" y="342"/>
                </a:moveTo>
                <a:cubicBezTo>
                  <a:pt x="621" y="339"/>
                  <a:pt x="620" y="336"/>
                  <a:pt x="620" y="334"/>
                </a:cubicBezTo>
                <a:cubicBezTo>
                  <a:pt x="618" y="335"/>
                  <a:pt x="613" y="337"/>
                  <a:pt x="614" y="340"/>
                </a:cubicBezTo>
                <a:cubicBezTo>
                  <a:pt x="615" y="343"/>
                  <a:pt x="619" y="342"/>
                  <a:pt x="621" y="342"/>
                </a:cubicBezTo>
                <a:close/>
                <a:moveTo>
                  <a:pt x="476" y="183"/>
                </a:moveTo>
                <a:cubicBezTo>
                  <a:pt x="481" y="182"/>
                  <a:pt x="486" y="182"/>
                  <a:pt x="491" y="181"/>
                </a:cubicBezTo>
                <a:cubicBezTo>
                  <a:pt x="497" y="180"/>
                  <a:pt x="500" y="178"/>
                  <a:pt x="505" y="175"/>
                </a:cubicBezTo>
                <a:cubicBezTo>
                  <a:pt x="506" y="173"/>
                  <a:pt x="508" y="170"/>
                  <a:pt x="510" y="168"/>
                </a:cubicBezTo>
                <a:cubicBezTo>
                  <a:pt x="508" y="167"/>
                  <a:pt x="505" y="167"/>
                  <a:pt x="503" y="166"/>
                </a:cubicBezTo>
                <a:cubicBezTo>
                  <a:pt x="502" y="165"/>
                  <a:pt x="501" y="164"/>
                  <a:pt x="499" y="164"/>
                </a:cubicBezTo>
                <a:cubicBezTo>
                  <a:pt x="497" y="163"/>
                  <a:pt x="495" y="165"/>
                  <a:pt x="494" y="165"/>
                </a:cubicBezTo>
                <a:cubicBezTo>
                  <a:pt x="491" y="166"/>
                  <a:pt x="489" y="165"/>
                  <a:pt x="486" y="165"/>
                </a:cubicBezTo>
                <a:cubicBezTo>
                  <a:pt x="481" y="165"/>
                  <a:pt x="476" y="165"/>
                  <a:pt x="471" y="165"/>
                </a:cubicBezTo>
                <a:cubicBezTo>
                  <a:pt x="469" y="165"/>
                  <a:pt x="466" y="165"/>
                  <a:pt x="463" y="165"/>
                </a:cubicBezTo>
                <a:cubicBezTo>
                  <a:pt x="462" y="165"/>
                  <a:pt x="461" y="165"/>
                  <a:pt x="459" y="165"/>
                </a:cubicBezTo>
                <a:cubicBezTo>
                  <a:pt x="459" y="166"/>
                  <a:pt x="459" y="167"/>
                  <a:pt x="459" y="168"/>
                </a:cubicBezTo>
                <a:cubicBezTo>
                  <a:pt x="458" y="173"/>
                  <a:pt x="463" y="176"/>
                  <a:pt x="466" y="178"/>
                </a:cubicBezTo>
                <a:cubicBezTo>
                  <a:pt x="468" y="181"/>
                  <a:pt x="472" y="184"/>
                  <a:pt x="476" y="183"/>
                </a:cubicBezTo>
                <a:close/>
                <a:moveTo>
                  <a:pt x="861" y="544"/>
                </a:moveTo>
                <a:cubicBezTo>
                  <a:pt x="849" y="547"/>
                  <a:pt x="837" y="550"/>
                  <a:pt x="825" y="553"/>
                </a:cubicBezTo>
                <a:cubicBezTo>
                  <a:pt x="822" y="552"/>
                  <a:pt x="818" y="552"/>
                  <a:pt x="817" y="549"/>
                </a:cubicBezTo>
                <a:cubicBezTo>
                  <a:pt x="816" y="545"/>
                  <a:pt x="815" y="543"/>
                  <a:pt x="813" y="539"/>
                </a:cubicBezTo>
                <a:cubicBezTo>
                  <a:pt x="808" y="532"/>
                  <a:pt x="802" y="526"/>
                  <a:pt x="798" y="519"/>
                </a:cubicBezTo>
                <a:cubicBezTo>
                  <a:pt x="793" y="511"/>
                  <a:pt x="788" y="504"/>
                  <a:pt x="784" y="496"/>
                </a:cubicBezTo>
                <a:cubicBezTo>
                  <a:pt x="780" y="488"/>
                  <a:pt x="776" y="480"/>
                  <a:pt x="772" y="472"/>
                </a:cubicBezTo>
                <a:cubicBezTo>
                  <a:pt x="769" y="464"/>
                  <a:pt x="765" y="456"/>
                  <a:pt x="761" y="449"/>
                </a:cubicBezTo>
                <a:cubicBezTo>
                  <a:pt x="759" y="446"/>
                  <a:pt x="759" y="443"/>
                  <a:pt x="758" y="439"/>
                </a:cubicBezTo>
                <a:cubicBezTo>
                  <a:pt x="758" y="435"/>
                  <a:pt x="758" y="431"/>
                  <a:pt x="756" y="427"/>
                </a:cubicBezTo>
                <a:cubicBezTo>
                  <a:pt x="755" y="425"/>
                  <a:pt x="754" y="423"/>
                  <a:pt x="753" y="421"/>
                </a:cubicBezTo>
                <a:cubicBezTo>
                  <a:pt x="752" y="420"/>
                  <a:pt x="751" y="417"/>
                  <a:pt x="749" y="416"/>
                </a:cubicBezTo>
                <a:cubicBezTo>
                  <a:pt x="748" y="415"/>
                  <a:pt x="747" y="415"/>
                  <a:pt x="745" y="415"/>
                </a:cubicBezTo>
                <a:cubicBezTo>
                  <a:pt x="744" y="415"/>
                  <a:pt x="743" y="414"/>
                  <a:pt x="741" y="414"/>
                </a:cubicBezTo>
                <a:cubicBezTo>
                  <a:pt x="738" y="413"/>
                  <a:pt x="738" y="415"/>
                  <a:pt x="737" y="417"/>
                </a:cubicBezTo>
                <a:cubicBezTo>
                  <a:pt x="735" y="420"/>
                  <a:pt x="730" y="417"/>
                  <a:pt x="727" y="416"/>
                </a:cubicBezTo>
                <a:cubicBezTo>
                  <a:pt x="720" y="414"/>
                  <a:pt x="712" y="412"/>
                  <a:pt x="705" y="410"/>
                </a:cubicBezTo>
                <a:cubicBezTo>
                  <a:pt x="702" y="409"/>
                  <a:pt x="698" y="408"/>
                  <a:pt x="695" y="407"/>
                </a:cubicBezTo>
                <a:cubicBezTo>
                  <a:pt x="693" y="406"/>
                  <a:pt x="686" y="403"/>
                  <a:pt x="686" y="405"/>
                </a:cubicBezTo>
                <a:cubicBezTo>
                  <a:pt x="684" y="408"/>
                  <a:pt x="684" y="411"/>
                  <a:pt x="683" y="414"/>
                </a:cubicBezTo>
                <a:cubicBezTo>
                  <a:pt x="683" y="415"/>
                  <a:pt x="683" y="419"/>
                  <a:pt x="681" y="420"/>
                </a:cubicBezTo>
                <a:cubicBezTo>
                  <a:pt x="678" y="421"/>
                  <a:pt x="673" y="418"/>
                  <a:pt x="670" y="418"/>
                </a:cubicBezTo>
                <a:cubicBezTo>
                  <a:pt x="667" y="417"/>
                  <a:pt x="664" y="416"/>
                  <a:pt x="661" y="415"/>
                </a:cubicBezTo>
                <a:cubicBezTo>
                  <a:pt x="658" y="415"/>
                  <a:pt x="655" y="415"/>
                  <a:pt x="654" y="412"/>
                </a:cubicBezTo>
                <a:cubicBezTo>
                  <a:pt x="654" y="411"/>
                  <a:pt x="653" y="407"/>
                  <a:pt x="651" y="406"/>
                </a:cubicBezTo>
                <a:cubicBezTo>
                  <a:pt x="647" y="405"/>
                  <a:pt x="644" y="403"/>
                  <a:pt x="641" y="402"/>
                </a:cubicBezTo>
                <a:cubicBezTo>
                  <a:pt x="637" y="400"/>
                  <a:pt x="634" y="399"/>
                  <a:pt x="631" y="397"/>
                </a:cubicBezTo>
                <a:cubicBezTo>
                  <a:pt x="629" y="397"/>
                  <a:pt x="628" y="396"/>
                  <a:pt x="626" y="395"/>
                </a:cubicBezTo>
                <a:cubicBezTo>
                  <a:pt x="625" y="395"/>
                  <a:pt x="625" y="394"/>
                  <a:pt x="625" y="393"/>
                </a:cubicBezTo>
                <a:cubicBezTo>
                  <a:pt x="626" y="387"/>
                  <a:pt x="627" y="381"/>
                  <a:pt x="628" y="375"/>
                </a:cubicBezTo>
                <a:cubicBezTo>
                  <a:pt x="619" y="375"/>
                  <a:pt x="609" y="375"/>
                  <a:pt x="600" y="376"/>
                </a:cubicBezTo>
                <a:cubicBezTo>
                  <a:pt x="592" y="376"/>
                  <a:pt x="582" y="374"/>
                  <a:pt x="575" y="378"/>
                </a:cubicBezTo>
                <a:cubicBezTo>
                  <a:pt x="571" y="380"/>
                  <a:pt x="567" y="382"/>
                  <a:pt x="563" y="384"/>
                </a:cubicBezTo>
                <a:cubicBezTo>
                  <a:pt x="560" y="386"/>
                  <a:pt x="556" y="390"/>
                  <a:pt x="552" y="390"/>
                </a:cubicBezTo>
                <a:cubicBezTo>
                  <a:pt x="549" y="390"/>
                  <a:pt x="546" y="389"/>
                  <a:pt x="543" y="388"/>
                </a:cubicBezTo>
                <a:cubicBezTo>
                  <a:pt x="540" y="388"/>
                  <a:pt x="537" y="387"/>
                  <a:pt x="534" y="387"/>
                </a:cubicBezTo>
                <a:cubicBezTo>
                  <a:pt x="531" y="388"/>
                  <a:pt x="529" y="393"/>
                  <a:pt x="527" y="396"/>
                </a:cubicBezTo>
                <a:cubicBezTo>
                  <a:pt x="524" y="399"/>
                  <a:pt x="521" y="403"/>
                  <a:pt x="518" y="406"/>
                </a:cubicBezTo>
                <a:cubicBezTo>
                  <a:pt x="516" y="409"/>
                  <a:pt x="513" y="411"/>
                  <a:pt x="512" y="414"/>
                </a:cubicBezTo>
                <a:cubicBezTo>
                  <a:pt x="510" y="418"/>
                  <a:pt x="511" y="423"/>
                  <a:pt x="510" y="427"/>
                </a:cubicBezTo>
                <a:cubicBezTo>
                  <a:pt x="510" y="430"/>
                  <a:pt x="508" y="430"/>
                  <a:pt x="506" y="432"/>
                </a:cubicBezTo>
                <a:cubicBezTo>
                  <a:pt x="503" y="433"/>
                  <a:pt x="500" y="434"/>
                  <a:pt x="498" y="436"/>
                </a:cubicBezTo>
                <a:cubicBezTo>
                  <a:pt x="495" y="438"/>
                  <a:pt x="493" y="441"/>
                  <a:pt x="492" y="444"/>
                </a:cubicBezTo>
                <a:cubicBezTo>
                  <a:pt x="490" y="448"/>
                  <a:pt x="487" y="452"/>
                  <a:pt x="485" y="456"/>
                </a:cubicBezTo>
                <a:cubicBezTo>
                  <a:pt x="481" y="463"/>
                  <a:pt x="477" y="471"/>
                  <a:pt x="472" y="478"/>
                </a:cubicBezTo>
                <a:cubicBezTo>
                  <a:pt x="470" y="481"/>
                  <a:pt x="468" y="483"/>
                  <a:pt x="469" y="486"/>
                </a:cubicBezTo>
                <a:cubicBezTo>
                  <a:pt x="471" y="491"/>
                  <a:pt x="472" y="495"/>
                  <a:pt x="474" y="499"/>
                </a:cubicBezTo>
                <a:cubicBezTo>
                  <a:pt x="474" y="501"/>
                  <a:pt x="476" y="503"/>
                  <a:pt x="475" y="504"/>
                </a:cubicBezTo>
                <a:cubicBezTo>
                  <a:pt x="475" y="505"/>
                  <a:pt x="474" y="506"/>
                  <a:pt x="474" y="507"/>
                </a:cubicBezTo>
                <a:cubicBezTo>
                  <a:pt x="472" y="511"/>
                  <a:pt x="470" y="515"/>
                  <a:pt x="469" y="519"/>
                </a:cubicBezTo>
                <a:cubicBezTo>
                  <a:pt x="467" y="522"/>
                  <a:pt x="465" y="524"/>
                  <a:pt x="466" y="528"/>
                </a:cubicBezTo>
                <a:cubicBezTo>
                  <a:pt x="467" y="530"/>
                  <a:pt x="468" y="535"/>
                  <a:pt x="470" y="537"/>
                </a:cubicBezTo>
                <a:cubicBezTo>
                  <a:pt x="475" y="543"/>
                  <a:pt x="481" y="549"/>
                  <a:pt x="487" y="555"/>
                </a:cubicBezTo>
                <a:cubicBezTo>
                  <a:pt x="493" y="561"/>
                  <a:pt x="500" y="568"/>
                  <a:pt x="506" y="575"/>
                </a:cubicBezTo>
                <a:cubicBezTo>
                  <a:pt x="509" y="578"/>
                  <a:pt x="512" y="582"/>
                  <a:pt x="515" y="585"/>
                </a:cubicBezTo>
                <a:cubicBezTo>
                  <a:pt x="516" y="587"/>
                  <a:pt x="518" y="588"/>
                  <a:pt x="519" y="590"/>
                </a:cubicBezTo>
                <a:cubicBezTo>
                  <a:pt x="520" y="591"/>
                  <a:pt x="522" y="594"/>
                  <a:pt x="524" y="594"/>
                </a:cubicBezTo>
                <a:cubicBezTo>
                  <a:pt x="532" y="594"/>
                  <a:pt x="540" y="593"/>
                  <a:pt x="547" y="592"/>
                </a:cubicBezTo>
                <a:cubicBezTo>
                  <a:pt x="551" y="591"/>
                  <a:pt x="556" y="591"/>
                  <a:pt x="559" y="590"/>
                </a:cubicBezTo>
                <a:cubicBezTo>
                  <a:pt x="564" y="589"/>
                  <a:pt x="567" y="587"/>
                  <a:pt x="571" y="585"/>
                </a:cubicBezTo>
                <a:cubicBezTo>
                  <a:pt x="573" y="584"/>
                  <a:pt x="575" y="583"/>
                  <a:pt x="576" y="582"/>
                </a:cubicBezTo>
                <a:cubicBezTo>
                  <a:pt x="578" y="581"/>
                  <a:pt x="580" y="580"/>
                  <a:pt x="581" y="579"/>
                </a:cubicBezTo>
                <a:cubicBezTo>
                  <a:pt x="583" y="579"/>
                  <a:pt x="584" y="579"/>
                  <a:pt x="586" y="579"/>
                </a:cubicBezTo>
                <a:cubicBezTo>
                  <a:pt x="587" y="579"/>
                  <a:pt x="588" y="579"/>
                  <a:pt x="590" y="579"/>
                </a:cubicBezTo>
                <a:cubicBezTo>
                  <a:pt x="591" y="580"/>
                  <a:pt x="592" y="581"/>
                  <a:pt x="592" y="582"/>
                </a:cubicBezTo>
                <a:cubicBezTo>
                  <a:pt x="593" y="584"/>
                  <a:pt x="594" y="586"/>
                  <a:pt x="596" y="587"/>
                </a:cubicBezTo>
                <a:cubicBezTo>
                  <a:pt x="597" y="590"/>
                  <a:pt x="599" y="595"/>
                  <a:pt x="602" y="595"/>
                </a:cubicBezTo>
                <a:cubicBezTo>
                  <a:pt x="607" y="595"/>
                  <a:pt x="611" y="595"/>
                  <a:pt x="615" y="596"/>
                </a:cubicBezTo>
                <a:cubicBezTo>
                  <a:pt x="619" y="596"/>
                  <a:pt x="619" y="596"/>
                  <a:pt x="621" y="599"/>
                </a:cubicBezTo>
                <a:cubicBezTo>
                  <a:pt x="622" y="601"/>
                  <a:pt x="623" y="603"/>
                  <a:pt x="624" y="605"/>
                </a:cubicBezTo>
                <a:cubicBezTo>
                  <a:pt x="624" y="608"/>
                  <a:pt x="623" y="610"/>
                  <a:pt x="623" y="613"/>
                </a:cubicBezTo>
                <a:cubicBezTo>
                  <a:pt x="621" y="620"/>
                  <a:pt x="619" y="627"/>
                  <a:pt x="617" y="634"/>
                </a:cubicBezTo>
                <a:cubicBezTo>
                  <a:pt x="616" y="637"/>
                  <a:pt x="620" y="640"/>
                  <a:pt x="621" y="642"/>
                </a:cubicBezTo>
                <a:cubicBezTo>
                  <a:pt x="624" y="646"/>
                  <a:pt x="626" y="650"/>
                  <a:pt x="629" y="654"/>
                </a:cubicBezTo>
                <a:cubicBezTo>
                  <a:pt x="631" y="658"/>
                  <a:pt x="633" y="661"/>
                  <a:pt x="635" y="664"/>
                </a:cubicBezTo>
                <a:cubicBezTo>
                  <a:pt x="637" y="667"/>
                  <a:pt x="638" y="671"/>
                  <a:pt x="638" y="675"/>
                </a:cubicBezTo>
                <a:cubicBezTo>
                  <a:pt x="639" y="682"/>
                  <a:pt x="641" y="689"/>
                  <a:pt x="641" y="697"/>
                </a:cubicBezTo>
                <a:cubicBezTo>
                  <a:pt x="642" y="699"/>
                  <a:pt x="642" y="702"/>
                  <a:pt x="643" y="704"/>
                </a:cubicBezTo>
                <a:cubicBezTo>
                  <a:pt x="644" y="706"/>
                  <a:pt x="647" y="707"/>
                  <a:pt x="649" y="709"/>
                </a:cubicBezTo>
                <a:cubicBezTo>
                  <a:pt x="646" y="712"/>
                  <a:pt x="643" y="715"/>
                  <a:pt x="641" y="719"/>
                </a:cubicBezTo>
                <a:cubicBezTo>
                  <a:pt x="638" y="722"/>
                  <a:pt x="636" y="724"/>
                  <a:pt x="635" y="729"/>
                </a:cubicBezTo>
                <a:cubicBezTo>
                  <a:pt x="634" y="736"/>
                  <a:pt x="633" y="744"/>
                  <a:pt x="632" y="752"/>
                </a:cubicBezTo>
                <a:cubicBezTo>
                  <a:pt x="631" y="755"/>
                  <a:pt x="631" y="757"/>
                  <a:pt x="632" y="760"/>
                </a:cubicBezTo>
                <a:cubicBezTo>
                  <a:pt x="634" y="765"/>
                  <a:pt x="636" y="769"/>
                  <a:pt x="638" y="774"/>
                </a:cubicBezTo>
                <a:cubicBezTo>
                  <a:pt x="639" y="778"/>
                  <a:pt x="641" y="782"/>
                  <a:pt x="643" y="786"/>
                </a:cubicBezTo>
                <a:cubicBezTo>
                  <a:pt x="644" y="790"/>
                  <a:pt x="646" y="794"/>
                  <a:pt x="646" y="798"/>
                </a:cubicBezTo>
                <a:cubicBezTo>
                  <a:pt x="646" y="802"/>
                  <a:pt x="646" y="806"/>
                  <a:pt x="646" y="811"/>
                </a:cubicBezTo>
                <a:cubicBezTo>
                  <a:pt x="646" y="815"/>
                  <a:pt x="645" y="820"/>
                  <a:pt x="646" y="824"/>
                </a:cubicBezTo>
                <a:cubicBezTo>
                  <a:pt x="646" y="828"/>
                  <a:pt x="649" y="832"/>
                  <a:pt x="651" y="836"/>
                </a:cubicBezTo>
                <a:cubicBezTo>
                  <a:pt x="652" y="840"/>
                  <a:pt x="654" y="845"/>
                  <a:pt x="656" y="849"/>
                </a:cubicBezTo>
                <a:cubicBezTo>
                  <a:pt x="658" y="853"/>
                  <a:pt x="659" y="857"/>
                  <a:pt x="661" y="861"/>
                </a:cubicBezTo>
                <a:cubicBezTo>
                  <a:pt x="662" y="864"/>
                  <a:pt x="662" y="866"/>
                  <a:pt x="661" y="870"/>
                </a:cubicBezTo>
                <a:cubicBezTo>
                  <a:pt x="661" y="873"/>
                  <a:pt x="661" y="875"/>
                  <a:pt x="663" y="878"/>
                </a:cubicBezTo>
                <a:cubicBezTo>
                  <a:pt x="663" y="879"/>
                  <a:pt x="664" y="880"/>
                  <a:pt x="665" y="882"/>
                </a:cubicBezTo>
                <a:cubicBezTo>
                  <a:pt x="666" y="883"/>
                  <a:pt x="667" y="883"/>
                  <a:pt x="669" y="883"/>
                </a:cubicBezTo>
                <a:cubicBezTo>
                  <a:pt x="673" y="883"/>
                  <a:pt x="677" y="884"/>
                  <a:pt x="681" y="883"/>
                </a:cubicBezTo>
                <a:cubicBezTo>
                  <a:pt x="685" y="883"/>
                  <a:pt x="689" y="881"/>
                  <a:pt x="693" y="879"/>
                </a:cubicBezTo>
                <a:cubicBezTo>
                  <a:pt x="696" y="878"/>
                  <a:pt x="700" y="876"/>
                  <a:pt x="704" y="875"/>
                </a:cubicBezTo>
                <a:cubicBezTo>
                  <a:pt x="707" y="873"/>
                  <a:pt x="709" y="870"/>
                  <a:pt x="711" y="868"/>
                </a:cubicBezTo>
                <a:cubicBezTo>
                  <a:pt x="716" y="860"/>
                  <a:pt x="722" y="853"/>
                  <a:pt x="728" y="846"/>
                </a:cubicBezTo>
                <a:cubicBezTo>
                  <a:pt x="729" y="844"/>
                  <a:pt x="731" y="842"/>
                  <a:pt x="732" y="840"/>
                </a:cubicBezTo>
                <a:cubicBezTo>
                  <a:pt x="733" y="839"/>
                  <a:pt x="734" y="838"/>
                  <a:pt x="735" y="836"/>
                </a:cubicBezTo>
                <a:cubicBezTo>
                  <a:pt x="736" y="834"/>
                  <a:pt x="736" y="831"/>
                  <a:pt x="737" y="828"/>
                </a:cubicBezTo>
                <a:cubicBezTo>
                  <a:pt x="737" y="824"/>
                  <a:pt x="738" y="819"/>
                  <a:pt x="739" y="816"/>
                </a:cubicBezTo>
                <a:cubicBezTo>
                  <a:pt x="741" y="812"/>
                  <a:pt x="745" y="810"/>
                  <a:pt x="748" y="807"/>
                </a:cubicBezTo>
                <a:cubicBezTo>
                  <a:pt x="750" y="806"/>
                  <a:pt x="754" y="804"/>
                  <a:pt x="754" y="802"/>
                </a:cubicBezTo>
                <a:cubicBezTo>
                  <a:pt x="754" y="797"/>
                  <a:pt x="754" y="792"/>
                  <a:pt x="754" y="787"/>
                </a:cubicBezTo>
                <a:cubicBezTo>
                  <a:pt x="754" y="784"/>
                  <a:pt x="754" y="780"/>
                  <a:pt x="753" y="776"/>
                </a:cubicBezTo>
                <a:cubicBezTo>
                  <a:pt x="753" y="775"/>
                  <a:pt x="753" y="774"/>
                  <a:pt x="752" y="773"/>
                </a:cubicBezTo>
                <a:cubicBezTo>
                  <a:pt x="752" y="772"/>
                  <a:pt x="751" y="772"/>
                  <a:pt x="752" y="771"/>
                </a:cubicBezTo>
                <a:cubicBezTo>
                  <a:pt x="754" y="769"/>
                  <a:pt x="756" y="768"/>
                  <a:pt x="758" y="766"/>
                </a:cubicBezTo>
                <a:cubicBezTo>
                  <a:pt x="764" y="761"/>
                  <a:pt x="770" y="754"/>
                  <a:pt x="776" y="748"/>
                </a:cubicBezTo>
                <a:cubicBezTo>
                  <a:pt x="779" y="745"/>
                  <a:pt x="782" y="741"/>
                  <a:pt x="785" y="738"/>
                </a:cubicBezTo>
                <a:cubicBezTo>
                  <a:pt x="786" y="737"/>
                  <a:pt x="788" y="735"/>
                  <a:pt x="789" y="734"/>
                </a:cubicBezTo>
                <a:cubicBezTo>
                  <a:pt x="790" y="732"/>
                  <a:pt x="790" y="731"/>
                  <a:pt x="790" y="730"/>
                </a:cubicBezTo>
                <a:cubicBezTo>
                  <a:pt x="790" y="722"/>
                  <a:pt x="789" y="714"/>
                  <a:pt x="788" y="706"/>
                </a:cubicBezTo>
                <a:cubicBezTo>
                  <a:pt x="788" y="702"/>
                  <a:pt x="787" y="698"/>
                  <a:pt x="787" y="693"/>
                </a:cubicBezTo>
                <a:cubicBezTo>
                  <a:pt x="787" y="689"/>
                  <a:pt x="788" y="684"/>
                  <a:pt x="788" y="680"/>
                </a:cubicBezTo>
                <a:cubicBezTo>
                  <a:pt x="788" y="676"/>
                  <a:pt x="788" y="671"/>
                  <a:pt x="788" y="667"/>
                </a:cubicBezTo>
                <a:cubicBezTo>
                  <a:pt x="788" y="665"/>
                  <a:pt x="788" y="663"/>
                  <a:pt x="789" y="662"/>
                </a:cubicBezTo>
                <a:cubicBezTo>
                  <a:pt x="789" y="659"/>
                  <a:pt x="790" y="657"/>
                  <a:pt x="791" y="655"/>
                </a:cubicBezTo>
                <a:cubicBezTo>
                  <a:pt x="792" y="652"/>
                  <a:pt x="793" y="649"/>
                  <a:pt x="794" y="645"/>
                </a:cubicBezTo>
                <a:cubicBezTo>
                  <a:pt x="796" y="642"/>
                  <a:pt x="799" y="639"/>
                  <a:pt x="802" y="636"/>
                </a:cubicBezTo>
                <a:cubicBezTo>
                  <a:pt x="808" y="630"/>
                  <a:pt x="814" y="623"/>
                  <a:pt x="820" y="617"/>
                </a:cubicBezTo>
                <a:cubicBezTo>
                  <a:pt x="827" y="610"/>
                  <a:pt x="833" y="604"/>
                  <a:pt x="839" y="598"/>
                </a:cubicBezTo>
                <a:cubicBezTo>
                  <a:pt x="842" y="595"/>
                  <a:pt x="843" y="592"/>
                  <a:pt x="845" y="588"/>
                </a:cubicBezTo>
                <a:cubicBezTo>
                  <a:pt x="847" y="584"/>
                  <a:pt x="850" y="580"/>
                  <a:pt x="852" y="576"/>
                </a:cubicBezTo>
                <a:cubicBezTo>
                  <a:pt x="855" y="571"/>
                  <a:pt x="858" y="565"/>
                  <a:pt x="861" y="559"/>
                </a:cubicBezTo>
                <a:cubicBezTo>
                  <a:pt x="862" y="557"/>
                  <a:pt x="862" y="556"/>
                  <a:pt x="861" y="554"/>
                </a:cubicBezTo>
                <a:cubicBezTo>
                  <a:pt x="861" y="551"/>
                  <a:pt x="861" y="547"/>
                  <a:pt x="861" y="544"/>
                </a:cubicBezTo>
                <a:close/>
                <a:moveTo>
                  <a:pt x="614" y="361"/>
                </a:moveTo>
                <a:cubicBezTo>
                  <a:pt x="615" y="361"/>
                  <a:pt x="621" y="362"/>
                  <a:pt x="621" y="359"/>
                </a:cubicBezTo>
                <a:cubicBezTo>
                  <a:pt x="621" y="355"/>
                  <a:pt x="621" y="351"/>
                  <a:pt x="621" y="346"/>
                </a:cubicBezTo>
                <a:cubicBezTo>
                  <a:pt x="621" y="345"/>
                  <a:pt x="619" y="345"/>
                  <a:pt x="618" y="345"/>
                </a:cubicBezTo>
                <a:cubicBezTo>
                  <a:pt x="618" y="345"/>
                  <a:pt x="615" y="345"/>
                  <a:pt x="614" y="346"/>
                </a:cubicBezTo>
                <a:cubicBezTo>
                  <a:pt x="613" y="347"/>
                  <a:pt x="614" y="351"/>
                  <a:pt x="614" y="352"/>
                </a:cubicBezTo>
                <a:cubicBezTo>
                  <a:pt x="614" y="355"/>
                  <a:pt x="614" y="358"/>
                  <a:pt x="614" y="361"/>
                </a:cubicBezTo>
                <a:close/>
                <a:moveTo>
                  <a:pt x="180" y="506"/>
                </a:moveTo>
                <a:cubicBezTo>
                  <a:pt x="182" y="506"/>
                  <a:pt x="184" y="506"/>
                  <a:pt x="186" y="506"/>
                </a:cubicBezTo>
                <a:cubicBezTo>
                  <a:pt x="188" y="506"/>
                  <a:pt x="189" y="504"/>
                  <a:pt x="190" y="503"/>
                </a:cubicBezTo>
                <a:cubicBezTo>
                  <a:pt x="187" y="503"/>
                  <a:pt x="183" y="503"/>
                  <a:pt x="180" y="503"/>
                </a:cubicBezTo>
                <a:cubicBezTo>
                  <a:pt x="180" y="504"/>
                  <a:pt x="180" y="505"/>
                  <a:pt x="180" y="506"/>
                </a:cubicBezTo>
                <a:close/>
                <a:moveTo>
                  <a:pt x="528" y="0"/>
                </a:moveTo>
                <a:cubicBezTo>
                  <a:pt x="236" y="0"/>
                  <a:pt x="0" y="236"/>
                  <a:pt x="0" y="528"/>
                </a:cubicBezTo>
                <a:cubicBezTo>
                  <a:pt x="0" y="820"/>
                  <a:pt x="236" y="1056"/>
                  <a:pt x="528" y="1056"/>
                </a:cubicBezTo>
                <a:cubicBezTo>
                  <a:pt x="820" y="1056"/>
                  <a:pt x="1056" y="820"/>
                  <a:pt x="1056" y="528"/>
                </a:cubicBezTo>
                <a:cubicBezTo>
                  <a:pt x="1056" y="236"/>
                  <a:pt x="820" y="0"/>
                  <a:pt x="528" y="0"/>
                </a:cubicBezTo>
                <a:close/>
                <a:moveTo>
                  <a:pt x="878" y="878"/>
                </a:moveTo>
                <a:cubicBezTo>
                  <a:pt x="788" y="967"/>
                  <a:pt x="665" y="1023"/>
                  <a:pt x="528" y="1023"/>
                </a:cubicBezTo>
                <a:cubicBezTo>
                  <a:pt x="432" y="1023"/>
                  <a:pt x="343" y="996"/>
                  <a:pt x="267" y="949"/>
                </a:cubicBezTo>
                <a:cubicBezTo>
                  <a:pt x="265" y="943"/>
                  <a:pt x="263" y="937"/>
                  <a:pt x="261" y="931"/>
                </a:cubicBezTo>
                <a:cubicBezTo>
                  <a:pt x="261" y="929"/>
                  <a:pt x="261" y="929"/>
                  <a:pt x="262" y="929"/>
                </a:cubicBezTo>
                <a:cubicBezTo>
                  <a:pt x="265" y="928"/>
                  <a:pt x="267" y="928"/>
                  <a:pt x="269" y="928"/>
                </a:cubicBezTo>
                <a:cubicBezTo>
                  <a:pt x="270" y="928"/>
                  <a:pt x="271" y="928"/>
                  <a:pt x="272" y="927"/>
                </a:cubicBezTo>
                <a:cubicBezTo>
                  <a:pt x="273" y="927"/>
                  <a:pt x="272" y="923"/>
                  <a:pt x="272" y="922"/>
                </a:cubicBezTo>
                <a:cubicBezTo>
                  <a:pt x="271" y="920"/>
                  <a:pt x="270" y="915"/>
                  <a:pt x="271" y="913"/>
                </a:cubicBezTo>
                <a:cubicBezTo>
                  <a:pt x="273" y="911"/>
                  <a:pt x="276" y="911"/>
                  <a:pt x="278" y="911"/>
                </a:cubicBezTo>
                <a:cubicBezTo>
                  <a:pt x="281" y="910"/>
                  <a:pt x="283" y="909"/>
                  <a:pt x="286" y="908"/>
                </a:cubicBezTo>
                <a:cubicBezTo>
                  <a:pt x="287" y="907"/>
                  <a:pt x="287" y="903"/>
                  <a:pt x="287" y="902"/>
                </a:cubicBezTo>
                <a:cubicBezTo>
                  <a:pt x="288" y="900"/>
                  <a:pt x="289" y="898"/>
                  <a:pt x="289" y="896"/>
                </a:cubicBezTo>
                <a:cubicBezTo>
                  <a:pt x="289" y="894"/>
                  <a:pt x="287" y="892"/>
                  <a:pt x="286" y="891"/>
                </a:cubicBezTo>
                <a:cubicBezTo>
                  <a:pt x="285" y="889"/>
                  <a:pt x="284" y="886"/>
                  <a:pt x="282" y="884"/>
                </a:cubicBezTo>
                <a:cubicBezTo>
                  <a:pt x="286" y="884"/>
                  <a:pt x="291" y="884"/>
                  <a:pt x="295" y="884"/>
                </a:cubicBezTo>
                <a:cubicBezTo>
                  <a:pt x="298" y="884"/>
                  <a:pt x="299" y="882"/>
                  <a:pt x="300" y="879"/>
                </a:cubicBezTo>
                <a:cubicBezTo>
                  <a:pt x="302" y="871"/>
                  <a:pt x="306" y="863"/>
                  <a:pt x="310" y="855"/>
                </a:cubicBezTo>
                <a:cubicBezTo>
                  <a:pt x="311" y="851"/>
                  <a:pt x="313" y="847"/>
                  <a:pt x="315" y="843"/>
                </a:cubicBezTo>
                <a:cubicBezTo>
                  <a:pt x="317" y="839"/>
                  <a:pt x="317" y="836"/>
                  <a:pt x="315" y="831"/>
                </a:cubicBezTo>
                <a:cubicBezTo>
                  <a:pt x="315" y="828"/>
                  <a:pt x="314" y="826"/>
                  <a:pt x="313" y="823"/>
                </a:cubicBezTo>
                <a:cubicBezTo>
                  <a:pt x="313" y="819"/>
                  <a:pt x="314" y="816"/>
                  <a:pt x="315" y="813"/>
                </a:cubicBezTo>
                <a:cubicBezTo>
                  <a:pt x="316" y="810"/>
                  <a:pt x="316" y="807"/>
                  <a:pt x="317" y="805"/>
                </a:cubicBezTo>
                <a:cubicBezTo>
                  <a:pt x="318" y="803"/>
                  <a:pt x="320" y="803"/>
                  <a:pt x="321" y="802"/>
                </a:cubicBezTo>
                <a:cubicBezTo>
                  <a:pt x="323" y="801"/>
                  <a:pt x="326" y="800"/>
                  <a:pt x="328" y="799"/>
                </a:cubicBezTo>
                <a:cubicBezTo>
                  <a:pt x="332" y="798"/>
                  <a:pt x="335" y="796"/>
                  <a:pt x="339" y="795"/>
                </a:cubicBezTo>
                <a:cubicBezTo>
                  <a:pt x="340" y="794"/>
                  <a:pt x="341" y="794"/>
                  <a:pt x="342" y="794"/>
                </a:cubicBezTo>
                <a:cubicBezTo>
                  <a:pt x="344" y="793"/>
                  <a:pt x="344" y="790"/>
                  <a:pt x="345" y="788"/>
                </a:cubicBezTo>
                <a:cubicBezTo>
                  <a:pt x="348" y="780"/>
                  <a:pt x="351" y="772"/>
                  <a:pt x="354" y="764"/>
                </a:cubicBezTo>
                <a:cubicBezTo>
                  <a:pt x="355" y="760"/>
                  <a:pt x="354" y="756"/>
                  <a:pt x="354" y="752"/>
                </a:cubicBezTo>
                <a:cubicBezTo>
                  <a:pt x="353" y="747"/>
                  <a:pt x="353" y="742"/>
                  <a:pt x="353" y="738"/>
                </a:cubicBezTo>
                <a:cubicBezTo>
                  <a:pt x="353" y="733"/>
                  <a:pt x="352" y="728"/>
                  <a:pt x="353" y="723"/>
                </a:cubicBezTo>
                <a:cubicBezTo>
                  <a:pt x="354" y="719"/>
                  <a:pt x="357" y="716"/>
                  <a:pt x="359" y="712"/>
                </a:cubicBezTo>
                <a:cubicBezTo>
                  <a:pt x="361" y="708"/>
                  <a:pt x="364" y="704"/>
                  <a:pt x="366" y="700"/>
                </a:cubicBezTo>
                <a:cubicBezTo>
                  <a:pt x="368" y="696"/>
                  <a:pt x="373" y="691"/>
                  <a:pt x="372" y="687"/>
                </a:cubicBezTo>
                <a:cubicBezTo>
                  <a:pt x="371" y="682"/>
                  <a:pt x="370" y="678"/>
                  <a:pt x="369" y="673"/>
                </a:cubicBezTo>
                <a:cubicBezTo>
                  <a:pt x="368" y="669"/>
                  <a:pt x="368" y="664"/>
                  <a:pt x="364" y="662"/>
                </a:cubicBezTo>
                <a:cubicBezTo>
                  <a:pt x="361" y="660"/>
                  <a:pt x="357" y="657"/>
                  <a:pt x="353" y="654"/>
                </a:cubicBezTo>
                <a:cubicBezTo>
                  <a:pt x="349" y="651"/>
                  <a:pt x="346" y="649"/>
                  <a:pt x="342" y="646"/>
                </a:cubicBezTo>
                <a:cubicBezTo>
                  <a:pt x="338" y="646"/>
                  <a:pt x="335" y="647"/>
                  <a:pt x="331" y="646"/>
                </a:cubicBezTo>
                <a:cubicBezTo>
                  <a:pt x="327" y="645"/>
                  <a:pt x="323" y="642"/>
                  <a:pt x="319" y="640"/>
                </a:cubicBezTo>
                <a:cubicBezTo>
                  <a:pt x="311" y="636"/>
                  <a:pt x="303" y="633"/>
                  <a:pt x="295" y="629"/>
                </a:cubicBezTo>
                <a:cubicBezTo>
                  <a:pt x="291" y="627"/>
                  <a:pt x="287" y="625"/>
                  <a:pt x="283" y="623"/>
                </a:cubicBezTo>
                <a:cubicBezTo>
                  <a:pt x="280" y="621"/>
                  <a:pt x="280" y="620"/>
                  <a:pt x="279" y="617"/>
                </a:cubicBezTo>
                <a:cubicBezTo>
                  <a:pt x="278" y="609"/>
                  <a:pt x="274" y="602"/>
                  <a:pt x="270" y="595"/>
                </a:cubicBezTo>
                <a:cubicBezTo>
                  <a:pt x="269" y="593"/>
                  <a:pt x="267" y="588"/>
                  <a:pt x="264" y="587"/>
                </a:cubicBezTo>
                <a:cubicBezTo>
                  <a:pt x="260" y="585"/>
                  <a:pt x="256" y="583"/>
                  <a:pt x="252" y="583"/>
                </a:cubicBezTo>
                <a:cubicBezTo>
                  <a:pt x="248" y="582"/>
                  <a:pt x="243" y="582"/>
                  <a:pt x="239" y="582"/>
                </a:cubicBezTo>
                <a:cubicBezTo>
                  <a:pt x="236" y="582"/>
                  <a:pt x="235" y="581"/>
                  <a:pt x="233" y="579"/>
                </a:cubicBezTo>
                <a:cubicBezTo>
                  <a:pt x="227" y="573"/>
                  <a:pt x="222" y="566"/>
                  <a:pt x="217" y="560"/>
                </a:cubicBezTo>
                <a:cubicBezTo>
                  <a:pt x="215" y="558"/>
                  <a:pt x="212" y="557"/>
                  <a:pt x="210" y="555"/>
                </a:cubicBezTo>
                <a:cubicBezTo>
                  <a:pt x="206" y="553"/>
                  <a:pt x="204" y="552"/>
                  <a:pt x="199" y="552"/>
                </a:cubicBezTo>
                <a:cubicBezTo>
                  <a:pt x="195" y="551"/>
                  <a:pt x="191" y="551"/>
                  <a:pt x="187" y="551"/>
                </a:cubicBezTo>
                <a:cubicBezTo>
                  <a:pt x="182" y="550"/>
                  <a:pt x="177" y="551"/>
                  <a:pt x="173" y="549"/>
                </a:cubicBezTo>
                <a:cubicBezTo>
                  <a:pt x="171" y="548"/>
                  <a:pt x="168" y="545"/>
                  <a:pt x="165" y="545"/>
                </a:cubicBezTo>
                <a:cubicBezTo>
                  <a:pt x="162" y="545"/>
                  <a:pt x="158" y="546"/>
                  <a:pt x="155" y="546"/>
                </a:cubicBezTo>
                <a:cubicBezTo>
                  <a:pt x="156" y="545"/>
                  <a:pt x="157" y="544"/>
                  <a:pt x="159" y="543"/>
                </a:cubicBezTo>
                <a:cubicBezTo>
                  <a:pt x="156" y="542"/>
                  <a:pt x="154" y="541"/>
                  <a:pt x="152" y="541"/>
                </a:cubicBezTo>
                <a:cubicBezTo>
                  <a:pt x="150" y="541"/>
                  <a:pt x="149" y="544"/>
                  <a:pt x="149" y="545"/>
                </a:cubicBezTo>
                <a:cubicBezTo>
                  <a:pt x="147" y="547"/>
                  <a:pt x="145" y="546"/>
                  <a:pt x="143" y="546"/>
                </a:cubicBezTo>
                <a:cubicBezTo>
                  <a:pt x="141" y="546"/>
                  <a:pt x="138" y="546"/>
                  <a:pt x="135" y="548"/>
                </a:cubicBezTo>
                <a:cubicBezTo>
                  <a:pt x="133" y="549"/>
                  <a:pt x="131" y="553"/>
                  <a:pt x="130" y="555"/>
                </a:cubicBezTo>
                <a:cubicBezTo>
                  <a:pt x="127" y="558"/>
                  <a:pt x="125" y="561"/>
                  <a:pt x="123" y="564"/>
                </a:cubicBezTo>
                <a:cubicBezTo>
                  <a:pt x="121" y="566"/>
                  <a:pt x="118" y="568"/>
                  <a:pt x="118" y="570"/>
                </a:cubicBezTo>
                <a:cubicBezTo>
                  <a:pt x="118" y="573"/>
                  <a:pt x="119" y="576"/>
                  <a:pt x="120" y="579"/>
                </a:cubicBezTo>
                <a:cubicBezTo>
                  <a:pt x="121" y="582"/>
                  <a:pt x="121" y="585"/>
                  <a:pt x="121" y="588"/>
                </a:cubicBezTo>
                <a:cubicBezTo>
                  <a:pt x="121" y="590"/>
                  <a:pt x="122" y="595"/>
                  <a:pt x="121" y="597"/>
                </a:cubicBezTo>
                <a:cubicBezTo>
                  <a:pt x="120" y="600"/>
                  <a:pt x="117" y="603"/>
                  <a:pt x="115" y="606"/>
                </a:cubicBezTo>
                <a:cubicBezTo>
                  <a:pt x="114" y="608"/>
                  <a:pt x="112" y="610"/>
                  <a:pt x="110" y="613"/>
                </a:cubicBezTo>
                <a:cubicBezTo>
                  <a:pt x="107" y="619"/>
                  <a:pt x="106" y="627"/>
                  <a:pt x="105" y="633"/>
                </a:cubicBezTo>
                <a:cubicBezTo>
                  <a:pt x="104" y="635"/>
                  <a:pt x="103" y="638"/>
                  <a:pt x="105" y="639"/>
                </a:cubicBezTo>
                <a:cubicBezTo>
                  <a:pt x="107" y="640"/>
                  <a:pt x="108" y="641"/>
                  <a:pt x="110" y="642"/>
                </a:cubicBezTo>
                <a:cubicBezTo>
                  <a:pt x="108" y="645"/>
                  <a:pt x="105" y="648"/>
                  <a:pt x="105" y="652"/>
                </a:cubicBezTo>
                <a:cubicBezTo>
                  <a:pt x="105" y="655"/>
                  <a:pt x="105" y="659"/>
                  <a:pt x="106" y="661"/>
                </a:cubicBezTo>
                <a:cubicBezTo>
                  <a:pt x="107" y="664"/>
                  <a:pt x="109" y="665"/>
                  <a:pt x="112" y="666"/>
                </a:cubicBezTo>
                <a:cubicBezTo>
                  <a:pt x="115" y="668"/>
                  <a:pt x="116" y="672"/>
                  <a:pt x="118" y="675"/>
                </a:cubicBezTo>
                <a:cubicBezTo>
                  <a:pt x="126" y="691"/>
                  <a:pt x="134" y="707"/>
                  <a:pt x="144" y="721"/>
                </a:cubicBezTo>
                <a:cubicBezTo>
                  <a:pt x="146" y="725"/>
                  <a:pt x="149" y="729"/>
                  <a:pt x="152" y="732"/>
                </a:cubicBezTo>
                <a:cubicBezTo>
                  <a:pt x="153" y="734"/>
                  <a:pt x="154" y="736"/>
                  <a:pt x="156" y="737"/>
                </a:cubicBezTo>
                <a:cubicBezTo>
                  <a:pt x="157" y="739"/>
                  <a:pt x="158" y="740"/>
                  <a:pt x="160" y="741"/>
                </a:cubicBezTo>
                <a:cubicBezTo>
                  <a:pt x="164" y="743"/>
                  <a:pt x="168" y="745"/>
                  <a:pt x="171" y="747"/>
                </a:cubicBezTo>
                <a:cubicBezTo>
                  <a:pt x="175" y="749"/>
                  <a:pt x="178" y="753"/>
                  <a:pt x="180" y="756"/>
                </a:cubicBezTo>
                <a:cubicBezTo>
                  <a:pt x="182" y="759"/>
                  <a:pt x="185" y="761"/>
                  <a:pt x="186" y="764"/>
                </a:cubicBezTo>
                <a:cubicBezTo>
                  <a:pt x="187" y="766"/>
                  <a:pt x="187" y="770"/>
                  <a:pt x="187" y="773"/>
                </a:cubicBezTo>
                <a:cubicBezTo>
                  <a:pt x="188" y="782"/>
                  <a:pt x="189" y="791"/>
                  <a:pt x="190" y="800"/>
                </a:cubicBezTo>
                <a:cubicBezTo>
                  <a:pt x="192" y="809"/>
                  <a:pt x="193" y="818"/>
                  <a:pt x="195" y="827"/>
                </a:cubicBezTo>
                <a:cubicBezTo>
                  <a:pt x="197" y="835"/>
                  <a:pt x="200" y="844"/>
                  <a:pt x="203" y="853"/>
                </a:cubicBezTo>
                <a:cubicBezTo>
                  <a:pt x="204" y="857"/>
                  <a:pt x="205" y="861"/>
                  <a:pt x="207" y="865"/>
                </a:cubicBezTo>
                <a:cubicBezTo>
                  <a:pt x="207" y="867"/>
                  <a:pt x="210" y="871"/>
                  <a:pt x="209" y="873"/>
                </a:cubicBezTo>
                <a:cubicBezTo>
                  <a:pt x="208" y="877"/>
                  <a:pt x="208" y="881"/>
                  <a:pt x="207" y="885"/>
                </a:cubicBezTo>
                <a:cubicBezTo>
                  <a:pt x="206" y="889"/>
                  <a:pt x="206" y="892"/>
                  <a:pt x="206" y="896"/>
                </a:cubicBezTo>
                <a:cubicBezTo>
                  <a:pt x="207" y="899"/>
                  <a:pt x="208" y="903"/>
                  <a:pt x="209" y="906"/>
                </a:cubicBezTo>
                <a:cubicBezTo>
                  <a:pt x="199" y="897"/>
                  <a:pt x="188" y="888"/>
                  <a:pt x="178" y="878"/>
                </a:cubicBezTo>
                <a:cubicBezTo>
                  <a:pt x="89" y="788"/>
                  <a:pt x="33" y="665"/>
                  <a:pt x="33" y="529"/>
                </a:cubicBezTo>
                <a:cubicBezTo>
                  <a:pt x="35" y="530"/>
                  <a:pt x="36" y="531"/>
                  <a:pt x="37" y="532"/>
                </a:cubicBezTo>
                <a:cubicBezTo>
                  <a:pt x="40" y="534"/>
                  <a:pt x="43" y="535"/>
                  <a:pt x="46" y="536"/>
                </a:cubicBezTo>
                <a:cubicBezTo>
                  <a:pt x="49" y="537"/>
                  <a:pt x="52" y="538"/>
                  <a:pt x="55" y="539"/>
                </a:cubicBezTo>
                <a:cubicBezTo>
                  <a:pt x="59" y="540"/>
                  <a:pt x="61" y="542"/>
                  <a:pt x="64" y="544"/>
                </a:cubicBezTo>
                <a:cubicBezTo>
                  <a:pt x="67" y="547"/>
                  <a:pt x="71" y="550"/>
                  <a:pt x="74" y="553"/>
                </a:cubicBezTo>
                <a:cubicBezTo>
                  <a:pt x="78" y="556"/>
                  <a:pt x="81" y="559"/>
                  <a:pt x="84" y="562"/>
                </a:cubicBezTo>
                <a:cubicBezTo>
                  <a:pt x="87" y="565"/>
                  <a:pt x="90" y="568"/>
                  <a:pt x="93" y="570"/>
                </a:cubicBezTo>
                <a:cubicBezTo>
                  <a:pt x="95" y="572"/>
                  <a:pt x="97" y="573"/>
                  <a:pt x="99" y="573"/>
                </a:cubicBezTo>
                <a:cubicBezTo>
                  <a:pt x="99" y="573"/>
                  <a:pt x="100" y="574"/>
                  <a:pt x="101" y="574"/>
                </a:cubicBezTo>
                <a:cubicBezTo>
                  <a:pt x="102" y="572"/>
                  <a:pt x="103" y="569"/>
                  <a:pt x="104" y="567"/>
                </a:cubicBezTo>
                <a:cubicBezTo>
                  <a:pt x="105" y="566"/>
                  <a:pt x="107" y="565"/>
                  <a:pt x="109" y="564"/>
                </a:cubicBezTo>
                <a:cubicBezTo>
                  <a:pt x="110" y="563"/>
                  <a:pt x="110" y="562"/>
                  <a:pt x="111" y="563"/>
                </a:cubicBezTo>
                <a:cubicBezTo>
                  <a:pt x="113" y="565"/>
                  <a:pt x="114" y="566"/>
                  <a:pt x="116" y="568"/>
                </a:cubicBezTo>
                <a:cubicBezTo>
                  <a:pt x="117" y="566"/>
                  <a:pt x="118" y="565"/>
                  <a:pt x="119" y="563"/>
                </a:cubicBezTo>
                <a:cubicBezTo>
                  <a:pt x="116" y="562"/>
                  <a:pt x="113" y="558"/>
                  <a:pt x="110" y="558"/>
                </a:cubicBezTo>
                <a:cubicBezTo>
                  <a:pt x="109" y="558"/>
                  <a:pt x="107" y="559"/>
                  <a:pt x="106" y="560"/>
                </a:cubicBezTo>
                <a:cubicBezTo>
                  <a:pt x="104" y="561"/>
                  <a:pt x="102" y="562"/>
                  <a:pt x="100" y="563"/>
                </a:cubicBezTo>
                <a:cubicBezTo>
                  <a:pt x="97" y="564"/>
                  <a:pt x="97" y="563"/>
                  <a:pt x="95" y="561"/>
                </a:cubicBezTo>
                <a:cubicBezTo>
                  <a:pt x="93" y="559"/>
                  <a:pt x="91" y="556"/>
                  <a:pt x="89" y="554"/>
                </a:cubicBezTo>
                <a:cubicBezTo>
                  <a:pt x="87" y="552"/>
                  <a:pt x="84" y="551"/>
                  <a:pt x="84" y="547"/>
                </a:cubicBezTo>
                <a:cubicBezTo>
                  <a:pt x="84" y="544"/>
                  <a:pt x="84" y="540"/>
                  <a:pt x="84" y="536"/>
                </a:cubicBezTo>
                <a:cubicBezTo>
                  <a:pt x="85" y="533"/>
                  <a:pt x="85" y="529"/>
                  <a:pt x="84" y="526"/>
                </a:cubicBezTo>
                <a:cubicBezTo>
                  <a:pt x="83" y="524"/>
                  <a:pt x="81" y="522"/>
                  <a:pt x="79" y="520"/>
                </a:cubicBezTo>
                <a:cubicBezTo>
                  <a:pt x="77" y="518"/>
                  <a:pt x="77" y="518"/>
                  <a:pt x="74" y="519"/>
                </a:cubicBezTo>
                <a:cubicBezTo>
                  <a:pt x="72" y="520"/>
                  <a:pt x="71" y="521"/>
                  <a:pt x="68" y="521"/>
                </a:cubicBezTo>
                <a:cubicBezTo>
                  <a:pt x="67" y="521"/>
                  <a:pt x="58" y="520"/>
                  <a:pt x="57" y="518"/>
                </a:cubicBezTo>
                <a:cubicBezTo>
                  <a:pt x="57" y="516"/>
                  <a:pt x="58" y="514"/>
                  <a:pt x="58" y="512"/>
                </a:cubicBezTo>
                <a:cubicBezTo>
                  <a:pt x="58" y="509"/>
                  <a:pt x="59" y="506"/>
                  <a:pt x="60" y="503"/>
                </a:cubicBezTo>
                <a:cubicBezTo>
                  <a:pt x="61" y="500"/>
                  <a:pt x="61" y="497"/>
                  <a:pt x="62" y="493"/>
                </a:cubicBezTo>
                <a:cubicBezTo>
                  <a:pt x="63" y="493"/>
                  <a:pt x="64" y="492"/>
                  <a:pt x="64" y="491"/>
                </a:cubicBezTo>
                <a:cubicBezTo>
                  <a:pt x="65" y="490"/>
                  <a:pt x="65" y="488"/>
                  <a:pt x="66" y="487"/>
                </a:cubicBezTo>
                <a:cubicBezTo>
                  <a:pt x="59" y="487"/>
                  <a:pt x="52" y="488"/>
                  <a:pt x="46" y="490"/>
                </a:cubicBezTo>
                <a:cubicBezTo>
                  <a:pt x="43" y="491"/>
                  <a:pt x="44" y="495"/>
                  <a:pt x="43" y="498"/>
                </a:cubicBezTo>
                <a:cubicBezTo>
                  <a:pt x="43" y="499"/>
                  <a:pt x="43" y="501"/>
                  <a:pt x="41" y="502"/>
                </a:cubicBezTo>
                <a:cubicBezTo>
                  <a:pt x="40" y="503"/>
                  <a:pt x="38" y="504"/>
                  <a:pt x="37" y="504"/>
                </a:cubicBezTo>
                <a:cubicBezTo>
                  <a:pt x="36" y="504"/>
                  <a:pt x="35" y="504"/>
                  <a:pt x="34" y="504"/>
                </a:cubicBezTo>
                <a:cubicBezTo>
                  <a:pt x="35" y="479"/>
                  <a:pt x="38" y="454"/>
                  <a:pt x="43" y="430"/>
                </a:cubicBezTo>
                <a:cubicBezTo>
                  <a:pt x="45" y="430"/>
                  <a:pt x="45" y="431"/>
                  <a:pt x="46" y="434"/>
                </a:cubicBezTo>
                <a:cubicBezTo>
                  <a:pt x="46" y="436"/>
                  <a:pt x="50" y="436"/>
                  <a:pt x="51" y="436"/>
                </a:cubicBezTo>
                <a:cubicBezTo>
                  <a:pt x="54" y="435"/>
                  <a:pt x="57" y="431"/>
                  <a:pt x="60" y="429"/>
                </a:cubicBezTo>
                <a:cubicBezTo>
                  <a:pt x="62" y="427"/>
                  <a:pt x="65" y="426"/>
                  <a:pt x="68" y="426"/>
                </a:cubicBezTo>
                <a:cubicBezTo>
                  <a:pt x="72" y="425"/>
                  <a:pt x="75" y="425"/>
                  <a:pt x="78" y="428"/>
                </a:cubicBezTo>
                <a:cubicBezTo>
                  <a:pt x="80" y="429"/>
                  <a:pt x="83" y="433"/>
                  <a:pt x="86" y="430"/>
                </a:cubicBezTo>
                <a:cubicBezTo>
                  <a:pt x="88" y="428"/>
                  <a:pt x="89" y="430"/>
                  <a:pt x="90" y="432"/>
                </a:cubicBezTo>
                <a:cubicBezTo>
                  <a:pt x="93" y="435"/>
                  <a:pt x="93" y="440"/>
                  <a:pt x="94" y="443"/>
                </a:cubicBezTo>
                <a:cubicBezTo>
                  <a:pt x="95" y="447"/>
                  <a:pt x="97" y="451"/>
                  <a:pt x="98" y="455"/>
                </a:cubicBezTo>
                <a:cubicBezTo>
                  <a:pt x="100" y="457"/>
                  <a:pt x="101" y="463"/>
                  <a:pt x="104" y="461"/>
                </a:cubicBezTo>
                <a:cubicBezTo>
                  <a:pt x="108" y="460"/>
                  <a:pt x="107" y="456"/>
                  <a:pt x="107" y="453"/>
                </a:cubicBezTo>
                <a:cubicBezTo>
                  <a:pt x="108" y="449"/>
                  <a:pt x="107" y="445"/>
                  <a:pt x="106" y="440"/>
                </a:cubicBezTo>
                <a:cubicBezTo>
                  <a:pt x="105" y="436"/>
                  <a:pt x="104" y="432"/>
                  <a:pt x="103" y="428"/>
                </a:cubicBezTo>
                <a:cubicBezTo>
                  <a:pt x="102" y="425"/>
                  <a:pt x="102" y="422"/>
                  <a:pt x="104" y="419"/>
                </a:cubicBezTo>
                <a:cubicBezTo>
                  <a:pt x="106" y="416"/>
                  <a:pt x="108" y="414"/>
                  <a:pt x="110" y="412"/>
                </a:cubicBezTo>
                <a:cubicBezTo>
                  <a:pt x="114" y="410"/>
                  <a:pt x="117" y="408"/>
                  <a:pt x="120" y="406"/>
                </a:cubicBezTo>
                <a:cubicBezTo>
                  <a:pt x="126" y="401"/>
                  <a:pt x="133" y="396"/>
                  <a:pt x="139" y="391"/>
                </a:cubicBezTo>
                <a:cubicBezTo>
                  <a:pt x="143" y="388"/>
                  <a:pt x="144" y="385"/>
                  <a:pt x="143" y="381"/>
                </a:cubicBezTo>
                <a:cubicBezTo>
                  <a:pt x="142" y="376"/>
                  <a:pt x="140" y="371"/>
                  <a:pt x="144" y="368"/>
                </a:cubicBezTo>
                <a:cubicBezTo>
                  <a:pt x="152" y="361"/>
                  <a:pt x="161" y="357"/>
                  <a:pt x="169" y="350"/>
                </a:cubicBezTo>
                <a:cubicBezTo>
                  <a:pt x="172" y="347"/>
                  <a:pt x="175" y="344"/>
                  <a:pt x="177" y="340"/>
                </a:cubicBezTo>
                <a:cubicBezTo>
                  <a:pt x="180" y="336"/>
                  <a:pt x="183" y="334"/>
                  <a:pt x="187" y="331"/>
                </a:cubicBezTo>
                <a:cubicBezTo>
                  <a:pt x="191" y="328"/>
                  <a:pt x="196" y="325"/>
                  <a:pt x="200" y="322"/>
                </a:cubicBezTo>
                <a:cubicBezTo>
                  <a:pt x="205" y="319"/>
                  <a:pt x="209" y="319"/>
                  <a:pt x="215" y="318"/>
                </a:cubicBezTo>
                <a:cubicBezTo>
                  <a:pt x="212" y="320"/>
                  <a:pt x="210" y="322"/>
                  <a:pt x="209" y="325"/>
                </a:cubicBezTo>
                <a:cubicBezTo>
                  <a:pt x="208" y="326"/>
                  <a:pt x="207" y="328"/>
                  <a:pt x="206" y="330"/>
                </a:cubicBezTo>
                <a:cubicBezTo>
                  <a:pt x="206" y="331"/>
                  <a:pt x="207" y="331"/>
                  <a:pt x="208" y="332"/>
                </a:cubicBezTo>
                <a:cubicBezTo>
                  <a:pt x="211" y="333"/>
                  <a:pt x="214" y="331"/>
                  <a:pt x="216" y="330"/>
                </a:cubicBezTo>
                <a:cubicBezTo>
                  <a:pt x="219" y="328"/>
                  <a:pt x="222" y="326"/>
                  <a:pt x="225" y="324"/>
                </a:cubicBezTo>
                <a:cubicBezTo>
                  <a:pt x="230" y="321"/>
                  <a:pt x="238" y="319"/>
                  <a:pt x="238" y="312"/>
                </a:cubicBezTo>
                <a:cubicBezTo>
                  <a:pt x="237" y="310"/>
                  <a:pt x="236" y="309"/>
                  <a:pt x="234" y="309"/>
                </a:cubicBezTo>
                <a:cubicBezTo>
                  <a:pt x="231" y="309"/>
                  <a:pt x="228" y="310"/>
                  <a:pt x="225" y="310"/>
                </a:cubicBezTo>
                <a:cubicBezTo>
                  <a:pt x="223" y="310"/>
                  <a:pt x="220" y="312"/>
                  <a:pt x="218" y="311"/>
                </a:cubicBezTo>
                <a:cubicBezTo>
                  <a:pt x="216" y="310"/>
                  <a:pt x="216" y="307"/>
                  <a:pt x="216" y="305"/>
                </a:cubicBezTo>
                <a:cubicBezTo>
                  <a:pt x="215" y="301"/>
                  <a:pt x="226" y="297"/>
                  <a:pt x="221" y="293"/>
                </a:cubicBezTo>
                <a:cubicBezTo>
                  <a:pt x="220" y="292"/>
                  <a:pt x="217" y="291"/>
                  <a:pt x="215" y="291"/>
                </a:cubicBezTo>
                <a:cubicBezTo>
                  <a:pt x="213" y="291"/>
                  <a:pt x="210" y="293"/>
                  <a:pt x="209" y="294"/>
                </a:cubicBezTo>
                <a:cubicBezTo>
                  <a:pt x="202" y="298"/>
                  <a:pt x="194" y="300"/>
                  <a:pt x="187" y="303"/>
                </a:cubicBezTo>
                <a:cubicBezTo>
                  <a:pt x="193" y="299"/>
                  <a:pt x="199" y="296"/>
                  <a:pt x="204" y="293"/>
                </a:cubicBezTo>
                <a:cubicBezTo>
                  <a:pt x="207" y="291"/>
                  <a:pt x="210" y="290"/>
                  <a:pt x="213" y="289"/>
                </a:cubicBezTo>
                <a:cubicBezTo>
                  <a:pt x="214" y="288"/>
                  <a:pt x="215" y="288"/>
                  <a:pt x="217" y="287"/>
                </a:cubicBezTo>
                <a:cubicBezTo>
                  <a:pt x="218" y="286"/>
                  <a:pt x="220" y="285"/>
                  <a:pt x="221" y="285"/>
                </a:cubicBezTo>
                <a:cubicBezTo>
                  <a:pt x="223" y="285"/>
                  <a:pt x="224" y="287"/>
                  <a:pt x="225" y="288"/>
                </a:cubicBezTo>
                <a:cubicBezTo>
                  <a:pt x="227" y="289"/>
                  <a:pt x="228" y="289"/>
                  <a:pt x="229" y="289"/>
                </a:cubicBezTo>
                <a:cubicBezTo>
                  <a:pt x="230" y="290"/>
                  <a:pt x="237" y="292"/>
                  <a:pt x="237" y="291"/>
                </a:cubicBezTo>
                <a:cubicBezTo>
                  <a:pt x="237" y="289"/>
                  <a:pt x="230" y="286"/>
                  <a:pt x="229" y="285"/>
                </a:cubicBezTo>
                <a:cubicBezTo>
                  <a:pt x="235" y="284"/>
                  <a:pt x="241" y="283"/>
                  <a:pt x="247" y="282"/>
                </a:cubicBezTo>
                <a:cubicBezTo>
                  <a:pt x="253" y="281"/>
                  <a:pt x="258" y="276"/>
                  <a:pt x="263" y="274"/>
                </a:cubicBezTo>
                <a:cubicBezTo>
                  <a:pt x="265" y="272"/>
                  <a:pt x="270" y="270"/>
                  <a:pt x="268" y="274"/>
                </a:cubicBezTo>
                <a:cubicBezTo>
                  <a:pt x="266" y="276"/>
                  <a:pt x="265" y="279"/>
                  <a:pt x="263" y="281"/>
                </a:cubicBezTo>
                <a:cubicBezTo>
                  <a:pt x="260" y="286"/>
                  <a:pt x="256" y="290"/>
                  <a:pt x="253" y="294"/>
                </a:cubicBezTo>
                <a:cubicBezTo>
                  <a:pt x="251" y="295"/>
                  <a:pt x="246" y="300"/>
                  <a:pt x="249" y="302"/>
                </a:cubicBezTo>
                <a:cubicBezTo>
                  <a:pt x="252" y="305"/>
                  <a:pt x="256" y="300"/>
                  <a:pt x="259" y="300"/>
                </a:cubicBezTo>
                <a:cubicBezTo>
                  <a:pt x="260" y="300"/>
                  <a:pt x="262" y="303"/>
                  <a:pt x="263" y="304"/>
                </a:cubicBezTo>
                <a:cubicBezTo>
                  <a:pt x="264" y="306"/>
                  <a:pt x="265" y="309"/>
                  <a:pt x="266" y="311"/>
                </a:cubicBezTo>
                <a:cubicBezTo>
                  <a:pt x="267" y="308"/>
                  <a:pt x="268" y="304"/>
                  <a:pt x="271" y="302"/>
                </a:cubicBezTo>
                <a:cubicBezTo>
                  <a:pt x="272" y="301"/>
                  <a:pt x="276" y="306"/>
                  <a:pt x="277" y="306"/>
                </a:cubicBezTo>
                <a:cubicBezTo>
                  <a:pt x="280" y="308"/>
                  <a:pt x="283" y="306"/>
                  <a:pt x="285" y="305"/>
                </a:cubicBezTo>
                <a:cubicBezTo>
                  <a:pt x="285" y="301"/>
                  <a:pt x="285" y="296"/>
                  <a:pt x="283" y="293"/>
                </a:cubicBezTo>
                <a:cubicBezTo>
                  <a:pt x="281" y="291"/>
                  <a:pt x="279" y="288"/>
                  <a:pt x="276" y="287"/>
                </a:cubicBezTo>
                <a:cubicBezTo>
                  <a:pt x="274" y="286"/>
                  <a:pt x="272" y="286"/>
                  <a:pt x="271" y="283"/>
                </a:cubicBezTo>
                <a:cubicBezTo>
                  <a:pt x="271" y="282"/>
                  <a:pt x="270" y="281"/>
                  <a:pt x="272" y="280"/>
                </a:cubicBezTo>
                <a:cubicBezTo>
                  <a:pt x="273" y="279"/>
                  <a:pt x="273" y="279"/>
                  <a:pt x="273" y="277"/>
                </a:cubicBezTo>
                <a:cubicBezTo>
                  <a:pt x="274" y="273"/>
                  <a:pt x="274" y="270"/>
                  <a:pt x="275" y="266"/>
                </a:cubicBezTo>
                <a:cubicBezTo>
                  <a:pt x="276" y="264"/>
                  <a:pt x="278" y="261"/>
                  <a:pt x="275" y="259"/>
                </a:cubicBezTo>
                <a:cubicBezTo>
                  <a:pt x="272" y="256"/>
                  <a:pt x="269" y="253"/>
                  <a:pt x="265" y="251"/>
                </a:cubicBezTo>
                <a:cubicBezTo>
                  <a:pt x="259" y="246"/>
                  <a:pt x="255" y="242"/>
                  <a:pt x="253" y="234"/>
                </a:cubicBezTo>
                <a:cubicBezTo>
                  <a:pt x="252" y="228"/>
                  <a:pt x="250" y="223"/>
                  <a:pt x="248" y="217"/>
                </a:cubicBezTo>
                <a:cubicBezTo>
                  <a:pt x="247" y="215"/>
                  <a:pt x="246" y="213"/>
                  <a:pt x="244" y="212"/>
                </a:cubicBezTo>
                <a:cubicBezTo>
                  <a:pt x="243" y="212"/>
                  <a:pt x="242" y="213"/>
                  <a:pt x="241" y="214"/>
                </a:cubicBezTo>
                <a:cubicBezTo>
                  <a:pt x="239" y="215"/>
                  <a:pt x="237" y="217"/>
                  <a:pt x="235" y="218"/>
                </a:cubicBezTo>
                <a:cubicBezTo>
                  <a:pt x="233" y="219"/>
                  <a:pt x="232" y="220"/>
                  <a:pt x="230" y="222"/>
                </a:cubicBezTo>
                <a:cubicBezTo>
                  <a:pt x="229" y="223"/>
                  <a:pt x="227" y="224"/>
                  <a:pt x="226" y="224"/>
                </a:cubicBezTo>
                <a:cubicBezTo>
                  <a:pt x="223" y="225"/>
                  <a:pt x="220" y="223"/>
                  <a:pt x="218" y="221"/>
                </a:cubicBezTo>
                <a:cubicBezTo>
                  <a:pt x="216" y="220"/>
                  <a:pt x="215" y="220"/>
                  <a:pt x="216" y="217"/>
                </a:cubicBezTo>
                <a:cubicBezTo>
                  <a:pt x="217" y="216"/>
                  <a:pt x="217" y="215"/>
                  <a:pt x="218" y="213"/>
                </a:cubicBezTo>
                <a:cubicBezTo>
                  <a:pt x="218" y="212"/>
                  <a:pt x="217" y="211"/>
                  <a:pt x="216" y="211"/>
                </a:cubicBezTo>
                <a:cubicBezTo>
                  <a:pt x="215" y="208"/>
                  <a:pt x="214" y="205"/>
                  <a:pt x="212" y="204"/>
                </a:cubicBezTo>
                <a:cubicBezTo>
                  <a:pt x="210" y="203"/>
                  <a:pt x="208" y="203"/>
                  <a:pt x="206" y="203"/>
                </a:cubicBezTo>
                <a:cubicBezTo>
                  <a:pt x="204" y="202"/>
                  <a:pt x="201" y="202"/>
                  <a:pt x="199" y="202"/>
                </a:cubicBezTo>
                <a:cubicBezTo>
                  <a:pt x="197" y="201"/>
                  <a:pt x="195" y="201"/>
                  <a:pt x="193" y="201"/>
                </a:cubicBezTo>
                <a:cubicBezTo>
                  <a:pt x="191" y="200"/>
                  <a:pt x="192" y="200"/>
                  <a:pt x="191" y="199"/>
                </a:cubicBezTo>
                <a:cubicBezTo>
                  <a:pt x="190" y="198"/>
                  <a:pt x="182" y="199"/>
                  <a:pt x="182" y="201"/>
                </a:cubicBezTo>
                <a:cubicBezTo>
                  <a:pt x="180" y="202"/>
                  <a:pt x="180" y="205"/>
                  <a:pt x="179" y="207"/>
                </a:cubicBezTo>
                <a:cubicBezTo>
                  <a:pt x="179" y="208"/>
                  <a:pt x="178" y="209"/>
                  <a:pt x="178" y="209"/>
                </a:cubicBezTo>
                <a:cubicBezTo>
                  <a:pt x="178" y="211"/>
                  <a:pt x="176" y="213"/>
                  <a:pt x="176" y="214"/>
                </a:cubicBezTo>
                <a:cubicBezTo>
                  <a:pt x="176" y="215"/>
                  <a:pt x="177" y="215"/>
                  <a:pt x="177" y="216"/>
                </a:cubicBezTo>
                <a:cubicBezTo>
                  <a:pt x="177" y="217"/>
                  <a:pt x="176" y="218"/>
                  <a:pt x="176" y="218"/>
                </a:cubicBezTo>
                <a:cubicBezTo>
                  <a:pt x="174" y="220"/>
                  <a:pt x="172" y="222"/>
                  <a:pt x="170" y="223"/>
                </a:cubicBezTo>
                <a:cubicBezTo>
                  <a:pt x="171" y="227"/>
                  <a:pt x="172" y="230"/>
                  <a:pt x="173" y="234"/>
                </a:cubicBezTo>
                <a:cubicBezTo>
                  <a:pt x="174" y="237"/>
                  <a:pt x="173" y="239"/>
                  <a:pt x="172" y="242"/>
                </a:cubicBezTo>
                <a:cubicBezTo>
                  <a:pt x="171" y="244"/>
                  <a:pt x="170" y="246"/>
                  <a:pt x="169" y="248"/>
                </a:cubicBezTo>
                <a:cubicBezTo>
                  <a:pt x="168" y="248"/>
                  <a:pt x="166" y="248"/>
                  <a:pt x="166" y="249"/>
                </a:cubicBezTo>
                <a:cubicBezTo>
                  <a:pt x="162" y="250"/>
                  <a:pt x="158" y="251"/>
                  <a:pt x="154" y="253"/>
                </a:cubicBezTo>
                <a:cubicBezTo>
                  <a:pt x="154" y="257"/>
                  <a:pt x="154" y="261"/>
                  <a:pt x="154" y="265"/>
                </a:cubicBezTo>
                <a:cubicBezTo>
                  <a:pt x="154" y="266"/>
                  <a:pt x="155" y="269"/>
                  <a:pt x="154" y="270"/>
                </a:cubicBezTo>
                <a:cubicBezTo>
                  <a:pt x="153" y="271"/>
                  <a:pt x="152" y="272"/>
                  <a:pt x="151" y="273"/>
                </a:cubicBezTo>
                <a:cubicBezTo>
                  <a:pt x="150" y="274"/>
                  <a:pt x="148" y="276"/>
                  <a:pt x="146" y="278"/>
                </a:cubicBezTo>
                <a:cubicBezTo>
                  <a:pt x="145" y="279"/>
                  <a:pt x="142" y="278"/>
                  <a:pt x="140" y="277"/>
                </a:cubicBezTo>
                <a:cubicBezTo>
                  <a:pt x="137" y="277"/>
                  <a:pt x="137" y="272"/>
                  <a:pt x="137" y="269"/>
                </a:cubicBezTo>
                <a:cubicBezTo>
                  <a:pt x="136" y="266"/>
                  <a:pt x="135" y="263"/>
                  <a:pt x="136" y="260"/>
                </a:cubicBezTo>
                <a:cubicBezTo>
                  <a:pt x="137" y="258"/>
                  <a:pt x="138" y="256"/>
                  <a:pt x="138" y="254"/>
                </a:cubicBezTo>
                <a:cubicBezTo>
                  <a:pt x="139" y="253"/>
                  <a:pt x="139" y="252"/>
                  <a:pt x="139" y="252"/>
                </a:cubicBezTo>
                <a:cubicBezTo>
                  <a:pt x="139" y="251"/>
                  <a:pt x="134" y="251"/>
                  <a:pt x="134" y="251"/>
                </a:cubicBezTo>
                <a:cubicBezTo>
                  <a:pt x="130" y="250"/>
                  <a:pt x="126" y="249"/>
                  <a:pt x="122" y="248"/>
                </a:cubicBezTo>
                <a:cubicBezTo>
                  <a:pt x="121" y="248"/>
                  <a:pt x="121" y="248"/>
                  <a:pt x="120" y="248"/>
                </a:cubicBezTo>
                <a:cubicBezTo>
                  <a:pt x="137" y="223"/>
                  <a:pt x="157" y="200"/>
                  <a:pt x="178" y="178"/>
                </a:cubicBezTo>
                <a:cubicBezTo>
                  <a:pt x="188" y="168"/>
                  <a:pt x="199" y="159"/>
                  <a:pt x="210" y="149"/>
                </a:cubicBezTo>
                <a:cubicBezTo>
                  <a:pt x="211" y="151"/>
                  <a:pt x="212" y="154"/>
                  <a:pt x="214" y="156"/>
                </a:cubicBezTo>
                <a:cubicBezTo>
                  <a:pt x="210" y="158"/>
                  <a:pt x="206" y="159"/>
                  <a:pt x="203" y="163"/>
                </a:cubicBezTo>
                <a:cubicBezTo>
                  <a:pt x="202" y="164"/>
                  <a:pt x="201" y="165"/>
                  <a:pt x="201" y="167"/>
                </a:cubicBezTo>
                <a:cubicBezTo>
                  <a:pt x="200" y="168"/>
                  <a:pt x="199" y="169"/>
                  <a:pt x="201" y="168"/>
                </a:cubicBezTo>
                <a:cubicBezTo>
                  <a:pt x="206" y="167"/>
                  <a:pt x="212" y="164"/>
                  <a:pt x="216" y="161"/>
                </a:cubicBezTo>
                <a:cubicBezTo>
                  <a:pt x="218" y="160"/>
                  <a:pt x="219" y="158"/>
                  <a:pt x="221" y="160"/>
                </a:cubicBezTo>
                <a:cubicBezTo>
                  <a:pt x="222" y="161"/>
                  <a:pt x="223" y="163"/>
                  <a:pt x="224" y="164"/>
                </a:cubicBezTo>
                <a:cubicBezTo>
                  <a:pt x="218" y="168"/>
                  <a:pt x="212" y="175"/>
                  <a:pt x="204" y="177"/>
                </a:cubicBezTo>
                <a:cubicBezTo>
                  <a:pt x="200" y="178"/>
                  <a:pt x="196" y="179"/>
                  <a:pt x="192" y="181"/>
                </a:cubicBezTo>
                <a:cubicBezTo>
                  <a:pt x="189" y="182"/>
                  <a:pt x="187" y="186"/>
                  <a:pt x="185" y="188"/>
                </a:cubicBezTo>
                <a:cubicBezTo>
                  <a:pt x="193" y="187"/>
                  <a:pt x="200" y="186"/>
                  <a:pt x="207" y="184"/>
                </a:cubicBezTo>
                <a:cubicBezTo>
                  <a:pt x="213" y="183"/>
                  <a:pt x="217" y="189"/>
                  <a:pt x="221" y="193"/>
                </a:cubicBezTo>
                <a:cubicBezTo>
                  <a:pt x="222" y="195"/>
                  <a:pt x="224" y="199"/>
                  <a:pt x="227" y="200"/>
                </a:cubicBezTo>
                <a:cubicBezTo>
                  <a:pt x="229" y="201"/>
                  <a:pt x="232" y="200"/>
                  <a:pt x="235" y="200"/>
                </a:cubicBezTo>
                <a:cubicBezTo>
                  <a:pt x="237" y="200"/>
                  <a:pt x="239" y="200"/>
                  <a:pt x="239" y="197"/>
                </a:cubicBezTo>
                <a:cubicBezTo>
                  <a:pt x="239" y="196"/>
                  <a:pt x="237" y="194"/>
                  <a:pt x="236" y="193"/>
                </a:cubicBezTo>
                <a:cubicBezTo>
                  <a:pt x="235" y="192"/>
                  <a:pt x="234" y="190"/>
                  <a:pt x="233" y="189"/>
                </a:cubicBezTo>
                <a:cubicBezTo>
                  <a:pt x="237" y="188"/>
                  <a:pt x="240" y="192"/>
                  <a:pt x="243" y="195"/>
                </a:cubicBezTo>
                <a:cubicBezTo>
                  <a:pt x="246" y="197"/>
                  <a:pt x="250" y="193"/>
                  <a:pt x="252" y="191"/>
                </a:cubicBezTo>
                <a:cubicBezTo>
                  <a:pt x="254" y="189"/>
                  <a:pt x="252" y="185"/>
                  <a:pt x="252" y="182"/>
                </a:cubicBezTo>
                <a:cubicBezTo>
                  <a:pt x="252" y="180"/>
                  <a:pt x="251" y="179"/>
                  <a:pt x="249" y="178"/>
                </a:cubicBezTo>
                <a:cubicBezTo>
                  <a:pt x="246" y="176"/>
                  <a:pt x="244" y="174"/>
                  <a:pt x="241" y="173"/>
                </a:cubicBezTo>
                <a:cubicBezTo>
                  <a:pt x="244" y="172"/>
                  <a:pt x="246" y="171"/>
                  <a:pt x="249" y="170"/>
                </a:cubicBezTo>
                <a:cubicBezTo>
                  <a:pt x="250" y="170"/>
                  <a:pt x="251" y="170"/>
                  <a:pt x="252" y="171"/>
                </a:cubicBezTo>
                <a:cubicBezTo>
                  <a:pt x="253" y="173"/>
                  <a:pt x="255" y="176"/>
                  <a:pt x="257" y="178"/>
                </a:cubicBezTo>
                <a:cubicBezTo>
                  <a:pt x="261" y="177"/>
                  <a:pt x="265" y="175"/>
                  <a:pt x="269" y="174"/>
                </a:cubicBezTo>
                <a:cubicBezTo>
                  <a:pt x="270" y="173"/>
                  <a:pt x="273" y="173"/>
                  <a:pt x="274" y="172"/>
                </a:cubicBezTo>
                <a:cubicBezTo>
                  <a:pt x="275" y="170"/>
                  <a:pt x="275" y="168"/>
                  <a:pt x="276" y="167"/>
                </a:cubicBezTo>
                <a:cubicBezTo>
                  <a:pt x="277" y="164"/>
                  <a:pt x="273" y="162"/>
                  <a:pt x="272" y="161"/>
                </a:cubicBezTo>
                <a:cubicBezTo>
                  <a:pt x="269" y="160"/>
                  <a:pt x="265" y="157"/>
                  <a:pt x="261" y="158"/>
                </a:cubicBezTo>
                <a:cubicBezTo>
                  <a:pt x="260" y="158"/>
                  <a:pt x="257" y="160"/>
                  <a:pt x="257" y="157"/>
                </a:cubicBezTo>
                <a:cubicBezTo>
                  <a:pt x="256" y="155"/>
                  <a:pt x="257" y="152"/>
                  <a:pt x="258" y="149"/>
                </a:cubicBezTo>
                <a:cubicBezTo>
                  <a:pt x="258" y="148"/>
                  <a:pt x="257" y="147"/>
                  <a:pt x="256" y="146"/>
                </a:cubicBezTo>
                <a:cubicBezTo>
                  <a:pt x="255" y="145"/>
                  <a:pt x="254" y="144"/>
                  <a:pt x="253" y="142"/>
                </a:cubicBezTo>
                <a:cubicBezTo>
                  <a:pt x="250" y="140"/>
                  <a:pt x="247" y="139"/>
                  <a:pt x="244" y="138"/>
                </a:cubicBezTo>
                <a:cubicBezTo>
                  <a:pt x="240" y="137"/>
                  <a:pt x="237" y="135"/>
                  <a:pt x="234" y="133"/>
                </a:cubicBezTo>
                <a:cubicBezTo>
                  <a:pt x="234" y="132"/>
                  <a:pt x="233" y="132"/>
                  <a:pt x="232" y="132"/>
                </a:cubicBezTo>
                <a:cubicBezTo>
                  <a:pt x="245" y="122"/>
                  <a:pt x="259" y="113"/>
                  <a:pt x="273" y="104"/>
                </a:cubicBezTo>
                <a:cubicBezTo>
                  <a:pt x="273" y="104"/>
                  <a:pt x="273" y="104"/>
                  <a:pt x="273" y="104"/>
                </a:cubicBezTo>
                <a:cubicBezTo>
                  <a:pt x="278" y="103"/>
                  <a:pt x="282" y="103"/>
                  <a:pt x="286" y="103"/>
                </a:cubicBezTo>
                <a:cubicBezTo>
                  <a:pt x="290" y="103"/>
                  <a:pt x="295" y="102"/>
                  <a:pt x="299" y="102"/>
                </a:cubicBezTo>
                <a:cubicBezTo>
                  <a:pt x="302" y="102"/>
                  <a:pt x="308" y="101"/>
                  <a:pt x="311" y="103"/>
                </a:cubicBezTo>
                <a:cubicBezTo>
                  <a:pt x="313" y="104"/>
                  <a:pt x="315" y="107"/>
                  <a:pt x="317" y="109"/>
                </a:cubicBezTo>
                <a:cubicBezTo>
                  <a:pt x="320" y="112"/>
                  <a:pt x="320" y="116"/>
                  <a:pt x="321" y="119"/>
                </a:cubicBezTo>
                <a:cubicBezTo>
                  <a:pt x="321" y="122"/>
                  <a:pt x="320" y="125"/>
                  <a:pt x="320" y="127"/>
                </a:cubicBezTo>
                <a:cubicBezTo>
                  <a:pt x="319" y="132"/>
                  <a:pt x="319" y="136"/>
                  <a:pt x="318" y="140"/>
                </a:cubicBezTo>
                <a:cubicBezTo>
                  <a:pt x="317" y="144"/>
                  <a:pt x="316" y="148"/>
                  <a:pt x="315" y="151"/>
                </a:cubicBezTo>
                <a:cubicBezTo>
                  <a:pt x="315" y="156"/>
                  <a:pt x="316" y="160"/>
                  <a:pt x="317" y="165"/>
                </a:cubicBezTo>
                <a:cubicBezTo>
                  <a:pt x="319" y="173"/>
                  <a:pt x="322" y="182"/>
                  <a:pt x="324" y="190"/>
                </a:cubicBezTo>
                <a:cubicBezTo>
                  <a:pt x="325" y="193"/>
                  <a:pt x="326" y="198"/>
                  <a:pt x="328" y="200"/>
                </a:cubicBezTo>
                <a:cubicBezTo>
                  <a:pt x="331" y="202"/>
                  <a:pt x="335" y="203"/>
                  <a:pt x="338" y="206"/>
                </a:cubicBezTo>
                <a:cubicBezTo>
                  <a:pt x="340" y="207"/>
                  <a:pt x="342" y="208"/>
                  <a:pt x="343" y="210"/>
                </a:cubicBezTo>
                <a:cubicBezTo>
                  <a:pt x="344" y="211"/>
                  <a:pt x="346" y="213"/>
                  <a:pt x="348" y="213"/>
                </a:cubicBezTo>
                <a:cubicBezTo>
                  <a:pt x="349" y="214"/>
                  <a:pt x="353" y="206"/>
                  <a:pt x="354" y="205"/>
                </a:cubicBezTo>
                <a:cubicBezTo>
                  <a:pt x="357" y="201"/>
                  <a:pt x="360" y="197"/>
                  <a:pt x="362" y="194"/>
                </a:cubicBezTo>
                <a:cubicBezTo>
                  <a:pt x="365" y="190"/>
                  <a:pt x="367" y="186"/>
                  <a:pt x="370" y="183"/>
                </a:cubicBezTo>
                <a:cubicBezTo>
                  <a:pt x="371" y="181"/>
                  <a:pt x="372" y="179"/>
                  <a:pt x="373" y="178"/>
                </a:cubicBezTo>
                <a:cubicBezTo>
                  <a:pt x="374" y="176"/>
                  <a:pt x="377" y="175"/>
                  <a:pt x="378" y="175"/>
                </a:cubicBezTo>
                <a:cubicBezTo>
                  <a:pt x="384" y="172"/>
                  <a:pt x="388" y="170"/>
                  <a:pt x="394" y="170"/>
                </a:cubicBezTo>
                <a:cubicBezTo>
                  <a:pt x="396" y="170"/>
                  <a:pt x="399" y="170"/>
                  <a:pt x="401" y="169"/>
                </a:cubicBezTo>
                <a:cubicBezTo>
                  <a:pt x="404" y="168"/>
                  <a:pt x="405" y="167"/>
                  <a:pt x="407" y="165"/>
                </a:cubicBezTo>
                <a:cubicBezTo>
                  <a:pt x="411" y="162"/>
                  <a:pt x="416" y="158"/>
                  <a:pt x="420" y="155"/>
                </a:cubicBezTo>
                <a:cubicBezTo>
                  <a:pt x="423" y="151"/>
                  <a:pt x="429" y="151"/>
                  <a:pt x="434" y="150"/>
                </a:cubicBezTo>
                <a:cubicBezTo>
                  <a:pt x="440" y="148"/>
                  <a:pt x="445" y="147"/>
                  <a:pt x="450" y="146"/>
                </a:cubicBezTo>
                <a:cubicBezTo>
                  <a:pt x="455" y="145"/>
                  <a:pt x="460" y="141"/>
                  <a:pt x="464" y="139"/>
                </a:cubicBezTo>
                <a:cubicBezTo>
                  <a:pt x="467" y="138"/>
                  <a:pt x="469" y="137"/>
                  <a:pt x="472" y="135"/>
                </a:cubicBezTo>
                <a:cubicBezTo>
                  <a:pt x="474" y="134"/>
                  <a:pt x="475" y="134"/>
                  <a:pt x="475" y="132"/>
                </a:cubicBezTo>
                <a:cubicBezTo>
                  <a:pt x="475" y="130"/>
                  <a:pt x="475" y="127"/>
                  <a:pt x="475" y="124"/>
                </a:cubicBezTo>
                <a:cubicBezTo>
                  <a:pt x="478" y="121"/>
                  <a:pt x="481" y="118"/>
                  <a:pt x="484" y="115"/>
                </a:cubicBezTo>
                <a:cubicBezTo>
                  <a:pt x="487" y="112"/>
                  <a:pt x="488" y="109"/>
                  <a:pt x="488" y="105"/>
                </a:cubicBezTo>
                <a:cubicBezTo>
                  <a:pt x="489" y="103"/>
                  <a:pt x="489" y="101"/>
                  <a:pt x="490" y="99"/>
                </a:cubicBezTo>
                <a:cubicBezTo>
                  <a:pt x="490" y="97"/>
                  <a:pt x="490" y="95"/>
                  <a:pt x="491" y="93"/>
                </a:cubicBezTo>
                <a:cubicBezTo>
                  <a:pt x="493" y="91"/>
                  <a:pt x="495" y="90"/>
                  <a:pt x="497" y="88"/>
                </a:cubicBezTo>
                <a:cubicBezTo>
                  <a:pt x="495" y="88"/>
                  <a:pt x="491" y="88"/>
                  <a:pt x="489" y="86"/>
                </a:cubicBezTo>
                <a:cubicBezTo>
                  <a:pt x="487" y="85"/>
                  <a:pt x="494" y="80"/>
                  <a:pt x="495" y="79"/>
                </a:cubicBezTo>
                <a:cubicBezTo>
                  <a:pt x="501" y="74"/>
                  <a:pt x="508" y="69"/>
                  <a:pt x="516" y="67"/>
                </a:cubicBezTo>
                <a:cubicBezTo>
                  <a:pt x="520" y="66"/>
                  <a:pt x="523" y="65"/>
                  <a:pt x="527" y="63"/>
                </a:cubicBezTo>
                <a:cubicBezTo>
                  <a:pt x="528" y="63"/>
                  <a:pt x="533" y="61"/>
                  <a:pt x="530" y="60"/>
                </a:cubicBezTo>
                <a:cubicBezTo>
                  <a:pt x="526" y="59"/>
                  <a:pt x="522" y="59"/>
                  <a:pt x="518" y="59"/>
                </a:cubicBezTo>
                <a:cubicBezTo>
                  <a:pt x="514" y="58"/>
                  <a:pt x="509" y="59"/>
                  <a:pt x="505" y="60"/>
                </a:cubicBezTo>
                <a:cubicBezTo>
                  <a:pt x="500" y="60"/>
                  <a:pt x="497" y="59"/>
                  <a:pt x="493" y="57"/>
                </a:cubicBezTo>
                <a:cubicBezTo>
                  <a:pt x="489" y="55"/>
                  <a:pt x="485" y="53"/>
                  <a:pt x="481" y="52"/>
                </a:cubicBezTo>
                <a:cubicBezTo>
                  <a:pt x="473" y="50"/>
                  <a:pt x="464" y="48"/>
                  <a:pt x="456" y="46"/>
                </a:cubicBezTo>
                <a:cubicBezTo>
                  <a:pt x="452" y="45"/>
                  <a:pt x="447" y="47"/>
                  <a:pt x="443" y="47"/>
                </a:cubicBezTo>
                <a:cubicBezTo>
                  <a:pt x="438" y="48"/>
                  <a:pt x="434" y="49"/>
                  <a:pt x="429" y="49"/>
                </a:cubicBezTo>
                <a:cubicBezTo>
                  <a:pt x="420" y="51"/>
                  <a:pt x="411" y="52"/>
                  <a:pt x="402" y="53"/>
                </a:cubicBezTo>
                <a:cubicBezTo>
                  <a:pt x="394" y="54"/>
                  <a:pt x="385" y="56"/>
                  <a:pt x="377" y="57"/>
                </a:cubicBezTo>
                <a:cubicBezTo>
                  <a:pt x="424" y="42"/>
                  <a:pt x="475" y="33"/>
                  <a:pt x="528" y="33"/>
                </a:cubicBezTo>
                <a:cubicBezTo>
                  <a:pt x="649" y="33"/>
                  <a:pt x="759" y="77"/>
                  <a:pt x="845" y="148"/>
                </a:cubicBezTo>
                <a:cubicBezTo>
                  <a:pt x="840" y="149"/>
                  <a:pt x="835" y="149"/>
                  <a:pt x="830" y="149"/>
                </a:cubicBezTo>
                <a:cubicBezTo>
                  <a:pt x="826" y="149"/>
                  <a:pt x="823" y="149"/>
                  <a:pt x="819" y="150"/>
                </a:cubicBezTo>
                <a:cubicBezTo>
                  <a:pt x="816" y="150"/>
                  <a:pt x="813" y="152"/>
                  <a:pt x="810" y="154"/>
                </a:cubicBezTo>
                <a:cubicBezTo>
                  <a:pt x="808" y="155"/>
                  <a:pt x="807" y="156"/>
                  <a:pt x="806" y="158"/>
                </a:cubicBezTo>
                <a:cubicBezTo>
                  <a:pt x="805" y="159"/>
                  <a:pt x="804" y="162"/>
                  <a:pt x="802" y="162"/>
                </a:cubicBezTo>
                <a:cubicBezTo>
                  <a:pt x="800" y="164"/>
                  <a:pt x="798" y="162"/>
                  <a:pt x="796" y="161"/>
                </a:cubicBezTo>
                <a:cubicBezTo>
                  <a:pt x="794" y="160"/>
                  <a:pt x="793" y="158"/>
                  <a:pt x="793" y="155"/>
                </a:cubicBezTo>
                <a:cubicBezTo>
                  <a:pt x="794" y="155"/>
                  <a:pt x="795" y="155"/>
                  <a:pt x="797" y="154"/>
                </a:cubicBezTo>
                <a:cubicBezTo>
                  <a:pt x="796" y="153"/>
                  <a:pt x="794" y="147"/>
                  <a:pt x="792" y="147"/>
                </a:cubicBezTo>
                <a:cubicBezTo>
                  <a:pt x="788" y="148"/>
                  <a:pt x="785" y="148"/>
                  <a:pt x="781" y="148"/>
                </a:cubicBezTo>
                <a:cubicBezTo>
                  <a:pt x="783" y="151"/>
                  <a:pt x="784" y="154"/>
                  <a:pt x="786" y="157"/>
                </a:cubicBezTo>
                <a:cubicBezTo>
                  <a:pt x="787" y="159"/>
                  <a:pt x="787" y="161"/>
                  <a:pt x="786" y="163"/>
                </a:cubicBezTo>
                <a:cubicBezTo>
                  <a:pt x="786" y="165"/>
                  <a:pt x="785" y="167"/>
                  <a:pt x="783" y="167"/>
                </a:cubicBezTo>
                <a:cubicBezTo>
                  <a:pt x="780" y="167"/>
                  <a:pt x="776" y="167"/>
                  <a:pt x="773" y="168"/>
                </a:cubicBezTo>
                <a:cubicBezTo>
                  <a:pt x="771" y="168"/>
                  <a:pt x="769" y="167"/>
                  <a:pt x="769" y="169"/>
                </a:cubicBezTo>
                <a:cubicBezTo>
                  <a:pt x="769" y="171"/>
                  <a:pt x="768" y="173"/>
                  <a:pt x="768" y="175"/>
                </a:cubicBezTo>
                <a:cubicBezTo>
                  <a:pt x="768" y="177"/>
                  <a:pt x="767" y="177"/>
                  <a:pt x="764" y="176"/>
                </a:cubicBezTo>
                <a:cubicBezTo>
                  <a:pt x="760" y="175"/>
                  <a:pt x="756" y="174"/>
                  <a:pt x="753" y="173"/>
                </a:cubicBezTo>
                <a:cubicBezTo>
                  <a:pt x="753" y="175"/>
                  <a:pt x="754" y="176"/>
                  <a:pt x="754" y="178"/>
                </a:cubicBezTo>
                <a:cubicBezTo>
                  <a:pt x="750" y="178"/>
                  <a:pt x="748" y="180"/>
                  <a:pt x="746" y="176"/>
                </a:cubicBezTo>
                <a:cubicBezTo>
                  <a:pt x="743" y="172"/>
                  <a:pt x="740" y="167"/>
                  <a:pt x="737" y="163"/>
                </a:cubicBezTo>
                <a:cubicBezTo>
                  <a:pt x="745" y="165"/>
                  <a:pt x="752" y="165"/>
                  <a:pt x="760" y="165"/>
                </a:cubicBezTo>
                <a:cubicBezTo>
                  <a:pt x="763" y="165"/>
                  <a:pt x="766" y="166"/>
                  <a:pt x="767" y="163"/>
                </a:cubicBezTo>
                <a:cubicBezTo>
                  <a:pt x="769" y="162"/>
                  <a:pt x="769" y="159"/>
                  <a:pt x="771" y="158"/>
                </a:cubicBezTo>
                <a:cubicBezTo>
                  <a:pt x="767" y="156"/>
                  <a:pt x="763" y="154"/>
                  <a:pt x="759" y="152"/>
                </a:cubicBezTo>
                <a:cubicBezTo>
                  <a:pt x="755" y="150"/>
                  <a:pt x="752" y="147"/>
                  <a:pt x="748" y="145"/>
                </a:cubicBezTo>
                <a:cubicBezTo>
                  <a:pt x="744" y="143"/>
                  <a:pt x="740" y="143"/>
                  <a:pt x="736" y="143"/>
                </a:cubicBezTo>
                <a:cubicBezTo>
                  <a:pt x="734" y="143"/>
                  <a:pt x="727" y="143"/>
                  <a:pt x="727" y="141"/>
                </a:cubicBezTo>
                <a:cubicBezTo>
                  <a:pt x="727" y="138"/>
                  <a:pt x="723" y="138"/>
                  <a:pt x="721" y="138"/>
                </a:cubicBezTo>
                <a:cubicBezTo>
                  <a:pt x="720" y="138"/>
                  <a:pt x="719" y="138"/>
                  <a:pt x="718" y="138"/>
                </a:cubicBezTo>
                <a:cubicBezTo>
                  <a:pt x="717" y="137"/>
                  <a:pt x="717" y="135"/>
                  <a:pt x="717" y="134"/>
                </a:cubicBezTo>
                <a:cubicBezTo>
                  <a:pt x="716" y="131"/>
                  <a:pt x="713" y="132"/>
                  <a:pt x="711" y="131"/>
                </a:cubicBezTo>
                <a:cubicBezTo>
                  <a:pt x="708" y="130"/>
                  <a:pt x="704" y="128"/>
                  <a:pt x="701" y="130"/>
                </a:cubicBezTo>
                <a:cubicBezTo>
                  <a:pt x="697" y="132"/>
                  <a:pt x="694" y="135"/>
                  <a:pt x="690" y="135"/>
                </a:cubicBezTo>
                <a:cubicBezTo>
                  <a:pt x="688" y="135"/>
                  <a:pt x="688" y="132"/>
                  <a:pt x="686" y="132"/>
                </a:cubicBezTo>
                <a:cubicBezTo>
                  <a:pt x="684" y="131"/>
                  <a:pt x="682" y="131"/>
                  <a:pt x="681" y="134"/>
                </a:cubicBezTo>
                <a:cubicBezTo>
                  <a:pt x="680" y="135"/>
                  <a:pt x="680" y="137"/>
                  <a:pt x="679" y="137"/>
                </a:cubicBezTo>
                <a:cubicBezTo>
                  <a:pt x="678" y="138"/>
                  <a:pt x="677" y="138"/>
                  <a:pt x="676" y="139"/>
                </a:cubicBezTo>
                <a:cubicBezTo>
                  <a:pt x="673" y="140"/>
                  <a:pt x="672" y="136"/>
                  <a:pt x="669" y="136"/>
                </a:cubicBezTo>
                <a:cubicBezTo>
                  <a:pt x="667" y="135"/>
                  <a:pt x="663" y="136"/>
                  <a:pt x="661" y="136"/>
                </a:cubicBezTo>
                <a:cubicBezTo>
                  <a:pt x="660" y="137"/>
                  <a:pt x="658" y="138"/>
                  <a:pt x="657" y="139"/>
                </a:cubicBezTo>
                <a:cubicBezTo>
                  <a:pt x="655" y="139"/>
                  <a:pt x="654" y="139"/>
                  <a:pt x="653" y="140"/>
                </a:cubicBezTo>
                <a:cubicBezTo>
                  <a:pt x="652" y="142"/>
                  <a:pt x="652" y="145"/>
                  <a:pt x="652" y="148"/>
                </a:cubicBezTo>
                <a:cubicBezTo>
                  <a:pt x="650" y="146"/>
                  <a:pt x="647" y="145"/>
                  <a:pt x="645" y="143"/>
                </a:cubicBezTo>
                <a:cubicBezTo>
                  <a:pt x="644" y="147"/>
                  <a:pt x="644" y="152"/>
                  <a:pt x="642" y="155"/>
                </a:cubicBezTo>
                <a:cubicBezTo>
                  <a:pt x="640" y="158"/>
                  <a:pt x="638" y="161"/>
                  <a:pt x="636" y="164"/>
                </a:cubicBezTo>
                <a:cubicBezTo>
                  <a:pt x="634" y="166"/>
                  <a:pt x="632" y="168"/>
                  <a:pt x="629" y="170"/>
                </a:cubicBezTo>
                <a:cubicBezTo>
                  <a:pt x="626" y="171"/>
                  <a:pt x="624" y="176"/>
                  <a:pt x="622" y="179"/>
                </a:cubicBezTo>
                <a:cubicBezTo>
                  <a:pt x="621" y="181"/>
                  <a:pt x="620" y="182"/>
                  <a:pt x="620" y="183"/>
                </a:cubicBezTo>
                <a:cubicBezTo>
                  <a:pt x="619" y="185"/>
                  <a:pt x="618" y="185"/>
                  <a:pt x="616" y="185"/>
                </a:cubicBezTo>
                <a:cubicBezTo>
                  <a:pt x="614" y="186"/>
                  <a:pt x="612" y="186"/>
                  <a:pt x="610" y="187"/>
                </a:cubicBezTo>
                <a:cubicBezTo>
                  <a:pt x="609" y="187"/>
                  <a:pt x="608" y="187"/>
                  <a:pt x="608" y="188"/>
                </a:cubicBezTo>
                <a:cubicBezTo>
                  <a:pt x="606" y="190"/>
                  <a:pt x="607" y="192"/>
                  <a:pt x="606" y="194"/>
                </a:cubicBezTo>
                <a:cubicBezTo>
                  <a:pt x="605" y="196"/>
                  <a:pt x="602" y="195"/>
                  <a:pt x="601" y="195"/>
                </a:cubicBezTo>
                <a:cubicBezTo>
                  <a:pt x="598" y="194"/>
                  <a:pt x="597" y="198"/>
                  <a:pt x="597" y="200"/>
                </a:cubicBezTo>
                <a:cubicBezTo>
                  <a:pt x="596" y="204"/>
                  <a:pt x="597" y="207"/>
                  <a:pt x="599" y="211"/>
                </a:cubicBezTo>
                <a:cubicBezTo>
                  <a:pt x="600" y="214"/>
                  <a:pt x="600" y="217"/>
                  <a:pt x="601" y="220"/>
                </a:cubicBezTo>
                <a:cubicBezTo>
                  <a:pt x="603" y="223"/>
                  <a:pt x="604" y="223"/>
                  <a:pt x="608" y="223"/>
                </a:cubicBezTo>
                <a:cubicBezTo>
                  <a:pt x="611" y="223"/>
                  <a:pt x="613" y="222"/>
                  <a:pt x="615" y="220"/>
                </a:cubicBezTo>
                <a:cubicBezTo>
                  <a:pt x="617" y="219"/>
                  <a:pt x="620" y="215"/>
                  <a:pt x="622" y="215"/>
                </a:cubicBezTo>
                <a:cubicBezTo>
                  <a:pt x="625" y="215"/>
                  <a:pt x="627" y="215"/>
                  <a:pt x="628" y="218"/>
                </a:cubicBezTo>
                <a:cubicBezTo>
                  <a:pt x="629" y="222"/>
                  <a:pt x="631" y="226"/>
                  <a:pt x="633" y="230"/>
                </a:cubicBezTo>
                <a:cubicBezTo>
                  <a:pt x="634" y="234"/>
                  <a:pt x="635" y="237"/>
                  <a:pt x="637" y="240"/>
                </a:cubicBezTo>
                <a:cubicBezTo>
                  <a:pt x="637" y="241"/>
                  <a:pt x="638" y="242"/>
                  <a:pt x="639" y="243"/>
                </a:cubicBezTo>
                <a:cubicBezTo>
                  <a:pt x="639" y="244"/>
                  <a:pt x="640" y="242"/>
                  <a:pt x="641" y="242"/>
                </a:cubicBezTo>
                <a:cubicBezTo>
                  <a:pt x="645" y="240"/>
                  <a:pt x="649" y="238"/>
                  <a:pt x="652" y="236"/>
                </a:cubicBezTo>
                <a:cubicBezTo>
                  <a:pt x="655" y="234"/>
                  <a:pt x="657" y="233"/>
                  <a:pt x="658" y="230"/>
                </a:cubicBezTo>
                <a:cubicBezTo>
                  <a:pt x="658" y="227"/>
                  <a:pt x="658" y="225"/>
                  <a:pt x="658" y="222"/>
                </a:cubicBezTo>
                <a:cubicBezTo>
                  <a:pt x="658" y="218"/>
                  <a:pt x="660" y="216"/>
                  <a:pt x="662" y="213"/>
                </a:cubicBezTo>
                <a:cubicBezTo>
                  <a:pt x="663" y="212"/>
                  <a:pt x="664" y="211"/>
                  <a:pt x="664" y="210"/>
                </a:cubicBezTo>
                <a:cubicBezTo>
                  <a:pt x="665" y="209"/>
                  <a:pt x="664" y="209"/>
                  <a:pt x="663" y="208"/>
                </a:cubicBezTo>
                <a:cubicBezTo>
                  <a:pt x="662" y="206"/>
                  <a:pt x="660" y="205"/>
                  <a:pt x="659" y="204"/>
                </a:cubicBezTo>
                <a:cubicBezTo>
                  <a:pt x="658" y="202"/>
                  <a:pt x="658" y="200"/>
                  <a:pt x="659" y="198"/>
                </a:cubicBezTo>
                <a:cubicBezTo>
                  <a:pt x="659" y="196"/>
                  <a:pt x="660" y="194"/>
                  <a:pt x="660" y="192"/>
                </a:cubicBezTo>
                <a:cubicBezTo>
                  <a:pt x="660" y="191"/>
                  <a:pt x="661" y="190"/>
                  <a:pt x="662" y="189"/>
                </a:cubicBezTo>
                <a:cubicBezTo>
                  <a:pt x="664" y="187"/>
                  <a:pt x="665" y="186"/>
                  <a:pt x="666" y="184"/>
                </a:cubicBezTo>
                <a:cubicBezTo>
                  <a:pt x="669" y="181"/>
                  <a:pt x="672" y="177"/>
                  <a:pt x="675" y="174"/>
                </a:cubicBezTo>
                <a:cubicBezTo>
                  <a:pt x="676" y="173"/>
                  <a:pt x="677" y="171"/>
                  <a:pt x="679" y="170"/>
                </a:cubicBezTo>
                <a:cubicBezTo>
                  <a:pt x="681" y="170"/>
                  <a:pt x="683" y="170"/>
                  <a:pt x="686" y="169"/>
                </a:cubicBezTo>
                <a:cubicBezTo>
                  <a:pt x="687" y="169"/>
                  <a:pt x="690" y="168"/>
                  <a:pt x="691" y="168"/>
                </a:cubicBezTo>
                <a:cubicBezTo>
                  <a:pt x="693" y="168"/>
                  <a:pt x="694" y="169"/>
                  <a:pt x="694" y="170"/>
                </a:cubicBezTo>
                <a:cubicBezTo>
                  <a:pt x="695" y="171"/>
                  <a:pt x="696" y="172"/>
                  <a:pt x="695" y="173"/>
                </a:cubicBezTo>
                <a:cubicBezTo>
                  <a:pt x="694" y="173"/>
                  <a:pt x="693" y="174"/>
                  <a:pt x="692" y="175"/>
                </a:cubicBezTo>
                <a:cubicBezTo>
                  <a:pt x="690" y="176"/>
                  <a:pt x="688" y="178"/>
                  <a:pt x="686" y="180"/>
                </a:cubicBezTo>
                <a:cubicBezTo>
                  <a:pt x="684" y="181"/>
                  <a:pt x="683" y="182"/>
                  <a:pt x="681" y="184"/>
                </a:cubicBezTo>
                <a:cubicBezTo>
                  <a:pt x="680" y="185"/>
                  <a:pt x="678" y="186"/>
                  <a:pt x="678" y="187"/>
                </a:cubicBezTo>
                <a:cubicBezTo>
                  <a:pt x="677" y="190"/>
                  <a:pt x="678" y="194"/>
                  <a:pt x="679" y="197"/>
                </a:cubicBezTo>
                <a:cubicBezTo>
                  <a:pt x="679" y="200"/>
                  <a:pt x="678" y="202"/>
                  <a:pt x="681" y="204"/>
                </a:cubicBezTo>
                <a:cubicBezTo>
                  <a:pt x="683" y="206"/>
                  <a:pt x="685" y="207"/>
                  <a:pt x="688" y="207"/>
                </a:cubicBezTo>
                <a:cubicBezTo>
                  <a:pt x="691" y="207"/>
                  <a:pt x="695" y="206"/>
                  <a:pt x="698" y="205"/>
                </a:cubicBezTo>
                <a:cubicBezTo>
                  <a:pt x="699" y="204"/>
                  <a:pt x="701" y="203"/>
                  <a:pt x="702" y="203"/>
                </a:cubicBezTo>
                <a:cubicBezTo>
                  <a:pt x="704" y="202"/>
                  <a:pt x="706" y="202"/>
                  <a:pt x="708" y="202"/>
                </a:cubicBezTo>
                <a:cubicBezTo>
                  <a:pt x="709" y="202"/>
                  <a:pt x="713" y="201"/>
                  <a:pt x="713" y="204"/>
                </a:cubicBezTo>
                <a:cubicBezTo>
                  <a:pt x="714" y="205"/>
                  <a:pt x="714" y="207"/>
                  <a:pt x="715" y="209"/>
                </a:cubicBezTo>
                <a:cubicBezTo>
                  <a:pt x="715" y="210"/>
                  <a:pt x="716" y="211"/>
                  <a:pt x="716" y="212"/>
                </a:cubicBezTo>
                <a:cubicBezTo>
                  <a:pt x="715" y="213"/>
                  <a:pt x="714" y="213"/>
                  <a:pt x="714" y="213"/>
                </a:cubicBezTo>
                <a:cubicBezTo>
                  <a:pt x="713" y="214"/>
                  <a:pt x="711" y="214"/>
                  <a:pt x="710" y="213"/>
                </a:cubicBezTo>
                <a:cubicBezTo>
                  <a:pt x="710" y="213"/>
                  <a:pt x="710" y="211"/>
                  <a:pt x="709" y="211"/>
                </a:cubicBezTo>
                <a:cubicBezTo>
                  <a:pt x="704" y="210"/>
                  <a:pt x="699" y="211"/>
                  <a:pt x="695" y="211"/>
                </a:cubicBezTo>
                <a:cubicBezTo>
                  <a:pt x="695" y="213"/>
                  <a:pt x="696" y="214"/>
                  <a:pt x="694" y="214"/>
                </a:cubicBezTo>
                <a:cubicBezTo>
                  <a:pt x="691" y="215"/>
                  <a:pt x="691" y="215"/>
                  <a:pt x="691" y="217"/>
                </a:cubicBezTo>
                <a:cubicBezTo>
                  <a:pt x="691" y="219"/>
                  <a:pt x="691" y="221"/>
                  <a:pt x="692" y="223"/>
                </a:cubicBezTo>
                <a:cubicBezTo>
                  <a:pt x="692" y="224"/>
                  <a:pt x="695" y="224"/>
                  <a:pt x="697" y="224"/>
                </a:cubicBezTo>
                <a:cubicBezTo>
                  <a:pt x="696" y="226"/>
                  <a:pt x="696" y="228"/>
                  <a:pt x="695" y="230"/>
                </a:cubicBezTo>
                <a:cubicBezTo>
                  <a:pt x="695" y="231"/>
                  <a:pt x="691" y="230"/>
                  <a:pt x="690" y="229"/>
                </a:cubicBezTo>
                <a:cubicBezTo>
                  <a:pt x="689" y="228"/>
                  <a:pt x="688" y="227"/>
                  <a:pt x="687" y="226"/>
                </a:cubicBezTo>
                <a:cubicBezTo>
                  <a:pt x="686" y="226"/>
                  <a:pt x="685" y="227"/>
                  <a:pt x="684" y="228"/>
                </a:cubicBezTo>
                <a:cubicBezTo>
                  <a:pt x="682" y="228"/>
                  <a:pt x="679" y="229"/>
                  <a:pt x="679" y="231"/>
                </a:cubicBezTo>
                <a:cubicBezTo>
                  <a:pt x="677" y="233"/>
                  <a:pt x="679" y="236"/>
                  <a:pt x="679" y="238"/>
                </a:cubicBezTo>
                <a:cubicBezTo>
                  <a:pt x="679" y="240"/>
                  <a:pt x="678" y="243"/>
                  <a:pt x="677" y="245"/>
                </a:cubicBezTo>
                <a:cubicBezTo>
                  <a:pt x="676" y="246"/>
                  <a:pt x="676" y="249"/>
                  <a:pt x="675" y="250"/>
                </a:cubicBezTo>
                <a:cubicBezTo>
                  <a:pt x="674" y="251"/>
                  <a:pt x="670" y="251"/>
                  <a:pt x="669" y="251"/>
                </a:cubicBezTo>
                <a:cubicBezTo>
                  <a:pt x="667" y="251"/>
                  <a:pt x="668" y="247"/>
                  <a:pt x="667" y="247"/>
                </a:cubicBezTo>
                <a:cubicBezTo>
                  <a:pt x="666" y="246"/>
                  <a:pt x="665" y="246"/>
                  <a:pt x="664" y="247"/>
                </a:cubicBezTo>
                <a:cubicBezTo>
                  <a:pt x="662" y="247"/>
                  <a:pt x="660" y="246"/>
                  <a:pt x="659" y="246"/>
                </a:cubicBezTo>
                <a:cubicBezTo>
                  <a:pt x="655" y="246"/>
                  <a:pt x="656" y="250"/>
                  <a:pt x="653" y="251"/>
                </a:cubicBezTo>
                <a:cubicBezTo>
                  <a:pt x="652" y="251"/>
                  <a:pt x="650" y="251"/>
                  <a:pt x="648" y="251"/>
                </a:cubicBezTo>
                <a:cubicBezTo>
                  <a:pt x="647" y="251"/>
                  <a:pt x="643" y="251"/>
                  <a:pt x="642" y="251"/>
                </a:cubicBezTo>
                <a:cubicBezTo>
                  <a:pt x="642" y="250"/>
                  <a:pt x="643" y="249"/>
                  <a:pt x="642" y="248"/>
                </a:cubicBezTo>
                <a:cubicBezTo>
                  <a:pt x="641" y="248"/>
                  <a:pt x="639" y="248"/>
                  <a:pt x="639" y="248"/>
                </a:cubicBezTo>
                <a:cubicBezTo>
                  <a:pt x="637" y="249"/>
                  <a:pt x="636" y="249"/>
                  <a:pt x="635" y="250"/>
                </a:cubicBezTo>
                <a:cubicBezTo>
                  <a:pt x="633" y="251"/>
                  <a:pt x="632" y="251"/>
                  <a:pt x="631" y="251"/>
                </a:cubicBezTo>
                <a:cubicBezTo>
                  <a:pt x="629" y="250"/>
                  <a:pt x="626" y="250"/>
                  <a:pt x="625" y="248"/>
                </a:cubicBezTo>
                <a:cubicBezTo>
                  <a:pt x="624" y="245"/>
                  <a:pt x="625" y="244"/>
                  <a:pt x="625" y="242"/>
                </a:cubicBezTo>
                <a:cubicBezTo>
                  <a:pt x="626" y="240"/>
                  <a:pt x="627" y="238"/>
                  <a:pt x="627" y="237"/>
                </a:cubicBezTo>
                <a:cubicBezTo>
                  <a:pt x="627" y="236"/>
                  <a:pt x="624" y="229"/>
                  <a:pt x="623" y="229"/>
                </a:cubicBezTo>
                <a:cubicBezTo>
                  <a:pt x="622" y="229"/>
                  <a:pt x="620" y="230"/>
                  <a:pt x="619" y="230"/>
                </a:cubicBezTo>
                <a:cubicBezTo>
                  <a:pt x="617" y="231"/>
                  <a:pt x="615" y="232"/>
                  <a:pt x="613" y="232"/>
                </a:cubicBezTo>
                <a:cubicBezTo>
                  <a:pt x="611" y="233"/>
                  <a:pt x="612" y="234"/>
                  <a:pt x="612" y="236"/>
                </a:cubicBezTo>
                <a:cubicBezTo>
                  <a:pt x="613" y="238"/>
                  <a:pt x="613" y="239"/>
                  <a:pt x="613" y="241"/>
                </a:cubicBezTo>
                <a:cubicBezTo>
                  <a:pt x="613" y="243"/>
                  <a:pt x="614" y="247"/>
                  <a:pt x="616" y="248"/>
                </a:cubicBezTo>
                <a:cubicBezTo>
                  <a:pt x="618" y="249"/>
                  <a:pt x="620" y="250"/>
                  <a:pt x="620" y="253"/>
                </a:cubicBezTo>
                <a:cubicBezTo>
                  <a:pt x="620" y="255"/>
                  <a:pt x="618" y="255"/>
                  <a:pt x="616" y="255"/>
                </a:cubicBezTo>
                <a:cubicBezTo>
                  <a:pt x="613" y="255"/>
                  <a:pt x="609" y="255"/>
                  <a:pt x="605" y="255"/>
                </a:cubicBezTo>
                <a:cubicBezTo>
                  <a:pt x="602" y="256"/>
                  <a:pt x="601" y="256"/>
                  <a:pt x="600" y="258"/>
                </a:cubicBezTo>
                <a:cubicBezTo>
                  <a:pt x="598" y="261"/>
                  <a:pt x="596" y="263"/>
                  <a:pt x="594" y="266"/>
                </a:cubicBezTo>
                <a:cubicBezTo>
                  <a:pt x="593" y="267"/>
                  <a:pt x="592" y="269"/>
                  <a:pt x="591" y="270"/>
                </a:cubicBezTo>
                <a:cubicBezTo>
                  <a:pt x="590" y="272"/>
                  <a:pt x="589" y="271"/>
                  <a:pt x="587" y="272"/>
                </a:cubicBezTo>
                <a:cubicBezTo>
                  <a:pt x="584" y="272"/>
                  <a:pt x="581" y="271"/>
                  <a:pt x="579" y="275"/>
                </a:cubicBezTo>
                <a:cubicBezTo>
                  <a:pt x="577" y="277"/>
                  <a:pt x="575" y="280"/>
                  <a:pt x="573" y="283"/>
                </a:cubicBezTo>
                <a:cubicBezTo>
                  <a:pt x="571" y="285"/>
                  <a:pt x="568" y="287"/>
                  <a:pt x="565" y="289"/>
                </a:cubicBezTo>
                <a:cubicBezTo>
                  <a:pt x="559" y="293"/>
                  <a:pt x="552" y="294"/>
                  <a:pt x="545" y="296"/>
                </a:cubicBezTo>
                <a:cubicBezTo>
                  <a:pt x="549" y="298"/>
                  <a:pt x="553" y="300"/>
                  <a:pt x="557" y="302"/>
                </a:cubicBezTo>
                <a:cubicBezTo>
                  <a:pt x="560" y="304"/>
                  <a:pt x="561" y="307"/>
                  <a:pt x="563" y="310"/>
                </a:cubicBezTo>
                <a:cubicBezTo>
                  <a:pt x="564" y="312"/>
                  <a:pt x="564" y="313"/>
                  <a:pt x="565" y="315"/>
                </a:cubicBezTo>
                <a:cubicBezTo>
                  <a:pt x="565" y="316"/>
                  <a:pt x="564" y="317"/>
                  <a:pt x="564" y="319"/>
                </a:cubicBezTo>
                <a:cubicBezTo>
                  <a:pt x="562" y="322"/>
                  <a:pt x="561" y="326"/>
                  <a:pt x="559" y="329"/>
                </a:cubicBezTo>
                <a:cubicBezTo>
                  <a:pt x="558" y="330"/>
                  <a:pt x="553" y="329"/>
                  <a:pt x="551" y="329"/>
                </a:cubicBezTo>
                <a:cubicBezTo>
                  <a:pt x="547" y="329"/>
                  <a:pt x="542" y="329"/>
                  <a:pt x="537" y="329"/>
                </a:cubicBezTo>
                <a:cubicBezTo>
                  <a:pt x="534" y="329"/>
                  <a:pt x="531" y="329"/>
                  <a:pt x="529" y="327"/>
                </a:cubicBezTo>
                <a:cubicBezTo>
                  <a:pt x="527" y="325"/>
                  <a:pt x="525" y="326"/>
                  <a:pt x="523" y="327"/>
                </a:cubicBezTo>
                <a:cubicBezTo>
                  <a:pt x="520" y="328"/>
                  <a:pt x="520" y="329"/>
                  <a:pt x="520" y="332"/>
                </a:cubicBezTo>
                <a:cubicBezTo>
                  <a:pt x="519" y="336"/>
                  <a:pt x="519" y="338"/>
                  <a:pt x="521" y="341"/>
                </a:cubicBezTo>
                <a:cubicBezTo>
                  <a:pt x="523" y="344"/>
                  <a:pt x="521" y="348"/>
                  <a:pt x="520" y="351"/>
                </a:cubicBezTo>
                <a:cubicBezTo>
                  <a:pt x="518" y="355"/>
                  <a:pt x="517" y="358"/>
                  <a:pt x="516" y="362"/>
                </a:cubicBezTo>
                <a:cubicBezTo>
                  <a:pt x="515" y="365"/>
                  <a:pt x="517" y="369"/>
                  <a:pt x="518" y="372"/>
                </a:cubicBezTo>
                <a:cubicBezTo>
                  <a:pt x="518" y="373"/>
                  <a:pt x="518" y="374"/>
                  <a:pt x="520" y="375"/>
                </a:cubicBezTo>
                <a:cubicBezTo>
                  <a:pt x="521" y="375"/>
                  <a:pt x="522" y="375"/>
                  <a:pt x="523" y="376"/>
                </a:cubicBezTo>
                <a:cubicBezTo>
                  <a:pt x="527" y="377"/>
                  <a:pt x="531" y="379"/>
                  <a:pt x="535" y="379"/>
                </a:cubicBezTo>
                <a:cubicBezTo>
                  <a:pt x="539" y="380"/>
                  <a:pt x="543" y="378"/>
                  <a:pt x="547" y="378"/>
                </a:cubicBezTo>
                <a:cubicBezTo>
                  <a:pt x="550" y="378"/>
                  <a:pt x="554" y="379"/>
                  <a:pt x="557" y="377"/>
                </a:cubicBezTo>
                <a:cubicBezTo>
                  <a:pt x="560" y="374"/>
                  <a:pt x="563" y="370"/>
                  <a:pt x="566" y="367"/>
                </a:cubicBezTo>
                <a:cubicBezTo>
                  <a:pt x="568" y="365"/>
                  <a:pt x="569" y="363"/>
                  <a:pt x="569" y="361"/>
                </a:cubicBezTo>
                <a:cubicBezTo>
                  <a:pt x="568" y="357"/>
                  <a:pt x="568" y="355"/>
                  <a:pt x="571" y="353"/>
                </a:cubicBezTo>
                <a:cubicBezTo>
                  <a:pt x="574" y="351"/>
                  <a:pt x="578" y="348"/>
                  <a:pt x="581" y="346"/>
                </a:cubicBezTo>
                <a:cubicBezTo>
                  <a:pt x="584" y="344"/>
                  <a:pt x="585" y="340"/>
                  <a:pt x="587" y="337"/>
                </a:cubicBezTo>
                <a:cubicBezTo>
                  <a:pt x="588" y="335"/>
                  <a:pt x="589" y="333"/>
                  <a:pt x="590" y="332"/>
                </a:cubicBezTo>
                <a:cubicBezTo>
                  <a:pt x="590" y="331"/>
                  <a:pt x="591" y="330"/>
                  <a:pt x="591" y="330"/>
                </a:cubicBezTo>
                <a:cubicBezTo>
                  <a:pt x="594" y="331"/>
                  <a:pt x="596" y="331"/>
                  <a:pt x="599" y="332"/>
                </a:cubicBezTo>
                <a:cubicBezTo>
                  <a:pt x="600" y="332"/>
                  <a:pt x="602" y="333"/>
                  <a:pt x="604" y="333"/>
                </a:cubicBezTo>
                <a:cubicBezTo>
                  <a:pt x="606" y="332"/>
                  <a:pt x="607" y="330"/>
                  <a:pt x="609" y="329"/>
                </a:cubicBezTo>
                <a:cubicBezTo>
                  <a:pt x="612" y="327"/>
                  <a:pt x="615" y="323"/>
                  <a:pt x="619" y="324"/>
                </a:cubicBezTo>
                <a:cubicBezTo>
                  <a:pt x="623" y="325"/>
                  <a:pt x="625" y="328"/>
                  <a:pt x="628" y="331"/>
                </a:cubicBezTo>
                <a:cubicBezTo>
                  <a:pt x="630" y="334"/>
                  <a:pt x="633" y="337"/>
                  <a:pt x="636" y="340"/>
                </a:cubicBezTo>
                <a:cubicBezTo>
                  <a:pt x="639" y="343"/>
                  <a:pt x="642" y="346"/>
                  <a:pt x="644" y="349"/>
                </a:cubicBezTo>
                <a:cubicBezTo>
                  <a:pt x="647" y="352"/>
                  <a:pt x="651" y="354"/>
                  <a:pt x="654" y="357"/>
                </a:cubicBezTo>
                <a:cubicBezTo>
                  <a:pt x="655" y="358"/>
                  <a:pt x="654" y="359"/>
                  <a:pt x="654" y="360"/>
                </a:cubicBezTo>
                <a:cubicBezTo>
                  <a:pt x="653" y="362"/>
                  <a:pt x="652" y="363"/>
                  <a:pt x="651" y="364"/>
                </a:cubicBezTo>
                <a:cubicBezTo>
                  <a:pt x="649" y="367"/>
                  <a:pt x="644" y="367"/>
                  <a:pt x="641" y="367"/>
                </a:cubicBezTo>
                <a:cubicBezTo>
                  <a:pt x="640" y="367"/>
                  <a:pt x="639" y="367"/>
                  <a:pt x="638" y="368"/>
                </a:cubicBezTo>
                <a:cubicBezTo>
                  <a:pt x="640" y="370"/>
                  <a:pt x="642" y="372"/>
                  <a:pt x="644" y="374"/>
                </a:cubicBezTo>
                <a:cubicBezTo>
                  <a:pt x="645" y="375"/>
                  <a:pt x="647" y="378"/>
                  <a:pt x="649" y="377"/>
                </a:cubicBezTo>
                <a:cubicBezTo>
                  <a:pt x="652" y="376"/>
                  <a:pt x="655" y="372"/>
                  <a:pt x="657" y="369"/>
                </a:cubicBezTo>
                <a:cubicBezTo>
                  <a:pt x="658" y="367"/>
                  <a:pt x="660" y="366"/>
                  <a:pt x="661" y="364"/>
                </a:cubicBezTo>
                <a:cubicBezTo>
                  <a:pt x="662" y="363"/>
                  <a:pt x="662" y="361"/>
                  <a:pt x="662" y="360"/>
                </a:cubicBezTo>
                <a:cubicBezTo>
                  <a:pt x="663" y="358"/>
                  <a:pt x="663" y="356"/>
                  <a:pt x="664" y="355"/>
                </a:cubicBezTo>
                <a:cubicBezTo>
                  <a:pt x="665" y="354"/>
                  <a:pt x="667" y="355"/>
                  <a:pt x="669" y="355"/>
                </a:cubicBezTo>
                <a:cubicBezTo>
                  <a:pt x="668" y="351"/>
                  <a:pt x="667" y="349"/>
                  <a:pt x="664" y="347"/>
                </a:cubicBezTo>
                <a:cubicBezTo>
                  <a:pt x="659" y="344"/>
                  <a:pt x="655" y="340"/>
                  <a:pt x="651" y="337"/>
                </a:cubicBezTo>
                <a:cubicBezTo>
                  <a:pt x="647" y="334"/>
                  <a:pt x="643" y="332"/>
                  <a:pt x="640" y="328"/>
                </a:cubicBezTo>
                <a:cubicBezTo>
                  <a:pt x="637" y="324"/>
                  <a:pt x="637" y="319"/>
                  <a:pt x="635" y="314"/>
                </a:cubicBezTo>
                <a:cubicBezTo>
                  <a:pt x="638" y="314"/>
                  <a:pt x="640" y="314"/>
                  <a:pt x="643" y="314"/>
                </a:cubicBezTo>
                <a:cubicBezTo>
                  <a:pt x="646" y="314"/>
                  <a:pt x="647" y="314"/>
                  <a:pt x="649" y="317"/>
                </a:cubicBezTo>
                <a:cubicBezTo>
                  <a:pt x="651" y="319"/>
                  <a:pt x="653" y="322"/>
                  <a:pt x="655" y="325"/>
                </a:cubicBezTo>
                <a:cubicBezTo>
                  <a:pt x="658" y="327"/>
                  <a:pt x="661" y="329"/>
                  <a:pt x="664" y="331"/>
                </a:cubicBezTo>
                <a:cubicBezTo>
                  <a:pt x="667" y="333"/>
                  <a:pt x="670" y="335"/>
                  <a:pt x="673" y="337"/>
                </a:cubicBezTo>
                <a:cubicBezTo>
                  <a:pt x="674" y="338"/>
                  <a:pt x="675" y="338"/>
                  <a:pt x="676" y="339"/>
                </a:cubicBezTo>
                <a:cubicBezTo>
                  <a:pt x="677" y="340"/>
                  <a:pt x="677" y="343"/>
                  <a:pt x="677" y="345"/>
                </a:cubicBezTo>
                <a:cubicBezTo>
                  <a:pt x="677" y="348"/>
                  <a:pt x="677" y="353"/>
                  <a:pt x="679" y="355"/>
                </a:cubicBezTo>
                <a:cubicBezTo>
                  <a:pt x="681" y="358"/>
                  <a:pt x="683" y="361"/>
                  <a:pt x="685" y="364"/>
                </a:cubicBezTo>
                <a:cubicBezTo>
                  <a:pt x="687" y="367"/>
                  <a:pt x="689" y="370"/>
                  <a:pt x="690" y="373"/>
                </a:cubicBezTo>
                <a:cubicBezTo>
                  <a:pt x="691" y="374"/>
                  <a:pt x="692" y="376"/>
                  <a:pt x="693" y="376"/>
                </a:cubicBezTo>
                <a:cubicBezTo>
                  <a:pt x="694" y="377"/>
                  <a:pt x="696" y="375"/>
                  <a:pt x="696" y="375"/>
                </a:cubicBezTo>
                <a:cubicBezTo>
                  <a:pt x="702" y="370"/>
                  <a:pt x="695" y="363"/>
                  <a:pt x="697" y="357"/>
                </a:cubicBezTo>
                <a:cubicBezTo>
                  <a:pt x="698" y="355"/>
                  <a:pt x="701" y="353"/>
                  <a:pt x="703" y="352"/>
                </a:cubicBezTo>
                <a:cubicBezTo>
                  <a:pt x="704" y="351"/>
                  <a:pt x="707" y="352"/>
                  <a:pt x="709" y="352"/>
                </a:cubicBezTo>
                <a:cubicBezTo>
                  <a:pt x="711" y="352"/>
                  <a:pt x="714" y="350"/>
                  <a:pt x="716" y="349"/>
                </a:cubicBezTo>
                <a:cubicBezTo>
                  <a:pt x="719" y="347"/>
                  <a:pt x="722" y="345"/>
                  <a:pt x="725" y="344"/>
                </a:cubicBezTo>
                <a:cubicBezTo>
                  <a:pt x="723" y="340"/>
                  <a:pt x="721" y="336"/>
                  <a:pt x="719" y="332"/>
                </a:cubicBezTo>
                <a:cubicBezTo>
                  <a:pt x="717" y="329"/>
                  <a:pt x="720" y="327"/>
                  <a:pt x="721" y="326"/>
                </a:cubicBezTo>
                <a:cubicBezTo>
                  <a:pt x="728" y="319"/>
                  <a:pt x="733" y="311"/>
                  <a:pt x="739" y="304"/>
                </a:cubicBezTo>
                <a:cubicBezTo>
                  <a:pt x="740" y="306"/>
                  <a:pt x="741" y="308"/>
                  <a:pt x="743" y="311"/>
                </a:cubicBezTo>
                <a:cubicBezTo>
                  <a:pt x="744" y="313"/>
                  <a:pt x="745" y="315"/>
                  <a:pt x="747" y="317"/>
                </a:cubicBezTo>
                <a:cubicBezTo>
                  <a:pt x="749" y="320"/>
                  <a:pt x="752" y="321"/>
                  <a:pt x="755" y="323"/>
                </a:cubicBezTo>
                <a:cubicBezTo>
                  <a:pt x="758" y="325"/>
                  <a:pt x="757" y="320"/>
                  <a:pt x="759" y="318"/>
                </a:cubicBezTo>
                <a:cubicBezTo>
                  <a:pt x="761" y="316"/>
                  <a:pt x="765" y="318"/>
                  <a:pt x="768" y="317"/>
                </a:cubicBezTo>
                <a:cubicBezTo>
                  <a:pt x="766" y="315"/>
                  <a:pt x="765" y="313"/>
                  <a:pt x="763" y="310"/>
                </a:cubicBezTo>
                <a:cubicBezTo>
                  <a:pt x="763" y="309"/>
                  <a:pt x="762" y="307"/>
                  <a:pt x="761" y="306"/>
                </a:cubicBezTo>
                <a:cubicBezTo>
                  <a:pt x="763" y="305"/>
                  <a:pt x="764" y="305"/>
                  <a:pt x="765" y="304"/>
                </a:cubicBezTo>
                <a:cubicBezTo>
                  <a:pt x="768" y="303"/>
                  <a:pt x="771" y="302"/>
                  <a:pt x="774" y="304"/>
                </a:cubicBezTo>
                <a:cubicBezTo>
                  <a:pt x="776" y="305"/>
                  <a:pt x="776" y="308"/>
                  <a:pt x="776" y="311"/>
                </a:cubicBezTo>
                <a:cubicBezTo>
                  <a:pt x="776" y="314"/>
                  <a:pt x="775" y="317"/>
                  <a:pt x="775" y="320"/>
                </a:cubicBezTo>
                <a:cubicBezTo>
                  <a:pt x="775" y="322"/>
                  <a:pt x="780" y="325"/>
                  <a:pt x="782" y="326"/>
                </a:cubicBezTo>
                <a:cubicBezTo>
                  <a:pt x="787" y="331"/>
                  <a:pt x="793" y="336"/>
                  <a:pt x="799" y="341"/>
                </a:cubicBezTo>
                <a:cubicBezTo>
                  <a:pt x="796" y="342"/>
                  <a:pt x="793" y="344"/>
                  <a:pt x="790" y="345"/>
                </a:cubicBezTo>
                <a:cubicBezTo>
                  <a:pt x="786" y="345"/>
                  <a:pt x="782" y="345"/>
                  <a:pt x="778" y="344"/>
                </a:cubicBezTo>
                <a:cubicBezTo>
                  <a:pt x="774" y="344"/>
                  <a:pt x="771" y="343"/>
                  <a:pt x="767" y="342"/>
                </a:cubicBezTo>
                <a:cubicBezTo>
                  <a:pt x="763" y="342"/>
                  <a:pt x="759" y="341"/>
                  <a:pt x="755" y="340"/>
                </a:cubicBezTo>
                <a:cubicBezTo>
                  <a:pt x="753" y="340"/>
                  <a:pt x="750" y="339"/>
                  <a:pt x="747" y="339"/>
                </a:cubicBezTo>
                <a:cubicBezTo>
                  <a:pt x="743" y="340"/>
                  <a:pt x="740" y="342"/>
                  <a:pt x="738" y="344"/>
                </a:cubicBezTo>
                <a:cubicBezTo>
                  <a:pt x="735" y="346"/>
                  <a:pt x="732" y="348"/>
                  <a:pt x="728" y="351"/>
                </a:cubicBezTo>
                <a:cubicBezTo>
                  <a:pt x="726" y="352"/>
                  <a:pt x="722" y="351"/>
                  <a:pt x="719" y="352"/>
                </a:cubicBezTo>
                <a:cubicBezTo>
                  <a:pt x="717" y="352"/>
                  <a:pt x="715" y="354"/>
                  <a:pt x="714" y="355"/>
                </a:cubicBezTo>
                <a:cubicBezTo>
                  <a:pt x="713" y="355"/>
                  <a:pt x="712" y="356"/>
                  <a:pt x="711" y="357"/>
                </a:cubicBezTo>
                <a:cubicBezTo>
                  <a:pt x="711" y="357"/>
                  <a:pt x="713" y="360"/>
                  <a:pt x="713" y="361"/>
                </a:cubicBezTo>
                <a:cubicBezTo>
                  <a:pt x="714" y="364"/>
                  <a:pt x="716" y="367"/>
                  <a:pt x="717" y="371"/>
                </a:cubicBezTo>
                <a:cubicBezTo>
                  <a:pt x="718" y="374"/>
                  <a:pt x="722" y="375"/>
                  <a:pt x="725" y="377"/>
                </a:cubicBezTo>
                <a:cubicBezTo>
                  <a:pt x="728" y="379"/>
                  <a:pt x="731" y="382"/>
                  <a:pt x="734" y="380"/>
                </a:cubicBezTo>
                <a:cubicBezTo>
                  <a:pt x="736" y="379"/>
                  <a:pt x="737" y="377"/>
                  <a:pt x="740" y="376"/>
                </a:cubicBezTo>
                <a:cubicBezTo>
                  <a:pt x="742" y="376"/>
                  <a:pt x="746" y="380"/>
                  <a:pt x="748" y="382"/>
                </a:cubicBezTo>
                <a:cubicBezTo>
                  <a:pt x="751" y="385"/>
                  <a:pt x="754" y="387"/>
                  <a:pt x="757" y="390"/>
                </a:cubicBezTo>
                <a:cubicBezTo>
                  <a:pt x="758" y="388"/>
                  <a:pt x="759" y="386"/>
                  <a:pt x="760" y="385"/>
                </a:cubicBezTo>
                <a:cubicBezTo>
                  <a:pt x="761" y="383"/>
                  <a:pt x="762" y="381"/>
                  <a:pt x="764" y="381"/>
                </a:cubicBezTo>
                <a:cubicBezTo>
                  <a:pt x="765" y="381"/>
                  <a:pt x="766" y="381"/>
                  <a:pt x="768" y="381"/>
                </a:cubicBezTo>
                <a:cubicBezTo>
                  <a:pt x="769" y="381"/>
                  <a:pt x="769" y="383"/>
                  <a:pt x="769" y="384"/>
                </a:cubicBezTo>
                <a:cubicBezTo>
                  <a:pt x="769" y="386"/>
                  <a:pt x="769" y="388"/>
                  <a:pt x="769" y="390"/>
                </a:cubicBezTo>
                <a:cubicBezTo>
                  <a:pt x="769" y="392"/>
                  <a:pt x="768" y="393"/>
                  <a:pt x="767" y="395"/>
                </a:cubicBezTo>
                <a:cubicBezTo>
                  <a:pt x="766" y="397"/>
                  <a:pt x="765" y="399"/>
                  <a:pt x="764" y="401"/>
                </a:cubicBezTo>
                <a:cubicBezTo>
                  <a:pt x="762" y="405"/>
                  <a:pt x="760" y="409"/>
                  <a:pt x="758" y="412"/>
                </a:cubicBezTo>
                <a:cubicBezTo>
                  <a:pt x="757" y="414"/>
                  <a:pt x="755" y="417"/>
                  <a:pt x="756" y="419"/>
                </a:cubicBezTo>
                <a:cubicBezTo>
                  <a:pt x="757" y="423"/>
                  <a:pt x="758" y="427"/>
                  <a:pt x="760" y="431"/>
                </a:cubicBezTo>
                <a:cubicBezTo>
                  <a:pt x="762" y="435"/>
                  <a:pt x="765" y="438"/>
                  <a:pt x="768" y="441"/>
                </a:cubicBezTo>
                <a:cubicBezTo>
                  <a:pt x="771" y="444"/>
                  <a:pt x="773" y="447"/>
                  <a:pt x="775" y="451"/>
                </a:cubicBezTo>
                <a:cubicBezTo>
                  <a:pt x="778" y="455"/>
                  <a:pt x="781" y="458"/>
                  <a:pt x="783" y="462"/>
                </a:cubicBezTo>
                <a:cubicBezTo>
                  <a:pt x="786" y="465"/>
                  <a:pt x="789" y="468"/>
                  <a:pt x="790" y="472"/>
                </a:cubicBezTo>
                <a:cubicBezTo>
                  <a:pt x="792" y="476"/>
                  <a:pt x="793" y="480"/>
                  <a:pt x="794" y="484"/>
                </a:cubicBezTo>
                <a:cubicBezTo>
                  <a:pt x="794" y="487"/>
                  <a:pt x="796" y="490"/>
                  <a:pt x="798" y="492"/>
                </a:cubicBezTo>
                <a:cubicBezTo>
                  <a:pt x="801" y="496"/>
                  <a:pt x="803" y="499"/>
                  <a:pt x="805" y="502"/>
                </a:cubicBezTo>
                <a:cubicBezTo>
                  <a:pt x="807" y="506"/>
                  <a:pt x="810" y="509"/>
                  <a:pt x="812" y="513"/>
                </a:cubicBezTo>
                <a:cubicBezTo>
                  <a:pt x="814" y="516"/>
                  <a:pt x="815" y="521"/>
                  <a:pt x="817" y="525"/>
                </a:cubicBezTo>
                <a:cubicBezTo>
                  <a:pt x="818" y="530"/>
                  <a:pt x="820" y="535"/>
                  <a:pt x="821" y="540"/>
                </a:cubicBezTo>
                <a:cubicBezTo>
                  <a:pt x="839" y="532"/>
                  <a:pt x="856" y="524"/>
                  <a:pt x="874" y="516"/>
                </a:cubicBezTo>
                <a:cubicBezTo>
                  <a:pt x="878" y="514"/>
                  <a:pt x="882" y="512"/>
                  <a:pt x="886" y="510"/>
                </a:cubicBezTo>
                <a:cubicBezTo>
                  <a:pt x="890" y="508"/>
                  <a:pt x="892" y="506"/>
                  <a:pt x="895" y="503"/>
                </a:cubicBezTo>
                <a:cubicBezTo>
                  <a:pt x="902" y="496"/>
                  <a:pt x="908" y="489"/>
                  <a:pt x="914" y="483"/>
                </a:cubicBezTo>
                <a:cubicBezTo>
                  <a:pt x="908" y="479"/>
                  <a:pt x="901" y="475"/>
                  <a:pt x="895" y="471"/>
                </a:cubicBezTo>
                <a:cubicBezTo>
                  <a:pt x="893" y="470"/>
                  <a:pt x="892" y="469"/>
                  <a:pt x="891" y="466"/>
                </a:cubicBezTo>
                <a:cubicBezTo>
                  <a:pt x="890" y="463"/>
                  <a:pt x="889" y="459"/>
                  <a:pt x="888" y="455"/>
                </a:cubicBezTo>
                <a:cubicBezTo>
                  <a:pt x="887" y="457"/>
                  <a:pt x="886" y="459"/>
                  <a:pt x="885" y="461"/>
                </a:cubicBezTo>
                <a:cubicBezTo>
                  <a:pt x="884" y="463"/>
                  <a:pt x="882" y="467"/>
                  <a:pt x="880" y="467"/>
                </a:cubicBezTo>
                <a:cubicBezTo>
                  <a:pt x="879" y="467"/>
                  <a:pt x="877" y="467"/>
                  <a:pt x="876" y="466"/>
                </a:cubicBezTo>
                <a:cubicBezTo>
                  <a:pt x="874" y="466"/>
                  <a:pt x="872" y="465"/>
                  <a:pt x="871" y="465"/>
                </a:cubicBezTo>
                <a:cubicBezTo>
                  <a:pt x="869" y="464"/>
                  <a:pt x="866" y="464"/>
                  <a:pt x="865" y="463"/>
                </a:cubicBezTo>
                <a:cubicBezTo>
                  <a:pt x="857" y="452"/>
                  <a:pt x="849" y="442"/>
                  <a:pt x="841" y="432"/>
                </a:cubicBezTo>
                <a:cubicBezTo>
                  <a:pt x="843" y="430"/>
                  <a:pt x="845" y="428"/>
                  <a:pt x="848" y="427"/>
                </a:cubicBezTo>
                <a:cubicBezTo>
                  <a:pt x="851" y="426"/>
                  <a:pt x="854" y="430"/>
                  <a:pt x="856" y="432"/>
                </a:cubicBezTo>
                <a:cubicBezTo>
                  <a:pt x="861" y="437"/>
                  <a:pt x="866" y="442"/>
                  <a:pt x="871" y="447"/>
                </a:cubicBezTo>
                <a:cubicBezTo>
                  <a:pt x="872" y="448"/>
                  <a:pt x="874" y="451"/>
                  <a:pt x="876" y="451"/>
                </a:cubicBezTo>
                <a:cubicBezTo>
                  <a:pt x="878" y="451"/>
                  <a:pt x="879" y="449"/>
                  <a:pt x="881" y="449"/>
                </a:cubicBezTo>
                <a:cubicBezTo>
                  <a:pt x="883" y="448"/>
                  <a:pt x="885" y="447"/>
                  <a:pt x="887" y="446"/>
                </a:cubicBezTo>
                <a:cubicBezTo>
                  <a:pt x="890" y="444"/>
                  <a:pt x="891" y="447"/>
                  <a:pt x="892" y="449"/>
                </a:cubicBezTo>
                <a:cubicBezTo>
                  <a:pt x="893" y="452"/>
                  <a:pt x="894" y="455"/>
                  <a:pt x="898" y="455"/>
                </a:cubicBezTo>
                <a:cubicBezTo>
                  <a:pt x="906" y="457"/>
                  <a:pt x="913" y="461"/>
                  <a:pt x="922" y="462"/>
                </a:cubicBezTo>
                <a:cubicBezTo>
                  <a:pt x="925" y="463"/>
                  <a:pt x="929" y="462"/>
                  <a:pt x="933" y="461"/>
                </a:cubicBezTo>
                <a:cubicBezTo>
                  <a:pt x="937" y="460"/>
                  <a:pt x="941" y="459"/>
                  <a:pt x="946" y="458"/>
                </a:cubicBezTo>
                <a:cubicBezTo>
                  <a:pt x="949" y="457"/>
                  <a:pt x="949" y="458"/>
                  <a:pt x="951" y="461"/>
                </a:cubicBezTo>
                <a:cubicBezTo>
                  <a:pt x="952" y="463"/>
                  <a:pt x="953" y="465"/>
                  <a:pt x="955" y="468"/>
                </a:cubicBezTo>
                <a:cubicBezTo>
                  <a:pt x="959" y="474"/>
                  <a:pt x="964" y="481"/>
                  <a:pt x="968" y="488"/>
                </a:cubicBezTo>
                <a:cubicBezTo>
                  <a:pt x="969" y="489"/>
                  <a:pt x="969" y="490"/>
                  <a:pt x="970" y="491"/>
                </a:cubicBezTo>
                <a:cubicBezTo>
                  <a:pt x="972" y="492"/>
                  <a:pt x="973" y="491"/>
                  <a:pt x="974" y="490"/>
                </a:cubicBezTo>
                <a:cubicBezTo>
                  <a:pt x="978" y="488"/>
                  <a:pt x="982" y="486"/>
                  <a:pt x="985" y="482"/>
                </a:cubicBezTo>
                <a:cubicBezTo>
                  <a:pt x="984" y="486"/>
                  <a:pt x="984" y="490"/>
                  <a:pt x="984" y="494"/>
                </a:cubicBezTo>
                <a:cubicBezTo>
                  <a:pt x="984" y="497"/>
                  <a:pt x="986" y="500"/>
                  <a:pt x="987" y="503"/>
                </a:cubicBezTo>
                <a:cubicBezTo>
                  <a:pt x="989" y="510"/>
                  <a:pt x="992" y="518"/>
                  <a:pt x="995" y="525"/>
                </a:cubicBezTo>
                <a:cubicBezTo>
                  <a:pt x="997" y="533"/>
                  <a:pt x="1001" y="540"/>
                  <a:pt x="1004" y="547"/>
                </a:cubicBezTo>
                <a:cubicBezTo>
                  <a:pt x="1008" y="554"/>
                  <a:pt x="1011" y="561"/>
                  <a:pt x="1014" y="568"/>
                </a:cubicBezTo>
                <a:cubicBezTo>
                  <a:pt x="1017" y="564"/>
                  <a:pt x="1019" y="559"/>
                  <a:pt x="1022" y="555"/>
                </a:cubicBezTo>
                <a:cubicBezTo>
                  <a:pt x="1015" y="681"/>
                  <a:pt x="961" y="794"/>
                  <a:pt x="878" y="87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pic>
        <p:nvPicPr>
          <p:cNvPr id="9" name="Picture 8"/>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08923" y="3858647"/>
            <a:ext cx="608822" cy="608822"/>
          </a:xfrm>
          <a:prstGeom prst="rect">
            <a:avLst/>
          </a:prstGeom>
        </p:spPr>
      </p:pic>
      <p:pic>
        <p:nvPicPr>
          <p:cNvPr id="10" name="Picture 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809615" y="3856734"/>
            <a:ext cx="612648" cy="612648"/>
          </a:xfrm>
          <a:prstGeom prst="rect">
            <a:avLst/>
          </a:prstGeom>
        </p:spPr>
      </p:pic>
      <p:pic>
        <p:nvPicPr>
          <p:cNvPr id="11" name="Picture 1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614133" y="3856734"/>
            <a:ext cx="612648" cy="612648"/>
          </a:xfrm>
          <a:prstGeom prst="rect">
            <a:avLst/>
          </a:prstGeom>
        </p:spPr>
      </p:pic>
      <p:pic>
        <p:nvPicPr>
          <p:cNvPr id="12" name="Picture 11"/>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418651" y="3856734"/>
            <a:ext cx="612648" cy="612648"/>
          </a:xfrm>
          <a:prstGeom prst="rect">
            <a:avLst/>
          </a:prstGeom>
        </p:spPr>
      </p:pic>
      <p:pic>
        <p:nvPicPr>
          <p:cNvPr id="13" name="Picture 1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223169" y="3856734"/>
            <a:ext cx="612648" cy="612648"/>
          </a:xfrm>
          <a:prstGeom prst="rect">
            <a:avLst/>
          </a:prstGeom>
        </p:spPr>
      </p:pic>
      <p:pic>
        <p:nvPicPr>
          <p:cNvPr id="14" name="Picture 13"/>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5027687" y="3856734"/>
            <a:ext cx="612648" cy="612648"/>
          </a:xfrm>
          <a:prstGeom prst="rect">
            <a:avLst/>
          </a:prstGeom>
        </p:spPr>
      </p:pic>
      <p:pic>
        <p:nvPicPr>
          <p:cNvPr id="15" name="Picture 14"/>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5832205" y="3856734"/>
            <a:ext cx="612648" cy="612648"/>
          </a:xfrm>
          <a:prstGeom prst="rect">
            <a:avLst/>
          </a:prstGeom>
        </p:spPr>
      </p:pic>
      <p:pic>
        <p:nvPicPr>
          <p:cNvPr id="16" name="Picture 15"/>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6636723" y="3856734"/>
            <a:ext cx="612648" cy="612648"/>
          </a:xfrm>
          <a:prstGeom prst="rect">
            <a:avLst/>
          </a:prstGeom>
        </p:spPr>
      </p:pic>
      <p:pic>
        <p:nvPicPr>
          <p:cNvPr id="17" name="Picture 16"/>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7441237" y="3856734"/>
            <a:ext cx="612648" cy="612648"/>
          </a:xfrm>
          <a:prstGeom prst="rect">
            <a:avLst/>
          </a:prstGeom>
        </p:spPr>
      </p:pic>
    </p:spTree>
    <p:extLst>
      <p:ext uri="{BB962C8B-B14F-4D97-AF65-F5344CB8AC3E}">
        <p14:creationId xmlns:p14="http://schemas.microsoft.com/office/powerpoint/2010/main" val="2003278"/>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45</a:t>
            </a:fld>
            <a:r>
              <a:rPr lang="en-US" smtClean="0"/>
              <a:t> -</a:t>
            </a:r>
            <a:endParaRPr lang="en-US"/>
          </a:p>
        </p:txBody>
      </p:sp>
      <p:sp>
        <p:nvSpPr>
          <p:cNvPr id="20" name="Rectangle 19"/>
          <p:cNvSpPr/>
          <p:nvPr/>
        </p:nvSpPr>
        <p:spPr bwMode="auto">
          <a:xfrm>
            <a:off x="0" y="0"/>
            <a:ext cx="9144000" cy="6858000"/>
          </a:xfrm>
          <a:prstGeom prst="rect">
            <a:avLst/>
          </a:prstGeom>
          <a:solidFill>
            <a:srgbClr val="002A7E"/>
          </a:solidFill>
          <a:ln w="9525" cap="flat" cmpd="sng" algn="ctr">
            <a:solidFill>
              <a:srgbClr val="002A7E"/>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1" name="Title 1"/>
          <p:cNvSpPr txBox="1">
            <a:spLocks/>
          </p:cNvSpPr>
          <p:nvPr/>
        </p:nvSpPr>
        <p:spPr bwMode="black">
          <a:xfrm>
            <a:off x="1765187" y="968469"/>
            <a:ext cx="6066156" cy="17457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kern="0" dirty="0" smtClean="0">
                <a:solidFill>
                  <a:schemeClr val="bg1"/>
                </a:solidFill>
              </a:rPr>
              <a:t>United States Results</a:t>
            </a:r>
            <a:endParaRPr lang="en-US" kern="0" dirty="0">
              <a:solidFill>
                <a:schemeClr val="bg1"/>
              </a:solidFill>
            </a:endParaRPr>
          </a:p>
        </p:txBody>
      </p:sp>
      <p:grpSp>
        <p:nvGrpSpPr>
          <p:cNvPr id="201" name="Group 200"/>
          <p:cNvGrpSpPr/>
          <p:nvPr/>
        </p:nvGrpSpPr>
        <p:grpSpPr>
          <a:xfrm>
            <a:off x="1334949" y="1478943"/>
            <a:ext cx="6512987" cy="4031311"/>
            <a:chOff x="980124" y="-200163"/>
            <a:chExt cx="6199581" cy="4031311"/>
          </a:xfrm>
        </p:grpSpPr>
        <p:grpSp>
          <p:nvGrpSpPr>
            <p:cNvPr id="202" name="Group 10"/>
            <p:cNvGrpSpPr>
              <a:grpSpLocks/>
            </p:cNvGrpSpPr>
            <p:nvPr/>
          </p:nvGrpSpPr>
          <p:grpSpPr bwMode="auto">
            <a:xfrm>
              <a:off x="2026011" y="1297369"/>
              <a:ext cx="4209971" cy="2370154"/>
              <a:chOff x="0" y="723"/>
              <a:chExt cx="5414" cy="3048"/>
            </a:xfrm>
            <a:solidFill>
              <a:srgbClr val="C1BA9E"/>
            </a:solidFill>
          </p:grpSpPr>
          <p:sp>
            <p:nvSpPr>
              <p:cNvPr id="205" name="Freeform 204"/>
              <p:cNvSpPr>
                <a:spLocks noChangeAspect="1" noEditPoints="1"/>
              </p:cNvSpPr>
              <p:nvPr/>
            </p:nvSpPr>
            <p:spPr bwMode="auto">
              <a:xfrm>
                <a:off x="2213" y="723"/>
                <a:ext cx="3201" cy="2883"/>
              </a:xfrm>
              <a:custGeom>
                <a:avLst/>
                <a:gdLst>
                  <a:gd name="T0" fmla="*/ 2927 w 3062"/>
                  <a:gd name="T1" fmla="*/ 2669 h 2758"/>
                  <a:gd name="T2" fmla="*/ 2865 w 3062"/>
                  <a:gd name="T3" fmla="*/ 2545 h 2758"/>
                  <a:gd name="T4" fmla="*/ 2974 w 3062"/>
                  <a:gd name="T5" fmla="*/ 2469 h 2758"/>
                  <a:gd name="T6" fmla="*/ 2938 w 3062"/>
                  <a:gd name="T7" fmla="*/ 2350 h 2758"/>
                  <a:gd name="T8" fmla="*/ 3985 w 3062"/>
                  <a:gd name="T9" fmla="*/ 576 h 2758"/>
                  <a:gd name="T10" fmla="*/ 3375 w 3062"/>
                  <a:gd name="T11" fmla="*/ 391 h 2758"/>
                  <a:gd name="T12" fmla="*/ 3024 w 3062"/>
                  <a:gd name="T13" fmla="*/ 327 h 2758"/>
                  <a:gd name="T14" fmla="*/ 2742 w 3062"/>
                  <a:gd name="T15" fmla="*/ 197 h 2758"/>
                  <a:gd name="T16" fmla="*/ 2021 w 3062"/>
                  <a:gd name="T17" fmla="*/ 410 h 2758"/>
                  <a:gd name="T18" fmla="*/ 1795 w 3062"/>
                  <a:gd name="T19" fmla="*/ 597 h 2758"/>
                  <a:gd name="T20" fmla="*/ 1326 w 3062"/>
                  <a:gd name="T21" fmla="*/ 717 h 2758"/>
                  <a:gd name="T22" fmla="*/ 1150 w 3062"/>
                  <a:gd name="T23" fmla="*/ 862 h 2758"/>
                  <a:gd name="T24" fmla="*/ 1061 w 3062"/>
                  <a:gd name="T25" fmla="*/ 576 h 2758"/>
                  <a:gd name="T26" fmla="*/ 685 w 3062"/>
                  <a:gd name="T27" fmla="*/ 660 h 2758"/>
                  <a:gd name="T28" fmla="*/ 603 w 3062"/>
                  <a:gd name="T29" fmla="*/ 1085 h 2758"/>
                  <a:gd name="T30" fmla="*/ 731 w 3062"/>
                  <a:gd name="T31" fmla="*/ 1017 h 2758"/>
                  <a:gd name="T32" fmla="*/ 960 w 3062"/>
                  <a:gd name="T33" fmla="*/ 1044 h 2758"/>
                  <a:gd name="T34" fmla="*/ 704 w 3062"/>
                  <a:gd name="T35" fmla="*/ 1279 h 2758"/>
                  <a:gd name="T36" fmla="*/ 551 w 3062"/>
                  <a:gd name="T37" fmla="*/ 1286 h 2758"/>
                  <a:gd name="T38" fmla="*/ 308 w 3062"/>
                  <a:gd name="T39" fmla="*/ 1508 h 2758"/>
                  <a:gd name="T40" fmla="*/ 223 w 3062"/>
                  <a:gd name="T41" fmla="*/ 1803 h 2758"/>
                  <a:gd name="T42" fmla="*/ 693 w 3062"/>
                  <a:gd name="T43" fmla="*/ 1794 h 2758"/>
                  <a:gd name="T44" fmla="*/ 778 w 3062"/>
                  <a:gd name="T45" fmla="*/ 1717 h 2758"/>
                  <a:gd name="T46" fmla="*/ 1020 w 3062"/>
                  <a:gd name="T47" fmla="*/ 1814 h 2758"/>
                  <a:gd name="T48" fmla="*/ 728 w 3062"/>
                  <a:gd name="T49" fmla="*/ 1956 h 2758"/>
                  <a:gd name="T50" fmla="*/ 259 w 3062"/>
                  <a:gd name="T51" fmla="*/ 1846 h 2758"/>
                  <a:gd name="T52" fmla="*/ 44 w 3062"/>
                  <a:gd name="T53" fmla="*/ 2417 h 2758"/>
                  <a:gd name="T54" fmla="*/ 534 w 3062"/>
                  <a:gd name="T55" fmla="*/ 2561 h 2758"/>
                  <a:gd name="T56" fmla="*/ 660 w 3062"/>
                  <a:gd name="T57" fmla="*/ 3139 h 2758"/>
                  <a:gd name="T58" fmla="*/ 1143 w 3062"/>
                  <a:gd name="T59" fmla="*/ 3039 h 2758"/>
                  <a:gd name="T60" fmla="*/ 1438 w 3062"/>
                  <a:gd name="T61" fmla="*/ 2415 h 2758"/>
                  <a:gd name="T62" fmla="*/ 1227 w 3062"/>
                  <a:gd name="T63" fmla="*/ 2233 h 2758"/>
                  <a:gd name="T64" fmla="*/ 1443 w 3062"/>
                  <a:gd name="T65" fmla="*/ 2093 h 2758"/>
                  <a:gd name="T66" fmla="*/ 1892 w 3062"/>
                  <a:gd name="T67" fmla="*/ 2178 h 2758"/>
                  <a:gd name="T68" fmla="*/ 2358 w 3062"/>
                  <a:gd name="T69" fmla="*/ 2286 h 2758"/>
                  <a:gd name="T70" fmla="*/ 2523 w 3062"/>
                  <a:gd name="T71" fmla="*/ 2376 h 2758"/>
                  <a:gd name="T72" fmla="*/ 2834 w 3062"/>
                  <a:gd name="T73" fmla="*/ 2141 h 2758"/>
                  <a:gd name="T74" fmla="*/ 2944 w 3062"/>
                  <a:gd name="T75" fmla="*/ 1717 h 2758"/>
                  <a:gd name="T76" fmla="*/ 3157 w 3062"/>
                  <a:gd name="T77" fmla="*/ 1661 h 2758"/>
                  <a:gd name="T78" fmla="*/ 3516 w 3062"/>
                  <a:gd name="T79" fmla="*/ 1085 h 2758"/>
                  <a:gd name="T80" fmla="*/ 3686 w 3062"/>
                  <a:gd name="T81" fmla="*/ 1163 h 2758"/>
                  <a:gd name="T82" fmla="*/ 3968 w 3062"/>
                  <a:gd name="T83" fmla="*/ 1074 h 2758"/>
                  <a:gd name="T84" fmla="*/ 1179 w 3062"/>
                  <a:gd name="T85" fmla="*/ 1696 h 2758"/>
                  <a:gd name="T86" fmla="*/ 1185 w 3062"/>
                  <a:gd name="T87" fmla="*/ 1590 h 2758"/>
                  <a:gd name="T88" fmla="*/ 1337 w 3062"/>
                  <a:gd name="T89" fmla="*/ 1713 h 2758"/>
                  <a:gd name="T90" fmla="*/ 1557 w 3062"/>
                  <a:gd name="T91" fmla="*/ 358 h 2758"/>
                  <a:gd name="T92" fmla="*/ 1476 w 3062"/>
                  <a:gd name="T93" fmla="*/ 343 h 2758"/>
                  <a:gd name="T94" fmla="*/ 163 w 3062"/>
                  <a:gd name="T95" fmla="*/ 1343 h 2758"/>
                  <a:gd name="T96" fmla="*/ 2474 w 3062"/>
                  <a:gd name="T97" fmla="*/ 2649 h 2758"/>
                  <a:gd name="T98" fmla="*/ 1405 w 3062"/>
                  <a:gd name="T99" fmla="*/ 2919 h 2758"/>
                  <a:gd name="T100" fmla="*/ 283 w 3062"/>
                  <a:gd name="T101" fmla="*/ 1415 h 2758"/>
                  <a:gd name="T102" fmla="*/ 281 w 3062"/>
                  <a:gd name="T103" fmla="*/ 1148 h 2758"/>
                  <a:gd name="T104" fmla="*/ 4067 w 3062"/>
                  <a:gd name="T105" fmla="*/ 3599 h 2758"/>
                  <a:gd name="T106" fmla="*/ 3930 w 3062"/>
                  <a:gd name="T107" fmla="*/ 3760 h 2758"/>
                  <a:gd name="T108" fmla="*/ 3151 w 3062"/>
                  <a:gd name="T109" fmla="*/ 1900 h 2758"/>
                  <a:gd name="T110" fmla="*/ 3320 w 3062"/>
                  <a:gd name="T111" fmla="*/ 2820 h 2758"/>
                  <a:gd name="T112" fmla="*/ 3164 w 3062"/>
                  <a:gd name="T113" fmla="*/ 2655 h 2758"/>
                  <a:gd name="T114" fmla="*/ 3252 w 3062"/>
                  <a:gd name="T115" fmla="*/ 2916 h 2758"/>
                  <a:gd name="T116" fmla="*/ 2801 w 3062"/>
                  <a:gd name="T117" fmla="*/ 3338 h 2758"/>
                  <a:gd name="T118" fmla="*/ 3471 w 3062"/>
                  <a:gd name="T119" fmla="*/ 3534 h 2758"/>
                  <a:gd name="T120" fmla="*/ 3377 w 3062"/>
                  <a:gd name="T121" fmla="*/ 1300 h 2758"/>
                  <a:gd name="T122" fmla="*/ 3394 w 3062"/>
                  <a:gd name="T123" fmla="*/ 1671 h 2758"/>
                  <a:gd name="T124" fmla="*/ 3285 w 3062"/>
                  <a:gd name="T125" fmla="*/ 1854 h 275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062"/>
                  <a:gd name="T190" fmla="*/ 0 h 2758"/>
                  <a:gd name="T191" fmla="*/ 3062 w 3062"/>
                  <a:gd name="T192" fmla="*/ 2758 h 275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062" h="2758">
                    <a:moveTo>
                      <a:pt x="1982" y="1630"/>
                    </a:moveTo>
                    <a:lnTo>
                      <a:pt x="1982" y="1630"/>
                    </a:lnTo>
                    <a:lnTo>
                      <a:pt x="1976" y="1628"/>
                    </a:lnTo>
                    <a:lnTo>
                      <a:pt x="1972" y="1630"/>
                    </a:lnTo>
                    <a:lnTo>
                      <a:pt x="1962" y="1640"/>
                    </a:lnTo>
                    <a:lnTo>
                      <a:pt x="1960" y="1644"/>
                    </a:lnTo>
                    <a:lnTo>
                      <a:pt x="1962" y="1650"/>
                    </a:lnTo>
                    <a:lnTo>
                      <a:pt x="1966" y="1652"/>
                    </a:lnTo>
                    <a:lnTo>
                      <a:pt x="1972" y="1650"/>
                    </a:lnTo>
                    <a:lnTo>
                      <a:pt x="1982" y="1640"/>
                    </a:lnTo>
                    <a:lnTo>
                      <a:pt x="1984" y="1634"/>
                    </a:lnTo>
                    <a:lnTo>
                      <a:pt x="1982" y="1630"/>
                    </a:lnTo>
                    <a:close/>
                    <a:moveTo>
                      <a:pt x="2112" y="1982"/>
                    </a:moveTo>
                    <a:lnTo>
                      <a:pt x="2112" y="1982"/>
                    </a:lnTo>
                    <a:lnTo>
                      <a:pt x="2116" y="1994"/>
                    </a:lnTo>
                    <a:lnTo>
                      <a:pt x="2120" y="2000"/>
                    </a:lnTo>
                    <a:lnTo>
                      <a:pt x="2122" y="2006"/>
                    </a:lnTo>
                    <a:lnTo>
                      <a:pt x="2122" y="2014"/>
                    </a:lnTo>
                    <a:lnTo>
                      <a:pt x="2122" y="2018"/>
                    </a:lnTo>
                    <a:lnTo>
                      <a:pt x="2124" y="2022"/>
                    </a:lnTo>
                    <a:lnTo>
                      <a:pt x="2126" y="2024"/>
                    </a:lnTo>
                    <a:lnTo>
                      <a:pt x="2128" y="2026"/>
                    </a:lnTo>
                    <a:lnTo>
                      <a:pt x="2130" y="2026"/>
                    </a:lnTo>
                    <a:lnTo>
                      <a:pt x="2134" y="2026"/>
                    </a:lnTo>
                    <a:lnTo>
                      <a:pt x="2140" y="2024"/>
                    </a:lnTo>
                    <a:lnTo>
                      <a:pt x="2142" y="2022"/>
                    </a:lnTo>
                    <a:lnTo>
                      <a:pt x="2142" y="2008"/>
                    </a:lnTo>
                    <a:lnTo>
                      <a:pt x="2142" y="1996"/>
                    </a:lnTo>
                    <a:lnTo>
                      <a:pt x="2144" y="1992"/>
                    </a:lnTo>
                    <a:lnTo>
                      <a:pt x="2146" y="1994"/>
                    </a:lnTo>
                    <a:lnTo>
                      <a:pt x="2148" y="2000"/>
                    </a:lnTo>
                    <a:lnTo>
                      <a:pt x="2158" y="2012"/>
                    </a:lnTo>
                    <a:lnTo>
                      <a:pt x="2166" y="2020"/>
                    </a:lnTo>
                    <a:lnTo>
                      <a:pt x="2172" y="2024"/>
                    </a:lnTo>
                    <a:lnTo>
                      <a:pt x="2180" y="2026"/>
                    </a:lnTo>
                    <a:lnTo>
                      <a:pt x="2184" y="2026"/>
                    </a:lnTo>
                    <a:lnTo>
                      <a:pt x="2186" y="2026"/>
                    </a:lnTo>
                    <a:lnTo>
                      <a:pt x="2188" y="2024"/>
                    </a:lnTo>
                    <a:lnTo>
                      <a:pt x="2190" y="2022"/>
                    </a:lnTo>
                    <a:lnTo>
                      <a:pt x="2188" y="2020"/>
                    </a:lnTo>
                    <a:lnTo>
                      <a:pt x="2186" y="2014"/>
                    </a:lnTo>
                    <a:lnTo>
                      <a:pt x="2176" y="2002"/>
                    </a:lnTo>
                    <a:lnTo>
                      <a:pt x="2168" y="1992"/>
                    </a:lnTo>
                    <a:lnTo>
                      <a:pt x="2166" y="1988"/>
                    </a:lnTo>
                    <a:lnTo>
                      <a:pt x="2166" y="1984"/>
                    </a:lnTo>
                    <a:lnTo>
                      <a:pt x="2168" y="1982"/>
                    </a:lnTo>
                    <a:lnTo>
                      <a:pt x="2178" y="1972"/>
                    </a:lnTo>
                    <a:lnTo>
                      <a:pt x="2180" y="1968"/>
                    </a:lnTo>
                    <a:lnTo>
                      <a:pt x="2182" y="1962"/>
                    </a:lnTo>
                    <a:lnTo>
                      <a:pt x="2180" y="1960"/>
                    </a:lnTo>
                    <a:lnTo>
                      <a:pt x="2174" y="1958"/>
                    </a:lnTo>
                    <a:lnTo>
                      <a:pt x="2150" y="1958"/>
                    </a:lnTo>
                    <a:lnTo>
                      <a:pt x="2148" y="1958"/>
                    </a:lnTo>
                    <a:lnTo>
                      <a:pt x="2146" y="1956"/>
                    </a:lnTo>
                    <a:lnTo>
                      <a:pt x="2146" y="1954"/>
                    </a:lnTo>
                    <a:lnTo>
                      <a:pt x="2146" y="1950"/>
                    </a:lnTo>
                    <a:lnTo>
                      <a:pt x="2148" y="1946"/>
                    </a:lnTo>
                    <a:lnTo>
                      <a:pt x="2158" y="1934"/>
                    </a:lnTo>
                    <a:lnTo>
                      <a:pt x="2158" y="1932"/>
                    </a:lnTo>
                    <a:lnTo>
                      <a:pt x="2158" y="1930"/>
                    </a:lnTo>
                    <a:lnTo>
                      <a:pt x="2154" y="1928"/>
                    </a:lnTo>
                    <a:lnTo>
                      <a:pt x="2150" y="1928"/>
                    </a:lnTo>
                    <a:lnTo>
                      <a:pt x="2144" y="1930"/>
                    </a:lnTo>
                    <a:lnTo>
                      <a:pt x="2138" y="1934"/>
                    </a:lnTo>
                    <a:lnTo>
                      <a:pt x="2130" y="1946"/>
                    </a:lnTo>
                    <a:lnTo>
                      <a:pt x="2116" y="1970"/>
                    </a:lnTo>
                    <a:lnTo>
                      <a:pt x="2112" y="1982"/>
                    </a:lnTo>
                    <a:close/>
                    <a:moveTo>
                      <a:pt x="1966" y="1940"/>
                    </a:moveTo>
                    <a:lnTo>
                      <a:pt x="1966" y="1940"/>
                    </a:lnTo>
                    <a:lnTo>
                      <a:pt x="1968" y="1948"/>
                    </a:lnTo>
                    <a:lnTo>
                      <a:pt x="1970" y="1954"/>
                    </a:lnTo>
                    <a:lnTo>
                      <a:pt x="1972" y="1960"/>
                    </a:lnTo>
                    <a:lnTo>
                      <a:pt x="1980" y="1974"/>
                    </a:lnTo>
                    <a:lnTo>
                      <a:pt x="1982" y="1980"/>
                    </a:lnTo>
                    <a:lnTo>
                      <a:pt x="1988" y="1984"/>
                    </a:lnTo>
                    <a:lnTo>
                      <a:pt x="1994" y="1986"/>
                    </a:lnTo>
                    <a:lnTo>
                      <a:pt x="1998" y="1986"/>
                    </a:lnTo>
                    <a:lnTo>
                      <a:pt x="2014" y="1986"/>
                    </a:lnTo>
                    <a:lnTo>
                      <a:pt x="2018" y="1986"/>
                    </a:lnTo>
                    <a:lnTo>
                      <a:pt x="2024" y="1988"/>
                    </a:lnTo>
                    <a:lnTo>
                      <a:pt x="2032" y="1990"/>
                    </a:lnTo>
                    <a:lnTo>
                      <a:pt x="2038" y="1992"/>
                    </a:lnTo>
                    <a:lnTo>
                      <a:pt x="2044" y="1996"/>
                    </a:lnTo>
                    <a:lnTo>
                      <a:pt x="2052" y="1996"/>
                    </a:lnTo>
                    <a:lnTo>
                      <a:pt x="2056" y="1996"/>
                    </a:lnTo>
                    <a:lnTo>
                      <a:pt x="2062" y="1994"/>
                    </a:lnTo>
                    <a:lnTo>
                      <a:pt x="2066" y="1988"/>
                    </a:lnTo>
                    <a:lnTo>
                      <a:pt x="2072" y="1974"/>
                    </a:lnTo>
                    <a:lnTo>
                      <a:pt x="2074" y="1968"/>
                    </a:lnTo>
                    <a:lnTo>
                      <a:pt x="2078" y="1962"/>
                    </a:lnTo>
                    <a:lnTo>
                      <a:pt x="2088" y="1950"/>
                    </a:lnTo>
                    <a:lnTo>
                      <a:pt x="2090" y="1944"/>
                    </a:lnTo>
                    <a:lnTo>
                      <a:pt x="2094" y="1932"/>
                    </a:lnTo>
                    <a:lnTo>
                      <a:pt x="2096" y="1928"/>
                    </a:lnTo>
                    <a:lnTo>
                      <a:pt x="2100" y="1924"/>
                    </a:lnTo>
                    <a:lnTo>
                      <a:pt x="2106" y="1922"/>
                    </a:lnTo>
                    <a:lnTo>
                      <a:pt x="2108" y="1920"/>
                    </a:lnTo>
                    <a:lnTo>
                      <a:pt x="2108" y="1918"/>
                    </a:lnTo>
                    <a:lnTo>
                      <a:pt x="2108" y="1916"/>
                    </a:lnTo>
                    <a:lnTo>
                      <a:pt x="2106" y="1914"/>
                    </a:lnTo>
                    <a:lnTo>
                      <a:pt x="2100" y="1912"/>
                    </a:lnTo>
                    <a:lnTo>
                      <a:pt x="2096" y="1908"/>
                    </a:lnTo>
                    <a:lnTo>
                      <a:pt x="2094" y="1900"/>
                    </a:lnTo>
                    <a:lnTo>
                      <a:pt x="2094" y="1898"/>
                    </a:lnTo>
                    <a:lnTo>
                      <a:pt x="2094" y="1882"/>
                    </a:lnTo>
                    <a:lnTo>
                      <a:pt x="2094" y="1878"/>
                    </a:lnTo>
                    <a:lnTo>
                      <a:pt x="2096" y="1870"/>
                    </a:lnTo>
                    <a:lnTo>
                      <a:pt x="2100" y="1866"/>
                    </a:lnTo>
                    <a:lnTo>
                      <a:pt x="2106" y="1864"/>
                    </a:lnTo>
                    <a:lnTo>
                      <a:pt x="2108" y="1862"/>
                    </a:lnTo>
                    <a:lnTo>
                      <a:pt x="2110" y="1858"/>
                    </a:lnTo>
                    <a:lnTo>
                      <a:pt x="2110" y="1856"/>
                    </a:lnTo>
                    <a:lnTo>
                      <a:pt x="2110" y="1852"/>
                    </a:lnTo>
                    <a:lnTo>
                      <a:pt x="2106" y="1848"/>
                    </a:lnTo>
                    <a:lnTo>
                      <a:pt x="2102" y="1842"/>
                    </a:lnTo>
                    <a:lnTo>
                      <a:pt x="2096" y="1836"/>
                    </a:lnTo>
                    <a:lnTo>
                      <a:pt x="2090" y="1834"/>
                    </a:lnTo>
                    <a:lnTo>
                      <a:pt x="2084" y="1832"/>
                    </a:lnTo>
                    <a:lnTo>
                      <a:pt x="2076" y="1834"/>
                    </a:lnTo>
                    <a:lnTo>
                      <a:pt x="2052" y="1846"/>
                    </a:lnTo>
                    <a:lnTo>
                      <a:pt x="2046" y="1850"/>
                    </a:lnTo>
                    <a:lnTo>
                      <a:pt x="2040" y="1856"/>
                    </a:lnTo>
                    <a:lnTo>
                      <a:pt x="2020" y="1882"/>
                    </a:lnTo>
                    <a:lnTo>
                      <a:pt x="2014" y="1888"/>
                    </a:lnTo>
                    <a:lnTo>
                      <a:pt x="2008" y="1892"/>
                    </a:lnTo>
                    <a:lnTo>
                      <a:pt x="2004" y="1896"/>
                    </a:lnTo>
                    <a:lnTo>
                      <a:pt x="1988" y="1902"/>
                    </a:lnTo>
                    <a:lnTo>
                      <a:pt x="1984" y="1904"/>
                    </a:lnTo>
                    <a:lnTo>
                      <a:pt x="1972" y="1914"/>
                    </a:lnTo>
                    <a:lnTo>
                      <a:pt x="1968" y="1920"/>
                    </a:lnTo>
                    <a:lnTo>
                      <a:pt x="1966" y="1926"/>
                    </a:lnTo>
                    <a:lnTo>
                      <a:pt x="1966" y="1940"/>
                    </a:lnTo>
                    <a:close/>
                    <a:moveTo>
                      <a:pt x="2180" y="1810"/>
                    </a:moveTo>
                    <a:lnTo>
                      <a:pt x="2180" y="1810"/>
                    </a:lnTo>
                    <a:lnTo>
                      <a:pt x="2174" y="1814"/>
                    </a:lnTo>
                    <a:lnTo>
                      <a:pt x="2170" y="1818"/>
                    </a:lnTo>
                    <a:lnTo>
                      <a:pt x="2164" y="1832"/>
                    </a:lnTo>
                    <a:lnTo>
                      <a:pt x="2164" y="1834"/>
                    </a:lnTo>
                    <a:lnTo>
                      <a:pt x="2164" y="1836"/>
                    </a:lnTo>
                    <a:lnTo>
                      <a:pt x="2166" y="1838"/>
                    </a:lnTo>
                    <a:lnTo>
                      <a:pt x="2168" y="1836"/>
                    </a:lnTo>
                    <a:lnTo>
                      <a:pt x="2174" y="1834"/>
                    </a:lnTo>
                    <a:lnTo>
                      <a:pt x="2180" y="1832"/>
                    </a:lnTo>
                    <a:lnTo>
                      <a:pt x="2186" y="1834"/>
                    </a:lnTo>
                    <a:lnTo>
                      <a:pt x="2192" y="1838"/>
                    </a:lnTo>
                    <a:lnTo>
                      <a:pt x="2200" y="1840"/>
                    </a:lnTo>
                    <a:lnTo>
                      <a:pt x="2204" y="1840"/>
                    </a:lnTo>
                    <a:lnTo>
                      <a:pt x="2210" y="1840"/>
                    </a:lnTo>
                    <a:lnTo>
                      <a:pt x="2218" y="1844"/>
                    </a:lnTo>
                    <a:lnTo>
                      <a:pt x="2224" y="1846"/>
                    </a:lnTo>
                    <a:lnTo>
                      <a:pt x="2226" y="1846"/>
                    </a:lnTo>
                    <a:lnTo>
                      <a:pt x="2228" y="1846"/>
                    </a:lnTo>
                    <a:lnTo>
                      <a:pt x="2230" y="1844"/>
                    </a:lnTo>
                    <a:lnTo>
                      <a:pt x="2230" y="1842"/>
                    </a:lnTo>
                    <a:lnTo>
                      <a:pt x="2230" y="1818"/>
                    </a:lnTo>
                    <a:lnTo>
                      <a:pt x="2230" y="1812"/>
                    </a:lnTo>
                    <a:lnTo>
                      <a:pt x="2226" y="1806"/>
                    </a:lnTo>
                    <a:lnTo>
                      <a:pt x="2216" y="1798"/>
                    </a:lnTo>
                    <a:lnTo>
                      <a:pt x="2214" y="1796"/>
                    </a:lnTo>
                    <a:lnTo>
                      <a:pt x="2212" y="1794"/>
                    </a:lnTo>
                    <a:lnTo>
                      <a:pt x="2208" y="1796"/>
                    </a:lnTo>
                    <a:lnTo>
                      <a:pt x="2206" y="1798"/>
                    </a:lnTo>
                    <a:lnTo>
                      <a:pt x="2198" y="1806"/>
                    </a:lnTo>
                    <a:lnTo>
                      <a:pt x="2190" y="1810"/>
                    </a:lnTo>
                    <a:lnTo>
                      <a:pt x="2184" y="1810"/>
                    </a:lnTo>
                    <a:lnTo>
                      <a:pt x="2180" y="1810"/>
                    </a:lnTo>
                    <a:close/>
                    <a:moveTo>
                      <a:pt x="2152" y="1544"/>
                    </a:moveTo>
                    <a:lnTo>
                      <a:pt x="2152" y="1544"/>
                    </a:lnTo>
                    <a:lnTo>
                      <a:pt x="2152" y="1542"/>
                    </a:lnTo>
                    <a:lnTo>
                      <a:pt x="2152" y="1540"/>
                    </a:lnTo>
                    <a:lnTo>
                      <a:pt x="2150" y="1540"/>
                    </a:lnTo>
                    <a:lnTo>
                      <a:pt x="2148" y="1542"/>
                    </a:lnTo>
                    <a:lnTo>
                      <a:pt x="2138" y="1550"/>
                    </a:lnTo>
                    <a:lnTo>
                      <a:pt x="2134" y="1558"/>
                    </a:lnTo>
                    <a:lnTo>
                      <a:pt x="2132" y="1564"/>
                    </a:lnTo>
                    <a:lnTo>
                      <a:pt x="2132" y="1568"/>
                    </a:lnTo>
                    <a:lnTo>
                      <a:pt x="2134" y="1576"/>
                    </a:lnTo>
                    <a:lnTo>
                      <a:pt x="2136" y="1584"/>
                    </a:lnTo>
                    <a:lnTo>
                      <a:pt x="2140" y="1588"/>
                    </a:lnTo>
                    <a:lnTo>
                      <a:pt x="2140" y="1590"/>
                    </a:lnTo>
                    <a:lnTo>
                      <a:pt x="2142" y="1592"/>
                    </a:lnTo>
                    <a:lnTo>
                      <a:pt x="2144" y="1590"/>
                    </a:lnTo>
                    <a:lnTo>
                      <a:pt x="2144" y="1588"/>
                    </a:lnTo>
                    <a:lnTo>
                      <a:pt x="2150" y="1564"/>
                    </a:lnTo>
                    <a:lnTo>
                      <a:pt x="2152" y="1548"/>
                    </a:lnTo>
                    <a:lnTo>
                      <a:pt x="2152" y="1544"/>
                    </a:lnTo>
                    <a:close/>
                    <a:moveTo>
                      <a:pt x="2066" y="2082"/>
                    </a:moveTo>
                    <a:lnTo>
                      <a:pt x="2066" y="2082"/>
                    </a:lnTo>
                    <a:lnTo>
                      <a:pt x="2068" y="2082"/>
                    </a:lnTo>
                    <a:lnTo>
                      <a:pt x="2070" y="2082"/>
                    </a:lnTo>
                    <a:lnTo>
                      <a:pt x="2072" y="2080"/>
                    </a:lnTo>
                    <a:lnTo>
                      <a:pt x="2070" y="2078"/>
                    </a:lnTo>
                    <a:lnTo>
                      <a:pt x="2068" y="2072"/>
                    </a:lnTo>
                    <a:lnTo>
                      <a:pt x="2062" y="2066"/>
                    </a:lnTo>
                    <a:lnTo>
                      <a:pt x="2056" y="2062"/>
                    </a:lnTo>
                    <a:lnTo>
                      <a:pt x="2032" y="2058"/>
                    </a:lnTo>
                    <a:lnTo>
                      <a:pt x="2018" y="2052"/>
                    </a:lnTo>
                    <a:lnTo>
                      <a:pt x="2012" y="2048"/>
                    </a:lnTo>
                    <a:lnTo>
                      <a:pt x="2006" y="2046"/>
                    </a:lnTo>
                    <a:lnTo>
                      <a:pt x="1998" y="2046"/>
                    </a:lnTo>
                    <a:lnTo>
                      <a:pt x="1994" y="2046"/>
                    </a:lnTo>
                    <a:lnTo>
                      <a:pt x="1978" y="2046"/>
                    </a:lnTo>
                    <a:lnTo>
                      <a:pt x="1964" y="2046"/>
                    </a:lnTo>
                    <a:lnTo>
                      <a:pt x="1948" y="2046"/>
                    </a:lnTo>
                    <a:lnTo>
                      <a:pt x="1916" y="2046"/>
                    </a:lnTo>
                    <a:lnTo>
                      <a:pt x="1912" y="2046"/>
                    </a:lnTo>
                    <a:lnTo>
                      <a:pt x="1916" y="2048"/>
                    </a:lnTo>
                    <a:lnTo>
                      <a:pt x="1940" y="2062"/>
                    </a:lnTo>
                    <a:lnTo>
                      <a:pt x="1954" y="2066"/>
                    </a:lnTo>
                    <a:lnTo>
                      <a:pt x="1998" y="2074"/>
                    </a:lnTo>
                    <a:lnTo>
                      <a:pt x="2014" y="2074"/>
                    </a:lnTo>
                    <a:lnTo>
                      <a:pt x="2026" y="2074"/>
                    </a:lnTo>
                    <a:lnTo>
                      <a:pt x="2042" y="2076"/>
                    </a:lnTo>
                    <a:lnTo>
                      <a:pt x="2066" y="2082"/>
                    </a:lnTo>
                    <a:close/>
                    <a:moveTo>
                      <a:pt x="2126" y="1676"/>
                    </a:moveTo>
                    <a:lnTo>
                      <a:pt x="2126" y="1676"/>
                    </a:lnTo>
                    <a:lnTo>
                      <a:pt x="2124" y="1684"/>
                    </a:lnTo>
                    <a:lnTo>
                      <a:pt x="2126" y="1692"/>
                    </a:lnTo>
                    <a:lnTo>
                      <a:pt x="2130" y="1706"/>
                    </a:lnTo>
                    <a:lnTo>
                      <a:pt x="2134" y="1712"/>
                    </a:lnTo>
                    <a:lnTo>
                      <a:pt x="2138" y="1718"/>
                    </a:lnTo>
                    <a:lnTo>
                      <a:pt x="2142" y="1722"/>
                    </a:lnTo>
                    <a:lnTo>
                      <a:pt x="2148" y="1722"/>
                    </a:lnTo>
                    <a:lnTo>
                      <a:pt x="2152" y="1724"/>
                    </a:lnTo>
                    <a:lnTo>
                      <a:pt x="2158" y="1728"/>
                    </a:lnTo>
                    <a:lnTo>
                      <a:pt x="2174" y="1738"/>
                    </a:lnTo>
                    <a:lnTo>
                      <a:pt x="2180" y="1744"/>
                    </a:lnTo>
                    <a:lnTo>
                      <a:pt x="2186" y="1750"/>
                    </a:lnTo>
                    <a:lnTo>
                      <a:pt x="2188" y="1754"/>
                    </a:lnTo>
                    <a:lnTo>
                      <a:pt x="2192" y="1760"/>
                    </a:lnTo>
                    <a:lnTo>
                      <a:pt x="2198" y="1766"/>
                    </a:lnTo>
                    <a:lnTo>
                      <a:pt x="2204" y="1768"/>
                    </a:lnTo>
                    <a:lnTo>
                      <a:pt x="2206" y="1768"/>
                    </a:lnTo>
                    <a:lnTo>
                      <a:pt x="2208" y="1768"/>
                    </a:lnTo>
                    <a:lnTo>
                      <a:pt x="2210" y="1766"/>
                    </a:lnTo>
                    <a:lnTo>
                      <a:pt x="2210" y="1764"/>
                    </a:lnTo>
                    <a:lnTo>
                      <a:pt x="2210" y="1760"/>
                    </a:lnTo>
                    <a:lnTo>
                      <a:pt x="2210" y="1752"/>
                    </a:lnTo>
                    <a:lnTo>
                      <a:pt x="2206" y="1746"/>
                    </a:lnTo>
                    <a:lnTo>
                      <a:pt x="2196" y="1730"/>
                    </a:lnTo>
                    <a:lnTo>
                      <a:pt x="2190" y="1724"/>
                    </a:lnTo>
                    <a:lnTo>
                      <a:pt x="2184" y="1718"/>
                    </a:lnTo>
                    <a:lnTo>
                      <a:pt x="2168" y="1708"/>
                    </a:lnTo>
                    <a:lnTo>
                      <a:pt x="2164" y="1704"/>
                    </a:lnTo>
                    <a:lnTo>
                      <a:pt x="2162" y="1698"/>
                    </a:lnTo>
                    <a:lnTo>
                      <a:pt x="2164" y="1686"/>
                    </a:lnTo>
                    <a:lnTo>
                      <a:pt x="2170" y="1672"/>
                    </a:lnTo>
                    <a:lnTo>
                      <a:pt x="2168" y="1666"/>
                    </a:lnTo>
                    <a:lnTo>
                      <a:pt x="2164" y="1660"/>
                    </a:lnTo>
                    <a:lnTo>
                      <a:pt x="2160" y="1658"/>
                    </a:lnTo>
                    <a:lnTo>
                      <a:pt x="2152" y="1656"/>
                    </a:lnTo>
                    <a:lnTo>
                      <a:pt x="2146" y="1658"/>
                    </a:lnTo>
                    <a:lnTo>
                      <a:pt x="2140" y="1660"/>
                    </a:lnTo>
                    <a:lnTo>
                      <a:pt x="2134" y="1666"/>
                    </a:lnTo>
                    <a:lnTo>
                      <a:pt x="2130" y="1672"/>
                    </a:lnTo>
                    <a:lnTo>
                      <a:pt x="2126" y="1676"/>
                    </a:lnTo>
                    <a:close/>
                    <a:moveTo>
                      <a:pt x="3046" y="620"/>
                    </a:moveTo>
                    <a:lnTo>
                      <a:pt x="3046" y="620"/>
                    </a:lnTo>
                    <a:lnTo>
                      <a:pt x="3052" y="616"/>
                    </a:lnTo>
                    <a:lnTo>
                      <a:pt x="3054" y="610"/>
                    </a:lnTo>
                    <a:lnTo>
                      <a:pt x="3062" y="478"/>
                    </a:lnTo>
                    <a:lnTo>
                      <a:pt x="3060" y="472"/>
                    </a:lnTo>
                    <a:lnTo>
                      <a:pt x="3056" y="466"/>
                    </a:lnTo>
                    <a:lnTo>
                      <a:pt x="3050" y="464"/>
                    </a:lnTo>
                    <a:lnTo>
                      <a:pt x="3038" y="460"/>
                    </a:lnTo>
                    <a:lnTo>
                      <a:pt x="3034" y="458"/>
                    </a:lnTo>
                    <a:lnTo>
                      <a:pt x="3028" y="454"/>
                    </a:lnTo>
                    <a:lnTo>
                      <a:pt x="3020" y="446"/>
                    </a:lnTo>
                    <a:lnTo>
                      <a:pt x="3006" y="438"/>
                    </a:lnTo>
                    <a:lnTo>
                      <a:pt x="3002" y="434"/>
                    </a:lnTo>
                    <a:lnTo>
                      <a:pt x="2994" y="432"/>
                    </a:lnTo>
                    <a:lnTo>
                      <a:pt x="2986" y="432"/>
                    </a:lnTo>
                    <a:lnTo>
                      <a:pt x="2972" y="432"/>
                    </a:lnTo>
                    <a:lnTo>
                      <a:pt x="2966" y="430"/>
                    </a:lnTo>
                    <a:lnTo>
                      <a:pt x="2958" y="428"/>
                    </a:lnTo>
                    <a:lnTo>
                      <a:pt x="2952" y="424"/>
                    </a:lnTo>
                    <a:lnTo>
                      <a:pt x="2946" y="422"/>
                    </a:lnTo>
                    <a:lnTo>
                      <a:pt x="2938" y="422"/>
                    </a:lnTo>
                    <a:lnTo>
                      <a:pt x="2934" y="422"/>
                    </a:lnTo>
                    <a:lnTo>
                      <a:pt x="2920" y="422"/>
                    </a:lnTo>
                    <a:lnTo>
                      <a:pt x="2918" y="424"/>
                    </a:lnTo>
                    <a:lnTo>
                      <a:pt x="2918" y="430"/>
                    </a:lnTo>
                    <a:lnTo>
                      <a:pt x="2924" y="452"/>
                    </a:lnTo>
                    <a:lnTo>
                      <a:pt x="2922" y="460"/>
                    </a:lnTo>
                    <a:lnTo>
                      <a:pt x="2918" y="464"/>
                    </a:lnTo>
                    <a:lnTo>
                      <a:pt x="2914" y="466"/>
                    </a:lnTo>
                    <a:lnTo>
                      <a:pt x="2906" y="468"/>
                    </a:lnTo>
                    <a:lnTo>
                      <a:pt x="2900" y="466"/>
                    </a:lnTo>
                    <a:lnTo>
                      <a:pt x="2894" y="464"/>
                    </a:lnTo>
                    <a:lnTo>
                      <a:pt x="2888" y="460"/>
                    </a:lnTo>
                    <a:lnTo>
                      <a:pt x="2882" y="454"/>
                    </a:lnTo>
                    <a:lnTo>
                      <a:pt x="2880" y="448"/>
                    </a:lnTo>
                    <a:lnTo>
                      <a:pt x="2876" y="436"/>
                    </a:lnTo>
                    <a:lnTo>
                      <a:pt x="2874" y="432"/>
                    </a:lnTo>
                    <a:lnTo>
                      <a:pt x="2868" y="432"/>
                    </a:lnTo>
                    <a:lnTo>
                      <a:pt x="2856" y="432"/>
                    </a:lnTo>
                    <a:lnTo>
                      <a:pt x="2848" y="432"/>
                    </a:lnTo>
                    <a:lnTo>
                      <a:pt x="2842" y="436"/>
                    </a:lnTo>
                    <a:lnTo>
                      <a:pt x="2836" y="438"/>
                    </a:lnTo>
                    <a:lnTo>
                      <a:pt x="2830" y="438"/>
                    </a:lnTo>
                    <a:lnTo>
                      <a:pt x="2816" y="434"/>
                    </a:lnTo>
                    <a:lnTo>
                      <a:pt x="2800" y="432"/>
                    </a:lnTo>
                    <a:lnTo>
                      <a:pt x="2786" y="432"/>
                    </a:lnTo>
                    <a:lnTo>
                      <a:pt x="2780" y="432"/>
                    </a:lnTo>
                    <a:lnTo>
                      <a:pt x="2774" y="436"/>
                    </a:lnTo>
                    <a:lnTo>
                      <a:pt x="2772" y="438"/>
                    </a:lnTo>
                    <a:lnTo>
                      <a:pt x="2768" y="438"/>
                    </a:lnTo>
                    <a:lnTo>
                      <a:pt x="2764" y="436"/>
                    </a:lnTo>
                    <a:lnTo>
                      <a:pt x="2756" y="426"/>
                    </a:lnTo>
                    <a:lnTo>
                      <a:pt x="2752" y="420"/>
                    </a:lnTo>
                    <a:lnTo>
                      <a:pt x="2750" y="414"/>
                    </a:lnTo>
                    <a:lnTo>
                      <a:pt x="2750" y="400"/>
                    </a:lnTo>
                    <a:lnTo>
                      <a:pt x="2748" y="394"/>
                    </a:lnTo>
                    <a:lnTo>
                      <a:pt x="2742" y="388"/>
                    </a:lnTo>
                    <a:lnTo>
                      <a:pt x="2726" y="376"/>
                    </a:lnTo>
                    <a:lnTo>
                      <a:pt x="2720" y="374"/>
                    </a:lnTo>
                    <a:lnTo>
                      <a:pt x="2712" y="372"/>
                    </a:lnTo>
                    <a:lnTo>
                      <a:pt x="2680" y="372"/>
                    </a:lnTo>
                    <a:lnTo>
                      <a:pt x="2664" y="372"/>
                    </a:lnTo>
                    <a:lnTo>
                      <a:pt x="2630" y="372"/>
                    </a:lnTo>
                    <a:lnTo>
                      <a:pt x="2624" y="370"/>
                    </a:lnTo>
                    <a:lnTo>
                      <a:pt x="2622" y="368"/>
                    </a:lnTo>
                    <a:lnTo>
                      <a:pt x="2620" y="362"/>
                    </a:lnTo>
                    <a:lnTo>
                      <a:pt x="2618" y="358"/>
                    </a:lnTo>
                    <a:lnTo>
                      <a:pt x="2606" y="348"/>
                    </a:lnTo>
                    <a:lnTo>
                      <a:pt x="2590" y="338"/>
                    </a:lnTo>
                    <a:lnTo>
                      <a:pt x="2586" y="332"/>
                    </a:lnTo>
                    <a:lnTo>
                      <a:pt x="2584" y="326"/>
                    </a:lnTo>
                    <a:lnTo>
                      <a:pt x="2584" y="322"/>
                    </a:lnTo>
                    <a:lnTo>
                      <a:pt x="2580" y="316"/>
                    </a:lnTo>
                    <a:lnTo>
                      <a:pt x="2576" y="312"/>
                    </a:lnTo>
                    <a:lnTo>
                      <a:pt x="2474" y="286"/>
                    </a:lnTo>
                    <a:lnTo>
                      <a:pt x="2468" y="286"/>
                    </a:lnTo>
                    <a:lnTo>
                      <a:pt x="2466" y="288"/>
                    </a:lnTo>
                    <a:lnTo>
                      <a:pt x="2466" y="290"/>
                    </a:lnTo>
                    <a:lnTo>
                      <a:pt x="2464" y="294"/>
                    </a:lnTo>
                    <a:lnTo>
                      <a:pt x="2458" y="298"/>
                    </a:lnTo>
                    <a:lnTo>
                      <a:pt x="2442" y="310"/>
                    </a:lnTo>
                    <a:lnTo>
                      <a:pt x="2438" y="314"/>
                    </a:lnTo>
                    <a:lnTo>
                      <a:pt x="2438" y="322"/>
                    </a:lnTo>
                    <a:lnTo>
                      <a:pt x="2444" y="336"/>
                    </a:lnTo>
                    <a:lnTo>
                      <a:pt x="2444" y="338"/>
                    </a:lnTo>
                    <a:lnTo>
                      <a:pt x="2444" y="342"/>
                    </a:lnTo>
                    <a:lnTo>
                      <a:pt x="2442" y="344"/>
                    </a:lnTo>
                    <a:lnTo>
                      <a:pt x="2438" y="346"/>
                    </a:lnTo>
                    <a:lnTo>
                      <a:pt x="2424" y="350"/>
                    </a:lnTo>
                    <a:lnTo>
                      <a:pt x="2408" y="352"/>
                    </a:lnTo>
                    <a:lnTo>
                      <a:pt x="2406" y="352"/>
                    </a:lnTo>
                    <a:lnTo>
                      <a:pt x="2390" y="350"/>
                    </a:lnTo>
                    <a:lnTo>
                      <a:pt x="2376" y="346"/>
                    </a:lnTo>
                    <a:lnTo>
                      <a:pt x="2368" y="346"/>
                    </a:lnTo>
                    <a:lnTo>
                      <a:pt x="2362" y="348"/>
                    </a:lnTo>
                    <a:lnTo>
                      <a:pt x="2358" y="350"/>
                    </a:lnTo>
                    <a:lnTo>
                      <a:pt x="2350" y="350"/>
                    </a:lnTo>
                    <a:lnTo>
                      <a:pt x="2346" y="346"/>
                    </a:lnTo>
                    <a:lnTo>
                      <a:pt x="2332" y="340"/>
                    </a:lnTo>
                    <a:lnTo>
                      <a:pt x="2326" y="336"/>
                    </a:lnTo>
                    <a:lnTo>
                      <a:pt x="2324" y="336"/>
                    </a:lnTo>
                    <a:lnTo>
                      <a:pt x="2322" y="336"/>
                    </a:lnTo>
                    <a:lnTo>
                      <a:pt x="2320" y="338"/>
                    </a:lnTo>
                    <a:lnTo>
                      <a:pt x="2318" y="342"/>
                    </a:lnTo>
                    <a:lnTo>
                      <a:pt x="2318" y="354"/>
                    </a:lnTo>
                    <a:lnTo>
                      <a:pt x="2318" y="362"/>
                    </a:lnTo>
                    <a:lnTo>
                      <a:pt x="2314" y="368"/>
                    </a:lnTo>
                    <a:lnTo>
                      <a:pt x="2304" y="376"/>
                    </a:lnTo>
                    <a:lnTo>
                      <a:pt x="2302" y="378"/>
                    </a:lnTo>
                    <a:lnTo>
                      <a:pt x="2300" y="378"/>
                    </a:lnTo>
                    <a:lnTo>
                      <a:pt x="2298" y="378"/>
                    </a:lnTo>
                    <a:lnTo>
                      <a:pt x="2294" y="376"/>
                    </a:lnTo>
                    <a:lnTo>
                      <a:pt x="2284" y="360"/>
                    </a:lnTo>
                    <a:lnTo>
                      <a:pt x="2276" y="346"/>
                    </a:lnTo>
                    <a:lnTo>
                      <a:pt x="2264" y="330"/>
                    </a:lnTo>
                    <a:lnTo>
                      <a:pt x="2262" y="324"/>
                    </a:lnTo>
                    <a:lnTo>
                      <a:pt x="2264" y="316"/>
                    </a:lnTo>
                    <a:lnTo>
                      <a:pt x="2276" y="300"/>
                    </a:lnTo>
                    <a:lnTo>
                      <a:pt x="2278" y="294"/>
                    </a:lnTo>
                    <a:lnTo>
                      <a:pt x="2280" y="286"/>
                    </a:lnTo>
                    <a:lnTo>
                      <a:pt x="2280" y="282"/>
                    </a:lnTo>
                    <a:lnTo>
                      <a:pt x="2278" y="276"/>
                    </a:lnTo>
                    <a:lnTo>
                      <a:pt x="2274" y="268"/>
                    </a:lnTo>
                    <a:lnTo>
                      <a:pt x="2266" y="260"/>
                    </a:lnTo>
                    <a:lnTo>
                      <a:pt x="2252" y="252"/>
                    </a:lnTo>
                    <a:lnTo>
                      <a:pt x="2248" y="248"/>
                    </a:lnTo>
                    <a:lnTo>
                      <a:pt x="2240" y="246"/>
                    </a:lnTo>
                    <a:lnTo>
                      <a:pt x="2232" y="246"/>
                    </a:lnTo>
                    <a:lnTo>
                      <a:pt x="2230" y="246"/>
                    </a:lnTo>
                    <a:lnTo>
                      <a:pt x="2222" y="244"/>
                    </a:lnTo>
                    <a:lnTo>
                      <a:pt x="2216" y="240"/>
                    </a:lnTo>
                    <a:lnTo>
                      <a:pt x="2204" y="232"/>
                    </a:lnTo>
                    <a:lnTo>
                      <a:pt x="2198" y="230"/>
                    </a:lnTo>
                    <a:lnTo>
                      <a:pt x="2196" y="228"/>
                    </a:lnTo>
                    <a:lnTo>
                      <a:pt x="2192" y="228"/>
                    </a:lnTo>
                    <a:lnTo>
                      <a:pt x="2190" y="230"/>
                    </a:lnTo>
                    <a:lnTo>
                      <a:pt x="2188" y="232"/>
                    </a:lnTo>
                    <a:lnTo>
                      <a:pt x="2186" y="238"/>
                    </a:lnTo>
                    <a:lnTo>
                      <a:pt x="2178" y="252"/>
                    </a:lnTo>
                    <a:lnTo>
                      <a:pt x="2176" y="258"/>
                    </a:lnTo>
                    <a:lnTo>
                      <a:pt x="2170" y="262"/>
                    </a:lnTo>
                    <a:lnTo>
                      <a:pt x="2164" y="264"/>
                    </a:lnTo>
                    <a:lnTo>
                      <a:pt x="2132" y="264"/>
                    </a:lnTo>
                    <a:lnTo>
                      <a:pt x="2124" y="264"/>
                    </a:lnTo>
                    <a:lnTo>
                      <a:pt x="2116" y="262"/>
                    </a:lnTo>
                    <a:lnTo>
                      <a:pt x="2110" y="258"/>
                    </a:lnTo>
                    <a:lnTo>
                      <a:pt x="2104" y="254"/>
                    </a:lnTo>
                    <a:lnTo>
                      <a:pt x="2100" y="248"/>
                    </a:lnTo>
                    <a:lnTo>
                      <a:pt x="2098" y="242"/>
                    </a:lnTo>
                    <a:lnTo>
                      <a:pt x="2092" y="238"/>
                    </a:lnTo>
                    <a:lnTo>
                      <a:pt x="2086" y="236"/>
                    </a:lnTo>
                    <a:lnTo>
                      <a:pt x="2062" y="236"/>
                    </a:lnTo>
                    <a:lnTo>
                      <a:pt x="2054" y="236"/>
                    </a:lnTo>
                    <a:lnTo>
                      <a:pt x="2048" y="240"/>
                    </a:lnTo>
                    <a:lnTo>
                      <a:pt x="2032" y="250"/>
                    </a:lnTo>
                    <a:lnTo>
                      <a:pt x="2030" y="252"/>
                    </a:lnTo>
                    <a:lnTo>
                      <a:pt x="2028" y="252"/>
                    </a:lnTo>
                    <a:lnTo>
                      <a:pt x="2026" y="250"/>
                    </a:lnTo>
                    <a:lnTo>
                      <a:pt x="2026" y="246"/>
                    </a:lnTo>
                    <a:lnTo>
                      <a:pt x="2026" y="244"/>
                    </a:lnTo>
                    <a:lnTo>
                      <a:pt x="2024" y="236"/>
                    </a:lnTo>
                    <a:lnTo>
                      <a:pt x="2020" y="230"/>
                    </a:lnTo>
                    <a:lnTo>
                      <a:pt x="2012" y="222"/>
                    </a:lnTo>
                    <a:lnTo>
                      <a:pt x="2004" y="218"/>
                    </a:lnTo>
                    <a:lnTo>
                      <a:pt x="1998" y="216"/>
                    </a:lnTo>
                    <a:lnTo>
                      <a:pt x="1994" y="216"/>
                    </a:lnTo>
                    <a:lnTo>
                      <a:pt x="1986" y="218"/>
                    </a:lnTo>
                    <a:lnTo>
                      <a:pt x="1980" y="222"/>
                    </a:lnTo>
                    <a:lnTo>
                      <a:pt x="1972" y="230"/>
                    </a:lnTo>
                    <a:lnTo>
                      <a:pt x="1960" y="240"/>
                    </a:lnTo>
                    <a:lnTo>
                      <a:pt x="1944" y="250"/>
                    </a:lnTo>
                    <a:lnTo>
                      <a:pt x="1930" y="260"/>
                    </a:lnTo>
                    <a:lnTo>
                      <a:pt x="1914" y="270"/>
                    </a:lnTo>
                    <a:lnTo>
                      <a:pt x="1910" y="272"/>
                    </a:lnTo>
                    <a:lnTo>
                      <a:pt x="1912" y="268"/>
                    </a:lnTo>
                    <a:lnTo>
                      <a:pt x="1922" y="252"/>
                    </a:lnTo>
                    <a:lnTo>
                      <a:pt x="1928" y="246"/>
                    </a:lnTo>
                    <a:lnTo>
                      <a:pt x="1934" y="242"/>
                    </a:lnTo>
                    <a:lnTo>
                      <a:pt x="1940" y="238"/>
                    </a:lnTo>
                    <a:lnTo>
                      <a:pt x="1946" y="234"/>
                    </a:lnTo>
                    <a:lnTo>
                      <a:pt x="1952" y="228"/>
                    </a:lnTo>
                    <a:lnTo>
                      <a:pt x="1972" y="194"/>
                    </a:lnTo>
                    <a:lnTo>
                      <a:pt x="1982" y="180"/>
                    </a:lnTo>
                    <a:lnTo>
                      <a:pt x="1990" y="172"/>
                    </a:lnTo>
                    <a:lnTo>
                      <a:pt x="2000" y="160"/>
                    </a:lnTo>
                    <a:lnTo>
                      <a:pt x="2010" y="144"/>
                    </a:lnTo>
                    <a:lnTo>
                      <a:pt x="2014" y="138"/>
                    </a:lnTo>
                    <a:lnTo>
                      <a:pt x="2014" y="130"/>
                    </a:lnTo>
                    <a:lnTo>
                      <a:pt x="2008" y="96"/>
                    </a:lnTo>
                    <a:lnTo>
                      <a:pt x="2004" y="90"/>
                    </a:lnTo>
                    <a:lnTo>
                      <a:pt x="2000" y="84"/>
                    </a:lnTo>
                    <a:lnTo>
                      <a:pt x="1972" y="64"/>
                    </a:lnTo>
                    <a:lnTo>
                      <a:pt x="1958" y="56"/>
                    </a:lnTo>
                    <a:lnTo>
                      <a:pt x="1944" y="52"/>
                    </a:lnTo>
                    <a:lnTo>
                      <a:pt x="1940" y="48"/>
                    </a:lnTo>
                    <a:lnTo>
                      <a:pt x="1938" y="44"/>
                    </a:lnTo>
                    <a:lnTo>
                      <a:pt x="1934" y="32"/>
                    </a:lnTo>
                    <a:lnTo>
                      <a:pt x="1922" y="8"/>
                    </a:lnTo>
                    <a:lnTo>
                      <a:pt x="1916" y="2"/>
                    </a:lnTo>
                    <a:lnTo>
                      <a:pt x="1910" y="0"/>
                    </a:lnTo>
                    <a:lnTo>
                      <a:pt x="1886" y="0"/>
                    </a:lnTo>
                    <a:lnTo>
                      <a:pt x="1880" y="2"/>
                    </a:lnTo>
                    <a:lnTo>
                      <a:pt x="1872" y="6"/>
                    </a:lnTo>
                    <a:lnTo>
                      <a:pt x="1844" y="34"/>
                    </a:lnTo>
                    <a:lnTo>
                      <a:pt x="1840" y="40"/>
                    </a:lnTo>
                    <a:lnTo>
                      <a:pt x="1838" y="48"/>
                    </a:lnTo>
                    <a:lnTo>
                      <a:pt x="1832" y="70"/>
                    </a:lnTo>
                    <a:lnTo>
                      <a:pt x="1828" y="78"/>
                    </a:lnTo>
                    <a:lnTo>
                      <a:pt x="1822" y="82"/>
                    </a:lnTo>
                    <a:lnTo>
                      <a:pt x="1788" y="104"/>
                    </a:lnTo>
                    <a:lnTo>
                      <a:pt x="1780" y="106"/>
                    </a:lnTo>
                    <a:lnTo>
                      <a:pt x="1774" y="104"/>
                    </a:lnTo>
                    <a:lnTo>
                      <a:pt x="1758" y="92"/>
                    </a:lnTo>
                    <a:lnTo>
                      <a:pt x="1750" y="90"/>
                    </a:lnTo>
                    <a:lnTo>
                      <a:pt x="1744" y="92"/>
                    </a:lnTo>
                    <a:lnTo>
                      <a:pt x="1710" y="106"/>
                    </a:lnTo>
                    <a:lnTo>
                      <a:pt x="1696" y="112"/>
                    </a:lnTo>
                    <a:lnTo>
                      <a:pt x="1660" y="134"/>
                    </a:lnTo>
                    <a:lnTo>
                      <a:pt x="1648" y="144"/>
                    </a:lnTo>
                    <a:lnTo>
                      <a:pt x="1630" y="162"/>
                    </a:lnTo>
                    <a:lnTo>
                      <a:pt x="1626" y="168"/>
                    </a:lnTo>
                    <a:lnTo>
                      <a:pt x="1622" y="174"/>
                    </a:lnTo>
                    <a:lnTo>
                      <a:pt x="1616" y="218"/>
                    </a:lnTo>
                    <a:lnTo>
                      <a:pt x="1612" y="224"/>
                    </a:lnTo>
                    <a:lnTo>
                      <a:pt x="1606" y="228"/>
                    </a:lnTo>
                    <a:lnTo>
                      <a:pt x="1544" y="244"/>
                    </a:lnTo>
                    <a:lnTo>
                      <a:pt x="1536" y="246"/>
                    </a:lnTo>
                    <a:lnTo>
                      <a:pt x="1532" y="252"/>
                    </a:lnTo>
                    <a:lnTo>
                      <a:pt x="1530" y="258"/>
                    </a:lnTo>
                    <a:lnTo>
                      <a:pt x="1528" y="264"/>
                    </a:lnTo>
                    <a:lnTo>
                      <a:pt x="1526" y="272"/>
                    </a:lnTo>
                    <a:lnTo>
                      <a:pt x="1526" y="306"/>
                    </a:lnTo>
                    <a:lnTo>
                      <a:pt x="1524" y="310"/>
                    </a:lnTo>
                    <a:lnTo>
                      <a:pt x="1522" y="308"/>
                    </a:lnTo>
                    <a:lnTo>
                      <a:pt x="1516" y="304"/>
                    </a:lnTo>
                    <a:lnTo>
                      <a:pt x="1508" y="302"/>
                    </a:lnTo>
                    <a:lnTo>
                      <a:pt x="1494" y="296"/>
                    </a:lnTo>
                    <a:lnTo>
                      <a:pt x="1488" y="296"/>
                    </a:lnTo>
                    <a:lnTo>
                      <a:pt x="1482" y="300"/>
                    </a:lnTo>
                    <a:lnTo>
                      <a:pt x="1472" y="316"/>
                    </a:lnTo>
                    <a:lnTo>
                      <a:pt x="1468" y="320"/>
                    </a:lnTo>
                    <a:lnTo>
                      <a:pt x="1464" y="320"/>
                    </a:lnTo>
                    <a:lnTo>
                      <a:pt x="1462" y="318"/>
                    </a:lnTo>
                    <a:lnTo>
                      <a:pt x="1458" y="314"/>
                    </a:lnTo>
                    <a:lnTo>
                      <a:pt x="1458" y="308"/>
                    </a:lnTo>
                    <a:lnTo>
                      <a:pt x="1456" y="304"/>
                    </a:lnTo>
                    <a:lnTo>
                      <a:pt x="1452" y="298"/>
                    </a:lnTo>
                    <a:lnTo>
                      <a:pt x="1444" y="290"/>
                    </a:lnTo>
                    <a:lnTo>
                      <a:pt x="1438" y="286"/>
                    </a:lnTo>
                    <a:lnTo>
                      <a:pt x="1434" y="284"/>
                    </a:lnTo>
                    <a:lnTo>
                      <a:pt x="1428" y="286"/>
                    </a:lnTo>
                    <a:lnTo>
                      <a:pt x="1426" y="292"/>
                    </a:lnTo>
                    <a:lnTo>
                      <a:pt x="1420" y="306"/>
                    </a:lnTo>
                    <a:lnTo>
                      <a:pt x="1418" y="322"/>
                    </a:lnTo>
                    <a:lnTo>
                      <a:pt x="1418" y="336"/>
                    </a:lnTo>
                    <a:lnTo>
                      <a:pt x="1418" y="352"/>
                    </a:lnTo>
                    <a:lnTo>
                      <a:pt x="1418" y="374"/>
                    </a:lnTo>
                    <a:lnTo>
                      <a:pt x="1416" y="382"/>
                    </a:lnTo>
                    <a:lnTo>
                      <a:pt x="1414" y="388"/>
                    </a:lnTo>
                    <a:lnTo>
                      <a:pt x="1412" y="388"/>
                    </a:lnTo>
                    <a:lnTo>
                      <a:pt x="1408" y="388"/>
                    </a:lnTo>
                    <a:lnTo>
                      <a:pt x="1404" y="384"/>
                    </a:lnTo>
                    <a:lnTo>
                      <a:pt x="1402" y="380"/>
                    </a:lnTo>
                    <a:lnTo>
                      <a:pt x="1400" y="372"/>
                    </a:lnTo>
                    <a:lnTo>
                      <a:pt x="1400" y="364"/>
                    </a:lnTo>
                    <a:lnTo>
                      <a:pt x="1406" y="340"/>
                    </a:lnTo>
                    <a:lnTo>
                      <a:pt x="1408" y="334"/>
                    </a:lnTo>
                    <a:lnTo>
                      <a:pt x="1406" y="326"/>
                    </a:lnTo>
                    <a:lnTo>
                      <a:pt x="1402" y="312"/>
                    </a:lnTo>
                    <a:lnTo>
                      <a:pt x="1398" y="296"/>
                    </a:lnTo>
                    <a:lnTo>
                      <a:pt x="1398" y="292"/>
                    </a:lnTo>
                    <a:lnTo>
                      <a:pt x="1396" y="286"/>
                    </a:lnTo>
                    <a:lnTo>
                      <a:pt x="1392" y="282"/>
                    </a:lnTo>
                    <a:lnTo>
                      <a:pt x="1376" y="278"/>
                    </a:lnTo>
                    <a:lnTo>
                      <a:pt x="1362" y="274"/>
                    </a:lnTo>
                    <a:lnTo>
                      <a:pt x="1348" y="274"/>
                    </a:lnTo>
                    <a:lnTo>
                      <a:pt x="1342" y="276"/>
                    </a:lnTo>
                    <a:lnTo>
                      <a:pt x="1338" y="282"/>
                    </a:lnTo>
                    <a:lnTo>
                      <a:pt x="1322" y="336"/>
                    </a:lnTo>
                    <a:lnTo>
                      <a:pt x="1320" y="342"/>
                    </a:lnTo>
                    <a:lnTo>
                      <a:pt x="1316" y="348"/>
                    </a:lnTo>
                    <a:lnTo>
                      <a:pt x="1308" y="360"/>
                    </a:lnTo>
                    <a:lnTo>
                      <a:pt x="1304" y="366"/>
                    </a:lnTo>
                    <a:lnTo>
                      <a:pt x="1304" y="372"/>
                    </a:lnTo>
                    <a:lnTo>
                      <a:pt x="1304" y="380"/>
                    </a:lnTo>
                    <a:lnTo>
                      <a:pt x="1308" y="384"/>
                    </a:lnTo>
                    <a:lnTo>
                      <a:pt x="1310" y="392"/>
                    </a:lnTo>
                    <a:lnTo>
                      <a:pt x="1310" y="400"/>
                    </a:lnTo>
                    <a:lnTo>
                      <a:pt x="1310" y="414"/>
                    </a:lnTo>
                    <a:lnTo>
                      <a:pt x="1310" y="426"/>
                    </a:lnTo>
                    <a:lnTo>
                      <a:pt x="1312" y="432"/>
                    </a:lnTo>
                    <a:lnTo>
                      <a:pt x="1316" y="436"/>
                    </a:lnTo>
                    <a:lnTo>
                      <a:pt x="1334" y="454"/>
                    </a:lnTo>
                    <a:lnTo>
                      <a:pt x="1338" y="460"/>
                    </a:lnTo>
                    <a:lnTo>
                      <a:pt x="1336" y="468"/>
                    </a:lnTo>
                    <a:lnTo>
                      <a:pt x="1324" y="484"/>
                    </a:lnTo>
                    <a:lnTo>
                      <a:pt x="1322" y="486"/>
                    </a:lnTo>
                    <a:lnTo>
                      <a:pt x="1320" y="486"/>
                    </a:lnTo>
                    <a:lnTo>
                      <a:pt x="1318" y="486"/>
                    </a:lnTo>
                    <a:lnTo>
                      <a:pt x="1314" y="484"/>
                    </a:lnTo>
                    <a:lnTo>
                      <a:pt x="1296" y="466"/>
                    </a:lnTo>
                    <a:lnTo>
                      <a:pt x="1284" y="456"/>
                    </a:lnTo>
                    <a:lnTo>
                      <a:pt x="1258" y="436"/>
                    </a:lnTo>
                    <a:lnTo>
                      <a:pt x="1252" y="432"/>
                    </a:lnTo>
                    <a:lnTo>
                      <a:pt x="1244" y="432"/>
                    </a:lnTo>
                    <a:lnTo>
                      <a:pt x="1230" y="432"/>
                    </a:lnTo>
                    <a:lnTo>
                      <a:pt x="1214" y="432"/>
                    </a:lnTo>
                    <a:lnTo>
                      <a:pt x="1212" y="432"/>
                    </a:lnTo>
                    <a:lnTo>
                      <a:pt x="1208" y="432"/>
                    </a:lnTo>
                    <a:lnTo>
                      <a:pt x="1206" y="434"/>
                    </a:lnTo>
                    <a:lnTo>
                      <a:pt x="1204" y="436"/>
                    </a:lnTo>
                    <a:lnTo>
                      <a:pt x="1204" y="440"/>
                    </a:lnTo>
                    <a:lnTo>
                      <a:pt x="1204" y="452"/>
                    </a:lnTo>
                    <a:lnTo>
                      <a:pt x="1202" y="460"/>
                    </a:lnTo>
                    <a:lnTo>
                      <a:pt x="1198" y="466"/>
                    </a:lnTo>
                    <a:lnTo>
                      <a:pt x="1192" y="468"/>
                    </a:lnTo>
                    <a:lnTo>
                      <a:pt x="1186" y="466"/>
                    </a:lnTo>
                    <a:lnTo>
                      <a:pt x="1180" y="464"/>
                    </a:lnTo>
                    <a:lnTo>
                      <a:pt x="1174" y="462"/>
                    </a:lnTo>
                    <a:lnTo>
                      <a:pt x="1166" y="464"/>
                    </a:lnTo>
                    <a:lnTo>
                      <a:pt x="1162" y="466"/>
                    </a:lnTo>
                    <a:lnTo>
                      <a:pt x="1146" y="474"/>
                    </a:lnTo>
                    <a:lnTo>
                      <a:pt x="1142" y="476"/>
                    </a:lnTo>
                    <a:lnTo>
                      <a:pt x="1134" y="478"/>
                    </a:lnTo>
                    <a:lnTo>
                      <a:pt x="1126" y="480"/>
                    </a:lnTo>
                    <a:lnTo>
                      <a:pt x="1124" y="480"/>
                    </a:lnTo>
                    <a:lnTo>
                      <a:pt x="1116" y="478"/>
                    </a:lnTo>
                    <a:lnTo>
                      <a:pt x="1110" y="476"/>
                    </a:lnTo>
                    <a:lnTo>
                      <a:pt x="1104" y="472"/>
                    </a:lnTo>
                    <a:lnTo>
                      <a:pt x="1098" y="474"/>
                    </a:lnTo>
                    <a:lnTo>
                      <a:pt x="1092" y="476"/>
                    </a:lnTo>
                    <a:lnTo>
                      <a:pt x="1078" y="484"/>
                    </a:lnTo>
                    <a:lnTo>
                      <a:pt x="1062" y="496"/>
                    </a:lnTo>
                    <a:lnTo>
                      <a:pt x="1050" y="504"/>
                    </a:lnTo>
                    <a:lnTo>
                      <a:pt x="1024" y="516"/>
                    </a:lnTo>
                    <a:lnTo>
                      <a:pt x="1012" y="520"/>
                    </a:lnTo>
                    <a:lnTo>
                      <a:pt x="1008" y="522"/>
                    </a:lnTo>
                    <a:lnTo>
                      <a:pt x="1004" y="526"/>
                    </a:lnTo>
                    <a:lnTo>
                      <a:pt x="1000" y="540"/>
                    </a:lnTo>
                    <a:lnTo>
                      <a:pt x="996" y="546"/>
                    </a:lnTo>
                    <a:lnTo>
                      <a:pt x="992" y="548"/>
                    </a:lnTo>
                    <a:lnTo>
                      <a:pt x="988" y="546"/>
                    </a:lnTo>
                    <a:lnTo>
                      <a:pt x="982" y="542"/>
                    </a:lnTo>
                    <a:lnTo>
                      <a:pt x="974" y="534"/>
                    </a:lnTo>
                    <a:lnTo>
                      <a:pt x="972" y="530"/>
                    </a:lnTo>
                    <a:lnTo>
                      <a:pt x="972" y="526"/>
                    </a:lnTo>
                    <a:lnTo>
                      <a:pt x="974" y="524"/>
                    </a:lnTo>
                    <a:lnTo>
                      <a:pt x="982" y="514"/>
                    </a:lnTo>
                    <a:lnTo>
                      <a:pt x="986" y="508"/>
                    </a:lnTo>
                    <a:lnTo>
                      <a:pt x="988" y="502"/>
                    </a:lnTo>
                    <a:lnTo>
                      <a:pt x="988" y="498"/>
                    </a:lnTo>
                    <a:lnTo>
                      <a:pt x="986" y="492"/>
                    </a:lnTo>
                    <a:lnTo>
                      <a:pt x="980" y="486"/>
                    </a:lnTo>
                    <a:lnTo>
                      <a:pt x="976" y="484"/>
                    </a:lnTo>
                    <a:lnTo>
                      <a:pt x="964" y="480"/>
                    </a:lnTo>
                    <a:lnTo>
                      <a:pt x="950" y="480"/>
                    </a:lnTo>
                    <a:lnTo>
                      <a:pt x="946" y="480"/>
                    </a:lnTo>
                    <a:lnTo>
                      <a:pt x="944" y="480"/>
                    </a:lnTo>
                    <a:lnTo>
                      <a:pt x="942" y="482"/>
                    </a:lnTo>
                    <a:lnTo>
                      <a:pt x="942" y="484"/>
                    </a:lnTo>
                    <a:lnTo>
                      <a:pt x="942" y="488"/>
                    </a:lnTo>
                    <a:lnTo>
                      <a:pt x="944" y="492"/>
                    </a:lnTo>
                    <a:lnTo>
                      <a:pt x="948" y="500"/>
                    </a:lnTo>
                    <a:lnTo>
                      <a:pt x="948" y="508"/>
                    </a:lnTo>
                    <a:lnTo>
                      <a:pt x="948" y="520"/>
                    </a:lnTo>
                    <a:lnTo>
                      <a:pt x="950" y="528"/>
                    </a:lnTo>
                    <a:lnTo>
                      <a:pt x="952" y="536"/>
                    </a:lnTo>
                    <a:lnTo>
                      <a:pt x="954" y="542"/>
                    </a:lnTo>
                    <a:lnTo>
                      <a:pt x="956" y="548"/>
                    </a:lnTo>
                    <a:lnTo>
                      <a:pt x="956" y="556"/>
                    </a:lnTo>
                    <a:lnTo>
                      <a:pt x="952" y="570"/>
                    </a:lnTo>
                    <a:lnTo>
                      <a:pt x="948" y="574"/>
                    </a:lnTo>
                    <a:lnTo>
                      <a:pt x="946" y="574"/>
                    </a:lnTo>
                    <a:lnTo>
                      <a:pt x="944" y="572"/>
                    </a:lnTo>
                    <a:lnTo>
                      <a:pt x="938" y="570"/>
                    </a:lnTo>
                    <a:lnTo>
                      <a:pt x="930" y="568"/>
                    </a:lnTo>
                    <a:lnTo>
                      <a:pt x="928" y="568"/>
                    </a:lnTo>
                    <a:lnTo>
                      <a:pt x="920" y="570"/>
                    </a:lnTo>
                    <a:lnTo>
                      <a:pt x="914" y="572"/>
                    </a:lnTo>
                    <a:lnTo>
                      <a:pt x="902" y="582"/>
                    </a:lnTo>
                    <a:lnTo>
                      <a:pt x="896" y="584"/>
                    </a:lnTo>
                    <a:lnTo>
                      <a:pt x="884" y="592"/>
                    </a:lnTo>
                    <a:lnTo>
                      <a:pt x="882" y="598"/>
                    </a:lnTo>
                    <a:lnTo>
                      <a:pt x="884" y="604"/>
                    </a:lnTo>
                    <a:lnTo>
                      <a:pt x="896" y="630"/>
                    </a:lnTo>
                    <a:lnTo>
                      <a:pt x="898" y="634"/>
                    </a:lnTo>
                    <a:lnTo>
                      <a:pt x="894" y="632"/>
                    </a:lnTo>
                    <a:lnTo>
                      <a:pt x="888" y="628"/>
                    </a:lnTo>
                    <a:lnTo>
                      <a:pt x="882" y="626"/>
                    </a:lnTo>
                    <a:lnTo>
                      <a:pt x="868" y="626"/>
                    </a:lnTo>
                    <a:lnTo>
                      <a:pt x="860" y="626"/>
                    </a:lnTo>
                    <a:lnTo>
                      <a:pt x="854" y="624"/>
                    </a:lnTo>
                    <a:lnTo>
                      <a:pt x="848" y="620"/>
                    </a:lnTo>
                    <a:lnTo>
                      <a:pt x="842" y="620"/>
                    </a:lnTo>
                    <a:lnTo>
                      <a:pt x="840" y="622"/>
                    </a:lnTo>
                    <a:lnTo>
                      <a:pt x="842" y="630"/>
                    </a:lnTo>
                    <a:lnTo>
                      <a:pt x="842" y="632"/>
                    </a:lnTo>
                    <a:lnTo>
                      <a:pt x="836" y="630"/>
                    </a:lnTo>
                    <a:lnTo>
                      <a:pt x="818" y="624"/>
                    </a:lnTo>
                    <a:lnTo>
                      <a:pt x="812" y="622"/>
                    </a:lnTo>
                    <a:lnTo>
                      <a:pt x="808" y="616"/>
                    </a:lnTo>
                    <a:lnTo>
                      <a:pt x="804" y="604"/>
                    </a:lnTo>
                    <a:lnTo>
                      <a:pt x="804" y="598"/>
                    </a:lnTo>
                    <a:lnTo>
                      <a:pt x="806" y="592"/>
                    </a:lnTo>
                    <a:lnTo>
                      <a:pt x="810" y="588"/>
                    </a:lnTo>
                    <a:lnTo>
                      <a:pt x="812" y="582"/>
                    </a:lnTo>
                    <a:lnTo>
                      <a:pt x="810" y="578"/>
                    </a:lnTo>
                    <a:lnTo>
                      <a:pt x="804" y="574"/>
                    </a:lnTo>
                    <a:lnTo>
                      <a:pt x="800" y="572"/>
                    </a:lnTo>
                    <a:lnTo>
                      <a:pt x="786" y="562"/>
                    </a:lnTo>
                    <a:lnTo>
                      <a:pt x="778" y="554"/>
                    </a:lnTo>
                    <a:lnTo>
                      <a:pt x="768" y="544"/>
                    </a:lnTo>
                    <a:lnTo>
                      <a:pt x="766" y="540"/>
                    </a:lnTo>
                    <a:lnTo>
                      <a:pt x="768" y="538"/>
                    </a:lnTo>
                    <a:lnTo>
                      <a:pt x="772" y="540"/>
                    </a:lnTo>
                    <a:lnTo>
                      <a:pt x="778" y="544"/>
                    </a:lnTo>
                    <a:lnTo>
                      <a:pt x="784" y="546"/>
                    </a:lnTo>
                    <a:lnTo>
                      <a:pt x="790" y="548"/>
                    </a:lnTo>
                    <a:lnTo>
                      <a:pt x="794" y="548"/>
                    </a:lnTo>
                    <a:lnTo>
                      <a:pt x="800" y="550"/>
                    </a:lnTo>
                    <a:lnTo>
                      <a:pt x="806" y="556"/>
                    </a:lnTo>
                    <a:lnTo>
                      <a:pt x="808" y="560"/>
                    </a:lnTo>
                    <a:lnTo>
                      <a:pt x="812" y="566"/>
                    </a:lnTo>
                    <a:lnTo>
                      <a:pt x="820" y="570"/>
                    </a:lnTo>
                    <a:lnTo>
                      <a:pt x="842" y="576"/>
                    </a:lnTo>
                    <a:lnTo>
                      <a:pt x="850" y="576"/>
                    </a:lnTo>
                    <a:lnTo>
                      <a:pt x="858" y="576"/>
                    </a:lnTo>
                    <a:lnTo>
                      <a:pt x="872" y="570"/>
                    </a:lnTo>
                    <a:lnTo>
                      <a:pt x="888" y="564"/>
                    </a:lnTo>
                    <a:lnTo>
                      <a:pt x="892" y="562"/>
                    </a:lnTo>
                    <a:lnTo>
                      <a:pt x="898" y="558"/>
                    </a:lnTo>
                    <a:lnTo>
                      <a:pt x="902" y="550"/>
                    </a:lnTo>
                    <a:lnTo>
                      <a:pt x="906" y="536"/>
                    </a:lnTo>
                    <a:lnTo>
                      <a:pt x="906" y="530"/>
                    </a:lnTo>
                    <a:lnTo>
                      <a:pt x="904" y="524"/>
                    </a:lnTo>
                    <a:lnTo>
                      <a:pt x="876" y="496"/>
                    </a:lnTo>
                    <a:lnTo>
                      <a:pt x="864" y="486"/>
                    </a:lnTo>
                    <a:lnTo>
                      <a:pt x="848" y="474"/>
                    </a:lnTo>
                    <a:lnTo>
                      <a:pt x="836" y="464"/>
                    </a:lnTo>
                    <a:lnTo>
                      <a:pt x="826" y="456"/>
                    </a:lnTo>
                    <a:lnTo>
                      <a:pt x="820" y="452"/>
                    </a:lnTo>
                    <a:lnTo>
                      <a:pt x="814" y="448"/>
                    </a:lnTo>
                    <a:lnTo>
                      <a:pt x="800" y="444"/>
                    </a:lnTo>
                    <a:lnTo>
                      <a:pt x="788" y="440"/>
                    </a:lnTo>
                    <a:lnTo>
                      <a:pt x="784" y="438"/>
                    </a:lnTo>
                    <a:lnTo>
                      <a:pt x="782" y="432"/>
                    </a:lnTo>
                    <a:lnTo>
                      <a:pt x="782" y="430"/>
                    </a:lnTo>
                    <a:lnTo>
                      <a:pt x="782" y="426"/>
                    </a:lnTo>
                    <a:lnTo>
                      <a:pt x="780" y="424"/>
                    </a:lnTo>
                    <a:lnTo>
                      <a:pt x="778" y="422"/>
                    </a:lnTo>
                    <a:lnTo>
                      <a:pt x="774" y="422"/>
                    </a:lnTo>
                    <a:lnTo>
                      <a:pt x="770" y="422"/>
                    </a:lnTo>
                    <a:lnTo>
                      <a:pt x="754" y="422"/>
                    </a:lnTo>
                    <a:lnTo>
                      <a:pt x="752" y="422"/>
                    </a:lnTo>
                    <a:lnTo>
                      <a:pt x="742" y="422"/>
                    </a:lnTo>
                    <a:lnTo>
                      <a:pt x="738" y="416"/>
                    </a:lnTo>
                    <a:lnTo>
                      <a:pt x="734" y="412"/>
                    </a:lnTo>
                    <a:lnTo>
                      <a:pt x="734" y="406"/>
                    </a:lnTo>
                    <a:lnTo>
                      <a:pt x="736" y="394"/>
                    </a:lnTo>
                    <a:lnTo>
                      <a:pt x="740" y="390"/>
                    </a:lnTo>
                    <a:lnTo>
                      <a:pt x="740" y="384"/>
                    </a:lnTo>
                    <a:lnTo>
                      <a:pt x="738" y="378"/>
                    </a:lnTo>
                    <a:lnTo>
                      <a:pt x="728" y="368"/>
                    </a:lnTo>
                    <a:lnTo>
                      <a:pt x="720" y="358"/>
                    </a:lnTo>
                    <a:lnTo>
                      <a:pt x="716" y="358"/>
                    </a:lnTo>
                    <a:lnTo>
                      <a:pt x="714" y="356"/>
                    </a:lnTo>
                    <a:lnTo>
                      <a:pt x="710" y="358"/>
                    </a:lnTo>
                    <a:lnTo>
                      <a:pt x="708" y="358"/>
                    </a:lnTo>
                    <a:lnTo>
                      <a:pt x="700" y="368"/>
                    </a:lnTo>
                    <a:lnTo>
                      <a:pt x="694" y="370"/>
                    </a:lnTo>
                    <a:lnTo>
                      <a:pt x="686" y="370"/>
                    </a:lnTo>
                    <a:lnTo>
                      <a:pt x="682" y="366"/>
                    </a:lnTo>
                    <a:lnTo>
                      <a:pt x="670" y="362"/>
                    </a:lnTo>
                    <a:lnTo>
                      <a:pt x="656" y="362"/>
                    </a:lnTo>
                    <a:lnTo>
                      <a:pt x="654" y="362"/>
                    </a:lnTo>
                    <a:lnTo>
                      <a:pt x="646" y="364"/>
                    </a:lnTo>
                    <a:lnTo>
                      <a:pt x="640" y="368"/>
                    </a:lnTo>
                    <a:lnTo>
                      <a:pt x="632" y="376"/>
                    </a:lnTo>
                    <a:lnTo>
                      <a:pt x="626" y="380"/>
                    </a:lnTo>
                    <a:lnTo>
                      <a:pt x="620" y="382"/>
                    </a:lnTo>
                    <a:lnTo>
                      <a:pt x="610" y="382"/>
                    </a:lnTo>
                    <a:lnTo>
                      <a:pt x="606" y="384"/>
                    </a:lnTo>
                    <a:lnTo>
                      <a:pt x="600" y="388"/>
                    </a:lnTo>
                    <a:lnTo>
                      <a:pt x="596" y="390"/>
                    </a:lnTo>
                    <a:lnTo>
                      <a:pt x="592" y="392"/>
                    </a:lnTo>
                    <a:lnTo>
                      <a:pt x="586" y="394"/>
                    </a:lnTo>
                    <a:lnTo>
                      <a:pt x="584" y="400"/>
                    </a:lnTo>
                    <a:lnTo>
                      <a:pt x="578" y="414"/>
                    </a:lnTo>
                    <a:lnTo>
                      <a:pt x="574" y="420"/>
                    </a:lnTo>
                    <a:lnTo>
                      <a:pt x="568" y="422"/>
                    </a:lnTo>
                    <a:lnTo>
                      <a:pt x="556" y="422"/>
                    </a:lnTo>
                    <a:lnTo>
                      <a:pt x="548" y="424"/>
                    </a:lnTo>
                    <a:lnTo>
                      <a:pt x="544" y="430"/>
                    </a:lnTo>
                    <a:lnTo>
                      <a:pt x="540" y="444"/>
                    </a:lnTo>
                    <a:lnTo>
                      <a:pt x="538" y="456"/>
                    </a:lnTo>
                    <a:lnTo>
                      <a:pt x="534" y="460"/>
                    </a:lnTo>
                    <a:lnTo>
                      <a:pt x="530" y="460"/>
                    </a:lnTo>
                    <a:lnTo>
                      <a:pt x="526" y="460"/>
                    </a:lnTo>
                    <a:lnTo>
                      <a:pt x="518" y="462"/>
                    </a:lnTo>
                    <a:lnTo>
                      <a:pt x="514" y="468"/>
                    </a:lnTo>
                    <a:lnTo>
                      <a:pt x="502" y="484"/>
                    </a:lnTo>
                    <a:lnTo>
                      <a:pt x="500" y="490"/>
                    </a:lnTo>
                    <a:lnTo>
                      <a:pt x="498" y="498"/>
                    </a:lnTo>
                    <a:lnTo>
                      <a:pt x="498" y="502"/>
                    </a:lnTo>
                    <a:lnTo>
                      <a:pt x="496" y="510"/>
                    </a:lnTo>
                    <a:lnTo>
                      <a:pt x="494" y="516"/>
                    </a:lnTo>
                    <a:lnTo>
                      <a:pt x="482" y="532"/>
                    </a:lnTo>
                    <a:lnTo>
                      <a:pt x="474" y="546"/>
                    </a:lnTo>
                    <a:lnTo>
                      <a:pt x="472" y="552"/>
                    </a:lnTo>
                    <a:lnTo>
                      <a:pt x="466" y="566"/>
                    </a:lnTo>
                    <a:lnTo>
                      <a:pt x="462" y="570"/>
                    </a:lnTo>
                    <a:lnTo>
                      <a:pt x="456" y="586"/>
                    </a:lnTo>
                    <a:lnTo>
                      <a:pt x="452" y="590"/>
                    </a:lnTo>
                    <a:lnTo>
                      <a:pt x="444" y="604"/>
                    </a:lnTo>
                    <a:lnTo>
                      <a:pt x="424" y="640"/>
                    </a:lnTo>
                    <a:lnTo>
                      <a:pt x="414" y="652"/>
                    </a:lnTo>
                    <a:lnTo>
                      <a:pt x="406" y="660"/>
                    </a:lnTo>
                    <a:lnTo>
                      <a:pt x="392" y="670"/>
                    </a:lnTo>
                    <a:lnTo>
                      <a:pt x="388" y="672"/>
                    </a:lnTo>
                    <a:lnTo>
                      <a:pt x="382" y="676"/>
                    </a:lnTo>
                    <a:lnTo>
                      <a:pt x="376" y="682"/>
                    </a:lnTo>
                    <a:lnTo>
                      <a:pt x="374" y="688"/>
                    </a:lnTo>
                    <a:lnTo>
                      <a:pt x="366" y="700"/>
                    </a:lnTo>
                    <a:lnTo>
                      <a:pt x="356" y="710"/>
                    </a:lnTo>
                    <a:lnTo>
                      <a:pt x="352" y="714"/>
                    </a:lnTo>
                    <a:lnTo>
                      <a:pt x="350" y="720"/>
                    </a:lnTo>
                    <a:lnTo>
                      <a:pt x="346" y="732"/>
                    </a:lnTo>
                    <a:lnTo>
                      <a:pt x="344" y="736"/>
                    </a:lnTo>
                    <a:lnTo>
                      <a:pt x="342" y="744"/>
                    </a:lnTo>
                    <a:lnTo>
                      <a:pt x="340" y="752"/>
                    </a:lnTo>
                    <a:lnTo>
                      <a:pt x="340" y="756"/>
                    </a:lnTo>
                    <a:lnTo>
                      <a:pt x="342" y="764"/>
                    </a:lnTo>
                    <a:lnTo>
                      <a:pt x="344" y="770"/>
                    </a:lnTo>
                    <a:lnTo>
                      <a:pt x="346" y="776"/>
                    </a:lnTo>
                    <a:lnTo>
                      <a:pt x="348" y="784"/>
                    </a:lnTo>
                    <a:lnTo>
                      <a:pt x="350" y="792"/>
                    </a:lnTo>
                    <a:lnTo>
                      <a:pt x="350" y="794"/>
                    </a:lnTo>
                    <a:lnTo>
                      <a:pt x="350" y="810"/>
                    </a:lnTo>
                    <a:lnTo>
                      <a:pt x="350" y="814"/>
                    </a:lnTo>
                    <a:lnTo>
                      <a:pt x="352" y="820"/>
                    </a:lnTo>
                    <a:lnTo>
                      <a:pt x="356" y="826"/>
                    </a:lnTo>
                    <a:lnTo>
                      <a:pt x="364" y="828"/>
                    </a:lnTo>
                    <a:lnTo>
                      <a:pt x="370" y="830"/>
                    </a:lnTo>
                    <a:lnTo>
                      <a:pt x="378" y="832"/>
                    </a:lnTo>
                    <a:lnTo>
                      <a:pt x="382" y="832"/>
                    </a:lnTo>
                    <a:lnTo>
                      <a:pt x="390" y="830"/>
                    </a:lnTo>
                    <a:lnTo>
                      <a:pt x="396" y="828"/>
                    </a:lnTo>
                    <a:lnTo>
                      <a:pt x="412" y="816"/>
                    </a:lnTo>
                    <a:lnTo>
                      <a:pt x="424" y="808"/>
                    </a:lnTo>
                    <a:lnTo>
                      <a:pt x="430" y="804"/>
                    </a:lnTo>
                    <a:lnTo>
                      <a:pt x="434" y="802"/>
                    </a:lnTo>
                    <a:lnTo>
                      <a:pt x="438" y="800"/>
                    </a:lnTo>
                    <a:lnTo>
                      <a:pt x="442" y="796"/>
                    </a:lnTo>
                    <a:lnTo>
                      <a:pt x="446" y="790"/>
                    </a:lnTo>
                    <a:lnTo>
                      <a:pt x="454" y="778"/>
                    </a:lnTo>
                    <a:lnTo>
                      <a:pt x="458" y="774"/>
                    </a:lnTo>
                    <a:lnTo>
                      <a:pt x="454" y="778"/>
                    </a:lnTo>
                    <a:lnTo>
                      <a:pt x="446" y="790"/>
                    </a:lnTo>
                    <a:lnTo>
                      <a:pt x="442" y="796"/>
                    </a:lnTo>
                    <a:lnTo>
                      <a:pt x="440" y="808"/>
                    </a:lnTo>
                    <a:lnTo>
                      <a:pt x="442" y="820"/>
                    </a:lnTo>
                    <a:lnTo>
                      <a:pt x="446" y="826"/>
                    </a:lnTo>
                    <a:lnTo>
                      <a:pt x="448" y="832"/>
                    </a:lnTo>
                    <a:lnTo>
                      <a:pt x="448" y="840"/>
                    </a:lnTo>
                    <a:lnTo>
                      <a:pt x="448" y="844"/>
                    </a:lnTo>
                    <a:lnTo>
                      <a:pt x="452" y="860"/>
                    </a:lnTo>
                    <a:lnTo>
                      <a:pt x="456" y="874"/>
                    </a:lnTo>
                    <a:lnTo>
                      <a:pt x="458" y="886"/>
                    </a:lnTo>
                    <a:lnTo>
                      <a:pt x="460" y="892"/>
                    </a:lnTo>
                    <a:lnTo>
                      <a:pt x="464" y="896"/>
                    </a:lnTo>
                    <a:lnTo>
                      <a:pt x="466" y="902"/>
                    </a:lnTo>
                    <a:lnTo>
                      <a:pt x="468" y="906"/>
                    </a:lnTo>
                    <a:lnTo>
                      <a:pt x="470" y="910"/>
                    </a:lnTo>
                    <a:lnTo>
                      <a:pt x="476" y="910"/>
                    </a:lnTo>
                    <a:lnTo>
                      <a:pt x="480" y="910"/>
                    </a:lnTo>
                    <a:lnTo>
                      <a:pt x="486" y="910"/>
                    </a:lnTo>
                    <a:lnTo>
                      <a:pt x="488" y="906"/>
                    </a:lnTo>
                    <a:lnTo>
                      <a:pt x="490" y="902"/>
                    </a:lnTo>
                    <a:lnTo>
                      <a:pt x="492" y="896"/>
                    </a:lnTo>
                    <a:lnTo>
                      <a:pt x="498" y="892"/>
                    </a:lnTo>
                    <a:lnTo>
                      <a:pt x="506" y="892"/>
                    </a:lnTo>
                    <a:lnTo>
                      <a:pt x="510" y="892"/>
                    </a:lnTo>
                    <a:lnTo>
                      <a:pt x="516" y="890"/>
                    </a:lnTo>
                    <a:lnTo>
                      <a:pt x="520" y="884"/>
                    </a:lnTo>
                    <a:lnTo>
                      <a:pt x="524" y="878"/>
                    </a:lnTo>
                    <a:lnTo>
                      <a:pt x="526" y="872"/>
                    </a:lnTo>
                    <a:lnTo>
                      <a:pt x="528" y="864"/>
                    </a:lnTo>
                    <a:lnTo>
                      <a:pt x="528" y="840"/>
                    </a:lnTo>
                    <a:lnTo>
                      <a:pt x="528" y="824"/>
                    </a:lnTo>
                    <a:lnTo>
                      <a:pt x="528" y="822"/>
                    </a:lnTo>
                    <a:lnTo>
                      <a:pt x="528" y="816"/>
                    </a:lnTo>
                    <a:lnTo>
                      <a:pt x="532" y="814"/>
                    </a:lnTo>
                    <a:lnTo>
                      <a:pt x="544" y="810"/>
                    </a:lnTo>
                    <a:lnTo>
                      <a:pt x="550" y="806"/>
                    </a:lnTo>
                    <a:lnTo>
                      <a:pt x="554" y="802"/>
                    </a:lnTo>
                    <a:lnTo>
                      <a:pt x="556" y="796"/>
                    </a:lnTo>
                    <a:lnTo>
                      <a:pt x="556" y="792"/>
                    </a:lnTo>
                    <a:lnTo>
                      <a:pt x="556" y="784"/>
                    </a:lnTo>
                    <a:lnTo>
                      <a:pt x="554" y="776"/>
                    </a:lnTo>
                    <a:lnTo>
                      <a:pt x="550" y="772"/>
                    </a:lnTo>
                    <a:lnTo>
                      <a:pt x="542" y="760"/>
                    </a:lnTo>
                    <a:lnTo>
                      <a:pt x="538" y="754"/>
                    </a:lnTo>
                    <a:lnTo>
                      <a:pt x="536" y="746"/>
                    </a:lnTo>
                    <a:lnTo>
                      <a:pt x="536" y="732"/>
                    </a:lnTo>
                    <a:lnTo>
                      <a:pt x="536" y="716"/>
                    </a:lnTo>
                    <a:lnTo>
                      <a:pt x="536" y="704"/>
                    </a:lnTo>
                    <a:lnTo>
                      <a:pt x="538" y="696"/>
                    </a:lnTo>
                    <a:lnTo>
                      <a:pt x="542" y="690"/>
                    </a:lnTo>
                    <a:lnTo>
                      <a:pt x="550" y="682"/>
                    </a:lnTo>
                    <a:lnTo>
                      <a:pt x="562" y="672"/>
                    </a:lnTo>
                    <a:lnTo>
                      <a:pt x="572" y="662"/>
                    </a:lnTo>
                    <a:lnTo>
                      <a:pt x="590" y="652"/>
                    </a:lnTo>
                    <a:lnTo>
                      <a:pt x="594" y="646"/>
                    </a:lnTo>
                    <a:lnTo>
                      <a:pt x="600" y="640"/>
                    </a:lnTo>
                    <a:lnTo>
                      <a:pt x="602" y="634"/>
                    </a:lnTo>
                    <a:lnTo>
                      <a:pt x="604" y="628"/>
                    </a:lnTo>
                    <a:lnTo>
                      <a:pt x="600" y="622"/>
                    </a:lnTo>
                    <a:lnTo>
                      <a:pt x="598" y="616"/>
                    </a:lnTo>
                    <a:lnTo>
                      <a:pt x="600" y="610"/>
                    </a:lnTo>
                    <a:lnTo>
                      <a:pt x="602" y="604"/>
                    </a:lnTo>
                    <a:lnTo>
                      <a:pt x="612" y="592"/>
                    </a:lnTo>
                    <a:lnTo>
                      <a:pt x="620" y="584"/>
                    </a:lnTo>
                    <a:lnTo>
                      <a:pt x="624" y="580"/>
                    </a:lnTo>
                    <a:lnTo>
                      <a:pt x="630" y="576"/>
                    </a:lnTo>
                    <a:lnTo>
                      <a:pt x="634" y="578"/>
                    </a:lnTo>
                    <a:lnTo>
                      <a:pt x="640" y="582"/>
                    </a:lnTo>
                    <a:lnTo>
                      <a:pt x="648" y="594"/>
                    </a:lnTo>
                    <a:lnTo>
                      <a:pt x="652" y="600"/>
                    </a:lnTo>
                    <a:lnTo>
                      <a:pt x="652" y="608"/>
                    </a:lnTo>
                    <a:lnTo>
                      <a:pt x="652" y="614"/>
                    </a:lnTo>
                    <a:lnTo>
                      <a:pt x="638" y="640"/>
                    </a:lnTo>
                    <a:lnTo>
                      <a:pt x="634" y="646"/>
                    </a:lnTo>
                    <a:lnTo>
                      <a:pt x="628" y="650"/>
                    </a:lnTo>
                    <a:lnTo>
                      <a:pt x="612" y="662"/>
                    </a:lnTo>
                    <a:lnTo>
                      <a:pt x="606" y="666"/>
                    </a:lnTo>
                    <a:lnTo>
                      <a:pt x="604" y="674"/>
                    </a:lnTo>
                    <a:lnTo>
                      <a:pt x="598" y="688"/>
                    </a:lnTo>
                    <a:lnTo>
                      <a:pt x="596" y="704"/>
                    </a:lnTo>
                    <a:lnTo>
                      <a:pt x="596" y="726"/>
                    </a:lnTo>
                    <a:lnTo>
                      <a:pt x="596" y="734"/>
                    </a:lnTo>
                    <a:lnTo>
                      <a:pt x="600" y="742"/>
                    </a:lnTo>
                    <a:lnTo>
                      <a:pt x="602" y="748"/>
                    </a:lnTo>
                    <a:lnTo>
                      <a:pt x="610" y="760"/>
                    </a:lnTo>
                    <a:lnTo>
                      <a:pt x="620" y="770"/>
                    </a:lnTo>
                    <a:lnTo>
                      <a:pt x="626" y="772"/>
                    </a:lnTo>
                    <a:lnTo>
                      <a:pt x="634" y="774"/>
                    </a:lnTo>
                    <a:lnTo>
                      <a:pt x="636" y="774"/>
                    </a:lnTo>
                    <a:lnTo>
                      <a:pt x="652" y="772"/>
                    </a:lnTo>
                    <a:lnTo>
                      <a:pt x="676" y="766"/>
                    </a:lnTo>
                    <a:lnTo>
                      <a:pt x="690" y="764"/>
                    </a:lnTo>
                    <a:lnTo>
                      <a:pt x="694" y="764"/>
                    </a:lnTo>
                    <a:lnTo>
                      <a:pt x="700" y="764"/>
                    </a:lnTo>
                    <a:lnTo>
                      <a:pt x="704" y="766"/>
                    </a:lnTo>
                    <a:lnTo>
                      <a:pt x="708" y="768"/>
                    </a:lnTo>
                    <a:lnTo>
                      <a:pt x="712" y="774"/>
                    </a:lnTo>
                    <a:lnTo>
                      <a:pt x="714" y="782"/>
                    </a:lnTo>
                    <a:lnTo>
                      <a:pt x="714" y="786"/>
                    </a:lnTo>
                    <a:lnTo>
                      <a:pt x="712" y="790"/>
                    </a:lnTo>
                    <a:lnTo>
                      <a:pt x="708" y="794"/>
                    </a:lnTo>
                    <a:lnTo>
                      <a:pt x="704" y="794"/>
                    </a:lnTo>
                    <a:lnTo>
                      <a:pt x="700" y="792"/>
                    </a:lnTo>
                    <a:lnTo>
                      <a:pt x="686" y="792"/>
                    </a:lnTo>
                    <a:lnTo>
                      <a:pt x="672" y="792"/>
                    </a:lnTo>
                    <a:lnTo>
                      <a:pt x="658" y="796"/>
                    </a:lnTo>
                    <a:lnTo>
                      <a:pt x="642" y="800"/>
                    </a:lnTo>
                    <a:lnTo>
                      <a:pt x="638" y="804"/>
                    </a:lnTo>
                    <a:lnTo>
                      <a:pt x="634" y="808"/>
                    </a:lnTo>
                    <a:lnTo>
                      <a:pt x="634" y="818"/>
                    </a:lnTo>
                    <a:lnTo>
                      <a:pt x="636" y="822"/>
                    </a:lnTo>
                    <a:lnTo>
                      <a:pt x="640" y="828"/>
                    </a:lnTo>
                    <a:lnTo>
                      <a:pt x="644" y="832"/>
                    </a:lnTo>
                    <a:lnTo>
                      <a:pt x="644" y="838"/>
                    </a:lnTo>
                    <a:lnTo>
                      <a:pt x="644" y="842"/>
                    </a:lnTo>
                    <a:lnTo>
                      <a:pt x="642" y="850"/>
                    </a:lnTo>
                    <a:lnTo>
                      <a:pt x="638" y="854"/>
                    </a:lnTo>
                    <a:lnTo>
                      <a:pt x="636" y="856"/>
                    </a:lnTo>
                    <a:lnTo>
                      <a:pt x="634" y="858"/>
                    </a:lnTo>
                    <a:lnTo>
                      <a:pt x="632" y="858"/>
                    </a:lnTo>
                    <a:lnTo>
                      <a:pt x="628" y="858"/>
                    </a:lnTo>
                    <a:lnTo>
                      <a:pt x="622" y="856"/>
                    </a:lnTo>
                    <a:lnTo>
                      <a:pt x="610" y="852"/>
                    </a:lnTo>
                    <a:lnTo>
                      <a:pt x="606" y="854"/>
                    </a:lnTo>
                    <a:lnTo>
                      <a:pt x="602" y="858"/>
                    </a:lnTo>
                    <a:lnTo>
                      <a:pt x="600" y="864"/>
                    </a:lnTo>
                    <a:lnTo>
                      <a:pt x="598" y="872"/>
                    </a:lnTo>
                    <a:lnTo>
                      <a:pt x="596" y="880"/>
                    </a:lnTo>
                    <a:lnTo>
                      <a:pt x="596" y="882"/>
                    </a:lnTo>
                    <a:lnTo>
                      <a:pt x="596" y="890"/>
                    </a:lnTo>
                    <a:lnTo>
                      <a:pt x="596" y="898"/>
                    </a:lnTo>
                    <a:lnTo>
                      <a:pt x="596" y="902"/>
                    </a:lnTo>
                    <a:lnTo>
                      <a:pt x="596" y="910"/>
                    </a:lnTo>
                    <a:lnTo>
                      <a:pt x="592" y="910"/>
                    </a:lnTo>
                    <a:lnTo>
                      <a:pt x="586" y="912"/>
                    </a:lnTo>
                    <a:lnTo>
                      <a:pt x="582" y="916"/>
                    </a:lnTo>
                    <a:lnTo>
                      <a:pt x="578" y="920"/>
                    </a:lnTo>
                    <a:lnTo>
                      <a:pt x="576" y="926"/>
                    </a:lnTo>
                    <a:lnTo>
                      <a:pt x="574" y="928"/>
                    </a:lnTo>
                    <a:lnTo>
                      <a:pt x="568" y="930"/>
                    </a:lnTo>
                    <a:lnTo>
                      <a:pt x="564" y="930"/>
                    </a:lnTo>
                    <a:lnTo>
                      <a:pt x="552" y="930"/>
                    </a:lnTo>
                    <a:lnTo>
                      <a:pt x="540" y="932"/>
                    </a:lnTo>
                    <a:lnTo>
                      <a:pt x="516" y="938"/>
                    </a:lnTo>
                    <a:lnTo>
                      <a:pt x="500" y="944"/>
                    </a:lnTo>
                    <a:lnTo>
                      <a:pt x="496" y="946"/>
                    </a:lnTo>
                    <a:lnTo>
                      <a:pt x="488" y="950"/>
                    </a:lnTo>
                    <a:lnTo>
                      <a:pt x="482" y="946"/>
                    </a:lnTo>
                    <a:lnTo>
                      <a:pt x="476" y="944"/>
                    </a:lnTo>
                    <a:lnTo>
                      <a:pt x="468" y="942"/>
                    </a:lnTo>
                    <a:lnTo>
                      <a:pt x="462" y="944"/>
                    </a:lnTo>
                    <a:lnTo>
                      <a:pt x="456" y="946"/>
                    </a:lnTo>
                    <a:lnTo>
                      <a:pt x="450" y="946"/>
                    </a:lnTo>
                    <a:lnTo>
                      <a:pt x="444" y="944"/>
                    </a:lnTo>
                    <a:lnTo>
                      <a:pt x="440" y="940"/>
                    </a:lnTo>
                    <a:lnTo>
                      <a:pt x="440" y="934"/>
                    </a:lnTo>
                    <a:lnTo>
                      <a:pt x="436" y="932"/>
                    </a:lnTo>
                    <a:lnTo>
                      <a:pt x="432" y="930"/>
                    </a:lnTo>
                    <a:lnTo>
                      <a:pt x="428" y="930"/>
                    </a:lnTo>
                    <a:lnTo>
                      <a:pt x="424" y="930"/>
                    </a:lnTo>
                    <a:lnTo>
                      <a:pt x="422" y="928"/>
                    </a:lnTo>
                    <a:lnTo>
                      <a:pt x="420" y="924"/>
                    </a:lnTo>
                    <a:lnTo>
                      <a:pt x="420" y="922"/>
                    </a:lnTo>
                    <a:lnTo>
                      <a:pt x="420" y="918"/>
                    </a:lnTo>
                    <a:lnTo>
                      <a:pt x="420" y="902"/>
                    </a:lnTo>
                    <a:lnTo>
                      <a:pt x="420" y="898"/>
                    </a:lnTo>
                    <a:lnTo>
                      <a:pt x="422" y="894"/>
                    </a:lnTo>
                    <a:lnTo>
                      <a:pt x="424" y="890"/>
                    </a:lnTo>
                    <a:lnTo>
                      <a:pt x="430" y="890"/>
                    </a:lnTo>
                    <a:lnTo>
                      <a:pt x="434" y="886"/>
                    </a:lnTo>
                    <a:lnTo>
                      <a:pt x="436" y="882"/>
                    </a:lnTo>
                    <a:lnTo>
                      <a:pt x="434" y="882"/>
                    </a:lnTo>
                    <a:lnTo>
                      <a:pt x="430" y="880"/>
                    </a:lnTo>
                    <a:lnTo>
                      <a:pt x="430" y="876"/>
                    </a:lnTo>
                    <a:lnTo>
                      <a:pt x="430" y="864"/>
                    </a:lnTo>
                    <a:lnTo>
                      <a:pt x="430" y="860"/>
                    </a:lnTo>
                    <a:lnTo>
                      <a:pt x="428" y="858"/>
                    </a:lnTo>
                    <a:lnTo>
                      <a:pt x="428" y="856"/>
                    </a:lnTo>
                    <a:lnTo>
                      <a:pt x="426" y="854"/>
                    </a:lnTo>
                    <a:lnTo>
                      <a:pt x="422" y="856"/>
                    </a:lnTo>
                    <a:lnTo>
                      <a:pt x="418" y="858"/>
                    </a:lnTo>
                    <a:lnTo>
                      <a:pt x="406" y="862"/>
                    </a:lnTo>
                    <a:lnTo>
                      <a:pt x="400" y="864"/>
                    </a:lnTo>
                    <a:lnTo>
                      <a:pt x="398" y="868"/>
                    </a:lnTo>
                    <a:lnTo>
                      <a:pt x="394" y="874"/>
                    </a:lnTo>
                    <a:lnTo>
                      <a:pt x="392" y="882"/>
                    </a:lnTo>
                    <a:lnTo>
                      <a:pt x="392" y="890"/>
                    </a:lnTo>
                    <a:lnTo>
                      <a:pt x="392" y="892"/>
                    </a:lnTo>
                    <a:lnTo>
                      <a:pt x="392" y="900"/>
                    </a:lnTo>
                    <a:lnTo>
                      <a:pt x="396" y="906"/>
                    </a:lnTo>
                    <a:lnTo>
                      <a:pt x="404" y="918"/>
                    </a:lnTo>
                    <a:lnTo>
                      <a:pt x="406" y="922"/>
                    </a:lnTo>
                    <a:lnTo>
                      <a:pt x="410" y="930"/>
                    </a:lnTo>
                    <a:lnTo>
                      <a:pt x="406" y="936"/>
                    </a:lnTo>
                    <a:lnTo>
                      <a:pt x="404" y="942"/>
                    </a:lnTo>
                    <a:lnTo>
                      <a:pt x="400" y="954"/>
                    </a:lnTo>
                    <a:lnTo>
                      <a:pt x="398" y="958"/>
                    </a:lnTo>
                    <a:lnTo>
                      <a:pt x="396" y="958"/>
                    </a:lnTo>
                    <a:lnTo>
                      <a:pt x="386" y="958"/>
                    </a:lnTo>
                    <a:lnTo>
                      <a:pt x="380" y="960"/>
                    </a:lnTo>
                    <a:lnTo>
                      <a:pt x="376" y="960"/>
                    </a:lnTo>
                    <a:lnTo>
                      <a:pt x="364" y="964"/>
                    </a:lnTo>
                    <a:lnTo>
                      <a:pt x="358" y="966"/>
                    </a:lnTo>
                    <a:lnTo>
                      <a:pt x="352" y="970"/>
                    </a:lnTo>
                    <a:lnTo>
                      <a:pt x="346" y="976"/>
                    </a:lnTo>
                    <a:lnTo>
                      <a:pt x="336" y="992"/>
                    </a:lnTo>
                    <a:lnTo>
                      <a:pt x="326" y="1004"/>
                    </a:lnTo>
                    <a:lnTo>
                      <a:pt x="320" y="1008"/>
                    </a:lnTo>
                    <a:lnTo>
                      <a:pt x="316" y="1012"/>
                    </a:lnTo>
                    <a:lnTo>
                      <a:pt x="312" y="1018"/>
                    </a:lnTo>
                    <a:lnTo>
                      <a:pt x="306" y="1024"/>
                    </a:lnTo>
                    <a:lnTo>
                      <a:pt x="298" y="1034"/>
                    </a:lnTo>
                    <a:lnTo>
                      <a:pt x="296" y="1040"/>
                    </a:lnTo>
                    <a:lnTo>
                      <a:pt x="292" y="1046"/>
                    </a:lnTo>
                    <a:lnTo>
                      <a:pt x="288" y="1048"/>
                    </a:lnTo>
                    <a:lnTo>
                      <a:pt x="282" y="1050"/>
                    </a:lnTo>
                    <a:lnTo>
                      <a:pt x="278" y="1054"/>
                    </a:lnTo>
                    <a:lnTo>
                      <a:pt x="276" y="1060"/>
                    </a:lnTo>
                    <a:lnTo>
                      <a:pt x="272" y="1064"/>
                    </a:lnTo>
                    <a:lnTo>
                      <a:pt x="264" y="1066"/>
                    </a:lnTo>
                    <a:lnTo>
                      <a:pt x="260" y="1066"/>
                    </a:lnTo>
                    <a:lnTo>
                      <a:pt x="256" y="1066"/>
                    </a:lnTo>
                    <a:lnTo>
                      <a:pt x="252" y="1062"/>
                    </a:lnTo>
                    <a:lnTo>
                      <a:pt x="252" y="1058"/>
                    </a:lnTo>
                    <a:lnTo>
                      <a:pt x="248" y="1058"/>
                    </a:lnTo>
                    <a:lnTo>
                      <a:pt x="244" y="1058"/>
                    </a:lnTo>
                    <a:lnTo>
                      <a:pt x="242" y="1062"/>
                    </a:lnTo>
                    <a:lnTo>
                      <a:pt x="242" y="1072"/>
                    </a:lnTo>
                    <a:lnTo>
                      <a:pt x="242" y="1076"/>
                    </a:lnTo>
                    <a:lnTo>
                      <a:pt x="238" y="1076"/>
                    </a:lnTo>
                    <a:lnTo>
                      <a:pt x="228" y="1076"/>
                    </a:lnTo>
                    <a:lnTo>
                      <a:pt x="218" y="1076"/>
                    </a:lnTo>
                    <a:lnTo>
                      <a:pt x="206" y="1080"/>
                    </a:lnTo>
                    <a:lnTo>
                      <a:pt x="202" y="1082"/>
                    </a:lnTo>
                    <a:lnTo>
                      <a:pt x="196" y="1086"/>
                    </a:lnTo>
                    <a:lnTo>
                      <a:pt x="194" y="1092"/>
                    </a:lnTo>
                    <a:lnTo>
                      <a:pt x="196" y="1096"/>
                    </a:lnTo>
                    <a:lnTo>
                      <a:pt x="202" y="1100"/>
                    </a:lnTo>
                    <a:lnTo>
                      <a:pt x="206" y="1102"/>
                    </a:lnTo>
                    <a:lnTo>
                      <a:pt x="214" y="1106"/>
                    </a:lnTo>
                    <a:lnTo>
                      <a:pt x="222" y="1106"/>
                    </a:lnTo>
                    <a:lnTo>
                      <a:pt x="226" y="1106"/>
                    </a:lnTo>
                    <a:lnTo>
                      <a:pt x="230" y="1108"/>
                    </a:lnTo>
                    <a:lnTo>
                      <a:pt x="234" y="1110"/>
                    </a:lnTo>
                    <a:lnTo>
                      <a:pt x="234" y="1116"/>
                    </a:lnTo>
                    <a:lnTo>
                      <a:pt x="238" y="1120"/>
                    </a:lnTo>
                    <a:lnTo>
                      <a:pt x="242" y="1126"/>
                    </a:lnTo>
                    <a:lnTo>
                      <a:pt x="242" y="1134"/>
                    </a:lnTo>
                    <a:lnTo>
                      <a:pt x="242" y="1138"/>
                    </a:lnTo>
                    <a:lnTo>
                      <a:pt x="244" y="1142"/>
                    </a:lnTo>
                    <a:lnTo>
                      <a:pt x="248" y="1146"/>
                    </a:lnTo>
                    <a:lnTo>
                      <a:pt x="252" y="1148"/>
                    </a:lnTo>
                    <a:lnTo>
                      <a:pt x="252" y="1154"/>
                    </a:lnTo>
                    <a:lnTo>
                      <a:pt x="252" y="1156"/>
                    </a:lnTo>
                    <a:lnTo>
                      <a:pt x="250" y="1172"/>
                    </a:lnTo>
                    <a:lnTo>
                      <a:pt x="244" y="1196"/>
                    </a:lnTo>
                    <a:lnTo>
                      <a:pt x="242" y="1204"/>
                    </a:lnTo>
                    <a:lnTo>
                      <a:pt x="234" y="1202"/>
                    </a:lnTo>
                    <a:lnTo>
                      <a:pt x="192" y="1194"/>
                    </a:lnTo>
                    <a:lnTo>
                      <a:pt x="176" y="1194"/>
                    </a:lnTo>
                    <a:lnTo>
                      <a:pt x="162" y="1194"/>
                    </a:lnTo>
                    <a:lnTo>
                      <a:pt x="150" y="1194"/>
                    </a:lnTo>
                    <a:lnTo>
                      <a:pt x="140" y="1194"/>
                    </a:lnTo>
                    <a:lnTo>
                      <a:pt x="134" y="1196"/>
                    </a:lnTo>
                    <a:lnTo>
                      <a:pt x="130" y="1198"/>
                    </a:lnTo>
                    <a:lnTo>
                      <a:pt x="128" y="1204"/>
                    </a:lnTo>
                    <a:lnTo>
                      <a:pt x="128" y="1212"/>
                    </a:lnTo>
                    <a:lnTo>
                      <a:pt x="132" y="1226"/>
                    </a:lnTo>
                    <a:lnTo>
                      <a:pt x="134" y="1234"/>
                    </a:lnTo>
                    <a:lnTo>
                      <a:pt x="130" y="1234"/>
                    </a:lnTo>
                    <a:lnTo>
                      <a:pt x="128" y="1234"/>
                    </a:lnTo>
                    <a:lnTo>
                      <a:pt x="128" y="1236"/>
                    </a:lnTo>
                    <a:lnTo>
                      <a:pt x="128" y="1240"/>
                    </a:lnTo>
                    <a:lnTo>
                      <a:pt x="132" y="1246"/>
                    </a:lnTo>
                    <a:lnTo>
                      <a:pt x="134" y="1254"/>
                    </a:lnTo>
                    <a:lnTo>
                      <a:pt x="134" y="1262"/>
                    </a:lnTo>
                    <a:lnTo>
                      <a:pt x="134" y="1264"/>
                    </a:lnTo>
                    <a:lnTo>
                      <a:pt x="134" y="1272"/>
                    </a:lnTo>
                    <a:lnTo>
                      <a:pt x="132" y="1280"/>
                    </a:lnTo>
                    <a:lnTo>
                      <a:pt x="128" y="1286"/>
                    </a:lnTo>
                    <a:lnTo>
                      <a:pt x="128" y="1292"/>
                    </a:lnTo>
                    <a:lnTo>
                      <a:pt x="130" y="1298"/>
                    </a:lnTo>
                    <a:lnTo>
                      <a:pt x="134" y="1304"/>
                    </a:lnTo>
                    <a:lnTo>
                      <a:pt x="134" y="1310"/>
                    </a:lnTo>
                    <a:lnTo>
                      <a:pt x="134" y="1314"/>
                    </a:lnTo>
                    <a:lnTo>
                      <a:pt x="136" y="1316"/>
                    </a:lnTo>
                    <a:lnTo>
                      <a:pt x="138" y="1320"/>
                    </a:lnTo>
                    <a:lnTo>
                      <a:pt x="140" y="1322"/>
                    </a:lnTo>
                    <a:lnTo>
                      <a:pt x="142" y="1322"/>
                    </a:lnTo>
                    <a:lnTo>
                      <a:pt x="146" y="1322"/>
                    </a:lnTo>
                    <a:lnTo>
                      <a:pt x="154" y="1322"/>
                    </a:lnTo>
                    <a:lnTo>
                      <a:pt x="160" y="1322"/>
                    </a:lnTo>
                    <a:lnTo>
                      <a:pt x="164" y="1322"/>
                    </a:lnTo>
                    <a:lnTo>
                      <a:pt x="170" y="1326"/>
                    </a:lnTo>
                    <a:lnTo>
                      <a:pt x="178" y="1334"/>
                    </a:lnTo>
                    <a:lnTo>
                      <a:pt x="184" y="1338"/>
                    </a:lnTo>
                    <a:lnTo>
                      <a:pt x="192" y="1338"/>
                    </a:lnTo>
                    <a:lnTo>
                      <a:pt x="206" y="1334"/>
                    </a:lnTo>
                    <a:lnTo>
                      <a:pt x="220" y="1328"/>
                    </a:lnTo>
                    <a:lnTo>
                      <a:pt x="234" y="1324"/>
                    </a:lnTo>
                    <a:lnTo>
                      <a:pt x="242" y="1320"/>
                    </a:lnTo>
                    <a:lnTo>
                      <a:pt x="246" y="1314"/>
                    </a:lnTo>
                    <a:lnTo>
                      <a:pt x="248" y="1308"/>
                    </a:lnTo>
                    <a:lnTo>
                      <a:pt x="258" y="1296"/>
                    </a:lnTo>
                    <a:lnTo>
                      <a:pt x="266" y="1288"/>
                    </a:lnTo>
                    <a:lnTo>
                      <a:pt x="270" y="1282"/>
                    </a:lnTo>
                    <a:lnTo>
                      <a:pt x="272" y="1276"/>
                    </a:lnTo>
                    <a:lnTo>
                      <a:pt x="274" y="1264"/>
                    </a:lnTo>
                    <a:lnTo>
                      <a:pt x="280" y="1250"/>
                    </a:lnTo>
                    <a:lnTo>
                      <a:pt x="282" y="1244"/>
                    </a:lnTo>
                    <a:lnTo>
                      <a:pt x="288" y="1238"/>
                    </a:lnTo>
                    <a:lnTo>
                      <a:pt x="304" y="1228"/>
                    </a:lnTo>
                    <a:lnTo>
                      <a:pt x="310" y="1224"/>
                    </a:lnTo>
                    <a:lnTo>
                      <a:pt x="316" y="1216"/>
                    </a:lnTo>
                    <a:lnTo>
                      <a:pt x="318" y="1212"/>
                    </a:lnTo>
                    <a:lnTo>
                      <a:pt x="322" y="1206"/>
                    </a:lnTo>
                    <a:lnTo>
                      <a:pt x="326" y="1204"/>
                    </a:lnTo>
                    <a:lnTo>
                      <a:pt x="340" y="1204"/>
                    </a:lnTo>
                    <a:lnTo>
                      <a:pt x="342" y="1204"/>
                    </a:lnTo>
                    <a:lnTo>
                      <a:pt x="350" y="1202"/>
                    </a:lnTo>
                    <a:lnTo>
                      <a:pt x="358" y="1200"/>
                    </a:lnTo>
                    <a:lnTo>
                      <a:pt x="374" y="1188"/>
                    </a:lnTo>
                    <a:lnTo>
                      <a:pt x="380" y="1186"/>
                    </a:lnTo>
                    <a:lnTo>
                      <a:pt x="386" y="1184"/>
                    </a:lnTo>
                    <a:lnTo>
                      <a:pt x="390" y="1182"/>
                    </a:lnTo>
                    <a:lnTo>
                      <a:pt x="396" y="1180"/>
                    </a:lnTo>
                    <a:lnTo>
                      <a:pt x="402" y="1178"/>
                    </a:lnTo>
                    <a:lnTo>
                      <a:pt x="408" y="1178"/>
                    </a:lnTo>
                    <a:lnTo>
                      <a:pt x="412" y="1180"/>
                    </a:lnTo>
                    <a:lnTo>
                      <a:pt x="420" y="1186"/>
                    </a:lnTo>
                    <a:lnTo>
                      <a:pt x="424" y="1192"/>
                    </a:lnTo>
                    <a:lnTo>
                      <a:pt x="436" y="1208"/>
                    </a:lnTo>
                    <a:lnTo>
                      <a:pt x="444" y="1220"/>
                    </a:lnTo>
                    <a:lnTo>
                      <a:pt x="446" y="1226"/>
                    </a:lnTo>
                    <a:lnTo>
                      <a:pt x="450" y="1232"/>
                    </a:lnTo>
                    <a:lnTo>
                      <a:pt x="456" y="1236"/>
                    </a:lnTo>
                    <a:lnTo>
                      <a:pt x="482" y="1250"/>
                    </a:lnTo>
                    <a:lnTo>
                      <a:pt x="488" y="1254"/>
                    </a:lnTo>
                    <a:lnTo>
                      <a:pt x="492" y="1260"/>
                    </a:lnTo>
                    <a:lnTo>
                      <a:pt x="502" y="1274"/>
                    </a:lnTo>
                    <a:lnTo>
                      <a:pt x="506" y="1282"/>
                    </a:lnTo>
                    <a:lnTo>
                      <a:pt x="506" y="1290"/>
                    </a:lnTo>
                    <a:lnTo>
                      <a:pt x="506" y="1304"/>
                    </a:lnTo>
                    <a:lnTo>
                      <a:pt x="506" y="1312"/>
                    </a:lnTo>
                    <a:lnTo>
                      <a:pt x="508" y="1316"/>
                    </a:lnTo>
                    <a:lnTo>
                      <a:pt x="510" y="1316"/>
                    </a:lnTo>
                    <a:lnTo>
                      <a:pt x="512" y="1316"/>
                    </a:lnTo>
                    <a:lnTo>
                      <a:pt x="514" y="1312"/>
                    </a:lnTo>
                    <a:lnTo>
                      <a:pt x="518" y="1302"/>
                    </a:lnTo>
                    <a:lnTo>
                      <a:pt x="522" y="1294"/>
                    </a:lnTo>
                    <a:lnTo>
                      <a:pt x="524" y="1288"/>
                    </a:lnTo>
                    <a:lnTo>
                      <a:pt x="526" y="1282"/>
                    </a:lnTo>
                    <a:lnTo>
                      <a:pt x="528" y="1274"/>
                    </a:lnTo>
                    <a:lnTo>
                      <a:pt x="528" y="1270"/>
                    </a:lnTo>
                    <a:lnTo>
                      <a:pt x="528" y="1268"/>
                    </a:lnTo>
                    <a:lnTo>
                      <a:pt x="530" y="1266"/>
                    </a:lnTo>
                    <a:lnTo>
                      <a:pt x="532" y="1266"/>
                    </a:lnTo>
                    <a:lnTo>
                      <a:pt x="534" y="1266"/>
                    </a:lnTo>
                    <a:lnTo>
                      <a:pt x="540" y="1268"/>
                    </a:lnTo>
                    <a:lnTo>
                      <a:pt x="552" y="1272"/>
                    </a:lnTo>
                    <a:lnTo>
                      <a:pt x="554" y="1272"/>
                    </a:lnTo>
                    <a:lnTo>
                      <a:pt x="554" y="1270"/>
                    </a:lnTo>
                    <a:lnTo>
                      <a:pt x="552" y="1266"/>
                    </a:lnTo>
                    <a:lnTo>
                      <a:pt x="534" y="1248"/>
                    </a:lnTo>
                    <a:lnTo>
                      <a:pt x="520" y="1240"/>
                    </a:lnTo>
                    <a:lnTo>
                      <a:pt x="516" y="1236"/>
                    </a:lnTo>
                    <a:lnTo>
                      <a:pt x="504" y="1228"/>
                    </a:lnTo>
                    <a:lnTo>
                      <a:pt x="494" y="1216"/>
                    </a:lnTo>
                    <a:lnTo>
                      <a:pt x="484" y="1200"/>
                    </a:lnTo>
                    <a:lnTo>
                      <a:pt x="476" y="1188"/>
                    </a:lnTo>
                    <a:lnTo>
                      <a:pt x="472" y="1182"/>
                    </a:lnTo>
                    <a:lnTo>
                      <a:pt x="470" y="1174"/>
                    </a:lnTo>
                    <a:lnTo>
                      <a:pt x="468" y="1166"/>
                    </a:lnTo>
                    <a:lnTo>
                      <a:pt x="468" y="1164"/>
                    </a:lnTo>
                    <a:lnTo>
                      <a:pt x="470" y="1158"/>
                    </a:lnTo>
                    <a:lnTo>
                      <a:pt x="474" y="1156"/>
                    </a:lnTo>
                    <a:lnTo>
                      <a:pt x="478" y="1154"/>
                    </a:lnTo>
                    <a:lnTo>
                      <a:pt x="482" y="1156"/>
                    </a:lnTo>
                    <a:lnTo>
                      <a:pt x="488" y="1156"/>
                    </a:lnTo>
                    <a:lnTo>
                      <a:pt x="496" y="1162"/>
                    </a:lnTo>
                    <a:lnTo>
                      <a:pt x="502" y="1168"/>
                    </a:lnTo>
                    <a:lnTo>
                      <a:pt x="508" y="1176"/>
                    </a:lnTo>
                    <a:lnTo>
                      <a:pt x="510" y="1182"/>
                    </a:lnTo>
                    <a:lnTo>
                      <a:pt x="516" y="1196"/>
                    </a:lnTo>
                    <a:lnTo>
                      <a:pt x="520" y="1204"/>
                    </a:lnTo>
                    <a:lnTo>
                      <a:pt x="524" y="1208"/>
                    </a:lnTo>
                    <a:lnTo>
                      <a:pt x="540" y="1220"/>
                    </a:lnTo>
                    <a:lnTo>
                      <a:pt x="548" y="1224"/>
                    </a:lnTo>
                    <a:lnTo>
                      <a:pt x="552" y="1230"/>
                    </a:lnTo>
                    <a:lnTo>
                      <a:pt x="560" y="1238"/>
                    </a:lnTo>
                    <a:lnTo>
                      <a:pt x="564" y="1244"/>
                    </a:lnTo>
                    <a:lnTo>
                      <a:pt x="566" y="1248"/>
                    </a:lnTo>
                    <a:lnTo>
                      <a:pt x="570" y="1260"/>
                    </a:lnTo>
                    <a:lnTo>
                      <a:pt x="572" y="1266"/>
                    </a:lnTo>
                    <a:lnTo>
                      <a:pt x="576" y="1272"/>
                    </a:lnTo>
                    <a:lnTo>
                      <a:pt x="580" y="1280"/>
                    </a:lnTo>
                    <a:lnTo>
                      <a:pt x="584" y="1286"/>
                    </a:lnTo>
                    <a:lnTo>
                      <a:pt x="588" y="1290"/>
                    </a:lnTo>
                    <a:lnTo>
                      <a:pt x="594" y="1292"/>
                    </a:lnTo>
                    <a:lnTo>
                      <a:pt x="598" y="1292"/>
                    </a:lnTo>
                    <a:lnTo>
                      <a:pt x="602" y="1294"/>
                    </a:lnTo>
                    <a:lnTo>
                      <a:pt x="602" y="1296"/>
                    </a:lnTo>
                    <a:lnTo>
                      <a:pt x="602" y="1298"/>
                    </a:lnTo>
                    <a:lnTo>
                      <a:pt x="598" y="1304"/>
                    </a:lnTo>
                    <a:lnTo>
                      <a:pt x="596" y="1310"/>
                    </a:lnTo>
                    <a:lnTo>
                      <a:pt x="596" y="1314"/>
                    </a:lnTo>
                    <a:lnTo>
                      <a:pt x="598" y="1320"/>
                    </a:lnTo>
                    <a:lnTo>
                      <a:pt x="604" y="1326"/>
                    </a:lnTo>
                    <a:lnTo>
                      <a:pt x="608" y="1328"/>
                    </a:lnTo>
                    <a:lnTo>
                      <a:pt x="616" y="1330"/>
                    </a:lnTo>
                    <a:lnTo>
                      <a:pt x="620" y="1326"/>
                    </a:lnTo>
                    <a:lnTo>
                      <a:pt x="624" y="1322"/>
                    </a:lnTo>
                    <a:lnTo>
                      <a:pt x="626" y="1316"/>
                    </a:lnTo>
                    <a:lnTo>
                      <a:pt x="628" y="1312"/>
                    </a:lnTo>
                    <a:lnTo>
                      <a:pt x="632" y="1308"/>
                    </a:lnTo>
                    <a:lnTo>
                      <a:pt x="638" y="1306"/>
                    </a:lnTo>
                    <a:lnTo>
                      <a:pt x="640" y="1304"/>
                    </a:lnTo>
                    <a:lnTo>
                      <a:pt x="642" y="1302"/>
                    </a:lnTo>
                    <a:lnTo>
                      <a:pt x="640" y="1300"/>
                    </a:lnTo>
                    <a:lnTo>
                      <a:pt x="640" y="1296"/>
                    </a:lnTo>
                    <a:lnTo>
                      <a:pt x="632" y="1288"/>
                    </a:lnTo>
                    <a:lnTo>
                      <a:pt x="628" y="1282"/>
                    </a:lnTo>
                    <a:lnTo>
                      <a:pt x="626" y="1278"/>
                    </a:lnTo>
                    <a:lnTo>
                      <a:pt x="624" y="1272"/>
                    </a:lnTo>
                    <a:lnTo>
                      <a:pt x="620" y="1268"/>
                    </a:lnTo>
                    <a:lnTo>
                      <a:pt x="620" y="1266"/>
                    </a:lnTo>
                    <a:lnTo>
                      <a:pt x="620" y="1264"/>
                    </a:lnTo>
                    <a:lnTo>
                      <a:pt x="624" y="1260"/>
                    </a:lnTo>
                    <a:lnTo>
                      <a:pt x="638" y="1256"/>
                    </a:lnTo>
                    <a:lnTo>
                      <a:pt x="652" y="1254"/>
                    </a:lnTo>
                    <a:lnTo>
                      <a:pt x="656" y="1254"/>
                    </a:lnTo>
                    <a:lnTo>
                      <a:pt x="664" y="1254"/>
                    </a:lnTo>
                    <a:lnTo>
                      <a:pt x="668" y="1260"/>
                    </a:lnTo>
                    <a:lnTo>
                      <a:pt x="670" y="1266"/>
                    </a:lnTo>
                    <a:lnTo>
                      <a:pt x="674" y="1272"/>
                    </a:lnTo>
                    <a:lnTo>
                      <a:pt x="678" y="1280"/>
                    </a:lnTo>
                    <a:lnTo>
                      <a:pt x="680" y="1284"/>
                    </a:lnTo>
                    <a:lnTo>
                      <a:pt x="688" y="1300"/>
                    </a:lnTo>
                    <a:lnTo>
                      <a:pt x="690" y="1304"/>
                    </a:lnTo>
                    <a:lnTo>
                      <a:pt x="698" y="1318"/>
                    </a:lnTo>
                    <a:lnTo>
                      <a:pt x="700" y="1324"/>
                    </a:lnTo>
                    <a:lnTo>
                      <a:pt x="704" y="1328"/>
                    </a:lnTo>
                    <a:lnTo>
                      <a:pt x="712" y="1330"/>
                    </a:lnTo>
                    <a:lnTo>
                      <a:pt x="734" y="1330"/>
                    </a:lnTo>
                    <a:lnTo>
                      <a:pt x="748" y="1330"/>
                    </a:lnTo>
                    <a:lnTo>
                      <a:pt x="760" y="1334"/>
                    </a:lnTo>
                    <a:lnTo>
                      <a:pt x="774" y="1338"/>
                    </a:lnTo>
                    <a:lnTo>
                      <a:pt x="782" y="1338"/>
                    </a:lnTo>
                    <a:lnTo>
                      <a:pt x="788" y="1338"/>
                    </a:lnTo>
                    <a:lnTo>
                      <a:pt x="794" y="1334"/>
                    </a:lnTo>
                    <a:lnTo>
                      <a:pt x="802" y="1332"/>
                    </a:lnTo>
                    <a:lnTo>
                      <a:pt x="808" y="1334"/>
                    </a:lnTo>
                    <a:lnTo>
                      <a:pt x="814" y="1338"/>
                    </a:lnTo>
                    <a:lnTo>
                      <a:pt x="820" y="1340"/>
                    </a:lnTo>
                    <a:lnTo>
                      <a:pt x="824" y="1348"/>
                    </a:lnTo>
                    <a:lnTo>
                      <a:pt x="826" y="1354"/>
                    </a:lnTo>
                    <a:lnTo>
                      <a:pt x="828" y="1360"/>
                    </a:lnTo>
                    <a:lnTo>
                      <a:pt x="828" y="1368"/>
                    </a:lnTo>
                    <a:lnTo>
                      <a:pt x="814" y="1402"/>
                    </a:lnTo>
                    <a:lnTo>
                      <a:pt x="810" y="1408"/>
                    </a:lnTo>
                    <a:lnTo>
                      <a:pt x="806" y="1410"/>
                    </a:lnTo>
                    <a:lnTo>
                      <a:pt x="802" y="1412"/>
                    </a:lnTo>
                    <a:lnTo>
                      <a:pt x="798" y="1416"/>
                    </a:lnTo>
                    <a:lnTo>
                      <a:pt x="796" y="1422"/>
                    </a:lnTo>
                    <a:lnTo>
                      <a:pt x="792" y="1428"/>
                    </a:lnTo>
                    <a:lnTo>
                      <a:pt x="786" y="1434"/>
                    </a:lnTo>
                    <a:lnTo>
                      <a:pt x="780" y="1438"/>
                    </a:lnTo>
                    <a:lnTo>
                      <a:pt x="774" y="1438"/>
                    </a:lnTo>
                    <a:lnTo>
                      <a:pt x="760" y="1438"/>
                    </a:lnTo>
                    <a:lnTo>
                      <a:pt x="754" y="1438"/>
                    </a:lnTo>
                    <a:lnTo>
                      <a:pt x="748" y="1434"/>
                    </a:lnTo>
                    <a:lnTo>
                      <a:pt x="742" y="1430"/>
                    </a:lnTo>
                    <a:lnTo>
                      <a:pt x="734" y="1430"/>
                    </a:lnTo>
                    <a:lnTo>
                      <a:pt x="712" y="1436"/>
                    </a:lnTo>
                    <a:lnTo>
                      <a:pt x="704" y="1438"/>
                    </a:lnTo>
                    <a:lnTo>
                      <a:pt x="696" y="1436"/>
                    </a:lnTo>
                    <a:lnTo>
                      <a:pt x="682" y="1432"/>
                    </a:lnTo>
                    <a:lnTo>
                      <a:pt x="666" y="1428"/>
                    </a:lnTo>
                    <a:lnTo>
                      <a:pt x="662" y="1428"/>
                    </a:lnTo>
                    <a:lnTo>
                      <a:pt x="656" y="1428"/>
                    </a:lnTo>
                    <a:lnTo>
                      <a:pt x="650" y="1424"/>
                    </a:lnTo>
                    <a:lnTo>
                      <a:pt x="638" y="1416"/>
                    </a:lnTo>
                    <a:lnTo>
                      <a:pt x="632" y="1412"/>
                    </a:lnTo>
                    <a:lnTo>
                      <a:pt x="626" y="1410"/>
                    </a:lnTo>
                    <a:lnTo>
                      <a:pt x="618" y="1410"/>
                    </a:lnTo>
                    <a:lnTo>
                      <a:pt x="614" y="1410"/>
                    </a:lnTo>
                    <a:lnTo>
                      <a:pt x="598" y="1412"/>
                    </a:lnTo>
                    <a:lnTo>
                      <a:pt x="584" y="1416"/>
                    </a:lnTo>
                    <a:lnTo>
                      <a:pt x="578" y="1420"/>
                    </a:lnTo>
                    <a:lnTo>
                      <a:pt x="576" y="1428"/>
                    </a:lnTo>
                    <a:lnTo>
                      <a:pt x="576" y="1430"/>
                    </a:lnTo>
                    <a:lnTo>
                      <a:pt x="574" y="1438"/>
                    </a:lnTo>
                    <a:lnTo>
                      <a:pt x="570" y="1442"/>
                    </a:lnTo>
                    <a:lnTo>
                      <a:pt x="554" y="1446"/>
                    </a:lnTo>
                    <a:lnTo>
                      <a:pt x="548" y="1446"/>
                    </a:lnTo>
                    <a:lnTo>
                      <a:pt x="542" y="1442"/>
                    </a:lnTo>
                    <a:lnTo>
                      <a:pt x="534" y="1434"/>
                    </a:lnTo>
                    <a:lnTo>
                      <a:pt x="522" y="1424"/>
                    </a:lnTo>
                    <a:lnTo>
                      <a:pt x="512" y="1414"/>
                    </a:lnTo>
                    <a:lnTo>
                      <a:pt x="508" y="1410"/>
                    </a:lnTo>
                    <a:lnTo>
                      <a:pt x="500" y="1410"/>
                    </a:lnTo>
                    <a:lnTo>
                      <a:pt x="476" y="1410"/>
                    </a:lnTo>
                    <a:lnTo>
                      <a:pt x="470" y="1408"/>
                    </a:lnTo>
                    <a:lnTo>
                      <a:pt x="462" y="1406"/>
                    </a:lnTo>
                    <a:lnTo>
                      <a:pt x="456" y="1404"/>
                    </a:lnTo>
                    <a:lnTo>
                      <a:pt x="442" y="1396"/>
                    </a:lnTo>
                    <a:lnTo>
                      <a:pt x="436" y="1394"/>
                    </a:lnTo>
                    <a:lnTo>
                      <a:pt x="424" y="1386"/>
                    </a:lnTo>
                    <a:lnTo>
                      <a:pt x="422" y="1380"/>
                    </a:lnTo>
                    <a:lnTo>
                      <a:pt x="424" y="1374"/>
                    </a:lnTo>
                    <a:lnTo>
                      <a:pt x="434" y="1358"/>
                    </a:lnTo>
                    <a:lnTo>
                      <a:pt x="436" y="1350"/>
                    </a:lnTo>
                    <a:lnTo>
                      <a:pt x="436" y="1344"/>
                    </a:lnTo>
                    <a:lnTo>
                      <a:pt x="434" y="1338"/>
                    </a:lnTo>
                    <a:lnTo>
                      <a:pt x="428" y="1332"/>
                    </a:lnTo>
                    <a:lnTo>
                      <a:pt x="422" y="1328"/>
                    </a:lnTo>
                    <a:lnTo>
                      <a:pt x="418" y="1326"/>
                    </a:lnTo>
                    <a:lnTo>
                      <a:pt x="406" y="1322"/>
                    </a:lnTo>
                    <a:lnTo>
                      <a:pt x="402" y="1322"/>
                    </a:lnTo>
                    <a:lnTo>
                      <a:pt x="400" y="1324"/>
                    </a:lnTo>
                    <a:lnTo>
                      <a:pt x="400" y="1328"/>
                    </a:lnTo>
                    <a:lnTo>
                      <a:pt x="400" y="1324"/>
                    </a:lnTo>
                    <a:lnTo>
                      <a:pt x="398" y="1324"/>
                    </a:lnTo>
                    <a:lnTo>
                      <a:pt x="396" y="1326"/>
                    </a:lnTo>
                    <a:lnTo>
                      <a:pt x="390" y="1330"/>
                    </a:lnTo>
                    <a:lnTo>
                      <a:pt x="382" y="1332"/>
                    </a:lnTo>
                    <a:lnTo>
                      <a:pt x="378" y="1332"/>
                    </a:lnTo>
                    <a:lnTo>
                      <a:pt x="362" y="1332"/>
                    </a:lnTo>
                    <a:lnTo>
                      <a:pt x="320" y="1332"/>
                    </a:lnTo>
                    <a:lnTo>
                      <a:pt x="312" y="1332"/>
                    </a:lnTo>
                    <a:lnTo>
                      <a:pt x="304" y="1334"/>
                    </a:lnTo>
                    <a:lnTo>
                      <a:pt x="270" y="1348"/>
                    </a:lnTo>
                    <a:lnTo>
                      <a:pt x="254" y="1354"/>
                    </a:lnTo>
                    <a:lnTo>
                      <a:pt x="250" y="1358"/>
                    </a:lnTo>
                    <a:lnTo>
                      <a:pt x="244" y="1360"/>
                    </a:lnTo>
                    <a:lnTo>
                      <a:pt x="242" y="1362"/>
                    </a:lnTo>
                    <a:lnTo>
                      <a:pt x="242" y="1364"/>
                    </a:lnTo>
                    <a:lnTo>
                      <a:pt x="242" y="1362"/>
                    </a:lnTo>
                    <a:lnTo>
                      <a:pt x="240" y="1362"/>
                    </a:lnTo>
                    <a:lnTo>
                      <a:pt x="238" y="1360"/>
                    </a:lnTo>
                    <a:lnTo>
                      <a:pt x="224" y="1360"/>
                    </a:lnTo>
                    <a:lnTo>
                      <a:pt x="220" y="1360"/>
                    </a:lnTo>
                    <a:lnTo>
                      <a:pt x="208" y="1360"/>
                    </a:lnTo>
                    <a:lnTo>
                      <a:pt x="196" y="1356"/>
                    </a:lnTo>
                    <a:lnTo>
                      <a:pt x="190" y="1354"/>
                    </a:lnTo>
                    <a:lnTo>
                      <a:pt x="188" y="1354"/>
                    </a:lnTo>
                    <a:lnTo>
                      <a:pt x="184" y="1354"/>
                    </a:lnTo>
                    <a:lnTo>
                      <a:pt x="182" y="1356"/>
                    </a:lnTo>
                    <a:lnTo>
                      <a:pt x="180" y="1358"/>
                    </a:lnTo>
                    <a:lnTo>
                      <a:pt x="168" y="1374"/>
                    </a:lnTo>
                    <a:lnTo>
                      <a:pt x="158" y="1386"/>
                    </a:lnTo>
                    <a:lnTo>
                      <a:pt x="150" y="1394"/>
                    </a:lnTo>
                    <a:lnTo>
                      <a:pt x="140" y="1406"/>
                    </a:lnTo>
                    <a:lnTo>
                      <a:pt x="130" y="1422"/>
                    </a:lnTo>
                    <a:lnTo>
                      <a:pt x="122" y="1436"/>
                    </a:lnTo>
                    <a:lnTo>
                      <a:pt x="116" y="1460"/>
                    </a:lnTo>
                    <a:lnTo>
                      <a:pt x="114" y="1466"/>
                    </a:lnTo>
                    <a:lnTo>
                      <a:pt x="108" y="1472"/>
                    </a:lnTo>
                    <a:lnTo>
                      <a:pt x="82" y="1484"/>
                    </a:lnTo>
                    <a:lnTo>
                      <a:pt x="70" y="1492"/>
                    </a:lnTo>
                    <a:lnTo>
                      <a:pt x="66" y="1498"/>
                    </a:lnTo>
                    <a:lnTo>
                      <a:pt x="62" y="1502"/>
                    </a:lnTo>
                    <a:lnTo>
                      <a:pt x="52" y="1514"/>
                    </a:lnTo>
                    <a:lnTo>
                      <a:pt x="32" y="1550"/>
                    </a:lnTo>
                    <a:lnTo>
                      <a:pt x="24" y="1564"/>
                    </a:lnTo>
                    <a:lnTo>
                      <a:pt x="12" y="1598"/>
                    </a:lnTo>
                    <a:lnTo>
                      <a:pt x="8" y="1606"/>
                    </a:lnTo>
                    <a:lnTo>
                      <a:pt x="10" y="1614"/>
                    </a:lnTo>
                    <a:lnTo>
                      <a:pt x="16" y="1626"/>
                    </a:lnTo>
                    <a:lnTo>
                      <a:pt x="18" y="1642"/>
                    </a:lnTo>
                    <a:lnTo>
                      <a:pt x="18" y="1666"/>
                    </a:lnTo>
                    <a:lnTo>
                      <a:pt x="16" y="1672"/>
                    </a:lnTo>
                    <a:lnTo>
                      <a:pt x="12" y="1678"/>
                    </a:lnTo>
                    <a:lnTo>
                      <a:pt x="8" y="1684"/>
                    </a:lnTo>
                    <a:lnTo>
                      <a:pt x="6" y="1692"/>
                    </a:lnTo>
                    <a:lnTo>
                      <a:pt x="0" y="1706"/>
                    </a:lnTo>
                    <a:lnTo>
                      <a:pt x="0" y="1712"/>
                    </a:lnTo>
                    <a:lnTo>
                      <a:pt x="0" y="1720"/>
                    </a:lnTo>
                    <a:lnTo>
                      <a:pt x="6" y="1744"/>
                    </a:lnTo>
                    <a:lnTo>
                      <a:pt x="8" y="1750"/>
                    </a:lnTo>
                    <a:lnTo>
                      <a:pt x="12" y="1752"/>
                    </a:lnTo>
                    <a:lnTo>
                      <a:pt x="18" y="1752"/>
                    </a:lnTo>
                    <a:lnTo>
                      <a:pt x="20" y="1752"/>
                    </a:lnTo>
                    <a:lnTo>
                      <a:pt x="18" y="1752"/>
                    </a:lnTo>
                    <a:lnTo>
                      <a:pt x="20" y="1760"/>
                    </a:lnTo>
                    <a:lnTo>
                      <a:pt x="24" y="1764"/>
                    </a:lnTo>
                    <a:lnTo>
                      <a:pt x="26" y="1768"/>
                    </a:lnTo>
                    <a:lnTo>
                      <a:pt x="30" y="1770"/>
                    </a:lnTo>
                    <a:lnTo>
                      <a:pt x="32" y="1768"/>
                    </a:lnTo>
                    <a:lnTo>
                      <a:pt x="30" y="1770"/>
                    </a:lnTo>
                    <a:lnTo>
                      <a:pt x="30" y="1772"/>
                    </a:lnTo>
                    <a:lnTo>
                      <a:pt x="32" y="1772"/>
                    </a:lnTo>
                    <a:lnTo>
                      <a:pt x="36" y="1774"/>
                    </a:lnTo>
                    <a:lnTo>
                      <a:pt x="40" y="1778"/>
                    </a:lnTo>
                    <a:lnTo>
                      <a:pt x="52" y="1804"/>
                    </a:lnTo>
                    <a:lnTo>
                      <a:pt x="56" y="1810"/>
                    </a:lnTo>
                    <a:lnTo>
                      <a:pt x="60" y="1816"/>
                    </a:lnTo>
                    <a:lnTo>
                      <a:pt x="72" y="1824"/>
                    </a:lnTo>
                    <a:lnTo>
                      <a:pt x="84" y="1832"/>
                    </a:lnTo>
                    <a:lnTo>
                      <a:pt x="94" y="1838"/>
                    </a:lnTo>
                    <a:lnTo>
                      <a:pt x="102" y="1844"/>
                    </a:lnTo>
                    <a:lnTo>
                      <a:pt x="128" y="1864"/>
                    </a:lnTo>
                    <a:lnTo>
                      <a:pt x="136" y="1868"/>
                    </a:lnTo>
                    <a:lnTo>
                      <a:pt x="142" y="1870"/>
                    </a:lnTo>
                    <a:lnTo>
                      <a:pt x="146" y="1870"/>
                    </a:lnTo>
                    <a:lnTo>
                      <a:pt x="152" y="1868"/>
                    </a:lnTo>
                    <a:lnTo>
                      <a:pt x="154" y="1868"/>
                    </a:lnTo>
                    <a:lnTo>
                      <a:pt x="154" y="1866"/>
                    </a:lnTo>
                    <a:lnTo>
                      <a:pt x="154" y="1868"/>
                    </a:lnTo>
                    <a:lnTo>
                      <a:pt x="158" y="1868"/>
                    </a:lnTo>
                    <a:lnTo>
                      <a:pt x="162" y="1870"/>
                    </a:lnTo>
                    <a:lnTo>
                      <a:pt x="166" y="1870"/>
                    </a:lnTo>
                    <a:lnTo>
                      <a:pt x="182" y="1868"/>
                    </a:lnTo>
                    <a:lnTo>
                      <a:pt x="206" y="1862"/>
                    </a:lnTo>
                    <a:lnTo>
                      <a:pt x="218" y="1860"/>
                    </a:lnTo>
                    <a:lnTo>
                      <a:pt x="224" y="1860"/>
                    </a:lnTo>
                    <a:lnTo>
                      <a:pt x="232" y="1860"/>
                    </a:lnTo>
                    <a:lnTo>
                      <a:pt x="244" y="1860"/>
                    </a:lnTo>
                    <a:lnTo>
                      <a:pt x="260" y="1856"/>
                    </a:lnTo>
                    <a:lnTo>
                      <a:pt x="274" y="1852"/>
                    </a:lnTo>
                    <a:lnTo>
                      <a:pt x="282" y="1850"/>
                    </a:lnTo>
                    <a:lnTo>
                      <a:pt x="288" y="1844"/>
                    </a:lnTo>
                    <a:lnTo>
                      <a:pt x="294" y="1842"/>
                    </a:lnTo>
                    <a:lnTo>
                      <a:pt x="300" y="1838"/>
                    </a:lnTo>
                    <a:lnTo>
                      <a:pt x="306" y="1838"/>
                    </a:lnTo>
                    <a:lnTo>
                      <a:pt x="312" y="1840"/>
                    </a:lnTo>
                    <a:lnTo>
                      <a:pt x="320" y="1840"/>
                    </a:lnTo>
                    <a:lnTo>
                      <a:pt x="322" y="1840"/>
                    </a:lnTo>
                    <a:lnTo>
                      <a:pt x="330" y="1842"/>
                    </a:lnTo>
                    <a:lnTo>
                      <a:pt x="334" y="1846"/>
                    </a:lnTo>
                    <a:lnTo>
                      <a:pt x="346" y="1862"/>
                    </a:lnTo>
                    <a:lnTo>
                      <a:pt x="352" y="1868"/>
                    </a:lnTo>
                    <a:lnTo>
                      <a:pt x="358" y="1870"/>
                    </a:lnTo>
                    <a:lnTo>
                      <a:pt x="362" y="1870"/>
                    </a:lnTo>
                    <a:lnTo>
                      <a:pt x="370" y="1870"/>
                    </a:lnTo>
                    <a:lnTo>
                      <a:pt x="378" y="1874"/>
                    </a:lnTo>
                    <a:lnTo>
                      <a:pt x="384" y="1876"/>
                    </a:lnTo>
                    <a:lnTo>
                      <a:pt x="388" y="1878"/>
                    </a:lnTo>
                    <a:lnTo>
                      <a:pt x="392" y="1878"/>
                    </a:lnTo>
                    <a:lnTo>
                      <a:pt x="392" y="1876"/>
                    </a:lnTo>
                    <a:lnTo>
                      <a:pt x="392" y="1878"/>
                    </a:lnTo>
                    <a:lnTo>
                      <a:pt x="394" y="1878"/>
                    </a:lnTo>
                    <a:lnTo>
                      <a:pt x="398" y="1878"/>
                    </a:lnTo>
                    <a:lnTo>
                      <a:pt x="404" y="1880"/>
                    </a:lnTo>
                    <a:lnTo>
                      <a:pt x="408" y="1884"/>
                    </a:lnTo>
                    <a:lnTo>
                      <a:pt x="410" y="1890"/>
                    </a:lnTo>
                    <a:lnTo>
                      <a:pt x="410" y="1896"/>
                    </a:lnTo>
                    <a:lnTo>
                      <a:pt x="410" y="1900"/>
                    </a:lnTo>
                    <a:lnTo>
                      <a:pt x="410" y="1908"/>
                    </a:lnTo>
                    <a:lnTo>
                      <a:pt x="410" y="1916"/>
                    </a:lnTo>
                    <a:lnTo>
                      <a:pt x="410" y="1920"/>
                    </a:lnTo>
                    <a:lnTo>
                      <a:pt x="410" y="1936"/>
                    </a:lnTo>
                    <a:lnTo>
                      <a:pt x="410" y="1950"/>
                    </a:lnTo>
                    <a:lnTo>
                      <a:pt x="412" y="1956"/>
                    </a:lnTo>
                    <a:lnTo>
                      <a:pt x="414" y="1964"/>
                    </a:lnTo>
                    <a:lnTo>
                      <a:pt x="434" y="1990"/>
                    </a:lnTo>
                    <a:lnTo>
                      <a:pt x="438" y="1994"/>
                    </a:lnTo>
                    <a:lnTo>
                      <a:pt x="440" y="1994"/>
                    </a:lnTo>
                    <a:lnTo>
                      <a:pt x="442" y="1994"/>
                    </a:lnTo>
                    <a:lnTo>
                      <a:pt x="440" y="1996"/>
                    </a:lnTo>
                    <a:lnTo>
                      <a:pt x="440" y="1998"/>
                    </a:lnTo>
                    <a:lnTo>
                      <a:pt x="444" y="2002"/>
                    </a:lnTo>
                    <a:lnTo>
                      <a:pt x="452" y="2014"/>
                    </a:lnTo>
                    <a:lnTo>
                      <a:pt x="456" y="2020"/>
                    </a:lnTo>
                    <a:lnTo>
                      <a:pt x="458" y="2026"/>
                    </a:lnTo>
                    <a:lnTo>
                      <a:pt x="458" y="2034"/>
                    </a:lnTo>
                    <a:lnTo>
                      <a:pt x="458" y="2038"/>
                    </a:lnTo>
                    <a:lnTo>
                      <a:pt x="458" y="2046"/>
                    </a:lnTo>
                    <a:lnTo>
                      <a:pt x="460" y="2054"/>
                    </a:lnTo>
                    <a:lnTo>
                      <a:pt x="468" y="2096"/>
                    </a:lnTo>
                    <a:lnTo>
                      <a:pt x="472" y="2112"/>
                    </a:lnTo>
                    <a:lnTo>
                      <a:pt x="476" y="2124"/>
                    </a:lnTo>
                    <a:lnTo>
                      <a:pt x="478" y="2134"/>
                    </a:lnTo>
                    <a:lnTo>
                      <a:pt x="472" y="2144"/>
                    </a:lnTo>
                    <a:lnTo>
                      <a:pt x="462" y="2166"/>
                    </a:lnTo>
                    <a:lnTo>
                      <a:pt x="460" y="2172"/>
                    </a:lnTo>
                    <a:lnTo>
                      <a:pt x="458" y="2180"/>
                    </a:lnTo>
                    <a:lnTo>
                      <a:pt x="458" y="2204"/>
                    </a:lnTo>
                    <a:lnTo>
                      <a:pt x="460" y="2212"/>
                    </a:lnTo>
                    <a:lnTo>
                      <a:pt x="460" y="2210"/>
                    </a:lnTo>
                    <a:lnTo>
                      <a:pt x="460" y="2212"/>
                    </a:lnTo>
                    <a:lnTo>
                      <a:pt x="456" y="2220"/>
                    </a:lnTo>
                    <a:lnTo>
                      <a:pt x="452" y="2234"/>
                    </a:lnTo>
                    <a:lnTo>
                      <a:pt x="450" y="2242"/>
                    </a:lnTo>
                    <a:lnTo>
                      <a:pt x="452" y="2248"/>
                    </a:lnTo>
                    <a:lnTo>
                      <a:pt x="484" y="2302"/>
                    </a:lnTo>
                    <a:lnTo>
                      <a:pt x="488" y="2308"/>
                    </a:lnTo>
                    <a:lnTo>
                      <a:pt x="488" y="2314"/>
                    </a:lnTo>
                    <a:lnTo>
                      <a:pt x="490" y="2328"/>
                    </a:lnTo>
                    <a:lnTo>
                      <a:pt x="496" y="2380"/>
                    </a:lnTo>
                    <a:lnTo>
                      <a:pt x="500" y="2386"/>
                    </a:lnTo>
                    <a:lnTo>
                      <a:pt x="504" y="2392"/>
                    </a:lnTo>
                    <a:lnTo>
                      <a:pt x="520" y="2402"/>
                    </a:lnTo>
                    <a:lnTo>
                      <a:pt x="528" y="2406"/>
                    </a:lnTo>
                    <a:lnTo>
                      <a:pt x="528" y="2404"/>
                    </a:lnTo>
                    <a:lnTo>
                      <a:pt x="528" y="2406"/>
                    </a:lnTo>
                    <a:lnTo>
                      <a:pt x="532" y="2414"/>
                    </a:lnTo>
                    <a:lnTo>
                      <a:pt x="534" y="2420"/>
                    </a:lnTo>
                    <a:lnTo>
                      <a:pt x="540" y="2434"/>
                    </a:lnTo>
                    <a:lnTo>
                      <a:pt x="546" y="2458"/>
                    </a:lnTo>
                    <a:lnTo>
                      <a:pt x="548" y="2474"/>
                    </a:lnTo>
                    <a:lnTo>
                      <a:pt x="548" y="2478"/>
                    </a:lnTo>
                    <a:lnTo>
                      <a:pt x="548" y="2486"/>
                    </a:lnTo>
                    <a:lnTo>
                      <a:pt x="552" y="2492"/>
                    </a:lnTo>
                    <a:lnTo>
                      <a:pt x="562" y="2508"/>
                    </a:lnTo>
                    <a:lnTo>
                      <a:pt x="568" y="2512"/>
                    </a:lnTo>
                    <a:lnTo>
                      <a:pt x="574" y="2514"/>
                    </a:lnTo>
                    <a:lnTo>
                      <a:pt x="598" y="2508"/>
                    </a:lnTo>
                    <a:lnTo>
                      <a:pt x="614" y="2504"/>
                    </a:lnTo>
                    <a:lnTo>
                      <a:pt x="638" y="2498"/>
                    </a:lnTo>
                    <a:lnTo>
                      <a:pt x="654" y="2496"/>
                    </a:lnTo>
                    <a:lnTo>
                      <a:pt x="676" y="2496"/>
                    </a:lnTo>
                    <a:lnTo>
                      <a:pt x="684" y="2494"/>
                    </a:lnTo>
                    <a:lnTo>
                      <a:pt x="690" y="2490"/>
                    </a:lnTo>
                    <a:lnTo>
                      <a:pt x="748" y="2424"/>
                    </a:lnTo>
                    <a:lnTo>
                      <a:pt x="756" y="2410"/>
                    </a:lnTo>
                    <a:lnTo>
                      <a:pt x="770" y="2376"/>
                    </a:lnTo>
                    <a:lnTo>
                      <a:pt x="770" y="2370"/>
                    </a:lnTo>
                    <a:lnTo>
                      <a:pt x="770" y="2368"/>
                    </a:lnTo>
                    <a:lnTo>
                      <a:pt x="768" y="2368"/>
                    </a:lnTo>
                    <a:lnTo>
                      <a:pt x="770" y="2368"/>
                    </a:lnTo>
                    <a:lnTo>
                      <a:pt x="772" y="2366"/>
                    </a:lnTo>
                    <a:lnTo>
                      <a:pt x="772" y="2364"/>
                    </a:lnTo>
                    <a:lnTo>
                      <a:pt x="774" y="2358"/>
                    </a:lnTo>
                    <a:lnTo>
                      <a:pt x="778" y="2354"/>
                    </a:lnTo>
                    <a:lnTo>
                      <a:pt x="806" y="2334"/>
                    </a:lnTo>
                    <a:lnTo>
                      <a:pt x="810" y="2328"/>
                    </a:lnTo>
                    <a:lnTo>
                      <a:pt x="814" y="2322"/>
                    </a:lnTo>
                    <a:lnTo>
                      <a:pt x="818" y="2308"/>
                    </a:lnTo>
                    <a:lnTo>
                      <a:pt x="820" y="2300"/>
                    </a:lnTo>
                    <a:lnTo>
                      <a:pt x="820" y="2292"/>
                    </a:lnTo>
                    <a:lnTo>
                      <a:pt x="814" y="2268"/>
                    </a:lnTo>
                    <a:lnTo>
                      <a:pt x="814" y="2260"/>
                    </a:lnTo>
                    <a:lnTo>
                      <a:pt x="816" y="2254"/>
                    </a:lnTo>
                    <a:lnTo>
                      <a:pt x="826" y="2238"/>
                    </a:lnTo>
                    <a:lnTo>
                      <a:pt x="832" y="2232"/>
                    </a:lnTo>
                    <a:lnTo>
                      <a:pt x="838" y="2228"/>
                    </a:lnTo>
                    <a:lnTo>
                      <a:pt x="874" y="2206"/>
                    </a:lnTo>
                    <a:lnTo>
                      <a:pt x="880" y="2202"/>
                    </a:lnTo>
                    <a:lnTo>
                      <a:pt x="884" y="2194"/>
                    </a:lnTo>
                    <a:lnTo>
                      <a:pt x="886" y="2190"/>
                    </a:lnTo>
                    <a:lnTo>
                      <a:pt x="894" y="2176"/>
                    </a:lnTo>
                    <a:lnTo>
                      <a:pt x="896" y="2170"/>
                    </a:lnTo>
                    <a:lnTo>
                      <a:pt x="898" y="2162"/>
                    </a:lnTo>
                    <a:lnTo>
                      <a:pt x="898" y="2156"/>
                    </a:lnTo>
                    <a:lnTo>
                      <a:pt x="892" y="2132"/>
                    </a:lnTo>
                    <a:lnTo>
                      <a:pt x="890" y="2116"/>
                    </a:lnTo>
                    <a:lnTo>
                      <a:pt x="890" y="2112"/>
                    </a:lnTo>
                    <a:lnTo>
                      <a:pt x="890" y="2108"/>
                    </a:lnTo>
                    <a:lnTo>
                      <a:pt x="888" y="2106"/>
                    </a:lnTo>
                    <a:lnTo>
                      <a:pt x="886" y="2108"/>
                    </a:lnTo>
                    <a:lnTo>
                      <a:pt x="888" y="2106"/>
                    </a:lnTo>
                    <a:lnTo>
                      <a:pt x="888" y="2102"/>
                    </a:lnTo>
                    <a:lnTo>
                      <a:pt x="886" y="2098"/>
                    </a:lnTo>
                    <a:lnTo>
                      <a:pt x="882" y="2094"/>
                    </a:lnTo>
                    <a:lnTo>
                      <a:pt x="880" y="2086"/>
                    </a:lnTo>
                    <a:lnTo>
                      <a:pt x="880" y="2054"/>
                    </a:lnTo>
                    <a:lnTo>
                      <a:pt x="880" y="2046"/>
                    </a:lnTo>
                    <a:lnTo>
                      <a:pt x="876" y="2038"/>
                    </a:lnTo>
                    <a:lnTo>
                      <a:pt x="874" y="2032"/>
                    </a:lnTo>
                    <a:lnTo>
                      <a:pt x="872" y="2026"/>
                    </a:lnTo>
                    <a:lnTo>
                      <a:pt x="876" y="2020"/>
                    </a:lnTo>
                    <a:lnTo>
                      <a:pt x="880" y="2016"/>
                    </a:lnTo>
                    <a:lnTo>
                      <a:pt x="880" y="2012"/>
                    </a:lnTo>
                    <a:lnTo>
                      <a:pt x="882" y="2006"/>
                    </a:lnTo>
                    <a:lnTo>
                      <a:pt x="884" y="2000"/>
                    </a:lnTo>
                    <a:lnTo>
                      <a:pt x="894" y="1984"/>
                    </a:lnTo>
                    <a:lnTo>
                      <a:pt x="900" y="1978"/>
                    </a:lnTo>
                    <a:lnTo>
                      <a:pt x="906" y="1974"/>
                    </a:lnTo>
                    <a:lnTo>
                      <a:pt x="912" y="1970"/>
                    </a:lnTo>
                    <a:lnTo>
                      <a:pt x="918" y="1968"/>
                    </a:lnTo>
                    <a:lnTo>
                      <a:pt x="922" y="1960"/>
                    </a:lnTo>
                    <a:lnTo>
                      <a:pt x="934" y="1936"/>
                    </a:lnTo>
                    <a:lnTo>
                      <a:pt x="940" y="1930"/>
                    </a:lnTo>
                    <a:lnTo>
                      <a:pt x="946" y="1924"/>
                    </a:lnTo>
                    <a:lnTo>
                      <a:pt x="970" y="1912"/>
                    </a:lnTo>
                    <a:lnTo>
                      <a:pt x="984" y="1902"/>
                    </a:lnTo>
                    <a:lnTo>
                      <a:pt x="1012" y="1874"/>
                    </a:lnTo>
                    <a:lnTo>
                      <a:pt x="1016" y="1868"/>
                    </a:lnTo>
                    <a:lnTo>
                      <a:pt x="1020" y="1862"/>
                    </a:lnTo>
                    <a:lnTo>
                      <a:pt x="1044" y="1808"/>
                    </a:lnTo>
                    <a:lnTo>
                      <a:pt x="1048" y="1792"/>
                    </a:lnTo>
                    <a:lnTo>
                      <a:pt x="1054" y="1770"/>
                    </a:lnTo>
                    <a:lnTo>
                      <a:pt x="1054" y="1766"/>
                    </a:lnTo>
                    <a:lnTo>
                      <a:pt x="1054" y="1764"/>
                    </a:lnTo>
                    <a:lnTo>
                      <a:pt x="1050" y="1764"/>
                    </a:lnTo>
                    <a:lnTo>
                      <a:pt x="1048" y="1764"/>
                    </a:lnTo>
                    <a:lnTo>
                      <a:pt x="976" y="1780"/>
                    </a:lnTo>
                    <a:lnTo>
                      <a:pt x="968" y="1780"/>
                    </a:lnTo>
                    <a:lnTo>
                      <a:pt x="960" y="1778"/>
                    </a:lnTo>
                    <a:lnTo>
                      <a:pt x="956" y="1774"/>
                    </a:lnTo>
                    <a:lnTo>
                      <a:pt x="944" y="1766"/>
                    </a:lnTo>
                    <a:lnTo>
                      <a:pt x="934" y="1754"/>
                    </a:lnTo>
                    <a:lnTo>
                      <a:pt x="904" y="1710"/>
                    </a:lnTo>
                    <a:lnTo>
                      <a:pt x="898" y="1704"/>
                    </a:lnTo>
                    <a:lnTo>
                      <a:pt x="892" y="1700"/>
                    </a:lnTo>
                    <a:lnTo>
                      <a:pt x="886" y="1696"/>
                    </a:lnTo>
                    <a:lnTo>
                      <a:pt x="880" y="1692"/>
                    </a:lnTo>
                    <a:lnTo>
                      <a:pt x="876" y="1686"/>
                    </a:lnTo>
                    <a:lnTo>
                      <a:pt x="864" y="1670"/>
                    </a:lnTo>
                    <a:lnTo>
                      <a:pt x="860" y="1664"/>
                    </a:lnTo>
                    <a:lnTo>
                      <a:pt x="858" y="1656"/>
                    </a:lnTo>
                    <a:lnTo>
                      <a:pt x="852" y="1642"/>
                    </a:lnTo>
                    <a:lnTo>
                      <a:pt x="848" y="1626"/>
                    </a:lnTo>
                    <a:lnTo>
                      <a:pt x="842" y="1602"/>
                    </a:lnTo>
                    <a:lnTo>
                      <a:pt x="840" y="1596"/>
                    </a:lnTo>
                    <a:lnTo>
                      <a:pt x="834" y="1590"/>
                    </a:lnTo>
                    <a:lnTo>
                      <a:pt x="826" y="1582"/>
                    </a:lnTo>
                    <a:lnTo>
                      <a:pt x="822" y="1574"/>
                    </a:lnTo>
                    <a:lnTo>
                      <a:pt x="818" y="1568"/>
                    </a:lnTo>
                    <a:lnTo>
                      <a:pt x="814" y="1544"/>
                    </a:lnTo>
                    <a:lnTo>
                      <a:pt x="808" y="1530"/>
                    </a:lnTo>
                    <a:lnTo>
                      <a:pt x="796" y="1504"/>
                    </a:lnTo>
                    <a:lnTo>
                      <a:pt x="786" y="1492"/>
                    </a:lnTo>
                    <a:lnTo>
                      <a:pt x="768" y="1474"/>
                    </a:lnTo>
                    <a:lnTo>
                      <a:pt x="766" y="1470"/>
                    </a:lnTo>
                    <a:lnTo>
                      <a:pt x="770" y="1472"/>
                    </a:lnTo>
                    <a:lnTo>
                      <a:pt x="794" y="1484"/>
                    </a:lnTo>
                    <a:lnTo>
                      <a:pt x="798" y="1484"/>
                    </a:lnTo>
                    <a:lnTo>
                      <a:pt x="800" y="1484"/>
                    </a:lnTo>
                    <a:lnTo>
                      <a:pt x="804" y="1482"/>
                    </a:lnTo>
                    <a:lnTo>
                      <a:pt x="804" y="1480"/>
                    </a:lnTo>
                    <a:lnTo>
                      <a:pt x="808" y="1476"/>
                    </a:lnTo>
                    <a:lnTo>
                      <a:pt x="810" y="1474"/>
                    </a:lnTo>
                    <a:lnTo>
                      <a:pt x="810" y="1472"/>
                    </a:lnTo>
                    <a:lnTo>
                      <a:pt x="812" y="1474"/>
                    </a:lnTo>
                    <a:lnTo>
                      <a:pt x="814" y="1476"/>
                    </a:lnTo>
                    <a:lnTo>
                      <a:pt x="818" y="1480"/>
                    </a:lnTo>
                    <a:lnTo>
                      <a:pt x="824" y="1494"/>
                    </a:lnTo>
                    <a:lnTo>
                      <a:pt x="856" y="1550"/>
                    </a:lnTo>
                    <a:lnTo>
                      <a:pt x="866" y="1562"/>
                    </a:lnTo>
                    <a:lnTo>
                      <a:pt x="874" y="1570"/>
                    </a:lnTo>
                    <a:lnTo>
                      <a:pt x="878" y="1576"/>
                    </a:lnTo>
                    <a:lnTo>
                      <a:pt x="882" y="1584"/>
                    </a:lnTo>
                    <a:lnTo>
                      <a:pt x="886" y="1598"/>
                    </a:lnTo>
                    <a:lnTo>
                      <a:pt x="892" y="1614"/>
                    </a:lnTo>
                    <a:lnTo>
                      <a:pt x="898" y="1636"/>
                    </a:lnTo>
                    <a:lnTo>
                      <a:pt x="900" y="1644"/>
                    </a:lnTo>
                    <a:lnTo>
                      <a:pt x="904" y="1650"/>
                    </a:lnTo>
                    <a:lnTo>
                      <a:pt x="924" y="1668"/>
                    </a:lnTo>
                    <a:lnTo>
                      <a:pt x="928" y="1674"/>
                    </a:lnTo>
                    <a:lnTo>
                      <a:pt x="928" y="1678"/>
                    </a:lnTo>
                    <a:lnTo>
                      <a:pt x="928" y="1684"/>
                    </a:lnTo>
                    <a:lnTo>
                      <a:pt x="932" y="1690"/>
                    </a:lnTo>
                    <a:lnTo>
                      <a:pt x="936" y="1696"/>
                    </a:lnTo>
                    <a:lnTo>
                      <a:pt x="942" y="1710"/>
                    </a:lnTo>
                    <a:lnTo>
                      <a:pt x="954" y="1736"/>
                    </a:lnTo>
                    <a:lnTo>
                      <a:pt x="960" y="1740"/>
                    </a:lnTo>
                    <a:lnTo>
                      <a:pt x="966" y="1740"/>
                    </a:lnTo>
                    <a:lnTo>
                      <a:pt x="980" y="1736"/>
                    </a:lnTo>
                    <a:lnTo>
                      <a:pt x="996" y="1732"/>
                    </a:lnTo>
                    <a:lnTo>
                      <a:pt x="1000" y="1732"/>
                    </a:lnTo>
                    <a:lnTo>
                      <a:pt x="1006" y="1732"/>
                    </a:lnTo>
                    <a:lnTo>
                      <a:pt x="1012" y="1728"/>
                    </a:lnTo>
                    <a:lnTo>
                      <a:pt x="1020" y="1718"/>
                    </a:lnTo>
                    <a:lnTo>
                      <a:pt x="1028" y="1714"/>
                    </a:lnTo>
                    <a:lnTo>
                      <a:pt x="1034" y="1710"/>
                    </a:lnTo>
                    <a:lnTo>
                      <a:pt x="1048" y="1706"/>
                    </a:lnTo>
                    <a:lnTo>
                      <a:pt x="1064" y="1700"/>
                    </a:lnTo>
                    <a:lnTo>
                      <a:pt x="1088" y="1688"/>
                    </a:lnTo>
                    <a:lnTo>
                      <a:pt x="1096" y="1684"/>
                    </a:lnTo>
                    <a:lnTo>
                      <a:pt x="1102" y="1680"/>
                    </a:lnTo>
                    <a:lnTo>
                      <a:pt x="1128" y="1668"/>
                    </a:lnTo>
                    <a:lnTo>
                      <a:pt x="1134" y="1664"/>
                    </a:lnTo>
                    <a:lnTo>
                      <a:pt x="1140" y="1658"/>
                    </a:lnTo>
                    <a:lnTo>
                      <a:pt x="1158" y="1632"/>
                    </a:lnTo>
                    <a:lnTo>
                      <a:pt x="1168" y="1618"/>
                    </a:lnTo>
                    <a:lnTo>
                      <a:pt x="1170" y="1612"/>
                    </a:lnTo>
                    <a:lnTo>
                      <a:pt x="1180" y="1600"/>
                    </a:lnTo>
                    <a:lnTo>
                      <a:pt x="1188" y="1592"/>
                    </a:lnTo>
                    <a:lnTo>
                      <a:pt x="1188" y="1588"/>
                    </a:lnTo>
                    <a:lnTo>
                      <a:pt x="1190" y="1586"/>
                    </a:lnTo>
                    <a:lnTo>
                      <a:pt x="1188" y="1584"/>
                    </a:lnTo>
                    <a:lnTo>
                      <a:pt x="1186" y="1582"/>
                    </a:lnTo>
                    <a:lnTo>
                      <a:pt x="1160" y="1562"/>
                    </a:lnTo>
                    <a:lnTo>
                      <a:pt x="1154" y="1558"/>
                    </a:lnTo>
                    <a:lnTo>
                      <a:pt x="1148" y="1556"/>
                    </a:lnTo>
                    <a:lnTo>
                      <a:pt x="1144" y="1554"/>
                    </a:lnTo>
                    <a:lnTo>
                      <a:pt x="1140" y="1548"/>
                    </a:lnTo>
                    <a:lnTo>
                      <a:pt x="1138" y="1544"/>
                    </a:lnTo>
                    <a:lnTo>
                      <a:pt x="1132" y="1540"/>
                    </a:lnTo>
                    <a:lnTo>
                      <a:pt x="1126" y="1538"/>
                    </a:lnTo>
                    <a:lnTo>
                      <a:pt x="1102" y="1544"/>
                    </a:lnTo>
                    <a:lnTo>
                      <a:pt x="1096" y="1544"/>
                    </a:lnTo>
                    <a:lnTo>
                      <a:pt x="1088" y="1542"/>
                    </a:lnTo>
                    <a:lnTo>
                      <a:pt x="1082" y="1540"/>
                    </a:lnTo>
                    <a:lnTo>
                      <a:pt x="1076" y="1536"/>
                    </a:lnTo>
                    <a:lnTo>
                      <a:pt x="1070" y="1536"/>
                    </a:lnTo>
                    <a:lnTo>
                      <a:pt x="1058" y="1534"/>
                    </a:lnTo>
                    <a:lnTo>
                      <a:pt x="1054" y="1530"/>
                    </a:lnTo>
                    <a:lnTo>
                      <a:pt x="1048" y="1526"/>
                    </a:lnTo>
                    <a:lnTo>
                      <a:pt x="1044" y="1520"/>
                    </a:lnTo>
                    <a:lnTo>
                      <a:pt x="1040" y="1506"/>
                    </a:lnTo>
                    <a:lnTo>
                      <a:pt x="1036" y="1498"/>
                    </a:lnTo>
                    <a:lnTo>
                      <a:pt x="1032" y="1492"/>
                    </a:lnTo>
                    <a:lnTo>
                      <a:pt x="1022" y="1484"/>
                    </a:lnTo>
                    <a:lnTo>
                      <a:pt x="1018" y="1478"/>
                    </a:lnTo>
                    <a:lnTo>
                      <a:pt x="1018" y="1472"/>
                    </a:lnTo>
                    <a:lnTo>
                      <a:pt x="1018" y="1468"/>
                    </a:lnTo>
                    <a:lnTo>
                      <a:pt x="1022" y="1462"/>
                    </a:lnTo>
                    <a:lnTo>
                      <a:pt x="1026" y="1458"/>
                    </a:lnTo>
                    <a:lnTo>
                      <a:pt x="1026" y="1452"/>
                    </a:lnTo>
                    <a:lnTo>
                      <a:pt x="1028" y="1452"/>
                    </a:lnTo>
                    <a:lnTo>
                      <a:pt x="1032" y="1454"/>
                    </a:lnTo>
                    <a:lnTo>
                      <a:pt x="1040" y="1462"/>
                    </a:lnTo>
                    <a:lnTo>
                      <a:pt x="1052" y="1474"/>
                    </a:lnTo>
                    <a:lnTo>
                      <a:pt x="1060" y="1482"/>
                    </a:lnTo>
                    <a:lnTo>
                      <a:pt x="1072" y="1492"/>
                    </a:lnTo>
                    <a:lnTo>
                      <a:pt x="1088" y="1504"/>
                    </a:lnTo>
                    <a:lnTo>
                      <a:pt x="1102" y="1510"/>
                    </a:lnTo>
                    <a:lnTo>
                      <a:pt x="1116" y="1514"/>
                    </a:lnTo>
                    <a:lnTo>
                      <a:pt x="1124" y="1516"/>
                    </a:lnTo>
                    <a:lnTo>
                      <a:pt x="1132" y="1514"/>
                    </a:lnTo>
                    <a:lnTo>
                      <a:pt x="1136" y="1510"/>
                    </a:lnTo>
                    <a:lnTo>
                      <a:pt x="1144" y="1510"/>
                    </a:lnTo>
                    <a:lnTo>
                      <a:pt x="1150" y="1514"/>
                    </a:lnTo>
                    <a:lnTo>
                      <a:pt x="1158" y="1522"/>
                    </a:lnTo>
                    <a:lnTo>
                      <a:pt x="1164" y="1526"/>
                    </a:lnTo>
                    <a:lnTo>
                      <a:pt x="1172" y="1530"/>
                    </a:lnTo>
                    <a:lnTo>
                      <a:pt x="1206" y="1544"/>
                    </a:lnTo>
                    <a:lnTo>
                      <a:pt x="1218" y="1546"/>
                    </a:lnTo>
                    <a:lnTo>
                      <a:pt x="1222" y="1546"/>
                    </a:lnTo>
                    <a:lnTo>
                      <a:pt x="1230" y="1544"/>
                    </a:lnTo>
                    <a:lnTo>
                      <a:pt x="1244" y="1538"/>
                    </a:lnTo>
                    <a:lnTo>
                      <a:pt x="1260" y="1536"/>
                    </a:lnTo>
                    <a:lnTo>
                      <a:pt x="1292" y="1536"/>
                    </a:lnTo>
                    <a:lnTo>
                      <a:pt x="1300" y="1538"/>
                    </a:lnTo>
                    <a:lnTo>
                      <a:pt x="1306" y="1544"/>
                    </a:lnTo>
                    <a:lnTo>
                      <a:pt x="1316" y="1558"/>
                    </a:lnTo>
                    <a:lnTo>
                      <a:pt x="1320" y="1566"/>
                    </a:lnTo>
                    <a:lnTo>
                      <a:pt x="1326" y="1572"/>
                    </a:lnTo>
                    <a:lnTo>
                      <a:pt x="1336" y="1588"/>
                    </a:lnTo>
                    <a:lnTo>
                      <a:pt x="1346" y="1602"/>
                    </a:lnTo>
                    <a:lnTo>
                      <a:pt x="1354" y="1610"/>
                    </a:lnTo>
                    <a:lnTo>
                      <a:pt x="1360" y="1612"/>
                    </a:lnTo>
                    <a:lnTo>
                      <a:pt x="1366" y="1610"/>
                    </a:lnTo>
                    <a:lnTo>
                      <a:pt x="1382" y="1600"/>
                    </a:lnTo>
                    <a:lnTo>
                      <a:pt x="1386" y="1598"/>
                    </a:lnTo>
                    <a:lnTo>
                      <a:pt x="1388" y="1600"/>
                    </a:lnTo>
                    <a:lnTo>
                      <a:pt x="1390" y="1600"/>
                    </a:lnTo>
                    <a:lnTo>
                      <a:pt x="1390" y="1604"/>
                    </a:lnTo>
                    <a:lnTo>
                      <a:pt x="1398" y="1676"/>
                    </a:lnTo>
                    <a:lnTo>
                      <a:pt x="1402" y="1692"/>
                    </a:lnTo>
                    <a:lnTo>
                      <a:pt x="1408" y="1714"/>
                    </a:lnTo>
                    <a:lnTo>
                      <a:pt x="1414" y="1730"/>
                    </a:lnTo>
                    <a:lnTo>
                      <a:pt x="1434" y="1764"/>
                    </a:lnTo>
                    <a:lnTo>
                      <a:pt x="1442" y="1778"/>
                    </a:lnTo>
                    <a:lnTo>
                      <a:pt x="1444" y="1784"/>
                    </a:lnTo>
                    <a:lnTo>
                      <a:pt x="1452" y="1798"/>
                    </a:lnTo>
                    <a:lnTo>
                      <a:pt x="1464" y="1814"/>
                    </a:lnTo>
                    <a:lnTo>
                      <a:pt x="1466" y="1816"/>
                    </a:lnTo>
                    <a:lnTo>
                      <a:pt x="1468" y="1816"/>
                    </a:lnTo>
                    <a:lnTo>
                      <a:pt x="1470" y="1816"/>
                    </a:lnTo>
                    <a:lnTo>
                      <a:pt x="1472" y="1814"/>
                    </a:lnTo>
                    <a:lnTo>
                      <a:pt x="1474" y="1808"/>
                    </a:lnTo>
                    <a:lnTo>
                      <a:pt x="1484" y="1796"/>
                    </a:lnTo>
                    <a:lnTo>
                      <a:pt x="1492" y="1786"/>
                    </a:lnTo>
                    <a:lnTo>
                      <a:pt x="1500" y="1774"/>
                    </a:lnTo>
                    <a:lnTo>
                      <a:pt x="1504" y="1768"/>
                    </a:lnTo>
                    <a:lnTo>
                      <a:pt x="1506" y="1762"/>
                    </a:lnTo>
                    <a:lnTo>
                      <a:pt x="1506" y="1754"/>
                    </a:lnTo>
                    <a:lnTo>
                      <a:pt x="1506" y="1730"/>
                    </a:lnTo>
                    <a:lnTo>
                      <a:pt x="1510" y="1716"/>
                    </a:lnTo>
                    <a:lnTo>
                      <a:pt x="1514" y="1700"/>
                    </a:lnTo>
                    <a:lnTo>
                      <a:pt x="1518" y="1694"/>
                    </a:lnTo>
                    <a:lnTo>
                      <a:pt x="1522" y="1688"/>
                    </a:lnTo>
                    <a:lnTo>
                      <a:pt x="1540" y="1670"/>
                    </a:lnTo>
                    <a:lnTo>
                      <a:pt x="1554" y="1660"/>
                    </a:lnTo>
                    <a:lnTo>
                      <a:pt x="1578" y="1648"/>
                    </a:lnTo>
                    <a:lnTo>
                      <a:pt x="1590" y="1638"/>
                    </a:lnTo>
                    <a:lnTo>
                      <a:pt x="1598" y="1630"/>
                    </a:lnTo>
                    <a:lnTo>
                      <a:pt x="1604" y="1624"/>
                    </a:lnTo>
                    <a:lnTo>
                      <a:pt x="1608" y="1618"/>
                    </a:lnTo>
                    <a:lnTo>
                      <a:pt x="1612" y="1604"/>
                    </a:lnTo>
                    <a:lnTo>
                      <a:pt x="1616" y="1598"/>
                    </a:lnTo>
                    <a:lnTo>
                      <a:pt x="1622" y="1596"/>
                    </a:lnTo>
                    <a:lnTo>
                      <a:pt x="1636" y="1596"/>
                    </a:lnTo>
                    <a:lnTo>
                      <a:pt x="1644" y="1596"/>
                    </a:lnTo>
                    <a:lnTo>
                      <a:pt x="1652" y="1592"/>
                    </a:lnTo>
                    <a:lnTo>
                      <a:pt x="1666" y="1588"/>
                    </a:lnTo>
                    <a:lnTo>
                      <a:pt x="1676" y="1586"/>
                    </a:lnTo>
                    <a:lnTo>
                      <a:pt x="1686" y="1588"/>
                    </a:lnTo>
                    <a:lnTo>
                      <a:pt x="1688" y="1590"/>
                    </a:lnTo>
                    <a:lnTo>
                      <a:pt x="1694" y="1594"/>
                    </a:lnTo>
                    <a:lnTo>
                      <a:pt x="1700" y="1598"/>
                    </a:lnTo>
                    <a:lnTo>
                      <a:pt x="1702" y="1604"/>
                    </a:lnTo>
                    <a:lnTo>
                      <a:pt x="1706" y="1612"/>
                    </a:lnTo>
                    <a:lnTo>
                      <a:pt x="1708" y="1618"/>
                    </a:lnTo>
                    <a:lnTo>
                      <a:pt x="1714" y="1632"/>
                    </a:lnTo>
                    <a:lnTo>
                      <a:pt x="1728" y="1676"/>
                    </a:lnTo>
                    <a:lnTo>
                      <a:pt x="1732" y="1682"/>
                    </a:lnTo>
                    <a:lnTo>
                      <a:pt x="1738" y="1688"/>
                    </a:lnTo>
                    <a:lnTo>
                      <a:pt x="1744" y="1690"/>
                    </a:lnTo>
                    <a:lnTo>
                      <a:pt x="1750" y="1692"/>
                    </a:lnTo>
                    <a:lnTo>
                      <a:pt x="1758" y="1690"/>
                    </a:lnTo>
                    <a:lnTo>
                      <a:pt x="1764" y="1688"/>
                    </a:lnTo>
                    <a:lnTo>
                      <a:pt x="1770" y="1686"/>
                    </a:lnTo>
                    <a:lnTo>
                      <a:pt x="1776" y="1688"/>
                    </a:lnTo>
                    <a:lnTo>
                      <a:pt x="1780" y="1694"/>
                    </a:lnTo>
                    <a:lnTo>
                      <a:pt x="1782" y="1700"/>
                    </a:lnTo>
                    <a:lnTo>
                      <a:pt x="1788" y="1716"/>
                    </a:lnTo>
                    <a:lnTo>
                      <a:pt x="1790" y="1730"/>
                    </a:lnTo>
                    <a:lnTo>
                      <a:pt x="1790" y="1754"/>
                    </a:lnTo>
                    <a:lnTo>
                      <a:pt x="1790" y="1770"/>
                    </a:lnTo>
                    <a:lnTo>
                      <a:pt x="1790" y="1802"/>
                    </a:lnTo>
                    <a:lnTo>
                      <a:pt x="1792" y="1810"/>
                    </a:lnTo>
                    <a:lnTo>
                      <a:pt x="1796" y="1816"/>
                    </a:lnTo>
                    <a:lnTo>
                      <a:pt x="1804" y="1824"/>
                    </a:lnTo>
                    <a:lnTo>
                      <a:pt x="1814" y="1838"/>
                    </a:lnTo>
                    <a:lnTo>
                      <a:pt x="1816" y="1842"/>
                    </a:lnTo>
                    <a:lnTo>
                      <a:pt x="1822" y="1858"/>
                    </a:lnTo>
                    <a:lnTo>
                      <a:pt x="1826" y="1862"/>
                    </a:lnTo>
                    <a:lnTo>
                      <a:pt x="1834" y="1876"/>
                    </a:lnTo>
                    <a:lnTo>
                      <a:pt x="1842" y="1884"/>
                    </a:lnTo>
                    <a:lnTo>
                      <a:pt x="1854" y="1894"/>
                    </a:lnTo>
                    <a:lnTo>
                      <a:pt x="1872" y="1912"/>
                    </a:lnTo>
                    <a:lnTo>
                      <a:pt x="1878" y="1916"/>
                    </a:lnTo>
                    <a:lnTo>
                      <a:pt x="1880" y="1914"/>
                    </a:lnTo>
                    <a:lnTo>
                      <a:pt x="1884" y="1914"/>
                    </a:lnTo>
                    <a:lnTo>
                      <a:pt x="1886" y="1908"/>
                    </a:lnTo>
                    <a:lnTo>
                      <a:pt x="1886" y="1900"/>
                    </a:lnTo>
                    <a:lnTo>
                      <a:pt x="1880" y="1886"/>
                    </a:lnTo>
                    <a:lnTo>
                      <a:pt x="1874" y="1872"/>
                    </a:lnTo>
                    <a:lnTo>
                      <a:pt x="1872" y="1866"/>
                    </a:lnTo>
                    <a:lnTo>
                      <a:pt x="1862" y="1854"/>
                    </a:lnTo>
                    <a:lnTo>
                      <a:pt x="1854" y="1846"/>
                    </a:lnTo>
                    <a:lnTo>
                      <a:pt x="1842" y="1836"/>
                    </a:lnTo>
                    <a:lnTo>
                      <a:pt x="1836" y="1834"/>
                    </a:lnTo>
                    <a:lnTo>
                      <a:pt x="1824" y="1826"/>
                    </a:lnTo>
                    <a:lnTo>
                      <a:pt x="1820" y="1820"/>
                    </a:lnTo>
                    <a:lnTo>
                      <a:pt x="1818" y="1812"/>
                    </a:lnTo>
                    <a:lnTo>
                      <a:pt x="1812" y="1790"/>
                    </a:lnTo>
                    <a:lnTo>
                      <a:pt x="1810" y="1774"/>
                    </a:lnTo>
                    <a:lnTo>
                      <a:pt x="1810" y="1770"/>
                    </a:lnTo>
                    <a:lnTo>
                      <a:pt x="1812" y="1754"/>
                    </a:lnTo>
                    <a:lnTo>
                      <a:pt x="1816" y="1740"/>
                    </a:lnTo>
                    <a:lnTo>
                      <a:pt x="1818" y="1736"/>
                    </a:lnTo>
                    <a:lnTo>
                      <a:pt x="1820" y="1734"/>
                    </a:lnTo>
                    <a:lnTo>
                      <a:pt x="1824" y="1734"/>
                    </a:lnTo>
                    <a:lnTo>
                      <a:pt x="1826" y="1734"/>
                    </a:lnTo>
                    <a:lnTo>
                      <a:pt x="1842" y="1740"/>
                    </a:lnTo>
                    <a:lnTo>
                      <a:pt x="1848" y="1742"/>
                    </a:lnTo>
                    <a:lnTo>
                      <a:pt x="1854" y="1746"/>
                    </a:lnTo>
                    <a:lnTo>
                      <a:pt x="1858" y="1752"/>
                    </a:lnTo>
                    <a:lnTo>
                      <a:pt x="1864" y="1758"/>
                    </a:lnTo>
                    <a:lnTo>
                      <a:pt x="1872" y="1766"/>
                    </a:lnTo>
                    <a:lnTo>
                      <a:pt x="1884" y="1776"/>
                    </a:lnTo>
                    <a:lnTo>
                      <a:pt x="1888" y="1782"/>
                    </a:lnTo>
                    <a:lnTo>
                      <a:pt x="1894" y="1780"/>
                    </a:lnTo>
                    <a:lnTo>
                      <a:pt x="1898" y="1782"/>
                    </a:lnTo>
                    <a:lnTo>
                      <a:pt x="1902" y="1788"/>
                    </a:lnTo>
                    <a:lnTo>
                      <a:pt x="1904" y="1794"/>
                    </a:lnTo>
                    <a:lnTo>
                      <a:pt x="1906" y="1796"/>
                    </a:lnTo>
                    <a:lnTo>
                      <a:pt x="1908" y="1798"/>
                    </a:lnTo>
                    <a:lnTo>
                      <a:pt x="1912" y="1798"/>
                    </a:lnTo>
                    <a:lnTo>
                      <a:pt x="1914" y="1796"/>
                    </a:lnTo>
                    <a:lnTo>
                      <a:pt x="1940" y="1776"/>
                    </a:lnTo>
                    <a:lnTo>
                      <a:pt x="1952" y="1766"/>
                    </a:lnTo>
                    <a:lnTo>
                      <a:pt x="1962" y="1758"/>
                    </a:lnTo>
                    <a:lnTo>
                      <a:pt x="1964" y="1752"/>
                    </a:lnTo>
                    <a:lnTo>
                      <a:pt x="1964" y="1744"/>
                    </a:lnTo>
                    <a:lnTo>
                      <a:pt x="1950" y="1690"/>
                    </a:lnTo>
                    <a:lnTo>
                      <a:pt x="1946" y="1684"/>
                    </a:lnTo>
                    <a:lnTo>
                      <a:pt x="1942" y="1678"/>
                    </a:lnTo>
                    <a:lnTo>
                      <a:pt x="1932" y="1666"/>
                    </a:lnTo>
                    <a:lnTo>
                      <a:pt x="1922" y="1650"/>
                    </a:lnTo>
                    <a:lnTo>
                      <a:pt x="1914" y="1636"/>
                    </a:lnTo>
                    <a:lnTo>
                      <a:pt x="1912" y="1632"/>
                    </a:lnTo>
                    <a:lnTo>
                      <a:pt x="1910" y="1626"/>
                    </a:lnTo>
                    <a:lnTo>
                      <a:pt x="1912" y="1620"/>
                    </a:lnTo>
                    <a:lnTo>
                      <a:pt x="1924" y="1612"/>
                    </a:lnTo>
                    <a:lnTo>
                      <a:pt x="1930" y="1608"/>
                    </a:lnTo>
                    <a:lnTo>
                      <a:pt x="1942" y="1606"/>
                    </a:lnTo>
                    <a:lnTo>
                      <a:pt x="1948" y="1606"/>
                    </a:lnTo>
                    <a:lnTo>
                      <a:pt x="1954" y="1610"/>
                    </a:lnTo>
                    <a:lnTo>
                      <a:pt x="1970" y="1620"/>
                    </a:lnTo>
                    <a:lnTo>
                      <a:pt x="1972" y="1622"/>
                    </a:lnTo>
                    <a:lnTo>
                      <a:pt x="1974" y="1620"/>
                    </a:lnTo>
                    <a:lnTo>
                      <a:pt x="1976" y="1620"/>
                    </a:lnTo>
                    <a:lnTo>
                      <a:pt x="1976" y="1616"/>
                    </a:lnTo>
                    <a:lnTo>
                      <a:pt x="1976" y="1614"/>
                    </a:lnTo>
                    <a:lnTo>
                      <a:pt x="1978" y="1606"/>
                    </a:lnTo>
                    <a:lnTo>
                      <a:pt x="1984" y="1604"/>
                    </a:lnTo>
                    <a:lnTo>
                      <a:pt x="2008" y="1598"/>
                    </a:lnTo>
                    <a:lnTo>
                      <a:pt x="2014" y="1594"/>
                    </a:lnTo>
                    <a:lnTo>
                      <a:pt x="2020" y="1590"/>
                    </a:lnTo>
                    <a:lnTo>
                      <a:pt x="2024" y="1586"/>
                    </a:lnTo>
                    <a:lnTo>
                      <a:pt x="2030" y="1586"/>
                    </a:lnTo>
                    <a:lnTo>
                      <a:pt x="2040" y="1586"/>
                    </a:lnTo>
                    <a:lnTo>
                      <a:pt x="2052" y="1582"/>
                    </a:lnTo>
                    <a:lnTo>
                      <a:pt x="2056" y="1580"/>
                    </a:lnTo>
                    <a:lnTo>
                      <a:pt x="2072" y="1572"/>
                    </a:lnTo>
                    <a:lnTo>
                      <a:pt x="2076" y="1570"/>
                    </a:lnTo>
                    <a:lnTo>
                      <a:pt x="2090" y="1562"/>
                    </a:lnTo>
                    <a:lnTo>
                      <a:pt x="2106" y="1550"/>
                    </a:lnTo>
                    <a:lnTo>
                      <a:pt x="2112" y="1546"/>
                    </a:lnTo>
                    <a:lnTo>
                      <a:pt x="2116" y="1540"/>
                    </a:lnTo>
                    <a:lnTo>
                      <a:pt x="2120" y="1534"/>
                    </a:lnTo>
                    <a:lnTo>
                      <a:pt x="2126" y="1520"/>
                    </a:lnTo>
                    <a:lnTo>
                      <a:pt x="2130" y="1514"/>
                    </a:lnTo>
                    <a:lnTo>
                      <a:pt x="2138" y="1500"/>
                    </a:lnTo>
                    <a:lnTo>
                      <a:pt x="2148" y="1484"/>
                    </a:lnTo>
                    <a:lnTo>
                      <a:pt x="2150" y="1478"/>
                    </a:lnTo>
                    <a:lnTo>
                      <a:pt x="2152" y="1470"/>
                    </a:lnTo>
                    <a:lnTo>
                      <a:pt x="2152" y="1466"/>
                    </a:lnTo>
                    <a:lnTo>
                      <a:pt x="2150" y="1460"/>
                    </a:lnTo>
                    <a:lnTo>
                      <a:pt x="2148" y="1454"/>
                    </a:lnTo>
                    <a:lnTo>
                      <a:pt x="2146" y="1448"/>
                    </a:lnTo>
                    <a:lnTo>
                      <a:pt x="2148" y="1444"/>
                    </a:lnTo>
                    <a:lnTo>
                      <a:pt x="2150" y="1438"/>
                    </a:lnTo>
                    <a:lnTo>
                      <a:pt x="2148" y="1432"/>
                    </a:lnTo>
                    <a:lnTo>
                      <a:pt x="2146" y="1426"/>
                    </a:lnTo>
                    <a:lnTo>
                      <a:pt x="2140" y="1412"/>
                    </a:lnTo>
                    <a:lnTo>
                      <a:pt x="2126" y="1378"/>
                    </a:lnTo>
                    <a:lnTo>
                      <a:pt x="2122" y="1366"/>
                    </a:lnTo>
                    <a:lnTo>
                      <a:pt x="2124" y="1360"/>
                    </a:lnTo>
                    <a:lnTo>
                      <a:pt x="2128" y="1354"/>
                    </a:lnTo>
                    <a:lnTo>
                      <a:pt x="2136" y="1346"/>
                    </a:lnTo>
                    <a:lnTo>
                      <a:pt x="2150" y="1338"/>
                    </a:lnTo>
                    <a:lnTo>
                      <a:pt x="2154" y="1334"/>
                    </a:lnTo>
                    <a:lnTo>
                      <a:pt x="2160" y="1330"/>
                    </a:lnTo>
                    <a:lnTo>
                      <a:pt x="2162" y="1326"/>
                    </a:lnTo>
                    <a:lnTo>
                      <a:pt x="2160" y="1322"/>
                    </a:lnTo>
                    <a:lnTo>
                      <a:pt x="2154" y="1322"/>
                    </a:lnTo>
                    <a:lnTo>
                      <a:pt x="2140" y="1322"/>
                    </a:lnTo>
                    <a:lnTo>
                      <a:pt x="2128" y="1322"/>
                    </a:lnTo>
                    <a:lnTo>
                      <a:pt x="2118" y="1322"/>
                    </a:lnTo>
                    <a:lnTo>
                      <a:pt x="2114" y="1320"/>
                    </a:lnTo>
                    <a:lnTo>
                      <a:pt x="2110" y="1314"/>
                    </a:lnTo>
                    <a:lnTo>
                      <a:pt x="2106" y="1308"/>
                    </a:lnTo>
                    <a:lnTo>
                      <a:pt x="2098" y="1296"/>
                    </a:lnTo>
                    <a:lnTo>
                      <a:pt x="2096" y="1294"/>
                    </a:lnTo>
                    <a:lnTo>
                      <a:pt x="2096" y="1292"/>
                    </a:lnTo>
                    <a:lnTo>
                      <a:pt x="2100" y="1288"/>
                    </a:lnTo>
                    <a:lnTo>
                      <a:pt x="2106" y="1286"/>
                    </a:lnTo>
                    <a:lnTo>
                      <a:pt x="2120" y="1278"/>
                    </a:lnTo>
                    <a:lnTo>
                      <a:pt x="2126" y="1276"/>
                    </a:lnTo>
                    <a:lnTo>
                      <a:pt x="2138" y="1266"/>
                    </a:lnTo>
                    <a:lnTo>
                      <a:pt x="2146" y="1258"/>
                    </a:lnTo>
                    <a:lnTo>
                      <a:pt x="2152" y="1254"/>
                    </a:lnTo>
                    <a:lnTo>
                      <a:pt x="2158" y="1252"/>
                    </a:lnTo>
                    <a:lnTo>
                      <a:pt x="2158" y="1254"/>
                    </a:lnTo>
                    <a:lnTo>
                      <a:pt x="2160" y="1254"/>
                    </a:lnTo>
                    <a:lnTo>
                      <a:pt x="2158" y="1260"/>
                    </a:lnTo>
                    <a:lnTo>
                      <a:pt x="2156" y="1266"/>
                    </a:lnTo>
                    <a:lnTo>
                      <a:pt x="2154" y="1272"/>
                    </a:lnTo>
                    <a:lnTo>
                      <a:pt x="2158" y="1278"/>
                    </a:lnTo>
                    <a:lnTo>
                      <a:pt x="2162" y="1280"/>
                    </a:lnTo>
                    <a:lnTo>
                      <a:pt x="2166" y="1282"/>
                    </a:lnTo>
                    <a:lnTo>
                      <a:pt x="2180" y="1280"/>
                    </a:lnTo>
                    <a:lnTo>
                      <a:pt x="2194" y="1274"/>
                    </a:lnTo>
                    <a:lnTo>
                      <a:pt x="2202" y="1274"/>
                    </a:lnTo>
                    <a:lnTo>
                      <a:pt x="2208" y="1276"/>
                    </a:lnTo>
                    <a:lnTo>
                      <a:pt x="2214" y="1278"/>
                    </a:lnTo>
                    <a:lnTo>
                      <a:pt x="2220" y="1284"/>
                    </a:lnTo>
                    <a:lnTo>
                      <a:pt x="2224" y="1290"/>
                    </a:lnTo>
                    <a:lnTo>
                      <a:pt x="2228" y="1294"/>
                    </a:lnTo>
                    <a:lnTo>
                      <a:pt x="2230" y="1306"/>
                    </a:lnTo>
                    <a:lnTo>
                      <a:pt x="2230" y="1320"/>
                    </a:lnTo>
                    <a:lnTo>
                      <a:pt x="2230" y="1332"/>
                    </a:lnTo>
                    <a:lnTo>
                      <a:pt x="2228" y="1348"/>
                    </a:lnTo>
                    <a:lnTo>
                      <a:pt x="2224" y="1362"/>
                    </a:lnTo>
                    <a:lnTo>
                      <a:pt x="2222" y="1366"/>
                    </a:lnTo>
                    <a:lnTo>
                      <a:pt x="2224" y="1368"/>
                    </a:lnTo>
                    <a:lnTo>
                      <a:pt x="2226" y="1370"/>
                    </a:lnTo>
                    <a:lnTo>
                      <a:pt x="2228" y="1370"/>
                    </a:lnTo>
                    <a:lnTo>
                      <a:pt x="2232" y="1370"/>
                    </a:lnTo>
                    <a:lnTo>
                      <a:pt x="2240" y="1370"/>
                    </a:lnTo>
                    <a:lnTo>
                      <a:pt x="2248" y="1366"/>
                    </a:lnTo>
                    <a:lnTo>
                      <a:pt x="2252" y="1364"/>
                    </a:lnTo>
                    <a:lnTo>
                      <a:pt x="2264" y="1356"/>
                    </a:lnTo>
                    <a:lnTo>
                      <a:pt x="2274" y="1346"/>
                    </a:lnTo>
                    <a:lnTo>
                      <a:pt x="2278" y="1340"/>
                    </a:lnTo>
                    <a:lnTo>
                      <a:pt x="2276" y="1334"/>
                    </a:lnTo>
                    <a:lnTo>
                      <a:pt x="2264" y="1308"/>
                    </a:lnTo>
                    <a:lnTo>
                      <a:pt x="2260" y="1296"/>
                    </a:lnTo>
                    <a:lnTo>
                      <a:pt x="2260" y="1284"/>
                    </a:lnTo>
                    <a:lnTo>
                      <a:pt x="2260" y="1280"/>
                    </a:lnTo>
                    <a:lnTo>
                      <a:pt x="2260" y="1268"/>
                    </a:lnTo>
                    <a:lnTo>
                      <a:pt x="2256" y="1256"/>
                    </a:lnTo>
                    <a:lnTo>
                      <a:pt x="2254" y="1250"/>
                    </a:lnTo>
                    <a:lnTo>
                      <a:pt x="2252" y="1244"/>
                    </a:lnTo>
                    <a:lnTo>
                      <a:pt x="2256" y="1238"/>
                    </a:lnTo>
                    <a:lnTo>
                      <a:pt x="2266" y="1228"/>
                    </a:lnTo>
                    <a:lnTo>
                      <a:pt x="2274" y="1220"/>
                    </a:lnTo>
                    <a:lnTo>
                      <a:pt x="2280" y="1216"/>
                    </a:lnTo>
                    <a:lnTo>
                      <a:pt x="2286" y="1214"/>
                    </a:lnTo>
                    <a:lnTo>
                      <a:pt x="2290" y="1216"/>
                    </a:lnTo>
                    <a:lnTo>
                      <a:pt x="2292" y="1218"/>
                    </a:lnTo>
                    <a:lnTo>
                      <a:pt x="2292" y="1222"/>
                    </a:lnTo>
                    <a:lnTo>
                      <a:pt x="2294" y="1224"/>
                    </a:lnTo>
                    <a:lnTo>
                      <a:pt x="2304" y="1224"/>
                    </a:lnTo>
                    <a:lnTo>
                      <a:pt x="2310" y="1222"/>
                    </a:lnTo>
                    <a:lnTo>
                      <a:pt x="2314" y="1218"/>
                    </a:lnTo>
                    <a:lnTo>
                      <a:pt x="2320" y="1216"/>
                    </a:lnTo>
                    <a:lnTo>
                      <a:pt x="2326" y="1218"/>
                    </a:lnTo>
                    <a:lnTo>
                      <a:pt x="2332" y="1220"/>
                    </a:lnTo>
                    <a:lnTo>
                      <a:pt x="2338" y="1222"/>
                    </a:lnTo>
                    <a:lnTo>
                      <a:pt x="2344" y="1218"/>
                    </a:lnTo>
                    <a:lnTo>
                      <a:pt x="2362" y="1200"/>
                    </a:lnTo>
                    <a:lnTo>
                      <a:pt x="2374" y="1188"/>
                    </a:lnTo>
                    <a:lnTo>
                      <a:pt x="2382" y="1180"/>
                    </a:lnTo>
                    <a:lnTo>
                      <a:pt x="2392" y="1168"/>
                    </a:lnTo>
                    <a:lnTo>
                      <a:pt x="2422" y="1132"/>
                    </a:lnTo>
                    <a:lnTo>
                      <a:pt x="2430" y="1118"/>
                    </a:lnTo>
                    <a:lnTo>
                      <a:pt x="2442" y="1094"/>
                    </a:lnTo>
                    <a:lnTo>
                      <a:pt x="2446" y="1086"/>
                    </a:lnTo>
                    <a:lnTo>
                      <a:pt x="2446" y="1078"/>
                    </a:lnTo>
                    <a:lnTo>
                      <a:pt x="2446" y="1056"/>
                    </a:lnTo>
                    <a:lnTo>
                      <a:pt x="2448" y="1040"/>
                    </a:lnTo>
                    <a:lnTo>
                      <a:pt x="2454" y="996"/>
                    </a:lnTo>
                    <a:lnTo>
                      <a:pt x="2456" y="980"/>
                    </a:lnTo>
                    <a:lnTo>
                      <a:pt x="2456" y="978"/>
                    </a:lnTo>
                    <a:lnTo>
                      <a:pt x="2454" y="970"/>
                    </a:lnTo>
                    <a:lnTo>
                      <a:pt x="2450" y="964"/>
                    </a:lnTo>
                    <a:lnTo>
                      <a:pt x="2442" y="956"/>
                    </a:lnTo>
                    <a:lnTo>
                      <a:pt x="2436" y="952"/>
                    </a:lnTo>
                    <a:lnTo>
                      <a:pt x="2430" y="954"/>
                    </a:lnTo>
                    <a:lnTo>
                      <a:pt x="2414" y="964"/>
                    </a:lnTo>
                    <a:lnTo>
                      <a:pt x="2406" y="968"/>
                    </a:lnTo>
                    <a:lnTo>
                      <a:pt x="2400" y="966"/>
                    </a:lnTo>
                    <a:lnTo>
                      <a:pt x="2394" y="964"/>
                    </a:lnTo>
                    <a:lnTo>
                      <a:pt x="2388" y="958"/>
                    </a:lnTo>
                    <a:lnTo>
                      <a:pt x="2384" y="952"/>
                    </a:lnTo>
                    <a:lnTo>
                      <a:pt x="2382" y="948"/>
                    </a:lnTo>
                    <a:lnTo>
                      <a:pt x="2378" y="942"/>
                    </a:lnTo>
                    <a:lnTo>
                      <a:pt x="2372" y="940"/>
                    </a:lnTo>
                    <a:lnTo>
                      <a:pt x="2370" y="938"/>
                    </a:lnTo>
                    <a:lnTo>
                      <a:pt x="2372" y="936"/>
                    </a:lnTo>
                    <a:lnTo>
                      <a:pt x="2384" y="924"/>
                    </a:lnTo>
                    <a:lnTo>
                      <a:pt x="2402" y="906"/>
                    </a:lnTo>
                    <a:lnTo>
                      <a:pt x="2412" y="896"/>
                    </a:lnTo>
                    <a:lnTo>
                      <a:pt x="2420" y="888"/>
                    </a:lnTo>
                    <a:lnTo>
                      <a:pt x="2424" y="882"/>
                    </a:lnTo>
                    <a:lnTo>
                      <a:pt x="2426" y="876"/>
                    </a:lnTo>
                    <a:lnTo>
                      <a:pt x="2428" y="872"/>
                    </a:lnTo>
                    <a:lnTo>
                      <a:pt x="2432" y="866"/>
                    </a:lnTo>
                    <a:lnTo>
                      <a:pt x="2490" y="808"/>
                    </a:lnTo>
                    <a:lnTo>
                      <a:pt x="2496" y="804"/>
                    </a:lnTo>
                    <a:lnTo>
                      <a:pt x="2504" y="802"/>
                    </a:lnTo>
                    <a:lnTo>
                      <a:pt x="2506" y="802"/>
                    </a:lnTo>
                    <a:lnTo>
                      <a:pt x="2522" y="802"/>
                    </a:lnTo>
                    <a:lnTo>
                      <a:pt x="2556" y="802"/>
                    </a:lnTo>
                    <a:lnTo>
                      <a:pt x="2564" y="802"/>
                    </a:lnTo>
                    <a:lnTo>
                      <a:pt x="2570" y="800"/>
                    </a:lnTo>
                    <a:lnTo>
                      <a:pt x="2576" y="796"/>
                    </a:lnTo>
                    <a:lnTo>
                      <a:pt x="2584" y="794"/>
                    </a:lnTo>
                    <a:lnTo>
                      <a:pt x="2590" y="796"/>
                    </a:lnTo>
                    <a:lnTo>
                      <a:pt x="2604" y="800"/>
                    </a:lnTo>
                    <a:lnTo>
                      <a:pt x="2610" y="804"/>
                    </a:lnTo>
                    <a:lnTo>
                      <a:pt x="2612" y="810"/>
                    </a:lnTo>
                    <a:lnTo>
                      <a:pt x="2612" y="814"/>
                    </a:lnTo>
                    <a:lnTo>
                      <a:pt x="2614" y="818"/>
                    </a:lnTo>
                    <a:lnTo>
                      <a:pt x="2614" y="820"/>
                    </a:lnTo>
                    <a:lnTo>
                      <a:pt x="2618" y="820"/>
                    </a:lnTo>
                    <a:lnTo>
                      <a:pt x="2620" y="822"/>
                    </a:lnTo>
                    <a:lnTo>
                      <a:pt x="2654" y="814"/>
                    </a:lnTo>
                    <a:lnTo>
                      <a:pt x="2666" y="812"/>
                    </a:lnTo>
                    <a:lnTo>
                      <a:pt x="2668" y="812"/>
                    </a:lnTo>
                    <a:lnTo>
                      <a:pt x="2666" y="808"/>
                    </a:lnTo>
                    <a:lnTo>
                      <a:pt x="2664" y="802"/>
                    </a:lnTo>
                    <a:lnTo>
                      <a:pt x="2664" y="796"/>
                    </a:lnTo>
                    <a:lnTo>
                      <a:pt x="2668" y="782"/>
                    </a:lnTo>
                    <a:lnTo>
                      <a:pt x="2674" y="766"/>
                    </a:lnTo>
                    <a:lnTo>
                      <a:pt x="2678" y="752"/>
                    </a:lnTo>
                    <a:lnTo>
                      <a:pt x="2682" y="746"/>
                    </a:lnTo>
                    <a:lnTo>
                      <a:pt x="2688" y="740"/>
                    </a:lnTo>
                    <a:lnTo>
                      <a:pt x="2704" y="730"/>
                    </a:lnTo>
                    <a:lnTo>
                      <a:pt x="2710" y="726"/>
                    </a:lnTo>
                    <a:lnTo>
                      <a:pt x="2718" y="726"/>
                    </a:lnTo>
                    <a:lnTo>
                      <a:pt x="2742" y="732"/>
                    </a:lnTo>
                    <a:lnTo>
                      <a:pt x="2748" y="736"/>
                    </a:lnTo>
                    <a:lnTo>
                      <a:pt x="2754" y="742"/>
                    </a:lnTo>
                    <a:lnTo>
                      <a:pt x="2756" y="746"/>
                    </a:lnTo>
                    <a:lnTo>
                      <a:pt x="2758" y="750"/>
                    </a:lnTo>
                    <a:lnTo>
                      <a:pt x="2760" y="750"/>
                    </a:lnTo>
                    <a:lnTo>
                      <a:pt x="2762" y="750"/>
                    </a:lnTo>
                    <a:lnTo>
                      <a:pt x="2764" y="748"/>
                    </a:lnTo>
                    <a:lnTo>
                      <a:pt x="2774" y="740"/>
                    </a:lnTo>
                    <a:lnTo>
                      <a:pt x="2786" y="730"/>
                    </a:lnTo>
                    <a:lnTo>
                      <a:pt x="2812" y="710"/>
                    </a:lnTo>
                    <a:lnTo>
                      <a:pt x="2814" y="708"/>
                    </a:lnTo>
                    <a:lnTo>
                      <a:pt x="2816" y="708"/>
                    </a:lnTo>
                    <a:lnTo>
                      <a:pt x="2818" y="710"/>
                    </a:lnTo>
                    <a:lnTo>
                      <a:pt x="2818" y="714"/>
                    </a:lnTo>
                    <a:lnTo>
                      <a:pt x="2818" y="736"/>
                    </a:lnTo>
                    <a:lnTo>
                      <a:pt x="2816" y="744"/>
                    </a:lnTo>
                    <a:lnTo>
                      <a:pt x="2812" y="750"/>
                    </a:lnTo>
                    <a:lnTo>
                      <a:pt x="2794" y="768"/>
                    </a:lnTo>
                    <a:lnTo>
                      <a:pt x="2782" y="778"/>
                    </a:lnTo>
                    <a:lnTo>
                      <a:pt x="2776" y="780"/>
                    </a:lnTo>
                    <a:lnTo>
                      <a:pt x="2770" y="784"/>
                    </a:lnTo>
                    <a:lnTo>
                      <a:pt x="2764" y="790"/>
                    </a:lnTo>
                    <a:lnTo>
                      <a:pt x="2754" y="806"/>
                    </a:lnTo>
                    <a:lnTo>
                      <a:pt x="2744" y="818"/>
                    </a:lnTo>
                    <a:lnTo>
                      <a:pt x="2736" y="826"/>
                    </a:lnTo>
                    <a:lnTo>
                      <a:pt x="2724" y="838"/>
                    </a:lnTo>
                    <a:lnTo>
                      <a:pt x="2716" y="846"/>
                    </a:lnTo>
                    <a:lnTo>
                      <a:pt x="2710" y="850"/>
                    </a:lnTo>
                    <a:lnTo>
                      <a:pt x="2706" y="852"/>
                    </a:lnTo>
                    <a:lnTo>
                      <a:pt x="2702" y="854"/>
                    </a:lnTo>
                    <a:lnTo>
                      <a:pt x="2698" y="860"/>
                    </a:lnTo>
                    <a:lnTo>
                      <a:pt x="2684" y="904"/>
                    </a:lnTo>
                    <a:lnTo>
                      <a:pt x="2682" y="910"/>
                    </a:lnTo>
                    <a:lnTo>
                      <a:pt x="2682" y="918"/>
                    </a:lnTo>
                    <a:lnTo>
                      <a:pt x="2700" y="1020"/>
                    </a:lnTo>
                    <a:lnTo>
                      <a:pt x="2700" y="1022"/>
                    </a:lnTo>
                    <a:lnTo>
                      <a:pt x="2702" y="1024"/>
                    </a:lnTo>
                    <a:lnTo>
                      <a:pt x="2704" y="1024"/>
                    </a:lnTo>
                    <a:lnTo>
                      <a:pt x="2706" y="1022"/>
                    </a:lnTo>
                    <a:lnTo>
                      <a:pt x="2726" y="996"/>
                    </a:lnTo>
                    <a:lnTo>
                      <a:pt x="2734" y="984"/>
                    </a:lnTo>
                    <a:lnTo>
                      <a:pt x="2744" y="972"/>
                    </a:lnTo>
                    <a:lnTo>
                      <a:pt x="2746" y="966"/>
                    </a:lnTo>
                    <a:lnTo>
                      <a:pt x="2754" y="952"/>
                    </a:lnTo>
                    <a:lnTo>
                      <a:pt x="2756" y="948"/>
                    </a:lnTo>
                    <a:lnTo>
                      <a:pt x="2760" y="940"/>
                    </a:lnTo>
                    <a:lnTo>
                      <a:pt x="2766" y="936"/>
                    </a:lnTo>
                    <a:lnTo>
                      <a:pt x="2772" y="934"/>
                    </a:lnTo>
                    <a:lnTo>
                      <a:pt x="2776" y="928"/>
                    </a:lnTo>
                    <a:lnTo>
                      <a:pt x="2778" y="922"/>
                    </a:lnTo>
                    <a:lnTo>
                      <a:pt x="2778" y="918"/>
                    </a:lnTo>
                    <a:lnTo>
                      <a:pt x="2780" y="912"/>
                    </a:lnTo>
                    <a:lnTo>
                      <a:pt x="2784" y="906"/>
                    </a:lnTo>
                    <a:lnTo>
                      <a:pt x="2788" y="900"/>
                    </a:lnTo>
                    <a:lnTo>
                      <a:pt x="2790" y="894"/>
                    </a:lnTo>
                    <a:lnTo>
                      <a:pt x="2796" y="870"/>
                    </a:lnTo>
                    <a:lnTo>
                      <a:pt x="2798" y="856"/>
                    </a:lnTo>
                    <a:lnTo>
                      <a:pt x="2796" y="854"/>
                    </a:lnTo>
                    <a:lnTo>
                      <a:pt x="2790" y="852"/>
                    </a:lnTo>
                    <a:lnTo>
                      <a:pt x="2786" y="852"/>
                    </a:lnTo>
                    <a:lnTo>
                      <a:pt x="2784" y="852"/>
                    </a:lnTo>
                    <a:lnTo>
                      <a:pt x="2782" y="850"/>
                    </a:lnTo>
                    <a:lnTo>
                      <a:pt x="2782" y="848"/>
                    </a:lnTo>
                    <a:lnTo>
                      <a:pt x="2782" y="844"/>
                    </a:lnTo>
                    <a:lnTo>
                      <a:pt x="2796" y="810"/>
                    </a:lnTo>
                    <a:lnTo>
                      <a:pt x="2798" y="804"/>
                    </a:lnTo>
                    <a:lnTo>
                      <a:pt x="2804" y="798"/>
                    </a:lnTo>
                    <a:lnTo>
                      <a:pt x="2816" y="790"/>
                    </a:lnTo>
                    <a:lnTo>
                      <a:pt x="2820" y="786"/>
                    </a:lnTo>
                    <a:lnTo>
                      <a:pt x="2832" y="784"/>
                    </a:lnTo>
                    <a:lnTo>
                      <a:pt x="2838" y="784"/>
                    </a:lnTo>
                    <a:lnTo>
                      <a:pt x="2842" y="788"/>
                    </a:lnTo>
                    <a:lnTo>
                      <a:pt x="2844" y="790"/>
                    </a:lnTo>
                    <a:lnTo>
                      <a:pt x="2848" y="790"/>
                    </a:lnTo>
                    <a:lnTo>
                      <a:pt x="2854" y="788"/>
                    </a:lnTo>
                    <a:lnTo>
                      <a:pt x="2870" y="770"/>
                    </a:lnTo>
                    <a:lnTo>
                      <a:pt x="2874" y="768"/>
                    </a:lnTo>
                    <a:lnTo>
                      <a:pt x="2876" y="768"/>
                    </a:lnTo>
                    <a:lnTo>
                      <a:pt x="2880" y="768"/>
                    </a:lnTo>
                    <a:lnTo>
                      <a:pt x="2882" y="770"/>
                    </a:lnTo>
                    <a:lnTo>
                      <a:pt x="2900" y="788"/>
                    </a:lnTo>
                    <a:lnTo>
                      <a:pt x="2902" y="790"/>
                    </a:lnTo>
                    <a:lnTo>
                      <a:pt x="2906" y="790"/>
                    </a:lnTo>
                    <a:lnTo>
                      <a:pt x="2908" y="788"/>
                    </a:lnTo>
                    <a:lnTo>
                      <a:pt x="2908" y="786"/>
                    </a:lnTo>
                    <a:lnTo>
                      <a:pt x="2914" y="772"/>
                    </a:lnTo>
                    <a:lnTo>
                      <a:pt x="2918" y="766"/>
                    </a:lnTo>
                    <a:lnTo>
                      <a:pt x="2924" y="764"/>
                    </a:lnTo>
                    <a:lnTo>
                      <a:pt x="2928" y="764"/>
                    </a:lnTo>
                    <a:lnTo>
                      <a:pt x="2934" y="762"/>
                    </a:lnTo>
                    <a:lnTo>
                      <a:pt x="2940" y="758"/>
                    </a:lnTo>
                    <a:lnTo>
                      <a:pt x="2960" y="732"/>
                    </a:lnTo>
                    <a:lnTo>
                      <a:pt x="2966" y="726"/>
                    </a:lnTo>
                    <a:lnTo>
                      <a:pt x="2972" y="722"/>
                    </a:lnTo>
                    <a:lnTo>
                      <a:pt x="2996" y="708"/>
                    </a:lnTo>
                    <a:lnTo>
                      <a:pt x="3004" y="706"/>
                    </a:lnTo>
                    <a:lnTo>
                      <a:pt x="3012" y="706"/>
                    </a:lnTo>
                    <a:lnTo>
                      <a:pt x="3016" y="706"/>
                    </a:lnTo>
                    <a:lnTo>
                      <a:pt x="3024" y="706"/>
                    </a:lnTo>
                    <a:lnTo>
                      <a:pt x="3030" y="708"/>
                    </a:lnTo>
                    <a:lnTo>
                      <a:pt x="3036" y="712"/>
                    </a:lnTo>
                    <a:lnTo>
                      <a:pt x="3042" y="712"/>
                    </a:lnTo>
                    <a:lnTo>
                      <a:pt x="3044" y="710"/>
                    </a:lnTo>
                    <a:lnTo>
                      <a:pt x="3044" y="698"/>
                    </a:lnTo>
                    <a:lnTo>
                      <a:pt x="3044" y="694"/>
                    </a:lnTo>
                    <a:lnTo>
                      <a:pt x="3040" y="678"/>
                    </a:lnTo>
                    <a:lnTo>
                      <a:pt x="3036" y="664"/>
                    </a:lnTo>
                    <a:lnTo>
                      <a:pt x="3032" y="656"/>
                    </a:lnTo>
                    <a:lnTo>
                      <a:pt x="3028" y="650"/>
                    </a:lnTo>
                    <a:lnTo>
                      <a:pt x="3020" y="642"/>
                    </a:lnTo>
                    <a:lnTo>
                      <a:pt x="3018" y="640"/>
                    </a:lnTo>
                    <a:lnTo>
                      <a:pt x="3018" y="638"/>
                    </a:lnTo>
                    <a:lnTo>
                      <a:pt x="3018" y="634"/>
                    </a:lnTo>
                    <a:lnTo>
                      <a:pt x="3022" y="634"/>
                    </a:lnTo>
                    <a:lnTo>
                      <a:pt x="3026" y="630"/>
                    </a:lnTo>
                    <a:lnTo>
                      <a:pt x="3040" y="624"/>
                    </a:lnTo>
                    <a:lnTo>
                      <a:pt x="3046" y="620"/>
                    </a:lnTo>
                    <a:close/>
                    <a:moveTo>
                      <a:pt x="420" y="930"/>
                    </a:moveTo>
                    <a:lnTo>
                      <a:pt x="420" y="930"/>
                    </a:lnTo>
                    <a:lnTo>
                      <a:pt x="414" y="924"/>
                    </a:lnTo>
                    <a:lnTo>
                      <a:pt x="410" y="920"/>
                    </a:lnTo>
                    <a:lnTo>
                      <a:pt x="414" y="924"/>
                    </a:lnTo>
                    <a:lnTo>
                      <a:pt x="420" y="930"/>
                    </a:lnTo>
                    <a:close/>
                    <a:moveTo>
                      <a:pt x="938" y="1244"/>
                    </a:moveTo>
                    <a:lnTo>
                      <a:pt x="938" y="1244"/>
                    </a:lnTo>
                    <a:lnTo>
                      <a:pt x="934" y="1238"/>
                    </a:lnTo>
                    <a:lnTo>
                      <a:pt x="928" y="1236"/>
                    </a:lnTo>
                    <a:lnTo>
                      <a:pt x="924" y="1234"/>
                    </a:lnTo>
                    <a:lnTo>
                      <a:pt x="914" y="1234"/>
                    </a:lnTo>
                    <a:lnTo>
                      <a:pt x="902" y="1238"/>
                    </a:lnTo>
                    <a:lnTo>
                      <a:pt x="896" y="1240"/>
                    </a:lnTo>
                    <a:lnTo>
                      <a:pt x="890" y="1242"/>
                    </a:lnTo>
                    <a:lnTo>
                      <a:pt x="882" y="1244"/>
                    </a:lnTo>
                    <a:lnTo>
                      <a:pt x="878" y="1244"/>
                    </a:lnTo>
                    <a:lnTo>
                      <a:pt x="864" y="1244"/>
                    </a:lnTo>
                    <a:lnTo>
                      <a:pt x="852" y="1240"/>
                    </a:lnTo>
                    <a:lnTo>
                      <a:pt x="848" y="1238"/>
                    </a:lnTo>
                    <a:lnTo>
                      <a:pt x="836" y="1234"/>
                    </a:lnTo>
                    <a:lnTo>
                      <a:pt x="822" y="1234"/>
                    </a:lnTo>
                    <a:lnTo>
                      <a:pt x="800" y="1234"/>
                    </a:lnTo>
                    <a:lnTo>
                      <a:pt x="786" y="1234"/>
                    </a:lnTo>
                    <a:lnTo>
                      <a:pt x="774" y="1234"/>
                    </a:lnTo>
                    <a:lnTo>
                      <a:pt x="770" y="1234"/>
                    </a:lnTo>
                    <a:lnTo>
                      <a:pt x="764" y="1236"/>
                    </a:lnTo>
                    <a:lnTo>
                      <a:pt x="758" y="1238"/>
                    </a:lnTo>
                    <a:lnTo>
                      <a:pt x="746" y="1248"/>
                    </a:lnTo>
                    <a:lnTo>
                      <a:pt x="740" y="1250"/>
                    </a:lnTo>
                    <a:lnTo>
                      <a:pt x="734" y="1250"/>
                    </a:lnTo>
                    <a:lnTo>
                      <a:pt x="728" y="1248"/>
                    </a:lnTo>
                    <a:lnTo>
                      <a:pt x="722" y="1244"/>
                    </a:lnTo>
                    <a:lnTo>
                      <a:pt x="716" y="1240"/>
                    </a:lnTo>
                    <a:lnTo>
                      <a:pt x="702" y="1236"/>
                    </a:lnTo>
                    <a:lnTo>
                      <a:pt x="696" y="1232"/>
                    </a:lnTo>
                    <a:lnTo>
                      <a:pt x="694" y="1226"/>
                    </a:lnTo>
                    <a:lnTo>
                      <a:pt x="694" y="1222"/>
                    </a:lnTo>
                    <a:lnTo>
                      <a:pt x="696" y="1214"/>
                    </a:lnTo>
                    <a:lnTo>
                      <a:pt x="700" y="1208"/>
                    </a:lnTo>
                    <a:lnTo>
                      <a:pt x="708" y="1200"/>
                    </a:lnTo>
                    <a:lnTo>
                      <a:pt x="714" y="1194"/>
                    </a:lnTo>
                    <a:lnTo>
                      <a:pt x="714" y="1186"/>
                    </a:lnTo>
                    <a:lnTo>
                      <a:pt x="714" y="1172"/>
                    </a:lnTo>
                    <a:lnTo>
                      <a:pt x="714" y="1166"/>
                    </a:lnTo>
                    <a:lnTo>
                      <a:pt x="718" y="1160"/>
                    </a:lnTo>
                    <a:lnTo>
                      <a:pt x="724" y="1156"/>
                    </a:lnTo>
                    <a:lnTo>
                      <a:pt x="728" y="1150"/>
                    </a:lnTo>
                    <a:lnTo>
                      <a:pt x="740" y="1142"/>
                    </a:lnTo>
                    <a:lnTo>
                      <a:pt x="746" y="1140"/>
                    </a:lnTo>
                    <a:lnTo>
                      <a:pt x="754" y="1136"/>
                    </a:lnTo>
                    <a:lnTo>
                      <a:pt x="760" y="1136"/>
                    </a:lnTo>
                    <a:lnTo>
                      <a:pt x="764" y="1136"/>
                    </a:lnTo>
                    <a:lnTo>
                      <a:pt x="772" y="1138"/>
                    </a:lnTo>
                    <a:lnTo>
                      <a:pt x="778" y="1140"/>
                    </a:lnTo>
                    <a:lnTo>
                      <a:pt x="780" y="1146"/>
                    </a:lnTo>
                    <a:lnTo>
                      <a:pt x="778" y="1150"/>
                    </a:lnTo>
                    <a:lnTo>
                      <a:pt x="776" y="1152"/>
                    </a:lnTo>
                    <a:lnTo>
                      <a:pt x="776" y="1156"/>
                    </a:lnTo>
                    <a:lnTo>
                      <a:pt x="778" y="1160"/>
                    </a:lnTo>
                    <a:lnTo>
                      <a:pt x="786" y="1170"/>
                    </a:lnTo>
                    <a:lnTo>
                      <a:pt x="792" y="1172"/>
                    </a:lnTo>
                    <a:lnTo>
                      <a:pt x="800" y="1172"/>
                    </a:lnTo>
                    <a:lnTo>
                      <a:pt x="824" y="1158"/>
                    </a:lnTo>
                    <a:lnTo>
                      <a:pt x="832" y="1156"/>
                    </a:lnTo>
                    <a:lnTo>
                      <a:pt x="838" y="1158"/>
                    </a:lnTo>
                    <a:lnTo>
                      <a:pt x="862" y="1164"/>
                    </a:lnTo>
                    <a:lnTo>
                      <a:pt x="870" y="1166"/>
                    </a:lnTo>
                    <a:lnTo>
                      <a:pt x="874" y="1172"/>
                    </a:lnTo>
                    <a:lnTo>
                      <a:pt x="886" y="1188"/>
                    </a:lnTo>
                    <a:lnTo>
                      <a:pt x="888" y="1194"/>
                    </a:lnTo>
                    <a:lnTo>
                      <a:pt x="890" y="1200"/>
                    </a:lnTo>
                    <a:lnTo>
                      <a:pt x="892" y="1204"/>
                    </a:lnTo>
                    <a:lnTo>
                      <a:pt x="894" y="1210"/>
                    </a:lnTo>
                    <a:lnTo>
                      <a:pt x="900" y="1212"/>
                    </a:lnTo>
                    <a:lnTo>
                      <a:pt x="908" y="1214"/>
                    </a:lnTo>
                    <a:lnTo>
                      <a:pt x="912" y="1214"/>
                    </a:lnTo>
                    <a:lnTo>
                      <a:pt x="918" y="1216"/>
                    </a:lnTo>
                    <a:lnTo>
                      <a:pt x="924" y="1218"/>
                    </a:lnTo>
                    <a:lnTo>
                      <a:pt x="932" y="1232"/>
                    </a:lnTo>
                    <a:lnTo>
                      <a:pt x="936" y="1236"/>
                    </a:lnTo>
                    <a:lnTo>
                      <a:pt x="938" y="1244"/>
                    </a:lnTo>
                    <a:close/>
                    <a:moveTo>
                      <a:pt x="1094" y="1156"/>
                    </a:moveTo>
                    <a:lnTo>
                      <a:pt x="1094" y="1156"/>
                    </a:lnTo>
                    <a:lnTo>
                      <a:pt x="1078" y="1156"/>
                    </a:lnTo>
                    <a:lnTo>
                      <a:pt x="1074" y="1156"/>
                    </a:lnTo>
                    <a:lnTo>
                      <a:pt x="1068" y="1156"/>
                    </a:lnTo>
                    <a:lnTo>
                      <a:pt x="1062" y="1160"/>
                    </a:lnTo>
                    <a:lnTo>
                      <a:pt x="1058" y="1166"/>
                    </a:lnTo>
                    <a:lnTo>
                      <a:pt x="1058" y="1172"/>
                    </a:lnTo>
                    <a:lnTo>
                      <a:pt x="1064" y="1196"/>
                    </a:lnTo>
                    <a:lnTo>
                      <a:pt x="1068" y="1204"/>
                    </a:lnTo>
                    <a:lnTo>
                      <a:pt x="1072" y="1210"/>
                    </a:lnTo>
                    <a:lnTo>
                      <a:pt x="1080" y="1218"/>
                    </a:lnTo>
                    <a:lnTo>
                      <a:pt x="1084" y="1224"/>
                    </a:lnTo>
                    <a:lnTo>
                      <a:pt x="1086" y="1232"/>
                    </a:lnTo>
                    <a:lnTo>
                      <a:pt x="1086" y="1256"/>
                    </a:lnTo>
                    <a:lnTo>
                      <a:pt x="1086" y="1264"/>
                    </a:lnTo>
                    <a:lnTo>
                      <a:pt x="1080" y="1266"/>
                    </a:lnTo>
                    <a:lnTo>
                      <a:pt x="1020" y="1278"/>
                    </a:lnTo>
                    <a:lnTo>
                      <a:pt x="1014" y="1278"/>
                    </a:lnTo>
                    <a:lnTo>
                      <a:pt x="1010" y="1276"/>
                    </a:lnTo>
                    <a:lnTo>
                      <a:pt x="1006" y="1274"/>
                    </a:lnTo>
                    <a:lnTo>
                      <a:pt x="1002" y="1278"/>
                    </a:lnTo>
                    <a:lnTo>
                      <a:pt x="998" y="1280"/>
                    </a:lnTo>
                    <a:lnTo>
                      <a:pt x="990" y="1282"/>
                    </a:lnTo>
                    <a:lnTo>
                      <a:pt x="982" y="1284"/>
                    </a:lnTo>
                    <a:lnTo>
                      <a:pt x="976" y="1284"/>
                    </a:lnTo>
                    <a:lnTo>
                      <a:pt x="972" y="1284"/>
                    </a:lnTo>
                    <a:lnTo>
                      <a:pt x="962" y="1278"/>
                    </a:lnTo>
                    <a:lnTo>
                      <a:pt x="958" y="1272"/>
                    </a:lnTo>
                    <a:lnTo>
                      <a:pt x="954" y="1268"/>
                    </a:lnTo>
                    <a:lnTo>
                      <a:pt x="954" y="1266"/>
                    </a:lnTo>
                    <a:lnTo>
                      <a:pt x="954" y="1264"/>
                    </a:lnTo>
                    <a:lnTo>
                      <a:pt x="960" y="1264"/>
                    </a:lnTo>
                    <a:lnTo>
                      <a:pt x="968" y="1262"/>
                    </a:lnTo>
                    <a:lnTo>
                      <a:pt x="976" y="1260"/>
                    </a:lnTo>
                    <a:lnTo>
                      <a:pt x="980" y="1256"/>
                    </a:lnTo>
                    <a:lnTo>
                      <a:pt x="986" y="1256"/>
                    </a:lnTo>
                    <a:lnTo>
                      <a:pt x="992" y="1258"/>
                    </a:lnTo>
                    <a:lnTo>
                      <a:pt x="996" y="1264"/>
                    </a:lnTo>
                    <a:lnTo>
                      <a:pt x="998" y="1268"/>
                    </a:lnTo>
                    <a:lnTo>
                      <a:pt x="998" y="1270"/>
                    </a:lnTo>
                    <a:lnTo>
                      <a:pt x="1002" y="1266"/>
                    </a:lnTo>
                    <a:lnTo>
                      <a:pt x="1004" y="1260"/>
                    </a:lnTo>
                    <a:lnTo>
                      <a:pt x="1012" y="1248"/>
                    </a:lnTo>
                    <a:lnTo>
                      <a:pt x="1022" y="1240"/>
                    </a:lnTo>
                    <a:lnTo>
                      <a:pt x="1024" y="1234"/>
                    </a:lnTo>
                    <a:lnTo>
                      <a:pt x="1024" y="1226"/>
                    </a:lnTo>
                    <a:lnTo>
                      <a:pt x="1010" y="1202"/>
                    </a:lnTo>
                    <a:lnTo>
                      <a:pt x="1002" y="1188"/>
                    </a:lnTo>
                    <a:lnTo>
                      <a:pt x="974" y="1152"/>
                    </a:lnTo>
                    <a:lnTo>
                      <a:pt x="970" y="1146"/>
                    </a:lnTo>
                    <a:lnTo>
                      <a:pt x="972" y="1138"/>
                    </a:lnTo>
                    <a:lnTo>
                      <a:pt x="984" y="1122"/>
                    </a:lnTo>
                    <a:lnTo>
                      <a:pt x="988" y="1118"/>
                    </a:lnTo>
                    <a:lnTo>
                      <a:pt x="994" y="1112"/>
                    </a:lnTo>
                    <a:lnTo>
                      <a:pt x="1000" y="1110"/>
                    </a:lnTo>
                    <a:lnTo>
                      <a:pt x="1006" y="1108"/>
                    </a:lnTo>
                    <a:lnTo>
                      <a:pt x="1012" y="1112"/>
                    </a:lnTo>
                    <a:lnTo>
                      <a:pt x="1018" y="1114"/>
                    </a:lnTo>
                    <a:lnTo>
                      <a:pt x="1026" y="1116"/>
                    </a:lnTo>
                    <a:lnTo>
                      <a:pt x="1048" y="1116"/>
                    </a:lnTo>
                    <a:lnTo>
                      <a:pt x="1064" y="1116"/>
                    </a:lnTo>
                    <a:lnTo>
                      <a:pt x="1078" y="1116"/>
                    </a:lnTo>
                    <a:lnTo>
                      <a:pt x="1084" y="1118"/>
                    </a:lnTo>
                    <a:lnTo>
                      <a:pt x="1090" y="1122"/>
                    </a:lnTo>
                    <a:lnTo>
                      <a:pt x="1110" y="1148"/>
                    </a:lnTo>
                    <a:lnTo>
                      <a:pt x="1112" y="1152"/>
                    </a:lnTo>
                    <a:lnTo>
                      <a:pt x="1112" y="1154"/>
                    </a:lnTo>
                    <a:lnTo>
                      <a:pt x="1110" y="1154"/>
                    </a:lnTo>
                    <a:lnTo>
                      <a:pt x="1108" y="1156"/>
                    </a:lnTo>
                    <a:lnTo>
                      <a:pt x="1094" y="1156"/>
                    </a:lnTo>
                    <a:close/>
                    <a:moveTo>
                      <a:pt x="1098" y="350"/>
                    </a:moveTo>
                    <a:lnTo>
                      <a:pt x="1098" y="350"/>
                    </a:lnTo>
                    <a:lnTo>
                      <a:pt x="1102" y="354"/>
                    </a:lnTo>
                    <a:lnTo>
                      <a:pt x="1106" y="358"/>
                    </a:lnTo>
                    <a:lnTo>
                      <a:pt x="1108" y="362"/>
                    </a:lnTo>
                    <a:lnTo>
                      <a:pt x="1112" y="366"/>
                    </a:lnTo>
                    <a:lnTo>
                      <a:pt x="1118" y="368"/>
                    </a:lnTo>
                    <a:lnTo>
                      <a:pt x="1124" y="372"/>
                    </a:lnTo>
                    <a:lnTo>
                      <a:pt x="1132" y="372"/>
                    </a:lnTo>
                    <a:lnTo>
                      <a:pt x="1156" y="372"/>
                    </a:lnTo>
                    <a:lnTo>
                      <a:pt x="1158" y="372"/>
                    </a:lnTo>
                    <a:lnTo>
                      <a:pt x="1160" y="370"/>
                    </a:lnTo>
                    <a:lnTo>
                      <a:pt x="1160" y="368"/>
                    </a:lnTo>
                    <a:lnTo>
                      <a:pt x="1158" y="366"/>
                    </a:lnTo>
                    <a:lnTo>
                      <a:pt x="1150" y="358"/>
                    </a:lnTo>
                    <a:lnTo>
                      <a:pt x="1146" y="352"/>
                    </a:lnTo>
                    <a:lnTo>
                      <a:pt x="1142" y="346"/>
                    </a:lnTo>
                    <a:lnTo>
                      <a:pt x="1128" y="302"/>
                    </a:lnTo>
                    <a:lnTo>
                      <a:pt x="1126" y="294"/>
                    </a:lnTo>
                    <a:lnTo>
                      <a:pt x="1128" y="286"/>
                    </a:lnTo>
                    <a:lnTo>
                      <a:pt x="1140" y="262"/>
                    </a:lnTo>
                    <a:lnTo>
                      <a:pt x="1148" y="248"/>
                    </a:lnTo>
                    <a:lnTo>
                      <a:pt x="1180" y="184"/>
                    </a:lnTo>
                    <a:lnTo>
                      <a:pt x="1184" y="178"/>
                    </a:lnTo>
                    <a:lnTo>
                      <a:pt x="1190" y="172"/>
                    </a:lnTo>
                    <a:lnTo>
                      <a:pt x="1216" y="152"/>
                    </a:lnTo>
                    <a:lnTo>
                      <a:pt x="1226" y="140"/>
                    </a:lnTo>
                    <a:lnTo>
                      <a:pt x="1238" y="124"/>
                    </a:lnTo>
                    <a:lnTo>
                      <a:pt x="1244" y="120"/>
                    </a:lnTo>
                    <a:lnTo>
                      <a:pt x="1250" y="116"/>
                    </a:lnTo>
                    <a:lnTo>
                      <a:pt x="1264" y="110"/>
                    </a:lnTo>
                    <a:lnTo>
                      <a:pt x="1278" y="104"/>
                    </a:lnTo>
                    <a:lnTo>
                      <a:pt x="1294" y="94"/>
                    </a:lnTo>
                    <a:lnTo>
                      <a:pt x="1306" y="84"/>
                    </a:lnTo>
                    <a:lnTo>
                      <a:pt x="1334" y="56"/>
                    </a:lnTo>
                    <a:lnTo>
                      <a:pt x="1338" y="50"/>
                    </a:lnTo>
                    <a:lnTo>
                      <a:pt x="1336" y="42"/>
                    </a:lnTo>
                    <a:lnTo>
                      <a:pt x="1334" y="38"/>
                    </a:lnTo>
                    <a:lnTo>
                      <a:pt x="1328" y="32"/>
                    </a:lnTo>
                    <a:lnTo>
                      <a:pt x="1322" y="30"/>
                    </a:lnTo>
                    <a:lnTo>
                      <a:pt x="1308" y="30"/>
                    </a:lnTo>
                    <a:lnTo>
                      <a:pt x="1302" y="32"/>
                    </a:lnTo>
                    <a:lnTo>
                      <a:pt x="1296" y="36"/>
                    </a:lnTo>
                    <a:lnTo>
                      <a:pt x="1286" y="44"/>
                    </a:lnTo>
                    <a:lnTo>
                      <a:pt x="1276" y="54"/>
                    </a:lnTo>
                    <a:lnTo>
                      <a:pt x="1270" y="58"/>
                    </a:lnTo>
                    <a:lnTo>
                      <a:pt x="1264" y="62"/>
                    </a:lnTo>
                    <a:lnTo>
                      <a:pt x="1250" y="66"/>
                    </a:lnTo>
                    <a:lnTo>
                      <a:pt x="1234" y="70"/>
                    </a:lnTo>
                    <a:lnTo>
                      <a:pt x="1220" y="70"/>
                    </a:lnTo>
                    <a:lnTo>
                      <a:pt x="1214" y="70"/>
                    </a:lnTo>
                    <a:lnTo>
                      <a:pt x="1208" y="74"/>
                    </a:lnTo>
                    <a:lnTo>
                      <a:pt x="1198" y="84"/>
                    </a:lnTo>
                    <a:lnTo>
                      <a:pt x="1188" y="94"/>
                    </a:lnTo>
                    <a:lnTo>
                      <a:pt x="1160" y="122"/>
                    </a:lnTo>
                    <a:lnTo>
                      <a:pt x="1146" y="132"/>
                    </a:lnTo>
                    <a:lnTo>
                      <a:pt x="1142" y="134"/>
                    </a:lnTo>
                    <a:lnTo>
                      <a:pt x="1136" y="140"/>
                    </a:lnTo>
                    <a:lnTo>
                      <a:pt x="1134" y="146"/>
                    </a:lnTo>
                    <a:lnTo>
                      <a:pt x="1134" y="160"/>
                    </a:lnTo>
                    <a:lnTo>
                      <a:pt x="1132" y="166"/>
                    </a:lnTo>
                    <a:lnTo>
                      <a:pt x="1128" y="170"/>
                    </a:lnTo>
                    <a:lnTo>
                      <a:pt x="1122" y="174"/>
                    </a:lnTo>
                    <a:lnTo>
                      <a:pt x="1116" y="178"/>
                    </a:lnTo>
                    <a:lnTo>
                      <a:pt x="1110" y="184"/>
                    </a:lnTo>
                    <a:lnTo>
                      <a:pt x="1100" y="200"/>
                    </a:lnTo>
                    <a:lnTo>
                      <a:pt x="1096" y="206"/>
                    </a:lnTo>
                    <a:lnTo>
                      <a:pt x="1096" y="214"/>
                    </a:lnTo>
                    <a:lnTo>
                      <a:pt x="1096" y="218"/>
                    </a:lnTo>
                    <a:lnTo>
                      <a:pt x="1094" y="226"/>
                    </a:lnTo>
                    <a:lnTo>
                      <a:pt x="1092" y="232"/>
                    </a:lnTo>
                    <a:lnTo>
                      <a:pt x="1090" y="238"/>
                    </a:lnTo>
                    <a:lnTo>
                      <a:pt x="1082" y="252"/>
                    </a:lnTo>
                    <a:lnTo>
                      <a:pt x="1080" y="258"/>
                    </a:lnTo>
                    <a:lnTo>
                      <a:pt x="1076" y="266"/>
                    </a:lnTo>
                    <a:lnTo>
                      <a:pt x="1076" y="272"/>
                    </a:lnTo>
                    <a:lnTo>
                      <a:pt x="1076" y="286"/>
                    </a:lnTo>
                    <a:lnTo>
                      <a:pt x="1074" y="294"/>
                    </a:lnTo>
                    <a:lnTo>
                      <a:pt x="1072" y="302"/>
                    </a:lnTo>
                    <a:lnTo>
                      <a:pt x="1070" y="306"/>
                    </a:lnTo>
                    <a:lnTo>
                      <a:pt x="1068" y="314"/>
                    </a:lnTo>
                    <a:lnTo>
                      <a:pt x="1068" y="322"/>
                    </a:lnTo>
                    <a:lnTo>
                      <a:pt x="1074" y="336"/>
                    </a:lnTo>
                    <a:lnTo>
                      <a:pt x="1078" y="342"/>
                    </a:lnTo>
                    <a:lnTo>
                      <a:pt x="1084" y="346"/>
                    </a:lnTo>
                    <a:lnTo>
                      <a:pt x="1098" y="350"/>
                    </a:lnTo>
                    <a:close/>
                    <a:moveTo>
                      <a:pt x="148" y="1002"/>
                    </a:moveTo>
                    <a:lnTo>
                      <a:pt x="148" y="1002"/>
                    </a:lnTo>
                    <a:lnTo>
                      <a:pt x="162" y="994"/>
                    </a:lnTo>
                    <a:lnTo>
                      <a:pt x="168" y="992"/>
                    </a:lnTo>
                    <a:lnTo>
                      <a:pt x="172" y="988"/>
                    </a:lnTo>
                    <a:lnTo>
                      <a:pt x="174" y="980"/>
                    </a:lnTo>
                    <a:lnTo>
                      <a:pt x="174" y="978"/>
                    </a:lnTo>
                    <a:lnTo>
                      <a:pt x="174" y="962"/>
                    </a:lnTo>
                    <a:lnTo>
                      <a:pt x="174" y="958"/>
                    </a:lnTo>
                    <a:lnTo>
                      <a:pt x="176" y="950"/>
                    </a:lnTo>
                    <a:lnTo>
                      <a:pt x="180" y="944"/>
                    </a:lnTo>
                    <a:lnTo>
                      <a:pt x="182" y="940"/>
                    </a:lnTo>
                    <a:lnTo>
                      <a:pt x="180" y="936"/>
                    </a:lnTo>
                    <a:lnTo>
                      <a:pt x="176" y="930"/>
                    </a:lnTo>
                    <a:lnTo>
                      <a:pt x="174" y="926"/>
                    </a:lnTo>
                    <a:lnTo>
                      <a:pt x="172" y="922"/>
                    </a:lnTo>
                    <a:lnTo>
                      <a:pt x="170" y="920"/>
                    </a:lnTo>
                    <a:lnTo>
                      <a:pt x="164" y="920"/>
                    </a:lnTo>
                    <a:lnTo>
                      <a:pt x="160" y="916"/>
                    </a:lnTo>
                    <a:lnTo>
                      <a:pt x="158" y="914"/>
                    </a:lnTo>
                    <a:lnTo>
                      <a:pt x="154" y="914"/>
                    </a:lnTo>
                    <a:lnTo>
                      <a:pt x="148" y="916"/>
                    </a:lnTo>
                    <a:lnTo>
                      <a:pt x="140" y="924"/>
                    </a:lnTo>
                    <a:lnTo>
                      <a:pt x="136" y="930"/>
                    </a:lnTo>
                    <a:lnTo>
                      <a:pt x="134" y="936"/>
                    </a:lnTo>
                    <a:lnTo>
                      <a:pt x="132" y="938"/>
                    </a:lnTo>
                    <a:lnTo>
                      <a:pt x="126" y="940"/>
                    </a:lnTo>
                    <a:lnTo>
                      <a:pt x="124" y="940"/>
                    </a:lnTo>
                    <a:lnTo>
                      <a:pt x="120" y="940"/>
                    </a:lnTo>
                    <a:lnTo>
                      <a:pt x="118" y="942"/>
                    </a:lnTo>
                    <a:lnTo>
                      <a:pt x="118" y="944"/>
                    </a:lnTo>
                    <a:lnTo>
                      <a:pt x="118" y="948"/>
                    </a:lnTo>
                    <a:lnTo>
                      <a:pt x="122" y="952"/>
                    </a:lnTo>
                    <a:lnTo>
                      <a:pt x="122" y="958"/>
                    </a:lnTo>
                    <a:lnTo>
                      <a:pt x="120" y="960"/>
                    </a:lnTo>
                    <a:lnTo>
                      <a:pt x="118" y="960"/>
                    </a:lnTo>
                    <a:lnTo>
                      <a:pt x="120" y="964"/>
                    </a:lnTo>
                    <a:lnTo>
                      <a:pt x="124" y="970"/>
                    </a:lnTo>
                    <a:lnTo>
                      <a:pt x="124" y="974"/>
                    </a:lnTo>
                    <a:lnTo>
                      <a:pt x="124" y="978"/>
                    </a:lnTo>
                    <a:lnTo>
                      <a:pt x="120" y="984"/>
                    </a:lnTo>
                    <a:lnTo>
                      <a:pt x="116" y="988"/>
                    </a:lnTo>
                    <a:lnTo>
                      <a:pt x="116" y="994"/>
                    </a:lnTo>
                    <a:lnTo>
                      <a:pt x="116" y="1004"/>
                    </a:lnTo>
                    <a:lnTo>
                      <a:pt x="116" y="1008"/>
                    </a:lnTo>
                    <a:lnTo>
                      <a:pt x="120" y="1012"/>
                    </a:lnTo>
                    <a:lnTo>
                      <a:pt x="126" y="1016"/>
                    </a:lnTo>
                    <a:lnTo>
                      <a:pt x="132" y="1014"/>
                    </a:lnTo>
                    <a:lnTo>
                      <a:pt x="148" y="1002"/>
                    </a:lnTo>
                    <a:close/>
                    <a:moveTo>
                      <a:pt x="1506" y="1812"/>
                    </a:moveTo>
                    <a:lnTo>
                      <a:pt x="1506" y="1812"/>
                    </a:lnTo>
                    <a:lnTo>
                      <a:pt x="1506" y="1828"/>
                    </a:lnTo>
                    <a:lnTo>
                      <a:pt x="1506" y="1832"/>
                    </a:lnTo>
                    <a:lnTo>
                      <a:pt x="1508" y="1836"/>
                    </a:lnTo>
                    <a:lnTo>
                      <a:pt x="1510" y="1838"/>
                    </a:lnTo>
                    <a:lnTo>
                      <a:pt x="1512" y="1840"/>
                    </a:lnTo>
                    <a:lnTo>
                      <a:pt x="1514" y="1840"/>
                    </a:lnTo>
                    <a:lnTo>
                      <a:pt x="1518" y="1840"/>
                    </a:lnTo>
                    <a:lnTo>
                      <a:pt x="1524" y="1838"/>
                    </a:lnTo>
                    <a:lnTo>
                      <a:pt x="1530" y="1834"/>
                    </a:lnTo>
                    <a:lnTo>
                      <a:pt x="1532" y="1828"/>
                    </a:lnTo>
                    <a:lnTo>
                      <a:pt x="1532" y="1822"/>
                    </a:lnTo>
                    <a:lnTo>
                      <a:pt x="1530" y="1816"/>
                    </a:lnTo>
                    <a:lnTo>
                      <a:pt x="1514" y="1806"/>
                    </a:lnTo>
                    <a:lnTo>
                      <a:pt x="1510" y="1804"/>
                    </a:lnTo>
                    <a:lnTo>
                      <a:pt x="1508" y="1804"/>
                    </a:lnTo>
                    <a:lnTo>
                      <a:pt x="1508" y="1806"/>
                    </a:lnTo>
                    <a:lnTo>
                      <a:pt x="1506" y="1808"/>
                    </a:lnTo>
                    <a:lnTo>
                      <a:pt x="1506" y="1812"/>
                    </a:lnTo>
                    <a:close/>
                    <a:moveTo>
                      <a:pt x="1910" y="1994"/>
                    </a:moveTo>
                    <a:lnTo>
                      <a:pt x="1910" y="1994"/>
                    </a:lnTo>
                    <a:lnTo>
                      <a:pt x="1904" y="1980"/>
                    </a:lnTo>
                    <a:lnTo>
                      <a:pt x="1892" y="1964"/>
                    </a:lnTo>
                    <a:lnTo>
                      <a:pt x="1884" y="1952"/>
                    </a:lnTo>
                    <a:lnTo>
                      <a:pt x="1872" y="1942"/>
                    </a:lnTo>
                    <a:lnTo>
                      <a:pt x="1846" y="1914"/>
                    </a:lnTo>
                    <a:lnTo>
                      <a:pt x="1832" y="1904"/>
                    </a:lnTo>
                    <a:lnTo>
                      <a:pt x="1826" y="1902"/>
                    </a:lnTo>
                    <a:lnTo>
                      <a:pt x="1812" y="1896"/>
                    </a:lnTo>
                    <a:lnTo>
                      <a:pt x="1808" y="1892"/>
                    </a:lnTo>
                    <a:lnTo>
                      <a:pt x="1800" y="1888"/>
                    </a:lnTo>
                    <a:lnTo>
                      <a:pt x="1796" y="1882"/>
                    </a:lnTo>
                    <a:lnTo>
                      <a:pt x="1784" y="1866"/>
                    </a:lnTo>
                    <a:lnTo>
                      <a:pt x="1780" y="1862"/>
                    </a:lnTo>
                    <a:lnTo>
                      <a:pt x="1772" y="1860"/>
                    </a:lnTo>
                    <a:lnTo>
                      <a:pt x="1768" y="1860"/>
                    </a:lnTo>
                    <a:lnTo>
                      <a:pt x="1766" y="1860"/>
                    </a:lnTo>
                    <a:lnTo>
                      <a:pt x="1764" y="1862"/>
                    </a:lnTo>
                    <a:lnTo>
                      <a:pt x="1762" y="1864"/>
                    </a:lnTo>
                    <a:lnTo>
                      <a:pt x="1762" y="1868"/>
                    </a:lnTo>
                    <a:lnTo>
                      <a:pt x="1768" y="1890"/>
                    </a:lnTo>
                    <a:lnTo>
                      <a:pt x="1772" y="1898"/>
                    </a:lnTo>
                    <a:lnTo>
                      <a:pt x="1776" y="1904"/>
                    </a:lnTo>
                    <a:lnTo>
                      <a:pt x="1784" y="1912"/>
                    </a:lnTo>
                    <a:lnTo>
                      <a:pt x="1796" y="1924"/>
                    </a:lnTo>
                    <a:lnTo>
                      <a:pt x="1804" y="1932"/>
                    </a:lnTo>
                    <a:lnTo>
                      <a:pt x="1814" y="1942"/>
                    </a:lnTo>
                    <a:lnTo>
                      <a:pt x="1824" y="1956"/>
                    </a:lnTo>
                    <a:lnTo>
                      <a:pt x="1836" y="1980"/>
                    </a:lnTo>
                    <a:lnTo>
                      <a:pt x="1840" y="1986"/>
                    </a:lnTo>
                    <a:lnTo>
                      <a:pt x="1846" y="1992"/>
                    </a:lnTo>
                    <a:lnTo>
                      <a:pt x="1862" y="2002"/>
                    </a:lnTo>
                    <a:lnTo>
                      <a:pt x="1876" y="2012"/>
                    </a:lnTo>
                    <a:lnTo>
                      <a:pt x="1892" y="2022"/>
                    </a:lnTo>
                    <a:lnTo>
                      <a:pt x="1898" y="2024"/>
                    </a:lnTo>
                    <a:lnTo>
                      <a:pt x="1906" y="2022"/>
                    </a:lnTo>
                    <a:lnTo>
                      <a:pt x="1910" y="2020"/>
                    </a:lnTo>
                    <a:lnTo>
                      <a:pt x="1916" y="2016"/>
                    </a:lnTo>
                    <a:lnTo>
                      <a:pt x="1916" y="2008"/>
                    </a:lnTo>
                    <a:lnTo>
                      <a:pt x="1910" y="1994"/>
                    </a:lnTo>
                    <a:close/>
                    <a:moveTo>
                      <a:pt x="1004" y="2148"/>
                    </a:moveTo>
                    <a:lnTo>
                      <a:pt x="1004" y="2148"/>
                    </a:lnTo>
                    <a:lnTo>
                      <a:pt x="998" y="2154"/>
                    </a:lnTo>
                    <a:lnTo>
                      <a:pt x="994" y="2160"/>
                    </a:lnTo>
                    <a:lnTo>
                      <a:pt x="982" y="2176"/>
                    </a:lnTo>
                    <a:lnTo>
                      <a:pt x="978" y="2182"/>
                    </a:lnTo>
                    <a:lnTo>
                      <a:pt x="970" y="2186"/>
                    </a:lnTo>
                    <a:lnTo>
                      <a:pt x="966" y="2188"/>
                    </a:lnTo>
                    <a:lnTo>
                      <a:pt x="954" y="2198"/>
                    </a:lnTo>
                    <a:lnTo>
                      <a:pt x="950" y="2202"/>
                    </a:lnTo>
                    <a:lnTo>
                      <a:pt x="950" y="2210"/>
                    </a:lnTo>
                    <a:lnTo>
                      <a:pt x="956" y="2234"/>
                    </a:lnTo>
                    <a:lnTo>
                      <a:pt x="958" y="2242"/>
                    </a:lnTo>
                    <a:lnTo>
                      <a:pt x="956" y="2248"/>
                    </a:lnTo>
                    <a:lnTo>
                      <a:pt x="952" y="2264"/>
                    </a:lnTo>
                    <a:lnTo>
                      <a:pt x="946" y="2278"/>
                    </a:lnTo>
                    <a:lnTo>
                      <a:pt x="942" y="2284"/>
                    </a:lnTo>
                    <a:lnTo>
                      <a:pt x="940" y="2290"/>
                    </a:lnTo>
                    <a:lnTo>
                      <a:pt x="938" y="2298"/>
                    </a:lnTo>
                    <a:lnTo>
                      <a:pt x="938" y="2302"/>
                    </a:lnTo>
                    <a:lnTo>
                      <a:pt x="938" y="2318"/>
                    </a:lnTo>
                    <a:lnTo>
                      <a:pt x="938" y="2322"/>
                    </a:lnTo>
                    <a:lnTo>
                      <a:pt x="940" y="2328"/>
                    </a:lnTo>
                    <a:lnTo>
                      <a:pt x="944" y="2336"/>
                    </a:lnTo>
                    <a:lnTo>
                      <a:pt x="952" y="2344"/>
                    </a:lnTo>
                    <a:lnTo>
                      <a:pt x="958" y="2346"/>
                    </a:lnTo>
                    <a:lnTo>
                      <a:pt x="966" y="2346"/>
                    </a:lnTo>
                    <a:lnTo>
                      <a:pt x="970" y="2342"/>
                    </a:lnTo>
                    <a:lnTo>
                      <a:pt x="978" y="2340"/>
                    </a:lnTo>
                    <a:lnTo>
                      <a:pt x="986" y="2340"/>
                    </a:lnTo>
                    <a:lnTo>
                      <a:pt x="990" y="2340"/>
                    </a:lnTo>
                    <a:lnTo>
                      <a:pt x="996" y="2338"/>
                    </a:lnTo>
                    <a:lnTo>
                      <a:pt x="1000" y="2332"/>
                    </a:lnTo>
                    <a:lnTo>
                      <a:pt x="1034" y="2210"/>
                    </a:lnTo>
                    <a:lnTo>
                      <a:pt x="1036" y="2194"/>
                    </a:lnTo>
                    <a:lnTo>
                      <a:pt x="1036" y="2190"/>
                    </a:lnTo>
                    <a:lnTo>
                      <a:pt x="1036" y="2174"/>
                    </a:lnTo>
                    <a:lnTo>
                      <a:pt x="1036" y="2160"/>
                    </a:lnTo>
                    <a:lnTo>
                      <a:pt x="1036" y="2154"/>
                    </a:lnTo>
                    <a:lnTo>
                      <a:pt x="1034" y="2146"/>
                    </a:lnTo>
                    <a:lnTo>
                      <a:pt x="1030" y="2140"/>
                    </a:lnTo>
                    <a:lnTo>
                      <a:pt x="1028" y="2138"/>
                    </a:lnTo>
                    <a:lnTo>
                      <a:pt x="1026" y="2136"/>
                    </a:lnTo>
                    <a:lnTo>
                      <a:pt x="1024" y="2136"/>
                    </a:lnTo>
                    <a:lnTo>
                      <a:pt x="1020" y="2138"/>
                    </a:lnTo>
                    <a:lnTo>
                      <a:pt x="1004" y="2148"/>
                    </a:lnTo>
                    <a:close/>
                    <a:moveTo>
                      <a:pt x="184" y="906"/>
                    </a:moveTo>
                    <a:lnTo>
                      <a:pt x="184" y="906"/>
                    </a:lnTo>
                    <a:lnTo>
                      <a:pt x="186" y="902"/>
                    </a:lnTo>
                    <a:lnTo>
                      <a:pt x="188" y="900"/>
                    </a:lnTo>
                    <a:lnTo>
                      <a:pt x="192" y="902"/>
                    </a:lnTo>
                    <a:lnTo>
                      <a:pt x="194" y="908"/>
                    </a:lnTo>
                    <a:lnTo>
                      <a:pt x="194" y="912"/>
                    </a:lnTo>
                    <a:lnTo>
                      <a:pt x="194" y="926"/>
                    </a:lnTo>
                    <a:lnTo>
                      <a:pt x="194" y="928"/>
                    </a:lnTo>
                    <a:lnTo>
                      <a:pt x="198" y="930"/>
                    </a:lnTo>
                    <a:lnTo>
                      <a:pt x="208" y="930"/>
                    </a:lnTo>
                    <a:lnTo>
                      <a:pt x="212" y="932"/>
                    </a:lnTo>
                    <a:lnTo>
                      <a:pt x="218" y="934"/>
                    </a:lnTo>
                    <a:lnTo>
                      <a:pt x="222" y="940"/>
                    </a:lnTo>
                    <a:lnTo>
                      <a:pt x="222" y="944"/>
                    </a:lnTo>
                    <a:lnTo>
                      <a:pt x="222" y="954"/>
                    </a:lnTo>
                    <a:lnTo>
                      <a:pt x="220" y="960"/>
                    </a:lnTo>
                    <a:lnTo>
                      <a:pt x="216" y="964"/>
                    </a:lnTo>
                    <a:lnTo>
                      <a:pt x="210" y="966"/>
                    </a:lnTo>
                    <a:lnTo>
                      <a:pt x="198" y="974"/>
                    </a:lnTo>
                    <a:lnTo>
                      <a:pt x="196" y="978"/>
                    </a:lnTo>
                    <a:lnTo>
                      <a:pt x="198" y="980"/>
                    </a:lnTo>
                    <a:lnTo>
                      <a:pt x="202" y="980"/>
                    </a:lnTo>
                    <a:lnTo>
                      <a:pt x="204" y="984"/>
                    </a:lnTo>
                    <a:lnTo>
                      <a:pt x="202" y="988"/>
                    </a:lnTo>
                    <a:lnTo>
                      <a:pt x="198" y="994"/>
                    </a:lnTo>
                    <a:lnTo>
                      <a:pt x="194" y="998"/>
                    </a:lnTo>
                    <a:lnTo>
                      <a:pt x="194" y="1004"/>
                    </a:lnTo>
                    <a:lnTo>
                      <a:pt x="194" y="1008"/>
                    </a:lnTo>
                    <a:lnTo>
                      <a:pt x="198" y="1008"/>
                    </a:lnTo>
                    <a:lnTo>
                      <a:pt x="208" y="1008"/>
                    </a:lnTo>
                    <a:lnTo>
                      <a:pt x="210" y="1010"/>
                    </a:lnTo>
                    <a:lnTo>
                      <a:pt x="210" y="1016"/>
                    </a:lnTo>
                    <a:lnTo>
                      <a:pt x="206" y="1020"/>
                    </a:lnTo>
                    <a:lnTo>
                      <a:pt x="202" y="1028"/>
                    </a:lnTo>
                    <a:lnTo>
                      <a:pt x="196" y="1032"/>
                    </a:lnTo>
                    <a:lnTo>
                      <a:pt x="190" y="1034"/>
                    </a:lnTo>
                    <a:lnTo>
                      <a:pt x="186" y="1038"/>
                    </a:lnTo>
                    <a:lnTo>
                      <a:pt x="184" y="1042"/>
                    </a:lnTo>
                    <a:lnTo>
                      <a:pt x="186" y="1046"/>
                    </a:lnTo>
                    <a:lnTo>
                      <a:pt x="188" y="1048"/>
                    </a:lnTo>
                    <a:lnTo>
                      <a:pt x="192" y="1046"/>
                    </a:lnTo>
                    <a:lnTo>
                      <a:pt x="194" y="1042"/>
                    </a:lnTo>
                    <a:lnTo>
                      <a:pt x="194" y="1040"/>
                    </a:lnTo>
                    <a:lnTo>
                      <a:pt x="198" y="1038"/>
                    </a:lnTo>
                    <a:lnTo>
                      <a:pt x="208" y="1038"/>
                    </a:lnTo>
                    <a:lnTo>
                      <a:pt x="212" y="1036"/>
                    </a:lnTo>
                    <a:lnTo>
                      <a:pt x="218" y="1034"/>
                    </a:lnTo>
                    <a:lnTo>
                      <a:pt x="222" y="1032"/>
                    </a:lnTo>
                    <a:lnTo>
                      <a:pt x="228" y="1034"/>
                    </a:lnTo>
                    <a:lnTo>
                      <a:pt x="232" y="1036"/>
                    </a:lnTo>
                    <a:lnTo>
                      <a:pt x="238" y="1034"/>
                    </a:lnTo>
                    <a:lnTo>
                      <a:pt x="244" y="1030"/>
                    </a:lnTo>
                    <a:lnTo>
                      <a:pt x="250" y="1028"/>
                    </a:lnTo>
                    <a:lnTo>
                      <a:pt x="254" y="1028"/>
                    </a:lnTo>
                    <a:lnTo>
                      <a:pt x="262" y="1028"/>
                    </a:lnTo>
                    <a:lnTo>
                      <a:pt x="268" y="1024"/>
                    </a:lnTo>
                    <a:lnTo>
                      <a:pt x="274" y="1022"/>
                    </a:lnTo>
                    <a:lnTo>
                      <a:pt x="280" y="1018"/>
                    </a:lnTo>
                    <a:lnTo>
                      <a:pt x="282" y="1014"/>
                    </a:lnTo>
                    <a:lnTo>
                      <a:pt x="282" y="1008"/>
                    </a:lnTo>
                    <a:lnTo>
                      <a:pt x="286" y="1004"/>
                    </a:lnTo>
                    <a:lnTo>
                      <a:pt x="290" y="998"/>
                    </a:lnTo>
                    <a:lnTo>
                      <a:pt x="290" y="990"/>
                    </a:lnTo>
                    <a:lnTo>
                      <a:pt x="290" y="988"/>
                    </a:lnTo>
                    <a:lnTo>
                      <a:pt x="290" y="982"/>
                    </a:lnTo>
                    <a:lnTo>
                      <a:pt x="286" y="980"/>
                    </a:lnTo>
                    <a:lnTo>
                      <a:pt x="276" y="980"/>
                    </a:lnTo>
                    <a:lnTo>
                      <a:pt x="272" y="978"/>
                    </a:lnTo>
                    <a:lnTo>
                      <a:pt x="272" y="974"/>
                    </a:lnTo>
                    <a:lnTo>
                      <a:pt x="272" y="964"/>
                    </a:lnTo>
                    <a:lnTo>
                      <a:pt x="268" y="952"/>
                    </a:lnTo>
                    <a:lnTo>
                      <a:pt x="266" y="946"/>
                    </a:lnTo>
                    <a:lnTo>
                      <a:pt x="256" y="934"/>
                    </a:lnTo>
                    <a:lnTo>
                      <a:pt x="252" y="930"/>
                    </a:lnTo>
                    <a:lnTo>
                      <a:pt x="250" y="922"/>
                    </a:lnTo>
                    <a:lnTo>
                      <a:pt x="244" y="908"/>
                    </a:lnTo>
                    <a:lnTo>
                      <a:pt x="242" y="902"/>
                    </a:lnTo>
                    <a:lnTo>
                      <a:pt x="238" y="900"/>
                    </a:lnTo>
                    <a:lnTo>
                      <a:pt x="232" y="900"/>
                    </a:lnTo>
                    <a:lnTo>
                      <a:pt x="228" y="896"/>
                    </a:lnTo>
                    <a:lnTo>
                      <a:pt x="226" y="890"/>
                    </a:lnTo>
                    <a:lnTo>
                      <a:pt x="226" y="884"/>
                    </a:lnTo>
                    <a:lnTo>
                      <a:pt x="228" y="878"/>
                    </a:lnTo>
                    <a:lnTo>
                      <a:pt x="232" y="866"/>
                    </a:lnTo>
                    <a:lnTo>
                      <a:pt x="234" y="862"/>
                    </a:lnTo>
                    <a:lnTo>
                      <a:pt x="238" y="856"/>
                    </a:lnTo>
                    <a:lnTo>
                      <a:pt x="238" y="854"/>
                    </a:lnTo>
                    <a:lnTo>
                      <a:pt x="238" y="852"/>
                    </a:lnTo>
                    <a:lnTo>
                      <a:pt x="236" y="848"/>
                    </a:lnTo>
                    <a:lnTo>
                      <a:pt x="230" y="846"/>
                    </a:lnTo>
                    <a:lnTo>
                      <a:pt x="224" y="844"/>
                    </a:lnTo>
                    <a:lnTo>
                      <a:pt x="218" y="846"/>
                    </a:lnTo>
                    <a:lnTo>
                      <a:pt x="212" y="848"/>
                    </a:lnTo>
                    <a:lnTo>
                      <a:pt x="208" y="846"/>
                    </a:lnTo>
                    <a:lnTo>
                      <a:pt x="206" y="840"/>
                    </a:lnTo>
                    <a:lnTo>
                      <a:pt x="206" y="834"/>
                    </a:lnTo>
                    <a:lnTo>
                      <a:pt x="210" y="830"/>
                    </a:lnTo>
                    <a:lnTo>
                      <a:pt x="210" y="824"/>
                    </a:lnTo>
                    <a:lnTo>
                      <a:pt x="210" y="822"/>
                    </a:lnTo>
                    <a:lnTo>
                      <a:pt x="208" y="822"/>
                    </a:lnTo>
                    <a:lnTo>
                      <a:pt x="198" y="822"/>
                    </a:lnTo>
                    <a:lnTo>
                      <a:pt x="194" y="824"/>
                    </a:lnTo>
                    <a:lnTo>
                      <a:pt x="190" y="830"/>
                    </a:lnTo>
                    <a:lnTo>
                      <a:pt x="188" y="834"/>
                    </a:lnTo>
                    <a:lnTo>
                      <a:pt x="178" y="846"/>
                    </a:lnTo>
                    <a:lnTo>
                      <a:pt x="176" y="852"/>
                    </a:lnTo>
                    <a:lnTo>
                      <a:pt x="174" y="856"/>
                    </a:lnTo>
                    <a:lnTo>
                      <a:pt x="174" y="866"/>
                    </a:lnTo>
                    <a:lnTo>
                      <a:pt x="174" y="876"/>
                    </a:lnTo>
                    <a:lnTo>
                      <a:pt x="174" y="888"/>
                    </a:lnTo>
                    <a:lnTo>
                      <a:pt x="174" y="892"/>
                    </a:lnTo>
                    <a:lnTo>
                      <a:pt x="176" y="900"/>
                    </a:lnTo>
                    <a:lnTo>
                      <a:pt x="178" y="906"/>
                    </a:lnTo>
                    <a:lnTo>
                      <a:pt x="182" y="908"/>
                    </a:lnTo>
                    <a:lnTo>
                      <a:pt x="184" y="906"/>
                    </a:lnTo>
                    <a:close/>
                    <a:moveTo>
                      <a:pt x="3012" y="2570"/>
                    </a:moveTo>
                    <a:lnTo>
                      <a:pt x="3012" y="2570"/>
                    </a:lnTo>
                    <a:lnTo>
                      <a:pt x="3004" y="2572"/>
                    </a:lnTo>
                    <a:lnTo>
                      <a:pt x="2996" y="2570"/>
                    </a:lnTo>
                    <a:lnTo>
                      <a:pt x="2992" y="2568"/>
                    </a:lnTo>
                    <a:lnTo>
                      <a:pt x="2986" y="2562"/>
                    </a:lnTo>
                    <a:lnTo>
                      <a:pt x="2980" y="2556"/>
                    </a:lnTo>
                    <a:lnTo>
                      <a:pt x="2978" y="2552"/>
                    </a:lnTo>
                    <a:lnTo>
                      <a:pt x="2976" y="2544"/>
                    </a:lnTo>
                    <a:lnTo>
                      <a:pt x="2974" y="2536"/>
                    </a:lnTo>
                    <a:lnTo>
                      <a:pt x="2974" y="2532"/>
                    </a:lnTo>
                    <a:lnTo>
                      <a:pt x="2972" y="2526"/>
                    </a:lnTo>
                    <a:lnTo>
                      <a:pt x="2968" y="2522"/>
                    </a:lnTo>
                    <a:lnTo>
                      <a:pt x="2962" y="2518"/>
                    </a:lnTo>
                    <a:lnTo>
                      <a:pt x="2958" y="2518"/>
                    </a:lnTo>
                    <a:lnTo>
                      <a:pt x="2958" y="2522"/>
                    </a:lnTo>
                    <a:lnTo>
                      <a:pt x="2970" y="2548"/>
                    </a:lnTo>
                    <a:lnTo>
                      <a:pt x="2974" y="2554"/>
                    </a:lnTo>
                    <a:lnTo>
                      <a:pt x="2974" y="2562"/>
                    </a:lnTo>
                    <a:lnTo>
                      <a:pt x="2974" y="2566"/>
                    </a:lnTo>
                    <a:lnTo>
                      <a:pt x="2974" y="2574"/>
                    </a:lnTo>
                    <a:lnTo>
                      <a:pt x="2970" y="2580"/>
                    </a:lnTo>
                    <a:lnTo>
                      <a:pt x="2960" y="2596"/>
                    </a:lnTo>
                    <a:lnTo>
                      <a:pt x="2958" y="2600"/>
                    </a:lnTo>
                    <a:lnTo>
                      <a:pt x="2958" y="2602"/>
                    </a:lnTo>
                    <a:lnTo>
                      <a:pt x="2960" y="2604"/>
                    </a:lnTo>
                    <a:lnTo>
                      <a:pt x="2962" y="2606"/>
                    </a:lnTo>
                    <a:lnTo>
                      <a:pt x="2968" y="2610"/>
                    </a:lnTo>
                    <a:lnTo>
                      <a:pt x="2972" y="2614"/>
                    </a:lnTo>
                    <a:lnTo>
                      <a:pt x="2974" y="2620"/>
                    </a:lnTo>
                    <a:lnTo>
                      <a:pt x="2974" y="2624"/>
                    </a:lnTo>
                    <a:lnTo>
                      <a:pt x="2976" y="2632"/>
                    </a:lnTo>
                    <a:lnTo>
                      <a:pt x="2980" y="2638"/>
                    </a:lnTo>
                    <a:lnTo>
                      <a:pt x="2982" y="2638"/>
                    </a:lnTo>
                    <a:lnTo>
                      <a:pt x="2984" y="2638"/>
                    </a:lnTo>
                    <a:lnTo>
                      <a:pt x="2990" y="2636"/>
                    </a:lnTo>
                    <a:lnTo>
                      <a:pt x="2998" y="2628"/>
                    </a:lnTo>
                    <a:lnTo>
                      <a:pt x="3002" y="2622"/>
                    </a:lnTo>
                    <a:lnTo>
                      <a:pt x="3004" y="2614"/>
                    </a:lnTo>
                    <a:lnTo>
                      <a:pt x="3004" y="2610"/>
                    </a:lnTo>
                    <a:lnTo>
                      <a:pt x="3006" y="2604"/>
                    </a:lnTo>
                    <a:lnTo>
                      <a:pt x="3008" y="2598"/>
                    </a:lnTo>
                    <a:lnTo>
                      <a:pt x="3018" y="2588"/>
                    </a:lnTo>
                    <a:lnTo>
                      <a:pt x="3028" y="2578"/>
                    </a:lnTo>
                    <a:lnTo>
                      <a:pt x="3030" y="2574"/>
                    </a:lnTo>
                    <a:lnTo>
                      <a:pt x="3028" y="2568"/>
                    </a:lnTo>
                    <a:lnTo>
                      <a:pt x="3024" y="2566"/>
                    </a:lnTo>
                    <a:lnTo>
                      <a:pt x="3016" y="2568"/>
                    </a:lnTo>
                    <a:lnTo>
                      <a:pt x="3012" y="2570"/>
                    </a:lnTo>
                    <a:close/>
                    <a:moveTo>
                      <a:pt x="490" y="1328"/>
                    </a:moveTo>
                    <a:lnTo>
                      <a:pt x="490" y="1328"/>
                    </a:lnTo>
                    <a:lnTo>
                      <a:pt x="494" y="1328"/>
                    </a:lnTo>
                    <a:lnTo>
                      <a:pt x="496" y="1328"/>
                    </a:lnTo>
                    <a:lnTo>
                      <a:pt x="498" y="1326"/>
                    </a:lnTo>
                    <a:lnTo>
                      <a:pt x="498" y="1324"/>
                    </a:lnTo>
                    <a:lnTo>
                      <a:pt x="498" y="1320"/>
                    </a:lnTo>
                    <a:lnTo>
                      <a:pt x="498" y="1306"/>
                    </a:lnTo>
                    <a:lnTo>
                      <a:pt x="496" y="1304"/>
                    </a:lnTo>
                    <a:lnTo>
                      <a:pt x="490" y="1302"/>
                    </a:lnTo>
                    <a:lnTo>
                      <a:pt x="486" y="1302"/>
                    </a:lnTo>
                    <a:lnTo>
                      <a:pt x="470" y="1304"/>
                    </a:lnTo>
                    <a:lnTo>
                      <a:pt x="456" y="1310"/>
                    </a:lnTo>
                    <a:lnTo>
                      <a:pt x="454" y="1312"/>
                    </a:lnTo>
                    <a:lnTo>
                      <a:pt x="456" y="1314"/>
                    </a:lnTo>
                    <a:lnTo>
                      <a:pt x="470" y="1320"/>
                    </a:lnTo>
                    <a:lnTo>
                      <a:pt x="486" y="1326"/>
                    </a:lnTo>
                    <a:lnTo>
                      <a:pt x="490" y="1328"/>
                    </a:lnTo>
                    <a:close/>
                    <a:moveTo>
                      <a:pt x="2940" y="2636"/>
                    </a:moveTo>
                    <a:lnTo>
                      <a:pt x="2940" y="2636"/>
                    </a:lnTo>
                    <a:lnTo>
                      <a:pt x="2938" y="2636"/>
                    </a:lnTo>
                    <a:lnTo>
                      <a:pt x="2936" y="2636"/>
                    </a:lnTo>
                    <a:lnTo>
                      <a:pt x="2932" y="2640"/>
                    </a:lnTo>
                    <a:lnTo>
                      <a:pt x="2928" y="2644"/>
                    </a:lnTo>
                    <a:lnTo>
                      <a:pt x="2922" y="2658"/>
                    </a:lnTo>
                    <a:lnTo>
                      <a:pt x="2920" y="2664"/>
                    </a:lnTo>
                    <a:lnTo>
                      <a:pt x="2910" y="2676"/>
                    </a:lnTo>
                    <a:lnTo>
                      <a:pt x="2906" y="2680"/>
                    </a:lnTo>
                    <a:lnTo>
                      <a:pt x="2898" y="2684"/>
                    </a:lnTo>
                    <a:lnTo>
                      <a:pt x="2884" y="2688"/>
                    </a:lnTo>
                    <a:lnTo>
                      <a:pt x="2878" y="2692"/>
                    </a:lnTo>
                    <a:lnTo>
                      <a:pt x="2872" y="2698"/>
                    </a:lnTo>
                    <a:lnTo>
                      <a:pt x="2870" y="2704"/>
                    </a:lnTo>
                    <a:lnTo>
                      <a:pt x="2864" y="2718"/>
                    </a:lnTo>
                    <a:lnTo>
                      <a:pt x="2860" y="2732"/>
                    </a:lnTo>
                    <a:lnTo>
                      <a:pt x="2858" y="2740"/>
                    </a:lnTo>
                    <a:lnTo>
                      <a:pt x="2862" y="2746"/>
                    </a:lnTo>
                    <a:lnTo>
                      <a:pt x="2874" y="2754"/>
                    </a:lnTo>
                    <a:lnTo>
                      <a:pt x="2880" y="2756"/>
                    </a:lnTo>
                    <a:lnTo>
                      <a:pt x="2886" y="2758"/>
                    </a:lnTo>
                    <a:lnTo>
                      <a:pt x="2894" y="2756"/>
                    </a:lnTo>
                    <a:lnTo>
                      <a:pt x="2898" y="2754"/>
                    </a:lnTo>
                    <a:lnTo>
                      <a:pt x="2904" y="2750"/>
                    </a:lnTo>
                    <a:lnTo>
                      <a:pt x="2908" y="2742"/>
                    </a:lnTo>
                    <a:lnTo>
                      <a:pt x="2914" y="2728"/>
                    </a:lnTo>
                    <a:lnTo>
                      <a:pt x="2916" y="2712"/>
                    </a:lnTo>
                    <a:lnTo>
                      <a:pt x="2916" y="2708"/>
                    </a:lnTo>
                    <a:lnTo>
                      <a:pt x="2918" y="2702"/>
                    </a:lnTo>
                    <a:lnTo>
                      <a:pt x="2922" y="2696"/>
                    </a:lnTo>
                    <a:lnTo>
                      <a:pt x="2930" y="2686"/>
                    </a:lnTo>
                    <a:lnTo>
                      <a:pt x="2940" y="2676"/>
                    </a:lnTo>
                    <a:lnTo>
                      <a:pt x="2952" y="2668"/>
                    </a:lnTo>
                    <a:lnTo>
                      <a:pt x="2958" y="2666"/>
                    </a:lnTo>
                    <a:lnTo>
                      <a:pt x="2962" y="2660"/>
                    </a:lnTo>
                    <a:lnTo>
                      <a:pt x="2964" y="2654"/>
                    </a:lnTo>
                    <a:lnTo>
                      <a:pt x="2964" y="2650"/>
                    </a:lnTo>
                    <a:lnTo>
                      <a:pt x="2964" y="2646"/>
                    </a:lnTo>
                    <a:lnTo>
                      <a:pt x="2962" y="2644"/>
                    </a:lnTo>
                    <a:lnTo>
                      <a:pt x="2960" y="2642"/>
                    </a:lnTo>
                    <a:lnTo>
                      <a:pt x="2956" y="2642"/>
                    </a:lnTo>
                    <a:lnTo>
                      <a:pt x="2954" y="2642"/>
                    </a:lnTo>
                    <a:lnTo>
                      <a:pt x="2946" y="2640"/>
                    </a:lnTo>
                    <a:lnTo>
                      <a:pt x="2940" y="2636"/>
                    </a:lnTo>
                    <a:close/>
                    <a:moveTo>
                      <a:pt x="406" y="1248"/>
                    </a:moveTo>
                    <a:lnTo>
                      <a:pt x="406" y="1248"/>
                    </a:lnTo>
                    <a:lnTo>
                      <a:pt x="402" y="1254"/>
                    </a:lnTo>
                    <a:lnTo>
                      <a:pt x="400" y="1260"/>
                    </a:lnTo>
                    <a:lnTo>
                      <a:pt x="400" y="1274"/>
                    </a:lnTo>
                    <a:lnTo>
                      <a:pt x="400" y="1278"/>
                    </a:lnTo>
                    <a:lnTo>
                      <a:pt x="402" y="1280"/>
                    </a:lnTo>
                    <a:lnTo>
                      <a:pt x="404" y="1282"/>
                    </a:lnTo>
                    <a:lnTo>
                      <a:pt x="408" y="1282"/>
                    </a:lnTo>
                    <a:lnTo>
                      <a:pt x="412" y="1282"/>
                    </a:lnTo>
                    <a:lnTo>
                      <a:pt x="416" y="1282"/>
                    </a:lnTo>
                    <a:lnTo>
                      <a:pt x="418" y="1280"/>
                    </a:lnTo>
                    <a:lnTo>
                      <a:pt x="420" y="1278"/>
                    </a:lnTo>
                    <a:lnTo>
                      <a:pt x="420" y="1274"/>
                    </a:lnTo>
                    <a:lnTo>
                      <a:pt x="420" y="1270"/>
                    </a:lnTo>
                    <a:lnTo>
                      <a:pt x="418" y="1262"/>
                    </a:lnTo>
                    <a:lnTo>
                      <a:pt x="416" y="1256"/>
                    </a:lnTo>
                    <a:lnTo>
                      <a:pt x="414" y="1250"/>
                    </a:lnTo>
                    <a:lnTo>
                      <a:pt x="412" y="1248"/>
                    </a:lnTo>
                    <a:lnTo>
                      <a:pt x="410" y="1246"/>
                    </a:lnTo>
                    <a:lnTo>
                      <a:pt x="408" y="1246"/>
                    </a:lnTo>
                    <a:lnTo>
                      <a:pt x="406" y="1248"/>
                    </a:lnTo>
                    <a:close/>
                    <a:moveTo>
                      <a:pt x="2286" y="1412"/>
                    </a:moveTo>
                    <a:lnTo>
                      <a:pt x="2286" y="1412"/>
                    </a:lnTo>
                    <a:lnTo>
                      <a:pt x="2290" y="1424"/>
                    </a:lnTo>
                    <a:lnTo>
                      <a:pt x="2290" y="1426"/>
                    </a:lnTo>
                    <a:lnTo>
                      <a:pt x="2292" y="1426"/>
                    </a:lnTo>
                    <a:lnTo>
                      <a:pt x="2296" y="1426"/>
                    </a:lnTo>
                    <a:lnTo>
                      <a:pt x="2302" y="1422"/>
                    </a:lnTo>
                    <a:lnTo>
                      <a:pt x="2306" y="1418"/>
                    </a:lnTo>
                    <a:lnTo>
                      <a:pt x="2308" y="1410"/>
                    </a:lnTo>
                    <a:lnTo>
                      <a:pt x="2308" y="1408"/>
                    </a:lnTo>
                    <a:lnTo>
                      <a:pt x="2308" y="1394"/>
                    </a:lnTo>
                    <a:lnTo>
                      <a:pt x="2308" y="1392"/>
                    </a:lnTo>
                    <a:lnTo>
                      <a:pt x="2306" y="1392"/>
                    </a:lnTo>
                    <a:lnTo>
                      <a:pt x="2302" y="1392"/>
                    </a:lnTo>
                    <a:lnTo>
                      <a:pt x="2288" y="1396"/>
                    </a:lnTo>
                    <a:lnTo>
                      <a:pt x="2284" y="1398"/>
                    </a:lnTo>
                    <a:lnTo>
                      <a:pt x="2284" y="1400"/>
                    </a:lnTo>
                    <a:lnTo>
                      <a:pt x="2282" y="1404"/>
                    </a:lnTo>
                    <a:lnTo>
                      <a:pt x="2284" y="1406"/>
                    </a:lnTo>
                    <a:lnTo>
                      <a:pt x="2286" y="1412"/>
                    </a:lnTo>
                    <a:close/>
                    <a:moveTo>
                      <a:pt x="414" y="1210"/>
                    </a:moveTo>
                    <a:lnTo>
                      <a:pt x="414" y="1210"/>
                    </a:lnTo>
                    <a:lnTo>
                      <a:pt x="412" y="1208"/>
                    </a:lnTo>
                    <a:lnTo>
                      <a:pt x="410" y="1206"/>
                    </a:lnTo>
                    <a:lnTo>
                      <a:pt x="406" y="1206"/>
                    </a:lnTo>
                    <a:lnTo>
                      <a:pt x="404" y="1208"/>
                    </a:lnTo>
                    <a:lnTo>
                      <a:pt x="398" y="1210"/>
                    </a:lnTo>
                    <a:lnTo>
                      <a:pt x="396" y="1212"/>
                    </a:lnTo>
                    <a:lnTo>
                      <a:pt x="394" y="1214"/>
                    </a:lnTo>
                    <a:lnTo>
                      <a:pt x="394" y="1216"/>
                    </a:lnTo>
                    <a:lnTo>
                      <a:pt x="396" y="1220"/>
                    </a:lnTo>
                    <a:lnTo>
                      <a:pt x="404" y="1228"/>
                    </a:lnTo>
                    <a:lnTo>
                      <a:pt x="410" y="1230"/>
                    </a:lnTo>
                    <a:lnTo>
                      <a:pt x="412" y="1230"/>
                    </a:lnTo>
                    <a:lnTo>
                      <a:pt x="416" y="1228"/>
                    </a:lnTo>
                    <a:lnTo>
                      <a:pt x="418" y="1224"/>
                    </a:lnTo>
                    <a:lnTo>
                      <a:pt x="416" y="1216"/>
                    </a:lnTo>
                    <a:lnTo>
                      <a:pt x="414" y="1210"/>
                    </a:lnTo>
                    <a:close/>
                    <a:moveTo>
                      <a:pt x="2302" y="1960"/>
                    </a:moveTo>
                    <a:lnTo>
                      <a:pt x="2302" y="1960"/>
                    </a:lnTo>
                    <a:lnTo>
                      <a:pt x="2302" y="1962"/>
                    </a:lnTo>
                    <a:lnTo>
                      <a:pt x="2302" y="1966"/>
                    </a:lnTo>
                    <a:lnTo>
                      <a:pt x="2304" y="1968"/>
                    </a:lnTo>
                    <a:lnTo>
                      <a:pt x="2306" y="1970"/>
                    </a:lnTo>
                    <a:lnTo>
                      <a:pt x="2312" y="1974"/>
                    </a:lnTo>
                    <a:lnTo>
                      <a:pt x="2324" y="1982"/>
                    </a:lnTo>
                    <a:lnTo>
                      <a:pt x="2326" y="1988"/>
                    </a:lnTo>
                    <a:lnTo>
                      <a:pt x="2328" y="1994"/>
                    </a:lnTo>
                    <a:lnTo>
                      <a:pt x="2328" y="1998"/>
                    </a:lnTo>
                    <a:lnTo>
                      <a:pt x="2328" y="2002"/>
                    </a:lnTo>
                    <a:lnTo>
                      <a:pt x="2330" y="2004"/>
                    </a:lnTo>
                    <a:lnTo>
                      <a:pt x="2334" y="2006"/>
                    </a:lnTo>
                    <a:lnTo>
                      <a:pt x="2336" y="2006"/>
                    </a:lnTo>
                    <a:lnTo>
                      <a:pt x="2340" y="2006"/>
                    </a:lnTo>
                    <a:lnTo>
                      <a:pt x="2352" y="2006"/>
                    </a:lnTo>
                    <a:lnTo>
                      <a:pt x="2358" y="2008"/>
                    </a:lnTo>
                    <a:lnTo>
                      <a:pt x="2364" y="2010"/>
                    </a:lnTo>
                    <a:lnTo>
                      <a:pt x="2380" y="2022"/>
                    </a:lnTo>
                    <a:lnTo>
                      <a:pt x="2394" y="2030"/>
                    </a:lnTo>
                    <a:lnTo>
                      <a:pt x="2420" y="2042"/>
                    </a:lnTo>
                    <a:lnTo>
                      <a:pt x="2424" y="2046"/>
                    </a:lnTo>
                    <a:lnTo>
                      <a:pt x="2426" y="2050"/>
                    </a:lnTo>
                    <a:lnTo>
                      <a:pt x="2424" y="2054"/>
                    </a:lnTo>
                    <a:lnTo>
                      <a:pt x="2420" y="2058"/>
                    </a:lnTo>
                    <a:lnTo>
                      <a:pt x="2414" y="2062"/>
                    </a:lnTo>
                    <a:lnTo>
                      <a:pt x="2410" y="2064"/>
                    </a:lnTo>
                    <a:lnTo>
                      <a:pt x="2414" y="2066"/>
                    </a:lnTo>
                    <a:lnTo>
                      <a:pt x="2418" y="2066"/>
                    </a:lnTo>
                    <a:lnTo>
                      <a:pt x="2426" y="2066"/>
                    </a:lnTo>
                    <a:lnTo>
                      <a:pt x="2434" y="2068"/>
                    </a:lnTo>
                    <a:lnTo>
                      <a:pt x="2438" y="2072"/>
                    </a:lnTo>
                    <a:lnTo>
                      <a:pt x="2452" y="2078"/>
                    </a:lnTo>
                    <a:lnTo>
                      <a:pt x="2458" y="2082"/>
                    </a:lnTo>
                    <a:lnTo>
                      <a:pt x="2470" y="2084"/>
                    </a:lnTo>
                    <a:lnTo>
                      <a:pt x="2476" y="2084"/>
                    </a:lnTo>
                    <a:lnTo>
                      <a:pt x="2480" y="2080"/>
                    </a:lnTo>
                    <a:lnTo>
                      <a:pt x="2488" y="2070"/>
                    </a:lnTo>
                    <a:lnTo>
                      <a:pt x="2502" y="2062"/>
                    </a:lnTo>
                    <a:lnTo>
                      <a:pt x="2508" y="2058"/>
                    </a:lnTo>
                    <a:lnTo>
                      <a:pt x="2514" y="2058"/>
                    </a:lnTo>
                    <a:lnTo>
                      <a:pt x="2522" y="2058"/>
                    </a:lnTo>
                    <a:lnTo>
                      <a:pt x="2526" y="2062"/>
                    </a:lnTo>
                    <a:lnTo>
                      <a:pt x="2540" y="2070"/>
                    </a:lnTo>
                    <a:lnTo>
                      <a:pt x="2558" y="2088"/>
                    </a:lnTo>
                    <a:lnTo>
                      <a:pt x="2570" y="2098"/>
                    </a:lnTo>
                    <a:lnTo>
                      <a:pt x="2576" y="2100"/>
                    </a:lnTo>
                    <a:lnTo>
                      <a:pt x="2578" y="2102"/>
                    </a:lnTo>
                    <a:lnTo>
                      <a:pt x="2580" y="2100"/>
                    </a:lnTo>
                    <a:lnTo>
                      <a:pt x="2582" y="2100"/>
                    </a:lnTo>
                    <a:lnTo>
                      <a:pt x="2582" y="2096"/>
                    </a:lnTo>
                    <a:lnTo>
                      <a:pt x="2582" y="2082"/>
                    </a:lnTo>
                    <a:lnTo>
                      <a:pt x="2580" y="2076"/>
                    </a:lnTo>
                    <a:lnTo>
                      <a:pt x="2576" y="2072"/>
                    </a:lnTo>
                    <a:lnTo>
                      <a:pt x="2560" y="2068"/>
                    </a:lnTo>
                    <a:lnTo>
                      <a:pt x="2556" y="2064"/>
                    </a:lnTo>
                    <a:lnTo>
                      <a:pt x="2554" y="2058"/>
                    </a:lnTo>
                    <a:lnTo>
                      <a:pt x="2554" y="2054"/>
                    </a:lnTo>
                    <a:lnTo>
                      <a:pt x="2554" y="2046"/>
                    </a:lnTo>
                    <a:lnTo>
                      <a:pt x="2558" y="2040"/>
                    </a:lnTo>
                    <a:lnTo>
                      <a:pt x="2560" y="2038"/>
                    </a:lnTo>
                    <a:lnTo>
                      <a:pt x="2560" y="2036"/>
                    </a:lnTo>
                    <a:lnTo>
                      <a:pt x="2556" y="2034"/>
                    </a:lnTo>
                    <a:lnTo>
                      <a:pt x="2542" y="2028"/>
                    </a:lnTo>
                    <a:lnTo>
                      <a:pt x="2534" y="2024"/>
                    </a:lnTo>
                    <a:lnTo>
                      <a:pt x="2530" y="2018"/>
                    </a:lnTo>
                    <a:lnTo>
                      <a:pt x="2528" y="2014"/>
                    </a:lnTo>
                    <a:lnTo>
                      <a:pt x="2524" y="2006"/>
                    </a:lnTo>
                    <a:lnTo>
                      <a:pt x="2518" y="2002"/>
                    </a:lnTo>
                    <a:lnTo>
                      <a:pt x="2502" y="1992"/>
                    </a:lnTo>
                    <a:lnTo>
                      <a:pt x="2486" y="1984"/>
                    </a:lnTo>
                    <a:lnTo>
                      <a:pt x="2424" y="1968"/>
                    </a:lnTo>
                    <a:lnTo>
                      <a:pt x="2416" y="1968"/>
                    </a:lnTo>
                    <a:lnTo>
                      <a:pt x="2410" y="1972"/>
                    </a:lnTo>
                    <a:lnTo>
                      <a:pt x="2394" y="1982"/>
                    </a:lnTo>
                    <a:lnTo>
                      <a:pt x="2386" y="1986"/>
                    </a:lnTo>
                    <a:lnTo>
                      <a:pt x="2378" y="1986"/>
                    </a:lnTo>
                    <a:lnTo>
                      <a:pt x="2376" y="1986"/>
                    </a:lnTo>
                    <a:lnTo>
                      <a:pt x="2368" y="1986"/>
                    </a:lnTo>
                    <a:lnTo>
                      <a:pt x="2362" y="1982"/>
                    </a:lnTo>
                    <a:lnTo>
                      <a:pt x="2354" y="1972"/>
                    </a:lnTo>
                    <a:lnTo>
                      <a:pt x="2342" y="1962"/>
                    </a:lnTo>
                    <a:lnTo>
                      <a:pt x="2334" y="1954"/>
                    </a:lnTo>
                    <a:lnTo>
                      <a:pt x="2328" y="1950"/>
                    </a:lnTo>
                    <a:lnTo>
                      <a:pt x="2320" y="1948"/>
                    </a:lnTo>
                    <a:lnTo>
                      <a:pt x="2316" y="1948"/>
                    </a:lnTo>
                    <a:lnTo>
                      <a:pt x="2310" y="1950"/>
                    </a:lnTo>
                    <a:lnTo>
                      <a:pt x="2306" y="1954"/>
                    </a:lnTo>
                    <a:lnTo>
                      <a:pt x="2302" y="1960"/>
                    </a:lnTo>
                    <a:close/>
                    <a:moveTo>
                      <a:pt x="2606" y="2298"/>
                    </a:moveTo>
                    <a:lnTo>
                      <a:pt x="2606" y="2298"/>
                    </a:lnTo>
                    <a:lnTo>
                      <a:pt x="2602" y="2290"/>
                    </a:lnTo>
                    <a:lnTo>
                      <a:pt x="2598" y="2284"/>
                    </a:lnTo>
                    <a:lnTo>
                      <a:pt x="2594" y="2280"/>
                    </a:lnTo>
                    <a:lnTo>
                      <a:pt x="2590" y="2272"/>
                    </a:lnTo>
                    <a:lnTo>
                      <a:pt x="2586" y="2258"/>
                    </a:lnTo>
                    <a:lnTo>
                      <a:pt x="2582" y="2252"/>
                    </a:lnTo>
                    <a:lnTo>
                      <a:pt x="2576" y="2248"/>
                    </a:lnTo>
                    <a:lnTo>
                      <a:pt x="2562" y="2244"/>
                    </a:lnTo>
                    <a:lnTo>
                      <a:pt x="2548" y="2236"/>
                    </a:lnTo>
                    <a:lnTo>
                      <a:pt x="2532" y="2226"/>
                    </a:lnTo>
                    <a:lnTo>
                      <a:pt x="2526" y="2220"/>
                    </a:lnTo>
                    <a:lnTo>
                      <a:pt x="2522" y="2214"/>
                    </a:lnTo>
                    <a:lnTo>
                      <a:pt x="2516" y="2180"/>
                    </a:lnTo>
                    <a:lnTo>
                      <a:pt x="2514" y="2174"/>
                    </a:lnTo>
                    <a:lnTo>
                      <a:pt x="2510" y="2168"/>
                    </a:lnTo>
                    <a:lnTo>
                      <a:pt x="2500" y="2158"/>
                    </a:lnTo>
                    <a:lnTo>
                      <a:pt x="2496" y="2152"/>
                    </a:lnTo>
                    <a:lnTo>
                      <a:pt x="2492" y="2146"/>
                    </a:lnTo>
                    <a:lnTo>
                      <a:pt x="2488" y="2130"/>
                    </a:lnTo>
                    <a:lnTo>
                      <a:pt x="2486" y="2128"/>
                    </a:lnTo>
                    <a:lnTo>
                      <a:pt x="2484" y="2128"/>
                    </a:lnTo>
                    <a:lnTo>
                      <a:pt x="2482" y="2128"/>
                    </a:lnTo>
                    <a:lnTo>
                      <a:pt x="2480" y="2128"/>
                    </a:lnTo>
                    <a:lnTo>
                      <a:pt x="2472" y="2138"/>
                    </a:lnTo>
                    <a:lnTo>
                      <a:pt x="2468" y="2144"/>
                    </a:lnTo>
                    <a:lnTo>
                      <a:pt x="2466" y="2150"/>
                    </a:lnTo>
                    <a:lnTo>
                      <a:pt x="2466" y="2184"/>
                    </a:lnTo>
                    <a:lnTo>
                      <a:pt x="2464" y="2192"/>
                    </a:lnTo>
                    <a:lnTo>
                      <a:pt x="2460" y="2198"/>
                    </a:lnTo>
                    <a:lnTo>
                      <a:pt x="2452" y="2206"/>
                    </a:lnTo>
                    <a:lnTo>
                      <a:pt x="2446" y="2210"/>
                    </a:lnTo>
                    <a:lnTo>
                      <a:pt x="2438" y="2212"/>
                    </a:lnTo>
                    <a:lnTo>
                      <a:pt x="2434" y="2212"/>
                    </a:lnTo>
                    <a:lnTo>
                      <a:pt x="2428" y="2210"/>
                    </a:lnTo>
                    <a:lnTo>
                      <a:pt x="2422" y="2204"/>
                    </a:lnTo>
                    <a:lnTo>
                      <a:pt x="2412" y="2188"/>
                    </a:lnTo>
                    <a:lnTo>
                      <a:pt x="2406" y="2184"/>
                    </a:lnTo>
                    <a:lnTo>
                      <a:pt x="2398" y="2182"/>
                    </a:lnTo>
                    <a:lnTo>
                      <a:pt x="2396" y="2182"/>
                    </a:lnTo>
                    <a:lnTo>
                      <a:pt x="2388" y="2180"/>
                    </a:lnTo>
                    <a:lnTo>
                      <a:pt x="2380" y="2178"/>
                    </a:lnTo>
                    <a:lnTo>
                      <a:pt x="2374" y="2176"/>
                    </a:lnTo>
                    <a:lnTo>
                      <a:pt x="2372" y="2174"/>
                    </a:lnTo>
                    <a:lnTo>
                      <a:pt x="2370" y="2172"/>
                    </a:lnTo>
                    <a:lnTo>
                      <a:pt x="2370" y="2168"/>
                    </a:lnTo>
                    <a:lnTo>
                      <a:pt x="2372" y="2164"/>
                    </a:lnTo>
                    <a:lnTo>
                      <a:pt x="2374" y="2160"/>
                    </a:lnTo>
                    <a:lnTo>
                      <a:pt x="2382" y="2146"/>
                    </a:lnTo>
                    <a:lnTo>
                      <a:pt x="2384" y="2140"/>
                    </a:lnTo>
                    <a:lnTo>
                      <a:pt x="2384" y="2138"/>
                    </a:lnTo>
                    <a:lnTo>
                      <a:pt x="2384" y="2134"/>
                    </a:lnTo>
                    <a:lnTo>
                      <a:pt x="2382" y="2132"/>
                    </a:lnTo>
                    <a:lnTo>
                      <a:pt x="2380" y="2132"/>
                    </a:lnTo>
                    <a:lnTo>
                      <a:pt x="2356" y="2126"/>
                    </a:lnTo>
                    <a:lnTo>
                      <a:pt x="2340" y="2124"/>
                    </a:lnTo>
                    <a:lnTo>
                      <a:pt x="2336" y="2124"/>
                    </a:lnTo>
                    <a:lnTo>
                      <a:pt x="2330" y="2124"/>
                    </a:lnTo>
                    <a:lnTo>
                      <a:pt x="2324" y="2128"/>
                    </a:lnTo>
                    <a:lnTo>
                      <a:pt x="2312" y="2136"/>
                    </a:lnTo>
                    <a:lnTo>
                      <a:pt x="2306" y="2140"/>
                    </a:lnTo>
                    <a:lnTo>
                      <a:pt x="2292" y="2146"/>
                    </a:lnTo>
                    <a:lnTo>
                      <a:pt x="2286" y="2150"/>
                    </a:lnTo>
                    <a:lnTo>
                      <a:pt x="2280" y="2154"/>
                    </a:lnTo>
                    <a:lnTo>
                      <a:pt x="2276" y="2160"/>
                    </a:lnTo>
                    <a:lnTo>
                      <a:pt x="2274" y="2164"/>
                    </a:lnTo>
                    <a:lnTo>
                      <a:pt x="2270" y="2170"/>
                    </a:lnTo>
                    <a:lnTo>
                      <a:pt x="2264" y="2172"/>
                    </a:lnTo>
                    <a:lnTo>
                      <a:pt x="2252" y="2168"/>
                    </a:lnTo>
                    <a:lnTo>
                      <a:pt x="2248" y="2166"/>
                    </a:lnTo>
                    <a:lnTo>
                      <a:pt x="2240" y="2164"/>
                    </a:lnTo>
                    <a:lnTo>
                      <a:pt x="2234" y="2166"/>
                    </a:lnTo>
                    <a:lnTo>
                      <a:pt x="2228" y="2168"/>
                    </a:lnTo>
                    <a:lnTo>
                      <a:pt x="2214" y="2176"/>
                    </a:lnTo>
                    <a:lnTo>
                      <a:pt x="2198" y="2188"/>
                    </a:lnTo>
                    <a:lnTo>
                      <a:pt x="2184" y="2196"/>
                    </a:lnTo>
                    <a:lnTo>
                      <a:pt x="2178" y="2198"/>
                    </a:lnTo>
                    <a:lnTo>
                      <a:pt x="2164" y="2206"/>
                    </a:lnTo>
                    <a:lnTo>
                      <a:pt x="2160" y="2208"/>
                    </a:lnTo>
                    <a:lnTo>
                      <a:pt x="2154" y="2212"/>
                    </a:lnTo>
                    <a:lnTo>
                      <a:pt x="2150" y="2220"/>
                    </a:lnTo>
                    <a:lnTo>
                      <a:pt x="2144" y="2234"/>
                    </a:lnTo>
                    <a:lnTo>
                      <a:pt x="2140" y="2238"/>
                    </a:lnTo>
                    <a:lnTo>
                      <a:pt x="2134" y="2240"/>
                    </a:lnTo>
                    <a:lnTo>
                      <a:pt x="2130" y="2240"/>
                    </a:lnTo>
                    <a:lnTo>
                      <a:pt x="2124" y="2242"/>
                    </a:lnTo>
                    <a:lnTo>
                      <a:pt x="2116" y="2246"/>
                    </a:lnTo>
                    <a:lnTo>
                      <a:pt x="2100" y="2256"/>
                    </a:lnTo>
                    <a:lnTo>
                      <a:pt x="2086" y="2264"/>
                    </a:lnTo>
                    <a:lnTo>
                      <a:pt x="2062" y="2276"/>
                    </a:lnTo>
                    <a:lnTo>
                      <a:pt x="2048" y="2286"/>
                    </a:lnTo>
                    <a:lnTo>
                      <a:pt x="2040" y="2294"/>
                    </a:lnTo>
                    <a:lnTo>
                      <a:pt x="2030" y="2306"/>
                    </a:lnTo>
                    <a:lnTo>
                      <a:pt x="2028" y="2312"/>
                    </a:lnTo>
                    <a:lnTo>
                      <a:pt x="2026" y="2320"/>
                    </a:lnTo>
                    <a:lnTo>
                      <a:pt x="2028" y="2326"/>
                    </a:lnTo>
                    <a:lnTo>
                      <a:pt x="2032" y="2340"/>
                    </a:lnTo>
                    <a:lnTo>
                      <a:pt x="2034" y="2356"/>
                    </a:lnTo>
                    <a:lnTo>
                      <a:pt x="2034" y="2360"/>
                    </a:lnTo>
                    <a:lnTo>
                      <a:pt x="2036" y="2376"/>
                    </a:lnTo>
                    <a:lnTo>
                      <a:pt x="2052" y="2428"/>
                    </a:lnTo>
                    <a:lnTo>
                      <a:pt x="2054" y="2444"/>
                    </a:lnTo>
                    <a:lnTo>
                      <a:pt x="2054" y="2448"/>
                    </a:lnTo>
                    <a:lnTo>
                      <a:pt x="2054" y="2464"/>
                    </a:lnTo>
                    <a:lnTo>
                      <a:pt x="2054" y="2488"/>
                    </a:lnTo>
                    <a:lnTo>
                      <a:pt x="2056" y="2494"/>
                    </a:lnTo>
                    <a:lnTo>
                      <a:pt x="2060" y="2500"/>
                    </a:lnTo>
                    <a:lnTo>
                      <a:pt x="2068" y="2510"/>
                    </a:lnTo>
                    <a:lnTo>
                      <a:pt x="2074" y="2514"/>
                    </a:lnTo>
                    <a:lnTo>
                      <a:pt x="2082" y="2514"/>
                    </a:lnTo>
                    <a:lnTo>
                      <a:pt x="2086" y="2514"/>
                    </a:lnTo>
                    <a:lnTo>
                      <a:pt x="2100" y="2512"/>
                    </a:lnTo>
                    <a:lnTo>
                      <a:pt x="2116" y="2508"/>
                    </a:lnTo>
                    <a:lnTo>
                      <a:pt x="2130" y="2502"/>
                    </a:lnTo>
                    <a:lnTo>
                      <a:pt x="2136" y="2498"/>
                    </a:lnTo>
                    <a:lnTo>
                      <a:pt x="2142" y="2496"/>
                    </a:lnTo>
                    <a:lnTo>
                      <a:pt x="2150" y="2496"/>
                    </a:lnTo>
                    <a:lnTo>
                      <a:pt x="2154" y="2496"/>
                    </a:lnTo>
                    <a:lnTo>
                      <a:pt x="2170" y="2492"/>
                    </a:lnTo>
                    <a:lnTo>
                      <a:pt x="2184" y="2488"/>
                    </a:lnTo>
                    <a:lnTo>
                      <a:pt x="2190" y="2484"/>
                    </a:lnTo>
                    <a:lnTo>
                      <a:pt x="2192" y="2480"/>
                    </a:lnTo>
                    <a:lnTo>
                      <a:pt x="2194" y="2476"/>
                    </a:lnTo>
                    <a:lnTo>
                      <a:pt x="2198" y="2472"/>
                    </a:lnTo>
                    <a:lnTo>
                      <a:pt x="2232" y="2460"/>
                    </a:lnTo>
                    <a:lnTo>
                      <a:pt x="2240" y="2458"/>
                    </a:lnTo>
                    <a:lnTo>
                      <a:pt x="2248" y="2456"/>
                    </a:lnTo>
                    <a:lnTo>
                      <a:pt x="2272" y="2456"/>
                    </a:lnTo>
                    <a:lnTo>
                      <a:pt x="2288" y="2458"/>
                    </a:lnTo>
                    <a:lnTo>
                      <a:pt x="2330" y="2464"/>
                    </a:lnTo>
                    <a:lnTo>
                      <a:pt x="2338" y="2468"/>
                    </a:lnTo>
                    <a:lnTo>
                      <a:pt x="2344" y="2472"/>
                    </a:lnTo>
                    <a:lnTo>
                      <a:pt x="2362" y="2490"/>
                    </a:lnTo>
                    <a:lnTo>
                      <a:pt x="2374" y="2500"/>
                    </a:lnTo>
                    <a:lnTo>
                      <a:pt x="2382" y="2510"/>
                    </a:lnTo>
                    <a:lnTo>
                      <a:pt x="2388" y="2514"/>
                    </a:lnTo>
                    <a:lnTo>
                      <a:pt x="2396" y="2514"/>
                    </a:lnTo>
                    <a:lnTo>
                      <a:pt x="2398" y="2514"/>
                    </a:lnTo>
                    <a:lnTo>
                      <a:pt x="2406" y="2516"/>
                    </a:lnTo>
                    <a:lnTo>
                      <a:pt x="2410" y="2522"/>
                    </a:lnTo>
                    <a:lnTo>
                      <a:pt x="2414" y="2528"/>
                    </a:lnTo>
                    <a:lnTo>
                      <a:pt x="2422" y="2540"/>
                    </a:lnTo>
                    <a:lnTo>
                      <a:pt x="2430" y="2548"/>
                    </a:lnTo>
                    <a:lnTo>
                      <a:pt x="2442" y="2558"/>
                    </a:lnTo>
                    <a:lnTo>
                      <a:pt x="2458" y="2570"/>
                    </a:lnTo>
                    <a:lnTo>
                      <a:pt x="2474" y="2576"/>
                    </a:lnTo>
                    <a:lnTo>
                      <a:pt x="2488" y="2580"/>
                    </a:lnTo>
                    <a:lnTo>
                      <a:pt x="2494" y="2582"/>
                    </a:lnTo>
                    <a:lnTo>
                      <a:pt x="2502" y="2580"/>
                    </a:lnTo>
                    <a:lnTo>
                      <a:pt x="2508" y="2578"/>
                    </a:lnTo>
                    <a:lnTo>
                      <a:pt x="2514" y="2576"/>
                    </a:lnTo>
                    <a:lnTo>
                      <a:pt x="2520" y="2580"/>
                    </a:lnTo>
                    <a:lnTo>
                      <a:pt x="2528" y="2588"/>
                    </a:lnTo>
                    <a:lnTo>
                      <a:pt x="2534" y="2592"/>
                    </a:lnTo>
                    <a:lnTo>
                      <a:pt x="2538" y="2594"/>
                    </a:lnTo>
                    <a:lnTo>
                      <a:pt x="2544" y="2592"/>
                    </a:lnTo>
                    <a:lnTo>
                      <a:pt x="2550" y="2588"/>
                    </a:lnTo>
                    <a:lnTo>
                      <a:pt x="2558" y="2580"/>
                    </a:lnTo>
                    <a:lnTo>
                      <a:pt x="2570" y="2570"/>
                    </a:lnTo>
                    <a:lnTo>
                      <a:pt x="2576" y="2568"/>
                    </a:lnTo>
                    <a:lnTo>
                      <a:pt x="2588" y="2564"/>
                    </a:lnTo>
                    <a:lnTo>
                      <a:pt x="2592" y="2562"/>
                    </a:lnTo>
                    <a:lnTo>
                      <a:pt x="2592" y="2556"/>
                    </a:lnTo>
                    <a:lnTo>
                      <a:pt x="2592" y="2552"/>
                    </a:lnTo>
                    <a:lnTo>
                      <a:pt x="2594" y="2544"/>
                    </a:lnTo>
                    <a:lnTo>
                      <a:pt x="2596" y="2538"/>
                    </a:lnTo>
                    <a:lnTo>
                      <a:pt x="2608" y="2512"/>
                    </a:lnTo>
                    <a:lnTo>
                      <a:pt x="2616" y="2498"/>
                    </a:lnTo>
                    <a:lnTo>
                      <a:pt x="2638" y="2434"/>
                    </a:lnTo>
                    <a:lnTo>
                      <a:pt x="2642" y="2418"/>
                    </a:lnTo>
                    <a:lnTo>
                      <a:pt x="2642" y="2396"/>
                    </a:lnTo>
                    <a:lnTo>
                      <a:pt x="2642" y="2380"/>
                    </a:lnTo>
                    <a:lnTo>
                      <a:pt x="2642" y="2366"/>
                    </a:lnTo>
                    <a:lnTo>
                      <a:pt x="2642" y="2350"/>
                    </a:lnTo>
                    <a:lnTo>
                      <a:pt x="2642" y="2346"/>
                    </a:lnTo>
                    <a:lnTo>
                      <a:pt x="2640" y="2340"/>
                    </a:lnTo>
                    <a:lnTo>
                      <a:pt x="2636" y="2334"/>
                    </a:lnTo>
                    <a:lnTo>
                      <a:pt x="2620" y="2324"/>
                    </a:lnTo>
                    <a:lnTo>
                      <a:pt x="2614" y="2318"/>
                    </a:lnTo>
                    <a:lnTo>
                      <a:pt x="2610" y="2312"/>
                    </a:lnTo>
                    <a:lnTo>
                      <a:pt x="2606" y="2298"/>
                    </a:lnTo>
                    <a:close/>
                    <a:moveTo>
                      <a:pt x="2522" y="2632"/>
                    </a:moveTo>
                    <a:lnTo>
                      <a:pt x="2522" y="2632"/>
                    </a:lnTo>
                    <a:lnTo>
                      <a:pt x="2520" y="2634"/>
                    </a:lnTo>
                    <a:lnTo>
                      <a:pt x="2518" y="2634"/>
                    </a:lnTo>
                    <a:lnTo>
                      <a:pt x="2516" y="2638"/>
                    </a:lnTo>
                    <a:lnTo>
                      <a:pt x="2518" y="2640"/>
                    </a:lnTo>
                    <a:lnTo>
                      <a:pt x="2522" y="2654"/>
                    </a:lnTo>
                    <a:lnTo>
                      <a:pt x="2524" y="2670"/>
                    </a:lnTo>
                    <a:lnTo>
                      <a:pt x="2524" y="2674"/>
                    </a:lnTo>
                    <a:lnTo>
                      <a:pt x="2526" y="2680"/>
                    </a:lnTo>
                    <a:lnTo>
                      <a:pt x="2532" y="2684"/>
                    </a:lnTo>
                    <a:lnTo>
                      <a:pt x="2538" y="2688"/>
                    </a:lnTo>
                    <a:lnTo>
                      <a:pt x="2540" y="2688"/>
                    </a:lnTo>
                    <a:lnTo>
                      <a:pt x="2544" y="2688"/>
                    </a:lnTo>
                    <a:lnTo>
                      <a:pt x="2546" y="2686"/>
                    </a:lnTo>
                    <a:lnTo>
                      <a:pt x="2548" y="2684"/>
                    </a:lnTo>
                    <a:lnTo>
                      <a:pt x="2550" y="2678"/>
                    </a:lnTo>
                    <a:lnTo>
                      <a:pt x="2556" y="2664"/>
                    </a:lnTo>
                    <a:lnTo>
                      <a:pt x="2562" y="2650"/>
                    </a:lnTo>
                    <a:lnTo>
                      <a:pt x="2564" y="2634"/>
                    </a:lnTo>
                    <a:lnTo>
                      <a:pt x="2564" y="2632"/>
                    </a:lnTo>
                    <a:lnTo>
                      <a:pt x="2564" y="2628"/>
                    </a:lnTo>
                    <a:lnTo>
                      <a:pt x="2562" y="2626"/>
                    </a:lnTo>
                    <a:lnTo>
                      <a:pt x="2560" y="2626"/>
                    </a:lnTo>
                    <a:lnTo>
                      <a:pt x="2556" y="2626"/>
                    </a:lnTo>
                    <a:lnTo>
                      <a:pt x="2552" y="2630"/>
                    </a:lnTo>
                    <a:lnTo>
                      <a:pt x="2544" y="2632"/>
                    </a:lnTo>
                    <a:lnTo>
                      <a:pt x="2536" y="2632"/>
                    </a:lnTo>
                    <a:lnTo>
                      <a:pt x="2522" y="2632"/>
                    </a:lnTo>
                    <a:close/>
                    <a:moveTo>
                      <a:pt x="2478" y="958"/>
                    </a:moveTo>
                    <a:lnTo>
                      <a:pt x="2478" y="958"/>
                    </a:lnTo>
                    <a:lnTo>
                      <a:pt x="2476" y="954"/>
                    </a:lnTo>
                    <a:lnTo>
                      <a:pt x="2476" y="958"/>
                    </a:lnTo>
                    <a:lnTo>
                      <a:pt x="2476" y="962"/>
                    </a:lnTo>
                    <a:lnTo>
                      <a:pt x="2474" y="976"/>
                    </a:lnTo>
                    <a:lnTo>
                      <a:pt x="2468" y="992"/>
                    </a:lnTo>
                    <a:lnTo>
                      <a:pt x="2468" y="998"/>
                    </a:lnTo>
                    <a:lnTo>
                      <a:pt x="2470" y="1006"/>
                    </a:lnTo>
                    <a:lnTo>
                      <a:pt x="2472" y="1012"/>
                    </a:lnTo>
                    <a:lnTo>
                      <a:pt x="2474" y="1018"/>
                    </a:lnTo>
                    <a:lnTo>
                      <a:pt x="2476" y="1026"/>
                    </a:lnTo>
                    <a:lnTo>
                      <a:pt x="2476" y="1088"/>
                    </a:lnTo>
                    <a:lnTo>
                      <a:pt x="2476" y="1104"/>
                    </a:lnTo>
                    <a:lnTo>
                      <a:pt x="2476" y="1118"/>
                    </a:lnTo>
                    <a:lnTo>
                      <a:pt x="2478" y="1124"/>
                    </a:lnTo>
                    <a:lnTo>
                      <a:pt x="2484" y="1128"/>
                    </a:lnTo>
                    <a:lnTo>
                      <a:pt x="2498" y="1134"/>
                    </a:lnTo>
                    <a:lnTo>
                      <a:pt x="2502" y="1134"/>
                    </a:lnTo>
                    <a:lnTo>
                      <a:pt x="2500" y="1130"/>
                    </a:lnTo>
                    <a:lnTo>
                      <a:pt x="2490" y="1114"/>
                    </a:lnTo>
                    <a:lnTo>
                      <a:pt x="2486" y="1106"/>
                    </a:lnTo>
                    <a:lnTo>
                      <a:pt x="2486" y="1098"/>
                    </a:lnTo>
                    <a:lnTo>
                      <a:pt x="2486" y="1094"/>
                    </a:lnTo>
                    <a:lnTo>
                      <a:pt x="2486" y="1088"/>
                    </a:lnTo>
                    <a:lnTo>
                      <a:pt x="2488" y="1080"/>
                    </a:lnTo>
                    <a:lnTo>
                      <a:pt x="2492" y="1074"/>
                    </a:lnTo>
                    <a:lnTo>
                      <a:pt x="2496" y="1070"/>
                    </a:lnTo>
                    <a:lnTo>
                      <a:pt x="2498" y="1070"/>
                    </a:lnTo>
                    <a:lnTo>
                      <a:pt x="2500" y="1072"/>
                    </a:lnTo>
                    <a:lnTo>
                      <a:pt x="2502" y="1074"/>
                    </a:lnTo>
                    <a:lnTo>
                      <a:pt x="2502" y="1070"/>
                    </a:lnTo>
                    <a:lnTo>
                      <a:pt x="2488" y="1006"/>
                    </a:lnTo>
                    <a:lnTo>
                      <a:pt x="2486" y="990"/>
                    </a:lnTo>
                    <a:lnTo>
                      <a:pt x="2486" y="988"/>
                    </a:lnTo>
                    <a:lnTo>
                      <a:pt x="2482" y="972"/>
                    </a:lnTo>
                    <a:lnTo>
                      <a:pt x="2478" y="958"/>
                    </a:lnTo>
                    <a:close/>
                    <a:moveTo>
                      <a:pt x="2460" y="1170"/>
                    </a:moveTo>
                    <a:lnTo>
                      <a:pt x="2460" y="1170"/>
                    </a:lnTo>
                    <a:lnTo>
                      <a:pt x="2458" y="1176"/>
                    </a:lnTo>
                    <a:lnTo>
                      <a:pt x="2456" y="1182"/>
                    </a:lnTo>
                    <a:lnTo>
                      <a:pt x="2456" y="1196"/>
                    </a:lnTo>
                    <a:lnTo>
                      <a:pt x="2454" y="1204"/>
                    </a:lnTo>
                    <a:lnTo>
                      <a:pt x="2452" y="1212"/>
                    </a:lnTo>
                    <a:lnTo>
                      <a:pt x="2450" y="1216"/>
                    </a:lnTo>
                    <a:lnTo>
                      <a:pt x="2446" y="1224"/>
                    </a:lnTo>
                    <a:lnTo>
                      <a:pt x="2446" y="1232"/>
                    </a:lnTo>
                    <a:lnTo>
                      <a:pt x="2446" y="1236"/>
                    </a:lnTo>
                    <a:lnTo>
                      <a:pt x="2448" y="1238"/>
                    </a:lnTo>
                    <a:lnTo>
                      <a:pt x="2450" y="1236"/>
                    </a:lnTo>
                    <a:lnTo>
                      <a:pt x="2460" y="1220"/>
                    </a:lnTo>
                    <a:lnTo>
                      <a:pt x="2464" y="1218"/>
                    </a:lnTo>
                    <a:lnTo>
                      <a:pt x="2466" y="1218"/>
                    </a:lnTo>
                    <a:lnTo>
                      <a:pt x="2468" y="1218"/>
                    </a:lnTo>
                    <a:lnTo>
                      <a:pt x="2472" y="1220"/>
                    </a:lnTo>
                    <a:lnTo>
                      <a:pt x="2480" y="1228"/>
                    </a:lnTo>
                    <a:lnTo>
                      <a:pt x="2482" y="1230"/>
                    </a:lnTo>
                    <a:lnTo>
                      <a:pt x="2484" y="1230"/>
                    </a:lnTo>
                    <a:lnTo>
                      <a:pt x="2486" y="1228"/>
                    </a:lnTo>
                    <a:lnTo>
                      <a:pt x="2488" y="1226"/>
                    </a:lnTo>
                    <a:lnTo>
                      <a:pt x="2492" y="1220"/>
                    </a:lnTo>
                    <a:lnTo>
                      <a:pt x="2496" y="1214"/>
                    </a:lnTo>
                    <a:lnTo>
                      <a:pt x="2502" y="1210"/>
                    </a:lnTo>
                    <a:lnTo>
                      <a:pt x="2508" y="1208"/>
                    </a:lnTo>
                    <a:lnTo>
                      <a:pt x="2520" y="1198"/>
                    </a:lnTo>
                    <a:lnTo>
                      <a:pt x="2528" y="1190"/>
                    </a:lnTo>
                    <a:lnTo>
                      <a:pt x="2530" y="1188"/>
                    </a:lnTo>
                    <a:lnTo>
                      <a:pt x="2530" y="1186"/>
                    </a:lnTo>
                    <a:lnTo>
                      <a:pt x="2528" y="1184"/>
                    </a:lnTo>
                    <a:lnTo>
                      <a:pt x="2526" y="1184"/>
                    </a:lnTo>
                    <a:lnTo>
                      <a:pt x="2522" y="1184"/>
                    </a:lnTo>
                    <a:lnTo>
                      <a:pt x="2506" y="1182"/>
                    </a:lnTo>
                    <a:lnTo>
                      <a:pt x="2492" y="1178"/>
                    </a:lnTo>
                    <a:lnTo>
                      <a:pt x="2478" y="1170"/>
                    </a:lnTo>
                    <a:lnTo>
                      <a:pt x="2472" y="1168"/>
                    </a:lnTo>
                    <a:lnTo>
                      <a:pt x="2466" y="1168"/>
                    </a:lnTo>
                    <a:lnTo>
                      <a:pt x="2460" y="1170"/>
                    </a:lnTo>
                    <a:close/>
                    <a:moveTo>
                      <a:pt x="2438" y="1284"/>
                    </a:moveTo>
                    <a:lnTo>
                      <a:pt x="2438" y="1284"/>
                    </a:lnTo>
                    <a:lnTo>
                      <a:pt x="2432" y="1300"/>
                    </a:lnTo>
                    <a:lnTo>
                      <a:pt x="2430" y="1304"/>
                    </a:lnTo>
                    <a:lnTo>
                      <a:pt x="2426" y="1310"/>
                    </a:lnTo>
                    <a:lnTo>
                      <a:pt x="2420" y="1316"/>
                    </a:lnTo>
                    <a:lnTo>
                      <a:pt x="2414" y="1318"/>
                    </a:lnTo>
                    <a:lnTo>
                      <a:pt x="2400" y="1326"/>
                    </a:lnTo>
                    <a:lnTo>
                      <a:pt x="2374" y="1346"/>
                    </a:lnTo>
                    <a:lnTo>
                      <a:pt x="2368" y="1350"/>
                    </a:lnTo>
                    <a:lnTo>
                      <a:pt x="2360" y="1350"/>
                    </a:lnTo>
                    <a:lnTo>
                      <a:pt x="2356" y="1350"/>
                    </a:lnTo>
                    <a:lnTo>
                      <a:pt x="2340" y="1354"/>
                    </a:lnTo>
                    <a:lnTo>
                      <a:pt x="2326" y="1358"/>
                    </a:lnTo>
                    <a:lnTo>
                      <a:pt x="2320" y="1362"/>
                    </a:lnTo>
                    <a:lnTo>
                      <a:pt x="2318" y="1366"/>
                    </a:lnTo>
                    <a:lnTo>
                      <a:pt x="2322" y="1378"/>
                    </a:lnTo>
                    <a:lnTo>
                      <a:pt x="2326" y="1392"/>
                    </a:lnTo>
                    <a:lnTo>
                      <a:pt x="2328" y="1394"/>
                    </a:lnTo>
                    <a:lnTo>
                      <a:pt x="2330" y="1396"/>
                    </a:lnTo>
                    <a:lnTo>
                      <a:pt x="2332" y="1396"/>
                    </a:lnTo>
                    <a:lnTo>
                      <a:pt x="2334" y="1394"/>
                    </a:lnTo>
                    <a:lnTo>
                      <a:pt x="2342" y="1386"/>
                    </a:lnTo>
                    <a:lnTo>
                      <a:pt x="2348" y="1382"/>
                    </a:lnTo>
                    <a:lnTo>
                      <a:pt x="2354" y="1380"/>
                    </a:lnTo>
                    <a:lnTo>
                      <a:pt x="2358" y="1378"/>
                    </a:lnTo>
                    <a:lnTo>
                      <a:pt x="2362" y="1376"/>
                    </a:lnTo>
                    <a:lnTo>
                      <a:pt x="2366" y="1374"/>
                    </a:lnTo>
                    <a:lnTo>
                      <a:pt x="2368" y="1376"/>
                    </a:lnTo>
                    <a:lnTo>
                      <a:pt x="2370" y="1376"/>
                    </a:lnTo>
                    <a:lnTo>
                      <a:pt x="2374" y="1374"/>
                    </a:lnTo>
                    <a:lnTo>
                      <a:pt x="2382" y="1366"/>
                    </a:lnTo>
                    <a:lnTo>
                      <a:pt x="2388" y="1362"/>
                    </a:lnTo>
                    <a:lnTo>
                      <a:pt x="2392" y="1360"/>
                    </a:lnTo>
                    <a:lnTo>
                      <a:pt x="2404" y="1360"/>
                    </a:lnTo>
                    <a:lnTo>
                      <a:pt x="2408" y="1360"/>
                    </a:lnTo>
                    <a:lnTo>
                      <a:pt x="2422" y="1360"/>
                    </a:lnTo>
                    <a:lnTo>
                      <a:pt x="2432" y="1360"/>
                    </a:lnTo>
                    <a:lnTo>
                      <a:pt x="2436" y="1360"/>
                    </a:lnTo>
                    <a:lnTo>
                      <a:pt x="2440" y="1356"/>
                    </a:lnTo>
                    <a:lnTo>
                      <a:pt x="2444" y="1350"/>
                    </a:lnTo>
                    <a:lnTo>
                      <a:pt x="2446" y="1342"/>
                    </a:lnTo>
                    <a:lnTo>
                      <a:pt x="2446" y="1330"/>
                    </a:lnTo>
                    <a:lnTo>
                      <a:pt x="2446" y="1322"/>
                    </a:lnTo>
                    <a:lnTo>
                      <a:pt x="2450" y="1314"/>
                    </a:lnTo>
                    <a:lnTo>
                      <a:pt x="2452" y="1308"/>
                    </a:lnTo>
                    <a:lnTo>
                      <a:pt x="2458" y="1294"/>
                    </a:lnTo>
                    <a:lnTo>
                      <a:pt x="2462" y="1280"/>
                    </a:lnTo>
                    <a:lnTo>
                      <a:pt x="2464" y="1272"/>
                    </a:lnTo>
                    <a:lnTo>
                      <a:pt x="2460" y="1266"/>
                    </a:lnTo>
                    <a:lnTo>
                      <a:pt x="2450" y="1250"/>
                    </a:lnTo>
                    <a:lnTo>
                      <a:pt x="2448" y="1246"/>
                    </a:lnTo>
                    <a:lnTo>
                      <a:pt x="2446" y="1246"/>
                    </a:lnTo>
                    <a:lnTo>
                      <a:pt x="2446" y="1248"/>
                    </a:lnTo>
                    <a:lnTo>
                      <a:pt x="2444" y="1260"/>
                    </a:lnTo>
                    <a:lnTo>
                      <a:pt x="2438" y="1284"/>
                    </a:lnTo>
                    <a:close/>
                  </a:path>
                </a:pathLst>
              </a:custGeom>
              <a:grpFill/>
              <a:ln w="9525">
                <a:solidFill>
                  <a:schemeClr val="bg1"/>
                </a:solidFill>
                <a:round/>
                <a:headEnd/>
                <a:tailEnd/>
              </a:ln>
            </p:spPr>
            <p:txBody>
              <a:bodyPr/>
              <a:lstStyle/>
              <a:p>
                <a:endParaRPr lang="en-GB">
                  <a:solidFill>
                    <a:prstClr val="black"/>
                  </a:solidFill>
                </a:endParaRPr>
              </a:p>
            </p:txBody>
          </p:sp>
          <p:sp>
            <p:nvSpPr>
              <p:cNvPr id="206" name="Freeform 205"/>
              <p:cNvSpPr>
                <a:spLocks noEditPoints="1"/>
              </p:cNvSpPr>
              <p:nvPr/>
            </p:nvSpPr>
            <p:spPr bwMode="auto">
              <a:xfrm>
                <a:off x="0" y="753"/>
                <a:ext cx="2211" cy="3018"/>
              </a:xfrm>
              <a:custGeom>
                <a:avLst/>
                <a:gdLst>
                  <a:gd name="T0" fmla="*/ 1757 w 2211"/>
                  <a:gd name="T1" fmla="*/ 431 h 3018"/>
                  <a:gd name="T2" fmla="*/ 1780 w 2211"/>
                  <a:gd name="T3" fmla="*/ 502 h 3018"/>
                  <a:gd name="T4" fmla="*/ 1792 w 2211"/>
                  <a:gd name="T5" fmla="*/ 608 h 3018"/>
                  <a:gd name="T6" fmla="*/ 1954 w 2211"/>
                  <a:gd name="T7" fmla="*/ 711 h 3018"/>
                  <a:gd name="T8" fmla="*/ 2035 w 2211"/>
                  <a:gd name="T9" fmla="*/ 540 h 3018"/>
                  <a:gd name="T10" fmla="*/ 2203 w 2211"/>
                  <a:gd name="T11" fmla="*/ 366 h 3018"/>
                  <a:gd name="T12" fmla="*/ 2188 w 2211"/>
                  <a:gd name="T13" fmla="*/ 325 h 3018"/>
                  <a:gd name="T14" fmla="*/ 2153 w 2211"/>
                  <a:gd name="T15" fmla="*/ 272 h 3018"/>
                  <a:gd name="T16" fmla="*/ 2085 w 2211"/>
                  <a:gd name="T17" fmla="*/ 202 h 3018"/>
                  <a:gd name="T18" fmla="*/ 2002 w 2211"/>
                  <a:gd name="T19" fmla="*/ 129 h 3018"/>
                  <a:gd name="T20" fmla="*/ 1934 w 2211"/>
                  <a:gd name="T21" fmla="*/ 108 h 3018"/>
                  <a:gd name="T22" fmla="*/ 1737 w 2211"/>
                  <a:gd name="T23" fmla="*/ 207 h 3018"/>
                  <a:gd name="T24" fmla="*/ 1288 w 2211"/>
                  <a:gd name="T25" fmla="*/ 159 h 3018"/>
                  <a:gd name="T26" fmla="*/ 1303 w 2211"/>
                  <a:gd name="T27" fmla="*/ 194 h 3018"/>
                  <a:gd name="T28" fmla="*/ 1356 w 2211"/>
                  <a:gd name="T29" fmla="*/ 207 h 3018"/>
                  <a:gd name="T30" fmla="*/ 1364 w 2211"/>
                  <a:gd name="T31" fmla="*/ 156 h 3018"/>
                  <a:gd name="T32" fmla="*/ 1374 w 2211"/>
                  <a:gd name="T33" fmla="*/ 66 h 3018"/>
                  <a:gd name="T34" fmla="*/ 1361 w 2211"/>
                  <a:gd name="T35" fmla="*/ 3 h 3018"/>
                  <a:gd name="T36" fmla="*/ 1319 w 2211"/>
                  <a:gd name="T37" fmla="*/ 13 h 3018"/>
                  <a:gd name="T38" fmla="*/ 1266 w 2211"/>
                  <a:gd name="T39" fmla="*/ 58 h 3018"/>
                  <a:gd name="T40" fmla="*/ 1248 w 2211"/>
                  <a:gd name="T41" fmla="*/ 81 h 3018"/>
                  <a:gd name="T42" fmla="*/ 1253 w 2211"/>
                  <a:gd name="T43" fmla="*/ 144 h 3018"/>
                  <a:gd name="T44" fmla="*/ 1268 w 2211"/>
                  <a:gd name="T45" fmla="*/ 227 h 3018"/>
                  <a:gd name="T46" fmla="*/ 1379 w 2211"/>
                  <a:gd name="T47" fmla="*/ 252 h 3018"/>
                  <a:gd name="T48" fmla="*/ 1271 w 2211"/>
                  <a:gd name="T49" fmla="*/ 217 h 3018"/>
                  <a:gd name="T50" fmla="*/ 1172 w 2211"/>
                  <a:gd name="T51" fmla="*/ 1629 h 3018"/>
                  <a:gd name="T52" fmla="*/ 1677 w 2211"/>
                  <a:gd name="T53" fmla="*/ 1170 h 3018"/>
                  <a:gd name="T54" fmla="*/ 1500 w 2211"/>
                  <a:gd name="T55" fmla="*/ 703 h 3018"/>
                  <a:gd name="T56" fmla="*/ 1437 w 2211"/>
                  <a:gd name="T57" fmla="*/ 376 h 3018"/>
                  <a:gd name="T58" fmla="*/ 1520 w 2211"/>
                  <a:gd name="T59" fmla="*/ 509 h 3018"/>
                  <a:gd name="T60" fmla="*/ 1606 w 2211"/>
                  <a:gd name="T61" fmla="*/ 540 h 3018"/>
                  <a:gd name="T62" fmla="*/ 1674 w 2211"/>
                  <a:gd name="T63" fmla="*/ 527 h 3018"/>
                  <a:gd name="T64" fmla="*/ 1694 w 2211"/>
                  <a:gd name="T65" fmla="*/ 502 h 3018"/>
                  <a:gd name="T66" fmla="*/ 1659 w 2211"/>
                  <a:gd name="T67" fmla="*/ 446 h 3018"/>
                  <a:gd name="T68" fmla="*/ 1634 w 2211"/>
                  <a:gd name="T69" fmla="*/ 388 h 3018"/>
                  <a:gd name="T70" fmla="*/ 1553 w 2211"/>
                  <a:gd name="T71" fmla="*/ 345 h 3018"/>
                  <a:gd name="T72" fmla="*/ 1442 w 2211"/>
                  <a:gd name="T73" fmla="*/ 300 h 3018"/>
                  <a:gd name="T74" fmla="*/ 1341 w 2211"/>
                  <a:gd name="T75" fmla="*/ 330 h 3018"/>
                  <a:gd name="T76" fmla="*/ 1319 w 2211"/>
                  <a:gd name="T77" fmla="*/ 386 h 3018"/>
                  <a:gd name="T78" fmla="*/ 1182 w 2211"/>
                  <a:gd name="T79" fmla="*/ 424 h 3018"/>
                  <a:gd name="T80" fmla="*/ 1172 w 2211"/>
                  <a:gd name="T81" fmla="*/ 308 h 3018"/>
                  <a:gd name="T82" fmla="*/ 1112 w 2211"/>
                  <a:gd name="T83" fmla="*/ 315 h 3018"/>
                  <a:gd name="T84" fmla="*/ 1024 w 2211"/>
                  <a:gd name="T85" fmla="*/ 333 h 3018"/>
                  <a:gd name="T86" fmla="*/ 1034 w 2211"/>
                  <a:gd name="T87" fmla="*/ 383 h 3018"/>
                  <a:gd name="T88" fmla="*/ 1129 w 2211"/>
                  <a:gd name="T89" fmla="*/ 429 h 3018"/>
                  <a:gd name="T90" fmla="*/ 451 w 2211"/>
                  <a:gd name="T91" fmla="*/ 378 h 3018"/>
                  <a:gd name="T92" fmla="*/ 156 w 2211"/>
                  <a:gd name="T93" fmla="*/ 840 h 3018"/>
                  <a:gd name="T94" fmla="*/ 837 w 2211"/>
                  <a:gd name="T95" fmla="*/ 1417 h 3018"/>
                  <a:gd name="T96" fmla="*/ 1256 w 2211"/>
                  <a:gd name="T97" fmla="*/ 1755 h 3018"/>
                  <a:gd name="T98" fmla="*/ 1629 w 2211"/>
                  <a:gd name="T99" fmla="*/ 1679 h 3018"/>
                  <a:gd name="T100" fmla="*/ 1553 w 2211"/>
                  <a:gd name="T101" fmla="*/ 1654 h 3018"/>
                  <a:gd name="T102" fmla="*/ 1414 w 2211"/>
                  <a:gd name="T103" fmla="*/ 1851 h 3018"/>
                  <a:gd name="T104" fmla="*/ 1891 w 2211"/>
                  <a:gd name="T105" fmla="*/ 1893 h 3018"/>
                  <a:gd name="T106" fmla="*/ 1591 w 2211"/>
                  <a:gd name="T107" fmla="*/ 1795 h 3018"/>
                  <a:gd name="T108" fmla="*/ 1435 w 2211"/>
                  <a:gd name="T109" fmla="*/ 2057 h 3018"/>
                  <a:gd name="T110" fmla="*/ 1629 w 2211"/>
                  <a:gd name="T111" fmla="*/ 2524 h 3018"/>
                  <a:gd name="T112" fmla="*/ 1740 w 2211"/>
                  <a:gd name="T113" fmla="*/ 2741 h 3018"/>
                  <a:gd name="T114" fmla="*/ 2110 w 2211"/>
                  <a:gd name="T115" fmla="*/ 2342 h 3018"/>
                  <a:gd name="T116" fmla="*/ 1472 w 2211"/>
                  <a:gd name="T117" fmla="*/ 562 h 3018"/>
                  <a:gd name="T118" fmla="*/ 1394 w 2211"/>
                  <a:gd name="T119" fmla="*/ 577 h 3018"/>
                  <a:gd name="T120" fmla="*/ 978 w 2211"/>
                  <a:gd name="T121" fmla="*/ 338 h 3018"/>
                  <a:gd name="T122" fmla="*/ 1039 w 2211"/>
                  <a:gd name="T123" fmla="*/ 250 h 30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211"/>
                  <a:gd name="T187" fmla="*/ 0 h 3018"/>
                  <a:gd name="T188" fmla="*/ 2211 w 2211"/>
                  <a:gd name="T189" fmla="*/ 3018 h 301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211" h="3018">
                    <a:moveTo>
                      <a:pt x="1636" y="295"/>
                    </a:moveTo>
                    <a:lnTo>
                      <a:pt x="1639" y="300"/>
                    </a:lnTo>
                    <a:lnTo>
                      <a:pt x="1639" y="303"/>
                    </a:lnTo>
                    <a:lnTo>
                      <a:pt x="1639" y="308"/>
                    </a:lnTo>
                    <a:lnTo>
                      <a:pt x="1636" y="310"/>
                    </a:lnTo>
                    <a:lnTo>
                      <a:pt x="1636" y="313"/>
                    </a:lnTo>
                    <a:lnTo>
                      <a:pt x="1634" y="315"/>
                    </a:lnTo>
                    <a:lnTo>
                      <a:pt x="1636" y="320"/>
                    </a:lnTo>
                    <a:lnTo>
                      <a:pt x="1636" y="323"/>
                    </a:lnTo>
                    <a:lnTo>
                      <a:pt x="1641" y="328"/>
                    </a:lnTo>
                    <a:lnTo>
                      <a:pt x="1644" y="333"/>
                    </a:lnTo>
                    <a:lnTo>
                      <a:pt x="1649" y="335"/>
                    </a:lnTo>
                    <a:lnTo>
                      <a:pt x="1651" y="338"/>
                    </a:lnTo>
                    <a:lnTo>
                      <a:pt x="1656" y="340"/>
                    </a:lnTo>
                    <a:lnTo>
                      <a:pt x="1664" y="340"/>
                    </a:lnTo>
                    <a:lnTo>
                      <a:pt x="1669" y="340"/>
                    </a:lnTo>
                    <a:lnTo>
                      <a:pt x="1679" y="340"/>
                    </a:lnTo>
                    <a:lnTo>
                      <a:pt x="1687" y="338"/>
                    </a:lnTo>
                    <a:lnTo>
                      <a:pt x="1697" y="338"/>
                    </a:lnTo>
                    <a:lnTo>
                      <a:pt x="1704" y="338"/>
                    </a:lnTo>
                    <a:lnTo>
                      <a:pt x="1712" y="338"/>
                    </a:lnTo>
                    <a:lnTo>
                      <a:pt x="1719" y="340"/>
                    </a:lnTo>
                    <a:lnTo>
                      <a:pt x="1724" y="343"/>
                    </a:lnTo>
                    <a:lnTo>
                      <a:pt x="1729" y="348"/>
                    </a:lnTo>
                    <a:lnTo>
                      <a:pt x="1732" y="356"/>
                    </a:lnTo>
                    <a:lnTo>
                      <a:pt x="1737" y="363"/>
                    </a:lnTo>
                    <a:lnTo>
                      <a:pt x="1740" y="368"/>
                    </a:lnTo>
                    <a:lnTo>
                      <a:pt x="1745" y="373"/>
                    </a:lnTo>
                    <a:lnTo>
                      <a:pt x="1750" y="378"/>
                    </a:lnTo>
                    <a:lnTo>
                      <a:pt x="1752" y="386"/>
                    </a:lnTo>
                    <a:lnTo>
                      <a:pt x="1757" y="391"/>
                    </a:lnTo>
                    <a:lnTo>
                      <a:pt x="1760" y="401"/>
                    </a:lnTo>
                    <a:lnTo>
                      <a:pt x="1760" y="411"/>
                    </a:lnTo>
                    <a:lnTo>
                      <a:pt x="1760" y="424"/>
                    </a:lnTo>
                    <a:lnTo>
                      <a:pt x="1757" y="431"/>
                    </a:lnTo>
                    <a:lnTo>
                      <a:pt x="1757" y="439"/>
                    </a:lnTo>
                    <a:lnTo>
                      <a:pt x="1757" y="444"/>
                    </a:lnTo>
                    <a:lnTo>
                      <a:pt x="1757" y="449"/>
                    </a:lnTo>
                    <a:lnTo>
                      <a:pt x="1757" y="451"/>
                    </a:lnTo>
                    <a:lnTo>
                      <a:pt x="1760" y="451"/>
                    </a:lnTo>
                    <a:lnTo>
                      <a:pt x="1765" y="454"/>
                    </a:lnTo>
                    <a:lnTo>
                      <a:pt x="1770" y="454"/>
                    </a:lnTo>
                    <a:lnTo>
                      <a:pt x="1775" y="454"/>
                    </a:lnTo>
                    <a:lnTo>
                      <a:pt x="1777" y="456"/>
                    </a:lnTo>
                    <a:lnTo>
                      <a:pt x="1782" y="456"/>
                    </a:lnTo>
                    <a:lnTo>
                      <a:pt x="1782" y="459"/>
                    </a:lnTo>
                    <a:lnTo>
                      <a:pt x="1782" y="461"/>
                    </a:lnTo>
                    <a:lnTo>
                      <a:pt x="1780" y="464"/>
                    </a:lnTo>
                    <a:lnTo>
                      <a:pt x="1772" y="464"/>
                    </a:lnTo>
                    <a:lnTo>
                      <a:pt x="1767" y="466"/>
                    </a:lnTo>
                    <a:lnTo>
                      <a:pt x="1765" y="469"/>
                    </a:lnTo>
                    <a:lnTo>
                      <a:pt x="1765" y="471"/>
                    </a:lnTo>
                    <a:lnTo>
                      <a:pt x="1767" y="471"/>
                    </a:lnTo>
                    <a:lnTo>
                      <a:pt x="1770" y="474"/>
                    </a:lnTo>
                    <a:lnTo>
                      <a:pt x="1775" y="477"/>
                    </a:lnTo>
                    <a:lnTo>
                      <a:pt x="1777" y="477"/>
                    </a:lnTo>
                    <a:lnTo>
                      <a:pt x="1775" y="477"/>
                    </a:lnTo>
                    <a:lnTo>
                      <a:pt x="1770" y="477"/>
                    </a:lnTo>
                    <a:lnTo>
                      <a:pt x="1765" y="479"/>
                    </a:lnTo>
                    <a:lnTo>
                      <a:pt x="1762" y="482"/>
                    </a:lnTo>
                    <a:lnTo>
                      <a:pt x="1757" y="484"/>
                    </a:lnTo>
                    <a:lnTo>
                      <a:pt x="1755" y="487"/>
                    </a:lnTo>
                    <a:lnTo>
                      <a:pt x="1755" y="489"/>
                    </a:lnTo>
                    <a:lnTo>
                      <a:pt x="1757" y="494"/>
                    </a:lnTo>
                    <a:lnTo>
                      <a:pt x="1762" y="497"/>
                    </a:lnTo>
                    <a:lnTo>
                      <a:pt x="1767" y="499"/>
                    </a:lnTo>
                    <a:lnTo>
                      <a:pt x="1772" y="502"/>
                    </a:lnTo>
                    <a:lnTo>
                      <a:pt x="1780" y="502"/>
                    </a:lnTo>
                    <a:lnTo>
                      <a:pt x="1785" y="502"/>
                    </a:lnTo>
                    <a:lnTo>
                      <a:pt x="1790" y="499"/>
                    </a:lnTo>
                    <a:lnTo>
                      <a:pt x="1792" y="497"/>
                    </a:lnTo>
                    <a:lnTo>
                      <a:pt x="1795" y="494"/>
                    </a:lnTo>
                    <a:lnTo>
                      <a:pt x="1798" y="492"/>
                    </a:lnTo>
                    <a:lnTo>
                      <a:pt x="1800" y="489"/>
                    </a:lnTo>
                    <a:lnTo>
                      <a:pt x="1800" y="487"/>
                    </a:lnTo>
                    <a:lnTo>
                      <a:pt x="1803" y="484"/>
                    </a:lnTo>
                    <a:lnTo>
                      <a:pt x="1805" y="484"/>
                    </a:lnTo>
                    <a:lnTo>
                      <a:pt x="1808" y="484"/>
                    </a:lnTo>
                    <a:lnTo>
                      <a:pt x="1810" y="482"/>
                    </a:lnTo>
                    <a:lnTo>
                      <a:pt x="1815" y="487"/>
                    </a:lnTo>
                    <a:lnTo>
                      <a:pt x="1815" y="494"/>
                    </a:lnTo>
                    <a:lnTo>
                      <a:pt x="1815" y="504"/>
                    </a:lnTo>
                    <a:lnTo>
                      <a:pt x="1813" y="512"/>
                    </a:lnTo>
                    <a:lnTo>
                      <a:pt x="1810" y="514"/>
                    </a:lnTo>
                    <a:lnTo>
                      <a:pt x="1805" y="514"/>
                    </a:lnTo>
                    <a:lnTo>
                      <a:pt x="1803" y="517"/>
                    </a:lnTo>
                    <a:lnTo>
                      <a:pt x="1798" y="519"/>
                    </a:lnTo>
                    <a:lnTo>
                      <a:pt x="1792" y="522"/>
                    </a:lnTo>
                    <a:lnTo>
                      <a:pt x="1787" y="527"/>
                    </a:lnTo>
                    <a:lnTo>
                      <a:pt x="1785" y="529"/>
                    </a:lnTo>
                    <a:lnTo>
                      <a:pt x="1780" y="532"/>
                    </a:lnTo>
                    <a:lnTo>
                      <a:pt x="1777" y="537"/>
                    </a:lnTo>
                    <a:lnTo>
                      <a:pt x="1777" y="545"/>
                    </a:lnTo>
                    <a:lnTo>
                      <a:pt x="1775" y="555"/>
                    </a:lnTo>
                    <a:lnTo>
                      <a:pt x="1772" y="565"/>
                    </a:lnTo>
                    <a:lnTo>
                      <a:pt x="1772" y="572"/>
                    </a:lnTo>
                    <a:lnTo>
                      <a:pt x="1772" y="582"/>
                    </a:lnTo>
                    <a:lnTo>
                      <a:pt x="1775" y="587"/>
                    </a:lnTo>
                    <a:lnTo>
                      <a:pt x="1775" y="593"/>
                    </a:lnTo>
                    <a:lnTo>
                      <a:pt x="1777" y="598"/>
                    </a:lnTo>
                    <a:lnTo>
                      <a:pt x="1782" y="600"/>
                    </a:lnTo>
                    <a:lnTo>
                      <a:pt x="1787" y="605"/>
                    </a:lnTo>
                    <a:lnTo>
                      <a:pt x="1792" y="608"/>
                    </a:lnTo>
                    <a:lnTo>
                      <a:pt x="1795" y="613"/>
                    </a:lnTo>
                    <a:lnTo>
                      <a:pt x="1800" y="618"/>
                    </a:lnTo>
                    <a:lnTo>
                      <a:pt x="1803" y="625"/>
                    </a:lnTo>
                    <a:lnTo>
                      <a:pt x="1803" y="630"/>
                    </a:lnTo>
                    <a:lnTo>
                      <a:pt x="1803" y="638"/>
                    </a:lnTo>
                    <a:lnTo>
                      <a:pt x="1805" y="643"/>
                    </a:lnTo>
                    <a:lnTo>
                      <a:pt x="1810" y="648"/>
                    </a:lnTo>
                    <a:lnTo>
                      <a:pt x="1815" y="653"/>
                    </a:lnTo>
                    <a:lnTo>
                      <a:pt x="1820" y="658"/>
                    </a:lnTo>
                    <a:lnTo>
                      <a:pt x="1825" y="661"/>
                    </a:lnTo>
                    <a:lnTo>
                      <a:pt x="1833" y="666"/>
                    </a:lnTo>
                    <a:lnTo>
                      <a:pt x="1838" y="671"/>
                    </a:lnTo>
                    <a:lnTo>
                      <a:pt x="1843" y="673"/>
                    </a:lnTo>
                    <a:lnTo>
                      <a:pt x="1848" y="678"/>
                    </a:lnTo>
                    <a:lnTo>
                      <a:pt x="1856" y="683"/>
                    </a:lnTo>
                    <a:lnTo>
                      <a:pt x="1863" y="691"/>
                    </a:lnTo>
                    <a:lnTo>
                      <a:pt x="1871" y="693"/>
                    </a:lnTo>
                    <a:lnTo>
                      <a:pt x="1881" y="698"/>
                    </a:lnTo>
                    <a:lnTo>
                      <a:pt x="1888" y="698"/>
                    </a:lnTo>
                    <a:lnTo>
                      <a:pt x="1896" y="698"/>
                    </a:lnTo>
                    <a:lnTo>
                      <a:pt x="1903" y="696"/>
                    </a:lnTo>
                    <a:lnTo>
                      <a:pt x="1908" y="696"/>
                    </a:lnTo>
                    <a:lnTo>
                      <a:pt x="1914" y="696"/>
                    </a:lnTo>
                    <a:lnTo>
                      <a:pt x="1919" y="696"/>
                    </a:lnTo>
                    <a:lnTo>
                      <a:pt x="1924" y="698"/>
                    </a:lnTo>
                    <a:lnTo>
                      <a:pt x="1926" y="701"/>
                    </a:lnTo>
                    <a:lnTo>
                      <a:pt x="1929" y="703"/>
                    </a:lnTo>
                    <a:lnTo>
                      <a:pt x="1931" y="706"/>
                    </a:lnTo>
                    <a:lnTo>
                      <a:pt x="1931" y="708"/>
                    </a:lnTo>
                    <a:lnTo>
                      <a:pt x="1934" y="708"/>
                    </a:lnTo>
                    <a:lnTo>
                      <a:pt x="1936" y="711"/>
                    </a:lnTo>
                    <a:lnTo>
                      <a:pt x="1939" y="711"/>
                    </a:lnTo>
                    <a:lnTo>
                      <a:pt x="1944" y="711"/>
                    </a:lnTo>
                    <a:lnTo>
                      <a:pt x="1949" y="711"/>
                    </a:lnTo>
                    <a:lnTo>
                      <a:pt x="1954" y="711"/>
                    </a:lnTo>
                    <a:lnTo>
                      <a:pt x="1956" y="711"/>
                    </a:lnTo>
                    <a:lnTo>
                      <a:pt x="1964" y="708"/>
                    </a:lnTo>
                    <a:lnTo>
                      <a:pt x="1966" y="708"/>
                    </a:lnTo>
                    <a:lnTo>
                      <a:pt x="1971" y="706"/>
                    </a:lnTo>
                    <a:lnTo>
                      <a:pt x="1977" y="703"/>
                    </a:lnTo>
                    <a:lnTo>
                      <a:pt x="1979" y="701"/>
                    </a:lnTo>
                    <a:lnTo>
                      <a:pt x="1982" y="698"/>
                    </a:lnTo>
                    <a:lnTo>
                      <a:pt x="1984" y="693"/>
                    </a:lnTo>
                    <a:lnTo>
                      <a:pt x="1984" y="691"/>
                    </a:lnTo>
                    <a:lnTo>
                      <a:pt x="1984" y="681"/>
                    </a:lnTo>
                    <a:lnTo>
                      <a:pt x="1984" y="673"/>
                    </a:lnTo>
                    <a:lnTo>
                      <a:pt x="1984" y="668"/>
                    </a:lnTo>
                    <a:lnTo>
                      <a:pt x="1984" y="666"/>
                    </a:lnTo>
                    <a:lnTo>
                      <a:pt x="1984" y="661"/>
                    </a:lnTo>
                    <a:lnTo>
                      <a:pt x="1987" y="658"/>
                    </a:lnTo>
                    <a:lnTo>
                      <a:pt x="1989" y="656"/>
                    </a:lnTo>
                    <a:lnTo>
                      <a:pt x="1992" y="653"/>
                    </a:lnTo>
                    <a:lnTo>
                      <a:pt x="1994" y="648"/>
                    </a:lnTo>
                    <a:lnTo>
                      <a:pt x="1992" y="640"/>
                    </a:lnTo>
                    <a:lnTo>
                      <a:pt x="1989" y="633"/>
                    </a:lnTo>
                    <a:lnTo>
                      <a:pt x="1989" y="628"/>
                    </a:lnTo>
                    <a:lnTo>
                      <a:pt x="1992" y="625"/>
                    </a:lnTo>
                    <a:lnTo>
                      <a:pt x="1994" y="620"/>
                    </a:lnTo>
                    <a:lnTo>
                      <a:pt x="1999" y="615"/>
                    </a:lnTo>
                    <a:lnTo>
                      <a:pt x="2004" y="608"/>
                    </a:lnTo>
                    <a:lnTo>
                      <a:pt x="2007" y="600"/>
                    </a:lnTo>
                    <a:lnTo>
                      <a:pt x="2009" y="593"/>
                    </a:lnTo>
                    <a:lnTo>
                      <a:pt x="2012" y="585"/>
                    </a:lnTo>
                    <a:lnTo>
                      <a:pt x="2009" y="580"/>
                    </a:lnTo>
                    <a:lnTo>
                      <a:pt x="2009" y="572"/>
                    </a:lnTo>
                    <a:lnTo>
                      <a:pt x="2012" y="565"/>
                    </a:lnTo>
                    <a:lnTo>
                      <a:pt x="2014" y="560"/>
                    </a:lnTo>
                    <a:lnTo>
                      <a:pt x="2022" y="552"/>
                    </a:lnTo>
                    <a:lnTo>
                      <a:pt x="2027" y="545"/>
                    </a:lnTo>
                    <a:lnTo>
                      <a:pt x="2035" y="540"/>
                    </a:lnTo>
                    <a:lnTo>
                      <a:pt x="2042" y="535"/>
                    </a:lnTo>
                    <a:lnTo>
                      <a:pt x="2047" y="532"/>
                    </a:lnTo>
                    <a:lnTo>
                      <a:pt x="2052" y="529"/>
                    </a:lnTo>
                    <a:lnTo>
                      <a:pt x="2057" y="527"/>
                    </a:lnTo>
                    <a:lnTo>
                      <a:pt x="2065" y="524"/>
                    </a:lnTo>
                    <a:lnTo>
                      <a:pt x="2072" y="517"/>
                    </a:lnTo>
                    <a:lnTo>
                      <a:pt x="2080" y="512"/>
                    </a:lnTo>
                    <a:lnTo>
                      <a:pt x="2087" y="502"/>
                    </a:lnTo>
                    <a:lnTo>
                      <a:pt x="2093" y="494"/>
                    </a:lnTo>
                    <a:lnTo>
                      <a:pt x="2098" y="484"/>
                    </a:lnTo>
                    <a:lnTo>
                      <a:pt x="2100" y="474"/>
                    </a:lnTo>
                    <a:lnTo>
                      <a:pt x="2105" y="466"/>
                    </a:lnTo>
                    <a:lnTo>
                      <a:pt x="2108" y="461"/>
                    </a:lnTo>
                    <a:lnTo>
                      <a:pt x="2108" y="456"/>
                    </a:lnTo>
                    <a:lnTo>
                      <a:pt x="2113" y="454"/>
                    </a:lnTo>
                    <a:lnTo>
                      <a:pt x="2118" y="451"/>
                    </a:lnTo>
                    <a:lnTo>
                      <a:pt x="2123" y="449"/>
                    </a:lnTo>
                    <a:lnTo>
                      <a:pt x="2125" y="446"/>
                    </a:lnTo>
                    <a:lnTo>
                      <a:pt x="2130" y="444"/>
                    </a:lnTo>
                    <a:lnTo>
                      <a:pt x="2135" y="439"/>
                    </a:lnTo>
                    <a:lnTo>
                      <a:pt x="2140" y="434"/>
                    </a:lnTo>
                    <a:lnTo>
                      <a:pt x="2148" y="429"/>
                    </a:lnTo>
                    <a:lnTo>
                      <a:pt x="2156" y="424"/>
                    </a:lnTo>
                    <a:lnTo>
                      <a:pt x="2163" y="416"/>
                    </a:lnTo>
                    <a:lnTo>
                      <a:pt x="2171" y="411"/>
                    </a:lnTo>
                    <a:lnTo>
                      <a:pt x="2176" y="403"/>
                    </a:lnTo>
                    <a:lnTo>
                      <a:pt x="2183" y="396"/>
                    </a:lnTo>
                    <a:lnTo>
                      <a:pt x="2191" y="391"/>
                    </a:lnTo>
                    <a:lnTo>
                      <a:pt x="2196" y="386"/>
                    </a:lnTo>
                    <a:lnTo>
                      <a:pt x="2198" y="378"/>
                    </a:lnTo>
                    <a:lnTo>
                      <a:pt x="2203" y="376"/>
                    </a:lnTo>
                    <a:lnTo>
                      <a:pt x="2203" y="371"/>
                    </a:lnTo>
                    <a:lnTo>
                      <a:pt x="2206" y="368"/>
                    </a:lnTo>
                    <a:lnTo>
                      <a:pt x="2203" y="366"/>
                    </a:lnTo>
                    <a:lnTo>
                      <a:pt x="2196" y="363"/>
                    </a:lnTo>
                    <a:lnTo>
                      <a:pt x="2188" y="363"/>
                    </a:lnTo>
                    <a:lnTo>
                      <a:pt x="2178" y="366"/>
                    </a:lnTo>
                    <a:lnTo>
                      <a:pt x="2168" y="368"/>
                    </a:lnTo>
                    <a:lnTo>
                      <a:pt x="2161" y="371"/>
                    </a:lnTo>
                    <a:lnTo>
                      <a:pt x="2150" y="376"/>
                    </a:lnTo>
                    <a:lnTo>
                      <a:pt x="2143" y="381"/>
                    </a:lnTo>
                    <a:lnTo>
                      <a:pt x="2140" y="383"/>
                    </a:lnTo>
                    <a:lnTo>
                      <a:pt x="2140" y="381"/>
                    </a:lnTo>
                    <a:lnTo>
                      <a:pt x="2143" y="378"/>
                    </a:lnTo>
                    <a:lnTo>
                      <a:pt x="2145" y="376"/>
                    </a:lnTo>
                    <a:lnTo>
                      <a:pt x="2145" y="371"/>
                    </a:lnTo>
                    <a:lnTo>
                      <a:pt x="2143" y="366"/>
                    </a:lnTo>
                    <a:lnTo>
                      <a:pt x="2138" y="366"/>
                    </a:lnTo>
                    <a:lnTo>
                      <a:pt x="2128" y="366"/>
                    </a:lnTo>
                    <a:lnTo>
                      <a:pt x="2125" y="368"/>
                    </a:lnTo>
                    <a:lnTo>
                      <a:pt x="2125" y="366"/>
                    </a:lnTo>
                    <a:lnTo>
                      <a:pt x="2130" y="363"/>
                    </a:lnTo>
                    <a:lnTo>
                      <a:pt x="2140" y="358"/>
                    </a:lnTo>
                    <a:lnTo>
                      <a:pt x="2150" y="356"/>
                    </a:lnTo>
                    <a:lnTo>
                      <a:pt x="2158" y="353"/>
                    </a:lnTo>
                    <a:lnTo>
                      <a:pt x="2166" y="350"/>
                    </a:lnTo>
                    <a:lnTo>
                      <a:pt x="2171" y="353"/>
                    </a:lnTo>
                    <a:lnTo>
                      <a:pt x="2173" y="353"/>
                    </a:lnTo>
                    <a:lnTo>
                      <a:pt x="2178" y="356"/>
                    </a:lnTo>
                    <a:lnTo>
                      <a:pt x="2183" y="353"/>
                    </a:lnTo>
                    <a:lnTo>
                      <a:pt x="2188" y="353"/>
                    </a:lnTo>
                    <a:lnTo>
                      <a:pt x="2193" y="350"/>
                    </a:lnTo>
                    <a:lnTo>
                      <a:pt x="2198" y="345"/>
                    </a:lnTo>
                    <a:lnTo>
                      <a:pt x="2201" y="343"/>
                    </a:lnTo>
                    <a:lnTo>
                      <a:pt x="2201" y="338"/>
                    </a:lnTo>
                    <a:lnTo>
                      <a:pt x="2198" y="333"/>
                    </a:lnTo>
                    <a:lnTo>
                      <a:pt x="2196" y="330"/>
                    </a:lnTo>
                    <a:lnTo>
                      <a:pt x="2193" y="328"/>
                    </a:lnTo>
                    <a:lnTo>
                      <a:pt x="2188" y="325"/>
                    </a:lnTo>
                    <a:lnTo>
                      <a:pt x="2183" y="325"/>
                    </a:lnTo>
                    <a:lnTo>
                      <a:pt x="2176" y="323"/>
                    </a:lnTo>
                    <a:lnTo>
                      <a:pt x="2168" y="323"/>
                    </a:lnTo>
                    <a:lnTo>
                      <a:pt x="2161" y="323"/>
                    </a:lnTo>
                    <a:lnTo>
                      <a:pt x="2153" y="323"/>
                    </a:lnTo>
                    <a:lnTo>
                      <a:pt x="2145" y="323"/>
                    </a:lnTo>
                    <a:lnTo>
                      <a:pt x="2140" y="323"/>
                    </a:lnTo>
                    <a:lnTo>
                      <a:pt x="2138" y="325"/>
                    </a:lnTo>
                    <a:lnTo>
                      <a:pt x="2135" y="325"/>
                    </a:lnTo>
                    <a:lnTo>
                      <a:pt x="2135" y="323"/>
                    </a:lnTo>
                    <a:lnTo>
                      <a:pt x="2138" y="320"/>
                    </a:lnTo>
                    <a:lnTo>
                      <a:pt x="2143" y="318"/>
                    </a:lnTo>
                    <a:lnTo>
                      <a:pt x="2148" y="318"/>
                    </a:lnTo>
                    <a:lnTo>
                      <a:pt x="2153" y="318"/>
                    </a:lnTo>
                    <a:lnTo>
                      <a:pt x="2158" y="318"/>
                    </a:lnTo>
                    <a:lnTo>
                      <a:pt x="2161" y="315"/>
                    </a:lnTo>
                    <a:lnTo>
                      <a:pt x="2161" y="313"/>
                    </a:lnTo>
                    <a:lnTo>
                      <a:pt x="2156" y="310"/>
                    </a:lnTo>
                    <a:lnTo>
                      <a:pt x="2150" y="308"/>
                    </a:lnTo>
                    <a:lnTo>
                      <a:pt x="2145" y="305"/>
                    </a:lnTo>
                    <a:lnTo>
                      <a:pt x="2140" y="303"/>
                    </a:lnTo>
                    <a:lnTo>
                      <a:pt x="2135" y="303"/>
                    </a:lnTo>
                    <a:lnTo>
                      <a:pt x="2133" y="300"/>
                    </a:lnTo>
                    <a:lnTo>
                      <a:pt x="2133" y="298"/>
                    </a:lnTo>
                    <a:lnTo>
                      <a:pt x="2138" y="295"/>
                    </a:lnTo>
                    <a:lnTo>
                      <a:pt x="2143" y="292"/>
                    </a:lnTo>
                    <a:lnTo>
                      <a:pt x="2148" y="290"/>
                    </a:lnTo>
                    <a:lnTo>
                      <a:pt x="2150" y="285"/>
                    </a:lnTo>
                    <a:lnTo>
                      <a:pt x="2153" y="282"/>
                    </a:lnTo>
                    <a:lnTo>
                      <a:pt x="2156" y="277"/>
                    </a:lnTo>
                    <a:lnTo>
                      <a:pt x="2156" y="275"/>
                    </a:lnTo>
                    <a:lnTo>
                      <a:pt x="2153" y="272"/>
                    </a:lnTo>
                    <a:lnTo>
                      <a:pt x="2153" y="270"/>
                    </a:lnTo>
                    <a:lnTo>
                      <a:pt x="2150" y="267"/>
                    </a:lnTo>
                    <a:lnTo>
                      <a:pt x="2150" y="265"/>
                    </a:lnTo>
                    <a:lnTo>
                      <a:pt x="2150" y="260"/>
                    </a:lnTo>
                    <a:lnTo>
                      <a:pt x="2153" y="257"/>
                    </a:lnTo>
                    <a:lnTo>
                      <a:pt x="2153" y="255"/>
                    </a:lnTo>
                    <a:lnTo>
                      <a:pt x="2153" y="252"/>
                    </a:lnTo>
                    <a:lnTo>
                      <a:pt x="2150" y="250"/>
                    </a:lnTo>
                    <a:lnTo>
                      <a:pt x="2148" y="250"/>
                    </a:lnTo>
                    <a:lnTo>
                      <a:pt x="2143" y="247"/>
                    </a:lnTo>
                    <a:lnTo>
                      <a:pt x="2140" y="245"/>
                    </a:lnTo>
                    <a:lnTo>
                      <a:pt x="2140" y="242"/>
                    </a:lnTo>
                    <a:lnTo>
                      <a:pt x="2140" y="240"/>
                    </a:lnTo>
                    <a:lnTo>
                      <a:pt x="2140" y="237"/>
                    </a:lnTo>
                    <a:lnTo>
                      <a:pt x="2138" y="234"/>
                    </a:lnTo>
                    <a:lnTo>
                      <a:pt x="2133" y="234"/>
                    </a:lnTo>
                    <a:lnTo>
                      <a:pt x="2128" y="232"/>
                    </a:lnTo>
                    <a:lnTo>
                      <a:pt x="2120" y="232"/>
                    </a:lnTo>
                    <a:lnTo>
                      <a:pt x="2113" y="229"/>
                    </a:lnTo>
                    <a:lnTo>
                      <a:pt x="2105" y="229"/>
                    </a:lnTo>
                    <a:lnTo>
                      <a:pt x="2100" y="227"/>
                    </a:lnTo>
                    <a:lnTo>
                      <a:pt x="2095" y="224"/>
                    </a:lnTo>
                    <a:lnTo>
                      <a:pt x="2095" y="219"/>
                    </a:lnTo>
                    <a:lnTo>
                      <a:pt x="2100" y="217"/>
                    </a:lnTo>
                    <a:lnTo>
                      <a:pt x="2105" y="212"/>
                    </a:lnTo>
                    <a:lnTo>
                      <a:pt x="2108" y="207"/>
                    </a:lnTo>
                    <a:lnTo>
                      <a:pt x="2110" y="204"/>
                    </a:lnTo>
                    <a:lnTo>
                      <a:pt x="2108" y="202"/>
                    </a:lnTo>
                    <a:lnTo>
                      <a:pt x="2105" y="202"/>
                    </a:lnTo>
                    <a:lnTo>
                      <a:pt x="2103" y="199"/>
                    </a:lnTo>
                    <a:lnTo>
                      <a:pt x="2098" y="202"/>
                    </a:lnTo>
                    <a:lnTo>
                      <a:pt x="2093" y="202"/>
                    </a:lnTo>
                    <a:lnTo>
                      <a:pt x="2087" y="202"/>
                    </a:lnTo>
                    <a:lnTo>
                      <a:pt x="2085" y="202"/>
                    </a:lnTo>
                    <a:lnTo>
                      <a:pt x="2082" y="199"/>
                    </a:lnTo>
                    <a:lnTo>
                      <a:pt x="2082" y="197"/>
                    </a:lnTo>
                    <a:lnTo>
                      <a:pt x="2080" y="197"/>
                    </a:lnTo>
                    <a:lnTo>
                      <a:pt x="2077" y="194"/>
                    </a:lnTo>
                    <a:lnTo>
                      <a:pt x="2075" y="194"/>
                    </a:lnTo>
                    <a:lnTo>
                      <a:pt x="2070" y="194"/>
                    </a:lnTo>
                    <a:lnTo>
                      <a:pt x="2062" y="194"/>
                    </a:lnTo>
                    <a:lnTo>
                      <a:pt x="2055" y="184"/>
                    </a:lnTo>
                    <a:lnTo>
                      <a:pt x="2052" y="174"/>
                    </a:lnTo>
                    <a:lnTo>
                      <a:pt x="2050" y="161"/>
                    </a:lnTo>
                    <a:lnTo>
                      <a:pt x="2050" y="154"/>
                    </a:lnTo>
                    <a:lnTo>
                      <a:pt x="2050" y="146"/>
                    </a:lnTo>
                    <a:lnTo>
                      <a:pt x="2050" y="141"/>
                    </a:lnTo>
                    <a:lnTo>
                      <a:pt x="2047" y="134"/>
                    </a:lnTo>
                    <a:lnTo>
                      <a:pt x="2045" y="129"/>
                    </a:lnTo>
                    <a:lnTo>
                      <a:pt x="2045" y="121"/>
                    </a:lnTo>
                    <a:lnTo>
                      <a:pt x="2047" y="111"/>
                    </a:lnTo>
                    <a:lnTo>
                      <a:pt x="2047" y="103"/>
                    </a:lnTo>
                    <a:lnTo>
                      <a:pt x="2047" y="101"/>
                    </a:lnTo>
                    <a:lnTo>
                      <a:pt x="2045" y="98"/>
                    </a:lnTo>
                    <a:lnTo>
                      <a:pt x="2042" y="98"/>
                    </a:lnTo>
                    <a:lnTo>
                      <a:pt x="2040" y="96"/>
                    </a:lnTo>
                    <a:lnTo>
                      <a:pt x="2035" y="96"/>
                    </a:lnTo>
                    <a:lnTo>
                      <a:pt x="2032" y="98"/>
                    </a:lnTo>
                    <a:lnTo>
                      <a:pt x="2029" y="98"/>
                    </a:lnTo>
                    <a:lnTo>
                      <a:pt x="2027" y="98"/>
                    </a:lnTo>
                    <a:lnTo>
                      <a:pt x="2022" y="101"/>
                    </a:lnTo>
                    <a:lnTo>
                      <a:pt x="2017" y="103"/>
                    </a:lnTo>
                    <a:lnTo>
                      <a:pt x="2014" y="106"/>
                    </a:lnTo>
                    <a:lnTo>
                      <a:pt x="2012" y="111"/>
                    </a:lnTo>
                    <a:lnTo>
                      <a:pt x="2009" y="113"/>
                    </a:lnTo>
                    <a:lnTo>
                      <a:pt x="2007" y="116"/>
                    </a:lnTo>
                    <a:lnTo>
                      <a:pt x="2004" y="121"/>
                    </a:lnTo>
                    <a:lnTo>
                      <a:pt x="2004" y="124"/>
                    </a:lnTo>
                    <a:lnTo>
                      <a:pt x="2002" y="129"/>
                    </a:lnTo>
                    <a:lnTo>
                      <a:pt x="1999" y="131"/>
                    </a:lnTo>
                    <a:lnTo>
                      <a:pt x="1997" y="131"/>
                    </a:lnTo>
                    <a:lnTo>
                      <a:pt x="1994" y="131"/>
                    </a:lnTo>
                    <a:lnTo>
                      <a:pt x="1992" y="134"/>
                    </a:lnTo>
                    <a:lnTo>
                      <a:pt x="1992" y="131"/>
                    </a:lnTo>
                    <a:lnTo>
                      <a:pt x="1989" y="131"/>
                    </a:lnTo>
                    <a:lnTo>
                      <a:pt x="1987" y="129"/>
                    </a:lnTo>
                    <a:lnTo>
                      <a:pt x="1984" y="126"/>
                    </a:lnTo>
                    <a:lnTo>
                      <a:pt x="1982" y="126"/>
                    </a:lnTo>
                    <a:lnTo>
                      <a:pt x="1979" y="126"/>
                    </a:lnTo>
                    <a:lnTo>
                      <a:pt x="1977" y="129"/>
                    </a:lnTo>
                    <a:lnTo>
                      <a:pt x="1974" y="131"/>
                    </a:lnTo>
                    <a:lnTo>
                      <a:pt x="1971" y="134"/>
                    </a:lnTo>
                    <a:lnTo>
                      <a:pt x="1969" y="136"/>
                    </a:lnTo>
                    <a:lnTo>
                      <a:pt x="1964" y="141"/>
                    </a:lnTo>
                    <a:lnTo>
                      <a:pt x="1964" y="139"/>
                    </a:lnTo>
                    <a:lnTo>
                      <a:pt x="1964" y="136"/>
                    </a:lnTo>
                    <a:lnTo>
                      <a:pt x="1964" y="134"/>
                    </a:lnTo>
                    <a:lnTo>
                      <a:pt x="1961" y="131"/>
                    </a:lnTo>
                    <a:lnTo>
                      <a:pt x="1954" y="131"/>
                    </a:lnTo>
                    <a:lnTo>
                      <a:pt x="1946" y="134"/>
                    </a:lnTo>
                    <a:lnTo>
                      <a:pt x="1946" y="131"/>
                    </a:lnTo>
                    <a:lnTo>
                      <a:pt x="1951" y="129"/>
                    </a:lnTo>
                    <a:lnTo>
                      <a:pt x="1954" y="124"/>
                    </a:lnTo>
                    <a:lnTo>
                      <a:pt x="1959" y="119"/>
                    </a:lnTo>
                    <a:lnTo>
                      <a:pt x="1961" y="116"/>
                    </a:lnTo>
                    <a:lnTo>
                      <a:pt x="1964" y="111"/>
                    </a:lnTo>
                    <a:lnTo>
                      <a:pt x="1961" y="108"/>
                    </a:lnTo>
                    <a:lnTo>
                      <a:pt x="1954" y="108"/>
                    </a:lnTo>
                    <a:lnTo>
                      <a:pt x="1949" y="111"/>
                    </a:lnTo>
                    <a:lnTo>
                      <a:pt x="1944" y="111"/>
                    </a:lnTo>
                    <a:lnTo>
                      <a:pt x="1939" y="111"/>
                    </a:lnTo>
                    <a:lnTo>
                      <a:pt x="1934" y="108"/>
                    </a:lnTo>
                    <a:lnTo>
                      <a:pt x="1931" y="108"/>
                    </a:lnTo>
                    <a:lnTo>
                      <a:pt x="1926" y="108"/>
                    </a:lnTo>
                    <a:lnTo>
                      <a:pt x="1924" y="108"/>
                    </a:lnTo>
                    <a:lnTo>
                      <a:pt x="1919" y="108"/>
                    </a:lnTo>
                    <a:lnTo>
                      <a:pt x="1916" y="108"/>
                    </a:lnTo>
                    <a:lnTo>
                      <a:pt x="1914" y="111"/>
                    </a:lnTo>
                    <a:lnTo>
                      <a:pt x="1911" y="111"/>
                    </a:lnTo>
                    <a:lnTo>
                      <a:pt x="1906" y="111"/>
                    </a:lnTo>
                    <a:lnTo>
                      <a:pt x="1898" y="116"/>
                    </a:lnTo>
                    <a:lnTo>
                      <a:pt x="1888" y="121"/>
                    </a:lnTo>
                    <a:lnTo>
                      <a:pt x="1876" y="126"/>
                    </a:lnTo>
                    <a:lnTo>
                      <a:pt x="1866" y="129"/>
                    </a:lnTo>
                    <a:lnTo>
                      <a:pt x="1853" y="134"/>
                    </a:lnTo>
                    <a:lnTo>
                      <a:pt x="1845" y="139"/>
                    </a:lnTo>
                    <a:lnTo>
                      <a:pt x="1838" y="144"/>
                    </a:lnTo>
                    <a:lnTo>
                      <a:pt x="1835" y="149"/>
                    </a:lnTo>
                    <a:lnTo>
                      <a:pt x="1833" y="151"/>
                    </a:lnTo>
                    <a:lnTo>
                      <a:pt x="1830" y="156"/>
                    </a:lnTo>
                    <a:lnTo>
                      <a:pt x="1830" y="159"/>
                    </a:lnTo>
                    <a:lnTo>
                      <a:pt x="1828" y="161"/>
                    </a:lnTo>
                    <a:lnTo>
                      <a:pt x="1825" y="164"/>
                    </a:lnTo>
                    <a:lnTo>
                      <a:pt x="1820" y="166"/>
                    </a:lnTo>
                    <a:lnTo>
                      <a:pt x="1815" y="166"/>
                    </a:lnTo>
                    <a:lnTo>
                      <a:pt x="1808" y="166"/>
                    </a:lnTo>
                    <a:lnTo>
                      <a:pt x="1800" y="169"/>
                    </a:lnTo>
                    <a:lnTo>
                      <a:pt x="1792" y="169"/>
                    </a:lnTo>
                    <a:lnTo>
                      <a:pt x="1782" y="174"/>
                    </a:lnTo>
                    <a:lnTo>
                      <a:pt x="1775" y="176"/>
                    </a:lnTo>
                    <a:lnTo>
                      <a:pt x="1767" y="182"/>
                    </a:lnTo>
                    <a:lnTo>
                      <a:pt x="1760" y="184"/>
                    </a:lnTo>
                    <a:lnTo>
                      <a:pt x="1755" y="189"/>
                    </a:lnTo>
                    <a:lnTo>
                      <a:pt x="1752" y="192"/>
                    </a:lnTo>
                    <a:lnTo>
                      <a:pt x="1750" y="197"/>
                    </a:lnTo>
                    <a:lnTo>
                      <a:pt x="1745" y="202"/>
                    </a:lnTo>
                    <a:lnTo>
                      <a:pt x="1737" y="207"/>
                    </a:lnTo>
                    <a:lnTo>
                      <a:pt x="1727" y="212"/>
                    </a:lnTo>
                    <a:lnTo>
                      <a:pt x="1719" y="217"/>
                    </a:lnTo>
                    <a:lnTo>
                      <a:pt x="1712" y="222"/>
                    </a:lnTo>
                    <a:lnTo>
                      <a:pt x="1707" y="229"/>
                    </a:lnTo>
                    <a:lnTo>
                      <a:pt x="1704" y="234"/>
                    </a:lnTo>
                    <a:lnTo>
                      <a:pt x="1704" y="240"/>
                    </a:lnTo>
                    <a:lnTo>
                      <a:pt x="1702" y="247"/>
                    </a:lnTo>
                    <a:lnTo>
                      <a:pt x="1697" y="252"/>
                    </a:lnTo>
                    <a:lnTo>
                      <a:pt x="1692" y="255"/>
                    </a:lnTo>
                    <a:lnTo>
                      <a:pt x="1684" y="260"/>
                    </a:lnTo>
                    <a:lnTo>
                      <a:pt x="1677" y="262"/>
                    </a:lnTo>
                    <a:lnTo>
                      <a:pt x="1669" y="265"/>
                    </a:lnTo>
                    <a:lnTo>
                      <a:pt x="1659" y="267"/>
                    </a:lnTo>
                    <a:lnTo>
                      <a:pt x="1651" y="270"/>
                    </a:lnTo>
                    <a:lnTo>
                      <a:pt x="1646" y="272"/>
                    </a:lnTo>
                    <a:lnTo>
                      <a:pt x="1639" y="277"/>
                    </a:lnTo>
                    <a:lnTo>
                      <a:pt x="1636" y="280"/>
                    </a:lnTo>
                    <a:lnTo>
                      <a:pt x="1634" y="282"/>
                    </a:lnTo>
                    <a:lnTo>
                      <a:pt x="1634" y="287"/>
                    </a:lnTo>
                    <a:lnTo>
                      <a:pt x="1634" y="290"/>
                    </a:lnTo>
                    <a:lnTo>
                      <a:pt x="1636" y="295"/>
                    </a:lnTo>
                    <a:close/>
                    <a:moveTo>
                      <a:pt x="1258" y="159"/>
                    </a:moveTo>
                    <a:lnTo>
                      <a:pt x="1258" y="159"/>
                    </a:lnTo>
                    <a:lnTo>
                      <a:pt x="1261" y="159"/>
                    </a:lnTo>
                    <a:lnTo>
                      <a:pt x="1263" y="164"/>
                    </a:lnTo>
                    <a:lnTo>
                      <a:pt x="1271" y="166"/>
                    </a:lnTo>
                    <a:lnTo>
                      <a:pt x="1278" y="166"/>
                    </a:lnTo>
                    <a:lnTo>
                      <a:pt x="1283" y="161"/>
                    </a:lnTo>
                    <a:lnTo>
                      <a:pt x="1288" y="159"/>
                    </a:lnTo>
                    <a:lnTo>
                      <a:pt x="1291" y="156"/>
                    </a:lnTo>
                    <a:lnTo>
                      <a:pt x="1293" y="154"/>
                    </a:lnTo>
                    <a:lnTo>
                      <a:pt x="1296" y="156"/>
                    </a:lnTo>
                    <a:lnTo>
                      <a:pt x="1301" y="159"/>
                    </a:lnTo>
                    <a:lnTo>
                      <a:pt x="1306" y="164"/>
                    </a:lnTo>
                    <a:lnTo>
                      <a:pt x="1311" y="169"/>
                    </a:lnTo>
                    <a:lnTo>
                      <a:pt x="1316" y="174"/>
                    </a:lnTo>
                    <a:lnTo>
                      <a:pt x="1316" y="176"/>
                    </a:lnTo>
                    <a:lnTo>
                      <a:pt x="1311" y="174"/>
                    </a:lnTo>
                    <a:lnTo>
                      <a:pt x="1306" y="171"/>
                    </a:lnTo>
                    <a:lnTo>
                      <a:pt x="1298" y="169"/>
                    </a:lnTo>
                    <a:lnTo>
                      <a:pt x="1296" y="171"/>
                    </a:lnTo>
                    <a:lnTo>
                      <a:pt x="1296" y="176"/>
                    </a:lnTo>
                    <a:lnTo>
                      <a:pt x="1296" y="182"/>
                    </a:lnTo>
                    <a:lnTo>
                      <a:pt x="1301" y="184"/>
                    </a:lnTo>
                    <a:lnTo>
                      <a:pt x="1303" y="189"/>
                    </a:lnTo>
                    <a:lnTo>
                      <a:pt x="1303" y="194"/>
                    </a:lnTo>
                    <a:lnTo>
                      <a:pt x="1301" y="197"/>
                    </a:lnTo>
                    <a:lnTo>
                      <a:pt x="1296" y="199"/>
                    </a:lnTo>
                    <a:lnTo>
                      <a:pt x="1293" y="202"/>
                    </a:lnTo>
                    <a:lnTo>
                      <a:pt x="1291" y="204"/>
                    </a:lnTo>
                    <a:lnTo>
                      <a:pt x="1293" y="209"/>
                    </a:lnTo>
                    <a:lnTo>
                      <a:pt x="1296" y="214"/>
                    </a:lnTo>
                    <a:lnTo>
                      <a:pt x="1298" y="214"/>
                    </a:lnTo>
                    <a:lnTo>
                      <a:pt x="1306" y="214"/>
                    </a:lnTo>
                    <a:lnTo>
                      <a:pt x="1313" y="214"/>
                    </a:lnTo>
                    <a:lnTo>
                      <a:pt x="1321" y="214"/>
                    </a:lnTo>
                    <a:lnTo>
                      <a:pt x="1326" y="214"/>
                    </a:lnTo>
                    <a:lnTo>
                      <a:pt x="1331" y="212"/>
                    </a:lnTo>
                    <a:lnTo>
                      <a:pt x="1336" y="209"/>
                    </a:lnTo>
                    <a:lnTo>
                      <a:pt x="1341" y="207"/>
                    </a:lnTo>
                    <a:lnTo>
                      <a:pt x="1346" y="204"/>
                    </a:lnTo>
                    <a:lnTo>
                      <a:pt x="1351" y="204"/>
                    </a:lnTo>
                    <a:lnTo>
                      <a:pt x="1356" y="207"/>
                    </a:lnTo>
                    <a:lnTo>
                      <a:pt x="1359" y="207"/>
                    </a:lnTo>
                    <a:lnTo>
                      <a:pt x="1364" y="207"/>
                    </a:lnTo>
                    <a:lnTo>
                      <a:pt x="1366" y="204"/>
                    </a:lnTo>
                    <a:lnTo>
                      <a:pt x="1371" y="199"/>
                    </a:lnTo>
                    <a:lnTo>
                      <a:pt x="1374" y="197"/>
                    </a:lnTo>
                    <a:lnTo>
                      <a:pt x="1377" y="194"/>
                    </a:lnTo>
                    <a:lnTo>
                      <a:pt x="1374" y="189"/>
                    </a:lnTo>
                    <a:lnTo>
                      <a:pt x="1369" y="187"/>
                    </a:lnTo>
                    <a:lnTo>
                      <a:pt x="1361" y="184"/>
                    </a:lnTo>
                    <a:lnTo>
                      <a:pt x="1359" y="182"/>
                    </a:lnTo>
                    <a:lnTo>
                      <a:pt x="1356" y="179"/>
                    </a:lnTo>
                    <a:lnTo>
                      <a:pt x="1359" y="176"/>
                    </a:lnTo>
                    <a:lnTo>
                      <a:pt x="1364" y="174"/>
                    </a:lnTo>
                    <a:lnTo>
                      <a:pt x="1364" y="171"/>
                    </a:lnTo>
                    <a:lnTo>
                      <a:pt x="1366" y="166"/>
                    </a:lnTo>
                    <a:lnTo>
                      <a:pt x="1364" y="161"/>
                    </a:lnTo>
                    <a:lnTo>
                      <a:pt x="1364" y="159"/>
                    </a:lnTo>
                    <a:lnTo>
                      <a:pt x="1364" y="156"/>
                    </a:lnTo>
                    <a:lnTo>
                      <a:pt x="1364" y="154"/>
                    </a:lnTo>
                    <a:lnTo>
                      <a:pt x="1366" y="151"/>
                    </a:lnTo>
                    <a:lnTo>
                      <a:pt x="1371" y="144"/>
                    </a:lnTo>
                    <a:lnTo>
                      <a:pt x="1377" y="136"/>
                    </a:lnTo>
                    <a:lnTo>
                      <a:pt x="1374" y="129"/>
                    </a:lnTo>
                    <a:lnTo>
                      <a:pt x="1366" y="124"/>
                    </a:lnTo>
                    <a:lnTo>
                      <a:pt x="1359" y="119"/>
                    </a:lnTo>
                    <a:lnTo>
                      <a:pt x="1354" y="116"/>
                    </a:lnTo>
                    <a:lnTo>
                      <a:pt x="1354" y="111"/>
                    </a:lnTo>
                    <a:lnTo>
                      <a:pt x="1359" y="108"/>
                    </a:lnTo>
                    <a:lnTo>
                      <a:pt x="1366" y="103"/>
                    </a:lnTo>
                    <a:lnTo>
                      <a:pt x="1371" y="98"/>
                    </a:lnTo>
                    <a:lnTo>
                      <a:pt x="1374" y="91"/>
                    </a:lnTo>
                    <a:lnTo>
                      <a:pt x="1374" y="86"/>
                    </a:lnTo>
                    <a:lnTo>
                      <a:pt x="1374" y="78"/>
                    </a:lnTo>
                    <a:lnTo>
                      <a:pt x="1374" y="71"/>
                    </a:lnTo>
                    <a:lnTo>
                      <a:pt x="1374" y="66"/>
                    </a:lnTo>
                    <a:lnTo>
                      <a:pt x="1377" y="55"/>
                    </a:lnTo>
                    <a:lnTo>
                      <a:pt x="1377" y="48"/>
                    </a:lnTo>
                    <a:lnTo>
                      <a:pt x="1379" y="40"/>
                    </a:lnTo>
                    <a:lnTo>
                      <a:pt x="1377" y="38"/>
                    </a:lnTo>
                    <a:lnTo>
                      <a:pt x="1374" y="35"/>
                    </a:lnTo>
                    <a:lnTo>
                      <a:pt x="1369" y="38"/>
                    </a:lnTo>
                    <a:lnTo>
                      <a:pt x="1366" y="35"/>
                    </a:lnTo>
                    <a:lnTo>
                      <a:pt x="1369" y="30"/>
                    </a:lnTo>
                    <a:lnTo>
                      <a:pt x="1374" y="23"/>
                    </a:lnTo>
                    <a:lnTo>
                      <a:pt x="1377" y="18"/>
                    </a:lnTo>
                    <a:lnTo>
                      <a:pt x="1377" y="10"/>
                    </a:lnTo>
                    <a:lnTo>
                      <a:pt x="1377" y="5"/>
                    </a:lnTo>
                    <a:lnTo>
                      <a:pt x="1374" y="5"/>
                    </a:lnTo>
                    <a:lnTo>
                      <a:pt x="1371" y="5"/>
                    </a:lnTo>
                    <a:lnTo>
                      <a:pt x="1369" y="5"/>
                    </a:lnTo>
                    <a:lnTo>
                      <a:pt x="1366" y="5"/>
                    </a:lnTo>
                    <a:lnTo>
                      <a:pt x="1361" y="3"/>
                    </a:lnTo>
                    <a:lnTo>
                      <a:pt x="1356" y="3"/>
                    </a:lnTo>
                    <a:lnTo>
                      <a:pt x="1354" y="0"/>
                    </a:lnTo>
                    <a:lnTo>
                      <a:pt x="1351" y="0"/>
                    </a:lnTo>
                    <a:lnTo>
                      <a:pt x="1349" y="3"/>
                    </a:lnTo>
                    <a:lnTo>
                      <a:pt x="1346" y="5"/>
                    </a:lnTo>
                    <a:lnTo>
                      <a:pt x="1341" y="5"/>
                    </a:lnTo>
                    <a:lnTo>
                      <a:pt x="1336" y="5"/>
                    </a:lnTo>
                    <a:lnTo>
                      <a:pt x="1334" y="5"/>
                    </a:lnTo>
                    <a:lnTo>
                      <a:pt x="1329" y="8"/>
                    </a:lnTo>
                    <a:lnTo>
                      <a:pt x="1326" y="8"/>
                    </a:lnTo>
                    <a:lnTo>
                      <a:pt x="1324" y="8"/>
                    </a:lnTo>
                    <a:lnTo>
                      <a:pt x="1324" y="10"/>
                    </a:lnTo>
                    <a:lnTo>
                      <a:pt x="1321" y="13"/>
                    </a:lnTo>
                    <a:lnTo>
                      <a:pt x="1319" y="13"/>
                    </a:lnTo>
                    <a:lnTo>
                      <a:pt x="1316" y="13"/>
                    </a:lnTo>
                    <a:lnTo>
                      <a:pt x="1311" y="15"/>
                    </a:lnTo>
                    <a:lnTo>
                      <a:pt x="1303" y="18"/>
                    </a:lnTo>
                    <a:lnTo>
                      <a:pt x="1301" y="20"/>
                    </a:lnTo>
                    <a:lnTo>
                      <a:pt x="1296" y="25"/>
                    </a:lnTo>
                    <a:lnTo>
                      <a:pt x="1293" y="30"/>
                    </a:lnTo>
                    <a:lnTo>
                      <a:pt x="1293" y="35"/>
                    </a:lnTo>
                    <a:lnTo>
                      <a:pt x="1293" y="38"/>
                    </a:lnTo>
                    <a:lnTo>
                      <a:pt x="1293" y="40"/>
                    </a:lnTo>
                    <a:lnTo>
                      <a:pt x="1291" y="40"/>
                    </a:lnTo>
                    <a:lnTo>
                      <a:pt x="1286" y="43"/>
                    </a:lnTo>
                    <a:lnTo>
                      <a:pt x="1281" y="43"/>
                    </a:lnTo>
                    <a:lnTo>
                      <a:pt x="1278" y="45"/>
                    </a:lnTo>
                    <a:lnTo>
                      <a:pt x="1276" y="48"/>
                    </a:lnTo>
                    <a:lnTo>
                      <a:pt x="1273" y="50"/>
                    </a:lnTo>
                    <a:lnTo>
                      <a:pt x="1271" y="53"/>
                    </a:lnTo>
                    <a:lnTo>
                      <a:pt x="1268" y="55"/>
                    </a:lnTo>
                    <a:lnTo>
                      <a:pt x="1266" y="58"/>
                    </a:lnTo>
                    <a:lnTo>
                      <a:pt x="1263" y="61"/>
                    </a:lnTo>
                    <a:lnTo>
                      <a:pt x="1261" y="66"/>
                    </a:lnTo>
                    <a:lnTo>
                      <a:pt x="1261" y="71"/>
                    </a:lnTo>
                    <a:lnTo>
                      <a:pt x="1266" y="76"/>
                    </a:lnTo>
                    <a:lnTo>
                      <a:pt x="1268" y="81"/>
                    </a:lnTo>
                    <a:lnTo>
                      <a:pt x="1271" y="86"/>
                    </a:lnTo>
                    <a:lnTo>
                      <a:pt x="1271" y="88"/>
                    </a:lnTo>
                    <a:lnTo>
                      <a:pt x="1268" y="91"/>
                    </a:lnTo>
                    <a:lnTo>
                      <a:pt x="1268" y="96"/>
                    </a:lnTo>
                    <a:lnTo>
                      <a:pt x="1266" y="96"/>
                    </a:lnTo>
                    <a:lnTo>
                      <a:pt x="1263" y="93"/>
                    </a:lnTo>
                    <a:lnTo>
                      <a:pt x="1261" y="88"/>
                    </a:lnTo>
                    <a:lnTo>
                      <a:pt x="1258" y="83"/>
                    </a:lnTo>
                    <a:lnTo>
                      <a:pt x="1256" y="78"/>
                    </a:lnTo>
                    <a:lnTo>
                      <a:pt x="1253" y="76"/>
                    </a:lnTo>
                    <a:lnTo>
                      <a:pt x="1250" y="78"/>
                    </a:lnTo>
                    <a:lnTo>
                      <a:pt x="1248" y="81"/>
                    </a:lnTo>
                    <a:lnTo>
                      <a:pt x="1245" y="86"/>
                    </a:lnTo>
                    <a:lnTo>
                      <a:pt x="1243" y="88"/>
                    </a:lnTo>
                    <a:lnTo>
                      <a:pt x="1240" y="93"/>
                    </a:lnTo>
                    <a:lnTo>
                      <a:pt x="1240" y="98"/>
                    </a:lnTo>
                    <a:lnTo>
                      <a:pt x="1238" y="108"/>
                    </a:lnTo>
                    <a:lnTo>
                      <a:pt x="1235" y="116"/>
                    </a:lnTo>
                    <a:lnTo>
                      <a:pt x="1235" y="121"/>
                    </a:lnTo>
                    <a:lnTo>
                      <a:pt x="1235" y="126"/>
                    </a:lnTo>
                    <a:lnTo>
                      <a:pt x="1238" y="131"/>
                    </a:lnTo>
                    <a:lnTo>
                      <a:pt x="1243" y="134"/>
                    </a:lnTo>
                    <a:lnTo>
                      <a:pt x="1245" y="134"/>
                    </a:lnTo>
                    <a:lnTo>
                      <a:pt x="1250" y="134"/>
                    </a:lnTo>
                    <a:lnTo>
                      <a:pt x="1253" y="136"/>
                    </a:lnTo>
                    <a:lnTo>
                      <a:pt x="1256" y="134"/>
                    </a:lnTo>
                    <a:lnTo>
                      <a:pt x="1258" y="134"/>
                    </a:lnTo>
                    <a:lnTo>
                      <a:pt x="1258" y="136"/>
                    </a:lnTo>
                    <a:lnTo>
                      <a:pt x="1256" y="141"/>
                    </a:lnTo>
                    <a:lnTo>
                      <a:pt x="1253" y="144"/>
                    </a:lnTo>
                    <a:lnTo>
                      <a:pt x="1253" y="146"/>
                    </a:lnTo>
                    <a:lnTo>
                      <a:pt x="1258" y="159"/>
                    </a:lnTo>
                    <a:close/>
                    <a:moveTo>
                      <a:pt x="1866" y="1003"/>
                    </a:moveTo>
                    <a:lnTo>
                      <a:pt x="1840" y="1024"/>
                    </a:lnTo>
                    <a:lnTo>
                      <a:pt x="1813" y="1067"/>
                    </a:lnTo>
                    <a:lnTo>
                      <a:pt x="1808" y="1082"/>
                    </a:lnTo>
                    <a:lnTo>
                      <a:pt x="1808" y="1102"/>
                    </a:lnTo>
                    <a:lnTo>
                      <a:pt x="1823" y="1097"/>
                    </a:lnTo>
                    <a:lnTo>
                      <a:pt x="1850" y="1102"/>
                    </a:lnTo>
                    <a:lnTo>
                      <a:pt x="1866" y="1112"/>
                    </a:lnTo>
                    <a:lnTo>
                      <a:pt x="1881" y="1107"/>
                    </a:lnTo>
                    <a:lnTo>
                      <a:pt x="1893" y="1122"/>
                    </a:lnTo>
                    <a:lnTo>
                      <a:pt x="1914" y="1117"/>
                    </a:lnTo>
                    <a:lnTo>
                      <a:pt x="1914" y="1097"/>
                    </a:lnTo>
                    <a:lnTo>
                      <a:pt x="1903" y="1072"/>
                    </a:lnTo>
                    <a:lnTo>
                      <a:pt x="1861" y="1051"/>
                    </a:lnTo>
                    <a:lnTo>
                      <a:pt x="1856" y="1041"/>
                    </a:lnTo>
                    <a:lnTo>
                      <a:pt x="1866" y="1019"/>
                    </a:lnTo>
                    <a:lnTo>
                      <a:pt x="1866" y="1003"/>
                    </a:lnTo>
                    <a:close/>
                    <a:moveTo>
                      <a:pt x="1258" y="247"/>
                    </a:moveTo>
                    <a:lnTo>
                      <a:pt x="1258" y="245"/>
                    </a:lnTo>
                    <a:lnTo>
                      <a:pt x="1256" y="245"/>
                    </a:lnTo>
                    <a:lnTo>
                      <a:pt x="1253" y="247"/>
                    </a:lnTo>
                    <a:lnTo>
                      <a:pt x="1258" y="247"/>
                    </a:lnTo>
                    <a:close/>
                    <a:moveTo>
                      <a:pt x="1238" y="219"/>
                    </a:moveTo>
                    <a:lnTo>
                      <a:pt x="1243" y="219"/>
                    </a:lnTo>
                    <a:lnTo>
                      <a:pt x="1250" y="224"/>
                    </a:lnTo>
                    <a:lnTo>
                      <a:pt x="1253" y="227"/>
                    </a:lnTo>
                    <a:lnTo>
                      <a:pt x="1256" y="227"/>
                    </a:lnTo>
                    <a:lnTo>
                      <a:pt x="1261" y="224"/>
                    </a:lnTo>
                    <a:lnTo>
                      <a:pt x="1266" y="224"/>
                    </a:lnTo>
                    <a:lnTo>
                      <a:pt x="1268" y="227"/>
                    </a:lnTo>
                    <a:lnTo>
                      <a:pt x="1271" y="229"/>
                    </a:lnTo>
                    <a:lnTo>
                      <a:pt x="1271" y="234"/>
                    </a:lnTo>
                    <a:lnTo>
                      <a:pt x="1273" y="237"/>
                    </a:lnTo>
                    <a:lnTo>
                      <a:pt x="1273" y="240"/>
                    </a:lnTo>
                    <a:lnTo>
                      <a:pt x="1273" y="245"/>
                    </a:lnTo>
                    <a:lnTo>
                      <a:pt x="1273" y="252"/>
                    </a:lnTo>
                    <a:lnTo>
                      <a:pt x="1273" y="257"/>
                    </a:lnTo>
                    <a:lnTo>
                      <a:pt x="1276" y="262"/>
                    </a:lnTo>
                    <a:lnTo>
                      <a:pt x="1281" y="265"/>
                    </a:lnTo>
                    <a:lnTo>
                      <a:pt x="1283" y="267"/>
                    </a:lnTo>
                    <a:lnTo>
                      <a:pt x="1288" y="270"/>
                    </a:lnTo>
                    <a:lnTo>
                      <a:pt x="1291" y="270"/>
                    </a:lnTo>
                    <a:lnTo>
                      <a:pt x="1296" y="270"/>
                    </a:lnTo>
                    <a:lnTo>
                      <a:pt x="1301" y="272"/>
                    </a:lnTo>
                    <a:lnTo>
                      <a:pt x="1306" y="272"/>
                    </a:lnTo>
                    <a:lnTo>
                      <a:pt x="1311" y="270"/>
                    </a:lnTo>
                    <a:lnTo>
                      <a:pt x="1313" y="270"/>
                    </a:lnTo>
                    <a:lnTo>
                      <a:pt x="1319" y="270"/>
                    </a:lnTo>
                    <a:lnTo>
                      <a:pt x="1321" y="267"/>
                    </a:lnTo>
                    <a:lnTo>
                      <a:pt x="1324" y="267"/>
                    </a:lnTo>
                    <a:lnTo>
                      <a:pt x="1329" y="267"/>
                    </a:lnTo>
                    <a:lnTo>
                      <a:pt x="1331" y="267"/>
                    </a:lnTo>
                    <a:lnTo>
                      <a:pt x="1336" y="267"/>
                    </a:lnTo>
                    <a:lnTo>
                      <a:pt x="1341" y="265"/>
                    </a:lnTo>
                    <a:lnTo>
                      <a:pt x="1344" y="265"/>
                    </a:lnTo>
                    <a:lnTo>
                      <a:pt x="1346" y="265"/>
                    </a:lnTo>
                    <a:lnTo>
                      <a:pt x="1349" y="260"/>
                    </a:lnTo>
                    <a:lnTo>
                      <a:pt x="1351" y="260"/>
                    </a:lnTo>
                    <a:lnTo>
                      <a:pt x="1354" y="260"/>
                    </a:lnTo>
                    <a:lnTo>
                      <a:pt x="1359" y="262"/>
                    </a:lnTo>
                    <a:lnTo>
                      <a:pt x="1364" y="262"/>
                    </a:lnTo>
                    <a:lnTo>
                      <a:pt x="1366" y="260"/>
                    </a:lnTo>
                    <a:lnTo>
                      <a:pt x="1371" y="260"/>
                    </a:lnTo>
                    <a:lnTo>
                      <a:pt x="1374" y="255"/>
                    </a:lnTo>
                    <a:lnTo>
                      <a:pt x="1379" y="252"/>
                    </a:lnTo>
                    <a:lnTo>
                      <a:pt x="1379" y="250"/>
                    </a:lnTo>
                    <a:lnTo>
                      <a:pt x="1379" y="245"/>
                    </a:lnTo>
                    <a:lnTo>
                      <a:pt x="1379" y="240"/>
                    </a:lnTo>
                    <a:lnTo>
                      <a:pt x="1377" y="234"/>
                    </a:lnTo>
                    <a:lnTo>
                      <a:pt x="1374" y="232"/>
                    </a:lnTo>
                    <a:lnTo>
                      <a:pt x="1371" y="229"/>
                    </a:lnTo>
                    <a:lnTo>
                      <a:pt x="1366" y="227"/>
                    </a:lnTo>
                    <a:lnTo>
                      <a:pt x="1361" y="224"/>
                    </a:lnTo>
                    <a:lnTo>
                      <a:pt x="1356" y="224"/>
                    </a:lnTo>
                    <a:lnTo>
                      <a:pt x="1354" y="222"/>
                    </a:lnTo>
                    <a:lnTo>
                      <a:pt x="1344" y="224"/>
                    </a:lnTo>
                    <a:lnTo>
                      <a:pt x="1341" y="224"/>
                    </a:lnTo>
                    <a:lnTo>
                      <a:pt x="1336" y="229"/>
                    </a:lnTo>
                    <a:lnTo>
                      <a:pt x="1334" y="232"/>
                    </a:lnTo>
                    <a:lnTo>
                      <a:pt x="1331" y="234"/>
                    </a:lnTo>
                    <a:lnTo>
                      <a:pt x="1326" y="240"/>
                    </a:lnTo>
                    <a:lnTo>
                      <a:pt x="1324" y="240"/>
                    </a:lnTo>
                    <a:lnTo>
                      <a:pt x="1321" y="240"/>
                    </a:lnTo>
                    <a:lnTo>
                      <a:pt x="1313" y="240"/>
                    </a:lnTo>
                    <a:lnTo>
                      <a:pt x="1306" y="240"/>
                    </a:lnTo>
                    <a:lnTo>
                      <a:pt x="1301" y="240"/>
                    </a:lnTo>
                    <a:lnTo>
                      <a:pt x="1298" y="237"/>
                    </a:lnTo>
                    <a:lnTo>
                      <a:pt x="1296" y="232"/>
                    </a:lnTo>
                    <a:lnTo>
                      <a:pt x="1293" y="227"/>
                    </a:lnTo>
                    <a:lnTo>
                      <a:pt x="1288" y="224"/>
                    </a:lnTo>
                    <a:lnTo>
                      <a:pt x="1286" y="217"/>
                    </a:lnTo>
                    <a:lnTo>
                      <a:pt x="1283" y="214"/>
                    </a:lnTo>
                    <a:lnTo>
                      <a:pt x="1283" y="212"/>
                    </a:lnTo>
                    <a:lnTo>
                      <a:pt x="1281" y="212"/>
                    </a:lnTo>
                    <a:lnTo>
                      <a:pt x="1238" y="219"/>
                    </a:lnTo>
                    <a:close/>
                    <a:moveTo>
                      <a:pt x="1271" y="217"/>
                    </a:moveTo>
                    <a:lnTo>
                      <a:pt x="1268" y="217"/>
                    </a:lnTo>
                    <a:lnTo>
                      <a:pt x="1271" y="217"/>
                    </a:lnTo>
                    <a:close/>
                    <a:moveTo>
                      <a:pt x="1404" y="1810"/>
                    </a:moveTo>
                    <a:lnTo>
                      <a:pt x="1404" y="1810"/>
                    </a:lnTo>
                    <a:lnTo>
                      <a:pt x="1404" y="1803"/>
                    </a:lnTo>
                    <a:lnTo>
                      <a:pt x="1402" y="1798"/>
                    </a:lnTo>
                    <a:lnTo>
                      <a:pt x="1399" y="1795"/>
                    </a:lnTo>
                    <a:lnTo>
                      <a:pt x="1404" y="1737"/>
                    </a:lnTo>
                    <a:lnTo>
                      <a:pt x="1377" y="1732"/>
                    </a:lnTo>
                    <a:lnTo>
                      <a:pt x="1346" y="1727"/>
                    </a:lnTo>
                    <a:lnTo>
                      <a:pt x="1339" y="1725"/>
                    </a:lnTo>
                    <a:lnTo>
                      <a:pt x="1331" y="1722"/>
                    </a:lnTo>
                    <a:lnTo>
                      <a:pt x="1329" y="1722"/>
                    </a:lnTo>
                    <a:lnTo>
                      <a:pt x="1316" y="1720"/>
                    </a:lnTo>
                    <a:lnTo>
                      <a:pt x="1308" y="1717"/>
                    </a:lnTo>
                    <a:lnTo>
                      <a:pt x="1308" y="1694"/>
                    </a:lnTo>
                    <a:lnTo>
                      <a:pt x="1303" y="1689"/>
                    </a:lnTo>
                    <a:lnTo>
                      <a:pt x="1321" y="1679"/>
                    </a:lnTo>
                    <a:lnTo>
                      <a:pt x="1336" y="1669"/>
                    </a:lnTo>
                    <a:lnTo>
                      <a:pt x="1346" y="1629"/>
                    </a:lnTo>
                    <a:lnTo>
                      <a:pt x="1283" y="1639"/>
                    </a:lnTo>
                    <a:lnTo>
                      <a:pt x="1258" y="1674"/>
                    </a:lnTo>
                    <a:lnTo>
                      <a:pt x="1215" y="1679"/>
                    </a:lnTo>
                    <a:lnTo>
                      <a:pt x="1172" y="1629"/>
                    </a:lnTo>
                    <a:lnTo>
                      <a:pt x="1167" y="1561"/>
                    </a:lnTo>
                    <a:lnTo>
                      <a:pt x="1180" y="1546"/>
                    </a:lnTo>
                    <a:lnTo>
                      <a:pt x="1177" y="1546"/>
                    </a:lnTo>
                    <a:lnTo>
                      <a:pt x="1177" y="1510"/>
                    </a:lnTo>
                    <a:lnTo>
                      <a:pt x="1200" y="1490"/>
                    </a:lnTo>
                    <a:lnTo>
                      <a:pt x="1215" y="1472"/>
                    </a:lnTo>
                    <a:lnTo>
                      <a:pt x="1268" y="1477"/>
                    </a:lnTo>
                    <a:lnTo>
                      <a:pt x="1298" y="1477"/>
                    </a:lnTo>
                    <a:lnTo>
                      <a:pt x="1341" y="1467"/>
                    </a:lnTo>
                    <a:lnTo>
                      <a:pt x="1366" y="1467"/>
                    </a:lnTo>
                    <a:lnTo>
                      <a:pt x="1392" y="1462"/>
                    </a:lnTo>
                    <a:lnTo>
                      <a:pt x="1399" y="1490"/>
                    </a:lnTo>
                    <a:lnTo>
                      <a:pt x="1409" y="1525"/>
                    </a:lnTo>
                    <a:lnTo>
                      <a:pt x="1442" y="1556"/>
                    </a:lnTo>
                    <a:lnTo>
                      <a:pt x="1457" y="1561"/>
                    </a:lnTo>
                    <a:lnTo>
                      <a:pt x="1452" y="1510"/>
                    </a:lnTo>
                    <a:lnTo>
                      <a:pt x="1429" y="1452"/>
                    </a:lnTo>
                    <a:lnTo>
                      <a:pt x="1457" y="1422"/>
                    </a:lnTo>
                    <a:lnTo>
                      <a:pt x="1482" y="1412"/>
                    </a:lnTo>
                    <a:lnTo>
                      <a:pt x="1530" y="1367"/>
                    </a:lnTo>
                    <a:lnTo>
                      <a:pt x="1525" y="1334"/>
                    </a:lnTo>
                    <a:lnTo>
                      <a:pt x="1520" y="1304"/>
                    </a:lnTo>
                    <a:lnTo>
                      <a:pt x="1535" y="1314"/>
                    </a:lnTo>
                    <a:lnTo>
                      <a:pt x="1540" y="1309"/>
                    </a:lnTo>
                    <a:lnTo>
                      <a:pt x="1535" y="1288"/>
                    </a:lnTo>
                    <a:lnTo>
                      <a:pt x="1545" y="1288"/>
                    </a:lnTo>
                    <a:lnTo>
                      <a:pt x="1561" y="1283"/>
                    </a:lnTo>
                    <a:lnTo>
                      <a:pt x="1571" y="1258"/>
                    </a:lnTo>
                    <a:lnTo>
                      <a:pt x="1593" y="1253"/>
                    </a:lnTo>
                    <a:lnTo>
                      <a:pt x="1624" y="1235"/>
                    </a:lnTo>
                    <a:lnTo>
                      <a:pt x="1624" y="1195"/>
                    </a:lnTo>
                    <a:lnTo>
                      <a:pt x="1677" y="1170"/>
                    </a:lnTo>
                    <a:lnTo>
                      <a:pt x="1666" y="1117"/>
                    </a:lnTo>
                    <a:lnTo>
                      <a:pt x="1677" y="1170"/>
                    </a:lnTo>
                    <a:lnTo>
                      <a:pt x="1699" y="1155"/>
                    </a:lnTo>
                    <a:lnTo>
                      <a:pt x="1714" y="1160"/>
                    </a:lnTo>
                    <a:lnTo>
                      <a:pt x="1704" y="1175"/>
                    </a:lnTo>
                    <a:lnTo>
                      <a:pt x="1714" y="1195"/>
                    </a:lnTo>
                    <a:lnTo>
                      <a:pt x="1760" y="1160"/>
                    </a:lnTo>
                    <a:lnTo>
                      <a:pt x="1777" y="1137"/>
                    </a:lnTo>
                    <a:lnTo>
                      <a:pt x="1729" y="1132"/>
                    </a:lnTo>
                    <a:lnTo>
                      <a:pt x="1709" y="1102"/>
                    </a:lnTo>
                    <a:lnTo>
                      <a:pt x="1724" y="1087"/>
                    </a:lnTo>
                    <a:lnTo>
                      <a:pt x="1729" y="1067"/>
                    </a:lnTo>
                    <a:lnTo>
                      <a:pt x="1656" y="1082"/>
                    </a:lnTo>
                    <a:lnTo>
                      <a:pt x="1619" y="1112"/>
                    </a:lnTo>
                    <a:lnTo>
                      <a:pt x="1636" y="1077"/>
                    </a:lnTo>
                    <a:lnTo>
                      <a:pt x="1671" y="1056"/>
                    </a:lnTo>
                    <a:lnTo>
                      <a:pt x="1692" y="1034"/>
                    </a:lnTo>
                    <a:lnTo>
                      <a:pt x="1755" y="1039"/>
                    </a:lnTo>
                    <a:lnTo>
                      <a:pt x="1803" y="1034"/>
                    </a:lnTo>
                    <a:lnTo>
                      <a:pt x="1840" y="1009"/>
                    </a:lnTo>
                    <a:lnTo>
                      <a:pt x="1866" y="988"/>
                    </a:lnTo>
                    <a:lnTo>
                      <a:pt x="1845" y="938"/>
                    </a:lnTo>
                    <a:lnTo>
                      <a:pt x="1840" y="910"/>
                    </a:lnTo>
                    <a:lnTo>
                      <a:pt x="1772" y="875"/>
                    </a:lnTo>
                    <a:lnTo>
                      <a:pt x="1772" y="855"/>
                    </a:lnTo>
                    <a:lnTo>
                      <a:pt x="1714" y="746"/>
                    </a:lnTo>
                    <a:lnTo>
                      <a:pt x="1699" y="792"/>
                    </a:lnTo>
                    <a:lnTo>
                      <a:pt x="1661" y="802"/>
                    </a:lnTo>
                    <a:lnTo>
                      <a:pt x="1651" y="792"/>
                    </a:lnTo>
                    <a:lnTo>
                      <a:pt x="1636" y="792"/>
                    </a:lnTo>
                    <a:lnTo>
                      <a:pt x="1636" y="719"/>
                    </a:lnTo>
                    <a:lnTo>
                      <a:pt x="1603" y="714"/>
                    </a:lnTo>
                    <a:lnTo>
                      <a:pt x="1578" y="678"/>
                    </a:lnTo>
                    <a:lnTo>
                      <a:pt x="1550" y="683"/>
                    </a:lnTo>
                    <a:lnTo>
                      <a:pt x="1520" y="673"/>
                    </a:lnTo>
                    <a:lnTo>
                      <a:pt x="1500" y="678"/>
                    </a:lnTo>
                    <a:lnTo>
                      <a:pt x="1500" y="703"/>
                    </a:lnTo>
                    <a:lnTo>
                      <a:pt x="1500" y="731"/>
                    </a:lnTo>
                    <a:lnTo>
                      <a:pt x="1495" y="787"/>
                    </a:lnTo>
                    <a:lnTo>
                      <a:pt x="1487" y="807"/>
                    </a:lnTo>
                    <a:lnTo>
                      <a:pt x="1520" y="870"/>
                    </a:lnTo>
                    <a:lnTo>
                      <a:pt x="1467" y="915"/>
                    </a:lnTo>
                    <a:lnTo>
                      <a:pt x="1477" y="993"/>
                    </a:lnTo>
                    <a:lnTo>
                      <a:pt x="1457" y="1009"/>
                    </a:lnTo>
                    <a:lnTo>
                      <a:pt x="1437" y="998"/>
                    </a:lnTo>
                    <a:lnTo>
                      <a:pt x="1424" y="905"/>
                    </a:lnTo>
                    <a:lnTo>
                      <a:pt x="1371" y="900"/>
                    </a:lnTo>
                    <a:lnTo>
                      <a:pt x="1273" y="845"/>
                    </a:lnTo>
                    <a:lnTo>
                      <a:pt x="1253" y="845"/>
                    </a:lnTo>
                    <a:lnTo>
                      <a:pt x="1235" y="797"/>
                    </a:lnTo>
                    <a:lnTo>
                      <a:pt x="1220" y="782"/>
                    </a:lnTo>
                    <a:lnTo>
                      <a:pt x="1263" y="658"/>
                    </a:lnTo>
                    <a:lnTo>
                      <a:pt x="1288" y="630"/>
                    </a:lnTo>
                    <a:lnTo>
                      <a:pt x="1316" y="615"/>
                    </a:lnTo>
                    <a:lnTo>
                      <a:pt x="1331" y="615"/>
                    </a:lnTo>
                    <a:lnTo>
                      <a:pt x="1346" y="565"/>
                    </a:lnTo>
                    <a:lnTo>
                      <a:pt x="1356" y="524"/>
                    </a:lnTo>
                    <a:lnTo>
                      <a:pt x="1409" y="512"/>
                    </a:lnTo>
                    <a:lnTo>
                      <a:pt x="1437" y="492"/>
                    </a:lnTo>
                    <a:lnTo>
                      <a:pt x="1419" y="446"/>
                    </a:lnTo>
                    <a:lnTo>
                      <a:pt x="1432" y="416"/>
                    </a:lnTo>
                    <a:lnTo>
                      <a:pt x="1412" y="393"/>
                    </a:lnTo>
                    <a:lnTo>
                      <a:pt x="1414" y="393"/>
                    </a:lnTo>
                    <a:lnTo>
                      <a:pt x="1417" y="391"/>
                    </a:lnTo>
                    <a:lnTo>
                      <a:pt x="1419" y="388"/>
                    </a:lnTo>
                    <a:lnTo>
                      <a:pt x="1422" y="388"/>
                    </a:lnTo>
                    <a:lnTo>
                      <a:pt x="1424" y="388"/>
                    </a:lnTo>
                    <a:lnTo>
                      <a:pt x="1432" y="388"/>
                    </a:lnTo>
                    <a:lnTo>
                      <a:pt x="1440" y="388"/>
                    </a:lnTo>
                    <a:lnTo>
                      <a:pt x="1442" y="386"/>
                    </a:lnTo>
                    <a:lnTo>
                      <a:pt x="1442" y="383"/>
                    </a:lnTo>
                    <a:lnTo>
                      <a:pt x="1437" y="376"/>
                    </a:lnTo>
                    <a:lnTo>
                      <a:pt x="1437" y="373"/>
                    </a:lnTo>
                    <a:lnTo>
                      <a:pt x="1440" y="373"/>
                    </a:lnTo>
                    <a:lnTo>
                      <a:pt x="1445" y="376"/>
                    </a:lnTo>
                    <a:lnTo>
                      <a:pt x="1452" y="378"/>
                    </a:lnTo>
                    <a:lnTo>
                      <a:pt x="1455" y="381"/>
                    </a:lnTo>
                    <a:lnTo>
                      <a:pt x="1457" y="383"/>
                    </a:lnTo>
                    <a:lnTo>
                      <a:pt x="1462" y="386"/>
                    </a:lnTo>
                    <a:lnTo>
                      <a:pt x="1467" y="388"/>
                    </a:lnTo>
                    <a:lnTo>
                      <a:pt x="1472" y="393"/>
                    </a:lnTo>
                    <a:lnTo>
                      <a:pt x="1477" y="396"/>
                    </a:lnTo>
                    <a:lnTo>
                      <a:pt x="1485" y="398"/>
                    </a:lnTo>
                    <a:lnTo>
                      <a:pt x="1490" y="401"/>
                    </a:lnTo>
                    <a:lnTo>
                      <a:pt x="1495" y="403"/>
                    </a:lnTo>
                    <a:lnTo>
                      <a:pt x="1500" y="406"/>
                    </a:lnTo>
                    <a:lnTo>
                      <a:pt x="1505" y="406"/>
                    </a:lnTo>
                    <a:lnTo>
                      <a:pt x="1510" y="411"/>
                    </a:lnTo>
                    <a:lnTo>
                      <a:pt x="1515" y="413"/>
                    </a:lnTo>
                    <a:lnTo>
                      <a:pt x="1523" y="419"/>
                    </a:lnTo>
                    <a:lnTo>
                      <a:pt x="1528" y="424"/>
                    </a:lnTo>
                    <a:lnTo>
                      <a:pt x="1535" y="431"/>
                    </a:lnTo>
                    <a:lnTo>
                      <a:pt x="1543" y="441"/>
                    </a:lnTo>
                    <a:lnTo>
                      <a:pt x="1545" y="449"/>
                    </a:lnTo>
                    <a:lnTo>
                      <a:pt x="1538" y="456"/>
                    </a:lnTo>
                    <a:lnTo>
                      <a:pt x="1530" y="466"/>
                    </a:lnTo>
                    <a:lnTo>
                      <a:pt x="1528" y="477"/>
                    </a:lnTo>
                    <a:lnTo>
                      <a:pt x="1530" y="479"/>
                    </a:lnTo>
                    <a:lnTo>
                      <a:pt x="1538" y="482"/>
                    </a:lnTo>
                    <a:lnTo>
                      <a:pt x="1543" y="487"/>
                    </a:lnTo>
                    <a:lnTo>
                      <a:pt x="1545" y="489"/>
                    </a:lnTo>
                    <a:lnTo>
                      <a:pt x="1543" y="494"/>
                    </a:lnTo>
                    <a:lnTo>
                      <a:pt x="1535" y="499"/>
                    </a:lnTo>
                    <a:lnTo>
                      <a:pt x="1528" y="504"/>
                    </a:lnTo>
                    <a:lnTo>
                      <a:pt x="1525" y="509"/>
                    </a:lnTo>
                    <a:lnTo>
                      <a:pt x="1520" y="509"/>
                    </a:lnTo>
                    <a:lnTo>
                      <a:pt x="1518" y="509"/>
                    </a:lnTo>
                    <a:lnTo>
                      <a:pt x="1515" y="509"/>
                    </a:lnTo>
                    <a:lnTo>
                      <a:pt x="1513" y="509"/>
                    </a:lnTo>
                    <a:lnTo>
                      <a:pt x="1508" y="512"/>
                    </a:lnTo>
                    <a:lnTo>
                      <a:pt x="1500" y="514"/>
                    </a:lnTo>
                    <a:lnTo>
                      <a:pt x="1495" y="519"/>
                    </a:lnTo>
                    <a:lnTo>
                      <a:pt x="1492" y="522"/>
                    </a:lnTo>
                    <a:lnTo>
                      <a:pt x="1492" y="524"/>
                    </a:lnTo>
                    <a:lnTo>
                      <a:pt x="1495" y="527"/>
                    </a:lnTo>
                    <a:lnTo>
                      <a:pt x="1498" y="529"/>
                    </a:lnTo>
                    <a:lnTo>
                      <a:pt x="1500" y="532"/>
                    </a:lnTo>
                    <a:lnTo>
                      <a:pt x="1503" y="535"/>
                    </a:lnTo>
                    <a:lnTo>
                      <a:pt x="1508" y="537"/>
                    </a:lnTo>
                    <a:lnTo>
                      <a:pt x="1513" y="540"/>
                    </a:lnTo>
                    <a:lnTo>
                      <a:pt x="1518" y="540"/>
                    </a:lnTo>
                    <a:lnTo>
                      <a:pt x="1523" y="537"/>
                    </a:lnTo>
                    <a:lnTo>
                      <a:pt x="1528" y="532"/>
                    </a:lnTo>
                    <a:lnTo>
                      <a:pt x="1530" y="529"/>
                    </a:lnTo>
                    <a:lnTo>
                      <a:pt x="1535" y="527"/>
                    </a:lnTo>
                    <a:lnTo>
                      <a:pt x="1540" y="527"/>
                    </a:lnTo>
                    <a:lnTo>
                      <a:pt x="1548" y="524"/>
                    </a:lnTo>
                    <a:lnTo>
                      <a:pt x="1556" y="519"/>
                    </a:lnTo>
                    <a:lnTo>
                      <a:pt x="1561" y="519"/>
                    </a:lnTo>
                    <a:lnTo>
                      <a:pt x="1563" y="519"/>
                    </a:lnTo>
                    <a:lnTo>
                      <a:pt x="1566" y="522"/>
                    </a:lnTo>
                    <a:lnTo>
                      <a:pt x="1568" y="524"/>
                    </a:lnTo>
                    <a:lnTo>
                      <a:pt x="1571" y="524"/>
                    </a:lnTo>
                    <a:lnTo>
                      <a:pt x="1573" y="527"/>
                    </a:lnTo>
                    <a:lnTo>
                      <a:pt x="1576" y="529"/>
                    </a:lnTo>
                    <a:lnTo>
                      <a:pt x="1578" y="529"/>
                    </a:lnTo>
                    <a:lnTo>
                      <a:pt x="1583" y="532"/>
                    </a:lnTo>
                    <a:lnTo>
                      <a:pt x="1588" y="532"/>
                    </a:lnTo>
                    <a:lnTo>
                      <a:pt x="1593" y="535"/>
                    </a:lnTo>
                    <a:lnTo>
                      <a:pt x="1603" y="535"/>
                    </a:lnTo>
                    <a:lnTo>
                      <a:pt x="1606" y="540"/>
                    </a:lnTo>
                    <a:lnTo>
                      <a:pt x="1606" y="542"/>
                    </a:lnTo>
                    <a:lnTo>
                      <a:pt x="1608" y="547"/>
                    </a:lnTo>
                    <a:lnTo>
                      <a:pt x="1611" y="547"/>
                    </a:lnTo>
                    <a:lnTo>
                      <a:pt x="1616" y="550"/>
                    </a:lnTo>
                    <a:lnTo>
                      <a:pt x="1619" y="550"/>
                    </a:lnTo>
                    <a:lnTo>
                      <a:pt x="1621" y="550"/>
                    </a:lnTo>
                    <a:lnTo>
                      <a:pt x="1624" y="547"/>
                    </a:lnTo>
                    <a:lnTo>
                      <a:pt x="1629" y="547"/>
                    </a:lnTo>
                    <a:lnTo>
                      <a:pt x="1631" y="547"/>
                    </a:lnTo>
                    <a:lnTo>
                      <a:pt x="1634" y="547"/>
                    </a:lnTo>
                    <a:lnTo>
                      <a:pt x="1639" y="547"/>
                    </a:lnTo>
                    <a:lnTo>
                      <a:pt x="1641" y="547"/>
                    </a:lnTo>
                    <a:lnTo>
                      <a:pt x="1644" y="550"/>
                    </a:lnTo>
                    <a:lnTo>
                      <a:pt x="1649" y="550"/>
                    </a:lnTo>
                    <a:lnTo>
                      <a:pt x="1651" y="550"/>
                    </a:lnTo>
                    <a:lnTo>
                      <a:pt x="1654" y="547"/>
                    </a:lnTo>
                    <a:lnTo>
                      <a:pt x="1659" y="547"/>
                    </a:lnTo>
                    <a:lnTo>
                      <a:pt x="1664" y="547"/>
                    </a:lnTo>
                    <a:lnTo>
                      <a:pt x="1669" y="545"/>
                    </a:lnTo>
                    <a:lnTo>
                      <a:pt x="1671" y="545"/>
                    </a:lnTo>
                    <a:lnTo>
                      <a:pt x="1674" y="545"/>
                    </a:lnTo>
                    <a:lnTo>
                      <a:pt x="1679" y="545"/>
                    </a:lnTo>
                    <a:lnTo>
                      <a:pt x="1682" y="545"/>
                    </a:lnTo>
                    <a:lnTo>
                      <a:pt x="1684" y="545"/>
                    </a:lnTo>
                    <a:lnTo>
                      <a:pt x="1687" y="545"/>
                    </a:lnTo>
                    <a:lnTo>
                      <a:pt x="1692" y="545"/>
                    </a:lnTo>
                    <a:lnTo>
                      <a:pt x="1697" y="545"/>
                    </a:lnTo>
                    <a:lnTo>
                      <a:pt x="1699" y="542"/>
                    </a:lnTo>
                    <a:lnTo>
                      <a:pt x="1697" y="540"/>
                    </a:lnTo>
                    <a:lnTo>
                      <a:pt x="1697" y="537"/>
                    </a:lnTo>
                    <a:lnTo>
                      <a:pt x="1692" y="535"/>
                    </a:lnTo>
                    <a:lnTo>
                      <a:pt x="1687" y="532"/>
                    </a:lnTo>
                    <a:lnTo>
                      <a:pt x="1679" y="529"/>
                    </a:lnTo>
                    <a:lnTo>
                      <a:pt x="1677" y="529"/>
                    </a:lnTo>
                    <a:lnTo>
                      <a:pt x="1674" y="527"/>
                    </a:lnTo>
                    <a:lnTo>
                      <a:pt x="1671" y="524"/>
                    </a:lnTo>
                    <a:lnTo>
                      <a:pt x="1669" y="524"/>
                    </a:lnTo>
                    <a:lnTo>
                      <a:pt x="1666" y="524"/>
                    </a:lnTo>
                    <a:lnTo>
                      <a:pt x="1664" y="524"/>
                    </a:lnTo>
                    <a:lnTo>
                      <a:pt x="1661" y="524"/>
                    </a:lnTo>
                    <a:lnTo>
                      <a:pt x="1656" y="522"/>
                    </a:lnTo>
                    <a:lnTo>
                      <a:pt x="1651" y="519"/>
                    </a:lnTo>
                    <a:lnTo>
                      <a:pt x="1641" y="517"/>
                    </a:lnTo>
                    <a:lnTo>
                      <a:pt x="1636" y="514"/>
                    </a:lnTo>
                    <a:lnTo>
                      <a:pt x="1634" y="512"/>
                    </a:lnTo>
                    <a:lnTo>
                      <a:pt x="1634" y="509"/>
                    </a:lnTo>
                    <a:lnTo>
                      <a:pt x="1636" y="509"/>
                    </a:lnTo>
                    <a:lnTo>
                      <a:pt x="1639" y="509"/>
                    </a:lnTo>
                    <a:lnTo>
                      <a:pt x="1644" y="509"/>
                    </a:lnTo>
                    <a:lnTo>
                      <a:pt x="1649" y="512"/>
                    </a:lnTo>
                    <a:lnTo>
                      <a:pt x="1651" y="512"/>
                    </a:lnTo>
                    <a:lnTo>
                      <a:pt x="1656" y="514"/>
                    </a:lnTo>
                    <a:lnTo>
                      <a:pt x="1659" y="514"/>
                    </a:lnTo>
                    <a:lnTo>
                      <a:pt x="1664" y="514"/>
                    </a:lnTo>
                    <a:lnTo>
                      <a:pt x="1666" y="519"/>
                    </a:lnTo>
                    <a:lnTo>
                      <a:pt x="1671" y="519"/>
                    </a:lnTo>
                    <a:lnTo>
                      <a:pt x="1677" y="517"/>
                    </a:lnTo>
                    <a:lnTo>
                      <a:pt x="1687" y="514"/>
                    </a:lnTo>
                    <a:lnTo>
                      <a:pt x="1694" y="514"/>
                    </a:lnTo>
                    <a:lnTo>
                      <a:pt x="1697" y="519"/>
                    </a:lnTo>
                    <a:lnTo>
                      <a:pt x="1699" y="519"/>
                    </a:lnTo>
                    <a:lnTo>
                      <a:pt x="1704" y="522"/>
                    </a:lnTo>
                    <a:lnTo>
                      <a:pt x="1707" y="524"/>
                    </a:lnTo>
                    <a:lnTo>
                      <a:pt x="1707" y="522"/>
                    </a:lnTo>
                    <a:lnTo>
                      <a:pt x="1704" y="519"/>
                    </a:lnTo>
                    <a:lnTo>
                      <a:pt x="1702" y="514"/>
                    </a:lnTo>
                    <a:lnTo>
                      <a:pt x="1699" y="514"/>
                    </a:lnTo>
                    <a:lnTo>
                      <a:pt x="1699" y="509"/>
                    </a:lnTo>
                    <a:lnTo>
                      <a:pt x="1697" y="507"/>
                    </a:lnTo>
                    <a:lnTo>
                      <a:pt x="1694" y="502"/>
                    </a:lnTo>
                    <a:lnTo>
                      <a:pt x="1692" y="494"/>
                    </a:lnTo>
                    <a:lnTo>
                      <a:pt x="1692" y="492"/>
                    </a:lnTo>
                    <a:lnTo>
                      <a:pt x="1692" y="489"/>
                    </a:lnTo>
                    <a:lnTo>
                      <a:pt x="1692" y="487"/>
                    </a:lnTo>
                    <a:lnTo>
                      <a:pt x="1689" y="482"/>
                    </a:lnTo>
                    <a:lnTo>
                      <a:pt x="1682" y="479"/>
                    </a:lnTo>
                    <a:lnTo>
                      <a:pt x="1677" y="479"/>
                    </a:lnTo>
                    <a:lnTo>
                      <a:pt x="1671" y="477"/>
                    </a:lnTo>
                    <a:lnTo>
                      <a:pt x="1669" y="471"/>
                    </a:lnTo>
                    <a:lnTo>
                      <a:pt x="1664" y="469"/>
                    </a:lnTo>
                    <a:lnTo>
                      <a:pt x="1659" y="469"/>
                    </a:lnTo>
                    <a:lnTo>
                      <a:pt x="1651" y="466"/>
                    </a:lnTo>
                    <a:lnTo>
                      <a:pt x="1646" y="466"/>
                    </a:lnTo>
                    <a:lnTo>
                      <a:pt x="1644" y="466"/>
                    </a:lnTo>
                    <a:lnTo>
                      <a:pt x="1639" y="464"/>
                    </a:lnTo>
                    <a:lnTo>
                      <a:pt x="1634" y="461"/>
                    </a:lnTo>
                    <a:lnTo>
                      <a:pt x="1631" y="459"/>
                    </a:lnTo>
                    <a:lnTo>
                      <a:pt x="1626" y="459"/>
                    </a:lnTo>
                    <a:lnTo>
                      <a:pt x="1624" y="454"/>
                    </a:lnTo>
                    <a:lnTo>
                      <a:pt x="1621" y="451"/>
                    </a:lnTo>
                    <a:lnTo>
                      <a:pt x="1616" y="446"/>
                    </a:lnTo>
                    <a:lnTo>
                      <a:pt x="1614" y="441"/>
                    </a:lnTo>
                    <a:lnTo>
                      <a:pt x="1611" y="439"/>
                    </a:lnTo>
                    <a:lnTo>
                      <a:pt x="1611" y="434"/>
                    </a:lnTo>
                    <a:lnTo>
                      <a:pt x="1614" y="431"/>
                    </a:lnTo>
                    <a:lnTo>
                      <a:pt x="1619" y="431"/>
                    </a:lnTo>
                    <a:lnTo>
                      <a:pt x="1624" y="431"/>
                    </a:lnTo>
                    <a:lnTo>
                      <a:pt x="1631" y="434"/>
                    </a:lnTo>
                    <a:lnTo>
                      <a:pt x="1636" y="436"/>
                    </a:lnTo>
                    <a:lnTo>
                      <a:pt x="1639" y="436"/>
                    </a:lnTo>
                    <a:lnTo>
                      <a:pt x="1644" y="439"/>
                    </a:lnTo>
                    <a:lnTo>
                      <a:pt x="1649" y="441"/>
                    </a:lnTo>
                    <a:lnTo>
                      <a:pt x="1654" y="444"/>
                    </a:lnTo>
                    <a:lnTo>
                      <a:pt x="1659" y="446"/>
                    </a:lnTo>
                    <a:lnTo>
                      <a:pt x="1664" y="449"/>
                    </a:lnTo>
                    <a:lnTo>
                      <a:pt x="1669" y="451"/>
                    </a:lnTo>
                    <a:lnTo>
                      <a:pt x="1671" y="451"/>
                    </a:lnTo>
                    <a:lnTo>
                      <a:pt x="1677" y="449"/>
                    </a:lnTo>
                    <a:lnTo>
                      <a:pt x="1679" y="444"/>
                    </a:lnTo>
                    <a:lnTo>
                      <a:pt x="1679" y="441"/>
                    </a:lnTo>
                    <a:lnTo>
                      <a:pt x="1677" y="436"/>
                    </a:lnTo>
                    <a:lnTo>
                      <a:pt x="1671" y="434"/>
                    </a:lnTo>
                    <a:lnTo>
                      <a:pt x="1666" y="431"/>
                    </a:lnTo>
                    <a:lnTo>
                      <a:pt x="1666" y="429"/>
                    </a:lnTo>
                    <a:lnTo>
                      <a:pt x="1666" y="426"/>
                    </a:lnTo>
                    <a:lnTo>
                      <a:pt x="1669" y="424"/>
                    </a:lnTo>
                    <a:lnTo>
                      <a:pt x="1671" y="424"/>
                    </a:lnTo>
                    <a:lnTo>
                      <a:pt x="1674" y="421"/>
                    </a:lnTo>
                    <a:lnTo>
                      <a:pt x="1677" y="419"/>
                    </a:lnTo>
                    <a:lnTo>
                      <a:pt x="1677" y="416"/>
                    </a:lnTo>
                    <a:lnTo>
                      <a:pt x="1674" y="413"/>
                    </a:lnTo>
                    <a:lnTo>
                      <a:pt x="1671" y="408"/>
                    </a:lnTo>
                    <a:lnTo>
                      <a:pt x="1669" y="406"/>
                    </a:lnTo>
                    <a:lnTo>
                      <a:pt x="1664" y="406"/>
                    </a:lnTo>
                    <a:lnTo>
                      <a:pt x="1664" y="403"/>
                    </a:lnTo>
                    <a:lnTo>
                      <a:pt x="1669" y="401"/>
                    </a:lnTo>
                    <a:lnTo>
                      <a:pt x="1674" y="398"/>
                    </a:lnTo>
                    <a:lnTo>
                      <a:pt x="1677" y="393"/>
                    </a:lnTo>
                    <a:lnTo>
                      <a:pt x="1674" y="391"/>
                    </a:lnTo>
                    <a:lnTo>
                      <a:pt x="1669" y="388"/>
                    </a:lnTo>
                    <a:lnTo>
                      <a:pt x="1661" y="386"/>
                    </a:lnTo>
                    <a:lnTo>
                      <a:pt x="1654" y="386"/>
                    </a:lnTo>
                    <a:lnTo>
                      <a:pt x="1649" y="386"/>
                    </a:lnTo>
                    <a:lnTo>
                      <a:pt x="1644" y="386"/>
                    </a:lnTo>
                    <a:lnTo>
                      <a:pt x="1639" y="388"/>
                    </a:lnTo>
                    <a:lnTo>
                      <a:pt x="1636" y="388"/>
                    </a:lnTo>
                    <a:lnTo>
                      <a:pt x="1634" y="388"/>
                    </a:lnTo>
                    <a:lnTo>
                      <a:pt x="1631" y="386"/>
                    </a:lnTo>
                    <a:lnTo>
                      <a:pt x="1634" y="383"/>
                    </a:lnTo>
                    <a:lnTo>
                      <a:pt x="1631" y="383"/>
                    </a:lnTo>
                    <a:lnTo>
                      <a:pt x="1629" y="381"/>
                    </a:lnTo>
                    <a:lnTo>
                      <a:pt x="1626" y="381"/>
                    </a:lnTo>
                    <a:lnTo>
                      <a:pt x="1621" y="381"/>
                    </a:lnTo>
                    <a:lnTo>
                      <a:pt x="1616" y="381"/>
                    </a:lnTo>
                    <a:lnTo>
                      <a:pt x="1611" y="378"/>
                    </a:lnTo>
                    <a:lnTo>
                      <a:pt x="1606" y="378"/>
                    </a:lnTo>
                    <a:lnTo>
                      <a:pt x="1603" y="378"/>
                    </a:lnTo>
                    <a:lnTo>
                      <a:pt x="1598" y="376"/>
                    </a:lnTo>
                    <a:lnTo>
                      <a:pt x="1598" y="378"/>
                    </a:lnTo>
                    <a:lnTo>
                      <a:pt x="1601" y="381"/>
                    </a:lnTo>
                    <a:lnTo>
                      <a:pt x="1603" y="386"/>
                    </a:lnTo>
                    <a:lnTo>
                      <a:pt x="1601" y="386"/>
                    </a:lnTo>
                    <a:lnTo>
                      <a:pt x="1596" y="386"/>
                    </a:lnTo>
                    <a:lnTo>
                      <a:pt x="1591" y="381"/>
                    </a:lnTo>
                    <a:lnTo>
                      <a:pt x="1583" y="376"/>
                    </a:lnTo>
                    <a:lnTo>
                      <a:pt x="1578" y="373"/>
                    </a:lnTo>
                    <a:lnTo>
                      <a:pt x="1576" y="373"/>
                    </a:lnTo>
                    <a:lnTo>
                      <a:pt x="1568" y="376"/>
                    </a:lnTo>
                    <a:lnTo>
                      <a:pt x="1563" y="373"/>
                    </a:lnTo>
                    <a:lnTo>
                      <a:pt x="1558" y="371"/>
                    </a:lnTo>
                    <a:lnTo>
                      <a:pt x="1558" y="366"/>
                    </a:lnTo>
                    <a:lnTo>
                      <a:pt x="1561" y="363"/>
                    </a:lnTo>
                    <a:lnTo>
                      <a:pt x="1561" y="361"/>
                    </a:lnTo>
                    <a:lnTo>
                      <a:pt x="1561" y="358"/>
                    </a:lnTo>
                    <a:lnTo>
                      <a:pt x="1563" y="356"/>
                    </a:lnTo>
                    <a:lnTo>
                      <a:pt x="1566" y="356"/>
                    </a:lnTo>
                    <a:lnTo>
                      <a:pt x="1568" y="356"/>
                    </a:lnTo>
                    <a:lnTo>
                      <a:pt x="1568" y="353"/>
                    </a:lnTo>
                    <a:lnTo>
                      <a:pt x="1561" y="350"/>
                    </a:lnTo>
                    <a:lnTo>
                      <a:pt x="1556" y="350"/>
                    </a:lnTo>
                    <a:lnTo>
                      <a:pt x="1553" y="345"/>
                    </a:lnTo>
                    <a:lnTo>
                      <a:pt x="1556" y="343"/>
                    </a:lnTo>
                    <a:lnTo>
                      <a:pt x="1561" y="343"/>
                    </a:lnTo>
                    <a:lnTo>
                      <a:pt x="1558" y="343"/>
                    </a:lnTo>
                    <a:lnTo>
                      <a:pt x="1556" y="340"/>
                    </a:lnTo>
                    <a:lnTo>
                      <a:pt x="1553" y="335"/>
                    </a:lnTo>
                    <a:lnTo>
                      <a:pt x="1548" y="333"/>
                    </a:lnTo>
                    <a:lnTo>
                      <a:pt x="1545" y="333"/>
                    </a:lnTo>
                    <a:lnTo>
                      <a:pt x="1540" y="333"/>
                    </a:lnTo>
                    <a:lnTo>
                      <a:pt x="1538" y="333"/>
                    </a:lnTo>
                    <a:lnTo>
                      <a:pt x="1540" y="330"/>
                    </a:lnTo>
                    <a:lnTo>
                      <a:pt x="1540" y="328"/>
                    </a:lnTo>
                    <a:lnTo>
                      <a:pt x="1538" y="325"/>
                    </a:lnTo>
                    <a:lnTo>
                      <a:pt x="1533" y="325"/>
                    </a:lnTo>
                    <a:lnTo>
                      <a:pt x="1528" y="325"/>
                    </a:lnTo>
                    <a:lnTo>
                      <a:pt x="1520" y="325"/>
                    </a:lnTo>
                    <a:lnTo>
                      <a:pt x="1515" y="325"/>
                    </a:lnTo>
                    <a:lnTo>
                      <a:pt x="1510" y="325"/>
                    </a:lnTo>
                    <a:lnTo>
                      <a:pt x="1503" y="323"/>
                    </a:lnTo>
                    <a:lnTo>
                      <a:pt x="1500" y="323"/>
                    </a:lnTo>
                    <a:lnTo>
                      <a:pt x="1500" y="320"/>
                    </a:lnTo>
                    <a:lnTo>
                      <a:pt x="1498" y="318"/>
                    </a:lnTo>
                    <a:lnTo>
                      <a:pt x="1492" y="315"/>
                    </a:lnTo>
                    <a:lnTo>
                      <a:pt x="1485" y="315"/>
                    </a:lnTo>
                    <a:lnTo>
                      <a:pt x="1480" y="318"/>
                    </a:lnTo>
                    <a:lnTo>
                      <a:pt x="1475" y="323"/>
                    </a:lnTo>
                    <a:lnTo>
                      <a:pt x="1472" y="325"/>
                    </a:lnTo>
                    <a:lnTo>
                      <a:pt x="1467" y="325"/>
                    </a:lnTo>
                    <a:lnTo>
                      <a:pt x="1462" y="320"/>
                    </a:lnTo>
                    <a:lnTo>
                      <a:pt x="1460" y="318"/>
                    </a:lnTo>
                    <a:lnTo>
                      <a:pt x="1457" y="313"/>
                    </a:lnTo>
                    <a:lnTo>
                      <a:pt x="1455" y="310"/>
                    </a:lnTo>
                    <a:lnTo>
                      <a:pt x="1450" y="305"/>
                    </a:lnTo>
                    <a:lnTo>
                      <a:pt x="1442" y="300"/>
                    </a:lnTo>
                    <a:lnTo>
                      <a:pt x="1435" y="298"/>
                    </a:lnTo>
                    <a:lnTo>
                      <a:pt x="1429" y="298"/>
                    </a:lnTo>
                    <a:lnTo>
                      <a:pt x="1427" y="300"/>
                    </a:lnTo>
                    <a:lnTo>
                      <a:pt x="1419" y="303"/>
                    </a:lnTo>
                    <a:lnTo>
                      <a:pt x="1414" y="305"/>
                    </a:lnTo>
                    <a:lnTo>
                      <a:pt x="1414" y="308"/>
                    </a:lnTo>
                    <a:lnTo>
                      <a:pt x="1414" y="313"/>
                    </a:lnTo>
                    <a:lnTo>
                      <a:pt x="1409" y="315"/>
                    </a:lnTo>
                    <a:lnTo>
                      <a:pt x="1404" y="320"/>
                    </a:lnTo>
                    <a:lnTo>
                      <a:pt x="1397" y="320"/>
                    </a:lnTo>
                    <a:lnTo>
                      <a:pt x="1394" y="320"/>
                    </a:lnTo>
                    <a:lnTo>
                      <a:pt x="1392" y="315"/>
                    </a:lnTo>
                    <a:lnTo>
                      <a:pt x="1392" y="310"/>
                    </a:lnTo>
                    <a:lnTo>
                      <a:pt x="1389" y="305"/>
                    </a:lnTo>
                    <a:lnTo>
                      <a:pt x="1389" y="303"/>
                    </a:lnTo>
                    <a:lnTo>
                      <a:pt x="1387" y="298"/>
                    </a:lnTo>
                    <a:lnTo>
                      <a:pt x="1384" y="292"/>
                    </a:lnTo>
                    <a:lnTo>
                      <a:pt x="1382" y="290"/>
                    </a:lnTo>
                    <a:lnTo>
                      <a:pt x="1374" y="285"/>
                    </a:lnTo>
                    <a:lnTo>
                      <a:pt x="1366" y="285"/>
                    </a:lnTo>
                    <a:lnTo>
                      <a:pt x="1359" y="287"/>
                    </a:lnTo>
                    <a:lnTo>
                      <a:pt x="1354" y="292"/>
                    </a:lnTo>
                    <a:lnTo>
                      <a:pt x="1351" y="303"/>
                    </a:lnTo>
                    <a:lnTo>
                      <a:pt x="1349" y="313"/>
                    </a:lnTo>
                    <a:lnTo>
                      <a:pt x="1349" y="325"/>
                    </a:lnTo>
                    <a:lnTo>
                      <a:pt x="1354" y="343"/>
                    </a:lnTo>
                    <a:lnTo>
                      <a:pt x="1359" y="356"/>
                    </a:lnTo>
                    <a:lnTo>
                      <a:pt x="1356" y="353"/>
                    </a:lnTo>
                    <a:lnTo>
                      <a:pt x="1354" y="350"/>
                    </a:lnTo>
                    <a:lnTo>
                      <a:pt x="1349" y="345"/>
                    </a:lnTo>
                    <a:lnTo>
                      <a:pt x="1344" y="338"/>
                    </a:lnTo>
                    <a:lnTo>
                      <a:pt x="1341" y="330"/>
                    </a:lnTo>
                    <a:lnTo>
                      <a:pt x="1339" y="323"/>
                    </a:lnTo>
                    <a:lnTo>
                      <a:pt x="1339" y="310"/>
                    </a:lnTo>
                    <a:lnTo>
                      <a:pt x="1344" y="298"/>
                    </a:lnTo>
                    <a:lnTo>
                      <a:pt x="1344" y="290"/>
                    </a:lnTo>
                    <a:lnTo>
                      <a:pt x="1341" y="287"/>
                    </a:lnTo>
                    <a:lnTo>
                      <a:pt x="1336" y="287"/>
                    </a:lnTo>
                    <a:lnTo>
                      <a:pt x="1331" y="287"/>
                    </a:lnTo>
                    <a:lnTo>
                      <a:pt x="1324" y="290"/>
                    </a:lnTo>
                    <a:lnTo>
                      <a:pt x="1316" y="298"/>
                    </a:lnTo>
                    <a:lnTo>
                      <a:pt x="1311" y="310"/>
                    </a:lnTo>
                    <a:lnTo>
                      <a:pt x="1308" y="325"/>
                    </a:lnTo>
                    <a:lnTo>
                      <a:pt x="1308" y="335"/>
                    </a:lnTo>
                    <a:lnTo>
                      <a:pt x="1308" y="340"/>
                    </a:lnTo>
                    <a:lnTo>
                      <a:pt x="1308" y="345"/>
                    </a:lnTo>
                    <a:lnTo>
                      <a:pt x="1308" y="356"/>
                    </a:lnTo>
                    <a:lnTo>
                      <a:pt x="1308" y="361"/>
                    </a:lnTo>
                    <a:lnTo>
                      <a:pt x="1311" y="363"/>
                    </a:lnTo>
                    <a:lnTo>
                      <a:pt x="1316" y="366"/>
                    </a:lnTo>
                    <a:lnTo>
                      <a:pt x="1319" y="366"/>
                    </a:lnTo>
                    <a:lnTo>
                      <a:pt x="1321" y="366"/>
                    </a:lnTo>
                    <a:lnTo>
                      <a:pt x="1329" y="368"/>
                    </a:lnTo>
                    <a:lnTo>
                      <a:pt x="1334" y="371"/>
                    </a:lnTo>
                    <a:lnTo>
                      <a:pt x="1339" y="371"/>
                    </a:lnTo>
                    <a:lnTo>
                      <a:pt x="1341" y="373"/>
                    </a:lnTo>
                    <a:lnTo>
                      <a:pt x="1339" y="376"/>
                    </a:lnTo>
                    <a:lnTo>
                      <a:pt x="1334" y="376"/>
                    </a:lnTo>
                    <a:lnTo>
                      <a:pt x="1331" y="376"/>
                    </a:lnTo>
                    <a:lnTo>
                      <a:pt x="1326" y="376"/>
                    </a:lnTo>
                    <a:lnTo>
                      <a:pt x="1321" y="378"/>
                    </a:lnTo>
                    <a:lnTo>
                      <a:pt x="1316" y="381"/>
                    </a:lnTo>
                    <a:lnTo>
                      <a:pt x="1316" y="383"/>
                    </a:lnTo>
                    <a:lnTo>
                      <a:pt x="1319" y="386"/>
                    </a:lnTo>
                    <a:lnTo>
                      <a:pt x="1321" y="386"/>
                    </a:lnTo>
                    <a:lnTo>
                      <a:pt x="1326" y="388"/>
                    </a:lnTo>
                    <a:lnTo>
                      <a:pt x="1331" y="391"/>
                    </a:lnTo>
                    <a:lnTo>
                      <a:pt x="1334" y="393"/>
                    </a:lnTo>
                    <a:lnTo>
                      <a:pt x="1339" y="396"/>
                    </a:lnTo>
                    <a:lnTo>
                      <a:pt x="1341" y="396"/>
                    </a:lnTo>
                    <a:lnTo>
                      <a:pt x="1346" y="396"/>
                    </a:lnTo>
                    <a:lnTo>
                      <a:pt x="1351" y="393"/>
                    </a:lnTo>
                    <a:lnTo>
                      <a:pt x="1356" y="391"/>
                    </a:lnTo>
                    <a:lnTo>
                      <a:pt x="1359" y="393"/>
                    </a:lnTo>
                    <a:lnTo>
                      <a:pt x="1361" y="396"/>
                    </a:lnTo>
                    <a:lnTo>
                      <a:pt x="1371" y="398"/>
                    </a:lnTo>
                    <a:lnTo>
                      <a:pt x="1374" y="398"/>
                    </a:lnTo>
                    <a:lnTo>
                      <a:pt x="1366" y="436"/>
                    </a:lnTo>
                    <a:lnTo>
                      <a:pt x="1336" y="482"/>
                    </a:lnTo>
                    <a:lnTo>
                      <a:pt x="1326" y="426"/>
                    </a:lnTo>
                    <a:lnTo>
                      <a:pt x="1308" y="403"/>
                    </a:lnTo>
                    <a:lnTo>
                      <a:pt x="1288" y="431"/>
                    </a:lnTo>
                    <a:lnTo>
                      <a:pt x="1278" y="403"/>
                    </a:lnTo>
                    <a:lnTo>
                      <a:pt x="1258" y="368"/>
                    </a:lnTo>
                    <a:lnTo>
                      <a:pt x="1248" y="323"/>
                    </a:lnTo>
                    <a:lnTo>
                      <a:pt x="1215" y="270"/>
                    </a:lnTo>
                    <a:lnTo>
                      <a:pt x="1190" y="343"/>
                    </a:lnTo>
                    <a:lnTo>
                      <a:pt x="1190" y="368"/>
                    </a:lnTo>
                    <a:lnTo>
                      <a:pt x="1225" y="398"/>
                    </a:lnTo>
                    <a:lnTo>
                      <a:pt x="1230" y="431"/>
                    </a:lnTo>
                    <a:lnTo>
                      <a:pt x="1205" y="456"/>
                    </a:lnTo>
                    <a:lnTo>
                      <a:pt x="1190" y="446"/>
                    </a:lnTo>
                    <a:lnTo>
                      <a:pt x="1185" y="446"/>
                    </a:lnTo>
                    <a:lnTo>
                      <a:pt x="1185" y="444"/>
                    </a:lnTo>
                    <a:lnTo>
                      <a:pt x="1187" y="439"/>
                    </a:lnTo>
                    <a:lnTo>
                      <a:pt x="1185" y="434"/>
                    </a:lnTo>
                    <a:lnTo>
                      <a:pt x="1185" y="429"/>
                    </a:lnTo>
                    <a:lnTo>
                      <a:pt x="1182" y="424"/>
                    </a:lnTo>
                    <a:lnTo>
                      <a:pt x="1185" y="424"/>
                    </a:lnTo>
                    <a:lnTo>
                      <a:pt x="1187" y="424"/>
                    </a:lnTo>
                    <a:lnTo>
                      <a:pt x="1190" y="424"/>
                    </a:lnTo>
                    <a:lnTo>
                      <a:pt x="1192" y="424"/>
                    </a:lnTo>
                    <a:lnTo>
                      <a:pt x="1195" y="424"/>
                    </a:lnTo>
                    <a:lnTo>
                      <a:pt x="1198" y="419"/>
                    </a:lnTo>
                    <a:lnTo>
                      <a:pt x="1200" y="413"/>
                    </a:lnTo>
                    <a:lnTo>
                      <a:pt x="1198" y="408"/>
                    </a:lnTo>
                    <a:lnTo>
                      <a:pt x="1192" y="406"/>
                    </a:lnTo>
                    <a:lnTo>
                      <a:pt x="1190" y="403"/>
                    </a:lnTo>
                    <a:lnTo>
                      <a:pt x="1185" y="403"/>
                    </a:lnTo>
                    <a:lnTo>
                      <a:pt x="1180" y="398"/>
                    </a:lnTo>
                    <a:lnTo>
                      <a:pt x="1175" y="396"/>
                    </a:lnTo>
                    <a:lnTo>
                      <a:pt x="1170" y="391"/>
                    </a:lnTo>
                    <a:lnTo>
                      <a:pt x="1167" y="388"/>
                    </a:lnTo>
                    <a:lnTo>
                      <a:pt x="1165" y="383"/>
                    </a:lnTo>
                    <a:lnTo>
                      <a:pt x="1162" y="378"/>
                    </a:lnTo>
                    <a:lnTo>
                      <a:pt x="1162" y="373"/>
                    </a:lnTo>
                    <a:lnTo>
                      <a:pt x="1162" y="371"/>
                    </a:lnTo>
                    <a:lnTo>
                      <a:pt x="1165" y="368"/>
                    </a:lnTo>
                    <a:lnTo>
                      <a:pt x="1165" y="363"/>
                    </a:lnTo>
                    <a:lnTo>
                      <a:pt x="1162" y="356"/>
                    </a:lnTo>
                    <a:lnTo>
                      <a:pt x="1162" y="350"/>
                    </a:lnTo>
                    <a:lnTo>
                      <a:pt x="1160" y="343"/>
                    </a:lnTo>
                    <a:lnTo>
                      <a:pt x="1160" y="338"/>
                    </a:lnTo>
                    <a:lnTo>
                      <a:pt x="1157" y="333"/>
                    </a:lnTo>
                    <a:lnTo>
                      <a:pt x="1157" y="328"/>
                    </a:lnTo>
                    <a:lnTo>
                      <a:pt x="1160" y="325"/>
                    </a:lnTo>
                    <a:lnTo>
                      <a:pt x="1162" y="323"/>
                    </a:lnTo>
                    <a:lnTo>
                      <a:pt x="1165" y="323"/>
                    </a:lnTo>
                    <a:lnTo>
                      <a:pt x="1167" y="318"/>
                    </a:lnTo>
                    <a:lnTo>
                      <a:pt x="1172" y="310"/>
                    </a:lnTo>
                    <a:lnTo>
                      <a:pt x="1172" y="308"/>
                    </a:lnTo>
                    <a:lnTo>
                      <a:pt x="1172" y="305"/>
                    </a:lnTo>
                    <a:lnTo>
                      <a:pt x="1170" y="303"/>
                    </a:lnTo>
                    <a:lnTo>
                      <a:pt x="1165" y="300"/>
                    </a:lnTo>
                    <a:lnTo>
                      <a:pt x="1162" y="300"/>
                    </a:lnTo>
                    <a:lnTo>
                      <a:pt x="1157" y="300"/>
                    </a:lnTo>
                    <a:lnTo>
                      <a:pt x="1152" y="300"/>
                    </a:lnTo>
                    <a:lnTo>
                      <a:pt x="1147" y="300"/>
                    </a:lnTo>
                    <a:lnTo>
                      <a:pt x="1142" y="303"/>
                    </a:lnTo>
                    <a:lnTo>
                      <a:pt x="1145" y="305"/>
                    </a:lnTo>
                    <a:lnTo>
                      <a:pt x="1147" y="308"/>
                    </a:lnTo>
                    <a:lnTo>
                      <a:pt x="1150" y="310"/>
                    </a:lnTo>
                    <a:lnTo>
                      <a:pt x="1152" y="313"/>
                    </a:lnTo>
                    <a:lnTo>
                      <a:pt x="1150" y="313"/>
                    </a:lnTo>
                    <a:lnTo>
                      <a:pt x="1147" y="315"/>
                    </a:lnTo>
                    <a:lnTo>
                      <a:pt x="1145" y="313"/>
                    </a:lnTo>
                    <a:lnTo>
                      <a:pt x="1142" y="310"/>
                    </a:lnTo>
                    <a:lnTo>
                      <a:pt x="1137" y="310"/>
                    </a:lnTo>
                    <a:lnTo>
                      <a:pt x="1134" y="313"/>
                    </a:lnTo>
                    <a:lnTo>
                      <a:pt x="1132" y="315"/>
                    </a:lnTo>
                    <a:lnTo>
                      <a:pt x="1132" y="320"/>
                    </a:lnTo>
                    <a:lnTo>
                      <a:pt x="1132" y="323"/>
                    </a:lnTo>
                    <a:lnTo>
                      <a:pt x="1134" y="328"/>
                    </a:lnTo>
                    <a:lnTo>
                      <a:pt x="1137" y="330"/>
                    </a:lnTo>
                    <a:lnTo>
                      <a:pt x="1134" y="335"/>
                    </a:lnTo>
                    <a:lnTo>
                      <a:pt x="1132" y="340"/>
                    </a:lnTo>
                    <a:lnTo>
                      <a:pt x="1132" y="348"/>
                    </a:lnTo>
                    <a:lnTo>
                      <a:pt x="1129" y="353"/>
                    </a:lnTo>
                    <a:lnTo>
                      <a:pt x="1127" y="350"/>
                    </a:lnTo>
                    <a:lnTo>
                      <a:pt x="1124" y="343"/>
                    </a:lnTo>
                    <a:lnTo>
                      <a:pt x="1124" y="335"/>
                    </a:lnTo>
                    <a:lnTo>
                      <a:pt x="1124" y="328"/>
                    </a:lnTo>
                    <a:lnTo>
                      <a:pt x="1119" y="323"/>
                    </a:lnTo>
                    <a:lnTo>
                      <a:pt x="1117" y="320"/>
                    </a:lnTo>
                    <a:lnTo>
                      <a:pt x="1112" y="315"/>
                    </a:lnTo>
                    <a:lnTo>
                      <a:pt x="1109" y="315"/>
                    </a:lnTo>
                    <a:lnTo>
                      <a:pt x="1109" y="318"/>
                    </a:lnTo>
                    <a:lnTo>
                      <a:pt x="1112" y="323"/>
                    </a:lnTo>
                    <a:lnTo>
                      <a:pt x="1112" y="328"/>
                    </a:lnTo>
                    <a:lnTo>
                      <a:pt x="1109" y="328"/>
                    </a:lnTo>
                    <a:lnTo>
                      <a:pt x="1104" y="328"/>
                    </a:lnTo>
                    <a:lnTo>
                      <a:pt x="1099" y="325"/>
                    </a:lnTo>
                    <a:lnTo>
                      <a:pt x="1094" y="320"/>
                    </a:lnTo>
                    <a:lnTo>
                      <a:pt x="1092" y="315"/>
                    </a:lnTo>
                    <a:lnTo>
                      <a:pt x="1092" y="313"/>
                    </a:lnTo>
                    <a:lnTo>
                      <a:pt x="1087" y="313"/>
                    </a:lnTo>
                    <a:lnTo>
                      <a:pt x="1082" y="315"/>
                    </a:lnTo>
                    <a:lnTo>
                      <a:pt x="1079" y="315"/>
                    </a:lnTo>
                    <a:lnTo>
                      <a:pt x="1077" y="313"/>
                    </a:lnTo>
                    <a:lnTo>
                      <a:pt x="1079" y="310"/>
                    </a:lnTo>
                    <a:lnTo>
                      <a:pt x="1082" y="303"/>
                    </a:lnTo>
                    <a:lnTo>
                      <a:pt x="1082" y="300"/>
                    </a:lnTo>
                    <a:lnTo>
                      <a:pt x="1077" y="298"/>
                    </a:lnTo>
                    <a:lnTo>
                      <a:pt x="1071" y="300"/>
                    </a:lnTo>
                    <a:lnTo>
                      <a:pt x="1064" y="300"/>
                    </a:lnTo>
                    <a:lnTo>
                      <a:pt x="1056" y="303"/>
                    </a:lnTo>
                    <a:lnTo>
                      <a:pt x="1051" y="303"/>
                    </a:lnTo>
                    <a:lnTo>
                      <a:pt x="1049" y="305"/>
                    </a:lnTo>
                    <a:lnTo>
                      <a:pt x="1044" y="305"/>
                    </a:lnTo>
                    <a:lnTo>
                      <a:pt x="1039" y="308"/>
                    </a:lnTo>
                    <a:lnTo>
                      <a:pt x="1036" y="310"/>
                    </a:lnTo>
                    <a:lnTo>
                      <a:pt x="1036" y="315"/>
                    </a:lnTo>
                    <a:lnTo>
                      <a:pt x="1034" y="320"/>
                    </a:lnTo>
                    <a:lnTo>
                      <a:pt x="1029" y="323"/>
                    </a:lnTo>
                    <a:lnTo>
                      <a:pt x="1024" y="323"/>
                    </a:lnTo>
                    <a:lnTo>
                      <a:pt x="1021" y="325"/>
                    </a:lnTo>
                    <a:lnTo>
                      <a:pt x="1021" y="330"/>
                    </a:lnTo>
                    <a:lnTo>
                      <a:pt x="1024" y="333"/>
                    </a:lnTo>
                    <a:lnTo>
                      <a:pt x="1029" y="338"/>
                    </a:lnTo>
                    <a:lnTo>
                      <a:pt x="1034" y="343"/>
                    </a:lnTo>
                    <a:lnTo>
                      <a:pt x="1036" y="345"/>
                    </a:lnTo>
                    <a:lnTo>
                      <a:pt x="1039" y="345"/>
                    </a:lnTo>
                    <a:lnTo>
                      <a:pt x="1039" y="350"/>
                    </a:lnTo>
                    <a:lnTo>
                      <a:pt x="1039" y="353"/>
                    </a:lnTo>
                    <a:lnTo>
                      <a:pt x="1034" y="356"/>
                    </a:lnTo>
                    <a:lnTo>
                      <a:pt x="1026" y="353"/>
                    </a:lnTo>
                    <a:lnTo>
                      <a:pt x="1021" y="356"/>
                    </a:lnTo>
                    <a:lnTo>
                      <a:pt x="1021" y="358"/>
                    </a:lnTo>
                    <a:lnTo>
                      <a:pt x="1021" y="361"/>
                    </a:lnTo>
                    <a:lnTo>
                      <a:pt x="1021" y="366"/>
                    </a:lnTo>
                    <a:lnTo>
                      <a:pt x="1024" y="371"/>
                    </a:lnTo>
                    <a:lnTo>
                      <a:pt x="1026" y="373"/>
                    </a:lnTo>
                    <a:lnTo>
                      <a:pt x="1031" y="373"/>
                    </a:lnTo>
                    <a:lnTo>
                      <a:pt x="1036" y="373"/>
                    </a:lnTo>
                    <a:lnTo>
                      <a:pt x="1044" y="373"/>
                    </a:lnTo>
                    <a:lnTo>
                      <a:pt x="1051" y="376"/>
                    </a:lnTo>
                    <a:lnTo>
                      <a:pt x="1054" y="376"/>
                    </a:lnTo>
                    <a:lnTo>
                      <a:pt x="1059" y="376"/>
                    </a:lnTo>
                    <a:lnTo>
                      <a:pt x="1069" y="378"/>
                    </a:lnTo>
                    <a:lnTo>
                      <a:pt x="1077" y="381"/>
                    </a:lnTo>
                    <a:lnTo>
                      <a:pt x="1082" y="386"/>
                    </a:lnTo>
                    <a:lnTo>
                      <a:pt x="1082" y="391"/>
                    </a:lnTo>
                    <a:lnTo>
                      <a:pt x="1079" y="396"/>
                    </a:lnTo>
                    <a:lnTo>
                      <a:pt x="1079" y="398"/>
                    </a:lnTo>
                    <a:lnTo>
                      <a:pt x="1077" y="398"/>
                    </a:lnTo>
                    <a:lnTo>
                      <a:pt x="1071" y="396"/>
                    </a:lnTo>
                    <a:lnTo>
                      <a:pt x="1066" y="396"/>
                    </a:lnTo>
                    <a:lnTo>
                      <a:pt x="1059" y="393"/>
                    </a:lnTo>
                    <a:lnTo>
                      <a:pt x="1054" y="388"/>
                    </a:lnTo>
                    <a:lnTo>
                      <a:pt x="1049" y="388"/>
                    </a:lnTo>
                    <a:lnTo>
                      <a:pt x="1044" y="386"/>
                    </a:lnTo>
                    <a:lnTo>
                      <a:pt x="1039" y="383"/>
                    </a:lnTo>
                    <a:lnTo>
                      <a:pt x="1034" y="383"/>
                    </a:lnTo>
                    <a:lnTo>
                      <a:pt x="1026" y="383"/>
                    </a:lnTo>
                    <a:lnTo>
                      <a:pt x="1021" y="383"/>
                    </a:lnTo>
                    <a:lnTo>
                      <a:pt x="1019" y="383"/>
                    </a:lnTo>
                    <a:lnTo>
                      <a:pt x="1019" y="388"/>
                    </a:lnTo>
                    <a:lnTo>
                      <a:pt x="1019" y="393"/>
                    </a:lnTo>
                    <a:lnTo>
                      <a:pt x="1019" y="398"/>
                    </a:lnTo>
                    <a:lnTo>
                      <a:pt x="1019" y="403"/>
                    </a:lnTo>
                    <a:lnTo>
                      <a:pt x="1021" y="406"/>
                    </a:lnTo>
                    <a:lnTo>
                      <a:pt x="1026" y="406"/>
                    </a:lnTo>
                    <a:lnTo>
                      <a:pt x="1031" y="408"/>
                    </a:lnTo>
                    <a:lnTo>
                      <a:pt x="1036" y="413"/>
                    </a:lnTo>
                    <a:lnTo>
                      <a:pt x="1044" y="419"/>
                    </a:lnTo>
                    <a:lnTo>
                      <a:pt x="1049" y="424"/>
                    </a:lnTo>
                    <a:lnTo>
                      <a:pt x="1049" y="429"/>
                    </a:lnTo>
                    <a:lnTo>
                      <a:pt x="1051" y="434"/>
                    </a:lnTo>
                    <a:lnTo>
                      <a:pt x="1051" y="439"/>
                    </a:lnTo>
                    <a:lnTo>
                      <a:pt x="1054" y="441"/>
                    </a:lnTo>
                    <a:lnTo>
                      <a:pt x="1056" y="441"/>
                    </a:lnTo>
                    <a:lnTo>
                      <a:pt x="1059" y="441"/>
                    </a:lnTo>
                    <a:lnTo>
                      <a:pt x="1064" y="444"/>
                    </a:lnTo>
                    <a:lnTo>
                      <a:pt x="1066" y="444"/>
                    </a:lnTo>
                    <a:lnTo>
                      <a:pt x="1071" y="446"/>
                    </a:lnTo>
                    <a:lnTo>
                      <a:pt x="1074" y="446"/>
                    </a:lnTo>
                    <a:lnTo>
                      <a:pt x="1077" y="446"/>
                    </a:lnTo>
                    <a:lnTo>
                      <a:pt x="1079" y="446"/>
                    </a:lnTo>
                    <a:lnTo>
                      <a:pt x="1084" y="446"/>
                    </a:lnTo>
                    <a:lnTo>
                      <a:pt x="1087" y="444"/>
                    </a:lnTo>
                    <a:lnTo>
                      <a:pt x="1094" y="444"/>
                    </a:lnTo>
                    <a:lnTo>
                      <a:pt x="1102" y="441"/>
                    </a:lnTo>
                    <a:lnTo>
                      <a:pt x="1107" y="439"/>
                    </a:lnTo>
                    <a:lnTo>
                      <a:pt x="1114" y="439"/>
                    </a:lnTo>
                    <a:lnTo>
                      <a:pt x="1119" y="436"/>
                    </a:lnTo>
                    <a:lnTo>
                      <a:pt x="1124" y="434"/>
                    </a:lnTo>
                    <a:lnTo>
                      <a:pt x="1129" y="429"/>
                    </a:lnTo>
                    <a:lnTo>
                      <a:pt x="1132" y="426"/>
                    </a:lnTo>
                    <a:lnTo>
                      <a:pt x="1134" y="429"/>
                    </a:lnTo>
                    <a:lnTo>
                      <a:pt x="1137" y="429"/>
                    </a:lnTo>
                    <a:lnTo>
                      <a:pt x="1142" y="434"/>
                    </a:lnTo>
                    <a:lnTo>
                      <a:pt x="1145" y="434"/>
                    </a:lnTo>
                    <a:lnTo>
                      <a:pt x="1147" y="439"/>
                    </a:lnTo>
                    <a:lnTo>
                      <a:pt x="1152" y="441"/>
                    </a:lnTo>
                    <a:lnTo>
                      <a:pt x="1157" y="444"/>
                    </a:lnTo>
                    <a:lnTo>
                      <a:pt x="1160" y="449"/>
                    </a:lnTo>
                    <a:lnTo>
                      <a:pt x="1167" y="451"/>
                    </a:lnTo>
                    <a:lnTo>
                      <a:pt x="1157" y="471"/>
                    </a:lnTo>
                    <a:lnTo>
                      <a:pt x="1122" y="461"/>
                    </a:lnTo>
                    <a:lnTo>
                      <a:pt x="1069" y="461"/>
                    </a:lnTo>
                    <a:lnTo>
                      <a:pt x="1039" y="441"/>
                    </a:lnTo>
                    <a:lnTo>
                      <a:pt x="991" y="451"/>
                    </a:lnTo>
                    <a:lnTo>
                      <a:pt x="996" y="466"/>
                    </a:lnTo>
                    <a:lnTo>
                      <a:pt x="1001" y="497"/>
                    </a:lnTo>
                    <a:lnTo>
                      <a:pt x="986" y="492"/>
                    </a:lnTo>
                    <a:lnTo>
                      <a:pt x="958" y="461"/>
                    </a:lnTo>
                    <a:lnTo>
                      <a:pt x="903" y="471"/>
                    </a:lnTo>
                    <a:lnTo>
                      <a:pt x="875" y="451"/>
                    </a:lnTo>
                    <a:lnTo>
                      <a:pt x="885" y="431"/>
                    </a:lnTo>
                    <a:lnTo>
                      <a:pt x="850" y="421"/>
                    </a:lnTo>
                    <a:lnTo>
                      <a:pt x="807" y="398"/>
                    </a:lnTo>
                    <a:lnTo>
                      <a:pt x="749" y="383"/>
                    </a:lnTo>
                    <a:lnTo>
                      <a:pt x="713" y="393"/>
                    </a:lnTo>
                    <a:lnTo>
                      <a:pt x="676" y="353"/>
                    </a:lnTo>
                    <a:lnTo>
                      <a:pt x="577" y="398"/>
                    </a:lnTo>
                    <a:lnTo>
                      <a:pt x="550" y="426"/>
                    </a:lnTo>
                    <a:lnTo>
                      <a:pt x="509" y="416"/>
                    </a:lnTo>
                    <a:lnTo>
                      <a:pt x="482" y="388"/>
                    </a:lnTo>
                    <a:lnTo>
                      <a:pt x="451" y="378"/>
                    </a:lnTo>
                    <a:lnTo>
                      <a:pt x="439" y="378"/>
                    </a:lnTo>
                    <a:lnTo>
                      <a:pt x="424" y="363"/>
                    </a:lnTo>
                    <a:lnTo>
                      <a:pt x="376" y="368"/>
                    </a:lnTo>
                    <a:lnTo>
                      <a:pt x="308" y="338"/>
                    </a:lnTo>
                    <a:lnTo>
                      <a:pt x="277" y="343"/>
                    </a:lnTo>
                    <a:lnTo>
                      <a:pt x="252" y="328"/>
                    </a:lnTo>
                    <a:lnTo>
                      <a:pt x="245" y="310"/>
                    </a:lnTo>
                    <a:lnTo>
                      <a:pt x="199" y="295"/>
                    </a:lnTo>
                    <a:lnTo>
                      <a:pt x="171" y="315"/>
                    </a:lnTo>
                    <a:lnTo>
                      <a:pt x="131" y="333"/>
                    </a:lnTo>
                    <a:lnTo>
                      <a:pt x="98" y="353"/>
                    </a:lnTo>
                    <a:lnTo>
                      <a:pt x="78" y="403"/>
                    </a:lnTo>
                    <a:lnTo>
                      <a:pt x="35" y="413"/>
                    </a:lnTo>
                    <a:lnTo>
                      <a:pt x="35" y="446"/>
                    </a:lnTo>
                    <a:lnTo>
                      <a:pt x="68" y="487"/>
                    </a:lnTo>
                    <a:lnTo>
                      <a:pt x="98" y="502"/>
                    </a:lnTo>
                    <a:lnTo>
                      <a:pt x="98" y="522"/>
                    </a:lnTo>
                    <a:lnTo>
                      <a:pt x="78" y="532"/>
                    </a:lnTo>
                    <a:lnTo>
                      <a:pt x="50" y="522"/>
                    </a:lnTo>
                    <a:lnTo>
                      <a:pt x="0" y="560"/>
                    </a:lnTo>
                    <a:lnTo>
                      <a:pt x="15" y="575"/>
                    </a:lnTo>
                    <a:lnTo>
                      <a:pt x="35" y="595"/>
                    </a:lnTo>
                    <a:lnTo>
                      <a:pt x="83" y="595"/>
                    </a:lnTo>
                    <a:lnTo>
                      <a:pt x="118" y="600"/>
                    </a:lnTo>
                    <a:lnTo>
                      <a:pt x="103" y="635"/>
                    </a:lnTo>
                    <a:lnTo>
                      <a:pt x="63" y="653"/>
                    </a:lnTo>
                    <a:lnTo>
                      <a:pt x="30" y="673"/>
                    </a:lnTo>
                    <a:lnTo>
                      <a:pt x="25" y="698"/>
                    </a:lnTo>
                    <a:lnTo>
                      <a:pt x="63" y="724"/>
                    </a:lnTo>
                    <a:lnTo>
                      <a:pt x="68" y="751"/>
                    </a:lnTo>
                    <a:lnTo>
                      <a:pt x="93" y="761"/>
                    </a:lnTo>
                    <a:lnTo>
                      <a:pt x="98" y="797"/>
                    </a:lnTo>
                    <a:lnTo>
                      <a:pt x="136" y="792"/>
                    </a:lnTo>
                    <a:lnTo>
                      <a:pt x="182" y="792"/>
                    </a:lnTo>
                    <a:lnTo>
                      <a:pt x="156" y="840"/>
                    </a:lnTo>
                    <a:lnTo>
                      <a:pt x="78" y="905"/>
                    </a:lnTo>
                    <a:lnTo>
                      <a:pt x="166" y="860"/>
                    </a:lnTo>
                    <a:lnTo>
                      <a:pt x="234" y="787"/>
                    </a:lnTo>
                    <a:lnTo>
                      <a:pt x="229" y="772"/>
                    </a:lnTo>
                    <a:lnTo>
                      <a:pt x="272" y="719"/>
                    </a:lnTo>
                    <a:lnTo>
                      <a:pt x="282" y="741"/>
                    </a:lnTo>
                    <a:lnTo>
                      <a:pt x="287" y="766"/>
                    </a:lnTo>
                    <a:lnTo>
                      <a:pt x="320" y="741"/>
                    </a:lnTo>
                    <a:lnTo>
                      <a:pt x="355" y="719"/>
                    </a:lnTo>
                    <a:lnTo>
                      <a:pt x="371" y="731"/>
                    </a:lnTo>
                    <a:lnTo>
                      <a:pt x="451" y="746"/>
                    </a:lnTo>
                    <a:lnTo>
                      <a:pt x="504" y="772"/>
                    </a:lnTo>
                    <a:lnTo>
                      <a:pt x="545" y="751"/>
                    </a:lnTo>
                    <a:lnTo>
                      <a:pt x="603" y="855"/>
                    </a:lnTo>
                    <a:lnTo>
                      <a:pt x="640" y="880"/>
                    </a:lnTo>
                    <a:lnTo>
                      <a:pt x="635" y="920"/>
                    </a:lnTo>
                    <a:lnTo>
                      <a:pt x="650" y="953"/>
                    </a:lnTo>
                    <a:lnTo>
                      <a:pt x="691" y="1009"/>
                    </a:lnTo>
                    <a:lnTo>
                      <a:pt x="749" y="1046"/>
                    </a:lnTo>
                    <a:lnTo>
                      <a:pt x="754" y="1072"/>
                    </a:lnTo>
                    <a:lnTo>
                      <a:pt x="759" y="1102"/>
                    </a:lnTo>
                    <a:lnTo>
                      <a:pt x="744" y="1112"/>
                    </a:lnTo>
                    <a:lnTo>
                      <a:pt x="749" y="1092"/>
                    </a:lnTo>
                    <a:lnTo>
                      <a:pt x="719" y="1082"/>
                    </a:lnTo>
                    <a:lnTo>
                      <a:pt x="734" y="1137"/>
                    </a:lnTo>
                    <a:lnTo>
                      <a:pt x="729" y="1180"/>
                    </a:lnTo>
                    <a:lnTo>
                      <a:pt x="719" y="1220"/>
                    </a:lnTo>
                    <a:lnTo>
                      <a:pt x="729" y="1253"/>
                    </a:lnTo>
                    <a:lnTo>
                      <a:pt x="729" y="1273"/>
                    </a:lnTo>
                    <a:lnTo>
                      <a:pt x="754" y="1324"/>
                    </a:lnTo>
                    <a:lnTo>
                      <a:pt x="774" y="1359"/>
                    </a:lnTo>
                    <a:lnTo>
                      <a:pt x="792" y="1387"/>
                    </a:lnTo>
                    <a:lnTo>
                      <a:pt x="837" y="1417"/>
                    </a:lnTo>
                    <a:lnTo>
                      <a:pt x="842" y="1427"/>
                    </a:lnTo>
                    <a:lnTo>
                      <a:pt x="845" y="1427"/>
                    </a:lnTo>
                    <a:lnTo>
                      <a:pt x="875" y="1483"/>
                    </a:lnTo>
                    <a:lnTo>
                      <a:pt x="895" y="1515"/>
                    </a:lnTo>
                    <a:lnTo>
                      <a:pt x="890" y="1525"/>
                    </a:lnTo>
                    <a:lnTo>
                      <a:pt x="928" y="1551"/>
                    </a:lnTo>
                    <a:lnTo>
                      <a:pt x="933" y="1576"/>
                    </a:lnTo>
                    <a:lnTo>
                      <a:pt x="948" y="1586"/>
                    </a:lnTo>
                    <a:lnTo>
                      <a:pt x="968" y="1606"/>
                    </a:lnTo>
                    <a:lnTo>
                      <a:pt x="976" y="1591"/>
                    </a:lnTo>
                    <a:lnTo>
                      <a:pt x="953" y="1576"/>
                    </a:lnTo>
                    <a:lnTo>
                      <a:pt x="933" y="1530"/>
                    </a:lnTo>
                    <a:lnTo>
                      <a:pt x="895" y="1477"/>
                    </a:lnTo>
                    <a:lnTo>
                      <a:pt x="885" y="1447"/>
                    </a:lnTo>
                    <a:lnTo>
                      <a:pt x="913" y="1457"/>
                    </a:lnTo>
                    <a:lnTo>
                      <a:pt x="938" y="1510"/>
                    </a:lnTo>
                    <a:lnTo>
                      <a:pt x="948" y="1525"/>
                    </a:lnTo>
                    <a:lnTo>
                      <a:pt x="976" y="1541"/>
                    </a:lnTo>
                    <a:lnTo>
                      <a:pt x="976" y="1556"/>
                    </a:lnTo>
                    <a:lnTo>
                      <a:pt x="996" y="1566"/>
                    </a:lnTo>
                    <a:lnTo>
                      <a:pt x="1006" y="1581"/>
                    </a:lnTo>
                    <a:lnTo>
                      <a:pt x="1031" y="1606"/>
                    </a:lnTo>
                    <a:lnTo>
                      <a:pt x="1036" y="1644"/>
                    </a:lnTo>
                    <a:lnTo>
                      <a:pt x="1036" y="1659"/>
                    </a:lnTo>
                    <a:lnTo>
                      <a:pt x="1104" y="1699"/>
                    </a:lnTo>
                    <a:lnTo>
                      <a:pt x="1137" y="1717"/>
                    </a:lnTo>
                    <a:lnTo>
                      <a:pt x="1195" y="1732"/>
                    </a:lnTo>
                    <a:lnTo>
                      <a:pt x="1210" y="1727"/>
                    </a:lnTo>
                    <a:lnTo>
                      <a:pt x="1225" y="1727"/>
                    </a:lnTo>
                    <a:lnTo>
                      <a:pt x="1250" y="1747"/>
                    </a:lnTo>
                    <a:lnTo>
                      <a:pt x="1256" y="1755"/>
                    </a:lnTo>
                    <a:lnTo>
                      <a:pt x="1288" y="1760"/>
                    </a:lnTo>
                    <a:lnTo>
                      <a:pt x="1303" y="1755"/>
                    </a:lnTo>
                    <a:lnTo>
                      <a:pt x="1303" y="1752"/>
                    </a:lnTo>
                    <a:lnTo>
                      <a:pt x="1331" y="1767"/>
                    </a:lnTo>
                    <a:lnTo>
                      <a:pt x="1361" y="1755"/>
                    </a:lnTo>
                    <a:lnTo>
                      <a:pt x="1329" y="1767"/>
                    </a:lnTo>
                    <a:lnTo>
                      <a:pt x="1356" y="1810"/>
                    </a:lnTo>
                    <a:lnTo>
                      <a:pt x="1366" y="1820"/>
                    </a:lnTo>
                    <a:lnTo>
                      <a:pt x="1414" y="1851"/>
                    </a:lnTo>
                    <a:lnTo>
                      <a:pt x="1419" y="1830"/>
                    </a:lnTo>
                    <a:lnTo>
                      <a:pt x="1404" y="1810"/>
                    </a:lnTo>
                    <a:close/>
                    <a:moveTo>
                      <a:pt x="1268" y="1722"/>
                    </a:moveTo>
                    <a:lnTo>
                      <a:pt x="1268" y="1722"/>
                    </a:lnTo>
                    <a:lnTo>
                      <a:pt x="1281" y="1722"/>
                    </a:lnTo>
                    <a:lnTo>
                      <a:pt x="1283" y="1722"/>
                    </a:lnTo>
                    <a:lnTo>
                      <a:pt x="1268" y="1722"/>
                    </a:lnTo>
                    <a:close/>
                    <a:moveTo>
                      <a:pt x="1593" y="1692"/>
                    </a:moveTo>
                    <a:lnTo>
                      <a:pt x="1614" y="1692"/>
                    </a:lnTo>
                    <a:lnTo>
                      <a:pt x="1629" y="1679"/>
                    </a:lnTo>
                    <a:lnTo>
                      <a:pt x="1671" y="1687"/>
                    </a:lnTo>
                    <a:lnTo>
                      <a:pt x="1651" y="1674"/>
                    </a:lnTo>
                    <a:lnTo>
                      <a:pt x="1619" y="1659"/>
                    </a:lnTo>
                    <a:lnTo>
                      <a:pt x="1578" y="1659"/>
                    </a:lnTo>
                    <a:lnTo>
                      <a:pt x="1578" y="1669"/>
                    </a:lnTo>
                    <a:lnTo>
                      <a:pt x="1556" y="1674"/>
                    </a:lnTo>
                    <a:lnTo>
                      <a:pt x="1583" y="1687"/>
                    </a:lnTo>
                    <a:lnTo>
                      <a:pt x="1593" y="1692"/>
                    </a:lnTo>
                    <a:close/>
                    <a:moveTo>
                      <a:pt x="1520" y="1634"/>
                    </a:moveTo>
                    <a:lnTo>
                      <a:pt x="1520" y="1634"/>
                    </a:lnTo>
                    <a:lnTo>
                      <a:pt x="1513" y="1624"/>
                    </a:lnTo>
                    <a:lnTo>
                      <a:pt x="1510" y="1619"/>
                    </a:lnTo>
                    <a:lnTo>
                      <a:pt x="1472" y="1604"/>
                    </a:lnTo>
                    <a:lnTo>
                      <a:pt x="1414" y="1604"/>
                    </a:lnTo>
                    <a:lnTo>
                      <a:pt x="1382" y="1609"/>
                    </a:lnTo>
                    <a:lnTo>
                      <a:pt x="1371" y="1619"/>
                    </a:lnTo>
                    <a:lnTo>
                      <a:pt x="1397" y="1624"/>
                    </a:lnTo>
                    <a:lnTo>
                      <a:pt x="1419" y="1624"/>
                    </a:lnTo>
                    <a:lnTo>
                      <a:pt x="1450" y="1624"/>
                    </a:lnTo>
                    <a:lnTo>
                      <a:pt x="1482" y="1629"/>
                    </a:lnTo>
                    <a:lnTo>
                      <a:pt x="1492" y="1644"/>
                    </a:lnTo>
                    <a:lnTo>
                      <a:pt x="1503" y="1654"/>
                    </a:lnTo>
                    <a:lnTo>
                      <a:pt x="1545" y="1654"/>
                    </a:lnTo>
                    <a:lnTo>
                      <a:pt x="1553" y="1654"/>
                    </a:lnTo>
                    <a:lnTo>
                      <a:pt x="1556" y="1651"/>
                    </a:lnTo>
                    <a:lnTo>
                      <a:pt x="1556" y="1649"/>
                    </a:lnTo>
                    <a:lnTo>
                      <a:pt x="1545" y="1639"/>
                    </a:lnTo>
                    <a:lnTo>
                      <a:pt x="1538" y="1639"/>
                    </a:lnTo>
                    <a:lnTo>
                      <a:pt x="1528" y="1636"/>
                    </a:lnTo>
                    <a:lnTo>
                      <a:pt x="1520" y="1634"/>
                    </a:lnTo>
                    <a:close/>
                    <a:moveTo>
                      <a:pt x="1704" y="1717"/>
                    </a:moveTo>
                    <a:lnTo>
                      <a:pt x="1729" y="1722"/>
                    </a:lnTo>
                    <a:lnTo>
                      <a:pt x="1729" y="1709"/>
                    </a:lnTo>
                    <a:lnTo>
                      <a:pt x="1707" y="1709"/>
                    </a:lnTo>
                    <a:lnTo>
                      <a:pt x="1704" y="1717"/>
                    </a:lnTo>
                    <a:close/>
                    <a:moveTo>
                      <a:pt x="1452" y="1861"/>
                    </a:moveTo>
                    <a:lnTo>
                      <a:pt x="1452" y="1861"/>
                    </a:lnTo>
                    <a:lnTo>
                      <a:pt x="1467" y="1846"/>
                    </a:lnTo>
                    <a:lnTo>
                      <a:pt x="1487" y="1851"/>
                    </a:lnTo>
                    <a:lnTo>
                      <a:pt x="1492" y="1866"/>
                    </a:lnTo>
                    <a:lnTo>
                      <a:pt x="1508" y="1851"/>
                    </a:lnTo>
                    <a:lnTo>
                      <a:pt x="1487" y="1836"/>
                    </a:lnTo>
                    <a:lnTo>
                      <a:pt x="1462" y="1836"/>
                    </a:lnTo>
                    <a:lnTo>
                      <a:pt x="1445" y="1838"/>
                    </a:lnTo>
                    <a:lnTo>
                      <a:pt x="1432" y="1838"/>
                    </a:lnTo>
                    <a:lnTo>
                      <a:pt x="1424" y="1836"/>
                    </a:lnTo>
                    <a:lnTo>
                      <a:pt x="1419" y="1836"/>
                    </a:lnTo>
                    <a:lnTo>
                      <a:pt x="1419" y="1830"/>
                    </a:lnTo>
                    <a:lnTo>
                      <a:pt x="1414" y="1851"/>
                    </a:lnTo>
                    <a:lnTo>
                      <a:pt x="1435" y="1871"/>
                    </a:lnTo>
                    <a:lnTo>
                      <a:pt x="1445" y="1871"/>
                    </a:lnTo>
                    <a:lnTo>
                      <a:pt x="1452" y="1861"/>
                    </a:lnTo>
                    <a:close/>
                    <a:moveTo>
                      <a:pt x="2201" y="2073"/>
                    </a:moveTo>
                    <a:lnTo>
                      <a:pt x="2201" y="2073"/>
                    </a:lnTo>
                    <a:lnTo>
                      <a:pt x="2168" y="2062"/>
                    </a:lnTo>
                    <a:lnTo>
                      <a:pt x="2123" y="2037"/>
                    </a:lnTo>
                    <a:lnTo>
                      <a:pt x="2070" y="2032"/>
                    </a:lnTo>
                    <a:lnTo>
                      <a:pt x="2055" y="2027"/>
                    </a:lnTo>
                    <a:lnTo>
                      <a:pt x="2042" y="2012"/>
                    </a:lnTo>
                    <a:lnTo>
                      <a:pt x="2002" y="1997"/>
                    </a:lnTo>
                    <a:lnTo>
                      <a:pt x="1964" y="1974"/>
                    </a:lnTo>
                    <a:lnTo>
                      <a:pt x="1959" y="1954"/>
                    </a:lnTo>
                    <a:lnTo>
                      <a:pt x="1944" y="1914"/>
                    </a:lnTo>
                    <a:lnTo>
                      <a:pt x="1939" y="1914"/>
                    </a:lnTo>
                    <a:lnTo>
                      <a:pt x="1903" y="1893"/>
                    </a:lnTo>
                    <a:lnTo>
                      <a:pt x="1891" y="1893"/>
                    </a:lnTo>
                    <a:lnTo>
                      <a:pt x="1891" y="1896"/>
                    </a:lnTo>
                    <a:lnTo>
                      <a:pt x="1891" y="1893"/>
                    </a:lnTo>
                    <a:lnTo>
                      <a:pt x="1848" y="1888"/>
                    </a:lnTo>
                    <a:lnTo>
                      <a:pt x="1848" y="1883"/>
                    </a:lnTo>
                    <a:lnTo>
                      <a:pt x="1848" y="1888"/>
                    </a:lnTo>
                    <a:lnTo>
                      <a:pt x="1848" y="1881"/>
                    </a:lnTo>
                    <a:lnTo>
                      <a:pt x="1828" y="1876"/>
                    </a:lnTo>
                    <a:lnTo>
                      <a:pt x="1823" y="1861"/>
                    </a:lnTo>
                    <a:lnTo>
                      <a:pt x="1803" y="1846"/>
                    </a:lnTo>
                    <a:lnTo>
                      <a:pt x="1798" y="1846"/>
                    </a:lnTo>
                    <a:lnTo>
                      <a:pt x="1782" y="1841"/>
                    </a:lnTo>
                    <a:lnTo>
                      <a:pt x="1777" y="1830"/>
                    </a:lnTo>
                    <a:lnTo>
                      <a:pt x="1745" y="1815"/>
                    </a:lnTo>
                    <a:lnTo>
                      <a:pt x="1694" y="1820"/>
                    </a:lnTo>
                    <a:lnTo>
                      <a:pt x="1666" y="1815"/>
                    </a:lnTo>
                    <a:lnTo>
                      <a:pt x="1661" y="1805"/>
                    </a:lnTo>
                    <a:lnTo>
                      <a:pt x="1636" y="1800"/>
                    </a:lnTo>
                    <a:lnTo>
                      <a:pt x="1608" y="1805"/>
                    </a:lnTo>
                    <a:lnTo>
                      <a:pt x="1606" y="1803"/>
                    </a:lnTo>
                    <a:lnTo>
                      <a:pt x="1606" y="1798"/>
                    </a:lnTo>
                    <a:lnTo>
                      <a:pt x="1603" y="1790"/>
                    </a:lnTo>
                    <a:lnTo>
                      <a:pt x="1591" y="1795"/>
                    </a:lnTo>
                    <a:lnTo>
                      <a:pt x="1603" y="1790"/>
                    </a:lnTo>
                    <a:lnTo>
                      <a:pt x="1603" y="1785"/>
                    </a:lnTo>
                    <a:lnTo>
                      <a:pt x="1566" y="1795"/>
                    </a:lnTo>
                    <a:lnTo>
                      <a:pt x="1545" y="1805"/>
                    </a:lnTo>
                    <a:lnTo>
                      <a:pt x="1535" y="1830"/>
                    </a:lnTo>
                    <a:lnTo>
                      <a:pt x="1525" y="1836"/>
                    </a:lnTo>
                    <a:lnTo>
                      <a:pt x="1508" y="1851"/>
                    </a:lnTo>
                    <a:lnTo>
                      <a:pt x="1492" y="1866"/>
                    </a:lnTo>
                    <a:lnTo>
                      <a:pt x="1498" y="1878"/>
                    </a:lnTo>
                    <a:lnTo>
                      <a:pt x="1503" y="1904"/>
                    </a:lnTo>
                    <a:lnTo>
                      <a:pt x="1503" y="1919"/>
                    </a:lnTo>
                    <a:lnTo>
                      <a:pt x="1508" y="1939"/>
                    </a:lnTo>
                    <a:lnTo>
                      <a:pt x="1487" y="1954"/>
                    </a:lnTo>
                    <a:lnTo>
                      <a:pt x="1477" y="1964"/>
                    </a:lnTo>
                    <a:lnTo>
                      <a:pt x="1472" y="1974"/>
                    </a:lnTo>
                    <a:lnTo>
                      <a:pt x="1450" y="2022"/>
                    </a:lnTo>
                    <a:lnTo>
                      <a:pt x="1462" y="2042"/>
                    </a:lnTo>
                    <a:lnTo>
                      <a:pt x="1450" y="2047"/>
                    </a:lnTo>
                    <a:lnTo>
                      <a:pt x="1452" y="2047"/>
                    </a:lnTo>
                    <a:lnTo>
                      <a:pt x="1435" y="2057"/>
                    </a:lnTo>
                    <a:lnTo>
                      <a:pt x="1452" y="2093"/>
                    </a:lnTo>
                    <a:lnTo>
                      <a:pt x="1482" y="2146"/>
                    </a:lnTo>
                    <a:lnTo>
                      <a:pt x="1515" y="2211"/>
                    </a:lnTo>
                    <a:lnTo>
                      <a:pt x="1515" y="2221"/>
                    </a:lnTo>
                    <a:lnTo>
                      <a:pt x="1626" y="2284"/>
                    </a:lnTo>
                    <a:lnTo>
                      <a:pt x="1631" y="2284"/>
                    </a:lnTo>
                    <a:lnTo>
                      <a:pt x="1631" y="2282"/>
                    </a:lnTo>
                    <a:lnTo>
                      <a:pt x="1634" y="2279"/>
                    </a:lnTo>
                    <a:lnTo>
                      <a:pt x="1649" y="2294"/>
                    </a:lnTo>
                    <a:lnTo>
                      <a:pt x="1649" y="2297"/>
                    </a:lnTo>
                    <a:lnTo>
                      <a:pt x="1644" y="2315"/>
                    </a:lnTo>
                    <a:lnTo>
                      <a:pt x="1666" y="2352"/>
                    </a:lnTo>
                    <a:lnTo>
                      <a:pt x="1671" y="2362"/>
                    </a:lnTo>
                    <a:lnTo>
                      <a:pt x="1677" y="2357"/>
                    </a:lnTo>
                    <a:lnTo>
                      <a:pt x="1677" y="2360"/>
                    </a:lnTo>
                    <a:lnTo>
                      <a:pt x="1671" y="2362"/>
                    </a:lnTo>
                    <a:lnTo>
                      <a:pt x="1677" y="2368"/>
                    </a:lnTo>
                    <a:lnTo>
                      <a:pt x="1671" y="2388"/>
                    </a:lnTo>
                    <a:lnTo>
                      <a:pt x="1656" y="2405"/>
                    </a:lnTo>
                    <a:lnTo>
                      <a:pt x="1656" y="2436"/>
                    </a:lnTo>
                    <a:lnTo>
                      <a:pt x="1646" y="2456"/>
                    </a:lnTo>
                    <a:lnTo>
                      <a:pt x="1629" y="2524"/>
                    </a:lnTo>
                    <a:lnTo>
                      <a:pt x="1634" y="2574"/>
                    </a:lnTo>
                    <a:lnTo>
                      <a:pt x="1603" y="2642"/>
                    </a:lnTo>
                    <a:lnTo>
                      <a:pt x="1598" y="2713"/>
                    </a:lnTo>
                    <a:lnTo>
                      <a:pt x="1598" y="2751"/>
                    </a:lnTo>
                    <a:lnTo>
                      <a:pt x="1593" y="2786"/>
                    </a:lnTo>
                    <a:lnTo>
                      <a:pt x="1603" y="2806"/>
                    </a:lnTo>
                    <a:lnTo>
                      <a:pt x="1588" y="2889"/>
                    </a:lnTo>
                    <a:lnTo>
                      <a:pt x="1571" y="2925"/>
                    </a:lnTo>
                    <a:lnTo>
                      <a:pt x="1578" y="2950"/>
                    </a:lnTo>
                    <a:lnTo>
                      <a:pt x="1593" y="2983"/>
                    </a:lnTo>
                    <a:lnTo>
                      <a:pt x="1677" y="3018"/>
                    </a:lnTo>
                    <a:lnTo>
                      <a:pt x="1656" y="2998"/>
                    </a:lnTo>
                    <a:lnTo>
                      <a:pt x="1654" y="2993"/>
                    </a:lnTo>
                    <a:lnTo>
                      <a:pt x="1679" y="3018"/>
                    </a:lnTo>
                    <a:lnTo>
                      <a:pt x="1651" y="2960"/>
                    </a:lnTo>
                    <a:lnTo>
                      <a:pt x="1671" y="2927"/>
                    </a:lnTo>
                    <a:lnTo>
                      <a:pt x="1694" y="2894"/>
                    </a:lnTo>
                    <a:lnTo>
                      <a:pt x="1702" y="2862"/>
                    </a:lnTo>
                    <a:lnTo>
                      <a:pt x="1689" y="2847"/>
                    </a:lnTo>
                    <a:lnTo>
                      <a:pt x="1687" y="2824"/>
                    </a:lnTo>
                    <a:lnTo>
                      <a:pt x="1722" y="2781"/>
                    </a:lnTo>
                    <a:lnTo>
                      <a:pt x="1740" y="2741"/>
                    </a:lnTo>
                    <a:lnTo>
                      <a:pt x="1727" y="2726"/>
                    </a:lnTo>
                    <a:lnTo>
                      <a:pt x="1752" y="2715"/>
                    </a:lnTo>
                    <a:lnTo>
                      <a:pt x="1780" y="2673"/>
                    </a:lnTo>
                    <a:lnTo>
                      <a:pt x="1828" y="2655"/>
                    </a:lnTo>
                    <a:lnTo>
                      <a:pt x="1848" y="2642"/>
                    </a:lnTo>
                    <a:lnTo>
                      <a:pt x="1856" y="2605"/>
                    </a:lnTo>
                    <a:lnTo>
                      <a:pt x="1840" y="2594"/>
                    </a:lnTo>
                    <a:lnTo>
                      <a:pt x="1840" y="2584"/>
                    </a:lnTo>
                    <a:lnTo>
                      <a:pt x="1850" y="2594"/>
                    </a:lnTo>
                    <a:lnTo>
                      <a:pt x="1876" y="2599"/>
                    </a:lnTo>
                    <a:lnTo>
                      <a:pt x="1901" y="2579"/>
                    </a:lnTo>
                    <a:lnTo>
                      <a:pt x="1906" y="2569"/>
                    </a:lnTo>
                    <a:lnTo>
                      <a:pt x="1903" y="2559"/>
                    </a:lnTo>
                    <a:lnTo>
                      <a:pt x="1906" y="2569"/>
                    </a:lnTo>
                    <a:lnTo>
                      <a:pt x="1914" y="2552"/>
                    </a:lnTo>
                    <a:lnTo>
                      <a:pt x="1934" y="2531"/>
                    </a:lnTo>
                    <a:lnTo>
                      <a:pt x="1959" y="2506"/>
                    </a:lnTo>
                    <a:lnTo>
                      <a:pt x="1982" y="2438"/>
                    </a:lnTo>
                    <a:lnTo>
                      <a:pt x="1997" y="2408"/>
                    </a:lnTo>
                    <a:lnTo>
                      <a:pt x="2055" y="2373"/>
                    </a:lnTo>
                    <a:lnTo>
                      <a:pt x="2090" y="2368"/>
                    </a:lnTo>
                    <a:lnTo>
                      <a:pt x="2100" y="2362"/>
                    </a:lnTo>
                    <a:lnTo>
                      <a:pt x="2110" y="2342"/>
                    </a:lnTo>
                    <a:lnTo>
                      <a:pt x="2118" y="2320"/>
                    </a:lnTo>
                    <a:lnTo>
                      <a:pt x="2133" y="2294"/>
                    </a:lnTo>
                    <a:lnTo>
                      <a:pt x="2138" y="2284"/>
                    </a:lnTo>
                    <a:lnTo>
                      <a:pt x="2143" y="2196"/>
                    </a:lnTo>
                    <a:lnTo>
                      <a:pt x="2158" y="2191"/>
                    </a:lnTo>
                    <a:lnTo>
                      <a:pt x="2211" y="2125"/>
                    </a:lnTo>
                    <a:lnTo>
                      <a:pt x="2211" y="2110"/>
                    </a:lnTo>
                    <a:lnTo>
                      <a:pt x="2201" y="2073"/>
                    </a:lnTo>
                    <a:close/>
                    <a:moveTo>
                      <a:pt x="1440" y="567"/>
                    </a:moveTo>
                    <a:lnTo>
                      <a:pt x="1445" y="570"/>
                    </a:lnTo>
                    <a:lnTo>
                      <a:pt x="1447" y="570"/>
                    </a:lnTo>
                    <a:lnTo>
                      <a:pt x="1450" y="572"/>
                    </a:lnTo>
                    <a:lnTo>
                      <a:pt x="1455" y="575"/>
                    </a:lnTo>
                    <a:lnTo>
                      <a:pt x="1457" y="575"/>
                    </a:lnTo>
                    <a:lnTo>
                      <a:pt x="1462" y="577"/>
                    </a:lnTo>
                    <a:lnTo>
                      <a:pt x="1467" y="577"/>
                    </a:lnTo>
                    <a:lnTo>
                      <a:pt x="1470" y="580"/>
                    </a:lnTo>
                    <a:lnTo>
                      <a:pt x="1472" y="580"/>
                    </a:lnTo>
                    <a:lnTo>
                      <a:pt x="1475" y="577"/>
                    </a:lnTo>
                    <a:lnTo>
                      <a:pt x="1475" y="575"/>
                    </a:lnTo>
                    <a:lnTo>
                      <a:pt x="1477" y="575"/>
                    </a:lnTo>
                    <a:lnTo>
                      <a:pt x="1480" y="570"/>
                    </a:lnTo>
                    <a:lnTo>
                      <a:pt x="1482" y="567"/>
                    </a:lnTo>
                    <a:lnTo>
                      <a:pt x="1480" y="565"/>
                    </a:lnTo>
                    <a:lnTo>
                      <a:pt x="1475" y="565"/>
                    </a:lnTo>
                    <a:lnTo>
                      <a:pt x="1472" y="562"/>
                    </a:lnTo>
                    <a:lnTo>
                      <a:pt x="1457" y="562"/>
                    </a:lnTo>
                    <a:lnTo>
                      <a:pt x="1455" y="560"/>
                    </a:lnTo>
                    <a:lnTo>
                      <a:pt x="1452" y="555"/>
                    </a:lnTo>
                    <a:lnTo>
                      <a:pt x="1450" y="550"/>
                    </a:lnTo>
                    <a:lnTo>
                      <a:pt x="1447" y="545"/>
                    </a:lnTo>
                    <a:lnTo>
                      <a:pt x="1442" y="545"/>
                    </a:lnTo>
                    <a:lnTo>
                      <a:pt x="1435" y="542"/>
                    </a:lnTo>
                    <a:lnTo>
                      <a:pt x="1429" y="540"/>
                    </a:lnTo>
                    <a:lnTo>
                      <a:pt x="1424" y="540"/>
                    </a:lnTo>
                    <a:lnTo>
                      <a:pt x="1419" y="540"/>
                    </a:lnTo>
                    <a:lnTo>
                      <a:pt x="1417" y="540"/>
                    </a:lnTo>
                    <a:lnTo>
                      <a:pt x="1414" y="542"/>
                    </a:lnTo>
                    <a:lnTo>
                      <a:pt x="1412" y="545"/>
                    </a:lnTo>
                    <a:lnTo>
                      <a:pt x="1409" y="545"/>
                    </a:lnTo>
                    <a:lnTo>
                      <a:pt x="1409" y="542"/>
                    </a:lnTo>
                    <a:lnTo>
                      <a:pt x="1407" y="535"/>
                    </a:lnTo>
                    <a:lnTo>
                      <a:pt x="1404" y="529"/>
                    </a:lnTo>
                    <a:lnTo>
                      <a:pt x="1402" y="527"/>
                    </a:lnTo>
                    <a:lnTo>
                      <a:pt x="1399" y="524"/>
                    </a:lnTo>
                    <a:lnTo>
                      <a:pt x="1394" y="524"/>
                    </a:lnTo>
                    <a:lnTo>
                      <a:pt x="1392" y="524"/>
                    </a:lnTo>
                    <a:lnTo>
                      <a:pt x="1392" y="529"/>
                    </a:lnTo>
                    <a:lnTo>
                      <a:pt x="1392" y="535"/>
                    </a:lnTo>
                    <a:lnTo>
                      <a:pt x="1392" y="542"/>
                    </a:lnTo>
                    <a:lnTo>
                      <a:pt x="1392" y="547"/>
                    </a:lnTo>
                    <a:lnTo>
                      <a:pt x="1392" y="550"/>
                    </a:lnTo>
                    <a:lnTo>
                      <a:pt x="1394" y="552"/>
                    </a:lnTo>
                    <a:lnTo>
                      <a:pt x="1394" y="555"/>
                    </a:lnTo>
                    <a:lnTo>
                      <a:pt x="1394" y="560"/>
                    </a:lnTo>
                    <a:lnTo>
                      <a:pt x="1394" y="565"/>
                    </a:lnTo>
                    <a:lnTo>
                      <a:pt x="1394" y="570"/>
                    </a:lnTo>
                    <a:lnTo>
                      <a:pt x="1397" y="575"/>
                    </a:lnTo>
                    <a:lnTo>
                      <a:pt x="1397" y="577"/>
                    </a:lnTo>
                    <a:lnTo>
                      <a:pt x="1394" y="577"/>
                    </a:lnTo>
                    <a:lnTo>
                      <a:pt x="1392" y="580"/>
                    </a:lnTo>
                    <a:lnTo>
                      <a:pt x="1389" y="585"/>
                    </a:lnTo>
                    <a:lnTo>
                      <a:pt x="1387" y="587"/>
                    </a:lnTo>
                    <a:lnTo>
                      <a:pt x="1384" y="590"/>
                    </a:lnTo>
                    <a:lnTo>
                      <a:pt x="1387" y="593"/>
                    </a:lnTo>
                    <a:lnTo>
                      <a:pt x="1392" y="593"/>
                    </a:lnTo>
                    <a:lnTo>
                      <a:pt x="1397" y="590"/>
                    </a:lnTo>
                    <a:lnTo>
                      <a:pt x="1399" y="590"/>
                    </a:lnTo>
                    <a:lnTo>
                      <a:pt x="1402" y="590"/>
                    </a:lnTo>
                    <a:lnTo>
                      <a:pt x="1407" y="590"/>
                    </a:lnTo>
                    <a:lnTo>
                      <a:pt x="1409" y="590"/>
                    </a:lnTo>
                    <a:lnTo>
                      <a:pt x="1412" y="593"/>
                    </a:lnTo>
                    <a:lnTo>
                      <a:pt x="1414" y="598"/>
                    </a:lnTo>
                    <a:lnTo>
                      <a:pt x="1414" y="600"/>
                    </a:lnTo>
                    <a:lnTo>
                      <a:pt x="1417" y="603"/>
                    </a:lnTo>
                    <a:lnTo>
                      <a:pt x="1419" y="603"/>
                    </a:lnTo>
                    <a:lnTo>
                      <a:pt x="1424" y="600"/>
                    </a:lnTo>
                    <a:lnTo>
                      <a:pt x="1424" y="598"/>
                    </a:lnTo>
                    <a:lnTo>
                      <a:pt x="1427" y="595"/>
                    </a:lnTo>
                    <a:lnTo>
                      <a:pt x="1427" y="593"/>
                    </a:lnTo>
                    <a:lnTo>
                      <a:pt x="1429" y="590"/>
                    </a:lnTo>
                    <a:lnTo>
                      <a:pt x="1435" y="587"/>
                    </a:lnTo>
                    <a:lnTo>
                      <a:pt x="1437" y="585"/>
                    </a:lnTo>
                    <a:lnTo>
                      <a:pt x="1437" y="580"/>
                    </a:lnTo>
                    <a:lnTo>
                      <a:pt x="1437" y="575"/>
                    </a:lnTo>
                    <a:lnTo>
                      <a:pt x="1435" y="570"/>
                    </a:lnTo>
                    <a:lnTo>
                      <a:pt x="1437" y="567"/>
                    </a:lnTo>
                    <a:lnTo>
                      <a:pt x="1440" y="567"/>
                    </a:lnTo>
                    <a:close/>
                    <a:moveTo>
                      <a:pt x="966" y="300"/>
                    </a:moveTo>
                    <a:lnTo>
                      <a:pt x="968" y="303"/>
                    </a:lnTo>
                    <a:lnTo>
                      <a:pt x="971" y="310"/>
                    </a:lnTo>
                    <a:lnTo>
                      <a:pt x="973" y="323"/>
                    </a:lnTo>
                    <a:lnTo>
                      <a:pt x="973" y="330"/>
                    </a:lnTo>
                    <a:lnTo>
                      <a:pt x="973" y="335"/>
                    </a:lnTo>
                    <a:lnTo>
                      <a:pt x="978" y="338"/>
                    </a:lnTo>
                    <a:lnTo>
                      <a:pt x="983" y="335"/>
                    </a:lnTo>
                    <a:lnTo>
                      <a:pt x="986" y="333"/>
                    </a:lnTo>
                    <a:lnTo>
                      <a:pt x="988" y="330"/>
                    </a:lnTo>
                    <a:lnTo>
                      <a:pt x="991" y="333"/>
                    </a:lnTo>
                    <a:lnTo>
                      <a:pt x="996" y="335"/>
                    </a:lnTo>
                    <a:lnTo>
                      <a:pt x="998" y="338"/>
                    </a:lnTo>
                    <a:lnTo>
                      <a:pt x="1003" y="335"/>
                    </a:lnTo>
                    <a:lnTo>
                      <a:pt x="1006" y="330"/>
                    </a:lnTo>
                    <a:lnTo>
                      <a:pt x="1011" y="323"/>
                    </a:lnTo>
                    <a:lnTo>
                      <a:pt x="1016" y="320"/>
                    </a:lnTo>
                    <a:lnTo>
                      <a:pt x="1024" y="318"/>
                    </a:lnTo>
                    <a:lnTo>
                      <a:pt x="1026" y="315"/>
                    </a:lnTo>
                    <a:lnTo>
                      <a:pt x="1026" y="310"/>
                    </a:lnTo>
                    <a:lnTo>
                      <a:pt x="1026" y="305"/>
                    </a:lnTo>
                    <a:lnTo>
                      <a:pt x="1029" y="305"/>
                    </a:lnTo>
                    <a:lnTo>
                      <a:pt x="1039" y="303"/>
                    </a:lnTo>
                    <a:lnTo>
                      <a:pt x="1044" y="300"/>
                    </a:lnTo>
                    <a:lnTo>
                      <a:pt x="1049" y="300"/>
                    </a:lnTo>
                    <a:lnTo>
                      <a:pt x="1054" y="298"/>
                    </a:lnTo>
                    <a:lnTo>
                      <a:pt x="1059" y="295"/>
                    </a:lnTo>
                    <a:lnTo>
                      <a:pt x="1064" y="295"/>
                    </a:lnTo>
                    <a:lnTo>
                      <a:pt x="1066" y="292"/>
                    </a:lnTo>
                    <a:lnTo>
                      <a:pt x="1066" y="290"/>
                    </a:lnTo>
                    <a:lnTo>
                      <a:pt x="1069" y="287"/>
                    </a:lnTo>
                    <a:lnTo>
                      <a:pt x="1066" y="285"/>
                    </a:lnTo>
                    <a:lnTo>
                      <a:pt x="1066" y="277"/>
                    </a:lnTo>
                    <a:lnTo>
                      <a:pt x="1064" y="270"/>
                    </a:lnTo>
                    <a:lnTo>
                      <a:pt x="1059" y="265"/>
                    </a:lnTo>
                    <a:lnTo>
                      <a:pt x="1056" y="262"/>
                    </a:lnTo>
                    <a:lnTo>
                      <a:pt x="1054" y="262"/>
                    </a:lnTo>
                    <a:lnTo>
                      <a:pt x="1049" y="262"/>
                    </a:lnTo>
                    <a:lnTo>
                      <a:pt x="1046" y="262"/>
                    </a:lnTo>
                    <a:lnTo>
                      <a:pt x="1044" y="257"/>
                    </a:lnTo>
                    <a:lnTo>
                      <a:pt x="1041" y="255"/>
                    </a:lnTo>
                    <a:lnTo>
                      <a:pt x="1039" y="250"/>
                    </a:lnTo>
                    <a:lnTo>
                      <a:pt x="1031" y="247"/>
                    </a:lnTo>
                    <a:lnTo>
                      <a:pt x="1026" y="247"/>
                    </a:lnTo>
                    <a:lnTo>
                      <a:pt x="1021" y="247"/>
                    </a:lnTo>
                    <a:lnTo>
                      <a:pt x="1019" y="245"/>
                    </a:lnTo>
                    <a:lnTo>
                      <a:pt x="1016" y="242"/>
                    </a:lnTo>
                    <a:lnTo>
                      <a:pt x="1011" y="242"/>
                    </a:lnTo>
                    <a:lnTo>
                      <a:pt x="1008" y="240"/>
                    </a:lnTo>
                    <a:lnTo>
                      <a:pt x="1006" y="242"/>
                    </a:lnTo>
                    <a:lnTo>
                      <a:pt x="1006" y="245"/>
                    </a:lnTo>
                    <a:lnTo>
                      <a:pt x="1006" y="250"/>
                    </a:lnTo>
                    <a:lnTo>
                      <a:pt x="1003" y="255"/>
                    </a:lnTo>
                    <a:lnTo>
                      <a:pt x="1003" y="257"/>
                    </a:lnTo>
                    <a:lnTo>
                      <a:pt x="998" y="260"/>
                    </a:lnTo>
                    <a:lnTo>
                      <a:pt x="993" y="267"/>
                    </a:lnTo>
                    <a:lnTo>
                      <a:pt x="986" y="272"/>
                    </a:lnTo>
                    <a:lnTo>
                      <a:pt x="983" y="277"/>
                    </a:lnTo>
                    <a:lnTo>
                      <a:pt x="978" y="282"/>
                    </a:lnTo>
                    <a:lnTo>
                      <a:pt x="971" y="287"/>
                    </a:lnTo>
                    <a:lnTo>
                      <a:pt x="966" y="295"/>
                    </a:lnTo>
                    <a:lnTo>
                      <a:pt x="963" y="300"/>
                    </a:lnTo>
                    <a:lnTo>
                      <a:pt x="966" y="300"/>
                    </a:lnTo>
                    <a:close/>
                    <a:moveTo>
                      <a:pt x="1498" y="494"/>
                    </a:moveTo>
                    <a:lnTo>
                      <a:pt x="1498" y="494"/>
                    </a:lnTo>
                    <a:lnTo>
                      <a:pt x="1498" y="492"/>
                    </a:lnTo>
                    <a:lnTo>
                      <a:pt x="1498" y="489"/>
                    </a:lnTo>
                    <a:lnTo>
                      <a:pt x="1495" y="489"/>
                    </a:lnTo>
                    <a:lnTo>
                      <a:pt x="1495" y="492"/>
                    </a:lnTo>
                    <a:lnTo>
                      <a:pt x="1498" y="494"/>
                    </a:lnTo>
                    <a:close/>
                  </a:path>
                </a:pathLst>
              </a:custGeom>
              <a:grpFill/>
              <a:ln w="9525" cap="flat" cmpd="sng">
                <a:solidFill>
                  <a:schemeClr val="bg1"/>
                </a:solidFill>
                <a:prstDash val="solid"/>
                <a:round/>
                <a:headEnd type="none" w="med" len="med"/>
                <a:tailEnd type="none" w="med" len="med"/>
              </a:ln>
            </p:spPr>
            <p:txBody>
              <a:bodyPr/>
              <a:lstStyle/>
              <a:p>
                <a:endParaRPr lang="en-GB">
                  <a:solidFill>
                    <a:prstClr val="black"/>
                  </a:solidFill>
                </a:endParaRPr>
              </a:p>
            </p:txBody>
          </p:sp>
          <p:sp>
            <p:nvSpPr>
              <p:cNvPr id="207" name="Freeform 206"/>
              <p:cNvSpPr>
                <a:spLocks/>
              </p:cNvSpPr>
              <p:nvPr/>
            </p:nvSpPr>
            <p:spPr bwMode="auto">
              <a:xfrm>
                <a:off x="3218" y="2127"/>
                <a:ext cx="46" cy="28"/>
              </a:xfrm>
              <a:custGeom>
                <a:avLst/>
                <a:gdLst>
                  <a:gd name="T0" fmla="*/ 0 w 46"/>
                  <a:gd name="T1" fmla="*/ 15 h 28"/>
                  <a:gd name="T2" fmla="*/ 3 w 46"/>
                  <a:gd name="T3" fmla="*/ 17 h 28"/>
                  <a:gd name="T4" fmla="*/ 12 w 46"/>
                  <a:gd name="T5" fmla="*/ 14 h 28"/>
                  <a:gd name="T6" fmla="*/ 13 w 46"/>
                  <a:gd name="T7" fmla="*/ 8 h 28"/>
                  <a:gd name="T8" fmla="*/ 27 w 46"/>
                  <a:gd name="T9" fmla="*/ 9 h 28"/>
                  <a:gd name="T10" fmla="*/ 46 w 46"/>
                  <a:gd name="T11" fmla="*/ 0 h 28"/>
                  <a:gd name="T12" fmla="*/ 46 w 46"/>
                  <a:gd name="T13" fmla="*/ 1 h 28"/>
                  <a:gd name="T14" fmla="*/ 33 w 46"/>
                  <a:gd name="T15" fmla="*/ 11 h 28"/>
                  <a:gd name="T16" fmla="*/ 36 w 46"/>
                  <a:gd name="T17" fmla="*/ 18 h 28"/>
                  <a:gd name="T18" fmla="*/ 27 w 46"/>
                  <a:gd name="T19" fmla="*/ 21 h 28"/>
                  <a:gd name="T20" fmla="*/ 15 w 46"/>
                  <a:gd name="T21" fmla="*/ 28 h 28"/>
                  <a:gd name="T22" fmla="*/ 13 w 46"/>
                  <a:gd name="T23" fmla="*/ 28 h 28"/>
                  <a:gd name="T24" fmla="*/ 8 w 46"/>
                  <a:gd name="T25" fmla="*/ 26 h 28"/>
                  <a:gd name="T26" fmla="*/ 2 w 46"/>
                  <a:gd name="T27" fmla="*/ 23 h 28"/>
                  <a:gd name="T28" fmla="*/ 0 w 46"/>
                  <a:gd name="T29" fmla="*/ 15 h 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6"/>
                  <a:gd name="T46" fmla="*/ 0 h 28"/>
                  <a:gd name="T47" fmla="*/ 46 w 46"/>
                  <a:gd name="T48" fmla="*/ 28 h 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6" h="28">
                    <a:moveTo>
                      <a:pt x="0" y="15"/>
                    </a:moveTo>
                    <a:lnTo>
                      <a:pt x="3" y="17"/>
                    </a:lnTo>
                    <a:lnTo>
                      <a:pt x="12" y="14"/>
                    </a:lnTo>
                    <a:lnTo>
                      <a:pt x="13" y="8"/>
                    </a:lnTo>
                    <a:lnTo>
                      <a:pt x="27" y="9"/>
                    </a:lnTo>
                    <a:lnTo>
                      <a:pt x="46" y="0"/>
                    </a:lnTo>
                    <a:lnTo>
                      <a:pt x="46" y="1"/>
                    </a:lnTo>
                    <a:lnTo>
                      <a:pt x="33" y="11"/>
                    </a:lnTo>
                    <a:lnTo>
                      <a:pt x="36" y="18"/>
                    </a:lnTo>
                    <a:lnTo>
                      <a:pt x="27" y="21"/>
                    </a:lnTo>
                    <a:lnTo>
                      <a:pt x="15" y="28"/>
                    </a:lnTo>
                    <a:lnTo>
                      <a:pt x="13" y="28"/>
                    </a:lnTo>
                    <a:lnTo>
                      <a:pt x="8" y="26"/>
                    </a:lnTo>
                    <a:lnTo>
                      <a:pt x="2" y="23"/>
                    </a:lnTo>
                    <a:lnTo>
                      <a:pt x="0" y="15"/>
                    </a:lnTo>
                    <a:close/>
                  </a:path>
                </a:pathLst>
              </a:custGeom>
              <a:grpFill/>
              <a:ln w="9525" cap="flat" cmpd="sng">
                <a:solidFill>
                  <a:schemeClr val="bg1"/>
                </a:solidFill>
                <a:prstDash val="solid"/>
                <a:round/>
                <a:headEnd type="none" w="med" len="med"/>
                <a:tailEnd type="none" w="med" len="med"/>
              </a:ln>
            </p:spPr>
            <p:txBody>
              <a:bodyPr/>
              <a:lstStyle/>
              <a:p>
                <a:endParaRPr lang="en-GB">
                  <a:solidFill>
                    <a:prstClr val="black"/>
                  </a:solidFill>
                </a:endParaRPr>
              </a:p>
            </p:txBody>
          </p:sp>
        </p:grpSp>
        <p:sp>
          <p:nvSpPr>
            <p:cNvPr id="203" name="Rounded Rectangle 202"/>
            <p:cNvSpPr/>
            <p:nvPr/>
          </p:nvSpPr>
          <p:spPr bwMode="auto">
            <a:xfrm>
              <a:off x="980124" y="-200163"/>
              <a:ext cx="6199581" cy="4031311"/>
            </a:xfrm>
            <a:prstGeom prst="roundRect">
              <a:avLst/>
            </a:prstGeom>
            <a:noFill/>
            <a:ln w="19050" cap="flat" cmpd="sng" algn="ctr">
              <a:solidFill>
                <a:schemeClr val="bg1"/>
              </a:solidFill>
              <a:prstDash val="sys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pic>
        <p:nvPicPr>
          <p:cNvPr id="208" name="Picture 207"/>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416704" y="2098145"/>
            <a:ext cx="616122" cy="616122"/>
          </a:xfrm>
          <a:prstGeom prst="rect">
            <a:avLst/>
          </a:prstGeom>
        </p:spPr>
      </p:pic>
      <p:sp>
        <p:nvSpPr>
          <p:cNvPr id="209" name="5-Point Star 208"/>
          <p:cNvSpPr/>
          <p:nvPr/>
        </p:nvSpPr>
        <p:spPr bwMode="auto">
          <a:xfrm>
            <a:off x="3336812" y="3843522"/>
            <a:ext cx="224718" cy="224718"/>
          </a:xfrm>
          <a:prstGeom prst="star5">
            <a:avLst/>
          </a:prstGeom>
          <a:ln>
            <a:headEnd type="none" w="med" len="med"/>
            <a:tailEnd type="none" w="med" len="med"/>
          </a:ln>
          <a:ex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Tree>
    <p:extLst>
      <p:ext uri="{BB962C8B-B14F-4D97-AF65-F5344CB8AC3E}">
        <p14:creationId xmlns:p14="http://schemas.microsoft.com/office/powerpoint/2010/main" val="1645849928"/>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46</a:t>
            </a:fld>
            <a:r>
              <a:rPr lang="en-US" smtClean="0"/>
              <a:t> -</a:t>
            </a:r>
            <a:endParaRPr lang="en-US"/>
          </a:p>
        </p:txBody>
      </p:sp>
      <p:grpSp>
        <p:nvGrpSpPr>
          <p:cNvPr id="30" name="Group 29"/>
          <p:cNvGrpSpPr/>
          <p:nvPr/>
        </p:nvGrpSpPr>
        <p:grpSpPr>
          <a:xfrm>
            <a:off x="87163" y="1122854"/>
            <a:ext cx="8974009" cy="1899400"/>
            <a:chOff x="87163" y="709402"/>
            <a:chExt cx="8974009" cy="1899400"/>
          </a:xfrm>
        </p:grpSpPr>
        <p:grpSp>
          <p:nvGrpSpPr>
            <p:cNvPr id="5" name="Group 4"/>
            <p:cNvGrpSpPr/>
            <p:nvPr/>
          </p:nvGrpSpPr>
          <p:grpSpPr>
            <a:xfrm>
              <a:off x="87163" y="902863"/>
              <a:ext cx="4786685" cy="1641698"/>
              <a:chOff x="-103359" y="1459967"/>
              <a:chExt cx="4786685" cy="1641698"/>
            </a:xfrm>
          </p:grpSpPr>
          <p:graphicFrame>
            <p:nvGraphicFramePr>
              <p:cNvPr id="3" name="Chart 2"/>
              <p:cNvGraphicFramePr/>
              <p:nvPr>
                <p:extLst>
                  <p:ext uri="{D42A27DB-BD31-4B8C-83A1-F6EECF244321}">
                    <p14:modId xmlns:p14="http://schemas.microsoft.com/office/powerpoint/2010/main" val="3381144751"/>
                  </p:ext>
                </p:extLst>
              </p:nvPr>
            </p:nvGraphicFramePr>
            <p:xfrm>
              <a:off x="-103359" y="1584017"/>
              <a:ext cx="4786685" cy="1517648"/>
            </p:xfrm>
            <a:graphic>
              <a:graphicData uri="http://schemas.openxmlformats.org/drawingml/2006/chart">
                <c:chart xmlns:c="http://schemas.openxmlformats.org/drawingml/2006/chart" xmlns:r="http://schemas.openxmlformats.org/officeDocument/2006/relationships" r:id="rId2"/>
              </a:graphicData>
            </a:graphic>
          </p:graphicFrame>
          <p:sp>
            <p:nvSpPr>
              <p:cNvPr id="4" name="Rectangle 3"/>
              <p:cNvSpPr/>
              <p:nvPr/>
            </p:nvSpPr>
            <p:spPr>
              <a:xfrm>
                <a:off x="731528" y="1459967"/>
                <a:ext cx="3116912" cy="261610"/>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Awareness of Medical Conditions</a:t>
                </a:r>
                <a:endParaRPr lang="en-US" sz="1050" b="1" dirty="0">
                  <a:solidFill>
                    <a:srgbClr val="002A7E"/>
                  </a:solidFill>
                  <a:latin typeface="Arial" panose="020B0604020202020204" pitchFamily="34" charset="0"/>
                  <a:cs typeface="Arial" panose="020B0604020202020204" pitchFamily="34" charset="0"/>
                </a:endParaRPr>
              </a:p>
            </p:txBody>
          </p:sp>
        </p:grpSp>
        <p:grpSp>
          <p:nvGrpSpPr>
            <p:cNvPr id="8" name="Group 7"/>
            <p:cNvGrpSpPr/>
            <p:nvPr/>
          </p:nvGrpSpPr>
          <p:grpSpPr>
            <a:xfrm>
              <a:off x="4908272" y="771458"/>
              <a:ext cx="4152900" cy="1779858"/>
              <a:chOff x="296526" y="2571943"/>
              <a:chExt cx="4152900" cy="1779858"/>
            </a:xfrm>
          </p:grpSpPr>
          <p:graphicFrame>
            <p:nvGraphicFramePr>
              <p:cNvPr id="6" name="Chart 5"/>
              <p:cNvGraphicFramePr/>
              <p:nvPr>
                <p:extLst>
                  <p:ext uri="{D42A27DB-BD31-4B8C-83A1-F6EECF244321}">
                    <p14:modId xmlns:p14="http://schemas.microsoft.com/office/powerpoint/2010/main" val="788982536"/>
                  </p:ext>
                </p:extLst>
              </p:nvPr>
            </p:nvGraphicFramePr>
            <p:xfrm>
              <a:off x="296526" y="2834153"/>
              <a:ext cx="4152900" cy="1517648"/>
            </p:xfrm>
            <a:graphic>
              <a:graphicData uri="http://schemas.openxmlformats.org/drawingml/2006/chart">
                <c:chart xmlns:c="http://schemas.openxmlformats.org/drawingml/2006/chart" xmlns:r="http://schemas.openxmlformats.org/officeDocument/2006/relationships" r:id="rId3"/>
              </a:graphicData>
            </a:graphic>
          </p:graphicFrame>
          <p:sp>
            <p:nvSpPr>
              <p:cNvPr id="7" name="Rectangle 6"/>
              <p:cNvSpPr/>
              <p:nvPr/>
            </p:nvSpPr>
            <p:spPr>
              <a:xfrm>
                <a:off x="695251" y="2571943"/>
                <a:ext cx="3116912" cy="415498"/>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Personal Concern for Medical Conditions</a:t>
                </a:r>
              </a:p>
              <a:p>
                <a:pPr algn="ctr"/>
                <a:r>
                  <a:rPr lang="en-US" sz="1000" b="1" i="1" dirty="0" smtClean="0">
                    <a:solidFill>
                      <a:srgbClr val="002A7E"/>
                    </a:solidFill>
                    <a:latin typeface="Arial" panose="020B0604020202020204" pitchFamily="34" charset="0"/>
                    <a:cs typeface="Arial" panose="020B0604020202020204" pitchFamily="34" charset="0"/>
                  </a:rPr>
                  <a:t>Among those Aware of Condition</a:t>
                </a:r>
                <a:endParaRPr lang="en-US" sz="1000" b="1" i="1" dirty="0">
                  <a:solidFill>
                    <a:srgbClr val="002A7E"/>
                  </a:solidFill>
                  <a:latin typeface="Arial" panose="020B0604020202020204" pitchFamily="34" charset="0"/>
                  <a:cs typeface="Arial" panose="020B0604020202020204" pitchFamily="34" charset="0"/>
                </a:endParaRPr>
              </a:p>
            </p:txBody>
          </p:sp>
        </p:grpSp>
        <p:sp>
          <p:nvSpPr>
            <p:cNvPr id="25" name="Rounded Rectangle 24"/>
            <p:cNvSpPr/>
            <p:nvPr/>
          </p:nvSpPr>
          <p:spPr bwMode="auto">
            <a:xfrm>
              <a:off x="264294" y="709402"/>
              <a:ext cx="8537799" cy="1899400"/>
            </a:xfrm>
            <a:prstGeom prst="roundRect">
              <a:avLst/>
            </a:prstGeom>
            <a:noFill/>
            <a:ln w="19050" cap="flat" cmpd="sng" algn="ctr">
              <a:solidFill>
                <a:srgbClr val="C00000"/>
              </a:solidFill>
              <a:prstDash val="sysDot"/>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grpSp>
        <p:nvGrpSpPr>
          <p:cNvPr id="29" name="Group 28"/>
          <p:cNvGrpSpPr/>
          <p:nvPr/>
        </p:nvGrpSpPr>
        <p:grpSpPr>
          <a:xfrm>
            <a:off x="4562777" y="3127910"/>
            <a:ext cx="4314523" cy="2207401"/>
            <a:chOff x="218670" y="2873481"/>
            <a:chExt cx="4314523" cy="2207401"/>
          </a:xfrm>
        </p:grpSpPr>
        <p:graphicFrame>
          <p:nvGraphicFramePr>
            <p:cNvPr id="26" name="Chart 25"/>
            <p:cNvGraphicFramePr/>
            <p:nvPr>
              <p:extLst>
                <p:ext uri="{D42A27DB-BD31-4B8C-83A1-F6EECF244321}">
                  <p14:modId xmlns:p14="http://schemas.microsoft.com/office/powerpoint/2010/main" val="1209800728"/>
                </p:ext>
              </p:extLst>
            </p:nvPr>
          </p:nvGraphicFramePr>
          <p:xfrm>
            <a:off x="218670" y="3071509"/>
            <a:ext cx="4152900" cy="1936555"/>
          </p:xfrm>
          <a:graphic>
            <a:graphicData uri="http://schemas.openxmlformats.org/drawingml/2006/chart">
              <c:chart xmlns:c="http://schemas.openxmlformats.org/drawingml/2006/chart" xmlns:r="http://schemas.openxmlformats.org/officeDocument/2006/relationships" r:id="rId4"/>
            </a:graphicData>
          </a:graphic>
        </p:graphicFrame>
        <p:sp>
          <p:nvSpPr>
            <p:cNvPr id="27" name="Rectangle 26"/>
            <p:cNvSpPr/>
            <p:nvPr/>
          </p:nvSpPr>
          <p:spPr>
            <a:xfrm>
              <a:off x="740506" y="2948997"/>
              <a:ext cx="3116912" cy="261610"/>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Perceived Blood Clot Risk Factors</a:t>
              </a:r>
              <a:endParaRPr lang="en-US" sz="1050" b="1" dirty="0">
                <a:solidFill>
                  <a:srgbClr val="002A7E"/>
                </a:solidFill>
                <a:latin typeface="Arial" panose="020B0604020202020204" pitchFamily="34" charset="0"/>
                <a:cs typeface="Arial" panose="020B0604020202020204" pitchFamily="34" charset="0"/>
              </a:endParaRPr>
            </a:p>
          </p:txBody>
        </p:sp>
        <p:sp>
          <p:nvSpPr>
            <p:cNvPr id="28" name="Rounded Rectangle 27"/>
            <p:cNvSpPr/>
            <p:nvPr/>
          </p:nvSpPr>
          <p:spPr bwMode="auto">
            <a:xfrm>
              <a:off x="264294" y="2873481"/>
              <a:ext cx="4268899" cy="2207401"/>
            </a:xfrm>
            <a:prstGeom prst="roundRect">
              <a:avLst/>
            </a:prstGeom>
            <a:noFill/>
            <a:ln w="19050" cap="flat" cmpd="sng" algn="ctr">
              <a:solidFill>
                <a:srgbClr val="002A7E"/>
              </a:solidFill>
              <a:prstDash val="sysDot"/>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pic>
        <p:nvPicPr>
          <p:cNvPr id="31" name="Picture 30"/>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268478" y="163134"/>
            <a:ext cx="608822" cy="608822"/>
          </a:xfrm>
          <a:prstGeom prst="rect">
            <a:avLst/>
          </a:prstGeom>
        </p:spPr>
      </p:pic>
      <p:sp>
        <p:nvSpPr>
          <p:cNvPr id="32" name="Title 1"/>
          <p:cNvSpPr txBox="1">
            <a:spLocks/>
          </p:cNvSpPr>
          <p:nvPr/>
        </p:nvSpPr>
        <p:spPr>
          <a:xfrm>
            <a:off x="147099" y="139465"/>
            <a:ext cx="8486775"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kern="0" dirty="0" smtClean="0"/>
              <a:t>United States Summary of Results</a:t>
            </a:r>
            <a:endParaRPr lang="en-US" kern="0" dirty="0"/>
          </a:p>
        </p:txBody>
      </p:sp>
      <p:sp>
        <p:nvSpPr>
          <p:cNvPr id="35" name="Rectangle 34"/>
          <p:cNvSpPr/>
          <p:nvPr/>
        </p:nvSpPr>
        <p:spPr>
          <a:xfrm>
            <a:off x="762330" y="3203425"/>
            <a:ext cx="3116912" cy="261610"/>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Blood Clot Fact Statements</a:t>
            </a:r>
            <a:endParaRPr lang="en-US" sz="1050" b="1" dirty="0">
              <a:solidFill>
                <a:srgbClr val="002A7E"/>
              </a:solidFill>
              <a:latin typeface="Arial" panose="020B0604020202020204" pitchFamily="34" charset="0"/>
              <a:cs typeface="Arial" panose="020B0604020202020204" pitchFamily="34" charset="0"/>
            </a:endParaRPr>
          </a:p>
        </p:txBody>
      </p:sp>
      <p:sp>
        <p:nvSpPr>
          <p:cNvPr id="36" name="Rounded Rectangle 35"/>
          <p:cNvSpPr/>
          <p:nvPr/>
        </p:nvSpPr>
        <p:spPr bwMode="auto">
          <a:xfrm>
            <a:off x="286118" y="3127909"/>
            <a:ext cx="4268899" cy="3479625"/>
          </a:xfrm>
          <a:prstGeom prst="roundRect">
            <a:avLst/>
          </a:prstGeom>
          <a:noFill/>
          <a:ln w="19050" cap="flat" cmpd="sng" algn="ctr">
            <a:solidFill>
              <a:schemeClr val="tx1">
                <a:lumMod val="85000"/>
                <a:lumOff val="15000"/>
              </a:schemeClr>
            </a:solidFill>
            <a:prstDash val="sysDot"/>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37" name="Oval 36"/>
          <p:cNvSpPr/>
          <p:nvPr/>
        </p:nvSpPr>
        <p:spPr bwMode="auto">
          <a:xfrm>
            <a:off x="7951304" y="4619708"/>
            <a:ext cx="127221" cy="119269"/>
          </a:xfrm>
          <a:prstGeom prst="ellipse">
            <a:avLst/>
          </a:prstGeom>
          <a:solidFill>
            <a:srgbClr val="002A7E"/>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38" name="Oval 37"/>
          <p:cNvSpPr/>
          <p:nvPr/>
        </p:nvSpPr>
        <p:spPr bwMode="auto">
          <a:xfrm>
            <a:off x="7952635" y="4827765"/>
            <a:ext cx="127221" cy="119269"/>
          </a:xfrm>
          <a:prstGeom prst="ellipse">
            <a:avLst/>
          </a:prstGeom>
          <a:solidFill>
            <a:srgbClr val="C00000"/>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39" name="TextBox 38"/>
          <p:cNvSpPr txBox="1"/>
          <p:nvPr/>
        </p:nvSpPr>
        <p:spPr>
          <a:xfrm>
            <a:off x="8008294" y="4571620"/>
            <a:ext cx="874643" cy="215444"/>
          </a:xfrm>
          <a:prstGeom prst="rect">
            <a:avLst/>
          </a:prstGeom>
          <a:noFill/>
        </p:spPr>
        <p:txBody>
          <a:bodyPr wrap="square" rtlCol="0">
            <a:spAutoFit/>
          </a:bodyPr>
          <a:lstStyle/>
          <a:p>
            <a:r>
              <a:rPr lang="en-US" sz="800" b="1" dirty="0" smtClean="0">
                <a:solidFill>
                  <a:srgbClr val="002A7E"/>
                </a:solidFill>
                <a:latin typeface="Arial" panose="020B0604020202020204" pitchFamily="34" charset="0"/>
                <a:cs typeface="Arial" panose="020B0604020202020204" pitchFamily="34" charset="0"/>
              </a:rPr>
              <a:t>Risk Factors</a:t>
            </a:r>
            <a:endParaRPr lang="en-US" sz="800" b="1" dirty="0">
              <a:solidFill>
                <a:srgbClr val="002A7E"/>
              </a:solidFill>
              <a:latin typeface="Arial" panose="020B0604020202020204" pitchFamily="34" charset="0"/>
              <a:cs typeface="Arial" panose="020B0604020202020204" pitchFamily="34" charset="0"/>
            </a:endParaRPr>
          </a:p>
        </p:txBody>
      </p:sp>
      <p:sp>
        <p:nvSpPr>
          <p:cNvPr id="40" name="TextBox 39"/>
          <p:cNvSpPr txBox="1"/>
          <p:nvPr/>
        </p:nvSpPr>
        <p:spPr>
          <a:xfrm>
            <a:off x="8025527" y="4779677"/>
            <a:ext cx="874643" cy="338554"/>
          </a:xfrm>
          <a:prstGeom prst="rect">
            <a:avLst/>
          </a:prstGeom>
          <a:noFill/>
        </p:spPr>
        <p:txBody>
          <a:bodyPr wrap="square" rtlCol="0">
            <a:spAutoFit/>
          </a:bodyPr>
          <a:lstStyle/>
          <a:p>
            <a:r>
              <a:rPr lang="en-US" sz="800" b="1" dirty="0" smtClean="0">
                <a:solidFill>
                  <a:srgbClr val="002A7E"/>
                </a:solidFill>
                <a:latin typeface="Arial" panose="020B0604020202020204" pitchFamily="34" charset="0"/>
                <a:cs typeface="Arial" panose="020B0604020202020204" pitchFamily="34" charset="0"/>
              </a:rPr>
              <a:t>Non-Risk Factors</a:t>
            </a:r>
            <a:endParaRPr lang="en-US" sz="800" b="1" dirty="0">
              <a:solidFill>
                <a:srgbClr val="002A7E"/>
              </a:solidFill>
              <a:latin typeface="Arial" panose="020B0604020202020204" pitchFamily="34" charset="0"/>
              <a:cs typeface="Arial" panose="020B0604020202020204" pitchFamily="34" charset="0"/>
            </a:endParaRPr>
          </a:p>
        </p:txBody>
      </p:sp>
      <p:graphicFrame>
        <p:nvGraphicFramePr>
          <p:cNvPr id="23" name="Chart 22"/>
          <p:cNvGraphicFramePr/>
          <p:nvPr>
            <p:extLst>
              <p:ext uri="{D42A27DB-BD31-4B8C-83A1-F6EECF244321}">
                <p14:modId xmlns:p14="http://schemas.microsoft.com/office/powerpoint/2010/main" val="728950451"/>
              </p:ext>
            </p:extLst>
          </p:nvPr>
        </p:nvGraphicFramePr>
        <p:xfrm>
          <a:off x="286118" y="3546282"/>
          <a:ext cx="4104368" cy="2910177"/>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9" name="Table 8"/>
          <p:cNvGraphicFramePr>
            <a:graphicFrameLocks noGrp="1"/>
          </p:cNvGraphicFramePr>
          <p:nvPr>
            <p:extLst>
              <p:ext uri="{D42A27DB-BD31-4B8C-83A1-F6EECF244321}">
                <p14:modId xmlns:p14="http://schemas.microsoft.com/office/powerpoint/2010/main" val="2107906853"/>
              </p:ext>
            </p:extLst>
          </p:nvPr>
        </p:nvGraphicFramePr>
        <p:xfrm>
          <a:off x="286118" y="3465035"/>
          <a:ext cx="1121264" cy="2861032"/>
        </p:xfrm>
        <a:graphic>
          <a:graphicData uri="http://schemas.openxmlformats.org/drawingml/2006/table">
            <a:tbl>
              <a:tblPr firstRow="1" bandRow="1">
                <a:tableStyleId>{5C22544A-7EE6-4342-B048-85BDC9FD1C3A}</a:tableStyleId>
              </a:tblPr>
              <a:tblGrid>
                <a:gridCol w="1121264"/>
              </a:tblGrid>
              <a:tr h="629887">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800" b="0" dirty="0" smtClean="0">
                          <a:solidFill>
                            <a:schemeClr val="tx1"/>
                          </a:solidFill>
                          <a:latin typeface="Arial" panose="020B0604020202020204" pitchFamily="34" charset="0"/>
                          <a:cs typeface="Arial" panose="020B0604020202020204" pitchFamily="34" charset="0"/>
                        </a:rPr>
                        <a:t>People under 40 years old do have to worry about blood clots*</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500932">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800" b="0" dirty="0" smtClean="0">
                          <a:solidFill>
                            <a:schemeClr val="tx1"/>
                          </a:solidFill>
                          <a:latin typeface="Arial" panose="020B0604020202020204" pitchFamily="34" charset="0"/>
                          <a:cs typeface="Arial" panose="020B0604020202020204" pitchFamily="34" charset="0"/>
                        </a:rPr>
                        <a:t>Most blood </a:t>
                      </a:r>
                      <a:r>
                        <a:rPr lang="en-US" sz="800" b="0" baseline="0" dirty="0" smtClean="0">
                          <a:solidFill>
                            <a:schemeClr val="tx1"/>
                          </a:solidFill>
                          <a:latin typeface="Arial" panose="020B0604020202020204" pitchFamily="34" charset="0"/>
                          <a:cs typeface="Arial" panose="020B0604020202020204" pitchFamily="34" charset="0"/>
                        </a:rPr>
                        <a:t> </a:t>
                      </a:r>
                      <a:r>
                        <a:rPr lang="en-US" sz="800" b="0" dirty="0" smtClean="0">
                          <a:solidFill>
                            <a:schemeClr val="tx1"/>
                          </a:solidFill>
                          <a:latin typeface="Arial" panose="020B0604020202020204" pitchFamily="34" charset="0"/>
                          <a:cs typeface="Arial" panose="020B0604020202020204" pitchFamily="34" charset="0"/>
                        </a:rPr>
                        <a:t>clots can be</a:t>
                      </a:r>
                      <a:r>
                        <a:rPr lang="en-US" sz="800" b="0" baseline="0" dirty="0" smtClean="0">
                          <a:solidFill>
                            <a:schemeClr val="tx1"/>
                          </a:solidFill>
                          <a:latin typeface="Arial" panose="020B0604020202020204" pitchFamily="34" charset="0"/>
                          <a:cs typeface="Arial" panose="020B0604020202020204" pitchFamily="34" charset="0"/>
                        </a:rPr>
                        <a:t> </a:t>
                      </a:r>
                      <a:r>
                        <a:rPr lang="en-US" sz="800" b="0" dirty="0" smtClean="0">
                          <a:solidFill>
                            <a:schemeClr val="tx1"/>
                          </a:solidFill>
                          <a:latin typeface="Arial" panose="020B0604020202020204" pitchFamily="34" charset="0"/>
                          <a:cs typeface="Arial" panose="020B0604020202020204" pitchFamily="34" charset="0"/>
                        </a:rPr>
                        <a:t>prevented*</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594327">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800" b="0" dirty="0" smtClean="0">
                          <a:solidFill>
                            <a:schemeClr val="tx1"/>
                          </a:solidFill>
                          <a:latin typeface="Arial" panose="020B0604020202020204" pitchFamily="34" charset="0"/>
                          <a:cs typeface="Arial" panose="020B0604020202020204" pitchFamily="34" charset="0"/>
                        </a:rPr>
                        <a:t>It is likely that a blood clot in the leg left untreated can travel to your lungs *</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567943">
                <a:tc>
                  <a:txBody>
                    <a:bodyPr/>
                    <a:lstStyle/>
                    <a:p>
                      <a:pPr algn="ctr"/>
                      <a:r>
                        <a:rPr lang="en-US" sz="800" b="0" dirty="0" smtClean="0">
                          <a:solidFill>
                            <a:schemeClr val="tx1"/>
                          </a:solidFill>
                          <a:latin typeface="Arial" panose="020B0604020202020204" pitchFamily="34" charset="0"/>
                          <a:cs typeface="Arial" panose="020B0604020202020204" pitchFamily="34" charset="0"/>
                        </a:rPr>
                        <a:t>Having a blood clot is considered a</a:t>
                      </a:r>
                      <a:r>
                        <a:rPr lang="en-US" sz="800" b="0" baseline="0" dirty="0" smtClean="0">
                          <a:solidFill>
                            <a:schemeClr val="tx1"/>
                          </a:solidFill>
                          <a:latin typeface="Arial" panose="020B0604020202020204" pitchFamily="34" charset="0"/>
                          <a:cs typeface="Arial" panose="020B0604020202020204" pitchFamily="34" charset="0"/>
                        </a:rPr>
                        <a:t> </a:t>
                      </a:r>
                      <a:r>
                        <a:rPr lang="en-US" sz="800" b="0" dirty="0" smtClean="0">
                          <a:solidFill>
                            <a:schemeClr val="tx1"/>
                          </a:solidFill>
                          <a:latin typeface="Arial" panose="020B0604020202020204" pitchFamily="34" charset="0"/>
                          <a:cs typeface="Arial" panose="020B0604020202020204" pitchFamily="34" charset="0"/>
                        </a:rPr>
                        <a:t>medical</a:t>
                      </a:r>
                      <a:r>
                        <a:rPr lang="en-US" sz="800" b="0" baseline="0" dirty="0" smtClean="0">
                          <a:solidFill>
                            <a:schemeClr val="tx1"/>
                          </a:solidFill>
                          <a:latin typeface="Arial" panose="020B0604020202020204" pitchFamily="34" charset="0"/>
                          <a:cs typeface="Arial" panose="020B0604020202020204" pitchFamily="34" charset="0"/>
                        </a:rPr>
                        <a:t> </a:t>
                      </a:r>
                      <a:r>
                        <a:rPr lang="en-US" sz="800" b="0" dirty="0" smtClean="0">
                          <a:solidFill>
                            <a:schemeClr val="tx1"/>
                          </a:solidFill>
                          <a:latin typeface="Arial" panose="020B0604020202020204" pitchFamily="34" charset="0"/>
                          <a:cs typeface="Arial" panose="020B0604020202020204" pitchFamily="34" charset="0"/>
                        </a:rPr>
                        <a:t>emergency*</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567943">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800" b="0" dirty="0" smtClean="0">
                          <a:solidFill>
                            <a:schemeClr val="tx1"/>
                          </a:solidFill>
                          <a:latin typeface="Arial" panose="020B0604020202020204" pitchFamily="34" charset="0"/>
                          <a:cs typeface="Arial" panose="020B0604020202020204" pitchFamily="34" charset="0"/>
                        </a:rPr>
                        <a:t>Blood clots can cause death</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cxnSp>
        <p:nvCxnSpPr>
          <p:cNvPr id="11" name="Straight Connector 10"/>
          <p:cNvCxnSpPr/>
          <p:nvPr/>
        </p:nvCxnSpPr>
        <p:spPr bwMode="auto">
          <a:xfrm>
            <a:off x="516835" y="4094922"/>
            <a:ext cx="3641697" cy="0"/>
          </a:xfrm>
          <a:prstGeom prst="line">
            <a:avLst/>
          </a:prstGeom>
          <a:ln>
            <a:headEnd type="none" w="med" len="med"/>
            <a:tailEnd type="none" w="med" len="med"/>
          </a:ln>
          <a:extLst/>
        </p:spPr>
        <p:style>
          <a:lnRef idx="1">
            <a:schemeClr val="accent6"/>
          </a:lnRef>
          <a:fillRef idx="0">
            <a:schemeClr val="accent6"/>
          </a:fillRef>
          <a:effectRef idx="0">
            <a:schemeClr val="accent6"/>
          </a:effectRef>
          <a:fontRef idx="minor">
            <a:schemeClr val="tx1"/>
          </a:fontRef>
        </p:style>
      </p:cxnSp>
      <p:cxnSp>
        <p:nvCxnSpPr>
          <p:cNvPr id="33" name="Straight Connector 32"/>
          <p:cNvCxnSpPr/>
          <p:nvPr/>
        </p:nvCxnSpPr>
        <p:spPr bwMode="auto">
          <a:xfrm>
            <a:off x="542019" y="4644872"/>
            <a:ext cx="3641697" cy="0"/>
          </a:xfrm>
          <a:prstGeom prst="line">
            <a:avLst/>
          </a:prstGeom>
          <a:ln>
            <a:headEnd type="none" w="med" len="med"/>
            <a:tailEnd type="none" w="med" len="med"/>
          </a:ln>
          <a:extLst/>
        </p:spPr>
        <p:style>
          <a:lnRef idx="1">
            <a:schemeClr val="accent6"/>
          </a:lnRef>
          <a:fillRef idx="0">
            <a:schemeClr val="accent6"/>
          </a:fillRef>
          <a:effectRef idx="0">
            <a:schemeClr val="accent6"/>
          </a:effectRef>
          <a:fontRef idx="minor">
            <a:schemeClr val="tx1"/>
          </a:fontRef>
        </p:style>
      </p:cxnSp>
      <p:cxnSp>
        <p:nvCxnSpPr>
          <p:cNvPr id="34" name="Straight Connector 33"/>
          <p:cNvCxnSpPr/>
          <p:nvPr/>
        </p:nvCxnSpPr>
        <p:spPr bwMode="auto">
          <a:xfrm>
            <a:off x="559252" y="5186871"/>
            <a:ext cx="3641697" cy="0"/>
          </a:xfrm>
          <a:prstGeom prst="line">
            <a:avLst/>
          </a:prstGeom>
          <a:ln>
            <a:headEnd type="none" w="med" len="med"/>
            <a:tailEnd type="none" w="med" len="med"/>
          </a:ln>
          <a:extLst/>
        </p:spPr>
        <p:style>
          <a:lnRef idx="1">
            <a:schemeClr val="accent6"/>
          </a:lnRef>
          <a:fillRef idx="0">
            <a:schemeClr val="accent6"/>
          </a:fillRef>
          <a:effectRef idx="0">
            <a:schemeClr val="accent6"/>
          </a:effectRef>
          <a:fontRef idx="minor">
            <a:schemeClr val="tx1"/>
          </a:fontRef>
        </p:style>
      </p:cxnSp>
      <p:cxnSp>
        <p:nvCxnSpPr>
          <p:cNvPr id="41" name="Straight Connector 40"/>
          <p:cNvCxnSpPr/>
          <p:nvPr/>
        </p:nvCxnSpPr>
        <p:spPr bwMode="auto">
          <a:xfrm>
            <a:off x="536730" y="5736821"/>
            <a:ext cx="3641697" cy="0"/>
          </a:xfrm>
          <a:prstGeom prst="line">
            <a:avLst/>
          </a:prstGeom>
          <a:ln>
            <a:headEnd type="none" w="med" len="med"/>
            <a:tailEnd type="none" w="med" len="med"/>
          </a:ln>
          <a:extLst/>
        </p:spPr>
        <p:style>
          <a:lnRef idx="1">
            <a:schemeClr val="accent6"/>
          </a:lnRef>
          <a:fillRef idx="0">
            <a:schemeClr val="accent6"/>
          </a:fillRef>
          <a:effectRef idx="0">
            <a:schemeClr val="accent6"/>
          </a:effectRef>
          <a:fontRef idx="minor">
            <a:schemeClr val="tx1"/>
          </a:fontRef>
        </p:style>
      </p:cxnSp>
      <p:sp>
        <p:nvSpPr>
          <p:cNvPr id="42" name="TextBox 41"/>
          <p:cNvSpPr txBox="1"/>
          <p:nvPr/>
        </p:nvSpPr>
        <p:spPr>
          <a:xfrm>
            <a:off x="4608401" y="5819234"/>
            <a:ext cx="2261063" cy="707886"/>
          </a:xfrm>
          <a:prstGeom prst="rect">
            <a:avLst/>
          </a:prstGeom>
          <a:noFill/>
        </p:spPr>
        <p:txBody>
          <a:bodyPr wrap="square" rtlCol="0">
            <a:spAutoFit/>
          </a:bodyPr>
          <a:lstStyle/>
          <a:p>
            <a:r>
              <a:rPr lang="en-US" sz="800" i="1" dirty="0" smtClean="0">
                <a:solidFill>
                  <a:schemeClr val="tx1"/>
                </a:solidFill>
                <a:latin typeface="Arial" panose="020B0604020202020204" pitchFamily="34" charset="0"/>
                <a:cs typeface="Arial" panose="020B0604020202020204" pitchFamily="34" charset="0"/>
              </a:rPr>
              <a:t>*Compared to what was asked in actual survey, statements have been changed to the positive/affirmative and scales have been reversed. This change has been made for increased ease of interpretation of results.</a:t>
            </a:r>
            <a:endParaRPr lang="en-US" sz="800" i="1" dirty="0">
              <a:solidFill>
                <a:schemeClr val="tx1"/>
              </a:solidFill>
              <a:latin typeface="Arial" panose="020B0604020202020204" pitchFamily="34" charset="0"/>
              <a:cs typeface="Arial" panose="020B0604020202020204" pitchFamily="34" charset="0"/>
            </a:endParaRPr>
          </a:p>
        </p:txBody>
      </p:sp>
      <p:grpSp>
        <p:nvGrpSpPr>
          <p:cNvPr id="43" name="Group 42"/>
          <p:cNvGrpSpPr/>
          <p:nvPr/>
        </p:nvGrpSpPr>
        <p:grpSpPr>
          <a:xfrm>
            <a:off x="1710784" y="6289742"/>
            <a:ext cx="4301426" cy="263592"/>
            <a:chOff x="756664" y="6313595"/>
            <a:chExt cx="4301426" cy="263592"/>
          </a:xfrm>
        </p:grpSpPr>
        <p:sp>
          <p:nvSpPr>
            <p:cNvPr id="44" name="TextBox 43"/>
            <p:cNvSpPr txBox="1"/>
            <p:nvPr/>
          </p:nvSpPr>
          <p:spPr>
            <a:xfrm>
              <a:off x="877781" y="6313595"/>
              <a:ext cx="2269295" cy="261610"/>
            </a:xfrm>
            <a:prstGeom prst="rect">
              <a:avLst/>
            </a:prstGeom>
            <a:noFill/>
          </p:spPr>
          <p:txBody>
            <a:bodyPr wrap="square" rtlCol="0">
              <a:spAutoFit/>
            </a:bodyPr>
            <a:lstStyle/>
            <a:p>
              <a:r>
                <a:rPr lang="en-US" sz="1050" b="1" dirty="0" smtClean="0">
                  <a:solidFill>
                    <a:schemeClr val="tx1"/>
                  </a:solidFill>
                  <a:latin typeface="Arial" panose="020B0604020202020204" pitchFamily="34" charset="0"/>
                  <a:cs typeface="Arial" panose="020B0604020202020204" pitchFamily="34" charset="0"/>
                </a:rPr>
                <a:t>Agree</a:t>
              </a:r>
              <a:endParaRPr lang="en-US" sz="1050" b="1" dirty="0">
                <a:solidFill>
                  <a:schemeClr val="tx1"/>
                </a:solidFill>
                <a:latin typeface="Arial" panose="020B0604020202020204" pitchFamily="34" charset="0"/>
                <a:cs typeface="Arial" panose="020B0604020202020204" pitchFamily="34" charset="0"/>
              </a:endParaRPr>
            </a:p>
          </p:txBody>
        </p:sp>
        <p:sp>
          <p:nvSpPr>
            <p:cNvPr id="45" name="Rectangle 44"/>
            <p:cNvSpPr/>
            <p:nvPr/>
          </p:nvSpPr>
          <p:spPr bwMode="auto">
            <a:xfrm>
              <a:off x="1516774" y="6359677"/>
              <a:ext cx="165386" cy="150053"/>
            </a:xfrm>
            <a:prstGeom prst="rect">
              <a:avLst/>
            </a:prstGeom>
            <a:solidFill>
              <a:schemeClr val="tx1">
                <a:lumMod val="65000"/>
                <a:lumOff val="35000"/>
              </a:schemeClr>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sp>
          <p:nvSpPr>
            <p:cNvPr id="46" name="TextBox 45"/>
            <p:cNvSpPr txBox="1"/>
            <p:nvPr/>
          </p:nvSpPr>
          <p:spPr>
            <a:xfrm>
              <a:off x="1650356" y="6314108"/>
              <a:ext cx="1860605" cy="261610"/>
            </a:xfrm>
            <a:prstGeom prst="rect">
              <a:avLst/>
            </a:prstGeom>
            <a:noFill/>
          </p:spPr>
          <p:txBody>
            <a:bodyPr wrap="square" rtlCol="0">
              <a:spAutoFit/>
            </a:bodyPr>
            <a:lstStyle/>
            <a:p>
              <a:r>
                <a:rPr lang="en-US" sz="1050" b="1" dirty="0" smtClean="0">
                  <a:solidFill>
                    <a:schemeClr val="tx1"/>
                  </a:solidFill>
                  <a:latin typeface="Arial" panose="020B0604020202020204" pitchFamily="34" charset="0"/>
                  <a:cs typeface="Arial" panose="020B0604020202020204" pitchFamily="34" charset="0"/>
                </a:rPr>
                <a:t>Neutral</a:t>
              </a:r>
              <a:endParaRPr lang="en-US" sz="1200" b="1" dirty="0">
                <a:solidFill>
                  <a:schemeClr val="tx1"/>
                </a:solidFill>
                <a:latin typeface="Arial" panose="020B0604020202020204" pitchFamily="34" charset="0"/>
                <a:cs typeface="Arial" panose="020B0604020202020204" pitchFamily="34" charset="0"/>
              </a:endParaRPr>
            </a:p>
          </p:txBody>
        </p:sp>
        <p:sp>
          <p:nvSpPr>
            <p:cNvPr id="47" name="Rectangle 46"/>
            <p:cNvSpPr/>
            <p:nvPr/>
          </p:nvSpPr>
          <p:spPr bwMode="auto">
            <a:xfrm>
              <a:off x="756664" y="6377067"/>
              <a:ext cx="165386" cy="150053"/>
            </a:xfrm>
            <a:prstGeom prst="rect">
              <a:avLst/>
            </a:prstGeom>
            <a:solidFill>
              <a:srgbClr val="002A7E"/>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sp>
          <p:nvSpPr>
            <p:cNvPr id="48" name="Rectangle 47"/>
            <p:cNvSpPr/>
            <p:nvPr/>
          </p:nvSpPr>
          <p:spPr bwMode="auto">
            <a:xfrm>
              <a:off x="2380100" y="6377048"/>
              <a:ext cx="165386" cy="150053"/>
            </a:xfrm>
            <a:prstGeom prst="rect">
              <a:avLst/>
            </a:prstGeom>
            <a:solidFill>
              <a:srgbClr val="C00000"/>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sp>
          <p:nvSpPr>
            <p:cNvPr id="49" name="TextBox 48"/>
            <p:cNvSpPr txBox="1"/>
            <p:nvPr/>
          </p:nvSpPr>
          <p:spPr>
            <a:xfrm>
              <a:off x="2513682" y="6315577"/>
              <a:ext cx="2544408" cy="261610"/>
            </a:xfrm>
            <a:prstGeom prst="rect">
              <a:avLst/>
            </a:prstGeom>
            <a:noFill/>
          </p:spPr>
          <p:txBody>
            <a:bodyPr wrap="square" rtlCol="0">
              <a:spAutoFit/>
            </a:bodyPr>
            <a:lstStyle/>
            <a:p>
              <a:r>
                <a:rPr lang="en-US" sz="1050" b="1" dirty="0" smtClean="0">
                  <a:solidFill>
                    <a:schemeClr val="tx1"/>
                  </a:solidFill>
                  <a:latin typeface="Arial" panose="020B0604020202020204" pitchFamily="34" charset="0"/>
                  <a:cs typeface="Arial" panose="020B0604020202020204" pitchFamily="34" charset="0"/>
                </a:rPr>
                <a:t>Disagree</a:t>
              </a:r>
              <a:endParaRPr lang="en-US" sz="1200" b="1" dirty="0">
                <a:solidFill>
                  <a:schemeClr val="tx1"/>
                </a:solidFill>
                <a:latin typeface="Arial" panose="020B0604020202020204" pitchFamily="34" charset="0"/>
                <a:cs typeface="Arial" panose="020B0604020202020204" pitchFamily="34" charset="0"/>
              </a:endParaRPr>
            </a:p>
          </p:txBody>
        </p:sp>
      </p:grpSp>
      <p:sp>
        <p:nvSpPr>
          <p:cNvPr id="52" name="Oval 51"/>
          <p:cNvSpPr/>
          <p:nvPr/>
        </p:nvSpPr>
        <p:spPr bwMode="auto">
          <a:xfrm>
            <a:off x="3153453" y="2563179"/>
            <a:ext cx="381325" cy="208057"/>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53" name="TextBox 52"/>
          <p:cNvSpPr txBox="1"/>
          <p:nvPr/>
        </p:nvSpPr>
        <p:spPr>
          <a:xfrm>
            <a:off x="3117247" y="2563179"/>
            <a:ext cx="1523990" cy="338554"/>
          </a:xfrm>
          <a:prstGeom prst="rect">
            <a:avLst/>
          </a:prstGeom>
          <a:noFill/>
        </p:spPr>
        <p:txBody>
          <a:bodyPr wrap="square" rtlCol="0">
            <a:spAutoFit/>
          </a:bodyPr>
          <a:lstStyle/>
          <a:p>
            <a:pPr algn="ctr"/>
            <a:r>
              <a:rPr lang="en-US" sz="800" dirty="0" smtClean="0">
                <a:solidFill>
                  <a:srgbClr val="C00000"/>
                </a:solidFill>
                <a:latin typeface="Arial" panose="020B0604020202020204" pitchFamily="34" charset="0"/>
                <a:cs typeface="Arial" panose="020B0604020202020204" pitchFamily="34" charset="0"/>
              </a:rPr>
              <a:t>Lowest among </a:t>
            </a:r>
          </a:p>
          <a:p>
            <a:pPr algn="ctr"/>
            <a:r>
              <a:rPr lang="en-US" sz="800" dirty="0" smtClean="0">
                <a:solidFill>
                  <a:srgbClr val="C00000"/>
                </a:solidFill>
                <a:latin typeface="Arial" panose="020B0604020202020204" pitchFamily="34" charset="0"/>
                <a:cs typeface="Arial" panose="020B0604020202020204" pitchFamily="34" charset="0"/>
              </a:rPr>
              <a:t>Countries</a:t>
            </a:r>
            <a:endParaRPr lang="en-US" sz="800" dirty="0">
              <a:solidFill>
                <a:srgbClr val="C00000"/>
              </a:solidFill>
              <a:latin typeface="Arial" panose="020B0604020202020204" pitchFamily="34" charset="0"/>
              <a:cs typeface="Arial" panose="020B0604020202020204" pitchFamily="34" charset="0"/>
            </a:endParaRPr>
          </a:p>
        </p:txBody>
      </p:sp>
      <p:sp>
        <p:nvSpPr>
          <p:cNvPr id="55" name="Oval 54"/>
          <p:cNvSpPr/>
          <p:nvPr/>
        </p:nvSpPr>
        <p:spPr bwMode="auto">
          <a:xfrm>
            <a:off x="7254032" y="3384860"/>
            <a:ext cx="381325" cy="208057"/>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56" name="Oval 55"/>
          <p:cNvSpPr/>
          <p:nvPr/>
        </p:nvSpPr>
        <p:spPr bwMode="auto">
          <a:xfrm>
            <a:off x="7834864" y="3537260"/>
            <a:ext cx="381325" cy="208057"/>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57" name="Oval 56"/>
          <p:cNvSpPr/>
          <p:nvPr/>
        </p:nvSpPr>
        <p:spPr bwMode="auto">
          <a:xfrm>
            <a:off x="7063369" y="3926620"/>
            <a:ext cx="381325" cy="182880"/>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58" name="Oval 57"/>
          <p:cNvSpPr/>
          <p:nvPr/>
        </p:nvSpPr>
        <p:spPr bwMode="auto">
          <a:xfrm>
            <a:off x="7040847" y="4079020"/>
            <a:ext cx="381325" cy="182880"/>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59" name="Oval 58"/>
          <p:cNvSpPr/>
          <p:nvPr/>
        </p:nvSpPr>
        <p:spPr bwMode="auto">
          <a:xfrm>
            <a:off x="8115563" y="4207567"/>
            <a:ext cx="381325" cy="182880"/>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60" name="TextBox 59"/>
          <p:cNvSpPr txBox="1"/>
          <p:nvPr/>
        </p:nvSpPr>
        <p:spPr>
          <a:xfrm>
            <a:off x="7506483" y="3215583"/>
            <a:ext cx="1523990" cy="338554"/>
          </a:xfrm>
          <a:prstGeom prst="rect">
            <a:avLst/>
          </a:prstGeom>
          <a:noFill/>
        </p:spPr>
        <p:txBody>
          <a:bodyPr wrap="square" rtlCol="0">
            <a:spAutoFit/>
          </a:bodyPr>
          <a:lstStyle/>
          <a:p>
            <a:pPr algn="ctr"/>
            <a:r>
              <a:rPr lang="en-US" sz="800" dirty="0" smtClean="0">
                <a:solidFill>
                  <a:srgbClr val="C00000"/>
                </a:solidFill>
                <a:latin typeface="Arial" panose="020B0604020202020204" pitchFamily="34" charset="0"/>
                <a:cs typeface="Arial" panose="020B0604020202020204" pitchFamily="34" charset="0"/>
              </a:rPr>
              <a:t>All circled are </a:t>
            </a:r>
          </a:p>
          <a:p>
            <a:pPr algn="ctr"/>
            <a:r>
              <a:rPr lang="en-US" sz="800" dirty="0" smtClean="0">
                <a:solidFill>
                  <a:srgbClr val="C00000"/>
                </a:solidFill>
                <a:latin typeface="Arial" panose="020B0604020202020204" pitchFamily="34" charset="0"/>
                <a:cs typeface="Arial" panose="020B0604020202020204" pitchFamily="34" charset="0"/>
              </a:rPr>
              <a:t>Highest among Countries</a:t>
            </a:r>
            <a:endParaRPr lang="en-US" sz="800" dirty="0">
              <a:solidFill>
                <a:srgbClr val="C00000"/>
              </a:solidFill>
              <a:latin typeface="Arial" panose="020B0604020202020204" pitchFamily="34" charset="0"/>
              <a:cs typeface="Arial" panose="020B0604020202020204" pitchFamily="34" charset="0"/>
            </a:endParaRPr>
          </a:p>
        </p:txBody>
      </p:sp>
      <p:sp>
        <p:nvSpPr>
          <p:cNvPr id="62" name="Oval 61"/>
          <p:cNvSpPr/>
          <p:nvPr/>
        </p:nvSpPr>
        <p:spPr bwMode="auto">
          <a:xfrm>
            <a:off x="2189437" y="4823616"/>
            <a:ext cx="381325" cy="208057"/>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63" name="TextBox 62"/>
          <p:cNvSpPr txBox="1"/>
          <p:nvPr/>
        </p:nvSpPr>
        <p:spPr>
          <a:xfrm>
            <a:off x="1659608" y="4497162"/>
            <a:ext cx="1523990" cy="338554"/>
          </a:xfrm>
          <a:prstGeom prst="rect">
            <a:avLst/>
          </a:prstGeom>
          <a:noFill/>
        </p:spPr>
        <p:txBody>
          <a:bodyPr wrap="square" rtlCol="0">
            <a:spAutoFit/>
          </a:bodyPr>
          <a:lstStyle/>
          <a:p>
            <a:pPr algn="ctr"/>
            <a:r>
              <a:rPr lang="en-US" sz="800" dirty="0" smtClean="0">
                <a:solidFill>
                  <a:srgbClr val="C00000"/>
                </a:solidFill>
                <a:latin typeface="Arial" panose="020B0604020202020204" pitchFamily="34" charset="0"/>
                <a:cs typeface="Arial" panose="020B0604020202020204" pitchFamily="34" charset="0"/>
              </a:rPr>
              <a:t>Highest among </a:t>
            </a:r>
          </a:p>
          <a:p>
            <a:pPr algn="ctr"/>
            <a:r>
              <a:rPr lang="en-US" sz="800" dirty="0" smtClean="0">
                <a:solidFill>
                  <a:srgbClr val="C00000"/>
                </a:solidFill>
                <a:latin typeface="Arial" panose="020B0604020202020204" pitchFamily="34" charset="0"/>
                <a:cs typeface="Arial" panose="020B0604020202020204" pitchFamily="34" charset="0"/>
              </a:rPr>
              <a:t>Countries</a:t>
            </a:r>
            <a:endParaRPr lang="en-US" sz="800" dirty="0">
              <a:solidFill>
                <a:srgbClr val="C00000"/>
              </a:solidFill>
              <a:latin typeface="Arial" panose="020B0604020202020204" pitchFamily="34" charset="0"/>
              <a:cs typeface="Arial" panose="020B0604020202020204" pitchFamily="34" charset="0"/>
            </a:endParaRPr>
          </a:p>
        </p:txBody>
      </p:sp>
      <p:sp>
        <p:nvSpPr>
          <p:cNvPr id="64" name="Oval 63"/>
          <p:cNvSpPr/>
          <p:nvPr/>
        </p:nvSpPr>
        <p:spPr bwMode="auto">
          <a:xfrm>
            <a:off x="2445617" y="5890416"/>
            <a:ext cx="381325" cy="208057"/>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65" name="TextBox 64"/>
          <p:cNvSpPr txBox="1"/>
          <p:nvPr/>
        </p:nvSpPr>
        <p:spPr>
          <a:xfrm>
            <a:off x="1915788" y="5563962"/>
            <a:ext cx="1523990" cy="338554"/>
          </a:xfrm>
          <a:prstGeom prst="rect">
            <a:avLst/>
          </a:prstGeom>
          <a:noFill/>
        </p:spPr>
        <p:txBody>
          <a:bodyPr wrap="square" rtlCol="0">
            <a:spAutoFit/>
          </a:bodyPr>
          <a:lstStyle/>
          <a:p>
            <a:pPr algn="ctr"/>
            <a:r>
              <a:rPr lang="en-US" sz="800" dirty="0" smtClean="0">
                <a:solidFill>
                  <a:srgbClr val="C00000"/>
                </a:solidFill>
                <a:latin typeface="Arial" panose="020B0604020202020204" pitchFamily="34" charset="0"/>
                <a:cs typeface="Arial" panose="020B0604020202020204" pitchFamily="34" charset="0"/>
              </a:rPr>
              <a:t>Highest among </a:t>
            </a:r>
          </a:p>
          <a:p>
            <a:pPr algn="ctr"/>
            <a:r>
              <a:rPr lang="en-US" sz="800" dirty="0" smtClean="0">
                <a:solidFill>
                  <a:srgbClr val="C00000"/>
                </a:solidFill>
                <a:latin typeface="Arial" panose="020B0604020202020204" pitchFamily="34" charset="0"/>
                <a:cs typeface="Arial" panose="020B0604020202020204" pitchFamily="34" charset="0"/>
              </a:rPr>
              <a:t>Countries</a:t>
            </a:r>
            <a:endParaRPr lang="en-US" sz="800" dirty="0">
              <a:solidFill>
                <a:srgbClr val="C00000"/>
              </a:solidFill>
              <a:latin typeface="Arial" panose="020B0604020202020204" pitchFamily="34" charset="0"/>
              <a:cs typeface="Arial" panose="020B0604020202020204" pitchFamily="34" charset="0"/>
            </a:endParaRPr>
          </a:p>
        </p:txBody>
      </p:sp>
      <p:sp>
        <p:nvSpPr>
          <p:cNvPr id="50" name="Oval 49"/>
          <p:cNvSpPr/>
          <p:nvPr/>
        </p:nvSpPr>
        <p:spPr bwMode="auto">
          <a:xfrm>
            <a:off x="2320047" y="5347891"/>
            <a:ext cx="381325" cy="208057"/>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51" name="TextBox 50"/>
          <p:cNvSpPr txBox="1"/>
          <p:nvPr/>
        </p:nvSpPr>
        <p:spPr>
          <a:xfrm>
            <a:off x="1790218" y="5021437"/>
            <a:ext cx="1523990" cy="338554"/>
          </a:xfrm>
          <a:prstGeom prst="rect">
            <a:avLst/>
          </a:prstGeom>
          <a:noFill/>
        </p:spPr>
        <p:txBody>
          <a:bodyPr wrap="square" rtlCol="0">
            <a:spAutoFit/>
          </a:bodyPr>
          <a:lstStyle/>
          <a:p>
            <a:pPr algn="ctr"/>
            <a:r>
              <a:rPr lang="en-US" sz="800" dirty="0" smtClean="0">
                <a:solidFill>
                  <a:srgbClr val="C00000"/>
                </a:solidFill>
                <a:latin typeface="Arial" panose="020B0604020202020204" pitchFamily="34" charset="0"/>
                <a:cs typeface="Arial" panose="020B0604020202020204" pitchFamily="34" charset="0"/>
              </a:rPr>
              <a:t>Highest among </a:t>
            </a:r>
          </a:p>
          <a:p>
            <a:pPr algn="ctr"/>
            <a:r>
              <a:rPr lang="en-US" sz="800" dirty="0" smtClean="0">
                <a:solidFill>
                  <a:srgbClr val="C00000"/>
                </a:solidFill>
                <a:latin typeface="Arial" panose="020B0604020202020204" pitchFamily="34" charset="0"/>
                <a:cs typeface="Arial" panose="020B0604020202020204" pitchFamily="34" charset="0"/>
              </a:rPr>
              <a:t>Countries</a:t>
            </a:r>
            <a:endParaRPr lang="en-US" sz="800" dirty="0">
              <a:solidFill>
                <a:srgbClr val="C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62198572"/>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47</a:t>
            </a:fld>
            <a:r>
              <a:rPr lang="en-US" smtClean="0"/>
              <a:t> -</a:t>
            </a:r>
            <a:endParaRPr lang="en-US"/>
          </a:p>
        </p:txBody>
      </p:sp>
      <p:grpSp>
        <p:nvGrpSpPr>
          <p:cNvPr id="18" name="Group 17"/>
          <p:cNvGrpSpPr/>
          <p:nvPr/>
        </p:nvGrpSpPr>
        <p:grpSpPr>
          <a:xfrm>
            <a:off x="1194925" y="765186"/>
            <a:ext cx="6279391" cy="3003724"/>
            <a:chOff x="0" y="2792745"/>
            <a:chExt cx="6279391" cy="3003724"/>
          </a:xfrm>
        </p:grpSpPr>
        <p:sp>
          <p:nvSpPr>
            <p:cNvPr id="17" name="Rounded Rectangle 16"/>
            <p:cNvSpPr/>
            <p:nvPr/>
          </p:nvSpPr>
          <p:spPr bwMode="auto">
            <a:xfrm>
              <a:off x="182880" y="3021496"/>
              <a:ext cx="5971430" cy="2774973"/>
            </a:xfrm>
            <a:prstGeom prst="roundRect">
              <a:avLst/>
            </a:prstGeom>
            <a:noFill/>
            <a:ln w="19050" cap="flat" cmpd="sng" algn="ctr">
              <a:solidFill>
                <a:srgbClr val="002A7E"/>
              </a:solidFill>
              <a:prstDash val="sysDot"/>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nvGrpSpPr>
            <p:cNvPr id="11" name="Group 10"/>
            <p:cNvGrpSpPr/>
            <p:nvPr/>
          </p:nvGrpSpPr>
          <p:grpSpPr>
            <a:xfrm>
              <a:off x="1239407" y="2792745"/>
              <a:ext cx="3394735" cy="1735277"/>
              <a:chOff x="711615" y="4224167"/>
              <a:chExt cx="3394735" cy="1735277"/>
            </a:xfrm>
          </p:grpSpPr>
          <p:graphicFrame>
            <p:nvGraphicFramePr>
              <p:cNvPr id="9" name="Chart 8"/>
              <p:cNvGraphicFramePr/>
              <p:nvPr>
                <p:extLst>
                  <p:ext uri="{D42A27DB-BD31-4B8C-83A1-F6EECF244321}">
                    <p14:modId xmlns:p14="http://schemas.microsoft.com/office/powerpoint/2010/main" val="3341240168"/>
                  </p:ext>
                </p:extLst>
              </p:nvPr>
            </p:nvGraphicFramePr>
            <p:xfrm>
              <a:off x="711615" y="4224167"/>
              <a:ext cx="3394735" cy="1735277"/>
            </p:xfrm>
            <a:graphic>
              <a:graphicData uri="http://schemas.openxmlformats.org/drawingml/2006/chart">
                <c:chart xmlns:c="http://schemas.openxmlformats.org/drawingml/2006/chart" xmlns:r="http://schemas.openxmlformats.org/officeDocument/2006/relationships" r:id="rId2"/>
              </a:graphicData>
            </a:graphic>
          </p:graphicFrame>
          <p:sp>
            <p:nvSpPr>
              <p:cNvPr id="10" name="Rectangle 9"/>
              <p:cNvSpPr/>
              <p:nvPr/>
            </p:nvSpPr>
            <p:spPr>
              <a:xfrm>
                <a:off x="886071" y="4541714"/>
                <a:ext cx="3116912" cy="253916"/>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Perceived Cause of DVT</a:t>
                </a:r>
                <a:endParaRPr lang="en-US" sz="1000" b="1" i="1" dirty="0">
                  <a:solidFill>
                    <a:srgbClr val="002A7E"/>
                  </a:solidFill>
                  <a:latin typeface="Arial" panose="020B0604020202020204" pitchFamily="34" charset="0"/>
                  <a:cs typeface="Arial" panose="020B0604020202020204" pitchFamily="34" charset="0"/>
                </a:endParaRPr>
              </a:p>
            </p:txBody>
          </p:sp>
        </p:grpSp>
        <p:grpSp>
          <p:nvGrpSpPr>
            <p:cNvPr id="16" name="Group 15"/>
            <p:cNvGrpSpPr/>
            <p:nvPr/>
          </p:nvGrpSpPr>
          <p:grpSpPr>
            <a:xfrm>
              <a:off x="0" y="4423764"/>
              <a:ext cx="2566347" cy="1057523"/>
              <a:chOff x="-93495" y="5695574"/>
              <a:chExt cx="2566347" cy="1057523"/>
            </a:xfrm>
          </p:grpSpPr>
          <p:graphicFrame>
            <p:nvGraphicFramePr>
              <p:cNvPr id="12" name="Chart 11"/>
              <p:cNvGraphicFramePr/>
              <p:nvPr>
                <p:extLst>
                  <p:ext uri="{D42A27DB-BD31-4B8C-83A1-F6EECF244321}">
                    <p14:modId xmlns:p14="http://schemas.microsoft.com/office/powerpoint/2010/main" val="1611997529"/>
                  </p:ext>
                </p:extLst>
              </p:nvPr>
            </p:nvGraphicFramePr>
            <p:xfrm>
              <a:off x="679349" y="5695574"/>
              <a:ext cx="1793503" cy="1057523"/>
            </p:xfrm>
            <a:graphic>
              <a:graphicData uri="http://schemas.openxmlformats.org/drawingml/2006/chart">
                <c:chart xmlns:c="http://schemas.openxmlformats.org/drawingml/2006/chart" xmlns:r="http://schemas.openxmlformats.org/officeDocument/2006/relationships" r:id="rId3"/>
              </a:graphicData>
            </a:graphic>
          </p:graphicFrame>
          <p:sp>
            <p:nvSpPr>
              <p:cNvPr id="13" name="Rectangle 12"/>
              <p:cNvSpPr/>
              <p:nvPr/>
            </p:nvSpPr>
            <p:spPr>
              <a:xfrm>
                <a:off x="-93495" y="5847053"/>
                <a:ext cx="1386662" cy="738664"/>
              </a:xfrm>
              <a:prstGeom prst="rect">
                <a:avLst/>
              </a:prstGeom>
            </p:spPr>
            <p:txBody>
              <a:bodyPr wrap="square">
                <a:spAutoFit/>
              </a:bodyPr>
              <a:lstStyle/>
              <a:p>
                <a:pPr algn="r"/>
                <a:r>
                  <a:rPr lang="en-US" sz="1050" b="1" dirty="0" smtClean="0">
                    <a:solidFill>
                      <a:srgbClr val="002A7E"/>
                    </a:solidFill>
                    <a:latin typeface="Arial" panose="020B0604020202020204" pitchFamily="34" charset="0"/>
                    <a:cs typeface="Arial" panose="020B0604020202020204" pitchFamily="34" charset="0"/>
                  </a:rPr>
                  <a:t>Claimed Knowledge of What a DVT </a:t>
                </a:r>
              </a:p>
              <a:p>
                <a:pPr algn="r"/>
                <a:r>
                  <a:rPr lang="en-US" sz="1050" b="1" dirty="0">
                    <a:solidFill>
                      <a:srgbClr val="002A7E"/>
                    </a:solidFill>
                    <a:latin typeface="Arial" panose="020B0604020202020204" pitchFamily="34" charset="0"/>
                    <a:cs typeface="Arial" panose="020B0604020202020204" pitchFamily="34" charset="0"/>
                  </a:rPr>
                  <a:t>W</a:t>
                </a:r>
                <a:r>
                  <a:rPr lang="en-US" sz="1050" b="1" dirty="0" smtClean="0">
                    <a:solidFill>
                      <a:srgbClr val="002A7E"/>
                    </a:solidFill>
                    <a:latin typeface="Arial" panose="020B0604020202020204" pitchFamily="34" charset="0"/>
                    <a:cs typeface="Arial" panose="020B0604020202020204" pitchFamily="34" charset="0"/>
                  </a:rPr>
                  <a:t>ould Feel Like</a:t>
                </a:r>
                <a:endParaRPr lang="en-US" sz="1000" b="1" i="1" dirty="0">
                  <a:solidFill>
                    <a:srgbClr val="002A7E"/>
                  </a:solidFill>
                  <a:latin typeface="Arial" panose="020B0604020202020204" pitchFamily="34" charset="0"/>
                  <a:cs typeface="Arial" panose="020B0604020202020204" pitchFamily="34" charset="0"/>
                </a:endParaRPr>
              </a:p>
            </p:txBody>
          </p:sp>
        </p:grpSp>
        <p:graphicFrame>
          <p:nvGraphicFramePr>
            <p:cNvPr id="14" name="Chart 13"/>
            <p:cNvGraphicFramePr/>
            <p:nvPr>
              <p:extLst>
                <p:ext uri="{D42A27DB-BD31-4B8C-83A1-F6EECF244321}">
                  <p14:modId xmlns:p14="http://schemas.microsoft.com/office/powerpoint/2010/main" val="2512856951"/>
                </p:ext>
              </p:extLst>
            </p:nvPr>
          </p:nvGraphicFramePr>
          <p:xfrm>
            <a:off x="2126491" y="4257973"/>
            <a:ext cx="4152900" cy="1517648"/>
          </p:xfrm>
          <a:graphic>
            <a:graphicData uri="http://schemas.openxmlformats.org/drawingml/2006/chart">
              <c:chart xmlns:c="http://schemas.openxmlformats.org/drawingml/2006/chart" xmlns:r="http://schemas.openxmlformats.org/officeDocument/2006/relationships" r:id="rId4"/>
            </a:graphicData>
          </a:graphic>
        </p:graphicFrame>
        <p:sp>
          <p:nvSpPr>
            <p:cNvPr id="15" name="Rectangle 14"/>
            <p:cNvSpPr/>
            <p:nvPr/>
          </p:nvSpPr>
          <p:spPr>
            <a:xfrm>
              <a:off x="3105822" y="4148087"/>
              <a:ext cx="3116912" cy="261610"/>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Perceived DVT Symptoms</a:t>
              </a:r>
              <a:endParaRPr lang="en-US" sz="1050" b="1" dirty="0">
                <a:solidFill>
                  <a:srgbClr val="002A7E"/>
                </a:solidFill>
                <a:latin typeface="Arial" panose="020B0604020202020204" pitchFamily="34" charset="0"/>
                <a:cs typeface="Arial" panose="020B0604020202020204" pitchFamily="34" charset="0"/>
              </a:endParaRPr>
            </a:p>
          </p:txBody>
        </p:sp>
      </p:grpSp>
      <p:grpSp>
        <p:nvGrpSpPr>
          <p:cNvPr id="24" name="Group 23"/>
          <p:cNvGrpSpPr/>
          <p:nvPr/>
        </p:nvGrpSpPr>
        <p:grpSpPr>
          <a:xfrm>
            <a:off x="1393707" y="3935895"/>
            <a:ext cx="5971430" cy="2028358"/>
            <a:chOff x="3905251" y="2122998"/>
            <a:chExt cx="5971430" cy="2028358"/>
          </a:xfrm>
        </p:grpSpPr>
        <p:sp>
          <p:nvSpPr>
            <p:cNvPr id="23" name="Rounded Rectangle 22"/>
            <p:cNvSpPr/>
            <p:nvPr/>
          </p:nvSpPr>
          <p:spPr bwMode="auto">
            <a:xfrm>
              <a:off x="3905251" y="2122998"/>
              <a:ext cx="5971430" cy="2028358"/>
            </a:xfrm>
            <a:prstGeom prst="roundRect">
              <a:avLst/>
            </a:prstGeom>
            <a:noFill/>
            <a:ln w="19050" cap="flat" cmpd="sng" algn="ctr">
              <a:solidFill>
                <a:srgbClr val="C00000"/>
              </a:solidFill>
              <a:prstDash val="sysDot"/>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aphicFrame>
          <p:nvGraphicFramePr>
            <p:cNvPr id="20" name="Chart 19"/>
            <p:cNvGraphicFramePr/>
            <p:nvPr>
              <p:extLst>
                <p:ext uri="{D42A27DB-BD31-4B8C-83A1-F6EECF244321}">
                  <p14:modId xmlns:p14="http://schemas.microsoft.com/office/powerpoint/2010/main" val="1641662990"/>
                </p:ext>
              </p:extLst>
            </p:nvPr>
          </p:nvGraphicFramePr>
          <p:xfrm>
            <a:off x="4125446" y="2966876"/>
            <a:ext cx="1793503" cy="1057523"/>
          </p:xfrm>
          <a:graphic>
            <a:graphicData uri="http://schemas.openxmlformats.org/drawingml/2006/chart">
              <c:chart xmlns:c="http://schemas.openxmlformats.org/drawingml/2006/chart" xmlns:r="http://schemas.openxmlformats.org/officeDocument/2006/relationships" r:id="rId5"/>
            </a:graphicData>
          </a:graphic>
        </p:graphicFrame>
        <p:sp>
          <p:nvSpPr>
            <p:cNvPr id="21" name="Rectangle 20"/>
            <p:cNvSpPr/>
            <p:nvPr/>
          </p:nvSpPr>
          <p:spPr>
            <a:xfrm>
              <a:off x="4204784" y="2619376"/>
              <a:ext cx="1634829" cy="577081"/>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Claimed Knowledge </a:t>
              </a:r>
            </a:p>
            <a:p>
              <a:pPr algn="ctr"/>
              <a:r>
                <a:rPr lang="en-US" sz="1050" b="1" dirty="0" smtClean="0">
                  <a:solidFill>
                    <a:srgbClr val="002A7E"/>
                  </a:solidFill>
                  <a:latin typeface="Arial" panose="020B0604020202020204" pitchFamily="34" charset="0"/>
                  <a:cs typeface="Arial" panose="020B0604020202020204" pitchFamily="34" charset="0"/>
                </a:rPr>
                <a:t>of What a PE </a:t>
              </a:r>
            </a:p>
            <a:p>
              <a:pPr algn="ctr"/>
              <a:r>
                <a:rPr lang="en-US" sz="1050" b="1" dirty="0">
                  <a:solidFill>
                    <a:srgbClr val="002A7E"/>
                  </a:solidFill>
                  <a:latin typeface="Arial" panose="020B0604020202020204" pitchFamily="34" charset="0"/>
                  <a:cs typeface="Arial" panose="020B0604020202020204" pitchFamily="34" charset="0"/>
                </a:rPr>
                <a:t>W</a:t>
              </a:r>
              <a:r>
                <a:rPr lang="en-US" sz="1050" b="1" dirty="0" smtClean="0">
                  <a:solidFill>
                    <a:srgbClr val="002A7E"/>
                  </a:solidFill>
                  <a:latin typeface="Arial" panose="020B0604020202020204" pitchFamily="34" charset="0"/>
                  <a:cs typeface="Arial" panose="020B0604020202020204" pitchFamily="34" charset="0"/>
                </a:rPr>
                <a:t>ould Feel Like</a:t>
              </a:r>
              <a:endParaRPr lang="en-US" sz="1000" b="1" i="1" dirty="0">
                <a:solidFill>
                  <a:srgbClr val="002A7E"/>
                </a:solidFill>
                <a:latin typeface="Arial" panose="020B0604020202020204" pitchFamily="34" charset="0"/>
                <a:cs typeface="Arial" panose="020B0604020202020204" pitchFamily="34" charset="0"/>
              </a:endParaRPr>
            </a:p>
          </p:txBody>
        </p:sp>
        <p:sp>
          <p:nvSpPr>
            <p:cNvPr id="22" name="Rectangle 21"/>
            <p:cNvSpPr/>
            <p:nvPr/>
          </p:nvSpPr>
          <p:spPr>
            <a:xfrm>
              <a:off x="6009362" y="2328900"/>
              <a:ext cx="3116912" cy="261610"/>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Perceived PE Symptoms</a:t>
              </a:r>
              <a:endParaRPr lang="en-US" sz="1050" b="1" dirty="0">
                <a:solidFill>
                  <a:srgbClr val="002A7E"/>
                </a:solidFill>
                <a:latin typeface="Arial" panose="020B0604020202020204" pitchFamily="34" charset="0"/>
                <a:cs typeface="Arial" panose="020B0604020202020204" pitchFamily="34" charset="0"/>
              </a:endParaRPr>
            </a:p>
          </p:txBody>
        </p:sp>
      </p:grpSp>
      <p:pic>
        <p:nvPicPr>
          <p:cNvPr id="25" name="Picture 24"/>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8268478" y="163134"/>
            <a:ext cx="608822" cy="608822"/>
          </a:xfrm>
          <a:prstGeom prst="rect">
            <a:avLst/>
          </a:prstGeom>
        </p:spPr>
      </p:pic>
      <p:sp>
        <p:nvSpPr>
          <p:cNvPr id="26" name="Title 1"/>
          <p:cNvSpPr txBox="1">
            <a:spLocks/>
          </p:cNvSpPr>
          <p:nvPr/>
        </p:nvSpPr>
        <p:spPr>
          <a:xfrm>
            <a:off x="147099" y="139465"/>
            <a:ext cx="8486775"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kern="0" dirty="0" smtClean="0"/>
              <a:t>United States Summary of Results</a:t>
            </a:r>
            <a:endParaRPr lang="en-US" kern="0" dirty="0"/>
          </a:p>
        </p:txBody>
      </p:sp>
      <p:sp>
        <p:nvSpPr>
          <p:cNvPr id="27" name="Oval 26"/>
          <p:cNvSpPr/>
          <p:nvPr/>
        </p:nvSpPr>
        <p:spPr bwMode="auto">
          <a:xfrm>
            <a:off x="6265627" y="3118992"/>
            <a:ext cx="127221" cy="119269"/>
          </a:xfrm>
          <a:prstGeom prst="ellipse">
            <a:avLst/>
          </a:prstGeom>
          <a:solidFill>
            <a:srgbClr val="002A7E"/>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8" name="Oval 27"/>
          <p:cNvSpPr/>
          <p:nvPr/>
        </p:nvSpPr>
        <p:spPr bwMode="auto">
          <a:xfrm>
            <a:off x="6266958" y="3327049"/>
            <a:ext cx="127221" cy="119269"/>
          </a:xfrm>
          <a:prstGeom prst="ellipse">
            <a:avLst/>
          </a:prstGeom>
          <a:solidFill>
            <a:srgbClr val="C00000"/>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9" name="TextBox 28"/>
          <p:cNvSpPr txBox="1"/>
          <p:nvPr/>
        </p:nvSpPr>
        <p:spPr>
          <a:xfrm>
            <a:off x="6322617" y="3070904"/>
            <a:ext cx="874643" cy="215444"/>
          </a:xfrm>
          <a:prstGeom prst="rect">
            <a:avLst/>
          </a:prstGeom>
          <a:noFill/>
        </p:spPr>
        <p:txBody>
          <a:bodyPr wrap="square" rtlCol="0">
            <a:spAutoFit/>
          </a:bodyPr>
          <a:lstStyle/>
          <a:p>
            <a:r>
              <a:rPr lang="en-US" sz="800" b="1" dirty="0" smtClean="0">
                <a:solidFill>
                  <a:srgbClr val="002A7E"/>
                </a:solidFill>
                <a:latin typeface="Arial" panose="020B0604020202020204" pitchFamily="34" charset="0"/>
                <a:cs typeface="Arial" panose="020B0604020202020204" pitchFamily="34" charset="0"/>
              </a:rPr>
              <a:t>Symptoms</a:t>
            </a:r>
            <a:endParaRPr lang="en-US" sz="800" b="1" dirty="0">
              <a:solidFill>
                <a:srgbClr val="002A7E"/>
              </a:solidFill>
              <a:latin typeface="Arial" panose="020B0604020202020204" pitchFamily="34" charset="0"/>
              <a:cs typeface="Arial" panose="020B0604020202020204" pitchFamily="34" charset="0"/>
            </a:endParaRPr>
          </a:p>
        </p:txBody>
      </p:sp>
      <p:sp>
        <p:nvSpPr>
          <p:cNvPr id="30" name="TextBox 29"/>
          <p:cNvSpPr txBox="1"/>
          <p:nvPr/>
        </p:nvSpPr>
        <p:spPr>
          <a:xfrm>
            <a:off x="6339850" y="3278961"/>
            <a:ext cx="874643" cy="338554"/>
          </a:xfrm>
          <a:prstGeom prst="rect">
            <a:avLst/>
          </a:prstGeom>
          <a:noFill/>
        </p:spPr>
        <p:txBody>
          <a:bodyPr wrap="square" rtlCol="0">
            <a:spAutoFit/>
          </a:bodyPr>
          <a:lstStyle/>
          <a:p>
            <a:r>
              <a:rPr lang="en-US" sz="800" b="1" dirty="0" smtClean="0">
                <a:solidFill>
                  <a:srgbClr val="002A7E"/>
                </a:solidFill>
                <a:latin typeface="Arial" panose="020B0604020202020204" pitchFamily="34" charset="0"/>
                <a:cs typeface="Arial" panose="020B0604020202020204" pitchFamily="34" charset="0"/>
              </a:rPr>
              <a:t>Non- </a:t>
            </a:r>
          </a:p>
          <a:p>
            <a:r>
              <a:rPr lang="en-US" sz="800" b="1" dirty="0" smtClean="0">
                <a:solidFill>
                  <a:srgbClr val="002A7E"/>
                </a:solidFill>
                <a:latin typeface="Arial" panose="020B0604020202020204" pitchFamily="34" charset="0"/>
                <a:cs typeface="Arial" panose="020B0604020202020204" pitchFamily="34" charset="0"/>
              </a:rPr>
              <a:t>Symptoms</a:t>
            </a:r>
            <a:endParaRPr lang="en-US" sz="800" b="1" dirty="0">
              <a:solidFill>
                <a:srgbClr val="002A7E"/>
              </a:solidFill>
              <a:latin typeface="Arial" panose="020B0604020202020204" pitchFamily="34" charset="0"/>
              <a:cs typeface="Arial" panose="020B0604020202020204" pitchFamily="34" charset="0"/>
            </a:endParaRPr>
          </a:p>
        </p:txBody>
      </p:sp>
      <p:sp>
        <p:nvSpPr>
          <p:cNvPr id="31" name="Oval 30"/>
          <p:cNvSpPr/>
          <p:nvPr/>
        </p:nvSpPr>
        <p:spPr bwMode="auto">
          <a:xfrm>
            <a:off x="6318625" y="5291024"/>
            <a:ext cx="127221" cy="119269"/>
          </a:xfrm>
          <a:prstGeom prst="ellipse">
            <a:avLst/>
          </a:prstGeom>
          <a:solidFill>
            <a:srgbClr val="002A7E"/>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32" name="Oval 31"/>
          <p:cNvSpPr/>
          <p:nvPr/>
        </p:nvSpPr>
        <p:spPr bwMode="auto">
          <a:xfrm>
            <a:off x="6319956" y="5499081"/>
            <a:ext cx="127221" cy="119269"/>
          </a:xfrm>
          <a:prstGeom prst="ellipse">
            <a:avLst/>
          </a:prstGeom>
          <a:solidFill>
            <a:srgbClr val="C00000"/>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33" name="TextBox 32"/>
          <p:cNvSpPr txBox="1"/>
          <p:nvPr/>
        </p:nvSpPr>
        <p:spPr>
          <a:xfrm>
            <a:off x="6375615" y="5242936"/>
            <a:ext cx="874643" cy="215444"/>
          </a:xfrm>
          <a:prstGeom prst="rect">
            <a:avLst/>
          </a:prstGeom>
          <a:noFill/>
        </p:spPr>
        <p:txBody>
          <a:bodyPr wrap="square" rtlCol="0">
            <a:spAutoFit/>
          </a:bodyPr>
          <a:lstStyle/>
          <a:p>
            <a:r>
              <a:rPr lang="en-US" sz="800" b="1" dirty="0" smtClean="0">
                <a:solidFill>
                  <a:srgbClr val="002A7E"/>
                </a:solidFill>
                <a:latin typeface="Arial" panose="020B0604020202020204" pitchFamily="34" charset="0"/>
                <a:cs typeface="Arial" panose="020B0604020202020204" pitchFamily="34" charset="0"/>
              </a:rPr>
              <a:t>Symptoms</a:t>
            </a:r>
            <a:endParaRPr lang="en-US" sz="800" b="1" dirty="0">
              <a:solidFill>
                <a:srgbClr val="002A7E"/>
              </a:solidFill>
              <a:latin typeface="Arial" panose="020B0604020202020204" pitchFamily="34" charset="0"/>
              <a:cs typeface="Arial" panose="020B0604020202020204" pitchFamily="34" charset="0"/>
            </a:endParaRPr>
          </a:p>
        </p:txBody>
      </p:sp>
      <p:sp>
        <p:nvSpPr>
          <p:cNvPr id="34" name="TextBox 33"/>
          <p:cNvSpPr txBox="1"/>
          <p:nvPr/>
        </p:nvSpPr>
        <p:spPr>
          <a:xfrm>
            <a:off x="6392848" y="5450993"/>
            <a:ext cx="874643" cy="338554"/>
          </a:xfrm>
          <a:prstGeom prst="rect">
            <a:avLst/>
          </a:prstGeom>
          <a:noFill/>
        </p:spPr>
        <p:txBody>
          <a:bodyPr wrap="square" rtlCol="0">
            <a:spAutoFit/>
          </a:bodyPr>
          <a:lstStyle/>
          <a:p>
            <a:r>
              <a:rPr lang="en-US" sz="800" b="1" dirty="0" smtClean="0">
                <a:solidFill>
                  <a:srgbClr val="002A7E"/>
                </a:solidFill>
                <a:latin typeface="Arial" panose="020B0604020202020204" pitchFamily="34" charset="0"/>
                <a:cs typeface="Arial" panose="020B0604020202020204" pitchFamily="34" charset="0"/>
              </a:rPr>
              <a:t>Non- </a:t>
            </a:r>
          </a:p>
          <a:p>
            <a:r>
              <a:rPr lang="en-US" sz="800" b="1" dirty="0" smtClean="0">
                <a:solidFill>
                  <a:srgbClr val="002A7E"/>
                </a:solidFill>
                <a:latin typeface="Arial" panose="020B0604020202020204" pitchFamily="34" charset="0"/>
                <a:cs typeface="Arial" panose="020B0604020202020204" pitchFamily="34" charset="0"/>
              </a:rPr>
              <a:t>Symptoms</a:t>
            </a:r>
            <a:endParaRPr lang="en-US" sz="800" b="1" dirty="0">
              <a:solidFill>
                <a:srgbClr val="002A7E"/>
              </a:solidFill>
              <a:latin typeface="Arial" panose="020B0604020202020204" pitchFamily="34" charset="0"/>
              <a:cs typeface="Arial" panose="020B0604020202020204" pitchFamily="34" charset="0"/>
            </a:endParaRPr>
          </a:p>
        </p:txBody>
      </p:sp>
      <p:sp>
        <p:nvSpPr>
          <p:cNvPr id="35" name="Oval 34"/>
          <p:cNvSpPr/>
          <p:nvPr/>
        </p:nvSpPr>
        <p:spPr bwMode="auto">
          <a:xfrm>
            <a:off x="6868933" y="2278109"/>
            <a:ext cx="381325" cy="208057"/>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36" name="TextBox 35"/>
          <p:cNvSpPr txBox="1"/>
          <p:nvPr/>
        </p:nvSpPr>
        <p:spPr>
          <a:xfrm>
            <a:off x="6297600" y="1976319"/>
            <a:ext cx="1523990" cy="338554"/>
          </a:xfrm>
          <a:prstGeom prst="rect">
            <a:avLst/>
          </a:prstGeom>
          <a:noFill/>
        </p:spPr>
        <p:txBody>
          <a:bodyPr wrap="square" rtlCol="0">
            <a:spAutoFit/>
          </a:bodyPr>
          <a:lstStyle/>
          <a:p>
            <a:pPr algn="ctr"/>
            <a:r>
              <a:rPr lang="en-US" sz="800" dirty="0" smtClean="0">
                <a:solidFill>
                  <a:srgbClr val="C00000"/>
                </a:solidFill>
                <a:latin typeface="Arial" panose="020B0604020202020204" pitchFamily="34" charset="0"/>
                <a:cs typeface="Arial" panose="020B0604020202020204" pitchFamily="34" charset="0"/>
              </a:rPr>
              <a:t>Highest among </a:t>
            </a:r>
          </a:p>
          <a:p>
            <a:pPr algn="ctr"/>
            <a:r>
              <a:rPr lang="en-US" sz="800" dirty="0" smtClean="0">
                <a:solidFill>
                  <a:srgbClr val="C00000"/>
                </a:solidFill>
                <a:latin typeface="Arial" panose="020B0604020202020204" pitchFamily="34" charset="0"/>
                <a:cs typeface="Arial" panose="020B0604020202020204" pitchFamily="34" charset="0"/>
              </a:rPr>
              <a:t>Countries</a:t>
            </a:r>
            <a:endParaRPr lang="en-US" sz="800" dirty="0">
              <a:solidFill>
                <a:srgbClr val="C00000"/>
              </a:solidFill>
              <a:latin typeface="Arial" panose="020B0604020202020204" pitchFamily="34" charset="0"/>
              <a:cs typeface="Arial" panose="020B0604020202020204" pitchFamily="34" charset="0"/>
            </a:endParaRPr>
          </a:p>
        </p:txBody>
      </p:sp>
      <p:sp>
        <p:nvSpPr>
          <p:cNvPr id="37" name="Oval 36"/>
          <p:cNvSpPr/>
          <p:nvPr/>
        </p:nvSpPr>
        <p:spPr bwMode="auto">
          <a:xfrm>
            <a:off x="6277188" y="2731354"/>
            <a:ext cx="381325" cy="208057"/>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38" name="TextBox 37"/>
          <p:cNvSpPr txBox="1"/>
          <p:nvPr/>
        </p:nvSpPr>
        <p:spPr>
          <a:xfrm>
            <a:off x="6249733" y="2788437"/>
            <a:ext cx="1523990" cy="338554"/>
          </a:xfrm>
          <a:prstGeom prst="rect">
            <a:avLst/>
          </a:prstGeom>
          <a:noFill/>
        </p:spPr>
        <p:txBody>
          <a:bodyPr wrap="square" rtlCol="0">
            <a:spAutoFit/>
          </a:bodyPr>
          <a:lstStyle/>
          <a:p>
            <a:pPr algn="ctr"/>
            <a:r>
              <a:rPr lang="en-US" sz="800" dirty="0" smtClean="0">
                <a:solidFill>
                  <a:srgbClr val="C00000"/>
                </a:solidFill>
                <a:latin typeface="Arial" panose="020B0604020202020204" pitchFamily="34" charset="0"/>
                <a:cs typeface="Arial" panose="020B0604020202020204" pitchFamily="34" charset="0"/>
              </a:rPr>
              <a:t>Highest among </a:t>
            </a:r>
          </a:p>
          <a:p>
            <a:pPr algn="ctr"/>
            <a:r>
              <a:rPr lang="en-US" sz="800" dirty="0" smtClean="0">
                <a:solidFill>
                  <a:srgbClr val="C00000"/>
                </a:solidFill>
                <a:latin typeface="Arial" panose="020B0604020202020204" pitchFamily="34" charset="0"/>
                <a:cs typeface="Arial" panose="020B0604020202020204" pitchFamily="34" charset="0"/>
              </a:rPr>
              <a:t>Countries</a:t>
            </a:r>
            <a:endParaRPr lang="en-US" sz="800" dirty="0">
              <a:solidFill>
                <a:srgbClr val="C00000"/>
              </a:solidFill>
              <a:latin typeface="Arial" panose="020B0604020202020204" pitchFamily="34" charset="0"/>
              <a:cs typeface="Arial" panose="020B0604020202020204" pitchFamily="34" charset="0"/>
            </a:endParaRPr>
          </a:p>
        </p:txBody>
      </p:sp>
      <p:sp>
        <p:nvSpPr>
          <p:cNvPr id="39" name="Oval 38"/>
          <p:cNvSpPr/>
          <p:nvPr/>
        </p:nvSpPr>
        <p:spPr bwMode="auto">
          <a:xfrm>
            <a:off x="5158328" y="5266389"/>
            <a:ext cx="381325" cy="208057"/>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40" name="TextBox 39"/>
          <p:cNvSpPr txBox="1"/>
          <p:nvPr/>
        </p:nvSpPr>
        <p:spPr>
          <a:xfrm>
            <a:off x="5113144" y="5377687"/>
            <a:ext cx="1523990" cy="338554"/>
          </a:xfrm>
          <a:prstGeom prst="rect">
            <a:avLst/>
          </a:prstGeom>
          <a:noFill/>
        </p:spPr>
        <p:txBody>
          <a:bodyPr wrap="square" rtlCol="0">
            <a:spAutoFit/>
          </a:bodyPr>
          <a:lstStyle/>
          <a:p>
            <a:pPr algn="ctr"/>
            <a:r>
              <a:rPr lang="en-US" sz="800" dirty="0" smtClean="0">
                <a:solidFill>
                  <a:srgbClr val="C00000"/>
                </a:solidFill>
                <a:latin typeface="Arial" panose="020B0604020202020204" pitchFamily="34" charset="0"/>
                <a:cs typeface="Arial" panose="020B0604020202020204" pitchFamily="34" charset="0"/>
              </a:rPr>
              <a:t>Highest among </a:t>
            </a:r>
          </a:p>
          <a:p>
            <a:pPr algn="ctr"/>
            <a:r>
              <a:rPr lang="en-US" sz="800" dirty="0" smtClean="0">
                <a:solidFill>
                  <a:srgbClr val="C00000"/>
                </a:solidFill>
                <a:latin typeface="Arial" panose="020B0604020202020204" pitchFamily="34" charset="0"/>
                <a:cs typeface="Arial" panose="020B0604020202020204" pitchFamily="34" charset="0"/>
              </a:rPr>
              <a:t>Countries</a:t>
            </a:r>
            <a:endParaRPr lang="en-US" sz="800" dirty="0">
              <a:solidFill>
                <a:srgbClr val="C00000"/>
              </a:solidFill>
              <a:latin typeface="Arial" panose="020B0604020202020204" pitchFamily="34" charset="0"/>
              <a:cs typeface="Arial" panose="020B0604020202020204" pitchFamily="34" charset="0"/>
            </a:endParaRPr>
          </a:p>
        </p:txBody>
      </p:sp>
      <p:graphicFrame>
        <p:nvGraphicFramePr>
          <p:cNvPr id="41" name="Chart 40"/>
          <p:cNvGraphicFramePr/>
          <p:nvPr>
            <p:extLst>
              <p:ext uri="{D42A27DB-BD31-4B8C-83A1-F6EECF244321}">
                <p14:modId xmlns:p14="http://schemas.microsoft.com/office/powerpoint/2010/main" val="2724307470"/>
              </p:ext>
            </p:extLst>
          </p:nvPr>
        </p:nvGraphicFramePr>
        <p:xfrm>
          <a:off x="3061593" y="4294403"/>
          <a:ext cx="4152900" cy="1596637"/>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2414012563"/>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48</a:t>
            </a:fld>
            <a:r>
              <a:rPr lang="en-US" smtClean="0"/>
              <a:t> -</a:t>
            </a:r>
            <a:endParaRPr lang="en-US"/>
          </a:p>
        </p:txBody>
      </p:sp>
      <p:pic>
        <p:nvPicPr>
          <p:cNvPr id="3" name="Picture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268478" y="163134"/>
            <a:ext cx="608822" cy="608822"/>
          </a:xfrm>
          <a:prstGeom prst="rect">
            <a:avLst/>
          </a:prstGeom>
        </p:spPr>
      </p:pic>
      <p:sp>
        <p:nvSpPr>
          <p:cNvPr id="4" name="Title 1"/>
          <p:cNvSpPr txBox="1">
            <a:spLocks/>
          </p:cNvSpPr>
          <p:nvPr/>
        </p:nvSpPr>
        <p:spPr>
          <a:xfrm>
            <a:off x="147099" y="139465"/>
            <a:ext cx="8486775"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kern="0" dirty="0" smtClean="0"/>
              <a:t>United States Summary of Results</a:t>
            </a:r>
            <a:endParaRPr lang="en-US" kern="0" dirty="0"/>
          </a:p>
        </p:txBody>
      </p:sp>
      <p:pic>
        <p:nvPicPr>
          <p:cNvPr id="5" name="Picture 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02358" y="930308"/>
            <a:ext cx="604717" cy="359051"/>
          </a:xfrm>
          <a:prstGeom prst="rect">
            <a:avLst/>
          </a:prstGeom>
        </p:spPr>
      </p:pic>
      <p:sp>
        <p:nvSpPr>
          <p:cNvPr id="6" name="TextBox 5"/>
          <p:cNvSpPr txBox="1"/>
          <p:nvPr/>
        </p:nvSpPr>
        <p:spPr>
          <a:xfrm>
            <a:off x="843465" y="1033674"/>
            <a:ext cx="7712138" cy="292388"/>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Older </a:t>
            </a:r>
            <a:r>
              <a:rPr lang="en-US" sz="1300" b="1" dirty="0">
                <a:solidFill>
                  <a:schemeClr val="tx1"/>
                </a:solidFill>
                <a:latin typeface="Arial" panose="020B0604020202020204" pitchFamily="34" charset="0"/>
                <a:cs typeface="Arial" panose="020B0604020202020204" pitchFamily="34" charset="0"/>
              </a:rPr>
              <a:t>Americans (&gt; 39 years old) display greater awareness of specific medical </a:t>
            </a:r>
            <a:r>
              <a:rPr lang="en-US" sz="1300" b="1" dirty="0" smtClean="0">
                <a:solidFill>
                  <a:schemeClr val="tx1"/>
                </a:solidFill>
                <a:latin typeface="Arial" panose="020B0604020202020204" pitchFamily="34" charset="0"/>
                <a:cs typeface="Arial" panose="020B0604020202020204" pitchFamily="34" charset="0"/>
              </a:rPr>
              <a:t>conditions.</a:t>
            </a:r>
            <a:endParaRPr lang="en-US" sz="1300" b="1" dirty="0">
              <a:solidFill>
                <a:schemeClr val="tx1"/>
              </a:solidFill>
              <a:latin typeface="Arial" panose="020B0604020202020204" pitchFamily="34" charset="0"/>
              <a:cs typeface="Arial" panose="020B0604020202020204" pitchFamily="34" charset="0"/>
            </a:endParaRPr>
          </a:p>
        </p:txBody>
      </p:sp>
      <p:sp>
        <p:nvSpPr>
          <p:cNvPr id="7" name="TextBox 6"/>
          <p:cNvSpPr txBox="1"/>
          <p:nvPr/>
        </p:nvSpPr>
        <p:spPr>
          <a:xfrm>
            <a:off x="907075" y="1262063"/>
            <a:ext cx="7712138" cy="600164"/>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Awareness of the medical condition terms, in general, is highest among Americans over the age of 39.</a:t>
            </a:r>
          </a:p>
          <a:p>
            <a:pPr marL="628650" lvl="1"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Interestingly, the only exception is for pulmonary </a:t>
            </a:r>
            <a:r>
              <a:rPr lang="en-US" sz="1100" dirty="0">
                <a:solidFill>
                  <a:schemeClr val="tx1"/>
                </a:solidFill>
                <a:latin typeface="Arial" panose="020B0604020202020204" pitchFamily="34" charset="0"/>
                <a:cs typeface="Arial" panose="020B0604020202020204" pitchFamily="34" charset="0"/>
              </a:rPr>
              <a:t>e</a:t>
            </a:r>
            <a:r>
              <a:rPr lang="en-US" sz="1100" dirty="0" smtClean="0">
                <a:solidFill>
                  <a:schemeClr val="tx1"/>
                </a:solidFill>
                <a:latin typeface="Arial" panose="020B0604020202020204" pitchFamily="34" charset="0"/>
                <a:cs typeface="Arial" panose="020B0604020202020204" pitchFamily="34" charset="0"/>
              </a:rPr>
              <a:t>mbolism where younger females were more aware (70%) than middle-aged males (66%). This is likely due to the connection with hormone therapies.</a:t>
            </a:r>
            <a:endParaRPr lang="en-US" sz="1100" dirty="0">
              <a:solidFill>
                <a:schemeClr val="tx1"/>
              </a:solidFill>
              <a:latin typeface="Arial" panose="020B0604020202020204" pitchFamily="34" charset="0"/>
              <a:cs typeface="Arial" panose="020B0604020202020204" pitchFamily="34" charset="0"/>
            </a:endParaRPr>
          </a:p>
        </p:txBody>
      </p:sp>
      <p:pic>
        <p:nvPicPr>
          <p:cNvPr id="8" name="Picture 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26712" y="1908812"/>
            <a:ext cx="604717" cy="359051"/>
          </a:xfrm>
          <a:prstGeom prst="rect">
            <a:avLst/>
          </a:prstGeom>
        </p:spPr>
      </p:pic>
      <p:sp>
        <p:nvSpPr>
          <p:cNvPr id="9" name="TextBox 8"/>
          <p:cNvSpPr txBox="1"/>
          <p:nvPr/>
        </p:nvSpPr>
        <p:spPr>
          <a:xfrm>
            <a:off x="867819" y="2012178"/>
            <a:ext cx="7712138" cy="692497"/>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Awareness of the term “thrombosis” is lowest among countries surveyed, however the U.S. is among the top three countries for “deep vein thrombosis” and “pulmonary embolism” awareness. </a:t>
            </a:r>
            <a:endParaRPr lang="en-US" sz="1300" b="1" dirty="0">
              <a:solidFill>
                <a:schemeClr val="tx1"/>
              </a:solidFill>
              <a:latin typeface="Arial" panose="020B0604020202020204" pitchFamily="34" charset="0"/>
              <a:cs typeface="Arial" panose="020B0604020202020204" pitchFamily="34" charset="0"/>
            </a:endParaRPr>
          </a:p>
        </p:txBody>
      </p:sp>
      <p:sp>
        <p:nvSpPr>
          <p:cNvPr id="10" name="TextBox 9"/>
          <p:cNvSpPr txBox="1"/>
          <p:nvPr/>
        </p:nvSpPr>
        <p:spPr>
          <a:xfrm>
            <a:off x="931429" y="2625658"/>
            <a:ext cx="7712138" cy="938719"/>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Although awareness for thrombosis (52%), deep vein thrombosis (57%), and pulmonary embolism (70%) is lower than the other medical terms measured, the same trends arise – awareness is generally higher among older Americans as well as females.</a:t>
            </a:r>
          </a:p>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Among the three terms, pulmonary embolism is the most commonly recognized among Americans.</a:t>
            </a:r>
          </a:p>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Americans living in rural areas are directionally more aware of all three terms.</a:t>
            </a:r>
            <a:endParaRPr lang="en-US" sz="1100" dirty="0">
              <a:solidFill>
                <a:schemeClr val="tx1"/>
              </a:solidFill>
              <a:latin typeface="Arial" panose="020B0604020202020204" pitchFamily="34" charset="0"/>
              <a:cs typeface="Arial" panose="020B0604020202020204" pitchFamily="34" charset="0"/>
            </a:endParaRPr>
          </a:p>
        </p:txBody>
      </p:sp>
      <p:pic>
        <p:nvPicPr>
          <p:cNvPr id="11" name="Picture 1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91148" y="3655676"/>
            <a:ext cx="604717" cy="359051"/>
          </a:xfrm>
          <a:prstGeom prst="rect">
            <a:avLst/>
          </a:prstGeom>
        </p:spPr>
      </p:pic>
      <p:sp>
        <p:nvSpPr>
          <p:cNvPr id="12" name="TextBox 11"/>
          <p:cNvSpPr txBox="1"/>
          <p:nvPr/>
        </p:nvSpPr>
        <p:spPr>
          <a:xfrm>
            <a:off x="932255" y="3759042"/>
            <a:ext cx="7712138" cy="492443"/>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Younger American males are more concerned with general medical conditions compared </a:t>
            </a:r>
            <a:r>
              <a:rPr lang="en-US" sz="1300" b="1" dirty="0">
                <a:solidFill>
                  <a:schemeClr val="tx1"/>
                </a:solidFill>
                <a:latin typeface="Arial" panose="020B0604020202020204" pitchFamily="34" charset="0"/>
                <a:cs typeface="Arial" panose="020B0604020202020204" pitchFamily="34" charset="0"/>
              </a:rPr>
              <a:t>to the other demographics.</a:t>
            </a:r>
          </a:p>
        </p:txBody>
      </p:sp>
      <p:sp>
        <p:nvSpPr>
          <p:cNvPr id="13" name="TextBox 12"/>
          <p:cNvSpPr txBox="1"/>
          <p:nvPr/>
        </p:nvSpPr>
        <p:spPr>
          <a:xfrm>
            <a:off x="995865" y="4181698"/>
            <a:ext cx="7712138" cy="769441"/>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Although young men are generally less aware of the medical terms measured, among those aware of the terms, young men are more concerned about the conditions as compared to other demographics.</a:t>
            </a:r>
          </a:p>
          <a:p>
            <a:pPr marL="628650" lvl="1" indent="-171450">
              <a:buClr>
                <a:srgbClr val="C00000"/>
              </a:buClr>
              <a:buFont typeface="Arial" panose="020B0604020202020204" pitchFamily="34" charset="0"/>
              <a:buChar char="•"/>
            </a:pPr>
            <a:r>
              <a:rPr lang="en-US" sz="1100" dirty="0">
                <a:solidFill>
                  <a:schemeClr val="tx1"/>
                </a:solidFill>
                <a:latin typeface="Arial" panose="020B0604020202020204" pitchFamily="34" charset="0"/>
                <a:cs typeface="Arial" panose="020B0604020202020204" pitchFamily="34" charset="0"/>
              </a:rPr>
              <a:t>T</a:t>
            </a:r>
            <a:r>
              <a:rPr lang="en-US" sz="1100" dirty="0" smtClean="0">
                <a:solidFill>
                  <a:schemeClr val="tx1"/>
                </a:solidFill>
                <a:latin typeface="Arial" panose="020B0604020202020204" pitchFamily="34" charset="0"/>
                <a:cs typeface="Arial" panose="020B0604020202020204" pitchFamily="34" charset="0"/>
              </a:rPr>
              <a:t>he only exception is for the term pulmonary </a:t>
            </a:r>
            <a:r>
              <a:rPr lang="en-US" sz="1100" dirty="0">
                <a:solidFill>
                  <a:schemeClr val="tx1"/>
                </a:solidFill>
                <a:latin typeface="Arial" panose="020B0604020202020204" pitchFamily="34" charset="0"/>
                <a:cs typeface="Arial" panose="020B0604020202020204" pitchFamily="34" charset="0"/>
              </a:rPr>
              <a:t>e</a:t>
            </a:r>
            <a:r>
              <a:rPr lang="en-US" sz="1100" dirty="0" smtClean="0">
                <a:solidFill>
                  <a:schemeClr val="tx1"/>
                </a:solidFill>
                <a:latin typeface="Arial" panose="020B0604020202020204" pitchFamily="34" charset="0"/>
                <a:cs typeface="Arial" panose="020B0604020202020204" pitchFamily="34" charset="0"/>
              </a:rPr>
              <a:t>mbolism where younger females are more aware (70%) than middle-aged males (66%). Again, this is likely due to the connection with hormone therapies.</a:t>
            </a:r>
            <a:endParaRPr lang="en-US" sz="1100" dirty="0">
              <a:solidFill>
                <a:schemeClr val="tx1"/>
              </a:solidFill>
              <a:latin typeface="Arial" panose="020B0604020202020204" pitchFamily="34" charset="0"/>
              <a:cs typeface="Arial" panose="020B0604020202020204" pitchFamily="34" charset="0"/>
            </a:endParaRPr>
          </a:p>
        </p:txBody>
      </p:sp>
      <p:pic>
        <p:nvPicPr>
          <p:cNvPr id="14" name="Picture 1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84528" y="4953020"/>
            <a:ext cx="604717" cy="359051"/>
          </a:xfrm>
          <a:prstGeom prst="rect">
            <a:avLst/>
          </a:prstGeom>
        </p:spPr>
      </p:pic>
      <p:sp>
        <p:nvSpPr>
          <p:cNvPr id="15" name="TextBox 14"/>
          <p:cNvSpPr txBox="1"/>
          <p:nvPr/>
        </p:nvSpPr>
        <p:spPr>
          <a:xfrm>
            <a:off x="925635" y="5056386"/>
            <a:ext cx="7712138" cy="492443"/>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Approximately one-in-five Americans aware of thrombosis, DVT, and PE are personally concerned about the conditions.</a:t>
            </a:r>
            <a:endParaRPr lang="en-US" sz="1300" b="1" dirty="0">
              <a:solidFill>
                <a:schemeClr val="tx1"/>
              </a:solidFill>
              <a:latin typeface="Arial" panose="020B0604020202020204" pitchFamily="34" charset="0"/>
              <a:cs typeface="Arial" panose="020B0604020202020204" pitchFamily="34" charset="0"/>
            </a:endParaRPr>
          </a:p>
        </p:txBody>
      </p:sp>
      <p:sp>
        <p:nvSpPr>
          <p:cNvPr id="16" name="TextBox 15"/>
          <p:cNvSpPr txBox="1"/>
          <p:nvPr/>
        </p:nvSpPr>
        <p:spPr>
          <a:xfrm>
            <a:off x="989245" y="5455189"/>
            <a:ext cx="6158978" cy="430887"/>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Though older Americans are more at risk for thrombosis conditions, the demographic is no more concerned than younger Americans.</a:t>
            </a:r>
          </a:p>
        </p:txBody>
      </p:sp>
    </p:spTree>
    <p:extLst>
      <p:ext uri="{BB962C8B-B14F-4D97-AF65-F5344CB8AC3E}">
        <p14:creationId xmlns:p14="http://schemas.microsoft.com/office/powerpoint/2010/main" val="3578272352"/>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49</a:t>
            </a:fld>
            <a:r>
              <a:rPr lang="en-US" smtClean="0"/>
              <a:t> -</a:t>
            </a:r>
            <a:endParaRPr lang="en-US"/>
          </a:p>
        </p:txBody>
      </p:sp>
      <p:pic>
        <p:nvPicPr>
          <p:cNvPr id="3" name="Picture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268478" y="163134"/>
            <a:ext cx="608822" cy="608822"/>
          </a:xfrm>
          <a:prstGeom prst="rect">
            <a:avLst/>
          </a:prstGeom>
        </p:spPr>
      </p:pic>
      <p:sp>
        <p:nvSpPr>
          <p:cNvPr id="4" name="Title 1"/>
          <p:cNvSpPr txBox="1">
            <a:spLocks/>
          </p:cNvSpPr>
          <p:nvPr/>
        </p:nvSpPr>
        <p:spPr>
          <a:xfrm>
            <a:off x="147099" y="139465"/>
            <a:ext cx="8486775"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kern="0" dirty="0" smtClean="0"/>
              <a:t>United States Summary of Results</a:t>
            </a:r>
            <a:endParaRPr lang="en-US" kern="0" dirty="0"/>
          </a:p>
        </p:txBody>
      </p:sp>
      <p:pic>
        <p:nvPicPr>
          <p:cNvPr id="5" name="Picture 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02358" y="930308"/>
            <a:ext cx="604717" cy="359051"/>
          </a:xfrm>
          <a:prstGeom prst="rect">
            <a:avLst/>
          </a:prstGeom>
        </p:spPr>
      </p:pic>
      <p:sp>
        <p:nvSpPr>
          <p:cNvPr id="6" name="TextBox 5"/>
          <p:cNvSpPr txBox="1"/>
          <p:nvPr/>
        </p:nvSpPr>
        <p:spPr>
          <a:xfrm>
            <a:off x="843465" y="1033674"/>
            <a:ext cx="7712138" cy="492443"/>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Just over half of American adults (55%) are aware that a blood clot in a vein is the cause of a deep vein thrombosis. </a:t>
            </a:r>
            <a:endParaRPr lang="en-US" sz="1300" b="1" dirty="0">
              <a:solidFill>
                <a:schemeClr val="tx1"/>
              </a:solidFill>
              <a:latin typeface="Arial" panose="020B0604020202020204" pitchFamily="34" charset="0"/>
              <a:cs typeface="Arial" panose="020B0604020202020204" pitchFamily="34" charset="0"/>
            </a:endParaRPr>
          </a:p>
        </p:txBody>
      </p:sp>
      <p:sp>
        <p:nvSpPr>
          <p:cNvPr id="7" name="TextBox 6"/>
          <p:cNvSpPr txBox="1"/>
          <p:nvPr/>
        </p:nvSpPr>
        <p:spPr>
          <a:xfrm>
            <a:off x="907075" y="1408624"/>
            <a:ext cx="7712138" cy="430887"/>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Older females are more knowledgeable about the cause of a deep vein thrombosis compared to younger demographics.</a:t>
            </a:r>
          </a:p>
        </p:txBody>
      </p:sp>
      <p:pic>
        <p:nvPicPr>
          <p:cNvPr id="8" name="Picture 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26712" y="1834761"/>
            <a:ext cx="604717" cy="359051"/>
          </a:xfrm>
          <a:prstGeom prst="rect">
            <a:avLst/>
          </a:prstGeom>
        </p:spPr>
      </p:pic>
      <p:sp>
        <p:nvSpPr>
          <p:cNvPr id="9" name="TextBox 8"/>
          <p:cNvSpPr txBox="1"/>
          <p:nvPr/>
        </p:nvSpPr>
        <p:spPr>
          <a:xfrm>
            <a:off x="867819" y="1938127"/>
            <a:ext cx="7712138" cy="292388"/>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Claimed knowledge of what a DVT would feel like is similar among all American demographics.</a:t>
            </a:r>
            <a:endParaRPr lang="en-US" sz="1300" b="1" dirty="0">
              <a:solidFill>
                <a:schemeClr val="tx1"/>
              </a:solidFill>
              <a:latin typeface="Arial" panose="020B0604020202020204" pitchFamily="34" charset="0"/>
              <a:cs typeface="Arial" panose="020B0604020202020204" pitchFamily="34" charset="0"/>
            </a:endParaRPr>
          </a:p>
        </p:txBody>
      </p:sp>
      <p:sp>
        <p:nvSpPr>
          <p:cNvPr id="10" name="TextBox 9"/>
          <p:cNvSpPr txBox="1"/>
          <p:nvPr/>
        </p:nvSpPr>
        <p:spPr>
          <a:xfrm>
            <a:off x="931429" y="2146106"/>
            <a:ext cx="7712138" cy="769441"/>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Swelling of the leg  (81% ) and the leg feeling warm to the touch (58%) are the most polarizing DVT symptoms in terms of awareness.</a:t>
            </a:r>
          </a:p>
          <a:p>
            <a:pPr lvl="1">
              <a:buClr>
                <a:srgbClr val="C00000"/>
              </a:buClr>
            </a:pPr>
            <a:endParaRPr lang="en-US" sz="1100" dirty="0" smtClean="0">
              <a:solidFill>
                <a:schemeClr val="tx1"/>
              </a:solidFill>
              <a:latin typeface="Arial" panose="020B0604020202020204" pitchFamily="34" charset="0"/>
              <a:cs typeface="Arial" panose="020B0604020202020204" pitchFamily="34" charset="0"/>
            </a:endParaRPr>
          </a:p>
          <a:p>
            <a:pPr marL="628650" lvl="1" indent="-171450">
              <a:buClr>
                <a:srgbClr val="C00000"/>
              </a:buClr>
              <a:buFont typeface="Arial" panose="020B0604020202020204" pitchFamily="34" charset="0"/>
              <a:buChar char="•"/>
            </a:pPr>
            <a:endParaRPr lang="en-US" sz="1100" dirty="0">
              <a:solidFill>
                <a:schemeClr val="tx1"/>
              </a:solidFill>
              <a:latin typeface="Arial" panose="020B0604020202020204" pitchFamily="34" charset="0"/>
              <a:cs typeface="Arial" panose="020B0604020202020204" pitchFamily="34" charset="0"/>
            </a:endParaRPr>
          </a:p>
        </p:txBody>
      </p:sp>
      <p:pic>
        <p:nvPicPr>
          <p:cNvPr id="11" name="Picture 1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59344" y="2475237"/>
            <a:ext cx="604717" cy="359051"/>
          </a:xfrm>
          <a:prstGeom prst="rect">
            <a:avLst/>
          </a:prstGeom>
        </p:spPr>
      </p:pic>
      <p:sp>
        <p:nvSpPr>
          <p:cNvPr id="12" name="TextBox 11"/>
          <p:cNvSpPr txBox="1"/>
          <p:nvPr/>
        </p:nvSpPr>
        <p:spPr>
          <a:xfrm>
            <a:off x="900451" y="2578603"/>
            <a:ext cx="7712138" cy="492443"/>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A larger proportion of young American men claim to know what a PE would feel like compared to other demographics, however this group is not as knowledgeable about PE symptoms.</a:t>
            </a:r>
            <a:endParaRPr lang="en-US" sz="1300" b="1" dirty="0">
              <a:solidFill>
                <a:schemeClr val="tx1"/>
              </a:solidFill>
              <a:latin typeface="Arial" panose="020B0604020202020204" pitchFamily="34" charset="0"/>
              <a:cs typeface="Arial" panose="020B0604020202020204" pitchFamily="34" charset="0"/>
            </a:endParaRPr>
          </a:p>
        </p:txBody>
      </p:sp>
      <p:sp>
        <p:nvSpPr>
          <p:cNvPr id="13" name="TextBox 12"/>
          <p:cNvSpPr txBox="1"/>
          <p:nvPr/>
        </p:nvSpPr>
        <p:spPr>
          <a:xfrm>
            <a:off x="964061" y="3017161"/>
            <a:ext cx="7712138" cy="430887"/>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Older females (65+) appear to be the most educated in terms of PE symptoms with a large proportion selected the correct symptoms and small proportion selecting the incorrect symptoms.</a:t>
            </a:r>
          </a:p>
        </p:txBody>
      </p:sp>
      <p:pic>
        <p:nvPicPr>
          <p:cNvPr id="14" name="Picture 1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84529" y="4710799"/>
            <a:ext cx="501636" cy="359051"/>
          </a:xfrm>
          <a:prstGeom prst="rect">
            <a:avLst/>
          </a:prstGeom>
        </p:spPr>
      </p:pic>
      <p:sp>
        <p:nvSpPr>
          <p:cNvPr id="15" name="TextBox 14"/>
          <p:cNvSpPr txBox="1"/>
          <p:nvPr/>
        </p:nvSpPr>
        <p:spPr>
          <a:xfrm>
            <a:off x="925635" y="4814165"/>
            <a:ext cx="7342843" cy="492443"/>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Although Americans in general correctly agreed or disagreed in accordance with the blood clot fact statements, younger Americans more often answered incorrectly.</a:t>
            </a:r>
            <a:endParaRPr lang="en-US" sz="1300" b="1" dirty="0">
              <a:solidFill>
                <a:schemeClr val="tx1"/>
              </a:solidFill>
              <a:latin typeface="Arial" panose="020B0604020202020204" pitchFamily="34" charset="0"/>
              <a:cs typeface="Arial" panose="020B0604020202020204" pitchFamily="34" charset="0"/>
            </a:endParaRPr>
          </a:p>
        </p:txBody>
      </p:sp>
      <p:sp>
        <p:nvSpPr>
          <p:cNvPr id="16" name="TextBox 15"/>
          <p:cNvSpPr txBox="1"/>
          <p:nvPr/>
        </p:nvSpPr>
        <p:spPr>
          <a:xfrm>
            <a:off x="989244" y="5220919"/>
            <a:ext cx="6055611" cy="1277273"/>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Younger Americans are more likely to think people under 40 do not need to worry about blood clots, most blood clots cannot be prevented,  an untreated blood clot in your leg cannot travel to your lung, and having a blood clot is not considered a medical emergency.</a:t>
            </a:r>
          </a:p>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Americans living in urban areas followed the same pattern as younger Americans, most likely because significantly more 18-39 year olds claimed to live in larger cities compared to the other two age demographics.</a:t>
            </a:r>
          </a:p>
          <a:p>
            <a:pPr marL="171450" indent="-171450">
              <a:buClr>
                <a:srgbClr val="C00000"/>
              </a:buClr>
              <a:buFont typeface="Arial" panose="020B0604020202020204" pitchFamily="34" charset="0"/>
              <a:buChar char="•"/>
            </a:pPr>
            <a:endParaRPr lang="en-US" sz="1100" dirty="0" smtClean="0">
              <a:solidFill>
                <a:schemeClr val="tx1"/>
              </a:solidFill>
              <a:latin typeface="Arial" panose="020B0604020202020204" pitchFamily="34" charset="0"/>
              <a:cs typeface="Arial" panose="020B0604020202020204" pitchFamily="34" charset="0"/>
            </a:endParaRPr>
          </a:p>
        </p:txBody>
      </p:sp>
      <p:pic>
        <p:nvPicPr>
          <p:cNvPr id="17" name="Picture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50281" y="3489538"/>
            <a:ext cx="501636" cy="359051"/>
          </a:xfrm>
          <a:prstGeom prst="rect">
            <a:avLst/>
          </a:prstGeom>
        </p:spPr>
      </p:pic>
      <p:sp>
        <p:nvSpPr>
          <p:cNvPr id="18" name="TextBox 17"/>
          <p:cNvSpPr txBox="1"/>
          <p:nvPr/>
        </p:nvSpPr>
        <p:spPr>
          <a:xfrm>
            <a:off x="891387" y="3592904"/>
            <a:ext cx="6397517" cy="492443"/>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The most commonly known risk factors for blood clots include not moving for long periods, a family history of blood clots, and recent surgery.</a:t>
            </a:r>
            <a:endParaRPr lang="en-US" sz="1300" b="1" dirty="0">
              <a:solidFill>
                <a:schemeClr val="tx1"/>
              </a:solidFill>
              <a:latin typeface="Arial" panose="020B0604020202020204" pitchFamily="34" charset="0"/>
              <a:cs typeface="Arial" panose="020B0604020202020204" pitchFamily="34" charset="0"/>
            </a:endParaRPr>
          </a:p>
        </p:txBody>
      </p:sp>
      <p:sp>
        <p:nvSpPr>
          <p:cNvPr id="19" name="TextBox 18"/>
          <p:cNvSpPr txBox="1"/>
          <p:nvPr/>
        </p:nvSpPr>
        <p:spPr>
          <a:xfrm>
            <a:off x="989244" y="4045592"/>
            <a:ext cx="7712138" cy="769441"/>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Americans are also generally knowledgeable that too much exercise or giving blood are not risk factors; however, high cholesterol and high blood pressure are often considered risk factors when in fact they are not.</a:t>
            </a:r>
          </a:p>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In general, women over 40 are the most knowledgeable about risk factors for blood clots.</a:t>
            </a:r>
          </a:p>
          <a:p>
            <a:pPr marL="171450" indent="-171450">
              <a:buClr>
                <a:srgbClr val="C00000"/>
              </a:buClr>
              <a:buFont typeface="Arial" panose="020B0604020202020204" pitchFamily="34" charset="0"/>
              <a:buChar char="•"/>
            </a:pPr>
            <a:endParaRPr lang="en-US" sz="1100" dirty="0" smtClean="0">
              <a:solidFill>
                <a:schemeClr val="tx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14471752"/>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bwMode="auto">
          <a:xfrm>
            <a:off x="333375" y="4666788"/>
            <a:ext cx="8629650" cy="2000712"/>
          </a:xfrm>
          <a:prstGeom prst="rect">
            <a:avLst/>
          </a:prstGeom>
          <a:solidFill>
            <a:schemeClr val="bg1"/>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 name="Content Placeholder 2"/>
          <p:cNvSpPr txBox="1">
            <a:spLocks/>
          </p:cNvSpPr>
          <p:nvPr/>
        </p:nvSpPr>
        <p:spPr>
          <a:xfrm>
            <a:off x="2475390" y="2736531"/>
            <a:ext cx="6135210" cy="1151878"/>
          </a:xfrm>
          <a:prstGeom prst="rect">
            <a:avLst/>
          </a:prstGeom>
        </p:spPr>
        <p:txBody>
          <a:bodyPr/>
          <a:lstStyle>
            <a:lvl1pPr marL="230188" indent="-230188" algn="l" rtl="0" eaLnBrk="1" fontAlgn="base" hangingPunct="1">
              <a:spcBef>
                <a:spcPts val="200"/>
              </a:spcBef>
              <a:spcAft>
                <a:spcPts val="200"/>
              </a:spcAft>
              <a:buClr>
                <a:schemeClr val="accent4"/>
              </a:buClr>
              <a:buFont typeface="Verdana" panose="020B0604030504040204" pitchFamily="34" charset="0"/>
              <a:buChar char="●"/>
              <a:defRPr lang="en-US" sz="1600" kern="1200" dirty="0" smtClean="0">
                <a:solidFill>
                  <a:schemeClr val="tx1"/>
                </a:solidFill>
                <a:latin typeface="+mn-lt"/>
                <a:ea typeface="+mn-ea"/>
                <a:cs typeface="Arial" pitchFamily="34" charset="0"/>
              </a:defRPr>
            </a:lvl1pPr>
            <a:lvl2pPr marL="742950" indent="-285750" algn="l" rtl="0" eaLnBrk="1" fontAlgn="base" hangingPunct="1">
              <a:spcBef>
                <a:spcPts val="200"/>
              </a:spcBef>
              <a:spcAft>
                <a:spcPts val="200"/>
              </a:spcAft>
              <a:buClr>
                <a:schemeClr val="accent4"/>
              </a:buClr>
              <a:buFont typeface="Verdana" pitchFamily="34" charset="0"/>
              <a:buChar char="—"/>
              <a:defRPr lang="en-US" sz="1400" kern="1200" dirty="0" smtClean="0">
                <a:solidFill>
                  <a:schemeClr val="tx1"/>
                </a:solidFill>
                <a:latin typeface="+mn-lt"/>
                <a:ea typeface="+mn-ea"/>
                <a:cs typeface="Arial" pitchFamily="34" charset="0"/>
              </a:defRPr>
            </a:lvl2pPr>
            <a:lvl3pPr marL="1030288" indent="-173038" algn="l" rtl="0" eaLnBrk="1" fontAlgn="base" hangingPunct="1">
              <a:spcBef>
                <a:spcPts val="200"/>
              </a:spcBef>
              <a:spcAft>
                <a:spcPts val="200"/>
              </a:spcAft>
              <a:buClr>
                <a:schemeClr val="accent4"/>
              </a:buClr>
              <a:buSzPct val="100000"/>
              <a:buFont typeface="Arial" pitchFamily="34" charset="0"/>
              <a:buChar char="•"/>
              <a:defRPr lang="en-US" sz="1200" kern="1200" dirty="0" smtClean="0">
                <a:solidFill>
                  <a:schemeClr val="tx1"/>
                </a:solidFill>
                <a:latin typeface="+mn-lt"/>
                <a:ea typeface="+mn-ea"/>
                <a:cs typeface="Arial" pitchFamily="34" charset="0"/>
              </a:defRPr>
            </a:lvl3pPr>
            <a:lvl4pPr marL="1317625" indent="-230188" algn="l" rtl="0" eaLnBrk="1" fontAlgn="base" hangingPunct="1">
              <a:spcBef>
                <a:spcPts val="200"/>
              </a:spcBef>
              <a:spcAft>
                <a:spcPts val="200"/>
              </a:spcAft>
              <a:buClr>
                <a:schemeClr val="accent2"/>
              </a:buClr>
              <a:buFont typeface="Arial" pitchFamily="34" charset="0"/>
              <a:buChar char="–"/>
              <a:defRPr lang="en-US" sz="1100" kern="1200" dirty="0" smtClean="0">
                <a:solidFill>
                  <a:schemeClr val="tx1"/>
                </a:solidFill>
                <a:latin typeface="+mn-lt"/>
                <a:ea typeface="+mn-ea"/>
                <a:cs typeface="Arial" pitchFamily="34" charset="0"/>
              </a:defRPr>
            </a:lvl4pPr>
            <a:lvl5pPr marL="1655763" indent="-173038" algn="l" rtl="0" eaLnBrk="1" fontAlgn="base" hangingPunct="1">
              <a:spcBef>
                <a:spcPts val="200"/>
              </a:spcBef>
              <a:spcAft>
                <a:spcPts val="200"/>
              </a:spcAft>
              <a:buFont typeface="Arial" pitchFamily="34" charset="0"/>
              <a:buChar char="»"/>
              <a:defRPr lang="en-US" sz="1000" kern="1200" dirty="0" smtClean="0">
                <a:solidFill>
                  <a:schemeClr val="tx1"/>
                </a:solidFill>
                <a:latin typeface="+mn-lt"/>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Clr>
                <a:srgbClr val="C00000"/>
              </a:buClr>
            </a:pPr>
            <a:r>
              <a:rPr lang="en-US" sz="1050" dirty="0" smtClean="0">
                <a:latin typeface="Arial" panose="020B0604020202020204" pitchFamily="34" charset="0"/>
              </a:rPr>
              <a:t>Between July 22 and August 5, 2014 Ipsos conducted  five-minute-long online surveys among adults at least 18 years of age in the Americas, European Union, and Asia Pacific. Surveys were translated into each native language accordingly. </a:t>
            </a:r>
            <a:endParaRPr lang="en-US" sz="1050" dirty="0" smtClean="0">
              <a:latin typeface="Arial" panose="020B0604020202020204" pitchFamily="34" charset="0"/>
            </a:endParaRPr>
          </a:p>
          <a:p>
            <a:pPr>
              <a:buClr>
                <a:srgbClr val="C00000"/>
              </a:buClr>
            </a:pPr>
            <a:r>
              <a:rPr lang="en-US" sz="1050" dirty="0" smtClean="0">
                <a:latin typeface="Arial" panose="020B0604020202020204" pitchFamily="34" charset="0"/>
              </a:rPr>
              <a:t>Respondents were previously recruited on internet panels and opted-in to do online research. Invitations were sent via email and respondents participated via a link in the email. No additional solicitation was needed to complete the research quotas.</a:t>
            </a:r>
            <a:endParaRPr lang="en-US" sz="1050" dirty="0" smtClean="0">
              <a:latin typeface="Arial" panose="020B0604020202020204" pitchFamily="34" charset="0"/>
            </a:endParaRPr>
          </a:p>
        </p:txBody>
      </p:sp>
      <p:sp>
        <p:nvSpPr>
          <p:cNvPr id="4" name="Rounded Rectangle 3"/>
          <p:cNvSpPr/>
          <p:nvPr/>
        </p:nvSpPr>
        <p:spPr>
          <a:xfrm>
            <a:off x="2475390" y="2701980"/>
            <a:ext cx="6135210" cy="1167379"/>
          </a:xfrm>
          <a:prstGeom prst="roundRect">
            <a:avLst>
              <a:gd name="adj" fmla="val 9936"/>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latin typeface="+mj-lt"/>
            </a:endParaRPr>
          </a:p>
        </p:txBody>
      </p:sp>
      <p:sp>
        <p:nvSpPr>
          <p:cNvPr id="5" name="Rounded Rectangle 4"/>
          <p:cNvSpPr/>
          <p:nvPr/>
        </p:nvSpPr>
        <p:spPr>
          <a:xfrm>
            <a:off x="2475390" y="3990718"/>
            <a:ext cx="6135210" cy="2676782"/>
          </a:xfrm>
          <a:prstGeom prst="roundRect">
            <a:avLst>
              <a:gd name="adj" fmla="val 9936"/>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latin typeface="+mj-lt"/>
            </a:endParaRPr>
          </a:p>
        </p:txBody>
      </p:sp>
      <p:grpSp>
        <p:nvGrpSpPr>
          <p:cNvPr id="6" name="Group 5"/>
          <p:cNvGrpSpPr/>
          <p:nvPr/>
        </p:nvGrpSpPr>
        <p:grpSpPr>
          <a:xfrm>
            <a:off x="514336" y="3990719"/>
            <a:ext cx="1865790" cy="1433845"/>
            <a:chOff x="514336" y="4549804"/>
            <a:chExt cx="1865790" cy="1433845"/>
          </a:xfrm>
        </p:grpSpPr>
        <p:sp>
          <p:nvSpPr>
            <p:cNvPr id="7" name="Rounded Rectangle 6"/>
            <p:cNvSpPr/>
            <p:nvPr/>
          </p:nvSpPr>
          <p:spPr>
            <a:xfrm>
              <a:off x="514336" y="4549804"/>
              <a:ext cx="1865790" cy="1433845"/>
            </a:xfrm>
            <a:prstGeom prst="roundRect">
              <a:avLst>
                <a:gd name="adj" fmla="val 9936"/>
              </a:avLst>
            </a:prstGeom>
            <a:solidFill>
              <a:schemeClr val="bg1">
                <a:lumMod val="65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dirty="0" smtClean="0">
                  <a:solidFill>
                    <a:srgbClr val="0D204A"/>
                  </a:solidFill>
                  <a:latin typeface="Arial" panose="020B0604020202020204" pitchFamily="34" charset="0"/>
                  <a:cs typeface="Arial" panose="020B0604020202020204" pitchFamily="34" charset="0"/>
                </a:rPr>
                <a:t>Sample</a:t>
              </a:r>
            </a:p>
            <a:p>
              <a:r>
                <a:rPr lang="en-US" sz="1200" b="1" dirty="0" smtClean="0">
                  <a:solidFill>
                    <a:srgbClr val="0D204A"/>
                  </a:solidFill>
                  <a:latin typeface="Arial" panose="020B0604020202020204" pitchFamily="34" charset="0"/>
                  <a:cs typeface="Arial" panose="020B0604020202020204" pitchFamily="34" charset="0"/>
                </a:rPr>
                <a:t>Plan</a:t>
              </a:r>
              <a:endParaRPr lang="en-US" sz="1200" b="1" dirty="0">
                <a:solidFill>
                  <a:srgbClr val="0D204A"/>
                </a:solidFill>
                <a:latin typeface="Arial" panose="020B0604020202020204" pitchFamily="34" charset="0"/>
                <a:cs typeface="Arial" panose="020B0604020202020204" pitchFamily="34" charset="0"/>
              </a:endParaRPr>
            </a:p>
          </p:txBody>
        </p:sp>
        <p:grpSp>
          <p:nvGrpSpPr>
            <p:cNvPr id="8" name="Group 7"/>
            <p:cNvGrpSpPr/>
            <p:nvPr/>
          </p:nvGrpSpPr>
          <p:grpSpPr>
            <a:xfrm flipH="1">
              <a:off x="1448710" y="4773966"/>
              <a:ext cx="836613" cy="1066800"/>
              <a:chOff x="7756525" y="1892301"/>
              <a:chExt cx="992188" cy="1371598"/>
            </a:xfrm>
            <a:solidFill>
              <a:schemeClr val="bg1"/>
            </a:solidFill>
          </p:grpSpPr>
          <p:sp>
            <p:nvSpPr>
              <p:cNvPr id="9" name="Oval 23"/>
              <p:cNvSpPr>
                <a:spLocks noChangeArrowheads="1"/>
              </p:cNvSpPr>
              <p:nvPr/>
            </p:nvSpPr>
            <p:spPr bwMode="auto">
              <a:xfrm>
                <a:off x="7829550" y="2046288"/>
                <a:ext cx="263525" cy="2651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dirty="0">
                  <a:solidFill>
                    <a:srgbClr val="1F497D"/>
                  </a:solidFill>
                  <a:latin typeface="+mj-lt"/>
                </a:endParaRPr>
              </a:p>
            </p:txBody>
          </p:sp>
          <p:sp>
            <p:nvSpPr>
              <p:cNvPr id="10" name="Oval 24"/>
              <p:cNvSpPr>
                <a:spLocks noChangeArrowheads="1"/>
              </p:cNvSpPr>
              <p:nvPr/>
            </p:nvSpPr>
            <p:spPr bwMode="auto">
              <a:xfrm>
                <a:off x="8331200" y="1970088"/>
                <a:ext cx="184150" cy="184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dirty="0">
                  <a:solidFill>
                    <a:srgbClr val="1F497D"/>
                  </a:solidFill>
                  <a:latin typeface="+mj-lt"/>
                </a:endParaRPr>
              </a:p>
            </p:txBody>
          </p:sp>
          <p:sp>
            <p:nvSpPr>
              <p:cNvPr id="11" name="Oval 25"/>
              <p:cNvSpPr>
                <a:spLocks noChangeArrowheads="1"/>
              </p:cNvSpPr>
              <p:nvPr/>
            </p:nvSpPr>
            <p:spPr bwMode="auto">
              <a:xfrm>
                <a:off x="8148638" y="1892301"/>
                <a:ext cx="119063" cy="1174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dirty="0">
                  <a:solidFill>
                    <a:srgbClr val="1F497D"/>
                  </a:solidFill>
                  <a:latin typeface="+mj-lt"/>
                </a:endParaRPr>
              </a:p>
            </p:txBody>
          </p:sp>
          <p:sp>
            <p:nvSpPr>
              <p:cNvPr id="12" name="Oval 26"/>
              <p:cNvSpPr>
                <a:spLocks noChangeArrowheads="1"/>
              </p:cNvSpPr>
              <p:nvPr/>
            </p:nvSpPr>
            <p:spPr bwMode="auto">
              <a:xfrm>
                <a:off x="8593138" y="1949451"/>
                <a:ext cx="122238" cy="1222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dirty="0">
                  <a:solidFill>
                    <a:srgbClr val="1F497D"/>
                  </a:solidFill>
                  <a:latin typeface="+mj-lt"/>
                </a:endParaRPr>
              </a:p>
            </p:txBody>
          </p:sp>
          <p:sp>
            <p:nvSpPr>
              <p:cNvPr id="13" name="Freeform 27"/>
              <p:cNvSpPr>
                <a:spLocks/>
              </p:cNvSpPr>
              <p:nvPr/>
            </p:nvSpPr>
            <p:spPr bwMode="auto">
              <a:xfrm>
                <a:off x="7756525" y="2025649"/>
                <a:ext cx="992188" cy="1238250"/>
              </a:xfrm>
              <a:custGeom>
                <a:avLst/>
                <a:gdLst>
                  <a:gd name="T0" fmla="*/ 827 w 862"/>
                  <a:gd name="T1" fmla="*/ 53 h 1077"/>
                  <a:gd name="T2" fmla="*/ 780 w 862"/>
                  <a:gd name="T3" fmla="*/ 53 h 1077"/>
                  <a:gd name="T4" fmla="*/ 734 w 862"/>
                  <a:gd name="T5" fmla="*/ 53 h 1077"/>
                  <a:gd name="T6" fmla="*/ 698 w 862"/>
                  <a:gd name="T7" fmla="*/ 93 h 1077"/>
                  <a:gd name="T8" fmla="*/ 698 w 862"/>
                  <a:gd name="T9" fmla="*/ 165 h 1077"/>
                  <a:gd name="T10" fmla="*/ 650 w 862"/>
                  <a:gd name="T11" fmla="*/ 132 h 1077"/>
                  <a:gd name="T12" fmla="*/ 580 w 862"/>
                  <a:gd name="T13" fmla="*/ 132 h 1077"/>
                  <a:gd name="T14" fmla="*/ 509 w 862"/>
                  <a:gd name="T15" fmla="*/ 132 h 1077"/>
                  <a:gd name="T16" fmla="*/ 473 w 862"/>
                  <a:gd name="T17" fmla="*/ 147 h 1077"/>
                  <a:gd name="T18" fmla="*/ 473 w 862"/>
                  <a:gd name="T19" fmla="*/ 39 h 1077"/>
                  <a:gd name="T20" fmla="*/ 438 w 862"/>
                  <a:gd name="T21" fmla="*/ 0 h 1077"/>
                  <a:gd name="T22" fmla="*/ 393 w 862"/>
                  <a:gd name="T23" fmla="*/ 0 h 1077"/>
                  <a:gd name="T24" fmla="*/ 347 w 862"/>
                  <a:gd name="T25" fmla="*/ 0 h 1077"/>
                  <a:gd name="T26" fmla="*/ 313 w 862"/>
                  <a:gd name="T27" fmla="*/ 39 h 1077"/>
                  <a:gd name="T28" fmla="*/ 313 w 862"/>
                  <a:gd name="T29" fmla="*/ 161 h 1077"/>
                  <a:gd name="T30" fmla="*/ 348 w 862"/>
                  <a:gd name="T31" fmla="*/ 204 h 1077"/>
                  <a:gd name="T32" fmla="*/ 348 w 862"/>
                  <a:gd name="T33" fmla="*/ 327 h 1077"/>
                  <a:gd name="T34" fmla="*/ 279 w 862"/>
                  <a:gd name="T35" fmla="*/ 278 h 1077"/>
                  <a:gd name="T36" fmla="*/ 178 w 862"/>
                  <a:gd name="T37" fmla="*/ 278 h 1077"/>
                  <a:gd name="T38" fmla="*/ 77 w 862"/>
                  <a:gd name="T39" fmla="*/ 278 h 1077"/>
                  <a:gd name="T40" fmla="*/ 0 w 862"/>
                  <a:gd name="T41" fmla="*/ 366 h 1077"/>
                  <a:gd name="T42" fmla="*/ 0 w 862"/>
                  <a:gd name="T43" fmla="*/ 636 h 1077"/>
                  <a:gd name="T44" fmla="*/ 79 w 862"/>
                  <a:gd name="T45" fmla="*/ 732 h 1077"/>
                  <a:gd name="T46" fmla="*/ 79 w 862"/>
                  <a:gd name="T47" fmla="*/ 1077 h 1077"/>
                  <a:gd name="T48" fmla="*/ 277 w 862"/>
                  <a:gd name="T49" fmla="*/ 1077 h 1077"/>
                  <a:gd name="T50" fmla="*/ 277 w 862"/>
                  <a:gd name="T51" fmla="*/ 732 h 1077"/>
                  <a:gd name="T52" fmla="*/ 356 w 862"/>
                  <a:gd name="T53" fmla="*/ 636 h 1077"/>
                  <a:gd name="T54" fmla="*/ 356 w 862"/>
                  <a:gd name="T55" fmla="*/ 375 h 1077"/>
                  <a:gd name="T56" fmla="*/ 437 w 862"/>
                  <a:gd name="T57" fmla="*/ 375 h 1077"/>
                  <a:gd name="T58" fmla="*/ 437 w 862"/>
                  <a:gd name="T59" fmla="*/ 204 h 1077"/>
                  <a:gd name="T60" fmla="*/ 456 w 862"/>
                  <a:gd name="T61" fmla="*/ 197 h 1077"/>
                  <a:gd name="T62" fmla="*/ 456 w 862"/>
                  <a:gd name="T63" fmla="*/ 381 h 1077"/>
                  <a:gd name="T64" fmla="*/ 511 w 862"/>
                  <a:gd name="T65" fmla="*/ 448 h 1077"/>
                  <a:gd name="T66" fmla="*/ 511 w 862"/>
                  <a:gd name="T67" fmla="*/ 713 h 1077"/>
                  <a:gd name="T68" fmla="*/ 648 w 862"/>
                  <a:gd name="T69" fmla="*/ 713 h 1077"/>
                  <a:gd name="T70" fmla="*/ 648 w 862"/>
                  <a:gd name="T71" fmla="*/ 448 h 1077"/>
                  <a:gd name="T72" fmla="*/ 704 w 862"/>
                  <a:gd name="T73" fmla="*/ 381 h 1077"/>
                  <a:gd name="T74" fmla="*/ 704 w 862"/>
                  <a:gd name="T75" fmla="*/ 242 h 1077"/>
                  <a:gd name="T76" fmla="*/ 735 w 862"/>
                  <a:gd name="T77" fmla="*/ 262 h 1077"/>
                  <a:gd name="T78" fmla="*/ 735 w 862"/>
                  <a:gd name="T79" fmla="*/ 438 h 1077"/>
                  <a:gd name="T80" fmla="*/ 826 w 862"/>
                  <a:gd name="T81" fmla="*/ 438 h 1077"/>
                  <a:gd name="T82" fmla="*/ 826 w 862"/>
                  <a:gd name="T83" fmla="*/ 262 h 1077"/>
                  <a:gd name="T84" fmla="*/ 862 w 862"/>
                  <a:gd name="T85" fmla="*/ 218 h 1077"/>
                  <a:gd name="T86" fmla="*/ 862 w 862"/>
                  <a:gd name="T87" fmla="*/ 93 h 1077"/>
                  <a:gd name="T88" fmla="*/ 827 w 862"/>
                  <a:gd name="T89" fmla="*/ 53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62" h="1077">
                    <a:moveTo>
                      <a:pt x="827" y="53"/>
                    </a:moveTo>
                    <a:cubicBezTo>
                      <a:pt x="780" y="53"/>
                      <a:pt x="780" y="53"/>
                      <a:pt x="780" y="53"/>
                    </a:cubicBezTo>
                    <a:cubicBezTo>
                      <a:pt x="734" y="53"/>
                      <a:pt x="734" y="53"/>
                      <a:pt x="734" y="53"/>
                    </a:cubicBezTo>
                    <a:cubicBezTo>
                      <a:pt x="698" y="53"/>
                      <a:pt x="698" y="93"/>
                      <a:pt x="698" y="93"/>
                    </a:cubicBezTo>
                    <a:cubicBezTo>
                      <a:pt x="698" y="165"/>
                      <a:pt x="698" y="165"/>
                      <a:pt x="698" y="165"/>
                    </a:cubicBezTo>
                    <a:cubicBezTo>
                      <a:pt x="692" y="149"/>
                      <a:pt x="679" y="132"/>
                      <a:pt x="650" y="132"/>
                    </a:cubicBezTo>
                    <a:cubicBezTo>
                      <a:pt x="580" y="132"/>
                      <a:pt x="580" y="132"/>
                      <a:pt x="580" y="132"/>
                    </a:cubicBezTo>
                    <a:cubicBezTo>
                      <a:pt x="509" y="132"/>
                      <a:pt x="509" y="132"/>
                      <a:pt x="509" y="132"/>
                    </a:cubicBezTo>
                    <a:cubicBezTo>
                      <a:pt x="492" y="132"/>
                      <a:pt x="481" y="138"/>
                      <a:pt x="473" y="147"/>
                    </a:cubicBezTo>
                    <a:cubicBezTo>
                      <a:pt x="473" y="39"/>
                      <a:pt x="473" y="39"/>
                      <a:pt x="473" y="39"/>
                    </a:cubicBezTo>
                    <a:cubicBezTo>
                      <a:pt x="473" y="39"/>
                      <a:pt x="473" y="0"/>
                      <a:pt x="438" y="0"/>
                    </a:cubicBezTo>
                    <a:cubicBezTo>
                      <a:pt x="393" y="0"/>
                      <a:pt x="393" y="0"/>
                      <a:pt x="393" y="0"/>
                    </a:cubicBezTo>
                    <a:cubicBezTo>
                      <a:pt x="347" y="0"/>
                      <a:pt x="347" y="0"/>
                      <a:pt x="347" y="0"/>
                    </a:cubicBezTo>
                    <a:cubicBezTo>
                      <a:pt x="313" y="0"/>
                      <a:pt x="313" y="39"/>
                      <a:pt x="313" y="39"/>
                    </a:cubicBezTo>
                    <a:cubicBezTo>
                      <a:pt x="313" y="161"/>
                      <a:pt x="313" y="161"/>
                      <a:pt x="313" y="161"/>
                    </a:cubicBezTo>
                    <a:cubicBezTo>
                      <a:pt x="313" y="201"/>
                      <a:pt x="348" y="204"/>
                      <a:pt x="348" y="204"/>
                    </a:cubicBezTo>
                    <a:cubicBezTo>
                      <a:pt x="348" y="327"/>
                      <a:pt x="348" y="327"/>
                      <a:pt x="348" y="327"/>
                    </a:cubicBezTo>
                    <a:cubicBezTo>
                      <a:pt x="340" y="303"/>
                      <a:pt x="320" y="278"/>
                      <a:pt x="279" y="278"/>
                    </a:cubicBezTo>
                    <a:cubicBezTo>
                      <a:pt x="178" y="278"/>
                      <a:pt x="178" y="278"/>
                      <a:pt x="178" y="278"/>
                    </a:cubicBezTo>
                    <a:cubicBezTo>
                      <a:pt x="77" y="278"/>
                      <a:pt x="77" y="278"/>
                      <a:pt x="77" y="278"/>
                    </a:cubicBezTo>
                    <a:cubicBezTo>
                      <a:pt x="0" y="278"/>
                      <a:pt x="0" y="366"/>
                      <a:pt x="0" y="366"/>
                    </a:cubicBezTo>
                    <a:cubicBezTo>
                      <a:pt x="0" y="636"/>
                      <a:pt x="0" y="636"/>
                      <a:pt x="0" y="636"/>
                    </a:cubicBezTo>
                    <a:cubicBezTo>
                      <a:pt x="0" y="724"/>
                      <a:pt x="79" y="732"/>
                      <a:pt x="79" y="732"/>
                    </a:cubicBezTo>
                    <a:cubicBezTo>
                      <a:pt x="79" y="1077"/>
                      <a:pt x="79" y="1077"/>
                      <a:pt x="79" y="1077"/>
                    </a:cubicBezTo>
                    <a:cubicBezTo>
                      <a:pt x="277" y="1077"/>
                      <a:pt x="277" y="1077"/>
                      <a:pt x="277" y="1077"/>
                    </a:cubicBezTo>
                    <a:cubicBezTo>
                      <a:pt x="277" y="732"/>
                      <a:pt x="277" y="732"/>
                      <a:pt x="277" y="732"/>
                    </a:cubicBezTo>
                    <a:cubicBezTo>
                      <a:pt x="277" y="732"/>
                      <a:pt x="356" y="724"/>
                      <a:pt x="356" y="636"/>
                    </a:cubicBezTo>
                    <a:cubicBezTo>
                      <a:pt x="356" y="375"/>
                      <a:pt x="356" y="375"/>
                      <a:pt x="356" y="375"/>
                    </a:cubicBezTo>
                    <a:cubicBezTo>
                      <a:pt x="437" y="375"/>
                      <a:pt x="437" y="375"/>
                      <a:pt x="437" y="375"/>
                    </a:cubicBezTo>
                    <a:cubicBezTo>
                      <a:pt x="437" y="204"/>
                      <a:pt x="437" y="204"/>
                      <a:pt x="437" y="204"/>
                    </a:cubicBezTo>
                    <a:cubicBezTo>
                      <a:pt x="437" y="204"/>
                      <a:pt x="447" y="203"/>
                      <a:pt x="456" y="197"/>
                    </a:cubicBezTo>
                    <a:cubicBezTo>
                      <a:pt x="456" y="381"/>
                      <a:pt x="456" y="381"/>
                      <a:pt x="456" y="381"/>
                    </a:cubicBezTo>
                    <a:cubicBezTo>
                      <a:pt x="456" y="443"/>
                      <a:pt x="511" y="448"/>
                      <a:pt x="511" y="448"/>
                    </a:cubicBezTo>
                    <a:cubicBezTo>
                      <a:pt x="511" y="713"/>
                      <a:pt x="511" y="713"/>
                      <a:pt x="511" y="713"/>
                    </a:cubicBezTo>
                    <a:cubicBezTo>
                      <a:pt x="648" y="713"/>
                      <a:pt x="648" y="713"/>
                      <a:pt x="648" y="713"/>
                    </a:cubicBezTo>
                    <a:cubicBezTo>
                      <a:pt x="648" y="448"/>
                      <a:pt x="648" y="448"/>
                      <a:pt x="648" y="448"/>
                    </a:cubicBezTo>
                    <a:cubicBezTo>
                      <a:pt x="648" y="448"/>
                      <a:pt x="704" y="443"/>
                      <a:pt x="704" y="381"/>
                    </a:cubicBezTo>
                    <a:cubicBezTo>
                      <a:pt x="704" y="242"/>
                      <a:pt x="704" y="242"/>
                      <a:pt x="704" y="242"/>
                    </a:cubicBezTo>
                    <a:cubicBezTo>
                      <a:pt x="714" y="260"/>
                      <a:pt x="735" y="262"/>
                      <a:pt x="735" y="262"/>
                    </a:cubicBezTo>
                    <a:cubicBezTo>
                      <a:pt x="735" y="438"/>
                      <a:pt x="735" y="438"/>
                      <a:pt x="735" y="438"/>
                    </a:cubicBezTo>
                    <a:cubicBezTo>
                      <a:pt x="826" y="438"/>
                      <a:pt x="826" y="438"/>
                      <a:pt x="826" y="438"/>
                    </a:cubicBezTo>
                    <a:cubicBezTo>
                      <a:pt x="826" y="262"/>
                      <a:pt x="826" y="262"/>
                      <a:pt x="826" y="262"/>
                    </a:cubicBezTo>
                    <a:cubicBezTo>
                      <a:pt x="826" y="262"/>
                      <a:pt x="862" y="259"/>
                      <a:pt x="862" y="218"/>
                    </a:cubicBezTo>
                    <a:cubicBezTo>
                      <a:pt x="862" y="93"/>
                      <a:pt x="862" y="93"/>
                      <a:pt x="862" y="93"/>
                    </a:cubicBezTo>
                    <a:cubicBezTo>
                      <a:pt x="862" y="93"/>
                      <a:pt x="862" y="53"/>
                      <a:pt x="827"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dirty="0">
                  <a:solidFill>
                    <a:srgbClr val="1F497D"/>
                  </a:solidFill>
                  <a:latin typeface="+mj-lt"/>
                </a:endParaRPr>
              </a:p>
            </p:txBody>
          </p:sp>
        </p:grpSp>
      </p:grpSp>
      <p:sp>
        <p:nvSpPr>
          <p:cNvPr id="14" name="Content Placeholder 2"/>
          <p:cNvSpPr txBox="1">
            <a:spLocks/>
          </p:cNvSpPr>
          <p:nvPr/>
        </p:nvSpPr>
        <p:spPr>
          <a:xfrm>
            <a:off x="2504698" y="914736"/>
            <a:ext cx="6182102" cy="1828464"/>
          </a:xfrm>
          <a:prstGeom prst="rect">
            <a:avLst/>
          </a:prstGeom>
        </p:spPr>
        <p:txBody>
          <a:bodyPr/>
          <a:lstStyle>
            <a:defPPr>
              <a:defRPr lang="en-US"/>
            </a:defPPr>
            <a:lvl1pPr marL="230188" indent="-230188" eaLnBrk="1" hangingPunct="1">
              <a:spcBef>
                <a:spcPts val="200"/>
              </a:spcBef>
              <a:spcAft>
                <a:spcPts val="200"/>
              </a:spcAft>
              <a:buClr>
                <a:schemeClr val="accent4"/>
              </a:buClr>
              <a:buFont typeface="Verdana" panose="020B0604030504040204" pitchFamily="34" charset="0"/>
              <a:buChar char="●"/>
              <a:defRPr sz="1050">
                <a:latin typeface="+mj-lt"/>
              </a:defRPr>
            </a:lvl1pPr>
            <a:lvl2pPr marL="742950" indent="-285750" eaLnBrk="1" hangingPunct="1">
              <a:spcBef>
                <a:spcPts val="200"/>
              </a:spcBef>
              <a:spcAft>
                <a:spcPts val="200"/>
              </a:spcAft>
              <a:buClr>
                <a:schemeClr val="accent4"/>
              </a:buClr>
              <a:buFont typeface="Verdana" pitchFamily="34" charset="0"/>
              <a:buChar char="—"/>
              <a:defRPr sz="1400">
                <a:latin typeface="+mn-lt"/>
              </a:defRPr>
            </a:lvl2pPr>
            <a:lvl3pPr marL="1030288" indent="-173038" eaLnBrk="1" hangingPunct="1">
              <a:spcBef>
                <a:spcPts val="200"/>
              </a:spcBef>
              <a:spcAft>
                <a:spcPts val="200"/>
              </a:spcAft>
              <a:buClr>
                <a:schemeClr val="accent4"/>
              </a:buClr>
              <a:buSzPct val="100000"/>
              <a:buFont typeface="Arial" pitchFamily="34" charset="0"/>
              <a:buChar char="•"/>
              <a:defRPr sz="1200">
                <a:latin typeface="+mn-lt"/>
              </a:defRPr>
            </a:lvl3pPr>
            <a:lvl4pPr marL="1317625" indent="-230188" eaLnBrk="1" hangingPunct="1">
              <a:spcBef>
                <a:spcPts val="200"/>
              </a:spcBef>
              <a:spcAft>
                <a:spcPts val="200"/>
              </a:spcAft>
              <a:buClr>
                <a:schemeClr val="accent2"/>
              </a:buClr>
              <a:buFont typeface="Arial" pitchFamily="34" charset="0"/>
              <a:buChar char="–"/>
              <a:defRPr sz="1100">
                <a:latin typeface="+mn-lt"/>
              </a:defRPr>
            </a:lvl4pPr>
            <a:lvl5pPr marL="1655763" indent="-173038" eaLnBrk="1" hangingPunct="1">
              <a:spcBef>
                <a:spcPts val="200"/>
              </a:spcBef>
              <a:spcAft>
                <a:spcPts val="200"/>
              </a:spcAft>
              <a:buFont typeface="Arial" pitchFamily="34" charset="0"/>
              <a:buChar char="»"/>
              <a:defRPr sz="1000">
                <a:latin typeface="+mn-lt"/>
              </a:defRPr>
            </a:lvl5pPr>
            <a:lvl6pPr marL="2514600" indent="-228600">
              <a:spcBef>
                <a:spcPct val="20000"/>
              </a:spcBef>
              <a:buFont typeface="Arial" pitchFamily="34" charset="0"/>
              <a:buChar char="•"/>
              <a:defRPr sz="2000">
                <a:latin typeface="+mn-lt"/>
                <a:cs typeface="+mn-cs"/>
              </a:defRPr>
            </a:lvl6pPr>
            <a:lvl7pPr marL="2971800" indent="-228600">
              <a:spcBef>
                <a:spcPct val="20000"/>
              </a:spcBef>
              <a:buFont typeface="Arial" pitchFamily="34" charset="0"/>
              <a:buChar char="•"/>
              <a:defRPr sz="2000">
                <a:latin typeface="+mn-lt"/>
                <a:cs typeface="+mn-cs"/>
              </a:defRPr>
            </a:lvl7pPr>
            <a:lvl8pPr marL="3429000" indent="-228600">
              <a:spcBef>
                <a:spcPct val="20000"/>
              </a:spcBef>
              <a:buFont typeface="Arial" pitchFamily="34" charset="0"/>
              <a:buChar char="•"/>
              <a:defRPr sz="2000">
                <a:latin typeface="+mn-lt"/>
                <a:cs typeface="+mn-cs"/>
              </a:defRPr>
            </a:lvl8pPr>
            <a:lvl9pPr marL="3886200" indent="-228600">
              <a:spcBef>
                <a:spcPct val="20000"/>
              </a:spcBef>
              <a:buFont typeface="Arial" pitchFamily="34" charset="0"/>
              <a:buChar char="•"/>
              <a:defRPr sz="2000">
                <a:latin typeface="+mn-lt"/>
                <a:cs typeface="+mn-cs"/>
              </a:defRPr>
            </a:lvl9pPr>
          </a:lstStyle>
          <a:p>
            <a:pPr marL="0" indent="0">
              <a:buNone/>
            </a:pPr>
            <a:r>
              <a:rPr lang="en-US" b="1" dirty="0" smtClean="0">
                <a:solidFill>
                  <a:schemeClr val="tx1"/>
                </a:solidFill>
                <a:latin typeface="Arial" panose="020B0604020202020204" pitchFamily="34" charset="0"/>
                <a:cs typeface="Arial" panose="020B0604020202020204" pitchFamily="34" charset="0"/>
              </a:rPr>
              <a:t>Main Objective</a:t>
            </a:r>
            <a:r>
              <a:rPr lang="en-US" b="1" dirty="0">
                <a:solidFill>
                  <a:schemeClr val="tx1"/>
                </a:solidFill>
                <a:latin typeface="Arial" panose="020B0604020202020204" pitchFamily="34" charset="0"/>
                <a:cs typeface="Arial" panose="020B0604020202020204" pitchFamily="34" charset="0"/>
              </a:rPr>
              <a:t>: </a:t>
            </a:r>
            <a:r>
              <a:rPr lang="en-US" b="1" dirty="0" smtClean="0">
                <a:solidFill>
                  <a:schemeClr val="tx1"/>
                </a:solidFill>
                <a:latin typeface="Arial" panose="020B0604020202020204" pitchFamily="34" charset="0"/>
                <a:cs typeface="Arial" panose="020B0604020202020204" pitchFamily="34" charset="0"/>
              </a:rPr>
              <a:t/>
            </a:r>
            <a:br>
              <a:rPr lang="en-US" b="1" dirty="0" smtClean="0">
                <a:solidFill>
                  <a:schemeClr val="tx1"/>
                </a:solidFill>
                <a:latin typeface="Arial" panose="020B0604020202020204" pitchFamily="34" charset="0"/>
                <a:cs typeface="Arial" panose="020B0604020202020204" pitchFamily="34" charset="0"/>
              </a:rPr>
            </a:br>
            <a:r>
              <a:rPr lang="en-US" b="1" dirty="0" smtClean="0">
                <a:solidFill>
                  <a:schemeClr val="tx1"/>
                </a:solidFill>
                <a:latin typeface="Arial" panose="020B0604020202020204" pitchFamily="34" charset="0"/>
                <a:cs typeface="Arial" panose="020B0604020202020204" pitchFamily="34" charset="0"/>
              </a:rPr>
              <a:t>To conduct a </a:t>
            </a:r>
            <a:r>
              <a:rPr lang="en-US" b="1" dirty="0">
                <a:solidFill>
                  <a:schemeClr val="tx1"/>
                </a:solidFill>
                <a:latin typeface="Arial" panose="020B0604020202020204" pitchFamily="34" charset="0"/>
                <a:cs typeface="Arial" panose="020B0604020202020204" pitchFamily="34" charset="0"/>
              </a:rPr>
              <a:t>global quantitative research </a:t>
            </a:r>
            <a:r>
              <a:rPr lang="en-US" b="1" dirty="0" smtClean="0">
                <a:solidFill>
                  <a:schemeClr val="tx1"/>
                </a:solidFill>
                <a:latin typeface="Arial" panose="020B0604020202020204" pitchFamily="34" charset="0"/>
                <a:cs typeface="Arial" panose="020B0604020202020204" pitchFamily="34" charset="0"/>
              </a:rPr>
              <a:t>study to </a:t>
            </a:r>
            <a:r>
              <a:rPr lang="en-US" b="1" dirty="0">
                <a:solidFill>
                  <a:schemeClr val="tx1"/>
                </a:solidFill>
                <a:latin typeface="Arial" panose="020B0604020202020204" pitchFamily="34" charset="0"/>
                <a:cs typeface="Arial" panose="020B0604020202020204" pitchFamily="34" charset="0"/>
              </a:rPr>
              <a:t>assess awareness of </a:t>
            </a:r>
            <a:r>
              <a:rPr lang="en-US" b="1" dirty="0" smtClean="0">
                <a:solidFill>
                  <a:schemeClr val="tx1"/>
                </a:solidFill>
                <a:latin typeface="Arial" panose="020B0604020202020204" pitchFamily="34" charset="0"/>
                <a:cs typeface="Arial" panose="020B0604020202020204" pitchFamily="34" charset="0"/>
              </a:rPr>
              <a:t>VTE.</a:t>
            </a:r>
          </a:p>
          <a:p>
            <a:pPr marL="0" indent="0">
              <a:buNone/>
            </a:pPr>
            <a:endParaRPr lang="en-US" sz="600" b="1" dirty="0" smtClean="0">
              <a:solidFill>
                <a:schemeClr val="tx1"/>
              </a:solidFill>
              <a:latin typeface="Arial" panose="020B0604020202020204" pitchFamily="34" charset="0"/>
              <a:cs typeface="Arial" panose="020B0604020202020204" pitchFamily="34" charset="0"/>
            </a:endParaRPr>
          </a:p>
          <a:p>
            <a:pPr marL="0" indent="0">
              <a:buNone/>
            </a:pPr>
            <a:r>
              <a:rPr lang="en-US" b="1" dirty="0" smtClean="0">
                <a:solidFill>
                  <a:schemeClr val="tx1"/>
                </a:solidFill>
                <a:latin typeface="Arial" panose="020B0604020202020204" pitchFamily="34" charset="0"/>
                <a:cs typeface="Arial" panose="020B0604020202020204" pitchFamily="34" charset="0"/>
              </a:rPr>
              <a:t>Research Objectives:</a:t>
            </a:r>
          </a:p>
          <a:p>
            <a:pPr>
              <a:buClr>
                <a:srgbClr val="0D204A"/>
              </a:buClr>
            </a:pPr>
            <a:r>
              <a:rPr lang="en-US" dirty="0">
                <a:solidFill>
                  <a:schemeClr val="tx1"/>
                </a:solidFill>
                <a:latin typeface="Arial" panose="020B0604020202020204" pitchFamily="34" charset="0"/>
                <a:cs typeface="Arial" panose="020B0604020202020204" pitchFamily="34" charset="0"/>
              </a:rPr>
              <a:t>Establish a baseline awareness level against which ISTH can measure progress year after year </a:t>
            </a:r>
            <a:endParaRPr lang="en-US" dirty="0" smtClean="0">
              <a:solidFill>
                <a:schemeClr val="tx1"/>
              </a:solidFill>
              <a:latin typeface="Arial" panose="020B0604020202020204" pitchFamily="34" charset="0"/>
              <a:cs typeface="Arial" panose="020B0604020202020204" pitchFamily="34" charset="0"/>
            </a:endParaRPr>
          </a:p>
          <a:p>
            <a:pPr>
              <a:buClr>
                <a:srgbClr val="0D204A"/>
              </a:buClr>
            </a:pPr>
            <a:r>
              <a:rPr lang="en-US" dirty="0">
                <a:solidFill>
                  <a:schemeClr val="tx1"/>
                </a:solidFill>
                <a:latin typeface="Arial" panose="020B0604020202020204" pitchFamily="34" charset="0"/>
                <a:cs typeface="Arial" panose="020B0604020202020204" pitchFamily="34" charset="0"/>
              </a:rPr>
              <a:t>Create media angles that ISTH’s public relations team </a:t>
            </a:r>
            <a:r>
              <a:rPr lang="en-US" dirty="0" smtClean="0">
                <a:solidFill>
                  <a:schemeClr val="tx1"/>
                </a:solidFill>
                <a:latin typeface="Arial" panose="020B0604020202020204" pitchFamily="34" charset="0"/>
                <a:cs typeface="Arial" panose="020B0604020202020204" pitchFamily="34" charset="0"/>
              </a:rPr>
              <a:t>and in-country </a:t>
            </a:r>
            <a:r>
              <a:rPr lang="en-US" dirty="0">
                <a:solidFill>
                  <a:schemeClr val="tx1"/>
                </a:solidFill>
                <a:latin typeface="Arial" panose="020B0604020202020204" pitchFamily="34" charset="0"/>
                <a:cs typeface="Arial" panose="020B0604020202020204" pitchFamily="34" charset="0"/>
              </a:rPr>
              <a:t>partners can use to generate coverage</a:t>
            </a:r>
          </a:p>
          <a:p>
            <a:pPr>
              <a:buClr>
                <a:srgbClr val="0D204A"/>
              </a:buClr>
            </a:pPr>
            <a:r>
              <a:rPr lang="en-US" dirty="0" smtClean="0">
                <a:solidFill>
                  <a:schemeClr val="tx1"/>
                </a:solidFill>
                <a:latin typeface="Arial" panose="020B0604020202020204" pitchFamily="34" charset="0"/>
                <a:cs typeface="Arial" panose="020B0604020202020204" pitchFamily="34" charset="0"/>
              </a:rPr>
              <a:t>Generate a </a:t>
            </a:r>
            <a:r>
              <a:rPr lang="en-US" dirty="0">
                <a:solidFill>
                  <a:schemeClr val="tx1"/>
                </a:solidFill>
                <a:latin typeface="Arial" panose="020B0604020202020204" pitchFamily="34" charset="0"/>
                <a:cs typeface="Arial" panose="020B0604020202020204" pitchFamily="34" charset="0"/>
              </a:rPr>
              <a:t>body of knowledge that could be the springboard for </a:t>
            </a:r>
            <a:r>
              <a:rPr lang="en-US" dirty="0" smtClean="0">
                <a:solidFill>
                  <a:schemeClr val="tx1"/>
                </a:solidFill>
                <a:latin typeface="Arial" panose="020B0604020202020204" pitchFamily="34" charset="0"/>
                <a:cs typeface="Arial" panose="020B0604020202020204" pitchFamily="34" charset="0"/>
              </a:rPr>
              <a:t>articles </a:t>
            </a:r>
            <a:r>
              <a:rPr lang="en-US" dirty="0">
                <a:solidFill>
                  <a:schemeClr val="tx1"/>
                </a:solidFill>
                <a:latin typeface="Arial" panose="020B0604020202020204" pitchFamily="34" charset="0"/>
                <a:cs typeface="Arial" panose="020B0604020202020204" pitchFamily="34" charset="0"/>
              </a:rPr>
              <a:t>in academic </a:t>
            </a:r>
            <a:r>
              <a:rPr lang="en-US" dirty="0" smtClean="0">
                <a:solidFill>
                  <a:schemeClr val="tx1"/>
                </a:solidFill>
                <a:latin typeface="Arial" panose="020B0604020202020204" pitchFamily="34" charset="0"/>
                <a:cs typeface="Arial" panose="020B0604020202020204" pitchFamily="34" charset="0"/>
              </a:rPr>
              <a:t>journals (secondary objective)</a:t>
            </a:r>
            <a:endParaRPr lang="en-US" dirty="0">
              <a:solidFill>
                <a:schemeClr val="tx1"/>
              </a:solidFill>
              <a:latin typeface="Arial" panose="020B0604020202020204" pitchFamily="34" charset="0"/>
              <a:cs typeface="Arial" panose="020B0604020202020204" pitchFamily="34" charset="0"/>
            </a:endParaRPr>
          </a:p>
        </p:txBody>
      </p:sp>
      <p:sp>
        <p:nvSpPr>
          <p:cNvPr id="15" name="Rounded Rectangle 14"/>
          <p:cNvSpPr/>
          <p:nvPr/>
        </p:nvSpPr>
        <p:spPr>
          <a:xfrm>
            <a:off x="2475390" y="883855"/>
            <a:ext cx="6135210" cy="1728359"/>
          </a:xfrm>
          <a:prstGeom prst="roundRect">
            <a:avLst>
              <a:gd name="adj" fmla="val 9936"/>
            </a:avLst>
          </a:prstGeom>
          <a:noFill/>
          <a:ln>
            <a:solidFill>
              <a:srgbClr val="0D204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latin typeface="+mj-lt"/>
            </a:endParaRPr>
          </a:p>
        </p:txBody>
      </p:sp>
      <p:grpSp>
        <p:nvGrpSpPr>
          <p:cNvPr id="16" name="Group 15"/>
          <p:cNvGrpSpPr/>
          <p:nvPr/>
        </p:nvGrpSpPr>
        <p:grpSpPr>
          <a:xfrm>
            <a:off x="515816" y="883856"/>
            <a:ext cx="1865790" cy="1728358"/>
            <a:chOff x="515816" y="897148"/>
            <a:chExt cx="1865790" cy="1628498"/>
          </a:xfrm>
        </p:grpSpPr>
        <p:sp>
          <p:nvSpPr>
            <p:cNvPr id="17" name="Rounded Rectangle 16"/>
            <p:cNvSpPr/>
            <p:nvPr/>
          </p:nvSpPr>
          <p:spPr>
            <a:xfrm>
              <a:off x="515816" y="897148"/>
              <a:ext cx="1865790" cy="1628498"/>
            </a:xfrm>
            <a:prstGeom prst="roundRect">
              <a:avLst>
                <a:gd name="adj" fmla="val 9936"/>
              </a:avLst>
            </a:prstGeom>
            <a:solidFill>
              <a:schemeClr val="bg1">
                <a:lumMod val="65000"/>
              </a:schemeClr>
            </a:solidFill>
            <a:ln>
              <a:solidFill>
                <a:srgbClr val="0D204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dirty="0">
                  <a:solidFill>
                    <a:srgbClr val="0D204A"/>
                  </a:solidFill>
                  <a:latin typeface="Arial" panose="020B0604020202020204" pitchFamily="34" charset="0"/>
                  <a:cs typeface="Arial" panose="020B0604020202020204" pitchFamily="34" charset="0"/>
                </a:rPr>
                <a:t>Objectives</a:t>
              </a:r>
            </a:p>
          </p:txBody>
        </p:sp>
        <p:pic>
          <p:nvPicPr>
            <p:cNvPr id="18" name="Picture 17" descr="Office22.wmf"/>
            <p:cNvPicPr>
              <a:picLocks noChangeAspect="1"/>
            </p:cNvPicPr>
            <p:nvPr/>
          </p:nvPicPr>
          <p:blipFill>
            <a:blip r:embed="rId2" cstate="print"/>
            <a:stretch>
              <a:fillRect/>
            </a:stretch>
          </p:blipFill>
          <p:spPr>
            <a:xfrm>
              <a:off x="1565346" y="1242012"/>
              <a:ext cx="700454" cy="863600"/>
            </a:xfrm>
            <a:prstGeom prst="rect">
              <a:avLst/>
            </a:prstGeom>
            <a:ln>
              <a:noFill/>
            </a:ln>
          </p:spPr>
        </p:pic>
      </p:grpSp>
      <p:grpSp>
        <p:nvGrpSpPr>
          <p:cNvPr id="19" name="Group 18"/>
          <p:cNvGrpSpPr/>
          <p:nvPr/>
        </p:nvGrpSpPr>
        <p:grpSpPr>
          <a:xfrm>
            <a:off x="514336" y="2724543"/>
            <a:ext cx="1865790" cy="1144816"/>
            <a:chOff x="514336" y="2737835"/>
            <a:chExt cx="1865790" cy="1144816"/>
          </a:xfrm>
        </p:grpSpPr>
        <p:sp>
          <p:nvSpPr>
            <p:cNvPr id="20" name="Rounded Rectangle 19"/>
            <p:cNvSpPr/>
            <p:nvPr/>
          </p:nvSpPr>
          <p:spPr>
            <a:xfrm>
              <a:off x="514336" y="2737835"/>
              <a:ext cx="1865790" cy="1144816"/>
            </a:xfrm>
            <a:prstGeom prst="roundRect">
              <a:avLst>
                <a:gd name="adj" fmla="val 9936"/>
              </a:avLst>
            </a:prstGeom>
            <a:solidFill>
              <a:schemeClr val="bg1">
                <a:lumMod val="65000"/>
              </a:schemeClr>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dirty="0">
                  <a:solidFill>
                    <a:srgbClr val="0D204A"/>
                  </a:solidFill>
                  <a:latin typeface="Arial" panose="020B0604020202020204" pitchFamily="34" charset="0"/>
                  <a:cs typeface="Arial" panose="020B0604020202020204" pitchFamily="34" charset="0"/>
                </a:rPr>
                <a:t>Methodology </a:t>
              </a:r>
            </a:p>
          </p:txBody>
        </p:sp>
        <p:pic>
          <p:nvPicPr>
            <p:cNvPr id="21" name="Picture 20" descr="Office20.wmf"/>
            <p:cNvPicPr>
              <a:picLocks noChangeAspect="1"/>
            </p:cNvPicPr>
            <p:nvPr/>
          </p:nvPicPr>
          <p:blipFill>
            <a:blip r:embed="rId3" cstate="print"/>
            <a:stretch>
              <a:fillRect/>
            </a:stretch>
          </p:blipFill>
          <p:spPr>
            <a:xfrm rot="7323750" flipH="1" flipV="1">
              <a:off x="1678269" y="2748604"/>
              <a:ext cx="646460" cy="642987"/>
            </a:xfrm>
            <a:prstGeom prst="rect">
              <a:avLst/>
            </a:prstGeom>
          </p:spPr>
        </p:pic>
      </p:grpSp>
      <p:graphicFrame>
        <p:nvGraphicFramePr>
          <p:cNvPr id="24" name="Table 23"/>
          <p:cNvGraphicFramePr>
            <a:graphicFrameLocks noGrp="1"/>
          </p:cNvGraphicFramePr>
          <p:nvPr>
            <p:extLst>
              <p:ext uri="{D42A27DB-BD31-4B8C-83A1-F6EECF244321}">
                <p14:modId xmlns:p14="http://schemas.microsoft.com/office/powerpoint/2010/main" val="3089290547"/>
              </p:ext>
            </p:extLst>
          </p:nvPr>
        </p:nvGraphicFramePr>
        <p:xfrm>
          <a:off x="2609853" y="4099981"/>
          <a:ext cx="5800721" cy="1343705"/>
        </p:xfrm>
        <a:graphic>
          <a:graphicData uri="http://schemas.openxmlformats.org/drawingml/2006/table">
            <a:tbl>
              <a:tblPr firstRow="1" firstCol="1" bandRow="1">
                <a:tableStyleId>{5C22544A-7EE6-4342-B048-85BDC9FD1C3A}</a:tableStyleId>
              </a:tblPr>
              <a:tblGrid>
                <a:gridCol w="657415"/>
                <a:gridCol w="734758"/>
                <a:gridCol w="734758"/>
                <a:gridCol w="734758"/>
                <a:gridCol w="734758"/>
                <a:gridCol w="734758"/>
                <a:gridCol w="734758"/>
                <a:gridCol w="734758"/>
              </a:tblGrid>
              <a:tr h="414869">
                <a:tc>
                  <a:txBody>
                    <a:bodyPr/>
                    <a:lstStyle/>
                    <a:p>
                      <a:pPr marL="0" marR="0">
                        <a:spcBef>
                          <a:spcPts val="0"/>
                        </a:spcBef>
                        <a:spcAft>
                          <a:spcPts val="0"/>
                        </a:spcAft>
                      </a:pPr>
                      <a:r>
                        <a:rPr lang="en-US" sz="1000" dirty="0">
                          <a:effectLst/>
                          <a:latin typeface="Arial" panose="020B0604020202020204" pitchFamily="34" charset="0"/>
                          <a:cs typeface="Arial" panose="020B0604020202020204" pitchFamily="34" charset="0"/>
                        </a:rPr>
                        <a:t> </a:t>
                      </a:r>
                      <a:endParaRPr lang="en-US" sz="1100" dirty="0">
                        <a:effectLst/>
                        <a:latin typeface="Arial" panose="020B0604020202020204" pitchFamily="34" charset="0"/>
                        <a:ea typeface="Calibri"/>
                        <a:cs typeface="Arial" panose="020B0604020202020204" pitchFamily="34" charset="0"/>
                      </a:endParaRPr>
                    </a:p>
                  </a:txBody>
                  <a:tcPr marL="68580" marR="68580" marT="0" marB="0">
                    <a:solidFill>
                      <a:schemeClr val="bg1"/>
                    </a:solidFill>
                  </a:tcPr>
                </a:tc>
                <a:tc>
                  <a:txBody>
                    <a:bodyPr/>
                    <a:lstStyle/>
                    <a:p>
                      <a:pPr marL="0" marR="0" algn="ctr">
                        <a:spcBef>
                          <a:spcPts val="0"/>
                        </a:spcBef>
                        <a:spcAft>
                          <a:spcPts val="0"/>
                        </a:spcAft>
                      </a:pPr>
                      <a:r>
                        <a:rPr lang="en-US" sz="900" dirty="0" smtClean="0">
                          <a:effectLst/>
                          <a:latin typeface="Arial" panose="020B0604020202020204" pitchFamily="34" charset="0"/>
                          <a:cs typeface="Arial" panose="020B0604020202020204" pitchFamily="34" charset="0"/>
                        </a:rPr>
                        <a:t>United States</a:t>
                      </a:r>
                      <a:endParaRPr lang="en-US" sz="900" dirty="0">
                        <a:effectLst/>
                        <a:latin typeface="Arial" panose="020B0604020202020204" pitchFamily="34" charset="0"/>
                        <a:ea typeface="Calibri"/>
                        <a:cs typeface="Arial" panose="020B0604020202020204" pitchFamily="34" charset="0"/>
                      </a:endParaRPr>
                    </a:p>
                  </a:txBody>
                  <a:tcPr marL="68580" marR="68580" marT="0" marB="0" anchor="ctr"/>
                </a:tc>
                <a:tc>
                  <a:txBody>
                    <a:bodyPr/>
                    <a:lstStyle/>
                    <a:p>
                      <a:pPr marL="0" marR="0" algn="ctr">
                        <a:spcBef>
                          <a:spcPts val="0"/>
                        </a:spcBef>
                        <a:spcAft>
                          <a:spcPts val="0"/>
                        </a:spcAft>
                      </a:pPr>
                      <a:r>
                        <a:rPr lang="en-US" sz="900" dirty="0" smtClean="0">
                          <a:effectLst/>
                          <a:latin typeface="Arial" panose="020B0604020202020204" pitchFamily="34" charset="0"/>
                          <a:cs typeface="Arial" panose="020B0604020202020204" pitchFamily="34" charset="0"/>
                        </a:rPr>
                        <a:t>Canada</a:t>
                      </a:r>
                      <a:endParaRPr lang="en-US" sz="900" dirty="0">
                        <a:effectLst/>
                        <a:latin typeface="Arial" panose="020B0604020202020204" pitchFamily="34" charset="0"/>
                        <a:ea typeface="Calibri"/>
                        <a:cs typeface="Arial" panose="020B0604020202020204" pitchFamily="34" charset="0"/>
                      </a:endParaRPr>
                    </a:p>
                  </a:txBody>
                  <a:tcPr marL="68580" marR="68580" marT="0" marB="0" anchor="ctr"/>
                </a:tc>
                <a:tc>
                  <a:txBody>
                    <a:bodyPr/>
                    <a:lstStyle/>
                    <a:p>
                      <a:pPr marL="0" marR="0" algn="ctr">
                        <a:spcBef>
                          <a:spcPts val="0"/>
                        </a:spcBef>
                        <a:spcAft>
                          <a:spcPts val="0"/>
                        </a:spcAft>
                      </a:pPr>
                      <a:r>
                        <a:rPr lang="en-US" sz="900" dirty="0" smtClean="0">
                          <a:effectLst/>
                          <a:latin typeface="Arial" panose="020B0604020202020204" pitchFamily="34" charset="0"/>
                          <a:cs typeface="Arial" panose="020B0604020202020204" pitchFamily="34" charset="0"/>
                        </a:rPr>
                        <a:t>Argentina</a:t>
                      </a:r>
                      <a:endParaRPr lang="en-US" sz="900" dirty="0">
                        <a:effectLst/>
                        <a:latin typeface="Arial" panose="020B0604020202020204" pitchFamily="34" charset="0"/>
                        <a:ea typeface="Calibri"/>
                        <a:cs typeface="Arial" panose="020B0604020202020204" pitchFamily="34" charset="0"/>
                      </a:endParaRPr>
                    </a:p>
                  </a:txBody>
                  <a:tcPr marL="68580" marR="68580" marT="0" marB="0" anchor="ctr"/>
                </a:tc>
                <a:tc>
                  <a:txBody>
                    <a:bodyPr/>
                    <a:lstStyle/>
                    <a:p>
                      <a:pPr marL="0" marR="0" algn="ctr">
                        <a:spcBef>
                          <a:spcPts val="0"/>
                        </a:spcBef>
                        <a:spcAft>
                          <a:spcPts val="0"/>
                        </a:spcAft>
                      </a:pPr>
                      <a:r>
                        <a:rPr lang="en-US" sz="900" dirty="0" smtClean="0">
                          <a:effectLst/>
                          <a:latin typeface="Arial" panose="020B0604020202020204" pitchFamily="34" charset="0"/>
                          <a:cs typeface="Arial" panose="020B0604020202020204" pitchFamily="34" charset="0"/>
                        </a:rPr>
                        <a:t>United Kingdom</a:t>
                      </a:r>
                      <a:endParaRPr lang="en-US" sz="900" dirty="0">
                        <a:effectLst/>
                        <a:latin typeface="Arial" panose="020B0604020202020204" pitchFamily="34" charset="0"/>
                        <a:ea typeface="Calibri"/>
                        <a:cs typeface="Arial" panose="020B0604020202020204" pitchFamily="34" charset="0"/>
                      </a:endParaRPr>
                    </a:p>
                  </a:txBody>
                  <a:tcPr marL="68580" marR="68580" marT="0" marB="0" anchor="ctr"/>
                </a:tc>
                <a:tc>
                  <a:txBody>
                    <a:bodyPr/>
                    <a:lstStyle/>
                    <a:p>
                      <a:pPr marL="0" marR="0" algn="ctr">
                        <a:spcBef>
                          <a:spcPts val="0"/>
                        </a:spcBef>
                        <a:spcAft>
                          <a:spcPts val="0"/>
                        </a:spcAft>
                      </a:pPr>
                      <a:r>
                        <a:rPr lang="en-US" sz="900" dirty="0" smtClean="0">
                          <a:effectLst/>
                          <a:latin typeface="Arial" panose="020B0604020202020204" pitchFamily="34" charset="0"/>
                          <a:cs typeface="Arial" panose="020B0604020202020204" pitchFamily="34" charset="0"/>
                        </a:rPr>
                        <a:t>Germany</a:t>
                      </a:r>
                      <a:endParaRPr lang="en-US" sz="900" dirty="0">
                        <a:effectLst/>
                        <a:latin typeface="Arial" panose="020B0604020202020204" pitchFamily="34" charset="0"/>
                        <a:ea typeface="Calibri"/>
                        <a:cs typeface="Arial" panose="020B0604020202020204" pitchFamily="34" charset="0"/>
                      </a:endParaRPr>
                    </a:p>
                  </a:txBody>
                  <a:tcPr marL="68580" marR="68580" marT="0" marB="0" anchor="ctr"/>
                </a:tc>
                <a:tc>
                  <a:txBody>
                    <a:bodyPr/>
                    <a:lstStyle/>
                    <a:p>
                      <a:pPr marL="0" marR="0" algn="ctr">
                        <a:spcBef>
                          <a:spcPts val="0"/>
                        </a:spcBef>
                        <a:spcAft>
                          <a:spcPts val="0"/>
                        </a:spcAft>
                      </a:pPr>
                      <a:r>
                        <a:rPr lang="en-US" sz="800" dirty="0" smtClean="0">
                          <a:effectLst/>
                          <a:latin typeface="Arial" panose="020B0604020202020204" pitchFamily="34" charset="0"/>
                          <a:cs typeface="Arial" panose="020B0604020202020204" pitchFamily="34" charset="0"/>
                        </a:rPr>
                        <a:t>Netherlands</a:t>
                      </a:r>
                      <a:endParaRPr lang="en-US" sz="800" dirty="0">
                        <a:effectLst/>
                        <a:latin typeface="Arial" panose="020B0604020202020204" pitchFamily="34" charset="0"/>
                        <a:ea typeface="Calibri"/>
                        <a:cs typeface="Arial" panose="020B0604020202020204" pitchFamily="34" charset="0"/>
                      </a:endParaRPr>
                    </a:p>
                  </a:txBody>
                  <a:tcPr marL="68580" marR="68580" marT="0" marB="0" anchor="ctr"/>
                </a:tc>
                <a:tc>
                  <a:txBody>
                    <a:bodyPr/>
                    <a:lstStyle/>
                    <a:p>
                      <a:pPr marL="0" marR="0" algn="ctr">
                        <a:spcBef>
                          <a:spcPts val="0"/>
                        </a:spcBef>
                        <a:spcAft>
                          <a:spcPts val="0"/>
                        </a:spcAft>
                      </a:pPr>
                      <a:r>
                        <a:rPr lang="en-US" sz="900" dirty="0" smtClean="0">
                          <a:effectLst/>
                          <a:latin typeface="Arial" panose="020B0604020202020204" pitchFamily="34" charset="0"/>
                          <a:cs typeface="Arial" panose="020B0604020202020204" pitchFamily="34" charset="0"/>
                        </a:rPr>
                        <a:t>Australia</a:t>
                      </a:r>
                      <a:endParaRPr lang="en-US" sz="900" dirty="0">
                        <a:effectLst/>
                        <a:latin typeface="Arial" panose="020B0604020202020204" pitchFamily="34" charset="0"/>
                        <a:ea typeface="Calibri"/>
                        <a:cs typeface="Arial" panose="020B0604020202020204" pitchFamily="34" charset="0"/>
                      </a:endParaRPr>
                    </a:p>
                  </a:txBody>
                  <a:tcPr marL="68580" marR="68580" marT="0" marB="0" anchor="ctr"/>
                </a:tc>
              </a:tr>
              <a:tr h="232209">
                <a:tc>
                  <a:txBody>
                    <a:bodyPr/>
                    <a:lstStyle/>
                    <a:p>
                      <a:pPr marL="0" marR="0" algn="r">
                        <a:spcBef>
                          <a:spcPts val="0"/>
                        </a:spcBef>
                        <a:spcAft>
                          <a:spcPts val="0"/>
                        </a:spcAft>
                      </a:pPr>
                      <a:r>
                        <a:rPr lang="en-US" sz="1000" dirty="0">
                          <a:effectLst/>
                          <a:latin typeface="Arial" panose="020B0604020202020204" pitchFamily="34" charset="0"/>
                          <a:cs typeface="Arial" panose="020B0604020202020204" pitchFamily="34" charset="0"/>
                        </a:rPr>
                        <a:t>TOTAL        </a:t>
                      </a:r>
                      <a:endParaRPr lang="en-US" sz="1100" dirty="0">
                        <a:effectLst/>
                        <a:latin typeface="Arial" panose="020B0604020202020204" pitchFamily="34" charset="0"/>
                        <a:ea typeface="Calibri"/>
                        <a:cs typeface="Arial" panose="020B0604020202020204" pitchFamily="34" charset="0"/>
                      </a:endParaRPr>
                    </a:p>
                  </a:txBody>
                  <a:tcPr marL="68580" marR="68580" marT="0" marB="0" anchor="ctr"/>
                </a:tc>
                <a:tc>
                  <a:txBody>
                    <a:bodyPr/>
                    <a:lstStyle/>
                    <a:p>
                      <a:pPr marL="0" marR="0" algn="ctr">
                        <a:spcBef>
                          <a:spcPts val="0"/>
                        </a:spcBef>
                        <a:spcAft>
                          <a:spcPts val="0"/>
                        </a:spcAft>
                      </a:pPr>
                      <a:r>
                        <a:rPr lang="en-US" sz="1100" b="1" dirty="0">
                          <a:effectLst/>
                          <a:latin typeface="Arial" panose="020B0604020202020204" pitchFamily="34" charset="0"/>
                          <a:cs typeface="Arial" panose="020B0604020202020204" pitchFamily="34" charset="0"/>
                        </a:rPr>
                        <a:t>800</a:t>
                      </a:r>
                      <a:endParaRPr lang="en-US" sz="1100" b="1" dirty="0">
                        <a:effectLst/>
                        <a:latin typeface="Arial" panose="020B0604020202020204" pitchFamily="34" charset="0"/>
                        <a:ea typeface="Calibri"/>
                        <a:cs typeface="Arial" panose="020B0604020202020204" pitchFamily="34" charset="0"/>
                      </a:endParaRPr>
                    </a:p>
                  </a:txBody>
                  <a:tcPr marL="68580" marR="68580" marT="0" marB="0" anchor="ctr"/>
                </a:tc>
                <a:tc>
                  <a:txBody>
                    <a:bodyPr/>
                    <a:lstStyle/>
                    <a:p>
                      <a:pPr marL="0" marR="0" algn="ctr">
                        <a:spcBef>
                          <a:spcPts val="0"/>
                        </a:spcBef>
                        <a:spcAft>
                          <a:spcPts val="0"/>
                        </a:spcAft>
                      </a:pPr>
                      <a:r>
                        <a:rPr lang="en-US" sz="1100" b="1" dirty="0">
                          <a:effectLst/>
                          <a:latin typeface="Arial" panose="020B0604020202020204" pitchFamily="34" charset="0"/>
                          <a:cs typeface="Arial" panose="020B0604020202020204" pitchFamily="34" charset="0"/>
                        </a:rPr>
                        <a:t>800</a:t>
                      </a:r>
                      <a:endParaRPr lang="en-US" sz="1100" b="1" dirty="0">
                        <a:effectLst/>
                        <a:latin typeface="Arial" panose="020B0604020202020204" pitchFamily="34" charset="0"/>
                        <a:ea typeface="Calibri"/>
                        <a:cs typeface="Arial" panose="020B0604020202020204" pitchFamily="34" charset="0"/>
                      </a:endParaRPr>
                    </a:p>
                  </a:txBody>
                  <a:tcPr marL="68580" marR="68580" marT="0" marB="0" anchor="ctr"/>
                </a:tc>
                <a:tc>
                  <a:txBody>
                    <a:bodyPr/>
                    <a:lstStyle/>
                    <a:p>
                      <a:pPr marL="0" marR="0" algn="ctr">
                        <a:spcBef>
                          <a:spcPts val="0"/>
                        </a:spcBef>
                        <a:spcAft>
                          <a:spcPts val="0"/>
                        </a:spcAft>
                      </a:pPr>
                      <a:r>
                        <a:rPr lang="en-US" sz="1100" b="1" dirty="0">
                          <a:effectLst/>
                          <a:latin typeface="Arial" panose="020B0604020202020204" pitchFamily="34" charset="0"/>
                          <a:cs typeface="Arial" panose="020B0604020202020204" pitchFamily="34" charset="0"/>
                        </a:rPr>
                        <a:t>800</a:t>
                      </a:r>
                      <a:endParaRPr lang="en-US" sz="1100" b="1" dirty="0">
                        <a:effectLst/>
                        <a:latin typeface="Arial" panose="020B0604020202020204" pitchFamily="34" charset="0"/>
                        <a:ea typeface="Calibri"/>
                        <a:cs typeface="Arial" panose="020B0604020202020204" pitchFamily="34" charset="0"/>
                      </a:endParaRPr>
                    </a:p>
                  </a:txBody>
                  <a:tcPr marL="68580" marR="68580" marT="0" marB="0" anchor="ctr"/>
                </a:tc>
                <a:tc>
                  <a:txBody>
                    <a:bodyPr/>
                    <a:lstStyle/>
                    <a:p>
                      <a:pPr marL="0" marR="0" algn="ctr">
                        <a:spcBef>
                          <a:spcPts val="0"/>
                        </a:spcBef>
                        <a:spcAft>
                          <a:spcPts val="0"/>
                        </a:spcAft>
                      </a:pPr>
                      <a:r>
                        <a:rPr lang="en-US" sz="1100" b="1" dirty="0">
                          <a:effectLst/>
                          <a:latin typeface="Arial" panose="020B0604020202020204" pitchFamily="34" charset="0"/>
                          <a:cs typeface="Arial" panose="020B0604020202020204" pitchFamily="34" charset="0"/>
                        </a:rPr>
                        <a:t>800</a:t>
                      </a:r>
                      <a:endParaRPr lang="en-US" sz="1100" b="1" dirty="0">
                        <a:effectLst/>
                        <a:latin typeface="Arial" panose="020B0604020202020204" pitchFamily="34" charset="0"/>
                        <a:ea typeface="Calibri"/>
                        <a:cs typeface="Arial" panose="020B0604020202020204" pitchFamily="34" charset="0"/>
                      </a:endParaRPr>
                    </a:p>
                  </a:txBody>
                  <a:tcPr marL="68580" marR="68580" marT="0" marB="0" anchor="ctr"/>
                </a:tc>
                <a:tc>
                  <a:txBody>
                    <a:bodyPr/>
                    <a:lstStyle/>
                    <a:p>
                      <a:pPr marL="0" marR="0" algn="ctr">
                        <a:spcBef>
                          <a:spcPts val="0"/>
                        </a:spcBef>
                        <a:spcAft>
                          <a:spcPts val="0"/>
                        </a:spcAft>
                      </a:pPr>
                      <a:r>
                        <a:rPr lang="en-US" sz="1100" b="1" dirty="0">
                          <a:effectLst/>
                          <a:latin typeface="Arial" panose="020B0604020202020204" pitchFamily="34" charset="0"/>
                          <a:cs typeface="Arial" panose="020B0604020202020204" pitchFamily="34" charset="0"/>
                        </a:rPr>
                        <a:t>800</a:t>
                      </a:r>
                      <a:endParaRPr lang="en-US" sz="1100" b="1" dirty="0">
                        <a:effectLst/>
                        <a:latin typeface="Arial" panose="020B0604020202020204" pitchFamily="34" charset="0"/>
                        <a:ea typeface="Calibri"/>
                        <a:cs typeface="Arial" panose="020B0604020202020204" pitchFamily="34" charset="0"/>
                      </a:endParaRPr>
                    </a:p>
                  </a:txBody>
                  <a:tcPr marL="68580" marR="68580" marT="0" marB="0" anchor="ctr"/>
                </a:tc>
                <a:tc>
                  <a:txBody>
                    <a:bodyPr/>
                    <a:lstStyle/>
                    <a:p>
                      <a:pPr marL="0" marR="0" algn="ctr">
                        <a:spcBef>
                          <a:spcPts val="0"/>
                        </a:spcBef>
                        <a:spcAft>
                          <a:spcPts val="0"/>
                        </a:spcAft>
                      </a:pPr>
                      <a:r>
                        <a:rPr lang="en-US" sz="1100" b="1" dirty="0">
                          <a:effectLst/>
                          <a:latin typeface="Arial" panose="020B0604020202020204" pitchFamily="34" charset="0"/>
                          <a:cs typeface="Arial" panose="020B0604020202020204" pitchFamily="34" charset="0"/>
                        </a:rPr>
                        <a:t>800</a:t>
                      </a:r>
                      <a:endParaRPr lang="en-US" sz="1100" b="1" dirty="0">
                        <a:effectLst/>
                        <a:latin typeface="Arial" panose="020B0604020202020204" pitchFamily="34" charset="0"/>
                        <a:ea typeface="Calibri"/>
                        <a:cs typeface="Arial" panose="020B0604020202020204" pitchFamily="34" charset="0"/>
                      </a:endParaRPr>
                    </a:p>
                  </a:txBody>
                  <a:tcPr marL="68580" marR="68580" marT="0" marB="0" anchor="ctr"/>
                </a:tc>
                <a:tc>
                  <a:txBody>
                    <a:bodyPr/>
                    <a:lstStyle/>
                    <a:p>
                      <a:pPr marL="0" marR="0" algn="ctr">
                        <a:spcBef>
                          <a:spcPts val="0"/>
                        </a:spcBef>
                        <a:spcAft>
                          <a:spcPts val="0"/>
                        </a:spcAft>
                      </a:pPr>
                      <a:r>
                        <a:rPr lang="en-US" sz="1100" b="1" dirty="0">
                          <a:effectLst/>
                          <a:latin typeface="Arial" panose="020B0604020202020204" pitchFamily="34" charset="0"/>
                          <a:cs typeface="Arial" panose="020B0604020202020204" pitchFamily="34" charset="0"/>
                        </a:rPr>
                        <a:t>800</a:t>
                      </a:r>
                      <a:endParaRPr lang="en-US" sz="1100" b="1" dirty="0">
                        <a:effectLst/>
                        <a:latin typeface="Arial" panose="020B0604020202020204" pitchFamily="34" charset="0"/>
                        <a:ea typeface="Calibri"/>
                        <a:cs typeface="Arial" panose="020B0604020202020204" pitchFamily="34" charset="0"/>
                      </a:endParaRPr>
                    </a:p>
                  </a:txBody>
                  <a:tcPr marL="68580" marR="68580" marT="0" marB="0" anchor="ctr"/>
                </a:tc>
              </a:tr>
              <a:tr h="232209">
                <a:tc>
                  <a:txBody>
                    <a:bodyPr/>
                    <a:lstStyle/>
                    <a:p>
                      <a:pPr marL="0" marR="0" algn="r">
                        <a:spcBef>
                          <a:spcPts val="0"/>
                        </a:spcBef>
                        <a:spcAft>
                          <a:spcPts val="0"/>
                        </a:spcAft>
                      </a:pPr>
                      <a:r>
                        <a:rPr lang="en-US" sz="1000" dirty="0">
                          <a:effectLst/>
                          <a:latin typeface="Arial" panose="020B0604020202020204" pitchFamily="34" charset="0"/>
                          <a:cs typeface="Arial" panose="020B0604020202020204" pitchFamily="34" charset="0"/>
                        </a:rPr>
                        <a:t>18 – 39 </a:t>
                      </a:r>
                      <a:endParaRPr lang="en-US" sz="1100" dirty="0">
                        <a:effectLst/>
                        <a:latin typeface="Arial" panose="020B0604020202020204" pitchFamily="34" charset="0"/>
                        <a:ea typeface="Calibri"/>
                        <a:cs typeface="Arial" panose="020B0604020202020204" pitchFamily="34" charset="0"/>
                      </a:endParaRPr>
                    </a:p>
                  </a:txBody>
                  <a:tcPr marL="68580" marR="68580" marT="0" marB="0" anchor="ctr"/>
                </a:tc>
                <a:tc>
                  <a:txBody>
                    <a:bodyPr/>
                    <a:lstStyle/>
                    <a:p>
                      <a:pPr marL="0" marR="0" algn="ctr">
                        <a:spcBef>
                          <a:spcPts val="0"/>
                        </a:spcBef>
                        <a:spcAft>
                          <a:spcPts val="0"/>
                        </a:spcAft>
                      </a:pPr>
                      <a:r>
                        <a:rPr lang="en-US" sz="1100" dirty="0">
                          <a:effectLst/>
                          <a:latin typeface="Arial" panose="020B0604020202020204" pitchFamily="34" charset="0"/>
                          <a:cs typeface="Arial" panose="020B0604020202020204" pitchFamily="34" charset="0"/>
                        </a:rPr>
                        <a:t>160</a:t>
                      </a:r>
                      <a:endParaRPr lang="en-US" sz="1100" dirty="0">
                        <a:effectLst/>
                        <a:latin typeface="Arial" panose="020B0604020202020204" pitchFamily="34" charset="0"/>
                        <a:ea typeface="Calibri"/>
                        <a:cs typeface="Arial" panose="020B0604020202020204" pitchFamily="34" charset="0"/>
                      </a:endParaRPr>
                    </a:p>
                  </a:txBody>
                  <a:tcPr marL="68580" marR="68580" marT="0" marB="0" anchor="ctr"/>
                </a:tc>
                <a:tc>
                  <a:txBody>
                    <a:bodyPr/>
                    <a:lstStyle/>
                    <a:p>
                      <a:pPr marL="0" marR="0" algn="ctr">
                        <a:spcBef>
                          <a:spcPts val="0"/>
                        </a:spcBef>
                        <a:spcAft>
                          <a:spcPts val="0"/>
                        </a:spcAft>
                      </a:pPr>
                      <a:r>
                        <a:rPr lang="en-US" sz="1100" dirty="0">
                          <a:effectLst/>
                          <a:latin typeface="Arial" panose="020B0604020202020204" pitchFamily="34" charset="0"/>
                          <a:cs typeface="Arial" panose="020B0604020202020204" pitchFamily="34" charset="0"/>
                        </a:rPr>
                        <a:t>160</a:t>
                      </a:r>
                      <a:endParaRPr lang="en-US" sz="1100" dirty="0">
                        <a:effectLst/>
                        <a:latin typeface="Arial" panose="020B0604020202020204" pitchFamily="34" charset="0"/>
                        <a:ea typeface="Calibri"/>
                        <a:cs typeface="Arial" panose="020B0604020202020204" pitchFamily="34" charset="0"/>
                      </a:endParaRPr>
                    </a:p>
                  </a:txBody>
                  <a:tcPr marL="68580" marR="68580" marT="0" marB="0" anchor="ctr"/>
                </a:tc>
                <a:tc>
                  <a:txBody>
                    <a:bodyPr/>
                    <a:lstStyle/>
                    <a:p>
                      <a:pPr marL="0" marR="0" algn="ctr">
                        <a:spcBef>
                          <a:spcPts val="0"/>
                        </a:spcBef>
                        <a:spcAft>
                          <a:spcPts val="0"/>
                        </a:spcAft>
                      </a:pPr>
                      <a:r>
                        <a:rPr lang="en-US" sz="1100" dirty="0">
                          <a:effectLst/>
                          <a:latin typeface="Arial" panose="020B0604020202020204" pitchFamily="34" charset="0"/>
                          <a:cs typeface="Arial" panose="020B0604020202020204" pitchFamily="34" charset="0"/>
                        </a:rPr>
                        <a:t>160</a:t>
                      </a:r>
                      <a:endParaRPr lang="en-US" sz="1100" dirty="0">
                        <a:effectLst/>
                        <a:latin typeface="Arial" panose="020B0604020202020204" pitchFamily="34" charset="0"/>
                        <a:ea typeface="Calibri"/>
                        <a:cs typeface="Arial" panose="020B0604020202020204" pitchFamily="34" charset="0"/>
                      </a:endParaRPr>
                    </a:p>
                  </a:txBody>
                  <a:tcPr marL="68580" marR="68580" marT="0" marB="0" anchor="ctr"/>
                </a:tc>
                <a:tc>
                  <a:txBody>
                    <a:bodyPr/>
                    <a:lstStyle/>
                    <a:p>
                      <a:pPr marL="0" marR="0" algn="ctr">
                        <a:spcBef>
                          <a:spcPts val="0"/>
                        </a:spcBef>
                        <a:spcAft>
                          <a:spcPts val="0"/>
                        </a:spcAft>
                      </a:pPr>
                      <a:r>
                        <a:rPr lang="en-US" sz="1100" dirty="0">
                          <a:effectLst/>
                          <a:latin typeface="Arial" panose="020B0604020202020204" pitchFamily="34" charset="0"/>
                          <a:cs typeface="Arial" panose="020B0604020202020204" pitchFamily="34" charset="0"/>
                        </a:rPr>
                        <a:t>160</a:t>
                      </a:r>
                      <a:endParaRPr lang="en-US" sz="1100" dirty="0">
                        <a:effectLst/>
                        <a:latin typeface="Arial" panose="020B0604020202020204" pitchFamily="34" charset="0"/>
                        <a:ea typeface="Calibri"/>
                        <a:cs typeface="Arial" panose="020B0604020202020204" pitchFamily="34" charset="0"/>
                      </a:endParaRPr>
                    </a:p>
                  </a:txBody>
                  <a:tcPr marL="68580" marR="68580" marT="0" marB="0" anchor="ctr"/>
                </a:tc>
                <a:tc>
                  <a:txBody>
                    <a:bodyPr/>
                    <a:lstStyle/>
                    <a:p>
                      <a:pPr marL="0" marR="0" algn="ctr">
                        <a:spcBef>
                          <a:spcPts val="0"/>
                        </a:spcBef>
                        <a:spcAft>
                          <a:spcPts val="0"/>
                        </a:spcAft>
                      </a:pPr>
                      <a:r>
                        <a:rPr lang="en-US" sz="1100" dirty="0">
                          <a:effectLst/>
                          <a:latin typeface="Arial" panose="020B0604020202020204" pitchFamily="34" charset="0"/>
                          <a:cs typeface="Arial" panose="020B0604020202020204" pitchFamily="34" charset="0"/>
                        </a:rPr>
                        <a:t>160</a:t>
                      </a:r>
                      <a:endParaRPr lang="en-US" sz="1100" dirty="0">
                        <a:effectLst/>
                        <a:latin typeface="Arial" panose="020B0604020202020204" pitchFamily="34" charset="0"/>
                        <a:ea typeface="Calibri"/>
                        <a:cs typeface="Arial" panose="020B0604020202020204" pitchFamily="34" charset="0"/>
                      </a:endParaRPr>
                    </a:p>
                  </a:txBody>
                  <a:tcPr marL="68580" marR="68580" marT="0" marB="0" anchor="ctr"/>
                </a:tc>
                <a:tc>
                  <a:txBody>
                    <a:bodyPr/>
                    <a:lstStyle/>
                    <a:p>
                      <a:pPr marL="0" marR="0" algn="ctr">
                        <a:spcBef>
                          <a:spcPts val="0"/>
                        </a:spcBef>
                        <a:spcAft>
                          <a:spcPts val="0"/>
                        </a:spcAft>
                      </a:pPr>
                      <a:r>
                        <a:rPr lang="en-US" sz="1100" dirty="0">
                          <a:effectLst/>
                          <a:latin typeface="Arial" panose="020B0604020202020204" pitchFamily="34" charset="0"/>
                          <a:cs typeface="Arial" panose="020B0604020202020204" pitchFamily="34" charset="0"/>
                        </a:rPr>
                        <a:t>160</a:t>
                      </a:r>
                      <a:endParaRPr lang="en-US" sz="1100" dirty="0">
                        <a:effectLst/>
                        <a:latin typeface="Arial" panose="020B0604020202020204" pitchFamily="34" charset="0"/>
                        <a:ea typeface="Calibri"/>
                        <a:cs typeface="Arial" panose="020B0604020202020204" pitchFamily="34" charset="0"/>
                      </a:endParaRPr>
                    </a:p>
                  </a:txBody>
                  <a:tcPr marL="68580" marR="68580" marT="0" marB="0" anchor="ctr"/>
                </a:tc>
                <a:tc>
                  <a:txBody>
                    <a:bodyPr/>
                    <a:lstStyle/>
                    <a:p>
                      <a:pPr marL="0" marR="0" algn="ctr">
                        <a:spcBef>
                          <a:spcPts val="0"/>
                        </a:spcBef>
                        <a:spcAft>
                          <a:spcPts val="0"/>
                        </a:spcAft>
                      </a:pPr>
                      <a:r>
                        <a:rPr lang="en-US" sz="1100" dirty="0">
                          <a:effectLst/>
                          <a:latin typeface="Arial" panose="020B0604020202020204" pitchFamily="34" charset="0"/>
                          <a:cs typeface="Arial" panose="020B0604020202020204" pitchFamily="34" charset="0"/>
                        </a:rPr>
                        <a:t>160</a:t>
                      </a:r>
                      <a:endParaRPr lang="en-US" sz="1100" dirty="0">
                        <a:effectLst/>
                        <a:latin typeface="Arial" panose="020B0604020202020204" pitchFamily="34" charset="0"/>
                        <a:ea typeface="Calibri"/>
                        <a:cs typeface="Arial" panose="020B0604020202020204" pitchFamily="34" charset="0"/>
                      </a:endParaRPr>
                    </a:p>
                  </a:txBody>
                  <a:tcPr marL="68580" marR="68580" marT="0" marB="0" anchor="ctr"/>
                </a:tc>
              </a:tr>
              <a:tr h="232209">
                <a:tc>
                  <a:txBody>
                    <a:bodyPr/>
                    <a:lstStyle/>
                    <a:p>
                      <a:pPr marL="0" marR="0" algn="r">
                        <a:spcBef>
                          <a:spcPts val="0"/>
                        </a:spcBef>
                        <a:spcAft>
                          <a:spcPts val="0"/>
                        </a:spcAft>
                      </a:pPr>
                      <a:r>
                        <a:rPr lang="en-US" sz="1000" dirty="0">
                          <a:effectLst/>
                          <a:latin typeface="Arial" panose="020B0604020202020204" pitchFamily="34" charset="0"/>
                          <a:cs typeface="Arial" panose="020B0604020202020204" pitchFamily="34" charset="0"/>
                        </a:rPr>
                        <a:t>40 – 64 </a:t>
                      </a:r>
                      <a:endParaRPr lang="en-US" sz="1100" dirty="0">
                        <a:effectLst/>
                        <a:latin typeface="Arial" panose="020B0604020202020204" pitchFamily="34" charset="0"/>
                        <a:ea typeface="Calibri"/>
                        <a:cs typeface="Arial" panose="020B0604020202020204" pitchFamily="34" charset="0"/>
                      </a:endParaRPr>
                    </a:p>
                  </a:txBody>
                  <a:tcPr marL="68580" marR="68580" marT="0" marB="0" anchor="ctr"/>
                </a:tc>
                <a:tc>
                  <a:txBody>
                    <a:bodyPr/>
                    <a:lstStyle/>
                    <a:p>
                      <a:pPr marL="0" marR="0" algn="ctr">
                        <a:spcBef>
                          <a:spcPts val="0"/>
                        </a:spcBef>
                        <a:spcAft>
                          <a:spcPts val="0"/>
                        </a:spcAft>
                      </a:pPr>
                      <a:r>
                        <a:rPr lang="en-US" sz="1100">
                          <a:effectLst/>
                          <a:latin typeface="Arial" panose="020B0604020202020204" pitchFamily="34" charset="0"/>
                          <a:cs typeface="Arial" panose="020B0604020202020204" pitchFamily="34" charset="0"/>
                        </a:rPr>
                        <a:t>320</a:t>
                      </a:r>
                      <a:endParaRPr lang="en-US" sz="1100">
                        <a:effectLst/>
                        <a:latin typeface="Arial" panose="020B0604020202020204" pitchFamily="34" charset="0"/>
                        <a:ea typeface="Calibri"/>
                        <a:cs typeface="Arial" panose="020B0604020202020204" pitchFamily="34" charset="0"/>
                      </a:endParaRPr>
                    </a:p>
                  </a:txBody>
                  <a:tcPr marL="68580" marR="68580" marT="0" marB="0" anchor="ctr"/>
                </a:tc>
                <a:tc>
                  <a:txBody>
                    <a:bodyPr/>
                    <a:lstStyle/>
                    <a:p>
                      <a:pPr marL="0" marR="0" algn="ctr">
                        <a:spcBef>
                          <a:spcPts val="0"/>
                        </a:spcBef>
                        <a:spcAft>
                          <a:spcPts val="0"/>
                        </a:spcAft>
                      </a:pPr>
                      <a:r>
                        <a:rPr lang="en-US" sz="1100">
                          <a:effectLst/>
                          <a:latin typeface="Arial" panose="020B0604020202020204" pitchFamily="34" charset="0"/>
                          <a:cs typeface="Arial" panose="020B0604020202020204" pitchFamily="34" charset="0"/>
                        </a:rPr>
                        <a:t>320</a:t>
                      </a:r>
                      <a:endParaRPr lang="en-US" sz="1100">
                        <a:effectLst/>
                        <a:latin typeface="Arial" panose="020B0604020202020204" pitchFamily="34" charset="0"/>
                        <a:ea typeface="Calibri"/>
                        <a:cs typeface="Arial" panose="020B0604020202020204" pitchFamily="34" charset="0"/>
                      </a:endParaRPr>
                    </a:p>
                  </a:txBody>
                  <a:tcPr marL="68580" marR="68580" marT="0" marB="0" anchor="ctr"/>
                </a:tc>
                <a:tc>
                  <a:txBody>
                    <a:bodyPr/>
                    <a:lstStyle/>
                    <a:p>
                      <a:pPr marL="0" marR="0" algn="ctr">
                        <a:spcBef>
                          <a:spcPts val="0"/>
                        </a:spcBef>
                        <a:spcAft>
                          <a:spcPts val="0"/>
                        </a:spcAft>
                      </a:pPr>
                      <a:r>
                        <a:rPr lang="en-US" sz="1100">
                          <a:effectLst/>
                          <a:latin typeface="Arial" panose="020B0604020202020204" pitchFamily="34" charset="0"/>
                          <a:cs typeface="Arial" panose="020B0604020202020204" pitchFamily="34" charset="0"/>
                        </a:rPr>
                        <a:t>320</a:t>
                      </a:r>
                      <a:endParaRPr lang="en-US" sz="1100">
                        <a:effectLst/>
                        <a:latin typeface="Arial" panose="020B0604020202020204" pitchFamily="34" charset="0"/>
                        <a:ea typeface="Calibri"/>
                        <a:cs typeface="Arial" panose="020B0604020202020204" pitchFamily="34" charset="0"/>
                      </a:endParaRPr>
                    </a:p>
                  </a:txBody>
                  <a:tcPr marL="68580" marR="68580" marT="0" marB="0" anchor="ctr"/>
                </a:tc>
                <a:tc>
                  <a:txBody>
                    <a:bodyPr/>
                    <a:lstStyle/>
                    <a:p>
                      <a:pPr marL="0" marR="0" algn="ctr">
                        <a:spcBef>
                          <a:spcPts val="0"/>
                        </a:spcBef>
                        <a:spcAft>
                          <a:spcPts val="0"/>
                        </a:spcAft>
                      </a:pPr>
                      <a:r>
                        <a:rPr lang="en-US" sz="1100">
                          <a:effectLst/>
                          <a:latin typeface="Arial" panose="020B0604020202020204" pitchFamily="34" charset="0"/>
                          <a:cs typeface="Arial" panose="020B0604020202020204" pitchFamily="34" charset="0"/>
                        </a:rPr>
                        <a:t>320</a:t>
                      </a:r>
                      <a:endParaRPr lang="en-US" sz="1100">
                        <a:effectLst/>
                        <a:latin typeface="Arial" panose="020B0604020202020204" pitchFamily="34" charset="0"/>
                        <a:ea typeface="Calibri"/>
                        <a:cs typeface="Arial" panose="020B0604020202020204" pitchFamily="34" charset="0"/>
                      </a:endParaRPr>
                    </a:p>
                  </a:txBody>
                  <a:tcPr marL="68580" marR="68580" marT="0" marB="0" anchor="ctr"/>
                </a:tc>
                <a:tc>
                  <a:txBody>
                    <a:bodyPr/>
                    <a:lstStyle/>
                    <a:p>
                      <a:pPr marL="0" marR="0" algn="ctr">
                        <a:spcBef>
                          <a:spcPts val="0"/>
                        </a:spcBef>
                        <a:spcAft>
                          <a:spcPts val="0"/>
                        </a:spcAft>
                      </a:pPr>
                      <a:r>
                        <a:rPr lang="en-US" sz="1100">
                          <a:effectLst/>
                          <a:latin typeface="Arial" panose="020B0604020202020204" pitchFamily="34" charset="0"/>
                          <a:cs typeface="Arial" panose="020B0604020202020204" pitchFamily="34" charset="0"/>
                        </a:rPr>
                        <a:t>320</a:t>
                      </a:r>
                      <a:endParaRPr lang="en-US" sz="1100">
                        <a:effectLst/>
                        <a:latin typeface="Arial" panose="020B0604020202020204" pitchFamily="34" charset="0"/>
                        <a:ea typeface="Calibri"/>
                        <a:cs typeface="Arial" panose="020B0604020202020204" pitchFamily="34" charset="0"/>
                      </a:endParaRPr>
                    </a:p>
                  </a:txBody>
                  <a:tcPr marL="68580" marR="68580" marT="0" marB="0" anchor="ctr"/>
                </a:tc>
                <a:tc>
                  <a:txBody>
                    <a:bodyPr/>
                    <a:lstStyle/>
                    <a:p>
                      <a:pPr marL="0" marR="0" algn="ctr">
                        <a:spcBef>
                          <a:spcPts val="0"/>
                        </a:spcBef>
                        <a:spcAft>
                          <a:spcPts val="0"/>
                        </a:spcAft>
                      </a:pPr>
                      <a:r>
                        <a:rPr lang="en-US" sz="1100" dirty="0">
                          <a:effectLst/>
                          <a:latin typeface="Arial" panose="020B0604020202020204" pitchFamily="34" charset="0"/>
                          <a:cs typeface="Arial" panose="020B0604020202020204" pitchFamily="34" charset="0"/>
                        </a:rPr>
                        <a:t>320</a:t>
                      </a:r>
                      <a:endParaRPr lang="en-US" sz="1100" dirty="0">
                        <a:effectLst/>
                        <a:latin typeface="Arial" panose="020B0604020202020204" pitchFamily="34" charset="0"/>
                        <a:ea typeface="Calibri"/>
                        <a:cs typeface="Arial" panose="020B0604020202020204" pitchFamily="34" charset="0"/>
                      </a:endParaRPr>
                    </a:p>
                  </a:txBody>
                  <a:tcPr marL="68580" marR="68580" marT="0" marB="0" anchor="ctr"/>
                </a:tc>
                <a:tc>
                  <a:txBody>
                    <a:bodyPr/>
                    <a:lstStyle/>
                    <a:p>
                      <a:pPr marL="0" marR="0" algn="ctr">
                        <a:spcBef>
                          <a:spcPts val="0"/>
                        </a:spcBef>
                        <a:spcAft>
                          <a:spcPts val="0"/>
                        </a:spcAft>
                      </a:pPr>
                      <a:r>
                        <a:rPr lang="en-US" sz="1100">
                          <a:effectLst/>
                          <a:latin typeface="Arial" panose="020B0604020202020204" pitchFamily="34" charset="0"/>
                          <a:cs typeface="Arial" panose="020B0604020202020204" pitchFamily="34" charset="0"/>
                        </a:rPr>
                        <a:t>320</a:t>
                      </a:r>
                      <a:endParaRPr lang="en-US" sz="1100">
                        <a:effectLst/>
                        <a:latin typeface="Arial" panose="020B0604020202020204" pitchFamily="34" charset="0"/>
                        <a:ea typeface="Calibri"/>
                        <a:cs typeface="Arial" panose="020B0604020202020204" pitchFamily="34" charset="0"/>
                      </a:endParaRPr>
                    </a:p>
                  </a:txBody>
                  <a:tcPr marL="68580" marR="68580" marT="0" marB="0" anchor="ctr"/>
                </a:tc>
              </a:tr>
              <a:tr h="232209">
                <a:tc>
                  <a:txBody>
                    <a:bodyPr/>
                    <a:lstStyle/>
                    <a:p>
                      <a:pPr marL="0" marR="0" algn="r">
                        <a:spcBef>
                          <a:spcPts val="0"/>
                        </a:spcBef>
                        <a:spcAft>
                          <a:spcPts val="0"/>
                        </a:spcAft>
                      </a:pPr>
                      <a:r>
                        <a:rPr lang="en-US" sz="1000" dirty="0">
                          <a:effectLst/>
                          <a:latin typeface="Arial" panose="020B0604020202020204" pitchFamily="34" charset="0"/>
                          <a:cs typeface="Arial" panose="020B0604020202020204" pitchFamily="34" charset="0"/>
                        </a:rPr>
                        <a:t>65+</a:t>
                      </a:r>
                      <a:endParaRPr lang="en-US" sz="1100" dirty="0">
                        <a:effectLst/>
                        <a:latin typeface="Arial" panose="020B0604020202020204" pitchFamily="34" charset="0"/>
                        <a:ea typeface="Calibri"/>
                        <a:cs typeface="Arial" panose="020B0604020202020204" pitchFamily="34" charset="0"/>
                      </a:endParaRPr>
                    </a:p>
                  </a:txBody>
                  <a:tcPr marL="68580" marR="68580" marT="0" marB="0" anchor="ctr"/>
                </a:tc>
                <a:tc>
                  <a:txBody>
                    <a:bodyPr/>
                    <a:lstStyle/>
                    <a:p>
                      <a:pPr marL="0" marR="0" algn="ctr">
                        <a:spcBef>
                          <a:spcPts val="0"/>
                        </a:spcBef>
                        <a:spcAft>
                          <a:spcPts val="0"/>
                        </a:spcAft>
                      </a:pPr>
                      <a:r>
                        <a:rPr lang="en-US" sz="1100">
                          <a:effectLst/>
                          <a:latin typeface="Arial" panose="020B0604020202020204" pitchFamily="34" charset="0"/>
                          <a:cs typeface="Arial" panose="020B0604020202020204" pitchFamily="34" charset="0"/>
                        </a:rPr>
                        <a:t>320</a:t>
                      </a:r>
                      <a:endParaRPr lang="en-US" sz="1100">
                        <a:effectLst/>
                        <a:latin typeface="Arial" panose="020B0604020202020204" pitchFamily="34" charset="0"/>
                        <a:ea typeface="Calibri"/>
                        <a:cs typeface="Arial" panose="020B0604020202020204" pitchFamily="34" charset="0"/>
                      </a:endParaRPr>
                    </a:p>
                  </a:txBody>
                  <a:tcPr marL="68580" marR="68580" marT="0" marB="0" anchor="ctr"/>
                </a:tc>
                <a:tc>
                  <a:txBody>
                    <a:bodyPr/>
                    <a:lstStyle/>
                    <a:p>
                      <a:pPr marL="0" marR="0" algn="ctr">
                        <a:spcBef>
                          <a:spcPts val="0"/>
                        </a:spcBef>
                        <a:spcAft>
                          <a:spcPts val="0"/>
                        </a:spcAft>
                      </a:pPr>
                      <a:r>
                        <a:rPr lang="en-US" sz="1100">
                          <a:effectLst/>
                          <a:latin typeface="Arial" panose="020B0604020202020204" pitchFamily="34" charset="0"/>
                          <a:cs typeface="Arial" panose="020B0604020202020204" pitchFamily="34" charset="0"/>
                        </a:rPr>
                        <a:t>320</a:t>
                      </a:r>
                      <a:endParaRPr lang="en-US" sz="1100">
                        <a:effectLst/>
                        <a:latin typeface="Arial" panose="020B0604020202020204" pitchFamily="34" charset="0"/>
                        <a:ea typeface="Calibri"/>
                        <a:cs typeface="Arial" panose="020B0604020202020204" pitchFamily="34" charset="0"/>
                      </a:endParaRPr>
                    </a:p>
                  </a:txBody>
                  <a:tcPr marL="68580" marR="68580" marT="0" marB="0" anchor="ctr"/>
                </a:tc>
                <a:tc>
                  <a:txBody>
                    <a:bodyPr/>
                    <a:lstStyle/>
                    <a:p>
                      <a:pPr marL="0" marR="0" algn="ctr">
                        <a:spcBef>
                          <a:spcPts val="0"/>
                        </a:spcBef>
                        <a:spcAft>
                          <a:spcPts val="0"/>
                        </a:spcAft>
                      </a:pPr>
                      <a:r>
                        <a:rPr lang="en-US" sz="1100" dirty="0">
                          <a:effectLst/>
                          <a:latin typeface="Arial" panose="020B0604020202020204" pitchFamily="34" charset="0"/>
                          <a:cs typeface="Arial" panose="020B0604020202020204" pitchFamily="34" charset="0"/>
                        </a:rPr>
                        <a:t>320</a:t>
                      </a:r>
                      <a:endParaRPr lang="en-US" sz="1100" dirty="0">
                        <a:effectLst/>
                        <a:latin typeface="Arial" panose="020B0604020202020204" pitchFamily="34" charset="0"/>
                        <a:ea typeface="Calibri"/>
                        <a:cs typeface="Arial" panose="020B0604020202020204" pitchFamily="34" charset="0"/>
                      </a:endParaRPr>
                    </a:p>
                  </a:txBody>
                  <a:tcPr marL="68580" marR="68580" marT="0" marB="0" anchor="ctr"/>
                </a:tc>
                <a:tc>
                  <a:txBody>
                    <a:bodyPr/>
                    <a:lstStyle/>
                    <a:p>
                      <a:pPr marL="0" marR="0" algn="ctr">
                        <a:spcBef>
                          <a:spcPts val="0"/>
                        </a:spcBef>
                        <a:spcAft>
                          <a:spcPts val="0"/>
                        </a:spcAft>
                      </a:pPr>
                      <a:r>
                        <a:rPr lang="en-US" sz="1100">
                          <a:effectLst/>
                          <a:latin typeface="Arial" panose="020B0604020202020204" pitchFamily="34" charset="0"/>
                          <a:cs typeface="Arial" panose="020B0604020202020204" pitchFamily="34" charset="0"/>
                        </a:rPr>
                        <a:t>320</a:t>
                      </a:r>
                      <a:endParaRPr lang="en-US" sz="1100">
                        <a:effectLst/>
                        <a:latin typeface="Arial" panose="020B0604020202020204" pitchFamily="34" charset="0"/>
                        <a:ea typeface="Calibri"/>
                        <a:cs typeface="Arial" panose="020B0604020202020204" pitchFamily="34" charset="0"/>
                      </a:endParaRPr>
                    </a:p>
                  </a:txBody>
                  <a:tcPr marL="68580" marR="68580" marT="0" marB="0" anchor="ctr"/>
                </a:tc>
                <a:tc>
                  <a:txBody>
                    <a:bodyPr/>
                    <a:lstStyle/>
                    <a:p>
                      <a:pPr marL="0" marR="0" algn="ctr">
                        <a:spcBef>
                          <a:spcPts val="0"/>
                        </a:spcBef>
                        <a:spcAft>
                          <a:spcPts val="0"/>
                        </a:spcAft>
                      </a:pPr>
                      <a:r>
                        <a:rPr lang="en-US" sz="1100">
                          <a:effectLst/>
                          <a:latin typeface="Arial" panose="020B0604020202020204" pitchFamily="34" charset="0"/>
                          <a:cs typeface="Arial" panose="020B0604020202020204" pitchFamily="34" charset="0"/>
                        </a:rPr>
                        <a:t>320</a:t>
                      </a:r>
                      <a:endParaRPr lang="en-US" sz="1100">
                        <a:effectLst/>
                        <a:latin typeface="Arial" panose="020B0604020202020204" pitchFamily="34" charset="0"/>
                        <a:ea typeface="Calibri"/>
                        <a:cs typeface="Arial" panose="020B0604020202020204" pitchFamily="34" charset="0"/>
                      </a:endParaRPr>
                    </a:p>
                  </a:txBody>
                  <a:tcPr marL="68580" marR="68580" marT="0" marB="0" anchor="ctr"/>
                </a:tc>
                <a:tc>
                  <a:txBody>
                    <a:bodyPr/>
                    <a:lstStyle/>
                    <a:p>
                      <a:pPr marL="0" marR="0" algn="ctr">
                        <a:spcBef>
                          <a:spcPts val="0"/>
                        </a:spcBef>
                        <a:spcAft>
                          <a:spcPts val="0"/>
                        </a:spcAft>
                      </a:pPr>
                      <a:r>
                        <a:rPr lang="en-US" sz="1100" dirty="0">
                          <a:effectLst/>
                          <a:latin typeface="Arial" panose="020B0604020202020204" pitchFamily="34" charset="0"/>
                          <a:cs typeface="Arial" panose="020B0604020202020204" pitchFamily="34" charset="0"/>
                        </a:rPr>
                        <a:t>320</a:t>
                      </a:r>
                      <a:endParaRPr lang="en-US" sz="1100" dirty="0">
                        <a:effectLst/>
                        <a:latin typeface="Arial" panose="020B0604020202020204" pitchFamily="34" charset="0"/>
                        <a:ea typeface="Calibri"/>
                        <a:cs typeface="Arial" panose="020B0604020202020204" pitchFamily="34" charset="0"/>
                      </a:endParaRPr>
                    </a:p>
                  </a:txBody>
                  <a:tcPr marL="68580" marR="68580" marT="0" marB="0" anchor="ctr"/>
                </a:tc>
                <a:tc>
                  <a:txBody>
                    <a:bodyPr/>
                    <a:lstStyle/>
                    <a:p>
                      <a:pPr marL="0" marR="0" algn="ctr">
                        <a:spcBef>
                          <a:spcPts val="0"/>
                        </a:spcBef>
                        <a:spcAft>
                          <a:spcPts val="0"/>
                        </a:spcAft>
                      </a:pPr>
                      <a:r>
                        <a:rPr lang="en-US" sz="1100" dirty="0">
                          <a:effectLst/>
                          <a:latin typeface="Arial" panose="020B0604020202020204" pitchFamily="34" charset="0"/>
                          <a:cs typeface="Arial" panose="020B0604020202020204" pitchFamily="34" charset="0"/>
                        </a:rPr>
                        <a:t>320</a:t>
                      </a:r>
                      <a:endParaRPr lang="en-US" sz="1100" dirty="0">
                        <a:effectLst/>
                        <a:latin typeface="Arial" panose="020B0604020202020204" pitchFamily="34" charset="0"/>
                        <a:ea typeface="Calibri"/>
                        <a:cs typeface="Arial" panose="020B0604020202020204" pitchFamily="34" charset="0"/>
                      </a:endParaRPr>
                    </a:p>
                  </a:txBody>
                  <a:tcPr marL="68580" marR="68580" marT="0" marB="0" anchor="ctr"/>
                </a:tc>
              </a:tr>
            </a:tbl>
          </a:graphicData>
        </a:graphic>
      </p:graphicFrame>
      <p:graphicFrame>
        <p:nvGraphicFramePr>
          <p:cNvPr id="25" name="Table 24"/>
          <p:cNvGraphicFramePr>
            <a:graphicFrameLocks noGrp="1"/>
          </p:cNvGraphicFramePr>
          <p:nvPr>
            <p:extLst>
              <p:ext uri="{D42A27DB-BD31-4B8C-83A1-F6EECF244321}">
                <p14:modId xmlns:p14="http://schemas.microsoft.com/office/powerpoint/2010/main" val="2398367377"/>
              </p:ext>
            </p:extLst>
          </p:nvPr>
        </p:nvGraphicFramePr>
        <p:xfrm>
          <a:off x="2593055" y="5600002"/>
          <a:ext cx="2236507" cy="972852"/>
        </p:xfrm>
        <a:graphic>
          <a:graphicData uri="http://schemas.openxmlformats.org/drawingml/2006/table">
            <a:tbl>
              <a:tblPr firstRow="1" firstCol="1" bandRow="1">
                <a:tableStyleId>{5C22544A-7EE6-4342-B048-85BDC9FD1C3A}</a:tableStyleId>
              </a:tblPr>
              <a:tblGrid>
                <a:gridCol w="730657"/>
                <a:gridCol w="752925"/>
                <a:gridCol w="752925"/>
              </a:tblGrid>
              <a:tr h="276225">
                <a:tc>
                  <a:txBody>
                    <a:bodyPr/>
                    <a:lstStyle/>
                    <a:p>
                      <a:pPr marL="0" marR="0">
                        <a:spcBef>
                          <a:spcPts val="0"/>
                        </a:spcBef>
                        <a:spcAft>
                          <a:spcPts val="0"/>
                        </a:spcAft>
                      </a:pPr>
                      <a:r>
                        <a:rPr lang="en-US" sz="1000" dirty="0">
                          <a:effectLst/>
                          <a:latin typeface="Arial" panose="020B0604020202020204" pitchFamily="34" charset="0"/>
                          <a:cs typeface="Arial" panose="020B0604020202020204" pitchFamily="34" charset="0"/>
                        </a:rPr>
                        <a:t> </a:t>
                      </a:r>
                      <a:endParaRPr lang="en-US" sz="1100" dirty="0">
                        <a:effectLst/>
                        <a:latin typeface="Arial" panose="020B0604020202020204" pitchFamily="34" charset="0"/>
                        <a:ea typeface="Calibri"/>
                        <a:cs typeface="Arial" panose="020B0604020202020204" pitchFamily="34" charset="0"/>
                      </a:endParaRPr>
                    </a:p>
                  </a:txBody>
                  <a:tcPr marL="68580" marR="68580" marT="0" marB="0">
                    <a:solidFill>
                      <a:schemeClr val="bg1"/>
                    </a:solidFill>
                  </a:tcPr>
                </a:tc>
                <a:tc>
                  <a:txBody>
                    <a:bodyPr/>
                    <a:lstStyle/>
                    <a:p>
                      <a:pPr marL="0" marR="0" algn="ctr">
                        <a:spcBef>
                          <a:spcPts val="0"/>
                        </a:spcBef>
                        <a:spcAft>
                          <a:spcPts val="0"/>
                        </a:spcAft>
                      </a:pPr>
                      <a:r>
                        <a:rPr lang="en-US" sz="900" dirty="0" smtClean="0">
                          <a:effectLst/>
                          <a:latin typeface="Arial" panose="020B0604020202020204" pitchFamily="34" charset="0"/>
                          <a:cs typeface="Arial" panose="020B0604020202020204" pitchFamily="34" charset="0"/>
                        </a:rPr>
                        <a:t>Japan</a:t>
                      </a:r>
                      <a:endParaRPr lang="en-US" sz="900" dirty="0">
                        <a:effectLst/>
                        <a:latin typeface="Arial" panose="020B0604020202020204" pitchFamily="34" charset="0"/>
                        <a:ea typeface="Calibri"/>
                        <a:cs typeface="Arial" panose="020B0604020202020204" pitchFamily="34" charset="0"/>
                      </a:endParaRPr>
                    </a:p>
                  </a:txBody>
                  <a:tcPr marL="68580" marR="68580" marT="0" marB="0" anchor="ctr"/>
                </a:tc>
                <a:tc>
                  <a:txBody>
                    <a:bodyPr/>
                    <a:lstStyle/>
                    <a:p>
                      <a:pPr marL="0" marR="0" algn="ctr">
                        <a:spcBef>
                          <a:spcPts val="0"/>
                        </a:spcBef>
                        <a:spcAft>
                          <a:spcPts val="0"/>
                        </a:spcAft>
                      </a:pPr>
                      <a:r>
                        <a:rPr lang="en-US" sz="900" dirty="0" smtClean="0">
                          <a:effectLst/>
                          <a:latin typeface="Arial" panose="020B0604020202020204" pitchFamily="34" charset="0"/>
                          <a:cs typeface="Arial" panose="020B0604020202020204" pitchFamily="34" charset="0"/>
                        </a:rPr>
                        <a:t>Thailand*</a:t>
                      </a:r>
                      <a:endParaRPr lang="en-US" sz="900" dirty="0">
                        <a:effectLst/>
                        <a:latin typeface="Arial" panose="020B0604020202020204" pitchFamily="34" charset="0"/>
                        <a:ea typeface="Calibri"/>
                        <a:cs typeface="Arial" panose="020B0604020202020204" pitchFamily="34" charset="0"/>
                      </a:endParaRPr>
                    </a:p>
                  </a:txBody>
                  <a:tcPr marL="68580" marR="68580" marT="0" marB="0" anchor="ctr"/>
                </a:tc>
              </a:tr>
              <a:tr h="232209">
                <a:tc>
                  <a:txBody>
                    <a:bodyPr/>
                    <a:lstStyle/>
                    <a:p>
                      <a:pPr marL="0" marR="0" algn="r">
                        <a:spcBef>
                          <a:spcPts val="0"/>
                        </a:spcBef>
                        <a:spcAft>
                          <a:spcPts val="0"/>
                        </a:spcAft>
                      </a:pPr>
                      <a:r>
                        <a:rPr lang="en-US" sz="1000" dirty="0">
                          <a:effectLst/>
                          <a:latin typeface="Arial" panose="020B0604020202020204" pitchFamily="34" charset="0"/>
                          <a:cs typeface="Arial" panose="020B0604020202020204" pitchFamily="34" charset="0"/>
                        </a:rPr>
                        <a:t>TOTAL        </a:t>
                      </a:r>
                      <a:endParaRPr lang="en-US" sz="1100" dirty="0">
                        <a:effectLst/>
                        <a:latin typeface="Arial" panose="020B0604020202020204" pitchFamily="34" charset="0"/>
                        <a:ea typeface="Calibri"/>
                        <a:cs typeface="Arial" panose="020B0604020202020204" pitchFamily="34" charset="0"/>
                      </a:endParaRPr>
                    </a:p>
                  </a:txBody>
                  <a:tcPr marL="68580" marR="68580" marT="0" marB="0" anchor="ctr"/>
                </a:tc>
                <a:tc>
                  <a:txBody>
                    <a:bodyPr/>
                    <a:lstStyle/>
                    <a:p>
                      <a:pPr marL="0" marR="0" algn="ctr">
                        <a:spcBef>
                          <a:spcPts val="0"/>
                        </a:spcBef>
                        <a:spcAft>
                          <a:spcPts val="0"/>
                        </a:spcAft>
                      </a:pPr>
                      <a:r>
                        <a:rPr lang="en-US" sz="1100" b="1" dirty="0">
                          <a:effectLst/>
                          <a:latin typeface="Arial" panose="020B0604020202020204" pitchFamily="34" charset="0"/>
                          <a:cs typeface="Arial" panose="020B0604020202020204" pitchFamily="34" charset="0"/>
                        </a:rPr>
                        <a:t>800</a:t>
                      </a:r>
                      <a:endParaRPr lang="en-US" sz="1100" b="1" dirty="0">
                        <a:effectLst/>
                        <a:latin typeface="Arial" panose="020B0604020202020204" pitchFamily="34" charset="0"/>
                        <a:ea typeface="Calibri"/>
                        <a:cs typeface="Arial" panose="020B0604020202020204" pitchFamily="34" charset="0"/>
                      </a:endParaRPr>
                    </a:p>
                  </a:txBody>
                  <a:tcPr marL="68580" marR="68580" marT="0" marB="0" anchor="ctr"/>
                </a:tc>
                <a:tc>
                  <a:txBody>
                    <a:bodyPr/>
                    <a:lstStyle/>
                    <a:p>
                      <a:pPr marL="0" marR="0" algn="ctr">
                        <a:spcBef>
                          <a:spcPts val="0"/>
                        </a:spcBef>
                        <a:spcAft>
                          <a:spcPts val="0"/>
                        </a:spcAft>
                      </a:pPr>
                      <a:r>
                        <a:rPr lang="en-US" sz="1100" b="1" dirty="0">
                          <a:effectLst/>
                          <a:latin typeface="Arial" panose="020B0604020202020204" pitchFamily="34" charset="0"/>
                          <a:cs typeface="Arial" panose="020B0604020202020204" pitchFamily="34" charset="0"/>
                        </a:rPr>
                        <a:t>800</a:t>
                      </a:r>
                      <a:endParaRPr lang="en-US" sz="1100" b="1" dirty="0">
                        <a:effectLst/>
                        <a:latin typeface="Arial" panose="020B0604020202020204" pitchFamily="34" charset="0"/>
                        <a:ea typeface="Calibri"/>
                        <a:cs typeface="Arial" panose="020B0604020202020204" pitchFamily="34" charset="0"/>
                      </a:endParaRPr>
                    </a:p>
                  </a:txBody>
                  <a:tcPr marL="68580" marR="68580" marT="0" marB="0" anchor="ctr"/>
                </a:tc>
              </a:tr>
              <a:tr h="232209">
                <a:tc>
                  <a:txBody>
                    <a:bodyPr/>
                    <a:lstStyle/>
                    <a:p>
                      <a:pPr marL="0" marR="0" algn="r">
                        <a:spcBef>
                          <a:spcPts val="0"/>
                        </a:spcBef>
                        <a:spcAft>
                          <a:spcPts val="0"/>
                        </a:spcAft>
                      </a:pPr>
                      <a:r>
                        <a:rPr lang="en-US" sz="1000" dirty="0">
                          <a:effectLst/>
                          <a:latin typeface="Arial" panose="020B0604020202020204" pitchFamily="34" charset="0"/>
                          <a:cs typeface="Arial" panose="020B0604020202020204" pitchFamily="34" charset="0"/>
                        </a:rPr>
                        <a:t>18 – 39 </a:t>
                      </a:r>
                      <a:endParaRPr lang="en-US" sz="1100" dirty="0">
                        <a:effectLst/>
                        <a:latin typeface="Arial" panose="020B0604020202020204" pitchFamily="34" charset="0"/>
                        <a:ea typeface="Calibri"/>
                        <a:cs typeface="Arial" panose="020B0604020202020204" pitchFamily="34" charset="0"/>
                      </a:endParaRPr>
                    </a:p>
                  </a:txBody>
                  <a:tcPr marL="68580" marR="68580" marT="0" marB="0" anchor="ctr"/>
                </a:tc>
                <a:tc>
                  <a:txBody>
                    <a:bodyPr/>
                    <a:lstStyle/>
                    <a:p>
                      <a:pPr marL="0" marR="0" algn="ctr">
                        <a:spcBef>
                          <a:spcPts val="0"/>
                        </a:spcBef>
                        <a:spcAft>
                          <a:spcPts val="0"/>
                        </a:spcAft>
                      </a:pPr>
                      <a:r>
                        <a:rPr lang="en-US" sz="1100" dirty="0">
                          <a:effectLst/>
                          <a:latin typeface="Arial" panose="020B0604020202020204" pitchFamily="34" charset="0"/>
                          <a:cs typeface="Arial" panose="020B0604020202020204" pitchFamily="34" charset="0"/>
                        </a:rPr>
                        <a:t>160</a:t>
                      </a:r>
                      <a:endParaRPr lang="en-US" sz="1100" dirty="0">
                        <a:effectLst/>
                        <a:latin typeface="Arial" panose="020B0604020202020204" pitchFamily="34" charset="0"/>
                        <a:ea typeface="Calibri"/>
                        <a:cs typeface="Arial" panose="020B0604020202020204" pitchFamily="34" charset="0"/>
                      </a:endParaRPr>
                    </a:p>
                  </a:txBody>
                  <a:tcPr marL="68580" marR="68580" marT="0" marB="0" anchor="ctr"/>
                </a:tc>
                <a:tc>
                  <a:txBody>
                    <a:bodyPr/>
                    <a:lstStyle/>
                    <a:p>
                      <a:pPr marL="0" marR="0" algn="ctr">
                        <a:spcBef>
                          <a:spcPts val="0"/>
                        </a:spcBef>
                        <a:spcAft>
                          <a:spcPts val="0"/>
                        </a:spcAft>
                      </a:pPr>
                      <a:r>
                        <a:rPr lang="en-US" sz="1100" dirty="0">
                          <a:effectLst/>
                          <a:latin typeface="Arial" panose="020B0604020202020204" pitchFamily="34" charset="0"/>
                          <a:cs typeface="Arial" panose="020B0604020202020204" pitchFamily="34" charset="0"/>
                        </a:rPr>
                        <a:t>160</a:t>
                      </a:r>
                      <a:endParaRPr lang="en-US" sz="1100" dirty="0">
                        <a:effectLst/>
                        <a:latin typeface="Arial" panose="020B0604020202020204" pitchFamily="34" charset="0"/>
                        <a:ea typeface="Calibri"/>
                        <a:cs typeface="Arial" panose="020B0604020202020204" pitchFamily="34" charset="0"/>
                      </a:endParaRPr>
                    </a:p>
                  </a:txBody>
                  <a:tcPr marL="68580" marR="68580" marT="0" marB="0" anchor="ctr"/>
                </a:tc>
              </a:tr>
              <a:tr h="232209">
                <a:tc>
                  <a:txBody>
                    <a:bodyPr/>
                    <a:lstStyle/>
                    <a:p>
                      <a:pPr marL="0" marR="0" algn="r">
                        <a:spcBef>
                          <a:spcPts val="0"/>
                        </a:spcBef>
                        <a:spcAft>
                          <a:spcPts val="0"/>
                        </a:spcAft>
                      </a:pPr>
                      <a:r>
                        <a:rPr lang="en-US" sz="1000" dirty="0" smtClean="0">
                          <a:effectLst/>
                          <a:latin typeface="Arial" panose="020B0604020202020204" pitchFamily="34" charset="0"/>
                          <a:cs typeface="Arial" panose="020B0604020202020204" pitchFamily="34" charset="0"/>
                        </a:rPr>
                        <a:t>40+ </a:t>
                      </a:r>
                      <a:endParaRPr lang="en-US" sz="1100" dirty="0">
                        <a:effectLst/>
                        <a:latin typeface="Arial" panose="020B0604020202020204" pitchFamily="34" charset="0"/>
                        <a:ea typeface="Calibri"/>
                        <a:cs typeface="Arial" panose="020B0604020202020204" pitchFamily="34" charset="0"/>
                      </a:endParaRPr>
                    </a:p>
                  </a:txBody>
                  <a:tcPr marL="68580" marR="68580" marT="0" marB="0" anchor="ctr"/>
                </a:tc>
                <a:tc>
                  <a:txBody>
                    <a:bodyPr/>
                    <a:lstStyle/>
                    <a:p>
                      <a:pPr marL="0" marR="0" algn="ctr">
                        <a:spcBef>
                          <a:spcPts val="0"/>
                        </a:spcBef>
                        <a:spcAft>
                          <a:spcPts val="0"/>
                        </a:spcAft>
                      </a:pPr>
                      <a:r>
                        <a:rPr lang="en-US" sz="1100" dirty="0" smtClean="0">
                          <a:effectLst/>
                          <a:latin typeface="Arial" panose="020B0604020202020204" pitchFamily="34" charset="0"/>
                          <a:ea typeface="Calibri"/>
                          <a:cs typeface="Arial" panose="020B0604020202020204" pitchFamily="34" charset="0"/>
                        </a:rPr>
                        <a:t>640</a:t>
                      </a:r>
                      <a:endParaRPr lang="en-US" sz="1100" dirty="0">
                        <a:effectLst/>
                        <a:latin typeface="Arial" panose="020B0604020202020204" pitchFamily="34" charset="0"/>
                        <a:ea typeface="Calibri"/>
                        <a:cs typeface="Arial" panose="020B0604020202020204" pitchFamily="34" charset="0"/>
                      </a:endParaRPr>
                    </a:p>
                  </a:txBody>
                  <a:tcPr marL="68580" marR="68580" marT="0" marB="0" anchor="ctr"/>
                </a:tc>
                <a:tc>
                  <a:txBody>
                    <a:bodyPr/>
                    <a:lstStyle/>
                    <a:p>
                      <a:pPr marL="0" marR="0" algn="ctr">
                        <a:spcBef>
                          <a:spcPts val="0"/>
                        </a:spcBef>
                        <a:spcAft>
                          <a:spcPts val="0"/>
                        </a:spcAft>
                      </a:pPr>
                      <a:r>
                        <a:rPr lang="en-US" sz="1100" dirty="0" smtClean="0">
                          <a:effectLst/>
                          <a:latin typeface="Arial" panose="020B0604020202020204" pitchFamily="34" charset="0"/>
                          <a:ea typeface="Calibri"/>
                          <a:cs typeface="Arial" panose="020B0604020202020204" pitchFamily="34" charset="0"/>
                        </a:rPr>
                        <a:t>640</a:t>
                      </a:r>
                      <a:endParaRPr lang="en-US" sz="1100" dirty="0">
                        <a:effectLst/>
                        <a:latin typeface="Arial" panose="020B0604020202020204" pitchFamily="34" charset="0"/>
                        <a:ea typeface="Calibri"/>
                        <a:cs typeface="Arial" panose="020B0604020202020204" pitchFamily="34" charset="0"/>
                      </a:endParaRPr>
                    </a:p>
                  </a:txBody>
                  <a:tcPr marL="68580" marR="68580" marT="0" marB="0" anchor="ctr"/>
                </a:tc>
              </a:tr>
            </a:tbl>
          </a:graphicData>
        </a:graphic>
      </p:graphicFrame>
      <p:sp>
        <p:nvSpPr>
          <p:cNvPr id="26" name="Title 1"/>
          <p:cNvSpPr txBox="1">
            <a:spLocks/>
          </p:cNvSpPr>
          <p:nvPr/>
        </p:nvSpPr>
        <p:spPr>
          <a:xfrm>
            <a:off x="123825" y="-64583"/>
            <a:ext cx="8486775" cy="1143000"/>
          </a:xfrm>
          <a:prstGeom prst="rect">
            <a:avLst/>
          </a:prstGeom>
        </p:spPr>
        <p:txBody>
          <a:bodyPr anchor="ctr"/>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kern="0" dirty="0" smtClean="0"/>
              <a:t>Objectives and Methodology</a:t>
            </a:r>
            <a:endParaRPr lang="en-US" kern="0" dirty="0"/>
          </a:p>
        </p:txBody>
      </p:sp>
      <p:sp>
        <p:nvSpPr>
          <p:cNvPr id="30" name="Rectangle 29"/>
          <p:cNvSpPr/>
          <p:nvPr/>
        </p:nvSpPr>
        <p:spPr>
          <a:xfrm>
            <a:off x="5010150" y="5424564"/>
            <a:ext cx="3467100" cy="1123384"/>
          </a:xfrm>
          <a:prstGeom prst="rect">
            <a:avLst/>
          </a:prstGeom>
        </p:spPr>
        <p:txBody>
          <a:bodyPr wrap="square">
            <a:spAutoFit/>
          </a:bodyPr>
          <a:lstStyle/>
          <a:p>
            <a:pPr lvl="0">
              <a:buClr>
                <a:srgbClr val="C00000"/>
              </a:buClr>
            </a:pPr>
            <a:r>
              <a:rPr lang="en-US" sz="900" dirty="0" smtClean="0">
                <a:solidFill>
                  <a:schemeClr val="tx1"/>
                </a:solidFill>
                <a:latin typeface="Arial" panose="020B0604020202020204" pitchFamily="34" charset="0"/>
              </a:rPr>
              <a:t>*Fielding in </a:t>
            </a:r>
            <a:r>
              <a:rPr lang="en-US" sz="900" b="1" dirty="0" smtClean="0">
                <a:solidFill>
                  <a:schemeClr val="tx1"/>
                </a:solidFill>
                <a:latin typeface="Arial" panose="020B0604020202020204" pitchFamily="34" charset="0"/>
              </a:rPr>
              <a:t>Thailand</a:t>
            </a:r>
            <a:r>
              <a:rPr lang="en-US" sz="900" dirty="0" smtClean="0">
                <a:solidFill>
                  <a:schemeClr val="tx1"/>
                </a:solidFill>
                <a:latin typeface="Arial" panose="020B0604020202020204" pitchFamily="34" charset="0"/>
              </a:rPr>
              <a:t> did not allow for specified sample breakout among ages 65+, though some respondents do fall into this category. The older generation is less likely to be online, especially in countries where cultural differences exist as well.</a:t>
            </a:r>
          </a:p>
          <a:p>
            <a:pPr marL="171450" lvl="0" indent="-171450">
              <a:buClr>
                <a:srgbClr val="C00000"/>
              </a:buClr>
              <a:buFont typeface="Arial" panose="020B0604020202020204" pitchFamily="34" charset="0"/>
              <a:buChar char="•"/>
            </a:pPr>
            <a:endParaRPr lang="en-US" sz="400" dirty="0" smtClean="0">
              <a:solidFill>
                <a:schemeClr val="tx1"/>
              </a:solidFill>
              <a:latin typeface="Arial" panose="020B0604020202020204" pitchFamily="34" charset="0"/>
            </a:endParaRPr>
          </a:p>
          <a:p>
            <a:pPr lvl="0">
              <a:buClr>
                <a:srgbClr val="C00000"/>
              </a:buClr>
            </a:pPr>
            <a:r>
              <a:rPr lang="en-US" sz="900" b="1" dirty="0" smtClean="0">
                <a:solidFill>
                  <a:schemeClr val="tx1"/>
                </a:solidFill>
                <a:latin typeface="Arial" panose="020B0604020202020204" pitchFamily="34" charset="0"/>
              </a:rPr>
              <a:t>Analytics Note:</a:t>
            </a:r>
          </a:p>
          <a:p>
            <a:pPr lvl="0">
              <a:buClr>
                <a:srgbClr val="C00000"/>
              </a:buClr>
            </a:pPr>
            <a:r>
              <a:rPr lang="en-US" sz="900" dirty="0" smtClean="0">
                <a:solidFill>
                  <a:schemeClr val="tx1"/>
                </a:solidFill>
                <a:latin typeface="Arial" panose="020B0604020202020204" pitchFamily="34" charset="0"/>
              </a:rPr>
              <a:t>The report findings are </a:t>
            </a:r>
            <a:r>
              <a:rPr lang="en-US" sz="900" u="sng" dirty="0" smtClean="0">
                <a:solidFill>
                  <a:schemeClr val="tx1"/>
                </a:solidFill>
                <a:latin typeface="Arial" panose="020B0604020202020204" pitchFamily="34" charset="0"/>
              </a:rPr>
              <a:t>weighted</a:t>
            </a:r>
            <a:r>
              <a:rPr lang="en-US" sz="900" dirty="0" smtClean="0">
                <a:solidFill>
                  <a:schemeClr val="tx1"/>
                </a:solidFill>
                <a:latin typeface="Arial" panose="020B0604020202020204" pitchFamily="34" charset="0"/>
              </a:rPr>
              <a:t> to population sizes based on the most recent census data for each country</a:t>
            </a:r>
            <a:endParaRPr lang="en-US" sz="900" dirty="0">
              <a:solidFill>
                <a:schemeClr val="tx1"/>
              </a:solidFill>
              <a:latin typeface="Arial" panose="020B0604020202020204" pitchFamily="34" charset="0"/>
            </a:endParaRPr>
          </a:p>
        </p:txBody>
      </p:sp>
      <p:sp>
        <p:nvSpPr>
          <p:cNvPr id="3" name="Rectangle 2"/>
          <p:cNvSpPr/>
          <p:nvPr/>
        </p:nvSpPr>
        <p:spPr>
          <a:xfrm>
            <a:off x="428625" y="5376939"/>
            <a:ext cx="2036320" cy="1277273"/>
          </a:xfrm>
          <a:prstGeom prst="rect">
            <a:avLst/>
          </a:prstGeom>
        </p:spPr>
        <p:txBody>
          <a:bodyPr wrap="square">
            <a:spAutoFit/>
          </a:bodyPr>
          <a:lstStyle/>
          <a:p>
            <a:pPr marL="0" indent="0" algn="ctr">
              <a:buNone/>
            </a:pPr>
            <a:endParaRPr lang="en-US" sz="1100" dirty="0" smtClean="0">
              <a:solidFill>
                <a:schemeClr val="tx1"/>
              </a:solidFill>
              <a:latin typeface="Arial" panose="020B0604020202020204" pitchFamily="34" charset="0"/>
              <a:cs typeface="Arial" panose="020B0604020202020204" pitchFamily="34" charset="0"/>
            </a:endParaRPr>
          </a:p>
          <a:p>
            <a:pPr marL="0" indent="0" algn="ctr">
              <a:buNone/>
            </a:pPr>
            <a:r>
              <a:rPr lang="en-US" sz="1100" b="1" dirty="0" smtClean="0">
                <a:solidFill>
                  <a:schemeClr val="tx1"/>
                </a:solidFill>
                <a:latin typeface="Arial" panose="020B0604020202020204" pitchFamily="34" charset="0"/>
                <a:cs typeface="Arial" panose="020B0604020202020204" pitchFamily="34" charset="0"/>
              </a:rPr>
              <a:t>Statistical testing </a:t>
            </a:r>
          </a:p>
          <a:p>
            <a:pPr marL="0" indent="0" algn="ctr">
              <a:buNone/>
            </a:pPr>
            <a:r>
              <a:rPr lang="en-US" sz="1100" dirty="0" smtClean="0">
                <a:solidFill>
                  <a:schemeClr val="tx1"/>
                </a:solidFill>
                <a:latin typeface="Arial" panose="020B0604020202020204" pitchFamily="34" charset="0"/>
                <a:cs typeface="Arial" panose="020B0604020202020204" pitchFamily="34" charset="0"/>
              </a:rPr>
              <a:t>was performed at the </a:t>
            </a:r>
          </a:p>
          <a:p>
            <a:pPr marL="0" indent="0" algn="ctr">
              <a:buNone/>
            </a:pPr>
            <a:r>
              <a:rPr lang="en-US" sz="1100" b="1" dirty="0" smtClean="0">
                <a:solidFill>
                  <a:schemeClr val="tx1"/>
                </a:solidFill>
                <a:latin typeface="Arial" panose="020B0604020202020204" pitchFamily="34" charset="0"/>
                <a:cs typeface="Arial" panose="020B0604020202020204" pitchFamily="34" charset="0"/>
              </a:rPr>
              <a:t>95% confidence interval. </a:t>
            </a:r>
          </a:p>
          <a:p>
            <a:pPr marL="0" indent="0" algn="ctr">
              <a:buNone/>
            </a:pPr>
            <a:r>
              <a:rPr lang="en-US" sz="1100" dirty="0">
                <a:solidFill>
                  <a:schemeClr val="tx1"/>
                </a:solidFill>
                <a:latin typeface="Arial" panose="020B0604020202020204" pitchFamily="34" charset="0"/>
                <a:cs typeface="Arial" panose="020B0604020202020204" pitchFamily="34" charset="0"/>
              </a:rPr>
              <a:t>S</a:t>
            </a:r>
            <a:r>
              <a:rPr lang="en-US" sz="1100" dirty="0" smtClean="0">
                <a:solidFill>
                  <a:schemeClr val="tx1"/>
                </a:solidFill>
                <a:latin typeface="Arial" panose="020B0604020202020204" pitchFamily="34" charset="0"/>
                <a:cs typeface="Arial" panose="020B0604020202020204" pitchFamily="34" charset="0"/>
              </a:rPr>
              <a:t>tatistical differences are noted on each individual chart throughout the report.</a:t>
            </a:r>
            <a:endParaRPr lang="en-US" sz="1100" dirty="0">
              <a:solidFill>
                <a:schemeClr val="tx1"/>
              </a:solidFill>
              <a:latin typeface="Arial" panose="020B0604020202020204" pitchFamily="34" charset="0"/>
              <a:cs typeface="Arial" panose="020B0604020202020204" pitchFamily="34" charset="0"/>
            </a:endParaRPr>
          </a:p>
        </p:txBody>
      </p:sp>
      <p:sp>
        <p:nvSpPr>
          <p:cNvPr id="22" name="Rounded Rectangle 21"/>
          <p:cNvSpPr/>
          <p:nvPr/>
        </p:nvSpPr>
        <p:spPr bwMode="auto">
          <a:xfrm>
            <a:off x="495300" y="5505450"/>
            <a:ext cx="1890373" cy="1139237"/>
          </a:xfrm>
          <a:prstGeom prst="roundRect">
            <a:avLst/>
          </a:prstGeom>
          <a:noFill/>
          <a:ln w="9525" cap="flat" cmpd="sng" algn="ctr">
            <a:solidFill>
              <a:schemeClr val="tx1"/>
            </a:solidFill>
            <a:prstDash val="sysDot"/>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Tree>
    <p:extLst>
      <p:ext uri="{BB962C8B-B14F-4D97-AF65-F5344CB8AC3E}">
        <p14:creationId xmlns:p14="http://schemas.microsoft.com/office/powerpoint/2010/main" val="3483181851"/>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50</a:t>
            </a:fld>
            <a:r>
              <a:rPr lang="en-US" smtClean="0"/>
              <a:t> -</a:t>
            </a:r>
            <a:endParaRPr lang="en-US"/>
          </a:p>
        </p:txBody>
      </p:sp>
      <p:pic>
        <p:nvPicPr>
          <p:cNvPr id="3" name="Picture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268478" y="163134"/>
            <a:ext cx="608822" cy="608822"/>
          </a:xfrm>
          <a:prstGeom prst="rect">
            <a:avLst/>
          </a:prstGeom>
        </p:spPr>
      </p:pic>
      <p:sp>
        <p:nvSpPr>
          <p:cNvPr id="5" name="Title 1"/>
          <p:cNvSpPr txBox="1">
            <a:spLocks/>
          </p:cNvSpPr>
          <p:nvPr/>
        </p:nvSpPr>
        <p:spPr>
          <a:xfrm>
            <a:off x="139147" y="139465"/>
            <a:ext cx="886968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Aided Awareness of Various Medical Conditions</a:t>
            </a:r>
            <a:endParaRPr lang="en-US" sz="2400" kern="0" dirty="0"/>
          </a:p>
        </p:txBody>
      </p:sp>
      <p:grpSp>
        <p:nvGrpSpPr>
          <p:cNvPr id="24" name="Group 23"/>
          <p:cNvGrpSpPr/>
          <p:nvPr/>
        </p:nvGrpSpPr>
        <p:grpSpPr>
          <a:xfrm>
            <a:off x="139144" y="1225315"/>
            <a:ext cx="3670856" cy="1355960"/>
            <a:chOff x="139144" y="730015"/>
            <a:chExt cx="3670856" cy="1355960"/>
          </a:xfrm>
        </p:grpSpPr>
        <p:graphicFrame>
          <p:nvGraphicFramePr>
            <p:cNvPr id="6" name="Chart 5"/>
            <p:cNvGraphicFramePr/>
            <p:nvPr>
              <p:extLst>
                <p:ext uri="{D42A27DB-BD31-4B8C-83A1-F6EECF244321}">
                  <p14:modId xmlns:p14="http://schemas.microsoft.com/office/powerpoint/2010/main" val="2771622887"/>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3"/>
            </a:graphicData>
          </a:graphic>
        </p:graphicFrame>
        <p:cxnSp>
          <p:nvCxnSpPr>
            <p:cNvPr id="17" name="Straight Connector 1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 name="Straight Connector 1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 name="TextBox 18"/>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0" name="TextBox 19"/>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1" name="TextBox 20"/>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2" name="TextBox 21"/>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3" name="TextBox 22"/>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High Blood Pressure</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25" name="Group 24"/>
          <p:cNvGrpSpPr/>
          <p:nvPr/>
        </p:nvGrpSpPr>
        <p:grpSpPr>
          <a:xfrm>
            <a:off x="158196" y="2539612"/>
            <a:ext cx="3670856" cy="1355960"/>
            <a:chOff x="139144" y="730015"/>
            <a:chExt cx="3670856" cy="1355960"/>
          </a:xfrm>
        </p:grpSpPr>
        <p:graphicFrame>
          <p:nvGraphicFramePr>
            <p:cNvPr id="26" name="Chart 25"/>
            <p:cNvGraphicFramePr/>
            <p:nvPr>
              <p:extLst>
                <p:ext uri="{D42A27DB-BD31-4B8C-83A1-F6EECF244321}">
                  <p14:modId xmlns:p14="http://schemas.microsoft.com/office/powerpoint/2010/main" val="2520332772"/>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4"/>
            </a:graphicData>
          </a:graphic>
        </p:graphicFrame>
        <p:cxnSp>
          <p:nvCxnSpPr>
            <p:cNvPr id="27" name="Straight Connector 2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 name="Straight Connector 2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9" name="TextBox 28"/>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0" name="TextBox 29"/>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1" name="TextBox 30"/>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2" name="TextBox 31"/>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3" name="TextBox 32"/>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Heart Attack</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34" name="Group 33"/>
          <p:cNvGrpSpPr/>
          <p:nvPr/>
        </p:nvGrpSpPr>
        <p:grpSpPr>
          <a:xfrm>
            <a:off x="139147" y="3840008"/>
            <a:ext cx="3670856" cy="1355960"/>
            <a:chOff x="139144" y="730015"/>
            <a:chExt cx="3670856" cy="1355960"/>
          </a:xfrm>
        </p:grpSpPr>
        <p:graphicFrame>
          <p:nvGraphicFramePr>
            <p:cNvPr id="35" name="Chart 34"/>
            <p:cNvGraphicFramePr/>
            <p:nvPr>
              <p:extLst>
                <p:ext uri="{D42A27DB-BD31-4B8C-83A1-F6EECF244321}">
                  <p14:modId xmlns:p14="http://schemas.microsoft.com/office/powerpoint/2010/main" val="234625813"/>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5"/>
            </a:graphicData>
          </a:graphic>
        </p:graphicFrame>
        <p:cxnSp>
          <p:nvCxnSpPr>
            <p:cNvPr id="36" name="Straight Connector 35"/>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Straight Connector 36"/>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8" name="TextBox 37"/>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9" name="TextBox 38"/>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0" name="TextBox 39"/>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1" name="TextBox 40"/>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2" name="TextBox 41"/>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AIDS</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43" name="Group 42"/>
          <p:cNvGrpSpPr/>
          <p:nvPr/>
        </p:nvGrpSpPr>
        <p:grpSpPr>
          <a:xfrm>
            <a:off x="139144" y="5154305"/>
            <a:ext cx="3670856" cy="1355960"/>
            <a:chOff x="139144" y="730015"/>
            <a:chExt cx="3670856" cy="1355960"/>
          </a:xfrm>
        </p:grpSpPr>
        <p:graphicFrame>
          <p:nvGraphicFramePr>
            <p:cNvPr id="44" name="Chart 43"/>
            <p:cNvGraphicFramePr/>
            <p:nvPr>
              <p:extLst>
                <p:ext uri="{D42A27DB-BD31-4B8C-83A1-F6EECF244321}">
                  <p14:modId xmlns:p14="http://schemas.microsoft.com/office/powerpoint/2010/main" val="2936206841"/>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6"/>
            </a:graphicData>
          </a:graphic>
        </p:graphicFrame>
        <p:cxnSp>
          <p:nvCxnSpPr>
            <p:cNvPr id="45" name="Straight Connector 44"/>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Straight Connector 45"/>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TextBox 46"/>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8" name="TextBox 47"/>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9" name="TextBox 48"/>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0" name="TextBox 49"/>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1" name="TextBox 50"/>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Stroke</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52" name="Group 51"/>
          <p:cNvGrpSpPr/>
          <p:nvPr/>
        </p:nvGrpSpPr>
        <p:grpSpPr>
          <a:xfrm>
            <a:off x="4205330" y="1225315"/>
            <a:ext cx="3670856" cy="1355960"/>
            <a:chOff x="139144" y="730015"/>
            <a:chExt cx="3670856" cy="1355960"/>
          </a:xfrm>
        </p:grpSpPr>
        <p:graphicFrame>
          <p:nvGraphicFramePr>
            <p:cNvPr id="53" name="Chart 52"/>
            <p:cNvGraphicFramePr/>
            <p:nvPr>
              <p:extLst>
                <p:ext uri="{D42A27DB-BD31-4B8C-83A1-F6EECF244321}">
                  <p14:modId xmlns:p14="http://schemas.microsoft.com/office/powerpoint/2010/main" val="3239938441"/>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7"/>
            </a:graphicData>
          </a:graphic>
        </p:graphicFrame>
        <p:cxnSp>
          <p:nvCxnSpPr>
            <p:cNvPr id="54" name="Straight Connector 53"/>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5" name="Straight Connector 54"/>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6" name="TextBox 55"/>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7" name="TextBox 56"/>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8" name="TextBox 57"/>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9" name="TextBox 58"/>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0" name="TextBox 59"/>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Breast Cancer</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61" name="Group 60"/>
          <p:cNvGrpSpPr/>
          <p:nvPr/>
        </p:nvGrpSpPr>
        <p:grpSpPr>
          <a:xfrm>
            <a:off x="4205330" y="2539612"/>
            <a:ext cx="3670856" cy="1355960"/>
            <a:chOff x="139144" y="730015"/>
            <a:chExt cx="3670856" cy="1355960"/>
          </a:xfrm>
        </p:grpSpPr>
        <p:graphicFrame>
          <p:nvGraphicFramePr>
            <p:cNvPr id="62" name="Chart 61"/>
            <p:cNvGraphicFramePr/>
            <p:nvPr>
              <p:extLst>
                <p:ext uri="{D42A27DB-BD31-4B8C-83A1-F6EECF244321}">
                  <p14:modId xmlns:p14="http://schemas.microsoft.com/office/powerpoint/2010/main" val="2209446224"/>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8"/>
            </a:graphicData>
          </a:graphic>
        </p:graphicFrame>
        <p:cxnSp>
          <p:nvCxnSpPr>
            <p:cNvPr id="63" name="Straight Connector 62"/>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4" name="Straight Connector 63"/>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5" name="TextBox 64"/>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6" name="TextBox 65"/>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7" name="TextBox 66"/>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8" name="TextBox 67"/>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9" name="TextBox 68"/>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Prostate Cancer</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70" name="Group 69"/>
          <p:cNvGrpSpPr/>
          <p:nvPr/>
        </p:nvGrpSpPr>
        <p:grpSpPr>
          <a:xfrm>
            <a:off x="4205330" y="3840008"/>
            <a:ext cx="3670856" cy="1355960"/>
            <a:chOff x="139144" y="730015"/>
            <a:chExt cx="3670856" cy="1355960"/>
          </a:xfrm>
        </p:grpSpPr>
        <p:graphicFrame>
          <p:nvGraphicFramePr>
            <p:cNvPr id="71" name="Chart 70"/>
            <p:cNvGraphicFramePr/>
            <p:nvPr>
              <p:extLst>
                <p:ext uri="{D42A27DB-BD31-4B8C-83A1-F6EECF244321}">
                  <p14:modId xmlns:p14="http://schemas.microsoft.com/office/powerpoint/2010/main" val="863965237"/>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9"/>
            </a:graphicData>
          </a:graphic>
        </p:graphicFrame>
        <p:cxnSp>
          <p:nvCxnSpPr>
            <p:cNvPr id="72" name="Straight Connector 71"/>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 name="Straight Connector 72"/>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TextBox 73"/>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5" name="TextBox 74"/>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6" name="TextBox 75"/>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7" name="TextBox 76"/>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8" name="TextBox 77"/>
            <p:cNvSpPr txBox="1"/>
            <p:nvPr/>
          </p:nvSpPr>
          <p:spPr>
            <a:xfrm>
              <a:off x="636273" y="730015"/>
              <a:ext cx="2571750" cy="276999"/>
            </a:xfrm>
            <a:prstGeom prst="rect">
              <a:avLst/>
            </a:prstGeom>
            <a:noFill/>
          </p:spPr>
          <p:txBody>
            <a:bodyPr wrap="square" rtlCol="0">
              <a:spAutoFit/>
            </a:bodyPr>
            <a:lstStyle/>
            <a:p>
              <a:pPr algn="ctr"/>
              <a:r>
                <a:rPr lang="en-US" sz="1200" b="1" dirty="0" err="1">
                  <a:solidFill>
                    <a:schemeClr val="tx2"/>
                  </a:solidFill>
                  <a:latin typeface="Arial" panose="020B0604020202020204" pitchFamily="34" charset="0"/>
                  <a:cs typeface="Arial" panose="020B0604020202020204" pitchFamily="34" charset="0"/>
                </a:rPr>
                <a:t>Hemo</a:t>
              </a:r>
              <a:r>
                <a:rPr lang="en-US" sz="1200" b="1" dirty="0">
                  <a:solidFill>
                    <a:schemeClr val="tx2"/>
                  </a:solidFill>
                  <a:latin typeface="Arial" panose="020B0604020202020204" pitchFamily="34" charset="0"/>
                  <a:cs typeface="Arial" panose="020B0604020202020204" pitchFamily="34" charset="0"/>
                </a:rPr>
                <a:t>-Distension </a:t>
              </a:r>
              <a:r>
                <a:rPr lang="en-US" sz="1200" b="1" dirty="0" smtClean="0">
                  <a:solidFill>
                    <a:schemeClr val="tx2"/>
                  </a:solidFill>
                  <a:latin typeface="Arial" panose="020B0604020202020204" pitchFamily="34" charset="0"/>
                  <a:cs typeface="Arial" panose="020B0604020202020204" pitchFamily="34" charset="0"/>
                </a:rPr>
                <a:t>Syndrome*</a:t>
              </a:r>
              <a:endParaRPr lang="en-US" sz="1200" b="1" dirty="0">
                <a:solidFill>
                  <a:schemeClr val="tx2"/>
                </a:solidFill>
                <a:latin typeface="Arial" panose="020B0604020202020204" pitchFamily="34" charset="0"/>
                <a:cs typeface="Arial" panose="020B0604020202020204" pitchFamily="34" charset="0"/>
              </a:endParaRPr>
            </a:p>
          </p:txBody>
        </p:sp>
      </p:grpSp>
      <p:sp>
        <p:nvSpPr>
          <p:cNvPr id="79" name="TextBox 78"/>
          <p:cNvSpPr txBox="1"/>
          <p:nvPr/>
        </p:nvSpPr>
        <p:spPr>
          <a:xfrm>
            <a:off x="5652089" y="5017095"/>
            <a:ext cx="1848766" cy="353943"/>
          </a:xfrm>
          <a:prstGeom prst="rect">
            <a:avLst/>
          </a:prstGeom>
          <a:noFill/>
        </p:spPr>
        <p:txBody>
          <a:bodyPr wrap="square" rtlCol="0">
            <a:spAutoFit/>
          </a:bodyPr>
          <a:lstStyle/>
          <a:p>
            <a:r>
              <a:rPr lang="en-US" sz="850" dirty="0" smtClean="0">
                <a:solidFill>
                  <a:schemeClr val="tx2"/>
                </a:solidFill>
                <a:latin typeface="Arial" panose="020B0604020202020204" pitchFamily="34" charset="0"/>
                <a:cs typeface="Arial" panose="020B0604020202020204" pitchFamily="34" charset="0"/>
              </a:rPr>
              <a:t>*Fictitious disease for reference of over-</a:t>
            </a:r>
            <a:r>
              <a:rPr lang="en-US" sz="850" dirty="0" err="1" smtClean="0">
                <a:solidFill>
                  <a:schemeClr val="tx2"/>
                </a:solidFill>
                <a:latin typeface="Arial" panose="020B0604020202020204" pitchFamily="34" charset="0"/>
                <a:cs typeface="Arial" panose="020B0604020202020204" pitchFamily="34" charset="0"/>
              </a:rPr>
              <a:t>agreeance</a:t>
            </a:r>
            <a:endParaRPr lang="en-US" sz="850" dirty="0">
              <a:solidFill>
                <a:schemeClr val="tx2"/>
              </a:solidFill>
              <a:latin typeface="Arial" panose="020B0604020202020204" pitchFamily="34" charset="0"/>
              <a:cs typeface="Arial" panose="020B0604020202020204" pitchFamily="34" charset="0"/>
            </a:endParaRPr>
          </a:p>
        </p:txBody>
      </p:sp>
      <p:grpSp>
        <p:nvGrpSpPr>
          <p:cNvPr id="9" name="Group 8"/>
          <p:cNvGrpSpPr/>
          <p:nvPr/>
        </p:nvGrpSpPr>
        <p:grpSpPr>
          <a:xfrm>
            <a:off x="7754687" y="1850555"/>
            <a:ext cx="1739531" cy="1727843"/>
            <a:chOff x="7556975" y="1850555"/>
            <a:chExt cx="1739531" cy="1727843"/>
          </a:xfrm>
        </p:grpSpPr>
        <p:sp>
          <p:nvSpPr>
            <p:cNvPr id="88" name="Rounded Rectangle 87"/>
            <p:cNvSpPr/>
            <p:nvPr/>
          </p:nvSpPr>
          <p:spPr bwMode="auto">
            <a:xfrm>
              <a:off x="7556975" y="1850555"/>
              <a:ext cx="1327018" cy="1727843"/>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nvGrpSpPr>
            <p:cNvPr id="80" name="Group 79"/>
            <p:cNvGrpSpPr/>
            <p:nvPr/>
          </p:nvGrpSpPr>
          <p:grpSpPr>
            <a:xfrm>
              <a:off x="7633919" y="2759983"/>
              <a:ext cx="486337" cy="486337"/>
              <a:chOff x="446183" y="3541776"/>
              <a:chExt cx="838200" cy="838200"/>
            </a:xfrm>
          </p:grpSpPr>
          <p:sp>
            <p:nvSpPr>
              <p:cNvPr id="81" name="Oval 80"/>
              <p:cNvSpPr/>
              <p:nvPr/>
            </p:nvSpPr>
            <p:spPr>
              <a:xfrm>
                <a:off x="446183" y="3541776"/>
                <a:ext cx="838200" cy="838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2" name="Freeform 5"/>
              <p:cNvSpPr>
                <a:spLocks noEditPoints="1"/>
              </p:cNvSpPr>
              <p:nvPr/>
            </p:nvSpPr>
            <p:spPr bwMode="auto">
              <a:xfrm>
                <a:off x="711994" y="3629025"/>
                <a:ext cx="316706" cy="675640"/>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dirty="0"/>
              </a:p>
            </p:txBody>
          </p:sp>
        </p:grpSp>
        <p:grpSp>
          <p:nvGrpSpPr>
            <p:cNvPr id="83" name="Group 82"/>
            <p:cNvGrpSpPr/>
            <p:nvPr/>
          </p:nvGrpSpPr>
          <p:grpSpPr>
            <a:xfrm>
              <a:off x="7620216" y="2038938"/>
              <a:ext cx="486337" cy="486337"/>
              <a:chOff x="446183" y="4590288"/>
              <a:chExt cx="838200" cy="838200"/>
            </a:xfrm>
          </p:grpSpPr>
          <p:sp>
            <p:nvSpPr>
              <p:cNvPr id="84" name="Oval 83"/>
              <p:cNvSpPr/>
              <p:nvPr/>
            </p:nvSpPr>
            <p:spPr>
              <a:xfrm>
                <a:off x="446183" y="4590288"/>
                <a:ext cx="838200" cy="838200"/>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5" name="Freeform 9"/>
              <p:cNvSpPr>
                <a:spLocks noEditPoints="1"/>
              </p:cNvSpPr>
              <p:nvPr/>
            </p:nvSpPr>
            <p:spPr bwMode="auto">
              <a:xfrm>
                <a:off x="742950" y="4667250"/>
                <a:ext cx="255588" cy="692658"/>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sp>
          <p:nvSpPr>
            <p:cNvPr id="86" name="TextBox 85"/>
            <p:cNvSpPr txBox="1"/>
            <p:nvPr/>
          </p:nvSpPr>
          <p:spPr>
            <a:xfrm>
              <a:off x="8057975" y="2000838"/>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Blue bars</a:t>
              </a:r>
            </a:p>
            <a:p>
              <a:r>
                <a:rPr lang="en-US" sz="1000" b="1" dirty="0" smtClean="0">
                  <a:solidFill>
                    <a:schemeClr val="tx2"/>
                  </a:solidFill>
                  <a:latin typeface="Arial" panose="020B0604020202020204" pitchFamily="34" charset="0"/>
                  <a:cs typeface="Arial" panose="020B0604020202020204" pitchFamily="34" charset="0"/>
                </a:rPr>
                <a:t>Represent</a:t>
              </a:r>
            </a:p>
            <a:p>
              <a:r>
                <a:rPr lang="en-US" sz="1000" b="1" dirty="0" smtClean="0">
                  <a:solidFill>
                    <a:schemeClr val="tx2"/>
                  </a:solidFill>
                  <a:latin typeface="Arial" panose="020B0604020202020204" pitchFamily="34" charset="0"/>
                  <a:cs typeface="Arial" panose="020B0604020202020204" pitchFamily="34" charset="0"/>
                </a:rPr>
                <a:t>Males</a:t>
              </a:r>
              <a:endParaRPr lang="en-US" sz="1000" b="1" dirty="0">
                <a:solidFill>
                  <a:schemeClr val="tx2"/>
                </a:solidFill>
                <a:latin typeface="Arial" panose="020B0604020202020204" pitchFamily="34" charset="0"/>
                <a:cs typeface="Arial" panose="020B0604020202020204" pitchFamily="34" charset="0"/>
              </a:endParaRPr>
            </a:p>
          </p:txBody>
        </p:sp>
      </p:grpSp>
      <p:sp>
        <p:nvSpPr>
          <p:cNvPr id="87" name="TextBox 86"/>
          <p:cNvSpPr txBox="1"/>
          <p:nvPr/>
        </p:nvSpPr>
        <p:spPr>
          <a:xfrm>
            <a:off x="8261000" y="2772506"/>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Red bars</a:t>
            </a:r>
          </a:p>
          <a:p>
            <a:r>
              <a:rPr lang="en-US" sz="1000" b="1" dirty="0" smtClean="0">
                <a:solidFill>
                  <a:schemeClr val="tx2"/>
                </a:solidFill>
                <a:latin typeface="Arial" panose="020B0604020202020204" pitchFamily="34" charset="0"/>
                <a:cs typeface="Arial" panose="020B0604020202020204" pitchFamily="34" charset="0"/>
              </a:rPr>
              <a:t>Represent Females</a:t>
            </a:r>
            <a:endParaRPr lang="en-US" sz="1000" b="1" dirty="0">
              <a:solidFill>
                <a:schemeClr val="tx2"/>
              </a:solidFill>
              <a:latin typeface="Arial" panose="020B0604020202020204" pitchFamily="34" charset="0"/>
              <a:cs typeface="Arial" panose="020B0604020202020204" pitchFamily="34" charset="0"/>
            </a:endParaRPr>
          </a:p>
        </p:txBody>
      </p:sp>
      <p:sp>
        <p:nvSpPr>
          <p:cNvPr id="89" name="Rectangle 88"/>
          <p:cNvSpPr/>
          <p:nvPr/>
        </p:nvSpPr>
        <p:spPr>
          <a:xfrm>
            <a:off x="83490" y="6417581"/>
            <a:ext cx="7033137" cy="338554"/>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U.S. Respondents. Males: 18-39 (n=64), 40-64 (n=148), 65+ (n=161); Females: 18-39 (n=96), 40-64 (n=172), 65+ (n=160)</a:t>
            </a:r>
          </a:p>
          <a:p>
            <a:r>
              <a:rPr lang="en-US" sz="800" dirty="0" smtClean="0">
                <a:solidFill>
                  <a:schemeClr val="tx1"/>
                </a:solidFill>
                <a:latin typeface="Arial" panose="020B0604020202020204" pitchFamily="34" charset="0"/>
                <a:cs typeface="Arial" panose="020B0604020202020204" pitchFamily="34" charset="0"/>
              </a:rPr>
              <a:t>Q1</a:t>
            </a:r>
            <a:r>
              <a:rPr lang="en-US" sz="800" dirty="0">
                <a:solidFill>
                  <a:schemeClr val="tx1"/>
                </a:solidFill>
                <a:latin typeface="Arial" panose="020B0604020202020204" pitchFamily="34" charset="0"/>
                <a:cs typeface="Arial" panose="020B0604020202020204" pitchFamily="34" charset="0"/>
              </a:rPr>
              <a:t>.  For each medical condition or term listed, indicate if you are aware of or have ever heard the term. </a:t>
            </a:r>
          </a:p>
        </p:txBody>
      </p:sp>
      <p:grpSp>
        <p:nvGrpSpPr>
          <p:cNvPr id="7" name="Group 6"/>
          <p:cNvGrpSpPr/>
          <p:nvPr/>
        </p:nvGrpSpPr>
        <p:grpSpPr>
          <a:xfrm>
            <a:off x="665612" y="1487039"/>
            <a:ext cx="255198" cy="990759"/>
            <a:chOff x="665612" y="1487039"/>
            <a:chExt cx="255198" cy="990759"/>
          </a:xfrm>
        </p:grpSpPr>
        <p:sp>
          <p:nvSpPr>
            <p:cNvPr id="4" name="TextBox 3"/>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91" name="TextBox 90"/>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92" name="TextBox 91"/>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93" name="TextBox 92"/>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94" name="TextBox 93"/>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95" name="TextBox 94"/>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31" name="Group 130"/>
          <p:cNvGrpSpPr/>
          <p:nvPr/>
        </p:nvGrpSpPr>
        <p:grpSpPr>
          <a:xfrm>
            <a:off x="665612" y="2784538"/>
            <a:ext cx="255198" cy="990759"/>
            <a:chOff x="665612" y="1487039"/>
            <a:chExt cx="255198" cy="990759"/>
          </a:xfrm>
        </p:grpSpPr>
        <p:sp>
          <p:nvSpPr>
            <p:cNvPr id="132" name="TextBox 131"/>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33" name="TextBox 132"/>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34" name="TextBox 133"/>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35" name="TextBox 134"/>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36" name="TextBox 135"/>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37" name="TextBox 136"/>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38" name="Group 137"/>
          <p:cNvGrpSpPr/>
          <p:nvPr/>
        </p:nvGrpSpPr>
        <p:grpSpPr>
          <a:xfrm>
            <a:off x="665612" y="4092943"/>
            <a:ext cx="255198" cy="990759"/>
            <a:chOff x="665612" y="1487039"/>
            <a:chExt cx="255198" cy="990759"/>
          </a:xfrm>
        </p:grpSpPr>
        <p:sp>
          <p:nvSpPr>
            <p:cNvPr id="139" name="TextBox 138"/>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40" name="TextBox 139"/>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41" name="TextBox 140"/>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42" name="TextBox 141"/>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43" name="TextBox 142"/>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44" name="TextBox 143"/>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45" name="Group 144"/>
          <p:cNvGrpSpPr/>
          <p:nvPr/>
        </p:nvGrpSpPr>
        <p:grpSpPr>
          <a:xfrm>
            <a:off x="665612" y="5433731"/>
            <a:ext cx="255198" cy="990759"/>
            <a:chOff x="665612" y="1487039"/>
            <a:chExt cx="255198" cy="990759"/>
          </a:xfrm>
        </p:grpSpPr>
        <p:sp>
          <p:nvSpPr>
            <p:cNvPr id="146" name="TextBox 145"/>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47" name="TextBox 146"/>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48" name="TextBox 147"/>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49" name="TextBox 148"/>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50" name="TextBox 149"/>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51" name="TextBox 150"/>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52" name="Group 151"/>
          <p:cNvGrpSpPr/>
          <p:nvPr/>
        </p:nvGrpSpPr>
        <p:grpSpPr>
          <a:xfrm>
            <a:off x="4726523" y="1493814"/>
            <a:ext cx="255198" cy="990759"/>
            <a:chOff x="665612" y="1487039"/>
            <a:chExt cx="255198" cy="990759"/>
          </a:xfrm>
        </p:grpSpPr>
        <p:sp>
          <p:nvSpPr>
            <p:cNvPr id="153" name="TextBox 152"/>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54" name="TextBox 153"/>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55" name="TextBox 154"/>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56" name="TextBox 155"/>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57" name="TextBox 156"/>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58" name="TextBox 157"/>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66" name="Group 165"/>
          <p:cNvGrpSpPr/>
          <p:nvPr/>
        </p:nvGrpSpPr>
        <p:grpSpPr>
          <a:xfrm>
            <a:off x="4726523" y="2794259"/>
            <a:ext cx="255198" cy="990759"/>
            <a:chOff x="665612" y="1487039"/>
            <a:chExt cx="255198" cy="990759"/>
          </a:xfrm>
        </p:grpSpPr>
        <p:sp>
          <p:nvSpPr>
            <p:cNvPr id="167" name="TextBox 166"/>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68" name="TextBox 167"/>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69" name="TextBox 168"/>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70" name="TextBox 169"/>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71" name="TextBox 170"/>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72" name="TextBox 171"/>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73" name="Group 172"/>
          <p:cNvGrpSpPr/>
          <p:nvPr/>
        </p:nvGrpSpPr>
        <p:grpSpPr>
          <a:xfrm>
            <a:off x="4726523" y="4121367"/>
            <a:ext cx="255198" cy="990759"/>
            <a:chOff x="665612" y="1487039"/>
            <a:chExt cx="255198" cy="990759"/>
          </a:xfrm>
        </p:grpSpPr>
        <p:sp>
          <p:nvSpPr>
            <p:cNvPr id="174" name="TextBox 173"/>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75" name="TextBox 174"/>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76" name="TextBox 175"/>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77" name="TextBox 176"/>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78" name="TextBox 177"/>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79" name="TextBox 178"/>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spTree>
    <p:extLst>
      <p:ext uri="{BB962C8B-B14F-4D97-AF65-F5344CB8AC3E}">
        <p14:creationId xmlns:p14="http://schemas.microsoft.com/office/powerpoint/2010/main" val="3983569065"/>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 name="Rounded Rectangle 152"/>
          <p:cNvSpPr/>
          <p:nvPr/>
        </p:nvSpPr>
        <p:spPr bwMode="auto">
          <a:xfrm>
            <a:off x="6242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152" name="Rounded Rectangle 151"/>
          <p:cNvSpPr/>
          <p:nvPr/>
        </p:nvSpPr>
        <p:spPr bwMode="auto">
          <a:xfrm>
            <a:off x="3194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117" name="Rounded Rectangle 116"/>
          <p:cNvSpPr/>
          <p:nvPr/>
        </p:nvSpPr>
        <p:spPr bwMode="auto">
          <a:xfrm>
            <a:off x="251348"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51</a:t>
            </a:fld>
            <a:r>
              <a:rPr lang="en-US" smtClean="0"/>
              <a:t> -</a:t>
            </a:r>
            <a:endParaRPr lang="en-US"/>
          </a:p>
        </p:txBody>
      </p:sp>
      <p:pic>
        <p:nvPicPr>
          <p:cNvPr id="3" name="Picture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268478" y="163134"/>
            <a:ext cx="608822" cy="608822"/>
          </a:xfrm>
          <a:prstGeom prst="rect">
            <a:avLst/>
          </a:prstGeom>
        </p:spPr>
      </p:pic>
      <p:sp>
        <p:nvSpPr>
          <p:cNvPr id="5" name="Title 1"/>
          <p:cNvSpPr txBox="1">
            <a:spLocks/>
          </p:cNvSpPr>
          <p:nvPr/>
        </p:nvSpPr>
        <p:spPr>
          <a:xfrm>
            <a:off x="139147" y="139465"/>
            <a:ext cx="886968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smtClean="0"/>
              <a:t>Aided Awareness of Various Medical Conditions</a:t>
            </a:r>
            <a:endParaRPr lang="en-US" sz="2400" kern="0" dirty="0"/>
          </a:p>
        </p:txBody>
      </p:sp>
      <p:sp>
        <p:nvSpPr>
          <p:cNvPr id="86" name="TextBox 85"/>
          <p:cNvSpPr txBox="1"/>
          <p:nvPr/>
        </p:nvSpPr>
        <p:spPr>
          <a:xfrm>
            <a:off x="649761" y="857652"/>
            <a:ext cx="140987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Thrombosis</a:t>
            </a:r>
            <a:endParaRPr lang="en-US" sz="1400" b="1" dirty="0">
              <a:solidFill>
                <a:schemeClr val="tx2"/>
              </a:solidFill>
              <a:latin typeface="Arial" panose="020B0604020202020204" pitchFamily="34" charset="0"/>
              <a:cs typeface="Arial" panose="020B0604020202020204" pitchFamily="34" charset="0"/>
            </a:endParaRPr>
          </a:p>
        </p:txBody>
      </p:sp>
      <p:sp>
        <p:nvSpPr>
          <p:cNvPr id="89" name="TextBox 88"/>
          <p:cNvSpPr txBox="1"/>
          <p:nvPr/>
        </p:nvSpPr>
        <p:spPr>
          <a:xfrm>
            <a:off x="3276425" y="857652"/>
            <a:ext cx="234332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Deep Vein Thrombosis</a:t>
            </a:r>
            <a:endParaRPr lang="en-US" sz="1400" b="1" dirty="0">
              <a:solidFill>
                <a:schemeClr val="tx2"/>
              </a:solidFill>
              <a:latin typeface="Arial" panose="020B0604020202020204" pitchFamily="34" charset="0"/>
              <a:cs typeface="Arial" panose="020B0604020202020204" pitchFamily="34" charset="0"/>
            </a:endParaRPr>
          </a:p>
        </p:txBody>
      </p:sp>
      <p:sp>
        <p:nvSpPr>
          <p:cNvPr id="90" name="TextBox 89"/>
          <p:cNvSpPr txBox="1"/>
          <p:nvPr/>
        </p:nvSpPr>
        <p:spPr>
          <a:xfrm>
            <a:off x="6438725" y="857652"/>
            <a:ext cx="222902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Pulmonary Embolism</a:t>
            </a:r>
            <a:endParaRPr lang="en-US" sz="1400" b="1" dirty="0">
              <a:solidFill>
                <a:schemeClr val="tx2"/>
              </a:solidFill>
              <a:latin typeface="Arial" panose="020B0604020202020204" pitchFamily="34" charset="0"/>
              <a:cs typeface="Arial" panose="020B0604020202020204" pitchFamily="34" charset="0"/>
            </a:endParaRPr>
          </a:p>
        </p:txBody>
      </p:sp>
      <p:cxnSp>
        <p:nvCxnSpPr>
          <p:cNvPr id="91" name="Straight Connector 90"/>
          <p:cNvCxnSpPr/>
          <p:nvPr/>
        </p:nvCxnSpPr>
        <p:spPr bwMode="auto">
          <a:xfrm rot="5400000">
            <a:off x="523875" y="3235092"/>
            <a:ext cx="4754880" cy="0"/>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Straight Connector 91"/>
          <p:cNvCxnSpPr/>
          <p:nvPr/>
        </p:nvCxnSpPr>
        <p:spPr bwMode="auto">
          <a:xfrm rot="5400000">
            <a:off x="3657600" y="3235092"/>
            <a:ext cx="4754880" cy="0"/>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93" name="Group 92"/>
          <p:cNvGrpSpPr/>
          <p:nvPr/>
        </p:nvGrpSpPr>
        <p:grpSpPr>
          <a:xfrm>
            <a:off x="179248" y="1244365"/>
            <a:ext cx="2659202" cy="1355960"/>
            <a:chOff x="88630" y="730015"/>
            <a:chExt cx="3721370" cy="1355960"/>
          </a:xfrm>
        </p:grpSpPr>
        <p:graphicFrame>
          <p:nvGraphicFramePr>
            <p:cNvPr id="94" name="Chart 93"/>
            <p:cNvGraphicFramePr/>
            <p:nvPr>
              <p:extLst>
                <p:ext uri="{D42A27DB-BD31-4B8C-83A1-F6EECF244321}">
                  <p14:modId xmlns:p14="http://schemas.microsoft.com/office/powerpoint/2010/main" val="386375795"/>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3"/>
            </a:graphicData>
          </a:graphic>
        </p:graphicFrame>
        <p:cxnSp>
          <p:nvCxnSpPr>
            <p:cNvPr id="95" name="Straight Connector 94"/>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Straight Connector 95"/>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8" name="TextBox 97"/>
            <p:cNvSpPr txBox="1"/>
            <p:nvPr/>
          </p:nvSpPr>
          <p:spPr>
            <a:xfrm>
              <a:off x="88631"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99" name="TextBox 98"/>
            <p:cNvSpPr txBox="1"/>
            <p:nvPr/>
          </p:nvSpPr>
          <p:spPr>
            <a:xfrm>
              <a:off x="88630" y="1355255"/>
              <a:ext cx="809626"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00" name="TextBox 99"/>
            <p:cNvSpPr txBox="1"/>
            <p:nvPr/>
          </p:nvSpPr>
          <p:spPr>
            <a:xfrm>
              <a:off x="92361"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01" name="TextBox 100"/>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Age/Gender</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grpSp>
        <p:nvGrpSpPr>
          <p:cNvPr id="4" name="Group 3"/>
          <p:cNvGrpSpPr/>
          <p:nvPr/>
        </p:nvGrpSpPr>
        <p:grpSpPr>
          <a:xfrm>
            <a:off x="-5517" y="2697161"/>
            <a:ext cx="2794338" cy="1189039"/>
            <a:chOff x="-81717" y="2678111"/>
            <a:chExt cx="2794338" cy="1189039"/>
          </a:xfrm>
        </p:grpSpPr>
        <p:grpSp>
          <p:nvGrpSpPr>
            <p:cNvPr id="102" name="Group 101"/>
            <p:cNvGrpSpPr/>
            <p:nvPr/>
          </p:nvGrpSpPr>
          <p:grpSpPr>
            <a:xfrm>
              <a:off x="531093" y="2678111"/>
              <a:ext cx="2181528" cy="1189039"/>
              <a:chOff x="554355" y="730015"/>
              <a:chExt cx="3052897" cy="1189039"/>
            </a:xfrm>
          </p:grpSpPr>
          <p:graphicFrame>
            <p:nvGraphicFramePr>
              <p:cNvPr id="103" name="Chart 102"/>
              <p:cNvGraphicFramePr/>
              <p:nvPr>
                <p:extLst>
                  <p:ext uri="{D42A27DB-BD31-4B8C-83A1-F6EECF244321}">
                    <p14:modId xmlns:p14="http://schemas.microsoft.com/office/powerpoint/2010/main" val="2635177682"/>
                  </p:ext>
                </p:extLst>
              </p:nvPr>
            </p:nvGraphicFramePr>
            <p:xfrm>
              <a:off x="755365" y="895351"/>
              <a:ext cx="2851887" cy="1023703"/>
            </p:xfrm>
            <a:graphic>
              <a:graphicData uri="http://schemas.openxmlformats.org/drawingml/2006/chart">
                <c:chart xmlns:c="http://schemas.openxmlformats.org/drawingml/2006/chart" xmlns:r="http://schemas.openxmlformats.org/officeDocument/2006/relationships" r:id="rId4"/>
              </a:graphicData>
            </a:graphic>
          </p:graphicFrame>
          <p:sp>
            <p:nvSpPr>
              <p:cNvPr id="109" name="TextBox 108"/>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Locale</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10" name="TextBox 109"/>
            <p:cNvSpPr txBox="1"/>
            <p:nvPr/>
          </p:nvSpPr>
          <p:spPr>
            <a:xfrm>
              <a:off x="179156" y="2955110"/>
              <a:ext cx="578539"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11" name="TextBox 110"/>
            <p:cNvSpPr txBox="1"/>
            <p:nvPr/>
          </p:nvSpPr>
          <p:spPr>
            <a:xfrm>
              <a:off x="-81717" y="3210856"/>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Suburban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12" name="TextBox 111"/>
            <p:cNvSpPr txBox="1"/>
            <p:nvPr/>
          </p:nvSpPr>
          <p:spPr>
            <a:xfrm>
              <a:off x="8712" y="3476343"/>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Rural</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13" name="TextBox 112"/>
          <p:cNvSpPr txBox="1"/>
          <p:nvPr/>
        </p:nvSpPr>
        <p:spPr>
          <a:xfrm>
            <a:off x="306525" y="3829088"/>
            <a:ext cx="2446199"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Compared to Other Countries</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15" name="Chart 114"/>
          <p:cNvGraphicFramePr/>
          <p:nvPr>
            <p:extLst>
              <p:ext uri="{D42A27DB-BD31-4B8C-83A1-F6EECF244321}">
                <p14:modId xmlns:p14="http://schemas.microsoft.com/office/powerpoint/2010/main" val="1758119126"/>
              </p:ext>
            </p:extLst>
          </p:nvPr>
        </p:nvGraphicFramePr>
        <p:xfrm>
          <a:off x="215344" y="3974322"/>
          <a:ext cx="2867024" cy="1517648"/>
        </p:xfrm>
        <a:graphic>
          <a:graphicData uri="http://schemas.openxmlformats.org/drawingml/2006/chart">
            <c:chart xmlns:c="http://schemas.openxmlformats.org/drawingml/2006/chart" xmlns:r="http://schemas.openxmlformats.org/officeDocument/2006/relationships" r:id="rId5"/>
          </a:graphicData>
        </a:graphic>
      </p:graphicFrame>
      <p:sp>
        <p:nvSpPr>
          <p:cNvPr id="116" name="Rectangle 115"/>
          <p:cNvSpPr/>
          <p:nvPr/>
        </p:nvSpPr>
        <p:spPr>
          <a:xfrm>
            <a:off x="83490" y="6264131"/>
            <a:ext cx="7033137" cy="461665"/>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U.S. Respondents</a:t>
            </a:r>
            <a:r>
              <a:rPr lang="en-US" sz="800" dirty="0">
                <a:solidFill>
                  <a:schemeClr val="tx1"/>
                </a:solidFill>
                <a:latin typeface="Arial" panose="020B0604020202020204" pitchFamily="34" charset="0"/>
                <a:cs typeface="Arial" panose="020B0604020202020204" pitchFamily="34" charset="0"/>
              </a:rPr>
              <a:t>. Males: 18-39 (n=64), 40-64 (n=148), 65+ (n=161); Females: 18-39 (n=96), 40-64 (n=172), 65+ (n=160</a:t>
            </a:r>
            <a:r>
              <a:rPr lang="en-US" sz="800" dirty="0" smtClean="0">
                <a:solidFill>
                  <a:schemeClr val="tx1"/>
                </a:solidFill>
                <a:latin typeface="Arial" panose="020B0604020202020204" pitchFamily="34" charset="0"/>
                <a:cs typeface="Arial" panose="020B0604020202020204" pitchFamily="34" charset="0"/>
              </a:rPr>
              <a:t>); </a:t>
            </a:r>
          </a:p>
          <a:p>
            <a:r>
              <a:rPr lang="en-US" sz="800" dirty="0" smtClean="0">
                <a:solidFill>
                  <a:schemeClr val="tx1"/>
                </a:solidFill>
                <a:latin typeface="Arial" panose="020B0604020202020204" pitchFamily="34" charset="0"/>
                <a:cs typeface="Arial" panose="020B0604020202020204" pitchFamily="34" charset="0"/>
              </a:rPr>
              <a:t>Locale: Urban (n=406), Suburban (n=318), Rural (n=77)</a:t>
            </a:r>
          </a:p>
          <a:p>
            <a:r>
              <a:rPr lang="en-US" sz="800" dirty="0" smtClean="0">
                <a:solidFill>
                  <a:schemeClr val="tx1"/>
                </a:solidFill>
                <a:latin typeface="Arial" panose="020B0604020202020204" pitchFamily="34" charset="0"/>
                <a:cs typeface="Arial" panose="020B0604020202020204" pitchFamily="34" charset="0"/>
              </a:rPr>
              <a:t>Q1</a:t>
            </a:r>
            <a:r>
              <a:rPr lang="en-US" sz="800" dirty="0">
                <a:solidFill>
                  <a:schemeClr val="tx1"/>
                </a:solidFill>
                <a:latin typeface="Arial" panose="020B0604020202020204" pitchFamily="34" charset="0"/>
                <a:cs typeface="Arial" panose="020B0604020202020204" pitchFamily="34" charset="0"/>
              </a:rPr>
              <a:t>.  For each medical condition or term listed, indicate if you are aware of or have ever heard the term. </a:t>
            </a:r>
          </a:p>
        </p:txBody>
      </p:sp>
      <p:grpSp>
        <p:nvGrpSpPr>
          <p:cNvPr id="118" name="Group 117"/>
          <p:cNvGrpSpPr/>
          <p:nvPr/>
        </p:nvGrpSpPr>
        <p:grpSpPr>
          <a:xfrm>
            <a:off x="3160573" y="1168165"/>
            <a:ext cx="2659202" cy="1355960"/>
            <a:chOff x="88630" y="730015"/>
            <a:chExt cx="3721370" cy="1355960"/>
          </a:xfrm>
        </p:grpSpPr>
        <p:graphicFrame>
          <p:nvGraphicFramePr>
            <p:cNvPr id="119" name="Chart 118"/>
            <p:cNvGraphicFramePr/>
            <p:nvPr>
              <p:extLst>
                <p:ext uri="{D42A27DB-BD31-4B8C-83A1-F6EECF244321}">
                  <p14:modId xmlns:p14="http://schemas.microsoft.com/office/powerpoint/2010/main" val="2346066236"/>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6"/>
            </a:graphicData>
          </a:graphic>
        </p:graphicFrame>
        <p:cxnSp>
          <p:nvCxnSpPr>
            <p:cNvPr id="120" name="Straight Connector 119"/>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1" name="Straight Connector 120"/>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2" name="TextBox 121"/>
            <p:cNvSpPr txBox="1"/>
            <p:nvPr/>
          </p:nvSpPr>
          <p:spPr>
            <a:xfrm>
              <a:off x="88631"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23" name="TextBox 122"/>
            <p:cNvSpPr txBox="1"/>
            <p:nvPr/>
          </p:nvSpPr>
          <p:spPr>
            <a:xfrm>
              <a:off x="88630" y="1355255"/>
              <a:ext cx="809626"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24" name="TextBox 123"/>
            <p:cNvSpPr txBox="1"/>
            <p:nvPr/>
          </p:nvSpPr>
          <p:spPr>
            <a:xfrm>
              <a:off x="92361"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25" name="TextBox 124"/>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Age/Gender</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33" name="TextBox 132"/>
          <p:cNvSpPr txBox="1"/>
          <p:nvPr/>
        </p:nvSpPr>
        <p:spPr>
          <a:xfrm>
            <a:off x="3287850" y="3752888"/>
            <a:ext cx="2446199"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Compared to Other Countries</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34" name="Chart 133"/>
          <p:cNvGraphicFramePr/>
          <p:nvPr>
            <p:extLst>
              <p:ext uri="{D42A27DB-BD31-4B8C-83A1-F6EECF244321}">
                <p14:modId xmlns:p14="http://schemas.microsoft.com/office/powerpoint/2010/main" val="331476826"/>
              </p:ext>
            </p:extLst>
          </p:nvPr>
        </p:nvGraphicFramePr>
        <p:xfrm>
          <a:off x="3196669" y="3898122"/>
          <a:ext cx="2867024" cy="1517648"/>
        </p:xfrm>
        <a:graphic>
          <a:graphicData uri="http://schemas.openxmlformats.org/drawingml/2006/chart">
            <c:chart xmlns:c="http://schemas.openxmlformats.org/drawingml/2006/chart" xmlns:r="http://schemas.openxmlformats.org/officeDocument/2006/relationships" r:id="rId7"/>
          </a:graphicData>
        </a:graphic>
      </p:graphicFrame>
      <p:grpSp>
        <p:nvGrpSpPr>
          <p:cNvPr id="135" name="Group 134"/>
          <p:cNvGrpSpPr/>
          <p:nvPr/>
        </p:nvGrpSpPr>
        <p:grpSpPr>
          <a:xfrm>
            <a:off x="6206066" y="1158640"/>
            <a:ext cx="2671234" cy="1355960"/>
            <a:chOff x="71792" y="730015"/>
            <a:chExt cx="3738208" cy="1355960"/>
          </a:xfrm>
        </p:grpSpPr>
        <p:graphicFrame>
          <p:nvGraphicFramePr>
            <p:cNvPr id="136" name="Chart 135"/>
            <p:cNvGraphicFramePr/>
            <p:nvPr>
              <p:extLst>
                <p:ext uri="{D42A27DB-BD31-4B8C-83A1-F6EECF244321}">
                  <p14:modId xmlns:p14="http://schemas.microsoft.com/office/powerpoint/2010/main" val="1744926456"/>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8"/>
            </a:graphicData>
          </a:graphic>
        </p:graphicFrame>
        <p:cxnSp>
          <p:nvCxnSpPr>
            <p:cNvPr id="137" name="Straight Connector 13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Straight Connector 13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39" name="TextBox 138"/>
            <p:cNvSpPr txBox="1"/>
            <p:nvPr/>
          </p:nvSpPr>
          <p:spPr>
            <a:xfrm>
              <a:off x="71793"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40" name="TextBox 139"/>
            <p:cNvSpPr txBox="1"/>
            <p:nvPr/>
          </p:nvSpPr>
          <p:spPr>
            <a:xfrm>
              <a:off x="71792" y="1355255"/>
              <a:ext cx="809626"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41" name="TextBox 140"/>
            <p:cNvSpPr txBox="1"/>
            <p:nvPr/>
          </p:nvSpPr>
          <p:spPr>
            <a:xfrm>
              <a:off x="75523"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42" name="TextBox 141"/>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Age/Gender</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50" name="TextBox 149"/>
          <p:cNvSpPr txBox="1"/>
          <p:nvPr/>
        </p:nvSpPr>
        <p:spPr>
          <a:xfrm>
            <a:off x="6345375" y="3743363"/>
            <a:ext cx="2446199"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Compared to Other Countries</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51" name="Chart 150"/>
          <p:cNvGraphicFramePr/>
          <p:nvPr>
            <p:extLst>
              <p:ext uri="{D42A27DB-BD31-4B8C-83A1-F6EECF244321}">
                <p14:modId xmlns:p14="http://schemas.microsoft.com/office/powerpoint/2010/main" val="3085734085"/>
              </p:ext>
            </p:extLst>
          </p:nvPr>
        </p:nvGraphicFramePr>
        <p:xfrm>
          <a:off x="6254194" y="3888597"/>
          <a:ext cx="2867024" cy="1517648"/>
        </p:xfrm>
        <a:graphic>
          <a:graphicData uri="http://schemas.openxmlformats.org/drawingml/2006/chart">
            <c:chart xmlns:c="http://schemas.openxmlformats.org/drawingml/2006/chart" xmlns:r="http://schemas.openxmlformats.org/officeDocument/2006/relationships" r:id="rId9"/>
          </a:graphicData>
        </a:graphic>
      </p:graphicFrame>
      <p:grpSp>
        <p:nvGrpSpPr>
          <p:cNvPr id="8" name="Group 7"/>
          <p:cNvGrpSpPr/>
          <p:nvPr/>
        </p:nvGrpSpPr>
        <p:grpSpPr>
          <a:xfrm>
            <a:off x="2706219" y="5305136"/>
            <a:ext cx="3632787" cy="806083"/>
            <a:chOff x="2681381" y="5587328"/>
            <a:chExt cx="3632787" cy="806083"/>
          </a:xfrm>
        </p:grpSpPr>
        <p:grpSp>
          <p:nvGrpSpPr>
            <p:cNvPr id="7" name="Group 6"/>
            <p:cNvGrpSpPr/>
            <p:nvPr/>
          </p:nvGrpSpPr>
          <p:grpSpPr>
            <a:xfrm>
              <a:off x="2909010" y="5799246"/>
              <a:ext cx="3405158" cy="594165"/>
              <a:chOff x="2280360" y="5913546"/>
              <a:chExt cx="3405158" cy="594165"/>
            </a:xfrm>
          </p:grpSpPr>
          <p:sp>
            <p:nvSpPr>
              <p:cNvPr id="154" name="Rounded Rectangle 153"/>
              <p:cNvSpPr/>
              <p:nvPr/>
            </p:nvSpPr>
            <p:spPr bwMode="auto">
              <a:xfrm>
                <a:off x="2280360" y="5913546"/>
                <a:ext cx="3069769" cy="589760"/>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nvGrpSpPr>
              <p:cNvPr id="155" name="Group 154"/>
              <p:cNvGrpSpPr/>
              <p:nvPr/>
            </p:nvGrpSpPr>
            <p:grpSpPr>
              <a:xfrm>
                <a:off x="3955289" y="5948736"/>
                <a:ext cx="486337" cy="486337"/>
                <a:chOff x="446183" y="3541776"/>
                <a:chExt cx="838200" cy="838200"/>
              </a:xfrm>
            </p:grpSpPr>
            <p:sp>
              <p:nvSpPr>
                <p:cNvPr id="156" name="Oval 155"/>
                <p:cNvSpPr/>
                <p:nvPr/>
              </p:nvSpPr>
              <p:spPr>
                <a:xfrm>
                  <a:off x="446183" y="3541776"/>
                  <a:ext cx="838200" cy="838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157" name="Freeform 5"/>
                <p:cNvSpPr>
                  <a:spLocks noEditPoints="1"/>
                </p:cNvSpPr>
                <p:nvPr/>
              </p:nvSpPr>
              <p:spPr bwMode="auto">
                <a:xfrm>
                  <a:off x="711994" y="3629025"/>
                  <a:ext cx="316706" cy="675640"/>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dirty="0"/>
                </a:p>
              </p:txBody>
            </p:sp>
          </p:grpSp>
          <p:grpSp>
            <p:nvGrpSpPr>
              <p:cNvPr id="158" name="Group 157"/>
              <p:cNvGrpSpPr/>
              <p:nvPr/>
            </p:nvGrpSpPr>
            <p:grpSpPr>
              <a:xfrm>
                <a:off x="2455070" y="5991813"/>
                <a:ext cx="486337" cy="486337"/>
                <a:chOff x="446183" y="4590288"/>
                <a:chExt cx="838200" cy="838200"/>
              </a:xfrm>
            </p:grpSpPr>
            <p:sp>
              <p:nvSpPr>
                <p:cNvPr id="159" name="Oval 158"/>
                <p:cNvSpPr/>
                <p:nvPr/>
              </p:nvSpPr>
              <p:spPr>
                <a:xfrm>
                  <a:off x="446183" y="4590288"/>
                  <a:ext cx="838200" cy="838200"/>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160" name="Freeform 9"/>
                <p:cNvSpPr>
                  <a:spLocks noEditPoints="1"/>
                </p:cNvSpPr>
                <p:nvPr/>
              </p:nvSpPr>
              <p:spPr bwMode="auto">
                <a:xfrm>
                  <a:off x="742950" y="4667250"/>
                  <a:ext cx="255588" cy="692658"/>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sp>
            <p:nvSpPr>
              <p:cNvPr id="161" name="TextBox 160"/>
              <p:cNvSpPr txBox="1"/>
              <p:nvPr/>
            </p:nvSpPr>
            <p:spPr>
              <a:xfrm>
                <a:off x="2892829" y="5953713"/>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Blue bars</a:t>
                </a:r>
              </a:p>
              <a:p>
                <a:r>
                  <a:rPr lang="en-US" sz="1000" b="1" dirty="0" smtClean="0">
                    <a:solidFill>
                      <a:schemeClr val="tx2"/>
                    </a:solidFill>
                    <a:latin typeface="Arial" panose="020B0604020202020204" pitchFamily="34" charset="0"/>
                    <a:cs typeface="Arial" panose="020B0604020202020204" pitchFamily="34" charset="0"/>
                  </a:rPr>
                  <a:t>Represent</a:t>
                </a:r>
              </a:p>
              <a:p>
                <a:r>
                  <a:rPr lang="en-US" sz="1000" b="1" dirty="0" smtClean="0">
                    <a:solidFill>
                      <a:schemeClr val="tx2"/>
                    </a:solidFill>
                    <a:latin typeface="Arial" panose="020B0604020202020204" pitchFamily="34" charset="0"/>
                    <a:cs typeface="Arial" panose="020B0604020202020204" pitchFamily="34" charset="0"/>
                  </a:rPr>
                  <a:t>Males</a:t>
                </a:r>
                <a:endParaRPr lang="en-US" sz="1000" b="1" dirty="0">
                  <a:solidFill>
                    <a:schemeClr val="tx2"/>
                  </a:solidFill>
                  <a:latin typeface="Arial" panose="020B0604020202020204" pitchFamily="34" charset="0"/>
                  <a:cs typeface="Arial" panose="020B0604020202020204" pitchFamily="34" charset="0"/>
                </a:endParaRPr>
              </a:p>
            </p:txBody>
          </p:sp>
          <p:sp>
            <p:nvSpPr>
              <p:cNvPr id="162" name="TextBox 161"/>
              <p:cNvSpPr txBox="1"/>
              <p:nvPr/>
            </p:nvSpPr>
            <p:spPr>
              <a:xfrm>
                <a:off x="4446987" y="5942121"/>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Red bars</a:t>
                </a:r>
              </a:p>
              <a:p>
                <a:r>
                  <a:rPr lang="en-US" sz="1000" b="1" dirty="0" smtClean="0">
                    <a:solidFill>
                      <a:schemeClr val="tx2"/>
                    </a:solidFill>
                    <a:latin typeface="Arial" panose="020B0604020202020204" pitchFamily="34" charset="0"/>
                    <a:cs typeface="Arial" panose="020B0604020202020204" pitchFamily="34" charset="0"/>
                  </a:rPr>
                  <a:t>Represent Females</a:t>
                </a:r>
                <a:endParaRPr lang="en-US" sz="1000" b="1" dirty="0">
                  <a:solidFill>
                    <a:schemeClr val="tx2"/>
                  </a:solidFill>
                  <a:latin typeface="Arial" panose="020B0604020202020204" pitchFamily="34" charset="0"/>
                  <a:cs typeface="Arial" panose="020B0604020202020204" pitchFamily="34" charset="0"/>
                </a:endParaRPr>
              </a:p>
            </p:txBody>
          </p:sp>
        </p:grpSp>
        <p:sp>
          <p:nvSpPr>
            <p:cNvPr id="163" name="TextBox 162"/>
            <p:cNvSpPr txBox="1"/>
            <p:nvPr/>
          </p:nvSpPr>
          <p:spPr>
            <a:xfrm>
              <a:off x="2681381" y="5587328"/>
              <a:ext cx="1837711" cy="261610"/>
            </a:xfrm>
            <a:prstGeom prst="rect">
              <a:avLst/>
            </a:prstGeom>
            <a:noFill/>
          </p:spPr>
          <p:txBody>
            <a:bodyPr wrap="square" rtlCol="0">
              <a:spAutoFit/>
            </a:bodyPr>
            <a:lstStyle/>
            <a:p>
              <a:pPr algn="ctr"/>
              <a:r>
                <a:rPr lang="en-US" sz="1050" b="1" i="1" dirty="0" smtClean="0">
                  <a:solidFill>
                    <a:schemeClr val="tx1"/>
                  </a:solidFill>
                  <a:latin typeface="Arial" panose="020B0604020202020204" pitchFamily="34" charset="0"/>
                  <a:cs typeface="Arial" panose="020B0604020202020204" pitchFamily="34" charset="0"/>
                </a:rPr>
                <a:t>Among Age/Gender</a:t>
              </a:r>
              <a:endParaRPr lang="en-US" sz="1050" b="1" i="1" dirty="0">
                <a:solidFill>
                  <a:schemeClr val="tx1"/>
                </a:solidFill>
                <a:latin typeface="Arial" panose="020B0604020202020204" pitchFamily="34" charset="0"/>
                <a:cs typeface="Arial" panose="020B0604020202020204" pitchFamily="34" charset="0"/>
              </a:endParaRPr>
            </a:p>
          </p:txBody>
        </p:sp>
      </p:grpSp>
      <p:grpSp>
        <p:nvGrpSpPr>
          <p:cNvPr id="78" name="Group 77"/>
          <p:cNvGrpSpPr/>
          <p:nvPr/>
        </p:nvGrpSpPr>
        <p:grpSpPr>
          <a:xfrm>
            <a:off x="581388" y="1487039"/>
            <a:ext cx="255198" cy="990759"/>
            <a:chOff x="665612" y="1487039"/>
            <a:chExt cx="255198" cy="990759"/>
          </a:xfrm>
        </p:grpSpPr>
        <p:sp>
          <p:nvSpPr>
            <p:cNvPr id="79" name="TextBox 78"/>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80" name="TextBox 79"/>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81" name="TextBox 80"/>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82" name="TextBox 81"/>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83" name="TextBox 82"/>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84" name="TextBox 83"/>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85" name="Group 84"/>
          <p:cNvGrpSpPr/>
          <p:nvPr/>
        </p:nvGrpSpPr>
        <p:grpSpPr>
          <a:xfrm>
            <a:off x="3569516" y="1438911"/>
            <a:ext cx="255198" cy="990759"/>
            <a:chOff x="665612" y="1487039"/>
            <a:chExt cx="255198" cy="990759"/>
          </a:xfrm>
        </p:grpSpPr>
        <p:sp>
          <p:nvSpPr>
            <p:cNvPr id="87" name="TextBox 86"/>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88" name="TextBox 87"/>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97" name="TextBox 96"/>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04" name="TextBox 103"/>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05" name="TextBox 104"/>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06" name="TextBox 105"/>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07" name="Group 106"/>
          <p:cNvGrpSpPr/>
          <p:nvPr/>
        </p:nvGrpSpPr>
        <p:grpSpPr>
          <a:xfrm>
            <a:off x="6616297" y="1438911"/>
            <a:ext cx="255198" cy="990759"/>
            <a:chOff x="665612" y="1487039"/>
            <a:chExt cx="255198" cy="990759"/>
          </a:xfrm>
        </p:grpSpPr>
        <p:sp>
          <p:nvSpPr>
            <p:cNvPr id="108" name="TextBox 107"/>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14" name="TextBox 113"/>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64" name="TextBox 163"/>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65" name="TextBox 164"/>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66" name="TextBox 165"/>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67" name="TextBox 166"/>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68" name="Group 167"/>
          <p:cNvGrpSpPr/>
          <p:nvPr/>
        </p:nvGrpSpPr>
        <p:grpSpPr>
          <a:xfrm>
            <a:off x="689676" y="2989988"/>
            <a:ext cx="256802" cy="740828"/>
            <a:chOff x="665612" y="1547199"/>
            <a:chExt cx="256802" cy="740828"/>
          </a:xfrm>
        </p:grpSpPr>
        <p:sp>
          <p:nvSpPr>
            <p:cNvPr id="169" name="TextBox 168"/>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171" name="TextBox 170"/>
            <p:cNvSpPr txBox="1"/>
            <p:nvPr/>
          </p:nvSpPr>
          <p:spPr>
            <a:xfrm>
              <a:off x="665612" y="1799020"/>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173" name="TextBox 172"/>
            <p:cNvSpPr txBox="1"/>
            <p:nvPr/>
          </p:nvSpPr>
          <p:spPr>
            <a:xfrm>
              <a:off x="701708" y="2057195"/>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pSp>
        <p:nvGrpSpPr>
          <p:cNvPr id="175" name="Group 174"/>
          <p:cNvGrpSpPr/>
          <p:nvPr/>
        </p:nvGrpSpPr>
        <p:grpSpPr>
          <a:xfrm>
            <a:off x="2895263" y="2697161"/>
            <a:ext cx="2794338" cy="1189039"/>
            <a:chOff x="-81717" y="2678111"/>
            <a:chExt cx="2794338" cy="1189039"/>
          </a:xfrm>
        </p:grpSpPr>
        <p:grpSp>
          <p:nvGrpSpPr>
            <p:cNvPr id="176" name="Group 175"/>
            <p:cNvGrpSpPr/>
            <p:nvPr/>
          </p:nvGrpSpPr>
          <p:grpSpPr>
            <a:xfrm>
              <a:off x="531093" y="2678111"/>
              <a:ext cx="2181528" cy="1189039"/>
              <a:chOff x="554355" y="730015"/>
              <a:chExt cx="3052897" cy="1189039"/>
            </a:xfrm>
          </p:grpSpPr>
          <p:graphicFrame>
            <p:nvGraphicFramePr>
              <p:cNvPr id="180" name="Chart 179"/>
              <p:cNvGraphicFramePr/>
              <p:nvPr>
                <p:extLst>
                  <p:ext uri="{D42A27DB-BD31-4B8C-83A1-F6EECF244321}">
                    <p14:modId xmlns:p14="http://schemas.microsoft.com/office/powerpoint/2010/main" val="4041286243"/>
                  </p:ext>
                </p:extLst>
              </p:nvPr>
            </p:nvGraphicFramePr>
            <p:xfrm>
              <a:off x="755365" y="895351"/>
              <a:ext cx="2851887" cy="1023703"/>
            </p:xfrm>
            <a:graphic>
              <a:graphicData uri="http://schemas.openxmlformats.org/drawingml/2006/chart">
                <c:chart xmlns:c="http://schemas.openxmlformats.org/drawingml/2006/chart" xmlns:r="http://schemas.openxmlformats.org/officeDocument/2006/relationships" r:id="rId10"/>
              </a:graphicData>
            </a:graphic>
          </p:graphicFrame>
          <p:sp>
            <p:nvSpPr>
              <p:cNvPr id="181" name="TextBox 180"/>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Locale</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77" name="TextBox 176"/>
            <p:cNvSpPr txBox="1"/>
            <p:nvPr/>
          </p:nvSpPr>
          <p:spPr>
            <a:xfrm>
              <a:off x="179156" y="2955110"/>
              <a:ext cx="578539"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78" name="TextBox 177"/>
            <p:cNvSpPr txBox="1"/>
            <p:nvPr/>
          </p:nvSpPr>
          <p:spPr>
            <a:xfrm>
              <a:off x="-81717" y="3210856"/>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Suburban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79" name="TextBox 178"/>
            <p:cNvSpPr txBox="1"/>
            <p:nvPr/>
          </p:nvSpPr>
          <p:spPr>
            <a:xfrm>
              <a:off x="8712" y="3476343"/>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Rural</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grpSp>
      <p:grpSp>
        <p:nvGrpSpPr>
          <p:cNvPr id="182" name="Group 181"/>
          <p:cNvGrpSpPr/>
          <p:nvPr/>
        </p:nvGrpSpPr>
        <p:grpSpPr>
          <a:xfrm>
            <a:off x="3590456" y="2989988"/>
            <a:ext cx="256802" cy="740828"/>
            <a:chOff x="665612" y="1547199"/>
            <a:chExt cx="256802" cy="740828"/>
          </a:xfrm>
        </p:grpSpPr>
        <p:sp>
          <p:nvSpPr>
            <p:cNvPr id="183" name="TextBox 182"/>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184" name="TextBox 183"/>
            <p:cNvSpPr txBox="1"/>
            <p:nvPr/>
          </p:nvSpPr>
          <p:spPr>
            <a:xfrm>
              <a:off x="665612" y="1799020"/>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185" name="TextBox 184"/>
            <p:cNvSpPr txBox="1"/>
            <p:nvPr/>
          </p:nvSpPr>
          <p:spPr>
            <a:xfrm>
              <a:off x="701708" y="2057195"/>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pSp>
        <p:nvGrpSpPr>
          <p:cNvPr id="186" name="Group 185"/>
          <p:cNvGrpSpPr/>
          <p:nvPr/>
        </p:nvGrpSpPr>
        <p:grpSpPr>
          <a:xfrm>
            <a:off x="5952788" y="2697161"/>
            <a:ext cx="2794338" cy="1189039"/>
            <a:chOff x="-81717" y="2678111"/>
            <a:chExt cx="2794338" cy="1189039"/>
          </a:xfrm>
        </p:grpSpPr>
        <p:grpSp>
          <p:nvGrpSpPr>
            <p:cNvPr id="187" name="Group 186"/>
            <p:cNvGrpSpPr/>
            <p:nvPr/>
          </p:nvGrpSpPr>
          <p:grpSpPr>
            <a:xfrm>
              <a:off x="531093" y="2678111"/>
              <a:ext cx="2181528" cy="1189039"/>
              <a:chOff x="554355" y="730015"/>
              <a:chExt cx="3052897" cy="1189039"/>
            </a:xfrm>
          </p:grpSpPr>
          <p:graphicFrame>
            <p:nvGraphicFramePr>
              <p:cNvPr id="191" name="Chart 190"/>
              <p:cNvGraphicFramePr/>
              <p:nvPr>
                <p:extLst>
                  <p:ext uri="{D42A27DB-BD31-4B8C-83A1-F6EECF244321}">
                    <p14:modId xmlns:p14="http://schemas.microsoft.com/office/powerpoint/2010/main" val="1012653235"/>
                  </p:ext>
                </p:extLst>
              </p:nvPr>
            </p:nvGraphicFramePr>
            <p:xfrm>
              <a:off x="755365" y="895351"/>
              <a:ext cx="2851887" cy="1023703"/>
            </p:xfrm>
            <a:graphic>
              <a:graphicData uri="http://schemas.openxmlformats.org/drawingml/2006/chart">
                <c:chart xmlns:c="http://schemas.openxmlformats.org/drawingml/2006/chart" xmlns:r="http://schemas.openxmlformats.org/officeDocument/2006/relationships" r:id="rId11"/>
              </a:graphicData>
            </a:graphic>
          </p:graphicFrame>
          <p:sp>
            <p:nvSpPr>
              <p:cNvPr id="192" name="TextBox 191"/>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Locale</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88" name="TextBox 187"/>
            <p:cNvSpPr txBox="1"/>
            <p:nvPr/>
          </p:nvSpPr>
          <p:spPr>
            <a:xfrm>
              <a:off x="179156" y="2955110"/>
              <a:ext cx="578539"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89" name="TextBox 188"/>
            <p:cNvSpPr txBox="1"/>
            <p:nvPr/>
          </p:nvSpPr>
          <p:spPr>
            <a:xfrm>
              <a:off x="-81717" y="3210856"/>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Suburban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90" name="TextBox 189"/>
            <p:cNvSpPr txBox="1"/>
            <p:nvPr/>
          </p:nvSpPr>
          <p:spPr>
            <a:xfrm>
              <a:off x="8712" y="3476343"/>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Rural</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grpSp>
      <p:grpSp>
        <p:nvGrpSpPr>
          <p:cNvPr id="193" name="Group 192"/>
          <p:cNvGrpSpPr/>
          <p:nvPr/>
        </p:nvGrpSpPr>
        <p:grpSpPr>
          <a:xfrm>
            <a:off x="6647981" y="3002020"/>
            <a:ext cx="256802" cy="716764"/>
            <a:chOff x="665612" y="1559231"/>
            <a:chExt cx="256802" cy="716764"/>
          </a:xfrm>
        </p:grpSpPr>
        <p:sp>
          <p:nvSpPr>
            <p:cNvPr id="194" name="TextBox 193"/>
            <p:cNvSpPr txBox="1"/>
            <p:nvPr/>
          </p:nvSpPr>
          <p:spPr>
            <a:xfrm>
              <a:off x="665612" y="1559231"/>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195" name="TextBox 194"/>
            <p:cNvSpPr txBox="1"/>
            <p:nvPr/>
          </p:nvSpPr>
          <p:spPr>
            <a:xfrm>
              <a:off x="665612" y="1799020"/>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196" name="TextBox 195"/>
            <p:cNvSpPr txBox="1"/>
            <p:nvPr/>
          </p:nvSpPr>
          <p:spPr>
            <a:xfrm>
              <a:off x="701708" y="2045163"/>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sp>
        <p:nvSpPr>
          <p:cNvPr id="6" name="TextBox 5"/>
          <p:cNvSpPr txBox="1"/>
          <p:nvPr/>
        </p:nvSpPr>
        <p:spPr>
          <a:xfrm>
            <a:off x="2150471" y="1957167"/>
            <a:ext cx="247184" cy="215444"/>
          </a:xfrm>
          <a:prstGeom prst="rect">
            <a:avLst/>
          </a:prstGeom>
          <a:noFill/>
        </p:spPr>
        <p:txBody>
          <a:bodyPr wrap="none" rtlCol="0">
            <a:spAutoFit/>
          </a:bodyPr>
          <a:lstStyle/>
          <a:p>
            <a:r>
              <a:rPr lang="en-US" sz="800" dirty="0" smtClean="0">
                <a:solidFill>
                  <a:schemeClr val="tx1"/>
                </a:solidFill>
              </a:rPr>
              <a:t>C</a:t>
            </a:r>
            <a:endParaRPr lang="en-US" sz="800" dirty="0">
              <a:solidFill>
                <a:schemeClr val="tx1"/>
              </a:solidFill>
            </a:endParaRPr>
          </a:p>
        </p:txBody>
      </p:sp>
      <p:sp>
        <p:nvSpPr>
          <p:cNvPr id="197" name="TextBox 196"/>
          <p:cNvSpPr txBox="1"/>
          <p:nvPr/>
        </p:nvSpPr>
        <p:spPr>
          <a:xfrm>
            <a:off x="2396911" y="3979619"/>
            <a:ext cx="551754" cy="215444"/>
          </a:xfrm>
          <a:prstGeom prst="rect">
            <a:avLst/>
          </a:prstGeom>
          <a:noFill/>
        </p:spPr>
        <p:txBody>
          <a:bodyPr wrap="none" rtlCol="0">
            <a:spAutoFit/>
          </a:bodyPr>
          <a:lstStyle/>
          <a:p>
            <a:r>
              <a:rPr lang="en-US" sz="800" dirty="0" smtClean="0">
                <a:solidFill>
                  <a:schemeClr val="tx1"/>
                </a:solidFill>
              </a:rPr>
              <a:t>CDEFGHI</a:t>
            </a:r>
            <a:endParaRPr lang="en-US" sz="800" dirty="0">
              <a:solidFill>
                <a:schemeClr val="tx1"/>
              </a:solidFill>
            </a:endParaRPr>
          </a:p>
        </p:txBody>
      </p:sp>
      <p:sp>
        <p:nvSpPr>
          <p:cNvPr id="198" name="TextBox 197"/>
          <p:cNvSpPr txBox="1"/>
          <p:nvPr/>
        </p:nvSpPr>
        <p:spPr>
          <a:xfrm>
            <a:off x="2673719" y="4219724"/>
            <a:ext cx="497252" cy="215444"/>
          </a:xfrm>
          <a:prstGeom prst="rect">
            <a:avLst/>
          </a:prstGeom>
          <a:noFill/>
        </p:spPr>
        <p:txBody>
          <a:bodyPr wrap="none" rtlCol="0">
            <a:spAutoFit/>
          </a:bodyPr>
          <a:lstStyle/>
          <a:p>
            <a:r>
              <a:rPr lang="en-US" sz="800" dirty="0" smtClean="0">
                <a:solidFill>
                  <a:schemeClr val="tx1"/>
                </a:solidFill>
              </a:rPr>
              <a:t>DEFGHI</a:t>
            </a:r>
            <a:endParaRPr lang="en-US" sz="800" dirty="0">
              <a:solidFill>
                <a:schemeClr val="tx1"/>
              </a:solidFill>
            </a:endParaRPr>
          </a:p>
        </p:txBody>
      </p:sp>
      <p:sp>
        <p:nvSpPr>
          <p:cNvPr id="199" name="TextBox 198"/>
          <p:cNvSpPr txBox="1"/>
          <p:nvPr/>
        </p:nvSpPr>
        <p:spPr>
          <a:xfrm>
            <a:off x="2601527" y="4339478"/>
            <a:ext cx="497252" cy="215444"/>
          </a:xfrm>
          <a:prstGeom prst="rect">
            <a:avLst/>
          </a:prstGeom>
          <a:noFill/>
        </p:spPr>
        <p:txBody>
          <a:bodyPr wrap="none" rtlCol="0">
            <a:spAutoFit/>
          </a:bodyPr>
          <a:lstStyle/>
          <a:p>
            <a:r>
              <a:rPr lang="en-US" sz="800" dirty="0" smtClean="0">
                <a:solidFill>
                  <a:schemeClr val="tx1"/>
                </a:solidFill>
              </a:rPr>
              <a:t>DEFGHI</a:t>
            </a:r>
            <a:endParaRPr lang="en-US" sz="800" dirty="0">
              <a:solidFill>
                <a:schemeClr val="tx1"/>
              </a:solidFill>
            </a:endParaRPr>
          </a:p>
        </p:txBody>
      </p:sp>
      <p:sp>
        <p:nvSpPr>
          <p:cNvPr id="200" name="TextBox 199"/>
          <p:cNvSpPr txBox="1"/>
          <p:nvPr/>
        </p:nvSpPr>
        <p:spPr>
          <a:xfrm>
            <a:off x="2460258" y="4482805"/>
            <a:ext cx="338554" cy="215444"/>
          </a:xfrm>
          <a:prstGeom prst="rect">
            <a:avLst/>
          </a:prstGeom>
          <a:noFill/>
        </p:spPr>
        <p:txBody>
          <a:bodyPr wrap="none" rtlCol="0">
            <a:spAutoFit/>
          </a:bodyPr>
          <a:lstStyle/>
          <a:p>
            <a:r>
              <a:rPr lang="en-US" sz="800" smtClean="0">
                <a:solidFill>
                  <a:schemeClr val="tx1"/>
                </a:solidFill>
              </a:rPr>
              <a:t>GHI</a:t>
            </a:r>
            <a:endParaRPr lang="en-US" sz="800" dirty="0">
              <a:solidFill>
                <a:schemeClr val="tx1"/>
              </a:solidFill>
            </a:endParaRPr>
          </a:p>
        </p:txBody>
      </p:sp>
      <p:sp>
        <p:nvSpPr>
          <p:cNvPr id="201" name="TextBox 200"/>
          <p:cNvSpPr txBox="1"/>
          <p:nvPr/>
        </p:nvSpPr>
        <p:spPr>
          <a:xfrm>
            <a:off x="2432250" y="4625642"/>
            <a:ext cx="338554" cy="215444"/>
          </a:xfrm>
          <a:prstGeom prst="rect">
            <a:avLst/>
          </a:prstGeom>
          <a:noFill/>
        </p:spPr>
        <p:txBody>
          <a:bodyPr wrap="none" rtlCol="0">
            <a:spAutoFit/>
          </a:bodyPr>
          <a:lstStyle/>
          <a:p>
            <a:r>
              <a:rPr lang="en-US" sz="800" smtClean="0">
                <a:solidFill>
                  <a:schemeClr val="tx1"/>
                </a:solidFill>
              </a:rPr>
              <a:t>GHI</a:t>
            </a:r>
            <a:endParaRPr lang="en-US" sz="800" dirty="0">
              <a:solidFill>
                <a:schemeClr val="tx1"/>
              </a:solidFill>
            </a:endParaRPr>
          </a:p>
        </p:txBody>
      </p:sp>
      <p:sp>
        <p:nvSpPr>
          <p:cNvPr id="202" name="TextBox 201"/>
          <p:cNvSpPr txBox="1"/>
          <p:nvPr/>
        </p:nvSpPr>
        <p:spPr>
          <a:xfrm>
            <a:off x="2426202" y="4745396"/>
            <a:ext cx="338554" cy="215444"/>
          </a:xfrm>
          <a:prstGeom prst="rect">
            <a:avLst/>
          </a:prstGeom>
          <a:noFill/>
        </p:spPr>
        <p:txBody>
          <a:bodyPr wrap="none" rtlCol="0">
            <a:spAutoFit/>
          </a:bodyPr>
          <a:lstStyle/>
          <a:p>
            <a:r>
              <a:rPr lang="en-US" sz="800" smtClean="0">
                <a:solidFill>
                  <a:schemeClr val="tx1"/>
                </a:solidFill>
              </a:rPr>
              <a:t>GHI</a:t>
            </a:r>
            <a:endParaRPr lang="en-US" sz="800" dirty="0">
              <a:solidFill>
                <a:schemeClr val="tx1"/>
              </a:solidFill>
            </a:endParaRPr>
          </a:p>
        </p:txBody>
      </p:sp>
      <p:sp>
        <p:nvSpPr>
          <p:cNvPr id="203" name="TextBox 202"/>
          <p:cNvSpPr txBox="1"/>
          <p:nvPr/>
        </p:nvSpPr>
        <p:spPr>
          <a:xfrm>
            <a:off x="2244893" y="4901246"/>
            <a:ext cx="274434" cy="215444"/>
          </a:xfrm>
          <a:prstGeom prst="rect">
            <a:avLst/>
          </a:prstGeom>
          <a:noFill/>
        </p:spPr>
        <p:txBody>
          <a:bodyPr wrap="none" rtlCol="0">
            <a:spAutoFit/>
          </a:bodyPr>
          <a:lstStyle/>
          <a:p>
            <a:r>
              <a:rPr lang="en-US" sz="800" smtClean="0">
                <a:solidFill>
                  <a:schemeClr val="tx1"/>
                </a:solidFill>
              </a:rPr>
              <a:t>HI</a:t>
            </a:r>
            <a:endParaRPr lang="en-US" sz="800" dirty="0">
              <a:solidFill>
                <a:schemeClr val="tx1"/>
              </a:solidFill>
            </a:endParaRPr>
          </a:p>
        </p:txBody>
      </p:sp>
      <p:sp>
        <p:nvSpPr>
          <p:cNvPr id="204" name="TextBox 203"/>
          <p:cNvSpPr txBox="1"/>
          <p:nvPr/>
        </p:nvSpPr>
        <p:spPr>
          <a:xfrm>
            <a:off x="5344823" y="2196675"/>
            <a:ext cx="234360" cy="215444"/>
          </a:xfrm>
          <a:prstGeom prst="rect">
            <a:avLst/>
          </a:prstGeom>
          <a:noFill/>
        </p:spPr>
        <p:txBody>
          <a:bodyPr wrap="none" rtlCol="0">
            <a:spAutoFit/>
          </a:bodyPr>
          <a:lstStyle/>
          <a:p>
            <a:r>
              <a:rPr lang="en-US" sz="800" dirty="0" smtClean="0">
                <a:solidFill>
                  <a:schemeClr val="tx1"/>
                </a:solidFill>
              </a:rPr>
              <a:t>E</a:t>
            </a:r>
            <a:endParaRPr lang="en-US" sz="800" dirty="0">
              <a:solidFill>
                <a:schemeClr val="tx1"/>
              </a:solidFill>
            </a:endParaRPr>
          </a:p>
        </p:txBody>
      </p:sp>
      <p:sp>
        <p:nvSpPr>
          <p:cNvPr id="205" name="TextBox 204"/>
          <p:cNvSpPr txBox="1"/>
          <p:nvPr/>
        </p:nvSpPr>
        <p:spPr>
          <a:xfrm>
            <a:off x="5290283" y="1897007"/>
            <a:ext cx="247184" cy="215444"/>
          </a:xfrm>
          <a:prstGeom prst="rect">
            <a:avLst/>
          </a:prstGeom>
          <a:noFill/>
        </p:spPr>
        <p:txBody>
          <a:bodyPr wrap="none" rtlCol="0">
            <a:spAutoFit/>
          </a:bodyPr>
          <a:lstStyle/>
          <a:p>
            <a:r>
              <a:rPr lang="en-US" sz="800" dirty="0" smtClean="0">
                <a:solidFill>
                  <a:schemeClr val="tx1"/>
                </a:solidFill>
              </a:rPr>
              <a:t>C</a:t>
            </a:r>
            <a:endParaRPr lang="en-US" sz="800" dirty="0">
              <a:solidFill>
                <a:schemeClr val="tx1"/>
              </a:solidFill>
            </a:endParaRPr>
          </a:p>
        </p:txBody>
      </p:sp>
      <p:sp>
        <p:nvSpPr>
          <p:cNvPr id="206" name="TextBox 205"/>
          <p:cNvSpPr txBox="1"/>
          <p:nvPr/>
        </p:nvSpPr>
        <p:spPr>
          <a:xfrm>
            <a:off x="5479431" y="3908590"/>
            <a:ext cx="607859" cy="215444"/>
          </a:xfrm>
          <a:prstGeom prst="rect">
            <a:avLst/>
          </a:prstGeom>
          <a:noFill/>
        </p:spPr>
        <p:txBody>
          <a:bodyPr wrap="none" rtlCol="0">
            <a:spAutoFit/>
          </a:bodyPr>
          <a:lstStyle/>
          <a:p>
            <a:r>
              <a:rPr lang="en-US" sz="800" dirty="0" smtClean="0">
                <a:solidFill>
                  <a:schemeClr val="tx1"/>
                </a:solidFill>
              </a:rPr>
              <a:t>BCDEFGHI</a:t>
            </a:r>
            <a:endParaRPr lang="en-US" sz="800" dirty="0">
              <a:solidFill>
                <a:schemeClr val="tx1"/>
              </a:solidFill>
            </a:endParaRPr>
          </a:p>
        </p:txBody>
      </p:sp>
      <p:sp>
        <p:nvSpPr>
          <p:cNvPr id="207" name="TextBox 206"/>
          <p:cNvSpPr txBox="1"/>
          <p:nvPr/>
        </p:nvSpPr>
        <p:spPr>
          <a:xfrm>
            <a:off x="5669738" y="4119876"/>
            <a:ext cx="551754" cy="215444"/>
          </a:xfrm>
          <a:prstGeom prst="rect">
            <a:avLst/>
          </a:prstGeom>
          <a:noFill/>
        </p:spPr>
        <p:txBody>
          <a:bodyPr wrap="none" rtlCol="0">
            <a:spAutoFit/>
          </a:bodyPr>
          <a:lstStyle/>
          <a:p>
            <a:r>
              <a:rPr lang="en-US" sz="800" dirty="0" smtClean="0">
                <a:solidFill>
                  <a:schemeClr val="tx1"/>
                </a:solidFill>
              </a:rPr>
              <a:t>CDEFGHI</a:t>
            </a:r>
            <a:endParaRPr lang="en-US" sz="800" dirty="0">
              <a:solidFill>
                <a:schemeClr val="tx1"/>
              </a:solidFill>
            </a:endParaRPr>
          </a:p>
        </p:txBody>
      </p:sp>
      <p:sp>
        <p:nvSpPr>
          <p:cNvPr id="208" name="TextBox 207"/>
          <p:cNvSpPr txBox="1"/>
          <p:nvPr/>
        </p:nvSpPr>
        <p:spPr>
          <a:xfrm>
            <a:off x="5161596" y="4267995"/>
            <a:ext cx="497252" cy="215444"/>
          </a:xfrm>
          <a:prstGeom prst="rect">
            <a:avLst/>
          </a:prstGeom>
          <a:noFill/>
        </p:spPr>
        <p:txBody>
          <a:bodyPr wrap="none" rtlCol="0">
            <a:spAutoFit/>
          </a:bodyPr>
          <a:lstStyle/>
          <a:p>
            <a:r>
              <a:rPr lang="en-US" sz="800" dirty="0" smtClean="0">
                <a:solidFill>
                  <a:schemeClr val="tx1"/>
                </a:solidFill>
              </a:rPr>
              <a:t>DEFGHI</a:t>
            </a:r>
            <a:endParaRPr lang="en-US" sz="800" dirty="0">
              <a:solidFill>
                <a:schemeClr val="tx1"/>
              </a:solidFill>
            </a:endParaRPr>
          </a:p>
        </p:txBody>
      </p:sp>
      <p:sp>
        <p:nvSpPr>
          <p:cNvPr id="209" name="TextBox 208"/>
          <p:cNvSpPr txBox="1"/>
          <p:nvPr/>
        </p:nvSpPr>
        <p:spPr>
          <a:xfrm>
            <a:off x="4833828" y="4398237"/>
            <a:ext cx="385042" cy="215444"/>
          </a:xfrm>
          <a:prstGeom prst="rect">
            <a:avLst/>
          </a:prstGeom>
          <a:noFill/>
        </p:spPr>
        <p:txBody>
          <a:bodyPr wrap="none" rtlCol="0">
            <a:spAutoFit/>
          </a:bodyPr>
          <a:lstStyle/>
          <a:p>
            <a:r>
              <a:rPr lang="en-US" sz="800" dirty="0" smtClean="0">
                <a:solidFill>
                  <a:schemeClr val="tx1"/>
                </a:solidFill>
              </a:rPr>
              <a:t>FGHI</a:t>
            </a:r>
            <a:endParaRPr lang="en-US" sz="800" dirty="0">
              <a:solidFill>
                <a:schemeClr val="tx1"/>
              </a:solidFill>
            </a:endParaRPr>
          </a:p>
        </p:txBody>
      </p:sp>
      <p:sp>
        <p:nvSpPr>
          <p:cNvPr id="210" name="TextBox 209"/>
          <p:cNvSpPr txBox="1"/>
          <p:nvPr/>
        </p:nvSpPr>
        <p:spPr>
          <a:xfrm>
            <a:off x="4761687" y="4554922"/>
            <a:ext cx="338554" cy="215444"/>
          </a:xfrm>
          <a:prstGeom prst="rect">
            <a:avLst/>
          </a:prstGeom>
          <a:noFill/>
        </p:spPr>
        <p:txBody>
          <a:bodyPr wrap="none" rtlCol="0">
            <a:spAutoFit/>
          </a:bodyPr>
          <a:lstStyle/>
          <a:p>
            <a:r>
              <a:rPr lang="en-US" sz="800" dirty="0" smtClean="0">
                <a:solidFill>
                  <a:schemeClr val="tx1"/>
                </a:solidFill>
              </a:rPr>
              <a:t>GHI</a:t>
            </a:r>
            <a:endParaRPr lang="en-US" sz="800" dirty="0">
              <a:solidFill>
                <a:schemeClr val="tx1"/>
              </a:solidFill>
            </a:endParaRPr>
          </a:p>
        </p:txBody>
      </p:sp>
      <p:sp>
        <p:nvSpPr>
          <p:cNvPr id="211" name="TextBox 210"/>
          <p:cNvSpPr txBox="1"/>
          <p:nvPr/>
        </p:nvSpPr>
        <p:spPr>
          <a:xfrm>
            <a:off x="4634187" y="4674185"/>
            <a:ext cx="338554" cy="215444"/>
          </a:xfrm>
          <a:prstGeom prst="rect">
            <a:avLst/>
          </a:prstGeom>
          <a:noFill/>
        </p:spPr>
        <p:txBody>
          <a:bodyPr wrap="none" rtlCol="0">
            <a:spAutoFit/>
          </a:bodyPr>
          <a:lstStyle/>
          <a:p>
            <a:r>
              <a:rPr lang="en-US" sz="800" dirty="0" smtClean="0">
                <a:solidFill>
                  <a:schemeClr val="tx1"/>
                </a:solidFill>
              </a:rPr>
              <a:t>GHI</a:t>
            </a:r>
            <a:endParaRPr lang="en-US" sz="800" dirty="0">
              <a:solidFill>
                <a:schemeClr val="tx1"/>
              </a:solidFill>
            </a:endParaRPr>
          </a:p>
        </p:txBody>
      </p:sp>
      <p:sp>
        <p:nvSpPr>
          <p:cNvPr id="212" name="TextBox 211"/>
          <p:cNvSpPr txBox="1"/>
          <p:nvPr/>
        </p:nvSpPr>
        <p:spPr>
          <a:xfrm>
            <a:off x="4430627" y="4826949"/>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13" name="TextBox 212"/>
          <p:cNvSpPr txBox="1"/>
          <p:nvPr/>
        </p:nvSpPr>
        <p:spPr>
          <a:xfrm>
            <a:off x="4354962" y="4948808"/>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14" name="TextBox 213"/>
          <p:cNvSpPr txBox="1"/>
          <p:nvPr/>
        </p:nvSpPr>
        <p:spPr>
          <a:xfrm>
            <a:off x="8554373" y="3979619"/>
            <a:ext cx="434734" cy="215444"/>
          </a:xfrm>
          <a:prstGeom prst="rect">
            <a:avLst/>
          </a:prstGeom>
          <a:noFill/>
        </p:spPr>
        <p:txBody>
          <a:bodyPr wrap="none" rtlCol="0">
            <a:spAutoFit/>
          </a:bodyPr>
          <a:lstStyle/>
          <a:p>
            <a:r>
              <a:rPr lang="en-US" sz="800" dirty="0" smtClean="0">
                <a:solidFill>
                  <a:schemeClr val="tx1"/>
                </a:solidFill>
              </a:rPr>
              <a:t>EFGHI</a:t>
            </a:r>
            <a:endParaRPr lang="en-US" sz="800" dirty="0">
              <a:solidFill>
                <a:schemeClr val="tx1"/>
              </a:solidFill>
            </a:endParaRPr>
          </a:p>
        </p:txBody>
      </p:sp>
      <p:sp>
        <p:nvSpPr>
          <p:cNvPr id="215" name="TextBox 214"/>
          <p:cNvSpPr txBox="1"/>
          <p:nvPr/>
        </p:nvSpPr>
        <p:spPr>
          <a:xfrm>
            <a:off x="8544404" y="4130151"/>
            <a:ext cx="497252" cy="215444"/>
          </a:xfrm>
          <a:prstGeom prst="rect">
            <a:avLst/>
          </a:prstGeom>
          <a:noFill/>
        </p:spPr>
        <p:txBody>
          <a:bodyPr wrap="none" rtlCol="0">
            <a:spAutoFit/>
          </a:bodyPr>
          <a:lstStyle/>
          <a:p>
            <a:r>
              <a:rPr lang="en-US" sz="800" dirty="0" smtClean="0">
                <a:solidFill>
                  <a:schemeClr val="tx1"/>
                </a:solidFill>
              </a:rPr>
              <a:t>DEFGHI</a:t>
            </a:r>
            <a:endParaRPr lang="en-US" sz="800" dirty="0">
              <a:solidFill>
                <a:schemeClr val="tx1"/>
              </a:solidFill>
            </a:endParaRPr>
          </a:p>
        </p:txBody>
      </p:sp>
      <p:sp>
        <p:nvSpPr>
          <p:cNvPr id="216" name="TextBox 215"/>
          <p:cNvSpPr txBox="1"/>
          <p:nvPr/>
        </p:nvSpPr>
        <p:spPr>
          <a:xfrm>
            <a:off x="8497338" y="4257124"/>
            <a:ext cx="434734" cy="215444"/>
          </a:xfrm>
          <a:prstGeom prst="rect">
            <a:avLst/>
          </a:prstGeom>
          <a:noFill/>
        </p:spPr>
        <p:txBody>
          <a:bodyPr wrap="none" rtlCol="0">
            <a:spAutoFit/>
          </a:bodyPr>
          <a:lstStyle/>
          <a:p>
            <a:r>
              <a:rPr lang="en-US" sz="800" dirty="0" smtClean="0">
                <a:solidFill>
                  <a:schemeClr val="tx1"/>
                </a:solidFill>
              </a:rPr>
              <a:t>EFGHI</a:t>
            </a:r>
            <a:endParaRPr lang="en-US" sz="800" dirty="0">
              <a:solidFill>
                <a:schemeClr val="tx1"/>
              </a:solidFill>
            </a:endParaRPr>
          </a:p>
        </p:txBody>
      </p:sp>
      <p:sp>
        <p:nvSpPr>
          <p:cNvPr id="217" name="TextBox 216"/>
          <p:cNvSpPr txBox="1"/>
          <p:nvPr/>
        </p:nvSpPr>
        <p:spPr>
          <a:xfrm>
            <a:off x="8418502" y="4400942"/>
            <a:ext cx="385042" cy="215444"/>
          </a:xfrm>
          <a:prstGeom prst="rect">
            <a:avLst/>
          </a:prstGeom>
          <a:noFill/>
        </p:spPr>
        <p:txBody>
          <a:bodyPr wrap="none" rtlCol="0">
            <a:spAutoFit/>
          </a:bodyPr>
          <a:lstStyle/>
          <a:p>
            <a:r>
              <a:rPr lang="en-US" sz="800" dirty="0" smtClean="0">
                <a:solidFill>
                  <a:schemeClr val="tx1"/>
                </a:solidFill>
              </a:rPr>
              <a:t>FGHI</a:t>
            </a:r>
            <a:endParaRPr lang="en-US" sz="800" dirty="0">
              <a:solidFill>
                <a:schemeClr val="tx1"/>
              </a:solidFill>
            </a:endParaRPr>
          </a:p>
        </p:txBody>
      </p:sp>
      <p:sp>
        <p:nvSpPr>
          <p:cNvPr id="218" name="TextBox 217"/>
          <p:cNvSpPr txBox="1"/>
          <p:nvPr/>
        </p:nvSpPr>
        <p:spPr>
          <a:xfrm>
            <a:off x="8340131" y="4531674"/>
            <a:ext cx="385042" cy="215444"/>
          </a:xfrm>
          <a:prstGeom prst="rect">
            <a:avLst/>
          </a:prstGeom>
          <a:noFill/>
        </p:spPr>
        <p:txBody>
          <a:bodyPr wrap="none" rtlCol="0">
            <a:spAutoFit/>
          </a:bodyPr>
          <a:lstStyle/>
          <a:p>
            <a:r>
              <a:rPr lang="en-US" sz="800" dirty="0" smtClean="0">
                <a:solidFill>
                  <a:schemeClr val="tx1"/>
                </a:solidFill>
              </a:rPr>
              <a:t>FGHI</a:t>
            </a:r>
            <a:endParaRPr lang="en-US" sz="800" dirty="0">
              <a:solidFill>
                <a:schemeClr val="tx1"/>
              </a:solidFill>
            </a:endParaRPr>
          </a:p>
        </p:txBody>
      </p:sp>
      <p:sp>
        <p:nvSpPr>
          <p:cNvPr id="219" name="TextBox 218"/>
          <p:cNvSpPr txBox="1"/>
          <p:nvPr/>
        </p:nvSpPr>
        <p:spPr>
          <a:xfrm>
            <a:off x="8225981" y="4662644"/>
            <a:ext cx="338554" cy="215444"/>
          </a:xfrm>
          <a:prstGeom prst="rect">
            <a:avLst/>
          </a:prstGeom>
          <a:noFill/>
        </p:spPr>
        <p:txBody>
          <a:bodyPr wrap="none" rtlCol="0">
            <a:spAutoFit/>
          </a:bodyPr>
          <a:lstStyle/>
          <a:p>
            <a:r>
              <a:rPr lang="en-US" sz="800" dirty="0" smtClean="0">
                <a:solidFill>
                  <a:schemeClr val="tx1"/>
                </a:solidFill>
              </a:rPr>
              <a:t>GHI</a:t>
            </a:r>
            <a:endParaRPr lang="en-US" sz="800" dirty="0">
              <a:solidFill>
                <a:schemeClr val="tx1"/>
              </a:solidFill>
            </a:endParaRPr>
          </a:p>
        </p:txBody>
      </p:sp>
      <p:sp>
        <p:nvSpPr>
          <p:cNvPr id="220" name="TextBox 219"/>
          <p:cNvSpPr txBox="1"/>
          <p:nvPr/>
        </p:nvSpPr>
        <p:spPr>
          <a:xfrm>
            <a:off x="7648464" y="4805556"/>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21" name="TextBox 220"/>
          <p:cNvSpPr txBox="1"/>
          <p:nvPr/>
        </p:nvSpPr>
        <p:spPr>
          <a:xfrm>
            <a:off x="7648464" y="4936776"/>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Tree>
    <p:extLst>
      <p:ext uri="{BB962C8B-B14F-4D97-AF65-F5344CB8AC3E}">
        <p14:creationId xmlns:p14="http://schemas.microsoft.com/office/powerpoint/2010/main" val="2336585251"/>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 name="Rounded Rectangle 87"/>
          <p:cNvSpPr/>
          <p:nvPr/>
        </p:nvSpPr>
        <p:spPr bwMode="auto">
          <a:xfrm>
            <a:off x="7569332" y="1850555"/>
            <a:ext cx="1327018" cy="1727843"/>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52</a:t>
            </a:fld>
            <a:r>
              <a:rPr lang="en-US" smtClean="0"/>
              <a:t> -</a:t>
            </a:r>
            <a:endParaRPr lang="en-US"/>
          </a:p>
        </p:txBody>
      </p:sp>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268478" y="163134"/>
            <a:ext cx="608822" cy="608822"/>
          </a:xfrm>
          <a:prstGeom prst="rect">
            <a:avLst/>
          </a:prstGeom>
        </p:spPr>
      </p:pic>
      <p:sp>
        <p:nvSpPr>
          <p:cNvPr id="5" name="Title 1"/>
          <p:cNvSpPr txBox="1">
            <a:spLocks/>
          </p:cNvSpPr>
          <p:nvPr/>
        </p:nvSpPr>
        <p:spPr>
          <a:xfrm>
            <a:off x="139147" y="139465"/>
            <a:ext cx="886968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Personal Concern for Various Medical Conditions</a:t>
            </a:r>
            <a:endParaRPr lang="en-US" sz="2400" kern="0" dirty="0"/>
          </a:p>
        </p:txBody>
      </p:sp>
      <p:grpSp>
        <p:nvGrpSpPr>
          <p:cNvPr id="24" name="Group 23"/>
          <p:cNvGrpSpPr/>
          <p:nvPr/>
        </p:nvGrpSpPr>
        <p:grpSpPr>
          <a:xfrm>
            <a:off x="139144" y="1198876"/>
            <a:ext cx="3670856" cy="1355960"/>
            <a:chOff x="139144" y="730015"/>
            <a:chExt cx="3670856" cy="1355960"/>
          </a:xfrm>
        </p:grpSpPr>
        <p:graphicFrame>
          <p:nvGraphicFramePr>
            <p:cNvPr id="6" name="Chart 5"/>
            <p:cNvGraphicFramePr/>
            <p:nvPr>
              <p:extLst>
                <p:ext uri="{D42A27DB-BD31-4B8C-83A1-F6EECF244321}">
                  <p14:modId xmlns:p14="http://schemas.microsoft.com/office/powerpoint/2010/main" val="3629283712"/>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4"/>
            </a:graphicData>
          </a:graphic>
        </p:graphicFrame>
        <p:cxnSp>
          <p:nvCxnSpPr>
            <p:cNvPr id="17" name="Straight Connector 1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 name="Straight Connector 1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 name="TextBox 18"/>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0" name="TextBox 19"/>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1" name="TextBox 20"/>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2" name="TextBox 21"/>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3" name="TextBox 22"/>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High Blood Pressure</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25" name="Group 24"/>
          <p:cNvGrpSpPr/>
          <p:nvPr/>
        </p:nvGrpSpPr>
        <p:grpSpPr>
          <a:xfrm>
            <a:off x="158196" y="2663437"/>
            <a:ext cx="3670856" cy="1355960"/>
            <a:chOff x="139144" y="730015"/>
            <a:chExt cx="3670856" cy="1355960"/>
          </a:xfrm>
        </p:grpSpPr>
        <p:graphicFrame>
          <p:nvGraphicFramePr>
            <p:cNvPr id="26" name="Chart 25"/>
            <p:cNvGraphicFramePr/>
            <p:nvPr>
              <p:extLst>
                <p:ext uri="{D42A27DB-BD31-4B8C-83A1-F6EECF244321}">
                  <p14:modId xmlns:p14="http://schemas.microsoft.com/office/powerpoint/2010/main" val="2096107856"/>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5"/>
            </a:graphicData>
          </a:graphic>
        </p:graphicFrame>
        <p:cxnSp>
          <p:nvCxnSpPr>
            <p:cNvPr id="27" name="Straight Connector 2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 name="Straight Connector 2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9" name="TextBox 28"/>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0" name="TextBox 29"/>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1" name="TextBox 30"/>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2" name="TextBox 31"/>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3" name="TextBox 32"/>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Heart Attack</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34" name="Group 33"/>
          <p:cNvGrpSpPr/>
          <p:nvPr/>
        </p:nvGrpSpPr>
        <p:grpSpPr>
          <a:xfrm>
            <a:off x="139147" y="4040033"/>
            <a:ext cx="3670856" cy="1355960"/>
            <a:chOff x="139144" y="730015"/>
            <a:chExt cx="3670856" cy="1355960"/>
          </a:xfrm>
        </p:grpSpPr>
        <p:graphicFrame>
          <p:nvGraphicFramePr>
            <p:cNvPr id="35" name="Chart 34"/>
            <p:cNvGraphicFramePr/>
            <p:nvPr>
              <p:extLst>
                <p:ext uri="{D42A27DB-BD31-4B8C-83A1-F6EECF244321}">
                  <p14:modId xmlns:p14="http://schemas.microsoft.com/office/powerpoint/2010/main" val="909738794"/>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6"/>
            </a:graphicData>
          </a:graphic>
        </p:graphicFrame>
        <p:cxnSp>
          <p:nvCxnSpPr>
            <p:cNvPr id="36" name="Straight Connector 35"/>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Straight Connector 36"/>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8" name="TextBox 37"/>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9" name="TextBox 38"/>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0" name="TextBox 39"/>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1" name="TextBox 40"/>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2" name="TextBox 41"/>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AIDS</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43" name="Group 42"/>
          <p:cNvGrpSpPr/>
          <p:nvPr/>
        </p:nvGrpSpPr>
        <p:grpSpPr>
          <a:xfrm>
            <a:off x="4387119" y="1198876"/>
            <a:ext cx="3670856" cy="1355960"/>
            <a:chOff x="139144" y="730015"/>
            <a:chExt cx="3670856" cy="1355960"/>
          </a:xfrm>
        </p:grpSpPr>
        <p:graphicFrame>
          <p:nvGraphicFramePr>
            <p:cNvPr id="44" name="Chart 43"/>
            <p:cNvGraphicFramePr/>
            <p:nvPr>
              <p:extLst>
                <p:ext uri="{D42A27DB-BD31-4B8C-83A1-F6EECF244321}">
                  <p14:modId xmlns:p14="http://schemas.microsoft.com/office/powerpoint/2010/main" val="67605860"/>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7"/>
            </a:graphicData>
          </a:graphic>
        </p:graphicFrame>
        <p:cxnSp>
          <p:nvCxnSpPr>
            <p:cNvPr id="45" name="Straight Connector 44"/>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Straight Connector 45"/>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TextBox 46"/>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8" name="TextBox 47"/>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9" name="TextBox 48"/>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0" name="TextBox 49"/>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1" name="TextBox 50"/>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Stroke</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52" name="Group 51"/>
          <p:cNvGrpSpPr/>
          <p:nvPr/>
        </p:nvGrpSpPr>
        <p:grpSpPr>
          <a:xfrm>
            <a:off x="4205330" y="2663437"/>
            <a:ext cx="3670856" cy="1355960"/>
            <a:chOff x="139144" y="730015"/>
            <a:chExt cx="3670856" cy="1355960"/>
          </a:xfrm>
        </p:grpSpPr>
        <p:graphicFrame>
          <p:nvGraphicFramePr>
            <p:cNvPr id="53" name="Chart 52"/>
            <p:cNvGraphicFramePr/>
            <p:nvPr>
              <p:extLst>
                <p:ext uri="{D42A27DB-BD31-4B8C-83A1-F6EECF244321}">
                  <p14:modId xmlns:p14="http://schemas.microsoft.com/office/powerpoint/2010/main" val="2772275529"/>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8"/>
            </a:graphicData>
          </a:graphic>
        </p:graphicFrame>
        <p:cxnSp>
          <p:nvCxnSpPr>
            <p:cNvPr id="54" name="Straight Connector 53"/>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5" name="Straight Connector 54"/>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6" name="TextBox 55"/>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7" name="TextBox 56"/>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8" name="TextBox 57"/>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9" name="TextBox 58"/>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0" name="TextBox 59"/>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Breast Cancer</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61" name="Group 60"/>
          <p:cNvGrpSpPr/>
          <p:nvPr/>
        </p:nvGrpSpPr>
        <p:grpSpPr>
          <a:xfrm>
            <a:off x="4205330" y="4040033"/>
            <a:ext cx="3670856" cy="1355960"/>
            <a:chOff x="139144" y="730015"/>
            <a:chExt cx="3670856" cy="1355960"/>
          </a:xfrm>
        </p:grpSpPr>
        <p:graphicFrame>
          <p:nvGraphicFramePr>
            <p:cNvPr id="62" name="Chart 61"/>
            <p:cNvGraphicFramePr/>
            <p:nvPr>
              <p:extLst>
                <p:ext uri="{D42A27DB-BD31-4B8C-83A1-F6EECF244321}">
                  <p14:modId xmlns:p14="http://schemas.microsoft.com/office/powerpoint/2010/main" val="2306011469"/>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9"/>
            </a:graphicData>
          </a:graphic>
        </p:graphicFrame>
        <p:cxnSp>
          <p:nvCxnSpPr>
            <p:cNvPr id="63" name="Straight Connector 62"/>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4" name="Straight Connector 63"/>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5" name="TextBox 64"/>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6" name="TextBox 65"/>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7" name="TextBox 66"/>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8" name="TextBox 67"/>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9" name="TextBox 68"/>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Prostate Cancer</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80" name="Group 79"/>
          <p:cNvGrpSpPr/>
          <p:nvPr/>
        </p:nvGrpSpPr>
        <p:grpSpPr>
          <a:xfrm>
            <a:off x="7633919" y="2759983"/>
            <a:ext cx="486337" cy="486337"/>
            <a:chOff x="446183" y="3541776"/>
            <a:chExt cx="838200" cy="838200"/>
          </a:xfrm>
        </p:grpSpPr>
        <p:sp>
          <p:nvSpPr>
            <p:cNvPr id="81" name="Oval 80"/>
            <p:cNvSpPr/>
            <p:nvPr/>
          </p:nvSpPr>
          <p:spPr>
            <a:xfrm>
              <a:off x="446183" y="3541776"/>
              <a:ext cx="838200" cy="838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2" name="Freeform 5"/>
            <p:cNvSpPr>
              <a:spLocks noEditPoints="1"/>
            </p:cNvSpPr>
            <p:nvPr/>
          </p:nvSpPr>
          <p:spPr bwMode="auto">
            <a:xfrm>
              <a:off x="711994" y="3629025"/>
              <a:ext cx="316706" cy="675640"/>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dirty="0"/>
            </a:p>
          </p:txBody>
        </p:sp>
      </p:grpSp>
      <p:grpSp>
        <p:nvGrpSpPr>
          <p:cNvPr id="83" name="Group 82"/>
          <p:cNvGrpSpPr/>
          <p:nvPr/>
        </p:nvGrpSpPr>
        <p:grpSpPr>
          <a:xfrm>
            <a:off x="7620216" y="2038938"/>
            <a:ext cx="486337" cy="486337"/>
            <a:chOff x="446183" y="4590288"/>
            <a:chExt cx="838200" cy="838200"/>
          </a:xfrm>
        </p:grpSpPr>
        <p:sp>
          <p:nvSpPr>
            <p:cNvPr id="84" name="Oval 83"/>
            <p:cNvSpPr/>
            <p:nvPr/>
          </p:nvSpPr>
          <p:spPr>
            <a:xfrm>
              <a:off x="446183" y="4590288"/>
              <a:ext cx="838200" cy="838200"/>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5" name="Freeform 9"/>
            <p:cNvSpPr>
              <a:spLocks noEditPoints="1"/>
            </p:cNvSpPr>
            <p:nvPr/>
          </p:nvSpPr>
          <p:spPr bwMode="auto">
            <a:xfrm>
              <a:off x="742950" y="4667250"/>
              <a:ext cx="255588" cy="692658"/>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sp>
        <p:nvSpPr>
          <p:cNvPr id="86" name="TextBox 85"/>
          <p:cNvSpPr txBox="1"/>
          <p:nvPr/>
        </p:nvSpPr>
        <p:spPr>
          <a:xfrm>
            <a:off x="8057975" y="2000838"/>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Blue bars</a:t>
            </a:r>
          </a:p>
          <a:p>
            <a:r>
              <a:rPr lang="en-US" sz="1000" b="1" dirty="0" smtClean="0">
                <a:solidFill>
                  <a:schemeClr val="tx2"/>
                </a:solidFill>
                <a:latin typeface="Arial" panose="020B0604020202020204" pitchFamily="34" charset="0"/>
                <a:cs typeface="Arial" panose="020B0604020202020204" pitchFamily="34" charset="0"/>
              </a:rPr>
              <a:t>Represent</a:t>
            </a:r>
          </a:p>
          <a:p>
            <a:r>
              <a:rPr lang="en-US" sz="1000" b="1" dirty="0" smtClean="0">
                <a:solidFill>
                  <a:schemeClr val="tx2"/>
                </a:solidFill>
                <a:latin typeface="Arial" panose="020B0604020202020204" pitchFamily="34" charset="0"/>
                <a:cs typeface="Arial" panose="020B0604020202020204" pitchFamily="34" charset="0"/>
              </a:rPr>
              <a:t>Males</a:t>
            </a:r>
            <a:endParaRPr lang="en-US" sz="1000" b="1" dirty="0">
              <a:solidFill>
                <a:schemeClr val="tx2"/>
              </a:solidFill>
              <a:latin typeface="Arial" panose="020B0604020202020204" pitchFamily="34" charset="0"/>
              <a:cs typeface="Arial" panose="020B0604020202020204" pitchFamily="34" charset="0"/>
            </a:endParaRPr>
          </a:p>
        </p:txBody>
      </p:sp>
      <p:sp>
        <p:nvSpPr>
          <p:cNvPr id="87" name="TextBox 86"/>
          <p:cNvSpPr txBox="1"/>
          <p:nvPr/>
        </p:nvSpPr>
        <p:spPr>
          <a:xfrm>
            <a:off x="8125073" y="2772506"/>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Red bars</a:t>
            </a:r>
          </a:p>
          <a:p>
            <a:r>
              <a:rPr lang="en-US" sz="1000" b="1" dirty="0" smtClean="0">
                <a:solidFill>
                  <a:schemeClr val="tx2"/>
                </a:solidFill>
                <a:latin typeface="Arial" panose="020B0604020202020204" pitchFamily="34" charset="0"/>
                <a:cs typeface="Arial" panose="020B0604020202020204" pitchFamily="34" charset="0"/>
              </a:rPr>
              <a:t>Represent Females</a:t>
            </a:r>
            <a:endParaRPr lang="en-US" sz="1000" b="1" dirty="0">
              <a:solidFill>
                <a:schemeClr val="tx2"/>
              </a:solidFill>
              <a:latin typeface="Arial" panose="020B0604020202020204" pitchFamily="34" charset="0"/>
              <a:cs typeface="Arial" panose="020B0604020202020204" pitchFamily="34" charset="0"/>
            </a:endParaRPr>
          </a:p>
        </p:txBody>
      </p:sp>
      <p:sp>
        <p:nvSpPr>
          <p:cNvPr id="89" name="Rectangle 88"/>
          <p:cNvSpPr/>
          <p:nvPr/>
        </p:nvSpPr>
        <p:spPr>
          <a:xfrm>
            <a:off x="83490" y="6274706"/>
            <a:ext cx="7033137" cy="461665"/>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U.S. Respondents aware of condition at Q1.</a:t>
            </a:r>
          </a:p>
          <a:p>
            <a:r>
              <a:rPr lang="en-US" sz="800" dirty="0">
                <a:solidFill>
                  <a:schemeClr val="tx1"/>
                </a:solidFill>
                <a:latin typeface="Arial" panose="020B0604020202020204" pitchFamily="34" charset="0"/>
                <a:cs typeface="Arial" panose="020B0604020202020204" pitchFamily="34" charset="0"/>
              </a:rPr>
              <a:t>Q2.  On a scale of 1 to 5, how concerned are you about each of these medical conditions?  </a:t>
            </a:r>
            <a:br>
              <a:rPr lang="en-US" sz="800" dirty="0">
                <a:solidFill>
                  <a:schemeClr val="tx1"/>
                </a:solidFill>
                <a:latin typeface="Arial" panose="020B0604020202020204" pitchFamily="34" charset="0"/>
                <a:cs typeface="Arial" panose="020B0604020202020204" pitchFamily="34" charset="0"/>
              </a:rPr>
            </a:br>
            <a:r>
              <a:rPr lang="en-US" sz="800" dirty="0">
                <a:solidFill>
                  <a:schemeClr val="tx1"/>
                </a:solidFill>
                <a:latin typeface="Arial" panose="020B0604020202020204" pitchFamily="34" charset="0"/>
                <a:cs typeface="Arial" panose="020B0604020202020204" pitchFamily="34" charset="0"/>
              </a:rPr>
              <a:t>(Where 1 is not at all concerned and 5 is extremely concerned about risk to your health</a:t>
            </a:r>
            <a:r>
              <a:rPr lang="en-US" sz="800" dirty="0" smtClean="0">
                <a:solidFill>
                  <a:schemeClr val="tx1"/>
                </a:solidFill>
                <a:latin typeface="Arial" panose="020B0604020202020204" pitchFamily="34" charset="0"/>
                <a:cs typeface="Arial" panose="020B0604020202020204" pitchFamily="34" charset="0"/>
              </a:rPr>
              <a:t>.)</a:t>
            </a:r>
            <a:endParaRPr lang="en-US" sz="800" dirty="0">
              <a:solidFill>
                <a:srgbClr val="FF0000"/>
              </a:solidFill>
              <a:latin typeface="Arial" panose="020B0604020202020204" pitchFamily="34" charset="0"/>
              <a:cs typeface="Arial" panose="020B0604020202020204" pitchFamily="34" charset="0"/>
            </a:endParaRPr>
          </a:p>
        </p:txBody>
      </p:sp>
      <p:grpSp>
        <p:nvGrpSpPr>
          <p:cNvPr id="90" name="Group 89"/>
          <p:cNvGrpSpPr/>
          <p:nvPr/>
        </p:nvGrpSpPr>
        <p:grpSpPr>
          <a:xfrm>
            <a:off x="2299691" y="5721465"/>
            <a:ext cx="2715264" cy="369332"/>
            <a:chOff x="3398983" y="5762931"/>
            <a:chExt cx="2715264" cy="369332"/>
          </a:xfrm>
        </p:grpSpPr>
        <p:sp>
          <p:nvSpPr>
            <p:cNvPr id="91" name="Oval 90"/>
            <p:cNvSpPr/>
            <p:nvPr/>
          </p:nvSpPr>
          <p:spPr>
            <a:xfrm>
              <a:off x="4459351" y="5793070"/>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2</a:t>
              </a:r>
            </a:p>
          </p:txBody>
        </p:sp>
        <p:sp>
          <p:nvSpPr>
            <p:cNvPr id="92" name="Oval 91"/>
            <p:cNvSpPr/>
            <p:nvPr/>
          </p:nvSpPr>
          <p:spPr>
            <a:xfrm>
              <a:off x="4676227" y="5793070"/>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93" name="TextBox 92"/>
            <p:cNvSpPr txBox="1"/>
            <p:nvPr/>
          </p:nvSpPr>
          <p:spPr>
            <a:xfrm>
              <a:off x="3398983" y="5762931"/>
              <a:ext cx="787395" cy="369332"/>
            </a:xfrm>
            <a:prstGeom prst="rect">
              <a:avLst/>
            </a:prstGeom>
            <a:noFill/>
          </p:spPr>
          <p:txBody>
            <a:bodyPr wrap="none" rtlCol="0">
              <a:spAutoFit/>
            </a:bodyPr>
            <a:lstStyle/>
            <a:p>
              <a:pPr algn="r" fontAlgn="base">
                <a:spcBef>
                  <a:spcPct val="0"/>
                </a:spcBef>
                <a:spcAft>
                  <a:spcPct val="0"/>
                </a:spcAft>
              </a:pPr>
              <a:r>
                <a:rPr lang="en-US" sz="900" b="1" i="1" dirty="0" smtClean="0">
                  <a:solidFill>
                    <a:srgbClr val="000000"/>
                  </a:solidFill>
                  <a:latin typeface="Arial" panose="020B0604020202020204" pitchFamily="34" charset="0"/>
                  <a:cs typeface="Arial" panose="020B0604020202020204" pitchFamily="34" charset="0"/>
                </a:rPr>
                <a:t>Not at All </a:t>
              </a:r>
              <a:br>
                <a:rPr lang="en-US" sz="900" b="1" i="1" dirty="0" smtClean="0">
                  <a:solidFill>
                    <a:srgbClr val="000000"/>
                  </a:solidFill>
                  <a:latin typeface="Arial" panose="020B0604020202020204" pitchFamily="34" charset="0"/>
                  <a:cs typeface="Arial" panose="020B0604020202020204" pitchFamily="34" charset="0"/>
                </a:rPr>
              </a:br>
              <a:r>
                <a:rPr lang="en-US" sz="900" b="1" i="1" dirty="0" smtClean="0">
                  <a:solidFill>
                    <a:srgbClr val="000000"/>
                  </a:solidFill>
                  <a:latin typeface="Arial" panose="020B0604020202020204" pitchFamily="34" charset="0"/>
                  <a:cs typeface="Arial" panose="020B0604020202020204" pitchFamily="34" charset="0"/>
                </a:rPr>
                <a:t>Concerned</a:t>
              </a:r>
            </a:p>
          </p:txBody>
        </p:sp>
        <p:sp>
          <p:nvSpPr>
            <p:cNvPr id="94" name="TextBox 93"/>
            <p:cNvSpPr txBox="1"/>
            <p:nvPr/>
          </p:nvSpPr>
          <p:spPr>
            <a:xfrm>
              <a:off x="5326852" y="5762931"/>
              <a:ext cx="787395" cy="369332"/>
            </a:xfrm>
            <a:prstGeom prst="rect">
              <a:avLst/>
            </a:prstGeom>
            <a:noFill/>
          </p:spPr>
          <p:txBody>
            <a:bodyPr wrap="none" rtlCol="0">
              <a:spAutoFit/>
            </a:bodyPr>
            <a:lstStyle/>
            <a:p>
              <a:pPr fontAlgn="base">
                <a:spcBef>
                  <a:spcPct val="0"/>
                </a:spcBef>
                <a:spcAft>
                  <a:spcPct val="0"/>
                </a:spcAft>
              </a:pPr>
              <a:r>
                <a:rPr lang="en-US" sz="900" b="1" i="1" dirty="0" smtClean="0">
                  <a:solidFill>
                    <a:srgbClr val="000000"/>
                  </a:solidFill>
                  <a:latin typeface="Arial" panose="020B0604020202020204" pitchFamily="34" charset="0"/>
                  <a:cs typeface="Arial" panose="020B0604020202020204" pitchFamily="34" charset="0"/>
                </a:rPr>
                <a:t>Extremely</a:t>
              </a:r>
              <a:br>
                <a:rPr lang="en-US" sz="900" b="1" i="1" dirty="0" smtClean="0">
                  <a:solidFill>
                    <a:srgbClr val="000000"/>
                  </a:solidFill>
                  <a:latin typeface="Arial" panose="020B0604020202020204" pitchFamily="34" charset="0"/>
                  <a:cs typeface="Arial" panose="020B0604020202020204" pitchFamily="34" charset="0"/>
                </a:rPr>
              </a:br>
              <a:r>
                <a:rPr lang="en-US" sz="900" b="1" i="1" dirty="0" smtClean="0">
                  <a:solidFill>
                    <a:srgbClr val="000000"/>
                  </a:solidFill>
                  <a:latin typeface="Arial" panose="020B0604020202020204" pitchFamily="34" charset="0"/>
                  <a:cs typeface="Arial" panose="020B0604020202020204" pitchFamily="34" charset="0"/>
                </a:rPr>
                <a:t>Concerned</a:t>
              </a:r>
            </a:p>
          </p:txBody>
        </p:sp>
        <p:sp>
          <p:nvSpPr>
            <p:cNvPr id="95" name="Oval 94"/>
            <p:cNvSpPr/>
            <p:nvPr/>
          </p:nvSpPr>
          <p:spPr>
            <a:xfrm>
              <a:off x="4242475" y="5793070"/>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1</a:t>
              </a:r>
            </a:p>
          </p:txBody>
        </p:sp>
        <p:sp>
          <p:nvSpPr>
            <p:cNvPr id="96" name="Oval 95"/>
            <p:cNvSpPr/>
            <p:nvPr/>
          </p:nvSpPr>
          <p:spPr>
            <a:xfrm>
              <a:off x="4893103" y="5793070"/>
              <a:ext cx="172026" cy="170554"/>
            </a:xfrm>
            <a:prstGeom prst="ellipse">
              <a:avLst/>
            </a:prstGeom>
            <a:solidFill>
              <a:schemeClr val="accent1"/>
            </a:solidFill>
            <a:ln/>
          </p:spPr>
          <p:style>
            <a:lnRef idx="1">
              <a:schemeClr val="accent2"/>
            </a:lnRef>
            <a:fillRef idx="3">
              <a:schemeClr val="accent2"/>
            </a:fillRef>
            <a:effectRef idx="2">
              <a:schemeClr val="accent2"/>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4</a:t>
              </a:r>
            </a:p>
          </p:txBody>
        </p:sp>
        <p:sp>
          <p:nvSpPr>
            <p:cNvPr id="97" name="Oval 96"/>
            <p:cNvSpPr/>
            <p:nvPr/>
          </p:nvSpPr>
          <p:spPr>
            <a:xfrm>
              <a:off x="5109979" y="5793070"/>
              <a:ext cx="172026" cy="170554"/>
            </a:xfrm>
            <a:prstGeom prst="ellipse">
              <a:avLst/>
            </a:prstGeom>
            <a:solidFill>
              <a:schemeClr val="accent1"/>
            </a:solidFill>
            <a:ln/>
          </p:spPr>
          <p:style>
            <a:lnRef idx="1">
              <a:schemeClr val="accent2"/>
            </a:lnRef>
            <a:fillRef idx="3">
              <a:schemeClr val="accent2"/>
            </a:fillRef>
            <a:effectRef idx="2">
              <a:schemeClr val="accent2"/>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5</a:t>
              </a:r>
            </a:p>
          </p:txBody>
        </p:sp>
      </p:grpSp>
      <p:sp>
        <p:nvSpPr>
          <p:cNvPr id="98" name="Rectangle 97"/>
          <p:cNvSpPr/>
          <p:nvPr/>
        </p:nvSpPr>
        <p:spPr>
          <a:xfrm>
            <a:off x="2411644" y="5382911"/>
            <a:ext cx="2502608" cy="338554"/>
          </a:xfrm>
          <a:prstGeom prst="rect">
            <a:avLst/>
          </a:prstGeom>
        </p:spPr>
        <p:txBody>
          <a:bodyPr wrap="none">
            <a:spAutoFit/>
          </a:bodyPr>
          <a:lstStyle/>
          <a:p>
            <a:pPr algn="ctr"/>
            <a:r>
              <a:rPr lang="en-US" sz="800" b="1" i="1" dirty="0" smtClean="0">
                <a:solidFill>
                  <a:schemeClr val="tx1"/>
                </a:solidFill>
                <a:latin typeface="Arial" panose="020B0604020202020204" pitchFamily="34" charset="0"/>
                <a:cs typeface="Arial" panose="020B0604020202020204" pitchFamily="34" charset="0"/>
              </a:rPr>
              <a:t>Percentage represents “Top </a:t>
            </a:r>
            <a:r>
              <a:rPr lang="en-US" sz="800" b="1" i="1" dirty="0">
                <a:solidFill>
                  <a:schemeClr val="tx1"/>
                </a:solidFill>
                <a:latin typeface="Arial" panose="020B0604020202020204" pitchFamily="34" charset="0"/>
                <a:cs typeface="Arial" panose="020B0604020202020204" pitchFamily="34" charset="0"/>
              </a:rPr>
              <a:t>2 Box </a:t>
            </a:r>
            <a:r>
              <a:rPr lang="en-US" sz="800" b="1" i="1" dirty="0" smtClean="0">
                <a:solidFill>
                  <a:schemeClr val="tx1"/>
                </a:solidFill>
                <a:latin typeface="Arial" panose="020B0604020202020204" pitchFamily="34" charset="0"/>
                <a:cs typeface="Arial" panose="020B0604020202020204" pitchFamily="34" charset="0"/>
              </a:rPr>
              <a:t>Score”</a:t>
            </a:r>
          </a:p>
          <a:p>
            <a:pPr algn="ctr"/>
            <a:r>
              <a:rPr lang="en-US" sz="800" b="1" i="1" dirty="0" smtClean="0">
                <a:solidFill>
                  <a:schemeClr val="tx1"/>
                </a:solidFill>
                <a:latin typeface="Arial" panose="020B0604020202020204" pitchFamily="34" charset="0"/>
                <a:cs typeface="Arial" panose="020B0604020202020204" pitchFamily="34" charset="0"/>
              </a:rPr>
              <a:t> the percent of respondents that selected 4 or 5</a:t>
            </a:r>
            <a:endParaRPr lang="en-US" sz="800" b="1" dirty="0">
              <a:solidFill>
                <a:schemeClr val="tx1"/>
              </a:solidFill>
              <a:latin typeface="Arial" panose="020B0604020202020204" pitchFamily="34" charset="0"/>
              <a:cs typeface="Arial" panose="020B0604020202020204" pitchFamily="34" charset="0"/>
            </a:endParaRPr>
          </a:p>
        </p:txBody>
      </p:sp>
      <p:sp>
        <p:nvSpPr>
          <p:cNvPr id="99" name="TextBox 98"/>
          <p:cNvSpPr txBox="1"/>
          <p:nvPr/>
        </p:nvSpPr>
        <p:spPr>
          <a:xfrm>
            <a:off x="949572" y="672889"/>
            <a:ext cx="6008018" cy="615553"/>
          </a:xfrm>
          <a:prstGeom prst="rect">
            <a:avLst/>
          </a:prstGeom>
          <a:noFill/>
        </p:spPr>
        <p:txBody>
          <a:bodyPr wrap="square" rtlCol="0">
            <a:spAutoFit/>
          </a:bodyPr>
          <a:lstStyle/>
          <a:p>
            <a:pPr algn="ctr"/>
            <a:r>
              <a:rPr lang="en-US" dirty="0" smtClean="0">
                <a:solidFill>
                  <a:schemeClr val="tx1"/>
                </a:solidFill>
                <a:latin typeface="Arial" panose="020B0604020202020204" pitchFamily="34" charset="0"/>
                <a:cs typeface="Arial" panose="020B0604020202020204" pitchFamily="34" charset="0"/>
              </a:rPr>
              <a:t>Among Adults 18+ Aware of Condition</a:t>
            </a:r>
          </a:p>
          <a:p>
            <a:pPr algn="ctr"/>
            <a:r>
              <a:rPr lang="en-US" sz="1600" i="1" dirty="0">
                <a:solidFill>
                  <a:schemeClr val="tx1"/>
                </a:solidFill>
                <a:latin typeface="Arial" panose="020B0604020202020204" pitchFamily="34" charset="0"/>
                <a:cs typeface="Arial" panose="020B0604020202020204" pitchFamily="34" charset="0"/>
              </a:rPr>
              <a:t>Top 2 Box </a:t>
            </a:r>
            <a:r>
              <a:rPr lang="en-US" sz="1600" i="1" dirty="0" smtClean="0">
                <a:solidFill>
                  <a:schemeClr val="tx1"/>
                </a:solidFill>
                <a:latin typeface="Arial" panose="020B0604020202020204" pitchFamily="34" charset="0"/>
                <a:cs typeface="Arial" panose="020B0604020202020204" pitchFamily="34" charset="0"/>
              </a:rPr>
              <a:t>Results</a:t>
            </a:r>
            <a:endParaRPr lang="en-US" sz="1600" i="1" dirty="0">
              <a:solidFill>
                <a:schemeClr val="tx1"/>
              </a:solidFill>
              <a:latin typeface="Arial" panose="020B0604020202020204" pitchFamily="34" charset="0"/>
              <a:cs typeface="Arial" panose="020B0604020202020204" pitchFamily="34" charset="0"/>
            </a:endParaRPr>
          </a:p>
        </p:txBody>
      </p:sp>
      <p:sp>
        <p:nvSpPr>
          <p:cNvPr id="100" name="TextBox 99"/>
          <p:cNvSpPr txBox="1"/>
          <p:nvPr/>
        </p:nvSpPr>
        <p:spPr>
          <a:xfrm>
            <a:off x="6418414" y="3821828"/>
            <a:ext cx="1848766" cy="223138"/>
          </a:xfrm>
          <a:prstGeom prst="rect">
            <a:avLst/>
          </a:prstGeom>
          <a:noFill/>
        </p:spPr>
        <p:txBody>
          <a:bodyPr wrap="square" rtlCol="0">
            <a:spAutoFit/>
          </a:bodyPr>
          <a:lstStyle/>
          <a:p>
            <a:r>
              <a:rPr lang="en-US" sz="850" b="1" dirty="0" smtClean="0">
                <a:solidFill>
                  <a:schemeClr val="tx2"/>
                </a:solidFill>
                <a:latin typeface="Arial" panose="020B0604020202020204" pitchFamily="34" charset="0"/>
                <a:cs typeface="Arial" panose="020B0604020202020204" pitchFamily="34" charset="0"/>
              </a:rPr>
              <a:t>*Women Only</a:t>
            </a:r>
            <a:endParaRPr lang="en-US" sz="850" b="1" dirty="0">
              <a:solidFill>
                <a:schemeClr val="tx2"/>
              </a:solidFill>
              <a:latin typeface="Arial" panose="020B0604020202020204" pitchFamily="34" charset="0"/>
              <a:cs typeface="Arial" panose="020B0604020202020204" pitchFamily="34" charset="0"/>
            </a:endParaRPr>
          </a:p>
        </p:txBody>
      </p:sp>
      <p:sp>
        <p:nvSpPr>
          <p:cNvPr id="101" name="TextBox 100"/>
          <p:cNvSpPr txBox="1"/>
          <p:nvPr/>
        </p:nvSpPr>
        <p:spPr>
          <a:xfrm>
            <a:off x="6677031" y="5078548"/>
            <a:ext cx="1848766" cy="223138"/>
          </a:xfrm>
          <a:prstGeom prst="rect">
            <a:avLst/>
          </a:prstGeom>
          <a:noFill/>
        </p:spPr>
        <p:txBody>
          <a:bodyPr wrap="square" rtlCol="0">
            <a:spAutoFit/>
          </a:bodyPr>
          <a:lstStyle/>
          <a:p>
            <a:r>
              <a:rPr lang="en-US" sz="850" b="1" dirty="0" smtClean="0">
                <a:solidFill>
                  <a:schemeClr val="tx2"/>
                </a:solidFill>
                <a:latin typeface="Arial" panose="020B0604020202020204" pitchFamily="34" charset="0"/>
                <a:cs typeface="Arial" panose="020B0604020202020204" pitchFamily="34" charset="0"/>
              </a:rPr>
              <a:t>*Men Only</a:t>
            </a:r>
            <a:endParaRPr lang="en-US" sz="850" b="1" dirty="0">
              <a:solidFill>
                <a:schemeClr val="tx2"/>
              </a:solidFill>
              <a:latin typeface="Arial" panose="020B0604020202020204" pitchFamily="34" charset="0"/>
              <a:cs typeface="Arial" panose="020B0604020202020204" pitchFamily="34" charset="0"/>
            </a:endParaRPr>
          </a:p>
        </p:txBody>
      </p:sp>
      <p:grpSp>
        <p:nvGrpSpPr>
          <p:cNvPr id="103" name="Group 102"/>
          <p:cNvGrpSpPr/>
          <p:nvPr/>
        </p:nvGrpSpPr>
        <p:grpSpPr>
          <a:xfrm>
            <a:off x="665612" y="1450943"/>
            <a:ext cx="255198" cy="990759"/>
            <a:chOff x="665612" y="1487039"/>
            <a:chExt cx="255198" cy="990759"/>
          </a:xfrm>
        </p:grpSpPr>
        <p:sp>
          <p:nvSpPr>
            <p:cNvPr id="104" name="TextBox 103"/>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05" name="TextBox 104"/>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06" name="TextBox 105"/>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07" name="TextBox 106"/>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08" name="TextBox 107"/>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09" name="TextBox 108"/>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10" name="Group 109"/>
          <p:cNvGrpSpPr/>
          <p:nvPr/>
        </p:nvGrpSpPr>
        <p:grpSpPr>
          <a:xfrm>
            <a:off x="665612" y="2914619"/>
            <a:ext cx="255198" cy="990759"/>
            <a:chOff x="665612" y="1487039"/>
            <a:chExt cx="255198" cy="990759"/>
          </a:xfrm>
        </p:grpSpPr>
        <p:sp>
          <p:nvSpPr>
            <p:cNvPr id="111" name="TextBox 110"/>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12" name="TextBox 111"/>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13" name="TextBox 112"/>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14" name="TextBox 113"/>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15" name="TextBox 114"/>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16" name="TextBox 115"/>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17" name="Group 116"/>
          <p:cNvGrpSpPr/>
          <p:nvPr/>
        </p:nvGrpSpPr>
        <p:grpSpPr>
          <a:xfrm>
            <a:off x="665612" y="4317067"/>
            <a:ext cx="255198" cy="990759"/>
            <a:chOff x="665612" y="1487039"/>
            <a:chExt cx="255198" cy="990759"/>
          </a:xfrm>
        </p:grpSpPr>
        <p:sp>
          <p:nvSpPr>
            <p:cNvPr id="118" name="TextBox 117"/>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19" name="TextBox 118"/>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20" name="TextBox 119"/>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21" name="TextBox 120"/>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22" name="TextBox 121"/>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23" name="TextBox 122"/>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24" name="Group 123"/>
          <p:cNvGrpSpPr/>
          <p:nvPr/>
        </p:nvGrpSpPr>
        <p:grpSpPr>
          <a:xfrm>
            <a:off x="4911421" y="1466232"/>
            <a:ext cx="255198" cy="990759"/>
            <a:chOff x="665612" y="1487039"/>
            <a:chExt cx="255198" cy="990759"/>
          </a:xfrm>
        </p:grpSpPr>
        <p:sp>
          <p:nvSpPr>
            <p:cNvPr id="125" name="TextBox 124"/>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26" name="TextBox 125"/>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27" name="TextBox 126"/>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28" name="TextBox 127"/>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29" name="TextBox 128"/>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30" name="TextBox 129"/>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sp>
        <p:nvSpPr>
          <p:cNvPr id="142" name="TextBox 141"/>
          <p:cNvSpPr txBox="1"/>
          <p:nvPr/>
        </p:nvSpPr>
        <p:spPr>
          <a:xfrm>
            <a:off x="2729484" y="1455343"/>
            <a:ext cx="240772" cy="215444"/>
          </a:xfrm>
          <a:prstGeom prst="rect">
            <a:avLst/>
          </a:prstGeom>
          <a:noFill/>
        </p:spPr>
        <p:txBody>
          <a:bodyPr wrap="none" rtlCol="0">
            <a:spAutoFit/>
          </a:bodyPr>
          <a:lstStyle/>
          <a:p>
            <a:r>
              <a:rPr lang="en-US" sz="800" dirty="0" smtClean="0">
                <a:solidFill>
                  <a:schemeClr val="tx1"/>
                </a:solidFill>
              </a:rPr>
              <a:t>B</a:t>
            </a:r>
            <a:endParaRPr lang="en-US" sz="800" dirty="0">
              <a:solidFill>
                <a:schemeClr val="tx1"/>
              </a:solidFill>
            </a:endParaRPr>
          </a:p>
        </p:txBody>
      </p:sp>
      <p:sp>
        <p:nvSpPr>
          <p:cNvPr id="131" name="TextBox 130"/>
          <p:cNvSpPr txBox="1"/>
          <p:nvPr/>
        </p:nvSpPr>
        <p:spPr>
          <a:xfrm>
            <a:off x="2827264" y="2939532"/>
            <a:ext cx="240772" cy="215444"/>
          </a:xfrm>
          <a:prstGeom prst="rect">
            <a:avLst/>
          </a:prstGeom>
          <a:noFill/>
        </p:spPr>
        <p:txBody>
          <a:bodyPr wrap="none" rtlCol="0">
            <a:spAutoFit/>
          </a:bodyPr>
          <a:lstStyle/>
          <a:p>
            <a:r>
              <a:rPr lang="en-US" sz="800" dirty="0" smtClean="0">
                <a:solidFill>
                  <a:schemeClr val="tx1"/>
                </a:solidFill>
              </a:rPr>
              <a:t>B</a:t>
            </a:r>
            <a:endParaRPr lang="en-US" sz="800" dirty="0">
              <a:solidFill>
                <a:schemeClr val="tx1"/>
              </a:solidFill>
            </a:endParaRPr>
          </a:p>
        </p:txBody>
      </p:sp>
    </p:spTree>
    <p:extLst>
      <p:ext uri="{BB962C8B-B14F-4D97-AF65-F5344CB8AC3E}">
        <p14:creationId xmlns:p14="http://schemas.microsoft.com/office/powerpoint/2010/main" val="3288292148"/>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 name="Rounded Rectangle 152"/>
          <p:cNvSpPr/>
          <p:nvPr/>
        </p:nvSpPr>
        <p:spPr bwMode="auto">
          <a:xfrm>
            <a:off x="6242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152" name="Rounded Rectangle 151"/>
          <p:cNvSpPr/>
          <p:nvPr/>
        </p:nvSpPr>
        <p:spPr bwMode="auto">
          <a:xfrm>
            <a:off x="3194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117" name="Rounded Rectangle 116"/>
          <p:cNvSpPr/>
          <p:nvPr/>
        </p:nvSpPr>
        <p:spPr bwMode="auto">
          <a:xfrm>
            <a:off x="251348"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53</a:t>
            </a:fld>
            <a:r>
              <a:rPr lang="en-US" smtClean="0"/>
              <a:t> -</a:t>
            </a:r>
            <a:endParaRPr lang="en-US"/>
          </a:p>
        </p:txBody>
      </p:sp>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268478" y="163134"/>
            <a:ext cx="608822" cy="608822"/>
          </a:xfrm>
          <a:prstGeom prst="rect">
            <a:avLst/>
          </a:prstGeom>
        </p:spPr>
      </p:pic>
      <p:sp>
        <p:nvSpPr>
          <p:cNvPr id="5" name="Title 1"/>
          <p:cNvSpPr txBox="1">
            <a:spLocks/>
          </p:cNvSpPr>
          <p:nvPr/>
        </p:nvSpPr>
        <p:spPr>
          <a:xfrm>
            <a:off x="139147" y="139465"/>
            <a:ext cx="886968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Personal Concern for Various Medical Conditions</a:t>
            </a:r>
            <a:endParaRPr lang="en-US" sz="2400" kern="0" dirty="0"/>
          </a:p>
        </p:txBody>
      </p:sp>
      <p:sp>
        <p:nvSpPr>
          <p:cNvPr id="86" name="TextBox 85"/>
          <p:cNvSpPr txBox="1"/>
          <p:nvPr/>
        </p:nvSpPr>
        <p:spPr>
          <a:xfrm>
            <a:off x="649761" y="857652"/>
            <a:ext cx="140987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Thrombosis</a:t>
            </a:r>
            <a:endParaRPr lang="en-US" sz="1400" b="1" dirty="0">
              <a:solidFill>
                <a:schemeClr val="tx2"/>
              </a:solidFill>
              <a:latin typeface="Arial" panose="020B0604020202020204" pitchFamily="34" charset="0"/>
              <a:cs typeface="Arial" panose="020B0604020202020204" pitchFamily="34" charset="0"/>
            </a:endParaRPr>
          </a:p>
        </p:txBody>
      </p:sp>
      <p:sp>
        <p:nvSpPr>
          <p:cNvPr id="89" name="TextBox 88"/>
          <p:cNvSpPr txBox="1"/>
          <p:nvPr/>
        </p:nvSpPr>
        <p:spPr>
          <a:xfrm>
            <a:off x="3276425" y="857652"/>
            <a:ext cx="234332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Deep Vein Thrombosis</a:t>
            </a:r>
            <a:endParaRPr lang="en-US" sz="1400" b="1" dirty="0">
              <a:solidFill>
                <a:schemeClr val="tx2"/>
              </a:solidFill>
              <a:latin typeface="Arial" panose="020B0604020202020204" pitchFamily="34" charset="0"/>
              <a:cs typeface="Arial" panose="020B0604020202020204" pitchFamily="34" charset="0"/>
            </a:endParaRPr>
          </a:p>
        </p:txBody>
      </p:sp>
      <p:sp>
        <p:nvSpPr>
          <p:cNvPr id="90" name="TextBox 89"/>
          <p:cNvSpPr txBox="1"/>
          <p:nvPr/>
        </p:nvSpPr>
        <p:spPr>
          <a:xfrm>
            <a:off x="6438725" y="857652"/>
            <a:ext cx="222902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Pulmonary Embolism</a:t>
            </a:r>
            <a:endParaRPr lang="en-US" sz="1400" b="1" dirty="0">
              <a:solidFill>
                <a:schemeClr val="tx2"/>
              </a:solidFill>
              <a:latin typeface="Arial" panose="020B0604020202020204" pitchFamily="34" charset="0"/>
              <a:cs typeface="Arial" panose="020B0604020202020204" pitchFamily="34" charset="0"/>
            </a:endParaRPr>
          </a:p>
        </p:txBody>
      </p:sp>
      <p:cxnSp>
        <p:nvCxnSpPr>
          <p:cNvPr id="91" name="Straight Connector 90"/>
          <p:cNvCxnSpPr/>
          <p:nvPr/>
        </p:nvCxnSpPr>
        <p:spPr bwMode="auto">
          <a:xfrm rot="5400000">
            <a:off x="523875" y="3235092"/>
            <a:ext cx="4754880" cy="0"/>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Straight Connector 91"/>
          <p:cNvCxnSpPr/>
          <p:nvPr/>
        </p:nvCxnSpPr>
        <p:spPr bwMode="auto">
          <a:xfrm rot="5400000">
            <a:off x="3657600" y="3235092"/>
            <a:ext cx="4754880" cy="0"/>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93" name="Group 92"/>
          <p:cNvGrpSpPr/>
          <p:nvPr/>
        </p:nvGrpSpPr>
        <p:grpSpPr>
          <a:xfrm>
            <a:off x="179248" y="1244365"/>
            <a:ext cx="2659202" cy="1355960"/>
            <a:chOff x="88630" y="730015"/>
            <a:chExt cx="3721370" cy="1355960"/>
          </a:xfrm>
        </p:grpSpPr>
        <p:graphicFrame>
          <p:nvGraphicFramePr>
            <p:cNvPr id="94" name="Chart 93"/>
            <p:cNvGraphicFramePr/>
            <p:nvPr>
              <p:extLst>
                <p:ext uri="{D42A27DB-BD31-4B8C-83A1-F6EECF244321}">
                  <p14:modId xmlns:p14="http://schemas.microsoft.com/office/powerpoint/2010/main" val="2431104671"/>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4"/>
            </a:graphicData>
          </a:graphic>
        </p:graphicFrame>
        <p:cxnSp>
          <p:nvCxnSpPr>
            <p:cNvPr id="95" name="Straight Connector 94"/>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Straight Connector 95"/>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8" name="TextBox 97"/>
            <p:cNvSpPr txBox="1"/>
            <p:nvPr/>
          </p:nvSpPr>
          <p:spPr>
            <a:xfrm>
              <a:off x="88631"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99" name="TextBox 98"/>
            <p:cNvSpPr txBox="1"/>
            <p:nvPr/>
          </p:nvSpPr>
          <p:spPr>
            <a:xfrm>
              <a:off x="88630" y="1355255"/>
              <a:ext cx="809626"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00" name="TextBox 99"/>
            <p:cNvSpPr txBox="1"/>
            <p:nvPr/>
          </p:nvSpPr>
          <p:spPr>
            <a:xfrm>
              <a:off x="92361"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01" name="TextBox 100"/>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Age/Gender</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grpSp>
        <p:nvGrpSpPr>
          <p:cNvPr id="4" name="Group 3"/>
          <p:cNvGrpSpPr/>
          <p:nvPr/>
        </p:nvGrpSpPr>
        <p:grpSpPr>
          <a:xfrm>
            <a:off x="6515" y="2697161"/>
            <a:ext cx="2782306" cy="1189039"/>
            <a:chOff x="-69685" y="2678111"/>
            <a:chExt cx="2782306" cy="1189039"/>
          </a:xfrm>
        </p:grpSpPr>
        <p:grpSp>
          <p:nvGrpSpPr>
            <p:cNvPr id="102" name="Group 101"/>
            <p:cNvGrpSpPr/>
            <p:nvPr/>
          </p:nvGrpSpPr>
          <p:grpSpPr>
            <a:xfrm>
              <a:off x="531093" y="2678111"/>
              <a:ext cx="2181528" cy="1189039"/>
              <a:chOff x="554355" y="730015"/>
              <a:chExt cx="3052897" cy="1189039"/>
            </a:xfrm>
          </p:grpSpPr>
          <p:graphicFrame>
            <p:nvGraphicFramePr>
              <p:cNvPr id="103" name="Chart 102"/>
              <p:cNvGraphicFramePr/>
              <p:nvPr>
                <p:extLst>
                  <p:ext uri="{D42A27DB-BD31-4B8C-83A1-F6EECF244321}">
                    <p14:modId xmlns:p14="http://schemas.microsoft.com/office/powerpoint/2010/main" val="3292613902"/>
                  </p:ext>
                </p:extLst>
              </p:nvPr>
            </p:nvGraphicFramePr>
            <p:xfrm>
              <a:off x="755365" y="895351"/>
              <a:ext cx="2851887" cy="1023703"/>
            </p:xfrm>
            <a:graphic>
              <a:graphicData uri="http://schemas.openxmlformats.org/drawingml/2006/chart">
                <c:chart xmlns:c="http://schemas.openxmlformats.org/drawingml/2006/chart" xmlns:r="http://schemas.openxmlformats.org/officeDocument/2006/relationships" r:id="rId5"/>
              </a:graphicData>
            </a:graphic>
          </p:graphicFrame>
          <p:sp>
            <p:nvSpPr>
              <p:cNvPr id="109" name="TextBox 108"/>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Locale</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10" name="TextBox 109"/>
            <p:cNvSpPr txBox="1"/>
            <p:nvPr/>
          </p:nvSpPr>
          <p:spPr>
            <a:xfrm>
              <a:off x="191188" y="2955110"/>
              <a:ext cx="578539"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11" name="TextBox 110"/>
            <p:cNvSpPr txBox="1"/>
            <p:nvPr/>
          </p:nvSpPr>
          <p:spPr>
            <a:xfrm>
              <a:off x="-69685" y="3210856"/>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Suburban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12" name="TextBox 111"/>
            <p:cNvSpPr txBox="1"/>
            <p:nvPr/>
          </p:nvSpPr>
          <p:spPr>
            <a:xfrm>
              <a:off x="20744" y="3476343"/>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Rural</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13" name="TextBox 112"/>
          <p:cNvSpPr txBox="1"/>
          <p:nvPr/>
        </p:nvSpPr>
        <p:spPr>
          <a:xfrm>
            <a:off x="306525" y="3941926"/>
            <a:ext cx="2446199"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Compared to Other Countries</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nvGrpSpPr>
          <p:cNvPr id="118" name="Group 117"/>
          <p:cNvGrpSpPr/>
          <p:nvPr/>
        </p:nvGrpSpPr>
        <p:grpSpPr>
          <a:xfrm>
            <a:off x="3148541" y="1168165"/>
            <a:ext cx="2671234" cy="1355960"/>
            <a:chOff x="71792" y="730015"/>
            <a:chExt cx="3738208" cy="1355960"/>
          </a:xfrm>
        </p:grpSpPr>
        <p:graphicFrame>
          <p:nvGraphicFramePr>
            <p:cNvPr id="119" name="Chart 118"/>
            <p:cNvGraphicFramePr/>
            <p:nvPr>
              <p:extLst>
                <p:ext uri="{D42A27DB-BD31-4B8C-83A1-F6EECF244321}">
                  <p14:modId xmlns:p14="http://schemas.microsoft.com/office/powerpoint/2010/main" val="4078588174"/>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6"/>
            </a:graphicData>
          </a:graphic>
        </p:graphicFrame>
        <p:cxnSp>
          <p:nvCxnSpPr>
            <p:cNvPr id="120" name="Straight Connector 119"/>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1" name="Straight Connector 120"/>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2" name="TextBox 121"/>
            <p:cNvSpPr txBox="1"/>
            <p:nvPr/>
          </p:nvSpPr>
          <p:spPr>
            <a:xfrm>
              <a:off x="71793"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23" name="TextBox 122"/>
            <p:cNvSpPr txBox="1"/>
            <p:nvPr/>
          </p:nvSpPr>
          <p:spPr>
            <a:xfrm>
              <a:off x="71792" y="1355255"/>
              <a:ext cx="809626"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24" name="TextBox 123"/>
            <p:cNvSpPr txBox="1"/>
            <p:nvPr/>
          </p:nvSpPr>
          <p:spPr>
            <a:xfrm>
              <a:off x="75523"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25" name="TextBox 124"/>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Age/Gender</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33" name="TextBox 132"/>
          <p:cNvSpPr txBox="1"/>
          <p:nvPr/>
        </p:nvSpPr>
        <p:spPr>
          <a:xfrm>
            <a:off x="3287850" y="3925886"/>
            <a:ext cx="2446199"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Compared to Other Countries</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nvGrpSpPr>
          <p:cNvPr id="135" name="Group 134"/>
          <p:cNvGrpSpPr/>
          <p:nvPr/>
        </p:nvGrpSpPr>
        <p:grpSpPr>
          <a:xfrm>
            <a:off x="6218098" y="1158640"/>
            <a:ext cx="2659202" cy="1355960"/>
            <a:chOff x="88630" y="730015"/>
            <a:chExt cx="3721370" cy="1355960"/>
          </a:xfrm>
        </p:grpSpPr>
        <p:graphicFrame>
          <p:nvGraphicFramePr>
            <p:cNvPr id="136" name="Chart 135"/>
            <p:cNvGraphicFramePr/>
            <p:nvPr>
              <p:extLst>
                <p:ext uri="{D42A27DB-BD31-4B8C-83A1-F6EECF244321}">
                  <p14:modId xmlns:p14="http://schemas.microsoft.com/office/powerpoint/2010/main" val="1048194553"/>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7"/>
            </a:graphicData>
          </a:graphic>
        </p:graphicFrame>
        <p:cxnSp>
          <p:nvCxnSpPr>
            <p:cNvPr id="137" name="Straight Connector 13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Straight Connector 13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39" name="TextBox 138"/>
            <p:cNvSpPr txBox="1"/>
            <p:nvPr/>
          </p:nvSpPr>
          <p:spPr>
            <a:xfrm>
              <a:off x="88631"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40" name="TextBox 139"/>
            <p:cNvSpPr txBox="1"/>
            <p:nvPr/>
          </p:nvSpPr>
          <p:spPr>
            <a:xfrm>
              <a:off x="88630" y="1355255"/>
              <a:ext cx="809626"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41" name="TextBox 140"/>
            <p:cNvSpPr txBox="1"/>
            <p:nvPr/>
          </p:nvSpPr>
          <p:spPr>
            <a:xfrm>
              <a:off x="92361"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42" name="TextBox 141"/>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Age/Gender</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50" name="TextBox 149"/>
          <p:cNvSpPr txBox="1"/>
          <p:nvPr/>
        </p:nvSpPr>
        <p:spPr>
          <a:xfrm>
            <a:off x="6345375" y="3916361"/>
            <a:ext cx="2446199"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Compared to Other Countries</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nvGrpSpPr>
          <p:cNvPr id="8" name="Group 7"/>
          <p:cNvGrpSpPr/>
          <p:nvPr/>
        </p:nvGrpSpPr>
        <p:grpSpPr>
          <a:xfrm>
            <a:off x="2345234" y="5591147"/>
            <a:ext cx="3632787" cy="806083"/>
            <a:chOff x="2681381" y="5587328"/>
            <a:chExt cx="3632787" cy="806083"/>
          </a:xfrm>
        </p:grpSpPr>
        <p:grpSp>
          <p:nvGrpSpPr>
            <p:cNvPr id="7" name="Group 6"/>
            <p:cNvGrpSpPr/>
            <p:nvPr/>
          </p:nvGrpSpPr>
          <p:grpSpPr>
            <a:xfrm>
              <a:off x="2909010" y="5799246"/>
              <a:ext cx="3405158" cy="594165"/>
              <a:chOff x="2280360" y="5913546"/>
              <a:chExt cx="3405158" cy="594165"/>
            </a:xfrm>
          </p:grpSpPr>
          <p:sp>
            <p:nvSpPr>
              <p:cNvPr id="154" name="Rounded Rectangle 153"/>
              <p:cNvSpPr/>
              <p:nvPr/>
            </p:nvSpPr>
            <p:spPr bwMode="auto">
              <a:xfrm>
                <a:off x="2280360" y="5913546"/>
                <a:ext cx="3069769" cy="589760"/>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nvGrpSpPr>
              <p:cNvPr id="155" name="Group 154"/>
              <p:cNvGrpSpPr/>
              <p:nvPr/>
            </p:nvGrpSpPr>
            <p:grpSpPr>
              <a:xfrm>
                <a:off x="3955289" y="5967786"/>
                <a:ext cx="486337" cy="486337"/>
                <a:chOff x="446183" y="3574608"/>
                <a:chExt cx="838200" cy="838200"/>
              </a:xfrm>
            </p:grpSpPr>
            <p:sp>
              <p:nvSpPr>
                <p:cNvPr id="156" name="Oval 155"/>
                <p:cNvSpPr/>
                <p:nvPr/>
              </p:nvSpPr>
              <p:spPr>
                <a:xfrm>
                  <a:off x="446183" y="3574608"/>
                  <a:ext cx="838200" cy="838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157" name="Freeform 5"/>
                <p:cNvSpPr>
                  <a:spLocks noEditPoints="1"/>
                </p:cNvSpPr>
                <p:nvPr/>
              </p:nvSpPr>
              <p:spPr bwMode="auto">
                <a:xfrm>
                  <a:off x="711994" y="3661857"/>
                  <a:ext cx="316706" cy="675640"/>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dirty="0"/>
                </a:p>
              </p:txBody>
            </p:sp>
          </p:grpSp>
          <p:grpSp>
            <p:nvGrpSpPr>
              <p:cNvPr id="158" name="Group 157"/>
              <p:cNvGrpSpPr/>
              <p:nvPr/>
            </p:nvGrpSpPr>
            <p:grpSpPr>
              <a:xfrm>
                <a:off x="2455070" y="5991813"/>
                <a:ext cx="486337" cy="486337"/>
                <a:chOff x="446183" y="4590288"/>
                <a:chExt cx="838200" cy="838200"/>
              </a:xfrm>
            </p:grpSpPr>
            <p:sp>
              <p:nvSpPr>
                <p:cNvPr id="159" name="Oval 158"/>
                <p:cNvSpPr/>
                <p:nvPr/>
              </p:nvSpPr>
              <p:spPr>
                <a:xfrm>
                  <a:off x="446183" y="4590288"/>
                  <a:ext cx="838200" cy="838200"/>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160" name="Freeform 9"/>
                <p:cNvSpPr>
                  <a:spLocks noEditPoints="1"/>
                </p:cNvSpPr>
                <p:nvPr/>
              </p:nvSpPr>
              <p:spPr bwMode="auto">
                <a:xfrm>
                  <a:off x="742950" y="4667250"/>
                  <a:ext cx="255588" cy="692658"/>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sp>
            <p:nvSpPr>
              <p:cNvPr id="161" name="TextBox 160"/>
              <p:cNvSpPr txBox="1"/>
              <p:nvPr/>
            </p:nvSpPr>
            <p:spPr>
              <a:xfrm>
                <a:off x="2892829" y="5953713"/>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Blue bars</a:t>
                </a:r>
              </a:p>
              <a:p>
                <a:r>
                  <a:rPr lang="en-US" sz="1000" b="1" dirty="0" smtClean="0">
                    <a:solidFill>
                      <a:schemeClr val="tx2"/>
                    </a:solidFill>
                    <a:latin typeface="Arial" panose="020B0604020202020204" pitchFamily="34" charset="0"/>
                    <a:cs typeface="Arial" panose="020B0604020202020204" pitchFamily="34" charset="0"/>
                  </a:rPr>
                  <a:t>Represent</a:t>
                </a:r>
              </a:p>
              <a:p>
                <a:r>
                  <a:rPr lang="en-US" sz="1000" b="1" dirty="0" smtClean="0">
                    <a:solidFill>
                      <a:schemeClr val="tx2"/>
                    </a:solidFill>
                    <a:latin typeface="Arial" panose="020B0604020202020204" pitchFamily="34" charset="0"/>
                    <a:cs typeface="Arial" panose="020B0604020202020204" pitchFamily="34" charset="0"/>
                  </a:rPr>
                  <a:t>Males</a:t>
                </a:r>
                <a:endParaRPr lang="en-US" sz="1000" b="1" dirty="0">
                  <a:solidFill>
                    <a:schemeClr val="tx2"/>
                  </a:solidFill>
                  <a:latin typeface="Arial" panose="020B0604020202020204" pitchFamily="34" charset="0"/>
                  <a:cs typeface="Arial" panose="020B0604020202020204" pitchFamily="34" charset="0"/>
                </a:endParaRPr>
              </a:p>
            </p:txBody>
          </p:sp>
          <p:sp>
            <p:nvSpPr>
              <p:cNvPr id="162" name="TextBox 161"/>
              <p:cNvSpPr txBox="1"/>
              <p:nvPr/>
            </p:nvSpPr>
            <p:spPr>
              <a:xfrm>
                <a:off x="4446987" y="5942121"/>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Red bars</a:t>
                </a:r>
              </a:p>
              <a:p>
                <a:r>
                  <a:rPr lang="en-US" sz="1000" b="1" dirty="0" smtClean="0">
                    <a:solidFill>
                      <a:schemeClr val="tx2"/>
                    </a:solidFill>
                    <a:latin typeface="Arial" panose="020B0604020202020204" pitchFamily="34" charset="0"/>
                    <a:cs typeface="Arial" panose="020B0604020202020204" pitchFamily="34" charset="0"/>
                  </a:rPr>
                  <a:t>Represent Females</a:t>
                </a:r>
                <a:endParaRPr lang="en-US" sz="1000" b="1" dirty="0">
                  <a:solidFill>
                    <a:schemeClr val="tx2"/>
                  </a:solidFill>
                  <a:latin typeface="Arial" panose="020B0604020202020204" pitchFamily="34" charset="0"/>
                  <a:cs typeface="Arial" panose="020B0604020202020204" pitchFamily="34" charset="0"/>
                </a:endParaRPr>
              </a:p>
            </p:txBody>
          </p:sp>
        </p:grpSp>
        <p:sp>
          <p:nvSpPr>
            <p:cNvPr id="163" name="TextBox 162"/>
            <p:cNvSpPr txBox="1"/>
            <p:nvPr/>
          </p:nvSpPr>
          <p:spPr>
            <a:xfrm>
              <a:off x="2681381" y="5587328"/>
              <a:ext cx="1837711" cy="261610"/>
            </a:xfrm>
            <a:prstGeom prst="rect">
              <a:avLst/>
            </a:prstGeom>
            <a:noFill/>
          </p:spPr>
          <p:txBody>
            <a:bodyPr wrap="square" rtlCol="0">
              <a:spAutoFit/>
            </a:bodyPr>
            <a:lstStyle/>
            <a:p>
              <a:pPr algn="ctr"/>
              <a:r>
                <a:rPr lang="en-US" sz="1050" b="1" i="1" dirty="0" smtClean="0">
                  <a:solidFill>
                    <a:schemeClr val="tx1"/>
                  </a:solidFill>
                  <a:latin typeface="Arial" panose="020B0604020202020204" pitchFamily="34" charset="0"/>
                  <a:cs typeface="Arial" panose="020B0604020202020204" pitchFamily="34" charset="0"/>
                </a:rPr>
                <a:t>Among Age/Gender</a:t>
              </a:r>
              <a:endParaRPr lang="en-US" sz="1050" b="1" i="1" dirty="0">
                <a:solidFill>
                  <a:schemeClr val="tx1"/>
                </a:solidFill>
                <a:latin typeface="Arial" panose="020B0604020202020204" pitchFamily="34" charset="0"/>
                <a:cs typeface="Arial" panose="020B0604020202020204" pitchFamily="34" charset="0"/>
              </a:endParaRPr>
            </a:p>
          </p:txBody>
        </p:sp>
      </p:grpSp>
      <p:sp>
        <p:nvSpPr>
          <p:cNvPr id="77" name="Rectangle 76"/>
          <p:cNvSpPr/>
          <p:nvPr/>
        </p:nvSpPr>
        <p:spPr>
          <a:xfrm>
            <a:off x="83490" y="6293756"/>
            <a:ext cx="7033137" cy="461665"/>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U.S. Respondents aware of condition at Q1.</a:t>
            </a:r>
          </a:p>
          <a:p>
            <a:r>
              <a:rPr lang="en-US" sz="800" dirty="0">
                <a:solidFill>
                  <a:schemeClr val="tx1"/>
                </a:solidFill>
                <a:latin typeface="Arial" panose="020B0604020202020204" pitchFamily="34" charset="0"/>
                <a:cs typeface="Arial" panose="020B0604020202020204" pitchFamily="34" charset="0"/>
              </a:rPr>
              <a:t>Q2.  On a scale of 1 to 5, how concerned are you about each of these medical conditions?  </a:t>
            </a:r>
            <a:br>
              <a:rPr lang="en-US" sz="800" dirty="0">
                <a:solidFill>
                  <a:schemeClr val="tx1"/>
                </a:solidFill>
                <a:latin typeface="Arial" panose="020B0604020202020204" pitchFamily="34" charset="0"/>
                <a:cs typeface="Arial" panose="020B0604020202020204" pitchFamily="34" charset="0"/>
              </a:rPr>
            </a:br>
            <a:r>
              <a:rPr lang="en-US" sz="800" dirty="0">
                <a:solidFill>
                  <a:schemeClr val="tx1"/>
                </a:solidFill>
                <a:latin typeface="Arial" panose="020B0604020202020204" pitchFamily="34" charset="0"/>
                <a:cs typeface="Arial" panose="020B0604020202020204" pitchFamily="34" charset="0"/>
              </a:rPr>
              <a:t>(Where 1 is not at all concerned and 5 is extremely concerned about risk to your health</a:t>
            </a:r>
            <a:r>
              <a:rPr lang="en-US" sz="800" dirty="0" smtClean="0">
                <a:solidFill>
                  <a:schemeClr val="tx1"/>
                </a:solidFill>
                <a:latin typeface="Arial" panose="020B0604020202020204" pitchFamily="34" charset="0"/>
                <a:cs typeface="Arial" panose="020B0604020202020204" pitchFamily="34" charset="0"/>
              </a:rPr>
              <a:t>.)</a:t>
            </a:r>
            <a:endParaRPr lang="en-US" sz="800" dirty="0">
              <a:solidFill>
                <a:schemeClr val="tx1"/>
              </a:solidFill>
              <a:latin typeface="Arial" panose="020B0604020202020204" pitchFamily="34" charset="0"/>
              <a:cs typeface="Arial" panose="020B0604020202020204" pitchFamily="34" charset="0"/>
            </a:endParaRPr>
          </a:p>
        </p:txBody>
      </p:sp>
      <p:grpSp>
        <p:nvGrpSpPr>
          <p:cNvPr id="79" name="Group 78"/>
          <p:cNvGrpSpPr/>
          <p:nvPr/>
        </p:nvGrpSpPr>
        <p:grpSpPr>
          <a:xfrm>
            <a:off x="569356" y="1487039"/>
            <a:ext cx="255198" cy="990759"/>
            <a:chOff x="665612" y="1487039"/>
            <a:chExt cx="255198" cy="990759"/>
          </a:xfrm>
        </p:grpSpPr>
        <p:sp>
          <p:nvSpPr>
            <p:cNvPr id="80" name="TextBox 79"/>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81" name="TextBox 80"/>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82" name="TextBox 81"/>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83" name="TextBox 82"/>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84" name="TextBox 83"/>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85" name="TextBox 84"/>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87" name="Group 86"/>
          <p:cNvGrpSpPr/>
          <p:nvPr/>
        </p:nvGrpSpPr>
        <p:grpSpPr>
          <a:xfrm>
            <a:off x="701708" y="2989988"/>
            <a:ext cx="256802" cy="740828"/>
            <a:chOff x="665612" y="1547199"/>
            <a:chExt cx="256802" cy="740828"/>
          </a:xfrm>
        </p:grpSpPr>
        <p:sp>
          <p:nvSpPr>
            <p:cNvPr id="88" name="TextBox 87"/>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97" name="TextBox 96"/>
            <p:cNvSpPr txBox="1"/>
            <p:nvPr/>
          </p:nvSpPr>
          <p:spPr>
            <a:xfrm>
              <a:off x="665612" y="1799020"/>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104" name="TextBox 103"/>
            <p:cNvSpPr txBox="1"/>
            <p:nvPr/>
          </p:nvSpPr>
          <p:spPr>
            <a:xfrm>
              <a:off x="701708" y="2057195"/>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pSp>
        <p:nvGrpSpPr>
          <p:cNvPr id="105" name="Group 104"/>
          <p:cNvGrpSpPr/>
          <p:nvPr/>
        </p:nvGrpSpPr>
        <p:grpSpPr>
          <a:xfrm>
            <a:off x="3564321" y="1438911"/>
            <a:ext cx="255198" cy="990759"/>
            <a:chOff x="665612" y="1487039"/>
            <a:chExt cx="255198" cy="990759"/>
          </a:xfrm>
        </p:grpSpPr>
        <p:sp>
          <p:nvSpPr>
            <p:cNvPr id="106" name="TextBox 105"/>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07" name="TextBox 106"/>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08" name="TextBox 107"/>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14" name="TextBox 113"/>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16" name="TextBox 115"/>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64" name="TextBox 163"/>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65" name="Group 164"/>
          <p:cNvGrpSpPr/>
          <p:nvPr/>
        </p:nvGrpSpPr>
        <p:grpSpPr>
          <a:xfrm>
            <a:off x="6612991" y="1438911"/>
            <a:ext cx="255198" cy="990759"/>
            <a:chOff x="665612" y="1487039"/>
            <a:chExt cx="255198" cy="990759"/>
          </a:xfrm>
        </p:grpSpPr>
        <p:sp>
          <p:nvSpPr>
            <p:cNvPr id="166" name="TextBox 165"/>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67" name="TextBox 166"/>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68" name="TextBox 167"/>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69" name="TextBox 168"/>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70" name="TextBox 169"/>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71" name="TextBox 170"/>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72" name="Group 171"/>
          <p:cNvGrpSpPr/>
          <p:nvPr/>
        </p:nvGrpSpPr>
        <p:grpSpPr>
          <a:xfrm>
            <a:off x="2929916" y="2697161"/>
            <a:ext cx="2782306" cy="1189039"/>
            <a:chOff x="-69685" y="2678111"/>
            <a:chExt cx="2782306" cy="1189039"/>
          </a:xfrm>
        </p:grpSpPr>
        <p:grpSp>
          <p:nvGrpSpPr>
            <p:cNvPr id="173" name="Group 172"/>
            <p:cNvGrpSpPr/>
            <p:nvPr/>
          </p:nvGrpSpPr>
          <p:grpSpPr>
            <a:xfrm>
              <a:off x="531093" y="2678111"/>
              <a:ext cx="2181528" cy="1189039"/>
              <a:chOff x="554355" y="730015"/>
              <a:chExt cx="3052897" cy="1189039"/>
            </a:xfrm>
          </p:grpSpPr>
          <p:graphicFrame>
            <p:nvGraphicFramePr>
              <p:cNvPr id="177" name="Chart 176"/>
              <p:cNvGraphicFramePr/>
              <p:nvPr>
                <p:extLst>
                  <p:ext uri="{D42A27DB-BD31-4B8C-83A1-F6EECF244321}">
                    <p14:modId xmlns:p14="http://schemas.microsoft.com/office/powerpoint/2010/main" val="1813609923"/>
                  </p:ext>
                </p:extLst>
              </p:nvPr>
            </p:nvGraphicFramePr>
            <p:xfrm>
              <a:off x="755365" y="895351"/>
              <a:ext cx="2851887" cy="1023703"/>
            </p:xfrm>
            <a:graphic>
              <a:graphicData uri="http://schemas.openxmlformats.org/drawingml/2006/chart">
                <c:chart xmlns:c="http://schemas.openxmlformats.org/drawingml/2006/chart" xmlns:r="http://schemas.openxmlformats.org/officeDocument/2006/relationships" r:id="rId8"/>
              </a:graphicData>
            </a:graphic>
          </p:graphicFrame>
          <p:sp>
            <p:nvSpPr>
              <p:cNvPr id="178" name="TextBox 177"/>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Locale</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74" name="TextBox 173"/>
            <p:cNvSpPr txBox="1"/>
            <p:nvPr/>
          </p:nvSpPr>
          <p:spPr>
            <a:xfrm>
              <a:off x="191188" y="2955110"/>
              <a:ext cx="578539"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75" name="TextBox 174"/>
            <p:cNvSpPr txBox="1"/>
            <p:nvPr/>
          </p:nvSpPr>
          <p:spPr>
            <a:xfrm>
              <a:off x="-69685" y="3210856"/>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Suburban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76" name="TextBox 175"/>
            <p:cNvSpPr txBox="1"/>
            <p:nvPr/>
          </p:nvSpPr>
          <p:spPr>
            <a:xfrm>
              <a:off x="20744" y="3476343"/>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Rural</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grpSp>
      <p:grpSp>
        <p:nvGrpSpPr>
          <p:cNvPr id="179" name="Group 178"/>
          <p:cNvGrpSpPr/>
          <p:nvPr/>
        </p:nvGrpSpPr>
        <p:grpSpPr>
          <a:xfrm>
            <a:off x="3620825" y="2989988"/>
            <a:ext cx="256802" cy="740828"/>
            <a:chOff x="665612" y="1547199"/>
            <a:chExt cx="256802" cy="740828"/>
          </a:xfrm>
        </p:grpSpPr>
        <p:sp>
          <p:nvSpPr>
            <p:cNvPr id="180" name="TextBox 179"/>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181" name="TextBox 180"/>
            <p:cNvSpPr txBox="1"/>
            <p:nvPr/>
          </p:nvSpPr>
          <p:spPr>
            <a:xfrm>
              <a:off x="665612" y="1799020"/>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182" name="TextBox 181"/>
            <p:cNvSpPr txBox="1"/>
            <p:nvPr/>
          </p:nvSpPr>
          <p:spPr>
            <a:xfrm>
              <a:off x="701708" y="2057195"/>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pSp>
        <p:nvGrpSpPr>
          <p:cNvPr id="183" name="Group 182"/>
          <p:cNvGrpSpPr/>
          <p:nvPr/>
        </p:nvGrpSpPr>
        <p:grpSpPr>
          <a:xfrm>
            <a:off x="6094994" y="2697161"/>
            <a:ext cx="2782306" cy="1189039"/>
            <a:chOff x="-69685" y="2678111"/>
            <a:chExt cx="2782306" cy="1189039"/>
          </a:xfrm>
        </p:grpSpPr>
        <p:grpSp>
          <p:nvGrpSpPr>
            <p:cNvPr id="184" name="Group 183"/>
            <p:cNvGrpSpPr/>
            <p:nvPr/>
          </p:nvGrpSpPr>
          <p:grpSpPr>
            <a:xfrm>
              <a:off x="531093" y="2678111"/>
              <a:ext cx="2181528" cy="1189039"/>
              <a:chOff x="554355" y="730015"/>
              <a:chExt cx="3052897" cy="1189039"/>
            </a:xfrm>
          </p:grpSpPr>
          <p:graphicFrame>
            <p:nvGraphicFramePr>
              <p:cNvPr id="188" name="Chart 187"/>
              <p:cNvGraphicFramePr/>
              <p:nvPr>
                <p:extLst>
                  <p:ext uri="{D42A27DB-BD31-4B8C-83A1-F6EECF244321}">
                    <p14:modId xmlns:p14="http://schemas.microsoft.com/office/powerpoint/2010/main" val="4052536826"/>
                  </p:ext>
                </p:extLst>
              </p:nvPr>
            </p:nvGraphicFramePr>
            <p:xfrm>
              <a:off x="755365" y="895351"/>
              <a:ext cx="2851887" cy="1023703"/>
            </p:xfrm>
            <a:graphic>
              <a:graphicData uri="http://schemas.openxmlformats.org/drawingml/2006/chart">
                <c:chart xmlns:c="http://schemas.openxmlformats.org/drawingml/2006/chart" xmlns:r="http://schemas.openxmlformats.org/officeDocument/2006/relationships" r:id="rId9"/>
              </a:graphicData>
            </a:graphic>
          </p:graphicFrame>
          <p:sp>
            <p:nvSpPr>
              <p:cNvPr id="189" name="TextBox 188"/>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Locale</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85" name="TextBox 184"/>
            <p:cNvSpPr txBox="1"/>
            <p:nvPr/>
          </p:nvSpPr>
          <p:spPr>
            <a:xfrm>
              <a:off x="191188" y="2955110"/>
              <a:ext cx="578539"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86" name="TextBox 185"/>
            <p:cNvSpPr txBox="1"/>
            <p:nvPr/>
          </p:nvSpPr>
          <p:spPr>
            <a:xfrm>
              <a:off x="-69685" y="3210856"/>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Suburban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87" name="TextBox 186"/>
            <p:cNvSpPr txBox="1"/>
            <p:nvPr/>
          </p:nvSpPr>
          <p:spPr>
            <a:xfrm>
              <a:off x="20744" y="3476343"/>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Rural</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grpSp>
      <p:grpSp>
        <p:nvGrpSpPr>
          <p:cNvPr id="190" name="Group 189"/>
          <p:cNvGrpSpPr/>
          <p:nvPr/>
        </p:nvGrpSpPr>
        <p:grpSpPr>
          <a:xfrm>
            <a:off x="6785903" y="2989988"/>
            <a:ext cx="256802" cy="740828"/>
            <a:chOff x="665612" y="1547199"/>
            <a:chExt cx="256802" cy="740828"/>
          </a:xfrm>
        </p:grpSpPr>
        <p:sp>
          <p:nvSpPr>
            <p:cNvPr id="191" name="TextBox 190"/>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192" name="TextBox 191"/>
            <p:cNvSpPr txBox="1"/>
            <p:nvPr/>
          </p:nvSpPr>
          <p:spPr>
            <a:xfrm>
              <a:off x="665612" y="1799020"/>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193" name="TextBox 192"/>
            <p:cNvSpPr txBox="1"/>
            <p:nvPr/>
          </p:nvSpPr>
          <p:spPr>
            <a:xfrm>
              <a:off x="701708" y="2057195"/>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aphicFrame>
        <p:nvGraphicFramePr>
          <p:cNvPr id="194" name="Chart 193"/>
          <p:cNvGraphicFramePr/>
          <p:nvPr>
            <p:extLst>
              <p:ext uri="{D42A27DB-BD31-4B8C-83A1-F6EECF244321}">
                <p14:modId xmlns:p14="http://schemas.microsoft.com/office/powerpoint/2010/main" val="2596791735"/>
              </p:ext>
            </p:extLst>
          </p:nvPr>
        </p:nvGraphicFramePr>
        <p:xfrm>
          <a:off x="215344" y="4147320"/>
          <a:ext cx="2867024" cy="1517648"/>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195" name="Chart 194"/>
          <p:cNvGraphicFramePr/>
          <p:nvPr>
            <p:extLst>
              <p:ext uri="{D42A27DB-BD31-4B8C-83A1-F6EECF244321}">
                <p14:modId xmlns:p14="http://schemas.microsoft.com/office/powerpoint/2010/main" val="3952259750"/>
              </p:ext>
            </p:extLst>
          </p:nvPr>
        </p:nvGraphicFramePr>
        <p:xfrm>
          <a:off x="3196669" y="4071120"/>
          <a:ext cx="2867024" cy="1517648"/>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196" name="Chart 195"/>
          <p:cNvGraphicFramePr/>
          <p:nvPr>
            <p:extLst>
              <p:ext uri="{D42A27DB-BD31-4B8C-83A1-F6EECF244321}">
                <p14:modId xmlns:p14="http://schemas.microsoft.com/office/powerpoint/2010/main" val="3848441940"/>
              </p:ext>
            </p:extLst>
          </p:nvPr>
        </p:nvGraphicFramePr>
        <p:xfrm>
          <a:off x="6254194" y="4061595"/>
          <a:ext cx="2867024" cy="1517648"/>
        </p:xfrm>
        <a:graphic>
          <a:graphicData uri="http://schemas.openxmlformats.org/drawingml/2006/chart">
            <c:chart xmlns:c="http://schemas.openxmlformats.org/drawingml/2006/chart" xmlns:r="http://schemas.openxmlformats.org/officeDocument/2006/relationships" r:id="rId12"/>
          </a:graphicData>
        </a:graphic>
      </p:graphicFrame>
      <p:sp>
        <p:nvSpPr>
          <p:cNvPr id="197" name="TextBox 196"/>
          <p:cNvSpPr txBox="1"/>
          <p:nvPr/>
        </p:nvSpPr>
        <p:spPr>
          <a:xfrm>
            <a:off x="1931050" y="4123235"/>
            <a:ext cx="551754" cy="215444"/>
          </a:xfrm>
          <a:prstGeom prst="rect">
            <a:avLst/>
          </a:prstGeom>
          <a:noFill/>
        </p:spPr>
        <p:txBody>
          <a:bodyPr wrap="none" rtlCol="0">
            <a:spAutoFit/>
          </a:bodyPr>
          <a:lstStyle/>
          <a:p>
            <a:r>
              <a:rPr lang="en-US" sz="800" dirty="0" smtClean="0">
                <a:solidFill>
                  <a:schemeClr val="tx1"/>
                </a:solidFill>
              </a:rPr>
              <a:t>CDEFGHI</a:t>
            </a:r>
            <a:endParaRPr lang="en-US" sz="800" dirty="0">
              <a:solidFill>
                <a:schemeClr val="tx1"/>
              </a:solidFill>
            </a:endParaRPr>
          </a:p>
        </p:txBody>
      </p:sp>
      <p:sp>
        <p:nvSpPr>
          <p:cNvPr id="198" name="TextBox 197"/>
          <p:cNvSpPr txBox="1"/>
          <p:nvPr/>
        </p:nvSpPr>
        <p:spPr>
          <a:xfrm>
            <a:off x="2158096" y="4386807"/>
            <a:ext cx="551754" cy="215444"/>
          </a:xfrm>
          <a:prstGeom prst="rect">
            <a:avLst/>
          </a:prstGeom>
          <a:noFill/>
        </p:spPr>
        <p:txBody>
          <a:bodyPr wrap="none" rtlCol="0">
            <a:spAutoFit/>
          </a:bodyPr>
          <a:lstStyle/>
          <a:p>
            <a:r>
              <a:rPr lang="en-US" sz="800" dirty="0" smtClean="0">
                <a:solidFill>
                  <a:schemeClr val="tx1"/>
                </a:solidFill>
              </a:rPr>
              <a:t>CDEFGHI</a:t>
            </a:r>
            <a:endParaRPr lang="en-US" sz="800" dirty="0">
              <a:solidFill>
                <a:schemeClr val="tx1"/>
              </a:solidFill>
            </a:endParaRPr>
          </a:p>
        </p:txBody>
      </p:sp>
      <p:sp>
        <p:nvSpPr>
          <p:cNvPr id="199" name="TextBox 198"/>
          <p:cNvSpPr txBox="1"/>
          <p:nvPr/>
        </p:nvSpPr>
        <p:spPr>
          <a:xfrm>
            <a:off x="1502085" y="4518593"/>
            <a:ext cx="385042" cy="215444"/>
          </a:xfrm>
          <a:prstGeom prst="rect">
            <a:avLst/>
          </a:prstGeom>
          <a:noFill/>
        </p:spPr>
        <p:txBody>
          <a:bodyPr wrap="none" rtlCol="0">
            <a:spAutoFit/>
          </a:bodyPr>
          <a:lstStyle/>
          <a:p>
            <a:r>
              <a:rPr lang="en-US" sz="800" dirty="0" smtClean="0">
                <a:solidFill>
                  <a:schemeClr val="tx1"/>
                </a:solidFill>
              </a:rPr>
              <a:t>FGHI</a:t>
            </a:r>
            <a:endParaRPr lang="en-US" sz="800" dirty="0">
              <a:solidFill>
                <a:schemeClr val="tx1"/>
              </a:solidFill>
            </a:endParaRPr>
          </a:p>
        </p:txBody>
      </p:sp>
      <p:sp>
        <p:nvSpPr>
          <p:cNvPr id="200" name="TextBox 199"/>
          <p:cNvSpPr txBox="1"/>
          <p:nvPr/>
        </p:nvSpPr>
        <p:spPr>
          <a:xfrm>
            <a:off x="1413977" y="4662411"/>
            <a:ext cx="274434" cy="215444"/>
          </a:xfrm>
          <a:prstGeom prst="rect">
            <a:avLst/>
          </a:prstGeom>
          <a:noFill/>
        </p:spPr>
        <p:txBody>
          <a:bodyPr wrap="none" rtlCol="0">
            <a:spAutoFit/>
          </a:bodyPr>
          <a:lstStyle/>
          <a:p>
            <a:r>
              <a:rPr lang="en-US" sz="800" dirty="0" smtClean="0">
                <a:solidFill>
                  <a:schemeClr val="tx1"/>
                </a:solidFill>
              </a:rPr>
              <a:t>HI</a:t>
            </a:r>
            <a:endParaRPr lang="en-US" sz="800" dirty="0">
              <a:solidFill>
                <a:schemeClr val="tx1"/>
              </a:solidFill>
            </a:endParaRPr>
          </a:p>
        </p:txBody>
      </p:sp>
      <p:sp>
        <p:nvSpPr>
          <p:cNvPr id="201" name="TextBox 200"/>
          <p:cNvSpPr txBox="1"/>
          <p:nvPr/>
        </p:nvSpPr>
        <p:spPr>
          <a:xfrm>
            <a:off x="1380375" y="4787793"/>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02" name="TextBox 201"/>
          <p:cNvSpPr txBox="1"/>
          <p:nvPr/>
        </p:nvSpPr>
        <p:spPr>
          <a:xfrm>
            <a:off x="1380375" y="4919579"/>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03" name="TextBox 202"/>
          <p:cNvSpPr txBox="1"/>
          <p:nvPr/>
        </p:nvSpPr>
        <p:spPr>
          <a:xfrm>
            <a:off x="1356311" y="5063397"/>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04" name="TextBox 203"/>
          <p:cNvSpPr txBox="1"/>
          <p:nvPr/>
        </p:nvSpPr>
        <p:spPr>
          <a:xfrm>
            <a:off x="1299282" y="5195183"/>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05" name="TextBox 204"/>
          <p:cNvSpPr txBox="1"/>
          <p:nvPr/>
        </p:nvSpPr>
        <p:spPr>
          <a:xfrm>
            <a:off x="5359254" y="4166643"/>
            <a:ext cx="551754" cy="215444"/>
          </a:xfrm>
          <a:prstGeom prst="rect">
            <a:avLst/>
          </a:prstGeom>
          <a:noFill/>
        </p:spPr>
        <p:txBody>
          <a:bodyPr wrap="none" rtlCol="0">
            <a:spAutoFit/>
          </a:bodyPr>
          <a:lstStyle/>
          <a:p>
            <a:r>
              <a:rPr lang="en-US" sz="800" dirty="0" smtClean="0">
                <a:solidFill>
                  <a:schemeClr val="tx1"/>
                </a:solidFill>
              </a:rPr>
              <a:t>CDEFGHI</a:t>
            </a:r>
            <a:endParaRPr lang="en-US" sz="800" dirty="0">
              <a:solidFill>
                <a:schemeClr val="tx1"/>
              </a:solidFill>
            </a:endParaRPr>
          </a:p>
        </p:txBody>
      </p:sp>
      <p:sp>
        <p:nvSpPr>
          <p:cNvPr id="206" name="TextBox 205"/>
          <p:cNvSpPr txBox="1"/>
          <p:nvPr/>
        </p:nvSpPr>
        <p:spPr>
          <a:xfrm>
            <a:off x="5217780" y="4297864"/>
            <a:ext cx="551754" cy="215444"/>
          </a:xfrm>
          <a:prstGeom prst="rect">
            <a:avLst/>
          </a:prstGeom>
          <a:noFill/>
        </p:spPr>
        <p:txBody>
          <a:bodyPr wrap="none" rtlCol="0">
            <a:spAutoFit/>
          </a:bodyPr>
          <a:lstStyle/>
          <a:p>
            <a:r>
              <a:rPr lang="en-US" sz="800" dirty="0" smtClean="0">
                <a:solidFill>
                  <a:schemeClr val="tx1"/>
                </a:solidFill>
              </a:rPr>
              <a:t>CDEFGHI</a:t>
            </a:r>
            <a:endParaRPr lang="en-US" sz="800" dirty="0">
              <a:solidFill>
                <a:schemeClr val="tx1"/>
              </a:solidFill>
            </a:endParaRPr>
          </a:p>
        </p:txBody>
      </p:sp>
      <p:sp>
        <p:nvSpPr>
          <p:cNvPr id="207" name="TextBox 206"/>
          <p:cNvSpPr txBox="1"/>
          <p:nvPr/>
        </p:nvSpPr>
        <p:spPr>
          <a:xfrm>
            <a:off x="4666026" y="4441687"/>
            <a:ext cx="434734" cy="215444"/>
          </a:xfrm>
          <a:prstGeom prst="rect">
            <a:avLst/>
          </a:prstGeom>
          <a:noFill/>
        </p:spPr>
        <p:txBody>
          <a:bodyPr wrap="none" rtlCol="0">
            <a:spAutoFit/>
          </a:bodyPr>
          <a:lstStyle/>
          <a:p>
            <a:r>
              <a:rPr lang="en-US" sz="800" dirty="0" smtClean="0">
                <a:solidFill>
                  <a:schemeClr val="tx1"/>
                </a:solidFill>
              </a:rPr>
              <a:t>EFGHI</a:t>
            </a:r>
            <a:endParaRPr lang="en-US" sz="800" dirty="0">
              <a:solidFill>
                <a:schemeClr val="tx1"/>
              </a:solidFill>
            </a:endParaRPr>
          </a:p>
        </p:txBody>
      </p:sp>
      <p:sp>
        <p:nvSpPr>
          <p:cNvPr id="208" name="TextBox 207"/>
          <p:cNvSpPr txBox="1"/>
          <p:nvPr/>
        </p:nvSpPr>
        <p:spPr>
          <a:xfrm>
            <a:off x="4454864" y="4579663"/>
            <a:ext cx="338554" cy="215444"/>
          </a:xfrm>
          <a:prstGeom prst="rect">
            <a:avLst/>
          </a:prstGeom>
          <a:noFill/>
        </p:spPr>
        <p:txBody>
          <a:bodyPr wrap="none" rtlCol="0">
            <a:spAutoFit/>
          </a:bodyPr>
          <a:lstStyle/>
          <a:p>
            <a:r>
              <a:rPr lang="en-US" sz="800" smtClean="0">
                <a:solidFill>
                  <a:schemeClr val="tx1"/>
                </a:solidFill>
              </a:rPr>
              <a:t>GHI</a:t>
            </a:r>
            <a:endParaRPr lang="en-US" sz="800" dirty="0">
              <a:solidFill>
                <a:schemeClr val="tx1"/>
              </a:solidFill>
            </a:endParaRPr>
          </a:p>
        </p:txBody>
      </p:sp>
      <p:sp>
        <p:nvSpPr>
          <p:cNvPr id="209" name="TextBox 208"/>
          <p:cNvSpPr txBox="1"/>
          <p:nvPr/>
        </p:nvSpPr>
        <p:spPr>
          <a:xfrm>
            <a:off x="8284980" y="4154611"/>
            <a:ext cx="551754" cy="215444"/>
          </a:xfrm>
          <a:prstGeom prst="rect">
            <a:avLst/>
          </a:prstGeom>
          <a:noFill/>
        </p:spPr>
        <p:txBody>
          <a:bodyPr wrap="none" rtlCol="0">
            <a:spAutoFit/>
          </a:bodyPr>
          <a:lstStyle/>
          <a:p>
            <a:r>
              <a:rPr lang="en-US" sz="800" dirty="0" smtClean="0">
                <a:solidFill>
                  <a:schemeClr val="tx1"/>
                </a:solidFill>
              </a:rPr>
              <a:t>CDEFGHI</a:t>
            </a:r>
            <a:endParaRPr lang="en-US" sz="800" dirty="0">
              <a:solidFill>
                <a:schemeClr val="tx1"/>
              </a:solidFill>
            </a:endParaRPr>
          </a:p>
        </p:txBody>
      </p:sp>
      <p:sp>
        <p:nvSpPr>
          <p:cNvPr id="210" name="TextBox 209"/>
          <p:cNvSpPr txBox="1"/>
          <p:nvPr/>
        </p:nvSpPr>
        <p:spPr>
          <a:xfrm>
            <a:off x="8196706" y="4286397"/>
            <a:ext cx="551754" cy="215444"/>
          </a:xfrm>
          <a:prstGeom prst="rect">
            <a:avLst/>
          </a:prstGeom>
          <a:noFill/>
        </p:spPr>
        <p:txBody>
          <a:bodyPr wrap="none" rtlCol="0">
            <a:spAutoFit/>
          </a:bodyPr>
          <a:lstStyle/>
          <a:p>
            <a:r>
              <a:rPr lang="en-US" sz="800" dirty="0" smtClean="0">
                <a:solidFill>
                  <a:schemeClr val="tx1"/>
                </a:solidFill>
              </a:rPr>
              <a:t>CDEFGHI</a:t>
            </a:r>
            <a:endParaRPr lang="en-US" sz="800" dirty="0">
              <a:solidFill>
                <a:schemeClr val="tx1"/>
              </a:solidFill>
            </a:endParaRPr>
          </a:p>
        </p:txBody>
      </p:sp>
      <p:sp>
        <p:nvSpPr>
          <p:cNvPr id="211" name="TextBox 210"/>
          <p:cNvSpPr txBox="1"/>
          <p:nvPr/>
        </p:nvSpPr>
        <p:spPr>
          <a:xfrm>
            <a:off x="7495598" y="4434935"/>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12" name="TextBox 211"/>
          <p:cNvSpPr txBox="1"/>
          <p:nvPr/>
        </p:nvSpPr>
        <p:spPr>
          <a:xfrm>
            <a:off x="7459502" y="4562352"/>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13" name="TextBox 212"/>
          <p:cNvSpPr txBox="1"/>
          <p:nvPr/>
        </p:nvSpPr>
        <p:spPr>
          <a:xfrm>
            <a:off x="7456301" y="4711236"/>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14" name="TextBox 213"/>
          <p:cNvSpPr txBox="1"/>
          <p:nvPr/>
        </p:nvSpPr>
        <p:spPr>
          <a:xfrm>
            <a:off x="7444269" y="4835921"/>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15" name="TextBox 214"/>
          <p:cNvSpPr txBox="1"/>
          <p:nvPr/>
        </p:nvSpPr>
        <p:spPr>
          <a:xfrm>
            <a:off x="7456301" y="4967707"/>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16" name="TextBox 215"/>
          <p:cNvSpPr txBox="1"/>
          <p:nvPr/>
        </p:nvSpPr>
        <p:spPr>
          <a:xfrm>
            <a:off x="7426537" y="5099493"/>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Tree>
    <p:extLst>
      <p:ext uri="{BB962C8B-B14F-4D97-AF65-F5344CB8AC3E}">
        <p14:creationId xmlns:p14="http://schemas.microsoft.com/office/powerpoint/2010/main" val="23257289"/>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Rounded Rectangle 78"/>
          <p:cNvSpPr/>
          <p:nvPr/>
        </p:nvSpPr>
        <p:spPr bwMode="auto">
          <a:xfrm>
            <a:off x="7146621" y="1697199"/>
            <a:ext cx="1636776" cy="3998750"/>
          </a:xfrm>
          <a:prstGeom prst="roundRect">
            <a:avLst/>
          </a:prstGeom>
          <a:solidFill>
            <a:schemeClr val="bg1">
              <a:lumMod val="95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78" name="Rounded Rectangle 77"/>
          <p:cNvSpPr/>
          <p:nvPr/>
        </p:nvSpPr>
        <p:spPr bwMode="auto">
          <a:xfrm>
            <a:off x="5415664" y="1697199"/>
            <a:ext cx="1636776" cy="3998750"/>
          </a:xfrm>
          <a:prstGeom prst="roundRect">
            <a:avLst/>
          </a:prstGeom>
          <a:solidFill>
            <a:schemeClr val="bg1">
              <a:lumMod val="95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77" name="Rounded Rectangle 76"/>
          <p:cNvSpPr/>
          <p:nvPr/>
        </p:nvSpPr>
        <p:spPr bwMode="auto">
          <a:xfrm>
            <a:off x="3721954" y="1697199"/>
            <a:ext cx="1636776" cy="3998750"/>
          </a:xfrm>
          <a:prstGeom prst="roundRect">
            <a:avLst/>
          </a:prstGeom>
          <a:solidFill>
            <a:schemeClr val="bg1">
              <a:lumMod val="95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76" name="Rounded Rectangle 75"/>
          <p:cNvSpPr/>
          <p:nvPr/>
        </p:nvSpPr>
        <p:spPr bwMode="auto">
          <a:xfrm>
            <a:off x="2019299" y="1697198"/>
            <a:ext cx="1638301" cy="3998751"/>
          </a:xfrm>
          <a:prstGeom prst="roundRect">
            <a:avLst/>
          </a:prstGeom>
          <a:solidFill>
            <a:schemeClr val="bg1">
              <a:lumMod val="95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75" name="Rounded Rectangle 74"/>
          <p:cNvSpPr/>
          <p:nvPr/>
        </p:nvSpPr>
        <p:spPr bwMode="auto">
          <a:xfrm>
            <a:off x="296839" y="1697198"/>
            <a:ext cx="1636776" cy="3998751"/>
          </a:xfrm>
          <a:prstGeom prst="roundRect">
            <a:avLst/>
          </a:prstGeom>
          <a:solidFill>
            <a:schemeClr val="bg1">
              <a:lumMod val="95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54</a:t>
            </a:fld>
            <a:r>
              <a:rPr lang="en-US" smtClean="0"/>
              <a:t> -</a:t>
            </a:r>
            <a:endParaRPr lang="en-US"/>
          </a:p>
        </p:txBody>
      </p:sp>
      <p:graphicFrame>
        <p:nvGraphicFramePr>
          <p:cNvPr id="3" name="Chart 2"/>
          <p:cNvGraphicFramePr/>
          <p:nvPr>
            <p:extLst>
              <p:ext uri="{D42A27DB-BD31-4B8C-83A1-F6EECF244321}">
                <p14:modId xmlns:p14="http://schemas.microsoft.com/office/powerpoint/2010/main" val="2623466069"/>
              </p:ext>
            </p:extLst>
          </p:nvPr>
        </p:nvGraphicFramePr>
        <p:xfrm>
          <a:off x="174929" y="1223716"/>
          <a:ext cx="8762337" cy="4207030"/>
        </p:xfrm>
        <a:graphic>
          <a:graphicData uri="http://schemas.openxmlformats.org/drawingml/2006/chart">
            <c:chart xmlns:c="http://schemas.openxmlformats.org/drawingml/2006/chart" xmlns:r="http://schemas.openxmlformats.org/officeDocument/2006/relationships" r:id="rId2"/>
          </a:graphicData>
        </a:graphic>
      </p:graphicFrame>
      <p:sp>
        <p:nvSpPr>
          <p:cNvPr id="49" name="Rectangle 48"/>
          <p:cNvSpPr/>
          <p:nvPr/>
        </p:nvSpPr>
        <p:spPr>
          <a:xfrm>
            <a:off x="436182" y="5245098"/>
            <a:ext cx="1451427" cy="461665"/>
          </a:xfrm>
          <a:prstGeom prst="rect">
            <a:avLst/>
          </a:prstGeom>
        </p:spPr>
        <p:txBody>
          <a:bodyPr wrap="square">
            <a:spAutoFit/>
          </a:bodyPr>
          <a:lstStyle/>
          <a:p>
            <a:pPr algn="ctr"/>
            <a:r>
              <a:rPr lang="en-US" sz="1200" b="1" dirty="0">
                <a:solidFill>
                  <a:schemeClr val="tx1"/>
                </a:solidFill>
                <a:latin typeface="Arial" panose="020B0604020202020204" pitchFamily="34" charset="0"/>
                <a:cs typeface="Arial" panose="020B0604020202020204" pitchFamily="34" charset="0"/>
              </a:rPr>
              <a:t>A blood clot in </a:t>
            </a:r>
            <a:r>
              <a:rPr lang="en-US" sz="1200" b="1" dirty="0" smtClean="0">
                <a:solidFill>
                  <a:schemeClr val="tx1"/>
                </a:solidFill>
                <a:latin typeface="Arial" panose="020B0604020202020204" pitchFamily="34" charset="0"/>
                <a:cs typeface="Arial" panose="020B0604020202020204" pitchFamily="34" charset="0"/>
              </a:rPr>
              <a:t/>
            </a:r>
            <a:br>
              <a:rPr lang="en-US" sz="1200" b="1" dirty="0" smtClean="0">
                <a:solidFill>
                  <a:schemeClr val="tx1"/>
                </a:solidFill>
                <a:latin typeface="Arial" panose="020B0604020202020204" pitchFamily="34" charset="0"/>
                <a:cs typeface="Arial" panose="020B0604020202020204" pitchFamily="34" charset="0"/>
              </a:rPr>
            </a:br>
            <a:r>
              <a:rPr lang="en-US" sz="1200" b="1" dirty="0" smtClean="0">
                <a:solidFill>
                  <a:schemeClr val="tx1"/>
                </a:solidFill>
                <a:latin typeface="Arial" panose="020B0604020202020204" pitchFamily="34" charset="0"/>
                <a:cs typeface="Arial" panose="020B0604020202020204" pitchFamily="34" charset="0"/>
              </a:rPr>
              <a:t>a </a:t>
            </a:r>
            <a:r>
              <a:rPr lang="en-US" sz="1200" b="1" dirty="0">
                <a:solidFill>
                  <a:schemeClr val="tx1"/>
                </a:solidFill>
                <a:latin typeface="Arial" panose="020B0604020202020204" pitchFamily="34" charset="0"/>
                <a:cs typeface="Arial" panose="020B0604020202020204" pitchFamily="34" charset="0"/>
              </a:rPr>
              <a:t>vein</a:t>
            </a:r>
          </a:p>
        </p:txBody>
      </p:sp>
      <p:sp>
        <p:nvSpPr>
          <p:cNvPr id="50" name="Rectangle 49"/>
          <p:cNvSpPr/>
          <p:nvPr/>
        </p:nvSpPr>
        <p:spPr>
          <a:xfrm>
            <a:off x="2117810" y="5245098"/>
            <a:ext cx="1451427" cy="461665"/>
          </a:xfrm>
          <a:prstGeom prst="rect">
            <a:avLst/>
          </a:prstGeom>
        </p:spPr>
        <p:txBody>
          <a:bodyPr wrap="square">
            <a:spAutoFit/>
          </a:bodyPr>
          <a:lstStyle/>
          <a:p>
            <a:pPr algn="ctr"/>
            <a:r>
              <a:rPr lang="en-US" sz="1200" b="1" dirty="0" smtClean="0">
                <a:solidFill>
                  <a:schemeClr val="tx1"/>
                </a:solidFill>
                <a:latin typeface="Arial" panose="020B0604020202020204" pitchFamily="34" charset="0"/>
                <a:cs typeface="Arial" panose="020B0604020202020204" pitchFamily="34" charset="0"/>
              </a:rPr>
              <a:t>Lack </a:t>
            </a:r>
            <a:r>
              <a:rPr lang="en-US" sz="1200" b="1" dirty="0">
                <a:solidFill>
                  <a:schemeClr val="tx1"/>
                </a:solidFill>
                <a:latin typeface="Arial" panose="020B0604020202020204" pitchFamily="34" charset="0"/>
                <a:cs typeface="Arial" panose="020B0604020202020204" pitchFamily="34" charset="0"/>
              </a:rPr>
              <a:t>of oxygen </a:t>
            </a:r>
            <a:r>
              <a:rPr lang="en-US" sz="1200" b="1" dirty="0" smtClean="0">
                <a:solidFill>
                  <a:schemeClr val="tx1"/>
                </a:solidFill>
                <a:latin typeface="Arial" panose="020B0604020202020204" pitchFamily="34" charset="0"/>
                <a:cs typeface="Arial" panose="020B0604020202020204" pitchFamily="34" charset="0"/>
              </a:rPr>
              <a:t/>
            </a:r>
            <a:br>
              <a:rPr lang="en-US" sz="1200" b="1" dirty="0" smtClean="0">
                <a:solidFill>
                  <a:schemeClr val="tx1"/>
                </a:solidFill>
                <a:latin typeface="Arial" panose="020B0604020202020204" pitchFamily="34" charset="0"/>
                <a:cs typeface="Arial" panose="020B0604020202020204" pitchFamily="34" charset="0"/>
              </a:rPr>
            </a:br>
            <a:r>
              <a:rPr lang="en-US" sz="1200" b="1" dirty="0" smtClean="0">
                <a:solidFill>
                  <a:schemeClr val="tx1"/>
                </a:solidFill>
                <a:latin typeface="Arial" panose="020B0604020202020204" pitchFamily="34" charset="0"/>
                <a:cs typeface="Arial" panose="020B0604020202020204" pitchFamily="34" charset="0"/>
              </a:rPr>
              <a:t>in </a:t>
            </a:r>
            <a:r>
              <a:rPr lang="en-US" sz="1200" b="1" dirty="0">
                <a:solidFill>
                  <a:schemeClr val="tx1"/>
                </a:solidFill>
                <a:latin typeface="Arial" panose="020B0604020202020204" pitchFamily="34" charset="0"/>
                <a:cs typeface="Arial" panose="020B0604020202020204" pitchFamily="34" charset="0"/>
              </a:rPr>
              <a:t>a vein</a:t>
            </a:r>
          </a:p>
        </p:txBody>
      </p:sp>
      <p:sp>
        <p:nvSpPr>
          <p:cNvPr id="53" name="Rectangle 52"/>
          <p:cNvSpPr/>
          <p:nvPr/>
        </p:nvSpPr>
        <p:spPr>
          <a:xfrm>
            <a:off x="3762262" y="5245098"/>
            <a:ext cx="1496869" cy="276999"/>
          </a:xfrm>
          <a:prstGeom prst="rect">
            <a:avLst/>
          </a:prstGeom>
        </p:spPr>
        <p:txBody>
          <a:bodyPr wrap="square">
            <a:spAutoFit/>
          </a:bodyPr>
          <a:lstStyle/>
          <a:p>
            <a:pPr algn="ctr"/>
            <a:r>
              <a:rPr lang="en-US" sz="1200" b="1" dirty="0" smtClean="0">
                <a:solidFill>
                  <a:srgbClr val="000000"/>
                </a:solidFill>
                <a:latin typeface="Arial" panose="020B0604020202020204" pitchFamily="34" charset="0"/>
                <a:ea typeface="Calibri"/>
                <a:cs typeface="Arial" panose="020B0604020202020204" pitchFamily="34" charset="0"/>
              </a:rPr>
              <a:t>A </a:t>
            </a:r>
            <a:r>
              <a:rPr lang="en-US" sz="1200" b="1" dirty="0">
                <a:solidFill>
                  <a:srgbClr val="000000"/>
                </a:solidFill>
                <a:latin typeface="Arial" panose="020B0604020202020204" pitchFamily="34" charset="0"/>
                <a:ea typeface="Calibri"/>
                <a:cs typeface="Arial" panose="020B0604020202020204" pitchFamily="34" charset="0"/>
              </a:rPr>
              <a:t>tumor in a vein</a:t>
            </a:r>
            <a:endParaRPr lang="en-US" sz="1200" b="1" dirty="0">
              <a:latin typeface="Arial" panose="020B0604020202020204" pitchFamily="34" charset="0"/>
              <a:cs typeface="Arial" panose="020B0604020202020204" pitchFamily="34" charset="0"/>
            </a:endParaRPr>
          </a:p>
        </p:txBody>
      </p:sp>
      <p:sp>
        <p:nvSpPr>
          <p:cNvPr id="54" name="Rectangle 53"/>
          <p:cNvSpPr/>
          <p:nvPr/>
        </p:nvSpPr>
        <p:spPr>
          <a:xfrm>
            <a:off x="7216575" y="5245098"/>
            <a:ext cx="1496869" cy="276999"/>
          </a:xfrm>
          <a:prstGeom prst="rect">
            <a:avLst/>
          </a:prstGeom>
        </p:spPr>
        <p:txBody>
          <a:bodyPr wrap="square">
            <a:spAutoFit/>
          </a:bodyPr>
          <a:lstStyle/>
          <a:p>
            <a:pPr algn="ctr"/>
            <a:r>
              <a:rPr lang="en-US" sz="1200" b="1" dirty="0" smtClean="0">
                <a:solidFill>
                  <a:srgbClr val="000000"/>
                </a:solidFill>
                <a:latin typeface="Arial" panose="020B0604020202020204" pitchFamily="34" charset="0"/>
                <a:ea typeface="Calibri"/>
                <a:cs typeface="Arial" panose="020B0604020202020204" pitchFamily="34" charset="0"/>
              </a:rPr>
              <a:t>Unsure</a:t>
            </a:r>
            <a:endParaRPr lang="en-US" sz="1200" b="1" dirty="0">
              <a:latin typeface="Arial" panose="020B0604020202020204" pitchFamily="34" charset="0"/>
              <a:cs typeface="Arial" panose="020B0604020202020204" pitchFamily="34" charset="0"/>
            </a:endParaRPr>
          </a:p>
        </p:txBody>
      </p:sp>
      <p:sp>
        <p:nvSpPr>
          <p:cNvPr id="55" name="Rectangle 54"/>
          <p:cNvSpPr/>
          <p:nvPr/>
        </p:nvSpPr>
        <p:spPr>
          <a:xfrm>
            <a:off x="5532555" y="5245098"/>
            <a:ext cx="1496869" cy="461665"/>
          </a:xfrm>
          <a:prstGeom prst="rect">
            <a:avLst/>
          </a:prstGeom>
        </p:spPr>
        <p:txBody>
          <a:bodyPr wrap="square">
            <a:spAutoFit/>
          </a:bodyPr>
          <a:lstStyle/>
          <a:p>
            <a:pPr algn="ctr"/>
            <a:r>
              <a:rPr lang="en-US" sz="1200" b="1" dirty="0" smtClean="0">
                <a:solidFill>
                  <a:srgbClr val="000000"/>
                </a:solidFill>
                <a:latin typeface="Arial" panose="020B0604020202020204" pitchFamily="34" charset="0"/>
                <a:ea typeface="Calibri"/>
                <a:cs typeface="Arial" panose="020B0604020202020204" pitchFamily="34" charset="0"/>
              </a:rPr>
              <a:t>None of the above</a:t>
            </a:r>
            <a:endParaRPr lang="en-US" sz="1200" b="1" dirty="0">
              <a:latin typeface="Arial" panose="020B0604020202020204" pitchFamily="34" charset="0"/>
              <a:cs typeface="Arial" panose="020B0604020202020204" pitchFamily="34" charset="0"/>
            </a:endParaRPr>
          </a:p>
        </p:txBody>
      </p:sp>
      <p:sp>
        <p:nvSpPr>
          <p:cNvPr id="56" name="Rectangle 55"/>
          <p:cNvSpPr/>
          <p:nvPr/>
        </p:nvSpPr>
        <p:spPr>
          <a:xfrm>
            <a:off x="83490" y="6417581"/>
            <a:ext cx="7033137" cy="338554"/>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U.S. Respondents</a:t>
            </a:r>
            <a:r>
              <a:rPr lang="en-US" sz="800" dirty="0">
                <a:solidFill>
                  <a:schemeClr val="tx1"/>
                </a:solidFill>
                <a:latin typeface="Arial" panose="020B0604020202020204" pitchFamily="34" charset="0"/>
                <a:cs typeface="Arial" panose="020B0604020202020204" pitchFamily="34" charset="0"/>
              </a:rPr>
              <a:t>. Males: 18-39 (n=64), 40-64 (n=148), 65+ (n=161); Females: 18-39 (n=96), 40-64 (n=172), 65+ (n=160)</a:t>
            </a:r>
            <a:endParaRPr lang="en-US" sz="800" dirty="0" smtClean="0">
              <a:solidFill>
                <a:schemeClr val="tx1"/>
              </a:solidFill>
              <a:latin typeface="Arial" panose="020B0604020202020204" pitchFamily="34" charset="0"/>
              <a:cs typeface="Arial" panose="020B0604020202020204" pitchFamily="34" charset="0"/>
            </a:endParaRPr>
          </a:p>
          <a:p>
            <a:r>
              <a:rPr lang="en-US" sz="800" dirty="0" smtClean="0">
                <a:solidFill>
                  <a:schemeClr val="tx1"/>
                </a:solidFill>
                <a:latin typeface="Arial" panose="020B0604020202020204" pitchFamily="34" charset="0"/>
                <a:cs typeface="Arial" panose="020B0604020202020204" pitchFamily="34" charset="0"/>
              </a:rPr>
              <a:t>Q3</a:t>
            </a:r>
            <a:r>
              <a:rPr lang="en-US" sz="800" dirty="0">
                <a:solidFill>
                  <a:schemeClr val="tx1"/>
                </a:solidFill>
                <a:latin typeface="Arial" panose="020B0604020202020204" pitchFamily="34" charset="0"/>
                <a:cs typeface="Arial" panose="020B0604020202020204" pitchFamily="34" charset="0"/>
              </a:rPr>
              <a:t>. Which of the following phrases best describes the underlying cause of a deep vein thrombosis?  (select one)</a:t>
            </a:r>
          </a:p>
        </p:txBody>
      </p:sp>
      <p:sp>
        <p:nvSpPr>
          <p:cNvPr id="58" name="Title 1"/>
          <p:cNvSpPr txBox="1">
            <a:spLocks/>
          </p:cNvSpPr>
          <p:nvPr/>
        </p:nvSpPr>
        <p:spPr>
          <a:xfrm>
            <a:off x="121565" y="780504"/>
            <a:ext cx="8988948"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pPr algn="ctr"/>
            <a:r>
              <a:rPr lang="en-US" sz="2400" kern="0" dirty="0" smtClean="0"/>
              <a:t>Perceived Underlying Cause of a </a:t>
            </a:r>
          </a:p>
          <a:p>
            <a:pPr algn="ctr"/>
            <a:r>
              <a:rPr lang="en-US" sz="2400" kern="0" dirty="0" smtClean="0"/>
              <a:t>Deep Vein Thrombosis</a:t>
            </a:r>
            <a:endParaRPr lang="en-US" sz="2400" kern="0" dirty="0"/>
          </a:p>
        </p:txBody>
      </p:sp>
      <p:pic>
        <p:nvPicPr>
          <p:cNvPr id="59" name="Picture 5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268478" y="163134"/>
            <a:ext cx="608822" cy="608822"/>
          </a:xfrm>
          <a:prstGeom prst="rect">
            <a:avLst/>
          </a:prstGeom>
        </p:spPr>
      </p:pic>
      <p:sp>
        <p:nvSpPr>
          <p:cNvPr id="60" name="TextBox 59"/>
          <p:cNvSpPr txBox="1"/>
          <p:nvPr/>
        </p:nvSpPr>
        <p:spPr>
          <a:xfrm>
            <a:off x="182635" y="490002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1" name="TextBox 60"/>
          <p:cNvSpPr txBox="1"/>
          <p:nvPr/>
        </p:nvSpPr>
        <p:spPr>
          <a:xfrm>
            <a:off x="757082" y="489727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2" name="TextBox 61"/>
          <p:cNvSpPr txBox="1"/>
          <p:nvPr/>
        </p:nvSpPr>
        <p:spPr>
          <a:xfrm>
            <a:off x="1322922" y="4897270"/>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3" name="TextBox 62"/>
          <p:cNvSpPr txBox="1"/>
          <p:nvPr/>
        </p:nvSpPr>
        <p:spPr>
          <a:xfrm>
            <a:off x="1900312" y="490002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4" name="TextBox 63"/>
          <p:cNvSpPr txBox="1"/>
          <p:nvPr/>
        </p:nvSpPr>
        <p:spPr>
          <a:xfrm>
            <a:off x="2474759" y="489727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5" name="TextBox 64"/>
          <p:cNvSpPr txBox="1"/>
          <p:nvPr/>
        </p:nvSpPr>
        <p:spPr>
          <a:xfrm>
            <a:off x="3040599" y="4897270"/>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6" name="TextBox 65"/>
          <p:cNvSpPr txBox="1"/>
          <p:nvPr/>
        </p:nvSpPr>
        <p:spPr>
          <a:xfrm>
            <a:off x="3600058" y="4900020"/>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7" name="TextBox 66"/>
          <p:cNvSpPr txBox="1"/>
          <p:nvPr/>
        </p:nvSpPr>
        <p:spPr>
          <a:xfrm>
            <a:off x="4174505" y="4897270"/>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8" name="TextBox 67"/>
          <p:cNvSpPr txBox="1"/>
          <p:nvPr/>
        </p:nvSpPr>
        <p:spPr>
          <a:xfrm>
            <a:off x="4740345" y="4897269"/>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9" name="TextBox 68"/>
          <p:cNvSpPr txBox="1"/>
          <p:nvPr/>
        </p:nvSpPr>
        <p:spPr>
          <a:xfrm>
            <a:off x="5284243" y="4900019"/>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0" name="TextBox 69"/>
          <p:cNvSpPr txBox="1"/>
          <p:nvPr/>
        </p:nvSpPr>
        <p:spPr>
          <a:xfrm>
            <a:off x="5858690" y="4897269"/>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1" name="TextBox 70"/>
          <p:cNvSpPr txBox="1"/>
          <p:nvPr/>
        </p:nvSpPr>
        <p:spPr>
          <a:xfrm>
            <a:off x="6424530" y="4897268"/>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2" name="TextBox 71"/>
          <p:cNvSpPr txBox="1"/>
          <p:nvPr/>
        </p:nvSpPr>
        <p:spPr>
          <a:xfrm>
            <a:off x="6976954" y="4897258"/>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3" name="TextBox 72"/>
          <p:cNvSpPr txBox="1"/>
          <p:nvPr/>
        </p:nvSpPr>
        <p:spPr>
          <a:xfrm>
            <a:off x="7551401" y="4894508"/>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4" name="TextBox 73"/>
          <p:cNvSpPr txBox="1"/>
          <p:nvPr/>
        </p:nvSpPr>
        <p:spPr>
          <a:xfrm>
            <a:off x="8117241" y="4894507"/>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grpSp>
        <p:nvGrpSpPr>
          <p:cNvPr id="81" name="Group 80"/>
          <p:cNvGrpSpPr/>
          <p:nvPr/>
        </p:nvGrpSpPr>
        <p:grpSpPr>
          <a:xfrm>
            <a:off x="3056335" y="2250240"/>
            <a:ext cx="3405158" cy="594165"/>
            <a:chOff x="2280360" y="5913546"/>
            <a:chExt cx="3405158" cy="594165"/>
          </a:xfrm>
        </p:grpSpPr>
        <p:sp>
          <p:nvSpPr>
            <p:cNvPr id="83" name="Rounded Rectangle 82"/>
            <p:cNvSpPr/>
            <p:nvPr/>
          </p:nvSpPr>
          <p:spPr bwMode="auto">
            <a:xfrm>
              <a:off x="2280360" y="5913546"/>
              <a:ext cx="3069769" cy="589760"/>
            </a:xfrm>
            <a:prstGeom prst="roundRect">
              <a:avLst/>
            </a:prstGeom>
            <a:solidFill>
              <a:schemeClr val="bg1"/>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nvGrpSpPr>
            <p:cNvPr id="84" name="Group 83"/>
            <p:cNvGrpSpPr/>
            <p:nvPr/>
          </p:nvGrpSpPr>
          <p:grpSpPr>
            <a:xfrm>
              <a:off x="3955289" y="5967786"/>
              <a:ext cx="486337" cy="486337"/>
              <a:chOff x="446183" y="3574608"/>
              <a:chExt cx="838200" cy="838200"/>
            </a:xfrm>
          </p:grpSpPr>
          <p:sp>
            <p:nvSpPr>
              <p:cNvPr id="90" name="Oval 89"/>
              <p:cNvSpPr/>
              <p:nvPr/>
            </p:nvSpPr>
            <p:spPr>
              <a:xfrm>
                <a:off x="446183" y="3574608"/>
                <a:ext cx="838200" cy="838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91" name="Freeform 5"/>
              <p:cNvSpPr>
                <a:spLocks noEditPoints="1"/>
              </p:cNvSpPr>
              <p:nvPr/>
            </p:nvSpPr>
            <p:spPr bwMode="auto">
              <a:xfrm>
                <a:off x="711994" y="3661857"/>
                <a:ext cx="316706" cy="675640"/>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dirty="0"/>
              </a:p>
            </p:txBody>
          </p:sp>
        </p:grpSp>
        <p:grpSp>
          <p:nvGrpSpPr>
            <p:cNvPr id="85" name="Group 84"/>
            <p:cNvGrpSpPr/>
            <p:nvPr/>
          </p:nvGrpSpPr>
          <p:grpSpPr>
            <a:xfrm>
              <a:off x="2455070" y="5991813"/>
              <a:ext cx="486337" cy="486337"/>
              <a:chOff x="446183" y="4590288"/>
              <a:chExt cx="838200" cy="838200"/>
            </a:xfrm>
          </p:grpSpPr>
          <p:sp>
            <p:nvSpPr>
              <p:cNvPr id="88" name="Oval 87"/>
              <p:cNvSpPr/>
              <p:nvPr/>
            </p:nvSpPr>
            <p:spPr>
              <a:xfrm>
                <a:off x="446183" y="4590288"/>
                <a:ext cx="838200" cy="838200"/>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9" name="Freeform 9"/>
              <p:cNvSpPr>
                <a:spLocks noEditPoints="1"/>
              </p:cNvSpPr>
              <p:nvPr/>
            </p:nvSpPr>
            <p:spPr bwMode="auto">
              <a:xfrm>
                <a:off x="742950" y="4667250"/>
                <a:ext cx="255588" cy="692658"/>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sp>
          <p:nvSpPr>
            <p:cNvPr id="86" name="TextBox 85"/>
            <p:cNvSpPr txBox="1"/>
            <p:nvPr/>
          </p:nvSpPr>
          <p:spPr>
            <a:xfrm>
              <a:off x="2892829" y="5953713"/>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Blue bars</a:t>
              </a:r>
            </a:p>
            <a:p>
              <a:r>
                <a:rPr lang="en-US" sz="1000" b="1" dirty="0" smtClean="0">
                  <a:solidFill>
                    <a:schemeClr val="tx2"/>
                  </a:solidFill>
                  <a:latin typeface="Arial" panose="020B0604020202020204" pitchFamily="34" charset="0"/>
                  <a:cs typeface="Arial" panose="020B0604020202020204" pitchFamily="34" charset="0"/>
                </a:rPr>
                <a:t>Represent</a:t>
              </a:r>
            </a:p>
            <a:p>
              <a:r>
                <a:rPr lang="en-US" sz="1000" b="1" dirty="0" smtClean="0">
                  <a:solidFill>
                    <a:schemeClr val="tx2"/>
                  </a:solidFill>
                  <a:latin typeface="Arial" panose="020B0604020202020204" pitchFamily="34" charset="0"/>
                  <a:cs typeface="Arial" panose="020B0604020202020204" pitchFamily="34" charset="0"/>
                </a:rPr>
                <a:t>Males</a:t>
              </a:r>
              <a:endParaRPr lang="en-US" sz="1000" b="1" dirty="0">
                <a:solidFill>
                  <a:schemeClr val="tx2"/>
                </a:solidFill>
                <a:latin typeface="Arial" panose="020B0604020202020204" pitchFamily="34" charset="0"/>
                <a:cs typeface="Arial" panose="020B0604020202020204" pitchFamily="34" charset="0"/>
              </a:endParaRPr>
            </a:p>
          </p:txBody>
        </p:sp>
        <p:sp>
          <p:nvSpPr>
            <p:cNvPr id="87" name="TextBox 86"/>
            <p:cNvSpPr txBox="1"/>
            <p:nvPr/>
          </p:nvSpPr>
          <p:spPr>
            <a:xfrm>
              <a:off x="4446987" y="5942121"/>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Red bars</a:t>
              </a:r>
            </a:p>
            <a:p>
              <a:r>
                <a:rPr lang="en-US" sz="1000" b="1" dirty="0" smtClean="0">
                  <a:solidFill>
                    <a:schemeClr val="tx2"/>
                  </a:solidFill>
                  <a:latin typeface="Arial" panose="020B0604020202020204" pitchFamily="34" charset="0"/>
                  <a:cs typeface="Arial" panose="020B0604020202020204" pitchFamily="34" charset="0"/>
                </a:rPr>
                <a:t>Represent Females</a:t>
              </a:r>
              <a:endParaRPr lang="en-US" sz="1000" b="1" dirty="0">
                <a:solidFill>
                  <a:schemeClr val="tx2"/>
                </a:solidFill>
                <a:latin typeface="Arial" panose="020B0604020202020204" pitchFamily="34" charset="0"/>
                <a:cs typeface="Arial" panose="020B0604020202020204" pitchFamily="34" charset="0"/>
              </a:endParaRPr>
            </a:p>
          </p:txBody>
        </p:sp>
      </p:grpSp>
      <p:grpSp>
        <p:nvGrpSpPr>
          <p:cNvPr id="6" name="Group 5"/>
          <p:cNvGrpSpPr/>
          <p:nvPr/>
        </p:nvGrpSpPr>
        <p:grpSpPr>
          <a:xfrm>
            <a:off x="284203" y="5016843"/>
            <a:ext cx="1717591" cy="246221"/>
            <a:chOff x="284203" y="5016843"/>
            <a:chExt cx="1717591" cy="246221"/>
          </a:xfrm>
        </p:grpSpPr>
        <p:sp>
          <p:nvSpPr>
            <p:cNvPr id="4" name="TextBox 3"/>
            <p:cNvSpPr txBox="1"/>
            <p:nvPr/>
          </p:nvSpPr>
          <p:spPr>
            <a:xfrm>
              <a:off x="284203"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A</a:t>
              </a:r>
              <a:endParaRPr lang="en-US" sz="1000" dirty="0">
                <a:solidFill>
                  <a:schemeClr val="tx1"/>
                </a:solidFill>
                <a:latin typeface="Arial" pitchFamily="34" charset="0"/>
                <a:cs typeface="Arial" pitchFamily="34" charset="0"/>
              </a:endParaRPr>
            </a:p>
          </p:txBody>
        </p:sp>
        <p:sp>
          <p:nvSpPr>
            <p:cNvPr id="101" name="TextBox 100"/>
            <p:cNvSpPr txBox="1"/>
            <p:nvPr/>
          </p:nvSpPr>
          <p:spPr>
            <a:xfrm>
              <a:off x="49426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B</a:t>
              </a:r>
              <a:endParaRPr lang="en-US" sz="1000" dirty="0">
                <a:solidFill>
                  <a:schemeClr val="tx1"/>
                </a:solidFill>
                <a:latin typeface="Arial" pitchFamily="34" charset="0"/>
                <a:cs typeface="Arial" pitchFamily="34" charset="0"/>
              </a:endParaRPr>
            </a:p>
          </p:txBody>
        </p:sp>
        <p:sp>
          <p:nvSpPr>
            <p:cNvPr id="102" name="TextBox 101"/>
            <p:cNvSpPr txBox="1"/>
            <p:nvPr/>
          </p:nvSpPr>
          <p:spPr>
            <a:xfrm>
              <a:off x="840257"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C</a:t>
              </a:r>
              <a:endParaRPr lang="en-US" sz="1000" dirty="0">
                <a:solidFill>
                  <a:schemeClr val="tx1"/>
                </a:solidFill>
                <a:latin typeface="Arial" pitchFamily="34" charset="0"/>
                <a:cs typeface="Arial" pitchFamily="34" charset="0"/>
              </a:endParaRPr>
            </a:p>
          </p:txBody>
        </p:sp>
        <p:sp>
          <p:nvSpPr>
            <p:cNvPr id="103" name="TextBox 102"/>
            <p:cNvSpPr txBox="1"/>
            <p:nvPr/>
          </p:nvSpPr>
          <p:spPr>
            <a:xfrm>
              <a:off x="1025609"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D</a:t>
              </a:r>
              <a:endParaRPr lang="en-US" sz="1000" dirty="0">
                <a:solidFill>
                  <a:schemeClr val="tx1"/>
                </a:solidFill>
                <a:latin typeface="Arial" pitchFamily="34" charset="0"/>
                <a:cs typeface="Arial" pitchFamily="34" charset="0"/>
              </a:endParaRPr>
            </a:p>
          </p:txBody>
        </p:sp>
        <p:sp>
          <p:nvSpPr>
            <p:cNvPr id="104" name="TextBox 103"/>
            <p:cNvSpPr txBox="1"/>
            <p:nvPr/>
          </p:nvSpPr>
          <p:spPr>
            <a:xfrm>
              <a:off x="137159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E</a:t>
              </a:r>
              <a:endParaRPr lang="en-US" sz="1000" dirty="0">
                <a:solidFill>
                  <a:schemeClr val="tx1"/>
                </a:solidFill>
                <a:latin typeface="Arial" pitchFamily="34" charset="0"/>
                <a:cs typeface="Arial" pitchFamily="34" charset="0"/>
              </a:endParaRPr>
            </a:p>
          </p:txBody>
        </p:sp>
        <p:sp>
          <p:nvSpPr>
            <p:cNvPr id="105" name="TextBox 104"/>
            <p:cNvSpPr txBox="1"/>
            <p:nvPr/>
          </p:nvSpPr>
          <p:spPr>
            <a:xfrm>
              <a:off x="1544594"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F</a:t>
              </a:r>
              <a:endParaRPr lang="en-US" sz="1000" dirty="0">
                <a:solidFill>
                  <a:schemeClr val="tx1"/>
                </a:solidFill>
                <a:latin typeface="Arial" pitchFamily="34" charset="0"/>
                <a:cs typeface="Arial" pitchFamily="34" charset="0"/>
              </a:endParaRPr>
            </a:p>
          </p:txBody>
        </p:sp>
      </p:grpSp>
      <p:grpSp>
        <p:nvGrpSpPr>
          <p:cNvPr id="106" name="Group 105"/>
          <p:cNvGrpSpPr/>
          <p:nvPr/>
        </p:nvGrpSpPr>
        <p:grpSpPr>
          <a:xfrm>
            <a:off x="1989434" y="5016843"/>
            <a:ext cx="1717591" cy="246221"/>
            <a:chOff x="284203" y="5016843"/>
            <a:chExt cx="1717591" cy="246221"/>
          </a:xfrm>
        </p:grpSpPr>
        <p:sp>
          <p:nvSpPr>
            <p:cNvPr id="107" name="TextBox 106"/>
            <p:cNvSpPr txBox="1"/>
            <p:nvPr/>
          </p:nvSpPr>
          <p:spPr>
            <a:xfrm>
              <a:off x="284203"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A</a:t>
              </a:r>
              <a:endParaRPr lang="en-US" sz="1000" dirty="0">
                <a:solidFill>
                  <a:schemeClr val="tx1"/>
                </a:solidFill>
                <a:latin typeface="Arial" pitchFamily="34" charset="0"/>
                <a:cs typeface="Arial" pitchFamily="34" charset="0"/>
              </a:endParaRPr>
            </a:p>
          </p:txBody>
        </p:sp>
        <p:sp>
          <p:nvSpPr>
            <p:cNvPr id="108" name="TextBox 107"/>
            <p:cNvSpPr txBox="1"/>
            <p:nvPr/>
          </p:nvSpPr>
          <p:spPr>
            <a:xfrm>
              <a:off x="49426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B</a:t>
              </a:r>
              <a:endParaRPr lang="en-US" sz="1000" dirty="0">
                <a:solidFill>
                  <a:schemeClr val="tx1"/>
                </a:solidFill>
                <a:latin typeface="Arial" pitchFamily="34" charset="0"/>
                <a:cs typeface="Arial" pitchFamily="34" charset="0"/>
              </a:endParaRPr>
            </a:p>
          </p:txBody>
        </p:sp>
        <p:sp>
          <p:nvSpPr>
            <p:cNvPr id="109" name="TextBox 108"/>
            <p:cNvSpPr txBox="1"/>
            <p:nvPr/>
          </p:nvSpPr>
          <p:spPr>
            <a:xfrm>
              <a:off x="840257"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C</a:t>
              </a:r>
              <a:endParaRPr lang="en-US" sz="1000" dirty="0">
                <a:solidFill>
                  <a:schemeClr val="tx1"/>
                </a:solidFill>
                <a:latin typeface="Arial" pitchFamily="34" charset="0"/>
                <a:cs typeface="Arial" pitchFamily="34" charset="0"/>
              </a:endParaRPr>
            </a:p>
          </p:txBody>
        </p:sp>
        <p:sp>
          <p:nvSpPr>
            <p:cNvPr id="110" name="TextBox 109"/>
            <p:cNvSpPr txBox="1"/>
            <p:nvPr/>
          </p:nvSpPr>
          <p:spPr>
            <a:xfrm>
              <a:off x="1025609"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D</a:t>
              </a:r>
              <a:endParaRPr lang="en-US" sz="1000" dirty="0">
                <a:solidFill>
                  <a:schemeClr val="tx1"/>
                </a:solidFill>
                <a:latin typeface="Arial" pitchFamily="34" charset="0"/>
                <a:cs typeface="Arial" pitchFamily="34" charset="0"/>
              </a:endParaRPr>
            </a:p>
          </p:txBody>
        </p:sp>
        <p:sp>
          <p:nvSpPr>
            <p:cNvPr id="111" name="TextBox 110"/>
            <p:cNvSpPr txBox="1"/>
            <p:nvPr/>
          </p:nvSpPr>
          <p:spPr>
            <a:xfrm>
              <a:off x="137159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E</a:t>
              </a:r>
              <a:endParaRPr lang="en-US" sz="1000" dirty="0">
                <a:solidFill>
                  <a:schemeClr val="tx1"/>
                </a:solidFill>
                <a:latin typeface="Arial" pitchFamily="34" charset="0"/>
                <a:cs typeface="Arial" pitchFamily="34" charset="0"/>
              </a:endParaRPr>
            </a:p>
          </p:txBody>
        </p:sp>
        <p:sp>
          <p:nvSpPr>
            <p:cNvPr id="112" name="TextBox 111"/>
            <p:cNvSpPr txBox="1"/>
            <p:nvPr/>
          </p:nvSpPr>
          <p:spPr>
            <a:xfrm>
              <a:off x="1544594"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F</a:t>
              </a:r>
              <a:endParaRPr lang="en-US" sz="1000" dirty="0">
                <a:solidFill>
                  <a:schemeClr val="tx1"/>
                </a:solidFill>
                <a:latin typeface="Arial" pitchFamily="34" charset="0"/>
                <a:cs typeface="Arial" pitchFamily="34" charset="0"/>
              </a:endParaRPr>
            </a:p>
          </p:txBody>
        </p:sp>
      </p:grpSp>
      <p:grpSp>
        <p:nvGrpSpPr>
          <p:cNvPr id="113" name="Group 112"/>
          <p:cNvGrpSpPr/>
          <p:nvPr/>
        </p:nvGrpSpPr>
        <p:grpSpPr>
          <a:xfrm>
            <a:off x="3707023" y="5016843"/>
            <a:ext cx="1717591" cy="246221"/>
            <a:chOff x="284203" y="5016843"/>
            <a:chExt cx="1717591" cy="246221"/>
          </a:xfrm>
        </p:grpSpPr>
        <p:sp>
          <p:nvSpPr>
            <p:cNvPr id="114" name="TextBox 113"/>
            <p:cNvSpPr txBox="1"/>
            <p:nvPr/>
          </p:nvSpPr>
          <p:spPr>
            <a:xfrm>
              <a:off x="284203"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A</a:t>
              </a:r>
              <a:endParaRPr lang="en-US" sz="1000" dirty="0">
                <a:solidFill>
                  <a:schemeClr val="tx1"/>
                </a:solidFill>
                <a:latin typeface="Arial" pitchFamily="34" charset="0"/>
                <a:cs typeface="Arial" pitchFamily="34" charset="0"/>
              </a:endParaRPr>
            </a:p>
          </p:txBody>
        </p:sp>
        <p:sp>
          <p:nvSpPr>
            <p:cNvPr id="115" name="TextBox 114"/>
            <p:cNvSpPr txBox="1"/>
            <p:nvPr/>
          </p:nvSpPr>
          <p:spPr>
            <a:xfrm>
              <a:off x="49426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B</a:t>
              </a:r>
              <a:endParaRPr lang="en-US" sz="1000" dirty="0">
                <a:solidFill>
                  <a:schemeClr val="tx1"/>
                </a:solidFill>
                <a:latin typeface="Arial" pitchFamily="34" charset="0"/>
                <a:cs typeface="Arial" pitchFamily="34" charset="0"/>
              </a:endParaRPr>
            </a:p>
          </p:txBody>
        </p:sp>
        <p:sp>
          <p:nvSpPr>
            <p:cNvPr id="116" name="TextBox 115"/>
            <p:cNvSpPr txBox="1"/>
            <p:nvPr/>
          </p:nvSpPr>
          <p:spPr>
            <a:xfrm>
              <a:off x="840257"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C</a:t>
              </a:r>
              <a:endParaRPr lang="en-US" sz="1000" dirty="0">
                <a:solidFill>
                  <a:schemeClr val="tx1"/>
                </a:solidFill>
                <a:latin typeface="Arial" pitchFamily="34" charset="0"/>
                <a:cs typeface="Arial" pitchFamily="34" charset="0"/>
              </a:endParaRPr>
            </a:p>
          </p:txBody>
        </p:sp>
        <p:sp>
          <p:nvSpPr>
            <p:cNvPr id="117" name="TextBox 116"/>
            <p:cNvSpPr txBox="1"/>
            <p:nvPr/>
          </p:nvSpPr>
          <p:spPr>
            <a:xfrm>
              <a:off x="1025609"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D</a:t>
              </a:r>
              <a:endParaRPr lang="en-US" sz="1000" dirty="0">
                <a:solidFill>
                  <a:schemeClr val="tx1"/>
                </a:solidFill>
                <a:latin typeface="Arial" pitchFamily="34" charset="0"/>
                <a:cs typeface="Arial" pitchFamily="34" charset="0"/>
              </a:endParaRPr>
            </a:p>
          </p:txBody>
        </p:sp>
        <p:sp>
          <p:nvSpPr>
            <p:cNvPr id="118" name="TextBox 117"/>
            <p:cNvSpPr txBox="1"/>
            <p:nvPr/>
          </p:nvSpPr>
          <p:spPr>
            <a:xfrm>
              <a:off x="137159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E</a:t>
              </a:r>
              <a:endParaRPr lang="en-US" sz="1000" dirty="0">
                <a:solidFill>
                  <a:schemeClr val="tx1"/>
                </a:solidFill>
                <a:latin typeface="Arial" pitchFamily="34" charset="0"/>
                <a:cs typeface="Arial" pitchFamily="34" charset="0"/>
              </a:endParaRPr>
            </a:p>
          </p:txBody>
        </p:sp>
        <p:sp>
          <p:nvSpPr>
            <p:cNvPr id="119" name="TextBox 118"/>
            <p:cNvSpPr txBox="1"/>
            <p:nvPr/>
          </p:nvSpPr>
          <p:spPr>
            <a:xfrm>
              <a:off x="1544594"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F</a:t>
              </a:r>
              <a:endParaRPr lang="en-US" sz="1000" dirty="0">
                <a:solidFill>
                  <a:schemeClr val="tx1"/>
                </a:solidFill>
                <a:latin typeface="Arial" pitchFamily="34" charset="0"/>
                <a:cs typeface="Arial" pitchFamily="34" charset="0"/>
              </a:endParaRPr>
            </a:p>
          </p:txBody>
        </p:sp>
      </p:grpSp>
      <p:grpSp>
        <p:nvGrpSpPr>
          <p:cNvPr id="120" name="Group 119"/>
          <p:cNvGrpSpPr/>
          <p:nvPr/>
        </p:nvGrpSpPr>
        <p:grpSpPr>
          <a:xfrm>
            <a:off x="5424613" y="5016843"/>
            <a:ext cx="1717591" cy="246221"/>
            <a:chOff x="284203" y="5016843"/>
            <a:chExt cx="1717591" cy="246221"/>
          </a:xfrm>
        </p:grpSpPr>
        <p:sp>
          <p:nvSpPr>
            <p:cNvPr id="121" name="TextBox 120"/>
            <p:cNvSpPr txBox="1"/>
            <p:nvPr/>
          </p:nvSpPr>
          <p:spPr>
            <a:xfrm>
              <a:off x="284203"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A</a:t>
              </a:r>
              <a:endParaRPr lang="en-US" sz="1000" dirty="0">
                <a:solidFill>
                  <a:schemeClr val="tx1"/>
                </a:solidFill>
                <a:latin typeface="Arial" pitchFamily="34" charset="0"/>
                <a:cs typeface="Arial" pitchFamily="34" charset="0"/>
              </a:endParaRPr>
            </a:p>
          </p:txBody>
        </p:sp>
        <p:sp>
          <p:nvSpPr>
            <p:cNvPr id="122" name="TextBox 121"/>
            <p:cNvSpPr txBox="1"/>
            <p:nvPr/>
          </p:nvSpPr>
          <p:spPr>
            <a:xfrm>
              <a:off x="49426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B</a:t>
              </a:r>
              <a:endParaRPr lang="en-US" sz="1000" dirty="0">
                <a:solidFill>
                  <a:schemeClr val="tx1"/>
                </a:solidFill>
                <a:latin typeface="Arial" pitchFamily="34" charset="0"/>
                <a:cs typeface="Arial" pitchFamily="34" charset="0"/>
              </a:endParaRPr>
            </a:p>
          </p:txBody>
        </p:sp>
        <p:sp>
          <p:nvSpPr>
            <p:cNvPr id="123" name="TextBox 122"/>
            <p:cNvSpPr txBox="1"/>
            <p:nvPr/>
          </p:nvSpPr>
          <p:spPr>
            <a:xfrm>
              <a:off x="840257"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C</a:t>
              </a:r>
              <a:endParaRPr lang="en-US" sz="1000" dirty="0">
                <a:solidFill>
                  <a:schemeClr val="tx1"/>
                </a:solidFill>
                <a:latin typeface="Arial" pitchFamily="34" charset="0"/>
                <a:cs typeface="Arial" pitchFamily="34" charset="0"/>
              </a:endParaRPr>
            </a:p>
          </p:txBody>
        </p:sp>
        <p:sp>
          <p:nvSpPr>
            <p:cNvPr id="124" name="TextBox 123"/>
            <p:cNvSpPr txBox="1"/>
            <p:nvPr/>
          </p:nvSpPr>
          <p:spPr>
            <a:xfrm>
              <a:off x="1025609"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D</a:t>
              </a:r>
              <a:endParaRPr lang="en-US" sz="1000" dirty="0">
                <a:solidFill>
                  <a:schemeClr val="tx1"/>
                </a:solidFill>
                <a:latin typeface="Arial" pitchFamily="34" charset="0"/>
                <a:cs typeface="Arial" pitchFamily="34" charset="0"/>
              </a:endParaRPr>
            </a:p>
          </p:txBody>
        </p:sp>
        <p:sp>
          <p:nvSpPr>
            <p:cNvPr id="125" name="TextBox 124"/>
            <p:cNvSpPr txBox="1"/>
            <p:nvPr/>
          </p:nvSpPr>
          <p:spPr>
            <a:xfrm>
              <a:off x="137159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E</a:t>
              </a:r>
              <a:endParaRPr lang="en-US" sz="1000" dirty="0">
                <a:solidFill>
                  <a:schemeClr val="tx1"/>
                </a:solidFill>
                <a:latin typeface="Arial" pitchFamily="34" charset="0"/>
                <a:cs typeface="Arial" pitchFamily="34" charset="0"/>
              </a:endParaRPr>
            </a:p>
          </p:txBody>
        </p:sp>
        <p:sp>
          <p:nvSpPr>
            <p:cNvPr id="126" name="TextBox 125"/>
            <p:cNvSpPr txBox="1"/>
            <p:nvPr/>
          </p:nvSpPr>
          <p:spPr>
            <a:xfrm>
              <a:off x="1544594"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F</a:t>
              </a:r>
              <a:endParaRPr lang="en-US" sz="1000" dirty="0">
                <a:solidFill>
                  <a:schemeClr val="tx1"/>
                </a:solidFill>
                <a:latin typeface="Arial" pitchFamily="34" charset="0"/>
                <a:cs typeface="Arial" pitchFamily="34" charset="0"/>
              </a:endParaRPr>
            </a:p>
          </p:txBody>
        </p:sp>
      </p:grpSp>
      <p:grpSp>
        <p:nvGrpSpPr>
          <p:cNvPr id="127" name="Group 126"/>
          <p:cNvGrpSpPr/>
          <p:nvPr/>
        </p:nvGrpSpPr>
        <p:grpSpPr>
          <a:xfrm>
            <a:off x="7129845" y="5016843"/>
            <a:ext cx="1717591" cy="246221"/>
            <a:chOff x="284203" y="5016843"/>
            <a:chExt cx="1717591" cy="246221"/>
          </a:xfrm>
        </p:grpSpPr>
        <p:sp>
          <p:nvSpPr>
            <p:cNvPr id="128" name="TextBox 127"/>
            <p:cNvSpPr txBox="1"/>
            <p:nvPr/>
          </p:nvSpPr>
          <p:spPr>
            <a:xfrm>
              <a:off x="284203"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A</a:t>
              </a:r>
              <a:endParaRPr lang="en-US" sz="1000" dirty="0">
                <a:solidFill>
                  <a:schemeClr val="tx1"/>
                </a:solidFill>
                <a:latin typeface="Arial" pitchFamily="34" charset="0"/>
                <a:cs typeface="Arial" pitchFamily="34" charset="0"/>
              </a:endParaRPr>
            </a:p>
          </p:txBody>
        </p:sp>
        <p:sp>
          <p:nvSpPr>
            <p:cNvPr id="129" name="TextBox 128"/>
            <p:cNvSpPr txBox="1"/>
            <p:nvPr/>
          </p:nvSpPr>
          <p:spPr>
            <a:xfrm>
              <a:off x="49426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B</a:t>
              </a:r>
              <a:endParaRPr lang="en-US" sz="1000" dirty="0">
                <a:solidFill>
                  <a:schemeClr val="tx1"/>
                </a:solidFill>
                <a:latin typeface="Arial" pitchFamily="34" charset="0"/>
                <a:cs typeface="Arial" pitchFamily="34" charset="0"/>
              </a:endParaRPr>
            </a:p>
          </p:txBody>
        </p:sp>
        <p:sp>
          <p:nvSpPr>
            <p:cNvPr id="130" name="TextBox 129"/>
            <p:cNvSpPr txBox="1"/>
            <p:nvPr/>
          </p:nvSpPr>
          <p:spPr>
            <a:xfrm>
              <a:off x="840257"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C</a:t>
              </a:r>
              <a:endParaRPr lang="en-US" sz="1000" dirty="0">
                <a:solidFill>
                  <a:schemeClr val="tx1"/>
                </a:solidFill>
                <a:latin typeface="Arial" pitchFamily="34" charset="0"/>
                <a:cs typeface="Arial" pitchFamily="34" charset="0"/>
              </a:endParaRPr>
            </a:p>
          </p:txBody>
        </p:sp>
        <p:sp>
          <p:nvSpPr>
            <p:cNvPr id="131" name="TextBox 130"/>
            <p:cNvSpPr txBox="1"/>
            <p:nvPr/>
          </p:nvSpPr>
          <p:spPr>
            <a:xfrm>
              <a:off x="1025609"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D</a:t>
              </a:r>
              <a:endParaRPr lang="en-US" sz="1000" dirty="0">
                <a:solidFill>
                  <a:schemeClr val="tx1"/>
                </a:solidFill>
                <a:latin typeface="Arial" pitchFamily="34" charset="0"/>
                <a:cs typeface="Arial" pitchFamily="34" charset="0"/>
              </a:endParaRPr>
            </a:p>
          </p:txBody>
        </p:sp>
        <p:sp>
          <p:nvSpPr>
            <p:cNvPr id="132" name="TextBox 131"/>
            <p:cNvSpPr txBox="1"/>
            <p:nvPr/>
          </p:nvSpPr>
          <p:spPr>
            <a:xfrm>
              <a:off x="137159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E</a:t>
              </a:r>
              <a:endParaRPr lang="en-US" sz="1000" dirty="0">
                <a:solidFill>
                  <a:schemeClr val="tx1"/>
                </a:solidFill>
                <a:latin typeface="Arial" pitchFamily="34" charset="0"/>
                <a:cs typeface="Arial" pitchFamily="34" charset="0"/>
              </a:endParaRPr>
            </a:p>
          </p:txBody>
        </p:sp>
        <p:sp>
          <p:nvSpPr>
            <p:cNvPr id="133" name="TextBox 132"/>
            <p:cNvSpPr txBox="1"/>
            <p:nvPr/>
          </p:nvSpPr>
          <p:spPr>
            <a:xfrm>
              <a:off x="1544594"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F</a:t>
              </a:r>
              <a:endParaRPr lang="en-US" sz="1000" dirty="0">
                <a:solidFill>
                  <a:schemeClr val="tx1"/>
                </a:solidFill>
                <a:latin typeface="Arial" pitchFamily="34" charset="0"/>
                <a:cs typeface="Arial" pitchFamily="34" charset="0"/>
              </a:endParaRPr>
            </a:p>
          </p:txBody>
        </p:sp>
      </p:grpSp>
    </p:spTree>
    <p:extLst>
      <p:ext uri="{BB962C8B-B14F-4D97-AF65-F5344CB8AC3E}">
        <p14:creationId xmlns:p14="http://schemas.microsoft.com/office/powerpoint/2010/main" val="4702832"/>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55</a:t>
            </a:fld>
            <a:r>
              <a:rPr lang="en-US" smtClean="0"/>
              <a:t> -</a:t>
            </a:r>
            <a:endParaRPr lang="en-US"/>
          </a:p>
        </p:txBody>
      </p:sp>
      <p:pic>
        <p:nvPicPr>
          <p:cNvPr id="3" name="Picture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268478" y="163134"/>
            <a:ext cx="608822" cy="608822"/>
          </a:xfrm>
          <a:prstGeom prst="rect">
            <a:avLst/>
          </a:prstGeom>
        </p:spPr>
      </p:pic>
      <p:cxnSp>
        <p:nvCxnSpPr>
          <p:cNvPr id="91" name="Straight Connector 90"/>
          <p:cNvCxnSpPr/>
          <p:nvPr/>
        </p:nvCxnSpPr>
        <p:spPr bwMode="auto">
          <a:xfrm>
            <a:off x="2901315" y="1171575"/>
            <a:ext cx="0" cy="4136157"/>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Straight Connector 91"/>
          <p:cNvCxnSpPr/>
          <p:nvPr/>
        </p:nvCxnSpPr>
        <p:spPr bwMode="auto">
          <a:xfrm>
            <a:off x="6035040" y="1171575"/>
            <a:ext cx="0" cy="4136157"/>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8" name="Title 1"/>
          <p:cNvSpPr txBox="1">
            <a:spLocks/>
          </p:cNvSpPr>
          <p:nvPr/>
        </p:nvSpPr>
        <p:spPr>
          <a:xfrm>
            <a:off x="139147" y="125380"/>
            <a:ext cx="8933291" cy="5715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Knowledge of Deep Vein Thrombosis Symptoms</a:t>
            </a:r>
            <a:endParaRPr lang="en-US" sz="2400" kern="0" dirty="0"/>
          </a:p>
        </p:txBody>
      </p:sp>
      <p:grpSp>
        <p:nvGrpSpPr>
          <p:cNvPr id="6" name="Group 5"/>
          <p:cNvGrpSpPr/>
          <p:nvPr/>
        </p:nvGrpSpPr>
        <p:grpSpPr>
          <a:xfrm>
            <a:off x="251348" y="1317774"/>
            <a:ext cx="2425176" cy="486337"/>
            <a:chOff x="251348" y="771956"/>
            <a:chExt cx="2425176" cy="486337"/>
          </a:xfrm>
        </p:grpSpPr>
        <p:sp>
          <p:nvSpPr>
            <p:cNvPr id="117" name="Rounded Rectangle 116"/>
            <p:cNvSpPr/>
            <p:nvPr/>
          </p:nvSpPr>
          <p:spPr bwMode="auto">
            <a:xfrm>
              <a:off x="251348"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86" name="TextBox 85"/>
            <p:cNvSpPr txBox="1"/>
            <p:nvPr/>
          </p:nvSpPr>
          <p:spPr>
            <a:xfrm>
              <a:off x="649761" y="857652"/>
              <a:ext cx="140987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Males (A)</a:t>
              </a:r>
              <a:endParaRPr lang="en-US" sz="1400" b="1" dirty="0">
                <a:solidFill>
                  <a:schemeClr val="tx2"/>
                </a:solidFill>
                <a:latin typeface="Arial" panose="020B0604020202020204" pitchFamily="34" charset="0"/>
                <a:cs typeface="Arial" panose="020B0604020202020204" pitchFamily="34" charset="0"/>
              </a:endParaRPr>
            </a:p>
          </p:txBody>
        </p:sp>
        <p:sp>
          <p:nvSpPr>
            <p:cNvPr id="80" name="Oval 79"/>
            <p:cNvSpPr/>
            <p:nvPr/>
          </p:nvSpPr>
          <p:spPr>
            <a:xfrm>
              <a:off x="2022544" y="771956"/>
              <a:ext cx="486337" cy="486337"/>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1" name="Freeform 9"/>
            <p:cNvSpPr>
              <a:spLocks noEditPoints="1"/>
            </p:cNvSpPr>
            <p:nvPr/>
          </p:nvSpPr>
          <p:spPr bwMode="auto">
            <a:xfrm>
              <a:off x="2194733" y="816611"/>
              <a:ext cx="148296" cy="401891"/>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grpSp>
        <p:nvGrpSpPr>
          <p:cNvPr id="9" name="Group 8"/>
          <p:cNvGrpSpPr/>
          <p:nvPr/>
        </p:nvGrpSpPr>
        <p:grpSpPr>
          <a:xfrm>
            <a:off x="3194574" y="1317774"/>
            <a:ext cx="2425176" cy="486337"/>
            <a:chOff x="3194574" y="780911"/>
            <a:chExt cx="2425176" cy="486337"/>
          </a:xfrm>
        </p:grpSpPr>
        <p:sp>
          <p:nvSpPr>
            <p:cNvPr id="152" name="Rounded Rectangle 151"/>
            <p:cNvSpPr/>
            <p:nvPr/>
          </p:nvSpPr>
          <p:spPr bwMode="auto">
            <a:xfrm>
              <a:off x="3194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89" name="TextBox 88"/>
            <p:cNvSpPr txBox="1"/>
            <p:nvPr/>
          </p:nvSpPr>
          <p:spPr>
            <a:xfrm>
              <a:off x="3238325" y="857652"/>
              <a:ext cx="234332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Females (B)</a:t>
              </a:r>
              <a:endParaRPr lang="en-US" sz="1400" b="1" dirty="0">
                <a:solidFill>
                  <a:schemeClr val="tx2"/>
                </a:solidFill>
                <a:latin typeface="Arial" panose="020B0604020202020204" pitchFamily="34" charset="0"/>
                <a:cs typeface="Arial" panose="020B0604020202020204" pitchFamily="34" charset="0"/>
              </a:endParaRPr>
            </a:p>
          </p:txBody>
        </p:sp>
        <p:sp>
          <p:nvSpPr>
            <p:cNvPr id="82" name="Oval 81"/>
            <p:cNvSpPr/>
            <p:nvPr/>
          </p:nvSpPr>
          <p:spPr>
            <a:xfrm>
              <a:off x="4977371" y="780911"/>
              <a:ext cx="486337" cy="486337"/>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3" name="Freeform 5"/>
            <p:cNvSpPr>
              <a:spLocks noEditPoints="1"/>
            </p:cNvSpPr>
            <p:nvPr/>
          </p:nvSpPr>
          <p:spPr bwMode="auto">
            <a:xfrm>
              <a:off x="5131599" y="831534"/>
              <a:ext cx="183758" cy="392017"/>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dirty="0"/>
            </a:p>
          </p:txBody>
        </p:sp>
      </p:grpSp>
      <p:grpSp>
        <p:nvGrpSpPr>
          <p:cNvPr id="10" name="Group 9"/>
          <p:cNvGrpSpPr/>
          <p:nvPr/>
        </p:nvGrpSpPr>
        <p:grpSpPr>
          <a:xfrm>
            <a:off x="6242574" y="1288817"/>
            <a:ext cx="2425176" cy="544250"/>
            <a:chOff x="6242574" y="755417"/>
            <a:chExt cx="2425176" cy="544250"/>
          </a:xfrm>
        </p:grpSpPr>
        <p:sp>
          <p:nvSpPr>
            <p:cNvPr id="153" name="Rounded Rectangle 152"/>
            <p:cNvSpPr/>
            <p:nvPr/>
          </p:nvSpPr>
          <p:spPr bwMode="auto">
            <a:xfrm>
              <a:off x="6242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90" name="TextBox 89"/>
            <p:cNvSpPr txBox="1"/>
            <p:nvPr/>
          </p:nvSpPr>
          <p:spPr>
            <a:xfrm>
              <a:off x="6343475" y="857652"/>
              <a:ext cx="222902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Locale</a:t>
              </a:r>
              <a:endParaRPr lang="en-US" sz="1400" b="1" dirty="0">
                <a:solidFill>
                  <a:schemeClr val="tx2"/>
                </a:solidFill>
                <a:latin typeface="Arial" panose="020B0604020202020204" pitchFamily="34" charset="0"/>
                <a:cs typeface="Arial" panose="020B0604020202020204" pitchFamily="34" charset="0"/>
              </a:endParaRPr>
            </a:p>
          </p:txBody>
        </p:sp>
        <p:grpSp>
          <p:nvGrpSpPr>
            <p:cNvPr id="84" name="Group 83"/>
            <p:cNvGrpSpPr/>
            <p:nvPr/>
          </p:nvGrpSpPr>
          <p:grpSpPr>
            <a:xfrm>
              <a:off x="7966980" y="755417"/>
              <a:ext cx="544250" cy="544250"/>
              <a:chOff x="5780183" y="381000"/>
              <a:chExt cx="838200" cy="838200"/>
            </a:xfrm>
          </p:grpSpPr>
          <p:sp>
            <p:nvSpPr>
              <p:cNvPr id="85" name="Oval 84"/>
              <p:cNvSpPr/>
              <p:nvPr/>
            </p:nvSpPr>
            <p:spPr>
              <a:xfrm>
                <a:off x="5780183" y="381000"/>
                <a:ext cx="838200" cy="83820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grpSp>
            <p:nvGrpSpPr>
              <p:cNvPr id="87" name="Group 86"/>
              <p:cNvGrpSpPr/>
              <p:nvPr/>
            </p:nvGrpSpPr>
            <p:grpSpPr>
              <a:xfrm>
                <a:off x="5854700" y="457200"/>
                <a:ext cx="685800" cy="685800"/>
                <a:chOff x="6265862" y="2439988"/>
                <a:chExt cx="1962150" cy="1962150"/>
              </a:xfrm>
              <a:solidFill>
                <a:schemeClr val="bg1"/>
              </a:solidFill>
            </p:grpSpPr>
            <p:sp>
              <p:nvSpPr>
                <p:cNvPr id="88" name="Freeform 5"/>
                <p:cNvSpPr>
                  <a:spLocks/>
                </p:cNvSpPr>
                <p:nvPr/>
              </p:nvSpPr>
              <p:spPr bwMode="auto">
                <a:xfrm>
                  <a:off x="7513637" y="2903538"/>
                  <a:ext cx="82550" cy="123825"/>
                </a:xfrm>
                <a:custGeom>
                  <a:avLst/>
                  <a:gdLst/>
                  <a:ahLst/>
                  <a:cxnLst>
                    <a:cxn ang="0">
                      <a:pos x="8" y="112"/>
                    </a:cxn>
                    <a:cxn ang="0">
                      <a:pos x="38" y="105"/>
                    </a:cxn>
                    <a:cxn ang="0">
                      <a:pos x="75" y="97"/>
                    </a:cxn>
                    <a:cxn ang="0">
                      <a:pos x="75" y="82"/>
                    </a:cxn>
                    <a:cxn ang="0">
                      <a:pos x="16" y="0"/>
                    </a:cxn>
                    <a:cxn ang="0">
                      <a:pos x="8" y="112"/>
                    </a:cxn>
                  </a:cxnLst>
                  <a:rect l="0" t="0" r="r" b="b"/>
                  <a:pathLst>
                    <a:path w="75" h="113">
                      <a:moveTo>
                        <a:pt x="8" y="112"/>
                      </a:moveTo>
                      <a:cubicBezTo>
                        <a:pt x="22" y="113"/>
                        <a:pt x="24" y="103"/>
                        <a:pt x="38" y="105"/>
                      </a:cubicBezTo>
                      <a:cubicBezTo>
                        <a:pt x="59" y="111"/>
                        <a:pt x="58" y="94"/>
                        <a:pt x="75" y="97"/>
                      </a:cubicBezTo>
                      <a:cubicBezTo>
                        <a:pt x="75" y="92"/>
                        <a:pt x="75" y="87"/>
                        <a:pt x="75" y="82"/>
                      </a:cubicBezTo>
                      <a:cubicBezTo>
                        <a:pt x="44" y="67"/>
                        <a:pt x="55" y="9"/>
                        <a:pt x="16" y="0"/>
                      </a:cubicBezTo>
                      <a:cubicBezTo>
                        <a:pt x="0" y="40"/>
                        <a:pt x="39" y="72"/>
                        <a:pt x="8" y="11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97" name="Freeform 6"/>
                <p:cNvSpPr>
                  <a:spLocks/>
                </p:cNvSpPr>
                <p:nvPr/>
              </p:nvSpPr>
              <p:spPr bwMode="auto">
                <a:xfrm>
                  <a:off x="7477125" y="2952750"/>
                  <a:ext cx="47625" cy="49213"/>
                </a:xfrm>
                <a:custGeom>
                  <a:avLst/>
                  <a:gdLst/>
                  <a:ahLst/>
                  <a:cxnLst>
                    <a:cxn ang="0">
                      <a:pos x="33" y="0"/>
                    </a:cxn>
                    <a:cxn ang="0">
                      <a:pos x="3" y="45"/>
                    </a:cxn>
                    <a:cxn ang="0">
                      <a:pos x="41" y="45"/>
                    </a:cxn>
                    <a:cxn ang="0">
                      <a:pos x="33" y="0"/>
                    </a:cxn>
                  </a:cxnLst>
                  <a:rect l="0" t="0" r="r" b="b"/>
                  <a:pathLst>
                    <a:path w="42" h="45">
                      <a:moveTo>
                        <a:pt x="33" y="0"/>
                      </a:moveTo>
                      <a:cubicBezTo>
                        <a:pt x="9" y="1"/>
                        <a:pt x="0" y="17"/>
                        <a:pt x="3" y="45"/>
                      </a:cubicBezTo>
                      <a:cubicBezTo>
                        <a:pt x="16" y="45"/>
                        <a:pt x="28" y="45"/>
                        <a:pt x="41" y="45"/>
                      </a:cubicBezTo>
                      <a:cubicBezTo>
                        <a:pt x="42" y="26"/>
                        <a:pt x="42" y="9"/>
                        <a:pt x="33"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4" name="Freeform 7"/>
                <p:cNvSpPr>
                  <a:spLocks/>
                </p:cNvSpPr>
                <p:nvPr/>
              </p:nvSpPr>
              <p:spPr bwMode="auto">
                <a:xfrm>
                  <a:off x="7366000" y="2779713"/>
                  <a:ext cx="90488" cy="50800"/>
                </a:xfrm>
                <a:custGeom>
                  <a:avLst/>
                  <a:gdLst/>
                  <a:ahLst/>
                  <a:cxnLst>
                    <a:cxn ang="0">
                      <a:pos x="82" y="15"/>
                    </a:cxn>
                    <a:cxn ang="0">
                      <a:pos x="75" y="0"/>
                    </a:cxn>
                    <a:cxn ang="0">
                      <a:pos x="0" y="0"/>
                    </a:cxn>
                    <a:cxn ang="0">
                      <a:pos x="22" y="44"/>
                    </a:cxn>
                    <a:cxn ang="0">
                      <a:pos x="82" y="15"/>
                    </a:cxn>
                  </a:cxnLst>
                  <a:rect l="0" t="0" r="r" b="b"/>
                  <a:pathLst>
                    <a:path w="82" h="45">
                      <a:moveTo>
                        <a:pt x="82" y="15"/>
                      </a:moveTo>
                      <a:cubicBezTo>
                        <a:pt x="82" y="7"/>
                        <a:pt x="76" y="6"/>
                        <a:pt x="75" y="0"/>
                      </a:cubicBezTo>
                      <a:cubicBezTo>
                        <a:pt x="45" y="7"/>
                        <a:pt x="30" y="7"/>
                        <a:pt x="0" y="0"/>
                      </a:cubicBezTo>
                      <a:cubicBezTo>
                        <a:pt x="0" y="22"/>
                        <a:pt x="16" y="29"/>
                        <a:pt x="22" y="44"/>
                      </a:cubicBezTo>
                      <a:cubicBezTo>
                        <a:pt x="53" y="45"/>
                        <a:pt x="81" y="43"/>
                        <a:pt x="82" y="1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5" name="Freeform 8"/>
                <p:cNvSpPr>
                  <a:spLocks/>
                </p:cNvSpPr>
                <p:nvPr/>
              </p:nvSpPr>
              <p:spPr bwMode="auto">
                <a:xfrm>
                  <a:off x="7218362" y="2787650"/>
                  <a:ext cx="131763" cy="147638"/>
                </a:xfrm>
                <a:custGeom>
                  <a:avLst/>
                  <a:gdLst/>
                  <a:ahLst/>
                  <a:cxnLst>
                    <a:cxn ang="0">
                      <a:pos x="8" y="112"/>
                    </a:cxn>
                    <a:cxn ang="0">
                      <a:pos x="37" y="127"/>
                    </a:cxn>
                    <a:cxn ang="0">
                      <a:pos x="37" y="134"/>
                    </a:cxn>
                    <a:cxn ang="0">
                      <a:pos x="112" y="82"/>
                    </a:cxn>
                    <a:cxn ang="0">
                      <a:pos x="8" y="112"/>
                    </a:cxn>
                  </a:cxnLst>
                  <a:rect l="0" t="0" r="r" b="b"/>
                  <a:pathLst>
                    <a:path w="120" h="134">
                      <a:moveTo>
                        <a:pt x="8" y="112"/>
                      </a:moveTo>
                      <a:cubicBezTo>
                        <a:pt x="12" y="122"/>
                        <a:pt x="36" y="113"/>
                        <a:pt x="37" y="127"/>
                      </a:cubicBezTo>
                      <a:cubicBezTo>
                        <a:pt x="33" y="127"/>
                        <a:pt x="29" y="133"/>
                        <a:pt x="37" y="134"/>
                      </a:cubicBezTo>
                      <a:cubicBezTo>
                        <a:pt x="64" y="119"/>
                        <a:pt x="100" y="113"/>
                        <a:pt x="112" y="82"/>
                      </a:cubicBezTo>
                      <a:cubicBezTo>
                        <a:pt x="120" y="0"/>
                        <a:pt x="0" y="21"/>
                        <a:pt x="8" y="11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6" name="Freeform 9"/>
                <p:cNvSpPr>
                  <a:spLocks/>
                </p:cNvSpPr>
                <p:nvPr/>
              </p:nvSpPr>
              <p:spPr bwMode="auto">
                <a:xfrm>
                  <a:off x="6831012" y="3395663"/>
                  <a:ext cx="52388" cy="36513"/>
                </a:xfrm>
                <a:custGeom>
                  <a:avLst/>
                  <a:gdLst/>
                  <a:ahLst/>
                  <a:cxnLst>
                    <a:cxn ang="0">
                      <a:pos x="0" y="16"/>
                    </a:cxn>
                    <a:cxn ang="0">
                      <a:pos x="45" y="1"/>
                    </a:cxn>
                    <a:cxn ang="0">
                      <a:pos x="0" y="16"/>
                    </a:cxn>
                  </a:cxnLst>
                  <a:rect l="0" t="0" r="r" b="b"/>
                  <a:pathLst>
                    <a:path w="48" h="33">
                      <a:moveTo>
                        <a:pt x="0" y="16"/>
                      </a:moveTo>
                      <a:cubicBezTo>
                        <a:pt x="18" y="21"/>
                        <a:pt x="48" y="33"/>
                        <a:pt x="45" y="1"/>
                      </a:cubicBezTo>
                      <a:cubicBezTo>
                        <a:pt x="24" y="0"/>
                        <a:pt x="7" y="3"/>
                        <a:pt x="0" y="1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7" name="Freeform 10"/>
                <p:cNvSpPr>
                  <a:spLocks/>
                </p:cNvSpPr>
                <p:nvPr/>
              </p:nvSpPr>
              <p:spPr bwMode="auto">
                <a:xfrm>
                  <a:off x="6732587" y="3328988"/>
                  <a:ext cx="98425" cy="69850"/>
                </a:xfrm>
                <a:custGeom>
                  <a:avLst/>
                  <a:gdLst/>
                  <a:ahLst/>
                  <a:cxnLst>
                    <a:cxn ang="0">
                      <a:pos x="0" y="32"/>
                    </a:cxn>
                    <a:cxn ang="0">
                      <a:pos x="89" y="62"/>
                    </a:cxn>
                    <a:cxn ang="0">
                      <a:pos x="0" y="32"/>
                    </a:cxn>
                  </a:cxnLst>
                  <a:rect l="0" t="0" r="r" b="b"/>
                  <a:pathLst>
                    <a:path w="89" h="63">
                      <a:moveTo>
                        <a:pt x="0" y="32"/>
                      </a:moveTo>
                      <a:cubicBezTo>
                        <a:pt x="43" y="29"/>
                        <a:pt x="49" y="63"/>
                        <a:pt x="89" y="62"/>
                      </a:cubicBezTo>
                      <a:cubicBezTo>
                        <a:pt x="71" y="45"/>
                        <a:pt x="20" y="0"/>
                        <a:pt x="0" y="3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8" name="Freeform 11"/>
                <p:cNvSpPr>
                  <a:spLocks noEditPoints="1"/>
                </p:cNvSpPr>
                <p:nvPr/>
              </p:nvSpPr>
              <p:spPr bwMode="auto">
                <a:xfrm>
                  <a:off x="6265862" y="2439988"/>
                  <a:ext cx="1962150" cy="1962150"/>
                </a:xfrm>
                <a:custGeom>
                  <a:avLst/>
                  <a:gdLst/>
                  <a:ahLst/>
                  <a:cxnLst>
                    <a:cxn ang="0">
                      <a:pos x="887" y="1775"/>
                    </a:cxn>
                    <a:cxn ang="0">
                      <a:pos x="1442" y="330"/>
                    </a:cxn>
                    <a:cxn ang="0">
                      <a:pos x="1442" y="330"/>
                    </a:cxn>
                    <a:cxn ang="0">
                      <a:pos x="564" y="171"/>
                    </a:cxn>
                    <a:cxn ang="0">
                      <a:pos x="163" y="580"/>
                    </a:cxn>
                    <a:cxn ang="0">
                      <a:pos x="203" y="786"/>
                    </a:cxn>
                    <a:cxn ang="0">
                      <a:pos x="438" y="1080"/>
                    </a:cxn>
                    <a:cxn ang="0">
                      <a:pos x="603" y="1605"/>
                    </a:cxn>
                    <a:cxn ang="0">
                      <a:pos x="749" y="1342"/>
                    </a:cxn>
                    <a:cxn ang="0">
                      <a:pos x="720" y="1074"/>
                    </a:cxn>
                    <a:cxn ang="0">
                      <a:pos x="526" y="941"/>
                    </a:cxn>
                    <a:cxn ang="0">
                      <a:pos x="429" y="903"/>
                    </a:cxn>
                    <a:cxn ang="0">
                      <a:pos x="362" y="866"/>
                    </a:cxn>
                    <a:cxn ang="0">
                      <a:pos x="459" y="807"/>
                    </a:cxn>
                    <a:cxn ang="0">
                      <a:pos x="645" y="576"/>
                    </a:cxn>
                    <a:cxn ang="0">
                      <a:pos x="623" y="553"/>
                    </a:cxn>
                    <a:cxn ang="0">
                      <a:pos x="682" y="524"/>
                    </a:cxn>
                    <a:cxn ang="0">
                      <a:pos x="660" y="390"/>
                    </a:cxn>
                    <a:cxn ang="0">
                      <a:pos x="556" y="345"/>
                    </a:cxn>
                    <a:cxn ang="0">
                      <a:pos x="496" y="449"/>
                    </a:cxn>
                    <a:cxn ang="0">
                      <a:pos x="489" y="330"/>
                    </a:cxn>
                    <a:cxn ang="0">
                      <a:pos x="541" y="345"/>
                    </a:cxn>
                    <a:cxn ang="0">
                      <a:pos x="586" y="256"/>
                    </a:cxn>
                    <a:cxn ang="0">
                      <a:pos x="638" y="367"/>
                    </a:cxn>
                    <a:cxn ang="0">
                      <a:pos x="675" y="323"/>
                    </a:cxn>
                    <a:cxn ang="0">
                      <a:pos x="608" y="211"/>
                    </a:cxn>
                    <a:cxn ang="0">
                      <a:pos x="519" y="271"/>
                    </a:cxn>
                    <a:cxn ang="0">
                      <a:pos x="444" y="241"/>
                    </a:cxn>
                    <a:cxn ang="0">
                      <a:pos x="468" y="223"/>
                    </a:cxn>
                    <a:cxn ang="0">
                      <a:pos x="586" y="189"/>
                    </a:cxn>
                    <a:cxn ang="0">
                      <a:pos x="757" y="256"/>
                    </a:cxn>
                    <a:cxn ang="0">
                      <a:pos x="769" y="260"/>
                    </a:cxn>
                    <a:cxn ang="0">
                      <a:pos x="1025" y="256"/>
                    </a:cxn>
                    <a:cxn ang="0">
                      <a:pos x="1040" y="122"/>
                    </a:cxn>
                    <a:cxn ang="0">
                      <a:pos x="1226" y="390"/>
                    </a:cxn>
                    <a:cxn ang="0">
                      <a:pos x="1271" y="472"/>
                    </a:cxn>
                    <a:cxn ang="0">
                      <a:pos x="1151" y="554"/>
                    </a:cxn>
                    <a:cxn ang="0">
                      <a:pos x="1122" y="606"/>
                    </a:cxn>
                    <a:cxn ang="0">
                      <a:pos x="1174" y="687"/>
                    </a:cxn>
                    <a:cxn ang="0">
                      <a:pos x="1256" y="606"/>
                    </a:cxn>
                    <a:cxn ang="0">
                      <a:pos x="1352" y="658"/>
                    </a:cxn>
                    <a:cxn ang="0">
                      <a:pos x="1419" y="650"/>
                    </a:cxn>
                    <a:cxn ang="0">
                      <a:pos x="1472" y="762"/>
                    </a:cxn>
                    <a:cxn ang="0">
                      <a:pos x="1352" y="762"/>
                    </a:cxn>
                    <a:cxn ang="0">
                      <a:pos x="1092" y="777"/>
                    </a:cxn>
                    <a:cxn ang="0">
                      <a:pos x="1226" y="1022"/>
                    </a:cxn>
                    <a:cxn ang="0">
                      <a:pos x="1323" y="1439"/>
                    </a:cxn>
                    <a:cxn ang="0">
                      <a:pos x="1620" y="970"/>
                    </a:cxn>
                    <a:cxn ang="0">
                      <a:pos x="1671" y="829"/>
                    </a:cxn>
                  </a:cxnLst>
                  <a:rect l="0" t="0" r="r" b="b"/>
                  <a:pathLst>
                    <a:path w="1775" h="1775">
                      <a:moveTo>
                        <a:pt x="887" y="0"/>
                      </a:moveTo>
                      <a:cubicBezTo>
                        <a:pt x="398" y="0"/>
                        <a:pt x="0" y="398"/>
                        <a:pt x="0" y="887"/>
                      </a:cubicBezTo>
                      <a:cubicBezTo>
                        <a:pt x="0" y="1377"/>
                        <a:pt x="398" y="1775"/>
                        <a:pt x="887" y="1775"/>
                      </a:cubicBezTo>
                      <a:cubicBezTo>
                        <a:pt x="1377" y="1775"/>
                        <a:pt x="1775" y="1377"/>
                        <a:pt x="1775" y="887"/>
                      </a:cubicBezTo>
                      <a:cubicBezTo>
                        <a:pt x="1775" y="398"/>
                        <a:pt x="1377" y="0"/>
                        <a:pt x="887" y="0"/>
                      </a:cubicBezTo>
                      <a:close/>
                      <a:moveTo>
                        <a:pt x="1442" y="330"/>
                      </a:moveTo>
                      <a:cubicBezTo>
                        <a:pt x="1451" y="339"/>
                        <a:pt x="1458" y="348"/>
                        <a:pt x="1466" y="357"/>
                      </a:cubicBezTo>
                      <a:cubicBezTo>
                        <a:pt x="1454" y="364"/>
                        <a:pt x="1448" y="342"/>
                        <a:pt x="1442" y="330"/>
                      </a:cubicBezTo>
                      <a:cubicBezTo>
                        <a:pt x="1442" y="330"/>
                        <a:pt x="1442" y="330"/>
                        <a:pt x="1442" y="330"/>
                      </a:cubicBezTo>
                      <a:close/>
                      <a:moveTo>
                        <a:pt x="564" y="171"/>
                      </a:moveTo>
                      <a:cubicBezTo>
                        <a:pt x="561" y="173"/>
                        <a:pt x="557" y="175"/>
                        <a:pt x="554" y="176"/>
                      </a:cubicBezTo>
                      <a:cubicBezTo>
                        <a:pt x="557" y="174"/>
                        <a:pt x="561" y="172"/>
                        <a:pt x="564" y="171"/>
                      </a:cubicBezTo>
                      <a:close/>
                      <a:moveTo>
                        <a:pt x="887" y="1674"/>
                      </a:moveTo>
                      <a:cubicBezTo>
                        <a:pt x="453" y="1674"/>
                        <a:pt x="100" y="1321"/>
                        <a:pt x="100" y="887"/>
                      </a:cubicBezTo>
                      <a:cubicBezTo>
                        <a:pt x="100" y="778"/>
                        <a:pt x="123" y="674"/>
                        <a:pt x="163" y="580"/>
                      </a:cubicBezTo>
                      <a:cubicBezTo>
                        <a:pt x="156" y="597"/>
                        <a:pt x="150" y="614"/>
                        <a:pt x="145" y="631"/>
                      </a:cubicBezTo>
                      <a:cubicBezTo>
                        <a:pt x="147" y="707"/>
                        <a:pt x="166" y="787"/>
                        <a:pt x="217" y="837"/>
                      </a:cubicBezTo>
                      <a:cubicBezTo>
                        <a:pt x="216" y="817"/>
                        <a:pt x="204" y="807"/>
                        <a:pt x="203" y="786"/>
                      </a:cubicBezTo>
                      <a:cubicBezTo>
                        <a:pt x="227" y="801"/>
                        <a:pt x="242" y="826"/>
                        <a:pt x="239" y="867"/>
                      </a:cubicBezTo>
                      <a:cubicBezTo>
                        <a:pt x="316" y="923"/>
                        <a:pt x="421" y="950"/>
                        <a:pt x="475" y="1029"/>
                      </a:cubicBezTo>
                      <a:cubicBezTo>
                        <a:pt x="467" y="1050"/>
                        <a:pt x="451" y="1064"/>
                        <a:pt x="438" y="1080"/>
                      </a:cubicBezTo>
                      <a:cubicBezTo>
                        <a:pt x="417" y="1179"/>
                        <a:pt x="535" y="1226"/>
                        <a:pt x="549" y="1309"/>
                      </a:cubicBezTo>
                      <a:cubicBezTo>
                        <a:pt x="566" y="1414"/>
                        <a:pt x="517" y="1521"/>
                        <a:pt x="546" y="1579"/>
                      </a:cubicBezTo>
                      <a:cubicBezTo>
                        <a:pt x="565" y="1589"/>
                        <a:pt x="584" y="1597"/>
                        <a:pt x="603" y="1605"/>
                      </a:cubicBezTo>
                      <a:cubicBezTo>
                        <a:pt x="616" y="1544"/>
                        <a:pt x="599" y="1498"/>
                        <a:pt x="675" y="1476"/>
                      </a:cubicBezTo>
                      <a:cubicBezTo>
                        <a:pt x="681" y="1455"/>
                        <a:pt x="665" y="1457"/>
                        <a:pt x="668" y="1439"/>
                      </a:cubicBezTo>
                      <a:cubicBezTo>
                        <a:pt x="710" y="1451"/>
                        <a:pt x="743" y="1391"/>
                        <a:pt x="749" y="1342"/>
                      </a:cubicBezTo>
                      <a:cubicBezTo>
                        <a:pt x="769" y="1333"/>
                        <a:pt x="789" y="1322"/>
                        <a:pt x="809" y="1313"/>
                      </a:cubicBezTo>
                      <a:cubicBezTo>
                        <a:pt x="808" y="1235"/>
                        <a:pt x="854" y="1204"/>
                        <a:pt x="861" y="1134"/>
                      </a:cubicBezTo>
                      <a:cubicBezTo>
                        <a:pt x="812" y="1116"/>
                        <a:pt x="773" y="1088"/>
                        <a:pt x="720" y="1074"/>
                      </a:cubicBezTo>
                      <a:cubicBezTo>
                        <a:pt x="720" y="1062"/>
                        <a:pt x="720" y="1050"/>
                        <a:pt x="720" y="1037"/>
                      </a:cubicBezTo>
                      <a:cubicBezTo>
                        <a:pt x="690" y="1010"/>
                        <a:pt x="633" y="1009"/>
                        <a:pt x="623" y="963"/>
                      </a:cubicBezTo>
                      <a:cubicBezTo>
                        <a:pt x="574" y="962"/>
                        <a:pt x="543" y="956"/>
                        <a:pt x="526" y="941"/>
                      </a:cubicBezTo>
                      <a:cubicBezTo>
                        <a:pt x="498" y="945"/>
                        <a:pt x="496" y="975"/>
                        <a:pt x="467" y="978"/>
                      </a:cubicBezTo>
                      <a:cubicBezTo>
                        <a:pt x="466" y="970"/>
                        <a:pt x="458" y="972"/>
                        <a:pt x="452" y="970"/>
                      </a:cubicBezTo>
                      <a:cubicBezTo>
                        <a:pt x="414" y="965"/>
                        <a:pt x="427" y="936"/>
                        <a:pt x="429" y="903"/>
                      </a:cubicBezTo>
                      <a:cubicBezTo>
                        <a:pt x="419" y="899"/>
                        <a:pt x="391" y="912"/>
                        <a:pt x="392" y="896"/>
                      </a:cubicBezTo>
                      <a:cubicBezTo>
                        <a:pt x="391" y="877"/>
                        <a:pt x="396" y="865"/>
                        <a:pt x="407" y="859"/>
                      </a:cubicBezTo>
                      <a:cubicBezTo>
                        <a:pt x="403" y="833"/>
                        <a:pt x="360" y="843"/>
                        <a:pt x="362" y="866"/>
                      </a:cubicBezTo>
                      <a:cubicBezTo>
                        <a:pt x="360" y="866"/>
                        <a:pt x="357" y="866"/>
                        <a:pt x="355" y="866"/>
                      </a:cubicBezTo>
                      <a:cubicBezTo>
                        <a:pt x="239" y="839"/>
                        <a:pt x="362" y="715"/>
                        <a:pt x="429" y="754"/>
                      </a:cubicBezTo>
                      <a:cubicBezTo>
                        <a:pt x="435" y="776"/>
                        <a:pt x="441" y="797"/>
                        <a:pt x="459" y="807"/>
                      </a:cubicBezTo>
                      <a:cubicBezTo>
                        <a:pt x="481" y="792"/>
                        <a:pt x="451" y="746"/>
                        <a:pt x="467" y="739"/>
                      </a:cubicBezTo>
                      <a:cubicBezTo>
                        <a:pt x="476" y="727"/>
                        <a:pt x="482" y="710"/>
                        <a:pt x="504" y="710"/>
                      </a:cubicBezTo>
                      <a:cubicBezTo>
                        <a:pt x="518" y="625"/>
                        <a:pt x="610" y="599"/>
                        <a:pt x="645" y="576"/>
                      </a:cubicBezTo>
                      <a:cubicBezTo>
                        <a:pt x="645" y="573"/>
                        <a:pt x="645" y="571"/>
                        <a:pt x="645" y="568"/>
                      </a:cubicBezTo>
                      <a:cubicBezTo>
                        <a:pt x="645" y="561"/>
                        <a:pt x="636" y="563"/>
                        <a:pt x="630" y="561"/>
                      </a:cubicBezTo>
                      <a:cubicBezTo>
                        <a:pt x="626" y="560"/>
                        <a:pt x="622" y="560"/>
                        <a:pt x="623" y="553"/>
                      </a:cubicBezTo>
                      <a:cubicBezTo>
                        <a:pt x="620" y="536"/>
                        <a:pt x="637" y="537"/>
                        <a:pt x="630" y="516"/>
                      </a:cubicBezTo>
                      <a:cubicBezTo>
                        <a:pt x="654" y="547"/>
                        <a:pt x="677" y="508"/>
                        <a:pt x="705" y="501"/>
                      </a:cubicBezTo>
                      <a:cubicBezTo>
                        <a:pt x="701" y="512"/>
                        <a:pt x="693" y="519"/>
                        <a:pt x="682" y="524"/>
                      </a:cubicBezTo>
                      <a:cubicBezTo>
                        <a:pt x="677" y="529"/>
                        <a:pt x="664" y="560"/>
                        <a:pt x="690" y="553"/>
                      </a:cubicBezTo>
                      <a:cubicBezTo>
                        <a:pt x="707" y="553"/>
                        <a:pt x="712" y="566"/>
                        <a:pt x="735" y="561"/>
                      </a:cubicBezTo>
                      <a:cubicBezTo>
                        <a:pt x="724" y="494"/>
                        <a:pt x="683" y="459"/>
                        <a:pt x="660" y="390"/>
                      </a:cubicBezTo>
                      <a:cubicBezTo>
                        <a:pt x="636" y="380"/>
                        <a:pt x="654" y="414"/>
                        <a:pt x="630" y="405"/>
                      </a:cubicBezTo>
                      <a:cubicBezTo>
                        <a:pt x="605" y="406"/>
                        <a:pt x="620" y="366"/>
                        <a:pt x="601" y="360"/>
                      </a:cubicBezTo>
                      <a:cubicBezTo>
                        <a:pt x="574" y="365"/>
                        <a:pt x="563" y="344"/>
                        <a:pt x="556" y="345"/>
                      </a:cubicBezTo>
                      <a:cubicBezTo>
                        <a:pt x="556" y="350"/>
                        <a:pt x="555" y="354"/>
                        <a:pt x="549" y="352"/>
                      </a:cubicBezTo>
                      <a:cubicBezTo>
                        <a:pt x="551" y="449"/>
                        <a:pt x="529" y="434"/>
                        <a:pt x="504" y="494"/>
                      </a:cubicBezTo>
                      <a:cubicBezTo>
                        <a:pt x="504" y="476"/>
                        <a:pt x="491" y="472"/>
                        <a:pt x="496" y="449"/>
                      </a:cubicBezTo>
                      <a:cubicBezTo>
                        <a:pt x="486" y="450"/>
                        <a:pt x="480" y="446"/>
                        <a:pt x="474" y="442"/>
                      </a:cubicBezTo>
                      <a:cubicBezTo>
                        <a:pt x="449" y="432"/>
                        <a:pt x="421" y="425"/>
                        <a:pt x="415" y="397"/>
                      </a:cubicBezTo>
                      <a:cubicBezTo>
                        <a:pt x="436" y="372"/>
                        <a:pt x="454" y="342"/>
                        <a:pt x="489" y="330"/>
                      </a:cubicBezTo>
                      <a:cubicBezTo>
                        <a:pt x="483" y="349"/>
                        <a:pt x="517" y="365"/>
                        <a:pt x="519" y="352"/>
                      </a:cubicBezTo>
                      <a:cubicBezTo>
                        <a:pt x="511" y="352"/>
                        <a:pt x="509" y="339"/>
                        <a:pt x="519" y="338"/>
                      </a:cubicBezTo>
                      <a:cubicBezTo>
                        <a:pt x="529" y="337"/>
                        <a:pt x="535" y="341"/>
                        <a:pt x="541" y="345"/>
                      </a:cubicBezTo>
                      <a:cubicBezTo>
                        <a:pt x="542" y="326"/>
                        <a:pt x="530" y="322"/>
                        <a:pt x="519" y="315"/>
                      </a:cubicBezTo>
                      <a:cubicBezTo>
                        <a:pt x="527" y="296"/>
                        <a:pt x="555" y="297"/>
                        <a:pt x="549" y="263"/>
                      </a:cubicBezTo>
                      <a:cubicBezTo>
                        <a:pt x="525" y="253"/>
                        <a:pt x="575" y="256"/>
                        <a:pt x="586" y="256"/>
                      </a:cubicBezTo>
                      <a:cubicBezTo>
                        <a:pt x="580" y="279"/>
                        <a:pt x="606" y="270"/>
                        <a:pt x="601" y="293"/>
                      </a:cubicBezTo>
                      <a:cubicBezTo>
                        <a:pt x="599" y="316"/>
                        <a:pt x="574" y="316"/>
                        <a:pt x="556" y="323"/>
                      </a:cubicBezTo>
                      <a:cubicBezTo>
                        <a:pt x="589" y="332"/>
                        <a:pt x="610" y="353"/>
                        <a:pt x="638" y="367"/>
                      </a:cubicBezTo>
                      <a:cubicBezTo>
                        <a:pt x="656" y="353"/>
                        <a:pt x="623" y="340"/>
                        <a:pt x="660" y="352"/>
                      </a:cubicBezTo>
                      <a:cubicBezTo>
                        <a:pt x="661" y="334"/>
                        <a:pt x="662" y="316"/>
                        <a:pt x="645" y="315"/>
                      </a:cubicBezTo>
                      <a:cubicBezTo>
                        <a:pt x="653" y="292"/>
                        <a:pt x="665" y="324"/>
                        <a:pt x="675" y="323"/>
                      </a:cubicBezTo>
                      <a:cubicBezTo>
                        <a:pt x="683" y="318"/>
                        <a:pt x="683" y="306"/>
                        <a:pt x="697" y="308"/>
                      </a:cubicBezTo>
                      <a:cubicBezTo>
                        <a:pt x="653" y="269"/>
                        <a:pt x="654" y="213"/>
                        <a:pt x="578" y="218"/>
                      </a:cubicBezTo>
                      <a:cubicBezTo>
                        <a:pt x="554" y="210"/>
                        <a:pt x="598" y="210"/>
                        <a:pt x="608" y="211"/>
                      </a:cubicBezTo>
                      <a:cubicBezTo>
                        <a:pt x="606" y="200"/>
                        <a:pt x="586" y="208"/>
                        <a:pt x="586" y="196"/>
                      </a:cubicBezTo>
                      <a:cubicBezTo>
                        <a:pt x="559" y="212"/>
                        <a:pt x="497" y="192"/>
                        <a:pt x="496" y="233"/>
                      </a:cubicBezTo>
                      <a:cubicBezTo>
                        <a:pt x="491" y="259"/>
                        <a:pt x="527" y="243"/>
                        <a:pt x="519" y="271"/>
                      </a:cubicBezTo>
                      <a:cubicBezTo>
                        <a:pt x="512" y="274"/>
                        <a:pt x="505" y="277"/>
                        <a:pt x="504" y="285"/>
                      </a:cubicBezTo>
                      <a:cubicBezTo>
                        <a:pt x="494" y="257"/>
                        <a:pt x="470" y="276"/>
                        <a:pt x="467" y="233"/>
                      </a:cubicBezTo>
                      <a:cubicBezTo>
                        <a:pt x="455" y="231"/>
                        <a:pt x="454" y="240"/>
                        <a:pt x="444" y="241"/>
                      </a:cubicBezTo>
                      <a:cubicBezTo>
                        <a:pt x="438" y="262"/>
                        <a:pt x="455" y="260"/>
                        <a:pt x="452" y="278"/>
                      </a:cubicBezTo>
                      <a:cubicBezTo>
                        <a:pt x="424" y="244"/>
                        <a:pt x="420" y="291"/>
                        <a:pt x="380" y="287"/>
                      </a:cubicBezTo>
                      <a:cubicBezTo>
                        <a:pt x="408" y="263"/>
                        <a:pt x="437" y="242"/>
                        <a:pt x="468" y="223"/>
                      </a:cubicBezTo>
                      <a:cubicBezTo>
                        <a:pt x="480" y="220"/>
                        <a:pt x="489" y="214"/>
                        <a:pt x="495" y="206"/>
                      </a:cubicBezTo>
                      <a:cubicBezTo>
                        <a:pt x="504" y="201"/>
                        <a:pt x="512" y="196"/>
                        <a:pt x="521" y="191"/>
                      </a:cubicBezTo>
                      <a:cubicBezTo>
                        <a:pt x="539" y="193"/>
                        <a:pt x="560" y="191"/>
                        <a:pt x="586" y="189"/>
                      </a:cubicBezTo>
                      <a:cubicBezTo>
                        <a:pt x="593" y="175"/>
                        <a:pt x="601" y="163"/>
                        <a:pt x="611" y="152"/>
                      </a:cubicBezTo>
                      <a:cubicBezTo>
                        <a:pt x="626" y="146"/>
                        <a:pt x="641" y="140"/>
                        <a:pt x="656" y="135"/>
                      </a:cubicBezTo>
                      <a:cubicBezTo>
                        <a:pt x="682" y="183"/>
                        <a:pt x="790" y="161"/>
                        <a:pt x="757" y="256"/>
                      </a:cubicBezTo>
                      <a:cubicBezTo>
                        <a:pt x="758" y="262"/>
                        <a:pt x="765" y="263"/>
                        <a:pt x="769" y="260"/>
                      </a:cubicBezTo>
                      <a:cubicBezTo>
                        <a:pt x="770" y="259"/>
                        <a:pt x="771" y="257"/>
                        <a:pt x="772" y="256"/>
                      </a:cubicBezTo>
                      <a:cubicBezTo>
                        <a:pt x="772" y="258"/>
                        <a:pt x="771" y="259"/>
                        <a:pt x="769" y="260"/>
                      </a:cubicBezTo>
                      <a:cubicBezTo>
                        <a:pt x="753" y="294"/>
                        <a:pt x="763" y="382"/>
                        <a:pt x="817" y="397"/>
                      </a:cubicBezTo>
                      <a:cubicBezTo>
                        <a:pt x="838" y="383"/>
                        <a:pt x="845" y="356"/>
                        <a:pt x="861" y="337"/>
                      </a:cubicBezTo>
                      <a:cubicBezTo>
                        <a:pt x="894" y="289"/>
                        <a:pt x="971" y="283"/>
                        <a:pt x="1025" y="256"/>
                      </a:cubicBezTo>
                      <a:cubicBezTo>
                        <a:pt x="988" y="228"/>
                        <a:pt x="1051" y="199"/>
                        <a:pt x="1025" y="166"/>
                      </a:cubicBezTo>
                      <a:cubicBezTo>
                        <a:pt x="1028" y="155"/>
                        <a:pt x="1035" y="169"/>
                        <a:pt x="1047" y="166"/>
                      </a:cubicBezTo>
                      <a:cubicBezTo>
                        <a:pt x="1047" y="149"/>
                        <a:pt x="1035" y="144"/>
                        <a:pt x="1040" y="122"/>
                      </a:cubicBezTo>
                      <a:cubicBezTo>
                        <a:pt x="1044" y="121"/>
                        <a:pt x="1047" y="120"/>
                        <a:pt x="1050" y="118"/>
                      </a:cubicBezTo>
                      <a:cubicBezTo>
                        <a:pt x="1167" y="142"/>
                        <a:pt x="1274" y="193"/>
                        <a:pt x="1365" y="264"/>
                      </a:cubicBezTo>
                      <a:cubicBezTo>
                        <a:pt x="1287" y="274"/>
                        <a:pt x="1273" y="348"/>
                        <a:pt x="1226" y="390"/>
                      </a:cubicBezTo>
                      <a:cubicBezTo>
                        <a:pt x="1236" y="399"/>
                        <a:pt x="1231" y="425"/>
                        <a:pt x="1241" y="434"/>
                      </a:cubicBezTo>
                      <a:cubicBezTo>
                        <a:pt x="1249" y="428"/>
                        <a:pt x="1261" y="425"/>
                        <a:pt x="1278" y="427"/>
                      </a:cubicBezTo>
                      <a:cubicBezTo>
                        <a:pt x="1284" y="432"/>
                        <a:pt x="1298" y="478"/>
                        <a:pt x="1271" y="472"/>
                      </a:cubicBezTo>
                      <a:cubicBezTo>
                        <a:pt x="1268" y="454"/>
                        <a:pt x="1272" y="443"/>
                        <a:pt x="1278" y="434"/>
                      </a:cubicBezTo>
                      <a:cubicBezTo>
                        <a:pt x="1239" y="462"/>
                        <a:pt x="1237" y="528"/>
                        <a:pt x="1174" y="531"/>
                      </a:cubicBezTo>
                      <a:cubicBezTo>
                        <a:pt x="1176" y="548"/>
                        <a:pt x="1152" y="539"/>
                        <a:pt x="1151" y="554"/>
                      </a:cubicBezTo>
                      <a:cubicBezTo>
                        <a:pt x="1159" y="571"/>
                        <a:pt x="1177" y="577"/>
                        <a:pt x="1174" y="606"/>
                      </a:cubicBezTo>
                      <a:cubicBezTo>
                        <a:pt x="1171" y="606"/>
                        <a:pt x="1169" y="606"/>
                        <a:pt x="1166" y="606"/>
                      </a:cubicBezTo>
                      <a:cubicBezTo>
                        <a:pt x="1160" y="626"/>
                        <a:pt x="1143" y="595"/>
                        <a:pt x="1122" y="606"/>
                      </a:cubicBezTo>
                      <a:cubicBezTo>
                        <a:pt x="1099" y="610"/>
                        <a:pt x="1110" y="649"/>
                        <a:pt x="1099" y="665"/>
                      </a:cubicBezTo>
                      <a:cubicBezTo>
                        <a:pt x="1097" y="677"/>
                        <a:pt x="1106" y="678"/>
                        <a:pt x="1107" y="687"/>
                      </a:cubicBezTo>
                      <a:cubicBezTo>
                        <a:pt x="1129" y="687"/>
                        <a:pt x="1151" y="687"/>
                        <a:pt x="1174" y="687"/>
                      </a:cubicBezTo>
                      <a:cubicBezTo>
                        <a:pt x="1175" y="679"/>
                        <a:pt x="1182" y="676"/>
                        <a:pt x="1189" y="673"/>
                      </a:cubicBezTo>
                      <a:cubicBezTo>
                        <a:pt x="1189" y="663"/>
                        <a:pt x="1189" y="653"/>
                        <a:pt x="1189" y="643"/>
                      </a:cubicBezTo>
                      <a:cubicBezTo>
                        <a:pt x="1212" y="631"/>
                        <a:pt x="1229" y="614"/>
                        <a:pt x="1256" y="606"/>
                      </a:cubicBezTo>
                      <a:cubicBezTo>
                        <a:pt x="1266" y="608"/>
                        <a:pt x="1262" y="624"/>
                        <a:pt x="1263" y="635"/>
                      </a:cubicBezTo>
                      <a:cubicBezTo>
                        <a:pt x="1270" y="605"/>
                        <a:pt x="1353" y="671"/>
                        <a:pt x="1300" y="680"/>
                      </a:cubicBezTo>
                      <a:cubicBezTo>
                        <a:pt x="1324" y="708"/>
                        <a:pt x="1330" y="656"/>
                        <a:pt x="1352" y="658"/>
                      </a:cubicBezTo>
                      <a:cubicBezTo>
                        <a:pt x="1356" y="672"/>
                        <a:pt x="1374" y="671"/>
                        <a:pt x="1367" y="695"/>
                      </a:cubicBezTo>
                      <a:cubicBezTo>
                        <a:pt x="1372" y="695"/>
                        <a:pt x="1377" y="695"/>
                        <a:pt x="1382" y="695"/>
                      </a:cubicBezTo>
                      <a:cubicBezTo>
                        <a:pt x="1412" y="686"/>
                        <a:pt x="1372" y="647"/>
                        <a:pt x="1419" y="650"/>
                      </a:cubicBezTo>
                      <a:cubicBezTo>
                        <a:pt x="1409" y="660"/>
                        <a:pt x="1409" y="685"/>
                        <a:pt x="1419" y="695"/>
                      </a:cubicBezTo>
                      <a:cubicBezTo>
                        <a:pt x="1441" y="706"/>
                        <a:pt x="1480" y="699"/>
                        <a:pt x="1486" y="725"/>
                      </a:cubicBezTo>
                      <a:cubicBezTo>
                        <a:pt x="1482" y="738"/>
                        <a:pt x="1483" y="756"/>
                        <a:pt x="1472" y="762"/>
                      </a:cubicBezTo>
                      <a:cubicBezTo>
                        <a:pt x="1471" y="745"/>
                        <a:pt x="1440" y="759"/>
                        <a:pt x="1427" y="754"/>
                      </a:cubicBezTo>
                      <a:cubicBezTo>
                        <a:pt x="1392" y="767"/>
                        <a:pt x="1398" y="746"/>
                        <a:pt x="1375" y="732"/>
                      </a:cubicBezTo>
                      <a:cubicBezTo>
                        <a:pt x="1364" y="739"/>
                        <a:pt x="1351" y="743"/>
                        <a:pt x="1352" y="762"/>
                      </a:cubicBezTo>
                      <a:cubicBezTo>
                        <a:pt x="1329" y="751"/>
                        <a:pt x="1315" y="730"/>
                        <a:pt x="1285" y="725"/>
                      </a:cubicBezTo>
                      <a:cubicBezTo>
                        <a:pt x="1285" y="715"/>
                        <a:pt x="1285" y="705"/>
                        <a:pt x="1285" y="695"/>
                      </a:cubicBezTo>
                      <a:cubicBezTo>
                        <a:pt x="1229" y="674"/>
                        <a:pt x="1088" y="688"/>
                        <a:pt x="1092" y="777"/>
                      </a:cubicBezTo>
                      <a:cubicBezTo>
                        <a:pt x="1009" y="807"/>
                        <a:pt x="1050" y="883"/>
                        <a:pt x="1025" y="955"/>
                      </a:cubicBezTo>
                      <a:cubicBezTo>
                        <a:pt x="1052" y="980"/>
                        <a:pt x="1066" y="1019"/>
                        <a:pt x="1099" y="1037"/>
                      </a:cubicBezTo>
                      <a:cubicBezTo>
                        <a:pt x="1146" y="1032"/>
                        <a:pt x="1179" y="1038"/>
                        <a:pt x="1226" y="1022"/>
                      </a:cubicBezTo>
                      <a:cubicBezTo>
                        <a:pt x="1224" y="1047"/>
                        <a:pt x="1253" y="1040"/>
                        <a:pt x="1263" y="1052"/>
                      </a:cubicBezTo>
                      <a:cubicBezTo>
                        <a:pt x="1258" y="1141"/>
                        <a:pt x="1328" y="1189"/>
                        <a:pt x="1278" y="1261"/>
                      </a:cubicBezTo>
                      <a:cubicBezTo>
                        <a:pt x="1302" y="1311"/>
                        <a:pt x="1303" y="1385"/>
                        <a:pt x="1323" y="1439"/>
                      </a:cubicBezTo>
                      <a:cubicBezTo>
                        <a:pt x="1443" y="1457"/>
                        <a:pt x="1448" y="1297"/>
                        <a:pt x="1524" y="1246"/>
                      </a:cubicBezTo>
                      <a:cubicBezTo>
                        <a:pt x="1528" y="1191"/>
                        <a:pt x="1525" y="1176"/>
                        <a:pt x="1524" y="1119"/>
                      </a:cubicBezTo>
                      <a:cubicBezTo>
                        <a:pt x="1560" y="1074"/>
                        <a:pt x="1613" y="1045"/>
                        <a:pt x="1620" y="970"/>
                      </a:cubicBezTo>
                      <a:cubicBezTo>
                        <a:pt x="1603" y="953"/>
                        <a:pt x="1574" y="994"/>
                        <a:pt x="1561" y="963"/>
                      </a:cubicBezTo>
                      <a:cubicBezTo>
                        <a:pt x="1604" y="933"/>
                        <a:pt x="1705" y="902"/>
                        <a:pt x="1658" y="829"/>
                      </a:cubicBezTo>
                      <a:cubicBezTo>
                        <a:pt x="1662" y="829"/>
                        <a:pt x="1667" y="829"/>
                        <a:pt x="1671" y="829"/>
                      </a:cubicBezTo>
                      <a:cubicBezTo>
                        <a:pt x="1673" y="848"/>
                        <a:pt x="1674" y="868"/>
                        <a:pt x="1674" y="887"/>
                      </a:cubicBezTo>
                      <a:cubicBezTo>
                        <a:pt x="1674" y="1321"/>
                        <a:pt x="1321" y="1674"/>
                        <a:pt x="887" y="167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grpSp>
      </p:grpSp>
      <p:sp>
        <p:nvSpPr>
          <p:cNvPr id="114" name="TextBox 113"/>
          <p:cNvSpPr txBox="1"/>
          <p:nvPr/>
        </p:nvSpPr>
        <p:spPr>
          <a:xfrm>
            <a:off x="1759250" y="586800"/>
            <a:ext cx="5295824" cy="584775"/>
          </a:xfrm>
          <a:prstGeom prst="rect">
            <a:avLst/>
          </a:prstGeom>
          <a:noFill/>
        </p:spPr>
        <p:txBody>
          <a:bodyPr wrap="square" rtlCol="0">
            <a:spAutoFit/>
          </a:bodyPr>
          <a:lstStyle/>
          <a:p>
            <a:pPr algn="ctr"/>
            <a:r>
              <a:rPr lang="en-US" sz="1600" i="1" dirty="0" smtClean="0">
                <a:solidFill>
                  <a:schemeClr val="tx1"/>
                </a:solidFill>
                <a:latin typeface="Arial" panose="020B0604020202020204" pitchFamily="34" charset="0"/>
                <a:cs typeface="Arial" panose="020B0604020202020204" pitchFamily="34" charset="0"/>
              </a:rPr>
              <a:t>Proportion of Adults which Claim to Know </a:t>
            </a:r>
          </a:p>
          <a:p>
            <a:pPr algn="ctr"/>
            <a:r>
              <a:rPr lang="en-US" sz="1600" i="1" dirty="0" smtClean="0">
                <a:solidFill>
                  <a:schemeClr val="tx1"/>
                </a:solidFill>
                <a:latin typeface="Arial" panose="020B0604020202020204" pitchFamily="34" charset="0"/>
                <a:cs typeface="Arial" panose="020B0604020202020204" pitchFamily="34" charset="0"/>
              </a:rPr>
              <a:t>What a DVT Would Feel Like</a:t>
            </a:r>
          </a:p>
        </p:txBody>
      </p:sp>
      <p:graphicFrame>
        <p:nvGraphicFramePr>
          <p:cNvPr id="14" name="Chart 13"/>
          <p:cNvGraphicFramePr/>
          <p:nvPr>
            <p:extLst>
              <p:ext uri="{D42A27DB-BD31-4B8C-83A1-F6EECF244321}">
                <p14:modId xmlns:p14="http://schemas.microsoft.com/office/powerpoint/2010/main" val="667762291"/>
              </p:ext>
            </p:extLst>
          </p:nvPr>
        </p:nvGraphicFramePr>
        <p:xfrm>
          <a:off x="356389" y="1833067"/>
          <a:ext cx="2215094" cy="1476729"/>
        </p:xfrm>
        <a:graphic>
          <a:graphicData uri="http://schemas.openxmlformats.org/drawingml/2006/chart">
            <c:chart xmlns:c="http://schemas.openxmlformats.org/drawingml/2006/chart" xmlns:r="http://schemas.openxmlformats.org/officeDocument/2006/relationships" r:id="rId3"/>
          </a:graphicData>
        </a:graphic>
      </p:graphicFrame>
      <p:sp>
        <p:nvSpPr>
          <p:cNvPr id="116" name="TextBox 115"/>
          <p:cNvSpPr txBox="1"/>
          <p:nvPr/>
        </p:nvSpPr>
        <p:spPr>
          <a:xfrm>
            <a:off x="893792" y="1833067"/>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18-39</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66" name="Chart 165"/>
          <p:cNvGraphicFramePr/>
          <p:nvPr>
            <p:extLst>
              <p:ext uri="{D42A27DB-BD31-4B8C-83A1-F6EECF244321}">
                <p14:modId xmlns:p14="http://schemas.microsoft.com/office/powerpoint/2010/main" val="1408523747"/>
              </p:ext>
            </p:extLst>
          </p:nvPr>
        </p:nvGraphicFramePr>
        <p:xfrm>
          <a:off x="356389" y="3095516"/>
          <a:ext cx="2215094" cy="1476729"/>
        </p:xfrm>
        <a:graphic>
          <a:graphicData uri="http://schemas.openxmlformats.org/drawingml/2006/chart">
            <c:chart xmlns:c="http://schemas.openxmlformats.org/drawingml/2006/chart" xmlns:r="http://schemas.openxmlformats.org/officeDocument/2006/relationships" r:id="rId4"/>
          </a:graphicData>
        </a:graphic>
      </p:graphicFrame>
      <p:sp>
        <p:nvSpPr>
          <p:cNvPr id="167" name="TextBox 166"/>
          <p:cNvSpPr txBox="1"/>
          <p:nvPr/>
        </p:nvSpPr>
        <p:spPr>
          <a:xfrm>
            <a:off x="893792" y="3095516"/>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40-64</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68" name="Chart 167"/>
          <p:cNvGraphicFramePr/>
          <p:nvPr>
            <p:extLst>
              <p:ext uri="{D42A27DB-BD31-4B8C-83A1-F6EECF244321}">
                <p14:modId xmlns:p14="http://schemas.microsoft.com/office/powerpoint/2010/main" val="770246383"/>
              </p:ext>
            </p:extLst>
          </p:nvPr>
        </p:nvGraphicFramePr>
        <p:xfrm>
          <a:off x="372830" y="4433392"/>
          <a:ext cx="2215094" cy="1476729"/>
        </p:xfrm>
        <a:graphic>
          <a:graphicData uri="http://schemas.openxmlformats.org/drawingml/2006/chart">
            <c:chart xmlns:c="http://schemas.openxmlformats.org/drawingml/2006/chart" xmlns:r="http://schemas.openxmlformats.org/officeDocument/2006/relationships" r:id="rId5"/>
          </a:graphicData>
        </a:graphic>
      </p:graphicFrame>
      <p:sp>
        <p:nvSpPr>
          <p:cNvPr id="169" name="TextBox 168"/>
          <p:cNvSpPr txBox="1"/>
          <p:nvPr/>
        </p:nvSpPr>
        <p:spPr>
          <a:xfrm>
            <a:off x="910233" y="4433392"/>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65+</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0" name="Chart 169"/>
          <p:cNvGraphicFramePr/>
          <p:nvPr>
            <p:extLst>
              <p:ext uri="{D42A27DB-BD31-4B8C-83A1-F6EECF244321}">
                <p14:modId xmlns:p14="http://schemas.microsoft.com/office/powerpoint/2010/main" val="373036136"/>
              </p:ext>
            </p:extLst>
          </p:nvPr>
        </p:nvGraphicFramePr>
        <p:xfrm>
          <a:off x="3251989" y="1842592"/>
          <a:ext cx="2215094" cy="1476729"/>
        </p:xfrm>
        <a:graphic>
          <a:graphicData uri="http://schemas.openxmlformats.org/drawingml/2006/chart">
            <c:chart xmlns:c="http://schemas.openxmlformats.org/drawingml/2006/chart" xmlns:r="http://schemas.openxmlformats.org/officeDocument/2006/relationships" r:id="rId6"/>
          </a:graphicData>
        </a:graphic>
      </p:graphicFrame>
      <p:sp>
        <p:nvSpPr>
          <p:cNvPr id="171" name="TextBox 170"/>
          <p:cNvSpPr txBox="1"/>
          <p:nvPr/>
        </p:nvSpPr>
        <p:spPr>
          <a:xfrm>
            <a:off x="3789392" y="1842592"/>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18-39</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2" name="Chart 171"/>
          <p:cNvGraphicFramePr/>
          <p:nvPr>
            <p:extLst>
              <p:ext uri="{D42A27DB-BD31-4B8C-83A1-F6EECF244321}">
                <p14:modId xmlns:p14="http://schemas.microsoft.com/office/powerpoint/2010/main" val="2937506158"/>
              </p:ext>
            </p:extLst>
          </p:nvPr>
        </p:nvGraphicFramePr>
        <p:xfrm>
          <a:off x="3251989" y="3105041"/>
          <a:ext cx="2215094" cy="1476729"/>
        </p:xfrm>
        <a:graphic>
          <a:graphicData uri="http://schemas.openxmlformats.org/drawingml/2006/chart">
            <c:chart xmlns:c="http://schemas.openxmlformats.org/drawingml/2006/chart" xmlns:r="http://schemas.openxmlformats.org/officeDocument/2006/relationships" r:id="rId7"/>
          </a:graphicData>
        </a:graphic>
      </p:graphicFrame>
      <p:sp>
        <p:nvSpPr>
          <p:cNvPr id="173" name="TextBox 172"/>
          <p:cNvSpPr txBox="1"/>
          <p:nvPr/>
        </p:nvSpPr>
        <p:spPr>
          <a:xfrm>
            <a:off x="3789392" y="3105041"/>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40-64</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4" name="Chart 173"/>
          <p:cNvGraphicFramePr/>
          <p:nvPr>
            <p:extLst>
              <p:ext uri="{D42A27DB-BD31-4B8C-83A1-F6EECF244321}">
                <p14:modId xmlns:p14="http://schemas.microsoft.com/office/powerpoint/2010/main" val="2995614594"/>
              </p:ext>
            </p:extLst>
          </p:nvPr>
        </p:nvGraphicFramePr>
        <p:xfrm>
          <a:off x="3268430" y="4442917"/>
          <a:ext cx="2215094" cy="1476729"/>
        </p:xfrm>
        <a:graphic>
          <a:graphicData uri="http://schemas.openxmlformats.org/drawingml/2006/chart">
            <c:chart xmlns:c="http://schemas.openxmlformats.org/drawingml/2006/chart" xmlns:r="http://schemas.openxmlformats.org/officeDocument/2006/relationships" r:id="rId8"/>
          </a:graphicData>
        </a:graphic>
      </p:graphicFrame>
      <p:sp>
        <p:nvSpPr>
          <p:cNvPr id="175" name="TextBox 174"/>
          <p:cNvSpPr txBox="1"/>
          <p:nvPr/>
        </p:nvSpPr>
        <p:spPr>
          <a:xfrm>
            <a:off x="3805833" y="4442917"/>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65+</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6" name="Chart 175"/>
          <p:cNvGraphicFramePr/>
          <p:nvPr>
            <p:extLst>
              <p:ext uri="{D42A27DB-BD31-4B8C-83A1-F6EECF244321}">
                <p14:modId xmlns:p14="http://schemas.microsoft.com/office/powerpoint/2010/main" val="867714008"/>
              </p:ext>
            </p:extLst>
          </p:nvPr>
        </p:nvGraphicFramePr>
        <p:xfrm>
          <a:off x="6404764" y="1833067"/>
          <a:ext cx="2215094" cy="1476729"/>
        </p:xfrm>
        <a:graphic>
          <a:graphicData uri="http://schemas.openxmlformats.org/drawingml/2006/chart">
            <c:chart xmlns:c="http://schemas.openxmlformats.org/drawingml/2006/chart" xmlns:r="http://schemas.openxmlformats.org/officeDocument/2006/relationships" r:id="rId9"/>
          </a:graphicData>
        </a:graphic>
      </p:graphicFrame>
      <p:sp>
        <p:nvSpPr>
          <p:cNvPr id="177" name="TextBox 176"/>
          <p:cNvSpPr txBox="1"/>
          <p:nvPr/>
        </p:nvSpPr>
        <p:spPr>
          <a:xfrm>
            <a:off x="6942167" y="1833067"/>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Urban (C)</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8" name="Chart 177"/>
          <p:cNvGraphicFramePr/>
          <p:nvPr>
            <p:extLst>
              <p:ext uri="{D42A27DB-BD31-4B8C-83A1-F6EECF244321}">
                <p14:modId xmlns:p14="http://schemas.microsoft.com/office/powerpoint/2010/main" val="2324336361"/>
              </p:ext>
            </p:extLst>
          </p:nvPr>
        </p:nvGraphicFramePr>
        <p:xfrm>
          <a:off x="6404764" y="3095516"/>
          <a:ext cx="2215094" cy="1476729"/>
        </p:xfrm>
        <a:graphic>
          <a:graphicData uri="http://schemas.openxmlformats.org/drawingml/2006/chart">
            <c:chart xmlns:c="http://schemas.openxmlformats.org/drawingml/2006/chart" xmlns:r="http://schemas.openxmlformats.org/officeDocument/2006/relationships" r:id="rId10"/>
          </a:graphicData>
        </a:graphic>
      </p:graphicFrame>
      <p:sp>
        <p:nvSpPr>
          <p:cNvPr id="179" name="TextBox 178"/>
          <p:cNvSpPr txBox="1"/>
          <p:nvPr/>
        </p:nvSpPr>
        <p:spPr>
          <a:xfrm>
            <a:off x="6942167" y="3095516"/>
            <a:ext cx="128936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Suburban (D)</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80" name="Chart 179"/>
          <p:cNvGraphicFramePr/>
          <p:nvPr>
            <p:extLst>
              <p:ext uri="{D42A27DB-BD31-4B8C-83A1-F6EECF244321}">
                <p14:modId xmlns:p14="http://schemas.microsoft.com/office/powerpoint/2010/main" val="3737676926"/>
              </p:ext>
            </p:extLst>
          </p:nvPr>
        </p:nvGraphicFramePr>
        <p:xfrm>
          <a:off x="6421205" y="4433392"/>
          <a:ext cx="2215094" cy="1476729"/>
        </p:xfrm>
        <a:graphic>
          <a:graphicData uri="http://schemas.openxmlformats.org/drawingml/2006/chart">
            <c:chart xmlns:c="http://schemas.openxmlformats.org/drawingml/2006/chart" xmlns:r="http://schemas.openxmlformats.org/officeDocument/2006/relationships" r:id="rId11"/>
          </a:graphicData>
        </a:graphic>
      </p:graphicFrame>
      <p:sp>
        <p:nvSpPr>
          <p:cNvPr id="181" name="TextBox 180"/>
          <p:cNvSpPr txBox="1"/>
          <p:nvPr/>
        </p:nvSpPr>
        <p:spPr>
          <a:xfrm>
            <a:off x="6958608" y="4433392"/>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Rural (E)</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82" name="Rectangle 181"/>
          <p:cNvSpPr/>
          <p:nvPr/>
        </p:nvSpPr>
        <p:spPr>
          <a:xfrm>
            <a:off x="83490" y="6281654"/>
            <a:ext cx="7033137" cy="461665"/>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U.S. Respondents</a:t>
            </a:r>
            <a:r>
              <a:rPr lang="en-US" sz="800" dirty="0">
                <a:solidFill>
                  <a:schemeClr val="tx1"/>
                </a:solidFill>
                <a:latin typeface="Arial" panose="020B0604020202020204" pitchFamily="34" charset="0"/>
                <a:cs typeface="Arial" panose="020B0604020202020204" pitchFamily="34" charset="0"/>
              </a:rPr>
              <a:t>. Males: 18-39 (n=64), 40-64 (n=148), 65+ (n=161); Females: 18-39 (n=96), 40-64 (n=172), 65+ (n=160); </a:t>
            </a:r>
            <a:endParaRPr lang="en-US" sz="800" dirty="0" smtClean="0">
              <a:solidFill>
                <a:schemeClr val="tx1"/>
              </a:solidFill>
              <a:latin typeface="Arial" panose="020B0604020202020204" pitchFamily="34" charset="0"/>
              <a:cs typeface="Arial" panose="020B0604020202020204" pitchFamily="34" charset="0"/>
            </a:endParaRPr>
          </a:p>
          <a:p>
            <a:r>
              <a:rPr lang="en-US" sz="800" dirty="0" smtClean="0">
                <a:solidFill>
                  <a:schemeClr val="tx1"/>
                </a:solidFill>
                <a:latin typeface="Arial" panose="020B0604020202020204" pitchFamily="34" charset="0"/>
                <a:cs typeface="Arial" panose="020B0604020202020204" pitchFamily="34" charset="0"/>
              </a:rPr>
              <a:t>Locale</a:t>
            </a:r>
            <a:r>
              <a:rPr lang="en-US" sz="800" dirty="0">
                <a:solidFill>
                  <a:schemeClr val="tx1"/>
                </a:solidFill>
                <a:latin typeface="Arial" panose="020B0604020202020204" pitchFamily="34" charset="0"/>
                <a:cs typeface="Arial" panose="020B0604020202020204" pitchFamily="34" charset="0"/>
              </a:rPr>
              <a:t>: Urban (n=406), Suburban (n=318), Rural (n=77)</a:t>
            </a:r>
            <a:endParaRPr lang="en-US" sz="800" dirty="0" smtClean="0">
              <a:solidFill>
                <a:schemeClr val="tx1"/>
              </a:solidFill>
              <a:latin typeface="Arial" panose="020B0604020202020204" pitchFamily="34" charset="0"/>
              <a:cs typeface="Arial" panose="020B0604020202020204" pitchFamily="34" charset="0"/>
            </a:endParaRPr>
          </a:p>
          <a:p>
            <a:r>
              <a:rPr lang="en-US" sz="800" dirty="0" smtClean="0">
                <a:solidFill>
                  <a:schemeClr val="tx1"/>
                </a:solidFill>
                <a:latin typeface="Arial" panose="020B0604020202020204" pitchFamily="34" charset="0"/>
                <a:cs typeface="Arial" panose="020B0604020202020204" pitchFamily="34" charset="0"/>
              </a:rPr>
              <a:t>Q4. </a:t>
            </a:r>
            <a:r>
              <a:rPr lang="en-US" sz="800" dirty="0">
                <a:solidFill>
                  <a:schemeClr val="tx1"/>
                </a:solidFill>
                <a:latin typeface="Arial" panose="020B0604020202020204" pitchFamily="34" charset="0"/>
                <a:cs typeface="Arial" panose="020B0604020202020204" pitchFamily="34" charset="0"/>
              </a:rPr>
              <a:t>Do you know what a blood clot in your leg (also known as deep vein thrombosis) would feel like if you had one personally?</a:t>
            </a:r>
          </a:p>
        </p:txBody>
      </p:sp>
    </p:spTree>
    <p:extLst>
      <p:ext uri="{BB962C8B-B14F-4D97-AF65-F5344CB8AC3E}">
        <p14:creationId xmlns:p14="http://schemas.microsoft.com/office/powerpoint/2010/main" val="1736536226"/>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ounded Rectangle 10"/>
          <p:cNvSpPr/>
          <p:nvPr/>
        </p:nvSpPr>
        <p:spPr bwMode="auto">
          <a:xfrm>
            <a:off x="6130456" y="1388440"/>
            <a:ext cx="2600076" cy="3898099"/>
          </a:xfrm>
          <a:prstGeom prst="roundRect">
            <a:avLst/>
          </a:prstGeom>
          <a:solidFill>
            <a:schemeClr val="bg1">
              <a:lumMod val="95000"/>
            </a:schemeClr>
          </a:solidFill>
          <a:ln w="9525" cap="flat" cmpd="sng" algn="ctr">
            <a:solidFill>
              <a:srgbClr val="C00000"/>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9" name="Rounded Rectangle 8"/>
          <p:cNvSpPr/>
          <p:nvPr/>
        </p:nvSpPr>
        <p:spPr bwMode="auto">
          <a:xfrm>
            <a:off x="956798" y="1395060"/>
            <a:ext cx="5094145" cy="3891479"/>
          </a:xfrm>
          <a:prstGeom prst="roundRect">
            <a:avLst/>
          </a:prstGeom>
          <a:solidFill>
            <a:schemeClr val="bg1">
              <a:lumMod val="95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56</a:t>
            </a:fld>
            <a:r>
              <a:rPr lang="en-US" smtClean="0"/>
              <a:t> -</a:t>
            </a:r>
            <a:endParaRPr lang="en-US"/>
          </a:p>
        </p:txBody>
      </p:sp>
      <p:graphicFrame>
        <p:nvGraphicFramePr>
          <p:cNvPr id="4" name="Chart 3"/>
          <p:cNvGraphicFramePr/>
          <p:nvPr>
            <p:extLst>
              <p:ext uri="{D42A27DB-BD31-4B8C-83A1-F6EECF244321}">
                <p14:modId xmlns:p14="http://schemas.microsoft.com/office/powerpoint/2010/main" val="4187479794"/>
              </p:ext>
            </p:extLst>
          </p:nvPr>
        </p:nvGraphicFramePr>
        <p:xfrm>
          <a:off x="386217" y="964425"/>
          <a:ext cx="8439149" cy="4064000"/>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Box 4"/>
          <p:cNvSpPr txBox="1"/>
          <p:nvPr/>
        </p:nvSpPr>
        <p:spPr>
          <a:xfrm>
            <a:off x="1657047" y="674866"/>
            <a:ext cx="6008018" cy="338554"/>
          </a:xfrm>
          <a:prstGeom prst="rect">
            <a:avLst/>
          </a:prstGeom>
          <a:noFill/>
        </p:spPr>
        <p:txBody>
          <a:bodyPr wrap="square" rtlCol="0">
            <a:spAutoFit/>
          </a:bodyPr>
          <a:lstStyle/>
          <a:p>
            <a:pPr algn="ctr"/>
            <a:r>
              <a:rPr lang="en-US" sz="1600" i="1" dirty="0" smtClean="0">
                <a:solidFill>
                  <a:schemeClr val="tx1"/>
                </a:solidFill>
                <a:latin typeface="Arial" panose="020B0604020202020204" pitchFamily="34" charset="0"/>
                <a:cs typeface="Arial" panose="020B0604020202020204" pitchFamily="34" charset="0"/>
              </a:rPr>
              <a:t>Among Americans Claiming to Know What DVT Feels Like</a:t>
            </a:r>
            <a:endParaRPr lang="en-US" sz="1400" i="1" dirty="0">
              <a:solidFill>
                <a:schemeClr val="tx1"/>
              </a:solidFill>
              <a:latin typeface="Arial" panose="020B0604020202020204" pitchFamily="34" charset="0"/>
              <a:cs typeface="Arial" panose="020B0604020202020204" pitchFamily="34" charset="0"/>
            </a:endParaRPr>
          </a:p>
        </p:txBody>
      </p:sp>
      <p:sp>
        <p:nvSpPr>
          <p:cNvPr id="6" name="Title 1"/>
          <p:cNvSpPr txBox="1">
            <a:spLocks/>
          </p:cNvSpPr>
          <p:nvPr/>
        </p:nvSpPr>
        <p:spPr>
          <a:xfrm>
            <a:off x="139147" y="139465"/>
            <a:ext cx="893329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Perceived Symptoms of Deep Vein Thrombosis</a:t>
            </a:r>
            <a:endParaRPr lang="en-US" sz="2400" kern="0" dirty="0"/>
          </a:p>
        </p:txBody>
      </p:sp>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268478" y="163134"/>
            <a:ext cx="608822" cy="608822"/>
          </a:xfrm>
          <a:prstGeom prst="rect">
            <a:avLst/>
          </a:prstGeom>
        </p:spPr>
      </p:pic>
      <p:sp>
        <p:nvSpPr>
          <p:cNvPr id="8" name="Rectangle 7"/>
          <p:cNvSpPr/>
          <p:nvPr/>
        </p:nvSpPr>
        <p:spPr>
          <a:xfrm>
            <a:off x="83490" y="6310774"/>
            <a:ext cx="7366882" cy="461665"/>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U.S. Respondents aware of symptoms at Q4</a:t>
            </a:r>
            <a:r>
              <a:rPr lang="en-US" sz="800" dirty="0">
                <a:solidFill>
                  <a:schemeClr val="tx1"/>
                </a:solidFill>
                <a:latin typeface="Arial" panose="020B0604020202020204" pitchFamily="34" charset="0"/>
                <a:cs typeface="Arial" panose="020B0604020202020204" pitchFamily="34" charset="0"/>
              </a:rPr>
              <a:t>. Males: 18-39 (</a:t>
            </a:r>
            <a:r>
              <a:rPr lang="en-US" sz="800" dirty="0" smtClean="0">
                <a:solidFill>
                  <a:schemeClr val="tx1"/>
                </a:solidFill>
                <a:latin typeface="Arial" panose="020B0604020202020204" pitchFamily="34" charset="0"/>
                <a:cs typeface="Arial" panose="020B0604020202020204" pitchFamily="34" charset="0"/>
              </a:rPr>
              <a:t>n=15*), </a:t>
            </a:r>
            <a:r>
              <a:rPr lang="en-US" sz="800" dirty="0">
                <a:solidFill>
                  <a:schemeClr val="tx1"/>
                </a:solidFill>
                <a:latin typeface="Arial" panose="020B0604020202020204" pitchFamily="34" charset="0"/>
                <a:cs typeface="Arial" panose="020B0604020202020204" pitchFamily="34" charset="0"/>
              </a:rPr>
              <a:t>40-64 (</a:t>
            </a:r>
            <a:r>
              <a:rPr lang="en-US" sz="800" dirty="0" smtClean="0">
                <a:solidFill>
                  <a:schemeClr val="tx1"/>
                </a:solidFill>
                <a:latin typeface="Arial" panose="020B0604020202020204" pitchFamily="34" charset="0"/>
                <a:cs typeface="Arial" panose="020B0604020202020204" pitchFamily="34" charset="0"/>
              </a:rPr>
              <a:t>n=29*), </a:t>
            </a:r>
            <a:r>
              <a:rPr lang="en-US" sz="800" dirty="0">
                <a:solidFill>
                  <a:schemeClr val="tx1"/>
                </a:solidFill>
                <a:latin typeface="Arial" panose="020B0604020202020204" pitchFamily="34" charset="0"/>
                <a:cs typeface="Arial" panose="020B0604020202020204" pitchFamily="34" charset="0"/>
              </a:rPr>
              <a:t>65+ (</a:t>
            </a:r>
            <a:r>
              <a:rPr lang="en-US" sz="800" dirty="0" smtClean="0">
                <a:solidFill>
                  <a:schemeClr val="tx1"/>
                </a:solidFill>
                <a:latin typeface="Arial" panose="020B0604020202020204" pitchFamily="34" charset="0"/>
                <a:cs typeface="Arial" panose="020B0604020202020204" pitchFamily="34" charset="0"/>
              </a:rPr>
              <a:t>n=40); </a:t>
            </a:r>
            <a:r>
              <a:rPr lang="en-US" sz="800" dirty="0">
                <a:solidFill>
                  <a:schemeClr val="tx1"/>
                </a:solidFill>
                <a:latin typeface="Arial" panose="020B0604020202020204" pitchFamily="34" charset="0"/>
                <a:cs typeface="Arial" panose="020B0604020202020204" pitchFamily="34" charset="0"/>
              </a:rPr>
              <a:t>Females: 18-39 (</a:t>
            </a:r>
            <a:r>
              <a:rPr lang="en-US" sz="800" dirty="0" smtClean="0">
                <a:solidFill>
                  <a:schemeClr val="tx1"/>
                </a:solidFill>
                <a:latin typeface="Arial" panose="020B0604020202020204" pitchFamily="34" charset="0"/>
                <a:cs typeface="Arial" panose="020B0604020202020204" pitchFamily="34" charset="0"/>
              </a:rPr>
              <a:t>n=20*), </a:t>
            </a:r>
            <a:r>
              <a:rPr lang="en-US" sz="800" dirty="0">
                <a:solidFill>
                  <a:schemeClr val="tx1"/>
                </a:solidFill>
                <a:latin typeface="Arial" panose="020B0604020202020204" pitchFamily="34" charset="0"/>
                <a:cs typeface="Arial" panose="020B0604020202020204" pitchFamily="34" charset="0"/>
              </a:rPr>
              <a:t>40-64 (</a:t>
            </a:r>
            <a:r>
              <a:rPr lang="en-US" sz="800" dirty="0" smtClean="0">
                <a:solidFill>
                  <a:schemeClr val="tx1"/>
                </a:solidFill>
                <a:latin typeface="Arial" panose="020B0604020202020204" pitchFamily="34" charset="0"/>
                <a:cs typeface="Arial" panose="020B0604020202020204" pitchFamily="34" charset="0"/>
              </a:rPr>
              <a:t>n=43), </a:t>
            </a:r>
            <a:r>
              <a:rPr lang="en-US" sz="800" dirty="0">
                <a:solidFill>
                  <a:schemeClr val="tx1"/>
                </a:solidFill>
                <a:latin typeface="Arial" panose="020B0604020202020204" pitchFamily="34" charset="0"/>
                <a:cs typeface="Arial" panose="020B0604020202020204" pitchFamily="34" charset="0"/>
              </a:rPr>
              <a:t>65+ (</a:t>
            </a:r>
            <a:r>
              <a:rPr lang="en-US" sz="800" dirty="0" smtClean="0">
                <a:solidFill>
                  <a:schemeClr val="tx1"/>
                </a:solidFill>
                <a:latin typeface="Arial" panose="020B0604020202020204" pitchFamily="34" charset="0"/>
                <a:cs typeface="Arial" panose="020B0604020202020204" pitchFamily="34" charset="0"/>
              </a:rPr>
              <a:t>n=43)</a:t>
            </a:r>
          </a:p>
          <a:p>
            <a:r>
              <a:rPr lang="en-US" sz="800" dirty="0" smtClean="0">
                <a:solidFill>
                  <a:srgbClr val="FF0000"/>
                </a:solidFill>
                <a:latin typeface="Arial" panose="020B0604020202020204" pitchFamily="34" charset="0"/>
                <a:cs typeface="Arial" panose="020B0604020202020204" pitchFamily="34" charset="0"/>
              </a:rPr>
              <a:t>*Caution: Small sample size, interpret with caution.</a:t>
            </a:r>
          </a:p>
          <a:p>
            <a:r>
              <a:rPr lang="en-US" sz="800" dirty="0" smtClean="0">
                <a:solidFill>
                  <a:schemeClr val="tx1"/>
                </a:solidFill>
                <a:latin typeface="Arial" panose="020B0604020202020204" pitchFamily="34" charset="0"/>
                <a:cs typeface="Arial" panose="020B0604020202020204" pitchFamily="34" charset="0"/>
              </a:rPr>
              <a:t>Q5</a:t>
            </a:r>
            <a:r>
              <a:rPr lang="en-US" sz="800" dirty="0">
                <a:solidFill>
                  <a:schemeClr val="tx1"/>
                </a:solidFill>
                <a:latin typeface="Arial" panose="020B0604020202020204" pitchFamily="34" charset="0"/>
                <a:cs typeface="Arial" panose="020B0604020202020204" pitchFamily="34" charset="0"/>
              </a:rPr>
              <a:t>. Please indicate the signs or symptoms of a blood clot in your leg (also known as deep vein thrombosis). (select all that apply) </a:t>
            </a:r>
          </a:p>
        </p:txBody>
      </p:sp>
      <p:sp>
        <p:nvSpPr>
          <p:cNvPr id="10" name="TextBox 9"/>
          <p:cNvSpPr txBox="1"/>
          <p:nvPr/>
        </p:nvSpPr>
        <p:spPr>
          <a:xfrm>
            <a:off x="2528255" y="4964095"/>
            <a:ext cx="2339929"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Actual Symptoms</a:t>
            </a:r>
            <a:endParaRPr lang="en-US" sz="1400" b="1" dirty="0">
              <a:solidFill>
                <a:schemeClr val="tx2"/>
              </a:solidFill>
              <a:latin typeface="Arial" panose="020B0604020202020204" pitchFamily="34" charset="0"/>
              <a:cs typeface="Arial" panose="020B0604020202020204" pitchFamily="34" charset="0"/>
            </a:endParaRPr>
          </a:p>
        </p:txBody>
      </p:sp>
      <p:sp>
        <p:nvSpPr>
          <p:cNvPr id="12" name="TextBox 11"/>
          <p:cNvSpPr txBox="1"/>
          <p:nvPr/>
        </p:nvSpPr>
        <p:spPr>
          <a:xfrm>
            <a:off x="6232960" y="4962606"/>
            <a:ext cx="2339929" cy="307777"/>
          </a:xfrm>
          <a:prstGeom prst="rect">
            <a:avLst/>
          </a:prstGeom>
          <a:noFill/>
        </p:spPr>
        <p:txBody>
          <a:bodyPr wrap="square" rtlCol="0">
            <a:spAutoFit/>
          </a:bodyPr>
          <a:lstStyle/>
          <a:p>
            <a:pPr algn="ctr"/>
            <a:r>
              <a:rPr lang="en-US" sz="1400" b="1" dirty="0" smtClean="0">
                <a:solidFill>
                  <a:srgbClr val="C00000"/>
                </a:solidFill>
                <a:latin typeface="Arial" panose="020B0604020202020204" pitchFamily="34" charset="0"/>
                <a:cs typeface="Arial" panose="020B0604020202020204" pitchFamily="34" charset="0"/>
              </a:rPr>
              <a:t>Inaccurate Symptoms</a:t>
            </a:r>
            <a:endParaRPr lang="en-US" sz="1400" b="1" dirty="0">
              <a:solidFill>
                <a:srgbClr val="C00000"/>
              </a:solidFill>
              <a:latin typeface="Arial" panose="020B0604020202020204" pitchFamily="34" charset="0"/>
              <a:cs typeface="Arial" panose="020B0604020202020204" pitchFamily="34" charset="0"/>
            </a:endParaRPr>
          </a:p>
        </p:txBody>
      </p:sp>
      <p:graphicFrame>
        <p:nvGraphicFramePr>
          <p:cNvPr id="3" name="Table 2"/>
          <p:cNvGraphicFramePr>
            <a:graphicFrameLocks noGrp="1"/>
          </p:cNvGraphicFramePr>
          <p:nvPr>
            <p:extLst>
              <p:ext uri="{D42A27DB-BD31-4B8C-83A1-F6EECF244321}">
                <p14:modId xmlns:p14="http://schemas.microsoft.com/office/powerpoint/2010/main" val="3909026071"/>
              </p:ext>
            </p:extLst>
          </p:nvPr>
        </p:nvGraphicFramePr>
        <p:xfrm>
          <a:off x="1518702" y="5399818"/>
          <a:ext cx="5306693" cy="914400"/>
        </p:xfrm>
        <a:graphic>
          <a:graphicData uri="http://schemas.openxmlformats.org/drawingml/2006/table">
            <a:tbl>
              <a:tblPr firstRow="1" bandRow="1">
                <a:tableStyleId>{16D9F66E-5EB9-4882-86FB-DCBF35E3C3E4}</a:tableStyleId>
              </a:tblPr>
              <a:tblGrid>
                <a:gridCol w="1472669"/>
                <a:gridCol w="639004"/>
                <a:gridCol w="639004"/>
                <a:gridCol w="639004"/>
                <a:gridCol w="639004"/>
                <a:gridCol w="639004"/>
                <a:gridCol w="639004"/>
              </a:tblGrid>
              <a:tr h="0">
                <a:tc>
                  <a:txBody>
                    <a:bodyPr/>
                    <a:lstStyle/>
                    <a:p>
                      <a:r>
                        <a:rPr lang="en-US" sz="900" dirty="0" smtClean="0">
                          <a:latin typeface="Arial" panose="020B0604020202020204" pitchFamily="34" charset="0"/>
                          <a:cs typeface="Arial" panose="020B0604020202020204" pitchFamily="34" charset="0"/>
                        </a:rPr>
                        <a:t>Remaining</a:t>
                      </a:r>
                      <a:r>
                        <a:rPr lang="en-US" sz="900" baseline="0" dirty="0" smtClean="0">
                          <a:latin typeface="Arial" panose="020B0604020202020204" pitchFamily="34" charset="0"/>
                          <a:cs typeface="Arial" panose="020B0604020202020204" pitchFamily="34" charset="0"/>
                        </a:rPr>
                        <a:t> Responses:</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M 18-39</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F 18-39</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M 40-64</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F 40-64</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M 65+</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F</a:t>
                      </a:r>
                      <a:r>
                        <a:rPr lang="en-US" sz="900" baseline="0" dirty="0" smtClean="0">
                          <a:latin typeface="Arial" panose="020B0604020202020204" pitchFamily="34" charset="0"/>
                          <a:cs typeface="Arial" panose="020B0604020202020204" pitchFamily="34" charset="0"/>
                        </a:rPr>
                        <a:t> 65+</a:t>
                      </a:r>
                      <a:endParaRPr lang="en-US" sz="900" dirty="0">
                        <a:latin typeface="Arial" panose="020B0604020202020204" pitchFamily="34" charset="0"/>
                        <a:cs typeface="Arial" panose="020B0604020202020204" pitchFamily="34" charset="0"/>
                      </a:endParaRPr>
                    </a:p>
                  </a:txBody>
                  <a:tcPr/>
                </a:tc>
              </a:tr>
              <a:tr h="205740">
                <a:tc>
                  <a:txBody>
                    <a:bodyPr/>
                    <a:lstStyle/>
                    <a:p>
                      <a:r>
                        <a:rPr lang="en-US" sz="900" i="1" dirty="0" smtClean="0">
                          <a:latin typeface="Arial" panose="020B0604020202020204" pitchFamily="34" charset="0"/>
                          <a:cs typeface="Arial" panose="020B0604020202020204" pitchFamily="34" charset="0"/>
                        </a:rPr>
                        <a:t>Other</a:t>
                      </a:r>
                    </a:p>
                  </a:txBody>
                  <a:tcPr/>
                </a:tc>
                <a:tc>
                  <a:txBody>
                    <a:bodyPr/>
                    <a:lstStyle/>
                    <a:p>
                      <a:pPr algn="ctr"/>
                      <a:r>
                        <a:rPr lang="en-US" sz="900" dirty="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2%</a:t>
                      </a:r>
                      <a:endParaRPr lang="en-US" sz="900" dirty="0">
                        <a:latin typeface="Arial" panose="020B0604020202020204" pitchFamily="34" charset="0"/>
                        <a:cs typeface="Arial" panose="020B0604020202020204" pitchFamily="34" charset="0"/>
                      </a:endParaRPr>
                    </a:p>
                  </a:txBody>
                  <a:tcPr/>
                </a:tc>
              </a:tr>
              <a:tr h="205740">
                <a:tc>
                  <a:txBody>
                    <a:bodyPr/>
                    <a:lstStyle/>
                    <a:p>
                      <a:r>
                        <a:rPr lang="en-US" sz="900" i="1" dirty="0" smtClean="0">
                          <a:latin typeface="Arial" panose="020B0604020202020204" pitchFamily="34" charset="0"/>
                          <a:cs typeface="Arial" panose="020B0604020202020204" pitchFamily="34" charset="0"/>
                        </a:rPr>
                        <a:t>None of the above</a:t>
                      </a:r>
                      <a:endParaRPr lang="en-US" sz="900" i="1"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2%</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5%</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r>
              <a:tr h="205740">
                <a:tc>
                  <a:txBody>
                    <a:bodyPr/>
                    <a:lstStyle/>
                    <a:p>
                      <a:r>
                        <a:rPr lang="en-US" sz="900" i="1" dirty="0" smtClean="0">
                          <a:latin typeface="Arial" panose="020B0604020202020204" pitchFamily="34" charset="0"/>
                          <a:cs typeface="Arial" panose="020B0604020202020204" pitchFamily="34" charset="0"/>
                        </a:rPr>
                        <a:t>Not sure</a:t>
                      </a:r>
                      <a:endParaRPr lang="en-US" sz="900" i="1"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7%</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10%</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r>
            </a:tbl>
          </a:graphicData>
        </a:graphic>
      </p:graphicFrame>
    </p:spTree>
    <p:extLst>
      <p:ext uri="{BB962C8B-B14F-4D97-AF65-F5344CB8AC3E}">
        <p14:creationId xmlns:p14="http://schemas.microsoft.com/office/powerpoint/2010/main" val="334350213"/>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57</a:t>
            </a:fld>
            <a:r>
              <a:rPr lang="en-US" smtClean="0"/>
              <a:t> -</a:t>
            </a:r>
            <a:endParaRPr lang="en-US"/>
          </a:p>
        </p:txBody>
      </p:sp>
      <p:pic>
        <p:nvPicPr>
          <p:cNvPr id="3" name="Picture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268478" y="163134"/>
            <a:ext cx="608822" cy="608822"/>
          </a:xfrm>
          <a:prstGeom prst="rect">
            <a:avLst/>
          </a:prstGeom>
        </p:spPr>
      </p:pic>
      <p:cxnSp>
        <p:nvCxnSpPr>
          <p:cNvPr id="91" name="Straight Connector 90"/>
          <p:cNvCxnSpPr/>
          <p:nvPr/>
        </p:nvCxnSpPr>
        <p:spPr bwMode="auto">
          <a:xfrm>
            <a:off x="2901315" y="1171575"/>
            <a:ext cx="0" cy="4136157"/>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Straight Connector 91"/>
          <p:cNvCxnSpPr/>
          <p:nvPr/>
        </p:nvCxnSpPr>
        <p:spPr bwMode="auto">
          <a:xfrm>
            <a:off x="6035040" y="1171575"/>
            <a:ext cx="0" cy="4136157"/>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8" name="Title 1"/>
          <p:cNvSpPr txBox="1">
            <a:spLocks/>
          </p:cNvSpPr>
          <p:nvPr/>
        </p:nvSpPr>
        <p:spPr>
          <a:xfrm>
            <a:off x="139147" y="125380"/>
            <a:ext cx="8933291" cy="5715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Knowledge of Pulmonary Embolism Symptoms</a:t>
            </a:r>
            <a:endParaRPr lang="en-US" sz="2400" kern="0" dirty="0"/>
          </a:p>
        </p:txBody>
      </p:sp>
      <p:grpSp>
        <p:nvGrpSpPr>
          <p:cNvPr id="6" name="Group 5"/>
          <p:cNvGrpSpPr/>
          <p:nvPr/>
        </p:nvGrpSpPr>
        <p:grpSpPr>
          <a:xfrm>
            <a:off x="251348" y="1317774"/>
            <a:ext cx="2425176" cy="486337"/>
            <a:chOff x="251348" y="771956"/>
            <a:chExt cx="2425176" cy="486337"/>
          </a:xfrm>
        </p:grpSpPr>
        <p:sp>
          <p:nvSpPr>
            <p:cNvPr id="117" name="Rounded Rectangle 116"/>
            <p:cNvSpPr/>
            <p:nvPr/>
          </p:nvSpPr>
          <p:spPr bwMode="auto">
            <a:xfrm>
              <a:off x="251348"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86" name="TextBox 85"/>
            <p:cNvSpPr txBox="1"/>
            <p:nvPr/>
          </p:nvSpPr>
          <p:spPr>
            <a:xfrm>
              <a:off x="649761" y="857652"/>
              <a:ext cx="140987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Males (A)</a:t>
              </a:r>
              <a:endParaRPr lang="en-US" sz="1400" b="1" dirty="0">
                <a:solidFill>
                  <a:schemeClr val="tx2"/>
                </a:solidFill>
                <a:latin typeface="Arial" panose="020B0604020202020204" pitchFamily="34" charset="0"/>
                <a:cs typeface="Arial" panose="020B0604020202020204" pitchFamily="34" charset="0"/>
              </a:endParaRPr>
            </a:p>
          </p:txBody>
        </p:sp>
        <p:sp>
          <p:nvSpPr>
            <p:cNvPr id="80" name="Oval 79"/>
            <p:cNvSpPr/>
            <p:nvPr/>
          </p:nvSpPr>
          <p:spPr>
            <a:xfrm>
              <a:off x="2022544" y="771956"/>
              <a:ext cx="486337" cy="486337"/>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1" name="Freeform 9"/>
            <p:cNvSpPr>
              <a:spLocks noEditPoints="1"/>
            </p:cNvSpPr>
            <p:nvPr/>
          </p:nvSpPr>
          <p:spPr bwMode="auto">
            <a:xfrm>
              <a:off x="2194733" y="816611"/>
              <a:ext cx="148296" cy="401891"/>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grpSp>
        <p:nvGrpSpPr>
          <p:cNvPr id="9" name="Group 8"/>
          <p:cNvGrpSpPr/>
          <p:nvPr/>
        </p:nvGrpSpPr>
        <p:grpSpPr>
          <a:xfrm>
            <a:off x="3194574" y="1317774"/>
            <a:ext cx="2425176" cy="486337"/>
            <a:chOff x="3194574" y="780911"/>
            <a:chExt cx="2425176" cy="486337"/>
          </a:xfrm>
        </p:grpSpPr>
        <p:sp>
          <p:nvSpPr>
            <p:cNvPr id="152" name="Rounded Rectangle 151"/>
            <p:cNvSpPr/>
            <p:nvPr/>
          </p:nvSpPr>
          <p:spPr bwMode="auto">
            <a:xfrm>
              <a:off x="3194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89" name="TextBox 88"/>
            <p:cNvSpPr txBox="1"/>
            <p:nvPr/>
          </p:nvSpPr>
          <p:spPr>
            <a:xfrm>
              <a:off x="3238325" y="857652"/>
              <a:ext cx="234332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Females (B)</a:t>
              </a:r>
              <a:endParaRPr lang="en-US" sz="1400" b="1" dirty="0">
                <a:solidFill>
                  <a:schemeClr val="tx2"/>
                </a:solidFill>
                <a:latin typeface="Arial" panose="020B0604020202020204" pitchFamily="34" charset="0"/>
                <a:cs typeface="Arial" panose="020B0604020202020204" pitchFamily="34" charset="0"/>
              </a:endParaRPr>
            </a:p>
          </p:txBody>
        </p:sp>
        <p:sp>
          <p:nvSpPr>
            <p:cNvPr id="82" name="Oval 81"/>
            <p:cNvSpPr/>
            <p:nvPr/>
          </p:nvSpPr>
          <p:spPr>
            <a:xfrm>
              <a:off x="4977371" y="780911"/>
              <a:ext cx="486337" cy="486337"/>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3" name="Freeform 5"/>
            <p:cNvSpPr>
              <a:spLocks noEditPoints="1"/>
            </p:cNvSpPr>
            <p:nvPr/>
          </p:nvSpPr>
          <p:spPr bwMode="auto">
            <a:xfrm>
              <a:off x="5131599" y="831534"/>
              <a:ext cx="183758" cy="392017"/>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dirty="0"/>
            </a:p>
          </p:txBody>
        </p:sp>
      </p:grpSp>
      <p:grpSp>
        <p:nvGrpSpPr>
          <p:cNvPr id="10" name="Group 9"/>
          <p:cNvGrpSpPr/>
          <p:nvPr/>
        </p:nvGrpSpPr>
        <p:grpSpPr>
          <a:xfrm>
            <a:off x="6242574" y="1288817"/>
            <a:ext cx="2425176" cy="544250"/>
            <a:chOff x="6242574" y="755417"/>
            <a:chExt cx="2425176" cy="544250"/>
          </a:xfrm>
        </p:grpSpPr>
        <p:sp>
          <p:nvSpPr>
            <p:cNvPr id="153" name="Rounded Rectangle 152"/>
            <p:cNvSpPr/>
            <p:nvPr/>
          </p:nvSpPr>
          <p:spPr bwMode="auto">
            <a:xfrm>
              <a:off x="6242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90" name="TextBox 89"/>
            <p:cNvSpPr txBox="1"/>
            <p:nvPr/>
          </p:nvSpPr>
          <p:spPr>
            <a:xfrm>
              <a:off x="6343475" y="857652"/>
              <a:ext cx="222902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Locale</a:t>
              </a:r>
              <a:endParaRPr lang="en-US" sz="1400" b="1" dirty="0">
                <a:solidFill>
                  <a:schemeClr val="tx2"/>
                </a:solidFill>
                <a:latin typeface="Arial" panose="020B0604020202020204" pitchFamily="34" charset="0"/>
                <a:cs typeface="Arial" panose="020B0604020202020204" pitchFamily="34" charset="0"/>
              </a:endParaRPr>
            </a:p>
          </p:txBody>
        </p:sp>
        <p:grpSp>
          <p:nvGrpSpPr>
            <p:cNvPr id="84" name="Group 83"/>
            <p:cNvGrpSpPr/>
            <p:nvPr/>
          </p:nvGrpSpPr>
          <p:grpSpPr>
            <a:xfrm>
              <a:off x="7966980" y="755417"/>
              <a:ext cx="544250" cy="544250"/>
              <a:chOff x="5780183" y="381000"/>
              <a:chExt cx="838200" cy="838200"/>
            </a:xfrm>
          </p:grpSpPr>
          <p:sp>
            <p:nvSpPr>
              <p:cNvPr id="85" name="Oval 84"/>
              <p:cNvSpPr/>
              <p:nvPr/>
            </p:nvSpPr>
            <p:spPr>
              <a:xfrm>
                <a:off x="5780183" y="381000"/>
                <a:ext cx="838200" cy="83820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grpSp>
            <p:nvGrpSpPr>
              <p:cNvPr id="87" name="Group 86"/>
              <p:cNvGrpSpPr/>
              <p:nvPr/>
            </p:nvGrpSpPr>
            <p:grpSpPr>
              <a:xfrm>
                <a:off x="5854700" y="457200"/>
                <a:ext cx="685800" cy="685800"/>
                <a:chOff x="6265862" y="2439988"/>
                <a:chExt cx="1962150" cy="1962150"/>
              </a:xfrm>
              <a:solidFill>
                <a:schemeClr val="bg1"/>
              </a:solidFill>
            </p:grpSpPr>
            <p:sp>
              <p:nvSpPr>
                <p:cNvPr id="88" name="Freeform 5"/>
                <p:cNvSpPr>
                  <a:spLocks/>
                </p:cNvSpPr>
                <p:nvPr/>
              </p:nvSpPr>
              <p:spPr bwMode="auto">
                <a:xfrm>
                  <a:off x="7513637" y="2903538"/>
                  <a:ext cx="82550" cy="123825"/>
                </a:xfrm>
                <a:custGeom>
                  <a:avLst/>
                  <a:gdLst/>
                  <a:ahLst/>
                  <a:cxnLst>
                    <a:cxn ang="0">
                      <a:pos x="8" y="112"/>
                    </a:cxn>
                    <a:cxn ang="0">
                      <a:pos x="38" y="105"/>
                    </a:cxn>
                    <a:cxn ang="0">
                      <a:pos x="75" y="97"/>
                    </a:cxn>
                    <a:cxn ang="0">
                      <a:pos x="75" y="82"/>
                    </a:cxn>
                    <a:cxn ang="0">
                      <a:pos x="16" y="0"/>
                    </a:cxn>
                    <a:cxn ang="0">
                      <a:pos x="8" y="112"/>
                    </a:cxn>
                  </a:cxnLst>
                  <a:rect l="0" t="0" r="r" b="b"/>
                  <a:pathLst>
                    <a:path w="75" h="113">
                      <a:moveTo>
                        <a:pt x="8" y="112"/>
                      </a:moveTo>
                      <a:cubicBezTo>
                        <a:pt x="22" y="113"/>
                        <a:pt x="24" y="103"/>
                        <a:pt x="38" y="105"/>
                      </a:cubicBezTo>
                      <a:cubicBezTo>
                        <a:pt x="59" y="111"/>
                        <a:pt x="58" y="94"/>
                        <a:pt x="75" y="97"/>
                      </a:cubicBezTo>
                      <a:cubicBezTo>
                        <a:pt x="75" y="92"/>
                        <a:pt x="75" y="87"/>
                        <a:pt x="75" y="82"/>
                      </a:cubicBezTo>
                      <a:cubicBezTo>
                        <a:pt x="44" y="67"/>
                        <a:pt x="55" y="9"/>
                        <a:pt x="16" y="0"/>
                      </a:cubicBezTo>
                      <a:cubicBezTo>
                        <a:pt x="0" y="40"/>
                        <a:pt x="39" y="72"/>
                        <a:pt x="8" y="11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97" name="Freeform 6"/>
                <p:cNvSpPr>
                  <a:spLocks/>
                </p:cNvSpPr>
                <p:nvPr/>
              </p:nvSpPr>
              <p:spPr bwMode="auto">
                <a:xfrm>
                  <a:off x="7477125" y="2952750"/>
                  <a:ext cx="47625" cy="49213"/>
                </a:xfrm>
                <a:custGeom>
                  <a:avLst/>
                  <a:gdLst/>
                  <a:ahLst/>
                  <a:cxnLst>
                    <a:cxn ang="0">
                      <a:pos x="33" y="0"/>
                    </a:cxn>
                    <a:cxn ang="0">
                      <a:pos x="3" y="45"/>
                    </a:cxn>
                    <a:cxn ang="0">
                      <a:pos x="41" y="45"/>
                    </a:cxn>
                    <a:cxn ang="0">
                      <a:pos x="33" y="0"/>
                    </a:cxn>
                  </a:cxnLst>
                  <a:rect l="0" t="0" r="r" b="b"/>
                  <a:pathLst>
                    <a:path w="42" h="45">
                      <a:moveTo>
                        <a:pt x="33" y="0"/>
                      </a:moveTo>
                      <a:cubicBezTo>
                        <a:pt x="9" y="1"/>
                        <a:pt x="0" y="17"/>
                        <a:pt x="3" y="45"/>
                      </a:cubicBezTo>
                      <a:cubicBezTo>
                        <a:pt x="16" y="45"/>
                        <a:pt x="28" y="45"/>
                        <a:pt x="41" y="45"/>
                      </a:cubicBezTo>
                      <a:cubicBezTo>
                        <a:pt x="42" y="26"/>
                        <a:pt x="42" y="9"/>
                        <a:pt x="33"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4" name="Freeform 7"/>
                <p:cNvSpPr>
                  <a:spLocks/>
                </p:cNvSpPr>
                <p:nvPr/>
              </p:nvSpPr>
              <p:spPr bwMode="auto">
                <a:xfrm>
                  <a:off x="7366000" y="2779713"/>
                  <a:ext cx="90488" cy="50800"/>
                </a:xfrm>
                <a:custGeom>
                  <a:avLst/>
                  <a:gdLst/>
                  <a:ahLst/>
                  <a:cxnLst>
                    <a:cxn ang="0">
                      <a:pos x="82" y="15"/>
                    </a:cxn>
                    <a:cxn ang="0">
                      <a:pos x="75" y="0"/>
                    </a:cxn>
                    <a:cxn ang="0">
                      <a:pos x="0" y="0"/>
                    </a:cxn>
                    <a:cxn ang="0">
                      <a:pos x="22" y="44"/>
                    </a:cxn>
                    <a:cxn ang="0">
                      <a:pos x="82" y="15"/>
                    </a:cxn>
                  </a:cxnLst>
                  <a:rect l="0" t="0" r="r" b="b"/>
                  <a:pathLst>
                    <a:path w="82" h="45">
                      <a:moveTo>
                        <a:pt x="82" y="15"/>
                      </a:moveTo>
                      <a:cubicBezTo>
                        <a:pt x="82" y="7"/>
                        <a:pt x="76" y="6"/>
                        <a:pt x="75" y="0"/>
                      </a:cubicBezTo>
                      <a:cubicBezTo>
                        <a:pt x="45" y="7"/>
                        <a:pt x="30" y="7"/>
                        <a:pt x="0" y="0"/>
                      </a:cubicBezTo>
                      <a:cubicBezTo>
                        <a:pt x="0" y="22"/>
                        <a:pt x="16" y="29"/>
                        <a:pt x="22" y="44"/>
                      </a:cubicBezTo>
                      <a:cubicBezTo>
                        <a:pt x="53" y="45"/>
                        <a:pt x="81" y="43"/>
                        <a:pt x="82" y="1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5" name="Freeform 8"/>
                <p:cNvSpPr>
                  <a:spLocks/>
                </p:cNvSpPr>
                <p:nvPr/>
              </p:nvSpPr>
              <p:spPr bwMode="auto">
                <a:xfrm>
                  <a:off x="7218362" y="2787650"/>
                  <a:ext cx="131763" cy="147638"/>
                </a:xfrm>
                <a:custGeom>
                  <a:avLst/>
                  <a:gdLst/>
                  <a:ahLst/>
                  <a:cxnLst>
                    <a:cxn ang="0">
                      <a:pos x="8" y="112"/>
                    </a:cxn>
                    <a:cxn ang="0">
                      <a:pos x="37" y="127"/>
                    </a:cxn>
                    <a:cxn ang="0">
                      <a:pos x="37" y="134"/>
                    </a:cxn>
                    <a:cxn ang="0">
                      <a:pos x="112" y="82"/>
                    </a:cxn>
                    <a:cxn ang="0">
                      <a:pos x="8" y="112"/>
                    </a:cxn>
                  </a:cxnLst>
                  <a:rect l="0" t="0" r="r" b="b"/>
                  <a:pathLst>
                    <a:path w="120" h="134">
                      <a:moveTo>
                        <a:pt x="8" y="112"/>
                      </a:moveTo>
                      <a:cubicBezTo>
                        <a:pt x="12" y="122"/>
                        <a:pt x="36" y="113"/>
                        <a:pt x="37" y="127"/>
                      </a:cubicBezTo>
                      <a:cubicBezTo>
                        <a:pt x="33" y="127"/>
                        <a:pt x="29" y="133"/>
                        <a:pt x="37" y="134"/>
                      </a:cubicBezTo>
                      <a:cubicBezTo>
                        <a:pt x="64" y="119"/>
                        <a:pt x="100" y="113"/>
                        <a:pt x="112" y="82"/>
                      </a:cubicBezTo>
                      <a:cubicBezTo>
                        <a:pt x="120" y="0"/>
                        <a:pt x="0" y="21"/>
                        <a:pt x="8" y="11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6" name="Freeform 9"/>
                <p:cNvSpPr>
                  <a:spLocks/>
                </p:cNvSpPr>
                <p:nvPr/>
              </p:nvSpPr>
              <p:spPr bwMode="auto">
                <a:xfrm>
                  <a:off x="6831012" y="3395663"/>
                  <a:ext cx="52388" cy="36513"/>
                </a:xfrm>
                <a:custGeom>
                  <a:avLst/>
                  <a:gdLst/>
                  <a:ahLst/>
                  <a:cxnLst>
                    <a:cxn ang="0">
                      <a:pos x="0" y="16"/>
                    </a:cxn>
                    <a:cxn ang="0">
                      <a:pos x="45" y="1"/>
                    </a:cxn>
                    <a:cxn ang="0">
                      <a:pos x="0" y="16"/>
                    </a:cxn>
                  </a:cxnLst>
                  <a:rect l="0" t="0" r="r" b="b"/>
                  <a:pathLst>
                    <a:path w="48" h="33">
                      <a:moveTo>
                        <a:pt x="0" y="16"/>
                      </a:moveTo>
                      <a:cubicBezTo>
                        <a:pt x="18" y="21"/>
                        <a:pt x="48" y="33"/>
                        <a:pt x="45" y="1"/>
                      </a:cubicBezTo>
                      <a:cubicBezTo>
                        <a:pt x="24" y="0"/>
                        <a:pt x="7" y="3"/>
                        <a:pt x="0" y="1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7" name="Freeform 10"/>
                <p:cNvSpPr>
                  <a:spLocks/>
                </p:cNvSpPr>
                <p:nvPr/>
              </p:nvSpPr>
              <p:spPr bwMode="auto">
                <a:xfrm>
                  <a:off x="6732587" y="3328988"/>
                  <a:ext cx="98425" cy="69850"/>
                </a:xfrm>
                <a:custGeom>
                  <a:avLst/>
                  <a:gdLst/>
                  <a:ahLst/>
                  <a:cxnLst>
                    <a:cxn ang="0">
                      <a:pos x="0" y="32"/>
                    </a:cxn>
                    <a:cxn ang="0">
                      <a:pos x="89" y="62"/>
                    </a:cxn>
                    <a:cxn ang="0">
                      <a:pos x="0" y="32"/>
                    </a:cxn>
                  </a:cxnLst>
                  <a:rect l="0" t="0" r="r" b="b"/>
                  <a:pathLst>
                    <a:path w="89" h="63">
                      <a:moveTo>
                        <a:pt x="0" y="32"/>
                      </a:moveTo>
                      <a:cubicBezTo>
                        <a:pt x="43" y="29"/>
                        <a:pt x="49" y="63"/>
                        <a:pt x="89" y="62"/>
                      </a:cubicBezTo>
                      <a:cubicBezTo>
                        <a:pt x="71" y="45"/>
                        <a:pt x="20" y="0"/>
                        <a:pt x="0" y="3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8" name="Freeform 11"/>
                <p:cNvSpPr>
                  <a:spLocks noEditPoints="1"/>
                </p:cNvSpPr>
                <p:nvPr/>
              </p:nvSpPr>
              <p:spPr bwMode="auto">
                <a:xfrm>
                  <a:off x="6265862" y="2439988"/>
                  <a:ext cx="1962150" cy="1962150"/>
                </a:xfrm>
                <a:custGeom>
                  <a:avLst/>
                  <a:gdLst/>
                  <a:ahLst/>
                  <a:cxnLst>
                    <a:cxn ang="0">
                      <a:pos x="887" y="1775"/>
                    </a:cxn>
                    <a:cxn ang="0">
                      <a:pos x="1442" y="330"/>
                    </a:cxn>
                    <a:cxn ang="0">
                      <a:pos x="1442" y="330"/>
                    </a:cxn>
                    <a:cxn ang="0">
                      <a:pos x="564" y="171"/>
                    </a:cxn>
                    <a:cxn ang="0">
                      <a:pos x="163" y="580"/>
                    </a:cxn>
                    <a:cxn ang="0">
                      <a:pos x="203" y="786"/>
                    </a:cxn>
                    <a:cxn ang="0">
                      <a:pos x="438" y="1080"/>
                    </a:cxn>
                    <a:cxn ang="0">
                      <a:pos x="603" y="1605"/>
                    </a:cxn>
                    <a:cxn ang="0">
                      <a:pos x="749" y="1342"/>
                    </a:cxn>
                    <a:cxn ang="0">
                      <a:pos x="720" y="1074"/>
                    </a:cxn>
                    <a:cxn ang="0">
                      <a:pos x="526" y="941"/>
                    </a:cxn>
                    <a:cxn ang="0">
                      <a:pos x="429" y="903"/>
                    </a:cxn>
                    <a:cxn ang="0">
                      <a:pos x="362" y="866"/>
                    </a:cxn>
                    <a:cxn ang="0">
                      <a:pos x="459" y="807"/>
                    </a:cxn>
                    <a:cxn ang="0">
                      <a:pos x="645" y="576"/>
                    </a:cxn>
                    <a:cxn ang="0">
                      <a:pos x="623" y="553"/>
                    </a:cxn>
                    <a:cxn ang="0">
                      <a:pos x="682" y="524"/>
                    </a:cxn>
                    <a:cxn ang="0">
                      <a:pos x="660" y="390"/>
                    </a:cxn>
                    <a:cxn ang="0">
                      <a:pos x="556" y="345"/>
                    </a:cxn>
                    <a:cxn ang="0">
                      <a:pos x="496" y="449"/>
                    </a:cxn>
                    <a:cxn ang="0">
                      <a:pos x="489" y="330"/>
                    </a:cxn>
                    <a:cxn ang="0">
                      <a:pos x="541" y="345"/>
                    </a:cxn>
                    <a:cxn ang="0">
                      <a:pos x="586" y="256"/>
                    </a:cxn>
                    <a:cxn ang="0">
                      <a:pos x="638" y="367"/>
                    </a:cxn>
                    <a:cxn ang="0">
                      <a:pos x="675" y="323"/>
                    </a:cxn>
                    <a:cxn ang="0">
                      <a:pos x="608" y="211"/>
                    </a:cxn>
                    <a:cxn ang="0">
                      <a:pos x="519" y="271"/>
                    </a:cxn>
                    <a:cxn ang="0">
                      <a:pos x="444" y="241"/>
                    </a:cxn>
                    <a:cxn ang="0">
                      <a:pos x="468" y="223"/>
                    </a:cxn>
                    <a:cxn ang="0">
                      <a:pos x="586" y="189"/>
                    </a:cxn>
                    <a:cxn ang="0">
                      <a:pos x="757" y="256"/>
                    </a:cxn>
                    <a:cxn ang="0">
                      <a:pos x="769" y="260"/>
                    </a:cxn>
                    <a:cxn ang="0">
                      <a:pos x="1025" y="256"/>
                    </a:cxn>
                    <a:cxn ang="0">
                      <a:pos x="1040" y="122"/>
                    </a:cxn>
                    <a:cxn ang="0">
                      <a:pos x="1226" y="390"/>
                    </a:cxn>
                    <a:cxn ang="0">
                      <a:pos x="1271" y="472"/>
                    </a:cxn>
                    <a:cxn ang="0">
                      <a:pos x="1151" y="554"/>
                    </a:cxn>
                    <a:cxn ang="0">
                      <a:pos x="1122" y="606"/>
                    </a:cxn>
                    <a:cxn ang="0">
                      <a:pos x="1174" y="687"/>
                    </a:cxn>
                    <a:cxn ang="0">
                      <a:pos x="1256" y="606"/>
                    </a:cxn>
                    <a:cxn ang="0">
                      <a:pos x="1352" y="658"/>
                    </a:cxn>
                    <a:cxn ang="0">
                      <a:pos x="1419" y="650"/>
                    </a:cxn>
                    <a:cxn ang="0">
                      <a:pos x="1472" y="762"/>
                    </a:cxn>
                    <a:cxn ang="0">
                      <a:pos x="1352" y="762"/>
                    </a:cxn>
                    <a:cxn ang="0">
                      <a:pos x="1092" y="777"/>
                    </a:cxn>
                    <a:cxn ang="0">
                      <a:pos x="1226" y="1022"/>
                    </a:cxn>
                    <a:cxn ang="0">
                      <a:pos x="1323" y="1439"/>
                    </a:cxn>
                    <a:cxn ang="0">
                      <a:pos x="1620" y="970"/>
                    </a:cxn>
                    <a:cxn ang="0">
                      <a:pos x="1671" y="829"/>
                    </a:cxn>
                  </a:cxnLst>
                  <a:rect l="0" t="0" r="r" b="b"/>
                  <a:pathLst>
                    <a:path w="1775" h="1775">
                      <a:moveTo>
                        <a:pt x="887" y="0"/>
                      </a:moveTo>
                      <a:cubicBezTo>
                        <a:pt x="398" y="0"/>
                        <a:pt x="0" y="398"/>
                        <a:pt x="0" y="887"/>
                      </a:cubicBezTo>
                      <a:cubicBezTo>
                        <a:pt x="0" y="1377"/>
                        <a:pt x="398" y="1775"/>
                        <a:pt x="887" y="1775"/>
                      </a:cubicBezTo>
                      <a:cubicBezTo>
                        <a:pt x="1377" y="1775"/>
                        <a:pt x="1775" y="1377"/>
                        <a:pt x="1775" y="887"/>
                      </a:cubicBezTo>
                      <a:cubicBezTo>
                        <a:pt x="1775" y="398"/>
                        <a:pt x="1377" y="0"/>
                        <a:pt x="887" y="0"/>
                      </a:cubicBezTo>
                      <a:close/>
                      <a:moveTo>
                        <a:pt x="1442" y="330"/>
                      </a:moveTo>
                      <a:cubicBezTo>
                        <a:pt x="1451" y="339"/>
                        <a:pt x="1458" y="348"/>
                        <a:pt x="1466" y="357"/>
                      </a:cubicBezTo>
                      <a:cubicBezTo>
                        <a:pt x="1454" y="364"/>
                        <a:pt x="1448" y="342"/>
                        <a:pt x="1442" y="330"/>
                      </a:cubicBezTo>
                      <a:cubicBezTo>
                        <a:pt x="1442" y="330"/>
                        <a:pt x="1442" y="330"/>
                        <a:pt x="1442" y="330"/>
                      </a:cubicBezTo>
                      <a:close/>
                      <a:moveTo>
                        <a:pt x="564" y="171"/>
                      </a:moveTo>
                      <a:cubicBezTo>
                        <a:pt x="561" y="173"/>
                        <a:pt x="557" y="175"/>
                        <a:pt x="554" y="176"/>
                      </a:cubicBezTo>
                      <a:cubicBezTo>
                        <a:pt x="557" y="174"/>
                        <a:pt x="561" y="172"/>
                        <a:pt x="564" y="171"/>
                      </a:cubicBezTo>
                      <a:close/>
                      <a:moveTo>
                        <a:pt x="887" y="1674"/>
                      </a:moveTo>
                      <a:cubicBezTo>
                        <a:pt x="453" y="1674"/>
                        <a:pt x="100" y="1321"/>
                        <a:pt x="100" y="887"/>
                      </a:cubicBezTo>
                      <a:cubicBezTo>
                        <a:pt x="100" y="778"/>
                        <a:pt x="123" y="674"/>
                        <a:pt x="163" y="580"/>
                      </a:cubicBezTo>
                      <a:cubicBezTo>
                        <a:pt x="156" y="597"/>
                        <a:pt x="150" y="614"/>
                        <a:pt x="145" y="631"/>
                      </a:cubicBezTo>
                      <a:cubicBezTo>
                        <a:pt x="147" y="707"/>
                        <a:pt x="166" y="787"/>
                        <a:pt x="217" y="837"/>
                      </a:cubicBezTo>
                      <a:cubicBezTo>
                        <a:pt x="216" y="817"/>
                        <a:pt x="204" y="807"/>
                        <a:pt x="203" y="786"/>
                      </a:cubicBezTo>
                      <a:cubicBezTo>
                        <a:pt x="227" y="801"/>
                        <a:pt x="242" y="826"/>
                        <a:pt x="239" y="867"/>
                      </a:cubicBezTo>
                      <a:cubicBezTo>
                        <a:pt x="316" y="923"/>
                        <a:pt x="421" y="950"/>
                        <a:pt x="475" y="1029"/>
                      </a:cubicBezTo>
                      <a:cubicBezTo>
                        <a:pt x="467" y="1050"/>
                        <a:pt x="451" y="1064"/>
                        <a:pt x="438" y="1080"/>
                      </a:cubicBezTo>
                      <a:cubicBezTo>
                        <a:pt x="417" y="1179"/>
                        <a:pt x="535" y="1226"/>
                        <a:pt x="549" y="1309"/>
                      </a:cubicBezTo>
                      <a:cubicBezTo>
                        <a:pt x="566" y="1414"/>
                        <a:pt x="517" y="1521"/>
                        <a:pt x="546" y="1579"/>
                      </a:cubicBezTo>
                      <a:cubicBezTo>
                        <a:pt x="565" y="1589"/>
                        <a:pt x="584" y="1597"/>
                        <a:pt x="603" y="1605"/>
                      </a:cubicBezTo>
                      <a:cubicBezTo>
                        <a:pt x="616" y="1544"/>
                        <a:pt x="599" y="1498"/>
                        <a:pt x="675" y="1476"/>
                      </a:cubicBezTo>
                      <a:cubicBezTo>
                        <a:pt x="681" y="1455"/>
                        <a:pt x="665" y="1457"/>
                        <a:pt x="668" y="1439"/>
                      </a:cubicBezTo>
                      <a:cubicBezTo>
                        <a:pt x="710" y="1451"/>
                        <a:pt x="743" y="1391"/>
                        <a:pt x="749" y="1342"/>
                      </a:cubicBezTo>
                      <a:cubicBezTo>
                        <a:pt x="769" y="1333"/>
                        <a:pt x="789" y="1322"/>
                        <a:pt x="809" y="1313"/>
                      </a:cubicBezTo>
                      <a:cubicBezTo>
                        <a:pt x="808" y="1235"/>
                        <a:pt x="854" y="1204"/>
                        <a:pt x="861" y="1134"/>
                      </a:cubicBezTo>
                      <a:cubicBezTo>
                        <a:pt x="812" y="1116"/>
                        <a:pt x="773" y="1088"/>
                        <a:pt x="720" y="1074"/>
                      </a:cubicBezTo>
                      <a:cubicBezTo>
                        <a:pt x="720" y="1062"/>
                        <a:pt x="720" y="1050"/>
                        <a:pt x="720" y="1037"/>
                      </a:cubicBezTo>
                      <a:cubicBezTo>
                        <a:pt x="690" y="1010"/>
                        <a:pt x="633" y="1009"/>
                        <a:pt x="623" y="963"/>
                      </a:cubicBezTo>
                      <a:cubicBezTo>
                        <a:pt x="574" y="962"/>
                        <a:pt x="543" y="956"/>
                        <a:pt x="526" y="941"/>
                      </a:cubicBezTo>
                      <a:cubicBezTo>
                        <a:pt x="498" y="945"/>
                        <a:pt x="496" y="975"/>
                        <a:pt x="467" y="978"/>
                      </a:cubicBezTo>
                      <a:cubicBezTo>
                        <a:pt x="466" y="970"/>
                        <a:pt x="458" y="972"/>
                        <a:pt x="452" y="970"/>
                      </a:cubicBezTo>
                      <a:cubicBezTo>
                        <a:pt x="414" y="965"/>
                        <a:pt x="427" y="936"/>
                        <a:pt x="429" y="903"/>
                      </a:cubicBezTo>
                      <a:cubicBezTo>
                        <a:pt x="419" y="899"/>
                        <a:pt x="391" y="912"/>
                        <a:pt x="392" y="896"/>
                      </a:cubicBezTo>
                      <a:cubicBezTo>
                        <a:pt x="391" y="877"/>
                        <a:pt x="396" y="865"/>
                        <a:pt x="407" y="859"/>
                      </a:cubicBezTo>
                      <a:cubicBezTo>
                        <a:pt x="403" y="833"/>
                        <a:pt x="360" y="843"/>
                        <a:pt x="362" y="866"/>
                      </a:cubicBezTo>
                      <a:cubicBezTo>
                        <a:pt x="360" y="866"/>
                        <a:pt x="357" y="866"/>
                        <a:pt x="355" y="866"/>
                      </a:cubicBezTo>
                      <a:cubicBezTo>
                        <a:pt x="239" y="839"/>
                        <a:pt x="362" y="715"/>
                        <a:pt x="429" y="754"/>
                      </a:cubicBezTo>
                      <a:cubicBezTo>
                        <a:pt x="435" y="776"/>
                        <a:pt x="441" y="797"/>
                        <a:pt x="459" y="807"/>
                      </a:cubicBezTo>
                      <a:cubicBezTo>
                        <a:pt x="481" y="792"/>
                        <a:pt x="451" y="746"/>
                        <a:pt x="467" y="739"/>
                      </a:cubicBezTo>
                      <a:cubicBezTo>
                        <a:pt x="476" y="727"/>
                        <a:pt x="482" y="710"/>
                        <a:pt x="504" y="710"/>
                      </a:cubicBezTo>
                      <a:cubicBezTo>
                        <a:pt x="518" y="625"/>
                        <a:pt x="610" y="599"/>
                        <a:pt x="645" y="576"/>
                      </a:cubicBezTo>
                      <a:cubicBezTo>
                        <a:pt x="645" y="573"/>
                        <a:pt x="645" y="571"/>
                        <a:pt x="645" y="568"/>
                      </a:cubicBezTo>
                      <a:cubicBezTo>
                        <a:pt x="645" y="561"/>
                        <a:pt x="636" y="563"/>
                        <a:pt x="630" y="561"/>
                      </a:cubicBezTo>
                      <a:cubicBezTo>
                        <a:pt x="626" y="560"/>
                        <a:pt x="622" y="560"/>
                        <a:pt x="623" y="553"/>
                      </a:cubicBezTo>
                      <a:cubicBezTo>
                        <a:pt x="620" y="536"/>
                        <a:pt x="637" y="537"/>
                        <a:pt x="630" y="516"/>
                      </a:cubicBezTo>
                      <a:cubicBezTo>
                        <a:pt x="654" y="547"/>
                        <a:pt x="677" y="508"/>
                        <a:pt x="705" y="501"/>
                      </a:cubicBezTo>
                      <a:cubicBezTo>
                        <a:pt x="701" y="512"/>
                        <a:pt x="693" y="519"/>
                        <a:pt x="682" y="524"/>
                      </a:cubicBezTo>
                      <a:cubicBezTo>
                        <a:pt x="677" y="529"/>
                        <a:pt x="664" y="560"/>
                        <a:pt x="690" y="553"/>
                      </a:cubicBezTo>
                      <a:cubicBezTo>
                        <a:pt x="707" y="553"/>
                        <a:pt x="712" y="566"/>
                        <a:pt x="735" y="561"/>
                      </a:cubicBezTo>
                      <a:cubicBezTo>
                        <a:pt x="724" y="494"/>
                        <a:pt x="683" y="459"/>
                        <a:pt x="660" y="390"/>
                      </a:cubicBezTo>
                      <a:cubicBezTo>
                        <a:pt x="636" y="380"/>
                        <a:pt x="654" y="414"/>
                        <a:pt x="630" y="405"/>
                      </a:cubicBezTo>
                      <a:cubicBezTo>
                        <a:pt x="605" y="406"/>
                        <a:pt x="620" y="366"/>
                        <a:pt x="601" y="360"/>
                      </a:cubicBezTo>
                      <a:cubicBezTo>
                        <a:pt x="574" y="365"/>
                        <a:pt x="563" y="344"/>
                        <a:pt x="556" y="345"/>
                      </a:cubicBezTo>
                      <a:cubicBezTo>
                        <a:pt x="556" y="350"/>
                        <a:pt x="555" y="354"/>
                        <a:pt x="549" y="352"/>
                      </a:cubicBezTo>
                      <a:cubicBezTo>
                        <a:pt x="551" y="449"/>
                        <a:pt x="529" y="434"/>
                        <a:pt x="504" y="494"/>
                      </a:cubicBezTo>
                      <a:cubicBezTo>
                        <a:pt x="504" y="476"/>
                        <a:pt x="491" y="472"/>
                        <a:pt x="496" y="449"/>
                      </a:cubicBezTo>
                      <a:cubicBezTo>
                        <a:pt x="486" y="450"/>
                        <a:pt x="480" y="446"/>
                        <a:pt x="474" y="442"/>
                      </a:cubicBezTo>
                      <a:cubicBezTo>
                        <a:pt x="449" y="432"/>
                        <a:pt x="421" y="425"/>
                        <a:pt x="415" y="397"/>
                      </a:cubicBezTo>
                      <a:cubicBezTo>
                        <a:pt x="436" y="372"/>
                        <a:pt x="454" y="342"/>
                        <a:pt x="489" y="330"/>
                      </a:cubicBezTo>
                      <a:cubicBezTo>
                        <a:pt x="483" y="349"/>
                        <a:pt x="517" y="365"/>
                        <a:pt x="519" y="352"/>
                      </a:cubicBezTo>
                      <a:cubicBezTo>
                        <a:pt x="511" y="352"/>
                        <a:pt x="509" y="339"/>
                        <a:pt x="519" y="338"/>
                      </a:cubicBezTo>
                      <a:cubicBezTo>
                        <a:pt x="529" y="337"/>
                        <a:pt x="535" y="341"/>
                        <a:pt x="541" y="345"/>
                      </a:cubicBezTo>
                      <a:cubicBezTo>
                        <a:pt x="542" y="326"/>
                        <a:pt x="530" y="322"/>
                        <a:pt x="519" y="315"/>
                      </a:cubicBezTo>
                      <a:cubicBezTo>
                        <a:pt x="527" y="296"/>
                        <a:pt x="555" y="297"/>
                        <a:pt x="549" y="263"/>
                      </a:cubicBezTo>
                      <a:cubicBezTo>
                        <a:pt x="525" y="253"/>
                        <a:pt x="575" y="256"/>
                        <a:pt x="586" y="256"/>
                      </a:cubicBezTo>
                      <a:cubicBezTo>
                        <a:pt x="580" y="279"/>
                        <a:pt x="606" y="270"/>
                        <a:pt x="601" y="293"/>
                      </a:cubicBezTo>
                      <a:cubicBezTo>
                        <a:pt x="599" y="316"/>
                        <a:pt x="574" y="316"/>
                        <a:pt x="556" y="323"/>
                      </a:cubicBezTo>
                      <a:cubicBezTo>
                        <a:pt x="589" y="332"/>
                        <a:pt x="610" y="353"/>
                        <a:pt x="638" y="367"/>
                      </a:cubicBezTo>
                      <a:cubicBezTo>
                        <a:pt x="656" y="353"/>
                        <a:pt x="623" y="340"/>
                        <a:pt x="660" y="352"/>
                      </a:cubicBezTo>
                      <a:cubicBezTo>
                        <a:pt x="661" y="334"/>
                        <a:pt x="662" y="316"/>
                        <a:pt x="645" y="315"/>
                      </a:cubicBezTo>
                      <a:cubicBezTo>
                        <a:pt x="653" y="292"/>
                        <a:pt x="665" y="324"/>
                        <a:pt x="675" y="323"/>
                      </a:cubicBezTo>
                      <a:cubicBezTo>
                        <a:pt x="683" y="318"/>
                        <a:pt x="683" y="306"/>
                        <a:pt x="697" y="308"/>
                      </a:cubicBezTo>
                      <a:cubicBezTo>
                        <a:pt x="653" y="269"/>
                        <a:pt x="654" y="213"/>
                        <a:pt x="578" y="218"/>
                      </a:cubicBezTo>
                      <a:cubicBezTo>
                        <a:pt x="554" y="210"/>
                        <a:pt x="598" y="210"/>
                        <a:pt x="608" y="211"/>
                      </a:cubicBezTo>
                      <a:cubicBezTo>
                        <a:pt x="606" y="200"/>
                        <a:pt x="586" y="208"/>
                        <a:pt x="586" y="196"/>
                      </a:cubicBezTo>
                      <a:cubicBezTo>
                        <a:pt x="559" y="212"/>
                        <a:pt x="497" y="192"/>
                        <a:pt x="496" y="233"/>
                      </a:cubicBezTo>
                      <a:cubicBezTo>
                        <a:pt x="491" y="259"/>
                        <a:pt x="527" y="243"/>
                        <a:pt x="519" y="271"/>
                      </a:cubicBezTo>
                      <a:cubicBezTo>
                        <a:pt x="512" y="274"/>
                        <a:pt x="505" y="277"/>
                        <a:pt x="504" y="285"/>
                      </a:cubicBezTo>
                      <a:cubicBezTo>
                        <a:pt x="494" y="257"/>
                        <a:pt x="470" y="276"/>
                        <a:pt x="467" y="233"/>
                      </a:cubicBezTo>
                      <a:cubicBezTo>
                        <a:pt x="455" y="231"/>
                        <a:pt x="454" y="240"/>
                        <a:pt x="444" y="241"/>
                      </a:cubicBezTo>
                      <a:cubicBezTo>
                        <a:pt x="438" y="262"/>
                        <a:pt x="455" y="260"/>
                        <a:pt x="452" y="278"/>
                      </a:cubicBezTo>
                      <a:cubicBezTo>
                        <a:pt x="424" y="244"/>
                        <a:pt x="420" y="291"/>
                        <a:pt x="380" y="287"/>
                      </a:cubicBezTo>
                      <a:cubicBezTo>
                        <a:pt x="408" y="263"/>
                        <a:pt x="437" y="242"/>
                        <a:pt x="468" y="223"/>
                      </a:cubicBezTo>
                      <a:cubicBezTo>
                        <a:pt x="480" y="220"/>
                        <a:pt x="489" y="214"/>
                        <a:pt x="495" y="206"/>
                      </a:cubicBezTo>
                      <a:cubicBezTo>
                        <a:pt x="504" y="201"/>
                        <a:pt x="512" y="196"/>
                        <a:pt x="521" y="191"/>
                      </a:cubicBezTo>
                      <a:cubicBezTo>
                        <a:pt x="539" y="193"/>
                        <a:pt x="560" y="191"/>
                        <a:pt x="586" y="189"/>
                      </a:cubicBezTo>
                      <a:cubicBezTo>
                        <a:pt x="593" y="175"/>
                        <a:pt x="601" y="163"/>
                        <a:pt x="611" y="152"/>
                      </a:cubicBezTo>
                      <a:cubicBezTo>
                        <a:pt x="626" y="146"/>
                        <a:pt x="641" y="140"/>
                        <a:pt x="656" y="135"/>
                      </a:cubicBezTo>
                      <a:cubicBezTo>
                        <a:pt x="682" y="183"/>
                        <a:pt x="790" y="161"/>
                        <a:pt x="757" y="256"/>
                      </a:cubicBezTo>
                      <a:cubicBezTo>
                        <a:pt x="758" y="262"/>
                        <a:pt x="765" y="263"/>
                        <a:pt x="769" y="260"/>
                      </a:cubicBezTo>
                      <a:cubicBezTo>
                        <a:pt x="770" y="259"/>
                        <a:pt x="771" y="257"/>
                        <a:pt x="772" y="256"/>
                      </a:cubicBezTo>
                      <a:cubicBezTo>
                        <a:pt x="772" y="258"/>
                        <a:pt x="771" y="259"/>
                        <a:pt x="769" y="260"/>
                      </a:cubicBezTo>
                      <a:cubicBezTo>
                        <a:pt x="753" y="294"/>
                        <a:pt x="763" y="382"/>
                        <a:pt x="817" y="397"/>
                      </a:cubicBezTo>
                      <a:cubicBezTo>
                        <a:pt x="838" y="383"/>
                        <a:pt x="845" y="356"/>
                        <a:pt x="861" y="337"/>
                      </a:cubicBezTo>
                      <a:cubicBezTo>
                        <a:pt x="894" y="289"/>
                        <a:pt x="971" y="283"/>
                        <a:pt x="1025" y="256"/>
                      </a:cubicBezTo>
                      <a:cubicBezTo>
                        <a:pt x="988" y="228"/>
                        <a:pt x="1051" y="199"/>
                        <a:pt x="1025" y="166"/>
                      </a:cubicBezTo>
                      <a:cubicBezTo>
                        <a:pt x="1028" y="155"/>
                        <a:pt x="1035" y="169"/>
                        <a:pt x="1047" y="166"/>
                      </a:cubicBezTo>
                      <a:cubicBezTo>
                        <a:pt x="1047" y="149"/>
                        <a:pt x="1035" y="144"/>
                        <a:pt x="1040" y="122"/>
                      </a:cubicBezTo>
                      <a:cubicBezTo>
                        <a:pt x="1044" y="121"/>
                        <a:pt x="1047" y="120"/>
                        <a:pt x="1050" y="118"/>
                      </a:cubicBezTo>
                      <a:cubicBezTo>
                        <a:pt x="1167" y="142"/>
                        <a:pt x="1274" y="193"/>
                        <a:pt x="1365" y="264"/>
                      </a:cubicBezTo>
                      <a:cubicBezTo>
                        <a:pt x="1287" y="274"/>
                        <a:pt x="1273" y="348"/>
                        <a:pt x="1226" y="390"/>
                      </a:cubicBezTo>
                      <a:cubicBezTo>
                        <a:pt x="1236" y="399"/>
                        <a:pt x="1231" y="425"/>
                        <a:pt x="1241" y="434"/>
                      </a:cubicBezTo>
                      <a:cubicBezTo>
                        <a:pt x="1249" y="428"/>
                        <a:pt x="1261" y="425"/>
                        <a:pt x="1278" y="427"/>
                      </a:cubicBezTo>
                      <a:cubicBezTo>
                        <a:pt x="1284" y="432"/>
                        <a:pt x="1298" y="478"/>
                        <a:pt x="1271" y="472"/>
                      </a:cubicBezTo>
                      <a:cubicBezTo>
                        <a:pt x="1268" y="454"/>
                        <a:pt x="1272" y="443"/>
                        <a:pt x="1278" y="434"/>
                      </a:cubicBezTo>
                      <a:cubicBezTo>
                        <a:pt x="1239" y="462"/>
                        <a:pt x="1237" y="528"/>
                        <a:pt x="1174" y="531"/>
                      </a:cubicBezTo>
                      <a:cubicBezTo>
                        <a:pt x="1176" y="548"/>
                        <a:pt x="1152" y="539"/>
                        <a:pt x="1151" y="554"/>
                      </a:cubicBezTo>
                      <a:cubicBezTo>
                        <a:pt x="1159" y="571"/>
                        <a:pt x="1177" y="577"/>
                        <a:pt x="1174" y="606"/>
                      </a:cubicBezTo>
                      <a:cubicBezTo>
                        <a:pt x="1171" y="606"/>
                        <a:pt x="1169" y="606"/>
                        <a:pt x="1166" y="606"/>
                      </a:cubicBezTo>
                      <a:cubicBezTo>
                        <a:pt x="1160" y="626"/>
                        <a:pt x="1143" y="595"/>
                        <a:pt x="1122" y="606"/>
                      </a:cubicBezTo>
                      <a:cubicBezTo>
                        <a:pt x="1099" y="610"/>
                        <a:pt x="1110" y="649"/>
                        <a:pt x="1099" y="665"/>
                      </a:cubicBezTo>
                      <a:cubicBezTo>
                        <a:pt x="1097" y="677"/>
                        <a:pt x="1106" y="678"/>
                        <a:pt x="1107" y="687"/>
                      </a:cubicBezTo>
                      <a:cubicBezTo>
                        <a:pt x="1129" y="687"/>
                        <a:pt x="1151" y="687"/>
                        <a:pt x="1174" y="687"/>
                      </a:cubicBezTo>
                      <a:cubicBezTo>
                        <a:pt x="1175" y="679"/>
                        <a:pt x="1182" y="676"/>
                        <a:pt x="1189" y="673"/>
                      </a:cubicBezTo>
                      <a:cubicBezTo>
                        <a:pt x="1189" y="663"/>
                        <a:pt x="1189" y="653"/>
                        <a:pt x="1189" y="643"/>
                      </a:cubicBezTo>
                      <a:cubicBezTo>
                        <a:pt x="1212" y="631"/>
                        <a:pt x="1229" y="614"/>
                        <a:pt x="1256" y="606"/>
                      </a:cubicBezTo>
                      <a:cubicBezTo>
                        <a:pt x="1266" y="608"/>
                        <a:pt x="1262" y="624"/>
                        <a:pt x="1263" y="635"/>
                      </a:cubicBezTo>
                      <a:cubicBezTo>
                        <a:pt x="1270" y="605"/>
                        <a:pt x="1353" y="671"/>
                        <a:pt x="1300" y="680"/>
                      </a:cubicBezTo>
                      <a:cubicBezTo>
                        <a:pt x="1324" y="708"/>
                        <a:pt x="1330" y="656"/>
                        <a:pt x="1352" y="658"/>
                      </a:cubicBezTo>
                      <a:cubicBezTo>
                        <a:pt x="1356" y="672"/>
                        <a:pt x="1374" y="671"/>
                        <a:pt x="1367" y="695"/>
                      </a:cubicBezTo>
                      <a:cubicBezTo>
                        <a:pt x="1372" y="695"/>
                        <a:pt x="1377" y="695"/>
                        <a:pt x="1382" y="695"/>
                      </a:cubicBezTo>
                      <a:cubicBezTo>
                        <a:pt x="1412" y="686"/>
                        <a:pt x="1372" y="647"/>
                        <a:pt x="1419" y="650"/>
                      </a:cubicBezTo>
                      <a:cubicBezTo>
                        <a:pt x="1409" y="660"/>
                        <a:pt x="1409" y="685"/>
                        <a:pt x="1419" y="695"/>
                      </a:cubicBezTo>
                      <a:cubicBezTo>
                        <a:pt x="1441" y="706"/>
                        <a:pt x="1480" y="699"/>
                        <a:pt x="1486" y="725"/>
                      </a:cubicBezTo>
                      <a:cubicBezTo>
                        <a:pt x="1482" y="738"/>
                        <a:pt x="1483" y="756"/>
                        <a:pt x="1472" y="762"/>
                      </a:cubicBezTo>
                      <a:cubicBezTo>
                        <a:pt x="1471" y="745"/>
                        <a:pt x="1440" y="759"/>
                        <a:pt x="1427" y="754"/>
                      </a:cubicBezTo>
                      <a:cubicBezTo>
                        <a:pt x="1392" y="767"/>
                        <a:pt x="1398" y="746"/>
                        <a:pt x="1375" y="732"/>
                      </a:cubicBezTo>
                      <a:cubicBezTo>
                        <a:pt x="1364" y="739"/>
                        <a:pt x="1351" y="743"/>
                        <a:pt x="1352" y="762"/>
                      </a:cubicBezTo>
                      <a:cubicBezTo>
                        <a:pt x="1329" y="751"/>
                        <a:pt x="1315" y="730"/>
                        <a:pt x="1285" y="725"/>
                      </a:cubicBezTo>
                      <a:cubicBezTo>
                        <a:pt x="1285" y="715"/>
                        <a:pt x="1285" y="705"/>
                        <a:pt x="1285" y="695"/>
                      </a:cubicBezTo>
                      <a:cubicBezTo>
                        <a:pt x="1229" y="674"/>
                        <a:pt x="1088" y="688"/>
                        <a:pt x="1092" y="777"/>
                      </a:cubicBezTo>
                      <a:cubicBezTo>
                        <a:pt x="1009" y="807"/>
                        <a:pt x="1050" y="883"/>
                        <a:pt x="1025" y="955"/>
                      </a:cubicBezTo>
                      <a:cubicBezTo>
                        <a:pt x="1052" y="980"/>
                        <a:pt x="1066" y="1019"/>
                        <a:pt x="1099" y="1037"/>
                      </a:cubicBezTo>
                      <a:cubicBezTo>
                        <a:pt x="1146" y="1032"/>
                        <a:pt x="1179" y="1038"/>
                        <a:pt x="1226" y="1022"/>
                      </a:cubicBezTo>
                      <a:cubicBezTo>
                        <a:pt x="1224" y="1047"/>
                        <a:pt x="1253" y="1040"/>
                        <a:pt x="1263" y="1052"/>
                      </a:cubicBezTo>
                      <a:cubicBezTo>
                        <a:pt x="1258" y="1141"/>
                        <a:pt x="1328" y="1189"/>
                        <a:pt x="1278" y="1261"/>
                      </a:cubicBezTo>
                      <a:cubicBezTo>
                        <a:pt x="1302" y="1311"/>
                        <a:pt x="1303" y="1385"/>
                        <a:pt x="1323" y="1439"/>
                      </a:cubicBezTo>
                      <a:cubicBezTo>
                        <a:pt x="1443" y="1457"/>
                        <a:pt x="1448" y="1297"/>
                        <a:pt x="1524" y="1246"/>
                      </a:cubicBezTo>
                      <a:cubicBezTo>
                        <a:pt x="1528" y="1191"/>
                        <a:pt x="1525" y="1176"/>
                        <a:pt x="1524" y="1119"/>
                      </a:cubicBezTo>
                      <a:cubicBezTo>
                        <a:pt x="1560" y="1074"/>
                        <a:pt x="1613" y="1045"/>
                        <a:pt x="1620" y="970"/>
                      </a:cubicBezTo>
                      <a:cubicBezTo>
                        <a:pt x="1603" y="953"/>
                        <a:pt x="1574" y="994"/>
                        <a:pt x="1561" y="963"/>
                      </a:cubicBezTo>
                      <a:cubicBezTo>
                        <a:pt x="1604" y="933"/>
                        <a:pt x="1705" y="902"/>
                        <a:pt x="1658" y="829"/>
                      </a:cubicBezTo>
                      <a:cubicBezTo>
                        <a:pt x="1662" y="829"/>
                        <a:pt x="1667" y="829"/>
                        <a:pt x="1671" y="829"/>
                      </a:cubicBezTo>
                      <a:cubicBezTo>
                        <a:pt x="1673" y="848"/>
                        <a:pt x="1674" y="868"/>
                        <a:pt x="1674" y="887"/>
                      </a:cubicBezTo>
                      <a:cubicBezTo>
                        <a:pt x="1674" y="1321"/>
                        <a:pt x="1321" y="1674"/>
                        <a:pt x="887" y="167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grpSp>
      </p:grpSp>
      <p:sp>
        <p:nvSpPr>
          <p:cNvPr id="114" name="TextBox 113"/>
          <p:cNvSpPr txBox="1"/>
          <p:nvPr/>
        </p:nvSpPr>
        <p:spPr>
          <a:xfrm>
            <a:off x="1759250" y="586800"/>
            <a:ext cx="5295824" cy="584775"/>
          </a:xfrm>
          <a:prstGeom prst="rect">
            <a:avLst/>
          </a:prstGeom>
          <a:noFill/>
        </p:spPr>
        <p:txBody>
          <a:bodyPr wrap="square" rtlCol="0">
            <a:spAutoFit/>
          </a:bodyPr>
          <a:lstStyle/>
          <a:p>
            <a:pPr algn="ctr"/>
            <a:r>
              <a:rPr lang="en-US" sz="1600" i="1" dirty="0" smtClean="0">
                <a:solidFill>
                  <a:schemeClr val="tx1"/>
                </a:solidFill>
                <a:latin typeface="Arial" panose="020B0604020202020204" pitchFamily="34" charset="0"/>
                <a:cs typeface="Arial" panose="020B0604020202020204" pitchFamily="34" charset="0"/>
              </a:rPr>
              <a:t>Proportion of Adults which Claim to Know </a:t>
            </a:r>
          </a:p>
          <a:p>
            <a:pPr algn="ctr"/>
            <a:r>
              <a:rPr lang="en-US" sz="1600" i="1" dirty="0" smtClean="0">
                <a:solidFill>
                  <a:schemeClr val="tx1"/>
                </a:solidFill>
                <a:latin typeface="Arial" panose="020B0604020202020204" pitchFamily="34" charset="0"/>
                <a:cs typeface="Arial" panose="020B0604020202020204" pitchFamily="34" charset="0"/>
              </a:rPr>
              <a:t>What a PE Would Feel Like</a:t>
            </a:r>
          </a:p>
        </p:txBody>
      </p:sp>
      <p:graphicFrame>
        <p:nvGraphicFramePr>
          <p:cNvPr id="14" name="Chart 13"/>
          <p:cNvGraphicFramePr/>
          <p:nvPr>
            <p:extLst>
              <p:ext uri="{D42A27DB-BD31-4B8C-83A1-F6EECF244321}">
                <p14:modId xmlns:p14="http://schemas.microsoft.com/office/powerpoint/2010/main" val="3622443829"/>
              </p:ext>
            </p:extLst>
          </p:nvPr>
        </p:nvGraphicFramePr>
        <p:xfrm>
          <a:off x="356389" y="1833067"/>
          <a:ext cx="2215094" cy="1476729"/>
        </p:xfrm>
        <a:graphic>
          <a:graphicData uri="http://schemas.openxmlformats.org/drawingml/2006/chart">
            <c:chart xmlns:c="http://schemas.openxmlformats.org/drawingml/2006/chart" xmlns:r="http://schemas.openxmlformats.org/officeDocument/2006/relationships" r:id="rId3"/>
          </a:graphicData>
        </a:graphic>
      </p:graphicFrame>
      <p:sp>
        <p:nvSpPr>
          <p:cNvPr id="116" name="TextBox 115"/>
          <p:cNvSpPr txBox="1"/>
          <p:nvPr/>
        </p:nvSpPr>
        <p:spPr>
          <a:xfrm>
            <a:off x="893792" y="1833067"/>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18-39</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66" name="Chart 165"/>
          <p:cNvGraphicFramePr/>
          <p:nvPr>
            <p:extLst>
              <p:ext uri="{D42A27DB-BD31-4B8C-83A1-F6EECF244321}">
                <p14:modId xmlns:p14="http://schemas.microsoft.com/office/powerpoint/2010/main" val="1924755937"/>
              </p:ext>
            </p:extLst>
          </p:nvPr>
        </p:nvGraphicFramePr>
        <p:xfrm>
          <a:off x="356389" y="3095516"/>
          <a:ext cx="2215094" cy="1476729"/>
        </p:xfrm>
        <a:graphic>
          <a:graphicData uri="http://schemas.openxmlformats.org/drawingml/2006/chart">
            <c:chart xmlns:c="http://schemas.openxmlformats.org/drawingml/2006/chart" xmlns:r="http://schemas.openxmlformats.org/officeDocument/2006/relationships" r:id="rId4"/>
          </a:graphicData>
        </a:graphic>
      </p:graphicFrame>
      <p:sp>
        <p:nvSpPr>
          <p:cNvPr id="167" name="TextBox 166"/>
          <p:cNvSpPr txBox="1"/>
          <p:nvPr/>
        </p:nvSpPr>
        <p:spPr>
          <a:xfrm>
            <a:off x="893792" y="3095516"/>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40-64</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68" name="Chart 167"/>
          <p:cNvGraphicFramePr/>
          <p:nvPr>
            <p:extLst>
              <p:ext uri="{D42A27DB-BD31-4B8C-83A1-F6EECF244321}">
                <p14:modId xmlns:p14="http://schemas.microsoft.com/office/powerpoint/2010/main" val="1744566673"/>
              </p:ext>
            </p:extLst>
          </p:nvPr>
        </p:nvGraphicFramePr>
        <p:xfrm>
          <a:off x="372830" y="4433392"/>
          <a:ext cx="2215094" cy="1476729"/>
        </p:xfrm>
        <a:graphic>
          <a:graphicData uri="http://schemas.openxmlformats.org/drawingml/2006/chart">
            <c:chart xmlns:c="http://schemas.openxmlformats.org/drawingml/2006/chart" xmlns:r="http://schemas.openxmlformats.org/officeDocument/2006/relationships" r:id="rId5"/>
          </a:graphicData>
        </a:graphic>
      </p:graphicFrame>
      <p:sp>
        <p:nvSpPr>
          <p:cNvPr id="169" name="TextBox 168"/>
          <p:cNvSpPr txBox="1"/>
          <p:nvPr/>
        </p:nvSpPr>
        <p:spPr>
          <a:xfrm>
            <a:off x="910233" y="4433392"/>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65+</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0" name="Chart 169"/>
          <p:cNvGraphicFramePr/>
          <p:nvPr>
            <p:extLst>
              <p:ext uri="{D42A27DB-BD31-4B8C-83A1-F6EECF244321}">
                <p14:modId xmlns:p14="http://schemas.microsoft.com/office/powerpoint/2010/main" val="706078928"/>
              </p:ext>
            </p:extLst>
          </p:nvPr>
        </p:nvGraphicFramePr>
        <p:xfrm>
          <a:off x="3251989" y="1842592"/>
          <a:ext cx="2215094" cy="1476729"/>
        </p:xfrm>
        <a:graphic>
          <a:graphicData uri="http://schemas.openxmlformats.org/drawingml/2006/chart">
            <c:chart xmlns:c="http://schemas.openxmlformats.org/drawingml/2006/chart" xmlns:r="http://schemas.openxmlformats.org/officeDocument/2006/relationships" r:id="rId6"/>
          </a:graphicData>
        </a:graphic>
      </p:graphicFrame>
      <p:sp>
        <p:nvSpPr>
          <p:cNvPr id="171" name="TextBox 170"/>
          <p:cNvSpPr txBox="1"/>
          <p:nvPr/>
        </p:nvSpPr>
        <p:spPr>
          <a:xfrm>
            <a:off x="3789392" y="1842592"/>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18-39</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2" name="Chart 171"/>
          <p:cNvGraphicFramePr/>
          <p:nvPr>
            <p:extLst>
              <p:ext uri="{D42A27DB-BD31-4B8C-83A1-F6EECF244321}">
                <p14:modId xmlns:p14="http://schemas.microsoft.com/office/powerpoint/2010/main" val="4156883471"/>
              </p:ext>
            </p:extLst>
          </p:nvPr>
        </p:nvGraphicFramePr>
        <p:xfrm>
          <a:off x="3251989" y="3105041"/>
          <a:ext cx="2215094" cy="1476729"/>
        </p:xfrm>
        <a:graphic>
          <a:graphicData uri="http://schemas.openxmlformats.org/drawingml/2006/chart">
            <c:chart xmlns:c="http://schemas.openxmlformats.org/drawingml/2006/chart" xmlns:r="http://schemas.openxmlformats.org/officeDocument/2006/relationships" r:id="rId7"/>
          </a:graphicData>
        </a:graphic>
      </p:graphicFrame>
      <p:sp>
        <p:nvSpPr>
          <p:cNvPr id="173" name="TextBox 172"/>
          <p:cNvSpPr txBox="1"/>
          <p:nvPr/>
        </p:nvSpPr>
        <p:spPr>
          <a:xfrm>
            <a:off x="3789392" y="3105041"/>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40-64</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4" name="Chart 173"/>
          <p:cNvGraphicFramePr/>
          <p:nvPr>
            <p:extLst>
              <p:ext uri="{D42A27DB-BD31-4B8C-83A1-F6EECF244321}">
                <p14:modId xmlns:p14="http://schemas.microsoft.com/office/powerpoint/2010/main" val="395755981"/>
              </p:ext>
            </p:extLst>
          </p:nvPr>
        </p:nvGraphicFramePr>
        <p:xfrm>
          <a:off x="3268430" y="4442917"/>
          <a:ext cx="2215094" cy="1476729"/>
        </p:xfrm>
        <a:graphic>
          <a:graphicData uri="http://schemas.openxmlformats.org/drawingml/2006/chart">
            <c:chart xmlns:c="http://schemas.openxmlformats.org/drawingml/2006/chart" xmlns:r="http://schemas.openxmlformats.org/officeDocument/2006/relationships" r:id="rId8"/>
          </a:graphicData>
        </a:graphic>
      </p:graphicFrame>
      <p:sp>
        <p:nvSpPr>
          <p:cNvPr id="175" name="TextBox 174"/>
          <p:cNvSpPr txBox="1"/>
          <p:nvPr/>
        </p:nvSpPr>
        <p:spPr>
          <a:xfrm>
            <a:off x="3805833" y="4442917"/>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65+</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6" name="Chart 175"/>
          <p:cNvGraphicFramePr/>
          <p:nvPr>
            <p:extLst>
              <p:ext uri="{D42A27DB-BD31-4B8C-83A1-F6EECF244321}">
                <p14:modId xmlns:p14="http://schemas.microsoft.com/office/powerpoint/2010/main" val="4079248900"/>
              </p:ext>
            </p:extLst>
          </p:nvPr>
        </p:nvGraphicFramePr>
        <p:xfrm>
          <a:off x="6404764" y="1833067"/>
          <a:ext cx="2215094" cy="1476729"/>
        </p:xfrm>
        <a:graphic>
          <a:graphicData uri="http://schemas.openxmlformats.org/drawingml/2006/chart">
            <c:chart xmlns:c="http://schemas.openxmlformats.org/drawingml/2006/chart" xmlns:r="http://schemas.openxmlformats.org/officeDocument/2006/relationships" r:id="rId9"/>
          </a:graphicData>
        </a:graphic>
      </p:graphicFrame>
      <p:sp>
        <p:nvSpPr>
          <p:cNvPr id="177" name="TextBox 176"/>
          <p:cNvSpPr txBox="1"/>
          <p:nvPr/>
        </p:nvSpPr>
        <p:spPr>
          <a:xfrm>
            <a:off x="6942167" y="1833067"/>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Urban (C)</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8" name="Chart 177"/>
          <p:cNvGraphicFramePr/>
          <p:nvPr>
            <p:extLst>
              <p:ext uri="{D42A27DB-BD31-4B8C-83A1-F6EECF244321}">
                <p14:modId xmlns:p14="http://schemas.microsoft.com/office/powerpoint/2010/main" val="841436409"/>
              </p:ext>
            </p:extLst>
          </p:nvPr>
        </p:nvGraphicFramePr>
        <p:xfrm>
          <a:off x="6404764" y="3095516"/>
          <a:ext cx="2215094" cy="1476729"/>
        </p:xfrm>
        <a:graphic>
          <a:graphicData uri="http://schemas.openxmlformats.org/drawingml/2006/chart">
            <c:chart xmlns:c="http://schemas.openxmlformats.org/drawingml/2006/chart" xmlns:r="http://schemas.openxmlformats.org/officeDocument/2006/relationships" r:id="rId10"/>
          </a:graphicData>
        </a:graphic>
      </p:graphicFrame>
      <p:sp>
        <p:nvSpPr>
          <p:cNvPr id="179" name="TextBox 178"/>
          <p:cNvSpPr txBox="1"/>
          <p:nvPr/>
        </p:nvSpPr>
        <p:spPr>
          <a:xfrm>
            <a:off x="6942167" y="3095516"/>
            <a:ext cx="1319263"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Suburban (D)</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80" name="Chart 179"/>
          <p:cNvGraphicFramePr/>
          <p:nvPr>
            <p:extLst>
              <p:ext uri="{D42A27DB-BD31-4B8C-83A1-F6EECF244321}">
                <p14:modId xmlns:p14="http://schemas.microsoft.com/office/powerpoint/2010/main" val="1929559665"/>
              </p:ext>
            </p:extLst>
          </p:nvPr>
        </p:nvGraphicFramePr>
        <p:xfrm>
          <a:off x="6421205" y="4433392"/>
          <a:ext cx="2215094" cy="1476729"/>
        </p:xfrm>
        <a:graphic>
          <a:graphicData uri="http://schemas.openxmlformats.org/drawingml/2006/chart">
            <c:chart xmlns:c="http://schemas.openxmlformats.org/drawingml/2006/chart" xmlns:r="http://schemas.openxmlformats.org/officeDocument/2006/relationships" r:id="rId11"/>
          </a:graphicData>
        </a:graphic>
      </p:graphicFrame>
      <p:sp>
        <p:nvSpPr>
          <p:cNvPr id="181" name="TextBox 180"/>
          <p:cNvSpPr txBox="1"/>
          <p:nvPr/>
        </p:nvSpPr>
        <p:spPr>
          <a:xfrm>
            <a:off x="6958608" y="4433392"/>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Rural (E)</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82" name="Rectangle 181"/>
          <p:cNvSpPr/>
          <p:nvPr/>
        </p:nvSpPr>
        <p:spPr>
          <a:xfrm>
            <a:off x="83490" y="6269297"/>
            <a:ext cx="7033137" cy="461665"/>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U.S. Respondents</a:t>
            </a:r>
            <a:r>
              <a:rPr lang="en-US" sz="800" dirty="0">
                <a:solidFill>
                  <a:schemeClr val="tx1"/>
                </a:solidFill>
                <a:latin typeface="Arial" panose="020B0604020202020204" pitchFamily="34" charset="0"/>
                <a:cs typeface="Arial" panose="020B0604020202020204" pitchFamily="34" charset="0"/>
              </a:rPr>
              <a:t>. Males: 18-39 (n=64), 40-64 (n=148), 65+ (n=161); Females: 18-39 (n=96), 40-64 (n=172), 65+ (n=160); </a:t>
            </a:r>
            <a:endParaRPr lang="en-US" sz="800" dirty="0" smtClean="0">
              <a:solidFill>
                <a:schemeClr val="tx1"/>
              </a:solidFill>
              <a:latin typeface="Arial" panose="020B0604020202020204" pitchFamily="34" charset="0"/>
              <a:cs typeface="Arial" panose="020B0604020202020204" pitchFamily="34" charset="0"/>
            </a:endParaRPr>
          </a:p>
          <a:p>
            <a:r>
              <a:rPr lang="en-US" sz="800" dirty="0" smtClean="0">
                <a:solidFill>
                  <a:schemeClr val="tx1"/>
                </a:solidFill>
                <a:latin typeface="Arial" panose="020B0604020202020204" pitchFamily="34" charset="0"/>
                <a:cs typeface="Arial" panose="020B0604020202020204" pitchFamily="34" charset="0"/>
              </a:rPr>
              <a:t>Locale</a:t>
            </a:r>
            <a:r>
              <a:rPr lang="en-US" sz="800" dirty="0">
                <a:solidFill>
                  <a:schemeClr val="tx1"/>
                </a:solidFill>
                <a:latin typeface="Arial" panose="020B0604020202020204" pitchFamily="34" charset="0"/>
                <a:cs typeface="Arial" panose="020B0604020202020204" pitchFamily="34" charset="0"/>
              </a:rPr>
              <a:t>: Urban (n=406), Suburban (n=318), Rural (n=77</a:t>
            </a:r>
            <a:r>
              <a:rPr lang="en-US" sz="800" dirty="0" smtClean="0">
                <a:solidFill>
                  <a:schemeClr val="tx1"/>
                </a:solidFill>
                <a:latin typeface="Arial" panose="020B0604020202020204" pitchFamily="34" charset="0"/>
                <a:cs typeface="Arial" panose="020B0604020202020204" pitchFamily="34" charset="0"/>
              </a:rPr>
              <a:t>)</a:t>
            </a:r>
          </a:p>
          <a:p>
            <a:r>
              <a:rPr lang="en-US" sz="800" dirty="0">
                <a:solidFill>
                  <a:schemeClr val="tx1"/>
                </a:solidFill>
                <a:latin typeface="Arial" panose="020B0604020202020204" pitchFamily="34" charset="0"/>
                <a:cs typeface="Arial" panose="020B0604020202020204" pitchFamily="34" charset="0"/>
              </a:rPr>
              <a:t>Q6. Do you know what a blood clot in your lung (also known as pulmonary embolism) would feel like if you had one personally?</a:t>
            </a:r>
          </a:p>
        </p:txBody>
      </p:sp>
      <p:sp>
        <p:nvSpPr>
          <p:cNvPr id="4" name="TextBox 3"/>
          <p:cNvSpPr txBox="1"/>
          <p:nvPr/>
        </p:nvSpPr>
        <p:spPr>
          <a:xfrm>
            <a:off x="1894945" y="2148955"/>
            <a:ext cx="255198" cy="246221"/>
          </a:xfrm>
          <a:prstGeom prst="rect">
            <a:avLst/>
          </a:prstGeom>
          <a:noFill/>
        </p:spPr>
        <p:txBody>
          <a:bodyPr wrap="none" rtlCol="0">
            <a:spAutoFit/>
          </a:bodyPr>
          <a:lstStyle/>
          <a:p>
            <a:r>
              <a:rPr lang="en-US" sz="1000" dirty="0" smtClean="0">
                <a:solidFill>
                  <a:schemeClr val="tx1"/>
                </a:solidFill>
              </a:rPr>
              <a:t>B</a:t>
            </a:r>
            <a:endParaRPr lang="en-US" sz="1000" dirty="0">
              <a:solidFill>
                <a:schemeClr val="tx1"/>
              </a:solidFill>
            </a:endParaRPr>
          </a:p>
        </p:txBody>
      </p:sp>
    </p:spTree>
    <p:extLst>
      <p:ext uri="{BB962C8B-B14F-4D97-AF65-F5344CB8AC3E}">
        <p14:creationId xmlns:p14="http://schemas.microsoft.com/office/powerpoint/2010/main" val="1296757062"/>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ounded Rectangle 10"/>
          <p:cNvSpPr/>
          <p:nvPr/>
        </p:nvSpPr>
        <p:spPr bwMode="auto">
          <a:xfrm>
            <a:off x="5844209" y="1388440"/>
            <a:ext cx="2886323" cy="3898099"/>
          </a:xfrm>
          <a:prstGeom prst="roundRect">
            <a:avLst/>
          </a:prstGeom>
          <a:solidFill>
            <a:schemeClr val="bg1">
              <a:lumMod val="95000"/>
            </a:schemeClr>
          </a:solidFill>
          <a:ln w="9525" cap="flat" cmpd="sng" algn="ctr">
            <a:solidFill>
              <a:srgbClr val="C00000"/>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9" name="Rounded Rectangle 8"/>
          <p:cNvSpPr/>
          <p:nvPr/>
        </p:nvSpPr>
        <p:spPr bwMode="auto">
          <a:xfrm>
            <a:off x="956799" y="1395060"/>
            <a:ext cx="4823800" cy="3891479"/>
          </a:xfrm>
          <a:prstGeom prst="roundRect">
            <a:avLst/>
          </a:prstGeom>
          <a:solidFill>
            <a:schemeClr val="bg1">
              <a:lumMod val="95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58</a:t>
            </a:fld>
            <a:r>
              <a:rPr lang="en-US" smtClean="0"/>
              <a:t> -</a:t>
            </a:r>
            <a:endParaRPr lang="en-US"/>
          </a:p>
        </p:txBody>
      </p:sp>
      <p:graphicFrame>
        <p:nvGraphicFramePr>
          <p:cNvPr id="4" name="Chart 3"/>
          <p:cNvGraphicFramePr/>
          <p:nvPr>
            <p:extLst>
              <p:ext uri="{D42A27DB-BD31-4B8C-83A1-F6EECF244321}">
                <p14:modId xmlns:p14="http://schemas.microsoft.com/office/powerpoint/2010/main" val="359982048"/>
              </p:ext>
            </p:extLst>
          </p:nvPr>
        </p:nvGraphicFramePr>
        <p:xfrm>
          <a:off x="386217" y="964425"/>
          <a:ext cx="8439149" cy="4064000"/>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Box 4"/>
          <p:cNvSpPr txBox="1"/>
          <p:nvPr/>
        </p:nvSpPr>
        <p:spPr>
          <a:xfrm>
            <a:off x="1657047" y="674866"/>
            <a:ext cx="6008018" cy="338554"/>
          </a:xfrm>
          <a:prstGeom prst="rect">
            <a:avLst/>
          </a:prstGeom>
          <a:noFill/>
        </p:spPr>
        <p:txBody>
          <a:bodyPr wrap="square" rtlCol="0">
            <a:spAutoFit/>
          </a:bodyPr>
          <a:lstStyle/>
          <a:p>
            <a:pPr algn="ctr"/>
            <a:r>
              <a:rPr lang="en-US" sz="1600" i="1" dirty="0" smtClean="0">
                <a:solidFill>
                  <a:schemeClr val="tx1"/>
                </a:solidFill>
                <a:latin typeface="Arial" panose="020B0604020202020204" pitchFamily="34" charset="0"/>
                <a:cs typeface="Arial" panose="020B0604020202020204" pitchFamily="34" charset="0"/>
              </a:rPr>
              <a:t>Among Americans Claiming to Know What a PE Feels Like</a:t>
            </a:r>
            <a:endParaRPr lang="en-US" sz="1400" i="1" dirty="0">
              <a:solidFill>
                <a:schemeClr val="tx1"/>
              </a:solidFill>
              <a:latin typeface="Arial" panose="020B0604020202020204" pitchFamily="34" charset="0"/>
              <a:cs typeface="Arial" panose="020B0604020202020204" pitchFamily="34" charset="0"/>
            </a:endParaRPr>
          </a:p>
        </p:txBody>
      </p:sp>
      <p:sp>
        <p:nvSpPr>
          <p:cNvPr id="6" name="Title 1"/>
          <p:cNvSpPr txBox="1">
            <a:spLocks/>
          </p:cNvSpPr>
          <p:nvPr/>
        </p:nvSpPr>
        <p:spPr>
          <a:xfrm>
            <a:off x="139147" y="139465"/>
            <a:ext cx="893329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Perceived Symptoms of a Pulmonary Embolism</a:t>
            </a:r>
            <a:endParaRPr lang="en-US" sz="2400" kern="0" dirty="0"/>
          </a:p>
        </p:txBody>
      </p:sp>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268478" y="163134"/>
            <a:ext cx="608822" cy="608822"/>
          </a:xfrm>
          <a:prstGeom prst="rect">
            <a:avLst/>
          </a:prstGeom>
        </p:spPr>
      </p:pic>
      <p:sp>
        <p:nvSpPr>
          <p:cNvPr id="8" name="Rectangle 7"/>
          <p:cNvSpPr/>
          <p:nvPr/>
        </p:nvSpPr>
        <p:spPr>
          <a:xfrm>
            <a:off x="83490" y="6298417"/>
            <a:ext cx="7366882" cy="461665"/>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U.S. Respondents aware of symptoms at Q4</a:t>
            </a:r>
            <a:r>
              <a:rPr lang="en-US" sz="800" dirty="0">
                <a:solidFill>
                  <a:schemeClr val="tx1"/>
                </a:solidFill>
                <a:latin typeface="Arial" panose="020B0604020202020204" pitchFamily="34" charset="0"/>
                <a:cs typeface="Arial" panose="020B0604020202020204" pitchFamily="34" charset="0"/>
              </a:rPr>
              <a:t>. Males: 18-39 (</a:t>
            </a:r>
            <a:r>
              <a:rPr lang="en-US" sz="800" dirty="0" smtClean="0">
                <a:solidFill>
                  <a:schemeClr val="tx1"/>
                </a:solidFill>
                <a:latin typeface="Arial" panose="020B0604020202020204" pitchFamily="34" charset="0"/>
                <a:cs typeface="Arial" panose="020B0604020202020204" pitchFamily="34" charset="0"/>
              </a:rPr>
              <a:t>n=18*), </a:t>
            </a:r>
            <a:r>
              <a:rPr lang="en-US" sz="800" dirty="0">
                <a:solidFill>
                  <a:schemeClr val="tx1"/>
                </a:solidFill>
                <a:latin typeface="Arial" panose="020B0604020202020204" pitchFamily="34" charset="0"/>
                <a:cs typeface="Arial" panose="020B0604020202020204" pitchFamily="34" charset="0"/>
              </a:rPr>
              <a:t>40-64 (</a:t>
            </a:r>
            <a:r>
              <a:rPr lang="en-US" sz="800" dirty="0" smtClean="0">
                <a:solidFill>
                  <a:schemeClr val="tx1"/>
                </a:solidFill>
                <a:latin typeface="Arial" panose="020B0604020202020204" pitchFamily="34" charset="0"/>
                <a:cs typeface="Arial" panose="020B0604020202020204" pitchFamily="34" charset="0"/>
              </a:rPr>
              <a:t>n=19</a:t>
            </a:r>
            <a:r>
              <a:rPr lang="en-US" sz="800" dirty="0">
                <a:solidFill>
                  <a:schemeClr val="tx1"/>
                </a:solidFill>
                <a:latin typeface="Arial" panose="020B0604020202020204" pitchFamily="34" charset="0"/>
                <a:cs typeface="Arial" panose="020B0604020202020204" pitchFamily="34" charset="0"/>
              </a:rPr>
              <a:t>*), 65+ (</a:t>
            </a:r>
            <a:r>
              <a:rPr lang="en-US" sz="800" dirty="0" smtClean="0">
                <a:solidFill>
                  <a:schemeClr val="tx1"/>
                </a:solidFill>
                <a:latin typeface="Arial" panose="020B0604020202020204" pitchFamily="34" charset="0"/>
                <a:cs typeface="Arial" panose="020B0604020202020204" pitchFamily="34" charset="0"/>
              </a:rPr>
              <a:t>n=21*); </a:t>
            </a:r>
            <a:r>
              <a:rPr lang="en-US" sz="800" dirty="0">
                <a:solidFill>
                  <a:schemeClr val="tx1"/>
                </a:solidFill>
                <a:latin typeface="Arial" panose="020B0604020202020204" pitchFamily="34" charset="0"/>
                <a:cs typeface="Arial" panose="020B0604020202020204" pitchFamily="34" charset="0"/>
              </a:rPr>
              <a:t>Females: 18-39 (</a:t>
            </a:r>
            <a:r>
              <a:rPr lang="en-US" sz="800" dirty="0" smtClean="0">
                <a:solidFill>
                  <a:schemeClr val="tx1"/>
                </a:solidFill>
                <a:latin typeface="Arial" panose="020B0604020202020204" pitchFamily="34" charset="0"/>
                <a:cs typeface="Arial" panose="020B0604020202020204" pitchFamily="34" charset="0"/>
              </a:rPr>
              <a:t>n=13*), </a:t>
            </a:r>
            <a:r>
              <a:rPr lang="en-US" sz="800" dirty="0">
                <a:solidFill>
                  <a:schemeClr val="tx1"/>
                </a:solidFill>
                <a:latin typeface="Arial" panose="020B0604020202020204" pitchFamily="34" charset="0"/>
                <a:cs typeface="Arial" panose="020B0604020202020204" pitchFamily="34" charset="0"/>
              </a:rPr>
              <a:t>40-64 (</a:t>
            </a:r>
            <a:r>
              <a:rPr lang="en-US" sz="800" dirty="0" smtClean="0">
                <a:solidFill>
                  <a:schemeClr val="tx1"/>
                </a:solidFill>
                <a:latin typeface="Arial" panose="020B0604020202020204" pitchFamily="34" charset="0"/>
                <a:cs typeface="Arial" panose="020B0604020202020204" pitchFamily="34" charset="0"/>
              </a:rPr>
              <a:t>n=29*), </a:t>
            </a:r>
            <a:r>
              <a:rPr lang="en-US" sz="800" dirty="0">
                <a:solidFill>
                  <a:schemeClr val="tx1"/>
                </a:solidFill>
                <a:latin typeface="Arial" panose="020B0604020202020204" pitchFamily="34" charset="0"/>
                <a:cs typeface="Arial" panose="020B0604020202020204" pitchFamily="34" charset="0"/>
              </a:rPr>
              <a:t>65+ (</a:t>
            </a:r>
            <a:r>
              <a:rPr lang="en-US" sz="800" dirty="0" smtClean="0">
                <a:solidFill>
                  <a:schemeClr val="tx1"/>
                </a:solidFill>
                <a:latin typeface="Arial" panose="020B0604020202020204" pitchFamily="34" charset="0"/>
                <a:cs typeface="Arial" panose="020B0604020202020204" pitchFamily="34" charset="0"/>
              </a:rPr>
              <a:t>n=25*)</a:t>
            </a:r>
            <a:endParaRPr lang="en-US" sz="800" dirty="0">
              <a:solidFill>
                <a:schemeClr val="tx1"/>
              </a:solidFill>
              <a:latin typeface="Arial" panose="020B0604020202020204" pitchFamily="34" charset="0"/>
              <a:cs typeface="Arial" panose="020B0604020202020204" pitchFamily="34" charset="0"/>
            </a:endParaRPr>
          </a:p>
          <a:p>
            <a:r>
              <a:rPr lang="en-US" sz="800" dirty="0">
                <a:solidFill>
                  <a:srgbClr val="FF0000"/>
                </a:solidFill>
                <a:latin typeface="Arial" panose="020B0604020202020204" pitchFamily="34" charset="0"/>
                <a:cs typeface="Arial" panose="020B0604020202020204" pitchFamily="34" charset="0"/>
              </a:rPr>
              <a:t>*Caution: Small sample size, interpret with caution.</a:t>
            </a:r>
            <a:endParaRPr lang="en-US" sz="800" dirty="0" smtClean="0">
              <a:solidFill>
                <a:srgbClr val="FF0000"/>
              </a:solidFill>
              <a:latin typeface="Arial" panose="020B0604020202020204" pitchFamily="34" charset="0"/>
              <a:cs typeface="Arial" panose="020B0604020202020204" pitchFamily="34" charset="0"/>
            </a:endParaRPr>
          </a:p>
          <a:p>
            <a:r>
              <a:rPr lang="en-US" sz="800" dirty="0">
                <a:solidFill>
                  <a:schemeClr val="tx1"/>
                </a:solidFill>
                <a:latin typeface="Arial" panose="020B0604020202020204" pitchFamily="34" charset="0"/>
                <a:cs typeface="Arial" panose="020B0604020202020204" pitchFamily="34" charset="0"/>
              </a:rPr>
              <a:t>Q7. Please indicate the signs or symptoms of a blood clot in your lung (also known as pulmonary embolism). (select all that apply)</a:t>
            </a:r>
          </a:p>
        </p:txBody>
      </p:sp>
      <p:sp>
        <p:nvSpPr>
          <p:cNvPr id="10" name="TextBox 9"/>
          <p:cNvSpPr txBox="1"/>
          <p:nvPr/>
        </p:nvSpPr>
        <p:spPr>
          <a:xfrm>
            <a:off x="2106852" y="4964095"/>
            <a:ext cx="2339929"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Actual Symptoms</a:t>
            </a:r>
            <a:endParaRPr lang="en-US" sz="1400" b="1" dirty="0">
              <a:solidFill>
                <a:schemeClr val="tx2"/>
              </a:solidFill>
              <a:latin typeface="Arial" panose="020B0604020202020204" pitchFamily="34" charset="0"/>
              <a:cs typeface="Arial" panose="020B0604020202020204" pitchFamily="34" charset="0"/>
            </a:endParaRPr>
          </a:p>
        </p:txBody>
      </p:sp>
      <p:sp>
        <p:nvSpPr>
          <p:cNvPr id="12" name="TextBox 11"/>
          <p:cNvSpPr txBox="1"/>
          <p:nvPr/>
        </p:nvSpPr>
        <p:spPr>
          <a:xfrm>
            <a:off x="6232960" y="4962606"/>
            <a:ext cx="2339929" cy="307777"/>
          </a:xfrm>
          <a:prstGeom prst="rect">
            <a:avLst/>
          </a:prstGeom>
          <a:noFill/>
        </p:spPr>
        <p:txBody>
          <a:bodyPr wrap="square" rtlCol="0">
            <a:spAutoFit/>
          </a:bodyPr>
          <a:lstStyle/>
          <a:p>
            <a:pPr algn="ctr"/>
            <a:r>
              <a:rPr lang="en-US" sz="1400" b="1" dirty="0" smtClean="0">
                <a:solidFill>
                  <a:srgbClr val="C00000"/>
                </a:solidFill>
                <a:latin typeface="Arial" panose="020B0604020202020204" pitchFamily="34" charset="0"/>
                <a:cs typeface="Arial" panose="020B0604020202020204" pitchFamily="34" charset="0"/>
              </a:rPr>
              <a:t>Inaccurate Symptoms</a:t>
            </a:r>
            <a:endParaRPr lang="en-US" sz="1400" b="1" dirty="0">
              <a:solidFill>
                <a:srgbClr val="C00000"/>
              </a:solidFill>
              <a:latin typeface="Arial" panose="020B0604020202020204" pitchFamily="34" charset="0"/>
              <a:cs typeface="Arial" panose="020B0604020202020204" pitchFamily="34" charset="0"/>
            </a:endParaRPr>
          </a:p>
        </p:txBody>
      </p:sp>
      <p:graphicFrame>
        <p:nvGraphicFramePr>
          <p:cNvPr id="3" name="Table 2"/>
          <p:cNvGraphicFramePr>
            <a:graphicFrameLocks noGrp="1"/>
          </p:cNvGraphicFramePr>
          <p:nvPr>
            <p:extLst>
              <p:ext uri="{D42A27DB-BD31-4B8C-83A1-F6EECF244321}">
                <p14:modId xmlns:p14="http://schemas.microsoft.com/office/powerpoint/2010/main" val="3499524128"/>
              </p:ext>
            </p:extLst>
          </p:nvPr>
        </p:nvGraphicFramePr>
        <p:xfrm>
          <a:off x="1518702" y="5399818"/>
          <a:ext cx="5306693" cy="914400"/>
        </p:xfrm>
        <a:graphic>
          <a:graphicData uri="http://schemas.openxmlformats.org/drawingml/2006/table">
            <a:tbl>
              <a:tblPr firstRow="1" bandRow="1">
                <a:tableStyleId>{16D9F66E-5EB9-4882-86FB-DCBF35E3C3E4}</a:tableStyleId>
              </a:tblPr>
              <a:tblGrid>
                <a:gridCol w="1472669"/>
                <a:gridCol w="639004"/>
                <a:gridCol w="639004"/>
                <a:gridCol w="639004"/>
                <a:gridCol w="639004"/>
                <a:gridCol w="639004"/>
                <a:gridCol w="639004"/>
              </a:tblGrid>
              <a:tr h="0">
                <a:tc>
                  <a:txBody>
                    <a:bodyPr/>
                    <a:lstStyle/>
                    <a:p>
                      <a:r>
                        <a:rPr lang="en-US" sz="900" dirty="0" smtClean="0">
                          <a:latin typeface="Arial" panose="020B0604020202020204" pitchFamily="34" charset="0"/>
                          <a:cs typeface="Arial" panose="020B0604020202020204" pitchFamily="34" charset="0"/>
                        </a:rPr>
                        <a:t>Remaining</a:t>
                      </a:r>
                      <a:r>
                        <a:rPr lang="en-US" sz="900" baseline="0" dirty="0" smtClean="0">
                          <a:latin typeface="Arial" panose="020B0604020202020204" pitchFamily="34" charset="0"/>
                          <a:cs typeface="Arial" panose="020B0604020202020204" pitchFamily="34" charset="0"/>
                        </a:rPr>
                        <a:t> Responses:</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M 18-39</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F 18-39</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M 40-64</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F 40-64</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M 65+</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F</a:t>
                      </a:r>
                      <a:r>
                        <a:rPr lang="en-US" sz="900" baseline="0" dirty="0" smtClean="0">
                          <a:latin typeface="Arial" panose="020B0604020202020204" pitchFamily="34" charset="0"/>
                          <a:cs typeface="Arial" panose="020B0604020202020204" pitchFamily="34" charset="0"/>
                        </a:rPr>
                        <a:t> 65+</a:t>
                      </a:r>
                      <a:endParaRPr lang="en-US" sz="900" dirty="0">
                        <a:latin typeface="Arial" panose="020B0604020202020204" pitchFamily="34" charset="0"/>
                        <a:cs typeface="Arial" panose="020B0604020202020204" pitchFamily="34" charset="0"/>
                      </a:endParaRPr>
                    </a:p>
                  </a:txBody>
                  <a:tcPr/>
                </a:tc>
              </a:tr>
              <a:tr h="205740">
                <a:tc>
                  <a:txBody>
                    <a:bodyPr/>
                    <a:lstStyle/>
                    <a:p>
                      <a:r>
                        <a:rPr lang="en-US" sz="900" i="1" dirty="0" smtClean="0">
                          <a:latin typeface="Arial" panose="020B0604020202020204" pitchFamily="34" charset="0"/>
                          <a:cs typeface="Arial" panose="020B0604020202020204" pitchFamily="34" charset="0"/>
                        </a:rPr>
                        <a:t>Other</a:t>
                      </a:r>
                    </a:p>
                  </a:txBody>
                  <a:tcPr/>
                </a:tc>
                <a:tc>
                  <a:txBody>
                    <a:bodyPr/>
                    <a:lstStyle/>
                    <a:p>
                      <a:pPr algn="ctr"/>
                      <a:r>
                        <a:rPr lang="en-US" sz="900" dirty="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5%</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3%</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r>
              <a:tr h="205740">
                <a:tc>
                  <a:txBody>
                    <a:bodyPr/>
                    <a:lstStyle/>
                    <a:p>
                      <a:r>
                        <a:rPr lang="en-US" sz="900" i="1" dirty="0" smtClean="0">
                          <a:latin typeface="Arial" panose="020B0604020202020204" pitchFamily="34" charset="0"/>
                          <a:cs typeface="Arial" panose="020B0604020202020204" pitchFamily="34" charset="0"/>
                        </a:rPr>
                        <a:t>None of the above</a:t>
                      </a:r>
                      <a:endParaRPr lang="en-US" sz="900" i="1"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6%</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3%</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r>
              <a:tr h="205740">
                <a:tc>
                  <a:txBody>
                    <a:bodyPr/>
                    <a:lstStyle/>
                    <a:p>
                      <a:r>
                        <a:rPr lang="en-US" sz="900" i="1" dirty="0" smtClean="0">
                          <a:latin typeface="Arial" panose="020B0604020202020204" pitchFamily="34" charset="0"/>
                          <a:cs typeface="Arial" panose="020B0604020202020204" pitchFamily="34" charset="0"/>
                        </a:rPr>
                        <a:t>Not sure</a:t>
                      </a:r>
                      <a:endParaRPr lang="en-US" sz="900" i="1"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6%</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5%</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5%</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r>
            </a:tbl>
          </a:graphicData>
        </a:graphic>
      </p:graphicFrame>
    </p:spTree>
    <p:extLst>
      <p:ext uri="{BB962C8B-B14F-4D97-AF65-F5344CB8AC3E}">
        <p14:creationId xmlns:p14="http://schemas.microsoft.com/office/powerpoint/2010/main" val="187684100"/>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 name="Rounded Rectangle 176"/>
          <p:cNvSpPr/>
          <p:nvPr/>
        </p:nvSpPr>
        <p:spPr bwMode="auto">
          <a:xfrm>
            <a:off x="5854331" y="4066106"/>
            <a:ext cx="2832337" cy="812688"/>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sp>
        <p:nvSpPr>
          <p:cNvPr id="2" name="Slide Number Placeholder 1"/>
          <p:cNvSpPr>
            <a:spLocks noGrp="1"/>
          </p:cNvSpPr>
          <p:nvPr>
            <p:ph type="sldNum" sz="quarter" idx="10"/>
          </p:nvPr>
        </p:nvSpPr>
        <p:spPr/>
        <p:txBody>
          <a:bodyPr/>
          <a:lstStyle/>
          <a:p>
            <a:r>
              <a:rPr lang="en-US" smtClean="0">
                <a:solidFill>
                  <a:srgbClr val="FFFFFF"/>
                </a:solidFill>
              </a:rPr>
              <a:t> - </a:t>
            </a:r>
            <a:fld id="{8FAC1CE3-0013-4A1C-AA61-A816E609AAE0}" type="slidenum">
              <a:rPr lang="en-US" smtClean="0">
                <a:solidFill>
                  <a:srgbClr val="FFFFFF"/>
                </a:solidFill>
              </a:rPr>
              <a:pPr/>
              <a:t>59</a:t>
            </a:fld>
            <a:r>
              <a:rPr lang="en-US" smtClean="0">
                <a:solidFill>
                  <a:srgbClr val="FFFFFF"/>
                </a:solidFill>
              </a:rPr>
              <a:t> -</a:t>
            </a:r>
            <a:endParaRPr lang="en-US">
              <a:solidFill>
                <a:srgbClr val="FFFFFF"/>
              </a:solidFill>
            </a:endParaRPr>
          </a:p>
        </p:txBody>
      </p:sp>
      <p:grpSp>
        <p:nvGrpSpPr>
          <p:cNvPr id="24" name="Group 23"/>
          <p:cNvGrpSpPr/>
          <p:nvPr/>
        </p:nvGrpSpPr>
        <p:grpSpPr>
          <a:xfrm>
            <a:off x="139144" y="1225315"/>
            <a:ext cx="3670856" cy="1355960"/>
            <a:chOff x="139144" y="730015"/>
            <a:chExt cx="3670856" cy="1355960"/>
          </a:xfrm>
        </p:grpSpPr>
        <p:graphicFrame>
          <p:nvGraphicFramePr>
            <p:cNvPr id="6" name="Chart 5"/>
            <p:cNvGraphicFramePr/>
            <p:nvPr>
              <p:extLst>
                <p:ext uri="{D42A27DB-BD31-4B8C-83A1-F6EECF244321}">
                  <p14:modId xmlns:p14="http://schemas.microsoft.com/office/powerpoint/2010/main" val="3241187768"/>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2"/>
            </a:graphicData>
          </a:graphic>
        </p:graphicFrame>
        <p:cxnSp>
          <p:nvCxnSpPr>
            <p:cNvPr id="17" name="Straight Connector 1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 name="Straight Connector 1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 name="TextBox 18"/>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20" name="TextBox 19"/>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21" name="TextBox 20"/>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22" name="TextBox 21"/>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23" name="TextBox 22"/>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Hospital </a:t>
              </a:r>
              <a:r>
                <a:rPr lang="en-US" sz="1200" b="1" dirty="0" smtClean="0">
                  <a:solidFill>
                    <a:srgbClr val="000000"/>
                  </a:solidFill>
                  <a:latin typeface="Arial" panose="020B0604020202020204" pitchFamily="34" charset="0"/>
                  <a:cs typeface="Arial" panose="020B0604020202020204" pitchFamily="34" charset="0"/>
                </a:rPr>
                <a:t>stay^</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25" name="Group 24"/>
          <p:cNvGrpSpPr/>
          <p:nvPr/>
        </p:nvGrpSpPr>
        <p:grpSpPr>
          <a:xfrm>
            <a:off x="158196" y="2539612"/>
            <a:ext cx="3670856" cy="1355960"/>
            <a:chOff x="139144" y="730015"/>
            <a:chExt cx="3670856" cy="1355960"/>
          </a:xfrm>
        </p:grpSpPr>
        <p:graphicFrame>
          <p:nvGraphicFramePr>
            <p:cNvPr id="26" name="Chart 25"/>
            <p:cNvGraphicFramePr/>
            <p:nvPr>
              <p:extLst>
                <p:ext uri="{D42A27DB-BD31-4B8C-83A1-F6EECF244321}">
                  <p14:modId xmlns:p14="http://schemas.microsoft.com/office/powerpoint/2010/main" val="2277942117"/>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3"/>
            </a:graphicData>
          </a:graphic>
        </p:graphicFrame>
        <p:cxnSp>
          <p:nvCxnSpPr>
            <p:cNvPr id="27" name="Straight Connector 2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 name="Straight Connector 2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9" name="TextBox 28"/>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30" name="TextBox 29"/>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31" name="TextBox 30"/>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32" name="TextBox 31"/>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33" name="TextBox 32"/>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smtClean="0">
                  <a:solidFill>
                    <a:srgbClr val="000000"/>
                  </a:solidFill>
                  <a:latin typeface="Arial" panose="020B0604020202020204" pitchFamily="34" charset="0"/>
                  <a:cs typeface="Arial" panose="020B0604020202020204" pitchFamily="34" charset="0"/>
                </a:rPr>
                <a:t>Surgery^</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34" name="Group 33"/>
          <p:cNvGrpSpPr/>
          <p:nvPr/>
        </p:nvGrpSpPr>
        <p:grpSpPr>
          <a:xfrm>
            <a:off x="139147" y="3840008"/>
            <a:ext cx="3670856" cy="1355960"/>
            <a:chOff x="139144" y="730015"/>
            <a:chExt cx="3670856" cy="1355960"/>
          </a:xfrm>
        </p:grpSpPr>
        <p:graphicFrame>
          <p:nvGraphicFramePr>
            <p:cNvPr id="35" name="Chart 34"/>
            <p:cNvGraphicFramePr/>
            <p:nvPr>
              <p:extLst>
                <p:ext uri="{D42A27DB-BD31-4B8C-83A1-F6EECF244321}">
                  <p14:modId xmlns:p14="http://schemas.microsoft.com/office/powerpoint/2010/main" val="259505715"/>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4"/>
            </a:graphicData>
          </a:graphic>
        </p:graphicFrame>
        <p:cxnSp>
          <p:nvCxnSpPr>
            <p:cNvPr id="36" name="Straight Connector 35"/>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Straight Connector 36"/>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8" name="TextBox 37"/>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39" name="TextBox 38"/>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40" name="TextBox 39"/>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41" name="TextBox 40"/>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42" name="TextBox 41"/>
            <p:cNvSpPr txBox="1"/>
            <p:nvPr/>
          </p:nvSpPr>
          <p:spPr>
            <a:xfrm>
              <a:off x="781047"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Not moving for long periods </a:t>
              </a:r>
              <a:r>
                <a:rPr lang="en-US" sz="1200" b="1" dirty="0" smtClean="0">
                  <a:solidFill>
                    <a:srgbClr val="000000"/>
                  </a:solidFill>
                  <a:latin typeface="Arial" panose="020B0604020202020204" pitchFamily="34" charset="0"/>
                  <a:cs typeface="Arial" panose="020B0604020202020204" pitchFamily="34" charset="0"/>
                </a:rPr>
                <a:t>^</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43" name="Group 42"/>
          <p:cNvGrpSpPr/>
          <p:nvPr/>
        </p:nvGrpSpPr>
        <p:grpSpPr>
          <a:xfrm>
            <a:off x="139144" y="5154305"/>
            <a:ext cx="3670856" cy="1355960"/>
            <a:chOff x="139144" y="730015"/>
            <a:chExt cx="3670856" cy="1355960"/>
          </a:xfrm>
        </p:grpSpPr>
        <p:graphicFrame>
          <p:nvGraphicFramePr>
            <p:cNvPr id="44" name="Chart 43"/>
            <p:cNvGraphicFramePr/>
            <p:nvPr>
              <p:extLst>
                <p:ext uri="{D42A27DB-BD31-4B8C-83A1-F6EECF244321}">
                  <p14:modId xmlns:p14="http://schemas.microsoft.com/office/powerpoint/2010/main" val="2977670510"/>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5"/>
            </a:graphicData>
          </a:graphic>
        </p:graphicFrame>
        <p:cxnSp>
          <p:nvCxnSpPr>
            <p:cNvPr id="45" name="Straight Connector 44"/>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Straight Connector 45"/>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TextBox 46"/>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48" name="TextBox 47"/>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49" name="TextBox 48"/>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50" name="TextBox 49"/>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51" name="TextBox 50"/>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Pregnancy/Recent </a:t>
              </a:r>
              <a:r>
                <a:rPr lang="en-US" sz="1200" b="1" dirty="0" smtClean="0">
                  <a:solidFill>
                    <a:srgbClr val="000000"/>
                  </a:solidFill>
                  <a:latin typeface="Arial" panose="020B0604020202020204" pitchFamily="34" charset="0"/>
                  <a:cs typeface="Arial" panose="020B0604020202020204" pitchFamily="34" charset="0"/>
                </a:rPr>
                <a:t>birth^</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52" name="Group 51"/>
          <p:cNvGrpSpPr/>
          <p:nvPr/>
        </p:nvGrpSpPr>
        <p:grpSpPr>
          <a:xfrm>
            <a:off x="4205330" y="1225315"/>
            <a:ext cx="3670856" cy="1355960"/>
            <a:chOff x="139144" y="730015"/>
            <a:chExt cx="3670856" cy="1355960"/>
          </a:xfrm>
        </p:grpSpPr>
        <p:graphicFrame>
          <p:nvGraphicFramePr>
            <p:cNvPr id="53" name="Chart 52"/>
            <p:cNvGraphicFramePr/>
            <p:nvPr>
              <p:extLst>
                <p:ext uri="{D42A27DB-BD31-4B8C-83A1-F6EECF244321}">
                  <p14:modId xmlns:p14="http://schemas.microsoft.com/office/powerpoint/2010/main" val="3469877483"/>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6"/>
            </a:graphicData>
          </a:graphic>
        </p:graphicFrame>
        <p:cxnSp>
          <p:nvCxnSpPr>
            <p:cNvPr id="54" name="Straight Connector 53"/>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5" name="Straight Connector 54"/>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6" name="TextBox 55"/>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57" name="TextBox 56"/>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58" name="TextBox 57"/>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59" name="TextBox 58"/>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60" name="TextBox 59"/>
            <p:cNvSpPr txBox="1"/>
            <p:nvPr/>
          </p:nvSpPr>
          <p:spPr>
            <a:xfrm>
              <a:off x="753464"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Using estrogen-based </a:t>
              </a:r>
              <a:r>
                <a:rPr lang="en-US" sz="1200" b="1" dirty="0" smtClean="0">
                  <a:solidFill>
                    <a:srgbClr val="000000"/>
                  </a:solidFill>
                  <a:latin typeface="Arial" panose="020B0604020202020204" pitchFamily="34" charset="0"/>
                  <a:cs typeface="Arial" panose="020B0604020202020204" pitchFamily="34" charset="0"/>
                </a:rPr>
                <a:t>meds^</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61" name="Group 60"/>
          <p:cNvGrpSpPr/>
          <p:nvPr/>
        </p:nvGrpSpPr>
        <p:grpSpPr>
          <a:xfrm>
            <a:off x="4205330" y="2539612"/>
            <a:ext cx="3670856" cy="1355960"/>
            <a:chOff x="139144" y="730015"/>
            <a:chExt cx="3670856" cy="1355960"/>
          </a:xfrm>
        </p:grpSpPr>
        <p:graphicFrame>
          <p:nvGraphicFramePr>
            <p:cNvPr id="62" name="Chart 61"/>
            <p:cNvGraphicFramePr/>
            <p:nvPr>
              <p:extLst>
                <p:ext uri="{D42A27DB-BD31-4B8C-83A1-F6EECF244321}">
                  <p14:modId xmlns:p14="http://schemas.microsoft.com/office/powerpoint/2010/main" val="2786898065"/>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7"/>
            </a:graphicData>
          </a:graphic>
        </p:graphicFrame>
        <p:cxnSp>
          <p:nvCxnSpPr>
            <p:cNvPr id="63" name="Straight Connector 62"/>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4" name="Straight Connector 63"/>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5" name="TextBox 64"/>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66" name="TextBox 65"/>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67" name="TextBox 66"/>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68" name="TextBox 67"/>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69" name="TextBox 68"/>
            <p:cNvSpPr txBox="1"/>
            <p:nvPr/>
          </p:nvSpPr>
          <p:spPr>
            <a:xfrm>
              <a:off x="753464"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Family history of blood </a:t>
              </a:r>
              <a:r>
                <a:rPr lang="en-US" sz="1200" b="1" dirty="0" smtClean="0">
                  <a:solidFill>
                    <a:srgbClr val="000000"/>
                  </a:solidFill>
                  <a:latin typeface="Arial" panose="020B0604020202020204" pitchFamily="34" charset="0"/>
                  <a:cs typeface="Arial" panose="020B0604020202020204" pitchFamily="34" charset="0"/>
                </a:rPr>
                <a:t>clots^</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8" name="Group 7"/>
          <p:cNvGrpSpPr/>
          <p:nvPr/>
        </p:nvGrpSpPr>
        <p:grpSpPr>
          <a:xfrm>
            <a:off x="4114800" y="4038600"/>
            <a:ext cx="1744844" cy="1727843"/>
            <a:chOff x="7754687" y="1850555"/>
            <a:chExt cx="1744844" cy="1727843"/>
          </a:xfrm>
        </p:grpSpPr>
        <p:grpSp>
          <p:nvGrpSpPr>
            <p:cNvPr id="9" name="Group 8"/>
            <p:cNvGrpSpPr/>
            <p:nvPr/>
          </p:nvGrpSpPr>
          <p:grpSpPr>
            <a:xfrm>
              <a:off x="7754687" y="1850555"/>
              <a:ext cx="1739531" cy="1727843"/>
              <a:chOff x="7556975" y="1850555"/>
              <a:chExt cx="1739531" cy="1727843"/>
            </a:xfrm>
          </p:grpSpPr>
          <p:sp>
            <p:nvSpPr>
              <p:cNvPr id="88" name="Rounded Rectangle 87"/>
              <p:cNvSpPr/>
              <p:nvPr/>
            </p:nvSpPr>
            <p:spPr bwMode="auto">
              <a:xfrm>
                <a:off x="7556975" y="1850555"/>
                <a:ext cx="1327018" cy="1727843"/>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grpSp>
            <p:nvGrpSpPr>
              <p:cNvPr id="80" name="Group 79"/>
              <p:cNvGrpSpPr/>
              <p:nvPr/>
            </p:nvGrpSpPr>
            <p:grpSpPr>
              <a:xfrm>
                <a:off x="7633919" y="2759983"/>
                <a:ext cx="486337" cy="486337"/>
                <a:chOff x="446183" y="3541776"/>
                <a:chExt cx="838200" cy="838200"/>
              </a:xfrm>
            </p:grpSpPr>
            <p:sp>
              <p:nvSpPr>
                <p:cNvPr id="81" name="Oval 80"/>
                <p:cNvSpPr/>
                <p:nvPr/>
              </p:nvSpPr>
              <p:spPr>
                <a:xfrm>
                  <a:off x="446183" y="3541776"/>
                  <a:ext cx="838200" cy="838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2" name="Freeform 5"/>
                <p:cNvSpPr>
                  <a:spLocks noEditPoints="1"/>
                </p:cNvSpPr>
                <p:nvPr/>
              </p:nvSpPr>
              <p:spPr bwMode="auto">
                <a:xfrm>
                  <a:off x="711994" y="3629025"/>
                  <a:ext cx="316706" cy="675640"/>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CA" dirty="0">
                    <a:solidFill>
                      <a:srgbClr val="FFFFFF"/>
                    </a:solidFill>
                  </a:endParaRPr>
                </a:p>
              </p:txBody>
            </p:sp>
          </p:grpSp>
          <p:grpSp>
            <p:nvGrpSpPr>
              <p:cNvPr id="83" name="Group 82"/>
              <p:cNvGrpSpPr/>
              <p:nvPr/>
            </p:nvGrpSpPr>
            <p:grpSpPr>
              <a:xfrm>
                <a:off x="7620216" y="2038938"/>
                <a:ext cx="486337" cy="486337"/>
                <a:chOff x="446183" y="4590288"/>
                <a:chExt cx="838200" cy="838200"/>
              </a:xfrm>
            </p:grpSpPr>
            <p:sp>
              <p:nvSpPr>
                <p:cNvPr id="84" name="Oval 83"/>
                <p:cNvSpPr/>
                <p:nvPr/>
              </p:nvSpPr>
              <p:spPr>
                <a:xfrm>
                  <a:off x="446183" y="4590288"/>
                  <a:ext cx="838200" cy="838200"/>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5" name="Freeform 9"/>
                <p:cNvSpPr>
                  <a:spLocks noEditPoints="1"/>
                </p:cNvSpPr>
                <p:nvPr/>
              </p:nvSpPr>
              <p:spPr bwMode="auto">
                <a:xfrm>
                  <a:off x="742950" y="4667250"/>
                  <a:ext cx="255588" cy="692658"/>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CA">
                    <a:solidFill>
                      <a:srgbClr val="FFFFFF"/>
                    </a:solidFill>
                  </a:endParaRPr>
                </a:p>
              </p:txBody>
            </p:sp>
          </p:grpSp>
          <p:sp>
            <p:nvSpPr>
              <p:cNvPr id="86" name="TextBox 85"/>
              <p:cNvSpPr txBox="1"/>
              <p:nvPr/>
            </p:nvSpPr>
            <p:spPr>
              <a:xfrm>
                <a:off x="8057975" y="2000838"/>
                <a:ext cx="1238531" cy="553998"/>
              </a:xfrm>
              <a:prstGeom prst="rect">
                <a:avLst/>
              </a:prstGeom>
              <a:noFill/>
            </p:spPr>
            <p:txBody>
              <a:bodyPr wrap="square" rtlCol="0">
                <a:spAutoFit/>
              </a:bodyPr>
              <a:lstStyle/>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Blue bars</a:t>
                </a:r>
              </a:p>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Represent</a:t>
                </a:r>
              </a:p>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Males</a:t>
                </a:r>
              </a:p>
            </p:txBody>
          </p:sp>
        </p:grpSp>
        <p:sp>
          <p:nvSpPr>
            <p:cNvPr id="87" name="TextBox 86"/>
            <p:cNvSpPr txBox="1"/>
            <p:nvPr/>
          </p:nvSpPr>
          <p:spPr>
            <a:xfrm>
              <a:off x="8261000" y="2772506"/>
              <a:ext cx="1238531" cy="553998"/>
            </a:xfrm>
            <a:prstGeom prst="rect">
              <a:avLst/>
            </a:prstGeom>
            <a:noFill/>
          </p:spPr>
          <p:txBody>
            <a:bodyPr wrap="square" rtlCol="0">
              <a:spAutoFit/>
            </a:bodyPr>
            <a:lstStyle/>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Red bars</a:t>
              </a:r>
            </a:p>
            <a:p>
              <a:pPr fontAlgn="base">
                <a:spcBef>
                  <a:spcPct val="0"/>
                </a:spcBef>
                <a:spcAft>
                  <a:spcPct val="0"/>
                </a:spcAft>
              </a:pPr>
              <a:r>
                <a:rPr lang="en-US" sz="1000" b="1" dirty="0" smtClean="0">
                  <a:solidFill>
                    <a:srgbClr val="000000"/>
                  </a:solidFill>
                  <a:latin typeface="Arial" panose="020B0604020202020204" pitchFamily="34" charset="0"/>
                  <a:cs typeface="Arial" panose="020B0604020202020204" pitchFamily="34" charset="0"/>
                </a:rPr>
                <a:t>Represent </a:t>
              </a:r>
              <a:r>
                <a:rPr lang="en-US" sz="1000" b="1" dirty="0">
                  <a:solidFill>
                    <a:srgbClr val="000000"/>
                  </a:solidFill>
                  <a:latin typeface="Arial" panose="020B0604020202020204" pitchFamily="34" charset="0"/>
                  <a:cs typeface="Arial" panose="020B0604020202020204" pitchFamily="34" charset="0"/>
                </a:rPr>
                <a:t>Females</a:t>
              </a:r>
            </a:p>
          </p:txBody>
        </p:sp>
      </p:grpSp>
      <p:grpSp>
        <p:nvGrpSpPr>
          <p:cNvPr id="7" name="Group 6"/>
          <p:cNvGrpSpPr/>
          <p:nvPr/>
        </p:nvGrpSpPr>
        <p:grpSpPr>
          <a:xfrm>
            <a:off x="645330" y="1487039"/>
            <a:ext cx="6754662" cy="4931700"/>
            <a:chOff x="645330" y="1487039"/>
            <a:chExt cx="6754662" cy="4931700"/>
          </a:xfrm>
        </p:grpSpPr>
        <p:sp>
          <p:nvSpPr>
            <p:cNvPr id="4" name="TextBox 3"/>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91" name="TextBox 90"/>
            <p:cNvSpPr txBox="1"/>
            <p:nvPr/>
          </p:nvSpPr>
          <p:spPr>
            <a:xfrm>
              <a:off x="645330" y="1620077"/>
              <a:ext cx="29255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92" name="TextBox 91"/>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93" name="TextBox 92"/>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94" name="TextBox 93"/>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95" name="TextBox 94"/>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sp>
          <p:nvSpPr>
            <p:cNvPr id="117" name="TextBox 116"/>
            <p:cNvSpPr txBox="1"/>
            <p:nvPr/>
          </p:nvSpPr>
          <p:spPr>
            <a:xfrm>
              <a:off x="2666365" y="1953210"/>
              <a:ext cx="245580" cy="230832"/>
            </a:xfrm>
            <a:prstGeom prst="rect">
              <a:avLst/>
            </a:prstGeom>
            <a:noFill/>
          </p:spPr>
          <p:txBody>
            <a:bodyPr wrap="none" rtlCol="0">
              <a:spAutoFit/>
            </a:bodyPr>
            <a:lstStyle/>
            <a:p>
              <a:pPr fontAlgn="base">
                <a:spcBef>
                  <a:spcPct val="0"/>
                </a:spcBef>
                <a:spcAft>
                  <a:spcPct val="0"/>
                </a:spcAft>
              </a:pPr>
              <a:r>
                <a:rPr lang="en-US" sz="900" dirty="0"/>
                <a:t>C</a:t>
              </a:r>
            </a:p>
          </p:txBody>
        </p:sp>
        <p:sp>
          <p:nvSpPr>
            <p:cNvPr id="118" name="TextBox 117"/>
            <p:cNvSpPr txBox="1"/>
            <p:nvPr/>
          </p:nvSpPr>
          <p:spPr>
            <a:xfrm>
              <a:off x="3081462" y="3261489"/>
              <a:ext cx="245580" cy="230832"/>
            </a:xfrm>
            <a:prstGeom prst="rect">
              <a:avLst/>
            </a:prstGeom>
            <a:noFill/>
          </p:spPr>
          <p:txBody>
            <a:bodyPr wrap="none" rtlCol="0">
              <a:spAutoFit/>
            </a:bodyPr>
            <a:lstStyle/>
            <a:p>
              <a:pPr fontAlgn="base">
                <a:spcBef>
                  <a:spcPct val="0"/>
                </a:spcBef>
                <a:spcAft>
                  <a:spcPct val="0"/>
                </a:spcAft>
              </a:pPr>
              <a:r>
                <a:rPr lang="en-US" sz="900" dirty="0"/>
                <a:t>C</a:t>
              </a:r>
            </a:p>
          </p:txBody>
        </p:sp>
        <p:sp>
          <p:nvSpPr>
            <p:cNvPr id="119" name="TextBox 118"/>
            <p:cNvSpPr txBox="1"/>
            <p:nvPr/>
          </p:nvSpPr>
          <p:spPr>
            <a:xfrm>
              <a:off x="3372309" y="4568694"/>
              <a:ext cx="245580" cy="230832"/>
            </a:xfrm>
            <a:prstGeom prst="rect">
              <a:avLst/>
            </a:prstGeom>
            <a:noFill/>
          </p:spPr>
          <p:txBody>
            <a:bodyPr wrap="none" rtlCol="0">
              <a:spAutoFit/>
            </a:bodyPr>
            <a:lstStyle/>
            <a:p>
              <a:pPr fontAlgn="base">
                <a:spcBef>
                  <a:spcPct val="0"/>
                </a:spcBef>
                <a:spcAft>
                  <a:spcPct val="0"/>
                </a:spcAft>
              </a:pPr>
              <a:r>
                <a:rPr lang="en-US" sz="900" dirty="0"/>
                <a:t>C</a:t>
              </a:r>
            </a:p>
          </p:txBody>
        </p:sp>
        <p:sp>
          <p:nvSpPr>
            <p:cNvPr id="120" name="TextBox 119"/>
            <p:cNvSpPr txBox="1"/>
            <p:nvPr/>
          </p:nvSpPr>
          <p:spPr>
            <a:xfrm>
              <a:off x="3474267" y="4861689"/>
              <a:ext cx="240772" cy="230832"/>
            </a:xfrm>
            <a:prstGeom prst="rect">
              <a:avLst/>
            </a:prstGeom>
            <a:noFill/>
          </p:spPr>
          <p:txBody>
            <a:bodyPr wrap="none" rtlCol="0">
              <a:spAutoFit/>
            </a:bodyPr>
            <a:lstStyle/>
            <a:p>
              <a:pPr fontAlgn="base">
                <a:spcBef>
                  <a:spcPct val="0"/>
                </a:spcBef>
                <a:spcAft>
                  <a:spcPct val="0"/>
                </a:spcAft>
              </a:pPr>
              <a:r>
                <a:rPr lang="en-US" sz="900" dirty="0"/>
                <a:t>E</a:t>
              </a:r>
            </a:p>
          </p:txBody>
        </p:sp>
        <p:sp>
          <p:nvSpPr>
            <p:cNvPr id="121" name="TextBox 120"/>
            <p:cNvSpPr txBox="1"/>
            <p:nvPr/>
          </p:nvSpPr>
          <p:spPr>
            <a:xfrm>
              <a:off x="2212125" y="5567723"/>
              <a:ext cx="251992" cy="230832"/>
            </a:xfrm>
            <a:prstGeom prst="rect">
              <a:avLst/>
            </a:prstGeom>
            <a:noFill/>
          </p:spPr>
          <p:txBody>
            <a:bodyPr wrap="none" rtlCol="0">
              <a:spAutoFit/>
            </a:bodyPr>
            <a:lstStyle/>
            <a:p>
              <a:pPr fontAlgn="base">
                <a:spcBef>
                  <a:spcPct val="0"/>
                </a:spcBef>
                <a:spcAft>
                  <a:spcPct val="0"/>
                </a:spcAft>
              </a:pPr>
              <a:r>
                <a:rPr lang="en-US" sz="900" dirty="0" smtClean="0"/>
                <a:t>A</a:t>
              </a:r>
              <a:endParaRPr lang="en-US" sz="900" dirty="0"/>
            </a:p>
          </p:txBody>
        </p:sp>
        <p:sp>
          <p:nvSpPr>
            <p:cNvPr id="122" name="TextBox 121"/>
            <p:cNvSpPr txBox="1"/>
            <p:nvPr/>
          </p:nvSpPr>
          <p:spPr>
            <a:xfrm>
              <a:off x="2316231" y="5877786"/>
              <a:ext cx="245580" cy="230832"/>
            </a:xfrm>
            <a:prstGeom prst="rect">
              <a:avLst/>
            </a:prstGeom>
            <a:noFill/>
          </p:spPr>
          <p:txBody>
            <a:bodyPr wrap="none" rtlCol="0">
              <a:spAutoFit/>
            </a:bodyPr>
            <a:lstStyle/>
            <a:p>
              <a:pPr fontAlgn="base">
                <a:spcBef>
                  <a:spcPct val="0"/>
                </a:spcBef>
                <a:spcAft>
                  <a:spcPct val="0"/>
                </a:spcAft>
              </a:pPr>
              <a:r>
                <a:rPr lang="en-US" sz="900" dirty="0"/>
                <a:t>C</a:t>
              </a:r>
            </a:p>
          </p:txBody>
        </p:sp>
        <p:sp>
          <p:nvSpPr>
            <p:cNvPr id="123" name="TextBox 122"/>
            <p:cNvSpPr txBox="1"/>
            <p:nvPr/>
          </p:nvSpPr>
          <p:spPr>
            <a:xfrm>
              <a:off x="2225004" y="6187907"/>
              <a:ext cx="240772" cy="230832"/>
            </a:xfrm>
            <a:prstGeom prst="rect">
              <a:avLst/>
            </a:prstGeom>
            <a:noFill/>
          </p:spPr>
          <p:txBody>
            <a:bodyPr wrap="none" rtlCol="0">
              <a:spAutoFit/>
            </a:bodyPr>
            <a:lstStyle/>
            <a:p>
              <a:pPr fontAlgn="base">
                <a:spcBef>
                  <a:spcPct val="0"/>
                </a:spcBef>
                <a:spcAft>
                  <a:spcPct val="0"/>
                </a:spcAft>
              </a:pPr>
              <a:r>
                <a:rPr lang="en-US" sz="900" dirty="0"/>
                <a:t>E</a:t>
              </a:r>
            </a:p>
          </p:txBody>
        </p:sp>
        <p:sp>
          <p:nvSpPr>
            <p:cNvPr id="124" name="TextBox 123"/>
            <p:cNvSpPr txBox="1"/>
            <p:nvPr/>
          </p:nvSpPr>
          <p:spPr>
            <a:xfrm>
              <a:off x="6251808" y="1638837"/>
              <a:ext cx="251992" cy="230832"/>
            </a:xfrm>
            <a:prstGeom prst="rect">
              <a:avLst/>
            </a:prstGeom>
            <a:noFill/>
          </p:spPr>
          <p:txBody>
            <a:bodyPr wrap="none" rtlCol="0">
              <a:spAutoFit/>
            </a:bodyPr>
            <a:lstStyle/>
            <a:p>
              <a:pPr fontAlgn="base">
                <a:spcBef>
                  <a:spcPct val="0"/>
                </a:spcBef>
                <a:spcAft>
                  <a:spcPct val="0"/>
                </a:spcAft>
              </a:pPr>
              <a:r>
                <a:rPr lang="en-US" sz="900" dirty="0" smtClean="0"/>
                <a:t>A</a:t>
              </a:r>
              <a:endParaRPr lang="en-US" sz="900" dirty="0"/>
            </a:p>
          </p:txBody>
        </p:sp>
        <p:sp>
          <p:nvSpPr>
            <p:cNvPr id="125" name="TextBox 124"/>
            <p:cNvSpPr txBox="1"/>
            <p:nvPr/>
          </p:nvSpPr>
          <p:spPr>
            <a:xfrm>
              <a:off x="6407430" y="1936021"/>
              <a:ext cx="245580" cy="230832"/>
            </a:xfrm>
            <a:prstGeom prst="rect">
              <a:avLst/>
            </a:prstGeom>
            <a:noFill/>
          </p:spPr>
          <p:txBody>
            <a:bodyPr wrap="none" rtlCol="0">
              <a:spAutoFit/>
            </a:bodyPr>
            <a:lstStyle/>
            <a:p>
              <a:pPr fontAlgn="base">
                <a:spcBef>
                  <a:spcPct val="0"/>
                </a:spcBef>
                <a:spcAft>
                  <a:spcPct val="0"/>
                </a:spcAft>
              </a:pPr>
              <a:r>
                <a:rPr lang="en-US" sz="900" dirty="0"/>
                <a:t>C</a:t>
              </a:r>
            </a:p>
          </p:txBody>
        </p:sp>
        <p:sp>
          <p:nvSpPr>
            <p:cNvPr id="126" name="TextBox 125"/>
            <p:cNvSpPr txBox="1"/>
            <p:nvPr/>
          </p:nvSpPr>
          <p:spPr>
            <a:xfrm>
              <a:off x="6444993" y="2246142"/>
              <a:ext cx="240772" cy="230832"/>
            </a:xfrm>
            <a:prstGeom prst="rect">
              <a:avLst/>
            </a:prstGeom>
            <a:noFill/>
          </p:spPr>
          <p:txBody>
            <a:bodyPr wrap="none" rtlCol="0">
              <a:spAutoFit/>
            </a:bodyPr>
            <a:lstStyle/>
            <a:p>
              <a:pPr fontAlgn="base">
                <a:spcBef>
                  <a:spcPct val="0"/>
                </a:spcBef>
                <a:spcAft>
                  <a:spcPct val="0"/>
                </a:spcAft>
              </a:pPr>
              <a:r>
                <a:rPr lang="en-US" sz="900" dirty="0"/>
                <a:t>E</a:t>
              </a:r>
            </a:p>
          </p:txBody>
        </p:sp>
        <p:sp>
          <p:nvSpPr>
            <p:cNvPr id="127" name="TextBox 126"/>
            <p:cNvSpPr txBox="1"/>
            <p:nvPr/>
          </p:nvSpPr>
          <p:spPr>
            <a:xfrm>
              <a:off x="7154412" y="3268048"/>
              <a:ext cx="245580" cy="230832"/>
            </a:xfrm>
            <a:prstGeom prst="rect">
              <a:avLst/>
            </a:prstGeom>
            <a:noFill/>
          </p:spPr>
          <p:txBody>
            <a:bodyPr wrap="none" rtlCol="0">
              <a:spAutoFit/>
            </a:bodyPr>
            <a:lstStyle/>
            <a:p>
              <a:pPr fontAlgn="base">
                <a:spcBef>
                  <a:spcPct val="0"/>
                </a:spcBef>
                <a:spcAft>
                  <a:spcPct val="0"/>
                </a:spcAft>
              </a:pPr>
              <a:r>
                <a:rPr lang="en-US" sz="900" dirty="0"/>
                <a:t>C</a:t>
              </a:r>
            </a:p>
          </p:txBody>
        </p:sp>
      </p:grpSp>
      <p:grpSp>
        <p:nvGrpSpPr>
          <p:cNvPr id="131" name="Group 130"/>
          <p:cNvGrpSpPr/>
          <p:nvPr/>
        </p:nvGrpSpPr>
        <p:grpSpPr>
          <a:xfrm>
            <a:off x="665612" y="2784538"/>
            <a:ext cx="255198" cy="990759"/>
            <a:chOff x="665612" y="1487039"/>
            <a:chExt cx="255198" cy="990759"/>
          </a:xfrm>
        </p:grpSpPr>
        <p:sp>
          <p:nvSpPr>
            <p:cNvPr id="132" name="TextBox 131"/>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33" name="TextBox 132"/>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34" name="TextBox 133"/>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35" name="TextBox 134"/>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36" name="TextBox 135"/>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37" name="TextBox 136"/>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38" name="Group 137"/>
          <p:cNvGrpSpPr/>
          <p:nvPr/>
        </p:nvGrpSpPr>
        <p:grpSpPr>
          <a:xfrm>
            <a:off x="665612" y="4092943"/>
            <a:ext cx="255198" cy="990759"/>
            <a:chOff x="665612" y="1487039"/>
            <a:chExt cx="255198" cy="990759"/>
          </a:xfrm>
        </p:grpSpPr>
        <p:sp>
          <p:nvSpPr>
            <p:cNvPr id="139" name="TextBox 138"/>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40" name="TextBox 139"/>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41" name="TextBox 140"/>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42" name="TextBox 141"/>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43" name="TextBox 142"/>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44" name="TextBox 143"/>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45" name="Group 144"/>
          <p:cNvGrpSpPr/>
          <p:nvPr/>
        </p:nvGrpSpPr>
        <p:grpSpPr>
          <a:xfrm>
            <a:off x="665612" y="5433731"/>
            <a:ext cx="255198" cy="990759"/>
            <a:chOff x="665612" y="1487039"/>
            <a:chExt cx="255198" cy="990759"/>
          </a:xfrm>
        </p:grpSpPr>
        <p:sp>
          <p:nvSpPr>
            <p:cNvPr id="146" name="TextBox 145"/>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47" name="TextBox 146"/>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48" name="TextBox 147"/>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49" name="TextBox 148"/>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50" name="TextBox 149"/>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51" name="TextBox 150"/>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52" name="Group 151"/>
          <p:cNvGrpSpPr/>
          <p:nvPr/>
        </p:nvGrpSpPr>
        <p:grpSpPr>
          <a:xfrm>
            <a:off x="4726523" y="1493814"/>
            <a:ext cx="255198" cy="990759"/>
            <a:chOff x="665612" y="1487039"/>
            <a:chExt cx="255198" cy="990759"/>
          </a:xfrm>
        </p:grpSpPr>
        <p:sp>
          <p:nvSpPr>
            <p:cNvPr id="153" name="TextBox 152"/>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54" name="TextBox 153"/>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55" name="TextBox 154"/>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56" name="TextBox 155"/>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57" name="TextBox 156"/>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58" name="TextBox 157"/>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66" name="Group 165"/>
          <p:cNvGrpSpPr/>
          <p:nvPr/>
        </p:nvGrpSpPr>
        <p:grpSpPr>
          <a:xfrm>
            <a:off x="4726523" y="2794259"/>
            <a:ext cx="255198" cy="990759"/>
            <a:chOff x="665612" y="1487039"/>
            <a:chExt cx="255198" cy="990759"/>
          </a:xfrm>
        </p:grpSpPr>
        <p:sp>
          <p:nvSpPr>
            <p:cNvPr id="167" name="TextBox 166"/>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68" name="TextBox 167"/>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69" name="TextBox 168"/>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70" name="TextBox 169"/>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71" name="TextBox 170"/>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72" name="TextBox 171"/>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sp>
        <p:nvSpPr>
          <p:cNvPr id="162" name="TextBox 161"/>
          <p:cNvSpPr txBox="1"/>
          <p:nvPr/>
        </p:nvSpPr>
        <p:spPr>
          <a:xfrm>
            <a:off x="6019800" y="4191000"/>
            <a:ext cx="2388781"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^Actual Blood Clot Risk Factors</a:t>
            </a:r>
            <a:endParaRPr lang="en-US" sz="1200" dirty="0">
              <a:solidFill>
                <a:schemeClr val="tx1"/>
              </a:solidFill>
              <a:latin typeface="Arial" panose="020B0604020202020204" pitchFamily="34" charset="0"/>
              <a:cs typeface="Arial" panose="020B0604020202020204" pitchFamily="34" charset="0"/>
            </a:endParaRPr>
          </a:p>
        </p:txBody>
      </p:sp>
      <p:sp>
        <p:nvSpPr>
          <p:cNvPr id="163" name="TextBox 162"/>
          <p:cNvSpPr txBox="1"/>
          <p:nvPr/>
        </p:nvSpPr>
        <p:spPr>
          <a:xfrm>
            <a:off x="6030934" y="4437605"/>
            <a:ext cx="2655734"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#Incorrect Blood Clot Risk Factors</a:t>
            </a:r>
            <a:endParaRPr lang="en-US" sz="1200" dirty="0">
              <a:solidFill>
                <a:schemeClr val="tx1"/>
              </a:solidFill>
              <a:latin typeface="Arial" panose="020B0604020202020204" pitchFamily="34" charset="0"/>
              <a:cs typeface="Arial" panose="020B0604020202020204" pitchFamily="34" charset="0"/>
            </a:endParaRPr>
          </a:p>
        </p:txBody>
      </p:sp>
      <p:sp>
        <p:nvSpPr>
          <p:cNvPr id="180" name="Rectangle 179"/>
          <p:cNvSpPr/>
          <p:nvPr/>
        </p:nvSpPr>
        <p:spPr>
          <a:xfrm>
            <a:off x="152400" y="6400800"/>
            <a:ext cx="6781800" cy="338554"/>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US. Respondents. Males: 18-39 (n=64), 40-64 (n=148), 65+ (n=161); Females: 18-39 (n=96), 40-64 (n=172), 65+ (n=160)</a:t>
            </a:r>
          </a:p>
          <a:p>
            <a:r>
              <a:rPr lang="en-US" sz="800" dirty="0" smtClean="0">
                <a:solidFill>
                  <a:schemeClr val="tx1"/>
                </a:solidFill>
                <a:latin typeface="Arial" panose="020B0604020202020204" pitchFamily="34" charset="0"/>
                <a:cs typeface="Arial" panose="020B0604020202020204" pitchFamily="34" charset="0"/>
              </a:rPr>
              <a:t>Q8</a:t>
            </a:r>
            <a:r>
              <a:rPr lang="en-US" sz="800" dirty="0">
                <a:solidFill>
                  <a:schemeClr val="tx1"/>
                </a:solidFill>
                <a:latin typeface="Arial" panose="020B0604020202020204" pitchFamily="34" charset="0"/>
                <a:cs typeface="Arial" panose="020B0604020202020204" pitchFamily="34" charset="0"/>
              </a:rPr>
              <a:t>. Which of the following, if any, could increase your risk of developing a blood clot? (select all that </a:t>
            </a:r>
            <a:r>
              <a:rPr lang="en-US" sz="800" dirty="0" smtClean="0">
                <a:solidFill>
                  <a:schemeClr val="tx1"/>
                </a:solidFill>
                <a:latin typeface="Arial" panose="020B0604020202020204" pitchFamily="34" charset="0"/>
                <a:cs typeface="Arial" panose="020B0604020202020204" pitchFamily="34" charset="0"/>
              </a:rPr>
              <a:t>apply)</a:t>
            </a:r>
            <a:endParaRPr lang="en-US" sz="800" dirty="0">
              <a:solidFill>
                <a:schemeClr val="tx1"/>
              </a:solidFill>
              <a:latin typeface="Arial" panose="020B0604020202020204" pitchFamily="34" charset="0"/>
              <a:cs typeface="Arial" panose="020B0604020202020204" pitchFamily="34" charset="0"/>
            </a:endParaRPr>
          </a:p>
        </p:txBody>
      </p:sp>
      <p:sp>
        <p:nvSpPr>
          <p:cNvPr id="181" name="Title 1"/>
          <p:cNvSpPr txBox="1">
            <a:spLocks/>
          </p:cNvSpPr>
          <p:nvPr/>
        </p:nvSpPr>
        <p:spPr>
          <a:xfrm>
            <a:off x="63611" y="139465"/>
            <a:ext cx="9008828"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Knowledge of Increased Risk Factors for Blood Clots</a:t>
            </a:r>
            <a:endParaRPr lang="en-US" sz="2400" kern="0" dirty="0"/>
          </a:p>
        </p:txBody>
      </p:sp>
      <p:sp>
        <p:nvSpPr>
          <p:cNvPr id="182" name="TextBox 181"/>
          <p:cNvSpPr txBox="1"/>
          <p:nvPr/>
        </p:nvSpPr>
        <p:spPr>
          <a:xfrm>
            <a:off x="1657047" y="690765"/>
            <a:ext cx="6008018" cy="338554"/>
          </a:xfrm>
          <a:prstGeom prst="rect">
            <a:avLst/>
          </a:prstGeom>
          <a:noFill/>
        </p:spPr>
        <p:txBody>
          <a:bodyPr wrap="square" rtlCol="0">
            <a:spAutoFit/>
          </a:bodyPr>
          <a:lstStyle/>
          <a:p>
            <a:pPr algn="ctr"/>
            <a:r>
              <a:rPr lang="en-US" sz="1600" i="1" dirty="0" smtClean="0">
                <a:solidFill>
                  <a:schemeClr val="tx1"/>
                </a:solidFill>
                <a:latin typeface="Arial" panose="020B0604020202020204" pitchFamily="34" charset="0"/>
                <a:cs typeface="Arial" panose="020B0604020202020204" pitchFamily="34" charset="0"/>
              </a:rPr>
              <a:t>Among Adults 18+</a:t>
            </a:r>
            <a:endParaRPr lang="en-US" sz="1400" i="1" dirty="0">
              <a:solidFill>
                <a:schemeClr val="tx1"/>
              </a:solidFill>
              <a:latin typeface="Arial" panose="020B0604020202020204" pitchFamily="34" charset="0"/>
              <a:cs typeface="Arial" panose="020B0604020202020204" pitchFamily="34" charset="0"/>
            </a:endParaRPr>
          </a:p>
        </p:txBody>
      </p:sp>
      <p:pic>
        <p:nvPicPr>
          <p:cNvPr id="183" name="Picture 18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8268478" y="163134"/>
            <a:ext cx="608822" cy="608822"/>
          </a:xfrm>
          <a:prstGeom prst="rect">
            <a:avLst/>
          </a:prstGeom>
        </p:spPr>
      </p:pic>
      <p:sp>
        <p:nvSpPr>
          <p:cNvPr id="128" name="TextBox 127"/>
          <p:cNvSpPr txBox="1"/>
          <p:nvPr/>
        </p:nvSpPr>
        <p:spPr>
          <a:xfrm>
            <a:off x="2641651" y="1947426"/>
            <a:ext cx="245580"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29" name="TextBox 128"/>
          <p:cNvSpPr txBox="1"/>
          <p:nvPr/>
        </p:nvSpPr>
        <p:spPr>
          <a:xfrm>
            <a:off x="3086594" y="3264148"/>
            <a:ext cx="245580"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30" name="TextBox 129"/>
          <p:cNvSpPr txBox="1"/>
          <p:nvPr/>
        </p:nvSpPr>
        <p:spPr>
          <a:xfrm>
            <a:off x="3406041" y="4568153"/>
            <a:ext cx="245580"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59" name="TextBox 158"/>
          <p:cNvSpPr txBox="1"/>
          <p:nvPr/>
        </p:nvSpPr>
        <p:spPr>
          <a:xfrm>
            <a:off x="3480183" y="4865227"/>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60" name="TextBox 159"/>
          <p:cNvSpPr txBox="1"/>
          <p:nvPr/>
        </p:nvSpPr>
        <p:spPr>
          <a:xfrm>
            <a:off x="2242089" y="5570846"/>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61" name="TextBox 160"/>
          <p:cNvSpPr txBox="1"/>
          <p:nvPr/>
        </p:nvSpPr>
        <p:spPr>
          <a:xfrm>
            <a:off x="2316231" y="5877776"/>
            <a:ext cx="245580"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64" name="TextBox 163"/>
          <p:cNvSpPr txBox="1"/>
          <p:nvPr/>
        </p:nvSpPr>
        <p:spPr>
          <a:xfrm>
            <a:off x="2242089" y="6175550"/>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65" name="TextBox 164"/>
          <p:cNvSpPr txBox="1"/>
          <p:nvPr/>
        </p:nvSpPr>
        <p:spPr>
          <a:xfrm>
            <a:off x="6257212" y="165130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73" name="TextBox 172"/>
          <p:cNvSpPr txBox="1"/>
          <p:nvPr/>
        </p:nvSpPr>
        <p:spPr>
          <a:xfrm>
            <a:off x="6417301" y="1948786"/>
            <a:ext cx="245580"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74" name="TextBox 173"/>
          <p:cNvSpPr txBox="1"/>
          <p:nvPr/>
        </p:nvSpPr>
        <p:spPr>
          <a:xfrm>
            <a:off x="6477586" y="2257552"/>
            <a:ext cx="240772" cy="230832"/>
          </a:xfrm>
          <a:prstGeom prst="rect">
            <a:avLst/>
          </a:prstGeom>
          <a:noFill/>
        </p:spPr>
        <p:txBody>
          <a:bodyPr wrap="none" rtlCol="0">
            <a:spAutoFit/>
          </a:bodyPr>
          <a:lstStyle/>
          <a:p>
            <a:pPr fontAlgn="base">
              <a:spcBef>
                <a:spcPct val="0"/>
              </a:spcBef>
              <a:spcAft>
                <a:spcPct val="0"/>
              </a:spcAft>
            </a:pPr>
            <a:r>
              <a:rPr lang="en-US" sz="900" dirty="0" smtClean="0">
                <a:solidFill>
                  <a:srgbClr val="000000"/>
                </a:solidFill>
              </a:rPr>
              <a:t>E</a:t>
            </a:r>
            <a:endParaRPr lang="en-US" sz="900" dirty="0">
              <a:solidFill>
                <a:srgbClr val="000000"/>
              </a:solidFill>
            </a:endParaRPr>
          </a:p>
        </p:txBody>
      </p:sp>
      <p:sp>
        <p:nvSpPr>
          <p:cNvPr id="175" name="TextBox 174"/>
          <p:cNvSpPr txBox="1"/>
          <p:nvPr/>
        </p:nvSpPr>
        <p:spPr>
          <a:xfrm>
            <a:off x="7185699" y="3267899"/>
            <a:ext cx="245580" cy="230832"/>
          </a:xfrm>
          <a:prstGeom prst="rect">
            <a:avLst/>
          </a:prstGeom>
          <a:noFill/>
        </p:spPr>
        <p:txBody>
          <a:bodyPr wrap="none" rtlCol="0">
            <a:spAutoFit/>
          </a:bodyPr>
          <a:lstStyle/>
          <a:p>
            <a:pPr fontAlgn="base">
              <a:spcBef>
                <a:spcPct val="0"/>
              </a:spcBef>
              <a:spcAft>
                <a:spcPct val="0"/>
              </a:spcAft>
            </a:pPr>
            <a:r>
              <a:rPr lang="en-US" sz="900" dirty="0" smtClean="0">
                <a:solidFill>
                  <a:srgbClr val="000000"/>
                </a:solidFill>
              </a:rPr>
              <a:t>C</a:t>
            </a:r>
            <a:endParaRPr lang="en-US" sz="900" dirty="0">
              <a:solidFill>
                <a:srgbClr val="000000"/>
              </a:solidFill>
            </a:endParaRPr>
          </a:p>
        </p:txBody>
      </p:sp>
    </p:spTree>
    <p:extLst>
      <p:ext uri="{BB962C8B-B14F-4D97-AF65-F5344CB8AC3E}">
        <p14:creationId xmlns:p14="http://schemas.microsoft.com/office/powerpoint/2010/main" val="558839263"/>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6</a:t>
            </a:fld>
            <a:r>
              <a:rPr lang="en-US" smtClean="0"/>
              <a:t> -</a:t>
            </a:r>
            <a:endParaRPr lang="en-US"/>
          </a:p>
        </p:txBody>
      </p:sp>
      <p:sp>
        <p:nvSpPr>
          <p:cNvPr id="4" name="Title 1"/>
          <p:cNvSpPr txBox="1">
            <a:spLocks/>
          </p:cNvSpPr>
          <p:nvPr/>
        </p:nvSpPr>
        <p:spPr>
          <a:xfrm>
            <a:off x="123825" y="-64583"/>
            <a:ext cx="8486775" cy="1143000"/>
          </a:xfrm>
          <a:prstGeom prst="rect">
            <a:avLst/>
          </a:prstGeom>
        </p:spPr>
        <p:txBody>
          <a:bodyPr anchor="ctr"/>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kern="0" dirty="0" smtClean="0"/>
              <a:t>Sample/Weighting Schematic</a:t>
            </a:r>
            <a:endParaRPr lang="en-US" kern="0" dirty="0"/>
          </a:p>
        </p:txBody>
      </p:sp>
      <p:sp>
        <p:nvSpPr>
          <p:cNvPr id="5" name="Rectangle 4"/>
          <p:cNvSpPr/>
          <p:nvPr/>
        </p:nvSpPr>
        <p:spPr>
          <a:xfrm>
            <a:off x="342900" y="753867"/>
            <a:ext cx="8696325" cy="11380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marL="257175" indent="-257175">
              <a:spcBef>
                <a:spcPts val="100"/>
              </a:spcBef>
              <a:buClr>
                <a:srgbClr val="0D204A"/>
              </a:buClr>
              <a:buFont typeface="Wingdings" pitchFamily="2" charset="2"/>
              <a:buChar char="§"/>
            </a:pPr>
            <a:r>
              <a:rPr lang="en-US" sz="1200" dirty="0" smtClean="0">
                <a:solidFill>
                  <a:schemeClr val="tx1"/>
                </a:solidFill>
                <a:latin typeface="Arial" pitchFamily="34" charset="0"/>
                <a:cs typeface="Arial" pitchFamily="34" charset="0"/>
              </a:rPr>
              <a:t>Recruitment was conducted online only as was best case scenario. Reasonable assumptions can be made about respondents who have substantial online capabilities, specifically in less developed countries and among older age groups.</a:t>
            </a:r>
          </a:p>
          <a:p>
            <a:pPr marL="257175" indent="-257175">
              <a:spcBef>
                <a:spcPts val="100"/>
              </a:spcBef>
              <a:buClr>
                <a:srgbClr val="0D204A"/>
              </a:buClr>
              <a:buFont typeface="Wingdings" pitchFamily="2" charset="2"/>
              <a:buChar char="§"/>
            </a:pPr>
            <a:r>
              <a:rPr lang="en-US" sz="1200" dirty="0" smtClean="0">
                <a:solidFill>
                  <a:schemeClr val="tx1"/>
                </a:solidFill>
                <a:latin typeface="Arial" pitchFamily="34" charset="0"/>
                <a:cs typeface="Arial" pitchFamily="34" charset="0"/>
              </a:rPr>
              <a:t>The sample has been weighted based on recent census data for each country. This allows for analysis to be made in relation to the country’s actual population.</a:t>
            </a:r>
            <a:endParaRPr lang="en-US" sz="1200" dirty="0">
              <a:solidFill>
                <a:schemeClr val="tx1"/>
              </a:solidFill>
              <a:latin typeface="Arial" pitchFamily="34" charset="0"/>
              <a:cs typeface="Arial" pitchFamily="34" charset="0"/>
            </a:endParaRPr>
          </a:p>
          <a:p>
            <a:pPr marL="257175" indent="-257175">
              <a:spcBef>
                <a:spcPts val="100"/>
              </a:spcBef>
              <a:buClr>
                <a:srgbClr val="0D204A"/>
              </a:buClr>
              <a:buFont typeface="Wingdings" pitchFamily="2" charset="2"/>
              <a:buChar char="§"/>
            </a:pPr>
            <a:endParaRPr lang="en-US" sz="1200" dirty="0">
              <a:solidFill>
                <a:schemeClr val="tx1"/>
              </a:solidFill>
              <a:latin typeface="Arial" pitchFamily="34" charset="0"/>
              <a:cs typeface="Arial" pitchFamily="34" charset="0"/>
            </a:endParaRPr>
          </a:p>
        </p:txBody>
      </p:sp>
      <p:graphicFrame>
        <p:nvGraphicFramePr>
          <p:cNvPr id="3" name="Table 2"/>
          <p:cNvGraphicFramePr>
            <a:graphicFrameLocks noGrp="1"/>
          </p:cNvGraphicFramePr>
          <p:nvPr>
            <p:extLst>
              <p:ext uri="{D42A27DB-BD31-4B8C-83A1-F6EECF244321}">
                <p14:modId xmlns:p14="http://schemas.microsoft.com/office/powerpoint/2010/main" val="2123410745"/>
              </p:ext>
            </p:extLst>
          </p:nvPr>
        </p:nvGraphicFramePr>
        <p:xfrm>
          <a:off x="2594971" y="1698171"/>
          <a:ext cx="1781032" cy="872405"/>
        </p:xfrm>
        <a:graphic>
          <a:graphicData uri="http://schemas.openxmlformats.org/drawingml/2006/table">
            <a:tbl>
              <a:tblPr firstRow="1" firstCol="1" bandRow="1">
                <a:tableStyleId>{5C22544A-7EE6-4342-B048-85BDC9FD1C3A}</a:tableStyleId>
              </a:tblPr>
              <a:tblGrid>
                <a:gridCol w="560255"/>
                <a:gridCol w="573206"/>
                <a:gridCol w="647571"/>
              </a:tblGrid>
              <a:tr h="286149">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 Census Count</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solidFill>
                      <a:schemeClr val="tx1">
                        <a:lumMod val="65000"/>
                        <a:lumOff val="35000"/>
                      </a:schemeClr>
                    </a:solidFill>
                  </a:tcPr>
                </a:tc>
                <a:tc gridSpan="2">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US</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solidFill>
                      <a:schemeClr val="tx1">
                        <a:lumMod val="65000"/>
                        <a:lumOff val="35000"/>
                      </a:schemeClr>
                    </a:solidFill>
                  </a:tcPr>
                </a:tc>
                <a:tc hMerge="1">
                  <a:txBody>
                    <a:bodyPr/>
                    <a:lstStyle/>
                    <a:p>
                      <a:endParaRPr lang="en-US"/>
                    </a:p>
                  </a:txBody>
                  <a:tcPr/>
                </a:tc>
              </a:tr>
              <a:tr h="146564">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Gender</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solidFill>
                      <a:schemeClr val="tx1">
                        <a:lumMod val="65000"/>
                        <a:lumOff val="35000"/>
                      </a:schemeClr>
                    </a:solidFill>
                  </a:tcPr>
                </a:tc>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Male</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Female</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r>
              <a:tr h="146564">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18 – 39</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solidFill>
                      <a:schemeClr val="tx1">
                        <a:lumMod val="65000"/>
                        <a:lumOff val="35000"/>
                      </a:schemeClr>
                    </a:solidFill>
                  </a:tcPr>
                </a:tc>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20%</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19%</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r>
              <a:tr h="146564">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40 – 64</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solidFill>
                      <a:schemeClr val="tx1">
                        <a:lumMod val="65000"/>
                        <a:lumOff val="35000"/>
                      </a:schemeClr>
                    </a:solidFill>
                  </a:tcPr>
                </a:tc>
                <a:tc>
                  <a:txBody>
                    <a:bodyPr/>
                    <a:lstStyle/>
                    <a:p>
                      <a:pPr marL="0" marR="0" algn="ctr">
                        <a:spcBef>
                          <a:spcPts val="0"/>
                        </a:spcBef>
                        <a:spcAft>
                          <a:spcPts val="0"/>
                        </a:spcAft>
                      </a:pPr>
                      <a:r>
                        <a:rPr lang="en-US" sz="900">
                          <a:effectLst/>
                          <a:latin typeface="Arial" panose="020B0604020202020204" pitchFamily="34" charset="0"/>
                          <a:cs typeface="Arial" panose="020B0604020202020204" pitchFamily="34" charset="0"/>
                        </a:rPr>
                        <a:t>21%</a:t>
                      </a:r>
                      <a:endParaRPr lang="en-US" sz="90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22%</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r>
              <a:tr h="146564">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65+</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solidFill>
                      <a:schemeClr val="tx1">
                        <a:lumMod val="65000"/>
                        <a:lumOff val="35000"/>
                      </a:schemeClr>
                    </a:solidFill>
                  </a:tcPr>
                </a:tc>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8%</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10%</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r>
            </a:tbl>
          </a:graphicData>
        </a:graphic>
      </p:graphicFrame>
      <p:graphicFrame>
        <p:nvGraphicFramePr>
          <p:cNvPr id="6" name="Table 5"/>
          <p:cNvGraphicFramePr>
            <a:graphicFrameLocks noGrp="1"/>
          </p:cNvGraphicFramePr>
          <p:nvPr>
            <p:extLst>
              <p:ext uri="{D42A27DB-BD31-4B8C-83A1-F6EECF244321}">
                <p14:modId xmlns:p14="http://schemas.microsoft.com/office/powerpoint/2010/main" val="1609007359"/>
              </p:ext>
            </p:extLst>
          </p:nvPr>
        </p:nvGraphicFramePr>
        <p:xfrm>
          <a:off x="178770" y="1698171"/>
          <a:ext cx="2149758" cy="872405"/>
        </p:xfrm>
        <a:graphic>
          <a:graphicData uri="http://schemas.openxmlformats.org/drawingml/2006/table">
            <a:tbl>
              <a:tblPr firstRow="1" firstCol="1" bandRow="1">
                <a:tableStyleId>{5C22544A-7EE6-4342-B048-85BDC9FD1C3A}</a:tableStyleId>
              </a:tblPr>
              <a:tblGrid>
                <a:gridCol w="703731"/>
                <a:gridCol w="372139"/>
                <a:gridCol w="340242"/>
                <a:gridCol w="372139"/>
                <a:gridCol w="361507"/>
              </a:tblGrid>
              <a:tr h="286149">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 </a:t>
                      </a:r>
                      <a:r>
                        <a:rPr lang="en-US" sz="900" dirty="0" smtClean="0">
                          <a:effectLst/>
                          <a:latin typeface="Arial" panose="020B0604020202020204" pitchFamily="34" charset="0"/>
                          <a:cs typeface="Arial" panose="020B0604020202020204" pitchFamily="34" charset="0"/>
                        </a:rPr>
                        <a:t>Sample Size</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gridSpan="4">
                  <a:txBody>
                    <a:bodyPr/>
                    <a:lstStyle/>
                    <a:p>
                      <a:pPr marL="0" marR="0" algn="ctr">
                        <a:spcBef>
                          <a:spcPts val="0"/>
                        </a:spcBef>
                        <a:spcAft>
                          <a:spcPts val="0"/>
                        </a:spcAft>
                      </a:pPr>
                      <a:r>
                        <a:rPr lang="en-US" sz="900" dirty="0" smtClean="0">
                          <a:effectLst/>
                          <a:latin typeface="Arial" panose="020B0604020202020204" pitchFamily="34" charset="0"/>
                          <a:cs typeface="Arial" panose="020B0604020202020204" pitchFamily="34" charset="0"/>
                        </a:rPr>
                        <a:t>US</a:t>
                      </a:r>
                    </a:p>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n=801</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hMerge="1">
                  <a:txBody>
                    <a:bodyPr/>
                    <a:lstStyle/>
                    <a:p>
                      <a:endParaRPr lang="en-US"/>
                    </a:p>
                  </a:txBody>
                  <a:tcPr/>
                </a:tc>
                <a:tc hMerge="1">
                  <a:txBody>
                    <a:bodyPr/>
                    <a:lstStyle/>
                    <a:p>
                      <a:endParaRPr lang="en-US"/>
                    </a:p>
                  </a:txBody>
                  <a:tcPr/>
                </a:tc>
                <a:tc hMerge="1">
                  <a:txBody>
                    <a:bodyPr/>
                    <a:lstStyle/>
                    <a:p>
                      <a:endParaRPr lang="en-US"/>
                    </a:p>
                  </a:txBody>
                  <a:tcPr/>
                </a:tc>
              </a:tr>
              <a:tr h="146564">
                <a:tc>
                  <a:txBody>
                    <a:bodyPr/>
                    <a:lstStyle/>
                    <a:p>
                      <a:pPr marL="0" marR="0" algn="ctr">
                        <a:spcBef>
                          <a:spcPts val="0"/>
                        </a:spcBef>
                        <a:spcAft>
                          <a:spcPts val="0"/>
                        </a:spcAft>
                      </a:pPr>
                      <a:r>
                        <a:rPr lang="en-US" sz="900">
                          <a:effectLst/>
                          <a:latin typeface="Arial" panose="020B0604020202020204" pitchFamily="34" charset="0"/>
                          <a:cs typeface="Arial" panose="020B0604020202020204" pitchFamily="34" charset="0"/>
                        </a:rPr>
                        <a:t>Gender</a:t>
                      </a:r>
                      <a:endParaRPr lang="en-US" sz="900">
                        <a:effectLst/>
                        <a:latin typeface="Arial" panose="020B0604020202020204" pitchFamily="34" charset="0"/>
                        <a:ea typeface="Calibri"/>
                        <a:cs typeface="Arial" panose="020B0604020202020204" pitchFamily="34" charset="0"/>
                      </a:endParaRPr>
                    </a:p>
                  </a:txBody>
                  <a:tcPr marL="50251" marR="50251" marT="0" marB="0" anchor="ctr"/>
                </a:tc>
                <a:tc gridSpan="2">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Male</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hMerge="1">
                  <a:txBody>
                    <a:bodyPr/>
                    <a:lstStyle/>
                    <a:p>
                      <a:pPr marL="0" marR="0" algn="ctr">
                        <a:spcBef>
                          <a:spcPts val="0"/>
                        </a:spcBef>
                        <a:spcAft>
                          <a:spcPts val="0"/>
                        </a:spcAft>
                      </a:pP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gridSpan="2">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Female</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hMerge="1">
                  <a:txBody>
                    <a:bodyPr/>
                    <a:lstStyle/>
                    <a:p>
                      <a:endParaRPr lang="en-US"/>
                    </a:p>
                  </a:txBody>
                  <a:tcPr/>
                </a:tc>
              </a:tr>
              <a:tr h="146564">
                <a:tc>
                  <a:txBody>
                    <a:bodyPr/>
                    <a:lstStyle/>
                    <a:p>
                      <a:pPr marL="0" marR="0" algn="ctr">
                        <a:spcBef>
                          <a:spcPts val="0"/>
                        </a:spcBef>
                        <a:spcAft>
                          <a:spcPts val="0"/>
                        </a:spcAft>
                      </a:pPr>
                      <a:r>
                        <a:rPr lang="en-US" sz="900">
                          <a:effectLst/>
                          <a:latin typeface="Arial" panose="020B0604020202020204" pitchFamily="34" charset="0"/>
                          <a:cs typeface="Arial" panose="020B0604020202020204" pitchFamily="34" charset="0"/>
                        </a:rPr>
                        <a:t>18 – 39</a:t>
                      </a:r>
                      <a:endParaRPr lang="en-US" sz="90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64</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8%</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96</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12%</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r>
              <a:tr h="146564">
                <a:tc>
                  <a:txBody>
                    <a:bodyPr/>
                    <a:lstStyle/>
                    <a:p>
                      <a:pPr marL="0" marR="0" algn="ctr">
                        <a:spcBef>
                          <a:spcPts val="0"/>
                        </a:spcBef>
                        <a:spcAft>
                          <a:spcPts val="0"/>
                        </a:spcAft>
                      </a:pPr>
                      <a:r>
                        <a:rPr lang="en-US" sz="900">
                          <a:effectLst/>
                          <a:latin typeface="Arial" panose="020B0604020202020204" pitchFamily="34" charset="0"/>
                          <a:cs typeface="Arial" panose="020B0604020202020204" pitchFamily="34" charset="0"/>
                        </a:rPr>
                        <a:t>40 – 64</a:t>
                      </a:r>
                      <a:endParaRPr lang="en-US" sz="90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148</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19%</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172</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21%</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r>
              <a:tr h="146564">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65+</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161</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20%</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160</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20%</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r>
            </a:tbl>
          </a:graphicData>
        </a:graphic>
      </p:graphicFrame>
      <p:sp>
        <p:nvSpPr>
          <p:cNvPr id="7" name="Right Arrow 6"/>
          <p:cNvSpPr/>
          <p:nvPr/>
        </p:nvSpPr>
        <p:spPr bwMode="auto">
          <a:xfrm>
            <a:off x="2348517" y="1978112"/>
            <a:ext cx="225188" cy="488622"/>
          </a:xfrm>
          <a:prstGeom prst="rightArrow">
            <a:avLst/>
          </a:prstGeom>
          <a:solidFill>
            <a:srgbClr val="C00000"/>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aphicFrame>
        <p:nvGraphicFramePr>
          <p:cNvPr id="8" name="Table 7"/>
          <p:cNvGraphicFramePr>
            <a:graphicFrameLocks noGrp="1"/>
          </p:cNvGraphicFramePr>
          <p:nvPr>
            <p:extLst>
              <p:ext uri="{D42A27DB-BD31-4B8C-83A1-F6EECF244321}">
                <p14:modId xmlns:p14="http://schemas.microsoft.com/office/powerpoint/2010/main" val="2644971866"/>
              </p:ext>
            </p:extLst>
          </p:nvPr>
        </p:nvGraphicFramePr>
        <p:xfrm>
          <a:off x="7127584" y="1754225"/>
          <a:ext cx="1781032" cy="872405"/>
        </p:xfrm>
        <a:graphic>
          <a:graphicData uri="http://schemas.openxmlformats.org/drawingml/2006/table">
            <a:tbl>
              <a:tblPr firstRow="1" firstCol="1" bandRow="1">
                <a:tableStyleId>{5C22544A-7EE6-4342-B048-85BDC9FD1C3A}</a:tableStyleId>
              </a:tblPr>
              <a:tblGrid>
                <a:gridCol w="560255"/>
                <a:gridCol w="573206"/>
                <a:gridCol w="647571"/>
              </a:tblGrid>
              <a:tr h="286149">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 Census Count</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solidFill>
                      <a:schemeClr val="tx1">
                        <a:lumMod val="65000"/>
                        <a:lumOff val="35000"/>
                      </a:schemeClr>
                    </a:solidFill>
                  </a:tcPr>
                </a:tc>
                <a:tc gridSpan="2">
                  <a:txBody>
                    <a:bodyPr/>
                    <a:lstStyle/>
                    <a:p>
                      <a:pPr marL="0" marR="0" algn="ctr">
                        <a:spcBef>
                          <a:spcPts val="0"/>
                        </a:spcBef>
                        <a:spcAft>
                          <a:spcPts val="0"/>
                        </a:spcAft>
                      </a:pPr>
                      <a:r>
                        <a:rPr lang="en-US" sz="900" dirty="0" smtClean="0">
                          <a:effectLst/>
                          <a:latin typeface="Arial" panose="020B0604020202020204" pitchFamily="34" charset="0"/>
                          <a:cs typeface="Arial" panose="020B0604020202020204" pitchFamily="34" charset="0"/>
                        </a:rPr>
                        <a:t>UK</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solidFill>
                      <a:schemeClr val="tx1">
                        <a:lumMod val="65000"/>
                        <a:lumOff val="35000"/>
                      </a:schemeClr>
                    </a:solidFill>
                  </a:tcPr>
                </a:tc>
                <a:tc hMerge="1">
                  <a:txBody>
                    <a:bodyPr/>
                    <a:lstStyle/>
                    <a:p>
                      <a:endParaRPr lang="en-US"/>
                    </a:p>
                  </a:txBody>
                  <a:tcPr/>
                </a:tc>
              </a:tr>
              <a:tr h="146564">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Gender</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solidFill>
                      <a:schemeClr val="tx1">
                        <a:lumMod val="65000"/>
                        <a:lumOff val="35000"/>
                      </a:schemeClr>
                    </a:solidFill>
                  </a:tcPr>
                </a:tc>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Male</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Female</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r>
              <a:tr h="146564">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18 – 39</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solidFill>
                      <a:schemeClr val="tx1">
                        <a:lumMod val="65000"/>
                        <a:lumOff val="35000"/>
                      </a:schemeClr>
                    </a:solidFill>
                  </a:tcPr>
                </a:tc>
                <a:tc>
                  <a:txBody>
                    <a:bodyPr/>
                    <a:lstStyle/>
                    <a:p>
                      <a:pPr marL="0" marR="0" algn="ctr">
                        <a:spcBef>
                          <a:spcPts val="0"/>
                        </a:spcBef>
                        <a:spcAft>
                          <a:spcPts val="0"/>
                        </a:spcAft>
                      </a:pPr>
                      <a:r>
                        <a:rPr lang="en-US" sz="900" b="0">
                          <a:effectLst/>
                          <a:latin typeface="Arial" panose="020B0604020202020204" pitchFamily="34" charset="0"/>
                          <a:ea typeface="Calibri"/>
                          <a:cs typeface="Arial" panose="020B0604020202020204" pitchFamily="34" charset="0"/>
                        </a:rPr>
                        <a:t>19%</a:t>
                      </a:r>
                    </a:p>
                  </a:txBody>
                  <a:tcPr marL="68580" marR="68580" marT="0" marB="0" anchor="ctr"/>
                </a:tc>
                <a:tc>
                  <a:txBody>
                    <a:bodyPr/>
                    <a:lstStyle/>
                    <a:p>
                      <a:pPr marL="0" marR="0" algn="ctr">
                        <a:spcBef>
                          <a:spcPts val="0"/>
                        </a:spcBef>
                        <a:spcAft>
                          <a:spcPts val="0"/>
                        </a:spcAft>
                      </a:pPr>
                      <a:r>
                        <a:rPr lang="en-US" sz="900" b="0">
                          <a:effectLst/>
                          <a:latin typeface="Arial" panose="020B0604020202020204" pitchFamily="34" charset="0"/>
                          <a:ea typeface="Calibri"/>
                          <a:cs typeface="Arial" panose="020B0604020202020204" pitchFamily="34" charset="0"/>
                        </a:rPr>
                        <a:t>18%</a:t>
                      </a:r>
                    </a:p>
                  </a:txBody>
                  <a:tcPr marL="68580" marR="68580" marT="0" marB="0" anchor="ctr"/>
                </a:tc>
              </a:tr>
              <a:tr h="146564">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40 – 64</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solidFill>
                      <a:schemeClr val="tx1">
                        <a:lumMod val="65000"/>
                        <a:lumOff val="35000"/>
                      </a:schemeClr>
                    </a:solidFill>
                  </a:tcPr>
                </a:tc>
                <a:tc>
                  <a:txBody>
                    <a:bodyPr/>
                    <a:lstStyle/>
                    <a:p>
                      <a:pPr marL="0" marR="0" algn="ctr">
                        <a:spcBef>
                          <a:spcPts val="0"/>
                        </a:spcBef>
                        <a:spcAft>
                          <a:spcPts val="0"/>
                        </a:spcAft>
                      </a:pPr>
                      <a:r>
                        <a:rPr lang="en-US" sz="900" b="0" dirty="0">
                          <a:effectLst/>
                          <a:latin typeface="Arial" panose="020B0604020202020204" pitchFamily="34" charset="0"/>
                          <a:ea typeface="Calibri"/>
                          <a:cs typeface="Arial" panose="020B0604020202020204" pitchFamily="34" charset="0"/>
                        </a:rPr>
                        <a:t>21%</a:t>
                      </a:r>
                    </a:p>
                  </a:txBody>
                  <a:tcPr marL="68580" marR="68580" marT="0" marB="0" anchor="ctr"/>
                </a:tc>
                <a:tc>
                  <a:txBody>
                    <a:bodyPr/>
                    <a:lstStyle/>
                    <a:p>
                      <a:pPr marL="0" marR="0" algn="ctr">
                        <a:spcBef>
                          <a:spcPts val="0"/>
                        </a:spcBef>
                        <a:spcAft>
                          <a:spcPts val="0"/>
                        </a:spcAft>
                      </a:pPr>
                      <a:r>
                        <a:rPr lang="en-US" sz="900" b="0" dirty="0">
                          <a:effectLst/>
                          <a:latin typeface="Arial" panose="020B0604020202020204" pitchFamily="34" charset="0"/>
                          <a:ea typeface="Calibri"/>
                          <a:cs typeface="Arial" panose="020B0604020202020204" pitchFamily="34" charset="0"/>
                        </a:rPr>
                        <a:t>21%</a:t>
                      </a:r>
                    </a:p>
                  </a:txBody>
                  <a:tcPr marL="68580" marR="68580" marT="0" marB="0" anchor="ctr"/>
                </a:tc>
              </a:tr>
              <a:tr h="146564">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65+</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solidFill>
                      <a:schemeClr val="tx1">
                        <a:lumMod val="65000"/>
                        <a:lumOff val="35000"/>
                      </a:schemeClr>
                    </a:solidFill>
                  </a:tcP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10%</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11%</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r>
            </a:tbl>
          </a:graphicData>
        </a:graphic>
      </p:graphicFrame>
      <p:graphicFrame>
        <p:nvGraphicFramePr>
          <p:cNvPr id="9" name="Table 8"/>
          <p:cNvGraphicFramePr>
            <a:graphicFrameLocks noGrp="1"/>
          </p:cNvGraphicFramePr>
          <p:nvPr>
            <p:extLst>
              <p:ext uri="{D42A27DB-BD31-4B8C-83A1-F6EECF244321}">
                <p14:modId xmlns:p14="http://schemas.microsoft.com/office/powerpoint/2010/main" val="2882853512"/>
              </p:ext>
            </p:extLst>
          </p:nvPr>
        </p:nvGraphicFramePr>
        <p:xfrm>
          <a:off x="4722408" y="1738375"/>
          <a:ext cx="2149758" cy="872405"/>
        </p:xfrm>
        <a:graphic>
          <a:graphicData uri="http://schemas.openxmlformats.org/drawingml/2006/table">
            <a:tbl>
              <a:tblPr firstRow="1" firstCol="1" bandRow="1">
                <a:tableStyleId>{5C22544A-7EE6-4342-B048-85BDC9FD1C3A}</a:tableStyleId>
              </a:tblPr>
              <a:tblGrid>
                <a:gridCol w="703731"/>
                <a:gridCol w="372139"/>
                <a:gridCol w="340242"/>
                <a:gridCol w="372139"/>
                <a:gridCol w="361507"/>
              </a:tblGrid>
              <a:tr h="286149">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 </a:t>
                      </a:r>
                      <a:r>
                        <a:rPr lang="en-US" sz="900" dirty="0" smtClean="0">
                          <a:effectLst/>
                          <a:latin typeface="Arial" panose="020B0604020202020204" pitchFamily="34" charset="0"/>
                          <a:cs typeface="Arial" panose="020B0604020202020204" pitchFamily="34" charset="0"/>
                        </a:rPr>
                        <a:t>Sample Size</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gridSpan="4">
                  <a:txBody>
                    <a:bodyPr/>
                    <a:lstStyle/>
                    <a:p>
                      <a:pPr marL="0" marR="0" algn="ctr">
                        <a:spcBef>
                          <a:spcPts val="0"/>
                        </a:spcBef>
                        <a:spcAft>
                          <a:spcPts val="0"/>
                        </a:spcAft>
                      </a:pPr>
                      <a:r>
                        <a:rPr lang="en-US" sz="900" dirty="0" smtClean="0">
                          <a:effectLst/>
                          <a:latin typeface="Arial" panose="020B0604020202020204" pitchFamily="34" charset="0"/>
                          <a:cs typeface="Arial" panose="020B0604020202020204" pitchFamily="34" charset="0"/>
                        </a:rPr>
                        <a:t>UK</a:t>
                      </a:r>
                    </a:p>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n=810</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hMerge="1">
                  <a:txBody>
                    <a:bodyPr/>
                    <a:lstStyle/>
                    <a:p>
                      <a:endParaRPr lang="en-US"/>
                    </a:p>
                  </a:txBody>
                  <a:tcPr/>
                </a:tc>
                <a:tc hMerge="1">
                  <a:txBody>
                    <a:bodyPr/>
                    <a:lstStyle/>
                    <a:p>
                      <a:endParaRPr lang="en-US"/>
                    </a:p>
                  </a:txBody>
                  <a:tcPr/>
                </a:tc>
                <a:tc hMerge="1">
                  <a:txBody>
                    <a:bodyPr/>
                    <a:lstStyle/>
                    <a:p>
                      <a:endParaRPr lang="en-US"/>
                    </a:p>
                  </a:txBody>
                  <a:tcPr/>
                </a:tc>
              </a:tr>
              <a:tr h="146564">
                <a:tc>
                  <a:txBody>
                    <a:bodyPr/>
                    <a:lstStyle/>
                    <a:p>
                      <a:pPr marL="0" marR="0" algn="ctr">
                        <a:spcBef>
                          <a:spcPts val="0"/>
                        </a:spcBef>
                        <a:spcAft>
                          <a:spcPts val="0"/>
                        </a:spcAft>
                      </a:pPr>
                      <a:r>
                        <a:rPr lang="en-US" sz="900">
                          <a:effectLst/>
                          <a:latin typeface="Arial" panose="020B0604020202020204" pitchFamily="34" charset="0"/>
                          <a:cs typeface="Arial" panose="020B0604020202020204" pitchFamily="34" charset="0"/>
                        </a:rPr>
                        <a:t>Gender</a:t>
                      </a:r>
                      <a:endParaRPr lang="en-US" sz="900">
                        <a:effectLst/>
                        <a:latin typeface="Arial" panose="020B0604020202020204" pitchFamily="34" charset="0"/>
                        <a:ea typeface="Calibri"/>
                        <a:cs typeface="Arial" panose="020B0604020202020204" pitchFamily="34" charset="0"/>
                      </a:endParaRPr>
                    </a:p>
                  </a:txBody>
                  <a:tcPr marL="50251" marR="50251" marT="0" marB="0" anchor="ctr"/>
                </a:tc>
                <a:tc gridSpan="2">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Male</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hMerge="1">
                  <a:txBody>
                    <a:bodyPr/>
                    <a:lstStyle/>
                    <a:p>
                      <a:pPr marL="0" marR="0" algn="ctr">
                        <a:spcBef>
                          <a:spcPts val="0"/>
                        </a:spcBef>
                        <a:spcAft>
                          <a:spcPts val="0"/>
                        </a:spcAft>
                      </a:pP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gridSpan="2">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Female</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hMerge="1">
                  <a:txBody>
                    <a:bodyPr/>
                    <a:lstStyle/>
                    <a:p>
                      <a:endParaRPr lang="en-US"/>
                    </a:p>
                  </a:txBody>
                  <a:tcPr/>
                </a:tc>
              </a:tr>
              <a:tr h="146564">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18 – 39</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81</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10%</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79</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10%</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r>
              <a:tr h="146564">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40 – 64</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164</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20%</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160</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20%</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r>
              <a:tr h="146564">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65+</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180</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22%</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146</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18%</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r>
            </a:tbl>
          </a:graphicData>
        </a:graphic>
      </p:graphicFrame>
      <p:sp>
        <p:nvSpPr>
          <p:cNvPr id="11" name="Right Arrow 10"/>
          <p:cNvSpPr/>
          <p:nvPr/>
        </p:nvSpPr>
        <p:spPr bwMode="auto">
          <a:xfrm>
            <a:off x="6881527" y="2020644"/>
            <a:ext cx="225188" cy="488622"/>
          </a:xfrm>
          <a:prstGeom prst="rightArrow">
            <a:avLst/>
          </a:prstGeom>
          <a:solidFill>
            <a:srgbClr val="C00000"/>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aphicFrame>
        <p:nvGraphicFramePr>
          <p:cNvPr id="12" name="Table 11"/>
          <p:cNvGraphicFramePr>
            <a:graphicFrameLocks noGrp="1"/>
          </p:cNvGraphicFramePr>
          <p:nvPr>
            <p:extLst>
              <p:ext uri="{D42A27DB-BD31-4B8C-83A1-F6EECF244321}">
                <p14:modId xmlns:p14="http://schemas.microsoft.com/office/powerpoint/2010/main" val="291143911"/>
              </p:ext>
            </p:extLst>
          </p:nvPr>
        </p:nvGraphicFramePr>
        <p:xfrm>
          <a:off x="2598509" y="2658679"/>
          <a:ext cx="1781032" cy="872405"/>
        </p:xfrm>
        <a:graphic>
          <a:graphicData uri="http://schemas.openxmlformats.org/drawingml/2006/table">
            <a:tbl>
              <a:tblPr firstRow="1" firstCol="1" bandRow="1">
                <a:tableStyleId>{5C22544A-7EE6-4342-B048-85BDC9FD1C3A}</a:tableStyleId>
              </a:tblPr>
              <a:tblGrid>
                <a:gridCol w="560255"/>
                <a:gridCol w="573206"/>
                <a:gridCol w="647571"/>
              </a:tblGrid>
              <a:tr h="286149">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 Census Count</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solidFill>
                      <a:schemeClr val="tx1">
                        <a:lumMod val="65000"/>
                        <a:lumOff val="35000"/>
                      </a:schemeClr>
                    </a:solidFill>
                  </a:tcPr>
                </a:tc>
                <a:tc gridSpan="2">
                  <a:txBody>
                    <a:bodyPr/>
                    <a:lstStyle/>
                    <a:p>
                      <a:pPr marL="0" marR="0" algn="ctr">
                        <a:spcBef>
                          <a:spcPts val="0"/>
                        </a:spcBef>
                        <a:spcAft>
                          <a:spcPts val="0"/>
                        </a:spcAft>
                      </a:pPr>
                      <a:r>
                        <a:rPr lang="en-US" sz="900" dirty="0" smtClean="0">
                          <a:effectLst/>
                          <a:latin typeface="Arial" panose="020B0604020202020204" pitchFamily="34" charset="0"/>
                          <a:ea typeface="+mn-ea"/>
                          <a:cs typeface="Arial" panose="020B0604020202020204" pitchFamily="34" charset="0"/>
                        </a:rPr>
                        <a:t>Canada</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solidFill>
                      <a:schemeClr val="tx1">
                        <a:lumMod val="65000"/>
                        <a:lumOff val="35000"/>
                      </a:schemeClr>
                    </a:solidFill>
                  </a:tcPr>
                </a:tc>
                <a:tc hMerge="1">
                  <a:txBody>
                    <a:bodyPr/>
                    <a:lstStyle/>
                    <a:p>
                      <a:endParaRPr lang="en-US"/>
                    </a:p>
                  </a:txBody>
                  <a:tcPr/>
                </a:tc>
              </a:tr>
              <a:tr h="146564">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Gender</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solidFill>
                      <a:schemeClr val="tx1">
                        <a:lumMod val="65000"/>
                        <a:lumOff val="35000"/>
                      </a:schemeClr>
                    </a:solidFill>
                  </a:tcPr>
                </a:tc>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Male</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Female</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r>
              <a:tr h="146564">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18 – 39</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solidFill>
                      <a:schemeClr val="tx1">
                        <a:lumMod val="65000"/>
                        <a:lumOff val="35000"/>
                      </a:schemeClr>
                    </a:solidFill>
                  </a:tcP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18%</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18%</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r>
              <a:tr h="146564">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40 – 64</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solidFill>
                      <a:schemeClr val="tx1">
                        <a:lumMod val="65000"/>
                        <a:lumOff val="35000"/>
                      </a:schemeClr>
                    </a:solidFill>
                  </a:tcP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22%</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22%</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r>
              <a:tr h="146564">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65+</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solidFill>
                      <a:schemeClr val="tx1">
                        <a:lumMod val="65000"/>
                        <a:lumOff val="35000"/>
                      </a:schemeClr>
                    </a:solidFill>
                  </a:tcP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9%</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11%</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r>
            </a:tbl>
          </a:graphicData>
        </a:graphic>
      </p:graphicFrame>
      <p:graphicFrame>
        <p:nvGraphicFramePr>
          <p:cNvPr id="13" name="Table 12"/>
          <p:cNvGraphicFramePr>
            <a:graphicFrameLocks noGrp="1"/>
          </p:cNvGraphicFramePr>
          <p:nvPr>
            <p:extLst>
              <p:ext uri="{D42A27DB-BD31-4B8C-83A1-F6EECF244321}">
                <p14:modId xmlns:p14="http://schemas.microsoft.com/office/powerpoint/2010/main" val="37839191"/>
              </p:ext>
            </p:extLst>
          </p:nvPr>
        </p:nvGraphicFramePr>
        <p:xfrm>
          <a:off x="182308" y="2658679"/>
          <a:ext cx="2149758" cy="872405"/>
        </p:xfrm>
        <a:graphic>
          <a:graphicData uri="http://schemas.openxmlformats.org/drawingml/2006/table">
            <a:tbl>
              <a:tblPr firstRow="1" firstCol="1" bandRow="1">
                <a:tableStyleId>{5C22544A-7EE6-4342-B048-85BDC9FD1C3A}</a:tableStyleId>
              </a:tblPr>
              <a:tblGrid>
                <a:gridCol w="703731"/>
                <a:gridCol w="372139"/>
                <a:gridCol w="340242"/>
                <a:gridCol w="372139"/>
                <a:gridCol w="361507"/>
              </a:tblGrid>
              <a:tr h="286149">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 </a:t>
                      </a:r>
                      <a:r>
                        <a:rPr lang="en-US" sz="900" dirty="0" smtClean="0">
                          <a:effectLst/>
                          <a:latin typeface="Arial" panose="020B0604020202020204" pitchFamily="34" charset="0"/>
                          <a:cs typeface="Arial" panose="020B0604020202020204" pitchFamily="34" charset="0"/>
                        </a:rPr>
                        <a:t>Sample Size</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gridSpan="4">
                  <a:txBody>
                    <a:bodyPr/>
                    <a:lstStyle/>
                    <a:p>
                      <a:pPr marL="0" marR="0" algn="ctr">
                        <a:spcBef>
                          <a:spcPts val="0"/>
                        </a:spcBef>
                        <a:spcAft>
                          <a:spcPts val="0"/>
                        </a:spcAft>
                      </a:pPr>
                      <a:r>
                        <a:rPr lang="en-US" sz="900" dirty="0" smtClean="0">
                          <a:effectLst/>
                          <a:latin typeface="Arial" panose="020B0604020202020204" pitchFamily="34" charset="0"/>
                          <a:cs typeface="Arial" panose="020B0604020202020204" pitchFamily="34" charset="0"/>
                        </a:rPr>
                        <a:t>Canada</a:t>
                      </a:r>
                    </a:p>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n=802</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hMerge="1">
                  <a:txBody>
                    <a:bodyPr/>
                    <a:lstStyle/>
                    <a:p>
                      <a:endParaRPr lang="en-US"/>
                    </a:p>
                  </a:txBody>
                  <a:tcPr/>
                </a:tc>
                <a:tc hMerge="1">
                  <a:txBody>
                    <a:bodyPr/>
                    <a:lstStyle/>
                    <a:p>
                      <a:endParaRPr lang="en-US"/>
                    </a:p>
                  </a:txBody>
                  <a:tcPr/>
                </a:tc>
                <a:tc hMerge="1">
                  <a:txBody>
                    <a:bodyPr/>
                    <a:lstStyle/>
                    <a:p>
                      <a:endParaRPr lang="en-US"/>
                    </a:p>
                  </a:txBody>
                  <a:tcPr/>
                </a:tc>
              </a:tr>
              <a:tr h="146564">
                <a:tc>
                  <a:txBody>
                    <a:bodyPr/>
                    <a:lstStyle/>
                    <a:p>
                      <a:pPr marL="0" marR="0" algn="ctr">
                        <a:spcBef>
                          <a:spcPts val="0"/>
                        </a:spcBef>
                        <a:spcAft>
                          <a:spcPts val="0"/>
                        </a:spcAft>
                      </a:pPr>
                      <a:r>
                        <a:rPr lang="en-US" sz="900">
                          <a:effectLst/>
                          <a:latin typeface="Arial" panose="020B0604020202020204" pitchFamily="34" charset="0"/>
                          <a:cs typeface="Arial" panose="020B0604020202020204" pitchFamily="34" charset="0"/>
                        </a:rPr>
                        <a:t>Gender</a:t>
                      </a:r>
                      <a:endParaRPr lang="en-US" sz="900">
                        <a:effectLst/>
                        <a:latin typeface="Arial" panose="020B0604020202020204" pitchFamily="34" charset="0"/>
                        <a:ea typeface="Calibri"/>
                        <a:cs typeface="Arial" panose="020B0604020202020204" pitchFamily="34" charset="0"/>
                      </a:endParaRPr>
                    </a:p>
                  </a:txBody>
                  <a:tcPr marL="50251" marR="50251" marT="0" marB="0" anchor="ctr"/>
                </a:tc>
                <a:tc gridSpan="2">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Male</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hMerge="1">
                  <a:txBody>
                    <a:bodyPr/>
                    <a:lstStyle/>
                    <a:p>
                      <a:pPr marL="0" marR="0" algn="ctr">
                        <a:spcBef>
                          <a:spcPts val="0"/>
                        </a:spcBef>
                        <a:spcAft>
                          <a:spcPts val="0"/>
                        </a:spcAft>
                      </a:pP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gridSpan="2">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Female</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hMerge="1">
                  <a:txBody>
                    <a:bodyPr/>
                    <a:lstStyle/>
                    <a:p>
                      <a:endParaRPr lang="en-US"/>
                    </a:p>
                  </a:txBody>
                  <a:tcPr/>
                </a:tc>
              </a:tr>
              <a:tr h="146564">
                <a:tc>
                  <a:txBody>
                    <a:bodyPr/>
                    <a:lstStyle/>
                    <a:p>
                      <a:pPr marL="0" marR="0" algn="ctr">
                        <a:spcBef>
                          <a:spcPts val="0"/>
                        </a:spcBef>
                        <a:spcAft>
                          <a:spcPts val="0"/>
                        </a:spcAft>
                      </a:pPr>
                      <a:r>
                        <a:rPr lang="en-US" sz="900">
                          <a:effectLst/>
                          <a:latin typeface="Arial" panose="020B0604020202020204" pitchFamily="34" charset="0"/>
                          <a:cs typeface="Arial" panose="020B0604020202020204" pitchFamily="34" charset="0"/>
                        </a:rPr>
                        <a:t>18 – 39</a:t>
                      </a:r>
                      <a:endParaRPr lang="en-US" sz="90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79</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10%</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82</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10%</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r>
              <a:tr h="146564">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40 – 64</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151</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19%</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169</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21%</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r>
              <a:tr h="146564">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65+</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176</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22%</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145</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18%</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r>
            </a:tbl>
          </a:graphicData>
        </a:graphic>
      </p:graphicFrame>
      <p:sp>
        <p:nvSpPr>
          <p:cNvPr id="14" name="Right Arrow 13"/>
          <p:cNvSpPr/>
          <p:nvPr/>
        </p:nvSpPr>
        <p:spPr bwMode="auto">
          <a:xfrm>
            <a:off x="2352055" y="2938620"/>
            <a:ext cx="225188" cy="488622"/>
          </a:xfrm>
          <a:prstGeom prst="rightArrow">
            <a:avLst/>
          </a:prstGeom>
          <a:solidFill>
            <a:srgbClr val="C00000"/>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aphicFrame>
        <p:nvGraphicFramePr>
          <p:cNvPr id="15" name="Table 14"/>
          <p:cNvGraphicFramePr>
            <a:graphicFrameLocks noGrp="1"/>
          </p:cNvGraphicFramePr>
          <p:nvPr>
            <p:extLst>
              <p:ext uri="{D42A27DB-BD31-4B8C-83A1-F6EECF244321}">
                <p14:modId xmlns:p14="http://schemas.microsoft.com/office/powerpoint/2010/main" val="332273296"/>
              </p:ext>
            </p:extLst>
          </p:nvPr>
        </p:nvGraphicFramePr>
        <p:xfrm>
          <a:off x="7131122" y="2682834"/>
          <a:ext cx="1781032" cy="872405"/>
        </p:xfrm>
        <a:graphic>
          <a:graphicData uri="http://schemas.openxmlformats.org/drawingml/2006/table">
            <a:tbl>
              <a:tblPr firstRow="1" firstCol="1" bandRow="1">
                <a:tableStyleId>{5C22544A-7EE6-4342-B048-85BDC9FD1C3A}</a:tableStyleId>
              </a:tblPr>
              <a:tblGrid>
                <a:gridCol w="560255"/>
                <a:gridCol w="573206"/>
                <a:gridCol w="647571"/>
              </a:tblGrid>
              <a:tr h="286149">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 Census Count</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solidFill>
                      <a:schemeClr val="tx1">
                        <a:lumMod val="65000"/>
                        <a:lumOff val="35000"/>
                      </a:schemeClr>
                    </a:solidFill>
                  </a:tcPr>
                </a:tc>
                <a:tc gridSpan="2">
                  <a:txBody>
                    <a:bodyPr/>
                    <a:lstStyle/>
                    <a:p>
                      <a:pPr marL="0" marR="0" algn="ctr">
                        <a:spcBef>
                          <a:spcPts val="0"/>
                        </a:spcBef>
                        <a:spcAft>
                          <a:spcPts val="0"/>
                        </a:spcAft>
                      </a:pPr>
                      <a:r>
                        <a:rPr lang="en-US" sz="900" dirty="0" smtClean="0">
                          <a:effectLst/>
                          <a:latin typeface="Arial" panose="020B0604020202020204" pitchFamily="34" charset="0"/>
                          <a:ea typeface="+mn-ea"/>
                          <a:cs typeface="Arial" panose="020B0604020202020204" pitchFamily="34" charset="0"/>
                        </a:rPr>
                        <a:t>Germany</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solidFill>
                      <a:schemeClr val="tx1">
                        <a:lumMod val="65000"/>
                        <a:lumOff val="35000"/>
                      </a:schemeClr>
                    </a:solidFill>
                  </a:tcPr>
                </a:tc>
                <a:tc hMerge="1">
                  <a:txBody>
                    <a:bodyPr/>
                    <a:lstStyle/>
                    <a:p>
                      <a:endParaRPr lang="en-US"/>
                    </a:p>
                  </a:txBody>
                  <a:tcPr/>
                </a:tc>
              </a:tr>
              <a:tr h="146564">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Gender</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solidFill>
                      <a:schemeClr val="tx1">
                        <a:lumMod val="65000"/>
                        <a:lumOff val="35000"/>
                      </a:schemeClr>
                    </a:solidFill>
                  </a:tcPr>
                </a:tc>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Male</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Female</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r>
              <a:tr h="146564">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18 – 39</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solidFill>
                      <a:schemeClr val="tx1">
                        <a:lumMod val="65000"/>
                        <a:lumOff val="35000"/>
                      </a:schemeClr>
                    </a:solidFill>
                  </a:tcPr>
                </a:tc>
                <a:tc>
                  <a:txBody>
                    <a:bodyPr/>
                    <a:lstStyle/>
                    <a:p>
                      <a:pPr marL="0" marR="0" algn="ctr">
                        <a:spcBef>
                          <a:spcPts val="0"/>
                        </a:spcBef>
                        <a:spcAft>
                          <a:spcPts val="0"/>
                        </a:spcAft>
                      </a:pPr>
                      <a:r>
                        <a:rPr lang="en-US" sz="900" b="0" dirty="0" smtClean="0">
                          <a:effectLst/>
                          <a:latin typeface="Arial" panose="020B0604020202020204" pitchFamily="34" charset="0"/>
                          <a:ea typeface="Calibri"/>
                          <a:cs typeface="Arial" panose="020B0604020202020204" pitchFamily="34" charset="0"/>
                        </a:rPr>
                        <a:t>16%</a:t>
                      </a:r>
                      <a:endParaRPr lang="en-US" sz="900" b="0" dirty="0">
                        <a:effectLst/>
                        <a:latin typeface="Arial" panose="020B0604020202020204" pitchFamily="34" charset="0"/>
                        <a:ea typeface="Calibri"/>
                        <a:cs typeface="Arial" panose="020B0604020202020204" pitchFamily="34" charset="0"/>
                      </a:endParaRPr>
                    </a:p>
                  </a:txBody>
                  <a:tcPr marL="68580" marR="68580" marT="0" marB="0" anchor="ctr"/>
                </a:tc>
                <a:tc>
                  <a:txBody>
                    <a:bodyPr/>
                    <a:lstStyle/>
                    <a:p>
                      <a:pPr marL="0" marR="0" algn="ctr">
                        <a:spcBef>
                          <a:spcPts val="0"/>
                        </a:spcBef>
                        <a:spcAft>
                          <a:spcPts val="0"/>
                        </a:spcAft>
                      </a:pPr>
                      <a:r>
                        <a:rPr lang="en-US" sz="900" b="0" dirty="0" smtClean="0">
                          <a:effectLst/>
                          <a:latin typeface="Arial" panose="020B0604020202020204" pitchFamily="34" charset="0"/>
                          <a:ea typeface="Calibri"/>
                          <a:cs typeface="Arial" panose="020B0604020202020204" pitchFamily="34" charset="0"/>
                        </a:rPr>
                        <a:t>15%</a:t>
                      </a:r>
                      <a:endParaRPr lang="en-US" sz="900" b="0" dirty="0">
                        <a:effectLst/>
                        <a:latin typeface="Arial" panose="020B0604020202020204" pitchFamily="34" charset="0"/>
                        <a:ea typeface="Calibri"/>
                        <a:cs typeface="Arial" panose="020B0604020202020204" pitchFamily="34" charset="0"/>
                      </a:endParaRPr>
                    </a:p>
                  </a:txBody>
                  <a:tcPr marL="68580" marR="68580" marT="0" marB="0" anchor="ctr"/>
                </a:tc>
              </a:tr>
              <a:tr h="146564">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40 – 64</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solidFill>
                      <a:schemeClr val="tx1">
                        <a:lumMod val="65000"/>
                        <a:lumOff val="35000"/>
                      </a:schemeClr>
                    </a:solidFill>
                  </a:tcPr>
                </a:tc>
                <a:tc>
                  <a:txBody>
                    <a:bodyPr/>
                    <a:lstStyle/>
                    <a:p>
                      <a:pPr marL="0" marR="0" algn="ctr">
                        <a:spcBef>
                          <a:spcPts val="0"/>
                        </a:spcBef>
                        <a:spcAft>
                          <a:spcPts val="0"/>
                        </a:spcAft>
                      </a:pPr>
                      <a:r>
                        <a:rPr lang="en-US" sz="900" b="0" dirty="0" smtClean="0">
                          <a:effectLst/>
                          <a:latin typeface="Arial" panose="020B0604020202020204" pitchFamily="34" charset="0"/>
                          <a:ea typeface="Calibri"/>
                          <a:cs typeface="Arial" panose="020B0604020202020204" pitchFamily="34" charset="0"/>
                        </a:rPr>
                        <a:t>23%</a:t>
                      </a:r>
                      <a:endParaRPr lang="en-US" sz="900" b="0" dirty="0">
                        <a:effectLst/>
                        <a:latin typeface="Arial" panose="020B0604020202020204" pitchFamily="34" charset="0"/>
                        <a:ea typeface="Calibri"/>
                        <a:cs typeface="Arial" panose="020B0604020202020204" pitchFamily="34" charset="0"/>
                      </a:endParaRPr>
                    </a:p>
                  </a:txBody>
                  <a:tcPr marL="68580" marR="68580" marT="0" marB="0" anchor="ctr"/>
                </a:tc>
                <a:tc>
                  <a:txBody>
                    <a:bodyPr/>
                    <a:lstStyle/>
                    <a:p>
                      <a:pPr marL="0" marR="0" algn="ctr">
                        <a:spcBef>
                          <a:spcPts val="0"/>
                        </a:spcBef>
                        <a:spcAft>
                          <a:spcPts val="0"/>
                        </a:spcAft>
                      </a:pPr>
                      <a:r>
                        <a:rPr lang="en-US" sz="900" b="0" dirty="0" smtClean="0">
                          <a:effectLst/>
                          <a:latin typeface="Arial" panose="020B0604020202020204" pitchFamily="34" charset="0"/>
                          <a:ea typeface="Calibri"/>
                          <a:cs typeface="Arial" panose="020B0604020202020204" pitchFamily="34" charset="0"/>
                        </a:rPr>
                        <a:t>22%</a:t>
                      </a:r>
                      <a:endParaRPr lang="en-US" sz="900" b="0" dirty="0">
                        <a:effectLst/>
                        <a:latin typeface="Arial" panose="020B0604020202020204" pitchFamily="34" charset="0"/>
                        <a:ea typeface="Calibri"/>
                        <a:cs typeface="Arial" panose="020B0604020202020204" pitchFamily="34" charset="0"/>
                      </a:endParaRPr>
                    </a:p>
                  </a:txBody>
                  <a:tcPr marL="68580" marR="68580" marT="0" marB="0" anchor="ctr"/>
                </a:tc>
              </a:tr>
              <a:tr h="146564">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65+</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solidFill>
                      <a:schemeClr val="tx1">
                        <a:lumMod val="65000"/>
                        <a:lumOff val="35000"/>
                      </a:schemeClr>
                    </a:solidFill>
                  </a:tcP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11%</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13%</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r>
            </a:tbl>
          </a:graphicData>
        </a:graphic>
      </p:graphicFrame>
      <p:graphicFrame>
        <p:nvGraphicFramePr>
          <p:cNvPr id="16" name="Table 15"/>
          <p:cNvGraphicFramePr>
            <a:graphicFrameLocks noGrp="1"/>
          </p:cNvGraphicFramePr>
          <p:nvPr>
            <p:extLst>
              <p:ext uri="{D42A27DB-BD31-4B8C-83A1-F6EECF244321}">
                <p14:modId xmlns:p14="http://schemas.microsoft.com/office/powerpoint/2010/main" val="2283743974"/>
              </p:ext>
            </p:extLst>
          </p:nvPr>
        </p:nvGraphicFramePr>
        <p:xfrm>
          <a:off x="4725946" y="2666984"/>
          <a:ext cx="2149758" cy="872405"/>
        </p:xfrm>
        <a:graphic>
          <a:graphicData uri="http://schemas.openxmlformats.org/drawingml/2006/table">
            <a:tbl>
              <a:tblPr firstRow="1" firstCol="1" bandRow="1">
                <a:tableStyleId>{5C22544A-7EE6-4342-B048-85BDC9FD1C3A}</a:tableStyleId>
              </a:tblPr>
              <a:tblGrid>
                <a:gridCol w="703731"/>
                <a:gridCol w="372139"/>
                <a:gridCol w="340242"/>
                <a:gridCol w="372139"/>
                <a:gridCol w="361507"/>
              </a:tblGrid>
              <a:tr h="286149">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 </a:t>
                      </a:r>
                      <a:r>
                        <a:rPr lang="en-US" sz="900" dirty="0" smtClean="0">
                          <a:effectLst/>
                          <a:latin typeface="Arial" panose="020B0604020202020204" pitchFamily="34" charset="0"/>
                          <a:cs typeface="Arial" panose="020B0604020202020204" pitchFamily="34" charset="0"/>
                        </a:rPr>
                        <a:t>Sample Size</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gridSpan="4">
                  <a:txBody>
                    <a:bodyPr/>
                    <a:lstStyle/>
                    <a:p>
                      <a:pPr marL="0" marR="0" algn="ctr">
                        <a:spcBef>
                          <a:spcPts val="0"/>
                        </a:spcBef>
                        <a:spcAft>
                          <a:spcPts val="0"/>
                        </a:spcAft>
                      </a:pPr>
                      <a:r>
                        <a:rPr lang="en-US" sz="900" dirty="0" smtClean="0">
                          <a:effectLst/>
                          <a:latin typeface="Arial" panose="020B0604020202020204" pitchFamily="34" charset="0"/>
                          <a:cs typeface="Arial" panose="020B0604020202020204" pitchFamily="34" charset="0"/>
                        </a:rPr>
                        <a:t>Germany</a:t>
                      </a:r>
                    </a:p>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n=802</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hMerge="1">
                  <a:txBody>
                    <a:bodyPr/>
                    <a:lstStyle/>
                    <a:p>
                      <a:endParaRPr lang="en-US"/>
                    </a:p>
                  </a:txBody>
                  <a:tcPr/>
                </a:tc>
                <a:tc hMerge="1">
                  <a:txBody>
                    <a:bodyPr/>
                    <a:lstStyle/>
                    <a:p>
                      <a:endParaRPr lang="en-US"/>
                    </a:p>
                  </a:txBody>
                  <a:tcPr/>
                </a:tc>
                <a:tc hMerge="1">
                  <a:txBody>
                    <a:bodyPr/>
                    <a:lstStyle/>
                    <a:p>
                      <a:endParaRPr lang="en-US"/>
                    </a:p>
                  </a:txBody>
                  <a:tcPr/>
                </a:tc>
              </a:tr>
              <a:tr h="146564">
                <a:tc>
                  <a:txBody>
                    <a:bodyPr/>
                    <a:lstStyle/>
                    <a:p>
                      <a:pPr marL="0" marR="0" algn="ctr">
                        <a:spcBef>
                          <a:spcPts val="0"/>
                        </a:spcBef>
                        <a:spcAft>
                          <a:spcPts val="0"/>
                        </a:spcAft>
                      </a:pPr>
                      <a:r>
                        <a:rPr lang="en-US" sz="900">
                          <a:effectLst/>
                          <a:latin typeface="Arial" panose="020B0604020202020204" pitchFamily="34" charset="0"/>
                          <a:cs typeface="Arial" panose="020B0604020202020204" pitchFamily="34" charset="0"/>
                        </a:rPr>
                        <a:t>Gender</a:t>
                      </a:r>
                      <a:endParaRPr lang="en-US" sz="900">
                        <a:effectLst/>
                        <a:latin typeface="Arial" panose="020B0604020202020204" pitchFamily="34" charset="0"/>
                        <a:ea typeface="Calibri"/>
                        <a:cs typeface="Arial" panose="020B0604020202020204" pitchFamily="34" charset="0"/>
                      </a:endParaRPr>
                    </a:p>
                  </a:txBody>
                  <a:tcPr marL="50251" marR="50251" marT="0" marB="0" anchor="ctr"/>
                </a:tc>
                <a:tc gridSpan="2">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Male</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hMerge="1">
                  <a:txBody>
                    <a:bodyPr/>
                    <a:lstStyle/>
                    <a:p>
                      <a:pPr marL="0" marR="0" algn="ctr">
                        <a:spcBef>
                          <a:spcPts val="0"/>
                        </a:spcBef>
                        <a:spcAft>
                          <a:spcPts val="0"/>
                        </a:spcAft>
                      </a:pP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gridSpan="2">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Female</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hMerge="1">
                  <a:txBody>
                    <a:bodyPr/>
                    <a:lstStyle/>
                    <a:p>
                      <a:endParaRPr lang="en-US"/>
                    </a:p>
                  </a:txBody>
                  <a:tcPr/>
                </a:tc>
              </a:tr>
              <a:tr h="146564">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18 – 39</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80</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105</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80</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10%</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r>
              <a:tr h="146564">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40 – 64</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157</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20%</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163</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20%</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r>
              <a:tr h="146564">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65+</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174</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22%</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148</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18%</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r>
            </a:tbl>
          </a:graphicData>
        </a:graphic>
      </p:graphicFrame>
      <p:sp>
        <p:nvSpPr>
          <p:cNvPr id="17" name="Right Arrow 16"/>
          <p:cNvSpPr/>
          <p:nvPr/>
        </p:nvSpPr>
        <p:spPr bwMode="auto">
          <a:xfrm>
            <a:off x="6885065" y="2949253"/>
            <a:ext cx="225188" cy="488622"/>
          </a:xfrm>
          <a:prstGeom prst="rightArrow">
            <a:avLst/>
          </a:prstGeom>
          <a:solidFill>
            <a:srgbClr val="C00000"/>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aphicFrame>
        <p:nvGraphicFramePr>
          <p:cNvPr id="18" name="Table 17"/>
          <p:cNvGraphicFramePr>
            <a:graphicFrameLocks noGrp="1"/>
          </p:cNvGraphicFramePr>
          <p:nvPr>
            <p:extLst>
              <p:ext uri="{D42A27DB-BD31-4B8C-83A1-F6EECF244321}">
                <p14:modId xmlns:p14="http://schemas.microsoft.com/office/powerpoint/2010/main" val="3595489670"/>
              </p:ext>
            </p:extLst>
          </p:nvPr>
        </p:nvGraphicFramePr>
        <p:xfrm>
          <a:off x="2602047" y="3597921"/>
          <a:ext cx="1781032" cy="872405"/>
        </p:xfrm>
        <a:graphic>
          <a:graphicData uri="http://schemas.openxmlformats.org/drawingml/2006/table">
            <a:tbl>
              <a:tblPr firstRow="1" firstCol="1" bandRow="1">
                <a:tableStyleId>{5C22544A-7EE6-4342-B048-85BDC9FD1C3A}</a:tableStyleId>
              </a:tblPr>
              <a:tblGrid>
                <a:gridCol w="560255"/>
                <a:gridCol w="573206"/>
                <a:gridCol w="647571"/>
              </a:tblGrid>
              <a:tr h="286149">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 Census Count</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solidFill>
                      <a:schemeClr val="tx1">
                        <a:lumMod val="65000"/>
                        <a:lumOff val="35000"/>
                      </a:schemeClr>
                    </a:solidFill>
                  </a:tcPr>
                </a:tc>
                <a:tc gridSpan="2">
                  <a:txBody>
                    <a:bodyPr/>
                    <a:lstStyle/>
                    <a:p>
                      <a:pPr marL="0" marR="0" algn="ctr">
                        <a:spcBef>
                          <a:spcPts val="0"/>
                        </a:spcBef>
                        <a:spcAft>
                          <a:spcPts val="0"/>
                        </a:spcAft>
                      </a:pPr>
                      <a:r>
                        <a:rPr lang="en-US" sz="900" dirty="0" smtClean="0">
                          <a:effectLst/>
                          <a:latin typeface="Arial" panose="020B0604020202020204" pitchFamily="34" charset="0"/>
                          <a:ea typeface="+mn-ea"/>
                          <a:cs typeface="Arial" panose="020B0604020202020204" pitchFamily="34" charset="0"/>
                        </a:rPr>
                        <a:t>Argentina</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solidFill>
                      <a:schemeClr val="tx1">
                        <a:lumMod val="65000"/>
                        <a:lumOff val="35000"/>
                      </a:schemeClr>
                    </a:solidFill>
                  </a:tcPr>
                </a:tc>
                <a:tc hMerge="1">
                  <a:txBody>
                    <a:bodyPr/>
                    <a:lstStyle/>
                    <a:p>
                      <a:endParaRPr lang="en-US"/>
                    </a:p>
                  </a:txBody>
                  <a:tcPr/>
                </a:tc>
              </a:tr>
              <a:tr h="146564">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Gender</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solidFill>
                      <a:schemeClr val="tx1">
                        <a:lumMod val="65000"/>
                        <a:lumOff val="35000"/>
                      </a:schemeClr>
                    </a:solidFill>
                  </a:tcPr>
                </a:tc>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Male</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Female</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r>
              <a:tr h="146564">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18 – 39</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solidFill>
                      <a:schemeClr val="tx1">
                        <a:lumMod val="65000"/>
                        <a:lumOff val="35000"/>
                      </a:schemeClr>
                    </a:solidFill>
                  </a:tcP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24%</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24%</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r>
              <a:tr h="146564">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40 – 64</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solidFill>
                      <a:schemeClr val="tx1">
                        <a:lumMod val="65000"/>
                        <a:lumOff val="35000"/>
                      </a:schemeClr>
                    </a:solidFill>
                  </a:tcP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18%</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18%</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r>
              <a:tr h="146564">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65+</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solidFill>
                      <a:schemeClr val="tx1">
                        <a:lumMod val="65000"/>
                        <a:lumOff val="35000"/>
                      </a:schemeClr>
                    </a:solidFill>
                  </a:tcP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7%</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9%</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r>
            </a:tbl>
          </a:graphicData>
        </a:graphic>
      </p:graphicFrame>
      <p:graphicFrame>
        <p:nvGraphicFramePr>
          <p:cNvPr id="19" name="Table 18"/>
          <p:cNvGraphicFramePr>
            <a:graphicFrameLocks noGrp="1"/>
          </p:cNvGraphicFramePr>
          <p:nvPr>
            <p:extLst>
              <p:ext uri="{D42A27DB-BD31-4B8C-83A1-F6EECF244321}">
                <p14:modId xmlns:p14="http://schemas.microsoft.com/office/powerpoint/2010/main" val="3803432700"/>
              </p:ext>
            </p:extLst>
          </p:nvPr>
        </p:nvGraphicFramePr>
        <p:xfrm>
          <a:off x="185846" y="3597921"/>
          <a:ext cx="2149758" cy="872405"/>
        </p:xfrm>
        <a:graphic>
          <a:graphicData uri="http://schemas.openxmlformats.org/drawingml/2006/table">
            <a:tbl>
              <a:tblPr firstRow="1" firstCol="1" bandRow="1">
                <a:tableStyleId>{5C22544A-7EE6-4342-B048-85BDC9FD1C3A}</a:tableStyleId>
              </a:tblPr>
              <a:tblGrid>
                <a:gridCol w="703731"/>
                <a:gridCol w="372139"/>
                <a:gridCol w="340242"/>
                <a:gridCol w="372139"/>
                <a:gridCol w="361507"/>
              </a:tblGrid>
              <a:tr h="286149">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 </a:t>
                      </a:r>
                      <a:r>
                        <a:rPr lang="en-US" sz="900" dirty="0" smtClean="0">
                          <a:effectLst/>
                          <a:latin typeface="Arial" panose="020B0604020202020204" pitchFamily="34" charset="0"/>
                          <a:cs typeface="Arial" panose="020B0604020202020204" pitchFamily="34" charset="0"/>
                        </a:rPr>
                        <a:t>Sample Size</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gridSpan="4">
                  <a:txBody>
                    <a:bodyPr/>
                    <a:lstStyle/>
                    <a:p>
                      <a:pPr marL="0" marR="0" algn="ctr">
                        <a:spcBef>
                          <a:spcPts val="0"/>
                        </a:spcBef>
                        <a:spcAft>
                          <a:spcPts val="0"/>
                        </a:spcAft>
                      </a:pPr>
                      <a:r>
                        <a:rPr lang="en-US" sz="900" dirty="0" smtClean="0">
                          <a:effectLst/>
                          <a:latin typeface="Arial" panose="020B0604020202020204" pitchFamily="34" charset="0"/>
                          <a:cs typeface="Arial" panose="020B0604020202020204" pitchFamily="34" charset="0"/>
                        </a:rPr>
                        <a:t>Argentina</a:t>
                      </a:r>
                    </a:p>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n=803</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hMerge="1">
                  <a:txBody>
                    <a:bodyPr/>
                    <a:lstStyle/>
                    <a:p>
                      <a:endParaRPr lang="en-US"/>
                    </a:p>
                  </a:txBody>
                  <a:tcPr/>
                </a:tc>
                <a:tc hMerge="1">
                  <a:txBody>
                    <a:bodyPr/>
                    <a:lstStyle/>
                    <a:p>
                      <a:endParaRPr lang="en-US"/>
                    </a:p>
                  </a:txBody>
                  <a:tcPr/>
                </a:tc>
                <a:tc hMerge="1">
                  <a:txBody>
                    <a:bodyPr/>
                    <a:lstStyle/>
                    <a:p>
                      <a:endParaRPr lang="en-US"/>
                    </a:p>
                  </a:txBody>
                  <a:tcPr/>
                </a:tc>
              </a:tr>
              <a:tr h="146564">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Gender</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gridSpan="2">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Male</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hMerge="1">
                  <a:txBody>
                    <a:bodyPr/>
                    <a:lstStyle/>
                    <a:p>
                      <a:pPr marL="0" marR="0" algn="ctr">
                        <a:spcBef>
                          <a:spcPts val="0"/>
                        </a:spcBef>
                        <a:spcAft>
                          <a:spcPts val="0"/>
                        </a:spcAft>
                      </a:pP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gridSpan="2">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Female</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hMerge="1">
                  <a:txBody>
                    <a:bodyPr/>
                    <a:lstStyle/>
                    <a:p>
                      <a:endParaRPr lang="en-US"/>
                    </a:p>
                  </a:txBody>
                  <a:tcPr/>
                </a:tc>
              </a:tr>
              <a:tr h="146564">
                <a:tc>
                  <a:txBody>
                    <a:bodyPr/>
                    <a:lstStyle/>
                    <a:p>
                      <a:pPr marL="0" marR="0" algn="ctr">
                        <a:spcBef>
                          <a:spcPts val="0"/>
                        </a:spcBef>
                        <a:spcAft>
                          <a:spcPts val="0"/>
                        </a:spcAft>
                      </a:pPr>
                      <a:r>
                        <a:rPr lang="en-US" sz="900">
                          <a:effectLst/>
                          <a:latin typeface="Arial" panose="020B0604020202020204" pitchFamily="34" charset="0"/>
                          <a:cs typeface="Arial" panose="020B0604020202020204" pitchFamily="34" charset="0"/>
                        </a:rPr>
                        <a:t>18 – 39</a:t>
                      </a:r>
                      <a:endParaRPr lang="en-US" sz="90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80</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10%</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80</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10%</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r>
              <a:tr h="146564">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40 – 64</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169</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21%</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154</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19%</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r>
              <a:tr h="146564">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65+</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226</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28%</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94</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12%</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r>
            </a:tbl>
          </a:graphicData>
        </a:graphic>
      </p:graphicFrame>
      <p:sp>
        <p:nvSpPr>
          <p:cNvPr id="20" name="Right Arrow 19"/>
          <p:cNvSpPr/>
          <p:nvPr/>
        </p:nvSpPr>
        <p:spPr bwMode="auto">
          <a:xfrm>
            <a:off x="2355593" y="3877862"/>
            <a:ext cx="225188" cy="488622"/>
          </a:xfrm>
          <a:prstGeom prst="rightArrow">
            <a:avLst/>
          </a:prstGeom>
          <a:solidFill>
            <a:srgbClr val="C00000"/>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aphicFrame>
        <p:nvGraphicFramePr>
          <p:cNvPr id="21" name="Table 20"/>
          <p:cNvGraphicFramePr>
            <a:graphicFrameLocks noGrp="1"/>
          </p:cNvGraphicFramePr>
          <p:nvPr>
            <p:extLst>
              <p:ext uri="{D42A27DB-BD31-4B8C-83A1-F6EECF244321}">
                <p14:modId xmlns:p14="http://schemas.microsoft.com/office/powerpoint/2010/main" val="2830671059"/>
              </p:ext>
            </p:extLst>
          </p:nvPr>
        </p:nvGraphicFramePr>
        <p:xfrm>
          <a:off x="7134660" y="3643342"/>
          <a:ext cx="1781032" cy="872405"/>
        </p:xfrm>
        <a:graphic>
          <a:graphicData uri="http://schemas.openxmlformats.org/drawingml/2006/table">
            <a:tbl>
              <a:tblPr firstRow="1" firstCol="1" bandRow="1">
                <a:tableStyleId>{5C22544A-7EE6-4342-B048-85BDC9FD1C3A}</a:tableStyleId>
              </a:tblPr>
              <a:tblGrid>
                <a:gridCol w="560255"/>
                <a:gridCol w="573206"/>
                <a:gridCol w="647571"/>
              </a:tblGrid>
              <a:tr h="286149">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 Census Count</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solidFill>
                      <a:schemeClr val="tx1">
                        <a:lumMod val="65000"/>
                        <a:lumOff val="35000"/>
                      </a:schemeClr>
                    </a:solidFill>
                  </a:tcPr>
                </a:tc>
                <a:tc gridSpan="2">
                  <a:txBody>
                    <a:bodyPr/>
                    <a:lstStyle/>
                    <a:p>
                      <a:pPr marL="0" marR="0" algn="ctr">
                        <a:spcBef>
                          <a:spcPts val="0"/>
                        </a:spcBef>
                        <a:spcAft>
                          <a:spcPts val="0"/>
                        </a:spcAft>
                      </a:pPr>
                      <a:r>
                        <a:rPr lang="en-US" sz="900" dirty="0" smtClean="0">
                          <a:effectLst/>
                          <a:latin typeface="Arial" panose="020B0604020202020204" pitchFamily="34" charset="0"/>
                          <a:ea typeface="+mn-ea"/>
                          <a:cs typeface="Arial" panose="020B0604020202020204" pitchFamily="34" charset="0"/>
                        </a:rPr>
                        <a:t>Netherlands</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solidFill>
                      <a:schemeClr val="tx1">
                        <a:lumMod val="65000"/>
                        <a:lumOff val="35000"/>
                      </a:schemeClr>
                    </a:solidFill>
                  </a:tcPr>
                </a:tc>
                <a:tc hMerge="1">
                  <a:txBody>
                    <a:bodyPr/>
                    <a:lstStyle/>
                    <a:p>
                      <a:endParaRPr lang="en-US"/>
                    </a:p>
                  </a:txBody>
                  <a:tcPr/>
                </a:tc>
              </a:tr>
              <a:tr h="146564">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Gender</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solidFill>
                      <a:schemeClr val="tx1">
                        <a:lumMod val="65000"/>
                        <a:lumOff val="35000"/>
                      </a:schemeClr>
                    </a:solidFill>
                  </a:tcPr>
                </a:tc>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Male</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Female</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r>
              <a:tr h="146564">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18 – 39</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solidFill>
                      <a:schemeClr val="tx1">
                        <a:lumMod val="65000"/>
                        <a:lumOff val="35000"/>
                      </a:schemeClr>
                    </a:solidFill>
                  </a:tcPr>
                </a:tc>
                <a:tc>
                  <a:txBody>
                    <a:bodyPr/>
                    <a:lstStyle/>
                    <a:p>
                      <a:pPr marL="0" marR="0" algn="ctr">
                        <a:spcBef>
                          <a:spcPts val="0"/>
                        </a:spcBef>
                        <a:spcAft>
                          <a:spcPts val="0"/>
                        </a:spcAft>
                      </a:pPr>
                      <a:r>
                        <a:rPr lang="en-US" sz="900" b="0" dirty="0" smtClean="0">
                          <a:effectLst/>
                          <a:latin typeface="Arial" panose="020B0604020202020204" pitchFamily="34" charset="0"/>
                          <a:ea typeface="Calibri"/>
                          <a:cs typeface="Arial" panose="020B0604020202020204" pitchFamily="34" charset="0"/>
                        </a:rPr>
                        <a:t>17%</a:t>
                      </a:r>
                      <a:endParaRPr lang="en-US" sz="900" b="0" dirty="0">
                        <a:effectLst/>
                        <a:latin typeface="Arial" panose="020B0604020202020204" pitchFamily="34" charset="0"/>
                        <a:ea typeface="Calibri"/>
                        <a:cs typeface="Arial" panose="020B0604020202020204" pitchFamily="34" charset="0"/>
                      </a:endParaRPr>
                    </a:p>
                  </a:txBody>
                  <a:tcPr marL="68580" marR="68580" marT="0" marB="0" anchor="ctr"/>
                </a:tc>
                <a:tc>
                  <a:txBody>
                    <a:bodyPr/>
                    <a:lstStyle/>
                    <a:p>
                      <a:pPr marL="0" marR="0" algn="ctr">
                        <a:spcBef>
                          <a:spcPts val="0"/>
                        </a:spcBef>
                        <a:spcAft>
                          <a:spcPts val="0"/>
                        </a:spcAft>
                      </a:pPr>
                      <a:r>
                        <a:rPr lang="en-US" sz="900" b="0" dirty="0" smtClean="0">
                          <a:effectLst/>
                          <a:latin typeface="Arial" panose="020B0604020202020204" pitchFamily="34" charset="0"/>
                          <a:ea typeface="Calibri"/>
                          <a:cs typeface="Arial" panose="020B0604020202020204" pitchFamily="34" charset="0"/>
                        </a:rPr>
                        <a:t>17%</a:t>
                      </a:r>
                      <a:endParaRPr lang="en-US" sz="900" b="0" dirty="0">
                        <a:effectLst/>
                        <a:latin typeface="Arial" panose="020B0604020202020204" pitchFamily="34" charset="0"/>
                        <a:ea typeface="Calibri"/>
                        <a:cs typeface="Arial" panose="020B0604020202020204" pitchFamily="34" charset="0"/>
                      </a:endParaRPr>
                    </a:p>
                  </a:txBody>
                  <a:tcPr marL="68580" marR="68580" marT="0" marB="0" anchor="ctr"/>
                </a:tc>
              </a:tr>
              <a:tr h="146564">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40 – 64</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solidFill>
                      <a:schemeClr val="tx1">
                        <a:lumMod val="65000"/>
                        <a:lumOff val="35000"/>
                      </a:schemeClr>
                    </a:solidFill>
                  </a:tcPr>
                </a:tc>
                <a:tc>
                  <a:txBody>
                    <a:bodyPr/>
                    <a:lstStyle/>
                    <a:p>
                      <a:pPr marL="0" marR="0" algn="ctr">
                        <a:spcBef>
                          <a:spcPts val="0"/>
                        </a:spcBef>
                        <a:spcAft>
                          <a:spcPts val="0"/>
                        </a:spcAft>
                      </a:pPr>
                      <a:r>
                        <a:rPr lang="en-US" sz="900" b="0" dirty="0" smtClean="0">
                          <a:effectLst/>
                          <a:latin typeface="Arial" panose="020B0604020202020204" pitchFamily="34" charset="0"/>
                          <a:ea typeface="Calibri"/>
                          <a:cs typeface="Arial" panose="020B0604020202020204" pitchFamily="34" charset="0"/>
                        </a:rPr>
                        <a:t>22%</a:t>
                      </a:r>
                      <a:endParaRPr lang="en-US" sz="900" b="0" dirty="0">
                        <a:effectLst/>
                        <a:latin typeface="Arial" panose="020B0604020202020204" pitchFamily="34" charset="0"/>
                        <a:ea typeface="Calibri"/>
                        <a:cs typeface="Arial" panose="020B0604020202020204" pitchFamily="34" charset="0"/>
                      </a:endParaRPr>
                    </a:p>
                  </a:txBody>
                  <a:tcPr marL="68580" marR="68580" marT="0" marB="0" anchor="ctr"/>
                </a:tc>
                <a:tc>
                  <a:txBody>
                    <a:bodyPr/>
                    <a:lstStyle/>
                    <a:p>
                      <a:pPr marL="0" marR="0" algn="ctr">
                        <a:spcBef>
                          <a:spcPts val="0"/>
                        </a:spcBef>
                        <a:spcAft>
                          <a:spcPts val="0"/>
                        </a:spcAft>
                      </a:pPr>
                      <a:r>
                        <a:rPr lang="en-US" sz="900" b="0" dirty="0" smtClean="0">
                          <a:effectLst/>
                          <a:latin typeface="Arial" panose="020B0604020202020204" pitchFamily="34" charset="0"/>
                          <a:ea typeface="Calibri"/>
                          <a:cs typeface="Arial" panose="020B0604020202020204" pitchFamily="34" charset="0"/>
                        </a:rPr>
                        <a:t>22%</a:t>
                      </a:r>
                      <a:endParaRPr lang="en-US" sz="900" b="0" dirty="0">
                        <a:effectLst/>
                        <a:latin typeface="Arial" panose="020B0604020202020204" pitchFamily="34" charset="0"/>
                        <a:ea typeface="Calibri"/>
                        <a:cs typeface="Arial" panose="020B0604020202020204" pitchFamily="34" charset="0"/>
                      </a:endParaRPr>
                    </a:p>
                  </a:txBody>
                  <a:tcPr marL="68580" marR="68580" marT="0" marB="0" anchor="ctr"/>
                </a:tc>
              </a:tr>
              <a:tr h="146564">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65+</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solidFill>
                      <a:schemeClr val="tx1">
                        <a:lumMod val="65000"/>
                        <a:lumOff val="35000"/>
                      </a:schemeClr>
                    </a:solidFill>
                  </a:tcP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10%</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12%</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r>
            </a:tbl>
          </a:graphicData>
        </a:graphic>
      </p:graphicFrame>
      <p:graphicFrame>
        <p:nvGraphicFramePr>
          <p:cNvPr id="22" name="Table 21"/>
          <p:cNvGraphicFramePr>
            <a:graphicFrameLocks noGrp="1"/>
          </p:cNvGraphicFramePr>
          <p:nvPr>
            <p:extLst>
              <p:ext uri="{D42A27DB-BD31-4B8C-83A1-F6EECF244321}">
                <p14:modId xmlns:p14="http://schemas.microsoft.com/office/powerpoint/2010/main" val="3801594659"/>
              </p:ext>
            </p:extLst>
          </p:nvPr>
        </p:nvGraphicFramePr>
        <p:xfrm>
          <a:off x="4729484" y="3627492"/>
          <a:ext cx="2149758" cy="872405"/>
        </p:xfrm>
        <a:graphic>
          <a:graphicData uri="http://schemas.openxmlformats.org/drawingml/2006/table">
            <a:tbl>
              <a:tblPr firstRow="1" firstCol="1" bandRow="1">
                <a:tableStyleId>{5C22544A-7EE6-4342-B048-85BDC9FD1C3A}</a:tableStyleId>
              </a:tblPr>
              <a:tblGrid>
                <a:gridCol w="703731"/>
                <a:gridCol w="372139"/>
                <a:gridCol w="340242"/>
                <a:gridCol w="372139"/>
                <a:gridCol w="361507"/>
              </a:tblGrid>
              <a:tr h="286149">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 </a:t>
                      </a:r>
                      <a:r>
                        <a:rPr lang="en-US" sz="900" dirty="0" smtClean="0">
                          <a:effectLst/>
                          <a:latin typeface="Arial" panose="020B0604020202020204" pitchFamily="34" charset="0"/>
                          <a:cs typeface="Arial" panose="020B0604020202020204" pitchFamily="34" charset="0"/>
                        </a:rPr>
                        <a:t>Sample Size</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gridSpan="4">
                  <a:txBody>
                    <a:bodyPr/>
                    <a:lstStyle/>
                    <a:p>
                      <a:pPr marL="0" marR="0" algn="ctr">
                        <a:spcBef>
                          <a:spcPts val="0"/>
                        </a:spcBef>
                        <a:spcAft>
                          <a:spcPts val="0"/>
                        </a:spcAft>
                      </a:pPr>
                      <a:r>
                        <a:rPr lang="en-US" sz="900" dirty="0" smtClean="0">
                          <a:effectLst/>
                          <a:latin typeface="Arial" panose="020B0604020202020204" pitchFamily="34" charset="0"/>
                          <a:cs typeface="Arial" panose="020B0604020202020204" pitchFamily="34" charset="0"/>
                        </a:rPr>
                        <a:t>Netherlands</a:t>
                      </a:r>
                    </a:p>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n=805</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hMerge="1">
                  <a:txBody>
                    <a:bodyPr/>
                    <a:lstStyle/>
                    <a:p>
                      <a:endParaRPr lang="en-US"/>
                    </a:p>
                  </a:txBody>
                  <a:tcPr/>
                </a:tc>
                <a:tc hMerge="1">
                  <a:txBody>
                    <a:bodyPr/>
                    <a:lstStyle/>
                    <a:p>
                      <a:endParaRPr lang="en-US"/>
                    </a:p>
                  </a:txBody>
                  <a:tcPr/>
                </a:tc>
                <a:tc hMerge="1">
                  <a:txBody>
                    <a:bodyPr/>
                    <a:lstStyle/>
                    <a:p>
                      <a:endParaRPr lang="en-US"/>
                    </a:p>
                  </a:txBody>
                  <a:tcPr/>
                </a:tc>
              </a:tr>
              <a:tr h="146564">
                <a:tc>
                  <a:txBody>
                    <a:bodyPr/>
                    <a:lstStyle/>
                    <a:p>
                      <a:pPr marL="0" marR="0" algn="ctr">
                        <a:spcBef>
                          <a:spcPts val="0"/>
                        </a:spcBef>
                        <a:spcAft>
                          <a:spcPts val="0"/>
                        </a:spcAft>
                      </a:pPr>
                      <a:r>
                        <a:rPr lang="en-US" sz="900">
                          <a:effectLst/>
                          <a:latin typeface="Arial" panose="020B0604020202020204" pitchFamily="34" charset="0"/>
                          <a:cs typeface="Arial" panose="020B0604020202020204" pitchFamily="34" charset="0"/>
                        </a:rPr>
                        <a:t>Gender</a:t>
                      </a:r>
                      <a:endParaRPr lang="en-US" sz="900">
                        <a:effectLst/>
                        <a:latin typeface="Arial" panose="020B0604020202020204" pitchFamily="34" charset="0"/>
                        <a:ea typeface="Calibri"/>
                        <a:cs typeface="Arial" panose="020B0604020202020204" pitchFamily="34" charset="0"/>
                      </a:endParaRPr>
                    </a:p>
                  </a:txBody>
                  <a:tcPr marL="50251" marR="50251" marT="0" marB="0" anchor="ctr"/>
                </a:tc>
                <a:tc gridSpan="2">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Male</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hMerge="1">
                  <a:txBody>
                    <a:bodyPr/>
                    <a:lstStyle/>
                    <a:p>
                      <a:pPr marL="0" marR="0" algn="ctr">
                        <a:spcBef>
                          <a:spcPts val="0"/>
                        </a:spcBef>
                        <a:spcAft>
                          <a:spcPts val="0"/>
                        </a:spcAft>
                      </a:pP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gridSpan="2">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Female</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hMerge="1">
                  <a:txBody>
                    <a:bodyPr/>
                    <a:lstStyle/>
                    <a:p>
                      <a:endParaRPr lang="en-US"/>
                    </a:p>
                  </a:txBody>
                  <a:tcPr/>
                </a:tc>
              </a:tr>
              <a:tr h="146564">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18 – 39</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80</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10%</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84</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10%</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r>
              <a:tr h="146564">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40 – 64</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157</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20%</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163</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20%</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r>
              <a:tr h="146564">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65+</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185</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23%</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136</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17%</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r>
            </a:tbl>
          </a:graphicData>
        </a:graphic>
      </p:graphicFrame>
      <p:sp>
        <p:nvSpPr>
          <p:cNvPr id="23" name="Right Arrow 22"/>
          <p:cNvSpPr/>
          <p:nvPr/>
        </p:nvSpPr>
        <p:spPr bwMode="auto">
          <a:xfrm>
            <a:off x="6888603" y="3909761"/>
            <a:ext cx="225188" cy="488622"/>
          </a:xfrm>
          <a:prstGeom prst="rightArrow">
            <a:avLst/>
          </a:prstGeom>
          <a:solidFill>
            <a:srgbClr val="C00000"/>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aphicFrame>
        <p:nvGraphicFramePr>
          <p:cNvPr id="24" name="Table 23"/>
          <p:cNvGraphicFramePr>
            <a:graphicFrameLocks noGrp="1"/>
          </p:cNvGraphicFramePr>
          <p:nvPr>
            <p:extLst>
              <p:ext uri="{D42A27DB-BD31-4B8C-83A1-F6EECF244321}">
                <p14:modId xmlns:p14="http://schemas.microsoft.com/office/powerpoint/2010/main" val="3631895778"/>
              </p:ext>
            </p:extLst>
          </p:nvPr>
        </p:nvGraphicFramePr>
        <p:xfrm>
          <a:off x="2594952" y="4537163"/>
          <a:ext cx="1781032" cy="872405"/>
        </p:xfrm>
        <a:graphic>
          <a:graphicData uri="http://schemas.openxmlformats.org/drawingml/2006/table">
            <a:tbl>
              <a:tblPr firstRow="1" firstCol="1" bandRow="1">
                <a:tableStyleId>{5C22544A-7EE6-4342-B048-85BDC9FD1C3A}</a:tableStyleId>
              </a:tblPr>
              <a:tblGrid>
                <a:gridCol w="560255"/>
                <a:gridCol w="573206"/>
                <a:gridCol w="647571"/>
              </a:tblGrid>
              <a:tr h="286149">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 Census Count</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solidFill>
                      <a:schemeClr val="tx1">
                        <a:lumMod val="65000"/>
                        <a:lumOff val="35000"/>
                      </a:schemeClr>
                    </a:solidFill>
                  </a:tcPr>
                </a:tc>
                <a:tc gridSpan="2">
                  <a:txBody>
                    <a:bodyPr/>
                    <a:lstStyle/>
                    <a:p>
                      <a:pPr marL="0" marR="0" algn="ctr">
                        <a:spcBef>
                          <a:spcPts val="0"/>
                        </a:spcBef>
                        <a:spcAft>
                          <a:spcPts val="0"/>
                        </a:spcAft>
                      </a:pPr>
                      <a:r>
                        <a:rPr lang="en-US" sz="900" dirty="0" smtClean="0">
                          <a:effectLst/>
                          <a:latin typeface="Arial" panose="020B0604020202020204" pitchFamily="34" charset="0"/>
                          <a:ea typeface="+mn-ea"/>
                          <a:cs typeface="Arial" panose="020B0604020202020204" pitchFamily="34" charset="0"/>
                        </a:rPr>
                        <a:t>Australia</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solidFill>
                      <a:schemeClr val="tx1">
                        <a:lumMod val="65000"/>
                        <a:lumOff val="35000"/>
                      </a:schemeClr>
                    </a:solidFill>
                  </a:tcPr>
                </a:tc>
                <a:tc hMerge="1">
                  <a:txBody>
                    <a:bodyPr/>
                    <a:lstStyle/>
                    <a:p>
                      <a:endParaRPr lang="en-US"/>
                    </a:p>
                  </a:txBody>
                  <a:tcPr/>
                </a:tc>
              </a:tr>
              <a:tr h="146564">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Gender</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solidFill>
                      <a:schemeClr val="tx1">
                        <a:lumMod val="65000"/>
                        <a:lumOff val="35000"/>
                      </a:schemeClr>
                    </a:solidFill>
                  </a:tcPr>
                </a:tc>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Male</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Female</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r>
              <a:tr h="146564">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18 – 39</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solidFill>
                      <a:schemeClr val="tx1">
                        <a:lumMod val="65000"/>
                        <a:lumOff val="35000"/>
                      </a:schemeClr>
                    </a:solidFill>
                  </a:tcP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20%</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19%</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r>
              <a:tr h="146564">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40 – 64</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solidFill>
                      <a:schemeClr val="tx1">
                        <a:lumMod val="65000"/>
                        <a:lumOff val="35000"/>
                      </a:schemeClr>
                    </a:solidFill>
                  </a:tcP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21%</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21%</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r>
              <a:tr h="146564">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65+</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solidFill>
                      <a:schemeClr val="tx1">
                        <a:lumMod val="65000"/>
                        <a:lumOff val="35000"/>
                      </a:schemeClr>
                    </a:solidFill>
                  </a:tcP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9%</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10%</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r>
            </a:tbl>
          </a:graphicData>
        </a:graphic>
      </p:graphicFrame>
      <p:graphicFrame>
        <p:nvGraphicFramePr>
          <p:cNvPr id="25" name="Table 24"/>
          <p:cNvGraphicFramePr>
            <a:graphicFrameLocks noGrp="1"/>
          </p:cNvGraphicFramePr>
          <p:nvPr>
            <p:extLst>
              <p:ext uri="{D42A27DB-BD31-4B8C-83A1-F6EECF244321}">
                <p14:modId xmlns:p14="http://schemas.microsoft.com/office/powerpoint/2010/main" val="94663183"/>
              </p:ext>
            </p:extLst>
          </p:nvPr>
        </p:nvGraphicFramePr>
        <p:xfrm>
          <a:off x="178751" y="4537163"/>
          <a:ext cx="2149758" cy="872405"/>
        </p:xfrm>
        <a:graphic>
          <a:graphicData uri="http://schemas.openxmlformats.org/drawingml/2006/table">
            <a:tbl>
              <a:tblPr firstRow="1" firstCol="1" bandRow="1">
                <a:tableStyleId>{5C22544A-7EE6-4342-B048-85BDC9FD1C3A}</a:tableStyleId>
              </a:tblPr>
              <a:tblGrid>
                <a:gridCol w="703731"/>
                <a:gridCol w="372139"/>
                <a:gridCol w="340242"/>
                <a:gridCol w="372139"/>
                <a:gridCol w="361507"/>
              </a:tblGrid>
              <a:tr h="286149">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 </a:t>
                      </a:r>
                      <a:r>
                        <a:rPr lang="en-US" sz="900" dirty="0" smtClean="0">
                          <a:effectLst/>
                          <a:latin typeface="Arial" panose="020B0604020202020204" pitchFamily="34" charset="0"/>
                          <a:cs typeface="Arial" panose="020B0604020202020204" pitchFamily="34" charset="0"/>
                        </a:rPr>
                        <a:t>Sample Size</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gridSpan="4">
                  <a:txBody>
                    <a:bodyPr/>
                    <a:lstStyle/>
                    <a:p>
                      <a:pPr marL="0" marR="0" algn="ctr">
                        <a:spcBef>
                          <a:spcPts val="0"/>
                        </a:spcBef>
                        <a:spcAft>
                          <a:spcPts val="0"/>
                        </a:spcAft>
                      </a:pPr>
                      <a:r>
                        <a:rPr lang="en-US" sz="900" dirty="0" smtClean="0">
                          <a:effectLst/>
                          <a:latin typeface="Arial" panose="020B0604020202020204" pitchFamily="34" charset="0"/>
                          <a:cs typeface="Arial" panose="020B0604020202020204" pitchFamily="34" charset="0"/>
                        </a:rPr>
                        <a:t>Australia</a:t>
                      </a:r>
                    </a:p>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n=800</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hMerge="1">
                  <a:txBody>
                    <a:bodyPr/>
                    <a:lstStyle/>
                    <a:p>
                      <a:endParaRPr lang="en-US"/>
                    </a:p>
                  </a:txBody>
                  <a:tcPr/>
                </a:tc>
                <a:tc hMerge="1">
                  <a:txBody>
                    <a:bodyPr/>
                    <a:lstStyle/>
                    <a:p>
                      <a:endParaRPr lang="en-US"/>
                    </a:p>
                  </a:txBody>
                  <a:tcPr/>
                </a:tc>
                <a:tc hMerge="1">
                  <a:txBody>
                    <a:bodyPr/>
                    <a:lstStyle/>
                    <a:p>
                      <a:endParaRPr lang="en-US"/>
                    </a:p>
                  </a:txBody>
                  <a:tcPr/>
                </a:tc>
              </a:tr>
              <a:tr h="146564">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Gender</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gridSpan="2">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Male</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hMerge="1">
                  <a:txBody>
                    <a:bodyPr/>
                    <a:lstStyle/>
                    <a:p>
                      <a:pPr marL="0" marR="0" algn="ctr">
                        <a:spcBef>
                          <a:spcPts val="0"/>
                        </a:spcBef>
                        <a:spcAft>
                          <a:spcPts val="0"/>
                        </a:spcAft>
                      </a:pP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gridSpan="2">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Female</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hMerge="1">
                  <a:txBody>
                    <a:bodyPr/>
                    <a:lstStyle/>
                    <a:p>
                      <a:endParaRPr lang="en-US"/>
                    </a:p>
                  </a:txBody>
                  <a:tcPr/>
                </a:tc>
              </a:tr>
              <a:tr h="146564">
                <a:tc>
                  <a:txBody>
                    <a:bodyPr/>
                    <a:lstStyle/>
                    <a:p>
                      <a:pPr marL="0" marR="0" algn="ctr">
                        <a:spcBef>
                          <a:spcPts val="0"/>
                        </a:spcBef>
                        <a:spcAft>
                          <a:spcPts val="0"/>
                        </a:spcAft>
                      </a:pPr>
                      <a:r>
                        <a:rPr lang="en-US" sz="900">
                          <a:effectLst/>
                          <a:latin typeface="Arial" panose="020B0604020202020204" pitchFamily="34" charset="0"/>
                          <a:cs typeface="Arial" panose="020B0604020202020204" pitchFamily="34" charset="0"/>
                        </a:rPr>
                        <a:t>18 – 39</a:t>
                      </a:r>
                      <a:endParaRPr lang="en-US" sz="90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90</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11%</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70</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9%</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r>
              <a:tr h="146564">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40 – 64</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153</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19%</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167</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21%</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r>
              <a:tr h="146564">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65+</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159</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20%</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161</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20%</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r>
            </a:tbl>
          </a:graphicData>
        </a:graphic>
      </p:graphicFrame>
      <p:sp>
        <p:nvSpPr>
          <p:cNvPr id="26" name="Right Arrow 25"/>
          <p:cNvSpPr/>
          <p:nvPr/>
        </p:nvSpPr>
        <p:spPr bwMode="auto">
          <a:xfrm>
            <a:off x="2348498" y="4817104"/>
            <a:ext cx="225188" cy="488622"/>
          </a:xfrm>
          <a:prstGeom prst="rightArrow">
            <a:avLst/>
          </a:prstGeom>
          <a:solidFill>
            <a:srgbClr val="C00000"/>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aphicFrame>
        <p:nvGraphicFramePr>
          <p:cNvPr id="27" name="Table 26"/>
          <p:cNvGraphicFramePr>
            <a:graphicFrameLocks noGrp="1"/>
          </p:cNvGraphicFramePr>
          <p:nvPr>
            <p:extLst>
              <p:ext uri="{D42A27DB-BD31-4B8C-83A1-F6EECF244321}">
                <p14:modId xmlns:p14="http://schemas.microsoft.com/office/powerpoint/2010/main" val="3702228253"/>
              </p:ext>
            </p:extLst>
          </p:nvPr>
        </p:nvGraphicFramePr>
        <p:xfrm>
          <a:off x="7138198" y="4603850"/>
          <a:ext cx="1781032" cy="872405"/>
        </p:xfrm>
        <a:graphic>
          <a:graphicData uri="http://schemas.openxmlformats.org/drawingml/2006/table">
            <a:tbl>
              <a:tblPr firstRow="1" firstCol="1" bandRow="1">
                <a:tableStyleId>{5C22544A-7EE6-4342-B048-85BDC9FD1C3A}</a:tableStyleId>
              </a:tblPr>
              <a:tblGrid>
                <a:gridCol w="560255"/>
                <a:gridCol w="573206"/>
                <a:gridCol w="647571"/>
              </a:tblGrid>
              <a:tr h="286149">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 Census Count</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solidFill>
                      <a:schemeClr val="tx1">
                        <a:lumMod val="65000"/>
                        <a:lumOff val="35000"/>
                      </a:schemeClr>
                    </a:solidFill>
                  </a:tcPr>
                </a:tc>
                <a:tc gridSpan="2">
                  <a:txBody>
                    <a:bodyPr/>
                    <a:lstStyle/>
                    <a:p>
                      <a:pPr marL="0" marR="0" algn="ctr">
                        <a:spcBef>
                          <a:spcPts val="0"/>
                        </a:spcBef>
                        <a:spcAft>
                          <a:spcPts val="0"/>
                        </a:spcAft>
                      </a:pPr>
                      <a:r>
                        <a:rPr lang="en-US" sz="900" dirty="0" smtClean="0">
                          <a:effectLst/>
                          <a:latin typeface="Arial" panose="020B0604020202020204" pitchFamily="34" charset="0"/>
                          <a:ea typeface="+mn-ea"/>
                          <a:cs typeface="Arial" panose="020B0604020202020204" pitchFamily="34" charset="0"/>
                        </a:rPr>
                        <a:t>Japan</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solidFill>
                      <a:schemeClr val="tx1">
                        <a:lumMod val="65000"/>
                        <a:lumOff val="35000"/>
                      </a:schemeClr>
                    </a:solidFill>
                  </a:tcPr>
                </a:tc>
                <a:tc hMerge="1">
                  <a:txBody>
                    <a:bodyPr/>
                    <a:lstStyle/>
                    <a:p>
                      <a:endParaRPr lang="en-US"/>
                    </a:p>
                  </a:txBody>
                  <a:tcPr/>
                </a:tc>
              </a:tr>
              <a:tr h="146564">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Gender</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solidFill>
                      <a:schemeClr val="tx1">
                        <a:lumMod val="65000"/>
                        <a:lumOff val="35000"/>
                      </a:schemeClr>
                    </a:solidFill>
                  </a:tcPr>
                </a:tc>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Male</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Female</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r>
              <a:tr h="146564">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18 – 39</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solidFill>
                      <a:schemeClr val="tx1">
                        <a:lumMod val="65000"/>
                        <a:lumOff val="35000"/>
                      </a:schemeClr>
                    </a:solidFill>
                  </a:tcPr>
                </a:tc>
                <a:tc>
                  <a:txBody>
                    <a:bodyPr/>
                    <a:lstStyle/>
                    <a:p>
                      <a:pPr marL="0" marR="0" algn="ctr">
                        <a:spcBef>
                          <a:spcPts val="0"/>
                        </a:spcBef>
                        <a:spcAft>
                          <a:spcPts val="0"/>
                        </a:spcAft>
                      </a:pPr>
                      <a:r>
                        <a:rPr lang="en-US" sz="900" b="0" dirty="0" smtClean="0">
                          <a:effectLst/>
                          <a:latin typeface="Arial" panose="020B0604020202020204" pitchFamily="34" charset="0"/>
                          <a:ea typeface="Calibri"/>
                          <a:cs typeface="Arial" panose="020B0604020202020204" pitchFamily="34" charset="0"/>
                        </a:rPr>
                        <a:t>15%</a:t>
                      </a:r>
                      <a:endParaRPr lang="en-US" sz="900" b="0" dirty="0">
                        <a:effectLst/>
                        <a:latin typeface="Arial" panose="020B0604020202020204" pitchFamily="34" charset="0"/>
                        <a:ea typeface="Calibri"/>
                        <a:cs typeface="Arial" panose="020B0604020202020204" pitchFamily="34" charset="0"/>
                      </a:endParaRPr>
                    </a:p>
                  </a:txBody>
                  <a:tcPr marL="68580" marR="68580" marT="0" marB="0" anchor="ctr"/>
                </a:tc>
                <a:tc>
                  <a:txBody>
                    <a:bodyPr/>
                    <a:lstStyle/>
                    <a:p>
                      <a:pPr marL="0" marR="0" algn="ctr">
                        <a:spcBef>
                          <a:spcPts val="0"/>
                        </a:spcBef>
                        <a:spcAft>
                          <a:spcPts val="0"/>
                        </a:spcAft>
                      </a:pPr>
                      <a:r>
                        <a:rPr lang="en-US" sz="900" b="0" dirty="0" smtClean="0">
                          <a:effectLst/>
                          <a:latin typeface="Arial" panose="020B0604020202020204" pitchFamily="34" charset="0"/>
                          <a:ea typeface="Calibri"/>
                          <a:cs typeface="Arial" panose="020B0604020202020204" pitchFamily="34" charset="0"/>
                        </a:rPr>
                        <a:t>15%</a:t>
                      </a:r>
                      <a:endParaRPr lang="en-US" sz="900" b="0" dirty="0">
                        <a:effectLst/>
                        <a:latin typeface="Arial" panose="020B0604020202020204" pitchFamily="34" charset="0"/>
                        <a:ea typeface="Calibri"/>
                        <a:cs typeface="Arial" panose="020B0604020202020204" pitchFamily="34" charset="0"/>
                      </a:endParaRPr>
                    </a:p>
                  </a:txBody>
                  <a:tcPr marL="68580" marR="68580" marT="0" marB="0" anchor="ctr"/>
                </a:tc>
              </a:tr>
              <a:tr h="146564">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40 – 64</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solidFill>
                      <a:schemeClr val="tx1">
                        <a:lumMod val="65000"/>
                        <a:lumOff val="35000"/>
                      </a:schemeClr>
                    </a:solidFill>
                  </a:tcPr>
                </a:tc>
                <a:tc>
                  <a:txBody>
                    <a:bodyPr/>
                    <a:lstStyle/>
                    <a:p>
                      <a:pPr marL="0" marR="0" algn="ctr">
                        <a:spcBef>
                          <a:spcPts val="0"/>
                        </a:spcBef>
                        <a:spcAft>
                          <a:spcPts val="0"/>
                        </a:spcAft>
                      </a:pPr>
                      <a:r>
                        <a:rPr lang="en-US" sz="900" b="0" dirty="0" smtClean="0">
                          <a:effectLst/>
                          <a:latin typeface="Arial" panose="020B0604020202020204" pitchFamily="34" charset="0"/>
                          <a:ea typeface="Calibri"/>
                          <a:cs typeface="Arial" panose="020B0604020202020204" pitchFamily="34" charset="0"/>
                        </a:rPr>
                        <a:t>20%</a:t>
                      </a:r>
                      <a:endParaRPr lang="en-US" sz="900" b="0" dirty="0">
                        <a:effectLst/>
                        <a:latin typeface="Arial" panose="020B0604020202020204" pitchFamily="34" charset="0"/>
                        <a:ea typeface="Calibri"/>
                        <a:cs typeface="Arial" panose="020B0604020202020204" pitchFamily="34" charset="0"/>
                      </a:endParaRPr>
                    </a:p>
                  </a:txBody>
                  <a:tcPr marL="68580" marR="68580" marT="0" marB="0" anchor="ctr"/>
                </a:tc>
                <a:tc>
                  <a:txBody>
                    <a:bodyPr/>
                    <a:lstStyle/>
                    <a:p>
                      <a:pPr marL="0" marR="0" algn="ctr">
                        <a:spcBef>
                          <a:spcPts val="0"/>
                        </a:spcBef>
                        <a:spcAft>
                          <a:spcPts val="0"/>
                        </a:spcAft>
                      </a:pPr>
                      <a:r>
                        <a:rPr lang="en-US" sz="900" b="0" dirty="0" smtClean="0">
                          <a:effectLst/>
                          <a:latin typeface="Arial" panose="020B0604020202020204" pitchFamily="34" charset="0"/>
                          <a:ea typeface="Calibri"/>
                          <a:cs typeface="Arial" panose="020B0604020202020204" pitchFamily="34" charset="0"/>
                        </a:rPr>
                        <a:t>20%</a:t>
                      </a:r>
                      <a:endParaRPr lang="en-US" sz="900" b="0" dirty="0">
                        <a:effectLst/>
                        <a:latin typeface="Arial" panose="020B0604020202020204" pitchFamily="34" charset="0"/>
                        <a:ea typeface="Calibri"/>
                        <a:cs typeface="Arial" panose="020B0604020202020204" pitchFamily="34" charset="0"/>
                      </a:endParaRPr>
                    </a:p>
                  </a:txBody>
                  <a:tcPr marL="68580" marR="68580" marT="0" marB="0" anchor="ctr"/>
                </a:tc>
              </a:tr>
              <a:tr h="146564">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65+</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solidFill>
                      <a:schemeClr val="tx1">
                        <a:lumMod val="65000"/>
                        <a:lumOff val="35000"/>
                      </a:schemeClr>
                    </a:solidFill>
                  </a:tcP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13%</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17%</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r>
            </a:tbl>
          </a:graphicData>
        </a:graphic>
      </p:graphicFrame>
      <p:graphicFrame>
        <p:nvGraphicFramePr>
          <p:cNvPr id="28" name="Table 27"/>
          <p:cNvGraphicFramePr>
            <a:graphicFrameLocks noGrp="1"/>
          </p:cNvGraphicFramePr>
          <p:nvPr>
            <p:extLst>
              <p:ext uri="{D42A27DB-BD31-4B8C-83A1-F6EECF244321}">
                <p14:modId xmlns:p14="http://schemas.microsoft.com/office/powerpoint/2010/main" val="175281484"/>
              </p:ext>
            </p:extLst>
          </p:nvPr>
        </p:nvGraphicFramePr>
        <p:xfrm>
          <a:off x="4733022" y="4588000"/>
          <a:ext cx="2149758" cy="872405"/>
        </p:xfrm>
        <a:graphic>
          <a:graphicData uri="http://schemas.openxmlformats.org/drawingml/2006/table">
            <a:tbl>
              <a:tblPr firstRow="1" firstCol="1" bandRow="1">
                <a:tableStyleId>{5C22544A-7EE6-4342-B048-85BDC9FD1C3A}</a:tableStyleId>
              </a:tblPr>
              <a:tblGrid>
                <a:gridCol w="703731"/>
                <a:gridCol w="372139"/>
                <a:gridCol w="340242"/>
                <a:gridCol w="372139"/>
                <a:gridCol w="361507"/>
              </a:tblGrid>
              <a:tr h="286149">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 </a:t>
                      </a:r>
                      <a:r>
                        <a:rPr lang="en-US" sz="900" dirty="0" smtClean="0">
                          <a:effectLst/>
                          <a:latin typeface="Arial" panose="020B0604020202020204" pitchFamily="34" charset="0"/>
                          <a:cs typeface="Arial" panose="020B0604020202020204" pitchFamily="34" charset="0"/>
                        </a:rPr>
                        <a:t>Sample Size</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gridSpan="4">
                  <a:txBody>
                    <a:bodyPr/>
                    <a:lstStyle/>
                    <a:p>
                      <a:pPr marL="0" marR="0" algn="ctr">
                        <a:spcBef>
                          <a:spcPts val="0"/>
                        </a:spcBef>
                        <a:spcAft>
                          <a:spcPts val="0"/>
                        </a:spcAft>
                      </a:pPr>
                      <a:r>
                        <a:rPr lang="en-US" sz="900" dirty="0" smtClean="0">
                          <a:effectLst/>
                          <a:latin typeface="Arial" panose="020B0604020202020204" pitchFamily="34" charset="0"/>
                          <a:cs typeface="Arial" panose="020B0604020202020204" pitchFamily="34" charset="0"/>
                        </a:rPr>
                        <a:t>Japan*</a:t>
                      </a:r>
                    </a:p>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n=810</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hMerge="1">
                  <a:txBody>
                    <a:bodyPr/>
                    <a:lstStyle/>
                    <a:p>
                      <a:endParaRPr lang="en-US"/>
                    </a:p>
                  </a:txBody>
                  <a:tcPr/>
                </a:tc>
                <a:tc hMerge="1">
                  <a:txBody>
                    <a:bodyPr/>
                    <a:lstStyle/>
                    <a:p>
                      <a:endParaRPr lang="en-US"/>
                    </a:p>
                  </a:txBody>
                  <a:tcPr/>
                </a:tc>
                <a:tc hMerge="1">
                  <a:txBody>
                    <a:bodyPr/>
                    <a:lstStyle/>
                    <a:p>
                      <a:endParaRPr lang="en-US"/>
                    </a:p>
                  </a:txBody>
                  <a:tcPr/>
                </a:tc>
              </a:tr>
              <a:tr h="146564">
                <a:tc>
                  <a:txBody>
                    <a:bodyPr/>
                    <a:lstStyle/>
                    <a:p>
                      <a:pPr marL="0" marR="0" algn="ctr">
                        <a:spcBef>
                          <a:spcPts val="0"/>
                        </a:spcBef>
                        <a:spcAft>
                          <a:spcPts val="0"/>
                        </a:spcAft>
                      </a:pPr>
                      <a:r>
                        <a:rPr lang="en-US" sz="900">
                          <a:effectLst/>
                          <a:latin typeface="Arial" panose="020B0604020202020204" pitchFamily="34" charset="0"/>
                          <a:cs typeface="Arial" panose="020B0604020202020204" pitchFamily="34" charset="0"/>
                        </a:rPr>
                        <a:t>Gender</a:t>
                      </a:r>
                      <a:endParaRPr lang="en-US" sz="900">
                        <a:effectLst/>
                        <a:latin typeface="Arial" panose="020B0604020202020204" pitchFamily="34" charset="0"/>
                        <a:ea typeface="Calibri"/>
                        <a:cs typeface="Arial" panose="020B0604020202020204" pitchFamily="34" charset="0"/>
                      </a:endParaRPr>
                    </a:p>
                  </a:txBody>
                  <a:tcPr marL="50251" marR="50251" marT="0" marB="0" anchor="ctr"/>
                </a:tc>
                <a:tc gridSpan="2">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Male</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hMerge="1">
                  <a:txBody>
                    <a:bodyPr/>
                    <a:lstStyle/>
                    <a:p>
                      <a:pPr marL="0" marR="0" algn="ctr">
                        <a:spcBef>
                          <a:spcPts val="0"/>
                        </a:spcBef>
                        <a:spcAft>
                          <a:spcPts val="0"/>
                        </a:spcAft>
                      </a:pP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gridSpan="2">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Female</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hMerge="1">
                  <a:txBody>
                    <a:bodyPr/>
                    <a:lstStyle/>
                    <a:p>
                      <a:endParaRPr lang="en-US"/>
                    </a:p>
                  </a:txBody>
                  <a:tcPr/>
                </a:tc>
              </a:tr>
              <a:tr h="146564">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18 – 39</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89</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11%</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71</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9%</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r>
              <a:tr h="146564">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40 – 64</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253</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31%</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232</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29%</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r>
              <a:tr h="146564">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65+</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125</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15%</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40</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5%</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r>
            </a:tbl>
          </a:graphicData>
        </a:graphic>
      </p:graphicFrame>
      <p:sp>
        <p:nvSpPr>
          <p:cNvPr id="29" name="Right Arrow 28"/>
          <p:cNvSpPr/>
          <p:nvPr/>
        </p:nvSpPr>
        <p:spPr bwMode="auto">
          <a:xfrm>
            <a:off x="6892141" y="4870269"/>
            <a:ext cx="225188" cy="488622"/>
          </a:xfrm>
          <a:prstGeom prst="rightArrow">
            <a:avLst/>
          </a:prstGeom>
          <a:solidFill>
            <a:srgbClr val="C00000"/>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30" name="TextBox 29"/>
          <p:cNvSpPr txBox="1"/>
          <p:nvPr/>
        </p:nvSpPr>
        <p:spPr>
          <a:xfrm>
            <a:off x="4673561" y="5411970"/>
            <a:ext cx="2514315" cy="338554"/>
          </a:xfrm>
          <a:prstGeom prst="rect">
            <a:avLst/>
          </a:prstGeom>
          <a:noFill/>
        </p:spPr>
        <p:txBody>
          <a:bodyPr wrap="square" rtlCol="0">
            <a:spAutoFit/>
          </a:bodyPr>
          <a:lstStyle/>
          <a:p>
            <a:r>
              <a:rPr lang="en-US" sz="800" i="1" dirty="0" smtClean="0">
                <a:solidFill>
                  <a:schemeClr val="tx1"/>
                </a:solidFill>
                <a:latin typeface="Arial" panose="020B0604020202020204" pitchFamily="34" charset="0"/>
                <a:cs typeface="Arial" panose="020B0604020202020204" pitchFamily="34" charset="0"/>
              </a:rPr>
              <a:t>*Initial sample was for n=640 over age 40, however 65+ sample was sufficient to break out. </a:t>
            </a:r>
            <a:endParaRPr lang="en-US" sz="800" i="1" dirty="0">
              <a:solidFill>
                <a:schemeClr val="tx1"/>
              </a:solidFill>
              <a:latin typeface="Arial" panose="020B0604020202020204" pitchFamily="34" charset="0"/>
              <a:cs typeface="Arial" panose="020B0604020202020204" pitchFamily="34" charset="0"/>
            </a:endParaRPr>
          </a:p>
        </p:txBody>
      </p:sp>
      <p:graphicFrame>
        <p:nvGraphicFramePr>
          <p:cNvPr id="31" name="Table 30"/>
          <p:cNvGraphicFramePr>
            <a:graphicFrameLocks noGrp="1"/>
          </p:cNvGraphicFramePr>
          <p:nvPr>
            <p:extLst>
              <p:ext uri="{D42A27DB-BD31-4B8C-83A1-F6EECF244321}">
                <p14:modId xmlns:p14="http://schemas.microsoft.com/office/powerpoint/2010/main" val="864349114"/>
              </p:ext>
            </p:extLst>
          </p:nvPr>
        </p:nvGraphicFramePr>
        <p:xfrm>
          <a:off x="2619756" y="5497671"/>
          <a:ext cx="1781032" cy="725841"/>
        </p:xfrm>
        <a:graphic>
          <a:graphicData uri="http://schemas.openxmlformats.org/drawingml/2006/table">
            <a:tbl>
              <a:tblPr firstRow="1" firstCol="1" bandRow="1">
                <a:tableStyleId>{5C22544A-7EE6-4342-B048-85BDC9FD1C3A}</a:tableStyleId>
              </a:tblPr>
              <a:tblGrid>
                <a:gridCol w="560255"/>
                <a:gridCol w="573206"/>
                <a:gridCol w="647571"/>
              </a:tblGrid>
              <a:tr h="286149">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 Census Count</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solidFill>
                      <a:schemeClr val="tx1">
                        <a:lumMod val="65000"/>
                        <a:lumOff val="35000"/>
                      </a:schemeClr>
                    </a:solidFill>
                  </a:tcPr>
                </a:tc>
                <a:tc gridSpan="2">
                  <a:txBody>
                    <a:bodyPr/>
                    <a:lstStyle/>
                    <a:p>
                      <a:pPr marL="0" marR="0" algn="ctr">
                        <a:spcBef>
                          <a:spcPts val="0"/>
                        </a:spcBef>
                        <a:spcAft>
                          <a:spcPts val="0"/>
                        </a:spcAft>
                      </a:pPr>
                      <a:r>
                        <a:rPr lang="en-US" sz="900" dirty="0" smtClean="0">
                          <a:effectLst/>
                          <a:latin typeface="Arial" panose="020B0604020202020204" pitchFamily="34" charset="0"/>
                          <a:ea typeface="+mn-ea"/>
                          <a:cs typeface="Arial" panose="020B0604020202020204" pitchFamily="34" charset="0"/>
                        </a:rPr>
                        <a:t>Thailand</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solidFill>
                      <a:schemeClr val="tx1">
                        <a:lumMod val="65000"/>
                        <a:lumOff val="35000"/>
                      </a:schemeClr>
                    </a:solidFill>
                  </a:tcPr>
                </a:tc>
                <a:tc hMerge="1">
                  <a:txBody>
                    <a:bodyPr/>
                    <a:lstStyle/>
                    <a:p>
                      <a:endParaRPr lang="en-US"/>
                    </a:p>
                  </a:txBody>
                  <a:tcPr/>
                </a:tc>
              </a:tr>
              <a:tr h="146564">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Gender</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solidFill>
                      <a:schemeClr val="tx1">
                        <a:lumMod val="65000"/>
                        <a:lumOff val="35000"/>
                      </a:schemeClr>
                    </a:solidFill>
                  </a:tcPr>
                </a:tc>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Male</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Female</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r>
              <a:tr h="146564">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18 – 39</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solidFill>
                      <a:schemeClr val="tx1">
                        <a:lumMod val="65000"/>
                        <a:lumOff val="35000"/>
                      </a:schemeClr>
                    </a:solidFill>
                  </a:tcP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23%</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22%</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r>
              <a:tr h="146564">
                <a:tc>
                  <a:txBody>
                    <a:bodyPr/>
                    <a:lstStyle/>
                    <a:p>
                      <a:pPr marL="0" marR="0" algn="ctr">
                        <a:spcBef>
                          <a:spcPts val="0"/>
                        </a:spcBef>
                        <a:spcAft>
                          <a:spcPts val="0"/>
                        </a:spcAft>
                      </a:pPr>
                      <a:r>
                        <a:rPr lang="en-US" sz="900" dirty="0" smtClean="0">
                          <a:effectLst/>
                          <a:latin typeface="Arial" panose="020B0604020202020204" pitchFamily="34" charset="0"/>
                          <a:cs typeface="Arial" panose="020B0604020202020204" pitchFamily="34" charset="0"/>
                        </a:rPr>
                        <a:t>40+</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solidFill>
                      <a:schemeClr val="tx1">
                        <a:lumMod val="65000"/>
                        <a:lumOff val="35000"/>
                      </a:schemeClr>
                    </a:solidFill>
                  </a:tcP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26%</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29%</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r>
            </a:tbl>
          </a:graphicData>
        </a:graphic>
      </p:graphicFrame>
      <p:graphicFrame>
        <p:nvGraphicFramePr>
          <p:cNvPr id="32" name="Table 31"/>
          <p:cNvGraphicFramePr>
            <a:graphicFrameLocks noGrp="1"/>
          </p:cNvGraphicFramePr>
          <p:nvPr>
            <p:extLst>
              <p:ext uri="{D42A27DB-BD31-4B8C-83A1-F6EECF244321}">
                <p14:modId xmlns:p14="http://schemas.microsoft.com/office/powerpoint/2010/main" val="3853206030"/>
              </p:ext>
            </p:extLst>
          </p:nvPr>
        </p:nvGraphicFramePr>
        <p:xfrm>
          <a:off x="203555" y="5497671"/>
          <a:ext cx="2149758" cy="872405"/>
        </p:xfrm>
        <a:graphic>
          <a:graphicData uri="http://schemas.openxmlformats.org/drawingml/2006/table">
            <a:tbl>
              <a:tblPr firstRow="1" firstCol="1" bandRow="1">
                <a:tableStyleId>{5C22544A-7EE6-4342-B048-85BDC9FD1C3A}</a:tableStyleId>
              </a:tblPr>
              <a:tblGrid>
                <a:gridCol w="703731"/>
                <a:gridCol w="372139"/>
                <a:gridCol w="340242"/>
                <a:gridCol w="372139"/>
                <a:gridCol w="361507"/>
              </a:tblGrid>
              <a:tr h="286149">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 </a:t>
                      </a:r>
                      <a:r>
                        <a:rPr lang="en-US" sz="900" dirty="0" smtClean="0">
                          <a:effectLst/>
                          <a:latin typeface="Arial" panose="020B0604020202020204" pitchFamily="34" charset="0"/>
                          <a:cs typeface="Arial" panose="020B0604020202020204" pitchFamily="34" charset="0"/>
                        </a:rPr>
                        <a:t>Sample Size</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gridSpan="4">
                  <a:txBody>
                    <a:bodyPr/>
                    <a:lstStyle/>
                    <a:p>
                      <a:pPr marL="0" marR="0" algn="ctr">
                        <a:spcBef>
                          <a:spcPts val="0"/>
                        </a:spcBef>
                        <a:spcAft>
                          <a:spcPts val="0"/>
                        </a:spcAft>
                      </a:pPr>
                      <a:r>
                        <a:rPr lang="en-US" sz="900" dirty="0" smtClean="0">
                          <a:effectLst/>
                          <a:latin typeface="Arial" panose="020B0604020202020204" pitchFamily="34" charset="0"/>
                          <a:cs typeface="Arial" panose="020B0604020202020204" pitchFamily="34" charset="0"/>
                        </a:rPr>
                        <a:t>Thailand</a:t>
                      </a:r>
                    </a:p>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n=800</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hMerge="1">
                  <a:txBody>
                    <a:bodyPr/>
                    <a:lstStyle/>
                    <a:p>
                      <a:endParaRPr lang="en-US"/>
                    </a:p>
                  </a:txBody>
                  <a:tcPr/>
                </a:tc>
                <a:tc hMerge="1">
                  <a:txBody>
                    <a:bodyPr/>
                    <a:lstStyle/>
                    <a:p>
                      <a:endParaRPr lang="en-US"/>
                    </a:p>
                  </a:txBody>
                  <a:tcPr/>
                </a:tc>
                <a:tc hMerge="1">
                  <a:txBody>
                    <a:bodyPr/>
                    <a:lstStyle/>
                    <a:p>
                      <a:endParaRPr lang="en-US"/>
                    </a:p>
                  </a:txBody>
                  <a:tcPr/>
                </a:tc>
              </a:tr>
              <a:tr h="146564">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Gender</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gridSpan="2">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Male</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hMerge="1">
                  <a:txBody>
                    <a:bodyPr/>
                    <a:lstStyle/>
                    <a:p>
                      <a:pPr marL="0" marR="0" algn="ctr">
                        <a:spcBef>
                          <a:spcPts val="0"/>
                        </a:spcBef>
                        <a:spcAft>
                          <a:spcPts val="0"/>
                        </a:spcAft>
                      </a:pP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gridSpan="2">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Female</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hMerge="1">
                  <a:txBody>
                    <a:bodyPr/>
                    <a:lstStyle/>
                    <a:p>
                      <a:endParaRPr lang="en-US"/>
                    </a:p>
                  </a:txBody>
                  <a:tcPr/>
                </a:tc>
              </a:tr>
              <a:tr h="146564">
                <a:tc>
                  <a:txBody>
                    <a:bodyPr/>
                    <a:lstStyle/>
                    <a:p>
                      <a:pPr marL="0" marR="0" algn="ctr">
                        <a:spcBef>
                          <a:spcPts val="0"/>
                        </a:spcBef>
                        <a:spcAft>
                          <a:spcPts val="0"/>
                        </a:spcAft>
                      </a:pPr>
                      <a:r>
                        <a:rPr lang="en-US" sz="900">
                          <a:effectLst/>
                          <a:latin typeface="Arial" panose="020B0604020202020204" pitchFamily="34" charset="0"/>
                          <a:cs typeface="Arial" panose="020B0604020202020204" pitchFamily="34" charset="0"/>
                        </a:rPr>
                        <a:t>18 – 39</a:t>
                      </a:r>
                      <a:endParaRPr lang="en-US" sz="90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73 </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9%</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87</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11%</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r>
              <a:tr h="146564">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40 – 64</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346</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43%</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288</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36%</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r>
              <a:tr h="146564">
                <a:tc>
                  <a:txBody>
                    <a:bodyPr/>
                    <a:lstStyle/>
                    <a:p>
                      <a:pPr marL="0" marR="0" algn="ctr">
                        <a:spcBef>
                          <a:spcPts val="0"/>
                        </a:spcBef>
                        <a:spcAft>
                          <a:spcPts val="0"/>
                        </a:spcAft>
                      </a:pPr>
                      <a:r>
                        <a:rPr lang="en-US" sz="900" dirty="0">
                          <a:effectLst/>
                          <a:latin typeface="Arial" panose="020B0604020202020204" pitchFamily="34" charset="0"/>
                          <a:cs typeface="Arial" panose="020B0604020202020204" pitchFamily="34" charset="0"/>
                        </a:rPr>
                        <a:t>65+</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2</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&gt;1%</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4</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c>
                  <a:txBody>
                    <a:bodyPr/>
                    <a:lstStyle/>
                    <a:p>
                      <a:pPr marL="0" marR="0" algn="ctr">
                        <a:spcBef>
                          <a:spcPts val="0"/>
                        </a:spcBef>
                        <a:spcAft>
                          <a:spcPts val="0"/>
                        </a:spcAft>
                      </a:pPr>
                      <a:r>
                        <a:rPr lang="en-US" sz="900" dirty="0" smtClean="0">
                          <a:effectLst/>
                          <a:latin typeface="Arial" panose="020B0604020202020204" pitchFamily="34" charset="0"/>
                          <a:ea typeface="Calibri"/>
                          <a:cs typeface="Arial" panose="020B0604020202020204" pitchFamily="34" charset="0"/>
                        </a:rPr>
                        <a:t>&gt;1%</a:t>
                      </a:r>
                      <a:endParaRPr lang="en-US" sz="900" dirty="0">
                        <a:effectLst/>
                        <a:latin typeface="Arial" panose="020B0604020202020204" pitchFamily="34" charset="0"/>
                        <a:ea typeface="Calibri"/>
                        <a:cs typeface="Arial" panose="020B0604020202020204" pitchFamily="34" charset="0"/>
                      </a:endParaRPr>
                    </a:p>
                  </a:txBody>
                  <a:tcPr marL="50251" marR="50251" marT="0" marB="0" anchor="ctr"/>
                </a:tc>
              </a:tr>
            </a:tbl>
          </a:graphicData>
        </a:graphic>
      </p:graphicFrame>
      <p:sp>
        <p:nvSpPr>
          <p:cNvPr id="33" name="Right Arrow 32"/>
          <p:cNvSpPr/>
          <p:nvPr/>
        </p:nvSpPr>
        <p:spPr bwMode="auto">
          <a:xfrm>
            <a:off x="2373302" y="5777612"/>
            <a:ext cx="225188" cy="488622"/>
          </a:xfrm>
          <a:prstGeom prst="rightArrow">
            <a:avLst/>
          </a:prstGeom>
          <a:solidFill>
            <a:srgbClr val="C00000"/>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34" name="TextBox 33"/>
          <p:cNvSpPr txBox="1"/>
          <p:nvPr/>
        </p:nvSpPr>
        <p:spPr>
          <a:xfrm>
            <a:off x="2534692" y="6181173"/>
            <a:ext cx="2514315" cy="461665"/>
          </a:xfrm>
          <a:prstGeom prst="rect">
            <a:avLst/>
          </a:prstGeom>
          <a:noFill/>
        </p:spPr>
        <p:txBody>
          <a:bodyPr wrap="square" rtlCol="0">
            <a:spAutoFit/>
          </a:bodyPr>
          <a:lstStyle/>
          <a:p>
            <a:r>
              <a:rPr lang="en-US" sz="800" i="1" dirty="0" smtClean="0">
                <a:solidFill>
                  <a:schemeClr val="tx1"/>
                </a:solidFill>
                <a:latin typeface="Arial" panose="020B0604020202020204" pitchFamily="34" charset="0"/>
                <a:cs typeface="Arial" panose="020B0604020202020204" pitchFamily="34" charset="0"/>
              </a:rPr>
              <a:t>For reference:</a:t>
            </a:r>
          </a:p>
          <a:p>
            <a:r>
              <a:rPr lang="en-US" sz="800" i="1" dirty="0" smtClean="0">
                <a:solidFill>
                  <a:schemeClr val="tx1"/>
                </a:solidFill>
                <a:latin typeface="Arial" panose="020B0604020202020204" pitchFamily="34" charset="0"/>
                <a:cs typeface="Arial" panose="020B0604020202020204" pitchFamily="34" charset="0"/>
              </a:rPr>
              <a:t>Males &gt; 65 years old = 6%</a:t>
            </a:r>
          </a:p>
          <a:p>
            <a:r>
              <a:rPr lang="en-US" sz="800" i="1" dirty="0" smtClean="0">
                <a:solidFill>
                  <a:schemeClr val="tx1"/>
                </a:solidFill>
                <a:latin typeface="Arial" panose="020B0604020202020204" pitchFamily="34" charset="0"/>
                <a:cs typeface="Arial" panose="020B0604020202020204" pitchFamily="34" charset="0"/>
              </a:rPr>
              <a:t>Females &gt;65 years old = 7%</a:t>
            </a:r>
            <a:endParaRPr lang="en-US" sz="800" i="1" dirty="0">
              <a:solidFill>
                <a:schemeClr val="tx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99165099"/>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 name="Rounded Rectangle 102"/>
          <p:cNvSpPr/>
          <p:nvPr/>
        </p:nvSpPr>
        <p:spPr bwMode="auto">
          <a:xfrm>
            <a:off x="5854331" y="4066106"/>
            <a:ext cx="2832337" cy="812688"/>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sp>
        <p:nvSpPr>
          <p:cNvPr id="2" name="Slide Number Placeholder 1"/>
          <p:cNvSpPr>
            <a:spLocks noGrp="1"/>
          </p:cNvSpPr>
          <p:nvPr>
            <p:ph type="sldNum" sz="quarter" idx="10"/>
          </p:nvPr>
        </p:nvSpPr>
        <p:spPr/>
        <p:txBody>
          <a:bodyPr/>
          <a:lstStyle/>
          <a:p>
            <a:r>
              <a:rPr lang="en-US" smtClean="0">
                <a:solidFill>
                  <a:srgbClr val="FFFFFF"/>
                </a:solidFill>
              </a:rPr>
              <a:t> - </a:t>
            </a:r>
            <a:fld id="{8FAC1CE3-0013-4A1C-AA61-A816E609AAE0}" type="slidenum">
              <a:rPr lang="en-US" smtClean="0">
                <a:solidFill>
                  <a:srgbClr val="FFFFFF"/>
                </a:solidFill>
              </a:rPr>
              <a:pPr/>
              <a:t>60</a:t>
            </a:fld>
            <a:r>
              <a:rPr lang="en-US" smtClean="0">
                <a:solidFill>
                  <a:srgbClr val="FFFFFF"/>
                </a:solidFill>
              </a:rPr>
              <a:t> -</a:t>
            </a:r>
            <a:endParaRPr lang="en-US">
              <a:solidFill>
                <a:srgbClr val="FFFFFF"/>
              </a:solidFill>
            </a:endParaRPr>
          </a:p>
        </p:txBody>
      </p:sp>
      <p:grpSp>
        <p:nvGrpSpPr>
          <p:cNvPr id="24" name="Group 23"/>
          <p:cNvGrpSpPr/>
          <p:nvPr/>
        </p:nvGrpSpPr>
        <p:grpSpPr>
          <a:xfrm>
            <a:off x="139144" y="1225315"/>
            <a:ext cx="3670856" cy="1355960"/>
            <a:chOff x="139144" y="730015"/>
            <a:chExt cx="3670856" cy="1355960"/>
          </a:xfrm>
        </p:grpSpPr>
        <p:graphicFrame>
          <p:nvGraphicFramePr>
            <p:cNvPr id="6" name="Chart 5"/>
            <p:cNvGraphicFramePr/>
            <p:nvPr>
              <p:extLst>
                <p:ext uri="{D42A27DB-BD31-4B8C-83A1-F6EECF244321}">
                  <p14:modId xmlns:p14="http://schemas.microsoft.com/office/powerpoint/2010/main" val="1618418621"/>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2"/>
            </a:graphicData>
          </a:graphic>
        </p:graphicFrame>
        <p:cxnSp>
          <p:nvCxnSpPr>
            <p:cNvPr id="17" name="Straight Connector 1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 name="Straight Connector 1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 name="TextBox 18"/>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20" name="TextBox 19"/>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21" name="TextBox 20"/>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22" name="TextBox 21"/>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23" name="TextBox 22"/>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Older age (65+)^</a:t>
              </a:r>
            </a:p>
          </p:txBody>
        </p:sp>
      </p:grpSp>
      <p:grpSp>
        <p:nvGrpSpPr>
          <p:cNvPr id="25" name="Group 24"/>
          <p:cNvGrpSpPr/>
          <p:nvPr/>
        </p:nvGrpSpPr>
        <p:grpSpPr>
          <a:xfrm>
            <a:off x="158196" y="3827674"/>
            <a:ext cx="3670856" cy="1355960"/>
            <a:chOff x="139144" y="730015"/>
            <a:chExt cx="3670856" cy="1355960"/>
          </a:xfrm>
        </p:grpSpPr>
        <p:graphicFrame>
          <p:nvGraphicFramePr>
            <p:cNvPr id="26" name="Chart 25"/>
            <p:cNvGraphicFramePr/>
            <p:nvPr>
              <p:extLst>
                <p:ext uri="{D42A27DB-BD31-4B8C-83A1-F6EECF244321}">
                  <p14:modId xmlns:p14="http://schemas.microsoft.com/office/powerpoint/2010/main" val="3015407004"/>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3"/>
            </a:graphicData>
          </a:graphic>
        </p:graphicFrame>
        <p:cxnSp>
          <p:nvCxnSpPr>
            <p:cNvPr id="27" name="Straight Connector 2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 name="Straight Connector 2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9" name="TextBox 28"/>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30" name="TextBox 29"/>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31" name="TextBox 30"/>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32" name="TextBox 31"/>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33" name="TextBox 32"/>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Too much </a:t>
              </a:r>
              <a:r>
                <a:rPr lang="en-US" sz="1200" b="1" dirty="0" smtClean="0">
                  <a:solidFill>
                    <a:srgbClr val="000000"/>
                  </a:solidFill>
                  <a:latin typeface="Arial" panose="020B0604020202020204" pitchFamily="34" charset="0"/>
                  <a:cs typeface="Arial" panose="020B0604020202020204" pitchFamily="34" charset="0"/>
                </a:rPr>
                <a:t>exercise#</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34" name="Group 33"/>
          <p:cNvGrpSpPr/>
          <p:nvPr/>
        </p:nvGrpSpPr>
        <p:grpSpPr>
          <a:xfrm>
            <a:off x="139147" y="5112168"/>
            <a:ext cx="3670856" cy="1355960"/>
            <a:chOff x="139144" y="730015"/>
            <a:chExt cx="3670856" cy="1355960"/>
          </a:xfrm>
        </p:grpSpPr>
        <p:graphicFrame>
          <p:nvGraphicFramePr>
            <p:cNvPr id="35" name="Chart 34"/>
            <p:cNvGraphicFramePr/>
            <p:nvPr>
              <p:extLst>
                <p:ext uri="{D42A27DB-BD31-4B8C-83A1-F6EECF244321}">
                  <p14:modId xmlns:p14="http://schemas.microsoft.com/office/powerpoint/2010/main" val="2980462867"/>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4"/>
            </a:graphicData>
          </a:graphic>
        </p:graphicFrame>
        <p:cxnSp>
          <p:nvCxnSpPr>
            <p:cNvPr id="36" name="Straight Connector 35"/>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Straight Connector 36"/>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8" name="TextBox 37"/>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39" name="TextBox 38"/>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40" name="TextBox 39"/>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41" name="TextBox 40"/>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42" name="TextBox 41"/>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High blood </a:t>
              </a:r>
              <a:r>
                <a:rPr lang="en-US" sz="1200" b="1" dirty="0" smtClean="0">
                  <a:solidFill>
                    <a:srgbClr val="000000"/>
                  </a:solidFill>
                  <a:latin typeface="Arial" panose="020B0604020202020204" pitchFamily="34" charset="0"/>
                  <a:cs typeface="Arial" panose="020B0604020202020204" pitchFamily="34" charset="0"/>
                </a:rPr>
                <a:t>cholesterol#</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43" name="Group 42"/>
          <p:cNvGrpSpPr/>
          <p:nvPr/>
        </p:nvGrpSpPr>
        <p:grpSpPr>
          <a:xfrm>
            <a:off x="4218870" y="1117027"/>
            <a:ext cx="3670856" cy="1355960"/>
            <a:chOff x="139144" y="730015"/>
            <a:chExt cx="3670856" cy="1355960"/>
          </a:xfrm>
        </p:grpSpPr>
        <p:graphicFrame>
          <p:nvGraphicFramePr>
            <p:cNvPr id="44" name="Chart 43"/>
            <p:cNvGraphicFramePr/>
            <p:nvPr>
              <p:extLst>
                <p:ext uri="{D42A27DB-BD31-4B8C-83A1-F6EECF244321}">
                  <p14:modId xmlns:p14="http://schemas.microsoft.com/office/powerpoint/2010/main" val="835986217"/>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5"/>
            </a:graphicData>
          </a:graphic>
        </p:graphicFrame>
        <p:cxnSp>
          <p:nvCxnSpPr>
            <p:cNvPr id="45" name="Straight Connector 44"/>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Straight Connector 45"/>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TextBox 46"/>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48" name="TextBox 47"/>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49" name="TextBox 48"/>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50" name="TextBox 49"/>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51" name="TextBox 50"/>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Donating </a:t>
              </a:r>
              <a:r>
                <a:rPr lang="en-US" sz="1200" b="1" dirty="0" smtClean="0">
                  <a:solidFill>
                    <a:srgbClr val="000000"/>
                  </a:solidFill>
                  <a:latin typeface="Arial" panose="020B0604020202020204" pitchFamily="34" charset="0"/>
                  <a:cs typeface="Arial" panose="020B0604020202020204" pitchFamily="34" charset="0"/>
                </a:rPr>
                <a:t>blood#</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52" name="Group 51"/>
          <p:cNvGrpSpPr/>
          <p:nvPr/>
        </p:nvGrpSpPr>
        <p:grpSpPr>
          <a:xfrm>
            <a:off x="4205330" y="2481573"/>
            <a:ext cx="3670856" cy="1355960"/>
            <a:chOff x="139144" y="730015"/>
            <a:chExt cx="3670856" cy="1355960"/>
          </a:xfrm>
        </p:grpSpPr>
        <p:graphicFrame>
          <p:nvGraphicFramePr>
            <p:cNvPr id="53" name="Chart 52"/>
            <p:cNvGraphicFramePr/>
            <p:nvPr>
              <p:extLst>
                <p:ext uri="{D42A27DB-BD31-4B8C-83A1-F6EECF244321}">
                  <p14:modId xmlns:p14="http://schemas.microsoft.com/office/powerpoint/2010/main" val="2984288719"/>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6"/>
            </a:graphicData>
          </a:graphic>
        </p:graphicFrame>
        <p:cxnSp>
          <p:nvCxnSpPr>
            <p:cNvPr id="54" name="Straight Connector 53"/>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5" name="Straight Connector 54"/>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6" name="TextBox 55"/>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57" name="TextBox 56"/>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58" name="TextBox 57"/>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59" name="TextBox 58"/>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60" name="TextBox 59"/>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High blood </a:t>
              </a:r>
              <a:r>
                <a:rPr lang="en-US" sz="1200" b="1" dirty="0" smtClean="0">
                  <a:solidFill>
                    <a:srgbClr val="000000"/>
                  </a:solidFill>
                  <a:latin typeface="Arial" panose="020B0604020202020204" pitchFamily="34" charset="0"/>
                  <a:cs typeface="Arial" panose="020B0604020202020204" pitchFamily="34" charset="0"/>
                </a:rPr>
                <a:t>pressure#</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8" name="Group 7"/>
          <p:cNvGrpSpPr/>
          <p:nvPr/>
        </p:nvGrpSpPr>
        <p:grpSpPr>
          <a:xfrm>
            <a:off x="4114800" y="4038600"/>
            <a:ext cx="1744844" cy="1727843"/>
            <a:chOff x="7754687" y="1850555"/>
            <a:chExt cx="1744844" cy="1727843"/>
          </a:xfrm>
        </p:grpSpPr>
        <p:grpSp>
          <p:nvGrpSpPr>
            <p:cNvPr id="9" name="Group 8"/>
            <p:cNvGrpSpPr/>
            <p:nvPr/>
          </p:nvGrpSpPr>
          <p:grpSpPr>
            <a:xfrm>
              <a:off x="7754687" y="1850555"/>
              <a:ext cx="1739531" cy="1727843"/>
              <a:chOff x="7556975" y="1850555"/>
              <a:chExt cx="1739531" cy="1727843"/>
            </a:xfrm>
          </p:grpSpPr>
          <p:sp>
            <p:nvSpPr>
              <p:cNvPr id="88" name="Rounded Rectangle 87"/>
              <p:cNvSpPr/>
              <p:nvPr/>
            </p:nvSpPr>
            <p:spPr bwMode="auto">
              <a:xfrm>
                <a:off x="7556975" y="1850555"/>
                <a:ext cx="1327018" cy="1727843"/>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grpSp>
            <p:nvGrpSpPr>
              <p:cNvPr id="80" name="Group 79"/>
              <p:cNvGrpSpPr/>
              <p:nvPr/>
            </p:nvGrpSpPr>
            <p:grpSpPr>
              <a:xfrm>
                <a:off x="7633919" y="2759983"/>
                <a:ext cx="486337" cy="486337"/>
                <a:chOff x="446183" y="3541776"/>
                <a:chExt cx="838200" cy="838200"/>
              </a:xfrm>
            </p:grpSpPr>
            <p:sp>
              <p:nvSpPr>
                <p:cNvPr id="81" name="Oval 80"/>
                <p:cNvSpPr/>
                <p:nvPr/>
              </p:nvSpPr>
              <p:spPr>
                <a:xfrm>
                  <a:off x="446183" y="3541776"/>
                  <a:ext cx="838200" cy="838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2" name="Freeform 5"/>
                <p:cNvSpPr>
                  <a:spLocks noEditPoints="1"/>
                </p:cNvSpPr>
                <p:nvPr/>
              </p:nvSpPr>
              <p:spPr bwMode="auto">
                <a:xfrm>
                  <a:off x="711994" y="3629025"/>
                  <a:ext cx="316706" cy="675640"/>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CA" dirty="0">
                    <a:solidFill>
                      <a:srgbClr val="FFFFFF"/>
                    </a:solidFill>
                  </a:endParaRPr>
                </a:p>
              </p:txBody>
            </p:sp>
          </p:grpSp>
          <p:grpSp>
            <p:nvGrpSpPr>
              <p:cNvPr id="83" name="Group 82"/>
              <p:cNvGrpSpPr/>
              <p:nvPr/>
            </p:nvGrpSpPr>
            <p:grpSpPr>
              <a:xfrm>
                <a:off x="7620216" y="2038938"/>
                <a:ext cx="486337" cy="486337"/>
                <a:chOff x="446183" y="4590288"/>
                <a:chExt cx="838200" cy="838200"/>
              </a:xfrm>
            </p:grpSpPr>
            <p:sp>
              <p:nvSpPr>
                <p:cNvPr id="84" name="Oval 83"/>
                <p:cNvSpPr/>
                <p:nvPr/>
              </p:nvSpPr>
              <p:spPr>
                <a:xfrm>
                  <a:off x="446183" y="4590288"/>
                  <a:ext cx="838200" cy="838200"/>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5" name="Freeform 9"/>
                <p:cNvSpPr>
                  <a:spLocks noEditPoints="1"/>
                </p:cNvSpPr>
                <p:nvPr/>
              </p:nvSpPr>
              <p:spPr bwMode="auto">
                <a:xfrm>
                  <a:off x="742950" y="4667250"/>
                  <a:ext cx="255588" cy="692658"/>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CA">
                    <a:solidFill>
                      <a:srgbClr val="FFFFFF"/>
                    </a:solidFill>
                  </a:endParaRPr>
                </a:p>
              </p:txBody>
            </p:sp>
          </p:grpSp>
          <p:sp>
            <p:nvSpPr>
              <p:cNvPr id="86" name="TextBox 85"/>
              <p:cNvSpPr txBox="1"/>
              <p:nvPr/>
            </p:nvSpPr>
            <p:spPr>
              <a:xfrm>
                <a:off x="8057975" y="2000838"/>
                <a:ext cx="1238531" cy="553998"/>
              </a:xfrm>
              <a:prstGeom prst="rect">
                <a:avLst/>
              </a:prstGeom>
              <a:noFill/>
            </p:spPr>
            <p:txBody>
              <a:bodyPr wrap="square" rtlCol="0">
                <a:spAutoFit/>
              </a:bodyPr>
              <a:lstStyle/>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Blue bars</a:t>
                </a:r>
              </a:p>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Represent</a:t>
                </a:r>
              </a:p>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Males</a:t>
                </a:r>
              </a:p>
            </p:txBody>
          </p:sp>
        </p:grpSp>
        <p:sp>
          <p:nvSpPr>
            <p:cNvPr id="87" name="TextBox 86"/>
            <p:cNvSpPr txBox="1"/>
            <p:nvPr/>
          </p:nvSpPr>
          <p:spPr>
            <a:xfrm>
              <a:off x="8261000" y="2772506"/>
              <a:ext cx="1238531" cy="553998"/>
            </a:xfrm>
            <a:prstGeom prst="rect">
              <a:avLst/>
            </a:prstGeom>
            <a:noFill/>
          </p:spPr>
          <p:txBody>
            <a:bodyPr wrap="square" rtlCol="0">
              <a:spAutoFit/>
            </a:bodyPr>
            <a:lstStyle/>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Red bars</a:t>
              </a:r>
            </a:p>
            <a:p>
              <a:pPr fontAlgn="base">
                <a:spcBef>
                  <a:spcPct val="0"/>
                </a:spcBef>
                <a:spcAft>
                  <a:spcPct val="0"/>
                </a:spcAft>
              </a:pPr>
              <a:r>
                <a:rPr lang="en-US" sz="1000" b="1" dirty="0" smtClean="0">
                  <a:solidFill>
                    <a:srgbClr val="000000"/>
                  </a:solidFill>
                  <a:latin typeface="Arial" panose="020B0604020202020204" pitchFamily="34" charset="0"/>
                  <a:cs typeface="Arial" panose="020B0604020202020204" pitchFamily="34" charset="0"/>
                </a:rPr>
                <a:t>Represent </a:t>
              </a:r>
              <a:r>
                <a:rPr lang="en-US" sz="1000" b="1" dirty="0">
                  <a:solidFill>
                    <a:srgbClr val="000000"/>
                  </a:solidFill>
                  <a:latin typeface="Arial" panose="020B0604020202020204" pitchFamily="34" charset="0"/>
                  <a:cs typeface="Arial" panose="020B0604020202020204" pitchFamily="34" charset="0"/>
                </a:rPr>
                <a:t>Females</a:t>
              </a:r>
            </a:p>
          </p:txBody>
        </p:sp>
      </p:grpSp>
      <p:grpSp>
        <p:nvGrpSpPr>
          <p:cNvPr id="7" name="Group 6"/>
          <p:cNvGrpSpPr/>
          <p:nvPr/>
        </p:nvGrpSpPr>
        <p:grpSpPr>
          <a:xfrm>
            <a:off x="665612" y="1487039"/>
            <a:ext cx="2280712" cy="990759"/>
            <a:chOff x="665612" y="1487039"/>
            <a:chExt cx="2280712" cy="990759"/>
          </a:xfrm>
        </p:grpSpPr>
        <p:sp>
          <p:nvSpPr>
            <p:cNvPr id="4" name="TextBox 3"/>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91" name="TextBox 90"/>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92" name="TextBox 91"/>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93" name="TextBox 92"/>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94" name="TextBox 93"/>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95" name="TextBox 94"/>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sp>
          <p:nvSpPr>
            <p:cNvPr id="101" name="TextBox 100"/>
            <p:cNvSpPr txBox="1"/>
            <p:nvPr/>
          </p:nvSpPr>
          <p:spPr>
            <a:xfrm>
              <a:off x="2694332" y="1633538"/>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grpSp>
      <p:grpSp>
        <p:nvGrpSpPr>
          <p:cNvPr id="131" name="Group 130"/>
          <p:cNvGrpSpPr/>
          <p:nvPr/>
        </p:nvGrpSpPr>
        <p:grpSpPr>
          <a:xfrm>
            <a:off x="665612" y="4072600"/>
            <a:ext cx="255198" cy="990759"/>
            <a:chOff x="665612" y="1487039"/>
            <a:chExt cx="255198" cy="990759"/>
          </a:xfrm>
        </p:grpSpPr>
        <p:sp>
          <p:nvSpPr>
            <p:cNvPr id="132" name="TextBox 131"/>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33" name="TextBox 132"/>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34" name="TextBox 133"/>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35" name="TextBox 134"/>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36" name="TextBox 135"/>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37" name="TextBox 136"/>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38" name="Group 137"/>
          <p:cNvGrpSpPr/>
          <p:nvPr/>
        </p:nvGrpSpPr>
        <p:grpSpPr>
          <a:xfrm>
            <a:off x="665612" y="5365103"/>
            <a:ext cx="255198" cy="990759"/>
            <a:chOff x="665612" y="1487039"/>
            <a:chExt cx="255198" cy="990759"/>
          </a:xfrm>
        </p:grpSpPr>
        <p:sp>
          <p:nvSpPr>
            <p:cNvPr id="139" name="TextBox 138"/>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40" name="TextBox 139"/>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41" name="TextBox 140"/>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42" name="TextBox 141"/>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43" name="TextBox 142"/>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44" name="TextBox 143"/>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45" name="Group 144"/>
          <p:cNvGrpSpPr/>
          <p:nvPr/>
        </p:nvGrpSpPr>
        <p:grpSpPr>
          <a:xfrm>
            <a:off x="4745338" y="1396453"/>
            <a:ext cx="255198" cy="990759"/>
            <a:chOff x="665612" y="1487039"/>
            <a:chExt cx="255198" cy="990759"/>
          </a:xfrm>
        </p:grpSpPr>
        <p:sp>
          <p:nvSpPr>
            <p:cNvPr id="146" name="TextBox 145"/>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47" name="TextBox 146"/>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48" name="TextBox 147"/>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49" name="TextBox 148"/>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50" name="TextBox 149"/>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51" name="TextBox 150"/>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52" name="Group 151"/>
          <p:cNvGrpSpPr/>
          <p:nvPr/>
        </p:nvGrpSpPr>
        <p:grpSpPr>
          <a:xfrm>
            <a:off x="4726523" y="2750072"/>
            <a:ext cx="255198" cy="990759"/>
            <a:chOff x="665612" y="1487039"/>
            <a:chExt cx="255198" cy="990759"/>
          </a:xfrm>
        </p:grpSpPr>
        <p:sp>
          <p:nvSpPr>
            <p:cNvPr id="153" name="TextBox 152"/>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54" name="TextBox 153"/>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55" name="TextBox 154"/>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56" name="TextBox 155"/>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57" name="TextBox 156"/>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58" name="TextBox 157"/>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sp>
        <p:nvSpPr>
          <p:cNvPr id="130" name="Rectangle 129"/>
          <p:cNvSpPr/>
          <p:nvPr/>
        </p:nvSpPr>
        <p:spPr>
          <a:xfrm>
            <a:off x="152400" y="6400800"/>
            <a:ext cx="6781800" cy="338554"/>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US. Respondents. Males: 18-39 (n=64), 40-64 (n=148), 65+ (n=161); Females: 18-39 (n=96), 40-64 (n=172), 65+ (n=160)</a:t>
            </a:r>
          </a:p>
          <a:p>
            <a:r>
              <a:rPr lang="en-US" sz="800" dirty="0" smtClean="0">
                <a:solidFill>
                  <a:schemeClr val="tx1"/>
                </a:solidFill>
                <a:latin typeface="Arial" panose="020B0604020202020204" pitchFamily="34" charset="0"/>
                <a:cs typeface="Arial" panose="020B0604020202020204" pitchFamily="34" charset="0"/>
              </a:rPr>
              <a:t>Q8</a:t>
            </a:r>
            <a:r>
              <a:rPr lang="en-US" sz="800" dirty="0">
                <a:solidFill>
                  <a:schemeClr val="tx1"/>
                </a:solidFill>
                <a:latin typeface="Arial" panose="020B0604020202020204" pitchFamily="34" charset="0"/>
                <a:cs typeface="Arial" panose="020B0604020202020204" pitchFamily="34" charset="0"/>
              </a:rPr>
              <a:t>. Which of the following, if any, could increase your risk of developing a blood clot? (select all that </a:t>
            </a:r>
            <a:r>
              <a:rPr lang="en-US" sz="800" dirty="0" smtClean="0">
                <a:solidFill>
                  <a:schemeClr val="tx1"/>
                </a:solidFill>
                <a:latin typeface="Arial" panose="020B0604020202020204" pitchFamily="34" charset="0"/>
                <a:cs typeface="Arial" panose="020B0604020202020204" pitchFamily="34" charset="0"/>
              </a:rPr>
              <a:t>apply)</a:t>
            </a:r>
            <a:endParaRPr lang="en-US" sz="800" dirty="0">
              <a:solidFill>
                <a:schemeClr val="tx1"/>
              </a:solidFill>
              <a:latin typeface="Arial" panose="020B0604020202020204" pitchFamily="34" charset="0"/>
              <a:cs typeface="Arial" panose="020B0604020202020204" pitchFamily="34" charset="0"/>
            </a:endParaRPr>
          </a:p>
        </p:txBody>
      </p:sp>
      <p:sp>
        <p:nvSpPr>
          <p:cNvPr id="162" name="TextBox 161"/>
          <p:cNvSpPr txBox="1"/>
          <p:nvPr/>
        </p:nvSpPr>
        <p:spPr>
          <a:xfrm>
            <a:off x="6019800" y="4191000"/>
            <a:ext cx="2388781"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^Actual Blood Clot Risk Factors</a:t>
            </a:r>
            <a:endParaRPr lang="en-US" sz="1200" dirty="0">
              <a:solidFill>
                <a:schemeClr val="tx1"/>
              </a:solidFill>
              <a:latin typeface="Arial" panose="020B0604020202020204" pitchFamily="34" charset="0"/>
              <a:cs typeface="Arial" panose="020B0604020202020204" pitchFamily="34" charset="0"/>
            </a:endParaRPr>
          </a:p>
        </p:txBody>
      </p:sp>
      <p:sp>
        <p:nvSpPr>
          <p:cNvPr id="163" name="TextBox 162"/>
          <p:cNvSpPr txBox="1"/>
          <p:nvPr/>
        </p:nvSpPr>
        <p:spPr>
          <a:xfrm>
            <a:off x="6030934" y="4437605"/>
            <a:ext cx="2655734"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#Incorrect Blood Clot Risk Factors</a:t>
            </a:r>
            <a:endParaRPr lang="en-US" sz="1200" dirty="0">
              <a:solidFill>
                <a:schemeClr val="tx1"/>
              </a:solidFill>
              <a:latin typeface="Arial" panose="020B0604020202020204" pitchFamily="34" charset="0"/>
              <a:cs typeface="Arial" panose="020B0604020202020204" pitchFamily="34" charset="0"/>
            </a:endParaRPr>
          </a:p>
        </p:txBody>
      </p:sp>
      <p:sp>
        <p:nvSpPr>
          <p:cNvPr id="116" name="Title 1"/>
          <p:cNvSpPr txBox="1">
            <a:spLocks/>
          </p:cNvSpPr>
          <p:nvPr/>
        </p:nvSpPr>
        <p:spPr>
          <a:xfrm>
            <a:off x="63611" y="139465"/>
            <a:ext cx="9008828"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Knowledge of Increased Risk Factors for Blood Clots</a:t>
            </a:r>
            <a:endParaRPr lang="en-US" sz="2400" kern="0" dirty="0"/>
          </a:p>
        </p:txBody>
      </p:sp>
      <p:sp>
        <p:nvSpPr>
          <p:cNvPr id="117" name="TextBox 116"/>
          <p:cNvSpPr txBox="1"/>
          <p:nvPr/>
        </p:nvSpPr>
        <p:spPr>
          <a:xfrm>
            <a:off x="1657047" y="690765"/>
            <a:ext cx="6008018" cy="338554"/>
          </a:xfrm>
          <a:prstGeom prst="rect">
            <a:avLst/>
          </a:prstGeom>
          <a:noFill/>
        </p:spPr>
        <p:txBody>
          <a:bodyPr wrap="square" rtlCol="0">
            <a:spAutoFit/>
          </a:bodyPr>
          <a:lstStyle/>
          <a:p>
            <a:pPr algn="ctr"/>
            <a:r>
              <a:rPr lang="en-US" sz="1600" i="1" dirty="0" smtClean="0">
                <a:solidFill>
                  <a:schemeClr val="tx1"/>
                </a:solidFill>
                <a:latin typeface="Arial" panose="020B0604020202020204" pitchFamily="34" charset="0"/>
                <a:cs typeface="Arial" panose="020B0604020202020204" pitchFamily="34" charset="0"/>
              </a:rPr>
              <a:t>Among Adults 18+</a:t>
            </a:r>
            <a:endParaRPr lang="en-US" sz="1400" i="1" dirty="0">
              <a:solidFill>
                <a:schemeClr val="tx1"/>
              </a:solidFill>
              <a:latin typeface="Arial" panose="020B0604020202020204" pitchFamily="34" charset="0"/>
              <a:cs typeface="Arial" panose="020B0604020202020204" pitchFamily="34" charset="0"/>
            </a:endParaRPr>
          </a:p>
        </p:txBody>
      </p:sp>
      <p:pic>
        <p:nvPicPr>
          <p:cNvPr id="118" name="Picture 117"/>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268478" y="163134"/>
            <a:ext cx="608822" cy="608822"/>
          </a:xfrm>
          <a:prstGeom prst="rect">
            <a:avLst/>
          </a:prstGeom>
        </p:spPr>
      </p:pic>
      <p:grpSp>
        <p:nvGrpSpPr>
          <p:cNvPr id="102" name="Group 101"/>
          <p:cNvGrpSpPr/>
          <p:nvPr/>
        </p:nvGrpSpPr>
        <p:grpSpPr>
          <a:xfrm>
            <a:off x="140475" y="2498806"/>
            <a:ext cx="3670856" cy="1355960"/>
            <a:chOff x="139144" y="730015"/>
            <a:chExt cx="3670856" cy="1355960"/>
          </a:xfrm>
        </p:grpSpPr>
        <p:graphicFrame>
          <p:nvGraphicFramePr>
            <p:cNvPr id="104" name="Chart 103"/>
            <p:cNvGraphicFramePr/>
            <p:nvPr>
              <p:extLst>
                <p:ext uri="{D42A27DB-BD31-4B8C-83A1-F6EECF244321}">
                  <p14:modId xmlns:p14="http://schemas.microsoft.com/office/powerpoint/2010/main" val="2278489968"/>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8"/>
            </a:graphicData>
          </a:graphic>
        </p:graphicFrame>
        <p:cxnSp>
          <p:nvCxnSpPr>
            <p:cNvPr id="105" name="Straight Connector 104"/>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6" name="Straight Connector 105"/>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7" name="TextBox 106"/>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108" name="TextBox 107"/>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109" name="TextBox 108"/>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110" name="TextBox 109"/>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111" name="TextBox 110"/>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smtClean="0">
                  <a:solidFill>
                    <a:srgbClr val="000000"/>
                  </a:solidFill>
                  <a:latin typeface="Arial" panose="020B0604020202020204" pitchFamily="34" charset="0"/>
                  <a:cs typeface="Arial" panose="020B0604020202020204" pitchFamily="34" charset="0"/>
                </a:rPr>
                <a:t>Cancer^</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112" name="Group 111"/>
          <p:cNvGrpSpPr/>
          <p:nvPr/>
        </p:nvGrpSpPr>
        <p:grpSpPr>
          <a:xfrm>
            <a:off x="666943" y="2760530"/>
            <a:ext cx="255198" cy="990759"/>
            <a:chOff x="665612" y="1487039"/>
            <a:chExt cx="255198" cy="990759"/>
          </a:xfrm>
        </p:grpSpPr>
        <p:sp>
          <p:nvSpPr>
            <p:cNvPr id="113" name="TextBox 112"/>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14" name="TextBox 113"/>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15" name="TextBox 114"/>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19" name="TextBox 118"/>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20" name="TextBox 119"/>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21" name="TextBox 120"/>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spTree>
    <p:extLst>
      <p:ext uri="{BB962C8B-B14F-4D97-AF65-F5344CB8AC3E}">
        <p14:creationId xmlns:p14="http://schemas.microsoft.com/office/powerpoint/2010/main" val="665099784"/>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9" name="Chart 78"/>
          <p:cNvGraphicFramePr/>
          <p:nvPr>
            <p:extLst>
              <p:ext uri="{D42A27DB-BD31-4B8C-83A1-F6EECF244321}">
                <p14:modId xmlns:p14="http://schemas.microsoft.com/office/powerpoint/2010/main" val="959686211"/>
              </p:ext>
            </p:extLst>
          </p:nvPr>
        </p:nvGraphicFramePr>
        <p:xfrm>
          <a:off x="4548785" y="3662505"/>
          <a:ext cx="4611756" cy="17185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9" name="Chart 58"/>
          <p:cNvGraphicFramePr/>
          <p:nvPr>
            <p:extLst>
              <p:ext uri="{D42A27DB-BD31-4B8C-83A1-F6EECF244321}">
                <p14:modId xmlns:p14="http://schemas.microsoft.com/office/powerpoint/2010/main" val="1602082706"/>
              </p:ext>
            </p:extLst>
          </p:nvPr>
        </p:nvGraphicFramePr>
        <p:xfrm>
          <a:off x="-7885" y="4796799"/>
          <a:ext cx="4611756" cy="17185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 name="Chart 49"/>
          <p:cNvGraphicFramePr/>
          <p:nvPr>
            <p:extLst>
              <p:ext uri="{D42A27DB-BD31-4B8C-83A1-F6EECF244321}">
                <p14:modId xmlns:p14="http://schemas.microsoft.com/office/powerpoint/2010/main" val="2450851695"/>
              </p:ext>
            </p:extLst>
          </p:nvPr>
        </p:nvGraphicFramePr>
        <p:xfrm>
          <a:off x="0" y="2937065"/>
          <a:ext cx="4611756" cy="17185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 name="Chart 3"/>
          <p:cNvGraphicFramePr/>
          <p:nvPr>
            <p:extLst>
              <p:ext uri="{D42A27DB-BD31-4B8C-83A1-F6EECF244321}">
                <p14:modId xmlns:p14="http://schemas.microsoft.com/office/powerpoint/2010/main" val="1232594252"/>
              </p:ext>
            </p:extLst>
          </p:nvPr>
        </p:nvGraphicFramePr>
        <p:xfrm>
          <a:off x="0" y="1223494"/>
          <a:ext cx="4611756" cy="1718500"/>
        </p:xfrm>
        <a:graphic>
          <a:graphicData uri="http://schemas.openxmlformats.org/drawingml/2006/chart">
            <c:chart xmlns:c="http://schemas.openxmlformats.org/drawingml/2006/chart" xmlns:r="http://schemas.openxmlformats.org/officeDocument/2006/relationships" r:id="rId5"/>
          </a:graphicData>
        </a:graphic>
      </p:graphicFrame>
      <p:sp>
        <p:nvSpPr>
          <p:cNvPr id="8" name="Rectangle 7"/>
          <p:cNvSpPr/>
          <p:nvPr/>
        </p:nvSpPr>
        <p:spPr>
          <a:xfrm>
            <a:off x="75200" y="1178499"/>
            <a:ext cx="5132567" cy="261610"/>
          </a:xfrm>
          <a:prstGeom prst="rect">
            <a:avLst/>
          </a:prstGeom>
        </p:spPr>
        <p:txBody>
          <a:bodyPr wrap="square">
            <a:spAutoFit/>
          </a:bodyPr>
          <a:lstStyle/>
          <a:p>
            <a:r>
              <a:rPr lang="en-US" sz="1100" b="1" dirty="0" smtClean="0">
                <a:solidFill>
                  <a:schemeClr val="tx1"/>
                </a:solidFill>
                <a:latin typeface="Arial" panose="020B0604020202020204" pitchFamily="34" charset="0"/>
                <a:cs typeface="Arial" panose="020B0604020202020204" pitchFamily="34" charset="0"/>
              </a:rPr>
              <a:t>“People </a:t>
            </a:r>
            <a:r>
              <a:rPr lang="en-US" sz="1100" b="1" dirty="0">
                <a:solidFill>
                  <a:schemeClr val="tx1"/>
                </a:solidFill>
                <a:latin typeface="Arial" panose="020B0604020202020204" pitchFamily="34" charset="0"/>
                <a:cs typeface="Arial" panose="020B0604020202020204" pitchFamily="34" charset="0"/>
              </a:rPr>
              <a:t>under 40 years old </a:t>
            </a:r>
            <a:r>
              <a:rPr lang="en-US" sz="1100" b="1" dirty="0" smtClean="0">
                <a:solidFill>
                  <a:schemeClr val="tx1"/>
                </a:solidFill>
                <a:latin typeface="Arial" panose="020B0604020202020204" pitchFamily="34" charset="0"/>
                <a:cs typeface="Arial" panose="020B0604020202020204" pitchFamily="34" charset="0"/>
              </a:rPr>
              <a:t>do </a:t>
            </a:r>
            <a:r>
              <a:rPr lang="en-US" sz="1100" b="1" dirty="0">
                <a:solidFill>
                  <a:schemeClr val="tx1"/>
                </a:solidFill>
                <a:latin typeface="Arial" panose="020B0604020202020204" pitchFamily="34" charset="0"/>
                <a:cs typeface="Arial" panose="020B0604020202020204" pitchFamily="34" charset="0"/>
              </a:rPr>
              <a:t>have to worry about blood </a:t>
            </a:r>
            <a:r>
              <a:rPr lang="en-US" sz="1100" b="1" dirty="0" smtClean="0">
                <a:solidFill>
                  <a:schemeClr val="tx1"/>
                </a:solidFill>
                <a:latin typeface="Arial" panose="020B0604020202020204" pitchFamily="34" charset="0"/>
                <a:cs typeface="Arial" panose="020B0604020202020204" pitchFamily="34" charset="0"/>
              </a:rPr>
              <a:t>clots.” *</a:t>
            </a:r>
            <a:endParaRPr lang="en-US" sz="1100" b="1" dirty="0">
              <a:solidFill>
                <a:schemeClr val="tx1"/>
              </a:solidFill>
              <a:latin typeface="Arial" panose="020B0604020202020204" pitchFamily="34" charset="0"/>
              <a:cs typeface="Arial" panose="020B0604020202020204" pitchFamily="34" charset="0"/>
            </a:endParaRPr>
          </a:p>
        </p:txBody>
      </p:sp>
      <p:sp>
        <p:nvSpPr>
          <p:cNvPr id="10" name="Rounded Rectangle 9"/>
          <p:cNvSpPr/>
          <p:nvPr/>
        </p:nvSpPr>
        <p:spPr bwMode="auto">
          <a:xfrm>
            <a:off x="250882" y="1495252"/>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61</a:t>
            </a:fld>
            <a:r>
              <a:rPr lang="en-US" smtClean="0"/>
              <a:t> -</a:t>
            </a:r>
            <a:endParaRPr lang="en-US"/>
          </a:p>
        </p:txBody>
      </p:sp>
      <p:sp>
        <p:nvSpPr>
          <p:cNvPr id="7" name="Rectangle 6"/>
          <p:cNvSpPr/>
          <p:nvPr/>
        </p:nvSpPr>
        <p:spPr>
          <a:xfrm>
            <a:off x="83490" y="6409630"/>
            <a:ext cx="7366882" cy="338554"/>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U.S. Respondents</a:t>
            </a:r>
            <a:r>
              <a:rPr lang="en-US" sz="800" dirty="0">
                <a:solidFill>
                  <a:schemeClr val="tx1"/>
                </a:solidFill>
                <a:latin typeface="Arial" panose="020B0604020202020204" pitchFamily="34" charset="0"/>
                <a:cs typeface="Arial" panose="020B0604020202020204" pitchFamily="34" charset="0"/>
              </a:rPr>
              <a:t>. Males: 18-39 (n=64), 40-64 (n=148), 65+ (n=161); Females: 18-39 (n=96), 40-64 (n=172), 65+ (n=160)</a:t>
            </a:r>
            <a:endParaRPr lang="en-US" sz="800" dirty="0" smtClean="0">
              <a:solidFill>
                <a:schemeClr val="tx1"/>
              </a:solidFill>
              <a:latin typeface="Arial" panose="020B0604020202020204" pitchFamily="34" charset="0"/>
              <a:cs typeface="Arial" panose="020B0604020202020204" pitchFamily="34" charset="0"/>
            </a:endParaRPr>
          </a:p>
          <a:p>
            <a:r>
              <a:rPr lang="en-US" sz="800" dirty="0" smtClean="0">
                <a:solidFill>
                  <a:schemeClr val="tx1"/>
                </a:solidFill>
                <a:latin typeface="Arial" panose="020B0604020202020204" pitchFamily="34" charset="0"/>
                <a:cs typeface="Arial" panose="020B0604020202020204" pitchFamily="34" charset="0"/>
              </a:rPr>
              <a:t>Q9</a:t>
            </a:r>
            <a:r>
              <a:rPr lang="en-US" sz="800" dirty="0">
                <a:solidFill>
                  <a:schemeClr val="tx1"/>
                </a:solidFill>
                <a:latin typeface="Arial" panose="020B0604020202020204" pitchFamily="34" charset="0"/>
                <a:cs typeface="Arial" panose="020B0604020202020204" pitchFamily="34" charset="0"/>
              </a:rPr>
              <a:t>. When it comes to blood clots, how much do you agree or disagree with each of the following statements? </a:t>
            </a:r>
          </a:p>
        </p:txBody>
      </p:sp>
      <p:sp>
        <p:nvSpPr>
          <p:cNvPr id="9" name="Rectangle 8"/>
          <p:cNvSpPr/>
          <p:nvPr/>
        </p:nvSpPr>
        <p:spPr>
          <a:xfrm>
            <a:off x="75200" y="2881408"/>
            <a:ext cx="4322409" cy="261610"/>
          </a:xfrm>
          <a:prstGeom prst="rect">
            <a:avLst/>
          </a:prstGeom>
        </p:spPr>
        <p:txBody>
          <a:bodyPr wrap="square">
            <a:spAutoFit/>
          </a:bodyPr>
          <a:lstStyle/>
          <a:p>
            <a:pPr algn="ctr"/>
            <a:r>
              <a:rPr lang="en-US" sz="1100" b="1" dirty="0" smtClean="0">
                <a:solidFill>
                  <a:schemeClr val="tx1"/>
                </a:solidFill>
                <a:latin typeface="Arial" panose="020B0604020202020204" pitchFamily="34" charset="0"/>
                <a:cs typeface="Arial" panose="020B0604020202020204" pitchFamily="34" charset="0"/>
              </a:rPr>
              <a:t>“Most </a:t>
            </a:r>
            <a:r>
              <a:rPr lang="en-US" sz="1100" b="1" dirty="0">
                <a:solidFill>
                  <a:schemeClr val="tx1"/>
                </a:solidFill>
                <a:latin typeface="Arial" panose="020B0604020202020204" pitchFamily="34" charset="0"/>
                <a:cs typeface="Arial" panose="020B0604020202020204" pitchFamily="34" charset="0"/>
              </a:rPr>
              <a:t>blood clots </a:t>
            </a:r>
            <a:r>
              <a:rPr lang="en-US" sz="1100" b="1" dirty="0" smtClean="0">
                <a:solidFill>
                  <a:schemeClr val="tx1"/>
                </a:solidFill>
                <a:latin typeface="Arial" panose="020B0604020202020204" pitchFamily="34" charset="0"/>
                <a:cs typeface="Arial" panose="020B0604020202020204" pitchFamily="34" charset="0"/>
              </a:rPr>
              <a:t>can </a:t>
            </a:r>
            <a:r>
              <a:rPr lang="en-US" sz="1100" b="1" dirty="0">
                <a:solidFill>
                  <a:schemeClr val="tx1"/>
                </a:solidFill>
                <a:latin typeface="Arial" panose="020B0604020202020204" pitchFamily="34" charset="0"/>
                <a:cs typeface="Arial" panose="020B0604020202020204" pitchFamily="34" charset="0"/>
              </a:rPr>
              <a:t>be </a:t>
            </a:r>
            <a:r>
              <a:rPr lang="en-US" sz="1100" b="1" dirty="0" smtClean="0">
                <a:solidFill>
                  <a:schemeClr val="tx1"/>
                </a:solidFill>
                <a:latin typeface="Arial" panose="020B0604020202020204" pitchFamily="34" charset="0"/>
                <a:cs typeface="Arial" panose="020B0604020202020204" pitchFamily="34" charset="0"/>
              </a:rPr>
              <a:t>prevented.” *</a:t>
            </a:r>
            <a:endParaRPr lang="en-US" sz="1100" b="1" dirty="0">
              <a:solidFill>
                <a:schemeClr val="tx1"/>
              </a:solidFill>
              <a:latin typeface="Arial" panose="020B0604020202020204" pitchFamily="34" charset="0"/>
              <a:cs typeface="Arial" panose="020B0604020202020204" pitchFamily="34" charset="0"/>
            </a:endParaRPr>
          </a:p>
        </p:txBody>
      </p:sp>
      <p:sp>
        <p:nvSpPr>
          <p:cNvPr id="11" name="Rectangle 10"/>
          <p:cNvSpPr/>
          <p:nvPr/>
        </p:nvSpPr>
        <p:spPr>
          <a:xfrm>
            <a:off x="75201" y="4627831"/>
            <a:ext cx="4322408" cy="430887"/>
          </a:xfrm>
          <a:prstGeom prst="rect">
            <a:avLst/>
          </a:prstGeom>
        </p:spPr>
        <p:txBody>
          <a:bodyPr wrap="square">
            <a:spAutoFit/>
          </a:bodyPr>
          <a:lstStyle/>
          <a:p>
            <a:pPr algn="ctr"/>
            <a:r>
              <a:rPr lang="en-US" sz="1100" b="1" dirty="0" smtClean="0">
                <a:solidFill>
                  <a:schemeClr val="tx1"/>
                </a:solidFill>
                <a:latin typeface="Arial" panose="020B0604020202020204" pitchFamily="34" charset="0"/>
                <a:cs typeface="Arial" panose="020B0604020202020204" pitchFamily="34" charset="0"/>
              </a:rPr>
              <a:t>“It is </a:t>
            </a:r>
            <a:r>
              <a:rPr lang="en-US" sz="1100" b="1" dirty="0">
                <a:solidFill>
                  <a:schemeClr val="tx1"/>
                </a:solidFill>
                <a:latin typeface="Arial" panose="020B0604020202020204" pitchFamily="34" charset="0"/>
                <a:cs typeface="Arial" panose="020B0604020202020204" pitchFamily="34" charset="0"/>
              </a:rPr>
              <a:t>likely that a blood clot in the leg left untreated can travel to your </a:t>
            </a:r>
            <a:r>
              <a:rPr lang="en-US" sz="1100" b="1" dirty="0" smtClean="0">
                <a:solidFill>
                  <a:schemeClr val="tx1"/>
                </a:solidFill>
                <a:latin typeface="Arial" panose="020B0604020202020204" pitchFamily="34" charset="0"/>
                <a:cs typeface="Arial" panose="020B0604020202020204" pitchFamily="34" charset="0"/>
              </a:rPr>
              <a:t>lungs.” *</a:t>
            </a:r>
            <a:endParaRPr lang="en-US" sz="1100" b="1" dirty="0">
              <a:solidFill>
                <a:schemeClr val="tx1"/>
              </a:solidFill>
              <a:latin typeface="Arial" panose="020B0604020202020204" pitchFamily="34" charset="0"/>
              <a:cs typeface="Arial" panose="020B0604020202020204" pitchFamily="34" charset="0"/>
            </a:endParaRPr>
          </a:p>
        </p:txBody>
      </p:sp>
      <p:sp>
        <p:nvSpPr>
          <p:cNvPr id="13" name="TextBox 12"/>
          <p:cNvSpPr txBox="1"/>
          <p:nvPr/>
        </p:nvSpPr>
        <p:spPr>
          <a:xfrm>
            <a:off x="863448" y="854966"/>
            <a:ext cx="2269295"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Agree</a:t>
            </a:r>
            <a:endParaRPr lang="en-US" sz="1200" dirty="0">
              <a:solidFill>
                <a:schemeClr val="tx1"/>
              </a:solidFill>
              <a:latin typeface="Arial" panose="020B0604020202020204" pitchFamily="34" charset="0"/>
              <a:cs typeface="Arial" panose="020B0604020202020204" pitchFamily="34" charset="0"/>
            </a:endParaRPr>
          </a:p>
        </p:txBody>
      </p:sp>
      <p:sp>
        <p:nvSpPr>
          <p:cNvPr id="15" name="Rectangle 14"/>
          <p:cNvSpPr/>
          <p:nvPr/>
        </p:nvSpPr>
        <p:spPr bwMode="auto">
          <a:xfrm>
            <a:off x="3333725" y="923819"/>
            <a:ext cx="165386" cy="150053"/>
          </a:xfrm>
          <a:prstGeom prst="rect">
            <a:avLst/>
          </a:prstGeom>
          <a:solidFill>
            <a:schemeClr val="tx1">
              <a:lumMod val="65000"/>
              <a:lumOff val="35000"/>
            </a:schemeClr>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sp>
        <p:nvSpPr>
          <p:cNvPr id="16" name="TextBox 15"/>
          <p:cNvSpPr txBox="1"/>
          <p:nvPr/>
        </p:nvSpPr>
        <p:spPr>
          <a:xfrm>
            <a:off x="3467307" y="862348"/>
            <a:ext cx="1860605"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Neutral</a:t>
            </a:r>
            <a:endParaRPr lang="en-US" sz="1200" dirty="0">
              <a:solidFill>
                <a:schemeClr val="tx1"/>
              </a:solidFill>
              <a:latin typeface="Arial" panose="020B0604020202020204" pitchFamily="34" charset="0"/>
              <a:cs typeface="Arial" panose="020B0604020202020204" pitchFamily="34" charset="0"/>
            </a:endParaRPr>
          </a:p>
        </p:txBody>
      </p:sp>
      <p:sp>
        <p:nvSpPr>
          <p:cNvPr id="17" name="Rectangle 16"/>
          <p:cNvSpPr/>
          <p:nvPr/>
        </p:nvSpPr>
        <p:spPr bwMode="auto">
          <a:xfrm>
            <a:off x="742331" y="918438"/>
            <a:ext cx="165386" cy="150053"/>
          </a:xfrm>
          <a:prstGeom prst="rect">
            <a:avLst/>
          </a:prstGeom>
          <a:solidFill>
            <a:srgbClr val="002A7E"/>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grpSp>
        <p:nvGrpSpPr>
          <p:cNvPr id="18" name="Group 17"/>
          <p:cNvGrpSpPr/>
          <p:nvPr/>
        </p:nvGrpSpPr>
        <p:grpSpPr>
          <a:xfrm>
            <a:off x="1478330" y="899486"/>
            <a:ext cx="1039530" cy="170554"/>
            <a:chOff x="6236662" y="6118051"/>
            <a:chExt cx="1039530" cy="170554"/>
          </a:xfrm>
        </p:grpSpPr>
        <p:sp>
          <p:nvSpPr>
            <p:cNvPr id="19" name="Oval 18"/>
            <p:cNvSpPr/>
            <p:nvPr/>
          </p:nvSpPr>
          <p:spPr>
            <a:xfrm>
              <a:off x="6453538" y="6118051"/>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2</a:t>
              </a:r>
            </a:p>
          </p:txBody>
        </p:sp>
        <p:sp>
          <p:nvSpPr>
            <p:cNvPr id="20" name="Oval 19"/>
            <p:cNvSpPr/>
            <p:nvPr/>
          </p:nvSpPr>
          <p:spPr>
            <a:xfrm>
              <a:off x="6670414" y="6118051"/>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23" name="Oval 22"/>
            <p:cNvSpPr/>
            <p:nvPr/>
          </p:nvSpPr>
          <p:spPr>
            <a:xfrm>
              <a:off x="6236662" y="6118051"/>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1</a:t>
              </a:r>
            </a:p>
          </p:txBody>
        </p:sp>
        <p:sp>
          <p:nvSpPr>
            <p:cNvPr id="24" name="Oval 23"/>
            <p:cNvSpPr/>
            <p:nvPr/>
          </p:nvSpPr>
          <p:spPr>
            <a:xfrm>
              <a:off x="6887290" y="6118051"/>
              <a:ext cx="172026" cy="170554"/>
            </a:xfrm>
            <a:prstGeom prst="ellipse">
              <a:avLst/>
            </a:prstGeom>
            <a:solidFill>
              <a:schemeClr val="accent1"/>
            </a:solidFill>
            <a:ln/>
          </p:spPr>
          <p:style>
            <a:lnRef idx="1">
              <a:schemeClr val="accent2"/>
            </a:lnRef>
            <a:fillRef idx="3">
              <a:schemeClr val="accent2"/>
            </a:fillRef>
            <a:effectRef idx="2">
              <a:schemeClr val="accent2"/>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4</a:t>
              </a:r>
            </a:p>
          </p:txBody>
        </p:sp>
        <p:sp>
          <p:nvSpPr>
            <p:cNvPr id="25" name="Oval 24"/>
            <p:cNvSpPr/>
            <p:nvPr/>
          </p:nvSpPr>
          <p:spPr>
            <a:xfrm>
              <a:off x="7104166" y="6118051"/>
              <a:ext cx="172026" cy="170554"/>
            </a:xfrm>
            <a:prstGeom prst="ellipse">
              <a:avLst/>
            </a:prstGeom>
            <a:solidFill>
              <a:schemeClr val="accent1"/>
            </a:solidFill>
            <a:ln/>
          </p:spPr>
          <p:style>
            <a:lnRef idx="1">
              <a:schemeClr val="accent2"/>
            </a:lnRef>
            <a:fillRef idx="3">
              <a:schemeClr val="accent2"/>
            </a:fillRef>
            <a:effectRef idx="2">
              <a:schemeClr val="accent2"/>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5</a:t>
              </a:r>
            </a:p>
          </p:txBody>
        </p:sp>
      </p:grpSp>
      <p:grpSp>
        <p:nvGrpSpPr>
          <p:cNvPr id="32" name="Group 31"/>
          <p:cNvGrpSpPr/>
          <p:nvPr/>
        </p:nvGrpSpPr>
        <p:grpSpPr>
          <a:xfrm>
            <a:off x="4115033" y="899486"/>
            <a:ext cx="1039530" cy="170554"/>
            <a:chOff x="3449378" y="5628715"/>
            <a:chExt cx="1039530" cy="170554"/>
          </a:xfrm>
        </p:grpSpPr>
        <p:sp>
          <p:nvSpPr>
            <p:cNvPr id="33" name="Oval 32"/>
            <p:cNvSpPr/>
            <p:nvPr/>
          </p:nvSpPr>
          <p:spPr>
            <a:xfrm>
              <a:off x="3666254"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2</a:t>
              </a:r>
            </a:p>
          </p:txBody>
        </p:sp>
        <p:sp>
          <p:nvSpPr>
            <p:cNvPr id="34" name="Oval 33"/>
            <p:cNvSpPr/>
            <p:nvPr/>
          </p:nvSpPr>
          <p:spPr>
            <a:xfrm>
              <a:off x="3883130" y="5628715"/>
              <a:ext cx="172026" cy="170554"/>
            </a:xfrm>
            <a:prstGeom prst="ellipse">
              <a:avLst/>
            </a:prstGeom>
            <a:solidFill>
              <a:schemeClr val="tx1">
                <a:lumMod val="95000"/>
                <a:lumOff val="5000"/>
              </a:schemeClr>
            </a:soli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35" name="Oval 34"/>
            <p:cNvSpPr/>
            <p:nvPr/>
          </p:nvSpPr>
          <p:spPr>
            <a:xfrm>
              <a:off x="3449378"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1</a:t>
              </a:r>
            </a:p>
          </p:txBody>
        </p:sp>
        <p:sp>
          <p:nvSpPr>
            <p:cNvPr id="36" name="Oval 35"/>
            <p:cNvSpPr/>
            <p:nvPr/>
          </p:nvSpPr>
          <p:spPr>
            <a:xfrm>
              <a:off x="4100006"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4</a:t>
              </a:r>
            </a:p>
          </p:txBody>
        </p:sp>
        <p:sp>
          <p:nvSpPr>
            <p:cNvPr id="37" name="Oval 36"/>
            <p:cNvSpPr/>
            <p:nvPr/>
          </p:nvSpPr>
          <p:spPr>
            <a:xfrm>
              <a:off x="4316882"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5</a:t>
              </a:r>
            </a:p>
          </p:txBody>
        </p:sp>
      </p:grpSp>
      <p:sp>
        <p:nvSpPr>
          <p:cNvPr id="38" name="Title 1"/>
          <p:cNvSpPr txBox="1">
            <a:spLocks/>
          </p:cNvSpPr>
          <p:nvPr/>
        </p:nvSpPr>
        <p:spPr>
          <a:xfrm>
            <a:off x="63611" y="139465"/>
            <a:ext cx="9008828"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800" kern="0" dirty="0" smtClean="0"/>
              <a:t>Blood Clot Fact Statements</a:t>
            </a:r>
            <a:endParaRPr lang="en-US" sz="2800" kern="0" dirty="0"/>
          </a:p>
        </p:txBody>
      </p:sp>
      <p:cxnSp>
        <p:nvCxnSpPr>
          <p:cNvPr id="40" name="Straight Connector 39"/>
          <p:cNvCxnSpPr/>
          <p:nvPr/>
        </p:nvCxnSpPr>
        <p:spPr bwMode="auto">
          <a:xfrm>
            <a:off x="266784" y="1904923"/>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Straight Connector 40"/>
          <p:cNvCxnSpPr/>
          <p:nvPr/>
        </p:nvCxnSpPr>
        <p:spPr bwMode="auto">
          <a:xfrm>
            <a:off x="266784" y="2367429"/>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pic>
        <p:nvPicPr>
          <p:cNvPr id="42" name="Picture 41"/>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8268478" y="163134"/>
            <a:ext cx="608822" cy="608822"/>
          </a:xfrm>
          <a:prstGeom prst="rect">
            <a:avLst/>
          </a:prstGeom>
        </p:spPr>
      </p:pic>
      <p:sp>
        <p:nvSpPr>
          <p:cNvPr id="43" name="TextBox 42"/>
          <p:cNvSpPr txBox="1"/>
          <p:nvPr/>
        </p:nvSpPr>
        <p:spPr>
          <a:xfrm>
            <a:off x="67588" y="1496233"/>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18-39</a:t>
            </a:r>
            <a:endParaRPr lang="en-US" sz="900" b="1" i="1" dirty="0">
              <a:latin typeface="Arial" panose="020B0604020202020204" pitchFamily="34" charset="0"/>
              <a:cs typeface="Arial" panose="020B0604020202020204" pitchFamily="34" charset="0"/>
            </a:endParaRPr>
          </a:p>
        </p:txBody>
      </p:sp>
      <p:sp>
        <p:nvSpPr>
          <p:cNvPr id="46" name="Rounded Rectangle 45"/>
          <p:cNvSpPr/>
          <p:nvPr/>
        </p:nvSpPr>
        <p:spPr bwMode="auto">
          <a:xfrm>
            <a:off x="250882" y="1960346"/>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47" name="TextBox 46"/>
          <p:cNvSpPr txBox="1"/>
          <p:nvPr/>
        </p:nvSpPr>
        <p:spPr>
          <a:xfrm>
            <a:off x="67588" y="1969278"/>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40-64</a:t>
            </a:r>
            <a:endParaRPr lang="en-US" sz="900" b="1" i="1" dirty="0">
              <a:latin typeface="Arial" panose="020B0604020202020204" pitchFamily="34" charset="0"/>
              <a:cs typeface="Arial" panose="020B0604020202020204" pitchFamily="34" charset="0"/>
            </a:endParaRPr>
          </a:p>
        </p:txBody>
      </p:sp>
      <p:sp>
        <p:nvSpPr>
          <p:cNvPr id="48" name="Rounded Rectangle 47"/>
          <p:cNvSpPr/>
          <p:nvPr/>
        </p:nvSpPr>
        <p:spPr bwMode="auto">
          <a:xfrm>
            <a:off x="278711" y="2433506"/>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49" name="TextBox 48"/>
          <p:cNvSpPr txBox="1"/>
          <p:nvPr/>
        </p:nvSpPr>
        <p:spPr>
          <a:xfrm>
            <a:off x="87466" y="2442438"/>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65+</a:t>
            </a:r>
            <a:endParaRPr lang="en-US" sz="900" b="1" i="1" dirty="0">
              <a:latin typeface="Arial" panose="020B0604020202020204" pitchFamily="34" charset="0"/>
              <a:cs typeface="Arial" panose="020B0604020202020204" pitchFamily="34" charset="0"/>
            </a:endParaRPr>
          </a:p>
        </p:txBody>
      </p:sp>
      <p:sp>
        <p:nvSpPr>
          <p:cNvPr id="51" name="Rounded Rectangle 50"/>
          <p:cNvSpPr/>
          <p:nvPr/>
        </p:nvSpPr>
        <p:spPr bwMode="auto">
          <a:xfrm>
            <a:off x="250882" y="3208823"/>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cxnSp>
        <p:nvCxnSpPr>
          <p:cNvPr id="52" name="Straight Connector 51"/>
          <p:cNvCxnSpPr/>
          <p:nvPr/>
        </p:nvCxnSpPr>
        <p:spPr bwMode="auto">
          <a:xfrm>
            <a:off x="266784" y="3618494"/>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3" name="Straight Connector 52"/>
          <p:cNvCxnSpPr/>
          <p:nvPr/>
        </p:nvCxnSpPr>
        <p:spPr bwMode="auto">
          <a:xfrm>
            <a:off x="266784" y="4081000"/>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4" name="TextBox 53"/>
          <p:cNvSpPr txBox="1"/>
          <p:nvPr/>
        </p:nvSpPr>
        <p:spPr>
          <a:xfrm>
            <a:off x="67588" y="3209804"/>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18-39</a:t>
            </a:r>
            <a:endParaRPr lang="en-US" sz="900" b="1" i="1" dirty="0">
              <a:latin typeface="Arial" panose="020B0604020202020204" pitchFamily="34" charset="0"/>
              <a:cs typeface="Arial" panose="020B0604020202020204" pitchFamily="34" charset="0"/>
            </a:endParaRPr>
          </a:p>
        </p:txBody>
      </p:sp>
      <p:sp>
        <p:nvSpPr>
          <p:cNvPr id="55" name="Rounded Rectangle 54"/>
          <p:cNvSpPr/>
          <p:nvPr/>
        </p:nvSpPr>
        <p:spPr bwMode="auto">
          <a:xfrm>
            <a:off x="250882" y="3673917"/>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56" name="TextBox 55"/>
          <p:cNvSpPr txBox="1"/>
          <p:nvPr/>
        </p:nvSpPr>
        <p:spPr>
          <a:xfrm>
            <a:off x="67588" y="3682849"/>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40-64</a:t>
            </a:r>
            <a:endParaRPr lang="en-US" sz="900" b="1" i="1" dirty="0">
              <a:latin typeface="Arial" panose="020B0604020202020204" pitchFamily="34" charset="0"/>
              <a:cs typeface="Arial" panose="020B0604020202020204" pitchFamily="34" charset="0"/>
            </a:endParaRPr>
          </a:p>
        </p:txBody>
      </p:sp>
      <p:sp>
        <p:nvSpPr>
          <p:cNvPr id="57" name="Rounded Rectangle 56"/>
          <p:cNvSpPr/>
          <p:nvPr/>
        </p:nvSpPr>
        <p:spPr bwMode="auto">
          <a:xfrm>
            <a:off x="278711" y="4147077"/>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58" name="TextBox 57"/>
          <p:cNvSpPr txBox="1"/>
          <p:nvPr/>
        </p:nvSpPr>
        <p:spPr>
          <a:xfrm>
            <a:off x="87466" y="4156009"/>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65+</a:t>
            </a:r>
            <a:endParaRPr lang="en-US" sz="900" b="1" i="1" dirty="0">
              <a:latin typeface="Arial" panose="020B0604020202020204" pitchFamily="34" charset="0"/>
              <a:cs typeface="Arial" panose="020B0604020202020204" pitchFamily="34" charset="0"/>
            </a:endParaRPr>
          </a:p>
        </p:txBody>
      </p:sp>
      <p:sp>
        <p:nvSpPr>
          <p:cNvPr id="60" name="Rounded Rectangle 59"/>
          <p:cNvSpPr/>
          <p:nvPr/>
        </p:nvSpPr>
        <p:spPr bwMode="auto">
          <a:xfrm>
            <a:off x="242997" y="5068557"/>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cxnSp>
        <p:nvCxnSpPr>
          <p:cNvPr id="61" name="Straight Connector 60"/>
          <p:cNvCxnSpPr/>
          <p:nvPr/>
        </p:nvCxnSpPr>
        <p:spPr bwMode="auto">
          <a:xfrm>
            <a:off x="258899" y="5478228"/>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2" name="Straight Connector 61"/>
          <p:cNvCxnSpPr/>
          <p:nvPr/>
        </p:nvCxnSpPr>
        <p:spPr bwMode="auto">
          <a:xfrm>
            <a:off x="258899" y="5940734"/>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3" name="TextBox 62"/>
          <p:cNvSpPr txBox="1"/>
          <p:nvPr/>
        </p:nvSpPr>
        <p:spPr>
          <a:xfrm>
            <a:off x="59703" y="5069538"/>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18-39</a:t>
            </a:r>
            <a:endParaRPr lang="en-US" sz="900" b="1" i="1" dirty="0">
              <a:latin typeface="Arial" panose="020B0604020202020204" pitchFamily="34" charset="0"/>
              <a:cs typeface="Arial" panose="020B0604020202020204" pitchFamily="34" charset="0"/>
            </a:endParaRPr>
          </a:p>
        </p:txBody>
      </p:sp>
      <p:sp>
        <p:nvSpPr>
          <p:cNvPr id="64" name="Rounded Rectangle 63"/>
          <p:cNvSpPr/>
          <p:nvPr/>
        </p:nvSpPr>
        <p:spPr bwMode="auto">
          <a:xfrm>
            <a:off x="242997" y="5533651"/>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65" name="TextBox 64"/>
          <p:cNvSpPr txBox="1"/>
          <p:nvPr/>
        </p:nvSpPr>
        <p:spPr>
          <a:xfrm>
            <a:off x="59703" y="5542583"/>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40-64</a:t>
            </a:r>
            <a:endParaRPr lang="en-US" sz="900" b="1" i="1" dirty="0">
              <a:latin typeface="Arial" panose="020B0604020202020204" pitchFamily="34" charset="0"/>
              <a:cs typeface="Arial" panose="020B0604020202020204" pitchFamily="34" charset="0"/>
            </a:endParaRPr>
          </a:p>
        </p:txBody>
      </p:sp>
      <p:sp>
        <p:nvSpPr>
          <p:cNvPr id="66" name="Rounded Rectangle 65"/>
          <p:cNvSpPr/>
          <p:nvPr/>
        </p:nvSpPr>
        <p:spPr bwMode="auto">
          <a:xfrm>
            <a:off x="270826" y="6006811"/>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67" name="TextBox 66"/>
          <p:cNvSpPr txBox="1"/>
          <p:nvPr/>
        </p:nvSpPr>
        <p:spPr>
          <a:xfrm>
            <a:off x="79581" y="6015743"/>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65+</a:t>
            </a:r>
            <a:endParaRPr lang="en-US" sz="900" b="1" i="1" dirty="0">
              <a:latin typeface="Arial" panose="020B0604020202020204" pitchFamily="34" charset="0"/>
              <a:cs typeface="Arial" panose="020B0604020202020204" pitchFamily="34" charset="0"/>
            </a:endParaRPr>
          </a:p>
        </p:txBody>
      </p:sp>
      <p:sp>
        <p:nvSpPr>
          <p:cNvPr id="68" name="Rectangle 67"/>
          <p:cNvSpPr/>
          <p:nvPr/>
        </p:nvSpPr>
        <p:spPr>
          <a:xfrm>
            <a:off x="5207768" y="1643246"/>
            <a:ext cx="3737450" cy="430887"/>
          </a:xfrm>
          <a:prstGeom prst="rect">
            <a:avLst/>
          </a:prstGeom>
        </p:spPr>
        <p:txBody>
          <a:bodyPr wrap="square">
            <a:spAutoFit/>
          </a:bodyPr>
          <a:lstStyle/>
          <a:p>
            <a:pPr algn="ctr"/>
            <a:r>
              <a:rPr lang="en-US" sz="1100" b="1" dirty="0" smtClean="0">
                <a:solidFill>
                  <a:schemeClr val="tx1"/>
                </a:solidFill>
                <a:latin typeface="Arial" panose="020B0604020202020204" pitchFamily="34" charset="0"/>
                <a:cs typeface="Arial" panose="020B0604020202020204" pitchFamily="34" charset="0"/>
              </a:rPr>
              <a:t>“Having </a:t>
            </a:r>
            <a:r>
              <a:rPr lang="en-US" sz="1100" b="1" dirty="0">
                <a:solidFill>
                  <a:schemeClr val="tx1"/>
                </a:solidFill>
                <a:latin typeface="Arial" panose="020B0604020202020204" pitchFamily="34" charset="0"/>
                <a:cs typeface="Arial" panose="020B0604020202020204" pitchFamily="34" charset="0"/>
              </a:rPr>
              <a:t>a blood clot </a:t>
            </a:r>
            <a:r>
              <a:rPr lang="en-US" sz="1100" b="1" dirty="0" smtClean="0">
                <a:solidFill>
                  <a:schemeClr val="tx1"/>
                </a:solidFill>
                <a:latin typeface="Arial" panose="020B0604020202020204" pitchFamily="34" charset="0"/>
                <a:cs typeface="Arial" panose="020B0604020202020204" pitchFamily="34" charset="0"/>
              </a:rPr>
              <a:t>is </a:t>
            </a:r>
            <a:r>
              <a:rPr lang="en-US" sz="1100" b="1" dirty="0">
                <a:solidFill>
                  <a:schemeClr val="tx1"/>
                </a:solidFill>
                <a:latin typeface="Arial" panose="020B0604020202020204" pitchFamily="34" charset="0"/>
                <a:cs typeface="Arial" panose="020B0604020202020204" pitchFamily="34" charset="0"/>
              </a:rPr>
              <a:t>considered </a:t>
            </a:r>
            <a:r>
              <a:rPr lang="en-US" sz="1100" b="1" dirty="0" smtClean="0">
                <a:solidFill>
                  <a:schemeClr val="tx1"/>
                </a:solidFill>
                <a:latin typeface="Arial" panose="020B0604020202020204" pitchFamily="34" charset="0"/>
                <a:cs typeface="Arial" panose="020B0604020202020204" pitchFamily="34" charset="0"/>
              </a:rPr>
              <a:t>a</a:t>
            </a:r>
          </a:p>
          <a:p>
            <a:pPr algn="ctr"/>
            <a:r>
              <a:rPr lang="en-US" sz="1100" b="1" dirty="0" smtClean="0">
                <a:solidFill>
                  <a:schemeClr val="tx1"/>
                </a:solidFill>
                <a:latin typeface="Arial" panose="020B0604020202020204" pitchFamily="34" charset="0"/>
                <a:cs typeface="Arial" panose="020B0604020202020204" pitchFamily="34" charset="0"/>
              </a:rPr>
              <a:t>medical emergency.” *</a:t>
            </a:r>
            <a:endParaRPr lang="en-US" sz="1100" b="1" dirty="0">
              <a:solidFill>
                <a:schemeClr val="tx1"/>
              </a:solidFill>
              <a:latin typeface="Arial" panose="020B0604020202020204" pitchFamily="34" charset="0"/>
              <a:cs typeface="Arial" panose="020B0604020202020204" pitchFamily="34" charset="0"/>
            </a:endParaRPr>
          </a:p>
        </p:txBody>
      </p:sp>
      <p:sp>
        <p:nvSpPr>
          <p:cNvPr id="69" name="Rectangle 68"/>
          <p:cNvSpPr/>
          <p:nvPr/>
        </p:nvSpPr>
        <p:spPr>
          <a:xfrm>
            <a:off x="5207769" y="3631554"/>
            <a:ext cx="3669532" cy="261610"/>
          </a:xfrm>
          <a:prstGeom prst="rect">
            <a:avLst/>
          </a:prstGeom>
        </p:spPr>
        <p:txBody>
          <a:bodyPr wrap="square">
            <a:spAutoFit/>
          </a:bodyPr>
          <a:lstStyle/>
          <a:p>
            <a:pPr algn="ctr"/>
            <a:r>
              <a:rPr lang="en-US" sz="1100" b="1" dirty="0" smtClean="0">
                <a:solidFill>
                  <a:schemeClr val="tx1"/>
                </a:solidFill>
                <a:latin typeface="Arial" panose="020B0604020202020204" pitchFamily="34" charset="0"/>
                <a:cs typeface="Arial" panose="020B0604020202020204" pitchFamily="34" charset="0"/>
              </a:rPr>
              <a:t>“Blood </a:t>
            </a:r>
            <a:r>
              <a:rPr lang="en-US" sz="1100" b="1" dirty="0">
                <a:solidFill>
                  <a:schemeClr val="tx1"/>
                </a:solidFill>
                <a:latin typeface="Arial" panose="020B0604020202020204" pitchFamily="34" charset="0"/>
                <a:cs typeface="Arial" panose="020B0604020202020204" pitchFamily="34" charset="0"/>
              </a:rPr>
              <a:t>clots can cause </a:t>
            </a:r>
            <a:r>
              <a:rPr lang="en-US" sz="1100" b="1" dirty="0" smtClean="0">
                <a:solidFill>
                  <a:schemeClr val="tx1"/>
                </a:solidFill>
                <a:latin typeface="Arial" panose="020B0604020202020204" pitchFamily="34" charset="0"/>
                <a:cs typeface="Arial" panose="020B0604020202020204" pitchFamily="34" charset="0"/>
              </a:rPr>
              <a:t>death.”</a:t>
            </a:r>
            <a:endParaRPr lang="en-US" sz="1100" b="1" dirty="0">
              <a:solidFill>
                <a:schemeClr val="tx1"/>
              </a:solidFill>
              <a:latin typeface="Arial" panose="020B0604020202020204" pitchFamily="34" charset="0"/>
              <a:cs typeface="Arial" panose="020B0604020202020204" pitchFamily="34" charset="0"/>
            </a:endParaRPr>
          </a:p>
        </p:txBody>
      </p:sp>
      <p:graphicFrame>
        <p:nvGraphicFramePr>
          <p:cNvPr id="70" name="Chart 69"/>
          <p:cNvGraphicFramePr/>
          <p:nvPr>
            <p:extLst>
              <p:ext uri="{D42A27DB-BD31-4B8C-83A1-F6EECF244321}">
                <p14:modId xmlns:p14="http://schemas.microsoft.com/office/powerpoint/2010/main" val="4033317267"/>
              </p:ext>
            </p:extLst>
          </p:nvPr>
        </p:nvGraphicFramePr>
        <p:xfrm>
          <a:off x="4528520" y="1845096"/>
          <a:ext cx="4611756" cy="1718500"/>
        </p:xfrm>
        <a:graphic>
          <a:graphicData uri="http://schemas.openxmlformats.org/drawingml/2006/chart">
            <c:chart xmlns:c="http://schemas.openxmlformats.org/drawingml/2006/chart" xmlns:r="http://schemas.openxmlformats.org/officeDocument/2006/relationships" r:id="rId7"/>
          </a:graphicData>
        </a:graphic>
      </p:graphicFrame>
      <p:sp>
        <p:nvSpPr>
          <p:cNvPr id="71" name="Rounded Rectangle 70"/>
          <p:cNvSpPr/>
          <p:nvPr/>
        </p:nvSpPr>
        <p:spPr bwMode="auto">
          <a:xfrm>
            <a:off x="4779402" y="2116854"/>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cxnSp>
        <p:nvCxnSpPr>
          <p:cNvPr id="72" name="Straight Connector 71"/>
          <p:cNvCxnSpPr/>
          <p:nvPr/>
        </p:nvCxnSpPr>
        <p:spPr bwMode="auto">
          <a:xfrm>
            <a:off x="4795304" y="2526525"/>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 name="Straight Connector 72"/>
          <p:cNvCxnSpPr/>
          <p:nvPr/>
        </p:nvCxnSpPr>
        <p:spPr bwMode="auto">
          <a:xfrm>
            <a:off x="4795304" y="2989031"/>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TextBox 73"/>
          <p:cNvSpPr txBox="1"/>
          <p:nvPr/>
        </p:nvSpPr>
        <p:spPr>
          <a:xfrm>
            <a:off x="4596108" y="2086031"/>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18-39</a:t>
            </a:r>
            <a:endParaRPr lang="en-US" sz="900" b="1" i="1" dirty="0">
              <a:latin typeface="Arial" panose="020B0604020202020204" pitchFamily="34" charset="0"/>
              <a:cs typeface="Arial" panose="020B0604020202020204" pitchFamily="34" charset="0"/>
            </a:endParaRPr>
          </a:p>
        </p:txBody>
      </p:sp>
      <p:sp>
        <p:nvSpPr>
          <p:cNvPr id="75" name="Rounded Rectangle 74"/>
          <p:cNvSpPr/>
          <p:nvPr/>
        </p:nvSpPr>
        <p:spPr bwMode="auto">
          <a:xfrm>
            <a:off x="4779402" y="2581948"/>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76" name="TextBox 75"/>
          <p:cNvSpPr txBox="1"/>
          <p:nvPr/>
        </p:nvSpPr>
        <p:spPr>
          <a:xfrm>
            <a:off x="4596108" y="2559076"/>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40-64</a:t>
            </a:r>
            <a:endParaRPr lang="en-US" sz="900" b="1" i="1" dirty="0">
              <a:latin typeface="Arial" panose="020B0604020202020204" pitchFamily="34" charset="0"/>
              <a:cs typeface="Arial" panose="020B0604020202020204" pitchFamily="34" charset="0"/>
            </a:endParaRPr>
          </a:p>
        </p:txBody>
      </p:sp>
      <p:sp>
        <p:nvSpPr>
          <p:cNvPr id="77" name="Rounded Rectangle 76"/>
          <p:cNvSpPr/>
          <p:nvPr/>
        </p:nvSpPr>
        <p:spPr bwMode="auto">
          <a:xfrm>
            <a:off x="4807231" y="3055108"/>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78" name="TextBox 77"/>
          <p:cNvSpPr txBox="1"/>
          <p:nvPr/>
        </p:nvSpPr>
        <p:spPr>
          <a:xfrm>
            <a:off x="4615986" y="3032236"/>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65+</a:t>
            </a:r>
            <a:endParaRPr lang="en-US" sz="900" b="1" i="1" dirty="0">
              <a:latin typeface="Arial" panose="020B0604020202020204" pitchFamily="34" charset="0"/>
              <a:cs typeface="Arial" panose="020B0604020202020204" pitchFamily="34" charset="0"/>
            </a:endParaRPr>
          </a:p>
        </p:txBody>
      </p:sp>
      <p:sp>
        <p:nvSpPr>
          <p:cNvPr id="80" name="Rounded Rectangle 79"/>
          <p:cNvSpPr/>
          <p:nvPr/>
        </p:nvSpPr>
        <p:spPr bwMode="auto">
          <a:xfrm>
            <a:off x="4799667" y="3934263"/>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cxnSp>
        <p:nvCxnSpPr>
          <p:cNvPr id="81" name="Straight Connector 80"/>
          <p:cNvCxnSpPr/>
          <p:nvPr/>
        </p:nvCxnSpPr>
        <p:spPr bwMode="auto">
          <a:xfrm>
            <a:off x="4815569" y="4343934"/>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2" name="Straight Connector 81"/>
          <p:cNvCxnSpPr/>
          <p:nvPr/>
        </p:nvCxnSpPr>
        <p:spPr bwMode="auto">
          <a:xfrm>
            <a:off x="4815569" y="4806440"/>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3" name="TextBox 82"/>
          <p:cNvSpPr txBox="1"/>
          <p:nvPr/>
        </p:nvSpPr>
        <p:spPr>
          <a:xfrm>
            <a:off x="4616373" y="3903440"/>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18-39</a:t>
            </a:r>
            <a:endParaRPr lang="en-US" sz="900" b="1" i="1" dirty="0">
              <a:latin typeface="Arial" panose="020B0604020202020204" pitchFamily="34" charset="0"/>
              <a:cs typeface="Arial" panose="020B0604020202020204" pitchFamily="34" charset="0"/>
            </a:endParaRPr>
          </a:p>
        </p:txBody>
      </p:sp>
      <p:sp>
        <p:nvSpPr>
          <p:cNvPr id="84" name="Rounded Rectangle 83"/>
          <p:cNvSpPr/>
          <p:nvPr/>
        </p:nvSpPr>
        <p:spPr bwMode="auto">
          <a:xfrm>
            <a:off x="4799667" y="4399357"/>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85" name="TextBox 84"/>
          <p:cNvSpPr txBox="1"/>
          <p:nvPr/>
        </p:nvSpPr>
        <p:spPr>
          <a:xfrm>
            <a:off x="4616373" y="4376485"/>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40-64</a:t>
            </a:r>
            <a:endParaRPr lang="en-US" sz="900" b="1" i="1" dirty="0">
              <a:latin typeface="Arial" panose="020B0604020202020204" pitchFamily="34" charset="0"/>
              <a:cs typeface="Arial" panose="020B0604020202020204" pitchFamily="34" charset="0"/>
            </a:endParaRPr>
          </a:p>
        </p:txBody>
      </p:sp>
      <p:sp>
        <p:nvSpPr>
          <p:cNvPr id="86" name="Rounded Rectangle 85"/>
          <p:cNvSpPr/>
          <p:nvPr/>
        </p:nvSpPr>
        <p:spPr bwMode="auto">
          <a:xfrm>
            <a:off x="4827496" y="4872517"/>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87" name="TextBox 86"/>
          <p:cNvSpPr txBox="1"/>
          <p:nvPr/>
        </p:nvSpPr>
        <p:spPr>
          <a:xfrm>
            <a:off x="4636251" y="4849645"/>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65+</a:t>
            </a:r>
            <a:endParaRPr lang="en-US" sz="900" b="1" i="1" dirty="0">
              <a:latin typeface="Arial" panose="020B0604020202020204" pitchFamily="34" charset="0"/>
              <a:cs typeface="Arial" panose="020B0604020202020204" pitchFamily="34" charset="0"/>
            </a:endParaRPr>
          </a:p>
        </p:txBody>
      </p:sp>
      <p:grpSp>
        <p:nvGrpSpPr>
          <p:cNvPr id="89" name="Group 88"/>
          <p:cNvGrpSpPr/>
          <p:nvPr/>
        </p:nvGrpSpPr>
        <p:grpSpPr>
          <a:xfrm>
            <a:off x="1086718" y="1416045"/>
            <a:ext cx="345039" cy="1531177"/>
            <a:chOff x="665612" y="1487039"/>
            <a:chExt cx="255198" cy="1093911"/>
          </a:xfrm>
        </p:grpSpPr>
        <p:sp>
          <p:nvSpPr>
            <p:cNvPr id="90" name="TextBox 89"/>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91" name="TextBox 90"/>
            <p:cNvSpPr txBox="1"/>
            <p:nvPr/>
          </p:nvSpPr>
          <p:spPr>
            <a:xfrm>
              <a:off x="665612" y="1671653"/>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92" name="TextBox 91"/>
            <p:cNvSpPr txBox="1"/>
            <p:nvPr/>
          </p:nvSpPr>
          <p:spPr>
            <a:xfrm>
              <a:off x="665612" y="184200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93" name="TextBox 92"/>
            <p:cNvSpPr txBox="1"/>
            <p:nvPr/>
          </p:nvSpPr>
          <p:spPr>
            <a:xfrm>
              <a:off x="665612" y="2016747"/>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94" name="TextBox 93"/>
            <p:cNvSpPr txBox="1"/>
            <p:nvPr/>
          </p:nvSpPr>
          <p:spPr>
            <a:xfrm>
              <a:off x="665612" y="2170655"/>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95" name="TextBox 94"/>
            <p:cNvSpPr txBox="1"/>
            <p:nvPr/>
          </p:nvSpPr>
          <p:spPr>
            <a:xfrm>
              <a:off x="665612" y="2350118"/>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96" name="Group 95"/>
          <p:cNvGrpSpPr/>
          <p:nvPr/>
        </p:nvGrpSpPr>
        <p:grpSpPr>
          <a:xfrm>
            <a:off x="1086718" y="3129364"/>
            <a:ext cx="345039" cy="1531177"/>
            <a:chOff x="665612" y="1487039"/>
            <a:chExt cx="255198" cy="1093911"/>
          </a:xfrm>
        </p:grpSpPr>
        <p:sp>
          <p:nvSpPr>
            <p:cNvPr id="97" name="TextBox 96"/>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98" name="TextBox 97"/>
            <p:cNvSpPr txBox="1"/>
            <p:nvPr/>
          </p:nvSpPr>
          <p:spPr>
            <a:xfrm>
              <a:off x="665612" y="1671653"/>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99" name="TextBox 98"/>
            <p:cNvSpPr txBox="1"/>
            <p:nvPr/>
          </p:nvSpPr>
          <p:spPr>
            <a:xfrm>
              <a:off x="665612" y="184200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00" name="TextBox 99"/>
            <p:cNvSpPr txBox="1"/>
            <p:nvPr/>
          </p:nvSpPr>
          <p:spPr>
            <a:xfrm>
              <a:off x="665612" y="2016747"/>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01" name="TextBox 100"/>
            <p:cNvSpPr txBox="1"/>
            <p:nvPr/>
          </p:nvSpPr>
          <p:spPr>
            <a:xfrm>
              <a:off x="665612" y="2170655"/>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02" name="TextBox 101"/>
            <p:cNvSpPr txBox="1"/>
            <p:nvPr/>
          </p:nvSpPr>
          <p:spPr>
            <a:xfrm>
              <a:off x="665612" y="2350118"/>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03" name="Group 102"/>
          <p:cNvGrpSpPr/>
          <p:nvPr/>
        </p:nvGrpSpPr>
        <p:grpSpPr>
          <a:xfrm>
            <a:off x="1086718" y="5000856"/>
            <a:ext cx="345039" cy="1531177"/>
            <a:chOff x="665612" y="1487039"/>
            <a:chExt cx="255198" cy="1093911"/>
          </a:xfrm>
        </p:grpSpPr>
        <p:sp>
          <p:nvSpPr>
            <p:cNvPr id="104" name="TextBox 103"/>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05" name="TextBox 104"/>
            <p:cNvSpPr txBox="1"/>
            <p:nvPr/>
          </p:nvSpPr>
          <p:spPr>
            <a:xfrm>
              <a:off x="665612" y="1671653"/>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06" name="TextBox 105"/>
            <p:cNvSpPr txBox="1"/>
            <p:nvPr/>
          </p:nvSpPr>
          <p:spPr>
            <a:xfrm>
              <a:off x="665612" y="184200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07" name="TextBox 106"/>
            <p:cNvSpPr txBox="1"/>
            <p:nvPr/>
          </p:nvSpPr>
          <p:spPr>
            <a:xfrm>
              <a:off x="665612" y="2016747"/>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08" name="TextBox 107"/>
            <p:cNvSpPr txBox="1"/>
            <p:nvPr/>
          </p:nvSpPr>
          <p:spPr>
            <a:xfrm>
              <a:off x="665612" y="2170655"/>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09" name="TextBox 108"/>
            <p:cNvSpPr txBox="1"/>
            <p:nvPr/>
          </p:nvSpPr>
          <p:spPr>
            <a:xfrm>
              <a:off x="665612" y="2350118"/>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10" name="Group 109"/>
          <p:cNvGrpSpPr/>
          <p:nvPr/>
        </p:nvGrpSpPr>
        <p:grpSpPr>
          <a:xfrm>
            <a:off x="5622626" y="2078307"/>
            <a:ext cx="345039" cy="1458985"/>
            <a:chOff x="665612" y="1512827"/>
            <a:chExt cx="255198" cy="1042335"/>
          </a:xfrm>
        </p:grpSpPr>
        <p:sp>
          <p:nvSpPr>
            <p:cNvPr id="111" name="TextBox 110"/>
            <p:cNvSpPr txBox="1"/>
            <p:nvPr/>
          </p:nvSpPr>
          <p:spPr>
            <a:xfrm>
              <a:off x="665612" y="1512827"/>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12" name="TextBox 111"/>
            <p:cNvSpPr txBox="1"/>
            <p:nvPr/>
          </p:nvSpPr>
          <p:spPr>
            <a:xfrm>
              <a:off x="665612" y="1671653"/>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13" name="TextBox 112"/>
            <p:cNvSpPr txBox="1"/>
            <p:nvPr/>
          </p:nvSpPr>
          <p:spPr>
            <a:xfrm>
              <a:off x="665612" y="184200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14" name="TextBox 113"/>
            <p:cNvSpPr txBox="1"/>
            <p:nvPr/>
          </p:nvSpPr>
          <p:spPr>
            <a:xfrm>
              <a:off x="665612" y="1999555"/>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15" name="TextBox 114"/>
            <p:cNvSpPr txBox="1"/>
            <p:nvPr/>
          </p:nvSpPr>
          <p:spPr>
            <a:xfrm>
              <a:off x="665612" y="2170655"/>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16" name="TextBox 115"/>
            <p:cNvSpPr txBox="1"/>
            <p:nvPr/>
          </p:nvSpPr>
          <p:spPr>
            <a:xfrm>
              <a:off x="665612" y="2324330"/>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17" name="Group 116"/>
          <p:cNvGrpSpPr/>
          <p:nvPr/>
        </p:nvGrpSpPr>
        <p:grpSpPr>
          <a:xfrm>
            <a:off x="5634658" y="3872472"/>
            <a:ext cx="345039" cy="1458985"/>
            <a:chOff x="665612" y="1512827"/>
            <a:chExt cx="255198" cy="1042335"/>
          </a:xfrm>
        </p:grpSpPr>
        <p:sp>
          <p:nvSpPr>
            <p:cNvPr id="118" name="TextBox 117"/>
            <p:cNvSpPr txBox="1"/>
            <p:nvPr/>
          </p:nvSpPr>
          <p:spPr>
            <a:xfrm>
              <a:off x="665612" y="1512827"/>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19" name="TextBox 118"/>
            <p:cNvSpPr txBox="1"/>
            <p:nvPr/>
          </p:nvSpPr>
          <p:spPr>
            <a:xfrm>
              <a:off x="665612" y="1671653"/>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20" name="TextBox 119"/>
            <p:cNvSpPr txBox="1"/>
            <p:nvPr/>
          </p:nvSpPr>
          <p:spPr>
            <a:xfrm>
              <a:off x="665612" y="184200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21" name="TextBox 120"/>
            <p:cNvSpPr txBox="1"/>
            <p:nvPr/>
          </p:nvSpPr>
          <p:spPr>
            <a:xfrm>
              <a:off x="665612" y="1999555"/>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22" name="TextBox 121"/>
            <p:cNvSpPr txBox="1"/>
            <p:nvPr/>
          </p:nvSpPr>
          <p:spPr>
            <a:xfrm>
              <a:off x="665612" y="2170655"/>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23" name="TextBox 122"/>
            <p:cNvSpPr txBox="1"/>
            <p:nvPr/>
          </p:nvSpPr>
          <p:spPr>
            <a:xfrm>
              <a:off x="665612" y="2324330"/>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sp>
        <p:nvSpPr>
          <p:cNvPr id="124" name="TextBox 123"/>
          <p:cNvSpPr txBox="1"/>
          <p:nvPr/>
        </p:nvSpPr>
        <p:spPr>
          <a:xfrm>
            <a:off x="4270947" y="1908197"/>
            <a:ext cx="345039" cy="32310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25" name="TextBox 124"/>
          <p:cNvSpPr txBox="1"/>
          <p:nvPr/>
        </p:nvSpPr>
        <p:spPr>
          <a:xfrm>
            <a:off x="2701643" y="2158532"/>
            <a:ext cx="245580" cy="230832"/>
          </a:xfrm>
          <a:prstGeom prst="rect">
            <a:avLst/>
          </a:prstGeom>
          <a:noFill/>
        </p:spPr>
        <p:txBody>
          <a:bodyPr wrap="none" rtlCol="0">
            <a:spAutoFit/>
          </a:bodyPr>
          <a:lstStyle/>
          <a:p>
            <a:r>
              <a:rPr lang="en-US" sz="900" dirty="0" smtClean="0"/>
              <a:t>C</a:t>
            </a:r>
            <a:endParaRPr lang="en-US" sz="900" dirty="0"/>
          </a:p>
        </p:txBody>
      </p:sp>
      <p:sp>
        <p:nvSpPr>
          <p:cNvPr id="126" name="TextBox 125"/>
          <p:cNvSpPr txBox="1"/>
          <p:nvPr/>
        </p:nvSpPr>
        <p:spPr>
          <a:xfrm>
            <a:off x="2344528" y="5247233"/>
            <a:ext cx="251992" cy="230832"/>
          </a:xfrm>
          <a:prstGeom prst="rect">
            <a:avLst/>
          </a:prstGeom>
          <a:noFill/>
        </p:spPr>
        <p:txBody>
          <a:bodyPr wrap="none" rtlCol="0">
            <a:spAutoFit/>
          </a:bodyPr>
          <a:lstStyle/>
          <a:p>
            <a:r>
              <a:rPr lang="en-US" sz="900" dirty="0" smtClean="0"/>
              <a:t>A</a:t>
            </a:r>
            <a:endParaRPr lang="en-US" sz="900" dirty="0"/>
          </a:p>
        </p:txBody>
      </p:sp>
      <p:sp>
        <p:nvSpPr>
          <p:cNvPr id="127" name="TextBox 126"/>
          <p:cNvSpPr txBox="1"/>
          <p:nvPr/>
        </p:nvSpPr>
        <p:spPr>
          <a:xfrm>
            <a:off x="8571067" y="2060641"/>
            <a:ext cx="245580" cy="230832"/>
          </a:xfrm>
          <a:prstGeom prst="rect">
            <a:avLst/>
          </a:prstGeom>
          <a:noFill/>
        </p:spPr>
        <p:txBody>
          <a:bodyPr wrap="none" rtlCol="0">
            <a:spAutoFit/>
          </a:bodyPr>
          <a:lstStyle/>
          <a:p>
            <a:r>
              <a:rPr lang="en-US" sz="900" dirty="0" smtClean="0"/>
              <a:t>B</a:t>
            </a:r>
            <a:endParaRPr lang="en-US" sz="900" dirty="0"/>
          </a:p>
        </p:txBody>
      </p:sp>
      <p:sp>
        <p:nvSpPr>
          <p:cNvPr id="128" name="TextBox 127"/>
          <p:cNvSpPr txBox="1"/>
          <p:nvPr/>
        </p:nvSpPr>
        <p:spPr>
          <a:xfrm>
            <a:off x="6992938" y="2286271"/>
            <a:ext cx="251992" cy="230832"/>
          </a:xfrm>
          <a:prstGeom prst="rect">
            <a:avLst/>
          </a:prstGeom>
          <a:noFill/>
        </p:spPr>
        <p:txBody>
          <a:bodyPr wrap="none" rtlCol="0">
            <a:spAutoFit/>
          </a:bodyPr>
          <a:lstStyle/>
          <a:p>
            <a:r>
              <a:rPr lang="en-US" sz="900" dirty="0" smtClean="0"/>
              <a:t>A</a:t>
            </a:r>
            <a:endParaRPr lang="en-US" sz="900" dirty="0"/>
          </a:p>
        </p:txBody>
      </p:sp>
      <p:sp>
        <p:nvSpPr>
          <p:cNvPr id="129" name="TextBox 128"/>
          <p:cNvSpPr txBox="1"/>
          <p:nvPr/>
        </p:nvSpPr>
        <p:spPr>
          <a:xfrm>
            <a:off x="4666893" y="5483687"/>
            <a:ext cx="2261063" cy="707886"/>
          </a:xfrm>
          <a:prstGeom prst="rect">
            <a:avLst/>
          </a:prstGeom>
          <a:noFill/>
        </p:spPr>
        <p:txBody>
          <a:bodyPr wrap="square" rtlCol="0">
            <a:spAutoFit/>
          </a:bodyPr>
          <a:lstStyle/>
          <a:p>
            <a:r>
              <a:rPr lang="en-US" sz="800" i="1" dirty="0" smtClean="0">
                <a:solidFill>
                  <a:schemeClr val="tx1"/>
                </a:solidFill>
                <a:latin typeface="Arial" panose="020B0604020202020204" pitchFamily="34" charset="0"/>
                <a:cs typeface="Arial" panose="020B0604020202020204" pitchFamily="34" charset="0"/>
              </a:rPr>
              <a:t>*Compared to what was asked in actual survey, statements have been changed to the positive/affirmative and scales have been reversed. This change has been made for increased ease of interpretation of results.</a:t>
            </a:r>
            <a:endParaRPr lang="en-US" sz="800" i="1" dirty="0">
              <a:solidFill>
                <a:schemeClr val="tx1"/>
              </a:solidFill>
              <a:latin typeface="Arial" panose="020B0604020202020204" pitchFamily="34" charset="0"/>
              <a:cs typeface="Arial" panose="020B0604020202020204" pitchFamily="34" charset="0"/>
            </a:endParaRPr>
          </a:p>
        </p:txBody>
      </p:sp>
      <p:sp>
        <p:nvSpPr>
          <p:cNvPr id="130" name="Rectangle 129"/>
          <p:cNvSpPr/>
          <p:nvPr/>
        </p:nvSpPr>
        <p:spPr bwMode="auto">
          <a:xfrm>
            <a:off x="5501076" y="921816"/>
            <a:ext cx="165386" cy="150053"/>
          </a:xfrm>
          <a:prstGeom prst="rect">
            <a:avLst/>
          </a:prstGeom>
          <a:solidFill>
            <a:srgbClr val="C00000"/>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sp>
        <p:nvSpPr>
          <p:cNvPr id="131" name="TextBox 130"/>
          <p:cNvSpPr txBox="1"/>
          <p:nvPr/>
        </p:nvSpPr>
        <p:spPr>
          <a:xfrm>
            <a:off x="5634658" y="860345"/>
            <a:ext cx="2544408"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Disagree</a:t>
            </a:r>
            <a:endParaRPr lang="en-US" sz="1200" dirty="0">
              <a:solidFill>
                <a:schemeClr val="tx1"/>
              </a:solidFill>
              <a:latin typeface="Arial" panose="020B0604020202020204" pitchFamily="34" charset="0"/>
              <a:cs typeface="Arial" panose="020B0604020202020204" pitchFamily="34" charset="0"/>
            </a:endParaRPr>
          </a:p>
        </p:txBody>
      </p:sp>
      <p:grpSp>
        <p:nvGrpSpPr>
          <p:cNvPr id="132" name="Group 131"/>
          <p:cNvGrpSpPr/>
          <p:nvPr/>
        </p:nvGrpSpPr>
        <p:grpSpPr>
          <a:xfrm>
            <a:off x="6390806" y="901315"/>
            <a:ext cx="1039530" cy="170554"/>
            <a:chOff x="799560" y="5872616"/>
            <a:chExt cx="1039530" cy="170554"/>
          </a:xfrm>
        </p:grpSpPr>
        <p:sp>
          <p:nvSpPr>
            <p:cNvPr id="133" name="Oval 132"/>
            <p:cNvSpPr/>
            <p:nvPr/>
          </p:nvSpPr>
          <p:spPr>
            <a:xfrm>
              <a:off x="1016436" y="5872616"/>
              <a:ext cx="172026" cy="170554"/>
            </a:xfrm>
            <a:prstGeom prst="ellipse">
              <a:avLst/>
            </a:prstGeom>
            <a:solidFill>
              <a:srgbClr val="C00000"/>
            </a:soli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2</a:t>
              </a:r>
            </a:p>
          </p:txBody>
        </p:sp>
        <p:sp>
          <p:nvSpPr>
            <p:cNvPr id="134" name="Oval 133"/>
            <p:cNvSpPr/>
            <p:nvPr/>
          </p:nvSpPr>
          <p:spPr>
            <a:xfrm>
              <a:off x="1233312" y="5872616"/>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135" name="Oval 134"/>
            <p:cNvSpPr/>
            <p:nvPr/>
          </p:nvSpPr>
          <p:spPr>
            <a:xfrm>
              <a:off x="799560" y="5872616"/>
              <a:ext cx="172026" cy="170554"/>
            </a:xfrm>
            <a:prstGeom prst="ellipse">
              <a:avLst/>
            </a:prstGeom>
            <a:solidFill>
              <a:srgbClr val="C00000"/>
            </a:soli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1</a:t>
              </a:r>
            </a:p>
          </p:txBody>
        </p:sp>
        <p:sp>
          <p:nvSpPr>
            <p:cNvPr id="136" name="Oval 135"/>
            <p:cNvSpPr/>
            <p:nvPr/>
          </p:nvSpPr>
          <p:spPr>
            <a:xfrm>
              <a:off x="1450188" y="5872616"/>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4</a:t>
              </a:r>
            </a:p>
          </p:txBody>
        </p:sp>
        <p:sp>
          <p:nvSpPr>
            <p:cNvPr id="137" name="Oval 136"/>
            <p:cNvSpPr/>
            <p:nvPr/>
          </p:nvSpPr>
          <p:spPr>
            <a:xfrm>
              <a:off x="1667064" y="5872616"/>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5</a:t>
              </a:r>
            </a:p>
          </p:txBody>
        </p:sp>
      </p:grpSp>
    </p:spTree>
    <p:extLst>
      <p:ext uri="{BB962C8B-B14F-4D97-AF65-F5344CB8AC3E}">
        <p14:creationId xmlns:p14="http://schemas.microsoft.com/office/powerpoint/2010/main" val="1608050854"/>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8" name="Chart 87"/>
          <p:cNvGraphicFramePr/>
          <p:nvPr>
            <p:extLst>
              <p:ext uri="{D42A27DB-BD31-4B8C-83A1-F6EECF244321}">
                <p14:modId xmlns:p14="http://schemas.microsoft.com/office/powerpoint/2010/main" val="671247441"/>
              </p:ext>
            </p:extLst>
          </p:nvPr>
        </p:nvGraphicFramePr>
        <p:xfrm>
          <a:off x="-15509" y="2928408"/>
          <a:ext cx="4611756" cy="17185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 name="Chart 3"/>
          <p:cNvGraphicFramePr/>
          <p:nvPr>
            <p:extLst>
              <p:ext uri="{D42A27DB-BD31-4B8C-83A1-F6EECF244321}">
                <p14:modId xmlns:p14="http://schemas.microsoft.com/office/powerpoint/2010/main" val="1833414378"/>
              </p:ext>
            </p:extLst>
          </p:nvPr>
        </p:nvGraphicFramePr>
        <p:xfrm>
          <a:off x="0" y="1223494"/>
          <a:ext cx="4611756" cy="1718500"/>
        </p:xfrm>
        <a:graphic>
          <a:graphicData uri="http://schemas.openxmlformats.org/drawingml/2006/chart">
            <c:chart xmlns:c="http://schemas.openxmlformats.org/drawingml/2006/chart" xmlns:r="http://schemas.openxmlformats.org/officeDocument/2006/relationships" r:id="rId3"/>
          </a:graphicData>
        </a:graphic>
      </p:graphicFrame>
      <p:sp>
        <p:nvSpPr>
          <p:cNvPr id="8" name="Rectangle 7"/>
          <p:cNvSpPr/>
          <p:nvPr/>
        </p:nvSpPr>
        <p:spPr>
          <a:xfrm>
            <a:off x="75200" y="1178499"/>
            <a:ext cx="5132567" cy="261610"/>
          </a:xfrm>
          <a:prstGeom prst="rect">
            <a:avLst/>
          </a:prstGeom>
        </p:spPr>
        <p:txBody>
          <a:bodyPr wrap="square">
            <a:spAutoFit/>
          </a:bodyPr>
          <a:lstStyle/>
          <a:p>
            <a:r>
              <a:rPr lang="en-US" sz="1100" b="1" dirty="0" smtClean="0">
                <a:solidFill>
                  <a:schemeClr val="tx1"/>
                </a:solidFill>
                <a:latin typeface="Arial" panose="020B0604020202020204" pitchFamily="34" charset="0"/>
                <a:cs typeface="Arial" panose="020B0604020202020204" pitchFamily="34" charset="0"/>
              </a:rPr>
              <a:t>“People </a:t>
            </a:r>
            <a:r>
              <a:rPr lang="en-US" sz="1100" b="1" dirty="0">
                <a:solidFill>
                  <a:schemeClr val="tx1"/>
                </a:solidFill>
                <a:latin typeface="Arial" panose="020B0604020202020204" pitchFamily="34" charset="0"/>
                <a:cs typeface="Arial" panose="020B0604020202020204" pitchFamily="34" charset="0"/>
              </a:rPr>
              <a:t>under 40 years old do </a:t>
            </a:r>
            <a:r>
              <a:rPr lang="en-US" sz="1100" b="1" dirty="0" smtClean="0">
                <a:solidFill>
                  <a:schemeClr val="tx1"/>
                </a:solidFill>
                <a:latin typeface="Arial" panose="020B0604020202020204" pitchFamily="34" charset="0"/>
                <a:cs typeface="Arial" panose="020B0604020202020204" pitchFamily="34" charset="0"/>
              </a:rPr>
              <a:t>have </a:t>
            </a:r>
            <a:r>
              <a:rPr lang="en-US" sz="1100" b="1" dirty="0">
                <a:solidFill>
                  <a:schemeClr val="tx1"/>
                </a:solidFill>
                <a:latin typeface="Arial" panose="020B0604020202020204" pitchFamily="34" charset="0"/>
                <a:cs typeface="Arial" panose="020B0604020202020204" pitchFamily="34" charset="0"/>
              </a:rPr>
              <a:t>to worry about blood </a:t>
            </a:r>
            <a:r>
              <a:rPr lang="en-US" sz="1100" b="1" dirty="0" smtClean="0">
                <a:solidFill>
                  <a:schemeClr val="tx1"/>
                </a:solidFill>
                <a:latin typeface="Arial" panose="020B0604020202020204" pitchFamily="34" charset="0"/>
                <a:cs typeface="Arial" panose="020B0604020202020204" pitchFamily="34" charset="0"/>
              </a:rPr>
              <a:t>clots.” *</a:t>
            </a:r>
            <a:endParaRPr lang="en-US" sz="1100" b="1" dirty="0">
              <a:solidFill>
                <a:schemeClr val="tx1"/>
              </a:solidFill>
              <a:latin typeface="Arial" panose="020B0604020202020204" pitchFamily="34" charset="0"/>
              <a:cs typeface="Arial" panose="020B0604020202020204"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62</a:t>
            </a:fld>
            <a:r>
              <a:rPr lang="en-US" smtClean="0"/>
              <a:t> -</a:t>
            </a:r>
            <a:endParaRPr lang="en-US"/>
          </a:p>
        </p:txBody>
      </p:sp>
      <p:sp>
        <p:nvSpPr>
          <p:cNvPr id="7" name="Rectangle 6"/>
          <p:cNvSpPr/>
          <p:nvPr/>
        </p:nvSpPr>
        <p:spPr>
          <a:xfrm>
            <a:off x="83490" y="6409630"/>
            <a:ext cx="7366882" cy="338554"/>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U.S. Respondents</a:t>
            </a:r>
            <a:r>
              <a:rPr lang="en-US" sz="800" dirty="0">
                <a:solidFill>
                  <a:schemeClr val="tx1"/>
                </a:solidFill>
                <a:latin typeface="Arial" panose="020B0604020202020204" pitchFamily="34" charset="0"/>
                <a:cs typeface="Arial" panose="020B0604020202020204" pitchFamily="34" charset="0"/>
              </a:rPr>
              <a:t>. Locale: Urban (n=406), Suburban (n=318), Rural (n=77)</a:t>
            </a:r>
            <a:endParaRPr lang="en-US" sz="800" dirty="0" smtClean="0">
              <a:solidFill>
                <a:schemeClr val="tx1"/>
              </a:solidFill>
              <a:latin typeface="Arial" panose="020B0604020202020204" pitchFamily="34" charset="0"/>
              <a:cs typeface="Arial" panose="020B0604020202020204" pitchFamily="34" charset="0"/>
            </a:endParaRPr>
          </a:p>
          <a:p>
            <a:r>
              <a:rPr lang="en-US" sz="800" dirty="0" smtClean="0">
                <a:solidFill>
                  <a:schemeClr val="tx1"/>
                </a:solidFill>
                <a:latin typeface="Arial" panose="020B0604020202020204" pitchFamily="34" charset="0"/>
                <a:cs typeface="Arial" panose="020B0604020202020204" pitchFamily="34" charset="0"/>
              </a:rPr>
              <a:t>Q9</a:t>
            </a:r>
            <a:r>
              <a:rPr lang="en-US" sz="800" dirty="0">
                <a:solidFill>
                  <a:schemeClr val="tx1"/>
                </a:solidFill>
                <a:latin typeface="Arial" panose="020B0604020202020204" pitchFamily="34" charset="0"/>
                <a:cs typeface="Arial" panose="020B0604020202020204" pitchFamily="34" charset="0"/>
              </a:rPr>
              <a:t>. When it comes to blood clots, how much do you agree or disagree with each of the following statements? </a:t>
            </a:r>
          </a:p>
        </p:txBody>
      </p:sp>
      <p:sp>
        <p:nvSpPr>
          <p:cNvPr id="9" name="Rectangle 8"/>
          <p:cNvSpPr/>
          <p:nvPr/>
        </p:nvSpPr>
        <p:spPr>
          <a:xfrm>
            <a:off x="75200" y="2881408"/>
            <a:ext cx="4322409" cy="261610"/>
          </a:xfrm>
          <a:prstGeom prst="rect">
            <a:avLst/>
          </a:prstGeom>
        </p:spPr>
        <p:txBody>
          <a:bodyPr wrap="square">
            <a:spAutoFit/>
          </a:bodyPr>
          <a:lstStyle/>
          <a:p>
            <a:pPr algn="ctr"/>
            <a:r>
              <a:rPr lang="en-US" sz="1100" b="1" dirty="0" smtClean="0">
                <a:solidFill>
                  <a:schemeClr val="tx1"/>
                </a:solidFill>
                <a:latin typeface="Arial" panose="020B0604020202020204" pitchFamily="34" charset="0"/>
                <a:cs typeface="Arial" panose="020B0604020202020204" pitchFamily="34" charset="0"/>
              </a:rPr>
              <a:t>“Most </a:t>
            </a:r>
            <a:r>
              <a:rPr lang="en-US" sz="1100" b="1" dirty="0">
                <a:solidFill>
                  <a:schemeClr val="tx1"/>
                </a:solidFill>
                <a:latin typeface="Arial" panose="020B0604020202020204" pitchFamily="34" charset="0"/>
                <a:cs typeface="Arial" panose="020B0604020202020204" pitchFamily="34" charset="0"/>
              </a:rPr>
              <a:t>blood clots </a:t>
            </a:r>
            <a:r>
              <a:rPr lang="en-US" sz="1100" b="1" dirty="0" smtClean="0">
                <a:solidFill>
                  <a:schemeClr val="tx1"/>
                </a:solidFill>
                <a:latin typeface="Arial" panose="020B0604020202020204" pitchFamily="34" charset="0"/>
                <a:cs typeface="Arial" panose="020B0604020202020204" pitchFamily="34" charset="0"/>
              </a:rPr>
              <a:t>can </a:t>
            </a:r>
            <a:r>
              <a:rPr lang="en-US" sz="1100" b="1" dirty="0">
                <a:solidFill>
                  <a:schemeClr val="tx1"/>
                </a:solidFill>
                <a:latin typeface="Arial" panose="020B0604020202020204" pitchFamily="34" charset="0"/>
                <a:cs typeface="Arial" panose="020B0604020202020204" pitchFamily="34" charset="0"/>
              </a:rPr>
              <a:t>be </a:t>
            </a:r>
            <a:r>
              <a:rPr lang="en-US" sz="1100" b="1" dirty="0" smtClean="0">
                <a:solidFill>
                  <a:schemeClr val="tx1"/>
                </a:solidFill>
                <a:latin typeface="Arial" panose="020B0604020202020204" pitchFamily="34" charset="0"/>
                <a:cs typeface="Arial" panose="020B0604020202020204" pitchFamily="34" charset="0"/>
              </a:rPr>
              <a:t>prevented.” *</a:t>
            </a:r>
            <a:endParaRPr lang="en-US" sz="1100" b="1" dirty="0">
              <a:solidFill>
                <a:schemeClr val="tx1"/>
              </a:solidFill>
              <a:latin typeface="Arial" panose="020B0604020202020204" pitchFamily="34" charset="0"/>
              <a:cs typeface="Arial" panose="020B0604020202020204" pitchFamily="34" charset="0"/>
            </a:endParaRPr>
          </a:p>
        </p:txBody>
      </p:sp>
      <p:sp>
        <p:nvSpPr>
          <p:cNvPr id="11" name="Rectangle 10"/>
          <p:cNvSpPr/>
          <p:nvPr/>
        </p:nvSpPr>
        <p:spPr>
          <a:xfrm>
            <a:off x="75201" y="4627831"/>
            <a:ext cx="4322408" cy="430887"/>
          </a:xfrm>
          <a:prstGeom prst="rect">
            <a:avLst/>
          </a:prstGeom>
        </p:spPr>
        <p:txBody>
          <a:bodyPr wrap="square">
            <a:spAutoFit/>
          </a:bodyPr>
          <a:lstStyle/>
          <a:p>
            <a:pPr algn="ctr"/>
            <a:r>
              <a:rPr lang="en-US" sz="1100" b="1" dirty="0" smtClean="0">
                <a:solidFill>
                  <a:schemeClr val="tx1"/>
                </a:solidFill>
                <a:latin typeface="Arial" panose="020B0604020202020204" pitchFamily="34" charset="0"/>
                <a:cs typeface="Arial" panose="020B0604020202020204" pitchFamily="34" charset="0"/>
              </a:rPr>
              <a:t>“It </a:t>
            </a:r>
            <a:r>
              <a:rPr lang="en-US" sz="1100" b="1" dirty="0">
                <a:solidFill>
                  <a:schemeClr val="tx1"/>
                </a:solidFill>
                <a:latin typeface="Arial" panose="020B0604020202020204" pitchFamily="34" charset="0"/>
                <a:cs typeface="Arial" panose="020B0604020202020204" pitchFamily="34" charset="0"/>
              </a:rPr>
              <a:t>is </a:t>
            </a:r>
            <a:r>
              <a:rPr lang="en-US" sz="1100" b="1" dirty="0" smtClean="0">
                <a:solidFill>
                  <a:schemeClr val="tx1"/>
                </a:solidFill>
                <a:latin typeface="Arial" panose="020B0604020202020204" pitchFamily="34" charset="0"/>
                <a:cs typeface="Arial" panose="020B0604020202020204" pitchFamily="34" charset="0"/>
              </a:rPr>
              <a:t>likely </a:t>
            </a:r>
            <a:r>
              <a:rPr lang="en-US" sz="1100" b="1" dirty="0">
                <a:solidFill>
                  <a:schemeClr val="tx1"/>
                </a:solidFill>
                <a:latin typeface="Arial" panose="020B0604020202020204" pitchFamily="34" charset="0"/>
                <a:cs typeface="Arial" panose="020B0604020202020204" pitchFamily="34" charset="0"/>
              </a:rPr>
              <a:t>that a blood clot in the leg left untreated can travel to your </a:t>
            </a:r>
            <a:r>
              <a:rPr lang="en-US" sz="1100" b="1" dirty="0" smtClean="0">
                <a:solidFill>
                  <a:schemeClr val="tx1"/>
                </a:solidFill>
                <a:latin typeface="Arial" panose="020B0604020202020204" pitchFamily="34" charset="0"/>
                <a:cs typeface="Arial" panose="020B0604020202020204" pitchFamily="34" charset="0"/>
              </a:rPr>
              <a:t>lungs.” *</a:t>
            </a:r>
            <a:endParaRPr lang="en-US" sz="1100" b="1" dirty="0">
              <a:solidFill>
                <a:schemeClr val="tx1"/>
              </a:solidFill>
              <a:latin typeface="Arial" panose="020B0604020202020204" pitchFamily="34" charset="0"/>
              <a:cs typeface="Arial" panose="020B0604020202020204" pitchFamily="34" charset="0"/>
            </a:endParaRPr>
          </a:p>
        </p:txBody>
      </p:sp>
      <p:sp>
        <p:nvSpPr>
          <p:cNvPr id="38" name="Title 1"/>
          <p:cNvSpPr txBox="1">
            <a:spLocks/>
          </p:cNvSpPr>
          <p:nvPr/>
        </p:nvSpPr>
        <p:spPr>
          <a:xfrm>
            <a:off x="63611" y="139465"/>
            <a:ext cx="9008828"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800" kern="0" dirty="0" smtClean="0"/>
              <a:t>Blood Clot Fact Statements</a:t>
            </a:r>
            <a:endParaRPr lang="en-US" sz="2800" kern="0" dirty="0"/>
          </a:p>
        </p:txBody>
      </p:sp>
      <p:cxnSp>
        <p:nvCxnSpPr>
          <p:cNvPr id="40" name="Straight Connector 39"/>
          <p:cNvCxnSpPr/>
          <p:nvPr/>
        </p:nvCxnSpPr>
        <p:spPr bwMode="auto">
          <a:xfrm>
            <a:off x="266784" y="1904923"/>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Straight Connector 40"/>
          <p:cNvCxnSpPr/>
          <p:nvPr/>
        </p:nvCxnSpPr>
        <p:spPr bwMode="auto">
          <a:xfrm>
            <a:off x="266784" y="2367429"/>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pic>
        <p:nvPicPr>
          <p:cNvPr id="42" name="Picture 4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268478" y="163134"/>
            <a:ext cx="608822" cy="608822"/>
          </a:xfrm>
          <a:prstGeom prst="rect">
            <a:avLst/>
          </a:prstGeom>
        </p:spPr>
      </p:pic>
      <p:sp>
        <p:nvSpPr>
          <p:cNvPr id="68" name="Rectangle 67"/>
          <p:cNvSpPr/>
          <p:nvPr/>
        </p:nvSpPr>
        <p:spPr>
          <a:xfrm>
            <a:off x="5207768" y="1643246"/>
            <a:ext cx="3737450" cy="430887"/>
          </a:xfrm>
          <a:prstGeom prst="rect">
            <a:avLst/>
          </a:prstGeom>
        </p:spPr>
        <p:txBody>
          <a:bodyPr wrap="square">
            <a:spAutoFit/>
          </a:bodyPr>
          <a:lstStyle/>
          <a:p>
            <a:pPr algn="ctr"/>
            <a:r>
              <a:rPr lang="en-US" sz="1100" b="1" dirty="0" smtClean="0">
                <a:solidFill>
                  <a:schemeClr val="tx1"/>
                </a:solidFill>
                <a:latin typeface="Arial" panose="020B0604020202020204" pitchFamily="34" charset="0"/>
                <a:cs typeface="Arial" panose="020B0604020202020204" pitchFamily="34" charset="0"/>
              </a:rPr>
              <a:t>“Having </a:t>
            </a:r>
            <a:r>
              <a:rPr lang="en-US" sz="1100" b="1" dirty="0">
                <a:solidFill>
                  <a:schemeClr val="tx1"/>
                </a:solidFill>
                <a:latin typeface="Arial" panose="020B0604020202020204" pitchFamily="34" charset="0"/>
                <a:cs typeface="Arial" panose="020B0604020202020204" pitchFamily="34" charset="0"/>
              </a:rPr>
              <a:t>a blood clot </a:t>
            </a:r>
            <a:r>
              <a:rPr lang="en-US" sz="1100" b="1" dirty="0" smtClean="0">
                <a:solidFill>
                  <a:schemeClr val="tx1"/>
                </a:solidFill>
                <a:latin typeface="Arial" panose="020B0604020202020204" pitchFamily="34" charset="0"/>
                <a:cs typeface="Arial" panose="020B0604020202020204" pitchFamily="34" charset="0"/>
              </a:rPr>
              <a:t>is </a:t>
            </a:r>
            <a:r>
              <a:rPr lang="en-US" sz="1100" b="1" dirty="0">
                <a:solidFill>
                  <a:schemeClr val="tx1"/>
                </a:solidFill>
                <a:latin typeface="Arial" panose="020B0604020202020204" pitchFamily="34" charset="0"/>
                <a:cs typeface="Arial" panose="020B0604020202020204" pitchFamily="34" charset="0"/>
              </a:rPr>
              <a:t>considered </a:t>
            </a:r>
            <a:r>
              <a:rPr lang="en-US" sz="1100" b="1" dirty="0" smtClean="0">
                <a:solidFill>
                  <a:schemeClr val="tx1"/>
                </a:solidFill>
                <a:latin typeface="Arial" panose="020B0604020202020204" pitchFamily="34" charset="0"/>
                <a:cs typeface="Arial" panose="020B0604020202020204" pitchFamily="34" charset="0"/>
              </a:rPr>
              <a:t>a</a:t>
            </a:r>
          </a:p>
          <a:p>
            <a:pPr algn="ctr"/>
            <a:r>
              <a:rPr lang="en-US" sz="1100" b="1" dirty="0" smtClean="0">
                <a:solidFill>
                  <a:schemeClr val="tx1"/>
                </a:solidFill>
                <a:latin typeface="Arial" panose="020B0604020202020204" pitchFamily="34" charset="0"/>
                <a:cs typeface="Arial" panose="020B0604020202020204" pitchFamily="34" charset="0"/>
              </a:rPr>
              <a:t>medical emergency.” *</a:t>
            </a:r>
            <a:endParaRPr lang="en-US" sz="1100" b="1" dirty="0">
              <a:solidFill>
                <a:schemeClr val="tx1"/>
              </a:solidFill>
              <a:latin typeface="Arial" panose="020B0604020202020204" pitchFamily="34" charset="0"/>
              <a:cs typeface="Arial" panose="020B0604020202020204" pitchFamily="34" charset="0"/>
            </a:endParaRPr>
          </a:p>
        </p:txBody>
      </p:sp>
      <p:sp>
        <p:nvSpPr>
          <p:cNvPr id="69" name="Rectangle 68"/>
          <p:cNvSpPr/>
          <p:nvPr/>
        </p:nvSpPr>
        <p:spPr>
          <a:xfrm>
            <a:off x="5207769" y="3631554"/>
            <a:ext cx="3669532" cy="261610"/>
          </a:xfrm>
          <a:prstGeom prst="rect">
            <a:avLst/>
          </a:prstGeom>
        </p:spPr>
        <p:txBody>
          <a:bodyPr wrap="square">
            <a:spAutoFit/>
          </a:bodyPr>
          <a:lstStyle/>
          <a:p>
            <a:pPr algn="ctr"/>
            <a:r>
              <a:rPr lang="en-US" sz="1100" b="1" dirty="0" smtClean="0">
                <a:solidFill>
                  <a:schemeClr val="tx1"/>
                </a:solidFill>
                <a:latin typeface="Arial" panose="020B0604020202020204" pitchFamily="34" charset="0"/>
                <a:cs typeface="Arial" panose="020B0604020202020204" pitchFamily="34" charset="0"/>
              </a:rPr>
              <a:t>“Blood </a:t>
            </a:r>
            <a:r>
              <a:rPr lang="en-US" sz="1100" b="1" dirty="0">
                <a:solidFill>
                  <a:schemeClr val="tx1"/>
                </a:solidFill>
                <a:latin typeface="Arial" panose="020B0604020202020204" pitchFamily="34" charset="0"/>
                <a:cs typeface="Arial" panose="020B0604020202020204" pitchFamily="34" charset="0"/>
              </a:rPr>
              <a:t>clots can cause </a:t>
            </a:r>
            <a:r>
              <a:rPr lang="en-US" sz="1100" b="1" dirty="0" smtClean="0">
                <a:solidFill>
                  <a:schemeClr val="tx1"/>
                </a:solidFill>
                <a:latin typeface="Arial" panose="020B0604020202020204" pitchFamily="34" charset="0"/>
                <a:cs typeface="Arial" panose="020B0604020202020204" pitchFamily="34" charset="0"/>
              </a:rPr>
              <a:t>death.”</a:t>
            </a:r>
            <a:endParaRPr lang="en-US" sz="1100" b="1" dirty="0">
              <a:solidFill>
                <a:schemeClr val="tx1"/>
              </a:solidFill>
              <a:latin typeface="Arial" panose="020B0604020202020204" pitchFamily="34" charset="0"/>
              <a:cs typeface="Arial" panose="020B0604020202020204" pitchFamily="34" charset="0"/>
            </a:endParaRPr>
          </a:p>
        </p:txBody>
      </p:sp>
      <p:sp>
        <p:nvSpPr>
          <p:cNvPr id="74" name="TextBox 73"/>
          <p:cNvSpPr txBox="1"/>
          <p:nvPr/>
        </p:nvSpPr>
        <p:spPr>
          <a:xfrm>
            <a:off x="4596108" y="2086031"/>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18-39</a:t>
            </a:r>
            <a:endParaRPr lang="en-US" sz="900" b="1" i="1" dirty="0">
              <a:latin typeface="Arial" panose="020B0604020202020204" pitchFamily="34" charset="0"/>
              <a:cs typeface="Arial" panose="020B0604020202020204" pitchFamily="34" charset="0"/>
            </a:endParaRPr>
          </a:p>
        </p:txBody>
      </p:sp>
      <p:sp>
        <p:nvSpPr>
          <p:cNvPr id="76" name="TextBox 75"/>
          <p:cNvSpPr txBox="1"/>
          <p:nvPr/>
        </p:nvSpPr>
        <p:spPr>
          <a:xfrm>
            <a:off x="4596108" y="2559076"/>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40-64</a:t>
            </a:r>
            <a:endParaRPr lang="en-US" sz="900" b="1" i="1" dirty="0">
              <a:latin typeface="Arial" panose="020B0604020202020204" pitchFamily="34" charset="0"/>
              <a:cs typeface="Arial" panose="020B0604020202020204" pitchFamily="34" charset="0"/>
            </a:endParaRPr>
          </a:p>
        </p:txBody>
      </p:sp>
      <p:sp>
        <p:nvSpPr>
          <p:cNvPr id="78" name="TextBox 77"/>
          <p:cNvSpPr txBox="1"/>
          <p:nvPr/>
        </p:nvSpPr>
        <p:spPr>
          <a:xfrm>
            <a:off x="4615986" y="3032236"/>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65+</a:t>
            </a:r>
            <a:endParaRPr lang="en-US" sz="900" b="1" i="1" dirty="0">
              <a:latin typeface="Arial" panose="020B0604020202020204" pitchFamily="34" charset="0"/>
              <a:cs typeface="Arial" panose="020B0604020202020204" pitchFamily="34" charset="0"/>
            </a:endParaRPr>
          </a:p>
        </p:txBody>
      </p:sp>
      <p:cxnSp>
        <p:nvCxnSpPr>
          <p:cNvPr id="89" name="Straight Connector 88"/>
          <p:cNvCxnSpPr/>
          <p:nvPr/>
        </p:nvCxnSpPr>
        <p:spPr bwMode="auto">
          <a:xfrm>
            <a:off x="251275" y="3609837"/>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Straight Connector 89"/>
          <p:cNvCxnSpPr/>
          <p:nvPr/>
        </p:nvCxnSpPr>
        <p:spPr bwMode="auto">
          <a:xfrm>
            <a:off x="251275" y="4072343"/>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aphicFrame>
        <p:nvGraphicFramePr>
          <p:cNvPr id="91" name="Chart 90"/>
          <p:cNvGraphicFramePr/>
          <p:nvPr>
            <p:extLst>
              <p:ext uri="{D42A27DB-BD31-4B8C-83A1-F6EECF244321}">
                <p14:modId xmlns:p14="http://schemas.microsoft.com/office/powerpoint/2010/main" val="1868446543"/>
              </p:ext>
            </p:extLst>
          </p:nvPr>
        </p:nvGraphicFramePr>
        <p:xfrm>
          <a:off x="23042" y="4843274"/>
          <a:ext cx="4611756" cy="1718500"/>
        </p:xfrm>
        <a:graphic>
          <a:graphicData uri="http://schemas.openxmlformats.org/drawingml/2006/chart">
            <c:chart xmlns:c="http://schemas.openxmlformats.org/drawingml/2006/chart" xmlns:r="http://schemas.openxmlformats.org/officeDocument/2006/relationships" r:id="rId5"/>
          </a:graphicData>
        </a:graphic>
      </p:graphicFrame>
      <p:cxnSp>
        <p:nvCxnSpPr>
          <p:cNvPr id="92" name="Straight Connector 91"/>
          <p:cNvCxnSpPr/>
          <p:nvPr/>
        </p:nvCxnSpPr>
        <p:spPr bwMode="auto">
          <a:xfrm>
            <a:off x="289826" y="5524703"/>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Straight Connector 92"/>
          <p:cNvCxnSpPr/>
          <p:nvPr/>
        </p:nvCxnSpPr>
        <p:spPr bwMode="auto">
          <a:xfrm>
            <a:off x="289826" y="5987209"/>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aphicFrame>
        <p:nvGraphicFramePr>
          <p:cNvPr id="94" name="Chart 93"/>
          <p:cNvGraphicFramePr/>
          <p:nvPr>
            <p:extLst>
              <p:ext uri="{D42A27DB-BD31-4B8C-83A1-F6EECF244321}">
                <p14:modId xmlns:p14="http://schemas.microsoft.com/office/powerpoint/2010/main" val="1092079465"/>
              </p:ext>
            </p:extLst>
          </p:nvPr>
        </p:nvGraphicFramePr>
        <p:xfrm>
          <a:off x="4532244" y="1858689"/>
          <a:ext cx="4611756" cy="1718500"/>
        </p:xfrm>
        <a:graphic>
          <a:graphicData uri="http://schemas.openxmlformats.org/drawingml/2006/chart">
            <c:chart xmlns:c="http://schemas.openxmlformats.org/drawingml/2006/chart" xmlns:r="http://schemas.openxmlformats.org/officeDocument/2006/relationships" r:id="rId6"/>
          </a:graphicData>
        </a:graphic>
      </p:graphicFrame>
      <p:cxnSp>
        <p:nvCxnSpPr>
          <p:cNvPr id="95" name="Straight Connector 94"/>
          <p:cNvCxnSpPr/>
          <p:nvPr/>
        </p:nvCxnSpPr>
        <p:spPr bwMode="auto">
          <a:xfrm>
            <a:off x="4799028" y="2540118"/>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Straight Connector 95"/>
          <p:cNvCxnSpPr/>
          <p:nvPr/>
        </p:nvCxnSpPr>
        <p:spPr bwMode="auto">
          <a:xfrm>
            <a:off x="4799028" y="3002624"/>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aphicFrame>
        <p:nvGraphicFramePr>
          <p:cNvPr id="97" name="Chart 96"/>
          <p:cNvGraphicFramePr/>
          <p:nvPr>
            <p:extLst>
              <p:ext uri="{D42A27DB-BD31-4B8C-83A1-F6EECF244321}">
                <p14:modId xmlns:p14="http://schemas.microsoft.com/office/powerpoint/2010/main" val="3341561200"/>
              </p:ext>
            </p:extLst>
          </p:nvPr>
        </p:nvGraphicFramePr>
        <p:xfrm>
          <a:off x="4532244" y="3609837"/>
          <a:ext cx="4611756" cy="1718500"/>
        </p:xfrm>
        <a:graphic>
          <a:graphicData uri="http://schemas.openxmlformats.org/drawingml/2006/chart">
            <c:chart xmlns:c="http://schemas.openxmlformats.org/drawingml/2006/chart" xmlns:r="http://schemas.openxmlformats.org/officeDocument/2006/relationships" r:id="rId7"/>
          </a:graphicData>
        </a:graphic>
      </p:graphicFrame>
      <p:cxnSp>
        <p:nvCxnSpPr>
          <p:cNvPr id="98" name="Straight Connector 97"/>
          <p:cNvCxnSpPr/>
          <p:nvPr/>
        </p:nvCxnSpPr>
        <p:spPr bwMode="auto">
          <a:xfrm>
            <a:off x="4799028" y="4291266"/>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9" name="Straight Connector 98"/>
          <p:cNvCxnSpPr/>
          <p:nvPr/>
        </p:nvCxnSpPr>
        <p:spPr bwMode="auto">
          <a:xfrm>
            <a:off x="4799028" y="4753772"/>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55" name="Group 54"/>
          <p:cNvGrpSpPr/>
          <p:nvPr/>
        </p:nvGrpSpPr>
        <p:grpSpPr>
          <a:xfrm>
            <a:off x="1082165" y="1544687"/>
            <a:ext cx="256802" cy="1325596"/>
            <a:chOff x="665612" y="1547199"/>
            <a:chExt cx="256802" cy="673574"/>
          </a:xfrm>
        </p:grpSpPr>
        <p:sp>
          <p:nvSpPr>
            <p:cNvPr id="56" name="TextBox 55"/>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57" name="TextBox 56"/>
            <p:cNvSpPr txBox="1"/>
            <p:nvPr/>
          </p:nvSpPr>
          <p:spPr>
            <a:xfrm>
              <a:off x="665612" y="1774564"/>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58" name="TextBox 57"/>
            <p:cNvSpPr txBox="1"/>
            <p:nvPr/>
          </p:nvSpPr>
          <p:spPr>
            <a:xfrm>
              <a:off x="701708" y="1989941"/>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pSp>
        <p:nvGrpSpPr>
          <p:cNvPr id="59" name="Group 58"/>
          <p:cNvGrpSpPr/>
          <p:nvPr/>
        </p:nvGrpSpPr>
        <p:grpSpPr>
          <a:xfrm>
            <a:off x="1082165" y="3242457"/>
            <a:ext cx="256802" cy="1325596"/>
            <a:chOff x="665612" y="1547199"/>
            <a:chExt cx="256802" cy="673574"/>
          </a:xfrm>
        </p:grpSpPr>
        <p:sp>
          <p:nvSpPr>
            <p:cNvPr id="60" name="TextBox 59"/>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61" name="TextBox 60"/>
            <p:cNvSpPr txBox="1"/>
            <p:nvPr/>
          </p:nvSpPr>
          <p:spPr>
            <a:xfrm>
              <a:off x="665612" y="1774564"/>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62" name="TextBox 61"/>
            <p:cNvSpPr txBox="1"/>
            <p:nvPr/>
          </p:nvSpPr>
          <p:spPr>
            <a:xfrm>
              <a:off x="701708" y="1989941"/>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pSp>
        <p:nvGrpSpPr>
          <p:cNvPr id="63" name="Group 62"/>
          <p:cNvGrpSpPr/>
          <p:nvPr/>
        </p:nvGrpSpPr>
        <p:grpSpPr>
          <a:xfrm>
            <a:off x="1106229" y="5143303"/>
            <a:ext cx="256802" cy="1325596"/>
            <a:chOff x="665612" y="1547199"/>
            <a:chExt cx="256802" cy="673574"/>
          </a:xfrm>
        </p:grpSpPr>
        <p:sp>
          <p:nvSpPr>
            <p:cNvPr id="64" name="TextBox 63"/>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65" name="TextBox 64"/>
            <p:cNvSpPr txBox="1"/>
            <p:nvPr/>
          </p:nvSpPr>
          <p:spPr>
            <a:xfrm>
              <a:off x="665612" y="1774564"/>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66" name="TextBox 65"/>
            <p:cNvSpPr txBox="1"/>
            <p:nvPr/>
          </p:nvSpPr>
          <p:spPr>
            <a:xfrm>
              <a:off x="701708" y="1989941"/>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pSp>
        <p:nvGrpSpPr>
          <p:cNvPr id="67" name="Group 66"/>
          <p:cNvGrpSpPr/>
          <p:nvPr/>
        </p:nvGrpSpPr>
        <p:grpSpPr>
          <a:xfrm>
            <a:off x="5606039" y="2134159"/>
            <a:ext cx="256802" cy="1325596"/>
            <a:chOff x="665612" y="1547199"/>
            <a:chExt cx="256802" cy="673574"/>
          </a:xfrm>
        </p:grpSpPr>
        <p:sp>
          <p:nvSpPr>
            <p:cNvPr id="70" name="TextBox 69"/>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71" name="TextBox 70"/>
            <p:cNvSpPr txBox="1"/>
            <p:nvPr/>
          </p:nvSpPr>
          <p:spPr>
            <a:xfrm>
              <a:off x="665612" y="1774564"/>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72" name="TextBox 71"/>
            <p:cNvSpPr txBox="1"/>
            <p:nvPr/>
          </p:nvSpPr>
          <p:spPr>
            <a:xfrm>
              <a:off x="701708" y="1989941"/>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pSp>
        <p:nvGrpSpPr>
          <p:cNvPr id="73" name="Group 72"/>
          <p:cNvGrpSpPr/>
          <p:nvPr/>
        </p:nvGrpSpPr>
        <p:grpSpPr>
          <a:xfrm>
            <a:off x="5610885" y="3889899"/>
            <a:ext cx="256802" cy="1325596"/>
            <a:chOff x="665612" y="1547199"/>
            <a:chExt cx="256802" cy="673574"/>
          </a:xfrm>
        </p:grpSpPr>
        <p:sp>
          <p:nvSpPr>
            <p:cNvPr id="75" name="TextBox 74"/>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77" name="TextBox 76"/>
            <p:cNvSpPr txBox="1"/>
            <p:nvPr/>
          </p:nvSpPr>
          <p:spPr>
            <a:xfrm>
              <a:off x="665612" y="1774564"/>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79" name="TextBox 78"/>
            <p:cNvSpPr txBox="1"/>
            <p:nvPr/>
          </p:nvSpPr>
          <p:spPr>
            <a:xfrm>
              <a:off x="701708" y="1989941"/>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sp>
        <p:nvSpPr>
          <p:cNvPr id="80" name="TextBox 79"/>
          <p:cNvSpPr txBox="1"/>
          <p:nvPr/>
        </p:nvSpPr>
        <p:spPr>
          <a:xfrm>
            <a:off x="4058218" y="3276493"/>
            <a:ext cx="285656" cy="230832"/>
          </a:xfrm>
          <a:prstGeom prst="rect">
            <a:avLst/>
          </a:prstGeom>
          <a:noFill/>
        </p:spPr>
        <p:txBody>
          <a:bodyPr wrap="none" rtlCol="0">
            <a:spAutoFit/>
          </a:bodyPr>
          <a:lstStyle/>
          <a:p>
            <a:pPr algn="ctr"/>
            <a:r>
              <a:rPr lang="en-US" sz="900" dirty="0" smtClean="0"/>
              <a:t>HI</a:t>
            </a:r>
            <a:endParaRPr lang="en-US" sz="900" dirty="0"/>
          </a:p>
        </p:txBody>
      </p:sp>
      <p:sp>
        <p:nvSpPr>
          <p:cNvPr id="81" name="TextBox 80"/>
          <p:cNvSpPr txBox="1"/>
          <p:nvPr/>
        </p:nvSpPr>
        <p:spPr>
          <a:xfrm>
            <a:off x="4216395" y="5132190"/>
            <a:ext cx="213520" cy="230832"/>
          </a:xfrm>
          <a:prstGeom prst="rect">
            <a:avLst/>
          </a:prstGeom>
          <a:noFill/>
        </p:spPr>
        <p:txBody>
          <a:bodyPr wrap="none" rtlCol="0">
            <a:spAutoFit/>
          </a:bodyPr>
          <a:lstStyle/>
          <a:p>
            <a:pPr algn="ctr"/>
            <a:r>
              <a:rPr lang="en-US" sz="900" dirty="0" smtClean="0"/>
              <a:t>I</a:t>
            </a:r>
            <a:endParaRPr lang="en-US" sz="900" dirty="0"/>
          </a:p>
        </p:txBody>
      </p:sp>
      <p:sp>
        <p:nvSpPr>
          <p:cNvPr id="82" name="TextBox 81"/>
          <p:cNvSpPr txBox="1"/>
          <p:nvPr/>
        </p:nvSpPr>
        <p:spPr>
          <a:xfrm>
            <a:off x="4204402" y="5597581"/>
            <a:ext cx="213520" cy="230832"/>
          </a:xfrm>
          <a:prstGeom prst="rect">
            <a:avLst/>
          </a:prstGeom>
          <a:noFill/>
        </p:spPr>
        <p:txBody>
          <a:bodyPr wrap="none" rtlCol="0">
            <a:spAutoFit/>
          </a:bodyPr>
          <a:lstStyle/>
          <a:p>
            <a:pPr algn="ctr"/>
            <a:r>
              <a:rPr lang="en-US" sz="900" dirty="0" smtClean="0"/>
              <a:t>I</a:t>
            </a:r>
            <a:endParaRPr lang="en-US" sz="900" dirty="0"/>
          </a:p>
        </p:txBody>
      </p:sp>
      <p:sp>
        <p:nvSpPr>
          <p:cNvPr id="83" name="TextBox 82"/>
          <p:cNvSpPr txBox="1"/>
          <p:nvPr/>
        </p:nvSpPr>
        <p:spPr>
          <a:xfrm>
            <a:off x="2634197" y="6102280"/>
            <a:ext cx="328936" cy="230832"/>
          </a:xfrm>
          <a:prstGeom prst="rect">
            <a:avLst/>
          </a:prstGeom>
          <a:noFill/>
        </p:spPr>
        <p:txBody>
          <a:bodyPr wrap="none" rtlCol="0">
            <a:spAutoFit/>
          </a:bodyPr>
          <a:lstStyle/>
          <a:p>
            <a:pPr algn="ctr"/>
            <a:r>
              <a:rPr lang="en-US" sz="900" dirty="0" smtClean="0"/>
              <a:t>GH</a:t>
            </a:r>
            <a:endParaRPr lang="en-US" sz="900" dirty="0"/>
          </a:p>
        </p:txBody>
      </p:sp>
      <p:sp>
        <p:nvSpPr>
          <p:cNvPr id="112" name="TextBox 111"/>
          <p:cNvSpPr txBox="1"/>
          <p:nvPr/>
        </p:nvSpPr>
        <p:spPr>
          <a:xfrm>
            <a:off x="4666893" y="5483687"/>
            <a:ext cx="2261063" cy="707886"/>
          </a:xfrm>
          <a:prstGeom prst="rect">
            <a:avLst/>
          </a:prstGeom>
          <a:noFill/>
        </p:spPr>
        <p:txBody>
          <a:bodyPr wrap="square" rtlCol="0">
            <a:spAutoFit/>
          </a:bodyPr>
          <a:lstStyle/>
          <a:p>
            <a:r>
              <a:rPr lang="en-US" sz="800" i="1" dirty="0" smtClean="0">
                <a:solidFill>
                  <a:schemeClr val="tx1"/>
                </a:solidFill>
                <a:latin typeface="Arial" panose="020B0604020202020204" pitchFamily="34" charset="0"/>
                <a:cs typeface="Arial" panose="020B0604020202020204" pitchFamily="34" charset="0"/>
              </a:rPr>
              <a:t>*Compared to what was asked in actual survey, statements have been changed to the positive/affirmative and scales have been reversed. This change has been made for increased ease of interpretation of results.</a:t>
            </a:r>
            <a:endParaRPr lang="en-US" sz="800" i="1" dirty="0">
              <a:solidFill>
                <a:schemeClr val="tx1"/>
              </a:solidFill>
              <a:latin typeface="Arial" panose="020B0604020202020204" pitchFamily="34" charset="0"/>
              <a:cs typeface="Arial" panose="020B0604020202020204" pitchFamily="34" charset="0"/>
            </a:endParaRPr>
          </a:p>
        </p:txBody>
      </p:sp>
      <p:grpSp>
        <p:nvGrpSpPr>
          <p:cNvPr id="3" name="Group 2"/>
          <p:cNvGrpSpPr/>
          <p:nvPr/>
        </p:nvGrpSpPr>
        <p:grpSpPr>
          <a:xfrm>
            <a:off x="742331" y="854966"/>
            <a:ext cx="7436735" cy="284381"/>
            <a:chOff x="742331" y="854966"/>
            <a:chExt cx="7436735" cy="284381"/>
          </a:xfrm>
        </p:grpSpPr>
        <p:sp>
          <p:nvSpPr>
            <p:cNvPr id="84" name="TextBox 83"/>
            <p:cNvSpPr txBox="1"/>
            <p:nvPr/>
          </p:nvSpPr>
          <p:spPr>
            <a:xfrm>
              <a:off x="863448" y="854966"/>
              <a:ext cx="2269295"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Agree</a:t>
              </a:r>
              <a:endParaRPr lang="en-US" sz="1200" dirty="0">
                <a:solidFill>
                  <a:schemeClr val="tx1"/>
                </a:solidFill>
                <a:latin typeface="Arial" panose="020B0604020202020204" pitchFamily="34" charset="0"/>
                <a:cs typeface="Arial" panose="020B0604020202020204" pitchFamily="34" charset="0"/>
              </a:endParaRPr>
            </a:p>
          </p:txBody>
        </p:sp>
        <p:sp>
          <p:nvSpPr>
            <p:cNvPr id="85" name="Rectangle 84"/>
            <p:cNvSpPr/>
            <p:nvPr/>
          </p:nvSpPr>
          <p:spPr bwMode="auto">
            <a:xfrm>
              <a:off x="3333725" y="923819"/>
              <a:ext cx="165386" cy="150053"/>
            </a:xfrm>
            <a:prstGeom prst="rect">
              <a:avLst/>
            </a:prstGeom>
            <a:solidFill>
              <a:schemeClr val="tx1">
                <a:lumMod val="65000"/>
                <a:lumOff val="35000"/>
              </a:schemeClr>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sp>
          <p:nvSpPr>
            <p:cNvPr id="86" name="TextBox 85"/>
            <p:cNvSpPr txBox="1"/>
            <p:nvPr/>
          </p:nvSpPr>
          <p:spPr>
            <a:xfrm>
              <a:off x="3467307" y="862348"/>
              <a:ext cx="1860605"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Neutral</a:t>
              </a:r>
              <a:endParaRPr lang="en-US" sz="1200" dirty="0">
                <a:solidFill>
                  <a:schemeClr val="tx1"/>
                </a:solidFill>
                <a:latin typeface="Arial" panose="020B0604020202020204" pitchFamily="34" charset="0"/>
                <a:cs typeface="Arial" panose="020B0604020202020204" pitchFamily="34" charset="0"/>
              </a:endParaRPr>
            </a:p>
          </p:txBody>
        </p:sp>
        <p:sp>
          <p:nvSpPr>
            <p:cNvPr id="87" name="Rectangle 86"/>
            <p:cNvSpPr/>
            <p:nvPr/>
          </p:nvSpPr>
          <p:spPr bwMode="auto">
            <a:xfrm>
              <a:off x="742331" y="918438"/>
              <a:ext cx="165386" cy="150053"/>
            </a:xfrm>
            <a:prstGeom prst="rect">
              <a:avLst/>
            </a:prstGeom>
            <a:solidFill>
              <a:srgbClr val="002A7E"/>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grpSp>
          <p:nvGrpSpPr>
            <p:cNvPr id="100" name="Group 99"/>
            <p:cNvGrpSpPr/>
            <p:nvPr/>
          </p:nvGrpSpPr>
          <p:grpSpPr>
            <a:xfrm>
              <a:off x="1478330" y="899486"/>
              <a:ext cx="1039530" cy="170554"/>
              <a:chOff x="6236662" y="6118051"/>
              <a:chExt cx="1039530" cy="170554"/>
            </a:xfrm>
          </p:grpSpPr>
          <p:sp>
            <p:nvSpPr>
              <p:cNvPr id="101" name="Oval 100"/>
              <p:cNvSpPr/>
              <p:nvPr/>
            </p:nvSpPr>
            <p:spPr>
              <a:xfrm>
                <a:off x="6453538" y="6118051"/>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2</a:t>
                </a:r>
              </a:p>
            </p:txBody>
          </p:sp>
          <p:sp>
            <p:nvSpPr>
              <p:cNvPr id="102" name="Oval 101"/>
              <p:cNvSpPr/>
              <p:nvPr/>
            </p:nvSpPr>
            <p:spPr>
              <a:xfrm>
                <a:off x="6670414" y="6118051"/>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103" name="Oval 102"/>
              <p:cNvSpPr/>
              <p:nvPr/>
            </p:nvSpPr>
            <p:spPr>
              <a:xfrm>
                <a:off x="6236662" y="6118051"/>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1</a:t>
                </a:r>
              </a:p>
            </p:txBody>
          </p:sp>
          <p:sp>
            <p:nvSpPr>
              <p:cNvPr id="104" name="Oval 103"/>
              <p:cNvSpPr/>
              <p:nvPr/>
            </p:nvSpPr>
            <p:spPr>
              <a:xfrm>
                <a:off x="6887290" y="6118051"/>
                <a:ext cx="172026" cy="170554"/>
              </a:xfrm>
              <a:prstGeom prst="ellipse">
                <a:avLst/>
              </a:prstGeom>
              <a:solidFill>
                <a:schemeClr val="accent1"/>
              </a:solidFill>
              <a:ln/>
            </p:spPr>
            <p:style>
              <a:lnRef idx="1">
                <a:schemeClr val="accent2"/>
              </a:lnRef>
              <a:fillRef idx="3">
                <a:schemeClr val="accent2"/>
              </a:fillRef>
              <a:effectRef idx="2">
                <a:schemeClr val="accent2"/>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4</a:t>
                </a:r>
              </a:p>
            </p:txBody>
          </p:sp>
          <p:sp>
            <p:nvSpPr>
              <p:cNvPr id="105" name="Oval 104"/>
              <p:cNvSpPr/>
              <p:nvPr/>
            </p:nvSpPr>
            <p:spPr>
              <a:xfrm>
                <a:off x="7104166" y="6118051"/>
                <a:ext cx="172026" cy="170554"/>
              </a:xfrm>
              <a:prstGeom prst="ellipse">
                <a:avLst/>
              </a:prstGeom>
              <a:solidFill>
                <a:schemeClr val="accent1"/>
              </a:solidFill>
              <a:ln/>
            </p:spPr>
            <p:style>
              <a:lnRef idx="1">
                <a:schemeClr val="accent2"/>
              </a:lnRef>
              <a:fillRef idx="3">
                <a:schemeClr val="accent2"/>
              </a:fillRef>
              <a:effectRef idx="2">
                <a:schemeClr val="accent2"/>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5</a:t>
                </a:r>
              </a:p>
            </p:txBody>
          </p:sp>
        </p:grpSp>
        <p:grpSp>
          <p:nvGrpSpPr>
            <p:cNvPr id="106" name="Group 105"/>
            <p:cNvGrpSpPr/>
            <p:nvPr/>
          </p:nvGrpSpPr>
          <p:grpSpPr>
            <a:xfrm>
              <a:off x="4115033" y="899486"/>
              <a:ext cx="1039530" cy="170554"/>
              <a:chOff x="3449378" y="5628715"/>
              <a:chExt cx="1039530" cy="170554"/>
            </a:xfrm>
          </p:grpSpPr>
          <p:sp>
            <p:nvSpPr>
              <p:cNvPr id="107" name="Oval 106"/>
              <p:cNvSpPr/>
              <p:nvPr/>
            </p:nvSpPr>
            <p:spPr>
              <a:xfrm>
                <a:off x="3666254"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2</a:t>
                </a:r>
              </a:p>
            </p:txBody>
          </p:sp>
          <p:sp>
            <p:nvSpPr>
              <p:cNvPr id="108" name="Oval 107"/>
              <p:cNvSpPr/>
              <p:nvPr/>
            </p:nvSpPr>
            <p:spPr>
              <a:xfrm>
                <a:off x="3883130" y="5628715"/>
                <a:ext cx="172026" cy="170554"/>
              </a:xfrm>
              <a:prstGeom prst="ellipse">
                <a:avLst/>
              </a:prstGeom>
              <a:solidFill>
                <a:schemeClr val="tx1">
                  <a:lumMod val="95000"/>
                  <a:lumOff val="5000"/>
                </a:schemeClr>
              </a:soli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109" name="Oval 108"/>
              <p:cNvSpPr/>
              <p:nvPr/>
            </p:nvSpPr>
            <p:spPr>
              <a:xfrm>
                <a:off x="3449378"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1</a:t>
                </a:r>
              </a:p>
            </p:txBody>
          </p:sp>
          <p:sp>
            <p:nvSpPr>
              <p:cNvPr id="110" name="Oval 109"/>
              <p:cNvSpPr/>
              <p:nvPr/>
            </p:nvSpPr>
            <p:spPr>
              <a:xfrm>
                <a:off x="4100006"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4</a:t>
                </a:r>
              </a:p>
            </p:txBody>
          </p:sp>
          <p:sp>
            <p:nvSpPr>
              <p:cNvPr id="111" name="Oval 110"/>
              <p:cNvSpPr/>
              <p:nvPr/>
            </p:nvSpPr>
            <p:spPr>
              <a:xfrm>
                <a:off x="4316882"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5</a:t>
                </a:r>
              </a:p>
            </p:txBody>
          </p:sp>
        </p:grpSp>
        <p:sp>
          <p:nvSpPr>
            <p:cNvPr id="113" name="Rectangle 112"/>
            <p:cNvSpPr/>
            <p:nvPr/>
          </p:nvSpPr>
          <p:spPr bwMode="auto">
            <a:xfrm>
              <a:off x="5501076" y="921816"/>
              <a:ext cx="165386" cy="150053"/>
            </a:xfrm>
            <a:prstGeom prst="rect">
              <a:avLst/>
            </a:prstGeom>
            <a:solidFill>
              <a:srgbClr val="C00000"/>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sp>
          <p:nvSpPr>
            <p:cNvPr id="114" name="TextBox 113"/>
            <p:cNvSpPr txBox="1"/>
            <p:nvPr/>
          </p:nvSpPr>
          <p:spPr>
            <a:xfrm>
              <a:off x="5634658" y="860345"/>
              <a:ext cx="2544408"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Disagree</a:t>
              </a:r>
              <a:endParaRPr lang="en-US" sz="1200" dirty="0">
                <a:solidFill>
                  <a:schemeClr val="tx1"/>
                </a:solidFill>
                <a:latin typeface="Arial" panose="020B0604020202020204" pitchFamily="34" charset="0"/>
                <a:cs typeface="Arial" panose="020B0604020202020204" pitchFamily="34" charset="0"/>
              </a:endParaRPr>
            </a:p>
          </p:txBody>
        </p:sp>
        <p:grpSp>
          <p:nvGrpSpPr>
            <p:cNvPr id="115" name="Group 114"/>
            <p:cNvGrpSpPr/>
            <p:nvPr/>
          </p:nvGrpSpPr>
          <p:grpSpPr>
            <a:xfrm>
              <a:off x="6390806" y="901315"/>
              <a:ext cx="1039530" cy="170554"/>
              <a:chOff x="799560" y="5872616"/>
              <a:chExt cx="1039530" cy="170554"/>
            </a:xfrm>
          </p:grpSpPr>
          <p:sp>
            <p:nvSpPr>
              <p:cNvPr id="116" name="Oval 115"/>
              <p:cNvSpPr/>
              <p:nvPr/>
            </p:nvSpPr>
            <p:spPr>
              <a:xfrm>
                <a:off x="1016436" y="5872616"/>
                <a:ext cx="172026" cy="170554"/>
              </a:xfrm>
              <a:prstGeom prst="ellipse">
                <a:avLst/>
              </a:prstGeom>
              <a:solidFill>
                <a:srgbClr val="C00000"/>
              </a:soli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2</a:t>
                </a:r>
              </a:p>
            </p:txBody>
          </p:sp>
          <p:sp>
            <p:nvSpPr>
              <p:cNvPr id="117" name="Oval 116"/>
              <p:cNvSpPr/>
              <p:nvPr/>
            </p:nvSpPr>
            <p:spPr>
              <a:xfrm>
                <a:off x="1233312" y="5872616"/>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118" name="Oval 117"/>
              <p:cNvSpPr/>
              <p:nvPr/>
            </p:nvSpPr>
            <p:spPr>
              <a:xfrm>
                <a:off x="799560" y="5872616"/>
                <a:ext cx="172026" cy="170554"/>
              </a:xfrm>
              <a:prstGeom prst="ellipse">
                <a:avLst/>
              </a:prstGeom>
              <a:solidFill>
                <a:srgbClr val="C00000"/>
              </a:soli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1</a:t>
                </a:r>
              </a:p>
            </p:txBody>
          </p:sp>
          <p:sp>
            <p:nvSpPr>
              <p:cNvPr id="119" name="Oval 118"/>
              <p:cNvSpPr/>
              <p:nvPr/>
            </p:nvSpPr>
            <p:spPr>
              <a:xfrm>
                <a:off x="1450188" y="5872616"/>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4</a:t>
                </a:r>
              </a:p>
            </p:txBody>
          </p:sp>
          <p:sp>
            <p:nvSpPr>
              <p:cNvPr id="120" name="Oval 119"/>
              <p:cNvSpPr/>
              <p:nvPr/>
            </p:nvSpPr>
            <p:spPr>
              <a:xfrm>
                <a:off x="1667064" y="5872616"/>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5</a:t>
                </a:r>
              </a:p>
            </p:txBody>
          </p:sp>
        </p:grpSp>
      </p:grpSp>
    </p:spTree>
    <p:extLst>
      <p:ext uri="{BB962C8B-B14F-4D97-AF65-F5344CB8AC3E}">
        <p14:creationId xmlns:p14="http://schemas.microsoft.com/office/powerpoint/2010/main" val="2519866620"/>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63</a:t>
            </a:fld>
            <a:r>
              <a:rPr lang="en-US" smtClean="0"/>
              <a:t> -</a:t>
            </a:r>
            <a:endParaRPr lang="en-US"/>
          </a:p>
        </p:txBody>
      </p:sp>
      <p:sp>
        <p:nvSpPr>
          <p:cNvPr id="20" name="Rectangle 19"/>
          <p:cNvSpPr/>
          <p:nvPr/>
        </p:nvSpPr>
        <p:spPr bwMode="auto">
          <a:xfrm>
            <a:off x="0" y="0"/>
            <a:ext cx="9144000" cy="6858000"/>
          </a:xfrm>
          <a:prstGeom prst="rect">
            <a:avLst/>
          </a:prstGeom>
          <a:solidFill>
            <a:srgbClr val="002A7E"/>
          </a:solidFill>
          <a:ln w="9525" cap="flat" cmpd="sng" algn="ctr">
            <a:solidFill>
              <a:srgbClr val="002A7E"/>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1" name="Title 1"/>
          <p:cNvSpPr txBox="1">
            <a:spLocks/>
          </p:cNvSpPr>
          <p:nvPr/>
        </p:nvSpPr>
        <p:spPr bwMode="black">
          <a:xfrm>
            <a:off x="1431245" y="968469"/>
            <a:ext cx="6066156" cy="17457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kern="0" dirty="0" smtClean="0">
                <a:solidFill>
                  <a:schemeClr val="bg1"/>
                </a:solidFill>
              </a:rPr>
              <a:t>United Kingdom Results</a:t>
            </a:r>
            <a:endParaRPr lang="en-US" kern="0" dirty="0">
              <a:solidFill>
                <a:schemeClr val="bg1"/>
              </a:solidFill>
            </a:endParaRPr>
          </a:p>
        </p:txBody>
      </p:sp>
      <p:grpSp>
        <p:nvGrpSpPr>
          <p:cNvPr id="201" name="Group 200"/>
          <p:cNvGrpSpPr/>
          <p:nvPr/>
        </p:nvGrpSpPr>
        <p:grpSpPr>
          <a:xfrm>
            <a:off x="1334949" y="1478943"/>
            <a:ext cx="6512987" cy="4031311"/>
            <a:chOff x="980124" y="-200163"/>
            <a:chExt cx="6199581" cy="4031311"/>
          </a:xfrm>
        </p:grpSpPr>
        <p:grpSp>
          <p:nvGrpSpPr>
            <p:cNvPr id="202" name="Group 10"/>
            <p:cNvGrpSpPr>
              <a:grpSpLocks/>
            </p:cNvGrpSpPr>
            <p:nvPr/>
          </p:nvGrpSpPr>
          <p:grpSpPr bwMode="auto">
            <a:xfrm>
              <a:off x="2026011" y="1297369"/>
              <a:ext cx="4209971" cy="2370154"/>
              <a:chOff x="0" y="723"/>
              <a:chExt cx="5414" cy="3048"/>
            </a:xfrm>
            <a:solidFill>
              <a:srgbClr val="C1BA9E"/>
            </a:solidFill>
          </p:grpSpPr>
          <p:sp>
            <p:nvSpPr>
              <p:cNvPr id="205" name="Freeform 204"/>
              <p:cNvSpPr>
                <a:spLocks noChangeAspect="1" noEditPoints="1"/>
              </p:cNvSpPr>
              <p:nvPr/>
            </p:nvSpPr>
            <p:spPr bwMode="auto">
              <a:xfrm>
                <a:off x="2213" y="723"/>
                <a:ext cx="3201" cy="2883"/>
              </a:xfrm>
              <a:custGeom>
                <a:avLst/>
                <a:gdLst>
                  <a:gd name="T0" fmla="*/ 2927 w 3062"/>
                  <a:gd name="T1" fmla="*/ 2669 h 2758"/>
                  <a:gd name="T2" fmla="*/ 2865 w 3062"/>
                  <a:gd name="T3" fmla="*/ 2545 h 2758"/>
                  <a:gd name="T4" fmla="*/ 2974 w 3062"/>
                  <a:gd name="T5" fmla="*/ 2469 h 2758"/>
                  <a:gd name="T6" fmla="*/ 2938 w 3062"/>
                  <a:gd name="T7" fmla="*/ 2350 h 2758"/>
                  <a:gd name="T8" fmla="*/ 3985 w 3062"/>
                  <a:gd name="T9" fmla="*/ 576 h 2758"/>
                  <a:gd name="T10" fmla="*/ 3375 w 3062"/>
                  <a:gd name="T11" fmla="*/ 391 h 2758"/>
                  <a:gd name="T12" fmla="*/ 3024 w 3062"/>
                  <a:gd name="T13" fmla="*/ 327 h 2758"/>
                  <a:gd name="T14" fmla="*/ 2742 w 3062"/>
                  <a:gd name="T15" fmla="*/ 197 h 2758"/>
                  <a:gd name="T16" fmla="*/ 2021 w 3062"/>
                  <a:gd name="T17" fmla="*/ 410 h 2758"/>
                  <a:gd name="T18" fmla="*/ 1795 w 3062"/>
                  <a:gd name="T19" fmla="*/ 597 h 2758"/>
                  <a:gd name="T20" fmla="*/ 1326 w 3062"/>
                  <a:gd name="T21" fmla="*/ 717 h 2758"/>
                  <a:gd name="T22" fmla="*/ 1150 w 3062"/>
                  <a:gd name="T23" fmla="*/ 862 h 2758"/>
                  <a:gd name="T24" fmla="*/ 1061 w 3062"/>
                  <a:gd name="T25" fmla="*/ 576 h 2758"/>
                  <a:gd name="T26" fmla="*/ 685 w 3062"/>
                  <a:gd name="T27" fmla="*/ 660 h 2758"/>
                  <a:gd name="T28" fmla="*/ 603 w 3062"/>
                  <a:gd name="T29" fmla="*/ 1085 h 2758"/>
                  <a:gd name="T30" fmla="*/ 731 w 3062"/>
                  <a:gd name="T31" fmla="*/ 1017 h 2758"/>
                  <a:gd name="T32" fmla="*/ 960 w 3062"/>
                  <a:gd name="T33" fmla="*/ 1044 h 2758"/>
                  <a:gd name="T34" fmla="*/ 704 w 3062"/>
                  <a:gd name="T35" fmla="*/ 1279 h 2758"/>
                  <a:gd name="T36" fmla="*/ 551 w 3062"/>
                  <a:gd name="T37" fmla="*/ 1286 h 2758"/>
                  <a:gd name="T38" fmla="*/ 308 w 3062"/>
                  <a:gd name="T39" fmla="*/ 1508 h 2758"/>
                  <a:gd name="T40" fmla="*/ 223 w 3062"/>
                  <a:gd name="T41" fmla="*/ 1803 h 2758"/>
                  <a:gd name="T42" fmla="*/ 693 w 3062"/>
                  <a:gd name="T43" fmla="*/ 1794 h 2758"/>
                  <a:gd name="T44" fmla="*/ 778 w 3062"/>
                  <a:gd name="T45" fmla="*/ 1717 h 2758"/>
                  <a:gd name="T46" fmla="*/ 1020 w 3062"/>
                  <a:gd name="T47" fmla="*/ 1814 h 2758"/>
                  <a:gd name="T48" fmla="*/ 728 w 3062"/>
                  <a:gd name="T49" fmla="*/ 1956 h 2758"/>
                  <a:gd name="T50" fmla="*/ 259 w 3062"/>
                  <a:gd name="T51" fmla="*/ 1846 h 2758"/>
                  <a:gd name="T52" fmla="*/ 44 w 3062"/>
                  <a:gd name="T53" fmla="*/ 2417 h 2758"/>
                  <a:gd name="T54" fmla="*/ 534 w 3062"/>
                  <a:gd name="T55" fmla="*/ 2561 h 2758"/>
                  <a:gd name="T56" fmla="*/ 660 w 3062"/>
                  <a:gd name="T57" fmla="*/ 3139 h 2758"/>
                  <a:gd name="T58" fmla="*/ 1143 w 3062"/>
                  <a:gd name="T59" fmla="*/ 3039 h 2758"/>
                  <a:gd name="T60" fmla="*/ 1438 w 3062"/>
                  <a:gd name="T61" fmla="*/ 2415 h 2758"/>
                  <a:gd name="T62" fmla="*/ 1227 w 3062"/>
                  <a:gd name="T63" fmla="*/ 2233 h 2758"/>
                  <a:gd name="T64" fmla="*/ 1443 w 3062"/>
                  <a:gd name="T65" fmla="*/ 2093 h 2758"/>
                  <a:gd name="T66" fmla="*/ 1892 w 3062"/>
                  <a:gd name="T67" fmla="*/ 2178 h 2758"/>
                  <a:gd name="T68" fmla="*/ 2358 w 3062"/>
                  <a:gd name="T69" fmla="*/ 2286 h 2758"/>
                  <a:gd name="T70" fmla="*/ 2523 w 3062"/>
                  <a:gd name="T71" fmla="*/ 2376 h 2758"/>
                  <a:gd name="T72" fmla="*/ 2834 w 3062"/>
                  <a:gd name="T73" fmla="*/ 2141 h 2758"/>
                  <a:gd name="T74" fmla="*/ 2944 w 3062"/>
                  <a:gd name="T75" fmla="*/ 1717 h 2758"/>
                  <a:gd name="T76" fmla="*/ 3157 w 3062"/>
                  <a:gd name="T77" fmla="*/ 1661 h 2758"/>
                  <a:gd name="T78" fmla="*/ 3516 w 3062"/>
                  <a:gd name="T79" fmla="*/ 1085 h 2758"/>
                  <a:gd name="T80" fmla="*/ 3686 w 3062"/>
                  <a:gd name="T81" fmla="*/ 1163 h 2758"/>
                  <a:gd name="T82" fmla="*/ 3968 w 3062"/>
                  <a:gd name="T83" fmla="*/ 1074 h 2758"/>
                  <a:gd name="T84" fmla="*/ 1179 w 3062"/>
                  <a:gd name="T85" fmla="*/ 1696 h 2758"/>
                  <a:gd name="T86" fmla="*/ 1185 w 3062"/>
                  <a:gd name="T87" fmla="*/ 1590 h 2758"/>
                  <a:gd name="T88" fmla="*/ 1337 w 3062"/>
                  <a:gd name="T89" fmla="*/ 1713 h 2758"/>
                  <a:gd name="T90" fmla="*/ 1557 w 3062"/>
                  <a:gd name="T91" fmla="*/ 358 h 2758"/>
                  <a:gd name="T92" fmla="*/ 1476 w 3062"/>
                  <a:gd name="T93" fmla="*/ 343 h 2758"/>
                  <a:gd name="T94" fmla="*/ 163 w 3062"/>
                  <a:gd name="T95" fmla="*/ 1343 h 2758"/>
                  <a:gd name="T96" fmla="*/ 2474 w 3062"/>
                  <a:gd name="T97" fmla="*/ 2649 h 2758"/>
                  <a:gd name="T98" fmla="*/ 1405 w 3062"/>
                  <a:gd name="T99" fmla="*/ 2919 h 2758"/>
                  <a:gd name="T100" fmla="*/ 283 w 3062"/>
                  <a:gd name="T101" fmla="*/ 1415 h 2758"/>
                  <a:gd name="T102" fmla="*/ 281 w 3062"/>
                  <a:gd name="T103" fmla="*/ 1148 h 2758"/>
                  <a:gd name="T104" fmla="*/ 4067 w 3062"/>
                  <a:gd name="T105" fmla="*/ 3599 h 2758"/>
                  <a:gd name="T106" fmla="*/ 3930 w 3062"/>
                  <a:gd name="T107" fmla="*/ 3760 h 2758"/>
                  <a:gd name="T108" fmla="*/ 3151 w 3062"/>
                  <a:gd name="T109" fmla="*/ 1900 h 2758"/>
                  <a:gd name="T110" fmla="*/ 3320 w 3062"/>
                  <a:gd name="T111" fmla="*/ 2820 h 2758"/>
                  <a:gd name="T112" fmla="*/ 3164 w 3062"/>
                  <a:gd name="T113" fmla="*/ 2655 h 2758"/>
                  <a:gd name="T114" fmla="*/ 3252 w 3062"/>
                  <a:gd name="T115" fmla="*/ 2916 h 2758"/>
                  <a:gd name="T116" fmla="*/ 2801 w 3062"/>
                  <a:gd name="T117" fmla="*/ 3338 h 2758"/>
                  <a:gd name="T118" fmla="*/ 3471 w 3062"/>
                  <a:gd name="T119" fmla="*/ 3534 h 2758"/>
                  <a:gd name="T120" fmla="*/ 3377 w 3062"/>
                  <a:gd name="T121" fmla="*/ 1300 h 2758"/>
                  <a:gd name="T122" fmla="*/ 3394 w 3062"/>
                  <a:gd name="T123" fmla="*/ 1671 h 2758"/>
                  <a:gd name="T124" fmla="*/ 3285 w 3062"/>
                  <a:gd name="T125" fmla="*/ 1854 h 275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062"/>
                  <a:gd name="T190" fmla="*/ 0 h 2758"/>
                  <a:gd name="T191" fmla="*/ 3062 w 3062"/>
                  <a:gd name="T192" fmla="*/ 2758 h 275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062" h="2758">
                    <a:moveTo>
                      <a:pt x="1982" y="1630"/>
                    </a:moveTo>
                    <a:lnTo>
                      <a:pt x="1982" y="1630"/>
                    </a:lnTo>
                    <a:lnTo>
                      <a:pt x="1976" y="1628"/>
                    </a:lnTo>
                    <a:lnTo>
                      <a:pt x="1972" y="1630"/>
                    </a:lnTo>
                    <a:lnTo>
                      <a:pt x="1962" y="1640"/>
                    </a:lnTo>
                    <a:lnTo>
                      <a:pt x="1960" y="1644"/>
                    </a:lnTo>
                    <a:lnTo>
                      <a:pt x="1962" y="1650"/>
                    </a:lnTo>
                    <a:lnTo>
                      <a:pt x="1966" y="1652"/>
                    </a:lnTo>
                    <a:lnTo>
                      <a:pt x="1972" y="1650"/>
                    </a:lnTo>
                    <a:lnTo>
                      <a:pt x="1982" y="1640"/>
                    </a:lnTo>
                    <a:lnTo>
                      <a:pt x="1984" y="1634"/>
                    </a:lnTo>
                    <a:lnTo>
                      <a:pt x="1982" y="1630"/>
                    </a:lnTo>
                    <a:close/>
                    <a:moveTo>
                      <a:pt x="2112" y="1982"/>
                    </a:moveTo>
                    <a:lnTo>
                      <a:pt x="2112" y="1982"/>
                    </a:lnTo>
                    <a:lnTo>
                      <a:pt x="2116" y="1994"/>
                    </a:lnTo>
                    <a:lnTo>
                      <a:pt x="2120" y="2000"/>
                    </a:lnTo>
                    <a:lnTo>
                      <a:pt x="2122" y="2006"/>
                    </a:lnTo>
                    <a:lnTo>
                      <a:pt x="2122" y="2014"/>
                    </a:lnTo>
                    <a:lnTo>
                      <a:pt x="2122" y="2018"/>
                    </a:lnTo>
                    <a:lnTo>
                      <a:pt x="2124" y="2022"/>
                    </a:lnTo>
                    <a:lnTo>
                      <a:pt x="2126" y="2024"/>
                    </a:lnTo>
                    <a:lnTo>
                      <a:pt x="2128" y="2026"/>
                    </a:lnTo>
                    <a:lnTo>
                      <a:pt x="2130" y="2026"/>
                    </a:lnTo>
                    <a:lnTo>
                      <a:pt x="2134" y="2026"/>
                    </a:lnTo>
                    <a:lnTo>
                      <a:pt x="2140" y="2024"/>
                    </a:lnTo>
                    <a:lnTo>
                      <a:pt x="2142" y="2022"/>
                    </a:lnTo>
                    <a:lnTo>
                      <a:pt x="2142" y="2008"/>
                    </a:lnTo>
                    <a:lnTo>
                      <a:pt x="2142" y="1996"/>
                    </a:lnTo>
                    <a:lnTo>
                      <a:pt x="2144" y="1992"/>
                    </a:lnTo>
                    <a:lnTo>
                      <a:pt x="2146" y="1994"/>
                    </a:lnTo>
                    <a:lnTo>
                      <a:pt x="2148" y="2000"/>
                    </a:lnTo>
                    <a:lnTo>
                      <a:pt x="2158" y="2012"/>
                    </a:lnTo>
                    <a:lnTo>
                      <a:pt x="2166" y="2020"/>
                    </a:lnTo>
                    <a:lnTo>
                      <a:pt x="2172" y="2024"/>
                    </a:lnTo>
                    <a:lnTo>
                      <a:pt x="2180" y="2026"/>
                    </a:lnTo>
                    <a:lnTo>
                      <a:pt x="2184" y="2026"/>
                    </a:lnTo>
                    <a:lnTo>
                      <a:pt x="2186" y="2026"/>
                    </a:lnTo>
                    <a:lnTo>
                      <a:pt x="2188" y="2024"/>
                    </a:lnTo>
                    <a:lnTo>
                      <a:pt x="2190" y="2022"/>
                    </a:lnTo>
                    <a:lnTo>
                      <a:pt x="2188" y="2020"/>
                    </a:lnTo>
                    <a:lnTo>
                      <a:pt x="2186" y="2014"/>
                    </a:lnTo>
                    <a:lnTo>
                      <a:pt x="2176" y="2002"/>
                    </a:lnTo>
                    <a:lnTo>
                      <a:pt x="2168" y="1992"/>
                    </a:lnTo>
                    <a:lnTo>
                      <a:pt x="2166" y="1988"/>
                    </a:lnTo>
                    <a:lnTo>
                      <a:pt x="2166" y="1984"/>
                    </a:lnTo>
                    <a:lnTo>
                      <a:pt x="2168" y="1982"/>
                    </a:lnTo>
                    <a:lnTo>
                      <a:pt x="2178" y="1972"/>
                    </a:lnTo>
                    <a:lnTo>
                      <a:pt x="2180" y="1968"/>
                    </a:lnTo>
                    <a:lnTo>
                      <a:pt x="2182" y="1962"/>
                    </a:lnTo>
                    <a:lnTo>
                      <a:pt x="2180" y="1960"/>
                    </a:lnTo>
                    <a:lnTo>
                      <a:pt x="2174" y="1958"/>
                    </a:lnTo>
                    <a:lnTo>
                      <a:pt x="2150" y="1958"/>
                    </a:lnTo>
                    <a:lnTo>
                      <a:pt x="2148" y="1958"/>
                    </a:lnTo>
                    <a:lnTo>
                      <a:pt x="2146" y="1956"/>
                    </a:lnTo>
                    <a:lnTo>
                      <a:pt x="2146" y="1954"/>
                    </a:lnTo>
                    <a:lnTo>
                      <a:pt x="2146" y="1950"/>
                    </a:lnTo>
                    <a:lnTo>
                      <a:pt x="2148" y="1946"/>
                    </a:lnTo>
                    <a:lnTo>
                      <a:pt x="2158" y="1934"/>
                    </a:lnTo>
                    <a:lnTo>
                      <a:pt x="2158" y="1932"/>
                    </a:lnTo>
                    <a:lnTo>
                      <a:pt x="2158" y="1930"/>
                    </a:lnTo>
                    <a:lnTo>
                      <a:pt x="2154" y="1928"/>
                    </a:lnTo>
                    <a:lnTo>
                      <a:pt x="2150" y="1928"/>
                    </a:lnTo>
                    <a:lnTo>
                      <a:pt x="2144" y="1930"/>
                    </a:lnTo>
                    <a:lnTo>
                      <a:pt x="2138" y="1934"/>
                    </a:lnTo>
                    <a:lnTo>
                      <a:pt x="2130" y="1946"/>
                    </a:lnTo>
                    <a:lnTo>
                      <a:pt x="2116" y="1970"/>
                    </a:lnTo>
                    <a:lnTo>
                      <a:pt x="2112" y="1982"/>
                    </a:lnTo>
                    <a:close/>
                    <a:moveTo>
                      <a:pt x="1966" y="1940"/>
                    </a:moveTo>
                    <a:lnTo>
                      <a:pt x="1966" y="1940"/>
                    </a:lnTo>
                    <a:lnTo>
                      <a:pt x="1968" y="1948"/>
                    </a:lnTo>
                    <a:lnTo>
                      <a:pt x="1970" y="1954"/>
                    </a:lnTo>
                    <a:lnTo>
                      <a:pt x="1972" y="1960"/>
                    </a:lnTo>
                    <a:lnTo>
                      <a:pt x="1980" y="1974"/>
                    </a:lnTo>
                    <a:lnTo>
                      <a:pt x="1982" y="1980"/>
                    </a:lnTo>
                    <a:lnTo>
                      <a:pt x="1988" y="1984"/>
                    </a:lnTo>
                    <a:lnTo>
                      <a:pt x="1994" y="1986"/>
                    </a:lnTo>
                    <a:lnTo>
                      <a:pt x="1998" y="1986"/>
                    </a:lnTo>
                    <a:lnTo>
                      <a:pt x="2014" y="1986"/>
                    </a:lnTo>
                    <a:lnTo>
                      <a:pt x="2018" y="1986"/>
                    </a:lnTo>
                    <a:lnTo>
                      <a:pt x="2024" y="1988"/>
                    </a:lnTo>
                    <a:lnTo>
                      <a:pt x="2032" y="1990"/>
                    </a:lnTo>
                    <a:lnTo>
                      <a:pt x="2038" y="1992"/>
                    </a:lnTo>
                    <a:lnTo>
                      <a:pt x="2044" y="1996"/>
                    </a:lnTo>
                    <a:lnTo>
                      <a:pt x="2052" y="1996"/>
                    </a:lnTo>
                    <a:lnTo>
                      <a:pt x="2056" y="1996"/>
                    </a:lnTo>
                    <a:lnTo>
                      <a:pt x="2062" y="1994"/>
                    </a:lnTo>
                    <a:lnTo>
                      <a:pt x="2066" y="1988"/>
                    </a:lnTo>
                    <a:lnTo>
                      <a:pt x="2072" y="1974"/>
                    </a:lnTo>
                    <a:lnTo>
                      <a:pt x="2074" y="1968"/>
                    </a:lnTo>
                    <a:lnTo>
                      <a:pt x="2078" y="1962"/>
                    </a:lnTo>
                    <a:lnTo>
                      <a:pt x="2088" y="1950"/>
                    </a:lnTo>
                    <a:lnTo>
                      <a:pt x="2090" y="1944"/>
                    </a:lnTo>
                    <a:lnTo>
                      <a:pt x="2094" y="1932"/>
                    </a:lnTo>
                    <a:lnTo>
                      <a:pt x="2096" y="1928"/>
                    </a:lnTo>
                    <a:lnTo>
                      <a:pt x="2100" y="1924"/>
                    </a:lnTo>
                    <a:lnTo>
                      <a:pt x="2106" y="1922"/>
                    </a:lnTo>
                    <a:lnTo>
                      <a:pt x="2108" y="1920"/>
                    </a:lnTo>
                    <a:lnTo>
                      <a:pt x="2108" y="1918"/>
                    </a:lnTo>
                    <a:lnTo>
                      <a:pt x="2108" y="1916"/>
                    </a:lnTo>
                    <a:lnTo>
                      <a:pt x="2106" y="1914"/>
                    </a:lnTo>
                    <a:lnTo>
                      <a:pt x="2100" y="1912"/>
                    </a:lnTo>
                    <a:lnTo>
                      <a:pt x="2096" y="1908"/>
                    </a:lnTo>
                    <a:lnTo>
                      <a:pt x="2094" y="1900"/>
                    </a:lnTo>
                    <a:lnTo>
                      <a:pt x="2094" y="1898"/>
                    </a:lnTo>
                    <a:lnTo>
                      <a:pt x="2094" y="1882"/>
                    </a:lnTo>
                    <a:lnTo>
                      <a:pt x="2094" y="1878"/>
                    </a:lnTo>
                    <a:lnTo>
                      <a:pt x="2096" y="1870"/>
                    </a:lnTo>
                    <a:lnTo>
                      <a:pt x="2100" y="1866"/>
                    </a:lnTo>
                    <a:lnTo>
                      <a:pt x="2106" y="1864"/>
                    </a:lnTo>
                    <a:lnTo>
                      <a:pt x="2108" y="1862"/>
                    </a:lnTo>
                    <a:lnTo>
                      <a:pt x="2110" y="1858"/>
                    </a:lnTo>
                    <a:lnTo>
                      <a:pt x="2110" y="1856"/>
                    </a:lnTo>
                    <a:lnTo>
                      <a:pt x="2110" y="1852"/>
                    </a:lnTo>
                    <a:lnTo>
                      <a:pt x="2106" y="1848"/>
                    </a:lnTo>
                    <a:lnTo>
                      <a:pt x="2102" y="1842"/>
                    </a:lnTo>
                    <a:lnTo>
                      <a:pt x="2096" y="1836"/>
                    </a:lnTo>
                    <a:lnTo>
                      <a:pt x="2090" y="1834"/>
                    </a:lnTo>
                    <a:lnTo>
                      <a:pt x="2084" y="1832"/>
                    </a:lnTo>
                    <a:lnTo>
                      <a:pt x="2076" y="1834"/>
                    </a:lnTo>
                    <a:lnTo>
                      <a:pt x="2052" y="1846"/>
                    </a:lnTo>
                    <a:lnTo>
                      <a:pt x="2046" y="1850"/>
                    </a:lnTo>
                    <a:lnTo>
                      <a:pt x="2040" y="1856"/>
                    </a:lnTo>
                    <a:lnTo>
                      <a:pt x="2020" y="1882"/>
                    </a:lnTo>
                    <a:lnTo>
                      <a:pt x="2014" y="1888"/>
                    </a:lnTo>
                    <a:lnTo>
                      <a:pt x="2008" y="1892"/>
                    </a:lnTo>
                    <a:lnTo>
                      <a:pt x="2004" y="1896"/>
                    </a:lnTo>
                    <a:lnTo>
                      <a:pt x="1988" y="1902"/>
                    </a:lnTo>
                    <a:lnTo>
                      <a:pt x="1984" y="1904"/>
                    </a:lnTo>
                    <a:lnTo>
                      <a:pt x="1972" y="1914"/>
                    </a:lnTo>
                    <a:lnTo>
                      <a:pt x="1968" y="1920"/>
                    </a:lnTo>
                    <a:lnTo>
                      <a:pt x="1966" y="1926"/>
                    </a:lnTo>
                    <a:lnTo>
                      <a:pt x="1966" y="1940"/>
                    </a:lnTo>
                    <a:close/>
                    <a:moveTo>
                      <a:pt x="2180" y="1810"/>
                    </a:moveTo>
                    <a:lnTo>
                      <a:pt x="2180" y="1810"/>
                    </a:lnTo>
                    <a:lnTo>
                      <a:pt x="2174" y="1814"/>
                    </a:lnTo>
                    <a:lnTo>
                      <a:pt x="2170" y="1818"/>
                    </a:lnTo>
                    <a:lnTo>
                      <a:pt x="2164" y="1832"/>
                    </a:lnTo>
                    <a:lnTo>
                      <a:pt x="2164" y="1834"/>
                    </a:lnTo>
                    <a:lnTo>
                      <a:pt x="2164" y="1836"/>
                    </a:lnTo>
                    <a:lnTo>
                      <a:pt x="2166" y="1838"/>
                    </a:lnTo>
                    <a:lnTo>
                      <a:pt x="2168" y="1836"/>
                    </a:lnTo>
                    <a:lnTo>
                      <a:pt x="2174" y="1834"/>
                    </a:lnTo>
                    <a:lnTo>
                      <a:pt x="2180" y="1832"/>
                    </a:lnTo>
                    <a:lnTo>
                      <a:pt x="2186" y="1834"/>
                    </a:lnTo>
                    <a:lnTo>
                      <a:pt x="2192" y="1838"/>
                    </a:lnTo>
                    <a:lnTo>
                      <a:pt x="2200" y="1840"/>
                    </a:lnTo>
                    <a:lnTo>
                      <a:pt x="2204" y="1840"/>
                    </a:lnTo>
                    <a:lnTo>
                      <a:pt x="2210" y="1840"/>
                    </a:lnTo>
                    <a:lnTo>
                      <a:pt x="2218" y="1844"/>
                    </a:lnTo>
                    <a:lnTo>
                      <a:pt x="2224" y="1846"/>
                    </a:lnTo>
                    <a:lnTo>
                      <a:pt x="2226" y="1846"/>
                    </a:lnTo>
                    <a:lnTo>
                      <a:pt x="2228" y="1846"/>
                    </a:lnTo>
                    <a:lnTo>
                      <a:pt x="2230" y="1844"/>
                    </a:lnTo>
                    <a:lnTo>
                      <a:pt x="2230" y="1842"/>
                    </a:lnTo>
                    <a:lnTo>
                      <a:pt x="2230" y="1818"/>
                    </a:lnTo>
                    <a:lnTo>
                      <a:pt x="2230" y="1812"/>
                    </a:lnTo>
                    <a:lnTo>
                      <a:pt x="2226" y="1806"/>
                    </a:lnTo>
                    <a:lnTo>
                      <a:pt x="2216" y="1798"/>
                    </a:lnTo>
                    <a:lnTo>
                      <a:pt x="2214" y="1796"/>
                    </a:lnTo>
                    <a:lnTo>
                      <a:pt x="2212" y="1794"/>
                    </a:lnTo>
                    <a:lnTo>
                      <a:pt x="2208" y="1796"/>
                    </a:lnTo>
                    <a:lnTo>
                      <a:pt x="2206" y="1798"/>
                    </a:lnTo>
                    <a:lnTo>
                      <a:pt x="2198" y="1806"/>
                    </a:lnTo>
                    <a:lnTo>
                      <a:pt x="2190" y="1810"/>
                    </a:lnTo>
                    <a:lnTo>
                      <a:pt x="2184" y="1810"/>
                    </a:lnTo>
                    <a:lnTo>
                      <a:pt x="2180" y="1810"/>
                    </a:lnTo>
                    <a:close/>
                    <a:moveTo>
                      <a:pt x="2152" y="1544"/>
                    </a:moveTo>
                    <a:lnTo>
                      <a:pt x="2152" y="1544"/>
                    </a:lnTo>
                    <a:lnTo>
                      <a:pt x="2152" y="1542"/>
                    </a:lnTo>
                    <a:lnTo>
                      <a:pt x="2152" y="1540"/>
                    </a:lnTo>
                    <a:lnTo>
                      <a:pt x="2150" y="1540"/>
                    </a:lnTo>
                    <a:lnTo>
                      <a:pt x="2148" y="1542"/>
                    </a:lnTo>
                    <a:lnTo>
                      <a:pt x="2138" y="1550"/>
                    </a:lnTo>
                    <a:lnTo>
                      <a:pt x="2134" y="1558"/>
                    </a:lnTo>
                    <a:lnTo>
                      <a:pt x="2132" y="1564"/>
                    </a:lnTo>
                    <a:lnTo>
                      <a:pt x="2132" y="1568"/>
                    </a:lnTo>
                    <a:lnTo>
                      <a:pt x="2134" y="1576"/>
                    </a:lnTo>
                    <a:lnTo>
                      <a:pt x="2136" y="1584"/>
                    </a:lnTo>
                    <a:lnTo>
                      <a:pt x="2140" y="1588"/>
                    </a:lnTo>
                    <a:lnTo>
                      <a:pt x="2140" y="1590"/>
                    </a:lnTo>
                    <a:lnTo>
                      <a:pt x="2142" y="1592"/>
                    </a:lnTo>
                    <a:lnTo>
                      <a:pt x="2144" y="1590"/>
                    </a:lnTo>
                    <a:lnTo>
                      <a:pt x="2144" y="1588"/>
                    </a:lnTo>
                    <a:lnTo>
                      <a:pt x="2150" y="1564"/>
                    </a:lnTo>
                    <a:lnTo>
                      <a:pt x="2152" y="1548"/>
                    </a:lnTo>
                    <a:lnTo>
                      <a:pt x="2152" y="1544"/>
                    </a:lnTo>
                    <a:close/>
                    <a:moveTo>
                      <a:pt x="2066" y="2082"/>
                    </a:moveTo>
                    <a:lnTo>
                      <a:pt x="2066" y="2082"/>
                    </a:lnTo>
                    <a:lnTo>
                      <a:pt x="2068" y="2082"/>
                    </a:lnTo>
                    <a:lnTo>
                      <a:pt x="2070" y="2082"/>
                    </a:lnTo>
                    <a:lnTo>
                      <a:pt x="2072" y="2080"/>
                    </a:lnTo>
                    <a:lnTo>
                      <a:pt x="2070" y="2078"/>
                    </a:lnTo>
                    <a:lnTo>
                      <a:pt x="2068" y="2072"/>
                    </a:lnTo>
                    <a:lnTo>
                      <a:pt x="2062" y="2066"/>
                    </a:lnTo>
                    <a:lnTo>
                      <a:pt x="2056" y="2062"/>
                    </a:lnTo>
                    <a:lnTo>
                      <a:pt x="2032" y="2058"/>
                    </a:lnTo>
                    <a:lnTo>
                      <a:pt x="2018" y="2052"/>
                    </a:lnTo>
                    <a:lnTo>
                      <a:pt x="2012" y="2048"/>
                    </a:lnTo>
                    <a:lnTo>
                      <a:pt x="2006" y="2046"/>
                    </a:lnTo>
                    <a:lnTo>
                      <a:pt x="1998" y="2046"/>
                    </a:lnTo>
                    <a:lnTo>
                      <a:pt x="1994" y="2046"/>
                    </a:lnTo>
                    <a:lnTo>
                      <a:pt x="1978" y="2046"/>
                    </a:lnTo>
                    <a:lnTo>
                      <a:pt x="1964" y="2046"/>
                    </a:lnTo>
                    <a:lnTo>
                      <a:pt x="1948" y="2046"/>
                    </a:lnTo>
                    <a:lnTo>
                      <a:pt x="1916" y="2046"/>
                    </a:lnTo>
                    <a:lnTo>
                      <a:pt x="1912" y="2046"/>
                    </a:lnTo>
                    <a:lnTo>
                      <a:pt x="1916" y="2048"/>
                    </a:lnTo>
                    <a:lnTo>
                      <a:pt x="1940" y="2062"/>
                    </a:lnTo>
                    <a:lnTo>
                      <a:pt x="1954" y="2066"/>
                    </a:lnTo>
                    <a:lnTo>
                      <a:pt x="1998" y="2074"/>
                    </a:lnTo>
                    <a:lnTo>
                      <a:pt x="2014" y="2074"/>
                    </a:lnTo>
                    <a:lnTo>
                      <a:pt x="2026" y="2074"/>
                    </a:lnTo>
                    <a:lnTo>
                      <a:pt x="2042" y="2076"/>
                    </a:lnTo>
                    <a:lnTo>
                      <a:pt x="2066" y="2082"/>
                    </a:lnTo>
                    <a:close/>
                    <a:moveTo>
                      <a:pt x="2126" y="1676"/>
                    </a:moveTo>
                    <a:lnTo>
                      <a:pt x="2126" y="1676"/>
                    </a:lnTo>
                    <a:lnTo>
                      <a:pt x="2124" y="1684"/>
                    </a:lnTo>
                    <a:lnTo>
                      <a:pt x="2126" y="1692"/>
                    </a:lnTo>
                    <a:lnTo>
                      <a:pt x="2130" y="1706"/>
                    </a:lnTo>
                    <a:lnTo>
                      <a:pt x="2134" y="1712"/>
                    </a:lnTo>
                    <a:lnTo>
                      <a:pt x="2138" y="1718"/>
                    </a:lnTo>
                    <a:lnTo>
                      <a:pt x="2142" y="1722"/>
                    </a:lnTo>
                    <a:lnTo>
                      <a:pt x="2148" y="1722"/>
                    </a:lnTo>
                    <a:lnTo>
                      <a:pt x="2152" y="1724"/>
                    </a:lnTo>
                    <a:lnTo>
                      <a:pt x="2158" y="1728"/>
                    </a:lnTo>
                    <a:lnTo>
                      <a:pt x="2174" y="1738"/>
                    </a:lnTo>
                    <a:lnTo>
                      <a:pt x="2180" y="1744"/>
                    </a:lnTo>
                    <a:lnTo>
                      <a:pt x="2186" y="1750"/>
                    </a:lnTo>
                    <a:lnTo>
                      <a:pt x="2188" y="1754"/>
                    </a:lnTo>
                    <a:lnTo>
                      <a:pt x="2192" y="1760"/>
                    </a:lnTo>
                    <a:lnTo>
                      <a:pt x="2198" y="1766"/>
                    </a:lnTo>
                    <a:lnTo>
                      <a:pt x="2204" y="1768"/>
                    </a:lnTo>
                    <a:lnTo>
                      <a:pt x="2206" y="1768"/>
                    </a:lnTo>
                    <a:lnTo>
                      <a:pt x="2208" y="1768"/>
                    </a:lnTo>
                    <a:lnTo>
                      <a:pt x="2210" y="1766"/>
                    </a:lnTo>
                    <a:lnTo>
                      <a:pt x="2210" y="1764"/>
                    </a:lnTo>
                    <a:lnTo>
                      <a:pt x="2210" y="1760"/>
                    </a:lnTo>
                    <a:lnTo>
                      <a:pt x="2210" y="1752"/>
                    </a:lnTo>
                    <a:lnTo>
                      <a:pt x="2206" y="1746"/>
                    </a:lnTo>
                    <a:lnTo>
                      <a:pt x="2196" y="1730"/>
                    </a:lnTo>
                    <a:lnTo>
                      <a:pt x="2190" y="1724"/>
                    </a:lnTo>
                    <a:lnTo>
                      <a:pt x="2184" y="1718"/>
                    </a:lnTo>
                    <a:lnTo>
                      <a:pt x="2168" y="1708"/>
                    </a:lnTo>
                    <a:lnTo>
                      <a:pt x="2164" y="1704"/>
                    </a:lnTo>
                    <a:lnTo>
                      <a:pt x="2162" y="1698"/>
                    </a:lnTo>
                    <a:lnTo>
                      <a:pt x="2164" y="1686"/>
                    </a:lnTo>
                    <a:lnTo>
                      <a:pt x="2170" y="1672"/>
                    </a:lnTo>
                    <a:lnTo>
                      <a:pt x="2168" y="1666"/>
                    </a:lnTo>
                    <a:lnTo>
                      <a:pt x="2164" y="1660"/>
                    </a:lnTo>
                    <a:lnTo>
                      <a:pt x="2160" y="1658"/>
                    </a:lnTo>
                    <a:lnTo>
                      <a:pt x="2152" y="1656"/>
                    </a:lnTo>
                    <a:lnTo>
                      <a:pt x="2146" y="1658"/>
                    </a:lnTo>
                    <a:lnTo>
                      <a:pt x="2140" y="1660"/>
                    </a:lnTo>
                    <a:lnTo>
                      <a:pt x="2134" y="1666"/>
                    </a:lnTo>
                    <a:lnTo>
                      <a:pt x="2130" y="1672"/>
                    </a:lnTo>
                    <a:lnTo>
                      <a:pt x="2126" y="1676"/>
                    </a:lnTo>
                    <a:close/>
                    <a:moveTo>
                      <a:pt x="3046" y="620"/>
                    </a:moveTo>
                    <a:lnTo>
                      <a:pt x="3046" y="620"/>
                    </a:lnTo>
                    <a:lnTo>
                      <a:pt x="3052" y="616"/>
                    </a:lnTo>
                    <a:lnTo>
                      <a:pt x="3054" y="610"/>
                    </a:lnTo>
                    <a:lnTo>
                      <a:pt x="3062" y="478"/>
                    </a:lnTo>
                    <a:lnTo>
                      <a:pt x="3060" y="472"/>
                    </a:lnTo>
                    <a:lnTo>
                      <a:pt x="3056" y="466"/>
                    </a:lnTo>
                    <a:lnTo>
                      <a:pt x="3050" y="464"/>
                    </a:lnTo>
                    <a:lnTo>
                      <a:pt x="3038" y="460"/>
                    </a:lnTo>
                    <a:lnTo>
                      <a:pt x="3034" y="458"/>
                    </a:lnTo>
                    <a:lnTo>
                      <a:pt x="3028" y="454"/>
                    </a:lnTo>
                    <a:lnTo>
                      <a:pt x="3020" y="446"/>
                    </a:lnTo>
                    <a:lnTo>
                      <a:pt x="3006" y="438"/>
                    </a:lnTo>
                    <a:lnTo>
                      <a:pt x="3002" y="434"/>
                    </a:lnTo>
                    <a:lnTo>
                      <a:pt x="2994" y="432"/>
                    </a:lnTo>
                    <a:lnTo>
                      <a:pt x="2986" y="432"/>
                    </a:lnTo>
                    <a:lnTo>
                      <a:pt x="2972" y="432"/>
                    </a:lnTo>
                    <a:lnTo>
                      <a:pt x="2966" y="430"/>
                    </a:lnTo>
                    <a:lnTo>
                      <a:pt x="2958" y="428"/>
                    </a:lnTo>
                    <a:lnTo>
                      <a:pt x="2952" y="424"/>
                    </a:lnTo>
                    <a:lnTo>
                      <a:pt x="2946" y="422"/>
                    </a:lnTo>
                    <a:lnTo>
                      <a:pt x="2938" y="422"/>
                    </a:lnTo>
                    <a:lnTo>
                      <a:pt x="2934" y="422"/>
                    </a:lnTo>
                    <a:lnTo>
                      <a:pt x="2920" y="422"/>
                    </a:lnTo>
                    <a:lnTo>
                      <a:pt x="2918" y="424"/>
                    </a:lnTo>
                    <a:lnTo>
                      <a:pt x="2918" y="430"/>
                    </a:lnTo>
                    <a:lnTo>
                      <a:pt x="2924" y="452"/>
                    </a:lnTo>
                    <a:lnTo>
                      <a:pt x="2922" y="460"/>
                    </a:lnTo>
                    <a:lnTo>
                      <a:pt x="2918" y="464"/>
                    </a:lnTo>
                    <a:lnTo>
                      <a:pt x="2914" y="466"/>
                    </a:lnTo>
                    <a:lnTo>
                      <a:pt x="2906" y="468"/>
                    </a:lnTo>
                    <a:lnTo>
                      <a:pt x="2900" y="466"/>
                    </a:lnTo>
                    <a:lnTo>
                      <a:pt x="2894" y="464"/>
                    </a:lnTo>
                    <a:lnTo>
                      <a:pt x="2888" y="460"/>
                    </a:lnTo>
                    <a:lnTo>
                      <a:pt x="2882" y="454"/>
                    </a:lnTo>
                    <a:lnTo>
                      <a:pt x="2880" y="448"/>
                    </a:lnTo>
                    <a:lnTo>
                      <a:pt x="2876" y="436"/>
                    </a:lnTo>
                    <a:lnTo>
                      <a:pt x="2874" y="432"/>
                    </a:lnTo>
                    <a:lnTo>
                      <a:pt x="2868" y="432"/>
                    </a:lnTo>
                    <a:lnTo>
                      <a:pt x="2856" y="432"/>
                    </a:lnTo>
                    <a:lnTo>
                      <a:pt x="2848" y="432"/>
                    </a:lnTo>
                    <a:lnTo>
                      <a:pt x="2842" y="436"/>
                    </a:lnTo>
                    <a:lnTo>
                      <a:pt x="2836" y="438"/>
                    </a:lnTo>
                    <a:lnTo>
                      <a:pt x="2830" y="438"/>
                    </a:lnTo>
                    <a:lnTo>
                      <a:pt x="2816" y="434"/>
                    </a:lnTo>
                    <a:lnTo>
                      <a:pt x="2800" y="432"/>
                    </a:lnTo>
                    <a:lnTo>
                      <a:pt x="2786" y="432"/>
                    </a:lnTo>
                    <a:lnTo>
                      <a:pt x="2780" y="432"/>
                    </a:lnTo>
                    <a:lnTo>
                      <a:pt x="2774" y="436"/>
                    </a:lnTo>
                    <a:lnTo>
                      <a:pt x="2772" y="438"/>
                    </a:lnTo>
                    <a:lnTo>
                      <a:pt x="2768" y="438"/>
                    </a:lnTo>
                    <a:lnTo>
                      <a:pt x="2764" y="436"/>
                    </a:lnTo>
                    <a:lnTo>
                      <a:pt x="2756" y="426"/>
                    </a:lnTo>
                    <a:lnTo>
                      <a:pt x="2752" y="420"/>
                    </a:lnTo>
                    <a:lnTo>
                      <a:pt x="2750" y="414"/>
                    </a:lnTo>
                    <a:lnTo>
                      <a:pt x="2750" y="400"/>
                    </a:lnTo>
                    <a:lnTo>
                      <a:pt x="2748" y="394"/>
                    </a:lnTo>
                    <a:lnTo>
                      <a:pt x="2742" y="388"/>
                    </a:lnTo>
                    <a:lnTo>
                      <a:pt x="2726" y="376"/>
                    </a:lnTo>
                    <a:lnTo>
                      <a:pt x="2720" y="374"/>
                    </a:lnTo>
                    <a:lnTo>
                      <a:pt x="2712" y="372"/>
                    </a:lnTo>
                    <a:lnTo>
                      <a:pt x="2680" y="372"/>
                    </a:lnTo>
                    <a:lnTo>
                      <a:pt x="2664" y="372"/>
                    </a:lnTo>
                    <a:lnTo>
                      <a:pt x="2630" y="372"/>
                    </a:lnTo>
                    <a:lnTo>
                      <a:pt x="2624" y="370"/>
                    </a:lnTo>
                    <a:lnTo>
                      <a:pt x="2622" y="368"/>
                    </a:lnTo>
                    <a:lnTo>
                      <a:pt x="2620" y="362"/>
                    </a:lnTo>
                    <a:lnTo>
                      <a:pt x="2618" y="358"/>
                    </a:lnTo>
                    <a:lnTo>
                      <a:pt x="2606" y="348"/>
                    </a:lnTo>
                    <a:lnTo>
                      <a:pt x="2590" y="338"/>
                    </a:lnTo>
                    <a:lnTo>
                      <a:pt x="2586" y="332"/>
                    </a:lnTo>
                    <a:lnTo>
                      <a:pt x="2584" y="326"/>
                    </a:lnTo>
                    <a:lnTo>
                      <a:pt x="2584" y="322"/>
                    </a:lnTo>
                    <a:lnTo>
                      <a:pt x="2580" y="316"/>
                    </a:lnTo>
                    <a:lnTo>
                      <a:pt x="2576" y="312"/>
                    </a:lnTo>
                    <a:lnTo>
                      <a:pt x="2474" y="286"/>
                    </a:lnTo>
                    <a:lnTo>
                      <a:pt x="2468" y="286"/>
                    </a:lnTo>
                    <a:lnTo>
                      <a:pt x="2466" y="288"/>
                    </a:lnTo>
                    <a:lnTo>
                      <a:pt x="2466" y="290"/>
                    </a:lnTo>
                    <a:lnTo>
                      <a:pt x="2464" y="294"/>
                    </a:lnTo>
                    <a:lnTo>
                      <a:pt x="2458" y="298"/>
                    </a:lnTo>
                    <a:lnTo>
                      <a:pt x="2442" y="310"/>
                    </a:lnTo>
                    <a:lnTo>
                      <a:pt x="2438" y="314"/>
                    </a:lnTo>
                    <a:lnTo>
                      <a:pt x="2438" y="322"/>
                    </a:lnTo>
                    <a:lnTo>
                      <a:pt x="2444" y="336"/>
                    </a:lnTo>
                    <a:lnTo>
                      <a:pt x="2444" y="338"/>
                    </a:lnTo>
                    <a:lnTo>
                      <a:pt x="2444" y="342"/>
                    </a:lnTo>
                    <a:lnTo>
                      <a:pt x="2442" y="344"/>
                    </a:lnTo>
                    <a:lnTo>
                      <a:pt x="2438" y="346"/>
                    </a:lnTo>
                    <a:lnTo>
                      <a:pt x="2424" y="350"/>
                    </a:lnTo>
                    <a:lnTo>
                      <a:pt x="2408" y="352"/>
                    </a:lnTo>
                    <a:lnTo>
                      <a:pt x="2406" y="352"/>
                    </a:lnTo>
                    <a:lnTo>
                      <a:pt x="2390" y="350"/>
                    </a:lnTo>
                    <a:lnTo>
                      <a:pt x="2376" y="346"/>
                    </a:lnTo>
                    <a:lnTo>
                      <a:pt x="2368" y="346"/>
                    </a:lnTo>
                    <a:lnTo>
                      <a:pt x="2362" y="348"/>
                    </a:lnTo>
                    <a:lnTo>
                      <a:pt x="2358" y="350"/>
                    </a:lnTo>
                    <a:lnTo>
                      <a:pt x="2350" y="350"/>
                    </a:lnTo>
                    <a:lnTo>
                      <a:pt x="2346" y="346"/>
                    </a:lnTo>
                    <a:lnTo>
                      <a:pt x="2332" y="340"/>
                    </a:lnTo>
                    <a:lnTo>
                      <a:pt x="2326" y="336"/>
                    </a:lnTo>
                    <a:lnTo>
                      <a:pt x="2324" y="336"/>
                    </a:lnTo>
                    <a:lnTo>
                      <a:pt x="2322" y="336"/>
                    </a:lnTo>
                    <a:lnTo>
                      <a:pt x="2320" y="338"/>
                    </a:lnTo>
                    <a:lnTo>
                      <a:pt x="2318" y="342"/>
                    </a:lnTo>
                    <a:lnTo>
                      <a:pt x="2318" y="354"/>
                    </a:lnTo>
                    <a:lnTo>
                      <a:pt x="2318" y="362"/>
                    </a:lnTo>
                    <a:lnTo>
                      <a:pt x="2314" y="368"/>
                    </a:lnTo>
                    <a:lnTo>
                      <a:pt x="2304" y="376"/>
                    </a:lnTo>
                    <a:lnTo>
                      <a:pt x="2302" y="378"/>
                    </a:lnTo>
                    <a:lnTo>
                      <a:pt x="2300" y="378"/>
                    </a:lnTo>
                    <a:lnTo>
                      <a:pt x="2298" y="378"/>
                    </a:lnTo>
                    <a:lnTo>
                      <a:pt x="2294" y="376"/>
                    </a:lnTo>
                    <a:lnTo>
                      <a:pt x="2284" y="360"/>
                    </a:lnTo>
                    <a:lnTo>
                      <a:pt x="2276" y="346"/>
                    </a:lnTo>
                    <a:lnTo>
                      <a:pt x="2264" y="330"/>
                    </a:lnTo>
                    <a:lnTo>
                      <a:pt x="2262" y="324"/>
                    </a:lnTo>
                    <a:lnTo>
                      <a:pt x="2264" y="316"/>
                    </a:lnTo>
                    <a:lnTo>
                      <a:pt x="2276" y="300"/>
                    </a:lnTo>
                    <a:lnTo>
                      <a:pt x="2278" y="294"/>
                    </a:lnTo>
                    <a:lnTo>
                      <a:pt x="2280" y="286"/>
                    </a:lnTo>
                    <a:lnTo>
                      <a:pt x="2280" y="282"/>
                    </a:lnTo>
                    <a:lnTo>
                      <a:pt x="2278" y="276"/>
                    </a:lnTo>
                    <a:lnTo>
                      <a:pt x="2274" y="268"/>
                    </a:lnTo>
                    <a:lnTo>
                      <a:pt x="2266" y="260"/>
                    </a:lnTo>
                    <a:lnTo>
                      <a:pt x="2252" y="252"/>
                    </a:lnTo>
                    <a:lnTo>
                      <a:pt x="2248" y="248"/>
                    </a:lnTo>
                    <a:lnTo>
                      <a:pt x="2240" y="246"/>
                    </a:lnTo>
                    <a:lnTo>
                      <a:pt x="2232" y="246"/>
                    </a:lnTo>
                    <a:lnTo>
                      <a:pt x="2230" y="246"/>
                    </a:lnTo>
                    <a:lnTo>
                      <a:pt x="2222" y="244"/>
                    </a:lnTo>
                    <a:lnTo>
                      <a:pt x="2216" y="240"/>
                    </a:lnTo>
                    <a:lnTo>
                      <a:pt x="2204" y="232"/>
                    </a:lnTo>
                    <a:lnTo>
                      <a:pt x="2198" y="230"/>
                    </a:lnTo>
                    <a:lnTo>
                      <a:pt x="2196" y="228"/>
                    </a:lnTo>
                    <a:lnTo>
                      <a:pt x="2192" y="228"/>
                    </a:lnTo>
                    <a:lnTo>
                      <a:pt x="2190" y="230"/>
                    </a:lnTo>
                    <a:lnTo>
                      <a:pt x="2188" y="232"/>
                    </a:lnTo>
                    <a:lnTo>
                      <a:pt x="2186" y="238"/>
                    </a:lnTo>
                    <a:lnTo>
                      <a:pt x="2178" y="252"/>
                    </a:lnTo>
                    <a:lnTo>
                      <a:pt x="2176" y="258"/>
                    </a:lnTo>
                    <a:lnTo>
                      <a:pt x="2170" y="262"/>
                    </a:lnTo>
                    <a:lnTo>
                      <a:pt x="2164" y="264"/>
                    </a:lnTo>
                    <a:lnTo>
                      <a:pt x="2132" y="264"/>
                    </a:lnTo>
                    <a:lnTo>
                      <a:pt x="2124" y="264"/>
                    </a:lnTo>
                    <a:lnTo>
                      <a:pt x="2116" y="262"/>
                    </a:lnTo>
                    <a:lnTo>
                      <a:pt x="2110" y="258"/>
                    </a:lnTo>
                    <a:lnTo>
                      <a:pt x="2104" y="254"/>
                    </a:lnTo>
                    <a:lnTo>
                      <a:pt x="2100" y="248"/>
                    </a:lnTo>
                    <a:lnTo>
                      <a:pt x="2098" y="242"/>
                    </a:lnTo>
                    <a:lnTo>
                      <a:pt x="2092" y="238"/>
                    </a:lnTo>
                    <a:lnTo>
                      <a:pt x="2086" y="236"/>
                    </a:lnTo>
                    <a:lnTo>
                      <a:pt x="2062" y="236"/>
                    </a:lnTo>
                    <a:lnTo>
                      <a:pt x="2054" y="236"/>
                    </a:lnTo>
                    <a:lnTo>
                      <a:pt x="2048" y="240"/>
                    </a:lnTo>
                    <a:lnTo>
                      <a:pt x="2032" y="250"/>
                    </a:lnTo>
                    <a:lnTo>
                      <a:pt x="2030" y="252"/>
                    </a:lnTo>
                    <a:lnTo>
                      <a:pt x="2028" y="252"/>
                    </a:lnTo>
                    <a:lnTo>
                      <a:pt x="2026" y="250"/>
                    </a:lnTo>
                    <a:lnTo>
                      <a:pt x="2026" y="246"/>
                    </a:lnTo>
                    <a:lnTo>
                      <a:pt x="2026" y="244"/>
                    </a:lnTo>
                    <a:lnTo>
                      <a:pt x="2024" y="236"/>
                    </a:lnTo>
                    <a:lnTo>
                      <a:pt x="2020" y="230"/>
                    </a:lnTo>
                    <a:lnTo>
                      <a:pt x="2012" y="222"/>
                    </a:lnTo>
                    <a:lnTo>
                      <a:pt x="2004" y="218"/>
                    </a:lnTo>
                    <a:lnTo>
                      <a:pt x="1998" y="216"/>
                    </a:lnTo>
                    <a:lnTo>
                      <a:pt x="1994" y="216"/>
                    </a:lnTo>
                    <a:lnTo>
                      <a:pt x="1986" y="218"/>
                    </a:lnTo>
                    <a:lnTo>
                      <a:pt x="1980" y="222"/>
                    </a:lnTo>
                    <a:lnTo>
                      <a:pt x="1972" y="230"/>
                    </a:lnTo>
                    <a:lnTo>
                      <a:pt x="1960" y="240"/>
                    </a:lnTo>
                    <a:lnTo>
                      <a:pt x="1944" y="250"/>
                    </a:lnTo>
                    <a:lnTo>
                      <a:pt x="1930" y="260"/>
                    </a:lnTo>
                    <a:lnTo>
                      <a:pt x="1914" y="270"/>
                    </a:lnTo>
                    <a:lnTo>
                      <a:pt x="1910" y="272"/>
                    </a:lnTo>
                    <a:lnTo>
                      <a:pt x="1912" y="268"/>
                    </a:lnTo>
                    <a:lnTo>
                      <a:pt x="1922" y="252"/>
                    </a:lnTo>
                    <a:lnTo>
                      <a:pt x="1928" y="246"/>
                    </a:lnTo>
                    <a:lnTo>
                      <a:pt x="1934" y="242"/>
                    </a:lnTo>
                    <a:lnTo>
                      <a:pt x="1940" y="238"/>
                    </a:lnTo>
                    <a:lnTo>
                      <a:pt x="1946" y="234"/>
                    </a:lnTo>
                    <a:lnTo>
                      <a:pt x="1952" y="228"/>
                    </a:lnTo>
                    <a:lnTo>
                      <a:pt x="1972" y="194"/>
                    </a:lnTo>
                    <a:lnTo>
                      <a:pt x="1982" y="180"/>
                    </a:lnTo>
                    <a:lnTo>
                      <a:pt x="1990" y="172"/>
                    </a:lnTo>
                    <a:lnTo>
                      <a:pt x="2000" y="160"/>
                    </a:lnTo>
                    <a:lnTo>
                      <a:pt x="2010" y="144"/>
                    </a:lnTo>
                    <a:lnTo>
                      <a:pt x="2014" y="138"/>
                    </a:lnTo>
                    <a:lnTo>
                      <a:pt x="2014" y="130"/>
                    </a:lnTo>
                    <a:lnTo>
                      <a:pt x="2008" y="96"/>
                    </a:lnTo>
                    <a:lnTo>
                      <a:pt x="2004" y="90"/>
                    </a:lnTo>
                    <a:lnTo>
                      <a:pt x="2000" y="84"/>
                    </a:lnTo>
                    <a:lnTo>
                      <a:pt x="1972" y="64"/>
                    </a:lnTo>
                    <a:lnTo>
                      <a:pt x="1958" y="56"/>
                    </a:lnTo>
                    <a:lnTo>
                      <a:pt x="1944" y="52"/>
                    </a:lnTo>
                    <a:lnTo>
                      <a:pt x="1940" y="48"/>
                    </a:lnTo>
                    <a:lnTo>
                      <a:pt x="1938" y="44"/>
                    </a:lnTo>
                    <a:lnTo>
                      <a:pt x="1934" y="32"/>
                    </a:lnTo>
                    <a:lnTo>
                      <a:pt x="1922" y="8"/>
                    </a:lnTo>
                    <a:lnTo>
                      <a:pt x="1916" y="2"/>
                    </a:lnTo>
                    <a:lnTo>
                      <a:pt x="1910" y="0"/>
                    </a:lnTo>
                    <a:lnTo>
                      <a:pt x="1886" y="0"/>
                    </a:lnTo>
                    <a:lnTo>
                      <a:pt x="1880" y="2"/>
                    </a:lnTo>
                    <a:lnTo>
                      <a:pt x="1872" y="6"/>
                    </a:lnTo>
                    <a:lnTo>
                      <a:pt x="1844" y="34"/>
                    </a:lnTo>
                    <a:lnTo>
                      <a:pt x="1840" y="40"/>
                    </a:lnTo>
                    <a:lnTo>
                      <a:pt x="1838" y="48"/>
                    </a:lnTo>
                    <a:lnTo>
                      <a:pt x="1832" y="70"/>
                    </a:lnTo>
                    <a:lnTo>
                      <a:pt x="1828" y="78"/>
                    </a:lnTo>
                    <a:lnTo>
                      <a:pt x="1822" y="82"/>
                    </a:lnTo>
                    <a:lnTo>
                      <a:pt x="1788" y="104"/>
                    </a:lnTo>
                    <a:lnTo>
                      <a:pt x="1780" y="106"/>
                    </a:lnTo>
                    <a:lnTo>
                      <a:pt x="1774" y="104"/>
                    </a:lnTo>
                    <a:lnTo>
                      <a:pt x="1758" y="92"/>
                    </a:lnTo>
                    <a:lnTo>
                      <a:pt x="1750" y="90"/>
                    </a:lnTo>
                    <a:lnTo>
                      <a:pt x="1744" y="92"/>
                    </a:lnTo>
                    <a:lnTo>
                      <a:pt x="1710" y="106"/>
                    </a:lnTo>
                    <a:lnTo>
                      <a:pt x="1696" y="112"/>
                    </a:lnTo>
                    <a:lnTo>
                      <a:pt x="1660" y="134"/>
                    </a:lnTo>
                    <a:lnTo>
                      <a:pt x="1648" y="144"/>
                    </a:lnTo>
                    <a:lnTo>
                      <a:pt x="1630" y="162"/>
                    </a:lnTo>
                    <a:lnTo>
                      <a:pt x="1626" y="168"/>
                    </a:lnTo>
                    <a:lnTo>
                      <a:pt x="1622" y="174"/>
                    </a:lnTo>
                    <a:lnTo>
                      <a:pt x="1616" y="218"/>
                    </a:lnTo>
                    <a:lnTo>
                      <a:pt x="1612" y="224"/>
                    </a:lnTo>
                    <a:lnTo>
                      <a:pt x="1606" y="228"/>
                    </a:lnTo>
                    <a:lnTo>
                      <a:pt x="1544" y="244"/>
                    </a:lnTo>
                    <a:lnTo>
                      <a:pt x="1536" y="246"/>
                    </a:lnTo>
                    <a:lnTo>
                      <a:pt x="1532" y="252"/>
                    </a:lnTo>
                    <a:lnTo>
                      <a:pt x="1530" y="258"/>
                    </a:lnTo>
                    <a:lnTo>
                      <a:pt x="1528" y="264"/>
                    </a:lnTo>
                    <a:lnTo>
                      <a:pt x="1526" y="272"/>
                    </a:lnTo>
                    <a:lnTo>
                      <a:pt x="1526" y="306"/>
                    </a:lnTo>
                    <a:lnTo>
                      <a:pt x="1524" y="310"/>
                    </a:lnTo>
                    <a:lnTo>
                      <a:pt x="1522" y="308"/>
                    </a:lnTo>
                    <a:lnTo>
                      <a:pt x="1516" y="304"/>
                    </a:lnTo>
                    <a:lnTo>
                      <a:pt x="1508" y="302"/>
                    </a:lnTo>
                    <a:lnTo>
                      <a:pt x="1494" y="296"/>
                    </a:lnTo>
                    <a:lnTo>
                      <a:pt x="1488" y="296"/>
                    </a:lnTo>
                    <a:lnTo>
                      <a:pt x="1482" y="300"/>
                    </a:lnTo>
                    <a:lnTo>
                      <a:pt x="1472" y="316"/>
                    </a:lnTo>
                    <a:lnTo>
                      <a:pt x="1468" y="320"/>
                    </a:lnTo>
                    <a:lnTo>
                      <a:pt x="1464" y="320"/>
                    </a:lnTo>
                    <a:lnTo>
                      <a:pt x="1462" y="318"/>
                    </a:lnTo>
                    <a:lnTo>
                      <a:pt x="1458" y="314"/>
                    </a:lnTo>
                    <a:lnTo>
                      <a:pt x="1458" y="308"/>
                    </a:lnTo>
                    <a:lnTo>
                      <a:pt x="1456" y="304"/>
                    </a:lnTo>
                    <a:lnTo>
                      <a:pt x="1452" y="298"/>
                    </a:lnTo>
                    <a:lnTo>
                      <a:pt x="1444" y="290"/>
                    </a:lnTo>
                    <a:lnTo>
                      <a:pt x="1438" y="286"/>
                    </a:lnTo>
                    <a:lnTo>
                      <a:pt x="1434" y="284"/>
                    </a:lnTo>
                    <a:lnTo>
                      <a:pt x="1428" y="286"/>
                    </a:lnTo>
                    <a:lnTo>
                      <a:pt x="1426" y="292"/>
                    </a:lnTo>
                    <a:lnTo>
                      <a:pt x="1420" y="306"/>
                    </a:lnTo>
                    <a:lnTo>
                      <a:pt x="1418" y="322"/>
                    </a:lnTo>
                    <a:lnTo>
                      <a:pt x="1418" y="336"/>
                    </a:lnTo>
                    <a:lnTo>
                      <a:pt x="1418" y="352"/>
                    </a:lnTo>
                    <a:lnTo>
                      <a:pt x="1418" y="374"/>
                    </a:lnTo>
                    <a:lnTo>
                      <a:pt x="1416" y="382"/>
                    </a:lnTo>
                    <a:lnTo>
                      <a:pt x="1414" y="388"/>
                    </a:lnTo>
                    <a:lnTo>
                      <a:pt x="1412" y="388"/>
                    </a:lnTo>
                    <a:lnTo>
                      <a:pt x="1408" y="388"/>
                    </a:lnTo>
                    <a:lnTo>
                      <a:pt x="1404" y="384"/>
                    </a:lnTo>
                    <a:lnTo>
                      <a:pt x="1402" y="380"/>
                    </a:lnTo>
                    <a:lnTo>
                      <a:pt x="1400" y="372"/>
                    </a:lnTo>
                    <a:lnTo>
                      <a:pt x="1400" y="364"/>
                    </a:lnTo>
                    <a:lnTo>
                      <a:pt x="1406" y="340"/>
                    </a:lnTo>
                    <a:lnTo>
                      <a:pt x="1408" y="334"/>
                    </a:lnTo>
                    <a:lnTo>
                      <a:pt x="1406" y="326"/>
                    </a:lnTo>
                    <a:lnTo>
                      <a:pt x="1402" y="312"/>
                    </a:lnTo>
                    <a:lnTo>
                      <a:pt x="1398" y="296"/>
                    </a:lnTo>
                    <a:lnTo>
                      <a:pt x="1398" y="292"/>
                    </a:lnTo>
                    <a:lnTo>
                      <a:pt x="1396" y="286"/>
                    </a:lnTo>
                    <a:lnTo>
                      <a:pt x="1392" y="282"/>
                    </a:lnTo>
                    <a:lnTo>
                      <a:pt x="1376" y="278"/>
                    </a:lnTo>
                    <a:lnTo>
                      <a:pt x="1362" y="274"/>
                    </a:lnTo>
                    <a:lnTo>
                      <a:pt x="1348" y="274"/>
                    </a:lnTo>
                    <a:lnTo>
                      <a:pt x="1342" y="276"/>
                    </a:lnTo>
                    <a:lnTo>
                      <a:pt x="1338" y="282"/>
                    </a:lnTo>
                    <a:lnTo>
                      <a:pt x="1322" y="336"/>
                    </a:lnTo>
                    <a:lnTo>
                      <a:pt x="1320" y="342"/>
                    </a:lnTo>
                    <a:lnTo>
                      <a:pt x="1316" y="348"/>
                    </a:lnTo>
                    <a:lnTo>
                      <a:pt x="1308" y="360"/>
                    </a:lnTo>
                    <a:lnTo>
                      <a:pt x="1304" y="366"/>
                    </a:lnTo>
                    <a:lnTo>
                      <a:pt x="1304" y="372"/>
                    </a:lnTo>
                    <a:lnTo>
                      <a:pt x="1304" y="380"/>
                    </a:lnTo>
                    <a:lnTo>
                      <a:pt x="1308" y="384"/>
                    </a:lnTo>
                    <a:lnTo>
                      <a:pt x="1310" y="392"/>
                    </a:lnTo>
                    <a:lnTo>
                      <a:pt x="1310" y="400"/>
                    </a:lnTo>
                    <a:lnTo>
                      <a:pt x="1310" y="414"/>
                    </a:lnTo>
                    <a:lnTo>
                      <a:pt x="1310" y="426"/>
                    </a:lnTo>
                    <a:lnTo>
                      <a:pt x="1312" y="432"/>
                    </a:lnTo>
                    <a:lnTo>
                      <a:pt x="1316" y="436"/>
                    </a:lnTo>
                    <a:lnTo>
                      <a:pt x="1334" y="454"/>
                    </a:lnTo>
                    <a:lnTo>
                      <a:pt x="1338" y="460"/>
                    </a:lnTo>
                    <a:lnTo>
                      <a:pt x="1336" y="468"/>
                    </a:lnTo>
                    <a:lnTo>
                      <a:pt x="1324" y="484"/>
                    </a:lnTo>
                    <a:lnTo>
                      <a:pt x="1322" y="486"/>
                    </a:lnTo>
                    <a:lnTo>
                      <a:pt x="1320" y="486"/>
                    </a:lnTo>
                    <a:lnTo>
                      <a:pt x="1318" y="486"/>
                    </a:lnTo>
                    <a:lnTo>
                      <a:pt x="1314" y="484"/>
                    </a:lnTo>
                    <a:lnTo>
                      <a:pt x="1296" y="466"/>
                    </a:lnTo>
                    <a:lnTo>
                      <a:pt x="1284" y="456"/>
                    </a:lnTo>
                    <a:lnTo>
                      <a:pt x="1258" y="436"/>
                    </a:lnTo>
                    <a:lnTo>
                      <a:pt x="1252" y="432"/>
                    </a:lnTo>
                    <a:lnTo>
                      <a:pt x="1244" y="432"/>
                    </a:lnTo>
                    <a:lnTo>
                      <a:pt x="1230" y="432"/>
                    </a:lnTo>
                    <a:lnTo>
                      <a:pt x="1214" y="432"/>
                    </a:lnTo>
                    <a:lnTo>
                      <a:pt x="1212" y="432"/>
                    </a:lnTo>
                    <a:lnTo>
                      <a:pt x="1208" y="432"/>
                    </a:lnTo>
                    <a:lnTo>
                      <a:pt x="1206" y="434"/>
                    </a:lnTo>
                    <a:lnTo>
                      <a:pt x="1204" y="436"/>
                    </a:lnTo>
                    <a:lnTo>
                      <a:pt x="1204" y="440"/>
                    </a:lnTo>
                    <a:lnTo>
                      <a:pt x="1204" y="452"/>
                    </a:lnTo>
                    <a:lnTo>
                      <a:pt x="1202" y="460"/>
                    </a:lnTo>
                    <a:lnTo>
                      <a:pt x="1198" y="466"/>
                    </a:lnTo>
                    <a:lnTo>
                      <a:pt x="1192" y="468"/>
                    </a:lnTo>
                    <a:lnTo>
                      <a:pt x="1186" y="466"/>
                    </a:lnTo>
                    <a:lnTo>
                      <a:pt x="1180" y="464"/>
                    </a:lnTo>
                    <a:lnTo>
                      <a:pt x="1174" y="462"/>
                    </a:lnTo>
                    <a:lnTo>
                      <a:pt x="1166" y="464"/>
                    </a:lnTo>
                    <a:lnTo>
                      <a:pt x="1162" y="466"/>
                    </a:lnTo>
                    <a:lnTo>
                      <a:pt x="1146" y="474"/>
                    </a:lnTo>
                    <a:lnTo>
                      <a:pt x="1142" y="476"/>
                    </a:lnTo>
                    <a:lnTo>
                      <a:pt x="1134" y="478"/>
                    </a:lnTo>
                    <a:lnTo>
                      <a:pt x="1126" y="480"/>
                    </a:lnTo>
                    <a:lnTo>
                      <a:pt x="1124" y="480"/>
                    </a:lnTo>
                    <a:lnTo>
                      <a:pt x="1116" y="478"/>
                    </a:lnTo>
                    <a:lnTo>
                      <a:pt x="1110" y="476"/>
                    </a:lnTo>
                    <a:lnTo>
                      <a:pt x="1104" y="472"/>
                    </a:lnTo>
                    <a:lnTo>
                      <a:pt x="1098" y="474"/>
                    </a:lnTo>
                    <a:lnTo>
                      <a:pt x="1092" y="476"/>
                    </a:lnTo>
                    <a:lnTo>
                      <a:pt x="1078" y="484"/>
                    </a:lnTo>
                    <a:lnTo>
                      <a:pt x="1062" y="496"/>
                    </a:lnTo>
                    <a:lnTo>
                      <a:pt x="1050" y="504"/>
                    </a:lnTo>
                    <a:lnTo>
                      <a:pt x="1024" y="516"/>
                    </a:lnTo>
                    <a:lnTo>
                      <a:pt x="1012" y="520"/>
                    </a:lnTo>
                    <a:lnTo>
                      <a:pt x="1008" y="522"/>
                    </a:lnTo>
                    <a:lnTo>
                      <a:pt x="1004" y="526"/>
                    </a:lnTo>
                    <a:lnTo>
                      <a:pt x="1000" y="540"/>
                    </a:lnTo>
                    <a:lnTo>
                      <a:pt x="996" y="546"/>
                    </a:lnTo>
                    <a:lnTo>
                      <a:pt x="992" y="548"/>
                    </a:lnTo>
                    <a:lnTo>
                      <a:pt x="988" y="546"/>
                    </a:lnTo>
                    <a:lnTo>
                      <a:pt x="982" y="542"/>
                    </a:lnTo>
                    <a:lnTo>
                      <a:pt x="974" y="534"/>
                    </a:lnTo>
                    <a:lnTo>
                      <a:pt x="972" y="530"/>
                    </a:lnTo>
                    <a:lnTo>
                      <a:pt x="972" y="526"/>
                    </a:lnTo>
                    <a:lnTo>
                      <a:pt x="974" y="524"/>
                    </a:lnTo>
                    <a:lnTo>
                      <a:pt x="982" y="514"/>
                    </a:lnTo>
                    <a:lnTo>
                      <a:pt x="986" y="508"/>
                    </a:lnTo>
                    <a:lnTo>
                      <a:pt x="988" y="502"/>
                    </a:lnTo>
                    <a:lnTo>
                      <a:pt x="988" y="498"/>
                    </a:lnTo>
                    <a:lnTo>
                      <a:pt x="986" y="492"/>
                    </a:lnTo>
                    <a:lnTo>
                      <a:pt x="980" y="486"/>
                    </a:lnTo>
                    <a:lnTo>
                      <a:pt x="976" y="484"/>
                    </a:lnTo>
                    <a:lnTo>
                      <a:pt x="964" y="480"/>
                    </a:lnTo>
                    <a:lnTo>
                      <a:pt x="950" y="480"/>
                    </a:lnTo>
                    <a:lnTo>
                      <a:pt x="946" y="480"/>
                    </a:lnTo>
                    <a:lnTo>
                      <a:pt x="944" y="480"/>
                    </a:lnTo>
                    <a:lnTo>
                      <a:pt x="942" y="482"/>
                    </a:lnTo>
                    <a:lnTo>
                      <a:pt x="942" y="484"/>
                    </a:lnTo>
                    <a:lnTo>
                      <a:pt x="942" y="488"/>
                    </a:lnTo>
                    <a:lnTo>
                      <a:pt x="944" y="492"/>
                    </a:lnTo>
                    <a:lnTo>
                      <a:pt x="948" y="500"/>
                    </a:lnTo>
                    <a:lnTo>
                      <a:pt x="948" y="508"/>
                    </a:lnTo>
                    <a:lnTo>
                      <a:pt x="948" y="520"/>
                    </a:lnTo>
                    <a:lnTo>
                      <a:pt x="950" y="528"/>
                    </a:lnTo>
                    <a:lnTo>
                      <a:pt x="952" y="536"/>
                    </a:lnTo>
                    <a:lnTo>
                      <a:pt x="954" y="542"/>
                    </a:lnTo>
                    <a:lnTo>
                      <a:pt x="956" y="548"/>
                    </a:lnTo>
                    <a:lnTo>
                      <a:pt x="956" y="556"/>
                    </a:lnTo>
                    <a:lnTo>
                      <a:pt x="952" y="570"/>
                    </a:lnTo>
                    <a:lnTo>
                      <a:pt x="948" y="574"/>
                    </a:lnTo>
                    <a:lnTo>
                      <a:pt x="946" y="574"/>
                    </a:lnTo>
                    <a:lnTo>
                      <a:pt x="944" y="572"/>
                    </a:lnTo>
                    <a:lnTo>
                      <a:pt x="938" y="570"/>
                    </a:lnTo>
                    <a:lnTo>
                      <a:pt x="930" y="568"/>
                    </a:lnTo>
                    <a:lnTo>
                      <a:pt x="928" y="568"/>
                    </a:lnTo>
                    <a:lnTo>
                      <a:pt x="920" y="570"/>
                    </a:lnTo>
                    <a:lnTo>
                      <a:pt x="914" y="572"/>
                    </a:lnTo>
                    <a:lnTo>
                      <a:pt x="902" y="582"/>
                    </a:lnTo>
                    <a:lnTo>
                      <a:pt x="896" y="584"/>
                    </a:lnTo>
                    <a:lnTo>
                      <a:pt x="884" y="592"/>
                    </a:lnTo>
                    <a:lnTo>
                      <a:pt x="882" y="598"/>
                    </a:lnTo>
                    <a:lnTo>
                      <a:pt x="884" y="604"/>
                    </a:lnTo>
                    <a:lnTo>
                      <a:pt x="896" y="630"/>
                    </a:lnTo>
                    <a:lnTo>
                      <a:pt x="898" y="634"/>
                    </a:lnTo>
                    <a:lnTo>
                      <a:pt x="894" y="632"/>
                    </a:lnTo>
                    <a:lnTo>
                      <a:pt x="888" y="628"/>
                    </a:lnTo>
                    <a:lnTo>
                      <a:pt x="882" y="626"/>
                    </a:lnTo>
                    <a:lnTo>
                      <a:pt x="868" y="626"/>
                    </a:lnTo>
                    <a:lnTo>
                      <a:pt x="860" y="626"/>
                    </a:lnTo>
                    <a:lnTo>
                      <a:pt x="854" y="624"/>
                    </a:lnTo>
                    <a:lnTo>
                      <a:pt x="848" y="620"/>
                    </a:lnTo>
                    <a:lnTo>
                      <a:pt x="842" y="620"/>
                    </a:lnTo>
                    <a:lnTo>
                      <a:pt x="840" y="622"/>
                    </a:lnTo>
                    <a:lnTo>
                      <a:pt x="842" y="630"/>
                    </a:lnTo>
                    <a:lnTo>
                      <a:pt x="842" y="632"/>
                    </a:lnTo>
                    <a:lnTo>
                      <a:pt x="836" y="630"/>
                    </a:lnTo>
                    <a:lnTo>
                      <a:pt x="818" y="624"/>
                    </a:lnTo>
                    <a:lnTo>
                      <a:pt x="812" y="622"/>
                    </a:lnTo>
                    <a:lnTo>
                      <a:pt x="808" y="616"/>
                    </a:lnTo>
                    <a:lnTo>
                      <a:pt x="804" y="604"/>
                    </a:lnTo>
                    <a:lnTo>
                      <a:pt x="804" y="598"/>
                    </a:lnTo>
                    <a:lnTo>
                      <a:pt x="806" y="592"/>
                    </a:lnTo>
                    <a:lnTo>
                      <a:pt x="810" y="588"/>
                    </a:lnTo>
                    <a:lnTo>
                      <a:pt x="812" y="582"/>
                    </a:lnTo>
                    <a:lnTo>
                      <a:pt x="810" y="578"/>
                    </a:lnTo>
                    <a:lnTo>
                      <a:pt x="804" y="574"/>
                    </a:lnTo>
                    <a:lnTo>
                      <a:pt x="800" y="572"/>
                    </a:lnTo>
                    <a:lnTo>
                      <a:pt x="786" y="562"/>
                    </a:lnTo>
                    <a:lnTo>
                      <a:pt x="778" y="554"/>
                    </a:lnTo>
                    <a:lnTo>
                      <a:pt x="768" y="544"/>
                    </a:lnTo>
                    <a:lnTo>
                      <a:pt x="766" y="540"/>
                    </a:lnTo>
                    <a:lnTo>
                      <a:pt x="768" y="538"/>
                    </a:lnTo>
                    <a:lnTo>
                      <a:pt x="772" y="540"/>
                    </a:lnTo>
                    <a:lnTo>
                      <a:pt x="778" y="544"/>
                    </a:lnTo>
                    <a:lnTo>
                      <a:pt x="784" y="546"/>
                    </a:lnTo>
                    <a:lnTo>
                      <a:pt x="790" y="548"/>
                    </a:lnTo>
                    <a:lnTo>
                      <a:pt x="794" y="548"/>
                    </a:lnTo>
                    <a:lnTo>
                      <a:pt x="800" y="550"/>
                    </a:lnTo>
                    <a:lnTo>
                      <a:pt x="806" y="556"/>
                    </a:lnTo>
                    <a:lnTo>
                      <a:pt x="808" y="560"/>
                    </a:lnTo>
                    <a:lnTo>
                      <a:pt x="812" y="566"/>
                    </a:lnTo>
                    <a:lnTo>
                      <a:pt x="820" y="570"/>
                    </a:lnTo>
                    <a:lnTo>
                      <a:pt x="842" y="576"/>
                    </a:lnTo>
                    <a:lnTo>
                      <a:pt x="850" y="576"/>
                    </a:lnTo>
                    <a:lnTo>
                      <a:pt x="858" y="576"/>
                    </a:lnTo>
                    <a:lnTo>
                      <a:pt x="872" y="570"/>
                    </a:lnTo>
                    <a:lnTo>
                      <a:pt x="888" y="564"/>
                    </a:lnTo>
                    <a:lnTo>
                      <a:pt x="892" y="562"/>
                    </a:lnTo>
                    <a:lnTo>
                      <a:pt x="898" y="558"/>
                    </a:lnTo>
                    <a:lnTo>
                      <a:pt x="902" y="550"/>
                    </a:lnTo>
                    <a:lnTo>
                      <a:pt x="906" y="536"/>
                    </a:lnTo>
                    <a:lnTo>
                      <a:pt x="906" y="530"/>
                    </a:lnTo>
                    <a:lnTo>
                      <a:pt x="904" y="524"/>
                    </a:lnTo>
                    <a:lnTo>
                      <a:pt x="876" y="496"/>
                    </a:lnTo>
                    <a:lnTo>
                      <a:pt x="864" y="486"/>
                    </a:lnTo>
                    <a:lnTo>
                      <a:pt x="848" y="474"/>
                    </a:lnTo>
                    <a:lnTo>
                      <a:pt x="836" y="464"/>
                    </a:lnTo>
                    <a:lnTo>
                      <a:pt x="826" y="456"/>
                    </a:lnTo>
                    <a:lnTo>
                      <a:pt x="820" y="452"/>
                    </a:lnTo>
                    <a:lnTo>
                      <a:pt x="814" y="448"/>
                    </a:lnTo>
                    <a:lnTo>
                      <a:pt x="800" y="444"/>
                    </a:lnTo>
                    <a:lnTo>
                      <a:pt x="788" y="440"/>
                    </a:lnTo>
                    <a:lnTo>
                      <a:pt x="784" y="438"/>
                    </a:lnTo>
                    <a:lnTo>
                      <a:pt x="782" y="432"/>
                    </a:lnTo>
                    <a:lnTo>
                      <a:pt x="782" y="430"/>
                    </a:lnTo>
                    <a:lnTo>
                      <a:pt x="782" y="426"/>
                    </a:lnTo>
                    <a:lnTo>
                      <a:pt x="780" y="424"/>
                    </a:lnTo>
                    <a:lnTo>
                      <a:pt x="778" y="422"/>
                    </a:lnTo>
                    <a:lnTo>
                      <a:pt x="774" y="422"/>
                    </a:lnTo>
                    <a:lnTo>
                      <a:pt x="770" y="422"/>
                    </a:lnTo>
                    <a:lnTo>
                      <a:pt x="754" y="422"/>
                    </a:lnTo>
                    <a:lnTo>
                      <a:pt x="752" y="422"/>
                    </a:lnTo>
                    <a:lnTo>
                      <a:pt x="742" y="422"/>
                    </a:lnTo>
                    <a:lnTo>
                      <a:pt x="738" y="416"/>
                    </a:lnTo>
                    <a:lnTo>
                      <a:pt x="734" y="412"/>
                    </a:lnTo>
                    <a:lnTo>
                      <a:pt x="734" y="406"/>
                    </a:lnTo>
                    <a:lnTo>
                      <a:pt x="736" y="394"/>
                    </a:lnTo>
                    <a:lnTo>
                      <a:pt x="740" y="390"/>
                    </a:lnTo>
                    <a:lnTo>
                      <a:pt x="740" y="384"/>
                    </a:lnTo>
                    <a:lnTo>
                      <a:pt x="738" y="378"/>
                    </a:lnTo>
                    <a:lnTo>
                      <a:pt x="728" y="368"/>
                    </a:lnTo>
                    <a:lnTo>
                      <a:pt x="720" y="358"/>
                    </a:lnTo>
                    <a:lnTo>
                      <a:pt x="716" y="358"/>
                    </a:lnTo>
                    <a:lnTo>
                      <a:pt x="714" y="356"/>
                    </a:lnTo>
                    <a:lnTo>
                      <a:pt x="710" y="358"/>
                    </a:lnTo>
                    <a:lnTo>
                      <a:pt x="708" y="358"/>
                    </a:lnTo>
                    <a:lnTo>
                      <a:pt x="700" y="368"/>
                    </a:lnTo>
                    <a:lnTo>
                      <a:pt x="694" y="370"/>
                    </a:lnTo>
                    <a:lnTo>
                      <a:pt x="686" y="370"/>
                    </a:lnTo>
                    <a:lnTo>
                      <a:pt x="682" y="366"/>
                    </a:lnTo>
                    <a:lnTo>
                      <a:pt x="670" y="362"/>
                    </a:lnTo>
                    <a:lnTo>
                      <a:pt x="656" y="362"/>
                    </a:lnTo>
                    <a:lnTo>
                      <a:pt x="654" y="362"/>
                    </a:lnTo>
                    <a:lnTo>
                      <a:pt x="646" y="364"/>
                    </a:lnTo>
                    <a:lnTo>
                      <a:pt x="640" y="368"/>
                    </a:lnTo>
                    <a:lnTo>
                      <a:pt x="632" y="376"/>
                    </a:lnTo>
                    <a:lnTo>
                      <a:pt x="626" y="380"/>
                    </a:lnTo>
                    <a:lnTo>
                      <a:pt x="620" y="382"/>
                    </a:lnTo>
                    <a:lnTo>
                      <a:pt x="610" y="382"/>
                    </a:lnTo>
                    <a:lnTo>
                      <a:pt x="606" y="384"/>
                    </a:lnTo>
                    <a:lnTo>
                      <a:pt x="600" y="388"/>
                    </a:lnTo>
                    <a:lnTo>
                      <a:pt x="596" y="390"/>
                    </a:lnTo>
                    <a:lnTo>
                      <a:pt x="592" y="392"/>
                    </a:lnTo>
                    <a:lnTo>
                      <a:pt x="586" y="394"/>
                    </a:lnTo>
                    <a:lnTo>
                      <a:pt x="584" y="400"/>
                    </a:lnTo>
                    <a:lnTo>
                      <a:pt x="578" y="414"/>
                    </a:lnTo>
                    <a:lnTo>
                      <a:pt x="574" y="420"/>
                    </a:lnTo>
                    <a:lnTo>
                      <a:pt x="568" y="422"/>
                    </a:lnTo>
                    <a:lnTo>
                      <a:pt x="556" y="422"/>
                    </a:lnTo>
                    <a:lnTo>
                      <a:pt x="548" y="424"/>
                    </a:lnTo>
                    <a:lnTo>
                      <a:pt x="544" y="430"/>
                    </a:lnTo>
                    <a:lnTo>
                      <a:pt x="540" y="444"/>
                    </a:lnTo>
                    <a:lnTo>
                      <a:pt x="538" y="456"/>
                    </a:lnTo>
                    <a:lnTo>
                      <a:pt x="534" y="460"/>
                    </a:lnTo>
                    <a:lnTo>
                      <a:pt x="530" y="460"/>
                    </a:lnTo>
                    <a:lnTo>
                      <a:pt x="526" y="460"/>
                    </a:lnTo>
                    <a:lnTo>
                      <a:pt x="518" y="462"/>
                    </a:lnTo>
                    <a:lnTo>
                      <a:pt x="514" y="468"/>
                    </a:lnTo>
                    <a:lnTo>
                      <a:pt x="502" y="484"/>
                    </a:lnTo>
                    <a:lnTo>
                      <a:pt x="500" y="490"/>
                    </a:lnTo>
                    <a:lnTo>
                      <a:pt x="498" y="498"/>
                    </a:lnTo>
                    <a:lnTo>
                      <a:pt x="498" y="502"/>
                    </a:lnTo>
                    <a:lnTo>
                      <a:pt x="496" y="510"/>
                    </a:lnTo>
                    <a:lnTo>
                      <a:pt x="494" y="516"/>
                    </a:lnTo>
                    <a:lnTo>
                      <a:pt x="482" y="532"/>
                    </a:lnTo>
                    <a:lnTo>
                      <a:pt x="474" y="546"/>
                    </a:lnTo>
                    <a:lnTo>
                      <a:pt x="472" y="552"/>
                    </a:lnTo>
                    <a:lnTo>
                      <a:pt x="466" y="566"/>
                    </a:lnTo>
                    <a:lnTo>
                      <a:pt x="462" y="570"/>
                    </a:lnTo>
                    <a:lnTo>
                      <a:pt x="456" y="586"/>
                    </a:lnTo>
                    <a:lnTo>
                      <a:pt x="452" y="590"/>
                    </a:lnTo>
                    <a:lnTo>
                      <a:pt x="444" y="604"/>
                    </a:lnTo>
                    <a:lnTo>
                      <a:pt x="424" y="640"/>
                    </a:lnTo>
                    <a:lnTo>
                      <a:pt x="414" y="652"/>
                    </a:lnTo>
                    <a:lnTo>
                      <a:pt x="406" y="660"/>
                    </a:lnTo>
                    <a:lnTo>
                      <a:pt x="392" y="670"/>
                    </a:lnTo>
                    <a:lnTo>
                      <a:pt x="388" y="672"/>
                    </a:lnTo>
                    <a:lnTo>
                      <a:pt x="382" y="676"/>
                    </a:lnTo>
                    <a:lnTo>
                      <a:pt x="376" y="682"/>
                    </a:lnTo>
                    <a:lnTo>
                      <a:pt x="374" y="688"/>
                    </a:lnTo>
                    <a:lnTo>
                      <a:pt x="366" y="700"/>
                    </a:lnTo>
                    <a:lnTo>
                      <a:pt x="356" y="710"/>
                    </a:lnTo>
                    <a:lnTo>
                      <a:pt x="352" y="714"/>
                    </a:lnTo>
                    <a:lnTo>
                      <a:pt x="350" y="720"/>
                    </a:lnTo>
                    <a:lnTo>
                      <a:pt x="346" y="732"/>
                    </a:lnTo>
                    <a:lnTo>
                      <a:pt x="344" y="736"/>
                    </a:lnTo>
                    <a:lnTo>
                      <a:pt x="342" y="744"/>
                    </a:lnTo>
                    <a:lnTo>
                      <a:pt x="340" y="752"/>
                    </a:lnTo>
                    <a:lnTo>
                      <a:pt x="340" y="756"/>
                    </a:lnTo>
                    <a:lnTo>
                      <a:pt x="342" y="764"/>
                    </a:lnTo>
                    <a:lnTo>
                      <a:pt x="344" y="770"/>
                    </a:lnTo>
                    <a:lnTo>
                      <a:pt x="346" y="776"/>
                    </a:lnTo>
                    <a:lnTo>
                      <a:pt x="348" y="784"/>
                    </a:lnTo>
                    <a:lnTo>
                      <a:pt x="350" y="792"/>
                    </a:lnTo>
                    <a:lnTo>
                      <a:pt x="350" y="794"/>
                    </a:lnTo>
                    <a:lnTo>
                      <a:pt x="350" y="810"/>
                    </a:lnTo>
                    <a:lnTo>
                      <a:pt x="350" y="814"/>
                    </a:lnTo>
                    <a:lnTo>
                      <a:pt x="352" y="820"/>
                    </a:lnTo>
                    <a:lnTo>
                      <a:pt x="356" y="826"/>
                    </a:lnTo>
                    <a:lnTo>
                      <a:pt x="364" y="828"/>
                    </a:lnTo>
                    <a:lnTo>
                      <a:pt x="370" y="830"/>
                    </a:lnTo>
                    <a:lnTo>
                      <a:pt x="378" y="832"/>
                    </a:lnTo>
                    <a:lnTo>
                      <a:pt x="382" y="832"/>
                    </a:lnTo>
                    <a:lnTo>
                      <a:pt x="390" y="830"/>
                    </a:lnTo>
                    <a:lnTo>
                      <a:pt x="396" y="828"/>
                    </a:lnTo>
                    <a:lnTo>
                      <a:pt x="412" y="816"/>
                    </a:lnTo>
                    <a:lnTo>
                      <a:pt x="424" y="808"/>
                    </a:lnTo>
                    <a:lnTo>
                      <a:pt x="430" y="804"/>
                    </a:lnTo>
                    <a:lnTo>
                      <a:pt x="434" y="802"/>
                    </a:lnTo>
                    <a:lnTo>
                      <a:pt x="438" y="800"/>
                    </a:lnTo>
                    <a:lnTo>
                      <a:pt x="442" y="796"/>
                    </a:lnTo>
                    <a:lnTo>
                      <a:pt x="446" y="790"/>
                    </a:lnTo>
                    <a:lnTo>
                      <a:pt x="454" y="778"/>
                    </a:lnTo>
                    <a:lnTo>
                      <a:pt x="458" y="774"/>
                    </a:lnTo>
                    <a:lnTo>
                      <a:pt x="454" y="778"/>
                    </a:lnTo>
                    <a:lnTo>
                      <a:pt x="446" y="790"/>
                    </a:lnTo>
                    <a:lnTo>
                      <a:pt x="442" y="796"/>
                    </a:lnTo>
                    <a:lnTo>
                      <a:pt x="440" y="808"/>
                    </a:lnTo>
                    <a:lnTo>
                      <a:pt x="442" y="820"/>
                    </a:lnTo>
                    <a:lnTo>
                      <a:pt x="446" y="826"/>
                    </a:lnTo>
                    <a:lnTo>
                      <a:pt x="448" y="832"/>
                    </a:lnTo>
                    <a:lnTo>
                      <a:pt x="448" y="840"/>
                    </a:lnTo>
                    <a:lnTo>
                      <a:pt x="448" y="844"/>
                    </a:lnTo>
                    <a:lnTo>
                      <a:pt x="452" y="860"/>
                    </a:lnTo>
                    <a:lnTo>
                      <a:pt x="456" y="874"/>
                    </a:lnTo>
                    <a:lnTo>
                      <a:pt x="458" y="886"/>
                    </a:lnTo>
                    <a:lnTo>
                      <a:pt x="460" y="892"/>
                    </a:lnTo>
                    <a:lnTo>
                      <a:pt x="464" y="896"/>
                    </a:lnTo>
                    <a:lnTo>
                      <a:pt x="466" y="902"/>
                    </a:lnTo>
                    <a:lnTo>
                      <a:pt x="468" y="906"/>
                    </a:lnTo>
                    <a:lnTo>
                      <a:pt x="470" y="910"/>
                    </a:lnTo>
                    <a:lnTo>
                      <a:pt x="476" y="910"/>
                    </a:lnTo>
                    <a:lnTo>
                      <a:pt x="480" y="910"/>
                    </a:lnTo>
                    <a:lnTo>
                      <a:pt x="486" y="910"/>
                    </a:lnTo>
                    <a:lnTo>
                      <a:pt x="488" y="906"/>
                    </a:lnTo>
                    <a:lnTo>
                      <a:pt x="490" y="902"/>
                    </a:lnTo>
                    <a:lnTo>
                      <a:pt x="492" y="896"/>
                    </a:lnTo>
                    <a:lnTo>
                      <a:pt x="498" y="892"/>
                    </a:lnTo>
                    <a:lnTo>
                      <a:pt x="506" y="892"/>
                    </a:lnTo>
                    <a:lnTo>
                      <a:pt x="510" y="892"/>
                    </a:lnTo>
                    <a:lnTo>
                      <a:pt x="516" y="890"/>
                    </a:lnTo>
                    <a:lnTo>
                      <a:pt x="520" y="884"/>
                    </a:lnTo>
                    <a:lnTo>
                      <a:pt x="524" y="878"/>
                    </a:lnTo>
                    <a:lnTo>
                      <a:pt x="526" y="872"/>
                    </a:lnTo>
                    <a:lnTo>
                      <a:pt x="528" y="864"/>
                    </a:lnTo>
                    <a:lnTo>
                      <a:pt x="528" y="840"/>
                    </a:lnTo>
                    <a:lnTo>
                      <a:pt x="528" y="824"/>
                    </a:lnTo>
                    <a:lnTo>
                      <a:pt x="528" y="822"/>
                    </a:lnTo>
                    <a:lnTo>
                      <a:pt x="528" y="816"/>
                    </a:lnTo>
                    <a:lnTo>
                      <a:pt x="532" y="814"/>
                    </a:lnTo>
                    <a:lnTo>
                      <a:pt x="544" y="810"/>
                    </a:lnTo>
                    <a:lnTo>
                      <a:pt x="550" y="806"/>
                    </a:lnTo>
                    <a:lnTo>
                      <a:pt x="554" y="802"/>
                    </a:lnTo>
                    <a:lnTo>
                      <a:pt x="556" y="796"/>
                    </a:lnTo>
                    <a:lnTo>
                      <a:pt x="556" y="792"/>
                    </a:lnTo>
                    <a:lnTo>
                      <a:pt x="556" y="784"/>
                    </a:lnTo>
                    <a:lnTo>
                      <a:pt x="554" y="776"/>
                    </a:lnTo>
                    <a:lnTo>
                      <a:pt x="550" y="772"/>
                    </a:lnTo>
                    <a:lnTo>
                      <a:pt x="542" y="760"/>
                    </a:lnTo>
                    <a:lnTo>
                      <a:pt x="538" y="754"/>
                    </a:lnTo>
                    <a:lnTo>
                      <a:pt x="536" y="746"/>
                    </a:lnTo>
                    <a:lnTo>
                      <a:pt x="536" y="732"/>
                    </a:lnTo>
                    <a:lnTo>
                      <a:pt x="536" y="716"/>
                    </a:lnTo>
                    <a:lnTo>
                      <a:pt x="536" y="704"/>
                    </a:lnTo>
                    <a:lnTo>
                      <a:pt x="538" y="696"/>
                    </a:lnTo>
                    <a:lnTo>
                      <a:pt x="542" y="690"/>
                    </a:lnTo>
                    <a:lnTo>
                      <a:pt x="550" y="682"/>
                    </a:lnTo>
                    <a:lnTo>
                      <a:pt x="562" y="672"/>
                    </a:lnTo>
                    <a:lnTo>
                      <a:pt x="572" y="662"/>
                    </a:lnTo>
                    <a:lnTo>
                      <a:pt x="590" y="652"/>
                    </a:lnTo>
                    <a:lnTo>
                      <a:pt x="594" y="646"/>
                    </a:lnTo>
                    <a:lnTo>
                      <a:pt x="600" y="640"/>
                    </a:lnTo>
                    <a:lnTo>
                      <a:pt x="602" y="634"/>
                    </a:lnTo>
                    <a:lnTo>
                      <a:pt x="604" y="628"/>
                    </a:lnTo>
                    <a:lnTo>
                      <a:pt x="600" y="622"/>
                    </a:lnTo>
                    <a:lnTo>
                      <a:pt x="598" y="616"/>
                    </a:lnTo>
                    <a:lnTo>
                      <a:pt x="600" y="610"/>
                    </a:lnTo>
                    <a:lnTo>
                      <a:pt x="602" y="604"/>
                    </a:lnTo>
                    <a:lnTo>
                      <a:pt x="612" y="592"/>
                    </a:lnTo>
                    <a:lnTo>
                      <a:pt x="620" y="584"/>
                    </a:lnTo>
                    <a:lnTo>
                      <a:pt x="624" y="580"/>
                    </a:lnTo>
                    <a:lnTo>
                      <a:pt x="630" y="576"/>
                    </a:lnTo>
                    <a:lnTo>
                      <a:pt x="634" y="578"/>
                    </a:lnTo>
                    <a:lnTo>
                      <a:pt x="640" y="582"/>
                    </a:lnTo>
                    <a:lnTo>
                      <a:pt x="648" y="594"/>
                    </a:lnTo>
                    <a:lnTo>
                      <a:pt x="652" y="600"/>
                    </a:lnTo>
                    <a:lnTo>
                      <a:pt x="652" y="608"/>
                    </a:lnTo>
                    <a:lnTo>
                      <a:pt x="652" y="614"/>
                    </a:lnTo>
                    <a:lnTo>
                      <a:pt x="638" y="640"/>
                    </a:lnTo>
                    <a:lnTo>
                      <a:pt x="634" y="646"/>
                    </a:lnTo>
                    <a:lnTo>
                      <a:pt x="628" y="650"/>
                    </a:lnTo>
                    <a:lnTo>
                      <a:pt x="612" y="662"/>
                    </a:lnTo>
                    <a:lnTo>
                      <a:pt x="606" y="666"/>
                    </a:lnTo>
                    <a:lnTo>
                      <a:pt x="604" y="674"/>
                    </a:lnTo>
                    <a:lnTo>
                      <a:pt x="598" y="688"/>
                    </a:lnTo>
                    <a:lnTo>
                      <a:pt x="596" y="704"/>
                    </a:lnTo>
                    <a:lnTo>
                      <a:pt x="596" y="726"/>
                    </a:lnTo>
                    <a:lnTo>
                      <a:pt x="596" y="734"/>
                    </a:lnTo>
                    <a:lnTo>
                      <a:pt x="600" y="742"/>
                    </a:lnTo>
                    <a:lnTo>
                      <a:pt x="602" y="748"/>
                    </a:lnTo>
                    <a:lnTo>
                      <a:pt x="610" y="760"/>
                    </a:lnTo>
                    <a:lnTo>
                      <a:pt x="620" y="770"/>
                    </a:lnTo>
                    <a:lnTo>
                      <a:pt x="626" y="772"/>
                    </a:lnTo>
                    <a:lnTo>
                      <a:pt x="634" y="774"/>
                    </a:lnTo>
                    <a:lnTo>
                      <a:pt x="636" y="774"/>
                    </a:lnTo>
                    <a:lnTo>
                      <a:pt x="652" y="772"/>
                    </a:lnTo>
                    <a:lnTo>
                      <a:pt x="676" y="766"/>
                    </a:lnTo>
                    <a:lnTo>
                      <a:pt x="690" y="764"/>
                    </a:lnTo>
                    <a:lnTo>
                      <a:pt x="694" y="764"/>
                    </a:lnTo>
                    <a:lnTo>
                      <a:pt x="700" y="764"/>
                    </a:lnTo>
                    <a:lnTo>
                      <a:pt x="704" y="766"/>
                    </a:lnTo>
                    <a:lnTo>
                      <a:pt x="708" y="768"/>
                    </a:lnTo>
                    <a:lnTo>
                      <a:pt x="712" y="774"/>
                    </a:lnTo>
                    <a:lnTo>
                      <a:pt x="714" y="782"/>
                    </a:lnTo>
                    <a:lnTo>
                      <a:pt x="714" y="786"/>
                    </a:lnTo>
                    <a:lnTo>
                      <a:pt x="712" y="790"/>
                    </a:lnTo>
                    <a:lnTo>
                      <a:pt x="708" y="794"/>
                    </a:lnTo>
                    <a:lnTo>
                      <a:pt x="704" y="794"/>
                    </a:lnTo>
                    <a:lnTo>
                      <a:pt x="700" y="792"/>
                    </a:lnTo>
                    <a:lnTo>
                      <a:pt x="686" y="792"/>
                    </a:lnTo>
                    <a:lnTo>
                      <a:pt x="672" y="792"/>
                    </a:lnTo>
                    <a:lnTo>
                      <a:pt x="658" y="796"/>
                    </a:lnTo>
                    <a:lnTo>
                      <a:pt x="642" y="800"/>
                    </a:lnTo>
                    <a:lnTo>
                      <a:pt x="638" y="804"/>
                    </a:lnTo>
                    <a:lnTo>
                      <a:pt x="634" y="808"/>
                    </a:lnTo>
                    <a:lnTo>
                      <a:pt x="634" y="818"/>
                    </a:lnTo>
                    <a:lnTo>
                      <a:pt x="636" y="822"/>
                    </a:lnTo>
                    <a:lnTo>
                      <a:pt x="640" y="828"/>
                    </a:lnTo>
                    <a:lnTo>
                      <a:pt x="644" y="832"/>
                    </a:lnTo>
                    <a:lnTo>
                      <a:pt x="644" y="838"/>
                    </a:lnTo>
                    <a:lnTo>
                      <a:pt x="644" y="842"/>
                    </a:lnTo>
                    <a:lnTo>
                      <a:pt x="642" y="850"/>
                    </a:lnTo>
                    <a:lnTo>
                      <a:pt x="638" y="854"/>
                    </a:lnTo>
                    <a:lnTo>
                      <a:pt x="636" y="856"/>
                    </a:lnTo>
                    <a:lnTo>
                      <a:pt x="634" y="858"/>
                    </a:lnTo>
                    <a:lnTo>
                      <a:pt x="632" y="858"/>
                    </a:lnTo>
                    <a:lnTo>
                      <a:pt x="628" y="858"/>
                    </a:lnTo>
                    <a:lnTo>
                      <a:pt x="622" y="856"/>
                    </a:lnTo>
                    <a:lnTo>
                      <a:pt x="610" y="852"/>
                    </a:lnTo>
                    <a:lnTo>
                      <a:pt x="606" y="854"/>
                    </a:lnTo>
                    <a:lnTo>
                      <a:pt x="602" y="858"/>
                    </a:lnTo>
                    <a:lnTo>
                      <a:pt x="600" y="864"/>
                    </a:lnTo>
                    <a:lnTo>
                      <a:pt x="598" y="872"/>
                    </a:lnTo>
                    <a:lnTo>
                      <a:pt x="596" y="880"/>
                    </a:lnTo>
                    <a:lnTo>
                      <a:pt x="596" y="882"/>
                    </a:lnTo>
                    <a:lnTo>
                      <a:pt x="596" y="890"/>
                    </a:lnTo>
                    <a:lnTo>
                      <a:pt x="596" y="898"/>
                    </a:lnTo>
                    <a:lnTo>
                      <a:pt x="596" y="902"/>
                    </a:lnTo>
                    <a:lnTo>
                      <a:pt x="596" y="910"/>
                    </a:lnTo>
                    <a:lnTo>
                      <a:pt x="592" y="910"/>
                    </a:lnTo>
                    <a:lnTo>
                      <a:pt x="586" y="912"/>
                    </a:lnTo>
                    <a:lnTo>
                      <a:pt x="582" y="916"/>
                    </a:lnTo>
                    <a:lnTo>
                      <a:pt x="578" y="920"/>
                    </a:lnTo>
                    <a:lnTo>
                      <a:pt x="576" y="926"/>
                    </a:lnTo>
                    <a:lnTo>
                      <a:pt x="574" y="928"/>
                    </a:lnTo>
                    <a:lnTo>
                      <a:pt x="568" y="930"/>
                    </a:lnTo>
                    <a:lnTo>
                      <a:pt x="564" y="930"/>
                    </a:lnTo>
                    <a:lnTo>
                      <a:pt x="552" y="930"/>
                    </a:lnTo>
                    <a:lnTo>
                      <a:pt x="540" y="932"/>
                    </a:lnTo>
                    <a:lnTo>
                      <a:pt x="516" y="938"/>
                    </a:lnTo>
                    <a:lnTo>
                      <a:pt x="500" y="944"/>
                    </a:lnTo>
                    <a:lnTo>
                      <a:pt x="496" y="946"/>
                    </a:lnTo>
                    <a:lnTo>
                      <a:pt x="488" y="950"/>
                    </a:lnTo>
                    <a:lnTo>
                      <a:pt x="482" y="946"/>
                    </a:lnTo>
                    <a:lnTo>
                      <a:pt x="476" y="944"/>
                    </a:lnTo>
                    <a:lnTo>
                      <a:pt x="468" y="942"/>
                    </a:lnTo>
                    <a:lnTo>
                      <a:pt x="462" y="944"/>
                    </a:lnTo>
                    <a:lnTo>
                      <a:pt x="456" y="946"/>
                    </a:lnTo>
                    <a:lnTo>
                      <a:pt x="450" y="946"/>
                    </a:lnTo>
                    <a:lnTo>
                      <a:pt x="444" y="944"/>
                    </a:lnTo>
                    <a:lnTo>
                      <a:pt x="440" y="940"/>
                    </a:lnTo>
                    <a:lnTo>
                      <a:pt x="440" y="934"/>
                    </a:lnTo>
                    <a:lnTo>
                      <a:pt x="436" y="932"/>
                    </a:lnTo>
                    <a:lnTo>
                      <a:pt x="432" y="930"/>
                    </a:lnTo>
                    <a:lnTo>
                      <a:pt x="428" y="930"/>
                    </a:lnTo>
                    <a:lnTo>
                      <a:pt x="424" y="930"/>
                    </a:lnTo>
                    <a:lnTo>
                      <a:pt x="422" y="928"/>
                    </a:lnTo>
                    <a:lnTo>
                      <a:pt x="420" y="924"/>
                    </a:lnTo>
                    <a:lnTo>
                      <a:pt x="420" y="922"/>
                    </a:lnTo>
                    <a:lnTo>
                      <a:pt x="420" y="918"/>
                    </a:lnTo>
                    <a:lnTo>
                      <a:pt x="420" y="902"/>
                    </a:lnTo>
                    <a:lnTo>
                      <a:pt x="420" y="898"/>
                    </a:lnTo>
                    <a:lnTo>
                      <a:pt x="422" y="894"/>
                    </a:lnTo>
                    <a:lnTo>
                      <a:pt x="424" y="890"/>
                    </a:lnTo>
                    <a:lnTo>
                      <a:pt x="430" y="890"/>
                    </a:lnTo>
                    <a:lnTo>
                      <a:pt x="434" y="886"/>
                    </a:lnTo>
                    <a:lnTo>
                      <a:pt x="436" y="882"/>
                    </a:lnTo>
                    <a:lnTo>
                      <a:pt x="434" y="882"/>
                    </a:lnTo>
                    <a:lnTo>
                      <a:pt x="430" y="880"/>
                    </a:lnTo>
                    <a:lnTo>
                      <a:pt x="430" y="876"/>
                    </a:lnTo>
                    <a:lnTo>
                      <a:pt x="430" y="864"/>
                    </a:lnTo>
                    <a:lnTo>
                      <a:pt x="430" y="860"/>
                    </a:lnTo>
                    <a:lnTo>
                      <a:pt x="428" y="858"/>
                    </a:lnTo>
                    <a:lnTo>
                      <a:pt x="428" y="856"/>
                    </a:lnTo>
                    <a:lnTo>
                      <a:pt x="426" y="854"/>
                    </a:lnTo>
                    <a:lnTo>
                      <a:pt x="422" y="856"/>
                    </a:lnTo>
                    <a:lnTo>
                      <a:pt x="418" y="858"/>
                    </a:lnTo>
                    <a:lnTo>
                      <a:pt x="406" y="862"/>
                    </a:lnTo>
                    <a:lnTo>
                      <a:pt x="400" y="864"/>
                    </a:lnTo>
                    <a:lnTo>
                      <a:pt x="398" y="868"/>
                    </a:lnTo>
                    <a:lnTo>
                      <a:pt x="394" y="874"/>
                    </a:lnTo>
                    <a:lnTo>
                      <a:pt x="392" y="882"/>
                    </a:lnTo>
                    <a:lnTo>
                      <a:pt x="392" y="890"/>
                    </a:lnTo>
                    <a:lnTo>
                      <a:pt x="392" y="892"/>
                    </a:lnTo>
                    <a:lnTo>
                      <a:pt x="392" y="900"/>
                    </a:lnTo>
                    <a:lnTo>
                      <a:pt x="396" y="906"/>
                    </a:lnTo>
                    <a:lnTo>
                      <a:pt x="404" y="918"/>
                    </a:lnTo>
                    <a:lnTo>
                      <a:pt x="406" y="922"/>
                    </a:lnTo>
                    <a:lnTo>
                      <a:pt x="410" y="930"/>
                    </a:lnTo>
                    <a:lnTo>
                      <a:pt x="406" y="936"/>
                    </a:lnTo>
                    <a:lnTo>
                      <a:pt x="404" y="942"/>
                    </a:lnTo>
                    <a:lnTo>
                      <a:pt x="400" y="954"/>
                    </a:lnTo>
                    <a:lnTo>
                      <a:pt x="398" y="958"/>
                    </a:lnTo>
                    <a:lnTo>
                      <a:pt x="396" y="958"/>
                    </a:lnTo>
                    <a:lnTo>
                      <a:pt x="386" y="958"/>
                    </a:lnTo>
                    <a:lnTo>
                      <a:pt x="380" y="960"/>
                    </a:lnTo>
                    <a:lnTo>
                      <a:pt x="376" y="960"/>
                    </a:lnTo>
                    <a:lnTo>
                      <a:pt x="364" y="964"/>
                    </a:lnTo>
                    <a:lnTo>
                      <a:pt x="358" y="966"/>
                    </a:lnTo>
                    <a:lnTo>
                      <a:pt x="352" y="970"/>
                    </a:lnTo>
                    <a:lnTo>
                      <a:pt x="346" y="976"/>
                    </a:lnTo>
                    <a:lnTo>
                      <a:pt x="336" y="992"/>
                    </a:lnTo>
                    <a:lnTo>
                      <a:pt x="326" y="1004"/>
                    </a:lnTo>
                    <a:lnTo>
                      <a:pt x="320" y="1008"/>
                    </a:lnTo>
                    <a:lnTo>
                      <a:pt x="316" y="1012"/>
                    </a:lnTo>
                    <a:lnTo>
                      <a:pt x="312" y="1018"/>
                    </a:lnTo>
                    <a:lnTo>
                      <a:pt x="306" y="1024"/>
                    </a:lnTo>
                    <a:lnTo>
                      <a:pt x="298" y="1034"/>
                    </a:lnTo>
                    <a:lnTo>
                      <a:pt x="296" y="1040"/>
                    </a:lnTo>
                    <a:lnTo>
                      <a:pt x="292" y="1046"/>
                    </a:lnTo>
                    <a:lnTo>
                      <a:pt x="288" y="1048"/>
                    </a:lnTo>
                    <a:lnTo>
                      <a:pt x="282" y="1050"/>
                    </a:lnTo>
                    <a:lnTo>
                      <a:pt x="278" y="1054"/>
                    </a:lnTo>
                    <a:lnTo>
                      <a:pt x="276" y="1060"/>
                    </a:lnTo>
                    <a:lnTo>
                      <a:pt x="272" y="1064"/>
                    </a:lnTo>
                    <a:lnTo>
                      <a:pt x="264" y="1066"/>
                    </a:lnTo>
                    <a:lnTo>
                      <a:pt x="260" y="1066"/>
                    </a:lnTo>
                    <a:lnTo>
                      <a:pt x="256" y="1066"/>
                    </a:lnTo>
                    <a:lnTo>
                      <a:pt x="252" y="1062"/>
                    </a:lnTo>
                    <a:lnTo>
                      <a:pt x="252" y="1058"/>
                    </a:lnTo>
                    <a:lnTo>
                      <a:pt x="248" y="1058"/>
                    </a:lnTo>
                    <a:lnTo>
                      <a:pt x="244" y="1058"/>
                    </a:lnTo>
                    <a:lnTo>
                      <a:pt x="242" y="1062"/>
                    </a:lnTo>
                    <a:lnTo>
                      <a:pt x="242" y="1072"/>
                    </a:lnTo>
                    <a:lnTo>
                      <a:pt x="242" y="1076"/>
                    </a:lnTo>
                    <a:lnTo>
                      <a:pt x="238" y="1076"/>
                    </a:lnTo>
                    <a:lnTo>
                      <a:pt x="228" y="1076"/>
                    </a:lnTo>
                    <a:lnTo>
                      <a:pt x="218" y="1076"/>
                    </a:lnTo>
                    <a:lnTo>
                      <a:pt x="206" y="1080"/>
                    </a:lnTo>
                    <a:lnTo>
                      <a:pt x="202" y="1082"/>
                    </a:lnTo>
                    <a:lnTo>
                      <a:pt x="196" y="1086"/>
                    </a:lnTo>
                    <a:lnTo>
                      <a:pt x="194" y="1092"/>
                    </a:lnTo>
                    <a:lnTo>
                      <a:pt x="196" y="1096"/>
                    </a:lnTo>
                    <a:lnTo>
                      <a:pt x="202" y="1100"/>
                    </a:lnTo>
                    <a:lnTo>
                      <a:pt x="206" y="1102"/>
                    </a:lnTo>
                    <a:lnTo>
                      <a:pt x="214" y="1106"/>
                    </a:lnTo>
                    <a:lnTo>
                      <a:pt x="222" y="1106"/>
                    </a:lnTo>
                    <a:lnTo>
                      <a:pt x="226" y="1106"/>
                    </a:lnTo>
                    <a:lnTo>
                      <a:pt x="230" y="1108"/>
                    </a:lnTo>
                    <a:lnTo>
                      <a:pt x="234" y="1110"/>
                    </a:lnTo>
                    <a:lnTo>
                      <a:pt x="234" y="1116"/>
                    </a:lnTo>
                    <a:lnTo>
                      <a:pt x="238" y="1120"/>
                    </a:lnTo>
                    <a:lnTo>
                      <a:pt x="242" y="1126"/>
                    </a:lnTo>
                    <a:lnTo>
                      <a:pt x="242" y="1134"/>
                    </a:lnTo>
                    <a:lnTo>
                      <a:pt x="242" y="1138"/>
                    </a:lnTo>
                    <a:lnTo>
                      <a:pt x="244" y="1142"/>
                    </a:lnTo>
                    <a:lnTo>
                      <a:pt x="248" y="1146"/>
                    </a:lnTo>
                    <a:lnTo>
                      <a:pt x="252" y="1148"/>
                    </a:lnTo>
                    <a:lnTo>
                      <a:pt x="252" y="1154"/>
                    </a:lnTo>
                    <a:lnTo>
                      <a:pt x="252" y="1156"/>
                    </a:lnTo>
                    <a:lnTo>
                      <a:pt x="250" y="1172"/>
                    </a:lnTo>
                    <a:lnTo>
                      <a:pt x="244" y="1196"/>
                    </a:lnTo>
                    <a:lnTo>
                      <a:pt x="242" y="1204"/>
                    </a:lnTo>
                    <a:lnTo>
                      <a:pt x="234" y="1202"/>
                    </a:lnTo>
                    <a:lnTo>
                      <a:pt x="192" y="1194"/>
                    </a:lnTo>
                    <a:lnTo>
                      <a:pt x="176" y="1194"/>
                    </a:lnTo>
                    <a:lnTo>
                      <a:pt x="162" y="1194"/>
                    </a:lnTo>
                    <a:lnTo>
                      <a:pt x="150" y="1194"/>
                    </a:lnTo>
                    <a:lnTo>
                      <a:pt x="140" y="1194"/>
                    </a:lnTo>
                    <a:lnTo>
                      <a:pt x="134" y="1196"/>
                    </a:lnTo>
                    <a:lnTo>
                      <a:pt x="130" y="1198"/>
                    </a:lnTo>
                    <a:lnTo>
                      <a:pt x="128" y="1204"/>
                    </a:lnTo>
                    <a:lnTo>
                      <a:pt x="128" y="1212"/>
                    </a:lnTo>
                    <a:lnTo>
                      <a:pt x="132" y="1226"/>
                    </a:lnTo>
                    <a:lnTo>
                      <a:pt x="134" y="1234"/>
                    </a:lnTo>
                    <a:lnTo>
                      <a:pt x="130" y="1234"/>
                    </a:lnTo>
                    <a:lnTo>
                      <a:pt x="128" y="1234"/>
                    </a:lnTo>
                    <a:lnTo>
                      <a:pt x="128" y="1236"/>
                    </a:lnTo>
                    <a:lnTo>
                      <a:pt x="128" y="1240"/>
                    </a:lnTo>
                    <a:lnTo>
                      <a:pt x="132" y="1246"/>
                    </a:lnTo>
                    <a:lnTo>
                      <a:pt x="134" y="1254"/>
                    </a:lnTo>
                    <a:lnTo>
                      <a:pt x="134" y="1262"/>
                    </a:lnTo>
                    <a:lnTo>
                      <a:pt x="134" y="1264"/>
                    </a:lnTo>
                    <a:lnTo>
                      <a:pt x="134" y="1272"/>
                    </a:lnTo>
                    <a:lnTo>
                      <a:pt x="132" y="1280"/>
                    </a:lnTo>
                    <a:lnTo>
                      <a:pt x="128" y="1286"/>
                    </a:lnTo>
                    <a:lnTo>
                      <a:pt x="128" y="1292"/>
                    </a:lnTo>
                    <a:lnTo>
                      <a:pt x="130" y="1298"/>
                    </a:lnTo>
                    <a:lnTo>
                      <a:pt x="134" y="1304"/>
                    </a:lnTo>
                    <a:lnTo>
                      <a:pt x="134" y="1310"/>
                    </a:lnTo>
                    <a:lnTo>
                      <a:pt x="134" y="1314"/>
                    </a:lnTo>
                    <a:lnTo>
                      <a:pt x="136" y="1316"/>
                    </a:lnTo>
                    <a:lnTo>
                      <a:pt x="138" y="1320"/>
                    </a:lnTo>
                    <a:lnTo>
                      <a:pt x="140" y="1322"/>
                    </a:lnTo>
                    <a:lnTo>
                      <a:pt x="142" y="1322"/>
                    </a:lnTo>
                    <a:lnTo>
                      <a:pt x="146" y="1322"/>
                    </a:lnTo>
                    <a:lnTo>
                      <a:pt x="154" y="1322"/>
                    </a:lnTo>
                    <a:lnTo>
                      <a:pt x="160" y="1322"/>
                    </a:lnTo>
                    <a:lnTo>
                      <a:pt x="164" y="1322"/>
                    </a:lnTo>
                    <a:lnTo>
                      <a:pt x="170" y="1326"/>
                    </a:lnTo>
                    <a:lnTo>
                      <a:pt x="178" y="1334"/>
                    </a:lnTo>
                    <a:lnTo>
                      <a:pt x="184" y="1338"/>
                    </a:lnTo>
                    <a:lnTo>
                      <a:pt x="192" y="1338"/>
                    </a:lnTo>
                    <a:lnTo>
                      <a:pt x="206" y="1334"/>
                    </a:lnTo>
                    <a:lnTo>
                      <a:pt x="220" y="1328"/>
                    </a:lnTo>
                    <a:lnTo>
                      <a:pt x="234" y="1324"/>
                    </a:lnTo>
                    <a:lnTo>
                      <a:pt x="242" y="1320"/>
                    </a:lnTo>
                    <a:lnTo>
                      <a:pt x="246" y="1314"/>
                    </a:lnTo>
                    <a:lnTo>
                      <a:pt x="248" y="1308"/>
                    </a:lnTo>
                    <a:lnTo>
                      <a:pt x="258" y="1296"/>
                    </a:lnTo>
                    <a:lnTo>
                      <a:pt x="266" y="1288"/>
                    </a:lnTo>
                    <a:lnTo>
                      <a:pt x="270" y="1282"/>
                    </a:lnTo>
                    <a:lnTo>
                      <a:pt x="272" y="1276"/>
                    </a:lnTo>
                    <a:lnTo>
                      <a:pt x="274" y="1264"/>
                    </a:lnTo>
                    <a:lnTo>
                      <a:pt x="280" y="1250"/>
                    </a:lnTo>
                    <a:lnTo>
                      <a:pt x="282" y="1244"/>
                    </a:lnTo>
                    <a:lnTo>
                      <a:pt x="288" y="1238"/>
                    </a:lnTo>
                    <a:lnTo>
                      <a:pt x="304" y="1228"/>
                    </a:lnTo>
                    <a:lnTo>
                      <a:pt x="310" y="1224"/>
                    </a:lnTo>
                    <a:lnTo>
                      <a:pt x="316" y="1216"/>
                    </a:lnTo>
                    <a:lnTo>
                      <a:pt x="318" y="1212"/>
                    </a:lnTo>
                    <a:lnTo>
                      <a:pt x="322" y="1206"/>
                    </a:lnTo>
                    <a:lnTo>
                      <a:pt x="326" y="1204"/>
                    </a:lnTo>
                    <a:lnTo>
                      <a:pt x="340" y="1204"/>
                    </a:lnTo>
                    <a:lnTo>
                      <a:pt x="342" y="1204"/>
                    </a:lnTo>
                    <a:lnTo>
                      <a:pt x="350" y="1202"/>
                    </a:lnTo>
                    <a:lnTo>
                      <a:pt x="358" y="1200"/>
                    </a:lnTo>
                    <a:lnTo>
                      <a:pt x="374" y="1188"/>
                    </a:lnTo>
                    <a:lnTo>
                      <a:pt x="380" y="1186"/>
                    </a:lnTo>
                    <a:lnTo>
                      <a:pt x="386" y="1184"/>
                    </a:lnTo>
                    <a:lnTo>
                      <a:pt x="390" y="1182"/>
                    </a:lnTo>
                    <a:lnTo>
                      <a:pt x="396" y="1180"/>
                    </a:lnTo>
                    <a:lnTo>
                      <a:pt x="402" y="1178"/>
                    </a:lnTo>
                    <a:lnTo>
                      <a:pt x="408" y="1178"/>
                    </a:lnTo>
                    <a:lnTo>
                      <a:pt x="412" y="1180"/>
                    </a:lnTo>
                    <a:lnTo>
                      <a:pt x="420" y="1186"/>
                    </a:lnTo>
                    <a:lnTo>
                      <a:pt x="424" y="1192"/>
                    </a:lnTo>
                    <a:lnTo>
                      <a:pt x="436" y="1208"/>
                    </a:lnTo>
                    <a:lnTo>
                      <a:pt x="444" y="1220"/>
                    </a:lnTo>
                    <a:lnTo>
                      <a:pt x="446" y="1226"/>
                    </a:lnTo>
                    <a:lnTo>
                      <a:pt x="450" y="1232"/>
                    </a:lnTo>
                    <a:lnTo>
                      <a:pt x="456" y="1236"/>
                    </a:lnTo>
                    <a:lnTo>
                      <a:pt x="482" y="1250"/>
                    </a:lnTo>
                    <a:lnTo>
                      <a:pt x="488" y="1254"/>
                    </a:lnTo>
                    <a:lnTo>
                      <a:pt x="492" y="1260"/>
                    </a:lnTo>
                    <a:lnTo>
                      <a:pt x="502" y="1274"/>
                    </a:lnTo>
                    <a:lnTo>
                      <a:pt x="506" y="1282"/>
                    </a:lnTo>
                    <a:lnTo>
                      <a:pt x="506" y="1290"/>
                    </a:lnTo>
                    <a:lnTo>
                      <a:pt x="506" y="1304"/>
                    </a:lnTo>
                    <a:lnTo>
                      <a:pt x="506" y="1312"/>
                    </a:lnTo>
                    <a:lnTo>
                      <a:pt x="508" y="1316"/>
                    </a:lnTo>
                    <a:lnTo>
                      <a:pt x="510" y="1316"/>
                    </a:lnTo>
                    <a:lnTo>
                      <a:pt x="512" y="1316"/>
                    </a:lnTo>
                    <a:lnTo>
                      <a:pt x="514" y="1312"/>
                    </a:lnTo>
                    <a:lnTo>
                      <a:pt x="518" y="1302"/>
                    </a:lnTo>
                    <a:lnTo>
                      <a:pt x="522" y="1294"/>
                    </a:lnTo>
                    <a:lnTo>
                      <a:pt x="524" y="1288"/>
                    </a:lnTo>
                    <a:lnTo>
                      <a:pt x="526" y="1282"/>
                    </a:lnTo>
                    <a:lnTo>
                      <a:pt x="528" y="1274"/>
                    </a:lnTo>
                    <a:lnTo>
                      <a:pt x="528" y="1270"/>
                    </a:lnTo>
                    <a:lnTo>
                      <a:pt x="528" y="1268"/>
                    </a:lnTo>
                    <a:lnTo>
                      <a:pt x="530" y="1266"/>
                    </a:lnTo>
                    <a:lnTo>
                      <a:pt x="532" y="1266"/>
                    </a:lnTo>
                    <a:lnTo>
                      <a:pt x="534" y="1266"/>
                    </a:lnTo>
                    <a:lnTo>
                      <a:pt x="540" y="1268"/>
                    </a:lnTo>
                    <a:lnTo>
                      <a:pt x="552" y="1272"/>
                    </a:lnTo>
                    <a:lnTo>
                      <a:pt x="554" y="1272"/>
                    </a:lnTo>
                    <a:lnTo>
                      <a:pt x="554" y="1270"/>
                    </a:lnTo>
                    <a:lnTo>
                      <a:pt x="552" y="1266"/>
                    </a:lnTo>
                    <a:lnTo>
                      <a:pt x="534" y="1248"/>
                    </a:lnTo>
                    <a:lnTo>
                      <a:pt x="520" y="1240"/>
                    </a:lnTo>
                    <a:lnTo>
                      <a:pt x="516" y="1236"/>
                    </a:lnTo>
                    <a:lnTo>
                      <a:pt x="504" y="1228"/>
                    </a:lnTo>
                    <a:lnTo>
                      <a:pt x="494" y="1216"/>
                    </a:lnTo>
                    <a:lnTo>
                      <a:pt x="484" y="1200"/>
                    </a:lnTo>
                    <a:lnTo>
                      <a:pt x="476" y="1188"/>
                    </a:lnTo>
                    <a:lnTo>
                      <a:pt x="472" y="1182"/>
                    </a:lnTo>
                    <a:lnTo>
                      <a:pt x="470" y="1174"/>
                    </a:lnTo>
                    <a:lnTo>
                      <a:pt x="468" y="1166"/>
                    </a:lnTo>
                    <a:lnTo>
                      <a:pt x="468" y="1164"/>
                    </a:lnTo>
                    <a:lnTo>
                      <a:pt x="470" y="1158"/>
                    </a:lnTo>
                    <a:lnTo>
                      <a:pt x="474" y="1156"/>
                    </a:lnTo>
                    <a:lnTo>
                      <a:pt x="478" y="1154"/>
                    </a:lnTo>
                    <a:lnTo>
                      <a:pt x="482" y="1156"/>
                    </a:lnTo>
                    <a:lnTo>
                      <a:pt x="488" y="1156"/>
                    </a:lnTo>
                    <a:lnTo>
                      <a:pt x="496" y="1162"/>
                    </a:lnTo>
                    <a:lnTo>
                      <a:pt x="502" y="1168"/>
                    </a:lnTo>
                    <a:lnTo>
                      <a:pt x="508" y="1176"/>
                    </a:lnTo>
                    <a:lnTo>
                      <a:pt x="510" y="1182"/>
                    </a:lnTo>
                    <a:lnTo>
                      <a:pt x="516" y="1196"/>
                    </a:lnTo>
                    <a:lnTo>
                      <a:pt x="520" y="1204"/>
                    </a:lnTo>
                    <a:lnTo>
                      <a:pt x="524" y="1208"/>
                    </a:lnTo>
                    <a:lnTo>
                      <a:pt x="540" y="1220"/>
                    </a:lnTo>
                    <a:lnTo>
                      <a:pt x="548" y="1224"/>
                    </a:lnTo>
                    <a:lnTo>
                      <a:pt x="552" y="1230"/>
                    </a:lnTo>
                    <a:lnTo>
                      <a:pt x="560" y="1238"/>
                    </a:lnTo>
                    <a:lnTo>
                      <a:pt x="564" y="1244"/>
                    </a:lnTo>
                    <a:lnTo>
                      <a:pt x="566" y="1248"/>
                    </a:lnTo>
                    <a:lnTo>
                      <a:pt x="570" y="1260"/>
                    </a:lnTo>
                    <a:lnTo>
                      <a:pt x="572" y="1266"/>
                    </a:lnTo>
                    <a:lnTo>
                      <a:pt x="576" y="1272"/>
                    </a:lnTo>
                    <a:lnTo>
                      <a:pt x="580" y="1280"/>
                    </a:lnTo>
                    <a:lnTo>
                      <a:pt x="584" y="1286"/>
                    </a:lnTo>
                    <a:lnTo>
                      <a:pt x="588" y="1290"/>
                    </a:lnTo>
                    <a:lnTo>
                      <a:pt x="594" y="1292"/>
                    </a:lnTo>
                    <a:lnTo>
                      <a:pt x="598" y="1292"/>
                    </a:lnTo>
                    <a:lnTo>
                      <a:pt x="602" y="1294"/>
                    </a:lnTo>
                    <a:lnTo>
                      <a:pt x="602" y="1296"/>
                    </a:lnTo>
                    <a:lnTo>
                      <a:pt x="602" y="1298"/>
                    </a:lnTo>
                    <a:lnTo>
                      <a:pt x="598" y="1304"/>
                    </a:lnTo>
                    <a:lnTo>
                      <a:pt x="596" y="1310"/>
                    </a:lnTo>
                    <a:lnTo>
                      <a:pt x="596" y="1314"/>
                    </a:lnTo>
                    <a:lnTo>
                      <a:pt x="598" y="1320"/>
                    </a:lnTo>
                    <a:lnTo>
                      <a:pt x="604" y="1326"/>
                    </a:lnTo>
                    <a:lnTo>
                      <a:pt x="608" y="1328"/>
                    </a:lnTo>
                    <a:lnTo>
                      <a:pt x="616" y="1330"/>
                    </a:lnTo>
                    <a:lnTo>
                      <a:pt x="620" y="1326"/>
                    </a:lnTo>
                    <a:lnTo>
                      <a:pt x="624" y="1322"/>
                    </a:lnTo>
                    <a:lnTo>
                      <a:pt x="626" y="1316"/>
                    </a:lnTo>
                    <a:lnTo>
                      <a:pt x="628" y="1312"/>
                    </a:lnTo>
                    <a:lnTo>
                      <a:pt x="632" y="1308"/>
                    </a:lnTo>
                    <a:lnTo>
                      <a:pt x="638" y="1306"/>
                    </a:lnTo>
                    <a:lnTo>
                      <a:pt x="640" y="1304"/>
                    </a:lnTo>
                    <a:lnTo>
                      <a:pt x="642" y="1302"/>
                    </a:lnTo>
                    <a:lnTo>
                      <a:pt x="640" y="1300"/>
                    </a:lnTo>
                    <a:lnTo>
                      <a:pt x="640" y="1296"/>
                    </a:lnTo>
                    <a:lnTo>
                      <a:pt x="632" y="1288"/>
                    </a:lnTo>
                    <a:lnTo>
                      <a:pt x="628" y="1282"/>
                    </a:lnTo>
                    <a:lnTo>
                      <a:pt x="626" y="1278"/>
                    </a:lnTo>
                    <a:lnTo>
                      <a:pt x="624" y="1272"/>
                    </a:lnTo>
                    <a:lnTo>
                      <a:pt x="620" y="1268"/>
                    </a:lnTo>
                    <a:lnTo>
                      <a:pt x="620" y="1266"/>
                    </a:lnTo>
                    <a:lnTo>
                      <a:pt x="620" y="1264"/>
                    </a:lnTo>
                    <a:lnTo>
                      <a:pt x="624" y="1260"/>
                    </a:lnTo>
                    <a:lnTo>
                      <a:pt x="638" y="1256"/>
                    </a:lnTo>
                    <a:lnTo>
                      <a:pt x="652" y="1254"/>
                    </a:lnTo>
                    <a:lnTo>
                      <a:pt x="656" y="1254"/>
                    </a:lnTo>
                    <a:lnTo>
                      <a:pt x="664" y="1254"/>
                    </a:lnTo>
                    <a:lnTo>
                      <a:pt x="668" y="1260"/>
                    </a:lnTo>
                    <a:lnTo>
                      <a:pt x="670" y="1266"/>
                    </a:lnTo>
                    <a:lnTo>
                      <a:pt x="674" y="1272"/>
                    </a:lnTo>
                    <a:lnTo>
                      <a:pt x="678" y="1280"/>
                    </a:lnTo>
                    <a:lnTo>
                      <a:pt x="680" y="1284"/>
                    </a:lnTo>
                    <a:lnTo>
                      <a:pt x="688" y="1300"/>
                    </a:lnTo>
                    <a:lnTo>
                      <a:pt x="690" y="1304"/>
                    </a:lnTo>
                    <a:lnTo>
                      <a:pt x="698" y="1318"/>
                    </a:lnTo>
                    <a:lnTo>
                      <a:pt x="700" y="1324"/>
                    </a:lnTo>
                    <a:lnTo>
                      <a:pt x="704" y="1328"/>
                    </a:lnTo>
                    <a:lnTo>
                      <a:pt x="712" y="1330"/>
                    </a:lnTo>
                    <a:lnTo>
                      <a:pt x="734" y="1330"/>
                    </a:lnTo>
                    <a:lnTo>
                      <a:pt x="748" y="1330"/>
                    </a:lnTo>
                    <a:lnTo>
                      <a:pt x="760" y="1334"/>
                    </a:lnTo>
                    <a:lnTo>
                      <a:pt x="774" y="1338"/>
                    </a:lnTo>
                    <a:lnTo>
                      <a:pt x="782" y="1338"/>
                    </a:lnTo>
                    <a:lnTo>
                      <a:pt x="788" y="1338"/>
                    </a:lnTo>
                    <a:lnTo>
                      <a:pt x="794" y="1334"/>
                    </a:lnTo>
                    <a:lnTo>
                      <a:pt x="802" y="1332"/>
                    </a:lnTo>
                    <a:lnTo>
                      <a:pt x="808" y="1334"/>
                    </a:lnTo>
                    <a:lnTo>
                      <a:pt x="814" y="1338"/>
                    </a:lnTo>
                    <a:lnTo>
                      <a:pt x="820" y="1340"/>
                    </a:lnTo>
                    <a:lnTo>
                      <a:pt x="824" y="1348"/>
                    </a:lnTo>
                    <a:lnTo>
                      <a:pt x="826" y="1354"/>
                    </a:lnTo>
                    <a:lnTo>
                      <a:pt x="828" y="1360"/>
                    </a:lnTo>
                    <a:lnTo>
                      <a:pt x="828" y="1368"/>
                    </a:lnTo>
                    <a:lnTo>
                      <a:pt x="814" y="1402"/>
                    </a:lnTo>
                    <a:lnTo>
                      <a:pt x="810" y="1408"/>
                    </a:lnTo>
                    <a:lnTo>
                      <a:pt x="806" y="1410"/>
                    </a:lnTo>
                    <a:lnTo>
                      <a:pt x="802" y="1412"/>
                    </a:lnTo>
                    <a:lnTo>
                      <a:pt x="798" y="1416"/>
                    </a:lnTo>
                    <a:lnTo>
                      <a:pt x="796" y="1422"/>
                    </a:lnTo>
                    <a:lnTo>
                      <a:pt x="792" y="1428"/>
                    </a:lnTo>
                    <a:lnTo>
                      <a:pt x="786" y="1434"/>
                    </a:lnTo>
                    <a:lnTo>
                      <a:pt x="780" y="1438"/>
                    </a:lnTo>
                    <a:lnTo>
                      <a:pt x="774" y="1438"/>
                    </a:lnTo>
                    <a:lnTo>
                      <a:pt x="760" y="1438"/>
                    </a:lnTo>
                    <a:lnTo>
                      <a:pt x="754" y="1438"/>
                    </a:lnTo>
                    <a:lnTo>
                      <a:pt x="748" y="1434"/>
                    </a:lnTo>
                    <a:lnTo>
                      <a:pt x="742" y="1430"/>
                    </a:lnTo>
                    <a:lnTo>
                      <a:pt x="734" y="1430"/>
                    </a:lnTo>
                    <a:lnTo>
                      <a:pt x="712" y="1436"/>
                    </a:lnTo>
                    <a:lnTo>
                      <a:pt x="704" y="1438"/>
                    </a:lnTo>
                    <a:lnTo>
                      <a:pt x="696" y="1436"/>
                    </a:lnTo>
                    <a:lnTo>
                      <a:pt x="682" y="1432"/>
                    </a:lnTo>
                    <a:lnTo>
                      <a:pt x="666" y="1428"/>
                    </a:lnTo>
                    <a:lnTo>
                      <a:pt x="662" y="1428"/>
                    </a:lnTo>
                    <a:lnTo>
                      <a:pt x="656" y="1428"/>
                    </a:lnTo>
                    <a:lnTo>
                      <a:pt x="650" y="1424"/>
                    </a:lnTo>
                    <a:lnTo>
                      <a:pt x="638" y="1416"/>
                    </a:lnTo>
                    <a:lnTo>
                      <a:pt x="632" y="1412"/>
                    </a:lnTo>
                    <a:lnTo>
                      <a:pt x="626" y="1410"/>
                    </a:lnTo>
                    <a:lnTo>
                      <a:pt x="618" y="1410"/>
                    </a:lnTo>
                    <a:lnTo>
                      <a:pt x="614" y="1410"/>
                    </a:lnTo>
                    <a:lnTo>
                      <a:pt x="598" y="1412"/>
                    </a:lnTo>
                    <a:lnTo>
                      <a:pt x="584" y="1416"/>
                    </a:lnTo>
                    <a:lnTo>
                      <a:pt x="578" y="1420"/>
                    </a:lnTo>
                    <a:lnTo>
                      <a:pt x="576" y="1428"/>
                    </a:lnTo>
                    <a:lnTo>
                      <a:pt x="576" y="1430"/>
                    </a:lnTo>
                    <a:lnTo>
                      <a:pt x="574" y="1438"/>
                    </a:lnTo>
                    <a:lnTo>
                      <a:pt x="570" y="1442"/>
                    </a:lnTo>
                    <a:lnTo>
                      <a:pt x="554" y="1446"/>
                    </a:lnTo>
                    <a:lnTo>
                      <a:pt x="548" y="1446"/>
                    </a:lnTo>
                    <a:lnTo>
                      <a:pt x="542" y="1442"/>
                    </a:lnTo>
                    <a:lnTo>
                      <a:pt x="534" y="1434"/>
                    </a:lnTo>
                    <a:lnTo>
                      <a:pt x="522" y="1424"/>
                    </a:lnTo>
                    <a:lnTo>
                      <a:pt x="512" y="1414"/>
                    </a:lnTo>
                    <a:lnTo>
                      <a:pt x="508" y="1410"/>
                    </a:lnTo>
                    <a:lnTo>
                      <a:pt x="500" y="1410"/>
                    </a:lnTo>
                    <a:lnTo>
                      <a:pt x="476" y="1410"/>
                    </a:lnTo>
                    <a:lnTo>
                      <a:pt x="470" y="1408"/>
                    </a:lnTo>
                    <a:lnTo>
                      <a:pt x="462" y="1406"/>
                    </a:lnTo>
                    <a:lnTo>
                      <a:pt x="456" y="1404"/>
                    </a:lnTo>
                    <a:lnTo>
                      <a:pt x="442" y="1396"/>
                    </a:lnTo>
                    <a:lnTo>
                      <a:pt x="436" y="1394"/>
                    </a:lnTo>
                    <a:lnTo>
                      <a:pt x="424" y="1386"/>
                    </a:lnTo>
                    <a:lnTo>
                      <a:pt x="422" y="1380"/>
                    </a:lnTo>
                    <a:lnTo>
                      <a:pt x="424" y="1374"/>
                    </a:lnTo>
                    <a:lnTo>
                      <a:pt x="434" y="1358"/>
                    </a:lnTo>
                    <a:lnTo>
                      <a:pt x="436" y="1350"/>
                    </a:lnTo>
                    <a:lnTo>
                      <a:pt x="436" y="1344"/>
                    </a:lnTo>
                    <a:lnTo>
                      <a:pt x="434" y="1338"/>
                    </a:lnTo>
                    <a:lnTo>
                      <a:pt x="428" y="1332"/>
                    </a:lnTo>
                    <a:lnTo>
                      <a:pt x="422" y="1328"/>
                    </a:lnTo>
                    <a:lnTo>
                      <a:pt x="418" y="1326"/>
                    </a:lnTo>
                    <a:lnTo>
                      <a:pt x="406" y="1322"/>
                    </a:lnTo>
                    <a:lnTo>
                      <a:pt x="402" y="1322"/>
                    </a:lnTo>
                    <a:lnTo>
                      <a:pt x="400" y="1324"/>
                    </a:lnTo>
                    <a:lnTo>
                      <a:pt x="400" y="1328"/>
                    </a:lnTo>
                    <a:lnTo>
                      <a:pt x="400" y="1324"/>
                    </a:lnTo>
                    <a:lnTo>
                      <a:pt x="398" y="1324"/>
                    </a:lnTo>
                    <a:lnTo>
                      <a:pt x="396" y="1326"/>
                    </a:lnTo>
                    <a:lnTo>
                      <a:pt x="390" y="1330"/>
                    </a:lnTo>
                    <a:lnTo>
                      <a:pt x="382" y="1332"/>
                    </a:lnTo>
                    <a:lnTo>
                      <a:pt x="378" y="1332"/>
                    </a:lnTo>
                    <a:lnTo>
                      <a:pt x="362" y="1332"/>
                    </a:lnTo>
                    <a:lnTo>
                      <a:pt x="320" y="1332"/>
                    </a:lnTo>
                    <a:lnTo>
                      <a:pt x="312" y="1332"/>
                    </a:lnTo>
                    <a:lnTo>
                      <a:pt x="304" y="1334"/>
                    </a:lnTo>
                    <a:lnTo>
                      <a:pt x="270" y="1348"/>
                    </a:lnTo>
                    <a:lnTo>
                      <a:pt x="254" y="1354"/>
                    </a:lnTo>
                    <a:lnTo>
                      <a:pt x="250" y="1358"/>
                    </a:lnTo>
                    <a:lnTo>
                      <a:pt x="244" y="1360"/>
                    </a:lnTo>
                    <a:lnTo>
                      <a:pt x="242" y="1362"/>
                    </a:lnTo>
                    <a:lnTo>
                      <a:pt x="242" y="1364"/>
                    </a:lnTo>
                    <a:lnTo>
                      <a:pt x="242" y="1362"/>
                    </a:lnTo>
                    <a:lnTo>
                      <a:pt x="240" y="1362"/>
                    </a:lnTo>
                    <a:lnTo>
                      <a:pt x="238" y="1360"/>
                    </a:lnTo>
                    <a:lnTo>
                      <a:pt x="224" y="1360"/>
                    </a:lnTo>
                    <a:lnTo>
                      <a:pt x="220" y="1360"/>
                    </a:lnTo>
                    <a:lnTo>
                      <a:pt x="208" y="1360"/>
                    </a:lnTo>
                    <a:lnTo>
                      <a:pt x="196" y="1356"/>
                    </a:lnTo>
                    <a:lnTo>
                      <a:pt x="190" y="1354"/>
                    </a:lnTo>
                    <a:lnTo>
                      <a:pt x="188" y="1354"/>
                    </a:lnTo>
                    <a:lnTo>
                      <a:pt x="184" y="1354"/>
                    </a:lnTo>
                    <a:lnTo>
                      <a:pt x="182" y="1356"/>
                    </a:lnTo>
                    <a:lnTo>
                      <a:pt x="180" y="1358"/>
                    </a:lnTo>
                    <a:lnTo>
                      <a:pt x="168" y="1374"/>
                    </a:lnTo>
                    <a:lnTo>
                      <a:pt x="158" y="1386"/>
                    </a:lnTo>
                    <a:lnTo>
                      <a:pt x="150" y="1394"/>
                    </a:lnTo>
                    <a:lnTo>
                      <a:pt x="140" y="1406"/>
                    </a:lnTo>
                    <a:lnTo>
                      <a:pt x="130" y="1422"/>
                    </a:lnTo>
                    <a:lnTo>
                      <a:pt x="122" y="1436"/>
                    </a:lnTo>
                    <a:lnTo>
                      <a:pt x="116" y="1460"/>
                    </a:lnTo>
                    <a:lnTo>
                      <a:pt x="114" y="1466"/>
                    </a:lnTo>
                    <a:lnTo>
                      <a:pt x="108" y="1472"/>
                    </a:lnTo>
                    <a:lnTo>
                      <a:pt x="82" y="1484"/>
                    </a:lnTo>
                    <a:lnTo>
                      <a:pt x="70" y="1492"/>
                    </a:lnTo>
                    <a:lnTo>
                      <a:pt x="66" y="1498"/>
                    </a:lnTo>
                    <a:lnTo>
                      <a:pt x="62" y="1502"/>
                    </a:lnTo>
                    <a:lnTo>
                      <a:pt x="52" y="1514"/>
                    </a:lnTo>
                    <a:lnTo>
                      <a:pt x="32" y="1550"/>
                    </a:lnTo>
                    <a:lnTo>
                      <a:pt x="24" y="1564"/>
                    </a:lnTo>
                    <a:lnTo>
                      <a:pt x="12" y="1598"/>
                    </a:lnTo>
                    <a:lnTo>
                      <a:pt x="8" y="1606"/>
                    </a:lnTo>
                    <a:lnTo>
                      <a:pt x="10" y="1614"/>
                    </a:lnTo>
                    <a:lnTo>
                      <a:pt x="16" y="1626"/>
                    </a:lnTo>
                    <a:lnTo>
                      <a:pt x="18" y="1642"/>
                    </a:lnTo>
                    <a:lnTo>
                      <a:pt x="18" y="1666"/>
                    </a:lnTo>
                    <a:lnTo>
                      <a:pt x="16" y="1672"/>
                    </a:lnTo>
                    <a:lnTo>
                      <a:pt x="12" y="1678"/>
                    </a:lnTo>
                    <a:lnTo>
                      <a:pt x="8" y="1684"/>
                    </a:lnTo>
                    <a:lnTo>
                      <a:pt x="6" y="1692"/>
                    </a:lnTo>
                    <a:lnTo>
                      <a:pt x="0" y="1706"/>
                    </a:lnTo>
                    <a:lnTo>
                      <a:pt x="0" y="1712"/>
                    </a:lnTo>
                    <a:lnTo>
                      <a:pt x="0" y="1720"/>
                    </a:lnTo>
                    <a:lnTo>
                      <a:pt x="6" y="1744"/>
                    </a:lnTo>
                    <a:lnTo>
                      <a:pt x="8" y="1750"/>
                    </a:lnTo>
                    <a:lnTo>
                      <a:pt x="12" y="1752"/>
                    </a:lnTo>
                    <a:lnTo>
                      <a:pt x="18" y="1752"/>
                    </a:lnTo>
                    <a:lnTo>
                      <a:pt x="20" y="1752"/>
                    </a:lnTo>
                    <a:lnTo>
                      <a:pt x="18" y="1752"/>
                    </a:lnTo>
                    <a:lnTo>
                      <a:pt x="20" y="1760"/>
                    </a:lnTo>
                    <a:lnTo>
                      <a:pt x="24" y="1764"/>
                    </a:lnTo>
                    <a:lnTo>
                      <a:pt x="26" y="1768"/>
                    </a:lnTo>
                    <a:lnTo>
                      <a:pt x="30" y="1770"/>
                    </a:lnTo>
                    <a:lnTo>
                      <a:pt x="32" y="1768"/>
                    </a:lnTo>
                    <a:lnTo>
                      <a:pt x="30" y="1770"/>
                    </a:lnTo>
                    <a:lnTo>
                      <a:pt x="30" y="1772"/>
                    </a:lnTo>
                    <a:lnTo>
                      <a:pt x="32" y="1772"/>
                    </a:lnTo>
                    <a:lnTo>
                      <a:pt x="36" y="1774"/>
                    </a:lnTo>
                    <a:lnTo>
                      <a:pt x="40" y="1778"/>
                    </a:lnTo>
                    <a:lnTo>
                      <a:pt x="52" y="1804"/>
                    </a:lnTo>
                    <a:lnTo>
                      <a:pt x="56" y="1810"/>
                    </a:lnTo>
                    <a:lnTo>
                      <a:pt x="60" y="1816"/>
                    </a:lnTo>
                    <a:lnTo>
                      <a:pt x="72" y="1824"/>
                    </a:lnTo>
                    <a:lnTo>
                      <a:pt x="84" y="1832"/>
                    </a:lnTo>
                    <a:lnTo>
                      <a:pt x="94" y="1838"/>
                    </a:lnTo>
                    <a:lnTo>
                      <a:pt x="102" y="1844"/>
                    </a:lnTo>
                    <a:lnTo>
                      <a:pt x="128" y="1864"/>
                    </a:lnTo>
                    <a:lnTo>
                      <a:pt x="136" y="1868"/>
                    </a:lnTo>
                    <a:lnTo>
                      <a:pt x="142" y="1870"/>
                    </a:lnTo>
                    <a:lnTo>
                      <a:pt x="146" y="1870"/>
                    </a:lnTo>
                    <a:lnTo>
                      <a:pt x="152" y="1868"/>
                    </a:lnTo>
                    <a:lnTo>
                      <a:pt x="154" y="1868"/>
                    </a:lnTo>
                    <a:lnTo>
                      <a:pt x="154" y="1866"/>
                    </a:lnTo>
                    <a:lnTo>
                      <a:pt x="154" y="1868"/>
                    </a:lnTo>
                    <a:lnTo>
                      <a:pt x="158" y="1868"/>
                    </a:lnTo>
                    <a:lnTo>
                      <a:pt x="162" y="1870"/>
                    </a:lnTo>
                    <a:lnTo>
                      <a:pt x="166" y="1870"/>
                    </a:lnTo>
                    <a:lnTo>
                      <a:pt x="182" y="1868"/>
                    </a:lnTo>
                    <a:lnTo>
                      <a:pt x="206" y="1862"/>
                    </a:lnTo>
                    <a:lnTo>
                      <a:pt x="218" y="1860"/>
                    </a:lnTo>
                    <a:lnTo>
                      <a:pt x="224" y="1860"/>
                    </a:lnTo>
                    <a:lnTo>
                      <a:pt x="232" y="1860"/>
                    </a:lnTo>
                    <a:lnTo>
                      <a:pt x="244" y="1860"/>
                    </a:lnTo>
                    <a:lnTo>
                      <a:pt x="260" y="1856"/>
                    </a:lnTo>
                    <a:lnTo>
                      <a:pt x="274" y="1852"/>
                    </a:lnTo>
                    <a:lnTo>
                      <a:pt x="282" y="1850"/>
                    </a:lnTo>
                    <a:lnTo>
                      <a:pt x="288" y="1844"/>
                    </a:lnTo>
                    <a:lnTo>
                      <a:pt x="294" y="1842"/>
                    </a:lnTo>
                    <a:lnTo>
                      <a:pt x="300" y="1838"/>
                    </a:lnTo>
                    <a:lnTo>
                      <a:pt x="306" y="1838"/>
                    </a:lnTo>
                    <a:lnTo>
                      <a:pt x="312" y="1840"/>
                    </a:lnTo>
                    <a:lnTo>
                      <a:pt x="320" y="1840"/>
                    </a:lnTo>
                    <a:lnTo>
                      <a:pt x="322" y="1840"/>
                    </a:lnTo>
                    <a:lnTo>
                      <a:pt x="330" y="1842"/>
                    </a:lnTo>
                    <a:lnTo>
                      <a:pt x="334" y="1846"/>
                    </a:lnTo>
                    <a:lnTo>
                      <a:pt x="346" y="1862"/>
                    </a:lnTo>
                    <a:lnTo>
                      <a:pt x="352" y="1868"/>
                    </a:lnTo>
                    <a:lnTo>
                      <a:pt x="358" y="1870"/>
                    </a:lnTo>
                    <a:lnTo>
                      <a:pt x="362" y="1870"/>
                    </a:lnTo>
                    <a:lnTo>
                      <a:pt x="370" y="1870"/>
                    </a:lnTo>
                    <a:lnTo>
                      <a:pt x="378" y="1874"/>
                    </a:lnTo>
                    <a:lnTo>
                      <a:pt x="384" y="1876"/>
                    </a:lnTo>
                    <a:lnTo>
                      <a:pt x="388" y="1878"/>
                    </a:lnTo>
                    <a:lnTo>
                      <a:pt x="392" y="1878"/>
                    </a:lnTo>
                    <a:lnTo>
                      <a:pt x="392" y="1876"/>
                    </a:lnTo>
                    <a:lnTo>
                      <a:pt x="392" y="1878"/>
                    </a:lnTo>
                    <a:lnTo>
                      <a:pt x="394" y="1878"/>
                    </a:lnTo>
                    <a:lnTo>
                      <a:pt x="398" y="1878"/>
                    </a:lnTo>
                    <a:lnTo>
                      <a:pt x="404" y="1880"/>
                    </a:lnTo>
                    <a:lnTo>
                      <a:pt x="408" y="1884"/>
                    </a:lnTo>
                    <a:lnTo>
                      <a:pt x="410" y="1890"/>
                    </a:lnTo>
                    <a:lnTo>
                      <a:pt x="410" y="1896"/>
                    </a:lnTo>
                    <a:lnTo>
                      <a:pt x="410" y="1900"/>
                    </a:lnTo>
                    <a:lnTo>
                      <a:pt x="410" y="1908"/>
                    </a:lnTo>
                    <a:lnTo>
                      <a:pt x="410" y="1916"/>
                    </a:lnTo>
                    <a:lnTo>
                      <a:pt x="410" y="1920"/>
                    </a:lnTo>
                    <a:lnTo>
                      <a:pt x="410" y="1936"/>
                    </a:lnTo>
                    <a:lnTo>
                      <a:pt x="410" y="1950"/>
                    </a:lnTo>
                    <a:lnTo>
                      <a:pt x="412" y="1956"/>
                    </a:lnTo>
                    <a:lnTo>
                      <a:pt x="414" y="1964"/>
                    </a:lnTo>
                    <a:lnTo>
                      <a:pt x="434" y="1990"/>
                    </a:lnTo>
                    <a:lnTo>
                      <a:pt x="438" y="1994"/>
                    </a:lnTo>
                    <a:lnTo>
                      <a:pt x="440" y="1994"/>
                    </a:lnTo>
                    <a:lnTo>
                      <a:pt x="442" y="1994"/>
                    </a:lnTo>
                    <a:lnTo>
                      <a:pt x="440" y="1996"/>
                    </a:lnTo>
                    <a:lnTo>
                      <a:pt x="440" y="1998"/>
                    </a:lnTo>
                    <a:lnTo>
                      <a:pt x="444" y="2002"/>
                    </a:lnTo>
                    <a:lnTo>
                      <a:pt x="452" y="2014"/>
                    </a:lnTo>
                    <a:lnTo>
                      <a:pt x="456" y="2020"/>
                    </a:lnTo>
                    <a:lnTo>
                      <a:pt x="458" y="2026"/>
                    </a:lnTo>
                    <a:lnTo>
                      <a:pt x="458" y="2034"/>
                    </a:lnTo>
                    <a:lnTo>
                      <a:pt x="458" y="2038"/>
                    </a:lnTo>
                    <a:lnTo>
                      <a:pt x="458" y="2046"/>
                    </a:lnTo>
                    <a:lnTo>
                      <a:pt x="460" y="2054"/>
                    </a:lnTo>
                    <a:lnTo>
                      <a:pt x="468" y="2096"/>
                    </a:lnTo>
                    <a:lnTo>
                      <a:pt x="472" y="2112"/>
                    </a:lnTo>
                    <a:lnTo>
                      <a:pt x="476" y="2124"/>
                    </a:lnTo>
                    <a:lnTo>
                      <a:pt x="478" y="2134"/>
                    </a:lnTo>
                    <a:lnTo>
                      <a:pt x="472" y="2144"/>
                    </a:lnTo>
                    <a:lnTo>
                      <a:pt x="462" y="2166"/>
                    </a:lnTo>
                    <a:lnTo>
                      <a:pt x="460" y="2172"/>
                    </a:lnTo>
                    <a:lnTo>
                      <a:pt x="458" y="2180"/>
                    </a:lnTo>
                    <a:lnTo>
                      <a:pt x="458" y="2204"/>
                    </a:lnTo>
                    <a:lnTo>
                      <a:pt x="460" y="2212"/>
                    </a:lnTo>
                    <a:lnTo>
                      <a:pt x="460" y="2210"/>
                    </a:lnTo>
                    <a:lnTo>
                      <a:pt x="460" y="2212"/>
                    </a:lnTo>
                    <a:lnTo>
                      <a:pt x="456" y="2220"/>
                    </a:lnTo>
                    <a:lnTo>
                      <a:pt x="452" y="2234"/>
                    </a:lnTo>
                    <a:lnTo>
                      <a:pt x="450" y="2242"/>
                    </a:lnTo>
                    <a:lnTo>
                      <a:pt x="452" y="2248"/>
                    </a:lnTo>
                    <a:lnTo>
                      <a:pt x="484" y="2302"/>
                    </a:lnTo>
                    <a:lnTo>
                      <a:pt x="488" y="2308"/>
                    </a:lnTo>
                    <a:lnTo>
                      <a:pt x="488" y="2314"/>
                    </a:lnTo>
                    <a:lnTo>
                      <a:pt x="490" y="2328"/>
                    </a:lnTo>
                    <a:lnTo>
                      <a:pt x="496" y="2380"/>
                    </a:lnTo>
                    <a:lnTo>
                      <a:pt x="500" y="2386"/>
                    </a:lnTo>
                    <a:lnTo>
                      <a:pt x="504" y="2392"/>
                    </a:lnTo>
                    <a:lnTo>
                      <a:pt x="520" y="2402"/>
                    </a:lnTo>
                    <a:lnTo>
                      <a:pt x="528" y="2406"/>
                    </a:lnTo>
                    <a:lnTo>
                      <a:pt x="528" y="2404"/>
                    </a:lnTo>
                    <a:lnTo>
                      <a:pt x="528" y="2406"/>
                    </a:lnTo>
                    <a:lnTo>
                      <a:pt x="532" y="2414"/>
                    </a:lnTo>
                    <a:lnTo>
                      <a:pt x="534" y="2420"/>
                    </a:lnTo>
                    <a:lnTo>
                      <a:pt x="540" y="2434"/>
                    </a:lnTo>
                    <a:lnTo>
                      <a:pt x="546" y="2458"/>
                    </a:lnTo>
                    <a:lnTo>
                      <a:pt x="548" y="2474"/>
                    </a:lnTo>
                    <a:lnTo>
                      <a:pt x="548" y="2478"/>
                    </a:lnTo>
                    <a:lnTo>
                      <a:pt x="548" y="2486"/>
                    </a:lnTo>
                    <a:lnTo>
                      <a:pt x="552" y="2492"/>
                    </a:lnTo>
                    <a:lnTo>
                      <a:pt x="562" y="2508"/>
                    </a:lnTo>
                    <a:lnTo>
                      <a:pt x="568" y="2512"/>
                    </a:lnTo>
                    <a:lnTo>
                      <a:pt x="574" y="2514"/>
                    </a:lnTo>
                    <a:lnTo>
                      <a:pt x="598" y="2508"/>
                    </a:lnTo>
                    <a:lnTo>
                      <a:pt x="614" y="2504"/>
                    </a:lnTo>
                    <a:lnTo>
                      <a:pt x="638" y="2498"/>
                    </a:lnTo>
                    <a:lnTo>
                      <a:pt x="654" y="2496"/>
                    </a:lnTo>
                    <a:lnTo>
                      <a:pt x="676" y="2496"/>
                    </a:lnTo>
                    <a:lnTo>
                      <a:pt x="684" y="2494"/>
                    </a:lnTo>
                    <a:lnTo>
                      <a:pt x="690" y="2490"/>
                    </a:lnTo>
                    <a:lnTo>
                      <a:pt x="748" y="2424"/>
                    </a:lnTo>
                    <a:lnTo>
                      <a:pt x="756" y="2410"/>
                    </a:lnTo>
                    <a:lnTo>
                      <a:pt x="770" y="2376"/>
                    </a:lnTo>
                    <a:lnTo>
                      <a:pt x="770" y="2370"/>
                    </a:lnTo>
                    <a:lnTo>
                      <a:pt x="770" y="2368"/>
                    </a:lnTo>
                    <a:lnTo>
                      <a:pt x="768" y="2368"/>
                    </a:lnTo>
                    <a:lnTo>
                      <a:pt x="770" y="2368"/>
                    </a:lnTo>
                    <a:lnTo>
                      <a:pt x="772" y="2366"/>
                    </a:lnTo>
                    <a:lnTo>
                      <a:pt x="772" y="2364"/>
                    </a:lnTo>
                    <a:lnTo>
                      <a:pt x="774" y="2358"/>
                    </a:lnTo>
                    <a:lnTo>
                      <a:pt x="778" y="2354"/>
                    </a:lnTo>
                    <a:lnTo>
                      <a:pt x="806" y="2334"/>
                    </a:lnTo>
                    <a:lnTo>
                      <a:pt x="810" y="2328"/>
                    </a:lnTo>
                    <a:lnTo>
                      <a:pt x="814" y="2322"/>
                    </a:lnTo>
                    <a:lnTo>
                      <a:pt x="818" y="2308"/>
                    </a:lnTo>
                    <a:lnTo>
                      <a:pt x="820" y="2300"/>
                    </a:lnTo>
                    <a:lnTo>
                      <a:pt x="820" y="2292"/>
                    </a:lnTo>
                    <a:lnTo>
                      <a:pt x="814" y="2268"/>
                    </a:lnTo>
                    <a:lnTo>
                      <a:pt x="814" y="2260"/>
                    </a:lnTo>
                    <a:lnTo>
                      <a:pt x="816" y="2254"/>
                    </a:lnTo>
                    <a:lnTo>
                      <a:pt x="826" y="2238"/>
                    </a:lnTo>
                    <a:lnTo>
                      <a:pt x="832" y="2232"/>
                    </a:lnTo>
                    <a:lnTo>
                      <a:pt x="838" y="2228"/>
                    </a:lnTo>
                    <a:lnTo>
                      <a:pt x="874" y="2206"/>
                    </a:lnTo>
                    <a:lnTo>
                      <a:pt x="880" y="2202"/>
                    </a:lnTo>
                    <a:lnTo>
                      <a:pt x="884" y="2194"/>
                    </a:lnTo>
                    <a:lnTo>
                      <a:pt x="886" y="2190"/>
                    </a:lnTo>
                    <a:lnTo>
                      <a:pt x="894" y="2176"/>
                    </a:lnTo>
                    <a:lnTo>
                      <a:pt x="896" y="2170"/>
                    </a:lnTo>
                    <a:lnTo>
                      <a:pt x="898" y="2162"/>
                    </a:lnTo>
                    <a:lnTo>
                      <a:pt x="898" y="2156"/>
                    </a:lnTo>
                    <a:lnTo>
                      <a:pt x="892" y="2132"/>
                    </a:lnTo>
                    <a:lnTo>
                      <a:pt x="890" y="2116"/>
                    </a:lnTo>
                    <a:lnTo>
                      <a:pt x="890" y="2112"/>
                    </a:lnTo>
                    <a:lnTo>
                      <a:pt x="890" y="2108"/>
                    </a:lnTo>
                    <a:lnTo>
                      <a:pt x="888" y="2106"/>
                    </a:lnTo>
                    <a:lnTo>
                      <a:pt x="886" y="2108"/>
                    </a:lnTo>
                    <a:lnTo>
                      <a:pt x="888" y="2106"/>
                    </a:lnTo>
                    <a:lnTo>
                      <a:pt x="888" y="2102"/>
                    </a:lnTo>
                    <a:lnTo>
                      <a:pt x="886" y="2098"/>
                    </a:lnTo>
                    <a:lnTo>
                      <a:pt x="882" y="2094"/>
                    </a:lnTo>
                    <a:lnTo>
                      <a:pt x="880" y="2086"/>
                    </a:lnTo>
                    <a:lnTo>
                      <a:pt x="880" y="2054"/>
                    </a:lnTo>
                    <a:lnTo>
                      <a:pt x="880" y="2046"/>
                    </a:lnTo>
                    <a:lnTo>
                      <a:pt x="876" y="2038"/>
                    </a:lnTo>
                    <a:lnTo>
                      <a:pt x="874" y="2032"/>
                    </a:lnTo>
                    <a:lnTo>
                      <a:pt x="872" y="2026"/>
                    </a:lnTo>
                    <a:lnTo>
                      <a:pt x="876" y="2020"/>
                    </a:lnTo>
                    <a:lnTo>
                      <a:pt x="880" y="2016"/>
                    </a:lnTo>
                    <a:lnTo>
                      <a:pt x="880" y="2012"/>
                    </a:lnTo>
                    <a:lnTo>
                      <a:pt x="882" y="2006"/>
                    </a:lnTo>
                    <a:lnTo>
                      <a:pt x="884" y="2000"/>
                    </a:lnTo>
                    <a:lnTo>
                      <a:pt x="894" y="1984"/>
                    </a:lnTo>
                    <a:lnTo>
                      <a:pt x="900" y="1978"/>
                    </a:lnTo>
                    <a:lnTo>
                      <a:pt x="906" y="1974"/>
                    </a:lnTo>
                    <a:lnTo>
                      <a:pt x="912" y="1970"/>
                    </a:lnTo>
                    <a:lnTo>
                      <a:pt x="918" y="1968"/>
                    </a:lnTo>
                    <a:lnTo>
                      <a:pt x="922" y="1960"/>
                    </a:lnTo>
                    <a:lnTo>
                      <a:pt x="934" y="1936"/>
                    </a:lnTo>
                    <a:lnTo>
                      <a:pt x="940" y="1930"/>
                    </a:lnTo>
                    <a:lnTo>
                      <a:pt x="946" y="1924"/>
                    </a:lnTo>
                    <a:lnTo>
                      <a:pt x="970" y="1912"/>
                    </a:lnTo>
                    <a:lnTo>
                      <a:pt x="984" y="1902"/>
                    </a:lnTo>
                    <a:lnTo>
                      <a:pt x="1012" y="1874"/>
                    </a:lnTo>
                    <a:lnTo>
                      <a:pt x="1016" y="1868"/>
                    </a:lnTo>
                    <a:lnTo>
                      <a:pt x="1020" y="1862"/>
                    </a:lnTo>
                    <a:lnTo>
                      <a:pt x="1044" y="1808"/>
                    </a:lnTo>
                    <a:lnTo>
                      <a:pt x="1048" y="1792"/>
                    </a:lnTo>
                    <a:lnTo>
                      <a:pt x="1054" y="1770"/>
                    </a:lnTo>
                    <a:lnTo>
                      <a:pt x="1054" y="1766"/>
                    </a:lnTo>
                    <a:lnTo>
                      <a:pt x="1054" y="1764"/>
                    </a:lnTo>
                    <a:lnTo>
                      <a:pt x="1050" y="1764"/>
                    </a:lnTo>
                    <a:lnTo>
                      <a:pt x="1048" y="1764"/>
                    </a:lnTo>
                    <a:lnTo>
                      <a:pt x="976" y="1780"/>
                    </a:lnTo>
                    <a:lnTo>
                      <a:pt x="968" y="1780"/>
                    </a:lnTo>
                    <a:lnTo>
                      <a:pt x="960" y="1778"/>
                    </a:lnTo>
                    <a:lnTo>
                      <a:pt x="956" y="1774"/>
                    </a:lnTo>
                    <a:lnTo>
                      <a:pt x="944" y="1766"/>
                    </a:lnTo>
                    <a:lnTo>
                      <a:pt x="934" y="1754"/>
                    </a:lnTo>
                    <a:lnTo>
                      <a:pt x="904" y="1710"/>
                    </a:lnTo>
                    <a:lnTo>
                      <a:pt x="898" y="1704"/>
                    </a:lnTo>
                    <a:lnTo>
                      <a:pt x="892" y="1700"/>
                    </a:lnTo>
                    <a:lnTo>
                      <a:pt x="886" y="1696"/>
                    </a:lnTo>
                    <a:lnTo>
                      <a:pt x="880" y="1692"/>
                    </a:lnTo>
                    <a:lnTo>
                      <a:pt x="876" y="1686"/>
                    </a:lnTo>
                    <a:lnTo>
                      <a:pt x="864" y="1670"/>
                    </a:lnTo>
                    <a:lnTo>
                      <a:pt x="860" y="1664"/>
                    </a:lnTo>
                    <a:lnTo>
                      <a:pt x="858" y="1656"/>
                    </a:lnTo>
                    <a:lnTo>
                      <a:pt x="852" y="1642"/>
                    </a:lnTo>
                    <a:lnTo>
                      <a:pt x="848" y="1626"/>
                    </a:lnTo>
                    <a:lnTo>
                      <a:pt x="842" y="1602"/>
                    </a:lnTo>
                    <a:lnTo>
                      <a:pt x="840" y="1596"/>
                    </a:lnTo>
                    <a:lnTo>
                      <a:pt x="834" y="1590"/>
                    </a:lnTo>
                    <a:lnTo>
                      <a:pt x="826" y="1582"/>
                    </a:lnTo>
                    <a:lnTo>
                      <a:pt x="822" y="1574"/>
                    </a:lnTo>
                    <a:lnTo>
                      <a:pt x="818" y="1568"/>
                    </a:lnTo>
                    <a:lnTo>
                      <a:pt x="814" y="1544"/>
                    </a:lnTo>
                    <a:lnTo>
                      <a:pt x="808" y="1530"/>
                    </a:lnTo>
                    <a:lnTo>
                      <a:pt x="796" y="1504"/>
                    </a:lnTo>
                    <a:lnTo>
                      <a:pt x="786" y="1492"/>
                    </a:lnTo>
                    <a:lnTo>
                      <a:pt x="768" y="1474"/>
                    </a:lnTo>
                    <a:lnTo>
                      <a:pt x="766" y="1470"/>
                    </a:lnTo>
                    <a:lnTo>
                      <a:pt x="770" y="1472"/>
                    </a:lnTo>
                    <a:lnTo>
                      <a:pt x="794" y="1484"/>
                    </a:lnTo>
                    <a:lnTo>
                      <a:pt x="798" y="1484"/>
                    </a:lnTo>
                    <a:lnTo>
                      <a:pt x="800" y="1484"/>
                    </a:lnTo>
                    <a:lnTo>
                      <a:pt x="804" y="1482"/>
                    </a:lnTo>
                    <a:lnTo>
                      <a:pt x="804" y="1480"/>
                    </a:lnTo>
                    <a:lnTo>
                      <a:pt x="808" y="1476"/>
                    </a:lnTo>
                    <a:lnTo>
                      <a:pt x="810" y="1474"/>
                    </a:lnTo>
                    <a:lnTo>
                      <a:pt x="810" y="1472"/>
                    </a:lnTo>
                    <a:lnTo>
                      <a:pt x="812" y="1474"/>
                    </a:lnTo>
                    <a:lnTo>
                      <a:pt x="814" y="1476"/>
                    </a:lnTo>
                    <a:lnTo>
                      <a:pt x="818" y="1480"/>
                    </a:lnTo>
                    <a:lnTo>
                      <a:pt x="824" y="1494"/>
                    </a:lnTo>
                    <a:lnTo>
                      <a:pt x="856" y="1550"/>
                    </a:lnTo>
                    <a:lnTo>
                      <a:pt x="866" y="1562"/>
                    </a:lnTo>
                    <a:lnTo>
                      <a:pt x="874" y="1570"/>
                    </a:lnTo>
                    <a:lnTo>
                      <a:pt x="878" y="1576"/>
                    </a:lnTo>
                    <a:lnTo>
                      <a:pt x="882" y="1584"/>
                    </a:lnTo>
                    <a:lnTo>
                      <a:pt x="886" y="1598"/>
                    </a:lnTo>
                    <a:lnTo>
                      <a:pt x="892" y="1614"/>
                    </a:lnTo>
                    <a:lnTo>
                      <a:pt x="898" y="1636"/>
                    </a:lnTo>
                    <a:lnTo>
                      <a:pt x="900" y="1644"/>
                    </a:lnTo>
                    <a:lnTo>
                      <a:pt x="904" y="1650"/>
                    </a:lnTo>
                    <a:lnTo>
                      <a:pt x="924" y="1668"/>
                    </a:lnTo>
                    <a:lnTo>
                      <a:pt x="928" y="1674"/>
                    </a:lnTo>
                    <a:lnTo>
                      <a:pt x="928" y="1678"/>
                    </a:lnTo>
                    <a:lnTo>
                      <a:pt x="928" y="1684"/>
                    </a:lnTo>
                    <a:lnTo>
                      <a:pt x="932" y="1690"/>
                    </a:lnTo>
                    <a:lnTo>
                      <a:pt x="936" y="1696"/>
                    </a:lnTo>
                    <a:lnTo>
                      <a:pt x="942" y="1710"/>
                    </a:lnTo>
                    <a:lnTo>
                      <a:pt x="954" y="1736"/>
                    </a:lnTo>
                    <a:lnTo>
                      <a:pt x="960" y="1740"/>
                    </a:lnTo>
                    <a:lnTo>
                      <a:pt x="966" y="1740"/>
                    </a:lnTo>
                    <a:lnTo>
                      <a:pt x="980" y="1736"/>
                    </a:lnTo>
                    <a:lnTo>
                      <a:pt x="996" y="1732"/>
                    </a:lnTo>
                    <a:lnTo>
                      <a:pt x="1000" y="1732"/>
                    </a:lnTo>
                    <a:lnTo>
                      <a:pt x="1006" y="1732"/>
                    </a:lnTo>
                    <a:lnTo>
                      <a:pt x="1012" y="1728"/>
                    </a:lnTo>
                    <a:lnTo>
                      <a:pt x="1020" y="1718"/>
                    </a:lnTo>
                    <a:lnTo>
                      <a:pt x="1028" y="1714"/>
                    </a:lnTo>
                    <a:lnTo>
                      <a:pt x="1034" y="1710"/>
                    </a:lnTo>
                    <a:lnTo>
                      <a:pt x="1048" y="1706"/>
                    </a:lnTo>
                    <a:lnTo>
                      <a:pt x="1064" y="1700"/>
                    </a:lnTo>
                    <a:lnTo>
                      <a:pt x="1088" y="1688"/>
                    </a:lnTo>
                    <a:lnTo>
                      <a:pt x="1096" y="1684"/>
                    </a:lnTo>
                    <a:lnTo>
                      <a:pt x="1102" y="1680"/>
                    </a:lnTo>
                    <a:lnTo>
                      <a:pt x="1128" y="1668"/>
                    </a:lnTo>
                    <a:lnTo>
                      <a:pt x="1134" y="1664"/>
                    </a:lnTo>
                    <a:lnTo>
                      <a:pt x="1140" y="1658"/>
                    </a:lnTo>
                    <a:lnTo>
                      <a:pt x="1158" y="1632"/>
                    </a:lnTo>
                    <a:lnTo>
                      <a:pt x="1168" y="1618"/>
                    </a:lnTo>
                    <a:lnTo>
                      <a:pt x="1170" y="1612"/>
                    </a:lnTo>
                    <a:lnTo>
                      <a:pt x="1180" y="1600"/>
                    </a:lnTo>
                    <a:lnTo>
                      <a:pt x="1188" y="1592"/>
                    </a:lnTo>
                    <a:lnTo>
                      <a:pt x="1188" y="1588"/>
                    </a:lnTo>
                    <a:lnTo>
                      <a:pt x="1190" y="1586"/>
                    </a:lnTo>
                    <a:lnTo>
                      <a:pt x="1188" y="1584"/>
                    </a:lnTo>
                    <a:lnTo>
                      <a:pt x="1186" y="1582"/>
                    </a:lnTo>
                    <a:lnTo>
                      <a:pt x="1160" y="1562"/>
                    </a:lnTo>
                    <a:lnTo>
                      <a:pt x="1154" y="1558"/>
                    </a:lnTo>
                    <a:lnTo>
                      <a:pt x="1148" y="1556"/>
                    </a:lnTo>
                    <a:lnTo>
                      <a:pt x="1144" y="1554"/>
                    </a:lnTo>
                    <a:lnTo>
                      <a:pt x="1140" y="1548"/>
                    </a:lnTo>
                    <a:lnTo>
                      <a:pt x="1138" y="1544"/>
                    </a:lnTo>
                    <a:lnTo>
                      <a:pt x="1132" y="1540"/>
                    </a:lnTo>
                    <a:lnTo>
                      <a:pt x="1126" y="1538"/>
                    </a:lnTo>
                    <a:lnTo>
                      <a:pt x="1102" y="1544"/>
                    </a:lnTo>
                    <a:lnTo>
                      <a:pt x="1096" y="1544"/>
                    </a:lnTo>
                    <a:lnTo>
                      <a:pt x="1088" y="1542"/>
                    </a:lnTo>
                    <a:lnTo>
                      <a:pt x="1082" y="1540"/>
                    </a:lnTo>
                    <a:lnTo>
                      <a:pt x="1076" y="1536"/>
                    </a:lnTo>
                    <a:lnTo>
                      <a:pt x="1070" y="1536"/>
                    </a:lnTo>
                    <a:lnTo>
                      <a:pt x="1058" y="1534"/>
                    </a:lnTo>
                    <a:lnTo>
                      <a:pt x="1054" y="1530"/>
                    </a:lnTo>
                    <a:lnTo>
                      <a:pt x="1048" y="1526"/>
                    </a:lnTo>
                    <a:lnTo>
                      <a:pt x="1044" y="1520"/>
                    </a:lnTo>
                    <a:lnTo>
                      <a:pt x="1040" y="1506"/>
                    </a:lnTo>
                    <a:lnTo>
                      <a:pt x="1036" y="1498"/>
                    </a:lnTo>
                    <a:lnTo>
                      <a:pt x="1032" y="1492"/>
                    </a:lnTo>
                    <a:lnTo>
                      <a:pt x="1022" y="1484"/>
                    </a:lnTo>
                    <a:lnTo>
                      <a:pt x="1018" y="1478"/>
                    </a:lnTo>
                    <a:lnTo>
                      <a:pt x="1018" y="1472"/>
                    </a:lnTo>
                    <a:lnTo>
                      <a:pt x="1018" y="1468"/>
                    </a:lnTo>
                    <a:lnTo>
                      <a:pt x="1022" y="1462"/>
                    </a:lnTo>
                    <a:lnTo>
                      <a:pt x="1026" y="1458"/>
                    </a:lnTo>
                    <a:lnTo>
                      <a:pt x="1026" y="1452"/>
                    </a:lnTo>
                    <a:lnTo>
                      <a:pt x="1028" y="1452"/>
                    </a:lnTo>
                    <a:lnTo>
                      <a:pt x="1032" y="1454"/>
                    </a:lnTo>
                    <a:lnTo>
                      <a:pt x="1040" y="1462"/>
                    </a:lnTo>
                    <a:lnTo>
                      <a:pt x="1052" y="1474"/>
                    </a:lnTo>
                    <a:lnTo>
                      <a:pt x="1060" y="1482"/>
                    </a:lnTo>
                    <a:lnTo>
                      <a:pt x="1072" y="1492"/>
                    </a:lnTo>
                    <a:lnTo>
                      <a:pt x="1088" y="1504"/>
                    </a:lnTo>
                    <a:lnTo>
                      <a:pt x="1102" y="1510"/>
                    </a:lnTo>
                    <a:lnTo>
                      <a:pt x="1116" y="1514"/>
                    </a:lnTo>
                    <a:lnTo>
                      <a:pt x="1124" y="1516"/>
                    </a:lnTo>
                    <a:lnTo>
                      <a:pt x="1132" y="1514"/>
                    </a:lnTo>
                    <a:lnTo>
                      <a:pt x="1136" y="1510"/>
                    </a:lnTo>
                    <a:lnTo>
                      <a:pt x="1144" y="1510"/>
                    </a:lnTo>
                    <a:lnTo>
                      <a:pt x="1150" y="1514"/>
                    </a:lnTo>
                    <a:lnTo>
                      <a:pt x="1158" y="1522"/>
                    </a:lnTo>
                    <a:lnTo>
                      <a:pt x="1164" y="1526"/>
                    </a:lnTo>
                    <a:lnTo>
                      <a:pt x="1172" y="1530"/>
                    </a:lnTo>
                    <a:lnTo>
                      <a:pt x="1206" y="1544"/>
                    </a:lnTo>
                    <a:lnTo>
                      <a:pt x="1218" y="1546"/>
                    </a:lnTo>
                    <a:lnTo>
                      <a:pt x="1222" y="1546"/>
                    </a:lnTo>
                    <a:lnTo>
                      <a:pt x="1230" y="1544"/>
                    </a:lnTo>
                    <a:lnTo>
                      <a:pt x="1244" y="1538"/>
                    </a:lnTo>
                    <a:lnTo>
                      <a:pt x="1260" y="1536"/>
                    </a:lnTo>
                    <a:lnTo>
                      <a:pt x="1292" y="1536"/>
                    </a:lnTo>
                    <a:lnTo>
                      <a:pt x="1300" y="1538"/>
                    </a:lnTo>
                    <a:lnTo>
                      <a:pt x="1306" y="1544"/>
                    </a:lnTo>
                    <a:lnTo>
                      <a:pt x="1316" y="1558"/>
                    </a:lnTo>
                    <a:lnTo>
                      <a:pt x="1320" y="1566"/>
                    </a:lnTo>
                    <a:lnTo>
                      <a:pt x="1326" y="1572"/>
                    </a:lnTo>
                    <a:lnTo>
                      <a:pt x="1336" y="1588"/>
                    </a:lnTo>
                    <a:lnTo>
                      <a:pt x="1346" y="1602"/>
                    </a:lnTo>
                    <a:lnTo>
                      <a:pt x="1354" y="1610"/>
                    </a:lnTo>
                    <a:lnTo>
                      <a:pt x="1360" y="1612"/>
                    </a:lnTo>
                    <a:lnTo>
                      <a:pt x="1366" y="1610"/>
                    </a:lnTo>
                    <a:lnTo>
                      <a:pt x="1382" y="1600"/>
                    </a:lnTo>
                    <a:lnTo>
                      <a:pt x="1386" y="1598"/>
                    </a:lnTo>
                    <a:lnTo>
                      <a:pt x="1388" y="1600"/>
                    </a:lnTo>
                    <a:lnTo>
                      <a:pt x="1390" y="1600"/>
                    </a:lnTo>
                    <a:lnTo>
                      <a:pt x="1390" y="1604"/>
                    </a:lnTo>
                    <a:lnTo>
                      <a:pt x="1398" y="1676"/>
                    </a:lnTo>
                    <a:lnTo>
                      <a:pt x="1402" y="1692"/>
                    </a:lnTo>
                    <a:lnTo>
                      <a:pt x="1408" y="1714"/>
                    </a:lnTo>
                    <a:lnTo>
                      <a:pt x="1414" y="1730"/>
                    </a:lnTo>
                    <a:lnTo>
                      <a:pt x="1434" y="1764"/>
                    </a:lnTo>
                    <a:lnTo>
                      <a:pt x="1442" y="1778"/>
                    </a:lnTo>
                    <a:lnTo>
                      <a:pt x="1444" y="1784"/>
                    </a:lnTo>
                    <a:lnTo>
                      <a:pt x="1452" y="1798"/>
                    </a:lnTo>
                    <a:lnTo>
                      <a:pt x="1464" y="1814"/>
                    </a:lnTo>
                    <a:lnTo>
                      <a:pt x="1466" y="1816"/>
                    </a:lnTo>
                    <a:lnTo>
                      <a:pt x="1468" y="1816"/>
                    </a:lnTo>
                    <a:lnTo>
                      <a:pt x="1470" y="1816"/>
                    </a:lnTo>
                    <a:lnTo>
                      <a:pt x="1472" y="1814"/>
                    </a:lnTo>
                    <a:lnTo>
                      <a:pt x="1474" y="1808"/>
                    </a:lnTo>
                    <a:lnTo>
                      <a:pt x="1484" y="1796"/>
                    </a:lnTo>
                    <a:lnTo>
                      <a:pt x="1492" y="1786"/>
                    </a:lnTo>
                    <a:lnTo>
                      <a:pt x="1500" y="1774"/>
                    </a:lnTo>
                    <a:lnTo>
                      <a:pt x="1504" y="1768"/>
                    </a:lnTo>
                    <a:lnTo>
                      <a:pt x="1506" y="1762"/>
                    </a:lnTo>
                    <a:lnTo>
                      <a:pt x="1506" y="1754"/>
                    </a:lnTo>
                    <a:lnTo>
                      <a:pt x="1506" y="1730"/>
                    </a:lnTo>
                    <a:lnTo>
                      <a:pt x="1510" y="1716"/>
                    </a:lnTo>
                    <a:lnTo>
                      <a:pt x="1514" y="1700"/>
                    </a:lnTo>
                    <a:lnTo>
                      <a:pt x="1518" y="1694"/>
                    </a:lnTo>
                    <a:lnTo>
                      <a:pt x="1522" y="1688"/>
                    </a:lnTo>
                    <a:lnTo>
                      <a:pt x="1540" y="1670"/>
                    </a:lnTo>
                    <a:lnTo>
                      <a:pt x="1554" y="1660"/>
                    </a:lnTo>
                    <a:lnTo>
                      <a:pt x="1578" y="1648"/>
                    </a:lnTo>
                    <a:lnTo>
                      <a:pt x="1590" y="1638"/>
                    </a:lnTo>
                    <a:lnTo>
                      <a:pt x="1598" y="1630"/>
                    </a:lnTo>
                    <a:lnTo>
                      <a:pt x="1604" y="1624"/>
                    </a:lnTo>
                    <a:lnTo>
                      <a:pt x="1608" y="1618"/>
                    </a:lnTo>
                    <a:lnTo>
                      <a:pt x="1612" y="1604"/>
                    </a:lnTo>
                    <a:lnTo>
                      <a:pt x="1616" y="1598"/>
                    </a:lnTo>
                    <a:lnTo>
                      <a:pt x="1622" y="1596"/>
                    </a:lnTo>
                    <a:lnTo>
                      <a:pt x="1636" y="1596"/>
                    </a:lnTo>
                    <a:lnTo>
                      <a:pt x="1644" y="1596"/>
                    </a:lnTo>
                    <a:lnTo>
                      <a:pt x="1652" y="1592"/>
                    </a:lnTo>
                    <a:lnTo>
                      <a:pt x="1666" y="1588"/>
                    </a:lnTo>
                    <a:lnTo>
                      <a:pt x="1676" y="1586"/>
                    </a:lnTo>
                    <a:lnTo>
                      <a:pt x="1686" y="1588"/>
                    </a:lnTo>
                    <a:lnTo>
                      <a:pt x="1688" y="1590"/>
                    </a:lnTo>
                    <a:lnTo>
                      <a:pt x="1694" y="1594"/>
                    </a:lnTo>
                    <a:lnTo>
                      <a:pt x="1700" y="1598"/>
                    </a:lnTo>
                    <a:lnTo>
                      <a:pt x="1702" y="1604"/>
                    </a:lnTo>
                    <a:lnTo>
                      <a:pt x="1706" y="1612"/>
                    </a:lnTo>
                    <a:lnTo>
                      <a:pt x="1708" y="1618"/>
                    </a:lnTo>
                    <a:lnTo>
                      <a:pt x="1714" y="1632"/>
                    </a:lnTo>
                    <a:lnTo>
                      <a:pt x="1728" y="1676"/>
                    </a:lnTo>
                    <a:lnTo>
                      <a:pt x="1732" y="1682"/>
                    </a:lnTo>
                    <a:lnTo>
                      <a:pt x="1738" y="1688"/>
                    </a:lnTo>
                    <a:lnTo>
                      <a:pt x="1744" y="1690"/>
                    </a:lnTo>
                    <a:lnTo>
                      <a:pt x="1750" y="1692"/>
                    </a:lnTo>
                    <a:lnTo>
                      <a:pt x="1758" y="1690"/>
                    </a:lnTo>
                    <a:lnTo>
                      <a:pt x="1764" y="1688"/>
                    </a:lnTo>
                    <a:lnTo>
                      <a:pt x="1770" y="1686"/>
                    </a:lnTo>
                    <a:lnTo>
                      <a:pt x="1776" y="1688"/>
                    </a:lnTo>
                    <a:lnTo>
                      <a:pt x="1780" y="1694"/>
                    </a:lnTo>
                    <a:lnTo>
                      <a:pt x="1782" y="1700"/>
                    </a:lnTo>
                    <a:lnTo>
                      <a:pt x="1788" y="1716"/>
                    </a:lnTo>
                    <a:lnTo>
                      <a:pt x="1790" y="1730"/>
                    </a:lnTo>
                    <a:lnTo>
                      <a:pt x="1790" y="1754"/>
                    </a:lnTo>
                    <a:lnTo>
                      <a:pt x="1790" y="1770"/>
                    </a:lnTo>
                    <a:lnTo>
                      <a:pt x="1790" y="1802"/>
                    </a:lnTo>
                    <a:lnTo>
                      <a:pt x="1792" y="1810"/>
                    </a:lnTo>
                    <a:lnTo>
                      <a:pt x="1796" y="1816"/>
                    </a:lnTo>
                    <a:lnTo>
                      <a:pt x="1804" y="1824"/>
                    </a:lnTo>
                    <a:lnTo>
                      <a:pt x="1814" y="1838"/>
                    </a:lnTo>
                    <a:lnTo>
                      <a:pt x="1816" y="1842"/>
                    </a:lnTo>
                    <a:lnTo>
                      <a:pt x="1822" y="1858"/>
                    </a:lnTo>
                    <a:lnTo>
                      <a:pt x="1826" y="1862"/>
                    </a:lnTo>
                    <a:lnTo>
                      <a:pt x="1834" y="1876"/>
                    </a:lnTo>
                    <a:lnTo>
                      <a:pt x="1842" y="1884"/>
                    </a:lnTo>
                    <a:lnTo>
                      <a:pt x="1854" y="1894"/>
                    </a:lnTo>
                    <a:lnTo>
                      <a:pt x="1872" y="1912"/>
                    </a:lnTo>
                    <a:lnTo>
                      <a:pt x="1878" y="1916"/>
                    </a:lnTo>
                    <a:lnTo>
                      <a:pt x="1880" y="1914"/>
                    </a:lnTo>
                    <a:lnTo>
                      <a:pt x="1884" y="1914"/>
                    </a:lnTo>
                    <a:lnTo>
                      <a:pt x="1886" y="1908"/>
                    </a:lnTo>
                    <a:lnTo>
                      <a:pt x="1886" y="1900"/>
                    </a:lnTo>
                    <a:lnTo>
                      <a:pt x="1880" y="1886"/>
                    </a:lnTo>
                    <a:lnTo>
                      <a:pt x="1874" y="1872"/>
                    </a:lnTo>
                    <a:lnTo>
                      <a:pt x="1872" y="1866"/>
                    </a:lnTo>
                    <a:lnTo>
                      <a:pt x="1862" y="1854"/>
                    </a:lnTo>
                    <a:lnTo>
                      <a:pt x="1854" y="1846"/>
                    </a:lnTo>
                    <a:lnTo>
                      <a:pt x="1842" y="1836"/>
                    </a:lnTo>
                    <a:lnTo>
                      <a:pt x="1836" y="1834"/>
                    </a:lnTo>
                    <a:lnTo>
                      <a:pt x="1824" y="1826"/>
                    </a:lnTo>
                    <a:lnTo>
                      <a:pt x="1820" y="1820"/>
                    </a:lnTo>
                    <a:lnTo>
                      <a:pt x="1818" y="1812"/>
                    </a:lnTo>
                    <a:lnTo>
                      <a:pt x="1812" y="1790"/>
                    </a:lnTo>
                    <a:lnTo>
                      <a:pt x="1810" y="1774"/>
                    </a:lnTo>
                    <a:lnTo>
                      <a:pt x="1810" y="1770"/>
                    </a:lnTo>
                    <a:lnTo>
                      <a:pt x="1812" y="1754"/>
                    </a:lnTo>
                    <a:lnTo>
                      <a:pt x="1816" y="1740"/>
                    </a:lnTo>
                    <a:lnTo>
                      <a:pt x="1818" y="1736"/>
                    </a:lnTo>
                    <a:lnTo>
                      <a:pt x="1820" y="1734"/>
                    </a:lnTo>
                    <a:lnTo>
                      <a:pt x="1824" y="1734"/>
                    </a:lnTo>
                    <a:lnTo>
                      <a:pt x="1826" y="1734"/>
                    </a:lnTo>
                    <a:lnTo>
                      <a:pt x="1842" y="1740"/>
                    </a:lnTo>
                    <a:lnTo>
                      <a:pt x="1848" y="1742"/>
                    </a:lnTo>
                    <a:lnTo>
                      <a:pt x="1854" y="1746"/>
                    </a:lnTo>
                    <a:lnTo>
                      <a:pt x="1858" y="1752"/>
                    </a:lnTo>
                    <a:lnTo>
                      <a:pt x="1864" y="1758"/>
                    </a:lnTo>
                    <a:lnTo>
                      <a:pt x="1872" y="1766"/>
                    </a:lnTo>
                    <a:lnTo>
                      <a:pt x="1884" y="1776"/>
                    </a:lnTo>
                    <a:lnTo>
                      <a:pt x="1888" y="1782"/>
                    </a:lnTo>
                    <a:lnTo>
                      <a:pt x="1894" y="1780"/>
                    </a:lnTo>
                    <a:lnTo>
                      <a:pt x="1898" y="1782"/>
                    </a:lnTo>
                    <a:lnTo>
                      <a:pt x="1902" y="1788"/>
                    </a:lnTo>
                    <a:lnTo>
                      <a:pt x="1904" y="1794"/>
                    </a:lnTo>
                    <a:lnTo>
                      <a:pt x="1906" y="1796"/>
                    </a:lnTo>
                    <a:lnTo>
                      <a:pt x="1908" y="1798"/>
                    </a:lnTo>
                    <a:lnTo>
                      <a:pt x="1912" y="1798"/>
                    </a:lnTo>
                    <a:lnTo>
                      <a:pt x="1914" y="1796"/>
                    </a:lnTo>
                    <a:lnTo>
                      <a:pt x="1940" y="1776"/>
                    </a:lnTo>
                    <a:lnTo>
                      <a:pt x="1952" y="1766"/>
                    </a:lnTo>
                    <a:lnTo>
                      <a:pt x="1962" y="1758"/>
                    </a:lnTo>
                    <a:lnTo>
                      <a:pt x="1964" y="1752"/>
                    </a:lnTo>
                    <a:lnTo>
                      <a:pt x="1964" y="1744"/>
                    </a:lnTo>
                    <a:lnTo>
                      <a:pt x="1950" y="1690"/>
                    </a:lnTo>
                    <a:lnTo>
                      <a:pt x="1946" y="1684"/>
                    </a:lnTo>
                    <a:lnTo>
                      <a:pt x="1942" y="1678"/>
                    </a:lnTo>
                    <a:lnTo>
                      <a:pt x="1932" y="1666"/>
                    </a:lnTo>
                    <a:lnTo>
                      <a:pt x="1922" y="1650"/>
                    </a:lnTo>
                    <a:lnTo>
                      <a:pt x="1914" y="1636"/>
                    </a:lnTo>
                    <a:lnTo>
                      <a:pt x="1912" y="1632"/>
                    </a:lnTo>
                    <a:lnTo>
                      <a:pt x="1910" y="1626"/>
                    </a:lnTo>
                    <a:lnTo>
                      <a:pt x="1912" y="1620"/>
                    </a:lnTo>
                    <a:lnTo>
                      <a:pt x="1924" y="1612"/>
                    </a:lnTo>
                    <a:lnTo>
                      <a:pt x="1930" y="1608"/>
                    </a:lnTo>
                    <a:lnTo>
                      <a:pt x="1942" y="1606"/>
                    </a:lnTo>
                    <a:lnTo>
                      <a:pt x="1948" y="1606"/>
                    </a:lnTo>
                    <a:lnTo>
                      <a:pt x="1954" y="1610"/>
                    </a:lnTo>
                    <a:lnTo>
                      <a:pt x="1970" y="1620"/>
                    </a:lnTo>
                    <a:lnTo>
                      <a:pt x="1972" y="1622"/>
                    </a:lnTo>
                    <a:lnTo>
                      <a:pt x="1974" y="1620"/>
                    </a:lnTo>
                    <a:lnTo>
                      <a:pt x="1976" y="1620"/>
                    </a:lnTo>
                    <a:lnTo>
                      <a:pt x="1976" y="1616"/>
                    </a:lnTo>
                    <a:lnTo>
                      <a:pt x="1976" y="1614"/>
                    </a:lnTo>
                    <a:lnTo>
                      <a:pt x="1978" y="1606"/>
                    </a:lnTo>
                    <a:lnTo>
                      <a:pt x="1984" y="1604"/>
                    </a:lnTo>
                    <a:lnTo>
                      <a:pt x="2008" y="1598"/>
                    </a:lnTo>
                    <a:lnTo>
                      <a:pt x="2014" y="1594"/>
                    </a:lnTo>
                    <a:lnTo>
                      <a:pt x="2020" y="1590"/>
                    </a:lnTo>
                    <a:lnTo>
                      <a:pt x="2024" y="1586"/>
                    </a:lnTo>
                    <a:lnTo>
                      <a:pt x="2030" y="1586"/>
                    </a:lnTo>
                    <a:lnTo>
                      <a:pt x="2040" y="1586"/>
                    </a:lnTo>
                    <a:lnTo>
                      <a:pt x="2052" y="1582"/>
                    </a:lnTo>
                    <a:lnTo>
                      <a:pt x="2056" y="1580"/>
                    </a:lnTo>
                    <a:lnTo>
                      <a:pt x="2072" y="1572"/>
                    </a:lnTo>
                    <a:lnTo>
                      <a:pt x="2076" y="1570"/>
                    </a:lnTo>
                    <a:lnTo>
                      <a:pt x="2090" y="1562"/>
                    </a:lnTo>
                    <a:lnTo>
                      <a:pt x="2106" y="1550"/>
                    </a:lnTo>
                    <a:lnTo>
                      <a:pt x="2112" y="1546"/>
                    </a:lnTo>
                    <a:lnTo>
                      <a:pt x="2116" y="1540"/>
                    </a:lnTo>
                    <a:lnTo>
                      <a:pt x="2120" y="1534"/>
                    </a:lnTo>
                    <a:lnTo>
                      <a:pt x="2126" y="1520"/>
                    </a:lnTo>
                    <a:lnTo>
                      <a:pt x="2130" y="1514"/>
                    </a:lnTo>
                    <a:lnTo>
                      <a:pt x="2138" y="1500"/>
                    </a:lnTo>
                    <a:lnTo>
                      <a:pt x="2148" y="1484"/>
                    </a:lnTo>
                    <a:lnTo>
                      <a:pt x="2150" y="1478"/>
                    </a:lnTo>
                    <a:lnTo>
                      <a:pt x="2152" y="1470"/>
                    </a:lnTo>
                    <a:lnTo>
                      <a:pt x="2152" y="1466"/>
                    </a:lnTo>
                    <a:lnTo>
                      <a:pt x="2150" y="1460"/>
                    </a:lnTo>
                    <a:lnTo>
                      <a:pt x="2148" y="1454"/>
                    </a:lnTo>
                    <a:lnTo>
                      <a:pt x="2146" y="1448"/>
                    </a:lnTo>
                    <a:lnTo>
                      <a:pt x="2148" y="1444"/>
                    </a:lnTo>
                    <a:lnTo>
                      <a:pt x="2150" y="1438"/>
                    </a:lnTo>
                    <a:lnTo>
                      <a:pt x="2148" y="1432"/>
                    </a:lnTo>
                    <a:lnTo>
                      <a:pt x="2146" y="1426"/>
                    </a:lnTo>
                    <a:lnTo>
                      <a:pt x="2140" y="1412"/>
                    </a:lnTo>
                    <a:lnTo>
                      <a:pt x="2126" y="1378"/>
                    </a:lnTo>
                    <a:lnTo>
                      <a:pt x="2122" y="1366"/>
                    </a:lnTo>
                    <a:lnTo>
                      <a:pt x="2124" y="1360"/>
                    </a:lnTo>
                    <a:lnTo>
                      <a:pt x="2128" y="1354"/>
                    </a:lnTo>
                    <a:lnTo>
                      <a:pt x="2136" y="1346"/>
                    </a:lnTo>
                    <a:lnTo>
                      <a:pt x="2150" y="1338"/>
                    </a:lnTo>
                    <a:lnTo>
                      <a:pt x="2154" y="1334"/>
                    </a:lnTo>
                    <a:lnTo>
                      <a:pt x="2160" y="1330"/>
                    </a:lnTo>
                    <a:lnTo>
                      <a:pt x="2162" y="1326"/>
                    </a:lnTo>
                    <a:lnTo>
                      <a:pt x="2160" y="1322"/>
                    </a:lnTo>
                    <a:lnTo>
                      <a:pt x="2154" y="1322"/>
                    </a:lnTo>
                    <a:lnTo>
                      <a:pt x="2140" y="1322"/>
                    </a:lnTo>
                    <a:lnTo>
                      <a:pt x="2128" y="1322"/>
                    </a:lnTo>
                    <a:lnTo>
                      <a:pt x="2118" y="1322"/>
                    </a:lnTo>
                    <a:lnTo>
                      <a:pt x="2114" y="1320"/>
                    </a:lnTo>
                    <a:lnTo>
                      <a:pt x="2110" y="1314"/>
                    </a:lnTo>
                    <a:lnTo>
                      <a:pt x="2106" y="1308"/>
                    </a:lnTo>
                    <a:lnTo>
                      <a:pt x="2098" y="1296"/>
                    </a:lnTo>
                    <a:lnTo>
                      <a:pt x="2096" y="1294"/>
                    </a:lnTo>
                    <a:lnTo>
                      <a:pt x="2096" y="1292"/>
                    </a:lnTo>
                    <a:lnTo>
                      <a:pt x="2100" y="1288"/>
                    </a:lnTo>
                    <a:lnTo>
                      <a:pt x="2106" y="1286"/>
                    </a:lnTo>
                    <a:lnTo>
                      <a:pt x="2120" y="1278"/>
                    </a:lnTo>
                    <a:lnTo>
                      <a:pt x="2126" y="1276"/>
                    </a:lnTo>
                    <a:lnTo>
                      <a:pt x="2138" y="1266"/>
                    </a:lnTo>
                    <a:lnTo>
                      <a:pt x="2146" y="1258"/>
                    </a:lnTo>
                    <a:lnTo>
                      <a:pt x="2152" y="1254"/>
                    </a:lnTo>
                    <a:lnTo>
                      <a:pt x="2158" y="1252"/>
                    </a:lnTo>
                    <a:lnTo>
                      <a:pt x="2158" y="1254"/>
                    </a:lnTo>
                    <a:lnTo>
                      <a:pt x="2160" y="1254"/>
                    </a:lnTo>
                    <a:lnTo>
                      <a:pt x="2158" y="1260"/>
                    </a:lnTo>
                    <a:lnTo>
                      <a:pt x="2156" y="1266"/>
                    </a:lnTo>
                    <a:lnTo>
                      <a:pt x="2154" y="1272"/>
                    </a:lnTo>
                    <a:lnTo>
                      <a:pt x="2158" y="1278"/>
                    </a:lnTo>
                    <a:lnTo>
                      <a:pt x="2162" y="1280"/>
                    </a:lnTo>
                    <a:lnTo>
                      <a:pt x="2166" y="1282"/>
                    </a:lnTo>
                    <a:lnTo>
                      <a:pt x="2180" y="1280"/>
                    </a:lnTo>
                    <a:lnTo>
                      <a:pt x="2194" y="1274"/>
                    </a:lnTo>
                    <a:lnTo>
                      <a:pt x="2202" y="1274"/>
                    </a:lnTo>
                    <a:lnTo>
                      <a:pt x="2208" y="1276"/>
                    </a:lnTo>
                    <a:lnTo>
                      <a:pt x="2214" y="1278"/>
                    </a:lnTo>
                    <a:lnTo>
                      <a:pt x="2220" y="1284"/>
                    </a:lnTo>
                    <a:lnTo>
                      <a:pt x="2224" y="1290"/>
                    </a:lnTo>
                    <a:lnTo>
                      <a:pt x="2228" y="1294"/>
                    </a:lnTo>
                    <a:lnTo>
                      <a:pt x="2230" y="1306"/>
                    </a:lnTo>
                    <a:lnTo>
                      <a:pt x="2230" y="1320"/>
                    </a:lnTo>
                    <a:lnTo>
                      <a:pt x="2230" y="1332"/>
                    </a:lnTo>
                    <a:lnTo>
                      <a:pt x="2228" y="1348"/>
                    </a:lnTo>
                    <a:lnTo>
                      <a:pt x="2224" y="1362"/>
                    </a:lnTo>
                    <a:lnTo>
                      <a:pt x="2222" y="1366"/>
                    </a:lnTo>
                    <a:lnTo>
                      <a:pt x="2224" y="1368"/>
                    </a:lnTo>
                    <a:lnTo>
                      <a:pt x="2226" y="1370"/>
                    </a:lnTo>
                    <a:lnTo>
                      <a:pt x="2228" y="1370"/>
                    </a:lnTo>
                    <a:lnTo>
                      <a:pt x="2232" y="1370"/>
                    </a:lnTo>
                    <a:lnTo>
                      <a:pt x="2240" y="1370"/>
                    </a:lnTo>
                    <a:lnTo>
                      <a:pt x="2248" y="1366"/>
                    </a:lnTo>
                    <a:lnTo>
                      <a:pt x="2252" y="1364"/>
                    </a:lnTo>
                    <a:lnTo>
                      <a:pt x="2264" y="1356"/>
                    </a:lnTo>
                    <a:lnTo>
                      <a:pt x="2274" y="1346"/>
                    </a:lnTo>
                    <a:lnTo>
                      <a:pt x="2278" y="1340"/>
                    </a:lnTo>
                    <a:lnTo>
                      <a:pt x="2276" y="1334"/>
                    </a:lnTo>
                    <a:lnTo>
                      <a:pt x="2264" y="1308"/>
                    </a:lnTo>
                    <a:lnTo>
                      <a:pt x="2260" y="1296"/>
                    </a:lnTo>
                    <a:lnTo>
                      <a:pt x="2260" y="1284"/>
                    </a:lnTo>
                    <a:lnTo>
                      <a:pt x="2260" y="1280"/>
                    </a:lnTo>
                    <a:lnTo>
                      <a:pt x="2260" y="1268"/>
                    </a:lnTo>
                    <a:lnTo>
                      <a:pt x="2256" y="1256"/>
                    </a:lnTo>
                    <a:lnTo>
                      <a:pt x="2254" y="1250"/>
                    </a:lnTo>
                    <a:lnTo>
                      <a:pt x="2252" y="1244"/>
                    </a:lnTo>
                    <a:lnTo>
                      <a:pt x="2256" y="1238"/>
                    </a:lnTo>
                    <a:lnTo>
                      <a:pt x="2266" y="1228"/>
                    </a:lnTo>
                    <a:lnTo>
                      <a:pt x="2274" y="1220"/>
                    </a:lnTo>
                    <a:lnTo>
                      <a:pt x="2280" y="1216"/>
                    </a:lnTo>
                    <a:lnTo>
                      <a:pt x="2286" y="1214"/>
                    </a:lnTo>
                    <a:lnTo>
                      <a:pt x="2290" y="1216"/>
                    </a:lnTo>
                    <a:lnTo>
                      <a:pt x="2292" y="1218"/>
                    </a:lnTo>
                    <a:lnTo>
                      <a:pt x="2292" y="1222"/>
                    </a:lnTo>
                    <a:lnTo>
                      <a:pt x="2294" y="1224"/>
                    </a:lnTo>
                    <a:lnTo>
                      <a:pt x="2304" y="1224"/>
                    </a:lnTo>
                    <a:lnTo>
                      <a:pt x="2310" y="1222"/>
                    </a:lnTo>
                    <a:lnTo>
                      <a:pt x="2314" y="1218"/>
                    </a:lnTo>
                    <a:lnTo>
                      <a:pt x="2320" y="1216"/>
                    </a:lnTo>
                    <a:lnTo>
                      <a:pt x="2326" y="1218"/>
                    </a:lnTo>
                    <a:lnTo>
                      <a:pt x="2332" y="1220"/>
                    </a:lnTo>
                    <a:lnTo>
                      <a:pt x="2338" y="1222"/>
                    </a:lnTo>
                    <a:lnTo>
                      <a:pt x="2344" y="1218"/>
                    </a:lnTo>
                    <a:lnTo>
                      <a:pt x="2362" y="1200"/>
                    </a:lnTo>
                    <a:lnTo>
                      <a:pt x="2374" y="1188"/>
                    </a:lnTo>
                    <a:lnTo>
                      <a:pt x="2382" y="1180"/>
                    </a:lnTo>
                    <a:lnTo>
                      <a:pt x="2392" y="1168"/>
                    </a:lnTo>
                    <a:lnTo>
                      <a:pt x="2422" y="1132"/>
                    </a:lnTo>
                    <a:lnTo>
                      <a:pt x="2430" y="1118"/>
                    </a:lnTo>
                    <a:lnTo>
                      <a:pt x="2442" y="1094"/>
                    </a:lnTo>
                    <a:lnTo>
                      <a:pt x="2446" y="1086"/>
                    </a:lnTo>
                    <a:lnTo>
                      <a:pt x="2446" y="1078"/>
                    </a:lnTo>
                    <a:lnTo>
                      <a:pt x="2446" y="1056"/>
                    </a:lnTo>
                    <a:lnTo>
                      <a:pt x="2448" y="1040"/>
                    </a:lnTo>
                    <a:lnTo>
                      <a:pt x="2454" y="996"/>
                    </a:lnTo>
                    <a:lnTo>
                      <a:pt x="2456" y="980"/>
                    </a:lnTo>
                    <a:lnTo>
                      <a:pt x="2456" y="978"/>
                    </a:lnTo>
                    <a:lnTo>
                      <a:pt x="2454" y="970"/>
                    </a:lnTo>
                    <a:lnTo>
                      <a:pt x="2450" y="964"/>
                    </a:lnTo>
                    <a:lnTo>
                      <a:pt x="2442" y="956"/>
                    </a:lnTo>
                    <a:lnTo>
                      <a:pt x="2436" y="952"/>
                    </a:lnTo>
                    <a:lnTo>
                      <a:pt x="2430" y="954"/>
                    </a:lnTo>
                    <a:lnTo>
                      <a:pt x="2414" y="964"/>
                    </a:lnTo>
                    <a:lnTo>
                      <a:pt x="2406" y="968"/>
                    </a:lnTo>
                    <a:lnTo>
                      <a:pt x="2400" y="966"/>
                    </a:lnTo>
                    <a:lnTo>
                      <a:pt x="2394" y="964"/>
                    </a:lnTo>
                    <a:lnTo>
                      <a:pt x="2388" y="958"/>
                    </a:lnTo>
                    <a:lnTo>
                      <a:pt x="2384" y="952"/>
                    </a:lnTo>
                    <a:lnTo>
                      <a:pt x="2382" y="948"/>
                    </a:lnTo>
                    <a:lnTo>
                      <a:pt x="2378" y="942"/>
                    </a:lnTo>
                    <a:lnTo>
                      <a:pt x="2372" y="940"/>
                    </a:lnTo>
                    <a:lnTo>
                      <a:pt x="2370" y="938"/>
                    </a:lnTo>
                    <a:lnTo>
                      <a:pt x="2372" y="936"/>
                    </a:lnTo>
                    <a:lnTo>
                      <a:pt x="2384" y="924"/>
                    </a:lnTo>
                    <a:lnTo>
                      <a:pt x="2402" y="906"/>
                    </a:lnTo>
                    <a:lnTo>
                      <a:pt x="2412" y="896"/>
                    </a:lnTo>
                    <a:lnTo>
                      <a:pt x="2420" y="888"/>
                    </a:lnTo>
                    <a:lnTo>
                      <a:pt x="2424" y="882"/>
                    </a:lnTo>
                    <a:lnTo>
                      <a:pt x="2426" y="876"/>
                    </a:lnTo>
                    <a:lnTo>
                      <a:pt x="2428" y="872"/>
                    </a:lnTo>
                    <a:lnTo>
                      <a:pt x="2432" y="866"/>
                    </a:lnTo>
                    <a:lnTo>
                      <a:pt x="2490" y="808"/>
                    </a:lnTo>
                    <a:lnTo>
                      <a:pt x="2496" y="804"/>
                    </a:lnTo>
                    <a:lnTo>
                      <a:pt x="2504" y="802"/>
                    </a:lnTo>
                    <a:lnTo>
                      <a:pt x="2506" y="802"/>
                    </a:lnTo>
                    <a:lnTo>
                      <a:pt x="2522" y="802"/>
                    </a:lnTo>
                    <a:lnTo>
                      <a:pt x="2556" y="802"/>
                    </a:lnTo>
                    <a:lnTo>
                      <a:pt x="2564" y="802"/>
                    </a:lnTo>
                    <a:lnTo>
                      <a:pt x="2570" y="800"/>
                    </a:lnTo>
                    <a:lnTo>
                      <a:pt x="2576" y="796"/>
                    </a:lnTo>
                    <a:lnTo>
                      <a:pt x="2584" y="794"/>
                    </a:lnTo>
                    <a:lnTo>
                      <a:pt x="2590" y="796"/>
                    </a:lnTo>
                    <a:lnTo>
                      <a:pt x="2604" y="800"/>
                    </a:lnTo>
                    <a:lnTo>
                      <a:pt x="2610" y="804"/>
                    </a:lnTo>
                    <a:lnTo>
                      <a:pt x="2612" y="810"/>
                    </a:lnTo>
                    <a:lnTo>
                      <a:pt x="2612" y="814"/>
                    </a:lnTo>
                    <a:lnTo>
                      <a:pt x="2614" y="818"/>
                    </a:lnTo>
                    <a:lnTo>
                      <a:pt x="2614" y="820"/>
                    </a:lnTo>
                    <a:lnTo>
                      <a:pt x="2618" y="820"/>
                    </a:lnTo>
                    <a:lnTo>
                      <a:pt x="2620" y="822"/>
                    </a:lnTo>
                    <a:lnTo>
                      <a:pt x="2654" y="814"/>
                    </a:lnTo>
                    <a:lnTo>
                      <a:pt x="2666" y="812"/>
                    </a:lnTo>
                    <a:lnTo>
                      <a:pt x="2668" y="812"/>
                    </a:lnTo>
                    <a:lnTo>
                      <a:pt x="2666" y="808"/>
                    </a:lnTo>
                    <a:lnTo>
                      <a:pt x="2664" y="802"/>
                    </a:lnTo>
                    <a:lnTo>
                      <a:pt x="2664" y="796"/>
                    </a:lnTo>
                    <a:lnTo>
                      <a:pt x="2668" y="782"/>
                    </a:lnTo>
                    <a:lnTo>
                      <a:pt x="2674" y="766"/>
                    </a:lnTo>
                    <a:lnTo>
                      <a:pt x="2678" y="752"/>
                    </a:lnTo>
                    <a:lnTo>
                      <a:pt x="2682" y="746"/>
                    </a:lnTo>
                    <a:lnTo>
                      <a:pt x="2688" y="740"/>
                    </a:lnTo>
                    <a:lnTo>
                      <a:pt x="2704" y="730"/>
                    </a:lnTo>
                    <a:lnTo>
                      <a:pt x="2710" y="726"/>
                    </a:lnTo>
                    <a:lnTo>
                      <a:pt x="2718" y="726"/>
                    </a:lnTo>
                    <a:lnTo>
                      <a:pt x="2742" y="732"/>
                    </a:lnTo>
                    <a:lnTo>
                      <a:pt x="2748" y="736"/>
                    </a:lnTo>
                    <a:lnTo>
                      <a:pt x="2754" y="742"/>
                    </a:lnTo>
                    <a:lnTo>
                      <a:pt x="2756" y="746"/>
                    </a:lnTo>
                    <a:lnTo>
                      <a:pt x="2758" y="750"/>
                    </a:lnTo>
                    <a:lnTo>
                      <a:pt x="2760" y="750"/>
                    </a:lnTo>
                    <a:lnTo>
                      <a:pt x="2762" y="750"/>
                    </a:lnTo>
                    <a:lnTo>
                      <a:pt x="2764" y="748"/>
                    </a:lnTo>
                    <a:lnTo>
                      <a:pt x="2774" y="740"/>
                    </a:lnTo>
                    <a:lnTo>
                      <a:pt x="2786" y="730"/>
                    </a:lnTo>
                    <a:lnTo>
                      <a:pt x="2812" y="710"/>
                    </a:lnTo>
                    <a:lnTo>
                      <a:pt x="2814" y="708"/>
                    </a:lnTo>
                    <a:lnTo>
                      <a:pt x="2816" y="708"/>
                    </a:lnTo>
                    <a:lnTo>
                      <a:pt x="2818" y="710"/>
                    </a:lnTo>
                    <a:lnTo>
                      <a:pt x="2818" y="714"/>
                    </a:lnTo>
                    <a:lnTo>
                      <a:pt x="2818" y="736"/>
                    </a:lnTo>
                    <a:lnTo>
                      <a:pt x="2816" y="744"/>
                    </a:lnTo>
                    <a:lnTo>
                      <a:pt x="2812" y="750"/>
                    </a:lnTo>
                    <a:lnTo>
                      <a:pt x="2794" y="768"/>
                    </a:lnTo>
                    <a:lnTo>
                      <a:pt x="2782" y="778"/>
                    </a:lnTo>
                    <a:lnTo>
                      <a:pt x="2776" y="780"/>
                    </a:lnTo>
                    <a:lnTo>
                      <a:pt x="2770" y="784"/>
                    </a:lnTo>
                    <a:lnTo>
                      <a:pt x="2764" y="790"/>
                    </a:lnTo>
                    <a:lnTo>
                      <a:pt x="2754" y="806"/>
                    </a:lnTo>
                    <a:lnTo>
                      <a:pt x="2744" y="818"/>
                    </a:lnTo>
                    <a:lnTo>
                      <a:pt x="2736" y="826"/>
                    </a:lnTo>
                    <a:lnTo>
                      <a:pt x="2724" y="838"/>
                    </a:lnTo>
                    <a:lnTo>
                      <a:pt x="2716" y="846"/>
                    </a:lnTo>
                    <a:lnTo>
                      <a:pt x="2710" y="850"/>
                    </a:lnTo>
                    <a:lnTo>
                      <a:pt x="2706" y="852"/>
                    </a:lnTo>
                    <a:lnTo>
                      <a:pt x="2702" y="854"/>
                    </a:lnTo>
                    <a:lnTo>
                      <a:pt x="2698" y="860"/>
                    </a:lnTo>
                    <a:lnTo>
                      <a:pt x="2684" y="904"/>
                    </a:lnTo>
                    <a:lnTo>
                      <a:pt x="2682" y="910"/>
                    </a:lnTo>
                    <a:lnTo>
                      <a:pt x="2682" y="918"/>
                    </a:lnTo>
                    <a:lnTo>
                      <a:pt x="2700" y="1020"/>
                    </a:lnTo>
                    <a:lnTo>
                      <a:pt x="2700" y="1022"/>
                    </a:lnTo>
                    <a:lnTo>
                      <a:pt x="2702" y="1024"/>
                    </a:lnTo>
                    <a:lnTo>
                      <a:pt x="2704" y="1024"/>
                    </a:lnTo>
                    <a:lnTo>
                      <a:pt x="2706" y="1022"/>
                    </a:lnTo>
                    <a:lnTo>
                      <a:pt x="2726" y="996"/>
                    </a:lnTo>
                    <a:lnTo>
                      <a:pt x="2734" y="984"/>
                    </a:lnTo>
                    <a:lnTo>
                      <a:pt x="2744" y="972"/>
                    </a:lnTo>
                    <a:lnTo>
                      <a:pt x="2746" y="966"/>
                    </a:lnTo>
                    <a:lnTo>
                      <a:pt x="2754" y="952"/>
                    </a:lnTo>
                    <a:lnTo>
                      <a:pt x="2756" y="948"/>
                    </a:lnTo>
                    <a:lnTo>
                      <a:pt x="2760" y="940"/>
                    </a:lnTo>
                    <a:lnTo>
                      <a:pt x="2766" y="936"/>
                    </a:lnTo>
                    <a:lnTo>
                      <a:pt x="2772" y="934"/>
                    </a:lnTo>
                    <a:lnTo>
                      <a:pt x="2776" y="928"/>
                    </a:lnTo>
                    <a:lnTo>
                      <a:pt x="2778" y="922"/>
                    </a:lnTo>
                    <a:lnTo>
                      <a:pt x="2778" y="918"/>
                    </a:lnTo>
                    <a:lnTo>
                      <a:pt x="2780" y="912"/>
                    </a:lnTo>
                    <a:lnTo>
                      <a:pt x="2784" y="906"/>
                    </a:lnTo>
                    <a:lnTo>
                      <a:pt x="2788" y="900"/>
                    </a:lnTo>
                    <a:lnTo>
                      <a:pt x="2790" y="894"/>
                    </a:lnTo>
                    <a:lnTo>
                      <a:pt x="2796" y="870"/>
                    </a:lnTo>
                    <a:lnTo>
                      <a:pt x="2798" y="856"/>
                    </a:lnTo>
                    <a:lnTo>
                      <a:pt x="2796" y="854"/>
                    </a:lnTo>
                    <a:lnTo>
                      <a:pt x="2790" y="852"/>
                    </a:lnTo>
                    <a:lnTo>
                      <a:pt x="2786" y="852"/>
                    </a:lnTo>
                    <a:lnTo>
                      <a:pt x="2784" y="852"/>
                    </a:lnTo>
                    <a:lnTo>
                      <a:pt x="2782" y="850"/>
                    </a:lnTo>
                    <a:lnTo>
                      <a:pt x="2782" y="848"/>
                    </a:lnTo>
                    <a:lnTo>
                      <a:pt x="2782" y="844"/>
                    </a:lnTo>
                    <a:lnTo>
                      <a:pt x="2796" y="810"/>
                    </a:lnTo>
                    <a:lnTo>
                      <a:pt x="2798" y="804"/>
                    </a:lnTo>
                    <a:lnTo>
                      <a:pt x="2804" y="798"/>
                    </a:lnTo>
                    <a:lnTo>
                      <a:pt x="2816" y="790"/>
                    </a:lnTo>
                    <a:lnTo>
                      <a:pt x="2820" y="786"/>
                    </a:lnTo>
                    <a:lnTo>
                      <a:pt x="2832" y="784"/>
                    </a:lnTo>
                    <a:lnTo>
                      <a:pt x="2838" y="784"/>
                    </a:lnTo>
                    <a:lnTo>
                      <a:pt x="2842" y="788"/>
                    </a:lnTo>
                    <a:lnTo>
                      <a:pt x="2844" y="790"/>
                    </a:lnTo>
                    <a:lnTo>
                      <a:pt x="2848" y="790"/>
                    </a:lnTo>
                    <a:lnTo>
                      <a:pt x="2854" y="788"/>
                    </a:lnTo>
                    <a:lnTo>
                      <a:pt x="2870" y="770"/>
                    </a:lnTo>
                    <a:lnTo>
                      <a:pt x="2874" y="768"/>
                    </a:lnTo>
                    <a:lnTo>
                      <a:pt x="2876" y="768"/>
                    </a:lnTo>
                    <a:lnTo>
                      <a:pt x="2880" y="768"/>
                    </a:lnTo>
                    <a:lnTo>
                      <a:pt x="2882" y="770"/>
                    </a:lnTo>
                    <a:lnTo>
                      <a:pt x="2900" y="788"/>
                    </a:lnTo>
                    <a:lnTo>
                      <a:pt x="2902" y="790"/>
                    </a:lnTo>
                    <a:lnTo>
                      <a:pt x="2906" y="790"/>
                    </a:lnTo>
                    <a:lnTo>
                      <a:pt x="2908" y="788"/>
                    </a:lnTo>
                    <a:lnTo>
                      <a:pt x="2908" y="786"/>
                    </a:lnTo>
                    <a:lnTo>
                      <a:pt x="2914" y="772"/>
                    </a:lnTo>
                    <a:lnTo>
                      <a:pt x="2918" y="766"/>
                    </a:lnTo>
                    <a:lnTo>
                      <a:pt x="2924" y="764"/>
                    </a:lnTo>
                    <a:lnTo>
                      <a:pt x="2928" y="764"/>
                    </a:lnTo>
                    <a:lnTo>
                      <a:pt x="2934" y="762"/>
                    </a:lnTo>
                    <a:lnTo>
                      <a:pt x="2940" y="758"/>
                    </a:lnTo>
                    <a:lnTo>
                      <a:pt x="2960" y="732"/>
                    </a:lnTo>
                    <a:lnTo>
                      <a:pt x="2966" y="726"/>
                    </a:lnTo>
                    <a:lnTo>
                      <a:pt x="2972" y="722"/>
                    </a:lnTo>
                    <a:lnTo>
                      <a:pt x="2996" y="708"/>
                    </a:lnTo>
                    <a:lnTo>
                      <a:pt x="3004" y="706"/>
                    </a:lnTo>
                    <a:lnTo>
                      <a:pt x="3012" y="706"/>
                    </a:lnTo>
                    <a:lnTo>
                      <a:pt x="3016" y="706"/>
                    </a:lnTo>
                    <a:lnTo>
                      <a:pt x="3024" y="706"/>
                    </a:lnTo>
                    <a:lnTo>
                      <a:pt x="3030" y="708"/>
                    </a:lnTo>
                    <a:lnTo>
                      <a:pt x="3036" y="712"/>
                    </a:lnTo>
                    <a:lnTo>
                      <a:pt x="3042" y="712"/>
                    </a:lnTo>
                    <a:lnTo>
                      <a:pt x="3044" y="710"/>
                    </a:lnTo>
                    <a:lnTo>
                      <a:pt x="3044" y="698"/>
                    </a:lnTo>
                    <a:lnTo>
                      <a:pt x="3044" y="694"/>
                    </a:lnTo>
                    <a:lnTo>
                      <a:pt x="3040" y="678"/>
                    </a:lnTo>
                    <a:lnTo>
                      <a:pt x="3036" y="664"/>
                    </a:lnTo>
                    <a:lnTo>
                      <a:pt x="3032" y="656"/>
                    </a:lnTo>
                    <a:lnTo>
                      <a:pt x="3028" y="650"/>
                    </a:lnTo>
                    <a:lnTo>
                      <a:pt x="3020" y="642"/>
                    </a:lnTo>
                    <a:lnTo>
                      <a:pt x="3018" y="640"/>
                    </a:lnTo>
                    <a:lnTo>
                      <a:pt x="3018" y="638"/>
                    </a:lnTo>
                    <a:lnTo>
                      <a:pt x="3018" y="634"/>
                    </a:lnTo>
                    <a:lnTo>
                      <a:pt x="3022" y="634"/>
                    </a:lnTo>
                    <a:lnTo>
                      <a:pt x="3026" y="630"/>
                    </a:lnTo>
                    <a:lnTo>
                      <a:pt x="3040" y="624"/>
                    </a:lnTo>
                    <a:lnTo>
                      <a:pt x="3046" y="620"/>
                    </a:lnTo>
                    <a:close/>
                    <a:moveTo>
                      <a:pt x="420" y="930"/>
                    </a:moveTo>
                    <a:lnTo>
                      <a:pt x="420" y="930"/>
                    </a:lnTo>
                    <a:lnTo>
                      <a:pt x="414" y="924"/>
                    </a:lnTo>
                    <a:lnTo>
                      <a:pt x="410" y="920"/>
                    </a:lnTo>
                    <a:lnTo>
                      <a:pt x="414" y="924"/>
                    </a:lnTo>
                    <a:lnTo>
                      <a:pt x="420" y="930"/>
                    </a:lnTo>
                    <a:close/>
                    <a:moveTo>
                      <a:pt x="938" y="1244"/>
                    </a:moveTo>
                    <a:lnTo>
                      <a:pt x="938" y="1244"/>
                    </a:lnTo>
                    <a:lnTo>
                      <a:pt x="934" y="1238"/>
                    </a:lnTo>
                    <a:lnTo>
                      <a:pt x="928" y="1236"/>
                    </a:lnTo>
                    <a:lnTo>
                      <a:pt x="924" y="1234"/>
                    </a:lnTo>
                    <a:lnTo>
                      <a:pt x="914" y="1234"/>
                    </a:lnTo>
                    <a:lnTo>
                      <a:pt x="902" y="1238"/>
                    </a:lnTo>
                    <a:lnTo>
                      <a:pt x="896" y="1240"/>
                    </a:lnTo>
                    <a:lnTo>
                      <a:pt x="890" y="1242"/>
                    </a:lnTo>
                    <a:lnTo>
                      <a:pt x="882" y="1244"/>
                    </a:lnTo>
                    <a:lnTo>
                      <a:pt x="878" y="1244"/>
                    </a:lnTo>
                    <a:lnTo>
                      <a:pt x="864" y="1244"/>
                    </a:lnTo>
                    <a:lnTo>
                      <a:pt x="852" y="1240"/>
                    </a:lnTo>
                    <a:lnTo>
                      <a:pt x="848" y="1238"/>
                    </a:lnTo>
                    <a:lnTo>
                      <a:pt x="836" y="1234"/>
                    </a:lnTo>
                    <a:lnTo>
                      <a:pt x="822" y="1234"/>
                    </a:lnTo>
                    <a:lnTo>
                      <a:pt x="800" y="1234"/>
                    </a:lnTo>
                    <a:lnTo>
                      <a:pt x="786" y="1234"/>
                    </a:lnTo>
                    <a:lnTo>
                      <a:pt x="774" y="1234"/>
                    </a:lnTo>
                    <a:lnTo>
                      <a:pt x="770" y="1234"/>
                    </a:lnTo>
                    <a:lnTo>
                      <a:pt x="764" y="1236"/>
                    </a:lnTo>
                    <a:lnTo>
                      <a:pt x="758" y="1238"/>
                    </a:lnTo>
                    <a:lnTo>
                      <a:pt x="746" y="1248"/>
                    </a:lnTo>
                    <a:lnTo>
                      <a:pt x="740" y="1250"/>
                    </a:lnTo>
                    <a:lnTo>
                      <a:pt x="734" y="1250"/>
                    </a:lnTo>
                    <a:lnTo>
                      <a:pt x="728" y="1248"/>
                    </a:lnTo>
                    <a:lnTo>
                      <a:pt x="722" y="1244"/>
                    </a:lnTo>
                    <a:lnTo>
                      <a:pt x="716" y="1240"/>
                    </a:lnTo>
                    <a:lnTo>
                      <a:pt x="702" y="1236"/>
                    </a:lnTo>
                    <a:lnTo>
                      <a:pt x="696" y="1232"/>
                    </a:lnTo>
                    <a:lnTo>
                      <a:pt x="694" y="1226"/>
                    </a:lnTo>
                    <a:lnTo>
                      <a:pt x="694" y="1222"/>
                    </a:lnTo>
                    <a:lnTo>
                      <a:pt x="696" y="1214"/>
                    </a:lnTo>
                    <a:lnTo>
                      <a:pt x="700" y="1208"/>
                    </a:lnTo>
                    <a:lnTo>
                      <a:pt x="708" y="1200"/>
                    </a:lnTo>
                    <a:lnTo>
                      <a:pt x="714" y="1194"/>
                    </a:lnTo>
                    <a:lnTo>
                      <a:pt x="714" y="1186"/>
                    </a:lnTo>
                    <a:lnTo>
                      <a:pt x="714" y="1172"/>
                    </a:lnTo>
                    <a:lnTo>
                      <a:pt x="714" y="1166"/>
                    </a:lnTo>
                    <a:lnTo>
                      <a:pt x="718" y="1160"/>
                    </a:lnTo>
                    <a:lnTo>
                      <a:pt x="724" y="1156"/>
                    </a:lnTo>
                    <a:lnTo>
                      <a:pt x="728" y="1150"/>
                    </a:lnTo>
                    <a:lnTo>
                      <a:pt x="740" y="1142"/>
                    </a:lnTo>
                    <a:lnTo>
                      <a:pt x="746" y="1140"/>
                    </a:lnTo>
                    <a:lnTo>
                      <a:pt x="754" y="1136"/>
                    </a:lnTo>
                    <a:lnTo>
                      <a:pt x="760" y="1136"/>
                    </a:lnTo>
                    <a:lnTo>
                      <a:pt x="764" y="1136"/>
                    </a:lnTo>
                    <a:lnTo>
                      <a:pt x="772" y="1138"/>
                    </a:lnTo>
                    <a:lnTo>
                      <a:pt x="778" y="1140"/>
                    </a:lnTo>
                    <a:lnTo>
                      <a:pt x="780" y="1146"/>
                    </a:lnTo>
                    <a:lnTo>
                      <a:pt x="778" y="1150"/>
                    </a:lnTo>
                    <a:lnTo>
                      <a:pt x="776" y="1152"/>
                    </a:lnTo>
                    <a:lnTo>
                      <a:pt x="776" y="1156"/>
                    </a:lnTo>
                    <a:lnTo>
                      <a:pt x="778" y="1160"/>
                    </a:lnTo>
                    <a:lnTo>
                      <a:pt x="786" y="1170"/>
                    </a:lnTo>
                    <a:lnTo>
                      <a:pt x="792" y="1172"/>
                    </a:lnTo>
                    <a:lnTo>
                      <a:pt x="800" y="1172"/>
                    </a:lnTo>
                    <a:lnTo>
                      <a:pt x="824" y="1158"/>
                    </a:lnTo>
                    <a:lnTo>
                      <a:pt x="832" y="1156"/>
                    </a:lnTo>
                    <a:lnTo>
                      <a:pt x="838" y="1158"/>
                    </a:lnTo>
                    <a:lnTo>
                      <a:pt x="862" y="1164"/>
                    </a:lnTo>
                    <a:lnTo>
                      <a:pt x="870" y="1166"/>
                    </a:lnTo>
                    <a:lnTo>
                      <a:pt x="874" y="1172"/>
                    </a:lnTo>
                    <a:lnTo>
                      <a:pt x="886" y="1188"/>
                    </a:lnTo>
                    <a:lnTo>
                      <a:pt x="888" y="1194"/>
                    </a:lnTo>
                    <a:lnTo>
                      <a:pt x="890" y="1200"/>
                    </a:lnTo>
                    <a:lnTo>
                      <a:pt x="892" y="1204"/>
                    </a:lnTo>
                    <a:lnTo>
                      <a:pt x="894" y="1210"/>
                    </a:lnTo>
                    <a:lnTo>
                      <a:pt x="900" y="1212"/>
                    </a:lnTo>
                    <a:lnTo>
                      <a:pt x="908" y="1214"/>
                    </a:lnTo>
                    <a:lnTo>
                      <a:pt x="912" y="1214"/>
                    </a:lnTo>
                    <a:lnTo>
                      <a:pt x="918" y="1216"/>
                    </a:lnTo>
                    <a:lnTo>
                      <a:pt x="924" y="1218"/>
                    </a:lnTo>
                    <a:lnTo>
                      <a:pt x="932" y="1232"/>
                    </a:lnTo>
                    <a:lnTo>
                      <a:pt x="936" y="1236"/>
                    </a:lnTo>
                    <a:lnTo>
                      <a:pt x="938" y="1244"/>
                    </a:lnTo>
                    <a:close/>
                    <a:moveTo>
                      <a:pt x="1094" y="1156"/>
                    </a:moveTo>
                    <a:lnTo>
                      <a:pt x="1094" y="1156"/>
                    </a:lnTo>
                    <a:lnTo>
                      <a:pt x="1078" y="1156"/>
                    </a:lnTo>
                    <a:lnTo>
                      <a:pt x="1074" y="1156"/>
                    </a:lnTo>
                    <a:lnTo>
                      <a:pt x="1068" y="1156"/>
                    </a:lnTo>
                    <a:lnTo>
                      <a:pt x="1062" y="1160"/>
                    </a:lnTo>
                    <a:lnTo>
                      <a:pt x="1058" y="1166"/>
                    </a:lnTo>
                    <a:lnTo>
                      <a:pt x="1058" y="1172"/>
                    </a:lnTo>
                    <a:lnTo>
                      <a:pt x="1064" y="1196"/>
                    </a:lnTo>
                    <a:lnTo>
                      <a:pt x="1068" y="1204"/>
                    </a:lnTo>
                    <a:lnTo>
                      <a:pt x="1072" y="1210"/>
                    </a:lnTo>
                    <a:lnTo>
                      <a:pt x="1080" y="1218"/>
                    </a:lnTo>
                    <a:lnTo>
                      <a:pt x="1084" y="1224"/>
                    </a:lnTo>
                    <a:lnTo>
                      <a:pt x="1086" y="1232"/>
                    </a:lnTo>
                    <a:lnTo>
                      <a:pt x="1086" y="1256"/>
                    </a:lnTo>
                    <a:lnTo>
                      <a:pt x="1086" y="1264"/>
                    </a:lnTo>
                    <a:lnTo>
                      <a:pt x="1080" y="1266"/>
                    </a:lnTo>
                    <a:lnTo>
                      <a:pt x="1020" y="1278"/>
                    </a:lnTo>
                    <a:lnTo>
                      <a:pt x="1014" y="1278"/>
                    </a:lnTo>
                    <a:lnTo>
                      <a:pt x="1010" y="1276"/>
                    </a:lnTo>
                    <a:lnTo>
                      <a:pt x="1006" y="1274"/>
                    </a:lnTo>
                    <a:lnTo>
                      <a:pt x="1002" y="1278"/>
                    </a:lnTo>
                    <a:lnTo>
                      <a:pt x="998" y="1280"/>
                    </a:lnTo>
                    <a:lnTo>
                      <a:pt x="990" y="1282"/>
                    </a:lnTo>
                    <a:lnTo>
                      <a:pt x="982" y="1284"/>
                    </a:lnTo>
                    <a:lnTo>
                      <a:pt x="976" y="1284"/>
                    </a:lnTo>
                    <a:lnTo>
                      <a:pt x="972" y="1284"/>
                    </a:lnTo>
                    <a:lnTo>
                      <a:pt x="962" y="1278"/>
                    </a:lnTo>
                    <a:lnTo>
                      <a:pt x="958" y="1272"/>
                    </a:lnTo>
                    <a:lnTo>
                      <a:pt x="954" y="1268"/>
                    </a:lnTo>
                    <a:lnTo>
                      <a:pt x="954" y="1266"/>
                    </a:lnTo>
                    <a:lnTo>
                      <a:pt x="954" y="1264"/>
                    </a:lnTo>
                    <a:lnTo>
                      <a:pt x="960" y="1264"/>
                    </a:lnTo>
                    <a:lnTo>
                      <a:pt x="968" y="1262"/>
                    </a:lnTo>
                    <a:lnTo>
                      <a:pt x="976" y="1260"/>
                    </a:lnTo>
                    <a:lnTo>
                      <a:pt x="980" y="1256"/>
                    </a:lnTo>
                    <a:lnTo>
                      <a:pt x="986" y="1256"/>
                    </a:lnTo>
                    <a:lnTo>
                      <a:pt x="992" y="1258"/>
                    </a:lnTo>
                    <a:lnTo>
                      <a:pt x="996" y="1264"/>
                    </a:lnTo>
                    <a:lnTo>
                      <a:pt x="998" y="1268"/>
                    </a:lnTo>
                    <a:lnTo>
                      <a:pt x="998" y="1270"/>
                    </a:lnTo>
                    <a:lnTo>
                      <a:pt x="1002" y="1266"/>
                    </a:lnTo>
                    <a:lnTo>
                      <a:pt x="1004" y="1260"/>
                    </a:lnTo>
                    <a:lnTo>
                      <a:pt x="1012" y="1248"/>
                    </a:lnTo>
                    <a:lnTo>
                      <a:pt x="1022" y="1240"/>
                    </a:lnTo>
                    <a:lnTo>
                      <a:pt x="1024" y="1234"/>
                    </a:lnTo>
                    <a:lnTo>
                      <a:pt x="1024" y="1226"/>
                    </a:lnTo>
                    <a:lnTo>
                      <a:pt x="1010" y="1202"/>
                    </a:lnTo>
                    <a:lnTo>
                      <a:pt x="1002" y="1188"/>
                    </a:lnTo>
                    <a:lnTo>
                      <a:pt x="974" y="1152"/>
                    </a:lnTo>
                    <a:lnTo>
                      <a:pt x="970" y="1146"/>
                    </a:lnTo>
                    <a:lnTo>
                      <a:pt x="972" y="1138"/>
                    </a:lnTo>
                    <a:lnTo>
                      <a:pt x="984" y="1122"/>
                    </a:lnTo>
                    <a:lnTo>
                      <a:pt x="988" y="1118"/>
                    </a:lnTo>
                    <a:lnTo>
                      <a:pt x="994" y="1112"/>
                    </a:lnTo>
                    <a:lnTo>
                      <a:pt x="1000" y="1110"/>
                    </a:lnTo>
                    <a:lnTo>
                      <a:pt x="1006" y="1108"/>
                    </a:lnTo>
                    <a:lnTo>
                      <a:pt x="1012" y="1112"/>
                    </a:lnTo>
                    <a:lnTo>
                      <a:pt x="1018" y="1114"/>
                    </a:lnTo>
                    <a:lnTo>
                      <a:pt x="1026" y="1116"/>
                    </a:lnTo>
                    <a:lnTo>
                      <a:pt x="1048" y="1116"/>
                    </a:lnTo>
                    <a:lnTo>
                      <a:pt x="1064" y="1116"/>
                    </a:lnTo>
                    <a:lnTo>
                      <a:pt x="1078" y="1116"/>
                    </a:lnTo>
                    <a:lnTo>
                      <a:pt x="1084" y="1118"/>
                    </a:lnTo>
                    <a:lnTo>
                      <a:pt x="1090" y="1122"/>
                    </a:lnTo>
                    <a:lnTo>
                      <a:pt x="1110" y="1148"/>
                    </a:lnTo>
                    <a:lnTo>
                      <a:pt x="1112" y="1152"/>
                    </a:lnTo>
                    <a:lnTo>
                      <a:pt x="1112" y="1154"/>
                    </a:lnTo>
                    <a:lnTo>
                      <a:pt x="1110" y="1154"/>
                    </a:lnTo>
                    <a:lnTo>
                      <a:pt x="1108" y="1156"/>
                    </a:lnTo>
                    <a:lnTo>
                      <a:pt x="1094" y="1156"/>
                    </a:lnTo>
                    <a:close/>
                    <a:moveTo>
                      <a:pt x="1098" y="350"/>
                    </a:moveTo>
                    <a:lnTo>
                      <a:pt x="1098" y="350"/>
                    </a:lnTo>
                    <a:lnTo>
                      <a:pt x="1102" y="354"/>
                    </a:lnTo>
                    <a:lnTo>
                      <a:pt x="1106" y="358"/>
                    </a:lnTo>
                    <a:lnTo>
                      <a:pt x="1108" y="362"/>
                    </a:lnTo>
                    <a:lnTo>
                      <a:pt x="1112" y="366"/>
                    </a:lnTo>
                    <a:lnTo>
                      <a:pt x="1118" y="368"/>
                    </a:lnTo>
                    <a:lnTo>
                      <a:pt x="1124" y="372"/>
                    </a:lnTo>
                    <a:lnTo>
                      <a:pt x="1132" y="372"/>
                    </a:lnTo>
                    <a:lnTo>
                      <a:pt x="1156" y="372"/>
                    </a:lnTo>
                    <a:lnTo>
                      <a:pt x="1158" y="372"/>
                    </a:lnTo>
                    <a:lnTo>
                      <a:pt x="1160" y="370"/>
                    </a:lnTo>
                    <a:lnTo>
                      <a:pt x="1160" y="368"/>
                    </a:lnTo>
                    <a:lnTo>
                      <a:pt x="1158" y="366"/>
                    </a:lnTo>
                    <a:lnTo>
                      <a:pt x="1150" y="358"/>
                    </a:lnTo>
                    <a:lnTo>
                      <a:pt x="1146" y="352"/>
                    </a:lnTo>
                    <a:lnTo>
                      <a:pt x="1142" y="346"/>
                    </a:lnTo>
                    <a:lnTo>
                      <a:pt x="1128" y="302"/>
                    </a:lnTo>
                    <a:lnTo>
                      <a:pt x="1126" y="294"/>
                    </a:lnTo>
                    <a:lnTo>
                      <a:pt x="1128" y="286"/>
                    </a:lnTo>
                    <a:lnTo>
                      <a:pt x="1140" y="262"/>
                    </a:lnTo>
                    <a:lnTo>
                      <a:pt x="1148" y="248"/>
                    </a:lnTo>
                    <a:lnTo>
                      <a:pt x="1180" y="184"/>
                    </a:lnTo>
                    <a:lnTo>
                      <a:pt x="1184" y="178"/>
                    </a:lnTo>
                    <a:lnTo>
                      <a:pt x="1190" y="172"/>
                    </a:lnTo>
                    <a:lnTo>
                      <a:pt x="1216" y="152"/>
                    </a:lnTo>
                    <a:lnTo>
                      <a:pt x="1226" y="140"/>
                    </a:lnTo>
                    <a:lnTo>
                      <a:pt x="1238" y="124"/>
                    </a:lnTo>
                    <a:lnTo>
                      <a:pt x="1244" y="120"/>
                    </a:lnTo>
                    <a:lnTo>
                      <a:pt x="1250" y="116"/>
                    </a:lnTo>
                    <a:lnTo>
                      <a:pt x="1264" y="110"/>
                    </a:lnTo>
                    <a:lnTo>
                      <a:pt x="1278" y="104"/>
                    </a:lnTo>
                    <a:lnTo>
                      <a:pt x="1294" y="94"/>
                    </a:lnTo>
                    <a:lnTo>
                      <a:pt x="1306" y="84"/>
                    </a:lnTo>
                    <a:lnTo>
                      <a:pt x="1334" y="56"/>
                    </a:lnTo>
                    <a:lnTo>
                      <a:pt x="1338" y="50"/>
                    </a:lnTo>
                    <a:lnTo>
                      <a:pt x="1336" y="42"/>
                    </a:lnTo>
                    <a:lnTo>
                      <a:pt x="1334" y="38"/>
                    </a:lnTo>
                    <a:lnTo>
                      <a:pt x="1328" y="32"/>
                    </a:lnTo>
                    <a:lnTo>
                      <a:pt x="1322" y="30"/>
                    </a:lnTo>
                    <a:lnTo>
                      <a:pt x="1308" y="30"/>
                    </a:lnTo>
                    <a:lnTo>
                      <a:pt x="1302" y="32"/>
                    </a:lnTo>
                    <a:lnTo>
                      <a:pt x="1296" y="36"/>
                    </a:lnTo>
                    <a:lnTo>
                      <a:pt x="1286" y="44"/>
                    </a:lnTo>
                    <a:lnTo>
                      <a:pt x="1276" y="54"/>
                    </a:lnTo>
                    <a:lnTo>
                      <a:pt x="1270" y="58"/>
                    </a:lnTo>
                    <a:lnTo>
                      <a:pt x="1264" y="62"/>
                    </a:lnTo>
                    <a:lnTo>
                      <a:pt x="1250" y="66"/>
                    </a:lnTo>
                    <a:lnTo>
                      <a:pt x="1234" y="70"/>
                    </a:lnTo>
                    <a:lnTo>
                      <a:pt x="1220" y="70"/>
                    </a:lnTo>
                    <a:lnTo>
                      <a:pt x="1214" y="70"/>
                    </a:lnTo>
                    <a:lnTo>
                      <a:pt x="1208" y="74"/>
                    </a:lnTo>
                    <a:lnTo>
                      <a:pt x="1198" y="84"/>
                    </a:lnTo>
                    <a:lnTo>
                      <a:pt x="1188" y="94"/>
                    </a:lnTo>
                    <a:lnTo>
                      <a:pt x="1160" y="122"/>
                    </a:lnTo>
                    <a:lnTo>
                      <a:pt x="1146" y="132"/>
                    </a:lnTo>
                    <a:lnTo>
                      <a:pt x="1142" y="134"/>
                    </a:lnTo>
                    <a:lnTo>
                      <a:pt x="1136" y="140"/>
                    </a:lnTo>
                    <a:lnTo>
                      <a:pt x="1134" y="146"/>
                    </a:lnTo>
                    <a:lnTo>
                      <a:pt x="1134" y="160"/>
                    </a:lnTo>
                    <a:lnTo>
                      <a:pt x="1132" y="166"/>
                    </a:lnTo>
                    <a:lnTo>
                      <a:pt x="1128" y="170"/>
                    </a:lnTo>
                    <a:lnTo>
                      <a:pt x="1122" y="174"/>
                    </a:lnTo>
                    <a:lnTo>
                      <a:pt x="1116" y="178"/>
                    </a:lnTo>
                    <a:lnTo>
                      <a:pt x="1110" y="184"/>
                    </a:lnTo>
                    <a:lnTo>
                      <a:pt x="1100" y="200"/>
                    </a:lnTo>
                    <a:lnTo>
                      <a:pt x="1096" y="206"/>
                    </a:lnTo>
                    <a:lnTo>
                      <a:pt x="1096" y="214"/>
                    </a:lnTo>
                    <a:lnTo>
                      <a:pt x="1096" y="218"/>
                    </a:lnTo>
                    <a:lnTo>
                      <a:pt x="1094" y="226"/>
                    </a:lnTo>
                    <a:lnTo>
                      <a:pt x="1092" y="232"/>
                    </a:lnTo>
                    <a:lnTo>
                      <a:pt x="1090" y="238"/>
                    </a:lnTo>
                    <a:lnTo>
                      <a:pt x="1082" y="252"/>
                    </a:lnTo>
                    <a:lnTo>
                      <a:pt x="1080" y="258"/>
                    </a:lnTo>
                    <a:lnTo>
                      <a:pt x="1076" y="266"/>
                    </a:lnTo>
                    <a:lnTo>
                      <a:pt x="1076" y="272"/>
                    </a:lnTo>
                    <a:lnTo>
                      <a:pt x="1076" y="286"/>
                    </a:lnTo>
                    <a:lnTo>
                      <a:pt x="1074" y="294"/>
                    </a:lnTo>
                    <a:lnTo>
                      <a:pt x="1072" y="302"/>
                    </a:lnTo>
                    <a:lnTo>
                      <a:pt x="1070" y="306"/>
                    </a:lnTo>
                    <a:lnTo>
                      <a:pt x="1068" y="314"/>
                    </a:lnTo>
                    <a:lnTo>
                      <a:pt x="1068" y="322"/>
                    </a:lnTo>
                    <a:lnTo>
                      <a:pt x="1074" y="336"/>
                    </a:lnTo>
                    <a:lnTo>
                      <a:pt x="1078" y="342"/>
                    </a:lnTo>
                    <a:lnTo>
                      <a:pt x="1084" y="346"/>
                    </a:lnTo>
                    <a:lnTo>
                      <a:pt x="1098" y="350"/>
                    </a:lnTo>
                    <a:close/>
                    <a:moveTo>
                      <a:pt x="148" y="1002"/>
                    </a:moveTo>
                    <a:lnTo>
                      <a:pt x="148" y="1002"/>
                    </a:lnTo>
                    <a:lnTo>
                      <a:pt x="162" y="994"/>
                    </a:lnTo>
                    <a:lnTo>
                      <a:pt x="168" y="992"/>
                    </a:lnTo>
                    <a:lnTo>
                      <a:pt x="172" y="988"/>
                    </a:lnTo>
                    <a:lnTo>
                      <a:pt x="174" y="980"/>
                    </a:lnTo>
                    <a:lnTo>
                      <a:pt x="174" y="978"/>
                    </a:lnTo>
                    <a:lnTo>
                      <a:pt x="174" y="962"/>
                    </a:lnTo>
                    <a:lnTo>
                      <a:pt x="174" y="958"/>
                    </a:lnTo>
                    <a:lnTo>
                      <a:pt x="176" y="950"/>
                    </a:lnTo>
                    <a:lnTo>
                      <a:pt x="180" y="944"/>
                    </a:lnTo>
                    <a:lnTo>
                      <a:pt x="182" y="940"/>
                    </a:lnTo>
                    <a:lnTo>
                      <a:pt x="180" y="936"/>
                    </a:lnTo>
                    <a:lnTo>
                      <a:pt x="176" y="930"/>
                    </a:lnTo>
                    <a:lnTo>
                      <a:pt x="174" y="926"/>
                    </a:lnTo>
                    <a:lnTo>
                      <a:pt x="172" y="922"/>
                    </a:lnTo>
                    <a:lnTo>
                      <a:pt x="170" y="920"/>
                    </a:lnTo>
                    <a:lnTo>
                      <a:pt x="164" y="920"/>
                    </a:lnTo>
                    <a:lnTo>
                      <a:pt x="160" y="916"/>
                    </a:lnTo>
                    <a:lnTo>
                      <a:pt x="158" y="914"/>
                    </a:lnTo>
                    <a:lnTo>
                      <a:pt x="154" y="914"/>
                    </a:lnTo>
                    <a:lnTo>
                      <a:pt x="148" y="916"/>
                    </a:lnTo>
                    <a:lnTo>
                      <a:pt x="140" y="924"/>
                    </a:lnTo>
                    <a:lnTo>
                      <a:pt x="136" y="930"/>
                    </a:lnTo>
                    <a:lnTo>
                      <a:pt x="134" y="936"/>
                    </a:lnTo>
                    <a:lnTo>
                      <a:pt x="132" y="938"/>
                    </a:lnTo>
                    <a:lnTo>
                      <a:pt x="126" y="940"/>
                    </a:lnTo>
                    <a:lnTo>
                      <a:pt x="124" y="940"/>
                    </a:lnTo>
                    <a:lnTo>
                      <a:pt x="120" y="940"/>
                    </a:lnTo>
                    <a:lnTo>
                      <a:pt x="118" y="942"/>
                    </a:lnTo>
                    <a:lnTo>
                      <a:pt x="118" y="944"/>
                    </a:lnTo>
                    <a:lnTo>
                      <a:pt x="118" y="948"/>
                    </a:lnTo>
                    <a:lnTo>
                      <a:pt x="122" y="952"/>
                    </a:lnTo>
                    <a:lnTo>
                      <a:pt x="122" y="958"/>
                    </a:lnTo>
                    <a:lnTo>
                      <a:pt x="120" y="960"/>
                    </a:lnTo>
                    <a:lnTo>
                      <a:pt x="118" y="960"/>
                    </a:lnTo>
                    <a:lnTo>
                      <a:pt x="120" y="964"/>
                    </a:lnTo>
                    <a:lnTo>
                      <a:pt x="124" y="970"/>
                    </a:lnTo>
                    <a:lnTo>
                      <a:pt x="124" y="974"/>
                    </a:lnTo>
                    <a:lnTo>
                      <a:pt x="124" y="978"/>
                    </a:lnTo>
                    <a:lnTo>
                      <a:pt x="120" y="984"/>
                    </a:lnTo>
                    <a:lnTo>
                      <a:pt x="116" y="988"/>
                    </a:lnTo>
                    <a:lnTo>
                      <a:pt x="116" y="994"/>
                    </a:lnTo>
                    <a:lnTo>
                      <a:pt x="116" y="1004"/>
                    </a:lnTo>
                    <a:lnTo>
                      <a:pt x="116" y="1008"/>
                    </a:lnTo>
                    <a:lnTo>
                      <a:pt x="120" y="1012"/>
                    </a:lnTo>
                    <a:lnTo>
                      <a:pt x="126" y="1016"/>
                    </a:lnTo>
                    <a:lnTo>
                      <a:pt x="132" y="1014"/>
                    </a:lnTo>
                    <a:lnTo>
                      <a:pt x="148" y="1002"/>
                    </a:lnTo>
                    <a:close/>
                    <a:moveTo>
                      <a:pt x="1506" y="1812"/>
                    </a:moveTo>
                    <a:lnTo>
                      <a:pt x="1506" y="1812"/>
                    </a:lnTo>
                    <a:lnTo>
                      <a:pt x="1506" y="1828"/>
                    </a:lnTo>
                    <a:lnTo>
                      <a:pt x="1506" y="1832"/>
                    </a:lnTo>
                    <a:lnTo>
                      <a:pt x="1508" y="1836"/>
                    </a:lnTo>
                    <a:lnTo>
                      <a:pt x="1510" y="1838"/>
                    </a:lnTo>
                    <a:lnTo>
                      <a:pt x="1512" y="1840"/>
                    </a:lnTo>
                    <a:lnTo>
                      <a:pt x="1514" y="1840"/>
                    </a:lnTo>
                    <a:lnTo>
                      <a:pt x="1518" y="1840"/>
                    </a:lnTo>
                    <a:lnTo>
                      <a:pt x="1524" y="1838"/>
                    </a:lnTo>
                    <a:lnTo>
                      <a:pt x="1530" y="1834"/>
                    </a:lnTo>
                    <a:lnTo>
                      <a:pt x="1532" y="1828"/>
                    </a:lnTo>
                    <a:lnTo>
                      <a:pt x="1532" y="1822"/>
                    </a:lnTo>
                    <a:lnTo>
                      <a:pt x="1530" y="1816"/>
                    </a:lnTo>
                    <a:lnTo>
                      <a:pt x="1514" y="1806"/>
                    </a:lnTo>
                    <a:lnTo>
                      <a:pt x="1510" y="1804"/>
                    </a:lnTo>
                    <a:lnTo>
                      <a:pt x="1508" y="1804"/>
                    </a:lnTo>
                    <a:lnTo>
                      <a:pt x="1508" y="1806"/>
                    </a:lnTo>
                    <a:lnTo>
                      <a:pt x="1506" y="1808"/>
                    </a:lnTo>
                    <a:lnTo>
                      <a:pt x="1506" y="1812"/>
                    </a:lnTo>
                    <a:close/>
                    <a:moveTo>
                      <a:pt x="1910" y="1994"/>
                    </a:moveTo>
                    <a:lnTo>
                      <a:pt x="1910" y="1994"/>
                    </a:lnTo>
                    <a:lnTo>
                      <a:pt x="1904" y="1980"/>
                    </a:lnTo>
                    <a:lnTo>
                      <a:pt x="1892" y="1964"/>
                    </a:lnTo>
                    <a:lnTo>
                      <a:pt x="1884" y="1952"/>
                    </a:lnTo>
                    <a:lnTo>
                      <a:pt x="1872" y="1942"/>
                    </a:lnTo>
                    <a:lnTo>
                      <a:pt x="1846" y="1914"/>
                    </a:lnTo>
                    <a:lnTo>
                      <a:pt x="1832" y="1904"/>
                    </a:lnTo>
                    <a:lnTo>
                      <a:pt x="1826" y="1902"/>
                    </a:lnTo>
                    <a:lnTo>
                      <a:pt x="1812" y="1896"/>
                    </a:lnTo>
                    <a:lnTo>
                      <a:pt x="1808" y="1892"/>
                    </a:lnTo>
                    <a:lnTo>
                      <a:pt x="1800" y="1888"/>
                    </a:lnTo>
                    <a:lnTo>
                      <a:pt x="1796" y="1882"/>
                    </a:lnTo>
                    <a:lnTo>
                      <a:pt x="1784" y="1866"/>
                    </a:lnTo>
                    <a:lnTo>
                      <a:pt x="1780" y="1862"/>
                    </a:lnTo>
                    <a:lnTo>
                      <a:pt x="1772" y="1860"/>
                    </a:lnTo>
                    <a:lnTo>
                      <a:pt x="1768" y="1860"/>
                    </a:lnTo>
                    <a:lnTo>
                      <a:pt x="1766" y="1860"/>
                    </a:lnTo>
                    <a:lnTo>
                      <a:pt x="1764" y="1862"/>
                    </a:lnTo>
                    <a:lnTo>
                      <a:pt x="1762" y="1864"/>
                    </a:lnTo>
                    <a:lnTo>
                      <a:pt x="1762" y="1868"/>
                    </a:lnTo>
                    <a:lnTo>
                      <a:pt x="1768" y="1890"/>
                    </a:lnTo>
                    <a:lnTo>
                      <a:pt x="1772" y="1898"/>
                    </a:lnTo>
                    <a:lnTo>
                      <a:pt x="1776" y="1904"/>
                    </a:lnTo>
                    <a:lnTo>
                      <a:pt x="1784" y="1912"/>
                    </a:lnTo>
                    <a:lnTo>
                      <a:pt x="1796" y="1924"/>
                    </a:lnTo>
                    <a:lnTo>
                      <a:pt x="1804" y="1932"/>
                    </a:lnTo>
                    <a:lnTo>
                      <a:pt x="1814" y="1942"/>
                    </a:lnTo>
                    <a:lnTo>
                      <a:pt x="1824" y="1956"/>
                    </a:lnTo>
                    <a:lnTo>
                      <a:pt x="1836" y="1980"/>
                    </a:lnTo>
                    <a:lnTo>
                      <a:pt x="1840" y="1986"/>
                    </a:lnTo>
                    <a:lnTo>
                      <a:pt x="1846" y="1992"/>
                    </a:lnTo>
                    <a:lnTo>
                      <a:pt x="1862" y="2002"/>
                    </a:lnTo>
                    <a:lnTo>
                      <a:pt x="1876" y="2012"/>
                    </a:lnTo>
                    <a:lnTo>
                      <a:pt x="1892" y="2022"/>
                    </a:lnTo>
                    <a:lnTo>
                      <a:pt x="1898" y="2024"/>
                    </a:lnTo>
                    <a:lnTo>
                      <a:pt x="1906" y="2022"/>
                    </a:lnTo>
                    <a:lnTo>
                      <a:pt x="1910" y="2020"/>
                    </a:lnTo>
                    <a:lnTo>
                      <a:pt x="1916" y="2016"/>
                    </a:lnTo>
                    <a:lnTo>
                      <a:pt x="1916" y="2008"/>
                    </a:lnTo>
                    <a:lnTo>
                      <a:pt x="1910" y="1994"/>
                    </a:lnTo>
                    <a:close/>
                    <a:moveTo>
                      <a:pt x="1004" y="2148"/>
                    </a:moveTo>
                    <a:lnTo>
                      <a:pt x="1004" y="2148"/>
                    </a:lnTo>
                    <a:lnTo>
                      <a:pt x="998" y="2154"/>
                    </a:lnTo>
                    <a:lnTo>
                      <a:pt x="994" y="2160"/>
                    </a:lnTo>
                    <a:lnTo>
                      <a:pt x="982" y="2176"/>
                    </a:lnTo>
                    <a:lnTo>
                      <a:pt x="978" y="2182"/>
                    </a:lnTo>
                    <a:lnTo>
                      <a:pt x="970" y="2186"/>
                    </a:lnTo>
                    <a:lnTo>
                      <a:pt x="966" y="2188"/>
                    </a:lnTo>
                    <a:lnTo>
                      <a:pt x="954" y="2198"/>
                    </a:lnTo>
                    <a:lnTo>
                      <a:pt x="950" y="2202"/>
                    </a:lnTo>
                    <a:lnTo>
                      <a:pt x="950" y="2210"/>
                    </a:lnTo>
                    <a:lnTo>
                      <a:pt x="956" y="2234"/>
                    </a:lnTo>
                    <a:lnTo>
                      <a:pt x="958" y="2242"/>
                    </a:lnTo>
                    <a:lnTo>
                      <a:pt x="956" y="2248"/>
                    </a:lnTo>
                    <a:lnTo>
                      <a:pt x="952" y="2264"/>
                    </a:lnTo>
                    <a:lnTo>
                      <a:pt x="946" y="2278"/>
                    </a:lnTo>
                    <a:lnTo>
                      <a:pt x="942" y="2284"/>
                    </a:lnTo>
                    <a:lnTo>
                      <a:pt x="940" y="2290"/>
                    </a:lnTo>
                    <a:lnTo>
                      <a:pt x="938" y="2298"/>
                    </a:lnTo>
                    <a:lnTo>
                      <a:pt x="938" y="2302"/>
                    </a:lnTo>
                    <a:lnTo>
                      <a:pt x="938" y="2318"/>
                    </a:lnTo>
                    <a:lnTo>
                      <a:pt x="938" y="2322"/>
                    </a:lnTo>
                    <a:lnTo>
                      <a:pt x="940" y="2328"/>
                    </a:lnTo>
                    <a:lnTo>
                      <a:pt x="944" y="2336"/>
                    </a:lnTo>
                    <a:lnTo>
                      <a:pt x="952" y="2344"/>
                    </a:lnTo>
                    <a:lnTo>
                      <a:pt x="958" y="2346"/>
                    </a:lnTo>
                    <a:lnTo>
                      <a:pt x="966" y="2346"/>
                    </a:lnTo>
                    <a:lnTo>
                      <a:pt x="970" y="2342"/>
                    </a:lnTo>
                    <a:lnTo>
                      <a:pt x="978" y="2340"/>
                    </a:lnTo>
                    <a:lnTo>
                      <a:pt x="986" y="2340"/>
                    </a:lnTo>
                    <a:lnTo>
                      <a:pt x="990" y="2340"/>
                    </a:lnTo>
                    <a:lnTo>
                      <a:pt x="996" y="2338"/>
                    </a:lnTo>
                    <a:lnTo>
                      <a:pt x="1000" y="2332"/>
                    </a:lnTo>
                    <a:lnTo>
                      <a:pt x="1034" y="2210"/>
                    </a:lnTo>
                    <a:lnTo>
                      <a:pt x="1036" y="2194"/>
                    </a:lnTo>
                    <a:lnTo>
                      <a:pt x="1036" y="2190"/>
                    </a:lnTo>
                    <a:lnTo>
                      <a:pt x="1036" y="2174"/>
                    </a:lnTo>
                    <a:lnTo>
                      <a:pt x="1036" y="2160"/>
                    </a:lnTo>
                    <a:lnTo>
                      <a:pt x="1036" y="2154"/>
                    </a:lnTo>
                    <a:lnTo>
                      <a:pt x="1034" y="2146"/>
                    </a:lnTo>
                    <a:lnTo>
                      <a:pt x="1030" y="2140"/>
                    </a:lnTo>
                    <a:lnTo>
                      <a:pt x="1028" y="2138"/>
                    </a:lnTo>
                    <a:lnTo>
                      <a:pt x="1026" y="2136"/>
                    </a:lnTo>
                    <a:lnTo>
                      <a:pt x="1024" y="2136"/>
                    </a:lnTo>
                    <a:lnTo>
                      <a:pt x="1020" y="2138"/>
                    </a:lnTo>
                    <a:lnTo>
                      <a:pt x="1004" y="2148"/>
                    </a:lnTo>
                    <a:close/>
                    <a:moveTo>
                      <a:pt x="184" y="906"/>
                    </a:moveTo>
                    <a:lnTo>
                      <a:pt x="184" y="906"/>
                    </a:lnTo>
                    <a:lnTo>
                      <a:pt x="186" y="902"/>
                    </a:lnTo>
                    <a:lnTo>
                      <a:pt x="188" y="900"/>
                    </a:lnTo>
                    <a:lnTo>
                      <a:pt x="192" y="902"/>
                    </a:lnTo>
                    <a:lnTo>
                      <a:pt x="194" y="908"/>
                    </a:lnTo>
                    <a:lnTo>
                      <a:pt x="194" y="912"/>
                    </a:lnTo>
                    <a:lnTo>
                      <a:pt x="194" y="926"/>
                    </a:lnTo>
                    <a:lnTo>
                      <a:pt x="194" y="928"/>
                    </a:lnTo>
                    <a:lnTo>
                      <a:pt x="198" y="930"/>
                    </a:lnTo>
                    <a:lnTo>
                      <a:pt x="208" y="930"/>
                    </a:lnTo>
                    <a:lnTo>
                      <a:pt x="212" y="932"/>
                    </a:lnTo>
                    <a:lnTo>
                      <a:pt x="218" y="934"/>
                    </a:lnTo>
                    <a:lnTo>
                      <a:pt x="222" y="940"/>
                    </a:lnTo>
                    <a:lnTo>
                      <a:pt x="222" y="944"/>
                    </a:lnTo>
                    <a:lnTo>
                      <a:pt x="222" y="954"/>
                    </a:lnTo>
                    <a:lnTo>
                      <a:pt x="220" y="960"/>
                    </a:lnTo>
                    <a:lnTo>
                      <a:pt x="216" y="964"/>
                    </a:lnTo>
                    <a:lnTo>
                      <a:pt x="210" y="966"/>
                    </a:lnTo>
                    <a:lnTo>
                      <a:pt x="198" y="974"/>
                    </a:lnTo>
                    <a:lnTo>
                      <a:pt x="196" y="978"/>
                    </a:lnTo>
                    <a:lnTo>
                      <a:pt x="198" y="980"/>
                    </a:lnTo>
                    <a:lnTo>
                      <a:pt x="202" y="980"/>
                    </a:lnTo>
                    <a:lnTo>
                      <a:pt x="204" y="984"/>
                    </a:lnTo>
                    <a:lnTo>
                      <a:pt x="202" y="988"/>
                    </a:lnTo>
                    <a:lnTo>
                      <a:pt x="198" y="994"/>
                    </a:lnTo>
                    <a:lnTo>
                      <a:pt x="194" y="998"/>
                    </a:lnTo>
                    <a:lnTo>
                      <a:pt x="194" y="1004"/>
                    </a:lnTo>
                    <a:lnTo>
                      <a:pt x="194" y="1008"/>
                    </a:lnTo>
                    <a:lnTo>
                      <a:pt x="198" y="1008"/>
                    </a:lnTo>
                    <a:lnTo>
                      <a:pt x="208" y="1008"/>
                    </a:lnTo>
                    <a:lnTo>
                      <a:pt x="210" y="1010"/>
                    </a:lnTo>
                    <a:lnTo>
                      <a:pt x="210" y="1016"/>
                    </a:lnTo>
                    <a:lnTo>
                      <a:pt x="206" y="1020"/>
                    </a:lnTo>
                    <a:lnTo>
                      <a:pt x="202" y="1028"/>
                    </a:lnTo>
                    <a:lnTo>
                      <a:pt x="196" y="1032"/>
                    </a:lnTo>
                    <a:lnTo>
                      <a:pt x="190" y="1034"/>
                    </a:lnTo>
                    <a:lnTo>
                      <a:pt x="186" y="1038"/>
                    </a:lnTo>
                    <a:lnTo>
                      <a:pt x="184" y="1042"/>
                    </a:lnTo>
                    <a:lnTo>
                      <a:pt x="186" y="1046"/>
                    </a:lnTo>
                    <a:lnTo>
                      <a:pt x="188" y="1048"/>
                    </a:lnTo>
                    <a:lnTo>
                      <a:pt x="192" y="1046"/>
                    </a:lnTo>
                    <a:lnTo>
                      <a:pt x="194" y="1042"/>
                    </a:lnTo>
                    <a:lnTo>
                      <a:pt x="194" y="1040"/>
                    </a:lnTo>
                    <a:lnTo>
                      <a:pt x="198" y="1038"/>
                    </a:lnTo>
                    <a:lnTo>
                      <a:pt x="208" y="1038"/>
                    </a:lnTo>
                    <a:lnTo>
                      <a:pt x="212" y="1036"/>
                    </a:lnTo>
                    <a:lnTo>
                      <a:pt x="218" y="1034"/>
                    </a:lnTo>
                    <a:lnTo>
                      <a:pt x="222" y="1032"/>
                    </a:lnTo>
                    <a:lnTo>
                      <a:pt x="228" y="1034"/>
                    </a:lnTo>
                    <a:lnTo>
                      <a:pt x="232" y="1036"/>
                    </a:lnTo>
                    <a:lnTo>
                      <a:pt x="238" y="1034"/>
                    </a:lnTo>
                    <a:lnTo>
                      <a:pt x="244" y="1030"/>
                    </a:lnTo>
                    <a:lnTo>
                      <a:pt x="250" y="1028"/>
                    </a:lnTo>
                    <a:lnTo>
                      <a:pt x="254" y="1028"/>
                    </a:lnTo>
                    <a:lnTo>
                      <a:pt x="262" y="1028"/>
                    </a:lnTo>
                    <a:lnTo>
                      <a:pt x="268" y="1024"/>
                    </a:lnTo>
                    <a:lnTo>
                      <a:pt x="274" y="1022"/>
                    </a:lnTo>
                    <a:lnTo>
                      <a:pt x="280" y="1018"/>
                    </a:lnTo>
                    <a:lnTo>
                      <a:pt x="282" y="1014"/>
                    </a:lnTo>
                    <a:lnTo>
                      <a:pt x="282" y="1008"/>
                    </a:lnTo>
                    <a:lnTo>
                      <a:pt x="286" y="1004"/>
                    </a:lnTo>
                    <a:lnTo>
                      <a:pt x="290" y="998"/>
                    </a:lnTo>
                    <a:lnTo>
                      <a:pt x="290" y="990"/>
                    </a:lnTo>
                    <a:lnTo>
                      <a:pt x="290" y="988"/>
                    </a:lnTo>
                    <a:lnTo>
                      <a:pt x="290" y="982"/>
                    </a:lnTo>
                    <a:lnTo>
                      <a:pt x="286" y="980"/>
                    </a:lnTo>
                    <a:lnTo>
                      <a:pt x="276" y="980"/>
                    </a:lnTo>
                    <a:lnTo>
                      <a:pt x="272" y="978"/>
                    </a:lnTo>
                    <a:lnTo>
                      <a:pt x="272" y="974"/>
                    </a:lnTo>
                    <a:lnTo>
                      <a:pt x="272" y="964"/>
                    </a:lnTo>
                    <a:lnTo>
                      <a:pt x="268" y="952"/>
                    </a:lnTo>
                    <a:lnTo>
                      <a:pt x="266" y="946"/>
                    </a:lnTo>
                    <a:lnTo>
                      <a:pt x="256" y="934"/>
                    </a:lnTo>
                    <a:lnTo>
                      <a:pt x="252" y="930"/>
                    </a:lnTo>
                    <a:lnTo>
                      <a:pt x="250" y="922"/>
                    </a:lnTo>
                    <a:lnTo>
                      <a:pt x="244" y="908"/>
                    </a:lnTo>
                    <a:lnTo>
                      <a:pt x="242" y="902"/>
                    </a:lnTo>
                    <a:lnTo>
                      <a:pt x="238" y="900"/>
                    </a:lnTo>
                    <a:lnTo>
                      <a:pt x="232" y="900"/>
                    </a:lnTo>
                    <a:lnTo>
                      <a:pt x="228" y="896"/>
                    </a:lnTo>
                    <a:lnTo>
                      <a:pt x="226" y="890"/>
                    </a:lnTo>
                    <a:lnTo>
                      <a:pt x="226" y="884"/>
                    </a:lnTo>
                    <a:lnTo>
                      <a:pt x="228" y="878"/>
                    </a:lnTo>
                    <a:lnTo>
                      <a:pt x="232" y="866"/>
                    </a:lnTo>
                    <a:lnTo>
                      <a:pt x="234" y="862"/>
                    </a:lnTo>
                    <a:lnTo>
                      <a:pt x="238" y="856"/>
                    </a:lnTo>
                    <a:lnTo>
                      <a:pt x="238" y="854"/>
                    </a:lnTo>
                    <a:lnTo>
                      <a:pt x="238" y="852"/>
                    </a:lnTo>
                    <a:lnTo>
                      <a:pt x="236" y="848"/>
                    </a:lnTo>
                    <a:lnTo>
                      <a:pt x="230" y="846"/>
                    </a:lnTo>
                    <a:lnTo>
                      <a:pt x="224" y="844"/>
                    </a:lnTo>
                    <a:lnTo>
                      <a:pt x="218" y="846"/>
                    </a:lnTo>
                    <a:lnTo>
                      <a:pt x="212" y="848"/>
                    </a:lnTo>
                    <a:lnTo>
                      <a:pt x="208" y="846"/>
                    </a:lnTo>
                    <a:lnTo>
                      <a:pt x="206" y="840"/>
                    </a:lnTo>
                    <a:lnTo>
                      <a:pt x="206" y="834"/>
                    </a:lnTo>
                    <a:lnTo>
                      <a:pt x="210" y="830"/>
                    </a:lnTo>
                    <a:lnTo>
                      <a:pt x="210" y="824"/>
                    </a:lnTo>
                    <a:lnTo>
                      <a:pt x="210" y="822"/>
                    </a:lnTo>
                    <a:lnTo>
                      <a:pt x="208" y="822"/>
                    </a:lnTo>
                    <a:lnTo>
                      <a:pt x="198" y="822"/>
                    </a:lnTo>
                    <a:lnTo>
                      <a:pt x="194" y="824"/>
                    </a:lnTo>
                    <a:lnTo>
                      <a:pt x="190" y="830"/>
                    </a:lnTo>
                    <a:lnTo>
                      <a:pt x="188" y="834"/>
                    </a:lnTo>
                    <a:lnTo>
                      <a:pt x="178" y="846"/>
                    </a:lnTo>
                    <a:lnTo>
                      <a:pt x="176" y="852"/>
                    </a:lnTo>
                    <a:lnTo>
                      <a:pt x="174" y="856"/>
                    </a:lnTo>
                    <a:lnTo>
                      <a:pt x="174" y="866"/>
                    </a:lnTo>
                    <a:lnTo>
                      <a:pt x="174" y="876"/>
                    </a:lnTo>
                    <a:lnTo>
                      <a:pt x="174" y="888"/>
                    </a:lnTo>
                    <a:lnTo>
                      <a:pt x="174" y="892"/>
                    </a:lnTo>
                    <a:lnTo>
                      <a:pt x="176" y="900"/>
                    </a:lnTo>
                    <a:lnTo>
                      <a:pt x="178" y="906"/>
                    </a:lnTo>
                    <a:lnTo>
                      <a:pt x="182" y="908"/>
                    </a:lnTo>
                    <a:lnTo>
                      <a:pt x="184" y="906"/>
                    </a:lnTo>
                    <a:close/>
                    <a:moveTo>
                      <a:pt x="3012" y="2570"/>
                    </a:moveTo>
                    <a:lnTo>
                      <a:pt x="3012" y="2570"/>
                    </a:lnTo>
                    <a:lnTo>
                      <a:pt x="3004" y="2572"/>
                    </a:lnTo>
                    <a:lnTo>
                      <a:pt x="2996" y="2570"/>
                    </a:lnTo>
                    <a:lnTo>
                      <a:pt x="2992" y="2568"/>
                    </a:lnTo>
                    <a:lnTo>
                      <a:pt x="2986" y="2562"/>
                    </a:lnTo>
                    <a:lnTo>
                      <a:pt x="2980" y="2556"/>
                    </a:lnTo>
                    <a:lnTo>
                      <a:pt x="2978" y="2552"/>
                    </a:lnTo>
                    <a:lnTo>
                      <a:pt x="2976" y="2544"/>
                    </a:lnTo>
                    <a:lnTo>
                      <a:pt x="2974" y="2536"/>
                    </a:lnTo>
                    <a:lnTo>
                      <a:pt x="2974" y="2532"/>
                    </a:lnTo>
                    <a:lnTo>
                      <a:pt x="2972" y="2526"/>
                    </a:lnTo>
                    <a:lnTo>
                      <a:pt x="2968" y="2522"/>
                    </a:lnTo>
                    <a:lnTo>
                      <a:pt x="2962" y="2518"/>
                    </a:lnTo>
                    <a:lnTo>
                      <a:pt x="2958" y="2518"/>
                    </a:lnTo>
                    <a:lnTo>
                      <a:pt x="2958" y="2522"/>
                    </a:lnTo>
                    <a:lnTo>
                      <a:pt x="2970" y="2548"/>
                    </a:lnTo>
                    <a:lnTo>
                      <a:pt x="2974" y="2554"/>
                    </a:lnTo>
                    <a:lnTo>
                      <a:pt x="2974" y="2562"/>
                    </a:lnTo>
                    <a:lnTo>
                      <a:pt x="2974" y="2566"/>
                    </a:lnTo>
                    <a:lnTo>
                      <a:pt x="2974" y="2574"/>
                    </a:lnTo>
                    <a:lnTo>
                      <a:pt x="2970" y="2580"/>
                    </a:lnTo>
                    <a:lnTo>
                      <a:pt x="2960" y="2596"/>
                    </a:lnTo>
                    <a:lnTo>
                      <a:pt x="2958" y="2600"/>
                    </a:lnTo>
                    <a:lnTo>
                      <a:pt x="2958" y="2602"/>
                    </a:lnTo>
                    <a:lnTo>
                      <a:pt x="2960" y="2604"/>
                    </a:lnTo>
                    <a:lnTo>
                      <a:pt x="2962" y="2606"/>
                    </a:lnTo>
                    <a:lnTo>
                      <a:pt x="2968" y="2610"/>
                    </a:lnTo>
                    <a:lnTo>
                      <a:pt x="2972" y="2614"/>
                    </a:lnTo>
                    <a:lnTo>
                      <a:pt x="2974" y="2620"/>
                    </a:lnTo>
                    <a:lnTo>
                      <a:pt x="2974" y="2624"/>
                    </a:lnTo>
                    <a:lnTo>
                      <a:pt x="2976" y="2632"/>
                    </a:lnTo>
                    <a:lnTo>
                      <a:pt x="2980" y="2638"/>
                    </a:lnTo>
                    <a:lnTo>
                      <a:pt x="2982" y="2638"/>
                    </a:lnTo>
                    <a:lnTo>
                      <a:pt x="2984" y="2638"/>
                    </a:lnTo>
                    <a:lnTo>
                      <a:pt x="2990" y="2636"/>
                    </a:lnTo>
                    <a:lnTo>
                      <a:pt x="2998" y="2628"/>
                    </a:lnTo>
                    <a:lnTo>
                      <a:pt x="3002" y="2622"/>
                    </a:lnTo>
                    <a:lnTo>
                      <a:pt x="3004" y="2614"/>
                    </a:lnTo>
                    <a:lnTo>
                      <a:pt x="3004" y="2610"/>
                    </a:lnTo>
                    <a:lnTo>
                      <a:pt x="3006" y="2604"/>
                    </a:lnTo>
                    <a:lnTo>
                      <a:pt x="3008" y="2598"/>
                    </a:lnTo>
                    <a:lnTo>
                      <a:pt x="3018" y="2588"/>
                    </a:lnTo>
                    <a:lnTo>
                      <a:pt x="3028" y="2578"/>
                    </a:lnTo>
                    <a:lnTo>
                      <a:pt x="3030" y="2574"/>
                    </a:lnTo>
                    <a:lnTo>
                      <a:pt x="3028" y="2568"/>
                    </a:lnTo>
                    <a:lnTo>
                      <a:pt x="3024" y="2566"/>
                    </a:lnTo>
                    <a:lnTo>
                      <a:pt x="3016" y="2568"/>
                    </a:lnTo>
                    <a:lnTo>
                      <a:pt x="3012" y="2570"/>
                    </a:lnTo>
                    <a:close/>
                    <a:moveTo>
                      <a:pt x="490" y="1328"/>
                    </a:moveTo>
                    <a:lnTo>
                      <a:pt x="490" y="1328"/>
                    </a:lnTo>
                    <a:lnTo>
                      <a:pt x="494" y="1328"/>
                    </a:lnTo>
                    <a:lnTo>
                      <a:pt x="496" y="1328"/>
                    </a:lnTo>
                    <a:lnTo>
                      <a:pt x="498" y="1326"/>
                    </a:lnTo>
                    <a:lnTo>
                      <a:pt x="498" y="1324"/>
                    </a:lnTo>
                    <a:lnTo>
                      <a:pt x="498" y="1320"/>
                    </a:lnTo>
                    <a:lnTo>
                      <a:pt x="498" y="1306"/>
                    </a:lnTo>
                    <a:lnTo>
                      <a:pt x="496" y="1304"/>
                    </a:lnTo>
                    <a:lnTo>
                      <a:pt x="490" y="1302"/>
                    </a:lnTo>
                    <a:lnTo>
                      <a:pt x="486" y="1302"/>
                    </a:lnTo>
                    <a:lnTo>
                      <a:pt x="470" y="1304"/>
                    </a:lnTo>
                    <a:lnTo>
                      <a:pt x="456" y="1310"/>
                    </a:lnTo>
                    <a:lnTo>
                      <a:pt x="454" y="1312"/>
                    </a:lnTo>
                    <a:lnTo>
                      <a:pt x="456" y="1314"/>
                    </a:lnTo>
                    <a:lnTo>
                      <a:pt x="470" y="1320"/>
                    </a:lnTo>
                    <a:lnTo>
                      <a:pt x="486" y="1326"/>
                    </a:lnTo>
                    <a:lnTo>
                      <a:pt x="490" y="1328"/>
                    </a:lnTo>
                    <a:close/>
                    <a:moveTo>
                      <a:pt x="2940" y="2636"/>
                    </a:moveTo>
                    <a:lnTo>
                      <a:pt x="2940" y="2636"/>
                    </a:lnTo>
                    <a:lnTo>
                      <a:pt x="2938" y="2636"/>
                    </a:lnTo>
                    <a:lnTo>
                      <a:pt x="2936" y="2636"/>
                    </a:lnTo>
                    <a:lnTo>
                      <a:pt x="2932" y="2640"/>
                    </a:lnTo>
                    <a:lnTo>
                      <a:pt x="2928" y="2644"/>
                    </a:lnTo>
                    <a:lnTo>
                      <a:pt x="2922" y="2658"/>
                    </a:lnTo>
                    <a:lnTo>
                      <a:pt x="2920" y="2664"/>
                    </a:lnTo>
                    <a:lnTo>
                      <a:pt x="2910" y="2676"/>
                    </a:lnTo>
                    <a:lnTo>
                      <a:pt x="2906" y="2680"/>
                    </a:lnTo>
                    <a:lnTo>
                      <a:pt x="2898" y="2684"/>
                    </a:lnTo>
                    <a:lnTo>
                      <a:pt x="2884" y="2688"/>
                    </a:lnTo>
                    <a:lnTo>
                      <a:pt x="2878" y="2692"/>
                    </a:lnTo>
                    <a:lnTo>
                      <a:pt x="2872" y="2698"/>
                    </a:lnTo>
                    <a:lnTo>
                      <a:pt x="2870" y="2704"/>
                    </a:lnTo>
                    <a:lnTo>
                      <a:pt x="2864" y="2718"/>
                    </a:lnTo>
                    <a:lnTo>
                      <a:pt x="2860" y="2732"/>
                    </a:lnTo>
                    <a:lnTo>
                      <a:pt x="2858" y="2740"/>
                    </a:lnTo>
                    <a:lnTo>
                      <a:pt x="2862" y="2746"/>
                    </a:lnTo>
                    <a:lnTo>
                      <a:pt x="2874" y="2754"/>
                    </a:lnTo>
                    <a:lnTo>
                      <a:pt x="2880" y="2756"/>
                    </a:lnTo>
                    <a:lnTo>
                      <a:pt x="2886" y="2758"/>
                    </a:lnTo>
                    <a:lnTo>
                      <a:pt x="2894" y="2756"/>
                    </a:lnTo>
                    <a:lnTo>
                      <a:pt x="2898" y="2754"/>
                    </a:lnTo>
                    <a:lnTo>
                      <a:pt x="2904" y="2750"/>
                    </a:lnTo>
                    <a:lnTo>
                      <a:pt x="2908" y="2742"/>
                    </a:lnTo>
                    <a:lnTo>
                      <a:pt x="2914" y="2728"/>
                    </a:lnTo>
                    <a:lnTo>
                      <a:pt x="2916" y="2712"/>
                    </a:lnTo>
                    <a:lnTo>
                      <a:pt x="2916" y="2708"/>
                    </a:lnTo>
                    <a:lnTo>
                      <a:pt x="2918" y="2702"/>
                    </a:lnTo>
                    <a:lnTo>
                      <a:pt x="2922" y="2696"/>
                    </a:lnTo>
                    <a:lnTo>
                      <a:pt x="2930" y="2686"/>
                    </a:lnTo>
                    <a:lnTo>
                      <a:pt x="2940" y="2676"/>
                    </a:lnTo>
                    <a:lnTo>
                      <a:pt x="2952" y="2668"/>
                    </a:lnTo>
                    <a:lnTo>
                      <a:pt x="2958" y="2666"/>
                    </a:lnTo>
                    <a:lnTo>
                      <a:pt x="2962" y="2660"/>
                    </a:lnTo>
                    <a:lnTo>
                      <a:pt x="2964" y="2654"/>
                    </a:lnTo>
                    <a:lnTo>
                      <a:pt x="2964" y="2650"/>
                    </a:lnTo>
                    <a:lnTo>
                      <a:pt x="2964" y="2646"/>
                    </a:lnTo>
                    <a:lnTo>
                      <a:pt x="2962" y="2644"/>
                    </a:lnTo>
                    <a:lnTo>
                      <a:pt x="2960" y="2642"/>
                    </a:lnTo>
                    <a:lnTo>
                      <a:pt x="2956" y="2642"/>
                    </a:lnTo>
                    <a:lnTo>
                      <a:pt x="2954" y="2642"/>
                    </a:lnTo>
                    <a:lnTo>
                      <a:pt x="2946" y="2640"/>
                    </a:lnTo>
                    <a:lnTo>
                      <a:pt x="2940" y="2636"/>
                    </a:lnTo>
                    <a:close/>
                    <a:moveTo>
                      <a:pt x="406" y="1248"/>
                    </a:moveTo>
                    <a:lnTo>
                      <a:pt x="406" y="1248"/>
                    </a:lnTo>
                    <a:lnTo>
                      <a:pt x="402" y="1254"/>
                    </a:lnTo>
                    <a:lnTo>
                      <a:pt x="400" y="1260"/>
                    </a:lnTo>
                    <a:lnTo>
                      <a:pt x="400" y="1274"/>
                    </a:lnTo>
                    <a:lnTo>
                      <a:pt x="400" y="1278"/>
                    </a:lnTo>
                    <a:lnTo>
                      <a:pt x="402" y="1280"/>
                    </a:lnTo>
                    <a:lnTo>
                      <a:pt x="404" y="1282"/>
                    </a:lnTo>
                    <a:lnTo>
                      <a:pt x="408" y="1282"/>
                    </a:lnTo>
                    <a:lnTo>
                      <a:pt x="412" y="1282"/>
                    </a:lnTo>
                    <a:lnTo>
                      <a:pt x="416" y="1282"/>
                    </a:lnTo>
                    <a:lnTo>
                      <a:pt x="418" y="1280"/>
                    </a:lnTo>
                    <a:lnTo>
                      <a:pt x="420" y="1278"/>
                    </a:lnTo>
                    <a:lnTo>
                      <a:pt x="420" y="1274"/>
                    </a:lnTo>
                    <a:lnTo>
                      <a:pt x="420" y="1270"/>
                    </a:lnTo>
                    <a:lnTo>
                      <a:pt x="418" y="1262"/>
                    </a:lnTo>
                    <a:lnTo>
                      <a:pt x="416" y="1256"/>
                    </a:lnTo>
                    <a:lnTo>
                      <a:pt x="414" y="1250"/>
                    </a:lnTo>
                    <a:lnTo>
                      <a:pt x="412" y="1248"/>
                    </a:lnTo>
                    <a:lnTo>
                      <a:pt x="410" y="1246"/>
                    </a:lnTo>
                    <a:lnTo>
                      <a:pt x="408" y="1246"/>
                    </a:lnTo>
                    <a:lnTo>
                      <a:pt x="406" y="1248"/>
                    </a:lnTo>
                    <a:close/>
                    <a:moveTo>
                      <a:pt x="2286" y="1412"/>
                    </a:moveTo>
                    <a:lnTo>
                      <a:pt x="2286" y="1412"/>
                    </a:lnTo>
                    <a:lnTo>
                      <a:pt x="2290" y="1424"/>
                    </a:lnTo>
                    <a:lnTo>
                      <a:pt x="2290" y="1426"/>
                    </a:lnTo>
                    <a:lnTo>
                      <a:pt x="2292" y="1426"/>
                    </a:lnTo>
                    <a:lnTo>
                      <a:pt x="2296" y="1426"/>
                    </a:lnTo>
                    <a:lnTo>
                      <a:pt x="2302" y="1422"/>
                    </a:lnTo>
                    <a:lnTo>
                      <a:pt x="2306" y="1418"/>
                    </a:lnTo>
                    <a:lnTo>
                      <a:pt x="2308" y="1410"/>
                    </a:lnTo>
                    <a:lnTo>
                      <a:pt x="2308" y="1408"/>
                    </a:lnTo>
                    <a:lnTo>
                      <a:pt x="2308" y="1394"/>
                    </a:lnTo>
                    <a:lnTo>
                      <a:pt x="2308" y="1392"/>
                    </a:lnTo>
                    <a:lnTo>
                      <a:pt x="2306" y="1392"/>
                    </a:lnTo>
                    <a:lnTo>
                      <a:pt x="2302" y="1392"/>
                    </a:lnTo>
                    <a:lnTo>
                      <a:pt x="2288" y="1396"/>
                    </a:lnTo>
                    <a:lnTo>
                      <a:pt x="2284" y="1398"/>
                    </a:lnTo>
                    <a:lnTo>
                      <a:pt x="2284" y="1400"/>
                    </a:lnTo>
                    <a:lnTo>
                      <a:pt x="2282" y="1404"/>
                    </a:lnTo>
                    <a:lnTo>
                      <a:pt x="2284" y="1406"/>
                    </a:lnTo>
                    <a:lnTo>
                      <a:pt x="2286" y="1412"/>
                    </a:lnTo>
                    <a:close/>
                    <a:moveTo>
                      <a:pt x="414" y="1210"/>
                    </a:moveTo>
                    <a:lnTo>
                      <a:pt x="414" y="1210"/>
                    </a:lnTo>
                    <a:lnTo>
                      <a:pt x="412" y="1208"/>
                    </a:lnTo>
                    <a:lnTo>
                      <a:pt x="410" y="1206"/>
                    </a:lnTo>
                    <a:lnTo>
                      <a:pt x="406" y="1206"/>
                    </a:lnTo>
                    <a:lnTo>
                      <a:pt x="404" y="1208"/>
                    </a:lnTo>
                    <a:lnTo>
                      <a:pt x="398" y="1210"/>
                    </a:lnTo>
                    <a:lnTo>
                      <a:pt x="396" y="1212"/>
                    </a:lnTo>
                    <a:lnTo>
                      <a:pt x="394" y="1214"/>
                    </a:lnTo>
                    <a:lnTo>
                      <a:pt x="394" y="1216"/>
                    </a:lnTo>
                    <a:lnTo>
                      <a:pt x="396" y="1220"/>
                    </a:lnTo>
                    <a:lnTo>
                      <a:pt x="404" y="1228"/>
                    </a:lnTo>
                    <a:lnTo>
                      <a:pt x="410" y="1230"/>
                    </a:lnTo>
                    <a:lnTo>
                      <a:pt x="412" y="1230"/>
                    </a:lnTo>
                    <a:lnTo>
                      <a:pt x="416" y="1228"/>
                    </a:lnTo>
                    <a:lnTo>
                      <a:pt x="418" y="1224"/>
                    </a:lnTo>
                    <a:lnTo>
                      <a:pt x="416" y="1216"/>
                    </a:lnTo>
                    <a:lnTo>
                      <a:pt x="414" y="1210"/>
                    </a:lnTo>
                    <a:close/>
                    <a:moveTo>
                      <a:pt x="2302" y="1960"/>
                    </a:moveTo>
                    <a:lnTo>
                      <a:pt x="2302" y="1960"/>
                    </a:lnTo>
                    <a:lnTo>
                      <a:pt x="2302" y="1962"/>
                    </a:lnTo>
                    <a:lnTo>
                      <a:pt x="2302" y="1966"/>
                    </a:lnTo>
                    <a:lnTo>
                      <a:pt x="2304" y="1968"/>
                    </a:lnTo>
                    <a:lnTo>
                      <a:pt x="2306" y="1970"/>
                    </a:lnTo>
                    <a:lnTo>
                      <a:pt x="2312" y="1974"/>
                    </a:lnTo>
                    <a:lnTo>
                      <a:pt x="2324" y="1982"/>
                    </a:lnTo>
                    <a:lnTo>
                      <a:pt x="2326" y="1988"/>
                    </a:lnTo>
                    <a:lnTo>
                      <a:pt x="2328" y="1994"/>
                    </a:lnTo>
                    <a:lnTo>
                      <a:pt x="2328" y="1998"/>
                    </a:lnTo>
                    <a:lnTo>
                      <a:pt x="2328" y="2002"/>
                    </a:lnTo>
                    <a:lnTo>
                      <a:pt x="2330" y="2004"/>
                    </a:lnTo>
                    <a:lnTo>
                      <a:pt x="2334" y="2006"/>
                    </a:lnTo>
                    <a:lnTo>
                      <a:pt x="2336" y="2006"/>
                    </a:lnTo>
                    <a:lnTo>
                      <a:pt x="2340" y="2006"/>
                    </a:lnTo>
                    <a:lnTo>
                      <a:pt x="2352" y="2006"/>
                    </a:lnTo>
                    <a:lnTo>
                      <a:pt x="2358" y="2008"/>
                    </a:lnTo>
                    <a:lnTo>
                      <a:pt x="2364" y="2010"/>
                    </a:lnTo>
                    <a:lnTo>
                      <a:pt x="2380" y="2022"/>
                    </a:lnTo>
                    <a:lnTo>
                      <a:pt x="2394" y="2030"/>
                    </a:lnTo>
                    <a:lnTo>
                      <a:pt x="2420" y="2042"/>
                    </a:lnTo>
                    <a:lnTo>
                      <a:pt x="2424" y="2046"/>
                    </a:lnTo>
                    <a:lnTo>
                      <a:pt x="2426" y="2050"/>
                    </a:lnTo>
                    <a:lnTo>
                      <a:pt x="2424" y="2054"/>
                    </a:lnTo>
                    <a:lnTo>
                      <a:pt x="2420" y="2058"/>
                    </a:lnTo>
                    <a:lnTo>
                      <a:pt x="2414" y="2062"/>
                    </a:lnTo>
                    <a:lnTo>
                      <a:pt x="2410" y="2064"/>
                    </a:lnTo>
                    <a:lnTo>
                      <a:pt x="2414" y="2066"/>
                    </a:lnTo>
                    <a:lnTo>
                      <a:pt x="2418" y="2066"/>
                    </a:lnTo>
                    <a:lnTo>
                      <a:pt x="2426" y="2066"/>
                    </a:lnTo>
                    <a:lnTo>
                      <a:pt x="2434" y="2068"/>
                    </a:lnTo>
                    <a:lnTo>
                      <a:pt x="2438" y="2072"/>
                    </a:lnTo>
                    <a:lnTo>
                      <a:pt x="2452" y="2078"/>
                    </a:lnTo>
                    <a:lnTo>
                      <a:pt x="2458" y="2082"/>
                    </a:lnTo>
                    <a:lnTo>
                      <a:pt x="2470" y="2084"/>
                    </a:lnTo>
                    <a:lnTo>
                      <a:pt x="2476" y="2084"/>
                    </a:lnTo>
                    <a:lnTo>
                      <a:pt x="2480" y="2080"/>
                    </a:lnTo>
                    <a:lnTo>
                      <a:pt x="2488" y="2070"/>
                    </a:lnTo>
                    <a:lnTo>
                      <a:pt x="2502" y="2062"/>
                    </a:lnTo>
                    <a:lnTo>
                      <a:pt x="2508" y="2058"/>
                    </a:lnTo>
                    <a:lnTo>
                      <a:pt x="2514" y="2058"/>
                    </a:lnTo>
                    <a:lnTo>
                      <a:pt x="2522" y="2058"/>
                    </a:lnTo>
                    <a:lnTo>
                      <a:pt x="2526" y="2062"/>
                    </a:lnTo>
                    <a:lnTo>
                      <a:pt x="2540" y="2070"/>
                    </a:lnTo>
                    <a:lnTo>
                      <a:pt x="2558" y="2088"/>
                    </a:lnTo>
                    <a:lnTo>
                      <a:pt x="2570" y="2098"/>
                    </a:lnTo>
                    <a:lnTo>
                      <a:pt x="2576" y="2100"/>
                    </a:lnTo>
                    <a:lnTo>
                      <a:pt x="2578" y="2102"/>
                    </a:lnTo>
                    <a:lnTo>
                      <a:pt x="2580" y="2100"/>
                    </a:lnTo>
                    <a:lnTo>
                      <a:pt x="2582" y="2100"/>
                    </a:lnTo>
                    <a:lnTo>
                      <a:pt x="2582" y="2096"/>
                    </a:lnTo>
                    <a:lnTo>
                      <a:pt x="2582" y="2082"/>
                    </a:lnTo>
                    <a:lnTo>
                      <a:pt x="2580" y="2076"/>
                    </a:lnTo>
                    <a:lnTo>
                      <a:pt x="2576" y="2072"/>
                    </a:lnTo>
                    <a:lnTo>
                      <a:pt x="2560" y="2068"/>
                    </a:lnTo>
                    <a:lnTo>
                      <a:pt x="2556" y="2064"/>
                    </a:lnTo>
                    <a:lnTo>
                      <a:pt x="2554" y="2058"/>
                    </a:lnTo>
                    <a:lnTo>
                      <a:pt x="2554" y="2054"/>
                    </a:lnTo>
                    <a:lnTo>
                      <a:pt x="2554" y="2046"/>
                    </a:lnTo>
                    <a:lnTo>
                      <a:pt x="2558" y="2040"/>
                    </a:lnTo>
                    <a:lnTo>
                      <a:pt x="2560" y="2038"/>
                    </a:lnTo>
                    <a:lnTo>
                      <a:pt x="2560" y="2036"/>
                    </a:lnTo>
                    <a:lnTo>
                      <a:pt x="2556" y="2034"/>
                    </a:lnTo>
                    <a:lnTo>
                      <a:pt x="2542" y="2028"/>
                    </a:lnTo>
                    <a:lnTo>
                      <a:pt x="2534" y="2024"/>
                    </a:lnTo>
                    <a:lnTo>
                      <a:pt x="2530" y="2018"/>
                    </a:lnTo>
                    <a:lnTo>
                      <a:pt x="2528" y="2014"/>
                    </a:lnTo>
                    <a:lnTo>
                      <a:pt x="2524" y="2006"/>
                    </a:lnTo>
                    <a:lnTo>
                      <a:pt x="2518" y="2002"/>
                    </a:lnTo>
                    <a:lnTo>
                      <a:pt x="2502" y="1992"/>
                    </a:lnTo>
                    <a:lnTo>
                      <a:pt x="2486" y="1984"/>
                    </a:lnTo>
                    <a:lnTo>
                      <a:pt x="2424" y="1968"/>
                    </a:lnTo>
                    <a:lnTo>
                      <a:pt x="2416" y="1968"/>
                    </a:lnTo>
                    <a:lnTo>
                      <a:pt x="2410" y="1972"/>
                    </a:lnTo>
                    <a:lnTo>
                      <a:pt x="2394" y="1982"/>
                    </a:lnTo>
                    <a:lnTo>
                      <a:pt x="2386" y="1986"/>
                    </a:lnTo>
                    <a:lnTo>
                      <a:pt x="2378" y="1986"/>
                    </a:lnTo>
                    <a:lnTo>
                      <a:pt x="2376" y="1986"/>
                    </a:lnTo>
                    <a:lnTo>
                      <a:pt x="2368" y="1986"/>
                    </a:lnTo>
                    <a:lnTo>
                      <a:pt x="2362" y="1982"/>
                    </a:lnTo>
                    <a:lnTo>
                      <a:pt x="2354" y="1972"/>
                    </a:lnTo>
                    <a:lnTo>
                      <a:pt x="2342" y="1962"/>
                    </a:lnTo>
                    <a:lnTo>
                      <a:pt x="2334" y="1954"/>
                    </a:lnTo>
                    <a:lnTo>
                      <a:pt x="2328" y="1950"/>
                    </a:lnTo>
                    <a:lnTo>
                      <a:pt x="2320" y="1948"/>
                    </a:lnTo>
                    <a:lnTo>
                      <a:pt x="2316" y="1948"/>
                    </a:lnTo>
                    <a:lnTo>
                      <a:pt x="2310" y="1950"/>
                    </a:lnTo>
                    <a:lnTo>
                      <a:pt x="2306" y="1954"/>
                    </a:lnTo>
                    <a:lnTo>
                      <a:pt x="2302" y="1960"/>
                    </a:lnTo>
                    <a:close/>
                    <a:moveTo>
                      <a:pt x="2606" y="2298"/>
                    </a:moveTo>
                    <a:lnTo>
                      <a:pt x="2606" y="2298"/>
                    </a:lnTo>
                    <a:lnTo>
                      <a:pt x="2602" y="2290"/>
                    </a:lnTo>
                    <a:lnTo>
                      <a:pt x="2598" y="2284"/>
                    </a:lnTo>
                    <a:lnTo>
                      <a:pt x="2594" y="2280"/>
                    </a:lnTo>
                    <a:lnTo>
                      <a:pt x="2590" y="2272"/>
                    </a:lnTo>
                    <a:lnTo>
                      <a:pt x="2586" y="2258"/>
                    </a:lnTo>
                    <a:lnTo>
                      <a:pt x="2582" y="2252"/>
                    </a:lnTo>
                    <a:lnTo>
                      <a:pt x="2576" y="2248"/>
                    </a:lnTo>
                    <a:lnTo>
                      <a:pt x="2562" y="2244"/>
                    </a:lnTo>
                    <a:lnTo>
                      <a:pt x="2548" y="2236"/>
                    </a:lnTo>
                    <a:lnTo>
                      <a:pt x="2532" y="2226"/>
                    </a:lnTo>
                    <a:lnTo>
                      <a:pt x="2526" y="2220"/>
                    </a:lnTo>
                    <a:lnTo>
                      <a:pt x="2522" y="2214"/>
                    </a:lnTo>
                    <a:lnTo>
                      <a:pt x="2516" y="2180"/>
                    </a:lnTo>
                    <a:lnTo>
                      <a:pt x="2514" y="2174"/>
                    </a:lnTo>
                    <a:lnTo>
                      <a:pt x="2510" y="2168"/>
                    </a:lnTo>
                    <a:lnTo>
                      <a:pt x="2500" y="2158"/>
                    </a:lnTo>
                    <a:lnTo>
                      <a:pt x="2496" y="2152"/>
                    </a:lnTo>
                    <a:lnTo>
                      <a:pt x="2492" y="2146"/>
                    </a:lnTo>
                    <a:lnTo>
                      <a:pt x="2488" y="2130"/>
                    </a:lnTo>
                    <a:lnTo>
                      <a:pt x="2486" y="2128"/>
                    </a:lnTo>
                    <a:lnTo>
                      <a:pt x="2484" y="2128"/>
                    </a:lnTo>
                    <a:lnTo>
                      <a:pt x="2482" y="2128"/>
                    </a:lnTo>
                    <a:lnTo>
                      <a:pt x="2480" y="2128"/>
                    </a:lnTo>
                    <a:lnTo>
                      <a:pt x="2472" y="2138"/>
                    </a:lnTo>
                    <a:lnTo>
                      <a:pt x="2468" y="2144"/>
                    </a:lnTo>
                    <a:lnTo>
                      <a:pt x="2466" y="2150"/>
                    </a:lnTo>
                    <a:lnTo>
                      <a:pt x="2466" y="2184"/>
                    </a:lnTo>
                    <a:lnTo>
                      <a:pt x="2464" y="2192"/>
                    </a:lnTo>
                    <a:lnTo>
                      <a:pt x="2460" y="2198"/>
                    </a:lnTo>
                    <a:lnTo>
                      <a:pt x="2452" y="2206"/>
                    </a:lnTo>
                    <a:lnTo>
                      <a:pt x="2446" y="2210"/>
                    </a:lnTo>
                    <a:lnTo>
                      <a:pt x="2438" y="2212"/>
                    </a:lnTo>
                    <a:lnTo>
                      <a:pt x="2434" y="2212"/>
                    </a:lnTo>
                    <a:lnTo>
                      <a:pt x="2428" y="2210"/>
                    </a:lnTo>
                    <a:lnTo>
                      <a:pt x="2422" y="2204"/>
                    </a:lnTo>
                    <a:lnTo>
                      <a:pt x="2412" y="2188"/>
                    </a:lnTo>
                    <a:lnTo>
                      <a:pt x="2406" y="2184"/>
                    </a:lnTo>
                    <a:lnTo>
                      <a:pt x="2398" y="2182"/>
                    </a:lnTo>
                    <a:lnTo>
                      <a:pt x="2396" y="2182"/>
                    </a:lnTo>
                    <a:lnTo>
                      <a:pt x="2388" y="2180"/>
                    </a:lnTo>
                    <a:lnTo>
                      <a:pt x="2380" y="2178"/>
                    </a:lnTo>
                    <a:lnTo>
                      <a:pt x="2374" y="2176"/>
                    </a:lnTo>
                    <a:lnTo>
                      <a:pt x="2372" y="2174"/>
                    </a:lnTo>
                    <a:lnTo>
                      <a:pt x="2370" y="2172"/>
                    </a:lnTo>
                    <a:lnTo>
                      <a:pt x="2370" y="2168"/>
                    </a:lnTo>
                    <a:lnTo>
                      <a:pt x="2372" y="2164"/>
                    </a:lnTo>
                    <a:lnTo>
                      <a:pt x="2374" y="2160"/>
                    </a:lnTo>
                    <a:lnTo>
                      <a:pt x="2382" y="2146"/>
                    </a:lnTo>
                    <a:lnTo>
                      <a:pt x="2384" y="2140"/>
                    </a:lnTo>
                    <a:lnTo>
                      <a:pt x="2384" y="2138"/>
                    </a:lnTo>
                    <a:lnTo>
                      <a:pt x="2384" y="2134"/>
                    </a:lnTo>
                    <a:lnTo>
                      <a:pt x="2382" y="2132"/>
                    </a:lnTo>
                    <a:lnTo>
                      <a:pt x="2380" y="2132"/>
                    </a:lnTo>
                    <a:lnTo>
                      <a:pt x="2356" y="2126"/>
                    </a:lnTo>
                    <a:lnTo>
                      <a:pt x="2340" y="2124"/>
                    </a:lnTo>
                    <a:lnTo>
                      <a:pt x="2336" y="2124"/>
                    </a:lnTo>
                    <a:lnTo>
                      <a:pt x="2330" y="2124"/>
                    </a:lnTo>
                    <a:lnTo>
                      <a:pt x="2324" y="2128"/>
                    </a:lnTo>
                    <a:lnTo>
                      <a:pt x="2312" y="2136"/>
                    </a:lnTo>
                    <a:lnTo>
                      <a:pt x="2306" y="2140"/>
                    </a:lnTo>
                    <a:lnTo>
                      <a:pt x="2292" y="2146"/>
                    </a:lnTo>
                    <a:lnTo>
                      <a:pt x="2286" y="2150"/>
                    </a:lnTo>
                    <a:lnTo>
                      <a:pt x="2280" y="2154"/>
                    </a:lnTo>
                    <a:lnTo>
                      <a:pt x="2276" y="2160"/>
                    </a:lnTo>
                    <a:lnTo>
                      <a:pt x="2274" y="2164"/>
                    </a:lnTo>
                    <a:lnTo>
                      <a:pt x="2270" y="2170"/>
                    </a:lnTo>
                    <a:lnTo>
                      <a:pt x="2264" y="2172"/>
                    </a:lnTo>
                    <a:lnTo>
                      <a:pt x="2252" y="2168"/>
                    </a:lnTo>
                    <a:lnTo>
                      <a:pt x="2248" y="2166"/>
                    </a:lnTo>
                    <a:lnTo>
                      <a:pt x="2240" y="2164"/>
                    </a:lnTo>
                    <a:lnTo>
                      <a:pt x="2234" y="2166"/>
                    </a:lnTo>
                    <a:lnTo>
                      <a:pt x="2228" y="2168"/>
                    </a:lnTo>
                    <a:lnTo>
                      <a:pt x="2214" y="2176"/>
                    </a:lnTo>
                    <a:lnTo>
                      <a:pt x="2198" y="2188"/>
                    </a:lnTo>
                    <a:lnTo>
                      <a:pt x="2184" y="2196"/>
                    </a:lnTo>
                    <a:lnTo>
                      <a:pt x="2178" y="2198"/>
                    </a:lnTo>
                    <a:lnTo>
                      <a:pt x="2164" y="2206"/>
                    </a:lnTo>
                    <a:lnTo>
                      <a:pt x="2160" y="2208"/>
                    </a:lnTo>
                    <a:lnTo>
                      <a:pt x="2154" y="2212"/>
                    </a:lnTo>
                    <a:lnTo>
                      <a:pt x="2150" y="2220"/>
                    </a:lnTo>
                    <a:lnTo>
                      <a:pt x="2144" y="2234"/>
                    </a:lnTo>
                    <a:lnTo>
                      <a:pt x="2140" y="2238"/>
                    </a:lnTo>
                    <a:lnTo>
                      <a:pt x="2134" y="2240"/>
                    </a:lnTo>
                    <a:lnTo>
                      <a:pt x="2130" y="2240"/>
                    </a:lnTo>
                    <a:lnTo>
                      <a:pt x="2124" y="2242"/>
                    </a:lnTo>
                    <a:lnTo>
                      <a:pt x="2116" y="2246"/>
                    </a:lnTo>
                    <a:lnTo>
                      <a:pt x="2100" y="2256"/>
                    </a:lnTo>
                    <a:lnTo>
                      <a:pt x="2086" y="2264"/>
                    </a:lnTo>
                    <a:lnTo>
                      <a:pt x="2062" y="2276"/>
                    </a:lnTo>
                    <a:lnTo>
                      <a:pt x="2048" y="2286"/>
                    </a:lnTo>
                    <a:lnTo>
                      <a:pt x="2040" y="2294"/>
                    </a:lnTo>
                    <a:lnTo>
                      <a:pt x="2030" y="2306"/>
                    </a:lnTo>
                    <a:lnTo>
                      <a:pt x="2028" y="2312"/>
                    </a:lnTo>
                    <a:lnTo>
                      <a:pt x="2026" y="2320"/>
                    </a:lnTo>
                    <a:lnTo>
                      <a:pt x="2028" y="2326"/>
                    </a:lnTo>
                    <a:lnTo>
                      <a:pt x="2032" y="2340"/>
                    </a:lnTo>
                    <a:lnTo>
                      <a:pt x="2034" y="2356"/>
                    </a:lnTo>
                    <a:lnTo>
                      <a:pt x="2034" y="2360"/>
                    </a:lnTo>
                    <a:lnTo>
                      <a:pt x="2036" y="2376"/>
                    </a:lnTo>
                    <a:lnTo>
                      <a:pt x="2052" y="2428"/>
                    </a:lnTo>
                    <a:lnTo>
                      <a:pt x="2054" y="2444"/>
                    </a:lnTo>
                    <a:lnTo>
                      <a:pt x="2054" y="2448"/>
                    </a:lnTo>
                    <a:lnTo>
                      <a:pt x="2054" y="2464"/>
                    </a:lnTo>
                    <a:lnTo>
                      <a:pt x="2054" y="2488"/>
                    </a:lnTo>
                    <a:lnTo>
                      <a:pt x="2056" y="2494"/>
                    </a:lnTo>
                    <a:lnTo>
                      <a:pt x="2060" y="2500"/>
                    </a:lnTo>
                    <a:lnTo>
                      <a:pt x="2068" y="2510"/>
                    </a:lnTo>
                    <a:lnTo>
                      <a:pt x="2074" y="2514"/>
                    </a:lnTo>
                    <a:lnTo>
                      <a:pt x="2082" y="2514"/>
                    </a:lnTo>
                    <a:lnTo>
                      <a:pt x="2086" y="2514"/>
                    </a:lnTo>
                    <a:lnTo>
                      <a:pt x="2100" y="2512"/>
                    </a:lnTo>
                    <a:lnTo>
                      <a:pt x="2116" y="2508"/>
                    </a:lnTo>
                    <a:lnTo>
                      <a:pt x="2130" y="2502"/>
                    </a:lnTo>
                    <a:lnTo>
                      <a:pt x="2136" y="2498"/>
                    </a:lnTo>
                    <a:lnTo>
                      <a:pt x="2142" y="2496"/>
                    </a:lnTo>
                    <a:lnTo>
                      <a:pt x="2150" y="2496"/>
                    </a:lnTo>
                    <a:lnTo>
                      <a:pt x="2154" y="2496"/>
                    </a:lnTo>
                    <a:lnTo>
                      <a:pt x="2170" y="2492"/>
                    </a:lnTo>
                    <a:lnTo>
                      <a:pt x="2184" y="2488"/>
                    </a:lnTo>
                    <a:lnTo>
                      <a:pt x="2190" y="2484"/>
                    </a:lnTo>
                    <a:lnTo>
                      <a:pt x="2192" y="2480"/>
                    </a:lnTo>
                    <a:lnTo>
                      <a:pt x="2194" y="2476"/>
                    </a:lnTo>
                    <a:lnTo>
                      <a:pt x="2198" y="2472"/>
                    </a:lnTo>
                    <a:lnTo>
                      <a:pt x="2232" y="2460"/>
                    </a:lnTo>
                    <a:lnTo>
                      <a:pt x="2240" y="2458"/>
                    </a:lnTo>
                    <a:lnTo>
                      <a:pt x="2248" y="2456"/>
                    </a:lnTo>
                    <a:lnTo>
                      <a:pt x="2272" y="2456"/>
                    </a:lnTo>
                    <a:lnTo>
                      <a:pt x="2288" y="2458"/>
                    </a:lnTo>
                    <a:lnTo>
                      <a:pt x="2330" y="2464"/>
                    </a:lnTo>
                    <a:lnTo>
                      <a:pt x="2338" y="2468"/>
                    </a:lnTo>
                    <a:lnTo>
                      <a:pt x="2344" y="2472"/>
                    </a:lnTo>
                    <a:lnTo>
                      <a:pt x="2362" y="2490"/>
                    </a:lnTo>
                    <a:lnTo>
                      <a:pt x="2374" y="2500"/>
                    </a:lnTo>
                    <a:lnTo>
                      <a:pt x="2382" y="2510"/>
                    </a:lnTo>
                    <a:lnTo>
                      <a:pt x="2388" y="2514"/>
                    </a:lnTo>
                    <a:lnTo>
                      <a:pt x="2396" y="2514"/>
                    </a:lnTo>
                    <a:lnTo>
                      <a:pt x="2398" y="2514"/>
                    </a:lnTo>
                    <a:lnTo>
                      <a:pt x="2406" y="2516"/>
                    </a:lnTo>
                    <a:lnTo>
                      <a:pt x="2410" y="2522"/>
                    </a:lnTo>
                    <a:lnTo>
                      <a:pt x="2414" y="2528"/>
                    </a:lnTo>
                    <a:lnTo>
                      <a:pt x="2422" y="2540"/>
                    </a:lnTo>
                    <a:lnTo>
                      <a:pt x="2430" y="2548"/>
                    </a:lnTo>
                    <a:lnTo>
                      <a:pt x="2442" y="2558"/>
                    </a:lnTo>
                    <a:lnTo>
                      <a:pt x="2458" y="2570"/>
                    </a:lnTo>
                    <a:lnTo>
                      <a:pt x="2474" y="2576"/>
                    </a:lnTo>
                    <a:lnTo>
                      <a:pt x="2488" y="2580"/>
                    </a:lnTo>
                    <a:lnTo>
                      <a:pt x="2494" y="2582"/>
                    </a:lnTo>
                    <a:lnTo>
                      <a:pt x="2502" y="2580"/>
                    </a:lnTo>
                    <a:lnTo>
                      <a:pt x="2508" y="2578"/>
                    </a:lnTo>
                    <a:lnTo>
                      <a:pt x="2514" y="2576"/>
                    </a:lnTo>
                    <a:lnTo>
                      <a:pt x="2520" y="2580"/>
                    </a:lnTo>
                    <a:lnTo>
                      <a:pt x="2528" y="2588"/>
                    </a:lnTo>
                    <a:lnTo>
                      <a:pt x="2534" y="2592"/>
                    </a:lnTo>
                    <a:lnTo>
                      <a:pt x="2538" y="2594"/>
                    </a:lnTo>
                    <a:lnTo>
                      <a:pt x="2544" y="2592"/>
                    </a:lnTo>
                    <a:lnTo>
                      <a:pt x="2550" y="2588"/>
                    </a:lnTo>
                    <a:lnTo>
                      <a:pt x="2558" y="2580"/>
                    </a:lnTo>
                    <a:lnTo>
                      <a:pt x="2570" y="2570"/>
                    </a:lnTo>
                    <a:lnTo>
                      <a:pt x="2576" y="2568"/>
                    </a:lnTo>
                    <a:lnTo>
                      <a:pt x="2588" y="2564"/>
                    </a:lnTo>
                    <a:lnTo>
                      <a:pt x="2592" y="2562"/>
                    </a:lnTo>
                    <a:lnTo>
                      <a:pt x="2592" y="2556"/>
                    </a:lnTo>
                    <a:lnTo>
                      <a:pt x="2592" y="2552"/>
                    </a:lnTo>
                    <a:lnTo>
                      <a:pt x="2594" y="2544"/>
                    </a:lnTo>
                    <a:lnTo>
                      <a:pt x="2596" y="2538"/>
                    </a:lnTo>
                    <a:lnTo>
                      <a:pt x="2608" y="2512"/>
                    </a:lnTo>
                    <a:lnTo>
                      <a:pt x="2616" y="2498"/>
                    </a:lnTo>
                    <a:lnTo>
                      <a:pt x="2638" y="2434"/>
                    </a:lnTo>
                    <a:lnTo>
                      <a:pt x="2642" y="2418"/>
                    </a:lnTo>
                    <a:lnTo>
                      <a:pt x="2642" y="2396"/>
                    </a:lnTo>
                    <a:lnTo>
                      <a:pt x="2642" y="2380"/>
                    </a:lnTo>
                    <a:lnTo>
                      <a:pt x="2642" y="2366"/>
                    </a:lnTo>
                    <a:lnTo>
                      <a:pt x="2642" y="2350"/>
                    </a:lnTo>
                    <a:lnTo>
                      <a:pt x="2642" y="2346"/>
                    </a:lnTo>
                    <a:lnTo>
                      <a:pt x="2640" y="2340"/>
                    </a:lnTo>
                    <a:lnTo>
                      <a:pt x="2636" y="2334"/>
                    </a:lnTo>
                    <a:lnTo>
                      <a:pt x="2620" y="2324"/>
                    </a:lnTo>
                    <a:lnTo>
                      <a:pt x="2614" y="2318"/>
                    </a:lnTo>
                    <a:lnTo>
                      <a:pt x="2610" y="2312"/>
                    </a:lnTo>
                    <a:lnTo>
                      <a:pt x="2606" y="2298"/>
                    </a:lnTo>
                    <a:close/>
                    <a:moveTo>
                      <a:pt x="2522" y="2632"/>
                    </a:moveTo>
                    <a:lnTo>
                      <a:pt x="2522" y="2632"/>
                    </a:lnTo>
                    <a:lnTo>
                      <a:pt x="2520" y="2634"/>
                    </a:lnTo>
                    <a:lnTo>
                      <a:pt x="2518" y="2634"/>
                    </a:lnTo>
                    <a:lnTo>
                      <a:pt x="2516" y="2638"/>
                    </a:lnTo>
                    <a:lnTo>
                      <a:pt x="2518" y="2640"/>
                    </a:lnTo>
                    <a:lnTo>
                      <a:pt x="2522" y="2654"/>
                    </a:lnTo>
                    <a:lnTo>
                      <a:pt x="2524" y="2670"/>
                    </a:lnTo>
                    <a:lnTo>
                      <a:pt x="2524" y="2674"/>
                    </a:lnTo>
                    <a:lnTo>
                      <a:pt x="2526" y="2680"/>
                    </a:lnTo>
                    <a:lnTo>
                      <a:pt x="2532" y="2684"/>
                    </a:lnTo>
                    <a:lnTo>
                      <a:pt x="2538" y="2688"/>
                    </a:lnTo>
                    <a:lnTo>
                      <a:pt x="2540" y="2688"/>
                    </a:lnTo>
                    <a:lnTo>
                      <a:pt x="2544" y="2688"/>
                    </a:lnTo>
                    <a:lnTo>
                      <a:pt x="2546" y="2686"/>
                    </a:lnTo>
                    <a:lnTo>
                      <a:pt x="2548" y="2684"/>
                    </a:lnTo>
                    <a:lnTo>
                      <a:pt x="2550" y="2678"/>
                    </a:lnTo>
                    <a:lnTo>
                      <a:pt x="2556" y="2664"/>
                    </a:lnTo>
                    <a:lnTo>
                      <a:pt x="2562" y="2650"/>
                    </a:lnTo>
                    <a:lnTo>
                      <a:pt x="2564" y="2634"/>
                    </a:lnTo>
                    <a:lnTo>
                      <a:pt x="2564" y="2632"/>
                    </a:lnTo>
                    <a:lnTo>
                      <a:pt x="2564" y="2628"/>
                    </a:lnTo>
                    <a:lnTo>
                      <a:pt x="2562" y="2626"/>
                    </a:lnTo>
                    <a:lnTo>
                      <a:pt x="2560" y="2626"/>
                    </a:lnTo>
                    <a:lnTo>
                      <a:pt x="2556" y="2626"/>
                    </a:lnTo>
                    <a:lnTo>
                      <a:pt x="2552" y="2630"/>
                    </a:lnTo>
                    <a:lnTo>
                      <a:pt x="2544" y="2632"/>
                    </a:lnTo>
                    <a:lnTo>
                      <a:pt x="2536" y="2632"/>
                    </a:lnTo>
                    <a:lnTo>
                      <a:pt x="2522" y="2632"/>
                    </a:lnTo>
                    <a:close/>
                    <a:moveTo>
                      <a:pt x="2478" y="958"/>
                    </a:moveTo>
                    <a:lnTo>
                      <a:pt x="2478" y="958"/>
                    </a:lnTo>
                    <a:lnTo>
                      <a:pt x="2476" y="954"/>
                    </a:lnTo>
                    <a:lnTo>
                      <a:pt x="2476" y="958"/>
                    </a:lnTo>
                    <a:lnTo>
                      <a:pt x="2476" y="962"/>
                    </a:lnTo>
                    <a:lnTo>
                      <a:pt x="2474" y="976"/>
                    </a:lnTo>
                    <a:lnTo>
                      <a:pt x="2468" y="992"/>
                    </a:lnTo>
                    <a:lnTo>
                      <a:pt x="2468" y="998"/>
                    </a:lnTo>
                    <a:lnTo>
                      <a:pt x="2470" y="1006"/>
                    </a:lnTo>
                    <a:lnTo>
                      <a:pt x="2472" y="1012"/>
                    </a:lnTo>
                    <a:lnTo>
                      <a:pt x="2474" y="1018"/>
                    </a:lnTo>
                    <a:lnTo>
                      <a:pt x="2476" y="1026"/>
                    </a:lnTo>
                    <a:lnTo>
                      <a:pt x="2476" y="1088"/>
                    </a:lnTo>
                    <a:lnTo>
                      <a:pt x="2476" y="1104"/>
                    </a:lnTo>
                    <a:lnTo>
                      <a:pt x="2476" y="1118"/>
                    </a:lnTo>
                    <a:lnTo>
                      <a:pt x="2478" y="1124"/>
                    </a:lnTo>
                    <a:lnTo>
                      <a:pt x="2484" y="1128"/>
                    </a:lnTo>
                    <a:lnTo>
                      <a:pt x="2498" y="1134"/>
                    </a:lnTo>
                    <a:lnTo>
                      <a:pt x="2502" y="1134"/>
                    </a:lnTo>
                    <a:lnTo>
                      <a:pt x="2500" y="1130"/>
                    </a:lnTo>
                    <a:lnTo>
                      <a:pt x="2490" y="1114"/>
                    </a:lnTo>
                    <a:lnTo>
                      <a:pt x="2486" y="1106"/>
                    </a:lnTo>
                    <a:lnTo>
                      <a:pt x="2486" y="1098"/>
                    </a:lnTo>
                    <a:lnTo>
                      <a:pt x="2486" y="1094"/>
                    </a:lnTo>
                    <a:lnTo>
                      <a:pt x="2486" y="1088"/>
                    </a:lnTo>
                    <a:lnTo>
                      <a:pt x="2488" y="1080"/>
                    </a:lnTo>
                    <a:lnTo>
                      <a:pt x="2492" y="1074"/>
                    </a:lnTo>
                    <a:lnTo>
                      <a:pt x="2496" y="1070"/>
                    </a:lnTo>
                    <a:lnTo>
                      <a:pt x="2498" y="1070"/>
                    </a:lnTo>
                    <a:lnTo>
                      <a:pt x="2500" y="1072"/>
                    </a:lnTo>
                    <a:lnTo>
                      <a:pt x="2502" y="1074"/>
                    </a:lnTo>
                    <a:lnTo>
                      <a:pt x="2502" y="1070"/>
                    </a:lnTo>
                    <a:lnTo>
                      <a:pt x="2488" y="1006"/>
                    </a:lnTo>
                    <a:lnTo>
                      <a:pt x="2486" y="990"/>
                    </a:lnTo>
                    <a:lnTo>
                      <a:pt x="2486" y="988"/>
                    </a:lnTo>
                    <a:lnTo>
                      <a:pt x="2482" y="972"/>
                    </a:lnTo>
                    <a:lnTo>
                      <a:pt x="2478" y="958"/>
                    </a:lnTo>
                    <a:close/>
                    <a:moveTo>
                      <a:pt x="2460" y="1170"/>
                    </a:moveTo>
                    <a:lnTo>
                      <a:pt x="2460" y="1170"/>
                    </a:lnTo>
                    <a:lnTo>
                      <a:pt x="2458" y="1176"/>
                    </a:lnTo>
                    <a:lnTo>
                      <a:pt x="2456" y="1182"/>
                    </a:lnTo>
                    <a:lnTo>
                      <a:pt x="2456" y="1196"/>
                    </a:lnTo>
                    <a:lnTo>
                      <a:pt x="2454" y="1204"/>
                    </a:lnTo>
                    <a:lnTo>
                      <a:pt x="2452" y="1212"/>
                    </a:lnTo>
                    <a:lnTo>
                      <a:pt x="2450" y="1216"/>
                    </a:lnTo>
                    <a:lnTo>
                      <a:pt x="2446" y="1224"/>
                    </a:lnTo>
                    <a:lnTo>
                      <a:pt x="2446" y="1232"/>
                    </a:lnTo>
                    <a:lnTo>
                      <a:pt x="2446" y="1236"/>
                    </a:lnTo>
                    <a:lnTo>
                      <a:pt x="2448" y="1238"/>
                    </a:lnTo>
                    <a:lnTo>
                      <a:pt x="2450" y="1236"/>
                    </a:lnTo>
                    <a:lnTo>
                      <a:pt x="2460" y="1220"/>
                    </a:lnTo>
                    <a:lnTo>
                      <a:pt x="2464" y="1218"/>
                    </a:lnTo>
                    <a:lnTo>
                      <a:pt x="2466" y="1218"/>
                    </a:lnTo>
                    <a:lnTo>
                      <a:pt x="2468" y="1218"/>
                    </a:lnTo>
                    <a:lnTo>
                      <a:pt x="2472" y="1220"/>
                    </a:lnTo>
                    <a:lnTo>
                      <a:pt x="2480" y="1228"/>
                    </a:lnTo>
                    <a:lnTo>
                      <a:pt x="2482" y="1230"/>
                    </a:lnTo>
                    <a:lnTo>
                      <a:pt x="2484" y="1230"/>
                    </a:lnTo>
                    <a:lnTo>
                      <a:pt x="2486" y="1228"/>
                    </a:lnTo>
                    <a:lnTo>
                      <a:pt x="2488" y="1226"/>
                    </a:lnTo>
                    <a:lnTo>
                      <a:pt x="2492" y="1220"/>
                    </a:lnTo>
                    <a:lnTo>
                      <a:pt x="2496" y="1214"/>
                    </a:lnTo>
                    <a:lnTo>
                      <a:pt x="2502" y="1210"/>
                    </a:lnTo>
                    <a:lnTo>
                      <a:pt x="2508" y="1208"/>
                    </a:lnTo>
                    <a:lnTo>
                      <a:pt x="2520" y="1198"/>
                    </a:lnTo>
                    <a:lnTo>
                      <a:pt x="2528" y="1190"/>
                    </a:lnTo>
                    <a:lnTo>
                      <a:pt x="2530" y="1188"/>
                    </a:lnTo>
                    <a:lnTo>
                      <a:pt x="2530" y="1186"/>
                    </a:lnTo>
                    <a:lnTo>
                      <a:pt x="2528" y="1184"/>
                    </a:lnTo>
                    <a:lnTo>
                      <a:pt x="2526" y="1184"/>
                    </a:lnTo>
                    <a:lnTo>
                      <a:pt x="2522" y="1184"/>
                    </a:lnTo>
                    <a:lnTo>
                      <a:pt x="2506" y="1182"/>
                    </a:lnTo>
                    <a:lnTo>
                      <a:pt x="2492" y="1178"/>
                    </a:lnTo>
                    <a:lnTo>
                      <a:pt x="2478" y="1170"/>
                    </a:lnTo>
                    <a:lnTo>
                      <a:pt x="2472" y="1168"/>
                    </a:lnTo>
                    <a:lnTo>
                      <a:pt x="2466" y="1168"/>
                    </a:lnTo>
                    <a:lnTo>
                      <a:pt x="2460" y="1170"/>
                    </a:lnTo>
                    <a:close/>
                    <a:moveTo>
                      <a:pt x="2438" y="1284"/>
                    </a:moveTo>
                    <a:lnTo>
                      <a:pt x="2438" y="1284"/>
                    </a:lnTo>
                    <a:lnTo>
                      <a:pt x="2432" y="1300"/>
                    </a:lnTo>
                    <a:lnTo>
                      <a:pt x="2430" y="1304"/>
                    </a:lnTo>
                    <a:lnTo>
                      <a:pt x="2426" y="1310"/>
                    </a:lnTo>
                    <a:lnTo>
                      <a:pt x="2420" y="1316"/>
                    </a:lnTo>
                    <a:lnTo>
                      <a:pt x="2414" y="1318"/>
                    </a:lnTo>
                    <a:lnTo>
                      <a:pt x="2400" y="1326"/>
                    </a:lnTo>
                    <a:lnTo>
                      <a:pt x="2374" y="1346"/>
                    </a:lnTo>
                    <a:lnTo>
                      <a:pt x="2368" y="1350"/>
                    </a:lnTo>
                    <a:lnTo>
                      <a:pt x="2360" y="1350"/>
                    </a:lnTo>
                    <a:lnTo>
                      <a:pt x="2356" y="1350"/>
                    </a:lnTo>
                    <a:lnTo>
                      <a:pt x="2340" y="1354"/>
                    </a:lnTo>
                    <a:lnTo>
                      <a:pt x="2326" y="1358"/>
                    </a:lnTo>
                    <a:lnTo>
                      <a:pt x="2320" y="1362"/>
                    </a:lnTo>
                    <a:lnTo>
                      <a:pt x="2318" y="1366"/>
                    </a:lnTo>
                    <a:lnTo>
                      <a:pt x="2322" y="1378"/>
                    </a:lnTo>
                    <a:lnTo>
                      <a:pt x="2326" y="1392"/>
                    </a:lnTo>
                    <a:lnTo>
                      <a:pt x="2328" y="1394"/>
                    </a:lnTo>
                    <a:lnTo>
                      <a:pt x="2330" y="1396"/>
                    </a:lnTo>
                    <a:lnTo>
                      <a:pt x="2332" y="1396"/>
                    </a:lnTo>
                    <a:lnTo>
                      <a:pt x="2334" y="1394"/>
                    </a:lnTo>
                    <a:lnTo>
                      <a:pt x="2342" y="1386"/>
                    </a:lnTo>
                    <a:lnTo>
                      <a:pt x="2348" y="1382"/>
                    </a:lnTo>
                    <a:lnTo>
                      <a:pt x="2354" y="1380"/>
                    </a:lnTo>
                    <a:lnTo>
                      <a:pt x="2358" y="1378"/>
                    </a:lnTo>
                    <a:lnTo>
                      <a:pt x="2362" y="1376"/>
                    </a:lnTo>
                    <a:lnTo>
                      <a:pt x="2366" y="1374"/>
                    </a:lnTo>
                    <a:lnTo>
                      <a:pt x="2368" y="1376"/>
                    </a:lnTo>
                    <a:lnTo>
                      <a:pt x="2370" y="1376"/>
                    </a:lnTo>
                    <a:lnTo>
                      <a:pt x="2374" y="1374"/>
                    </a:lnTo>
                    <a:lnTo>
                      <a:pt x="2382" y="1366"/>
                    </a:lnTo>
                    <a:lnTo>
                      <a:pt x="2388" y="1362"/>
                    </a:lnTo>
                    <a:lnTo>
                      <a:pt x="2392" y="1360"/>
                    </a:lnTo>
                    <a:lnTo>
                      <a:pt x="2404" y="1360"/>
                    </a:lnTo>
                    <a:lnTo>
                      <a:pt x="2408" y="1360"/>
                    </a:lnTo>
                    <a:lnTo>
                      <a:pt x="2422" y="1360"/>
                    </a:lnTo>
                    <a:lnTo>
                      <a:pt x="2432" y="1360"/>
                    </a:lnTo>
                    <a:lnTo>
                      <a:pt x="2436" y="1360"/>
                    </a:lnTo>
                    <a:lnTo>
                      <a:pt x="2440" y="1356"/>
                    </a:lnTo>
                    <a:lnTo>
                      <a:pt x="2444" y="1350"/>
                    </a:lnTo>
                    <a:lnTo>
                      <a:pt x="2446" y="1342"/>
                    </a:lnTo>
                    <a:lnTo>
                      <a:pt x="2446" y="1330"/>
                    </a:lnTo>
                    <a:lnTo>
                      <a:pt x="2446" y="1322"/>
                    </a:lnTo>
                    <a:lnTo>
                      <a:pt x="2450" y="1314"/>
                    </a:lnTo>
                    <a:lnTo>
                      <a:pt x="2452" y="1308"/>
                    </a:lnTo>
                    <a:lnTo>
                      <a:pt x="2458" y="1294"/>
                    </a:lnTo>
                    <a:lnTo>
                      <a:pt x="2462" y="1280"/>
                    </a:lnTo>
                    <a:lnTo>
                      <a:pt x="2464" y="1272"/>
                    </a:lnTo>
                    <a:lnTo>
                      <a:pt x="2460" y="1266"/>
                    </a:lnTo>
                    <a:lnTo>
                      <a:pt x="2450" y="1250"/>
                    </a:lnTo>
                    <a:lnTo>
                      <a:pt x="2448" y="1246"/>
                    </a:lnTo>
                    <a:lnTo>
                      <a:pt x="2446" y="1246"/>
                    </a:lnTo>
                    <a:lnTo>
                      <a:pt x="2446" y="1248"/>
                    </a:lnTo>
                    <a:lnTo>
                      <a:pt x="2444" y="1260"/>
                    </a:lnTo>
                    <a:lnTo>
                      <a:pt x="2438" y="1284"/>
                    </a:lnTo>
                    <a:close/>
                  </a:path>
                </a:pathLst>
              </a:custGeom>
              <a:grpFill/>
              <a:ln w="9525">
                <a:solidFill>
                  <a:schemeClr val="bg1"/>
                </a:solidFill>
                <a:round/>
                <a:headEnd/>
                <a:tailEnd/>
              </a:ln>
            </p:spPr>
            <p:txBody>
              <a:bodyPr/>
              <a:lstStyle/>
              <a:p>
                <a:endParaRPr lang="en-GB">
                  <a:solidFill>
                    <a:prstClr val="black"/>
                  </a:solidFill>
                </a:endParaRPr>
              </a:p>
            </p:txBody>
          </p:sp>
          <p:sp>
            <p:nvSpPr>
              <p:cNvPr id="206" name="Freeform 205"/>
              <p:cNvSpPr>
                <a:spLocks noEditPoints="1"/>
              </p:cNvSpPr>
              <p:nvPr/>
            </p:nvSpPr>
            <p:spPr bwMode="auto">
              <a:xfrm>
                <a:off x="0" y="753"/>
                <a:ext cx="2211" cy="3018"/>
              </a:xfrm>
              <a:custGeom>
                <a:avLst/>
                <a:gdLst>
                  <a:gd name="T0" fmla="*/ 1757 w 2211"/>
                  <a:gd name="T1" fmla="*/ 431 h 3018"/>
                  <a:gd name="T2" fmla="*/ 1780 w 2211"/>
                  <a:gd name="T3" fmla="*/ 502 h 3018"/>
                  <a:gd name="T4" fmla="*/ 1792 w 2211"/>
                  <a:gd name="T5" fmla="*/ 608 h 3018"/>
                  <a:gd name="T6" fmla="*/ 1954 w 2211"/>
                  <a:gd name="T7" fmla="*/ 711 h 3018"/>
                  <a:gd name="T8" fmla="*/ 2035 w 2211"/>
                  <a:gd name="T9" fmla="*/ 540 h 3018"/>
                  <a:gd name="T10" fmla="*/ 2203 w 2211"/>
                  <a:gd name="T11" fmla="*/ 366 h 3018"/>
                  <a:gd name="T12" fmla="*/ 2188 w 2211"/>
                  <a:gd name="T13" fmla="*/ 325 h 3018"/>
                  <a:gd name="T14" fmla="*/ 2153 w 2211"/>
                  <a:gd name="T15" fmla="*/ 272 h 3018"/>
                  <a:gd name="T16" fmla="*/ 2085 w 2211"/>
                  <a:gd name="T17" fmla="*/ 202 h 3018"/>
                  <a:gd name="T18" fmla="*/ 2002 w 2211"/>
                  <a:gd name="T19" fmla="*/ 129 h 3018"/>
                  <a:gd name="T20" fmla="*/ 1934 w 2211"/>
                  <a:gd name="T21" fmla="*/ 108 h 3018"/>
                  <a:gd name="T22" fmla="*/ 1737 w 2211"/>
                  <a:gd name="T23" fmla="*/ 207 h 3018"/>
                  <a:gd name="T24" fmla="*/ 1288 w 2211"/>
                  <a:gd name="T25" fmla="*/ 159 h 3018"/>
                  <a:gd name="T26" fmla="*/ 1303 w 2211"/>
                  <a:gd name="T27" fmla="*/ 194 h 3018"/>
                  <a:gd name="T28" fmla="*/ 1356 w 2211"/>
                  <a:gd name="T29" fmla="*/ 207 h 3018"/>
                  <a:gd name="T30" fmla="*/ 1364 w 2211"/>
                  <a:gd name="T31" fmla="*/ 156 h 3018"/>
                  <a:gd name="T32" fmla="*/ 1374 w 2211"/>
                  <a:gd name="T33" fmla="*/ 66 h 3018"/>
                  <a:gd name="T34" fmla="*/ 1361 w 2211"/>
                  <a:gd name="T35" fmla="*/ 3 h 3018"/>
                  <a:gd name="T36" fmla="*/ 1319 w 2211"/>
                  <a:gd name="T37" fmla="*/ 13 h 3018"/>
                  <a:gd name="T38" fmla="*/ 1266 w 2211"/>
                  <a:gd name="T39" fmla="*/ 58 h 3018"/>
                  <a:gd name="T40" fmla="*/ 1248 w 2211"/>
                  <a:gd name="T41" fmla="*/ 81 h 3018"/>
                  <a:gd name="T42" fmla="*/ 1253 w 2211"/>
                  <a:gd name="T43" fmla="*/ 144 h 3018"/>
                  <a:gd name="T44" fmla="*/ 1268 w 2211"/>
                  <a:gd name="T45" fmla="*/ 227 h 3018"/>
                  <a:gd name="T46" fmla="*/ 1379 w 2211"/>
                  <a:gd name="T47" fmla="*/ 252 h 3018"/>
                  <a:gd name="T48" fmla="*/ 1271 w 2211"/>
                  <a:gd name="T49" fmla="*/ 217 h 3018"/>
                  <a:gd name="T50" fmla="*/ 1172 w 2211"/>
                  <a:gd name="T51" fmla="*/ 1629 h 3018"/>
                  <a:gd name="T52" fmla="*/ 1677 w 2211"/>
                  <a:gd name="T53" fmla="*/ 1170 h 3018"/>
                  <a:gd name="T54" fmla="*/ 1500 w 2211"/>
                  <a:gd name="T55" fmla="*/ 703 h 3018"/>
                  <a:gd name="T56" fmla="*/ 1437 w 2211"/>
                  <a:gd name="T57" fmla="*/ 376 h 3018"/>
                  <a:gd name="T58" fmla="*/ 1520 w 2211"/>
                  <a:gd name="T59" fmla="*/ 509 h 3018"/>
                  <a:gd name="T60" fmla="*/ 1606 w 2211"/>
                  <a:gd name="T61" fmla="*/ 540 h 3018"/>
                  <a:gd name="T62" fmla="*/ 1674 w 2211"/>
                  <a:gd name="T63" fmla="*/ 527 h 3018"/>
                  <a:gd name="T64" fmla="*/ 1694 w 2211"/>
                  <a:gd name="T65" fmla="*/ 502 h 3018"/>
                  <a:gd name="T66" fmla="*/ 1659 w 2211"/>
                  <a:gd name="T67" fmla="*/ 446 h 3018"/>
                  <a:gd name="T68" fmla="*/ 1634 w 2211"/>
                  <a:gd name="T69" fmla="*/ 388 h 3018"/>
                  <a:gd name="T70" fmla="*/ 1553 w 2211"/>
                  <a:gd name="T71" fmla="*/ 345 h 3018"/>
                  <a:gd name="T72" fmla="*/ 1442 w 2211"/>
                  <a:gd name="T73" fmla="*/ 300 h 3018"/>
                  <a:gd name="T74" fmla="*/ 1341 w 2211"/>
                  <a:gd name="T75" fmla="*/ 330 h 3018"/>
                  <a:gd name="T76" fmla="*/ 1319 w 2211"/>
                  <a:gd name="T77" fmla="*/ 386 h 3018"/>
                  <a:gd name="T78" fmla="*/ 1182 w 2211"/>
                  <a:gd name="T79" fmla="*/ 424 h 3018"/>
                  <a:gd name="T80" fmla="*/ 1172 w 2211"/>
                  <a:gd name="T81" fmla="*/ 308 h 3018"/>
                  <a:gd name="T82" fmla="*/ 1112 w 2211"/>
                  <a:gd name="T83" fmla="*/ 315 h 3018"/>
                  <a:gd name="T84" fmla="*/ 1024 w 2211"/>
                  <a:gd name="T85" fmla="*/ 333 h 3018"/>
                  <a:gd name="T86" fmla="*/ 1034 w 2211"/>
                  <a:gd name="T87" fmla="*/ 383 h 3018"/>
                  <a:gd name="T88" fmla="*/ 1129 w 2211"/>
                  <a:gd name="T89" fmla="*/ 429 h 3018"/>
                  <a:gd name="T90" fmla="*/ 451 w 2211"/>
                  <a:gd name="T91" fmla="*/ 378 h 3018"/>
                  <a:gd name="T92" fmla="*/ 156 w 2211"/>
                  <a:gd name="T93" fmla="*/ 840 h 3018"/>
                  <a:gd name="T94" fmla="*/ 837 w 2211"/>
                  <a:gd name="T95" fmla="*/ 1417 h 3018"/>
                  <a:gd name="T96" fmla="*/ 1256 w 2211"/>
                  <a:gd name="T97" fmla="*/ 1755 h 3018"/>
                  <a:gd name="T98" fmla="*/ 1629 w 2211"/>
                  <a:gd name="T99" fmla="*/ 1679 h 3018"/>
                  <a:gd name="T100" fmla="*/ 1553 w 2211"/>
                  <a:gd name="T101" fmla="*/ 1654 h 3018"/>
                  <a:gd name="T102" fmla="*/ 1414 w 2211"/>
                  <a:gd name="T103" fmla="*/ 1851 h 3018"/>
                  <a:gd name="T104" fmla="*/ 1891 w 2211"/>
                  <a:gd name="T105" fmla="*/ 1893 h 3018"/>
                  <a:gd name="T106" fmla="*/ 1591 w 2211"/>
                  <a:gd name="T107" fmla="*/ 1795 h 3018"/>
                  <a:gd name="T108" fmla="*/ 1435 w 2211"/>
                  <a:gd name="T109" fmla="*/ 2057 h 3018"/>
                  <a:gd name="T110" fmla="*/ 1629 w 2211"/>
                  <a:gd name="T111" fmla="*/ 2524 h 3018"/>
                  <a:gd name="T112" fmla="*/ 1740 w 2211"/>
                  <a:gd name="T113" fmla="*/ 2741 h 3018"/>
                  <a:gd name="T114" fmla="*/ 2110 w 2211"/>
                  <a:gd name="T115" fmla="*/ 2342 h 3018"/>
                  <a:gd name="T116" fmla="*/ 1472 w 2211"/>
                  <a:gd name="T117" fmla="*/ 562 h 3018"/>
                  <a:gd name="T118" fmla="*/ 1394 w 2211"/>
                  <a:gd name="T119" fmla="*/ 577 h 3018"/>
                  <a:gd name="T120" fmla="*/ 978 w 2211"/>
                  <a:gd name="T121" fmla="*/ 338 h 3018"/>
                  <a:gd name="T122" fmla="*/ 1039 w 2211"/>
                  <a:gd name="T123" fmla="*/ 250 h 30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211"/>
                  <a:gd name="T187" fmla="*/ 0 h 3018"/>
                  <a:gd name="T188" fmla="*/ 2211 w 2211"/>
                  <a:gd name="T189" fmla="*/ 3018 h 301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211" h="3018">
                    <a:moveTo>
                      <a:pt x="1636" y="295"/>
                    </a:moveTo>
                    <a:lnTo>
                      <a:pt x="1639" y="300"/>
                    </a:lnTo>
                    <a:lnTo>
                      <a:pt x="1639" y="303"/>
                    </a:lnTo>
                    <a:lnTo>
                      <a:pt x="1639" y="308"/>
                    </a:lnTo>
                    <a:lnTo>
                      <a:pt x="1636" y="310"/>
                    </a:lnTo>
                    <a:lnTo>
                      <a:pt x="1636" y="313"/>
                    </a:lnTo>
                    <a:lnTo>
                      <a:pt x="1634" y="315"/>
                    </a:lnTo>
                    <a:lnTo>
                      <a:pt x="1636" y="320"/>
                    </a:lnTo>
                    <a:lnTo>
                      <a:pt x="1636" y="323"/>
                    </a:lnTo>
                    <a:lnTo>
                      <a:pt x="1641" y="328"/>
                    </a:lnTo>
                    <a:lnTo>
                      <a:pt x="1644" y="333"/>
                    </a:lnTo>
                    <a:lnTo>
                      <a:pt x="1649" y="335"/>
                    </a:lnTo>
                    <a:lnTo>
                      <a:pt x="1651" y="338"/>
                    </a:lnTo>
                    <a:lnTo>
                      <a:pt x="1656" y="340"/>
                    </a:lnTo>
                    <a:lnTo>
                      <a:pt x="1664" y="340"/>
                    </a:lnTo>
                    <a:lnTo>
                      <a:pt x="1669" y="340"/>
                    </a:lnTo>
                    <a:lnTo>
                      <a:pt x="1679" y="340"/>
                    </a:lnTo>
                    <a:lnTo>
                      <a:pt x="1687" y="338"/>
                    </a:lnTo>
                    <a:lnTo>
                      <a:pt x="1697" y="338"/>
                    </a:lnTo>
                    <a:lnTo>
                      <a:pt x="1704" y="338"/>
                    </a:lnTo>
                    <a:lnTo>
                      <a:pt x="1712" y="338"/>
                    </a:lnTo>
                    <a:lnTo>
                      <a:pt x="1719" y="340"/>
                    </a:lnTo>
                    <a:lnTo>
                      <a:pt x="1724" y="343"/>
                    </a:lnTo>
                    <a:lnTo>
                      <a:pt x="1729" y="348"/>
                    </a:lnTo>
                    <a:lnTo>
                      <a:pt x="1732" y="356"/>
                    </a:lnTo>
                    <a:lnTo>
                      <a:pt x="1737" y="363"/>
                    </a:lnTo>
                    <a:lnTo>
                      <a:pt x="1740" y="368"/>
                    </a:lnTo>
                    <a:lnTo>
                      <a:pt x="1745" y="373"/>
                    </a:lnTo>
                    <a:lnTo>
                      <a:pt x="1750" y="378"/>
                    </a:lnTo>
                    <a:lnTo>
                      <a:pt x="1752" y="386"/>
                    </a:lnTo>
                    <a:lnTo>
                      <a:pt x="1757" y="391"/>
                    </a:lnTo>
                    <a:lnTo>
                      <a:pt x="1760" y="401"/>
                    </a:lnTo>
                    <a:lnTo>
                      <a:pt x="1760" y="411"/>
                    </a:lnTo>
                    <a:lnTo>
                      <a:pt x="1760" y="424"/>
                    </a:lnTo>
                    <a:lnTo>
                      <a:pt x="1757" y="431"/>
                    </a:lnTo>
                    <a:lnTo>
                      <a:pt x="1757" y="439"/>
                    </a:lnTo>
                    <a:lnTo>
                      <a:pt x="1757" y="444"/>
                    </a:lnTo>
                    <a:lnTo>
                      <a:pt x="1757" y="449"/>
                    </a:lnTo>
                    <a:lnTo>
                      <a:pt x="1757" y="451"/>
                    </a:lnTo>
                    <a:lnTo>
                      <a:pt x="1760" y="451"/>
                    </a:lnTo>
                    <a:lnTo>
                      <a:pt x="1765" y="454"/>
                    </a:lnTo>
                    <a:lnTo>
                      <a:pt x="1770" y="454"/>
                    </a:lnTo>
                    <a:lnTo>
                      <a:pt x="1775" y="454"/>
                    </a:lnTo>
                    <a:lnTo>
                      <a:pt x="1777" y="456"/>
                    </a:lnTo>
                    <a:lnTo>
                      <a:pt x="1782" y="456"/>
                    </a:lnTo>
                    <a:lnTo>
                      <a:pt x="1782" y="459"/>
                    </a:lnTo>
                    <a:lnTo>
                      <a:pt x="1782" y="461"/>
                    </a:lnTo>
                    <a:lnTo>
                      <a:pt x="1780" y="464"/>
                    </a:lnTo>
                    <a:lnTo>
                      <a:pt x="1772" y="464"/>
                    </a:lnTo>
                    <a:lnTo>
                      <a:pt x="1767" y="466"/>
                    </a:lnTo>
                    <a:lnTo>
                      <a:pt x="1765" y="469"/>
                    </a:lnTo>
                    <a:lnTo>
                      <a:pt x="1765" y="471"/>
                    </a:lnTo>
                    <a:lnTo>
                      <a:pt x="1767" y="471"/>
                    </a:lnTo>
                    <a:lnTo>
                      <a:pt x="1770" y="474"/>
                    </a:lnTo>
                    <a:lnTo>
                      <a:pt x="1775" y="477"/>
                    </a:lnTo>
                    <a:lnTo>
                      <a:pt x="1777" y="477"/>
                    </a:lnTo>
                    <a:lnTo>
                      <a:pt x="1775" y="477"/>
                    </a:lnTo>
                    <a:lnTo>
                      <a:pt x="1770" y="477"/>
                    </a:lnTo>
                    <a:lnTo>
                      <a:pt x="1765" y="479"/>
                    </a:lnTo>
                    <a:lnTo>
                      <a:pt x="1762" y="482"/>
                    </a:lnTo>
                    <a:lnTo>
                      <a:pt x="1757" y="484"/>
                    </a:lnTo>
                    <a:lnTo>
                      <a:pt x="1755" y="487"/>
                    </a:lnTo>
                    <a:lnTo>
                      <a:pt x="1755" y="489"/>
                    </a:lnTo>
                    <a:lnTo>
                      <a:pt x="1757" y="494"/>
                    </a:lnTo>
                    <a:lnTo>
                      <a:pt x="1762" y="497"/>
                    </a:lnTo>
                    <a:lnTo>
                      <a:pt x="1767" y="499"/>
                    </a:lnTo>
                    <a:lnTo>
                      <a:pt x="1772" y="502"/>
                    </a:lnTo>
                    <a:lnTo>
                      <a:pt x="1780" y="502"/>
                    </a:lnTo>
                    <a:lnTo>
                      <a:pt x="1785" y="502"/>
                    </a:lnTo>
                    <a:lnTo>
                      <a:pt x="1790" y="499"/>
                    </a:lnTo>
                    <a:lnTo>
                      <a:pt x="1792" y="497"/>
                    </a:lnTo>
                    <a:lnTo>
                      <a:pt x="1795" y="494"/>
                    </a:lnTo>
                    <a:lnTo>
                      <a:pt x="1798" y="492"/>
                    </a:lnTo>
                    <a:lnTo>
                      <a:pt x="1800" y="489"/>
                    </a:lnTo>
                    <a:lnTo>
                      <a:pt x="1800" y="487"/>
                    </a:lnTo>
                    <a:lnTo>
                      <a:pt x="1803" y="484"/>
                    </a:lnTo>
                    <a:lnTo>
                      <a:pt x="1805" y="484"/>
                    </a:lnTo>
                    <a:lnTo>
                      <a:pt x="1808" y="484"/>
                    </a:lnTo>
                    <a:lnTo>
                      <a:pt x="1810" y="482"/>
                    </a:lnTo>
                    <a:lnTo>
                      <a:pt x="1815" y="487"/>
                    </a:lnTo>
                    <a:lnTo>
                      <a:pt x="1815" y="494"/>
                    </a:lnTo>
                    <a:lnTo>
                      <a:pt x="1815" y="504"/>
                    </a:lnTo>
                    <a:lnTo>
                      <a:pt x="1813" y="512"/>
                    </a:lnTo>
                    <a:lnTo>
                      <a:pt x="1810" y="514"/>
                    </a:lnTo>
                    <a:lnTo>
                      <a:pt x="1805" y="514"/>
                    </a:lnTo>
                    <a:lnTo>
                      <a:pt x="1803" y="517"/>
                    </a:lnTo>
                    <a:lnTo>
                      <a:pt x="1798" y="519"/>
                    </a:lnTo>
                    <a:lnTo>
                      <a:pt x="1792" y="522"/>
                    </a:lnTo>
                    <a:lnTo>
                      <a:pt x="1787" y="527"/>
                    </a:lnTo>
                    <a:lnTo>
                      <a:pt x="1785" y="529"/>
                    </a:lnTo>
                    <a:lnTo>
                      <a:pt x="1780" y="532"/>
                    </a:lnTo>
                    <a:lnTo>
                      <a:pt x="1777" y="537"/>
                    </a:lnTo>
                    <a:lnTo>
                      <a:pt x="1777" y="545"/>
                    </a:lnTo>
                    <a:lnTo>
                      <a:pt x="1775" y="555"/>
                    </a:lnTo>
                    <a:lnTo>
                      <a:pt x="1772" y="565"/>
                    </a:lnTo>
                    <a:lnTo>
                      <a:pt x="1772" y="572"/>
                    </a:lnTo>
                    <a:lnTo>
                      <a:pt x="1772" y="582"/>
                    </a:lnTo>
                    <a:lnTo>
                      <a:pt x="1775" y="587"/>
                    </a:lnTo>
                    <a:lnTo>
                      <a:pt x="1775" y="593"/>
                    </a:lnTo>
                    <a:lnTo>
                      <a:pt x="1777" y="598"/>
                    </a:lnTo>
                    <a:lnTo>
                      <a:pt x="1782" y="600"/>
                    </a:lnTo>
                    <a:lnTo>
                      <a:pt x="1787" y="605"/>
                    </a:lnTo>
                    <a:lnTo>
                      <a:pt x="1792" y="608"/>
                    </a:lnTo>
                    <a:lnTo>
                      <a:pt x="1795" y="613"/>
                    </a:lnTo>
                    <a:lnTo>
                      <a:pt x="1800" y="618"/>
                    </a:lnTo>
                    <a:lnTo>
                      <a:pt x="1803" y="625"/>
                    </a:lnTo>
                    <a:lnTo>
                      <a:pt x="1803" y="630"/>
                    </a:lnTo>
                    <a:lnTo>
                      <a:pt x="1803" y="638"/>
                    </a:lnTo>
                    <a:lnTo>
                      <a:pt x="1805" y="643"/>
                    </a:lnTo>
                    <a:lnTo>
                      <a:pt x="1810" y="648"/>
                    </a:lnTo>
                    <a:lnTo>
                      <a:pt x="1815" y="653"/>
                    </a:lnTo>
                    <a:lnTo>
                      <a:pt x="1820" y="658"/>
                    </a:lnTo>
                    <a:lnTo>
                      <a:pt x="1825" y="661"/>
                    </a:lnTo>
                    <a:lnTo>
                      <a:pt x="1833" y="666"/>
                    </a:lnTo>
                    <a:lnTo>
                      <a:pt x="1838" y="671"/>
                    </a:lnTo>
                    <a:lnTo>
                      <a:pt x="1843" y="673"/>
                    </a:lnTo>
                    <a:lnTo>
                      <a:pt x="1848" y="678"/>
                    </a:lnTo>
                    <a:lnTo>
                      <a:pt x="1856" y="683"/>
                    </a:lnTo>
                    <a:lnTo>
                      <a:pt x="1863" y="691"/>
                    </a:lnTo>
                    <a:lnTo>
                      <a:pt x="1871" y="693"/>
                    </a:lnTo>
                    <a:lnTo>
                      <a:pt x="1881" y="698"/>
                    </a:lnTo>
                    <a:lnTo>
                      <a:pt x="1888" y="698"/>
                    </a:lnTo>
                    <a:lnTo>
                      <a:pt x="1896" y="698"/>
                    </a:lnTo>
                    <a:lnTo>
                      <a:pt x="1903" y="696"/>
                    </a:lnTo>
                    <a:lnTo>
                      <a:pt x="1908" y="696"/>
                    </a:lnTo>
                    <a:lnTo>
                      <a:pt x="1914" y="696"/>
                    </a:lnTo>
                    <a:lnTo>
                      <a:pt x="1919" y="696"/>
                    </a:lnTo>
                    <a:lnTo>
                      <a:pt x="1924" y="698"/>
                    </a:lnTo>
                    <a:lnTo>
                      <a:pt x="1926" y="701"/>
                    </a:lnTo>
                    <a:lnTo>
                      <a:pt x="1929" y="703"/>
                    </a:lnTo>
                    <a:lnTo>
                      <a:pt x="1931" y="706"/>
                    </a:lnTo>
                    <a:lnTo>
                      <a:pt x="1931" y="708"/>
                    </a:lnTo>
                    <a:lnTo>
                      <a:pt x="1934" y="708"/>
                    </a:lnTo>
                    <a:lnTo>
                      <a:pt x="1936" y="711"/>
                    </a:lnTo>
                    <a:lnTo>
                      <a:pt x="1939" y="711"/>
                    </a:lnTo>
                    <a:lnTo>
                      <a:pt x="1944" y="711"/>
                    </a:lnTo>
                    <a:lnTo>
                      <a:pt x="1949" y="711"/>
                    </a:lnTo>
                    <a:lnTo>
                      <a:pt x="1954" y="711"/>
                    </a:lnTo>
                    <a:lnTo>
                      <a:pt x="1956" y="711"/>
                    </a:lnTo>
                    <a:lnTo>
                      <a:pt x="1964" y="708"/>
                    </a:lnTo>
                    <a:lnTo>
                      <a:pt x="1966" y="708"/>
                    </a:lnTo>
                    <a:lnTo>
                      <a:pt x="1971" y="706"/>
                    </a:lnTo>
                    <a:lnTo>
                      <a:pt x="1977" y="703"/>
                    </a:lnTo>
                    <a:lnTo>
                      <a:pt x="1979" y="701"/>
                    </a:lnTo>
                    <a:lnTo>
                      <a:pt x="1982" y="698"/>
                    </a:lnTo>
                    <a:lnTo>
                      <a:pt x="1984" y="693"/>
                    </a:lnTo>
                    <a:lnTo>
                      <a:pt x="1984" y="691"/>
                    </a:lnTo>
                    <a:lnTo>
                      <a:pt x="1984" y="681"/>
                    </a:lnTo>
                    <a:lnTo>
                      <a:pt x="1984" y="673"/>
                    </a:lnTo>
                    <a:lnTo>
                      <a:pt x="1984" y="668"/>
                    </a:lnTo>
                    <a:lnTo>
                      <a:pt x="1984" y="666"/>
                    </a:lnTo>
                    <a:lnTo>
                      <a:pt x="1984" y="661"/>
                    </a:lnTo>
                    <a:lnTo>
                      <a:pt x="1987" y="658"/>
                    </a:lnTo>
                    <a:lnTo>
                      <a:pt x="1989" y="656"/>
                    </a:lnTo>
                    <a:lnTo>
                      <a:pt x="1992" y="653"/>
                    </a:lnTo>
                    <a:lnTo>
                      <a:pt x="1994" y="648"/>
                    </a:lnTo>
                    <a:lnTo>
                      <a:pt x="1992" y="640"/>
                    </a:lnTo>
                    <a:lnTo>
                      <a:pt x="1989" y="633"/>
                    </a:lnTo>
                    <a:lnTo>
                      <a:pt x="1989" y="628"/>
                    </a:lnTo>
                    <a:lnTo>
                      <a:pt x="1992" y="625"/>
                    </a:lnTo>
                    <a:lnTo>
                      <a:pt x="1994" y="620"/>
                    </a:lnTo>
                    <a:lnTo>
                      <a:pt x="1999" y="615"/>
                    </a:lnTo>
                    <a:lnTo>
                      <a:pt x="2004" y="608"/>
                    </a:lnTo>
                    <a:lnTo>
                      <a:pt x="2007" y="600"/>
                    </a:lnTo>
                    <a:lnTo>
                      <a:pt x="2009" y="593"/>
                    </a:lnTo>
                    <a:lnTo>
                      <a:pt x="2012" y="585"/>
                    </a:lnTo>
                    <a:lnTo>
                      <a:pt x="2009" y="580"/>
                    </a:lnTo>
                    <a:lnTo>
                      <a:pt x="2009" y="572"/>
                    </a:lnTo>
                    <a:lnTo>
                      <a:pt x="2012" y="565"/>
                    </a:lnTo>
                    <a:lnTo>
                      <a:pt x="2014" y="560"/>
                    </a:lnTo>
                    <a:lnTo>
                      <a:pt x="2022" y="552"/>
                    </a:lnTo>
                    <a:lnTo>
                      <a:pt x="2027" y="545"/>
                    </a:lnTo>
                    <a:lnTo>
                      <a:pt x="2035" y="540"/>
                    </a:lnTo>
                    <a:lnTo>
                      <a:pt x="2042" y="535"/>
                    </a:lnTo>
                    <a:lnTo>
                      <a:pt x="2047" y="532"/>
                    </a:lnTo>
                    <a:lnTo>
                      <a:pt x="2052" y="529"/>
                    </a:lnTo>
                    <a:lnTo>
                      <a:pt x="2057" y="527"/>
                    </a:lnTo>
                    <a:lnTo>
                      <a:pt x="2065" y="524"/>
                    </a:lnTo>
                    <a:lnTo>
                      <a:pt x="2072" y="517"/>
                    </a:lnTo>
                    <a:lnTo>
                      <a:pt x="2080" y="512"/>
                    </a:lnTo>
                    <a:lnTo>
                      <a:pt x="2087" y="502"/>
                    </a:lnTo>
                    <a:lnTo>
                      <a:pt x="2093" y="494"/>
                    </a:lnTo>
                    <a:lnTo>
                      <a:pt x="2098" y="484"/>
                    </a:lnTo>
                    <a:lnTo>
                      <a:pt x="2100" y="474"/>
                    </a:lnTo>
                    <a:lnTo>
                      <a:pt x="2105" y="466"/>
                    </a:lnTo>
                    <a:lnTo>
                      <a:pt x="2108" y="461"/>
                    </a:lnTo>
                    <a:lnTo>
                      <a:pt x="2108" y="456"/>
                    </a:lnTo>
                    <a:lnTo>
                      <a:pt x="2113" y="454"/>
                    </a:lnTo>
                    <a:lnTo>
                      <a:pt x="2118" y="451"/>
                    </a:lnTo>
                    <a:lnTo>
                      <a:pt x="2123" y="449"/>
                    </a:lnTo>
                    <a:lnTo>
                      <a:pt x="2125" y="446"/>
                    </a:lnTo>
                    <a:lnTo>
                      <a:pt x="2130" y="444"/>
                    </a:lnTo>
                    <a:lnTo>
                      <a:pt x="2135" y="439"/>
                    </a:lnTo>
                    <a:lnTo>
                      <a:pt x="2140" y="434"/>
                    </a:lnTo>
                    <a:lnTo>
                      <a:pt x="2148" y="429"/>
                    </a:lnTo>
                    <a:lnTo>
                      <a:pt x="2156" y="424"/>
                    </a:lnTo>
                    <a:lnTo>
                      <a:pt x="2163" y="416"/>
                    </a:lnTo>
                    <a:lnTo>
                      <a:pt x="2171" y="411"/>
                    </a:lnTo>
                    <a:lnTo>
                      <a:pt x="2176" y="403"/>
                    </a:lnTo>
                    <a:lnTo>
                      <a:pt x="2183" y="396"/>
                    </a:lnTo>
                    <a:lnTo>
                      <a:pt x="2191" y="391"/>
                    </a:lnTo>
                    <a:lnTo>
                      <a:pt x="2196" y="386"/>
                    </a:lnTo>
                    <a:lnTo>
                      <a:pt x="2198" y="378"/>
                    </a:lnTo>
                    <a:lnTo>
                      <a:pt x="2203" y="376"/>
                    </a:lnTo>
                    <a:lnTo>
                      <a:pt x="2203" y="371"/>
                    </a:lnTo>
                    <a:lnTo>
                      <a:pt x="2206" y="368"/>
                    </a:lnTo>
                    <a:lnTo>
                      <a:pt x="2203" y="366"/>
                    </a:lnTo>
                    <a:lnTo>
                      <a:pt x="2196" y="363"/>
                    </a:lnTo>
                    <a:lnTo>
                      <a:pt x="2188" y="363"/>
                    </a:lnTo>
                    <a:lnTo>
                      <a:pt x="2178" y="366"/>
                    </a:lnTo>
                    <a:lnTo>
                      <a:pt x="2168" y="368"/>
                    </a:lnTo>
                    <a:lnTo>
                      <a:pt x="2161" y="371"/>
                    </a:lnTo>
                    <a:lnTo>
                      <a:pt x="2150" y="376"/>
                    </a:lnTo>
                    <a:lnTo>
                      <a:pt x="2143" y="381"/>
                    </a:lnTo>
                    <a:lnTo>
                      <a:pt x="2140" y="383"/>
                    </a:lnTo>
                    <a:lnTo>
                      <a:pt x="2140" y="381"/>
                    </a:lnTo>
                    <a:lnTo>
                      <a:pt x="2143" y="378"/>
                    </a:lnTo>
                    <a:lnTo>
                      <a:pt x="2145" y="376"/>
                    </a:lnTo>
                    <a:lnTo>
                      <a:pt x="2145" y="371"/>
                    </a:lnTo>
                    <a:lnTo>
                      <a:pt x="2143" y="366"/>
                    </a:lnTo>
                    <a:lnTo>
                      <a:pt x="2138" y="366"/>
                    </a:lnTo>
                    <a:lnTo>
                      <a:pt x="2128" y="366"/>
                    </a:lnTo>
                    <a:lnTo>
                      <a:pt x="2125" y="368"/>
                    </a:lnTo>
                    <a:lnTo>
                      <a:pt x="2125" y="366"/>
                    </a:lnTo>
                    <a:lnTo>
                      <a:pt x="2130" y="363"/>
                    </a:lnTo>
                    <a:lnTo>
                      <a:pt x="2140" y="358"/>
                    </a:lnTo>
                    <a:lnTo>
                      <a:pt x="2150" y="356"/>
                    </a:lnTo>
                    <a:lnTo>
                      <a:pt x="2158" y="353"/>
                    </a:lnTo>
                    <a:lnTo>
                      <a:pt x="2166" y="350"/>
                    </a:lnTo>
                    <a:lnTo>
                      <a:pt x="2171" y="353"/>
                    </a:lnTo>
                    <a:lnTo>
                      <a:pt x="2173" y="353"/>
                    </a:lnTo>
                    <a:lnTo>
                      <a:pt x="2178" y="356"/>
                    </a:lnTo>
                    <a:lnTo>
                      <a:pt x="2183" y="353"/>
                    </a:lnTo>
                    <a:lnTo>
                      <a:pt x="2188" y="353"/>
                    </a:lnTo>
                    <a:lnTo>
                      <a:pt x="2193" y="350"/>
                    </a:lnTo>
                    <a:lnTo>
                      <a:pt x="2198" y="345"/>
                    </a:lnTo>
                    <a:lnTo>
                      <a:pt x="2201" y="343"/>
                    </a:lnTo>
                    <a:lnTo>
                      <a:pt x="2201" y="338"/>
                    </a:lnTo>
                    <a:lnTo>
                      <a:pt x="2198" y="333"/>
                    </a:lnTo>
                    <a:lnTo>
                      <a:pt x="2196" y="330"/>
                    </a:lnTo>
                    <a:lnTo>
                      <a:pt x="2193" y="328"/>
                    </a:lnTo>
                    <a:lnTo>
                      <a:pt x="2188" y="325"/>
                    </a:lnTo>
                    <a:lnTo>
                      <a:pt x="2183" y="325"/>
                    </a:lnTo>
                    <a:lnTo>
                      <a:pt x="2176" y="323"/>
                    </a:lnTo>
                    <a:lnTo>
                      <a:pt x="2168" y="323"/>
                    </a:lnTo>
                    <a:lnTo>
                      <a:pt x="2161" y="323"/>
                    </a:lnTo>
                    <a:lnTo>
                      <a:pt x="2153" y="323"/>
                    </a:lnTo>
                    <a:lnTo>
                      <a:pt x="2145" y="323"/>
                    </a:lnTo>
                    <a:lnTo>
                      <a:pt x="2140" y="323"/>
                    </a:lnTo>
                    <a:lnTo>
                      <a:pt x="2138" y="325"/>
                    </a:lnTo>
                    <a:lnTo>
                      <a:pt x="2135" y="325"/>
                    </a:lnTo>
                    <a:lnTo>
                      <a:pt x="2135" y="323"/>
                    </a:lnTo>
                    <a:lnTo>
                      <a:pt x="2138" y="320"/>
                    </a:lnTo>
                    <a:lnTo>
                      <a:pt x="2143" y="318"/>
                    </a:lnTo>
                    <a:lnTo>
                      <a:pt x="2148" y="318"/>
                    </a:lnTo>
                    <a:lnTo>
                      <a:pt x="2153" y="318"/>
                    </a:lnTo>
                    <a:lnTo>
                      <a:pt x="2158" y="318"/>
                    </a:lnTo>
                    <a:lnTo>
                      <a:pt x="2161" y="315"/>
                    </a:lnTo>
                    <a:lnTo>
                      <a:pt x="2161" y="313"/>
                    </a:lnTo>
                    <a:lnTo>
                      <a:pt x="2156" y="310"/>
                    </a:lnTo>
                    <a:lnTo>
                      <a:pt x="2150" y="308"/>
                    </a:lnTo>
                    <a:lnTo>
                      <a:pt x="2145" y="305"/>
                    </a:lnTo>
                    <a:lnTo>
                      <a:pt x="2140" y="303"/>
                    </a:lnTo>
                    <a:lnTo>
                      <a:pt x="2135" y="303"/>
                    </a:lnTo>
                    <a:lnTo>
                      <a:pt x="2133" y="300"/>
                    </a:lnTo>
                    <a:lnTo>
                      <a:pt x="2133" y="298"/>
                    </a:lnTo>
                    <a:lnTo>
                      <a:pt x="2138" y="295"/>
                    </a:lnTo>
                    <a:lnTo>
                      <a:pt x="2143" y="292"/>
                    </a:lnTo>
                    <a:lnTo>
                      <a:pt x="2148" y="290"/>
                    </a:lnTo>
                    <a:lnTo>
                      <a:pt x="2150" y="285"/>
                    </a:lnTo>
                    <a:lnTo>
                      <a:pt x="2153" y="282"/>
                    </a:lnTo>
                    <a:lnTo>
                      <a:pt x="2156" y="277"/>
                    </a:lnTo>
                    <a:lnTo>
                      <a:pt x="2156" y="275"/>
                    </a:lnTo>
                    <a:lnTo>
                      <a:pt x="2153" y="272"/>
                    </a:lnTo>
                    <a:lnTo>
                      <a:pt x="2153" y="270"/>
                    </a:lnTo>
                    <a:lnTo>
                      <a:pt x="2150" y="267"/>
                    </a:lnTo>
                    <a:lnTo>
                      <a:pt x="2150" y="265"/>
                    </a:lnTo>
                    <a:lnTo>
                      <a:pt x="2150" y="260"/>
                    </a:lnTo>
                    <a:lnTo>
                      <a:pt x="2153" y="257"/>
                    </a:lnTo>
                    <a:lnTo>
                      <a:pt x="2153" y="255"/>
                    </a:lnTo>
                    <a:lnTo>
                      <a:pt x="2153" y="252"/>
                    </a:lnTo>
                    <a:lnTo>
                      <a:pt x="2150" y="250"/>
                    </a:lnTo>
                    <a:lnTo>
                      <a:pt x="2148" y="250"/>
                    </a:lnTo>
                    <a:lnTo>
                      <a:pt x="2143" y="247"/>
                    </a:lnTo>
                    <a:lnTo>
                      <a:pt x="2140" y="245"/>
                    </a:lnTo>
                    <a:lnTo>
                      <a:pt x="2140" y="242"/>
                    </a:lnTo>
                    <a:lnTo>
                      <a:pt x="2140" y="240"/>
                    </a:lnTo>
                    <a:lnTo>
                      <a:pt x="2140" y="237"/>
                    </a:lnTo>
                    <a:lnTo>
                      <a:pt x="2138" y="234"/>
                    </a:lnTo>
                    <a:lnTo>
                      <a:pt x="2133" y="234"/>
                    </a:lnTo>
                    <a:lnTo>
                      <a:pt x="2128" y="232"/>
                    </a:lnTo>
                    <a:lnTo>
                      <a:pt x="2120" y="232"/>
                    </a:lnTo>
                    <a:lnTo>
                      <a:pt x="2113" y="229"/>
                    </a:lnTo>
                    <a:lnTo>
                      <a:pt x="2105" y="229"/>
                    </a:lnTo>
                    <a:lnTo>
                      <a:pt x="2100" y="227"/>
                    </a:lnTo>
                    <a:lnTo>
                      <a:pt x="2095" y="224"/>
                    </a:lnTo>
                    <a:lnTo>
                      <a:pt x="2095" y="219"/>
                    </a:lnTo>
                    <a:lnTo>
                      <a:pt x="2100" y="217"/>
                    </a:lnTo>
                    <a:lnTo>
                      <a:pt x="2105" y="212"/>
                    </a:lnTo>
                    <a:lnTo>
                      <a:pt x="2108" y="207"/>
                    </a:lnTo>
                    <a:lnTo>
                      <a:pt x="2110" y="204"/>
                    </a:lnTo>
                    <a:lnTo>
                      <a:pt x="2108" y="202"/>
                    </a:lnTo>
                    <a:lnTo>
                      <a:pt x="2105" y="202"/>
                    </a:lnTo>
                    <a:lnTo>
                      <a:pt x="2103" y="199"/>
                    </a:lnTo>
                    <a:lnTo>
                      <a:pt x="2098" y="202"/>
                    </a:lnTo>
                    <a:lnTo>
                      <a:pt x="2093" y="202"/>
                    </a:lnTo>
                    <a:lnTo>
                      <a:pt x="2087" y="202"/>
                    </a:lnTo>
                    <a:lnTo>
                      <a:pt x="2085" y="202"/>
                    </a:lnTo>
                    <a:lnTo>
                      <a:pt x="2082" y="199"/>
                    </a:lnTo>
                    <a:lnTo>
                      <a:pt x="2082" y="197"/>
                    </a:lnTo>
                    <a:lnTo>
                      <a:pt x="2080" y="197"/>
                    </a:lnTo>
                    <a:lnTo>
                      <a:pt x="2077" y="194"/>
                    </a:lnTo>
                    <a:lnTo>
                      <a:pt x="2075" y="194"/>
                    </a:lnTo>
                    <a:lnTo>
                      <a:pt x="2070" y="194"/>
                    </a:lnTo>
                    <a:lnTo>
                      <a:pt x="2062" y="194"/>
                    </a:lnTo>
                    <a:lnTo>
                      <a:pt x="2055" y="184"/>
                    </a:lnTo>
                    <a:lnTo>
                      <a:pt x="2052" y="174"/>
                    </a:lnTo>
                    <a:lnTo>
                      <a:pt x="2050" y="161"/>
                    </a:lnTo>
                    <a:lnTo>
                      <a:pt x="2050" y="154"/>
                    </a:lnTo>
                    <a:lnTo>
                      <a:pt x="2050" y="146"/>
                    </a:lnTo>
                    <a:lnTo>
                      <a:pt x="2050" y="141"/>
                    </a:lnTo>
                    <a:lnTo>
                      <a:pt x="2047" y="134"/>
                    </a:lnTo>
                    <a:lnTo>
                      <a:pt x="2045" y="129"/>
                    </a:lnTo>
                    <a:lnTo>
                      <a:pt x="2045" y="121"/>
                    </a:lnTo>
                    <a:lnTo>
                      <a:pt x="2047" y="111"/>
                    </a:lnTo>
                    <a:lnTo>
                      <a:pt x="2047" y="103"/>
                    </a:lnTo>
                    <a:lnTo>
                      <a:pt x="2047" y="101"/>
                    </a:lnTo>
                    <a:lnTo>
                      <a:pt x="2045" y="98"/>
                    </a:lnTo>
                    <a:lnTo>
                      <a:pt x="2042" y="98"/>
                    </a:lnTo>
                    <a:lnTo>
                      <a:pt x="2040" y="96"/>
                    </a:lnTo>
                    <a:lnTo>
                      <a:pt x="2035" y="96"/>
                    </a:lnTo>
                    <a:lnTo>
                      <a:pt x="2032" y="98"/>
                    </a:lnTo>
                    <a:lnTo>
                      <a:pt x="2029" y="98"/>
                    </a:lnTo>
                    <a:lnTo>
                      <a:pt x="2027" y="98"/>
                    </a:lnTo>
                    <a:lnTo>
                      <a:pt x="2022" y="101"/>
                    </a:lnTo>
                    <a:lnTo>
                      <a:pt x="2017" y="103"/>
                    </a:lnTo>
                    <a:lnTo>
                      <a:pt x="2014" y="106"/>
                    </a:lnTo>
                    <a:lnTo>
                      <a:pt x="2012" y="111"/>
                    </a:lnTo>
                    <a:lnTo>
                      <a:pt x="2009" y="113"/>
                    </a:lnTo>
                    <a:lnTo>
                      <a:pt x="2007" y="116"/>
                    </a:lnTo>
                    <a:lnTo>
                      <a:pt x="2004" y="121"/>
                    </a:lnTo>
                    <a:lnTo>
                      <a:pt x="2004" y="124"/>
                    </a:lnTo>
                    <a:lnTo>
                      <a:pt x="2002" y="129"/>
                    </a:lnTo>
                    <a:lnTo>
                      <a:pt x="1999" y="131"/>
                    </a:lnTo>
                    <a:lnTo>
                      <a:pt x="1997" y="131"/>
                    </a:lnTo>
                    <a:lnTo>
                      <a:pt x="1994" y="131"/>
                    </a:lnTo>
                    <a:lnTo>
                      <a:pt x="1992" y="134"/>
                    </a:lnTo>
                    <a:lnTo>
                      <a:pt x="1992" y="131"/>
                    </a:lnTo>
                    <a:lnTo>
                      <a:pt x="1989" y="131"/>
                    </a:lnTo>
                    <a:lnTo>
                      <a:pt x="1987" y="129"/>
                    </a:lnTo>
                    <a:lnTo>
                      <a:pt x="1984" y="126"/>
                    </a:lnTo>
                    <a:lnTo>
                      <a:pt x="1982" y="126"/>
                    </a:lnTo>
                    <a:lnTo>
                      <a:pt x="1979" y="126"/>
                    </a:lnTo>
                    <a:lnTo>
                      <a:pt x="1977" y="129"/>
                    </a:lnTo>
                    <a:lnTo>
                      <a:pt x="1974" y="131"/>
                    </a:lnTo>
                    <a:lnTo>
                      <a:pt x="1971" y="134"/>
                    </a:lnTo>
                    <a:lnTo>
                      <a:pt x="1969" y="136"/>
                    </a:lnTo>
                    <a:lnTo>
                      <a:pt x="1964" y="141"/>
                    </a:lnTo>
                    <a:lnTo>
                      <a:pt x="1964" y="139"/>
                    </a:lnTo>
                    <a:lnTo>
                      <a:pt x="1964" y="136"/>
                    </a:lnTo>
                    <a:lnTo>
                      <a:pt x="1964" y="134"/>
                    </a:lnTo>
                    <a:lnTo>
                      <a:pt x="1961" y="131"/>
                    </a:lnTo>
                    <a:lnTo>
                      <a:pt x="1954" y="131"/>
                    </a:lnTo>
                    <a:lnTo>
                      <a:pt x="1946" y="134"/>
                    </a:lnTo>
                    <a:lnTo>
                      <a:pt x="1946" y="131"/>
                    </a:lnTo>
                    <a:lnTo>
                      <a:pt x="1951" y="129"/>
                    </a:lnTo>
                    <a:lnTo>
                      <a:pt x="1954" y="124"/>
                    </a:lnTo>
                    <a:lnTo>
                      <a:pt x="1959" y="119"/>
                    </a:lnTo>
                    <a:lnTo>
                      <a:pt x="1961" y="116"/>
                    </a:lnTo>
                    <a:lnTo>
                      <a:pt x="1964" y="111"/>
                    </a:lnTo>
                    <a:lnTo>
                      <a:pt x="1961" y="108"/>
                    </a:lnTo>
                    <a:lnTo>
                      <a:pt x="1954" y="108"/>
                    </a:lnTo>
                    <a:lnTo>
                      <a:pt x="1949" y="111"/>
                    </a:lnTo>
                    <a:lnTo>
                      <a:pt x="1944" y="111"/>
                    </a:lnTo>
                    <a:lnTo>
                      <a:pt x="1939" y="111"/>
                    </a:lnTo>
                    <a:lnTo>
                      <a:pt x="1934" y="108"/>
                    </a:lnTo>
                    <a:lnTo>
                      <a:pt x="1931" y="108"/>
                    </a:lnTo>
                    <a:lnTo>
                      <a:pt x="1926" y="108"/>
                    </a:lnTo>
                    <a:lnTo>
                      <a:pt x="1924" y="108"/>
                    </a:lnTo>
                    <a:lnTo>
                      <a:pt x="1919" y="108"/>
                    </a:lnTo>
                    <a:lnTo>
                      <a:pt x="1916" y="108"/>
                    </a:lnTo>
                    <a:lnTo>
                      <a:pt x="1914" y="111"/>
                    </a:lnTo>
                    <a:lnTo>
                      <a:pt x="1911" y="111"/>
                    </a:lnTo>
                    <a:lnTo>
                      <a:pt x="1906" y="111"/>
                    </a:lnTo>
                    <a:lnTo>
                      <a:pt x="1898" y="116"/>
                    </a:lnTo>
                    <a:lnTo>
                      <a:pt x="1888" y="121"/>
                    </a:lnTo>
                    <a:lnTo>
                      <a:pt x="1876" y="126"/>
                    </a:lnTo>
                    <a:lnTo>
                      <a:pt x="1866" y="129"/>
                    </a:lnTo>
                    <a:lnTo>
                      <a:pt x="1853" y="134"/>
                    </a:lnTo>
                    <a:lnTo>
                      <a:pt x="1845" y="139"/>
                    </a:lnTo>
                    <a:lnTo>
                      <a:pt x="1838" y="144"/>
                    </a:lnTo>
                    <a:lnTo>
                      <a:pt x="1835" y="149"/>
                    </a:lnTo>
                    <a:lnTo>
                      <a:pt x="1833" y="151"/>
                    </a:lnTo>
                    <a:lnTo>
                      <a:pt x="1830" y="156"/>
                    </a:lnTo>
                    <a:lnTo>
                      <a:pt x="1830" y="159"/>
                    </a:lnTo>
                    <a:lnTo>
                      <a:pt x="1828" y="161"/>
                    </a:lnTo>
                    <a:lnTo>
                      <a:pt x="1825" y="164"/>
                    </a:lnTo>
                    <a:lnTo>
                      <a:pt x="1820" y="166"/>
                    </a:lnTo>
                    <a:lnTo>
                      <a:pt x="1815" y="166"/>
                    </a:lnTo>
                    <a:lnTo>
                      <a:pt x="1808" y="166"/>
                    </a:lnTo>
                    <a:lnTo>
                      <a:pt x="1800" y="169"/>
                    </a:lnTo>
                    <a:lnTo>
                      <a:pt x="1792" y="169"/>
                    </a:lnTo>
                    <a:lnTo>
                      <a:pt x="1782" y="174"/>
                    </a:lnTo>
                    <a:lnTo>
                      <a:pt x="1775" y="176"/>
                    </a:lnTo>
                    <a:lnTo>
                      <a:pt x="1767" y="182"/>
                    </a:lnTo>
                    <a:lnTo>
                      <a:pt x="1760" y="184"/>
                    </a:lnTo>
                    <a:lnTo>
                      <a:pt x="1755" y="189"/>
                    </a:lnTo>
                    <a:lnTo>
                      <a:pt x="1752" y="192"/>
                    </a:lnTo>
                    <a:lnTo>
                      <a:pt x="1750" y="197"/>
                    </a:lnTo>
                    <a:lnTo>
                      <a:pt x="1745" y="202"/>
                    </a:lnTo>
                    <a:lnTo>
                      <a:pt x="1737" y="207"/>
                    </a:lnTo>
                    <a:lnTo>
                      <a:pt x="1727" y="212"/>
                    </a:lnTo>
                    <a:lnTo>
                      <a:pt x="1719" y="217"/>
                    </a:lnTo>
                    <a:lnTo>
                      <a:pt x="1712" y="222"/>
                    </a:lnTo>
                    <a:lnTo>
                      <a:pt x="1707" y="229"/>
                    </a:lnTo>
                    <a:lnTo>
                      <a:pt x="1704" y="234"/>
                    </a:lnTo>
                    <a:lnTo>
                      <a:pt x="1704" y="240"/>
                    </a:lnTo>
                    <a:lnTo>
                      <a:pt x="1702" y="247"/>
                    </a:lnTo>
                    <a:lnTo>
                      <a:pt x="1697" y="252"/>
                    </a:lnTo>
                    <a:lnTo>
                      <a:pt x="1692" y="255"/>
                    </a:lnTo>
                    <a:lnTo>
                      <a:pt x="1684" y="260"/>
                    </a:lnTo>
                    <a:lnTo>
                      <a:pt x="1677" y="262"/>
                    </a:lnTo>
                    <a:lnTo>
                      <a:pt x="1669" y="265"/>
                    </a:lnTo>
                    <a:lnTo>
                      <a:pt x="1659" y="267"/>
                    </a:lnTo>
                    <a:lnTo>
                      <a:pt x="1651" y="270"/>
                    </a:lnTo>
                    <a:lnTo>
                      <a:pt x="1646" y="272"/>
                    </a:lnTo>
                    <a:lnTo>
                      <a:pt x="1639" y="277"/>
                    </a:lnTo>
                    <a:lnTo>
                      <a:pt x="1636" y="280"/>
                    </a:lnTo>
                    <a:lnTo>
                      <a:pt x="1634" y="282"/>
                    </a:lnTo>
                    <a:lnTo>
                      <a:pt x="1634" y="287"/>
                    </a:lnTo>
                    <a:lnTo>
                      <a:pt x="1634" y="290"/>
                    </a:lnTo>
                    <a:lnTo>
                      <a:pt x="1636" y="295"/>
                    </a:lnTo>
                    <a:close/>
                    <a:moveTo>
                      <a:pt x="1258" y="159"/>
                    </a:moveTo>
                    <a:lnTo>
                      <a:pt x="1258" y="159"/>
                    </a:lnTo>
                    <a:lnTo>
                      <a:pt x="1261" y="159"/>
                    </a:lnTo>
                    <a:lnTo>
                      <a:pt x="1263" y="164"/>
                    </a:lnTo>
                    <a:lnTo>
                      <a:pt x="1271" y="166"/>
                    </a:lnTo>
                    <a:lnTo>
                      <a:pt x="1278" y="166"/>
                    </a:lnTo>
                    <a:lnTo>
                      <a:pt x="1283" y="161"/>
                    </a:lnTo>
                    <a:lnTo>
                      <a:pt x="1288" y="159"/>
                    </a:lnTo>
                    <a:lnTo>
                      <a:pt x="1291" y="156"/>
                    </a:lnTo>
                    <a:lnTo>
                      <a:pt x="1293" y="154"/>
                    </a:lnTo>
                    <a:lnTo>
                      <a:pt x="1296" y="156"/>
                    </a:lnTo>
                    <a:lnTo>
                      <a:pt x="1301" y="159"/>
                    </a:lnTo>
                    <a:lnTo>
                      <a:pt x="1306" y="164"/>
                    </a:lnTo>
                    <a:lnTo>
                      <a:pt x="1311" y="169"/>
                    </a:lnTo>
                    <a:lnTo>
                      <a:pt x="1316" y="174"/>
                    </a:lnTo>
                    <a:lnTo>
                      <a:pt x="1316" y="176"/>
                    </a:lnTo>
                    <a:lnTo>
                      <a:pt x="1311" y="174"/>
                    </a:lnTo>
                    <a:lnTo>
                      <a:pt x="1306" y="171"/>
                    </a:lnTo>
                    <a:lnTo>
                      <a:pt x="1298" y="169"/>
                    </a:lnTo>
                    <a:lnTo>
                      <a:pt x="1296" y="171"/>
                    </a:lnTo>
                    <a:lnTo>
                      <a:pt x="1296" y="176"/>
                    </a:lnTo>
                    <a:lnTo>
                      <a:pt x="1296" y="182"/>
                    </a:lnTo>
                    <a:lnTo>
                      <a:pt x="1301" y="184"/>
                    </a:lnTo>
                    <a:lnTo>
                      <a:pt x="1303" y="189"/>
                    </a:lnTo>
                    <a:lnTo>
                      <a:pt x="1303" y="194"/>
                    </a:lnTo>
                    <a:lnTo>
                      <a:pt x="1301" y="197"/>
                    </a:lnTo>
                    <a:lnTo>
                      <a:pt x="1296" y="199"/>
                    </a:lnTo>
                    <a:lnTo>
                      <a:pt x="1293" y="202"/>
                    </a:lnTo>
                    <a:lnTo>
                      <a:pt x="1291" y="204"/>
                    </a:lnTo>
                    <a:lnTo>
                      <a:pt x="1293" y="209"/>
                    </a:lnTo>
                    <a:lnTo>
                      <a:pt x="1296" y="214"/>
                    </a:lnTo>
                    <a:lnTo>
                      <a:pt x="1298" y="214"/>
                    </a:lnTo>
                    <a:lnTo>
                      <a:pt x="1306" y="214"/>
                    </a:lnTo>
                    <a:lnTo>
                      <a:pt x="1313" y="214"/>
                    </a:lnTo>
                    <a:lnTo>
                      <a:pt x="1321" y="214"/>
                    </a:lnTo>
                    <a:lnTo>
                      <a:pt x="1326" y="214"/>
                    </a:lnTo>
                    <a:lnTo>
                      <a:pt x="1331" y="212"/>
                    </a:lnTo>
                    <a:lnTo>
                      <a:pt x="1336" y="209"/>
                    </a:lnTo>
                    <a:lnTo>
                      <a:pt x="1341" y="207"/>
                    </a:lnTo>
                    <a:lnTo>
                      <a:pt x="1346" y="204"/>
                    </a:lnTo>
                    <a:lnTo>
                      <a:pt x="1351" y="204"/>
                    </a:lnTo>
                    <a:lnTo>
                      <a:pt x="1356" y="207"/>
                    </a:lnTo>
                    <a:lnTo>
                      <a:pt x="1359" y="207"/>
                    </a:lnTo>
                    <a:lnTo>
                      <a:pt x="1364" y="207"/>
                    </a:lnTo>
                    <a:lnTo>
                      <a:pt x="1366" y="204"/>
                    </a:lnTo>
                    <a:lnTo>
                      <a:pt x="1371" y="199"/>
                    </a:lnTo>
                    <a:lnTo>
                      <a:pt x="1374" y="197"/>
                    </a:lnTo>
                    <a:lnTo>
                      <a:pt x="1377" y="194"/>
                    </a:lnTo>
                    <a:lnTo>
                      <a:pt x="1374" y="189"/>
                    </a:lnTo>
                    <a:lnTo>
                      <a:pt x="1369" y="187"/>
                    </a:lnTo>
                    <a:lnTo>
                      <a:pt x="1361" y="184"/>
                    </a:lnTo>
                    <a:lnTo>
                      <a:pt x="1359" y="182"/>
                    </a:lnTo>
                    <a:lnTo>
                      <a:pt x="1356" y="179"/>
                    </a:lnTo>
                    <a:lnTo>
                      <a:pt x="1359" y="176"/>
                    </a:lnTo>
                    <a:lnTo>
                      <a:pt x="1364" y="174"/>
                    </a:lnTo>
                    <a:lnTo>
                      <a:pt x="1364" y="171"/>
                    </a:lnTo>
                    <a:lnTo>
                      <a:pt x="1366" y="166"/>
                    </a:lnTo>
                    <a:lnTo>
                      <a:pt x="1364" y="161"/>
                    </a:lnTo>
                    <a:lnTo>
                      <a:pt x="1364" y="159"/>
                    </a:lnTo>
                    <a:lnTo>
                      <a:pt x="1364" y="156"/>
                    </a:lnTo>
                    <a:lnTo>
                      <a:pt x="1364" y="154"/>
                    </a:lnTo>
                    <a:lnTo>
                      <a:pt x="1366" y="151"/>
                    </a:lnTo>
                    <a:lnTo>
                      <a:pt x="1371" y="144"/>
                    </a:lnTo>
                    <a:lnTo>
                      <a:pt x="1377" y="136"/>
                    </a:lnTo>
                    <a:lnTo>
                      <a:pt x="1374" y="129"/>
                    </a:lnTo>
                    <a:lnTo>
                      <a:pt x="1366" y="124"/>
                    </a:lnTo>
                    <a:lnTo>
                      <a:pt x="1359" y="119"/>
                    </a:lnTo>
                    <a:lnTo>
                      <a:pt x="1354" y="116"/>
                    </a:lnTo>
                    <a:lnTo>
                      <a:pt x="1354" y="111"/>
                    </a:lnTo>
                    <a:lnTo>
                      <a:pt x="1359" y="108"/>
                    </a:lnTo>
                    <a:lnTo>
                      <a:pt x="1366" y="103"/>
                    </a:lnTo>
                    <a:lnTo>
                      <a:pt x="1371" y="98"/>
                    </a:lnTo>
                    <a:lnTo>
                      <a:pt x="1374" y="91"/>
                    </a:lnTo>
                    <a:lnTo>
                      <a:pt x="1374" y="86"/>
                    </a:lnTo>
                    <a:lnTo>
                      <a:pt x="1374" y="78"/>
                    </a:lnTo>
                    <a:lnTo>
                      <a:pt x="1374" y="71"/>
                    </a:lnTo>
                    <a:lnTo>
                      <a:pt x="1374" y="66"/>
                    </a:lnTo>
                    <a:lnTo>
                      <a:pt x="1377" y="55"/>
                    </a:lnTo>
                    <a:lnTo>
                      <a:pt x="1377" y="48"/>
                    </a:lnTo>
                    <a:lnTo>
                      <a:pt x="1379" y="40"/>
                    </a:lnTo>
                    <a:lnTo>
                      <a:pt x="1377" y="38"/>
                    </a:lnTo>
                    <a:lnTo>
                      <a:pt x="1374" y="35"/>
                    </a:lnTo>
                    <a:lnTo>
                      <a:pt x="1369" y="38"/>
                    </a:lnTo>
                    <a:lnTo>
                      <a:pt x="1366" y="35"/>
                    </a:lnTo>
                    <a:lnTo>
                      <a:pt x="1369" y="30"/>
                    </a:lnTo>
                    <a:lnTo>
                      <a:pt x="1374" y="23"/>
                    </a:lnTo>
                    <a:lnTo>
                      <a:pt x="1377" y="18"/>
                    </a:lnTo>
                    <a:lnTo>
                      <a:pt x="1377" y="10"/>
                    </a:lnTo>
                    <a:lnTo>
                      <a:pt x="1377" y="5"/>
                    </a:lnTo>
                    <a:lnTo>
                      <a:pt x="1374" y="5"/>
                    </a:lnTo>
                    <a:lnTo>
                      <a:pt x="1371" y="5"/>
                    </a:lnTo>
                    <a:lnTo>
                      <a:pt x="1369" y="5"/>
                    </a:lnTo>
                    <a:lnTo>
                      <a:pt x="1366" y="5"/>
                    </a:lnTo>
                    <a:lnTo>
                      <a:pt x="1361" y="3"/>
                    </a:lnTo>
                    <a:lnTo>
                      <a:pt x="1356" y="3"/>
                    </a:lnTo>
                    <a:lnTo>
                      <a:pt x="1354" y="0"/>
                    </a:lnTo>
                    <a:lnTo>
                      <a:pt x="1351" y="0"/>
                    </a:lnTo>
                    <a:lnTo>
                      <a:pt x="1349" y="3"/>
                    </a:lnTo>
                    <a:lnTo>
                      <a:pt x="1346" y="5"/>
                    </a:lnTo>
                    <a:lnTo>
                      <a:pt x="1341" y="5"/>
                    </a:lnTo>
                    <a:lnTo>
                      <a:pt x="1336" y="5"/>
                    </a:lnTo>
                    <a:lnTo>
                      <a:pt x="1334" y="5"/>
                    </a:lnTo>
                    <a:lnTo>
                      <a:pt x="1329" y="8"/>
                    </a:lnTo>
                    <a:lnTo>
                      <a:pt x="1326" y="8"/>
                    </a:lnTo>
                    <a:lnTo>
                      <a:pt x="1324" y="8"/>
                    </a:lnTo>
                    <a:lnTo>
                      <a:pt x="1324" y="10"/>
                    </a:lnTo>
                    <a:lnTo>
                      <a:pt x="1321" y="13"/>
                    </a:lnTo>
                    <a:lnTo>
                      <a:pt x="1319" y="13"/>
                    </a:lnTo>
                    <a:lnTo>
                      <a:pt x="1316" y="13"/>
                    </a:lnTo>
                    <a:lnTo>
                      <a:pt x="1311" y="15"/>
                    </a:lnTo>
                    <a:lnTo>
                      <a:pt x="1303" y="18"/>
                    </a:lnTo>
                    <a:lnTo>
                      <a:pt x="1301" y="20"/>
                    </a:lnTo>
                    <a:lnTo>
                      <a:pt x="1296" y="25"/>
                    </a:lnTo>
                    <a:lnTo>
                      <a:pt x="1293" y="30"/>
                    </a:lnTo>
                    <a:lnTo>
                      <a:pt x="1293" y="35"/>
                    </a:lnTo>
                    <a:lnTo>
                      <a:pt x="1293" y="38"/>
                    </a:lnTo>
                    <a:lnTo>
                      <a:pt x="1293" y="40"/>
                    </a:lnTo>
                    <a:lnTo>
                      <a:pt x="1291" y="40"/>
                    </a:lnTo>
                    <a:lnTo>
                      <a:pt x="1286" y="43"/>
                    </a:lnTo>
                    <a:lnTo>
                      <a:pt x="1281" y="43"/>
                    </a:lnTo>
                    <a:lnTo>
                      <a:pt x="1278" y="45"/>
                    </a:lnTo>
                    <a:lnTo>
                      <a:pt x="1276" y="48"/>
                    </a:lnTo>
                    <a:lnTo>
                      <a:pt x="1273" y="50"/>
                    </a:lnTo>
                    <a:lnTo>
                      <a:pt x="1271" y="53"/>
                    </a:lnTo>
                    <a:lnTo>
                      <a:pt x="1268" y="55"/>
                    </a:lnTo>
                    <a:lnTo>
                      <a:pt x="1266" y="58"/>
                    </a:lnTo>
                    <a:lnTo>
                      <a:pt x="1263" y="61"/>
                    </a:lnTo>
                    <a:lnTo>
                      <a:pt x="1261" y="66"/>
                    </a:lnTo>
                    <a:lnTo>
                      <a:pt x="1261" y="71"/>
                    </a:lnTo>
                    <a:lnTo>
                      <a:pt x="1266" y="76"/>
                    </a:lnTo>
                    <a:lnTo>
                      <a:pt x="1268" y="81"/>
                    </a:lnTo>
                    <a:lnTo>
                      <a:pt x="1271" y="86"/>
                    </a:lnTo>
                    <a:lnTo>
                      <a:pt x="1271" y="88"/>
                    </a:lnTo>
                    <a:lnTo>
                      <a:pt x="1268" y="91"/>
                    </a:lnTo>
                    <a:lnTo>
                      <a:pt x="1268" y="96"/>
                    </a:lnTo>
                    <a:lnTo>
                      <a:pt x="1266" y="96"/>
                    </a:lnTo>
                    <a:lnTo>
                      <a:pt x="1263" y="93"/>
                    </a:lnTo>
                    <a:lnTo>
                      <a:pt x="1261" y="88"/>
                    </a:lnTo>
                    <a:lnTo>
                      <a:pt x="1258" y="83"/>
                    </a:lnTo>
                    <a:lnTo>
                      <a:pt x="1256" y="78"/>
                    </a:lnTo>
                    <a:lnTo>
                      <a:pt x="1253" y="76"/>
                    </a:lnTo>
                    <a:lnTo>
                      <a:pt x="1250" y="78"/>
                    </a:lnTo>
                    <a:lnTo>
                      <a:pt x="1248" y="81"/>
                    </a:lnTo>
                    <a:lnTo>
                      <a:pt x="1245" y="86"/>
                    </a:lnTo>
                    <a:lnTo>
                      <a:pt x="1243" y="88"/>
                    </a:lnTo>
                    <a:lnTo>
                      <a:pt x="1240" y="93"/>
                    </a:lnTo>
                    <a:lnTo>
                      <a:pt x="1240" y="98"/>
                    </a:lnTo>
                    <a:lnTo>
                      <a:pt x="1238" y="108"/>
                    </a:lnTo>
                    <a:lnTo>
                      <a:pt x="1235" y="116"/>
                    </a:lnTo>
                    <a:lnTo>
                      <a:pt x="1235" y="121"/>
                    </a:lnTo>
                    <a:lnTo>
                      <a:pt x="1235" y="126"/>
                    </a:lnTo>
                    <a:lnTo>
                      <a:pt x="1238" y="131"/>
                    </a:lnTo>
                    <a:lnTo>
                      <a:pt x="1243" y="134"/>
                    </a:lnTo>
                    <a:lnTo>
                      <a:pt x="1245" y="134"/>
                    </a:lnTo>
                    <a:lnTo>
                      <a:pt x="1250" y="134"/>
                    </a:lnTo>
                    <a:lnTo>
                      <a:pt x="1253" y="136"/>
                    </a:lnTo>
                    <a:lnTo>
                      <a:pt x="1256" y="134"/>
                    </a:lnTo>
                    <a:lnTo>
                      <a:pt x="1258" y="134"/>
                    </a:lnTo>
                    <a:lnTo>
                      <a:pt x="1258" y="136"/>
                    </a:lnTo>
                    <a:lnTo>
                      <a:pt x="1256" y="141"/>
                    </a:lnTo>
                    <a:lnTo>
                      <a:pt x="1253" y="144"/>
                    </a:lnTo>
                    <a:lnTo>
                      <a:pt x="1253" y="146"/>
                    </a:lnTo>
                    <a:lnTo>
                      <a:pt x="1258" y="159"/>
                    </a:lnTo>
                    <a:close/>
                    <a:moveTo>
                      <a:pt x="1866" y="1003"/>
                    </a:moveTo>
                    <a:lnTo>
                      <a:pt x="1840" y="1024"/>
                    </a:lnTo>
                    <a:lnTo>
                      <a:pt x="1813" y="1067"/>
                    </a:lnTo>
                    <a:lnTo>
                      <a:pt x="1808" y="1082"/>
                    </a:lnTo>
                    <a:lnTo>
                      <a:pt x="1808" y="1102"/>
                    </a:lnTo>
                    <a:lnTo>
                      <a:pt x="1823" y="1097"/>
                    </a:lnTo>
                    <a:lnTo>
                      <a:pt x="1850" y="1102"/>
                    </a:lnTo>
                    <a:lnTo>
                      <a:pt x="1866" y="1112"/>
                    </a:lnTo>
                    <a:lnTo>
                      <a:pt x="1881" y="1107"/>
                    </a:lnTo>
                    <a:lnTo>
                      <a:pt x="1893" y="1122"/>
                    </a:lnTo>
                    <a:lnTo>
                      <a:pt x="1914" y="1117"/>
                    </a:lnTo>
                    <a:lnTo>
                      <a:pt x="1914" y="1097"/>
                    </a:lnTo>
                    <a:lnTo>
                      <a:pt x="1903" y="1072"/>
                    </a:lnTo>
                    <a:lnTo>
                      <a:pt x="1861" y="1051"/>
                    </a:lnTo>
                    <a:lnTo>
                      <a:pt x="1856" y="1041"/>
                    </a:lnTo>
                    <a:lnTo>
                      <a:pt x="1866" y="1019"/>
                    </a:lnTo>
                    <a:lnTo>
                      <a:pt x="1866" y="1003"/>
                    </a:lnTo>
                    <a:close/>
                    <a:moveTo>
                      <a:pt x="1258" y="247"/>
                    </a:moveTo>
                    <a:lnTo>
                      <a:pt x="1258" y="245"/>
                    </a:lnTo>
                    <a:lnTo>
                      <a:pt x="1256" y="245"/>
                    </a:lnTo>
                    <a:lnTo>
                      <a:pt x="1253" y="247"/>
                    </a:lnTo>
                    <a:lnTo>
                      <a:pt x="1258" y="247"/>
                    </a:lnTo>
                    <a:close/>
                    <a:moveTo>
                      <a:pt x="1238" y="219"/>
                    </a:moveTo>
                    <a:lnTo>
                      <a:pt x="1243" y="219"/>
                    </a:lnTo>
                    <a:lnTo>
                      <a:pt x="1250" y="224"/>
                    </a:lnTo>
                    <a:lnTo>
                      <a:pt x="1253" y="227"/>
                    </a:lnTo>
                    <a:lnTo>
                      <a:pt x="1256" y="227"/>
                    </a:lnTo>
                    <a:lnTo>
                      <a:pt x="1261" y="224"/>
                    </a:lnTo>
                    <a:lnTo>
                      <a:pt x="1266" y="224"/>
                    </a:lnTo>
                    <a:lnTo>
                      <a:pt x="1268" y="227"/>
                    </a:lnTo>
                    <a:lnTo>
                      <a:pt x="1271" y="229"/>
                    </a:lnTo>
                    <a:lnTo>
                      <a:pt x="1271" y="234"/>
                    </a:lnTo>
                    <a:lnTo>
                      <a:pt x="1273" y="237"/>
                    </a:lnTo>
                    <a:lnTo>
                      <a:pt x="1273" y="240"/>
                    </a:lnTo>
                    <a:lnTo>
                      <a:pt x="1273" y="245"/>
                    </a:lnTo>
                    <a:lnTo>
                      <a:pt x="1273" y="252"/>
                    </a:lnTo>
                    <a:lnTo>
                      <a:pt x="1273" y="257"/>
                    </a:lnTo>
                    <a:lnTo>
                      <a:pt x="1276" y="262"/>
                    </a:lnTo>
                    <a:lnTo>
                      <a:pt x="1281" y="265"/>
                    </a:lnTo>
                    <a:lnTo>
                      <a:pt x="1283" y="267"/>
                    </a:lnTo>
                    <a:lnTo>
                      <a:pt x="1288" y="270"/>
                    </a:lnTo>
                    <a:lnTo>
                      <a:pt x="1291" y="270"/>
                    </a:lnTo>
                    <a:lnTo>
                      <a:pt x="1296" y="270"/>
                    </a:lnTo>
                    <a:lnTo>
                      <a:pt x="1301" y="272"/>
                    </a:lnTo>
                    <a:lnTo>
                      <a:pt x="1306" y="272"/>
                    </a:lnTo>
                    <a:lnTo>
                      <a:pt x="1311" y="270"/>
                    </a:lnTo>
                    <a:lnTo>
                      <a:pt x="1313" y="270"/>
                    </a:lnTo>
                    <a:lnTo>
                      <a:pt x="1319" y="270"/>
                    </a:lnTo>
                    <a:lnTo>
                      <a:pt x="1321" y="267"/>
                    </a:lnTo>
                    <a:lnTo>
                      <a:pt x="1324" y="267"/>
                    </a:lnTo>
                    <a:lnTo>
                      <a:pt x="1329" y="267"/>
                    </a:lnTo>
                    <a:lnTo>
                      <a:pt x="1331" y="267"/>
                    </a:lnTo>
                    <a:lnTo>
                      <a:pt x="1336" y="267"/>
                    </a:lnTo>
                    <a:lnTo>
                      <a:pt x="1341" y="265"/>
                    </a:lnTo>
                    <a:lnTo>
                      <a:pt x="1344" y="265"/>
                    </a:lnTo>
                    <a:lnTo>
                      <a:pt x="1346" y="265"/>
                    </a:lnTo>
                    <a:lnTo>
                      <a:pt x="1349" y="260"/>
                    </a:lnTo>
                    <a:lnTo>
                      <a:pt x="1351" y="260"/>
                    </a:lnTo>
                    <a:lnTo>
                      <a:pt x="1354" y="260"/>
                    </a:lnTo>
                    <a:lnTo>
                      <a:pt x="1359" y="262"/>
                    </a:lnTo>
                    <a:lnTo>
                      <a:pt x="1364" y="262"/>
                    </a:lnTo>
                    <a:lnTo>
                      <a:pt x="1366" y="260"/>
                    </a:lnTo>
                    <a:lnTo>
                      <a:pt x="1371" y="260"/>
                    </a:lnTo>
                    <a:lnTo>
                      <a:pt x="1374" y="255"/>
                    </a:lnTo>
                    <a:lnTo>
                      <a:pt x="1379" y="252"/>
                    </a:lnTo>
                    <a:lnTo>
                      <a:pt x="1379" y="250"/>
                    </a:lnTo>
                    <a:lnTo>
                      <a:pt x="1379" y="245"/>
                    </a:lnTo>
                    <a:lnTo>
                      <a:pt x="1379" y="240"/>
                    </a:lnTo>
                    <a:lnTo>
                      <a:pt x="1377" y="234"/>
                    </a:lnTo>
                    <a:lnTo>
                      <a:pt x="1374" y="232"/>
                    </a:lnTo>
                    <a:lnTo>
                      <a:pt x="1371" y="229"/>
                    </a:lnTo>
                    <a:lnTo>
                      <a:pt x="1366" y="227"/>
                    </a:lnTo>
                    <a:lnTo>
                      <a:pt x="1361" y="224"/>
                    </a:lnTo>
                    <a:lnTo>
                      <a:pt x="1356" y="224"/>
                    </a:lnTo>
                    <a:lnTo>
                      <a:pt x="1354" y="222"/>
                    </a:lnTo>
                    <a:lnTo>
                      <a:pt x="1344" y="224"/>
                    </a:lnTo>
                    <a:lnTo>
                      <a:pt x="1341" y="224"/>
                    </a:lnTo>
                    <a:lnTo>
                      <a:pt x="1336" y="229"/>
                    </a:lnTo>
                    <a:lnTo>
                      <a:pt x="1334" y="232"/>
                    </a:lnTo>
                    <a:lnTo>
                      <a:pt x="1331" y="234"/>
                    </a:lnTo>
                    <a:lnTo>
                      <a:pt x="1326" y="240"/>
                    </a:lnTo>
                    <a:lnTo>
                      <a:pt x="1324" y="240"/>
                    </a:lnTo>
                    <a:lnTo>
                      <a:pt x="1321" y="240"/>
                    </a:lnTo>
                    <a:lnTo>
                      <a:pt x="1313" y="240"/>
                    </a:lnTo>
                    <a:lnTo>
                      <a:pt x="1306" y="240"/>
                    </a:lnTo>
                    <a:lnTo>
                      <a:pt x="1301" y="240"/>
                    </a:lnTo>
                    <a:lnTo>
                      <a:pt x="1298" y="237"/>
                    </a:lnTo>
                    <a:lnTo>
                      <a:pt x="1296" y="232"/>
                    </a:lnTo>
                    <a:lnTo>
                      <a:pt x="1293" y="227"/>
                    </a:lnTo>
                    <a:lnTo>
                      <a:pt x="1288" y="224"/>
                    </a:lnTo>
                    <a:lnTo>
                      <a:pt x="1286" y="217"/>
                    </a:lnTo>
                    <a:lnTo>
                      <a:pt x="1283" y="214"/>
                    </a:lnTo>
                    <a:lnTo>
                      <a:pt x="1283" y="212"/>
                    </a:lnTo>
                    <a:lnTo>
                      <a:pt x="1281" y="212"/>
                    </a:lnTo>
                    <a:lnTo>
                      <a:pt x="1238" y="219"/>
                    </a:lnTo>
                    <a:close/>
                    <a:moveTo>
                      <a:pt x="1271" y="217"/>
                    </a:moveTo>
                    <a:lnTo>
                      <a:pt x="1268" y="217"/>
                    </a:lnTo>
                    <a:lnTo>
                      <a:pt x="1271" y="217"/>
                    </a:lnTo>
                    <a:close/>
                    <a:moveTo>
                      <a:pt x="1404" y="1810"/>
                    </a:moveTo>
                    <a:lnTo>
                      <a:pt x="1404" y="1810"/>
                    </a:lnTo>
                    <a:lnTo>
                      <a:pt x="1404" y="1803"/>
                    </a:lnTo>
                    <a:lnTo>
                      <a:pt x="1402" y="1798"/>
                    </a:lnTo>
                    <a:lnTo>
                      <a:pt x="1399" y="1795"/>
                    </a:lnTo>
                    <a:lnTo>
                      <a:pt x="1404" y="1737"/>
                    </a:lnTo>
                    <a:lnTo>
                      <a:pt x="1377" y="1732"/>
                    </a:lnTo>
                    <a:lnTo>
                      <a:pt x="1346" y="1727"/>
                    </a:lnTo>
                    <a:lnTo>
                      <a:pt x="1339" y="1725"/>
                    </a:lnTo>
                    <a:lnTo>
                      <a:pt x="1331" y="1722"/>
                    </a:lnTo>
                    <a:lnTo>
                      <a:pt x="1329" y="1722"/>
                    </a:lnTo>
                    <a:lnTo>
                      <a:pt x="1316" y="1720"/>
                    </a:lnTo>
                    <a:lnTo>
                      <a:pt x="1308" y="1717"/>
                    </a:lnTo>
                    <a:lnTo>
                      <a:pt x="1308" y="1694"/>
                    </a:lnTo>
                    <a:lnTo>
                      <a:pt x="1303" y="1689"/>
                    </a:lnTo>
                    <a:lnTo>
                      <a:pt x="1321" y="1679"/>
                    </a:lnTo>
                    <a:lnTo>
                      <a:pt x="1336" y="1669"/>
                    </a:lnTo>
                    <a:lnTo>
                      <a:pt x="1346" y="1629"/>
                    </a:lnTo>
                    <a:lnTo>
                      <a:pt x="1283" y="1639"/>
                    </a:lnTo>
                    <a:lnTo>
                      <a:pt x="1258" y="1674"/>
                    </a:lnTo>
                    <a:lnTo>
                      <a:pt x="1215" y="1679"/>
                    </a:lnTo>
                    <a:lnTo>
                      <a:pt x="1172" y="1629"/>
                    </a:lnTo>
                    <a:lnTo>
                      <a:pt x="1167" y="1561"/>
                    </a:lnTo>
                    <a:lnTo>
                      <a:pt x="1180" y="1546"/>
                    </a:lnTo>
                    <a:lnTo>
                      <a:pt x="1177" y="1546"/>
                    </a:lnTo>
                    <a:lnTo>
                      <a:pt x="1177" y="1510"/>
                    </a:lnTo>
                    <a:lnTo>
                      <a:pt x="1200" y="1490"/>
                    </a:lnTo>
                    <a:lnTo>
                      <a:pt x="1215" y="1472"/>
                    </a:lnTo>
                    <a:lnTo>
                      <a:pt x="1268" y="1477"/>
                    </a:lnTo>
                    <a:lnTo>
                      <a:pt x="1298" y="1477"/>
                    </a:lnTo>
                    <a:lnTo>
                      <a:pt x="1341" y="1467"/>
                    </a:lnTo>
                    <a:lnTo>
                      <a:pt x="1366" y="1467"/>
                    </a:lnTo>
                    <a:lnTo>
                      <a:pt x="1392" y="1462"/>
                    </a:lnTo>
                    <a:lnTo>
                      <a:pt x="1399" y="1490"/>
                    </a:lnTo>
                    <a:lnTo>
                      <a:pt x="1409" y="1525"/>
                    </a:lnTo>
                    <a:lnTo>
                      <a:pt x="1442" y="1556"/>
                    </a:lnTo>
                    <a:lnTo>
                      <a:pt x="1457" y="1561"/>
                    </a:lnTo>
                    <a:lnTo>
                      <a:pt x="1452" y="1510"/>
                    </a:lnTo>
                    <a:lnTo>
                      <a:pt x="1429" y="1452"/>
                    </a:lnTo>
                    <a:lnTo>
                      <a:pt x="1457" y="1422"/>
                    </a:lnTo>
                    <a:lnTo>
                      <a:pt x="1482" y="1412"/>
                    </a:lnTo>
                    <a:lnTo>
                      <a:pt x="1530" y="1367"/>
                    </a:lnTo>
                    <a:lnTo>
                      <a:pt x="1525" y="1334"/>
                    </a:lnTo>
                    <a:lnTo>
                      <a:pt x="1520" y="1304"/>
                    </a:lnTo>
                    <a:lnTo>
                      <a:pt x="1535" y="1314"/>
                    </a:lnTo>
                    <a:lnTo>
                      <a:pt x="1540" y="1309"/>
                    </a:lnTo>
                    <a:lnTo>
                      <a:pt x="1535" y="1288"/>
                    </a:lnTo>
                    <a:lnTo>
                      <a:pt x="1545" y="1288"/>
                    </a:lnTo>
                    <a:lnTo>
                      <a:pt x="1561" y="1283"/>
                    </a:lnTo>
                    <a:lnTo>
                      <a:pt x="1571" y="1258"/>
                    </a:lnTo>
                    <a:lnTo>
                      <a:pt x="1593" y="1253"/>
                    </a:lnTo>
                    <a:lnTo>
                      <a:pt x="1624" y="1235"/>
                    </a:lnTo>
                    <a:lnTo>
                      <a:pt x="1624" y="1195"/>
                    </a:lnTo>
                    <a:lnTo>
                      <a:pt x="1677" y="1170"/>
                    </a:lnTo>
                    <a:lnTo>
                      <a:pt x="1666" y="1117"/>
                    </a:lnTo>
                    <a:lnTo>
                      <a:pt x="1677" y="1170"/>
                    </a:lnTo>
                    <a:lnTo>
                      <a:pt x="1699" y="1155"/>
                    </a:lnTo>
                    <a:lnTo>
                      <a:pt x="1714" y="1160"/>
                    </a:lnTo>
                    <a:lnTo>
                      <a:pt x="1704" y="1175"/>
                    </a:lnTo>
                    <a:lnTo>
                      <a:pt x="1714" y="1195"/>
                    </a:lnTo>
                    <a:lnTo>
                      <a:pt x="1760" y="1160"/>
                    </a:lnTo>
                    <a:lnTo>
                      <a:pt x="1777" y="1137"/>
                    </a:lnTo>
                    <a:lnTo>
                      <a:pt x="1729" y="1132"/>
                    </a:lnTo>
                    <a:lnTo>
                      <a:pt x="1709" y="1102"/>
                    </a:lnTo>
                    <a:lnTo>
                      <a:pt x="1724" y="1087"/>
                    </a:lnTo>
                    <a:lnTo>
                      <a:pt x="1729" y="1067"/>
                    </a:lnTo>
                    <a:lnTo>
                      <a:pt x="1656" y="1082"/>
                    </a:lnTo>
                    <a:lnTo>
                      <a:pt x="1619" y="1112"/>
                    </a:lnTo>
                    <a:lnTo>
                      <a:pt x="1636" y="1077"/>
                    </a:lnTo>
                    <a:lnTo>
                      <a:pt x="1671" y="1056"/>
                    </a:lnTo>
                    <a:lnTo>
                      <a:pt x="1692" y="1034"/>
                    </a:lnTo>
                    <a:lnTo>
                      <a:pt x="1755" y="1039"/>
                    </a:lnTo>
                    <a:lnTo>
                      <a:pt x="1803" y="1034"/>
                    </a:lnTo>
                    <a:lnTo>
                      <a:pt x="1840" y="1009"/>
                    </a:lnTo>
                    <a:lnTo>
                      <a:pt x="1866" y="988"/>
                    </a:lnTo>
                    <a:lnTo>
                      <a:pt x="1845" y="938"/>
                    </a:lnTo>
                    <a:lnTo>
                      <a:pt x="1840" y="910"/>
                    </a:lnTo>
                    <a:lnTo>
                      <a:pt x="1772" y="875"/>
                    </a:lnTo>
                    <a:lnTo>
                      <a:pt x="1772" y="855"/>
                    </a:lnTo>
                    <a:lnTo>
                      <a:pt x="1714" y="746"/>
                    </a:lnTo>
                    <a:lnTo>
                      <a:pt x="1699" y="792"/>
                    </a:lnTo>
                    <a:lnTo>
                      <a:pt x="1661" y="802"/>
                    </a:lnTo>
                    <a:lnTo>
                      <a:pt x="1651" y="792"/>
                    </a:lnTo>
                    <a:lnTo>
                      <a:pt x="1636" y="792"/>
                    </a:lnTo>
                    <a:lnTo>
                      <a:pt x="1636" y="719"/>
                    </a:lnTo>
                    <a:lnTo>
                      <a:pt x="1603" y="714"/>
                    </a:lnTo>
                    <a:lnTo>
                      <a:pt x="1578" y="678"/>
                    </a:lnTo>
                    <a:lnTo>
                      <a:pt x="1550" y="683"/>
                    </a:lnTo>
                    <a:lnTo>
                      <a:pt x="1520" y="673"/>
                    </a:lnTo>
                    <a:lnTo>
                      <a:pt x="1500" y="678"/>
                    </a:lnTo>
                    <a:lnTo>
                      <a:pt x="1500" y="703"/>
                    </a:lnTo>
                    <a:lnTo>
                      <a:pt x="1500" y="731"/>
                    </a:lnTo>
                    <a:lnTo>
                      <a:pt x="1495" y="787"/>
                    </a:lnTo>
                    <a:lnTo>
                      <a:pt x="1487" y="807"/>
                    </a:lnTo>
                    <a:lnTo>
                      <a:pt x="1520" y="870"/>
                    </a:lnTo>
                    <a:lnTo>
                      <a:pt x="1467" y="915"/>
                    </a:lnTo>
                    <a:lnTo>
                      <a:pt x="1477" y="993"/>
                    </a:lnTo>
                    <a:lnTo>
                      <a:pt x="1457" y="1009"/>
                    </a:lnTo>
                    <a:lnTo>
                      <a:pt x="1437" y="998"/>
                    </a:lnTo>
                    <a:lnTo>
                      <a:pt x="1424" y="905"/>
                    </a:lnTo>
                    <a:lnTo>
                      <a:pt x="1371" y="900"/>
                    </a:lnTo>
                    <a:lnTo>
                      <a:pt x="1273" y="845"/>
                    </a:lnTo>
                    <a:lnTo>
                      <a:pt x="1253" y="845"/>
                    </a:lnTo>
                    <a:lnTo>
                      <a:pt x="1235" y="797"/>
                    </a:lnTo>
                    <a:lnTo>
                      <a:pt x="1220" y="782"/>
                    </a:lnTo>
                    <a:lnTo>
                      <a:pt x="1263" y="658"/>
                    </a:lnTo>
                    <a:lnTo>
                      <a:pt x="1288" y="630"/>
                    </a:lnTo>
                    <a:lnTo>
                      <a:pt x="1316" y="615"/>
                    </a:lnTo>
                    <a:lnTo>
                      <a:pt x="1331" y="615"/>
                    </a:lnTo>
                    <a:lnTo>
                      <a:pt x="1346" y="565"/>
                    </a:lnTo>
                    <a:lnTo>
                      <a:pt x="1356" y="524"/>
                    </a:lnTo>
                    <a:lnTo>
                      <a:pt x="1409" y="512"/>
                    </a:lnTo>
                    <a:lnTo>
                      <a:pt x="1437" y="492"/>
                    </a:lnTo>
                    <a:lnTo>
                      <a:pt x="1419" y="446"/>
                    </a:lnTo>
                    <a:lnTo>
                      <a:pt x="1432" y="416"/>
                    </a:lnTo>
                    <a:lnTo>
                      <a:pt x="1412" y="393"/>
                    </a:lnTo>
                    <a:lnTo>
                      <a:pt x="1414" y="393"/>
                    </a:lnTo>
                    <a:lnTo>
                      <a:pt x="1417" y="391"/>
                    </a:lnTo>
                    <a:lnTo>
                      <a:pt x="1419" y="388"/>
                    </a:lnTo>
                    <a:lnTo>
                      <a:pt x="1422" y="388"/>
                    </a:lnTo>
                    <a:lnTo>
                      <a:pt x="1424" y="388"/>
                    </a:lnTo>
                    <a:lnTo>
                      <a:pt x="1432" y="388"/>
                    </a:lnTo>
                    <a:lnTo>
                      <a:pt x="1440" y="388"/>
                    </a:lnTo>
                    <a:lnTo>
                      <a:pt x="1442" y="386"/>
                    </a:lnTo>
                    <a:lnTo>
                      <a:pt x="1442" y="383"/>
                    </a:lnTo>
                    <a:lnTo>
                      <a:pt x="1437" y="376"/>
                    </a:lnTo>
                    <a:lnTo>
                      <a:pt x="1437" y="373"/>
                    </a:lnTo>
                    <a:lnTo>
                      <a:pt x="1440" y="373"/>
                    </a:lnTo>
                    <a:lnTo>
                      <a:pt x="1445" y="376"/>
                    </a:lnTo>
                    <a:lnTo>
                      <a:pt x="1452" y="378"/>
                    </a:lnTo>
                    <a:lnTo>
                      <a:pt x="1455" y="381"/>
                    </a:lnTo>
                    <a:lnTo>
                      <a:pt x="1457" y="383"/>
                    </a:lnTo>
                    <a:lnTo>
                      <a:pt x="1462" y="386"/>
                    </a:lnTo>
                    <a:lnTo>
                      <a:pt x="1467" y="388"/>
                    </a:lnTo>
                    <a:lnTo>
                      <a:pt x="1472" y="393"/>
                    </a:lnTo>
                    <a:lnTo>
                      <a:pt x="1477" y="396"/>
                    </a:lnTo>
                    <a:lnTo>
                      <a:pt x="1485" y="398"/>
                    </a:lnTo>
                    <a:lnTo>
                      <a:pt x="1490" y="401"/>
                    </a:lnTo>
                    <a:lnTo>
                      <a:pt x="1495" y="403"/>
                    </a:lnTo>
                    <a:lnTo>
                      <a:pt x="1500" y="406"/>
                    </a:lnTo>
                    <a:lnTo>
                      <a:pt x="1505" y="406"/>
                    </a:lnTo>
                    <a:lnTo>
                      <a:pt x="1510" y="411"/>
                    </a:lnTo>
                    <a:lnTo>
                      <a:pt x="1515" y="413"/>
                    </a:lnTo>
                    <a:lnTo>
                      <a:pt x="1523" y="419"/>
                    </a:lnTo>
                    <a:lnTo>
                      <a:pt x="1528" y="424"/>
                    </a:lnTo>
                    <a:lnTo>
                      <a:pt x="1535" y="431"/>
                    </a:lnTo>
                    <a:lnTo>
                      <a:pt x="1543" y="441"/>
                    </a:lnTo>
                    <a:lnTo>
                      <a:pt x="1545" y="449"/>
                    </a:lnTo>
                    <a:lnTo>
                      <a:pt x="1538" y="456"/>
                    </a:lnTo>
                    <a:lnTo>
                      <a:pt x="1530" y="466"/>
                    </a:lnTo>
                    <a:lnTo>
                      <a:pt x="1528" y="477"/>
                    </a:lnTo>
                    <a:lnTo>
                      <a:pt x="1530" y="479"/>
                    </a:lnTo>
                    <a:lnTo>
                      <a:pt x="1538" y="482"/>
                    </a:lnTo>
                    <a:lnTo>
                      <a:pt x="1543" y="487"/>
                    </a:lnTo>
                    <a:lnTo>
                      <a:pt x="1545" y="489"/>
                    </a:lnTo>
                    <a:lnTo>
                      <a:pt x="1543" y="494"/>
                    </a:lnTo>
                    <a:lnTo>
                      <a:pt x="1535" y="499"/>
                    </a:lnTo>
                    <a:lnTo>
                      <a:pt x="1528" y="504"/>
                    </a:lnTo>
                    <a:lnTo>
                      <a:pt x="1525" y="509"/>
                    </a:lnTo>
                    <a:lnTo>
                      <a:pt x="1520" y="509"/>
                    </a:lnTo>
                    <a:lnTo>
                      <a:pt x="1518" y="509"/>
                    </a:lnTo>
                    <a:lnTo>
                      <a:pt x="1515" y="509"/>
                    </a:lnTo>
                    <a:lnTo>
                      <a:pt x="1513" y="509"/>
                    </a:lnTo>
                    <a:lnTo>
                      <a:pt x="1508" y="512"/>
                    </a:lnTo>
                    <a:lnTo>
                      <a:pt x="1500" y="514"/>
                    </a:lnTo>
                    <a:lnTo>
                      <a:pt x="1495" y="519"/>
                    </a:lnTo>
                    <a:lnTo>
                      <a:pt x="1492" y="522"/>
                    </a:lnTo>
                    <a:lnTo>
                      <a:pt x="1492" y="524"/>
                    </a:lnTo>
                    <a:lnTo>
                      <a:pt x="1495" y="527"/>
                    </a:lnTo>
                    <a:lnTo>
                      <a:pt x="1498" y="529"/>
                    </a:lnTo>
                    <a:lnTo>
                      <a:pt x="1500" y="532"/>
                    </a:lnTo>
                    <a:lnTo>
                      <a:pt x="1503" y="535"/>
                    </a:lnTo>
                    <a:lnTo>
                      <a:pt x="1508" y="537"/>
                    </a:lnTo>
                    <a:lnTo>
                      <a:pt x="1513" y="540"/>
                    </a:lnTo>
                    <a:lnTo>
                      <a:pt x="1518" y="540"/>
                    </a:lnTo>
                    <a:lnTo>
                      <a:pt x="1523" y="537"/>
                    </a:lnTo>
                    <a:lnTo>
                      <a:pt x="1528" y="532"/>
                    </a:lnTo>
                    <a:lnTo>
                      <a:pt x="1530" y="529"/>
                    </a:lnTo>
                    <a:lnTo>
                      <a:pt x="1535" y="527"/>
                    </a:lnTo>
                    <a:lnTo>
                      <a:pt x="1540" y="527"/>
                    </a:lnTo>
                    <a:lnTo>
                      <a:pt x="1548" y="524"/>
                    </a:lnTo>
                    <a:lnTo>
                      <a:pt x="1556" y="519"/>
                    </a:lnTo>
                    <a:lnTo>
                      <a:pt x="1561" y="519"/>
                    </a:lnTo>
                    <a:lnTo>
                      <a:pt x="1563" y="519"/>
                    </a:lnTo>
                    <a:lnTo>
                      <a:pt x="1566" y="522"/>
                    </a:lnTo>
                    <a:lnTo>
                      <a:pt x="1568" y="524"/>
                    </a:lnTo>
                    <a:lnTo>
                      <a:pt x="1571" y="524"/>
                    </a:lnTo>
                    <a:lnTo>
                      <a:pt x="1573" y="527"/>
                    </a:lnTo>
                    <a:lnTo>
                      <a:pt x="1576" y="529"/>
                    </a:lnTo>
                    <a:lnTo>
                      <a:pt x="1578" y="529"/>
                    </a:lnTo>
                    <a:lnTo>
                      <a:pt x="1583" y="532"/>
                    </a:lnTo>
                    <a:lnTo>
                      <a:pt x="1588" y="532"/>
                    </a:lnTo>
                    <a:lnTo>
                      <a:pt x="1593" y="535"/>
                    </a:lnTo>
                    <a:lnTo>
                      <a:pt x="1603" y="535"/>
                    </a:lnTo>
                    <a:lnTo>
                      <a:pt x="1606" y="540"/>
                    </a:lnTo>
                    <a:lnTo>
                      <a:pt x="1606" y="542"/>
                    </a:lnTo>
                    <a:lnTo>
                      <a:pt x="1608" y="547"/>
                    </a:lnTo>
                    <a:lnTo>
                      <a:pt x="1611" y="547"/>
                    </a:lnTo>
                    <a:lnTo>
                      <a:pt x="1616" y="550"/>
                    </a:lnTo>
                    <a:lnTo>
                      <a:pt x="1619" y="550"/>
                    </a:lnTo>
                    <a:lnTo>
                      <a:pt x="1621" y="550"/>
                    </a:lnTo>
                    <a:lnTo>
                      <a:pt x="1624" y="547"/>
                    </a:lnTo>
                    <a:lnTo>
                      <a:pt x="1629" y="547"/>
                    </a:lnTo>
                    <a:lnTo>
                      <a:pt x="1631" y="547"/>
                    </a:lnTo>
                    <a:lnTo>
                      <a:pt x="1634" y="547"/>
                    </a:lnTo>
                    <a:lnTo>
                      <a:pt x="1639" y="547"/>
                    </a:lnTo>
                    <a:lnTo>
                      <a:pt x="1641" y="547"/>
                    </a:lnTo>
                    <a:lnTo>
                      <a:pt x="1644" y="550"/>
                    </a:lnTo>
                    <a:lnTo>
                      <a:pt x="1649" y="550"/>
                    </a:lnTo>
                    <a:lnTo>
                      <a:pt x="1651" y="550"/>
                    </a:lnTo>
                    <a:lnTo>
                      <a:pt x="1654" y="547"/>
                    </a:lnTo>
                    <a:lnTo>
                      <a:pt x="1659" y="547"/>
                    </a:lnTo>
                    <a:lnTo>
                      <a:pt x="1664" y="547"/>
                    </a:lnTo>
                    <a:lnTo>
                      <a:pt x="1669" y="545"/>
                    </a:lnTo>
                    <a:lnTo>
                      <a:pt x="1671" y="545"/>
                    </a:lnTo>
                    <a:lnTo>
                      <a:pt x="1674" y="545"/>
                    </a:lnTo>
                    <a:lnTo>
                      <a:pt x="1679" y="545"/>
                    </a:lnTo>
                    <a:lnTo>
                      <a:pt x="1682" y="545"/>
                    </a:lnTo>
                    <a:lnTo>
                      <a:pt x="1684" y="545"/>
                    </a:lnTo>
                    <a:lnTo>
                      <a:pt x="1687" y="545"/>
                    </a:lnTo>
                    <a:lnTo>
                      <a:pt x="1692" y="545"/>
                    </a:lnTo>
                    <a:lnTo>
                      <a:pt x="1697" y="545"/>
                    </a:lnTo>
                    <a:lnTo>
                      <a:pt x="1699" y="542"/>
                    </a:lnTo>
                    <a:lnTo>
                      <a:pt x="1697" y="540"/>
                    </a:lnTo>
                    <a:lnTo>
                      <a:pt x="1697" y="537"/>
                    </a:lnTo>
                    <a:lnTo>
                      <a:pt x="1692" y="535"/>
                    </a:lnTo>
                    <a:lnTo>
                      <a:pt x="1687" y="532"/>
                    </a:lnTo>
                    <a:lnTo>
                      <a:pt x="1679" y="529"/>
                    </a:lnTo>
                    <a:lnTo>
                      <a:pt x="1677" y="529"/>
                    </a:lnTo>
                    <a:lnTo>
                      <a:pt x="1674" y="527"/>
                    </a:lnTo>
                    <a:lnTo>
                      <a:pt x="1671" y="524"/>
                    </a:lnTo>
                    <a:lnTo>
                      <a:pt x="1669" y="524"/>
                    </a:lnTo>
                    <a:lnTo>
                      <a:pt x="1666" y="524"/>
                    </a:lnTo>
                    <a:lnTo>
                      <a:pt x="1664" y="524"/>
                    </a:lnTo>
                    <a:lnTo>
                      <a:pt x="1661" y="524"/>
                    </a:lnTo>
                    <a:lnTo>
                      <a:pt x="1656" y="522"/>
                    </a:lnTo>
                    <a:lnTo>
                      <a:pt x="1651" y="519"/>
                    </a:lnTo>
                    <a:lnTo>
                      <a:pt x="1641" y="517"/>
                    </a:lnTo>
                    <a:lnTo>
                      <a:pt x="1636" y="514"/>
                    </a:lnTo>
                    <a:lnTo>
                      <a:pt x="1634" y="512"/>
                    </a:lnTo>
                    <a:lnTo>
                      <a:pt x="1634" y="509"/>
                    </a:lnTo>
                    <a:lnTo>
                      <a:pt x="1636" y="509"/>
                    </a:lnTo>
                    <a:lnTo>
                      <a:pt x="1639" y="509"/>
                    </a:lnTo>
                    <a:lnTo>
                      <a:pt x="1644" y="509"/>
                    </a:lnTo>
                    <a:lnTo>
                      <a:pt x="1649" y="512"/>
                    </a:lnTo>
                    <a:lnTo>
                      <a:pt x="1651" y="512"/>
                    </a:lnTo>
                    <a:lnTo>
                      <a:pt x="1656" y="514"/>
                    </a:lnTo>
                    <a:lnTo>
                      <a:pt x="1659" y="514"/>
                    </a:lnTo>
                    <a:lnTo>
                      <a:pt x="1664" y="514"/>
                    </a:lnTo>
                    <a:lnTo>
                      <a:pt x="1666" y="519"/>
                    </a:lnTo>
                    <a:lnTo>
                      <a:pt x="1671" y="519"/>
                    </a:lnTo>
                    <a:lnTo>
                      <a:pt x="1677" y="517"/>
                    </a:lnTo>
                    <a:lnTo>
                      <a:pt x="1687" y="514"/>
                    </a:lnTo>
                    <a:lnTo>
                      <a:pt x="1694" y="514"/>
                    </a:lnTo>
                    <a:lnTo>
                      <a:pt x="1697" y="519"/>
                    </a:lnTo>
                    <a:lnTo>
                      <a:pt x="1699" y="519"/>
                    </a:lnTo>
                    <a:lnTo>
                      <a:pt x="1704" y="522"/>
                    </a:lnTo>
                    <a:lnTo>
                      <a:pt x="1707" y="524"/>
                    </a:lnTo>
                    <a:lnTo>
                      <a:pt x="1707" y="522"/>
                    </a:lnTo>
                    <a:lnTo>
                      <a:pt x="1704" y="519"/>
                    </a:lnTo>
                    <a:lnTo>
                      <a:pt x="1702" y="514"/>
                    </a:lnTo>
                    <a:lnTo>
                      <a:pt x="1699" y="514"/>
                    </a:lnTo>
                    <a:lnTo>
                      <a:pt x="1699" y="509"/>
                    </a:lnTo>
                    <a:lnTo>
                      <a:pt x="1697" y="507"/>
                    </a:lnTo>
                    <a:lnTo>
                      <a:pt x="1694" y="502"/>
                    </a:lnTo>
                    <a:lnTo>
                      <a:pt x="1692" y="494"/>
                    </a:lnTo>
                    <a:lnTo>
                      <a:pt x="1692" y="492"/>
                    </a:lnTo>
                    <a:lnTo>
                      <a:pt x="1692" y="489"/>
                    </a:lnTo>
                    <a:lnTo>
                      <a:pt x="1692" y="487"/>
                    </a:lnTo>
                    <a:lnTo>
                      <a:pt x="1689" y="482"/>
                    </a:lnTo>
                    <a:lnTo>
                      <a:pt x="1682" y="479"/>
                    </a:lnTo>
                    <a:lnTo>
                      <a:pt x="1677" y="479"/>
                    </a:lnTo>
                    <a:lnTo>
                      <a:pt x="1671" y="477"/>
                    </a:lnTo>
                    <a:lnTo>
                      <a:pt x="1669" y="471"/>
                    </a:lnTo>
                    <a:lnTo>
                      <a:pt x="1664" y="469"/>
                    </a:lnTo>
                    <a:lnTo>
                      <a:pt x="1659" y="469"/>
                    </a:lnTo>
                    <a:lnTo>
                      <a:pt x="1651" y="466"/>
                    </a:lnTo>
                    <a:lnTo>
                      <a:pt x="1646" y="466"/>
                    </a:lnTo>
                    <a:lnTo>
                      <a:pt x="1644" y="466"/>
                    </a:lnTo>
                    <a:lnTo>
                      <a:pt x="1639" y="464"/>
                    </a:lnTo>
                    <a:lnTo>
                      <a:pt x="1634" y="461"/>
                    </a:lnTo>
                    <a:lnTo>
                      <a:pt x="1631" y="459"/>
                    </a:lnTo>
                    <a:lnTo>
                      <a:pt x="1626" y="459"/>
                    </a:lnTo>
                    <a:lnTo>
                      <a:pt x="1624" y="454"/>
                    </a:lnTo>
                    <a:lnTo>
                      <a:pt x="1621" y="451"/>
                    </a:lnTo>
                    <a:lnTo>
                      <a:pt x="1616" y="446"/>
                    </a:lnTo>
                    <a:lnTo>
                      <a:pt x="1614" y="441"/>
                    </a:lnTo>
                    <a:lnTo>
                      <a:pt x="1611" y="439"/>
                    </a:lnTo>
                    <a:lnTo>
                      <a:pt x="1611" y="434"/>
                    </a:lnTo>
                    <a:lnTo>
                      <a:pt x="1614" y="431"/>
                    </a:lnTo>
                    <a:lnTo>
                      <a:pt x="1619" y="431"/>
                    </a:lnTo>
                    <a:lnTo>
                      <a:pt x="1624" y="431"/>
                    </a:lnTo>
                    <a:lnTo>
                      <a:pt x="1631" y="434"/>
                    </a:lnTo>
                    <a:lnTo>
                      <a:pt x="1636" y="436"/>
                    </a:lnTo>
                    <a:lnTo>
                      <a:pt x="1639" y="436"/>
                    </a:lnTo>
                    <a:lnTo>
                      <a:pt x="1644" y="439"/>
                    </a:lnTo>
                    <a:lnTo>
                      <a:pt x="1649" y="441"/>
                    </a:lnTo>
                    <a:lnTo>
                      <a:pt x="1654" y="444"/>
                    </a:lnTo>
                    <a:lnTo>
                      <a:pt x="1659" y="446"/>
                    </a:lnTo>
                    <a:lnTo>
                      <a:pt x="1664" y="449"/>
                    </a:lnTo>
                    <a:lnTo>
                      <a:pt x="1669" y="451"/>
                    </a:lnTo>
                    <a:lnTo>
                      <a:pt x="1671" y="451"/>
                    </a:lnTo>
                    <a:lnTo>
                      <a:pt x="1677" y="449"/>
                    </a:lnTo>
                    <a:lnTo>
                      <a:pt x="1679" y="444"/>
                    </a:lnTo>
                    <a:lnTo>
                      <a:pt x="1679" y="441"/>
                    </a:lnTo>
                    <a:lnTo>
                      <a:pt x="1677" y="436"/>
                    </a:lnTo>
                    <a:lnTo>
                      <a:pt x="1671" y="434"/>
                    </a:lnTo>
                    <a:lnTo>
                      <a:pt x="1666" y="431"/>
                    </a:lnTo>
                    <a:lnTo>
                      <a:pt x="1666" y="429"/>
                    </a:lnTo>
                    <a:lnTo>
                      <a:pt x="1666" y="426"/>
                    </a:lnTo>
                    <a:lnTo>
                      <a:pt x="1669" y="424"/>
                    </a:lnTo>
                    <a:lnTo>
                      <a:pt x="1671" y="424"/>
                    </a:lnTo>
                    <a:lnTo>
                      <a:pt x="1674" y="421"/>
                    </a:lnTo>
                    <a:lnTo>
                      <a:pt x="1677" y="419"/>
                    </a:lnTo>
                    <a:lnTo>
                      <a:pt x="1677" y="416"/>
                    </a:lnTo>
                    <a:lnTo>
                      <a:pt x="1674" y="413"/>
                    </a:lnTo>
                    <a:lnTo>
                      <a:pt x="1671" y="408"/>
                    </a:lnTo>
                    <a:lnTo>
                      <a:pt x="1669" y="406"/>
                    </a:lnTo>
                    <a:lnTo>
                      <a:pt x="1664" y="406"/>
                    </a:lnTo>
                    <a:lnTo>
                      <a:pt x="1664" y="403"/>
                    </a:lnTo>
                    <a:lnTo>
                      <a:pt x="1669" y="401"/>
                    </a:lnTo>
                    <a:lnTo>
                      <a:pt x="1674" y="398"/>
                    </a:lnTo>
                    <a:lnTo>
                      <a:pt x="1677" y="393"/>
                    </a:lnTo>
                    <a:lnTo>
                      <a:pt x="1674" y="391"/>
                    </a:lnTo>
                    <a:lnTo>
                      <a:pt x="1669" y="388"/>
                    </a:lnTo>
                    <a:lnTo>
                      <a:pt x="1661" y="386"/>
                    </a:lnTo>
                    <a:lnTo>
                      <a:pt x="1654" y="386"/>
                    </a:lnTo>
                    <a:lnTo>
                      <a:pt x="1649" y="386"/>
                    </a:lnTo>
                    <a:lnTo>
                      <a:pt x="1644" y="386"/>
                    </a:lnTo>
                    <a:lnTo>
                      <a:pt x="1639" y="388"/>
                    </a:lnTo>
                    <a:lnTo>
                      <a:pt x="1636" y="388"/>
                    </a:lnTo>
                    <a:lnTo>
                      <a:pt x="1634" y="388"/>
                    </a:lnTo>
                    <a:lnTo>
                      <a:pt x="1631" y="386"/>
                    </a:lnTo>
                    <a:lnTo>
                      <a:pt x="1634" y="383"/>
                    </a:lnTo>
                    <a:lnTo>
                      <a:pt x="1631" y="383"/>
                    </a:lnTo>
                    <a:lnTo>
                      <a:pt x="1629" y="381"/>
                    </a:lnTo>
                    <a:lnTo>
                      <a:pt x="1626" y="381"/>
                    </a:lnTo>
                    <a:lnTo>
                      <a:pt x="1621" y="381"/>
                    </a:lnTo>
                    <a:lnTo>
                      <a:pt x="1616" y="381"/>
                    </a:lnTo>
                    <a:lnTo>
                      <a:pt x="1611" y="378"/>
                    </a:lnTo>
                    <a:lnTo>
                      <a:pt x="1606" y="378"/>
                    </a:lnTo>
                    <a:lnTo>
                      <a:pt x="1603" y="378"/>
                    </a:lnTo>
                    <a:lnTo>
                      <a:pt x="1598" y="376"/>
                    </a:lnTo>
                    <a:lnTo>
                      <a:pt x="1598" y="378"/>
                    </a:lnTo>
                    <a:lnTo>
                      <a:pt x="1601" y="381"/>
                    </a:lnTo>
                    <a:lnTo>
                      <a:pt x="1603" y="386"/>
                    </a:lnTo>
                    <a:lnTo>
                      <a:pt x="1601" y="386"/>
                    </a:lnTo>
                    <a:lnTo>
                      <a:pt x="1596" y="386"/>
                    </a:lnTo>
                    <a:lnTo>
                      <a:pt x="1591" y="381"/>
                    </a:lnTo>
                    <a:lnTo>
                      <a:pt x="1583" y="376"/>
                    </a:lnTo>
                    <a:lnTo>
                      <a:pt x="1578" y="373"/>
                    </a:lnTo>
                    <a:lnTo>
                      <a:pt x="1576" y="373"/>
                    </a:lnTo>
                    <a:lnTo>
                      <a:pt x="1568" y="376"/>
                    </a:lnTo>
                    <a:lnTo>
                      <a:pt x="1563" y="373"/>
                    </a:lnTo>
                    <a:lnTo>
                      <a:pt x="1558" y="371"/>
                    </a:lnTo>
                    <a:lnTo>
                      <a:pt x="1558" y="366"/>
                    </a:lnTo>
                    <a:lnTo>
                      <a:pt x="1561" y="363"/>
                    </a:lnTo>
                    <a:lnTo>
                      <a:pt x="1561" y="361"/>
                    </a:lnTo>
                    <a:lnTo>
                      <a:pt x="1561" y="358"/>
                    </a:lnTo>
                    <a:lnTo>
                      <a:pt x="1563" y="356"/>
                    </a:lnTo>
                    <a:lnTo>
                      <a:pt x="1566" y="356"/>
                    </a:lnTo>
                    <a:lnTo>
                      <a:pt x="1568" y="356"/>
                    </a:lnTo>
                    <a:lnTo>
                      <a:pt x="1568" y="353"/>
                    </a:lnTo>
                    <a:lnTo>
                      <a:pt x="1561" y="350"/>
                    </a:lnTo>
                    <a:lnTo>
                      <a:pt x="1556" y="350"/>
                    </a:lnTo>
                    <a:lnTo>
                      <a:pt x="1553" y="345"/>
                    </a:lnTo>
                    <a:lnTo>
                      <a:pt x="1556" y="343"/>
                    </a:lnTo>
                    <a:lnTo>
                      <a:pt x="1561" y="343"/>
                    </a:lnTo>
                    <a:lnTo>
                      <a:pt x="1558" y="343"/>
                    </a:lnTo>
                    <a:lnTo>
                      <a:pt x="1556" y="340"/>
                    </a:lnTo>
                    <a:lnTo>
                      <a:pt x="1553" y="335"/>
                    </a:lnTo>
                    <a:lnTo>
                      <a:pt x="1548" y="333"/>
                    </a:lnTo>
                    <a:lnTo>
                      <a:pt x="1545" y="333"/>
                    </a:lnTo>
                    <a:lnTo>
                      <a:pt x="1540" y="333"/>
                    </a:lnTo>
                    <a:lnTo>
                      <a:pt x="1538" y="333"/>
                    </a:lnTo>
                    <a:lnTo>
                      <a:pt x="1540" y="330"/>
                    </a:lnTo>
                    <a:lnTo>
                      <a:pt x="1540" y="328"/>
                    </a:lnTo>
                    <a:lnTo>
                      <a:pt x="1538" y="325"/>
                    </a:lnTo>
                    <a:lnTo>
                      <a:pt x="1533" y="325"/>
                    </a:lnTo>
                    <a:lnTo>
                      <a:pt x="1528" y="325"/>
                    </a:lnTo>
                    <a:lnTo>
                      <a:pt x="1520" y="325"/>
                    </a:lnTo>
                    <a:lnTo>
                      <a:pt x="1515" y="325"/>
                    </a:lnTo>
                    <a:lnTo>
                      <a:pt x="1510" y="325"/>
                    </a:lnTo>
                    <a:lnTo>
                      <a:pt x="1503" y="323"/>
                    </a:lnTo>
                    <a:lnTo>
                      <a:pt x="1500" y="323"/>
                    </a:lnTo>
                    <a:lnTo>
                      <a:pt x="1500" y="320"/>
                    </a:lnTo>
                    <a:lnTo>
                      <a:pt x="1498" y="318"/>
                    </a:lnTo>
                    <a:lnTo>
                      <a:pt x="1492" y="315"/>
                    </a:lnTo>
                    <a:lnTo>
                      <a:pt x="1485" y="315"/>
                    </a:lnTo>
                    <a:lnTo>
                      <a:pt x="1480" y="318"/>
                    </a:lnTo>
                    <a:lnTo>
                      <a:pt x="1475" y="323"/>
                    </a:lnTo>
                    <a:lnTo>
                      <a:pt x="1472" y="325"/>
                    </a:lnTo>
                    <a:lnTo>
                      <a:pt x="1467" y="325"/>
                    </a:lnTo>
                    <a:lnTo>
                      <a:pt x="1462" y="320"/>
                    </a:lnTo>
                    <a:lnTo>
                      <a:pt x="1460" y="318"/>
                    </a:lnTo>
                    <a:lnTo>
                      <a:pt x="1457" y="313"/>
                    </a:lnTo>
                    <a:lnTo>
                      <a:pt x="1455" y="310"/>
                    </a:lnTo>
                    <a:lnTo>
                      <a:pt x="1450" y="305"/>
                    </a:lnTo>
                    <a:lnTo>
                      <a:pt x="1442" y="300"/>
                    </a:lnTo>
                    <a:lnTo>
                      <a:pt x="1435" y="298"/>
                    </a:lnTo>
                    <a:lnTo>
                      <a:pt x="1429" y="298"/>
                    </a:lnTo>
                    <a:lnTo>
                      <a:pt x="1427" y="300"/>
                    </a:lnTo>
                    <a:lnTo>
                      <a:pt x="1419" y="303"/>
                    </a:lnTo>
                    <a:lnTo>
                      <a:pt x="1414" y="305"/>
                    </a:lnTo>
                    <a:lnTo>
                      <a:pt x="1414" y="308"/>
                    </a:lnTo>
                    <a:lnTo>
                      <a:pt x="1414" y="313"/>
                    </a:lnTo>
                    <a:lnTo>
                      <a:pt x="1409" y="315"/>
                    </a:lnTo>
                    <a:lnTo>
                      <a:pt x="1404" y="320"/>
                    </a:lnTo>
                    <a:lnTo>
                      <a:pt x="1397" y="320"/>
                    </a:lnTo>
                    <a:lnTo>
                      <a:pt x="1394" y="320"/>
                    </a:lnTo>
                    <a:lnTo>
                      <a:pt x="1392" y="315"/>
                    </a:lnTo>
                    <a:lnTo>
                      <a:pt x="1392" y="310"/>
                    </a:lnTo>
                    <a:lnTo>
                      <a:pt x="1389" y="305"/>
                    </a:lnTo>
                    <a:lnTo>
                      <a:pt x="1389" y="303"/>
                    </a:lnTo>
                    <a:lnTo>
                      <a:pt x="1387" y="298"/>
                    </a:lnTo>
                    <a:lnTo>
                      <a:pt x="1384" y="292"/>
                    </a:lnTo>
                    <a:lnTo>
                      <a:pt x="1382" y="290"/>
                    </a:lnTo>
                    <a:lnTo>
                      <a:pt x="1374" y="285"/>
                    </a:lnTo>
                    <a:lnTo>
                      <a:pt x="1366" y="285"/>
                    </a:lnTo>
                    <a:lnTo>
                      <a:pt x="1359" y="287"/>
                    </a:lnTo>
                    <a:lnTo>
                      <a:pt x="1354" y="292"/>
                    </a:lnTo>
                    <a:lnTo>
                      <a:pt x="1351" y="303"/>
                    </a:lnTo>
                    <a:lnTo>
                      <a:pt x="1349" y="313"/>
                    </a:lnTo>
                    <a:lnTo>
                      <a:pt x="1349" y="325"/>
                    </a:lnTo>
                    <a:lnTo>
                      <a:pt x="1354" y="343"/>
                    </a:lnTo>
                    <a:lnTo>
                      <a:pt x="1359" y="356"/>
                    </a:lnTo>
                    <a:lnTo>
                      <a:pt x="1356" y="353"/>
                    </a:lnTo>
                    <a:lnTo>
                      <a:pt x="1354" y="350"/>
                    </a:lnTo>
                    <a:lnTo>
                      <a:pt x="1349" y="345"/>
                    </a:lnTo>
                    <a:lnTo>
                      <a:pt x="1344" y="338"/>
                    </a:lnTo>
                    <a:lnTo>
                      <a:pt x="1341" y="330"/>
                    </a:lnTo>
                    <a:lnTo>
                      <a:pt x="1339" y="323"/>
                    </a:lnTo>
                    <a:lnTo>
                      <a:pt x="1339" y="310"/>
                    </a:lnTo>
                    <a:lnTo>
                      <a:pt x="1344" y="298"/>
                    </a:lnTo>
                    <a:lnTo>
                      <a:pt x="1344" y="290"/>
                    </a:lnTo>
                    <a:lnTo>
                      <a:pt x="1341" y="287"/>
                    </a:lnTo>
                    <a:lnTo>
                      <a:pt x="1336" y="287"/>
                    </a:lnTo>
                    <a:lnTo>
                      <a:pt x="1331" y="287"/>
                    </a:lnTo>
                    <a:lnTo>
                      <a:pt x="1324" y="290"/>
                    </a:lnTo>
                    <a:lnTo>
                      <a:pt x="1316" y="298"/>
                    </a:lnTo>
                    <a:lnTo>
                      <a:pt x="1311" y="310"/>
                    </a:lnTo>
                    <a:lnTo>
                      <a:pt x="1308" y="325"/>
                    </a:lnTo>
                    <a:lnTo>
                      <a:pt x="1308" y="335"/>
                    </a:lnTo>
                    <a:lnTo>
                      <a:pt x="1308" y="340"/>
                    </a:lnTo>
                    <a:lnTo>
                      <a:pt x="1308" y="345"/>
                    </a:lnTo>
                    <a:lnTo>
                      <a:pt x="1308" y="356"/>
                    </a:lnTo>
                    <a:lnTo>
                      <a:pt x="1308" y="361"/>
                    </a:lnTo>
                    <a:lnTo>
                      <a:pt x="1311" y="363"/>
                    </a:lnTo>
                    <a:lnTo>
                      <a:pt x="1316" y="366"/>
                    </a:lnTo>
                    <a:lnTo>
                      <a:pt x="1319" y="366"/>
                    </a:lnTo>
                    <a:lnTo>
                      <a:pt x="1321" y="366"/>
                    </a:lnTo>
                    <a:lnTo>
                      <a:pt x="1329" y="368"/>
                    </a:lnTo>
                    <a:lnTo>
                      <a:pt x="1334" y="371"/>
                    </a:lnTo>
                    <a:lnTo>
                      <a:pt x="1339" y="371"/>
                    </a:lnTo>
                    <a:lnTo>
                      <a:pt x="1341" y="373"/>
                    </a:lnTo>
                    <a:lnTo>
                      <a:pt x="1339" y="376"/>
                    </a:lnTo>
                    <a:lnTo>
                      <a:pt x="1334" y="376"/>
                    </a:lnTo>
                    <a:lnTo>
                      <a:pt x="1331" y="376"/>
                    </a:lnTo>
                    <a:lnTo>
                      <a:pt x="1326" y="376"/>
                    </a:lnTo>
                    <a:lnTo>
                      <a:pt x="1321" y="378"/>
                    </a:lnTo>
                    <a:lnTo>
                      <a:pt x="1316" y="381"/>
                    </a:lnTo>
                    <a:lnTo>
                      <a:pt x="1316" y="383"/>
                    </a:lnTo>
                    <a:lnTo>
                      <a:pt x="1319" y="386"/>
                    </a:lnTo>
                    <a:lnTo>
                      <a:pt x="1321" y="386"/>
                    </a:lnTo>
                    <a:lnTo>
                      <a:pt x="1326" y="388"/>
                    </a:lnTo>
                    <a:lnTo>
                      <a:pt x="1331" y="391"/>
                    </a:lnTo>
                    <a:lnTo>
                      <a:pt x="1334" y="393"/>
                    </a:lnTo>
                    <a:lnTo>
                      <a:pt x="1339" y="396"/>
                    </a:lnTo>
                    <a:lnTo>
                      <a:pt x="1341" y="396"/>
                    </a:lnTo>
                    <a:lnTo>
                      <a:pt x="1346" y="396"/>
                    </a:lnTo>
                    <a:lnTo>
                      <a:pt x="1351" y="393"/>
                    </a:lnTo>
                    <a:lnTo>
                      <a:pt x="1356" y="391"/>
                    </a:lnTo>
                    <a:lnTo>
                      <a:pt x="1359" y="393"/>
                    </a:lnTo>
                    <a:lnTo>
                      <a:pt x="1361" y="396"/>
                    </a:lnTo>
                    <a:lnTo>
                      <a:pt x="1371" y="398"/>
                    </a:lnTo>
                    <a:lnTo>
                      <a:pt x="1374" y="398"/>
                    </a:lnTo>
                    <a:lnTo>
                      <a:pt x="1366" y="436"/>
                    </a:lnTo>
                    <a:lnTo>
                      <a:pt x="1336" y="482"/>
                    </a:lnTo>
                    <a:lnTo>
                      <a:pt x="1326" y="426"/>
                    </a:lnTo>
                    <a:lnTo>
                      <a:pt x="1308" y="403"/>
                    </a:lnTo>
                    <a:lnTo>
                      <a:pt x="1288" y="431"/>
                    </a:lnTo>
                    <a:lnTo>
                      <a:pt x="1278" y="403"/>
                    </a:lnTo>
                    <a:lnTo>
                      <a:pt x="1258" y="368"/>
                    </a:lnTo>
                    <a:lnTo>
                      <a:pt x="1248" y="323"/>
                    </a:lnTo>
                    <a:lnTo>
                      <a:pt x="1215" y="270"/>
                    </a:lnTo>
                    <a:lnTo>
                      <a:pt x="1190" y="343"/>
                    </a:lnTo>
                    <a:lnTo>
                      <a:pt x="1190" y="368"/>
                    </a:lnTo>
                    <a:lnTo>
                      <a:pt x="1225" y="398"/>
                    </a:lnTo>
                    <a:lnTo>
                      <a:pt x="1230" y="431"/>
                    </a:lnTo>
                    <a:lnTo>
                      <a:pt x="1205" y="456"/>
                    </a:lnTo>
                    <a:lnTo>
                      <a:pt x="1190" y="446"/>
                    </a:lnTo>
                    <a:lnTo>
                      <a:pt x="1185" y="446"/>
                    </a:lnTo>
                    <a:lnTo>
                      <a:pt x="1185" y="444"/>
                    </a:lnTo>
                    <a:lnTo>
                      <a:pt x="1187" y="439"/>
                    </a:lnTo>
                    <a:lnTo>
                      <a:pt x="1185" y="434"/>
                    </a:lnTo>
                    <a:lnTo>
                      <a:pt x="1185" y="429"/>
                    </a:lnTo>
                    <a:lnTo>
                      <a:pt x="1182" y="424"/>
                    </a:lnTo>
                    <a:lnTo>
                      <a:pt x="1185" y="424"/>
                    </a:lnTo>
                    <a:lnTo>
                      <a:pt x="1187" y="424"/>
                    </a:lnTo>
                    <a:lnTo>
                      <a:pt x="1190" y="424"/>
                    </a:lnTo>
                    <a:lnTo>
                      <a:pt x="1192" y="424"/>
                    </a:lnTo>
                    <a:lnTo>
                      <a:pt x="1195" y="424"/>
                    </a:lnTo>
                    <a:lnTo>
                      <a:pt x="1198" y="419"/>
                    </a:lnTo>
                    <a:lnTo>
                      <a:pt x="1200" y="413"/>
                    </a:lnTo>
                    <a:lnTo>
                      <a:pt x="1198" y="408"/>
                    </a:lnTo>
                    <a:lnTo>
                      <a:pt x="1192" y="406"/>
                    </a:lnTo>
                    <a:lnTo>
                      <a:pt x="1190" y="403"/>
                    </a:lnTo>
                    <a:lnTo>
                      <a:pt x="1185" y="403"/>
                    </a:lnTo>
                    <a:lnTo>
                      <a:pt x="1180" y="398"/>
                    </a:lnTo>
                    <a:lnTo>
                      <a:pt x="1175" y="396"/>
                    </a:lnTo>
                    <a:lnTo>
                      <a:pt x="1170" y="391"/>
                    </a:lnTo>
                    <a:lnTo>
                      <a:pt x="1167" y="388"/>
                    </a:lnTo>
                    <a:lnTo>
                      <a:pt x="1165" y="383"/>
                    </a:lnTo>
                    <a:lnTo>
                      <a:pt x="1162" y="378"/>
                    </a:lnTo>
                    <a:lnTo>
                      <a:pt x="1162" y="373"/>
                    </a:lnTo>
                    <a:lnTo>
                      <a:pt x="1162" y="371"/>
                    </a:lnTo>
                    <a:lnTo>
                      <a:pt x="1165" y="368"/>
                    </a:lnTo>
                    <a:lnTo>
                      <a:pt x="1165" y="363"/>
                    </a:lnTo>
                    <a:lnTo>
                      <a:pt x="1162" y="356"/>
                    </a:lnTo>
                    <a:lnTo>
                      <a:pt x="1162" y="350"/>
                    </a:lnTo>
                    <a:lnTo>
                      <a:pt x="1160" y="343"/>
                    </a:lnTo>
                    <a:lnTo>
                      <a:pt x="1160" y="338"/>
                    </a:lnTo>
                    <a:lnTo>
                      <a:pt x="1157" y="333"/>
                    </a:lnTo>
                    <a:lnTo>
                      <a:pt x="1157" y="328"/>
                    </a:lnTo>
                    <a:lnTo>
                      <a:pt x="1160" y="325"/>
                    </a:lnTo>
                    <a:lnTo>
                      <a:pt x="1162" y="323"/>
                    </a:lnTo>
                    <a:lnTo>
                      <a:pt x="1165" y="323"/>
                    </a:lnTo>
                    <a:lnTo>
                      <a:pt x="1167" y="318"/>
                    </a:lnTo>
                    <a:lnTo>
                      <a:pt x="1172" y="310"/>
                    </a:lnTo>
                    <a:lnTo>
                      <a:pt x="1172" y="308"/>
                    </a:lnTo>
                    <a:lnTo>
                      <a:pt x="1172" y="305"/>
                    </a:lnTo>
                    <a:lnTo>
                      <a:pt x="1170" y="303"/>
                    </a:lnTo>
                    <a:lnTo>
                      <a:pt x="1165" y="300"/>
                    </a:lnTo>
                    <a:lnTo>
                      <a:pt x="1162" y="300"/>
                    </a:lnTo>
                    <a:lnTo>
                      <a:pt x="1157" y="300"/>
                    </a:lnTo>
                    <a:lnTo>
                      <a:pt x="1152" y="300"/>
                    </a:lnTo>
                    <a:lnTo>
                      <a:pt x="1147" y="300"/>
                    </a:lnTo>
                    <a:lnTo>
                      <a:pt x="1142" y="303"/>
                    </a:lnTo>
                    <a:lnTo>
                      <a:pt x="1145" y="305"/>
                    </a:lnTo>
                    <a:lnTo>
                      <a:pt x="1147" y="308"/>
                    </a:lnTo>
                    <a:lnTo>
                      <a:pt x="1150" y="310"/>
                    </a:lnTo>
                    <a:lnTo>
                      <a:pt x="1152" y="313"/>
                    </a:lnTo>
                    <a:lnTo>
                      <a:pt x="1150" y="313"/>
                    </a:lnTo>
                    <a:lnTo>
                      <a:pt x="1147" y="315"/>
                    </a:lnTo>
                    <a:lnTo>
                      <a:pt x="1145" y="313"/>
                    </a:lnTo>
                    <a:lnTo>
                      <a:pt x="1142" y="310"/>
                    </a:lnTo>
                    <a:lnTo>
                      <a:pt x="1137" y="310"/>
                    </a:lnTo>
                    <a:lnTo>
                      <a:pt x="1134" y="313"/>
                    </a:lnTo>
                    <a:lnTo>
                      <a:pt x="1132" y="315"/>
                    </a:lnTo>
                    <a:lnTo>
                      <a:pt x="1132" y="320"/>
                    </a:lnTo>
                    <a:lnTo>
                      <a:pt x="1132" y="323"/>
                    </a:lnTo>
                    <a:lnTo>
                      <a:pt x="1134" y="328"/>
                    </a:lnTo>
                    <a:lnTo>
                      <a:pt x="1137" y="330"/>
                    </a:lnTo>
                    <a:lnTo>
                      <a:pt x="1134" y="335"/>
                    </a:lnTo>
                    <a:lnTo>
                      <a:pt x="1132" y="340"/>
                    </a:lnTo>
                    <a:lnTo>
                      <a:pt x="1132" y="348"/>
                    </a:lnTo>
                    <a:lnTo>
                      <a:pt x="1129" y="353"/>
                    </a:lnTo>
                    <a:lnTo>
                      <a:pt x="1127" y="350"/>
                    </a:lnTo>
                    <a:lnTo>
                      <a:pt x="1124" y="343"/>
                    </a:lnTo>
                    <a:lnTo>
                      <a:pt x="1124" y="335"/>
                    </a:lnTo>
                    <a:lnTo>
                      <a:pt x="1124" y="328"/>
                    </a:lnTo>
                    <a:lnTo>
                      <a:pt x="1119" y="323"/>
                    </a:lnTo>
                    <a:lnTo>
                      <a:pt x="1117" y="320"/>
                    </a:lnTo>
                    <a:lnTo>
                      <a:pt x="1112" y="315"/>
                    </a:lnTo>
                    <a:lnTo>
                      <a:pt x="1109" y="315"/>
                    </a:lnTo>
                    <a:lnTo>
                      <a:pt x="1109" y="318"/>
                    </a:lnTo>
                    <a:lnTo>
                      <a:pt x="1112" y="323"/>
                    </a:lnTo>
                    <a:lnTo>
                      <a:pt x="1112" y="328"/>
                    </a:lnTo>
                    <a:lnTo>
                      <a:pt x="1109" y="328"/>
                    </a:lnTo>
                    <a:lnTo>
                      <a:pt x="1104" y="328"/>
                    </a:lnTo>
                    <a:lnTo>
                      <a:pt x="1099" y="325"/>
                    </a:lnTo>
                    <a:lnTo>
                      <a:pt x="1094" y="320"/>
                    </a:lnTo>
                    <a:lnTo>
                      <a:pt x="1092" y="315"/>
                    </a:lnTo>
                    <a:lnTo>
                      <a:pt x="1092" y="313"/>
                    </a:lnTo>
                    <a:lnTo>
                      <a:pt x="1087" y="313"/>
                    </a:lnTo>
                    <a:lnTo>
                      <a:pt x="1082" y="315"/>
                    </a:lnTo>
                    <a:lnTo>
                      <a:pt x="1079" y="315"/>
                    </a:lnTo>
                    <a:lnTo>
                      <a:pt x="1077" y="313"/>
                    </a:lnTo>
                    <a:lnTo>
                      <a:pt x="1079" y="310"/>
                    </a:lnTo>
                    <a:lnTo>
                      <a:pt x="1082" y="303"/>
                    </a:lnTo>
                    <a:lnTo>
                      <a:pt x="1082" y="300"/>
                    </a:lnTo>
                    <a:lnTo>
                      <a:pt x="1077" y="298"/>
                    </a:lnTo>
                    <a:lnTo>
                      <a:pt x="1071" y="300"/>
                    </a:lnTo>
                    <a:lnTo>
                      <a:pt x="1064" y="300"/>
                    </a:lnTo>
                    <a:lnTo>
                      <a:pt x="1056" y="303"/>
                    </a:lnTo>
                    <a:lnTo>
                      <a:pt x="1051" y="303"/>
                    </a:lnTo>
                    <a:lnTo>
                      <a:pt x="1049" y="305"/>
                    </a:lnTo>
                    <a:lnTo>
                      <a:pt x="1044" y="305"/>
                    </a:lnTo>
                    <a:lnTo>
                      <a:pt x="1039" y="308"/>
                    </a:lnTo>
                    <a:lnTo>
                      <a:pt x="1036" y="310"/>
                    </a:lnTo>
                    <a:lnTo>
                      <a:pt x="1036" y="315"/>
                    </a:lnTo>
                    <a:lnTo>
                      <a:pt x="1034" y="320"/>
                    </a:lnTo>
                    <a:lnTo>
                      <a:pt x="1029" y="323"/>
                    </a:lnTo>
                    <a:lnTo>
                      <a:pt x="1024" y="323"/>
                    </a:lnTo>
                    <a:lnTo>
                      <a:pt x="1021" y="325"/>
                    </a:lnTo>
                    <a:lnTo>
                      <a:pt x="1021" y="330"/>
                    </a:lnTo>
                    <a:lnTo>
                      <a:pt x="1024" y="333"/>
                    </a:lnTo>
                    <a:lnTo>
                      <a:pt x="1029" y="338"/>
                    </a:lnTo>
                    <a:lnTo>
                      <a:pt x="1034" y="343"/>
                    </a:lnTo>
                    <a:lnTo>
                      <a:pt x="1036" y="345"/>
                    </a:lnTo>
                    <a:lnTo>
                      <a:pt x="1039" y="345"/>
                    </a:lnTo>
                    <a:lnTo>
                      <a:pt x="1039" y="350"/>
                    </a:lnTo>
                    <a:lnTo>
                      <a:pt x="1039" y="353"/>
                    </a:lnTo>
                    <a:lnTo>
                      <a:pt x="1034" y="356"/>
                    </a:lnTo>
                    <a:lnTo>
                      <a:pt x="1026" y="353"/>
                    </a:lnTo>
                    <a:lnTo>
                      <a:pt x="1021" y="356"/>
                    </a:lnTo>
                    <a:lnTo>
                      <a:pt x="1021" y="358"/>
                    </a:lnTo>
                    <a:lnTo>
                      <a:pt x="1021" y="361"/>
                    </a:lnTo>
                    <a:lnTo>
                      <a:pt x="1021" y="366"/>
                    </a:lnTo>
                    <a:lnTo>
                      <a:pt x="1024" y="371"/>
                    </a:lnTo>
                    <a:lnTo>
                      <a:pt x="1026" y="373"/>
                    </a:lnTo>
                    <a:lnTo>
                      <a:pt x="1031" y="373"/>
                    </a:lnTo>
                    <a:lnTo>
                      <a:pt x="1036" y="373"/>
                    </a:lnTo>
                    <a:lnTo>
                      <a:pt x="1044" y="373"/>
                    </a:lnTo>
                    <a:lnTo>
                      <a:pt x="1051" y="376"/>
                    </a:lnTo>
                    <a:lnTo>
                      <a:pt x="1054" y="376"/>
                    </a:lnTo>
                    <a:lnTo>
                      <a:pt x="1059" y="376"/>
                    </a:lnTo>
                    <a:lnTo>
                      <a:pt x="1069" y="378"/>
                    </a:lnTo>
                    <a:lnTo>
                      <a:pt x="1077" y="381"/>
                    </a:lnTo>
                    <a:lnTo>
                      <a:pt x="1082" y="386"/>
                    </a:lnTo>
                    <a:lnTo>
                      <a:pt x="1082" y="391"/>
                    </a:lnTo>
                    <a:lnTo>
                      <a:pt x="1079" y="396"/>
                    </a:lnTo>
                    <a:lnTo>
                      <a:pt x="1079" y="398"/>
                    </a:lnTo>
                    <a:lnTo>
                      <a:pt x="1077" y="398"/>
                    </a:lnTo>
                    <a:lnTo>
                      <a:pt x="1071" y="396"/>
                    </a:lnTo>
                    <a:lnTo>
                      <a:pt x="1066" y="396"/>
                    </a:lnTo>
                    <a:lnTo>
                      <a:pt x="1059" y="393"/>
                    </a:lnTo>
                    <a:lnTo>
                      <a:pt x="1054" y="388"/>
                    </a:lnTo>
                    <a:lnTo>
                      <a:pt x="1049" y="388"/>
                    </a:lnTo>
                    <a:lnTo>
                      <a:pt x="1044" y="386"/>
                    </a:lnTo>
                    <a:lnTo>
                      <a:pt x="1039" y="383"/>
                    </a:lnTo>
                    <a:lnTo>
                      <a:pt x="1034" y="383"/>
                    </a:lnTo>
                    <a:lnTo>
                      <a:pt x="1026" y="383"/>
                    </a:lnTo>
                    <a:lnTo>
                      <a:pt x="1021" y="383"/>
                    </a:lnTo>
                    <a:lnTo>
                      <a:pt x="1019" y="383"/>
                    </a:lnTo>
                    <a:lnTo>
                      <a:pt x="1019" y="388"/>
                    </a:lnTo>
                    <a:lnTo>
                      <a:pt x="1019" y="393"/>
                    </a:lnTo>
                    <a:lnTo>
                      <a:pt x="1019" y="398"/>
                    </a:lnTo>
                    <a:lnTo>
                      <a:pt x="1019" y="403"/>
                    </a:lnTo>
                    <a:lnTo>
                      <a:pt x="1021" y="406"/>
                    </a:lnTo>
                    <a:lnTo>
                      <a:pt x="1026" y="406"/>
                    </a:lnTo>
                    <a:lnTo>
                      <a:pt x="1031" y="408"/>
                    </a:lnTo>
                    <a:lnTo>
                      <a:pt x="1036" y="413"/>
                    </a:lnTo>
                    <a:lnTo>
                      <a:pt x="1044" y="419"/>
                    </a:lnTo>
                    <a:lnTo>
                      <a:pt x="1049" y="424"/>
                    </a:lnTo>
                    <a:lnTo>
                      <a:pt x="1049" y="429"/>
                    </a:lnTo>
                    <a:lnTo>
                      <a:pt x="1051" y="434"/>
                    </a:lnTo>
                    <a:lnTo>
                      <a:pt x="1051" y="439"/>
                    </a:lnTo>
                    <a:lnTo>
                      <a:pt x="1054" y="441"/>
                    </a:lnTo>
                    <a:lnTo>
                      <a:pt x="1056" y="441"/>
                    </a:lnTo>
                    <a:lnTo>
                      <a:pt x="1059" y="441"/>
                    </a:lnTo>
                    <a:lnTo>
                      <a:pt x="1064" y="444"/>
                    </a:lnTo>
                    <a:lnTo>
                      <a:pt x="1066" y="444"/>
                    </a:lnTo>
                    <a:lnTo>
                      <a:pt x="1071" y="446"/>
                    </a:lnTo>
                    <a:lnTo>
                      <a:pt x="1074" y="446"/>
                    </a:lnTo>
                    <a:lnTo>
                      <a:pt x="1077" y="446"/>
                    </a:lnTo>
                    <a:lnTo>
                      <a:pt x="1079" y="446"/>
                    </a:lnTo>
                    <a:lnTo>
                      <a:pt x="1084" y="446"/>
                    </a:lnTo>
                    <a:lnTo>
                      <a:pt x="1087" y="444"/>
                    </a:lnTo>
                    <a:lnTo>
                      <a:pt x="1094" y="444"/>
                    </a:lnTo>
                    <a:lnTo>
                      <a:pt x="1102" y="441"/>
                    </a:lnTo>
                    <a:lnTo>
                      <a:pt x="1107" y="439"/>
                    </a:lnTo>
                    <a:lnTo>
                      <a:pt x="1114" y="439"/>
                    </a:lnTo>
                    <a:lnTo>
                      <a:pt x="1119" y="436"/>
                    </a:lnTo>
                    <a:lnTo>
                      <a:pt x="1124" y="434"/>
                    </a:lnTo>
                    <a:lnTo>
                      <a:pt x="1129" y="429"/>
                    </a:lnTo>
                    <a:lnTo>
                      <a:pt x="1132" y="426"/>
                    </a:lnTo>
                    <a:lnTo>
                      <a:pt x="1134" y="429"/>
                    </a:lnTo>
                    <a:lnTo>
                      <a:pt x="1137" y="429"/>
                    </a:lnTo>
                    <a:lnTo>
                      <a:pt x="1142" y="434"/>
                    </a:lnTo>
                    <a:lnTo>
                      <a:pt x="1145" y="434"/>
                    </a:lnTo>
                    <a:lnTo>
                      <a:pt x="1147" y="439"/>
                    </a:lnTo>
                    <a:lnTo>
                      <a:pt x="1152" y="441"/>
                    </a:lnTo>
                    <a:lnTo>
                      <a:pt x="1157" y="444"/>
                    </a:lnTo>
                    <a:lnTo>
                      <a:pt x="1160" y="449"/>
                    </a:lnTo>
                    <a:lnTo>
                      <a:pt x="1167" y="451"/>
                    </a:lnTo>
                    <a:lnTo>
                      <a:pt x="1157" y="471"/>
                    </a:lnTo>
                    <a:lnTo>
                      <a:pt x="1122" y="461"/>
                    </a:lnTo>
                    <a:lnTo>
                      <a:pt x="1069" y="461"/>
                    </a:lnTo>
                    <a:lnTo>
                      <a:pt x="1039" y="441"/>
                    </a:lnTo>
                    <a:lnTo>
                      <a:pt x="991" y="451"/>
                    </a:lnTo>
                    <a:lnTo>
                      <a:pt x="996" y="466"/>
                    </a:lnTo>
                    <a:lnTo>
                      <a:pt x="1001" y="497"/>
                    </a:lnTo>
                    <a:lnTo>
                      <a:pt x="986" y="492"/>
                    </a:lnTo>
                    <a:lnTo>
                      <a:pt x="958" y="461"/>
                    </a:lnTo>
                    <a:lnTo>
                      <a:pt x="903" y="471"/>
                    </a:lnTo>
                    <a:lnTo>
                      <a:pt x="875" y="451"/>
                    </a:lnTo>
                    <a:lnTo>
                      <a:pt x="885" y="431"/>
                    </a:lnTo>
                    <a:lnTo>
                      <a:pt x="850" y="421"/>
                    </a:lnTo>
                    <a:lnTo>
                      <a:pt x="807" y="398"/>
                    </a:lnTo>
                    <a:lnTo>
                      <a:pt x="749" y="383"/>
                    </a:lnTo>
                    <a:lnTo>
                      <a:pt x="713" y="393"/>
                    </a:lnTo>
                    <a:lnTo>
                      <a:pt x="676" y="353"/>
                    </a:lnTo>
                    <a:lnTo>
                      <a:pt x="577" y="398"/>
                    </a:lnTo>
                    <a:lnTo>
                      <a:pt x="550" y="426"/>
                    </a:lnTo>
                    <a:lnTo>
                      <a:pt x="509" y="416"/>
                    </a:lnTo>
                    <a:lnTo>
                      <a:pt x="482" y="388"/>
                    </a:lnTo>
                    <a:lnTo>
                      <a:pt x="451" y="378"/>
                    </a:lnTo>
                    <a:lnTo>
                      <a:pt x="439" y="378"/>
                    </a:lnTo>
                    <a:lnTo>
                      <a:pt x="424" y="363"/>
                    </a:lnTo>
                    <a:lnTo>
                      <a:pt x="376" y="368"/>
                    </a:lnTo>
                    <a:lnTo>
                      <a:pt x="308" y="338"/>
                    </a:lnTo>
                    <a:lnTo>
                      <a:pt x="277" y="343"/>
                    </a:lnTo>
                    <a:lnTo>
                      <a:pt x="252" y="328"/>
                    </a:lnTo>
                    <a:lnTo>
                      <a:pt x="245" y="310"/>
                    </a:lnTo>
                    <a:lnTo>
                      <a:pt x="199" y="295"/>
                    </a:lnTo>
                    <a:lnTo>
                      <a:pt x="171" y="315"/>
                    </a:lnTo>
                    <a:lnTo>
                      <a:pt x="131" y="333"/>
                    </a:lnTo>
                    <a:lnTo>
                      <a:pt x="98" y="353"/>
                    </a:lnTo>
                    <a:lnTo>
                      <a:pt x="78" y="403"/>
                    </a:lnTo>
                    <a:lnTo>
                      <a:pt x="35" y="413"/>
                    </a:lnTo>
                    <a:lnTo>
                      <a:pt x="35" y="446"/>
                    </a:lnTo>
                    <a:lnTo>
                      <a:pt x="68" y="487"/>
                    </a:lnTo>
                    <a:lnTo>
                      <a:pt x="98" y="502"/>
                    </a:lnTo>
                    <a:lnTo>
                      <a:pt x="98" y="522"/>
                    </a:lnTo>
                    <a:lnTo>
                      <a:pt x="78" y="532"/>
                    </a:lnTo>
                    <a:lnTo>
                      <a:pt x="50" y="522"/>
                    </a:lnTo>
                    <a:lnTo>
                      <a:pt x="0" y="560"/>
                    </a:lnTo>
                    <a:lnTo>
                      <a:pt x="15" y="575"/>
                    </a:lnTo>
                    <a:lnTo>
                      <a:pt x="35" y="595"/>
                    </a:lnTo>
                    <a:lnTo>
                      <a:pt x="83" y="595"/>
                    </a:lnTo>
                    <a:lnTo>
                      <a:pt x="118" y="600"/>
                    </a:lnTo>
                    <a:lnTo>
                      <a:pt x="103" y="635"/>
                    </a:lnTo>
                    <a:lnTo>
                      <a:pt x="63" y="653"/>
                    </a:lnTo>
                    <a:lnTo>
                      <a:pt x="30" y="673"/>
                    </a:lnTo>
                    <a:lnTo>
                      <a:pt x="25" y="698"/>
                    </a:lnTo>
                    <a:lnTo>
                      <a:pt x="63" y="724"/>
                    </a:lnTo>
                    <a:lnTo>
                      <a:pt x="68" y="751"/>
                    </a:lnTo>
                    <a:lnTo>
                      <a:pt x="93" y="761"/>
                    </a:lnTo>
                    <a:lnTo>
                      <a:pt x="98" y="797"/>
                    </a:lnTo>
                    <a:lnTo>
                      <a:pt x="136" y="792"/>
                    </a:lnTo>
                    <a:lnTo>
                      <a:pt x="182" y="792"/>
                    </a:lnTo>
                    <a:lnTo>
                      <a:pt x="156" y="840"/>
                    </a:lnTo>
                    <a:lnTo>
                      <a:pt x="78" y="905"/>
                    </a:lnTo>
                    <a:lnTo>
                      <a:pt x="166" y="860"/>
                    </a:lnTo>
                    <a:lnTo>
                      <a:pt x="234" y="787"/>
                    </a:lnTo>
                    <a:lnTo>
                      <a:pt x="229" y="772"/>
                    </a:lnTo>
                    <a:lnTo>
                      <a:pt x="272" y="719"/>
                    </a:lnTo>
                    <a:lnTo>
                      <a:pt x="282" y="741"/>
                    </a:lnTo>
                    <a:lnTo>
                      <a:pt x="287" y="766"/>
                    </a:lnTo>
                    <a:lnTo>
                      <a:pt x="320" y="741"/>
                    </a:lnTo>
                    <a:lnTo>
                      <a:pt x="355" y="719"/>
                    </a:lnTo>
                    <a:lnTo>
                      <a:pt x="371" y="731"/>
                    </a:lnTo>
                    <a:lnTo>
                      <a:pt x="451" y="746"/>
                    </a:lnTo>
                    <a:lnTo>
                      <a:pt x="504" y="772"/>
                    </a:lnTo>
                    <a:lnTo>
                      <a:pt x="545" y="751"/>
                    </a:lnTo>
                    <a:lnTo>
                      <a:pt x="603" y="855"/>
                    </a:lnTo>
                    <a:lnTo>
                      <a:pt x="640" y="880"/>
                    </a:lnTo>
                    <a:lnTo>
                      <a:pt x="635" y="920"/>
                    </a:lnTo>
                    <a:lnTo>
                      <a:pt x="650" y="953"/>
                    </a:lnTo>
                    <a:lnTo>
                      <a:pt x="691" y="1009"/>
                    </a:lnTo>
                    <a:lnTo>
                      <a:pt x="749" y="1046"/>
                    </a:lnTo>
                    <a:lnTo>
                      <a:pt x="754" y="1072"/>
                    </a:lnTo>
                    <a:lnTo>
                      <a:pt x="759" y="1102"/>
                    </a:lnTo>
                    <a:lnTo>
                      <a:pt x="744" y="1112"/>
                    </a:lnTo>
                    <a:lnTo>
                      <a:pt x="749" y="1092"/>
                    </a:lnTo>
                    <a:lnTo>
                      <a:pt x="719" y="1082"/>
                    </a:lnTo>
                    <a:lnTo>
                      <a:pt x="734" y="1137"/>
                    </a:lnTo>
                    <a:lnTo>
                      <a:pt x="729" y="1180"/>
                    </a:lnTo>
                    <a:lnTo>
                      <a:pt x="719" y="1220"/>
                    </a:lnTo>
                    <a:lnTo>
                      <a:pt x="729" y="1253"/>
                    </a:lnTo>
                    <a:lnTo>
                      <a:pt x="729" y="1273"/>
                    </a:lnTo>
                    <a:lnTo>
                      <a:pt x="754" y="1324"/>
                    </a:lnTo>
                    <a:lnTo>
                      <a:pt x="774" y="1359"/>
                    </a:lnTo>
                    <a:lnTo>
                      <a:pt x="792" y="1387"/>
                    </a:lnTo>
                    <a:lnTo>
                      <a:pt x="837" y="1417"/>
                    </a:lnTo>
                    <a:lnTo>
                      <a:pt x="842" y="1427"/>
                    </a:lnTo>
                    <a:lnTo>
                      <a:pt x="845" y="1427"/>
                    </a:lnTo>
                    <a:lnTo>
                      <a:pt x="875" y="1483"/>
                    </a:lnTo>
                    <a:lnTo>
                      <a:pt x="895" y="1515"/>
                    </a:lnTo>
                    <a:lnTo>
                      <a:pt x="890" y="1525"/>
                    </a:lnTo>
                    <a:lnTo>
                      <a:pt x="928" y="1551"/>
                    </a:lnTo>
                    <a:lnTo>
                      <a:pt x="933" y="1576"/>
                    </a:lnTo>
                    <a:lnTo>
                      <a:pt x="948" y="1586"/>
                    </a:lnTo>
                    <a:lnTo>
                      <a:pt x="968" y="1606"/>
                    </a:lnTo>
                    <a:lnTo>
                      <a:pt x="976" y="1591"/>
                    </a:lnTo>
                    <a:lnTo>
                      <a:pt x="953" y="1576"/>
                    </a:lnTo>
                    <a:lnTo>
                      <a:pt x="933" y="1530"/>
                    </a:lnTo>
                    <a:lnTo>
                      <a:pt x="895" y="1477"/>
                    </a:lnTo>
                    <a:lnTo>
                      <a:pt x="885" y="1447"/>
                    </a:lnTo>
                    <a:lnTo>
                      <a:pt x="913" y="1457"/>
                    </a:lnTo>
                    <a:lnTo>
                      <a:pt x="938" y="1510"/>
                    </a:lnTo>
                    <a:lnTo>
                      <a:pt x="948" y="1525"/>
                    </a:lnTo>
                    <a:lnTo>
                      <a:pt x="976" y="1541"/>
                    </a:lnTo>
                    <a:lnTo>
                      <a:pt x="976" y="1556"/>
                    </a:lnTo>
                    <a:lnTo>
                      <a:pt x="996" y="1566"/>
                    </a:lnTo>
                    <a:lnTo>
                      <a:pt x="1006" y="1581"/>
                    </a:lnTo>
                    <a:lnTo>
                      <a:pt x="1031" y="1606"/>
                    </a:lnTo>
                    <a:lnTo>
                      <a:pt x="1036" y="1644"/>
                    </a:lnTo>
                    <a:lnTo>
                      <a:pt x="1036" y="1659"/>
                    </a:lnTo>
                    <a:lnTo>
                      <a:pt x="1104" y="1699"/>
                    </a:lnTo>
                    <a:lnTo>
                      <a:pt x="1137" y="1717"/>
                    </a:lnTo>
                    <a:lnTo>
                      <a:pt x="1195" y="1732"/>
                    </a:lnTo>
                    <a:lnTo>
                      <a:pt x="1210" y="1727"/>
                    </a:lnTo>
                    <a:lnTo>
                      <a:pt x="1225" y="1727"/>
                    </a:lnTo>
                    <a:lnTo>
                      <a:pt x="1250" y="1747"/>
                    </a:lnTo>
                    <a:lnTo>
                      <a:pt x="1256" y="1755"/>
                    </a:lnTo>
                    <a:lnTo>
                      <a:pt x="1288" y="1760"/>
                    </a:lnTo>
                    <a:lnTo>
                      <a:pt x="1303" y="1755"/>
                    </a:lnTo>
                    <a:lnTo>
                      <a:pt x="1303" y="1752"/>
                    </a:lnTo>
                    <a:lnTo>
                      <a:pt x="1331" y="1767"/>
                    </a:lnTo>
                    <a:lnTo>
                      <a:pt x="1361" y="1755"/>
                    </a:lnTo>
                    <a:lnTo>
                      <a:pt x="1329" y="1767"/>
                    </a:lnTo>
                    <a:lnTo>
                      <a:pt x="1356" y="1810"/>
                    </a:lnTo>
                    <a:lnTo>
                      <a:pt x="1366" y="1820"/>
                    </a:lnTo>
                    <a:lnTo>
                      <a:pt x="1414" y="1851"/>
                    </a:lnTo>
                    <a:lnTo>
                      <a:pt x="1419" y="1830"/>
                    </a:lnTo>
                    <a:lnTo>
                      <a:pt x="1404" y="1810"/>
                    </a:lnTo>
                    <a:close/>
                    <a:moveTo>
                      <a:pt x="1268" y="1722"/>
                    </a:moveTo>
                    <a:lnTo>
                      <a:pt x="1268" y="1722"/>
                    </a:lnTo>
                    <a:lnTo>
                      <a:pt x="1281" y="1722"/>
                    </a:lnTo>
                    <a:lnTo>
                      <a:pt x="1283" y="1722"/>
                    </a:lnTo>
                    <a:lnTo>
                      <a:pt x="1268" y="1722"/>
                    </a:lnTo>
                    <a:close/>
                    <a:moveTo>
                      <a:pt x="1593" y="1692"/>
                    </a:moveTo>
                    <a:lnTo>
                      <a:pt x="1614" y="1692"/>
                    </a:lnTo>
                    <a:lnTo>
                      <a:pt x="1629" y="1679"/>
                    </a:lnTo>
                    <a:lnTo>
                      <a:pt x="1671" y="1687"/>
                    </a:lnTo>
                    <a:lnTo>
                      <a:pt x="1651" y="1674"/>
                    </a:lnTo>
                    <a:lnTo>
                      <a:pt x="1619" y="1659"/>
                    </a:lnTo>
                    <a:lnTo>
                      <a:pt x="1578" y="1659"/>
                    </a:lnTo>
                    <a:lnTo>
                      <a:pt x="1578" y="1669"/>
                    </a:lnTo>
                    <a:lnTo>
                      <a:pt x="1556" y="1674"/>
                    </a:lnTo>
                    <a:lnTo>
                      <a:pt x="1583" y="1687"/>
                    </a:lnTo>
                    <a:lnTo>
                      <a:pt x="1593" y="1692"/>
                    </a:lnTo>
                    <a:close/>
                    <a:moveTo>
                      <a:pt x="1520" y="1634"/>
                    </a:moveTo>
                    <a:lnTo>
                      <a:pt x="1520" y="1634"/>
                    </a:lnTo>
                    <a:lnTo>
                      <a:pt x="1513" y="1624"/>
                    </a:lnTo>
                    <a:lnTo>
                      <a:pt x="1510" y="1619"/>
                    </a:lnTo>
                    <a:lnTo>
                      <a:pt x="1472" y="1604"/>
                    </a:lnTo>
                    <a:lnTo>
                      <a:pt x="1414" y="1604"/>
                    </a:lnTo>
                    <a:lnTo>
                      <a:pt x="1382" y="1609"/>
                    </a:lnTo>
                    <a:lnTo>
                      <a:pt x="1371" y="1619"/>
                    </a:lnTo>
                    <a:lnTo>
                      <a:pt x="1397" y="1624"/>
                    </a:lnTo>
                    <a:lnTo>
                      <a:pt x="1419" y="1624"/>
                    </a:lnTo>
                    <a:lnTo>
                      <a:pt x="1450" y="1624"/>
                    </a:lnTo>
                    <a:lnTo>
                      <a:pt x="1482" y="1629"/>
                    </a:lnTo>
                    <a:lnTo>
                      <a:pt x="1492" y="1644"/>
                    </a:lnTo>
                    <a:lnTo>
                      <a:pt x="1503" y="1654"/>
                    </a:lnTo>
                    <a:lnTo>
                      <a:pt x="1545" y="1654"/>
                    </a:lnTo>
                    <a:lnTo>
                      <a:pt x="1553" y="1654"/>
                    </a:lnTo>
                    <a:lnTo>
                      <a:pt x="1556" y="1651"/>
                    </a:lnTo>
                    <a:lnTo>
                      <a:pt x="1556" y="1649"/>
                    </a:lnTo>
                    <a:lnTo>
                      <a:pt x="1545" y="1639"/>
                    </a:lnTo>
                    <a:lnTo>
                      <a:pt x="1538" y="1639"/>
                    </a:lnTo>
                    <a:lnTo>
                      <a:pt x="1528" y="1636"/>
                    </a:lnTo>
                    <a:lnTo>
                      <a:pt x="1520" y="1634"/>
                    </a:lnTo>
                    <a:close/>
                    <a:moveTo>
                      <a:pt x="1704" y="1717"/>
                    </a:moveTo>
                    <a:lnTo>
                      <a:pt x="1729" y="1722"/>
                    </a:lnTo>
                    <a:lnTo>
                      <a:pt x="1729" y="1709"/>
                    </a:lnTo>
                    <a:lnTo>
                      <a:pt x="1707" y="1709"/>
                    </a:lnTo>
                    <a:lnTo>
                      <a:pt x="1704" y="1717"/>
                    </a:lnTo>
                    <a:close/>
                    <a:moveTo>
                      <a:pt x="1452" y="1861"/>
                    </a:moveTo>
                    <a:lnTo>
                      <a:pt x="1452" y="1861"/>
                    </a:lnTo>
                    <a:lnTo>
                      <a:pt x="1467" y="1846"/>
                    </a:lnTo>
                    <a:lnTo>
                      <a:pt x="1487" y="1851"/>
                    </a:lnTo>
                    <a:lnTo>
                      <a:pt x="1492" y="1866"/>
                    </a:lnTo>
                    <a:lnTo>
                      <a:pt x="1508" y="1851"/>
                    </a:lnTo>
                    <a:lnTo>
                      <a:pt x="1487" y="1836"/>
                    </a:lnTo>
                    <a:lnTo>
                      <a:pt x="1462" y="1836"/>
                    </a:lnTo>
                    <a:lnTo>
                      <a:pt x="1445" y="1838"/>
                    </a:lnTo>
                    <a:lnTo>
                      <a:pt x="1432" y="1838"/>
                    </a:lnTo>
                    <a:lnTo>
                      <a:pt x="1424" y="1836"/>
                    </a:lnTo>
                    <a:lnTo>
                      <a:pt x="1419" y="1836"/>
                    </a:lnTo>
                    <a:lnTo>
                      <a:pt x="1419" y="1830"/>
                    </a:lnTo>
                    <a:lnTo>
                      <a:pt x="1414" y="1851"/>
                    </a:lnTo>
                    <a:lnTo>
                      <a:pt x="1435" y="1871"/>
                    </a:lnTo>
                    <a:lnTo>
                      <a:pt x="1445" y="1871"/>
                    </a:lnTo>
                    <a:lnTo>
                      <a:pt x="1452" y="1861"/>
                    </a:lnTo>
                    <a:close/>
                    <a:moveTo>
                      <a:pt x="2201" y="2073"/>
                    </a:moveTo>
                    <a:lnTo>
                      <a:pt x="2201" y="2073"/>
                    </a:lnTo>
                    <a:lnTo>
                      <a:pt x="2168" y="2062"/>
                    </a:lnTo>
                    <a:lnTo>
                      <a:pt x="2123" y="2037"/>
                    </a:lnTo>
                    <a:lnTo>
                      <a:pt x="2070" y="2032"/>
                    </a:lnTo>
                    <a:lnTo>
                      <a:pt x="2055" y="2027"/>
                    </a:lnTo>
                    <a:lnTo>
                      <a:pt x="2042" y="2012"/>
                    </a:lnTo>
                    <a:lnTo>
                      <a:pt x="2002" y="1997"/>
                    </a:lnTo>
                    <a:lnTo>
                      <a:pt x="1964" y="1974"/>
                    </a:lnTo>
                    <a:lnTo>
                      <a:pt x="1959" y="1954"/>
                    </a:lnTo>
                    <a:lnTo>
                      <a:pt x="1944" y="1914"/>
                    </a:lnTo>
                    <a:lnTo>
                      <a:pt x="1939" y="1914"/>
                    </a:lnTo>
                    <a:lnTo>
                      <a:pt x="1903" y="1893"/>
                    </a:lnTo>
                    <a:lnTo>
                      <a:pt x="1891" y="1893"/>
                    </a:lnTo>
                    <a:lnTo>
                      <a:pt x="1891" y="1896"/>
                    </a:lnTo>
                    <a:lnTo>
                      <a:pt x="1891" y="1893"/>
                    </a:lnTo>
                    <a:lnTo>
                      <a:pt x="1848" y="1888"/>
                    </a:lnTo>
                    <a:lnTo>
                      <a:pt x="1848" y="1883"/>
                    </a:lnTo>
                    <a:lnTo>
                      <a:pt x="1848" y="1888"/>
                    </a:lnTo>
                    <a:lnTo>
                      <a:pt x="1848" y="1881"/>
                    </a:lnTo>
                    <a:lnTo>
                      <a:pt x="1828" y="1876"/>
                    </a:lnTo>
                    <a:lnTo>
                      <a:pt x="1823" y="1861"/>
                    </a:lnTo>
                    <a:lnTo>
                      <a:pt x="1803" y="1846"/>
                    </a:lnTo>
                    <a:lnTo>
                      <a:pt x="1798" y="1846"/>
                    </a:lnTo>
                    <a:lnTo>
                      <a:pt x="1782" y="1841"/>
                    </a:lnTo>
                    <a:lnTo>
                      <a:pt x="1777" y="1830"/>
                    </a:lnTo>
                    <a:lnTo>
                      <a:pt x="1745" y="1815"/>
                    </a:lnTo>
                    <a:lnTo>
                      <a:pt x="1694" y="1820"/>
                    </a:lnTo>
                    <a:lnTo>
                      <a:pt x="1666" y="1815"/>
                    </a:lnTo>
                    <a:lnTo>
                      <a:pt x="1661" y="1805"/>
                    </a:lnTo>
                    <a:lnTo>
                      <a:pt x="1636" y="1800"/>
                    </a:lnTo>
                    <a:lnTo>
                      <a:pt x="1608" y="1805"/>
                    </a:lnTo>
                    <a:lnTo>
                      <a:pt x="1606" y="1803"/>
                    </a:lnTo>
                    <a:lnTo>
                      <a:pt x="1606" y="1798"/>
                    </a:lnTo>
                    <a:lnTo>
                      <a:pt x="1603" y="1790"/>
                    </a:lnTo>
                    <a:lnTo>
                      <a:pt x="1591" y="1795"/>
                    </a:lnTo>
                    <a:lnTo>
                      <a:pt x="1603" y="1790"/>
                    </a:lnTo>
                    <a:lnTo>
                      <a:pt x="1603" y="1785"/>
                    </a:lnTo>
                    <a:lnTo>
                      <a:pt x="1566" y="1795"/>
                    </a:lnTo>
                    <a:lnTo>
                      <a:pt x="1545" y="1805"/>
                    </a:lnTo>
                    <a:lnTo>
                      <a:pt x="1535" y="1830"/>
                    </a:lnTo>
                    <a:lnTo>
                      <a:pt x="1525" y="1836"/>
                    </a:lnTo>
                    <a:lnTo>
                      <a:pt x="1508" y="1851"/>
                    </a:lnTo>
                    <a:lnTo>
                      <a:pt x="1492" y="1866"/>
                    </a:lnTo>
                    <a:lnTo>
                      <a:pt x="1498" y="1878"/>
                    </a:lnTo>
                    <a:lnTo>
                      <a:pt x="1503" y="1904"/>
                    </a:lnTo>
                    <a:lnTo>
                      <a:pt x="1503" y="1919"/>
                    </a:lnTo>
                    <a:lnTo>
                      <a:pt x="1508" y="1939"/>
                    </a:lnTo>
                    <a:lnTo>
                      <a:pt x="1487" y="1954"/>
                    </a:lnTo>
                    <a:lnTo>
                      <a:pt x="1477" y="1964"/>
                    </a:lnTo>
                    <a:lnTo>
                      <a:pt x="1472" y="1974"/>
                    </a:lnTo>
                    <a:lnTo>
                      <a:pt x="1450" y="2022"/>
                    </a:lnTo>
                    <a:lnTo>
                      <a:pt x="1462" y="2042"/>
                    </a:lnTo>
                    <a:lnTo>
                      <a:pt x="1450" y="2047"/>
                    </a:lnTo>
                    <a:lnTo>
                      <a:pt x="1452" y="2047"/>
                    </a:lnTo>
                    <a:lnTo>
                      <a:pt x="1435" y="2057"/>
                    </a:lnTo>
                    <a:lnTo>
                      <a:pt x="1452" y="2093"/>
                    </a:lnTo>
                    <a:lnTo>
                      <a:pt x="1482" y="2146"/>
                    </a:lnTo>
                    <a:lnTo>
                      <a:pt x="1515" y="2211"/>
                    </a:lnTo>
                    <a:lnTo>
                      <a:pt x="1515" y="2221"/>
                    </a:lnTo>
                    <a:lnTo>
                      <a:pt x="1626" y="2284"/>
                    </a:lnTo>
                    <a:lnTo>
                      <a:pt x="1631" y="2284"/>
                    </a:lnTo>
                    <a:lnTo>
                      <a:pt x="1631" y="2282"/>
                    </a:lnTo>
                    <a:lnTo>
                      <a:pt x="1634" y="2279"/>
                    </a:lnTo>
                    <a:lnTo>
                      <a:pt x="1649" y="2294"/>
                    </a:lnTo>
                    <a:lnTo>
                      <a:pt x="1649" y="2297"/>
                    </a:lnTo>
                    <a:lnTo>
                      <a:pt x="1644" y="2315"/>
                    </a:lnTo>
                    <a:lnTo>
                      <a:pt x="1666" y="2352"/>
                    </a:lnTo>
                    <a:lnTo>
                      <a:pt x="1671" y="2362"/>
                    </a:lnTo>
                    <a:lnTo>
                      <a:pt x="1677" y="2357"/>
                    </a:lnTo>
                    <a:lnTo>
                      <a:pt x="1677" y="2360"/>
                    </a:lnTo>
                    <a:lnTo>
                      <a:pt x="1671" y="2362"/>
                    </a:lnTo>
                    <a:lnTo>
                      <a:pt x="1677" y="2368"/>
                    </a:lnTo>
                    <a:lnTo>
                      <a:pt x="1671" y="2388"/>
                    </a:lnTo>
                    <a:lnTo>
                      <a:pt x="1656" y="2405"/>
                    </a:lnTo>
                    <a:lnTo>
                      <a:pt x="1656" y="2436"/>
                    </a:lnTo>
                    <a:lnTo>
                      <a:pt x="1646" y="2456"/>
                    </a:lnTo>
                    <a:lnTo>
                      <a:pt x="1629" y="2524"/>
                    </a:lnTo>
                    <a:lnTo>
                      <a:pt x="1634" y="2574"/>
                    </a:lnTo>
                    <a:lnTo>
                      <a:pt x="1603" y="2642"/>
                    </a:lnTo>
                    <a:lnTo>
                      <a:pt x="1598" y="2713"/>
                    </a:lnTo>
                    <a:lnTo>
                      <a:pt x="1598" y="2751"/>
                    </a:lnTo>
                    <a:lnTo>
                      <a:pt x="1593" y="2786"/>
                    </a:lnTo>
                    <a:lnTo>
                      <a:pt x="1603" y="2806"/>
                    </a:lnTo>
                    <a:lnTo>
                      <a:pt x="1588" y="2889"/>
                    </a:lnTo>
                    <a:lnTo>
                      <a:pt x="1571" y="2925"/>
                    </a:lnTo>
                    <a:lnTo>
                      <a:pt x="1578" y="2950"/>
                    </a:lnTo>
                    <a:lnTo>
                      <a:pt x="1593" y="2983"/>
                    </a:lnTo>
                    <a:lnTo>
                      <a:pt x="1677" y="3018"/>
                    </a:lnTo>
                    <a:lnTo>
                      <a:pt x="1656" y="2998"/>
                    </a:lnTo>
                    <a:lnTo>
                      <a:pt x="1654" y="2993"/>
                    </a:lnTo>
                    <a:lnTo>
                      <a:pt x="1679" y="3018"/>
                    </a:lnTo>
                    <a:lnTo>
                      <a:pt x="1651" y="2960"/>
                    </a:lnTo>
                    <a:lnTo>
                      <a:pt x="1671" y="2927"/>
                    </a:lnTo>
                    <a:lnTo>
                      <a:pt x="1694" y="2894"/>
                    </a:lnTo>
                    <a:lnTo>
                      <a:pt x="1702" y="2862"/>
                    </a:lnTo>
                    <a:lnTo>
                      <a:pt x="1689" y="2847"/>
                    </a:lnTo>
                    <a:lnTo>
                      <a:pt x="1687" y="2824"/>
                    </a:lnTo>
                    <a:lnTo>
                      <a:pt x="1722" y="2781"/>
                    </a:lnTo>
                    <a:lnTo>
                      <a:pt x="1740" y="2741"/>
                    </a:lnTo>
                    <a:lnTo>
                      <a:pt x="1727" y="2726"/>
                    </a:lnTo>
                    <a:lnTo>
                      <a:pt x="1752" y="2715"/>
                    </a:lnTo>
                    <a:lnTo>
                      <a:pt x="1780" y="2673"/>
                    </a:lnTo>
                    <a:lnTo>
                      <a:pt x="1828" y="2655"/>
                    </a:lnTo>
                    <a:lnTo>
                      <a:pt x="1848" y="2642"/>
                    </a:lnTo>
                    <a:lnTo>
                      <a:pt x="1856" y="2605"/>
                    </a:lnTo>
                    <a:lnTo>
                      <a:pt x="1840" y="2594"/>
                    </a:lnTo>
                    <a:lnTo>
                      <a:pt x="1840" y="2584"/>
                    </a:lnTo>
                    <a:lnTo>
                      <a:pt x="1850" y="2594"/>
                    </a:lnTo>
                    <a:lnTo>
                      <a:pt x="1876" y="2599"/>
                    </a:lnTo>
                    <a:lnTo>
                      <a:pt x="1901" y="2579"/>
                    </a:lnTo>
                    <a:lnTo>
                      <a:pt x="1906" y="2569"/>
                    </a:lnTo>
                    <a:lnTo>
                      <a:pt x="1903" y="2559"/>
                    </a:lnTo>
                    <a:lnTo>
                      <a:pt x="1906" y="2569"/>
                    </a:lnTo>
                    <a:lnTo>
                      <a:pt x="1914" y="2552"/>
                    </a:lnTo>
                    <a:lnTo>
                      <a:pt x="1934" y="2531"/>
                    </a:lnTo>
                    <a:lnTo>
                      <a:pt x="1959" y="2506"/>
                    </a:lnTo>
                    <a:lnTo>
                      <a:pt x="1982" y="2438"/>
                    </a:lnTo>
                    <a:lnTo>
                      <a:pt x="1997" y="2408"/>
                    </a:lnTo>
                    <a:lnTo>
                      <a:pt x="2055" y="2373"/>
                    </a:lnTo>
                    <a:lnTo>
                      <a:pt x="2090" y="2368"/>
                    </a:lnTo>
                    <a:lnTo>
                      <a:pt x="2100" y="2362"/>
                    </a:lnTo>
                    <a:lnTo>
                      <a:pt x="2110" y="2342"/>
                    </a:lnTo>
                    <a:lnTo>
                      <a:pt x="2118" y="2320"/>
                    </a:lnTo>
                    <a:lnTo>
                      <a:pt x="2133" y="2294"/>
                    </a:lnTo>
                    <a:lnTo>
                      <a:pt x="2138" y="2284"/>
                    </a:lnTo>
                    <a:lnTo>
                      <a:pt x="2143" y="2196"/>
                    </a:lnTo>
                    <a:lnTo>
                      <a:pt x="2158" y="2191"/>
                    </a:lnTo>
                    <a:lnTo>
                      <a:pt x="2211" y="2125"/>
                    </a:lnTo>
                    <a:lnTo>
                      <a:pt x="2211" y="2110"/>
                    </a:lnTo>
                    <a:lnTo>
                      <a:pt x="2201" y="2073"/>
                    </a:lnTo>
                    <a:close/>
                    <a:moveTo>
                      <a:pt x="1440" y="567"/>
                    </a:moveTo>
                    <a:lnTo>
                      <a:pt x="1445" y="570"/>
                    </a:lnTo>
                    <a:lnTo>
                      <a:pt x="1447" y="570"/>
                    </a:lnTo>
                    <a:lnTo>
                      <a:pt x="1450" y="572"/>
                    </a:lnTo>
                    <a:lnTo>
                      <a:pt x="1455" y="575"/>
                    </a:lnTo>
                    <a:lnTo>
                      <a:pt x="1457" y="575"/>
                    </a:lnTo>
                    <a:lnTo>
                      <a:pt x="1462" y="577"/>
                    </a:lnTo>
                    <a:lnTo>
                      <a:pt x="1467" y="577"/>
                    </a:lnTo>
                    <a:lnTo>
                      <a:pt x="1470" y="580"/>
                    </a:lnTo>
                    <a:lnTo>
                      <a:pt x="1472" y="580"/>
                    </a:lnTo>
                    <a:lnTo>
                      <a:pt x="1475" y="577"/>
                    </a:lnTo>
                    <a:lnTo>
                      <a:pt x="1475" y="575"/>
                    </a:lnTo>
                    <a:lnTo>
                      <a:pt x="1477" y="575"/>
                    </a:lnTo>
                    <a:lnTo>
                      <a:pt x="1480" y="570"/>
                    </a:lnTo>
                    <a:lnTo>
                      <a:pt x="1482" y="567"/>
                    </a:lnTo>
                    <a:lnTo>
                      <a:pt x="1480" y="565"/>
                    </a:lnTo>
                    <a:lnTo>
                      <a:pt x="1475" y="565"/>
                    </a:lnTo>
                    <a:lnTo>
                      <a:pt x="1472" y="562"/>
                    </a:lnTo>
                    <a:lnTo>
                      <a:pt x="1457" y="562"/>
                    </a:lnTo>
                    <a:lnTo>
                      <a:pt x="1455" y="560"/>
                    </a:lnTo>
                    <a:lnTo>
                      <a:pt x="1452" y="555"/>
                    </a:lnTo>
                    <a:lnTo>
                      <a:pt x="1450" y="550"/>
                    </a:lnTo>
                    <a:lnTo>
                      <a:pt x="1447" y="545"/>
                    </a:lnTo>
                    <a:lnTo>
                      <a:pt x="1442" y="545"/>
                    </a:lnTo>
                    <a:lnTo>
                      <a:pt x="1435" y="542"/>
                    </a:lnTo>
                    <a:lnTo>
                      <a:pt x="1429" y="540"/>
                    </a:lnTo>
                    <a:lnTo>
                      <a:pt x="1424" y="540"/>
                    </a:lnTo>
                    <a:lnTo>
                      <a:pt x="1419" y="540"/>
                    </a:lnTo>
                    <a:lnTo>
                      <a:pt x="1417" y="540"/>
                    </a:lnTo>
                    <a:lnTo>
                      <a:pt x="1414" y="542"/>
                    </a:lnTo>
                    <a:lnTo>
                      <a:pt x="1412" y="545"/>
                    </a:lnTo>
                    <a:lnTo>
                      <a:pt x="1409" y="545"/>
                    </a:lnTo>
                    <a:lnTo>
                      <a:pt x="1409" y="542"/>
                    </a:lnTo>
                    <a:lnTo>
                      <a:pt x="1407" y="535"/>
                    </a:lnTo>
                    <a:lnTo>
                      <a:pt x="1404" y="529"/>
                    </a:lnTo>
                    <a:lnTo>
                      <a:pt x="1402" y="527"/>
                    </a:lnTo>
                    <a:lnTo>
                      <a:pt x="1399" y="524"/>
                    </a:lnTo>
                    <a:lnTo>
                      <a:pt x="1394" y="524"/>
                    </a:lnTo>
                    <a:lnTo>
                      <a:pt x="1392" y="524"/>
                    </a:lnTo>
                    <a:lnTo>
                      <a:pt x="1392" y="529"/>
                    </a:lnTo>
                    <a:lnTo>
                      <a:pt x="1392" y="535"/>
                    </a:lnTo>
                    <a:lnTo>
                      <a:pt x="1392" y="542"/>
                    </a:lnTo>
                    <a:lnTo>
                      <a:pt x="1392" y="547"/>
                    </a:lnTo>
                    <a:lnTo>
                      <a:pt x="1392" y="550"/>
                    </a:lnTo>
                    <a:lnTo>
                      <a:pt x="1394" y="552"/>
                    </a:lnTo>
                    <a:lnTo>
                      <a:pt x="1394" y="555"/>
                    </a:lnTo>
                    <a:lnTo>
                      <a:pt x="1394" y="560"/>
                    </a:lnTo>
                    <a:lnTo>
                      <a:pt x="1394" y="565"/>
                    </a:lnTo>
                    <a:lnTo>
                      <a:pt x="1394" y="570"/>
                    </a:lnTo>
                    <a:lnTo>
                      <a:pt x="1397" y="575"/>
                    </a:lnTo>
                    <a:lnTo>
                      <a:pt x="1397" y="577"/>
                    </a:lnTo>
                    <a:lnTo>
                      <a:pt x="1394" y="577"/>
                    </a:lnTo>
                    <a:lnTo>
                      <a:pt x="1392" y="580"/>
                    </a:lnTo>
                    <a:lnTo>
                      <a:pt x="1389" y="585"/>
                    </a:lnTo>
                    <a:lnTo>
                      <a:pt x="1387" y="587"/>
                    </a:lnTo>
                    <a:lnTo>
                      <a:pt x="1384" y="590"/>
                    </a:lnTo>
                    <a:lnTo>
                      <a:pt x="1387" y="593"/>
                    </a:lnTo>
                    <a:lnTo>
                      <a:pt x="1392" y="593"/>
                    </a:lnTo>
                    <a:lnTo>
                      <a:pt x="1397" y="590"/>
                    </a:lnTo>
                    <a:lnTo>
                      <a:pt x="1399" y="590"/>
                    </a:lnTo>
                    <a:lnTo>
                      <a:pt x="1402" y="590"/>
                    </a:lnTo>
                    <a:lnTo>
                      <a:pt x="1407" y="590"/>
                    </a:lnTo>
                    <a:lnTo>
                      <a:pt x="1409" y="590"/>
                    </a:lnTo>
                    <a:lnTo>
                      <a:pt x="1412" y="593"/>
                    </a:lnTo>
                    <a:lnTo>
                      <a:pt x="1414" y="598"/>
                    </a:lnTo>
                    <a:lnTo>
                      <a:pt x="1414" y="600"/>
                    </a:lnTo>
                    <a:lnTo>
                      <a:pt x="1417" y="603"/>
                    </a:lnTo>
                    <a:lnTo>
                      <a:pt x="1419" y="603"/>
                    </a:lnTo>
                    <a:lnTo>
                      <a:pt x="1424" y="600"/>
                    </a:lnTo>
                    <a:lnTo>
                      <a:pt x="1424" y="598"/>
                    </a:lnTo>
                    <a:lnTo>
                      <a:pt x="1427" y="595"/>
                    </a:lnTo>
                    <a:lnTo>
                      <a:pt x="1427" y="593"/>
                    </a:lnTo>
                    <a:lnTo>
                      <a:pt x="1429" y="590"/>
                    </a:lnTo>
                    <a:lnTo>
                      <a:pt x="1435" y="587"/>
                    </a:lnTo>
                    <a:lnTo>
                      <a:pt x="1437" y="585"/>
                    </a:lnTo>
                    <a:lnTo>
                      <a:pt x="1437" y="580"/>
                    </a:lnTo>
                    <a:lnTo>
                      <a:pt x="1437" y="575"/>
                    </a:lnTo>
                    <a:lnTo>
                      <a:pt x="1435" y="570"/>
                    </a:lnTo>
                    <a:lnTo>
                      <a:pt x="1437" y="567"/>
                    </a:lnTo>
                    <a:lnTo>
                      <a:pt x="1440" y="567"/>
                    </a:lnTo>
                    <a:close/>
                    <a:moveTo>
                      <a:pt x="966" y="300"/>
                    </a:moveTo>
                    <a:lnTo>
                      <a:pt x="968" y="303"/>
                    </a:lnTo>
                    <a:lnTo>
                      <a:pt x="971" y="310"/>
                    </a:lnTo>
                    <a:lnTo>
                      <a:pt x="973" y="323"/>
                    </a:lnTo>
                    <a:lnTo>
                      <a:pt x="973" y="330"/>
                    </a:lnTo>
                    <a:lnTo>
                      <a:pt x="973" y="335"/>
                    </a:lnTo>
                    <a:lnTo>
                      <a:pt x="978" y="338"/>
                    </a:lnTo>
                    <a:lnTo>
                      <a:pt x="983" y="335"/>
                    </a:lnTo>
                    <a:lnTo>
                      <a:pt x="986" y="333"/>
                    </a:lnTo>
                    <a:lnTo>
                      <a:pt x="988" y="330"/>
                    </a:lnTo>
                    <a:lnTo>
                      <a:pt x="991" y="333"/>
                    </a:lnTo>
                    <a:lnTo>
                      <a:pt x="996" y="335"/>
                    </a:lnTo>
                    <a:lnTo>
                      <a:pt x="998" y="338"/>
                    </a:lnTo>
                    <a:lnTo>
                      <a:pt x="1003" y="335"/>
                    </a:lnTo>
                    <a:lnTo>
                      <a:pt x="1006" y="330"/>
                    </a:lnTo>
                    <a:lnTo>
                      <a:pt x="1011" y="323"/>
                    </a:lnTo>
                    <a:lnTo>
                      <a:pt x="1016" y="320"/>
                    </a:lnTo>
                    <a:lnTo>
                      <a:pt x="1024" y="318"/>
                    </a:lnTo>
                    <a:lnTo>
                      <a:pt x="1026" y="315"/>
                    </a:lnTo>
                    <a:lnTo>
                      <a:pt x="1026" y="310"/>
                    </a:lnTo>
                    <a:lnTo>
                      <a:pt x="1026" y="305"/>
                    </a:lnTo>
                    <a:lnTo>
                      <a:pt x="1029" y="305"/>
                    </a:lnTo>
                    <a:lnTo>
                      <a:pt x="1039" y="303"/>
                    </a:lnTo>
                    <a:lnTo>
                      <a:pt x="1044" y="300"/>
                    </a:lnTo>
                    <a:lnTo>
                      <a:pt x="1049" y="300"/>
                    </a:lnTo>
                    <a:lnTo>
                      <a:pt x="1054" y="298"/>
                    </a:lnTo>
                    <a:lnTo>
                      <a:pt x="1059" y="295"/>
                    </a:lnTo>
                    <a:lnTo>
                      <a:pt x="1064" y="295"/>
                    </a:lnTo>
                    <a:lnTo>
                      <a:pt x="1066" y="292"/>
                    </a:lnTo>
                    <a:lnTo>
                      <a:pt x="1066" y="290"/>
                    </a:lnTo>
                    <a:lnTo>
                      <a:pt x="1069" y="287"/>
                    </a:lnTo>
                    <a:lnTo>
                      <a:pt x="1066" y="285"/>
                    </a:lnTo>
                    <a:lnTo>
                      <a:pt x="1066" y="277"/>
                    </a:lnTo>
                    <a:lnTo>
                      <a:pt x="1064" y="270"/>
                    </a:lnTo>
                    <a:lnTo>
                      <a:pt x="1059" y="265"/>
                    </a:lnTo>
                    <a:lnTo>
                      <a:pt x="1056" y="262"/>
                    </a:lnTo>
                    <a:lnTo>
                      <a:pt x="1054" y="262"/>
                    </a:lnTo>
                    <a:lnTo>
                      <a:pt x="1049" y="262"/>
                    </a:lnTo>
                    <a:lnTo>
                      <a:pt x="1046" y="262"/>
                    </a:lnTo>
                    <a:lnTo>
                      <a:pt x="1044" y="257"/>
                    </a:lnTo>
                    <a:lnTo>
                      <a:pt x="1041" y="255"/>
                    </a:lnTo>
                    <a:lnTo>
                      <a:pt x="1039" y="250"/>
                    </a:lnTo>
                    <a:lnTo>
                      <a:pt x="1031" y="247"/>
                    </a:lnTo>
                    <a:lnTo>
                      <a:pt x="1026" y="247"/>
                    </a:lnTo>
                    <a:lnTo>
                      <a:pt x="1021" y="247"/>
                    </a:lnTo>
                    <a:lnTo>
                      <a:pt x="1019" y="245"/>
                    </a:lnTo>
                    <a:lnTo>
                      <a:pt x="1016" y="242"/>
                    </a:lnTo>
                    <a:lnTo>
                      <a:pt x="1011" y="242"/>
                    </a:lnTo>
                    <a:lnTo>
                      <a:pt x="1008" y="240"/>
                    </a:lnTo>
                    <a:lnTo>
                      <a:pt x="1006" y="242"/>
                    </a:lnTo>
                    <a:lnTo>
                      <a:pt x="1006" y="245"/>
                    </a:lnTo>
                    <a:lnTo>
                      <a:pt x="1006" y="250"/>
                    </a:lnTo>
                    <a:lnTo>
                      <a:pt x="1003" y="255"/>
                    </a:lnTo>
                    <a:lnTo>
                      <a:pt x="1003" y="257"/>
                    </a:lnTo>
                    <a:lnTo>
                      <a:pt x="998" y="260"/>
                    </a:lnTo>
                    <a:lnTo>
                      <a:pt x="993" y="267"/>
                    </a:lnTo>
                    <a:lnTo>
                      <a:pt x="986" y="272"/>
                    </a:lnTo>
                    <a:lnTo>
                      <a:pt x="983" y="277"/>
                    </a:lnTo>
                    <a:lnTo>
                      <a:pt x="978" y="282"/>
                    </a:lnTo>
                    <a:lnTo>
                      <a:pt x="971" y="287"/>
                    </a:lnTo>
                    <a:lnTo>
                      <a:pt x="966" y="295"/>
                    </a:lnTo>
                    <a:lnTo>
                      <a:pt x="963" y="300"/>
                    </a:lnTo>
                    <a:lnTo>
                      <a:pt x="966" y="300"/>
                    </a:lnTo>
                    <a:close/>
                    <a:moveTo>
                      <a:pt x="1498" y="494"/>
                    </a:moveTo>
                    <a:lnTo>
                      <a:pt x="1498" y="494"/>
                    </a:lnTo>
                    <a:lnTo>
                      <a:pt x="1498" y="492"/>
                    </a:lnTo>
                    <a:lnTo>
                      <a:pt x="1498" y="489"/>
                    </a:lnTo>
                    <a:lnTo>
                      <a:pt x="1495" y="489"/>
                    </a:lnTo>
                    <a:lnTo>
                      <a:pt x="1495" y="492"/>
                    </a:lnTo>
                    <a:lnTo>
                      <a:pt x="1498" y="494"/>
                    </a:lnTo>
                    <a:close/>
                  </a:path>
                </a:pathLst>
              </a:custGeom>
              <a:grpFill/>
              <a:ln w="9525" cap="flat" cmpd="sng">
                <a:solidFill>
                  <a:schemeClr val="bg1"/>
                </a:solidFill>
                <a:prstDash val="solid"/>
                <a:round/>
                <a:headEnd type="none" w="med" len="med"/>
                <a:tailEnd type="none" w="med" len="med"/>
              </a:ln>
            </p:spPr>
            <p:txBody>
              <a:bodyPr/>
              <a:lstStyle/>
              <a:p>
                <a:endParaRPr lang="en-GB">
                  <a:solidFill>
                    <a:prstClr val="black"/>
                  </a:solidFill>
                </a:endParaRPr>
              </a:p>
            </p:txBody>
          </p:sp>
          <p:sp>
            <p:nvSpPr>
              <p:cNvPr id="207" name="Freeform 206"/>
              <p:cNvSpPr>
                <a:spLocks/>
              </p:cNvSpPr>
              <p:nvPr/>
            </p:nvSpPr>
            <p:spPr bwMode="auto">
              <a:xfrm>
                <a:off x="3218" y="2127"/>
                <a:ext cx="46" cy="28"/>
              </a:xfrm>
              <a:custGeom>
                <a:avLst/>
                <a:gdLst>
                  <a:gd name="T0" fmla="*/ 0 w 46"/>
                  <a:gd name="T1" fmla="*/ 15 h 28"/>
                  <a:gd name="T2" fmla="*/ 3 w 46"/>
                  <a:gd name="T3" fmla="*/ 17 h 28"/>
                  <a:gd name="T4" fmla="*/ 12 w 46"/>
                  <a:gd name="T5" fmla="*/ 14 h 28"/>
                  <a:gd name="T6" fmla="*/ 13 w 46"/>
                  <a:gd name="T7" fmla="*/ 8 h 28"/>
                  <a:gd name="T8" fmla="*/ 27 w 46"/>
                  <a:gd name="T9" fmla="*/ 9 h 28"/>
                  <a:gd name="T10" fmla="*/ 46 w 46"/>
                  <a:gd name="T11" fmla="*/ 0 h 28"/>
                  <a:gd name="T12" fmla="*/ 46 w 46"/>
                  <a:gd name="T13" fmla="*/ 1 h 28"/>
                  <a:gd name="T14" fmla="*/ 33 w 46"/>
                  <a:gd name="T15" fmla="*/ 11 h 28"/>
                  <a:gd name="T16" fmla="*/ 36 w 46"/>
                  <a:gd name="T17" fmla="*/ 18 h 28"/>
                  <a:gd name="T18" fmla="*/ 27 w 46"/>
                  <a:gd name="T19" fmla="*/ 21 h 28"/>
                  <a:gd name="T20" fmla="*/ 15 w 46"/>
                  <a:gd name="T21" fmla="*/ 28 h 28"/>
                  <a:gd name="T22" fmla="*/ 13 w 46"/>
                  <a:gd name="T23" fmla="*/ 28 h 28"/>
                  <a:gd name="T24" fmla="*/ 8 w 46"/>
                  <a:gd name="T25" fmla="*/ 26 h 28"/>
                  <a:gd name="T26" fmla="*/ 2 w 46"/>
                  <a:gd name="T27" fmla="*/ 23 h 28"/>
                  <a:gd name="T28" fmla="*/ 0 w 46"/>
                  <a:gd name="T29" fmla="*/ 15 h 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6"/>
                  <a:gd name="T46" fmla="*/ 0 h 28"/>
                  <a:gd name="T47" fmla="*/ 46 w 46"/>
                  <a:gd name="T48" fmla="*/ 28 h 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6" h="28">
                    <a:moveTo>
                      <a:pt x="0" y="15"/>
                    </a:moveTo>
                    <a:lnTo>
                      <a:pt x="3" y="17"/>
                    </a:lnTo>
                    <a:lnTo>
                      <a:pt x="12" y="14"/>
                    </a:lnTo>
                    <a:lnTo>
                      <a:pt x="13" y="8"/>
                    </a:lnTo>
                    <a:lnTo>
                      <a:pt x="27" y="9"/>
                    </a:lnTo>
                    <a:lnTo>
                      <a:pt x="46" y="0"/>
                    </a:lnTo>
                    <a:lnTo>
                      <a:pt x="46" y="1"/>
                    </a:lnTo>
                    <a:lnTo>
                      <a:pt x="33" y="11"/>
                    </a:lnTo>
                    <a:lnTo>
                      <a:pt x="36" y="18"/>
                    </a:lnTo>
                    <a:lnTo>
                      <a:pt x="27" y="21"/>
                    </a:lnTo>
                    <a:lnTo>
                      <a:pt x="15" y="28"/>
                    </a:lnTo>
                    <a:lnTo>
                      <a:pt x="13" y="28"/>
                    </a:lnTo>
                    <a:lnTo>
                      <a:pt x="8" y="26"/>
                    </a:lnTo>
                    <a:lnTo>
                      <a:pt x="2" y="23"/>
                    </a:lnTo>
                    <a:lnTo>
                      <a:pt x="0" y="15"/>
                    </a:lnTo>
                    <a:close/>
                  </a:path>
                </a:pathLst>
              </a:custGeom>
              <a:grpFill/>
              <a:ln w="9525" cap="flat" cmpd="sng">
                <a:solidFill>
                  <a:schemeClr val="bg1"/>
                </a:solidFill>
                <a:prstDash val="solid"/>
                <a:round/>
                <a:headEnd type="none" w="med" len="med"/>
                <a:tailEnd type="none" w="med" len="med"/>
              </a:ln>
            </p:spPr>
            <p:txBody>
              <a:bodyPr/>
              <a:lstStyle/>
              <a:p>
                <a:endParaRPr lang="en-GB">
                  <a:solidFill>
                    <a:prstClr val="black"/>
                  </a:solidFill>
                </a:endParaRPr>
              </a:p>
            </p:txBody>
          </p:sp>
        </p:grpSp>
        <p:sp>
          <p:nvSpPr>
            <p:cNvPr id="203" name="Rounded Rectangle 202"/>
            <p:cNvSpPr/>
            <p:nvPr/>
          </p:nvSpPr>
          <p:spPr bwMode="auto">
            <a:xfrm>
              <a:off x="980124" y="-200163"/>
              <a:ext cx="6199581" cy="4031311"/>
            </a:xfrm>
            <a:prstGeom prst="roundRect">
              <a:avLst/>
            </a:prstGeom>
            <a:noFill/>
            <a:ln w="19050" cap="flat" cmpd="sng" algn="ctr">
              <a:solidFill>
                <a:schemeClr val="bg1"/>
              </a:solidFill>
              <a:prstDash val="sys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sp>
        <p:nvSpPr>
          <p:cNvPr id="209" name="5-Point Star 208"/>
          <p:cNvSpPr/>
          <p:nvPr/>
        </p:nvSpPr>
        <p:spPr bwMode="auto">
          <a:xfrm>
            <a:off x="4347282" y="3618804"/>
            <a:ext cx="224718" cy="224718"/>
          </a:xfrm>
          <a:prstGeom prst="star5">
            <a:avLst/>
          </a:prstGeom>
          <a:ln>
            <a:headEnd type="none" w="med" len="med"/>
            <a:tailEnd type="none" w="med" len="med"/>
          </a:ln>
          <a:ex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pic>
        <p:nvPicPr>
          <p:cNvPr id="13" name="Picture 1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705486" y="2101619"/>
            <a:ext cx="612648" cy="612648"/>
          </a:xfrm>
          <a:prstGeom prst="rect">
            <a:avLst/>
          </a:prstGeom>
        </p:spPr>
      </p:pic>
    </p:spTree>
    <p:extLst>
      <p:ext uri="{BB962C8B-B14F-4D97-AF65-F5344CB8AC3E}">
        <p14:creationId xmlns:p14="http://schemas.microsoft.com/office/powerpoint/2010/main" val="533616078"/>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64</a:t>
            </a:fld>
            <a:r>
              <a:rPr lang="en-US" smtClean="0"/>
              <a:t> -</a:t>
            </a:r>
            <a:endParaRPr lang="en-US"/>
          </a:p>
        </p:txBody>
      </p:sp>
      <p:grpSp>
        <p:nvGrpSpPr>
          <p:cNvPr id="30" name="Group 29"/>
          <p:cNvGrpSpPr/>
          <p:nvPr/>
        </p:nvGrpSpPr>
        <p:grpSpPr>
          <a:xfrm>
            <a:off x="264294" y="1122854"/>
            <a:ext cx="8537799" cy="1899400"/>
            <a:chOff x="264294" y="709402"/>
            <a:chExt cx="8537799" cy="1899400"/>
          </a:xfrm>
        </p:grpSpPr>
        <p:sp>
          <p:nvSpPr>
            <p:cNvPr id="4" name="Rectangle 3"/>
            <p:cNvSpPr/>
            <p:nvPr/>
          </p:nvSpPr>
          <p:spPr>
            <a:xfrm>
              <a:off x="922050" y="902863"/>
              <a:ext cx="3116912" cy="261610"/>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Awareness of Medical Conditions</a:t>
              </a:r>
              <a:endParaRPr lang="en-US" sz="1050" b="1" dirty="0">
                <a:solidFill>
                  <a:srgbClr val="002A7E"/>
                </a:solidFill>
                <a:latin typeface="Arial" panose="020B0604020202020204" pitchFamily="34" charset="0"/>
                <a:cs typeface="Arial" panose="020B0604020202020204" pitchFamily="34" charset="0"/>
              </a:endParaRPr>
            </a:p>
          </p:txBody>
        </p:sp>
        <p:sp>
          <p:nvSpPr>
            <p:cNvPr id="7" name="Rectangle 6"/>
            <p:cNvSpPr/>
            <p:nvPr/>
          </p:nvSpPr>
          <p:spPr>
            <a:xfrm>
              <a:off x="5306997" y="771458"/>
              <a:ext cx="3116912" cy="415498"/>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Personal Concern for Medical Conditions</a:t>
              </a:r>
            </a:p>
            <a:p>
              <a:pPr algn="ctr"/>
              <a:r>
                <a:rPr lang="en-US" sz="1000" b="1" i="1" dirty="0" smtClean="0">
                  <a:solidFill>
                    <a:srgbClr val="002A7E"/>
                  </a:solidFill>
                  <a:latin typeface="Arial" panose="020B0604020202020204" pitchFamily="34" charset="0"/>
                  <a:cs typeface="Arial" panose="020B0604020202020204" pitchFamily="34" charset="0"/>
                </a:rPr>
                <a:t>Among those Aware of Condition</a:t>
              </a:r>
              <a:endParaRPr lang="en-US" sz="1000" b="1" i="1" dirty="0">
                <a:solidFill>
                  <a:srgbClr val="002A7E"/>
                </a:solidFill>
                <a:latin typeface="Arial" panose="020B0604020202020204" pitchFamily="34" charset="0"/>
                <a:cs typeface="Arial" panose="020B0604020202020204" pitchFamily="34" charset="0"/>
              </a:endParaRPr>
            </a:p>
          </p:txBody>
        </p:sp>
        <p:sp>
          <p:nvSpPr>
            <p:cNvPr id="25" name="Rounded Rectangle 24"/>
            <p:cNvSpPr/>
            <p:nvPr/>
          </p:nvSpPr>
          <p:spPr bwMode="auto">
            <a:xfrm>
              <a:off x="264294" y="709402"/>
              <a:ext cx="8537799" cy="1899400"/>
            </a:xfrm>
            <a:prstGeom prst="roundRect">
              <a:avLst/>
            </a:prstGeom>
            <a:noFill/>
            <a:ln w="19050" cap="flat" cmpd="sng" algn="ctr">
              <a:solidFill>
                <a:srgbClr val="C00000"/>
              </a:solidFill>
              <a:prstDash val="sysDot"/>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grpSp>
        <p:nvGrpSpPr>
          <p:cNvPr id="29" name="Group 28"/>
          <p:cNvGrpSpPr/>
          <p:nvPr/>
        </p:nvGrpSpPr>
        <p:grpSpPr>
          <a:xfrm>
            <a:off x="4608401" y="3127910"/>
            <a:ext cx="4268899" cy="2207401"/>
            <a:chOff x="264294" y="2873481"/>
            <a:chExt cx="4268899" cy="2207401"/>
          </a:xfrm>
        </p:grpSpPr>
        <p:sp>
          <p:nvSpPr>
            <p:cNvPr id="27" name="Rectangle 26"/>
            <p:cNvSpPr/>
            <p:nvPr/>
          </p:nvSpPr>
          <p:spPr>
            <a:xfrm>
              <a:off x="740506" y="2948997"/>
              <a:ext cx="3116912" cy="261610"/>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Perceived Blood Clot Risk Factors</a:t>
              </a:r>
              <a:endParaRPr lang="en-US" sz="1050" b="1" dirty="0">
                <a:solidFill>
                  <a:srgbClr val="002A7E"/>
                </a:solidFill>
                <a:latin typeface="Arial" panose="020B0604020202020204" pitchFamily="34" charset="0"/>
                <a:cs typeface="Arial" panose="020B0604020202020204" pitchFamily="34" charset="0"/>
              </a:endParaRPr>
            </a:p>
          </p:txBody>
        </p:sp>
        <p:sp>
          <p:nvSpPr>
            <p:cNvPr id="28" name="Rounded Rectangle 27"/>
            <p:cNvSpPr/>
            <p:nvPr/>
          </p:nvSpPr>
          <p:spPr bwMode="auto">
            <a:xfrm>
              <a:off x="264294" y="2873481"/>
              <a:ext cx="4268899" cy="2207401"/>
            </a:xfrm>
            <a:prstGeom prst="roundRect">
              <a:avLst/>
            </a:prstGeom>
            <a:noFill/>
            <a:ln w="19050" cap="flat" cmpd="sng" algn="ctr">
              <a:solidFill>
                <a:srgbClr val="002A7E"/>
              </a:solidFill>
              <a:prstDash val="sysDot"/>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sp>
        <p:nvSpPr>
          <p:cNvPr id="35" name="Rectangle 34"/>
          <p:cNvSpPr/>
          <p:nvPr/>
        </p:nvSpPr>
        <p:spPr>
          <a:xfrm>
            <a:off x="762330" y="3203425"/>
            <a:ext cx="3116912" cy="261610"/>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Blood Clot Fact Statements</a:t>
            </a:r>
            <a:endParaRPr lang="en-US" sz="1050" b="1" dirty="0">
              <a:solidFill>
                <a:srgbClr val="002A7E"/>
              </a:solidFill>
              <a:latin typeface="Arial" panose="020B0604020202020204" pitchFamily="34" charset="0"/>
              <a:cs typeface="Arial" panose="020B0604020202020204" pitchFamily="34" charset="0"/>
            </a:endParaRPr>
          </a:p>
        </p:txBody>
      </p:sp>
      <p:sp>
        <p:nvSpPr>
          <p:cNvPr id="36" name="Rounded Rectangle 35"/>
          <p:cNvSpPr/>
          <p:nvPr/>
        </p:nvSpPr>
        <p:spPr bwMode="auto">
          <a:xfrm>
            <a:off x="286118" y="3127909"/>
            <a:ext cx="4268899" cy="3479625"/>
          </a:xfrm>
          <a:prstGeom prst="roundRect">
            <a:avLst/>
          </a:prstGeom>
          <a:noFill/>
          <a:ln w="19050" cap="flat" cmpd="sng" algn="ctr">
            <a:solidFill>
              <a:schemeClr val="tx1">
                <a:lumMod val="85000"/>
                <a:lumOff val="15000"/>
              </a:schemeClr>
            </a:solidFill>
            <a:prstDash val="sysDot"/>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37" name="Oval 36"/>
          <p:cNvSpPr/>
          <p:nvPr/>
        </p:nvSpPr>
        <p:spPr bwMode="auto">
          <a:xfrm>
            <a:off x="7951304" y="4619708"/>
            <a:ext cx="127221" cy="119269"/>
          </a:xfrm>
          <a:prstGeom prst="ellipse">
            <a:avLst/>
          </a:prstGeom>
          <a:solidFill>
            <a:srgbClr val="002A7E"/>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38" name="Oval 37"/>
          <p:cNvSpPr/>
          <p:nvPr/>
        </p:nvSpPr>
        <p:spPr bwMode="auto">
          <a:xfrm>
            <a:off x="7952635" y="4827765"/>
            <a:ext cx="127221" cy="119269"/>
          </a:xfrm>
          <a:prstGeom prst="ellipse">
            <a:avLst/>
          </a:prstGeom>
          <a:solidFill>
            <a:srgbClr val="C00000"/>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39" name="TextBox 38"/>
          <p:cNvSpPr txBox="1"/>
          <p:nvPr/>
        </p:nvSpPr>
        <p:spPr>
          <a:xfrm>
            <a:off x="8008294" y="4571620"/>
            <a:ext cx="874643" cy="215444"/>
          </a:xfrm>
          <a:prstGeom prst="rect">
            <a:avLst/>
          </a:prstGeom>
          <a:noFill/>
        </p:spPr>
        <p:txBody>
          <a:bodyPr wrap="square" rtlCol="0">
            <a:spAutoFit/>
          </a:bodyPr>
          <a:lstStyle/>
          <a:p>
            <a:r>
              <a:rPr lang="en-US" sz="800" b="1" dirty="0" smtClean="0">
                <a:solidFill>
                  <a:srgbClr val="002A7E"/>
                </a:solidFill>
                <a:latin typeface="Arial" panose="020B0604020202020204" pitchFamily="34" charset="0"/>
                <a:cs typeface="Arial" panose="020B0604020202020204" pitchFamily="34" charset="0"/>
              </a:rPr>
              <a:t>Risk Factors</a:t>
            </a:r>
            <a:endParaRPr lang="en-US" sz="800" b="1" dirty="0">
              <a:solidFill>
                <a:srgbClr val="002A7E"/>
              </a:solidFill>
              <a:latin typeface="Arial" panose="020B0604020202020204" pitchFamily="34" charset="0"/>
              <a:cs typeface="Arial" panose="020B0604020202020204" pitchFamily="34" charset="0"/>
            </a:endParaRPr>
          </a:p>
        </p:txBody>
      </p:sp>
      <p:sp>
        <p:nvSpPr>
          <p:cNvPr id="40" name="TextBox 39"/>
          <p:cNvSpPr txBox="1"/>
          <p:nvPr/>
        </p:nvSpPr>
        <p:spPr>
          <a:xfrm>
            <a:off x="8025527" y="4779677"/>
            <a:ext cx="874643" cy="338554"/>
          </a:xfrm>
          <a:prstGeom prst="rect">
            <a:avLst/>
          </a:prstGeom>
          <a:noFill/>
        </p:spPr>
        <p:txBody>
          <a:bodyPr wrap="square" rtlCol="0">
            <a:spAutoFit/>
          </a:bodyPr>
          <a:lstStyle/>
          <a:p>
            <a:r>
              <a:rPr lang="en-US" sz="800" b="1" dirty="0" smtClean="0">
                <a:solidFill>
                  <a:srgbClr val="002A7E"/>
                </a:solidFill>
                <a:latin typeface="Arial" panose="020B0604020202020204" pitchFamily="34" charset="0"/>
                <a:cs typeface="Arial" panose="020B0604020202020204" pitchFamily="34" charset="0"/>
              </a:rPr>
              <a:t>Non-Risk Factors</a:t>
            </a:r>
            <a:endParaRPr lang="en-US" sz="800" b="1" dirty="0">
              <a:solidFill>
                <a:srgbClr val="002A7E"/>
              </a:solidFill>
              <a:latin typeface="Arial" panose="020B0604020202020204" pitchFamily="34" charset="0"/>
              <a:cs typeface="Arial" panose="020B0604020202020204" pitchFamily="34" charset="0"/>
            </a:endParaRPr>
          </a:p>
        </p:txBody>
      </p:sp>
      <p:sp>
        <p:nvSpPr>
          <p:cNvPr id="23" name="Title 1"/>
          <p:cNvSpPr txBox="1">
            <a:spLocks/>
          </p:cNvSpPr>
          <p:nvPr/>
        </p:nvSpPr>
        <p:spPr>
          <a:xfrm>
            <a:off x="147099" y="139465"/>
            <a:ext cx="8486775"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kern="0" dirty="0" smtClean="0"/>
              <a:t>United Kingdom Summary of Results</a:t>
            </a:r>
            <a:endParaRPr lang="en-US" kern="0" dirty="0"/>
          </a:p>
        </p:txBody>
      </p:sp>
      <p:pic>
        <p:nvPicPr>
          <p:cNvPr id="24" name="Picture 2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327550" y="139465"/>
            <a:ext cx="612648" cy="612648"/>
          </a:xfrm>
          <a:prstGeom prst="rect">
            <a:avLst/>
          </a:prstGeom>
        </p:spPr>
      </p:pic>
      <p:graphicFrame>
        <p:nvGraphicFramePr>
          <p:cNvPr id="33" name="Chart 32"/>
          <p:cNvGraphicFramePr/>
          <p:nvPr>
            <p:extLst>
              <p:ext uri="{D42A27DB-BD31-4B8C-83A1-F6EECF244321}">
                <p14:modId xmlns:p14="http://schemas.microsoft.com/office/powerpoint/2010/main" val="2602984716"/>
              </p:ext>
            </p:extLst>
          </p:nvPr>
        </p:nvGraphicFramePr>
        <p:xfrm>
          <a:off x="269221" y="1447120"/>
          <a:ext cx="4152900" cy="151764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4" name="Chart 33"/>
          <p:cNvGraphicFramePr/>
          <p:nvPr>
            <p:extLst>
              <p:ext uri="{D42A27DB-BD31-4B8C-83A1-F6EECF244321}">
                <p14:modId xmlns:p14="http://schemas.microsoft.com/office/powerpoint/2010/main" val="418320976"/>
              </p:ext>
            </p:extLst>
          </p:nvPr>
        </p:nvGraphicFramePr>
        <p:xfrm>
          <a:off x="4552951" y="1514093"/>
          <a:ext cx="4152900" cy="1517648"/>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1" name="Chart 40"/>
          <p:cNvGraphicFramePr/>
          <p:nvPr>
            <p:extLst>
              <p:ext uri="{D42A27DB-BD31-4B8C-83A1-F6EECF244321}">
                <p14:modId xmlns:p14="http://schemas.microsoft.com/office/powerpoint/2010/main" val="1034549417"/>
              </p:ext>
            </p:extLst>
          </p:nvPr>
        </p:nvGraphicFramePr>
        <p:xfrm>
          <a:off x="4533193" y="3334231"/>
          <a:ext cx="4371799" cy="1877332"/>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1" name="Chart 20"/>
          <p:cNvGraphicFramePr/>
          <p:nvPr>
            <p:extLst>
              <p:ext uri="{D42A27DB-BD31-4B8C-83A1-F6EECF244321}">
                <p14:modId xmlns:p14="http://schemas.microsoft.com/office/powerpoint/2010/main" val="1366846987"/>
              </p:ext>
            </p:extLst>
          </p:nvPr>
        </p:nvGraphicFramePr>
        <p:xfrm>
          <a:off x="286118" y="3546282"/>
          <a:ext cx="4104368" cy="2910177"/>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2" name="Table 21"/>
          <p:cNvGraphicFramePr>
            <a:graphicFrameLocks noGrp="1"/>
          </p:cNvGraphicFramePr>
          <p:nvPr>
            <p:extLst>
              <p:ext uri="{D42A27DB-BD31-4B8C-83A1-F6EECF244321}">
                <p14:modId xmlns:p14="http://schemas.microsoft.com/office/powerpoint/2010/main" val="1443701979"/>
              </p:ext>
            </p:extLst>
          </p:nvPr>
        </p:nvGraphicFramePr>
        <p:xfrm>
          <a:off x="286118" y="3465035"/>
          <a:ext cx="1121264" cy="2861032"/>
        </p:xfrm>
        <a:graphic>
          <a:graphicData uri="http://schemas.openxmlformats.org/drawingml/2006/table">
            <a:tbl>
              <a:tblPr firstRow="1" bandRow="1">
                <a:tableStyleId>{5C22544A-7EE6-4342-B048-85BDC9FD1C3A}</a:tableStyleId>
              </a:tblPr>
              <a:tblGrid>
                <a:gridCol w="1121264"/>
              </a:tblGrid>
              <a:tr h="629887">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800" b="0" dirty="0" smtClean="0">
                          <a:solidFill>
                            <a:schemeClr val="tx1"/>
                          </a:solidFill>
                          <a:latin typeface="Arial" panose="020B0604020202020204" pitchFamily="34" charset="0"/>
                          <a:cs typeface="Arial" panose="020B0604020202020204" pitchFamily="34" charset="0"/>
                        </a:rPr>
                        <a:t>People under 40 years old do have to worry about blood clots*</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500932">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800" b="0" dirty="0" smtClean="0">
                          <a:solidFill>
                            <a:schemeClr val="tx1"/>
                          </a:solidFill>
                          <a:latin typeface="Arial" panose="020B0604020202020204" pitchFamily="34" charset="0"/>
                          <a:cs typeface="Arial" panose="020B0604020202020204" pitchFamily="34" charset="0"/>
                        </a:rPr>
                        <a:t>Most blood </a:t>
                      </a:r>
                      <a:r>
                        <a:rPr lang="en-US" sz="800" b="0" baseline="0" dirty="0" smtClean="0">
                          <a:solidFill>
                            <a:schemeClr val="tx1"/>
                          </a:solidFill>
                          <a:latin typeface="Arial" panose="020B0604020202020204" pitchFamily="34" charset="0"/>
                          <a:cs typeface="Arial" panose="020B0604020202020204" pitchFamily="34" charset="0"/>
                        </a:rPr>
                        <a:t> </a:t>
                      </a:r>
                      <a:r>
                        <a:rPr lang="en-US" sz="800" b="0" dirty="0" smtClean="0">
                          <a:solidFill>
                            <a:schemeClr val="tx1"/>
                          </a:solidFill>
                          <a:latin typeface="Arial" panose="020B0604020202020204" pitchFamily="34" charset="0"/>
                          <a:cs typeface="Arial" panose="020B0604020202020204" pitchFamily="34" charset="0"/>
                        </a:rPr>
                        <a:t>clots can be</a:t>
                      </a:r>
                      <a:r>
                        <a:rPr lang="en-US" sz="800" b="0" baseline="0" dirty="0" smtClean="0">
                          <a:solidFill>
                            <a:schemeClr val="tx1"/>
                          </a:solidFill>
                          <a:latin typeface="Arial" panose="020B0604020202020204" pitchFamily="34" charset="0"/>
                          <a:cs typeface="Arial" panose="020B0604020202020204" pitchFamily="34" charset="0"/>
                        </a:rPr>
                        <a:t> </a:t>
                      </a:r>
                      <a:r>
                        <a:rPr lang="en-US" sz="800" b="0" dirty="0" smtClean="0">
                          <a:solidFill>
                            <a:schemeClr val="tx1"/>
                          </a:solidFill>
                          <a:latin typeface="Arial" panose="020B0604020202020204" pitchFamily="34" charset="0"/>
                          <a:cs typeface="Arial" panose="020B0604020202020204" pitchFamily="34" charset="0"/>
                        </a:rPr>
                        <a:t>prevented*</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594327">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800" b="0" dirty="0" smtClean="0">
                          <a:solidFill>
                            <a:schemeClr val="tx1"/>
                          </a:solidFill>
                          <a:latin typeface="Arial" panose="020B0604020202020204" pitchFamily="34" charset="0"/>
                          <a:cs typeface="Arial" panose="020B0604020202020204" pitchFamily="34" charset="0"/>
                        </a:rPr>
                        <a:t>It is likely that a blood clot in the leg left untreated can travel to your lungs *</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567943">
                <a:tc>
                  <a:txBody>
                    <a:bodyPr/>
                    <a:lstStyle/>
                    <a:p>
                      <a:pPr algn="ctr"/>
                      <a:r>
                        <a:rPr lang="en-US" sz="800" b="0" dirty="0" smtClean="0">
                          <a:solidFill>
                            <a:schemeClr val="tx1"/>
                          </a:solidFill>
                          <a:latin typeface="Arial" panose="020B0604020202020204" pitchFamily="34" charset="0"/>
                          <a:cs typeface="Arial" panose="020B0604020202020204" pitchFamily="34" charset="0"/>
                        </a:rPr>
                        <a:t>Having a blood clot is considered a</a:t>
                      </a:r>
                      <a:r>
                        <a:rPr lang="en-US" sz="800" b="0" baseline="0" dirty="0" smtClean="0">
                          <a:solidFill>
                            <a:schemeClr val="tx1"/>
                          </a:solidFill>
                          <a:latin typeface="Arial" panose="020B0604020202020204" pitchFamily="34" charset="0"/>
                          <a:cs typeface="Arial" panose="020B0604020202020204" pitchFamily="34" charset="0"/>
                        </a:rPr>
                        <a:t> </a:t>
                      </a:r>
                      <a:r>
                        <a:rPr lang="en-US" sz="800" b="0" dirty="0" smtClean="0">
                          <a:solidFill>
                            <a:schemeClr val="tx1"/>
                          </a:solidFill>
                          <a:latin typeface="Arial" panose="020B0604020202020204" pitchFamily="34" charset="0"/>
                          <a:cs typeface="Arial" panose="020B0604020202020204" pitchFamily="34" charset="0"/>
                        </a:rPr>
                        <a:t>medical</a:t>
                      </a:r>
                      <a:r>
                        <a:rPr lang="en-US" sz="800" b="0" baseline="0" dirty="0" smtClean="0">
                          <a:solidFill>
                            <a:schemeClr val="tx1"/>
                          </a:solidFill>
                          <a:latin typeface="Arial" panose="020B0604020202020204" pitchFamily="34" charset="0"/>
                          <a:cs typeface="Arial" panose="020B0604020202020204" pitchFamily="34" charset="0"/>
                        </a:rPr>
                        <a:t> </a:t>
                      </a:r>
                      <a:r>
                        <a:rPr lang="en-US" sz="800" b="0" dirty="0" smtClean="0">
                          <a:solidFill>
                            <a:schemeClr val="tx1"/>
                          </a:solidFill>
                          <a:latin typeface="Arial" panose="020B0604020202020204" pitchFamily="34" charset="0"/>
                          <a:cs typeface="Arial" panose="020B0604020202020204" pitchFamily="34" charset="0"/>
                        </a:rPr>
                        <a:t>emergency*</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567943">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800" b="0" dirty="0" smtClean="0">
                          <a:solidFill>
                            <a:schemeClr val="tx1"/>
                          </a:solidFill>
                          <a:latin typeface="Arial" panose="020B0604020202020204" pitchFamily="34" charset="0"/>
                          <a:cs typeface="Arial" panose="020B0604020202020204" pitchFamily="34" charset="0"/>
                        </a:rPr>
                        <a:t>Blood clots can cause death</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cxnSp>
        <p:nvCxnSpPr>
          <p:cNvPr id="26" name="Straight Connector 25"/>
          <p:cNvCxnSpPr/>
          <p:nvPr/>
        </p:nvCxnSpPr>
        <p:spPr bwMode="auto">
          <a:xfrm>
            <a:off x="516835" y="4094922"/>
            <a:ext cx="3641697" cy="0"/>
          </a:xfrm>
          <a:prstGeom prst="line">
            <a:avLst/>
          </a:prstGeom>
          <a:ln>
            <a:headEnd type="none" w="med" len="med"/>
            <a:tailEnd type="none" w="med" len="med"/>
          </a:ln>
          <a:extLst/>
        </p:spPr>
        <p:style>
          <a:lnRef idx="1">
            <a:schemeClr val="accent6"/>
          </a:lnRef>
          <a:fillRef idx="0">
            <a:schemeClr val="accent6"/>
          </a:fillRef>
          <a:effectRef idx="0">
            <a:schemeClr val="accent6"/>
          </a:effectRef>
          <a:fontRef idx="minor">
            <a:schemeClr val="tx1"/>
          </a:fontRef>
        </p:style>
      </p:cxnSp>
      <p:cxnSp>
        <p:nvCxnSpPr>
          <p:cNvPr id="31" name="Straight Connector 30"/>
          <p:cNvCxnSpPr/>
          <p:nvPr/>
        </p:nvCxnSpPr>
        <p:spPr bwMode="auto">
          <a:xfrm>
            <a:off x="542019" y="4644872"/>
            <a:ext cx="3641697" cy="0"/>
          </a:xfrm>
          <a:prstGeom prst="line">
            <a:avLst/>
          </a:prstGeom>
          <a:ln>
            <a:headEnd type="none" w="med" len="med"/>
            <a:tailEnd type="none" w="med" len="med"/>
          </a:ln>
          <a:extLst/>
        </p:spPr>
        <p:style>
          <a:lnRef idx="1">
            <a:schemeClr val="accent6"/>
          </a:lnRef>
          <a:fillRef idx="0">
            <a:schemeClr val="accent6"/>
          </a:fillRef>
          <a:effectRef idx="0">
            <a:schemeClr val="accent6"/>
          </a:effectRef>
          <a:fontRef idx="minor">
            <a:schemeClr val="tx1"/>
          </a:fontRef>
        </p:style>
      </p:cxnSp>
      <p:cxnSp>
        <p:nvCxnSpPr>
          <p:cNvPr id="32" name="Straight Connector 31"/>
          <p:cNvCxnSpPr/>
          <p:nvPr/>
        </p:nvCxnSpPr>
        <p:spPr bwMode="auto">
          <a:xfrm>
            <a:off x="559252" y="5186871"/>
            <a:ext cx="3641697" cy="0"/>
          </a:xfrm>
          <a:prstGeom prst="line">
            <a:avLst/>
          </a:prstGeom>
          <a:ln>
            <a:headEnd type="none" w="med" len="med"/>
            <a:tailEnd type="none" w="med" len="med"/>
          </a:ln>
          <a:extLst/>
        </p:spPr>
        <p:style>
          <a:lnRef idx="1">
            <a:schemeClr val="accent6"/>
          </a:lnRef>
          <a:fillRef idx="0">
            <a:schemeClr val="accent6"/>
          </a:fillRef>
          <a:effectRef idx="0">
            <a:schemeClr val="accent6"/>
          </a:effectRef>
          <a:fontRef idx="minor">
            <a:schemeClr val="tx1"/>
          </a:fontRef>
        </p:style>
      </p:cxnSp>
      <p:cxnSp>
        <p:nvCxnSpPr>
          <p:cNvPr id="42" name="Straight Connector 41"/>
          <p:cNvCxnSpPr/>
          <p:nvPr/>
        </p:nvCxnSpPr>
        <p:spPr bwMode="auto">
          <a:xfrm>
            <a:off x="536730" y="5736821"/>
            <a:ext cx="3641697" cy="0"/>
          </a:xfrm>
          <a:prstGeom prst="line">
            <a:avLst/>
          </a:prstGeom>
          <a:ln>
            <a:headEnd type="none" w="med" len="med"/>
            <a:tailEnd type="none" w="med" len="med"/>
          </a:ln>
          <a:extLst/>
        </p:spPr>
        <p:style>
          <a:lnRef idx="1">
            <a:schemeClr val="accent6"/>
          </a:lnRef>
          <a:fillRef idx="0">
            <a:schemeClr val="accent6"/>
          </a:fillRef>
          <a:effectRef idx="0">
            <a:schemeClr val="accent6"/>
          </a:effectRef>
          <a:fontRef idx="minor">
            <a:schemeClr val="tx1"/>
          </a:fontRef>
        </p:style>
      </p:cxnSp>
      <p:sp>
        <p:nvSpPr>
          <p:cNvPr id="43" name="TextBox 42"/>
          <p:cNvSpPr txBox="1"/>
          <p:nvPr/>
        </p:nvSpPr>
        <p:spPr>
          <a:xfrm>
            <a:off x="4608401" y="5819234"/>
            <a:ext cx="2261063" cy="707886"/>
          </a:xfrm>
          <a:prstGeom prst="rect">
            <a:avLst/>
          </a:prstGeom>
          <a:noFill/>
        </p:spPr>
        <p:txBody>
          <a:bodyPr wrap="square" rtlCol="0">
            <a:spAutoFit/>
          </a:bodyPr>
          <a:lstStyle/>
          <a:p>
            <a:r>
              <a:rPr lang="en-US" sz="800" i="1" dirty="0" smtClean="0">
                <a:solidFill>
                  <a:schemeClr val="tx1"/>
                </a:solidFill>
                <a:latin typeface="Arial" panose="020B0604020202020204" pitchFamily="34" charset="0"/>
                <a:cs typeface="Arial" panose="020B0604020202020204" pitchFamily="34" charset="0"/>
              </a:rPr>
              <a:t>*Compared to what was asked in actual survey, statements have been changed to the positive/affirmative and scales have been reversed. This change has been made for increased ease of interpretation of results.</a:t>
            </a:r>
            <a:endParaRPr lang="en-US" sz="800" i="1" dirty="0">
              <a:solidFill>
                <a:schemeClr val="tx1"/>
              </a:solidFill>
              <a:latin typeface="Arial" panose="020B0604020202020204" pitchFamily="34" charset="0"/>
              <a:cs typeface="Arial" panose="020B0604020202020204" pitchFamily="34" charset="0"/>
            </a:endParaRPr>
          </a:p>
        </p:txBody>
      </p:sp>
      <p:grpSp>
        <p:nvGrpSpPr>
          <p:cNvPr id="44" name="Group 43"/>
          <p:cNvGrpSpPr/>
          <p:nvPr/>
        </p:nvGrpSpPr>
        <p:grpSpPr>
          <a:xfrm>
            <a:off x="1710784" y="6289742"/>
            <a:ext cx="4301426" cy="263592"/>
            <a:chOff x="756664" y="6313595"/>
            <a:chExt cx="4301426" cy="263592"/>
          </a:xfrm>
        </p:grpSpPr>
        <p:sp>
          <p:nvSpPr>
            <p:cNvPr id="45" name="TextBox 44"/>
            <p:cNvSpPr txBox="1"/>
            <p:nvPr/>
          </p:nvSpPr>
          <p:spPr>
            <a:xfrm>
              <a:off x="877781" y="6313595"/>
              <a:ext cx="2269295" cy="261610"/>
            </a:xfrm>
            <a:prstGeom prst="rect">
              <a:avLst/>
            </a:prstGeom>
            <a:noFill/>
          </p:spPr>
          <p:txBody>
            <a:bodyPr wrap="square" rtlCol="0">
              <a:spAutoFit/>
            </a:bodyPr>
            <a:lstStyle/>
            <a:p>
              <a:r>
                <a:rPr lang="en-US" sz="1050" b="1" dirty="0" smtClean="0">
                  <a:solidFill>
                    <a:schemeClr val="tx1"/>
                  </a:solidFill>
                  <a:latin typeface="Arial" panose="020B0604020202020204" pitchFamily="34" charset="0"/>
                  <a:cs typeface="Arial" panose="020B0604020202020204" pitchFamily="34" charset="0"/>
                </a:rPr>
                <a:t>Agree</a:t>
              </a:r>
              <a:endParaRPr lang="en-US" sz="1050" b="1" dirty="0">
                <a:solidFill>
                  <a:schemeClr val="tx1"/>
                </a:solidFill>
                <a:latin typeface="Arial" panose="020B0604020202020204" pitchFamily="34" charset="0"/>
                <a:cs typeface="Arial" panose="020B0604020202020204" pitchFamily="34" charset="0"/>
              </a:endParaRPr>
            </a:p>
          </p:txBody>
        </p:sp>
        <p:sp>
          <p:nvSpPr>
            <p:cNvPr id="46" name="Rectangle 45"/>
            <p:cNvSpPr/>
            <p:nvPr/>
          </p:nvSpPr>
          <p:spPr bwMode="auto">
            <a:xfrm>
              <a:off x="1516774" y="6359677"/>
              <a:ext cx="165386" cy="150053"/>
            </a:xfrm>
            <a:prstGeom prst="rect">
              <a:avLst/>
            </a:prstGeom>
            <a:solidFill>
              <a:schemeClr val="tx1">
                <a:lumMod val="65000"/>
                <a:lumOff val="35000"/>
              </a:schemeClr>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sp>
          <p:nvSpPr>
            <p:cNvPr id="47" name="TextBox 46"/>
            <p:cNvSpPr txBox="1"/>
            <p:nvPr/>
          </p:nvSpPr>
          <p:spPr>
            <a:xfrm>
              <a:off x="1650356" y="6314108"/>
              <a:ext cx="1860605" cy="261610"/>
            </a:xfrm>
            <a:prstGeom prst="rect">
              <a:avLst/>
            </a:prstGeom>
            <a:noFill/>
          </p:spPr>
          <p:txBody>
            <a:bodyPr wrap="square" rtlCol="0">
              <a:spAutoFit/>
            </a:bodyPr>
            <a:lstStyle/>
            <a:p>
              <a:r>
                <a:rPr lang="en-US" sz="1050" b="1" dirty="0" smtClean="0">
                  <a:solidFill>
                    <a:schemeClr val="tx1"/>
                  </a:solidFill>
                  <a:latin typeface="Arial" panose="020B0604020202020204" pitchFamily="34" charset="0"/>
                  <a:cs typeface="Arial" panose="020B0604020202020204" pitchFamily="34" charset="0"/>
                </a:rPr>
                <a:t>Neutral</a:t>
              </a:r>
              <a:endParaRPr lang="en-US" sz="1200" b="1" dirty="0">
                <a:solidFill>
                  <a:schemeClr val="tx1"/>
                </a:solidFill>
                <a:latin typeface="Arial" panose="020B0604020202020204" pitchFamily="34" charset="0"/>
                <a:cs typeface="Arial" panose="020B0604020202020204" pitchFamily="34" charset="0"/>
              </a:endParaRPr>
            </a:p>
          </p:txBody>
        </p:sp>
        <p:sp>
          <p:nvSpPr>
            <p:cNvPr id="48" name="Rectangle 47"/>
            <p:cNvSpPr/>
            <p:nvPr/>
          </p:nvSpPr>
          <p:spPr bwMode="auto">
            <a:xfrm>
              <a:off x="756664" y="6377067"/>
              <a:ext cx="165386" cy="150053"/>
            </a:xfrm>
            <a:prstGeom prst="rect">
              <a:avLst/>
            </a:prstGeom>
            <a:solidFill>
              <a:srgbClr val="002A7E"/>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sp>
          <p:nvSpPr>
            <p:cNvPr id="49" name="Rectangle 48"/>
            <p:cNvSpPr/>
            <p:nvPr/>
          </p:nvSpPr>
          <p:spPr bwMode="auto">
            <a:xfrm>
              <a:off x="2380100" y="6377048"/>
              <a:ext cx="165386" cy="150053"/>
            </a:xfrm>
            <a:prstGeom prst="rect">
              <a:avLst/>
            </a:prstGeom>
            <a:solidFill>
              <a:srgbClr val="C00000"/>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sp>
          <p:nvSpPr>
            <p:cNvPr id="50" name="TextBox 49"/>
            <p:cNvSpPr txBox="1"/>
            <p:nvPr/>
          </p:nvSpPr>
          <p:spPr>
            <a:xfrm>
              <a:off x="2513682" y="6315577"/>
              <a:ext cx="2544408" cy="261610"/>
            </a:xfrm>
            <a:prstGeom prst="rect">
              <a:avLst/>
            </a:prstGeom>
            <a:noFill/>
          </p:spPr>
          <p:txBody>
            <a:bodyPr wrap="square" rtlCol="0">
              <a:spAutoFit/>
            </a:bodyPr>
            <a:lstStyle/>
            <a:p>
              <a:r>
                <a:rPr lang="en-US" sz="1050" b="1" dirty="0" smtClean="0">
                  <a:solidFill>
                    <a:schemeClr val="tx1"/>
                  </a:solidFill>
                  <a:latin typeface="Arial" panose="020B0604020202020204" pitchFamily="34" charset="0"/>
                  <a:cs typeface="Arial" panose="020B0604020202020204" pitchFamily="34" charset="0"/>
                </a:rPr>
                <a:t>Disagree</a:t>
              </a:r>
              <a:endParaRPr lang="en-US" sz="1200" b="1" dirty="0">
                <a:solidFill>
                  <a:schemeClr val="tx1"/>
                </a:solidFill>
                <a:latin typeface="Arial" panose="020B0604020202020204" pitchFamily="34" charset="0"/>
                <a:cs typeface="Arial" panose="020B0604020202020204" pitchFamily="34" charset="0"/>
              </a:endParaRPr>
            </a:p>
          </p:txBody>
        </p:sp>
      </p:grpSp>
      <p:sp>
        <p:nvSpPr>
          <p:cNvPr id="51" name="Oval 50"/>
          <p:cNvSpPr/>
          <p:nvPr/>
        </p:nvSpPr>
        <p:spPr bwMode="auto">
          <a:xfrm>
            <a:off x="3986007" y="1915060"/>
            <a:ext cx="381325" cy="182880"/>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52" name="TextBox 51"/>
          <p:cNvSpPr txBox="1"/>
          <p:nvPr/>
        </p:nvSpPr>
        <p:spPr>
          <a:xfrm>
            <a:off x="3288951" y="1194589"/>
            <a:ext cx="1523990" cy="461665"/>
          </a:xfrm>
          <a:prstGeom prst="rect">
            <a:avLst/>
          </a:prstGeom>
          <a:noFill/>
        </p:spPr>
        <p:txBody>
          <a:bodyPr wrap="square" rtlCol="0">
            <a:spAutoFit/>
          </a:bodyPr>
          <a:lstStyle/>
          <a:p>
            <a:pPr algn="ctr"/>
            <a:r>
              <a:rPr lang="en-US" sz="800" dirty="0" smtClean="0">
                <a:solidFill>
                  <a:srgbClr val="C00000"/>
                </a:solidFill>
                <a:latin typeface="Arial" panose="020B0604020202020204" pitchFamily="34" charset="0"/>
                <a:cs typeface="Arial" panose="020B0604020202020204" pitchFamily="34" charset="0"/>
              </a:rPr>
              <a:t>All circled are</a:t>
            </a:r>
          </a:p>
          <a:p>
            <a:pPr algn="ctr"/>
            <a:r>
              <a:rPr lang="en-US" sz="800" dirty="0" smtClean="0">
                <a:solidFill>
                  <a:srgbClr val="C00000"/>
                </a:solidFill>
                <a:latin typeface="Arial" panose="020B0604020202020204" pitchFamily="34" charset="0"/>
                <a:cs typeface="Arial" panose="020B0604020202020204" pitchFamily="34" charset="0"/>
              </a:rPr>
              <a:t>Highest among </a:t>
            </a:r>
          </a:p>
          <a:p>
            <a:pPr algn="ctr"/>
            <a:r>
              <a:rPr lang="en-US" sz="800" dirty="0" smtClean="0">
                <a:solidFill>
                  <a:srgbClr val="C00000"/>
                </a:solidFill>
                <a:latin typeface="Arial" panose="020B0604020202020204" pitchFamily="34" charset="0"/>
                <a:cs typeface="Arial" panose="020B0604020202020204" pitchFamily="34" charset="0"/>
              </a:rPr>
              <a:t>Countries</a:t>
            </a:r>
            <a:endParaRPr lang="en-US" sz="800" dirty="0">
              <a:solidFill>
                <a:srgbClr val="C00000"/>
              </a:solidFill>
              <a:latin typeface="Arial" panose="020B0604020202020204" pitchFamily="34" charset="0"/>
              <a:cs typeface="Arial" panose="020B0604020202020204" pitchFamily="34" charset="0"/>
            </a:endParaRPr>
          </a:p>
        </p:txBody>
      </p:sp>
      <p:sp>
        <p:nvSpPr>
          <p:cNvPr id="53" name="Oval 52"/>
          <p:cNvSpPr/>
          <p:nvPr/>
        </p:nvSpPr>
        <p:spPr bwMode="auto">
          <a:xfrm>
            <a:off x="4050946" y="2162872"/>
            <a:ext cx="381325" cy="182880"/>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54" name="Oval 53"/>
          <p:cNvSpPr/>
          <p:nvPr/>
        </p:nvSpPr>
        <p:spPr bwMode="auto">
          <a:xfrm>
            <a:off x="3535462" y="2545851"/>
            <a:ext cx="381325" cy="182880"/>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55" name="Oval 54"/>
          <p:cNvSpPr/>
          <p:nvPr/>
        </p:nvSpPr>
        <p:spPr bwMode="auto">
          <a:xfrm>
            <a:off x="3830980" y="2276848"/>
            <a:ext cx="381325" cy="182880"/>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Tree>
    <p:extLst>
      <p:ext uri="{BB962C8B-B14F-4D97-AF65-F5344CB8AC3E}">
        <p14:creationId xmlns:p14="http://schemas.microsoft.com/office/powerpoint/2010/main" val="3097701444"/>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65</a:t>
            </a:fld>
            <a:r>
              <a:rPr lang="en-US" smtClean="0"/>
              <a:t> -</a:t>
            </a:r>
            <a:endParaRPr lang="en-US"/>
          </a:p>
        </p:txBody>
      </p:sp>
      <p:grpSp>
        <p:nvGrpSpPr>
          <p:cNvPr id="18" name="Group 17"/>
          <p:cNvGrpSpPr/>
          <p:nvPr/>
        </p:nvGrpSpPr>
        <p:grpSpPr>
          <a:xfrm>
            <a:off x="1194925" y="765186"/>
            <a:ext cx="6222734" cy="3003724"/>
            <a:chOff x="0" y="2792745"/>
            <a:chExt cx="6222734" cy="3003724"/>
          </a:xfrm>
        </p:grpSpPr>
        <p:sp>
          <p:nvSpPr>
            <p:cNvPr id="17" name="Rounded Rectangle 16"/>
            <p:cNvSpPr/>
            <p:nvPr/>
          </p:nvSpPr>
          <p:spPr bwMode="auto">
            <a:xfrm>
              <a:off x="182880" y="3021496"/>
              <a:ext cx="5971430" cy="2774973"/>
            </a:xfrm>
            <a:prstGeom prst="roundRect">
              <a:avLst/>
            </a:prstGeom>
            <a:noFill/>
            <a:ln w="19050" cap="flat" cmpd="sng" algn="ctr">
              <a:solidFill>
                <a:srgbClr val="002A7E"/>
              </a:solidFill>
              <a:prstDash val="sysDot"/>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nvGrpSpPr>
            <p:cNvPr id="11" name="Group 10"/>
            <p:cNvGrpSpPr/>
            <p:nvPr/>
          </p:nvGrpSpPr>
          <p:grpSpPr>
            <a:xfrm>
              <a:off x="1239407" y="2792745"/>
              <a:ext cx="3394735" cy="1735277"/>
              <a:chOff x="711615" y="4224167"/>
              <a:chExt cx="3394735" cy="1735277"/>
            </a:xfrm>
          </p:grpSpPr>
          <p:graphicFrame>
            <p:nvGraphicFramePr>
              <p:cNvPr id="9" name="Chart 8"/>
              <p:cNvGraphicFramePr/>
              <p:nvPr>
                <p:extLst>
                  <p:ext uri="{D42A27DB-BD31-4B8C-83A1-F6EECF244321}">
                    <p14:modId xmlns:p14="http://schemas.microsoft.com/office/powerpoint/2010/main" val="3633261474"/>
                  </p:ext>
                </p:extLst>
              </p:nvPr>
            </p:nvGraphicFramePr>
            <p:xfrm>
              <a:off x="711615" y="4224167"/>
              <a:ext cx="3394735" cy="1735277"/>
            </p:xfrm>
            <a:graphic>
              <a:graphicData uri="http://schemas.openxmlformats.org/drawingml/2006/chart">
                <c:chart xmlns:c="http://schemas.openxmlformats.org/drawingml/2006/chart" xmlns:r="http://schemas.openxmlformats.org/officeDocument/2006/relationships" r:id="rId2"/>
              </a:graphicData>
            </a:graphic>
          </p:graphicFrame>
          <p:sp>
            <p:nvSpPr>
              <p:cNvPr id="10" name="Rectangle 9"/>
              <p:cNvSpPr/>
              <p:nvPr/>
            </p:nvSpPr>
            <p:spPr>
              <a:xfrm>
                <a:off x="886071" y="4541714"/>
                <a:ext cx="3116912" cy="253916"/>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Perceived Cause of DVT</a:t>
                </a:r>
                <a:endParaRPr lang="en-US" sz="1000" b="1" i="1" dirty="0">
                  <a:solidFill>
                    <a:srgbClr val="002A7E"/>
                  </a:solidFill>
                  <a:latin typeface="Arial" panose="020B0604020202020204" pitchFamily="34" charset="0"/>
                  <a:cs typeface="Arial" panose="020B0604020202020204" pitchFamily="34" charset="0"/>
                </a:endParaRPr>
              </a:p>
            </p:txBody>
          </p:sp>
        </p:grpSp>
        <p:grpSp>
          <p:nvGrpSpPr>
            <p:cNvPr id="16" name="Group 15"/>
            <p:cNvGrpSpPr/>
            <p:nvPr/>
          </p:nvGrpSpPr>
          <p:grpSpPr>
            <a:xfrm>
              <a:off x="0" y="4423764"/>
              <a:ext cx="2566347" cy="1057523"/>
              <a:chOff x="-93495" y="5695574"/>
              <a:chExt cx="2566347" cy="1057523"/>
            </a:xfrm>
          </p:grpSpPr>
          <p:graphicFrame>
            <p:nvGraphicFramePr>
              <p:cNvPr id="12" name="Chart 11"/>
              <p:cNvGraphicFramePr/>
              <p:nvPr>
                <p:extLst>
                  <p:ext uri="{D42A27DB-BD31-4B8C-83A1-F6EECF244321}">
                    <p14:modId xmlns:p14="http://schemas.microsoft.com/office/powerpoint/2010/main" val="2533579134"/>
                  </p:ext>
                </p:extLst>
              </p:nvPr>
            </p:nvGraphicFramePr>
            <p:xfrm>
              <a:off x="679349" y="5695574"/>
              <a:ext cx="1793503" cy="1057523"/>
            </p:xfrm>
            <a:graphic>
              <a:graphicData uri="http://schemas.openxmlformats.org/drawingml/2006/chart">
                <c:chart xmlns:c="http://schemas.openxmlformats.org/drawingml/2006/chart" xmlns:r="http://schemas.openxmlformats.org/officeDocument/2006/relationships" r:id="rId3"/>
              </a:graphicData>
            </a:graphic>
          </p:graphicFrame>
          <p:sp>
            <p:nvSpPr>
              <p:cNvPr id="13" name="Rectangle 12"/>
              <p:cNvSpPr/>
              <p:nvPr/>
            </p:nvSpPr>
            <p:spPr>
              <a:xfrm>
                <a:off x="-93495" y="5847053"/>
                <a:ext cx="1386662" cy="738664"/>
              </a:xfrm>
              <a:prstGeom prst="rect">
                <a:avLst/>
              </a:prstGeom>
            </p:spPr>
            <p:txBody>
              <a:bodyPr wrap="square">
                <a:spAutoFit/>
              </a:bodyPr>
              <a:lstStyle/>
              <a:p>
                <a:pPr algn="r"/>
                <a:r>
                  <a:rPr lang="en-US" sz="1050" b="1" dirty="0" smtClean="0">
                    <a:solidFill>
                      <a:srgbClr val="002A7E"/>
                    </a:solidFill>
                    <a:latin typeface="Arial" panose="020B0604020202020204" pitchFamily="34" charset="0"/>
                    <a:cs typeface="Arial" panose="020B0604020202020204" pitchFamily="34" charset="0"/>
                  </a:rPr>
                  <a:t>Claimed Knowledge of What a DVT </a:t>
                </a:r>
              </a:p>
              <a:p>
                <a:pPr algn="r"/>
                <a:r>
                  <a:rPr lang="en-US" sz="1050" b="1" dirty="0">
                    <a:solidFill>
                      <a:srgbClr val="002A7E"/>
                    </a:solidFill>
                    <a:latin typeface="Arial" panose="020B0604020202020204" pitchFamily="34" charset="0"/>
                    <a:cs typeface="Arial" panose="020B0604020202020204" pitchFamily="34" charset="0"/>
                  </a:rPr>
                  <a:t>W</a:t>
                </a:r>
                <a:r>
                  <a:rPr lang="en-US" sz="1050" b="1" dirty="0" smtClean="0">
                    <a:solidFill>
                      <a:srgbClr val="002A7E"/>
                    </a:solidFill>
                    <a:latin typeface="Arial" panose="020B0604020202020204" pitchFamily="34" charset="0"/>
                    <a:cs typeface="Arial" panose="020B0604020202020204" pitchFamily="34" charset="0"/>
                  </a:rPr>
                  <a:t>ould Feel Like</a:t>
                </a:r>
                <a:endParaRPr lang="en-US" sz="1000" b="1" i="1" dirty="0">
                  <a:solidFill>
                    <a:srgbClr val="002A7E"/>
                  </a:solidFill>
                  <a:latin typeface="Arial" panose="020B0604020202020204" pitchFamily="34" charset="0"/>
                  <a:cs typeface="Arial" panose="020B0604020202020204" pitchFamily="34" charset="0"/>
                </a:endParaRPr>
              </a:p>
            </p:txBody>
          </p:sp>
        </p:grpSp>
        <p:sp>
          <p:nvSpPr>
            <p:cNvPr id="15" name="Rectangle 14"/>
            <p:cNvSpPr/>
            <p:nvPr/>
          </p:nvSpPr>
          <p:spPr>
            <a:xfrm>
              <a:off x="3105822" y="4148087"/>
              <a:ext cx="3116912" cy="261610"/>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Perceived DVT Symptoms</a:t>
              </a:r>
              <a:endParaRPr lang="en-US" sz="1050" b="1" dirty="0">
                <a:solidFill>
                  <a:srgbClr val="002A7E"/>
                </a:solidFill>
                <a:latin typeface="Arial" panose="020B0604020202020204" pitchFamily="34" charset="0"/>
                <a:cs typeface="Arial" panose="020B0604020202020204" pitchFamily="34" charset="0"/>
              </a:endParaRPr>
            </a:p>
          </p:txBody>
        </p:sp>
      </p:grpSp>
      <p:grpSp>
        <p:nvGrpSpPr>
          <p:cNvPr id="24" name="Group 23"/>
          <p:cNvGrpSpPr/>
          <p:nvPr/>
        </p:nvGrpSpPr>
        <p:grpSpPr>
          <a:xfrm>
            <a:off x="1393707" y="3935895"/>
            <a:ext cx="5971430" cy="2028358"/>
            <a:chOff x="3905251" y="2122998"/>
            <a:chExt cx="5971430" cy="2028358"/>
          </a:xfrm>
        </p:grpSpPr>
        <p:sp>
          <p:nvSpPr>
            <p:cNvPr id="23" name="Rounded Rectangle 22"/>
            <p:cNvSpPr/>
            <p:nvPr/>
          </p:nvSpPr>
          <p:spPr bwMode="auto">
            <a:xfrm>
              <a:off x="3905251" y="2122998"/>
              <a:ext cx="5971430" cy="2028358"/>
            </a:xfrm>
            <a:prstGeom prst="roundRect">
              <a:avLst/>
            </a:prstGeom>
            <a:noFill/>
            <a:ln w="19050" cap="flat" cmpd="sng" algn="ctr">
              <a:solidFill>
                <a:srgbClr val="C00000"/>
              </a:solidFill>
              <a:prstDash val="sysDot"/>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aphicFrame>
          <p:nvGraphicFramePr>
            <p:cNvPr id="20" name="Chart 19"/>
            <p:cNvGraphicFramePr/>
            <p:nvPr>
              <p:extLst>
                <p:ext uri="{D42A27DB-BD31-4B8C-83A1-F6EECF244321}">
                  <p14:modId xmlns:p14="http://schemas.microsoft.com/office/powerpoint/2010/main" val="3112044763"/>
                </p:ext>
              </p:extLst>
            </p:nvPr>
          </p:nvGraphicFramePr>
          <p:xfrm>
            <a:off x="4125446" y="2966876"/>
            <a:ext cx="1793503" cy="1057523"/>
          </p:xfrm>
          <a:graphic>
            <a:graphicData uri="http://schemas.openxmlformats.org/drawingml/2006/chart">
              <c:chart xmlns:c="http://schemas.openxmlformats.org/drawingml/2006/chart" xmlns:r="http://schemas.openxmlformats.org/officeDocument/2006/relationships" r:id="rId4"/>
            </a:graphicData>
          </a:graphic>
        </p:graphicFrame>
        <p:sp>
          <p:nvSpPr>
            <p:cNvPr id="21" name="Rectangle 20"/>
            <p:cNvSpPr/>
            <p:nvPr/>
          </p:nvSpPr>
          <p:spPr>
            <a:xfrm>
              <a:off x="4204784" y="2619376"/>
              <a:ext cx="1634829" cy="577081"/>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Claimed Knowledge </a:t>
              </a:r>
            </a:p>
            <a:p>
              <a:pPr algn="ctr"/>
              <a:r>
                <a:rPr lang="en-US" sz="1050" b="1" dirty="0" smtClean="0">
                  <a:solidFill>
                    <a:srgbClr val="002A7E"/>
                  </a:solidFill>
                  <a:latin typeface="Arial" panose="020B0604020202020204" pitchFamily="34" charset="0"/>
                  <a:cs typeface="Arial" panose="020B0604020202020204" pitchFamily="34" charset="0"/>
                </a:rPr>
                <a:t>of What a PE </a:t>
              </a:r>
            </a:p>
            <a:p>
              <a:pPr algn="ctr"/>
              <a:r>
                <a:rPr lang="en-US" sz="1050" b="1" dirty="0">
                  <a:solidFill>
                    <a:srgbClr val="002A7E"/>
                  </a:solidFill>
                  <a:latin typeface="Arial" panose="020B0604020202020204" pitchFamily="34" charset="0"/>
                  <a:cs typeface="Arial" panose="020B0604020202020204" pitchFamily="34" charset="0"/>
                </a:rPr>
                <a:t>W</a:t>
              </a:r>
              <a:r>
                <a:rPr lang="en-US" sz="1050" b="1" dirty="0" smtClean="0">
                  <a:solidFill>
                    <a:srgbClr val="002A7E"/>
                  </a:solidFill>
                  <a:latin typeface="Arial" panose="020B0604020202020204" pitchFamily="34" charset="0"/>
                  <a:cs typeface="Arial" panose="020B0604020202020204" pitchFamily="34" charset="0"/>
                </a:rPr>
                <a:t>ould Feel Like</a:t>
              </a:r>
              <a:endParaRPr lang="en-US" sz="1000" b="1" i="1" dirty="0">
                <a:solidFill>
                  <a:srgbClr val="002A7E"/>
                </a:solidFill>
                <a:latin typeface="Arial" panose="020B0604020202020204" pitchFamily="34" charset="0"/>
                <a:cs typeface="Arial" panose="020B0604020202020204" pitchFamily="34" charset="0"/>
              </a:endParaRPr>
            </a:p>
          </p:txBody>
        </p:sp>
        <p:sp>
          <p:nvSpPr>
            <p:cNvPr id="22" name="Rectangle 21"/>
            <p:cNvSpPr/>
            <p:nvPr/>
          </p:nvSpPr>
          <p:spPr>
            <a:xfrm>
              <a:off x="6009362" y="2328900"/>
              <a:ext cx="3116912" cy="261610"/>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Perceived PE Symptoms</a:t>
              </a:r>
              <a:endParaRPr lang="en-US" sz="1050" b="1" dirty="0">
                <a:solidFill>
                  <a:srgbClr val="002A7E"/>
                </a:solidFill>
                <a:latin typeface="Arial" panose="020B0604020202020204" pitchFamily="34" charset="0"/>
                <a:cs typeface="Arial" panose="020B0604020202020204" pitchFamily="34" charset="0"/>
              </a:endParaRPr>
            </a:p>
          </p:txBody>
        </p:sp>
      </p:grpSp>
      <p:sp>
        <p:nvSpPr>
          <p:cNvPr id="27" name="Oval 26"/>
          <p:cNvSpPr/>
          <p:nvPr/>
        </p:nvSpPr>
        <p:spPr bwMode="auto">
          <a:xfrm>
            <a:off x="6265627" y="3118992"/>
            <a:ext cx="127221" cy="119269"/>
          </a:xfrm>
          <a:prstGeom prst="ellipse">
            <a:avLst/>
          </a:prstGeom>
          <a:solidFill>
            <a:srgbClr val="002A7E"/>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8" name="Oval 27"/>
          <p:cNvSpPr/>
          <p:nvPr/>
        </p:nvSpPr>
        <p:spPr bwMode="auto">
          <a:xfrm>
            <a:off x="6266958" y="3327049"/>
            <a:ext cx="127221" cy="119269"/>
          </a:xfrm>
          <a:prstGeom prst="ellipse">
            <a:avLst/>
          </a:prstGeom>
          <a:solidFill>
            <a:srgbClr val="C00000"/>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9" name="TextBox 28"/>
          <p:cNvSpPr txBox="1"/>
          <p:nvPr/>
        </p:nvSpPr>
        <p:spPr>
          <a:xfrm>
            <a:off x="6322617" y="3070904"/>
            <a:ext cx="874643" cy="215444"/>
          </a:xfrm>
          <a:prstGeom prst="rect">
            <a:avLst/>
          </a:prstGeom>
          <a:noFill/>
        </p:spPr>
        <p:txBody>
          <a:bodyPr wrap="square" rtlCol="0">
            <a:spAutoFit/>
          </a:bodyPr>
          <a:lstStyle/>
          <a:p>
            <a:r>
              <a:rPr lang="en-US" sz="800" b="1" dirty="0" smtClean="0">
                <a:solidFill>
                  <a:srgbClr val="002A7E"/>
                </a:solidFill>
                <a:latin typeface="Arial" panose="020B0604020202020204" pitchFamily="34" charset="0"/>
                <a:cs typeface="Arial" panose="020B0604020202020204" pitchFamily="34" charset="0"/>
              </a:rPr>
              <a:t>Symptoms</a:t>
            </a:r>
            <a:endParaRPr lang="en-US" sz="800" b="1" dirty="0">
              <a:solidFill>
                <a:srgbClr val="002A7E"/>
              </a:solidFill>
              <a:latin typeface="Arial" panose="020B0604020202020204" pitchFamily="34" charset="0"/>
              <a:cs typeface="Arial" panose="020B0604020202020204" pitchFamily="34" charset="0"/>
            </a:endParaRPr>
          </a:p>
        </p:txBody>
      </p:sp>
      <p:sp>
        <p:nvSpPr>
          <p:cNvPr id="30" name="TextBox 29"/>
          <p:cNvSpPr txBox="1"/>
          <p:nvPr/>
        </p:nvSpPr>
        <p:spPr>
          <a:xfrm>
            <a:off x="6339850" y="3278961"/>
            <a:ext cx="874643" cy="338554"/>
          </a:xfrm>
          <a:prstGeom prst="rect">
            <a:avLst/>
          </a:prstGeom>
          <a:noFill/>
        </p:spPr>
        <p:txBody>
          <a:bodyPr wrap="square" rtlCol="0">
            <a:spAutoFit/>
          </a:bodyPr>
          <a:lstStyle/>
          <a:p>
            <a:r>
              <a:rPr lang="en-US" sz="800" b="1" dirty="0" smtClean="0">
                <a:solidFill>
                  <a:srgbClr val="002A7E"/>
                </a:solidFill>
                <a:latin typeface="Arial" panose="020B0604020202020204" pitchFamily="34" charset="0"/>
                <a:cs typeface="Arial" panose="020B0604020202020204" pitchFamily="34" charset="0"/>
              </a:rPr>
              <a:t>Non- </a:t>
            </a:r>
          </a:p>
          <a:p>
            <a:r>
              <a:rPr lang="en-US" sz="800" b="1" dirty="0" smtClean="0">
                <a:solidFill>
                  <a:srgbClr val="002A7E"/>
                </a:solidFill>
                <a:latin typeface="Arial" panose="020B0604020202020204" pitchFamily="34" charset="0"/>
                <a:cs typeface="Arial" panose="020B0604020202020204" pitchFamily="34" charset="0"/>
              </a:rPr>
              <a:t>Symptoms</a:t>
            </a:r>
            <a:endParaRPr lang="en-US" sz="800" b="1" dirty="0">
              <a:solidFill>
                <a:srgbClr val="002A7E"/>
              </a:solidFill>
              <a:latin typeface="Arial" panose="020B0604020202020204" pitchFamily="34" charset="0"/>
              <a:cs typeface="Arial" panose="020B0604020202020204" pitchFamily="34" charset="0"/>
            </a:endParaRPr>
          </a:p>
        </p:txBody>
      </p:sp>
      <p:sp>
        <p:nvSpPr>
          <p:cNvPr id="31" name="Oval 30"/>
          <p:cNvSpPr/>
          <p:nvPr/>
        </p:nvSpPr>
        <p:spPr bwMode="auto">
          <a:xfrm>
            <a:off x="6318625" y="5291024"/>
            <a:ext cx="127221" cy="119269"/>
          </a:xfrm>
          <a:prstGeom prst="ellipse">
            <a:avLst/>
          </a:prstGeom>
          <a:solidFill>
            <a:srgbClr val="002A7E"/>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32" name="Oval 31"/>
          <p:cNvSpPr/>
          <p:nvPr/>
        </p:nvSpPr>
        <p:spPr bwMode="auto">
          <a:xfrm>
            <a:off x="6319956" y="5499081"/>
            <a:ext cx="127221" cy="119269"/>
          </a:xfrm>
          <a:prstGeom prst="ellipse">
            <a:avLst/>
          </a:prstGeom>
          <a:solidFill>
            <a:srgbClr val="C00000"/>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33" name="TextBox 32"/>
          <p:cNvSpPr txBox="1"/>
          <p:nvPr/>
        </p:nvSpPr>
        <p:spPr>
          <a:xfrm>
            <a:off x="6375615" y="5242936"/>
            <a:ext cx="874643" cy="215444"/>
          </a:xfrm>
          <a:prstGeom prst="rect">
            <a:avLst/>
          </a:prstGeom>
          <a:noFill/>
        </p:spPr>
        <p:txBody>
          <a:bodyPr wrap="square" rtlCol="0">
            <a:spAutoFit/>
          </a:bodyPr>
          <a:lstStyle/>
          <a:p>
            <a:r>
              <a:rPr lang="en-US" sz="800" b="1" dirty="0" smtClean="0">
                <a:solidFill>
                  <a:srgbClr val="002A7E"/>
                </a:solidFill>
                <a:latin typeface="Arial" panose="020B0604020202020204" pitchFamily="34" charset="0"/>
                <a:cs typeface="Arial" panose="020B0604020202020204" pitchFamily="34" charset="0"/>
              </a:rPr>
              <a:t>Symptoms</a:t>
            </a:r>
            <a:endParaRPr lang="en-US" sz="800" b="1" dirty="0">
              <a:solidFill>
                <a:srgbClr val="002A7E"/>
              </a:solidFill>
              <a:latin typeface="Arial" panose="020B0604020202020204" pitchFamily="34" charset="0"/>
              <a:cs typeface="Arial" panose="020B0604020202020204" pitchFamily="34" charset="0"/>
            </a:endParaRPr>
          </a:p>
        </p:txBody>
      </p:sp>
      <p:sp>
        <p:nvSpPr>
          <p:cNvPr id="34" name="TextBox 33"/>
          <p:cNvSpPr txBox="1"/>
          <p:nvPr/>
        </p:nvSpPr>
        <p:spPr>
          <a:xfrm>
            <a:off x="6392848" y="5450993"/>
            <a:ext cx="874643" cy="338554"/>
          </a:xfrm>
          <a:prstGeom prst="rect">
            <a:avLst/>
          </a:prstGeom>
          <a:noFill/>
        </p:spPr>
        <p:txBody>
          <a:bodyPr wrap="square" rtlCol="0">
            <a:spAutoFit/>
          </a:bodyPr>
          <a:lstStyle/>
          <a:p>
            <a:r>
              <a:rPr lang="en-US" sz="800" b="1" dirty="0" smtClean="0">
                <a:solidFill>
                  <a:srgbClr val="002A7E"/>
                </a:solidFill>
                <a:latin typeface="Arial" panose="020B0604020202020204" pitchFamily="34" charset="0"/>
                <a:cs typeface="Arial" panose="020B0604020202020204" pitchFamily="34" charset="0"/>
              </a:rPr>
              <a:t>Non- </a:t>
            </a:r>
          </a:p>
          <a:p>
            <a:r>
              <a:rPr lang="en-US" sz="800" b="1" dirty="0" smtClean="0">
                <a:solidFill>
                  <a:srgbClr val="002A7E"/>
                </a:solidFill>
                <a:latin typeface="Arial" panose="020B0604020202020204" pitchFamily="34" charset="0"/>
                <a:cs typeface="Arial" panose="020B0604020202020204" pitchFamily="34" charset="0"/>
              </a:rPr>
              <a:t>Symptoms</a:t>
            </a:r>
            <a:endParaRPr lang="en-US" sz="800" b="1" dirty="0">
              <a:solidFill>
                <a:srgbClr val="002A7E"/>
              </a:solidFill>
              <a:latin typeface="Arial" panose="020B0604020202020204" pitchFamily="34" charset="0"/>
              <a:cs typeface="Arial" panose="020B0604020202020204" pitchFamily="34" charset="0"/>
            </a:endParaRPr>
          </a:p>
        </p:txBody>
      </p:sp>
      <p:sp>
        <p:nvSpPr>
          <p:cNvPr id="35" name="Title 1"/>
          <p:cNvSpPr txBox="1">
            <a:spLocks/>
          </p:cNvSpPr>
          <p:nvPr/>
        </p:nvSpPr>
        <p:spPr>
          <a:xfrm>
            <a:off x="147099" y="139465"/>
            <a:ext cx="8486775"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kern="0" dirty="0" smtClean="0"/>
              <a:t>United Kingdom Summary of Results</a:t>
            </a:r>
            <a:endParaRPr lang="en-US" kern="0" dirty="0"/>
          </a:p>
        </p:txBody>
      </p:sp>
      <p:pic>
        <p:nvPicPr>
          <p:cNvPr id="36" name="Picture 35"/>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327550" y="139465"/>
            <a:ext cx="612648" cy="612648"/>
          </a:xfrm>
          <a:prstGeom prst="rect">
            <a:avLst/>
          </a:prstGeom>
        </p:spPr>
      </p:pic>
      <p:sp>
        <p:nvSpPr>
          <p:cNvPr id="3" name="Bent Arrow 2"/>
          <p:cNvSpPr/>
          <p:nvPr/>
        </p:nvSpPr>
        <p:spPr bwMode="auto">
          <a:xfrm rot="16200000" flipH="1">
            <a:off x="1393796" y="1523606"/>
            <a:ext cx="1368354" cy="1007229"/>
          </a:xfrm>
          <a:prstGeom prst="bentArrow">
            <a:avLst/>
          </a:prstGeom>
          <a:solidFill>
            <a:schemeClr val="bg1">
              <a:lumMod val="95000"/>
            </a:schemeClr>
          </a:solidFill>
          <a:ln>
            <a:headEnd type="none" w="med" len="med"/>
            <a:tailEnd type="none" w="med" len="med"/>
          </a:ln>
          <a:extLst/>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38" name="TextBox 37"/>
          <p:cNvSpPr txBox="1"/>
          <p:nvPr/>
        </p:nvSpPr>
        <p:spPr>
          <a:xfrm>
            <a:off x="1377805" y="1521647"/>
            <a:ext cx="1039392" cy="830997"/>
          </a:xfrm>
          <a:prstGeom prst="rect">
            <a:avLst/>
          </a:prstGeom>
          <a:solidFill>
            <a:srgbClr val="F2F2F2">
              <a:alpha val="65882"/>
            </a:srgbClr>
          </a:solidFill>
        </p:spPr>
        <p:txBody>
          <a:bodyPr wrap="square" rtlCol="0">
            <a:spAutoFit/>
          </a:bodyPr>
          <a:lstStyle/>
          <a:p>
            <a:pPr algn="ctr"/>
            <a:r>
              <a:rPr lang="en-US" sz="800" b="1" i="1" dirty="0" smtClean="0">
                <a:solidFill>
                  <a:srgbClr val="002A7E"/>
                </a:solidFill>
                <a:latin typeface="Arial" panose="020B0604020202020204" pitchFamily="34" charset="0"/>
                <a:cs typeface="Arial" panose="020B0604020202020204" pitchFamily="34" charset="0"/>
              </a:rPr>
              <a:t>Although 80% of adults know the cause of DVT, only 27% know what a DVT would feel like.</a:t>
            </a:r>
            <a:endParaRPr lang="en-US" sz="800" b="1" i="1" dirty="0">
              <a:solidFill>
                <a:srgbClr val="002A7E"/>
              </a:solidFill>
              <a:latin typeface="Arial" panose="020B0604020202020204" pitchFamily="34" charset="0"/>
              <a:cs typeface="Arial" panose="020B0604020202020204" pitchFamily="34" charset="0"/>
            </a:endParaRPr>
          </a:p>
        </p:txBody>
      </p:sp>
      <p:graphicFrame>
        <p:nvGraphicFramePr>
          <p:cNvPr id="39" name="Chart 38"/>
          <p:cNvGraphicFramePr/>
          <p:nvPr>
            <p:extLst>
              <p:ext uri="{D42A27DB-BD31-4B8C-83A1-F6EECF244321}">
                <p14:modId xmlns:p14="http://schemas.microsoft.com/office/powerpoint/2010/main" val="3073416613"/>
              </p:ext>
            </p:extLst>
          </p:nvPr>
        </p:nvGraphicFramePr>
        <p:xfrm>
          <a:off x="3328069" y="2224226"/>
          <a:ext cx="4152900" cy="151764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40" name="Chart 39"/>
          <p:cNvGraphicFramePr/>
          <p:nvPr>
            <p:extLst>
              <p:ext uri="{D42A27DB-BD31-4B8C-83A1-F6EECF244321}">
                <p14:modId xmlns:p14="http://schemas.microsoft.com/office/powerpoint/2010/main" val="3783071920"/>
              </p:ext>
            </p:extLst>
          </p:nvPr>
        </p:nvGraphicFramePr>
        <p:xfrm>
          <a:off x="3296563" y="4265648"/>
          <a:ext cx="4152900" cy="1711968"/>
        </p:xfrm>
        <a:graphic>
          <a:graphicData uri="http://schemas.openxmlformats.org/drawingml/2006/chart">
            <c:chart xmlns:c="http://schemas.openxmlformats.org/drawingml/2006/chart" xmlns:r="http://schemas.openxmlformats.org/officeDocument/2006/relationships" r:id="rId7"/>
          </a:graphicData>
        </a:graphic>
      </p:graphicFrame>
      <p:sp>
        <p:nvSpPr>
          <p:cNvPr id="37" name="Oval 36"/>
          <p:cNvSpPr/>
          <p:nvPr/>
        </p:nvSpPr>
        <p:spPr bwMode="auto">
          <a:xfrm>
            <a:off x="6815935" y="2355911"/>
            <a:ext cx="381325" cy="182880"/>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41" name="TextBox 40"/>
          <p:cNvSpPr txBox="1"/>
          <p:nvPr/>
        </p:nvSpPr>
        <p:spPr>
          <a:xfrm>
            <a:off x="6235172" y="2064871"/>
            <a:ext cx="1523990" cy="338554"/>
          </a:xfrm>
          <a:prstGeom prst="rect">
            <a:avLst/>
          </a:prstGeom>
          <a:noFill/>
        </p:spPr>
        <p:txBody>
          <a:bodyPr wrap="square" rtlCol="0">
            <a:spAutoFit/>
          </a:bodyPr>
          <a:lstStyle/>
          <a:p>
            <a:pPr algn="ctr"/>
            <a:r>
              <a:rPr lang="en-US" sz="800" dirty="0" smtClean="0">
                <a:solidFill>
                  <a:srgbClr val="C00000"/>
                </a:solidFill>
                <a:latin typeface="Arial" panose="020B0604020202020204" pitchFamily="34" charset="0"/>
                <a:cs typeface="Arial" panose="020B0604020202020204" pitchFamily="34" charset="0"/>
              </a:rPr>
              <a:t>Highest among </a:t>
            </a:r>
          </a:p>
          <a:p>
            <a:pPr algn="ctr"/>
            <a:r>
              <a:rPr lang="en-US" sz="800" dirty="0" smtClean="0">
                <a:solidFill>
                  <a:srgbClr val="C00000"/>
                </a:solidFill>
                <a:latin typeface="Arial" panose="020B0604020202020204" pitchFamily="34" charset="0"/>
                <a:cs typeface="Arial" panose="020B0604020202020204" pitchFamily="34" charset="0"/>
              </a:rPr>
              <a:t>Countries</a:t>
            </a:r>
            <a:endParaRPr lang="en-US" sz="800" dirty="0">
              <a:solidFill>
                <a:srgbClr val="C00000"/>
              </a:solidFill>
              <a:latin typeface="Arial" panose="020B0604020202020204" pitchFamily="34" charset="0"/>
              <a:cs typeface="Arial" panose="020B0604020202020204" pitchFamily="34" charset="0"/>
            </a:endParaRPr>
          </a:p>
        </p:txBody>
      </p:sp>
      <p:sp>
        <p:nvSpPr>
          <p:cNvPr id="44" name="Oval 43"/>
          <p:cNvSpPr/>
          <p:nvPr/>
        </p:nvSpPr>
        <p:spPr bwMode="auto">
          <a:xfrm>
            <a:off x="5477878" y="4629373"/>
            <a:ext cx="381325" cy="182880"/>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45" name="TextBox 44"/>
          <p:cNvSpPr txBox="1"/>
          <p:nvPr/>
        </p:nvSpPr>
        <p:spPr>
          <a:xfrm>
            <a:off x="5699525" y="4627409"/>
            <a:ext cx="1523990" cy="215444"/>
          </a:xfrm>
          <a:prstGeom prst="rect">
            <a:avLst/>
          </a:prstGeom>
          <a:noFill/>
        </p:spPr>
        <p:txBody>
          <a:bodyPr wrap="square" rtlCol="0">
            <a:spAutoFit/>
          </a:bodyPr>
          <a:lstStyle/>
          <a:p>
            <a:pPr algn="ctr"/>
            <a:r>
              <a:rPr lang="en-US" sz="800" dirty="0" smtClean="0">
                <a:solidFill>
                  <a:srgbClr val="C00000"/>
                </a:solidFill>
                <a:latin typeface="Arial" panose="020B0604020202020204" pitchFamily="34" charset="0"/>
                <a:cs typeface="Arial" panose="020B0604020202020204" pitchFamily="34" charset="0"/>
              </a:rPr>
              <a:t>Lowest among Countries</a:t>
            </a:r>
            <a:endParaRPr lang="en-US" sz="800" dirty="0">
              <a:solidFill>
                <a:srgbClr val="C00000"/>
              </a:solidFill>
              <a:latin typeface="Arial" panose="020B0604020202020204" pitchFamily="34" charset="0"/>
              <a:cs typeface="Arial" panose="020B0604020202020204" pitchFamily="34" charset="0"/>
            </a:endParaRPr>
          </a:p>
        </p:txBody>
      </p:sp>
      <p:sp>
        <p:nvSpPr>
          <p:cNvPr id="42" name="Oval 41"/>
          <p:cNvSpPr/>
          <p:nvPr/>
        </p:nvSpPr>
        <p:spPr bwMode="auto">
          <a:xfrm>
            <a:off x="2554591" y="995785"/>
            <a:ext cx="381325" cy="182880"/>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43" name="TextBox 42"/>
          <p:cNvSpPr txBox="1"/>
          <p:nvPr/>
        </p:nvSpPr>
        <p:spPr>
          <a:xfrm>
            <a:off x="1127268" y="954154"/>
            <a:ext cx="1523990" cy="338554"/>
          </a:xfrm>
          <a:prstGeom prst="rect">
            <a:avLst/>
          </a:prstGeom>
          <a:noFill/>
        </p:spPr>
        <p:txBody>
          <a:bodyPr wrap="square" rtlCol="0">
            <a:spAutoFit/>
          </a:bodyPr>
          <a:lstStyle/>
          <a:p>
            <a:pPr algn="r"/>
            <a:r>
              <a:rPr lang="en-US" sz="800" dirty="0" smtClean="0">
                <a:solidFill>
                  <a:srgbClr val="C00000"/>
                </a:solidFill>
                <a:latin typeface="Arial" panose="020B0604020202020204" pitchFamily="34" charset="0"/>
                <a:cs typeface="Arial" panose="020B0604020202020204" pitchFamily="34" charset="0"/>
              </a:rPr>
              <a:t>Highest among </a:t>
            </a:r>
          </a:p>
          <a:p>
            <a:pPr algn="r"/>
            <a:r>
              <a:rPr lang="en-US" sz="800" dirty="0" smtClean="0">
                <a:solidFill>
                  <a:srgbClr val="C00000"/>
                </a:solidFill>
                <a:latin typeface="Arial" panose="020B0604020202020204" pitchFamily="34" charset="0"/>
                <a:cs typeface="Arial" panose="020B0604020202020204" pitchFamily="34" charset="0"/>
              </a:rPr>
              <a:t>Countries</a:t>
            </a:r>
            <a:endParaRPr lang="en-US" sz="800" dirty="0">
              <a:solidFill>
                <a:srgbClr val="C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47921643"/>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66</a:t>
            </a:fld>
            <a:r>
              <a:rPr lang="en-US" smtClean="0"/>
              <a:t> -</a:t>
            </a:r>
            <a:endParaRPr lang="en-US"/>
          </a:p>
        </p:txBody>
      </p:sp>
      <p:sp>
        <p:nvSpPr>
          <p:cNvPr id="4" name="Title 1"/>
          <p:cNvSpPr txBox="1">
            <a:spLocks/>
          </p:cNvSpPr>
          <p:nvPr/>
        </p:nvSpPr>
        <p:spPr>
          <a:xfrm>
            <a:off x="147099" y="139465"/>
            <a:ext cx="8486775"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kern="0" dirty="0" smtClean="0"/>
              <a:t>United Kingdom Summary of Results</a:t>
            </a:r>
            <a:endParaRPr lang="en-US" kern="0" dirty="0"/>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327550" y="139465"/>
            <a:ext cx="612648" cy="612648"/>
          </a:xfrm>
          <a:prstGeom prst="rect">
            <a:avLst/>
          </a:prstGeom>
        </p:spPr>
      </p:pic>
      <p:pic>
        <p:nvPicPr>
          <p:cNvPr id="6" name="Picture 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02358" y="1709506"/>
            <a:ext cx="604717" cy="359051"/>
          </a:xfrm>
          <a:prstGeom prst="rect">
            <a:avLst/>
          </a:prstGeom>
        </p:spPr>
      </p:pic>
      <p:sp>
        <p:nvSpPr>
          <p:cNvPr id="7" name="TextBox 6"/>
          <p:cNvSpPr txBox="1"/>
          <p:nvPr/>
        </p:nvSpPr>
        <p:spPr>
          <a:xfrm>
            <a:off x="843465" y="1781068"/>
            <a:ext cx="7712138" cy="492443"/>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Awareness of medical conditions is only slightly higher among older U.K. adults, except for in the case of thrombosis, deep vein thrombosis, and pulmonary embolism. </a:t>
            </a:r>
            <a:endParaRPr lang="en-US" sz="1300" b="1" dirty="0">
              <a:solidFill>
                <a:schemeClr val="tx1"/>
              </a:solidFill>
              <a:latin typeface="Arial" panose="020B0604020202020204" pitchFamily="34" charset="0"/>
              <a:cs typeface="Arial" panose="020B0604020202020204" pitchFamily="34" charset="0"/>
            </a:endParaRPr>
          </a:p>
        </p:txBody>
      </p:sp>
      <p:sp>
        <p:nvSpPr>
          <p:cNvPr id="8" name="TextBox 7"/>
          <p:cNvSpPr txBox="1"/>
          <p:nvPr/>
        </p:nvSpPr>
        <p:spPr>
          <a:xfrm>
            <a:off x="907075" y="2219626"/>
            <a:ext cx="7712138" cy="600164"/>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Older adults are more aware of thrombosis, DVT, and PE compared to the younger population.</a:t>
            </a:r>
          </a:p>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Suburban residents are also more aware of each thrombosis-related term compared to those living in urban and rural cities.</a:t>
            </a:r>
          </a:p>
        </p:txBody>
      </p:sp>
      <p:pic>
        <p:nvPicPr>
          <p:cNvPr id="12" name="Picture 1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95738" y="1082708"/>
            <a:ext cx="604717" cy="359051"/>
          </a:xfrm>
          <a:prstGeom prst="rect">
            <a:avLst/>
          </a:prstGeom>
        </p:spPr>
      </p:pic>
      <p:sp>
        <p:nvSpPr>
          <p:cNvPr id="13" name="TextBox 12"/>
          <p:cNvSpPr txBox="1"/>
          <p:nvPr/>
        </p:nvSpPr>
        <p:spPr>
          <a:xfrm>
            <a:off x="836845" y="1186074"/>
            <a:ext cx="7712138" cy="292388"/>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The United Kingdom is among the most thrombosis-aware countries measured. </a:t>
            </a:r>
            <a:endParaRPr lang="en-US" sz="1300" b="1" dirty="0">
              <a:solidFill>
                <a:schemeClr val="tx1"/>
              </a:solidFill>
              <a:latin typeface="Arial" panose="020B0604020202020204" pitchFamily="34" charset="0"/>
              <a:cs typeface="Arial" panose="020B0604020202020204" pitchFamily="34" charset="0"/>
            </a:endParaRPr>
          </a:p>
        </p:txBody>
      </p:sp>
      <p:sp>
        <p:nvSpPr>
          <p:cNvPr id="14" name="TextBox 13"/>
          <p:cNvSpPr txBox="1"/>
          <p:nvPr/>
        </p:nvSpPr>
        <p:spPr>
          <a:xfrm>
            <a:off x="900455" y="1378151"/>
            <a:ext cx="7712138" cy="430887"/>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The U.K. ranks second among countries in awareness of the term thrombosis (80%), and first among all countries in awareness of deep vein thrombosis (86%) and pulmonary embolism (72%).</a:t>
            </a:r>
          </a:p>
        </p:txBody>
      </p:sp>
      <p:pic>
        <p:nvPicPr>
          <p:cNvPr id="15" name="Picture 1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95738" y="2712663"/>
            <a:ext cx="604717" cy="359051"/>
          </a:xfrm>
          <a:prstGeom prst="rect">
            <a:avLst/>
          </a:prstGeom>
        </p:spPr>
      </p:pic>
      <p:sp>
        <p:nvSpPr>
          <p:cNvPr id="16" name="TextBox 15"/>
          <p:cNvSpPr txBox="1"/>
          <p:nvPr/>
        </p:nvSpPr>
        <p:spPr>
          <a:xfrm>
            <a:off x="836845" y="2784225"/>
            <a:ext cx="7712138" cy="692497"/>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Though the United Kingdom is among the most thrombosis-aware countries, concern for the conditions is not higher than most countries. Both young and middle-aged males are least concerned compared to other demographics within the country.</a:t>
            </a:r>
            <a:endParaRPr lang="en-US" sz="1300" b="1" dirty="0">
              <a:solidFill>
                <a:schemeClr val="tx1"/>
              </a:solidFill>
              <a:latin typeface="Arial" panose="020B0604020202020204" pitchFamily="34" charset="0"/>
              <a:cs typeface="Arial" panose="020B0604020202020204" pitchFamily="34" charset="0"/>
            </a:endParaRPr>
          </a:p>
        </p:txBody>
      </p:sp>
      <p:sp>
        <p:nvSpPr>
          <p:cNvPr id="17" name="TextBox 16"/>
          <p:cNvSpPr txBox="1"/>
          <p:nvPr/>
        </p:nvSpPr>
        <p:spPr>
          <a:xfrm>
            <a:off x="900455" y="3405656"/>
            <a:ext cx="7712138" cy="430887"/>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No more than 15% of males ages 18-64 that are aware of thrombosis, DVT, or PE are personally concerned about each medical condition.</a:t>
            </a:r>
          </a:p>
        </p:txBody>
      </p:sp>
      <p:pic>
        <p:nvPicPr>
          <p:cNvPr id="18" name="Picture 1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63932" y="3746273"/>
            <a:ext cx="604717" cy="359051"/>
          </a:xfrm>
          <a:prstGeom prst="rect">
            <a:avLst/>
          </a:prstGeom>
        </p:spPr>
      </p:pic>
      <p:sp>
        <p:nvSpPr>
          <p:cNvPr id="19" name="TextBox 18"/>
          <p:cNvSpPr txBox="1"/>
          <p:nvPr/>
        </p:nvSpPr>
        <p:spPr>
          <a:xfrm>
            <a:off x="805039" y="3817835"/>
            <a:ext cx="7712138" cy="292388"/>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The United Kingdom is among the most educated on the cause of a deep vein thrombosis.</a:t>
            </a:r>
            <a:endParaRPr lang="en-US" sz="1300" b="1" dirty="0">
              <a:solidFill>
                <a:schemeClr val="tx1"/>
              </a:solidFill>
              <a:latin typeface="Arial" panose="020B0604020202020204" pitchFamily="34" charset="0"/>
              <a:cs typeface="Arial" panose="020B0604020202020204" pitchFamily="34" charset="0"/>
            </a:endParaRPr>
          </a:p>
        </p:txBody>
      </p:sp>
      <p:sp>
        <p:nvSpPr>
          <p:cNvPr id="20" name="TextBox 19"/>
          <p:cNvSpPr txBox="1"/>
          <p:nvPr/>
        </p:nvSpPr>
        <p:spPr>
          <a:xfrm>
            <a:off x="868649" y="4017863"/>
            <a:ext cx="7712138" cy="430887"/>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Approximately 90% of adults 40 years or older correctly identified a blood clot in the vein as the cause of DVT.</a:t>
            </a:r>
          </a:p>
          <a:p>
            <a:pPr marL="628650" lvl="1"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Younger males are the least able to indicate the correct cause for DVT (58% of males 18-39). </a:t>
            </a:r>
          </a:p>
        </p:txBody>
      </p:sp>
      <p:pic>
        <p:nvPicPr>
          <p:cNvPr id="21" name="Picture 2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65263" y="4447292"/>
            <a:ext cx="604717" cy="359051"/>
          </a:xfrm>
          <a:prstGeom prst="rect">
            <a:avLst/>
          </a:prstGeom>
        </p:spPr>
      </p:pic>
      <p:sp>
        <p:nvSpPr>
          <p:cNvPr id="22" name="TextBox 21"/>
          <p:cNvSpPr txBox="1"/>
          <p:nvPr/>
        </p:nvSpPr>
        <p:spPr>
          <a:xfrm>
            <a:off x="806370" y="4518854"/>
            <a:ext cx="7712138" cy="292388"/>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Excluding older females, less than 25% of British adults know what a DVT would feel like.</a:t>
            </a:r>
            <a:endParaRPr lang="en-US" sz="1300" b="1" dirty="0">
              <a:solidFill>
                <a:schemeClr val="tx1"/>
              </a:solidFill>
              <a:latin typeface="Arial" panose="020B0604020202020204" pitchFamily="34" charset="0"/>
              <a:cs typeface="Arial" panose="020B0604020202020204" pitchFamily="34" charset="0"/>
            </a:endParaRPr>
          </a:p>
        </p:txBody>
      </p:sp>
      <p:sp>
        <p:nvSpPr>
          <p:cNvPr id="23" name="TextBox 22"/>
          <p:cNvSpPr txBox="1"/>
          <p:nvPr/>
        </p:nvSpPr>
        <p:spPr>
          <a:xfrm>
            <a:off x="869980" y="4718882"/>
            <a:ext cx="7712138" cy="769441"/>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Among older females, 32% of ages 40-64 and 39% of ages 65+ claimed to know what a DVT would feel like if they had one personally.</a:t>
            </a:r>
          </a:p>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Among adults claiming to know what a DVT would feel like, a large proportion correctly identified swelling of the leg (81%) and pain/tenderness of the leg (88%) as symptoms.</a:t>
            </a:r>
          </a:p>
        </p:txBody>
      </p:sp>
    </p:spTree>
    <p:extLst>
      <p:ext uri="{BB962C8B-B14F-4D97-AF65-F5344CB8AC3E}">
        <p14:creationId xmlns:p14="http://schemas.microsoft.com/office/powerpoint/2010/main" val="1430964071"/>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67</a:t>
            </a:fld>
            <a:r>
              <a:rPr lang="en-US" smtClean="0"/>
              <a:t> -</a:t>
            </a:r>
            <a:endParaRPr lang="en-US"/>
          </a:p>
        </p:txBody>
      </p:sp>
      <p:sp>
        <p:nvSpPr>
          <p:cNvPr id="4" name="Title 1"/>
          <p:cNvSpPr txBox="1">
            <a:spLocks/>
          </p:cNvSpPr>
          <p:nvPr/>
        </p:nvSpPr>
        <p:spPr>
          <a:xfrm>
            <a:off x="147099" y="139465"/>
            <a:ext cx="8486775"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kern="0" dirty="0" smtClean="0"/>
              <a:t>United Kingdom Summary of Results</a:t>
            </a:r>
            <a:endParaRPr lang="en-US" kern="0" dirty="0"/>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327550" y="139465"/>
            <a:ext cx="612648" cy="612648"/>
          </a:xfrm>
          <a:prstGeom prst="rect">
            <a:avLst/>
          </a:prstGeom>
        </p:spPr>
      </p:pic>
      <p:pic>
        <p:nvPicPr>
          <p:cNvPr id="12" name="Picture 1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95738" y="3825803"/>
            <a:ext cx="604717" cy="359051"/>
          </a:xfrm>
          <a:prstGeom prst="rect">
            <a:avLst/>
          </a:prstGeom>
        </p:spPr>
      </p:pic>
      <p:sp>
        <p:nvSpPr>
          <p:cNvPr id="13" name="TextBox 12"/>
          <p:cNvSpPr txBox="1"/>
          <p:nvPr/>
        </p:nvSpPr>
        <p:spPr>
          <a:xfrm>
            <a:off x="836845" y="3929169"/>
            <a:ext cx="7712138" cy="492443"/>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In general, young males were less likely to correctly agree or disagree with the blood clot fact statements.</a:t>
            </a:r>
            <a:endParaRPr lang="en-US" sz="1300" b="1" dirty="0">
              <a:solidFill>
                <a:schemeClr val="tx1"/>
              </a:solidFill>
              <a:latin typeface="Arial" panose="020B0604020202020204" pitchFamily="34" charset="0"/>
              <a:cs typeface="Arial" panose="020B0604020202020204" pitchFamily="34" charset="0"/>
            </a:endParaRPr>
          </a:p>
        </p:txBody>
      </p:sp>
      <p:sp>
        <p:nvSpPr>
          <p:cNvPr id="14" name="TextBox 13"/>
          <p:cNvSpPr txBox="1"/>
          <p:nvPr/>
        </p:nvSpPr>
        <p:spPr>
          <a:xfrm>
            <a:off x="900455" y="4335923"/>
            <a:ext cx="7712138" cy="600164"/>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a:solidFill>
                  <a:schemeClr val="tx1"/>
                </a:solidFill>
                <a:latin typeface="Arial" panose="020B0604020202020204" pitchFamily="34" charset="0"/>
                <a:cs typeface="Arial" panose="020B0604020202020204" pitchFamily="34" charset="0"/>
              </a:rPr>
              <a:t>Younger </a:t>
            </a:r>
            <a:r>
              <a:rPr lang="en-US" sz="1100" dirty="0" smtClean="0">
                <a:solidFill>
                  <a:schemeClr val="tx1"/>
                </a:solidFill>
                <a:latin typeface="Arial" panose="020B0604020202020204" pitchFamily="34" charset="0"/>
                <a:cs typeface="Arial" panose="020B0604020202020204" pitchFamily="34" charset="0"/>
              </a:rPr>
              <a:t>men were more </a:t>
            </a:r>
            <a:r>
              <a:rPr lang="en-US" sz="1100" dirty="0">
                <a:solidFill>
                  <a:schemeClr val="tx1"/>
                </a:solidFill>
                <a:latin typeface="Arial" panose="020B0604020202020204" pitchFamily="34" charset="0"/>
                <a:cs typeface="Arial" panose="020B0604020202020204" pitchFamily="34" charset="0"/>
              </a:rPr>
              <a:t>likely to think people under 40 do not need to worry about blood clots, most blood clots cannot be prevented,  an untreated blood clot in your leg cannot travel to your lung, and </a:t>
            </a:r>
            <a:r>
              <a:rPr lang="en-US" sz="1100" dirty="0" smtClean="0">
                <a:solidFill>
                  <a:schemeClr val="tx1"/>
                </a:solidFill>
                <a:latin typeface="Arial" panose="020B0604020202020204" pitchFamily="34" charset="0"/>
                <a:cs typeface="Arial" panose="020B0604020202020204" pitchFamily="34" charset="0"/>
              </a:rPr>
              <a:t>having a blood clot can cause death.</a:t>
            </a:r>
            <a:endParaRPr lang="en-US" sz="1100" dirty="0">
              <a:solidFill>
                <a:schemeClr val="tx1"/>
              </a:solidFill>
              <a:latin typeface="Arial" panose="020B0604020202020204" pitchFamily="34" charset="0"/>
              <a:cs typeface="Arial" panose="020B0604020202020204" pitchFamily="34" charset="0"/>
            </a:endParaRPr>
          </a:p>
        </p:txBody>
      </p:sp>
      <p:pic>
        <p:nvPicPr>
          <p:cNvPr id="27" name="Picture 2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74545" y="1033712"/>
            <a:ext cx="604717" cy="359051"/>
          </a:xfrm>
          <a:prstGeom prst="rect">
            <a:avLst/>
          </a:prstGeom>
        </p:spPr>
      </p:pic>
      <p:sp>
        <p:nvSpPr>
          <p:cNvPr id="28" name="TextBox 27"/>
          <p:cNvSpPr txBox="1"/>
          <p:nvPr/>
        </p:nvSpPr>
        <p:spPr>
          <a:xfrm>
            <a:off x="815652" y="1105274"/>
            <a:ext cx="7712138" cy="292388"/>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Claimed knowledge of what a PE would feel like is generally lower than DVT.</a:t>
            </a:r>
            <a:endParaRPr lang="en-US" sz="1300" b="1" dirty="0">
              <a:solidFill>
                <a:schemeClr val="tx1"/>
              </a:solidFill>
              <a:latin typeface="Arial" panose="020B0604020202020204" pitchFamily="34" charset="0"/>
              <a:cs typeface="Arial" panose="020B0604020202020204" pitchFamily="34" charset="0"/>
            </a:endParaRPr>
          </a:p>
        </p:txBody>
      </p:sp>
      <p:sp>
        <p:nvSpPr>
          <p:cNvPr id="29" name="TextBox 28"/>
          <p:cNvSpPr txBox="1"/>
          <p:nvPr/>
        </p:nvSpPr>
        <p:spPr>
          <a:xfrm>
            <a:off x="879262" y="1305302"/>
            <a:ext cx="7557072" cy="600164"/>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Young males (21%) and older females (22%) as well as those living in urban areas (26%) most often claimed they would know what a PE would feel like compared to other demographics.</a:t>
            </a:r>
          </a:p>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Awareness of actual symptoms of a PE were much more varied among demographics as compared to DVT. </a:t>
            </a:r>
          </a:p>
        </p:txBody>
      </p:sp>
      <p:pic>
        <p:nvPicPr>
          <p:cNvPr id="30" name="Picture 2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97069" y="2085865"/>
            <a:ext cx="604717" cy="359051"/>
          </a:xfrm>
          <a:prstGeom prst="rect">
            <a:avLst/>
          </a:prstGeom>
        </p:spPr>
      </p:pic>
      <p:sp>
        <p:nvSpPr>
          <p:cNvPr id="31" name="TextBox 30"/>
          <p:cNvSpPr txBox="1"/>
          <p:nvPr/>
        </p:nvSpPr>
        <p:spPr>
          <a:xfrm>
            <a:off x="838176" y="2189231"/>
            <a:ext cx="7712138" cy="492443"/>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Although the United Kingdom is more aware of thrombosis, there is a need for more education around the risk factors.</a:t>
            </a:r>
            <a:endParaRPr lang="en-US" sz="1300" b="1" dirty="0">
              <a:solidFill>
                <a:schemeClr val="tx1"/>
              </a:solidFill>
              <a:latin typeface="Arial" panose="020B0604020202020204" pitchFamily="34" charset="0"/>
              <a:cs typeface="Arial" panose="020B0604020202020204" pitchFamily="34" charset="0"/>
            </a:endParaRPr>
          </a:p>
        </p:txBody>
      </p:sp>
      <p:sp>
        <p:nvSpPr>
          <p:cNvPr id="15" name="TextBox 14"/>
          <p:cNvSpPr txBox="1"/>
          <p:nvPr/>
        </p:nvSpPr>
        <p:spPr>
          <a:xfrm>
            <a:off x="900455" y="2591856"/>
            <a:ext cx="7427095" cy="938719"/>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In general, less than half of adults correctly identified blood clot risk factors with the exception of not moving for long periods (73%) and a family history of blood clots (60%).</a:t>
            </a:r>
          </a:p>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Older women are the most educated regarding blood clot risk factors with more than half identifying a recent hospital stay (59%), surgery (66%), and older age as risk factors (62%). This is in addition to the majority identifying not moving for long periods (90%) and family history (77%).</a:t>
            </a:r>
          </a:p>
        </p:txBody>
      </p:sp>
    </p:spTree>
    <p:extLst>
      <p:ext uri="{BB962C8B-B14F-4D97-AF65-F5344CB8AC3E}">
        <p14:creationId xmlns:p14="http://schemas.microsoft.com/office/powerpoint/2010/main" val="2001891451"/>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68</a:t>
            </a:fld>
            <a:r>
              <a:rPr lang="en-US" smtClean="0"/>
              <a:t> -</a:t>
            </a:r>
            <a:endParaRPr lang="en-US"/>
          </a:p>
        </p:txBody>
      </p:sp>
      <p:sp>
        <p:nvSpPr>
          <p:cNvPr id="5" name="Title 1"/>
          <p:cNvSpPr txBox="1">
            <a:spLocks/>
          </p:cNvSpPr>
          <p:nvPr/>
        </p:nvSpPr>
        <p:spPr>
          <a:xfrm>
            <a:off x="139147" y="139465"/>
            <a:ext cx="886968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Aided Awareness of Various Medical Conditions</a:t>
            </a:r>
            <a:endParaRPr lang="en-US" sz="2400" kern="0" dirty="0"/>
          </a:p>
        </p:txBody>
      </p:sp>
      <p:grpSp>
        <p:nvGrpSpPr>
          <p:cNvPr id="24" name="Group 23"/>
          <p:cNvGrpSpPr/>
          <p:nvPr/>
        </p:nvGrpSpPr>
        <p:grpSpPr>
          <a:xfrm>
            <a:off x="139144" y="1225315"/>
            <a:ext cx="3670856" cy="1355960"/>
            <a:chOff x="139144" y="730015"/>
            <a:chExt cx="3670856" cy="1355960"/>
          </a:xfrm>
        </p:grpSpPr>
        <p:graphicFrame>
          <p:nvGraphicFramePr>
            <p:cNvPr id="6" name="Chart 5"/>
            <p:cNvGraphicFramePr/>
            <p:nvPr>
              <p:extLst>
                <p:ext uri="{D42A27DB-BD31-4B8C-83A1-F6EECF244321}">
                  <p14:modId xmlns:p14="http://schemas.microsoft.com/office/powerpoint/2010/main" val="2638128789"/>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2"/>
            </a:graphicData>
          </a:graphic>
        </p:graphicFrame>
        <p:cxnSp>
          <p:nvCxnSpPr>
            <p:cNvPr id="17" name="Straight Connector 1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 name="Straight Connector 1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 name="TextBox 18"/>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0" name="TextBox 19"/>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1" name="TextBox 20"/>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2" name="TextBox 21"/>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3" name="TextBox 22"/>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High Blood Pressure</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25" name="Group 24"/>
          <p:cNvGrpSpPr/>
          <p:nvPr/>
        </p:nvGrpSpPr>
        <p:grpSpPr>
          <a:xfrm>
            <a:off x="158196" y="2539612"/>
            <a:ext cx="3670856" cy="1355960"/>
            <a:chOff x="139144" y="730015"/>
            <a:chExt cx="3670856" cy="1355960"/>
          </a:xfrm>
        </p:grpSpPr>
        <p:graphicFrame>
          <p:nvGraphicFramePr>
            <p:cNvPr id="26" name="Chart 25"/>
            <p:cNvGraphicFramePr/>
            <p:nvPr>
              <p:extLst>
                <p:ext uri="{D42A27DB-BD31-4B8C-83A1-F6EECF244321}">
                  <p14:modId xmlns:p14="http://schemas.microsoft.com/office/powerpoint/2010/main" val="772932377"/>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3"/>
            </a:graphicData>
          </a:graphic>
        </p:graphicFrame>
        <p:cxnSp>
          <p:nvCxnSpPr>
            <p:cNvPr id="27" name="Straight Connector 2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 name="Straight Connector 2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9" name="TextBox 28"/>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0" name="TextBox 29"/>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1" name="TextBox 30"/>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2" name="TextBox 31"/>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3" name="TextBox 32"/>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Heart Attack</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34" name="Group 33"/>
          <p:cNvGrpSpPr/>
          <p:nvPr/>
        </p:nvGrpSpPr>
        <p:grpSpPr>
          <a:xfrm>
            <a:off x="139147" y="3840008"/>
            <a:ext cx="3670856" cy="1355960"/>
            <a:chOff x="139144" y="730015"/>
            <a:chExt cx="3670856" cy="1355960"/>
          </a:xfrm>
        </p:grpSpPr>
        <p:graphicFrame>
          <p:nvGraphicFramePr>
            <p:cNvPr id="35" name="Chart 34"/>
            <p:cNvGraphicFramePr/>
            <p:nvPr>
              <p:extLst>
                <p:ext uri="{D42A27DB-BD31-4B8C-83A1-F6EECF244321}">
                  <p14:modId xmlns:p14="http://schemas.microsoft.com/office/powerpoint/2010/main" val="4000298229"/>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4"/>
            </a:graphicData>
          </a:graphic>
        </p:graphicFrame>
        <p:cxnSp>
          <p:nvCxnSpPr>
            <p:cNvPr id="36" name="Straight Connector 35"/>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Straight Connector 36"/>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8" name="TextBox 37"/>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9" name="TextBox 38"/>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0" name="TextBox 39"/>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1" name="TextBox 40"/>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2" name="TextBox 41"/>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AIDS</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43" name="Group 42"/>
          <p:cNvGrpSpPr/>
          <p:nvPr/>
        </p:nvGrpSpPr>
        <p:grpSpPr>
          <a:xfrm>
            <a:off x="139144" y="5154305"/>
            <a:ext cx="3670856" cy="1355960"/>
            <a:chOff x="139144" y="730015"/>
            <a:chExt cx="3670856" cy="1355960"/>
          </a:xfrm>
        </p:grpSpPr>
        <p:graphicFrame>
          <p:nvGraphicFramePr>
            <p:cNvPr id="44" name="Chart 43"/>
            <p:cNvGraphicFramePr/>
            <p:nvPr>
              <p:extLst>
                <p:ext uri="{D42A27DB-BD31-4B8C-83A1-F6EECF244321}">
                  <p14:modId xmlns:p14="http://schemas.microsoft.com/office/powerpoint/2010/main" val="4274393683"/>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5"/>
            </a:graphicData>
          </a:graphic>
        </p:graphicFrame>
        <p:cxnSp>
          <p:nvCxnSpPr>
            <p:cNvPr id="45" name="Straight Connector 44"/>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Straight Connector 45"/>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TextBox 46"/>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8" name="TextBox 47"/>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9" name="TextBox 48"/>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0" name="TextBox 49"/>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1" name="TextBox 50"/>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Stroke</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52" name="Group 51"/>
          <p:cNvGrpSpPr/>
          <p:nvPr/>
        </p:nvGrpSpPr>
        <p:grpSpPr>
          <a:xfrm>
            <a:off x="4205330" y="1225315"/>
            <a:ext cx="3670856" cy="1355960"/>
            <a:chOff x="139144" y="730015"/>
            <a:chExt cx="3670856" cy="1355960"/>
          </a:xfrm>
        </p:grpSpPr>
        <p:graphicFrame>
          <p:nvGraphicFramePr>
            <p:cNvPr id="53" name="Chart 52"/>
            <p:cNvGraphicFramePr/>
            <p:nvPr>
              <p:extLst>
                <p:ext uri="{D42A27DB-BD31-4B8C-83A1-F6EECF244321}">
                  <p14:modId xmlns:p14="http://schemas.microsoft.com/office/powerpoint/2010/main" val="2236487183"/>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6"/>
            </a:graphicData>
          </a:graphic>
        </p:graphicFrame>
        <p:cxnSp>
          <p:nvCxnSpPr>
            <p:cNvPr id="54" name="Straight Connector 53"/>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5" name="Straight Connector 54"/>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6" name="TextBox 55"/>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7" name="TextBox 56"/>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8" name="TextBox 57"/>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9" name="TextBox 58"/>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0" name="TextBox 59"/>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Breast Cancer</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61" name="Group 60"/>
          <p:cNvGrpSpPr/>
          <p:nvPr/>
        </p:nvGrpSpPr>
        <p:grpSpPr>
          <a:xfrm>
            <a:off x="4205330" y="2539612"/>
            <a:ext cx="3670856" cy="1355960"/>
            <a:chOff x="139144" y="730015"/>
            <a:chExt cx="3670856" cy="1355960"/>
          </a:xfrm>
        </p:grpSpPr>
        <p:graphicFrame>
          <p:nvGraphicFramePr>
            <p:cNvPr id="62" name="Chart 61"/>
            <p:cNvGraphicFramePr/>
            <p:nvPr>
              <p:extLst>
                <p:ext uri="{D42A27DB-BD31-4B8C-83A1-F6EECF244321}">
                  <p14:modId xmlns:p14="http://schemas.microsoft.com/office/powerpoint/2010/main" val="2581197484"/>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7"/>
            </a:graphicData>
          </a:graphic>
        </p:graphicFrame>
        <p:cxnSp>
          <p:nvCxnSpPr>
            <p:cNvPr id="63" name="Straight Connector 62"/>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4" name="Straight Connector 63"/>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5" name="TextBox 64"/>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6" name="TextBox 65"/>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7" name="TextBox 66"/>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8" name="TextBox 67"/>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9" name="TextBox 68"/>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Prostate Cancer</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70" name="Group 69"/>
          <p:cNvGrpSpPr/>
          <p:nvPr/>
        </p:nvGrpSpPr>
        <p:grpSpPr>
          <a:xfrm>
            <a:off x="4205330" y="3840008"/>
            <a:ext cx="3670856" cy="1355960"/>
            <a:chOff x="139144" y="730015"/>
            <a:chExt cx="3670856" cy="1355960"/>
          </a:xfrm>
        </p:grpSpPr>
        <p:graphicFrame>
          <p:nvGraphicFramePr>
            <p:cNvPr id="71" name="Chart 70"/>
            <p:cNvGraphicFramePr/>
            <p:nvPr>
              <p:extLst>
                <p:ext uri="{D42A27DB-BD31-4B8C-83A1-F6EECF244321}">
                  <p14:modId xmlns:p14="http://schemas.microsoft.com/office/powerpoint/2010/main" val="1174599944"/>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8"/>
            </a:graphicData>
          </a:graphic>
        </p:graphicFrame>
        <p:cxnSp>
          <p:nvCxnSpPr>
            <p:cNvPr id="72" name="Straight Connector 71"/>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 name="Straight Connector 72"/>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TextBox 73"/>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5" name="TextBox 74"/>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6" name="TextBox 75"/>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7" name="TextBox 76"/>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8" name="TextBox 77"/>
            <p:cNvSpPr txBox="1"/>
            <p:nvPr/>
          </p:nvSpPr>
          <p:spPr>
            <a:xfrm>
              <a:off x="636273" y="730015"/>
              <a:ext cx="2571750" cy="276999"/>
            </a:xfrm>
            <a:prstGeom prst="rect">
              <a:avLst/>
            </a:prstGeom>
            <a:noFill/>
          </p:spPr>
          <p:txBody>
            <a:bodyPr wrap="square" rtlCol="0">
              <a:spAutoFit/>
            </a:bodyPr>
            <a:lstStyle/>
            <a:p>
              <a:pPr algn="ctr"/>
              <a:r>
                <a:rPr lang="en-US" sz="1200" b="1" dirty="0" err="1">
                  <a:solidFill>
                    <a:schemeClr val="tx2"/>
                  </a:solidFill>
                  <a:latin typeface="Arial" panose="020B0604020202020204" pitchFamily="34" charset="0"/>
                  <a:cs typeface="Arial" panose="020B0604020202020204" pitchFamily="34" charset="0"/>
                </a:rPr>
                <a:t>Hemo</a:t>
              </a:r>
              <a:r>
                <a:rPr lang="en-US" sz="1200" b="1" dirty="0">
                  <a:solidFill>
                    <a:schemeClr val="tx2"/>
                  </a:solidFill>
                  <a:latin typeface="Arial" panose="020B0604020202020204" pitchFamily="34" charset="0"/>
                  <a:cs typeface="Arial" panose="020B0604020202020204" pitchFamily="34" charset="0"/>
                </a:rPr>
                <a:t>-Distension </a:t>
              </a:r>
              <a:r>
                <a:rPr lang="en-US" sz="1200" b="1" dirty="0" smtClean="0">
                  <a:solidFill>
                    <a:schemeClr val="tx2"/>
                  </a:solidFill>
                  <a:latin typeface="Arial" panose="020B0604020202020204" pitchFamily="34" charset="0"/>
                  <a:cs typeface="Arial" panose="020B0604020202020204" pitchFamily="34" charset="0"/>
                </a:rPr>
                <a:t>Syndrome*</a:t>
              </a:r>
              <a:endParaRPr lang="en-US" sz="1200" b="1" dirty="0">
                <a:solidFill>
                  <a:schemeClr val="tx2"/>
                </a:solidFill>
                <a:latin typeface="Arial" panose="020B0604020202020204" pitchFamily="34" charset="0"/>
                <a:cs typeface="Arial" panose="020B0604020202020204" pitchFamily="34" charset="0"/>
              </a:endParaRPr>
            </a:p>
          </p:txBody>
        </p:sp>
      </p:grpSp>
      <p:sp>
        <p:nvSpPr>
          <p:cNvPr id="79" name="TextBox 78"/>
          <p:cNvSpPr txBox="1"/>
          <p:nvPr/>
        </p:nvSpPr>
        <p:spPr>
          <a:xfrm>
            <a:off x="5021895" y="5251874"/>
            <a:ext cx="1848766" cy="353943"/>
          </a:xfrm>
          <a:prstGeom prst="rect">
            <a:avLst/>
          </a:prstGeom>
          <a:noFill/>
        </p:spPr>
        <p:txBody>
          <a:bodyPr wrap="square" rtlCol="0">
            <a:spAutoFit/>
          </a:bodyPr>
          <a:lstStyle/>
          <a:p>
            <a:r>
              <a:rPr lang="en-US" sz="850" dirty="0" smtClean="0">
                <a:solidFill>
                  <a:schemeClr val="tx2"/>
                </a:solidFill>
                <a:latin typeface="Arial" panose="020B0604020202020204" pitchFamily="34" charset="0"/>
                <a:cs typeface="Arial" panose="020B0604020202020204" pitchFamily="34" charset="0"/>
              </a:rPr>
              <a:t>*Fictitious disease for reference of over-</a:t>
            </a:r>
            <a:r>
              <a:rPr lang="en-US" sz="850" dirty="0" err="1" smtClean="0">
                <a:solidFill>
                  <a:schemeClr val="tx2"/>
                </a:solidFill>
                <a:latin typeface="Arial" panose="020B0604020202020204" pitchFamily="34" charset="0"/>
                <a:cs typeface="Arial" panose="020B0604020202020204" pitchFamily="34" charset="0"/>
              </a:rPr>
              <a:t>agreeance</a:t>
            </a:r>
            <a:endParaRPr lang="en-US" sz="850" dirty="0">
              <a:solidFill>
                <a:schemeClr val="tx2"/>
              </a:solidFill>
              <a:latin typeface="Arial" panose="020B0604020202020204" pitchFamily="34" charset="0"/>
              <a:cs typeface="Arial" panose="020B0604020202020204" pitchFamily="34" charset="0"/>
            </a:endParaRPr>
          </a:p>
        </p:txBody>
      </p:sp>
      <p:grpSp>
        <p:nvGrpSpPr>
          <p:cNvPr id="3" name="Group 2"/>
          <p:cNvGrpSpPr/>
          <p:nvPr/>
        </p:nvGrpSpPr>
        <p:grpSpPr>
          <a:xfrm>
            <a:off x="7349728" y="3790566"/>
            <a:ext cx="1794272" cy="1727843"/>
            <a:chOff x="7569332" y="1850555"/>
            <a:chExt cx="1794272" cy="1727843"/>
          </a:xfrm>
        </p:grpSpPr>
        <p:sp>
          <p:nvSpPr>
            <p:cNvPr id="88" name="Rounded Rectangle 87"/>
            <p:cNvSpPr/>
            <p:nvPr/>
          </p:nvSpPr>
          <p:spPr bwMode="auto">
            <a:xfrm>
              <a:off x="7569332" y="1850555"/>
              <a:ext cx="1327018" cy="1727843"/>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nvGrpSpPr>
            <p:cNvPr id="80" name="Group 79"/>
            <p:cNvGrpSpPr/>
            <p:nvPr/>
          </p:nvGrpSpPr>
          <p:grpSpPr>
            <a:xfrm>
              <a:off x="7633919" y="2759983"/>
              <a:ext cx="486337" cy="486337"/>
              <a:chOff x="446183" y="3541776"/>
              <a:chExt cx="838200" cy="838200"/>
            </a:xfrm>
          </p:grpSpPr>
          <p:sp>
            <p:nvSpPr>
              <p:cNvPr id="81" name="Oval 80"/>
              <p:cNvSpPr/>
              <p:nvPr/>
            </p:nvSpPr>
            <p:spPr>
              <a:xfrm>
                <a:off x="446183" y="3541776"/>
                <a:ext cx="838200" cy="838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2" name="Freeform 5"/>
              <p:cNvSpPr>
                <a:spLocks noEditPoints="1"/>
              </p:cNvSpPr>
              <p:nvPr/>
            </p:nvSpPr>
            <p:spPr bwMode="auto">
              <a:xfrm>
                <a:off x="711994" y="3629025"/>
                <a:ext cx="316706" cy="675640"/>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dirty="0"/>
              </a:p>
            </p:txBody>
          </p:sp>
        </p:grpSp>
        <p:grpSp>
          <p:nvGrpSpPr>
            <p:cNvPr id="83" name="Group 82"/>
            <p:cNvGrpSpPr/>
            <p:nvPr/>
          </p:nvGrpSpPr>
          <p:grpSpPr>
            <a:xfrm>
              <a:off x="7620216" y="2038938"/>
              <a:ext cx="486337" cy="486337"/>
              <a:chOff x="446183" y="4590288"/>
              <a:chExt cx="838200" cy="838200"/>
            </a:xfrm>
          </p:grpSpPr>
          <p:sp>
            <p:nvSpPr>
              <p:cNvPr id="84" name="Oval 83"/>
              <p:cNvSpPr/>
              <p:nvPr/>
            </p:nvSpPr>
            <p:spPr>
              <a:xfrm>
                <a:off x="446183" y="4590288"/>
                <a:ext cx="838200" cy="838200"/>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5" name="Freeform 9"/>
              <p:cNvSpPr>
                <a:spLocks noEditPoints="1"/>
              </p:cNvSpPr>
              <p:nvPr/>
            </p:nvSpPr>
            <p:spPr bwMode="auto">
              <a:xfrm>
                <a:off x="742950" y="4667250"/>
                <a:ext cx="255588" cy="692658"/>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sp>
          <p:nvSpPr>
            <p:cNvPr id="86" name="TextBox 85"/>
            <p:cNvSpPr txBox="1"/>
            <p:nvPr/>
          </p:nvSpPr>
          <p:spPr>
            <a:xfrm>
              <a:off x="8057975" y="2000838"/>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Blue bars</a:t>
              </a:r>
            </a:p>
            <a:p>
              <a:r>
                <a:rPr lang="en-US" sz="1000" b="1" dirty="0" smtClean="0">
                  <a:solidFill>
                    <a:schemeClr val="tx2"/>
                  </a:solidFill>
                  <a:latin typeface="Arial" panose="020B0604020202020204" pitchFamily="34" charset="0"/>
                  <a:cs typeface="Arial" panose="020B0604020202020204" pitchFamily="34" charset="0"/>
                </a:rPr>
                <a:t>Represent</a:t>
              </a:r>
            </a:p>
            <a:p>
              <a:r>
                <a:rPr lang="en-US" sz="1000" b="1" dirty="0" smtClean="0">
                  <a:solidFill>
                    <a:schemeClr val="tx2"/>
                  </a:solidFill>
                  <a:latin typeface="Arial" panose="020B0604020202020204" pitchFamily="34" charset="0"/>
                  <a:cs typeface="Arial" panose="020B0604020202020204" pitchFamily="34" charset="0"/>
                </a:rPr>
                <a:t>Males</a:t>
              </a:r>
              <a:endParaRPr lang="en-US" sz="1000" b="1" dirty="0">
                <a:solidFill>
                  <a:schemeClr val="tx2"/>
                </a:solidFill>
                <a:latin typeface="Arial" panose="020B0604020202020204" pitchFamily="34" charset="0"/>
                <a:cs typeface="Arial" panose="020B0604020202020204" pitchFamily="34" charset="0"/>
              </a:endParaRPr>
            </a:p>
          </p:txBody>
        </p:sp>
        <p:sp>
          <p:nvSpPr>
            <p:cNvPr id="87" name="TextBox 86"/>
            <p:cNvSpPr txBox="1"/>
            <p:nvPr/>
          </p:nvSpPr>
          <p:spPr>
            <a:xfrm>
              <a:off x="8125073" y="2772506"/>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Red bars</a:t>
              </a:r>
            </a:p>
            <a:p>
              <a:r>
                <a:rPr lang="en-US" sz="1000" b="1" dirty="0" smtClean="0">
                  <a:solidFill>
                    <a:schemeClr val="tx2"/>
                  </a:solidFill>
                  <a:latin typeface="Arial" panose="020B0604020202020204" pitchFamily="34" charset="0"/>
                  <a:cs typeface="Arial" panose="020B0604020202020204" pitchFamily="34" charset="0"/>
                </a:rPr>
                <a:t>Represent Females</a:t>
              </a:r>
              <a:endParaRPr lang="en-US" sz="1000" b="1" dirty="0">
                <a:solidFill>
                  <a:schemeClr val="tx2"/>
                </a:solidFill>
                <a:latin typeface="Arial" panose="020B0604020202020204" pitchFamily="34" charset="0"/>
                <a:cs typeface="Arial" panose="020B0604020202020204" pitchFamily="34" charset="0"/>
              </a:endParaRPr>
            </a:p>
          </p:txBody>
        </p:sp>
      </p:grpSp>
      <p:sp>
        <p:nvSpPr>
          <p:cNvPr id="89" name="Rectangle 88"/>
          <p:cNvSpPr/>
          <p:nvPr/>
        </p:nvSpPr>
        <p:spPr>
          <a:xfrm>
            <a:off x="83490" y="6417581"/>
            <a:ext cx="7033137" cy="338554"/>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U.K. Respondents</a:t>
            </a:r>
            <a:r>
              <a:rPr lang="en-US" sz="800" dirty="0">
                <a:solidFill>
                  <a:schemeClr val="tx1"/>
                </a:solidFill>
                <a:latin typeface="Arial" panose="020B0604020202020204" pitchFamily="34" charset="0"/>
                <a:cs typeface="Arial" panose="020B0604020202020204" pitchFamily="34" charset="0"/>
              </a:rPr>
              <a:t>. Males: 18-39 (</a:t>
            </a:r>
            <a:r>
              <a:rPr lang="en-US" sz="800" dirty="0" smtClean="0">
                <a:solidFill>
                  <a:schemeClr val="tx1"/>
                </a:solidFill>
                <a:latin typeface="Arial" panose="020B0604020202020204" pitchFamily="34" charset="0"/>
                <a:cs typeface="Arial" panose="020B0604020202020204" pitchFamily="34" charset="0"/>
              </a:rPr>
              <a:t>n=81), </a:t>
            </a:r>
            <a:r>
              <a:rPr lang="en-US" sz="800" dirty="0">
                <a:solidFill>
                  <a:schemeClr val="tx1"/>
                </a:solidFill>
                <a:latin typeface="Arial" panose="020B0604020202020204" pitchFamily="34" charset="0"/>
                <a:cs typeface="Arial" panose="020B0604020202020204" pitchFamily="34" charset="0"/>
              </a:rPr>
              <a:t>40-64 (</a:t>
            </a:r>
            <a:r>
              <a:rPr lang="en-US" sz="800" dirty="0" smtClean="0">
                <a:solidFill>
                  <a:schemeClr val="tx1"/>
                </a:solidFill>
                <a:latin typeface="Arial" panose="020B0604020202020204" pitchFamily="34" charset="0"/>
                <a:cs typeface="Arial" panose="020B0604020202020204" pitchFamily="34" charset="0"/>
              </a:rPr>
              <a:t>n=164), </a:t>
            </a:r>
            <a:r>
              <a:rPr lang="en-US" sz="800" dirty="0">
                <a:solidFill>
                  <a:schemeClr val="tx1"/>
                </a:solidFill>
                <a:latin typeface="Arial" panose="020B0604020202020204" pitchFamily="34" charset="0"/>
                <a:cs typeface="Arial" panose="020B0604020202020204" pitchFamily="34" charset="0"/>
              </a:rPr>
              <a:t>65+ (</a:t>
            </a:r>
            <a:r>
              <a:rPr lang="en-US" sz="800" dirty="0" smtClean="0">
                <a:solidFill>
                  <a:schemeClr val="tx1"/>
                </a:solidFill>
                <a:latin typeface="Arial" panose="020B0604020202020204" pitchFamily="34" charset="0"/>
                <a:cs typeface="Arial" panose="020B0604020202020204" pitchFamily="34" charset="0"/>
              </a:rPr>
              <a:t>n=180); </a:t>
            </a:r>
            <a:r>
              <a:rPr lang="en-US" sz="800" dirty="0">
                <a:solidFill>
                  <a:schemeClr val="tx1"/>
                </a:solidFill>
                <a:latin typeface="Arial" panose="020B0604020202020204" pitchFamily="34" charset="0"/>
                <a:cs typeface="Arial" panose="020B0604020202020204" pitchFamily="34" charset="0"/>
              </a:rPr>
              <a:t>Females: 18-39 (</a:t>
            </a:r>
            <a:r>
              <a:rPr lang="en-US" sz="800" dirty="0" smtClean="0">
                <a:solidFill>
                  <a:schemeClr val="tx1"/>
                </a:solidFill>
                <a:latin typeface="Arial" panose="020B0604020202020204" pitchFamily="34" charset="0"/>
                <a:cs typeface="Arial" panose="020B0604020202020204" pitchFamily="34" charset="0"/>
              </a:rPr>
              <a:t>n=79), </a:t>
            </a:r>
            <a:r>
              <a:rPr lang="en-US" sz="800" dirty="0">
                <a:solidFill>
                  <a:schemeClr val="tx1"/>
                </a:solidFill>
                <a:latin typeface="Arial" panose="020B0604020202020204" pitchFamily="34" charset="0"/>
                <a:cs typeface="Arial" panose="020B0604020202020204" pitchFamily="34" charset="0"/>
              </a:rPr>
              <a:t>40-64 (</a:t>
            </a:r>
            <a:r>
              <a:rPr lang="en-US" sz="800" dirty="0" smtClean="0">
                <a:solidFill>
                  <a:schemeClr val="tx1"/>
                </a:solidFill>
                <a:latin typeface="Arial" panose="020B0604020202020204" pitchFamily="34" charset="0"/>
                <a:cs typeface="Arial" panose="020B0604020202020204" pitchFamily="34" charset="0"/>
              </a:rPr>
              <a:t>n=160), </a:t>
            </a:r>
            <a:r>
              <a:rPr lang="en-US" sz="800" dirty="0">
                <a:solidFill>
                  <a:schemeClr val="tx1"/>
                </a:solidFill>
                <a:latin typeface="Arial" panose="020B0604020202020204" pitchFamily="34" charset="0"/>
                <a:cs typeface="Arial" panose="020B0604020202020204" pitchFamily="34" charset="0"/>
              </a:rPr>
              <a:t>65+ (</a:t>
            </a:r>
            <a:r>
              <a:rPr lang="en-US" sz="800" dirty="0" smtClean="0">
                <a:solidFill>
                  <a:schemeClr val="tx1"/>
                </a:solidFill>
                <a:latin typeface="Arial" panose="020B0604020202020204" pitchFamily="34" charset="0"/>
                <a:cs typeface="Arial" panose="020B0604020202020204" pitchFamily="34" charset="0"/>
              </a:rPr>
              <a:t>n=146)</a:t>
            </a:r>
          </a:p>
          <a:p>
            <a:r>
              <a:rPr lang="en-US" sz="800" dirty="0" smtClean="0">
                <a:solidFill>
                  <a:schemeClr val="tx1"/>
                </a:solidFill>
                <a:latin typeface="Arial" panose="020B0604020202020204" pitchFamily="34" charset="0"/>
                <a:cs typeface="Arial" panose="020B0604020202020204" pitchFamily="34" charset="0"/>
              </a:rPr>
              <a:t>Q1</a:t>
            </a:r>
            <a:r>
              <a:rPr lang="en-US" sz="800" dirty="0">
                <a:solidFill>
                  <a:schemeClr val="tx1"/>
                </a:solidFill>
                <a:latin typeface="Arial" panose="020B0604020202020204" pitchFamily="34" charset="0"/>
                <a:cs typeface="Arial" panose="020B0604020202020204" pitchFamily="34" charset="0"/>
              </a:rPr>
              <a:t>.  For each medical condition or term listed, indicate if you are aware of or have ever heard the term. </a:t>
            </a:r>
          </a:p>
        </p:txBody>
      </p:sp>
      <p:pic>
        <p:nvPicPr>
          <p:cNvPr id="90" name="Picture 89"/>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8327550" y="139465"/>
            <a:ext cx="612648" cy="612648"/>
          </a:xfrm>
          <a:prstGeom prst="rect">
            <a:avLst/>
          </a:prstGeom>
        </p:spPr>
      </p:pic>
      <p:grpSp>
        <p:nvGrpSpPr>
          <p:cNvPr id="91" name="Group 90"/>
          <p:cNvGrpSpPr/>
          <p:nvPr/>
        </p:nvGrpSpPr>
        <p:grpSpPr>
          <a:xfrm>
            <a:off x="665612" y="1487039"/>
            <a:ext cx="255198" cy="990759"/>
            <a:chOff x="665612" y="1487039"/>
            <a:chExt cx="255198" cy="990759"/>
          </a:xfrm>
        </p:grpSpPr>
        <p:sp>
          <p:nvSpPr>
            <p:cNvPr id="92" name="TextBox 91"/>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93" name="TextBox 92"/>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94" name="TextBox 93"/>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95" name="TextBox 94"/>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96" name="TextBox 95"/>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97" name="TextBox 96"/>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98" name="Group 97"/>
          <p:cNvGrpSpPr/>
          <p:nvPr/>
        </p:nvGrpSpPr>
        <p:grpSpPr>
          <a:xfrm>
            <a:off x="665612" y="2784538"/>
            <a:ext cx="255198" cy="990759"/>
            <a:chOff x="665612" y="1487039"/>
            <a:chExt cx="255198" cy="990759"/>
          </a:xfrm>
        </p:grpSpPr>
        <p:sp>
          <p:nvSpPr>
            <p:cNvPr id="99" name="TextBox 98"/>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00" name="TextBox 99"/>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01" name="TextBox 100"/>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02" name="TextBox 101"/>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03" name="TextBox 102"/>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04" name="TextBox 103"/>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05" name="Group 104"/>
          <p:cNvGrpSpPr/>
          <p:nvPr/>
        </p:nvGrpSpPr>
        <p:grpSpPr>
          <a:xfrm>
            <a:off x="665612" y="4092943"/>
            <a:ext cx="255198" cy="990759"/>
            <a:chOff x="665612" y="1487039"/>
            <a:chExt cx="255198" cy="990759"/>
          </a:xfrm>
        </p:grpSpPr>
        <p:sp>
          <p:nvSpPr>
            <p:cNvPr id="106" name="TextBox 105"/>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07" name="TextBox 106"/>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08" name="TextBox 107"/>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09" name="TextBox 108"/>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10" name="TextBox 109"/>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11" name="TextBox 110"/>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12" name="Group 111"/>
          <p:cNvGrpSpPr/>
          <p:nvPr/>
        </p:nvGrpSpPr>
        <p:grpSpPr>
          <a:xfrm>
            <a:off x="665612" y="5433731"/>
            <a:ext cx="255198" cy="990759"/>
            <a:chOff x="665612" y="1487039"/>
            <a:chExt cx="255198" cy="990759"/>
          </a:xfrm>
        </p:grpSpPr>
        <p:sp>
          <p:nvSpPr>
            <p:cNvPr id="113" name="TextBox 112"/>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14" name="TextBox 113"/>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15" name="TextBox 114"/>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16" name="TextBox 115"/>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17" name="TextBox 116"/>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18" name="TextBox 117"/>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19" name="Group 118"/>
          <p:cNvGrpSpPr/>
          <p:nvPr/>
        </p:nvGrpSpPr>
        <p:grpSpPr>
          <a:xfrm>
            <a:off x="4726523" y="1493814"/>
            <a:ext cx="255198" cy="990759"/>
            <a:chOff x="665612" y="1487039"/>
            <a:chExt cx="255198" cy="990759"/>
          </a:xfrm>
        </p:grpSpPr>
        <p:sp>
          <p:nvSpPr>
            <p:cNvPr id="120" name="TextBox 119"/>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21" name="TextBox 120"/>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22" name="TextBox 121"/>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23" name="TextBox 122"/>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24" name="TextBox 123"/>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25" name="TextBox 124"/>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26" name="Group 125"/>
          <p:cNvGrpSpPr/>
          <p:nvPr/>
        </p:nvGrpSpPr>
        <p:grpSpPr>
          <a:xfrm>
            <a:off x="4726523" y="2794259"/>
            <a:ext cx="255198" cy="990759"/>
            <a:chOff x="665612" y="1487039"/>
            <a:chExt cx="255198" cy="990759"/>
          </a:xfrm>
        </p:grpSpPr>
        <p:sp>
          <p:nvSpPr>
            <p:cNvPr id="127" name="TextBox 126"/>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28" name="TextBox 127"/>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29" name="TextBox 128"/>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30" name="TextBox 129"/>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31" name="TextBox 130"/>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32" name="TextBox 131"/>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33" name="Group 132"/>
          <p:cNvGrpSpPr/>
          <p:nvPr/>
        </p:nvGrpSpPr>
        <p:grpSpPr>
          <a:xfrm>
            <a:off x="4726523" y="4121367"/>
            <a:ext cx="255198" cy="990759"/>
            <a:chOff x="665612" y="1487039"/>
            <a:chExt cx="255198" cy="990759"/>
          </a:xfrm>
        </p:grpSpPr>
        <p:sp>
          <p:nvSpPr>
            <p:cNvPr id="134" name="TextBox 133"/>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35" name="TextBox 134"/>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36" name="TextBox 135"/>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37" name="TextBox 136"/>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38" name="TextBox 137"/>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39" name="TextBox 138"/>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sp>
        <p:nvSpPr>
          <p:cNvPr id="140" name="TextBox 139"/>
          <p:cNvSpPr txBox="1"/>
          <p:nvPr/>
        </p:nvSpPr>
        <p:spPr>
          <a:xfrm>
            <a:off x="7746394" y="1936851"/>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41" name="TextBox 140"/>
          <p:cNvSpPr txBox="1"/>
          <p:nvPr/>
        </p:nvSpPr>
        <p:spPr>
          <a:xfrm>
            <a:off x="3686877" y="5869032"/>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Tree>
    <p:extLst>
      <p:ext uri="{BB962C8B-B14F-4D97-AF65-F5344CB8AC3E}">
        <p14:creationId xmlns:p14="http://schemas.microsoft.com/office/powerpoint/2010/main" val="919466411"/>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 name="Rounded Rectangle 152"/>
          <p:cNvSpPr/>
          <p:nvPr/>
        </p:nvSpPr>
        <p:spPr bwMode="auto">
          <a:xfrm>
            <a:off x="6242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152" name="Rounded Rectangle 151"/>
          <p:cNvSpPr/>
          <p:nvPr/>
        </p:nvSpPr>
        <p:spPr bwMode="auto">
          <a:xfrm>
            <a:off x="3194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117" name="Rounded Rectangle 116"/>
          <p:cNvSpPr/>
          <p:nvPr/>
        </p:nvSpPr>
        <p:spPr bwMode="auto">
          <a:xfrm>
            <a:off x="251348"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69</a:t>
            </a:fld>
            <a:r>
              <a:rPr lang="en-US" smtClean="0"/>
              <a:t> -</a:t>
            </a:r>
            <a:endParaRPr lang="en-US"/>
          </a:p>
        </p:txBody>
      </p:sp>
      <p:sp>
        <p:nvSpPr>
          <p:cNvPr id="5" name="Title 1"/>
          <p:cNvSpPr txBox="1">
            <a:spLocks/>
          </p:cNvSpPr>
          <p:nvPr/>
        </p:nvSpPr>
        <p:spPr>
          <a:xfrm>
            <a:off x="139147" y="139465"/>
            <a:ext cx="886968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smtClean="0"/>
              <a:t>Aided Awareness of Various Medical Conditions</a:t>
            </a:r>
            <a:endParaRPr lang="en-US" sz="2400" kern="0" dirty="0"/>
          </a:p>
        </p:txBody>
      </p:sp>
      <p:sp>
        <p:nvSpPr>
          <p:cNvPr id="86" name="TextBox 85"/>
          <p:cNvSpPr txBox="1"/>
          <p:nvPr/>
        </p:nvSpPr>
        <p:spPr>
          <a:xfrm>
            <a:off x="649761" y="857652"/>
            <a:ext cx="140987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Thrombosis</a:t>
            </a:r>
            <a:endParaRPr lang="en-US" sz="1400" b="1" dirty="0">
              <a:solidFill>
                <a:schemeClr val="tx2"/>
              </a:solidFill>
              <a:latin typeface="Arial" panose="020B0604020202020204" pitchFamily="34" charset="0"/>
              <a:cs typeface="Arial" panose="020B0604020202020204" pitchFamily="34" charset="0"/>
            </a:endParaRPr>
          </a:p>
        </p:txBody>
      </p:sp>
      <p:sp>
        <p:nvSpPr>
          <p:cNvPr id="89" name="TextBox 88"/>
          <p:cNvSpPr txBox="1"/>
          <p:nvPr/>
        </p:nvSpPr>
        <p:spPr>
          <a:xfrm>
            <a:off x="3276425" y="857652"/>
            <a:ext cx="234332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Deep Vein Thrombosis</a:t>
            </a:r>
            <a:endParaRPr lang="en-US" sz="1400" b="1" dirty="0">
              <a:solidFill>
                <a:schemeClr val="tx2"/>
              </a:solidFill>
              <a:latin typeface="Arial" panose="020B0604020202020204" pitchFamily="34" charset="0"/>
              <a:cs typeface="Arial" panose="020B0604020202020204" pitchFamily="34" charset="0"/>
            </a:endParaRPr>
          </a:p>
        </p:txBody>
      </p:sp>
      <p:sp>
        <p:nvSpPr>
          <p:cNvPr id="90" name="TextBox 89"/>
          <p:cNvSpPr txBox="1"/>
          <p:nvPr/>
        </p:nvSpPr>
        <p:spPr>
          <a:xfrm>
            <a:off x="6438725" y="857652"/>
            <a:ext cx="222902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Pulmonary Embolism</a:t>
            </a:r>
            <a:endParaRPr lang="en-US" sz="1400" b="1" dirty="0">
              <a:solidFill>
                <a:schemeClr val="tx2"/>
              </a:solidFill>
              <a:latin typeface="Arial" panose="020B0604020202020204" pitchFamily="34" charset="0"/>
              <a:cs typeface="Arial" panose="020B0604020202020204" pitchFamily="34" charset="0"/>
            </a:endParaRPr>
          </a:p>
        </p:txBody>
      </p:sp>
      <p:cxnSp>
        <p:nvCxnSpPr>
          <p:cNvPr id="91" name="Straight Connector 90"/>
          <p:cNvCxnSpPr/>
          <p:nvPr/>
        </p:nvCxnSpPr>
        <p:spPr bwMode="auto">
          <a:xfrm rot="5400000">
            <a:off x="523875" y="3235092"/>
            <a:ext cx="4754880" cy="0"/>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Straight Connector 91"/>
          <p:cNvCxnSpPr/>
          <p:nvPr/>
        </p:nvCxnSpPr>
        <p:spPr bwMode="auto">
          <a:xfrm rot="5400000">
            <a:off x="3657600" y="3235092"/>
            <a:ext cx="4754880" cy="0"/>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93" name="Group 92"/>
          <p:cNvGrpSpPr/>
          <p:nvPr/>
        </p:nvGrpSpPr>
        <p:grpSpPr>
          <a:xfrm>
            <a:off x="215344" y="1244365"/>
            <a:ext cx="2623106" cy="1355960"/>
            <a:chOff x="139144" y="730015"/>
            <a:chExt cx="3670856" cy="1355960"/>
          </a:xfrm>
        </p:grpSpPr>
        <p:graphicFrame>
          <p:nvGraphicFramePr>
            <p:cNvPr id="94" name="Chart 93"/>
            <p:cNvGraphicFramePr/>
            <p:nvPr>
              <p:extLst>
                <p:ext uri="{D42A27DB-BD31-4B8C-83A1-F6EECF244321}">
                  <p14:modId xmlns:p14="http://schemas.microsoft.com/office/powerpoint/2010/main" val="463579624"/>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2"/>
            </a:graphicData>
          </a:graphic>
        </p:graphicFrame>
        <p:cxnSp>
          <p:nvCxnSpPr>
            <p:cNvPr id="95" name="Straight Connector 94"/>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Straight Connector 95"/>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8" name="TextBox 97"/>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99" name="TextBox 98"/>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00" name="TextBox 99"/>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01" name="TextBox 100"/>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Age/Gender</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13" name="TextBox 112"/>
          <p:cNvSpPr txBox="1"/>
          <p:nvPr/>
        </p:nvSpPr>
        <p:spPr>
          <a:xfrm>
            <a:off x="306525" y="4002086"/>
            <a:ext cx="2446199"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Compared to Other Countries</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16" name="Rectangle 115"/>
          <p:cNvSpPr/>
          <p:nvPr/>
        </p:nvSpPr>
        <p:spPr>
          <a:xfrm>
            <a:off x="83490" y="6277349"/>
            <a:ext cx="7033137" cy="461665"/>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U.K. Respondents. </a:t>
            </a:r>
            <a:r>
              <a:rPr lang="pt-BR" sz="800" dirty="0">
                <a:solidFill>
                  <a:schemeClr val="tx1"/>
                </a:solidFill>
                <a:latin typeface="Arial" panose="020B0604020202020204" pitchFamily="34" charset="0"/>
                <a:cs typeface="Arial" panose="020B0604020202020204" pitchFamily="34" charset="0"/>
              </a:rPr>
              <a:t>Males: 18-39 (</a:t>
            </a:r>
            <a:r>
              <a:rPr lang="pt-BR" sz="800" dirty="0" smtClean="0">
                <a:solidFill>
                  <a:schemeClr val="tx1"/>
                </a:solidFill>
                <a:latin typeface="Arial" panose="020B0604020202020204" pitchFamily="34" charset="0"/>
                <a:cs typeface="Arial" panose="020B0604020202020204" pitchFamily="34" charset="0"/>
              </a:rPr>
              <a:t>n=81), </a:t>
            </a:r>
            <a:r>
              <a:rPr lang="pt-BR" sz="800" dirty="0">
                <a:solidFill>
                  <a:schemeClr val="tx1"/>
                </a:solidFill>
                <a:latin typeface="Arial" panose="020B0604020202020204" pitchFamily="34" charset="0"/>
                <a:cs typeface="Arial" panose="020B0604020202020204" pitchFamily="34" charset="0"/>
              </a:rPr>
              <a:t>40-64 (</a:t>
            </a:r>
            <a:r>
              <a:rPr lang="pt-BR" sz="800" dirty="0" smtClean="0">
                <a:solidFill>
                  <a:schemeClr val="tx1"/>
                </a:solidFill>
                <a:latin typeface="Arial" panose="020B0604020202020204" pitchFamily="34" charset="0"/>
                <a:cs typeface="Arial" panose="020B0604020202020204" pitchFamily="34" charset="0"/>
              </a:rPr>
              <a:t>n=164), </a:t>
            </a:r>
            <a:r>
              <a:rPr lang="pt-BR" sz="800" dirty="0">
                <a:solidFill>
                  <a:schemeClr val="tx1"/>
                </a:solidFill>
                <a:latin typeface="Arial" panose="020B0604020202020204" pitchFamily="34" charset="0"/>
                <a:cs typeface="Arial" panose="020B0604020202020204" pitchFamily="34" charset="0"/>
              </a:rPr>
              <a:t>65+ (</a:t>
            </a:r>
            <a:r>
              <a:rPr lang="pt-BR" sz="800" dirty="0" smtClean="0">
                <a:solidFill>
                  <a:schemeClr val="tx1"/>
                </a:solidFill>
                <a:latin typeface="Arial" panose="020B0604020202020204" pitchFamily="34" charset="0"/>
                <a:cs typeface="Arial" panose="020B0604020202020204" pitchFamily="34" charset="0"/>
              </a:rPr>
              <a:t>n=180); </a:t>
            </a:r>
            <a:r>
              <a:rPr lang="pt-BR" sz="800" dirty="0">
                <a:solidFill>
                  <a:schemeClr val="tx1"/>
                </a:solidFill>
                <a:latin typeface="Arial" panose="020B0604020202020204" pitchFamily="34" charset="0"/>
                <a:cs typeface="Arial" panose="020B0604020202020204" pitchFamily="34" charset="0"/>
              </a:rPr>
              <a:t>Females: 18-39 (</a:t>
            </a:r>
            <a:r>
              <a:rPr lang="pt-BR" sz="800" dirty="0" smtClean="0">
                <a:solidFill>
                  <a:schemeClr val="tx1"/>
                </a:solidFill>
                <a:latin typeface="Arial" panose="020B0604020202020204" pitchFamily="34" charset="0"/>
                <a:cs typeface="Arial" panose="020B0604020202020204" pitchFamily="34" charset="0"/>
              </a:rPr>
              <a:t>n=79), </a:t>
            </a:r>
            <a:r>
              <a:rPr lang="pt-BR" sz="800" dirty="0">
                <a:solidFill>
                  <a:schemeClr val="tx1"/>
                </a:solidFill>
                <a:latin typeface="Arial" panose="020B0604020202020204" pitchFamily="34" charset="0"/>
                <a:cs typeface="Arial" panose="020B0604020202020204" pitchFamily="34" charset="0"/>
              </a:rPr>
              <a:t>40-64 (</a:t>
            </a:r>
            <a:r>
              <a:rPr lang="pt-BR" sz="800" dirty="0" smtClean="0">
                <a:solidFill>
                  <a:schemeClr val="tx1"/>
                </a:solidFill>
                <a:latin typeface="Arial" panose="020B0604020202020204" pitchFamily="34" charset="0"/>
                <a:cs typeface="Arial" panose="020B0604020202020204" pitchFamily="34" charset="0"/>
              </a:rPr>
              <a:t>n=160), </a:t>
            </a:r>
            <a:r>
              <a:rPr lang="pt-BR" sz="800" dirty="0">
                <a:solidFill>
                  <a:schemeClr val="tx1"/>
                </a:solidFill>
                <a:latin typeface="Arial" panose="020B0604020202020204" pitchFamily="34" charset="0"/>
                <a:cs typeface="Arial" panose="020B0604020202020204" pitchFamily="34" charset="0"/>
              </a:rPr>
              <a:t>65+ (</a:t>
            </a:r>
            <a:r>
              <a:rPr lang="pt-BR" sz="800" dirty="0" smtClean="0">
                <a:solidFill>
                  <a:schemeClr val="tx1"/>
                </a:solidFill>
                <a:latin typeface="Arial" panose="020B0604020202020204" pitchFamily="34" charset="0"/>
                <a:cs typeface="Arial" panose="020B0604020202020204" pitchFamily="34" charset="0"/>
              </a:rPr>
              <a:t>n=1146); </a:t>
            </a:r>
          </a:p>
          <a:p>
            <a:r>
              <a:rPr lang="pt-BR" sz="800" dirty="0" smtClean="0">
                <a:solidFill>
                  <a:schemeClr val="tx1"/>
                </a:solidFill>
                <a:latin typeface="Arial" panose="020B0604020202020204" pitchFamily="34" charset="0"/>
                <a:cs typeface="Arial" panose="020B0604020202020204" pitchFamily="34" charset="0"/>
              </a:rPr>
              <a:t>Locale</a:t>
            </a:r>
            <a:r>
              <a:rPr lang="pt-BR" sz="800" dirty="0">
                <a:solidFill>
                  <a:schemeClr val="tx1"/>
                </a:solidFill>
                <a:latin typeface="Arial" panose="020B0604020202020204" pitchFamily="34" charset="0"/>
                <a:cs typeface="Arial" panose="020B0604020202020204" pitchFamily="34" charset="0"/>
              </a:rPr>
              <a:t>: Urban (</a:t>
            </a:r>
            <a:r>
              <a:rPr lang="pt-BR" sz="800" dirty="0" smtClean="0">
                <a:solidFill>
                  <a:schemeClr val="tx1"/>
                </a:solidFill>
                <a:latin typeface="Arial" panose="020B0604020202020204" pitchFamily="34" charset="0"/>
                <a:cs typeface="Arial" panose="020B0604020202020204" pitchFamily="34" charset="0"/>
              </a:rPr>
              <a:t>n=382), </a:t>
            </a:r>
            <a:r>
              <a:rPr lang="pt-BR" sz="800" dirty="0">
                <a:solidFill>
                  <a:schemeClr val="tx1"/>
                </a:solidFill>
                <a:latin typeface="Arial" panose="020B0604020202020204" pitchFamily="34" charset="0"/>
                <a:cs typeface="Arial" panose="020B0604020202020204" pitchFamily="34" charset="0"/>
              </a:rPr>
              <a:t>Suburban (</a:t>
            </a:r>
            <a:r>
              <a:rPr lang="pt-BR" sz="800" dirty="0" smtClean="0">
                <a:solidFill>
                  <a:schemeClr val="tx1"/>
                </a:solidFill>
                <a:latin typeface="Arial" panose="020B0604020202020204" pitchFamily="34" charset="0"/>
                <a:cs typeface="Arial" panose="020B0604020202020204" pitchFamily="34" charset="0"/>
              </a:rPr>
              <a:t>n=360), </a:t>
            </a:r>
            <a:r>
              <a:rPr lang="pt-BR" sz="800" dirty="0">
                <a:solidFill>
                  <a:schemeClr val="tx1"/>
                </a:solidFill>
                <a:latin typeface="Arial" panose="020B0604020202020204" pitchFamily="34" charset="0"/>
                <a:cs typeface="Arial" panose="020B0604020202020204" pitchFamily="34" charset="0"/>
              </a:rPr>
              <a:t>Rural (</a:t>
            </a:r>
            <a:r>
              <a:rPr lang="pt-BR" sz="800" dirty="0" smtClean="0">
                <a:solidFill>
                  <a:schemeClr val="tx1"/>
                </a:solidFill>
                <a:latin typeface="Arial" panose="020B0604020202020204" pitchFamily="34" charset="0"/>
                <a:cs typeface="Arial" panose="020B0604020202020204" pitchFamily="34" charset="0"/>
              </a:rPr>
              <a:t>n=68)</a:t>
            </a:r>
            <a:endParaRPr lang="en-US" sz="800" dirty="0" smtClean="0">
              <a:solidFill>
                <a:schemeClr val="tx1"/>
              </a:solidFill>
              <a:latin typeface="Arial" panose="020B0604020202020204" pitchFamily="34" charset="0"/>
              <a:cs typeface="Arial" panose="020B0604020202020204" pitchFamily="34" charset="0"/>
            </a:endParaRPr>
          </a:p>
          <a:p>
            <a:r>
              <a:rPr lang="en-US" sz="800" dirty="0" smtClean="0">
                <a:solidFill>
                  <a:schemeClr val="tx1"/>
                </a:solidFill>
                <a:latin typeface="Arial" panose="020B0604020202020204" pitchFamily="34" charset="0"/>
                <a:cs typeface="Arial" panose="020B0604020202020204" pitchFamily="34" charset="0"/>
              </a:rPr>
              <a:t>Q1</a:t>
            </a:r>
            <a:r>
              <a:rPr lang="en-US" sz="800" dirty="0">
                <a:solidFill>
                  <a:schemeClr val="tx1"/>
                </a:solidFill>
                <a:latin typeface="Arial" panose="020B0604020202020204" pitchFamily="34" charset="0"/>
                <a:cs typeface="Arial" panose="020B0604020202020204" pitchFamily="34" charset="0"/>
              </a:rPr>
              <a:t>.  For each medical condition or term listed, indicate if you are aware of or have ever heard the term. </a:t>
            </a:r>
          </a:p>
        </p:txBody>
      </p:sp>
      <p:grpSp>
        <p:nvGrpSpPr>
          <p:cNvPr id="118" name="Group 117"/>
          <p:cNvGrpSpPr/>
          <p:nvPr/>
        </p:nvGrpSpPr>
        <p:grpSpPr>
          <a:xfrm>
            <a:off x="3196669" y="1168165"/>
            <a:ext cx="2623106" cy="1355960"/>
            <a:chOff x="139144" y="730015"/>
            <a:chExt cx="3670856" cy="1355960"/>
          </a:xfrm>
        </p:grpSpPr>
        <p:graphicFrame>
          <p:nvGraphicFramePr>
            <p:cNvPr id="119" name="Chart 118"/>
            <p:cNvGraphicFramePr/>
            <p:nvPr>
              <p:extLst>
                <p:ext uri="{D42A27DB-BD31-4B8C-83A1-F6EECF244321}">
                  <p14:modId xmlns:p14="http://schemas.microsoft.com/office/powerpoint/2010/main" val="905726668"/>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3"/>
            </a:graphicData>
          </a:graphic>
        </p:graphicFrame>
        <p:cxnSp>
          <p:nvCxnSpPr>
            <p:cNvPr id="120" name="Straight Connector 119"/>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1" name="Straight Connector 120"/>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2" name="TextBox 121"/>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23" name="TextBox 122"/>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24" name="TextBox 123"/>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25" name="TextBox 124"/>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Age/Gender</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33" name="TextBox 132"/>
          <p:cNvSpPr txBox="1"/>
          <p:nvPr/>
        </p:nvSpPr>
        <p:spPr>
          <a:xfrm>
            <a:off x="3287850" y="3925886"/>
            <a:ext cx="2446199"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Compared to Other Countries</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nvGrpSpPr>
          <p:cNvPr id="135" name="Group 134"/>
          <p:cNvGrpSpPr/>
          <p:nvPr/>
        </p:nvGrpSpPr>
        <p:grpSpPr>
          <a:xfrm>
            <a:off x="6254194" y="1158640"/>
            <a:ext cx="2623106" cy="1355960"/>
            <a:chOff x="139144" y="730015"/>
            <a:chExt cx="3670856" cy="1355960"/>
          </a:xfrm>
        </p:grpSpPr>
        <p:graphicFrame>
          <p:nvGraphicFramePr>
            <p:cNvPr id="136" name="Chart 135"/>
            <p:cNvGraphicFramePr/>
            <p:nvPr>
              <p:extLst>
                <p:ext uri="{D42A27DB-BD31-4B8C-83A1-F6EECF244321}">
                  <p14:modId xmlns:p14="http://schemas.microsoft.com/office/powerpoint/2010/main" val="1755428921"/>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4"/>
            </a:graphicData>
          </a:graphic>
        </p:graphicFrame>
        <p:cxnSp>
          <p:nvCxnSpPr>
            <p:cNvPr id="137" name="Straight Connector 13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Straight Connector 13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39" name="TextBox 138"/>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40" name="TextBox 139"/>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41" name="TextBox 140"/>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42" name="TextBox 141"/>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Age/Gender</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50" name="TextBox 149"/>
          <p:cNvSpPr txBox="1"/>
          <p:nvPr/>
        </p:nvSpPr>
        <p:spPr>
          <a:xfrm>
            <a:off x="6345375" y="3916361"/>
            <a:ext cx="2446199"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Compared to Other Countries</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nvGrpSpPr>
          <p:cNvPr id="8" name="Group 7"/>
          <p:cNvGrpSpPr/>
          <p:nvPr/>
        </p:nvGrpSpPr>
        <p:grpSpPr>
          <a:xfrm>
            <a:off x="2737061" y="5379275"/>
            <a:ext cx="3632787" cy="806083"/>
            <a:chOff x="2681381" y="5587328"/>
            <a:chExt cx="3632787" cy="806083"/>
          </a:xfrm>
        </p:grpSpPr>
        <p:grpSp>
          <p:nvGrpSpPr>
            <p:cNvPr id="7" name="Group 6"/>
            <p:cNvGrpSpPr/>
            <p:nvPr/>
          </p:nvGrpSpPr>
          <p:grpSpPr>
            <a:xfrm>
              <a:off x="2909010" y="5799246"/>
              <a:ext cx="3405158" cy="594165"/>
              <a:chOff x="2280360" y="5913546"/>
              <a:chExt cx="3405158" cy="594165"/>
            </a:xfrm>
          </p:grpSpPr>
          <p:sp>
            <p:nvSpPr>
              <p:cNvPr id="154" name="Rounded Rectangle 153"/>
              <p:cNvSpPr/>
              <p:nvPr/>
            </p:nvSpPr>
            <p:spPr bwMode="auto">
              <a:xfrm>
                <a:off x="2280360" y="5913546"/>
                <a:ext cx="3069769" cy="589760"/>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nvGrpSpPr>
              <p:cNvPr id="155" name="Group 154"/>
              <p:cNvGrpSpPr/>
              <p:nvPr/>
            </p:nvGrpSpPr>
            <p:grpSpPr>
              <a:xfrm>
                <a:off x="3955289" y="5948736"/>
                <a:ext cx="486337" cy="486337"/>
                <a:chOff x="446183" y="3541776"/>
                <a:chExt cx="838200" cy="838200"/>
              </a:xfrm>
            </p:grpSpPr>
            <p:sp>
              <p:nvSpPr>
                <p:cNvPr id="156" name="Oval 155"/>
                <p:cNvSpPr/>
                <p:nvPr/>
              </p:nvSpPr>
              <p:spPr>
                <a:xfrm>
                  <a:off x="446183" y="3541776"/>
                  <a:ext cx="838200" cy="838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157" name="Freeform 5"/>
                <p:cNvSpPr>
                  <a:spLocks noEditPoints="1"/>
                </p:cNvSpPr>
                <p:nvPr/>
              </p:nvSpPr>
              <p:spPr bwMode="auto">
                <a:xfrm>
                  <a:off x="711994" y="3629025"/>
                  <a:ext cx="316706" cy="675640"/>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dirty="0"/>
                </a:p>
              </p:txBody>
            </p:sp>
          </p:grpSp>
          <p:grpSp>
            <p:nvGrpSpPr>
              <p:cNvPr id="158" name="Group 157"/>
              <p:cNvGrpSpPr/>
              <p:nvPr/>
            </p:nvGrpSpPr>
            <p:grpSpPr>
              <a:xfrm>
                <a:off x="2455070" y="5991813"/>
                <a:ext cx="486337" cy="486337"/>
                <a:chOff x="446183" y="4590288"/>
                <a:chExt cx="838200" cy="838200"/>
              </a:xfrm>
            </p:grpSpPr>
            <p:sp>
              <p:nvSpPr>
                <p:cNvPr id="159" name="Oval 158"/>
                <p:cNvSpPr/>
                <p:nvPr/>
              </p:nvSpPr>
              <p:spPr>
                <a:xfrm>
                  <a:off x="446183" y="4590288"/>
                  <a:ext cx="838200" cy="838200"/>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160" name="Freeform 9"/>
                <p:cNvSpPr>
                  <a:spLocks noEditPoints="1"/>
                </p:cNvSpPr>
                <p:nvPr/>
              </p:nvSpPr>
              <p:spPr bwMode="auto">
                <a:xfrm>
                  <a:off x="742950" y="4667250"/>
                  <a:ext cx="255588" cy="692658"/>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sp>
            <p:nvSpPr>
              <p:cNvPr id="161" name="TextBox 160"/>
              <p:cNvSpPr txBox="1"/>
              <p:nvPr/>
            </p:nvSpPr>
            <p:spPr>
              <a:xfrm>
                <a:off x="2892829" y="5953713"/>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Blue bars</a:t>
                </a:r>
              </a:p>
              <a:p>
                <a:r>
                  <a:rPr lang="en-US" sz="1000" b="1" dirty="0" smtClean="0">
                    <a:solidFill>
                      <a:schemeClr val="tx2"/>
                    </a:solidFill>
                    <a:latin typeface="Arial" panose="020B0604020202020204" pitchFamily="34" charset="0"/>
                    <a:cs typeface="Arial" panose="020B0604020202020204" pitchFamily="34" charset="0"/>
                  </a:rPr>
                  <a:t>Represent</a:t>
                </a:r>
              </a:p>
              <a:p>
                <a:r>
                  <a:rPr lang="en-US" sz="1000" b="1" dirty="0" smtClean="0">
                    <a:solidFill>
                      <a:schemeClr val="tx2"/>
                    </a:solidFill>
                    <a:latin typeface="Arial" panose="020B0604020202020204" pitchFamily="34" charset="0"/>
                    <a:cs typeface="Arial" panose="020B0604020202020204" pitchFamily="34" charset="0"/>
                  </a:rPr>
                  <a:t>Males</a:t>
                </a:r>
                <a:endParaRPr lang="en-US" sz="1000" b="1" dirty="0">
                  <a:solidFill>
                    <a:schemeClr val="tx2"/>
                  </a:solidFill>
                  <a:latin typeface="Arial" panose="020B0604020202020204" pitchFamily="34" charset="0"/>
                  <a:cs typeface="Arial" panose="020B0604020202020204" pitchFamily="34" charset="0"/>
                </a:endParaRPr>
              </a:p>
            </p:txBody>
          </p:sp>
          <p:sp>
            <p:nvSpPr>
              <p:cNvPr id="162" name="TextBox 161"/>
              <p:cNvSpPr txBox="1"/>
              <p:nvPr/>
            </p:nvSpPr>
            <p:spPr>
              <a:xfrm>
                <a:off x="4446987" y="5942121"/>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Red bars</a:t>
                </a:r>
              </a:p>
              <a:p>
                <a:r>
                  <a:rPr lang="en-US" sz="1000" b="1" dirty="0" smtClean="0">
                    <a:solidFill>
                      <a:schemeClr val="tx2"/>
                    </a:solidFill>
                    <a:latin typeface="Arial" panose="020B0604020202020204" pitchFamily="34" charset="0"/>
                    <a:cs typeface="Arial" panose="020B0604020202020204" pitchFamily="34" charset="0"/>
                  </a:rPr>
                  <a:t>Represent Females</a:t>
                </a:r>
                <a:endParaRPr lang="en-US" sz="1000" b="1" dirty="0">
                  <a:solidFill>
                    <a:schemeClr val="tx2"/>
                  </a:solidFill>
                  <a:latin typeface="Arial" panose="020B0604020202020204" pitchFamily="34" charset="0"/>
                  <a:cs typeface="Arial" panose="020B0604020202020204" pitchFamily="34" charset="0"/>
                </a:endParaRPr>
              </a:p>
            </p:txBody>
          </p:sp>
        </p:grpSp>
        <p:sp>
          <p:nvSpPr>
            <p:cNvPr id="163" name="TextBox 162"/>
            <p:cNvSpPr txBox="1"/>
            <p:nvPr/>
          </p:nvSpPr>
          <p:spPr>
            <a:xfrm>
              <a:off x="2681381" y="5587328"/>
              <a:ext cx="1837711" cy="261610"/>
            </a:xfrm>
            <a:prstGeom prst="rect">
              <a:avLst/>
            </a:prstGeom>
            <a:noFill/>
          </p:spPr>
          <p:txBody>
            <a:bodyPr wrap="square" rtlCol="0">
              <a:spAutoFit/>
            </a:bodyPr>
            <a:lstStyle/>
            <a:p>
              <a:pPr algn="ctr"/>
              <a:r>
                <a:rPr lang="en-US" sz="1050" b="1" i="1" dirty="0" smtClean="0">
                  <a:solidFill>
                    <a:schemeClr val="tx1"/>
                  </a:solidFill>
                  <a:latin typeface="Arial" panose="020B0604020202020204" pitchFamily="34" charset="0"/>
                  <a:cs typeface="Arial" panose="020B0604020202020204" pitchFamily="34" charset="0"/>
                </a:rPr>
                <a:t>Among Age/Gender</a:t>
              </a:r>
              <a:endParaRPr lang="en-US" sz="1050" b="1" i="1" dirty="0">
                <a:solidFill>
                  <a:schemeClr val="tx1"/>
                </a:solidFill>
                <a:latin typeface="Arial" panose="020B0604020202020204" pitchFamily="34" charset="0"/>
                <a:cs typeface="Arial" panose="020B0604020202020204" pitchFamily="34" charset="0"/>
              </a:endParaRPr>
            </a:p>
          </p:txBody>
        </p:sp>
      </p:grpSp>
      <p:pic>
        <p:nvPicPr>
          <p:cNvPr id="77" name="Picture 7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327550" y="139465"/>
            <a:ext cx="612648" cy="612648"/>
          </a:xfrm>
          <a:prstGeom prst="rect">
            <a:avLst/>
          </a:prstGeom>
        </p:spPr>
      </p:pic>
      <p:grpSp>
        <p:nvGrpSpPr>
          <p:cNvPr id="78" name="Group 77"/>
          <p:cNvGrpSpPr/>
          <p:nvPr/>
        </p:nvGrpSpPr>
        <p:grpSpPr>
          <a:xfrm>
            <a:off x="-5517" y="2697161"/>
            <a:ext cx="2794338" cy="1189039"/>
            <a:chOff x="-81717" y="2678111"/>
            <a:chExt cx="2794338" cy="1189039"/>
          </a:xfrm>
        </p:grpSpPr>
        <p:grpSp>
          <p:nvGrpSpPr>
            <p:cNvPr id="79" name="Group 78"/>
            <p:cNvGrpSpPr/>
            <p:nvPr/>
          </p:nvGrpSpPr>
          <p:grpSpPr>
            <a:xfrm>
              <a:off x="531093" y="2678111"/>
              <a:ext cx="2181528" cy="1189039"/>
              <a:chOff x="554355" y="730015"/>
              <a:chExt cx="3052897" cy="1189039"/>
            </a:xfrm>
          </p:grpSpPr>
          <p:graphicFrame>
            <p:nvGraphicFramePr>
              <p:cNvPr id="83" name="Chart 82"/>
              <p:cNvGraphicFramePr/>
              <p:nvPr>
                <p:extLst>
                  <p:ext uri="{D42A27DB-BD31-4B8C-83A1-F6EECF244321}">
                    <p14:modId xmlns:p14="http://schemas.microsoft.com/office/powerpoint/2010/main" val="1931732333"/>
                  </p:ext>
                </p:extLst>
              </p:nvPr>
            </p:nvGraphicFramePr>
            <p:xfrm>
              <a:off x="755365" y="895351"/>
              <a:ext cx="2851887" cy="1023703"/>
            </p:xfrm>
            <a:graphic>
              <a:graphicData uri="http://schemas.openxmlformats.org/drawingml/2006/chart">
                <c:chart xmlns:c="http://schemas.openxmlformats.org/drawingml/2006/chart" xmlns:r="http://schemas.openxmlformats.org/officeDocument/2006/relationships" r:id="rId6"/>
              </a:graphicData>
            </a:graphic>
          </p:graphicFrame>
          <p:sp>
            <p:nvSpPr>
              <p:cNvPr id="84" name="TextBox 83"/>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Locale</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80" name="TextBox 79"/>
            <p:cNvSpPr txBox="1"/>
            <p:nvPr/>
          </p:nvSpPr>
          <p:spPr>
            <a:xfrm>
              <a:off x="179156" y="2955110"/>
              <a:ext cx="578539"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81" name="TextBox 80"/>
            <p:cNvSpPr txBox="1"/>
            <p:nvPr/>
          </p:nvSpPr>
          <p:spPr>
            <a:xfrm>
              <a:off x="-81717" y="3210856"/>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Suburban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82" name="TextBox 81"/>
            <p:cNvSpPr txBox="1"/>
            <p:nvPr/>
          </p:nvSpPr>
          <p:spPr>
            <a:xfrm>
              <a:off x="8712" y="3476343"/>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Rural</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grpSp>
      <p:graphicFrame>
        <p:nvGraphicFramePr>
          <p:cNvPr id="85" name="Chart 84"/>
          <p:cNvGraphicFramePr/>
          <p:nvPr>
            <p:extLst>
              <p:ext uri="{D42A27DB-BD31-4B8C-83A1-F6EECF244321}">
                <p14:modId xmlns:p14="http://schemas.microsoft.com/office/powerpoint/2010/main" val="1396228723"/>
              </p:ext>
            </p:extLst>
          </p:nvPr>
        </p:nvGraphicFramePr>
        <p:xfrm>
          <a:off x="215344" y="4147320"/>
          <a:ext cx="2867024" cy="1517648"/>
        </p:xfrm>
        <a:graphic>
          <a:graphicData uri="http://schemas.openxmlformats.org/drawingml/2006/chart">
            <c:chart xmlns:c="http://schemas.openxmlformats.org/drawingml/2006/chart" xmlns:r="http://schemas.openxmlformats.org/officeDocument/2006/relationships" r:id="rId7"/>
          </a:graphicData>
        </a:graphic>
      </p:graphicFrame>
      <p:sp>
        <p:nvSpPr>
          <p:cNvPr id="87" name="TextBox 86"/>
          <p:cNvSpPr txBox="1"/>
          <p:nvPr/>
        </p:nvSpPr>
        <p:spPr>
          <a:xfrm>
            <a:off x="3287850" y="3925886"/>
            <a:ext cx="2446199"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Compared to Other Countries</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88" name="TextBox 87"/>
          <p:cNvSpPr txBox="1"/>
          <p:nvPr/>
        </p:nvSpPr>
        <p:spPr>
          <a:xfrm>
            <a:off x="6345375" y="3916361"/>
            <a:ext cx="2446199"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Compared to Other Countries</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nvGrpSpPr>
          <p:cNvPr id="97" name="Group 96"/>
          <p:cNvGrpSpPr/>
          <p:nvPr/>
        </p:nvGrpSpPr>
        <p:grpSpPr>
          <a:xfrm>
            <a:off x="581388" y="1487039"/>
            <a:ext cx="255198" cy="990759"/>
            <a:chOff x="665612" y="1487039"/>
            <a:chExt cx="255198" cy="990759"/>
          </a:xfrm>
        </p:grpSpPr>
        <p:sp>
          <p:nvSpPr>
            <p:cNvPr id="104" name="TextBox 103"/>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05" name="TextBox 104"/>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06" name="TextBox 105"/>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07" name="TextBox 106"/>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08" name="TextBox 107"/>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14" name="TextBox 113"/>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64" name="Group 163"/>
          <p:cNvGrpSpPr/>
          <p:nvPr/>
        </p:nvGrpSpPr>
        <p:grpSpPr>
          <a:xfrm>
            <a:off x="3569516" y="1438911"/>
            <a:ext cx="255198" cy="990759"/>
            <a:chOff x="665612" y="1487039"/>
            <a:chExt cx="255198" cy="990759"/>
          </a:xfrm>
        </p:grpSpPr>
        <p:sp>
          <p:nvSpPr>
            <p:cNvPr id="165" name="TextBox 164"/>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66" name="TextBox 165"/>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67" name="TextBox 166"/>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68" name="TextBox 167"/>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69" name="TextBox 168"/>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70" name="TextBox 169"/>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71" name="Group 170"/>
          <p:cNvGrpSpPr/>
          <p:nvPr/>
        </p:nvGrpSpPr>
        <p:grpSpPr>
          <a:xfrm>
            <a:off x="6616297" y="1438911"/>
            <a:ext cx="255198" cy="990759"/>
            <a:chOff x="665612" y="1487039"/>
            <a:chExt cx="255198" cy="990759"/>
          </a:xfrm>
        </p:grpSpPr>
        <p:sp>
          <p:nvSpPr>
            <p:cNvPr id="172" name="TextBox 171"/>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73" name="TextBox 172"/>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74" name="TextBox 173"/>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75" name="TextBox 174"/>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76" name="TextBox 175"/>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77" name="TextBox 176"/>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78" name="Group 177"/>
          <p:cNvGrpSpPr/>
          <p:nvPr/>
        </p:nvGrpSpPr>
        <p:grpSpPr>
          <a:xfrm>
            <a:off x="2895263" y="2697161"/>
            <a:ext cx="2794338" cy="1189039"/>
            <a:chOff x="-81717" y="2678111"/>
            <a:chExt cx="2794338" cy="1189039"/>
          </a:xfrm>
        </p:grpSpPr>
        <p:grpSp>
          <p:nvGrpSpPr>
            <p:cNvPr id="179" name="Group 178"/>
            <p:cNvGrpSpPr/>
            <p:nvPr/>
          </p:nvGrpSpPr>
          <p:grpSpPr>
            <a:xfrm>
              <a:off x="531093" y="2678111"/>
              <a:ext cx="2181528" cy="1189039"/>
              <a:chOff x="554355" y="730015"/>
              <a:chExt cx="3052897" cy="1189039"/>
            </a:xfrm>
          </p:grpSpPr>
          <p:graphicFrame>
            <p:nvGraphicFramePr>
              <p:cNvPr id="183" name="Chart 182"/>
              <p:cNvGraphicFramePr/>
              <p:nvPr>
                <p:extLst>
                  <p:ext uri="{D42A27DB-BD31-4B8C-83A1-F6EECF244321}">
                    <p14:modId xmlns:p14="http://schemas.microsoft.com/office/powerpoint/2010/main" val="3820548274"/>
                  </p:ext>
                </p:extLst>
              </p:nvPr>
            </p:nvGraphicFramePr>
            <p:xfrm>
              <a:off x="755365" y="895351"/>
              <a:ext cx="2851887" cy="1023703"/>
            </p:xfrm>
            <a:graphic>
              <a:graphicData uri="http://schemas.openxmlformats.org/drawingml/2006/chart">
                <c:chart xmlns:c="http://schemas.openxmlformats.org/drawingml/2006/chart" xmlns:r="http://schemas.openxmlformats.org/officeDocument/2006/relationships" r:id="rId8"/>
              </a:graphicData>
            </a:graphic>
          </p:graphicFrame>
          <p:sp>
            <p:nvSpPr>
              <p:cNvPr id="184" name="TextBox 183"/>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Locale</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80" name="TextBox 179"/>
            <p:cNvSpPr txBox="1"/>
            <p:nvPr/>
          </p:nvSpPr>
          <p:spPr>
            <a:xfrm>
              <a:off x="179156" y="2955110"/>
              <a:ext cx="578539"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81" name="TextBox 180"/>
            <p:cNvSpPr txBox="1"/>
            <p:nvPr/>
          </p:nvSpPr>
          <p:spPr>
            <a:xfrm>
              <a:off x="-81717" y="3210856"/>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Suburban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82" name="TextBox 181"/>
            <p:cNvSpPr txBox="1"/>
            <p:nvPr/>
          </p:nvSpPr>
          <p:spPr>
            <a:xfrm>
              <a:off x="8712" y="3476343"/>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Rural</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grpSp>
      <p:grpSp>
        <p:nvGrpSpPr>
          <p:cNvPr id="185" name="Group 184"/>
          <p:cNvGrpSpPr/>
          <p:nvPr/>
        </p:nvGrpSpPr>
        <p:grpSpPr>
          <a:xfrm>
            <a:off x="5952788" y="2697161"/>
            <a:ext cx="2794338" cy="1189039"/>
            <a:chOff x="-81717" y="2678111"/>
            <a:chExt cx="2794338" cy="1189039"/>
          </a:xfrm>
        </p:grpSpPr>
        <p:grpSp>
          <p:nvGrpSpPr>
            <p:cNvPr id="186" name="Group 185"/>
            <p:cNvGrpSpPr/>
            <p:nvPr/>
          </p:nvGrpSpPr>
          <p:grpSpPr>
            <a:xfrm>
              <a:off x="531093" y="2678111"/>
              <a:ext cx="2181528" cy="1189039"/>
              <a:chOff x="554355" y="730015"/>
              <a:chExt cx="3052897" cy="1189039"/>
            </a:xfrm>
          </p:grpSpPr>
          <p:graphicFrame>
            <p:nvGraphicFramePr>
              <p:cNvPr id="190" name="Chart 189"/>
              <p:cNvGraphicFramePr/>
              <p:nvPr>
                <p:extLst>
                  <p:ext uri="{D42A27DB-BD31-4B8C-83A1-F6EECF244321}">
                    <p14:modId xmlns:p14="http://schemas.microsoft.com/office/powerpoint/2010/main" val="1941839603"/>
                  </p:ext>
                </p:extLst>
              </p:nvPr>
            </p:nvGraphicFramePr>
            <p:xfrm>
              <a:off x="755365" y="895351"/>
              <a:ext cx="2851887" cy="1023703"/>
            </p:xfrm>
            <a:graphic>
              <a:graphicData uri="http://schemas.openxmlformats.org/drawingml/2006/chart">
                <c:chart xmlns:c="http://schemas.openxmlformats.org/drawingml/2006/chart" xmlns:r="http://schemas.openxmlformats.org/officeDocument/2006/relationships" r:id="rId9"/>
              </a:graphicData>
            </a:graphic>
          </p:graphicFrame>
          <p:sp>
            <p:nvSpPr>
              <p:cNvPr id="191" name="TextBox 190"/>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Locale</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87" name="TextBox 186"/>
            <p:cNvSpPr txBox="1"/>
            <p:nvPr/>
          </p:nvSpPr>
          <p:spPr>
            <a:xfrm>
              <a:off x="179156" y="2955110"/>
              <a:ext cx="578539"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88" name="TextBox 187"/>
            <p:cNvSpPr txBox="1"/>
            <p:nvPr/>
          </p:nvSpPr>
          <p:spPr>
            <a:xfrm>
              <a:off x="-81717" y="3210856"/>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Suburban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89" name="TextBox 188"/>
            <p:cNvSpPr txBox="1"/>
            <p:nvPr/>
          </p:nvSpPr>
          <p:spPr>
            <a:xfrm>
              <a:off x="8712" y="3476343"/>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Rural</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92" name="TextBox 191"/>
          <p:cNvSpPr txBox="1"/>
          <p:nvPr/>
        </p:nvSpPr>
        <p:spPr>
          <a:xfrm>
            <a:off x="2396911" y="4152617"/>
            <a:ext cx="551754" cy="215444"/>
          </a:xfrm>
          <a:prstGeom prst="rect">
            <a:avLst/>
          </a:prstGeom>
          <a:noFill/>
        </p:spPr>
        <p:txBody>
          <a:bodyPr wrap="none" rtlCol="0">
            <a:spAutoFit/>
          </a:bodyPr>
          <a:lstStyle/>
          <a:p>
            <a:r>
              <a:rPr lang="en-US" sz="800" dirty="0" smtClean="0">
                <a:solidFill>
                  <a:schemeClr val="tx1"/>
                </a:solidFill>
              </a:rPr>
              <a:t>CDEFGHI</a:t>
            </a:r>
            <a:endParaRPr lang="en-US" sz="800" dirty="0">
              <a:solidFill>
                <a:schemeClr val="tx1"/>
              </a:solidFill>
            </a:endParaRPr>
          </a:p>
        </p:txBody>
      </p:sp>
      <p:sp>
        <p:nvSpPr>
          <p:cNvPr id="193" name="TextBox 192"/>
          <p:cNvSpPr txBox="1"/>
          <p:nvPr/>
        </p:nvSpPr>
        <p:spPr>
          <a:xfrm>
            <a:off x="2673719" y="4392722"/>
            <a:ext cx="497252" cy="215444"/>
          </a:xfrm>
          <a:prstGeom prst="rect">
            <a:avLst/>
          </a:prstGeom>
          <a:noFill/>
        </p:spPr>
        <p:txBody>
          <a:bodyPr wrap="none" rtlCol="0">
            <a:spAutoFit/>
          </a:bodyPr>
          <a:lstStyle/>
          <a:p>
            <a:r>
              <a:rPr lang="en-US" sz="800" dirty="0" smtClean="0">
                <a:solidFill>
                  <a:schemeClr val="tx1"/>
                </a:solidFill>
              </a:rPr>
              <a:t>DEFGHI</a:t>
            </a:r>
            <a:endParaRPr lang="en-US" sz="800" dirty="0">
              <a:solidFill>
                <a:schemeClr val="tx1"/>
              </a:solidFill>
            </a:endParaRPr>
          </a:p>
        </p:txBody>
      </p:sp>
      <p:sp>
        <p:nvSpPr>
          <p:cNvPr id="194" name="TextBox 193"/>
          <p:cNvSpPr txBox="1"/>
          <p:nvPr/>
        </p:nvSpPr>
        <p:spPr>
          <a:xfrm>
            <a:off x="2601527" y="4512476"/>
            <a:ext cx="497252" cy="215444"/>
          </a:xfrm>
          <a:prstGeom prst="rect">
            <a:avLst/>
          </a:prstGeom>
          <a:noFill/>
        </p:spPr>
        <p:txBody>
          <a:bodyPr wrap="none" rtlCol="0">
            <a:spAutoFit/>
          </a:bodyPr>
          <a:lstStyle/>
          <a:p>
            <a:r>
              <a:rPr lang="en-US" sz="800" dirty="0" smtClean="0">
                <a:solidFill>
                  <a:schemeClr val="tx1"/>
                </a:solidFill>
              </a:rPr>
              <a:t>DEFGHI</a:t>
            </a:r>
            <a:endParaRPr lang="en-US" sz="800" dirty="0">
              <a:solidFill>
                <a:schemeClr val="tx1"/>
              </a:solidFill>
            </a:endParaRPr>
          </a:p>
        </p:txBody>
      </p:sp>
      <p:sp>
        <p:nvSpPr>
          <p:cNvPr id="195" name="TextBox 194"/>
          <p:cNvSpPr txBox="1"/>
          <p:nvPr/>
        </p:nvSpPr>
        <p:spPr>
          <a:xfrm>
            <a:off x="2460258" y="4655803"/>
            <a:ext cx="338554" cy="215444"/>
          </a:xfrm>
          <a:prstGeom prst="rect">
            <a:avLst/>
          </a:prstGeom>
          <a:noFill/>
        </p:spPr>
        <p:txBody>
          <a:bodyPr wrap="none" rtlCol="0">
            <a:spAutoFit/>
          </a:bodyPr>
          <a:lstStyle/>
          <a:p>
            <a:r>
              <a:rPr lang="en-US" sz="800" smtClean="0">
                <a:solidFill>
                  <a:schemeClr val="tx1"/>
                </a:solidFill>
              </a:rPr>
              <a:t>GHI</a:t>
            </a:r>
            <a:endParaRPr lang="en-US" sz="800" dirty="0">
              <a:solidFill>
                <a:schemeClr val="tx1"/>
              </a:solidFill>
            </a:endParaRPr>
          </a:p>
        </p:txBody>
      </p:sp>
      <p:sp>
        <p:nvSpPr>
          <p:cNvPr id="196" name="TextBox 195"/>
          <p:cNvSpPr txBox="1"/>
          <p:nvPr/>
        </p:nvSpPr>
        <p:spPr>
          <a:xfrm>
            <a:off x="2432250" y="4798640"/>
            <a:ext cx="338554" cy="215444"/>
          </a:xfrm>
          <a:prstGeom prst="rect">
            <a:avLst/>
          </a:prstGeom>
          <a:noFill/>
        </p:spPr>
        <p:txBody>
          <a:bodyPr wrap="none" rtlCol="0">
            <a:spAutoFit/>
          </a:bodyPr>
          <a:lstStyle/>
          <a:p>
            <a:r>
              <a:rPr lang="en-US" sz="800" smtClean="0">
                <a:solidFill>
                  <a:schemeClr val="tx1"/>
                </a:solidFill>
              </a:rPr>
              <a:t>GHI</a:t>
            </a:r>
            <a:endParaRPr lang="en-US" sz="800" dirty="0">
              <a:solidFill>
                <a:schemeClr val="tx1"/>
              </a:solidFill>
            </a:endParaRPr>
          </a:p>
        </p:txBody>
      </p:sp>
      <p:sp>
        <p:nvSpPr>
          <p:cNvPr id="197" name="TextBox 196"/>
          <p:cNvSpPr txBox="1"/>
          <p:nvPr/>
        </p:nvSpPr>
        <p:spPr>
          <a:xfrm>
            <a:off x="2426202" y="4918394"/>
            <a:ext cx="338554" cy="215444"/>
          </a:xfrm>
          <a:prstGeom prst="rect">
            <a:avLst/>
          </a:prstGeom>
          <a:noFill/>
        </p:spPr>
        <p:txBody>
          <a:bodyPr wrap="none" rtlCol="0">
            <a:spAutoFit/>
          </a:bodyPr>
          <a:lstStyle/>
          <a:p>
            <a:r>
              <a:rPr lang="en-US" sz="800" smtClean="0">
                <a:solidFill>
                  <a:schemeClr val="tx1"/>
                </a:solidFill>
              </a:rPr>
              <a:t>GHI</a:t>
            </a:r>
            <a:endParaRPr lang="en-US" sz="800" dirty="0">
              <a:solidFill>
                <a:schemeClr val="tx1"/>
              </a:solidFill>
            </a:endParaRPr>
          </a:p>
        </p:txBody>
      </p:sp>
      <p:sp>
        <p:nvSpPr>
          <p:cNvPr id="198" name="TextBox 197"/>
          <p:cNvSpPr txBox="1"/>
          <p:nvPr/>
        </p:nvSpPr>
        <p:spPr>
          <a:xfrm>
            <a:off x="2244893" y="5074244"/>
            <a:ext cx="274434" cy="215444"/>
          </a:xfrm>
          <a:prstGeom prst="rect">
            <a:avLst/>
          </a:prstGeom>
          <a:noFill/>
        </p:spPr>
        <p:txBody>
          <a:bodyPr wrap="none" rtlCol="0">
            <a:spAutoFit/>
          </a:bodyPr>
          <a:lstStyle/>
          <a:p>
            <a:r>
              <a:rPr lang="en-US" sz="800" smtClean="0">
                <a:solidFill>
                  <a:schemeClr val="tx1"/>
                </a:solidFill>
              </a:rPr>
              <a:t>HI</a:t>
            </a:r>
            <a:endParaRPr lang="en-US" sz="800" dirty="0">
              <a:solidFill>
                <a:schemeClr val="tx1"/>
              </a:solidFill>
            </a:endParaRPr>
          </a:p>
        </p:txBody>
      </p:sp>
      <p:sp>
        <p:nvSpPr>
          <p:cNvPr id="199" name="TextBox 198"/>
          <p:cNvSpPr txBox="1"/>
          <p:nvPr/>
        </p:nvSpPr>
        <p:spPr>
          <a:xfrm>
            <a:off x="5479431" y="4081588"/>
            <a:ext cx="607859" cy="215444"/>
          </a:xfrm>
          <a:prstGeom prst="rect">
            <a:avLst/>
          </a:prstGeom>
          <a:noFill/>
        </p:spPr>
        <p:txBody>
          <a:bodyPr wrap="none" rtlCol="0">
            <a:spAutoFit/>
          </a:bodyPr>
          <a:lstStyle/>
          <a:p>
            <a:r>
              <a:rPr lang="en-US" sz="800" dirty="0" smtClean="0">
                <a:solidFill>
                  <a:schemeClr val="tx1"/>
                </a:solidFill>
              </a:rPr>
              <a:t>BCDEFGHI</a:t>
            </a:r>
            <a:endParaRPr lang="en-US" sz="800" dirty="0">
              <a:solidFill>
                <a:schemeClr val="tx1"/>
              </a:solidFill>
            </a:endParaRPr>
          </a:p>
        </p:txBody>
      </p:sp>
      <p:sp>
        <p:nvSpPr>
          <p:cNvPr id="200" name="TextBox 199"/>
          <p:cNvSpPr txBox="1"/>
          <p:nvPr/>
        </p:nvSpPr>
        <p:spPr>
          <a:xfrm>
            <a:off x="5669738" y="4292874"/>
            <a:ext cx="551754" cy="215444"/>
          </a:xfrm>
          <a:prstGeom prst="rect">
            <a:avLst/>
          </a:prstGeom>
          <a:noFill/>
        </p:spPr>
        <p:txBody>
          <a:bodyPr wrap="none" rtlCol="0">
            <a:spAutoFit/>
          </a:bodyPr>
          <a:lstStyle/>
          <a:p>
            <a:r>
              <a:rPr lang="en-US" sz="800" dirty="0" smtClean="0">
                <a:solidFill>
                  <a:schemeClr val="tx1"/>
                </a:solidFill>
              </a:rPr>
              <a:t>CDEFGHI</a:t>
            </a:r>
            <a:endParaRPr lang="en-US" sz="800" dirty="0">
              <a:solidFill>
                <a:schemeClr val="tx1"/>
              </a:solidFill>
            </a:endParaRPr>
          </a:p>
        </p:txBody>
      </p:sp>
      <p:sp>
        <p:nvSpPr>
          <p:cNvPr id="201" name="TextBox 200"/>
          <p:cNvSpPr txBox="1"/>
          <p:nvPr/>
        </p:nvSpPr>
        <p:spPr>
          <a:xfrm>
            <a:off x="5161596" y="4440993"/>
            <a:ext cx="497252" cy="215444"/>
          </a:xfrm>
          <a:prstGeom prst="rect">
            <a:avLst/>
          </a:prstGeom>
          <a:noFill/>
        </p:spPr>
        <p:txBody>
          <a:bodyPr wrap="none" rtlCol="0">
            <a:spAutoFit/>
          </a:bodyPr>
          <a:lstStyle/>
          <a:p>
            <a:r>
              <a:rPr lang="en-US" sz="800" dirty="0" smtClean="0">
                <a:solidFill>
                  <a:schemeClr val="tx1"/>
                </a:solidFill>
              </a:rPr>
              <a:t>DEFGHI</a:t>
            </a:r>
            <a:endParaRPr lang="en-US" sz="800" dirty="0">
              <a:solidFill>
                <a:schemeClr val="tx1"/>
              </a:solidFill>
            </a:endParaRPr>
          </a:p>
        </p:txBody>
      </p:sp>
      <p:sp>
        <p:nvSpPr>
          <p:cNvPr id="202" name="TextBox 201"/>
          <p:cNvSpPr txBox="1"/>
          <p:nvPr/>
        </p:nvSpPr>
        <p:spPr>
          <a:xfrm>
            <a:off x="4833828" y="4571235"/>
            <a:ext cx="385042" cy="215444"/>
          </a:xfrm>
          <a:prstGeom prst="rect">
            <a:avLst/>
          </a:prstGeom>
          <a:noFill/>
        </p:spPr>
        <p:txBody>
          <a:bodyPr wrap="none" rtlCol="0">
            <a:spAutoFit/>
          </a:bodyPr>
          <a:lstStyle/>
          <a:p>
            <a:r>
              <a:rPr lang="en-US" sz="800" dirty="0" smtClean="0">
                <a:solidFill>
                  <a:schemeClr val="tx1"/>
                </a:solidFill>
              </a:rPr>
              <a:t>FGHI</a:t>
            </a:r>
            <a:endParaRPr lang="en-US" sz="800" dirty="0">
              <a:solidFill>
                <a:schemeClr val="tx1"/>
              </a:solidFill>
            </a:endParaRPr>
          </a:p>
        </p:txBody>
      </p:sp>
      <p:sp>
        <p:nvSpPr>
          <p:cNvPr id="203" name="TextBox 202"/>
          <p:cNvSpPr txBox="1"/>
          <p:nvPr/>
        </p:nvSpPr>
        <p:spPr>
          <a:xfrm>
            <a:off x="4761687" y="4727920"/>
            <a:ext cx="338554" cy="215444"/>
          </a:xfrm>
          <a:prstGeom prst="rect">
            <a:avLst/>
          </a:prstGeom>
          <a:noFill/>
        </p:spPr>
        <p:txBody>
          <a:bodyPr wrap="none" rtlCol="0">
            <a:spAutoFit/>
          </a:bodyPr>
          <a:lstStyle/>
          <a:p>
            <a:r>
              <a:rPr lang="en-US" sz="800" dirty="0" smtClean="0">
                <a:solidFill>
                  <a:schemeClr val="tx1"/>
                </a:solidFill>
              </a:rPr>
              <a:t>GHI</a:t>
            </a:r>
            <a:endParaRPr lang="en-US" sz="800" dirty="0">
              <a:solidFill>
                <a:schemeClr val="tx1"/>
              </a:solidFill>
            </a:endParaRPr>
          </a:p>
        </p:txBody>
      </p:sp>
      <p:sp>
        <p:nvSpPr>
          <p:cNvPr id="204" name="TextBox 203"/>
          <p:cNvSpPr txBox="1"/>
          <p:nvPr/>
        </p:nvSpPr>
        <p:spPr>
          <a:xfrm>
            <a:off x="4634187" y="4847183"/>
            <a:ext cx="338554" cy="215444"/>
          </a:xfrm>
          <a:prstGeom prst="rect">
            <a:avLst/>
          </a:prstGeom>
          <a:noFill/>
        </p:spPr>
        <p:txBody>
          <a:bodyPr wrap="none" rtlCol="0">
            <a:spAutoFit/>
          </a:bodyPr>
          <a:lstStyle/>
          <a:p>
            <a:r>
              <a:rPr lang="en-US" sz="800" dirty="0" smtClean="0">
                <a:solidFill>
                  <a:schemeClr val="tx1"/>
                </a:solidFill>
              </a:rPr>
              <a:t>GHI</a:t>
            </a:r>
            <a:endParaRPr lang="en-US" sz="800" dirty="0">
              <a:solidFill>
                <a:schemeClr val="tx1"/>
              </a:solidFill>
            </a:endParaRPr>
          </a:p>
        </p:txBody>
      </p:sp>
      <p:sp>
        <p:nvSpPr>
          <p:cNvPr id="205" name="TextBox 204"/>
          <p:cNvSpPr txBox="1"/>
          <p:nvPr/>
        </p:nvSpPr>
        <p:spPr>
          <a:xfrm>
            <a:off x="4430627" y="4999947"/>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06" name="TextBox 205"/>
          <p:cNvSpPr txBox="1"/>
          <p:nvPr/>
        </p:nvSpPr>
        <p:spPr>
          <a:xfrm>
            <a:off x="4354962" y="5121806"/>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07" name="TextBox 206"/>
          <p:cNvSpPr txBox="1"/>
          <p:nvPr/>
        </p:nvSpPr>
        <p:spPr>
          <a:xfrm>
            <a:off x="8304035" y="4068959"/>
            <a:ext cx="434734" cy="215444"/>
          </a:xfrm>
          <a:prstGeom prst="rect">
            <a:avLst/>
          </a:prstGeom>
          <a:noFill/>
        </p:spPr>
        <p:txBody>
          <a:bodyPr wrap="none" rtlCol="0">
            <a:spAutoFit/>
          </a:bodyPr>
          <a:lstStyle/>
          <a:p>
            <a:r>
              <a:rPr lang="en-US" sz="800" dirty="0" smtClean="0">
                <a:solidFill>
                  <a:schemeClr val="tx1"/>
                </a:solidFill>
              </a:rPr>
              <a:t>EFGHI</a:t>
            </a:r>
            <a:endParaRPr lang="en-US" sz="800" dirty="0">
              <a:solidFill>
                <a:schemeClr val="tx1"/>
              </a:solidFill>
            </a:endParaRPr>
          </a:p>
        </p:txBody>
      </p:sp>
      <p:sp>
        <p:nvSpPr>
          <p:cNvPr id="208" name="TextBox 207"/>
          <p:cNvSpPr txBox="1"/>
          <p:nvPr/>
        </p:nvSpPr>
        <p:spPr>
          <a:xfrm>
            <a:off x="8544404" y="4303149"/>
            <a:ext cx="497252" cy="215444"/>
          </a:xfrm>
          <a:prstGeom prst="rect">
            <a:avLst/>
          </a:prstGeom>
          <a:noFill/>
        </p:spPr>
        <p:txBody>
          <a:bodyPr wrap="none" rtlCol="0">
            <a:spAutoFit/>
          </a:bodyPr>
          <a:lstStyle/>
          <a:p>
            <a:r>
              <a:rPr lang="en-US" sz="800" dirty="0" smtClean="0">
                <a:solidFill>
                  <a:schemeClr val="tx1"/>
                </a:solidFill>
              </a:rPr>
              <a:t>DEFGHI</a:t>
            </a:r>
            <a:endParaRPr lang="en-US" sz="800" dirty="0">
              <a:solidFill>
                <a:schemeClr val="tx1"/>
              </a:solidFill>
            </a:endParaRPr>
          </a:p>
        </p:txBody>
      </p:sp>
      <p:sp>
        <p:nvSpPr>
          <p:cNvPr id="209" name="TextBox 208"/>
          <p:cNvSpPr txBox="1"/>
          <p:nvPr/>
        </p:nvSpPr>
        <p:spPr>
          <a:xfrm>
            <a:off x="8497338" y="4430122"/>
            <a:ext cx="434734" cy="215444"/>
          </a:xfrm>
          <a:prstGeom prst="rect">
            <a:avLst/>
          </a:prstGeom>
          <a:noFill/>
        </p:spPr>
        <p:txBody>
          <a:bodyPr wrap="none" rtlCol="0">
            <a:spAutoFit/>
          </a:bodyPr>
          <a:lstStyle/>
          <a:p>
            <a:r>
              <a:rPr lang="en-US" sz="800" dirty="0" smtClean="0">
                <a:solidFill>
                  <a:schemeClr val="tx1"/>
                </a:solidFill>
              </a:rPr>
              <a:t>EFGHI</a:t>
            </a:r>
            <a:endParaRPr lang="en-US" sz="800" dirty="0">
              <a:solidFill>
                <a:schemeClr val="tx1"/>
              </a:solidFill>
            </a:endParaRPr>
          </a:p>
        </p:txBody>
      </p:sp>
      <p:sp>
        <p:nvSpPr>
          <p:cNvPr id="210" name="TextBox 209"/>
          <p:cNvSpPr txBox="1"/>
          <p:nvPr/>
        </p:nvSpPr>
        <p:spPr>
          <a:xfrm>
            <a:off x="8418502" y="4573940"/>
            <a:ext cx="385042" cy="215444"/>
          </a:xfrm>
          <a:prstGeom prst="rect">
            <a:avLst/>
          </a:prstGeom>
          <a:noFill/>
        </p:spPr>
        <p:txBody>
          <a:bodyPr wrap="none" rtlCol="0">
            <a:spAutoFit/>
          </a:bodyPr>
          <a:lstStyle/>
          <a:p>
            <a:r>
              <a:rPr lang="en-US" sz="800" dirty="0" smtClean="0">
                <a:solidFill>
                  <a:schemeClr val="tx1"/>
                </a:solidFill>
              </a:rPr>
              <a:t>FGHI</a:t>
            </a:r>
            <a:endParaRPr lang="en-US" sz="800" dirty="0">
              <a:solidFill>
                <a:schemeClr val="tx1"/>
              </a:solidFill>
            </a:endParaRPr>
          </a:p>
        </p:txBody>
      </p:sp>
      <p:sp>
        <p:nvSpPr>
          <p:cNvPr id="211" name="TextBox 210"/>
          <p:cNvSpPr txBox="1"/>
          <p:nvPr/>
        </p:nvSpPr>
        <p:spPr>
          <a:xfrm>
            <a:off x="8340131" y="4704672"/>
            <a:ext cx="385042" cy="215444"/>
          </a:xfrm>
          <a:prstGeom prst="rect">
            <a:avLst/>
          </a:prstGeom>
          <a:noFill/>
        </p:spPr>
        <p:txBody>
          <a:bodyPr wrap="none" rtlCol="0">
            <a:spAutoFit/>
          </a:bodyPr>
          <a:lstStyle/>
          <a:p>
            <a:r>
              <a:rPr lang="en-US" sz="800" dirty="0" smtClean="0">
                <a:solidFill>
                  <a:schemeClr val="tx1"/>
                </a:solidFill>
              </a:rPr>
              <a:t>FGHI</a:t>
            </a:r>
            <a:endParaRPr lang="en-US" sz="800" dirty="0">
              <a:solidFill>
                <a:schemeClr val="tx1"/>
              </a:solidFill>
            </a:endParaRPr>
          </a:p>
        </p:txBody>
      </p:sp>
      <p:sp>
        <p:nvSpPr>
          <p:cNvPr id="212" name="TextBox 211"/>
          <p:cNvSpPr txBox="1"/>
          <p:nvPr/>
        </p:nvSpPr>
        <p:spPr>
          <a:xfrm>
            <a:off x="8225981" y="4835642"/>
            <a:ext cx="338554" cy="215444"/>
          </a:xfrm>
          <a:prstGeom prst="rect">
            <a:avLst/>
          </a:prstGeom>
          <a:noFill/>
        </p:spPr>
        <p:txBody>
          <a:bodyPr wrap="none" rtlCol="0">
            <a:spAutoFit/>
          </a:bodyPr>
          <a:lstStyle/>
          <a:p>
            <a:r>
              <a:rPr lang="en-US" sz="800" dirty="0" smtClean="0">
                <a:solidFill>
                  <a:schemeClr val="tx1"/>
                </a:solidFill>
              </a:rPr>
              <a:t>GHI</a:t>
            </a:r>
            <a:endParaRPr lang="en-US" sz="800" dirty="0">
              <a:solidFill>
                <a:schemeClr val="tx1"/>
              </a:solidFill>
            </a:endParaRPr>
          </a:p>
        </p:txBody>
      </p:sp>
      <p:sp>
        <p:nvSpPr>
          <p:cNvPr id="213" name="TextBox 212"/>
          <p:cNvSpPr txBox="1"/>
          <p:nvPr/>
        </p:nvSpPr>
        <p:spPr>
          <a:xfrm>
            <a:off x="7648464" y="4978554"/>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14" name="TextBox 213"/>
          <p:cNvSpPr txBox="1"/>
          <p:nvPr/>
        </p:nvSpPr>
        <p:spPr>
          <a:xfrm>
            <a:off x="7648464" y="5109774"/>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graphicFrame>
        <p:nvGraphicFramePr>
          <p:cNvPr id="215" name="Chart 214"/>
          <p:cNvGraphicFramePr/>
          <p:nvPr>
            <p:extLst>
              <p:ext uri="{D42A27DB-BD31-4B8C-83A1-F6EECF244321}">
                <p14:modId xmlns:p14="http://schemas.microsoft.com/office/powerpoint/2010/main" val="911364577"/>
              </p:ext>
            </p:extLst>
          </p:nvPr>
        </p:nvGraphicFramePr>
        <p:xfrm>
          <a:off x="3196669" y="4071120"/>
          <a:ext cx="2867024" cy="1517648"/>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216" name="Chart 215"/>
          <p:cNvGraphicFramePr/>
          <p:nvPr>
            <p:extLst>
              <p:ext uri="{D42A27DB-BD31-4B8C-83A1-F6EECF244321}">
                <p14:modId xmlns:p14="http://schemas.microsoft.com/office/powerpoint/2010/main" val="87768719"/>
              </p:ext>
            </p:extLst>
          </p:nvPr>
        </p:nvGraphicFramePr>
        <p:xfrm>
          <a:off x="6254194" y="4061595"/>
          <a:ext cx="2867024" cy="1517648"/>
        </p:xfrm>
        <a:graphic>
          <a:graphicData uri="http://schemas.openxmlformats.org/drawingml/2006/chart">
            <c:chart xmlns:c="http://schemas.openxmlformats.org/drawingml/2006/chart" xmlns:r="http://schemas.openxmlformats.org/officeDocument/2006/relationships" r:id="rId11"/>
          </a:graphicData>
        </a:graphic>
      </p:graphicFrame>
      <p:grpSp>
        <p:nvGrpSpPr>
          <p:cNvPr id="217" name="Group 216"/>
          <p:cNvGrpSpPr/>
          <p:nvPr/>
        </p:nvGrpSpPr>
        <p:grpSpPr>
          <a:xfrm>
            <a:off x="689676" y="2989988"/>
            <a:ext cx="256802" cy="740828"/>
            <a:chOff x="665612" y="1547199"/>
            <a:chExt cx="256802" cy="740828"/>
          </a:xfrm>
        </p:grpSpPr>
        <p:sp>
          <p:nvSpPr>
            <p:cNvPr id="218" name="TextBox 217"/>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219" name="TextBox 218"/>
            <p:cNvSpPr txBox="1"/>
            <p:nvPr/>
          </p:nvSpPr>
          <p:spPr>
            <a:xfrm>
              <a:off x="665612" y="1799020"/>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220" name="TextBox 219"/>
            <p:cNvSpPr txBox="1"/>
            <p:nvPr/>
          </p:nvSpPr>
          <p:spPr>
            <a:xfrm>
              <a:off x="701708" y="2057195"/>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pSp>
        <p:nvGrpSpPr>
          <p:cNvPr id="221" name="Group 220"/>
          <p:cNvGrpSpPr/>
          <p:nvPr/>
        </p:nvGrpSpPr>
        <p:grpSpPr>
          <a:xfrm>
            <a:off x="3590456" y="2989988"/>
            <a:ext cx="256802" cy="740828"/>
            <a:chOff x="665612" y="1547199"/>
            <a:chExt cx="256802" cy="740828"/>
          </a:xfrm>
        </p:grpSpPr>
        <p:sp>
          <p:nvSpPr>
            <p:cNvPr id="222" name="TextBox 221"/>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223" name="TextBox 222"/>
            <p:cNvSpPr txBox="1"/>
            <p:nvPr/>
          </p:nvSpPr>
          <p:spPr>
            <a:xfrm>
              <a:off x="665612" y="1799020"/>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224" name="TextBox 223"/>
            <p:cNvSpPr txBox="1"/>
            <p:nvPr/>
          </p:nvSpPr>
          <p:spPr>
            <a:xfrm>
              <a:off x="701708" y="2057195"/>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pSp>
        <p:nvGrpSpPr>
          <p:cNvPr id="225" name="Group 224"/>
          <p:cNvGrpSpPr/>
          <p:nvPr/>
        </p:nvGrpSpPr>
        <p:grpSpPr>
          <a:xfrm>
            <a:off x="6647981" y="3002020"/>
            <a:ext cx="256802" cy="716764"/>
            <a:chOff x="665612" y="1559231"/>
            <a:chExt cx="256802" cy="716764"/>
          </a:xfrm>
        </p:grpSpPr>
        <p:sp>
          <p:nvSpPr>
            <p:cNvPr id="226" name="TextBox 225"/>
            <p:cNvSpPr txBox="1"/>
            <p:nvPr/>
          </p:nvSpPr>
          <p:spPr>
            <a:xfrm>
              <a:off x="665612" y="1559231"/>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227" name="TextBox 226"/>
            <p:cNvSpPr txBox="1"/>
            <p:nvPr/>
          </p:nvSpPr>
          <p:spPr>
            <a:xfrm>
              <a:off x="665612" y="1799020"/>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228" name="TextBox 227"/>
            <p:cNvSpPr txBox="1"/>
            <p:nvPr/>
          </p:nvSpPr>
          <p:spPr>
            <a:xfrm>
              <a:off x="701708" y="2045163"/>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sp>
        <p:nvSpPr>
          <p:cNvPr id="229" name="TextBox 228"/>
          <p:cNvSpPr txBox="1"/>
          <p:nvPr/>
        </p:nvSpPr>
        <p:spPr>
          <a:xfrm>
            <a:off x="2647920" y="1966613"/>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230" name="TextBox 229"/>
          <p:cNvSpPr txBox="1"/>
          <p:nvPr/>
        </p:nvSpPr>
        <p:spPr>
          <a:xfrm>
            <a:off x="2590523" y="3256915"/>
            <a:ext cx="256802" cy="230832"/>
          </a:xfrm>
          <a:prstGeom prst="rect">
            <a:avLst/>
          </a:prstGeom>
          <a:noFill/>
        </p:spPr>
        <p:txBody>
          <a:bodyPr wrap="none" rtlCol="0">
            <a:spAutoFit/>
          </a:bodyPr>
          <a:lstStyle/>
          <a:p>
            <a:r>
              <a:rPr lang="en-US" sz="900" dirty="0" smtClean="0">
                <a:solidFill>
                  <a:schemeClr val="tx1"/>
                </a:solidFill>
              </a:rPr>
              <a:t>G</a:t>
            </a:r>
            <a:endParaRPr lang="en-US" sz="900" dirty="0">
              <a:solidFill>
                <a:schemeClr val="tx1"/>
              </a:solidFill>
            </a:endParaRPr>
          </a:p>
        </p:txBody>
      </p:sp>
      <p:sp>
        <p:nvSpPr>
          <p:cNvPr id="231" name="TextBox 230"/>
          <p:cNvSpPr txBox="1"/>
          <p:nvPr/>
        </p:nvSpPr>
        <p:spPr>
          <a:xfrm>
            <a:off x="5703442" y="1894319"/>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232" name="TextBox 231"/>
          <p:cNvSpPr txBox="1"/>
          <p:nvPr/>
        </p:nvSpPr>
        <p:spPr>
          <a:xfrm>
            <a:off x="5687922" y="2196597"/>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233" name="TextBox 232"/>
          <p:cNvSpPr txBox="1"/>
          <p:nvPr/>
        </p:nvSpPr>
        <p:spPr>
          <a:xfrm>
            <a:off x="5222629" y="3256915"/>
            <a:ext cx="256802" cy="230832"/>
          </a:xfrm>
          <a:prstGeom prst="rect">
            <a:avLst/>
          </a:prstGeom>
          <a:noFill/>
        </p:spPr>
        <p:txBody>
          <a:bodyPr wrap="none" rtlCol="0">
            <a:spAutoFit/>
          </a:bodyPr>
          <a:lstStyle/>
          <a:p>
            <a:r>
              <a:rPr lang="en-US" sz="900" dirty="0" smtClean="0">
                <a:solidFill>
                  <a:schemeClr val="tx1"/>
                </a:solidFill>
              </a:rPr>
              <a:t>G</a:t>
            </a:r>
            <a:endParaRPr lang="en-US" sz="900" dirty="0">
              <a:solidFill>
                <a:schemeClr val="tx1"/>
              </a:solidFill>
            </a:endParaRPr>
          </a:p>
        </p:txBody>
      </p:sp>
      <p:sp>
        <p:nvSpPr>
          <p:cNvPr id="234" name="TextBox 233"/>
          <p:cNvSpPr txBox="1"/>
          <p:nvPr/>
        </p:nvSpPr>
        <p:spPr>
          <a:xfrm>
            <a:off x="8584541" y="1881962"/>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235" name="TextBox 234"/>
          <p:cNvSpPr txBox="1"/>
          <p:nvPr/>
        </p:nvSpPr>
        <p:spPr>
          <a:xfrm>
            <a:off x="8738769" y="2184240"/>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236" name="TextBox 235"/>
          <p:cNvSpPr txBox="1"/>
          <p:nvPr/>
        </p:nvSpPr>
        <p:spPr>
          <a:xfrm>
            <a:off x="8384655" y="3256915"/>
            <a:ext cx="256802" cy="230832"/>
          </a:xfrm>
          <a:prstGeom prst="rect">
            <a:avLst/>
          </a:prstGeom>
          <a:noFill/>
        </p:spPr>
        <p:txBody>
          <a:bodyPr wrap="none" rtlCol="0">
            <a:spAutoFit/>
          </a:bodyPr>
          <a:lstStyle/>
          <a:p>
            <a:r>
              <a:rPr lang="en-US" sz="900" dirty="0" smtClean="0">
                <a:solidFill>
                  <a:schemeClr val="tx1"/>
                </a:solidFill>
              </a:rPr>
              <a:t>G</a:t>
            </a:r>
            <a:endParaRPr lang="en-US" sz="900" dirty="0">
              <a:solidFill>
                <a:schemeClr val="tx1"/>
              </a:solidFill>
            </a:endParaRPr>
          </a:p>
        </p:txBody>
      </p:sp>
    </p:spTree>
    <p:extLst>
      <p:ext uri="{BB962C8B-B14F-4D97-AF65-F5344CB8AC3E}">
        <p14:creationId xmlns:p14="http://schemas.microsoft.com/office/powerpoint/2010/main" val="558463308"/>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7</a:t>
            </a:fld>
            <a:r>
              <a:rPr lang="en-US" smtClean="0"/>
              <a:t> -</a:t>
            </a:r>
            <a:endParaRPr lang="en-US"/>
          </a:p>
        </p:txBody>
      </p:sp>
      <p:sp>
        <p:nvSpPr>
          <p:cNvPr id="3" name="Title 1"/>
          <p:cNvSpPr txBox="1">
            <a:spLocks/>
          </p:cNvSpPr>
          <p:nvPr/>
        </p:nvSpPr>
        <p:spPr>
          <a:xfrm>
            <a:off x="123825" y="-64583"/>
            <a:ext cx="8486775" cy="1143000"/>
          </a:xfrm>
          <a:prstGeom prst="rect">
            <a:avLst/>
          </a:prstGeom>
        </p:spPr>
        <p:txBody>
          <a:bodyPr anchor="ctr"/>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kern="0" dirty="0" smtClean="0"/>
              <a:t>Overall Study and Analytical Notes</a:t>
            </a:r>
            <a:endParaRPr lang="en-US" kern="0" dirty="0"/>
          </a:p>
        </p:txBody>
      </p:sp>
      <p:grpSp>
        <p:nvGrpSpPr>
          <p:cNvPr id="11" name="Group 10"/>
          <p:cNvGrpSpPr/>
          <p:nvPr/>
        </p:nvGrpSpPr>
        <p:grpSpPr>
          <a:xfrm>
            <a:off x="217218" y="1261863"/>
            <a:ext cx="8465604" cy="1186939"/>
            <a:chOff x="217220" y="999474"/>
            <a:chExt cx="8465604" cy="1186939"/>
          </a:xfrm>
        </p:grpSpPr>
        <p:sp>
          <p:nvSpPr>
            <p:cNvPr id="6" name="Rectangle 5"/>
            <p:cNvSpPr/>
            <p:nvPr/>
          </p:nvSpPr>
          <p:spPr>
            <a:xfrm>
              <a:off x="1168178" y="1054564"/>
              <a:ext cx="7442421" cy="1107996"/>
            </a:xfrm>
            <a:prstGeom prst="rect">
              <a:avLst/>
            </a:prstGeom>
          </p:spPr>
          <p:txBody>
            <a:bodyPr wrap="square">
              <a:spAutoFit/>
            </a:bodyPr>
            <a:lstStyle/>
            <a:p>
              <a:r>
                <a:rPr lang="en-US" sz="1100" dirty="0" smtClean="0">
                  <a:solidFill>
                    <a:schemeClr val="tx1"/>
                  </a:solidFill>
                  <a:latin typeface="Arial" panose="020B0604020202020204" pitchFamily="34" charset="0"/>
                  <a:cs typeface="Arial" panose="020B0604020202020204" pitchFamily="34" charset="0"/>
                </a:rPr>
                <a:t>Sample </a:t>
              </a:r>
              <a:r>
                <a:rPr lang="en-US" sz="1100" dirty="0">
                  <a:solidFill>
                    <a:schemeClr val="tx1"/>
                  </a:solidFill>
                  <a:latin typeface="Arial" panose="020B0604020202020204" pitchFamily="34" charset="0"/>
                  <a:cs typeface="Arial" panose="020B0604020202020204" pitchFamily="34" charset="0"/>
                </a:rPr>
                <a:t>sizes in each </a:t>
              </a:r>
              <a:r>
                <a:rPr lang="en-US" sz="1100" dirty="0" smtClean="0">
                  <a:solidFill>
                    <a:schemeClr val="tx1"/>
                  </a:solidFill>
                  <a:latin typeface="Arial" panose="020B0604020202020204" pitchFamily="34" charset="0"/>
                  <a:cs typeface="Arial" panose="020B0604020202020204" pitchFamily="34" charset="0"/>
                </a:rPr>
                <a:t>country were identified to provide </a:t>
              </a:r>
              <a:r>
                <a:rPr lang="en-US" sz="1100" dirty="0">
                  <a:solidFill>
                    <a:schemeClr val="tx1"/>
                  </a:solidFill>
                  <a:latin typeface="Arial" panose="020B0604020202020204" pitchFamily="34" charset="0"/>
                  <a:cs typeface="Arial" panose="020B0604020202020204" pitchFamily="34" charset="0"/>
                </a:rPr>
                <a:t>the opportunity to test the differences among groups with traditional levels of statistical error (alpha = .05) and provide estimates with 95% confidence intervals for country level reporting of approximately +/-  3.5% margin of error.  Larger samples would have yielded confidence intervals that were smaller (more precise estimates), but the costs of doing so would have substantially impacted the costs of the research</a:t>
              </a:r>
              <a:r>
                <a:rPr lang="en-US" sz="1100" dirty="0" smtClean="0">
                  <a:solidFill>
                    <a:schemeClr val="tx1"/>
                  </a:solidFill>
                  <a:latin typeface="Arial" panose="020B0604020202020204" pitchFamily="34" charset="0"/>
                  <a:cs typeface="Arial" panose="020B0604020202020204" pitchFamily="34" charset="0"/>
                </a:rPr>
                <a:t>. </a:t>
              </a:r>
              <a:r>
                <a:rPr lang="en-US" sz="1100" dirty="0">
                  <a:solidFill>
                    <a:schemeClr val="tx1"/>
                  </a:solidFill>
                  <a:latin typeface="Arial" panose="020B0604020202020204" pitchFamily="34" charset="0"/>
                  <a:cs typeface="Arial" panose="020B0604020202020204" pitchFamily="34" charset="0"/>
                </a:rPr>
                <a:t>Statistical differences are noted by capitalized alphabetical letters next to data presented throughout the project</a:t>
              </a:r>
              <a:r>
                <a:rPr lang="en-US" sz="1100" dirty="0" smtClean="0">
                  <a:solidFill>
                    <a:schemeClr val="tx1"/>
                  </a:solidFill>
                  <a:latin typeface="Arial" panose="020B0604020202020204" pitchFamily="34" charset="0"/>
                  <a:cs typeface="Arial" panose="020B0604020202020204" pitchFamily="34" charset="0"/>
                </a:rPr>
                <a:t>.</a:t>
              </a:r>
              <a:endParaRPr lang="en-US" sz="1100" dirty="0">
                <a:solidFill>
                  <a:schemeClr val="tx1"/>
                </a:solidFill>
                <a:latin typeface="Arial" panose="020B0604020202020204" pitchFamily="34" charset="0"/>
                <a:cs typeface="Arial" panose="020B0604020202020204" pitchFamily="34" charset="0"/>
              </a:endParaRPr>
            </a:p>
          </p:txBody>
        </p:sp>
        <p:sp>
          <p:nvSpPr>
            <p:cNvPr id="7" name="Rounded Rectangle 6"/>
            <p:cNvSpPr/>
            <p:nvPr/>
          </p:nvSpPr>
          <p:spPr>
            <a:xfrm>
              <a:off x="217220" y="999474"/>
              <a:ext cx="8465604" cy="1186939"/>
            </a:xfrm>
            <a:prstGeom prst="roundRect">
              <a:avLst>
                <a:gd name="adj" fmla="val 9936"/>
              </a:avLst>
            </a:prstGeom>
            <a:noFill/>
            <a:ln>
              <a:solidFill>
                <a:srgbClr val="0D204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latin typeface="+mj-lt"/>
              </a:endParaRPr>
            </a:p>
          </p:txBody>
        </p:sp>
      </p:grpSp>
      <p:grpSp>
        <p:nvGrpSpPr>
          <p:cNvPr id="16" name="Group 15"/>
          <p:cNvGrpSpPr>
            <a:grpSpLocks noChangeAspect="1"/>
          </p:cNvGrpSpPr>
          <p:nvPr/>
        </p:nvGrpSpPr>
        <p:grpSpPr>
          <a:xfrm rot="20818662">
            <a:off x="226106" y="1349545"/>
            <a:ext cx="633689" cy="643590"/>
            <a:chOff x="1784350" y="4652963"/>
            <a:chExt cx="812800" cy="825500"/>
          </a:xfrm>
          <a:solidFill>
            <a:schemeClr val="accent1">
              <a:lumMod val="75000"/>
              <a:lumOff val="25000"/>
            </a:schemeClr>
          </a:solidFill>
        </p:grpSpPr>
        <p:sp>
          <p:nvSpPr>
            <p:cNvPr id="17" name="Freeform 16"/>
            <p:cNvSpPr>
              <a:spLocks noEditPoints="1"/>
            </p:cNvSpPr>
            <p:nvPr/>
          </p:nvSpPr>
          <p:spPr bwMode="auto">
            <a:xfrm>
              <a:off x="2082800" y="4652963"/>
              <a:ext cx="514350" cy="539750"/>
            </a:xfrm>
            <a:custGeom>
              <a:avLst/>
              <a:gdLst/>
              <a:ahLst/>
              <a:cxnLst>
                <a:cxn ang="0">
                  <a:pos x="164" y="0"/>
                </a:cxn>
                <a:cxn ang="0">
                  <a:pos x="132" y="2"/>
                </a:cxn>
                <a:cxn ang="0">
                  <a:pos x="102" y="12"/>
                </a:cxn>
                <a:cxn ang="0">
                  <a:pos x="74" y="26"/>
                </a:cxn>
                <a:cxn ang="0">
                  <a:pos x="50" y="46"/>
                </a:cxn>
                <a:cxn ang="0">
                  <a:pos x="32" y="70"/>
                </a:cxn>
                <a:cxn ang="0">
                  <a:pos x="16" y="96"/>
                </a:cxn>
                <a:cxn ang="0">
                  <a:pos x="8" y="126"/>
                </a:cxn>
                <a:cxn ang="0">
                  <a:pos x="4" y="158"/>
                </a:cxn>
                <a:cxn ang="0">
                  <a:pos x="4" y="174"/>
                </a:cxn>
                <a:cxn ang="0">
                  <a:pos x="10" y="202"/>
                </a:cxn>
                <a:cxn ang="0">
                  <a:pos x="20" y="228"/>
                </a:cxn>
                <a:cxn ang="0">
                  <a:pos x="42" y="262"/>
                </a:cxn>
                <a:cxn ang="0">
                  <a:pos x="36" y="340"/>
                </a:cxn>
                <a:cxn ang="0">
                  <a:pos x="82" y="294"/>
                </a:cxn>
                <a:cxn ang="0">
                  <a:pos x="120" y="312"/>
                </a:cxn>
                <a:cxn ang="0">
                  <a:pos x="164" y="318"/>
                </a:cxn>
                <a:cxn ang="0">
                  <a:pos x="180" y="318"/>
                </a:cxn>
                <a:cxn ang="0">
                  <a:pos x="212" y="310"/>
                </a:cxn>
                <a:cxn ang="0">
                  <a:pos x="240" y="298"/>
                </a:cxn>
                <a:cxn ang="0">
                  <a:pos x="266" y="282"/>
                </a:cxn>
                <a:cxn ang="0">
                  <a:pos x="288" y="260"/>
                </a:cxn>
                <a:cxn ang="0">
                  <a:pos x="304" y="234"/>
                </a:cxn>
                <a:cxn ang="0">
                  <a:pos x="316" y="206"/>
                </a:cxn>
                <a:cxn ang="0">
                  <a:pos x="322" y="174"/>
                </a:cxn>
                <a:cxn ang="0">
                  <a:pos x="324" y="158"/>
                </a:cxn>
                <a:cxn ang="0">
                  <a:pos x="320" y="126"/>
                </a:cxn>
                <a:cxn ang="0">
                  <a:pos x="312" y="96"/>
                </a:cxn>
                <a:cxn ang="0">
                  <a:pos x="296" y="70"/>
                </a:cxn>
                <a:cxn ang="0">
                  <a:pos x="276" y="46"/>
                </a:cxn>
                <a:cxn ang="0">
                  <a:pos x="254" y="26"/>
                </a:cxn>
                <a:cxn ang="0">
                  <a:pos x="226" y="12"/>
                </a:cxn>
                <a:cxn ang="0">
                  <a:pos x="196" y="2"/>
                </a:cxn>
                <a:cxn ang="0">
                  <a:pos x="164" y="0"/>
                </a:cxn>
                <a:cxn ang="0">
                  <a:pos x="164" y="272"/>
                </a:cxn>
                <a:cxn ang="0">
                  <a:pos x="140" y="270"/>
                </a:cxn>
                <a:cxn ang="0">
                  <a:pos x="100" y="254"/>
                </a:cxn>
                <a:cxn ang="0">
                  <a:pos x="70" y="222"/>
                </a:cxn>
                <a:cxn ang="0">
                  <a:pos x="52" y="182"/>
                </a:cxn>
                <a:cxn ang="0">
                  <a:pos x="50" y="158"/>
                </a:cxn>
                <a:cxn ang="0">
                  <a:pos x="58" y="114"/>
                </a:cxn>
                <a:cxn ang="0">
                  <a:pos x="84" y="78"/>
                </a:cxn>
                <a:cxn ang="0">
                  <a:pos x="120" y="54"/>
                </a:cxn>
                <a:cxn ang="0">
                  <a:pos x="164" y="44"/>
                </a:cxn>
                <a:cxn ang="0">
                  <a:pos x="186" y="48"/>
                </a:cxn>
                <a:cxn ang="0">
                  <a:pos x="228" y="64"/>
                </a:cxn>
                <a:cxn ang="0">
                  <a:pos x="258" y="94"/>
                </a:cxn>
                <a:cxn ang="0">
                  <a:pos x="276" y="136"/>
                </a:cxn>
                <a:cxn ang="0">
                  <a:pos x="278" y="158"/>
                </a:cxn>
                <a:cxn ang="0">
                  <a:pos x="270" y="202"/>
                </a:cxn>
                <a:cxn ang="0">
                  <a:pos x="244" y="240"/>
                </a:cxn>
                <a:cxn ang="0">
                  <a:pos x="208" y="264"/>
                </a:cxn>
                <a:cxn ang="0">
                  <a:pos x="164" y="272"/>
                </a:cxn>
              </a:cxnLst>
              <a:rect l="0" t="0" r="r" b="b"/>
              <a:pathLst>
                <a:path w="324" h="340">
                  <a:moveTo>
                    <a:pt x="164" y="0"/>
                  </a:moveTo>
                  <a:lnTo>
                    <a:pt x="164" y="0"/>
                  </a:lnTo>
                  <a:lnTo>
                    <a:pt x="148" y="0"/>
                  </a:lnTo>
                  <a:lnTo>
                    <a:pt x="132" y="2"/>
                  </a:lnTo>
                  <a:lnTo>
                    <a:pt x="116" y="6"/>
                  </a:lnTo>
                  <a:lnTo>
                    <a:pt x="102" y="12"/>
                  </a:lnTo>
                  <a:lnTo>
                    <a:pt x="88" y="18"/>
                  </a:lnTo>
                  <a:lnTo>
                    <a:pt x="74" y="26"/>
                  </a:lnTo>
                  <a:lnTo>
                    <a:pt x="62" y="36"/>
                  </a:lnTo>
                  <a:lnTo>
                    <a:pt x="50" y="46"/>
                  </a:lnTo>
                  <a:lnTo>
                    <a:pt x="40" y="58"/>
                  </a:lnTo>
                  <a:lnTo>
                    <a:pt x="32" y="70"/>
                  </a:lnTo>
                  <a:lnTo>
                    <a:pt x="24" y="82"/>
                  </a:lnTo>
                  <a:lnTo>
                    <a:pt x="16" y="96"/>
                  </a:lnTo>
                  <a:lnTo>
                    <a:pt x="12" y="112"/>
                  </a:lnTo>
                  <a:lnTo>
                    <a:pt x="8" y="126"/>
                  </a:lnTo>
                  <a:lnTo>
                    <a:pt x="4" y="142"/>
                  </a:lnTo>
                  <a:lnTo>
                    <a:pt x="4" y="158"/>
                  </a:lnTo>
                  <a:lnTo>
                    <a:pt x="4" y="158"/>
                  </a:lnTo>
                  <a:lnTo>
                    <a:pt x="4" y="174"/>
                  </a:lnTo>
                  <a:lnTo>
                    <a:pt x="6" y="188"/>
                  </a:lnTo>
                  <a:lnTo>
                    <a:pt x="10" y="202"/>
                  </a:lnTo>
                  <a:lnTo>
                    <a:pt x="14" y="214"/>
                  </a:lnTo>
                  <a:lnTo>
                    <a:pt x="20" y="228"/>
                  </a:lnTo>
                  <a:lnTo>
                    <a:pt x="26" y="240"/>
                  </a:lnTo>
                  <a:lnTo>
                    <a:pt x="42" y="262"/>
                  </a:lnTo>
                  <a:lnTo>
                    <a:pt x="0" y="302"/>
                  </a:lnTo>
                  <a:lnTo>
                    <a:pt x="36" y="340"/>
                  </a:lnTo>
                  <a:lnTo>
                    <a:pt x="82" y="294"/>
                  </a:lnTo>
                  <a:lnTo>
                    <a:pt x="82" y="294"/>
                  </a:lnTo>
                  <a:lnTo>
                    <a:pt x="100" y="304"/>
                  </a:lnTo>
                  <a:lnTo>
                    <a:pt x="120" y="312"/>
                  </a:lnTo>
                  <a:lnTo>
                    <a:pt x="142" y="316"/>
                  </a:lnTo>
                  <a:lnTo>
                    <a:pt x="164" y="318"/>
                  </a:lnTo>
                  <a:lnTo>
                    <a:pt x="164" y="318"/>
                  </a:lnTo>
                  <a:lnTo>
                    <a:pt x="180" y="318"/>
                  </a:lnTo>
                  <a:lnTo>
                    <a:pt x="196" y="314"/>
                  </a:lnTo>
                  <a:lnTo>
                    <a:pt x="212" y="310"/>
                  </a:lnTo>
                  <a:lnTo>
                    <a:pt x="226" y="306"/>
                  </a:lnTo>
                  <a:lnTo>
                    <a:pt x="240" y="298"/>
                  </a:lnTo>
                  <a:lnTo>
                    <a:pt x="254" y="290"/>
                  </a:lnTo>
                  <a:lnTo>
                    <a:pt x="266" y="282"/>
                  </a:lnTo>
                  <a:lnTo>
                    <a:pt x="276" y="272"/>
                  </a:lnTo>
                  <a:lnTo>
                    <a:pt x="288" y="260"/>
                  </a:lnTo>
                  <a:lnTo>
                    <a:pt x="296" y="248"/>
                  </a:lnTo>
                  <a:lnTo>
                    <a:pt x="304" y="234"/>
                  </a:lnTo>
                  <a:lnTo>
                    <a:pt x="312" y="220"/>
                  </a:lnTo>
                  <a:lnTo>
                    <a:pt x="316" y="206"/>
                  </a:lnTo>
                  <a:lnTo>
                    <a:pt x="320" y="190"/>
                  </a:lnTo>
                  <a:lnTo>
                    <a:pt x="322" y="174"/>
                  </a:lnTo>
                  <a:lnTo>
                    <a:pt x="324" y="158"/>
                  </a:lnTo>
                  <a:lnTo>
                    <a:pt x="324" y="158"/>
                  </a:lnTo>
                  <a:lnTo>
                    <a:pt x="322" y="142"/>
                  </a:lnTo>
                  <a:lnTo>
                    <a:pt x="320" y="126"/>
                  </a:lnTo>
                  <a:lnTo>
                    <a:pt x="316" y="112"/>
                  </a:lnTo>
                  <a:lnTo>
                    <a:pt x="312" y="96"/>
                  </a:lnTo>
                  <a:lnTo>
                    <a:pt x="304" y="82"/>
                  </a:lnTo>
                  <a:lnTo>
                    <a:pt x="296" y="70"/>
                  </a:lnTo>
                  <a:lnTo>
                    <a:pt x="288" y="58"/>
                  </a:lnTo>
                  <a:lnTo>
                    <a:pt x="276" y="46"/>
                  </a:lnTo>
                  <a:lnTo>
                    <a:pt x="266" y="36"/>
                  </a:lnTo>
                  <a:lnTo>
                    <a:pt x="254" y="26"/>
                  </a:lnTo>
                  <a:lnTo>
                    <a:pt x="240" y="18"/>
                  </a:lnTo>
                  <a:lnTo>
                    <a:pt x="226" y="12"/>
                  </a:lnTo>
                  <a:lnTo>
                    <a:pt x="212" y="6"/>
                  </a:lnTo>
                  <a:lnTo>
                    <a:pt x="196" y="2"/>
                  </a:lnTo>
                  <a:lnTo>
                    <a:pt x="180" y="0"/>
                  </a:lnTo>
                  <a:lnTo>
                    <a:pt x="164" y="0"/>
                  </a:lnTo>
                  <a:lnTo>
                    <a:pt x="164" y="0"/>
                  </a:lnTo>
                  <a:close/>
                  <a:moveTo>
                    <a:pt x="164" y="272"/>
                  </a:moveTo>
                  <a:lnTo>
                    <a:pt x="164" y="272"/>
                  </a:lnTo>
                  <a:lnTo>
                    <a:pt x="140" y="270"/>
                  </a:lnTo>
                  <a:lnTo>
                    <a:pt x="120" y="264"/>
                  </a:lnTo>
                  <a:lnTo>
                    <a:pt x="100" y="254"/>
                  </a:lnTo>
                  <a:lnTo>
                    <a:pt x="84" y="240"/>
                  </a:lnTo>
                  <a:lnTo>
                    <a:pt x="70" y="222"/>
                  </a:lnTo>
                  <a:lnTo>
                    <a:pt x="58" y="202"/>
                  </a:lnTo>
                  <a:lnTo>
                    <a:pt x="52" y="182"/>
                  </a:lnTo>
                  <a:lnTo>
                    <a:pt x="50" y="158"/>
                  </a:lnTo>
                  <a:lnTo>
                    <a:pt x="50" y="158"/>
                  </a:lnTo>
                  <a:lnTo>
                    <a:pt x="52" y="136"/>
                  </a:lnTo>
                  <a:lnTo>
                    <a:pt x="58" y="114"/>
                  </a:lnTo>
                  <a:lnTo>
                    <a:pt x="70" y="94"/>
                  </a:lnTo>
                  <a:lnTo>
                    <a:pt x="84" y="78"/>
                  </a:lnTo>
                  <a:lnTo>
                    <a:pt x="100" y="64"/>
                  </a:lnTo>
                  <a:lnTo>
                    <a:pt x="120" y="54"/>
                  </a:lnTo>
                  <a:lnTo>
                    <a:pt x="140" y="48"/>
                  </a:lnTo>
                  <a:lnTo>
                    <a:pt x="164" y="44"/>
                  </a:lnTo>
                  <a:lnTo>
                    <a:pt x="164" y="44"/>
                  </a:lnTo>
                  <a:lnTo>
                    <a:pt x="186" y="48"/>
                  </a:lnTo>
                  <a:lnTo>
                    <a:pt x="208" y="54"/>
                  </a:lnTo>
                  <a:lnTo>
                    <a:pt x="228" y="64"/>
                  </a:lnTo>
                  <a:lnTo>
                    <a:pt x="244" y="78"/>
                  </a:lnTo>
                  <a:lnTo>
                    <a:pt x="258" y="94"/>
                  </a:lnTo>
                  <a:lnTo>
                    <a:pt x="270" y="114"/>
                  </a:lnTo>
                  <a:lnTo>
                    <a:pt x="276" y="136"/>
                  </a:lnTo>
                  <a:lnTo>
                    <a:pt x="278" y="158"/>
                  </a:lnTo>
                  <a:lnTo>
                    <a:pt x="278" y="158"/>
                  </a:lnTo>
                  <a:lnTo>
                    <a:pt x="276" y="182"/>
                  </a:lnTo>
                  <a:lnTo>
                    <a:pt x="270" y="202"/>
                  </a:lnTo>
                  <a:lnTo>
                    <a:pt x="258" y="222"/>
                  </a:lnTo>
                  <a:lnTo>
                    <a:pt x="244" y="240"/>
                  </a:lnTo>
                  <a:lnTo>
                    <a:pt x="228" y="254"/>
                  </a:lnTo>
                  <a:lnTo>
                    <a:pt x="208" y="264"/>
                  </a:lnTo>
                  <a:lnTo>
                    <a:pt x="186" y="270"/>
                  </a:lnTo>
                  <a:lnTo>
                    <a:pt x="164" y="272"/>
                  </a:lnTo>
                  <a:lnTo>
                    <a:pt x="164" y="27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8" name="Freeform 17"/>
            <p:cNvSpPr>
              <a:spLocks/>
            </p:cNvSpPr>
            <p:nvPr/>
          </p:nvSpPr>
          <p:spPr bwMode="auto">
            <a:xfrm>
              <a:off x="2187575" y="4754563"/>
              <a:ext cx="180975" cy="180975"/>
            </a:xfrm>
            <a:custGeom>
              <a:avLst/>
              <a:gdLst/>
              <a:ahLst/>
              <a:cxnLst>
                <a:cxn ang="0">
                  <a:pos x="106" y="0"/>
                </a:cxn>
                <a:cxn ang="0">
                  <a:pos x="106" y="0"/>
                </a:cxn>
                <a:cxn ang="0">
                  <a:pos x="106" y="0"/>
                </a:cxn>
                <a:cxn ang="0">
                  <a:pos x="86" y="4"/>
                </a:cxn>
                <a:cxn ang="0">
                  <a:pos x="66" y="10"/>
                </a:cxn>
                <a:cxn ang="0">
                  <a:pos x="48" y="20"/>
                </a:cxn>
                <a:cxn ang="0">
                  <a:pos x="32" y="32"/>
                </a:cxn>
                <a:cxn ang="0">
                  <a:pos x="20" y="48"/>
                </a:cxn>
                <a:cxn ang="0">
                  <a:pos x="10" y="66"/>
                </a:cxn>
                <a:cxn ang="0">
                  <a:pos x="2" y="86"/>
                </a:cxn>
                <a:cxn ang="0">
                  <a:pos x="0" y="106"/>
                </a:cxn>
                <a:cxn ang="0">
                  <a:pos x="0" y="106"/>
                </a:cxn>
                <a:cxn ang="0">
                  <a:pos x="0" y="106"/>
                </a:cxn>
                <a:cxn ang="0">
                  <a:pos x="0" y="106"/>
                </a:cxn>
                <a:cxn ang="0">
                  <a:pos x="0" y="106"/>
                </a:cxn>
                <a:cxn ang="0">
                  <a:pos x="0" y="106"/>
                </a:cxn>
                <a:cxn ang="0">
                  <a:pos x="0" y="106"/>
                </a:cxn>
                <a:cxn ang="0">
                  <a:pos x="0" y="106"/>
                </a:cxn>
                <a:cxn ang="0">
                  <a:pos x="0" y="106"/>
                </a:cxn>
                <a:cxn ang="0">
                  <a:pos x="0" y="110"/>
                </a:cxn>
                <a:cxn ang="0">
                  <a:pos x="2" y="112"/>
                </a:cxn>
                <a:cxn ang="0">
                  <a:pos x="4" y="114"/>
                </a:cxn>
                <a:cxn ang="0">
                  <a:pos x="8" y="114"/>
                </a:cxn>
                <a:cxn ang="0">
                  <a:pos x="8" y="114"/>
                </a:cxn>
                <a:cxn ang="0">
                  <a:pos x="12" y="114"/>
                </a:cxn>
                <a:cxn ang="0">
                  <a:pos x="14" y="112"/>
                </a:cxn>
                <a:cxn ang="0">
                  <a:pos x="16" y="110"/>
                </a:cxn>
                <a:cxn ang="0">
                  <a:pos x="16" y="106"/>
                </a:cxn>
                <a:cxn ang="0">
                  <a:pos x="16" y="106"/>
                </a:cxn>
                <a:cxn ang="0">
                  <a:pos x="16" y="106"/>
                </a:cxn>
                <a:cxn ang="0">
                  <a:pos x="20" y="90"/>
                </a:cxn>
                <a:cxn ang="0">
                  <a:pos x="26" y="74"/>
                </a:cxn>
                <a:cxn ang="0">
                  <a:pos x="34" y="58"/>
                </a:cxn>
                <a:cxn ang="0">
                  <a:pos x="44" y="46"/>
                </a:cxn>
                <a:cxn ang="0">
                  <a:pos x="58" y="34"/>
                </a:cxn>
                <a:cxn ang="0">
                  <a:pos x="72" y="26"/>
                </a:cxn>
                <a:cxn ang="0">
                  <a:pos x="88" y="20"/>
                </a:cxn>
                <a:cxn ang="0">
                  <a:pos x="106" y="18"/>
                </a:cxn>
                <a:cxn ang="0">
                  <a:pos x="106" y="18"/>
                </a:cxn>
                <a:cxn ang="0">
                  <a:pos x="106" y="18"/>
                </a:cxn>
                <a:cxn ang="0">
                  <a:pos x="110" y="16"/>
                </a:cxn>
                <a:cxn ang="0">
                  <a:pos x="112" y="14"/>
                </a:cxn>
                <a:cxn ang="0">
                  <a:pos x="114" y="12"/>
                </a:cxn>
                <a:cxn ang="0">
                  <a:pos x="114" y="8"/>
                </a:cxn>
                <a:cxn ang="0">
                  <a:pos x="114" y="8"/>
                </a:cxn>
                <a:cxn ang="0">
                  <a:pos x="114" y="6"/>
                </a:cxn>
                <a:cxn ang="0">
                  <a:pos x="112" y="2"/>
                </a:cxn>
                <a:cxn ang="0">
                  <a:pos x="110" y="0"/>
                </a:cxn>
                <a:cxn ang="0">
                  <a:pos x="106" y="0"/>
                </a:cxn>
                <a:cxn ang="0">
                  <a:pos x="106" y="0"/>
                </a:cxn>
              </a:cxnLst>
              <a:rect l="0" t="0" r="r" b="b"/>
              <a:pathLst>
                <a:path w="114" h="114">
                  <a:moveTo>
                    <a:pt x="106" y="0"/>
                  </a:moveTo>
                  <a:lnTo>
                    <a:pt x="106" y="0"/>
                  </a:lnTo>
                  <a:lnTo>
                    <a:pt x="106" y="0"/>
                  </a:lnTo>
                  <a:lnTo>
                    <a:pt x="86" y="4"/>
                  </a:lnTo>
                  <a:lnTo>
                    <a:pt x="66" y="10"/>
                  </a:lnTo>
                  <a:lnTo>
                    <a:pt x="48" y="20"/>
                  </a:lnTo>
                  <a:lnTo>
                    <a:pt x="32" y="32"/>
                  </a:lnTo>
                  <a:lnTo>
                    <a:pt x="20" y="48"/>
                  </a:lnTo>
                  <a:lnTo>
                    <a:pt x="10" y="66"/>
                  </a:lnTo>
                  <a:lnTo>
                    <a:pt x="2" y="86"/>
                  </a:lnTo>
                  <a:lnTo>
                    <a:pt x="0" y="106"/>
                  </a:lnTo>
                  <a:lnTo>
                    <a:pt x="0" y="106"/>
                  </a:lnTo>
                  <a:lnTo>
                    <a:pt x="0" y="106"/>
                  </a:lnTo>
                  <a:lnTo>
                    <a:pt x="0" y="106"/>
                  </a:lnTo>
                  <a:lnTo>
                    <a:pt x="0" y="106"/>
                  </a:lnTo>
                  <a:lnTo>
                    <a:pt x="0" y="106"/>
                  </a:lnTo>
                  <a:lnTo>
                    <a:pt x="0" y="106"/>
                  </a:lnTo>
                  <a:lnTo>
                    <a:pt x="0" y="106"/>
                  </a:lnTo>
                  <a:lnTo>
                    <a:pt x="0" y="106"/>
                  </a:lnTo>
                  <a:lnTo>
                    <a:pt x="0" y="110"/>
                  </a:lnTo>
                  <a:lnTo>
                    <a:pt x="2" y="112"/>
                  </a:lnTo>
                  <a:lnTo>
                    <a:pt x="4" y="114"/>
                  </a:lnTo>
                  <a:lnTo>
                    <a:pt x="8" y="114"/>
                  </a:lnTo>
                  <a:lnTo>
                    <a:pt x="8" y="114"/>
                  </a:lnTo>
                  <a:lnTo>
                    <a:pt x="12" y="114"/>
                  </a:lnTo>
                  <a:lnTo>
                    <a:pt x="14" y="112"/>
                  </a:lnTo>
                  <a:lnTo>
                    <a:pt x="16" y="110"/>
                  </a:lnTo>
                  <a:lnTo>
                    <a:pt x="16" y="106"/>
                  </a:lnTo>
                  <a:lnTo>
                    <a:pt x="16" y="106"/>
                  </a:lnTo>
                  <a:lnTo>
                    <a:pt x="16" y="106"/>
                  </a:lnTo>
                  <a:lnTo>
                    <a:pt x="20" y="90"/>
                  </a:lnTo>
                  <a:lnTo>
                    <a:pt x="26" y="74"/>
                  </a:lnTo>
                  <a:lnTo>
                    <a:pt x="34" y="58"/>
                  </a:lnTo>
                  <a:lnTo>
                    <a:pt x="44" y="46"/>
                  </a:lnTo>
                  <a:lnTo>
                    <a:pt x="58" y="34"/>
                  </a:lnTo>
                  <a:lnTo>
                    <a:pt x="72" y="26"/>
                  </a:lnTo>
                  <a:lnTo>
                    <a:pt x="88" y="20"/>
                  </a:lnTo>
                  <a:lnTo>
                    <a:pt x="106" y="18"/>
                  </a:lnTo>
                  <a:lnTo>
                    <a:pt x="106" y="18"/>
                  </a:lnTo>
                  <a:lnTo>
                    <a:pt x="106" y="18"/>
                  </a:lnTo>
                  <a:lnTo>
                    <a:pt x="110" y="16"/>
                  </a:lnTo>
                  <a:lnTo>
                    <a:pt x="112" y="14"/>
                  </a:lnTo>
                  <a:lnTo>
                    <a:pt x="114" y="12"/>
                  </a:lnTo>
                  <a:lnTo>
                    <a:pt x="114" y="8"/>
                  </a:lnTo>
                  <a:lnTo>
                    <a:pt x="114" y="8"/>
                  </a:lnTo>
                  <a:lnTo>
                    <a:pt x="114" y="6"/>
                  </a:lnTo>
                  <a:lnTo>
                    <a:pt x="112" y="2"/>
                  </a:lnTo>
                  <a:lnTo>
                    <a:pt x="110" y="0"/>
                  </a:lnTo>
                  <a:lnTo>
                    <a:pt x="106" y="0"/>
                  </a:lnTo>
                  <a:lnTo>
                    <a:pt x="106"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9" name="Freeform 18"/>
            <p:cNvSpPr>
              <a:spLocks/>
            </p:cNvSpPr>
            <p:nvPr/>
          </p:nvSpPr>
          <p:spPr bwMode="auto">
            <a:xfrm>
              <a:off x="1784350" y="5135563"/>
              <a:ext cx="349250" cy="342900"/>
            </a:xfrm>
            <a:custGeom>
              <a:avLst/>
              <a:gdLst/>
              <a:ahLst/>
              <a:cxnLst>
                <a:cxn ang="0">
                  <a:pos x="14" y="138"/>
                </a:cxn>
                <a:cxn ang="0">
                  <a:pos x="14" y="138"/>
                </a:cxn>
                <a:cxn ang="0">
                  <a:pos x="8" y="146"/>
                </a:cxn>
                <a:cxn ang="0">
                  <a:pos x="4" y="152"/>
                </a:cxn>
                <a:cxn ang="0">
                  <a:pos x="2" y="162"/>
                </a:cxn>
                <a:cxn ang="0">
                  <a:pos x="0" y="170"/>
                </a:cxn>
                <a:cxn ang="0">
                  <a:pos x="2" y="178"/>
                </a:cxn>
                <a:cxn ang="0">
                  <a:pos x="4" y="188"/>
                </a:cxn>
                <a:cxn ang="0">
                  <a:pos x="8" y="196"/>
                </a:cxn>
                <a:cxn ang="0">
                  <a:pos x="14" y="202"/>
                </a:cxn>
                <a:cxn ang="0">
                  <a:pos x="14" y="202"/>
                </a:cxn>
                <a:cxn ang="0">
                  <a:pos x="20" y="208"/>
                </a:cxn>
                <a:cxn ang="0">
                  <a:pos x="28" y="212"/>
                </a:cxn>
                <a:cxn ang="0">
                  <a:pos x="38" y="216"/>
                </a:cxn>
                <a:cxn ang="0">
                  <a:pos x="46" y="216"/>
                </a:cxn>
                <a:cxn ang="0">
                  <a:pos x="54" y="216"/>
                </a:cxn>
                <a:cxn ang="0">
                  <a:pos x="64" y="214"/>
                </a:cxn>
                <a:cxn ang="0">
                  <a:pos x="72" y="210"/>
                </a:cxn>
                <a:cxn ang="0">
                  <a:pos x="78" y="204"/>
                </a:cxn>
                <a:cxn ang="0">
                  <a:pos x="220" y="66"/>
                </a:cxn>
                <a:cxn ang="0">
                  <a:pos x="156" y="0"/>
                </a:cxn>
                <a:cxn ang="0">
                  <a:pos x="14" y="138"/>
                </a:cxn>
              </a:cxnLst>
              <a:rect l="0" t="0" r="r" b="b"/>
              <a:pathLst>
                <a:path w="220" h="216">
                  <a:moveTo>
                    <a:pt x="14" y="138"/>
                  </a:moveTo>
                  <a:lnTo>
                    <a:pt x="14" y="138"/>
                  </a:lnTo>
                  <a:lnTo>
                    <a:pt x="8" y="146"/>
                  </a:lnTo>
                  <a:lnTo>
                    <a:pt x="4" y="152"/>
                  </a:lnTo>
                  <a:lnTo>
                    <a:pt x="2" y="162"/>
                  </a:lnTo>
                  <a:lnTo>
                    <a:pt x="0" y="170"/>
                  </a:lnTo>
                  <a:lnTo>
                    <a:pt x="2" y="178"/>
                  </a:lnTo>
                  <a:lnTo>
                    <a:pt x="4" y="188"/>
                  </a:lnTo>
                  <a:lnTo>
                    <a:pt x="8" y="196"/>
                  </a:lnTo>
                  <a:lnTo>
                    <a:pt x="14" y="202"/>
                  </a:lnTo>
                  <a:lnTo>
                    <a:pt x="14" y="202"/>
                  </a:lnTo>
                  <a:lnTo>
                    <a:pt x="20" y="208"/>
                  </a:lnTo>
                  <a:lnTo>
                    <a:pt x="28" y="212"/>
                  </a:lnTo>
                  <a:lnTo>
                    <a:pt x="38" y="216"/>
                  </a:lnTo>
                  <a:lnTo>
                    <a:pt x="46" y="216"/>
                  </a:lnTo>
                  <a:lnTo>
                    <a:pt x="54" y="216"/>
                  </a:lnTo>
                  <a:lnTo>
                    <a:pt x="64" y="214"/>
                  </a:lnTo>
                  <a:lnTo>
                    <a:pt x="72" y="210"/>
                  </a:lnTo>
                  <a:lnTo>
                    <a:pt x="78" y="204"/>
                  </a:lnTo>
                  <a:lnTo>
                    <a:pt x="220" y="66"/>
                  </a:lnTo>
                  <a:lnTo>
                    <a:pt x="156" y="0"/>
                  </a:lnTo>
                  <a:lnTo>
                    <a:pt x="14" y="13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20" name="TextBox 19"/>
          <p:cNvSpPr txBox="1"/>
          <p:nvPr/>
        </p:nvSpPr>
        <p:spPr>
          <a:xfrm rot="16200000">
            <a:off x="438668" y="1848677"/>
            <a:ext cx="1051250" cy="338554"/>
          </a:xfrm>
          <a:prstGeom prst="rect">
            <a:avLst/>
          </a:prstGeom>
          <a:noFill/>
        </p:spPr>
        <p:txBody>
          <a:bodyPr wrap="square" rtlCol="0">
            <a:spAutoFit/>
          </a:bodyPr>
          <a:lstStyle/>
          <a:p>
            <a:pPr algn="r"/>
            <a:r>
              <a:rPr lang="en-US" sz="1600" b="1" dirty="0" smtClean="0">
                <a:solidFill>
                  <a:schemeClr val="accent1">
                    <a:lumMod val="75000"/>
                    <a:lumOff val="25000"/>
                  </a:schemeClr>
                </a:solidFill>
                <a:latin typeface="Arial" panose="020B0604020202020204" pitchFamily="34" charset="0"/>
                <a:cs typeface="Arial" panose="020B0604020202020204" pitchFamily="34" charset="0"/>
              </a:rPr>
              <a:t>Sample</a:t>
            </a:r>
            <a:endParaRPr lang="en-US" sz="1600" b="1" dirty="0">
              <a:solidFill>
                <a:schemeClr val="accent1">
                  <a:lumMod val="75000"/>
                  <a:lumOff val="25000"/>
                </a:schemeClr>
              </a:solidFill>
              <a:latin typeface="Arial" panose="020B0604020202020204" pitchFamily="34" charset="0"/>
              <a:cs typeface="Arial" panose="020B0604020202020204" pitchFamily="34" charset="0"/>
            </a:endParaRPr>
          </a:p>
        </p:txBody>
      </p:sp>
      <p:grpSp>
        <p:nvGrpSpPr>
          <p:cNvPr id="41" name="Group 40"/>
          <p:cNvGrpSpPr/>
          <p:nvPr/>
        </p:nvGrpSpPr>
        <p:grpSpPr>
          <a:xfrm>
            <a:off x="233122" y="4102875"/>
            <a:ext cx="8393380" cy="1319916"/>
            <a:chOff x="233122" y="4126728"/>
            <a:chExt cx="8393380" cy="1319916"/>
          </a:xfrm>
        </p:grpSpPr>
        <p:grpSp>
          <p:nvGrpSpPr>
            <p:cNvPr id="13" name="Group 12"/>
            <p:cNvGrpSpPr/>
            <p:nvPr/>
          </p:nvGrpSpPr>
          <p:grpSpPr>
            <a:xfrm>
              <a:off x="233122" y="4214191"/>
              <a:ext cx="8393380" cy="1208599"/>
              <a:chOff x="217220" y="4405482"/>
              <a:chExt cx="8393380" cy="1208599"/>
            </a:xfrm>
          </p:grpSpPr>
          <p:sp>
            <p:nvSpPr>
              <p:cNvPr id="8" name="Rectangle 7"/>
              <p:cNvSpPr/>
              <p:nvPr/>
            </p:nvSpPr>
            <p:spPr>
              <a:xfrm>
                <a:off x="1168179" y="4591259"/>
                <a:ext cx="7442420" cy="938719"/>
              </a:xfrm>
              <a:prstGeom prst="rect">
                <a:avLst/>
              </a:prstGeom>
            </p:spPr>
            <p:txBody>
              <a:bodyPr wrap="square">
                <a:spAutoFit/>
              </a:bodyPr>
              <a:lstStyle/>
              <a:p>
                <a:r>
                  <a:rPr lang="en-US" sz="1100" dirty="0" smtClean="0">
                    <a:solidFill>
                      <a:schemeClr val="tx1"/>
                    </a:solidFill>
                    <a:latin typeface="Arial" panose="020B0604020202020204" pitchFamily="34" charset="0"/>
                    <a:cs typeface="Arial" panose="020B0604020202020204" pitchFamily="34" charset="0"/>
                  </a:rPr>
                  <a:t>Every practical effort was made </a:t>
                </a:r>
                <a:r>
                  <a:rPr lang="en-US" sz="1100" dirty="0">
                    <a:solidFill>
                      <a:schemeClr val="tx1"/>
                    </a:solidFill>
                    <a:latin typeface="Arial" panose="020B0604020202020204" pitchFamily="34" charset="0"/>
                    <a:cs typeface="Arial" panose="020B0604020202020204" pitchFamily="34" charset="0"/>
                  </a:rPr>
                  <a:t>to have the surveys completed by a representative sample of the target population in each country.  It should be noted, however, that there are logistical issues that restrict researchers abilities to get perfectly representative samples from target populations in any survey research.  In this instance, while an internet survey was identified as the best practical means of implementing this survey with reasonable cost, internet access varies for the target population by country of interest.  </a:t>
                </a:r>
              </a:p>
            </p:txBody>
          </p:sp>
          <p:sp>
            <p:nvSpPr>
              <p:cNvPr id="12" name="Rounded Rectangle 11"/>
              <p:cNvSpPr/>
              <p:nvPr/>
            </p:nvSpPr>
            <p:spPr>
              <a:xfrm>
                <a:off x="217220" y="4405482"/>
                <a:ext cx="8393380" cy="1208599"/>
              </a:xfrm>
              <a:prstGeom prst="roundRect">
                <a:avLst>
                  <a:gd name="adj" fmla="val 9936"/>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latin typeface="+mj-lt"/>
                </a:endParaRPr>
              </a:p>
            </p:txBody>
          </p:sp>
        </p:grpSp>
        <p:grpSp>
          <p:nvGrpSpPr>
            <p:cNvPr id="21" name="Group 20"/>
            <p:cNvGrpSpPr>
              <a:grpSpLocks noChangeAspect="1"/>
            </p:cNvGrpSpPr>
            <p:nvPr/>
          </p:nvGrpSpPr>
          <p:grpSpPr>
            <a:xfrm>
              <a:off x="252512" y="4304877"/>
              <a:ext cx="556987" cy="377603"/>
              <a:chOff x="5176838" y="4264025"/>
              <a:chExt cx="985838" cy="668338"/>
            </a:xfrm>
            <a:solidFill>
              <a:schemeClr val="accent1">
                <a:lumMod val="75000"/>
                <a:lumOff val="25000"/>
              </a:schemeClr>
            </a:solidFill>
          </p:grpSpPr>
          <p:sp>
            <p:nvSpPr>
              <p:cNvPr id="22" name="Freeform 81"/>
              <p:cNvSpPr>
                <a:spLocks/>
              </p:cNvSpPr>
              <p:nvPr/>
            </p:nvSpPr>
            <p:spPr bwMode="auto">
              <a:xfrm>
                <a:off x="5300663" y="4264025"/>
                <a:ext cx="746125" cy="476250"/>
              </a:xfrm>
              <a:custGeom>
                <a:avLst/>
                <a:gdLst/>
                <a:ahLst/>
                <a:cxnLst>
                  <a:cxn ang="0">
                    <a:pos x="509" y="329"/>
                  </a:cxn>
                  <a:cxn ang="0">
                    <a:pos x="516" y="311"/>
                  </a:cxn>
                  <a:cxn ang="0">
                    <a:pos x="516" y="31"/>
                  </a:cxn>
                  <a:cxn ang="0">
                    <a:pos x="483" y="0"/>
                  </a:cxn>
                  <a:cxn ang="0">
                    <a:pos x="33" y="0"/>
                  </a:cxn>
                  <a:cxn ang="0">
                    <a:pos x="0" y="31"/>
                  </a:cxn>
                  <a:cxn ang="0">
                    <a:pos x="0" y="311"/>
                  </a:cxn>
                  <a:cxn ang="0">
                    <a:pos x="7" y="329"/>
                  </a:cxn>
                  <a:cxn ang="0">
                    <a:pos x="509" y="329"/>
                  </a:cxn>
                </a:cxnLst>
                <a:rect l="0" t="0" r="r" b="b"/>
                <a:pathLst>
                  <a:path w="516" h="329">
                    <a:moveTo>
                      <a:pt x="509" y="329"/>
                    </a:moveTo>
                    <a:cubicBezTo>
                      <a:pt x="513" y="324"/>
                      <a:pt x="516" y="318"/>
                      <a:pt x="516" y="311"/>
                    </a:cubicBezTo>
                    <a:cubicBezTo>
                      <a:pt x="516" y="31"/>
                      <a:pt x="516" y="31"/>
                      <a:pt x="516" y="31"/>
                    </a:cubicBezTo>
                    <a:cubicBezTo>
                      <a:pt x="516" y="14"/>
                      <a:pt x="501" y="0"/>
                      <a:pt x="483" y="0"/>
                    </a:cubicBezTo>
                    <a:cubicBezTo>
                      <a:pt x="33" y="0"/>
                      <a:pt x="33" y="0"/>
                      <a:pt x="33" y="0"/>
                    </a:cubicBezTo>
                    <a:cubicBezTo>
                      <a:pt x="15" y="0"/>
                      <a:pt x="0" y="14"/>
                      <a:pt x="0" y="31"/>
                    </a:cubicBezTo>
                    <a:cubicBezTo>
                      <a:pt x="0" y="311"/>
                      <a:pt x="0" y="311"/>
                      <a:pt x="0" y="311"/>
                    </a:cubicBezTo>
                    <a:cubicBezTo>
                      <a:pt x="0" y="318"/>
                      <a:pt x="3" y="324"/>
                      <a:pt x="7" y="329"/>
                    </a:cubicBezTo>
                    <a:lnTo>
                      <a:pt x="509" y="32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Rectangle 82"/>
              <p:cNvSpPr>
                <a:spLocks noChangeArrowheads="1"/>
              </p:cNvSpPr>
              <p:nvPr/>
            </p:nvSpPr>
            <p:spPr bwMode="auto">
              <a:xfrm>
                <a:off x="5357813" y="4319588"/>
                <a:ext cx="630238" cy="38576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83"/>
              <p:cNvSpPr>
                <a:spLocks/>
              </p:cNvSpPr>
              <p:nvPr/>
            </p:nvSpPr>
            <p:spPr bwMode="auto">
              <a:xfrm>
                <a:off x="5176838" y="4872038"/>
                <a:ext cx="985838" cy="60325"/>
              </a:xfrm>
              <a:custGeom>
                <a:avLst/>
                <a:gdLst/>
                <a:ahLst/>
                <a:cxnLst>
                  <a:cxn ang="0">
                    <a:pos x="682" y="21"/>
                  </a:cxn>
                  <a:cxn ang="0">
                    <a:pos x="653" y="42"/>
                  </a:cxn>
                  <a:cxn ang="0">
                    <a:pos x="29" y="42"/>
                  </a:cxn>
                  <a:cxn ang="0">
                    <a:pos x="0" y="21"/>
                  </a:cxn>
                  <a:cxn ang="0">
                    <a:pos x="0" y="21"/>
                  </a:cxn>
                  <a:cxn ang="0">
                    <a:pos x="29" y="0"/>
                  </a:cxn>
                  <a:cxn ang="0">
                    <a:pos x="653" y="0"/>
                  </a:cxn>
                  <a:cxn ang="0">
                    <a:pos x="682" y="21"/>
                  </a:cxn>
                </a:cxnLst>
                <a:rect l="0" t="0" r="r" b="b"/>
                <a:pathLst>
                  <a:path w="682" h="42">
                    <a:moveTo>
                      <a:pt x="682" y="21"/>
                    </a:moveTo>
                    <a:cubicBezTo>
                      <a:pt x="682" y="32"/>
                      <a:pt x="669" y="42"/>
                      <a:pt x="653" y="42"/>
                    </a:cubicBezTo>
                    <a:cubicBezTo>
                      <a:pt x="29" y="42"/>
                      <a:pt x="29" y="42"/>
                      <a:pt x="29" y="42"/>
                    </a:cubicBezTo>
                    <a:cubicBezTo>
                      <a:pt x="13" y="42"/>
                      <a:pt x="0" y="32"/>
                      <a:pt x="0" y="21"/>
                    </a:cubicBezTo>
                    <a:cubicBezTo>
                      <a:pt x="0" y="21"/>
                      <a:pt x="0" y="21"/>
                      <a:pt x="0" y="21"/>
                    </a:cubicBezTo>
                    <a:cubicBezTo>
                      <a:pt x="0" y="9"/>
                      <a:pt x="13" y="0"/>
                      <a:pt x="29" y="0"/>
                    </a:cubicBezTo>
                    <a:cubicBezTo>
                      <a:pt x="653" y="0"/>
                      <a:pt x="653" y="0"/>
                      <a:pt x="653" y="0"/>
                    </a:cubicBezTo>
                    <a:cubicBezTo>
                      <a:pt x="669" y="0"/>
                      <a:pt x="682" y="9"/>
                      <a:pt x="682" y="2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5" name="Freeform 84"/>
              <p:cNvSpPr>
                <a:spLocks/>
              </p:cNvSpPr>
              <p:nvPr/>
            </p:nvSpPr>
            <p:spPr bwMode="auto">
              <a:xfrm>
                <a:off x="5976938" y="4754563"/>
                <a:ext cx="157163" cy="107950"/>
              </a:xfrm>
              <a:custGeom>
                <a:avLst/>
                <a:gdLst/>
                <a:ahLst/>
                <a:cxnLst>
                  <a:cxn ang="0">
                    <a:pos x="99" y="68"/>
                  </a:cxn>
                  <a:cxn ang="0">
                    <a:pos x="32" y="0"/>
                  </a:cxn>
                  <a:cxn ang="0">
                    <a:pos x="0" y="0"/>
                  </a:cxn>
                  <a:cxn ang="0">
                    <a:pos x="67" y="68"/>
                  </a:cxn>
                  <a:cxn ang="0">
                    <a:pos x="99" y="68"/>
                  </a:cxn>
                </a:cxnLst>
                <a:rect l="0" t="0" r="r" b="b"/>
                <a:pathLst>
                  <a:path w="99" h="68">
                    <a:moveTo>
                      <a:pt x="99" y="68"/>
                    </a:moveTo>
                    <a:lnTo>
                      <a:pt x="32" y="0"/>
                    </a:lnTo>
                    <a:lnTo>
                      <a:pt x="0" y="0"/>
                    </a:lnTo>
                    <a:lnTo>
                      <a:pt x="67" y="68"/>
                    </a:lnTo>
                    <a:lnTo>
                      <a:pt x="99" y="6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6" name="Freeform 85"/>
              <p:cNvSpPr>
                <a:spLocks/>
              </p:cNvSpPr>
              <p:nvPr/>
            </p:nvSpPr>
            <p:spPr bwMode="auto">
              <a:xfrm>
                <a:off x="5208588" y="4754563"/>
                <a:ext cx="158750" cy="107950"/>
              </a:xfrm>
              <a:custGeom>
                <a:avLst/>
                <a:gdLst/>
                <a:ahLst/>
                <a:cxnLst>
                  <a:cxn ang="0">
                    <a:pos x="33" y="68"/>
                  </a:cxn>
                  <a:cxn ang="0">
                    <a:pos x="100" y="0"/>
                  </a:cxn>
                  <a:cxn ang="0">
                    <a:pos x="68" y="0"/>
                  </a:cxn>
                  <a:cxn ang="0">
                    <a:pos x="0" y="68"/>
                  </a:cxn>
                  <a:cxn ang="0">
                    <a:pos x="33" y="68"/>
                  </a:cxn>
                </a:cxnLst>
                <a:rect l="0" t="0" r="r" b="b"/>
                <a:pathLst>
                  <a:path w="100" h="68">
                    <a:moveTo>
                      <a:pt x="33" y="68"/>
                    </a:moveTo>
                    <a:lnTo>
                      <a:pt x="100" y="0"/>
                    </a:lnTo>
                    <a:lnTo>
                      <a:pt x="68" y="0"/>
                    </a:lnTo>
                    <a:lnTo>
                      <a:pt x="0" y="68"/>
                    </a:lnTo>
                    <a:lnTo>
                      <a:pt x="33" y="6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7" name="Freeform 86"/>
              <p:cNvSpPr>
                <a:spLocks/>
              </p:cNvSpPr>
              <p:nvPr/>
            </p:nvSpPr>
            <p:spPr bwMode="auto">
              <a:xfrm>
                <a:off x="5273675" y="4754563"/>
                <a:ext cx="796925" cy="84138"/>
              </a:xfrm>
              <a:custGeom>
                <a:avLst/>
                <a:gdLst/>
                <a:ahLst/>
                <a:cxnLst>
                  <a:cxn ang="0">
                    <a:pos x="32" y="0"/>
                  </a:cxn>
                  <a:cxn ang="0">
                    <a:pos x="0" y="53"/>
                  </a:cxn>
                  <a:cxn ang="0">
                    <a:pos x="502" y="53"/>
                  </a:cxn>
                  <a:cxn ang="0">
                    <a:pos x="460" y="0"/>
                  </a:cxn>
                  <a:cxn ang="0">
                    <a:pos x="32" y="0"/>
                  </a:cxn>
                </a:cxnLst>
                <a:rect l="0" t="0" r="r" b="b"/>
                <a:pathLst>
                  <a:path w="502" h="53">
                    <a:moveTo>
                      <a:pt x="32" y="0"/>
                    </a:moveTo>
                    <a:lnTo>
                      <a:pt x="0" y="53"/>
                    </a:lnTo>
                    <a:lnTo>
                      <a:pt x="502" y="53"/>
                    </a:lnTo>
                    <a:lnTo>
                      <a:pt x="460" y="0"/>
                    </a:lnTo>
                    <a:lnTo>
                      <a:pt x="3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8" name="Oval 87"/>
              <p:cNvSpPr>
                <a:spLocks noChangeArrowheads="1"/>
              </p:cNvSpPr>
              <p:nvPr/>
            </p:nvSpPr>
            <p:spPr bwMode="auto">
              <a:xfrm>
                <a:off x="5386388" y="4900613"/>
                <a:ext cx="555625" cy="95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9" name="Oval 88"/>
              <p:cNvSpPr>
                <a:spLocks noChangeArrowheads="1"/>
              </p:cNvSpPr>
              <p:nvPr/>
            </p:nvSpPr>
            <p:spPr bwMode="auto">
              <a:xfrm>
                <a:off x="5980113" y="4889500"/>
                <a:ext cx="25400" cy="254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30" name="Oval 89"/>
              <p:cNvSpPr>
                <a:spLocks noChangeArrowheads="1"/>
              </p:cNvSpPr>
              <p:nvPr/>
            </p:nvSpPr>
            <p:spPr bwMode="auto">
              <a:xfrm>
                <a:off x="6011863" y="4889500"/>
                <a:ext cx="25400" cy="254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31" name="Oval 90"/>
              <p:cNvSpPr>
                <a:spLocks noChangeArrowheads="1"/>
              </p:cNvSpPr>
              <p:nvPr/>
            </p:nvSpPr>
            <p:spPr bwMode="auto">
              <a:xfrm>
                <a:off x="5651500" y="4278313"/>
                <a:ext cx="30163" cy="301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32" name="TextBox 31"/>
            <p:cNvSpPr txBox="1"/>
            <p:nvPr/>
          </p:nvSpPr>
          <p:spPr>
            <a:xfrm rot="16200000">
              <a:off x="265245" y="4509687"/>
              <a:ext cx="1319916" cy="553998"/>
            </a:xfrm>
            <a:prstGeom prst="rect">
              <a:avLst/>
            </a:prstGeom>
            <a:noFill/>
          </p:spPr>
          <p:txBody>
            <a:bodyPr wrap="square" rtlCol="0">
              <a:spAutoFit/>
            </a:bodyPr>
            <a:lstStyle/>
            <a:p>
              <a:r>
                <a:rPr lang="en-US" sz="1600" b="1" dirty="0" smtClean="0">
                  <a:solidFill>
                    <a:schemeClr val="accent1">
                      <a:lumMod val="75000"/>
                      <a:lumOff val="25000"/>
                    </a:schemeClr>
                  </a:solidFill>
                  <a:latin typeface="Arial" panose="020B0604020202020204" pitchFamily="34" charset="0"/>
                  <a:cs typeface="Arial" panose="020B0604020202020204" pitchFamily="34" charset="0"/>
                </a:rPr>
                <a:t>Online </a:t>
              </a:r>
              <a:r>
                <a:rPr lang="en-US" sz="1400" b="1" dirty="0" smtClean="0">
                  <a:solidFill>
                    <a:schemeClr val="accent1">
                      <a:lumMod val="75000"/>
                      <a:lumOff val="25000"/>
                    </a:schemeClr>
                  </a:solidFill>
                  <a:latin typeface="Arial" panose="020B0604020202020204" pitchFamily="34" charset="0"/>
                  <a:cs typeface="Arial" panose="020B0604020202020204" pitchFamily="34" charset="0"/>
                </a:rPr>
                <a:t>Methodology</a:t>
              </a:r>
              <a:endParaRPr lang="en-US" sz="1400" b="1" dirty="0">
                <a:solidFill>
                  <a:schemeClr val="accent1">
                    <a:lumMod val="75000"/>
                    <a:lumOff val="25000"/>
                  </a:schemeClr>
                </a:solidFill>
                <a:latin typeface="Arial" panose="020B0604020202020204" pitchFamily="34" charset="0"/>
                <a:cs typeface="Arial" panose="020B0604020202020204" pitchFamily="34" charset="0"/>
              </a:endParaRPr>
            </a:p>
          </p:txBody>
        </p:sp>
      </p:grpSp>
      <p:grpSp>
        <p:nvGrpSpPr>
          <p:cNvPr id="40" name="Group 39"/>
          <p:cNvGrpSpPr/>
          <p:nvPr/>
        </p:nvGrpSpPr>
        <p:grpSpPr>
          <a:xfrm>
            <a:off x="217220" y="2655029"/>
            <a:ext cx="8465604" cy="1384995"/>
            <a:chOff x="217220" y="2734539"/>
            <a:chExt cx="8465604" cy="1384995"/>
          </a:xfrm>
        </p:grpSpPr>
        <p:grpSp>
          <p:nvGrpSpPr>
            <p:cNvPr id="10" name="Group 9"/>
            <p:cNvGrpSpPr/>
            <p:nvPr/>
          </p:nvGrpSpPr>
          <p:grpSpPr>
            <a:xfrm>
              <a:off x="217220" y="2734539"/>
              <a:ext cx="8465604" cy="1384995"/>
              <a:chOff x="217220" y="2313120"/>
              <a:chExt cx="8465604" cy="1384995"/>
            </a:xfrm>
          </p:grpSpPr>
          <p:sp>
            <p:nvSpPr>
              <p:cNvPr id="5" name="Rectangle 4"/>
              <p:cNvSpPr/>
              <p:nvPr/>
            </p:nvSpPr>
            <p:spPr>
              <a:xfrm>
                <a:off x="1168179" y="2313120"/>
                <a:ext cx="7442421" cy="1384995"/>
              </a:xfrm>
              <a:prstGeom prst="rect">
                <a:avLst/>
              </a:prstGeom>
            </p:spPr>
            <p:txBody>
              <a:bodyPr wrap="square">
                <a:spAutoFit/>
              </a:bodyPr>
              <a:lstStyle/>
              <a:p>
                <a:r>
                  <a:rPr lang="en-US" sz="1100" dirty="0" smtClean="0">
                    <a:solidFill>
                      <a:schemeClr val="tx1"/>
                    </a:solidFill>
                    <a:latin typeface="Arial" panose="020B0604020202020204" pitchFamily="34" charset="0"/>
                    <a:cs typeface="Arial" panose="020B0604020202020204" pitchFamily="34" charset="0"/>
                  </a:rPr>
                  <a:t>Ipsos </a:t>
                </a:r>
                <a:r>
                  <a:rPr lang="en-US" sz="1100" dirty="0">
                    <a:solidFill>
                      <a:schemeClr val="tx1"/>
                    </a:solidFill>
                    <a:latin typeface="Arial" panose="020B0604020202020204" pitchFamily="34" charset="0"/>
                    <a:cs typeface="Arial" panose="020B0604020202020204" pitchFamily="34" charset="0"/>
                  </a:rPr>
                  <a:t>Healthcare abides by the research quality guidelines of the Council of American Survey Research Associations (CASRO).  As such the research was conducted utilizing procedures that are aspired to by the highest quality organizations in the survey research field.  Information collection, analysis and reporting conform strictly to CASRO standards and are described on the CASRO website (www.CASRO.org) with the title “Code of Standards and Ethics for Market, Opinion, and Social Research”.</a:t>
                </a:r>
              </a:p>
              <a:p>
                <a:endParaRPr lang="en-US" sz="700" dirty="0">
                  <a:solidFill>
                    <a:schemeClr val="tx1"/>
                  </a:solidFill>
                  <a:latin typeface="Arial" panose="020B0604020202020204" pitchFamily="34" charset="0"/>
                  <a:cs typeface="Arial" panose="020B0604020202020204" pitchFamily="34" charset="0"/>
                </a:endParaRPr>
              </a:p>
              <a:p>
                <a:r>
                  <a:rPr lang="en-US" sz="1100" dirty="0" smtClean="0">
                    <a:solidFill>
                      <a:schemeClr val="tx1"/>
                    </a:solidFill>
                    <a:latin typeface="Arial" panose="020B0604020202020204" pitchFamily="34" charset="0"/>
                    <a:cs typeface="Arial" panose="020B0604020202020204" pitchFamily="34" charset="0"/>
                  </a:rPr>
                  <a:t>Any </a:t>
                </a:r>
                <a:r>
                  <a:rPr lang="en-US" sz="1100" dirty="0">
                    <a:solidFill>
                      <a:schemeClr val="tx1"/>
                    </a:solidFill>
                    <a:latin typeface="Arial" panose="020B0604020202020204" pitchFamily="34" charset="0"/>
                    <a:cs typeface="Arial" panose="020B0604020202020204" pitchFamily="34" charset="0"/>
                  </a:rPr>
                  <a:t>research agencies which have provided assistance to Ipsos Healthcare in the conduct of this research follow these same guidelines in the performance of their work for </a:t>
                </a:r>
                <a:r>
                  <a:rPr lang="en-US" sz="1100" dirty="0" smtClean="0">
                    <a:solidFill>
                      <a:schemeClr val="tx1"/>
                    </a:solidFill>
                    <a:latin typeface="Arial" panose="020B0604020202020204" pitchFamily="34" charset="0"/>
                    <a:cs typeface="Arial" panose="020B0604020202020204" pitchFamily="34" charset="0"/>
                  </a:rPr>
                  <a:t>the project. </a:t>
                </a:r>
                <a:endParaRPr lang="en-US" sz="1100" dirty="0">
                  <a:solidFill>
                    <a:schemeClr val="tx1"/>
                  </a:solidFill>
                  <a:latin typeface="Arial" panose="020B0604020202020204" pitchFamily="34" charset="0"/>
                  <a:cs typeface="Arial" panose="020B0604020202020204" pitchFamily="34" charset="0"/>
                </a:endParaRPr>
              </a:p>
            </p:txBody>
          </p:sp>
          <p:sp>
            <p:nvSpPr>
              <p:cNvPr id="9" name="Rounded Rectangle 8"/>
              <p:cNvSpPr/>
              <p:nvPr/>
            </p:nvSpPr>
            <p:spPr>
              <a:xfrm>
                <a:off x="217220" y="2313120"/>
                <a:ext cx="8465604" cy="1384995"/>
              </a:xfrm>
              <a:prstGeom prst="roundRect">
                <a:avLst>
                  <a:gd name="adj" fmla="val 9936"/>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latin typeface="+mj-lt"/>
                </a:endParaRPr>
              </a:p>
            </p:txBody>
          </p:sp>
        </p:grpSp>
        <p:grpSp>
          <p:nvGrpSpPr>
            <p:cNvPr id="33" name="Group 32"/>
            <p:cNvGrpSpPr>
              <a:grpSpLocks noChangeAspect="1"/>
            </p:cNvGrpSpPr>
            <p:nvPr/>
          </p:nvGrpSpPr>
          <p:grpSpPr>
            <a:xfrm>
              <a:off x="265855" y="2809733"/>
              <a:ext cx="438703" cy="499278"/>
              <a:chOff x="7575550" y="3082925"/>
              <a:chExt cx="758825" cy="863600"/>
            </a:xfrm>
            <a:solidFill>
              <a:schemeClr val="accent1">
                <a:lumMod val="75000"/>
                <a:lumOff val="25000"/>
              </a:schemeClr>
            </a:solidFill>
          </p:grpSpPr>
          <p:sp>
            <p:nvSpPr>
              <p:cNvPr id="34" name="Freeform 50"/>
              <p:cNvSpPr>
                <a:spLocks noEditPoints="1"/>
              </p:cNvSpPr>
              <p:nvPr/>
            </p:nvSpPr>
            <p:spPr bwMode="auto">
              <a:xfrm>
                <a:off x="7575550" y="3082925"/>
                <a:ext cx="355600" cy="355600"/>
              </a:xfrm>
              <a:custGeom>
                <a:avLst/>
                <a:gdLst/>
                <a:ahLst/>
                <a:cxnLst>
                  <a:cxn ang="0">
                    <a:pos x="224" y="224"/>
                  </a:cxn>
                  <a:cxn ang="0">
                    <a:pos x="196" y="130"/>
                  </a:cxn>
                  <a:cxn ang="0">
                    <a:pos x="68" y="0"/>
                  </a:cxn>
                  <a:cxn ang="0">
                    <a:pos x="0" y="68"/>
                  </a:cxn>
                  <a:cxn ang="0">
                    <a:pos x="128" y="198"/>
                  </a:cxn>
                  <a:cxn ang="0">
                    <a:pos x="224" y="224"/>
                  </a:cxn>
                  <a:cxn ang="0">
                    <a:pos x="194" y="138"/>
                  </a:cxn>
                  <a:cxn ang="0">
                    <a:pos x="208" y="186"/>
                  </a:cxn>
                  <a:cxn ang="0">
                    <a:pos x="184" y="208"/>
                  </a:cxn>
                  <a:cxn ang="0">
                    <a:pos x="136" y="196"/>
                  </a:cxn>
                  <a:cxn ang="0">
                    <a:pos x="194" y="138"/>
                  </a:cxn>
                </a:cxnLst>
                <a:rect l="0" t="0" r="r" b="b"/>
                <a:pathLst>
                  <a:path w="224" h="224">
                    <a:moveTo>
                      <a:pt x="224" y="224"/>
                    </a:moveTo>
                    <a:lnTo>
                      <a:pt x="196" y="130"/>
                    </a:lnTo>
                    <a:lnTo>
                      <a:pt x="68" y="0"/>
                    </a:lnTo>
                    <a:lnTo>
                      <a:pt x="0" y="68"/>
                    </a:lnTo>
                    <a:lnTo>
                      <a:pt x="128" y="198"/>
                    </a:lnTo>
                    <a:lnTo>
                      <a:pt x="224" y="224"/>
                    </a:lnTo>
                    <a:close/>
                    <a:moveTo>
                      <a:pt x="194" y="138"/>
                    </a:moveTo>
                    <a:lnTo>
                      <a:pt x="208" y="186"/>
                    </a:lnTo>
                    <a:lnTo>
                      <a:pt x="184" y="208"/>
                    </a:lnTo>
                    <a:lnTo>
                      <a:pt x="136" y="196"/>
                    </a:lnTo>
                    <a:lnTo>
                      <a:pt x="194" y="13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35" name="Rectangle 51"/>
              <p:cNvSpPr>
                <a:spLocks noChangeArrowheads="1"/>
              </p:cNvSpPr>
              <p:nvPr/>
            </p:nvSpPr>
            <p:spPr bwMode="auto">
              <a:xfrm>
                <a:off x="7940675" y="3362325"/>
                <a:ext cx="279400" cy="3492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36" name="Rectangle 52"/>
              <p:cNvSpPr>
                <a:spLocks noChangeArrowheads="1"/>
              </p:cNvSpPr>
              <p:nvPr/>
            </p:nvSpPr>
            <p:spPr bwMode="auto">
              <a:xfrm>
                <a:off x="7940675" y="3457575"/>
                <a:ext cx="279400" cy="3492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37" name="Freeform 53"/>
              <p:cNvSpPr>
                <a:spLocks noEditPoints="1"/>
              </p:cNvSpPr>
              <p:nvPr/>
            </p:nvSpPr>
            <p:spPr bwMode="auto">
              <a:xfrm>
                <a:off x="7677150" y="3140075"/>
                <a:ext cx="657225" cy="806450"/>
              </a:xfrm>
              <a:custGeom>
                <a:avLst/>
                <a:gdLst/>
                <a:ahLst/>
                <a:cxnLst>
                  <a:cxn ang="0">
                    <a:pos x="414" y="48"/>
                  </a:cxn>
                  <a:cxn ang="0">
                    <a:pos x="412" y="38"/>
                  </a:cxn>
                  <a:cxn ang="0">
                    <a:pos x="406" y="20"/>
                  </a:cxn>
                  <a:cxn ang="0">
                    <a:pos x="392" y="8"/>
                  </a:cxn>
                  <a:cxn ang="0">
                    <a:pos x="376" y="0"/>
                  </a:cxn>
                  <a:cxn ang="0">
                    <a:pos x="212" y="0"/>
                  </a:cxn>
                  <a:cxn ang="0">
                    <a:pos x="108" y="0"/>
                  </a:cxn>
                  <a:cxn ang="0">
                    <a:pos x="212" y="36"/>
                  </a:cxn>
                  <a:cxn ang="0">
                    <a:pos x="366" y="36"/>
                  </a:cxn>
                  <a:cxn ang="0">
                    <a:pos x="370" y="36"/>
                  </a:cxn>
                  <a:cxn ang="0">
                    <a:pos x="376" y="42"/>
                  </a:cxn>
                  <a:cxn ang="0">
                    <a:pos x="378" y="270"/>
                  </a:cxn>
                  <a:cxn ang="0">
                    <a:pos x="226" y="270"/>
                  </a:cxn>
                  <a:cxn ang="0">
                    <a:pos x="206" y="274"/>
                  </a:cxn>
                  <a:cxn ang="0">
                    <a:pos x="192" y="284"/>
                  </a:cxn>
                  <a:cxn ang="0">
                    <a:pos x="182" y="300"/>
                  </a:cxn>
                  <a:cxn ang="0">
                    <a:pos x="178" y="318"/>
                  </a:cxn>
                  <a:cxn ang="0">
                    <a:pos x="48" y="472"/>
                  </a:cxn>
                  <a:cxn ang="0">
                    <a:pos x="44" y="472"/>
                  </a:cxn>
                  <a:cxn ang="0">
                    <a:pos x="38" y="464"/>
                  </a:cxn>
                  <a:cxn ang="0">
                    <a:pos x="36" y="312"/>
                  </a:cxn>
                  <a:cxn ang="0">
                    <a:pos x="36" y="186"/>
                  </a:cxn>
                  <a:cxn ang="0">
                    <a:pos x="0" y="312"/>
                  </a:cxn>
                  <a:cxn ang="0">
                    <a:pos x="0" y="460"/>
                  </a:cxn>
                  <a:cxn ang="0">
                    <a:pos x="2" y="470"/>
                  </a:cxn>
                  <a:cxn ang="0">
                    <a:pos x="8" y="486"/>
                  </a:cxn>
                  <a:cxn ang="0">
                    <a:pos x="22" y="500"/>
                  </a:cxn>
                  <a:cxn ang="0">
                    <a:pos x="38" y="508"/>
                  </a:cxn>
                  <a:cxn ang="0">
                    <a:pos x="178" y="508"/>
                  </a:cxn>
                  <a:cxn ang="0">
                    <a:pos x="178" y="508"/>
                  </a:cxn>
                  <a:cxn ang="0">
                    <a:pos x="412" y="272"/>
                  </a:cxn>
                  <a:cxn ang="0">
                    <a:pos x="414" y="272"/>
                  </a:cxn>
                  <a:cxn ang="0">
                    <a:pos x="414" y="270"/>
                  </a:cxn>
                  <a:cxn ang="0">
                    <a:pos x="214" y="318"/>
                  </a:cxn>
                  <a:cxn ang="0">
                    <a:pos x="214" y="314"/>
                  </a:cxn>
                  <a:cxn ang="0">
                    <a:pos x="220" y="308"/>
                  </a:cxn>
                  <a:cxn ang="0">
                    <a:pos x="352" y="306"/>
                  </a:cxn>
                </a:cxnLst>
                <a:rect l="0" t="0" r="r" b="b"/>
                <a:pathLst>
                  <a:path w="414" h="508">
                    <a:moveTo>
                      <a:pt x="414" y="270"/>
                    </a:moveTo>
                    <a:lnTo>
                      <a:pt x="414" y="48"/>
                    </a:lnTo>
                    <a:lnTo>
                      <a:pt x="414" y="48"/>
                    </a:lnTo>
                    <a:lnTo>
                      <a:pt x="412" y="38"/>
                    </a:lnTo>
                    <a:lnTo>
                      <a:pt x="410" y="28"/>
                    </a:lnTo>
                    <a:lnTo>
                      <a:pt x="406" y="20"/>
                    </a:lnTo>
                    <a:lnTo>
                      <a:pt x="400" y="14"/>
                    </a:lnTo>
                    <a:lnTo>
                      <a:pt x="392" y="8"/>
                    </a:lnTo>
                    <a:lnTo>
                      <a:pt x="384" y="4"/>
                    </a:lnTo>
                    <a:lnTo>
                      <a:pt x="376" y="0"/>
                    </a:lnTo>
                    <a:lnTo>
                      <a:pt x="366" y="0"/>
                    </a:lnTo>
                    <a:lnTo>
                      <a:pt x="212" y="0"/>
                    </a:lnTo>
                    <a:lnTo>
                      <a:pt x="212" y="0"/>
                    </a:lnTo>
                    <a:lnTo>
                      <a:pt x="108" y="0"/>
                    </a:lnTo>
                    <a:lnTo>
                      <a:pt x="108" y="36"/>
                    </a:lnTo>
                    <a:lnTo>
                      <a:pt x="212" y="36"/>
                    </a:lnTo>
                    <a:lnTo>
                      <a:pt x="212" y="36"/>
                    </a:lnTo>
                    <a:lnTo>
                      <a:pt x="366" y="36"/>
                    </a:lnTo>
                    <a:lnTo>
                      <a:pt x="366" y="36"/>
                    </a:lnTo>
                    <a:lnTo>
                      <a:pt x="370" y="36"/>
                    </a:lnTo>
                    <a:lnTo>
                      <a:pt x="374" y="38"/>
                    </a:lnTo>
                    <a:lnTo>
                      <a:pt x="376" y="42"/>
                    </a:lnTo>
                    <a:lnTo>
                      <a:pt x="378" y="48"/>
                    </a:lnTo>
                    <a:lnTo>
                      <a:pt x="378" y="270"/>
                    </a:lnTo>
                    <a:lnTo>
                      <a:pt x="226" y="270"/>
                    </a:lnTo>
                    <a:lnTo>
                      <a:pt x="226" y="270"/>
                    </a:lnTo>
                    <a:lnTo>
                      <a:pt x="216" y="272"/>
                    </a:lnTo>
                    <a:lnTo>
                      <a:pt x="206" y="274"/>
                    </a:lnTo>
                    <a:lnTo>
                      <a:pt x="198" y="278"/>
                    </a:lnTo>
                    <a:lnTo>
                      <a:pt x="192" y="284"/>
                    </a:lnTo>
                    <a:lnTo>
                      <a:pt x="186" y="292"/>
                    </a:lnTo>
                    <a:lnTo>
                      <a:pt x="182" y="300"/>
                    </a:lnTo>
                    <a:lnTo>
                      <a:pt x="178" y="308"/>
                    </a:lnTo>
                    <a:lnTo>
                      <a:pt x="178" y="318"/>
                    </a:lnTo>
                    <a:lnTo>
                      <a:pt x="178" y="472"/>
                    </a:lnTo>
                    <a:lnTo>
                      <a:pt x="48" y="472"/>
                    </a:lnTo>
                    <a:lnTo>
                      <a:pt x="48" y="472"/>
                    </a:lnTo>
                    <a:lnTo>
                      <a:pt x="44" y="472"/>
                    </a:lnTo>
                    <a:lnTo>
                      <a:pt x="40" y="468"/>
                    </a:lnTo>
                    <a:lnTo>
                      <a:pt x="38" y="464"/>
                    </a:lnTo>
                    <a:lnTo>
                      <a:pt x="36" y="460"/>
                    </a:lnTo>
                    <a:lnTo>
                      <a:pt x="36" y="312"/>
                    </a:lnTo>
                    <a:lnTo>
                      <a:pt x="36" y="312"/>
                    </a:lnTo>
                    <a:lnTo>
                      <a:pt x="36" y="186"/>
                    </a:lnTo>
                    <a:lnTo>
                      <a:pt x="0" y="186"/>
                    </a:lnTo>
                    <a:lnTo>
                      <a:pt x="0" y="312"/>
                    </a:lnTo>
                    <a:lnTo>
                      <a:pt x="0" y="312"/>
                    </a:lnTo>
                    <a:lnTo>
                      <a:pt x="0" y="460"/>
                    </a:lnTo>
                    <a:lnTo>
                      <a:pt x="0" y="460"/>
                    </a:lnTo>
                    <a:lnTo>
                      <a:pt x="2" y="470"/>
                    </a:lnTo>
                    <a:lnTo>
                      <a:pt x="4" y="478"/>
                    </a:lnTo>
                    <a:lnTo>
                      <a:pt x="8" y="486"/>
                    </a:lnTo>
                    <a:lnTo>
                      <a:pt x="14" y="494"/>
                    </a:lnTo>
                    <a:lnTo>
                      <a:pt x="22" y="500"/>
                    </a:lnTo>
                    <a:lnTo>
                      <a:pt x="30" y="504"/>
                    </a:lnTo>
                    <a:lnTo>
                      <a:pt x="38" y="508"/>
                    </a:lnTo>
                    <a:lnTo>
                      <a:pt x="48" y="508"/>
                    </a:lnTo>
                    <a:lnTo>
                      <a:pt x="178" y="508"/>
                    </a:lnTo>
                    <a:lnTo>
                      <a:pt x="178" y="508"/>
                    </a:lnTo>
                    <a:lnTo>
                      <a:pt x="178" y="508"/>
                    </a:lnTo>
                    <a:lnTo>
                      <a:pt x="412" y="272"/>
                    </a:lnTo>
                    <a:lnTo>
                      <a:pt x="412" y="272"/>
                    </a:lnTo>
                    <a:lnTo>
                      <a:pt x="414" y="272"/>
                    </a:lnTo>
                    <a:lnTo>
                      <a:pt x="414" y="272"/>
                    </a:lnTo>
                    <a:lnTo>
                      <a:pt x="414" y="270"/>
                    </a:lnTo>
                    <a:lnTo>
                      <a:pt x="414" y="270"/>
                    </a:lnTo>
                    <a:close/>
                    <a:moveTo>
                      <a:pt x="214" y="444"/>
                    </a:moveTo>
                    <a:lnTo>
                      <a:pt x="214" y="318"/>
                    </a:lnTo>
                    <a:lnTo>
                      <a:pt x="214" y="318"/>
                    </a:lnTo>
                    <a:lnTo>
                      <a:pt x="214" y="314"/>
                    </a:lnTo>
                    <a:lnTo>
                      <a:pt x="216" y="310"/>
                    </a:lnTo>
                    <a:lnTo>
                      <a:pt x="220" y="308"/>
                    </a:lnTo>
                    <a:lnTo>
                      <a:pt x="226" y="306"/>
                    </a:lnTo>
                    <a:lnTo>
                      <a:pt x="352" y="306"/>
                    </a:lnTo>
                    <a:lnTo>
                      <a:pt x="214" y="4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38" name="Rectangle 54"/>
              <p:cNvSpPr>
                <a:spLocks noChangeArrowheads="1"/>
              </p:cNvSpPr>
              <p:nvPr/>
            </p:nvSpPr>
            <p:spPr bwMode="auto">
              <a:xfrm>
                <a:off x="7940675" y="3263900"/>
                <a:ext cx="279400" cy="3492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a:p>
            </p:txBody>
          </p:sp>
        </p:grpSp>
        <p:sp>
          <p:nvSpPr>
            <p:cNvPr id="39" name="TextBox 38"/>
            <p:cNvSpPr txBox="1"/>
            <p:nvPr/>
          </p:nvSpPr>
          <p:spPr>
            <a:xfrm rot="16200000">
              <a:off x="320459" y="3148530"/>
              <a:ext cx="1212591" cy="584775"/>
            </a:xfrm>
            <a:prstGeom prst="rect">
              <a:avLst/>
            </a:prstGeom>
            <a:noFill/>
          </p:spPr>
          <p:txBody>
            <a:bodyPr wrap="square" rtlCol="0">
              <a:spAutoFit/>
            </a:bodyPr>
            <a:lstStyle/>
            <a:p>
              <a:r>
                <a:rPr lang="en-US" sz="1600" b="1" dirty="0" smtClean="0">
                  <a:solidFill>
                    <a:schemeClr val="accent1">
                      <a:lumMod val="75000"/>
                      <a:lumOff val="25000"/>
                    </a:schemeClr>
                  </a:solidFill>
                  <a:latin typeface="Arial" panose="020B0604020202020204" pitchFamily="34" charset="0"/>
                  <a:cs typeface="Arial" panose="020B0604020202020204" pitchFamily="34" charset="0"/>
                </a:rPr>
                <a:t>Quality Standard</a:t>
              </a:r>
              <a:endParaRPr lang="en-US" sz="1600" b="1" dirty="0">
                <a:solidFill>
                  <a:schemeClr val="accent1">
                    <a:lumMod val="75000"/>
                    <a:lumOff val="25000"/>
                  </a:schemeClr>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766417597"/>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 name="Rounded Rectangle 87"/>
          <p:cNvSpPr/>
          <p:nvPr/>
        </p:nvSpPr>
        <p:spPr bwMode="auto">
          <a:xfrm>
            <a:off x="7569332" y="1850555"/>
            <a:ext cx="1327018" cy="1727843"/>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70</a:t>
            </a:fld>
            <a:r>
              <a:rPr lang="en-US" smtClean="0"/>
              <a:t> -</a:t>
            </a:r>
            <a:endParaRPr lang="en-US"/>
          </a:p>
        </p:txBody>
      </p:sp>
      <p:sp>
        <p:nvSpPr>
          <p:cNvPr id="5" name="Title 1"/>
          <p:cNvSpPr txBox="1">
            <a:spLocks/>
          </p:cNvSpPr>
          <p:nvPr/>
        </p:nvSpPr>
        <p:spPr>
          <a:xfrm>
            <a:off x="139147" y="139465"/>
            <a:ext cx="886968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Personal Concern for Various Medical Conditions</a:t>
            </a:r>
            <a:endParaRPr lang="en-US" sz="2400" kern="0" dirty="0"/>
          </a:p>
        </p:txBody>
      </p:sp>
      <p:grpSp>
        <p:nvGrpSpPr>
          <p:cNvPr id="24" name="Group 23"/>
          <p:cNvGrpSpPr/>
          <p:nvPr/>
        </p:nvGrpSpPr>
        <p:grpSpPr>
          <a:xfrm>
            <a:off x="139144" y="1198876"/>
            <a:ext cx="3670856" cy="1355960"/>
            <a:chOff x="139144" y="730015"/>
            <a:chExt cx="3670856" cy="1355960"/>
          </a:xfrm>
        </p:grpSpPr>
        <p:graphicFrame>
          <p:nvGraphicFramePr>
            <p:cNvPr id="6" name="Chart 5"/>
            <p:cNvGraphicFramePr/>
            <p:nvPr>
              <p:extLst>
                <p:ext uri="{D42A27DB-BD31-4B8C-83A1-F6EECF244321}">
                  <p14:modId xmlns:p14="http://schemas.microsoft.com/office/powerpoint/2010/main" val="4144968245"/>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3"/>
            </a:graphicData>
          </a:graphic>
        </p:graphicFrame>
        <p:cxnSp>
          <p:nvCxnSpPr>
            <p:cNvPr id="17" name="Straight Connector 1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 name="Straight Connector 1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 name="TextBox 18"/>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0" name="TextBox 19"/>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1" name="TextBox 20"/>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2" name="TextBox 21"/>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3" name="TextBox 22"/>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High Blood Pressure</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25" name="Group 24"/>
          <p:cNvGrpSpPr/>
          <p:nvPr/>
        </p:nvGrpSpPr>
        <p:grpSpPr>
          <a:xfrm>
            <a:off x="158196" y="2663437"/>
            <a:ext cx="3670856" cy="1355960"/>
            <a:chOff x="139144" y="730015"/>
            <a:chExt cx="3670856" cy="1355960"/>
          </a:xfrm>
        </p:grpSpPr>
        <p:graphicFrame>
          <p:nvGraphicFramePr>
            <p:cNvPr id="26" name="Chart 25"/>
            <p:cNvGraphicFramePr/>
            <p:nvPr>
              <p:extLst>
                <p:ext uri="{D42A27DB-BD31-4B8C-83A1-F6EECF244321}">
                  <p14:modId xmlns:p14="http://schemas.microsoft.com/office/powerpoint/2010/main" val="3233952888"/>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4"/>
            </a:graphicData>
          </a:graphic>
        </p:graphicFrame>
        <p:cxnSp>
          <p:nvCxnSpPr>
            <p:cNvPr id="27" name="Straight Connector 2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 name="Straight Connector 2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9" name="TextBox 28"/>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0" name="TextBox 29"/>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1" name="TextBox 30"/>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2" name="TextBox 31"/>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3" name="TextBox 32"/>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Heart Attack</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34" name="Group 33"/>
          <p:cNvGrpSpPr/>
          <p:nvPr/>
        </p:nvGrpSpPr>
        <p:grpSpPr>
          <a:xfrm>
            <a:off x="139147" y="4040033"/>
            <a:ext cx="3670856" cy="1355960"/>
            <a:chOff x="139144" y="730015"/>
            <a:chExt cx="3670856" cy="1355960"/>
          </a:xfrm>
        </p:grpSpPr>
        <p:graphicFrame>
          <p:nvGraphicFramePr>
            <p:cNvPr id="35" name="Chart 34"/>
            <p:cNvGraphicFramePr/>
            <p:nvPr>
              <p:extLst>
                <p:ext uri="{D42A27DB-BD31-4B8C-83A1-F6EECF244321}">
                  <p14:modId xmlns:p14="http://schemas.microsoft.com/office/powerpoint/2010/main" val="121563816"/>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5"/>
            </a:graphicData>
          </a:graphic>
        </p:graphicFrame>
        <p:cxnSp>
          <p:nvCxnSpPr>
            <p:cNvPr id="36" name="Straight Connector 35"/>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Straight Connector 36"/>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8" name="TextBox 37"/>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9" name="TextBox 38"/>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0" name="TextBox 39"/>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1" name="TextBox 40"/>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2" name="TextBox 41"/>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AIDS</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43" name="Group 42"/>
          <p:cNvGrpSpPr/>
          <p:nvPr/>
        </p:nvGrpSpPr>
        <p:grpSpPr>
          <a:xfrm>
            <a:off x="4387119" y="1198876"/>
            <a:ext cx="3670856" cy="1355960"/>
            <a:chOff x="139144" y="730015"/>
            <a:chExt cx="3670856" cy="1355960"/>
          </a:xfrm>
        </p:grpSpPr>
        <p:graphicFrame>
          <p:nvGraphicFramePr>
            <p:cNvPr id="44" name="Chart 43"/>
            <p:cNvGraphicFramePr/>
            <p:nvPr>
              <p:extLst>
                <p:ext uri="{D42A27DB-BD31-4B8C-83A1-F6EECF244321}">
                  <p14:modId xmlns:p14="http://schemas.microsoft.com/office/powerpoint/2010/main" val="3880334358"/>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6"/>
            </a:graphicData>
          </a:graphic>
        </p:graphicFrame>
        <p:cxnSp>
          <p:nvCxnSpPr>
            <p:cNvPr id="45" name="Straight Connector 44"/>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Straight Connector 45"/>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TextBox 46"/>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8" name="TextBox 47"/>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9" name="TextBox 48"/>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0" name="TextBox 49"/>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1" name="TextBox 50"/>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Stroke</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52" name="Group 51"/>
          <p:cNvGrpSpPr/>
          <p:nvPr/>
        </p:nvGrpSpPr>
        <p:grpSpPr>
          <a:xfrm>
            <a:off x="4205330" y="2663437"/>
            <a:ext cx="3670856" cy="1355960"/>
            <a:chOff x="139144" y="730015"/>
            <a:chExt cx="3670856" cy="1355960"/>
          </a:xfrm>
        </p:grpSpPr>
        <p:graphicFrame>
          <p:nvGraphicFramePr>
            <p:cNvPr id="53" name="Chart 52"/>
            <p:cNvGraphicFramePr/>
            <p:nvPr>
              <p:extLst>
                <p:ext uri="{D42A27DB-BD31-4B8C-83A1-F6EECF244321}">
                  <p14:modId xmlns:p14="http://schemas.microsoft.com/office/powerpoint/2010/main" val="4057280393"/>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7"/>
            </a:graphicData>
          </a:graphic>
        </p:graphicFrame>
        <p:cxnSp>
          <p:nvCxnSpPr>
            <p:cNvPr id="54" name="Straight Connector 53"/>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5" name="Straight Connector 54"/>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6" name="TextBox 55"/>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7" name="TextBox 56"/>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8" name="TextBox 57"/>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9" name="TextBox 58"/>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0" name="TextBox 59"/>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Breast Cancer</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61" name="Group 60"/>
          <p:cNvGrpSpPr/>
          <p:nvPr/>
        </p:nvGrpSpPr>
        <p:grpSpPr>
          <a:xfrm>
            <a:off x="4205330" y="4040033"/>
            <a:ext cx="3670856" cy="1355960"/>
            <a:chOff x="139144" y="730015"/>
            <a:chExt cx="3670856" cy="1355960"/>
          </a:xfrm>
        </p:grpSpPr>
        <p:graphicFrame>
          <p:nvGraphicFramePr>
            <p:cNvPr id="62" name="Chart 61"/>
            <p:cNvGraphicFramePr/>
            <p:nvPr>
              <p:extLst>
                <p:ext uri="{D42A27DB-BD31-4B8C-83A1-F6EECF244321}">
                  <p14:modId xmlns:p14="http://schemas.microsoft.com/office/powerpoint/2010/main" val="248551444"/>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8"/>
            </a:graphicData>
          </a:graphic>
        </p:graphicFrame>
        <p:cxnSp>
          <p:nvCxnSpPr>
            <p:cNvPr id="63" name="Straight Connector 62"/>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4" name="Straight Connector 63"/>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5" name="TextBox 64"/>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6" name="TextBox 65"/>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7" name="TextBox 66"/>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8" name="TextBox 67"/>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9" name="TextBox 68"/>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Prostate Cancer</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80" name="Group 79"/>
          <p:cNvGrpSpPr/>
          <p:nvPr/>
        </p:nvGrpSpPr>
        <p:grpSpPr>
          <a:xfrm>
            <a:off x="7633919" y="2759983"/>
            <a:ext cx="486337" cy="486337"/>
            <a:chOff x="446183" y="3541776"/>
            <a:chExt cx="838200" cy="838200"/>
          </a:xfrm>
        </p:grpSpPr>
        <p:sp>
          <p:nvSpPr>
            <p:cNvPr id="81" name="Oval 80"/>
            <p:cNvSpPr/>
            <p:nvPr/>
          </p:nvSpPr>
          <p:spPr>
            <a:xfrm>
              <a:off x="446183" y="3541776"/>
              <a:ext cx="838200" cy="838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2" name="Freeform 5"/>
            <p:cNvSpPr>
              <a:spLocks noEditPoints="1"/>
            </p:cNvSpPr>
            <p:nvPr/>
          </p:nvSpPr>
          <p:spPr bwMode="auto">
            <a:xfrm>
              <a:off x="711994" y="3629025"/>
              <a:ext cx="316706" cy="675640"/>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dirty="0"/>
            </a:p>
          </p:txBody>
        </p:sp>
      </p:grpSp>
      <p:grpSp>
        <p:nvGrpSpPr>
          <p:cNvPr id="83" name="Group 82"/>
          <p:cNvGrpSpPr/>
          <p:nvPr/>
        </p:nvGrpSpPr>
        <p:grpSpPr>
          <a:xfrm>
            <a:off x="7620216" y="2038938"/>
            <a:ext cx="486337" cy="486337"/>
            <a:chOff x="446183" y="4590288"/>
            <a:chExt cx="838200" cy="838200"/>
          </a:xfrm>
        </p:grpSpPr>
        <p:sp>
          <p:nvSpPr>
            <p:cNvPr id="84" name="Oval 83"/>
            <p:cNvSpPr/>
            <p:nvPr/>
          </p:nvSpPr>
          <p:spPr>
            <a:xfrm>
              <a:off x="446183" y="4590288"/>
              <a:ext cx="838200" cy="838200"/>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5" name="Freeform 9"/>
            <p:cNvSpPr>
              <a:spLocks noEditPoints="1"/>
            </p:cNvSpPr>
            <p:nvPr/>
          </p:nvSpPr>
          <p:spPr bwMode="auto">
            <a:xfrm>
              <a:off x="742950" y="4667250"/>
              <a:ext cx="255588" cy="692658"/>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sp>
        <p:nvSpPr>
          <p:cNvPr id="86" name="TextBox 85"/>
          <p:cNvSpPr txBox="1"/>
          <p:nvPr/>
        </p:nvSpPr>
        <p:spPr>
          <a:xfrm>
            <a:off x="8057975" y="2000838"/>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Blue bars</a:t>
            </a:r>
          </a:p>
          <a:p>
            <a:r>
              <a:rPr lang="en-US" sz="1000" b="1" dirty="0" smtClean="0">
                <a:solidFill>
                  <a:schemeClr val="tx2"/>
                </a:solidFill>
                <a:latin typeface="Arial" panose="020B0604020202020204" pitchFamily="34" charset="0"/>
                <a:cs typeface="Arial" panose="020B0604020202020204" pitchFamily="34" charset="0"/>
              </a:rPr>
              <a:t>Represent</a:t>
            </a:r>
          </a:p>
          <a:p>
            <a:r>
              <a:rPr lang="en-US" sz="1000" b="1" dirty="0" smtClean="0">
                <a:solidFill>
                  <a:schemeClr val="tx2"/>
                </a:solidFill>
                <a:latin typeface="Arial" panose="020B0604020202020204" pitchFamily="34" charset="0"/>
                <a:cs typeface="Arial" panose="020B0604020202020204" pitchFamily="34" charset="0"/>
              </a:rPr>
              <a:t>Males</a:t>
            </a:r>
            <a:endParaRPr lang="en-US" sz="1000" b="1" dirty="0">
              <a:solidFill>
                <a:schemeClr val="tx2"/>
              </a:solidFill>
              <a:latin typeface="Arial" panose="020B0604020202020204" pitchFamily="34" charset="0"/>
              <a:cs typeface="Arial" panose="020B0604020202020204" pitchFamily="34" charset="0"/>
            </a:endParaRPr>
          </a:p>
        </p:txBody>
      </p:sp>
      <p:sp>
        <p:nvSpPr>
          <p:cNvPr id="87" name="TextBox 86"/>
          <p:cNvSpPr txBox="1"/>
          <p:nvPr/>
        </p:nvSpPr>
        <p:spPr>
          <a:xfrm>
            <a:off x="8125073" y="2772506"/>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Red bars</a:t>
            </a:r>
          </a:p>
          <a:p>
            <a:r>
              <a:rPr lang="en-US" sz="1000" b="1" dirty="0" smtClean="0">
                <a:solidFill>
                  <a:schemeClr val="tx2"/>
                </a:solidFill>
                <a:latin typeface="Arial" panose="020B0604020202020204" pitchFamily="34" charset="0"/>
                <a:cs typeface="Arial" panose="020B0604020202020204" pitchFamily="34" charset="0"/>
              </a:rPr>
              <a:t>Represent Females</a:t>
            </a:r>
            <a:endParaRPr lang="en-US" sz="1000" b="1" dirty="0">
              <a:solidFill>
                <a:schemeClr val="tx2"/>
              </a:solidFill>
              <a:latin typeface="Arial" panose="020B0604020202020204" pitchFamily="34" charset="0"/>
              <a:cs typeface="Arial" panose="020B0604020202020204" pitchFamily="34" charset="0"/>
            </a:endParaRPr>
          </a:p>
        </p:txBody>
      </p:sp>
      <p:sp>
        <p:nvSpPr>
          <p:cNvPr id="89" name="Rectangle 88"/>
          <p:cNvSpPr/>
          <p:nvPr/>
        </p:nvSpPr>
        <p:spPr>
          <a:xfrm>
            <a:off x="83490" y="6274706"/>
            <a:ext cx="7033137" cy="461665"/>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U.K. Respondents aware of condition at Q1.</a:t>
            </a:r>
          </a:p>
          <a:p>
            <a:r>
              <a:rPr lang="en-US" sz="800" dirty="0">
                <a:solidFill>
                  <a:schemeClr val="tx1"/>
                </a:solidFill>
                <a:latin typeface="Arial" panose="020B0604020202020204" pitchFamily="34" charset="0"/>
                <a:cs typeface="Arial" panose="020B0604020202020204" pitchFamily="34" charset="0"/>
              </a:rPr>
              <a:t>Q2.  On a scale of 1 to 5, how concerned are you about each of these medical conditions?  </a:t>
            </a:r>
            <a:br>
              <a:rPr lang="en-US" sz="800" dirty="0">
                <a:solidFill>
                  <a:schemeClr val="tx1"/>
                </a:solidFill>
                <a:latin typeface="Arial" panose="020B0604020202020204" pitchFamily="34" charset="0"/>
                <a:cs typeface="Arial" panose="020B0604020202020204" pitchFamily="34" charset="0"/>
              </a:rPr>
            </a:br>
            <a:r>
              <a:rPr lang="en-US" sz="800" dirty="0">
                <a:solidFill>
                  <a:schemeClr val="tx1"/>
                </a:solidFill>
                <a:latin typeface="Arial" panose="020B0604020202020204" pitchFamily="34" charset="0"/>
                <a:cs typeface="Arial" panose="020B0604020202020204" pitchFamily="34" charset="0"/>
              </a:rPr>
              <a:t>(Where 1 is not at all concerned and 5 is extremely concerned about risk to your health</a:t>
            </a:r>
            <a:r>
              <a:rPr lang="en-US" sz="800" dirty="0" smtClean="0">
                <a:solidFill>
                  <a:schemeClr val="tx1"/>
                </a:solidFill>
                <a:latin typeface="Arial" panose="020B0604020202020204" pitchFamily="34" charset="0"/>
                <a:cs typeface="Arial" panose="020B0604020202020204" pitchFamily="34" charset="0"/>
              </a:rPr>
              <a:t>.)</a:t>
            </a:r>
            <a:endParaRPr lang="en-US" sz="800" dirty="0">
              <a:solidFill>
                <a:schemeClr val="tx1"/>
              </a:solidFill>
              <a:latin typeface="Arial" panose="020B0604020202020204" pitchFamily="34" charset="0"/>
              <a:cs typeface="Arial" panose="020B0604020202020204" pitchFamily="34" charset="0"/>
            </a:endParaRPr>
          </a:p>
        </p:txBody>
      </p:sp>
      <p:grpSp>
        <p:nvGrpSpPr>
          <p:cNvPr id="90" name="Group 89"/>
          <p:cNvGrpSpPr/>
          <p:nvPr/>
        </p:nvGrpSpPr>
        <p:grpSpPr>
          <a:xfrm>
            <a:off x="2299691" y="5721465"/>
            <a:ext cx="2715264" cy="369332"/>
            <a:chOff x="3398983" y="5762931"/>
            <a:chExt cx="2715264" cy="369332"/>
          </a:xfrm>
        </p:grpSpPr>
        <p:sp>
          <p:nvSpPr>
            <p:cNvPr id="91" name="Oval 90"/>
            <p:cNvSpPr/>
            <p:nvPr/>
          </p:nvSpPr>
          <p:spPr>
            <a:xfrm>
              <a:off x="4459351" y="5793070"/>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2</a:t>
              </a:r>
            </a:p>
          </p:txBody>
        </p:sp>
        <p:sp>
          <p:nvSpPr>
            <p:cNvPr id="92" name="Oval 91"/>
            <p:cNvSpPr/>
            <p:nvPr/>
          </p:nvSpPr>
          <p:spPr>
            <a:xfrm>
              <a:off x="4676227" y="5793070"/>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93" name="TextBox 92"/>
            <p:cNvSpPr txBox="1"/>
            <p:nvPr/>
          </p:nvSpPr>
          <p:spPr>
            <a:xfrm>
              <a:off x="3398983" y="5762931"/>
              <a:ext cx="787395" cy="369332"/>
            </a:xfrm>
            <a:prstGeom prst="rect">
              <a:avLst/>
            </a:prstGeom>
            <a:noFill/>
          </p:spPr>
          <p:txBody>
            <a:bodyPr wrap="none" rtlCol="0">
              <a:spAutoFit/>
            </a:bodyPr>
            <a:lstStyle/>
            <a:p>
              <a:pPr algn="r" fontAlgn="base">
                <a:spcBef>
                  <a:spcPct val="0"/>
                </a:spcBef>
                <a:spcAft>
                  <a:spcPct val="0"/>
                </a:spcAft>
              </a:pPr>
              <a:r>
                <a:rPr lang="en-US" sz="900" b="1" i="1" dirty="0" smtClean="0">
                  <a:solidFill>
                    <a:srgbClr val="000000"/>
                  </a:solidFill>
                  <a:latin typeface="Arial" panose="020B0604020202020204" pitchFamily="34" charset="0"/>
                  <a:cs typeface="Arial" panose="020B0604020202020204" pitchFamily="34" charset="0"/>
                </a:rPr>
                <a:t>Not at All </a:t>
              </a:r>
              <a:br>
                <a:rPr lang="en-US" sz="900" b="1" i="1" dirty="0" smtClean="0">
                  <a:solidFill>
                    <a:srgbClr val="000000"/>
                  </a:solidFill>
                  <a:latin typeface="Arial" panose="020B0604020202020204" pitchFamily="34" charset="0"/>
                  <a:cs typeface="Arial" panose="020B0604020202020204" pitchFamily="34" charset="0"/>
                </a:rPr>
              </a:br>
              <a:r>
                <a:rPr lang="en-US" sz="900" b="1" i="1" dirty="0" smtClean="0">
                  <a:solidFill>
                    <a:srgbClr val="000000"/>
                  </a:solidFill>
                  <a:latin typeface="Arial" panose="020B0604020202020204" pitchFamily="34" charset="0"/>
                  <a:cs typeface="Arial" panose="020B0604020202020204" pitchFamily="34" charset="0"/>
                </a:rPr>
                <a:t>Concerned</a:t>
              </a:r>
            </a:p>
          </p:txBody>
        </p:sp>
        <p:sp>
          <p:nvSpPr>
            <p:cNvPr id="94" name="TextBox 93"/>
            <p:cNvSpPr txBox="1"/>
            <p:nvPr/>
          </p:nvSpPr>
          <p:spPr>
            <a:xfrm>
              <a:off x="5326852" y="5762931"/>
              <a:ext cx="787395" cy="369332"/>
            </a:xfrm>
            <a:prstGeom prst="rect">
              <a:avLst/>
            </a:prstGeom>
            <a:noFill/>
          </p:spPr>
          <p:txBody>
            <a:bodyPr wrap="none" rtlCol="0">
              <a:spAutoFit/>
            </a:bodyPr>
            <a:lstStyle/>
            <a:p>
              <a:pPr fontAlgn="base">
                <a:spcBef>
                  <a:spcPct val="0"/>
                </a:spcBef>
                <a:spcAft>
                  <a:spcPct val="0"/>
                </a:spcAft>
              </a:pPr>
              <a:r>
                <a:rPr lang="en-US" sz="900" b="1" i="1" dirty="0" smtClean="0">
                  <a:solidFill>
                    <a:srgbClr val="000000"/>
                  </a:solidFill>
                  <a:latin typeface="Arial" panose="020B0604020202020204" pitchFamily="34" charset="0"/>
                  <a:cs typeface="Arial" panose="020B0604020202020204" pitchFamily="34" charset="0"/>
                </a:rPr>
                <a:t>Extremely</a:t>
              </a:r>
              <a:br>
                <a:rPr lang="en-US" sz="900" b="1" i="1" dirty="0" smtClean="0">
                  <a:solidFill>
                    <a:srgbClr val="000000"/>
                  </a:solidFill>
                  <a:latin typeface="Arial" panose="020B0604020202020204" pitchFamily="34" charset="0"/>
                  <a:cs typeface="Arial" panose="020B0604020202020204" pitchFamily="34" charset="0"/>
                </a:rPr>
              </a:br>
              <a:r>
                <a:rPr lang="en-US" sz="900" b="1" i="1" dirty="0" smtClean="0">
                  <a:solidFill>
                    <a:srgbClr val="000000"/>
                  </a:solidFill>
                  <a:latin typeface="Arial" panose="020B0604020202020204" pitchFamily="34" charset="0"/>
                  <a:cs typeface="Arial" panose="020B0604020202020204" pitchFamily="34" charset="0"/>
                </a:rPr>
                <a:t>Concerned</a:t>
              </a:r>
            </a:p>
          </p:txBody>
        </p:sp>
        <p:sp>
          <p:nvSpPr>
            <p:cNvPr id="95" name="Oval 94"/>
            <p:cNvSpPr/>
            <p:nvPr/>
          </p:nvSpPr>
          <p:spPr>
            <a:xfrm>
              <a:off x="4242475" y="5793070"/>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1</a:t>
              </a:r>
            </a:p>
          </p:txBody>
        </p:sp>
        <p:sp>
          <p:nvSpPr>
            <p:cNvPr id="96" name="Oval 95"/>
            <p:cNvSpPr/>
            <p:nvPr/>
          </p:nvSpPr>
          <p:spPr>
            <a:xfrm>
              <a:off x="4893103" y="5793070"/>
              <a:ext cx="172026" cy="170554"/>
            </a:xfrm>
            <a:prstGeom prst="ellipse">
              <a:avLst/>
            </a:prstGeom>
            <a:solidFill>
              <a:schemeClr val="accent1"/>
            </a:solidFill>
            <a:ln/>
          </p:spPr>
          <p:style>
            <a:lnRef idx="1">
              <a:schemeClr val="accent2"/>
            </a:lnRef>
            <a:fillRef idx="3">
              <a:schemeClr val="accent2"/>
            </a:fillRef>
            <a:effectRef idx="2">
              <a:schemeClr val="accent2"/>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4</a:t>
              </a:r>
            </a:p>
          </p:txBody>
        </p:sp>
        <p:sp>
          <p:nvSpPr>
            <p:cNvPr id="97" name="Oval 96"/>
            <p:cNvSpPr/>
            <p:nvPr/>
          </p:nvSpPr>
          <p:spPr>
            <a:xfrm>
              <a:off x="5109979" y="5793070"/>
              <a:ext cx="172026" cy="170554"/>
            </a:xfrm>
            <a:prstGeom prst="ellipse">
              <a:avLst/>
            </a:prstGeom>
            <a:solidFill>
              <a:schemeClr val="accent1"/>
            </a:solidFill>
            <a:ln/>
          </p:spPr>
          <p:style>
            <a:lnRef idx="1">
              <a:schemeClr val="accent2"/>
            </a:lnRef>
            <a:fillRef idx="3">
              <a:schemeClr val="accent2"/>
            </a:fillRef>
            <a:effectRef idx="2">
              <a:schemeClr val="accent2"/>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5</a:t>
              </a:r>
            </a:p>
          </p:txBody>
        </p:sp>
      </p:grpSp>
      <p:sp>
        <p:nvSpPr>
          <p:cNvPr id="98" name="Rectangle 97"/>
          <p:cNvSpPr/>
          <p:nvPr/>
        </p:nvSpPr>
        <p:spPr>
          <a:xfrm>
            <a:off x="2411644" y="5382911"/>
            <a:ext cx="2502608" cy="338554"/>
          </a:xfrm>
          <a:prstGeom prst="rect">
            <a:avLst/>
          </a:prstGeom>
        </p:spPr>
        <p:txBody>
          <a:bodyPr wrap="none">
            <a:spAutoFit/>
          </a:bodyPr>
          <a:lstStyle/>
          <a:p>
            <a:pPr algn="ctr"/>
            <a:r>
              <a:rPr lang="en-US" sz="800" b="1" i="1" dirty="0" smtClean="0">
                <a:solidFill>
                  <a:schemeClr val="tx1"/>
                </a:solidFill>
                <a:latin typeface="Arial" panose="020B0604020202020204" pitchFamily="34" charset="0"/>
                <a:cs typeface="Arial" panose="020B0604020202020204" pitchFamily="34" charset="0"/>
              </a:rPr>
              <a:t>Percentage represents “Top </a:t>
            </a:r>
            <a:r>
              <a:rPr lang="en-US" sz="800" b="1" i="1" dirty="0">
                <a:solidFill>
                  <a:schemeClr val="tx1"/>
                </a:solidFill>
                <a:latin typeface="Arial" panose="020B0604020202020204" pitchFamily="34" charset="0"/>
                <a:cs typeface="Arial" panose="020B0604020202020204" pitchFamily="34" charset="0"/>
              </a:rPr>
              <a:t>2 Box </a:t>
            </a:r>
            <a:r>
              <a:rPr lang="en-US" sz="800" b="1" i="1" dirty="0" smtClean="0">
                <a:solidFill>
                  <a:schemeClr val="tx1"/>
                </a:solidFill>
                <a:latin typeface="Arial" panose="020B0604020202020204" pitchFamily="34" charset="0"/>
                <a:cs typeface="Arial" panose="020B0604020202020204" pitchFamily="34" charset="0"/>
              </a:rPr>
              <a:t>Score”</a:t>
            </a:r>
          </a:p>
          <a:p>
            <a:pPr algn="ctr"/>
            <a:r>
              <a:rPr lang="en-US" sz="800" b="1" i="1" dirty="0" smtClean="0">
                <a:solidFill>
                  <a:schemeClr val="tx1"/>
                </a:solidFill>
                <a:latin typeface="Arial" panose="020B0604020202020204" pitchFamily="34" charset="0"/>
                <a:cs typeface="Arial" panose="020B0604020202020204" pitchFamily="34" charset="0"/>
              </a:rPr>
              <a:t> the percent of respondents that selected 4 or 5</a:t>
            </a:r>
            <a:endParaRPr lang="en-US" sz="800" b="1" dirty="0">
              <a:solidFill>
                <a:schemeClr val="tx1"/>
              </a:solidFill>
              <a:latin typeface="Arial" panose="020B0604020202020204" pitchFamily="34" charset="0"/>
              <a:cs typeface="Arial" panose="020B0604020202020204" pitchFamily="34" charset="0"/>
            </a:endParaRPr>
          </a:p>
        </p:txBody>
      </p:sp>
      <p:sp>
        <p:nvSpPr>
          <p:cNvPr id="99" name="TextBox 98"/>
          <p:cNvSpPr txBox="1"/>
          <p:nvPr/>
        </p:nvSpPr>
        <p:spPr>
          <a:xfrm>
            <a:off x="949572" y="672889"/>
            <a:ext cx="6008018" cy="615553"/>
          </a:xfrm>
          <a:prstGeom prst="rect">
            <a:avLst/>
          </a:prstGeom>
          <a:noFill/>
        </p:spPr>
        <p:txBody>
          <a:bodyPr wrap="square" rtlCol="0">
            <a:spAutoFit/>
          </a:bodyPr>
          <a:lstStyle/>
          <a:p>
            <a:pPr algn="ctr"/>
            <a:r>
              <a:rPr lang="en-US" dirty="0" smtClean="0">
                <a:solidFill>
                  <a:schemeClr val="tx1"/>
                </a:solidFill>
                <a:latin typeface="Arial" panose="020B0604020202020204" pitchFamily="34" charset="0"/>
                <a:cs typeface="Arial" panose="020B0604020202020204" pitchFamily="34" charset="0"/>
              </a:rPr>
              <a:t>Among Adults 18+ Aware of Condition</a:t>
            </a:r>
          </a:p>
          <a:p>
            <a:pPr algn="ctr"/>
            <a:r>
              <a:rPr lang="en-US" sz="1600" i="1" dirty="0">
                <a:solidFill>
                  <a:schemeClr val="tx1"/>
                </a:solidFill>
                <a:latin typeface="Arial" panose="020B0604020202020204" pitchFamily="34" charset="0"/>
                <a:cs typeface="Arial" panose="020B0604020202020204" pitchFamily="34" charset="0"/>
              </a:rPr>
              <a:t>Top 2 Box </a:t>
            </a:r>
            <a:r>
              <a:rPr lang="en-US" sz="1600" i="1" dirty="0" smtClean="0">
                <a:solidFill>
                  <a:schemeClr val="tx1"/>
                </a:solidFill>
                <a:latin typeface="Arial" panose="020B0604020202020204" pitchFamily="34" charset="0"/>
                <a:cs typeface="Arial" panose="020B0604020202020204" pitchFamily="34" charset="0"/>
              </a:rPr>
              <a:t>Results</a:t>
            </a:r>
            <a:endParaRPr lang="en-US" sz="1600" i="1" dirty="0">
              <a:solidFill>
                <a:schemeClr val="tx1"/>
              </a:solidFill>
              <a:latin typeface="Arial" panose="020B0604020202020204" pitchFamily="34" charset="0"/>
              <a:cs typeface="Arial" panose="020B0604020202020204" pitchFamily="34" charset="0"/>
            </a:endParaRPr>
          </a:p>
        </p:txBody>
      </p:sp>
      <p:sp>
        <p:nvSpPr>
          <p:cNvPr id="100" name="TextBox 99"/>
          <p:cNvSpPr txBox="1"/>
          <p:nvPr/>
        </p:nvSpPr>
        <p:spPr>
          <a:xfrm>
            <a:off x="6418414" y="3806224"/>
            <a:ext cx="1848766" cy="223138"/>
          </a:xfrm>
          <a:prstGeom prst="rect">
            <a:avLst/>
          </a:prstGeom>
          <a:noFill/>
        </p:spPr>
        <p:txBody>
          <a:bodyPr wrap="square" rtlCol="0">
            <a:spAutoFit/>
          </a:bodyPr>
          <a:lstStyle/>
          <a:p>
            <a:r>
              <a:rPr lang="en-US" sz="850" b="1" dirty="0" smtClean="0">
                <a:solidFill>
                  <a:schemeClr val="tx2"/>
                </a:solidFill>
                <a:latin typeface="Arial" panose="020B0604020202020204" pitchFamily="34" charset="0"/>
                <a:cs typeface="Arial" panose="020B0604020202020204" pitchFamily="34" charset="0"/>
              </a:rPr>
              <a:t>*Women Only</a:t>
            </a:r>
            <a:endParaRPr lang="en-US" sz="850" b="1" dirty="0">
              <a:solidFill>
                <a:schemeClr val="tx2"/>
              </a:solidFill>
              <a:latin typeface="Arial" panose="020B0604020202020204" pitchFamily="34" charset="0"/>
              <a:cs typeface="Arial" panose="020B0604020202020204" pitchFamily="34" charset="0"/>
            </a:endParaRPr>
          </a:p>
        </p:txBody>
      </p:sp>
      <p:sp>
        <p:nvSpPr>
          <p:cNvPr id="101" name="TextBox 100"/>
          <p:cNvSpPr txBox="1"/>
          <p:nvPr/>
        </p:nvSpPr>
        <p:spPr>
          <a:xfrm>
            <a:off x="6677031" y="5186836"/>
            <a:ext cx="1848766" cy="223138"/>
          </a:xfrm>
          <a:prstGeom prst="rect">
            <a:avLst/>
          </a:prstGeom>
          <a:noFill/>
        </p:spPr>
        <p:txBody>
          <a:bodyPr wrap="square" rtlCol="0">
            <a:spAutoFit/>
          </a:bodyPr>
          <a:lstStyle/>
          <a:p>
            <a:r>
              <a:rPr lang="en-US" sz="850" b="1" dirty="0" smtClean="0">
                <a:solidFill>
                  <a:schemeClr val="tx2"/>
                </a:solidFill>
                <a:latin typeface="Arial" panose="020B0604020202020204" pitchFamily="34" charset="0"/>
                <a:cs typeface="Arial" panose="020B0604020202020204" pitchFamily="34" charset="0"/>
              </a:rPr>
              <a:t>*Men Only</a:t>
            </a:r>
            <a:endParaRPr lang="en-US" sz="850" b="1" dirty="0">
              <a:solidFill>
                <a:schemeClr val="tx2"/>
              </a:solidFill>
              <a:latin typeface="Arial" panose="020B0604020202020204" pitchFamily="34" charset="0"/>
              <a:cs typeface="Arial" panose="020B0604020202020204" pitchFamily="34" charset="0"/>
            </a:endParaRPr>
          </a:p>
        </p:txBody>
      </p:sp>
      <p:pic>
        <p:nvPicPr>
          <p:cNvPr id="102" name="Picture 101"/>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8327550" y="139465"/>
            <a:ext cx="612648" cy="612648"/>
          </a:xfrm>
          <a:prstGeom prst="rect">
            <a:avLst/>
          </a:prstGeom>
        </p:spPr>
      </p:pic>
      <p:grpSp>
        <p:nvGrpSpPr>
          <p:cNvPr id="103" name="Group 102"/>
          <p:cNvGrpSpPr/>
          <p:nvPr/>
        </p:nvGrpSpPr>
        <p:grpSpPr>
          <a:xfrm>
            <a:off x="665612" y="1450943"/>
            <a:ext cx="255198" cy="990759"/>
            <a:chOff x="665612" y="1487039"/>
            <a:chExt cx="255198" cy="990759"/>
          </a:xfrm>
        </p:grpSpPr>
        <p:sp>
          <p:nvSpPr>
            <p:cNvPr id="104" name="TextBox 103"/>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05" name="TextBox 104"/>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06" name="TextBox 105"/>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07" name="TextBox 106"/>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08" name="TextBox 107"/>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09" name="TextBox 108"/>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10" name="Group 109"/>
          <p:cNvGrpSpPr/>
          <p:nvPr/>
        </p:nvGrpSpPr>
        <p:grpSpPr>
          <a:xfrm>
            <a:off x="665612" y="2914619"/>
            <a:ext cx="255198" cy="990759"/>
            <a:chOff x="665612" y="1487039"/>
            <a:chExt cx="255198" cy="990759"/>
          </a:xfrm>
        </p:grpSpPr>
        <p:sp>
          <p:nvSpPr>
            <p:cNvPr id="111" name="TextBox 110"/>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12" name="TextBox 111"/>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13" name="TextBox 112"/>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14" name="TextBox 113"/>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15" name="TextBox 114"/>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16" name="TextBox 115"/>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17" name="Group 116"/>
          <p:cNvGrpSpPr/>
          <p:nvPr/>
        </p:nvGrpSpPr>
        <p:grpSpPr>
          <a:xfrm>
            <a:off x="665612" y="4317067"/>
            <a:ext cx="255198" cy="990759"/>
            <a:chOff x="665612" y="1487039"/>
            <a:chExt cx="255198" cy="990759"/>
          </a:xfrm>
        </p:grpSpPr>
        <p:sp>
          <p:nvSpPr>
            <p:cNvPr id="118" name="TextBox 117"/>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19" name="TextBox 118"/>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20" name="TextBox 119"/>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21" name="TextBox 120"/>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22" name="TextBox 121"/>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23" name="TextBox 122"/>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24" name="Group 123"/>
          <p:cNvGrpSpPr/>
          <p:nvPr/>
        </p:nvGrpSpPr>
        <p:grpSpPr>
          <a:xfrm>
            <a:off x="4911421" y="1466232"/>
            <a:ext cx="255198" cy="990759"/>
            <a:chOff x="665612" y="1487039"/>
            <a:chExt cx="255198" cy="990759"/>
          </a:xfrm>
        </p:grpSpPr>
        <p:sp>
          <p:nvSpPr>
            <p:cNvPr id="125" name="TextBox 124"/>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26" name="TextBox 125"/>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27" name="TextBox 126"/>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28" name="TextBox 127"/>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29" name="TextBox 128"/>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30" name="TextBox 129"/>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sp>
        <p:nvSpPr>
          <p:cNvPr id="139" name="TextBox 138"/>
          <p:cNvSpPr txBox="1"/>
          <p:nvPr/>
        </p:nvSpPr>
        <p:spPr>
          <a:xfrm>
            <a:off x="6476286" y="1919342"/>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Tree>
    <p:extLst>
      <p:ext uri="{BB962C8B-B14F-4D97-AF65-F5344CB8AC3E}">
        <p14:creationId xmlns:p14="http://schemas.microsoft.com/office/powerpoint/2010/main" val="628577176"/>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 name="Rounded Rectangle 152"/>
          <p:cNvSpPr/>
          <p:nvPr/>
        </p:nvSpPr>
        <p:spPr bwMode="auto">
          <a:xfrm>
            <a:off x="6242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152" name="Rounded Rectangle 151"/>
          <p:cNvSpPr/>
          <p:nvPr/>
        </p:nvSpPr>
        <p:spPr bwMode="auto">
          <a:xfrm>
            <a:off x="3194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117" name="Rounded Rectangle 116"/>
          <p:cNvSpPr/>
          <p:nvPr/>
        </p:nvSpPr>
        <p:spPr bwMode="auto">
          <a:xfrm>
            <a:off x="251348"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71</a:t>
            </a:fld>
            <a:r>
              <a:rPr lang="en-US" smtClean="0"/>
              <a:t> -</a:t>
            </a:r>
            <a:endParaRPr lang="en-US"/>
          </a:p>
        </p:txBody>
      </p:sp>
      <p:sp>
        <p:nvSpPr>
          <p:cNvPr id="5" name="Title 1"/>
          <p:cNvSpPr txBox="1">
            <a:spLocks/>
          </p:cNvSpPr>
          <p:nvPr/>
        </p:nvSpPr>
        <p:spPr>
          <a:xfrm>
            <a:off x="139147" y="139465"/>
            <a:ext cx="886968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Personal Concern for Various Medical Conditions</a:t>
            </a:r>
            <a:endParaRPr lang="en-US" sz="2400" kern="0" dirty="0"/>
          </a:p>
        </p:txBody>
      </p:sp>
      <p:sp>
        <p:nvSpPr>
          <p:cNvPr id="86" name="TextBox 85"/>
          <p:cNvSpPr txBox="1"/>
          <p:nvPr/>
        </p:nvSpPr>
        <p:spPr>
          <a:xfrm>
            <a:off x="649761" y="857652"/>
            <a:ext cx="140987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Thrombosis</a:t>
            </a:r>
            <a:endParaRPr lang="en-US" sz="1400" b="1" dirty="0">
              <a:solidFill>
                <a:schemeClr val="tx2"/>
              </a:solidFill>
              <a:latin typeface="Arial" panose="020B0604020202020204" pitchFamily="34" charset="0"/>
              <a:cs typeface="Arial" panose="020B0604020202020204" pitchFamily="34" charset="0"/>
            </a:endParaRPr>
          </a:p>
        </p:txBody>
      </p:sp>
      <p:sp>
        <p:nvSpPr>
          <p:cNvPr id="89" name="TextBox 88"/>
          <p:cNvSpPr txBox="1"/>
          <p:nvPr/>
        </p:nvSpPr>
        <p:spPr>
          <a:xfrm>
            <a:off x="3276425" y="857652"/>
            <a:ext cx="234332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Deep Vein Thrombosis</a:t>
            </a:r>
            <a:endParaRPr lang="en-US" sz="1400" b="1" dirty="0">
              <a:solidFill>
                <a:schemeClr val="tx2"/>
              </a:solidFill>
              <a:latin typeface="Arial" panose="020B0604020202020204" pitchFamily="34" charset="0"/>
              <a:cs typeface="Arial" panose="020B0604020202020204" pitchFamily="34" charset="0"/>
            </a:endParaRPr>
          </a:p>
        </p:txBody>
      </p:sp>
      <p:sp>
        <p:nvSpPr>
          <p:cNvPr id="90" name="TextBox 89"/>
          <p:cNvSpPr txBox="1"/>
          <p:nvPr/>
        </p:nvSpPr>
        <p:spPr>
          <a:xfrm>
            <a:off x="6438725" y="857652"/>
            <a:ext cx="222902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Pulmonary Embolism</a:t>
            </a:r>
            <a:endParaRPr lang="en-US" sz="1400" b="1" dirty="0">
              <a:solidFill>
                <a:schemeClr val="tx2"/>
              </a:solidFill>
              <a:latin typeface="Arial" panose="020B0604020202020204" pitchFamily="34" charset="0"/>
              <a:cs typeface="Arial" panose="020B0604020202020204" pitchFamily="34" charset="0"/>
            </a:endParaRPr>
          </a:p>
        </p:txBody>
      </p:sp>
      <p:cxnSp>
        <p:nvCxnSpPr>
          <p:cNvPr id="91" name="Straight Connector 90"/>
          <p:cNvCxnSpPr/>
          <p:nvPr/>
        </p:nvCxnSpPr>
        <p:spPr bwMode="auto">
          <a:xfrm rot="5400000">
            <a:off x="523875" y="3235092"/>
            <a:ext cx="4754880" cy="0"/>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Straight Connector 91"/>
          <p:cNvCxnSpPr/>
          <p:nvPr/>
        </p:nvCxnSpPr>
        <p:spPr bwMode="auto">
          <a:xfrm rot="5400000">
            <a:off x="3657600" y="3235092"/>
            <a:ext cx="4754880" cy="0"/>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93" name="Group 92"/>
          <p:cNvGrpSpPr/>
          <p:nvPr/>
        </p:nvGrpSpPr>
        <p:grpSpPr>
          <a:xfrm>
            <a:off x="215344" y="1244365"/>
            <a:ext cx="2623106" cy="1355960"/>
            <a:chOff x="139144" y="730015"/>
            <a:chExt cx="3670856" cy="1355960"/>
          </a:xfrm>
        </p:grpSpPr>
        <p:graphicFrame>
          <p:nvGraphicFramePr>
            <p:cNvPr id="94" name="Chart 93"/>
            <p:cNvGraphicFramePr/>
            <p:nvPr>
              <p:extLst>
                <p:ext uri="{D42A27DB-BD31-4B8C-83A1-F6EECF244321}">
                  <p14:modId xmlns:p14="http://schemas.microsoft.com/office/powerpoint/2010/main" val="1583842330"/>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3"/>
            </a:graphicData>
          </a:graphic>
        </p:graphicFrame>
        <p:cxnSp>
          <p:nvCxnSpPr>
            <p:cNvPr id="95" name="Straight Connector 94"/>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Straight Connector 95"/>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8" name="TextBox 97"/>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99" name="TextBox 98"/>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00" name="TextBox 99"/>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01" name="TextBox 100"/>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Age/Gender</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13" name="TextBox 112"/>
          <p:cNvSpPr txBox="1"/>
          <p:nvPr/>
        </p:nvSpPr>
        <p:spPr>
          <a:xfrm>
            <a:off x="306525" y="4002086"/>
            <a:ext cx="2446199"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Compared to Other Countries</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nvGrpSpPr>
          <p:cNvPr id="118" name="Group 117"/>
          <p:cNvGrpSpPr/>
          <p:nvPr/>
        </p:nvGrpSpPr>
        <p:grpSpPr>
          <a:xfrm>
            <a:off x="3196669" y="1168165"/>
            <a:ext cx="2623106" cy="1355960"/>
            <a:chOff x="139144" y="730015"/>
            <a:chExt cx="3670856" cy="1355960"/>
          </a:xfrm>
        </p:grpSpPr>
        <p:graphicFrame>
          <p:nvGraphicFramePr>
            <p:cNvPr id="119" name="Chart 118"/>
            <p:cNvGraphicFramePr/>
            <p:nvPr>
              <p:extLst>
                <p:ext uri="{D42A27DB-BD31-4B8C-83A1-F6EECF244321}">
                  <p14:modId xmlns:p14="http://schemas.microsoft.com/office/powerpoint/2010/main" val="3494304820"/>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4"/>
            </a:graphicData>
          </a:graphic>
        </p:graphicFrame>
        <p:cxnSp>
          <p:nvCxnSpPr>
            <p:cNvPr id="120" name="Straight Connector 119"/>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1" name="Straight Connector 120"/>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2" name="TextBox 121"/>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23" name="TextBox 122"/>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24" name="TextBox 123"/>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25" name="TextBox 124"/>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Age/Gender</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33" name="TextBox 132"/>
          <p:cNvSpPr txBox="1"/>
          <p:nvPr/>
        </p:nvSpPr>
        <p:spPr>
          <a:xfrm>
            <a:off x="3287850" y="3925886"/>
            <a:ext cx="2446199"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Compared to Other Countries</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nvGrpSpPr>
          <p:cNvPr id="135" name="Group 134"/>
          <p:cNvGrpSpPr/>
          <p:nvPr/>
        </p:nvGrpSpPr>
        <p:grpSpPr>
          <a:xfrm>
            <a:off x="6254194" y="1158640"/>
            <a:ext cx="2623106" cy="1355960"/>
            <a:chOff x="139144" y="730015"/>
            <a:chExt cx="3670856" cy="1355960"/>
          </a:xfrm>
        </p:grpSpPr>
        <p:graphicFrame>
          <p:nvGraphicFramePr>
            <p:cNvPr id="136" name="Chart 135"/>
            <p:cNvGraphicFramePr/>
            <p:nvPr>
              <p:extLst>
                <p:ext uri="{D42A27DB-BD31-4B8C-83A1-F6EECF244321}">
                  <p14:modId xmlns:p14="http://schemas.microsoft.com/office/powerpoint/2010/main" val="186873011"/>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5"/>
            </a:graphicData>
          </a:graphic>
        </p:graphicFrame>
        <p:cxnSp>
          <p:nvCxnSpPr>
            <p:cNvPr id="137" name="Straight Connector 13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Straight Connector 13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39" name="TextBox 138"/>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40" name="TextBox 139"/>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41" name="TextBox 140"/>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42" name="TextBox 141"/>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Age/Gender</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50" name="TextBox 149"/>
          <p:cNvSpPr txBox="1"/>
          <p:nvPr/>
        </p:nvSpPr>
        <p:spPr>
          <a:xfrm>
            <a:off x="6345375" y="3916361"/>
            <a:ext cx="2446199"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Compared to Other Countries</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nvGrpSpPr>
          <p:cNvPr id="8" name="Group 7"/>
          <p:cNvGrpSpPr/>
          <p:nvPr/>
        </p:nvGrpSpPr>
        <p:grpSpPr>
          <a:xfrm>
            <a:off x="2345234" y="5591147"/>
            <a:ext cx="3632787" cy="806083"/>
            <a:chOff x="2681381" y="5587328"/>
            <a:chExt cx="3632787" cy="806083"/>
          </a:xfrm>
        </p:grpSpPr>
        <p:grpSp>
          <p:nvGrpSpPr>
            <p:cNvPr id="7" name="Group 6"/>
            <p:cNvGrpSpPr/>
            <p:nvPr/>
          </p:nvGrpSpPr>
          <p:grpSpPr>
            <a:xfrm>
              <a:off x="2909010" y="5799246"/>
              <a:ext cx="3405158" cy="594165"/>
              <a:chOff x="2280360" y="5913546"/>
              <a:chExt cx="3405158" cy="594165"/>
            </a:xfrm>
          </p:grpSpPr>
          <p:sp>
            <p:nvSpPr>
              <p:cNvPr id="154" name="Rounded Rectangle 153"/>
              <p:cNvSpPr/>
              <p:nvPr/>
            </p:nvSpPr>
            <p:spPr bwMode="auto">
              <a:xfrm>
                <a:off x="2280360" y="5913546"/>
                <a:ext cx="3069769" cy="589760"/>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nvGrpSpPr>
              <p:cNvPr id="155" name="Group 154"/>
              <p:cNvGrpSpPr/>
              <p:nvPr/>
            </p:nvGrpSpPr>
            <p:grpSpPr>
              <a:xfrm>
                <a:off x="3955289" y="5967786"/>
                <a:ext cx="486337" cy="486337"/>
                <a:chOff x="446183" y="3574608"/>
                <a:chExt cx="838200" cy="838200"/>
              </a:xfrm>
            </p:grpSpPr>
            <p:sp>
              <p:nvSpPr>
                <p:cNvPr id="156" name="Oval 155"/>
                <p:cNvSpPr/>
                <p:nvPr/>
              </p:nvSpPr>
              <p:spPr>
                <a:xfrm>
                  <a:off x="446183" y="3574608"/>
                  <a:ext cx="838200" cy="838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157" name="Freeform 5"/>
                <p:cNvSpPr>
                  <a:spLocks noEditPoints="1"/>
                </p:cNvSpPr>
                <p:nvPr/>
              </p:nvSpPr>
              <p:spPr bwMode="auto">
                <a:xfrm>
                  <a:off x="711994" y="3661857"/>
                  <a:ext cx="316706" cy="675640"/>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dirty="0"/>
                </a:p>
              </p:txBody>
            </p:sp>
          </p:grpSp>
          <p:grpSp>
            <p:nvGrpSpPr>
              <p:cNvPr id="158" name="Group 157"/>
              <p:cNvGrpSpPr/>
              <p:nvPr/>
            </p:nvGrpSpPr>
            <p:grpSpPr>
              <a:xfrm>
                <a:off x="2455070" y="5991813"/>
                <a:ext cx="486337" cy="486337"/>
                <a:chOff x="446183" y="4590288"/>
                <a:chExt cx="838200" cy="838200"/>
              </a:xfrm>
            </p:grpSpPr>
            <p:sp>
              <p:nvSpPr>
                <p:cNvPr id="159" name="Oval 158"/>
                <p:cNvSpPr/>
                <p:nvPr/>
              </p:nvSpPr>
              <p:spPr>
                <a:xfrm>
                  <a:off x="446183" y="4590288"/>
                  <a:ext cx="838200" cy="838200"/>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160" name="Freeform 9"/>
                <p:cNvSpPr>
                  <a:spLocks noEditPoints="1"/>
                </p:cNvSpPr>
                <p:nvPr/>
              </p:nvSpPr>
              <p:spPr bwMode="auto">
                <a:xfrm>
                  <a:off x="742950" y="4667250"/>
                  <a:ext cx="255588" cy="692658"/>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sp>
            <p:nvSpPr>
              <p:cNvPr id="161" name="TextBox 160"/>
              <p:cNvSpPr txBox="1"/>
              <p:nvPr/>
            </p:nvSpPr>
            <p:spPr>
              <a:xfrm>
                <a:off x="2892829" y="5953713"/>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Blue bars</a:t>
                </a:r>
              </a:p>
              <a:p>
                <a:r>
                  <a:rPr lang="en-US" sz="1000" b="1" dirty="0" smtClean="0">
                    <a:solidFill>
                      <a:schemeClr val="tx2"/>
                    </a:solidFill>
                    <a:latin typeface="Arial" panose="020B0604020202020204" pitchFamily="34" charset="0"/>
                    <a:cs typeface="Arial" panose="020B0604020202020204" pitchFamily="34" charset="0"/>
                  </a:rPr>
                  <a:t>Represent</a:t>
                </a:r>
              </a:p>
              <a:p>
                <a:r>
                  <a:rPr lang="en-US" sz="1000" b="1" dirty="0" smtClean="0">
                    <a:solidFill>
                      <a:schemeClr val="tx2"/>
                    </a:solidFill>
                    <a:latin typeface="Arial" panose="020B0604020202020204" pitchFamily="34" charset="0"/>
                    <a:cs typeface="Arial" panose="020B0604020202020204" pitchFamily="34" charset="0"/>
                  </a:rPr>
                  <a:t>Males</a:t>
                </a:r>
                <a:endParaRPr lang="en-US" sz="1000" b="1" dirty="0">
                  <a:solidFill>
                    <a:schemeClr val="tx2"/>
                  </a:solidFill>
                  <a:latin typeface="Arial" panose="020B0604020202020204" pitchFamily="34" charset="0"/>
                  <a:cs typeface="Arial" panose="020B0604020202020204" pitchFamily="34" charset="0"/>
                </a:endParaRPr>
              </a:p>
            </p:txBody>
          </p:sp>
          <p:sp>
            <p:nvSpPr>
              <p:cNvPr id="162" name="TextBox 161"/>
              <p:cNvSpPr txBox="1"/>
              <p:nvPr/>
            </p:nvSpPr>
            <p:spPr>
              <a:xfrm>
                <a:off x="4446987" y="5942121"/>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Red bars</a:t>
                </a:r>
              </a:p>
              <a:p>
                <a:r>
                  <a:rPr lang="en-US" sz="1000" b="1" dirty="0" smtClean="0">
                    <a:solidFill>
                      <a:schemeClr val="tx2"/>
                    </a:solidFill>
                    <a:latin typeface="Arial" panose="020B0604020202020204" pitchFamily="34" charset="0"/>
                    <a:cs typeface="Arial" panose="020B0604020202020204" pitchFamily="34" charset="0"/>
                  </a:rPr>
                  <a:t>Represent Females</a:t>
                </a:r>
                <a:endParaRPr lang="en-US" sz="1000" b="1" dirty="0">
                  <a:solidFill>
                    <a:schemeClr val="tx2"/>
                  </a:solidFill>
                  <a:latin typeface="Arial" panose="020B0604020202020204" pitchFamily="34" charset="0"/>
                  <a:cs typeface="Arial" panose="020B0604020202020204" pitchFamily="34" charset="0"/>
                </a:endParaRPr>
              </a:p>
            </p:txBody>
          </p:sp>
        </p:grpSp>
        <p:sp>
          <p:nvSpPr>
            <p:cNvPr id="163" name="TextBox 162"/>
            <p:cNvSpPr txBox="1"/>
            <p:nvPr/>
          </p:nvSpPr>
          <p:spPr>
            <a:xfrm>
              <a:off x="2681381" y="5587328"/>
              <a:ext cx="1837711" cy="261610"/>
            </a:xfrm>
            <a:prstGeom prst="rect">
              <a:avLst/>
            </a:prstGeom>
            <a:noFill/>
          </p:spPr>
          <p:txBody>
            <a:bodyPr wrap="square" rtlCol="0">
              <a:spAutoFit/>
            </a:bodyPr>
            <a:lstStyle/>
            <a:p>
              <a:pPr algn="ctr"/>
              <a:r>
                <a:rPr lang="en-US" sz="1050" b="1" i="1" dirty="0" smtClean="0">
                  <a:solidFill>
                    <a:schemeClr val="tx1"/>
                  </a:solidFill>
                  <a:latin typeface="Arial" panose="020B0604020202020204" pitchFamily="34" charset="0"/>
                  <a:cs typeface="Arial" panose="020B0604020202020204" pitchFamily="34" charset="0"/>
                </a:rPr>
                <a:t>Among Age/Gender</a:t>
              </a:r>
              <a:endParaRPr lang="en-US" sz="1050" b="1" i="1" dirty="0">
                <a:solidFill>
                  <a:schemeClr val="tx1"/>
                </a:solidFill>
                <a:latin typeface="Arial" panose="020B0604020202020204" pitchFamily="34" charset="0"/>
                <a:cs typeface="Arial" panose="020B0604020202020204" pitchFamily="34" charset="0"/>
              </a:endParaRPr>
            </a:p>
          </p:txBody>
        </p:sp>
      </p:grpSp>
      <p:sp>
        <p:nvSpPr>
          <p:cNvPr id="77" name="Rectangle 76"/>
          <p:cNvSpPr/>
          <p:nvPr/>
        </p:nvSpPr>
        <p:spPr>
          <a:xfrm>
            <a:off x="83490" y="6293756"/>
            <a:ext cx="7033137" cy="461665"/>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U.K. Respondents aware of condition at Q1.</a:t>
            </a:r>
          </a:p>
          <a:p>
            <a:r>
              <a:rPr lang="en-US" sz="800" dirty="0">
                <a:solidFill>
                  <a:schemeClr val="tx1"/>
                </a:solidFill>
                <a:latin typeface="Arial" panose="020B0604020202020204" pitchFamily="34" charset="0"/>
                <a:cs typeface="Arial" panose="020B0604020202020204" pitchFamily="34" charset="0"/>
              </a:rPr>
              <a:t>Q2.  On a scale of 1 to 5, how concerned are you about each of these medical conditions?  </a:t>
            </a:r>
            <a:br>
              <a:rPr lang="en-US" sz="800" dirty="0">
                <a:solidFill>
                  <a:schemeClr val="tx1"/>
                </a:solidFill>
                <a:latin typeface="Arial" panose="020B0604020202020204" pitchFamily="34" charset="0"/>
                <a:cs typeface="Arial" panose="020B0604020202020204" pitchFamily="34" charset="0"/>
              </a:rPr>
            </a:br>
            <a:r>
              <a:rPr lang="en-US" sz="800" dirty="0">
                <a:solidFill>
                  <a:schemeClr val="tx1"/>
                </a:solidFill>
                <a:latin typeface="Arial" panose="020B0604020202020204" pitchFamily="34" charset="0"/>
                <a:cs typeface="Arial" panose="020B0604020202020204" pitchFamily="34" charset="0"/>
              </a:rPr>
              <a:t>(Where 1 is not at all concerned and 5 is extremely concerned about risk to your health</a:t>
            </a:r>
            <a:r>
              <a:rPr lang="en-US" sz="800" dirty="0" smtClean="0">
                <a:solidFill>
                  <a:schemeClr val="tx1"/>
                </a:solidFill>
                <a:latin typeface="Arial" panose="020B0604020202020204" pitchFamily="34" charset="0"/>
                <a:cs typeface="Arial" panose="020B0604020202020204" pitchFamily="34" charset="0"/>
              </a:rPr>
              <a:t>.)</a:t>
            </a:r>
            <a:endParaRPr lang="en-US" sz="800" dirty="0">
              <a:solidFill>
                <a:schemeClr val="tx1"/>
              </a:solidFill>
              <a:latin typeface="Arial" panose="020B0604020202020204" pitchFamily="34" charset="0"/>
              <a:cs typeface="Arial" panose="020B0604020202020204" pitchFamily="34" charset="0"/>
            </a:endParaRPr>
          </a:p>
        </p:txBody>
      </p:sp>
      <p:pic>
        <p:nvPicPr>
          <p:cNvPr id="78" name="Picture 77"/>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8327550" y="139465"/>
            <a:ext cx="612648" cy="612648"/>
          </a:xfrm>
          <a:prstGeom prst="rect">
            <a:avLst/>
          </a:prstGeom>
        </p:spPr>
      </p:pic>
      <p:grpSp>
        <p:nvGrpSpPr>
          <p:cNvPr id="79" name="Group 78"/>
          <p:cNvGrpSpPr/>
          <p:nvPr/>
        </p:nvGrpSpPr>
        <p:grpSpPr>
          <a:xfrm>
            <a:off x="6515" y="2697161"/>
            <a:ext cx="2782306" cy="1189039"/>
            <a:chOff x="-69685" y="2678111"/>
            <a:chExt cx="2782306" cy="1189039"/>
          </a:xfrm>
        </p:grpSpPr>
        <p:grpSp>
          <p:nvGrpSpPr>
            <p:cNvPr id="80" name="Group 79"/>
            <p:cNvGrpSpPr/>
            <p:nvPr/>
          </p:nvGrpSpPr>
          <p:grpSpPr>
            <a:xfrm>
              <a:off x="531093" y="2678111"/>
              <a:ext cx="2181528" cy="1189039"/>
              <a:chOff x="554355" y="730015"/>
              <a:chExt cx="3052897" cy="1189039"/>
            </a:xfrm>
          </p:grpSpPr>
          <p:graphicFrame>
            <p:nvGraphicFramePr>
              <p:cNvPr id="84" name="Chart 83"/>
              <p:cNvGraphicFramePr/>
              <p:nvPr>
                <p:extLst>
                  <p:ext uri="{D42A27DB-BD31-4B8C-83A1-F6EECF244321}">
                    <p14:modId xmlns:p14="http://schemas.microsoft.com/office/powerpoint/2010/main" val="3147131772"/>
                  </p:ext>
                </p:extLst>
              </p:nvPr>
            </p:nvGraphicFramePr>
            <p:xfrm>
              <a:off x="755365" y="895351"/>
              <a:ext cx="2851887" cy="1023703"/>
            </p:xfrm>
            <a:graphic>
              <a:graphicData uri="http://schemas.openxmlformats.org/drawingml/2006/chart">
                <c:chart xmlns:c="http://schemas.openxmlformats.org/drawingml/2006/chart" xmlns:r="http://schemas.openxmlformats.org/officeDocument/2006/relationships" r:id="rId7"/>
              </a:graphicData>
            </a:graphic>
          </p:graphicFrame>
          <p:sp>
            <p:nvSpPr>
              <p:cNvPr id="85" name="TextBox 84"/>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Locale</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81" name="TextBox 80"/>
            <p:cNvSpPr txBox="1"/>
            <p:nvPr/>
          </p:nvSpPr>
          <p:spPr>
            <a:xfrm>
              <a:off x="191188" y="2955110"/>
              <a:ext cx="578539"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82" name="TextBox 81"/>
            <p:cNvSpPr txBox="1"/>
            <p:nvPr/>
          </p:nvSpPr>
          <p:spPr>
            <a:xfrm>
              <a:off x="-69685" y="3210856"/>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Suburban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83" name="TextBox 82"/>
            <p:cNvSpPr txBox="1"/>
            <p:nvPr/>
          </p:nvSpPr>
          <p:spPr>
            <a:xfrm>
              <a:off x="20744" y="3476343"/>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Rural</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grpSp>
      <p:grpSp>
        <p:nvGrpSpPr>
          <p:cNvPr id="87" name="Group 86"/>
          <p:cNvGrpSpPr/>
          <p:nvPr/>
        </p:nvGrpSpPr>
        <p:grpSpPr>
          <a:xfrm>
            <a:off x="569356" y="1487039"/>
            <a:ext cx="255198" cy="990759"/>
            <a:chOff x="665612" y="1487039"/>
            <a:chExt cx="255198" cy="990759"/>
          </a:xfrm>
        </p:grpSpPr>
        <p:sp>
          <p:nvSpPr>
            <p:cNvPr id="88" name="TextBox 87"/>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97" name="TextBox 96"/>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04" name="TextBox 103"/>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05" name="TextBox 104"/>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06" name="TextBox 105"/>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07" name="TextBox 106"/>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08" name="Group 107"/>
          <p:cNvGrpSpPr/>
          <p:nvPr/>
        </p:nvGrpSpPr>
        <p:grpSpPr>
          <a:xfrm>
            <a:off x="701708" y="2989988"/>
            <a:ext cx="256802" cy="740828"/>
            <a:chOff x="665612" y="1547199"/>
            <a:chExt cx="256802" cy="740828"/>
          </a:xfrm>
        </p:grpSpPr>
        <p:sp>
          <p:nvSpPr>
            <p:cNvPr id="114" name="TextBox 113"/>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116" name="TextBox 115"/>
            <p:cNvSpPr txBox="1"/>
            <p:nvPr/>
          </p:nvSpPr>
          <p:spPr>
            <a:xfrm>
              <a:off x="665612" y="1799020"/>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164" name="TextBox 163"/>
            <p:cNvSpPr txBox="1"/>
            <p:nvPr/>
          </p:nvSpPr>
          <p:spPr>
            <a:xfrm>
              <a:off x="701708" y="2057195"/>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pSp>
        <p:nvGrpSpPr>
          <p:cNvPr id="165" name="Group 164"/>
          <p:cNvGrpSpPr/>
          <p:nvPr/>
        </p:nvGrpSpPr>
        <p:grpSpPr>
          <a:xfrm>
            <a:off x="3564321" y="1438911"/>
            <a:ext cx="255198" cy="990759"/>
            <a:chOff x="665612" y="1487039"/>
            <a:chExt cx="255198" cy="990759"/>
          </a:xfrm>
        </p:grpSpPr>
        <p:sp>
          <p:nvSpPr>
            <p:cNvPr id="166" name="TextBox 165"/>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67" name="TextBox 166"/>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68" name="TextBox 167"/>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69" name="TextBox 168"/>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70" name="TextBox 169"/>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71" name="TextBox 170"/>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72" name="Group 171"/>
          <p:cNvGrpSpPr/>
          <p:nvPr/>
        </p:nvGrpSpPr>
        <p:grpSpPr>
          <a:xfrm>
            <a:off x="6612991" y="1438911"/>
            <a:ext cx="255198" cy="990759"/>
            <a:chOff x="665612" y="1487039"/>
            <a:chExt cx="255198" cy="990759"/>
          </a:xfrm>
        </p:grpSpPr>
        <p:sp>
          <p:nvSpPr>
            <p:cNvPr id="173" name="TextBox 172"/>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74" name="TextBox 173"/>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75" name="TextBox 174"/>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76" name="TextBox 175"/>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77" name="TextBox 176"/>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78" name="TextBox 177"/>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79" name="Group 178"/>
          <p:cNvGrpSpPr/>
          <p:nvPr/>
        </p:nvGrpSpPr>
        <p:grpSpPr>
          <a:xfrm>
            <a:off x="2929916" y="2697161"/>
            <a:ext cx="2782306" cy="1189039"/>
            <a:chOff x="-69685" y="2678111"/>
            <a:chExt cx="2782306" cy="1189039"/>
          </a:xfrm>
        </p:grpSpPr>
        <p:grpSp>
          <p:nvGrpSpPr>
            <p:cNvPr id="180" name="Group 179"/>
            <p:cNvGrpSpPr/>
            <p:nvPr/>
          </p:nvGrpSpPr>
          <p:grpSpPr>
            <a:xfrm>
              <a:off x="531093" y="2678111"/>
              <a:ext cx="2181528" cy="1189039"/>
              <a:chOff x="554355" y="730015"/>
              <a:chExt cx="3052897" cy="1189039"/>
            </a:xfrm>
          </p:grpSpPr>
          <p:graphicFrame>
            <p:nvGraphicFramePr>
              <p:cNvPr id="184" name="Chart 183"/>
              <p:cNvGraphicFramePr/>
              <p:nvPr>
                <p:extLst>
                  <p:ext uri="{D42A27DB-BD31-4B8C-83A1-F6EECF244321}">
                    <p14:modId xmlns:p14="http://schemas.microsoft.com/office/powerpoint/2010/main" val="3273170461"/>
                  </p:ext>
                </p:extLst>
              </p:nvPr>
            </p:nvGraphicFramePr>
            <p:xfrm>
              <a:off x="755365" y="895351"/>
              <a:ext cx="2851887" cy="1023703"/>
            </p:xfrm>
            <a:graphic>
              <a:graphicData uri="http://schemas.openxmlformats.org/drawingml/2006/chart">
                <c:chart xmlns:c="http://schemas.openxmlformats.org/drawingml/2006/chart" xmlns:r="http://schemas.openxmlformats.org/officeDocument/2006/relationships" r:id="rId8"/>
              </a:graphicData>
            </a:graphic>
          </p:graphicFrame>
          <p:sp>
            <p:nvSpPr>
              <p:cNvPr id="185" name="TextBox 184"/>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Locale</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81" name="TextBox 180"/>
            <p:cNvSpPr txBox="1"/>
            <p:nvPr/>
          </p:nvSpPr>
          <p:spPr>
            <a:xfrm>
              <a:off x="191188" y="2955110"/>
              <a:ext cx="578539"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82" name="TextBox 181"/>
            <p:cNvSpPr txBox="1"/>
            <p:nvPr/>
          </p:nvSpPr>
          <p:spPr>
            <a:xfrm>
              <a:off x="-69685" y="3210856"/>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Suburban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83" name="TextBox 182"/>
            <p:cNvSpPr txBox="1"/>
            <p:nvPr/>
          </p:nvSpPr>
          <p:spPr>
            <a:xfrm>
              <a:off x="20744" y="3476343"/>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Rural</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grpSp>
      <p:grpSp>
        <p:nvGrpSpPr>
          <p:cNvPr id="186" name="Group 185"/>
          <p:cNvGrpSpPr/>
          <p:nvPr/>
        </p:nvGrpSpPr>
        <p:grpSpPr>
          <a:xfrm>
            <a:off x="3620825" y="2989988"/>
            <a:ext cx="256802" cy="740828"/>
            <a:chOff x="665612" y="1547199"/>
            <a:chExt cx="256802" cy="740828"/>
          </a:xfrm>
        </p:grpSpPr>
        <p:sp>
          <p:nvSpPr>
            <p:cNvPr id="187" name="TextBox 186"/>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188" name="TextBox 187"/>
            <p:cNvSpPr txBox="1"/>
            <p:nvPr/>
          </p:nvSpPr>
          <p:spPr>
            <a:xfrm>
              <a:off x="665612" y="1799020"/>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189" name="TextBox 188"/>
            <p:cNvSpPr txBox="1"/>
            <p:nvPr/>
          </p:nvSpPr>
          <p:spPr>
            <a:xfrm>
              <a:off x="701708" y="2057195"/>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pSp>
        <p:nvGrpSpPr>
          <p:cNvPr id="190" name="Group 189"/>
          <p:cNvGrpSpPr/>
          <p:nvPr/>
        </p:nvGrpSpPr>
        <p:grpSpPr>
          <a:xfrm>
            <a:off x="6094994" y="2697161"/>
            <a:ext cx="2782306" cy="1189039"/>
            <a:chOff x="-69685" y="2678111"/>
            <a:chExt cx="2782306" cy="1189039"/>
          </a:xfrm>
        </p:grpSpPr>
        <p:grpSp>
          <p:nvGrpSpPr>
            <p:cNvPr id="191" name="Group 190"/>
            <p:cNvGrpSpPr/>
            <p:nvPr/>
          </p:nvGrpSpPr>
          <p:grpSpPr>
            <a:xfrm>
              <a:off x="531093" y="2678111"/>
              <a:ext cx="2181528" cy="1189039"/>
              <a:chOff x="554355" y="730015"/>
              <a:chExt cx="3052897" cy="1189039"/>
            </a:xfrm>
          </p:grpSpPr>
          <p:graphicFrame>
            <p:nvGraphicFramePr>
              <p:cNvPr id="195" name="Chart 194"/>
              <p:cNvGraphicFramePr/>
              <p:nvPr>
                <p:extLst>
                  <p:ext uri="{D42A27DB-BD31-4B8C-83A1-F6EECF244321}">
                    <p14:modId xmlns:p14="http://schemas.microsoft.com/office/powerpoint/2010/main" val="2700973083"/>
                  </p:ext>
                </p:extLst>
              </p:nvPr>
            </p:nvGraphicFramePr>
            <p:xfrm>
              <a:off x="755365" y="895351"/>
              <a:ext cx="2851887" cy="1023703"/>
            </p:xfrm>
            <a:graphic>
              <a:graphicData uri="http://schemas.openxmlformats.org/drawingml/2006/chart">
                <c:chart xmlns:c="http://schemas.openxmlformats.org/drawingml/2006/chart" xmlns:r="http://schemas.openxmlformats.org/officeDocument/2006/relationships" r:id="rId9"/>
              </a:graphicData>
            </a:graphic>
          </p:graphicFrame>
          <p:sp>
            <p:nvSpPr>
              <p:cNvPr id="196" name="TextBox 195"/>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Locale</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92" name="TextBox 191"/>
            <p:cNvSpPr txBox="1"/>
            <p:nvPr/>
          </p:nvSpPr>
          <p:spPr>
            <a:xfrm>
              <a:off x="191188" y="2955110"/>
              <a:ext cx="578539"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93" name="TextBox 192"/>
            <p:cNvSpPr txBox="1"/>
            <p:nvPr/>
          </p:nvSpPr>
          <p:spPr>
            <a:xfrm>
              <a:off x="-69685" y="3210856"/>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Suburban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94" name="TextBox 193"/>
            <p:cNvSpPr txBox="1"/>
            <p:nvPr/>
          </p:nvSpPr>
          <p:spPr>
            <a:xfrm>
              <a:off x="20744" y="3476343"/>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Rural</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grpSp>
      <p:grpSp>
        <p:nvGrpSpPr>
          <p:cNvPr id="197" name="Group 196"/>
          <p:cNvGrpSpPr/>
          <p:nvPr/>
        </p:nvGrpSpPr>
        <p:grpSpPr>
          <a:xfrm>
            <a:off x="6785903" y="2989988"/>
            <a:ext cx="256802" cy="740828"/>
            <a:chOff x="665612" y="1547199"/>
            <a:chExt cx="256802" cy="740828"/>
          </a:xfrm>
        </p:grpSpPr>
        <p:sp>
          <p:nvSpPr>
            <p:cNvPr id="198" name="TextBox 197"/>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199" name="TextBox 198"/>
            <p:cNvSpPr txBox="1"/>
            <p:nvPr/>
          </p:nvSpPr>
          <p:spPr>
            <a:xfrm>
              <a:off x="665612" y="1799020"/>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200" name="TextBox 199"/>
            <p:cNvSpPr txBox="1"/>
            <p:nvPr/>
          </p:nvSpPr>
          <p:spPr>
            <a:xfrm>
              <a:off x="701708" y="2057195"/>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aphicFrame>
        <p:nvGraphicFramePr>
          <p:cNvPr id="201" name="Chart 200"/>
          <p:cNvGraphicFramePr/>
          <p:nvPr>
            <p:extLst>
              <p:ext uri="{D42A27DB-BD31-4B8C-83A1-F6EECF244321}">
                <p14:modId xmlns:p14="http://schemas.microsoft.com/office/powerpoint/2010/main" val="2284655055"/>
              </p:ext>
            </p:extLst>
          </p:nvPr>
        </p:nvGraphicFramePr>
        <p:xfrm>
          <a:off x="215344" y="4147320"/>
          <a:ext cx="2867024" cy="1517648"/>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202" name="Chart 201"/>
          <p:cNvGraphicFramePr/>
          <p:nvPr>
            <p:extLst>
              <p:ext uri="{D42A27DB-BD31-4B8C-83A1-F6EECF244321}">
                <p14:modId xmlns:p14="http://schemas.microsoft.com/office/powerpoint/2010/main" val="1853152691"/>
              </p:ext>
            </p:extLst>
          </p:nvPr>
        </p:nvGraphicFramePr>
        <p:xfrm>
          <a:off x="3196669" y="4071120"/>
          <a:ext cx="2867024" cy="1517648"/>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203" name="Chart 202"/>
          <p:cNvGraphicFramePr/>
          <p:nvPr>
            <p:extLst>
              <p:ext uri="{D42A27DB-BD31-4B8C-83A1-F6EECF244321}">
                <p14:modId xmlns:p14="http://schemas.microsoft.com/office/powerpoint/2010/main" val="3101738812"/>
              </p:ext>
            </p:extLst>
          </p:nvPr>
        </p:nvGraphicFramePr>
        <p:xfrm>
          <a:off x="6254194" y="4061595"/>
          <a:ext cx="2867024" cy="1517648"/>
        </p:xfrm>
        <a:graphic>
          <a:graphicData uri="http://schemas.openxmlformats.org/drawingml/2006/chart">
            <c:chart xmlns:c="http://schemas.openxmlformats.org/drawingml/2006/chart" xmlns:r="http://schemas.openxmlformats.org/officeDocument/2006/relationships" r:id="rId12"/>
          </a:graphicData>
        </a:graphic>
      </p:graphicFrame>
      <p:sp>
        <p:nvSpPr>
          <p:cNvPr id="204" name="TextBox 203"/>
          <p:cNvSpPr txBox="1"/>
          <p:nvPr/>
        </p:nvSpPr>
        <p:spPr>
          <a:xfrm>
            <a:off x="1931050" y="4123235"/>
            <a:ext cx="551754" cy="215444"/>
          </a:xfrm>
          <a:prstGeom prst="rect">
            <a:avLst/>
          </a:prstGeom>
          <a:noFill/>
        </p:spPr>
        <p:txBody>
          <a:bodyPr wrap="none" rtlCol="0">
            <a:spAutoFit/>
          </a:bodyPr>
          <a:lstStyle/>
          <a:p>
            <a:r>
              <a:rPr lang="en-US" sz="800" dirty="0" smtClean="0">
                <a:solidFill>
                  <a:schemeClr val="tx1"/>
                </a:solidFill>
              </a:rPr>
              <a:t>CDEFGHI</a:t>
            </a:r>
            <a:endParaRPr lang="en-US" sz="800" dirty="0">
              <a:solidFill>
                <a:schemeClr val="tx1"/>
              </a:solidFill>
            </a:endParaRPr>
          </a:p>
        </p:txBody>
      </p:sp>
      <p:sp>
        <p:nvSpPr>
          <p:cNvPr id="205" name="TextBox 204"/>
          <p:cNvSpPr txBox="1"/>
          <p:nvPr/>
        </p:nvSpPr>
        <p:spPr>
          <a:xfrm>
            <a:off x="2158096" y="4386807"/>
            <a:ext cx="551754" cy="215444"/>
          </a:xfrm>
          <a:prstGeom prst="rect">
            <a:avLst/>
          </a:prstGeom>
          <a:noFill/>
        </p:spPr>
        <p:txBody>
          <a:bodyPr wrap="none" rtlCol="0">
            <a:spAutoFit/>
          </a:bodyPr>
          <a:lstStyle/>
          <a:p>
            <a:r>
              <a:rPr lang="en-US" sz="800" dirty="0" smtClean="0">
                <a:solidFill>
                  <a:schemeClr val="tx1"/>
                </a:solidFill>
              </a:rPr>
              <a:t>CDEFGHI</a:t>
            </a:r>
            <a:endParaRPr lang="en-US" sz="800" dirty="0">
              <a:solidFill>
                <a:schemeClr val="tx1"/>
              </a:solidFill>
            </a:endParaRPr>
          </a:p>
        </p:txBody>
      </p:sp>
      <p:sp>
        <p:nvSpPr>
          <p:cNvPr id="206" name="TextBox 205"/>
          <p:cNvSpPr txBox="1"/>
          <p:nvPr/>
        </p:nvSpPr>
        <p:spPr>
          <a:xfrm>
            <a:off x="1502085" y="4518593"/>
            <a:ext cx="385042" cy="215444"/>
          </a:xfrm>
          <a:prstGeom prst="rect">
            <a:avLst/>
          </a:prstGeom>
          <a:noFill/>
        </p:spPr>
        <p:txBody>
          <a:bodyPr wrap="none" rtlCol="0">
            <a:spAutoFit/>
          </a:bodyPr>
          <a:lstStyle/>
          <a:p>
            <a:r>
              <a:rPr lang="en-US" sz="800" dirty="0" smtClean="0">
                <a:solidFill>
                  <a:schemeClr val="tx1"/>
                </a:solidFill>
              </a:rPr>
              <a:t>FGHI</a:t>
            </a:r>
            <a:endParaRPr lang="en-US" sz="800" dirty="0">
              <a:solidFill>
                <a:schemeClr val="tx1"/>
              </a:solidFill>
            </a:endParaRPr>
          </a:p>
        </p:txBody>
      </p:sp>
      <p:sp>
        <p:nvSpPr>
          <p:cNvPr id="207" name="TextBox 206"/>
          <p:cNvSpPr txBox="1"/>
          <p:nvPr/>
        </p:nvSpPr>
        <p:spPr>
          <a:xfrm>
            <a:off x="1413977" y="4662411"/>
            <a:ext cx="274434" cy="215444"/>
          </a:xfrm>
          <a:prstGeom prst="rect">
            <a:avLst/>
          </a:prstGeom>
          <a:noFill/>
        </p:spPr>
        <p:txBody>
          <a:bodyPr wrap="none" rtlCol="0">
            <a:spAutoFit/>
          </a:bodyPr>
          <a:lstStyle/>
          <a:p>
            <a:r>
              <a:rPr lang="en-US" sz="800" dirty="0" smtClean="0">
                <a:solidFill>
                  <a:schemeClr val="tx1"/>
                </a:solidFill>
              </a:rPr>
              <a:t>HI</a:t>
            </a:r>
            <a:endParaRPr lang="en-US" sz="800" dirty="0">
              <a:solidFill>
                <a:schemeClr val="tx1"/>
              </a:solidFill>
            </a:endParaRPr>
          </a:p>
        </p:txBody>
      </p:sp>
      <p:sp>
        <p:nvSpPr>
          <p:cNvPr id="208" name="TextBox 207"/>
          <p:cNvSpPr txBox="1"/>
          <p:nvPr/>
        </p:nvSpPr>
        <p:spPr>
          <a:xfrm>
            <a:off x="1380375" y="4787793"/>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09" name="TextBox 208"/>
          <p:cNvSpPr txBox="1"/>
          <p:nvPr/>
        </p:nvSpPr>
        <p:spPr>
          <a:xfrm>
            <a:off x="1380375" y="4919579"/>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10" name="TextBox 209"/>
          <p:cNvSpPr txBox="1"/>
          <p:nvPr/>
        </p:nvSpPr>
        <p:spPr>
          <a:xfrm>
            <a:off x="1356311" y="5063397"/>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11" name="TextBox 210"/>
          <p:cNvSpPr txBox="1"/>
          <p:nvPr/>
        </p:nvSpPr>
        <p:spPr>
          <a:xfrm>
            <a:off x="1299282" y="5195183"/>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12" name="TextBox 211"/>
          <p:cNvSpPr txBox="1"/>
          <p:nvPr/>
        </p:nvSpPr>
        <p:spPr>
          <a:xfrm>
            <a:off x="5359254" y="4166643"/>
            <a:ext cx="551754" cy="215444"/>
          </a:xfrm>
          <a:prstGeom prst="rect">
            <a:avLst/>
          </a:prstGeom>
          <a:noFill/>
        </p:spPr>
        <p:txBody>
          <a:bodyPr wrap="none" rtlCol="0">
            <a:spAutoFit/>
          </a:bodyPr>
          <a:lstStyle/>
          <a:p>
            <a:r>
              <a:rPr lang="en-US" sz="800" dirty="0" smtClean="0">
                <a:solidFill>
                  <a:schemeClr val="tx1"/>
                </a:solidFill>
              </a:rPr>
              <a:t>CDEFGHI</a:t>
            </a:r>
            <a:endParaRPr lang="en-US" sz="800" dirty="0">
              <a:solidFill>
                <a:schemeClr val="tx1"/>
              </a:solidFill>
            </a:endParaRPr>
          </a:p>
        </p:txBody>
      </p:sp>
      <p:sp>
        <p:nvSpPr>
          <p:cNvPr id="213" name="TextBox 212"/>
          <p:cNvSpPr txBox="1"/>
          <p:nvPr/>
        </p:nvSpPr>
        <p:spPr>
          <a:xfrm>
            <a:off x="5217780" y="4297864"/>
            <a:ext cx="551754" cy="215444"/>
          </a:xfrm>
          <a:prstGeom prst="rect">
            <a:avLst/>
          </a:prstGeom>
          <a:noFill/>
        </p:spPr>
        <p:txBody>
          <a:bodyPr wrap="none" rtlCol="0">
            <a:spAutoFit/>
          </a:bodyPr>
          <a:lstStyle/>
          <a:p>
            <a:r>
              <a:rPr lang="en-US" sz="800" dirty="0" smtClean="0">
                <a:solidFill>
                  <a:schemeClr val="tx1"/>
                </a:solidFill>
              </a:rPr>
              <a:t>CDEFGHI</a:t>
            </a:r>
            <a:endParaRPr lang="en-US" sz="800" dirty="0">
              <a:solidFill>
                <a:schemeClr val="tx1"/>
              </a:solidFill>
            </a:endParaRPr>
          </a:p>
        </p:txBody>
      </p:sp>
      <p:sp>
        <p:nvSpPr>
          <p:cNvPr id="214" name="TextBox 213"/>
          <p:cNvSpPr txBox="1"/>
          <p:nvPr/>
        </p:nvSpPr>
        <p:spPr>
          <a:xfrm>
            <a:off x="4666026" y="4441687"/>
            <a:ext cx="434734" cy="215444"/>
          </a:xfrm>
          <a:prstGeom prst="rect">
            <a:avLst/>
          </a:prstGeom>
          <a:noFill/>
        </p:spPr>
        <p:txBody>
          <a:bodyPr wrap="none" rtlCol="0">
            <a:spAutoFit/>
          </a:bodyPr>
          <a:lstStyle/>
          <a:p>
            <a:r>
              <a:rPr lang="en-US" sz="800" dirty="0" smtClean="0">
                <a:solidFill>
                  <a:schemeClr val="tx1"/>
                </a:solidFill>
              </a:rPr>
              <a:t>EFGHI</a:t>
            </a:r>
            <a:endParaRPr lang="en-US" sz="800" dirty="0">
              <a:solidFill>
                <a:schemeClr val="tx1"/>
              </a:solidFill>
            </a:endParaRPr>
          </a:p>
        </p:txBody>
      </p:sp>
      <p:sp>
        <p:nvSpPr>
          <p:cNvPr id="215" name="TextBox 214"/>
          <p:cNvSpPr txBox="1"/>
          <p:nvPr/>
        </p:nvSpPr>
        <p:spPr>
          <a:xfrm>
            <a:off x="4454864" y="4579663"/>
            <a:ext cx="338554" cy="215444"/>
          </a:xfrm>
          <a:prstGeom prst="rect">
            <a:avLst/>
          </a:prstGeom>
          <a:noFill/>
        </p:spPr>
        <p:txBody>
          <a:bodyPr wrap="none" rtlCol="0">
            <a:spAutoFit/>
          </a:bodyPr>
          <a:lstStyle/>
          <a:p>
            <a:r>
              <a:rPr lang="en-US" sz="800" smtClean="0">
                <a:solidFill>
                  <a:schemeClr val="tx1"/>
                </a:solidFill>
              </a:rPr>
              <a:t>GHI</a:t>
            </a:r>
            <a:endParaRPr lang="en-US" sz="800" dirty="0">
              <a:solidFill>
                <a:schemeClr val="tx1"/>
              </a:solidFill>
            </a:endParaRPr>
          </a:p>
        </p:txBody>
      </p:sp>
      <p:sp>
        <p:nvSpPr>
          <p:cNvPr id="216" name="TextBox 215"/>
          <p:cNvSpPr txBox="1"/>
          <p:nvPr/>
        </p:nvSpPr>
        <p:spPr>
          <a:xfrm>
            <a:off x="8284980" y="4154611"/>
            <a:ext cx="551754" cy="215444"/>
          </a:xfrm>
          <a:prstGeom prst="rect">
            <a:avLst/>
          </a:prstGeom>
          <a:noFill/>
        </p:spPr>
        <p:txBody>
          <a:bodyPr wrap="none" rtlCol="0">
            <a:spAutoFit/>
          </a:bodyPr>
          <a:lstStyle/>
          <a:p>
            <a:r>
              <a:rPr lang="en-US" sz="800" dirty="0" smtClean="0">
                <a:solidFill>
                  <a:schemeClr val="tx1"/>
                </a:solidFill>
              </a:rPr>
              <a:t>CDEFGHI</a:t>
            </a:r>
            <a:endParaRPr lang="en-US" sz="800" dirty="0">
              <a:solidFill>
                <a:schemeClr val="tx1"/>
              </a:solidFill>
            </a:endParaRPr>
          </a:p>
        </p:txBody>
      </p:sp>
      <p:sp>
        <p:nvSpPr>
          <p:cNvPr id="217" name="TextBox 216"/>
          <p:cNvSpPr txBox="1"/>
          <p:nvPr/>
        </p:nvSpPr>
        <p:spPr>
          <a:xfrm>
            <a:off x="8196706" y="4286397"/>
            <a:ext cx="551754" cy="215444"/>
          </a:xfrm>
          <a:prstGeom prst="rect">
            <a:avLst/>
          </a:prstGeom>
          <a:noFill/>
        </p:spPr>
        <p:txBody>
          <a:bodyPr wrap="none" rtlCol="0">
            <a:spAutoFit/>
          </a:bodyPr>
          <a:lstStyle/>
          <a:p>
            <a:r>
              <a:rPr lang="en-US" sz="800" dirty="0" smtClean="0">
                <a:solidFill>
                  <a:schemeClr val="tx1"/>
                </a:solidFill>
              </a:rPr>
              <a:t>CDEFGHI</a:t>
            </a:r>
            <a:endParaRPr lang="en-US" sz="800" dirty="0">
              <a:solidFill>
                <a:schemeClr val="tx1"/>
              </a:solidFill>
            </a:endParaRPr>
          </a:p>
        </p:txBody>
      </p:sp>
      <p:sp>
        <p:nvSpPr>
          <p:cNvPr id="218" name="TextBox 217"/>
          <p:cNvSpPr txBox="1"/>
          <p:nvPr/>
        </p:nvSpPr>
        <p:spPr>
          <a:xfrm>
            <a:off x="7495598" y="4434935"/>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19" name="TextBox 218"/>
          <p:cNvSpPr txBox="1"/>
          <p:nvPr/>
        </p:nvSpPr>
        <p:spPr>
          <a:xfrm>
            <a:off x="7459502" y="4562352"/>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20" name="TextBox 219"/>
          <p:cNvSpPr txBox="1"/>
          <p:nvPr/>
        </p:nvSpPr>
        <p:spPr>
          <a:xfrm>
            <a:off x="7456301" y="4711236"/>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21" name="TextBox 220"/>
          <p:cNvSpPr txBox="1"/>
          <p:nvPr/>
        </p:nvSpPr>
        <p:spPr>
          <a:xfrm>
            <a:off x="7444269" y="4835921"/>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22" name="TextBox 221"/>
          <p:cNvSpPr txBox="1"/>
          <p:nvPr/>
        </p:nvSpPr>
        <p:spPr>
          <a:xfrm>
            <a:off x="7456301" y="4967707"/>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23" name="TextBox 222"/>
          <p:cNvSpPr txBox="1"/>
          <p:nvPr/>
        </p:nvSpPr>
        <p:spPr>
          <a:xfrm>
            <a:off x="7426537" y="5099493"/>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24" name="TextBox 223"/>
          <p:cNvSpPr txBox="1"/>
          <p:nvPr/>
        </p:nvSpPr>
        <p:spPr>
          <a:xfrm>
            <a:off x="1440211" y="1963777"/>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225" name="TextBox 224"/>
          <p:cNvSpPr txBox="1"/>
          <p:nvPr/>
        </p:nvSpPr>
        <p:spPr>
          <a:xfrm>
            <a:off x="4466092" y="189126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226" name="TextBox 225"/>
          <p:cNvSpPr txBox="1"/>
          <p:nvPr/>
        </p:nvSpPr>
        <p:spPr>
          <a:xfrm>
            <a:off x="7594585" y="189126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Tree>
    <p:extLst>
      <p:ext uri="{BB962C8B-B14F-4D97-AF65-F5344CB8AC3E}">
        <p14:creationId xmlns:p14="http://schemas.microsoft.com/office/powerpoint/2010/main" val="2670415381"/>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Rounded Rectangle 78"/>
          <p:cNvSpPr/>
          <p:nvPr/>
        </p:nvSpPr>
        <p:spPr bwMode="auto">
          <a:xfrm>
            <a:off x="7146621" y="1697199"/>
            <a:ext cx="1636776" cy="3998750"/>
          </a:xfrm>
          <a:prstGeom prst="roundRect">
            <a:avLst/>
          </a:prstGeom>
          <a:solidFill>
            <a:schemeClr val="bg1">
              <a:lumMod val="95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78" name="Rounded Rectangle 77"/>
          <p:cNvSpPr/>
          <p:nvPr/>
        </p:nvSpPr>
        <p:spPr bwMode="auto">
          <a:xfrm>
            <a:off x="5415664" y="1697199"/>
            <a:ext cx="1636776" cy="3998750"/>
          </a:xfrm>
          <a:prstGeom prst="roundRect">
            <a:avLst/>
          </a:prstGeom>
          <a:solidFill>
            <a:schemeClr val="bg1">
              <a:lumMod val="95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77" name="Rounded Rectangle 76"/>
          <p:cNvSpPr/>
          <p:nvPr/>
        </p:nvSpPr>
        <p:spPr bwMode="auto">
          <a:xfrm>
            <a:off x="3721954" y="1697199"/>
            <a:ext cx="1636776" cy="3998750"/>
          </a:xfrm>
          <a:prstGeom prst="roundRect">
            <a:avLst/>
          </a:prstGeom>
          <a:solidFill>
            <a:schemeClr val="bg1">
              <a:lumMod val="95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76" name="Rounded Rectangle 75"/>
          <p:cNvSpPr/>
          <p:nvPr/>
        </p:nvSpPr>
        <p:spPr bwMode="auto">
          <a:xfrm>
            <a:off x="2019299" y="1697198"/>
            <a:ext cx="1638301" cy="3998751"/>
          </a:xfrm>
          <a:prstGeom prst="roundRect">
            <a:avLst/>
          </a:prstGeom>
          <a:solidFill>
            <a:schemeClr val="bg1">
              <a:lumMod val="95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75" name="Rounded Rectangle 74"/>
          <p:cNvSpPr/>
          <p:nvPr/>
        </p:nvSpPr>
        <p:spPr bwMode="auto">
          <a:xfrm>
            <a:off x="296839" y="1697198"/>
            <a:ext cx="1636776" cy="3998751"/>
          </a:xfrm>
          <a:prstGeom prst="roundRect">
            <a:avLst/>
          </a:prstGeom>
          <a:solidFill>
            <a:schemeClr val="bg1">
              <a:lumMod val="95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72</a:t>
            </a:fld>
            <a:r>
              <a:rPr lang="en-US" smtClean="0"/>
              <a:t> -</a:t>
            </a:r>
            <a:endParaRPr lang="en-US"/>
          </a:p>
        </p:txBody>
      </p:sp>
      <p:graphicFrame>
        <p:nvGraphicFramePr>
          <p:cNvPr id="3" name="Chart 2"/>
          <p:cNvGraphicFramePr/>
          <p:nvPr>
            <p:extLst>
              <p:ext uri="{D42A27DB-BD31-4B8C-83A1-F6EECF244321}">
                <p14:modId xmlns:p14="http://schemas.microsoft.com/office/powerpoint/2010/main" val="3774002740"/>
              </p:ext>
            </p:extLst>
          </p:nvPr>
        </p:nvGraphicFramePr>
        <p:xfrm>
          <a:off x="174929" y="1223716"/>
          <a:ext cx="8762337" cy="4207030"/>
        </p:xfrm>
        <a:graphic>
          <a:graphicData uri="http://schemas.openxmlformats.org/drawingml/2006/chart">
            <c:chart xmlns:c="http://schemas.openxmlformats.org/drawingml/2006/chart" xmlns:r="http://schemas.openxmlformats.org/officeDocument/2006/relationships" r:id="rId2"/>
          </a:graphicData>
        </a:graphic>
      </p:graphicFrame>
      <p:sp>
        <p:nvSpPr>
          <p:cNvPr id="49" name="Rectangle 48"/>
          <p:cNvSpPr/>
          <p:nvPr/>
        </p:nvSpPr>
        <p:spPr>
          <a:xfrm>
            <a:off x="436182" y="5146242"/>
            <a:ext cx="1451427" cy="461665"/>
          </a:xfrm>
          <a:prstGeom prst="rect">
            <a:avLst/>
          </a:prstGeom>
        </p:spPr>
        <p:txBody>
          <a:bodyPr wrap="square">
            <a:spAutoFit/>
          </a:bodyPr>
          <a:lstStyle/>
          <a:p>
            <a:pPr algn="ctr"/>
            <a:r>
              <a:rPr lang="en-US" sz="1200" b="1" dirty="0">
                <a:solidFill>
                  <a:schemeClr val="tx1"/>
                </a:solidFill>
                <a:latin typeface="Arial" panose="020B0604020202020204" pitchFamily="34" charset="0"/>
                <a:cs typeface="Arial" panose="020B0604020202020204" pitchFamily="34" charset="0"/>
              </a:rPr>
              <a:t>A blood clot in </a:t>
            </a:r>
            <a:r>
              <a:rPr lang="en-US" sz="1200" b="1" dirty="0" smtClean="0">
                <a:solidFill>
                  <a:schemeClr val="tx1"/>
                </a:solidFill>
                <a:latin typeface="Arial" panose="020B0604020202020204" pitchFamily="34" charset="0"/>
                <a:cs typeface="Arial" panose="020B0604020202020204" pitchFamily="34" charset="0"/>
              </a:rPr>
              <a:t/>
            </a:r>
            <a:br>
              <a:rPr lang="en-US" sz="1200" b="1" dirty="0" smtClean="0">
                <a:solidFill>
                  <a:schemeClr val="tx1"/>
                </a:solidFill>
                <a:latin typeface="Arial" panose="020B0604020202020204" pitchFamily="34" charset="0"/>
                <a:cs typeface="Arial" panose="020B0604020202020204" pitchFamily="34" charset="0"/>
              </a:rPr>
            </a:br>
            <a:r>
              <a:rPr lang="en-US" sz="1200" b="1" dirty="0" smtClean="0">
                <a:solidFill>
                  <a:schemeClr val="tx1"/>
                </a:solidFill>
                <a:latin typeface="Arial" panose="020B0604020202020204" pitchFamily="34" charset="0"/>
                <a:cs typeface="Arial" panose="020B0604020202020204" pitchFamily="34" charset="0"/>
              </a:rPr>
              <a:t>a </a:t>
            </a:r>
            <a:r>
              <a:rPr lang="en-US" sz="1200" b="1" dirty="0">
                <a:solidFill>
                  <a:schemeClr val="tx1"/>
                </a:solidFill>
                <a:latin typeface="Arial" panose="020B0604020202020204" pitchFamily="34" charset="0"/>
                <a:cs typeface="Arial" panose="020B0604020202020204" pitchFamily="34" charset="0"/>
              </a:rPr>
              <a:t>vein</a:t>
            </a:r>
          </a:p>
        </p:txBody>
      </p:sp>
      <p:sp>
        <p:nvSpPr>
          <p:cNvPr id="50" name="Rectangle 49"/>
          <p:cNvSpPr/>
          <p:nvPr/>
        </p:nvSpPr>
        <p:spPr>
          <a:xfrm>
            <a:off x="2117810" y="5146242"/>
            <a:ext cx="1451427" cy="461665"/>
          </a:xfrm>
          <a:prstGeom prst="rect">
            <a:avLst/>
          </a:prstGeom>
        </p:spPr>
        <p:txBody>
          <a:bodyPr wrap="square">
            <a:spAutoFit/>
          </a:bodyPr>
          <a:lstStyle/>
          <a:p>
            <a:pPr algn="ctr"/>
            <a:r>
              <a:rPr lang="en-US" sz="1200" b="1" dirty="0" smtClean="0">
                <a:solidFill>
                  <a:schemeClr val="tx1"/>
                </a:solidFill>
                <a:latin typeface="Arial" panose="020B0604020202020204" pitchFamily="34" charset="0"/>
                <a:cs typeface="Arial" panose="020B0604020202020204" pitchFamily="34" charset="0"/>
              </a:rPr>
              <a:t>Lack </a:t>
            </a:r>
            <a:r>
              <a:rPr lang="en-US" sz="1200" b="1" dirty="0">
                <a:solidFill>
                  <a:schemeClr val="tx1"/>
                </a:solidFill>
                <a:latin typeface="Arial" panose="020B0604020202020204" pitchFamily="34" charset="0"/>
                <a:cs typeface="Arial" panose="020B0604020202020204" pitchFamily="34" charset="0"/>
              </a:rPr>
              <a:t>of oxygen </a:t>
            </a:r>
            <a:r>
              <a:rPr lang="en-US" sz="1200" b="1" dirty="0" smtClean="0">
                <a:solidFill>
                  <a:schemeClr val="tx1"/>
                </a:solidFill>
                <a:latin typeface="Arial" panose="020B0604020202020204" pitchFamily="34" charset="0"/>
                <a:cs typeface="Arial" panose="020B0604020202020204" pitchFamily="34" charset="0"/>
              </a:rPr>
              <a:t/>
            </a:r>
            <a:br>
              <a:rPr lang="en-US" sz="1200" b="1" dirty="0" smtClean="0">
                <a:solidFill>
                  <a:schemeClr val="tx1"/>
                </a:solidFill>
                <a:latin typeface="Arial" panose="020B0604020202020204" pitchFamily="34" charset="0"/>
                <a:cs typeface="Arial" panose="020B0604020202020204" pitchFamily="34" charset="0"/>
              </a:rPr>
            </a:br>
            <a:r>
              <a:rPr lang="en-US" sz="1200" b="1" dirty="0" smtClean="0">
                <a:solidFill>
                  <a:schemeClr val="tx1"/>
                </a:solidFill>
                <a:latin typeface="Arial" panose="020B0604020202020204" pitchFamily="34" charset="0"/>
                <a:cs typeface="Arial" panose="020B0604020202020204" pitchFamily="34" charset="0"/>
              </a:rPr>
              <a:t>in </a:t>
            </a:r>
            <a:r>
              <a:rPr lang="en-US" sz="1200" b="1" dirty="0">
                <a:solidFill>
                  <a:schemeClr val="tx1"/>
                </a:solidFill>
                <a:latin typeface="Arial" panose="020B0604020202020204" pitchFamily="34" charset="0"/>
                <a:cs typeface="Arial" panose="020B0604020202020204" pitchFamily="34" charset="0"/>
              </a:rPr>
              <a:t>a vein</a:t>
            </a:r>
          </a:p>
        </p:txBody>
      </p:sp>
      <p:sp>
        <p:nvSpPr>
          <p:cNvPr id="53" name="Rectangle 52"/>
          <p:cNvSpPr/>
          <p:nvPr/>
        </p:nvSpPr>
        <p:spPr>
          <a:xfrm>
            <a:off x="3762262" y="5146242"/>
            <a:ext cx="1496869" cy="276999"/>
          </a:xfrm>
          <a:prstGeom prst="rect">
            <a:avLst/>
          </a:prstGeom>
        </p:spPr>
        <p:txBody>
          <a:bodyPr wrap="square">
            <a:spAutoFit/>
          </a:bodyPr>
          <a:lstStyle/>
          <a:p>
            <a:pPr algn="ctr"/>
            <a:r>
              <a:rPr lang="en-US" sz="1200" b="1" dirty="0" smtClean="0">
                <a:solidFill>
                  <a:srgbClr val="000000"/>
                </a:solidFill>
                <a:latin typeface="Arial" panose="020B0604020202020204" pitchFamily="34" charset="0"/>
                <a:ea typeface="Calibri"/>
                <a:cs typeface="Arial" panose="020B0604020202020204" pitchFamily="34" charset="0"/>
              </a:rPr>
              <a:t>A </a:t>
            </a:r>
            <a:r>
              <a:rPr lang="en-US" sz="1200" b="1" dirty="0">
                <a:solidFill>
                  <a:srgbClr val="000000"/>
                </a:solidFill>
                <a:latin typeface="Arial" panose="020B0604020202020204" pitchFamily="34" charset="0"/>
                <a:ea typeface="Calibri"/>
                <a:cs typeface="Arial" panose="020B0604020202020204" pitchFamily="34" charset="0"/>
              </a:rPr>
              <a:t>tumor in a vein</a:t>
            </a:r>
            <a:endParaRPr lang="en-US" sz="1200" b="1" dirty="0">
              <a:latin typeface="Arial" panose="020B0604020202020204" pitchFamily="34" charset="0"/>
              <a:cs typeface="Arial" panose="020B0604020202020204" pitchFamily="34" charset="0"/>
            </a:endParaRPr>
          </a:p>
        </p:txBody>
      </p:sp>
      <p:sp>
        <p:nvSpPr>
          <p:cNvPr id="54" name="Rectangle 53"/>
          <p:cNvSpPr/>
          <p:nvPr/>
        </p:nvSpPr>
        <p:spPr>
          <a:xfrm>
            <a:off x="7216575" y="5146242"/>
            <a:ext cx="1496869" cy="276999"/>
          </a:xfrm>
          <a:prstGeom prst="rect">
            <a:avLst/>
          </a:prstGeom>
        </p:spPr>
        <p:txBody>
          <a:bodyPr wrap="square">
            <a:spAutoFit/>
          </a:bodyPr>
          <a:lstStyle/>
          <a:p>
            <a:pPr algn="ctr"/>
            <a:r>
              <a:rPr lang="en-US" sz="1200" b="1" dirty="0" smtClean="0">
                <a:solidFill>
                  <a:srgbClr val="000000"/>
                </a:solidFill>
                <a:latin typeface="Arial" panose="020B0604020202020204" pitchFamily="34" charset="0"/>
                <a:ea typeface="Calibri"/>
                <a:cs typeface="Arial" panose="020B0604020202020204" pitchFamily="34" charset="0"/>
              </a:rPr>
              <a:t>Unsure</a:t>
            </a:r>
            <a:endParaRPr lang="en-US" sz="1200" b="1" dirty="0">
              <a:latin typeface="Arial" panose="020B0604020202020204" pitchFamily="34" charset="0"/>
              <a:cs typeface="Arial" panose="020B0604020202020204" pitchFamily="34" charset="0"/>
            </a:endParaRPr>
          </a:p>
        </p:txBody>
      </p:sp>
      <p:sp>
        <p:nvSpPr>
          <p:cNvPr id="55" name="Rectangle 54"/>
          <p:cNvSpPr/>
          <p:nvPr/>
        </p:nvSpPr>
        <p:spPr>
          <a:xfrm>
            <a:off x="5532555" y="5146242"/>
            <a:ext cx="1496869" cy="461665"/>
          </a:xfrm>
          <a:prstGeom prst="rect">
            <a:avLst/>
          </a:prstGeom>
        </p:spPr>
        <p:txBody>
          <a:bodyPr wrap="square">
            <a:spAutoFit/>
          </a:bodyPr>
          <a:lstStyle/>
          <a:p>
            <a:pPr algn="ctr"/>
            <a:r>
              <a:rPr lang="en-US" sz="1200" b="1" dirty="0" smtClean="0">
                <a:solidFill>
                  <a:srgbClr val="000000"/>
                </a:solidFill>
                <a:latin typeface="Arial" panose="020B0604020202020204" pitchFamily="34" charset="0"/>
                <a:ea typeface="Calibri"/>
                <a:cs typeface="Arial" panose="020B0604020202020204" pitchFamily="34" charset="0"/>
              </a:rPr>
              <a:t>None of the above</a:t>
            </a:r>
            <a:endParaRPr lang="en-US" sz="1200" b="1" dirty="0">
              <a:latin typeface="Arial" panose="020B0604020202020204" pitchFamily="34" charset="0"/>
              <a:cs typeface="Arial" panose="020B0604020202020204" pitchFamily="34" charset="0"/>
            </a:endParaRPr>
          </a:p>
        </p:txBody>
      </p:sp>
      <p:sp>
        <p:nvSpPr>
          <p:cNvPr id="56" name="Rectangle 55"/>
          <p:cNvSpPr/>
          <p:nvPr/>
        </p:nvSpPr>
        <p:spPr>
          <a:xfrm>
            <a:off x="83490" y="6417581"/>
            <a:ext cx="7033137" cy="338554"/>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U.K. Respondents. </a:t>
            </a:r>
            <a:r>
              <a:rPr lang="pt-BR" sz="800" dirty="0">
                <a:solidFill>
                  <a:schemeClr val="tx1"/>
                </a:solidFill>
                <a:latin typeface="Arial" panose="020B0604020202020204" pitchFamily="34" charset="0"/>
                <a:cs typeface="Arial" panose="020B0604020202020204" pitchFamily="34" charset="0"/>
              </a:rPr>
              <a:t>Males: 18-39 (</a:t>
            </a:r>
            <a:r>
              <a:rPr lang="pt-BR" sz="800" dirty="0" smtClean="0">
                <a:solidFill>
                  <a:schemeClr val="tx1"/>
                </a:solidFill>
                <a:latin typeface="Arial" panose="020B0604020202020204" pitchFamily="34" charset="0"/>
                <a:cs typeface="Arial" panose="020B0604020202020204" pitchFamily="34" charset="0"/>
              </a:rPr>
              <a:t>n=81), </a:t>
            </a:r>
            <a:r>
              <a:rPr lang="pt-BR" sz="800" dirty="0">
                <a:solidFill>
                  <a:schemeClr val="tx1"/>
                </a:solidFill>
                <a:latin typeface="Arial" panose="020B0604020202020204" pitchFamily="34" charset="0"/>
                <a:cs typeface="Arial" panose="020B0604020202020204" pitchFamily="34" charset="0"/>
              </a:rPr>
              <a:t>40-64 (</a:t>
            </a:r>
            <a:r>
              <a:rPr lang="pt-BR" sz="800" dirty="0" smtClean="0">
                <a:solidFill>
                  <a:schemeClr val="tx1"/>
                </a:solidFill>
                <a:latin typeface="Arial" panose="020B0604020202020204" pitchFamily="34" charset="0"/>
                <a:cs typeface="Arial" panose="020B0604020202020204" pitchFamily="34" charset="0"/>
              </a:rPr>
              <a:t>n=164), </a:t>
            </a:r>
            <a:r>
              <a:rPr lang="pt-BR" sz="800" dirty="0">
                <a:solidFill>
                  <a:schemeClr val="tx1"/>
                </a:solidFill>
                <a:latin typeface="Arial" panose="020B0604020202020204" pitchFamily="34" charset="0"/>
                <a:cs typeface="Arial" panose="020B0604020202020204" pitchFamily="34" charset="0"/>
              </a:rPr>
              <a:t>65+ (</a:t>
            </a:r>
            <a:r>
              <a:rPr lang="pt-BR" sz="800" dirty="0" smtClean="0">
                <a:solidFill>
                  <a:schemeClr val="tx1"/>
                </a:solidFill>
                <a:latin typeface="Arial" panose="020B0604020202020204" pitchFamily="34" charset="0"/>
                <a:cs typeface="Arial" panose="020B0604020202020204" pitchFamily="34" charset="0"/>
              </a:rPr>
              <a:t>n=180); </a:t>
            </a:r>
            <a:r>
              <a:rPr lang="pt-BR" sz="800" dirty="0">
                <a:solidFill>
                  <a:schemeClr val="tx1"/>
                </a:solidFill>
                <a:latin typeface="Arial" panose="020B0604020202020204" pitchFamily="34" charset="0"/>
                <a:cs typeface="Arial" panose="020B0604020202020204" pitchFamily="34" charset="0"/>
              </a:rPr>
              <a:t>Females: 18-39 (</a:t>
            </a:r>
            <a:r>
              <a:rPr lang="pt-BR" sz="800" dirty="0" smtClean="0">
                <a:solidFill>
                  <a:schemeClr val="tx1"/>
                </a:solidFill>
                <a:latin typeface="Arial" panose="020B0604020202020204" pitchFamily="34" charset="0"/>
                <a:cs typeface="Arial" panose="020B0604020202020204" pitchFamily="34" charset="0"/>
              </a:rPr>
              <a:t>n=79), </a:t>
            </a:r>
            <a:r>
              <a:rPr lang="pt-BR" sz="800" dirty="0">
                <a:solidFill>
                  <a:schemeClr val="tx1"/>
                </a:solidFill>
                <a:latin typeface="Arial" panose="020B0604020202020204" pitchFamily="34" charset="0"/>
                <a:cs typeface="Arial" panose="020B0604020202020204" pitchFamily="34" charset="0"/>
              </a:rPr>
              <a:t>40-64 (</a:t>
            </a:r>
            <a:r>
              <a:rPr lang="pt-BR" sz="800" dirty="0" smtClean="0">
                <a:solidFill>
                  <a:schemeClr val="tx1"/>
                </a:solidFill>
                <a:latin typeface="Arial" panose="020B0604020202020204" pitchFamily="34" charset="0"/>
                <a:cs typeface="Arial" panose="020B0604020202020204" pitchFamily="34" charset="0"/>
              </a:rPr>
              <a:t>n=160), </a:t>
            </a:r>
            <a:r>
              <a:rPr lang="pt-BR" sz="800" dirty="0">
                <a:solidFill>
                  <a:schemeClr val="tx1"/>
                </a:solidFill>
                <a:latin typeface="Arial" panose="020B0604020202020204" pitchFamily="34" charset="0"/>
                <a:cs typeface="Arial" panose="020B0604020202020204" pitchFamily="34" charset="0"/>
              </a:rPr>
              <a:t>65+ (</a:t>
            </a:r>
            <a:r>
              <a:rPr lang="pt-BR" sz="800" dirty="0" smtClean="0">
                <a:solidFill>
                  <a:schemeClr val="tx1"/>
                </a:solidFill>
                <a:latin typeface="Arial" panose="020B0604020202020204" pitchFamily="34" charset="0"/>
                <a:cs typeface="Arial" panose="020B0604020202020204" pitchFamily="34" charset="0"/>
              </a:rPr>
              <a:t>n=146)</a:t>
            </a:r>
            <a:endParaRPr lang="en-US" sz="800" dirty="0" smtClean="0">
              <a:solidFill>
                <a:schemeClr val="tx1"/>
              </a:solidFill>
              <a:latin typeface="Arial" panose="020B0604020202020204" pitchFamily="34" charset="0"/>
              <a:cs typeface="Arial" panose="020B0604020202020204" pitchFamily="34" charset="0"/>
            </a:endParaRPr>
          </a:p>
          <a:p>
            <a:r>
              <a:rPr lang="en-US" sz="800" dirty="0" smtClean="0">
                <a:solidFill>
                  <a:schemeClr val="tx1"/>
                </a:solidFill>
                <a:latin typeface="Arial" panose="020B0604020202020204" pitchFamily="34" charset="0"/>
                <a:cs typeface="Arial" panose="020B0604020202020204" pitchFamily="34" charset="0"/>
              </a:rPr>
              <a:t>Q3</a:t>
            </a:r>
            <a:r>
              <a:rPr lang="en-US" sz="800" dirty="0">
                <a:solidFill>
                  <a:schemeClr val="tx1"/>
                </a:solidFill>
                <a:latin typeface="Arial" panose="020B0604020202020204" pitchFamily="34" charset="0"/>
                <a:cs typeface="Arial" panose="020B0604020202020204" pitchFamily="34" charset="0"/>
              </a:rPr>
              <a:t>. Which of the following phrases best describes the underlying cause of a deep vein thrombosis?  (select one)</a:t>
            </a:r>
          </a:p>
        </p:txBody>
      </p:sp>
      <p:sp>
        <p:nvSpPr>
          <p:cNvPr id="58" name="Title 1"/>
          <p:cNvSpPr txBox="1">
            <a:spLocks/>
          </p:cNvSpPr>
          <p:nvPr/>
        </p:nvSpPr>
        <p:spPr>
          <a:xfrm>
            <a:off x="121565" y="780504"/>
            <a:ext cx="8988948"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pPr algn="ctr"/>
            <a:r>
              <a:rPr lang="en-US" sz="2400" kern="0" dirty="0" smtClean="0"/>
              <a:t>Perceived Underlying Cause of a </a:t>
            </a:r>
          </a:p>
          <a:p>
            <a:pPr algn="ctr"/>
            <a:r>
              <a:rPr lang="en-US" sz="2400" kern="0" dirty="0" smtClean="0"/>
              <a:t>Deep Vein Thrombosis</a:t>
            </a:r>
            <a:endParaRPr lang="en-US" sz="2400" kern="0" dirty="0"/>
          </a:p>
        </p:txBody>
      </p:sp>
      <p:sp>
        <p:nvSpPr>
          <p:cNvPr id="60" name="TextBox 59"/>
          <p:cNvSpPr txBox="1"/>
          <p:nvPr/>
        </p:nvSpPr>
        <p:spPr>
          <a:xfrm>
            <a:off x="182635" y="490002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1" name="TextBox 60"/>
          <p:cNvSpPr txBox="1"/>
          <p:nvPr/>
        </p:nvSpPr>
        <p:spPr>
          <a:xfrm>
            <a:off x="757082" y="489727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2" name="TextBox 61"/>
          <p:cNvSpPr txBox="1"/>
          <p:nvPr/>
        </p:nvSpPr>
        <p:spPr>
          <a:xfrm>
            <a:off x="1322922" y="4897270"/>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3" name="TextBox 62"/>
          <p:cNvSpPr txBox="1"/>
          <p:nvPr/>
        </p:nvSpPr>
        <p:spPr>
          <a:xfrm>
            <a:off x="1900312" y="490002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4" name="TextBox 63"/>
          <p:cNvSpPr txBox="1"/>
          <p:nvPr/>
        </p:nvSpPr>
        <p:spPr>
          <a:xfrm>
            <a:off x="2474759" y="489727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5" name="TextBox 64"/>
          <p:cNvSpPr txBox="1"/>
          <p:nvPr/>
        </p:nvSpPr>
        <p:spPr>
          <a:xfrm>
            <a:off x="3040599" y="4897270"/>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6" name="TextBox 65"/>
          <p:cNvSpPr txBox="1"/>
          <p:nvPr/>
        </p:nvSpPr>
        <p:spPr>
          <a:xfrm>
            <a:off x="3600058" y="4900020"/>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7" name="TextBox 66"/>
          <p:cNvSpPr txBox="1"/>
          <p:nvPr/>
        </p:nvSpPr>
        <p:spPr>
          <a:xfrm>
            <a:off x="4174505" y="4897270"/>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8" name="TextBox 67"/>
          <p:cNvSpPr txBox="1"/>
          <p:nvPr/>
        </p:nvSpPr>
        <p:spPr>
          <a:xfrm>
            <a:off x="4740345" y="4897269"/>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9" name="TextBox 68"/>
          <p:cNvSpPr txBox="1"/>
          <p:nvPr/>
        </p:nvSpPr>
        <p:spPr>
          <a:xfrm>
            <a:off x="5284243" y="4900019"/>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0" name="TextBox 69"/>
          <p:cNvSpPr txBox="1"/>
          <p:nvPr/>
        </p:nvSpPr>
        <p:spPr>
          <a:xfrm>
            <a:off x="5858690" y="4897269"/>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1" name="TextBox 70"/>
          <p:cNvSpPr txBox="1"/>
          <p:nvPr/>
        </p:nvSpPr>
        <p:spPr>
          <a:xfrm>
            <a:off x="6424530" y="4897268"/>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2" name="TextBox 71"/>
          <p:cNvSpPr txBox="1"/>
          <p:nvPr/>
        </p:nvSpPr>
        <p:spPr>
          <a:xfrm>
            <a:off x="6976954" y="4897258"/>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3" name="TextBox 72"/>
          <p:cNvSpPr txBox="1"/>
          <p:nvPr/>
        </p:nvSpPr>
        <p:spPr>
          <a:xfrm>
            <a:off x="7551401" y="4894508"/>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4" name="TextBox 73"/>
          <p:cNvSpPr txBox="1"/>
          <p:nvPr/>
        </p:nvSpPr>
        <p:spPr>
          <a:xfrm>
            <a:off x="8117241" y="4894507"/>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grpSp>
        <p:nvGrpSpPr>
          <p:cNvPr id="81" name="Group 80"/>
          <p:cNvGrpSpPr/>
          <p:nvPr/>
        </p:nvGrpSpPr>
        <p:grpSpPr>
          <a:xfrm>
            <a:off x="3056335" y="2250240"/>
            <a:ext cx="3405158" cy="594165"/>
            <a:chOff x="2280360" y="5913546"/>
            <a:chExt cx="3405158" cy="594165"/>
          </a:xfrm>
        </p:grpSpPr>
        <p:sp>
          <p:nvSpPr>
            <p:cNvPr id="83" name="Rounded Rectangle 82"/>
            <p:cNvSpPr/>
            <p:nvPr/>
          </p:nvSpPr>
          <p:spPr bwMode="auto">
            <a:xfrm>
              <a:off x="2280360" y="5913546"/>
              <a:ext cx="3069769" cy="589760"/>
            </a:xfrm>
            <a:prstGeom prst="roundRect">
              <a:avLst/>
            </a:prstGeom>
            <a:solidFill>
              <a:schemeClr val="bg1"/>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nvGrpSpPr>
            <p:cNvPr id="84" name="Group 83"/>
            <p:cNvGrpSpPr/>
            <p:nvPr/>
          </p:nvGrpSpPr>
          <p:grpSpPr>
            <a:xfrm>
              <a:off x="3955289" y="5967786"/>
              <a:ext cx="486337" cy="486337"/>
              <a:chOff x="446183" y="3574608"/>
              <a:chExt cx="838200" cy="838200"/>
            </a:xfrm>
          </p:grpSpPr>
          <p:sp>
            <p:nvSpPr>
              <p:cNvPr id="90" name="Oval 89"/>
              <p:cNvSpPr/>
              <p:nvPr/>
            </p:nvSpPr>
            <p:spPr>
              <a:xfrm>
                <a:off x="446183" y="3574608"/>
                <a:ext cx="838200" cy="838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91" name="Freeform 5"/>
              <p:cNvSpPr>
                <a:spLocks noEditPoints="1"/>
              </p:cNvSpPr>
              <p:nvPr/>
            </p:nvSpPr>
            <p:spPr bwMode="auto">
              <a:xfrm>
                <a:off x="711994" y="3661857"/>
                <a:ext cx="316706" cy="675640"/>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dirty="0"/>
              </a:p>
            </p:txBody>
          </p:sp>
        </p:grpSp>
        <p:grpSp>
          <p:nvGrpSpPr>
            <p:cNvPr id="85" name="Group 84"/>
            <p:cNvGrpSpPr/>
            <p:nvPr/>
          </p:nvGrpSpPr>
          <p:grpSpPr>
            <a:xfrm>
              <a:off x="2455070" y="5991813"/>
              <a:ext cx="486337" cy="486337"/>
              <a:chOff x="446183" y="4590288"/>
              <a:chExt cx="838200" cy="838200"/>
            </a:xfrm>
          </p:grpSpPr>
          <p:sp>
            <p:nvSpPr>
              <p:cNvPr id="88" name="Oval 87"/>
              <p:cNvSpPr/>
              <p:nvPr/>
            </p:nvSpPr>
            <p:spPr>
              <a:xfrm>
                <a:off x="446183" y="4590288"/>
                <a:ext cx="838200" cy="838200"/>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9" name="Freeform 9"/>
              <p:cNvSpPr>
                <a:spLocks noEditPoints="1"/>
              </p:cNvSpPr>
              <p:nvPr/>
            </p:nvSpPr>
            <p:spPr bwMode="auto">
              <a:xfrm>
                <a:off x="742950" y="4667250"/>
                <a:ext cx="255588" cy="692658"/>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sp>
          <p:nvSpPr>
            <p:cNvPr id="86" name="TextBox 85"/>
            <p:cNvSpPr txBox="1"/>
            <p:nvPr/>
          </p:nvSpPr>
          <p:spPr>
            <a:xfrm>
              <a:off x="2892829" y="5953713"/>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Blue bars</a:t>
              </a:r>
            </a:p>
            <a:p>
              <a:r>
                <a:rPr lang="en-US" sz="1000" b="1" dirty="0" smtClean="0">
                  <a:solidFill>
                    <a:schemeClr val="tx2"/>
                  </a:solidFill>
                  <a:latin typeface="Arial" panose="020B0604020202020204" pitchFamily="34" charset="0"/>
                  <a:cs typeface="Arial" panose="020B0604020202020204" pitchFamily="34" charset="0"/>
                </a:rPr>
                <a:t>Represent</a:t>
              </a:r>
            </a:p>
            <a:p>
              <a:r>
                <a:rPr lang="en-US" sz="1000" b="1" dirty="0" smtClean="0">
                  <a:solidFill>
                    <a:schemeClr val="tx2"/>
                  </a:solidFill>
                  <a:latin typeface="Arial" panose="020B0604020202020204" pitchFamily="34" charset="0"/>
                  <a:cs typeface="Arial" panose="020B0604020202020204" pitchFamily="34" charset="0"/>
                </a:rPr>
                <a:t>Males</a:t>
              </a:r>
              <a:endParaRPr lang="en-US" sz="1000" b="1" dirty="0">
                <a:solidFill>
                  <a:schemeClr val="tx2"/>
                </a:solidFill>
                <a:latin typeface="Arial" panose="020B0604020202020204" pitchFamily="34" charset="0"/>
                <a:cs typeface="Arial" panose="020B0604020202020204" pitchFamily="34" charset="0"/>
              </a:endParaRPr>
            </a:p>
          </p:txBody>
        </p:sp>
        <p:sp>
          <p:nvSpPr>
            <p:cNvPr id="87" name="TextBox 86"/>
            <p:cNvSpPr txBox="1"/>
            <p:nvPr/>
          </p:nvSpPr>
          <p:spPr>
            <a:xfrm>
              <a:off x="4446987" y="5942121"/>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Red bars</a:t>
              </a:r>
            </a:p>
            <a:p>
              <a:r>
                <a:rPr lang="en-US" sz="1000" b="1" dirty="0" smtClean="0">
                  <a:solidFill>
                    <a:schemeClr val="tx2"/>
                  </a:solidFill>
                  <a:latin typeface="Arial" panose="020B0604020202020204" pitchFamily="34" charset="0"/>
                  <a:cs typeface="Arial" panose="020B0604020202020204" pitchFamily="34" charset="0"/>
                </a:rPr>
                <a:t>Represent Females</a:t>
              </a:r>
              <a:endParaRPr lang="en-US" sz="1000" b="1" dirty="0">
                <a:solidFill>
                  <a:schemeClr val="tx2"/>
                </a:solidFill>
                <a:latin typeface="Arial" panose="020B0604020202020204" pitchFamily="34" charset="0"/>
                <a:cs typeface="Arial" panose="020B0604020202020204" pitchFamily="34" charset="0"/>
              </a:endParaRPr>
            </a:p>
          </p:txBody>
        </p:sp>
      </p:grpSp>
      <p:pic>
        <p:nvPicPr>
          <p:cNvPr id="42" name="Picture 4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327550" y="139465"/>
            <a:ext cx="612648" cy="612648"/>
          </a:xfrm>
          <a:prstGeom prst="rect">
            <a:avLst/>
          </a:prstGeom>
        </p:spPr>
      </p:pic>
      <p:sp>
        <p:nvSpPr>
          <p:cNvPr id="43" name="TextBox 42"/>
          <p:cNvSpPr txBox="1"/>
          <p:nvPr/>
        </p:nvSpPr>
        <p:spPr>
          <a:xfrm>
            <a:off x="1638274" y="1966036"/>
            <a:ext cx="240772" cy="230832"/>
          </a:xfrm>
          <a:prstGeom prst="rect">
            <a:avLst/>
          </a:prstGeom>
          <a:noFill/>
        </p:spPr>
        <p:txBody>
          <a:bodyPr wrap="none" rtlCol="0">
            <a:spAutoFit/>
          </a:bodyPr>
          <a:lstStyle/>
          <a:p>
            <a:r>
              <a:rPr lang="en-US" sz="900" dirty="0">
                <a:solidFill>
                  <a:schemeClr val="tx1"/>
                </a:solidFill>
              </a:rPr>
              <a:t>E</a:t>
            </a:r>
          </a:p>
        </p:txBody>
      </p:sp>
      <p:sp>
        <p:nvSpPr>
          <p:cNvPr id="44" name="TextBox 43"/>
          <p:cNvSpPr txBox="1"/>
          <p:nvPr/>
        </p:nvSpPr>
        <p:spPr>
          <a:xfrm>
            <a:off x="2614617" y="4446968"/>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45" name="TextBox 44"/>
          <p:cNvSpPr txBox="1"/>
          <p:nvPr/>
        </p:nvSpPr>
        <p:spPr>
          <a:xfrm>
            <a:off x="3783528" y="4279934"/>
            <a:ext cx="247184" cy="230832"/>
          </a:xfrm>
          <a:prstGeom prst="rect">
            <a:avLst/>
          </a:prstGeom>
          <a:noFill/>
        </p:spPr>
        <p:txBody>
          <a:bodyPr wrap="none" rtlCol="0">
            <a:spAutoFit/>
          </a:bodyPr>
          <a:lstStyle/>
          <a:p>
            <a:r>
              <a:rPr lang="en-US" sz="900" dirty="0">
                <a:solidFill>
                  <a:schemeClr val="tx1"/>
                </a:solidFill>
              </a:rPr>
              <a:t>B</a:t>
            </a:r>
          </a:p>
        </p:txBody>
      </p:sp>
      <p:sp>
        <p:nvSpPr>
          <p:cNvPr id="46" name="TextBox 45"/>
          <p:cNvSpPr txBox="1"/>
          <p:nvPr/>
        </p:nvSpPr>
        <p:spPr>
          <a:xfrm>
            <a:off x="8253603" y="4427249"/>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nvGrpSpPr>
          <p:cNvPr id="104" name="Group 103"/>
          <p:cNvGrpSpPr/>
          <p:nvPr/>
        </p:nvGrpSpPr>
        <p:grpSpPr>
          <a:xfrm>
            <a:off x="7117488" y="5016843"/>
            <a:ext cx="1717591" cy="246221"/>
            <a:chOff x="284203" y="5016843"/>
            <a:chExt cx="1717591" cy="246221"/>
          </a:xfrm>
        </p:grpSpPr>
        <p:sp>
          <p:nvSpPr>
            <p:cNvPr id="105" name="TextBox 104"/>
            <p:cNvSpPr txBox="1"/>
            <p:nvPr/>
          </p:nvSpPr>
          <p:spPr>
            <a:xfrm>
              <a:off x="284203"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A</a:t>
              </a:r>
              <a:endParaRPr lang="en-US" sz="1000" dirty="0">
                <a:solidFill>
                  <a:schemeClr val="tx1"/>
                </a:solidFill>
                <a:latin typeface="Arial" pitchFamily="34" charset="0"/>
                <a:cs typeface="Arial" pitchFamily="34" charset="0"/>
              </a:endParaRPr>
            </a:p>
          </p:txBody>
        </p:sp>
        <p:sp>
          <p:nvSpPr>
            <p:cNvPr id="106" name="TextBox 105"/>
            <p:cNvSpPr txBox="1"/>
            <p:nvPr/>
          </p:nvSpPr>
          <p:spPr>
            <a:xfrm>
              <a:off x="49426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B</a:t>
              </a:r>
              <a:endParaRPr lang="en-US" sz="1000" dirty="0">
                <a:solidFill>
                  <a:schemeClr val="tx1"/>
                </a:solidFill>
                <a:latin typeface="Arial" pitchFamily="34" charset="0"/>
                <a:cs typeface="Arial" pitchFamily="34" charset="0"/>
              </a:endParaRPr>
            </a:p>
          </p:txBody>
        </p:sp>
        <p:sp>
          <p:nvSpPr>
            <p:cNvPr id="107" name="TextBox 106"/>
            <p:cNvSpPr txBox="1"/>
            <p:nvPr/>
          </p:nvSpPr>
          <p:spPr>
            <a:xfrm>
              <a:off x="840257"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C</a:t>
              </a:r>
              <a:endParaRPr lang="en-US" sz="1000" dirty="0">
                <a:solidFill>
                  <a:schemeClr val="tx1"/>
                </a:solidFill>
                <a:latin typeface="Arial" pitchFamily="34" charset="0"/>
                <a:cs typeface="Arial" pitchFamily="34" charset="0"/>
              </a:endParaRPr>
            </a:p>
          </p:txBody>
        </p:sp>
        <p:sp>
          <p:nvSpPr>
            <p:cNvPr id="108" name="TextBox 107"/>
            <p:cNvSpPr txBox="1"/>
            <p:nvPr/>
          </p:nvSpPr>
          <p:spPr>
            <a:xfrm>
              <a:off x="1025609"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D</a:t>
              </a:r>
              <a:endParaRPr lang="en-US" sz="1000" dirty="0">
                <a:solidFill>
                  <a:schemeClr val="tx1"/>
                </a:solidFill>
                <a:latin typeface="Arial" pitchFamily="34" charset="0"/>
                <a:cs typeface="Arial" pitchFamily="34" charset="0"/>
              </a:endParaRPr>
            </a:p>
          </p:txBody>
        </p:sp>
        <p:sp>
          <p:nvSpPr>
            <p:cNvPr id="109" name="TextBox 108"/>
            <p:cNvSpPr txBox="1"/>
            <p:nvPr/>
          </p:nvSpPr>
          <p:spPr>
            <a:xfrm>
              <a:off x="137159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E</a:t>
              </a:r>
              <a:endParaRPr lang="en-US" sz="1000" dirty="0">
                <a:solidFill>
                  <a:schemeClr val="tx1"/>
                </a:solidFill>
                <a:latin typeface="Arial" pitchFamily="34" charset="0"/>
                <a:cs typeface="Arial" pitchFamily="34" charset="0"/>
              </a:endParaRPr>
            </a:p>
          </p:txBody>
        </p:sp>
        <p:sp>
          <p:nvSpPr>
            <p:cNvPr id="110" name="TextBox 109"/>
            <p:cNvSpPr txBox="1"/>
            <p:nvPr/>
          </p:nvSpPr>
          <p:spPr>
            <a:xfrm>
              <a:off x="1544594"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F</a:t>
              </a:r>
              <a:endParaRPr lang="en-US" sz="1000" dirty="0">
                <a:solidFill>
                  <a:schemeClr val="tx1"/>
                </a:solidFill>
                <a:latin typeface="Arial" pitchFamily="34" charset="0"/>
                <a:cs typeface="Arial" pitchFamily="34" charset="0"/>
              </a:endParaRPr>
            </a:p>
          </p:txBody>
        </p:sp>
      </p:grpSp>
      <p:grpSp>
        <p:nvGrpSpPr>
          <p:cNvPr id="111" name="Group 110"/>
          <p:cNvGrpSpPr/>
          <p:nvPr/>
        </p:nvGrpSpPr>
        <p:grpSpPr>
          <a:xfrm>
            <a:off x="5424613" y="5016843"/>
            <a:ext cx="1717591" cy="246221"/>
            <a:chOff x="284203" y="5016843"/>
            <a:chExt cx="1717591" cy="246221"/>
          </a:xfrm>
        </p:grpSpPr>
        <p:sp>
          <p:nvSpPr>
            <p:cNvPr id="112" name="TextBox 111"/>
            <p:cNvSpPr txBox="1"/>
            <p:nvPr/>
          </p:nvSpPr>
          <p:spPr>
            <a:xfrm>
              <a:off x="284203"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A</a:t>
              </a:r>
              <a:endParaRPr lang="en-US" sz="1000" dirty="0">
                <a:solidFill>
                  <a:schemeClr val="tx1"/>
                </a:solidFill>
                <a:latin typeface="Arial" pitchFamily="34" charset="0"/>
                <a:cs typeface="Arial" pitchFamily="34" charset="0"/>
              </a:endParaRPr>
            </a:p>
          </p:txBody>
        </p:sp>
        <p:sp>
          <p:nvSpPr>
            <p:cNvPr id="113" name="TextBox 112"/>
            <p:cNvSpPr txBox="1"/>
            <p:nvPr/>
          </p:nvSpPr>
          <p:spPr>
            <a:xfrm>
              <a:off x="49426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B</a:t>
              </a:r>
              <a:endParaRPr lang="en-US" sz="1000" dirty="0">
                <a:solidFill>
                  <a:schemeClr val="tx1"/>
                </a:solidFill>
                <a:latin typeface="Arial" pitchFamily="34" charset="0"/>
                <a:cs typeface="Arial" pitchFamily="34" charset="0"/>
              </a:endParaRPr>
            </a:p>
          </p:txBody>
        </p:sp>
        <p:sp>
          <p:nvSpPr>
            <p:cNvPr id="114" name="TextBox 113"/>
            <p:cNvSpPr txBox="1"/>
            <p:nvPr/>
          </p:nvSpPr>
          <p:spPr>
            <a:xfrm>
              <a:off x="840257"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C</a:t>
              </a:r>
              <a:endParaRPr lang="en-US" sz="1000" dirty="0">
                <a:solidFill>
                  <a:schemeClr val="tx1"/>
                </a:solidFill>
                <a:latin typeface="Arial" pitchFamily="34" charset="0"/>
                <a:cs typeface="Arial" pitchFamily="34" charset="0"/>
              </a:endParaRPr>
            </a:p>
          </p:txBody>
        </p:sp>
        <p:sp>
          <p:nvSpPr>
            <p:cNvPr id="115" name="TextBox 114"/>
            <p:cNvSpPr txBox="1"/>
            <p:nvPr/>
          </p:nvSpPr>
          <p:spPr>
            <a:xfrm>
              <a:off x="1025609"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D</a:t>
              </a:r>
              <a:endParaRPr lang="en-US" sz="1000" dirty="0">
                <a:solidFill>
                  <a:schemeClr val="tx1"/>
                </a:solidFill>
                <a:latin typeface="Arial" pitchFamily="34" charset="0"/>
                <a:cs typeface="Arial" pitchFamily="34" charset="0"/>
              </a:endParaRPr>
            </a:p>
          </p:txBody>
        </p:sp>
        <p:sp>
          <p:nvSpPr>
            <p:cNvPr id="116" name="TextBox 115"/>
            <p:cNvSpPr txBox="1"/>
            <p:nvPr/>
          </p:nvSpPr>
          <p:spPr>
            <a:xfrm>
              <a:off x="137159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E</a:t>
              </a:r>
              <a:endParaRPr lang="en-US" sz="1000" dirty="0">
                <a:solidFill>
                  <a:schemeClr val="tx1"/>
                </a:solidFill>
                <a:latin typeface="Arial" pitchFamily="34" charset="0"/>
                <a:cs typeface="Arial" pitchFamily="34" charset="0"/>
              </a:endParaRPr>
            </a:p>
          </p:txBody>
        </p:sp>
        <p:sp>
          <p:nvSpPr>
            <p:cNvPr id="117" name="TextBox 116"/>
            <p:cNvSpPr txBox="1"/>
            <p:nvPr/>
          </p:nvSpPr>
          <p:spPr>
            <a:xfrm>
              <a:off x="1544594"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F</a:t>
              </a:r>
              <a:endParaRPr lang="en-US" sz="1000" dirty="0">
                <a:solidFill>
                  <a:schemeClr val="tx1"/>
                </a:solidFill>
                <a:latin typeface="Arial" pitchFamily="34" charset="0"/>
                <a:cs typeface="Arial" pitchFamily="34" charset="0"/>
              </a:endParaRPr>
            </a:p>
          </p:txBody>
        </p:sp>
      </p:grpSp>
      <p:grpSp>
        <p:nvGrpSpPr>
          <p:cNvPr id="118" name="Group 117"/>
          <p:cNvGrpSpPr/>
          <p:nvPr/>
        </p:nvGrpSpPr>
        <p:grpSpPr>
          <a:xfrm>
            <a:off x="3694669" y="5016843"/>
            <a:ext cx="1717591" cy="246221"/>
            <a:chOff x="284203" y="5016843"/>
            <a:chExt cx="1717591" cy="246221"/>
          </a:xfrm>
        </p:grpSpPr>
        <p:sp>
          <p:nvSpPr>
            <p:cNvPr id="119" name="TextBox 118"/>
            <p:cNvSpPr txBox="1"/>
            <p:nvPr/>
          </p:nvSpPr>
          <p:spPr>
            <a:xfrm>
              <a:off x="284203"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A</a:t>
              </a:r>
              <a:endParaRPr lang="en-US" sz="1000" dirty="0">
                <a:solidFill>
                  <a:schemeClr val="tx1"/>
                </a:solidFill>
                <a:latin typeface="Arial" pitchFamily="34" charset="0"/>
                <a:cs typeface="Arial" pitchFamily="34" charset="0"/>
              </a:endParaRPr>
            </a:p>
          </p:txBody>
        </p:sp>
        <p:sp>
          <p:nvSpPr>
            <p:cNvPr id="120" name="TextBox 119"/>
            <p:cNvSpPr txBox="1"/>
            <p:nvPr/>
          </p:nvSpPr>
          <p:spPr>
            <a:xfrm>
              <a:off x="49426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B</a:t>
              </a:r>
              <a:endParaRPr lang="en-US" sz="1000" dirty="0">
                <a:solidFill>
                  <a:schemeClr val="tx1"/>
                </a:solidFill>
                <a:latin typeface="Arial" pitchFamily="34" charset="0"/>
                <a:cs typeface="Arial" pitchFamily="34" charset="0"/>
              </a:endParaRPr>
            </a:p>
          </p:txBody>
        </p:sp>
        <p:sp>
          <p:nvSpPr>
            <p:cNvPr id="121" name="TextBox 120"/>
            <p:cNvSpPr txBox="1"/>
            <p:nvPr/>
          </p:nvSpPr>
          <p:spPr>
            <a:xfrm>
              <a:off x="840257"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C</a:t>
              </a:r>
              <a:endParaRPr lang="en-US" sz="1000" dirty="0">
                <a:solidFill>
                  <a:schemeClr val="tx1"/>
                </a:solidFill>
                <a:latin typeface="Arial" pitchFamily="34" charset="0"/>
                <a:cs typeface="Arial" pitchFamily="34" charset="0"/>
              </a:endParaRPr>
            </a:p>
          </p:txBody>
        </p:sp>
        <p:sp>
          <p:nvSpPr>
            <p:cNvPr id="122" name="TextBox 121"/>
            <p:cNvSpPr txBox="1"/>
            <p:nvPr/>
          </p:nvSpPr>
          <p:spPr>
            <a:xfrm>
              <a:off x="1025609"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D</a:t>
              </a:r>
              <a:endParaRPr lang="en-US" sz="1000" dirty="0">
                <a:solidFill>
                  <a:schemeClr val="tx1"/>
                </a:solidFill>
                <a:latin typeface="Arial" pitchFamily="34" charset="0"/>
                <a:cs typeface="Arial" pitchFamily="34" charset="0"/>
              </a:endParaRPr>
            </a:p>
          </p:txBody>
        </p:sp>
        <p:sp>
          <p:nvSpPr>
            <p:cNvPr id="123" name="TextBox 122"/>
            <p:cNvSpPr txBox="1"/>
            <p:nvPr/>
          </p:nvSpPr>
          <p:spPr>
            <a:xfrm>
              <a:off x="137159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E</a:t>
              </a:r>
              <a:endParaRPr lang="en-US" sz="1000" dirty="0">
                <a:solidFill>
                  <a:schemeClr val="tx1"/>
                </a:solidFill>
                <a:latin typeface="Arial" pitchFamily="34" charset="0"/>
                <a:cs typeface="Arial" pitchFamily="34" charset="0"/>
              </a:endParaRPr>
            </a:p>
          </p:txBody>
        </p:sp>
        <p:sp>
          <p:nvSpPr>
            <p:cNvPr id="124" name="TextBox 123"/>
            <p:cNvSpPr txBox="1"/>
            <p:nvPr/>
          </p:nvSpPr>
          <p:spPr>
            <a:xfrm>
              <a:off x="1544594"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F</a:t>
              </a:r>
              <a:endParaRPr lang="en-US" sz="1000" dirty="0">
                <a:solidFill>
                  <a:schemeClr val="tx1"/>
                </a:solidFill>
                <a:latin typeface="Arial" pitchFamily="34" charset="0"/>
                <a:cs typeface="Arial" pitchFamily="34" charset="0"/>
              </a:endParaRPr>
            </a:p>
          </p:txBody>
        </p:sp>
      </p:grpSp>
      <p:grpSp>
        <p:nvGrpSpPr>
          <p:cNvPr id="125" name="Group 124"/>
          <p:cNvGrpSpPr/>
          <p:nvPr/>
        </p:nvGrpSpPr>
        <p:grpSpPr>
          <a:xfrm>
            <a:off x="1977078" y="5016843"/>
            <a:ext cx="1717591" cy="246221"/>
            <a:chOff x="284203" y="5016843"/>
            <a:chExt cx="1717591" cy="246221"/>
          </a:xfrm>
        </p:grpSpPr>
        <p:sp>
          <p:nvSpPr>
            <p:cNvPr id="126" name="TextBox 125"/>
            <p:cNvSpPr txBox="1"/>
            <p:nvPr/>
          </p:nvSpPr>
          <p:spPr>
            <a:xfrm>
              <a:off x="284203"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A</a:t>
              </a:r>
              <a:endParaRPr lang="en-US" sz="1000" dirty="0">
                <a:solidFill>
                  <a:schemeClr val="tx1"/>
                </a:solidFill>
                <a:latin typeface="Arial" pitchFamily="34" charset="0"/>
                <a:cs typeface="Arial" pitchFamily="34" charset="0"/>
              </a:endParaRPr>
            </a:p>
          </p:txBody>
        </p:sp>
        <p:sp>
          <p:nvSpPr>
            <p:cNvPr id="127" name="TextBox 126"/>
            <p:cNvSpPr txBox="1"/>
            <p:nvPr/>
          </p:nvSpPr>
          <p:spPr>
            <a:xfrm>
              <a:off x="49426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B</a:t>
              </a:r>
              <a:endParaRPr lang="en-US" sz="1000" dirty="0">
                <a:solidFill>
                  <a:schemeClr val="tx1"/>
                </a:solidFill>
                <a:latin typeface="Arial" pitchFamily="34" charset="0"/>
                <a:cs typeface="Arial" pitchFamily="34" charset="0"/>
              </a:endParaRPr>
            </a:p>
          </p:txBody>
        </p:sp>
        <p:sp>
          <p:nvSpPr>
            <p:cNvPr id="128" name="TextBox 127"/>
            <p:cNvSpPr txBox="1"/>
            <p:nvPr/>
          </p:nvSpPr>
          <p:spPr>
            <a:xfrm>
              <a:off x="840257"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C</a:t>
              </a:r>
              <a:endParaRPr lang="en-US" sz="1000" dirty="0">
                <a:solidFill>
                  <a:schemeClr val="tx1"/>
                </a:solidFill>
                <a:latin typeface="Arial" pitchFamily="34" charset="0"/>
                <a:cs typeface="Arial" pitchFamily="34" charset="0"/>
              </a:endParaRPr>
            </a:p>
          </p:txBody>
        </p:sp>
        <p:sp>
          <p:nvSpPr>
            <p:cNvPr id="129" name="TextBox 128"/>
            <p:cNvSpPr txBox="1"/>
            <p:nvPr/>
          </p:nvSpPr>
          <p:spPr>
            <a:xfrm>
              <a:off x="1025609"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D</a:t>
              </a:r>
              <a:endParaRPr lang="en-US" sz="1000" dirty="0">
                <a:solidFill>
                  <a:schemeClr val="tx1"/>
                </a:solidFill>
                <a:latin typeface="Arial" pitchFamily="34" charset="0"/>
                <a:cs typeface="Arial" pitchFamily="34" charset="0"/>
              </a:endParaRPr>
            </a:p>
          </p:txBody>
        </p:sp>
        <p:sp>
          <p:nvSpPr>
            <p:cNvPr id="130" name="TextBox 129"/>
            <p:cNvSpPr txBox="1"/>
            <p:nvPr/>
          </p:nvSpPr>
          <p:spPr>
            <a:xfrm>
              <a:off x="137159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E</a:t>
              </a:r>
              <a:endParaRPr lang="en-US" sz="1000" dirty="0">
                <a:solidFill>
                  <a:schemeClr val="tx1"/>
                </a:solidFill>
                <a:latin typeface="Arial" pitchFamily="34" charset="0"/>
                <a:cs typeface="Arial" pitchFamily="34" charset="0"/>
              </a:endParaRPr>
            </a:p>
          </p:txBody>
        </p:sp>
        <p:sp>
          <p:nvSpPr>
            <p:cNvPr id="131" name="TextBox 130"/>
            <p:cNvSpPr txBox="1"/>
            <p:nvPr/>
          </p:nvSpPr>
          <p:spPr>
            <a:xfrm>
              <a:off x="1544594"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F</a:t>
              </a:r>
              <a:endParaRPr lang="en-US" sz="1000" dirty="0">
                <a:solidFill>
                  <a:schemeClr val="tx1"/>
                </a:solidFill>
                <a:latin typeface="Arial" pitchFamily="34" charset="0"/>
                <a:cs typeface="Arial" pitchFamily="34" charset="0"/>
              </a:endParaRPr>
            </a:p>
          </p:txBody>
        </p:sp>
      </p:grpSp>
      <p:grpSp>
        <p:nvGrpSpPr>
          <p:cNvPr id="132" name="Group 131"/>
          <p:cNvGrpSpPr/>
          <p:nvPr/>
        </p:nvGrpSpPr>
        <p:grpSpPr>
          <a:xfrm>
            <a:off x="284201" y="5016843"/>
            <a:ext cx="1717591" cy="246221"/>
            <a:chOff x="284203" y="5016843"/>
            <a:chExt cx="1717591" cy="246221"/>
          </a:xfrm>
        </p:grpSpPr>
        <p:sp>
          <p:nvSpPr>
            <p:cNvPr id="133" name="TextBox 132"/>
            <p:cNvSpPr txBox="1"/>
            <p:nvPr/>
          </p:nvSpPr>
          <p:spPr>
            <a:xfrm>
              <a:off x="284203"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A</a:t>
              </a:r>
              <a:endParaRPr lang="en-US" sz="1000" dirty="0">
                <a:solidFill>
                  <a:schemeClr val="tx1"/>
                </a:solidFill>
                <a:latin typeface="Arial" pitchFamily="34" charset="0"/>
                <a:cs typeface="Arial" pitchFamily="34" charset="0"/>
              </a:endParaRPr>
            </a:p>
          </p:txBody>
        </p:sp>
        <p:sp>
          <p:nvSpPr>
            <p:cNvPr id="134" name="TextBox 133"/>
            <p:cNvSpPr txBox="1"/>
            <p:nvPr/>
          </p:nvSpPr>
          <p:spPr>
            <a:xfrm>
              <a:off x="49426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B</a:t>
              </a:r>
              <a:endParaRPr lang="en-US" sz="1000" dirty="0">
                <a:solidFill>
                  <a:schemeClr val="tx1"/>
                </a:solidFill>
                <a:latin typeface="Arial" pitchFamily="34" charset="0"/>
                <a:cs typeface="Arial" pitchFamily="34" charset="0"/>
              </a:endParaRPr>
            </a:p>
          </p:txBody>
        </p:sp>
        <p:sp>
          <p:nvSpPr>
            <p:cNvPr id="135" name="TextBox 134"/>
            <p:cNvSpPr txBox="1"/>
            <p:nvPr/>
          </p:nvSpPr>
          <p:spPr>
            <a:xfrm>
              <a:off x="840257"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C</a:t>
              </a:r>
              <a:endParaRPr lang="en-US" sz="1000" dirty="0">
                <a:solidFill>
                  <a:schemeClr val="tx1"/>
                </a:solidFill>
                <a:latin typeface="Arial" pitchFamily="34" charset="0"/>
                <a:cs typeface="Arial" pitchFamily="34" charset="0"/>
              </a:endParaRPr>
            </a:p>
          </p:txBody>
        </p:sp>
        <p:sp>
          <p:nvSpPr>
            <p:cNvPr id="136" name="TextBox 135"/>
            <p:cNvSpPr txBox="1"/>
            <p:nvPr/>
          </p:nvSpPr>
          <p:spPr>
            <a:xfrm>
              <a:off x="1025609"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D</a:t>
              </a:r>
              <a:endParaRPr lang="en-US" sz="1000" dirty="0">
                <a:solidFill>
                  <a:schemeClr val="tx1"/>
                </a:solidFill>
                <a:latin typeface="Arial" pitchFamily="34" charset="0"/>
                <a:cs typeface="Arial" pitchFamily="34" charset="0"/>
              </a:endParaRPr>
            </a:p>
          </p:txBody>
        </p:sp>
        <p:sp>
          <p:nvSpPr>
            <p:cNvPr id="137" name="TextBox 136"/>
            <p:cNvSpPr txBox="1"/>
            <p:nvPr/>
          </p:nvSpPr>
          <p:spPr>
            <a:xfrm>
              <a:off x="137159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E</a:t>
              </a:r>
              <a:endParaRPr lang="en-US" sz="1000" dirty="0">
                <a:solidFill>
                  <a:schemeClr val="tx1"/>
                </a:solidFill>
                <a:latin typeface="Arial" pitchFamily="34" charset="0"/>
                <a:cs typeface="Arial" pitchFamily="34" charset="0"/>
              </a:endParaRPr>
            </a:p>
          </p:txBody>
        </p:sp>
        <p:sp>
          <p:nvSpPr>
            <p:cNvPr id="138" name="TextBox 137"/>
            <p:cNvSpPr txBox="1"/>
            <p:nvPr/>
          </p:nvSpPr>
          <p:spPr>
            <a:xfrm>
              <a:off x="1544594"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F</a:t>
              </a:r>
              <a:endParaRPr lang="en-US" sz="1000" dirty="0">
                <a:solidFill>
                  <a:schemeClr val="tx1"/>
                </a:solidFill>
                <a:latin typeface="Arial" pitchFamily="34" charset="0"/>
                <a:cs typeface="Arial" pitchFamily="34" charset="0"/>
              </a:endParaRPr>
            </a:p>
          </p:txBody>
        </p:sp>
      </p:grpSp>
    </p:spTree>
    <p:extLst>
      <p:ext uri="{BB962C8B-B14F-4D97-AF65-F5344CB8AC3E}">
        <p14:creationId xmlns:p14="http://schemas.microsoft.com/office/powerpoint/2010/main" val="2381747233"/>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73</a:t>
            </a:fld>
            <a:r>
              <a:rPr lang="en-US" smtClean="0"/>
              <a:t> -</a:t>
            </a:r>
            <a:endParaRPr lang="en-US"/>
          </a:p>
        </p:txBody>
      </p:sp>
      <p:cxnSp>
        <p:nvCxnSpPr>
          <p:cNvPr id="91" name="Straight Connector 90"/>
          <p:cNvCxnSpPr/>
          <p:nvPr/>
        </p:nvCxnSpPr>
        <p:spPr bwMode="auto">
          <a:xfrm>
            <a:off x="2901315" y="1171575"/>
            <a:ext cx="0" cy="4136157"/>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Straight Connector 91"/>
          <p:cNvCxnSpPr/>
          <p:nvPr/>
        </p:nvCxnSpPr>
        <p:spPr bwMode="auto">
          <a:xfrm>
            <a:off x="6035040" y="1171575"/>
            <a:ext cx="0" cy="4136157"/>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8" name="Title 1"/>
          <p:cNvSpPr txBox="1">
            <a:spLocks/>
          </p:cNvSpPr>
          <p:nvPr/>
        </p:nvSpPr>
        <p:spPr>
          <a:xfrm>
            <a:off x="139147" y="125380"/>
            <a:ext cx="8933291" cy="5715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Knowledge of Deep Vein Thrombosis Symptoms</a:t>
            </a:r>
            <a:endParaRPr lang="en-US" sz="2400" kern="0" dirty="0"/>
          </a:p>
        </p:txBody>
      </p:sp>
      <p:grpSp>
        <p:nvGrpSpPr>
          <p:cNvPr id="6" name="Group 5"/>
          <p:cNvGrpSpPr/>
          <p:nvPr/>
        </p:nvGrpSpPr>
        <p:grpSpPr>
          <a:xfrm>
            <a:off x="251348" y="1317774"/>
            <a:ext cx="2425176" cy="486337"/>
            <a:chOff x="251348" y="771956"/>
            <a:chExt cx="2425176" cy="486337"/>
          </a:xfrm>
        </p:grpSpPr>
        <p:sp>
          <p:nvSpPr>
            <p:cNvPr id="117" name="Rounded Rectangle 116"/>
            <p:cNvSpPr/>
            <p:nvPr/>
          </p:nvSpPr>
          <p:spPr bwMode="auto">
            <a:xfrm>
              <a:off x="251348"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86" name="TextBox 85"/>
            <p:cNvSpPr txBox="1"/>
            <p:nvPr/>
          </p:nvSpPr>
          <p:spPr>
            <a:xfrm>
              <a:off x="649761" y="857652"/>
              <a:ext cx="140987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Males (A)</a:t>
              </a:r>
              <a:endParaRPr lang="en-US" sz="1400" b="1" dirty="0">
                <a:solidFill>
                  <a:schemeClr val="tx2"/>
                </a:solidFill>
                <a:latin typeface="Arial" panose="020B0604020202020204" pitchFamily="34" charset="0"/>
                <a:cs typeface="Arial" panose="020B0604020202020204" pitchFamily="34" charset="0"/>
              </a:endParaRPr>
            </a:p>
          </p:txBody>
        </p:sp>
        <p:sp>
          <p:nvSpPr>
            <p:cNvPr id="80" name="Oval 79"/>
            <p:cNvSpPr/>
            <p:nvPr/>
          </p:nvSpPr>
          <p:spPr>
            <a:xfrm>
              <a:off x="2022544" y="771956"/>
              <a:ext cx="486337" cy="486337"/>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1" name="Freeform 9"/>
            <p:cNvSpPr>
              <a:spLocks noEditPoints="1"/>
            </p:cNvSpPr>
            <p:nvPr/>
          </p:nvSpPr>
          <p:spPr bwMode="auto">
            <a:xfrm>
              <a:off x="2194733" y="816611"/>
              <a:ext cx="148296" cy="401891"/>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grpSp>
        <p:nvGrpSpPr>
          <p:cNvPr id="9" name="Group 8"/>
          <p:cNvGrpSpPr/>
          <p:nvPr/>
        </p:nvGrpSpPr>
        <p:grpSpPr>
          <a:xfrm>
            <a:off x="3194574" y="1317774"/>
            <a:ext cx="2425176" cy="486337"/>
            <a:chOff x="3194574" y="780911"/>
            <a:chExt cx="2425176" cy="486337"/>
          </a:xfrm>
        </p:grpSpPr>
        <p:sp>
          <p:nvSpPr>
            <p:cNvPr id="152" name="Rounded Rectangle 151"/>
            <p:cNvSpPr/>
            <p:nvPr/>
          </p:nvSpPr>
          <p:spPr bwMode="auto">
            <a:xfrm>
              <a:off x="3194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89" name="TextBox 88"/>
            <p:cNvSpPr txBox="1"/>
            <p:nvPr/>
          </p:nvSpPr>
          <p:spPr>
            <a:xfrm>
              <a:off x="3238325" y="857652"/>
              <a:ext cx="234332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Females (B)</a:t>
              </a:r>
              <a:endParaRPr lang="en-US" sz="1400" b="1" dirty="0">
                <a:solidFill>
                  <a:schemeClr val="tx2"/>
                </a:solidFill>
                <a:latin typeface="Arial" panose="020B0604020202020204" pitchFamily="34" charset="0"/>
                <a:cs typeface="Arial" panose="020B0604020202020204" pitchFamily="34" charset="0"/>
              </a:endParaRPr>
            </a:p>
          </p:txBody>
        </p:sp>
        <p:sp>
          <p:nvSpPr>
            <p:cNvPr id="82" name="Oval 81"/>
            <p:cNvSpPr/>
            <p:nvPr/>
          </p:nvSpPr>
          <p:spPr>
            <a:xfrm>
              <a:off x="4977371" y="780911"/>
              <a:ext cx="486337" cy="486337"/>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3" name="Freeform 5"/>
            <p:cNvSpPr>
              <a:spLocks noEditPoints="1"/>
            </p:cNvSpPr>
            <p:nvPr/>
          </p:nvSpPr>
          <p:spPr bwMode="auto">
            <a:xfrm>
              <a:off x="5131599" y="831534"/>
              <a:ext cx="183758" cy="392017"/>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dirty="0"/>
            </a:p>
          </p:txBody>
        </p:sp>
      </p:grpSp>
      <p:grpSp>
        <p:nvGrpSpPr>
          <p:cNvPr id="10" name="Group 9"/>
          <p:cNvGrpSpPr/>
          <p:nvPr/>
        </p:nvGrpSpPr>
        <p:grpSpPr>
          <a:xfrm>
            <a:off x="6242574" y="1288817"/>
            <a:ext cx="2425176" cy="544250"/>
            <a:chOff x="6242574" y="755417"/>
            <a:chExt cx="2425176" cy="544250"/>
          </a:xfrm>
        </p:grpSpPr>
        <p:sp>
          <p:nvSpPr>
            <p:cNvPr id="153" name="Rounded Rectangle 152"/>
            <p:cNvSpPr/>
            <p:nvPr/>
          </p:nvSpPr>
          <p:spPr bwMode="auto">
            <a:xfrm>
              <a:off x="6242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90" name="TextBox 89"/>
            <p:cNvSpPr txBox="1"/>
            <p:nvPr/>
          </p:nvSpPr>
          <p:spPr>
            <a:xfrm>
              <a:off x="6343475" y="857652"/>
              <a:ext cx="222902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Locale</a:t>
              </a:r>
              <a:endParaRPr lang="en-US" sz="1400" b="1" dirty="0">
                <a:solidFill>
                  <a:schemeClr val="tx2"/>
                </a:solidFill>
                <a:latin typeface="Arial" panose="020B0604020202020204" pitchFamily="34" charset="0"/>
                <a:cs typeface="Arial" panose="020B0604020202020204" pitchFamily="34" charset="0"/>
              </a:endParaRPr>
            </a:p>
          </p:txBody>
        </p:sp>
        <p:grpSp>
          <p:nvGrpSpPr>
            <p:cNvPr id="84" name="Group 83"/>
            <p:cNvGrpSpPr/>
            <p:nvPr/>
          </p:nvGrpSpPr>
          <p:grpSpPr>
            <a:xfrm>
              <a:off x="7966980" y="755417"/>
              <a:ext cx="544250" cy="544250"/>
              <a:chOff x="5780183" y="381000"/>
              <a:chExt cx="838200" cy="838200"/>
            </a:xfrm>
          </p:grpSpPr>
          <p:sp>
            <p:nvSpPr>
              <p:cNvPr id="85" name="Oval 84"/>
              <p:cNvSpPr/>
              <p:nvPr/>
            </p:nvSpPr>
            <p:spPr>
              <a:xfrm>
                <a:off x="5780183" y="381000"/>
                <a:ext cx="838200" cy="83820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grpSp>
            <p:nvGrpSpPr>
              <p:cNvPr id="87" name="Group 86"/>
              <p:cNvGrpSpPr/>
              <p:nvPr/>
            </p:nvGrpSpPr>
            <p:grpSpPr>
              <a:xfrm>
                <a:off x="5854700" y="457200"/>
                <a:ext cx="685800" cy="685800"/>
                <a:chOff x="6265862" y="2439988"/>
                <a:chExt cx="1962150" cy="1962150"/>
              </a:xfrm>
              <a:solidFill>
                <a:schemeClr val="bg1"/>
              </a:solidFill>
            </p:grpSpPr>
            <p:sp>
              <p:nvSpPr>
                <p:cNvPr id="88" name="Freeform 5"/>
                <p:cNvSpPr>
                  <a:spLocks/>
                </p:cNvSpPr>
                <p:nvPr/>
              </p:nvSpPr>
              <p:spPr bwMode="auto">
                <a:xfrm>
                  <a:off x="7513637" y="2903538"/>
                  <a:ext cx="82550" cy="123825"/>
                </a:xfrm>
                <a:custGeom>
                  <a:avLst/>
                  <a:gdLst/>
                  <a:ahLst/>
                  <a:cxnLst>
                    <a:cxn ang="0">
                      <a:pos x="8" y="112"/>
                    </a:cxn>
                    <a:cxn ang="0">
                      <a:pos x="38" y="105"/>
                    </a:cxn>
                    <a:cxn ang="0">
                      <a:pos x="75" y="97"/>
                    </a:cxn>
                    <a:cxn ang="0">
                      <a:pos x="75" y="82"/>
                    </a:cxn>
                    <a:cxn ang="0">
                      <a:pos x="16" y="0"/>
                    </a:cxn>
                    <a:cxn ang="0">
                      <a:pos x="8" y="112"/>
                    </a:cxn>
                  </a:cxnLst>
                  <a:rect l="0" t="0" r="r" b="b"/>
                  <a:pathLst>
                    <a:path w="75" h="113">
                      <a:moveTo>
                        <a:pt x="8" y="112"/>
                      </a:moveTo>
                      <a:cubicBezTo>
                        <a:pt x="22" y="113"/>
                        <a:pt x="24" y="103"/>
                        <a:pt x="38" y="105"/>
                      </a:cubicBezTo>
                      <a:cubicBezTo>
                        <a:pt x="59" y="111"/>
                        <a:pt x="58" y="94"/>
                        <a:pt x="75" y="97"/>
                      </a:cubicBezTo>
                      <a:cubicBezTo>
                        <a:pt x="75" y="92"/>
                        <a:pt x="75" y="87"/>
                        <a:pt x="75" y="82"/>
                      </a:cubicBezTo>
                      <a:cubicBezTo>
                        <a:pt x="44" y="67"/>
                        <a:pt x="55" y="9"/>
                        <a:pt x="16" y="0"/>
                      </a:cubicBezTo>
                      <a:cubicBezTo>
                        <a:pt x="0" y="40"/>
                        <a:pt x="39" y="72"/>
                        <a:pt x="8" y="11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97" name="Freeform 6"/>
                <p:cNvSpPr>
                  <a:spLocks/>
                </p:cNvSpPr>
                <p:nvPr/>
              </p:nvSpPr>
              <p:spPr bwMode="auto">
                <a:xfrm>
                  <a:off x="7477125" y="2952750"/>
                  <a:ext cx="47625" cy="49213"/>
                </a:xfrm>
                <a:custGeom>
                  <a:avLst/>
                  <a:gdLst/>
                  <a:ahLst/>
                  <a:cxnLst>
                    <a:cxn ang="0">
                      <a:pos x="33" y="0"/>
                    </a:cxn>
                    <a:cxn ang="0">
                      <a:pos x="3" y="45"/>
                    </a:cxn>
                    <a:cxn ang="0">
                      <a:pos x="41" y="45"/>
                    </a:cxn>
                    <a:cxn ang="0">
                      <a:pos x="33" y="0"/>
                    </a:cxn>
                  </a:cxnLst>
                  <a:rect l="0" t="0" r="r" b="b"/>
                  <a:pathLst>
                    <a:path w="42" h="45">
                      <a:moveTo>
                        <a:pt x="33" y="0"/>
                      </a:moveTo>
                      <a:cubicBezTo>
                        <a:pt x="9" y="1"/>
                        <a:pt x="0" y="17"/>
                        <a:pt x="3" y="45"/>
                      </a:cubicBezTo>
                      <a:cubicBezTo>
                        <a:pt x="16" y="45"/>
                        <a:pt x="28" y="45"/>
                        <a:pt x="41" y="45"/>
                      </a:cubicBezTo>
                      <a:cubicBezTo>
                        <a:pt x="42" y="26"/>
                        <a:pt x="42" y="9"/>
                        <a:pt x="33"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4" name="Freeform 7"/>
                <p:cNvSpPr>
                  <a:spLocks/>
                </p:cNvSpPr>
                <p:nvPr/>
              </p:nvSpPr>
              <p:spPr bwMode="auto">
                <a:xfrm>
                  <a:off x="7366000" y="2779713"/>
                  <a:ext cx="90488" cy="50800"/>
                </a:xfrm>
                <a:custGeom>
                  <a:avLst/>
                  <a:gdLst/>
                  <a:ahLst/>
                  <a:cxnLst>
                    <a:cxn ang="0">
                      <a:pos x="82" y="15"/>
                    </a:cxn>
                    <a:cxn ang="0">
                      <a:pos x="75" y="0"/>
                    </a:cxn>
                    <a:cxn ang="0">
                      <a:pos x="0" y="0"/>
                    </a:cxn>
                    <a:cxn ang="0">
                      <a:pos x="22" y="44"/>
                    </a:cxn>
                    <a:cxn ang="0">
                      <a:pos x="82" y="15"/>
                    </a:cxn>
                  </a:cxnLst>
                  <a:rect l="0" t="0" r="r" b="b"/>
                  <a:pathLst>
                    <a:path w="82" h="45">
                      <a:moveTo>
                        <a:pt x="82" y="15"/>
                      </a:moveTo>
                      <a:cubicBezTo>
                        <a:pt x="82" y="7"/>
                        <a:pt x="76" y="6"/>
                        <a:pt x="75" y="0"/>
                      </a:cubicBezTo>
                      <a:cubicBezTo>
                        <a:pt x="45" y="7"/>
                        <a:pt x="30" y="7"/>
                        <a:pt x="0" y="0"/>
                      </a:cubicBezTo>
                      <a:cubicBezTo>
                        <a:pt x="0" y="22"/>
                        <a:pt x="16" y="29"/>
                        <a:pt x="22" y="44"/>
                      </a:cubicBezTo>
                      <a:cubicBezTo>
                        <a:pt x="53" y="45"/>
                        <a:pt x="81" y="43"/>
                        <a:pt x="82" y="1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5" name="Freeform 8"/>
                <p:cNvSpPr>
                  <a:spLocks/>
                </p:cNvSpPr>
                <p:nvPr/>
              </p:nvSpPr>
              <p:spPr bwMode="auto">
                <a:xfrm>
                  <a:off x="7218362" y="2787650"/>
                  <a:ext cx="131763" cy="147638"/>
                </a:xfrm>
                <a:custGeom>
                  <a:avLst/>
                  <a:gdLst/>
                  <a:ahLst/>
                  <a:cxnLst>
                    <a:cxn ang="0">
                      <a:pos x="8" y="112"/>
                    </a:cxn>
                    <a:cxn ang="0">
                      <a:pos x="37" y="127"/>
                    </a:cxn>
                    <a:cxn ang="0">
                      <a:pos x="37" y="134"/>
                    </a:cxn>
                    <a:cxn ang="0">
                      <a:pos x="112" y="82"/>
                    </a:cxn>
                    <a:cxn ang="0">
                      <a:pos x="8" y="112"/>
                    </a:cxn>
                  </a:cxnLst>
                  <a:rect l="0" t="0" r="r" b="b"/>
                  <a:pathLst>
                    <a:path w="120" h="134">
                      <a:moveTo>
                        <a:pt x="8" y="112"/>
                      </a:moveTo>
                      <a:cubicBezTo>
                        <a:pt x="12" y="122"/>
                        <a:pt x="36" y="113"/>
                        <a:pt x="37" y="127"/>
                      </a:cubicBezTo>
                      <a:cubicBezTo>
                        <a:pt x="33" y="127"/>
                        <a:pt x="29" y="133"/>
                        <a:pt x="37" y="134"/>
                      </a:cubicBezTo>
                      <a:cubicBezTo>
                        <a:pt x="64" y="119"/>
                        <a:pt x="100" y="113"/>
                        <a:pt x="112" y="82"/>
                      </a:cubicBezTo>
                      <a:cubicBezTo>
                        <a:pt x="120" y="0"/>
                        <a:pt x="0" y="21"/>
                        <a:pt x="8" y="11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6" name="Freeform 9"/>
                <p:cNvSpPr>
                  <a:spLocks/>
                </p:cNvSpPr>
                <p:nvPr/>
              </p:nvSpPr>
              <p:spPr bwMode="auto">
                <a:xfrm>
                  <a:off x="6831012" y="3395663"/>
                  <a:ext cx="52388" cy="36513"/>
                </a:xfrm>
                <a:custGeom>
                  <a:avLst/>
                  <a:gdLst/>
                  <a:ahLst/>
                  <a:cxnLst>
                    <a:cxn ang="0">
                      <a:pos x="0" y="16"/>
                    </a:cxn>
                    <a:cxn ang="0">
                      <a:pos x="45" y="1"/>
                    </a:cxn>
                    <a:cxn ang="0">
                      <a:pos x="0" y="16"/>
                    </a:cxn>
                  </a:cxnLst>
                  <a:rect l="0" t="0" r="r" b="b"/>
                  <a:pathLst>
                    <a:path w="48" h="33">
                      <a:moveTo>
                        <a:pt x="0" y="16"/>
                      </a:moveTo>
                      <a:cubicBezTo>
                        <a:pt x="18" y="21"/>
                        <a:pt x="48" y="33"/>
                        <a:pt x="45" y="1"/>
                      </a:cubicBezTo>
                      <a:cubicBezTo>
                        <a:pt x="24" y="0"/>
                        <a:pt x="7" y="3"/>
                        <a:pt x="0" y="1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7" name="Freeform 10"/>
                <p:cNvSpPr>
                  <a:spLocks/>
                </p:cNvSpPr>
                <p:nvPr/>
              </p:nvSpPr>
              <p:spPr bwMode="auto">
                <a:xfrm>
                  <a:off x="6732587" y="3328988"/>
                  <a:ext cx="98425" cy="69850"/>
                </a:xfrm>
                <a:custGeom>
                  <a:avLst/>
                  <a:gdLst/>
                  <a:ahLst/>
                  <a:cxnLst>
                    <a:cxn ang="0">
                      <a:pos x="0" y="32"/>
                    </a:cxn>
                    <a:cxn ang="0">
                      <a:pos x="89" y="62"/>
                    </a:cxn>
                    <a:cxn ang="0">
                      <a:pos x="0" y="32"/>
                    </a:cxn>
                  </a:cxnLst>
                  <a:rect l="0" t="0" r="r" b="b"/>
                  <a:pathLst>
                    <a:path w="89" h="63">
                      <a:moveTo>
                        <a:pt x="0" y="32"/>
                      </a:moveTo>
                      <a:cubicBezTo>
                        <a:pt x="43" y="29"/>
                        <a:pt x="49" y="63"/>
                        <a:pt x="89" y="62"/>
                      </a:cubicBezTo>
                      <a:cubicBezTo>
                        <a:pt x="71" y="45"/>
                        <a:pt x="20" y="0"/>
                        <a:pt x="0" y="3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8" name="Freeform 11"/>
                <p:cNvSpPr>
                  <a:spLocks noEditPoints="1"/>
                </p:cNvSpPr>
                <p:nvPr/>
              </p:nvSpPr>
              <p:spPr bwMode="auto">
                <a:xfrm>
                  <a:off x="6265862" y="2439988"/>
                  <a:ext cx="1962150" cy="1962150"/>
                </a:xfrm>
                <a:custGeom>
                  <a:avLst/>
                  <a:gdLst/>
                  <a:ahLst/>
                  <a:cxnLst>
                    <a:cxn ang="0">
                      <a:pos x="887" y="1775"/>
                    </a:cxn>
                    <a:cxn ang="0">
                      <a:pos x="1442" y="330"/>
                    </a:cxn>
                    <a:cxn ang="0">
                      <a:pos x="1442" y="330"/>
                    </a:cxn>
                    <a:cxn ang="0">
                      <a:pos x="564" y="171"/>
                    </a:cxn>
                    <a:cxn ang="0">
                      <a:pos x="163" y="580"/>
                    </a:cxn>
                    <a:cxn ang="0">
                      <a:pos x="203" y="786"/>
                    </a:cxn>
                    <a:cxn ang="0">
                      <a:pos x="438" y="1080"/>
                    </a:cxn>
                    <a:cxn ang="0">
                      <a:pos x="603" y="1605"/>
                    </a:cxn>
                    <a:cxn ang="0">
                      <a:pos x="749" y="1342"/>
                    </a:cxn>
                    <a:cxn ang="0">
                      <a:pos x="720" y="1074"/>
                    </a:cxn>
                    <a:cxn ang="0">
                      <a:pos x="526" y="941"/>
                    </a:cxn>
                    <a:cxn ang="0">
                      <a:pos x="429" y="903"/>
                    </a:cxn>
                    <a:cxn ang="0">
                      <a:pos x="362" y="866"/>
                    </a:cxn>
                    <a:cxn ang="0">
                      <a:pos x="459" y="807"/>
                    </a:cxn>
                    <a:cxn ang="0">
                      <a:pos x="645" y="576"/>
                    </a:cxn>
                    <a:cxn ang="0">
                      <a:pos x="623" y="553"/>
                    </a:cxn>
                    <a:cxn ang="0">
                      <a:pos x="682" y="524"/>
                    </a:cxn>
                    <a:cxn ang="0">
                      <a:pos x="660" y="390"/>
                    </a:cxn>
                    <a:cxn ang="0">
                      <a:pos x="556" y="345"/>
                    </a:cxn>
                    <a:cxn ang="0">
                      <a:pos x="496" y="449"/>
                    </a:cxn>
                    <a:cxn ang="0">
                      <a:pos x="489" y="330"/>
                    </a:cxn>
                    <a:cxn ang="0">
                      <a:pos x="541" y="345"/>
                    </a:cxn>
                    <a:cxn ang="0">
                      <a:pos x="586" y="256"/>
                    </a:cxn>
                    <a:cxn ang="0">
                      <a:pos x="638" y="367"/>
                    </a:cxn>
                    <a:cxn ang="0">
                      <a:pos x="675" y="323"/>
                    </a:cxn>
                    <a:cxn ang="0">
                      <a:pos x="608" y="211"/>
                    </a:cxn>
                    <a:cxn ang="0">
                      <a:pos x="519" y="271"/>
                    </a:cxn>
                    <a:cxn ang="0">
                      <a:pos x="444" y="241"/>
                    </a:cxn>
                    <a:cxn ang="0">
                      <a:pos x="468" y="223"/>
                    </a:cxn>
                    <a:cxn ang="0">
                      <a:pos x="586" y="189"/>
                    </a:cxn>
                    <a:cxn ang="0">
                      <a:pos x="757" y="256"/>
                    </a:cxn>
                    <a:cxn ang="0">
                      <a:pos x="769" y="260"/>
                    </a:cxn>
                    <a:cxn ang="0">
                      <a:pos x="1025" y="256"/>
                    </a:cxn>
                    <a:cxn ang="0">
                      <a:pos x="1040" y="122"/>
                    </a:cxn>
                    <a:cxn ang="0">
                      <a:pos x="1226" y="390"/>
                    </a:cxn>
                    <a:cxn ang="0">
                      <a:pos x="1271" y="472"/>
                    </a:cxn>
                    <a:cxn ang="0">
                      <a:pos x="1151" y="554"/>
                    </a:cxn>
                    <a:cxn ang="0">
                      <a:pos x="1122" y="606"/>
                    </a:cxn>
                    <a:cxn ang="0">
                      <a:pos x="1174" y="687"/>
                    </a:cxn>
                    <a:cxn ang="0">
                      <a:pos x="1256" y="606"/>
                    </a:cxn>
                    <a:cxn ang="0">
                      <a:pos x="1352" y="658"/>
                    </a:cxn>
                    <a:cxn ang="0">
                      <a:pos x="1419" y="650"/>
                    </a:cxn>
                    <a:cxn ang="0">
                      <a:pos x="1472" y="762"/>
                    </a:cxn>
                    <a:cxn ang="0">
                      <a:pos x="1352" y="762"/>
                    </a:cxn>
                    <a:cxn ang="0">
                      <a:pos x="1092" y="777"/>
                    </a:cxn>
                    <a:cxn ang="0">
                      <a:pos x="1226" y="1022"/>
                    </a:cxn>
                    <a:cxn ang="0">
                      <a:pos x="1323" y="1439"/>
                    </a:cxn>
                    <a:cxn ang="0">
                      <a:pos x="1620" y="970"/>
                    </a:cxn>
                    <a:cxn ang="0">
                      <a:pos x="1671" y="829"/>
                    </a:cxn>
                  </a:cxnLst>
                  <a:rect l="0" t="0" r="r" b="b"/>
                  <a:pathLst>
                    <a:path w="1775" h="1775">
                      <a:moveTo>
                        <a:pt x="887" y="0"/>
                      </a:moveTo>
                      <a:cubicBezTo>
                        <a:pt x="398" y="0"/>
                        <a:pt x="0" y="398"/>
                        <a:pt x="0" y="887"/>
                      </a:cubicBezTo>
                      <a:cubicBezTo>
                        <a:pt x="0" y="1377"/>
                        <a:pt x="398" y="1775"/>
                        <a:pt x="887" y="1775"/>
                      </a:cubicBezTo>
                      <a:cubicBezTo>
                        <a:pt x="1377" y="1775"/>
                        <a:pt x="1775" y="1377"/>
                        <a:pt x="1775" y="887"/>
                      </a:cubicBezTo>
                      <a:cubicBezTo>
                        <a:pt x="1775" y="398"/>
                        <a:pt x="1377" y="0"/>
                        <a:pt x="887" y="0"/>
                      </a:cubicBezTo>
                      <a:close/>
                      <a:moveTo>
                        <a:pt x="1442" y="330"/>
                      </a:moveTo>
                      <a:cubicBezTo>
                        <a:pt x="1451" y="339"/>
                        <a:pt x="1458" y="348"/>
                        <a:pt x="1466" y="357"/>
                      </a:cubicBezTo>
                      <a:cubicBezTo>
                        <a:pt x="1454" y="364"/>
                        <a:pt x="1448" y="342"/>
                        <a:pt x="1442" y="330"/>
                      </a:cubicBezTo>
                      <a:cubicBezTo>
                        <a:pt x="1442" y="330"/>
                        <a:pt x="1442" y="330"/>
                        <a:pt x="1442" y="330"/>
                      </a:cubicBezTo>
                      <a:close/>
                      <a:moveTo>
                        <a:pt x="564" y="171"/>
                      </a:moveTo>
                      <a:cubicBezTo>
                        <a:pt x="561" y="173"/>
                        <a:pt x="557" y="175"/>
                        <a:pt x="554" y="176"/>
                      </a:cubicBezTo>
                      <a:cubicBezTo>
                        <a:pt x="557" y="174"/>
                        <a:pt x="561" y="172"/>
                        <a:pt x="564" y="171"/>
                      </a:cubicBezTo>
                      <a:close/>
                      <a:moveTo>
                        <a:pt x="887" y="1674"/>
                      </a:moveTo>
                      <a:cubicBezTo>
                        <a:pt x="453" y="1674"/>
                        <a:pt x="100" y="1321"/>
                        <a:pt x="100" y="887"/>
                      </a:cubicBezTo>
                      <a:cubicBezTo>
                        <a:pt x="100" y="778"/>
                        <a:pt x="123" y="674"/>
                        <a:pt x="163" y="580"/>
                      </a:cubicBezTo>
                      <a:cubicBezTo>
                        <a:pt x="156" y="597"/>
                        <a:pt x="150" y="614"/>
                        <a:pt x="145" y="631"/>
                      </a:cubicBezTo>
                      <a:cubicBezTo>
                        <a:pt x="147" y="707"/>
                        <a:pt x="166" y="787"/>
                        <a:pt x="217" y="837"/>
                      </a:cubicBezTo>
                      <a:cubicBezTo>
                        <a:pt x="216" y="817"/>
                        <a:pt x="204" y="807"/>
                        <a:pt x="203" y="786"/>
                      </a:cubicBezTo>
                      <a:cubicBezTo>
                        <a:pt x="227" y="801"/>
                        <a:pt x="242" y="826"/>
                        <a:pt x="239" y="867"/>
                      </a:cubicBezTo>
                      <a:cubicBezTo>
                        <a:pt x="316" y="923"/>
                        <a:pt x="421" y="950"/>
                        <a:pt x="475" y="1029"/>
                      </a:cubicBezTo>
                      <a:cubicBezTo>
                        <a:pt x="467" y="1050"/>
                        <a:pt x="451" y="1064"/>
                        <a:pt x="438" y="1080"/>
                      </a:cubicBezTo>
                      <a:cubicBezTo>
                        <a:pt x="417" y="1179"/>
                        <a:pt x="535" y="1226"/>
                        <a:pt x="549" y="1309"/>
                      </a:cubicBezTo>
                      <a:cubicBezTo>
                        <a:pt x="566" y="1414"/>
                        <a:pt x="517" y="1521"/>
                        <a:pt x="546" y="1579"/>
                      </a:cubicBezTo>
                      <a:cubicBezTo>
                        <a:pt x="565" y="1589"/>
                        <a:pt x="584" y="1597"/>
                        <a:pt x="603" y="1605"/>
                      </a:cubicBezTo>
                      <a:cubicBezTo>
                        <a:pt x="616" y="1544"/>
                        <a:pt x="599" y="1498"/>
                        <a:pt x="675" y="1476"/>
                      </a:cubicBezTo>
                      <a:cubicBezTo>
                        <a:pt x="681" y="1455"/>
                        <a:pt x="665" y="1457"/>
                        <a:pt x="668" y="1439"/>
                      </a:cubicBezTo>
                      <a:cubicBezTo>
                        <a:pt x="710" y="1451"/>
                        <a:pt x="743" y="1391"/>
                        <a:pt x="749" y="1342"/>
                      </a:cubicBezTo>
                      <a:cubicBezTo>
                        <a:pt x="769" y="1333"/>
                        <a:pt x="789" y="1322"/>
                        <a:pt x="809" y="1313"/>
                      </a:cubicBezTo>
                      <a:cubicBezTo>
                        <a:pt x="808" y="1235"/>
                        <a:pt x="854" y="1204"/>
                        <a:pt x="861" y="1134"/>
                      </a:cubicBezTo>
                      <a:cubicBezTo>
                        <a:pt x="812" y="1116"/>
                        <a:pt x="773" y="1088"/>
                        <a:pt x="720" y="1074"/>
                      </a:cubicBezTo>
                      <a:cubicBezTo>
                        <a:pt x="720" y="1062"/>
                        <a:pt x="720" y="1050"/>
                        <a:pt x="720" y="1037"/>
                      </a:cubicBezTo>
                      <a:cubicBezTo>
                        <a:pt x="690" y="1010"/>
                        <a:pt x="633" y="1009"/>
                        <a:pt x="623" y="963"/>
                      </a:cubicBezTo>
                      <a:cubicBezTo>
                        <a:pt x="574" y="962"/>
                        <a:pt x="543" y="956"/>
                        <a:pt x="526" y="941"/>
                      </a:cubicBezTo>
                      <a:cubicBezTo>
                        <a:pt x="498" y="945"/>
                        <a:pt x="496" y="975"/>
                        <a:pt x="467" y="978"/>
                      </a:cubicBezTo>
                      <a:cubicBezTo>
                        <a:pt x="466" y="970"/>
                        <a:pt x="458" y="972"/>
                        <a:pt x="452" y="970"/>
                      </a:cubicBezTo>
                      <a:cubicBezTo>
                        <a:pt x="414" y="965"/>
                        <a:pt x="427" y="936"/>
                        <a:pt x="429" y="903"/>
                      </a:cubicBezTo>
                      <a:cubicBezTo>
                        <a:pt x="419" y="899"/>
                        <a:pt x="391" y="912"/>
                        <a:pt x="392" y="896"/>
                      </a:cubicBezTo>
                      <a:cubicBezTo>
                        <a:pt x="391" y="877"/>
                        <a:pt x="396" y="865"/>
                        <a:pt x="407" y="859"/>
                      </a:cubicBezTo>
                      <a:cubicBezTo>
                        <a:pt x="403" y="833"/>
                        <a:pt x="360" y="843"/>
                        <a:pt x="362" y="866"/>
                      </a:cubicBezTo>
                      <a:cubicBezTo>
                        <a:pt x="360" y="866"/>
                        <a:pt x="357" y="866"/>
                        <a:pt x="355" y="866"/>
                      </a:cubicBezTo>
                      <a:cubicBezTo>
                        <a:pt x="239" y="839"/>
                        <a:pt x="362" y="715"/>
                        <a:pt x="429" y="754"/>
                      </a:cubicBezTo>
                      <a:cubicBezTo>
                        <a:pt x="435" y="776"/>
                        <a:pt x="441" y="797"/>
                        <a:pt x="459" y="807"/>
                      </a:cubicBezTo>
                      <a:cubicBezTo>
                        <a:pt x="481" y="792"/>
                        <a:pt x="451" y="746"/>
                        <a:pt x="467" y="739"/>
                      </a:cubicBezTo>
                      <a:cubicBezTo>
                        <a:pt x="476" y="727"/>
                        <a:pt x="482" y="710"/>
                        <a:pt x="504" y="710"/>
                      </a:cubicBezTo>
                      <a:cubicBezTo>
                        <a:pt x="518" y="625"/>
                        <a:pt x="610" y="599"/>
                        <a:pt x="645" y="576"/>
                      </a:cubicBezTo>
                      <a:cubicBezTo>
                        <a:pt x="645" y="573"/>
                        <a:pt x="645" y="571"/>
                        <a:pt x="645" y="568"/>
                      </a:cubicBezTo>
                      <a:cubicBezTo>
                        <a:pt x="645" y="561"/>
                        <a:pt x="636" y="563"/>
                        <a:pt x="630" y="561"/>
                      </a:cubicBezTo>
                      <a:cubicBezTo>
                        <a:pt x="626" y="560"/>
                        <a:pt x="622" y="560"/>
                        <a:pt x="623" y="553"/>
                      </a:cubicBezTo>
                      <a:cubicBezTo>
                        <a:pt x="620" y="536"/>
                        <a:pt x="637" y="537"/>
                        <a:pt x="630" y="516"/>
                      </a:cubicBezTo>
                      <a:cubicBezTo>
                        <a:pt x="654" y="547"/>
                        <a:pt x="677" y="508"/>
                        <a:pt x="705" y="501"/>
                      </a:cubicBezTo>
                      <a:cubicBezTo>
                        <a:pt x="701" y="512"/>
                        <a:pt x="693" y="519"/>
                        <a:pt x="682" y="524"/>
                      </a:cubicBezTo>
                      <a:cubicBezTo>
                        <a:pt x="677" y="529"/>
                        <a:pt x="664" y="560"/>
                        <a:pt x="690" y="553"/>
                      </a:cubicBezTo>
                      <a:cubicBezTo>
                        <a:pt x="707" y="553"/>
                        <a:pt x="712" y="566"/>
                        <a:pt x="735" y="561"/>
                      </a:cubicBezTo>
                      <a:cubicBezTo>
                        <a:pt x="724" y="494"/>
                        <a:pt x="683" y="459"/>
                        <a:pt x="660" y="390"/>
                      </a:cubicBezTo>
                      <a:cubicBezTo>
                        <a:pt x="636" y="380"/>
                        <a:pt x="654" y="414"/>
                        <a:pt x="630" y="405"/>
                      </a:cubicBezTo>
                      <a:cubicBezTo>
                        <a:pt x="605" y="406"/>
                        <a:pt x="620" y="366"/>
                        <a:pt x="601" y="360"/>
                      </a:cubicBezTo>
                      <a:cubicBezTo>
                        <a:pt x="574" y="365"/>
                        <a:pt x="563" y="344"/>
                        <a:pt x="556" y="345"/>
                      </a:cubicBezTo>
                      <a:cubicBezTo>
                        <a:pt x="556" y="350"/>
                        <a:pt x="555" y="354"/>
                        <a:pt x="549" y="352"/>
                      </a:cubicBezTo>
                      <a:cubicBezTo>
                        <a:pt x="551" y="449"/>
                        <a:pt x="529" y="434"/>
                        <a:pt x="504" y="494"/>
                      </a:cubicBezTo>
                      <a:cubicBezTo>
                        <a:pt x="504" y="476"/>
                        <a:pt x="491" y="472"/>
                        <a:pt x="496" y="449"/>
                      </a:cubicBezTo>
                      <a:cubicBezTo>
                        <a:pt x="486" y="450"/>
                        <a:pt x="480" y="446"/>
                        <a:pt x="474" y="442"/>
                      </a:cubicBezTo>
                      <a:cubicBezTo>
                        <a:pt x="449" y="432"/>
                        <a:pt x="421" y="425"/>
                        <a:pt x="415" y="397"/>
                      </a:cubicBezTo>
                      <a:cubicBezTo>
                        <a:pt x="436" y="372"/>
                        <a:pt x="454" y="342"/>
                        <a:pt x="489" y="330"/>
                      </a:cubicBezTo>
                      <a:cubicBezTo>
                        <a:pt x="483" y="349"/>
                        <a:pt x="517" y="365"/>
                        <a:pt x="519" y="352"/>
                      </a:cubicBezTo>
                      <a:cubicBezTo>
                        <a:pt x="511" y="352"/>
                        <a:pt x="509" y="339"/>
                        <a:pt x="519" y="338"/>
                      </a:cubicBezTo>
                      <a:cubicBezTo>
                        <a:pt x="529" y="337"/>
                        <a:pt x="535" y="341"/>
                        <a:pt x="541" y="345"/>
                      </a:cubicBezTo>
                      <a:cubicBezTo>
                        <a:pt x="542" y="326"/>
                        <a:pt x="530" y="322"/>
                        <a:pt x="519" y="315"/>
                      </a:cubicBezTo>
                      <a:cubicBezTo>
                        <a:pt x="527" y="296"/>
                        <a:pt x="555" y="297"/>
                        <a:pt x="549" y="263"/>
                      </a:cubicBezTo>
                      <a:cubicBezTo>
                        <a:pt x="525" y="253"/>
                        <a:pt x="575" y="256"/>
                        <a:pt x="586" y="256"/>
                      </a:cubicBezTo>
                      <a:cubicBezTo>
                        <a:pt x="580" y="279"/>
                        <a:pt x="606" y="270"/>
                        <a:pt x="601" y="293"/>
                      </a:cubicBezTo>
                      <a:cubicBezTo>
                        <a:pt x="599" y="316"/>
                        <a:pt x="574" y="316"/>
                        <a:pt x="556" y="323"/>
                      </a:cubicBezTo>
                      <a:cubicBezTo>
                        <a:pt x="589" y="332"/>
                        <a:pt x="610" y="353"/>
                        <a:pt x="638" y="367"/>
                      </a:cubicBezTo>
                      <a:cubicBezTo>
                        <a:pt x="656" y="353"/>
                        <a:pt x="623" y="340"/>
                        <a:pt x="660" y="352"/>
                      </a:cubicBezTo>
                      <a:cubicBezTo>
                        <a:pt x="661" y="334"/>
                        <a:pt x="662" y="316"/>
                        <a:pt x="645" y="315"/>
                      </a:cubicBezTo>
                      <a:cubicBezTo>
                        <a:pt x="653" y="292"/>
                        <a:pt x="665" y="324"/>
                        <a:pt x="675" y="323"/>
                      </a:cubicBezTo>
                      <a:cubicBezTo>
                        <a:pt x="683" y="318"/>
                        <a:pt x="683" y="306"/>
                        <a:pt x="697" y="308"/>
                      </a:cubicBezTo>
                      <a:cubicBezTo>
                        <a:pt x="653" y="269"/>
                        <a:pt x="654" y="213"/>
                        <a:pt x="578" y="218"/>
                      </a:cubicBezTo>
                      <a:cubicBezTo>
                        <a:pt x="554" y="210"/>
                        <a:pt x="598" y="210"/>
                        <a:pt x="608" y="211"/>
                      </a:cubicBezTo>
                      <a:cubicBezTo>
                        <a:pt x="606" y="200"/>
                        <a:pt x="586" y="208"/>
                        <a:pt x="586" y="196"/>
                      </a:cubicBezTo>
                      <a:cubicBezTo>
                        <a:pt x="559" y="212"/>
                        <a:pt x="497" y="192"/>
                        <a:pt x="496" y="233"/>
                      </a:cubicBezTo>
                      <a:cubicBezTo>
                        <a:pt x="491" y="259"/>
                        <a:pt x="527" y="243"/>
                        <a:pt x="519" y="271"/>
                      </a:cubicBezTo>
                      <a:cubicBezTo>
                        <a:pt x="512" y="274"/>
                        <a:pt x="505" y="277"/>
                        <a:pt x="504" y="285"/>
                      </a:cubicBezTo>
                      <a:cubicBezTo>
                        <a:pt x="494" y="257"/>
                        <a:pt x="470" y="276"/>
                        <a:pt x="467" y="233"/>
                      </a:cubicBezTo>
                      <a:cubicBezTo>
                        <a:pt x="455" y="231"/>
                        <a:pt x="454" y="240"/>
                        <a:pt x="444" y="241"/>
                      </a:cubicBezTo>
                      <a:cubicBezTo>
                        <a:pt x="438" y="262"/>
                        <a:pt x="455" y="260"/>
                        <a:pt x="452" y="278"/>
                      </a:cubicBezTo>
                      <a:cubicBezTo>
                        <a:pt x="424" y="244"/>
                        <a:pt x="420" y="291"/>
                        <a:pt x="380" y="287"/>
                      </a:cubicBezTo>
                      <a:cubicBezTo>
                        <a:pt x="408" y="263"/>
                        <a:pt x="437" y="242"/>
                        <a:pt x="468" y="223"/>
                      </a:cubicBezTo>
                      <a:cubicBezTo>
                        <a:pt x="480" y="220"/>
                        <a:pt x="489" y="214"/>
                        <a:pt x="495" y="206"/>
                      </a:cubicBezTo>
                      <a:cubicBezTo>
                        <a:pt x="504" y="201"/>
                        <a:pt x="512" y="196"/>
                        <a:pt x="521" y="191"/>
                      </a:cubicBezTo>
                      <a:cubicBezTo>
                        <a:pt x="539" y="193"/>
                        <a:pt x="560" y="191"/>
                        <a:pt x="586" y="189"/>
                      </a:cubicBezTo>
                      <a:cubicBezTo>
                        <a:pt x="593" y="175"/>
                        <a:pt x="601" y="163"/>
                        <a:pt x="611" y="152"/>
                      </a:cubicBezTo>
                      <a:cubicBezTo>
                        <a:pt x="626" y="146"/>
                        <a:pt x="641" y="140"/>
                        <a:pt x="656" y="135"/>
                      </a:cubicBezTo>
                      <a:cubicBezTo>
                        <a:pt x="682" y="183"/>
                        <a:pt x="790" y="161"/>
                        <a:pt x="757" y="256"/>
                      </a:cubicBezTo>
                      <a:cubicBezTo>
                        <a:pt x="758" y="262"/>
                        <a:pt x="765" y="263"/>
                        <a:pt x="769" y="260"/>
                      </a:cubicBezTo>
                      <a:cubicBezTo>
                        <a:pt x="770" y="259"/>
                        <a:pt x="771" y="257"/>
                        <a:pt x="772" y="256"/>
                      </a:cubicBezTo>
                      <a:cubicBezTo>
                        <a:pt x="772" y="258"/>
                        <a:pt x="771" y="259"/>
                        <a:pt x="769" y="260"/>
                      </a:cubicBezTo>
                      <a:cubicBezTo>
                        <a:pt x="753" y="294"/>
                        <a:pt x="763" y="382"/>
                        <a:pt x="817" y="397"/>
                      </a:cubicBezTo>
                      <a:cubicBezTo>
                        <a:pt x="838" y="383"/>
                        <a:pt x="845" y="356"/>
                        <a:pt x="861" y="337"/>
                      </a:cubicBezTo>
                      <a:cubicBezTo>
                        <a:pt x="894" y="289"/>
                        <a:pt x="971" y="283"/>
                        <a:pt x="1025" y="256"/>
                      </a:cubicBezTo>
                      <a:cubicBezTo>
                        <a:pt x="988" y="228"/>
                        <a:pt x="1051" y="199"/>
                        <a:pt x="1025" y="166"/>
                      </a:cubicBezTo>
                      <a:cubicBezTo>
                        <a:pt x="1028" y="155"/>
                        <a:pt x="1035" y="169"/>
                        <a:pt x="1047" y="166"/>
                      </a:cubicBezTo>
                      <a:cubicBezTo>
                        <a:pt x="1047" y="149"/>
                        <a:pt x="1035" y="144"/>
                        <a:pt x="1040" y="122"/>
                      </a:cubicBezTo>
                      <a:cubicBezTo>
                        <a:pt x="1044" y="121"/>
                        <a:pt x="1047" y="120"/>
                        <a:pt x="1050" y="118"/>
                      </a:cubicBezTo>
                      <a:cubicBezTo>
                        <a:pt x="1167" y="142"/>
                        <a:pt x="1274" y="193"/>
                        <a:pt x="1365" y="264"/>
                      </a:cubicBezTo>
                      <a:cubicBezTo>
                        <a:pt x="1287" y="274"/>
                        <a:pt x="1273" y="348"/>
                        <a:pt x="1226" y="390"/>
                      </a:cubicBezTo>
                      <a:cubicBezTo>
                        <a:pt x="1236" y="399"/>
                        <a:pt x="1231" y="425"/>
                        <a:pt x="1241" y="434"/>
                      </a:cubicBezTo>
                      <a:cubicBezTo>
                        <a:pt x="1249" y="428"/>
                        <a:pt x="1261" y="425"/>
                        <a:pt x="1278" y="427"/>
                      </a:cubicBezTo>
                      <a:cubicBezTo>
                        <a:pt x="1284" y="432"/>
                        <a:pt x="1298" y="478"/>
                        <a:pt x="1271" y="472"/>
                      </a:cubicBezTo>
                      <a:cubicBezTo>
                        <a:pt x="1268" y="454"/>
                        <a:pt x="1272" y="443"/>
                        <a:pt x="1278" y="434"/>
                      </a:cubicBezTo>
                      <a:cubicBezTo>
                        <a:pt x="1239" y="462"/>
                        <a:pt x="1237" y="528"/>
                        <a:pt x="1174" y="531"/>
                      </a:cubicBezTo>
                      <a:cubicBezTo>
                        <a:pt x="1176" y="548"/>
                        <a:pt x="1152" y="539"/>
                        <a:pt x="1151" y="554"/>
                      </a:cubicBezTo>
                      <a:cubicBezTo>
                        <a:pt x="1159" y="571"/>
                        <a:pt x="1177" y="577"/>
                        <a:pt x="1174" y="606"/>
                      </a:cubicBezTo>
                      <a:cubicBezTo>
                        <a:pt x="1171" y="606"/>
                        <a:pt x="1169" y="606"/>
                        <a:pt x="1166" y="606"/>
                      </a:cubicBezTo>
                      <a:cubicBezTo>
                        <a:pt x="1160" y="626"/>
                        <a:pt x="1143" y="595"/>
                        <a:pt x="1122" y="606"/>
                      </a:cubicBezTo>
                      <a:cubicBezTo>
                        <a:pt x="1099" y="610"/>
                        <a:pt x="1110" y="649"/>
                        <a:pt x="1099" y="665"/>
                      </a:cubicBezTo>
                      <a:cubicBezTo>
                        <a:pt x="1097" y="677"/>
                        <a:pt x="1106" y="678"/>
                        <a:pt x="1107" y="687"/>
                      </a:cubicBezTo>
                      <a:cubicBezTo>
                        <a:pt x="1129" y="687"/>
                        <a:pt x="1151" y="687"/>
                        <a:pt x="1174" y="687"/>
                      </a:cubicBezTo>
                      <a:cubicBezTo>
                        <a:pt x="1175" y="679"/>
                        <a:pt x="1182" y="676"/>
                        <a:pt x="1189" y="673"/>
                      </a:cubicBezTo>
                      <a:cubicBezTo>
                        <a:pt x="1189" y="663"/>
                        <a:pt x="1189" y="653"/>
                        <a:pt x="1189" y="643"/>
                      </a:cubicBezTo>
                      <a:cubicBezTo>
                        <a:pt x="1212" y="631"/>
                        <a:pt x="1229" y="614"/>
                        <a:pt x="1256" y="606"/>
                      </a:cubicBezTo>
                      <a:cubicBezTo>
                        <a:pt x="1266" y="608"/>
                        <a:pt x="1262" y="624"/>
                        <a:pt x="1263" y="635"/>
                      </a:cubicBezTo>
                      <a:cubicBezTo>
                        <a:pt x="1270" y="605"/>
                        <a:pt x="1353" y="671"/>
                        <a:pt x="1300" y="680"/>
                      </a:cubicBezTo>
                      <a:cubicBezTo>
                        <a:pt x="1324" y="708"/>
                        <a:pt x="1330" y="656"/>
                        <a:pt x="1352" y="658"/>
                      </a:cubicBezTo>
                      <a:cubicBezTo>
                        <a:pt x="1356" y="672"/>
                        <a:pt x="1374" y="671"/>
                        <a:pt x="1367" y="695"/>
                      </a:cubicBezTo>
                      <a:cubicBezTo>
                        <a:pt x="1372" y="695"/>
                        <a:pt x="1377" y="695"/>
                        <a:pt x="1382" y="695"/>
                      </a:cubicBezTo>
                      <a:cubicBezTo>
                        <a:pt x="1412" y="686"/>
                        <a:pt x="1372" y="647"/>
                        <a:pt x="1419" y="650"/>
                      </a:cubicBezTo>
                      <a:cubicBezTo>
                        <a:pt x="1409" y="660"/>
                        <a:pt x="1409" y="685"/>
                        <a:pt x="1419" y="695"/>
                      </a:cubicBezTo>
                      <a:cubicBezTo>
                        <a:pt x="1441" y="706"/>
                        <a:pt x="1480" y="699"/>
                        <a:pt x="1486" y="725"/>
                      </a:cubicBezTo>
                      <a:cubicBezTo>
                        <a:pt x="1482" y="738"/>
                        <a:pt x="1483" y="756"/>
                        <a:pt x="1472" y="762"/>
                      </a:cubicBezTo>
                      <a:cubicBezTo>
                        <a:pt x="1471" y="745"/>
                        <a:pt x="1440" y="759"/>
                        <a:pt x="1427" y="754"/>
                      </a:cubicBezTo>
                      <a:cubicBezTo>
                        <a:pt x="1392" y="767"/>
                        <a:pt x="1398" y="746"/>
                        <a:pt x="1375" y="732"/>
                      </a:cubicBezTo>
                      <a:cubicBezTo>
                        <a:pt x="1364" y="739"/>
                        <a:pt x="1351" y="743"/>
                        <a:pt x="1352" y="762"/>
                      </a:cubicBezTo>
                      <a:cubicBezTo>
                        <a:pt x="1329" y="751"/>
                        <a:pt x="1315" y="730"/>
                        <a:pt x="1285" y="725"/>
                      </a:cubicBezTo>
                      <a:cubicBezTo>
                        <a:pt x="1285" y="715"/>
                        <a:pt x="1285" y="705"/>
                        <a:pt x="1285" y="695"/>
                      </a:cubicBezTo>
                      <a:cubicBezTo>
                        <a:pt x="1229" y="674"/>
                        <a:pt x="1088" y="688"/>
                        <a:pt x="1092" y="777"/>
                      </a:cubicBezTo>
                      <a:cubicBezTo>
                        <a:pt x="1009" y="807"/>
                        <a:pt x="1050" y="883"/>
                        <a:pt x="1025" y="955"/>
                      </a:cubicBezTo>
                      <a:cubicBezTo>
                        <a:pt x="1052" y="980"/>
                        <a:pt x="1066" y="1019"/>
                        <a:pt x="1099" y="1037"/>
                      </a:cubicBezTo>
                      <a:cubicBezTo>
                        <a:pt x="1146" y="1032"/>
                        <a:pt x="1179" y="1038"/>
                        <a:pt x="1226" y="1022"/>
                      </a:cubicBezTo>
                      <a:cubicBezTo>
                        <a:pt x="1224" y="1047"/>
                        <a:pt x="1253" y="1040"/>
                        <a:pt x="1263" y="1052"/>
                      </a:cubicBezTo>
                      <a:cubicBezTo>
                        <a:pt x="1258" y="1141"/>
                        <a:pt x="1328" y="1189"/>
                        <a:pt x="1278" y="1261"/>
                      </a:cubicBezTo>
                      <a:cubicBezTo>
                        <a:pt x="1302" y="1311"/>
                        <a:pt x="1303" y="1385"/>
                        <a:pt x="1323" y="1439"/>
                      </a:cubicBezTo>
                      <a:cubicBezTo>
                        <a:pt x="1443" y="1457"/>
                        <a:pt x="1448" y="1297"/>
                        <a:pt x="1524" y="1246"/>
                      </a:cubicBezTo>
                      <a:cubicBezTo>
                        <a:pt x="1528" y="1191"/>
                        <a:pt x="1525" y="1176"/>
                        <a:pt x="1524" y="1119"/>
                      </a:cubicBezTo>
                      <a:cubicBezTo>
                        <a:pt x="1560" y="1074"/>
                        <a:pt x="1613" y="1045"/>
                        <a:pt x="1620" y="970"/>
                      </a:cubicBezTo>
                      <a:cubicBezTo>
                        <a:pt x="1603" y="953"/>
                        <a:pt x="1574" y="994"/>
                        <a:pt x="1561" y="963"/>
                      </a:cubicBezTo>
                      <a:cubicBezTo>
                        <a:pt x="1604" y="933"/>
                        <a:pt x="1705" y="902"/>
                        <a:pt x="1658" y="829"/>
                      </a:cubicBezTo>
                      <a:cubicBezTo>
                        <a:pt x="1662" y="829"/>
                        <a:pt x="1667" y="829"/>
                        <a:pt x="1671" y="829"/>
                      </a:cubicBezTo>
                      <a:cubicBezTo>
                        <a:pt x="1673" y="848"/>
                        <a:pt x="1674" y="868"/>
                        <a:pt x="1674" y="887"/>
                      </a:cubicBezTo>
                      <a:cubicBezTo>
                        <a:pt x="1674" y="1321"/>
                        <a:pt x="1321" y="1674"/>
                        <a:pt x="887" y="167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grpSp>
      </p:grpSp>
      <p:sp>
        <p:nvSpPr>
          <p:cNvPr id="114" name="TextBox 113"/>
          <p:cNvSpPr txBox="1"/>
          <p:nvPr/>
        </p:nvSpPr>
        <p:spPr>
          <a:xfrm>
            <a:off x="1759250" y="586800"/>
            <a:ext cx="5295824" cy="584775"/>
          </a:xfrm>
          <a:prstGeom prst="rect">
            <a:avLst/>
          </a:prstGeom>
          <a:noFill/>
        </p:spPr>
        <p:txBody>
          <a:bodyPr wrap="square" rtlCol="0">
            <a:spAutoFit/>
          </a:bodyPr>
          <a:lstStyle/>
          <a:p>
            <a:pPr algn="ctr"/>
            <a:r>
              <a:rPr lang="en-US" sz="1600" i="1" dirty="0" smtClean="0">
                <a:solidFill>
                  <a:schemeClr val="tx1"/>
                </a:solidFill>
                <a:latin typeface="Arial" panose="020B0604020202020204" pitchFamily="34" charset="0"/>
                <a:cs typeface="Arial" panose="020B0604020202020204" pitchFamily="34" charset="0"/>
              </a:rPr>
              <a:t>Proportion of Adults which Claim to Know </a:t>
            </a:r>
          </a:p>
          <a:p>
            <a:pPr algn="ctr"/>
            <a:r>
              <a:rPr lang="en-US" sz="1600" i="1" dirty="0" smtClean="0">
                <a:solidFill>
                  <a:schemeClr val="tx1"/>
                </a:solidFill>
                <a:latin typeface="Arial" panose="020B0604020202020204" pitchFamily="34" charset="0"/>
                <a:cs typeface="Arial" panose="020B0604020202020204" pitchFamily="34" charset="0"/>
              </a:rPr>
              <a:t>What a DVT Would Feel Like</a:t>
            </a:r>
          </a:p>
        </p:txBody>
      </p:sp>
      <p:graphicFrame>
        <p:nvGraphicFramePr>
          <p:cNvPr id="14" name="Chart 13"/>
          <p:cNvGraphicFramePr/>
          <p:nvPr>
            <p:extLst>
              <p:ext uri="{D42A27DB-BD31-4B8C-83A1-F6EECF244321}">
                <p14:modId xmlns:p14="http://schemas.microsoft.com/office/powerpoint/2010/main" val="3585690680"/>
              </p:ext>
            </p:extLst>
          </p:nvPr>
        </p:nvGraphicFramePr>
        <p:xfrm>
          <a:off x="356389" y="1833067"/>
          <a:ext cx="2215094" cy="1476729"/>
        </p:xfrm>
        <a:graphic>
          <a:graphicData uri="http://schemas.openxmlformats.org/drawingml/2006/chart">
            <c:chart xmlns:c="http://schemas.openxmlformats.org/drawingml/2006/chart" xmlns:r="http://schemas.openxmlformats.org/officeDocument/2006/relationships" r:id="rId2"/>
          </a:graphicData>
        </a:graphic>
      </p:graphicFrame>
      <p:sp>
        <p:nvSpPr>
          <p:cNvPr id="116" name="TextBox 115"/>
          <p:cNvSpPr txBox="1"/>
          <p:nvPr/>
        </p:nvSpPr>
        <p:spPr>
          <a:xfrm>
            <a:off x="893792" y="1833067"/>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18-39</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66" name="Chart 165"/>
          <p:cNvGraphicFramePr/>
          <p:nvPr>
            <p:extLst>
              <p:ext uri="{D42A27DB-BD31-4B8C-83A1-F6EECF244321}">
                <p14:modId xmlns:p14="http://schemas.microsoft.com/office/powerpoint/2010/main" val="2192935007"/>
              </p:ext>
            </p:extLst>
          </p:nvPr>
        </p:nvGraphicFramePr>
        <p:xfrm>
          <a:off x="356389" y="3095516"/>
          <a:ext cx="2215094" cy="1476729"/>
        </p:xfrm>
        <a:graphic>
          <a:graphicData uri="http://schemas.openxmlformats.org/drawingml/2006/chart">
            <c:chart xmlns:c="http://schemas.openxmlformats.org/drawingml/2006/chart" xmlns:r="http://schemas.openxmlformats.org/officeDocument/2006/relationships" r:id="rId3"/>
          </a:graphicData>
        </a:graphic>
      </p:graphicFrame>
      <p:sp>
        <p:nvSpPr>
          <p:cNvPr id="167" name="TextBox 166"/>
          <p:cNvSpPr txBox="1"/>
          <p:nvPr/>
        </p:nvSpPr>
        <p:spPr>
          <a:xfrm>
            <a:off x="893792" y="3095516"/>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40-64</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68" name="Chart 167"/>
          <p:cNvGraphicFramePr/>
          <p:nvPr>
            <p:extLst>
              <p:ext uri="{D42A27DB-BD31-4B8C-83A1-F6EECF244321}">
                <p14:modId xmlns:p14="http://schemas.microsoft.com/office/powerpoint/2010/main" val="366783420"/>
              </p:ext>
            </p:extLst>
          </p:nvPr>
        </p:nvGraphicFramePr>
        <p:xfrm>
          <a:off x="372830" y="4433392"/>
          <a:ext cx="2215094" cy="1476729"/>
        </p:xfrm>
        <a:graphic>
          <a:graphicData uri="http://schemas.openxmlformats.org/drawingml/2006/chart">
            <c:chart xmlns:c="http://schemas.openxmlformats.org/drawingml/2006/chart" xmlns:r="http://schemas.openxmlformats.org/officeDocument/2006/relationships" r:id="rId4"/>
          </a:graphicData>
        </a:graphic>
      </p:graphicFrame>
      <p:sp>
        <p:nvSpPr>
          <p:cNvPr id="169" name="TextBox 168"/>
          <p:cNvSpPr txBox="1"/>
          <p:nvPr/>
        </p:nvSpPr>
        <p:spPr>
          <a:xfrm>
            <a:off x="910233" y="4433392"/>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65+</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0" name="Chart 169"/>
          <p:cNvGraphicFramePr/>
          <p:nvPr>
            <p:extLst>
              <p:ext uri="{D42A27DB-BD31-4B8C-83A1-F6EECF244321}">
                <p14:modId xmlns:p14="http://schemas.microsoft.com/office/powerpoint/2010/main" val="3406126617"/>
              </p:ext>
            </p:extLst>
          </p:nvPr>
        </p:nvGraphicFramePr>
        <p:xfrm>
          <a:off x="3251989" y="1842592"/>
          <a:ext cx="2215094" cy="1476729"/>
        </p:xfrm>
        <a:graphic>
          <a:graphicData uri="http://schemas.openxmlformats.org/drawingml/2006/chart">
            <c:chart xmlns:c="http://schemas.openxmlformats.org/drawingml/2006/chart" xmlns:r="http://schemas.openxmlformats.org/officeDocument/2006/relationships" r:id="rId5"/>
          </a:graphicData>
        </a:graphic>
      </p:graphicFrame>
      <p:sp>
        <p:nvSpPr>
          <p:cNvPr id="171" name="TextBox 170"/>
          <p:cNvSpPr txBox="1"/>
          <p:nvPr/>
        </p:nvSpPr>
        <p:spPr>
          <a:xfrm>
            <a:off x="3789392" y="1842592"/>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18-39</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2" name="Chart 171"/>
          <p:cNvGraphicFramePr/>
          <p:nvPr>
            <p:extLst>
              <p:ext uri="{D42A27DB-BD31-4B8C-83A1-F6EECF244321}">
                <p14:modId xmlns:p14="http://schemas.microsoft.com/office/powerpoint/2010/main" val="3528178762"/>
              </p:ext>
            </p:extLst>
          </p:nvPr>
        </p:nvGraphicFramePr>
        <p:xfrm>
          <a:off x="3251989" y="3105041"/>
          <a:ext cx="2215094" cy="1476729"/>
        </p:xfrm>
        <a:graphic>
          <a:graphicData uri="http://schemas.openxmlformats.org/drawingml/2006/chart">
            <c:chart xmlns:c="http://schemas.openxmlformats.org/drawingml/2006/chart" xmlns:r="http://schemas.openxmlformats.org/officeDocument/2006/relationships" r:id="rId6"/>
          </a:graphicData>
        </a:graphic>
      </p:graphicFrame>
      <p:sp>
        <p:nvSpPr>
          <p:cNvPr id="173" name="TextBox 172"/>
          <p:cNvSpPr txBox="1"/>
          <p:nvPr/>
        </p:nvSpPr>
        <p:spPr>
          <a:xfrm>
            <a:off x="3789392" y="3105041"/>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40-64</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4" name="Chart 173"/>
          <p:cNvGraphicFramePr/>
          <p:nvPr>
            <p:extLst>
              <p:ext uri="{D42A27DB-BD31-4B8C-83A1-F6EECF244321}">
                <p14:modId xmlns:p14="http://schemas.microsoft.com/office/powerpoint/2010/main" val="2766805876"/>
              </p:ext>
            </p:extLst>
          </p:nvPr>
        </p:nvGraphicFramePr>
        <p:xfrm>
          <a:off x="3268430" y="4442917"/>
          <a:ext cx="2215094" cy="1476729"/>
        </p:xfrm>
        <a:graphic>
          <a:graphicData uri="http://schemas.openxmlformats.org/drawingml/2006/chart">
            <c:chart xmlns:c="http://schemas.openxmlformats.org/drawingml/2006/chart" xmlns:r="http://schemas.openxmlformats.org/officeDocument/2006/relationships" r:id="rId7"/>
          </a:graphicData>
        </a:graphic>
      </p:graphicFrame>
      <p:sp>
        <p:nvSpPr>
          <p:cNvPr id="175" name="TextBox 174"/>
          <p:cNvSpPr txBox="1"/>
          <p:nvPr/>
        </p:nvSpPr>
        <p:spPr>
          <a:xfrm>
            <a:off x="3805833" y="4442917"/>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65+</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6" name="Chart 175"/>
          <p:cNvGraphicFramePr/>
          <p:nvPr>
            <p:extLst>
              <p:ext uri="{D42A27DB-BD31-4B8C-83A1-F6EECF244321}">
                <p14:modId xmlns:p14="http://schemas.microsoft.com/office/powerpoint/2010/main" val="774104260"/>
              </p:ext>
            </p:extLst>
          </p:nvPr>
        </p:nvGraphicFramePr>
        <p:xfrm>
          <a:off x="6404764" y="1833067"/>
          <a:ext cx="2215094" cy="1476729"/>
        </p:xfrm>
        <a:graphic>
          <a:graphicData uri="http://schemas.openxmlformats.org/drawingml/2006/chart">
            <c:chart xmlns:c="http://schemas.openxmlformats.org/drawingml/2006/chart" xmlns:r="http://schemas.openxmlformats.org/officeDocument/2006/relationships" r:id="rId8"/>
          </a:graphicData>
        </a:graphic>
      </p:graphicFrame>
      <p:sp>
        <p:nvSpPr>
          <p:cNvPr id="177" name="TextBox 176"/>
          <p:cNvSpPr txBox="1"/>
          <p:nvPr/>
        </p:nvSpPr>
        <p:spPr>
          <a:xfrm>
            <a:off x="6942167" y="1833067"/>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Urban (C)</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8" name="Chart 177"/>
          <p:cNvGraphicFramePr/>
          <p:nvPr>
            <p:extLst>
              <p:ext uri="{D42A27DB-BD31-4B8C-83A1-F6EECF244321}">
                <p14:modId xmlns:p14="http://schemas.microsoft.com/office/powerpoint/2010/main" val="2362715334"/>
              </p:ext>
            </p:extLst>
          </p:nvPr>
        </p:nvGraphicFramePr>
        <p:xfrm>
          <a:off x="6404764" y="3095516"/>
          <a:ext cx="2215094" cy="1476729"/>
        </p:xfrm>
        <a:graphic>
          <a:graphicData uri="http://schemas.openxmlformats.org/drawingml/2006/chart">
            <c:chart xmlns:c="http://schemas.openxmlformats.org/drawingml/2006/chart" xmlns:r="http://schemas.openxmlformats.org/officeDocument/2006/relationships" r:id="rId9"/>
          </a:graphicData>
        </a:graphic>
      </p:graphicFrame>
      <p:sp>
        <p:nvSpPr>
          <p:cNvPr id="179" name="TextBox 178"/>
          <p:cNvSpPr txBox="1"/>
          <p:nvPr/>
        </p:nvSpPr>
        <p:spPr>
          <a:xfrm>
            <a:off x="6942167" y="3095516"/>
            <a:ext cx="1333133"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Suburban (D)</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80" name="Chart 179"/>
          <p:cNvGraphicFramePr/>
          <p:nvPr>
            <p:extLst>
              <p:ext uri="{D42A27DB-BD31-4B8C-83A1-F6EECF244321}">
                <p14:modId xmlns:p14="http://schemas.microsoft.com/office/powerpoint/2010/main" val="3765248890"/>
              </p:ext>
            </p:extLst>
          </p:nvPr>
        </p:nvGraphicFramePr>
        <p:xfrm>
          <a:off x="6421205" y="4433392"/>
          <a:ext cx="2215094" cy="1476729"/>
        </p:xfrm>
        <a:graphic>
          <a:graphicData uri="http://schemas.openxmlformats.org/drawingml/2006/chart">
            <c:chart xmlns:c="http://schemas.openxmlformats.org/drawingml/2006/chart" xmlns:r="http://schemas.openxmlformats.org/officeDocument/2006/relationships" r:id="rId10"/>
          </a:graphicData>
        </a:graphic>
      </p:graphicFrame>
      <p:sp>
        <p:nvSpPr>
          <p:cNvPr id="181" name="TextBox 180"/>
          <p:cNvSpPr txBox="1"/>
          <p:nvPr/>
        </p:nvSpPr>
        <p:spPr>
          <a:xfrm>
            <a:off x="6958608" y="4433392"/>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Rural (E)</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82" name="Rectangle 181"/>
          <p:cNvSpPr/>
          <p:nvPr/>
        </p:nvSpPr>
        <p:spPr>
          <a:xfrm>
            <a:off x="83490" y="6269297"/>
            <a:ext cx="7033137" cy="461665"/>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U.K. Respondents. </a:t>
            </a:r>
            <a:r>
              <a:rPr lang="pt-BR" sz="800" dirty="0">
                <a:solidFill>
                  <a:schemeClr val="tx1"/>
                </a:solidFill>
                <a:latin typeface="Arial" panose="020B0604020202020204" pitchFamily="34" charset="0"/>
                <a:cs typeface="Arial" panose="020B0604020202020204" pitchFamily="34" charset="0"/>
              </a:rPr>
              <a:t>Males: 18-39 (</a:t>
            </a:r>
            <a:r>
              <a:rPr lang="pt-BR" sz="800" dirty="0" smtClean="0">
                <a:solidFill>
                  <a:schemeClr val="tx1"/>
                </a:solidFill>
                <a:latin typeface="Arial" panose="020B0604020202020204" pitchFamily="34" charset="0"/>
                <a:cs typeface="Arial" panose="020B0604020202020204" pitchFamily="34" charset="0"/>
              </a:rPr>
              <a:t>n=81), </a:t>
            </a:r>
            <a:r>
              <a:rPr lang="pt-BR" sz="800" dirty="0">
                <a:solidFill>
                  <a:schemeClr val="tx1"/>
                </a:solidFill>
                <a:latin typeface="Arial" panose="020B0604020202020204" pitchFamily="34" charset="0"/>
                <a:cs typeface="Arial" panose="020B0604020202020204" pitchFamily="34" charset="0"/>
              </a:rPr>
              <a:t>40-64 (</a:t>
            </a:r>
            <a:r>
              <a:rPr lang="pt-BR" sz="800" dirty="0" smtClean="0">
                <a:solidFill>
                  <a:schemeClr val="tx1"/>
                </a:solidFill>
                <a:latin typeface="Arial" panose="020B0604020202020204" pitchFamily="34" charset="0"/>
                <a:cs typeface="Arial" panose="020B0604020202020204" pitchFamily="34" charset="0"/>
              </a:rPr>
              <a:t>n=164), </a:t>
            </a:r>
            <a:r>
              <a:rPr lang="pt-BR" sz="800" dirty="0">
                <a:solidFill>
                  <a:schemeClr val="tx1"/>
                </a:solidFill>
                <a:latin typeface="Arial" panose="020B0604020202020204" pitchFamily="34" charset="0"/>
                <a:cs typeface="Arial" panose="020B0604020202020204" pitchFamily="34" charset="0"/>
              </a:rPr>
              <a:t>65+ (</a:t>
            </a:r>
            <a:r>
              <a:rPr lang="pt-BR" sz="800" dirty="0" smtClean="0">
                <a:solidFill>
                  <a:schemeClr val="tx1"/>
                </a:solidFill>
                <a:latin typeface="Arial" panose="020B0604020202020204" pitchFamily="34" charset="0"/>
                <a:cs typeface="Arial" panose="020B0604020202020204" pitchFamily="34" charset="0"/>
              </a:rPr>
              <a:t>n=180); </a:t>
            </a:r>
            <a:r>
              <a:rPr lang="pt-BR" sz="800" dirty="0">
                <a:solidFill>
                  <a:schemeClr val="tx1"/>
                </a:solidFill>
                <a:latin typeface="Arial" panose="020B0604020202020204" pitchFamily="34" charset="0"/>
                <a:cs typeface="Arial" panose="020B0604020202020204" pitchFamily="34" charset="0"/>
              </a:rPr>
              <a:t>Females: 18-39 (</a:t>
            </a:r>
            <a:r>
              <a:rPr lang="pt-BR" sz="800" dirty="0" smtClean="0">
                <a:solidFill>
                  <a:schemeClr val="tx1"/>
                </a:solidFill>
                <a:latin typeface="Arial" panose="020B0604020202020204" pitchFamily="34" charset="0"/>
                <a:cs typeface="Arial" panose="020B0604020202020204" pitchFamily="34" charset="0"/>
              </a:rPr>
              <a:t>n=79), </a:t>
            </a:r>
            <a:r>
              <a:rPr lang="pt-BR" sz="800" dirty="0">
                <a:solidFill>
                  <a:schemeClr val="tx1"/>
                </a:solidFill>
                <a:latin typeface="Arial" panose="020B0604020202020204" pitchFamily="34" charset="0"/>
                <a:cs typeface="Arial" panose="020B0604020202020204" pitchFamily="34" charset="0"/>
              </a:rPr>
              <a:t>40-64 (</a:t>
            </a:r>
            <a:r>
              <a:rPr lang="pt-BR" sz="800" dirty="0" smtClean="0">
                <a:solidFill>
                  <a:schemeClr val="tx1"/>
                </a:solidFill>
                <a:latin typeface="Arial" panose="020B0604020202020204" pitchFamily="34" charset="0"/>
                <a:cs typeface="Arial" panose="020B0604020202020204" pitchFamily="34" charset="0"/>
              </a:rPr>
              <a:t>n=160), </a:t>
            </a:r>
            <a:r>
              <a:rPr lang="pt-BR" sz="800" dirty="0">
                <a:solidFill>
                  <a:schemeClr val="tx1"/>
                </a:solidFill>
                <a:latin typeface="Arial" panose="020B0604020202020204" pitchFamily="34" charset="0"/>
                <a:cs typeface="Arial" panose="020B0604020202020204" pitchFamily="34" charset="0"/>
              </a:rPr>
              <a:t>65+ (</a:t>
            </a:r>
            <a:r>
              <a:rPr lang="pt-BR" sz="800" dirty="0" smtClean="0">
                <a:solidFill>
                  <a:schemeClr val="tx1"/>
                </a:solidFill>
                <a:latin typeface="Arial" panose="020B0604020202020204" pitchFamily="34" charset="0"/>
                <a:cs typeface="Arial" panose="020B0604020202020204" pitchFamily="34" charset="0"/>
              </a:rPr>
              <a:t>n=180); </a:t>
            </a:r>
          </a:p>
          <a:p>
            <a:r>
              <a:rPr lang="pt-BR" sz="800" dirty="0" smtClean="0">
                <a:solidFill>
                  <a:schemeClr val="tx1"/>
                </a:solidFill>
                <a:latin typeface="Arial" panose="020B0604020202020204" pitchFamily="34" charset="0"/>
                <a:cs typeface="Arial" panose="020B0604020202020204" pitchFamily="34" charset="0"/>
              </a:rPr>
              <a:t>Locale</a:t>
            </a:r>
            <a:r>
              <a:rPr lang="pt-BR" sz="800" dirty="0">
                <a:solidFill>
                  <a:schemeClr val="tx1"/>
                </a:solidFill>
                <a:latin typeface="Arial" panose="020B0604020202020204" pitchFamily="34" charset="0"/>
                <a:cs typeface="Arial" panose="020B0604020202020204" pitchFamily="34" charset="0"/>
              </a:rPr>
              <a:t>: Urban (</a:t>
            </a:r>
            <a:r>
              <a:rPr lang="pt-BR" sz="800" dirty="0" smtClean="0">
                <a:solidFill>
                  <a:schemeClr val="tx1"/>
                </a:solidFill>
                <a:latin typeface="Arial" panose="020B0604020202020204" pitchFamily="34" charset="0"/>
                <a:cs typeface="Arial" panose="020B0604020202020204" pitchFamily="34" charset="0"/>
              </a:rPr>
              <a:t>n=382), </a:t>
            </a:r>
            <a:r>
              <a:rPr lang="pt-BR" sz="800" dirty="0">
                <a:solidFill>
                  <a:schemeClr val="tx1"/>
                </a:solidFill>
                <a:latin typeface="Arial" panose="020B0604020202020204" pitchFamily="34" charset="0"/>
                <a:cs typeface="Arial" panose="020B0604020202020204" pitchFamily="34" charset="0"/>
              </a:rPr>
              <a:t>Suburban (</a:t>
            </a:r>
            <a:r>
              <a:rPr lang="pt-BR" sz="800" dirty="0" smtClean="0">
                <a:solidFill>
                  <a:schemeClr val="tx1"/>
                </a:solidFill>
                <a:latin typeface="Arial" panose="020B0604020202020204" pitchFamily="34" charset="0"/>
                <a:cs typeface="Arial" panose="020B0604020202020204" pitchFamily="34" charset="0"/>
              </a:rPr>
              <a:t>n=360), </a:t>
            </a:r>
            <a:r>
              <a:rPr lang="pt-BR" sz="800" dirty="0">
                <a:solidFill>
                  <a:schemeClr val="tx1"/>
                </a:solidFill>
                <a:latin typeface="Arial" panose="020B0604020202020204" pitchFamily="34" charset="0"/>
                <a:cs typeface="Arial" panose="020B0604020202020204" pitchFamily="34" charset="0"/>
              </a:rPr>
              <a:t>Rural (</a:t>
            </a:r>
            <a:r>
              <a:rPr lang="pt-BR" sz="800" dirty="0" smtClean="0">
                <a:solidFill>
                  <a:schemeClr val="tx1"/>
                </a:solidFill>
                <a:latin typeface="Arial" panose="020B0604020202020204" pitchFamily="34" charset="0"/>
                <a:cs typeface="Arial" panose="020B0604020202020204" pitchFamily="34" charset="0"/>
              </a:rPr>
              <a:t>n=68)</a:t>
            </a:r>
            <a:endParaRPr lang="en-US" sz="800" dirty="0" smtClean="0">
              <a:solidFill>
                <a:schemeClr val="tx1"/>
              </a:solidFill>
              <a:latin typeface="Arial" panose="020B0604020202020204" pitchFamily="34" charset="0"/>
              <a:cs typeface="Arial" panose="020B0604020202020204" pitchFamily="34" charset="0"/>
            </a:endParaRPr>
          </a:p>
          <a:p>
            <a:r>
              <a:rPr lang="en-US" sz="800" dirty="0" smtClean="0">
                <a:solidFill>
                  <a:schemeClr val="tx1"/>
                </a:solidFill>
                <a:latin typeface="Arial" panose="020B0604020202020204" pitchFamily="34" charset="0"/>
                <a:cs typeface="Arial" panose="020B0604020202020204" pitchFamily="34" charset="0"/>
              </a:rPr>
              <a:t>Q4. </a:t>
            </a:r>
            <a:r>
              <a:rPr lang="en-US" sz="800" dirty="0">
                <a:solidFill>
                  <a:schemeClr val="tx1"/>
                </a:solidFill>
                <a:latin typeface="Arial" panose="020B0604020202020204" pitchFamily="34" charset="0"/>
                <a:cs typeface="Arial" panose="020B0604020202020204" pitchFamily="34" charset="0"/>
              </a:rPr>
              <a:t>Do you know what a blood clot in your leg (also known as deep vein thrombosis) would feel like if you had one personally?</a:t>
            </a:r>
          </a:p>
        </p:txBody>
      </p:sp>
      <p:pic>
        <p:nvPicPr>
          <p:cNvPr id="50" name="Picture 49"/>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8327550" y="139465"/>
            <a:ext cx="612648" cy="612648"/>
          </a:xfrm>
          <a:prstGeom prst="rect">
            <a:avLst/>
          </a:prstGeom>
        </p:spPr>
      </p:pic>
      <p:sp>
        <p:nvSpPr>
          <p:cNvPr id="3" name="TextBox 2"/>
          <p:cNvSpPr txBox="1"/>
          <p:nvPr/>
        </p:nvSpPr>
        <p:spPr>
          <a:xfrm>
            <a:off x="4800477" y="3397748"/>
            <a:ext cx="258404" cy="246221"/>
          </a:xfrm>
          <a:prstGeom prst="rect">
            <a:avLst/>
          </a:prstGeom>
          <a:noFill/>
        </p:spPr>
        <p:txBody>
          <a:bodyPr wrap="none" rtlCol="0">
            <a:spAutoFit/>
          </a:bodyPr>
          <a:lstStyle/>
          <a:p>
            <a:r>
              <a:rPr lang="en-US" sz="1000" dirty="0" smtClean="0">
                <a:solidFill>
                  <a:schemeClr val="tx1"/>
                </a:solidFill>
              </a:rPr>
              <a:t>A</a:t>
            </a:r>
            <a:endParaRPr lang="en-US" sz="1000" dirty="0">
              <a:solidFill>
                <a:schemeClr val="tx1"/>
              </a:solidFill>
            </a:endParaRPr>
          </a:p>
        </p:txBody>
      </p:sp>
      <p:sp>
        <p:nvSpPr>
          <p:cNvPr id="53" name="TextBox 52"/>
          <p:cNvSpPr txBox="1"/>
          <p:nvPr/>
        </p:nvSpPr>
        <p:spPr>
          <a:xfrm>
            <a:off x="4823675" y="4732030"/>
            <a:ext cx="258404" cy="246221"/>
          </a:xfrm>
          <a:prstGeom prst="rect">
            <a:avLst/>
          </a:prstGeom>
          <a:noFill/>
        </p:spPr>
        <p:txBody>
          <a:bodyPr wrap="none" rtlCol="0">
            <a:spAutoFit/>
          </a:bodyPr>
          <a:lstStyle/>
          <a:p>
            <a:r>
              <a:rPr lang="en-US" sz="1000" dirty="0" smtClean="0">
                <a:solidFill>
                  <a:schemeClr val="tx1"/>
                </a:solidFill>
              </a:rPr>
              <a:t>A</a:t>
            </a:r>
            <a:endParaRPr lang="en-US" sz="1000" dirty="0">
              <a:solidFill>
                <a:schemeClr val="tx1"/>
              </a:solidFill>
            </a:endParaRPr>
          </a:p>
        </p:txBody>
      </p:sp>
    </p:spTree>
    <p:extLst>
      <p:ext uri="{BB962C8B-B14F-4D97-AF65-F5344CB8AC3E}">
        <p14:creationId xmlns:p14="http://schemas.microsoft.com/office/powerpoint/2010/main" val="2890729587"/>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ounded Rectangle 10"/>
          <p:cNvSpPr/>
          <p:nvPr/>
        </p:nvSpPr>
        <p:spPr bwMode="auto">
          <a:xfrm>
            <a:off x="6130456" y="1388440"/>
            <a:ext cx="2600076" cy="3898099"/>
          </a:xfrm>
          <a:prstGeom prst="roundRect">
            <a:avLst/>
          </a:prstGeom>
          <a:solidFill>
            <a:schemeClr val="bg1">
              <a:lumMod val="95000"/>
            </a:schemeClr>
          </a:solidFill>
          <a:ln w="9525" cap="flat" cmpd="sng" algn="ctr">
            <a:solidFill>
              <a:srgbClr val="C00000"/>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9" name="Rounded Rectangle 8"/>
          <p:cNvSpPr/>
          <p:nvPr/>
        </p:nvSpPr>
        <p:spPr bwMode="auto">
          <a:xfrm>
            <a:off x="956798" y="1395060"/>
            <a:ext cx="5094145" cy="3891479"/>
          </a:xfrm>
          <a:prstGeom prst="roundRect">
            <a:avLst/>
          </a:prstGeom>
          <a:solidFill>
            <a:schemeClr val="bg1">
              <a:lumMod val="95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74</a:t>
            </a:fld>
            <a:r>
              <a:rPr lang="en-US" smtClean="0"/>
              <a:t> -</a:t>
            </a:r>
            <a:endParaRPr lang="en-US"/>
          </a:p>
        </p:txBody>
      </p:sp>
      <p:graphicFrame>
        <p:nvGraphicFramePr>
          <p:cNvPr id="4" name="Chart 3"/>
          <p:cNvGraphicFramePr/>
          <p:nvPr>
            <p:extLst>
              <p:ext uri="{D42A27DB-BD31-4B8C-83A1-F6EECF244321}">
                <p14:modId xmlns:p14="http://schemas.microsoft.com/office/powerpoint/2010/main" val="2614342613"/>
              </p:ext>
            </p:extLst>
          </p:nvPr>
        </p:nvGraphicFramePr>
        <p:xfrm>
          <a:off x="386217" y="964425"/>
          <a:ext cx="8439149" cy="4064000"/>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Box 4"/>
          <p:cNvSpPr txBox="1"/>
          <p:nvPr/>
        </p:nvSpPr>
        <p:spPr>
          <a:xfrm>
            <a:off x="1657047" y="674866"/>
            <a:ext cx="6008018" cy="338554"/>
          </a:xfrm>
          <a:prstGeom prst="rect">
            <a:avLst/>
          </a:prstGeom>
          <a:noFill/>
        </p:spPr>
        <p:txBody>
          <a:bodyPr wrap="square" rtlCol="0">
            <a:spAutoFit/>
          </a:bodyPr>
          <a:lstStyle/>
          <a:p>
            <a:pPr algn="ctr"/>
            <a:r>
              <a:rPr lang="en-US" sz="1600" i="1" dirty="0" smtClean="0">
                <a:solidFill>
                  <a:schemeClr val="tx1"/>
                </a:solidFill>
                <a:latin typeface="Arial" panose="020B0604020202020204" pitchFamily="34" charset="0"/>
                <a:cs typeface="Arial" panose="020B0604020202020204" pitchFamily="34" charset="0"/>
              </a:rPr>
              <a:t>Among British Claiming to Know What DVT Feels Like</a:t>
            </a:r>
            <a:endParaRPr lang="en-US" sz="1400" i="1" dirty="0">
              <a:solidFill>
                <a:schemeClr val="tx1"/>
              </a:solidFill>
              <a:latin typeface="Arial" panose="020B0604020202020204" pitchFamily="34" charset="0"/>
              <a:cs typeface="Arial" panose="020B0604020202020204" pitchFamily="34" charset="0"/>
            </a:endParaRPr>
          </a:p>
        </p:txBody>
      </p:sp>
      <p:sp>
        <p:nvSpPr>
          <p:cNvPr id="6" name="Title 1"/>
          <p:cNvSpPr txBox="1">
            <a:spLocks/>
          </p:cNvSpPr>
          <p:nvPr/>
        </p:nvSpPr>
        <p:spPr>
          <a:xfrm>
            <a:off x="139147" y="139465"/>
            <a:ext cx="893329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Perceived Symptoms of Deep Vein Thrombosis</a:t>
            </a:r>
            <a:endParaRPr lang="en-US" sz="2400" kern="0" dirty="0"/>
          </a:p>
        </p:txBody>
      </p:sp>
      <p:sp>
        <p:nvSpPr>
          <p:cNvPr id="8" name="Rectangle 7"/>
          <p:cNvSpPr/>
          <p:nvPr/>
        </p:nvSpPr>
        <p:spPr>
          <a:xfrm>
            <a:off x="83490" y="6261346"/>
            <a:ext cx="7366882" cy="461665"/>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U.K. Respondents aware of symptoms at Q4. </a:t>
            </a:r>
            <a:r>
              <a:rPr lang="pt-BR" sz="800" dirty="0">
                <a:solidFill>
                  <a:schemeClr val="tx1"/>
                </a:solidFill>
                <a:latin typeface="Arial" panose="020B0604020202020204" pitchFamily="34" charset="0"/>
                <a:cs typeface="Arial" panose="020B0604020202020204" pitchFamily="34" charset="0"/>
              </a:rPr>
              <a:t>Males: 18-39 (</a:t>
            </a:r>
            <a:r>
              <a:rPr lang="pt-BR" sz="800" dirty="0" smtClean="0">
                <a:solidFill>
                  <a:schemeClr val="tx1"/>
                </a:solidFill>
                <a:latin typeface="Arial" panose="020B0604020202020204" pitchFamily="34" charset="0"/>
                <a:cs typeface="Arial" panose="020B0604020202020204" pitchFamily="34" charset="0"/>
              </a:rPr>
              <a:t>n=19*), </a:t>
            </a:r>
            <a:r>
              <a:rPr lang="pt-BR" sz="800" dirty="0">
                <a:solidFill>
                  <a:schemeClr val="tx1"/>
                </a:solidFill>
                <a:latin typeface="Arial" panose="020B0604020202020204" pitchFamily="34" charset="0"/>
                <a:cs typeface="Arial" panose="020B0604020202020204" pitchFamily="34" charset="0"/>
              </a:rPr>
              <a:t>40-64 (</a:t>
            </a:r>
            <a:r>
              <a:rPr lang="pt-BR" sz="800" dirty="0" smtClean="0">
                <a:solidFill>
                  <a:schemeClr val="tx1"/>
                </a:solidFill>
                <a:latin typeface="Arial" panose="020B0604020202020204" pitchFamily="34" charset="0"/>
                <a:cs typeface="Arial" panose="020B0604020202020204" pitchFamily="34" charset="0"/>
              </a:rPr>
              <a:t>n=34), </a:t>
            </a:r>
            <a:r>
              <a:rPr lang="pt-BR" sz="800" dirty="0">
                <a:solidFill>
                  <a:schemeClr val="tx1"/>
                </a:solidFill>
                <a:latin typeface="Arial" panose="020B0604020202020204" pitchFamily="34" charset="0"/>
                <a:cs typeface="Arial" panose="020B0604020202020204" pitchFamily="34" charset="0"/>
              </a:rPr>
              <a:t>65+ (</a:t>
            </a:r>
            <a:r>
              <a:rPr lang="pt-BR" sz="800" dirty="0" smtClean="0">
                <a:solidFill>
                  <a:schemeClr val="tx1"/>
                </a:solidFill>
                <a:latin typeface="Arial" panose="020B0604020202020204" pitchFamily="34" charset="0"/>
                <a:cs typeface="Arial" panose="020B0604020202020204" pitchFamily="34" charset="0"/>
              </a:rPr>
              <a:t>n=51); </a:t>
            </a:r>
            <a:r>
              <a:rPr lang="pt-BR" sz="800" dirty="0">
                <a:solidFill>
                  <a:schemeClr val="tx1"/>
                </a:solidFill>
                <a:latin typeface="Arial" panose="020B0604020202020204" pitchFamily="34" charset="0"/>
                <a:cs typeface="Arial" panose="020B0604020202020204" pitchFamily="34" charset="0"/>
              </a:rPr>
              <a:t>Females: 18-39 (</a:t>
            </a:r>
            <a:r>
              <a:rPr lang="pt-BR" sz="800" dirty="0" smtClean="0">
                <a:solidFill>
                  <a:schemeClr val="tx1"/>
                </a:solidFill>
                <a:latin typeface="Arial" panose="020B0604020202020204" pitchFamily="34" charset="0"/>
                <a:cs typeface="Arial" panose="020B0604020202020204" pitchFamily="34" charset="0"/>
              </a:rPr>
              <a:t>n=19*), </a:t>
            </a:r>
            <a:r>
              <a:rPr lang="pt-BR" sz="800" dirty="0">
                <a:solidFill>
                  <a:schemeClr val="tx1"/>
                </a:solidFill>
                <a:latin typeface="Arial" panose="020B0604020202020204" pitchFamily="34" charset="0"/>
                <a:cs typeface="Arial" panose="020B0604020202020204" pitchFamily="34" charset="0"/>
              </a:rPr>
              <a:t>40-64 (</a:t>
            </a:r>
            <a:r>
              <a:rPr lang="pt-BR" sz="800" dirty="0" smtClean="0">
                <a:solidFill>
                  <a:schemeClr val="tx1"/>
                </a:solidFill>
                <a:latin typeface="Arial" panose="020B0604020202020204" pitchFamily="34" charset="0"/>
                <a:cs typeface="Arial" panose="020B0604020202020204" pitchFamily="34" charset="0"/>
              </a:rPr>
              <a:t>n=51), </a:t>
            </a:r>
            <a:r>
              <a:rPr lang="pt-BR" sz="800" dirty="0">
                <a:solidFill>
                  <a:schemeClr val="tx1"/>
                </a:solidFill>
                <a:latin typeface="Arial" panose="020B0604020202020204" pitchFamily="34" charset="0"/>
                <a:cs typeface="Arial" panose="020B0604020202020204" pitchFamily="34" charset="0"/>
              </a:rPr>
              <a:t>65+ (</a:t>
            </a:r>
            <a:r>
              <a:rPr lang="pt-BR" sz="800" dirty="0" smtClean="0">
                <a:solidFill>
                  <a:schemeClr val="tx1"/>
                </a:solidFill>
                <a:latin typeface="Arial" panose="020B0604020202020204" pitchFamily="34" charset="0"/>
                <a:cs typeface="Arial" panose="020B0604020202020204" pitchFamily="34" charset="0"/>
              </a:rPr>
              <a:t>n=57)</a:t>
            </a:r>
          </a:p>
          <a:p>
            <a:r>
              <a:rPr lang="en-US" sz="800" dirty="0">
                <a:solidFill>
                  <a:srgbClr val="FF0000"/>
                </a:solidFill>
                <a:latin typeface="Arial" panose="020B0604020202020204" pitchFamily="34" charset="0"/>
                <a:cs typeface="Arial" panose="020B0604020202020204" pitchFamily="34" charset="0"/>
              </a:rPr>
              <a:t>*Caution: Small sample size, interpret with caution.</a:t>
            </a:r>
            <a:endParaRPr lang="en-US" sz="800" dirty="0" smtClean="0">
              <a:solidFill>
                <a:srgbClr val="FF0000"/>
              </a:solidFill>
              <a:latin typeface="Arial" panose="020B0604020202020204" pitchFamily="34" charset="0"/>
              <a:cs typeface="Arial" panose="020B0604020202020204" pitchFamily="34" charset="0"/>
            </a:endParaRPr>
          </a:p>
          <a:p>
            <a:r>
              <a:rPr lang="en-US" sz="800" dirty="0" smtClean="0">
                <a:solidFill>
                  <a:schemeClr val="tx1"/>
                </a:solidFill>
                <a:latin typeface="Arial" panose="020B0604020202020204" pitchFamily="34" charset="0"/>
                <a:cs typeface="Arial" panose="020B0604020202020204" pitchFamily="34" charset="0"/>
              </a:rPr>
              <a:t>Q5</a:t>
            </a:r>
            <a:r>
              <a:rPr lang="en-US" sz="800" dirty="0">
                <a:solidFill>
                  <a:schemeClr val="tx1"/>
                </a:solidFill>
                <a:latin typeface="Arial" panose="020B0604020202020204" pitchFamily="34" charset="0"/>
                <a:cs typeface="Arial" panose="020B0604020202020204" pitchFamily="34" charset="0"/>
              </a:rPr>
              <a:t>. Please indicate the signs or symptoms of a blood clot in your leg (also known as deep vein thrombosis). (select all that apply) </a:t>
            </a:r>
          </a:p>
        </p:txBody>
      </p:sp>
      <p:sp>
        <p:nvSpPr>
          <p:cNvPr id="10" name="TextBox 9"/>
          <p:cNvSpPr txBox="1"/>
          <p:nvPr/>
        </p:nvSpPr>
        <p:spPr>
          <a:xfrm>
            <a:off x="2528255" y="4964095"/>
            <a:ext cx="2339929"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Actual Symptoms</a:t>
            </a:r>
            <a:endParaRPr lang="en-US" sz="1400" b="1" dirty="0">
              <a:solidFill>
                <a:schemeClr val="tx2"/>
              </a:solidFill>
              <a:latin typeface="Arial" panose="020B0604020202020204" pitchFamily="34" charset="0"/>
              <a:cs typeface="Arial" panose="020B0604020202020204" pitchFamily="34" charset="0"/>
            </a:endParaRPr>
          </a:p>
        </p:txBody>
      </p:sp>
      <p:sp>
        <p:nvSpPr>
          <p:cNvPr id="12" name="TextBox 11"/>
          <p:cNvSpPr txBox="1"/>
          <p:nvPr/>
        </p:nvSpPr>
        <p:spPr>
          <a:xfrm>
            <a:off x="6232960" y="4962606"/>
            <a:ext cx="2339929" cy="307777"/>
          </a:xfrm>
          <a:prstGeom prst="rect">
            <a:avLst/>
          </a:prstGeom>
          <a:noFill/>
        </p:spPr>
        <p:txBody>
          <a:bodyPr wrap="square" rtlCol="0">
            <a:spAutoFit/>
          </a:bodyPr>
          <a:lstStyle/>
          <a:p>
            <a:pPr algn="ctr"/>
            <a:r>
              <a:rPr lang="en-US" sz="1400" b="1" dirty="0" smtClean="0">
                <a:solidFill>
                  <a:srgbClr val="C00000"/>
                </a:solidFill>
                <a:latin typeface="Arial" panose="020B0604020202020204" pitchFamily="34" charset="0"/>
                <a:cs typeface="Arial" panose="020B0604020202020204" pitchFamily="34" charset="0"/>
              </a:rPr>
              <a:t>Inaccurate Symptoms</a:t>
            </a:r>
            <a:endParaRPr lang="en-US" sz="1400" b="1" dirty="0">
              <a:solidFill>
                <a:srgbClr val="C00000"/>
              </a:solidFill>
              <a:latin typeface="Arial" panose="020B0604020202020204" pitchFamily="34" charset="0"/>
              <a:cs typeface="Arial" panose="020B0604020202020204" pitchFamily="34" charset="0"/>
            </a:endParaRPr>
          </a:p>
        </p:txBody>
      </p:sp>
      <p:graphicFrame>
        <p:nvGraphicFramePr>
          <p:cNvPr id="3" name="Table 2"/>
          <p:cNvGraphicFramePr>
            <a:graphicFrameLocks noGrp="1"/>
          </p:cNvGraphicFramePr>
          <p:nvPr>
            <p:extLst>
              <p:ext uri="{D42A27DB-BD31-4B8C-83A1-F6EECF244321}">
                <p14:modId xmlns:p14="http://schemas.microsoft.com/office/powerpoint/2010/main" val="1168691757"/>
              </p:ext>
            </p:extLst>
          </p:nvPr>
        </p:nvGraphicFramePr>
        <p:xfrm>
          <a:off x="1518702" y="5399818"/>
          <a:ext cx="5306693" cy="914400"/>
        </p:xfrm>
        <a:graphic>
          <a:graphicData uri="http://schemas.openxmlformats.org/drawingml/2006/table">
            <a:tbl>
              <a:tblPr firstRow="1" bandRow="1">
                <a:tableStyleId>{16D9F66E-5EB9-4882-86FB-DCBF35E3C3E4}</a:tableStyleId>
              </a:tblPr>
              <a:tblGrid>
                <a:gridCol w="1472669"/>
                <a:gridCol w="639004"/>
                <a:gridCol w="639004"/>
                <a:gridCol w="639004"/>
                <a:gridCol w="639004"/>
                <a:gridCol w="639004"/>
                <a:gridCol w="639004"/>
              </a:tblGrid>
              <a:tr h="0">
                <a:tc>
                  <a:txBody>
                    <a:bodyPr/>
                    <a:lstStyle/>
                    <a:p>
                      <a:r>
                        <a:rPr lang="en-US" sz="900" dirty="0" smtClean="0">
                          <a:latin typeface="Arial" panose="020B0604020202020204" pitchFamily="34" charset="0"/>
                          <a:cs typeface="Arial" panose="020B0604020202020204" pitchFamily="34" charset="0"/>
                        </a:rPr>
                        <a:t>Remaining</a:t>
                      </a:r>
                      <a:r>
                        <a:rPr lang="en-US" sz="900" baseline="0" dirty="0" smtClean="0">
                          <a:latin typeface="Arial" panose="020B0604020202020204" pitchFamily="34" charset="0"/>
                          <a:cs typeface="Arial" panose="020B0604020202020204" pitchFamily="34" charset="0"/>
                        </a:rPr>
                        <a:t> Responses:</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M 18-39</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F 18-39</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M 40-64</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F 40-64</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M 65+</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F</a:t>
                      </a:r>
                      <a:r>
                        <a:rPr lang="en-US" sz="900" baseline="0" dirty="0" smtClean="0">
                          <a:latin typeface="Arial" panose="020B0604020202020204" pitchFamily="34" charset="0"/>
                          <a:cs typeface="Arial" panose="020B0604020202020204" pitchFamily="34" charset="0"/>
                        </a:rPr>
                        <a:t> 65+</a:t>
                      </a:r>
                      <a:endParaRPr lang="en-US" sz="900" dirty="0">
                        <a:latin typeface="Arial" panose="020B0604020202020204" pitchFamily="34" charset="0"/>
                        <a:cs typeface="Arial" panose="020B0604020202020204" pitchFamily="34" charset="0"/>
                      </a:endParaRPr>
                    </a:p>
                  </a:txBody>
                  <a:tcPr/>
                </a:tc>
              </a:tr>
              <a:tr h="205740">
                <a:tc>
                  <a:txBody>
                    <a:bodyPr/>
                    <a:lstStyle/>
                    <a:p>
                      <a:r>
                        <a:rPr lang="en-US" sz="900" i="1" dirty="0" smtClean="0">
                          <a:latin typeface="Arial" panose="020B0604020202020204" pitchFamily="34" charset="0"/>
                          <a:cs typeface="Arial" panose="020B0604020202020204" pitchFamily="34" charset="0"/>
                        </a:rPr>
                        <a:t>Other</a:t>
                      </a:r>
                    </a:p>
                  </a:txBody>
                  <a:tcPr/>
                </a:tc>
                <a:tc>
                  <a:txBody>
                    <a:bodyPr/>
                    <a:lstStyle/>
                    <a:p>
                      <a:pPr algn="ctr"/>
                      <a:r>
                        <a:rPr lang="en-US" sz="900" dirty="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3%</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4%</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2%</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2%</a:t>
                      </a:r>
                      <a:endParaRPr lang="en-US" sz="900" dirty="0">
                        <a:latin typeface="Arial" panose="020B0604020202020204" pitchFamily="34" charset="0"/>
                        <a:cs typeface="Arial" panose="020B0604020202020204" pitchFamily="34" charset="0"/>
                      </a:endParaRPr>
                    </a:p>
                  </a:txBody>
                  <a:tcPr/>
                </a:tc>
              </a:tr>
              <a:tr h="205740">
                <a:tc>
                  <a:txBody>
                    <a:bodyPr/>
                    <a:lstStyle/>
                    <a:p>
                      <a:r>
                        <a:rPr lang="en-US" sz="900" i="1" dirty="0" smtClean="0">
                          <a:latin typeface="Arial" panose="020B0604020202020204" pitchFamily="34" charset="0"/>
                          <a:cs typeface="Arial" panose="020B0604020202020204" pitchFamily="34" charset="0"/>
                        </a:rPr>
                        <a:t>None of the above</a:t>
                      </a:r>
                      <a:endParaRPr lang="en-US" sz="900" i="1"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r>
              <a:tr h="205740">
                <a:tc>
                  <a:txBody>
                    <a:bodyPr/>
                    <a:lstStyle/>
                    <a:p>
                      <a:r>
                        <a:rPr lang="en-US" sz="900" i="1" dirty="0" smtClean="0">
                          <a:latin typeface="Arial" panose="020B0604020202020204" pitchFamily="34" charset="0"/>
                          <a:cs typeface="Arial" panose="020B0604020202020204" pitchFamily="34" charset="0"/>
                        </a:rPr>
                        <a:t>Not sure</a:t>
                      </a:r>
                      <a:endParaRPr lang="en-US" sz="900" i="1"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11%</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4%</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r>
            </a:tbl>
          </a:graphicData>
        </a:graphic>
      </p:graphicFrame>
      <p:pic>
        <p:nvPicPr>
          <p:cNvPr id="13" name="Picture 1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327550" y="139465"/>
            <a:ext cx="612648" cy="612648"/>
          </a:xfrm>
          <a:prstGeom prst="rect">
            <a:avLst/>
          </a:prstGeom>
        </p:spPr>
      </p:pic>
    </p:spTree>
    <p:extLst>
      <p:ext uri="{BB962C8B-B14F-4D97-AF65-F5344CB8AC3E}">
        <p14:creationId xmlns:p14="http://schemas.microsoft.com/office/powerpoint/2010/main" val="1959485938"/>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75</a:t>
            </a:fld>
            <a:r>
              <a:rPr lang="en-US" smtClean="0"/>
              <a:t> -</a:t>
            </a:r>
            <a:endParaRPr lang="en-US"/>
          </a:p>
        </p:txBody>
      </p:sp>
      <p:cxnSp>
        <p:nvCxnSpPr>
          <p:cNvPr id="91" name="Straight Connector 90"/>
          <p:cNvCxnSpPr/>
          <p:nvPr/>
        </p:nvCxnSpPr>
        <p:spPr bwMode="auto">
          <a:xfrm>
            <a:off x="2901315" y="1171575"/>
            <a:ext cx="0" cy="4136157"/>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Straight Connector 91"/>
          <p:cNvCxnSpPr/>
          <p:nvPr/>
        </p:nvCxnSpPr>
        <p:spPr bwMode="auto">
          <a:xfrm>
            <a:off x="6035040" y="1171575"/>
            <a:ext cx="0" cy="4136157"/>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8" name="Title 1"/>
          <p:cNvSpPr txBox="1">
            <a:spLocks/>
          </p:cNvSpPr>
          <p:nvPr/>
        </p:nvSpPr>
        <p:spPr>
          <a:xfrm>
            <a:off x="139147" y="125380"/>
            <a:ext cx="8933291" cy="5715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Knowledge of Pulmonary Embolism Symptoms</a:t>
            </a:r>
            <a:endParaRPr lang="en-US" sz="2400" kern="0" dirty="0"/>
          </a:p>
        </p:txBody>
      </p:sp>
      <p:grpSp>
        <p:nvGrpSpPr>
          <p:cNvPr id="6" name="Group 5"/>
          <p:cNvGrpSpPr/>
          <p:nvPr/>
        </p:nvGrpSpPr>
        <p:grpSpPr>
          <a:xfrm>
            <a:off x="251348" y="1317774"/>
            <a:ext cx="2425176" cy="486337"/>
            <a:chOff x="251348" y="771956"/>
            <a:chExt cx="2425176" cy="486337"/>
          </a:xfrm>
        </p:grpSpPr>
        <p:sp>
          <p:nvSpPr>
            <p:cNvPr id="117" name="Rounded Rectangle 116"/>
            <p:cNvSpPr/>
            <p:nvPr/>
          </p:nvSpPr>
          <p:spPr bwMode="auto">
            <a:xfrm>
              <a:off x="251348"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86" name="TextBox 85"/>
            <p:cNvSpPr txBox="1"/>
            <p:nvPr/>
          </p:nvSpPr>
          <p:spPr>
            <a:xfrm>
              <a:off x="649761" y="857652"/>
              <a:ext cx="140987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Males (A)</a:t>
              </a:r>
              <a:endParaRPr lang="en-US" sz="1400" b="1" dirty="0">
                <a:solidFill>
                  <a:schemeClr val="tx2"/>
                </a:solidFill>
                <a:latin typeface="Arial" panose="020B0604020202020204" pitchFamily="34" charset="0"/>
                <a:cs typeface="Arial" panose="020B0604020202020204" pitchFamily="34" charset="0"/>
              </a:endParaRPr>
            </a:p>
          </p:txBody>
        </p:sp>
        <p:sp>
          <p:nvSpPr>
            <p:cNvPr id="80" name="Oval 79"/>
            <p:cNvSpPr/>
            <p:nvPr/>
          </p:nvSpPr>
          <p:spPr>
            <a:xfrm>
              <a:off x="2022544" y="771956"/>
              <a:ext cx="486337" cy="486337"/>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1" name="Freeform 9"/>
            <p:cNvSpPr>
              <a:spLocks noEditPoints="1"/>
            </p:cNvSpPr>
            <p:nvPr/>
          </p:nvSpPr>
          <p:spPr bwMode="auto">
            <a:xfrm>
              <a:off x="2194733" y="816611"/>
              <a:ext cx="148296" cy="401891"/>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grpSp>
        <p:nvGrpSpPr>
          <p:cNvPr id="9" name="Group 8"/>
          <p:cNvGrpSpPr/>
          <p:nvPr/>
        </p:nvGrpSpPr>
        <p:grpSpPr>
          <a:xfrm>
            <a:off x="3194574" y="1317774"/>
            <a:ext cx="2425176" cy="486337"/>
            <a:chOff x="3194574" y="780911"/>
            <a:chExt cx="2425176" cy="486337"/>
          </a:xfrm>
        </p:grpSpPr>
        <p:sp>
          <p:nvSpPr>
            <p:cNvPr id="152" name="Rounded Rectangle 151"/>
            <p:cNvSpPr/>
            <p:nvPr/>
          </p:nvSpPr>
          <p:spPr bwMode="auto">
            <a:xfrm>
              <a:off x="3194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89" name="TextBox 88"/>
            <p:cNvSpPr txBox="1"/>
            <p:nvPr/>
          </p:nvSpPr>
          <p:spPr>
            <a:xfrm>
              <a:off x="3238325" y="857652"/>
              <a:ext cx="234332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Females (B)</a:t>
              </a:r>
              <a:endParaRPr lang="en-US" sz="1400" b="1" dirty="0">
                <a:solidFill>
                  <a:schemeClr val="tx2"/>
                </a:solidFill>
                <a:latin typeface="Arial" panose="020B0604020202020204" pitchFamily="34" charset="0"/>
                <a:cs typeface="Arial" panose="020B0604020202020204" pitchFamily="34" charset="0"/>
              </a:endParaRPr>
            </a:p>
          </p:txBody>
        </p:sp>
        <p:sp>
          <p:nvSpPr>
            <p:cNvPr id="82" name="Oval 81"/>
            <p:cNvSpPr/>
            <p:nvPr/>
          </p:nvSpPr>
          <p:spPr>
            <a:xfrm>
              <a:off x="4977371" y="780911"/>
              <a:ext cx="486337" cy="486337"/>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3" name="Freeform 5"/>
            <p:cNvSpPr>
              <a:spLocks noEditPoints="1"/>
            </p:cNvSpPr>
            <p:nvPr/>
          </p:nvSpPr>
          <p:spPr bwMode="auto">
            <a:xfrm>
              <a:off x="5131599" y="831534"/>
              <a:ext cx="183758" cy="392017"/>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dirty="0"/>
            </a:p>
          </p:txBody>
        </p:sp>
      </p:grpSp>
      <p:grpSp>
        <p:nvGrpSpPr>
          <p:cNvPr id="10" name="Group 9"/>
          <p:cNvGrpSpPr/>
          <p:nvPr/>
        </p:nvGrpSpPr>
        <p:grpSpPr>
          <a:xfrm>
            <a:off x="6242574" y="1288817"/>
            <a:ext cx="2425176" cy="544250"/>
            <a:chOff x="6242574" y="755417"/>
            <a:chExt cx="2425176" cy="544250"/>
          </a:xfrm>
        </p:grpSpPr>
        <p:sp>
          <p:nvSpPr>
            <p:cNvPr id="153" name="Rounded Rectangle 152"/>
            <p:cNvSpPr/>
            <p:nvPr/>
          </p:nvSpPr>
          <p:spPr bwMode="auto">
            <a:xfrm>
              <a:off x="6242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90" name="TextBox 89"/>
            <p:cNvSpPr txBox="1"/>
            <p:nvPr/>
          </p:nvSpPr>
          <p:spPr>
            <a:xfrm>
              <a:off x="6343475" y="857652"/>
              <a:ext cx="222902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Locale</a:t>
              </a:r>
              <a:endParaRPr lang="en-US" sz="1400" b="1" dirty="0">
                <a:solidFill>
                  <a:schemeClr val="tx2"/>
                </a:solidFill>
                <a:latin typeface="Arial" panose="020B0604020202020204" pitchFamily="34" charset="0"/>
                <a:cs typeface="Arial" panose="020B0604020202020204" pitchFamily="34" charset="0"/>
              </a:endParaRPr>
            </a:p>
          </p:txBody>
        </p:sp>
        <p:grpSp>
          <p:nvGrpSpPr>
            <p:cNvPr id="84" name="Group 83"/>
            <p:cNvGrpSpPr/>
            <p:nvPr/>
          </p:nvGrpSpPr>
          <p:grpSpPr>
            <a:xfrm>
              <a:off x="7966980" y="755417"/>
              <a:ext cx="544250" cy="544250"/>
              <a:chOff x="5780183" y="381000"/>
              <a:chExt cx="838200" cy="838200"/>
            </a:xfrm>
          </p:grpSpPr>
          <p:sp>
            <p:nvSpPr>
              <p:cNvPr id="85" name="Oval 84"/>
              <p:cNvSpPr/>
              <p:nvPr/>
            </p:nvSpPr>
            <p:spPr>
              <a:xfrm>
                <a:off x="5780183" y="381000"/>
                <a:ext cx="838200" cy="83820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grpSp>
            <p:nvGrpSpPr>
              <p:cNvPr id="87" name="Group 86"/>
              <p:cNvGrpSpPr/>
              <p:nvPr/>
            </p:nvGrpSpPr>
            <p:grpSpPr>
              <a:xfrm>
                <a:off x="5854700" y="457200"/>
                <a:ext cx="685800" cy="685800"/>
                <a:chOff x="6265862" y="2439988"/>
                <a:chExt cx="1962150" cy="1962150"/>
              </a:xfrm>
              <a:solidFill>
                <a:schemeClr val="bg1"/>
              </a:solidFill>
            </p:grpSpPr>
            <p:sp>
              <p:nvSpPr>
                <p:cNvPr id="88" name="Freeform 5"/>
                <p:cNvSpPr>
                  <a:spLocks/>
                </p:cNvSpPr>
                <p:nvPr/>
              </p:nvSpPr>
              <p:spPr bwMode="auto">
                <a:xfrm>
                  <a:off x="7513637" y="2903538"/>
                  <a:ext cx="82550" cy="123825"/>
                </a:xfrm>
                <a:custGeom>
                  <a:avLst/>
                  <a:gdLst/>
                  <a:ahLst/>
                  <a:cxnLst>
                    <a:cxn ang="0">
                      <a:pos x="8" y="112"/>
                    </a:cxn>
                    <a:cxn ang="0">
                      <a:pos x="38" y="105"/>
                    </a:cxn>
                    <a:cxn ang="0">
                      <a:pos x="75" y="97"/>
                    </a:cxn>
                    <a:cxn ang="0">
                      <a:pos x="75" y="82"/>
                    </a:cxn>
                    <a:cxn ang="0">
                      <a:pos x="16" y="0"/>
                    </a:cxn>
                    <a:cxn ang="0">
                      <a:pos x="8" y="112"/>
                    </a:cxn>
                  </a:cxnLst>
                  <a:rect l="0" t="0" r="r" b="b"/>
                  <a:pathLst>
                    <a:path w="75" h="113">
                      <a:moveTo>
                        <a:pt x="8" y="112"/>
                      </a:moveTo>
                      <a:cubicBezTo>
                        <a:pt x="22" y="113"/>
                        <a:pt x="24" y="103"/>
                        <a:pt x="38" y="105"/>
                      </a:cubicBezTo>
                      <a:cubicBezTo>
                        <a:pt x="59" y="111"/>
                        <a:pt x="58" y="94"/>
                        <a:pt x="75" y="97"/>
                      </a:cubicBezTo>
                      <a:cubicBezTo>
                        <a:pt x="75" y="92"/>
                        <a:pt x="75" y="87"/>
                        <a:pt x="75" y="82"/>
                      </a:cubicBezTo>
                      <a:cubicBezTo>
                        <a:pt x="44" y="67"/>
                        <a:pt x="55" y="9"/>
                        <a:pt x="16" y="0"/>
                      </a:cubicBezTo>
                      <a:cubicBezTo>
                        <a:pt x="0" y="40"/>
                        <a:pt x="39" y="72"/>
                        <a:pt x="8" y="11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97" name="Freeform 6"/>
                <p:cNvSpPr>
                  <a:spLocks/>
                </p:cNvSpPr>
                <p:nvPr/>
              </p:nvSpPr>
              <p:spPr bwMode="auto">
                <a:xfrm>
                  <a:off x="7477125" y="2952750"/>
                  <a:ext cx="47625" cy="49213"/>
                </a:xfrm>
                <a:custGeom>
                  <a:avLst/>
                  <a:gdLst/>
                  <a:ahLst/>
                  <a:cxnLst>
                    <a:cxn ang="0">
                      <a:pos x="33" y="0"/>
                    </a:cxn>
                    <a:cxn ang="0">
                      <a:pos x="3" y="45"/>
                    </a:cxn>
                    <a:cxn ang="0">
                      <a:pos x="41" y="45"/>
                    </a:cxn>
                    <a:cxn ang="0">
                      <a:pos x="33" y="0"/>
                    </a:cxn>
                  </a:cxnLst>
                  <a:rect l="0" t="0" r="r" b="b"/>
                  <a:pathLst>
                    <a:path w="42" h="45">
                      <a:moveTo>
                        <a:pt x="33" y="0"/>
                      </a:moveTo>
                      <a:cubicBezTo>
                        <a:pt x="9" y="1"/>
                        <a:pt x="0" y="17"/>
                        <a:pt x="3" y="45"/>
                      </a:cubicBezTo>
                      <a:cubicBezTo>
                        <a:pt x="16" y="45"/>
                        <a:pt x="28" y="45"/>
                        <a:pt x="41" y="45"/>
                      </a:cubicBezTo>
                      <a:cubicBezTo>
                        <a:pt x="42" y="26"/>
                        <a:pt x="42" y="9"/>
                        <a:pt x="33"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4" name="Freeform 7"/>
                <p:cNvSpPr>
                  <a:spLocks/>
                </p:cNvSpPr>
                <p:nvPr/>
              </p:nvSpPr>
              <p:spPr bwMode="auto">
                <a:xfrm>
                  <a:off x="7366000" y="2779713"/>
                  <a:ext cx="90488" cy="50800"/>
                </a:xfrm>
                <a:custGeom>
                  <a:avLst/>
                  <a:gdLst/>
                  <a:ahLst/>
                  <a:cxnLst>
                    <a:cxn ang="0">
                      <a:pos x="82" y="15"/>
                    </a:cxn>
                    <a:cxn ang="0">
                      <a:pos x="75" y="0"/>
                    </a:cxn>
                    <a:cxn ang="0">
                      <a:pos x="0" y="0"/>
                    </a:cxn>
                    <a:cxn ang="0">
                      <a:pos x="22" y="44"/>
                    </a:cxn>
                    <a:cxn ang="0">
                      <a:pos x="82" y="15"/>
                    </a:cxn>
                  </a:cxnLst>
                  <a:rect l="0" t="0" r="r" b="b"/>
                  <a:pathLst>
                    <a:path w="82" h="45">
                      <a:moveTo>
                        <a:pt x="82" y="15"/>
                      </a:moveTo>
                      <a:cubicBezTo>
                        <a:pt x="82" y="7"/>
                        <a:pt x="76" y="6"/>
                        <a:pt x="75" y="0"/>
                      </a:cubicBezTo>
                      <a:cubicBezTo>
                        <a:pt x="45" y="7"/>
                        <a:pt x="30" y="7"/>
                        <a:pt x="0" y="0"/>
                      </a:cubicBezTo>
                      <a:cubicBezTo>
                        <a:pt x="0" y="22"/>
                        <a:pt x="16" y="29"/>
                        <a:pt x="22" y="44"/>
                      </a:cubicBezTo>
                      <a:cubicBezTo>
                        <a:pt x="53" y="45"/>
                        <a:pt x="81" y="43"/>
                        <a:pt x="82" y="1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5" name="Freeform 8"/>
                <p:cNvSpPr>
                  <a:spLocks/>
                </p:cNvSpPr>
                <p:nvPr/>
              </p:nvSpPr>
              <p:spPr bwMode="auto">
                <a:xfrm>
                  <a:off x="7218362" y="2787650"/>
                  <a:ext cx="131763" cy="147638"/>
                </a:xfrm>
                <a:custGeom>
                  <a:avLst/>
                  <a:gdLst/>
                  <a:ahLst/>
                  <a:cxnLst>
                    <a:cxn ang="0">
                      <a:pos x="8" y="112"/>
                    </a:cxn>
                    <a:cxn ang="0">
                      <a:pos x="37" y="127"/>
                    </a:cxn>
                    <a:cxn ang="0">
                      <a:pos x="37" y="134"/>
                    </a:cxn>
                    <a:cxn ang="0">
                      <a:pos x="112" y="82"/>
                    </a:cxn>
                    <a:cxn ang="0">
                      <a:pos x="8" y="112"/>
                    </a:cxn>
                  </a:cxnLst>
                  <a:rect l="0" t="0" r="r" b="b"/>
                  <a:pathLst>
                    <a:path w="120" h="134">
                      <a:moveTo>
                        <a:pt x="8" y="112"/>
                      </a:moveTo>
                      <a:cubicBezTo>
                        <a:pt x="12" y="122"/>
                        <a:pt x="36" y="113"/>
                        <a:pt x="37" y="127"/>
                      </a:cubicBezTo>
                      <a:cubicBezTo>
                        <a:pt x="33" y="127"/>
                        <a:pt x="29" y="133"/>
                        <a:pt x="37" y="134"/>
                      </a:cubicBezTo>
                      <a:cubicBezTo>
                        <a:pt x="64" y="119"/>
                        <a:pt x="100" y="113"/>
                        <a:pt x="112" y="82"/>
                      </a:cubicBezTo>
                      <a:cubicBezTo>
                        <a:pt x="120" y="0"/>
                        <a:pt x="0" y="21"/>
                        <a:pt x="8" y="11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6" name="Freeform 9"/>
                <p:cNvSpPr>
                  <a:spLocks/>
                </p:cNvSpPr>
                <p:nvPr/>
              </p:nvSpPr>
              <p:spPr bwMode="auto">
                <a:xfrm>
                  <a:off x="6831012" y="3395663"/>
                  <a:ext cx="52388" cy="36513"/>
                </a:xfrm>
                <a:custGeom>
                  <a:avLst/>
                  <a:gdLst/>
                  <a:ahLst/>
                  <a:cxnLst>
                    <a:cxn ang="0">
                      <a:pos x="0" y="16"/>
                    </a:cxn>
                    <a:cxn ang="0">
                      <a:pos x="45" y="1"/>
                    </a:cxn>
                    <a:cxn ang="0">
                      <a:pos x="0" y="16"/>
                    </a:cxn>
                  </a:cxnLst>
                  <a:rect l="0" t="0" r="r" b="b"/>
                  <a:pathLst>
                    <a:path w="48" h="33">
                      <a:moveTo>
                        <a:pt x="0" y="16"/>
                      </a:moveTo>
                      <a:cubicBezTo>
                        <a:pt x="18" y="21"/>
                        <a:pt x="48" y="33"/>
                        <a:pt x="45" y="1"/>
                      </a:cubicBezTo>
                      <a:cubicBezTo>
                        <a:pt x="24" y="0"/>
                        <a:pt x="7" y="3"/>
                        <a:pt x="0" y="1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7" name="Freeform 10"/>
                <p:cNvSpPr>
                  <a:spLocks/>
                </p:cNvSpPr>
                <p:nvPr/>
              </p:nvSpPr>
              <p:spPr bwMode="auto">
                <a:xfrm>
                  <a:off x="6732587" y="3328988"/>
                  <a:ext cx="98425" cy="69850"/>
                </a:xfrm>
                <a:custGeom>
                  <a:avLst/>
                  <a:gdLst/>
                  <a:ahLst/>
                  <a:cxnLst>
                    <a:cxn ang="0">
                      <a:pos x="0" y="32"/>
                    </a:cxn>
                    <a:cxn ang="0">
                      <a:pos x="89" y="62"/>
                    </a:cxn>
                    <a:cxn ang="0">
                      <a:pos x="0" y="32"/>
                    </a:cxn>
                  </a:cxnLst>
                  <a:rect l="0" t="0" r="r" b="b"/>
                  <a:pathLst>
                    <a:path w="89" h="63">
                      <a:moveTo>
                        <a:pt x="0" y="32"/>
                      </a:moveTo>
                      <a:cubicBezTo>
                        <a:pt x="43" y="29"/>
                        <a:pt x="49" y="63"/>
                        <a:pt x="89" y="62"/>
                      </a:cubicBezTo>
                      <a:cubicBezTo>
                        <a:pt x="71" y="45"/>
                        <a:pt x="20" y="0"/>
                        <a:pt x="0" y="3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8" name="Freeform 11"/>
                <p:cNvSpPr>
                  <a:spLocks noEditPoints="1"/>
                </p:cNvSpPr>
                <p:nvPr/>
              </p:nvSpPr>
              <p:spPr bwMode="auto">
                <a:xfrm>
                  <a:off x="6265862" y="2439988"/>
                  <a:ext cx="1962150" cy="1962150"/>
                </a:xfrm>
                <a:custGeom>
                  <a:avLst/>
                  <a:gdLst/>
                  <a:ahLst/>
                  <a:cxnLst>
                    <a:cxn ang="0">
                      <a:pos x="887" y="1775"/>
                    </a:cxn>
                    <a:cxn ang="0">
                      <a:pos x="1442" y="330"/>
                    </a:cxn>
                    <a:cxn ang="0">
                      <a:pos x="1442" y="330"/>
                    </a:cxn>
                    <a:cxn ang="0">
                      <a:pos x="564" y="171"/>
                    </a:cxn>
                    <a:cxn ang="0">
                      <a:pos x="163" y="580"/>
                    </a:cxn>
                    <a:cxn ang="0">
                      <a:pos x="203" y="786"/>
                    </a:cxn>
                    <a:cxn ang="0">
                      <a:pos x="438" y="1080"/>
                    </a:cxn>
                    <a:cxn ang="0">
                      <a:pos x="603" y="1605"/>
                    </a:cxn>
                    <a:cxn ang="0">
                      <a:pos x="749" y="1342"/>
                    </a:cxn>
                    <a:cxn ang="0">
                      <a:pos x="720" y="1074"/>
                    </a:cxn>
                    <a:cxn ang="0">
                      <a:pos x="526" y="941"/>
                    </a:cxn>
                    <a:cxn ang="0">
                      <a:pos x="429" y="903"/>
                    </a:cxn>
                    <a:cxn ang="0">
                      <a:pos x="362" y="866"/>
                    </a:cxn>
                    <a:cxn ang="0">
                      <a:pos x="459" y="807"/>
                    </a:cxn>
                    <a:cxn ang="0">
                      <a:pos x="645" y="576"/>
                    </a:cxn>
                    <a:cxn ang="0">
                      <a:pos x="623" y="553"/>
                    </a:cxn>
                    <a:cxn ang="0">
                      <a:pos x="682" y="524"/>
                    </a:cxn>
                    <a:cxn ang="0">
                      <a:pos x="660" y="390"/>
                    </a:cxn>
                    <a:cxn ang="0">
                      <a:pos x="556" y="345"/>
                    </a:cxn>
                    <a:cxn ang="0">
                      <a:pos x="496" y="449"/>
                    </a:cxn>
                    <a:cxn ang="0">
                      <a:pos x="489" y="330"/>
                    </a:cxn>
                    <a:cxn ang="0">
                      <a:pos x="541" y="345"/>
                    </a:cxn>
                    <a:cxn ang="0">
                      <a:pos x="586" y="256"/>
                    </a:cxn>
                    <a:cxn ang="0">
                      <a:pos x="638" y="367"/>
                    </a:cxn>
                    <a:cxn ang="0">
                      <a:pos x="675" y="323"/>
                    </a:cxn>
                    <a:cxn ang="0">
                      <a:pos x="608" y="211"/>
                    </a:cxn>
                    <a:cxn ang="0">
                      <a:pos x="519" y="271"/>
                    </a:cxn>
                    <a:cxn ang="0">
                      <a:pos x="444" y="241"/>
                    </a:cxn>
                    <a:cxn ang="0">
                      <a:pos x="468" y="223"/>
                    </a:cxn>
                    <a:cxn ang="0">
                      <a:pos x="586" y="189"/>
                    </a:cxn>
                    <a:cxn ang="0">
                      <a:pos x="757" y="256"/>
                    </a:cxn>
                    <a:cxn ang="0">
                      <a:pos x="769" y="260"/>
                    </a:cxn>
                    <a:cxn ang="0">
                      <a:pos x="1025" y="256"/>
                    </a:cxn>
                    <a:cxn ang="0">
                      <a:pos x="1040" y="122"/>
                    </a:cxn>
                    <a:cxn ang="0">
                      <a:pos x="1226" y="390"/>
                    </a:cxn>
                    <a:cxn ang="0">
                      <a:pos x="1271" y="472"/>
                    </a:cxn>
                    <a:cxn ang="0">
                      <a:pos x="1151" y="554"/>
                    </a:cxn>
                    <a:cxn ang="0">
                      <a:pos x="1122" y="606"/>
                    </a:cxn>
                    <a:cxn ang="0">
                      <a:pos x="1174" y="687"/>
                    </a:cxn>
                    <a:cxn ang="0">
                      <a:pos x="1256" y="606"/>
                    </a:cxn>
                    <a:cxn ang="0">
                      <a:pos x="1352" y="658"/>
                    </a:cxn>
                    <a:cxn ang="0">
                      <a:pos x="1419" y="650"/>
                    </a:cxn>
                    <a:cxn ang="0">
                      <a:pos x="1472" y="762"/>
                    </a:cxn>
                    <a:cxn ang="0">
                      <a:pos x="1352" y="762"/>
                    </a:cxn>
                    <a:cxn ang="0">
                      <a:pos x="1092" y="777"/>
                    </a:cxn>
                    <a:cxn ang="0">
                      <a:pos x="1226" y="1022"/>
                    </a:cxn>
                    <a:cxn ang="0">
                      <a:pos x="1323" y="1439"/>
                    </a:cxn>
                    <a:cxn ang="0">
                      <a:pos x="1620" y="970"/>
                    </a:cxn>
                    <a:cxn ang="0">
                      <a:pos x="1671" y="829"/>
                    </a:cxn>
                  </a:cxnLst>
                  <a:rect l="0" t="0" r="r" b="b"/>
                  <a:pathLst>
                    <a:path w="1775" h="1775">
                      <a:moveTo>
                        <a:pt x="887" y="0"/>
                      </a:moveTo>
                      <a:cubicBezTo>
                        <a:pt x="398" y="0"/>
                        <a:pt x="0" y="398"/>
                        <a:pt x="0" y="887"/>
                      </a:cubicBezTo>
                      <a:cubicBezTo>
                        <a:pt x="0" y="1377"/>
                        <a:pt x="398" y="1775"/>
                        <a:pt x="887" y="1775"/>
                      </a:cubicBezTo>
                      <a:cubicBezTo>
                        <a:pt x="1377" y="1775"/>
                        <a:pt x="1775" y="1377"/>
                        <a:pt x="1775" y="887"/>
                      </a:cubicBezTo>
                      <a:cubicBezTo>
                        <a:pt x="1775" y="398"/>
                        <a:pt x="1377" y="0"/>
                        <a:pt x="887" y="0"/>
                      </a:cubicBezTo>
                      <a:close/>
                      <a:moveTo>
                        <a:pt x="1442" y="330"/>
                      </a:moveTo>
                      <a:cubicBezTo>
                        <a:pt x="1451" y="339"/>
                        <a:pt x="1458" y="348"/>
                        <a:pt x="1466" y="357"/>
                      </a:cubicBezTo>
                      <a:cubicBezTo>
                        <a:pt x="1454" y="364"/>
                        <a:pt x="1448" y="342"/>
                        <a:pt x="1442" y="330"/>
                      </a:cubicBezTo>
                      <a:cubicBezTo>
                        <a:pt x="1442" y="330"/>
                        <a:pt x="1442" y="330"/>
                        <a:pt x="1442" y="330"/>
                      </a:cubicBezTo>
                      <a:close/>
                      <a:moveTo>
                        <a:pt x="564" y="171"/>
                      </a:moveTo>
                      <a:cubicBezTo>
                        <a:pt x="561" y="173"/>
                        <a:pt x="557" y="175"/>
                        <a:pt x="554" y="176"/>
                      </a:cubicBezTo>
                      <a:cubicBezTo>
                        <a:pt x="557" y="174"/>
                        <a:pt x="561" y="172"/>
                        <a:pt x="564" y="171"/>
                      </a:cubicBezTo>
                      <a:close/>
                      <a:moveTo>
                        <a:pt x="887" y="1674"/>
                      </a:moveTo>
                      <a:cubicBezTo>
                        <a:pt x="453" y="1674"/>
                        <a:pt x="100" y="1321"/>
                        <a:pt x="100" y="887"/>
                      </a:cubicBezTo>
                      <a:cubicBezTo>
                        <a:pt x="100" y="778"/>
                        <a:pt x="123" y="674"/>
                        <a:pt x="163" y="580"/>
                      </a:cubicBezTo>
                      <a:cubicBezTo>
                        <a:pt x="156" y="597"/>
                        <a:pt x="150" y="614"/>
                        <a:pt x="145" y="631"/>
                      </a:cubicBezTo>
                      <a:cubicBezTo>
                        <a:pt x="147" y="707"/>
                        <a:pt x="166" y="787"/>
                        <a:pt x="217" y="837"/>
                      </a:cubicBezTo>
                      <a:cubicBezTo>
                        <a:pt x="216" y="817"/>
                        <a:pt x="204" y="807"/>
                        <a:pt x="203" y="786"/>
                      </a:cubicBezTo>
                      <a:cubicBezTo>
                        <a:pt x="227" y="801"/>
                        <a:pt x="242" y="826"/>
                        <a:pt x="239" y="867"/>
                      </a:cubicBezTo>
                      <a:cubicBezTo>
                        <a:pt x="316" y="923"/>
                        <a:pt x="421" y="950"/>
                        <a:pt x="475" y="1029"/>
                      </a:cubicBezTo>
                      <a:cubicBezTo>
                        <a:pt x="467" y="1050"/>
                        <a:pt x="451" y="1064"/>
                        <a:pt x="438" y="1080"/>
                      </a:cubicBezTo>
                      <a:cubicBezTo>
                        <a:pt x="417" y="1179"/>
                        <a:pt x="535" y="1226"/>
                        <a:pt x="549" y="1309"/>
                      </a:cubicBezTo>
                      <a:cubicBezTo>
                        <a:pt x="566" y="1414"/>
                        <a:pt x="517" y="1521"/>
                        <a:pt x="546" y="1579"/>
                      </a:cubicBezTo>
                      <a:cubicBezTo>
                        <a:pt x="565" y="1589"/>
                        <a:pt x="584" y="1597"/>
                        <a:pt x="603" y="1605"/>
                      </a:cubicBezTo>
                      <a:cubicBezTo>
                        <a:pt x="616" y="1544"/>
                        <a:pt x="599" y="1498"/>
                        <a:pt x="675" y="1476"/>
                      </a:cubicBezTo>
                      <a:cubicBezTo>
                        <a:pt x="681" y="1455"/>
                        <a:pt x="665" y="1457"/>
                        <a:pt x="668" y="1439"/>
                      </a:cubicBezTo>
                      <a:cubicBezTo>
                        <a:pt x="710" y="1451"/>
                        <a:pt x="743" y="1391"/>
                        <a:pt x="749" y="1342"/>
                      </a:cubicBezTo>
                      <a:cubicBezTo>
                        <a:pt x="769" y="1333"/>
                        <a:pt x="789" y="1322"/>
                        <a:pt x="809" y="1313"/>
                      </a:cubicBezTo>
                      <a:cubicBezTo>
                        <a:pt x="808" y="1235"/>
                        <a:pt x="854" y="1204"/>
                        <a:pt x="861" y="1134"/>
                      </a:cubicBezTo>
                      <a:cubicBezTo>
                        <a:pt x="812" y="1116"/>
                        <a:pt x="773" y="1088"/>
                        <a:pt x="720" y="1074"/>
                      </a:cubicBezTo>
                      <a:cubicBezTo>
                        <a:pt x="720" y="1062"/>
                        <a:pt x="720" y="1050"/>
                        <a:pt x="720" y="1037"/>
                      </a:cubicBezTo>
                      <a:cubicBezTo>
                        <a:pt x="690" y="1010"/>
                        <a:pt x="633" y="1009"/>
                        <a:pt x="623" y="963"/>
                      </a:cubicBezTo>
                      <a:cubicBezTo>
                        <a:pt x="574" y="962"/>
                        <a:pt x="543" y="956"/>
                        <a:pt x="526" y="941"/>
                      </a:cubicBezTo>
                      <a:cubicBezTo>
                        <a:pt x="498" y="945"/>
                        <a:pt x="496" y="975"/>
                        <a:pt x="467" y="978"/>
                      </a:cubicBezTo>
                      <a:cubicBezTo>
                        <a:pt x="466" y="970"/>
                        <a:pt x="458" y="972"/>
                        <a:pt x="452" y="970"/>
                      </a:cubicBezTo>
                      <a:cubicBezTo>
                        <a:pt x="414" y="965"/>
                        <a:pt x="427" y="936"/>
                        <a:pt x="429" y="903"/>
                      </a:cubicBezTo>
                      <a:cubicBezTo>
                        <a:pt x="419" y="899"/>
                        <a:pt x="391" y="912"/>
                        <a:pt x="392" y="896"/>
                      </a:cubicBezTo>
                      <a:cubicBezTo>
                        <a:pt x="391" y="877"/>
                        <a:pt x="396" y="865"/>
                        <a:pt x="407" y="859"/>
                      </a:cubicBezTo>
                      <a:cubicBezTo>
                        <a:pt x="403" y="833"/>
                        <a:pt x="360" y="843"/>
                        <a:pt x="362" y="866"/>
                      </a:cubicBezTo>
                      <a:cubicBezTo>
                        <a:pt x="360" y="866"/>
                        <a:pt x="357" y="866"/>
                        <a:pt x="355" y="866"/>
                      </a:cubicBezTo>
                      <a:cubicBezTo>
                        <a:pt x="239" y="839"/>
                        <a:pt x="362" y="715"/>
                        <a:pt x="429" y="754"/>
                      </a:cubicBezTo>
                      <a:cubicBezTo>
                        <a:pt x="435" y="776"/>
                        <a:pt x="441" y="797"/>
                        <a:pt x="459" y="807"/>
                      </a:cubicBezTo>
                      <a:cubicBezTo>
                        <a:pt x="481" y="792"/>
                        <a:pt x="451" y="746"/>
                        <a:pt x="467" y="739"/>
                      </a:cubicBezTo>
                      <a:cubicBezTo>
                        <a:pt x="476" y="727"/>
                        <a:pt x="482" y="710"/>
                        <a:pt x="504" y="710"/>
                      </a:cubicBezTo>
                      <a:cubicBezTo>
                        <a:pt x="518" y="625"/>
                        <a:pt x="610" y="599"/>
                        <a:pt x="645" y="576"/>
                      </a:cubicBezTo>
                      <a:cubicBezTo>
                        <a:pt x="645" y="573"/>
                        <a:pt x="645" y="571"/>
                        <a:pt x="645" y="568"/>
                      </a:cubicBezTo>
                      <a:cubicBezTo>
                        <a:pt x="645" y="561"/>
                        <a:pt x="636" y="563"/>
                        <a:pt x="630" y="561"/>
                      </a:cubicBezTo>
                      <a:cubicBezTo>
                        <a:pt x="626" y="560"/>
                        <a:pt x="622" y="560"/>
                        <a:pt x="623" y="553"/>
                      </a:cubicBezTo>
                      <a:cubicBezTo>
                        <a:pt x="620" y="536"/>
                        <a:pt x="637" y="537"/>
                        <a:pt x="630" y="516"/>
                      </a:cubicBezTo>
                      <a:cubicBezTo>
                        <a:pt x="654" y="547"/>
                        <a:pt x="677" y="508"/>
                        <a:pt x="705" y="501"/>
                      </a:cubicBezTo>
                      <a:cubicBezTo>
                        <a:pt x="701" y="512"/>
                        <a:pt x="693" y="519"/>
                        <a:pt x="682" y="524"/>
                      </a:cubicBezTo>
                      <a:cubicBezTo>
                        <a:pt x="677" y="529"/>
                        <a:pt x="664" y="560"/>
                        <a:pt x="690" y="553"/>
                      </a:cubicBezTo>
                      <a:cubicBezTo>
                        <a:pt x="707" y="553"/>
                        <a:pt x="712" y="566"/>
                        <a:pt x="735" y="561"/>
                      </a:cubicBezTo>
                      <a:cubicBezTo>
                        <a:pt x="724" y="494"/>
                        <a:pt x="683" y="459"/>
                        <a:pt x="660" y="390"/>
                      </a:cubicBezTo>
                      <a:cubicBezTo>
                        <a:pt x="636" y="380"/>
                        <a:pt x="654" y="414"/>
                        <a:pt x="630" y="405"/>
                      </a:cubicBezTo>
                      <a:cubicBezTo>
                        <a:pt x="605" y="406"/>
                        <a:pt x="620" y="366"/>
                        <a:pt x="601" y="360"/>
                      </a:cubicBezTo>
                      <a:cubicBezTo>
                        <a:pt x="574" y="365"/>
                        <a:pt x="563" y="344"/>
                        <a:pt x="556" y="345"/>
                      </a:cubicBezTo>
                      <a:cubicBezTo>
                        <a:pt x="556" y="350"/>
                        <a:pt x="555" y="354"/>
                        <a:pt x="549" y="352"/>
                      </a:cubicBezTo>
                      <a:cubicBezTo>
                        <a:pt x="551" y="449"/>
                        <a:pt x="529" y="434"/>
                        <a:pt x="504" y="494"/>
                      </a:cubicBezTo>
                      <a:cubicBezTo>
                        <a:pt x="504" y="476"/>
                        <a:pt x="491" y="472"/>
                        <a:pt x="496" y="449"/>
                      </a:cubicBezTo>
                      <a:cubicBezTo>
                        <a:pt x="486" y="450"/>
                        <a:pt x="480" y="446"/>
                        <a:pt x="474" y="442"/>
                      </a:cubicBezTo>
                      <a:cubicBezTo>
                        <a:pt x="449" y="432"/>
                        <a:pt x="421" y="425"/>
                        <a:pt x="415" y="397"/>
                      </a:cubicBezTo>
                      <a:cubicBezTo>
                        <a:pt x="436" y="372"/>
                        <a:pt x="454" y="342"/>
                        <a:pt x="489" y="330"/>
                      </a:cubicBezTo>
                      <a:cubicBezTo>
                        <a:pt x="483" y="349"/>
                        <a:pt x="517" y="365"/>
                        <a:pt x="519" y="352"/>
                      </a:cubicBezTo>
                      <a:cubicBezTo>
                        <a:pt x="511" y="352"/>
                        <a:pt x="509" y="339"/>
                        <a:pt x="519" y="338"/>
                      </a:cubicBezTo>
                      <a:cubicBezTo>
                        <a:pt x="529" y="337"/>
                        <a:pt x="535" y="341"/>
                        <a:pt x="541" y="345"/>
                      </a:cubicBezTo>
                      <a:cubicBezTo>
                        <a:pt x="542" y="326"/>
                        <a:pt x="530" y="322"/>
                        <a:pt x="519" y="315"/>
                      </a:cubicBezTo>
                      <a:cubicBezTo>
                        <a:pt x="527" y="296"/>
                        <a:pt x="555" y="297"/>
                        <a:pt x="549" y="263"/>
                      </a:cubicBezTo>
                      <a:cubicBezTo>
                        <a:pt x="525" y="253"/>
                        <a:pt x="575" y="256"/>
                        <a:pt x="586" y="256"/>
                      </a:cubicBezTo>
                      <a:cubicBezTo>
                        <a:pt x="580" y="279"/>
                        <a:pt x="606" y="270"/>
                        <a:pt x="601" y="293"/>
                      </a:cubicBezTo>
                      <a:cubicBezTo>
                        <a:pt x="599" y="316"/>
                        <a:pt x="574" y="316"/>
                        <a:pt x="556" y="323"/>
                      </a:cubicBezTo>
                      <a:cubicBezTo>
                        <a:pt x="589" y="332"/>
                        <a:pt x="610" y="353"/>
                        <a:pt x="638" y="367"/>
                      </a:cubicBezTo>
                      <a:cubicBezTo>
                        <a:pt x="656" y="353"/>
                        <a:pt x="623" y="340"/>
                        <a:pt x="660" y="352"/>
                      </a:cubicBezTo>
                      <a:cubicBezTo>
                        <a:pt x="661" y="334"/>
                        <a:pt x="662" y="316"/>
                        <a:pt x="645" y="315"/>
                      </a:cubicBezTo>
                      <a:cubicBezTo>
                        <a:pt x="653" y="292"/>
                        <a:pt x="665" y="324"/>
                        <a:pt x="675" y="323"/>
                      </a:cubicBezTo>
                      <a:cubicBezTo>
                        <a:pt x="683" y="318"/>
                        <a:pt x="683" y="306"/>
                        <a:pt x="697" y="308"/>
                      </a:cubicBezTo>
                      <a:cubicBezTo>
                        <a:pt x="653" y="269"/>
                        <a:pt x="654" y="213"/>
                        <a:pt x="578" y="218"/>
                      </a:cubicBezTo>
                      <a:cubicBezTo>
                        <a:pt x="554" y="210"/>
                        <a:pt x="598" y="210"/>
                        <a:pt x="608" y="211"/>
                      </a:cubicBezTo>
                      <a:cubicBezTo>
                        <a:pt x="606" y="200"/>
                        <a:pt x="586" y="208"/>
                        <a:pt x="586" y="196"/>
                      </a:cubicBezTo>
                      <a:cubicBezTo>
                        <a:pt x="559" y="212"/>
                        <a:pt x="497" y="192"/>
                        <a:pt x="496" y="233"/>
                      </a:cubicBezTo>
                      <a:cubicBezTo>
                        <a:pt x="491" y="259"/>
                        <a:pt x="527" y="243"/>
                        <a:pt x="519" y="271"/>
                      </a:cubicBezTo>
                      <a:cubicBezTo>
                        <a:pt x="512" y="274"/>
                        <a:pt x="505" y="277"/>
                        <a:pt x="504" y="285"/>
                      </a:cubicBezTo>
                      <a:cubicBezTo>
                        <a:pt x="494" y="257"/>
                        <a:pt x="470" y="276"/>
                        <a:pt x="467" y="233"/>
                      </a:cubicBezTo>
                      <a:cubicBezTo>
                        <a:pt x="455" y="231"/>
                        <a:pt x="454" y="240"/>
                        <a:pt x="444" y="241"/>
                      </a:cubicBezTo>
                      <a:cubicBezTo>
                        <a:pt x="438" y="262"/>
                        <a:pt x="455" y="260"/>
                        <a:pt x="452" y="278"/>
                      </a:cubicBezTo>
                      <a:cubicBezTo>
                        <a:pt x="424" y="244"/>
                        <a:pt x="420" y="291"/>
                        <a:pt x="380" y="287"/>
                      </a:cubicBezTo>
                      <a:cubicBezTo>
                        <a:pt x="408" y="263"/>
                        <a:pt x="437" y="242"/>
                        <a:pt x="468" y="223"/>
                      </a:cubicBezTo>
                      <a:cubicBezTo>
                        <a:pt x="480" y="220"/>
                        <a:pt x="489" y="214"/>
                        <a:pt x="495" y="206"/>
                      </a:cubicBezTo>
                      <a:cubicBezTo>
                        <a:pt x="504" y="201"/>
                        <a:pt x="512" y="196"/>
                        <a:pt x="521" y="191"/>
                      </a:cubicBezTo>
                      <a:cubicBezTo>
                        <a:pt x="539" y="193"/>
                        <a:pt x="560" y="191"/>
                        <a:pt x="586" y="189"/>
                      </a:cubicBezTo>
                      <a:cubicBezTo>
                        <a:pt x="593" y="175"/>
                        <a:pt x="601" y="163"/>
                        <a:pt x="611" y="152"/>
                      </a:cubicBezTo>
                      <a:cubicBezTo>
                        <a:pt x="626" y="146"/>
                        <a:pt x="641" y="140"/>
                        <a:pt x="656" y="135"/>
                      </a:cubicBezTo>
                      <a:cubicBezTo>
                        <a:pt x="682" y="183"/>
                        <a:pt x="790" y="161"/>
                        <a:pt x="757" y="256"/>
                      </a:cubicBezTo>
                      <a:cubicBezTo>
                        <a:pt x="758" y="262"/>
                        <a:pt x="765" y="263"/>
                        <a:pt x="769" y="260"/>
                      </a:cubicBezTo>
                      <a:cubicBezTo>
                        <a:pt x="770" y="259"/>
                        <a:pt x="771" y="257"/>
                        <a:pt x="772" y="256"/>
                      </a:cubicBezTo>
                      <a:cubicBezTo>
                        <a:pt x="772" y="258"/>
                        <a:pt x="771" y="259"/>
                        <a:pt x="769" y="260"/>
                      </a:cubicBezTo>
                      <a:cubicBezTo>
                        <a:pt x="753" y="294"/>
                        <a:pt x="763" y="382"/>
                        <a:pt x="817" y="397"/>
                      </a:cubicBezTo>
                      <a:cubicBezTo>
                        <a:pt x="838" y="383"/>
                        <a:pt x="845" y="356"/>
                        <a:pt x="861" y="337"/>
                      </a:cubicBezTo>
                      <a:cubicBezTo>
                        <a:pt x="894" y="289"/>
                        <a:pt x="971" y="283"/>
                        <a:pt x="1025" y="256"/>
                      </a:cubicBezTo>
                      <a:cubicBezTo>
                        <a:pt x="988" y="228"/>
                        <a:pt x="1051" y="199"/>
                        <a:pt x="1025" y="166"/>
                      </a:cubicBezTo>
                      <a:cubicBezTo>
                        <a:pt x="1028" y="155"/>
                        <a:pt x="1035" y="169"/>
                        <a:pt x="1047" y="166"/>
                      </a:cubicBezTo>
                      <a:cubicBezTo>
                        <a:pt x="1047" y="149"/>
                        <a:pt x="1035" y="144"/>
                        <a:pt x="1040" y="122"/>
                      </a:cubicBezTo>
                      <a:cubicBezTo>
                        <a:pt x="1044" y="121"/>
                        <a:pt x="1047" y="120"/>
                        <a:pt x="1050" y="118"/>
                      </a:cubicBezTo>
                      <a:cubicBezTo>
                        <a:pt x="1167" y="142"/>
                        <a:pt x="1274" y="193"/>
                        <a:pt x="1365" y="264"/>
                      </a:cubicBezTo>
                      <a:cubicBezTo>
                        <a:pt x="1287" y="274"/>
                        <a:pt x="1273" y="348"/>
                        <a:pt x="1226" y="390"/>
                      </a:cubicBezTo>
                      <a:cubicBezTo>
                        <a:pt x="1236" y="399"/>
                        <a:pt x="1231" y="425"/>
                        <a:pt x="1241" y="434"/>
                      </a:cubicBezTo>
                      <a:cubicBezTo>
                        <a:pt x="1249" y="428"/>
                        <a:pt x="1261" y="425"/>
                        <a:pt x="1278" y="427"/>
                      </a:cubicBezTo>
                      <a:cubicBezTo>
                        <a:pt x="1284" y="432"/>
                        <a:pt x="1298" y="478"/>
                        <a:pt x="1271" y="472"/>
                      </a:cubicBezTo>
                      <a:cubicBezTo>
                        <a:pt x="1268" y="454"/>
                        <a:pt x="1272" y="443"/>
                        <a:pt x="1278" y="434"/>
                      </a:cubicBezTo>
                      <a:cubicBezTo>
                        <a:pt x="1239" y="462"/>
                        <a:pt x="1237" y="528"/>
                        <a:pt x="1174" y="531"/>
                      </a:cubicBezTo>
                      <a:cubicBezTo>
                        <a:pt x="1176" y="548"/>
                        <a:pt x="1152" y="539"/>
                        <a:pt x="1151" y="554"/>
                      </a:cubicBezTo>
                      <a:cubicBezTo>
                        <a:pt x="1159" y="571"/>
                        <a:pt x="1177" y="577"/>
                        <a:pt x="1174" y="606"/>
                      </a:cubicBezTo>
                      <a:cubicBezTo>
                        <a:pt x="1171" y="606"/>
                        <a:pt x="1169" y="606"/>
                        <a:pt x="1166" y="606"/>
                      </a:cubicBezTo>
                      <a:cubicBezTo>
                        <a:pt x="1160" y="626"/>
                        <a:pt x="1143" y="595"/>
                        <a:pt x="1122" y="606"/>
                      </a:cubicBezTo>
                      <a:cubicBezTo>
                        <a:pt x="1099" y="610"/>
                        <a:pt x="1110" y="649"/>
                        <a:pt x="1099" y="665"/>
                      </a:cubicBezTo>
                      <a:cubicBezTo>
                        <a:pt x="1097" y="677"/>
                        <a:pt x="1106" y="678"/>
                        <a:pt x="1107" y="687"/>
                      </a:cubicBezTo>
                      <a:cubicBezTo>
                        <a:pt x="1129" y="687"/>
                        <a:pt x="1151" y="687"/>
                        <a:pt x="1174" y="687"/>
                      </a:cubicBezTo>
                      <a:cubicBezTo>
                        <a:pt x="1175" y="679"/>
                        <a:pt x="1182" y="676"/>
                        <a:pt x="1189" y="673"/>
                      </a:cubicBezTo>
                      <a:cubicBezTo>
                        <a:pt x="1189" y="663"/>
                        <a:pt x="1189" y="653"/>
                        <a:pt x="1189" y="643"/>
                      </a:cubicBezTo>
                      <a:cubicBezTo>
                        <a:pt x="1212" y="631"/>
                        <a:pt x="1229" y="614"/>
                        <a:pt x="1256" y="606"/>
                      </a:cubicBezTo>
                      <a:cubicBezTo>
                        <a:pt x="1266" y="608"/>
                        <a:pt x="1262" y="624"/>
                        <a:pt x="1263" y="635"/>
                      </a:cubicBezTo>
                      <a:cubicBezTo>
                        <a:pt x="1270" y="605"/>
                        <a:pt x="1353" y="671"/>
                        <a:pt x="1300" y="680"/>
                      </a:cubicBezTo>
                      <a:cubicBezTo>
                        <a:pt x="1324" y="708"/>
                        <a:pt x="1330" y="656"/>
                        <a:pt x="1352" y="658"/>
                      </a:cubicBezTo>
                      <a:cubicBezTo>
                        <a:pt x="1356" y="672"/>
                        <a:pt x="1374" y="671"/>
                        <a:pt x="1367" y="695"/>
                      </a:cubicBezTo>
                      <a:cubicBezTo>
                        <a:pt x="1372" y="695"/>
                        <a:pt x="1377" y="695"/>
                        <a:pt x="1382" y="695"/>
                      </a:cubicBezTo>
                      <a:cubicBezTo>
                        <a:pt x="1412" y="686"/>
                        <a:pt x="1372" y="647"/>
                        <a:pt x="1419" y="650"/>
                      </a:cubicBezTo>
                      <a:cubicBezTo>
                        <a:pt x="1409" y="660"/>
                        <a:pt x="1409" y="685"/>
                        <a:pt x="1419" y="695"/>
                      </a:cubicBezTo>
                      <a:cubicBezTo>
                        <a:pt x="1441" y="706"/>
                        <a:pt x="1480" y="699"/>
                        <a:pt x="1486" y="725"/>
                      </a:cubicBezTo>
                      <a:cubicBezTo>
                        <a:pt x="1482" y="738"/>
                        <a:pt x="1483" y="756"/>
                        <a:pt x="1472" y="762"/>
                      </a:cubicBezTo>
                      <a:cubicBezTo>
                        <a:pt x="1471" y="745"/>
                        <a:pt x="1440" y="759"/>
                        <a:pt x="1427" y="754"/>
                      </a:cubicBezTo>
                      <a:cubicBezTo>
                        <a:pt x="1392" y="767"/>
                        <a:pt x="1398" y="746"/>
                        <a:pt x="1375" y="732"/>
                      </a:cubicBezTo>
                      <a:cubicBezTo>
                        <a:pt x="1364" y="739"/>
                        <a:pt x="1351" y="743"/>
                        <a:pt x="1352" y="762"/>
                      </a:cubicBezTo>
                      <a:cubicBezTo>
                        <a:pt x="1329" y="751"/>
                        <a:pt x="1315" y="730"/>
                        <a:pt x="1285" y="725"/>
                      </a:cubicBezTo>
                      <a:cubicBezTo>
                        <a:pt x="1285" y="715"/>
                        <a:pt x="1285" y="705"/>
                        <a:pt x="1285" y="695"/>
                      </a:cubicBezTo>
                      <a:cubicBezTo>
                        <a:pt x="1229" y="674"/>
                        <a:pt x="1088" y="688"/>
                        <a:pt x="1092" y="777"/>
                      </a:cubicBezTo>
                      <a:cubicBezTo>
                        <a:pt x="1009" y="807"/>
                        <a:pt x="1050" y="883"/>
                        <a:pt x="1025" y="955"/>
                      </a:cubicBezTo>
                      <a:cubicBezTo>
                        <a:pt x="1052" y="980"/>
                        <a:pt x="1066" y="1019"/>
                        <a:pt x="1099" y="1037"/>
                      </a:cubicBezTo>
                      <a:cubicBezTo>
                        <a:pt x="1146" y="1032"/>
                        <a:pt x="1179" y="1038"/>
                        <a:pt x="1226" y="1022"/>
                      </a:cubicBezTo>
                      <a:cubicBezTo>
                        <a:pt x="1224" y="1047"/>
                        <a:pt x="1253" y="1040"/>
                        <a:pt x="1263" y="1052"/>
                      </a:cubicBezTo>
                      <a:cubicBezTo>
                        <a:pt x="1258" y="1141"/>
                        <a:pt x="1328" y="1189"/>
                        <a:pt x="1278" y="1261"/>
                      </a:cubicBezTo>
                      <a:cubicBezTo>
                        <a:pt x="1302" y="1311"/>
                        <a:pt x="1303" y="1385"/>
                        <a:pt x="1323" y="1439"/>
                      </a:cubicBezTo>
                      <a:cubicBezTo>
                        <a:pt x="1443" y="1457"/>
                        <a:pt x="1448" y="1297"/>
                        <a:pt x="1524" y="1246"/>
                      </a:cubicBezTo>
                      <a:cubicBezTo>
                        <a:pt x="1528" y="1191"/>
                        <a:pt x="1525" y="1176"/>
                        <a:pt x="1524" y="1119"/>
                      </a:cubicBezTo>
                      <a:cubicBezTo>
                        <a:pt x="1560" y="1074"/>
                        <a:pt x="1613" y="1045"/>
                        <a:pt x="1620" y="970"/>
                      </a:cubicBezTo>
                      <a:cubicBezTo>
                        <a:pt x="1603" y="953"/>
                        <a:pt x="1574" y="994"/>
                        <a:pt x="1561" y="963"/>
                      </a:cubicBezTo>
                      <a:cubicBezTo>
                        <a:pt x="1604" y="933"/>
                        <a:pt x="1705" y="902"/>
                        <a:pt x="1658" y="829"/>
                      </a:cubicBezTo>
                      <a:cubicBezTo>
                        <a:pt x="1662" y="829"/>
                        <a:pt x="1667" y="829"/>
                        <a:pt x="1671" y="829"/>
                      </a:cubicBezTo>
                      <a:cubicBezTo>
                        <a:pt x="1673" y="848"/>
                        <a:pt x="1674" y="868"/>
                        <a:pt x="1674" y="887"/>
                      </a:cubicBezTo>
                      <a:cubicBezTo>
                        <a:pt x="1674" y="1321"/>
                        <a:pt x="1321" y="1674"/>
                        <a:pt x="887" y="167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grpSp>
      </p:grpSp>
      <p:sp>
        <p:nvSpPr>
          <p:cNvPr id="114" name="TextBox 113"/>
          <p:cNvSpPr txBox="1"/>
          <p:nvPr/>
        </p:nvSpPr>
        <p:spPr>
          <a:xfrm>
            <a:off x="1759250" y="586800"/>
            <a:ext cx="5295824" cy="584775"/>
          </a:xfrm>
          <a:prstGeom prst="rect">
            <a:avLst/>
          </a:prstGeom>
          <a:noFill/>
        </p:spPr>
        <p:txBody>
          <a:bodyPr wrap="square" rtlCol="0">
            <a:spAutoFit/>
          </a:bodyPr>
          <a:lstStyle/>
          <a:p>
            <a:pPr algn="ctr"/>
            <a:r>
              <a:rPr lang="en-US" sz="1600" i="1" dirty="0" smtClean="0">
                <a:solidFill>
                  <a:schemeClr val="tx1"/>
                </a:solidFill>
                <a:latin typeface="Arial" panose="020B0604020202020204" pitchFamily="34" charset="0"/>
                <a:cs typeface="Arial" panose="020B0604020202020204" pitchFamily="34" charset="0"/>
              </a:rPr>
              <a:t>Proportion of Adults which Claim to Know </a:t>
            </a:r>
          </a:p>
          <a:p>
            <a:pPr algn="ctr"/>
            <a:r>
              <a:rPr lang="en-US" sz="1600" i="1" dirty="0" smtClean="0">
                <a:solidFill>
                  <a:schemeClr val="tx1"/>
                </a:solidFill>
                <a:latin typeface="Arial" panose="020B0604020202020204" pitchFamily="34" charset="0"/>
                <a:cs typeface="Arial" panose="020B0604020202020204" pitchFamily="34" charset="0"/>
              </a:rPr>
              <a:t>What a PE Would Feel Like</a:t>
            </a:r>
          </a:p>
        </p:txBody>
      </p:sp>
      <p:graphicFrame>
        <p:nvGraphicFramePr>
          <p:cNvPr id="14" name="Chart 13"/>
          <p:cNvGraphicFramePr/>
          <p:nvPr>
            <p:extLst>
              <p:ext uri="{D42A27DB-BD31-4B8C-83A1-F6EECF244321}">
                <p14:modId xmlns:p14="http://schemas.microsoft.com/office/powerpoint/2010/main" val="3487866086"/>
              </p:ext>
            </p:extLst>
          </p:nvPr>
        </p:nvGraphicFramePr>
        <p:xfrm>
          <a:off x="356389" y="1833067"/>
          <a:ext cx="2215094" cy="1476729"/>
        </p:xfrm>
        <a:graphic>
          <a:graphicData uri="http://schemas.openxmlformats.org/drawingml/2006/chart">
            <c:chart xmlns:c="http://schemas.openxmlformats.org/drawingml/2006/chart" xmlns:r="http://schemas.openxmlformats.org/officeDocument/2006/relationships" r:id="rId2"/>
          </a:graphicData>
        </a:graphic>
      </p:graphicFrame>
      <p:sp>
        <p:nvSpPr>
          <p:cNvPr id="116" name="TextBox 115"/>
          <p:cNvSpPr txBox="1"/>
          <p:nvPr/>
        </p:nvSpPr>
        <p:spPr>
          <a:xfrm>
            <a:off x="893792" y="1833067"/>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18-39</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66" name="Chart 165"/>
          <p:cNvGraphicFramePr/>
          <p:nvPr>
            <p:extLst>
              <p:ext uri="{D42A27DB-BD31-4B8C-83A1-F6EECF244321}">
                <p14:modId xmlns:p14="http://schemas.microsoft.com/office/powerpoint/2010/main" val="1188527416"/>
              </p:ext>
            </p:extLst>
          </p:nvPr>
        </p:nvGraphicFramePr>
        <p:xfrm>
          <a:off x="356389" y="3095516"/>
          <a:ext cx="2215094" cy="1476729"/>
        </p:xfrm>
        <a:graphic>
          <a:graphicData uri="http://schemas.openxmlformats.org/drawingml/2006/chart">
            <c:chart xmlns:c="http://schemas.openxmlformats.org/drawingml/2006/chart" xmlns:r="http://schemas.openxmlformats.org/officeDocument/2006/relationships" r:id="rId3"/>
          </a:graphicData>
        </a:graphic>
      </p:graphicFrame>
      <p:sp>
        <p:nvSpPr>
          <p:cNvPr id="167" name="TextBox 166"/>
          <p:cNvSpPr txBox="1"/>
          <p:nvPr/>
        </p:nvSpPr>
        <p:spPr>
          <a:xfrm>
            <a:off x="893792" y="3095516"/>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40-64</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68" name="Chart 167"/>
          <p:cNvGraphicFramePr/>
          <p:nvPr>
            <p:extLst>
              <p:ext uri="{D42A27DB-BD31-4B8C-83A1-F6EECF244321}">
                <p14:modId xmlns:p14="http://schemas.microsoft.com/office/powerpoint/2010/main" val="442035524"/>
              </p:ext>
            </p:extLst>
          </p:nvPr>
        </p:nvGraphicFramePr>
        <p:xfrm>
          <a:off x="372830" y="4433392"/>
          <a:ext cx="2215094" cy="1476729"/>
        </p:xfrm>
        <a:graphic>
          <a:graphicData uri="http://schemas.openxmlformats.org/drawingml/2006/chart">
            <c:chart xmlns:c="http://schemas.openxmlformats.org/drawingml/2006/chart" xmlns:r="http://schemas.openxmlformats.org/officeDocument/2006/relationships" r:id="rId4"/>
          </a:graphicData>
        </a:graphic>
      </p:graphicFrame>
      <p:sp>
        <p:nvSpPr>
          <p:cNvPr id="169" name="TextBox 168"/>
          <p:cNvSpPr txBox="1"/>
          <p:nvPr/>
        </p:nvSpPr>
        <p:spPr>
          <a:xfrm>
            <a:off x="910233" y="4433392"/>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65+</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0" name="Chart 169"/>
          <p:cNvGraphicFramePr/>
          <p:nvPr>
            <p:extLst>
              <p:ext uri="{D42A27DB-BD31-4B8C-83A1-F6EECF244321}">
                <p14:modId xmlns:p14="http://schemas.microsoft.com/office/powerpoint/2010/main" val="2009621482"/>
              </p:ext>
            </p:extLst>
          </p:nvPr>
        </p:nvGraphicFramePr>
        <p:xfrm>
          <a:off x="3251989" y="1842592"/>
          <a:ext cx="2215094" cy="1476729"/>
        </p:xfrm>
        <a:graphic>
          <a:graphicData uri="http://schemas.openxmlformats.org/drawingml/2006/chart">
            <c:chart xmlns:c="http://schemas.openxmlformats.org/drawingml/2006/chart" xmlns:r="http://schemas.openxmlformats.org/officeDocument/2006/relationships" r:id="rId5"/>
          </a:graphicData>
        </a:graphic>
      </p:graphicFrame>
      <p:sp>
        <p:nvSpPr>
          <p:cNvPr id="171" name="TextBox 170"/>
          <p:cNvSpPr txBox="1"/>
          <p:nvPr/>
        </p:nvSpPr>
        <p:spPr>
          <a:xfrm>
            <a:off x="3789392" y="1842592"/>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18-39</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2" name="Chart 171"/>
          <p:cNvGraphicFramePr/>
          <p:nvPr>
            <p:extLst>
              <p:ext uri="{D42A27DB-BD31-4B8C-83A1-F6EECF244321}">
                <p14:modId xmlns:p14="http://schemas.microsoft.com/office/powerpoint/2010/main" val="665538303"/>
              </p:ext>
            </p:extLst>
          </p:nvPr>
        </p:nvGraphicFramePr>
        <p:xfrm>
          <a:off x="3251989" y="3105041"/>
          <a:ext cx="2215094" cy="1476729"/>
        </p:xfrm>
        <a:graphic>
          <a:graphicData uri="http://schemas.openxmlformats.org/drawingml/2006/chart">
            <c:chart xmlns:c="http://schemas.openxmlformats.org/drawingml/2006/chart" xmlns:r="http://schemas.openxmlformats.org/officeDocument/2006/relationships" r:id="rId6"/>
          </a:graphicData>
        </a:graphic>
      </p:graphicFrame>
      <p:sp>
        <p:nvSpPr>
          <p:cNvPr id="173" name="TextBox 172"/>
          <p:cNvSpPr txBox="1"/>
          <p:nvPr/>
        </p:nvSpPr>
        <p:spPr>
          <a:xfrm>
            <a:off x="3789392" y="3105041"/>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40-64</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4" name="Chart 173"/>
          <p:cNvGraphicFramePr/>
          <p:nvPr>
            <p:extLst>
              <p:ext uri="{D42A27DB-BD31-4B8C-83A1-F6EECF244321}">
                <p14:modId xmlns:p14="http://schemas.microsoft.com/office/powerpoint/2010/main" val="268441152"/>
              </p:ext>
            </p:extLst>
          </p:nvPr>
        </p:nvGraphicFramePr>
        <p:xfrm>
          <a:off x="3268430" y="4442917"/>
          <a:ext cx="2215094" cy="1476729"/>
        </p:xfrm>
        <a:graphic>
          <a:graphicData uri="http://schemas.openxmlformats.org/drawingml/2006/chart">
            <c:chart xmlns:c="http://schemas.openxmlformats.org/drawingml/2006/chart" xmlns:r="http://schemas.openxmlformats.org/officeDocument/2006/relationships" r:id="rId7"/>
          </a:graphicData>
        </a:graphic>
      </p:graphicFrame>
      <p:sp>
        <p:nvSpPr>
          <p:cNvPr id="175" name="TextBox 174"/>
          <p:cNvSpPr txBox="1"/>
          <p:nvPr/>
        </p:nvSpPr>
        <p:spPr>
          <a:xfrm>
            <a:off x="3805833" y="4442917"/>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65+</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6" name="Chart 175"/>
          <p:cNvGraphicFramePr/>
          <p:nvPr>
            <p:extLst>
              <p:ext uri="{D42A27DB-BD31-4B8C-83A1-F6EECF244321}">
                <p14:modId xmlns:p14="http://schemas.microsoft.com/office/powerpoint/2010/main" val="65374868"/>
              </p:ext>
            </p:extLst>
          </p:nvPr>
        </p:nvGraphicFramePr>
        <p:xfrm>
          <a:off x="6404764" y="1833067"/>
          <a:ext cx="2215094" cy="1476729"/>
        </p:xfrm>
        <a:graphic>
          <a:graphicData uri="http://schemas.openxmlformats.org/drawingml/2006/chart">
            <c:chart xmlns:c="http://schemas.openxmlformats.org/drawingml/2006/chart" xmlns:r="http://schemas.openxmlformats.org/officeDocument/2006/relationships" r:id="rId8"/>
          </a:graphicData>
        </a:graphic>
      </p:graphicFrame>
      <p:sp>
        <p:nvSpPr>
          <p:cNvPr id="177" name="TextBox 176"/>
          <p:cNvSpPr txBox="1"/>
          <p:nvPr/>
        </p:nvSpPr>
        <p:spPr>
          <a:xfrm>
            <a:off x="6942167" y="1833067"/>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Urban (C)</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8" name="Chart 177"/>
          <p:cNvGraphicFramePr/>
          <p:nvPr>
            <p:extLst>
              <p:ext uri="{D42A27DB-BD31-4B8C-83A1-F6EECF244321}">
                <p14:modId xmlns:p14="http://schemas.microsoft.com/office/powerpoint/2010/main" val="2405591904"/>
              </p:ext>
            </p:extLst>
          </p:nvPr>
        </p:nvGraphicFramePr>
        <p:xfrm>
          <a:off x="6404764" y="3095516"/>
          <a:ext cx="2215094" cy="1476729"/>
        </p:xfrm>
        <a:graphic>
          <a:graphicData uri="http://schemas.openxmlformats.org/drawingml/2006/chart">
            <c:chart xmlns:c="http://schemas.openxmlformats.org/drawingml/2006/chart" xmlns:r="http://schemas.openxmlformats.org/officeDocument/2006/relationships" r:id="rId9"/>
          </a:graphicData>
        </a:graphic>
      </p:graphicFrame>
      <p:sp>
        <p:nvSpPr>
          <p:cNvPr id="179" name="TextBox 178"/>
          <p:cNvSpPr txBox="1"/>
          <p:nvPr/>
        </p:nvSpPr>
        <p:spPr>
          <a:xfrm>
            <a:off x="6942167" y="3095516"/>
            <a:ext cx="128936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Suburban (D)</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80" name="Chart 179"/>
          <p:cNvGraphicFramePr/>
          <p:nvPr>
            <p:extLst>
              <p:ext uri="{D42A27DB-BD31-4B8C-83A1-F6EECF244321}">
                <p14:modId xmlns:p14="http://schemas.microsoft.com/office/powerpoint/2010/main" val="3221417506"/>
              </p:ext>
            </p:extLst>
          </p:nvPr>
        </p:nvGraphicFramePr>
        <p:xfrm>
          <a:off x="6421205" y="4433392"/>
          <a:ext cx="2215094" cy="1476729"/>
        </p:xfrm>
        <a:graphic>
          <a:graphicData uri="http://schemas.openxmlformats.org/drawingml/2006/chart">
            <c:chart xmlns:c="http://schemas.openxmlformats.org/drawingml/2006/chart" xmlns:r="http://schemas.openxmlformats.org/officeDocument/2006/relationships" r:id="rId10"/>
          </a:graphicData>
        </a:graphic>
      </p:graphicFrame>
      <p:sp>
        <p:nvSpPr>
          <p:cNvPr id="181" name="TextBox 180"/>
          <p:cNvSpPr txBox="1"/>
          <p:nvPr/>
        </p:nvSpPr>
        <p:spPr>
          <a:xfrm>
            <a:off x="6958608" y="4433392"/>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Rural (E)</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82" name="Rectangle 181"/>
          <p:cNvSpPr/>
          <p:nvPr/>
        </p:nvSpPr>
        <p:spPr>
          <a:xfrm>
            <a:off x="83490" y="6256940"/>
            <a:ext cx="7033137" cy="461665"/>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U.K. Respondents. </a:t>
            </a:r>
            <a:r>
              <a:rPr lang="pt-BR" sz="800" dirty="0">
                <a:solidFill>
                  <a:schemeClr val="tx1"/>
                </a:solidFill>
                <a:latin typeface="Arial" panose="020B0604020202020204" pitchFamily="34" charset="0"/>
                <a:cs typeface="Arial" panose="020B0604020202020204" pitchFamily="34" charset="0"/>
              </a:rPr>
              <a:t>Males: 18-39 (</a:t>
            </a:r>
            <a:r>
              <a:rPr lang="pt-BR" sz="800" dirty="0" smtClean="0">
                <a:solidFill>
                  <a:schemeClr val="tx1"/>
                </a:solidFill>
                <a:latin typeface="Arial" panose="020B0604020202020204" pitchFamily="34" charset="0"/>
                <a:cs typeface="Arial" panose="020B0604020202020204" pitchFamily="34" charset="0"/>
              </a:rPr>
              <a:t>n=81), </a:t>
            </a:r>
            <a:r>
              <a:rPr lang="pt-BR" sz="800" dirty="0">
                <a:solidFill>
                  <a:schemeClr val="tx1"/>
                </a:solidFill>
                <a:latin typeface="Arial" panose="020B0604020202020204" pitchFamily="34" charset="0"/>
                <a:cs typeface="Arial" panose="020B0604020202020204" pitchFamily="34" charset="0"/>
              </a:rPr>
              <a:t>40-64 (</a:t>
            </a:r>
            <a:r>
              <a:rPr lang="pt-BR" sz="800" dirty="0" smtClean="0">
                <a:solidFill>
                  <a:schemeClr val="tx1"/>
                </a:solidFill>
                <a:latin typeface="Arial" panose="020B0604020202020204" pitchFamily="34" charset="0"/>
                <a:cs typeface="Arial" panose="020B0604020202020204" pitchFamily="34" charset="0"/>
              </a:rPr>
              <a:t>n=164), </a:t>
            </a:r>
            <a:r>
              <a:rPr lang="pt-BR" sz="800" dirty="0">
                <a:solidFill>
                  <a:schemeClr val="tx1"/>
                </a:solidFill>
                <a:latin typeface="Arial" panose="020B0604020202020204" pitchFamily="34" charset="0"/>
                <a:cs typeface="Arial" panose="020B0604020202020204" pitchFamily="34" charset="0"/>
              </a:rPr>
              <a:t>65+ (</a:t>
            </a:r>
            <a:r>
              <a:rPr lang="pt-BR" sz="800" dirty="0" smtClean="0">
                <a:solidFill>
                  <a:schemeClr val="tx1"/>
                </a:solidFill>
                <a:latin typeface="Arial" panose="020B0604020202020204" pitchFamily="34" charset="0"/>
                <a:cs typeface="Arial" panose="020B0604020202020204" pitchFamily="34" charset="0"/>
              </a:rPr>
              <a:t>n=180); </a:t>
            </a:r>
            <a:r>
              <a:rPr lang="pt-BR" sz="800" dirty="0">
                <a:solidFill>
                  <a:schemeClr val="tx1"/>
                </a:solidFill>
                <a:latin typeface="Arial" panose="020B0604020202020204" pitchFamily="34" charset="0"/>
                <a:cs typeface="Arial" panose="020B0604020202020204" pitchFamily="34" charset="0"/>
              </a:rPr>
              <a:t>Females: 18-39 (</a:t>
            </a:r>
            <a:r>
              <a:rPr lang="pt-BR" sz="800" dirty="0" smtClean="0">
                <a:solidFill>
                  <a:schemeClr val="tx1"/>
                </a:solidFill>
                <a:latin typeface="Arial" panose="020B0604020202020204" pitchFamily="34" charset="0"/>
                <a:cs typeface="Arial" panose="020B0604020202020204" pitchFamily="34" charset="0"/>
              </a:rPr>
              <a:t>n=79), </a:t>
            </a:r>
            <a:r>
              <a:rPr lang="pt-BR" sz="800" dirty="0">
                <a:solidFill>
                  <a:schemeClr val="tx1"/>
                </a:solidFill>
                <a:latin typeface="Arial" panose="020B0604020202020204" pitchFamily="34" charset="0"/>
                <a:cs typeface="Arial" panose="020B0604020202020204" pitchFamily="34" charset="0"/>
              </a:rPr>
              <a:t>40-64 (</a:t>
            </a:r>
            <a:r>
              <a:rPr lang="pt-BR" sz="800" dirty="0" smtClean="0">
                <a:solidFill>
                  <a:schemeClr val="tx1"/>
                </a:solidFill>
                <a:latin typeface="Arial" panose="020B0604020202020204" pitchFamily="34" charset="0"/>
                <a:cs typeface="Arial" panose="020B0604020202020204" pitchFamily="34" charset="0"/>
              </a:rPr>
              <a:t>n=160), </a:t>
            </a:r>
            <a:r>
              <a:rPr lang="pt-BR" sz="800" dirty="0">
                <a:solidFill>
                  <a:schemeClr val="tx1"/>
                </a:solidFill>
                <a:latin typeface="Arial" panose="020B0604020202020204" pitchFamily="34" charset="0"/>
                <a:cs typeface="Arial" panose="020B0604020202020204" pitchFamily="34" charset="0"/>
              </a:rPr>
              <a:t>65+ (</a:t>
            </a:r>
            <a:r>
              <a:rPr lang="pt-BR" sz="800" dirty="0" smtClean="0">
                <a:solidFill>
                  <a:schemeClr val="tx1"/>
                </a:solidFill>
                <a:latin typeface="Arial" panose="020B0604020202020204" pitchFamily="34" charset="0"/>
                <a:cs typeface="Arial" panose="020B0604020202020204" pitchFamily="34" charset="0"/>
              </a:rPr>
              <a:t>n=146); </a:t>
            </a:r>
          </a:p>
          <a:p>
            <a:r>
              <a:rPr lang="pt-BR" sz="800" dirty="0" smtClean="0">
                <a:solidFill>
                  <a:schemeClr val="tx1"/>
                </a:solidFill>
                <a:latin typeface="Arial" panose="020B0604020202020204" pitchFamily="34" charset="0"/>
                <a:cs typeface="Arial" panose="020B0604020202020204" pitchFamily="34" charset="0"/>
              </a:rPr>
              <a:t>Locale</a:t>
            </a:r>
            <a:r>
              <a:rPr lang="pt-BR" sz="800" dirty="0">
                <a:solidFill>
                  <a:schemeClr val="tx1"/>
                </a:solidFill>
                <a:latin typeface="Arial" panose="020B0604020202020204" pitchFamily="34" charset="0"/>
                <a:cs typeface="Arial" panose="020B0604020202020204" pitchFamily="34" charset="0"/>
              </a:rPr>
              <a:t>: Urban (</a:t>
            </a:r>
            <a:r>
              <a:rPr lang="pt-BR" sz="800" dirty="0" smtClean="0">
                <a:solidFill>
                  <a:schemeClr val="tx1"/>
                </a:solidFill>
                <a:latin typeface="Arial" panose="020B0604020202020204" pitchFamily="34" charset="0"/>
                <a:cs typeface="Arial" panose="020B0604020202020204" pitchFamily="34" charset="0"/>
              </a:rPr>
              <a:t>n=382), </a:t>
            </a:r>
            <a:r>
              <a:rPr lang="pt-BR" sz="800" dirty="0">
                <a:solidFill>
                  <a:schemeClr val="tx1"/>
                </a:solidFill>
                <a:latin typeface="Arial" panose="020B0604020202020204" pitchFamily="34" charset="0"/>
                <a:cs typeface="Arial" panose="020B0604020202020204" pitchFamily="34" charset="0"/>
              </a:rPr>
              <a:t>Suburban (</a:t>
            </a:r>
            <a:r>
              <a:rPr lang="pt-BR" sz="800" dirty="0" smtClean="0">
                <a:solidFill>
                  <a:schemeClr val="tx1"/>
                </a:solidFill>
                <a:latin typeface="Arial" panose="020B0604020202020204" pitchFamily="34" charset="0"/>
                <a:cs typeface="Arial" panose="020B0604020202020204" pitchFamily="34" charset="0"/>
              </a:rPr>
              <a:t>n=360), </a:t>
            </a:r>
            <a:r>
              <a:rPr lang="pt-BR" sz="800" dirty="0">
                <a:solidFill>
                  <a:schemeClr val="tx1"/>
                </a:solidFill>
                <a:latin typeface="Arial" panose="020B0604020202020204" pitchFamily="34" charset="0"/>
                <a:cs typeface="Arial" panose="020B0604020202020204" pitchFamily="34" charset="0"/>
              </a:rPr>
              <a:t>Rural (</a:t>
            </a:r>
            <a:r>
              <a:rPr lang="pt-BR" sz="800" dirty="0" smtClean="0">
                <a:solidFill>
                  <a:schemeClr val="tx1"/>
                </a:solidFill>
                <a:latin typeface="Arial" panose="020B0604020202020204" pitchFamily="34" charset="0"/>
                <a:cs typeface="Arial" panose="020B0604020202020204" pitchFamily="34" charset="0"/>
              </a:rPr>
              <a:t>n=68)</a:t>
            </a:r>
            <a:endParaRPr lang="en-US" sz="800" dirty="0" smtClean="0">
              <a:solidFill>
                <a:schemeClr val="tx1"/>
              </a:solidFill>
              <a:latin typeface="Arial" panose="020B0604020202020204" pitchFamily="34" charset="0"/>
              <a:cs typeface="Arial" panose="020B0604020202020204" pitchFamily="34" charset="0"/>
            </a:endParaRPr>
          </a:p>
          <a:p>
            <a:r>
              <a:rPr lang="en-US" sz="800" dirty="0">
                <a:solidFill>
                  <a:schemeClr val="tx1"/>
                </a:solidFill>
                <a:latin typeface="Arial" panose="020B0604020202020204" pitchFamily="34" charset="0"/>
                <a:cs typeface="Arial" panose="020B0604020202020204" pitchFamily="34" charset="0"/>
              </a:rPr>
              <a:t>Q6. Do you know what a blood clot in your lung (also known as pulmonary embolism) would feel like if you had one personally?</a:t>
            </a:r>
          </a:p>
        </p:txBody>
      </p:sp>
      <p:pic>
        <p:nvPicPr>
          <p:cNvPr id="50" name="Picture 49"/>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8327550" y="139465"/>
            <a:ext cx="612648" cy="612648"/>
          </a:xfrm>
          <a:prstGeom prst="rect">
            <a:avLst/>
          </a:prstGeom>
        </p:spPr>
      </p:pic>
      <p:sp>
        <p:nvSpPr>
          <p:cNvPr id="51" name="TextBox 50"/>
          <p:cNvSpPr txBox="1"/>
          <p:nvPr/>
        </p:nvSpPr>
        <p:spPr>
          <a:xfrm>
            <a:off x="4718967" y="4719916"/>
            <a:ext cx="258404" cy="246221"/>
          </a:xfrm>
          <a:prstGeom prst="rect">
            <a:avLst/>
          </a:prstGeom>
          <a:noFill/>
        </p:spPr>
        <p:txBody>
          <a:bodyPr wrap="none" rtlCol="0">
            <a:spAutoFit/>
          </a:bodyPr>
          <a:lstStyle/>
          <a:p>
            <a:r>
              <a:rPr lang="en-US" sz="1000" dirty="0" smtClean="0">
                <a:solidFill>
                  <a:schemeClr val="tx1"/>
                </a:solidFill>
              </a:rPr>
              <a:t>A</a:t>
            </a:r>
            <a:endParaRPr lang="en-US" sz="1000" dirty="0">
              <a:solidFill>
                <a:schemeClr val="tx1"/>
              </a:solidFill>
            </a:endParaRPr>
          </a:p>
        </p:txBody>
      </p:sp>
      <p:sp>
        <p:nvSpPr>
          <p:cNvPr id="53" name="TextBox 52"/>
          <p:cNvSpPr txBox="1"/>
          <p:nvPr/>
        </p:nvSpPr>
        <p:spPr>
          <a:xfrm>
            <a:off x="4718967" y="3366815"/>
            <a:ext cx="258404" cy="246221"/>
          </a:xfrm>
          <a:prstGeom prst="rect">
            <a:avLst/>
          </a:prstGeom>
          <a:noFill/>
        </p:spPr>
        <p:txBody>
          <a:bodyPr wrap="none" rtlCol="0">
            <a:spAutoFit/>
          </a:bodyPr>
          <a:lstStyle/>
          <a:p>
            <a:r>
              <a:rPr lang="en-US" sz="1000" dirty="0" smtClean="0">
                <a:solidFill>
                  <a:schemeClr val="tx1"/>
                </a:solidFill>
              </a:rPr>
              <a:t>A</a:t>
            </a:r>
            <a:endParaRPr lang="en-US" sz="1000" dirty="0">
              <a:solidFill>
                <a:schemeClr val="tx1"/>
              </a:solidFill>
            </a:endParaRPr>
          </a:p>
        </p:txBody>
      </p:sp>
    </p:spTree>
    <p:extLst>
      <p:ext uri="{BB962C8B-B14F-4D97-AF65-F5344CB8AC3E}">
        <p14:creationId xmlns:p14="http://schemas.microsoft.com/office/powerpoint/2010/main" val="3572453296"/>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ounded Rectangle 10"/>
          <p:cNvSpPr/>
          <p:nvPr/>
        </p:nvSpPr>
        <p:spPr bwMode="auto">
          <a:xfrm>
            <a:off x="5844209" y="1388440"/>
            <a:ext cx="2886323" cy="3898099"/>
          </a:xfrm>
          <a:prstGeom prst="roundRect">
            <a:avLst/>
          </a:prstGeom>
          <a:solidFill>
            <a:schemeClr val="bg1">
              <a:lumMod val="95000"/>
            </a:schemeClr>
          </a:solidFill>
          <a:ln w="9525" cap="flat" cmpd="sng" algn="ctr">
            <a:solidFill>
              <a:srgbClr val="C00000"/>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9" name="Rounded Rectangle 8"/>
          <p:cNvSpPr/>
          <p:nvPr/>
        </p:nvSpPr>
        <p:spPr bwMode="auto">
          <a:xfrm>
            <a:off x="956799" y="1395060"/>
            <a:ext cx="4823800" cy="3891479"/>
          </a:xfrm>
          <a:prstGeom prst="roundRect">
            <a:avLst/>
          </a:prstGeom>
          <a:solidFill>
            <a:schemeClr val="bg1">
              <a:lumMod val="95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76</a:t>
            </a:fld>
            <a:r>
              <a:rPr lang="en-US" smtClean="0"/>
              <a:t> -</a:t>
            </a:r>
            <a:endParaRPr lang="en-US"/>
          </a:p>
        </p:txBody>
      </p:sp>
      <p:graphicFrame>
        <p:nvGraphicFramePr>
          <p:cNvPr id="4" name="Chart 3"/>
          <p:cNvGraphicFramePr/>
          <p:nvPr>
            <p:extLst>
              <p:ext uri="{D42A27DB-BD31-4B8C-83A1-F6EECF244321}">
                <p14:modId xmlns:p14="http://schemas.microsoft.com/office/powerpoint/2010/main" val="2001107318"/>
              </p:ext>
            </p:extLst>
          </p:nvPr>
        </p:nvGraphicFramePr>
        <p:xfrm>
          <a:off x="386217" y="964425"/>
          <a:ext cx="8439149" cy="4064000"/>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Box 4"/>
          <p:cNvSpPr txBox="1"/>
          <p:nvPr/>
        </p:nvSpPr>
        <p:spPr>
          <a:xfrm>
            <a:off x="1657047" y="674866"/>
            <a:ext cx="6008018" cy="338554"/>
          </a:xfrm>
          <a:prstGeom prst="rect">
            <a:avLst/>
          </a:prstGeom>
          <a:noFill/>
        </p:spPr>
        <p:txBody>
          <a:bodyPr wrap="square" rtlCol="0">
            <a:spAutoFit/>
          </a:bodyPr>
          <a:lstStyle/>
          <a:p>
            <a:pPr algn="ctr"/>
            <a:r>
              <a:rPr lang="en-US" sz="1600" i="1" dirty="0" smtClean="0">
                <a:solidFill>
                  <a:schemeClr val="tx1"/>
                </a:solidFill>
                <a:latin typeface="Arial" panose="020B0604020202020204" pitchFamily="34" charset="0"/>
                <a:cs typeface="Arial" panose="020B0604020202020204" pitchFamily="34" charset="0"/>
              </a:rPr>
              <a:t>Among British Claiming to Know What a PE Feels Like</a:t>
            </a:r>
            <a:endParaRPr lang="en-US" sz="1400" i="1" dirty="0">
              <a:solidFill>
                <a:schemeClr val="tx1"/>
              </a:solidFill>
              <a:latin typeface="Arial" panose="020B0604020202020204" pitchFamily="34" charset="0"/>
              <a:cs typeface="Arial" panose="020B0604020202020204" pitchFamily="34" charset="0"/>
            </a:endParaRPr>
          </a:p>
        </p:txBody>
      </p:sp>
      <p:sp>
        <p:nvSpPr>
          <p:cNvPr id="6" name="Title 1"/>
          <p:cNvSpPr txBox="1">
            <a:spLocks/>
          </p:cNvSpPr>
          <p:nvPr/>
        </p:nvSpPr>
        <p:spPr>
          <a:xfrm>
            <a:off x="139147" y="139465"/>
            <a:ext cx="893329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Perceived Symptoms of a Pulmonary Embolism</a:t>
            </a:r>
            <a:endParaRPr lang="en-US" sz="2400" kern="0" dirty="0"/>
          </a:p>
        </p:txBody>
      </p:sp>
      <p:sp>
        <p:nvSpPr>
          <p:cNvPr id="8" name="Rectangle 7"/>
          <p:cNvSpPr/>
          <p:nvPr/>
        </p:nvSpPr>
        <p:spPr>
          <a:xfrm>
            <a:off x="83490" y="6310774"/>
            <a:ext cx="7366882" cy="461665"/>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U.K. Respondents aware of symptoms at Q4. </a:t>
            </a:r>
            <a:r>
              <a:rPr lang="pt-BR" sz="800" dirty="0">
                <a:solidFill>
                  <a:schemeClr val="tx1"/>
                </a:solidFill>
                <a:latin typeface="Arial" panose="020B0604020202020204" pitchFamily="34" charset="0"/>
                <a:cs typeface="Arial" panose="020B0604020202020204" pitchFamily="34" charset="0"/>
              </a:rPr>
              <a:t>Males: 18-39 (</a:t>
            </a:r>
            <a:r>
              <a:rPr lang="pt-BR" sz="800" dirty="0" smtClean="0">
                <a:solidFill>
                  <a:schemeClr val="tx1"/>
                </a:solidFill>
                <a:latin typeface="Arial" panose="020B0604020202020204" pitchFamily="34" charset="0"/>
                <a:cs typeface="Arial" panose="020B0604020202020204" pitchFamily="34" charset="0"/>
              </a:rPr>
              <a:t>n=17*), </a:t>
            </a:r>
            <a:r>
              <a:rPr lang="pt-BR" sz="800" dirty="0">
                <a:solidFill>
                  <a:schemeClr val="tx1"/>
                </a:solidFill>
                <a:latin typeface="Arial" panose="020B0604020202020204" pitchFamily="34" charset="0"/>
                <a:cs typeface="Arial" panose="020B0604020202020204" pitchFamily="34" charset="0"/>
              </a:rPr>
              <a:t>40-64 (</a:t>
            </a:r>
            <a:r>
              <a:rPr lang="pt-BR" sz="800" dirty="0" smtClean="0">
                <a:solidFill>
                  <a:schemeClr val="tx1"/>
                </a:solidFill>
                <a:latin typeface="Arial" panose="020B0604020202020204" pitchFamily="34" charset="0"/>
                <a:cs typeface="Arial" panose="020B0604020202020204" pitchFamily="34" charset="0"/>
              </a:rPr>
              <a:t>n=16*), </a:t>
            </a:r>
            <a:r>
              <a:rPr lang="pt-BR" sz="800" dirty="0">
                <a:solidFill>
                  <a:schemeClr val="tx1"/>
                </a:solidFill>
                <a:latin typeface="Arial" panose="020B0604020202020204" pitchFamily="34" charset="0"/>
                <a:cs typeface="Arial" panose="020B0604020202020204" pitchFamily="34" charset="0"/>
              </a:rPr>
              <a:t>65+ (</a:t>
            </a:r>
            <a:r>
              <a:rPr lang="pt-BR" sz="800" dirty="0" smtClean="0">
                <a:solidFill>
                  <a:schemeClr val="tx1"/>
                </a:solidFill>
                <a:latin typeface="Arial" panose="020B0604020202020204" pitchFamily="34" charset="0"/>
                <a:cs typeface="Arial" panose="020B0604020202020204" pitchFamily="34" charset="0"/>
              </a:rPr>
              <a:t>n=18*); </a:t>
            </a:r>
            <a:r>
              <a:rPr lang="pt-BR" sz="800" dirty="0">
                <a:solidFill>
                  <a:schemeClr val="tx1"/>
                </a:solidFill>
                <a:latin typeface="Arial" panose="020B0604020202020204" pitchFamily="34" charset="0"/>
                <a:cs typeface="Arial" panose="020B0604020202020204" pitchFamily="34" charset="0"/>
              </a:rPr>
              <a:t>Females: 18-39 (</a:t>
            </a:r>
            <a:r>
              <a:rPr lang="pt-BR" sz="800" dirty="0" smtClean="0">
                <a:solidFill>
                  <a:schemeClr val="tx1"/>
                </a:solidFill>
                <a:latin typeface="Arial" panose="020B0604020202020204" pitchFamily="34" charset="0"/>
                <a:cs typeface="Arial" panose="020B0604020202020204" pitchFamily="34" charset="0"/>
              </a:rPr>
              <a:t>n=12*), </a:t>
            </a:r>
            <a:r>
              <a:rPr lang="pt-BR" sz="800" dirty="0">
                <a:solidFill>
                  <a:schemeClr val="tx1"/>
                </a:solidFill>
                <a:latin typeface="Arial" panose="020B0604020202020204" pitchFamily="34" charset="0"/>
                <a:cs typeface="Arial" panose="020B0604020202020204" pitchFamily="34" charset="0"/>
              </a:rPr>
              <a:t>40-64 (</a:t>
            </a:r>
            <a:r>
              <a:rPr lang="pt-BR" sz="800" dirty="0" smtClean="0">
                <a:solidFill>
                  <a:schemeClr val="tx1"/>
                </a:solidFill>
                <a:latin typeface="Arial" panose="020B0604020202020204" pitchFamily="34" charset="0"/>
                <a:cs typeface="Arial" panose="020B0604020202020204" pitchFamily="34" charset="0"/>
              </a:rPr>
              <a:t>n=28*), </a:t>
            </a:r>
            <a:r>
              <a:rPr lang="pt-BR" sz="800" dirty="0">
                <a:solidFill>
                  <a:schemeClr val="tx1"/>
                </a:solidFill>
                <a:latin typeface="Arial" panose="020B0604020202020204" pitchFamily="34" charset="0"/>
                <a:cs typeface="Arial" panose="020B0604020202020204" pitchFamily="34" charset="0"/>
              </a:rPr>
              <a:t>65+ (</a:t>
            </a:r>
            <a:r>
              <a:rPr lang="pt-BR" sz="800" dirty="0" smtClean="0">
                <a:solidFill>
                  <a:schemeClr val="tx1"/>
                </a:solidFill>
                <a:latin typeface="Arial" panose="020B0604020202020204" pitchFamily="34" charset="0"/>
                <a:cs typeface="Arial" panose="020B0604020202020204" pitchFamily="34" charset="0"/>
              </a:rPr>
              <a:t>n=32)</a:t>
            </a:r>
          </a:p>
          <a:p>
            <a:r>
              <a:rPr lang="en-US" sz="800" dirty="0">
                <a:solidFill>
                  <a:srgbClr val="FF0000"/>
                </a:solidFill>
                <a:latin typeface="Arial" panose="020B0604020202020204" pitchFamily="34" charset="0"/>
                <a:cs typeface="Arial" panose="020B0604020202020204" pitchFamily="34" charset="0"/>
              </a:rPr>
              <a:t>*Caution: Small sample size, interpret with caution.</a:t>
            </a:r>
            <a:endParaRPr lang="en-US" sz="800" dirty="0" smtClean="0">
              <a:solidFill>
                <a:srgbClr val="FF0000"/>
              </a:solidFill>
              <a:latin typeface="Arial" panose="020B0604020202020204" pitchFamily="34" charset="0"/>
              <a:cs typeface="Arial" panose="020B0604020202020204" pitchFamily="34" charset="0"/>
            </a:endParaRPr>
          </a:p>
          <a:p>
            <a:r>
              <a:rPr lang="en-US" sz="800" dirty="0">
                <a:solidFill>
                  <a:schemeClr val="tx1"/>
                </a:solidFill>
                <a:latin typeface="Arial" panose="020B0604020202020204" pitchFamily="34" charset="0"/>
                <a:cs typeface="Arial" panose="020B0604020202020204" pitchFamily="34" charset="0"/>
              </a:rPr>
              <a:t>Q7. Please indicate the signs or symptoms of a blood clot in your lung (also known as pulmonary embolism). (select all that apply)</a:t>
            </a:r>
          </a:p>
        </p:txBody>
      </p:sp>
      <p:sp>
        <p:nvSpPr>
          <p:cNvPr id="10" name="TextBox 9"/>
          <p:cNvSpPr txBox="1"/>
          <p:nvPr/>
        </p:nvSpPr>
        <p:spPr>
          <a:xfrm>
            <a:off x="2106852" y="4964095"/>
            <a:ext cx="2339929"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Actual Symptoms</a:t>
            </a:r>
            <a:endParaRPr lang="en-US" sz="1400" b="1" dirty="0">
              <a:solidFill>
                <a:schemeClr val="tx2"/>
              </a:solidFill>
              <a:latin typeface="Arial" panose="020B0604020202020204" pitchFamily="34" charset="0"/>
              <a:cs typeface="Arial" panose="020B0604020202020204" pitchFamily="34" charset="0"/>
            </a:endParaRPr>
          </a:p>
        </p:txBody>
      </p:sp>
      <p:sp>
        <p:nvSpPr>
          <p:cNvPr id="12" name="TextBox 11"/>
          <p:cNvSpPr txBox="1"/>
          <p:nvPr/>
        </p:nvSpPr>
        <p:spPr>
          <a:xfrm>
            <a:off x="6232960" y="4962606"/>
            <a:ext cx="2339929" cy="307777"/>
          </a:xfrm>
          <a:prstGeom prst="rect">
            <a:avLst/>
          </a:prstGeom>
          <a:noFill/>
        </p:spPr>
        <p:txBody>
          <a:bodyPr wrap="square" rtlCol="0">
            <a:spAutoFit/>
          </a:bodyPr>
          <a:lstStyle/>
          <a:p>
            <a:pPr algn="ctr"/>
            <a:r>
              <a:rPr lang="en-US" sz="1400" b="1" dirty="0" smtClean="0">
                <a:solidFill>
                  <a:srgbClr val="C00000"/>
                </a:solidFill>
                <a:latin typeface="Arial" panose="020B0604020202020204" pitchFamily="34" charset="0"/>
                <a:cs typeface="Arial" panose="020B0604020202020204" pitchFamily="34" charset="0"/>
              </a:rPr>
              <a:t>Inaccurate Symptoms</a:t>
            </a:r>
            <a:endParaRPr lang="en-US" sz="1400" b="1" dirty="0">
              <a:solidFill>
                <a:srgbClr val="C00000"/>
              </a:solidFill>
              <a:latin typeface="Arial" panose="020B0604020202020204" pitchFamily="34" charset="0"/>
              <a:cs typeface="Arial" panose="020B0604020202020204" pitchFamily="34" charset="0"/>
            </a:endParaRPr>
          </a:p>
        </p:txBody>
      </p:sp>
      <p:graphicFrame>
        <p:nvGraphicFramePr>
          <p:cNvPr id="3" name="Table 2"/>
          <p:cNvGraphicFramePr>
            <a:graphicFrameLocks noGrp="1"/>
          </p:cNvGraphicFramePr>
          <p:nvPr>
            <p:extLst>
              <p:ext uri="{D42A27DB-BD31-4B8C-83A1-F6EECF244321}">
                <p14:modId xmlns:p14="http://schemas.microsoft.com/office/powerpoint/2010/main" val="1356869678"/>
              </p:ext>
            </p:extLst>
          </p:nvPr>
        </p:nvGraphicFramePr>
        <p:xfrm>
          <a:off x="1518702" y="5399818"/>
          <a:ext cx="5306693" cy="914400"/>
        </p:xfrm>
        <a:graphic>
          <a:graphicData uri="http://schemas.openxmlformats.org/drawingml/2006/table">
            <a:tbl>
              <a:tblPr firstRow="1" bandRow="1">
                <a:tableStyleId>{16D9F66E-5EB9-4882-86FB-DCBF35E3C3E4}</a:tableStyleId>
              </a:tblPr>
              <a:tblGrid>
                <a:gridCol w="1472669"/>
                <a:gridCol w="639004"/>
                <a:gridCol w="639004"/>
                <a:gridCol w="639004"/>
                <a:gridCol w="639004"/>
                <a:gridCol w="639004"/>
                <a:gridCol w="639004"/>
              </a:tblGrid>
              <a:tr h="0">
                <a:tc>
                  <a:txBody>
                    <a:bodyPr/>
                    <a:lstStyle/>
                    <a:p>
                      <a:r>
                        <a:rPr lang="en-US" sz="900" dirty="0" smtClean="0">
                          <a:latin typeface="Arial" panose="020B0604020202020204" pitchFamily="34" charset="0"/>
                          <a:cs typeface="Arial" panose="020B0604020202020204" pitchFamily="34" charset="0"/>
                        </a:rPr>
                        <a:t>Remaining</a:t>
                      </a:r>
                      <a:r>
                        <a:rPr lang="en-US" sz="900" baseline="0" dirty="0" smtClean="0">
                          <a:latin typeface="Arial" panose="020B0604020202020204" pitchFamily="34" charset="0"/>
                          <a:cs typeface="Arial" panose="020B0604020202020204" pitchFamily="34" charset="0"/>
                        </a:rPr>
                        <a:t> Responses:</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M 18-39</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F 18-39</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M 40-64</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F 40-64</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M 65+</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F</a:t>
                      </a:r>
                      <a:r>
                        <a:rPr lang="en-US" sz="900" baseline="0" dirty="0" smtClean="0">
                          <a:latin typeface="Arial" panose="020B0604020202020204" pitchFamily="34" charset="0"/>
                          <a:cs typeface="Arial" panose="020B0604020202020204" pitchFamily="34" charset="0"/>
                        </a:rPr>
                        <a:t> 65+</a:t>
                      </a:r>
                      <a:endParaRPr lang="en-US" sz="900" dirty="0">
                        <a:latin typeface="Arial" panose="020B0604020202020204" pitchFamily="34" charset="0"/>
                        <a:cs typeface="Arial" panose="020B0604020202020204" pitchFamily="34" charset="0"/>
                      </a:endParaRPr>
                    </a:p>
                  </a:txBody>
                  <a:tcPr/>
                </a:tc>
              </a:tr>
              <a:tr h="205740">
                <a:tc>
                  <a:txBody>
                    <a:bodyPr/>
                    <a:lstStyle/>
                    <a:p>
                      <a:r>
                        <a:rPr lang="en-US" sz="900" i="1" dirty="0" smtClean="0">
                          <a:latin typeface="Arial" panose="020B0604020202020204" pitchFamily="34" charset="0"/>
                          <a:cs typeface="Arial" panose="020B0604020202020204" pitchFamily="34" charset="0"/>
                        </a:rPr>
                        <a:t>Other</a:t>
                      </a:r>
                    </a:p>
                  </a:txBody>
                  <a:tcPr/>
                </a:tc>
                <a:tc>
                  <a:txBody>
                    <a:bodyPr/>
                    <a:lstStyle/>
                    <a:p>
                      <a:pPr algn="ctr"/>
                      <a:r>
                        <a:rPr lang="en-US" sz="900" dirty="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6%</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3%</a:t>
                      </a:r>
                      <a:endParaRPr lang="en-US" sz="900" dirty="0">
                        <a:latin typeface="Arial" panose="020B0604020202020204" pitchFamily="34" charset="0"/>
                        <a:cs typeface="Arial" panose="020B0604020202020204" pitchFamily="34" charset="0"/>
                      </a:endParaRPr>
                    </a:p>
                  </a:txBody>
                  <a:tcPr/>
                </a:tc>
              </a:tr>
              <a:tr h="205740">
                <a:tc>
                  <a:txBody>
                    <a:bodyPr/>
                    <a:lstStyle/>
                    <a:p>
                      <a:r>
                        <a:rPr lang="en-US" sz="900" i="1" dirty="0" smtClean="0">
                          <a:latin typeface="Arial" panose="020B0604020202020204" pitchFamily="34" charset="0"/>
                          <a:cs typeface="Arial" panose="020B0604020202020204" pitchFamily="34" charset="0"/>
                        </a:rPr>
                        <a:t>None of the above</a:t>
                      </a:r>
                      <a:endParaRPr lang="en-US" sz="900" i="1"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r>
              <a:tr h="205740">
                <a:tc>
                  <a:txBody>
                    <a:bodyPr/>
                    <a:lstStyle/>
                    <a:p>
                      <a:r>
                        <a:rPr lang="en-US" sz="900" i="1" dirty="0" smtClean="0">
                          <a:latin typeface="Arial" panose="020B0604020202020204" pitchFamily="34" charset="0"/>
                          <a:cs typeface="Arial" panose="020B0604020202020204" pitchFamily="34" charset="0"/>
                        </a:rPr>
                        <a:t>Not sure</a:t>
                      </a:r>
                      <a:endParaRPr lang="en-US" sz="900" i="1"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6%</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11%</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r>
            </a:tbl>
          </a:graphicData>
        </a:graphic>
      </p:graphicFrame>
      <p:pic>
        <p:nvPicPr>
          <p:cNvPr id="13" name="Picture 1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327550" y="139465"/>
            <a:ext cx="612648" cy="612648"/>
          </a:xfrm>
          <a:prstGeom prst="rect">
            <a:avLst/>
          </a:prstGeom>
        </p:spPr>
      </p:pic>
    </p:spTree>
    <p:extLst>
      <p:ext uri="{BB962C8B-B14F-4D97-AF65-F5344CB8AC3E}">
        <p14:creationId xmlns:p14="http://schemas.microsoft.com/office/powerpoint/2010/main" val="3476097883"/>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 name="Rounded Rectangle 158"/>
          <p:cNvSpPr/>
          <p:nvPr/>
        </p:nvSpPr>
        <p:spPr bwMode="auto">
          <a:xfrm>
            <a:off x="5854331" y="4066106"/>
            <a:ext cx="2832337" cy="812688"/>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sp>
        <p:nvSpPr>
          <p:cNvPr id="2" name="Slide Number Placeholder 1"/>
          <p:cNvSpPr>
            <a:spLocks noGrp="1"/>
          </p:cNvSpPr>
          <p:nvPr>
            <p:ph type="sldNum" sz="quarter" idx="10"/>
          </p:nvPr>
        </p:nvSpPr>
        <p:spPr/>
        <p:txBody>
          <a:bodyPr/>
          <a:lstStyle/>
          <a:p>
            <a:r>
              <a:rPr lang="en-US" smtClean="0">
                <a:solidFill>
                  <a:srgbClr val="FFFFFF"/>
                </a:solidFill>
              </a:rPr>
              <a:t> - </a:t>
            </a:r>
            <a:fld id="{8FAC1CE3-0013-4A1C-AA61-A816E609AAE0}" type="slidenum">
              <a:rPr lang="en-US" smtClean="0">
                <a:solidFill>
                  <a:srgbClr val="FFFFFF"/>
                </a:solidFill>
              </a:rPr>
              <a:pPr/>
              <a:t>77</a:t>
            </a:fld>
            <a:r>
              <a:rPr lang="en-US" smtClean="0">
                <a:solidFill>
                  <a:srgbClr val="FFFFFF"/>
                </a:solidFill>
              </a:rPr>
              <a:t> -</a:t>
            </a:r>
            <a:endParaRPr lang="en-US">
              <a:solidFill>
                <a:srgbClr val="FFFFFF"/>
              </a:solidFill>
            </a:endParaRPr>
          </a:p>
        </p:txBody>
      </p:sp>
      <p:grpSp>
        <p:nvGrpSpPr>
          <p:cNvPr id="24" name="Group 23"/>
          <p:cNvGrpSpPr/>
          <p:nvPr/>
        </p:nvGrpSpPr>
        <p:grpSpPr>
          <a:xfrm>
            <a:off x="139144" y="1225315"/>
            <a:ext cx="3670856" cy="1355960"/>
            <a:chOff x="139144" y="730015"/>
            <a:chExt cx="3670856" cy="1355960"/>
          </a:xfrm>
        </p:grpSpPr>
        <p:graphicFrame>
          <p:nvGraphicFramePr>
            <p:cNvPr id="6" name="Chart 5"/>
            <p:cNvGraphicFramePr/>
            <p:nvPr>
              <p:extLst>
                <p:ext uri="{D42A27DB-BD31-4B8C-83A1-F6EECF244321}">
                  <p14:modId xmlns:p14="http://schemas.microsoft.com/office/powerpoint/2010/main" val="3301542610"/>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2"/>
            </a:graphicData>
          </a:graphic>
        </p:graphicFrame>
        <p:cxnSp>
          <p:nvCxnSpPr>
            <p:cNvPr id="17" name="Straight Connector 1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 name="Straight Connector 1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 name="TextBox 18"/>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20" name="TextBox 19"/>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21" name="TextBox 20"/>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22" name="TextBox 21"/>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23" name="TextBox 22"/>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Hospital </a:t>
              </a:r>
              <a:r>
                <a:rPr lang="en-US" sz="1200" b="1" dirty="0" smtClean="0">
                  <a:solidFill>
                    <a:srgbClr val="000000"/>
                  </a:solidFill>
                  <a:latin typeface="Arial" panose="020B0604020202020204" pitchFamily="34" charset="0"/>
                  <a:cs typeface="Arial" panose="020B0604020202020204" pitchFamily="34" charset="0"/>
                </a:rPr>
                <a:t>stay^</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25" name="Group 24"/>
          <p:cNvGrpSpPr/>
          <p:nvPr/>
        </p:nvGrpSpPr>
        <p:grpSpPr>
          <a:xfrm>
            <a:off x="158196" y="2539612"/>
            <a:ext cx="3670856" cy="1355960"/>
            <a:chOff x="139144" y="730015"/>
            <a:chExt cx="3670856" cy="1355960"/>
          </a:xfrm>
        </p:grpSpPr>
        <p:graphicFrame>
          <p:nvGraphicFramePr>
            <p:cNvPr id="26" name="Chart 25"/>
            <p:cNvGraphicFramePr/>
            <p:nvPr>
              <p:extLst>
                <p:ext uri="{D42A27DB-BD31-4B8C-83A1-F6EECF244321}">
                  <p14:modId xmlns:p14="http://schemas.microsoft.com/office/powerpoint/2010/main" val="3624442939"/>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3"/>
            </a:graphicData>
          </a:graphic>
        </p:graphicFrame>
        <p:cxnSp>
          <p:nvCxnSpPr>
            <p:cNvPr id="27" name="Straight Connector 2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 name="Straight Connector 2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9" name="TextBox 28"/>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30" name="TextBox 29"/>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31" name="TextBox 30"/>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32" name="TextBox 31"/>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33" name="TextBox 32"/>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smtClean="0">
                  <a:solidFill>
                    <a:srgbClr val="000000"/>
                  </a:solidFill>
                  <a:latin typeface="Arial" panose="020B0604020202020204" pitchFamily="34" charset="0"/>
                  <a:cs typeface="Arial" panose="020B0604020202020204" pitchFamily="34" charset="0"/>
                </a:rPr>
                <a:t>Surgery^</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34" name="Group 33"/>
          <p:cNvGrpSpPr/>
          <p:nvPr/>
        </p:nvGrpSpPr>
        <p:grpSpPr>
          <a:xfrm>
            <a:off x="139147" y="3840008"/>
            <a:ext cx="3670856" cy="1355960"/>
            <a:chOff x="139144" y="730015"/>
            <a:chExt cx="3670856" cy="1355960"/>
          </a:xfrm>
        </p:grpSpPr>
        <p:graphicFrame>
          <p:nvGraphicFramePr>
            <p:cNvPr id="35" name="Chart 34"/>
            <p:cNvGraphicFramePr/>
            <p:nvPr>
              <p:extLst>
                <p:ext uri="{D42A27DB-BD31-4B8C-83A1-F6EECF244321}">
                  <p14:modId xmlns:p14="http://schemas.microsoft.com/office/powerpoint/2010/main" val="1549637687"/>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4"/>
            </a:graphicData>
          </a:graphic>
        </p:graphicFrame>
        <p:cxnSp>
          <p:nvCxnSpPr>
            <p:cNvPr id="36" name="Straight Connector 35"/>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Straight Connector 36"/>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8" name="TextBox 37"/>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39" name="TextBox 38"/>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40" name="TextBox 39"/>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41" name="TextBox 40"/>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42" name="TextBox 41"/>
            <p:cNvSpPr txBox="1"/>
            <p:nvPr/>
          </p:nvSpPr>
          <p:spPr>
            <a:xfrm>
              <a:off x="781047"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Not moving for long periods </a:t>
              </a:r>
              <a:r>
                <a:rPr lang="en-US" sz="1200" b="1" dirty="0" smtClean="0">
                  <a:solidFill>
                    <a:srgbClr val="000000"/>
                  </a:solidFill>
                  <a:latin typeface="Arial" panose="020B0604020202020204" pitchFamily="34" charset="0"/>
                  <a:cs typeface="Arial" panose="020B0604020202020204" pitchFamily="34" charset="0"/>
                </a:rPr>
                <a:t>^</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43" name="Group 42"/>
          <p:cNvGrpSpPr/>
          <p:nvPr/>
        </p:nvGrpSpPr>
        <p:grpSpPr>
          <a:xfrm>
            <a:off x="139144" y="5154305"/>
            <a:ext cx="3670856" cy="1355960"/>
            <a:chOff x="139144" y="730015"/>
            <a:chExt cx="3670856" cy="1355960"/>
          </a:xfrm>
        </p:grpSpPr>
        <p:graphicFrame>
          <p:nvGraphicFramePr>
            <p:cNvPr id="44" name="Chart 43"/>
            <p:cNvGraphicFramePr/>
            <p:nvPr>
              <p:extLst>
                <p:ext uri="{D42A27DB-BD31-4B8C-83A1-F6EECF244321}">
                  <p14:modId xmlns:p14="http://schemas.microsoft.com/office/powerpoint/2010/main" val="1828871390"/>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5"/>
            </a:graphicData>
          </a:graphic>
        </p:graphicFrame>
        <p:cxnSp>
          <p:nvCxnSpPr>
            <p:cNvPr id="45" name="Straight Connector 44"/>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Straight Connector 45"/>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TextBox 46"/>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48" name="TextBox 47"/>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49" name="TextBox 48"/>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50" name="TextBox 49"/>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51" name="TextBox 50"/>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Pregnancy/Recent </a:t>
              </a:r>
              <a:r>
                <a:rPr lang="en-US" sz="1200" b="1" dirty="0" smtClean="0">
                  <a:solidFill>
                    <a:srgbClr val="000000"/>
                  </a:solidFill>
                  <a:latin typeface="Arial" panose="020B0604020202020204" pitchFamily="34" charset="0"/>
                  <a:cs typeface="Arial" panose="020B0604020202020204" pitchFamily="34" charset="0"/>
                </a:rPr>
                <a:t>birth^</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52" name="Group 51"/>
          <p:cNvGrpSpPr/>
          <p:nvPr/>
        </p:nvGrpSpPr>
        <p:grpSpPr>
          <a:xfrm>
            <a:off x="4205330" y="1225315"/>
            <a:ext cx="3670856" cy="1355960"/>
            <a:chOff x="139144" y="730015"/>
            <a:chExt cx="3670856" cy="1355960"/>
          </a:xfrm>
        </p:grpSpPr>
        <p:graphicFrame>
          <p:nvGraphicFramePr>
            <p:cNvPr id="53" name="Chart 52"/>
            <p:cNvGraphicFramePr/>
            <p:nvPr>
              <p:extLst>
                <p:ext uri="{D42A27DB-BD31-4B8C-83A1-F6EECF244321}">
                  <p14:modId xmlns:p14="http://schemas.microsoft.com/office/powerpoint/2010/main" val="1326297362"/>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6"/>
            </a:graphicData>
          </a:graphic>
        </p:graphicFrame>
        <p:cxnSp>
          <p:nvCxnSpPr>
            <p:cNvPr id="54" name="Straight Connector 53"/>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5" name="Straight Connector 54"/>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6" name="TextBox 55"/>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57" name="TextBox 56"/>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58" name="TextBox 57"/>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59" name="TextBox 58"/>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60" name="TextBox 59"/>
            <p:cNvSpPr txBox="1"/>
            <p:nvPr/>
          </p:nvSpPr>
          <p:spPr>
            <a:xfrm>
              <a:off x="753464"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Using estrogen-based </a:t>
              </a:r>
              <a:r>
                <a:rPr lang="en-US" sz="1200" b="1" dirty="0" smtClean="0">
                  <a:solidFill>
                    <a:srgbClr val="000000"/>
                  </a:solidFill>
                  <a:latin typeface="Arial" panose="020B0604020202020204" pitchFamily="34" charset="0"/>
                  <a:cs typeface="Arial" panose="020B0604020202020204" pitchFamily="34" charset="0"/>
                </a:rPr>
                <a:t>meds^</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61" name="Group 60"/>
          <p:cNvGrpSpPr/>
          <p:nvPr/>
        </p:nvGrpSpPr>
        <p:grpSpPr>
          <a:xfrm>
            <a:off x="4205330" y="2539612"/>
            <a:ext cx="3670856" cy="1355960"/>
            <a:chOff x="139144" y="730015"/>
            <a:chExt cx="3670856" cy="1355960"/>
          </a:xfrm>
        </p:grpSpPr>
        <p:graphicFrame>
          <p:nvGraphicFramePr>
            <p:cNvPr id="62" name="Chart 61"/>
            <p:cNvGraphicFramePr/>
            <p:nvPr>
              <p:extLst>
                <p:ext uri="{D42A27DB-BD31-4B8C-83A1-F6EECF244321}">
                  <p14:modId xmlns:p14="http://schemas.microsoft.com/office/powerpoint/2010/main" val="3629842853"/>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7"/>
            </a:graphicData>
          </a:graphic>
        </p:graphicFrame>
        <p:cxnSp>
          <p:nvCxnSpPr>
            <p:cNvPr id="63" name="Straight Connector 62"/>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4" name="Straight Connector 63"/>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5" name="TextBox 64"/>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66" name="TextBox 65"/>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67" name="TextBox 66"/>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68" name="TextBox 67"/>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69" name="TextBox 68"/>
            <p:cNvSpPr txBox="1"/>
            <p:nvPr/>
          </p:nvSpPr>
          <p:spPr>
            <a:xfrm>
              <a:off x="753464"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Family history of blood </a:t>
              </a:r>
              <a:r>
                <a:rPr lang="en-US" sz="1200" b="1" dirty="0" smtClean="0">
                  <a:solidFill>
                    <a:srgbClr val="000000"/>
                  </a:solidFill>
                  <a:latin typeface="Arial" panose="020B0604020202020204" pitchFamily="34" charset="0"/>
                  <a:cs typeface="Arial" panose="020B0604020202020204" pitchFamily="34" charset="0"/>
                </a:rPr>
                <a:t>clots^</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8" name="Group 7"/>
          <p:cNvGrpSpPr/>
          <p:nvPr/>
        </p:nvGrpSpPr>
        <p:grpSpPr>
          <a:xfrm>
            <a:off x="4114800" y="4038600"/>
            <a:ext cx="1744844" cy="1727843"/>
            <a:chOff x="7754687" y="1850555"/>
            <a:chExt cx="1744844" cy="1727843"/>
          </a:xfrm>
        </p:grpSpPr>
        <p:grpSp>
          <p:nvGrpSpPr>
            <p:cNvPr id="9" name="Group 8"/>
            <p:cNvGrpSpPr/>
            <p:nvPr/>
          </p:nvGrpSpPr>
          <p:grpSpPr>
            <a:xfrm>
              <a:off x="7754687" y="1850555"/>
              <a:ext cx="1739531" cy="1727843"/>
              <a:chOff x="7556975" y="1850555"/>
              <a:chExt cx="1739531" cy="1727843"/>
            </a:xfrm>
          </p:grpSpPr>
          <p:sp>
            <p:nvSpPr>
              <p:cNvPr id="88" name="Rounded Rectangle 87"/>
              <p:cNvSpPr/>
              <p:nvPr/>
            </p:nvSpPr>
            <p:spPr bwMode="auto">
              <a:xfrm>
                <a:off x="7556975" y="1850555"/>
                <a:ext cx="1327018" cy="1727843"/>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grpSp>
            <p:nvGrpSpPr>
              <p:cNvPr id="80" name="Group 79"/>
              <p:cNvGrpSpPr/>
              <p:nvPr/>
            </p:nvGrpSpPr>
            <p:grpSpPr>
              <a:xfrm>
                <a:off x="7633919" y="2759983"/>
                <a:ext cx="486337" cy="486337"/>
                <a:chOff x="446183" y="3541776"/>
                <a:chExt cx="838200" cy="838200"/>
              </a:xfrm>
            </p:grpSpPr>
            <p:sp>
              <p:nvSpPr>
                <p:cNvPr id="81" name="Oval 80"/>
                <p:cNvSpPr/>
                <p:nvPr/>
              </p:nvSpPr>
              <p:spPr>
                <a:xfrm>
                  <a:off x="446183" y="3541776"/>
                  <a:ext cx="838200" cy="838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2" name="Freeform 5"/>
                <p:cNvSpPr>
                  <a:spLocks noEditPoints="1"/>
                </p:cNvSpPr>
                <p:nvPr/>
              </p:nvSpPr>
              <p:spPr bwMode="auto">
                <a:xfrm>
                  <a:off x="711994" y="3629025"/>
                  <a:ext cx="316706" cy="675640"/>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CA" dirty="0">
                    <a:solidFill>
                      <a:srgbClr val="FFFFFF"/>
                    </a:solidFill>
                  </a:endParaRPr>
                </a:p>
              </p:txBody>
            </p:sp>
          </p:grpSp>
          <p:grpSp>
            <p:nvGrpSpPr>
              <p:cNvPr id="83" name="Group 82"/>
              <p:cNvGrpSpPr/>
              <p:nvPr/>
            </p:nvGrpSpPr>
            <p:grpSpPr>
              <a:xfrm>
                <a:off x="7620216" y="2038938"/>
                <a:ext cx="486337" cy="486337"/>
                <a:chOff x="446183" y="4590288"/>
                <a:chExt cx="838200" cy="838200"/>
              </a:xfrm>
            </p:grpSpPr>
            <p:sp>
              <p:nvSpPr>
                <p:cNvPr id="84" name="Oval 83"/>
                <p:cNvSpPr/>
                <p:nvPr/>
              </p:nvSpPr>
              <p:spPr>
                <a:xfrm>
                  <a:off x="446183" y="4590288"/>
                  <a:ext cx="838200" cy="838200"/>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5" name="Freeform 9"/>
                <p:cNvSpPr>
                  <a:spLocks noEditPoints="1"/>
                </p:cNvSpPr>
                <p:nvPr/>
              </p:nvSpPr>
              <p:spPr bwMode="auto">
                <a:xfrm>
                  <a:off x="742950" y="4667250"/>
                  <a:ext cx="255588" cy="692658"/>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CA">
                    <a:solidFill>
                      <a:srgbClr val="FFFFFF"/>
                    </a:solidFill>
                  </a:endParaRPr>
                </a:p>
              </p:txBody>
            </p:sp>
          </p:grpSp>
          <p:sp>
            <p:nvSpPr>
              <p:cNvPr id="86" name="TextBox 85"/>
              <p:cNvSpPr txBox="1"/>
              <p:nvPr/>
            </p:nvSpPr>
            <p:spPr>
              <a:xfrm>
                <a:off x="8057975" y="2000838"/>
                <a:ext cx="1238531" cy="553998"/>
              </a:xfrm>
              <a:prstGeom prst="rect">
                <a:avLst/>
              </a:prstGeom>
              <a:noFill/>
            </p:spPr>
            <p:txBody>
              <a:bodyPr wrap="square" rtlCol="0">
                <a:spAutoFit/>
              </a:bodyPr>
              <a:lstStyle/>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Blue bars</a:t>
                </a:r>
              </a:p>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Represent</a:t>
                </a:r>
              </a:p>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Males</a:t>
                </a:r>
              </a:p>
            </p:txBody>
          </p:sp>
        </p:grpSp>
        <p:sp>
          <p:nvSpPr>
            <p:cNvPr id="87" name="TextBox 86"/>
            <p:cNvSpPr txBox="1"/>
            <p:nvPr/>
          </p:nvSpPr>
          <p:spPr>
            <a:xfrm>
              <a:off x="8261000" y="2772506"/>
              <a:ext cx="1238531" cy="553998"/>
            </a:xfrm>
            <a:prstGeom prst="rect">
              <a:avLst/>
            </a:prstGeom>
            <a:noFill/>
          </p:spPr>
          <p:txBody>
            <a:bodyPr wrap="square" rtlCol="0">
              <a:spAutoFit/>
            </a:bodyPr>
            <a:lstStyle/>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Red bars</a:t>
              </a:r>
            </a:p>
            <a:p>
              <a:pPr fontAlgn="base">
                <a:spcBef>
                  <a:spcPct val="0"/>
                </a:spcBef>
                <a:spcAft>
                  <a:spcPct val="0"/>
                </a:spcAft>
              </a:pPr>
              <a:r>
                <a:rPr lang="en-US" sz="1000" b="1" dirty="0" smtClean="0">
                  <a:solidFill>
                    <a:srgbClr val="000000"/>
                  </a:solidFill>
                  <a:latin typeface="Arial" panose="020B0604020202020204" pitchFamily="34" charset="0"/>
                  <a:cs typeface="Arial" panose="020B0604020202020204" pitchFamily="34" charset="0"/>
                </a:rPr>
                <a:t>Represent </a:t>
              </a:r>
              <a:r>
                <a:rPr lang="en-US" sz="1000" b="1" dirty="0">
                  <a:solidFill>
                    <a:srgbClr val="000000"/>
                  </a:solidFill>
                  <a:latin typeface="Arial" panose="020B0604020202020204" pitchFamily="34" charset="0"/>
                  <a:cs typeface="Arial" panose="020B0604020202020204" pitchFamily="34" charset="0"/>
                </a:rPr>
                <a:t>Females</a:t>
              </a:r>
            </a:p>
          </p:txBody>
        </p:sp>
      </p:grpSp>
      <p:grpSp>
        <p:nvGrpSpPr>
          <p:cNvPr id="7" name="Group 6"/>
          <p:cNvGrpSpPr/>
          <p:nvPr/>
        </p:nvGrpSpPr>
        <p:grpSpPr>
          <a:xfrm>
            <a:off x="665612" y="1487039"/>
            <a:ext cx="1685711" cy="990759"/>
            <a:chOff x="665612" y="1487039"/>
            <a:chExt cx="1685711" cy="990759"/>
          </a:xfrm>
        </p:grpSpPr>
        <p:sp>
          <p:nvSpPr>
            <p:cNvPr id="4" name="TextBox 3"/>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91" name="TextBox 90"/>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92" name="TextBox 91"/>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93" name="TextBox 92"/>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94" name="TextBox 93"/>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95" name="TextBox 94"/>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sp>
          <p:nvSpPr>
            <p:cNvPr id="129" name="TextBox 128"/>
            <p:cNvSpPr txBox="1"/>
            <p:nvPr/>
          </p:nvSpPr>
          <p:spPr>
            <a:xfrm>
              <a:off x="2099331" y="1646133"/>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grpSp>
      <p:grpSp>
        <p:nvGrpSpPr>
          <p:cNvPr id="131" name="Group 130"/>
          <p:cNvGrpSpPr/>
          <p:nvPr/>
        </p:nvGrpSpPr>
        <p:grpSpPr>
          <a:xfrm>
            <a:off x="665612" y="2784538"/>
            <a:ext cx="255198" cy="990759"/>
            <a:chOff x="665612" y="1487039"/>
            <a:chExt cx="255198" cy="990759"/>
          </a:xfrm>
        </p:grpSpPr>
        <p:sp>
          <p:nvSpPr>
            <p:cNvPr id="132" name="TextBox 131"/>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33" name="TextBox 132"/>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34" name="TextBox 133"/>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35" name="TextBox 134"/>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36" name="TextBox 135"/>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37" name="TextBox 136"/>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38" name="Group 137"/>
          <p:cNvGrpSpPr/>
          <p:nvPr/>
        </p:nvGrpSpPr>
        <p:grpSpPr>
          <a:xfrm>
            <a:off x="665612" y="4092943"/>
            <a:ext cx="255198" cy="990759"/>
            <a:chOff x="665612" y="1487039"/>
            <a:chExt cx="255198" cy="990759"/>
          </a:xfrm>
        </p:grpSpPr>
        <p:sp>
          <p:nvSpPr>
            <p:cNvPr id="139" name="TextBox 138"/>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40" name="TextBox 139"/>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41" name="TextBox 140"/>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42" name="TextBox 141"/>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43" name="TextBox 142"/>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44" name="TextBox 143"/>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45" name="Group 144"/>
          <p:cNvGrpSpPr/>
          <p:nvPr/>
        </p:nvGrpSpPr>
        <p:grpSpPr>
          <a:xfrm>
            <a:off x="665612" y="5433731"/>
            <a:ext cx="255198" cy="990759"/>
            <a:chOff x="665612" y="1487039"/>
            <a:chExt cx="255198" cy="990759"/>
          </a:xfrm>
        </p:grpSpPr>
        <p:sp>
          <p:nvSpPr>
            <p:cNvPr id="146" name="TextBox 145"/>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47" name="TextBox 146"/>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48" name="TextBox 147"/>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49" name="TextBox 148"/>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50" name="TextBox 149"/>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51" name="TextBox 150"/>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52" name="Group 151"/>
          <p:cNvGrpSpPr/>
          <p:nvPr/>
        </p:nvGrpSpPr>
        <p:grpSpPr>
          <a:xfrm>
            <a:off x="2733071" y="1493814"/>
            <a:ext cx="2248650" cy="990759"/>
            <a:chOff x="-1327840" y="1487039"/>
            <a:chExt cx="2248650" cy="990759"/>
          </a:xfrm>
        </p:grpSpPr>
        <p:sp>
          <p:nvSpPr>
            <p:cNvPr id="153" name="TextBox 152"/>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54" name="TextBox 153"/>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55" name="TextBox 154"/>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56" name="TextBox 155"/>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57" name="TextBox 156"/>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58" name="TextBox 157"/>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sp>
          <p:nvSpPr>
            <p:cNvPr id="160" name="TextBox 159"/>
            <p:cNvSpPr txBox="1"/>
            <p:nvPr/>
          </p:nvSpPr>
          <p:spPr>
            <a:xfrm>
              <a:off x="-1327840" y="22456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grpSp>
      <p:grpSp>
        <p:nvGrpSpPr>
          <p:cNvPr id="166" name="Group 165"/>
          <p:cNvGrpSpPr/>
          <p:nvPr/>
        </p:nvGrpSpPr>
        <p:grpSpPr>
          <a:xfrm>
            <a:off x="4726523" y="2794259"/>
            <a:ext cx="255198" cy="990759"/>
            <a:chOff x="665612" y="1487039"/>
            <a:chExt cx="255198" cy="990759"/>
          </a:xfrm>
        </p:grpSpPr>
        <p:sp>
          <p:nvSpPr>
            <p:cNvPr id="167" name="TextBox 166"/>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68" name="TextBox 167"/>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69" name="TextBox 168"/>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70" name="TextBox 169"/>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71" name="TextBox 170"/>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72" name="TextBox 171"/>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sp>
        <p:nvSpPr>
          <p:cNvPr id="162" name="TextBox 161"/>
          <p:cNvSpPr txBox="1"/>
          <p:nvPr/>
        </p:nvSpPr>
        <p:spPr>
          <a:xfrm>
            <a:off x="6019800" y="4191000"/>
            <a:ext cx="2388781"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^Actual Blood Clot Risk Factors</a:t>
            </a:r>
            <a:endParaRPr lang="en-US" sz="1200" dirty="0">
              <a:solidFill>
                <a:schemeClr val="tx1"/>
              </a:solidFill>
              <a:latin typeface="Arial" panose="020B0604020202020204" pitchFamily="34" charset="0"/>
              <a:cs typeface="Arial" panose="020B0604020202020204" pitchFamily="34" charset="0"/>
            </a:endParaRPr>
          </a:p>
        </p:txBody>
      </p:sp>
      <p:sp>
        <p:nvSpPr>
          <p:cNvPr id="163" name="TextBox 162"/>
          <p:cNvSpPr txBox="1"/>
          <p:nvPr/>
        </p:nvSpPr>
        <p:spPr>
          <a:xfrm>
            <a:off x="6030934" y="4437605"/>
            <a:ext cx="2655734"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#Incorrect Blood Clot Risk Factors</a:t>
            </a:r>
            <a:endParaRPr lang="en-US" sz="1200" dirty="0">
              <a:solidFill>
                <a:schemeClr val="tx1"/>
              </a:solidFill>
              <a:latin typeface="Arial" panose="020B0604020202020204" pitchFamily="34" charset="0"/>
              <a:cs typeface="Arial" panose="020B0604020202020204" pitchFamily="34" charset="0"/>
            </a:endParaRPr>
          </a:p>
        </p:txBody>
      </p:sp>
      <p:sp>
        <p:nvSpPr>
          <p:cNvPr id="180" name="Rectangle 179"/>
          <p:cNvSpPr/>
          <p:nvPr/>
        </p:nvSpPr>
        <p:spPr>
          <a:xfrm>
            <a:off x="152400" y="6400800"/>
            <a:ext cx="6781800" cy="338554"/>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UK. Respondents. Males: 18-39 (n=81), 40-64 (n=164), 65+ (n=180); Females: 18-39 (n=79), 40-64 (n=160), 65+ (n=146)</a:t>
            </a:r>
          </a:p>
          <a:p>
            <a:r>
              <a:rPr lang="en-US" sz="800" dirty="0" smtClean="0">
                <a:solidFill>
                  <a:schemeClr val="tx1"/>
                </a:solidFill>
                <a:latin typeface="Arial" panose="020B0604020202020204" pitchFamily="34" charset="0"/>
                <a:cs typeface="Arial" panose="020B0604020202020204" pitchFamily="34" charset="0"/>
              </a:rPr>
              <a:t>Q8</a:t>
            </a:r>
            <a:r>
              <a:rPr lang="en-US" sz="800" dirty="0">
                <a:solidFill>
                  <a:schemeClr val="tx1"/>
                </a:solidFill>
                <a:latin typeface="Arial" panose="020B0604020202020204" pitchFamily="34" charset="0"/>
                <a:cs typeface="Arial" panose="020B0604020202020204" pitchFamily="34" charset="0"/>
              </a:rPr>
              <a:t>. Which of the following, if any, could increase your risk of developing a blood clot? (select all that </a:t>
            </a:r>
            <a:r>
              <a:rPr lang="en-US" sz="800" dirty="0" smtClean="0">
                <a:solidFill>
                  <a:schemeClr val="tx1"/>
                </a:solidFill>
                <a:latin typeface="Arial" panose="020B0604020202020204" pitchFamily="34" charset="0"/>
                <a:cs typeface="Arial" panose="020B0604020202020204" pitchFamily="34" charset="0"/>
              </a:rPr>
              <a:t>apply)</a:t>
            </a:r>
            <a:endParaRPr lang="en-US" sz="800" dirty="0">
              <a:solidFill>
                <a:schemeClr val="tx1"/>
              </a:solidFill>
              <a:latin typeface="Arial" panose="020B0604020202020204" pitchFamily="34" charset="0"/>
              <a:cs typeface="Arial" panose="020B0604020202020204" pitchFamily="34" charset="0"/>
            </a:endParaRPr>
          </a:p>
        </p:txBody>
      </p:sp>
      <p:sp>
        <p:nvSpPr>
          <p:cNvPr id="181" name="Title 1"/>
          <p:cNvSpPr txBox="1">
            <a:spLocks/>
          </p:cNvSpPr>
          <p:nvPr/>
        </p:nvSpPr>
        <p:spPr>
          <a:xfrm>
            <a:off x="63611" y="139465"/>
            <a:ext cx="9008828"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Knowledge of Increased Risk Factors for Blood Clots</a:t>
            </a:r>
            <a:endParaRPr lang="en-US" sz="2400" kern="0" dirty="0"/>
          </a:p>
        </p:txBody>
      </p:sp>
      <p:sp>
        <p:nvSpPr>
          <p:cNvPr id="182" name="TextBox 181"/>
          <p:cNvSpPr txBox="1"/>
          <p:nvPr/>
        </p:nvSpPr>
        <p:spPr>
          <a:xfrm>
            <a:off x="1657047" y="690765"/>
            <a:ext cx="6008018" cy="338554"/>
          </a:xfrm>
          <a:prstGeom prst="rect">
            <a:avLst/>
          </a:prstGeom>
          <a:noFill/>
        </p:spPr>
        <p:txBody>
          <a:bodyPr wrap="square" rtlCol="0">
            <a:spAutoFit/>
          </a:bodyPr>
          <a:lstStyle/>
          <a:p>
            <a:pPr algn="ctr"/>
            <a:r>
              <a:rPr lang="en-US" sz="1600" i="1" dirty="0" smtClean="0">
                <a:solidFill>
                  <a:schemeClr val="tx1"/>
                </a:solidFill>
                <a:latin typeface="Arial" panose="020B0604020202020204" pitchFamily="34" charset="0"/>
                <a:cs typeface="Arial" panose="020B0604020202020204" pitchFamily="34" charset="0"/>
              </a:rPr>
              <a:t>Among Adults 18+</a:t>
            </a:r>
            <a:endParaRPr lang="en-US" sz="1400" i="1" dirty="0">
              <a:solidFill>
                <a:schemeClr val="tx1"/>
              </a:solidFill>
              <a:latin typeface="Arial" panose="020B0604020202020204" pitchFamily="34" charset="0"/>
              <a:cs typeface="Arial" panose="020B0604020202020204" pitchFamily="34" charset="0"/>
            </a:endParaRPr>
          </a:p>
        </p:txBody>
      </p:sp>
      <p:sp>
        <p:nvSpPr>
          <p:cNvPr id="116" name="TextBox 115"/>
          <p:cNvSpPr txBox="1"/>
          <p:nvPr/>
        </p:nvSpPr>
        <p:spPr>
          <a:xfrm>
            <a:off x="2149665" y="1640261"/>
            <a:ext cx="255198" cy="230832"/>
          </a:xfrm>
          <a:prstGeom prst="rect">
            <a:avLst/>
          </a:prstGeom>
          <a:noFill/>
        </p:spPr>
        <p:txBody>
          <a:bodyPr wrap="none" rtlCol="0">
            <a:spAutoFit/>
          </a:bodyPr>
          <a:lstStyle/>
          <a:p>
            <a:pPr fontAlgn="base">
              <a:spcBef>
                <a:spcPct val="0"/>
              </a:spcBef>
              <a:spcAft>
                <a:spcPct val="0"/>
              </a:spcAft>
            </a:pPr>
            <a:r>
              <a:rPr lang="en-US" sz="900" dirty="0"/>
              <a:t>D</a:t>
            </a:r>
          </a:p>
        </p:txBody>
      </p:sp>
      <p:sp>
        <p:nvSpPr>
          <p:cNvPr id="118" name="TextBox 117"/>
          <p:cNvSpPr txBox="1"/>
          <p:nvPr/>
        </p:nvSpPr>
        <p:spPr>
          <a:xfrm>
            <a:off x="2944859" y="3566378"/>
            <a:ext cx="240772" cy="230832"/>
          </a:xfrm>
          <a:prstGeom prst="rect">
            <a:avLst/>
          </a:prstGeom>
          <a:noFill/>
        </p:spPr>
        <p:txBody>
          <a:bodyPr wrap="none" rtlCol="0">
            <a:spAutoFit/>
          </a:bodyPr>
          <a:lstStyle/>
          <a:p>
            <a:pPr fontAlgn="base">
              <a:spcBef>
                <a:spcPct val="0"/>
              </a:spcBef>
              <a:spcAft>
                <a:spcPct val="0"/>
              </a:spcAft>
            </a:pPr>
            <a:r>
              <a:rPr lang="en-US" sz="900" dirty="0"/>
              <a:t>E</a:t>
            </a:r>
          </a:p>
        </p:txBody>
      </p:sp>
      <p:sp>
        <p:nvSpPr>
          <p:cNvPr id="119" name="TextBox 118"/>
          <p:cNvSpPr txBox="1"/>
          <p:nvPr/>
        </p:nvSpPr>
        <p:spPr>
          <a:xfrm>
            <a:off x="3491700" y="4563974"/>
            <a:ext cx="245580" cy="230832"/>
          </a:xfrm>
          <a:prstGeom prst="rect">
            <a:avLst/>
          </a:prstGeom>
          <a:noFill/>
        </p:spPr>
        <p:txBody>
          <a:bodyPr wrap="none" rtlCol="0">
            <a:spAutoFit/>
          </a:bodyPr>
          <a:lstStyle/>
          <a:p>
            <a:pPr fontAlgn="base">
              <a:spcBef>
                <a:spcPct val="0"/>
              </a:spcBef>
              <a:spcAft>
                <a:spcPct val="0"/>
              </a:spcAft>
            </a:pPr>
            <a:r>
              <a:rPr lang="en-US" sz="900" dirty="0"/>
              <a:t>C</a:t>
            </a:r>
          </a:p>
        </p:txBody>
      </p:sp>
      <p:sp>
        <p:nvSpPr>
          <p:cNvPr id="120" name="TextBox 119"/>
          <p:cNvSpPr txBox="1"/>
          <p:nvPr/>
        </p:nvSpPr>
        <p:spPr>
          <a:xfrm>
            <a:off x="2272500" y="5572187"/>
            <a:ext cx="251992" cy="230832"/>
          </a:xfrm>
          <a:prstGeom prst="rect">
            <a:avLst/>
          </a:prstGeom>
          <a:noFill/>
        </p:spPr>
        <p:txBody>
          <a:bodyPr wrap="none" rtlCol="0">
            <a:spAutoFit/>
          </a:bodyPr>
          <a:lstStyle/>
          <a:p>
            <a:pPr fontAlgn="base">
              <a:spcBef>
                <a:spcPct val="0"/>
              </a:spcBef>
              <a:spcAft>
                <a:spcPct val="0"/>
              </a:spcAft>
            </a:pPr>
            <a:r>
              <a:rPr lang="en-US" sz="900" dirty="0"/>
              <a:t>A</a:t>
            </a:r>
          </a:p>
        </p:txBody>
      </p:sp>
      <p:sp>
        <p:nvSpPr>
          <p:cNvPr id="121" name="TextBox 120"/>
          <p:cNvSpPr txBox="1"/>
          <p:nvPr/>
        </p:nvSpPr>
        <p:spPr>
          <a:xfrm>
            <a:off x="2223610" y="5876168"/>
            <a:ext cx="245580" cy="230832"/>
          </a:xfrm>
          <a:prstGeom prst="rect">
            <a:avLst/>
          </a:prstGeom>
          <a:noFill/>
        </p:spPr>
        <p:txBody>
          <a:bodyPr wrap="none" rtlCol="0">
            <a:spAutoFit/>
          </a:bodyPr>
          <a:lstStyle/>
          <a:p>
            <a:pPr fontAlgn="base">
              <a:spcBef>
                <a:spcPct val="0"/>
              </a:spcBef>
              <a:spcAft>
                <a:spcPct val="0"/>
              </a:spcAft>
            </a:pPr>
            <a:r>
              <a:rPr lang="en-US" sz="900" dirty="0"/>
              <a:t>C</a:t>
            </a:r>
          </a:p>
        </p:txBody>
      </p:sp>
      <p:sp>
        <p:nvSpPr>
          <p:cNvPr id="122" name="TextBox 121"/>
          <p:cNvSpPr txBox="1"/>
          <p:nvPr/>
        </p:nvSpPr>
        <p:spPr>
          <a:xfrm>
            <a:off x="2287112" y="6188232"/>
            <a:ext cx="240772" cy="230832"/>
          </a:xfrm>
          <a:prstGeom prst="rect">
            <a:avLst/>
          </a:prstGeom>
          <a:noFill/>
        </p:spPr>
        <p:txBody>
          <a:bodyPr wrap="none" rtlCol="0">
            <a:spAutoFit/>
          </a:bodyPr>
          <a:lstStyle/>
          <a:p>
            <a:pPr fontAlgn="base">
              <a:spcBef>
                <a:spcPct val="0"/>
              </a:spcBef>
              <a:spcAft>
                <a:spcPct val="0"/>
              </a:spcAft>
            </a:pPr>
            <a:r>
              <a:rPr lang="en-US" sz="900" dirty="0"/>
              <a:t>E</a:t>
            </a:r>
          </a:p>
        </p:txBody>
      </p:sp>
      <p:sp>
        <p:nvSpPr>
          <p:cNvPr id="123" name="TextBox 122"/>
          <p:cNvSpPr txBox="1"/>
          <p:nvPr/>
        </p:nvSpPr>
        <p:spPr>
          <a:xfrm>
            <a:off x="6213564" y="1633614"/>
            <a:ext cx="251992" cy="230832"/>
          </a:xfrm>
          <a:prstGeom prst="rect">
            <a:avLst/>
          </a:prstGeom>
          <a:noFill/>
        </p:spPr>
        <p:txBody>
          <a:bodyPr wrap="none" rtlCol="0">
            <a:spAutoFit/>
          </a:bodyPr>
          <a:lstStyle/>
          <a:p>
            <a:pPr fontAlgn="base">
              <a:spcBef>
                <a:spcPct val="0"/>
              </a:spcBef>
              <a:spcAft>
                <a:spcPct val="0"/>
              </a:spcAft>
            </a:pPr>
            <a:r>
              <a:rPr lang="en-US" sz="900" dirty="0"/>
              <a:t>A</a:t>
            </a:r>
          </a:p>
        </p:txBody>
      </p:sp>
      <p:sp>
        <p:nvSpPr>
          <p:cNvPr id="124" name="TextBox 123"/>
          <p:cNvSpPr txBox="1"/>
          <p:nvPr/>
        </p:nvSpPr>
        <p:spPr>
          <a:xfrm>
            <a:off x="6221716" y="1936960"/>
            <a:ext cx="245580" cy="230832"/>
          </a:xfrm>
          <a:prstGeom prst="rect">
            <a:avLst/>
          </a:prstGeom>
          <a:noFill/>
        </p:spPr>
        <p:txBody>
          <a:bodyPr wrap="none" rtlCol="0">
            <a:spAutoFit/>
          </a:bodyPr>
          <a:lstStyle/>
          <a:p>
            <a:pPr fontAlgn="base">
              <a:spcBef>
                <a:spcPct val="0"/>
              </a:spcBef>
              <a:spcAft>
                <a:spcPct val="0"/>
              </a:spcAft>
            </a:pPr>
            <a:r>
              <a:rPr lang="en-US" sz="900" dirty="0"/>
              <a:t>C</a:t>
            </a:r>
          </a:p>
        </p:txBody>
      </p:sp>
      <p:sp>
        <p:nvSpPr>
          <p:cNvPr id="125" name="TextBox 124"/>
          <p:cNvSpPr txBox="1"/>
          <p:nvPr/>
        </p:nvSpPr>
        <p:spPr>
          <a:xfrm>
            <a:off x="6398216" y="2261384"/>
            <a:ext cx="240772" cy="230832"/>
          </a:xfrm>
          <a:prstGeom prst="rect">
            <a:avLst/>
          </a:prstGeom>
          <a:noFill/>
        </p:spPr>
        <p:txBody>
          <a:bodyPr wrap="none" rtlCol="0">
            <a:spAutoFit/>
          </a:bodyPr>
          <a:lstStyle/>
          <a:p>
            <a:pPr fontAlgn="base">
              <a:spcBef>
                <a:spcPct val="0"/>
              </a:spcBef>
              <a:spcAft>
                <a:spcPct val="0"/>
              </a:spcAft>
            </a:pPr>
            <a:r>
              <a:rPr lang="en-US" sz="900" dirty="0"/>
              <a:t>E</a:t>
            </a:r>
          </a:p>
        </p:txBody>
      </p:sp>
      <p:sp>
        <p:nvSpPr>
          <p:cNvPr id="126" name="TextBox 125"/>
          <p:cNvSpPr txBox="1"/>
          <p:nvPr/>
        </p:nvSpPr>
        <p:spPr>
          <a:xfrm>
            <a:off x="7324808" y="3564695"/>
            <a:ext cx="240772" cy="230832"/>
          </a:xfrm>
          <a:prstGeom prst="rect">
            <a:avLst/>
          </a:prstGeom>
          <a:noFill/>
        </p:spPr>
        <p:txBody>
          <a:bodyPr wrap="none" rtlCol="0">
            <a:spAutoFit/>
          </a:bodyPr>
          <a:lstStyle/>
          <a:p>
            <a:pPr fontAlgn="base">
              <a:spcBef>
                <a:spcPct val="0"/>
              </a:spcBef>
              <a:spcAft>
                <a:spcPct val="0"/>
              </a:spcAft>
            </a:pPr>
            <a:r>
              <a:rPr lang="en-US" sz="900" dirty="0"/>
              <a:t>E</a:t>
            </a:r>
          </a:p>
        </p:txBody>
      </p:sp>
      <p:sp>
        <p:nvSpPr>
          <p:cNvPr id="127" name="TextBox 126"/>
          <p:cNvSpPr txBox="1"/>
          <p:nvPr/>
        </p:nvSpPr>
        <p:spPr>
          <a:xfrm>
            <a:off x="7141038" y="3275126"/>
            <a:ext cx="245580" cy="230832"/>
          </a:xfrm>
          <a:prstGeom prst="rect">
            <a:avLst/>
          </a:prstGeom>
          <a:noFill/>
        </p:spPr>
        <p:txBody>
          <a:bodyPr wrap="none" rtlCol="0">
            <a:spAutoFit/>
          </a:bodyPr>
          <a:lstStyle/>
          <a:p>
            <a:pPr fontAlgn="base">
              <a:spcBef>
                <a:spcPct val="0"/>
              </a:spcBef>
              <a:spcAft>
                <a:spcPct val="0"/>
              </a:spcAft>
            </a:pPr>
            <a:r>
              <a:rPr lang="en-US" sz="900" dirty="0"/>
              <a:t>C</a:t>
            </a:r>
          </a:p>
        </p:txBody>
      </p:sp>
      <p:pic>
        <p:nvPicPr>
          <p:cNvPr id="128" name="Picture 127"/>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8327550" y="139465"/>
            <a:ext cx="612648" cy="612648"/>
          </a:xfrm>
          <a:prstGeom prst="rect">
            <a:avLst/>
          </a:prstGeom>
        </p:spPr>
      </p:pic>
      <p:sp>
        <p:nvSpPr>
          <p:cNvPr id="164" name="TextBox 163"/>
          <p:cNvSpPr txBox="1"/>
          <p:nvPr/>
        </p:nvSpPr>
        <p:spPr>
          <a:xfrm>
            <a:off x="2937762" y="3552998"/>
            <a:ext cx="346806" cy="230832"/>
          </a:xfrm>
          <a:prstGeom prst="rect">
            <a:avLst/>
          </a:prstGeom>
          <a:noFill/>
        </p:spPr>
        <p:txBody>
          <a:bodyPr wrap="square" rtlCol="0">
            <a:spAutoFit/>
          </a:bodyPr>
          <a:lstStyle/>
          <a:p>
            <a:pPr fontAlgn="base">
              <a:spcBef>
                <a:spcPct val="0"/>
              </a:spcBef>
              <a:spcAft>
                <a:spcPct val="0"/>
              </a:spcAft>
            </a:pPr>
            <a:r>
              <a:rPr lang="en-US" sz="900" dirty="0" smtClean="0">
                <a:solidFill>
                  <a:schemeClr val="tx1"/>
                </a:solidFill>
              </a:rPr>
              <a:t>E</a:t>
            </a:r>
            <a:endParaRPr lang="en-US" sz="900" dirty="0">
              <a:solidFill>
                <a:schemeClr val="tx1"/>
              </a:solidFill>
            </a:endParaRPr>
          </a:p>
        </p:txBody>
      </p:sp>
      <p:sp>
        <p:nvSpPr>
          <p:cNvPr id="165" name="TextBox 164"/>
          <p:cNvSpPr txBox="1"/>
          <p:nvPr/>
        </p:nvSpPr>
        <p:spPr>
          <a:xfrm>
            <a:off x="3491700" y="4576104"/>
            <a:ext cx="346806" cy="230832"/>
          </a:xfrm>
          <a:prstGeom prst="rect">
            <a:avLst/>
          </a:prstGeom>
          <a:noFill/>
        </p:spPr>
        <p:txBody>
          <a:bodyPr wrap="square" rtlCol="0">
            <a:spAutoFit/>
          </a:bodyPr>
          <a:lstStyle/>
          <a:p>
            <a:pPr fontAlgn="base">
              <a:spcBef>
                <a:spcPct val="0"/>
              </a:spcBef>
              <a:spcAft>
                <a:spcPct val="0"/>
              </a:spcAft>
            </a:pPr>
            <a:r>
              <a:rPr lang="en-US" sz="900" dirty="0" smtClean="0">
                <a:solidFill>
                  <a:schemeClr val="tx1"/>
                </a:solidFill>
              </a:rPr>
              <a:t>C</a:t>
            </a:r>
            <a:endParaRPr lang="en-US" sz="900" dirty="0">
              <a:solidFill>
                <a:schemeClr val="tx1"/>
              </a:solidFill>
            </a:endParaRPr>
          </a:p>
        </p:txBody>
      </p:sp>
      <p:sp>
        <p:nvSpPr>
          <p:cNvPr id="173" name="TextBox 172"/>
          <p:cNvSpPr txBox="1"/>
          <p:nvPr/>
        </p:nvSpPr>
        <p:spPr>
          <a:xfrm>
            <a:off x="2277264" y="5572187"/>
            <a:ext cx="346806" cy="230832"/>
          </a:xfrm>
          <a:prstGeom prst="rect">
            <a:avLst/>
          </a:prstGeom>
          <a:noFill/>
        </p:spPr>
        <p:txBody>
          <a:bodyPr wrap="square" rtlCol="0">
            <a:spAutoFit/>
          </a:bodyPr>
          <a:lstStyle/>
          <a:p>
            <a:pPr fontAlgn="base">
              <a:spcBef>
                <a:spcPct val="0"/>
              </a:spcBef>
              <a:spcAft>
                <a:spcPct val="0"/>
              </a:spcAft>
            </a:pPr>
            <a:r>
              <a:rPr lang="en-US" sz="900" dirty="0" smtClean="0">
                <a:solidFill>
                  <a:schemeClr val="tx1"/>
                </a:solidFill>
              </a:rPr>
              <a:t>A</a:t>
            </a:r>
            <a:endParaRPr lang="en-US" sz="900" dirty="0">
              <a:solidFill>
                <a:schemeClr val="tx1"/>
              </a:solidFill>
            </a:endParaRPr>
          </a:p>
        </p:txBody>
      </p:sp>
      <p:sp>
        <p:nvSpPr>
          <p:cNvPr id="174" name="TextBox 173"/>
          <p:cNvSpPr txBox="1"/>
          <p:nvPr/>
        </p:nvSpPr>
        <p:spPr>
          <a:xfrm>
            <a:off x="2225327" y="5876168"/>
            <a:ext cx="346806" cy="230832"/>
          </a:xfrm>
          <a:prstGeom prst="rect">
            <a:avLst/>
          </a:prstGeom>
          <a:noFill/>
        </p:spPr>
        <p:txBody>
          <a:bodyPr wrap="square" rtlCol="0">
            <a:spAutoFit/>
          </a:bodyPr>
          <a:lstStyle/>
          <a:p>
            <a:pPr fontAlgn="base">
              <a:spcBef>
                <a:spcPct val="0"/>
              </a:spcBef>
              <a:spcAft>
                <a:spcPct val="0"/>
              </a:spcAft>
            </a:pPr>
            <a:r>
              <a:rPr lang="en-US" sz="900" dirty="0">
                <a:solidFill>
                  <a:schemeClr val="tx1"/>
                </a:solidFill>
              </a:rPr>
              <a:t>C</a:t>
            </a:r>
          </a:p>
        </p:txBody>
      </p:sp>
      <p:sp>
        <p:nvSpPr>
          <p:cNvPr id="175" name="TextBox 174"/>
          <p:cNvSpPr txBox="1"/>
          <p:nvPr/>
        </p:nvSpPr>
        <p:spPr>
          <a:xfrm>
            <a:off x="2271073" y="6183900"/>
            <a:ext cx="346806" cy="230832"/>
          </a:xfrm>
          <a:prstGeom prst="rect">
            <a:avLst/>
          </a:prstGeom>
          <a:noFill/>
        </p:spPr>
        <p:txBody>
          <a:bodyPr wrap="square" rtlCol="0">
            <a:spAutoFit/>
          </a:bodyPr>
          <a:lstStyle/>
          <a:p>
            <a:pPr fontAlgn="base">
              <a:spcBef>
                <a:spcPct val="0"/>
              </a:spcBef>
              <a:spcAft>
                <a:spcPct val="0"/>
              </a:spcAft>
            </a:pPr>
            <a:r>
              <a:rPr lang="en-US" sz="900" dirty="0">
                <a:solidFill>
                  <a:schemeClr val="tx1"/>
                </a:solidFill>
              </a:rPr>
              <a:t>E</a:t>
            </a:r>
          </a:p>
        </p:txBody>
      </p:sp>
      <p:sp>
        <p:nvSpPr>
          <p:cNvPr id="176" name="TextBox 175"/>
          <p:cNvSpPr txBox="1"/>
          <p:nvPr/>
        </p:nvSpPr>
        <p:spPr>
          <a:xfrm>
            <a:off x="6208301" y="1630368"/>
            <a:ext cx="346806" cy="230832"/>
          </a:xfrm>
          <a:prstGeom prst="rect">
            <a:avLst/>
          </a:prstGeom>
          <a:noFill/>
        </p:spPr>
        <p:txBody>
          <a:bodyPr wrap="square" rtlCol="0">
            <a:spAutoFit/>
          </a:bodyPr>
          <a:lstStyle/>
          <a:p>
            <a:pPr fontAlgn="base">
              <a:spcBef>
                <a:spcPct val="0"/>
              </a:spcBef>
              <a:spcAft>
                <a:spcPct val="0"/>
              </a:spcAft>
            </a:pPr>
            <a:r>
              <a:rPr lang="en-US" sz="900" dirty="0" smtClean="0">
                <a:solidFill>
                  <a:schemeClr val="tx1"/>
                </a:solidFill>
              </a:rPr>
              <a:t>A</a:t>
            </a:r>
            <a:endParaRPr lang="en-US" sz="900" dirty="0">
              <a:solidFill>
                <a:schemeClr val="tx1"/>
              </a:solidFill>
            </a:endParaRPr>
          </a:p>
        </p:txBody>
      </p:sp>
      <p:sp>
        <p:nvSpPr>
          <p:cNvPr id="177" name="TextBox 176"/>
          <p:cNvSpPr txBox="1"/>
          <p:nvPr/>
        </p:nvSpPr>
        <p:spPr>
          <a:xfrm>
            <a:off x="6221716" y="1928966"/>
            <a:ext cx="346806" cy="230832"/>
          </a:xfrm>
          <a:prstGeom prst="rect">
            <a:avLst/>
          </a:prstGeom>
          <a:noFill/>
        </p:spPr>
        <p:txBody>
          <a:bodyPr wrap="square" rtlCol="0">
            <a:spAutoFit/>
          </a:bodyPr>
          <a:lstStyle/>
          <a:p>
            <a:pPr fontAlgn="base">
              <a:spcBef>
                <a:spcPct val="0"/>
              </a:spcBef>
              <a:spcAft>
                <a:spcPct val="0"/>
              </a:spcAft>
            </a:pPr>
            <a:r>
              <a:rPr lang="en-US" sz="900" dirty="0">
                <a:solidFill>
                  <a:schemeClr val="tx1"/>
                </a:solidFill>
              </a:rPr>
              <a:t>C</a:t>
            </a:r>
          </a:p>
        </p:txBody>
      </p:sp>
      <p:sp>
        <p:nvSpPr>
          <p:cNvPr id="178" name="TextBox 177"/>
          <p:cNvSpPr txBox="1"/>
          <p:nvPr/>
        </p:nvSpPr>
        <p:spPr>
          <a:xfrm>
            <a:off x="6370405" y="2252466"/>
            <a:ext cx="346806" cy="230832"/>
          </a:xfrm>
          <a:prstGeom prst="rect">
            <a:avLst/>
          </a:prstGeom>
          <a:noFill/>
        </p:spPr>
        <p:txBody>
          <a:bodyPr wrap="square" rtlCol="0">
            <a:spAutoFit/>
          </a:bodyPr>
          <a:lstStyle/>
          <a:p>
            <a:pPr fontAlgn="base">
              <a:spcBef>
                <a:spcPct val="0"/>
              </a:spcBef>
              <a:spcAft>
                <a:spcPct val="0"/>
              </a:spcAft>
            </a:pPr>
            <a:r>
              <a:rPr lang="en-US" sz="900" dirty="0">
                <a:solidFill>
                  <a:schemeClr val="tx1"/>
                </a:solidFill>
              </a:rPr>
              <a:t>E</a:t>
            </a:r>
          </a:p>
        </p:txBody>
      </p:sp>
      <p:sp>
        <p:nvSpPr>
          <p:cNvPr id="179" name="TextBox 178"/>
          <p:cNvSpPr txBox="1"/>
          <p:nvPr/>
        </p:nvSpPr>
        <p:spPr>
          <a:xfrm>
            <a:off x="7126691" y="3263017"/>
            <a:ext cx="346806" cy="230832"/>
          </a:xfrm>
          <a:prstGeom prst="rect">
            <a:avLst/>
          </a:prstGeom>
          <a:noFill/>
        </p:spPr>
        <p:txBody>
          <a:bodyPr wrap="square" rtlCol="0">
            <a:spAutoFit/>
          </a:bodyPr>
          <a:lstStyle/>
          <a:p>
            <a:pPr fontAlgn="base">
              <a:spcBef>
                <a:spcPct val="0"/>
              </a:spcBef>
              <a:spcAft>
                <a:spcPct val="0"/>
              </a:spcAft>
            </a:pPr>
            <a:r>
              <a:rPr lang="en-US" sz="900" dirty="0">
                <a:solidFill>
                  <a:schemeClr val="tx1"/>
                </a:solidFill>
              </a:rPr>
              <a:t>C</a:t>
            </a:r>
          </a:p>
        </p:txBody>
      </p:sp>
      <p:sp>
        <p:nvSpPr>
          <p:cNvPr id="183" name="TextBox 182"/>
          <p:cNvSpPr txBox="1"/>
          <p:nvPr/>
        </p:nvSpPr>
        <p:spPr>
          <a:xfrm>
            <a:off x="7291639" y="3561379"/>
            <a:ext cx="346806" cy="230832"/>
          </a:xfrm>
          <a:prstGeom prst="rect">
            <a:avLst/>
          </a:prstGeom>
          <a:noFill/>
        </p:spPr>
        <p:txBody>
          <a:bodyPr wrap="square" rtlCol="0">
            <a:spAutoFit/>
          </a:bodyPr>
          <a:lstStyle/>
          <a:p>
            <a:pPr fontAlgn="base">
              <a:spcBef>
                <a:spcPct val="0"/>
              </a:spcBef>
              <a:spcAft>
                <a:spcPct val="0"/>
              </a:spcAft>
            </a:pPr>
            <a:r>
              <a:rPr lang="en-US" sz="900" dirty="0">
                <a:solidFill>
                  <a:schemeClr val="tx1"/>
                </a:solidFill>
              </a:rPr>
              <a:t>E</a:t>
            </a:r>
          </a:p>
        </p:txBody>
      </p:sp>
    </p:spTree>
    <p:extLst>
      <p:ext uri="{BB962C8B-B14F-4D97-AF65-F5344CB8AC3E}">
        <p14:creationId xmlns:p14="http://schemas.microsoft.com/office/powerpoint/2010/main" val="2678651570"/>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 name="Rounded Rectangle 102"/>
          <p:cNvSpPr/>
          <p:nvPr/>
        </p:nvSpPr>
        <p:spPr bwMode="auto">
          <a:xfrm>
            <a:off x="5854331" y="4066106"/>
            <a:ext cx="2832337" cy="812688"/>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sp>
        <p:nvSpPr>
          <p:cNvPr id="2" name="Slide Number Placeholder 1"/>
          <p:cNvSpPr>
            <a:spLocks noGrp="1"/>
          </p:cNvSpPr>
          <p:nvPr>
            <p:ph type="sldNum" sz="quarter" idx="10"/>
          </p:nvPr>
        </p:nvSpPr>
        <p:spPr/>
        <p:txBody>
          <a:bodyPr/>
          <a:lstStyle/>
          <a:p>
            <a:r>
              <a:rPr lang="en-US" smtClean="0">
                <a:solidFill>
                  <a:srgbClr val="FFFFFF"/>
                </a:solidFill>
              </a:rPr>
              <a:t> - </a:t>
            </a:r>
            <a:fld id="{8FAC1CE3-0013-4A1C-AA61-A816E609AAE0}" type="slidenum">
              <a:rPr lang="en-US" smtClean="0">
                <a:solidFill>
                  <a:srgbClr val="FFFFFF"/>
                </a:solidFill>
              </a:rPr>
              <a:pPr/>
              <a:t>78</a:t>
            </a:fld>
            <a:r>
              <a:rPr lang="en-US" smtClean="0">
                <a:solidFill>
                  <a:srgbClr val="FFFFFF"/>
                </a:solidFill>
              </a:rPr>
              <a:t> -</a:t>
            </a:r>
            <a:endParaRPr lang="en-US">
              <a:solidFill>
                <a:srgbClr val="FFFFFF"/>
              </a:solidFill>
            </a:endParaRPr>
          </a:p>
        </p:txBody>
      </p:sp>
      <p:grpSp>
        <p:nvGrpSpPr>
          <p:cNvPr id="24" name="Group 23"/>
          <p:cNvGrpSpPr/>
          <p:nvPr/>
        </p:nvGrpSpPr>
        <p:grpSpPr>
          <a:xfrm>
            <a:off x="139144" y="1225315"/>
            <a:ext cx="3670856" cy="1355960"/>
            <a:chOff x="139144" y="730015"/>
            <a:chExt cx="3670856" cy="1355960"/>
          </a:xfrm>
        </p:grpSpPr>
        <p:graphicFrame>
          <p:nvGraphicFramePr>
            <p:cNvPr id="6" name="Chart 5"/>
            <p:cNvGraphicFramePr/>
            <p:nvPr>
              <p:extLst>
                <p:ext uri="{D42A27DB-BD31-4B8C-83A1-F6EECF244321}">
                  <p14:modId xmlns:p14="http://schemas.microsoft.com/office/powerpoint/2010/main" val="3670212983"/>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2"/>
            </a:graphicData>
          </a:graphic>
        </p:graphicFrame>
        <p:cxnSp>
          <p:nvCxnSpPr>
            <p:cNvPr id="17" name="Straight Connector 1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 name="Straight Connector 1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 name="TextBox 18"/>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20" name="TextBox 19"/>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21" name="TextBox 20"/>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22" name="TextBox 21"/>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23" name="TextBox 22"/>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Older age (65+)^</a:t>
              </a:r>
            </a:p>
          </p:txBody>
        </p:sp>
      </p:grpSp>
      <p:grpSp>
        <p:nvGrpSpPr>
          <p:cNvPr id="25" name="Group 24"/>
          <p:cNvGrpSpPr/>
          <p:nvPr/>
        </p:nvGrpSpPr>
        <p:grpSpPr>
          <a:xfrm>
            <a:off x="158196" y="3825640"/>
            <a:ext cx="3670856" cy="1355960"/>
            <a:chOff x="139144" y="730015"/>
            <a:chExt cx="3670856" cy="1355960"/>
          </a:xfrm>
        </p:grpSpPr>
        <p:graphicFrame>
          <p:nvGraphicFramePr>
            <p:cNvPr id="26" name="Chart 25"/>
            <p:cNvGraphicFramePr/>
            <p:nvPr>
              <p:extLst>
                <p:ext uri="{D42A27DB-BD31-4B8C-83A1-F6EECF244321}">
                  <p14:modId xmlns:p14="http://schemas.microsoft.com/office/powerpoint/2010/main" val="662963042"/>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3"/>
            </a:graphicData>
          </a:graphic>
        </p:graphicFrame>
        <p:cxnSp>
          <p:nvCxnSpPr>
            <p:cNvPr id="27" name="Straight Connector 2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 name="Straight Connector 2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9" name="TextBox 28"/>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30" name="TextBox 29"/>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31" name="TextBox 30"/>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32" name="TextBox 31"/>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33" name="TextBox 32"/>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Too much </a:t>
              </a:r>
              <a:r>
                <a:rPr lang="en-US" sz="1200" b="1" dirty="0" smtClean="0">
                  <a:solidFill>
                    <a:srgbClr val="000000"/>
                  </a:solidFill>
                  <a:latin typeface="Arial" panose="020B0604020202020204" pitchFamily="34" charset="0"/>
                  <a:cs typeface="Arial" panose="020B0604020202020204" pitchFamily="34" charset="0"/>
                </a:rPr>
                <a:t>exercise#</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34" name="Group 33"/>
          <p:cNvGrpSpPr/>
          <p:nvPr/>
        </p:nvGrpSpPr>
        <p:grpSpPr>
          <a:xfrm>
            <a:off x="139147" y="5121040"/>
            <a:ext cx="3670856" cy="1355960"/>
            <a:chOff x="139144" y="730015"/>
            <a:chExt cx="3670856" cy="1355960"/>
          </a:xfrm>
        </p:grpSpPr>
        <p:graphicFrame>
          <p:nvGraphicFramePr>
            <p:cNvPr id="35" name="Chart 34"/>
            <p:cNvGraphicFramePr/>
            <p:nvPr>
              <p:extLst>
                <p:ext uri="{D42A27DB-BD31-4B8C-83A1-F6EECF244321}">
                  <p14:modId xmlns:p14="http://schemas.microsoft.com/office/powerpoint/2010/main" val="2630973664"/>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4"/>
            </a:graphicData>
          </a:graphic>
        </p:graphicFrame>
        <p:cxnSp>
          <p:nvCxnSpPr>
            <p:cNvPr id="36" name="Straight Connector 35"/>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Straight Connector 36"/>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8" name="TextBox 37"/>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39" name="TextBox 38"/>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40" name="TextBox 39"/>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41" name="TextBox 40"/>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42" name="TextBox 41"/>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High blood </a:t>
              </a:r>
              <a:r>
                <a:rPr lang="en-US" sz="1200" b="1" dirty="0" smtClean="0">
                  <a:solidFill>
                    <a:srgbClr val="000000"/>
                  </a:solidFill>
                  <a:latin typeface="Arial" panose="020B0604020202020204" pitchFamily="34" charset="0"/>
                  <a:cs typeface="Arial" panose="020B0604020202020204" pitchFamily="34" charset="0"/>
                </a:rPr>
                <a:t>cholesterol#</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43" name="Group 42"/>
          <p:cNvGrpSpPr/>
          <p:nvPr/>
        </p:nvGrpSpPr>
        <p:grpSpPr>
          <a:xfrm>
            <a:off x="4211164" y="1090781"/>
            <a:ext cx="3670856" cy="1355960"/>
            <a:chOff x="139144" y="730015"/>
            <a:chExt cx="3670856" cy="1355960"/>
          </a:xfrm>
        </p:grpSpPr>
        <p:graphicFrame>
          <p:nvGraphicFramePr>
            <p:cNvPr id="44" name="Chart 43"/>
            <p:cNvGraphicFramePr/>
            <p:nvPr>
              <p:extLst>
                <p:ext uri="{D42A27DB-BD31-4B8C-83A1-F6EECF244321}">
                  <p14:modId xmlns:p14="http://schemas.microsoft.com/office/powerpoint/2010/main" val="3824608838"/>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5"/>
            </a:graphicData>
          </a:graphic>
        </p:graphicFrame>
        <p:cxnSp>
          <p:nvCxnSpPr>
            <p:cNvPr id="45" name="Straight Connector 44"/>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Straight Connector 45"/>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TextBox 46"/>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48" name="TextBox 47"/>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49" name="TextBox 48"/>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50" name="TextBox 49"/>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51" name="TextBox 50"/>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Donating </a:t>
              </a:r>
              <a:r>
                <a:rPr lang="en-US" sz="1200" b="1" dirty="0" smtClean="0">
                  <a:solidFill>
                    <a:srgbClr val="000000"/>
                  </a:solidFill>
                  <a:latin typeface="Arial" panose="020B0604020202020204" pitchFamily="34" charset="0"/>
                  <a:cs typeface="Arial" panose="020B0604020202020204" pitchFamily="34" charset="0"/>
                </a:rPr>
                <a:t>blood#</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52" name="Group 51"/>
          <p:cNvGrpSpPr/>
          <p:nvPr/>
        </p:nvGrpSpPr>
        <p:grpSpPr>
          <a:xfrm>
            <a:off x="4205330" y="2362308"/>
            <a:ext cx="3670856" cy="1355960"/>
            <a:chOff x="139144" y="730015"/>
            <a:chExt cx="3670856" cy="1355960"/>
          </a:xfrm>
        </p:grpSpPr>
        <p:graphicFrame>
          <p:nvGraphicFramePr>
            <p:cNvPr id="53" name="Chart 52"/>
            <p:cNvGraphicFramePr/>
            <p:nvPr>
              <p:extLst>
                <p:ext uri="{D42A27DB-BD31-4B8C-83A1-F6EECF244321}">
                  <p14:modId xmlns:p14="http://schemas.microsoft.com/office/powerpoint/2010/main" val="2125503939"/>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6"/>
            </a:graphicData>
          </a:graphic>
        </p:graphicFrame>
        <p:cxnSp>
          <p:nvCxnSpPr>
            <p:cNvPr id="54" name="Straight Connector 53"/>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5" name="Straight Connector 54"/>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6" name="TextBox 55"/>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57" name="TextBox 56"/>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58" name="TextBox 57"/>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59" name="TextBox 58"/>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60" name="TextBox 59"/>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High blood </a:t>
              </a:r>
              <a:r>
                <a:rPr lang="en-US" sz="1200" b="1" dirty="0" smtClean="0">
                  <a:solidFill>
                    <a:srgbClr val="000000"/>
                  </a:solidFill>
                  <a:latin typeface="Arial" panose="020B0604020202020204" pitchFamily="34" charset="0"/>
                  <a:cs typeface="Arial" panose="020B0604020202020204" pitchFamily="34" charset="0"/>
                </a:rPr>
                <a:t>pressure#</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8" name="Group 7"/>
          <p:cNvGrpSpPr/>
          <p:nvPr/>
        </p:nvGrpSpPr>
        <p:grpSpPr>
          <a:xfrm>
            <a:off x="4114800" y="4038600"/>
            <a:ext cx="1744844" cy="1727843"/>
            <a:chOff x="7754687" y="1850555"/>
            <a:chExt cx="1744844" cy="1727843"/>
          </a:xfrm>
        </p:grpSpPr>
        <p:grpSp>
          <p:nvGrpSpPr>
            <p:cNvPr id="9" name="Group 8"/>
            <p:cNvGrpSpPr/>
            <p:nvPr/>
          </p:nvGrpSpPr>
          <p:grpSpPr>
            <a:xfrm>
              <a:off x="7754687" y="1850555"/>
              <a:ext cx="1739531" cy="1727843"/>
              <a:chOff x="7556975" y="1850555"/>
              <a:chExt cx="1739531" cy="1727843"/>
            </a:xfrm>
          </p:grpSpPr>
          <p:sp>
            <p:nvSpPr>
              <p:cNvPr id="88" name="Rounded Rectangle 87"/>
              <p:cNvSpPr/>
              <p:nvPr/>
            </p:nvSpPr>
            <p:spPr bwMode="auto">
              <a:xfrm>
                <a:off x="7556975" y="1850555"/>
                <a:ext cx="1327018" cy="1727843"/>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grpSp>
            <p:nvGrpSpPr>
              <p:cNvPr id="80" name="Group 79"/>
              <p:cNvGrpSpPr/>
              <p:nvPr/>
            </p:nvGrpSpPr>
            <p:grpSpPr>
              <a:xfrm>
                <a:off x="7633919" y="2759983"/>
                <a:ext cx="486337" cy="486337"/>
                <a:chOff x="446183" y="3541776"/>
                <a:chExt cx="838200" cy="838200"/>
              </a:xfrm>
            </p:grpSpPr>
            <p:sp>
              <p:nvSpPr>
                <p:cNvPr id="81" name="Oval 80"/>
                <p:cNvSpPr/>
                <p:nvPr/>
              </p:nvSpPr>
              <p:spPr>
                <a:xfrm>
                  <a:off x="446183" y="3541776"/>
                  <a:ext cx="838200" cy="838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2" name="Freeform 5"/>
                <p:cNvSpPr>
                  <a:spLocks noEditPoints="1"/>
                </p:cNvSpPr>
                <p:nvPr/>
              </p:nvSpPr>
              <p:spPr bwMode="auto">
                <a:xfrm>
                  <a:off x="711994" y="3629025"/>
                  <a:ext cx="316706" cy="675640"/>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CA" dirty="0">
                    <a:solidFill>
                      <a:srgbClr val="FFFFFF"/>
                    </a:solidFill>
                  </a:endParaRPr>
                </a:p>
              </p:txBody>
            </p:sp>
          </p:grpSp>
          <p:grpSp>
            <p:nvGrpSpPr>
              <p:cNvPr id="83" name="Group 82"/>
              <p:cNvGrpSpPr/>
              <p:nvPr/>
            </p:nvGrpSpPr>
            <p:grpSpPr>
              <a:xfrm>
                <a:off x="7620216" y="2038938"/>
                <a:ext cx="486337" cy="486337"/>
                <a:chOff x="446183" y="4590288"/>
                <a:chExt cx="838200" cy="838200"/>
              </a:xfrm>
            </p:grpSpPr>
            <p:sp>
              <p:nvSpPr>
                <p:cNvPr id="84" name="Oval 83"/>
                <p:cNvSpPr/>
                <p:nvPr/>
              </p:nvSpPr>
              <p:spPr>
                <a:xfrm>
                  <a:off x="446183" y="4590288"/>
                  <a:ext cx="838200" cy="838200"/>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5" name="Freeform 9"/>
                <p:cNvSpPr>
                  <a:spLocks noEditPoints="1"/>
                </p:cNvSpPr>
                <p:nvPr/>
              </p:nvSpPr>
              <p:spPr bwMode="auto">
                <a:xfrm>
                  <a:off x="742950" y="4667250"/>
                  <a:ext cx="255588" cy="692658"/>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CA">
                    <a:solidFill>
                      <a:srgbClr val="FFFFFF"/>
                    </a:solidFill>
                  </a:endParaRPr>
                </a:p>
              </p:txBody>
            </p:sp>
          </p:grpSp>
          <p:sp>
            <p:nvSpPr>
              <p:cNvPr id="86" name="TextBox 85"/>
              <p:cNvSpPr txBox="1"/>
              <p:nvPr/>
            </p:nvSpPr>
            <p:spPr>
              <a:xfrm>
                <a:off x="8057975" y="2000838"/>
                <a:ext cx="1238531" cy="553998"/>
              </a:xfrm>
              <a:prstGeom prst="rect">
                <a:avLst/>
              </a:prstGeom>
              <a:noFill/>
            </p:spPr>
            <p:txBody>
              <a:bodyPr wrap="square" rtlCol="0">
                <a:spAutoFit/>
              </a:bodyPr>
              <a:lstStyle/>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Blue bars</a:t>
                </a:r>
              </a:p>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Represent</a:t>
                </a:r>
              </a:p>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Males</a:t>
                </a:r>
              </a:p>
            </p:txBody>
          </p:sp>
        </p:grpSp>
        <p:sp>
          <p:nvSpPr>
            <p:cNvPr id="87" name="TextBox 86"/>
            <p:cNvSpPr txBox="1"/>
            <p:nvPr/>
          </p:nvSpPr>
          <p:spPr>
            <a:xfrm>
              <a:off x="8261000" y="2772506"/>
              <a:ext cx="1238531" cy="553998"/>
            </a:xfrm>
            <a:prstGeom prst="rect">
              <a:avLst/>
            </a:prstGeom>
            <a:noFill/>
          </p:spPr>
          <p:txBody>
            <a:bodyPr wrap="square" rtlCol="0">
              <a:spAutoFit/>
            </a:bodyPr>
            <a:lstStyle/>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Red bars</a:t>
              </a:r>
            </a:p>
            <a:p>
              <a:pPr fontAlgn="base">
                <a:spcBef>
                  <a:spcPct val="0"/>
                </a:spcBef>
                <a:spcAft>
                  <a:spcPct val="0"/>
                </a:spcAft>
              </a:pPr>
              <a:r>
                <a:rPr lang="en-US" sz="1000" b="1" dirty="0" smtClean="0">
                  <a:solidFill>
                    <a:srgbClr val="000000"/>
                  </a:solidFill>
                  <a:latin typeface="Arial" panose="020B0604020202020204" pitchFamily="34" charset="0"/>
                  <a:cs typeface="Arial" panose="020B0604020202020204" pitchFamily="34" charset="0"/>
                </a:rPr>
                <a:t>Represent </a:t>
              </a:r>
              <a:r>
                <a:rPr lang="en-US" sz="1000" b="1" dirty="0">
                  <a:solidFill>
                    <a:srgbClr val="000000"/>
                  </a:solidFill>
                  <a:latin typeface="Arial" panose="020B0604020202020204" pitchFamily="34" charset="0"/>
                  <a:cs typeface="Arial" panose="020B0604020202020204" pitchFamily="34" charset="0"/>
                </a:rPr>
                <a:t>Females</a:t>
              </a:r>
            </a:p>
          </p:txBody>
        </p:sp>
      </p:grpSp>
      <p:grpSp>
        <p:nvGrpSpPr>
          <p:cNvPr id="7" name="Group 6"/>
          <p:cNvGrpSpPr/>
          <p:nvPr/>
        </p:nvGrpSpPr>
        <p:grpSpPr>
          <a:xfrm>
            <a:off x="665612" y="1487039"/>
            <a:ext cx="255198" cy="990759"/>
            <a:chOff x="665612" y="1487039"/>
            <a:chExt cx="255198" cy="990759"/>
          </a:xfrm>
        </p:grpSpPr>
        <p:sp>
          <p:nvSpPr>
            <p:cNvPr id="4" name="TextBox 3"/>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91" name="TextBox 90"/>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92" name="TextBox 91"/>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93" name="TextBox 92"/>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94" name="TextBox 93"/>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95" name="TextBox 94"/>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31" name="Group 130"/>
          <p:cNvGrpSpPr/>
          <p:nvPr/>
        </p:nvGrpSpPr>
        <p:grpSpPr>
          <a:xfrm>
            <a:off x="665612" y="4070566"/>
            <a:ext cx="255198" cy="990759"/>
            <a:chOff x="665612" y="1487039"/>
            <a:chExt cx="255198" cy="990759"/>
          </a:xfrm>
        </p:grpSpPr>
        <p:sp>
          <p:nvSpPr>
            <p:cNvPr id="132" name="TextBox 131"/>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33" name="TextBox 132"/>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34" name="TextBox 133"/>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35" name="TextBox 134"/>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36" name="TextBox 135"/>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37" name="TextBox 136"/>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38" name="Group 137"/>
          <p:cNvGrpSpPr/>
          <p:nvPr/>
        </p:nvGrpSpPr>
        <p:grpSpPr>
          <a:xfrm>
            <a:off x="665612" y="5373975"/>
            <a:ext cx="255198" cy="990759"/>
            <a:chOff x="665612" y="1487039"/>
            <a:chExt cx="255198" cy="990759"/>
          </a:xfrm>
        </p:grpSpPr>
        <p:sp>
          <p:nvSpPr>
            <p:cNvPr id="139" name="TextBox 138"/>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40" name="TextBox 139"/>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41" name="TextBox 140"/>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42" name="TextBox 141"/>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43" name="TextBox 142"/>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44" name="TextBox 143"/>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45" name="Group 144"/>
          <p:cNvGrpSpPr/>
          <p:nvPr/>
        </p:nvGrpSpPr>
        <p:grpSpPr>
          <a:xfrm>
            <a:off x="4737632" y="1370207"/>
            <a:ext cx="255198" cy="990759"/>
            <a:chOff x="665612" y="1487039"/>
            <a:chExt cx="255198" cy="990759"/>
          </a:xfrm>
        </p:grpSpPr>
        <p:sp>
          <p:nvSpPr>
            <p:cNvPr id="146" name="TextBox 145"/>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47" name="TextBox 146"/>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48" name="TextBox 147"/>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49" name="TextBox 148"/>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50" name="TextBox 149"/>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51" name="TextBox 150"/>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52" name="Group 151"/>
          <p:cNvGrpSpPr/>
          <p:nvPr/>
        </p:nvGrpSpPr>
        <p:grpSpPr>
          <a:xfrm>
            <a:off x="4726523" y="2630807"/>
            <a:ext cx="255198" cy="990759"/>
            <a:chOff x="665612" y="1487039"/>
            <a:chExt cx="255198" cy="990759"/>
          </a:xfrm>
        </p:grpSpPr>
        <p:sp>
          <p:nvSpPr>
            <p:cNvPr id="153" name="TextBox 152"/>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54" name="TextBox 153"/>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55" name="TextBox 154"/>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56" name="TextBox 155"/>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57" name="TextBox 156"/>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58" name="TextBox 157"/>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sp>
        <p:nvSpPr>
          <p:cNvPr id="130" name="Rectangle 129"/>
          <p:cNvSpPr/>
          <p:nvPr/>
        </p:nvSpPr>
        <p:spPr>
          <a:xfrm>
            <a:off x="152400" y="6400800"/>
            <a:ext cx="6781800" cy="338554"/>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UK. Respondents</a:t>
            </a:r>
            <a:r>
              <a:rPr lang="en-US" sz="800" dirty="0">
                <a:latin typeface="Arial" panose="020B0604020202020204" pitchFamily="34" charset="0"/>
                <a:cs typeface="Arial" panose="020B0604020202020204" pitchFamily="34" charset="0"/>
              </a:rPr>
              <a:t>. . Males: 18-39 (n=81), 40-64 (n=164), 65+ (n=180); Females: 18-39 (n=79), 40-64 (n=160), 65+ (n=146) </a:t>
            </a:r>
            <a:endParaRPr lang="en-US" sz="800" dirty="0" smtClean="0">
              <a:latin typeface="Arial" panose="020B0604020202020204" pitchFamily="34" charset="0"/>
              <a:cs typeface="Arial" panose="020B0604020202020204" pitchFamily="34" charset="0"/>
            </a:endParaRPr>
          </a:p>
          <a:p>
            <a:r>
              <a:rPr lang="en-US" sz="800" dirty="0" smtClean="0">
                <a:solidFill>
                  <a:schemeClr val="tx1"/>
                </a:solidFill>
                <a:latin typeface="Arial" panose="020B0604020202020204" pitchFamily="34" charset="0"/>
                <a:cs typeface="Arial" panose="020B0604020202020204" pitchFamily="34" charset="0"/>
              </a:rPr>
              <a:t>Q8</a:t>
            </a:r>
            <a:r>
              <a:rPr lang="en-US" sz="800" dirty="0">
                <a:solidFill>
                  <a:schemeClr val="tx1"/>
                </a:solidFill>
                <a:latin typeface="Arial" panose="020B0604020202020204" pitchFamily="34" charset="0"/>
                <a:cs typeface="Arial" panose="020B0604020202020204" pitchFamily="34" charset="0"/>
              </a:rPr>
              <a:t>. Which of the following, if any, could increase your risk of developing a blood clot? (select all that </a:t>
            </a:r>
            <a:r>
              <a:rPr lang="en-US" sz="800" dirty="0" smtClean="0">
                <a:solidFill>
                  <a:schemeClr val="tx1"/>
                </a:solidFill>
                <a:latin typeface="Arial" panose="020B0604020202020204" pitchFamily="34" charset="0"/>
                <a:cs typeface="Arial" panose="020B0604020202020204" pitchFamily="34" charset="0"/>
              </a:rPr>
              <a:t>apply)</a:t>
            </a:r>
            <a:endParaRPr lang="en-US" sz="800" dirty="0">
              <a:solidFill>
                <a:schemeClr val="tx1"/>
              </a:solidFill>
              <a:latin typeface="Arial" panose="020B0604020202020204" pitchFamily="34" charset="0"/>
              <a:cs typeface="Arial" panose="020B0604020202020204" pitchFamily="34" charset="0"/>
            </a:endParaRPr>
          </a:p>
        </p:txBody>
      </p:sp>
      <p:sp>
        <p:nvSpPr>
          <p:cNvPr id="162" name="TextBox 161"/>
          <p:cNvSpPr txBox="1"/>
          <p:nvPr/>
        </p:nvSpPr>
        <p:spPr>
          <a:xfrm>
            <a:off x="6019800" y="4191000"/>
            <a:ext cx="2388781"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^Actual Blood Clot Risk Factors</a:t>
            </a:r>
            <a:endParaRPr lang="en-US" sz="1200" dirty="0">
              <a:solidFill>
                <a:schemeClr val="tx1"/>
              </a:solidFill>
              <a:latin typeface="Arial" panose="020B0604020202020204" pitchFamily="34" charset="0"/>
              <a:cs typeface="Arial" panose="020B0604020202020204" pitchFamily="34" charset="0"/>
            </a:endParaRPr>
          </a:p>
        </p:txBody>
      </p:sp>
      <p:sp>
        <p:nvSpPr>
          <p:cNvPr id="163" name="TextBox 162"/>
          <p:cNvSpPr txBox="1"/>
          <p:nvPr/>
        </p:nvSpPr>
        <p:spPr>
          <a:xfrm>
            <a:off x="6030934" y="4437605"/>
            <a:ext cx="2655734"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#Incorrect Blood Clot Risk Factors</a:t>
            </a:r>
            <a:endParaRPr lang="en-US" sz="1200" dirty="0">
              <a:solidFill>
                <a:schemeClr val="tx1"/>
              </a:solidFill>
              <a:latin typeface="Arial" panose="020B0604020202020204" pitchFamily="34" charset="0"/>
              <a:cs typeface="Arial" panose="020B0604020202020204" pitchFamily="34" charset="0"/>
            </a:endParaRPr>
          </a:p>
        </p:txBody>
      </p:sp>
      <p:sp>
        <p:nvSpPr>
          <p:cNvPr id="116" name="Title 1"/>
          <p:cNvSpPr txBox="1">
            <a:spLocks/>
          </p:cNvSpPr>
          <p:nvPr/>
        </p:nvSpPr>
        <p:spPr>
          <a:xfrm>
            <a:off x="63611" y="139465"/>
            <a:ext cx="9008828"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Knowledge of Increased Risk Factors for Blood Clots</a:t>
            </a:r>
            <a:endParaRPr lang="en-US" sz="2400" kern="0" dirty="0"/>
          </a:p>
        </p:txBody>
      </p:sp>
      <p:sp>
        <p:nvSpPr>
          <p:cNvPr id="117" name="TextBox 116"/>
          <p:cNvSpPr txBox="1"/>
          <p:nvPr/>
        </p:nvSpPr>
        <p:spPr>
          <a:xfrm>
            <a:off x="1657047" y="690765"/>
            <a:ext cx="6008018" cy="338554"/>
          </a:xfrm>
          <a:prstGeom prst="rect">
            <a:avLst/>
          </a:prstGeom>
          <a:noFill/>
        </p:spPr>
        <p:txBody>
          <a:bodyPr wrap="square" rtlCol="0">
            <a:spAutoFit/>
          </a:bodyPr>
          <a:lstStyle/>
          <a:p>
            <a:pPr algn="ctr"/>
            <a:r>
              <a:rPr lang="en-US" sz="1600" i="1" dirty="0" smtClean="0">
                <a:solidFill>
                  <a:schemeClr val="tx1"/>
                </a:solidFill>
                <a:latin typeface="Arial" panose="020B0604020202020204" pitchFamily="34" charset="0"/>
                <a:cs typeface="Arial" panose="020B0604020202020204" pitchFamily="34" charset="0"/>
              </a:rPr>
              <a:t>Among Adults 18+</a:t>
            </a:r>
            <a:endParaRPr lang="en-US" sz="1400" i="1" dirty="0">
              <a:solidFill>
                <a:schemeClr val="tx1"/>
              </a:solidFill>
              <a:latin typeface="Arial" panose="020B0604020202020204" pitchFamily="34" charset="0"/>
              <a:cs typeface="Arial" panose="020B0604020202020204" pitchFamily="34" charset="0"/>
            </a:endParaRPr>
          </a:p>
        </p:txBody>
      </p:sp>
      <p:pic>
        <p:nvPicPr>
          <p:cNvPr id="102" name="Picture 101"/>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327550" y="139465"/>
            <a:ext cx="612648" cy="612648"/>
          </a:xfrm>
          <a:prstGeom prst="rect">
            <a:avLst/>
          </a:prstGeom>
        </p:spPr>
      </p:pic>
      <p:sp>
        <p:nvSpPr>
          <p:cNvPr id="104" name="TextBox 103"/>
          <p:cNvSpPr txBox="1"/>
          <p:nvPr/>
        </p:nvSpPr>
        <p:spPr>
          <a:xfrm>
            <a:off x="1384588" y="4087076"/>
            <a:ext cx="346806" cy="230832"/>
          </a:xfrm>
          <a:prstGeom prst="rect">
            <a:avLst/>
          </a:prstGeom>
          <a:noFill/>
        </p:spPr>
        <p:txBody>
          <a:bodyPr wrap="square" rtlCol="0">
            <a:spAutoFit/>
          </a:bodyPr>
          <a:lstStyle/>
          <a:p>
            <a:pPr fontAlgn="base">
              <a:spcBef>
                <a:spcPct val="0"/>
              </a:spcBef>
              <a:spcAft>
                <a:spcPct val="0"/>
              </a:spcAft>
            </a:pPr>
            <a:r>
              <a:rPr lang="en-US" sz="900" dirty="0" smtClean="0">
                <a:solidFill>
                  <a:schemeClr val="tx1"/>
                </a:solidFill>
              </a:rPr>
              <a:t>B</a:t>
            </a:r>
            <a:endParaRPr lang="en-US" sz="900" dirty="0">
              <a:solidFill>
                <a:schemeClr val="tx1"/>
              </a:solidFill>
            </a:endParaRPr>
          </a:p>
        </p:txBody>
      </p:sp>
      <p:sp>
        <p:nvSpPr>
          <p:cNvPr id="105" name="TextBox 104"/>
          <p:cNvSpPr txBox="1"/>
          <p:nvPr/>
        </p:nvSpPr>
        <p:spPr>
          <a:xfrm>
            <a:off x="2696150" y="5987336"/>
            <a:ext cx="346806" cy="230832"/>
          </a:xfrm>
          <a:prstGeom prst="rect">
            <a:avLst/>
          </a:prstGeom>
          <a:noFill/>
        </p:spPr>
        <p:txBody>
          <a:bodyPr wrap="square" rtlCol="0">
            <a:spAutoFit/>
          </a:bodyPr>
          <a:lstStyle/>
          <a:p>
            <a:pPr fontAlgn="base">
              <a:spcBef>
                <a:spcPct val="0"/>
              </a:spcBef>
              <a:spcAft>
                <a:spcPct val="0"/>
              </a:spcAft>
            </a:pPr>
            <a:r>
              <a:rPr lang="en-US" sz="900" dirty="0">
                <a:solidFill>
                  <a:schemeClr val="tx1"/>
                </a:solidFill>
              </a:rPr>
              <a:t>F</a:t>
            </a:r>
          </a:p>
        </p:txBody>
      </p:sp>
      <p:grpSp>
        <p:nvGrpSpPr>
          <p:cNvPr id="107" name="Group 106"/>
          <p:cNvGrpSpPr/>
          <p:nvPr/>
        </p:nvGrpSpPr>
        <p:grpSpPr>
          <a:xfrm>
            <a:off x="140475" y="2498806"/>
            <a:ext cx="3670856" cy="1355960"/>
            <a:chOff x="139144" y="730015"/>
            <a:chExt cx="3670856" cy="1355960"/>
          </a:xfrm>
        </p:grpSpPr>
        <p:graphicFrame>
          <p:nvGraphicFramePr>
            <p:cNvPr id="108" name="Chart 107"/>
            <p:cNvGraphicFramePr/>
            <p:nvPr>
              <p:extLst>
                <p:ext uri="{D42A27DB-BD31-4B8C-83A1-F6EECF244321}">
                  <p14:modId xmlns:p14="http://schemas.microsoft.com/office/powerpoint/2010/main" val="2126042503"/>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8"/>
            </a:graphicData>
          </a:graphic>
        </p:graphicFrame>
        <p:cxnSp>
          <p:nvCxnSpPr>
            <p:cNvPr id="109" name="Straight Connector 108"/>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0" name="Straight Connector 109"/>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11" name="TextBox 110"/>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112" name="TextBox 111"/>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113" name="TextBox 112"/>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114" name="TextBox 113"/>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115" name="TextBox 114"/>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smtClean="0">
                  <a:solidFill>
                    <a:srgbClr val="000000"/>
                  </a:solidFill>
                  <a:latin typeface="Arial" panose="020B0604020202020204" pitchFamily="34" charset="0"/>
                  <a:cs typeface="Arial" panose="020B0604020202020204" pitchFamily="34" charset="0"/>
                </a:rPr>
                <a:t>Cancer^</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118" name="Group 117"/>
          <p:cNvGrpSpPr/>
          <p:nvPr/>
        </p:nvGrpSpPr>
        <p:grpSpPr>
          <a:xfrm>
            <a:off x="666943" y="2760530"/>
            <a:ext cx="255198" cy="990759"/>
            <a:chOff x="665612" y="1487039"/>
            <a:chExt cx="255198" cy="990759"/>
          </a:xfrm>
        </p:grpSpPr>
        <p:sp>
          <p:nvSpPr>
            <p:cNvPr id="119" name="TextBox 118"/>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20" name="TextBox 119"/>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21" name="TextBox 120"/>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22" name="TextBox 121"/>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23" name="TextBox 122"/>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24" name="TextBox 123"/>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sp>
        <p:nvSpPr>
          <p:cNvPr id="125" name="TextBox 124"/>
          <p:cNvSpPr txBox="1"/>
          <p:nvPr/>
        </p:nvSpPr>
        <p:spPr>
          <a:xfrm>
            <a:off x="1727886" y="2920314"/>
            <a:ext cx="346806" cy="230832"/>
          </a:xfrm>
          <a:prstGeom prst="rect">
            <a:avLst/>
          </a:prstGeom>
          <a:noFill/>
        </p:spPr>
        <p:txBody>
          <a:bodyPr wrap="square" rtlCol="0">
            <a:spAutoFit/>
          </a:bodyPr>
          <a:lstStyle/>
          <a:p>
            <a:pPr fontAlgn="base">
              <a:spcBef>
                <a:spcPct val="0"/>
              </a:spcBef>
              <a:spcAft>
                <a:spcPct val="0"/>
              </a:spcAft>
            </a:pPr>
            <a:r>
              <a:rPr lang="en-US" sz="900" dirty="0" smtClean="0">
                <a:solidFill>
                  <a:schemeClr val="tx1"/>
                </a:solidFill>
              </a:rPr>
              <a:t>A</a:t>
            </a:r>
            <a:endParaRPr lang="en-US" sz="900" dirty="0">
              <a:solidFill>
                <a:schemeClr val="tx1"/>
              </a:solidFill>
            </a:endParaRPr>
          </a:p>
        </p:txBody>
      </p:sp>
      <p:sp>
        <p:nvSpPr>
          <p:cNvPr id="126" name="TextBox 125"/>
          <p:cNvSpPr txBox="1"/>
          <p:nvPr/>
        </p:nvSpPr>
        <p:spPr>
          <a:xfrm>
            <a:off x="1435443" y="3377514"/>
            <a:ext cx="346806" cy="230832"/>
          </a:xfrm>
          <a:prstGeom prst="rect">
            <a:avLst/>
          </a:prstGeom>
          <a:noFill/>
        </p:spPr>
        <p:txBody>
          <a:bodyPr wrap="square" rtlCol="0">
            <a:spAutoFit/>
          </a:bodyPr>
          <a:lstStyle/>
          <a:p>
            <a:pPr fontAlgn="base">
              <a:spcBef>
                <a:spcPct val="0"/>
              </a:spcBef>
              <a:spcAft>
                <a:spcPct val="0"/>
              </a:spcAft>
            </a:pPr>
            <a:r>
              <a:rPr lang="en-US" sz="900" smtClean="0">
                <a:solidFill>
                  <a:schemeClr val="tx1"/>
                </a:solidFill>
              </a:rPr>
              <a:t>F</a:t>
            </a:r>
            <a:endParaRPr lang="en-US" sz="900" dirty="0">
              <a:solidFill>
                <a:schemeClr val="tx1"/>
              </a:solidFill>
            </a:endParaRPr>
          </a:p>
        </p:txBody>
      </p:sp>
    </p:spTree>
    <p:extLst>
      <p:ext uri="{BB962C8B-B14F-4D97-AF65-F5344CB8AC3E}">
        <p14:creationId xmlns:p14="http://schemas.microsoft.com/office/powerpoint/2010/main" val="1336812003"/>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9" name="Chart 78"/>
          <p:cNvGraphicFramePr/>
          <p:nvPr>
            <p:extLst>
              <p:ext uri="{D42A27DB-BD31-4B8C-83A1-F6EECF244321}">
                <p14:modId xmlns:p14="http://schemas.microsoft.com/office/powerpoint/2010/main" val="891427185"/>
              </p:ext>
            </p:extLst>
          </p:nvPr>
        </p:nvGraphicFramePr>
        <p:xfrm>
          <a:off x="4548785" y="3662505"/>
          <a:ext cx="4611756" cy="17185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9" name="Chart 58"/>
          <p:cNvGraphicFramePr/>
          <p:nvPr>
            <p:extLst>
              <p:ext uri="{D42A27DB-BD31-4B8C-83A1-F6EECF244321}">
                <p14:modId xmlns:p14="http://schemas.microsoft.com/office/powerpoint/2010/main" val="3563777818"/>
              </p:ext>
            </p:extLst>
          </p:nvPr>
        </p:nvGraphicFramePr>
        <p:xfrm>
          <a:off x="-7885" y="4796799"/>
          <a:ext cx="4611756" cy="17185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 name="Chart 49"/>
          <p:cNvGraphicFramePr/>
          <p:nvPr>
            <p:extLst>
              <p:ext uri="{D42A27DB-BD31-4B8C-83A1-F6EECF244321}">
                <p14:modId xmlns:p14="http://schemas.microsoft.com/office/powerpoint/2010/main" val="2222110794"/>
              </p:ext>
            </p:extLst>
          </p:nvPr>
        </p:nvGraphicFramePr>
        <p:xfrm>
          <a:off x="0" y="2937065"/>
          <a:ext cx="4611756" cy="17185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 name="Chart 3"/>
          <p:cNvGraphicFramePr/>
          <p:nvPr>
            <p:extLst>
              <p:ext uri="{D42A27DB-BD31-4B8C-83A1-F6EECF244321}">
                <p14:modId xmlns:p14="http://schemas.microsoft.com/office/powerpoint/2010/main" val="1605248470"/>
              </p:ext>
            </p:extLst>
          </p:nvPr>
        </p:nvGraphicFramePr>
        <p:xfrm>
          <a:off x="0" y="1223494"/>
          <a:ext cx="4611756" cy="1718500"/>
        </p:xfrm>
        <a:graphic>
          <a:graphicData uri="http://schemas.openxmlformats.org/drawingml/2006/chart">
            <c:chart xmlns:c="http://schemas.openxmlformats.org/drawingml/2006/chart" xmlns:r="http://schemas.openxmlformats.org/officeDocument/2006/relationships" r:id="rId5"/>
          </a:graphicData>
        </a:graphic>
      </p:graphicFrame>
      <p:sp>
        <p:nvSpPr>
          <p:cNvPr id="8" name="Rectangle 7"/>
          <p:cNvSpPr/>
          <p:nvPr/>
        </p:nvSpPr>
        <p:spPr>
          <a:xfrm>
            <a:off x="75200" y="1178499"/>
            <a:ext cx="5132567" cy="261610"/>
          </a:xfrm>
          <a:prstGeom prst="rect">
            <a:avLst/>
          </a:prstGeom>
        </p:spPr>
        <p:txBody>
          <a:bodyPr wrap="square">
            <a:spAutoFit/>
          </a:bodyPr>
          <a:lstStyle/>
          <a:p>
            <a:r>
              <a:rPr lang="en-US" sz="1100" b="1" dirty="0" smtClean="0">
                <a:solidFill>
                  <a:schemeClr val="tx1"/>
                </a:solidFill>
                <a:latin typeface="Arial" panose="020B0604020202020204" pitchFamily="34" charset="0"/>
                <a:cs typeface="Arial" panose="020B0604020202020204" pitchFamily="34" charset="0"/>
              </a:rPr>
              <a:t>“People </a:t>
            </a:r>
            <a:r>
              <a:rPr lang="en-US" sz="1100" b="1" dirty="0">
                <a:solidFill>
                  <a:schemeClr val="tx1"/>
                </a:solidFill>
                <a:latin typeface="Arial" panose="020B0604020202020204" pitchFamily="34" charset="0"/>
                <a:cs typeface="Arial" panose="020B0604020202020204" pitchFamily="34" charset="0"/>
              </a:rPr>
              <a:t>under 40 years old </a:t>
            </a:r>
            <a:r>
              <a:rPr lang="en-US" sz="1100" b="1" dirty="0" smtClean="0">
                <a:solidFill>
                  <a:schemeClr val="tx1"/>
                </a:solidFill>
                <a:latin typeface="Arial" panose="020B0604020202020204" pitchFamily="34" charset="0"/>
                <a:cs typeface="Arial" panose="020B0604020202020204" pitchFamily="34" charset="0"/>
              </a:rPr>
              <a:t>do </a:t>
            </a:r>
            <a:r>
              <a:rPr lang="en-US" sz="1100" b="1" dirty="0">
                <a:solidFill>
                  <a:schemeClr val="tx1"/>
                </a:solidFill>
                <a:latin typeface="Arial" panose="020B0604020202020204" pitchFamily="34" charset="0"/>
                <a:cs typeface="Arial" panose="020B0604020202020204" pitchFamily="34" charset="0"/>
              </a:rPr>
              <a:t>have to worry about blood </a:t>
            </a:r>
            <a:r>
              <a:rPr lang="en-US" sz="1100" b="1" dirty="0" smtClean="0">
                <a:solidFill>
                  <a:schemeClr val="tx1"/>
                </a:solidFill>
                <a:latin typeface="Arial" panose="020B0604020202020204" pitchFamily="34" charset="0"/>
                <a:cs typeface="Arial" panose="020B0604020202020204" pitchFamily="34" charset="0"/>
              </a:rPr>
              <a:t>clots.” 8</a:t>
            </a:r>
            <a:endParaRPr lang="en-US" sz="1100" b="1" dirty="0">
              <a:solidFill>
                <a:schemeClr val="tx1"/>
              </a:solidFill>
              <a:latin typeface="Arial" panose="020B0604020202020204" pitchFamily="34" charset="0"/>
              <a:cs typeface="Arial" panose="020B0604020202020204" pitchFamily="34" charset="0"/>
            </a:endParaRPr>
          </a:p>
        </p:txBody>
      </p:sp>
      <p:sp>
        <p:nvSpPr>
          <p:cNvPr id="10" name="Rounded Rectangle 9"/>
          <p:cNvSpPr/>
          <p:nvPr/>
        </p:nvSpPr>
        <p:spPr bwMode="auto">
          <a:xfrm>
            <a:off x="250882" y="1495252"/>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79</a:t>
            </a:fld>
            <a:r>
              <a:rPr lang="en-US" smtClean="0"/>
              <a:t> -</a:t>
            </a:r>
            <a:endParaRPr lang="en-US"/>
          </a:p>
        </p:txBody>
      </p:sp>
      <p:sp>
        <p:nvSpPr>
          <p:cNvPr id="7" name="Rectangle 6"/>
          <p:cNvSpPr/>
          <p:nvPr/>
        </p:nvSpPr>
        <p:spPr>
          <a:xfrm>
            <a:off x="83490" y="6409630"/>
            <a:ext cx="7366882" cy="338554"/>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U.K. Respondents. </a:t>
            </a:r>
            <a:r>
              <a:rPr lang="pt-BR" sz="800" dirty="0">
                <a:solidFill>
                  <a:schemeClr val="tx1"/>
                </a:solidFill>
                <a:latin typeface="Arial" panose="020B0604020202020204" pitchFamily="34" charset="0"/>
                <a:cs typeface="Arial" panose="020B0604020202020204" pitchFamily="34" charset="0"/>
              </a:rPr>
              <a:t>Males: 18-39 (</a:t>
            </a:r>
            <a:r>
              <a:rPr lang="pt-BR" sz="800" dirty="0" smtClean="0">
                <a:solidFill>
                  <a:schemeClr val="tx1"/>
                </a:solidFill>
                <a:latin typeface="Arial" panose="020B0604020202020204" pitchFamily="34" charset="0"/>
                <a:cs typeface="Arial" panose="020B0604020202020204" pitchFamily="34" charset="0"/>
              </a:rPr>
              <a:t>n=81), </a:t>
            </a:r>
            <a:r>
              <a:rPr lang="pt-BR" sz="800" dirty="0">
                <a:solidFill>
                  <a:schemeClr val="tx1"/>
                </a:solidFill>
                <a:latin typeface="Arial" panose="020B0604020202020204" pitchFamily="34" charset="0"/>
                <a:cs typeface="Arial" panose="020B0604020202020204" pitchFamily="34" charset="0"/>
              </a:rPr>
              <a:t>40-64 (</a:t>
            </a:r>
            <a:r>
              <a:rPr lang="pt-BR" sz="800" dirty="0" smtClean="0">
                <a:solidFill>
                  <a:schemeClr val="tx1"/>
                </a:solidFill>
                <a:latin typeface="Arial" panose="020B0604020202020204" pitchFamily="34" charset="0"/>
                <a:cs typeface="Arial" panose="020B0604020202020204" pitchFamily="34" charset="0"/>
              </a:rPr>
              <a:t>n=164), </a:t>
            </a:r>
            <a:r>
              <a:rPr lang="pt-BR" sz="800" dirty="0">
                <a:solidFill>
                  <a:schemeClr val="tx1"/>
                </a:solidFill>
                <a:latin typeface="Arial" panose="020B0604020202020204" pitchFamily="34" charset="0"/>
                <a:cs typeface="Arial" panose="020B0604020202020204" pitchFamily="34" charset="0"/>
              </a:rPr>
              <a:t>65+ (</a:t>
            </a:r>
            <a:r>
              <a:rPr lang="pt-BR" sz="800" dirty="0" smtClean="0">
                <a:solidFill>
                  <a:schemeClr val="tx1"/>
                </a:solidFill>
                <a:latin typeface="Arial" panose="020B0604020202020204" pitchFamily="34" charset="0"/>
                <a:cs typeface="Arial" panose="020B0604020202020204" pitchFamily="34" charset="0"/>
              </a:rPr>
              <a:t>n=180); </a:t>
            </a:r>
            <a:r>
              <a:rPr lang="pt-BR" sz="800" dirty="0">
                <a:solidFill>
                  <a:schemeClr val="tx1"/>
                </a:solidFill>
                <a:latin typeface="Arial" panose="020B0604020202020204" pitchFamily="34" charset="0"/>
                <a:cs typeface="Arial" panose="020B0604020202020204" pitchFamily="34" charset="0"/>
              </a:rPr>
              <a:t>Females: 18-39 (</a:t>
            </a:r>
            <a:r>
              <a:rPr lang="pt-BR" sz="800" dirty="0" smtClean="0">
                <a:solidFill>
                  <a:schemeClr val="tx1"/>
                </a:solidFill>
                <a:latin typeface="Arial" panose="020B0604020202020204" pitchFamily="34" charset="0"/>
                <a:cs typeface="Arial" panose="020B0604020202020204" pitchFamily="34" charset="0"/>
              </a:rPr>
              <a:t>n=79), </a:t>
            </a:r>
            <a:r>
              <a:rPr lang="pt-BR" sz="800" dirty="0">
                <a:solidFill>
                  <a:schemeClr val="tx1"/>
                </a:solidFill>
                <a:latin typeface="Arial" panose="020B0604020202020204" pitchFamily="34" charset="0"/>
                <a:cs typeface="Arial" panose="020B0604020202020204" pitchFamily="34" charset="0"/>
              </a:rPr>
              <a:t>40-64 (</a:t>
            </a:r>
            <a:r>
              <a:rPr lang="pt-BR" sz="800" dirty="0" smtClean="0">
                <a:solidFill>
                  <a:schemeClr val="tx1"/>
                </a:solidFill>
                <a:latin typeface="Arial" panose="020B0604020202020204" pitchFamily="34" charset="0"/>
                <a:cs typeface="Arial" panose="020B0604020202020204" pitchFamily="34" charset="0"/>
              </a:rPr>
              <a:t>n=160), </a:t>
            </a:r>
            <a:r>
              <a:rPr lang="pt-BR" sz="800" dirty="0">
                <a:solidFill>
                  <a:schemeClr val="tx1"/>
                </a:solidFill>
                <a:latin typeface="Arial" panose="020B0604020202020204" pitchFamily="34" charset="0"/>
                <a:cs typeface="Arial" panose="020B0604020202020204" pitchFamily="34" charset="0"/>
              </a:rPr>
              <a:t>65+ (</a:t>
            </a:r>
            <a:r>
              <a:rPr lang="pt-BR" sz="800" dirty="0" smtClean="0">
                <a:solidFill>
                  <a:schemeClr val="tx1"/>
                </a:solidFill>
                <a:latin typeface="Arial" panose="020B0604020202020204" pitchFamily="34" charset="0"/>
                <a:cs typeface="Arial" panose="020B0604020202020204" pitchFamily="34" charset="0"/>
              </a:rPr>
              <a:t>n=146)</a:t>
            </a:r>
            <a:endParaRPr lang="en-US" sz="800" dirty="0" smtClean="0">
              <a:solidFill>
                <a:schemeClr val="tx1"/>
              </a:solidFill>
              <a:latin typeface="Arial" panose="020B0604020202020204" pitchFamily="34" charset="0"/>
              <a:cs typeface="Arial" panose="020B0604020202020204" pitchFamily="34" charset="0"/>
            </a:endParaRPr>
          </a:p>
          <a:p>
            <a:r>
              <a:rPr lang="en-US" sz="800" dirty="0" smtClean="0">
                <a:solidFill>
                  <a:schemeClr val="tx1"/>
                </a:solidFill>
                <a:latin typeface="Arial" panose="020B0604020202020204" pitchFamily="34" charset="0"/>
                <a:cs typeface="Arial" panose="020B0604020202020204" pitchFamily="34" charset="0"/>
              </a:rPr>
              <a:t>Q9</a:t>
            </a:r>
            <a:r>
              <a:rPr lang="en-US" sz="800" dirty="0">
                <a:solidFill>
                  <a:schemeClr val="tx1"/>
                </a:solidFill>
                <a:latin typeface="Arial" panose="020B0604020202020204" pitchFamily="34" charset="0"/>
                <a:cs typeface="Arial" panose="020B0604020202020204" pitchFamily="34" charset="0"/>
              </a:rPr>
              <a:t>. When it comes to blood clots, how much do you agree or disagree with each of the following statements? </a:t>
            </a:r>
          </a:p>
        </p:txBody>
      </p:sp>
      <p:sp>
        <p:nvSpPr>
          <p:cNvPr id="9" name="Rectangle 8"/>
          <p:cNvSpPr/>
          <p:nvPr/>
        </p:nvSpPr>
        <p:spPr>
          <a:xfrm>
            <a:off x="75200" y="2881408"/>
            <a:ext cx="4322409" cy="261610"/>
          </a:xfrm>
          <a:prstGeom prst="rect">
            <a:avLst/>
          </a:prstGeom>
        </p:spPr>
        <p:txBody>
          <a:bodyPr wrap="square">
            <a:spAutoFit/>
          </a:bodyPr>
          <a:lstStyle/>
          <a:p>
            <a:pPr algn="ctr"/>
            <a:r>
              <a:rPr lang="en-US" sz="1100" b="1" dirty="0" smtClean="0">
                <a:solidFill>
                  <a:schemeClr val="tx1"/>
                </a:solidFill>
                <a:latin typeface="Arial" panose="020B0604020202020204" pitchFamily="34" charset="0"/>
                <a:cs typeface="Arial" panose="020B0604020202020204" pitchFamily="34" charset="0"/>
              </a:rPr>
              <a:t>“Most </a:t>
            </a:r>
            <a:r>
              <a:rPr lang="en-US" sz="1100" b="1" dirty="0">
                <a:solidFill>
                  <a:schemeClr val="tx1"/>
                </a:solidFill>
                <a:latin typeface="Arial" panose="020B0604020202020204" pitchFamily="34" charset="0"/>
                <a:cs typeface="Arial" panose="020B0604020202020204" pitchFamily="34" charset="0"/>
              </a:rPr>
              <a:t>blood clots </a:t>
            </a:r>
            <a:r>
              <a:rPr lang="en-US" sz="1100" b="1" dirty="0" smtClean="0">
                <a:solidFill>
                  <a:schemeClr val="tx1"/>
                </a:solidFill>
                <a:latin typeface="Arial" panose="020B0604020202020204" pitchFamily="34" charset="0"/>
                <a:cs typeface="Arial" panose="020B0604020202020204" pitchFamily="34" charset="0"/>
              </a:rPr>
              <a:t>can </a:t>
            </a:r>
            <a:r>
              <a:rPr lang="en-US" sz="1100" b="1" dirty="0">
                <a:solidFill>
                  <a:schemeClr val="tx1"/>
                </a:solidFill>
                <a:latin typeface="Arial" panose="020B0604020202020204" pitchFamily="34" charset="0"/>
                <a:cs typeface="Arial" panose="020B0604020202020204" pitchFamily="34" charset="0"/>
              </a:rPr>
              <a:t>be </a:t>
            </a:r>
            <a:r>
              <a:rPr lang="en-US" sz="1100" b="1" dirty="0" smtClean="0">
                <a:solidFill>
                  <a:schemeClr val="tx1"/>
                </a:solidFill>
                <a:latin typeface="Arial" panose="020B0604020202020204" pitchFamily="34" charset="0"/>
                <a:cs typeface="Arial" panose="020B0604020202020204" pitchFamily="34" charset="0"/>
              </a:rPr>
              <a:t>prevented.” *</a:t>
            </a:r>
            <a:endParaRPr lang="en-US" sz="1100" b="1" dirty="0">
              <a:solidFill>
                <a:schemeClr val="tx1"/>
              </a:solidFill>
              <a:latin typeface="Arial" panose="020B0604020202020204" pitchFamily="34" charset="0"/>
              <a:cs typeface="Arial" panose="020B0604020202020204" pitchFamily="34" charset="0"/>
            </a:endParaRPr>
          </a:p>
        </p:txBody>
      </p:sp>
      <p:sp>
        <p:nvSpPr>
          <p:cNvPr id="11" name="Rectangle 10"/>
          <p:cNvSpPr/>
          <p:nvPr/>
        </p:nvSpPr>
        <p:spPr>
          <a:xfrm>
            <a:off x="75201" y="4627831"/>
            <a:ext cx="4322408" cy="430887"/>
          </a:xfrm>
          <a:prstGeom prst="rect">
            <a:avLst/>
          </a:prstGeom>
        </p:spPr>
        <p:txBody>
          <a:bodyPr wrap="square">
            <a:spAutoFit/>
          </a:bodyPr>
          <a:lstStyle/>
          <a:p>
            <a:pPr algn="ctr"/>
            <a:r>
              <a:rPr lang="en-US" sz="1100" b="1" dirty="0" smtClean="0">
                <a:solidFill>
                  <a:schemeClr val="tx1"/>
                </a:solidFill>
                <a:latin typeface="Arial" panose="020B0604020202020204" pitchFamily="34" charset="0"/>
                <a:cs typeface="Arial" panose="020B0604020202020204" pitchFamily="34" charset="0"/>
              </a:rPr>
              <a:t>“It is </a:t>
            </a:r>
            <a:r>
              <a:rPr lang="en-US" sz="1100" b="1" dirty="0">
                <a:solidFill>
                  <a:schemeClr val="tx1"/>
                </a:solidFill>
                <a:latin typeface="Arial" panose="020B0604020202020204" pitchFamily="34" charset="0"/>
                <a:cs typeface="Arial" panose="020B0604020202020204" pitchFamily="34" charset="0"/>
              </a:rPr>
              <a:t>likely that a blood clot in the leg left untreated can travel to your </a:t>
            </a:r>
            <a:r>
              <a:rPr lang="en-US" sz="1100" b="1" dirty="0" smtClean="0">
                <a:solidFill>
                  <a:schemeClr val="tx1"/>
                </a:solidFill>
                <a:latin typeface="Arial" panose="020B0604020202020204" pitchFamily="34" charset="0"/>
                <a:cs typeface="Arial" panose="020B0604020202020204" pitchFamily="34" charset="0"/>
              </a:rPr>
              <a:t>lungs.” *</a:t>
            </a:r>
            <a:endParaRPr lang="en-US" sz="1100" b="1" dirty="0">
              <a:solidFill>
                <a:schemeClr val="tx1"/>
              </a:solidFill>
              <a:latin typeface="Arial" panose="020B0604020202020204" pitchFamily="34" charset="0"/>
              <a:cs typeface="Arial" panose="020B0604020202020204" pitchFamily="34" charset="0"/>
            </a:endParaRPr>
          </a:p>
        </p:txBody>
      </p:sp>
      <p:sp>
        <p:nvSpPr>
          <p:cNvPr id="38" name="Title 1"/>
          <p:cNvSpPr txBox="1">
            <a:spLocks/>
          </p:cNvSpPr>
          <p:nvPr/>
        </p:nvSpPr>
        <p:spPr>
          <a:xfrm>
            <a:off x="63611" y="139465"/>
            <a:ext cx="9008828"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800" kern="0" dirty="0" smtClean="0"/>
              <a:t>Blood Clot Fact Statements</a:t>
            </a:r>
            <a:endParaRPr lang="en-US" sz="2800" kern="0" dirty="0"/>
          </a:p>
        </p:txBody>
      </p:sp>
      <p:cxnSp>
        <p:nvCxnSpPr>
          <p:cNvPr id="40" name="Straight Connector 39"/>
          <p:cNvCxnSpPr/>
          <p:nvPr/>
        </p:nvCxnSpPr>
        <p:spPr bwMode="auto">
          <a:xfrm>
            <a:off x="266784" y="1904923"/>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Straight Connector 40"/>
          <p:cNvCxnSpPr/>
          <p:nvPr/>
        </p:nvCxnSpPr>
        <p:spPr bwMode="auto">
          <a:xfrm>
            <a:off x="266784" y="2367429"/>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3" name="TextBox 42"/>
          <p:cNvSpPr txBox="1"/>
          <p:nvPr/>
        </p:nvSpPr>
        <p:spPr>
          <a:xfrm>
            <a:off x="67588" y="1496233"/>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18-39</a:t>
            </a:r>
            <a:endParaRPr lang="en-US" sz="900" b="1" i="1" dirty="0">
              <a:latin typeface="Arial" panose="020B0604020202020204" pitchFamily="34" charset="0"/>
              <a:cs typeface="Arial" panose="020B0604020202020204" pitchFamily="34" charset="0"/>
            </a:endParaRPr>
          </a:p>
        </p:txBody>
      </p:sp>
      <p:sp>
        <p:nvSpPr>
          <p:cNvPr id="46" name="Rounded Rectangle 45"/>
          <p:cNvSpPr/>
          <p:nvPr/>
        </p:nvSpPr>
        <p:spPr bwMode="auto">
          <a:xfrm>
            <a:off x="250882" y="1960346"/>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47" name="TextBox 46"/>
          <p:cNvSpPr txBox="1"/>
          <p:nvPr/>
        </p:nvSpPr>
        <p:spPr>
          <a:xfrm>
            <a:off x="67588" y="1969278"/>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40-64</a:t>
            </a:r>
            <a:endParaRPr lang="en-US" sz="900" b="1" i="1" dirty="0">
              <a:latin typeface="Arial" panose="020B0604020202020204" pitchFamily="34" charset="0"/>
              <a:cs typeface="Arial" panose="020B0604020202020204" pitchFamily="34" charset="0"/>
            </a:endParaRPr>
          </a:p>
        </p:txBody>
      </p:sp>
      <p:sp>
        <p:nvSpPr>
          <p:cNvPr id="48" name="Rounded Rectangle 47"/>
          <p:cNvSpPr/>
          <p:nvPr/>
        </p:nvSpPr>
        <p:spPr bwMode="auto">
          <a:xfrm>
            <a:off x="278711" y="2433506"/>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49" name="TextBox 48"/>
          <p:cNvSpPr txBox="1"/>
          <p:nvPr/>
        </p:nvSpPr>
        <p:spPr>
          <a:xfrm>
            <a:off x="87466" y="2442438"/>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65+</a:t>
            </a:r>
            <a:endParaRPr lang="en-US" sz="900" b="1" i="1" dirty="0">
              <a:latin typeface="Arial" panose="020B0604020202020204" pitchFamily="34" charset="0"/>
              <a:cs typeface="Arial" panose="020B0604020202020204" pitchFamily="34" charset="0"/>
            </a:endParaRPr>
          </a:p>
        </p:txBody>
      </p:sp>
      <p:sp>
        <p:nvSpPr>
          <p:cNvPr id="51" name="Rounded Rectangle 50"/>
          <p:cNvSpPr/>
          <p:nvPr/>
        </p:nvSpPr>
        <p:spPr bwMode="auto">
          <a:xfrm>
            <a:off x="250882" y="3208823"/>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cxnSp>
        <p:nvCxnSpPr>
          <p:cNvPr id="52" name="Straight Connector 51"/>
          <p:cNvCxnSpPr/>
          <p:nvPr/>
        </p:nvCxnSpPr>
        <p:spPr bwMode="auto">
          <a:xfrm>
            <a:off x="266784" y="3618494"/>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3" name="Straight Connector 52"/>
          <p:cNvCxnSpPr/>
          <p:nvPr/>
        </p:nvCxnSpPr>
        <p:spPr bwMode="auto">
          <a:xfrm>
            <a:off x="266784" y="4081000"/>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4" name="TextBox 53"/>
          <p:cNvSpPr txBox="1"/>
          <p:nvPr/>
        </p:nvSpPr>
        <p:spPr>
          <a:xfrm>
            <a:off x="67588" y="3209804"/>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18-39</a:t>
            </a:r>
            <a:endParaRPr lang="en-US" sz="900" b="1" i="1" dirty="0">
              <a:latin typeface="Arial" panose="020B0604020202020204" pitchFamily="34" charset="0"/>
              <a:cs typeface="Arial" panose="020B0604020202020204" pitchFamily="34" charset="0"/>
            </a:endParaRPr>
          </a:p>
        </p:txBody>
      </p:sp>
      <p:sp>
        <p:nvSpPr>
          <p:cNvPr id="55" name="Rounded Rectangle 54"/>
          <p:cNvSpPr/>
          <p:nvPr/>
        </p:nvSpPr>
        <p:spPr bwMode="auto">
          <a:xfrm>
            <a:off x="250882" y="3673917"/>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56" name="TextBox 55"/>
          <p:cNvSpPr txBox="1"/>
          <p:nvPr/>
        </p:nvSpPr>
        <p:spPr>
          <a:xfrm>
            <a:off x="67588" y="3682849"/>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40-64</a:t>
            </a:r>
            <a:endParaRPr lang="en-US" sz="900" b="1" i="1" dirty="0">
              <a:latin typeface="Arial" panose="020B0604020202020204" pitchFamily="34" charset="0"/>
              <a:cs typeface="Arial" panose="020B0604020202020204" pitchFamily="34" charset="0"/>
            </a:endParaRPr>
          </a:p>
        </p:txBody>
      </p:sp>
      <p:sp>
        <p:nvSpPr>
          <p:cNvPr id="57" name="Rounded Rectangle 56"/>
          <p:cNvSpPr/>
          <p:nvPr/>
        </p:nvSpPr>
        <p:spPr bwMode="auto">
          <a:xfrm>
            <a:off x="278711" y="4147077"/>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58" name="TextBox 57"/>
          <p:cNvSpPr txBox="1"/>
          <p:nvPr/>
        </p:nvSpPr>
        <p:spPr>
          <a:xfrm>
            <a:off x="87466" y="4156009"/>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65+</a:t>
            </a:r>
            <a:endParaRPr lang="en-US" sz="900" b="1" i="1" dirty="0">
              <a:latin typeface="Arial" panose="020B0604020202020204" pitchFamily="34" charset="0"/>
              <a:cs typeface="Arial" panose="020B0604020202020204" pitchFamily="34" charset="0"/>
            </a:endParaRPr>
          </a:p>
        </p:txBody>
      </p:sp>
      <p:sp>
        <p:nvSpPr>
          <p:cNvPr id="60" name="Rounded Rectangle 59"/>
          <p:cNvSpPr/>
          <p:nvPr/>
        </p:nvSpPr>
        <p:spPr bwMode="auto">
          <a:xfrm>
            <a:off x="242997" y="5068557"/>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cxnSp>
        <p:nvCxnSpPr>
          <p:cNvPr id="61" name="Straight Connector 60"/>
          <p:cNvCxnSpPr/>
          <p:nvPr/>
        </p:nvCxnSpPr>
        <p:spPr bwMode="auto">
          <a:xfrm>
            <a:off x="258899" y="5478228"/>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2" name="Straight Connector 61"/>
          <p:cNvCxnSpPr/>
          <p:nvPr/>
        </p:nvCxnSpPr>
        <p:spPr bwMode="auto">
          <a:xfrm>
            <a:off x="258899" y="5940734"/>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3" name="TextBox 62"/>
          <p:cNvSpPr txBox="1"/>
          <p:nvPr/>
        </p:nvSpPr>
        <p:spPr>
          <a:xfrm>
            <a:off x="59703" y="5069538"/>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18-39</a:t>
            </a:r>
            <a:endParaRPr lang="en-US" sz="900" b="1" i="1" dirty="0">
              <a:latin typeface="Arial" panose="020B0604020202020204" pitchFamily="34" charset="0"/>
              <a:cs typeface="Arial" panose="020B0604020202020204" pitchFamily="34" charset="0"/>
            </a:endParaRPr>
          </a:p>
        </p:txBody>
      </p:sp>
      <p:sp>
        <p:nvSpPr>
          <p:cNvPr id="64" name="Rounded Rectangle 63"/>
          <p:cNvSpPr/>
          <p:nvPr/>
        </p:nvSpPr>
        <p:spPr bwMode="auto">
          <a:xfrm>
            <a:off x="242997" y="5533651"/>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65" name="TextBox 64"/>
          <p:cNvSpPr txBox="1"/>
          <p:nvPr/>
        </p:nvSpPr>
        <p:spPr>
          <a:xfrm>
            <a:off x="59703" y="5542583"/>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40-64</a:t>
            </a:r>
            <a:endParaRPr lang="en-US" sz="900" b="1" i="1" dirty="0">
              <a:latin typeface="Arial" panose="020B0604020202020204" pitchFamily="34" charset="0"/>
              <a:cs typeface="Arial" panose="020B0604020202020204" pitchFamily="34" charset="0"/>
            </a:endParaRPr>
          </a:p>
        </p:txBody>
      </p:sp>
      <p:sp>
        <p:nvSpPr>
          <p:cNvPr id="66" name="Rounded Rectangle 65"/>
          <p:cNvSpPr/>
          <p:nvPr/>
        </p:nvSpPr>
        <p:spPr bwMode="auto">
          <a:xfrm>
            <a:off x="270826" y="6006811"/>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67" name="TextBox 66"/>
          <p:cNvSpPr txBox="1"/>
          <p:nvPr/>
        </p:nvSpPr>
        <p:spPr>
          <a:xfrm>
            <a:off x="79581" y="6015743"/>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65+</a:t>
            </a:r>
            <a:endParaRPr lang="en-US" sz="900" b="1" i="1" dirty="0">
              <a:latin typeface="Arial" panose="020B0604020202020204" pitchFamily="34" charset="0"/>
              <a:cs typeface="Arial" panose="020B0604020202020204" pitchFamily="34" charset="0"/>
            </a:endParaRPr>
          </a:p>
        </p:txBody>
      </p:sp>
      <p:sp>
        <p:nvSpPr>
          <p:cNvPr id="68" name="Rectangle 67"/>
          <p:cNvSpPr/>
          <p:nvPr/>
        </p:nvSpPr>
        <p:spPr>
          <a:xfrm>
            <a:off x="5207768" y="1643246"/>
            <a:ext cx="3737450" cy="430887"/>
          </a:xfrm>
          <a:prstGeom prst="rect">
            <a:avLst/>
          </a:prstGeom>
        </p:spPr>
        <p:txBody>
          <a:bodyPr wrap="square">
            <a:spAutoFit/>
          </a:bodyPr>
          <a:lstStyle/>
          <a:p>
            <a:pPr algn="ctr"/>
            <a:r>
              <a:rPr lang="en-US" sz="1100" b="1" dirty="0" smtClean="0">
                <a:solidFill>
                  <a:schemeClr val="tx1"/>
                </a:solidFill>
                <a:latin typeface="Arial" panose="020B0604020202020204" pitchFamily="34" charset="0"/>
                <a:cs typeface="Arial" panose="020B0604020202020204" pitchFamily="34" charset="0"/>
              </a:rPr>
              <a:t>“Having </a:t>
            </a:r>
            <a:r>
              <a:rPr lang="en-US" sz="1100" b="1" dirty="0">
                <a:solidFill>
                  <a:schemeClr val="tx1"/>
                </a:solidFill>
                <a:latin typeface="Arial" panose="020B0604020202020204" pitchFamily="34" charset="0"/>
                <a:cs typeface="Arial" panose="020B0604020202020204" pitchFamily="34" charset="0"/>
              </a:rPr>
              <a:t>a blood clot </a:t>
            </a:r>
            <a:r>
              <a:rPr lang="en-US" sz="1100" b="1" dirty="0" smtClean="0">
                <a:solidFill>
                  <a:schemeClr val="tx1"/>
                </a:solidFill>
                <a:latin typeface="Arial" panose="020B0604020202020204" pitchFamily="34" charset="0"/>
                <a:cs typeface="Arial" panose="020B0604020202020204" pitchFamily="34" charset="0"/>
              </a:rPr>
              <a:t>is </a:t>
            </a:r>
            <a:r>
              <a:rPr lang="en-US" sz="1100" b="1" dirty="0">
                <a:solidFill>
                  <a:schemeClr val="tx1"/>
                </a:solidFill>
                <a:latin typeface="Arial" panose="020B0604020202020204" pitchFamily="34" charset="0"/>
                <a:cs typeface="Arial" panose="020B0604020202020204" pitchFamily="34" charset="0"/>
              </a:rPr>
              <a:t>considered </a:t>
            </a:r>
            <a:r>
              <a:rPr lang="en-US" sz="1100" b="1" dirty="0" smtClean="0">
                <a:solidFill>
                  <a:schemeClr val="tx1"/>
                </a:solidFill>
                <a:latin typeface="Arial" panose="020B0604020202020204" pitchFamily="34" charset="0"/>
                <a:cs typeface="Arial" panose="020B0604020202020204" pitchFamily="34" charset="0"/>
              </a:rPr>
              <a:t>a</a:t>
            </a:r>
          </a:p>
          <a:p>
            <a:pPr algn="ctr"/>
            <a:r>
              <a:rPr lang="en-US" sz="1100" b="1" dirty="0" smtClean="0">
                <a:solidFill>
                  <a:schemeClr val="tx1"/>
                </a:solidFill>
                <a:latin typeface="Arial" panose="020B0604020202020204" pitchFamily="34" charset="0"/>
                <a:cs typeface="Arial" panose="020B0604020202020204" pitchFamily="34" charset="0"/>
              </a:rPr>
              <a:t>medical emergency.” *</a:t>
            </a:r>
            <a:endParaRPr lang="en-US" sz="1100" b="1" dirty="0">
              <a:solidFill>
                <a:schemeClr val="tx1"/>
              </a:solidFill>
              <a:latin typeface="Arial" panose="020B0604020202020204" pitchFamily="34" charset="0"/>
              <a:cs typeface="Arial" panose="020B0604020202020204" pitchFamily="34" charset="0"/>
            </a:endParaRPr>
          </a:p>
        </p:txBody>
      </p:sp>
      <p:sp>
        <p:nvSpPr>
          <p:cNvPr id="69" name="Rectangle 68"/>
          <p:cNvSpPr/>
          <p:nvPr/>
        </p:nvSpPr>
        <p:spPr>
          <a:xfrm>
            <a:off x="5207769" y="3631554"/>
            <a:ext cx="3669532" cy="261610"/>
          </a:xfrm>
          <a:prstGeom prst="rect">
            <a:avLst/>
          </a:prstGeom>
        </p:spPr>
        <p:txBody>
          <a:bodyPr wrap="square">
            <a:spAutoFit/>
          </a:bodyPr>
          <a:lstStyle/>
          <a:p>
            <a:pPr algn="ctr"/>
            <a:r>
              <a:rPr lang="en-US" sz="1100" b="1" dirty="0" smtClean="0">
                <a:solidFill>
                  <a:schemeClr val="tx1"/>
                </a:solidFill>
                <a:latin typeface="Arial" panose="020B0604020202020204" pitchFamily="34" charset="0"/>
                <a:cs typeface="Arial" panose="020B0604020202020204" pitchFamily="34" charset="0"/>
              </a:rPr>
              <a:t>“Blood </a:t>
            </a:r>
            <a:r>
              <a:rPr lang="en-US" sz="1100" b="1" dirty="0">
                <a:solidFill>
                  <a:schemeClr val="tx1"/>
                </a:solidFill>
                <a:latin typeface="Arial" panose="020B0604020202020204" pitchFamily="34" charset="0"/>
                <a:cs typeface="Arial" panose="020B0604020202020204" pitchFamily="34" charset="0"/>
              </a:rPr>
              <a:t>clots can cause </a:t>
            </a:r>
            <a:r>
              <a:rPr lang="en-US" sz="1100" b="1" dirty="0" smtClean="0">
                <a:solidFill>
                  <a:schemeClr val="tx1"/>
                </a:solidFill>
                <a:latin typeface="Arial" panose="020B0604020202020204" pitchFamily="34" charset="0"/>
                <a:cs typeface="Arial" panose="020B0604020202020204" pitchFamily="34" charset="0"/>
              </a:rPr>
              <a:t>death.”</a:t>
            </a:r>
            <a:endParaRPr lang="en-US" sz="1100" b="1" dirty="0">
              <a:solidFill>
                <a:schemeClr val="tx1"/>
              </a:solidFill>
              <a:latin typeface="Arial" panose="020B0604020202020204" pitchFamily="34" charset="0"/>
              <a:cs typeface="Arial" panose="020B0604020202020204" pitchFamily="34" charset="0"/>
            </a:endParaRPr>
          </a:p>
        </p:txBody>
      </p:sp>
      <p:graphicFrame>
        <p:nvGraphicFramePr>
          <p:cNvPr id="70" name="Chart 69"/>
          <p:cNvGraphicFramePr/>
          <p:nvPr>
            <p:extLst>
              <p:ext uri="{D42A27DB-BD31-4B8C-83A1-F6EECF244321}">
                <p14:modId xmlns:p14="http://schemas.microsoft.com/office/powerpoint/2010/main" val="972462942"/>
              </p:ext>
            </p:extLst>
          </p:nvPr>
        </p:nvGraphicFramePr>
        <p:xfrm>
          <a:off x="4528520" y="1845096"/>
          <a:ext cx="4611756" cy="1718500"/>
        </p:xfrm>
        <a:graphic>
          <a:graphicData uri="http://schemas.openxmlformats.org/drawingml/2006/chart">
            <c:chart xmlns:c="http://schemas.openxmlformats.org/drawingml/2006/chart" xmlns:r="http://schemas.openxmlformats.org/officeDocument/2006/relationships" r:id="rId6"/>
          </a:graphicData>
        </a:graphic>
      </p:graphicFrame>
      <p:sp>
        <p:nvSpPr>
          <p:cNvPr id="71" name="Rounded Rectangle 70"/>
          <p:cNvSpPr/>
          <p:nvPr/>
        </p:nvSpPr>
        <p:spPr bwMode="auto">
          <a:xfrm>
            <a:off x="4779402" y="2116854"/>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cxnSp>
        <p:nvCxnSpPr>
          <p:cNvPr id="72" name="Straight Connector 71"/>
          <p:cNvCxnSpPr/>
          <p:nvPr/>
        </p:nvCxnSpPr>
        <p:spPr bwMode="auto">
          <a:xfrm>
            <a:off x="4795304" y="2526525"/>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 name="Straight Connector 72"/>
          <p:cNvCxnSpPr/>
          <p:nvPr/>
        </p:nvCxnSpPr>
        <p:spPr bwMode="auto">
          <a:xfrm>
            <a:off x="4795304" y="2989031"/>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TextBox 73"/>
          <p:cNvSpPr txBox="1"/>
          <p:nvPr/>
        </p:nvSpPr>
        <p:spPr>
          <a:xfrm>
            <a:off x="4596108" y="2086031"/>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18-39</a:t>
            </a:r>
            <a:endParaRPr lang="en-US" sz="900" b="1" i="1" dirty="0">
              <a:latin typeface="Arial" panose="020B0604020202020204" pitchFamily="34" charset="0"/>
              <a:cs typeface="Arial" panose="020B0604020202020204" pitchFamily="34" charset="0"/>
            </a:endParaRPr>
          </a:p>
        </p:txBody>
      </p:sp>
      <p:sp>
        <p:nvSpPr>
          <p:cNvPr id="75" name="Rounded Rectangle 74"/>
          <p:cNvSpPr/>
          <p:nvPr/>
        </p:nvSpPr>
        <p:spPr bwMode="auto">
          <a:xfrm>
            <a:off x="4779402" y="2581948"/>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76" name="TextBox 75"/>
          <p:cNvSpPr txBox="1"/>
          <p:nvPr/>
        </p:nvSpPr>
        <p:spPr>
          <a:xfrm>
            <a:off x="4596108" y="2559076"/>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40-64</a:t>
            </a:r>
            <a:endParaRPr lang="en-US" sz="900" b="1" i="1" dirty="0">
              <a:latin typeface="Arial" panose="020B0604020202020204" pitchFamily="34" charset="0"/>
              <a:cs typeface="Arial" panose="020B0604020202020204" pitchFamily="34" charset="0"/>
            </a:endParaRPr>
          </a:p>
        </p:txBody>
      </p:sp>
      <p:sp>
        <p:nvSpPr>
          <p:cNvPr id="77" name="Rounded Rectangle 76"/>
          <p:cNvSpPr/>
          <p:nvPr/>
        </p:nvSpPr>
        <p:spPr bwMode="auto">
          <a:xfrm>
            <a:off x="4807231" y="3055108"/>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78" name="TextBox 77"/>
          <p:cNvSpPr txBox="1"/>
          <p:nvPr/>
        </p:nvSpPr>
        <p:spPr>
          <a:xfrm>
            <a:off x="4615986" y="3032236"/>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65+</a:t>
            </a:r>
            <a:endParaRPr lang="en-US" sz="900" b="1" i="1" dirty="0">
              <a:latin typeface="Arial" panose="020B0604020202020204" pitchFamily="34" charset="0"/>
              <a:cs typeface="Arial" panose="020B0604020202020204" pitchFamily="34" charset="0"/>
            </a:endParaRPr>
          </a:p>
        </p:txBody>
      </p:sp>
      <p:sp>
        <p:nvSpPr>
          <p:cNvPr id="80" name="Rounded Rectangle 79"/>
          <p:cNvSpPr/>
          <p:nvPr/>
        </p:nvSpPr>
        <p:spPr bwMode="auto">
          <a:xfrm>
            <a:off x="4799667" y="3934263"/>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cxnSp>
        <p:nvCxnSpPr>
          <p:cNvPr id="81" name="Straight Connector 80"/>
          <p:cNvCxnSpPr/>
          <p:nvPr/>
        </p:nvCxnSpPr>
        <p:spPr bwMode="auto">
          <a:xfrm>
            <a:off x="4815569" y="4343934"/>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2" name="Straight Connector 81"/>
          <p:cNvCxnSpPr/>
          <p:nvPr/>
        </p:nvCxnSpPr>
        <p:spPr bwMode="auto">
          <a:xfrm>
            <a:off x="4815569" y="4806440"/>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3" name="TextBox 82"/>
          <p:cNvSpPr txBox="1"/>
          <p:nvPr/>
        </p:nvSpPr>
        <p:spPr>
          <a:xfrm>
            <a:off x="4616373" y="3903440"/>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18-39</a:t>
            </a:r>
            <a:endParaRPr lang="en-US" sz="900" b="1" i="1" dirty="0">
              <a:latin typeface="Arial" panose="020B0604020202020204" pitchFamily="34" charset="0"/>
              <a:cs typeface="Arial" panose="020B0604020202020204" pitchFamily="34" charset="0"/>
            </a:endParaRPr>
          </a:p>
        </p:txBody>
      </p:sp>
      <p:sp>
        <p:nvSpPr>
          <p:cNvPr id="84" name="Rounded Rectangle 83"/>
          <p:cNvSpPr/>
          <p:nvPr/>
        </p:nvSpPr>
        <p:spPr bwMode="auto">
          <a:xfrm>
            <a:off x="4799667" y="4399357"/>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85" name="TextBox 84"/>
          <p:cNvSpPr txBox="1"/>
          <p:nvPr/>
        </p:nvSpPr>
        <p:spPr>
          <a:xfrm>
            <a:off x="4616373" y="4376485"/>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40-64</a:t>
            </a:r>
            <a:endParaRPr lang="en-US" sz="900" b="1" i="1" dirty="0">
              <a:latin typeface="Arial" panose="020B0604020202020204" pitchFamily="34" charset="0"/>
              <a:cs typeface="Arial" panose="020B0604020202020204" pitchFamily="34" charset="0"/>
            </a:endParaRPr>
          </a:p>
        </p:txBody>
      </p:sp>
      <p:sp>
        <p:nvSpPr>
          <p:cNvPr id="86" name="Rounded Rectangle 85"/>
          <p:cNvSpPr/>
          <p:nvPr/>
        </p:nvSpPr>
        <p:spPr bwMode="auto">
          <a:xfrm>
            <a:off x="4827496" y="4872517"/>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87" name="TextBox 86"/>
          <p:cNvSpPr txBox="1"/>
          <p:nvPr/>
        </p:nvSpPr>
        <p:spPr>
          <a:xfrm>
            <a:off x="4636251" y="4849645"/>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65+</a:t>
            </a:r>
            <a:endParaRPr lang="en-US" sz="900" b="1" i="1" dirty="0">
              <a:latin typeface="Arial" panose="020B0604020202020204" pitchFamily="34" charset="0"/>
              <a:cs typeface="Arial" panose="020B0604020202020204" pitchFamily="34" charset="0"/>
            </a:endParaRPr>
          </a:p>
        </p:txBody>
      </p:sp>
      <p:pic>
        <p:nvPicPr>
          <p:cNvPr id="88" name="Picture 87"/>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327550" y="139465"/>
            <a:ext cx="612648" cy="612648"/>
          </a:xfrm>
          <a:prstGeom prst="rect">
            <a:avLst/>
          </a:prstGeom>
        </p:spPr>
      </p:pic>
      <p:grpSp>
        <p:nvGrpSpPr>
          <p:cNvPr id="89" name="Group 88"/>
          <p:cNvGrpSpPr/>
          <p:nvPr/>
        </p:nvGrpSpPr>
        <p:grpSpPr>
          <a:xfrm>
            <a:off x="1086718" y="1416045"/>
            <a:ext cx="345039" cy="1531177"/>
            <a:chOff x="665612" y="1487039"/>
            <a:chExt cx="255198" cy="1093911"/>
          </a:xfrm>
        </p:grpSpPr>
        <p:sp>
          <p:nvSpPr>
            <p:cNvPr id="90" name="TextBox 89"/>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91" name="TextBox 90"/>
            <p:cNvSpPr txBox="1"/>
            <p:nvPr/>
          </p:nvSpPr>
          <p:spPr>
            <a:xfrm>
              <a:off x="665612" y="1671653"/>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92" name="TextBox 91"/>
            <p:cNvSpPr txBox="1"/>
            <p:nvPr/>
          </p:nvSpPr>
          <p:spPr>
            <a:xfrm>
              <a:off x="665612" y="184200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93" name="TextBox 92"/>
            <p:cNvSpPr txBox="1"/>
            <p:nvPr/>
          </p:nvSpPr>
          <p:spPr>
            <a:xfrm>
              <a:off x="665612" y="2016747"/>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94" name="TextBox 93"/>
            <p:cNvSpPr txBox="1"/>
            <p:nvPr/>
          </p:nvSpPr>
          <p:spPr>
            <a:xfrm>
              <a:off x="665612" y="2170655"/>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95" name="TextBox 94"/>
            <p:cNvSpPr txBox="1"/>
            <p:nvPr/>
          </p:nvSpPr>
          <p:spPr>
            <a:xfrm>
              <a:off x="665612" y="2350118"/>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96" name="Group 95"/>
          <p:cNvGrpSpPr/>
          <p:nvPr/>
        </p:nvGrpSpPr>
        <p:grpSpPr>
          <a:xfrm>
            <a:off x="1086718" y="3129364"/>
            <a:ext cx="345039" cy="1531177"/>
            <a:chOff x="665612" y="1487039"/>
            <a:chExt cx="255198" cy="1093911"/>
          </a:xfrm>
        </p:grpSpPr>
        <p:sp>
          <p:nvSpPr>
            <p:cNvPr id="97" name="TextBox 96"/>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98" name="TextBox 97"/>
            <p:cNvSpPr txBox="1"/>
            <p:nvPr/>
          </p:nvSpPr>
          <p:spPr>
            <a:xfrm>
              <a:off x="665612" y="1671653"/>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99" name="TextBox 98"/>
            <p:cNvSpPr txBox="1"/>
            <p:nvPr/>
          </p:nvSpPr>
          <p:spPr>
            <a:xfrm>
              <a:off x="665612" y="184200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00" name="TextBox 99"/>
            <p:cNvSpPr txBox="1"/>
            <p:nvPr/>
          </p:nvSpPr>
          <p:spPr>
            <a:xfrm>
              <a:off x="665612" y="2016747"/>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01" name="TextBox 100"/>
            <p:cNvSpPr txBox="1"/>
            <p:nvPr/>
          </p:nvSpPr>
          <p:spPr>
            <a:xfrm>
              <a:off x="665612" y="2170655"/>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02" name="TextBox 101"/>
            <p:cNvSpPr txBox="1"/>
            <p:nvPr/>
          </p:nvSpPr>
          <p:spPr>
            <a:xfrm>
              <a:off x="665612" y="2350118"/>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03" name="Group 102"/>
          <p:cNvGrpSpPr/>
          <p:nvPr/>
        </p:nvGrpSpPr>
        <p:grpSpPr>
          <a:xfrm>
            <a:off x="1086718" y="5000856"/>
            <a:ext cx="345039" cy="1531177"/>
            <a:chOff x="665612" y="1487039"/>
            <a:chExt cx="255198" cy="1093911"/>
          </a:xfrm>
        </p:grpSpPr>
        <p:sp>
          <p:nvSpPr>
            <p:cNvPr id="104" name="TextBox 103"/>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05" name="TextBox 104"/>
            <p:cNvSpPr txBox="1"/>
            <p:nvPr/>
          </p:nvSpPr>
          <p:spPr>
            <a:xfrm>
              <a:off x="665612" y="1671653"/>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06" name="TextBox 105"/>
            <p:cNvSpPr txBox="1"/>
            <p:nvPr/>
          </p:nvSpPr>
          <p:spPr>
            <a:xfrm>
              <a:off x="665612" y="184200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07" name="TextBox 106"/>
            <p:cNvSpPr txBox="1"/>
            <p:nvPr/>
          </p:nvSpPr>
          <p:spPr>
            <a:xfrm>
              <a:off x="665612" y="2016747"/>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08" name="TextBox 107"/>
            <p:cNvSpPr txBox="1"/>
            <p:nvPr/>
          </p:nvSpPr>
          <p:spPr>
            <a:xfrm>
              <a:off x="665612" y="2170655"/>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09" name="TextBox 108"/>
            <p:cNvSpPr txBox="1"/>
            <p:nvPr/>
          </p:nvSpPr>
          <p:spPr>
            <a:xfrm>
              <a:off x="665612" y="2350118"/>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10" name="Group 109"/>
          <p:cNvGrpSpPr/>
          <p:nvPr/>
        </p:nvGrpSpPr>
        <p:grpSpPr>
          <a:xfrm>
            <a:off x="5622626" y="2078307"/>
            <a:ext cx="345039" cy="1458985"/>
            <a:chOff x="665612" y="1512827"/>
            <a:chExt cx="255198" cy="1042335"/>
          </a:xfrm>
        </p:grpSpPr>
        <p:sp>
          <p:nvSpPr>
            <p:cNvPr id="111" name="TextBox 110"/>
            <p:cNvSpPr txBox="1"/>
            <p:nvPr/>
          </p:nvSpPr>
          <p:spPr>
            <a:xfrm>
              <a:off x="665612" y="1512827"/>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12" name="TextBox 111"/>
            <p:cNvSpPr txBox="1"/>
            <p:nvPr/>
          </p:nvSpPr>
          <p:spPr>
            <a:xfrm>
              <a:off x="665612" y="1671653"/>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13" name="TextBox 112"/>
            <p:cNvSpPr txBox="1"/>
            <p:nvPr/>
          </p:nvSpPr>
          <p:spPr>
            <a:xfrm>
              <a:off x="665612" y="184200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14" name="TextBox 113"/>
            <p:cNvSpPr txBox="1"/>
            <p:nvPr/>
          </p:nvSpPr>
          <p:spPr>
            <a:xfrm>
              <a:off x="665612" y="1999555"/>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15" name="TextBox 114"/>
            <p:cNvSpPr txBox="1"/>
            <p:nvPr/>
          </p:nvSpPr>
          <p:spPr>
            <a:xfrm>
              <a:off x="665612" y="2170655"/>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16" name="TextBox 115"/>
            <p:cNvSpPr txBox="1"/>
            <p:nvPr/>
          </p:nvSpPr>
          <p:spPr>
            <a:xfrm>
              <a:off x="665612" y="2324330"/>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17" name="Group 116"/>
          <p:cNvGrpSpPr/>
          <p:nvPr/>
        </p:nvGrpSpPr>
        <p:grpSpPr>
          <a:xfrm>
            <a:off x="5634658" y="3872472"/>
            <a:ext cx="345039" cy="1458985"/>
            <a:chOff x="665612" y="1512827"/>
            <a:chExt cx="255198" cy="1042335"/>
          </a:xfrm>
        </p:grpSpPr>
        <p:sp>
          <p:nvSpPr>
            <p:cNvPr id="118" name="TextBox 117"/>
            <p:cNvSpPr txBox="1"/>
            <p:nvPr/>
          </p:nvSpPr>
          <p:spPr>
            <a:xfrm>
              <a:off x="665612" y="1512827"/>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19" name="TextBox 118"/>
            <p:cNvSpPr txBox="1"/>
            <p:nvPr/>
          </p:nvSpPr>
          <p:spPr>
            <a:xfrm>
              <a:off x="665612" y="1671653"/>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20" name="TextBox 119"/>
            <p:cNvSpPr txBox="1"/>
            <p:nvPr/>
          </p:nvSpPr>
          <p:spPr>
            <a:xfrm>
              <a:off x="665612" y="184200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21" name="TextBox 120"/>
            <p:cNvSpPr txBox="1"/>
            <p:nvPr/>
          </p:nvSpPr>
          <p:spPr>
            <a:xfrm>
              <a:off x="665612" y="1999555"/>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22" name="TextBox 121"/>
            <p:cNvSpPr txBox="1"/>
            <p:nvPr/>
          </p:nvSpPr>
          <p:spPr>
            <a:xfrm>
              <a:off x="665612" y="2170655"/>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23" name="TextBox 122"/>
            <p:cNvSpPr txBox="1"/>
            <p:nvPr/>
          </p:nvSpPr>
          <p:spPr>
            <a:xfrm>
              <a:off x="665612" y="2324330"/>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sp>
        <p:nvSpPr>
          <p:cNvPr id="124" name="TextBox 123"/>
          <p:cNvSpPr txBox="1"/>
          <p:nvPr/>
        </p:nvSpPr>
        <p:spPr>
          <a:xfrm>
            <a:off x="4159328" y="1440109"/>
            <a:ext cx="247184" cy="230832"/>
          </a:xfrm>
          <a:prstGeom prst="rect">
            <a:avLst/>
          </a:prstGeom>
          <a:noFill/>
        </p:spPr>
        <p:txBody>
          <a:bodyPr wrap="none" rtlCol="0">
            <a:spAutoFit/>
          </a:bodyPr>
          <a:lstStyle/>
          <a:p>
            <a:r>
              <a:rPr lang="en-US" sz="900" dirty="0" smtClean="0"/>
              <a:t>B</a:t>
            </a:r>
            <a:endParaRPr lang="en-US" sz="900" dirty="0"/>
          </a:p>
        </p:txBody>
      </p:sp>
      <p:sp>
        <p:nvSpPr>
          <p:cNvPr id="125" name="TextBox 124"/>
          <p:cNvSpPr txBox="1"/>
          <p:nvPr/>
        </p:nvSpPr>
        <p:spPr>
          <a:xfrm>
            <a:off x="2442143" y="5711698"/>
            <a:ext cx="247184" cy="230832"/>
          </a:xfrm>
          <a:prstGeom prst="rect">
            <a:avLst/>
          </a:prstGeom>
          <a:noFill/>
        </p:spPr>
        <p:txBody>
          <a:bodyPr wrap="none" rtlCol="0">
            <a:spAutoFit/>
          </a:bodyPr>
          <a:lstStyle/>
          <a:p>
            <a:r>
              <a:rPr lang="en-US" sz="900" dirty="0" smtClean="0"/>
              <a:t>C</a:t>
            </a:r>
            <a:endParaRPr lang="en-US" sz="900" dirty="0"/>
          </a:p>
        </p:txBody>
      </p:sp>
      <p:sp>
        <p:nvSpPr>
          <p:cNvPr id="126" name="TextBox 125"/>
          <p:cNvSpPr txBox="1"/>
          <p:nvPr/>
        </p:nvSpPr>
        <p:spPr>
          <a:xfrm>
            <a:off x="7215602" y="2778904"/>
            <a:ext cx="247184" cy="230832"/>
          </a:xfrm>
          <a:prstGeom prst="rect">
            <a:avLst/>
          </a:prstGeom>
          <a:noFill/>
        </p:spPr>
        <p:txBody>
          <a:bodyPr wrap="none" rtlCol="0">
            <a:spAutoFit/>
          </a:bodyPr>
          <a:lstStyle/>
          <a:p>
            <a:r>
              <a:rPr lang="en-US" sz="900" dirty="0" smtClean="0"/>
              <a:t>C</a:t>
            </a:r>
            <a:endParaRPr lang="en-US" sz="900" dirty="0"/>
          </a:p>
        </p:txBody>
      </p:sp>
      <p:sp>
        <p:nvSpPr>
          <p:cNvPr id="127" name="TextBox 126"/>
          <p:cNvSpPr txBox="1"/>
          <p:nvPr/>
        </p:nvSpPr>
        <p:spPr>
          <a:xfrm>
            <a:off x="4666893" y="5483687"/>
            <a:ext cx="2261063" cy="707886"/>
          </a:xfrm>
          <a:prstGeom prst="rect">
            <a:avLst/>
          </a:prstGeom>
          <a:noFill/>
        </p:spPr>
        <p:txBody>
          <a:bodyPr wrap="square" rtlCol="0">
            <a:spAutoFit/>
          </a:bodyPr>
          <a:lstStyle/>
          <a:p>
            <a:r>
              <a:rPr lang="en-US" sz="800" i="1" dirty="0" smtClean="0">
                <a:solidFill>
                  <a:schemeClr val="tx1"/>
                </a:solidFill>
                <a:latin typeface="Arial" panose="020B0604020202020204" pitchFamily="34" charset="0"/>
                <a:cs typeface="Arial" panose="020B0604020202020204" pitchFamily="34" charset="0"/>
              </a:rPr>
              <a:t>*Compared to what was asked in actual survey, statements have been changed to the positive/affirmative and scales have been reversed. This change has been made for increased ease of interpretation of results.</a:t>
            </a:r>
            <a:endParaRPr lang="en-US" sz="800" i="1" dirty="0">
              <a:solidFill>
                <a:schemeClr val="tx1"/>
              </a:solidFill>
              <a:latin typeface="Arial" panose="020B0604020202020204" pitchFamily="34" charset="0"/>
              <a:cs typeface="Arial" panose="020B0604020202020204" pitchFamily="34" charset="0"/>
            </a:endParaRPr>
          </a:p>
        </p:txBody>
      </p:sp>
      <p:grpSp>
        <p:nvGrpSpPr>
          <p:cNvPr id="128" name="Group 127"/>
          <p:cNvGrpSpPr/>
          <p:nvPr/>
        </p:nvGrpSpPr>
        <p:grpSpPr>
          <a:xfrm>
            <a:off x="742331" y="854966"/>
            <a:ext cx="7436735" cy="284381"/>
            <a:chOff x="742331" y="854966"/>
            <a:chExt cx="7436735" cy="284381"/>
          </a:xfrm>
        </p:grpSpPr>
        <p:sp>
          <p:nvSpPr>
            <p:cNvPr id="129" name="TextBox 128"/>
            <p:cNvSpPr txBox="1"/>
            <p:nvPr/>
          </p:nvSpPr>
          <p:spPr>
            <a:xfrm>
              <a:off x="863448" y="854966"/>
              <a:ext cx="2269295"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Agree</a:t>
              </a:r>
              <a:endParaRPr lang="en-US" sz="1200" dirty="0">
                <a:solidFill>
                  <a:schemeClr val="tx1"/>
                </a:solidFill>
                <a:latin typeface="Arial" panose="020B0604020202020204" pitchFamily="34" charset="0"/>
                <a:cs typeface="Arial" panose="020B0604020202020204" pitchFamily="34" charset="0"/>
              </a:endParaRPr>
            </a:p>
          </p:txBody>
        </p:sp>
        <p:sp>
          <p:nvSpPr>
            <p:cNvPr id="130" name="Rectangle 129"/>
            <p:cNvSpPr/>
            <p:nvPr/>
          </p:nvSpPr>
          <p:spPr bwMode="auto">
            <a:xfrm>
              <a:off x="3333725" y="923819"/>
              <a:ext cx="165386" cy="150053"/>
            </a:xfrm>
            <a:prstGeom prst="rect">
              <a:avLst/>
            </a:prstGeom>
            <a:solidFill>
              <a:schemeClr val="tx1">
                <a:lumMod val="65000"/>
                <a:lumOff val="35000"/>
              </a:schemeClr>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sp>
          <p:nvSpPr>
            <p:cNvPr id="131" name="TextBox 130"/>
            <p:cNvSpPr txBox="1"/>
            <p:nvPr/>
          </p:nvSpPr>
          <p:spPr>
            <a:xfrm>
              <a:off x="3467307" y="862348"/>
              <a:ext cx="1860605"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Neutral</a:t>
              </a:r>
              <a:endParaRPr lang="en-US" sz="1200" dirty="0">
                <a:solidFill>
                  <a:schemeClr val="tx1"/>
                </a:solidFill>
                <a:latin typeface="Arial" panose="020B0604020202020204" pitchFamily="34" charset="0"/>
                <a:cs typeface="Arial" panose="020B0604020202020204" pitchFamily="34" charset="0"/>
              </a:endParaRPr>
            </a:p>
          </p:txBody>
        </p:sp>
        <p:sp>
          <p:nvSpPr>
            <p:cNvPr id="132" name="Rectangle 131"/>
            <p:cNvSpPr/>
            <p:nvPr/>
          </p:nvSpPr>
          <p:spPr bwMode="auto">
            <a:xfrm>
              <a:off x="742331" y="918438"/>
              <a:ext cx="165386" cy="150053"/>
            </a:xfrm>
            <a:prstGeom prst="rect">
              <a:avLst/>
            </a:prstGeom>
            <a:solidFill>
              <a:srgbClr val="002A7E"/>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grpSp>
          <p:nvGrpSpPr>
            <p:cNvPr id="133" name="Group 132"/>
            <p:cNvGrpSpPr/>
            <p:nvPr/>
          </p:nvGrpSpPr>
          <p:grpSpPr>
            <a:xfrm>
              <a:off x="1478330" y="899486"/>
              <a:ext cx="1039530" cy="170554"/>
              <a:chOff x="6236662" y="6118051"/>
              <a:chExt cx="1039530" cy="170554"/>
            </a:xfrm>
          </p:grpSpPr>
          <p:sp>
            <p:nvSpPr>
              <p:cNvPr id="148" name="Oval 147"/>
              <p:cNvSpPr/>
              <p:nvPr/>
            </p:nvSpPr>
            <p:spPr>
              <a:xfrm>
                <a:off x="6453538" y="6118051"/>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2</a:t>
                </a:r>
              </a:p>
            </p:txBody>
          </p:sp>
          <p:sp>
            <p:nvSpPr>
              <p:cNvPr id="149" name="Oval 148"/>
              <p:cNvSpPr/>
              <p:nvPr/>
            </p:nvSpPr>
            <p:spPr>
              <a:xfrm>
                <a:off x="6670414" y="6118051"/>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150" name="Oval 149"/>
              <p:cNvSpPr/>
              <p:nvPr/>
            </p:nvSpPr>
            <p:spPr>
              <a:xfrm>
                <a:off x="6236662" y="6118051"/>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1</a:t>
                </a:r>
              </a:p>
            </p:txBody>
          </p:sp>
          <p:sp>
            <p:nvSpPr>
              <p:cNvPr id="151" name="Oval 150"/>
              <p:cNvSpPr/>
              <p:nvPr/>
            </p:nvSpPr>
            <p:spPr>
              <a:xfrm>
                <a:off x="6887290" y="6118051"/>
                <a:ext cx="172026" cy="170554"/>
              </a:xfrm>
              <a:prstGeom prst="ellipse">
                <a:avLst/>
              </a:prstGeom>
              <a:solidFill>
                <a:schemeClr val="accent1"/>
              </a:solidFill>
              <a:ln/>
            </p:spPr>
            <p:style>
              <a:lnRef idx="1">
                <a:schemeClr val="accent2"/>
              </a:lnRef>
              <a:fillRef idx="3">
                <a:schemeClr val="accent2"/>
              </a:fillRef>
              <a:effectRef idx="2">
                <a:schemeClr val="accent2"/>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4</a:t>
                </a:r>
              </a:p>
            </p:txBody>
          </p:sp>
          <p:sp>
            <p:nvSpPr>
              <p:cNvPr id="152" name="Oval 151"/>
              <p:cNvSpPr/>
              <p:nvPr/>
            </p:nvSpPr>
            <p:spPr>
              <a:xfrm>
                <a:off x="7104166" y="6118051"/>
                <a:ext cx="172026" cy="170554"/>
              </a:xfrm>
              <a:prstGeom prst="ellipse">
                <a:avLst/>
              </a:prstGeom>
              <a:solidFill>
                <a:schemeClr val="accent1"/>
              </a:solidFill>
              <a:ln/>
            </p:spPr>
            <p:style>
              <a:lnRef idx="1">
                <a:schemeClr val="accent2"/>
              </a:lnRef>
              <a:fillRef idx="3">
                <a:schemeClr val="accent2"/>
              </a:fillRef>
              <a:effectRef idx="2">
                <a:schemeClr val="accent2"/>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5</a:t>
                </a:r>
              </a:p>
            </p:txBody>
          </p:sp>
        </p:grpSp>
        <p:grpSp>
          <p:nvGrpSpPr>
            <p:cNvPr id="134" name="Group 133"/>
            <p:cNvGrpSpPr/>
            <p:nvPr/>
          </p:nvGrpSpPr>
          <p:grpSpPr>
            <a:xfrm>
              <a:off x="4115033" y="899486"/>
              <a:ext cx="1039530" cy="170554"/>
              <a:chOff x="3449378" y="5628715"/>
              <a:chExt cx="1039530" cy="170554"/>
            </a:xfrm>
          </p:grpSpPr>
          <p:sp>
            <p:nvSpPr>
              <p:cNvPr id="143" name="Oval 142"/>
              <p:cNvSpPr/>
              <p:nvPr/>
            </p:nvSpPr>
            <p:spPr>
              <a:xfrm>
                <a:off x="3666254"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2</a:t>
                </a:r>
              </a:p>
            </p:txBody>
          </p:sp>
          <p:sp>
            <p:nvSpPr>
              <p:cNvPr id="144" name="Oval 143"/>
              <p:cNvSpPr/>
              <p:nvPr/>
            </p:nvSpPr>
            <p:spPr>
              <a:xfrm>
                <a:off x="3883130" y="5628715"/>
                <a:ext cx="172026" cy="170554"/>
              </a:xfrm>
              <a:prstGeom prst="ellipse">
                <a:avLst/>
              </a:prstGeom>
              <a:solidFill>
                <a:schemeClr val="tx1">
                  <a:lumMod val="95000"/>
                  <a:lumOff val="5000"/>
                </a:schemeClr>
              </a:soli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145" name="Oval 144"/>
              <p:cNvSpPr/>
              <p:nvPr/>
            </p:nvSpPr>
            <p:spPr>
              <a:xfrm>
                <a:off x="3449378"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1</a:t>
                </a:r>
              </a:p>
            </p:txBody>
          </p:sp>
          <p:sp>
            <p:nvSpPr>
              <p:cNvPr id="146" name="Oval 145"/>
              <p:cNvSpPr/>
              <p:nvPr/>
            </p:nvSpPr>
            <p:spPr>
              <a:xfrm>
                <a:off x="4100006"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4</a:t>
                </a:r>
              </a:p>
            </p:txBody>
          </p:sp>
          <p:sp>
            <p:nvSpPr>
              <p:cNvPr id="147" name="Oval 146"/>
              <p:cNvSpPr/>
              <p:nvPr/>
            </p:nvSpPr>
            <p:spPr>
              <a:xfrm>
                <a:off x="4316882"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5</a:t>
                </a:r>
              </a:p>
            </p:txBody>
          </p:sp>
        </p:grpSp>
        <p:sp>
          <p:nvSpPr>
            <p:cNvPr id="135" name="Rectangle 134"/>
            <p:cNvSpPr/>
            <p:nvPr/>
          </p:nvSpPr>
          <p:spPr bwMode="auto">
            <a:xfrm>
              <a:off x="5501076" y="921816"/>
              <a:ext cx="165386" cy="150053"/>
            </a:xfrm>
            <a:prstGeom prst="rect">
              <a:avLst/>
            </a:prstGeom>
            <a:solidFill>
              <a:srgbClr val="C00000"/>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sp>
          <p:nvSpPr>
            <p:cNvPr id="136" name="TextBox 135"/>
            <p:cNvSpPr txBox="1"/>
            <p:nvPr/>
          </p:nvSpPr>
          <p:spPr>
            <a:xfrm>
              <a:off x="5634658" y="860345"/>
              <a:ext cx="2544408"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Disagree</a:t>
              </a:r>
              <a:endParaRPr lang="en-US" sz="1200" dirty="0">
                <a:solidFill>
                  <a:schemeClr val="tx1"/>
                </a:solidFill>
                <a:latin typeface="Arial" panose="020B0604020202020204" pitchFamily="34" charset="0"/>
                <a:cs typeface="Arial" panose="020B0604020202020204" pitchFamily="34" charset="0"/>
              </a:endParaRPr>
            </a:p>
          </p:txBody>
        </p:sp>
        <p:grpSp>
          <p:nvGrpSpPr>
            <p:cNvPr id="137" name="Group 136"/>
            <p:cNvGrpSpPr/>
            <p:nvPr/>
          </p:nvGrpSpPr>
          <p:grpSpPr>
            <a:xfrm>
              <a:off x="6390806" y="901315"/>
              <a:ext cx="1039530" cy="170554"/>
              <a:chOff x="799560" y="5872616"/>
              <a:chExt cx="1039530" cy="170554"/>
            </a:xfrm>
          </p:grpSpPr>
          <p:sp>
            <p:nvSpPr>
              <p:cNvPr id="138" name="Oval 137"/>
              <p:cNvSpPr/>
              <p:nvPr/>
            </p:nvSpPr>
            <p:spPr>
              <a:xfrm>
                <a:off x="1016436" y="5872616"/>
                <a:ext cx="172026" cy="170554"/>
              </a:xfrm>
              <a:prstGeom prst="ellipse">
                <a:avLst/>
              </a:prstGeom>
              <a:solidFill>
                <a:srgbClr val="C00000"/>
              </a:soli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2</a:t>
                </a:r>
              </a:p>
            </p:txBody>
          </p:sp>
          <p:sp>
            <p:nvSpPr>
              <p:cNvPr id="139" name="Oval 138"/>
              <p:cNvSpPr/>
              <p:nvPr/>
            </p:nvSpPr>
            <p:spPr>
              <a:xfrm>
                <a:off x="1233312" y="5872616"/>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140" name="Oval 139"/>
              <p:cNvSpPr/>
              <p:nvPr/>
            </p:nvSpPr>
            <p:spPr>
              <a:xfrm>
                <a:off x="799560" y="5872616"/>
                <a:ext cx="172026" cy="170554"/>
              </a:xfrm>
              <a:prstGeom prst="ellipse">
                <a:avLst/>
              </a:prstGeom>
              <a:solidFill>
                <a:srgbClr val="C00000"/>
              </a:soli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1</a:t>
                </a:r>
              </a:p>
            </p:txBody>
          </p:sp>
          <p:sp>
            <p:nvSpPr>
              <p:cNvPr id="141" name="Oval 140"/>
              <p:cNvSpPr/>
              <p:nvPr/>
            </p:nvSpPr>
            <p:spPr>
              <a:xfrm>
                <a:off x="1450188" y="5872616"/>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4</a:t>
                </a:r>
              </a:p>
            </p:txBody>
          </p:sp>
          <p:sp>
            <p:nvSpPr>
              <p:cNvPr id="142" name="Oval 141"/>
              <p:cNvSpPr/>
              <p:nvPr/>
            </p:nvSpPr>
            <p:spPr>
              <a:xfrm>
                <a:off x="1667064" y="5872616"/>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5</a:t>
                </a:r>
              </a:p>
            </p:txBody>
          </p:sp>
        </p:grpSp>
      </p:grpSp>
    </p:spTree>
    <p:extLst>
      <p:ext uri="{BB962C8B-B14F-4D97-AF65-F5344CB8AC3E}">
        <p14:creationId xmlns:p14="http://schemas.microsoft.com/office/powerpoint/2010/main" val="1528904340"/>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8</a:t>
            </a:fld>
            <a:r>
              <a:rPr lang="en-US" smtClean="0"/>
              <a:t> -</a:t>
            </a:r>
            <a:endParaRPr lang="en-US"/>
          </a:p>
        </p:txBody>
      </p:sp>
      <p:sp>
        <p:nvSpPr>
          <p:cNvPr id="3" name="Title 1"/>
          <p:cNvSpPr txBox="1">
            <a:spLocks/>
          </p:cNvSpPr>
          <p:nvPr/>
        </p:nvSpPr>
        <p:spPr>
          <a:xfrm>
            <a:off x="123825" y="-64583"/>
            <a:ext cx="8486775" cy="1143000"/>
          </a:xfrm>
          <a:prstGeom prst="rect">
            <a:avLst/>
          </a:prstGeom>
        </p:spPr>
        <p:txBody>
          <a:bodyPr anchor="ctr"/>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kern="0" dirty="0" smtClean="0"/>
              <a:t>Overall Study and Analytical Notes</a:t>
            </a:r>
            <a:endParaRPr lang="en-US" kern="0" dirty="0"/>
          </a:p>
        </p:txBody>
      </p:sp>
      <p:sp>
        <p:nvSpPr>
          <p:cNvPr id="15" name="Rectangle 14"/>
          <p:cNvSpPr/>
          <p:nvPr/>
        </p:nvSpPr>
        <p:spPr>
          <a:xfrm>
            <a:off x="1264257" y="1078417"/>
            <a:ext cx="7243638" cy="3647152"/>
          </a:xfrm>
          <a:prstGeom prst="rect">
            <a:avLst/>
          </a:prstGeom>
        </p:spPr>
        <p:txBody>
          <a:bodyPr wrap="square">
            <a:spAutoFit/>
          </a:bodyPr>
          <a:lstStyle/>
          <a:p>
            <a:r>
              <a:rPr lang="en-US" sz="1100" dirty="0">
                <a:solidFill>
                  <a:schemeClr val="tx1"/>
                </a:solidFill>
                <a:latin typeface="Arial" panose="020B0604020202020204" pitchFamily="34" charset="0"/>
                <a:cs typeface="Arial" panose="020B0604020202020204" pitchFamily="34" charset="0"/>
              </a:rPr>
              <a:t>The research reported </a:t>
            </a:r>
            <a:r>
              <a:rPr lang="en-US" sz="1100" dirty="0" smtClean="0">
                <a:solidFill>
                  <a:schemeClr val="tx1"/>
                </a:solidFill>
                <a:latin typeface="Arial" panose="020B0604020202020204" pitchFamily="34" charset="0"/>
                <a:cs typeface="Arial" panose="020B0604020202020204" pitchFamily="34" charset="0"/>
              </a:rPr>
              <a:t>was </a:t>
            </a:r>
            <a:r>
              <a:rPr lang="en-US" sz="1100" dirty="0">
                <a:solidFill>
                  <a:schemeClr val="tx1"/>
                </a:solidFill>
                <a:latin typeface="Arial" panose="020B0604020202020204" pitchFamily="34" charset="0"/>
                <a:cs typeface="Arial" panose="020B0604020202020204" pitchFamily="34" charset="0"/>
              </a:rPr>
              <a:t>implemented through the use of a unified research design, with the basic questionnaire being translated into the appropriate language for each country included in the study.  The translation effort includes translating from English to the other languages and is followed by a “back-translation” wherein the translated questionnaire is translated back to English in order to identify any issues of confusion relating solely to the translation itself.</a:t>
            </a:r>
          </a:p>
          <a:p>
            <a:endParaRPr lang="en-US" sz="1100" dirty="0" smtClean="0">
              <a:solidFill>
                <a:schemeClr val="tx1"/>
              </a:solidFill>
              <a:latin typeface="Arial" panose="020B0604020202020204" pitchFamily="34" charset="0"/>
              <a:cs typeface="Arial" panose="020B0604020202020204" pitchFamily="34" charset="0"/>
            </a:endParaRPr>
          </a:p>
          <a:p>
            <a:r>
              <a:rPr lang="en-US" sz="1100" dirty="0" smtClean="0">
                <a:solidFill>
                  <a:schemeClr val="tx1"/>
                </a:solidFill>
                <a:latin typeface="Arial" panose="020B0604020202020204" pitchFamily="34" charset="0"/>
                <a:cs typeface="Arial" panose="020B0604020202020204" pitchFamily="34" charset="0"/>
              </a:rPr>
              <a:t>Despite </a:t>
            </a:r>
            <a:r>
              <a:rPr lang="en-US" sz="1100" dirty="0">
                <a:solidFill>
                  <a:schemeClr val="tx1"/>
                </a:solidFill>
                <a:latin typeface="Arial" panose="020B0604020202020204" pitchFamily="34" charset="0"/>
                <a:cs typeface="Arial" panose="020B0604020202020204" pitchFamily="34" charset="0"/>
              </a:rPr>
              <a:t>the efforts to assure clarity and accuracy of translations, some differences in findings between countries  </a:t>
            </a:r>
            <a:r>
              <a:rPr lang="en-US" sz="1100" dirty="0" smtClean="0">
                <a:solidFill>
                  <a:schemeClr val="tx1"/>
                </a:solidFill>
                <a:latin typeface="Arial" panose="020B0604020202020204" pitchFamily="34" charset="0"/>
                <a:cs typeface="Arial" panose="020B0604020202020204" pitchFamily="34" charset="0"/>
              </a:rPr>
              <a:t>may </a:t>
            </a:r>
            <a:r>
              <a:rPr lang="en-US" sz="1100" dirty="0">
                <a:solidFill>
                  <a:schemeClr val="tx1"/>
                </a:solidFill>
                <a:latin typeface="Arial" panose="020B0604020202020204" pitchFamily="34" charset="0"/>
                <a:cs typeface="Arial" panose="020B0604020202020204" pitchFamily="34" charset="0"/>
              </a:rPr>
              <a:t>occur due to the “response styles” of respondents in those countries.  The utilization of rating scales or responses to “yes/no” questions may vary between countries simply for cultural/response style reasons. </a:t>
            </a:r>
          </a:p>
          <a:p>
            <a:endParaRPr lang="en-US" sz="1100" dirty="0" smtClean="0">
              <a:solidFill>
                <a:schemeClr val="tx1"/>
              </a:solidFill>
              <a:latin typeface="Arial" panose="020B0604020202020204" pitchFamily="34" charset="0"/>
              <a:cs typeface="Arial" panose="020B0604020202020204" pitchFamily="34" charset="0"/>
            </a:endParaRPr>
          </a:p>
          <a:p>
            <a:r>
              <a:rPr lang="en-US" sz="1100" dirty="0" smtClean="0">
                <a:solidFill>
                  <a:schemeClr val="tx1"/>
                </a:solidFill>
                <a:latin typeface="Arial" panose="020B0604020202020204" pitchFamily="34" charset="0"/>
                <a:cs typeface="Arial" panose="020B0604020202020204" pitchFamily="34" charset="0"/>
              </a:rPr>
              <a:t>For </a:t>
            </a:r>
            <a:r>
              <a:rPr lang="en-US" sz="1100" dirty="0">
                <a:solidFill>
                  <a:schemeClr val="tx1"/>
                </a:solidFill>
                <a:latin typeface="Arial" panose="020B0604020202020204" pitchFamily="34" charset="0"/>
                <a:cs typeface="Arial" panose="020B0604020202020204" pitchFamily="34" charset="0"/>
              </a:rPr>
              <a:t>the sake of clarity, the findings are provided here exactly as they were reported by respondents in all countries.   While </a:t>
            </a:r>
            <a:r>
              <a:rPr lang="en-US" sz="1100" dirty="0" smtClean="0">
                <a:solidFill>
                  <a:schemeClr val="tx1"/>
                </a:solidFill>
                <a:latin typeface="Arial" panose="020B0604020202020204" pitchFamily="34" charset="0"/>
                <a:cs typeface="Arial" panose="020B0604020202020204" pitchFamily="34" charset="0"/>
              </a:rPr>
              <a:t>Ipsos believes </a:t>
            </a:r>
            <a:r>
              <a:rPr lang="en-US" sz="1100" dirty="0">
                <a:solidFill>
                  <a:schemeClr val="tx1"/>
                </a:solidFill>
                <a:latin typeface="Arial" panose="020B0604020202020204" pitchFamily="34" charset="0"/>
                <a:cs typeface="Arial" panose="020B0604020202020204" pitchFamily="34" charset="0"/>
              </a:rPr>
              <a:t>that the use of computation systems to “correct” for cultural/response style differences can be applied to this issue (see:  </a:t>
            </a:r>
            <a:r>
              <a:rPr lang="en-US" sz="1100" b="1" dirty="0">
                <a:solidFill>
                  <a:schemeClr val="tx1"/>
                </a:solidFill>
                <a:latin typeface="Arial" panose="020B0604020202020204" pitchFamily="34" charset="0"/>
                <a:cs typeface="Arial" panose="020B0604020202020204" pitchFamily="34" charset="0"/>
              </a:rPr>
              <a:t>Standardization to Account for Cross-Cultural Response Bias: A Classification of Score Adjustment Procedures and Review of Research in JCCP </a:t>
            </a:r>
            <a:r>
              <a:rPr lang="en-US" sz="1100" dirty="0">
                <a:solidFill>
                  <a:schemeClr val="tx1"/>
                </a:solidFill>
                <a:latin typeface="Arial" panose="020B0604020202020204" pitchFamily="34" charset="0"/>
                <a:cs typeface="Arial" panose="020B0604020202020204" pitchFamily="34" charset="0"/>
              </a:rPr>
              <a:t>Journal of Cross-Cultural Psychology May 2004 35: 263-282), as there is not solid agreement among survey practitioners as to the most accurate adjustment system, we believe it would not be beneficial for a study that is expected to serve as a benchmark for subsequent research, where all subsequent waves would require adjustment.  </a:t>
            </a:r>
            <a:endParaRPr lang="en-US" sz="1100" dirty="0" smtClean="0">
              <a:solidFill>
                <a:schemeClr val="tx1"/>
              </a:solidFill>
              <a:latin typeface="Arial" panose="020B0604020202020204" pitchFamily="34" charset="0"/>
              <a:cs typeface="Arial" panose="020B0604020202020204" pitchFamily="34" charset="0"/>
            </a:endParaRPr>
          </a:p>
          <a:p>
            <a:endParaRPr lang="en-US" sz="1100" dirty="0">
              <a:solidFill>
                <a:schemeClr val="tx1"/>
              </a:solidFill>
              <a:latin typeface="Arial" panose="020B0604020202020204" pitchFamily="34" charset="0"/>
              <a:cs typeface="Arial" panose="020B0604020202020204" pitchFamily="34" charset="0"/>
            </a:endParaRPr>
          </a:p>
          <a:p>
            <a:r>
              <a:rPr lang="en-US" sz="1100" dirty="0" smtClean="0">
                <a:solidFill>
                  <a:schemeClr val="tx1"/>
                </a:solidFill>
                <a:latin typeface="Arial" panose="020B0604020202020204" pitchFamily="34" charset="0"/>
                <a:cs typeface="Arial" panose="020B0604020202020204" pitchFamily="34" charset="0"/>
              </a:rPr>
              <a:t>The </a:t>
            </a:r>
            <a:r>
              <a:rPr lang="en-US" sz="1100" dirty="0">
                <a:solidFill>
                  <a:schemeClr val="tx1"/>
                </a:solidFill>
                <a:latin typeface="Arial" panose="020B0604020202020204" pitchFamily="34" charset="0"/>
                <a:cs typeface="Arial" panose="020B0604020202020204" pitchFamily="34" charset="0"/>
              </a:rPr>
              <a:t>recommendation is to keep in mind the potential for cross-cultural response bias, but also note that tracking individual countries over time will allow for the identification of changes within each country, even though cross-country comparisons may occasionally be problematic.  </a:t>
            </a:r>
          </a:p>
        </p:txBody>
      </p:sp>
      <p:sp>
        <p:nvSpPr>
          <p:cNvPr id="16" name="Rounded Rectangle 15"/>
          <p:cNvSpPr/>
          <p:nvPr/>
        </p:nvSpPr>
        <p:spPr>
          <a:xfrm>
            <a:off x="217220" y="946205"/>
            <a:ext cx="8465604" cy="3983604"/>
          </a:xfrm>
          <a:prstGeom prst="roundRect">
            <a:avLst>
              <a:gd name="adj" fmla="val 9936"/>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latin typeface="+mj-lt"/>
            </a:endParaRPr>
          </a:p>
        </p:txBody>
      </p:sp>
      <p:sp>
        <p:nvSpPr>
          <p:cNvPr id="17" name="Freeform 22"/>
          <p:cNvSpPr>
            <a:spLocks noChangeAspect="1" noEditPoints="1"/>
          </p:cNvSpPr>
          <p:nvPr/>
        </p:nvSpPr>
        <p:spPr bwMode="auto">
          <a:xfrm>
            <a:off x="325685" y="1137262"/>
            <a:ext cx="938572" cy="720000"/>
          </a:xfrm>
          <a:custGeom>
            <a:avLst/>
            <a:gdLst/>
            <a:ahLst/>
            <a:cxnLst>
              <a:cxn ang="0">
                <a:pos x="247" y="55"/>
              </a:cxn>
              <a:cxn ang="0">
                <a:pos x="241" y="38"/>
              </a:cxn>
              <a:cxn ang="0">
                <a:pos x="223" y="38"/>
              </a:cxn>
              <a:cxn ang="0">
                <a:pos x="265" y="55"/>
              </a:cxn>
              <a:cxn ang="0">
                <a:pos x="280" y="45"/>
              </a:cxn>
              <a:cxn ang="0">
                <a:pos x="274" y="28"/>
              </a:cxn>
              <a:cxn ang="0">
                <a:pos x="269" y="45"/>
              </a:cxn>
              <a:cxn ang="0">
                <a:pos x="311" y="49"/>
              </a:cxn>
              <a:cxn ang="0">
                <a:pos x="325" y="38"/>
              </a:cxn>
              <a:cxn ang="0">
                <a:pos x="308" y="38"/>
              </a:cxn>
              <a:cxn ang="0">
                <a:pos x="302" y="55"/>
              </a:cxn>
              <a:cxn ang="0">
                <a:pos x="339" y="63"/>
              </a:cxn>
              <a:cxn ang="0">
                <a:pos x="137" y="35"/>
              </a:cxn>
              <a:cxn ang="0">
                <a:pos x="151" y="24"/>
              </a:cxn>
              <a:cxn ang="0">
                <a:pos x="146" y="8"/>
              </a:cxn>
              <a:cxn ang="0">
                <a:pos x="140" y="24"/>
              </a:cxn>
              <a:cxn ang="0">
                <a:pos x="113" y="42"/>
              </a:cxn>
              <a:cxn ang="0">
                <a:pos x="179" y="42"/>
              </a:cxn>
              <a:cxn ang="0">
                <a:pos x="153" y="63"/>
              </a:cxn>
              <a:cxn ang="0">
                <a:pos x="207" y="108"/>
              </a:cxn>
              <a:cxn ang="0">
                <a:pos x="220" y="178"/>
              </a:cxn>
              <a:cxn ang="0">
                <a:pos x="211" y="131"/>
              </a:cxn>
              <a:cxn ang="0">
                <a:pos x="194" y="251"/>
              </a:cxn>
              <a:cxn ang="0">
                <a:pos x="187" y="251"/>
              </a:cxn>
              <a:cxn ang="0">
                <a:pos x="170" y="121"/>
              </a:cxn>
              <a:cxn ang="0">
                <a:pos x="143" y="59"/>
              </a:cxn>
              <a:cxn ang="0">
                <a:pos x="179" y="90"/>
              </a:cxn>
              <a:cxn ang="0">
                <a:pos x="194" y="105"/>
              </a:cxn>
              <a:cxn ang="0">
                <a:pos x="274" y="75"/>
              </a:cxn>
              <a:cxn ang="0">
                <a:pos x="285" y="109"/>
              </a:cxn>
              <a:cxn ang="0">
                <a:pos x="334" y="82"/>
              </a:cxn>
              <a:cxn ang="0">
                <a:pos x="286" y="260"/>
              </a:cxn>
              <a:cxn ang="0">
                <a:pos x="271" y="181"/>
              </a:cxn>
              <a:cxn ang="0">
                <a:pos x="254" y="251"/>
              </a:cxn>
              <a:cxn ang="0">
                <a:pos x="215" y="71"/>
              </a:cxn>
              <a:cxn ang="0">
                <a:pos x="285" y="109"/>
              </a:cxn>
              <a:cxn ang="0">
                <a:pos x="75" y="16"/>
              </a:cxn>
              <a:cxn ang="0">
                <a:pos x="82" y="57"/>
              </a:cxn>
              <a:cxn ang="0">
                <a:pos x="51" y="36"/>
              </a:cxn>
              <a:cxn ang="0">
                <a:pos x="54" y="90"/>
              </a:cxn>
              <a:cxn ang="0">
                <a:pos x="69" y="105"/>
              </a:cxn>
              <a:cxn ang="0">
                <a:pos x="85" y="260"/>
              </a:cxn>
              <a:cxn ang="0">
                <a:pos x="69" y="181"/>
              </a:cxn>
              <a:cxn ang="0">
                <a:pos x="52" y="251"/>
              </a:cxn>
              <a:cxn ang="0">
                <a:pos x="21" y="135"/>
              </a:cxn>
              <a:cxn ang="0">
                <a:pos x="17" y="97"/>
              </a:cxn>
              <a:cxn ang="0">
                <a:pos x="65" y="108"/>
              </a:cxn>
              <a:cxn ang="0">
                <a:pos x="121" y="60"/>
              </a:cxn>
            </a:cxnLst>
            <a:rect l="0" t="0" r="r" b="b"/>
            <a:pathLst>
              <a:path w="339" h="260">
                <a:moveTo>
                  <a:pt x="229" y="55"/>
                </a:moveTo>
                <a:cubicBezTo>
                  <a:pt x="238" y="49"/>
                  <a:pt x="238" y="49"/>
                  <a:pt x="238" y="49"/>
                </a:cubicBezTo>
                <a:cubicBezTo>
                  <a:pt x="247" y="55"/>
                  <a:pt x="247" y="55"/>
                  <a:pt x="247" y="55"/>
                </a:cubicBezTo>
                <a:cubicBezTo>
                  <a:pt x="243" y="45"/>
                  <a:pt x="243" y="45"/>
                  <a:pt x="243" y="45"/>
                </a:cubicBezTo>
                <a:cubicBezTo>
                  <a:pt x="252" y="38"/>
                  <a:pt x="252" y="38"/>
                  <a:pt x="252" y="38"/>
                </a:cubicBezTo>
                <a:cubicBezTo>
                  <a:pt x="241" y="38"/>
                  <a:pt x="241" y="38"/>
                  <a:pt x="241" y="38"/>
                </a:cubicBezTo>
                <a:cubicBezTo>
                  <a:pt x="238" y="28"/>
                  <a:pt x="238" y="28"/>
                  <a:pt x="238" y="28"/>
                </a:cubicBezTo>
                <a:cubicBezTo>
                  <a:pt x="234" y="38"/>
                  <a:pt x="234" y="38"/>
                  <a:pt x="234" y="38"/>
                </a:cubicBezTo>
                <a:cubicBezTo>
                  <a:pt x="223" y="38"/>
                  <a:pt x="223" y="38"/>
                  <a:pt x="223" y="38"/>
                </a:cubicBezTo>
                <a:cubicBezTo>
                  <a:pt x="232" y="45"/>
                  <a:pt x="232" y="45"/>
                  <a:pt x="232" y="45"/>
                </a:cubicBezTo>
                <a:cubicBezTo>
                  <a:pt x="229" y="55"/>
                  <a:pt x="229" y="55"/>
                  <a:pt x="229" y="55"/>
                </a:cubicBezTo>
                <a:close/>
                <a:moveTo>
                  <a:pt x="265" y="55"/>
                </a:moveTo>
                <a:cubicBezTo>
                  <a:pt x="274" y="49"/>
                  <a:pt x="274" y="49"/>
                  <a:pt x="274" y="49"/>
                </a:cubicBezTo>
                <a:cubicBezTo>
                  <a:pt x="283" y="55"/>
                  <a:pt x="283" y="55"/>
                  <a:pt x="283" y="55"/>
                </a:cubicBezTo>
                <a:cubicBezTo>
                  <a:pt x="280" y="45"/>
                  <a:pt x="280" y="45"/>
                  <a:pt x="280" y="45"/>
                </a:cubicBezTo>
                <a:cubicBezTo>
                  <a:pt x="289" y="38"/>
                  <a:pt x="289" y="38"/>
                  <a:pt x="289" y="38"/>
                </a:cubicBezTo>
                <a:cubicBezTo>
                  <a:pt x="278" y="38"/>
                  <a:pt x="278" y="38"/>
                  <a:pt x="278" y="38"/>
                </a:cubicBezTo>
                <a:cubicBezTo>
                  <a:pt x="274" y="28"/>
                  <a:pt x="274" y="28"/>
                  <a:pt x="274" y="28"/>
                </a:cubicBezTo>
                <a:cubicBezTo>
                  <a:pt x="271" y="38"/>
                  <a:pt x="271" y="38"/>
                  <a:pt x="271" y="38"/>
                </a:cubicBezTo>
                <a:cubicBezTo>
                  <a:pt x="260" y="38"/>
                  <a:pt x="260" y="38"/>
                  <a:pt x="260" y="38"/>
                </a:cubicBezTo>
                <a:cubicBezTo>
                  <a:pt x="269" y="45"/>
                  <a:pt x="269" y="45"/>
                  <a:pt x="269" y="45"/>
                </a:cubicBezTo>
                <a:cubicBezTo>
                  <a:pt x="265" y="55"/>
                  <a:pt x="265" y="55"/>
                  <a:pt x="265" y="55"/>
                </a:cubicBezTo>
                <a:close/>
                <a:moveTo>
                  <a:pt x="302" y="55"/>
                </a:moveTo>
                <a:cubicBezTo>
                  <a:pt x="311" y="49"/>
                  <a:pt x="311" y="49"/>
                  <a:pt x="311" y="49"/>
                </a:cubicBezTo>
                <a:cubicBezTo>
                  <a:pt x="320" y="55"/>
                  <a:pt x="320" y="55"/>
                  <a:pt x="320" y="55"/>
                </a:cubicBezTo>
                <a:cubicBezTo>
                  <a:pt x="317" y="45"/>
                  <a:pt x="317" y="45"/>
                  <a:pt x="317" y="45"/>
                </a:cubicBezTo>
                <a:cubicBezTo>
                  <a:pt x="325" y="38"/>
                  <a:pt x="325" y="38"/>
                  <a:pt x="325" y="38"/>
                </a:cubicBezTo>
                <a:cubicBezTo>
                  <a:pt x="314" y="38"/>
                  <a:pt x="314" y="38"/>
                  <a:pt x="314" y="38"/>
                </a:cubicBezTo>
                <a:cubicBezTo>
                  <a:pt x="311" y="28"/>
                  <a:pt x="311" y="28"/>
                  <a:pt x="311" y="28"/>
                </a:cubicBezTo>
                <a:cubicBezTo>
                  <a:pt x="308" y="38"/>
                  <a:pt x="308" y="38"/>
                  <a:pt x="308" y="38"/>
                </a:cubicBezTo>
                <a:cubicBezTo>
                  <a:pt x="297" y="38"/>
                  <a:pt x="297" y="38"/>
                  <a:pt x="297" y="38"/>
                </a:cubicBezTo>
                <a:cubicBezTo>
                  <a:pt x="305" y="45"/>
                  <a:pt x="305" y="45"/>
                  <a:pt x="305" y="45"/>
                </a:cubicBezTo>
                <a:cubicBezTo>
                  <a:pt x="302" y="55"/>
                  <a:pt x="302" y="55"/>
                  <a:pt x="302" y="55"/>
                </a:cubicBezTo>
                <a:close/>
                <a:moveTo>
                  <a:pt x="209" y="20"/>
                </a:moveTo>
                <a:cubicBezTo>
                  <a:pt x="339" y="20"/>
                  <a:pt x="339" y="20"/>
                  <a:pt x="339" y="20"/>
                </a:cubicBezTo>
                <a:cubicBezTo>
                  <a:pt x="339" y="63"/>
                  <a:pt x="339" y="63"/>
                  <a:pt x="339" y="63"/>
                </a:cubicBezTo>
                <a:cubicBezTo>
                  <a:pt x="209" y="63"/>
                  <a:pt x="209" y="63"/>
                  <a:pt x="209" y="63"/>
                </a:cubicBezTo>
                <a:cubicBezTo>
                  <a:pt x="209" y="20"/>
                  <a:pt x="209" y="20"/>
                  <a:pt x="209" y="20"/>
                </a:cubicBezTo>
                <a:close/>
                <a:moveTo>
                  <a:pt x="137" y="35"/>
                </a:moveTo>
                <a:cubicBezTo>
                  <a:pt x="146" y="28"/>
                  <a:pt x="146" y="28"/>
                  <a:pt x="146" y="28"/>
                </a:cubicBezTo>
                <a:cubicBezTo>
                  <a:pt x="155" y="35"/>
                  <a:pt x="155" y="35"/>
                  <a:pt x="155" y="35"/>
                </a:cubicBezTo>
                <a:cubicBezTo>
                  <a:pt x="151" y="24"/>
                  <a:pt x="151" y="24"/>
                  <a:pt x="151" y="24"/>
                </a:cubicBezTo>
                <a:cubicBezTo>
                  <a:pt x="160" y="18"/>
                  <a:pt x="160" y="18"/>
                  <a:pt x="160" y="18"/>
                </a:cubicBezTo>
                <a:cubicBezTo>
                  <a:pt x="149" y="18"/>
                  <a:pt x="149" y="18"/>
                  <a:pt x="149" y="18"/>
                </a:cubicBezTo>
                <a:cubicBezTo>
                  <a:pt x="146" y="8"/>
                  <a:pt x="146" y="8"/>
                  <a:pt x="146" y="8"/>
                </a:cubicBezTo>
                <a:cubicBezTo>
                  <a:pt x="143" y="18"/>
                  <a:pt x="143" y="18"/>
                  <a:pt x="143" y="18"/>
                </a:cubicBezTo>
                <a:cubicBezTo>
                  <a:pt x="132" y="18"/>
                  <a:pt x="132" y="18"/>
                  <a:pt x="132" y="18"/>
                </a:cubicBezTo>
                <a:cubicBezTo>
                  <a:pt x="140" y="24"/>
                  <a:pt x="140" y="24"/>
                  <a:pt x="140" y="24"/>
                </a:cubicBezTo>
                <a:cubicBezTo>
                  <a:pt x="137" y="35"/>
                  <a:pt x="137" y="35"/>
                  <a:pt x="137" y="35"/>
                </a:cubicBezTo>
                <a:close/>
                <a:moveTo>
                  <a:pt x="143" y="42"/>
                </a:moveTo>
                <a:cubicBezTo>
                  <a:pt x="113" y="42"/>
                  <a:pt x="113" y="42"/>
                  <a:pt x="113" y="42"/>
                </a:cubicBezTo>
                <a:cubicBezTo>
                  <a:pt x="113" y="0"/>
                  <a:pt x="113" y="0"/>
                  <a:pt x="113" y="0"/>
                </a:cubicBezTo>
                <a:cubicBezTo>
                  <a:pt x="179" y="0"/>
                  <a:pt x="179" y="0"/>
                  <a:pt x="179" y="0"/>
                </a:cubicBezTo>
                <a:cubicBezTo>
                  <a:pt x="179" y="42"/>
                  <a:pt x="179" y="42"/>
                  <a:pt x="179" y="42"/>
                </a:cubicBezTo>
                <a:cubicBezTo>
                  <a:pt x="149" y="42"/>
                  <a:pt x="149" y="42"/>
                  <a:pt x="149" y="42"/>
                </a:cubicBezTo>
                <a:cubicBezTo>
                  <a:pt x="149" y="59"/>
                  <a:pt x="149" y="59"/>
                  <a:pt x="149" y="59"/>
                </a:cubicBezTo>
                <a:cubicBezTo>
                  <a:pt x="150" y="60"/>
                  <a:pt x="152" y="61"/>
                  <a:pt x="153" y="63"/>
                </a:cubicBezTo>
                <a:cubicBezTo>
                  <a:pt x="181" y="108"/>
                  <a:pt x="181" y="108"/>
                  <a:pt x="181" y="108"/>
                </a:cubicBezTo>
                <a:cubicBezTo>
                  <a:pt x="198" y="108"/>
                  <a:pt x="198" y="108"/>
                  <a:pt x="198" y="108"/>
                </a:cubicBezTo>
                <a:cubicBezTo>
                  <a:pt x="207" y="108"/>
                  <a:pt x="207" y="108"/>
                  <a:pt x="207" y="108"/>
                </a:cubicBezTo>
                <a:cubicBezTo>
                  <a:pt x="218" y="108"/>
                  <a:pt x="226" y="116"/>
                  <a:pt x="226" y="126"/>
                </a:cubicBezTo>
                <a:cubicBezTo>
                  <a:pt x="226" y="172"/>
                  <a:pt x="226" y="172"/>
                  <a:pt x="226" y="172"/>
                </a:cubicBezTo>
                <a:cubicBezTo>
                  <a:pt x="226" y="175"/>
                  <a:pt x="223" y="178"/>
                  <a:pt x="220" y="178"/>
                </a:cubicBezTo>
                <a:cubicBezTo>
                  <a:pt x="216" y="178"/>
                  <a:pt x="213" y="175"/>
                  <a:pt x="213" y="172"/>
                </a:cubicBezTo>
                <a:cubicBezTo>
                  <a:pt x="213" y="131"/>
                  <a:pt x="213" y="131"/>
                  <a:pt x="213" y="131"/>
                </a:cubicBezTo>
                <a:cubicBezTo>
                  <a:pt x="211" y="131"/>
                  <a:pt x="211" y="131"/>
                  <a:pt x="211" y="131"/>
                </a:cubicBezTo>
                <a:cubicBezTo>
                  <a:pt x="211" y="251"/>
                  <a:pt x="211" y="251"/>
                  <a:pt x="211" y="251"/>
                </a:cubicBezTo>
                <a:cubicBezTo>
                  <a:pt x="211" y="256"/>
                  <a:pt x="207" y="260"/>
                  <a:pt x="202" y="260"/>
                </a:cubicBezTo>
                <a:cubicBezTo>
                  <a:pt x="197" y="260"/>
                  <a:pt x="194" y="256"/>
                  <a:pt x="194" y="251"/>
                </a:cubicBezTo>
                <a:cubicBezTo>
                  <a:pt x="194" y="181"/>
                  <a:pt x="194" y="181"/>
                  <a:pt x="194" y="181"/>
                </a:cubicBezTo>
                <a:cubicBezTo>
                  <a:pt x="187" y="181"/>
                  <a:pt x="187" y="181"/>
                  <a:pt x="187" y="181"/>
                </a:cubicBezTo>
                <a:cubicBezTo>
                  <a:pt x="187" y="251"/>
                  <a:pt x="187" y="251"/>
                  <a:pt x="187" y="251"/>
                </a:cubicBezTo>
                <a:cubicBezTo>
                  <a:pt x="187" y="256"/>
                  <a:pt x="183" y="260"/>
                  <a:pt x="178" y="260"/>
                </a:cubicBezTo>
                <a:cubicBezTo>
                  <a:pt x="174" y="260"/>
                  <a:pt x="170" y="256"/>
                  <a:pt x="170" y="251"/>
                </a:cubicBezTo>
                <a:cubicBezTo>
                  <a:pt x="170" y="121"/>
                  <a:pt x="170" y="121"/>
                  <a:pt x="170" y="121"/>
                </a:cubicBezTo>
                <a:cubicBezTo>
                  <a:pt x="139" y="72"/>
                  <a:pt x="139" y="72"/>
                  <a:pt x="139" y="72"/>
                </a:cubicBezTo>
                <a:cubicBezTo>
                  <a:pt x="137" y="68"/>
                  <a:pt x="138" y="63"/>
                  <a:pt x="142" y="60"/>
                </a:cubicBezTo>
                <a:cubicBezTo>
                  <a:pt x="142" y="60"/>
                  <a:pt x="143" y="60"/>
                  <a:pt x="143" y="59"/>
                </a:cubicBezTo>
                <a:cubicBezTo>
                  <a:pt x="143" y="42"/>
                  <a:pt x="143" y="42"/>
                  <a:pt x="143" y="42"/>
                </a:cubicBezTo>
                <a:close/>
                <a:moveTo>
                  <a:pt x="194" y="105"/>
                </a:moveTo>
                <a:cubicBezTo>
                  <a:pt x="185" y="105"/>
                  <a:pt x="179" y="98"/>
                  <a:pt x="179" y="90"/>
                </a:cubicBezTo>
                <a:cubicBezTo>
                  <a:pt x="179" y="82"/>
                  <a:pt x="185" y="75"/>
                  <a:pt x="194" y="75"/>
                </a:cubicBezTo>
                <a:cubicBezTo>
                  <a:pt x="202" y="75"/>
                  <a:pt x="208" y="82"/>
                  <a:pt x="208" y="90"/>
                </a:cubicBezTo>
                <a:cubicBezTo>
                  <a:pt x="208" y="98"/>
                  <a:pt x="202" y="105"/>
                  <a:pt x="194" y="105"/>
                </a:cubicBezTo>
                <a:close/>
                <a:moveTo>
                  <a:pt x="274" y="105"/>
                </a:moveTo>
                <a:cubicBezTo>
                  <a:pt x="266" y="105"/>
                  <a:pt x="259" y="99"/>
                  <a:pt x="259" y="90"/>
                </a:cubicBezTo>
                <a:cubicBezTo>
                  <a:pt x="259" y="82"/>
                  <a:pt x="266" y="75"/>
                  <a:pt x="274" y="75"/>
                </a:cubicBezTo>
                <a:cubicBezTo>
                  <a:pt x="283" y="75"/>
                  <a:pt x="289" y="82"/>
                  <a:pt x="289" y="90"/>
                </a:cubicBezTo>
                <a:cubicBezTo>
                  <a:pt x="289" y="99"/>
                  <a:pt x="283" y="105"/>
                  <a:pt x="274" y="105"/>
                </a:cubicBezTo>
                <a:close/>
                <a:moveTo>
                  <a:pt x="285" y="109"/>
                </a:moveTo>
                <a:cubicBezTo>
                  <a:pt x="323" y="71"/>
                  <a:pt x="323" y="71"/>
                  <a:pt x="323" y="71"/>
                </a:cubicBezTo>
                <a:cubicBezTo>
                  <a:pt x="326" y="68"/>
                  <a:pt x="331" y="68"/>
                  <a:pt x="334" y="71"/>
                </a:cubicBezTo>
                <a:cubicBezTo>
                  <a:pt x="337" y="74"/>
                  <a:pt x="337" y="79"/>
                  <a:pt x="334" y="82"/>
                </a:cubicBezTo>
                <a:cubicBezTo>
                  <a:pt x="295" y="121"/>
                  <a:pt x="295" y="121"/>
                  <a:pt x="295" y="121"/>
                </a:cubicBezTo>
                <a:cubicBezTo>
                  <a:pt x="295" y="251"/>
                  <a:pt x="295" y="251"/>
                  <a:pt x="295" y="251"/>
                </a:cubicBezTo>
                <a:cubicBezTo>
                  <a:pt x="295" y="256"/>
                  <a:pt x="291" y="260"/>
                  <a:pt x="286" y="260"/>
                </a:cubicBezTo>
                <a:cubicBezTo>
                  <a:pt x="282" y="260"/>
                  <a:pt x="278" y="256"/>
                  <a:pt x="278" y="251"/>
                </a:cubicBezTo>
                <a:cubicBezTo>
                  <a:pt x="278" y="181"/>
                  <a:pt x="278" y="181"/>
                  <a:pt x="278" y="181"/>
                </a:cubicBezTo>
                <a:cubicBezTo>
                  <a:pt x="271" y="181"/>
                  <a:pt x="271" y="181"/>
                  <a:pt x="271" y="181"/>
                </a:cubicBezTo>
                <a:cubicBezTo>
                  <a:pt x="271" y="251"/>
                  <a:pt x="271" y="251"/>
                  <a:pt x="271" y="251"/>
                </a:cubicBezTo>
                <a:cubicBezTo>
                  <a:pt x="271" y="256"/>
                  <a:pt x="267" y="260"/>
                  <a:pt x="262" y="260"/>
                </a:cubicBezTo>
                <a:cubicBezTo>
                  <a:pt x="258" y="260"/>
                  <a:pt x="254" y="256"/>
                  <a:pt x="254" y="251"/>
                </a:cubicBezTo>
                <a:cubicBezTo>
                  <a:pt x="254" y="121"/>
                  <a:pt x="254" y="121"/>
                  <a:pt x="254" y="121"/>
                </a:cubicBezTo>
                <a:cubicBezTo>
                  <a:pt x="215" y="82"/>
                  <a:pt x="215" y="82"/>
                  <a:pt x="215" y="82"/>
                </a:cubicBezTo>
                <a:cubicBezTo>
                  <a:pt x="212" y="79"/>
                  <a:pt x="212" y="74"/>
                  <a:pt x="215" y="71"/>
                </a:cubicBezTo>
                <a:cubicBezTo>
                  <a:pt x="218" y="68"/>
                  <a:pt x="223" y="68"/>
                  <a:pt x="226" y="71"/>
                </a:cubicBezTo>
                <a:cubicBezTo>
                  <a:pt x="263" y="109"/>
                  <a:pt x="263" y="109"/>
                  <a:pt x="263" y="109"/>
                </a:cubicBezTo>
                <a:cubicBezTo>
                  <a:pt x="285" y="109"/>
                  <a:pt x="285" y="109"/>
                  <a:pt x="285" y="109"/>
                </a:cubicBezTo>
                <a:close/>
                <a:moveTo>
                  <a:pt x="94" y="49"/>
                </a:moveTo>
                <a:cubicBezTo>
                  <a:pt x="89" y="51"/>
                  <a:pt x="89" y="51"/>
                  <a:pt x="89" y="51"/>
                </a:cubicBezTo>
                <a:cubicBezTo>
                  <a:pt x="75" y="16"/>
                  <a:pt x="75" y="16"/>
                  <a:pt x="75" y="16"/>
                </a:cubicBezTo>
                <a:cubicBezTo>
                  <a:pt x="80" y="14"/>
                  <a:pt x="80" y="14"/>
                  <a:pt x="80" y="14"/>
                </a:cubicBezTo>
                <a:cubicBezTo>
                  <a:pt x="94" y="49"/>
                  <a:pt x="94" y="49"/>
                  <a:pt x="94" y="49"/>
                </a:cubicBezTo>
                <a:close/>
                <a:moveTo>
                  <a:pt x="82" y="57"/>
                </a:moveTo>
                <a:cubicBezTo>
                  <a:pt x="79" y="61"/>
                  <a:pt x="79" y="61"/>
                  <a:pt x="79" y="61"/>
                </a:cubicBezTo>
                <a:cubicBezTo>
                  <a:pt x="48" y="41"/>
                  <a:pt x="48" y="41"/>
                  <a:pt x="48" y="41"/>
                </a:cubicBezTo>
                <a:cubicBezTo>
                  <a:pt x="51" y="36"/>
                  <a:pt x="51" y="36"/>
                  <a:pt x="51" y="36"/>
                </a:cubicBezTo>
                <a:cubicBezTo>
                  <a:pt x="82" y="57"/>
                  <a:pt x="82" y="57"/>
                  <a:pt x="82" y="57"/>
                </a:cubicBezTo>
                <a:close/>
                <a:moveTo>
                  <a:pt x="69" y="105"/>
                </a:moveTo>
                <a:cubicBezTo>
                  <a:pt x="61" y="105"/>
                  <a:pt x="54" y="98"/>
                  <a:pt x="54" y="90"/>
                </a:cubicBezTo>
                <a:cubicBezTo>
                  <a:pt x="54" y="82"/>
                  <a:pt x="61" y="75"/>
                  <a:pt x="69" y="75"/>
                </a:cubicBezTo>
                <a:cubicBezTo>
                  <a:pt x="77" y="75"/>
                  <a:pt x="84" y="82"/>
                  <a:pt x="84" y="90"/>
                </a:cubicBezTo>
                <a:cubicBezTo>
                  <a:pt x="84" y="98"/>
                  <a:pt x="77" y="105"/>
                  <a:pt x="69" y="105"/>
                </a:cubicBezTo>
                <a:close/>
                <a:moveTo>
                  <a:pt x="93" y="121"/>
                </a:moveTo>
                <a:cubicBezTo>
                  <a:pt x="93" y="251"/>
                  <a:pt x="93" y="251"/>
                  <a:pt x="93" y="251"/>
                </a:cubicBezTo>
                <a:cubicBezTo>
                  <a:pt x="93" y="256"/>
                  <a:pt x="89" y="260"/>
                  <a:pt x="85" y="260"/>
                </a:cubicBezTo>
                <a:cubicBezTo>
                  <a:pt x="80" y="260"/>
                  <a:pt x="76" y="256"/>
                  <a:pt x="76" y="251"/>
                </a:cubicBezTo>
                <a:cubicBezTo>
                  <a:pt x="76" y="181"/>
                  <a:pt x="76" y="181"/>
                  <a:pt x="76" y="181"/>
                </a:cubicBezTo>
                <a:cubicBezTo>
                  <a:pt x="69" y="181"/>
                  <a:pt x="69" y="181"/>
                  <a:pt x="69" y="181"/>
                </a:cubicBezTo>
                <a:cubicBezTo>
                  <a:pt x="69" y="251"/>
                  <a:pt x="69" y="251"/>
                  <a:pt x="69" y="251"/>
                </a:cubicBezTo>
                <a:cubicBezTo>
                  <a:pt x="69" y="256"/>
                  <a:pt x="65" y="260"/>
                  <a:pt x="61" y="260"/>
                </a:cubicBezTo>
                <a:cubicBezTo>
                  <a:pt x="56" y="260"/>
                  <a:pt x="52" y="256"/>
                  <a:pt x="52" y="251"/>
                </a:cubicBezTo>
                <a:cubicBezTo>
                  <a:pt x="52" y="130"/>
                  <a:pt x="52" y="130"/>
                  <a:pt x="52" y="130"/>
                </a:cubicBezTo>
                <a:cubicBezTo>
                  <a:pt x="32" y="138"/>
                  <a:pt x="32" y="138"/>
                  <a:pt x="32" y="138"/>
                </a:cubicBezTo>
                <a:cubicBezTo>
                  <a:pt x="28" y="140"/>
                  <a:pt x="24" y="138"/>
                  <a:pt x="21" y="135"/>
                </a:cubicBezTo>
                <a:cubicBezTo>
                  <a:pt x="3" y="106"/>
                  <a:pt x="3" y="106"/>
                  <a:pt x="3" y="106"/>
                </a:cubicBezTo>
                <a:cubicBezTo>
                  <a:pt x="0" y="102"/>
                  <a:pt x="1" y="97"/>
                  <a:pt x="5" y="95"/>
                </a:cubicBezTo>
                <a:cubicBezTo>
                  <a:pt x="9" y="92"/>
                  <a:pt x="14" y="93"/>
                  <a:pt x="17" y="97"/>
                </a:cubicBezTo>
                <a:cubicBezTo>
                  <a:pt x="32" y="120"/>
                  <a:pt x="32" y="120"/>
                  <a:pt x="32" y="120"/>
                </a:cubicBezTo>
                <a:cubicBezTo>
                  <a:pt x="61" y="109"/>
                  <a:pt x="61" y="109"/>
                  <a:pt x="61" y="109"/>
                </a:cubicBezTo>
                <a:cubicBezTo>
                  <a:pt x="62" y="108"/>
                  <a:pt x="63" y="108"/>
                  <a:pt x="65" y="108"/>
                </a:cubicBezTo>
                <a:cubicBezTo>
                  <a:pt x="82" y="108"/>
                  <a:pt x="82" y="108"/>
                  <a:pt x="82" y="108"/>
                </a:cubicBezTo>
                <a:cubicBezTo>
                  <a:pt x="110" y="63"/>
                  <a:pt x="110" y="63"/>
                  <a:pt x="110" y="63"/>
                </a:cubicBezTo>
                <a:cubicBezTo>
                  <a:pt x="112" y="59"/>
                  <a:pt x="117" y="58"/>
                  <a:pt x="121" y="60"/>
                </a:cubicBezTo>
                <a:cubicBezTo>
                  <a:pt x="125" y="63"/>
                  <a:pt x="126" y="68"/>
                  <a:pt x="124" y="72"/>
                </a:cubicBezTo>
                <a:cubicBezTo>
                  <a:pt x="93" y="121"/>
                  <a:pt x="93" y="121"/>
                  <a:pt x="93" y="121"/>
                </a:cubicBezTo>
                <a:close/>
              </a:path>
            </a:pathLst>
          </a:custGeom>
          <a:solidFill>
            <a:schemeClr val="accent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4" name="TextBox 3"/>
          <p:cNvSpPr txBox="1"/>
          <p:nvPr/>
        </p:nvSpPr>
        <p:spPr>
          <a:xfrm rot="16200000">
            <a:off x="-367755" y="3053299"/>
            <a:ext cx="2377440" cy="338554"/>
          </a:xfrm>
          <a:prstGeom prst="rect">
            <a:avLst/>
          </a:prstGeom>
          <a:noFill/>
        </p:spPr>
        <p:txBody>
          <a:bodyPr wrap="square" rtlCol="0">
            <a:spAutoFit/>
          </a:bodyPr>
          <a:lstStyle/>
          <a:p>
            <a:pPr algn="r"/>
            <a:r>
              <a:rPr lang="en-US" sz="1600" b="1" dirty="0" smtClean="0">
                <a:solidFill>
                  <a:schemeClr val="accent1">
                    <a:lumMod val="75000"/>
                    <a:lumOff val="25000"/>
                  </a:schemeClr>
                </a:solidFill>
                <a:latin typeface="Arial" panose="020B0604020202020204" pitchFamily="34" charset="0"/>
                <a:cs typeface="Arial" panose="020B0604020202020204" pitchFamily="34" charset="0"/>
              </a:rPr>
              <a:t>Multi Cultural Nature </a:t>
            </a:r>
            <a:endParaRPr lang="en-US" sz="1600" b="1" dirty="0">
              <a:solidFill>
                <a:schemeClr val="accent1">
                  <a:lumMod val="75000"/>
                  <a:lumOff val="25000"/>
                </a:schemeClr>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96715454"/>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8" name="Chart 87"/>
          <p:cNvGraphicFramePr/>
          <p:nvPr>
            <p:extLst>
              <p:ext uri="{D42A27DB-BD31-4B8C-83A1-F6EECF244321}">
                <p14:modId xmlns:p14="http://schemas.microsoft.com/office/powerpoint/2010/main" val="2915879315"/>
              </p:ext>
            </p:extLst>
          </p:nvPr>
        </p:nvGraphicFramePr>
        <p:xfrm>
          <a:off x="-15509" y="2928408"/>
          <a:ext cx="4611756" cy="17185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 name="Chart 3"/>
          <p:cNvGraphicFramePr/>
          <p:nvPr>
            <p:extLst>
              <p:ext uri="{D42A27DB-BD31-4B8C-83A1-F6EECF244321}">
                <p14:modId xmlns:p14="http://schemas.microsoft.com/office/powerpoint/2010/main" val="865569893"/>
              </p:ext>
            </p:extLst>
          </p:nvPr>
        </p:nvGraphicFramePr>
        <p:xfrm>
          <a:off x="0" y="1223494"/>
          <a:ext cx="4611756" cy="1718500"/>
        </p:xfrm>
        <a:graphic>
          <a:graphicData uri="http://schemas.openxmlformats.org/drawingml/2006/chart">
            <c:chart xmlns:c="http://schemas.openxmlformats.org/drawingml/2006/chart" xmlns:r="http://schemas.openxmlformats.org/officeDocument/2006/relationships" r:id="rId3"/>
          </a:graphicData>
        </a:graphic>
      </p:graphicFrame>
      <p:sp>
        <p:nvSpPr>
          <p:cNvPr id="8" name="Rectangle 7"/>
          <p:cNvSpPr/>
          <p:nvPr/>
        </p:nvSpPr>
        <p:spPr>
          <a:xfrm>
            <a:off x="75200" y="1178499"/>
            <a:ext cx="5132567" cy="261610"/>
          </a:xfrm>
          <a:prstGeom prst="rect">
            <a:avLst/>
          </a:prstGeom>
        </p:spPr>
        <p:txBody>
          <a:bodyPr wrap="square">
            <a:spAutoFit/>
          </a:bodyPr>
          <a:lstStyle/>
          <a:p>
            <a:r>
              <a:rPr lang="en-US" sz="1100" b="1" dirty="0" smtClean="0">
                <a:solidFill>
                  <a:schemeClr val="tx1"/>
                </a:solidFill>
                <a:latin typeface="Arial" panose="020B0604020202020204" pitchFamily="34" charset="0"/>
                <a:cs typeface="Arial" panose="020B0604020202020204" pitchFamily="34" charset="0"/>
              </a:rPr>
              <a:t>“People </a:t>
            </a:r>
            <a:r>
              <a:rPr lang="en-US" sz="1100" b="1" dirty="0">
                <a:solidFill>
                  <a:schemeClr val="tx1"/>
                </a:solidFill>
                <a:latin typeface="Arial" panose="020B0604020202020204" pitchFamily="34" charset="0"/>
                <a:cs typeface="Arial" panose="020B0604020202020204" pitchFamily="34" charset="0"/>
              </a:rPr>
              <a:t>under 40 years old </a:t>
            </a:r>
            <a:r>
              <a:rPr lang="en-US" sz="1100" b="1" dirty="0" smtClean="0">
                <a:solidFill>
                  <a:schemeClr val="tx1"/>
                </a:solidFill>
                <a:latin typeface="Arial" panose="020B0604020202020204" pitchFamily="34" charset="0"/>
                <a:cs typeface="Arial" panose="020B0604020202020204" pitchFamily="34" charset="0"/>
              </a:rPr>
              <a:t>do </a:t>
            </a:r>
            <a:r>
              <a:rPr lang="en-US" sz="1100" b="1" dirty="0">
                <a:solidFill>
                  <a:schemeClr val="tx1"/>
                </a:solidFill>
                <a:latin typeface="Arial" panose="020B0604020202020204" pitchFamily="34" charset="0"/>
                <a:cs typeface="Arial" panose="020B0604020202020204" pitchFamily="34" charset="0"/>
              </a:rPr>
              <a:t>have to worry about blood </a:t>
            </a:r>
            <a:r>
              <a:rPr lang="en-US" sz="1100" b="1" dirty="0" smtClean="0">
                <a:solidFill>
                  <a:schemeClr val="tx1"/>
                </a:solidFill>
                <a:latin typeface="Arial" panose="020B0604020202020204" pitchFamily="34" charset="0"/>
                <a:cs typeface="Arial" panose="020B0604020202020204" pitchFamily="34" charset="0"/>
              </a:rPr>
              <a:t>clots.” *</a:t>
            </a:r>
            <a:endParaRPr lang="en-US" sz="1100" b="1" dirty="0">
              <a:solidFill>
                <a:schemeClr val="tx1"/>
              </a:solidFill>
              <a:latin typeface="Arial" panose="020B0604020202020204" pitchFamily="34" charset="0"/>
              <a:cs typeface="Arial" panose="020B0604020202020204"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80</a:t>
            </a:fld>
            <a:r>
              <a:rPr lang="en-US" smtClean="0"/>
              <a:t> -</a:t>
            </a:r>
            <a:endParaRPr lang="en-US"/>
          </a:p>
        </p:txBody>
      </p:sp>
      <p:sp>
        <p:nvSpPr>
          <p:cNvPr id="7" name="Rectangle 6"/>
          <p:cNvSpPr/>
          <p:nvPr/>
        </p:nvSpPr>
        <p:spPr>
          <a:xfrm>
            <a:off x="83490" y="6409630"/>
            <a:ext cx="7366882" cy="338554"/>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U.K. Respondents. </a:t>
            </a:r>
            <a:r>
              <a:rPr lang="pt-BR" sz="800" dirty="0">
                <a:solidFill>
                  <a:schemeClr val="tx1"/>
                </a:solidFill>
                <a:latin typeface="Arial" panose="020B0604020202020204" pitchFamily="34" charset="0"/>
                <a:cs typeface="Arial" panose="020B0604020202020204" pitchFamily="34" charset="0"/>
              </a:rPr>
              <a:t>Locale: Urban (</a:t>
            </a:r>
            <a:r>
              <a:rPr lang="pt-BR" sz="800" dirty="0" smtClean="0">
                <a:solidFill>
                  <a:schemeClr val="tx1"/>
                </a:solidFill>
                <a:latin typeface="Arial" panose="020B0604020202020204" pitchFamily="34" charset="0"/>
                <a:cs typeface="Arial" panose="020B0604020202020204" pitchFamily="34" charset="0"/>
              </a:rPr>
              <a:t>n=382), </a:t>
            </a:r>
            <a:r>
              <a:rPr lang="pt-BR" sz="800" dirty="0">
                <a:solidFill>
                  <a:schemeClr val="tx1"/>
                </a:solidFill>
                <a:latin typeface="Arial" panose="020B0604020202020204" pitchFamily="34" charset="0"/>
                <a:cs typeface="Arial" panose="020B0604020202020204" pitchFamily="34" charset="0"/>
              </a:rPr>
              <a:t>Suburban (</a:t>
            </a:r>
            <a:r>
              <a:rPr lang="pt-BR" sz="800" dirty="0" smtClean="0">
                <a:solidFill>
                  <a:schemeClr val="tx1"/>
                </a:solidFill>
                <a:latin typeface="Arial" panose="020B0604020202020204" pitchFamily="34" charset="0"/>
                <a:cs typeface="Arial" panose="020B0604020202020204" pitchFamily="34" charset="0"/>
              </a:rPr>
              <a:t>n=360), </a:t>
            </a:r>
            <a:r>
              <a:rPr lang="pt-BR" sz="800" dirty="0">
                <a:solidFill>
                  <a:schemeClr val="tx1"/>
                </a:solidFill>
                <a:latin typeface="Arial" panose="020B0604020202020204" pitchFamily="34" charset="0"/>
                <a:cs typeface="Arial" panose="020B0604020202020204" pitchFamily="34" charset="0"/>
              </a:rPr>
              <a:t>Rural (</a:t>
            </a:r>
            <a:r>
              <a:rPr lang="pt-BR" sz="800" dirty="0" smtClean="0">
                <a:solidFill>
                  <a:schemeClr val="tx1"/>
                </a:solidFill>
                <a:latin typeface="Arial" panose="020B0604020202020204" pitchFamily="34" charset="0"/>
                <a:cs typeface="Arial" panose="020B0604020202020204" pitchFamily="34" charset="0"/>
              </a:rPr>
              <a:t>n=68)</a:t>
            </a:r>
            <a:endParaRPr lang="en-US" sz="800" dirty="0" smtClean="0">
              <a:solidFill>
                <a:schemeClr val="tx1"/>
              </a:solidFill>
              <a:latin typeface="Arial" panose="020B0604020202020204" pitchFamily="34" charset="0"/>
              <a:cs typeface="Arial" panose="020B0604020202020204" pitchFamily="34" charset="0"/>
            </a:endParaRPr>
          </a:p>
          <a:p>
            <a:r>
              <a:rPr lang="en-US" sz="800" dirty="0" smtClean="0">
                <a:solidFill>
                  <a:schemeClr val="tx1"/>
                </a:solidFill>
                <a:latin typeface="Arial" panose="020B0604020202020204" pitchFamily="34" charset="0"/>
                <a:cs typeface="Arial" panose="020B0604020202020204" pitchFamily="34" charset="0"/>
              </a:rPr>
              <a:t>Q9</a:t>
            </a:r>
            <a:r>
              <a:rPr lang="en-US" sz="800" dirty="0">
                <a:solidFill>
                  <a:schemeClr val="tx1"/>
                </a:solidFill>
                <a:latin typeface="Arial" panose="020B0604020202020204" pitchFamily="34" charset="0"/>
                <a:cs typeface="Arial" panose="020B0604020202020204" pitchFamily="34" charset="0"/>
              </a:rPr>
              <a:t>. When it comes to blood clots, how much do you agree or disagree with each of the following statements? </a:t>
            </a:r>
          </a:p>
        </p:txBody>
      </p:sp>
      <p:sp>
        <p:nvSpPr>
          <p:cNvPr id="9" name="Rectangle 8"/>
          <p:cNvSpPr/>
          <p:nvPr/>
        </p:nvSpPr>
        <p:spPr>
          <a:xfrm>
            <a:off x="75200" y="2881408"/>
            <a:ext cx="4322409" cy="261610"/>
          </a:xfrm>
          <a:prstGeom prst="rect">
            <a:avLst/>
          </a:prstGeom>
        </p:spPr>
        <p:txBody>
          <a:bodyPr wrap="square">
            <a:spAutoFit/>
          </a:bodyPr>
          <a:lstStyle/>
          <a:p>
            <a:pPr algn="ctr"/>
            <a:r>
              <a:rPr lang="en-US" sz="1100" b="1" dirty="0" smtClean="0">
                <a:solidFill>
                  <a:schemeClr val="tx1"/>
                </a:solidFill>
                <a:latin typeface="Arial" panose="020B0604020202020204" pitchFamily="34" charset="0"/>
                <a:cs typeface="Arial" panose="020B0604020202020204" pitchFamily="34" charset="0"/>
              </a:rPr>
              <a:t>“Most </a:t>
            </a:r>
            <a:r>
              <a:rPr lang="en-US" sz="1100" b="1" dirty="0">
                <a:solidFill>
                  <a:schemeClr val="tx1"/>
                </a:solidFill>
                <a:latin typeface="Arial" panose="020B0604020202020204" pitchFamily="34" charset="0"/>
                <a:cs typeface="Arial" panose="020B0604020202020204" pitchFamily="34" charset="0"/>
              </a:rPr>
              <a:t>blood clots </a:t>
            </a:r>
            <a:r>
              <a:rPr lang="en-US" sz="1100" b="1" dirty="0" smtClean="0">
                <a:solidFill>
                  <a:schemeClr val="tx1"/>
                </a:solidFill>
                <a:latin typeface="Arial" panose="020B0604020202020204" pitchFamily="34" charset="0"/>
                <a:cs typeface="Arial" panose="020B0604020202020204" pitchFamily="34" charset="0"/>
              </a:rPr>
              <a:t>can </a:t>
            </a:r>
            <a:r>
              <a:rPr lang="en-US" sz="1100" b="1" dirty="0">
                <a:solidFill>
                  <a:schemeClr val="tx1"/>
                </a:solidFill>
                <a:latin typeface="Arial" panose="020B0604020202020204" pitchFamily="34" charset="0"/>
                <a:cs typeface="Arial" panose="020B0604020202020204" pitchFamily="34" charset="0"/>
              </a:rPr>
              <a:t>be </a:t>
            </a:r>
            <a:r>
              <a:rPr lang="en-US" sz="1100" b="1" dirty="0" smtClean="0">
                <a:solidFill>
                  <a:schemeClr val="tx1"/>
                </a:solidFill>
                <a:latin typeface="Arial" panose="020B0604020202020204" pitchFamily="34" charset="0"/>
                <a:cs typeface="Arial" panose="020B0604020202020204" pitchFamily="34" charset="0"/>
              </a:rPr>
              <a:t>prevented.” *</a:t>
            </a:r>
            <a:endParaRPr lang="en-US" sz="1100" b="1" dirty="0">
              <a:solidFill>
                <a:schemeClr val="tx1"/>
              </a:solidFill>
              <a:latin typeface="Arial" panose="020B0604020202020204" pitchFamily="34" charset="0"/>
              <a:cs typeface="Arial" panose="020B0604020202020204" pitchFamily="34" charset="0"/>
            </a:endParaRPr>
          </a:p>
        </p:txBody>
      </p:sp>
      <p:sp>
        <p:nvSpPr>
          <p:cNvPr id="11" name="Rectangle 10"/>
          <p:cNvSpPr/>
          <p:nvPr/>
        </p:nvSpPr>
        <p:spPr>
          <a:xfrm>
            <a:off x="75201" y="4627831"/>
            <a:ext cx="4322408" cy="430887"/>
          </a:xfrm>
          <a:prstGeom prst="rect">
            <a:avLst/>
          </a:prstGeom>
        </p:spPr>
        <p:txBody>
          <a:bodyPr wrap="square">
            <a:spAutoFit/>
          </a:bodyPr>
          <a:lstStyle/>
          <a:p>
            <a:pPr algn="ctr"/>
            <a:r>
              <a:rPr lang="en-US" sz="1100" b="1" dirty="0" smtClean="0">
                <a:solidFill>
                  <a:schemeClr val="tx1"/>
                </a:solidFill>
                <a:latin typeface="Arial" panose="020B0604020202020204" pitchFamily="34" charset="0"/>
                <a:cs typeface="Arial" panose="020B0604020202020204" pitchFamily="34" charset="0"/>
              </a:rPr>
              <a:t>“It is </a:t>
            </a:r>
            <a:r>
              <a:rPr lang="en-US" sz="1100" b="1" dirty="0">
                <a:solidFill>
                  <a:schemeClr val="tx1"/>
                </a:solidFill>
                <a:latin typeface="Arial" panose="020B0604020202020204" pitchFamily="34" charset="0"/>
                <a:cs typeface="Arial" panose="020B0604020202020204" pitchFamily="34" charset="0"/>
              </a:rPr>
              <a:t>likely that a blood clot in the leg left untreated can travel to your </a:t>
            </a:r>
            <a:r>
              <a:rPr lang="en-US" sz="1100" b="1" dirty="0" smtClean="0">
                <a:solidFill>
                  <a:schemeClr val="tx1"/>
                </a:solidFill>
                <a:latin typeface="Arial" panose="020B0604020202020204" pitchFamily="34" charset="0"/>
                <a:cs typeface="Arial" panose="020B0604020202020204" pitchFamily="34" charset="0"/>
              </a:rPr>
              <a:t>lungs.” *</a:t>
            </a:r>
            <a:endParaRPr lang="en-US" sz="1100" b="1" dirty="0">
              <a:solidFill>
                <a:schemeClr val="tx1"/>
              </a:solidFill>
              <a:latin typeface="Arial" panose="020B0604020202020204" pitchFamily="34" charset="0"/>
              <a:cs typeface="Arial" panose="020B0604020202020204" pitchFamily="34" charset="0"/>
            </a:endParaRPr>
          </a:p>
        </p:txBody>
      </p:sp>
      <p:sp>
        <p:nvSpPr>
          <p:cNvPr id="38" name="Title 1"/>
          <p:cNvSpPr txBox="1">
            <a:spLocks/>
          </p:cNvSpPr>
          <p:nvPr/>
        </p:nvSpPr>
        <p:spPr>
          <a:xfrm>
            <a:off x="63611" y="139465"/>
            <a:ext cx="9008828"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800" kern="0" dirty="0" smtClean="0"/>
              <a:t>Blood Clot Fact Statements</a:t>
            </a:r>
            <a:endParaRPr lang="en-US" sz="2800" kern="0" dirty="0"/>
          </a:p>
        </p:txBody>
      </p:sp>
      <p:cxnSp>
        <p:nvCxnSpPr>
          <p:cNvPr id="40" name="Straight Connector 39"/>
          <p:cNvCxnSpPr/>
          <p:nvPr/>
        </p:nvCxnSpPr>
        <p:spPr bwMode="auto">
          <a:xfrm>
            <a:off x="266784" y="1904923"/>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Straight Connector 40"/>
          <p:cNvCxnSpPr/>
          <p:nvPr/>
        </p:nvCxnSpPr>
        <p:spPr bwMode="auto">
          <a:xfrm>
            <a:off x="266784" y="2367429"/>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8" name="Rectangle 67"/>
          <p:cNvSpPr/>
          <p:nvPr/>
        </p:nvSpPr>
        <p:spPr>
          <a:xfrm>
            <a:off x="5207768" y="1643246"/>
            <a:ext cx="3737450" cy="430887"/>
          </a:xfrm>
          <a:prstGeom prst="rect">
            <a:avLst/>
          </a:prstGeom>
        </p:spPr>
        <p:txBody>
          <a:bodyPr wrap="square">
            <a:spAutoFit/>
          </a:bodyPr>
          <a:lstStyle/>
          <a:p>
            <a:pPr algn="ctr"/>
            <a:r>
              <a:rPr lang="en-US" sz="1100" b="1" dirty="0" smtClean="0">
                <a:solidFill>
                  <a:schemeClr val="tx1"/>
                </a:solidFill>
                <a:latin typeface="Arial" panose="020B0604020202020204" pitchFamily="34" charset="0"/>
                <a:cs typeface="Arial" panose="020B0604020202020204" pitchFamily="34" charset="0"/>
              </a:rPr>
              <a:t>“Having </a:t>
            </a:r>
            <a:r>
              <a:rPr lang="en-US" sz="1100" b="1" dirty="0">
                <a:solidFill>
                  <a:schemeClr val="tx1"/>
                </a:solidFill>
                <a:latin typeface="Arial" panose="020B0604020202020204" pitchFamily="34" charset="0"/>
                <a:cs typeface="Arial" panose="020B0604020202020204" pitchFamily="34" charset="0"/>
              </a:rPr>
              <a:t>a blood clot is not considered </a:t>
            </a:r>
            <a:r>
              <a:rPr lang="en-US" sz="1100" b="1" dirty="0" smtClean="0">
                <a:solidFill>
                  <a:schemeClr val="tx1"/>
                </a:solidFill>
                <a:latin typeface="Arial" panose="020B0604020202020204" pitchFamily="34" charset="0"/>
                <a:cs typeface="Arial" panose="020B0604020202020204" pitchFamily="34" charset="0"/>
              </a:rPr>
              <a:t>a</a:t>
            </a:r>
          </a:p>
          <a:p>
            <a:pPr algn="ctr"/>
            <a:r>
              <a:rPr lang="en-US" sz="1100" b="1" dirty="0" smtClean="0">
                <a:solidFill>
                  <a:schemeClr val="tx1"/>
                </a:solidFill>
                <a:latin typeface="Arial" panose="020B0604020202020204" pitchFamily="34" charset="0"/>
                <a:cs typeface="Arial" panose="020B0604020202020204" pitchFamily="34" charset="0"/>
              </a:rPr>
              <a:t>medical emergency.”</a:t>
            </a:r>
            <a:endParaRPr lang="en-US" sz="1100" b="1" dirty="0">
              <a:solidFill>
                <a:schemeClr val="tx1"/>
              </a:solidFill>
              <a:latin typeface="Arial" panose="020B0604020202020204" pitchFamily="34" charset="0"/>
              <a:cs typeface="Arial" panose="020B0604020202020204" pitchFamily="34" charset="0"/>
            </a:endParaRPr>
          </a:p>
        </p:txBody>
      </p:sp>
      <p:sp>
        <p:nvSpPr>
          <p:cNvPr id="69" name="Rectangle 68"/>
          <p:cNvSpPr/>
          <p:nvPr/>
        </p:nvSpPr>
        <p:spPr>
          <a:xfrm>
            <a:off x="5207769" y="3631554"/>
            <a:ext cx="3669532" cy="261610"/>
          </a:xfrm>
          <a:prstGeom prst="rect">
            <a:avLst/>
          </a:prstGeom>
        </p:spPr>
        <p:txBody>
          <a:bodyPr wrap="square">
            <a:spAutoFit/>
          </a:bodyPr>
          <a:lstStyle/>
          <a:p>
            <a:pPr algn="ctr"/>
            <a:r>
              <a:rPr lang="en-US" sz="1100" b="1" dirty="0" smtClean="0">
                <a:solidFill>
                  <a:schemeClr val="tx1"/>
                </a:solidFill>
                <a:latin typeface="Arial" panose="020B0604020202020204" pitchFamily="34" charset="0"/>
                <a:cs typeface="Arial" panose="020B0604020202020204" pitchFamily="34" charset="0"/>
              </a:rPr>
              <a:t>“Blood </a:t>
            </a:r>
            <a:r>
              <a:rPr lang="en-US" sz="1100" b="1" dirty="0">
                <a:solidFill>
                  <a:schemeClr val="tx1"/>
                </a:solidFill>
                <a:latin typeface="Arial" panose="020B0604020202020204" pitchFamily="34" charset="0"/>
                <a:cs typeface="Arial" panose="020B0604020202020204" pitchFamily="34" charset="0"/>
              </a:rPr>
              <a:t>clots can cause </a:t>
            </a:r>
            <a:r>
              <a:rPr lang="en-US" sz="1100" b="1" dirty="0" smtClean="0">
                <a:solidFill>
                  <a:schemeClr val="tx1"/>
                </a:solidFill>
                <a:latin typeface="Arial" panose="020B0604020202020204" pitchFamily="34" charset="0"/>
                <a:cs typeface="Arial" panose="020B0604020202020204" pitchFamily="34" charset="0"/>
              </a:rPr>
              <a:t>death.”</a:t>
            </a:r>
            <a:endParaRPr lang="en-US" sz="1100" b="1" dirty="0">
              <a:solidFill>
                <a:schemeClr val="tx1"/>
              </a:solidFill>
              <a:latin typeface="Arial" panose="020B0604020202020204" pitchFamily="34" charset="0"/>
              <a:cs typeface="Arial" panose="020B0604020202020204" pitchFamily="34" charset="0"/>
            </a:endParaRPr>
          </a:p>
        </p:txBody>
      </p:sp>
      <p:sp>
        <p:nvSpPr>
          <p:cNvPr id="74" name="TextBox 73"/>
          <p:cNvSpPr txBox="1"/>
          <p:nvPr/>
        </p:nvSpPr>
        <p:spPr>
          <a:xfrm>
            <a:off x="4596108" y="2086031"/>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18-39</a:t>
            </a:r>
            <a:endParaRPr lang="en-US" sz="900" b="1" i="1" dirty="0">
              <a:latin typeface="Arial" panose="020B0604020202020204" pitchFamily="34" charset="0"/>
              <a:cs typeface="Arial" panose="020B0604020202020204" pitchFamily="34" charset="0"/>
            </a:endParaRPr>
          </a:p>
        </p:txBody>
      </p:sp>
      <p:sp>
        <p:nvSpPr>
          <p:cNvPr id="76" name="TextBox 75"/>
          <p:cNvSpPr txBox="1"/>
          <p:nvPr/>
        </p:nvSpPr>
        <p:spPr>
          <a:xfrm>
            <a:off x="4596108" y="2559076"/>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40-64</a:t>
            </a:r>
            <a:endParaRPr lang="en-US" sz="900" b="1" i="1" dirty="0">
              <a:latin typeface="Arial" panose="020B0604020202020204" pitchFamily="34" charset="0"/>
              <a:cs typeface="Arial" panose="020B0604020202020204" pitchFamily="34" charset="0"/>
            </a:endParaRPr>
          </a:p>
        </p:txBody>
      </p:sp>
      <p:sp>
        <p:nvSpPr>
          <p:cNvPr id="78" name="TextBox 77"/>
          <p:cNvSpPr txBox="1"/>
          <p:nvPr/>
        </p:nvSpPr>
        <p:spPr>
          <a:xfrm>
            <a:off x="4615986" y="3032236"/>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65+</a:t>
            </a:r>
            <a:endParaRPr lang="en-US" sz="900" b="1" i="1" dirty="0">
              <a:latin typeface="Arial" panose="020B0604020202020204" pitchFamily="34" charset="0"/>
              <a:cs typeface="Arial" panose="020B0604020202020204" pitchFamily="34" charset="0"/>
            </a:endParaRPr>
          </a:p>
        </p:txBody>
      </p:sp>
      <p:cxnSp>
        <p:nvCxnSpPr>
          <p:cNvPr id="89" name="Straight Connector 88"/>
          <p:cNvCxnSpPr/>
          <p:nvPr/>
        </p:nvCxnSpPr>
        <p:spPr bwMode="auto">
          <a:xfrm>
            <a:off x="251275" y="3609837"/>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Straight Connector 89"/>
          <p:cNvCxnSpPr/>
          <p:nvPr/>
        </p:nvCxnSpPr>
        <p:spPr bwMode="auto">
          <a:xfrm>
            <a:off x="251275" y="4072343"/>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aphicFrame>
        <p:nvGraphicFramePr>
          <p:cNvPr id="91" name="Chart 90"/>
          <p:cNvGraphicFramePr/>
          <p:nvPr>
            <p:extLst>
              <p:ext uri="{D42A27DB-BD31-4B8C-83A1-F6EECF244321}">
                <p14:modId xmlns:p14="http://schemas.microsoft.com/office/powerpoint/2010/main" val="2417476162"/>
              </p:ext>
            </p:extLst>
          </p:nvPr>
        </p:nvGraphicFramePr>
        <p:xfrm>
          <a:off x="23042" y="4843274"/>
          <a:ext cx="4611756" cy="1718500"/>
        </p:xfrm>
        <a:graphic>
          <a:graphicData uri="http://schemas.openxmlformats.org/drawingml/2006/chart">
            <c:chart xmlns:c="http://schemas.openxmlformats.org/drawingml/2006/chart" xmlns:r="http://schemas.openxmlformats.org/officeDocument/2006/relationships" r:id="rId4"/>
          </a:graphicData>
        </a:graphic>
      </p:graphicFrame>
      <p:cxnSp>
        <p:nvCxnSpPr>
          <p:cNvPr id="92" name="Straight Connector 91"/>
          <p:cNvCxnSpPr/>
          <p:nvPr/>
        </p:nvCxnSpPr>
        <p:spPr bwMode="auto">
          <a:xfrm>
            <a:off x="289826" y="5524703"/>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Straight Connector 92"/>
          <p:cNvCxnSpPr/>
          <p:nvPr/>
        </p:nvCxnSpPr>
        <p:spPr bwMode="auto">
          <a:xfrm>
            <a:off x="289826" y="5987209"/>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aphicFrame>
        <p:nvGraphicFramePr>
          <p:cNvPr id="94" name="Chart 93"/>
          <p:cNvGraphicFramePr/>
          <p:nvPr>
            <p:extLst>
              <p:ext uri="{D42A27DB-BD31-4B8C-83A1-F6EECF244321}">
                <p14:modId xmlns:p14="http://schemas.microsoft.com/office/powerpoint/2010/main" val="4200152535"/>
              </p:ext>
            </p:extLst>
          </p:nvPr>
        </p:nvGraphicFramePr>
        <p:xfrm>
          <a:off x="4532244" y="1858689"/>
          <a:ext cx="4611756" cy="1718500"/>
        </p:xfrm>
        <a:graphic>
          <a:graphicData uri="http://schemas.openxmlformats.org/drawingml/2006/chart">
            <c:chart xmlns:c="http://schemas.openxmlformats.org/drawingml/2006/chart" xmlns:r="http://schemas.openxmlformats.org/officeDocument/2006/relationships" r:id="rId5"/>
          </a:graphicData>
        </a:graphic>
      </p:graphicFrame>
      <p:cxnSp>
        <p:nvCxnSpPr>
          <p:cNvPr id="95" name="Straight Connector 94"/>
          <p:cNvCxnSpPr/>
          <p:nvPr/>
        </p:nvCxnSpPr>
        <p:spPr bwMode="auto">
          <a:xfrm>
            <a:off x="4799028" y="2540118"/>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Straight Connector 95"/>
          <p:cNvCxnSpPr/>
          <p:nvPr/>
        </p:nvCxnSpPr>
        <p:spPr bwMode="auto">
          <a:xfrm>
            <a:off x="4799028" y="3002624"/>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aphicFrame>
        <p:nvGraphicFramePr>
          <p:cNvPr id="97" name="Chart 96"/>
          <p:cNvGraphicFramePr/>
          <p:nvPr>
            <p:extLst>
              <p:ext uri="{D42A27DB-BD31-4B8C-83A1-F6EECF244321}">
                <p14:modId xmlns:p14="http://schemas.microsoft.com/office/powerpoint/2010/main" val="1104196627"/>
              </p:ext>
            </p:extLst>
          </p:nvPr>
        </p:nvGraphicFramePr>
        <p:xfrm>
          <a:off x="4532244" y="3609837"/>
          <a:ext cx="4611756" cy="1718500"/>
        </p:xfrm>
        <a:graphic>
          <a:graphicData uri="http://schemas.openxmlformats.org/drawingml/2006/chart">
            <c:chart xmlns:c="http://schemas.openxmlformats.org/drawingml/2006/chart" xmlns:r="http://schemas.openxmlformats.org/officeDocument/2006/relationships" r:id="rId6"/>
          </a:graphicData>
        </a:graphic>
      </p:graphicFrame>
      <p:cxnSp>
        <p:nvCxnSpPr>
          <p:cNvPr id="98" name="Straight Connector 97"/>
          <p:cNvCxnSpPr/>
          <p:nvPr/>
        </p:nvCxnSpPr>
        <p:spPr bwMode="auto">
          <a:xfrm>
            <a:off x="4799028" y="4291266"/>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9" name="Straight Connector 98"/>
          <p:cNvCxnSpPr/>
          <p:nvPr/>
        </p:nvCxnSpPr>
        <p:spPr bwMode="auto">
          <a:xfrm>
            <a:off x="4799028" y="4753772"/>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pic>
        <p:nvPicPr>
          <p:cNvPr id="54" name="Picture 53"/>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327550" y="139465"/>
            <a:ext cx="612648" cy="612648"/>
          </a:xfrm>
          <a:prstGeom prst="rect">
            <a:avLst/>
          </a:prstGeom>
        </p:spPr>
      </p:pic>
      <p:grpSp>
        <p:nvGrpSpPr>
          <p:cNvPr id="55" name="Group 54"/>
          <p:cNvGrpSpPr/>
          <p:nvPr/>
        </p:nvGrpSpPr>
        <p:grpSpPr>
          <a:xfrm>
            <a:off x="1082165" y="1544687"/>
            <a:ext cx="256802" cy="1325596"/>
            <a:chOff x="665612" y="1547199"/>
            <a:chExt cx="256802" cy="673574"/>
          </a:xfrm>
        </p:grpSpPr>
        <p:sp>
          <p:nvSpPr>
            <p:cNvPr id="56" name="TextBox 55"/>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57" name="TextBox 56"/>
            <p:cNvSpPr txBox="1"/>
            <p:nvPr/>
          </p:nvSpPr>
          <p:spPr>
            <a:xfrm>
              <a:off x="665612" y="1774564"/>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58" name="TextBox 57"/>
            <p:cNvSpPr txBox="1"/>
            <p:nvPr/>
          </p:nvSpPr>
          <p:spPr>
            <a:xfrm>
              <a:off x="701708" y="1989941"/>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pSp>
        <p:nvGrpSpPr>
          <p:cNvPr id="59" name="Group 58"/>
          <p:cNvGrpSpPr/>
          <p:nvPr/>
        </p:nvGrpSpPr>
        <p:grpSpPr>
          <a:xfrm>
            <a:off x="1082165" y="3242457"/>
            <a:ext cx="256802" cy="1325596"/>
            <a:chOff x="665612" y="1547199"/>
            <a:chExt cx="256802" cy="673574"/>
          </a:xfrm>
        </p:grpSpPr>
        <p:sp>
          <p:nvSpPr>
            <p:cNvPr id="60" name="TextBox 59"/>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61" name="TextBox 60"/>
            <p:cNvSpPr txBox="1"/>
            <p:nvPr/>
          </p:nvSpPr>
          <p:spPr>
            <a:xfrm>
              <a:off x="665612" y="1774564"/>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62" name="TextBox 61"/>
            <p:cNvSpPr txBox="1"/>
            <p:nvPr/>
          </p:nvSpPr>
          <p:spPr>
            <a:xfrm>
              <a:off x="701708" y="1989941"/>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pSp>
        <p:nvGrpSpPr>
          <p:cNvPr id="63" name="Group 62"/>
          <p:cNvGrpSpPr/>
          <p:nvPr/>
        </p:nvGrpSpPr>
        <p:grpSpPr>
          <a:xfrm>
            <a:off x="1106229" y="5143303"/>
            <a:ext cx="256802" cy="1325596"/>
            <a:chOff x="665612" y="1547199"/>
            <a:chExt cx="256802" cy="673574"/>
          </a:xfrm>
        </p:grpSpPr>
        <p:sp>
          <p:nvSpPr>
            <p:cNvPr id="64" name="TextBox 63"/>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65" name="TextBox 64"/>
            <p:cNvSpPr txBox="1"/>
            <p:nvPr/>
          </p:nvSpPr>
          <p:spPr>
            <a:xfrm>
              <a:off x="665612" y="1774564"/>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66" name="TextBox 65"/>
            <p:cNvSpPr txBox="1"/>
            <p:nvPr/>
          </p:nvSpPr>
          <p:spPr>
            <a:xfrm>
              <a:off x="701708" y="1989941"/>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pSp>
        <p:nvGrpSpPr>
          <p:cNvPr id="67" name="Group 66"/>
          <p:cNvGrpSpPr/>
          <p:nvPr/>
        </p:nvGrpSpPr>
        <p:grpSpPr>
          <a:xfrm>
            <a:off x="5606039" y="2134159"/>
            <a:ext cx="256802" cy="1325596"/>
            <a:chOff x="665612" y="1547199"/>
            <a:chExt cx="256802" cy="673574"/>
          </a:xfrm>
        </p:grpSpPr>
        <p:sp>
          <p:nvSpPr>
            <p:cNvPr id="70" name="TextBox 69"/>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71" name="TextBox 70"/>
            <p:cNvSpPr txBox="1"/>
            <p:nvPr/>
          </p:nvSpPr>
          <p:spPr>
            <a:xfrm>
              <a:off x="665612" y="1774564"/>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72" name="TextBox 71"/>
            <p:cNvSpPr txBox="1"/>
            <p:nvPr/>
          </p:nvSpPr>
          <p:spPr>
            <a:xfrm>
              <a:off x="701708" y="1989941"/>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pSp>
        <p:nvGrpSpPr>
          <p:cNvPr id="73" name="Group 72"/>
          <p:cNvGrpSpPr/>
          <p:nvPr/>
        </p:nvGrpSpPr>
        <p:grpSpPr>
          <a:xfrm>
            <a:off x="5610885" y="3889899"/>
            <a:ext cx="256802" cy="1325596"/>
            <a:chOff x="665612" y="1547199"/>
            <a:chExt cx="256802" cy="673574"/>
          </a:xfrm>
        </p:grpSpPr>
        <p:sp>
          <p:nvSpPr>
            <p:cNvPr id="75" name="TextBox 74"/>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77" name="TextBox 76"/>
            <p:cNvSpPr txBox="1"/>
            <p:nvPr/>
          </p:nvSpPr>
          <p:spPr>
            <a:xfrm>
              <a:off x="665612" y="1774564"/>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79" name="TextBox 78"/>
            <p:cNvSpPr txBox="1"/>
            <p:nvPr/>
          </p:nvSpPr>
          <p:spPr>
            <a:xfrm>
              <a:off x="701708" y="1989941"/>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sp>
        <p:nvSpPr>
          <p:cNvPr id="80" name="TextBox 79"/>
          <p:cNvSpPr txBox="1"/>
          <p:nvPr/>
        </p:nvSpPr>
        <p:spPr>
          <a:xfrm>
            <a:off x="7119971" y="2663404"/>
            <a:ext cx="256802" cy="230832"/>
          </a:xfrm>
          <a:prstGeom prst="rect">
            <a:avLst/>
          </a:prstGeom>
          <a:noFill/>
        </p:spPr>
        <p:txBody>
          <a:bodyPr wrap="none" rtlCol="0">
            <a:spAutoFit/>
          </a:bodyPr>
          <a:lstStyle/>
          <a:p>
            <a:pPr algn="ctr"/>
            <a:r>
              <a:rPr lang="en-US" sz="900" dirty="0" smtClean="0"/>
              <a:t>G</a:t>
            </a:r>
            <a:endParaRPr lang="en-US" sz="900" dirty="0"/>
          </a:p>
        </p:txBody>
      </p:sp>
      <p:sp>
        <p:nvSpPr>
          <p:cNvPr id="81" name="TextBox 80"/>
          <p:cNvSpPr txBox="1"/>
          <p:nvPr/>
        </p:nvSpPr>
        <p:spPr>
          <a:xfrm>
            <a:off x="2369904" y="5678417"/>
            <a:ext cx="256802" cy="230832"/>
          </a:xfrm>
          <a:prstGeom prst="rect">
            <a:avLst/>
          </a:prstGeom>
          <a:noFill/>
        </p:spPr>
        <p:txBody>
          <a:bodyPr wrap="none" rtlCol="0">
            <a:spAutoFit/>
          </a:bodyPr>
          <a:lstStyle/>
          <a:p>
            <a:pPr algn="ctr"/>
            <a:r>
              <a:rPr lang="en-US" sz="900" dirty="0" smtClean="0"/>
              <a:t>G</a:t>
            </a:r>
            <a:endParaRPr lang="en-US" sz="900" dirty="0"/>
          </a:p>
        </p:txBody>
      </p:sp>
      <p:sp>
        <p:nvSpPr>
          <p:cNvPr id="82" name="TextBox 81"/>
          <p:cNvSpPr txBox="1"/>
          <p:nvPr/>
        </p:nvSpPr>
        <p:spPr>
          <a:xfrm>
            <a:off x="7602554" y="4421987"/>
            <a:ext cx="213520" cy="230832"/>
          </a:xfrm>
          <a:prstGeom prst="rect">
            <a:avLst/>
          </a:prstGeom>
          <a:noFill/>
        </p:spPr>
        <p:txBody>
          <a:bodyPr wrap="none" rtlCol="0">
            <a:spAutoFit/>
          </a:bodyPr>
          <a:lstStyle/>
          <a:p>
            <a:pPr algn="ctr"/>
            <a:r>
              <a:rPr lang="en-US" sz="900" dirty="0"/>
              <a:t>I</a:t>
            </a:r>
          </a:p>
        </p:txBody>
      </p:sp>
      <p:sp>
        <p:nvSpPr>
          <p:cNvPr id="83" name="TextBox 82"/>
          <p:cNvSpPr txBox="1"/>
          <p:nvPr/>
        </p:nvSpPr>
        <p:spPr>
          <a:xfrm>
            <a:off x="4666893" y="5483687"/>
            <a:ext cx="2261063" cy="707886"/>
          </a:xfrm>
          <a:prstGeom prst="rect">
            <a:avLst/>
          </a:prstGeom>
          <a:noFill/>
        </p:spPr>
        <p:txBody>
          <a:bodyPr wrap="square" rtlCol="0">
            <a:spAutoFit/>
          </a:bodyPr>
          <a:lstStyle/>
          <a:p>
            <a:r>
              <a:rPr lang="en-US" sz="800" i="1" dirty="0" smtClean="0">
                <a:solidFill>
                  <a:schemeClr val="tx1"/>
                </a:solidFill>
                <a:latin typeface="Arial" panose="020B0604020202020204" pitchFamily="34" charset="0"/>
                <a:cs typeface="Arial" panose="020B0604020202020204" pitchFamily="34" charset="0"/>
              </a:rPr>
              <a:t>*Compared to what was asked in actual survey, statements have been changed to the positive/affirmative and scales have been reversed. This change has been made for increased ease of interpretation of results.</a:t>
            </a:r>
            <a:endParaRPr lang="en-US" sz="800" i="1" dirty="0">
              <a:solidFill>
                <a:schemeClr val="tx1"/>
              </a:solidFill>
              <a:latin typeface="Arial" panose="020B0604020202020204" pitchFamily="34" charset="0"/>
              <a:cs typeface="Arial" panose="020B0604020202020204" pitchFamily="34" charset="0"/>
            </a:endParaRPr>
          </a:p>
        </p:txBody>
      </p:sp>
      <p:grpSp>
        <p:nvGrpSpPr>
          <p:cNvPr id="84" name="Group 83"/>
          <p:cNvGrpSpPr/>
          <p:nvPr/>
        </p:nvGrpSpPr>
        <p:grpSpPr>
          <a:xfrm>
            <a:off x="742331" y="854966"/>
            <a:ext cx="7436735" cy="284381"/>
            <a:chOff x="742331" y="854966"/>
            <a:chExt cx="7436735" cy="284381"/>
          </a:xfrm>
        </p:grpSpPr>
        <p:sp>
          <p:nvSpPr>
            <p:cNvPr id="85" name="TextBox 84"/>
            <p:cNvSpPr txBox="1"/>
            <p:nvPr/>
          </p:nvSpPr>
          <p:spPr>
            <a:xfrm>
              <a:off x="863448" y="854966"/>
              <a:ext cx="2269295"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Agree</a:t>
              </a:r>
              <a:endParaRPr lang="en-US" sz="1200" dirty="0">
                <a:solidFill>
                  <a:schemeClr val="tx1"/>
                </a:solidFill>
                <a:latin typeface="Arial" panose="020B0604020202020204" pitchFamily="34" charset="0"/>
                <a:cs typeface="Arial" panose="020B0604020202020204" pitchFamily="34" charset="0"/>
              </a:endParaRPr>
            </a:p>
          </p:txBody>
        </p:sp>
        <p:sp>
          <p:nvSpPr>
            <p:cNvPr id="86" name="Rectangle 85"/>
            <p:cNvSpPr/>
            <p:nvPr/>
          </p:nvSpPr>
          <p:spPr bwMode="auto">
            <a:xfrm>
              <a:off x="3333725" y="923819"/>
              <a:ext cx="165386" cy="150053"/>
            </a:xfrm>
            <a:prstGeom prst="rect">
              <a:avLst/>
            </a:prstGeom>
            <a:solidFill>
              <a:schemeClr val="tx1">
                <a:lumMod val="65000"/>
                <a:lumOff val="35000"/>
              </a:schemeClr>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sp>
          <p:nvSpPr>
            <p:cNvPr id="87" name="TextBox 86"/>
            <p:cNvSpPr txBox="1"/>
            <p:nvPr/>
          </p:nvSpPr>
          <p:spPr>
            <a:xfrm>
              <a:off x="3467307" y="862348"/>
              <a:ext cx="1860605"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Neutral</a:t>
              </a:r>
              <a:endParaRPr lang="en-US" sz="1200" dirty="0">
                <a:solidFill>
                  <a:schemeClr val="tx1"/>
                </a:solidFill>
                <a:latin typeface="Arial" panose="020B0604020202020204" pitchFamily="34" charset="0"/>
                <a:cs typeface="Arial" panose="020B0604020202020204" pitchFamily="34" charset="0"/>
              </a:endParaRPr>
            </a:p>
          </p:txBody>
        </p:sp>
        <p:sp>
          <p:nvSpPr>
            <p:cNvPr id="100" name="Rectangle 99"/>
            <p:cNvSpPr/>
            <p:nvPr/>
          </p:nvSpPr>
          <p:spPr bwMode="auto">
            <a:xfrm>
              <a:off x="742331" y="918438"/>
              <a:ext cx="165386" cy="150053"/>
            </a:xfrm>
            <a:prstGeom prst="rect">
              <a:avLst/>
            </a:prstGeom>
            <a:solidFill>
              <a:srgbClr val="002A7E"/>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grpSp>
          <p:nvGrpSpPr>
            <p:cNvPr id="101" name="Group 100"/>
            <p:cNvGrpSpPr/>
            <p:nvPr/>
          </p:nvGrpSpPr>
          <p:grpSpPr>
            <a:xfrm>
              <a:off x="1478330" y="899486"/>
              <a:ext cx="1039530" cy="170554"/>
              <a:chOff x="6236662" y="6118051"/>
              <a:chExt cx="1039530" cy="170554"/>
            </a:xfrm>
          </p:grpSpPr>
          <p:sp>
            <p:nvSpPr>
              <p:cNvPr id="116" name="Oval 115"/>
              <p:cNvSpPr/>
              <p:nvPr/>
            </p:nvSpPr>
            <p:spPr>
              <a:xfrm>
                <a:off x="6453538" y="6118051"/>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2</a:t>
                </a:r>
              </a:p>
            </p:txBody>
          </p:sp>
          <p:sp>
            <p:nvSpPr>
              <p:cNvPr id="117" name="Oval 116"/>
              <p:cNvSpPr/>
              <p:nvPr/>
            </p:nvSpPr>
            <p:spPr>
              <a:xfrm>
                <a:off x="6670414" y="6118051"/>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118" name="Oval 117"/>
              <p:cNvSpPr/>
              <p:nvPr/>
            </p:nvSpPr>
            <p:spPr>
              <a:xfrm>
                <a:off x="6236662" y="6118051"/>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1</a:t>
                </a:r>
              </a:p>
            </p:txBody>
          </p:sp>
          <p:sp>
            <p:nvSpPr>
              <p:cNvPr id="119" name="Oval 118"/>
              <p:cNvSpPr/>
              <p:nvPr/>
            </p:nvSpPr>
            <p:spPr>
              <a:xfrm>
                <a:off x="6887290" y="6118051"/>
                <a:ext cx="172026" cy="170554"/>
              </a:xfrm>
              <a:prstGeom prst="ellipse">
                <a:avLst/>
              </a:prstGeom>
              <a:solidFill>
                <a:schemeClr val="accent1"/>
              </a:solidFill>
              <a:ln/>
            </p:spPr>
            <p:style>
              <a:lnRef idx="1">
                <a:schemeClr val="accent2"/>
              </a:lnRef>
              <a:fillRef idx="3">
                <a:schemeClr val="accent2"/>
              </a:fillRef>
              <a:effectRef idx="2">
                <a:schemeClr val="accent2"/>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4</a:t>
                </a:r>
              </a:p>
            </p:txBody>
          </p:sp>
          <p:sp>
            <p:nvSpPr>
              <p:cNvPr id="120" name="Oval 119"/>
              <p:cNvSpPr/>
              <p:nvPr/>
            </p:nvSpPr>
            <p:spPr>
              <a:xfrm>
                <a:off x="7104166" y="6118051"/>
                <a:ext cx="172026" cy="170554"/>
              </a:xfrm>
              <a:prstGeom prst="ellipse">
                <a:avLst/>
              </a:prstGeom>
              <a:solidFill>
                <a:schemeClr val="accent1"/>
              </a:solidFill>
              <a:ln/>
            </p:spPr>
            <p:style>
              <a:lnRef idx="1">
                <a:schemeClr val="accent2"/>
              </a:lnRef>
              <a:fillRef idx="3">
                <a:schemeClr val="accent2"/>
              </a:fillRef>
              <a:effectRef idx="2">
                <a:schemeClr val="accent2"/>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5</a:t>
                </a:r>
              </a:p>
            </p:txBody>
          </p:sp>
        </p:grpSp>
        <p:grpSp>
          <p:nvGrpSpPr>
            <p:cNvPr id="102" name="Group 101"/>
            <p:cNvGrpSpPr/>
            <p:nvPr/>
          </p:nvGrpSpPr>
          <p:grpSpPr>
            <a:xfrm>
              <a:off x="4115033" y="899486"/>
              <a:ext cx="1039530" cy="170554"/>
              <a:chOff x="3449378" y="5628715"/>
              <a:chExt cx="1039530" cy="170554"/>
            </a:xfrm>
          </p:grpSpPr>
          <p:sp>
            <p:nvSpPr>
              <p:cNvPr id="111" name="Oval 110"/>
              <p:cNvSpPr/>
              <p:nvPr/>
            </p:nvSpPr>
            <p:spPr>
              <a:xfrm>
                <a:off x="3666254"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2</a:t>
                </a:r>
              </a:p>
            </p:txBody>
          </p:sp>
          <p:sp>
            <p:nvSpPr>
              <p:cNvPr id="112" name="Oval 111"/>
              <p:cNvSpPr/>
              <p:nvPr/>
            </p:nvSpPr>
            <p:spPr>
              <a:xfrm>
                <a:off x="3883130" y="5628715"/>
                <a:ext cx="172026" cy="170554"/>
              </a:xfrm>
              <a:prstGeom prst="ellipse">
                <a:avLst/>
              </a:prstGeom>
              <a:solidFill>
                <a:schemeClr val="tx1">
                  <a:lumMod val="95000"/>
                  <a:lumOff val="5000"/>
                </a:schemeClr>
              </a:soli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113" name="Oval 112"/>
              <p:cNvSpPr/>
              <p:nvPr/>
            </p:nvSpPr>
            <p:spPr>
              <a:xfrm>
                <a:off x="3449378"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1</a:t>
                </a:r>
              </a:p>
            </p:txBody>
          </p:sp>
          <p:sp>
            <p:nvSpPr>
              <p:cNvPr id="114" name="Oval 113"/>
              <p:cNvSpPr/>
              <p:nvPr/>
            </p:nvSpPr>
            <p:spPr>
              <a:xfrm>
                <a:off x="4100006"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4</a:t>
                </a:r>
              </a:p>
            </p:txBody>
          </p:sp>
          <p:sp>
            <p:nvSpPr>
              <p:cNvPr id="115" name="Oval 114"/>
              <p:cNvSpPr/>
              <p:nvPr/>
            </p:nvSpPr>
            <p:spPr>
              <a:xfrm>
                <a:off x="4316882"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5</a:t>
                </a:r>
              </a:p>
            </p:txBody>
          </p:sp>
        </p:grpSp>
        <p:sp>
          <p:nvSpPr>
            <p:cNvPr id="103" name="Rectangle 102"/>
            <p:cNvSpPr/>
            <p:nvPr/>
          </p:nvSpPr>
          <p:spPr bwMode="auto">
            <a:xfrm>
              <a:off x="5501076" y="921816"/>
              <a:ext cx="165386" cy="150053"/>
            </a:xfrm>
            <a:prstGeom prst="rect">
              <a:avLst/>
            </a:prstGeom>
            <a:solidFill>
              <a:srgbClr val="C00000"/>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sp>
          <p:nvSpPr>
            <p:cNvPr id="104" name="TextBox 103"/>
            <p:cNvSpPr txBox="1"/>
            <p:nvPr/>
          </p:nvSpPr>
          <p:spPr>
            <a:xfrm>
              <a:off x="5634658" y="860345"/>
              <a:ext cx="2544408"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Disagree</a:t>
              </a:r>
              <a:endParaRPr lang="en-US" sz="1200" dirty="0">
                <a:solidFill>
                  <a:schemeClr val="tx1"/>
                </a:solidFill>
                <a:latin typeface="Arial" panose="020B0604020202020204" pitchFamily="34" charset="0"/>
                <a:cs typeface="Arial" panose="020B0604020202020204" pitchFamily="34" charset="0"/>
              </a:endParaRPr>
            </a:p>
          </p:txBody>
        </p:sp>
        <p:grpSp>
          <p:nvGrpSpPr>
            <p:cNvPr id="105" name="Group 104"/>
            <p:cNvGrpSpPr/>
            <p:nvPr/>
          </p:nvGrpSpPr>
          <p:grpSpPr>
            <a:xfrm>
              <a:off x="6390806" y="901315"/>
              <a:ext cx="1039530" cy="170554"/>
              <a:chOff x="799560" y="5872616"/>
              <a:chExt cx="1039530" cy="170554"/>
            </a:xfrm>
          </p:grpSpPr>
          <p:sp>
            <p:nvSpPr>
              <p:cNvPr id="106" name="Oval 105"/>
              <p:cNvSpPr/>
              <p:nvPr/>
            </p:nvSpPr>
            <p:spPr>
              <a:xfrm>
                <a:off x="1016436" y="5872616"/>
                <a:ext cx="172026" cy="170554"/>
              </a:xfrm>
              <a:prstGeom prst="ellipse">
                <a:avLst/>
              </a:prstGeom>
              <a:solidFill>
                <a:srgbClr val="C00000"/>
              </a:soli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2</a:t>
                </a:r>
              </a:p>
            </p:txBody>
          </p:sp>
          <p:sp>
            <p:nvSpPr>
              <p:cNvPr id="107" name="Oval 106"/>
              <p:cNvSpPr/>
              <p:nvPr/>
            </p:nvSpPr>
            <p:spPr>
              <a:xfrm>
                <a:off x="1233312" y="5872616"/>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108" name="Oval 107"/>
              <p:cNvSpPr/>
              <p:nvPr/>
            </p:nvSpPr>
            <p:spPr>
              <a:xfrm>
                <a:off x="799560" y="5872616"/>
                <a:ext cx="172026" cy="170554"/>
              </a:xfrm>
              <a:prstGeom prst="ellipse">
                <a:avLst/>
              </a:prstGeom>
              <a:solidFill>
                <a:srgbClr val="C00000"/>
              </a:soli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1</a:t>
                </a:r>
              </a:p>
            </p:txBody>
          </p:sp>
          <p:sp>
            <p:nvSpPr>
              <p:cNvPr id="109" name="Oval 108"/>
              <p:cNvSpPr/>
              <p:nvPr/>
            </p:nvSpPr>
            <p:spPr>
              <a:xfrm>
                <a:off x="1450188" y="5872616"/>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4</a:t>
                </a:r>
              </a:p>
            </p:txBody>
          </p:sp>
          <p:sp>
            <p:nvSpPr>
              <p:cNvPr id="110" name="Oval 109"/>
              <p:cNvSpPr/>
              <p:nvPr/>
            </p:nvSpPr>
            <p:spPr>
              <a:xfrm>
                <a:off x="1667064" y="5872616"/>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5</a:t>
                </a:r>
              </a:p>
            </p:txBody>
          </p:sp>
        </p:grpSp>
      </p:grpSp>
    </p:spTree>
    <p:extLst>
      <p:ext uri="{BB962C8B-B14F-4D97-AF65-F5344CB8AC3E}">
        <p14:creationId xmlns:p14="http://schemas.microsoft.com/office/powerpoint/2010/main" val="3140662915"/>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81</a:t>
            </a:fld>
            <a:r>
              <a:rPr lang="en-US" smtClean="0"/>
              <a:t> -</a:t>
            </a:r>
            <a:endParaRPr lang="en-US"/>
          </a:p>
        </p:txBody>
      </p:sp>
      <p:sp>
        <p:nvSpPr>
          <p:cNvPr id="20" name="Rectangle 19"/>
          <p:cNvSpPr/>
          <p:nvPr/>
        </p:nvSpPr>
        <p:spPr bwMode="auto">
          <a:xfrm>
            <a:off x="0" y="0"/>
            <a:ext cx="9144000" cy="6858000"/>
          </a:xfrm>
          <a:prstGeom prst="rect">
            <a:avLst/>
          </a:prstGeom>
          <a:solidFill>
            <a:srgbClr val="002A7E"/>
          </a:solidFill>
          <a:ln w="9525" cap="flat" cmpd="sng" algn="ctr">
            <a:solidFill>
              <a:srgbClr val="002A7E"/>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1" name="Title 1"/>
          <p:cNvSpPr txBox="1">
            <a:spLocks/>
          </p:cNvSpPr>
          <p:nvPr/>
        </p:nvSpPr>
        <p:spPr bwMode="black">
          <a:xfrm>
            <a:off x="2782915" y="968469"/>
            <a:ext cx="6066156" cy="17457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kern="0" dirty="0" smtClean="0">
                <a:solidFill>
                  <a:schemeClr val="bg1"/>
                </a:solidFill>
              </a:rPr>
              <a:t>Canada Results</a:t>
            </a:r>
            <a:endParaRPr lang="en-US" kern="0" dirty="0">
              <a:solidFill>
                <a:schemeClr val="bg1"/>
              </a:solidFill>
            </a:endParaRPr>
          </a:p>
        </p:txBody>
      </p:sp>
      <p:grpSp>
        <p:nvGrpSpPr>
          <p:cNvPr id="201" name="Group 200"/>
          <p:cNvGrpSpPr/>
          <p:nvPr/>
        </p:nvGrpSpPr>
        <p:grpSpPr>
          <a:xfrm>
            <a:off x="1334949" y="1478943"/>
            <a:ext cx="6512987" cy="4031311"/>
            <a:chOff x="980124" y="-200163"/>
            <a:chExt cx="6199581" cy="4031311"/>
          </a:xfrm>
        </p:grpSpPr>
        <p:grpSp>
          <p:nvGrpSpPr>
            <p:cNvPr id="202" name="Group 10"/>
            <p:cNvGrpSpPr>
              <a:grpSpLocks/>
            </p:cNvGrpSpPr>
            <p:nvPr/>
          </p:nvGrpSpPr>
          <p:grpSpPr bwMode="auto">
            <a:xfrm>
              <a:off x="2026011" y="1297369"/>
              <a:ext cx="4209971" cy="2370154"/>
              <a:chOff x="0" y="723"/>
              <a:chExt cx="5414" cy="3048"/>
            </a:xfrm>
            <a:solidFill>
              <a:srgbClr val="C1BA9E"/>
            </a:solidFill>
          </p:grpSpPr>
          <p:sp>
            <p:nvSpPr>
              <p:cNvPr id="205" name="Freeform 204"/>
              <p:cNvSpPr>
                <a:spLocks noChangeAspect="1" noEditPoints="1"/>
              </p:cNvSpPr>
              <p:nvPr/>
            </p:nvSpPr>
            <p:spPr bwMode="auto">
              <a:xfrm>
                <a:off x="2213" y="723"/>
                <a:ext cx="3201" cy="2883"/>
              </a:xfrm>
              <a:custGeom>
                <a:avLst/>
                <a:gdLst>
                  <a:gd name="T0" fmla="*/ 2927 w 3062"/>
                  <a:gd name="T1" fmla="*/ 2669 h 2758"/>
                  <a:gd name="T2" fmla="*/ 2865 w 3062"/>
                  <a:gd name="T3" fmla="*/ 2545 h 2758"/>
                  <a:gd name="T4" fmla="*/ 2974 w 3062"/>
                  <a:gd name="T5" fmla="*/ 2469 h 2758"/>
                  <a:gd name="T6" fmla="*/ 2938 w 3062"/>
                  <a:gd name="T7" fmla="*/ 2350 h 2758"/>
                  <a:gd name="T8" fmla="*/ 3985 w 3062"/>
                  <a:gd name="T9" fmla="*/ 576 h 2758"/>
                  <a:gd name="T10" fmla="*/ 3375 w 3062"/>
                  <a:gd name="T11" fmla="*/ 391 h 2758"/>
                  <a:gd name="T12" fmla="*/ 3024 w 3062"/>
                  <a:gd name="T13" fmla="*/ 327 h 2758"/>
                  <a:gd name="T14" fmla="*/ 2742 w 3062"/>
                  <a:gd name="T15" fmla="*/ 197 h 2758"/>
                  <a:gd name="T16" fmla="*/ 2021 w 3062"/>
                  <a:gd name="T17" fmla="*/ 410 h 2758"/>
                  <a:gd name="T18" fmla="*/ 1795 w 3062"/>
                  <a:gd name="T19" fmla="*/ 597 h 2758"/>
                  <a:gd name="T20" fmla="*/ 1326 w 3062"/>
                  <a:gd name="T21" fmla="*/ 717 h 2758"/>
                  <a:gd name="T22" fmla="*/ 1150 w 3062"/>
                  <a:gd name="T23" fmla="*/ 862 h 2758"/>
                  <a:gd name="T24" fmla="*/ 1061 w 3062"/>
                  <a:gd name="T25" fmla="*/ 576 h 2758"/>
                  <a:gd name="T26" fmla="*/ 685 w 3062"/>
                  <a:gd name="T27" fmla="*/ 660 h 2758"/>
                  <a:gd name="T28" fmla="*/ 603 w 3062"/>
                  <a:gd name="T29" fmla="*/ 1085 h 2758"/>
                  <a:gd name="T30" fmla="*/ 731 w 3062"/>
                  <a:gd name="T31" fmla="*/ 1017 h 2758"/>
                  <a:gd name="T32" fmla="*/ 960 w 3062"/>
                  <a:gd name="T33" fmla="*/ 1044 h 2758"/>
                  <a:gd name="T34" fmla="*/ 704 w 3062"/>
                  <a:gd name="T35" fmla="*/ 1279 h 2758"/>
                  <a:gd name="T36" fmla="*/ 551 w 3062"/>
                  <a:gd name="T37" fmla="*/ 1286 h 2758"/>
                  <a:gd name="T38" fmla="*/ 308 w 3062"/>
                  <a:gd name="T39" fmla="*/ 1508 h 2758"/>
                  <a:gd name="T40" fmla="*/ 223 w 3062"/>
                  <a:gd name="T41" fmla="*/ 1803 h 2758"/>
                  <a:gd name="T42" fmla="*/ 693 w 3062"/>
                  <a:gd name="T43" fmla="*/ 1794 h 2758"/>
                  <a:gd name="T44" fmla="*/ 778 w 3062"/>
                  <a:gd name="T45" fmla="*/ 1717 h 2758"/>
                  <a:gd name="T46" fmla="*/ 1020 w 3062"/>
                  <a:gd name="T47" fmla="*/ 1814 h 2758"/>
                  <a:gd name="T48" fmla="*/ 728 w 3062"/>
                  <a:gd name="T49" fmla="*/ 1956 h 2758"/>
                  <a:gd name="T50" fmla="*/ 259 w 3062"/>
                  <a:gd name="T51" fmla="*/ 1846 h 2758"/>
                  <a:gd name="T52" fmla="*/ 44 w 3062"/>
                  <a:gd name="T53" fmla="*/ 2417 h 2758"/>
                  <a:gd name="T54" fmla="*/ 534 w 3062"/>
                  <a:gd name="T55" fmla="*/ 2561 h 2758"/>
                  <a:gd name="T56" fmla="*/ 660 w 3062"/>
                  <a:gd name="T57" fmla="*/ 3139 h 2758"/>
                  <a:gd name="T58" fmla="*/ 1143 w 3062"/>
                  <a:gd name="T59" fmla="*/ 3039 h 2758"/>
                  <a:gd name="T60" fmla="*/ 1438 w 3062"/>
                  <a:gd name="T61" fmla="*/ 2415 h 2758"/>
                  <a:gd name="T62" fmla="*/ 1227 w 3062"/>
                  <a:gd name="T63" fmla="*/ 2233 h 2758"/>
                  <a:gd name="T64" fmla="*/ 1443 w 3062"/>
                  <a:gd name="T65" fmla="*/ 2093 h 2758"/>
                  <a:gd name="T66" fmla="*/ 1892 w 3062"/>
                  <a:gd name="T67" fmla="*/ 2178 h 2758"/>
                  <a:gd name="T68" fmla="*/ 2358 w 3062"/>
                  <a:gd name="T69" fmla="*/ 2286 h 2758"/>
                  <a:gd name="T70" fmla="*/ 2523 w 3062"/>
                  <a:gd name="T71" fmla="*/ 2376 h 2758"/>
                  <a:gd name="T72" fmla="*/ 2834 w 3062"/>
                  <a:gd name="T73" fmla="*/ 2141 h 2758"/>
                  <a:gd name="T74" fmla="*/ 2944 w 3062"/>
                  <a:gd name="T75" fmla="*/ 1717 h 2758"/>
                  <a:gd name="T76" fmla="*/ 3157 w 3062"/>
                  <a:gd name="T77" fmla="*/ 1661 h 2758"/>
                  <a:gd name="T78" fmla="*/ 3516 w 3062"/>
                  <a:gd name="T79" fmla="*/ 1085 h 2758"/>
                  <a:gd name="T80" fmla="*/ 3686 w 3062"/>
                  <a:gd name="T81" fmla="*/ 1163 h 2758"/>
                  <a:gd name="T82" fmla="*/ 3968 w 3062"/>
                  <a:gd name="T83" fmla="*/ 1074 h 2758"/>
                  <a:gd name="T84" fmla="*/ 1179 w 3062"/>
                  <a:gd name="T85" fmla="*/ 1696 h 2758"/>
                  <a:gd name="T86" fmla="*/ 1185 w 3062"/>
                  <a:gd name="T87" fmla="*/ 1590 h 2758"/>
                  <a:gd name="T88" fmla="*/ 1337 w 3062"/>
                  <a:gd name="T89" fmla="*/ 1713 h 2758"/>
                  <a:gd name="T90" fmla="*/ 1557 w 3062"/>
                  <a:gd name="T91" fmla="*/ 358 h 2758"/>
                  <a:gd name="T92" fmla="*/ 1476 w 3062"/>
                  <a:gd name="T93" fmla="*/ 343 h 2758"/>
                  <a:gd name="T94" fmla="*/ 163 w 3062"/>
                  <a:gd name="T95" fmla="*/ 1343 h 2758"/>
                  <a:gd name="T96" fmla="*/ 2474 w 3062"/>
                  <a:gd name="T97" fmla="*/ 2649 h 2758"/>
                  <a:gd name="T98" fmla="*/ 1405 w 3062"/>
                  <a:gd name="T99" fmla="*/ 2919 h 2758"/>
                  <a:gd name="T100" fmla="*/ 283 w 3062"/>
                  <a:gd name="T101" fmla="*/ 1415 h 2758"/>
                  <a:gd name="T102" fmla="*/ 281 w 3062"/>
                  <a:gd name="T103" fmla="*/ 1148 h 2758"/>
                  <a:gd name="T104" fmla="*/ 4067 w 3062"/>
                  <a:gd name="T105" fmla="*/ 3599 h 2758"/>
                  <a:gd name="T106" fmla="*/ 3930 w 3062"/>
                  <a:gd name="T107" fmla="*/ 3760 h 2758"/>
                  <a:gd name="T108" fmla="*/ 3151 w 3062"/>
                  <a:gd name="T109" fmla="*/ 1900 h 2758"/>
                  <a:gd name="T110" fmla="*/ 3320 w 3062"/>
                  <a:gd name="T111" fmla="*/ 2820 h 2758"/>
                  <a:gd name="T112" fmla="*/ 3164 w 3062"/>
                  <a:gd name="T113" fmla="*/ 2655 h 2758"/>
                  <a:gd name="T114" fmla="*/ 3252 w 3062"/>
                  <a:gd name="T115" fmla="*/ 2916 h 2758"/>
                  <a:gd name="T116" fmla="*/ 2801 w 3062"/>
                  <a:gd name="T117" fmla="*/ 3338 h 2758"/>
                  <a:gd name="T118" fmla="*/ 3471 w 3062"/>
                  <a:gd name="T119" fmla="*/ 3534 h 2758"/>
                  <a:gd name="T120" fmla="*/ 3377 w 3062"/>
                  <a:gd name="T121" fmla="*/ 1300 h 2758"/>
                  <a:gd name="T122" fmla="*/ 3394 w 3062"/>
                  <a:gd name="T123" fmla="*/ 1671 h 2758"/>
                  <a:gd name="T124" fmla="*/ 3285 w 3062"/>
                  <a:gd name="T125" fmla="*/ 1854 h 275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062"/>
                  <a:gd name="T190" fmla="*/ 0 h 2758"/>
                  <a:gd name="T191" fmla="*/ 3062 w 3062"/>
                  <a:gd name="T192" fmla="*/ 2758 h 275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062" h="2758">
                    <a:moveTo>
                      <a:pt x="1982" y="1630"/>
                    </a:moveTo>
                    <a:lnTo>
                      <a:pt x="1982" y="1630"/>
                    </a:lnTo>
                    <a:lnTo>
                      <a:pt x="1976" y="1628"/>
                    </a:lnTo>
                    <a:lnTo>
                      <a:pt x="1972" y="1630"/>
                    </a:lnTo>
                    <a:lnTo>
                      <a:pt x="1962" y="1640"/>
                    </a:lnTo>
                    <a:lnTo>
                      <a:pt x="1960" y="1644"/>
                    </a:lnTo>
                    <a:lnTo>
                      <a:pt x="1962" y="1650"/>
                    </a:lnTo>
                    <a:lnTo>
                      <a:pt x="1966" y="1652"/>
                    </a:lnTo>
                    <a:lnTo>
                      <a:pt x="1972" y="1650"/>
                    </a:lnTo>
                    <a:lnTo>
                      <a:pt x="1982" y="1640"/>
                    </a:lnTo>
                    <a:lnTo>
                      <a:pt x="1984" y="1634"/>
                    </a:lnTo>
                    <a:lnTo>
                      <a:pt x="1982" y="1630"/>
                    </a:lnTo>
                    <a:close/>
                    <a:moveTo>
                      <a:pt x="2112" y="1982"/>
                    </a:moveTo>
                    <a:lnTo>
                      <a:pt x="2112" y="1982"/>
                    </a:lnTo>
                    <a:lnTo>
                      <a:pt x="2116" y="1994"/>
                    </a:lnTo>
                    <a:lnTo>
                      <a:pt x="2120" y="2000"/>
                    </a:lnTo>
                    <a:lnTo>
                      <a:pt x="2122" y="2006"/>
                    </a:lnTo>
                    <a:lnTo>
                      <a:pt x="2122" y="2014"/>
                    </a:lnTo>
                    <a:lnTo>
                      <a:pt x="2122" y="2018"/>
                    </a:lnTo>
                    <a:lnTo>
                      <a:pt x="2124" y="2022"/>
                    </a:lnTo>
                    <a:lnTo>
                      <a:pt x="2126" y="2024"/>
                    </a:lnTo>
                    <a:lnTo>
                      <a:pt x="2128" y="2026"/>
                    </a:lnTo>
                    <a:lnTo>
                      <a:pt x="2130" y="2026"/>
                    </a:lnTo>
                    <a:lnTo>
                      <a:pt x="2134" y="2026"/>
                    </a:lnTo>
                    <a:lnTo>
                      <a:pt x="2140" y="2024"/>
                    </a:lnTo>
                    <a:lnTo>
                      <a:pt x="2142" y="2022"/>
                    </a:lnTo>
                    <a:lnTo>
                      <a:pt x="2142" y="2008"/>
                    </a:lnTo>
                    <a:lnTo>
                      <a:pt x="2142" y="1996"/>
                    </a:lnTo>
                    <a:lnTo>
                      <a:pt x="2144" y="1992"/>
                    </a:lnTo>
                    <a:lnTo>
                      <a:pt x="2146" y="1994"/>
                    </a:lnTo>
                    <a:lnTo>
                      <a:pt x="2148" y="2000"/>
                    </a:lnTo>
                    <a:lnTo>
                      <a:pt x="2158" y="2012"/>
                    </a:lnTo>
                    <a:lnTo>
                      <a:pt x="2166" y="2020"/>
                    </a:lnTo>
                    <a:lnTo>
                      <a:pt x="2172" y="2024"/>
                    </a:lnTo>
                    <a:lnTo>
                      <a:pt x="2180" y="2026"/>
                    </a:lnTo>
                    <a:lnTo>
                      <a:pt x="2184" y="2026"/>
                    </a:lnTo>
                    <a:lnTo>
                      <a:pt x="2186" y="2026"/>
                    </a:lnTo>
                    <a:lnTo>
                      <a:pt x="2188" y="2024"/>
                    </a:lnTo>
                    <a:lnTo>
                      <a:pt x="2190" y="2022"/>
                    </a:lnTo>
                    <a:lnTo>
                      <a:pt x="2188" y="2020"/>
                    </a:lnTo>
                    <a:lnTo>
                      <a:pt x="2186" y="2014"/>
                    </a:lnTo>
                    <a:lnTo>
                      <a:pt x="2176" y="2002"/>
                    </a:lnTo>
                    <a:lnTo>
                      <a:pt x="2168" y="1992"/>
                    </a:lnTo>
                    <a:lnTo>
                      <a:pt x="2166" y="1988"/>
                    </a:lnTo>
                    <a:lnTo>
                      <a:pt x="2166" y="1984"/>
                    </a:lnTo>
                    <a:lnTo>
                      <a:pt x="2168" y="1982"/>
                    </a:lnTo>
                    <a:lnTo>
                      <a:pt x="2178" y="1972"/>
                    </a:lnTo>
                    <a:lnTo>
                      <a:pt x="2180" y="1968"/>
                    </a:lnTo>
                    <a:lnTo>
                      <a:pt x="2182" y="1962"/>
                    </a:lnTo>
                    <a:lnTo>
                      <a:pt x="2180" y="1960"/>
                    </a:lnTo>
                    <a:lnTo>
                      <a:pt x="2174" y="1958"/>
                    </a:lnTo>
                    <a:lnTo>
                      <a:pt x="2150" y="1958"/>
                    </a:lnTo>
                    <a:lnTo>
                      <a:pt x="2148" y="1958"/>
                    </a:lnTo>
                    <a:lnTo>
                      <a:pt x="2146" y="1956"/>
                    </a:lnTo>
                    <a:lnTo>
                      <a:pt x="2146" y="1954"/>
                    </a:lnTo>
                    <a:lnTo>
                      <a:pt x="2146" y="1950"/>
                    </a:lnTo>
                    <a:lnTo>
                      <a:pt x="2148" y="1946"/>
                    </a:lnTo>
                    <a:lnTo>
                      <a:pt x="2158" y="1934"/>
                    </a:lnTo>
                    <a:lnTo>
                      <a:pt x="2158" y="1932"/>
                    </a:lnTo>
                    <a:lnTo>
                      <a:pt x="2158" y="1930"/>
                    </a:lnTo>
                    <a:lnTo>
                      <a:pt x="2154" y="1928"/>
                    </a:lnTo>
                    <a:lnTo>
                      <a:pt x="2150" y="1928"/>
                    </a:lnTo>
                    <a:lnTo>
                      <a:pt x="2144" y="1930"/>
                    </a:lnTo>
                    <a:lnTo>
                      <a:pt x="2138" y="1934"/>
                    </a:lnTo>
                    <a:lnTo>
                      <a:pt x="2130" y="1946"/>
                    </a:lnTo>
                    <a:lnTo>
                      <a:pt x="2116" y="1970"/>
                    </a:lnTo>
                    <a:lnTo>
                      <a:pt x="2112" y="1982"/>
                    </a:lnTo>
                    <a:close/>
                    <a:moveTo>
                      <a:pt x="1966" y="1940"/>
                    </a:moveTo>
                    <a:lnTo>
                      <a:pt x="1966" y="1940"/>
                    </a:lnTo>
                    <a:lnTo>
                      <a:pt x="1968" y="1948"/>
                    </a:lnTo>
                    <a:lnTo>
                      <a:pt x="1970" y="1954"/>
                    </a:lnTo>
                    <a:lnTo>
                      <a:pt x="1972" y="1960"/>
                    </a:lnTo>
                    <a:lnTo>
                      <a:pt x="1980" y="1974"/>
                    </a:lnTo>
                    <a:lnTo>
                      <a:pt x="1982" y="1980"/>
                    </a:lnTo>
                    <a:lnTo>
                      <a:pt x="1988" y="1984"/>
                    </a:lnTo>
                    <a:lnTo>
                      <a:pt x="1994" y="1986"/>
                    </a:lnTo>
                    <a:lnTo>
                      <a:pt x="1998" y="1986"/>
                    </a:lnTo>
                    <a:lnTo>
                      <a:pt x="2014" y="1986"/>
                    </a:lnTo>
                    <a:lnTo>
                      <a:pt x="2018" y="1986"/>
                    </a:lnTo>
                    <a:lnTo>
                      <a:pt x="2024" y="1988"/>
                    </a:lnTo>
                    <a:lnTo>
                      <a:pt x="2032" y="1990"/>
                    </a:lnTo>
                    <a:lnTo>
                      <a:pt x="2038" y="1992"/>
                    </a:lnTo>
                    <a:lnTo>
                      <a:pt x="2044" y="1996"/>
                    </a:lnTo>
                    <a:lnTo>
                      <a:pt x="2052" y="1996"/>
                    </a:lnTo>
                    <a:lnTo>
                      <a:pt x="2056" y="1996"/>
                    </a:lnTo>
                    <a:lnTo>
                      <a:pt x="2062" y="1994"/>
                    </a:lnTo>
                    <a:lnTo>
                      <a:pt x="2066" y="1988"/>
                    </a:lnTo>
                    <a:lnTo>
                      <a:pt x="2072" y="1974"/>
                    </a:lnTo>
                    <a:lnTo>
                      <a:pt x="2074" y="1968"/>
                    </a:lnTo>
                    <a:lnTo>
                      <a:pt x="2078" y="1962"/>
                    </a:lnTo>
                    <a:lnTo>
                      <a:pt x="2088" y="1950"/>
                    </a:lnTo>
                    <a:lnTo>
                      <a:pt x="2090" y="1944"/>
                    </a:lnTo>
                    <a:lnTo>
                      <a:pt x="2094" y="1932"/>
                    </a:lnTo>
                    <a:lnTo>
                      <a:pt x="2096" y="1928"/>
                    </a:lnTo>
                    <a:lnTo>
                      <a:pt x="2100" y="1924"/>
                    </a:lnTo>
                    <a:lnTo>
                      <a:pt x="2106" y="1922"/>
                    </a:lnTo>
                    <a:lnTo>
                      <a:pt x="2108" y="1920"/>
                    </a:lnTo>
                    <a:lnTo>
                      <a:pt x="2108" y="1918"/>
                    </a:lnTo>
                    <a:lnTo>
                      <a:pt x="2108" y="1916"/>
                    </a:lnTo>
                    <a:lnTo>
                      <a:pt x="2106" y="1914"/>
                    </a:lnTo>
                    <a:lnTo>
                      <a:pt x="2100" y="1912"/>
                    </a:lnTo>
                    <a:lnTo>
                      <a:pt x="2096" y="1908"/>
                    </a:lnTo>
                    <a:lnTo>
                      <a:pt x="2094" y="1900"/>
                    </a:lnTo>
                    <a:lnTo>
                      <a:pt x="2094" y="1898"/>
                    </a:lnTo>
                    <a:lnTo>
                      <a:pt x="2094" y="1882"/>
                    </a:lnTo>
                    <a:lnTo>
                      <a:pt x="2094" y="1878"/>
                    </a:lnTo>
                    <a:lnTo>
                      <a:pt x="2096" y="1870"/>
                    </a:lnTo>
                    <a:lnTo>
                      <a:pt x="2100" y="1866"/>
                    </a:lnTo>
                    <a:lnTo>
                      <a:pt x="2106" y="1864"/>
                    </a:lnTo>
                    <a:lnTo>
                      <a:pt x="2108" y="1862"/>
                    </a:lnTo>
                    <a:lnTo>
                      <a:pt x="2110" y="1858"/>
                    </a:lnTo>
                    <a:lnTo>
                      <a:pt x="2110" y="1856"/>
                    </a:lnTo>
                    <a:lnTo>
                      <a:pt x="2110" y="1852"/>
                    </a:lnTo>
                    <a:lnTo>
                      <a:pt x="2106" y="1848"/>
                    </a:lnTo>
                    <a:lnTo>
                      <a:pt x="2102" y="1842"/>
                    </a:lnTo>
                    <a:lnTo>
                      <a:pt x="2096" y="1836"/>
                    </a:lnTo>
                    <a:lnTo>
                      <a:pt x="2090" y="1834"/>
                    </a:lnTo>
                    <a:lnTo>
                      <a:pt x="2084" y="1832"/>
                    </a:lnTo>
                    <a:lnTo>
                      <a:pt x="2076" y="1834"/>
                    </a:lnTo>
                    <a:lnTo>
                      <a:pt x="2052" y="1846"/>
                    </a:lnTo>
                    <a:lnTo>
                      <a:pt x="2046" y="1850"/>
                    </a:lnTo>
                    <a:lnTo>
                      <a:pt x="2040" y="1856"/>
                    </a:lnTo>
                    <a:lnTo>
                      <a:pt x="2020" y="1882"/>
                    </a:lnTo>
                    <a:lnTo>
                      <a:pt x="2014" y="1888"/>
                    </a:lnTo>
                    <a:lnTo>
                      <a:pt x="2008" y="1892"/>
                    </a:lnTo>
                    <a:lnTo>
                      <a:pt x="2004" y="1896"/>
                    </a:lnTo>
                    <a:lnTo>
                      <a:pt x="1988" y="1902"/>
                    </a:lnTo>
                    <a:lnTo>
                      <a:pt x="1984" y="1904"/>
                    </a:lnTo>
                    <a:lnTo>
                      <a:pt x="1972" y="1914"/>
                    </a:lnTo>
                    <a:lnTo>
                      <a:pt x="1968" y="1920"/>
                    </a:lnTo>
                    <a:lnTo>
                      <a:pt x="1966" y="1926"/>
                    </a:lnTo>
                    <a:lnTo>
                      <a:pt x="1966" y="1940"/>
                    </a:lnTo>
                    <a:close/>
                    <a:moveTo>
                      <a:pt x="2180" y="1810"/>
                    </a:moveTo>
                    <a:lnTo>
                      <a:pt x="2180" y="1810"/>
                    </a:lnTo>
                    <a:lnTo>
                      <a:pt x="2174" y="1814"/>
                    </a:lnTo>
                    <a:lnTo>
                      <a:pt x="2170" y="1818"/>
                    </a:lnTo>
                    <a:lnTo>
                      <a:pt x="2164" y="1832"/>
                    </a:lnTo>
                    <a:lnTo>
                      <a:pt x="2164" y="1834"/>
                    </a:lnTo>
                    <a:lnTo>
                      <a:pt x="2164" y="1836"/>
                    </a:lnTo>
                    <a:lnTo>
                      <a:pt x="2166" y="1838"/>
                    </a:lnTo>
                    <a:lnTo>
                      <a:pt x="2168" y="1836"/>
                    </a:lnTo>
                    <a:lnTo>
                      <a:pt x="2174" y="1834"/>
                    </a:lnTo>
                    <a:lnTo>
                      <a:pt x="2180" y="1832"/>
                    </a:lnTo>
                    <a:lnTo>
                      <a:pt x="2186" y="1834"/>
                    </a:lnTo>
                    <a:lnTo>
                      <a:pt x="2192" y="1838"/>
                    </a:lnTo>
                    <a:lnTo>
                      <a:pt x="2200" y="1840"/>
                    </a:lnTo>
                    <a:lnTo>
                      <a:pt x="2204" y="1840"/>
                    </a:lnTo>
                    <a:lnTo>
                      <a:pt x="2210" y="1840"/>
                    </a:lnTo>
                    <a:lnTo>
                      <a:pt x="2218" y="1844"/>
                    </a:lnTo>
                    <a:lnTo>
                      <a:pt x="2224" y="1846"/>
                    </a:lnTo>
                    <a:lnTo>
                      <a:pt x="2226" y="1846"/>
                    </a:lnTo>
                    <a:lnTo>
                      <a:pt x="2228" y="1846"/>
                    </a:lnTo>
                    <a:lnTo>
                      <a:pt x="2230" y="1844"/>
                    </a:lnTo>
                    <a:lnTo>
                      <a:pt x="2230" y="1842"/>
                    </a:lnTo>
                    <a:lnTo>
                      <a:pt x="2230" y="1818"/>
                    </a:lnTo>
                    <a:lnTo>
                      <a:pt x="2230" y="1812"/>
                    </a:lnTo>
                    <a:lnTo>
                      <a:pt x="2226" y="1806"/>
                    </a:lnTo>
                    <a:lnTo>
                      <a:pt x="2216" y="1798"/>
                    </a:lnTo>
                    <a:lnTo>
                      <a:pt x="2214" y="1796"/>
                    </a:lnTo>
                    <a:lnTo>
                      <a:pt x="2212" y="1794"/>
                    </a:lnTo>
                    <a:lnTo>
                      <a:pt x="2208" y="1796"/>
                    </a:lnTo>
                    <a:lnTo>
                      <a:pt x="2206" y="1798"/>
                    </a:lnTo>
                    <a:lnTo>
                      <a:pt x="2198" y="1806"/>
                    </a:lnTo>
                    <a:lnTo>
                      <a:pt x="2190" y="1810"/>
                    </a:lnTo>
                    <a:lnTo>
                      <a:pt x="2184" y="1810"/>
                    </a:lnTo>
                    <a:lnTo>
                      <a:pt x="2180" y="1810"/>
                    </a:lnTo>
                    <a:close/>
                    <a:moveTo>
                      <a:pt x="2152" y="1544"/>
                    </a:moveTo>
                    <a:lnTo>
                      <a:pt x="2152" y="1544"/>
                    </a:lnTo>
                    <a:lnTo>
                      <a:pt x="2152" y="1542"/>
                    </a:lnTo>
                    <a:lnTo>
                      <a:pt x="2152" y="1540"/>
                    </a:lnTo>
                    <a:lnTo>
                      <a:pt x="2150" y="1540"/>
                    </a:lnTo>
                    <a:lnTo>
                      <a:pt x="2148" y="1542"/>
                    </a:lnTo>
                    <a:lnTo>
                      <a:pt x="2138" y="1550"/>
                    </a:lnTo>
                    <a:lnTo>
                      <a:pt x="2134" y="1558"/>
                    </a:lnTo>
                    <a:lnTo>
                      <a:pt x="2132" y="1564"/>
                    </a:lnTo>
                    <a:lnTo>
                      <a:pt x="2132" y="1568"/>
                    </a:lnTo>
                    <a:lnTo>
                      <a:pt x="2134" y="1576"/>
                    </a:lnTo>
                    <a:lnTo>
                      <a:pt x="2136" y="1584"/>
                    </a:lnTo>
                    <a:lnTo>
                      <a:pt x="2140" y="1588"/>
                    </a:lnTo>
                    <a:lnTo>
                      <a:pt x="2140" y="1590"/>
                    </a:lnTo>
                    <a:lnTo>
                      <a:pt x="2142" y="1592"/>
                    </a:lnTo>
                    <a:lnTo>
                      <a:pt x="2144" y="1590"/>
                    </a:lnTo>
                    <a:lnTo>
                      <a:pt x="2144" y="1588"/>
                    </a:lnTo>
                    <a:lnTo>
                      <a:pt x="2150" y="1564"/>
                    </a:lnTo>
                    <a:lnTo>
                      <a:pt x="2152" y="1548"/>
                    </a:lnTo>
                    <a:lnTo>
                      <a:pt x="2152" y="1544"/>
                    </a:lnTo>
                    <a:close/>
                    <a:moveTo>
                      <a:pt x="2066" y="2082"/>
                    </a:moveTo>
                    <a:lnTo>
                      <a:pt x="2066" y="2082"/>
                    </a:lnTo>
                    <a:lnTo>
                      <a:pt x="2068" y="2082"/>
                    </a:lnTo>
                    <a:lnTo>
                      <a:pt x="2070" y="2082"/>
                    </a:lnTo>
                    <a:lnTo>
                      <a:pt x="2072" y="2080"/>
                    </a:lnTo>
                    <a:lnTo>
                      <a:pt x="2070" y="2078"/>
                    </a:lnTo>
                    <a:lnTo>
                      <a:pt x="2068" y="2072"/>
                    </a:lnTo>
                    <a:lnTo>
                      <a:pt x="2062" y="2066"/>
                    </a:lnTo>
                    <a:lnTo>
                      <a:pt x="2056" y="2062"/>
                    </a:lnTo>
                    <a:lnTo>
                      <a:pt x="2032" y="2058"/>
                    </a:lnTo>
                    <a:lnTo>
                      <a:pt x="2018" y="2052"/>
                    </a:lnTo>
                    <a:lnTo>
                      <a:pt x="2012" y="2048"/>
                    </a:lnTo>
                    <a:lnTo>
                      <a:pt x="2006" y="2046"/>
                    </a:lnTo>
                    <a:lnTo>
                      <a:pt x="1998" y="2046"/>
                    </a:lnTo>
                    <a:lnTo>
                      <a:pt x="1994" y="2046"/>
                    </a:lnTo>
                    <a:lnTo>
                      <a:pt x="1978" y="2046"/>
                    </a:lnTo>
                    <a:lnTo>
                      <a:pt x="1964" y="2046"/>
                    </a:lnTo>
                    <a:lnTo>
                      <a:pt x="1948" y="2046"/>
                    </a:lnTo>
                    <a:lnTo>
                      <a:pt x="1916" y="2046"/>
                    </a:lnTo>
                    <a:lnTo>
                      <a:pt x="1912" y="2046"/>
                    </a:lnTo>
                    <a:lnTo>
                      <a:pt x="1916" y="2048"/>
                    </a:lnTo>
                    <a:lnTo>
                      <a:pt x="1940" y="2062"/>
                    </a:lnTo>
                    <a:lnTo>
                      <a:pt x="1954" y="2066"/>
                    </a:lnTo>
                    <a:lnTo>
                      <a:pt x="1998" y="2074"/>
                    </a:lnTo>
                    <a:lnTo>
                      <a:pt x="2014" y="2074"/>
                    </a:lnTo>
                    <a:lnTo>
                      <a:pt x="2026" y="2074"/>
                    </a:lnTo>
                    <a:lnTo>
                      <a:pt x="2042" y="2076"/>
                    </a:lnTo>
                    <a:lnTo>
                      <a:pt x="2066" y="2082"/>
                    </a:lnTo>
                    <a:close/>
                    <a:moveTo>
                      <a:pt x="2126" y="1676"/>
                    </a:moveTo>
                    <a:lnTo>
                      <a:pt x="2126" y="1676"/>
                    </a:lnTo>
                    <a:lnTo>
                      <a:pt x="2124" y="1684"/>
                    </a:lnTo>
                    <a:lnTo>
                      <a:pt x="2126" y="1692"/>
                    </a:lnTo>
                    <a:lnTo>
                      <a:pt x="2130" y="1706"/>
                    </a:lnTo>
                    <a:lnTo>
                      <a:pt x="2134" y="1712"/>
                    </a:lnTo>
                    <a:lnTo>
                      <a:pt x="2138" y="1718"/>
                    </a:lnTo>
                    <a:lnTo>
                      <a:pt x="2142" y="1722"/>
                    </a:lnTo>
                    <a:lnTo>
                      <a:pt x="2148" y="1722"/>
                    </a:lnTo>
                    <a:lnTo>
                      <a:pt x="2152" y="1724"/>
                    </a:lnTo>
                    <a:lnTo>
                      <a:pt x="2158" y="1728"/>
                    </a:lnTo>
                    <a:lnTo>
                      <a:pt x="2174" y="1738"/>
                    </a:lnTo>
                    <a:lnTo>
                      <a:pt x="2180" y="1744"/>
                    </a:lnTo>
                    <a:lnTo>
                      <a:pt x="2186" y="1750"/>
                    </a:lnTo>
                    <a:lnTo>
                      <a:pt x="2188" y="1754"/>
                    </a:lnTo>
                    <a:lnTo>
                      <a:pt x="2192" y="1760"/>
                    </a:lnTo>
                    <a:lnTo>
                      <a:pt x="2198" y="1766"/>
                    </a:lnTo>
                    <a:lnTo>
                      <a:pt x="2204" y="1768"/>
                    </a:lnTo>
                    <a:lnTo>
                      <a:pt x="2206" y="1768"/>
                    </a:lnTo>
                    <a:lnTo>
                      <a:pt x="2208" y="1768"/>
                    </a:lnTo>
                    <a:lnTo>
                      <a:pt x="2210" y="1766"/>
                    </a:lnTo>
                    <a:lnTo>
                      <a:pt x="2210" y="1764"/>
                    </a:lnTo>
                    <a:lnTo>
                      <a:pt x="2210" y="1760"/>
                    </a:lnTo>
                    <a:lnTo>
                      <a:pt x="2210" y="1752"/>
                    </a:lnTo>
                    <a:lnTo>
                      <a:pt x="2206" y="1746"/>
                    </a:lnTo>
                    <a:lnTo>
                      <a:pt x="2196" y="1730"/>
                    </a:lnTo>
                    <a:lnTo>
                      <a:pt x="2190" y="1724"/>
                    </a:lnTo>
                    <a:lnTo>
                      <a:pt x="2184" y="1718"/>
                    </a:lnTo>
                    <a:lnTo>
                      <a:pt x="2168" y="1708"/>
                    </a:lnTo>
                    <a:lnTo>
                      <a:pt x="2164" y="1704"/>
                    </a:lnTo>
                    <a:lnTo>
                      <a:pt x="2162" y="1698"/>
                    </a:lnTo>
                    <a:lnTo>
                      <a:pt x="2164" y="1686"/>
                    </a:lnTo>
                    <a:lnTo>
                      <a:pt x="2170" y="1672"/>
                    </a:lnTo>
                    <a:lnTo>
                      <a:pt x="2168" y="1666"/>
                    </a:lnTo>
                    <a:lnTo>
                      <a:pt x="2164" y="1660"/>
                    </a:lnTo>
                    <a:lnTo>
                      <a:pt x="2160" y="1658"/>
                    </a:lnTo>
                    <a:lnTo>
                      <a:pt x="2152" y="1656"/>
                    </a:lnTo>
                    <a:lnTo>
                      <a:pt x="2146" y="1658"/>
                    </a:lnTo>
                    <a:lnTo>
                      <a:pt x="2140" y="1660"/>
                    </a:lnTo>
                    <a:lnTo>
                      <a:pt x="2134" y="1666"/>
                    </a:lnTo>
                    <a:lnTo>
                      <a:pt x="2130" y="1672"/>
                    </a:lnTo>
                    <a:lnTo>
                      <a:pt x="2126" y="1676"/>
                    </a:lnTo>
                    <a:close/>
                    <a:moveTo>
                      <a:pt x="3046" y="620"/>
                    </a:moveTo>
                    <a:lnTo>
                      <a:pt x="3046" y="620"/>
                    </a:lnTo>
                    <a:lnTo>
                      <a:pt x="3052" y="616"/>
                    </a:lnTo>
                    <a:lnTo>
                      <a:pt x="3054" y="610"/>
                    </a:lnTo>
                    <a:lnTo>
                      <a:pt x="3062" y="478"/>
                    </a:lnTo>
                    <a:lnTo>
                      <a:pt x="3060" y="472"/>
                    </a:lnTo>
                    <a:lnTo>
                      <a:pt x="3056" y="466"/>
                    </a:lnTo>
                    <a:lnTo>
                      <a:pt x="3050" y="464"/>
                    </a:lnTo>
                    <a:lnTo>
                      <a:pt x="3038" y="460"/>
                    </a:lnTo>
                    <a:lnTo>
                      <a:pt x="3034" y="458"/>
                    </a:lnTo>
                    <a:lnTo>
                      <a:pt x="3028" y="454"/>
                    </a:lnTo>
                    <a:lnTo>
                      <a:pt x="3020" y="446"/>
                    </a:lnTo>
                    <a:lnTo>
                      <a:pt x="3006" y="438"/>
                    </a:lnTo>
                    <a:lnTo>
                      <a:pt x="3002" y="434"/>
                    </a:lnTo>
                    <a:lnTo>
                      <a:pt x="2994" y="432"/>
                    </a:lnTo>
                    <a:lnTo>
                      <a:pt x="2986" y="432"/>
                    </a:lnTo>
                    <a:lnTo>
                      <a:pt x="2972" y="432"/>
                    </a:lnTo>
                    <a:lnTo>
                      <a:pt x="2966" y="430"/>
                    </a:lnTo>
                    <a:lnTo>
                      <a:pt x="2958" y="428"/>
                    </a:lnTo>
                    <a:lnTo>
                      <a:pt x="2952" y="424"/>
                    </a:lnTo>
                    <a:lnTo>
                      <a:pt x="2946" y="422"/>
                    </a:lnTo>
                    <a:lnTo>
                      <a:pt x="2938" y="422"/>
                    </a:lnTo>
                    <a:lnTo>
                      <a:pt x="2934" y="422"/>
                    </a:lnTo>
                    <a:lnTo>
                      <a:pt x="2920" y="422"/>
                    </a:lnTo>
                    <a:lnTo>
                      <a:pt x="2918" y="424"/>
                    </a:lnTo>
                    <a:lnTo>
                      <a:pt x="2918" y="430"/>
                    </a:lnTo>
                    <a:lnTo>
                      <a:pt x="2924" y="452"/>
                    </a:lnTo>
                    <a:lnTo>
                      <a:pt x="2922" y="460"/>
                    </a:lnTo>
                    <a:lnTo>
                      <a:pt x="2918" y="464"/>
                    </a:lnTo>
                    <a:lnTo>
                      <a:pt x="2914" y="466"/>
                    </a:lnTo>
                    <a:lnTo>
                      <a:pt x="2906" y="468"/>
                    </a:lnTo>
                    <a:lnTo>
                      <a:pt x="2900" y="466"/>
                    </a:lnTo>
                    <a:lnTo>
                      <a:pt x="2894" y="464"/>
                    </a:lnTo>
                    <a:lnTo>
                      <a:pt x="2888" y="460"/>
                    </a:lnTo>
                    <a:lnTo>
                      <a:pt x="2882" y="454"/>
                    </a:lnTo>
                    <a:lnTo>
                      <a:pt x="2880" y="448"/>
                    </a:lnTo>
                    <a:lnTo>
                      <a:pt x="2876" y="436"/>
                    </a:lnTo>
                    <a:lnTo>
                      <a:pt x="2874" y="432"/>
                    </a:lnTo>
                    <a:lnTo>
                      <a:pt x="2868" y="432"/>
                    </a:lnTo>
                    <a:lnTo>
                      <a:pt x="2856" y="432"/>
                    </a:lnTo>
                    <a:lnTo>
                      <a:pt x="2848" y="432"/>
                    </a:lnTo>
                    <a:lnTo>
                      <a:pt x="2842" y="436"/>
                    </a:lnTo>
                    <a:lnTo>
                      <a:pt x="2836" y="438"/>
                    </a:lnTo>
                    <a:lnTo>
                      <a:pt x="2830" y="438"/>
                    </a:lnTo>
                    <a:lnTo>
                      <a:pt x="2816" y="434"/>
                    </a:lnTo>
                    <a:lnTo>
                      <a:pt x="2800" y="432"/>
                    </a:lnTo>
                    <a:lnTo>
                      <a:pt x="2786" y="432"/>
                    </a:lnTo>
                    <a:lnTo>
                      <a:pt x="2780" y="432"/>
                    </a:lnTo>
                    <a:lnTo>
                      <a:pt x="2774" y="436"/>
                    </a:lnTo>
                    <a:lnTo>
                      <a:pt x="2772" y="438"/>
                    </a:lnTo>
                    <a:lnTo>
                      <a:pt x="2768" y="438"/>
                    </a:lnTo>
                    <a:lnTo>
                      <a:pt x="2764" y="436"/>
                    </a:lnTo>
                    <a:lnTo>
                      <a:pt x="2756" y="426"/>
                    </a:lnTo>
                    <a:lnTo>
                      <a:pt x="2752" y="420"/>
                    </a:lnTo>
                    <a:lnTo>
                      <a:pt x="2750" y="414"/>
                    </a:lnTo>
                    <a:lnTo>
                      <a:pt x="2750" y="400"/>
                    </a:lnTo>
                    <a:lnTo>
                      <a:pt x="2748" y="394"/>
                    </a:lnTo>
                    <a:lnTo>
                      <a:pt x="2742" y="388"/>
                    </a:lnTo>
                    <a:lnTo>
                      <a:pt x="2726" y="376"/>
                    </a:lnTo>
                    <a:lnTo>
                      <a:pt x="2720" y="374"/>
                    </a:lnTo>
                    <a:lnTo>
                      <a:pt x="2712" y="372"/>
                    </a:lnTo>
                    <a:lnTo>
                      <a:pt x="2680" y="372"/>
                    </a:lnTo>
                    <a:lnTo>
                      <a:pt x="2664" y="372"/>
                    </a:lnTo>
                    <a:lnTo>
                      <a:pt x="2630" y="372"/>
                    </a:lnTo>
                    <a:lnTo>
                      <a:pt x="2624" y="370"/>
                    </a:lnTo>
                    <a:lnTo>
                      <a:pt x="2622" y="368"/>
                    </a:lnTo>
                    <a:lnTo>
                      <a:pt x="2620" y="362"/>
                    </a:lnTo>
                    <a:lnTo>
                      <a:pt x="2618" y="358"/>
                    </a:lnTo>
                    <a:lnTo>
                      <a:pt x="2606" y="348"/>
                    </a:lnTo>
                    <a:lnTo>
                      <a:pt x="2590" y="338"/>
                    </a:lnTo>
                    <a:lnTo>
                      <a:pt x="2586" y="332"/>
                    </a:lnTo>
                    <a:lnTo>
                      <a:pt x="2584" y="326"/>
                    </a:lnTo>
                    <a:lnTo>
                      <a:pt x="2584" y="322"/>
                    </a:lnTo>
                    <a:lnTo>
                      <a:pt x="2580" y="316"/>
                    </a:lnTo>
                    <a:lnTo>
                      <a:pt x="2576" y="312"/>
                    </a:lnTo>
                    <a:lnTo>
                      <a:pt x="2474" y="286"/>
                    </a:lnTo>
                    <a:lnTo>
                      <a:pt x="2468" y="286"/>
                    </a:lnTo>
                    <a:lnTo>
                      <a:pt x="2466" y="288"/>
                    </a:lnTo>
                    <a:lnTo>
                      <a:pt x="2466" y="290"/>
                    </a:lnTo>
                    <a:lnTo>
                      <a:pt x="2464" y="294"/>
                    </a:lnTo>
                    <a:lnTo>
                      <a:pt x="2458" y="298"/>
                    </a:lnTo>
                    <a:lnTo>
                      <a:pt x="2442" y="310"/>
                    </a:lnTo>
                    <a:lnTo>
                      <a:pt x="2438" y="314"/>
                    </a:lnTo>
                    <a:lnTo>
                      <a:pt x="2438" y="322"/>
                    </a:lnTo>
                    <a:lnTo>
                      <a:pt x="2444" y="336"/>
                    </a:lnTo>
                    <a:lnTo>
                      <a:pt x="2444" y="338"/>
                    </a:lnTo>
                    <a:lnTo>
                      <a:pt x="2444" y="342"/>
                    </a:lnTo>
                    <a:lnTo>
                      <a:pt x="2442" y="344"/>
                    </a:lnTo>
                    <a:lnTo>
                      <a:pt x="2438" y="346"/>
                    </a:lnTo>
                    <a:lnTo>
                      <a:pt x="2424" y="350"/>
                    </a:lnTo>
                    <a:lnTo>
                      <a:pt x="2408" y="352"/>
                    </a:lnTo>
                    <a:lnTo>
                      <a:pt x="2406" y="352"/>
                    </a:lnTo>
                    <a:lnTo>
                      <a:pt x="2390" y="350"/>
                    </a:lnTo>
                    <a:lnTo>
                      <a:pt x="2376" y="346"/>
                    </a:lnTo>
                    <a:lnTo>
                      <a:pt x="2368" y="346"/>
                    </a:lnTo>
                    <a:lnTo>
                      <a:pt x="2362" y="348"/>
                    </a:lnTo>
                    <a:lnTo>
                      <a:pt x="2358" y="350"/>
                    </a:lnTo>
                    <a:lnTo>
                      <a:pt x="2350" y="350"/>
                    </a:lnTo>
                    <a:lnTo>
                      <a:pt x="2346" y="346"/>
                    </a:lnTo>
                    <a:lnTo>
                      <a:pt x="2332" y="340"/>
                    </a:lnTo>
                    <a:lnTo>
                      <a:pt x="2326" y="336"/>
                    </a:lnTo>
                    <a:lnTo>
                      <a:pt x="2324" y="336"/>
                    </a:lnTo>
                    <a:lnTo>
                      <a:pt x="2322" y="336"/>
                    </a:lnTo>
                    <a:lnTo>
                      <a:pt x="2320" y="338"/>
                    </a:lnTo>
                    <a:lnTo>
                      <a:pt x="2318" y="342"/>
                    </a:lnTo>
                    <a:lnTo>
                      <a:pt x="2318" y="354"/>
                    </a:lnTo>
                    <a:lnTo>
                      <a:pt x="2318" y="362"/>
                    </a:lnTo>
                    <a:lnTo>
                      <a:pt x="2314" y="368"/>
                    </a:lnTo>
                    <a:lnTo>
                      <a:pt x="2304" y="376"/>
                    </a:lnTo>
                    <a:lnTo>
                      <a:pt x="2302" y="378"/>
                    </a:lnTo>
                    <a:lnTo>
                      <a:pt x="2300" y="378"/>
                    </a:lnTo>
                    <a:lnTo>
                      <a:pt x="2298" y="378"/>
                    </a:lnTo>
                    <a:lnTo>
                      <a:pt x="2294" y="376"/>
                    </a:lnTo>
                    <a:lnTo>
                      <a:pt x="2284" y="360"/>
                    </a:lnTo>
                    <a:lnTo>
                      <a:pt x="2276" y="346"/>
                    </a:lnTo>
                    <a:lnTo>
                      <a:pt x="2264" y="330"/>
                    </a:lnTo>
                    <a:lnTo>
                      <a:pt x="2262" y="324"/>
                    </a:lnTo>
                    <a:lnTo>
                      <a:pt x="2264" y="316"/>
                    </a:lnTo>
                    <a:lnTo>
                      <a:pt x="2276" y="300"/>
                    </a:lnTo>
                    <a:lnTo>
                      <a:pt x="2278" y="294"/>
                    </a:lnTo>
                    <a:lnTo>
                      <a:pt x="2280" y="286"/>
                    </a:lnTo>
                    <a:lnTo>
                      <a:pt x="2280" y="282"/>
                    </a:lnTo>
                    <a:lnTo>
                      <a:pt x="2278" y="276"/>
                    </a:lnTo>
                    <a:lnTo>
                      <a:pt x="2274" y="268"/>
                    </a:lnTo>
                    <a:lnTo>
                      <a:pt x="2266" y="260"/>
                    </a:lnTo>
                    <a:lnTo>
                      <a:pt x="2252" y="252"/>
                    </a:lnTo>
                    <a:lnTo>
                      <a:pt x="2248" y="248"/>
                    </a:lnTo>
                    <a:lnTo>
                      <a:pt x="2240" y="246"/>
                    </a:lnTo>
                    <a:lnTo>
                      <a:pt x="2232" y="246"/>
                    </a:lnTo>
                    <a:lnTo>
                      <a:pt x="2230" y="246"/>
                    </a:lnTo>
                    <a:lnTo>
                      <a:pt x="2222" y="244"/>
                    </a:lnTo>
                    <a:lnTo>
                      <a:pt x="2216" y="240"/>
                    </a:lnTo>
                    <a:lnTo>
                      <a:pt x="2204" y="232"/>
                    </a:lnTo>
                    <a:lnTo>
                      <a:pt x="2198" y="230"/>
                    </a:lnTo>
                    <a:lnTo>
                      <a:pt x="2196" y="228"/>
                    </a:lnTo>
                    <a:lnTo>
                      <a:pt x="2192" y="228"/>
                    </a:lnTo>
                    <a:lnTo>
                      <a:pt x="2190" y="230"/>
                    </a:lnTo>
                    <a:lnTo>
                      <a:pt x="2188" y="232"/>
                    </a:lnTo>
                    <a:lnTo>
                      <a:pt x="2186" y="238"/>
                    </a:lnTo>
                    <a:lnTo>
                      <a:pt x="2178" y="252"/>
                    </a:lnTo>
                    <a:lnTo>
                      <a:pt x="2176" y="258"/>
                    </a:lnTo>
                    <a:lnTo>
                      <a:pt x="2170" y="262"/>
                    </a:lnTo>
                    <a:lnTo>
                      <a:pt x="2164" y="264"/>
                    </a:lnTo>
                    <a:lnTo>
                      <a:pt x="2132" y="264"/>
                    </a:lnTo>
                    <a:lnTo>
                      <a:pt x="2124" y="264"/>
                    </a:lnTo>
                    <a:lnTo>
                      <a:pt x="2116" y="262"/>
                    </a:lnTo>
                    <a:lnTo>
                      <a:pt x="2110" y="258"/>
                    </a:lnTo>
                    <a:lnTo>
                      <a:pt x="2104" y="254"/>
                    </a:lnTo>
                    <a:lnTo>
                      <a:pt x="2100" y="248"/>
                    </a:lnTo>
                    <a:lnTo>
                      <a:pt x="2098" y="242"/>
                    </a:lnTo>
                    <a:lnTo>
                      <a:pt x="2092" y="238"/>
                    </a:lnTo>
                    <a:lnTo>
                      <a:pt x="2086" y="236"/>
                    </a:lnTo>
                    <a:lnTo>
                      <a:pt x="2062" y="236"/>
                    </a:lnTo>
                    <a:lnTo>
                      <a:pt x="2054" y="236"/>
                    </a:lnTo>
                    <a:lnTo>
                      <a:pt x="2048" y="240"/>
                    </a:lnTo>
                    <a:lnTo>
                      <a:pt x="2032" y="250"/>
                    </a:lnTo>
                    <a:lnTo>
                      <a:pt x="2030" y="252"/>
                    </a:lnTo>
                    <a:lnTo>
                      <a:pt x="2028" y="252"/>
                    </a:lnTo>
                    <a:lnTo>
                      <a:pt x="2026" y="250"/>
                    </a:lnTo>
                    <a:lnTo>
                      <a:pt x="2026" y="246"/>
                    </a:lnTo>
                    <a:lnTo>
                      <a:pt x="2026" y="244"/>
                    </a:lnTo>
                    <a:lnTo>
                      <a:pt x="2024" y="236"/>
                    </a:lnTo>
                    <a:lnTo>
                      <a:pt x="2020" y="230"/>
                    </a:lnTo>
                    <a:lnTo>
                      <a:pt x="2012" y="222"/>
                    </a:lnTo>
                    <a:lnTo>
                      <a:pt x="2004" y="218"/>
                    </a:lnTo>
                    <a:lnTo>
                      <a:pt x="1998" y="216"/>
                    </a:lnTo>
                    <a:lnTo>
                      <a:pt x="1994" y="216"/>
                    </a:lnTo>
                    <a:lnTo>
                      <a:pt x="1986" y="218"/>
                    </a:lnTo>
                    <a:lnTo>
                      <a:pt x="1980" y="222"/>
                    </a:lnTo>
                    <a:lnTo>
                      <a:pt x="1972" y="230"/>
                    </a:lnTo>
                    <a:lnTo>
                      <a:pt x="1960" y="240"/>
                    </a:lnTo>
                    <a:lnTo>
                      <a:pt x="1944" y="250"/>
                    </a:lnTo>
                    <a:lnTo>
                      <a:pt x="1930" y="260"/>
                    </a:lnTo>
                    <a:lnTo>
                      <a:pt x="1914" y="270"/>
                    </a:lnTo>
                    <a:lnTo>
                      <a:pt x="1910" y="272"/>
                    </a:lnTo>
                    <a:lnTo>
                      <a:pt x="1912" y="268"/>
                    </a:lnTo>
                    <a:lnTo>
                      <a:pt x="1922" y="252"/>
                    </a:lnTo>
                    <a:lnTo>
                      <a:pt x="1928" y="246"/>
                    </a:lnTo>
                    <a:lnTo>
                      <a:pt x="1934" y="242"/>
                    </a:lnTo>
                    <a:lnTo>
                      <a:pt x="1940" y="238"/>
                    </a:lnTo>
                    <a:lnTo>
                      <a:pt x="1946" y="234"/>
                    </a:lnTo>
                    <a:lnTo>
                      <a:pt x="1952" y="228"/>
                    </a:lnTo>
                    <a:lnTo>
                      <a:pt x="1972" y="194"/>
                    </a:lnTo>
                    <a:lnTo>
                      <a:pt x="1982" y="180"/>
                    </a:lnTo>
                    <a:lnTo>
                      <a:pt x="1990" y="172"/>
                    </a:lnTo>
                    <a:lnTo>
                      <a:pt x="2000" y="160"/>
                    </a:lnTo>
                    <a:lnTo>
                      <a:pt x="2010" y="144"/>
                    </a:lnTo>
                    <a:lnTo>
                      <a:pt x="2014" y="138"/>
                    </a:lnTo>
                    <a:lnTo>
                      <a:pt x="2014" y="130"/>
                    </a:lnTo>
                    <a:lnTo>
                      <a:pt x="2008" y="96"/>
                    </a:lnTo>
                    <a:lnTo>
                      <a:pt x="2004" y="90"/>
                    </a:lnTo>
                    <a:lnTo>
                      <a:pt x="2000" y="84"/>
                    </a:lnTo>
                    <a:lnTo>
                      <a:pt x="1972" y="64"/>
                    </a:lnTo>
                    <a:lnTo>
                      <a:pt x="1958" y="56"/>
                    </a:lnTo>
                    <a:lnTo>
                      <a:pt x="1944" y="52"/>
                    </a:lnTo>
                    <a:lnTo>
                      <a:pt x="1940" y="48"/>
                    </a:lnTo>
                    <a:lnTo>
                      <a:pt x="1938" y="44"/>
                    </a:lnTo>
                    <a:lnTo>
                      <a:pt x="1934" y="32"/>
                    </a:lnTo>
                    <a:lnTo>
                      <a:pt x="1922" y="8"/>
                    </a:lnTo>
                    <a:lnTo>
                      <a:pt x="1916" y="2"/>
                    </a:lnTo>
                    <a:lnTo>
                      <a:pt x="1910" y="0"/>
                    </a:lnTo>
                    <a:lnTo>
                      <a:pt x="1886" y="0"/>
                    </a:lnTo>
                    <a:lnTo>
                      <a:pt x="1880" y="2"/>
                    </a:lnTo>
                    <a:lnTo>
                      <a:pt x="1872" y="6"/>
                    </a:lnTo>
                    <a:lnTo>
                      <a:pt x="1844" y="34"/>
                    </a:lnTo>
                    <a:lnTo>
                      <a:pt x="1840" y="40"/>
                    </a:lnTo>
                    <a:lnTo>
                      <a:pt x="1838" y="48"/>
                    </a:lnTo>
                    <a:lnTo>
                      <a:pt x="1832" y="70"/>
                    </a:lnTo>
                    <a:lnTo>
                      <a:pt x="1828" y="78"/>
                    </a:lnTo>
                    <a:lnTo>
                      <a:pt x="1822" y="82"/>
                    </a:lnTo>
                    <a:lnTo>
                      <a:pt x="1788" y="104"/>
                    </a:lnTo>
                    <a:lnTo>
                      <a:pt x="1780" y="106"/>
                    </a:lnTo>
                    <a:lnTo>
                      <a:pt x="1774" y="104"/>
                    </a:lnTo>
                    <a:lnTo>
                      <a:pt x="1758" y="92"/>
                    </a:lnTo>
                    <a:lnTo>
                      <a:pt x="1750" y="90"/>
                    </a:lnTo>
                    <a:lnTo>
                      <a:pt x="1744" y="92"/>
                    </a:lnTo>
                    <a:lnTo>
                      <a:pt x="1710" y="106"/>
                    </a:lnTo>
                    <a:lnTo>
                      <a:pt x="1696" y="112"/>
                    </a:lnTo>
                    <a:lnTo>
                      <a:pt x="1660" y="134"/>
                    </a:lnTo>
                    <a:lnTo>
                      <a:pt x="1648" y="144"/>
                    </a:lnTo>
                    <a:lnTo>
                      <a:pt x="1630" y="162"/>
                    </a:lnTo>
                    <a:lnTo>
                      <a:pt x="1626" y="168"/>
                    </a:lnTo>
                    <a:lnTo>
                      <a:pt x="1622" y="174"/>
                    </a:lnTo>
                    <a:lnTo>
                      <a:pt x="1616" y="218"/>
                    </a:lnTo>
                    <a:lnTo>
                      <a:pt x="1612" y="224"/>
                    </a:lnTo>
                    <a:lnTo>
                      <a:pt x="1606" y="228"/>
                    </a:lnTo>
                    <a:lnTo>
                      <a:pt x="1544" y="244"/>
                    </a:lnTo>
                    <a:lnTo>
                      <a:pt x="1536" y="246"/>
                    </a:lnTo>
                    <a:lnTo>
                      <a:pt x="1532" y="252"/>
                    </a:lnTo>
                    <a:lnTo>
                      <a:pt x="1530" y="258"/>
                    </a:lnTo>
                    <a:lnTo>
                      <a:pt x="1528" y="264"/>
                    </a:lnTo>
                    <a:lnTo>
                      <a:pt x="1526" y="272"/>
                    </a:lnTo>
                    <a:lnTo>
                      <a:pt x="1526" y="306"/>
                    </a:lnTo>
                    <a:lnTo>
                      <a:pt x="1524" y="310"/>
                    </a:lnTo>
                    <a:lnTo>
                      <a:pt x="1522" y="308"/>
                    </a:lnTo>
                    <a:lnTo>
                      <a:pt x="1516" y="304"/>
                    </a:lnTo>
                    <a:lnTo>
                      <a:pt x="1508" y="302"/>
                    </a:lnTo>
                    <a:lnTo>
                      <a:pt x="1494" y="296"/>
                    </a:lnTo>
                    <a:lnTo>
                      <a:pt x="1488" y="296"/>
                    </a:lnTo>
                    <a:lnTo>
                      <a:pt x="1482" y="300"/>
                    </a:lnTo>
                    <a:lnTo>
                      <a:pt x="1472" y="316"/>
                    </a:lnTo>
                    <a:lnTo>
                      <a:pt x="1468" y="320"/>
                    </a:lnTo>
                    <a:lnTo>
                      <a:pt x="1464" y="320"/>
                    </a:lnTo>
                    <a:lnTo>
                      <a:pt x="1462" y="318"/>
                    </a:lnTo>
                    <a:lnTo>
                      <a:pt x="1458" y="314"/>
                    </a:lnTo>
                    <a:lnTo>
                      <a:pt x="1458" y="308"/>
                    </a:lnTo>
                    <a:lnTo>
                      <a:pt x="1456" y="304"/>
                    </a:lnTo>
                    <a:lnTo>
                      <a:pt x="1452" y="298"/>
                    </a:lnTo>
                    <a:lnTo>
                      <a:pt x="1444" y="290"/>
                    </a:lnTo>
                    <a:lnTo>
                      <a:pt x="1438" y="286"/>
                    </a:lnTo>
                    <a:lnTo>
                      <a:pt x="1434" y="284"/>
                    </a:lnTo>
                    <a:lnTo>
                      <a:pt x="1428" y="286"/>
                    </a:lnTo>
                    <a:lnTo>
                      <a:pt x="1426" y="292"/>
                    </a:lnTo>
                    <a:lnTo>
                      <a:pt x="1420" y="306"/>
                    </a:lnTo>
                    <a:lnTo>
                      <a:pt x="1418" y="322"/>
                    </a:lnTo>
                    <a:lnTo>
                      <a:pt x="1418" y="336"/>
                    </a:lnTo>
                    <a:lnTo>
                      <a:pt x="1418" y="352"/>
                    </a:lnTo>
                    <a:lnTo>
                      <a:pt x="1418" y="374"/>
                    </a:lnTo>
                    <a:lnTo>
                      <a:pt x="1416" y="382"/>
                    </a:lnTo>
                    <a:lnTo>
                      <a:pt x="1414" y="388"/>
                    </a:lnTo>
                    <a:lnTo>
                      <a:pt x="1412" y="388"/>
                    </a:lnTo>
                    <a:lnTo>
                      <a:pt x="1408" y="388"/>
                    </a:lnTo>
                    <a:lnTo>
                      <a:pt x="1404" y="384"/>
                    </a:lnTo>
                    <a:lnTo>
                      <a:pt x="1402" y="380"/>
                    </a:lnTo>
                    <a:lnTo>
                      <a:pt x="1400" y="372"/>
                    </a:lnTo>
                    <a:lnTo>
                      <a:pt x="1400" y="364"/>
                    </a:lnTo>
                    <a:lnTo>
                      <a:pt x="1406" y="340"/>
                    </a:lnTo>
                    <a:lnTo>
                      <a:pt x="1408" y="334"/>
                    </a:lnTo>
                    <a:lnTo>
                      <a:pt x="1406" y="326"/>
                    </a:lnTo>
                    <a:lnTo>
                      <a:pt x="1402" y="312"/>
                    </a:lnTo>
                    <a:lnTo>
                      <a:pt x="1398" y="296"/>
                    </a:lnTo>
                    <a:lnTo>
                      <a:pt x="1398" y="292"/>
                    </a:lnTo>
                    <a:lnTo>
                      <a:pt x="1396" y="286"/>
                    </a:lnTo>
                    <a:lnTo>
                      <a:pt x="1392" y="282"/>
                    </a:lnTo>
                    <a:lnTo>
                      <a:pt x="1376" y="278"/>
                    </a:lnTo>
                    <a:lnTo>
                      <a:pt x="1362" y="274"/>
                    </a:lnTo>
                    <a:lnTo>
                      <a:pt x="1348" y="274"/>
                    </a:lnTo>
                    <a:lnTo>
                      <a:pt x="1342" y="276"/>
                    </a:lnTo>
                    <a:lnTo>
                      <a:pt x="1338" y="282"/>
                    </a:lnTo>
                    <a:lnTo>
                      <a:pt x="1322" y="336"/>
                    </a:lnTo>
                    <a:lnTo>
                      <a:pt x="1320" y="342"/>
                    </a:lnTo>
                    <a:lnTo>
                      <a:pt x="1316" y="348"/>
                    </a:lnTo>
                    <a:lnTo>
                      <a:pt x="1308" y="360"/>
                    </a:lnTo>
                    <a:lnTo>
                      <a:pt x="1304" y="366"/>
                    </a:lnTo>
                    <a:lnTo>
                      <a:pt x="1304" y="372"/>
                    </a:lnTo>
                    <a:lnTo>
                      <a:pt x="1304" y="380"/>
                    </a:lnTo>
                    <a:lnTo>
                      <a:pt x="1308" y="384"/>
                    </a:lnTo>
                    <a:lnTo>
                      <a:pt x="1310" y="392"/>
                    </a:lnTo>
                    <a:lnTo>
                      <a:pt x="1310" y="400"/>
                    </a:lnTo>
                    <a:lnTo>
                      <a:pt x="1310" y="414"/>
                    </a:lnTo>
                    <a:lnTo>
                      <a:pt x="1310" y="426"/>
                    </a:lnTo>
                    <a:lnTo>
                      <a:pt x="1312" y="432"/>
                    </a:lnTo>
                    <a:lnTo>
                      <a:pt x="1316" y="436"/>
                    </a:lnTo>
                    <a:lnTo>
                      <a:pt x="1334" y="454"/>
                    </a:lnTo>
                    <a:lnTo>
                      <a:pt x="1338" y="460"/>
                    </a:lnTo>
                    <a:lnTo>
                      <a:pt x="1336" y="468"/>
                    </a:lnTo>
                    <a:lnTo>
                      <a:pt x="1324" y="484"/>
                    </a:lnTo>
                    <a:lnTo>
                      <a:pt x="1322" y="486"/>
                    </a:lnTo>
                    <a:lnTo>
                      <a:pt x="1320" y="486"/>
                    </a:lnTo>
                    <a:lnTo>
                      <a:pt x="1318" y="486"/>
                    </a:lnTo>
                    <a:lnTo>
                      <a:pt x="1314" y="484"/>
                    </a:lnTo>
                    <a:lnTo>
                      <a:pt x="1296" y="466"/>
                    </a:lnTo>
                    <a:lnTo>
                      <a:pt x="1284" y="456"/>
                    </a:lnTo>
                    <a:lnTo>
                      <a:pt x="1258" y="436"/>
                    </a:lnTo>
                    <a:lnTo>
                      <a:pt x="1252" y="432"/>
                    </a:lnTo>
                    <a:lnTo>
                      <a:pt x="1244" y="432"/>
                    </a:lnTo>
                    <a:lnTo>
                      <a:pt x="1230" y="432"/>
                    </a:lnTo>
                    <a:lnTo>
                      <a:pt x="1214" y="432"/>
                    </a:lnTo>
                    <a:lnTo>
                      <a:pt x="1212" y="432"/>
                    </a:lnTo>
                    <a:lnTo>
                      <a:pt x="1208" y="432"/>
                    </a:lnTo>
                    <a:lnTo>
                      <a:pt x="1206" y="434"/>
                    </a:lnTo>
                    <a:lnTo>
                      <a:pt x="1204" y="436"/>
                    </a:lnTo>
                    <a:lnTo>
                      <a:pt x="1204" y="440"/>
                    </a:lnTo>
                    <a:lnTo>
                      <a:pt x="1204" y="452"/>
                    </a:lnTo>
                    <a:lnTo>
                      <a:pt x="1202" y="460"/>
                    </a:lnTo>
                    <a:lnTo>
                      <a:pt x="1198" y="466"/>
                    </a:lnTo>
                    <a:lnTo>
                      <a:pt x="1192" y="468"/>
                    </a:lnTo>
                    <a:lnTo>
                      <a:pt x="1186" y="466"/>
                    </a:lnTo>
                    <a:lnTo>
                      <a:pt x="1180" y="464"/>
                    </a:lnTo>
                    <a:lnTo>
                      <a:pt x="1174" y="462"/>
                    </a:lnTo>
                    <a:lnTo>
                      <a:pt x="1166" y="464"/>
                    </a:lnTo>
                    <a:lnTo>
                      <a:pt x="1162" y="466"/>
                    </a:lnTo>
                    <a:lnTo>
                      <a:pt x="1146" y="474"/>
                    </a:lnTo>
                    <a:lnTo>
                      <a:pt x="1142" y="476"/>
                    </a:lnTo>
                    <a:lnTo>
                      <a:pt x="1134" y="478"/>
                    </a:lnTo>
                    <a:lnTo>
                      <a:pt x="1126" y="480"/>
                    </a:lnTo>
                    <a:lnTo>
                      <a:pt x="1124" y="480"/>
                    </a:lnTo>
                    <a:lnTo>
                      <a:pt x="1116" y="478"/>
                    </a:lnTo>
                    <a:lnTo>
                      <a:pt x="1110" y="476"/>
                    </a:lnTo>
                    <a:lnTo>
                      <a:pt x="1104" y="472"/>
                    </a:lnTo>
                    <a:lnTo>
                      <a:pt x="1098" y="474"/>
                    </a:lnTo>
                    <a:lnTo>
                      <a:pt x="1092" y="476"/>
                    </a:lnTo>
                    <a:lnTo>
                      <a:pt x="1078" y="484"/>
                    </a:lnTo>
                    <a:lnTo>
                      <a:pt x="1062" y="496"/>
                    </a:lnTo>
                    <a:lnTo>
                      <a:pt x="1050" y="504"/>
                    </a:lnTo>
                    <a:lnTo>
                      <a:pt x="1024" y="516"/>
                    </a:lnTo>
                    <a:lnTo>
                      <a:pt x="1012" y="520"/>
                    </a:lnTo>
                    <a:lnTo>
                      <a:pt x="1008" y="522"/>
                    </a:lnTo>
                    <a:lnTo>
                      <a:pt x="1004" y="526"/>
                    </a:lnTo>
                    <a:lnTo>
                      <a:pt x="1000" y="540"/>
                    </a:lnTo>
                    <a:lnTo>
                      <a:pt x="996" y="546"/>
                    </a:lnTo>
                    <a:lnTo>
                      <a:pt x="992" y="548"/>
                    </a:lnTo>
                    <a:lnTo>
                      <a:pt x="988" y="546"/>
                    </a:lnTo>
                    <a:lnTo>
                      <a:pt x="982" y="542"/>
                    </a:lnTo>
                    <a:lnTo>
                      <a:pt x="974" y="534"/>
                    </a:lnTo>
                    <a:lnTo>
                      <a:pt x="972" y="530"/>
                    </a:lnTo>
                    <a:lnTo>
                      <a:pt x="972" y="526"/>
                    </a:lnTo>
                    <a:lnTo>
                      <a:pt x="974" y="524"/>
                    </a:lnTo>
                    <a:lnTo>
                      <a:pt x="982" y="514"/>
                    </a:lnTo>
                    <a:lnTo>
                      <a:pt x="986" y="508"/>
                    </a:lnTo>
                    <a:lnTo>
                      <a:pt x="988" y="502"/>
                    </a:lnTo>
                    <a:lnTo>
                      <a:pt x="988" y="498"/>
                    </a:lnTo>
                    <a:lnTo>
                      <a:pt x="986" y="492"/>
                    </a:lnTo>
                    <a:lnTo>
                      <a:pt x="980" y="486"/>
                    </a:lnTo>
                    <a:lnTo>
                      <a:pt x="976" y="484"/>
                    </a:lnTo>
                    <a:lnTo>
                      <a:pt x="964" y="480"/>
                    </a:lnTo>
                    <a:lnTo>
                      <a:pt x="950" y="480"/>
                    </a:lnTo>
                    <a:lnTo>
                      <a:pt x="946" y="480"/>
                    </a:lnTo>
                    <a:lnTo>
                      <a:pt x="944" y="480"/>
                    </a:lnTo>
                    <a:lnTo>
                      <a:pt x="942" y="482"/>
                    </a:lnTo>
                    <a:lnTo>
                      <a:pt x="942" y="484"/>
                    </a:lnTo>
                    <a:lnTo>
                      <a:pt x="942" y="488"/>
                    </a:lnTo>
                    <a:lnTo>
                      <a:pt x="944" y="492"/>
                    </a:lnTo>
                    <a:lnTo>
                      <a:pt x="948" y="500"/>
                    </a:lnTo>
                    <a:lnTo>
                      <a:pt x="948" y="508"/>
                    </a:lnTo>
                    <a:lnTo>
                      <a:pt x="948" y="520"/>
                    </a:lnTo>
                    <a:lnTo>
                      <a:pt x="950" y="528"/>
                    </a:lnTo>
                    <a:lnTo>
                      <a:pt x="952" y="536"/>
                    </a:lnTo>
                    <a:lnTo>
                      <a:pt x="954" y="542"/>
                    </a:lnTo>
                    <a:lnTo>
                      <a:pt x="956" y="548"/>
                    </a:lnTo>
                    <a:lnTo>
                      <a:pt x="956" y="556"/>
                    </a:lnTo>
                    <a:lnTo>
                      <a:pt x="952" y="570"/>
                    </a:lnTo>
                    <a:lnTo>
                      <a:pt x="948" y="574"/>
                    </a:lnTo>
                    <a:lnTo>
                      <a:pt x="946" y="574"/>
                    </a:lnTo>
                    <a:lnTo>
                      <a:pt x="944" y="572"/>
                    </a:lnTo>
                    <a:lnTo>
                      <a:pt x="938" y="570"/>
                    </a:lnTo>
                    <a:lnTo>
                      <a:pt x="930" y="568"/>
                    </a:lnTo>
                    <a:lnTo>
                      <a:pt x="928" y="568"/>
                    </a:lnTo>
                    <a:lnTo>
                      <a:pt x="920" y="570"/>
                    </a:lnTo>
                    <a:lnTo>
                      <a:pt x="914" y="572"/>
                    </a:lnTo>
                    <a:lnTo>
                      <a:pt x="902" y="582"/>
                    </a:lnTo>
                    <a:lnTo>
                      <a:pt x="896" y="584"/>
                    </a:lnTo>
                    <a:lnTo>
                      <a:pt x="884" y="592"/>
                    </a:lnTo>
                    <a:lnTo>
                      <a:pt x="882" y="598"/>
                    </a:lnTo>
                    <a:lnTo>
                      <a:pt x="884" y="604"/>
                    </a:lnTo>
                    <a:lnTo>
                      <a:pt x="896" y="630"/>
                    </a:lnTo>
                    <a:lnTo>
                      <a:pt x="898" y="634"/>
                    </a:lnTo>
                    <a:lnTo>
                      <a:pt x="894" y="632"/>
                    </a:lnTo>
                    <a:lnTo>
                      <a:pt x="888" y="628"/>
                    </a:lnTo>
                    <a:lnTo>
                      <a:pt x="882" y="626"/>
                    </a:lnTo>
                    <a:lnTo>
                      <a:pt x="868" y="626"/>
                    </a:lnTo>
                    <a:lnTo>
                      <a:pt x="860" y="626"/>
                    </a:lnTo>
                    <a:lnTo>
                      <a:pt x="854" y="624"/>
                    </a:lnTo>
                    <a:lnTo>
                      <a:pt x="848" y="620"/>
                    </a:lnTo>
                    <a:lnTo>
                      <a:pt x="842" y="620"/>
                    </a:lnTo>
                    <a:lnTo>
                      <a:pt x="840" y="622"/>
                    </a:lnTo>
                    <a:lnTo>
                      <a:pt x="842" y="630"/>
                    </a:lnTo>
                    <a:lnTo>
                      <a:pt x="842" y="632"/>
                    </a:lnTo>
                    <a:lnTo>
                      <a:pt x="836" y="630"/>
                    </a:lnTo>
                    <a:lnTo>
                      <a:pt x="818" y="624"/>
                    </a:lnTo>
                    <a:lnTo>
                      <a:pt x="812" y="622"/>
                    </a:lnTo>
                    <a:lnTo>
                      <a:pt x="808" y="616"/>
                    </a:lnTo>
                    <a:lnTo>
                      <a:pt x="804" y="604"/>
                    </a:lnTo>
                    <a:lnTo>
                      <a:pt x="804" y="598"/>
                    </a:lnTo>
                    <a:lnTo>
                      <a:pt x="806" y="592"/>
                    </a:lnTo>
                    <a:lnTo>
                      <a:pt x="810" y="588"/>
                    </a:lnTo>
                    <a:lnTo>
                      <a:pt x="812" y="582"/>
                    </a:lnTo>
                    <a:lnTo>
                      <a:pt x="810" y="578"/>
                    </a:lnTo>
                    <a:lnTo>
                      <a:pt x="804" y="574"/>
                    </a:lnTo>
                    <a:lnTo>
                      <a:pt x="800" y="572"/>
                    </a:lnTo>
                    <a:lnTo>
                      <a:pt x="786" y="562"/>
                    </a:lnTo>
                    <a:lnTo>
                      <a:pt x="778" y="554"/>
                    </a:lnTo>
                    <a:lnTo>
                      <a:pt x="768" y="544"/>
                    </a:lnTo>
                    <a:lnTo>
                      <a:pt x="766" y="540"/>
                    </a:lnTo>
                    <a:lnTo>
                      <a:pt x="768" y="538"/>
                    </a:lnTo>
                    <a:lnTo>
                      <a:pt x="772" y="540"/>
                    </a:lnTo>
                    <a:lnTo>
                      <a:pt x="778" y="544"/>
                    </a:lnTo>
                    <a:lnTo>
                      <a:pt x="784" y="546"/>
                    </a:lnTo>
                    <a:lnTo>
                      <a:pt x="790" y="548"/>
                    </a:lnTo>
                    <a:lnTo>
                      <a:pt x="794" y="548"/>
                    </a:lnTo>
                    <a:lnTo>
                      <a:pt x="800" y="550"/>
                    </a:lnTo>
                    <a:lnTo>
                      <a:pt x="806" y="556"/>
                    </a:lnTo>
                    <a:lnTo>
                      <a:pt x="808" y="560"/>
                    </a:lnTo>
                    <a:lnTo>
                      <a:pt x="812" y="566"/>
                    </a:lnTo>
                    <a:lnTo>
                      <a:pt x="820" y="570"/>
                    </a:lnTo>
                    <a:lnTo>
                      <a:pt x="842" y="576"/>
                    </a:lnTo>
                    <a:lnTo>
                      <a:pt x="850" y="576"/>
                    </a:lnTo>
                    <a:lnTo>
                      <a:pt x="858" y="576"/>
                    </a:lnTo>
                    <a:lnTo>
                      <a:pt x="872" y="570"/>
                    </a:lnTo>
                    <a:lnTo>
                      <a:pt x="888" y="564"/>
                    </a:lnTo>
                    <a:lnTo>
                      <a:pt x="892" y="562"/>
                    </a:lnTo>
                    <a:lnTo>
                      <a:pt x="898" y="558"/>
                    </a:lnTo>
                    <a:lnTo>
                      <a:pt x="902" y="550"/>
                    </a:lnTo>
                    <a:lnTo>
                      <a:pt x="906" y="536"/>
                    </a:lnTo>
                    <a:lnTo>
                      <a:pt x="906" y="530"/>
                    </a:lnTo>
                    <a:lnTo>
                      <a:pt x="904" y="524"/>
                    </a:lnTo>
                    <a:lnTo>
                      <a:pt x="876" y="496"/>
                    </a:lnTo>
                    <a:lnTo>
                      <a:pt x="864" y="486"/>
                    </a:lnTo>
                    <a:lnTo>
                      <a:pt x="848" y="474"/>
                    </a:lnTo>
                    <a:lnTo>
                      <a:pt x="836" y="464"/>
                    </a:lnTo>
                    <a:lnTo>
                      <a:pt x="826" y="456"/>
                    </a:lnTo>
                    <a:lnTo>
                      <a:pt x="820" y="452"/>
                    </a:lnTo>
                    <a:lnTo>
                      <a:pt x="814" y="448"/>
                    </a:lnTo>
                    <a:lnTo>
                      <a:pt x="800" y="444"/>
                    </a:lnTo>
                    <a:lnTo>
                      <a:pt x="788" y="440"/>
                    </a:lnTo>
                    <a:lnTo>
                      <a:pt x="784" y="438"/>
                    </a:lnTo>
                    <a:lnTo>
                      <a:pt x="782" y="432"/>
                    </a:lnTo>
                    <a:lnTo>
                      <a:pt x="782" y="430"/>
                    </a:lnTo>
                    <a:lnTo>
                      <a:pt x="782" y="426"/>
                    </a:lnTo>
                    <a:lnTo>
                      <a:pt x="780" y="424"/>
                    </a:lnTo>
                    <a:lnTo>
                      <a:pt x="778" y="422"/>
                    </a:lnTo>
                    <a:lnTo>
                      <a:pt x="774" y="422"/>
                    </a:lnTo>
                    <a:lnTo>
                      <a:pt x="770" y="422"/>
                    </a:lnTo>
                    <a:lnTo>
                      <a:pt x="754" y="422"/>
                    </a:lnTo>
                    <a:lnTo>
                      <a:pt x="752" y="422"/>
                    </a:lnTo>
                    <a:lnTo>
                      <a:pt x="742" y="422"/>
                    </a:lnTo>
                    <a:lnTo>
                      <a:pt x="738" y="416"/>
                    </a:lnTo>
                    <a:lnTo>
                      <a:pt x="734" y="412"/>
                    </a:lnTo>
                    <a:lnTo>
                      <a:pt x="734" y="406"/>
                    </a:lnTo>
                    <a:lnTo>
                      <a:pt x="736" y="394"/>
                    </a:lnTo>
                    <a:lnTo>
                      <a:pt x="740" y="390"/>
                    </a:lnTo>
                    <a:lnTo>
                      <a:pt x="740" y="384"/>
                    </a:lnTo>
                    <a:lnTo>
                      <a:pt x="738" y="378"/>
                    </a:lnTo>
                    <a:lnTo>
                      <a:pt x="728" y="368"/>
                    </a:lnTo>
                    <a:lnTo>
                      <a:pt x="720" y="358"/>
                    </a:lnTo>
                    <a:lnTo>
                      <a:pt x="716" y="358"/>
                    </a:lnTo>
                    <a:lnTo>
                      <a:pt x="714" y="356"/>
                    </a:lnTo>
                    <a:lnTo>
                      <a:pt x="710" y="358"/>
                    </a:lnTo>
                    <a:lnTo>
                      <a:pt x="708" y="358"/>
                    </a:lnTo>
                    <a:lnTo>
                      <a:pt x="700" y="368"/>
                    </a:lnTo>
                    <a:lnTo>
                      <a:pt x="694" y="370"/>
                    </a:lnTo>
                    <a:lnTo>
                      <a:pt x="686" y="370"/>
                    </a:lnTo>
                    <a:lnTo>
                      <a:pt x="682" y="366"/>
                    </a:lnTo>
                    <a:lnTo>
                      <a:pt x="670" y="362"/>
                    </a:lnTo>
                    <a:lnTo>
                      <a:pt x="656" y="362"/>
                    </a:lnTo>
                    <a:lnTo>
                      <a:pt x="654" y="362"/>
                    </a:lnTo>
                    <a:lnTo>
                      <a:pt x="646" y="364"/>
                    </a:lnTo>
                    <a:lnTo>
                      <a:pt x="640" y="368"/>
                    </a:lnTo>
                    <a:lnTo>
                      <a:pt x="632" y="376"/>
                    </a:lnTo>
                    <a:lnTo>
                      <a:pt x="626" y="380"/>
                    </a:lnTo>
                    <a:lnTo>
                      <a:pt x="620" y="382"/>
                    </a:lnTo>
                    <a:lnTo>
                      <a:pt x="610" y="382"/>
                    </a:lnTo>
                    <a:lnTo>
                      <a:pt x="606" y="384"/>
                    </a:lnTo>
                    <a:lnTo>
                      <a:pt x="600" y="388"/>
                    </a:lnTo>
                    <a:lnTo>
                      <a:pt x="596" y="390"/>
                    </a:lnTo>
                    <a:lnTo>
                      <a:pt x="592" y="392"/>
                    </a:lnTo>
                    <a:lnTo>
                      <a:pt x="586" y="394"/>
                    </a:lnTo>
                    <a:lnTo>
                      <a:pt x="584" y="400"/>
                    </a:lnTo>
                    <a:lnTo>
                      <a:pt x="578" y="414"/>
                    </a:lnTo>
                    <a:lnTo>
                      <a:pt x="574" y="420"/>
                    </a:lnTo>
                    <a:lnTo>
                      <a:pt x="568" y="422"/>
                    </a:lnTo>
                    <a:lnTo>
                      <a:pt x="556" y="422"/>
                    </a:lnTo>
                    <a:lnTo>
                      <a:pt x="548" y="424"/>
                    </a:lnTo>
                    <a:lnTo>
                      <a:pt x="544" y="430"/>
                    </a:lnTo>
                    <a:lnTo>
                      <a:pt x="540" y="444"/>
                    </a:lnTo>
                    <a:lnTo>
                      <a:pt x="538" y="456"/>
                    </a:lnTo>
                    <a:lnTo>
                      <a:pt x="534" y="460"/>
                    </a:lnTo>
                    <a:lnTo>
                      <a:pt x="530" y="460"/>
                    </a:lnTo>
                    <a:lnTo>
                      <a:pt x="526" y="460"/>
                    </a:lnTo>
                    <a:lnTo>
                      <a:pt x="518" y="462"/>
                    </a:lnTo>
                    <a:lnTo>
                      <a:pt x="514" y="468"/>
                    </a:lnTo>
                    <a:lnTo>
                      <a:pt x="502" y="484"/>
                    </a:lnTo>
                    <a:lnTo>
                      <a:pt x="500" y="490"/>
                    </a:lnTo>
                    <a:lnTo>
                      <a:pt x="498" y="498"/>
                    </a:lnTo>
                    <a:lnTo>
                      <a:pt x="498" y="502"/>
                    </a:lnTo>
                    <a:lnTo>
                      <a:pt x="496" y="510"/>
                    </a:lnTo>
                    <a:lnTo>
                      <a:pt x="494" y="516"/>
                    </a:lnTo>
                    <a:lnTo>
                      <a:pt x="482" y="532"/>
                    </a:lnTo>
                    <a:lnTo>
                      <a:pt x="474" y="546"/>
                    </a:lnTo>
                    <a:lnTo>
                      <a:pt x="472" y="552"/>
                    </a:lnTo>
                    <a:lnTo>
                      <a:pt x="466" y="566"/>
                    </a:lnTo>
                    <a:lnTo>
                      <a:pt x="462" y="570"/>
                    </a:lnTo>
                    <a:lnTo>
                      <a:pt x="456" y="586"/>
                    </a:lnTo>
                    <a:lnTo>
                      <a:pt x="452" y="590"/>
                    </a:lnTo>
                    <a:lnTo>
                      <a:pt x="444" y="604"/>
                    </a:lnTo>
                    <a:lnTo>
                      <a:pt x="424" y="640"/>
                    </a:lnTo>
                    <a:lnTo>
                      <a:pt x="414" y="652"/>
                    </a:lnTo>
                    <a:lnTo>
                      <a:pt x="406" y="660"/>
                    </a:lnTo>
                    <a:lnTo>
                      <a:pt x="392" y="670"/>
                    </a:lnTo>
                    <a:lnTo>
                      <a:pt x="388" y="672"/>
                    </a:lnTo>
                    <a:lnTo>
                      <a:pt x="382" y="676"/>
                    </a:lnTo>
                    <a:lnTo>
                      <a:pt x="376" y="682"/>
                    </a:lnTo>
                    <a:lnTo>
                      <a:pt x="374" y="688"/>
                    </a:lnTo>
                    <a:lnTo>
                      <a:pt x="366" y="700"/>
                    </a:lnTo>
                    <a:lnTo>
                      <a:pt x="356" y="710"/>
                    </a:lnTo>
                    <a:lnTo>
                      <a:pt x="352" y="714"/>
                    </a:lnTo>
                    <a:lnTo>
                      <a:pt x="350" y="720"/>
                    </a:lnTo>
                    <a:lnTo>
                      <a:pt x="346" y="732"/>
                    </a:lnTo>
                    <a:lnTo>
                      <a:pt x="344" y="736"/>
                    </a:lnTo>
                    <a:lnTo>
                      <a:pt x="342" y="744"/>
                    </a:lnTo>
                    <a:lnTo>
                      <a:pt x="340" y="752"/>
                    </a:lnTo>
                    <a:lnTo>
                      <a:pt x="340" y="756"/>
                    </a:lnTo>
                    <a:lnTo>
                      <a:pt x="342" y="764"/>
                    </a:lnTo>
                    <a:lnTo>
                      <a:pt x="344" y="770"/>
                    </a:lnTo>
                    <a:lnTo>
                      <a:pt x="346" y="776"/>
                    </a:lnTo>
                    <a:lnTo>
                      <a:pt x="348" y="784"/>
                    </a:lnTo>
                    <a:lnTo>
                      <a:pt x="350" y="792"/>
                    </a:lnTo>
                    <a:lnTo>
                      <a:pt x="350" y="794"/>
                    </a:lnTo>
                    <a:lnTo>
                      <a:pt x="350" y="810"/>
                    </a:lnTo>
                    <a:lnTo>
                      <a:pt x="350" y="814"/>
                    </a:lnTo>
                    <a:lnTo>
                      <a:pt x="352" y="820"/>
                    </a:lnTo>
                    <a:lnTo>
                      <a:pt x="356" y="826"/>
                    </a:lnTo>
                    <a:lnTo>
                      <a:pt x="364" y="828"/>
                    </a:lnTo>
                    <a:lnTo>
                      <a:pt x="370" y="830"/>
                    </a:lnTo>
                    <a:lnTo>
                      <a:pt x="378" y="832"/>
                    </a:lnTo>
                    <a:lnTo>
                      <a:pt x="382" y="832"/>
                    </a:lnTo>
                    <a:lnTo>
                      <a:pt x="390" y="830"/>
                    </a:lnTo>
                    <a:lnTo>
                      <a:pt x="396" y="828"/>
                    </a:lnTo>
                    <a:lnTo>
                      <a:pt x="412" y="816"/>
                    </a:lnTo>
                    <a:lnTo>
                      <a:pt x="424" y="808"/>
                    </a:lnTo>
                    <a:lnTo>
                      <a:pt x="430" y="804"/>
                    </a:lnTo>
                    <a:lnTo>
                      <a:pt x="434" y="802"/>
                    </a:lnTo>
                    <a:lnTo>
                      <a:pt x="438" y="800"/>
                    </a:lnTo>
                    <a:lnTo>
                      <a:pt x="442" y="796"/>
                    </a:lnTo>
                    <a:lnTo>
                      <a:pt x="446" y="790"/>
                    </a:lnTo>
                    <a:lnTo>
                      <a:pt x="454" y="778"/>
                    </a:lnTo>
                    <a:lnTo>
                      <a:pt x="458" y="774"/>
                    </a:lnTo>
                    <a:lnTo>
                      <a:pt x="454" y="778"/>
                    </a:lnTo>
                    <a:lnTo>
                      <a:pt x="446" y="790"/>
                    </a:lnTo>
                    <a:lnTo>
                      <a:pt x="442" y="796"/>
                    </a:lnTo>
                    <a:lnTo>
                      <a:pt x="440" y="808"/>
                    </a:lnTo>
                    <a:lnTo>
                      <a:pt x="442" y="820"/>
                    </a:lnTo>
                    <a:lnTo>
                      <a:pt x="446" y="826"/>
                    </a:lnTo>
                    <a:lnTo>
                      <a:pt x="448" y="832"/>
                    </a:lnTo>
                    <a:lnTo>
                      <a:pt x="448" y="840"/>
                    </a:lnTo>
                    <a:lnTo>
                      <a:pt x="448" y="844"/>
                    </a:lnTo>
                    <a:lnTo>
                      <a:pt x="452" y="860"/>
                    </a:lnTo>
                    <a:lnTo>
                      <a:pt x="456" y="874"/>
                    </a:lnTo>
                    <a:lnTo>
                      <a:pt x="458" y="886"/>
                    </a:lnTo>
                    <a:lnTo>
                      <a:pt x="460" y="892"/>
                    </a:lnTo>
                    <a:lnTo>
                      <a:pt x="464" y="896"/>
                    </a:lnTo>
                    <a:lnTo>
                      <a:pt x="466" y="902"/>
                    </a:lnTo>
                    <a:lnTo>
                      <a:pt x="468" y="906"/>
                    </a:lnTo>
                    <a:lnTo>
                      <a:pt x="470" y="910"/>
                    </a:lnTo>
                    <a:lnTo>
                      <a:pt x="476" y="910"/>
                    </a:lnTo>
                    <a:lnTo>
                      <a:pt x="480" y="910"/>
                    </a:lnTo>
                    <a:lnTo>
                      <a:pt x="486" y="910"/>
                    </a:lnTo>
                    <a:lnTo>
                      <a:pt x="488" y="906"/>
                    </a:lnTo>
                    <a:lnTo>
                      <a:pt x="490" y="902"/>
                    </a:lnTo>
                    <a:lnTo>
                      <a:pt x="492" y="896"/>
                    </a:lnTo>
                    <a:lnTo>
                      <a:pt x="498" y="892"/>
                    </a:lnTo>
                    <a:lnTo>
                      <a:pt x="506" y="892"/>
                    </a:lnTo>
                    <a:lnTo>
                      <a:pt x="510" y="892"/>
                    </a:lnTo>
                    <a:lnTo>
                      <a:pt x="516" y="890"/>
                    </a:lnTo>
                    <a:lnTo>
                      <a:pt x="520" y="884"/>
                    </a:lnTo>
                    <a:lnTo>
                      <a:pt x="524" y="878"/>
                    </a:lnTo>
                    <a:lnTo>
                      <a:pt x="526" y="872"/>
                    </a:lnTo>
                    <a:lnTo>
                      <a:pt x="528" y="864"/>
                    </a:lnTo>
                    <a:lnTo>
                      <a:pt x="528" y="840"/>
                    </a:lnTo>
                    <a:lnTo>
                      <a:pt x="528" y="824"/>
                    </a:lnTo>
                    <a:lnTo>
                      <a:pt x="528" y="822"/>
                    </a:lnTo>
                    <a:lnTo>
                      <a:pt x="528" y="816"/>
                    </a:lnTo>
                    <a:lnTo>
                      <a:pt x="532" y="814"/>
                    </a:lnTo>
                    <a:lnTo>
                      <a:pt x="544" y="810"/>
                    </a:lnTo>
                    <a:lnTo>
                      <a:pt x="550" y="806"/>
                    </a:lnTo>
                    <a:lnTo>
                      <a:pt x="554" y="802"/>
                    </a:lnTo>
                    <a:lnTo>
                      <a:pt x="556" y="796"/>
                    </a:lnTo>
                    <a:lnTo>
                      <a:pt x="556" y="792"/>
                    </a:lnTo>
                    <a:lnTo>
                      <a:pt x="556" y="784"/>
                    </a:lnTo>
                    <a:lnTo>
                      <a:pt x="554" y="776"/>
                    </a:lnTo>
                    <a:lnTo>
                      <a:pt x="550" y="772"/>
                    </a:lnTo>
                    <a:lnTo>
                      <a:pt x="542" y="760"/>
                    </a:lnTo>
                    <a:lnTo>
                      <a:pt x="538" y="754"/>
                    </a:lnTo>
                    <a:lnTo>
                      <a:pt x="536" y="746"/>
                    </a:lnTo>
                    <a:lnTo>
                      <a:pt x="536" y="732"/>
                    </a:lnTo>
                    <a:lnTo>
                      <a:pt x="536" y="716"/>
                    </a:lnTo>
                    <a:lnTo>
                      <a:pt x="536" y="704"/>
                    </a:lnTo>
                    <a:lnTo>
                      <a:pt x="538" y="696"/>
                    </a:lnTo>
                    <a:lnTo>
                      <a:pt x="542" y="690"/>
                    </a:lnTo>
                    <a:lnTo>
                      <a:pt x="550" y="682"/>
                    </a:lnTo>
                    <a:lnTo>
                      <a:pt x="562" y="672"/>
                    </a:lnTo>
                    <a:lnTo>
                      <a:pt x="572" y="662"/>
                    </a:lnTo>
                    <a:lnTo>
                      <a:pt x="590" y="652"/>
                    </a:lnTo>
                    <a:lnTo>
                      <a:pt x="594" y="646"/>
                    </a:lnTo>
                    <a:lnTo>
                      <a:pt x="600" y="640"/>
                    </a:lnTo>
                    <a:lnTo>
                      <a:pt x="602" y="634"/>
                    </a:lnTo>
                    <a:lnTo>
                      <a:pt x="604" y="628"/>
                    </a:lnTo>
                    <a:lnTo>
                      <a:pt x="600" y="622"/>
                    </a:lnTo>
                    <a:lnTo>
                      <a:pt x="598" y="616"/>
                    </a:lnTo>
                    <a:lnTo>
                      <a:pt x="600" y="610"/>
                    </a:lnTo>
                    <a:lnTo>
                      <a:pt x="602" y="604"/>
                    </a:lnTo>
                    <a:lnTo>
                      <a:pt x="612" y="592"/>
                    </a:lnTo>
                    <a:lnTo>
                      <a:pt x="620" y="584"/>
                    </a:lnTo>
                    <a:lnTo>
                      <a:pt x="624" y="580"/>
                    </a:lnTo>
                    <a:lnTo>
                      <a:pt x="630" y="576"/>
                    </a:lnTo>
                    <a:lnTo>
                      <a:pt x="634" y="578"/>
                    </a:lnTo>
                    <a:lnTo>
                      <a:pt x="640" y="582"/>
                    </a:lnTo>
                    <a:lnTo>
                      <a:pt x="648" y="594"/>
                    </a:lnTo>
                    <a:lnTo>
                      <a:pt x="652" y="600"/>
                    </a:lnTo>
                    <a:lnTo>
                      <a:pt x="652" y="608"/>
                    </a:lnTo>
                    <a:lnTo>
                      <a:pt x="652" y="614"/>
                    </a:lnTo>
                    <a:lnTo>
                      <a:pt x="638" y="640"/>
                    </a:lnTo>
                    <a:lnTo>
                      <a:pt x="634" y="646"/>
                    </a:lnTo>
                    <a:lnTo>
                      <a:pt x="628" y="650"/>
                    </a:lnTo>
                    <a:lnTo>
                      <a:pt x="612" y="662"/>
                    </a:lnTo>
                    <a:lnTo>
                      <a:pt x="606" y="666"/>
                    </a:lnTo>
                    <a:lnTo>
                      <a:pt x="604" y="674"/>
                    </a:lnTo>
                    <a:lnTo>
                      <a:pt x="598" y="688"/>
                    </a:lnTo>
                    <a:lnTo>
                      <a:pt x="596" y="704"/>
                    </a:lnTo>
                    <a:lnTo>
                      <a:pt x="596" y="726"/>
                    </a:lnTo>
                    <a:lnTo>
                      <a:pt x="596" y="734"/>
                    </a:lnTo>
                    <a:lnTo>
                      <a:pt x="600" y="742"/>
                    </a:lnTo>
                    <a:lnTo>
                      <a:pt x="602" y="748"/>
                    </a:lnTo>
                    <a:lnTo>
                      <a:pt x="610" y="760"/>
                    </a:lnTo>
                    <a:lnTo>
                      <a:pt x="620" y="770"/>
                    </a:lnTo>
                    <a:lnTo>
                      <a:pt x="626" y="772"/>
                    </a:lnTo>
                    <a:lnTo>
                      <a:pt x="634" y="774"/>
                    </a:lnTo>
                    <a:lnTo>
                      <a:pt x="636" y="774"/>
                    </a:lnTo>
                    <a:lnTo>
                      <a:pt x="652" y="772"/>
                    </a:lnTo>
                    <a:lnTo>
                      <a:pt x="676" y="766"/>
                    </a:lnTo>
                    <a:lnTo>
                      <a:pt x="690" y="764"/>
                    </a:lnTo>
                    <a:lnTo>
                      <a:pt x="694" y="764"/>
                    </a:lnTo>
                    <a:lnTo>
                      <a:pt x="700" y="764"/>
                    </a:lnTo>
                    <a:lnTo>
                      <a:pt x="704" y="766"/>
                    </a:lnTo>
                    <a:lnTo>
                      <a:pt x="708" y="768"/>
                    </a:lnTo>
                    <a:lnTo>
                      <a:pt x="712" y="774"/>
                    </a:lnTo>
                    <a:lnTo>
                      <a:pt x="714" y="782"/>
                    </a:lnTo>
                    <a:lnTo>
                      <a:pt x="714" y="786"/>
                    </a:lnTo>
                    <a:lnTo>
                      <a:pt x="712" y="790"/>
                    </a:lnTo>
                    <a:lnTo>
                      <a:pt x="708" y="794"/>
                    </a:lnTo>
                    <a:lnTo>
                      <a:pt x="704" y="794"/>
                    </a:lnTo>
                    <a:lnTo>
                      <a:pt x="700" y="792"/>
                    </a:lnTo>
                    <a:lnTo>
                      <a:pt x="686" y="792"/>
                    </a:lnTo>
                    <a:lnTo>
                      <a:pt x="672" y="792"/>
                    </a:lnTo>
                    <a:lnTo>
                      <a:pt x="658" y="796"/>
                    </a:lnTo>
                    <a:lnTo>
                      <a:pt x="642" y="800"/>
                    </a:lnTo>
                    <a:lnTo>
                      <a:pt x="638" y="804"/>
                    </a:lnTo>
                    <a:lnTo>
                      <a:pt x="634" y="808"/>
                    </a:lnTo>
                    <a:lnTo>
                      <a:pt x="634" y="818"/>
                    </a:lnTo>
                    <a:lnTo>
                      <a:pt x="636" y="822"/>
                    </a:lnTo>
                    <a:lnTo>
                      <a:pt x="640" y="828"/>
                    </a:lnTo>
                    <a:lnTo>
                      <a:pt x="644" y="832"/>
                    </a:lnTo>
                    <a:lnTo>
                      <a:pt x="644" y="838"/>
                    </a:lnTo>
                    <a:lnTo>
                      <a:pt x="644" y="842"/>
                    </a:lnTo>
                    <a:lnTo>
                      <a:pt x="642" y="850"/>
                    </a:lnTo>
                    <a:lnTo>
                      <a:pt x="638" y="854"/>
                    </a:lnTo>
                    <a:lnTo>
                      <a:pt x="636" y="856"/>
                    </a:lnTo>
                    <a:lnTo>
                      <a:pt x="634" y="858"/>
                    </a:lnTo>
                    <a:lnTo>
                      <a:pt x="632" y="858"/>
                    </a:lnTo>
                    <a:lnTo>
                      <a:pt x="628" y="858"/>
                    </a:lnTo>
                    <a:lnTo>
                      <a:pt x="622" y="856"/>
                    </a:lnTo>
                    <a:lnTo>
                      <a:pt x="610" y="852"/>
                    </a:lnTo>
                    <a:lnTo>
                      <a:pt x="606" y="854"/>
                    </a:lnTo>
                    <a:lnTo>
                      <a:pt x="602" y="858"/>
                    </a:lnTo>
                    <a:lnTo>
                      <a:pt x="600" y="864"/>
                    </a:lnTo>
                    <a:lnTo>
                      <a:pt x="598" y="872"/>
                    </a:lnTo>
                    <a:lnTo>
                      <a:pt x="596" y="880"/>
                    </a:lnTo>
                    <a:lnTo>
                      <a:pt x="596" y="882"/>
                    </a:lnTo>
                    <a:lnTo>
                      <a:pt x="596" y="890"/>
                    </a:lnTo>
                    <a:lnTo>
                      <a:pt x="596" y="898"/>
                    </a:lnTo>
                    <a:lnTo>
                      <a:pt x="596" y="902"/>
                    </a:lnTo>
                    <a:lnTo>
                      <a:pt x="596" y="910"/>
                    </a:lnTo>
                    <a:lnTo>
                      <a:pt x="592" y="910"/>
                    </a:lnTo>
                    <a:lnTo>
                      <a:pt x="586" y="912"/>
                    </a:lnTo>
                    <a:lnTo>
                      <a:pt x="582" y="916"/>
                    </a:lnTo>
                    <a:lnTo>
                      <a:pt x="578" y="920"/>
                    </a:lnTo>
                    <a:lnTo>
                      <a:pt x="576" y="926"/>
                    </a:lnTo>
                    <a:lnTo>
                      <a:pt x="574" y="928"/>
                    </a:lnTo>
                    <a:lnTo>
                      <a:pt x="568" y="930"/>
                    </a:lnTo>
                    <a:lnTo>
                      <a:pt x="564" y="930"/>
                    </a:lnTo>
                    <a:lnTo>
                      <a:pt x="552" y="930"/>
                    </a:lnTo>
                    <a:lnTo>
                      <a:pt x="540" y="932"/>
                    </a:lnTo>
                    <a:lnTo>
                      <a:pt x="516" y="938"/>
                    </a:lnTo>
                    <a:lnTo>
                      <a:pt x="500" y="944"/>
                    </a:lnTo>
                    <a:lnTo>
                      <a:pt x="496" y="946"/>
                    </a:lnTo>
                    <a:lnTo>
                      <a:pt x="488" y="950"/>
                    </a:lnTo>
                    <a:lnTo>
                      <a:pt x="482" y="946"/>
                    </a:lnTo>
                    <a:lnTo>
                      <a:pt x="476" y="944"/>
                    </a:lnTo>
                    <a:lnTo>
                      <a:pt x="468" y="942"/>
                    </a:lnTo>
                    <a:lnTo>
                      <a:pt x="462" y="944"/>
                    </a:lnTo>
                    <a:lnTo>
                      <a:pt x="456" y="946"/>
                    </a:lnTo>
                    <a:lnTo>
                      <a:pt x="450" y="946"/>
                    </a:lnTo>
                    <a:lnTo>
                      <a:pt x="444" y="944"/>
                    </a:lnTo>
                    <a:lnTo>
                      <a:pt x="440" y="940"/>
                    </a:lnTo>
                    <a:lnTo>
                      <a:pt x="440" y="934"/>
                    </a:lnTo>
                    <a:lnTo>
                      <a:pt x="436" y="932"/>
                    </a:lnTo>
                    <a:lnTo>
                      <a:pt x="432" y="930"/>
                    </a:lnTo>
                    <a:lnTo>
                      <a:pt x="428" y="930"/>
                    </a:lnTo>
                    <a:lnTo>
                      <a:pt x="424" y="930"/>
                    </a:lnTo>
                    <a:lnTo>
                      <a:pt x="422" y="928"/>
                    </a:lnTo>
                    <a:lnTo>
                      <a:pt x="420" y="924"/>
                    </a:lnTo>
                    <a:lnTo>
                      <a:pt x="420" y="922"/>
                    </a:lnTo>
                    <a:lnTo>
                      <a:pt x="420" y="918"/>
                    </a:lnTo>
                    <a:lnTo>
                      <a:pt x="420" y="902"/>
                    </a:lnTo>
                    <a:lnTo>
                      <a:pt x="420" y="898"/>
                    </a:lnTo>
                    <a:lnTo>
                      <a:pt x="422" y="894"/>
                    </a:lnTo>
                    <a:lnTo>
                      <a:pt x="424" y="890"/>
                    </a:lnTo>
                    <a:lnTo>
                      <a:pt x="430" y="890"/>
                    </a:lnTo>
                    <a:lnTo>
                      <a:pt x="434" y="886"/>
                    </a:lnTo>
                    <a:lnTo>
                      <a:pt x="436" y="882"/>
                    </a:lnTo>
                    <a:lnTo>
                      <a:pt x="434" y="882"/>
                    </a:lnTo>
                    <a:lnTo>
                      <a:pt x="430" y="880"/>
                    </a:lnTo>
                    <a:lnTo>
                      <a:pt x="430" y="876"/>
                    </a:lnTo>
                    <a:lnTo>
                      <a:pt x="430" y="864"/>
                    </a:lnTo>
                    <a:lnTo>
                      <a:pt x="430" y="860"/>
                    </a:lnTo>
                    <a:lnTo>
                      <a:pt x="428" y="858"/>
                    </a:lnTo>
                    <a:lnTo>
                      <a:pt x="428" y="856"/>
                    </a:lnTo>
                    <a:lnTo>
                      <a:pt x="426" y="854"/>
                    </a:lnTo>
                    <a:lnTo>
                      <a:pt x="422" y="856"/>
                    </a:lnTo>
                    <a:lnTo>
                      <a:pt x="418" y="858"/>
                    </a:lnTo>
                    <a:lnTo>
                      <a:pt x="406" y="862"/>
                    </a:lnTo>
                    <a:lnTo>
                      <a:pt x="400" y="864"/>
                    </a:lnTo>
                    <a:lnTo>
                      <a:pt x="398" y="868"/>
                    </a:lnTo>
                    <a:lnTo>
                      <a:pt x="394" y="874"/>
                    </a:lnTo>
                    <a:lnTo>
                      <a:pt x="392" y="882"/>
                    </a:lnTo>
                    <a:lnTo>
                      <a:pt x="392" y="890"/>
                    </a:lnTo>
                    <a:lnTo>
                      <a:pt x="392" y="892"/>
                    </a:lnTo>
                    <a:lnTo>
                      <a:pt x="392" y="900"/>
                    </a:lnTo>
                    <a:lnTo>
                      <a:pt x="396" y="906"/>
                    </a:lnTo>
                    <a:lnTo>
                      <a:pt x="404" y="918"/>
                    </a:lnTo>
                    <a:lnTo>
                      <a:pt x="406" y="922"/>
                    </a:lnTo>
                    <a:lnTo>
                      <a:pt x="410" y="930"/>
                    </a:lnTo>
                    <a:lnTo>
                      <a:pt x="406" y="936"/>
                    </a:lnTo>
                    <a:lnTo>
                      <a:pt x="404" y="942"/>
                    </a:lnTo>
                    <a:lnTo>
                      <a:pt x="400" y="954"/>
                    </a:lnTo>
                    <a:lnTo>
                      <a:pt x="398" y="958"/>
                    </a:lnTo>
                    <a:lnTo>
                      <a:pt x="396" y="958"/>
                    </a:lnTo>
                    <a:lnTo>
                      <a:pt x="386" y="958"/>
                    </a:lnTo>
                    <a:lnTo>
                      <a:pt x="380" y="960"/>
                    </a:lnTo>
                    <a:lnTo>
                      <a:pt x="376" y="960"/>
                    </a:lnTo>
                    <a:lnTo>
                      <a:pt x="364" y="964"/>
                    </a:lnTo>
                    <a:lnTo>
                      <a:pt x="358" y="966"/>
                    </a:lnTo>
                    <a:lnTo>
                      <a:pt x="352" y="970"/>
                    </a:lnTo>
                    <a:lnTo>
                      <a:pt x="346" y="976"/>
                    </a:lnTo>
                    <a:lnTo>
                      <a:pt x="336" y="992"/>
                    </a:lnTo>
                    <a:lnTo>
                      <a:pt x="326" y="1004"/>
                    </a:lnTo>
                    <a:lnTo>
                      <a:pt x="320" y="1008"/>
                    </a:lnTo>
                    <a:lnTo>
                      <a:pt x="316" y="1012"/>
                    </a:lnTo>
                    <a:lnTo>
                      <a:pt x="312" y="1018"/>
                    </a:lnTo>
                    <a:lnTo>
                      <a:pt x="306" y="1024"/>
                    </a:lnTo>
                    <a:lnTo>
                      <a:pt x="298" y="1034"/>
                    </a:lnTo>
                    <a:lnTo>
                      <a:pt x="296" y="1040"/>
                    </a:lnTo>
                    <a:lnTo>
                      <a:pt x="292" y="1046"/>
                    </a:lnTo>
                    <a:lnTo>
                      <a:pt x="288" y="1048"/>
                    </a:lnTo>
                    <a:lnTo>
                      <a:pt x="282" y="1050"/>
                    </a:lnTo>
                    <a:lnTo>
                      <a:pt x="278" y="1054"/>
                    </a:lnTo>
                    <a:lnTo>
                      <a:pt x="276" y="1060"/>
                    </a:lnTo>
                    <a:lnTo>
                      <a:pt x="272" y="1064"/>
                    </a:lnTo>
                    <a:lnTo>
                      <a:pt x="264" y="1066"/>
                    </a:lnTo>
                    <a:lnTo>
                      <a:pt x="260" y="1066"/>
                    </a:lnTo>
                    <a:lnTo>
                      <a:pt x="256" y="1066"/>
                    </a:lnTo>
                    <a:lnTo>
                      <a:pt x="252" y="1062"/>
                    </a:lnTo>
                    <a:lnTo>
                      <a:pt x="252" y="1058"/>
                    </a:lnTo>
                    <a:lnTo>
                      <a:pt x="248" y="1058"/>
                    </a:lnTo>
                    <a:lnTo>
                      <a:pt x="244" y="1058"/>
                    </a:lnTo>
                    <a:lnTo>
                      <a:pt x="242" y="1062"/>
                    </a:lnTo>
                    <a:lnTo>
                      <a:pt x="242" y="1072"/>
                    </a:lnTo>
                    <a:lnTo>
                      <a:pt x="242" y="1076"/>
                    </a:lnTo>
                    <a:lnTo>
                      <a:pt x="238" y="1076"/>
                    </a:lnTo>
                    <a:lnTo>
                      <a:pt x="228" y="1076"/>
                    </a:lnTo>
                    <a:lnTo>
                      <a:pt x="218" y="1076"/>
                    </a:lnTo>
                    <a:lnTo>
                      <a:pt x="206" y="1080"/>
                    </a:lnTo>
                    <a:lnTo>
                      <a:pt x="202" y="1082"/>
                    </a:lnTo>
                    <a:lnTo>
                      <a:pt x="196" y="1086"/>
                    </a:lnTo>
                    <a:lnTo>
                      <a:pt x="194" y="1092"/>
                    </a:lnTo>
                    <a:lnTo>
                      <a:pt x="196" y="1096"/>
                    </a:lnTo>
                    <a:lnTo>
                      <a:pt x="202" y="1100"/>
                    </a:lnTo>
                    <a:lnTo>
                      <a:pt x="206" y="1102"/>
                    </a:lnTo>
                    <a:lnTo>
                      <a:pt x="214" y="1106"/>
                    </a:lnTo>
                    <a:lnTo>
                      <a:pt x="222" y="1106"/>
                    </a:lnTo>
                    <a:lnTo>
                      <a:pt x="226" y="1106"/>
                    </a:lnTo>
                    <a:lnTo>
                      <a:pt x="230" y="1108"/>
                    </a:lnTo>
                    <a:lnTo>
                      <a:pt x="234" y="1110"/>
                    </a:lnTo>
                    <a:lnTo>
                      <a:pt x="234" y="1116"/>
                    </a:lnTo>
                    <a:lnTo>
                      <a:pt x="238" y="1120"/>
                    </a:lnTo>
                    <a:lnTo>
                      <a:pt x="242" y="1126"/>
                    </a:lnTo>
                    <a:lnTo>
                      <a:pt x="242" y="1134"/>
                    </a:lnTo>
                    <a:lnTo>
                      <a:pt x="242" y="1138"/>
                    </a:lnTo>
                    <a:lnTo>
                      <a:pt x="244" y="1142"/>
                    </a:lnTo>
                    <a:lnTo>
                      <a:pt x="248" y="1146"/>
                    </a:lnTo>
                    <a:lnTo>
                      <a:pt x="252" y="1148"/>
                    </a:lnTo>
                    <a:lnTo>
                      <a:pt x="252" y="1154"/>
                    </a:lnTo>
                    <a:lnTo>
                      <a:pt x="252" y="1156"/>
                    </a:lnTo>
                    <a:lnTo>
                      <a:pt x="250" y="1172"/>
                    </a:lnTo>
                    <a:lnTo>
                      <a:pt x="244" y="1196"/>
                    </a:lnTo>
                    <a:lnTo>
                      <a:pt x="242" y="1204"/>
                    </a:lnTo>
                    <a:lnTo>
                      <a:pt x="234" y="1202"/>
                    </a:lnTo>
                    <a:lnTo>
                      <a:pt x="192" y="1194"/>
                    </a:lnTo>
                    <a:lnTo>
                      <a:pt x="176" y="1194"/>
                    </a:lnTo>
                    <a:lnTo>
                      <a:pt x="162" y="1194"/>
                    </a:lnTo>
                    <a:lnTo>
                      <a:pt x="150" y="1194"/>
                    </a:lnTo>
                    <a:lnTo>
                      <a:pt x="140" y="1194"/>
                    </a:lnTo>
                    <a:lnTo>
                      <a:pt x="134" y="1196"/>
                    </a:lnTo>
                    <a:lnTo>
                      <a:pt x="130" y="1198"/>
                    </a:lnTo>
                    <a:lnTo>
                      <a:pt x="128" y="1204"/>
                    </a:lnTo>
                    <a:lnTo>
                      <a:pt x="128" y="1212"/>
                    </a:lnTo>
                    <a:lnTo>
                      <a:pt x="132" y="1226"/>
                    </a:lnTo>
                    <a:lnTo>
                      <a:pt x="134" y="1234"/>
                    </a:lnTo>
                    <a:lnTo>
                      <a:pt x="130" y="1234"/>
                    </a:lnTo>
                    <a:lnTo>
                      <a:pt x="128" y="1234"/>
                    </a:lnTo>
                    <a:lnTo>
                      <a:pt x="128" y="1236"/>
                    </a:lnTo>
                    <a:lnTo>
                      <a:pt x="128" y="1240"/>
                    </a:lnTo>
                    <a:lnTo>
                      <a:pt x="132" y="1246"/>
                    </a:lnTo>
                    <a:lnTo>
                      <a:pt x="134" y="1254"/>
                    </a:lnTo>
                    <a:lnTo>
                      <a:pt x="134" y="1262"/>
                    </a:lnTo>
                    <a:lnTo>
                      <a:pt x="134" y="1264"/>
                    </a:lnTo>
                    <a:lnTo>
                      <a:pt x="134" y="1272"/>
                    </a:lnTo>
                    <a:lnTo>
                      <a:pt x="132" y="1280"/>
                    </a:lnTo>
                    <a:lnTo>
                      <a:pt x="128" y="1286"/>
                    </a:lnTo>
                    <a:lnTo>
                      <a:pt x="128" y="1292"/>
                    </a:lnTo>
                    <a:lnTo>
                      <a:pt x="130" y="1298"/>
                    </a:lnTo>
                    <a:lnTo>
                      <a:pt x="134" y="1304"/>
                    </a:lnTo>
                    <a:lnTo>
                      <a:pt x="134" y="1310"/>
                    </a:lnTo>
                    <a:lnTo>
                      <a:pt x="134" y="1314"/>
                    </a:lnTo>
                    <a:lnTo>
                      <a:pt x="136" y="1316"/>
                    </a:lnTo>
                    <a:lnTo>
                      <a:pt x="138" y="1320"/>
                    </a:lnTo>
                    <a:lnTo>
                      <a:pt x="140" y="1322"/>
                    </a:lnTo>
                    <a:lnTo>
                      <a:pt x="142" y="1322"/>
                    </a:lnTo>
                    <a:lnTo>
                      <a:pt x="146" y="1322"/>
                    </a:lnTo>
                    <a:lnTo>
                      <a:pt x="154" y="1322"/>
                    </a:lnTo>
                    <a:lnTo>
                      <a:pt x="160" y="1322"/>
                    </a:lnTo>
                    <a:lnTo>
                      <a:pt x="164" y="1322"/>
                    </a:lnTo>
                    <a:lnTo>
                      <a:pt x="170" y="1326"/>
                    </a:lnTo>
                    <a:lnTo>
                      <a:pt x="178" y="1334"/>
                    </a:lnTo>
                    <a:lnTo>
                      <a:pt x="184" y="1338"/>
                    </a:lnTo>
                    <a:lnTo>
                      <a:pt x="192" y="1338"/>
                    </a:lnTo>
                    <a:lnTo>
                      <a:pt x="206" y="1334"/>
                    </a:lnTo>
                    <a:lnTo>
                      <a:pt x="220" y="1328"/>
                    </a:lnTo>
                    <a:lnTo>
                      <a:pt x="234" y="1324"/>
                    </a:lnTo>
                    <a:lnTo>
                      <a:pt x="242" y="1320"/>
                    </a:lnTo>
                    <a:lnTo>
                      <a:pt x="246" y="1314"/>
                    </a:lnTo>
                    <a:lnTo>
                      <a:pt x="248" y="1308"/>
                    </a:lnTo>
                    <a:lnTo>
                      <a:pt x="258" y="1296"/>
                    </a:lnTo>
                    <a:lnTo>
                      <a:pt x="266" y="1288"/>
                    </a:lnTo>
                    <a:lnTo>
                      <a:pt x="270" y="1282"/>
                    </a:lnTo>
                    <a:lnTo>
                      <a:pt x="272" y="1276"/>
                    </a:lnTo>
                    <a:lnTo>
                      <a:pt x="274" y="1264"/>
                    </a:lnTo>
                    <a:lnTo>
                      <a:pt x="280" y="1250"/>
                    </a:lnTo>
                    <a:lnTo>
                      <a:pt x="282" y="1244"/>
                    </a:lnTo>
                    <a:lnTo>
                      <a:pt x="288" y="1238"/>
                    </a:lnTo>
                    <a:lnTo>
                      <a:pt x="304" y="1228"/>
                    </a:lnTo>
                    <a:lnTo>
                      <a:pt x="310" y="1224"/>
                    </a:lnTo>
                    <a:lnTo>
                      <a:pt x="316" y="1216"/>
                    </a:lnTo>
                    <a:lnTo>
                      <a:pt x="318" y="1212"/>
                    </a:lnTo>
                    <a:lnTo>
                      <a:pt x="322" y="1206"/>
                    </a:lnTo>
                    <a:lnTo>
                      <a:pt x="326" y="1204"/>
                    </a:lnTo>
                    <a:lnTo>
                      <a:pt x="340" y="1204"/>
                    </a:lnTo>
                    <a:lnTo>
                      <a:pt x="342" y="1204"/>
                    </a:lnTo>
                    <a:lnTo>
                      <a:pt x="350" y="1202"/>
                    </a:lnTo>
                    <a:lnTo>
                      <a:pt x="358" y="1200"/>
                    </a:lnTo>
                    <a:lnTo>
                      <a:pt x="374" y="1188"/>
                    </a:lnTo>
                    <a:lnTo>
                      <a:pt x="380" y="1186"/>
                    </a:lnTo>
                    <a:lnTo>
                      <a:pt x="386" y="1184"/>
                    </a:lnTo>
                    <a:lnTo>
                      <a:pt x="390" y="1182"/>
                    </a:lnTo>
                    <a:lnTo>
                      <a:pt x="396" y="1180"/>
                    </a:lnTo>
                    <a:lnTo>
                      <a:pt x="402" y="1178"/>
                    </a:lnTo>
                    <a:lnTo>
                      <a:pt x="408" y="1178"/>
                    </a:lnTo>
                    <a:lnTo>
                      <a:pt x="412" y="1180"/>
                    </a:lnTo>
                    <a:lnTo>
                      <a:pt x="420" y="1186"/>
                    </a:lnTo>
                    <a:lnTo>
                      <a:pt x="424" y="1192"/>
                    </a:lnTo>
                    <a:lnTo>
                      <a:pt x="436" y="1208"/>
                    </a:lnTo>
                    <a:lnTo>
                      <a:pt x="444" y="1220"/>
                    </a:lnTo>
                    <a:lnTo>
                      <a:pt x="446" y="1226"/>
                    </a:lnTo>
                    <a:lnTo>
                      <a:pt x="450" y="1232"/>
                    </a:lnTo>
                    <a:lnTo>
                      <a:pt x="456" y="1236"/>
                    </a:lnTo>
                    <a:lnTo>
                      <a:pt x="482" y="1250"/>
                    </a:lnTo>
                    <a:lnTo>
                      <a:pt x="488" y="1254"/>
                    </a:lnTo>
                    <a:lnTo>
                      <a:pt x="492" y="1260"/>
                    </a:lnTo>
                    <a:lnTo>
                      <a:pt x="502" y="1274"/>
                    </a:lnTo>
                    <a:lnTo>
                      <a:pt x="506" y="1282"/>
                    </a:lnTo>
                    <a:lnTo>
                      <a:pt x="506" y="1290"/>
                    </a:lnTo>
                    <a:lnTo>
                      <a:pt x="506" y="1304"/>
                    </a:lnTo>
                    <a:lnTo>
                      <a:pt x="506" y="1312"/>
                    </a:lnTo>
                    <a:lnTo>
                      <a:pt x="508" y="1316"/>
                    </a:lnTo>
                    <a:lnTo>
                      <a:pt x="510" y="1316"/>
                    </a:lnTo>
                    <a:lnTo>
                      <a:pt x="512" y="1316"/>
                    </a:lnTo>
                    <a:lnTo>
                      <a:pt x="514" y="1312"/>
                    </a:lnTo>
                    <a:lnTo>
                      <a:pt x="518" y="1302"/>
                    </a:lnTo>
                    <a:lnTo>
                      <a:pt x="522" y="1294"/>
                    </a:lnTo>
                    <a:lnTo>
                      <a:pt x="524" y="1288"/>
                    </a:lnTo>
                    <a:lnTo>
                      <a:pt x="526" y="1282"/>
                    </a:lnTo>
                    <a:lnTo>
                      <a:pt x="528" y="1274"/>
                    </a:lnTo>
                    <a:lnTo>
                      <a:pt x="528" y="1270"/>
                    </a:lnTo>
                    <a:lnTo>
                      <a:pt x="528" y="1268"/>
                    </a:lnTo>
                    <a:lnTo>
                      <a:pt x="530" y="1266"/>
                    </a:lnTo>
                    <a:lnTo>
                      <a:pt x="532" y="1266"/>
                    </a:lnTo>
                    <a:lnTo>
                      <a:pt x="534" y="1266"/>
                    </a:lnTo>
                    <a:lnTo>
                      <a:pt x="540" y="1268"/>
                    </a:lnTo>
                    <a:lnTo>
                      <a:pt x="552" y="1272"/>
                    </a:lnTo>
                    <a:lnTo>
                      <a:pt x="554" y="1272"/>
                    </a:lnTo>
                    <a:lnTo>
                      <a:pt x="554" y="1270"/>
                    </a:lnTo>
                    <a:lnTo>
                      <a:pt x="552" y="1266"/>
                    </a:lnTo>
                    <a:lnTo>
                      <a:pt x="534" y="1248"/>
                    </a:lnTo>
                    <a:lnTo>
                      <a:pt x="520" y="1240"/>
                    </a:lnTo>
                    <a:lnTo>
                      <a:pt x="516" y="1236"/>
                    </a:lnTo>
                    <a:lnTo>
                      <a:pt x="504" y="1228"/>
                    </a:lnTo>
                    <a:lnTo>
                      <a:pt x="494" y="1216"/>
                    </a:lnTo>
                    <a:lnTo>
                      <a:pt x="484" y="1200"/>
                    </a:lnTo>
                    <a:lnTo>
                      <a:pt x="476" y="1188"/>
                    </a:lnTo>
                    <a:lnTo>
                      <a:pt x="472" y="1182"/>
                    </a:lnTo>
                    <a:lnTo>
                      <a:pt x="470" y="1174"/>
                    </a:lnTo>
                    <a:lnTo>
                      <a:pt x="468" y="1166"/>
                    </a:lnTo>
                    <a:lnTo>
                      <a:pt x="468" y="1164"/>
                    </a:lnTo>
                    <a:lnTo>
                      <a:pt x="470" y="1158"/>
                    </a:lnTo>
                    <a:lnTo>
                      <a:pt x="474" y="1156"/>
                    </a:lnTo>
                    <a:lnTo>
                      <a:pt x="478" y="1154"/>
                    </a:lnTo>
                    <a:lnTo>
                      <a:pt x="482" y="1156"/>
                    </a:lnTo>
                    <a:lnTo>
                      <a:pt x="488" y="1156"/>
                    </a:lnTo>
                    <a:lnTo>
                      <a:pt x="496" y="1162"/>
                    </a:lnTo>
                    <a:lnTo>
                      <a:pt x="502" y="1168"/>
                    </a:lnTo>
                    <a:lnTo>
                      <a:pt x="508" y="1176"/>
                    </a:lnTo>
                    <a:lnTo>
                      <a:pt x="510" y="1182"/>
                    </a:lnTo>
                    <a:lnTo>
                      <a:pt x="516" y="1196"/>
                    </a:lnTo>
                    <a:lnTo>
                      <a:pt x="520" y="1204"/>
                    </a:lnTo>
                    <a:lnTo>
                      <a:pt x="524" y="1208"/>
                    </a:lnTo>
                    <a:lnTo>
                      <a:pt x="540" y="1220"/>
                    </a:lnTo>
                    <a:lnTo>
                      <a:pt x="548" y="1224"/>
                    </a:lnTo>
                    <a:lnTo>
                      <a:pt x="552" y="1230"/>
                    </a:lnTo>
                    <a:lnTo>
                      <a:pt x="560" y="1238"/>
                    </a:lnTo>
                    <a:lnTo>
                      <a:pt x="564" y="1244"/>
                    </a:lnTo>
                    <a:lnTo>
                      <a:pt x="566" y="1248"/>
                    </a:lnTo>
                    <a:lnTo>
                      <a:pt x="570" y="1260"/>
                    </a:lnTo>
                    <a:lnTo>
                      <a:pt x="572" y="1266"/>
                    </a:lnTo>
                    <a:lnTo>
                      <a:pt x="576" y="1272"/>
                    </a:lnTo>
                    <a:lnTo>
                      <a:pt x="580" y="1280"/>
                    </a:lnTo>
                    <a:lnTo>
                      <a:pt x="584" y="1286"/>
                    </a:lnTo>
                    <a:lnTo>
                      <a:pt x="588" y="1290"/>
                    </a:lnTo>
                    <a:lnTo>
                      <a:pt x="594" y="1292"/>
                    </a:lnTo>
                    <a:lnTo>
                      <a:pt x="598" y="1292"/>
                    </a:lnTo>
                    <a:lnTo>
                      <a:pt x="602" y="1294"/>
                    </a:lnTo>
                    <a:lnTo>
                      <a:pt x="602" y="1296"/>
                    </a:lnTo>
                    <a:lnTo>
                      <a:pt x="602" y="1298"/>
                    </a:lnTo>
                    <a:lnTo>
                      <a:pt x="598" y="1304"/>
                    </a:lnTo>
                    <a:lnTo>
                      <a:pt x="596" y="1310"/>
                    </a:lnTo>
                    <a:lnTo>
                      <a:pt x="596" y="1314"/>
                    </a:lnTo>
                    <a:lnTo>
                      <a:pt x="598" y="1320"/>
                    </a:lnTo>
                    <a:lnTo>
                      <a:pt x="604" y="1326"/>
                    </a:lnTo>
                    <a:lnTo>
                      <a:pt x="608" y="1328"/>
                    </a:lnTo>
                    <a:lnTo>
                      <a:pt x="616" y="1330"/>
                    </a:lnTo>
                    <a:lnTo>
                      <a:pt x="620" y="1326"/>
                    </a:lnTo>
                    <a:lnTo>
                      <a:pt x="624" y="1322"/>
                    </a:lnTo>
                    <a:lnTo>
                      <a:pt x="626" y="1316"/>
                    </a:lnTo>
                    <a:lnTo>
                      <a:pt x="628" y="1312"/>
                    </a:lnTo>
                    <a:lnTo>
                      <a:pt x="632" y="1308"/>
                    </a:lnTo>
                    <a:lnTo>
                      <a:pt x="638" y="1306"/>
                    </a:lnTo>
                    <a:lnTo>
                      <a:pt x="640" y="1304"/>
                    </a:lnTo>
                    <a:lnTo>
                      <a:pt x="642" y="1302"/>
                    </a:lnTo>
                    <a:lnTo>
                      <a:pt x="640" y="1300"/>
                    </a:lnTo>
                    <a:lnTo>
                      <a:pt x="640" y="1296"/>
                    </a:lnTo>
                    <a:lnTo>
                      <a:pt x="632" y="1288"/>
                    </a:lnTo>
                    <a:lnTo>
                      <a:pt x="628" y="1282"/>
                    </a:lnTo>
                    <a:lnTo>
                      <a:pt x="626" y="1278"/>
                    </a:lnTo>
                    <a:lnTo>
                      <a:pt x="624" y="1272"/>
                    </a:lnTo>
                    <a:lnTo>
                      <a:pt x="620" y="1268"/>
                    </a:lnTo>
                    <a:lnTo>
                      <a:pt x="620" y="1266"/>
                    </a:lnTo>
                    <a:lnTo>
                      <a:pt x="620" y="1264"/>
                    </a:lnTo>
                    <a:lnTo>
                      <a:pt x="624" y="1260"/>
                    </a:lnTo>
                    <a:lnTo>
                      <a:pt x="638" y="1256"/>
                    </a:lnTo>
                    <a:lnTo>
                      <a:pt x="652" y="1254"/>
                    </a:lnTo>
                    <a:lnTo>
                      <a:pt x="656" y="1254"/>
                    </a:lnTo>
                    <a:lnTo>
                      <a:pt x="664" y="1254"/>
                    </a:lnTo>
                    <a:lnTo>
                      <a:pt x="668" y="1260"/>
                    </a:lnTo>
                    <a:lnTo>
                      <a:pt x="670" y="1266"/>
                    </a:lnTo>
                    <a:lnTo>
                      <a:pt x="674" y="1272"/>
                    </a:lnTo>
                    <a:lnTo>
                      <a:pt x="678" y="1280"/>
                    </a:lnTo>
                    <a:lnTo>
                      <a:pt x="680" y="1284"/>
                    </a:lnTo>
                    <a:lnTo>
                      <a:pt x="688" y="1300"/>
                    </a:lnTo>
                    <a:lnTo>
                      <a:pt x="690" y="1304"/>
                    </a:lnTo>
                    <a:lnTo>
                      <a:pt x="698" y="1318"/>
                    </a:lnTo>
                    <a:lnTo>
                      <a:pt x="700" y="1324"/>
                    </a:lnTo>
                    <a:lnTo>
                      <a:pt x="704" y="1328"/>
                    </a:lnTo>
                    <a:lnTo>
                      <a:pt x="712" y="1330"/>
                    </a:lnTo>
                    <a:lnTo>
                      <a:pt x="734" y="1330"/>
                    </a:lnTo>
                    <a:lnTo>
                      <a:pt x="748" y="1330"/>
                    </a:lnTo>
                    <a:lnTo>
                      <a:pt x="760" y="1334"/>
                    </a:lnTo>
                    <a:lnTo>
                      <a:pt x="774" y="1338"/>
                    </a:lnTo>
                    <a:lnTo>
                      <a:pt x="782" y="1338"/>
                    </a:lnTo>
                    <a:lnTo>
                      <a:pt x="788" y="1338"/>
                    </a:lnTo>
                    <a:lnTo>
                      <a:pt x="794" y="1334"/>
                    </a:lnTo>
                    <a:lnTo>
                      <a:pt x="802" y="1332"/>
                    </a:lnTo>
                    <a:lnTo>
                      <a:pt x="808" y="1334"/>
                    </a:lnTo>
                    <a:lnTo>
                      <a:pt x="814" y="1338"/>
                    </a:lnTo>
                    <a:lnTo>
                      <a:pt x="820" y="1340"/>
                    </a:lnTo>
                    <a:lnTo>
                      <a:pt x="824" y="1348"/>
                    </a:lnTo>
                    <a:lnTo>
                      <a:pt x="826" y="1354"/>
                    </a:lnTo>
                    <a:lnTo>
                      <a:pt x="828" y="1360"/>
                    </a:lnTo>
                    <a:lnTo>
                      <a:pt x="828" y="1368"/>
                    </a:lnTo>
                    <a:lnTo>
                      <a:pt x="814" y="1402"/>
                    </a:lnTo>
                    <a:lnTo>
                      <a:pt x="810" y="1408"/>
                    </a:lnTo>
                    <a:lnTo>
                      <a:pt x="806" y="1410"/>
                    </a:lnTo>
                    <a:lnTo>
                      <a:pt x="802" y="1412"/>
                    </a:lnTo>
                    <a:lnTo>
                      <a:pt x="798" y="1416"/>
                    </a:lnTo>
                    <a:lnTo>
                      <a:pt x="796" y="1422"/>
                    </a:lnTo>
                    <a:lnTo>
                      <a:pt x="792" y="1428"/>
                    </a:lnTo>
                    <a:lnTo>
                      <a:pt x="786" y="1434"/>
                    </a:lnTo>
                    <a:lnTo>
                      <a:pt x="780" y="1438"/>
                    </a:lnTo>
                    <a:lnTo>
                      <a:pt x="774" y="1438"/>
                    </a:lnTo>
                    <a:lnTo>
                      <a:pt x="760" y="1438"/>
                    </a:lnTo>
                    <a:lnTo>
                      <a:pt x="754" y="1438"/>
                    </a:lnTo>
                    <a:lnTo>
                      <a:pt x="748" y="1434"/>
                    </a:lnTo>
                    <a:lnTo>
                      <a:pt x="742" y="1430"/>
                    </a:lnTo>
                    <a:lnTo>
                      <a:pt x="734" y="1430"/>
                    </a:lnTo>
                    <a:lnTo>
                      <a:pt x="712" y="1436"/>
                    </a:lnTo>
                    <a:lnTo>
                      <a:pt x="704" y="1438"/>
                    </a:lnTo>
                    <a:lnTo>
                      <a:pt x="696" y="1436"/>
                    </a:lnTo>
                    <a:lnTo>
                      <a:pt x="682" y="1432"/>
                    </a:lnTo>
                    <a:lnTo>
                      <a:pt x="666" y="1428"/>
                    </a:lnTo>
                    <a:lnTo>
                      <a:pt x="662" y="1428"/>
                    </a:lnTo>
                    <a:lnTo>
                      <a:pt x="656" y="1428"/>
                    </a:lnTo>
                    <a:lnTo>
                      <a:pt x="650" y="1424"/>
                    </a:lnTo>
                    <a:lnTo>
                      <a:pt x="638" y="1416"/>
                    </a:lnTo>
                    <a:lnTo>
                      <a:pt x="632" y="1412"/>
                    </a:lnTo>
                    <a:lnTo>
                      <a:pt x="626" y="1410"/>
                    </a:lnTo>
                    <a:lnTo>
                      <a:pt x="618" y="1410"/>
                    </a:lnTo>
                    <a:lnTo>
                      <a:pt x="614" y="1410"/>
                    </a:lnTo>
                    <a:lnTo>
                      <a:pt x="598" y="1412"/>
                    </a:lnTo>
                    <a:lnTo>
                      <a:pt x="584" y="1416"/>
                    </a:lnTo>
                    <a:lnTo>
                      <a:pt x="578" y="1420"/>
                    </a:lnTo>
                    <a:lnTo>
                      <a:pt x="576" y="1428"/>
                    </a:lnTo>
                    <a:lnTo>
                      <a:pt x="576" y="1430"/>
                    </a:lnTo>
                    <a:lnTo>
                      <a:pt x="574" y="1438"/>
                    </a:lnTo>
                    <a:lnTo>
                      <a:pt x="570" y="1442"/>
                    </a:lnTo>
                    <a:lnTo>
                      <a:pt x="554" y="1446"/>
                    </a:lnTo>
                    <a:lnTo>
                      <a:pt x="548" y="1446"/>
                    </a:lnTo>
                    <a:lnTo>
                      <a:pt x="542" y="1442"/>
                    </a:lnTo>
                    <a:lnTo>
                      <a:pt x="534" y="1434"/>
                    </a:lnTo>
                    <a:lnTo>
                      <a:pt x="522" y="1424"/>
                    </a:lnTo>
                    <a:lnTo>
                      <a:pt x="512" y="1414"/>
                    </a:lnTo>
                    <a:lnTo>
                      <a:pt x="508" y="1410"/>
                    </a:lnTo>
                    <a:lnTo>
                      <a:pt x="500" y="1410"/>
                    </a:lnTo>
                    <a:lnTo>
                      <a:pt x="476" y="1410"/>
                    </a:lnTo>
                    <a:lnTo>
                      <a:pt x="470" y="1408"/>
                    </a:lnTo>
                    <a:lnTo>
                      <a:pt x="462" y="1406"/>
                    </a:lnTo>
                    <a:lnTo>
                      <a:pt x="456" y="1404"/>
                    </a:lnTo>
                    <a:lnTo>
                      <a:pt x="442" y="1396"/>
                    </a:lnTo>
                    <a:lnTo>
                      <a:pt x="436" y="1394"/>
                    </a:lnTo>
                    <a:lnTo>
                      <a:pt x="424" y="1386"/>
                    </a:lnTo>
                    <a:lnTo>
                      <a:pt x="422" y="1380"/>
                    </a:lnTo>
                    <a:lnTo>
                      <a:pt x="424" y="1374"/>
                    </a:lnTo>
                    <a:lnTo>
                      <a:pt x="434" y="1358"/>
                    </a:lnTo>
                    <a:lnTo>
                      <a:pt x="436" y="1350"/>
                    </a:lnTo>
                    <a:lnTo>
                      <a:pt x="436" y="1344"/>
                    </a:lnTo>
                    <a:lnTo>
                      <a:pt x="434" y="1338"/>
                    </a:lnTo>
                    <a:lnTo>
                      <a:pt x="428" y="1332"/>
                    </a:lnTo>
                    <a:lnTo>
                      <a:pt x="422" y="1328"/>
                    </a:lnTo>
                    <a:lnTo>
                      <a:pt x="418" y="1326"/>
                    </a:lnTo>
                    <a:lnTo>
                      <a:pt x="406" y="1322"/>
                    </a:lnTo>
                    <a:lnTo>
                      <a:pt x="402" y="1322"/>
                    </a:lnTo>
                    <a:lnTo>
                      <a:pt x="400" y="1324"/>
                    </a:lnTo>
                    <a:lnTo>
                      <a:pt x="400" y="1328"/>
                    </a:lnTo>
                    <a:lnTo>
                      <a:pt x="400" y="1324"/>
                    </a:lnTo>
                    <a:lnTo>
                      <a:pt x="398" y="1324"/>
                    </a:lnTo>
                    <a:lnTo>
                      <a:pt x="396" y="1326"/>
                    </a:lnTo>
                    <a:lnTo>
                      <a:pt x="390" y="1330"/>
                    </a:lnTo>
                    <a:lnTo>
                      <a:pt x="382" y="1332"/>
                    </a:lnTo>
                    <a:lnTo>
                      <a:pt x="378" y="1332"/>
                    </a:lnTo>
                    <a:lnTo>
                      <a:pt x="362" y="1332"/>
                    </a:lnTo>
                    <a:lnTo>
                      <a:pt x="320" y="1332"/>
                    </a:lnTo>
                    <a:lnTo>
                      <a:pt x="312" y="1332"/>
                    </a:lnTo>
                    <a:lnTo>
                      <a:pt x="304" y="1334"/>
                    </a:lnTo>
                    <a:lnTo>
                      <a:pt x="270" y="1348"/>
                    </a:lnTo>
                    <a:lnTo>
                      <a:pt x="254" y="1354"/>
                    </a:lnTo>
                    <a:lnTo>
                      <a:pt x="250" y="1358"/>
                    </a:lnTo>
                    <a:lnTo>
                      <a:pt x="244" y="1360"/>
                    </a:lnTo>
                    <a:lnTo>
                      <a:pt x="242" y="1362"/>
                    </a:lnTo>
                    <a:lnTo>
                      <a:pt x="242" y="1364"/>
                    </a:lnTo>
                    <a:lnTo>
                      <a:pt x="242" y="1362"/>
                    </a:lnTo>
                    <a:lnTo>
                      <a:pt x="240" y="1362"/>
                    </a:lnTo>
                    <a:lnTo>
                      <a:pt x="238" y="1360"/>
                    </a:lnTo>
                    <a:lnTo>
                      <a:pt x="224" y="1360"/>
                    </a:lnTo>
                    <a:lnTo>
                      <a:pt x="220" y="1360"/>
                    </a:lnTo>
                    <a:lnTo>
                      <a:pt x="208" y="1360"/>
                    </a:lnTo>
                    <a:lnTo>
                      <a:pt x="196" y="1356"/>
                    </a:lnTo>
                    <a:lnTo>
                      <a:pt x="190" y="1354"/>
                    </a:lnTo>
                    <a:lnTo>
                      <a:pt x="188" y="1354"/>
                    </a:lnTo>
                    <a:lnTo>
                      <a:pt x="184" y="1354"/>
                    </a:lnTo>
                    <a:lnTo>
                      <a:pt x="182" y="1356"/>
                    </a:lnTo>
                    <a:lnTo>
                      <a:pt x="180" y="1358"/>
                    </a:lnTo>
                    <a:lnTo>
                      <a:pt x="168" y="1374"/>
                    </a:lnTo>
                    <a:lnTo>
                      <a:pt x="158" y="1386"/>
                    </a:lnTo>
                    <a:lnTo>
                      <a:pt x="150" y="1394"/>
                    </a:lnTo>
                    <a:lnTo>
                      <a:pt x="140" y="1406"/>
                    </a:lnTo>
                    <a:lnTo>
                      <a:pt x="130" y="1422"/>
                    </a:lnTo>
                    <a:lnTo>
                      <a:pt x="122" y="1436"/>
                    </a:lnTo>
                    <a:lnTo>
                      <a:pt x="116" y="1460"/>
                    </a:lnTo>
                    <a:lnTo>
                      <a:pt x="114" y="1466"/>
                    </a:lnTo>
                    <a:lnTo>
                      <a:pt x="108" y="1472"/>
                    </a:lnTo>
                    <a:lnTo>
                      <a:pt x="82" y="1484"/>
                    </a:lnTo>
                    <a:lnTo>
                      <a:pt x="70" y="1492"/>
                    </a:lnTo>
                    <a:lnTo>
                      <a:pt x="66" y="1498"/>
                    </a:lnTo>
                    <a:lnTo>
                      <a:pt x="62" y="1502"/>
                    </a:lnTo>
                    <a:lnTo>
                      <a:pt x="52" y="1514"/>
                    </a:lnTo>
                    <a:lnTo>
                      <a:pt x="32" y="1550"/>
                    </a:lnTo>
                    <a:lnTo>
                      <a:pt x="24" y="1564"/>
                    </a:lnTo>
                    <a:lnTo>
                      <a:pt x="12" y="1598"/>
                    </a:lnTo>
                    <a:lnTo>
                      <a:pt x="8" y="1606"/>
                    </a:lnTo>
                    <a:lnTo>
                      <a:pt x="10" y="1614"/>
                    </a:lnTo>
                    <a:lnTo>
                      <a:pt x="16" y="1626"/>
                    </a:lnTo>
                    <a:lnTo>
                      <a:pt x="18" y="1642"/>
                    </a:lnTo>
                    <a:lnTo>
                      <a:pt x="18" y="1666"/>
                    </a:lnTo>
                    <a:lnTo>
                      <a:pt x="16" y="1672"/>
                    </a:lnTo>
                    <a:lnTo>
                      <a:pt x="12" y="1678"/>
                    </a:lnTo>
                    <a:lnTo>
                      <a:pt x="8" y="1684"/>
                    </a:lnTo>
                    <a:lnTo>
                      <a:pt x="6" y="1692"/>
                    </a:lnTo>
                    <a:lnTo>
                      <a:pt x="0" y="1706"/>
                    </a:lnTo>
                    <a:lnTo>
                      <a:pt x="0" y="1712"/>
                    </a:lnTo>
                    <a:lnTo>
                      <a:pt x="0" y="1720"/>
                    </a:lnTo>
                    <a:lnTo>
                      <a:pt x="6" y="1744"/>
                    </a:lnTo>
                    <a:lnTo>
                      <a:pt x="8" y="1750"/>
                    </a:lnTo>
                    <a:lnTo>
                      <a:pt x="12" y="1752"/>
                    </a:lnTo>
                    <a:lnTo>
                      <a:pt x="18" y="1752"/>
                    </a:lnTo>
                    <a:lnTo>
                      <a:pt x="20" y="1752"/>
                    </a:lnTo>
                    <a:lnTo>
                      <a:pt x="18" y="1752"/>
                    </a:lnTo>
                    <a:lnTo>
                      <a:pt x="20" y="1760"/>
                    </a:lnTo>
                    <a:lnTo>
                      <a:pt x="24" y="1764"/>
                    </a:lnTo>
                    <a:lnTo>
                      <a:pt x="26" y="1768"/>
                    </a:lnTo>
                    <a:lnTo>
                      <a:pt x="30" y="1770"/>
                    </a:lnTo>
                    <a:lnTo>
                      <a:pt x="32" y="1768"/>
                    </a:lnTo>
                    <a:lnTo>
                      <a:pt x="30" y="1770"/>
                    </a:lnTo>
                    <a:lnTo>
                      <a:pt x="30" y="1772"/>
                    </a:lnTo>
                    <a:lnTo>
                      <a:pt x="32" y="1772"/>
                    </a:lnTo>
                    <a:lnTo>
                      <a:pt x="36" y="1774"/>
                    </a:lnTo>
                    <a:lnTo>
                      <a:pt x="40" y="1778"/>
                    </a:lnTo>
                    <a:lnTo>
                      <a:pt x="52" y="1804"/>
                    </a:lnTo>
                    <a:lnTo>
                      <a:pt x="56" y="1810"/>
                    </a:lnTo>
                    <a:lnTo>
                      <a:pt x="60" y="1816"/>
                    </a:lnTo>
                    <a:lnTo>
                      <a:pt x="72" y="1824"/>
                    </a:lnTo>
                    <a:lnTo>
                      <a:pt x="84" y="1832"/>
                    </a:lnTo>
                    <a:lnTo>
                      <a:pt x="94" y="1838"/>
                    </a:lnTo>
                    <a:lnTo>
                      <a:pt x="102" y="1844"/>
                    </a:lnTo>
                    <a:lnTo>
                      <a:pt x="128" y="1864"/>
                    </a:lnTo>
                    <a:lnTo>
                      <a:pt x="136" y="1868"/>
                    </a:lnTo>
                    <a:lnTo>
                      <a:pt x="142" y="1870"/>
                    </a:lnTo>
                    <a:lnTo>
                      <a:pt x="146" y="1870"/>
                    </a:lnTo>
                    <a:lnTo>
                      <a:pt x="152" y="1868"/>
                    </a:lnTo>
                    <a:lnTo>
                      <a:pt x="154" y="1868"/>
                    </a:lnTo>
                    <a:lnTo>
                      <a:pt x="154" y="1866"/>
                    </a:lnTo>
                    <a:lnTo>
                      <a:pt x="154" y="1868"/>
                    </a:lnTo>
                    <a:lnTo>
                      <a:pt x="158" y="1868"/>
                    </a:lnTo>
                    <a:lnTo>
                      <a:pt x="162" y="1870"/>
                    </a:lnTo>
                    <a:lnTo>
                      <a:pt x="166" y="1870"/>
                    </a:lnTo>
                    <a:lnTo>
                      <a:pt x="182" y="1868"/>
                    </a:lnTo>
                    <a:lnTo>
                      <a:pt x="206" y="1862"/>
                    </a:lnTo>
                    <a:lnTo>
                      <a:pt x="218" y="1860"/>
                    </a:lnTo>
                    <a:lnTo>
                      <a:pt x="224" y="1860"/>
                    </a:lnTo>
                    <a:lnTo>
                      <a:pt x="232" y="1860"/>
                    </a:lnTo>
                    <a:lnTo>
                      <a:pt x="244" y="1860"/>
                    </a:lnTo>
                    <a:lnTo>
                      <a:pt x="260" y="1856"/>
                    </a:lnTo>
                    <a:lnTo>
                      <a:pt x="274" y="1852"/>
                    </a:lnTo>
                    <a:lnTo>
                      <a:pt x="282" y="1850"/>
                    </a:lnTo>
                    <a:lnTo>
                      <a:pt x="288" y="1844"/>
                    </a:lnTo>
                    <a:lnTo>
                      <a:pt x="294" y="1842"/>
                    </a:lnTo>
                    <a:lnTo>
                      <a:pt x="300" y="1838"/>
                    </a:lnTo>
                    <a:lnTo>
                      <a:pt x="306" y="1838"/>
                    </a:lnTo>
                    <a:lnTo>
                      <a:pt x="312" y="1840"/>
                    </a:lnTo>
                    <a:lnTo>
                      <a:pt x="320" y="1840"/>
                    </a:lnTo>
                    <a:lnTo>
                      <a:pt x="322" y="1840"/>
                    </a:lnTo>
                    <a:lnTo>
                      <a:pt x="330" y="1842"/>
                    </a:lnTo>
                    <a:lnTo>
                      <a:pt x="334" y="1846"/>
                    </a:lnTo>
                    <a:lnTo>
                      <a:pt x="346" y="1862"/>
                    </a:lnTo>
                    <a:lnTo>
                      <a:pt x="352" y="1868"/>
                    </a:lnTo>
                    <a:lnTo>
                      <a:pt x="358" y="1870"/>
                    </a:lnTo>
                    <a:lnTo>
                      <a:pt x="362" y="1870"/>
                    </a:lnTo>
                    <a:lnTo>
                      <a:pt x="370" y="1870"/>
                    </a:lnTo>
                    <a:lnTo>
                      <a:pt x="378" y="1874"/>
                    </a:lnTo>
                    <a:lnTo>
                      <a:pt x="384" y="1876"/>
                    </a:lnTo>
                    <a:lnTo>
                      <a:pt x="388" y="1878"/>
                    </a:lnTo>
                    <a:lnTo>
                      <a:pt x="392" y="1878"/>
                    </a:lnTo>
                    <a:lnTo>
                      <a:pt x="392" y="1876"/>
                    </a:lnTo>
                    <a:lnTo>
                      <a:pt x="392" y="1878"/>
                    </a:lnTo>
                    <a:lnTo>
                      <a:pt x="394" y="1878"/>
                    </a:lnTo>
                    <a:lnTo>
                      <a:pt x="398" y="1878"/>
                    </a:lnTo>
                    <a:lnTo>
                      <a:pt x="404" y="1880"/>
                    </a:lnTo>
                    <a:lnTo>
                      <a:pt x="408" y="1884"/>
                    </a:lnTo>
                    <a:lnTo>
                      <a:pt x="410" y="1890"/>
                    </a:lnTo>
                    <a:lnTo>
                      <a:pt x="410" y="1896"/>
                    </a:lnTo>
                    <a:lnTo>
                      <a:pt x="410" y="1900"/>
                    </a:lnTo>
                    <a:lnTo>
                      <a:pt x="410" y="1908"/>
                    </a:lnTo>
                    <a:lnTo>
                      <a:pt x="410" y="1916"/>
                    </a:lnTo>
                    <a:lnTo>
                      <a:pt x="410" y="1920"/>
                    </a:lnTo>
                    <a:lnTo>
                      <a:pt x="410" y="1936"/>
                    </a:lnTo>
                    <a:lnTo>
                      <a:pt x="410" y="1950"/>
                    </a:lnTo>
                    <a:lnTo>
                      <a:pt x="412" y="1956"/>
                    </a:lnTo>
                    <a:lnTo>
                      <a:pt x="414" y="1964"/>
                    </a:lnTo>
                    <a:lnTo>
                      <a:pt x="434" y="1990"/>
                    </a:lnTo>
                    <a:lnTo>
                      <a:pt x="438" y="1994"/>
                    </a:lnTo>
                    <a:lnTo>
                      <a:pt x="440" y="1994"/>
                    </a:lnTo>
                    <a:lnTo>
                      <a:pt x="442" y="1994"/>
                    </a:lnTo>
                    <a:lnTo>
                      <a:pt x="440" y="1996"/>
                    </a:lnTo>
                    <a:lnTo>
                      <a:pt x="440" y="1998"/>
                    </a:lnTo>
                    <a:lnTo>
                      <a:pt x="444" y="2002"/>
                    </a:lnTo>
                    <a:lnTo>
                      <a:pt x="452" y="2014"/>
                    </a:lnTo>
                    <a:lnTo>
                      <a:pt x="456" y="2020"/>
                    </a:lnTo>
                    <a:lnTo>
                      <a:pt x="458" y="2026"/>
                    </a:lnTo>
                    <a:lnTo>
                      <a:pt x="458" y="2034"/>
                    </a:lnTo>
                    <a:lnTo>
                      <a:pt x="458" y="2038"/>
                    </a:lnTo>
                    <a:lnTo>
                      <a:pt x="458" y="2046"/>
                    </a:lnTo>
                    <a:lnTo>
                      <a:pt x="460" y="2054"/>
                    </a:lnTo>
                    <a:lnTo>
                      <a:pt x="468" y="2096"/>
                    </a:lnTo>
                    <a:lnTo>
                      <a:pt x="472" y="2112"/>
                    </a:lnTo>
                    <a:lnTo>
                      <a:pt x="476" y="2124"/>
                    </a:lnTo>
                    <a:lnTo>
                      <a:pt x="478" y="2134"/>
                    </a:lnTo>
                    <a:lnTo>
                      <a:pt x="472" y="2144"/>
                    </a:lnTo>
                    <a:lnTo>
                      <a:pt x="462" y="2166"/>
                    </a:lnTo>
                    <a:lnTo>
                      <a:pt x="460" y="2172"/>
                    </a:lnTo>
                    <a:lnTo>
                      <a:pt x="458" y="2180"/>
                    </a:lnTo>
                    <a:lnTo>
                      <a:pt x="458" y="2204"/>
                    </a:lnTo>
                    <a:lnTo>
                      <a:pt x="460" y="2212"/>
                    </a:lnTo>
                    <a:lnTo>
                      <a:pt x="460" y="2210"/>
                    </a:lnTo>
                    <a:lnTo>
                      <a:pt x="460" y="2212"/>
                    </a:lnTo>
                    <a:lnTo>
                      <a:pt x="456" y="2220"/>
                    </a:lnTo>
                    <a:lnTo>
                      <a:pt x="452" y="2234"/>
                    </a:lnTo>
                    <a:lnTo>
                      <a:pt x="450" y="2242"/>
                    </a:lnTo>
                    <a:lnTo>
                      <a:pt x="452" y="2248"/>
                    </a:lnTo>
                    <a:lnTo>
                      <a:pt x="484" y="2302"/>
                    </a:lnTo>
                    <a:lnTo>
                      <a:pt x="488" y="2308"/>
                    </a:lnTo>
                    <a:lnTo>
                      <a:pt x="488" y="2314"/>
                    </a:lnTo>
                    <a:lnTo>
                      <a:pt x="490" y="2328"/>
                    </a:lnTo>
                    <a:lnTo>
                      <a:pt x="496" y="2380"/>
                    </a:lnTo>
                    <a:lnTo>
                      <a:pt x="500" y="2386"/>
                    </a:lnTo>
                    <a:lnTo>
                      <a:pt x="504" y="2392"/>
                    </a:lnTo>
                    <a:lnTo>
                      <a:pt x="520" y="2402"/>
                    </a:lnTo>
                    <a:lnTo>
                      <a:pt x="528" y="2406"/>
                    </a:lnTo>
                    <a:lnTo>
                      <a:pt x="528" y="2404"/>
                    </a:lnTo>
                    <a:lnTo>
                      <a:pt x="528" y="2406"/>
                    </a:lnTo>
                    <a:lnTo>
                      <a:pt x="532" y="2414"/>
                    </a:lnTo>
                    <a:lnTo>
                      <a:pt x="534" y="2420"/>
                    </a:lnTo>
                    <a:lnTo>
                      <a:pt x="540" y="2434"/>
                    </a:lnTo>
                    <a:lnTo>
                      <a:pt x="546" y="2458"/>
                    </a:lnTo>
                    <a:lnTo>
                      <a:pt x="548" y="2474"/>
                    </a:lnTo>
                    <a:lnTo>
                      <a:pt x="548" y="2478"/>
                    </a:lnTo>
                    <a:lnTo>
                      <a:pt x="548" y="2486"/>
                    </a:lnTo>
                    <a:lnTo>
                      <a:pt x="552" y="2492"/>
                    </a:lnTo>
                    <a:lnTo>
                      <a:pt x="562" y="2508"/>
                    </a:lnTo>
                    <a:lnTo>
                      <a:pt x="568" y="2512"/>
                    </a:lnTo>
                    <a:lnTo>
                      <a:pt x="574" y="2514"/>
                    </a:lnTo>
                    <a:lnTo>
                      <a:pt x="598" y="2508"/>
                    </a:lnTo>
                    <a:lnTo>
                      <a:pt x="614" y="2504"/>
                    </a:lnTo>
                    <a:lnTo>
                      <a:pt x="638" y="2498"/>
                    </a:lnTo>
                    <a:lnTo>
                      <a:pt x="654" y="2496"/>
                    </a:lnTo>
                    <a:lnTo>
                      <a:pt x="676" y="2496"/>
                    </a:lnTo>
                    <a:lnTo>
                      <a:pt x="684" y="2494"/>
                    </a:lnTo>
                    <a:lnTo>
                      <a:pt x="690" y="2490"/>
                    </a:lnTo>
                    <a:lnTo>
                      <a:pt x="748" y="2424"/>
                    </a:lnTo>
                    <a:lnTo>
                      <a:pt x="756" y="2410"/>
                    </a:lnTo>
                    <a:lnTo>
                      <a:pt x="770" y="2376"/>
                    </a:lnTo>
                    <a:lnTo>
                      <a:pt x="770" y="2370"/>
                    </a:lnTo>
                    <a:lnTo>
                      <a:pt x="770" y="2368"/>
                    </a:lnTo>
                    <a:lnTo>
                      <a:pt x="768" y="2368"/>
                    </a:lnTo>
                    <a:lnTo>
                      <a:pt x="770" y="2368"/>
                    </a:lnTo>
                    <a:lnTo>
                      <a:pt x="772" y="2366"/>
                    </a:lnTo>
                    <a:lnTo>
                      <a:pt x="772" y="2364"/>
                    </a:lnTo>
                    <a:lnTo>
                      <a:pt x="774" y="2358"/>
                    </a:lnTo>
                    <a:lnTo>
                      <a:pt x="778" y="2354"/>
                    </a:lnTo>
                    <a:lnTo>
                      <a:pt x="806" y="2334"/>
                    </a:lnTo>
                    <a:lnTo>
                      <a:pt x="810" y="2328"/>
                    </a:lnTo>
                    <a:lnTo>
                      <a:pt x="814" y="2322"/>
                    </a:lnTo>
                    <a:lnTo>
                      <a:pt x="818" y="2308"/>
                    </a:lnTo>
                    <a:lnTo>
                      <a:pt x="820" y="2300"/>
                    </a:lnTo>
                    <a:lnTo>
                      <a:pt x="820" y="2292"/>
                    </a:lnTo>
                    <a:lnTo>
                      <a:pt x="814" y="2268"/>
                    </a:lnTo>
                    <a:lnTo>
                      <a:pt x="814" y="2260"/>
                    </a:lnTo>
                    <a:lnTo>
                      <a:pt x="816" y="2254"/>
                    </a:lnTo>
                    <a:lnTo>
                      <a:pt x="826" y="2238"/>
                    </a:lnTo>
                    <a:lnTo>
                      <a:pt x="832" y="2232"/>
                    </a:lnTo>
                    <a:lnTo>
                      <a:pt x="838" y="2228"/>
                    </a:lnTo>
                    <a:lnTo>
                      <a:pt x="874" y="2206"/>
                    </a:lnTo>
                    <a:lnTo>
                      <a:pt x="880" y="2202"/>
                    </a:lnTo>
                    <a:lnTo>
                      <a:pt x="884" y="2194"/>
                    </a:lnTo>
                    <a:lnTo>
                      <a:pt x="886" y="2190"/>
                    </a:lnTo>
                    <a:lnTo>
                      <a:pt x="894" y="2176"/>
                    </a:lnTo>
                    <a:lnTo>
                      <a:pt x="896" y="2170"/>
                    </a:lnTo>
                    <a:lnTo>
                      <a:pt x="898" y="2162"/>
                    </a:lnTo>
                    <a:lnTo>
                      <a:pt x="898" y="2156"/>
                    </a:lnTo>
                    <a:lnTo>
                      <a:pt x="892" y="2132"/>
                    </a:lnTo>
                    <a:lnTo>
                      <a:pt x="890" y="2116"/>
                    </a:lnTo>
                    <a:lnTo>
                      <a:pt x="890" y="2112"/>
                    </a:lnTo>
                    <a:lnTo>
                      <a:pt x="890" y="2108"/>
                    </a:lnTo>
                    <a:lnTo>
                      <a:pt x="888" y="2106"/>
                    </a:lnTo>
                    <a:lnTo>
                      <a:pt x="886" y="2108"/>
                    </a:lnTo>
                    <a:lnTo>
                      <a:pt x="888" y="2106"/>
                    </a:lnTo>
                    <a:lnTo>
                      <a:pt x="888" y="2102"/>
                    </a:lnTo>
                    <a:lnTo>
                      <a:pt x="886" y="2098"/>
                    </a:lnTo>
                    <a:lnTo>
                      <a:pt x="882" y="2094"/>
                    </a:lnTo>
                    <a:lnTo>
                      <a:pt x="880" y="2086"/>
                    </a:lnTo>
                    <a:lnTo>
                      <a:pt x="880" y="2054"/>
                    </a:lnTo>
                    <a:lnTo>
                      <a:pt x="880" y="2046"/>
                    </a:lnTo>
                    <a:lnTo>
                      <a:pt x="876" y="2038"/>
                    </a:lnTo>
                    <a:lnTo>
                      <a:pt x="874" y="2032"/>
                    </a:lnTo>
                    <a:lnTo>
                      <a:pt x="872" y="2026"/>
                    </a:lnTo>
                    <a:lnTo>
                      <a:pt x="876" y="2020"/>
                    </a:lnTo>
                    <a:lnTo>
                      <a:pt x="880" y="2016"/>
                    </a:lnTo>
                    <a:lnTo>
                      <a:pt x="880" y="2012"/>
                    </a:lnTo>
                    <a:lnTo>
                      <a:pt x="882" y="2006"/>
                    </a:lnTo>
                    <a:lnTo>
                      <a:pt x="884" y="2000"/>
                    </a:lnTo>
                    <a:lnTo>
                      <a:pt x="894" y="1984"/>
                    </a:lnTo>
                    <a:lnTo>
                      <a:pt x="900" y="1978"/>
                    </a:lnTo>
                    <a:lnTo>
                      <a:pt x="906" y="1974"/>
                    </a:lnTo>
                    <a:lnTo>
                      <a:pt x="912" y="1970"/>
                    </a:lnTo>
                    <a:lnTo>
                      <a:pt x="918" y="1968"/>
                    </a:lnTo>
                    <a:lnTo>
                      <a:pt x="922" y="1960"/>
                    </a:lnTo>
                    <a:lnTo>
                      <a:pt x="934" y="1936"/>
                    </a:lnTo>
                    <a:lnTo>
                      <a:pt x="940" y="1930"/>
                    </a:lnTo>
                    <a:lnTo>
                      <a:pt x="946" y="1924"/>
                    </a:lnTo>
                    <a:lnTo>
                      <a:pt x="970" y="1912"/>
                    </a:lnTo>
                    <a:lnTo>
                      <a:pt x="984" y="1902"/>
                    </a:lnTo>
                    <a:lnTo>
                      <a:pt x="1012" y="1874"/>
                    </a:lnTo>
                    <a:lnTo>
                      <a:pt x="1016" y="1868"/>
                    </a:lnTo>
                    <a:lnTo>
                      <a:pt x="1020" y="1862"/>
                    </a:lnTo>
                    <a:lnTo>
                      <a:pt x="1044" y="1808"/>
                    </a:lnTo>
                    <a:lnTo>
                      <a:pt x="1048" y="1792"/>
                    </a:lnTo>
                    <a:lnTo>
                      <a:pt x="1054" y="1770"/>
                    </a:lnTo>
                    <a:lnTo>
                      <a:pt x="1054" y="1766"/>
                    </a:lnTo>
                    <a:lnTo>
                      <a:pt x="1054" y="1764"/>
                    </a:lnTo>
                    <a:lnTo>
                      <a:pt x="1050" y="1764"/>
                    </a:lnTo>
                    <a:lnTo>
                      <a:pt x="1048" y="1764"/>
                    </a:lnTo>
                    <a:lnTo>
                      <a:pt x="976" y="1780"/>
                    </a:lnTo>
                    <a:lnTo>
                      <a:pt x="968" y="1780"/>
                    </a:lnTo>
                    <a:lnTo>
                      <a:pt x="960" y="1778"/>
                    </a:lnTo>
                    <a:lnTo>
                      <a:pt x="956" y="1774"/>
                    </a:lnTo>
                    <a:lnTo>
                      <a:pt x="944" y="1766"/>
                    </a:lnTo>
                    <a:lnTo>
                      <a:pt x="934" y="1754"/>
                    </a:lnTo>
                    <a:lnTo>
                      <a:pt x="904" y="1710"/>
                    </a:lnTo>
                    <a:lnTo>
                      <a:pt x="898" y="1704"/>
                    </a:lnTo>
                    <a:lnTo>
                      <a:pt x="892" y="1700"/>
                    </a:lnTo>
                    <a:lnTo>
                      <a:pt x="886" y="1696"/>
                    </a:lnTo>
                    <a:lnTo>
                      <a:pt x="880" y="1692"/>
                    </a:lnTo>
                    <a:lnTo>
                      <a:pt x="876" y="1686"/>
                    </a:lnTo>
                    <a:lnTo>
                      <a:pt x="864" y="1670"/>
                    </a:lnTo>
                    <a:lnTo>
                      <a:pt x="860" y="1664"/>
                    </a:lnTo>
                    <a:lnTo>
                      <a:pt x="858" y="1656"/>
                    </a:lnTo>
                    <a:lnTo>
                      <a:pt x="852" y="1642"/>
                    </a:lnTo>
                    <a:lnTo>
                      <a:pt x="848" y="1626"/>
                    </a:lnTo>
                    <a:lnTo>
                      <a:pt x="842" y="1602"/>
                    </a:lnTo>
                    <a:lnTo>
                      <a:pt x="840" y="1596"/>
                    </a:lnTo>
                    <a:lnTo>
                      <a:pt x="834" y="1590"/>
                    </a:lnTo>
                    <a:lnTo>
                      <a:pt x="826" y="1582"/>
                    </a:lnTo>
                    <a:lnTo>
                      <a:pt x="822" y="1574"/>
                    </a:lnTo>
                    <a:lnTo>
                      <a:pt x="818" y="1568"/>
                    </a:lnTo>
                    <a:lnTo>
                      <a:pt x="814" y="1544"/>
                    </a:lnTo>
                    <a:lnTo>
                      <a:pt x="808" y="1530"/>
                    </a:lnTo>
                    <a:lnTo>
                      <a:pt x="796" y="1504"/>
                    </a:lnTo>
                    <a:lnTo>
                      <a:pt x="786" y="1492"/>
                    </a:lnTo>
                    <a:lnTo>
                      <a:pt x="768" y="1474"/>
                    </a:lnTo>
                    <a:lnTo>
                      <a:pt x="766" y="1470"/>
                    </a:lnTo>
                    <a:lnTo>
                      <a:pt x="770" y="1472"/>
                    </a:lnTo>
                    <a:lnTo>
                      <a:pt x="794" y="1484"/>
                    </a:lnTo>
                    <a:lnTo>
                      <a:pt x="798" y="1484"/>
                    </a:lnTo>
                    <a:lnTo>
                      <a:pt x="800" y="1484"/>
                    </a:lnTo>
                    <a:lnTo>
                      <a:pt x="804" y="1482"/>
                    </a:lnTo>
                    <a:lnTo>
                      <a:pt x="804" y="1480"/>
                    </a:lnTo>
                    <a:lnTo>
                      <a:pt x="808" y="1476"/>
                    </a:lnTo>
                    <a:lnTo>
                      <a:pt x="810" y="1474"/>
                    </a:lnTo>
                    <a:lnTo>
                      <a:pt x="810" y="1472"/>
                    </a:lnTo>
                    <a:lnTo>
                      <a:pt x="812" y="1474"/>
                    </a:lnTo>
                    <a:lnTo>
                      <a:pt x="814" y="1476"/>
                    </a:lnTo>
                    <a:lnTo>
                      <a:pt x="818" y="1480"/>
                    </a:lnTo>
                    <a:lnTo>
                      <a:pt x="824" y="1494"/>
                    </a:lnTo>
                    <a:lnTo>
                      <a:pt x="856" y="1550"/>
                    </a:lnTo>
                    <a:lnTo>
                      <a:pt x="866" y="1562"/>
                    </a:lnTo>
                    <a:lnTo>
                      <a:pt x="874" y="1570"/>
                    </a:lnTo>
                    <a:lnTo>
                      <a:pt x="878" y="1576"/>
                    </a:lnTo>
                    <a:lnTo>
                      <a:pt x="882" y="1584"/>
                    </a:lnTo>
                    <a:lnTo>
                      <a:pt x="886" y="1598"/>
                    </a:lnTo>
                    <a:lnTo>
                      <a:pt x="892" y="1614"/>
                    </a:lnTo>
                    <a:lnTo>
                      <a:pt x="898" y="1636"/>
                    </a:lnTo>
                    <a:lnTo>
                      <a:pt x="900" y="1644"/>
                    </a:lnTo>
                    <a:lnTo>
                      <a:pt x="904" y="1650"/>
                    </a:lnTo>
                    <a:lnTo>
                      <a:pt x="924" y="1668"/>
                    </a:lnTo>
                    <a:lnTo>
                      <a:pt x="928" y="1674"/>
                    </a:lnTo>
                    <a:lnTo>
                      <a:pt x="928" y="1678"/>
                    </a:lnTo>
                    <a:lnTo>
                      <a:pt x="928" y="1684"/>
                    </a:lnTo>
                    <a:lnTo>
                      <a:pt x="932" y="1690"/>
                    </a:lnTo>
                    <a:lnTo>
                      <a:pt x="936" y="1696"/>
                    </a:lnTo>
                    <a:lnTo>
                      <a:pt x="942" y="1710"/>
                    </a:lnTo>
                    <a:lnTo>
                      <a:pt x="954" y="1736"/>
                    </a:lnTo>
                    <a:lnTo>
                      <a:pt x="960" y="1740"/>
                    </a:lnTo>
                    <a:lnTo>
                      <a:pt x="966" y="1740"/>
                    </a:lnTo>
                    <a:lnTo>
                      <a:pt x="980" y="1736"/>
                    </a:lnTo>
                    <a:lnTo>
                      <a:pt x="996" y="1732"/>
                    </a:lnTo>
                    <a:lnTo>
                      <a:pt x="1000" y="1732"/>
                    </a:lnTo>
                    <a:lnTo>
                      <a:pt x="1006" y="1732"/>
                    </a:lnTo>
                    <a:lnTo>
                      <a:pt x="1012" y="1728"/>
                    </a:lnTo>
                    <a:lnTo>
                      <a:pt x="1020" y="1718"/>
                    </a:lnTo>
                    <a:lnTo>
                      <a:pt x="1028" y="1714"/>
                    </a:lnTo>
                    <a:lnTo>
                      <a:pt x="1034" y="1710"/>
                    </a:lnTo>
                    <a:lnTo>
                      <a:pt x="1048" y="1706"/>
                    </a:lnTo>
                    <a:lnTo>
                      <a:pt x="1064" y="1700"/>
                    </a:lnTo>
                    <a:lnTo>
                      <a:pt x="1088" y="1688"/>
                    </a:lnTo>
                    <a:lnTo>
                      <a:pt x="1096" y="1684"/>
                    </a:lnTo>
                    <a:lnTo>
                      <a:pt x="1102" y="1680"/>
                    </a:lnTo>
                    <a:lnTo>
                      <a:pt x="1128" y="1668"/>
                    </a:lnTo>
                    <a:lnTo>
                      <a:pt x="1134" y="1664"/>
                    </a:lnTo>
                    <a:lnTo>
                      <a:pt x="1140" y="1658"/>
                    </a:lnTo>
                    <a:lnTo>
                      <a:pt x="1158" y="1632"/>
                    </a:lnTo>
                    <a:lnTo>
                      <a:pt x="1168" y="1618"/>
                    </a:lnTo>
                    <a:lnTo>
                      <a:pt x="1170" y="1612"/>
                    </a:lnTo>
                    <a:lnTo>
                      <a:pt x="1180" y="1600"/>
                    </a:lnTo>
                    <a:lnTo>
                      <a:pt x="1188" y="1592"/>
                    </a:lnTo>
                    <a:lnTo>
                      <a:pt x="1188" y="1588"/>
                    </a:lnTo>
                    <a:lnTo>
                      <a:pt x="1190" y="1586"/>
                    </a:lnTo>
                    <a:lnTo>
                      <a:pt x="1188" y="1584"/>
                    </a:lnTo>
                    <a:lnTo>
                      <a:pt x="1186" y="1582"/>
                    </a:lnTo>
                    <a:lnTo>
                      <a:pt x="1160" y="1562"/>
                    </a:lnTo>
                    <a:lnTo>
                      <a:pt x="1154" y="1558"/>
                    </a:lnTo>
                    <a:lnTo>
                      <a:pt x="1148" y="1556"/>
                    </a:lnTo>
                    <a:lnTo>
                      <a:pt x="1144" y="1554"/>
                    </a:lnTo>
                    <a:lnTo>
                      <a:pt x="1140" y="1548"/>
                    </a:lnTo>
                    <a:lnTo>
                      <a:pt x="1138" y="1544"/>
                    </a:lnTo>
                    <a:lnTo>
                      <a:pt x="1132" y="1540"/>
                    </a:lnTo>
                    <a:lnTo>
                      <a:pt x="1126" y="1538"/>
                    </a:lnTo>
                    <a:lnTo>
                      <a:pt x="1102" y="1544"/>
                    </a:lnTo>
                    <a:lnTo>
                      <a:pt x="1096" y="1544"/>
                    </a:lnTo>
                    <a:lnTo>
                      <a:pt x="1088" y="1542"/>
                    </a:lnTo>
                    <a:lnTo>
                      <a:pt x="1082" y="1540"/>
                    </a:lnTo>
                    <a:lnTo>
                      <a:pt x="1076" y="1536"/>
                    </a:lnTo>
                    <a:lnTo>
                      <a:pt x="1070" y="1536"/>
                    </a:lnTo>
                    <a:lnTo>
                      <a:pt x="1058" y="1534"/>
                    </a:lnTo>
                    <a:lnTo>
                      <a:pt x="1054" y="1530"/>
                    </a:lnTo>
                    <a:lnTo>
                      <a:pt x="1048" y="1526"/>
                    </a:lnTo>
                    <a:lnTo>
                      <a:pt x="1044" y="1520"/>
                    </a:lnTo>
                    <a:lnTo>
                      <a:pt x="1040" y="1506"/>
                    </a:lnTo>
                    <a:lnTo>
                      <a:pt x="1036" y="1498"/>
                    </a:lnTo>
                    <a:lnTo>
                      <a:pt x="1032" y="1492"/>
                    </a:lnTo>
                    <a:lnTo>
                      <a:pt x="1022" y="1484"/>
                    </a:lnTo>
                    <a:lnTo>
                      <a:pt x="1018" y="1478"/>
                    </a:lnTo>
                    <a:lnTo>
                      <a:pt x="1018" y="1472"/>
                    </a:lnTo>
                    <a:lnTo>
                      <a:pt x="1018" y="1468"/>
                    </a:lnTo>
                    <a:lnTo>
                      <a:pt x="1022" y="1462"/>
                    </a:lnTo>
                    <a:lnTo>
                      <a:pt x="1026" y="1458"/>
                    </a:lnTo>
                    <a:lnTo>
                      <a:pt x="1026" y="1452"/>
                    </a:lnTo>
                    <a:lnTo>
                      <a:pt x="1028" y="1452"/>
                    </a:lnTo>
                    <a:lnTo>
                      <a:pt x="1032" y="1454"/>
                    </a:lnTo>
                    <a:lnTo>
                      <a:pt x="1040" y="1462"/>
                    </a:lnTo>
                    <a:lnTo>
                      <a:pt x="1052" y="1474"/>
                    </a:lnTo>
                    <a:lnTo>
                      <a:pt x="1060" y="1482"/>
                    </a:lnTo>
                    <a:lnTo>
                      <a:pt x="1072" y="1492"/>
                    </a:lnTo>
                    <a:lnTo>
                      <a:pt x="1088" y="1504"/>
                    </a:lnTo>
                    <a:lnTo>
                      <a:pt x="1102" y="1510"/>
                    </a:lnTo>
                    <a:lnTo>
                      <a:pt x="1116" y="1514"/>
                    </a:lnTo>
                    <a:lnTo>
                      <a:pt x="1124" y="1516"/>
                    </a:lnTo>
                    <a:lnTo>
                      <a:pt x="1132" y="1514"/>
                    </a:lnTo>
                    <a:lnTo>
                      <a:pt x="1136" y="1510"/>
                    </a:lnTo>
                    <a:lnTo>
                      <a:pt x="1144" y="1510"/>
                    </a:lnTo>
                    <a:lnTo>
                      <a:pt x="1150" y="1514"/>
                    </a:lnTo>
                    <a:lnTo>
                      <a:pt x="1158" y="1522"/>
                    </a:lnTo>
                    <a:lnTo>
                      <a:pt x="1164" y="1526"/>
                    </a:lnTo>
                    <a:lnTo>
                      <a:pt x="1172" y="1530"/>
                    </a:lnTo>
                    <a:lnTo>
                      <a:pt x="1206" y="1544"/>
                    </a:lnTo>
                    <a:lnTo>
                      <a:pt x="1218" y="1546"/>
                    </a:lnTo>
                    <a:lnTo>
                      <a:pt x="1222" y="1546"/>
                    </a:lnTo>
                    <a:lnTo>
                      <a:pt x="1230" y="1544"/>
                    </a:lnTo>
                    <a:lnTo>
                      <a:pt x="1244" y="1538"/>
                    </a:lnTo>
                    <a:lnTo>
                      <a:pt x="1260" y="1536"/>
                    </a:lnTo>
                    <a:lnTo>
                      <a:pt x="1292" y="1536"/>
                    </a:lnTo>
                    <a:lnTo>
                      <a:pt x="1300" y="1538"/>
                    </a:lnTo>
                    <a:lnTo>
                      <a:pt x="1306" y="1544"/>
                    </a:lnTo>
                    <a:lnTo>
                      <a:pt x="1316" y="1558"/>
                    </a:lnTo>
                    <a:lnTo>
                      <a:pt x="1320" y="1566"/>
                    </a:lnTo>
                    <a:lnTo>
                      <a:pt x="1326" y="1572"/>
                    </a:lnTo>
                    <a:lnTo>
                      <a:pt x="1336" y="1588"/>
                    </a:lnTo>
                    <a:lnTo>
                      <a:pt x="1346" y="1602"/>
                    </a:lnTo>
                    <a:lnTo>
                      <a:pt x="1354" y="1610"/>
                    </a:lnTo>
                    <a:lnTo>
                      <a:pt x="1360" y="1612"/>
                    </a:lnTo>
                    <a:lnTo>
                      <a:pt x="1366" y="1610"/>
                    </a:lnTo>
                    <a:lnTo>
                      <a:pt x="1382" y="1600"/>
                    </a:lnTo>
                    <a:lnTo>
                      <a:pt x="1386" y="1598"/>
                    </a:lnTo>
                    <a:lnTo>
                      <a:pt x="1388" y="1600"/>
                    </a:lnTo>
                    <a:lnTo>
                      <a:pt x="1390" y="1600"/>
                    </a:lnTo>
                    <a:lnTo>
                      <a:pt x="1390" y="1604"/>
                    </a:lnTo>
                    <a:lnTo>
                      <a:pt x="1398" y="1676"/>
                    </a:lnTo>
                    <a:lnTo>
                      <a:pt x="1402" y="1692"/>
                    </a:lnTo>
                    <a:lnTo>
                      <a:pt x="1408" y="1714"/>
                    </a:lnTo>
                    <a:lnTo>
                      <a:pt x="1414" y="1730"/>
                    </a:lnTo>
                    <a:lnTo>
                      <a:pt x="1434" y="1764"/>
                    </a:lnTo>
                    <a:lnTo>
                      <a:pt x="1442" y="1778"/>
                    </a:lnTo>
                    <a:lnTo>
                      <a:pt x="1444" y="1784"/>
                    </a:lnTo>
                    <a:lnTo>
                      <a:pt x="1452" y="1798"/>
                    </a:lnTo>
                    <a:lnTo>
                      <a:pt x="1464" y="1814"/>
                    </a:lnTo>
                    <a:lnTo>
                      <a:pt x="1466" y="1816"/>
                    </a:lnTo>
                    <a:lnTo>
                      <a:pt x="1468" y="1816"/>
                    </a:lnTo>
                    <a:lnTo>
                      <a:pt x="1470" y="1816"/>
                    </a:lnTo>
                    <a:lnTo>
                      <a:pt x="1472" y="1814"/>
                    </a:lnTo>
                    <a:lnTo>
                      <a:pt x="1474" y="1808"/>
                    </a:lnTo>
                    <a:lnTo>
                      <a:pt x="1484" y="1796"/>
                    </a:lnTo>
                    <a:lnTo>
                      <a:pt x="1492" y="1786"/>
                    </a:lnTo>
                    <a:lnTo>
                      <a:pt x="1500" y="1774"/>
                    </a:lnTo>
                    <a:lnTo>
                      <a:pt x="1504" y="1768"/>
                    </a:lnTo>
                    <a:lnTo>
                      <a:pt x="1506" y="1762"/>
                    </a:lnTo>
                    <a:lnTo>
                      <a:pt x="1506" y="1754"/>
                    </a:lnTo>
                    <a:lnTo>
                      <a:pt x="1506" y="1730"/>
                    </a:lnTo>
                    <a:lnTo>
                      <a:pt x="1510" y="1716"/>
                    </a:lnTo>
                    <a:lnTo>
                      <a:pt x="1514" y="1700"/>
                    </a:lnTo>
                    <a:lnTo>
                      <a:pt x="1518" y="1694"/>
                    </a:lnTo>
                    <a:lnTo>
                      <a:pt x="1522" y="1688"/>
                    </a:lnTo>
                    <a:lnTo>
                      <a:pt x="1540" y="1670"/>
                    </a:lnTo>
                    <a:lnTo>
                      <a:pt x="1554" y="1660"/>
                    </a:lnTo>
                    <a:lnTo>
                      <a:pt x="1578" y="1648"/>
                    </a:lnTo>
                    <a:lnTo>
                      <a:pt x="1590" y="1638"/>
                    </a:lnTo>
                    <a:lnTo>
                      <a:pt x="1598" y="1630"/>
                    </a:lnTo>
                    <a:lnTo>
                      <a:pt x="1604" y="1624"/>
                    </a:lnTo>
                    <a:lnTo>
                      <a:pt x="1608" y="1618"/>
                    </a:lnTo>
                    <a:lnTo>
                      <a:pt x="1612" y="1604"/>
                    </a:lnTo>
                    <a:lnTo>
                      <a:pt x="1616" y="1598"/>
                    </a:lnTo>
                    <a:lnTo>
                      <a:pt x="1622" y="1596"/>
                    </a:lnTo>
                    <a:lnTo>
                      <a:pt x="1636" y="1596"/>
                    </a:lnTo>
                    <a:lnTo>
                      <a:pt x="1644" y="1596"/>
                    </a:lnTo>
                    <a:lnTo>
                      <a:pt x="1652" y="1592"/>
                    </a:lnTo>
                    <a:lnTo>
                      <a:pt x="1666" y="1588"/>
                    </a:lnTo>
                    <a:lnTo>
                      <a:pt x="1676" y="1586"/>
                    </a:lnTo>
                    <a:lnTo>
                      <a:pt x="1686" y="1588"/>
                    </a:lnTo>
                    <a:lnTo>
                      <a:pt x="1688" y="1590"/>
                    </a:lnTo>
                    <a:lnTo>
                      <a:pt x="1694" y="1594"/>
                    </a:lnTo>
                    <a:lnTo>
                      <a:pt x="1700" y="1598"/>
                    </a:lnTo>
                    <a:lnTo>
                      <a:pt x="1702" y="1604"/>
                    </a:lnTo>
                    <a:lnTo>
                      <a:pt x="1706" y="1612"/>
                    </a:lnTo>
                    <a:lnTo>
                      <a:pt x="1708" y="1618"/>
                    </a:lnTo>
                    <a:lnTo>
                      <a:pt x="1714" y="1632"/>
                    </a:lnTo>
                    <a:lnTo>
                      <a:pt x="1728" y="1676"/>
                    </a:lnTo>
                    <a:lnTo>
                      <a:pt x="1732" y="1682"/>
                    </a:lnTo>
                    <a:lnTo>
                      <a:pt x="1738" y="1688"/>
                    </a:lnTo>
                    <a:lnTo>
                      <a:pt x="1744" y="1690"/>
                    </a:lnTo>
                    <a:lnTo>
                      <a:pt x="1750" y="1692"/>
                    </a:lnTo>
                    <a:lnTo>
                      <a:pt x="1758" y="1690"/>
                    </a:lnTo>
                    <a:lnTo>
                      <a:pt x="1764" y="1688"/>
                    </a:lnTo>
                    <a:lnTo>
                      <a:pt x="1770" y="1686"/>
                    </a:lnTo>
                    <a:lnTo>
                      <a:pt x="1776" y="1688"/>
                    </a:lnTo>
                    <a:lnTo>
                      <a:pt x="1780" y="1694"/>
                    </a:lnTo>
                    <a:lnTo>
                      <a:pt x="1782" y="1700"/>
                    </a:lnTo>
                    <a:lnTo>
                      <a:pt x="1788" y="1716"/>
                    </a:lnTo>
                    <a:lnTo>
                      <a:pt x="1790" y="1730"/>
                    </a:lnTo>
                    <a:lnTo>
                      <a:pt x="1790" y="1754"/>
                    </a:lnTo>
                    <a:lnTo>
                      <a:pt x="1790" y="1770"/>
                    </a:lnTo>
                    <a:lnTo>
                      <a:pt x="1790" y="1802"/>
                    </a:lnTo>
                    <a:lnTo>
                      <a:pt x="1792" y="1810"/>
                    </a:lnTo>
                    <a:lnTo>
                      <a:pt x="1796" y="1816"/>
                    </a:lnTo>
                    <a:lnTo>
                      <a:pt x="1804" y="1824"/>
                    </a:lnTo>
                    <a:lnTo>
                      <a:pt x="1814" y="1838"/>
                    </a:lnTo>
                    <a:lnTo>
                      <a:pt x="1816" y="1842"/>
                    </a:lnTo>
                    <a:lnTo>
                      <a:pt x="1822" y="1858"/>
                    </a:lnTo>
                    <a:lnTo>
                      <a:pt x="1826" y="1862"/>
                    </a:lnTo>
                    <a:lnTo>
                      <a:pt x="1834" y="1876"/>
                    </a:lnTo>
                    <a:lnTo>
                      <a:pt x="1842" y="1884"/>
                    </a:lnTo>
                    <a:lnTo>
                      <a:pt x="1854" y="1894"/>
                    </a:lnTo>
                    <a:lnTo>
                      <a:pt x="1872" y="1912"/>
                    </a:lnTo>
                    <a:lnTo>
                      <a:pt x="1878" y="1916"/>
                    </a:lnTo>
                    <a:lnTo>
                      <a:pt x="1880" y="1914"/>
                    </a:lnTo>
                    <a:lnTo>
                      <a:pt x="1884" y="1914"/>
                    </a:lnTo>
                    <a:lnTo>
                      <a:pt x="1886" y="1908"/>
                    </a:lnTo>
                    <a:lnTo>
                      <a:pt x="1886" y="1900"/>
                    </a:lnTo>
                    <a:lnTo>
                      <a:pt x="1880" y="1886"/>
                    </a:lnTo>
                    <a:lnTo>
                      <a:pt x="1874" y="1872"/>
                    </a:lnTo>
                    <a:lnTo>
                      <a:pt x="1872" y="1866"/>
                    </a:lnTo>
                    <a:lnTo>
                      <a:pt x="1862" y="1854"/>
                    </a:lnTo>
                    <a:lnTo>
                      <a:pt x="1854" y="1846"/>
                    </a:lnTo>
                    <a:lnTo>
                      <a:pt x="1842" y="1836"/>
                    </a:lnTo>
                    <a:lnTo>
                      <a:pt x="1836" y="1834"/>
                    </a:lnTo>
                    <a:lnTo>
                      <a:pt x="1824" y="1826"/>
                    </a:lnTo>
                    <a:lnTo>
                      <a:pt x="1820" y="1820"/>
                    </a:lnTo>
                    <a:lnTo>
                      <a:pt x="1818" y="1812"/>
                    </a:lnTo>
                    <a:lnTo>
                      <a:pt x="1812" y="1790"/>
                    </a:lnTo>
                    <a:lnTo>
                      <a:pt x="1810" y="1774"/>
                    </a:lnTo>
                    <a:lnTo>
                      <a:pt x="1810" y="1770"/>
                    </a:lnTo>
                    <a:lnTo>
                      <a:pt x="1812" y="1754"/>
                    </a:lnTo>
                    <a:lnTo>
                      <a:pt x="1816" y="1740"/>
                    </a:lnTo>
                    <a:lnTo>
                      <a:pt x="1818" y="1736"/>
                    </a:lnTo>
                    <a:lnTo>
                      <a:pt x="1820" y="1734"/>
                    </a:lnTo>
                    <a:lnTo>
                      <a:pt x="1824" y="1734"/>
                    </a:lnTo>
                    <a:lnTo>
                      <a:pt x="1826" y="1734"/>
                    </a:lnTo>
                    <a:lnTo>
                      <a:pt x="1842" y="1740"/>
                    </a:lnTo>
                    <a:lnTo>
                      <a:pt x="1848" y="1742"/>
                    </a:lnTo>
                    <a:lnTo>
                      <a:pt x="1854" y="1746"/>
                    </a:lnTo>
                    <a:lnTo>
                      <a:pt x="1858" y="1752"/>
                    </a:lnTo>
                    <a:lnTo>
                      <a:pt x="1864" y="1758"/>
                    </a:lnTo>
                    <a:lnTo>
                      <a:pt x="1872" y="1766"/>
                    </a:lnTo>
                    <a:lnTo>
                      <a:pt x="1884" y="1776"/>
                    </a:lnTo>
                    <a:lnTo>
                      <a:pt x="1888" y="1782"/>
                    </a:lnTo>
                    <a:lnTo>
                      <a:pt x="1894" y="1780"/>
                    </a:lnTo>
                    <a:lnTo>
                      <a:pt x="1898" y="1782"/>
                    </a:lnTo>
                    <a:lnTo>
                      <a:pt x="1902" y="1788"/>
                    </a:lnTo>
                    <a:lnTo>
                      <a:pt x="1904" y="1794"/>
                    </a:lnTo>
                    <a:lnTo>
                      <a:pt x="1906" y="1796"/>
                    </a:lnTo>
                    <a:lnTo>
                      <a:pt x="1908" y="1798"/>
                    </a:lnTo>
                    <a:lnTo>
                      <a:pt x="1912" y="1798"/>
                    </a:lnTo>
                    <a:lnTo>
                      <a:pt x="1914" y="1796"/>
                    </a:lnTo>
                    <a:lnTo>
                      <a:pt x="1940" y="1776"/>
                    </a:lnTo>
                    <a:lnTo>
                      <a:pt x="1952" y="1766"/>
                    </a:lnTo>
                    <a:lnTo>
                      <a:pt x="1962" y="1758"/>
                    </a:lnTo>
                    <a:lnTo>
                      <a:pt x="1964" y="1752"/>
                    </a:lnTo>
                    <a:lnTo>
                      <a:pt x="1964" y="1744"/>
                    </a:lnTo>
                    <a:lnTo>
                      <a:pt x="1950" y="1690"/>
                    </a:lnTo>
                    <a:lnTo>
                      <a:pt x="1946" y="1684"/>
                    </a:lnTo>
                    <a:lnTo>
                      <a:pt x="1942" y="1678"/>
                    </a:lnTo>
                    <a:lnTo>
                      <a:pt x="1932" y="1666"/>
                    </a:lnTo>
                    <a:lnTo>
                      <a:pt x="1922" y="1650"/>
                    </a:lnTo>
                    <a:lnTo>
                      <a:pt x="1914" y="1636"/>
                    </a:lnTo>
                    <a:lnTo>
                      <a:pt x="1912" y="1632"/>
                    </a:lnTo>
                    <a:lnTo>
                      <a:pt x="1910" y="1626"/>
                    </a:lnTo>
                    <a:lnTo>
                      <a:pt x="1912" y="1620"/>
                    </a:lnTo>
                    <a:lnTo>
                      <a:pt x="1924" y="1612"/>
                    </a:lnTo>
                    <a:lnTo>
                      <a:pt x="1930" y="1608"/>
                    </a:lnTo>
                    <a:lnTo>
                      <a:pt x="1942" y="1606"/>
                    </a:lnTo>
                    <a:lnTo>
                      <a:pt x="1948" y="1606"/>
                    </a:lnTo>
                    <a:lnTo>
                      <a:pt x="1954" y="1610"/>
                    </a:lnTo>
                    <a:lnTo>
                      <a:pt x="1970" y="1620"/>
                    </a:lnTo>
                    <a:lnTo>
                      <a:pt x="1972" y="1622"/>
                    </a:lnTo>
                    <a:lnTo>
                      <a:pt x="1974" y="1620"/>
                    </a:lnTo>
                    <a:lnTo>
                      <a:pt x="1976" y="1620"/>
                    </a:lnTo>
                    <a:lnTo>
                      <a:pt x="1976" y="1616"/>
                    </a:lnTo>
                    <a:lnTo>
                      <a:pt x="1976" y="1614"/>
                    </a:lnTo>
                    <a:lnTo>
                      <a:pt x="1978" y="1606"/>
                    </a:lnTo>
                    <a:lnTo>
                      <a:pt x="1984" y="1604"/>
                    </a:lnTo>
                    <a:lnTo>
                      <a:pt x="2008" y="1598"/>
                    </a:lnTo>
                    <a:lnTo>
                      <a:pt x="2014" y="1594"/>
                    </a:lnTo>
                    <a:lnTo>
                      <a:pt x="2020" y="1590"/>
                    </a:lnTo>
                    <a:lnTo>
                      <a:pt x="2024" y="1586"/>
                    </a:lnTo>
                    <a:lnTo>
                      <a:pt x="2030" y="1586"/>
                    </a:lnTo>
                    <a:lnTo>
                      <a:pt x="2040" y="1586"/>
                    </a:lnTo>
                    <a:lnTo>
                      <a:pt x="2052" y="1582"/>
                    </a:lnTo>
                    <a:lnTo>
                      <a:pt x="2056" y="1580"/>
                    </a:lnTo>
                    <a:lnTo>
                      <a:pt x="2072" y="1572"/>
                    </a:lnTo>
                    <a:lnTo>
                      <a:pt x="2076" y="1570"/>
                    </a:lnTo>
                    <a:lnTo>
                      <a:pt x="2090" y="1562"/>
                    </a:lnTo>
                    <a:lnTo>
                      <a:pt x="2106" y="1550"/>
                    </a:lnTo>
                    <a:lnTo>
                      <a:pt x="2112" y="1546"/>
                    </a:lnTo>
                    <a:lnTo>
                      <a:pt x="2116" y="1540"/>
                    </a:lnTo>
                    <a:lnTo>
                      <a:pt x="2120" y="1534"/>
                    </a:lnTo>
                    <a:lnTo>
                      <a:pt x="2126" y="1520"/>
                    </a:lnTo>
                    <a:lnTo>
                      <a:pt x="2130" y="1514"/>
                    </a:lnTo>
                    <a:lnTo>
                      <a:pt x="2138" y="1500"/>
                    </a:lnTo>
                    <a:lnTo>
                      <a:pt x="2148" y="1484"/>
                    </a:lnTo>
                    <a:lnTo>
                      <a:pt x="2150" y="1478"/>
                    </a:lnTo>
                    <a:lnTo>
                      <a:pt x="2152" y="1470"/>
                    </a:lnTo>
                    <a:lnTo>
                      <a:pt x="2152" y="1466"/>
                    </a:lnTo>
                    <a:lnTo>
                      <a:pt x="2150" y="1460"/>
                    </a:lnTo>
                    <a:lnTo>
                      <a:pt x="2148" y="1454"/>
                    </a:lnTo>
                    <a:lnTo>
                      <a:pt x="2146" y="1448"/>
                    </a:lnTo>
                    <a:lnTo>
                      <a:pt x="2148" y="1444"/>
                    </a:lnTo>
                    <a:lnTo>
                      <a:pt x="2150" y="1438"/>
                    </a:lnTo>
                    <a:lnTo>
                      <a:pt x="2148" y="1432"/>
                    </a:lnTo>
                    <a:lnTo>
                      <a:pt x="2146" y="1426"/>
                    </a:lnTo>
                    <a:lnTo>
                      <a:pt x="2140" y="1412"/>
                    </a:lnTo>
                    <a:lnTo>
                      <a:pt x="2126" y="1378"/>
                    </a:lnTo>
                    <a:lnTo>
                      <a:pt x="2122" y="1366"/>
                    </a:lnTo>
                    <a:lnTo>
                      <a:pt x="2124" y="1360"/>
                    </a:lnTo>
                    <a:lnTo>
                      <a:pt x="2128" y="1354"/>
                    </a:lnTo>
                    <a:lnTo>
                      <a:pt x="2136" y="1346"/>
                    </a:lnTo>
                    <a:lnTo>
                      <a:pt x="2150" y="1338"/>
                    </a:lnTo>
                    <a:lnTo>
                      <a:pt x="2154" y="1334"/>
                    </a:lnTo>
                    <a:lnTo>
                      <a:pt x="2160" y="1330"/>
                    </a:lnTo>
                    <a:lnTo>
                      <a:pt x="2162" y="1326"/>
                    </a:lnTo>
                    <a:lnTo>
                      <a:pt x="2160" y="1322"/>
                    </a:lnTo>
                    <a:lnTo>
                      <a:pt x="2154" y="1322"/>
                    </a:lnTo>
                    <a:lnTo>
                      <a:pt x="2140" y="1322"/>
                    </a:lnTo>
                    <a:lnTo>
                      <a:pt x="2128" y="1322"/>
                    </a:lnTo>
                    <a:lnTo>
                      <a:pt x="2118" y="1322"/>
                    </a:lnTo>
                    <a:lnTo>
                      <a:pt x="2114" y="1320"/>
                    </a:lnTo>
                    <a:lnTo>
                      <a:pt x="2110" y="1314"/>
                    </a:lnTo>
                    <a:lnTo>
                      <a:pt x="2106" y="1308"/>
                    </a:lnTo>
                    <a:lnTo>
                      <a:pt x="2098" y="1296"/>
                    </a:lnTo>
                    <a:lnTo>
                      <a:pt x="2096" y="1294"/>
                    </a:lnTo>
                    <a:lnTo>
                      <a:pt x="2096" y="1292"/>
                    </a:lnTo>
                    <a:lnTo>
                      <a:pt x="2100" y="1288"/>
                    </a:lnTo>
                    <a:lnTo>
                      <a:pt x="2106" y="1286"/>
                    </a:lnTo>
                    <a:lnTo>
                      <a:pt x="2120" y="1278"/>
                    </a:lnTo>
                    <a:lnTo>
                      <a:pt x="2126" y="1276"/>
                    </a:lnTo>
                    <a:lnTo>
                      <a:pt x="2138" y="1266"/>
                    </a:lnTo>
                    <a:lnTo>
                      <a:pt x="2146" y="1258"/>
                    </a:lnTo>
                    <a:lnTo>
                      <a:pt x="2152" y="1254"/>
                    </a:lnTo>
                    <a:lnTo>
                      <a:pt x="2158" y="1252"/>
                    </a:lnTo>
                    <a:lnTo>
                      <a:pt x="2158" y="1254"/>
                    </a:lnTo>
                    <a:lnTo>
                      <a:pt x="2160" y="1254"/>
                    </a:lnTo>
                    <a:lnTo>
                      <a:pt x="2158" y="1260"/>
                    </a:lnTo>
                    <a:lnTo>
                      <a:pt x="2156" y="1266"/>
                    </a:lnTo>
                    <a:lnTo>
                      <a:pt x="2154" y="1272"/>
                    </a:lnTo>
                    <a:lnTo>
                      <a:pt x="2158" y="1278"/>
                    </a:lnTo>
                    <a:lnTo>
                      <a:pt x="2162" y="1280"/>
                    </a:lnTo>
                    <a:lnTo>
                      <a:pt x="2166" y="1282"/>
                    </a:lnTo>
                    <a:lnTo>
                      <a:pt x="2180" y="1280"/>
                    </a:lnTo>
                    <a:lnTo>
                      <a:pt x="2194" y="1274"/>
                    </a:lnTo>
                    <a:lnTo>
                      <a:pt x="2202" y="1274"/>
                    </a:lnTo>
                    <a:lnTo>
                      <a:pt x="2208" y="1276"/>
                    </a:lnTo>
                    <a:lnTo>
                      <a:pt x="2214" y="1278"/>
                    </a:lnTo>
                    <a:lnTo>
                      <a:pt x="2220" y="1284"/>
                    </a:lnTo>
                    <a:lnTo>
                      <a:pt x="2224" y="1290"/>
                    </a:lnTo>
                    <a:lnTo>
                      <a:pt x="2228" y="1294"/>
                    </a:lnTo>
                    <a:lnTo>
                      <a:pt x="2230" y="1306"/>
                    </a:lnTo>
                    <a:lnTo>
                      <a:pt x="2230" y="1320"/>
                    </a:lnTo>
                    <a:lnTo>
                      <a:pt x="2230" y="1332"/>
                    </a:lnTo>
                    <a:lnTo>
                      <a:pt x="2228" y="1348"/>
                    </a:lnTo>
                    <a:lnTo>
                      <a:pt x="2224" y="1362"/>
                    </a:lnTo>
                    <a:lnTo>
                      <a:pt x="2222" y="1366"/>
                    </a:lnTo>
                    <a:lnTo>
                      <a:pt x="2224" y="1368"/>
                    </a:lnTo>
                    <a:lnTo>
                      <a:pt x="2226" y="1370"/>
                    </a:lnTo>
                    <a:lnTo>
                      <a:pt x="2228" y="1370"/>
                    </a:lnTo>
                    <a:lnTo>
                      <a:pt x="2232" y="1370"/>
                    </a:lnTo>
                    <a:lnTo>
                      <a:pt x="2240" y="1370"/>
                    </a:lnTo>
                    <a:lnTo>
                      <a:pt x="2248" y="1366"/>
                    </a:lnTo>
                    <a:lnTo>
                      <a:pt x="2252" y="1364"/>
                    </a:lnTo>
                    <a:lnTo>
                      <a:pt x="2264" y="1356"/>
                    </a:lnTo>
                    <a:lnTo>
                      <a:pt x="2274" y="1346"/>
                    </a:lnTo>
                    <a:lnTo>
                      <a:pt x="2278" y="1340"/>
                    </a:lnTo>
                    <a:lnTo>
                      <a:pt x="2276" y="1334"/>
                    </a:lnTo>
                    <a:lnTo>
                      <a:pt x="2264" y="1308"/>
                    </a:lnTo>
                    <a:lnTo>
                      <a:pt x="2260" y="1296"/>
                    </a:lnTo>
                    <a:lnTo>
                      <a:pt x="2260" y="1284"/>
                    </a:lnTo>
                    <a:lnTo>
                      <a:pt x="2260" y="1280"/>
                    </a:lnTo>
                    <a:lnTo>
                      <a:pt x="2260" y="1268"/>
                    </a:lnTo>
                    <a:lnTo>
                      <a:pt x="2256" y="1256"/>
                    </a:lnTo>
                    <a:lnTo>
                      <a:pt x="2254" y="1250"/>
                    </a:lnTo>
                    <a:lnTo>
                      <a:pt x="2252" y="1244"/>
                    </a:lnTo>
                    <a:lnTo>
                      <a:pt x="2256" y="1238"/>
                    </a:lnTo>
                    <a:lnTo>
                      <a:pt x="2266" y="1228"/>
                    </a:lnTo>
                    <a:lnTo>
                      <a:pt x="2274" y="1220"/>
                    </a:lnTo>
                    <a:lnTo>
                      <a:pt x="2280" y="1216"/>
                    </a:lnTo>
                    <a:lnTo>
                      <a:pt x="2286" y="1214"/>
                    </a:lnTo>
                    <a:lnTo>
                      <a:pt x="2290" y="1216"/>
                    </a:lnTo>
                    <a:lnTo>
                      <a:pt x="2292" y="1218"/>
                    </a:lnTo>
                    <a:lnTo>
                      <a:pt x="2292" y="1222"/>
                    </a:lnTo>
                    <a:lnTo>
                      <a:pt x="2294" y="1224"/>
                    </a:lnTo>
                    <a:lnTo>
                      <a:pt x="2304" y="1224"/>
                    </a:lnTo>
                    <a:lnTo>
                      <a:pt x="2310" y="1222"/>
                    </a:lnTo>
                    <a:lnTo>
                      <a:pt x="2314" y="1218"/>
                    </a:lnTo>
                    <a:lnTo>
                      <a:pt x="2320" y="1216"/>
                    </a:lnTo>
                    <a:lnTo>
                      <a:pt x="2326" y="1218"/>
                    </a:lnTo>
                    <a:lnTo>
                      <a:pt x="2332" y="1220"/>
                    </a:lnTo>
                    <a:lnTo>
                      <a:pt x="2338" y="1222"/>
                    </a:lnTo>
                    <a:lnTo>
                      <a:pt x="2344" y="1218"/>
                    </a:lnTo>
                    <a:lnTo>
                      <a:pt x="2362" y="1200"/>
                    </a:lnTo>
                    <a:lnTo>
                      <a:pt x="2374" y="1188"/>
                    </a:lnTo>
                    <a:lnTo>
                      <a:pt x="2382" y="1180"/>
                    </a:lnTo>
                    <a:lnTo>
                      <a:pt x="2392" y="1168"/>
                    </a:lnTo>
                    <a:lnTo>
                      <a:pt x="2422" y="1132"/>
                    </a:lnTo>
                    <a:lnTo>
                      <a:pt x="2430" y="1118"/>
                    </a:lnTo>
                    <a:lnTo>
                      <a:pt x="2442" y="1094"/>
                    </a:lnTo>
                    <a:lnTo>
                      <a:pt x="2446" y="1086"/>
                    </a:lnTo>
                    <a:lnTo>
                      <a:pt x="2446" y="1078"/>
                    </a:lnTo>
                    <a:lnTo>
                      <a:pt x="2446" y="1056"/>
                    </a:lnTo>
                    <a:lnTo>
                      <a:pt x="2448" y="1040"/>
                    </a:lnTo>
                    <a:lnTo>
                      <a:pt x="2454" y="996"/>
                    </a:lnTo>
                    <a:lnTo>
                      <a:pt x="2456" y="980"/>
                    </a:lnTo>
                    <a:lnTo>
                      <a:pt x="2456" y="978"/>
                    </a:lnTo>
                    <a:lnTo>
                      <a:pt x="2454" y="970"/>
                    </a:lnTo>
                    <a:lnTo>
                      <a:pt x="2450" y="964"/>
                    </a:lnTo>
                    <a:lnTo>
                      <a:pt x="2442" y="956"/>
                    </a:lnTo>
                    <a:lnTo>
                      <a:pt x="2436" y="952"/>
                    </a:lnTo>
                    <a:lnTo>
                      <a:pt x="2430" y="954"/>
                    </a:lnTo>
                    <a:lnTo>
                      <a:pt x="2414" y="964"/>
                    </a:lnTo>
                    <a:lnTo>
                      <a:pt x="2406" y="968"/>
                    </a:lnTo>
                    <a:lnTo>
                      <a:pt x="2400" y="966"/>
                    </a:lnTo>
                    <a:lnTo>
                      <a:pt x="2394" y="964"/>
                    </a:lnTo>
                    <a:lnTo>
                      <a:pt x="2388" y="958"/>
                    </a:lnTo>
                    <a:lnTo>
                      <a:pt x="2384" y="952"/>
                    </a:lnTo>
                    <a:lnTo>
                      <a:pt x="2382" y="948"/>
                    </a:lnTo>
                    <a:lnTo>
                      <a:pt x="2378" y="942"/>
                    </a:lnTo>
                    <a:lnTo>
                      <a:pt x="2372" y="940"/>
                    </a:lnTo>
                    <a:lnTo>
                      <a:pt x="2370" y="938"/>
                    </a:lnTo>
                    <a:lnTo>
                      <a:pt x="2372" y="936"/>
                    </a:lnTo>
                    <a:lnTo>
                      <a:pt x="2384" y="924"/>
                    </a:lnTo>
                    <a:lnTo>
                      <a:pt x="2402" y="906"/>
                    </a:lnTo>
                    <a:lnTo>
                      <a:pt x="2412" y="896"/>
                    </a:lnTo>
                    <a:lnTo>
                      <a:pt x="2420" y="888"/>
                    </a:lnTo>
                    <a:lnTo>
                      <a:pt x="2424" y="882"/>
                    </a:lnTo>
                    <a:lnTo>
                      <a:pt x="2426" y="876"/>
                    </a:lnTo>
                    <a:lnTo>
                      <a:pt x="2428" y="872"/>
                    </a:lnTo>
                    <a:lnTo>
                      <a:pt x="2432" y="866"/>
                    </a:lnTo>
                    <a:lnTo>
                      <a:pt x="2490" y="808"/>
                    </a:lnTo>
                    <a:lnTo>
                      <a:pt x="2496" y="804"/>
                    </a:lnTo>
                    <a:lnTo>
                      <a:pt x="2504" y="802"/>
                    </a:lnTo>
                    <a:lnTo>
                      <a:pt x="2506" y="802"/>
                    </a:lnTo>
                    <a:lnTo>
                      <a:pt x="2522" y="802"/>
                    </a:lnTo>
                    <a:lnTo>
                      <a:pt x="2556" y="802"/>
                    </a:lnTo>
                    <a:lnTo>
                      <a:pt x="2564" y="802"/>
                    </a:lnTo>
                    <a:lnTo>
                      <a:pt x="2570" y="800"/>
                    </a:lnTo>
                    <a:lnTo>
                      <a:pt x="2576" y="796"/>
                    </a:lnTo>
                    <a:lnTo>
                      <a:pt x="2584" y="794"/>
                    </a:lnTo>
                    <a:lnTo>
                      <a:pt x="2590" y="796"/>
                    </a:lnTo>
                    <a:lnTo>
                      <a:pt x="2604" y="800"/>
                    </a:lnTo>
                    <a:lnTo>
                      <a:pt x="2610" y="804"/>
                    </a:lnTo>
                    <a:lnTo>
                      <a:pt x="2612" y="810"/>
                    </a:lnTo>
                    <a:lnTo>
                      <a:pt x="2612" y="814"/>
                    </a:lnTo>
                    <a:lnTo>
                      <a:pt x="2614" y="818"/>
                    </a:lnTo>
                    <a:lnTo>
                      <a:pt x="2614" y="820"/>
                    </a:lnTo>
                    <a:lnTo>
                      <a:pt x="2618" y="820"/>
                    </a:lnTo>
                    <a:lnTo>
                      <a:pt x="2620" y="822"/>
                    </a:lnTo>
                    <a:lnTo>
                      <a:pt x="2654" y="814"/>
                    </a:lnTo>
                    <a:lnTo>
                      <a:pt x="2666" y="812"/>
                    </a:lnTo>
                    <a:lnTo>
                      <a:pt x="2668" y="812"/>
                    </a:lnTo>
                    <a:lnTo>
                      <a:pt x="2666" y="808"/>
                    </a:lnTo>
                    <a:lnTo>
                      <a:pt x="2664" y="802"/>
                    </a:lnTo>
                    <a:lnTo>
                      <a:pt x="2664" y="796"/>
                    </a:lnTo>
                    <a:lnTo>
                      <a:pt x="2668" y="782"/>
                    </a:lnTo>
                    <a:lnTo>
                      <a:pt x="2674" y="766"/>
                    </a:lnTo>
                    <a:lnTo>
                      <a:pt x="2678" y="752"/>
                    </a:lnTo>
                    <a:lnTo>
                      <a:pt x="2682" y="746"/>
                    </a:lnTo>
                    <a:lnTo>
                      <a:pt x="2688" y="740"/>
                    </a:lnTo>
                    <a:lnTo>
                      <a:pt x="2704" y="730"/>
                    </a:lnTo>
                    <a:lnTo>
                      <a:pt x="2710" y="726"/>
                    </a:lnTo>
                    <a:lnTo>
                      <a:pt x="2718" y="726"/>
                    </a:lnTo>
                    <a:lnTo>
                      <a:pt x="2742" y="732"/>
                    </a:lnTo>
                    <a:lnTo>
                      <a:pt x="2748" y="736"/>
                    </a:lnTo>
                    <a:lnTo>
                      <a:pt x="2754" y="742"/>
                    </a:lnTo>
                    <a:lnTo>
                      <a:pt x="2756" y="746"/>
                    </a:lnTo>
                    <a:lnTo>
                      <a:pt x="2758" y="750"/>
                    </a:lnTo>
                    <a:lnTo>
                      <a:pt x="2760" y="750"/>
                    </a:lnTo>
                    <a:lnTo>
                      <a:pt x="2762" y="750"/>
                    </a:lnTo>
                    <a:lnTo>
                      <a:pt x="2764" y="748"/>
                    </a:lnTo>
                    <a:lnTo>
                      <a:pt x="2774" y="740"/>
                    </a:lnTo>
                    <a:lnTo>
                      <a:pt x="2786" y="730"/>
                    </a:lnTo>
                    <a:lnTo>
                      <a:pt x="2812" y="710"/>
                    </a:lnTo>
                    <a:lnTo>
                      <a:pt x="2814" y="708"/>
                    </a:lnTo>
                    <a:lnTo>
                      <a:pt x="2816" y="708"/>
                    </a:lnTo>
                    <a:lnTo>
                      <a:pt x="2818" y="710"/>
                    </a:lnTo>
                    <a:lnTo>
                      <a:pt x="2818" y="714"/>
                    </a:lnTo>
                    <a:lnTo>
                      <a:pt x="2818" y="736"/>
                    </a:lnTo>
                    <a:lnTo>
                      <a:pt x="2816" y="744"/>
                    </a:lnTo>
                    <a:lnTo>
                      <a:pt x="2812" y="750"/>
                    </a:lnTo>
                    <a:lnTo>
                      <a:pt x="2794" y="768"/>
                    </a:lnTo>
                    <a:lnTo>
                      <a:pt x="2782" y="778"/>
                    </a:lnTo>
                    <a:lnTo>
                      <a:pt x="2776" y="780"/>
                    </a:lnTo>
                    <a:lnTo>
                      <a:pt x="2770" y="784"/>
                    </a:lnTo>
                    <a:lnTo>
                      <a:pt x="2764" y="790"/>
                    </a:lnTo>
                    <a:lnTo>
                      <a:pt x="2754" y="806"/>
                    </a:lnTo>
                    <a:lnTo>
                      <a:pt x="2744" y="818"/>
                    </a:lnTo>
                    <a:lnTo>
                      <a:pt x="2736" y="826"/>
                    </a:lnTo>
                    <a:lnTo>
                      <a:pt x="2724" y="838"/>
                    </a:lnTo>
                    <a:lnTo>
                      <a:pt x="2716" y="846"/>
                    </a:lnTo>
                    <a:lnTo>
                      <a:pt x="2710" y="850"/>
                    </a:lnTo>
                    <a:lnTo>
                      <a:pt x="2706" y="852"/>
                    </a:lnTo>
                    <a:lnTo>
                      <a:pt x="2702" y="854"/>
                    </a:lnTo>
                    <a:lnTo>
                      <a:pt x="2698" y="860"/>
                    </a:lnTo>
                    <a:lnTo>
                      <a:pt x="2684" y="904"/>
                    </a:lnTo>
                    <a:lnTo>
                      <a:pt x="2682" y="910"/>
                    </a:lnTo>
                    <a:lnTo>
                      <a:pt x="2682" y="918"/>
                    </a:lnTo>
                    <a:lnTo>
                      <a:pt x="2700" y="1020"/>
                    </a:lnTo>
                    <a:lnTo>
                      <a:pt x="2700" y="1022"/>
                    </a:lnTo>
                    <a:lnTo>
                      <a:pt x="2702" y="1024"/>
                    </a:lnTo>
                    <a:lnTo>
                      <a:pt x="2704" y="1024"/>
                    </a:lnTo>
                    <a:lnTo>
                      <a:pt x="2706" y="1022"/>
                    </a:lnTo>
                    <a:lnTo>
                      <a:pt x="2726" y="996"/>
                    </a:lnTo>
                    <a:lnTo>
                      <a:pt x="2734" y="984"/>
                    </a:lnTo>
                    <a:lnTo>
                      <a:pt x="2744" y="972"/>
                    </a:lnTo>
                    <a:lnTo>
                      <a:pt x="2746" y="966"/>
                    </a:lnTo>
                    <a:lnTo>
                      <a:pt x="2754" y="952"/>
                    </a:lnTo>
                    <a:lnTo>
                      <a:pt x="2756" y="948"/>
                    </a:lnTo>
                    <a:lnTo>
                      <a:pt x="2760" y="940"/>
                    </a:lnTo>
                    <a:lnTo>
                      <a:pt x="2766" y="936"/>
                    </a:lnTo>
                    <a:lnTo>
                      <a:pt x="2772" y="934"/>
                    </a:lnTo>
                    <a:lnTo>
                      <a:pt x="2776" y="928"/>
                    </a:lnTo>
                    <a:lnTo>
                      <a:pt x="2778" y="922"/>
                    </a:lnTo>
                    <a:lnTo>
                      <a:pt x="2778" y="918"/>
                    </a:lnTo>
                    <a:lnTo>
                      <a:pt x="2780" y="912"/>
                    </a:lnTo>
                    <a:lnTo>
                      <a:pt x="2784" y="906"/>
                    </a:lnTo>
                    <a:lnTo>
                      <a:pt x="2788" y="900"/>
                    </a:lnTo>
                    <a:lnTo>
                      <a:pt x="2790" y="894"/>
                    </a:lnTo>
                    <a:lnTo>
                      <a:pt x="2796" y="870"/>
                    </a:lnTo>
                    <a:lnTo>
                      <a:pt x="2798" y="856"/>
                    </a:lnTo>
                    <a:lnTo>
                      <a:pt x="2796" y="854"/>
                    </a:lnTo>
                    <a:lnTo>
                      <a:pt x="2790" y="852"/>
                    </a:lnTo>
                    <a:lnTo>
                      <a:pt x="2786" y="852"/>
                    </a:lnTo>
                    <a:lnTo>
                      <a:pt x="2784" y="852"/>
                    </a:lnTo>
                    <a:lnTo>
                      <a:pt x="2782" y="850"/>
                    </a:lnTo>
                    <a:lnTo>
                      <a:pt x="2782" y="848"/>
                    </a:lnTo>
                    <a:lnTo>
                      <a:pt x="2782" y="844"/>
                    </a:lnTo>
                    <a:lnTo>
                      <a:pt x="2796" y="810"/>
                    </a:lnTo>
                    <a:lnTo>
                      <a:pt x="2798" y="804"/>
                    </a:lnTo>
                    <a:lnTo>
                      <a:pt x="2804" y="798"/>
                    </a:lnTo>
                    <a:lnTo>
                      <a:pt x="2816" y="790"/>
                    </a:lnTo>
                    <a:lnTo>
                      <a:pt x="2820" y="786"/>
                    </a:lnTo>
                    <a:lnTo>
                      <a:pt x="2832" y="784"/>
                    </a:lnTo>
                    <a:lnTo>
                      <a:pt x="2838" y="784"/>
                    </a:lnTo>
                    <a:lnTo>
                      <a:pt x="2842" y="788"/>
                    </a:lnTo>
                    <a:lnTo>
                      <a:pt x="2844" y="790"/>
                    </a:lnTo>
                    <a:lnTo>
                      <a:pt x="2848" y="790"/>
                    </a:lnTo>
                    <a:lnTo>
                      <a:pt x="2854" y="788"/>
                    </a:lnTo>
                    <a:lnTo>
                      <a:pt x="2870" y="770"/>
                    </a:lnTo>
                    <a:lnTo>
                      <a:pt x="2874" y="768"/>
                    </a:lnTo>
                    <a:lnTo>
                      <a:pt x="2876" y="768"/>
                    </a:lnTo>
                    <a:lnTo>
                      <a:pt x="2880" y="768"/>
                    </a:lnTo>
                    <a:lnTo>
                      <a:pt x="2882" y="770"/>
                    </a:lnTo>
                    <a:lnTo>
                      <a:pt x="2900" y="788"/>
                    </a:lnTo>
                    <a:lnTo>
                      <a:pt x="2902" y="790"/>
                    </a:lnTo>
                    <a:lnTo>
                      <a:pt x="2906" y="790"/>
                    </a:lnTo>
                    <a:lnTo>
                      <a:pt x="2908" y="788"/>
                    </a:lnTo>
                    <a:lnTo>
                      <a:pt x="2908" y="786"/>
                    </a:lnTo>
                    <a:lnTo>
                      <a:pt x="2914" y="772"/>
                    </a:lnTo>
                    <a:lnTo>
                      <a:pt x="2918" y="766"/>
                    </a:lnTo>
                    <a:lnTo>
                      <a:pt x="2924" y="764"/>
                    </a:lnTo>
                    <a:lnTo>
                      <a:pt x="2928" y="764"/>
                    </a:lnTo>
                    <a:lnTo>
                      <a:pt x="2934" y="762"/>
                    </a:lnTo>
                    <a:lnTo>
                      <a:pt x="2940" y="758"/>
                    </a:lnTo>
                    <a:lnTo>
                      <a:pt x="2960" y="732"/>
                    </a:lnTo>
                    <a:lnTo>
                      <a:pt x="2966" y="726"/>
                    </a:lnTo>
                    <a:lnTo>
                      <a:pt x="2972" y="722"/>
                    </a:lnTo>
                    <a:lnTo>
                      <a:pt x="2996" y="708"/>
                    </a:lnTo>
                    <a:lnTo>
                      <a:pt x="3004" y="706"/>
                    </a:lnTo>
                    <a:lnTo>
                      <a:pt x="3012" y="706"/>
                    </a:lnTo>
                    <a:lnTo>
                      <a:pt x="3016" y="706"/>
                    </a:lnTo>
                    <a:lnTo>
                      <a:pt x="3024" y="706"/>
                    </a:lnTo>
                    <a:lnTo>
                      <a:pt x="3030" y="708"/>
                    </a:lnTo>
                    <a:lnTo>
                      <a:pt x="3036" y="712"/>
                    </a:lnTo>
                    <a:lnTo>
                      <a:pt x="3042" y="712"/>
                    </a:lnTo>
                    <a:lnTo>
                      <a:pt x="3044" y="710"/>
                    </a:lnTo>
                    <a:lnTo>
                      <a:pt x="3044" y="698"/>
                    </a:lnTo>
                    <a:lnTo>
                      <a:pt x="3044" y="694"/>
                    </a:lnTo>
                    <a:lnTo>
                      <a:pt x="3040" y="678"/>
                    </a:lnTo>
                    <a:lnTo>
                      <a:pt x="3036" y="664"/>
                    </a:lnTo>
                    <a:lnTo>
                      <a:pt x="3032" y="656"/>
                    </a:lnTo>
                    <a:lnTo>
                      <a:pt x="3028" y="650"/>
                    </a:lnTo>
                    <a:lnTo>
                      <a:pt x="3020" y="642"/>
                    </a:lnTo>
                    <a:lnTo>
                      <a:pt x="3018" y="640"/>
                    </a:lnTo>
                    <a:lnTo>
                      <a:pt x="3018" y="638"/>
                    </a:lnTo>
                    <a:lnTo>
                      <a:pt x="3018" y="634"/>
                    </a:lnTo>
                    <a:lnTo>
                      <a:pt x="3022" y="634"/>
                    </a:lnTo>
                    <a:lnTo>
                      <a:pt x="3026" y="630"/>
                    </a:lnTo>
                    <a:lnTo>
                      <a:pt x="3040" y="624"/>
                    </a:lnTo>
                    <a:lnTo>
                      <a:pt x="3046" y="620"/>
                    </a:lnTo>
                    <a:close/>
                    <a:moveTo>
                      <a:pt x="420" y="930"/>
                    </a:moveTo>
                    <a:lnTo>
                      <a:pt x="420" y="930"/>
                    </a:lnTo>
                    <a:lnTo>
                      <a:pt x="414" y="924"/>
                    </a:lnTo>
                    <a:lnTo>
                      <a:pt x="410" y="920"/>
                    </a:lnTo>
                    <a:lnTo>
                      <a:pt x="414" y="924"/>
                    </a:lnTo>
                    <a:lnTo>
                      <a:pt x="420" y="930"/>
                    </a:lnTo>
                    <a:close/>
                    <a:moveTo>
                      <a:pt x="938" y="1244"/>
                    </a:moveTo>
                    <a:lnTo>
                      <a:pt x="938" y="1244"/>
                    </a:lnTo>
                    <a:lnTo>
                      <a:pt x="934" y="1238"/>
                    </a:lnTo>
                    <a:lnTo>
                      <a:pt x="928" y="1236"/>
                    </a:lnTo>
                    <a:lnTo>
                      <a:pt x="924" y="1234"/>
                    </a:lnTo>
                    <a:lnTo>
                      <a:pt x="914" y="1234"/>
                    </a:lnTo>
                    <a:lnTo>
                      <a:pt x="902" y="1238"/>
                    </a:lnTo>
                    <a:lnTo>
                      <a:pt x="896" y="1240"/>
                    </a:lnTo>
                    <a:lnTo>
                      <a:pt x="890" y="1242"/>
                    </a:lnTo>
                    <a:lnTo>
                      <a:pt x="882" y="1244"/>
                    </a:lnTo>
                    <a:lnTo>
                      <a:pt x="878" y="1244"/>
                    </a:lnTo>
                    <a:lnTo>
                      <a:pt x="864" y="1244"/>
                    </a:lnTo>
                    <a:lnTo>
                      <a:pt x="852" y="1240"/>
                    </a:lnTo>
                    <a:lnTo>
                      <a:pt x="848" y="1238"/>
                    </a:lnTo>
                    <a:lnTo>
                      <a:pt x="836" y="1234"/>
                    </a:lnTo>
                    <a:lnTo>
                      <a:pt x="822" y="1234"/>
                    </a:lnTo>
                    <a:lnTo>
                      <a:pt x="800" y="1234"/>
                    </a:lnTo>
                    <a:lnTo>
                      <a:pt x="786" y="1234"/>
                    </a:lnTo>
                    <a:lnTo>
                      <a:pt x="774" y="1234"/>
                    </a:lnTo>
                    <a:lnTo>
                      <a:pt x="770" y="1234"/>
                    </a:lnTo>
                    <a:lnTo>
                      <a:pt x="764" y="1236"/>
                    </a:lnTo>
                    <a:lnTo>
                      <a:pt x="758" y="1238"/>
                    </a:lnTo>
                    <a:lnTo>
                      <a:pt x="746" y="1248"/>
                    </a:lnTo>
                    <a:lnTo>
                      <a:pt x="740" y="1250"/>
                    </a:lnTo>
                    <a:lnTo>
                      <a:pt x="734" y="1250"/>
                    </a:lnTo>
                    <a:lnTo>
                      <a:pt x="728" y="1248"/>
                    </a:lnTo>
                    <a:lnTo>
                      <a:pt x="722" y="1244"/>
                    </a:lnTo>
                    <a:lnTo>
                      <a:pt x="716" y="1240"/>
                    </a:lnTo>
                    <a:lnTo>
                      <a:pt x="702" y="1236"/>
                    </a:lnTo>
                    <a:lnTo>
                      <a:pt x="696" y="1232"/>
                    </a:lnTo>
                    <a:lnTo>
                      <a:pt x="694" y="1226"/>
                    </a:lnTo>
                    <a:lnTo>
                      <a:pt x="694" y="1222"/>
                    </a:lnTo>
                    <a:lnTo>
                      <a:pt x="696" y="1214"/>
                    </a:lnTo>
                    <a:lnTo>
                      <a:pt x="700" y="1208"/>
                    </a:lnTo>
                    <a:lnTo>
                      <a:pt x="708" y="1200"/>
                    </a:lnTo>
                    <a:lnTo>
                      <a:pt x="714" y="1194"/>
                    </a:lnTo>
                    <a:lnTo>
                      <a:pt x="714" y="1186"/>
                    </a:lnTo>
                    <a:lnTo>
                      <a:pt x="714" y="1172"/>
                    </a:lnTo>
                    <a:lnTo>
                      <a:pt x="714" y="1166"/>
                    </a:lnTo>
                    <a:lnTo>
                      <a:pt x="718" y="1160"/>
                    </a:lnTo>
                    <a:lnTo>
                      <a:pt x="724" y="1156"/>
                    </a:lnTo>
                    <a:lnTo>
                      <a:pt x="728" y="1150"/>
                    </a:lnTo>
                    <a:lnTo>
                      <a:pt x="740" y="1142"/>
                    </a:lnTo>
                    <a:lnTo>
                      <a:pt x="746" y="1140"/>
                    </a:lnTo>
                    <a:lnTo>
                      <a:pt x="754" y="1136"/>
                    </a:lnTo>
                    <a:lnTo>
                      <a:pt x="760" y="1136"/>
                    </a:lnTo>
                    <a:lnTo>
                      <a:pt x="764" y="1136"/>
                    </a:lnTo>
                    <a:lnTo>
                      <a:pt x="772" y="1138"/>
                    </a:lnTo>
                    <a:lnTo>
                      <a:pt x="778" y="1140"/>
                    </a:lnTo>
                    <a:lnTo>
                      <a:pt x="780" y="1146"/>
                    </a:lnTo>
                    <a:lnTo>
                      <a:pt x="778" y="1150"/>
                    </a:lnTo>
                    <a:lnTo>
                      <a:pt x="776" y="1152"/>
                    </a:lnTo>
                    <a:lnTo>
                      <a:pt x="776" y="1156"/>
                    </a:lnTo>
                    <a:lnTo>
                      <a:pt x="778" y="1160"/>
                    </a:lnTo>
                    <a:lnTo>
                      <a:pt x="786" y="1170"/>
                    </a:lnTo>
                    <a:lnTo>
                      <a:pt x="792" y="1172"/>
                    </a:lnTo>
                    <a:lnTo>
                      <a:pt x="800" y="1172"/>
                    </a:lnTo>
                    <a:lnTo>
                      <a:pt x="824" y="1158"/>
                    </a:lnTo>
                    <a:lnTo>
                      <a:pt x="832" y="1156"/>
                    </a:lnTo>
                    <a:lnTo>
                      <a:pt x="838" y="1158"/>
                    </a:lnTo>
                    <a:lnTo>
                      <a:pt x="862" y="1164"/>
                    </a:lnTo>
                    <a:lnTo>
                      <a:pt x="870" y="1166"/>
                    </a:lnTo>
                    <a:lnTo>
                      <a:pt x="874" y="1172"/>
                    </a:lnTo>
                    <a:lnTo>
                      <a:pt x="886" y="1188"/>
                    </a:lnTo>
                    <a:lnTo>
                      <a:pt x="888" y="1194"/>
                    </a:lnTo>
                    <a:lnTo>
                      <a:pt x="890" y="1200"/>
                    </a:lnTo>
                    <a:lnTo>
                      <a:pt x="892" y="1204"/>
                    </a:lnTo>
                    <a:lnTo>
                      <a:pt x="894" y="1210"/>
                    </a:lnTo>
                    <a:lnTo>
                      <a:pt x="900" y="1212"/>
                    </a:lnTo>
                    <a:lnTo>
                      <a:pt x="908" y="1214"/>
                    </a:lnTo>
                    <a:lnTo>
                      <a:pt x="912" y="1214"/>
                    </a:lnTo>
                    <a:lnTo>
                      <a:pt x="918" y="1216"/>
                    </a:lnTo>
                    <a:lnTo>
                      <a:pt x="924" y="1218"/>
                    </a:lnTo>
                    <a:lnTo>
                      <a:pt x="932" y="1232"/>
                    </a:lnTo>
                    <a:lnTo>
                      <a:pt x="936" y="1236"/>
                    </a:lnTo>
                    <a:lnTo>
                      <a:pt x="938" y="1244"/>
                    </a:lnTo>
                    <a:close/>
                    <a:moveTo>
                      <a:pt x="1094" y="1156"/>
                    </a:moveTo>
                    <a:lnTo>
                      <a:pt x="1094" y="1156"/>
                    </a:lnTo>
                    <a:lnTo>
                      <a:pt x="1078" y="1156"/>
                    </a:lnTo>
                    <a:lnTo>
                      <a:pt x="1074" y="1156"/>
                    </a:lnTo>
                    <a:lnTo>
                      <a:pt x="1068" y="1156"/>
                    </a:lnTo>
                    <a:lnTo>
                      <a:pt x="1062" y="1160"/>
                    </a:lnTo>
                    <a:lnTo>
                      <a:pt x="1058" y="1166"/>
                    </a:lnTo>
                    <a:lnTo>
                      <a:pt x="1058" y="1172"/>
                    </a:lnTo>
                    <a:lnTo>
                      <a:pt x="1064" y="1196"/>
                    </a:lnTo>
                    <a:lnTo>
                      <a:pt x="1068" y="1204"/>
                    </a:lnTo>
                    <a:lnTo>
                      <a:pt x="1072" y="1210"/>
                    </a:lnTo>
                    <a:lnTo>
                      <a:pt x="1080" y="1218"/>
                    </a:lnTo>
                    <a:lnTo>
                      <a:pt x="1084" y="1224"/>
                    </a:lnTo>
                    <a:lnTo>
                      <a:pt x="1086" y="1232"/>
                    </a:lnTo>
                    <a:lnTo>
                      <a:pt x="1086" y="1256"/>
                    </a:lnTo>
                    <a:lnTo>
                      <a:pt x="1086" y="1264"/>
                    </a:lnTo>
                    <a:lnTo>
                      <a:pt x="1080" y="1266"/>
                    </a:lnTo>
                    <a:lnTo>
                      <a:pt x="1020" y="1278"/>
                    </a:lnTo>
                    <a:lnTo>
                      <a:pt x="1014" y="1278"/>
                    </a:lnTo>
                    <a:lnTo>
                      <a:pt x="1010" y="1276"/>
                    </a:lnTo>
                    <a:lnTo>
                      <a:pt x="1006" y="1274"/>
                    </a:lnTo>
                    <a:lnTo>
                      <a:pt x="1002" y="1278"/>
                    </a:lnTo>
                    <a:lnTo>
                      <a:pt x="998" y="1280"/>
                    </a:lnTo>
                    <a:lnTo>
                      <a:pt x="990" y="1282"/>
                    </a:lnTo>
                    <a:lnTo>
                      <a:pt x="982" y="1284"/>
                    </a:lnTo>
                    <a:lnTo>
                      <a:pt x="976" y="1284"/>
                    </a:lnTo>
                    <a:lnTo>
                      <a:pt x="972" y="1284"/>
                    </a:lnTo>
                    <a:lnTo>
                      <a:pt x="962" y="1278"/>
                    </a:lnTo>
                    <a:lnTo>
                      <a:pt x="958" y="1272"/>
                    </a:lnTo>
                    <a:lnTo>
                      <a:pt x="954" y="1268"/>
                    </a:lnTo>
                    <a:lnTo>
                      <a:pt x="954" y="1266"/>
                    </a:lnTo>
                    <a:lnTo>
                      <a:pt x="954" y="1264"/>
                    </a:lnTo>
                    <a:lnTo>
                      <a:pt x="960" y="1264"/>
                    </a:lnTo>
                    <a:lnTo>
                      <a:pt x="968" y="1262"/>
                    </a:lnTo>
                    <a:lnTo>
                      <a:pt x="976" y="1260"/>
                    </a:lnTo>
                    <a:lnTo>
                      <a:pt x="980" y="1256"/>
                    </a:lnTo>
                    <a:lnTo>
                      <a:pt x="986" y="1256"/>
                    </a:lnTo>
                    <a:lnTo>
                      <a:pt x="992" y="1258"/>
                    </a:lnTo>
                    <a:lnTo>
                      <a:pt x="996" y="1264"/>
                    </a:lnTo>
                    <a:lnTo>
                      <a:pt x="998" y="1268"/>
                    </a:lnTo>
                    <a:lnTo>
                      <a:pt x="998" y="1270"/>
                    </a:lnTo>
                    <a:lnTo>
                      <a:pt x="1002" y="1266"/>
                    </a:lnTo>
                    <a:lnTo>
                      <a:pt x="1004" y="1260"/>
                    </a:lnTo>
                    <a:lnTo>
                      <a:pt x="1012" y="1248"/>
                    </a:lnTo>
                    <a:lnTo>
                      <a:pt x="1022" y="1240"/>
                    </a:lnTo>
                    <a:lnTo>
                      <a:pt x="1024" y="1234"/>
                    </a:lnTo>
                    <a:lnTo>
                      <a:pt x="1024" y="1226"/>
                    </a:lnTo>
                    <a:lnTo>
                      <a:pt x="1010" y="1202"/>
                    </a:lnTo>
                    <a:lnTo>
                      <a:pt x="1002" y="1188"/>
                    </a:lnTo>
                    <a:lnTo>
                      <a:pt x="974" y="1152"/>
                    </a:lnTo>
                    <a:lnTo>
                      <a:pt x="970" y="1146"/>
                    </a:lnTo>
                    <a:lnTo>
                      <a:pt x="972" y="1138"/>
                    </a:lnTo>
                    <a:lnTo>
                      <a:pt x="984" y="1122"/>
                    </a:lnTo>
                    <a:lnTo>
                      <a:pt x="988" y="1118"/>
                    </a:lnTo>
                    <a:lnTo>
                      <a:pt x="994" y="1112"/>
                    </a:lnTo>
                    <a:lnTo>
                      <a:pt x="1000" y="1110"/>
                    </a:lnTo>
                    <a:lnTo>
                      <a:pt x="1006" y="1108"/>
                    </a:lnTo>
                    <a:lnTo>
                      <a:pt x="1012" y="1112"/>
                    </a:lnTo>
                    <a:lnTo>
                      <a:pt x="1018" y="1114"/>
                    </a:lnTo>
                    <a:lnTo>
                      <a:pt x="1026" y="1116"/>
                    </a:lnTo>
                    <a:lnTo>
                      <a:pt x="1048" y="1116"/>
                    </a:lnTo>
                    <a:lnTo>
                      <a:pt x="1064" y="1116"/>
                    </a:lnTo>
                    <a:lnTo>
                      <a:pt x="1078" y="1116"/>
                    </a:lnTo>
                    <a:lnTo>
                      <a:pt x="1084" y="1118"/>
                    </a:lnTo>
                    <a:lnTo>
                      <a:pt x="1090" y="1122"/>
                    </a:lnTo>
                    <a:lnTo>
                      <a:pt x="1110" y="1148"/>
                    </a:lnTo>
                    <a:lnTo>
                      <a:pt x="1112" y="1152"/>
                    </a:lnTo>
                    <a:lnTo>
                      <a:pt x="1112" y="1154"/>
                    </a:lnTo>
                    <a:lnTo>
                      <a:pt x="1110" y="1154"/>
                    </a:lnTo>
                    <a:lnTo>
                      <a:pt x="1108" y="1156"/>
                    </a:lnTo>
                    <a:lnTo>
                      <a:pt x="1094" y="1156"/>
                    </a:lnTo>
                    <a:close/>
                    <a:moveTo>
                      <a:pt x="1098" y="350"/>
                    </a:moveTo>
                    <a:lnTo>
                      <a:pt x="1098" y="350"/>
                    </a:lnTo>
                    <a:lnTo>
                      <a:pt x="1102" y="354"/>
                    </a:lnTo>
                    <a:lnTo>
                      <a:pt x="1106" y="358"/>
                    </a:lnTo>
                    <a:lnTo>
                      <a:pt x="1108" y="362"/>
                    </a:lnTo>
                    <a:lnTo>
                      <a:pt x="1112" y="366"/>
                    </a:lnTo>
                    <a:lnTo>
                      <a:pt x="1118" y="368"/>
                    </a:lnTo>
                    <a:lnTo>
                      <a:pt x="1124" y="372"/>
                    </a:lnTo>
                    <a:lnTo>
                      <a:pt x="1132" y="372"/>
                    </a:lnTo>
                    <a:lnTo>
                      <a:pt x="1156" y="372"/>
                    </a:lnTo>
                    <a:lnTo>
                      <a:pt x="1158" y="372"/>
                    </a:lnTo>
                    <a:lnTo>
                      <a:pt x="1160" y="370"/>
                    </a:lnTo>
                    <a:lnTo>
                      <a:pt x="1160" y="368"/>
                    </a:lnTo>
                    <a:lnTo>
                      <a:pt x="1158" y="366"/>
                    </a:lnTo>
                    <a:lnTo>
                      <a:pt x="1150" y="358"/>
                    </a:lnTo>
                    <a:lnTo>
                      <a:pt x="1146" y="352"/>
                    </a:lnTo>
                    <a:lnTo>
                      <a:pt x="1142" y="346"/>
                    </a:lnTo>
                    <a:lnTo>
                      <a:pt x="1128" y="302"/>
                    </a:lnTo>
                    <a:lnTo>
                      <a:pt x="1126" y="294"/>
                    </a:lnTo>
                    <a:lnTo>
                      <a:pt x="1128" y="286"/>
                    </a:lnTo>
                    <a:lnTo>
                      <a:pt x="1140" y="262"/>
                    </a:lnTo>
                    <a:lnTo>
                      <a:pt x="1148" y="248"/>
                    </a:lnTo>
                    <a:lnTo>
                      <a:pt x="1180" y="184"/>
                    </a:lnTo>
                    <a:lnTo>
                      <a:pt x="1184" y="178"/>
                    </a:lnTo>
                    <a:lnTo>
                      <a:pt x="1190" y="172"/>
                    </a:lnTo>
                    <a:lnTo>
                      <a:pt x="1216" y="152"/>
                    </a:lnTo>
                    <a:lnTo>
                      <a:pt x="1226" y="140"/>
                    </a:lnTo>
                    <a:lnTo>
                      <a:pt x="1238" y="124"/>
                    </a:lnTo>
                    <a:lnTo>
                      <a:pt x="1244" y="120"/>
                    </a:lnTo>
                    <a:lnTo>
                      <a:pt x="1250" y="116"/>
                    </a:lnTo>
                    <a:lnTo>
                      <a:pt x="1264" y="110"/>
                    </a:lnTo>
                    <a:lnTo>
                      <a:pt x="1278" y="104"/>
                    </a:lnTo>
                    <a:lnTo>
                      <a:pt x="1294" y="94"/>
                    </a:lnTo>
                    <a:lnTo>
                      <a:pt x="1306" y="84"/>
                    </a:lnTo>
                    <a:lnTo>
                      <a:pt x="1334" y="56"/>
                    </a:lnTo>
                    <a:lnTo>
                      <a:pt x="1338" y="50"/>
                    </a:lnTo>
                    <a:lnTo>
                      <a:pt x="1336" y="42"/>
                    </a:lnTo>
                    <a:lnTo>
                      <a:pt x="1334" y="38"/>
                    </a:lnTo>
                    <a:lnTo>
                      <a:pt x="1328" y="32"/>
                    </a:lnTo>
                    <a:lnTo>
                      <a:pt x="1322" y="30"/>
                    </a:lnTo>
                    <a:lnTo>
                      <a:pt x="1308" y="30"/>
                    </a:lnTo>
                    <a:lnTo>
                      <a:pt x="1302" y="32"/>
                    </a:lnTo>
                    <a:lnTo>
                      <a:pt x="1296" y="36"/>
                    </a:lnTo>
                    <a:lnTo>
                      <a:pt x="1286" y="44"/>
                    </a:lnTo>
                    <a:lnTo>
                      <a:pt x="1276" y="54"/>
                    </a:lnTo>
                    <a:lnTo>
                      <a:pt x="1270" y="58"/>
                    </a:lnTo>
                    <a:lnTo>
                      <a:pt x="1264" y="62"/>
                    </a:lnTo>
                    <a:lnTo>
                      <a:pt x="1250" y="66"/>
                    </a:lnTo>
                    <a:lnTo>
                      <a:pt x="1234" y="70"/>
                    </a:lnTo>
                    <a:lnTo>
                      <a:pt x="1220" y="70"/>
                    </a:lnTo>
                    <a:lnTo>
                      <a:pt x="1214" y="70"/>
                    </a:lnTo>
                    <a:lnTo>
                      <a:pt x="1208" y="74"/>
                    </a:lnTo>
                    <a:lnTo>
                      <a:pt x="1198" y="84"/>
                    </a:lnTo>
                    <a:lnTo>
                      <a:pt x="1188" y="94"/>
                    </a:lnTo>
                    <a:lnTo>
                      <a:pt x="1160" y="122"/>
                    </a:lnTo>
                    <a:lnTo>
                      <a:pt x="1146" y="132"/>
                    </a:lnTo>
                    <a:lnTo>
                      <a:pt x="1142" y="134"/>
                    </a:lnTo>
                    <a:lnTo>
                      <a:pt x="1136" y="140"/>
                    </a:lnTo>
                    <a:lnTo>
                      <a:pt x="1134" y="146"/>
                    </a:lnTo>
                    <a:lnTo>
                      <a:pt x="1134" y="160"/>
                    </a:lnTo>
                    <a:lnTo>
                      <a:pt x="1132" y="166"/>
                    </a:lnTo>
                    <a:lnTo>
                      <a:pt x="1128" y="170"/>
                    </a:lnTo>
                    <a:lnTo>
                      <a:pt x="1122" y="174"/>
                    </a:lnTo>
                    <a:lnTo>
                      <a:pt x="1116" y="178"/>
                    </a:lnTo>
                    <a:lnTo>
                      <a:pt x="1110" y="184"/>
                    </a:lnTo>
                    <a:lnTo>
                      <a:pt x="1100" y="200"/>
                    </a:lnTo>
                    <a:lnTo>
                      <a:pt x="1096" y="206"/>
                    </a:lnTo>
                    <a:lnTo>
                      <a:pt x="1096" y="214"/>
                    </a:lnTo>
                    <a:lnTo>
                      <a:pt x="1096" y="218"/>
                    </a:lnTo>
                    <a:lnTo>
                      <a:pt x="1094" y="226"/>
                    </a:lnTo>
                    <a:lnTo>
                      <a:pt x="1092" y="232"/>
                    </a:lnTo>
                    <a:lnTo>
                      <a:pt x="1090" y="238"/>
                    </a:lnTo>
                    <a:lnTo>
                      <a:pt x="1082" y="252"/>
                    </a:lnTo>
                    <a:lnTo>
                      <a:pt x="1080" y="258"/>
                    </a:lnTo>
                    <a:lnTo>
                      <a:pt x="1076" y="266"/>
                    </a:lnTo>
                    <a:lnTo>
                      <a:pt x="1076" y="272"/>
                    </a:lnTo>
                    <a:lnTo>
                      <a:pt x="1076" y="286"/>
                    </a:lnTo>
                    <a:lnTo>
                      <a:pt x="1074" y="294"/>
                    </a:lnTo>
                    <a:lnTo>
                      <a:pt x="1072" y="302"/>
                    </a:lnTo>
                    <a:lnTo>
                      <a:pt x="1070" y="306"/>
                    </a:lnTo>
                    <a:lnTo>
                      <a:pt x="1068" y="314"/>
                    </a:lnTo>
                    <a:lnTo>
                      <a:pt x="1068" y="322"/>
                    </a:lnTo>
                    <a:lnTo>
                      <a:pt x="1074" y="336"/>
                    </a:lnTo>
                    <a:lnTo>
                      <a:pt x="1078" y="342"/>
                    </a:lnTo>
                    <a:lnTo>
                      <a:pt x="1084" y="346"/>
                    </a:lnTo>
                    <a:lnTo>
                      <a:pt x="1098" y="350"/>
                    </a:lnTo>
                    <a:close/>
                    <a:moveTo>
                      <a:pt x="148" y="1002"/>
                    </a:moveTo>
                    <a:lnTo>
                      <a:pt x="148" y="1002"/>
                    </a:lnTo>
                    <a:lnTo>
                      <a:pt x="162" y="994"/>
                    </a:lnTo>
                    <a:lnTo>
                      <a:pt x="168" y="992"/>
                    </a:lnTo>
                    <a:lnTo>
                      <a:pt x="172" y="988"/>
                    </a:lnTo>
                    <a:lnTo>
                      <a:pt x="174" y="980"/>
                    </a:lnTo>
                    <a:lnTo>
                      <a:pt x="174" y="978"/>
                    </a:lnTo>
                    <a:lnTo>
                      <a:pt x="174" y="962"/>
                    </a:lnTo>
                    <a:lnTo>
                      <a:pt x="174" y="958"/>
                    </a:lnTo>
                    <a:lnTo>
                      <a:pt x="176" y="950"/>
                    </a:lnTo>
                    <a:lnTo>
                      <a:pt x="180" y="944"/>
                    </a:lnTo>
                    <a:lnTo>
                      <a:pt x="182" y="940"/>
                    </a:lnTo>
                    <a:lnTo>
                      <a:pt x="180" y="936"/>
                    </a:lnTo>
                    <a:lnTo>
                      <a:pt x="176" y="930"/>
                    </a:lnTo>
                    <a:lnTo>
                      <a:pt x="174" y="926"/>
                    </a:lnTo>
                    <a:lnTo>
                      <a:pt x="172" y="922"/>
                    </a:lnTo>
                    <a:lnTo>
                      <a:pt x="170" y="920"/>
                    </a:lnTo>
                    <a:lnTo>
                      <a:pt x="164" y="920"/>
                    </a:lnTo>
                    <a:lnTo>
                      <a:pt x="160" y="916"/>
                    </a:lnTo>
                    <a:lnTo>
                      <a:pt x="158" y="914"/>
                    </a:lnTo>
                    <a:lnTo>
                      <a:pt x="154" y="914"/>
                    </a:lnTo>
                    <a:lnTo>
                      <a:pt x="148" y="916"/>
                    </a:lnTo>
                    <a:lnTo>
                      <a:pt x="140" y="924"/>
                    </a:lnTo>
                    <a:lnTo>
                      <a:pt x="136" y="930"/>
                    </a:lnTo>
                    <a:lnTo>
                      <a:pt x="134" y="936"/>
                    </a:lnTo>
                    <a:lnTo>
                      <a:pt x="132" y="938"/>
                    </a:lnTo>
                    <a:lnTo>
                      <a:pt x="126" y="940"/>
                    </a:lnTo>
                    <a:lnTo>
                      <a:pt x="124" y="940"/>
                    </a:lnTo>
                    <a:lnTo>
                      <a:pt x="120" y="940"/>
                    </a:lnTo>
                    <a:lnTo>
                      <a:pt x="118" y="942"/>
                    </a:lnTo>
                    <a:lnTo>
                      <a:pt x="118" y="944"/>
                    </a:lnTo>
                    <a:lnTo>
                      <a:pt x="118" y="948"/>
                    </a:lnTo>
                    <a:lnTo>
                      <a:pt x="122" y="952"/>
                    </a:lnTo>
                    <a:lnTo>
                      <a:pt x="122" y="958"/>
                    </a:lnTo>
                    <a:lnTo>
                      <a:pt x="120" y="960"/>
                    </a:lnTo>
                    <a:lnTo>
                      <a:pt x="118" y="960"/>
                    </a:lnTo>
                    <a:lnTo>
                      <a:pt x="120" y="964"/>
                    </a:lnTo>
                    <a:lnTo>
                      <a:pt x="124" y="970"/>
                    </a:lnTo>
                    <a:lnTo>
                      <a:pt x="124" y="974"/>
                    </a:lnTo>
                    <a:lnTo>
                      <a:pt x="124" y="978"/>
                    </a:lnTo>
                    <a:lnTo>
                      <a:pt x="120" y="984"/>
                    </a:lnTo>
                    <a:lnTo>
                      <a:pt x="116" y="988"/>
                    </a:lnTo>
                    <a:lnTo>
                      <a:pt x="116" y="994"/>
                    </a:lnTo>
                    <a:lnTo>
                      <a:pt x="116" y="1004"/>
                    </a:lnTo>
                    <a:lnTo>
                      <a:pt x="116" y="1008"/>
                    </a:lnTo>
                    <a:lnTo>
                      <a:pt x="120" y="1012"/>
                    </a:lnTo>
                    <a:lnTo>
                      <a:pt x="126" y="1016"/>
                    </a:lnTo>
                    <a:lnTo>
                      <a:pt x="132" y="1014"/>
                    </a:lnTo>
                    <a:lnTo>
                      <a:pt x="148" y="1002"/>
                    </a:lnTo>
                    <a:close/>
                    <a:moveTo>
                      <a:pt x="1506" y="1812"/>
                    </a:moveTo>
                    <a:lnTo>
                      <a:pt x="1506" y="1812"/>
                    </a:lnTo>
                    <a:lnTo>
                      <a:pt x="1506" y="1828"/>
                    </a:lnTo>
                    <a:lnTo>
                      <a:pt x="1506" y="1832"/>
                    </a:lnTo>
                    <a:lnTo>
                      <a:pt x="1508" y="1836"/>
                    </a:lnTo>
                    <a:lnTo>
                      <a:pt x="1510" y="1838"/>
                    </a:lnTo>
                    <a:lnTo>
                      <a:pt x="1512" y="1840"/>
                    </a:lnTo>
                    <a:lnTo>
                      <a:pt x="1514" y="1840"/>
                    </a:lnTo>
                    <a:lnTo>
                      <a:pt x="1518" y="1840"/>
                    </a:lnTo>
                    <a:lnTo>
                      <a:pt x="1524" y="1838"/>
                    </a:lnTo>
                    <a:lnTo>
                      <a:pt x="1530" y="1834"/>
                    </a:lnTo>
                    <a:lnTo>
                      <a:pt x="1532" y="1828"/>
                    </a:lnTo>
                    <a:lnTo>
                      <a:pt x="1532" y="1822"/>
                    </a:lnTo>
                    <a:lnTo>
                      <a:pt x="1530" y="1816"/>
                    </a:lnTo>
                    <a:lnTo>
                      <a:pt x="1514" y="1806"/>
                    </a:lnTo>
                    <a:lnTo>
                      <a:pt x="1510" y="1804"/>
                    </a:lnTo>
                    <a:lnTo>
                      <a:pt x="1508" y="1804"/>
                    </a:lnTo>
                    <a:lnTo>
                      <a:pt x="1508" y="1806"/>
                    </a:lnTo>
                    <a:lnTo>
                      <a:pt x="1506" y="1808"/>
                    </a:lnTo>
                    <a:lnTo>
                      <a:pt x="1506" y="1812"/>
                    </a:lnTo>
                    <a:close/>
                    <a:moveTo>
                      <a:pt x="1910" y="1994"/>
                    </a:moveTo>
                    <a:lnTo>
                      <a:pt x="1910" y="1994"/>
                    </a:lnTo>
                    <a:lnTo>
                      <a:pt x="1904" y="1980"/>
                    </a:lnTo>
                    <a:lnTo>
                      <a:pt x="1892" y="1964"/>
                    </a:lnTo>
                    <a:lnTo>
                      <a:pt x="1884" y="1952"/>
                    </a:lnTo>
                    <a:lnTo>
                      <a:pt x="1872" y="1942"/>
                    </a:lnTo>
                    <a:lnTo>
                      <a:pt x="1846" y="1914"/>
                    </a:lnTo>
                    <a:lnTo>
                      <a:pt x="1832" y="1904"/>
                    </a:lnTo>
                    <a:lnTo>
                      <a:pt x="1826" y="1902"/>
                    </a:lnTo>
                    <a:lnTo>
                      <a:pt x="1812" y="1896"/>
                    </a:lnTo>
                    <a:lnTo>
                      <a:pt x="1808" y="1892"/>
                    </a:lnTo>
                    <a:lnTo>
                      <a:pt x="1800" y="1888"/>
                    </a:lnTo>
                    <a:lnTo>
                      <a:pt x="1796" y="1882"/>
                    </a:lnTo>
                    <a:lnTo>
                      <a:pt x="1784" y="1866"/>
                    </a:lnTo>
                    <a:lnTo>
                      <a:pt x="1780" y="1862"/>
                    </a:lnTo>
                    <a:lnTo>
                      <a:pt x="1772" y="1860"/>
                    </a:lnTo>
                    <a:lnTo>
                      <a:pt x="1768" y="1860"/>
                    </a:lnTo>
                    <a:lnTo>
                      <a:pt x="1766" y="1860"/>
                    </a:lnTo>
                    <a:lnTo>
                      <a:pt x="1764" y="1862"/>
                    </a:lnTo>
                    <a:lnTo>
                      <a:pt x="1762" y="1864"/>
                    </a:lnTo>
                    <a:lnTo>
                      <a:pt x="1762" y="1868"/>
                    </a:lnTo>
                    <a:lnTo>
                      <a:pt x="1768" y="1890"/>
                    </a:lnTo>
                    <a:lnTo>
                      <a:pt x="1772" y="1898"/>
                    </a:lnTo>
                    <a:lnTo>
                      <a:pt x="1776" y="1904"/>
                    </a:lnTo>
                    <a:lnTo>
                      <a:pt x="1784" y="1912"/>
                    </a:lnTo>
                    <a:lnTo>
                      <a:pt x="1796" y="1924"/>
                    </a:lnTo>
                    <a:lnTo>
                      <a:pt x="1804" y="1932"/>
                    </a:lnTo>
                    <a:lnTo>
                      <a:pt x="1814" y="1942"/>
                    </a:lnTo>
                    <a:lnTo>
                      <a:pt x="1824" y="1956"/>
                    </a:lnTo>
                    <a:lnTo>
                      <a:pt x="1836" y="1980"/>
                    </a:lnTo>
                    <a:lnTo>
                      <a:pt x="1840" y="1986"/>
                    </a:lnTo>
                    <a:lnTo>
                      <a:pt x="1846" y="1992"/>
                    </a:lnTo>
                    <a:lnTo>
                      <a:pt x="1862" y="2002"/>
                    </a:lnTo>
                    <a:lnTo>
                      <a:pt x="1876" y="2012"/>
                    </a:lnTo>
                    <a:lnTo>
                      <a:pt x="1892" y="2022"/>
                    </a:lnTo>
                    <a:lnTo>
                      <a:pt x="1898" y="2024"/>
                    </a:lnTo>
                    <a:lnTo>
                      <a:pt x="1906" y="2022"/>
                    </a:lnTo>
                    <a:lnTo>
                      <a:pt x="1910" y="2020"/>
                    </a:lnTo>
                    <a:lnTo>
                      <a:pt x="1916" y="2016"/>
                    </a:lnTo>
                    <a:lnTo>
                      <a:pt x="1916" y="2008"/>
                    </a:lnTo>
                    <a:lnTo>
                      <a:pt x="1910" y="1994"/>
                    </a:lnTo>
                    <a:close/>
                    <a:moveTo>
                      <a:pt x="1004" y="2148"/>
                    </a:moveTo>
                    <a:lnTo>
                      <a:pt x="1004" y="2148"/>
                    </a:lnTo>
                    <a:lnTo>
                      <a:pt x="998" y="2154"/>
                    </a:lnTo>
                    <a:lnTo>
                      <a:pt x="994" y="2160"/>
                    </a:lnTo>
                    <a:lnTo>
                      <a:pt x="982" y="2176"/>
                    </a:lnTo>
                    <a:lnTo>
                      <a:pt x="978" y="2182"/>
                    </a:lnTo>
                    <a:lnTo>
                      <a:pt x="970" y="2186"/>
                    </a:lnTo>
                    <a:lnTo>
                      <a:pt x="966" y="2188"/>
                    </a:lnTo>
                    <a:lnTo>
                      <a:pt x="954" y="2198"/>
                    </a:lnTo>
                    <a:lnTo>
                      <a:pt x="950" y="2202"/>
                    </a:lnTo>
                    <a:lnTo>
                      <a:pt x="950" y="2210"/>
                    </a:lnTo>
                    <a:lnTo>
                      <a:pt x="956" y="2234"/>
                    </a:lnTo>
                    <a:lnTo>
                      <a:pt x="958" y="2242"/>
                    </a:lnTo>
                    <a:lnTo>
                      <a:pt x="956" y="2248"/>
                    </a:lnTo>
                    <a:lnTo>
                      <a:pt x="952" y="2264"/>
                    </a:lnTo>
                    <a:lnTo>
                      <a:pt x="946" y="2278"/>
                    </a:lnTo>
                    <a:lnTo>
                      <a:pt x="942" y="2284"/>
                    </a:lnTo>
                    <a:lnTo>
                      <a:pt x="940" y="2290"/>
                    </a:lnTo>
                    <a:lnTo>
                      <a:pt x="938" y="2298"/>
                    </a:lnTo>
                    <a:lnTo>
                      <a:pt x="938" y="2302"/>
                    </a:lnTo>
                    <a:lnTo>
                      <a:pt x="938" y="2318"/>
                    </a:lnTo>
                    <a:lnTo>
                      <a:pt x="938" y="2322"/>
                    </a:lnTo>
                    <a:lnTo>
                      <a:pt x="940" y="2328"/>
                    </a:lnTo>
                    <a:lnTo>
                      <a:pt x="944" y="2336"/>
                    </a:lnTo>
                    <a:lnTo>
                      <a:pt x="952" y="2344"/>
                    </a:lnTo>
                    <a:lnTo>
                      <a:pt x="958" y="2346"/>
                    </a:lnTo>
                    <a:lnTo>
                      <a:pt x="966" y="2346"/>
                    </a:lnTo>
                    <a:lnTo>
                      <a:pt x="970" y="2342"/>
                    </a:lnTo>
                    <a:lnTo>
                      <a:pt x="978" y="2340"/>
                    </a:lnTo>
                    <a:lnTo>
                      <a:pt x="986" y="2340"/>
                    </a:lnTo>
                    <a:lnTo>
                      <a:pt x="990" y="2340"/>
                    </a:lnTo>
                    <a:lnTo>
                      <a:pt x="996" y="2338"/>
                    </a:lnTo>
                    <a:lnTo>
                      <a:pt x="1000" y="2332"/>
                    </a:lnTo>
                    <a:lnTo>
                      <a:pt x="1034" y="2210"/>
                    </a:lnTo>
                    <a:lnTo>
                      <a:pt x="1036" y="2194"/>
                    </a:lnTo>
                    <a:lnTo>
                      <a:pt x="1036" y="2190"/>
                    </a:lnTo>
                    <a:lnTo>
                      <a:pt x="1036" y="2174"/>
                    </a:lnTo>
                    <a:lnTo>
                      <a:pt x="1036" y="2160"/>
                    </a:lnTo>
                    <a:lnTo>
                      <a:pt x="1036" y="2154"/>
                    </a:lnTo>
                    <a:lnTo>
                      <a:pt x="1034" y="2146"/>
                    </a:lnTo>
                    <a:lnTo>
                      <a:pt x="1030" y="2140"/>
                    </a:lnTo>
                    <a:lnTo>
                      <a:pt x="1028" y="2138"/>
                    </a:lnTo>
                    <a:lnTo>
                      <a:pt x="1026" y="2136"/>
                    </a:lnTo>
                    <a:lnTo>
                      <a:pt x="1024" y="2136"/>
                    </a:lnTo>
                    <a:lnTo>
                      <a:pt x="1020" y="2138"/>
                    </a:lnTo>
                    <a:lnTo>
                      <a:pt x="1004" y="2148"/>
                    </a:lnTo>
                    <a:close/>
                    <a:moveTo>
                      <a:pt x="184" y="906"/>
                    </a:moveTo>
                    <a:lnTo>
                      <a:pt x="184" y="906"/>
                    </a:lnTo>
                    <a:lnTo>
                      <a:pt x="186" y="902"/>
                    </a:lnTo>
                    <a:lnTo>
                      <a:pt x="188" y="900"/>
                    </a:lnTo>
                    <a:lnTo>
                      <a:pt x="192" y="902"/>
                    </a:lnTo>
                    <a:lnTo>
                      <a:pt x="194" y="908"/>
                    </a:lnTo>
                    <a:lnTo>
                      <a:pt x="194" y="912"/>
                    </a:lnTo>
                    <a:lnTo>
                      <a:pt x="194" y="926"/>
                    </a:lnTo>
                    <a:lnTo>
                      <a:pt x="194" y="928"/>
                    </a:lnTo>
                    <a:lnTo>
                      <a:pt x="198" y="930"/>
                    </a:lnTo>
                    <a:lnTo>
                      <a:pt x="208" y="930"/>
                    </a:lnTo>
                    <a:lnTo>
                      <a:pt x="212" y="932"/>
                    </a:lnTo>
                    <a:lnTo>
                      <a:pt x="218" y="934"/>
                    </a:lnTo>
                    <a:lnTo>
                      <a:pt x="222" y="940"/>
                    </a:lnTo>
                    <a:lnTo>
                      <a:pt x="222" y="944"/>
                    </a:lnTo>
                    <a:lnTo>
                      <a:pt x="222" y="954"/>
                    </a:lnTo>
                    <a:lnTo>
                      <a:pt x="220" y="960"/>
                    </a:lnTo>
                    <a:lnTo>
                      <a:pt x="216" y="964"/>
                    </a:lnTo>
                    <a:lnTo>
                      <a:pt x="210" y="966"/>
                    </a:lnTo>
                    <a:lnTo>
                      <a:pt x="198" y="974"/>
                    </a:lnTo>
                    <a:lnTo>
                      <a:pt x="196" y="978"/>
                    </a:lnTo>
                    <a:lnTo>
                      <a:pt x="198" y="980"/>
                    </a:lnTo>
                    <a:lnTo>
                      <a:pt x="202" y="980"/>
                    </a:lnTo>
                    <a:lnTo>
                      <a:pt x="204" y="984"/>
                    </a:lnTo>
                    <a:lnTo>
                      <a:pt x="202" y="988"/>
                    </a:lnTo>
                    <a:lnTo>
                      <a:pt x="198" y="994"/>
                    </a:lnTo>
                    <a:lnTo>
                      <a:pt x="194" y="998"/>
                    </a:lnTo>
                    <a:lnTo>
                      <a:pt x="194" y="1004"/>
                    </a:lnTo>
                    <a:lnTo>
                      <a:pt x="194" y="1008"/>
                    </a:lnTo>
                    <a:lnTo>
                      <a:pt x="198" y="1008"/>
                    </a:lnTo>
                    <a:lnTo>
                      <a:pt x="208" y="1008"/>
                    </a:lnTo>
                    <a:lnTo>
                      <a:pt x="210" y="1010"/>
                    </a:lnTo>
                    <a:lnTo>
                      <a:pt x="210" y="1016"/>
                    </a:lnTo>
                    <a:lnTo>
                      <a:pt x="206" y="1020"/>
                    </a:lnTo>
                    <a:lnTo>
                      <a:pt x="202" y="1028"/>
                    </a:lnTo>
                    <a:lnTo>
                      <a:pt x="196" y="1032"/>
                    </a:lnTo>
                    <a:lnTo>
                      <a:pt x="190" y="1034"/>
                    </a:lnTo>
                    <a:lnTo>
                      <a:pt x="186" y="1038"/>
                    </a:lnTo>
                    <a:lnTo>
                      <a:pt x="184" y="1042"/>
                    </a:lnTo>
                    <a:lnTo>
                      <a:pt x="186" y="1046"/>
                    </a:lnTo>
                    <a:lnTo>
                      <a:pt x="188" y="1048"/>
                    </a:lnTo>
                    <a:lnTo>
                      <a:pt x="192" y="1046"/>
                    </a:lnTo>
                    <a:lnTo>
                      <a:pt x="194" y="1042"/>
                    </a:lnTo>
                    <a:lnTo>
                      <a:pt x="194" y="1040"/>
                    </a:lnTo>
                    <a:lnTo>
                      <a:pt x="198" y="1038"/>
                    </a:lnTo>
                    <a:lnTo>
                      <a:pt x="208" y="1038"/>
                    </a:lnTo>
                    <a:lnTo>
                      <a:pt x="212" y="1036"/>
                    </a:lnTo>
                    <a:lnTo>
                      <a:pt x="218" y="1034"/>
                    </a:lnTo>
                    <a:lnTo>
                      <a:pt x="222" y="1032"/>
                    </a:lnTo>
                    <a:lnTo>
                      <a:pt x="228" y="1034"/>
                    </a:lnTo>
                    <a:lnTo>
                      <a:pt x="232" y="1036"/>
                    </a:lnTo>
                    <a:lnTo>
                      <a:pt x="238" y="1034"/>
                    </a:lnTo>
                    <a:lnTo>
                      <a:pt x="244" y="1030"/>
                    </a:lnTo>
                    <a:lnTo>
                      <a:pt x="250" y="1028"/>
                    </a:lnTo>
                    <a:lnTo>
                      <a:pt x="254" y="1028"/>
                    </a:lnTo>
                    <a:lnTo>
                      <a:pt x="262" y="1028"/>
                    </a:lnTo>
                    <a:lnTo>
                      <a:pt x="268" y="1024"/>
                    </a:lnTo>
                    <a:lnTo>
                      <a:pt x="274" y="1022"/>
                    </a:lnTo>
                    <a:lnTo>
                      <a:pt x="280" y="1018"/>
                    </a:lnTo>
                    <a:lnTo>
                      <a:pt x="282" y="1014"/>
                    </a:lnTo>
                    <a:lnTo>
                      <a:pt x="282" y="1008"/>
                    </a:lnTo>
                    <a:lnTo>
                      <a:pt x="286" y="1004"/>
                    </a:lnTo>
                    <a:lnTo>
                      <a:pt x="290" y="998"/>
                    </a:lnTo>
                    <a:lnTo>
                      <a:pt x="290" y="990"/>
                    </a:lnTo>
                    <a:lnTo>
                      <a:pt x="290" y="988"/>
                    </a:lnTo>
                    <a:lnTo>
                      <a:pt x="290" y="982"/>
                    </a:lnTo>
                    <a:lnTo>
                      <a:pt x="286" y="980"/>
                    </a:lnTo>
                    <a:lnTo>
                      <a:pt x="276" y="980"/>
                    </a:lnTo>
                    <a:lnTo>
                      <a:pt x="272" y="978"/>
                    </a:lnTo>
                    <a:lnTo>
                      <a:pt x="272" y="974"/>
                    </a:lnTo>
                    <a:lnTo>
                      <a:pt x="272" y="964"/>
                    </a:lnTo>
                    <a:lnTo>
                      <a:pt x="268" y="952"/>
                    </a:lnTo>
                    <a:lnTo>
                      <a:pt x="266" y="946"/>
                    </a:lnTo>
                    <a:lnTo>
                      <a:pt x="256" y="934"/>
                    </a:lnTo>
                    <a:lnTo>
                      <a:pt x="252" y="930"/>
                    </a:lnTo>
                    <a:lnTo>
                      <a:pt x="250" y="922"/>
                    </a:lnTo>
                    <a:lnTo>
                      <a:pt x="244" y="908"/>
                    </a:lnTo>
                    <a:lnTo>
                      <a:pt x="242" y="902"/>
                    </a:lnTo>
                    <a:lnTo>
                      <a:pt x="238" y="900"/>
                    </a:lnTo>
                    <a:lnTo>
                      <a:pt x="232" y="900"/>
                    </a:lnTo>
                    <a:lnTo>
                      <a:pt x="228" y="896"/>
                    </a:lnTo>
                    <a:lnTo>
                      <a:pt x="226" y="890"/>
                    </a:lnTo>
                    <a:lnTo>
                      <a:pt x="226" y="884"/>
                    </a:lnTo>
                    <a:lnTo>
                      <a:pt x="228" y="878"/>
                    </a:lnTo>
                    <a:lnTo>
                      <a:pt x="232" y="866"/>
                    </a:lnTo>
                    <a:lnTo>
                      <a:pt x="234" y="862"/>
                    </a:lnTo>
                    <a:lnTo>
                      <a:pt x="238" y="856"/>
                    </a:lnTo>
                    <a:lnTo>
                      <a:pt x="238" y="854"/>
                    </a:lnTo>
                    <a:lnTo>
                      <a:pt x="238" y="852"/>
                    </a:lnTo>
                    <a:lnTo>
                      <a:pt x="236" y="848"/>
                    </a:lnTo>
                    <a:lnTo>
                      <a:pt x="230" y="846"/>
                    </a:lnTo>
                    <a:lnTo>
                      <a:pt x="224" y="844"/>
                    </a:lnTo>
                    <a:lnTo>
                      <a:pt x="218" y="846"/>
                    </a:lnTo>
                    <a:lnTo>
                      <a:pt x="212" y="848"/>
                    </a:lnTo>
                    <a:lnTo>
                      <a:pt x="208" y="846"/>
                    </a:lnTo>
                    <a:lnTo>
                      <a:pt x="206" y="840"/>
                    </a:lnTo>
                    <a:lnTo>
                      <a:pt x="206" y="834"/>
                    </a:lnTo>
                    <a:lnTo>
                      <a:pt x="210" y="830"/>
                    </a:lnTo>
                    <a:lnTo>
                      <a:pt x="210" y="824"/>
                    </a:lnTo>
                    <a:lnTo>
                      <a:pt x="210" y="822"/>
                    </a:lnTo>
                    <a:lnTo>
                      <a:pt x="208" y="822"/>
                    </a:lnTo>
                    <a:lnTo>
                      <a:pt x="198" y="822"/>
                    </a:lnTo>
                    <a:lnTo>
                      <a:pt x="194" y="824"/>
                    </a:lnTo>
                    <a:lnTo>
                      <a:pt x="190" y="830"/>
                    </a:lnTo>
                    <a:lnTo>
                      <a:pt x="188" y="834"/>
                    </a:lnTo>
                    <a:lnTo>
                      <a:pt x="178" y="846"/>
                    </a:lnTo>
                    <a:lnTo>
                      <a:pt x="176" y="852"/>
                    </a:lnTo>
                    <a:lnTo>
                      <a:pt x="174" y="856"/>
                    </a:lnTo>
                    <a:lnTo>
                      <a:pt x="174" y="866"/>
                    </a:lnTo>
                    <a:lnTo>
                      <a:pt x="174" y="876"/>
                    </a:lnTo>
                    <a:lnTo>
                      <a:pt x="174" y="888"/>
                    </a:lnTo>
                    <a:lnTo>
                      <a:pt x="174" y="892"/>
                    </a:lnTo>
                    <a:lnTo>
                      <a:pt x="176" y="900"/>
                    </a:lnTo>
                    <a:lnTo>
                      <a:pt x="178" y="906"/>
                    </a:lnTo>
                    <a:lnTo>
                      <a:pt x="182" y="908"/>
                    </a:lnTo>
                    <a:lnTo>
                      <a:pt x="184" y="906"/>
                    </a:lnTo>
                    <a:close/>
                    <a:moveTo>
                      <a:pt x="3012" y="2570"/>
                    </a:moveTo>
                    <a:lnTo>
                      <a:pt x="3012" y="2570"/>
                    </a:lnTo>
                    <a:lnTo>
                      <a:pt x="3004" y="2572"/>
                    </a:lnTo>
                    <a:lnTo>
                      <a:pt x="2996" y="2570"/>
                    </a:lnTo>
                    <a:lnTo>
                      <a:pt x="2992" y="2568"/>
                    </a:lnTo>
                    <a:lnTo>
                      <a:pt x="2986" y="2562"/>
                    </a:lnTo>
                    <a:lnTo>
                      <a:pt x="2980" y="2556"/>
                    </a:lnTo>
                    <a:lnTo>
                      <a:pt x="2978" y="2552"/>
                    </a:lnTo>
                    <a:lnTo>
                      <a:pt x="2976" y="2544"/>
                    </a:lnTo>
                    <a:lnTo>
                      <a:pt x="2974" y="2536"/>
                    </a:lnTo>
                    <a:lnTo>
                      <a:pt x="2974" y="2532"/>
                    </a:lnTo>
                    <a:lnTo>
                      <a:pt x="2972" y="2526"/>
                    </a:lnTo>
                    <a:lnTo>
                      <a:pt x="2968" y="2522"/>
                    </a:lnTo>
                    <a:lnTo>
                      <a:pt x="2962" y="2518"/>
                    </a:lnTo>
                    <a:lnTo>
                      <a:pt x="2958" y="2518"/>
                    </a:lnTo>
                    <a:lnTo>
                      <a:pt x="2958" y="2522"/>
                    </a:lnTo>
                    <a:lnTo>
                      <a:pt x="2970" y="2548"/>
                    </a:lnTo>
                    <a:lnTo>
                      <a:pt x="2974" y="2554"/>
                    </a:lnTo>
                    <a:lnTo>
                      <a:pt x="2974" y="2562"/>
                    </a:lnTo>
                    <a:lnTo>
                      <a:pt x="2974" y="2566"/>
                    </a:lnTo>
                    <a:lnTo>
                      <a:pt x="2974" y="2574"/>
                    </a:lnTo>
                    <a:lnTo>
                      <a:pt x="2970" y="2580"/>
                    </a:lnTo>
                    <a:lnTo>
                      <a:pt x="2960" y="2596"/>
                    </a:lnTo>
                    <a:lnTo>
                      <a:pt x="2958" y="2600"/>
                    </a:lnTo>
                    <a:lnTo>
                      <a:pt x="2958" y="2602"/>
                    </a:lnTo>
                    <a:lnTo>
                      <a:pt x="2960" y="2604"/>
                    </a:lnTo>
                    <a:lnTo>
                      <a:pt x="2962" y="2606"/>
                    </a:lnTo>
                    <a:lnTo>
                      <a:pt x="2968" y="2610"/>
                    </a:lnTo>
                    <a:lnTo>
                      <a:pt x="2972" y="2614"/>
                    </a:lnTo>
                    <a:lnTo>
                      <a:pt x="2974" y="2620"/>
                    </a:lnTo>
                    <a:lnTo>
                      <a:pt x="2974" y="2624"/>
                    </a:lnTo>
                    <a:lnTo>
                      <a:pt x="2976" y="2632"/>
                    </a:lnTo>
                    <a:lnTo>
                      <a:pt x="2980" y="2638"/>
                    </a:lnTo>
                    <a:lnTo>
                      <a:pt x="2982" y="2638"/>
                    </a:lnTo>
                    <a:lnTo>
                      <a:pt x="2984" y="2638"/>
                    </a:lnTo>
                    <a:lnTo>
                      <a:pt x="2990" y="2636"/>
                    </a:lnTo>
                    <a:lnTo>
                      <a:pt x="2998" y="2628"/>
                    </a:lnTo>
                    <a:lnTo>
                      <a:pt x="3002" y="2622"/>
                    </a:lnTo>
                    <a:lnTo>
                      <a:pt x="3004" y="2614"/>
                    </a:lnTo>
                    <a:lnTo>
                      <a:pt x="3004" y="2610"/>
                    </a:lnTo>
                    <a:lnTo>
                      <a:pt x="3006" y="2604"/>
                    </a:lnTo>
                    <a:lnTo>
                      <a:pt x="3008" y="2598"/>
                    </a:lnTo>
                    <a:lnTo>
                      <a:pt x="3018" y="2588"/>
                    </a:lnTo>
                    <a:lnTo>
                      <a:pt x="3028" y="2578"/>
                    </a:lnTo>
                    <a:lnTo>
                      <a:pt x="3030" y="2574"/>
                    </a:lnTo>
                    <a:lnTo>
                      <a:pt x="3028" y="2568"/>
                    </a:lnTo>
                    <a:lnTo>
                      <a:pt x="3024" y="2566"/>
                    </a:lnTo>
                    <a:lnTo>
                      <a:pt x="3016" y="2568"/>
                    </a:lnTo>
                    <a:lnTo>
                      <a:pt x="3012" y="2570"/>
                    </a:lnTo>
                    <a:close/>
                    <a:moveTo>
                      <a:pt x="490" y="1328"/>
                    </a:moveTo>
                    <a:lnTo>
                      <a:pt x="490" y="1328"/>
                    </a:lnTo>
                    <a:lnTo>
                      <a:pt x="494" y="1328"/>
                    </a:lnTo>
                    <a:lnTo>
                      <a:pt x="496" y="1328"/>
                    </a:lnTo>
                    <a:lnTo>
                      <a:pt x="498" y="1326"/>
                    </a:lnTo>
                    <a:lnTo>
                      <a:pt x="498" y="1324"/>
                    </a:lnTo>
                    <a:lnTo>
                      <a:pt x="498" y="1320"/>
                    </a:lnTo>
                    <a:lnTo>
                      <a:pt x="498" y="1306"/>
                    </a:lnTo>
                    <a:lnTo>
                      <a:pt x="496" y="1304"/>
                    </a:lnTo>
                    <a:lnTo>
                      <a:pt x="490" y="1302"/>
                    </a:lnTo>
                    <a:lnTo>
                      <a:pt x="486" y="1302"/>
                    </a:lnTo>
                    <a:lnTo>
                      <a:pt x="470" y="1304"/>
                    </a:lnTo>
                    <a:lnTo>
                      <a:pt x="456" y="1310"/>
                    </a:lnTo>
                    <a:lnTo>
                      <a:pt x="454" y="1312"/>
                    </a:lnTo>
                    <a:lnTo>
                      <a:pt x="456" y="1314"/>
                    </a:lnTo>
                    <a:lnTo>
                      <a:pt x="470" y="1320"/>
                    </a:lnTo>
                    <a:lnTo>
                      <a:pt x="486" y="1326"/>
                    </a:lnTo>
                    <a:lnTo>
                      <a:pt x="490" y="1328"/>
                    </a:lnTo>
                    <a:close/>
                    <a:moveTo>
                      <a:pt x="2940" y="2636"/>
                    </a:moveTo>
                    <a:lnTo>
                      <a:pt x="2940" y="2636"/>
                    </a:lnTo>
                    <a:lnTo>
                      <a:pt x="2938" y="2636"/>
                    </a:lnTo>
                    <a:lnTo>
                      <a:pt x="2936" y="2636"/>
                    </a:lnTo>
                    <a:lnTo>
                      <a:pt x="2932" y="2640"/>
                    </a:lnTo>
                    <a:lnTo>
                      <a:pt x="2928" y="2644"/>
                    </a:lnTo>
                    <a:lnTo>
                      <a:pt x="2922" y="2658"/>
                    </a:lnTo>
                    <a:lnTo>
                      <a:pt x="2920" y="2664"/>
                    </a:lnTo>
                    <a:lnTo>
                      <a:pt x="2910" y="2676"/>
                    </a:lnTo>
                    <a:lnTo>
                      <a:pt x="2906" y="2680"/>
                    </a:lnTo>
                    <a:lnTo>
                      <a:pt x="2898" y="2684"/>
                    </a:lnTo>
                    <a:lnTo>
                      <a:pt x="2884" y="2688"/>
                    </a:lnTo>
                    <a:lnTo>
                      <a:pt x="2878" y="2692"/>
                    </a:lnTo>
                    <a:lnTo>
                      <a:pt x="2872" y="2698"/>
                    </a:lnTo>
                    <a:lnTo>
                      <a:pt x="2870" y="2704"/>
                    </a:lnTo>
                    <a:lnTo>
                      <a:pt x="2864" y="2718"/>
                    </a:lnTo>
                    <a:lnTo>
                      <a:pt x="2860" y="2732"/>
                    </a:lnTo>
                    <a:lnTo>
                      <a:pt x="2858" y="2740"/>
                    </a:lnTo>
                    <a:lnTo>
                      <a:pt x="2862" y="2746"/>
                    </a:lnTo>
                    <a:lnTo>
                      <a:pt x="2874" y="2754"/>
                    </a:lnTo>
                    <a:lnTo>
                      <a:pt x="2880" y="2756"/>
                    </a:lnTo>
                    <a:lnTo>
                      <a:pt x="2886" y="2758"/>
                    </a:lnTo>
                    <a:lnTo>
                      <a:pt x="2894" y="2756"/>
                    </a:lnTo>
                    <a:lnTo>
                      <a:pt x="2898" y="2754"/>
                    </a:lnTo>
                    <a:lnTo>
                      <a:pt x="2904" y="2750"/>
                    </a:lnTo>
                    <a:lnTo>
                      <a:pt x="2908" y="2742"/>
                    </a:lnTo>
                    <a:lnTo>
                      <a:pt x="2914" y="2728"/>
                    </a:lnTo>
                    <a:lnTo>
                      <a:pt x="2916" y="2712"/>
                    </a:lnTo>
                    <a:lnTo>
                      <a:pt x="2916" y="2708"/>
                    </a:lnTo>
                    <a:lnTo>
                      <a:pt x="2918" y="2702"/>
                    </a:lnTo>
                    <a:lnTo>
                      <a:pt x="2922" y="2696"/>
                    </a:lnTo>
                    <a:lnTo>
                      <a:pt x="2930" y="2686"/>
                    </a:lnTo>
                    <a:lnTo>
                      <a:pt x="2940" y="2676"/>
                    </a:lnTo>
                    <a:lnTo>
                      <a:pt x="2952" y="2668"/>
                    </a:lnTo>
                    <a:lnTo>
                      <a:pt x="2958" y="2666"/>
                    </a:lnTo>
                    <a:lnTo>
                      <a:pt x="2962" y="2660"/>
                    </a:lnTo>
                    <a:lnTo>
                      <a:pt x="2964" y="2654"/>
                    </a:lnTo>
                    <a:lnTo>
                      <a:pt x="2964" y="2650"/>
                    </a:lnTo>
                    <a:lnTo>
                      <a:pt x="2964" y="2646"/>
                    </a:lnTo>
                    <a:lnTo>
                      <a:pt x="2962" y="2644"/>
                    </a:lnTo>
                    <a:lnTo>
                      <a:pt x="2960" y="2642"/>
                    </a:lnTo>
                    <a:lnTo>
                      <a:pt x="2956" y="2642"/>
                    </a:lnTo>
                    <a:lnTo>
                      <a:pt x="2954" y="2642"/>
                    </a:lnTo>
                    <a:lnTo>
                      <a:pt x="2946" y="2640"/>
                    </a:lnTo>
                    <a:lnTo>
                      <a:pt x="2940" y="2636"/>
                    </a:lnTo>
                    <a:close/>
                    <a:moveTo>
                      <a:pt x="406" y="1248"/>
                    </a:moveTo>
                    <a:lnTo>
                      <a:pt x="406" y="1248"/>
                    </a:lnTo>
                    <a:lnTo>
                      <a:pt x="402" y="1254"/>
                    </a:lnTo>
                    <a:lnTo>
                      <a:pt x="400" y="1260"/>
                    </a:lnTo>
                    <a:lnTo>
                      <a:pt x="400" y="1274"/>
                    </a:lnTo>
                    <a:lnTo>
                      <a:pt x="400" y="1278"/>
                    </a:lnTo>
                    <a:lnTo>
                      <a:pt x="402" y="1280"/>
                    </a:lnTo>
                    <a:lnTo>
                      <a:pt x="404" y="1282"/>
                    </a:lnTo>
                    <a:lnTo>
                      <a:pt x="408" y="1282"/>
                    </a:lnTo>
                    <a:lnTo>
                      <a:pt x="412" y="1282"/>
                    </a:lnTo>
                    <a:lnTo>
                      <a:pt x="416" y="1282"/>
                    </a:lnTo>
                    <a:lnTo>
                      <a:pt x="418" y="1280"/>
                    </a:lnTo>
                    <a:lnTo>
                      <a:pt x="420" y="1278"/>
                    </a:lnTo>
                    <a:lnTo>
                      <a:pt x="420" y="1274"/>
                    </a:lnTo>
                    <a:lnTo>
                      <a:pt x="420" y="1270"/>
                    </a:lnTo>
                    <a:lnTo>
                      <a:pt x="418" y="1262"/>
                    </a:lnTo>
                    <a:lnTo>
                      <a:pt x="416" y="1256"/>
                    </a:lnTo>
                    <a:lnTo>
                      <a:pt x="414" y="1250"/>
                    </a:lnTo>
                    <a:lnTo>
                      <a:pt x="412" y="1248"/>
                    </a:lnTo>
                    <a:lnTo>
                      <a:pt x="410" y="1246"/>
                    </a:lnTo>
                    <a:lnTo>
                      <a:pt x="408" y="1246"/>
                    </a:lnTo>
                    <a:lnTo>
                      <a:pt x="406" y="1248"/>
                    </a:lnTo>
                    <a:close/>
                    <a:moveTo>
                      <a:pt x="2286" y="1412"/>
                    </a:moveTo>
                    <a:lnTo>
                      <a:pt x="2286" y="1412"/>
                    </a:lnTo>
                    <a:lnTo>
                      <a:pt x="2290" y="1424"/>
                    </a:lnTo>
                    <a:lnTo>
                      <a:pt x="2290" y="1426"/>
                    </a:lnTo>
                    <a:lnTo>
                      <a:pt x="2292" y="1426"/>
                    </a:lnTo>
                    <a:lnTo>
                      <a:pt x="2296" y="1426"/>
                    </a:lnTo>
                    <a:lnTo>
                      <a:pt x="2302" y="1422"/>
                    </a:lnTo>
                    <a:lnTo>
                      <a:pt x="2306" y="1418"/>
                    </a:lnTo>
                    <a:lnTo>
                      <a:pt x="2308" y="1410"/>
                    </a:lnTo>
                    <a:lnTo>
                      <a:pt x="2308" y="1408"/>
                    </a:lnTo>
                    <a:lnTo>
                      <a:pt x="2308" y="1394"/>
                    </a:lnTo>
                    <a:lnTo>
                      <a:pt x="2308" y="1392"/>
                    </a:lnTo>
                    <a:lnTo>
                      <a:pt x="2306" y="1392"/>
                    </a:lnTo>
                    <a:lnTo>
                      <a:pt x="2302" y="1392"/>
                    </a:lnTo>
                    <a:lnTo>
                      <a:pt x="2288" y="1396"/>
                    </a:lnTo>
                    <a:lnTo>
                      <a:pt x="2284" y="1398"/>
                    </a:lnTo>
                    <a:lnTo>
                      <a:pt x="2284" y="1400"/>
                    </a:lnTo>
                    <a:lnTo>
                      <a:pt x="2282" y="1404"/>
                    </a:lnTo>
                    <a:lnTo>
                      <a:pt x="2284" y="1406"/>
                    </a:lnTo>
                    <a:lnTo>
                      <a:pt x="2286" y="1412"/>
                    </a:lnTo>
                    <a:close/>
                    <a:moveTo>
                      <a:pt x="414" y="1210"/>
                    </a:moveTo>
                    <a:lnTo>
                      <a:pt x="414" y="1210"/>
                    </a:lnTo>
                    <a:lnTo>
                      <a:pt x="412" y="1208"/>
                    </a:lnTo>
                    <a:lnTo>
                      <a:pt x="410" y="1206"/>
                    </a:lnTo>
                    <a:lnTo>
                      <a:pt x="406" y="1206"/>
                    </a:lnTo>
                    <a:lnTo>
                      <a:pt x="404" y="1208"/>
                    </a:lnTo>
                    <a:lnTo>
                      <a:pt x="398" y="1210"/>
                    </a:lnTo>
                    <a:lnTo>
                      <a:pt x="396" y="1212"/>
                    </a:lnTo>
                    <a:lnTo>
                      <a:pt x="394" y="1214"/>
                    </a:lnTo>
                    <a:lnTo>
                      <a:pt x="394" y="1216"/>
                    </a:lnTo>
                    <a:lnTo>
                      <a:pt x="396" y="1220"/>
                    </a:lnTo>
                    <a:lnTo>
                      <a:pt x="404" y="1228"/>
                    </a:lnTo>
                    <a:lnTo>
                      <a:pt x="410" y="1230"/>
                    </a:lnTo>
                    <a:lnTo>
                      <a:pt x="412" y="1230"/>
                    </a:lnTo>
                    <a:lnTo>
                      <a:pt x="416" y="1228"/>
                    </a:lnTo>
                    <a:lnTo>
                      <a:pt x="418" y="1224"/>
                    </a:lnTo>
                    <a:lnTo>
                      <a:pt x="416" y="1216"/>
                    </a:lnTo>
                    <a:lnTo>
                      <a:pt x="414" y="1210"/>
                    </a:lnTo>
                    <a:close/>
                    <a:moveTo>
                      <a:pt x="2302" y="1960"/>
                    </a:moveTo>
                    <a:lnTo>
                      <a:pt x="2302" y="1960"/>
                    </a:lnTo>
                    <a:lnTo>
                      <a:pt x="2302" y="1962"/>
                    </a:lnTo>
                    <a:lnTo>
                      <a:pt x="2302" y="1966"/>
                    </a:lnTo>
                    <a:lnTo>
                      <a:pt x="2304" y="1968"/>
                    </a:lnTo>
                    <a:lnTo>
                      <a:pt x="2306" y="1970"/>
                    </a:lnTo>
                    <a:lnTo>
                      <a:pt x="2312" y="1974"/>
                    </a:lnTo>
                    <a:lnTo>
                      <a:pt x="2324" y="1982"/>
                    </a:lnTo>
                    <a:lnTo>
                      <a:pt x="2326" y="1988"/>
                    </a:lnTo>
                    <a:lnTo>
                      <a:pt x="2328" y="1994"/>
                    </a:lnTo>
                    <a:lnTo>
                      <a:pt x="2328" y="1998"/>
                    </a:lnTo>
                    <a:lnTo>
                      <a:pt x="2328" y="2002"/>
                    </a:lnTo>
                    <a:lnTo>
                      <a:pt x="2330" y="2004"/>
                    </a:lnTo>
                    <a:lnTo>
                      <a:pt x="2334" y="2006"/>
                    </a:lnTo>
                    <a:lnTo>
                      <a:pt x="2336" y="2006"/>
                    </a:lnTo>
                    <a:lnTo>
                      <a:pt x="2340" y="2006"/>
                    </a:lnTo>
                    <a:lnTo>
                      <a:pt x="2352" y="2006"/>
                    </a:lnTo>
                    <a:lnTo>
                      <a:pt x="2358" y="2008"/>
                    </a:lnTo>
                    <a:lnTo>
                      <a:pt x="2364" y="2010"/>
                    </a:lnTo>
                    <a:lnTo>
                      <a:pt x="2380" y="2022"/>
                    </a:lnTo>
                    <a:lnTo>
                      <a:pt x="2394" y="2030"/>
                    </a:lnTo>
                    <a:lnTo>
                      <a:pt x="2420" y="2042"/>
                    </a:lnTo>
                    <a:lnTo>
                      <a:pt x="2424" y="2046"/>
                    </a:lnTo>
                    <a:lnTo>
                      <a:pt x="2426" y="2050"/>
                    </a:lnTo>
                    <a:lnTo>
                      <a:pt x="2424" y="2054"/>
                    </a:lnTo>
                    <a:lnTo>
                      <a:pt x="2420" y="2058"/>
                    </a:lnTo>
                    <a:lnTo>
                      <a:pt x="2414" y="2062"/>
                    </a:lnTo>
                    <a:lnTo>
                      <a:pt x="2410" y="2064"/>
                    </a:lnTo>
                    <a:lnTo>
                      <a:pt x="2414" y="2066"/>
                    </a:lnTo>
                    <a:lnTo>
                      <a:pt x="2418" y="2066"/>
                    </a:lnTo>
                    <a:lnTo>
                      <a:pt x="2426" y="2066"/>
                    </a:lnTo>
                    <a:lnTo>
                      <a:pt x="2434" y="2068"/>
                    </a:lnTo>
                    <a:lnTo>
                      <a:pt x="2438" y="2072"/>
                    </a:lnTo>
                    <a:lnTo>
                      <a:pt x="2452" y="2078"/>
                    </a:lnTo>
                    <a:lnTo>
                      <a:pt x="2458" y="2082"/>
                    </a:lnTo>
                    <a:lnTo>
                      <a:pt x="2470" y="2084"/>
                    </a:lnTo>
                    <a:lnTo>
                      <a:pt x="2476" y="2084"/>
                    </a:lnTo>
                    <a:lnTo>
                      <a:pt x="2480" y="2080"/>
                    </a:lnTo>
                    <a:lnTo>
                      <a:pt x="2488" y="2070"/>
                    </a:lnTo>
                    <a:lnTo>
                      <a:pt x="2502" y="2062"/>
                    </a:lnTo>
                    <a:lnTo>
                      <a:pt x="2508" y="2058"/>
                    </a:lnTo>
                    <a:lnTo>
                      <a:pt x="2514" y="2058"/>
                    </a:lnTo>
                    <a:lnTo>
                      <a:pt x="2522" y="2058"/>
                    </a:lnTo>
                    <a:lnTo>
                      <a:pt x="2526" y="2062"/>
                    </a:lnTo>
                    <a:lnTo>
                      <a:pt x="2540" y="2070"/>
                    </a:lnTo>
                    <a:lnTo>
                      <a:pt x="2558" y="2088"/>
                    </a:lnTo>
                    <a:lnTo>
                      <a:pt x="2570" y="2098"/>
                    </a:lnTo>
                    <a:lnTo>
                      <a:pt x="2576" y="2100"/>
                    </a:lnTo>
                    <a:lnTo>
                      <a:pt x="2578" y="2102"/>
                    </a:lnTo>
                    <a:lnTo>
                      <a:pt x="2580" y="2100"/>
                    </a:lnTo>
                    <a:lnTo>
                      <a:pt x="2582" y="2100"/>
                    </a:lnTo>
                    <a:lnTo>
                      <a:pt x="2582" y="2096"/>
                    </a:lnTo>
                    <a:lnTo>
                      <a:pt x="2582" y="2082"/>
                    </a:lnTo>
                    <a:lnTo>
                      <a:pt x="2580" y="2076"/>
                    </a:lnTo>
                    <a:lnTo>
                      <a:pt x="2576" y="2072"/>
                    </a:lnTo>
                    <a:lnTo>
                      <a:pt x="2560" y="2068"/>
                    </a:lnTo>
                    <a:lnTo>
                      <a:pt x="2556" y="2064"/>
                    </a:lnTo>
                    <a:lnTo>
                      <a:pt x="2554" y="2058"/>
                    </a:lnTo>
                    <a:lnTo>
                      <a:pt x="2554" y="2054"/>
                    </a:lnTo>
                    <a:lnTo>
                      <a:pt x="2554" y="2046"/>
                    </a:lnTo>
                    <a:lnTo>
                      <a:pt x="2558" y="2040"/>
                    </a:lnTo>
                    <a:lnTo>
                      <a:pt x="2560" y="2038"/>
                    </a:lnTo>
                    <a:lnTo>
                      <a:pt x="2560" y="2036"/>
                    </a:lnTo>
                    <a:lnTo>
                      <a:pt x="2556" y="2034"/>
                    </a:lnTo>
                    <a:lnTo>
                      <a:pt x="2542" y="2028"/>
                    </a:lnTo>
                    <a:lnTo>
                      <a:pt x="2534" y="2024"/>
                    </a:lnTo>
                    <a:lnTo>
                      <a:pt x="2530" y="2018"/>
                    </a:lnTo>
                    <a:lnTo>
                      <a:pt x="2528" y="2014"/>
                    </a:lnTo>
                    <a:lnTo>
                      <a:pt x="2524" y="2006"/>
                    </a:lnTo>
                    <a:lnTo>
                      <a:pt x="2518" y="2002"/>
                    </a:lnTo>
                    <a:lnTo>
                      <a:pt x="2502" y="1992"/>
                    </a:lnTo>
                    <a:lnTo>
                      <a:pt x="2486" y="1984"/>
                    </a:lnTo>
                    <a:lnTo>
                      <a:pt x="2424" y="1968"/>
                    </a:lnTo>
                    <a:lnTo>
                      <a:pt x="2416" y="1968"/>
                    </a:lnTo>
                    <a:lnTo>
                      <a:pt x="2410" y="1972"/>
                    </a:lnTo>
                    <a:lnTo>
                      <a:pt x="2394" y="1982"/>
                    </a:lnTo>
                    <a:lnTo>
                      <a:pt x="2386" y="1986"/>
                    </a:lnTo>
                    <a:lnTo>
                      <a:pt x="2378" y="1986"/>
                    </a:lnTo>
                    <a:lnTo>
                      <a:pt x="2376" y="1986"/>
                    </a:lnTo>
                    <a:lnTo>
                      <a:pt x="2368" y="1986"/>
                    </a:lnTo>
                    <a:lnTo>
                      <a:pt x="2362" y="1982"/>
                    </a:lnTo>
                    <a:lnTo>
                      <a:pt x="2354" y="1972"/>
                    </a:lnTo>
                    <a:lnTo>
                      <a:pt x="2342" y="1962"/>
                    </a:lnTo>
                    <a:lnTo>
                      <a:pt x="2334" y="1954"/>
                    </a:lnTo>
                    <a:lnTo>
                      <a:pt x="2328" y="1950"/>
                    </a:lnTo>
                    <a:lnTo>
                      <a:pt x="2320" y="1948"/>
                    </a:lnTo>
                    <a:lnTo>
                      <a:pt x="2316" y="1948"/>
                    </a:lnTo>
                    <a:lnTo>
                      <a:pt x="2310" y="1950"/>
                    </a:lnTo>
                    <a:lnTo>
                      <a:pt x="2306" y="1954"/>
                    </a:lnTo>
                    <a:lnTo>
                      <a:pt x="2302" y="1960"/>
                    </a:lnTo>
                    <a:close/>
                    <a:moveTo>
                      <a:pt x="2606" y="2298"/>
                    </a:moveTo>
                    <a:lnTo>
                      <a:pt x="2606" y="2298"/>
                    </a:lnTo>
                    <a:lnTo>
                      <a:pt x="2602" y="2290"/>
                    </a:lnTo>
                    <a:lnTo>
                      <a:pt x="2598" y="2284"/>
                    </a:lnTo>
                    <a:lnTo>
                      <a:pt x="2594" y="2280"/>
                    </a:lnTo>
                    <a:lnTo>
                      <a:pt x="2590" y="2272"/>
                    </a:lnTo>
                    <a:lnTo>
                      <a:pt x="2586" y="2258"/>
                    </a:lnTo>
                    <a:lnTo>
                      <a:pt x="2582" y="2252"/>
                    </a:lnTo>
                    <a:lnTo>
                      <a:pt x="2576" y="2248"/>
                    </a:lnTo>
                    <a:lnTo>
                      <a:pt x="2562" y="2244"/>
                    </a:lnTo>
                    <a:lnTo>
                      <a:pt x="2548" y="2236"/>
                    </a:lnTo>
                    <a:lnTo>
                      <a:pt x="2532" y="2226"/>
                    </a:lnTo>
                    <a:lnTo>
                      <a:pt x="2526" y="2220"/>
                    </a:lnTo>
                    <a:lnTo>
                      <a:pt x="2522" y="2214"/>
                    </a:lnTo>
                    <a:lnTo>
                      <a:pt x="2516" y="2180"/>
                    </a:lnTo>
                    <a:lnTo>
                      <a:pt x="2514" y="2174"/>
                    </a:lnTo>
                    <a:lnTo>
                      <a:pt x="2510" y="2168"/>
                    </a:lnTo>
                    <a:lnTo>
                      <a:pt x="2500" y="2158"/>
                    </a:lnTo>
                    <a:lnTo>
                      <a:pt x="2496" y="2152"/>
                    </a:lnTo>
                    <a:lnTo>
                      <a:pt x="2492" y="2146"/>
                    </a:lnTo>
                    <a:lnTo>
                      <a:pt x="2488" y="2130"/>
                    </a:lnTo>
                    <a:lnTo>
                      <a:pt x="2486" y="2128"/>
                    </a:lnTo>
                    <a:lnTo>
                      <a:pt x="2484" y="2128"/>
                    </a:lnTo>
                    <a:lnTo>
                      <a:pt x="2482" y="2128"/>
                    </a:lnTo>
                    <a:lnTo>
                      <a:pt x="2480" y="2128"/>
                    </a:lnTo>
                    <a:lnTo>
                      <a:pt x="2472" y="2138"/>
                    </a:lnTo>
                    <a:lnTo>
                      <a:pt x="2468" y="2144"/>
                    </a:lnTo>
                    <a:lnTo>
                      <a:pt x="2466" y="2150"/>
                    </a:lnTo>
                    <a:lnTo>
                      <a:pt x="2466" y="2184"/>
                    </a:lnTo>
                    <a:lnTo>
                      <a:pt x="2464" y="2192"/>
                    </a:lnTo>
                    <a:lnTo>
                      <a:pt x="2460" y="2198"/>
                    </a:lnTo>
                    <a:lnTo>
                      <a:pt x="2452" y="2206"/>
                    </a:lnTo>
                    <a:lnTo>
                      <a:pt x="2446" y="2210"/>
                    </a:lnTo>
                    <a:lnTo>
                      <a:pt x="2438" y="2212"/>
                    </a:lnTo>
                    <a:lnTo>
                      <a:pt x="2434" y="2212"/>
                    </a:lnTo>
                    <a:lnTo>
                      <a:pt x="2428" y="2210"/>
                    </a:lnTo>
                    <a:lnTo>
                      <a:pt x="2422" y="2204"/>
                    </a:lnTo>
                    <a:lnTo>
                      <a:pt x="2412" y="2188"/>
                    </a:lnTo>
                    <a:lnTo>
                      <a:pt x="2406" y="2184"/>
                    </a:lnTo>
                    <a:lnTo>
                      <a:pt x="2398" y="2182"/>
                    </a:lnTo>
                    <a:lnTo>
                      <a:pt x="2396" y="2182"/>
                    </a:lnTo>
                    <a:lnTo>
                      <a:pt x="2388" y="2180"/>
                    </a:lnTo>
                    <a:lnTo>
                      <a:pt x="2380" y="2178"/>
                    </a:lnTo>
                    <a:lnTo>
                      <a:pt x="2374" y="2176"/>
                    </a:lnTo>
                    <a:lnTo>
                      <a:pt x="2372" y="2174"/>
                    </a:lnTo>
                    <a:lnTo>
                      <a:pt x="2370" y="2172"/>
                    </a:lnTo>
                    <a:lnTo>
                      <a:pt x="2370" y="2168"/>
                    </a:lnTo>
                    <a:lnTo>
                      <a:pt x="2372" y="2164"/>
                    </a:lnTo>
                    <a:lnTo>
                      <a:pt x="2374" y="2160"/>
                    </a:lnTo>
                    <a:lnTo>
                      <a:pt x="2382" y="2146"/>
                    </a:lnTo>
                    <a:lnTo>
                      <a:pt x="2384" y="2140"/>
                    </a:lnTo>
                    <a:lnTo>
                      <a:pt x="2384" y="2138"/>
                    </a:lnTo>
                    <a:lnTo>
                      <a:pt x="2384" y="2134"/>
                    </a:lnTo>
                    <a:lnTo>
                      <a:pt x="2382" y="2132"/>
                    </a:lnTo>
                    <a:lnTo>
                      <a:pt x="2380" y="2132"/>
                    </a:lnTo>
                    <a:lnTo>
                      <a:pt x="2356" y="2126"/>
                    </a:lnTo>
                    <a:lnTo>
                      <a:pt x="2340" y="2124"/>
                    </a:lnTo>
                    <a:lnTo>
                      <a:pt x="2336" y="2124"/>
                    </a:lnTo>
                    <a:lnTo>
                      <a:pt x="2330" y="2124"/>
                    </a:lnTo>
                    <a:lnTo>
                      <a:pt x="2324" y="2128"/>
                    </a:lnTo>
                    <a:lnTo>
                      <a:pt x="2312" y="2136"/>
                    </a:lnTo>
                    <a:lnTo>
                      <a:pt x="2306" y="2140"/>
                    </a:lnTo>
                    <a:lnTo>
                      <a:pt x="2292" y="2146"/>
                    </a:lnTo>
                    <a:lnTo>
                      <a:pt x="2286" y="2150"/>
                    </a:lnTo>
                    <a:lnTo>
                      <a:pt x="2280" y="2154"/>
                    </a:lnTo>
                    <a:lnTo>
                      <a:pt x="2276" y="2160"/>
                    </a:lnTo>
                    <a:lnTo>
                      <a:pt x="2274" y="2164"/>
                    </a:lnTo>
                    <a:lnTo>
                      <a:pt x="2270" y="2170"/>
                    </a:lnTo>
                    <a:lnTo>
                      <a:pt x="2264" y="2172"/>
                    </a:lnTo>
                    <a:lnTo>
                      <a:pt x="2252" y="2168"/>
                    </a:lnTo>
                    <a:lnTo>
                      <a:pt x="2248" y="2166"/>
                    </a:lnTo>
                    <a:lnTo>
                      <a:pt x="2240" y="2164"/>
                    </a:lnTo>
                    <a:lnTo>
                      <a:pt x="2234" y="2166"/>
                    </a:lnTo>
                    <a:lnTo>
                      <a:pt x="2228" y="2168"/>
                    </a:lnTo>
                    <a:lnTo>
                      <a:pt x="2214" y="2176"/>
                    </a:lnTo>
                    <a:lnTo>
                      <a:pt x="2198" y="2188"/>
                    </a:lnTo>
                    <a:lnTo>
                      <a:pt x="2184" y="2196"/>
                    </a:lnTo>
                    <a:lnTo>
                      <a:pt x="2178" y="2198"/>
                    </a:lnTo>
                    <a:lnTo>
                      <a:pt x="2164" y="2206"/>
                    </a:lnTo>
                    <a:lnTo>
                      <a:pt x="2160" y="2208"/>
                    </a:lnTo>
                    <a:lnTo>
                      <a:pt x="2154" y="2212"/>
                    </a:lnTo>
                    <a:lnTo>
                      <a:pt x="2150" y="2220"/>
                    </a:lnTo>
                    <a:lnTo>
                      <a:pt x="2144" y="2234"/>
                    </a:lnTo>
                    <a:lnTo>
                      <a:pt x="2140" y="2238"/>
                    </a:lnTo>
                    <a:lnTo>
                      <a:pt x="2134" y="2240"/>
                    </a:lnTo>
                    <a:lnTo>
                      <a:pt x="2130" y="2240"/>
                    </a:lnTo>
                    <a:lnTo>
                      <a:pt x="2124" y="2242"/>
                    </a:lnTo>
                    <a:lnTo>
                      <a:pt x="2116" y="2246"/>
                    </a:lnTo>
                    <a:lnTo>
                      <a:pt x="2100" y="2256"/>
                    </a:lnTo>
                    <a:lnTo>
                      <a:pt x="2086" y="2264"/>
                    </a:lnTo>
                    <a:lnTo>
                      <a:pt x="2062" y="2276"/>
                    </a:lnTo>
                    <a:lnTo>
                      <a:pt x="2048" y="2286"/>
                    </a:lnTo>
                    <a:lnTo>
                      <a:pt x="2040" y="2294"/>
                    </a:lnTo>
                    <a:lnTo>
                      <a:pt x="2030" y="2306"/>
                    </a:lnTo>
                    <a:lnTo>
                      <a:pt x="2028" y="2312"/>
                    </a:lnTo>
                    <a:lnTo>
                      <a:pt x="2026" y="2320"/>
                    </a:lnTo>
                    <a:lnTo>
                      <a:pt x="2028" y="2326"/>
                    </a:lnTo>
                    <a:lnTo>
                      <a:pt x="2032" y="2340"/>
                    </a:lnTo>
                    <a:lnTo>
                      <a:pt x="2034" y="2356"/>
                    </a:lnTo>
                    <a:lnTo>
                      <a:pt x="2034" y="2360"/>
                    </a:lnTo>
                    <a:lnTo>
                      <a:pt x="2036" y="2376"/>
                    </a:lnTo>
                    <a:lnTo>
                      <a:pt x="2052" y="2428"/>
                    </a:lnTo>
                    <a:lnTo>
                      <a:pt x="2054" y="2444"/>
                    </a:lnTo>
                    <a:lnTo>
                      <a:pt x="2054" y="2448"/>
                    </a:lnTo>
                    <a:lnTo>
                      <a:pt x="2054" y="2464"/>
                    </a:lnTo>
                    <a:lnTo>
                      <a:pt x="2054" y="2488"/>
                    </a:lnTo>
                    <a:lnTo>
                      <a:pt x="2056" y="2494"/>
                    </a:lnTo>
                    <a:lnTo>
                      <a:pt x="2060" y="2500"/>
                    </a:lnTo>
                    <a:lnTo>
                      <a:pt x="2068" y="2510"/>
                    </a:lnTo>
                    <a:lnTo>
                      <a:pt x="2074" y="2514"/>
                    </a:lnTo>
                    <a:lnTo>
                      <a:pt x="2082" y="2514"/>
                    </a:lnTo>
                    <a:lnTo>
                      <a:pt x="2086" y="2514"/>
                    </a:lnTo>
                    <a:lnTo>
                      <a:pt x="2100" y="2512"/>
                    </a:lnTo>
                    <a:lnTo>
                      <a:pt x="2116" y="2508"/>
                    </a:lnTo>
                    <a:lnTo>
                      <a:pt x="2130" y="2502"/>
                    </a:lnTo>
                    <a:lnTo>
                      <a:pt x="2136" y="2498"/>
                    </a:lnTo>
                    <a:lnTo>
                      <a:pt x="2142" y="2496"/>
                    </a:lnTo>
                    <a:lnTo>
                      <a:pt x="2150" y="2496"/>
                    </a:lnTo>
                    <a:lnTo>
                      <a:pt x="2154" y="2496"/>
                    </a:lnTo>
                    <a:lnTo>
                      <a:pt x="2170" y="2492"/>
                    </a:lnTo>
                    <a:lnTo>
                      <a:pt x="2184" y="2488"/>
                    </a:lnTo>
                    <a:lnTo>
                      <a:pt x="2190" y="2484"/>
                    </a:lnTo>
                    <a:lnTo>
                      <a:pt x="2192" y="2480"/>
                    </a:lnTo>
                    <a:lnTo>
                      <a:pt x="2194" y="2476"/>
                    </a:lnTo>
                    <a:lnTo>
                      <a:pt x="2198" y="2472"/>
                    </a:lnTo>
                    <a:lnTo>
                      <a:pt x="2232" y="2460"/>
                    </a:lnTo>
                    <a:lnTo>
                      <a:pt x="2240" y="2458"/>
                    </a:lnTo>
                    <a:lnTo>
                      <a:pt x="2248" y="2456"/>
                    </a:lnTo>
                    <a:lnTo>
                      <a:pt x="2272" y="2456"/>
                    </a:lnTo>
                    <a:lnTo>
                      <a:pt x="2288" y="2458"/>
                    </a:lnTo>
                    <a:lnTo>
                      <a:pt x="2330" y="2464"/>
                    </a:lnTo>
                    <a:lnTo>
                      <a:pt x="2338" y="2468"/>
                    </a:lnTo>
                    <a:lnTo>
                      <a:pt x="2344" y="2472"/>
                    </a:lnTo>
                    <a:lnTo>
                      <a:pt x="2362" y="2490"/>
                    </a:lnTo>
                    <a:lnTo>
                      <a:pt x="2374" y="2500"/>
                    </a:lnTo>
                    <a:lnTo>
                      <a:pt x="2382" y="2510"/>
                    </a:lnTo>
                    <a:lnTo>
                      <a:pt x="2388" y="2514"/>
                    </a:lnTo>
                    <a:lnTo>
                      <a:pt x="2396" y="2514"/>
                    </a:lnTo>
                    <a:lnTo>
                      <a:pt x="2398" y="2514"/>
                    </a:lnTo>
                    <a:lnTo>
                      <a:pt x="2406" y="2516"/>
                    </a:lnTo>
                    <a:lnTo>
                      <a:pt x="2410" y="2522"/>
                    </a:lnTo>
                    <a:lnTo>
                      <a:pt x="2414" y="2528"/>
                    </a:lnTo>
                    <a:lnTo>
                      <a:pt x="2422" y="2540"/>
                    </a:lnTo>
                    <a:lnTo>
                      <a:pt x="2430" y="2548"/>
                    </a:lnTo>
                    <a:lnTo>
                      <a:pt x="2442" y="2558"/>
                    </a:lnTo>
                    <a:lnTo>
                      <a:pt x="2458" y="2570"/>
                    </a:lnTo>
                    <a:lnTo>
                      <a:pt x="2474" y="2576"/>
                    </a:lnTo>
                    <a:lnTo>
                      <a:pt x="2488" y="2580"/>
                    </a:lnTo>
                    <a:lnTo>
                      <a:pt x="2494" y="2582"/>
                    </a:lnTo>
                    <a:lnTo>
                      <a:pt x="2502" y="2580"/>
                    </a:lnTo>
                    <a:lnTo>
                      <a:pt x="2508" y="2578"/>
                    </a:lnTo>
                    <a:lnTo>
                      <a:pt x="2514" y="2576"/>
                    </a:lnTo>
                    <a:lnTo>
                      <a:pt x="2520" y="2580"/>
                    </a:lnTo>
                    <a:lnTo>
                      <a:pt x="2528" y="2588"/>
                    </a:lnTo>
                    <a:lnTo>
                      <a:pt x="2534" y="2592"/>
                    </a:lnTo>
                    <a:lnTo>
                      <a:pt x="2538" y="2594"/>
                    </a:lnTo>
                    <a:lnTo>
                      <a:pt x="2544" y="2592"/>
                    </a:lnTo>
                    <a:lnTo>
                      <a:pt x="2550" y="2588"/>
                    </a:lnTo>
                    <a:lnTo>
                      <a:pt x="2558" y="2580"/>
                    </a:lnTo>
                    <a:lnTo>
                      <a:pt x="2570" y="2570"/>
                    </a:lnTo>
                    <a:lnTo>
                      <a:pt x="2576" y="2568"/>
                    </a:lnTo>
                    <a:lnTo>
                      <a:pt x="2588" y="2564"/>
                    </a:lnTo>
                    <a:lnTo>
                      <a:pt x="2592" y="2562"/>
                    </a:lnTo>
                    <a:lnTo>
                      <a:pt x="2592" y="2556"/>
                    </a:lnTo>
                    <a:lnTo>
                      <a:pt x="2592" y="2552"/>
                    </a:lnTo>
                    <a:lnTo>
                      <a:pt x="2594" y="2544"/>
                    </a:lnTo>
                    <a:lnTo>
                      <a:pt x="2596" y="2538"/>
                    </a:lnTo>
                    <a:lnTo>
                      <a:pt x="2608" y="2512"/>
                    </a:lnTo>
                    <a:lnTo>
                      <a:pt x="2616" y="2498"/>
                    </a:lnTo>
                    <a:lnTo>
                      <a:pt x="2638" y="2434"/>
                    </a:lnTo>
                    <a:lnTo>
                      <a:pt x="2642" y="2418"/>
                    </a:lnTo>
                    <a:lnTo>
                      <a:pt x="2642" y="2396"/>
                    </a:lnTo>
                    <a:lnTo>
                      <a:pt x="2642" y="2380"/>
                    </a:lnTo>
                    <a:lnTo>
                      <a:pt x="2642" y="2366"/>
                    </a:lnTo>
                    <a:lnTo>
                      <a:pt x="2642" y="2350"/>
                    </a:lnTo>
                    <a:lnTo>
                      <a:pt x="2642" y="2346"/>
                    </a:lnTo>
                    <a:lnTo>
                      <a:pt x="2640" y="2340"/>
                    </a:lnTo>
                    <a:lnTo>
                      <a:pt x="2636" y="2334"/>
                    </a:lnTo>
                    <a:lnTo>
                      <a:pt x="2620" y="2324"/>
                    </a:lnTo>
                    <a:lnTo>
                      <a:pt x="2614" y="2318"/>
                    </a:lnTo>
                    <a:lnTo>
                      <a:pt x="2610" y="2312"/>
                    </a:lnTo>
                    <a:lnTo>
                      <a:pt x="2606" y="2298"/>
                    </a:lnTo>
                    <a:close/>
                    <a:moveTo>
                      <a:pt x="2522" y="2632"/>
                    </a:moveTo>
                    <a:lnTo>
                      <a:pt x="2522" y="2632"/>
                    </a:lnTo>
                    <a:lnTo>
                      <a:pt x="2520" y="2634"/>
                    </a:lnTo>
                    <a:lnTo>
                      <a:pt x="2518" y="2634"/>
                    </a:lnTo>
                    <a:lnTo>
                      <a:pt x="2516" y="2638"/>
                    </a:lnTo>
                    <a:lnTo>
                      <a:pt x="2518" y="2640"/>
                    </a:lnTo>
                    <a:lnTo>
                      <a:pt x="2522" y="2654"/>
                    </a:lnTo>
                    <a:lnTo>
                      <a:pt x="2524" y="2670"/>
                    </a:lnTo>
                    <a:lnTo>
                      <a:pt x="2524" y="2674"/>
                    </a:lnTo>
                    <a:lnTo>
                      <a:pt x="2526" y="2680"/>
                    </a:lnTo>
                    <a:lnTo>
                      <a:pt x="2532" y="2684"/>
                    </a:lnTo>
                    <a:lnTo>
                      <a:pt x="2538" y="2688"/>
                    </a:lnTo>
                    <a:lnTo>
                      <a:pt x="2540" y="2688"/>
                    </a:lnTo>
                    <a:lnTo>
                      <a:pt x="2544" y="2688"/>
                    </a:lnTo>
                    <a:lnTo>
                      <a:pt x="2546" y="2686"/>
                    </a:lnTo>
                    <a:lnTo>
                      <a:pt x="2548" y="2684"/>
                    </a:lnTo>
                    <a:lnTo>
                      <a:pt x="2550" y="2678"/>
                    </a:lnTo>
                    <a:lnTo>
                      <a:pt x="2556" y="2664"/>
                    </a:lnTo>
                    <a:lnTo>
                      <a:pt x="2562" y="2650"/>
                    </a:lnTo>
                    <a:lnTo>
                      <a:pt x="2564" y="2634"/>
                    </a:lnTo>
                    <a:lnTo>
                      <a:pt x="2564" y="2632"/>
                    </a:lnTo>
                    <a:lnTo>
                      <a:pt x="2564" y="2628"/>
                    </a:lnTo>
                    <a:lnTo>
                      <a:pt x="2562" y="2626"/>
                    </a:lnTo>
                    <a:lnTo>
                      <a:pt x="2560" y="2626"/>
                    </a:lnTo>
                    <a:lnTo>
                      <a:pt x="2556" y="2626"/>
                    </a:lnTo>
                    <a:lnTo>
                      <a:pt x="2552" y="2630"/>
                    </a:lnTo>
                    <a:lnTo>
                      <a:pt x="2544" y="2632"/>
                    </a:lnTo>
                    <a:lnTo>
                      <a:pt x="2536" y="2632"/>
                    </a:lnTo>
                    <a:lnTo>
                      <a:pt x="2522" y="2632"/>
                    </a:lnTo>
                    <a:close/>
                    <a:moveTo>
                      <a:pt x="2478" y="958"/>
                    </a:moveTo>
                    <a:lnTo>
                      <a:pt x="2478" y="958"/>
                    </a:lnTo>
                    <a:lnTo>
                      <a:pt x="2476" y="954"/>
                    </a:lnTo>
                    <a:lnTo>
                      <a:pt x="2476" y="958"/>
                    </a:lnTo>
                    <a:lnTo>
                      <a:pt x="2476" y="962"/>
                    </a:lnTo>
                    <a:lnTo>
                      <a:pt x="2474" y="976"/>
                    </a:lnTo>
                    <a:lnTo>
                      <a:pt x="2468" y="992"/>
                    </a:lnTo>
                    <a:lnTo>
                      <a:pt x="2468" y="998"/>
                    </a:lnTo>
                    <a:lnTo>
                      <a:pt x="2470" y="1006"/>
                    </a:lnTo>
                    <a:lnTo>
                      <a:pt x="2472" y="1012"/>
                    </a:lnTo>
                    <a:lnTo>
                      <a:pt x="2474" y="1018"/>
                    </a:lnTo>
                    <a:lnTo>
                      <a:pt x="2476" y="1026"/>
                    </a:lnTo>
                    <a:lnTo>
                      <a:pt x="2476" y="1088"/>
                    </a:lnTo>
                    <a:lnTo>
                      <a:pt x="2476" y="1104"/>
                    </a:lnTo>
                    <a:lnTo>
                      <a:pt x="2476" y="1118"/>
                    </a:lnTo>
                    <a:lnTo>
                      <a:pt x="2478" y="1124"/>
                    </a:lnTo>
                    <a:lnTo>
                      <a:pt x="2484" y="1128"/>
                    </a:lnTo>
                    <a:lnTo>
                      <a:pt x="2498" y="1134"/>
                    </a:lnTo>
                    <a:lnTo>
                      <a:pt x="2502" y="1134"/>
                    </a:lnTo>
                    <a:lnTo>
                      <a:pt x="2500" y="1130"/>
                    </a:lnTo>
                    <a:lnTo>
                      <a:pt x="2490" y="1114"/>
                    </a:lnTo>
                    <a:lnTo>
                      <a:pt x="2486" y="1106"/>
                    </a:lnTo>
                    <a:lnTo>
                      <a:pt x="2486" y="1098"/>
                    </a:lnTo>
                    <a:lnTo>
                      <a:pt x="2486" y="1094"/>
                    </a:lnTo>
                    <a:lnTo>
                      <a:pt x="2486" y="1088"/>
                    </a:lnTo>
                    <a:lnTo>
                      <a:pt x="2488" y="1080"/>
                    </a:lnTo>
                    <a:lnTo>
                      <a:pt x="2492" y="1074"/>
                    </a:lnTo>
                    <a:lnTo>
                      <a:pt x="2496" y="1070"/>
                    </a:lnTo>
                    <a:lnTo>
                      <a:pt x="2498" y="1070"/>
                    </a:lnTo>
                    <a:lnTo>
                      <a:pt x="2500" y="1072"/>
                    </a:lnTo>
                    <a:lnTo>
                      <a:pt x="2502" y="1074"/>
                    </a:lnTo>
                    <a:lnTo>
                      <a:pt x="2502" y="1070"/>
                    </a:lnTo>
                    <a:lnTo>
                      <a:pt x="2488" y="1006"/>
                    </a:lnTo>
                    <a:lnTo>
                      <a:pt x="2486" y="990"/>
                    </a:lnTo>
                    <a:lnTo>
                      <a:pt x="2486" y="988"/>
                    </a:lnTo>
                    <a:lnTo>
                      <a:pt x="2482" y="972"/>
                    </a:lnTo>
                    <a:lnTo>
                      <a:pt x="2478" y="958"/>
                    </a:lnTo>
                    <a:close/>
                    <a:moveTo>
                      <a:pt x="2460" y="1170"/>
                    </a:moveTo>
                    <a:lnTo>
                      <a:pt x="2460" y="1170"/>
                    </a:lnTo>
                    <a:lnTo>
                      <a:pt x="2458" y="1176"/>
                    </a:lnTo>
                    <a:lnTo>
                      <a:pt x="2456" y="1182"/>
                    </a:lnTo>
                    <a:lnTo>
                      <a:pt x="2456" y="1196"/>
                    </a:lnTo>
                    <a:lnTo>
                      <a:pt x="2454" y="1204"/>
                    </a:lnTo>
                    <a:lnTo>
                      <a:pt x="2452" y="1212"/>
                    </a:lnTo>
                    <a:lnTo>
                      <a:pt x="2450" y="1216"/>
                    </a:lnTo>
                    <a:lnTo>
                      <a:pt x="2446" y="1224"/>
                    </a:lnTo>
                    <a:lnTo>
                      <a:pt x="2446" y="1232"/>
                    </a:lnTo>
                    <a:lnTo>
                      <a:pt x="2446" y="1236"/>
                    </a:lnTo>
                    <a:lnTo>
                      <a:pt x="2448" y="1238"/>
                    </a:lnTo>
                    <a:lnTo>
                      <a:pt x="2450" y="1236"/>
                    </a:lnTo>
                    <a:lnTo>
                      <a:pt x="2460" y="1220"/>
                    </a:lnTo>
                    <a:lnTo>
                      <a:pt x="2464" y="1218"/>
                    </a:lnTo>
                    <a:lnTo>
                      <a:pt x="2466" y="1218"/>
                    </a:lnTo>
                    <a:lnTo>
                      <a:pt x="2468" y="1218"/>
                    </a:lnTo>
                    <a:lnTo>
                      <a:pt x="2472" y="1220"/>
                    </a:lnTo>
                    <a:lnTo>
                      <a:pt x="2480" y="1228"/>
                    </a:lnTo>
                    <a:lnTo>
                      <a:pt x="2482" y="1230"/>
                    </a:lnTo>
                    <a:lnTo>
                      <a:pt x="2484" y="1230"/>
                    </a:lnTo>
                    <a:lnTo>
                      <a:pt x="2486" y="1228"/>
                    </a:lnTo>
                    <a:lnTo>
                      <a:pt x="2488" y="1226"/>
                    </a:lnTo>
                    <a:lnTo>
                      <a:pt x="2492" y="1220"/>
                    </a:lnTo>
                    <a:lnTo>
                      <a:pt x="2496" y="1214"/>
                    </a:lnTo>
                    <a:lnTo>
                      <a:pt x="2502" y="1210"/>
                    </a:lnTo>
                    <a:lnTo>
                      <a:pt x="2508" y="1208"/>
                    </a:lnTo>
                    <a:lnTo>
                      <a:pt x="2520" y="1198"/>
                    </a:lnTo>
                    <a:lnTo>
                      <a:pt x="2528" y="1190"/>
                    </a:lnTo>
                    <a:lnTo>
                      <a:pt x="2530" y="1188"/>
                    </a:lnTo>
                    <a:lnTo>
                      <a:pt x="2530" y="1186"/>
                    </a:lnTo>
                    <a:lnTo>
                      <a:pt x="2528" y="1184"/>
                    </a:lnTo>
                    <a:lnTo>
                      <a:pt x="2526" y="1184"/>
                    </a:lnTo>
                    <a:lnTo>
                      <a:pt x="2522" y="1184"/>
                    </a:lnTo>
                    <a:lnTo>
                      <a:pt x="2506" y="1182"/>
                    </a:lnTo>
                    <a:lnTo>
                      <a:pt x="2492" y="1178"/>
                    </a:lnTo>
                    <a:lnTo>
                      <a:pt x="2478" y="1170"/>
                    </a:lnTo>
                    <a:lnTo>
                      <a:pt x="2472" y="1168"/>
                    </a:lnTo>
                    <a:lnTo>
                      <a:pt x="2466" y="1168"/>
                    </a:lnTo>
                    <a:lnTo>
                      <a:pt x="2460" y="1170"/>
                    </a:lnTo>
                    <a:close/>
                    <a:moveTo>
                      <a:pt x="2438" y="1284"/>
                    </a:moveTo>
                    <a:lnTo>
                      <a:pt x="2438" y="1284"/>
                    </a:lnTo>
                    <a:lnTo>
                      <a:pt x="2432" y="1300"/>
                    </a:lnTo>
                    <a:lnTo>
                      <a:pt x="2430" y="1304"/>
                    </a:lnTo>
                    <a:lnTo>
                      <a:pt x="2426" y="1310"/>
                    </a:lnTo>
                    <a:lnTo>
                      <a:pt x="2420" y="1316"/>
                    </a:lnTo>
                    <a:lnTo>
                      <a:pt x="2414" y="1318"/>
                    </a:lnTo>
                    <a:lnTo>
                      <a:pt x="2400" y="1326"/>
                    </a:lnTo>
                    <a:lnTo>
                      <a:pt x="2374" y="1346"/>
                    </a:lnTo>
                    <a:lnTo>
                      <a:pt x="2368" y="1350"/>
                    </a:lnTo>
                    <a:lnTo>
                      <a:pt x="2360" y="1350"/>
                    </a:lnTo>
                    <a:lnTo>
                      <a:pt x="2356" y="1350"/>
                    </a:lnTo>
                    <a:lnTo>
                      <a:pt x="2340" y="1354"/>
                    </a:lnTo>
                    <a:lnTo>
                      <a:pt x="2326" y="1358"/>
                    </a:lnTo>
                    <a:lnTo>
                      <a:pt x="2320" y="1362"/>
                    </a:lnTo>
                    <a:lnTo>
                      <a:pt x="2318" y="1366"/>
                    </a:lnTo>
                    <a:lnTo>
                      <a:pt x="2322" y="1378"/>
                    </a:lnTo>
                    <a:lnTo>
                      <a:pt x="2326" y="1392"/>
                    </a:lnTo>
                    <a:lnTo>
                      <a:pt x="2328" y="1394"/>
                    </a:lnTo>
                    <a:lnTo>
                      <a:pt x="2330" y="1396"/>
                    </a:lnTo>
                    <a:lnTo>
                      <a:pt x="2332" y="1396"/>
                    </a:lnTo>
                    <a:lnTo>
                      <a:pt x="2334" y="1394"/>
                    </a:lnTo>
                    <a:lnTo>
                      <a:pt x="2342" y="1386"/>
                    </a:lnTo>
                    <a:lnTo>
                      <a:pt x="2348" y="1382"/>
                    </a:lnTo>
                    <a:lnTo>
                      <a:pt x="2354" y="1380"/>
                    </a:lnTo>
                    <a:lnTo>
                      <a:pt x="2358" y="1378"/>
                    </a:lnTo>
                    <a:lnTo>
                      <a:pt x="2362" y="1376"/>
                    </a:lnTo>
                    <a:lnTo>
                      <a:pt x="2366" y="1374"/>
                    </a:lnTo>
                    <a:lnTo>
                      <a:pt x="2368" y="1376"/>
                    </a:lnTo>
                    <a:lnTo>
                      <a:pt x="2370" y="1376"/>
                    </a:lnTo>
                    <a:lnTo>
                      <a:pt x="2374" y="1374"/>
                    </a:lnTo>
                    <a:lnTo>
                      <a:pt x="2382" y="1366"/>
                    </a:lnTo>
                    <a:lnTo>
                      <a:pt x="2388" y="1362"/>
                    </a:lnTo>
                    <a:lnTo>
                      <a:pt x="2392" y="1360"/>
                    </a:lnTo>
                    <a:lnTo>
                      <a:pt x="2404" y="1360"/>
                    </a:lnTo>
                    <a:lnTo>
                      <a:pt x="2408" y="1360"/>
                    </a:lnTo>
                    <a:lnTo>
                      <a:pt x="2422" y="1360"/>
                    </a:lnTo>
                    <a:lnTo>
                      <a:pt x="2432" y="1360"/>
                    </a:lnTo>
                    <a:lnTo>
                      <a:pt x="2436" y="1360"/>
                    </a:lnTo>
                    <a:lnTo>
                      <a:pt x="2440" y="1356"/>
                    </a:lnTo>
                    <a:lnTo>
                      <a:pt x="2444" y="1350"/>
                    </a:lnTo>
                    <a:lnTo>
                      <a:pt x="2446" y="1342"/>
                    </a:lnTo>
                    <a:lnTo>
                      <a:pt x="2446" y="1330"/>
                    </a:lnTo>
                    <a:lnTo>
                      <a:pt x="2446" y="1322"/>
                    </a:lnTo>
                    <a:lnTo>
                      <a:pt x="2450" y="1314"/>
                    </a:lnTo>
                    <a:lnTo>
                      <a:pt x="2452" y="1308"/>
                    </a:lnTo>
                    <a:lnTo>
                      <a:pt x="2458" y="1294"/>
                    </a:lnTo>
                    <a:lnTo>
                      <a:pt x="2462" y="1280"/>
                    </a:lnTo>
                    <a:lnTo>
                      <a:pt x="2464" y="1272"/>
                    </a:lnTo>
                    <a:lnTo>
                      <a:pt x="2460" y="1266"/>
                    </a:lnTo>
                    <a:lnTo>
                      <a:pt x="2450" y="1250"/>
                    </a:lnTo>
                    <a:lnTo>
                      <a:pt x="2448" y="1246"/>
                    </a:lnTo>
                    <a:lnTo>
                      <a:pt x="2446" y="1246"/>
                    </a:lnTo>
                    <a:lnTo>
                      <a:pt x="2446" y="1248"/>
                    </a:lnTo>
                    <a:lnTo>
                      <a:pt x="2444" y="1260"/>
                    </a:lnTo>
                    <a:lnTo>
                      <a:pt x="2438" y="1284"/>
                    </a:lnTo>
                    <a:close/>
                  </a:path>
                </a:pathLst>
              </a:custGeom>
              <a:grpFill/>
              <a:ln w="9525">
                <a:solidFill>
                  <a:schemeClr val="bg1"/>
                </a:solidFill>
                <a:round/>
                <a:headEnd/>
                <a:tailEnd/>
              </a:ln>
            </p:spPr>
            <p:txBody>
              <a:bodyPr/>
              <a:lstStyle/>
              <a:p>
                <a:endParaRPr lang="en-GB">
                  <a:solidFill>
                    <a:prstClr val="black"/>
                  </a:solidFill>
                </a:endParaRPr>
              </a:p>
            </p:txBody>
          </p:sp>
          <p:sp>
            <p:nvSpPr>
              <p:cNvPr id="206" name="Freeform 205"/>
              <p:cNvSpPr>
                <a:spLocks noEditPoints="1"/>
              </p:cNvSpPr>
              <p:nvPr/>
            </p:nvSpPr>
            <p:spPr bwMode="auto">
              <a:xfrm>
                <a:off x="0" y="753"/>
                <a:ext cx="2211" cy="3018"/>
              </a:xfrm>
              <a:custGeom>
                <a:avLst/>
                <a:gdLst>
                  <a:gd name="T0" fmla="*/ 1757 w 2211"/>
                  <a:gd name="T1" fmla="*/ 431 h 3018"/>
                  <a:gd name="T2" fmla="*/ 1780 w 2211"/>
                  <a:gd name="T3" fmla="*/ 502 h 3018"/>
                  <a:gd name="T4" fmla="*/ 1792 w 2211"/>
                  <a:gd name="T5" fmla="*/ 608 h 3018"/>
                  <a:gd name="T6" fmla="*/ 1954 w 2211"/>
                  <a:gd name="T7" fmla="*/ 711 h 3018"/>
                  <a:gd name="T8" fmla="*/ 2035 w 2211"/>
                  <a:gd name="T9" fmla="*/ 540 h 3018"/>
                  <a:gd name="T10" fmla="*/ 2203 w 2211"/>
                  <a:gd name="T11" fmla="*/ 366 h 3018"/>
                  <a:gd name="T12" fmla="*/ 2188 w 2211"/>
                  <a:gd name="T13" fmla="*/ 325 h 3018"/>
                  <a:gd name="T14" fmla="*/ 2153 w 2211"/>
                  <a:gd name="T15" fmla="*/ 272 h 3018"/>
                  <a:gd name="T16" fmla="*/ 2085 w 2211"/>
                  <a:gd name="T17" fmla="*/ 202 h 3018"/>
                  <a:gd name="T18" fmla="*/ 2002 w 2211"/>
                  <a:gd name="T19" fmla="*/ 129 h 3018"/>
                  <a:gd name="T20" fmla="*/ 1934 w 2211"/>
                  <a:gd name="T21" fmla="*/ 108 h 3018"/>
                  <a:gd name="T22" fmla="*/ 1737 w 2211"/>
                  <a:gd name="T23" fmla="*/ 207 h 3018"/>
                  <a:gd name="T24" fmla="*/ 1288 w 2211"/>
                  <a:gd name="T25" fmla="*/ 159 h 3018"/>
                  <a:gd name="T26" fmla="*/ 1303 w 2211"/>
                  <a:gd name="T27" fmla="*/ 194 h 3018"/>
                  <a:gd name="T28" fmla="*/ 1356 w 2211"/>
                  <a:gd name="T29" fmla="*/ 207 h 3018"/>
                  <a:gd name="T30" fmla="*/ 1364 w 2211"/>
                  <a:gd name="T31" fmla="*/ 156 h 3018"/>
                  <a:gd name="T32" fmla="*/ 1374 w 2211"/>
                  <a:gd name="T33" fmla="*/ 66 h 3018"/>
                  <a:gd name="T34" fmla="*/ 1361 w 2211"/>
                  <a:gd name="T35" fmla="*/ 3 h 3018"/>
                  <a:gd name="T36" fmla="*/ 1319 w 2211"/>
                  <a:gd name="T37" fmla="*/ 13 h 3018"/>
                  <a:gd name="T38" fmla="*/ 1266 w 2211"/>
                  <a:gd name="T39" fmla="*/ 58 h 3018"/>
                  <a:gd name="T40" fmla="*/ 1248 w 2211"/>
                  <a:gd name="T41" fmla="*/ 81 h 3018"/>
                  <a:gd name="T42" fmla="*/ 1253 w 2211"/>
                  <a:gd name="T43" fmla="*/ 144 h 3018"/>
                  <a:gd name="T44" fmla="*/ 1268 w 2211"/>
                  <a:gd name="T45" fmla="*/ 227 h 3018"/>
                  <a:gd name="T46" fmla="*/ 1379 w 2211"/>
                  <a:gd name="T47" fmla="*/ 252 h 3018"/>
                  <a:gd name="T48" fmla="*/ 1271 w 2211"/>
                  <a:gd name="T49" fmla="*/ 217 h 3018"/>
                  <a:gd name="T50" fmla="*/ 1172 w 2211"/>
                  <a:gd name="T51" fmla="*/ 1629 h 3018"/>
                  <a:gd name="T52" fmla="*/ 1677 w 2211"/>
                  <a:gd name="T53" fmla="*/ 1170 h 3018"/>
                  <a:gd name="T54" fmla="*/ 1500 w 2211"/>
                  <a:gd name="T55" fmla="*/ 703 h 3018"/>
                  <a:gd name="T56" fmla="*/ 1437 w 2211"/>
                  <a:gd name="T57" fmla="*/ 376 h 3018"/>
                  <a:gd name="T58" fmla="*/ 1520 w 2211"/>
                  <a:gd name="T59" fmla="*/ 509 h 3018"/>
                  <a:gd name="T60" fmla="*/ 1606 w 2211"/>
                  <a:gd name="T61" fmla="*/ 540 h 3018"/>
                  <a:gd name="T62" fmla="*/ 1674 w 2211"/>
                  <a:gd name="T63" fmla="*/ 527 h 3018"/>
                  <a:gd name="T64" fmla="*/ 1694 w 2211"/>
                  <a:gd name="T65" fmla="*/ 502 h 3018"/>
                  <a:gd name="T66" fmla="*/ 1659 w 2211"/>
                  <a:gd name="T67" fmla="*/ 446 h 3018"/>
                  <a:gd name="T68" fmla="*/ 1634 w 2211"/>
                  <a:gd name="T69" fmla="*/ 388 h 3018"/>
                  <a:gd name="T70" fmla="*/ 1553 w 2211"/>
                  <a:gd name="T71" fmla="*/ 345 h 3018"/>
                  <a:gd name="T72" fmla="*/ 1442 w 2211"/>
                  <a:gd name="T73" fmla="*/ 300 h 3018"/>
                  <a:gd name="T74" fmla="*/ 1341 w 2211"/>
                  <a:gd name="T75" fmla="*/ 330 h 3018"/>
                  <a:gd name="T76" fmla="*/ 1319 w 2211"/>
                  <a:gd name="T77" fmla="*/ 386 h 3018"/>
                  <a:gd name="T78" fmla="*/ 1182 w 2211"/>
                  <a:gd name="T79" fmla="*/ 424 h 3018"/>
                  <a:gd name="T80" fmla="*/ 1172 w 2211"/>
                  <a:gd name="T81" fmla="*/ 308 h 3018"/>
                  <a:gd name="T82" fmla="*/ 1112 w 2211"/>
                  <a:gd name="T83" fmla="*/ 315 h 3018"/>
                  <a:gd name="T84" fmla="*/ 1024 w 2211"/>
                  <a:gd name="T85" fmla="*/ 333 h 3018"/>
                  <a:gd name="T86" fmla="*/ 1034 w 2211"/>
                  <a:gd name="T87" fmla="*/ 383 h 3018"/>
                  <a:gd name="T88" fmla="*/ 1129 w 2211"/>
                  <a:gd name="T89" fmla="*/ 429 h 3018"/>
                  <a:gd name="T90" fmla="*/ 451 w 2211"/>
                  <a:gd name="T91" fmla="*/ 378 h 3018"/>
                  <a:gd name="T92" fmla="*/ 156 w 2211"/>
                  <a:gd name="T93" fmla="*/ 840 h 3018"/>
                  <a:gd name="T94" fmla="*/ 837 w 2211"/>
                  <a:gd name="T95" fmla="*/ 1417 h 3018"/>
                  <a:gd name="T96" fmla="*/ 1256 w 2211"/>
                  <a:gd name="T97" fmla="*/ 1755 h 3018"/>
                  <a:gd name="T98" fmla="*/ 1629 w 2211"/>
                  <a:gd name="T99" fmla="*/ 1679 h 3018"/>
                  <a:gd name="T100" fmla="*/ 1553 w 2211"/>
                  <a:gd name="T101" fmla="*/ 1654 h 3018"/>
                  <a:gd name="T102" fmla="*/ 1414 w 2211"/>
                  <a:gd name="T103" fmla="*/ 1851 h 3018"/>
                  <a:gd name="T104" fmla="*/ 1891 w 2211"/>
                  <a:gd name="T105" fmla="*/ 1893 h 3018"/>
                  <a:gd name="T106" fmla="*/ 1591 w 2211"/>
                  <a:gd name="T107" fmla="*/ 1795 h 3018"/>
                  <a:gd name="T108" fmla="*/ 1435 w 2211"/>
                  <a:gd name="T109" fmla="*/ 2057 h 3018"/>
                  <a:gd name="T110" fmla="*/ 1629 w 2211"/>
                  <a:gd name="T111" fmla="*/ 2524 h 3018"/>
                  <a:gd name="T112" fmla="*/ 1740 w 2211"/>
                  <a:gd name="T113" fmla="*/ 2741 h 3018"/>
                  <a:gd name="T114" fmla="*/ 2110 w 2211"/>
                  <a:gd name="T115" fmla="*/ 2342 h 3018"/>
                  <a:gd name="T116" fmla="*/ 1472 w 2211"/>
                  <a:gd name="T117" fmla="*/ 562 h 3018"/>
                  <a:gd name="T118" fmla="*/ 1394 w 2211"/>
                  <a:gd name="T119" fmla="*/ 577 h 3018"/>
                  <a:gd name="T120" fmla="*/ 978 w 2211"/>
                  <a:gd name="T121" fmla="*/ 338 h 3018"/>
                  <a:gd name="T122" fmla="*/ 1039 w 2211"/>
                  <a:gd name="T123" fmla="*/ 250 h 30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211"/>
                  <a:gd name="T187" fmla="*/ 0 h 3018"/>
                  <a:gd name="T188" fmla="*/ 2211 w 2211"/>
                  <a:gd name="T189" fmla="*/ 3018 h 301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211" h="3018">
                    <a:moveTo>
                      <a:pt x="1636" y="295"/>
                    </a:moveTo>
                    <a:lnTo>
                      <a:pt x="1639" y="300"/>
                    </a:lnTo>
                    <a:lnTo>
                      <a:pt x="1639" y="303"/>
                    </a:lnTo>
                    <a:lnTo>
                      <a:pt x="1639" y="308"/>
                    </a:lnTo>
                    <a:lnTo>
                      <a:pt x="1636" y="310"/>
                    </a:lnTo>
                    <a:lnTo>
                      <a:pt x="1636" y="313"/>
                    </a:lnTo>
                    <a:lnTo>
                      <a:pt x="1634" y="315"/>
                    </a:lnTo>
                    <a:lnTo>
                      <a:pt x="1636" y="320"/>
                    </a:lnTo>
                    <a:lnTo>
                      <a:pt x="1636" y="323"/>
                    </a:lnTo>
                    <a:lnTo>
                      <a:pt x="1641" y="328"/>
                    </a:lnTo>
                    <a:lnTo>
                      <a:pt x="1644" y="333"/>
                    </a:lnTo>
                    <a:lnTo>
                      <a:pt x="1649" y="335"/>
                    </a:lnTo>
                    <a:lnTo>
                      <a:pt x="1651" y="338"/>
                    </a:lnTo>
                    <a:lnTo>
                      <a:pt x="1656" y="340"/>
                    </a:lnTo>
                    <a:lnTo>
                      <a:pt x="1664" y="340"/>
                    </a:lnTo>
                    <a:lnTo>
                      <a:pt x="1669" y="340"/>
                    </a:lnTo>
                    <a:lnTo>
                      <a:pt x="1679" y="340"/>
                    </a:lnTo>
                    <a:lnTo>
                      <a:pt x="1687" y="338"/>
                    </a:lnTo>
                    <a:lnTo>
                      <a:pt x="1697" y="338"/>
                    </a:lnTo>
                    <a:lnTo>
                      <a:pt x="1704" y="338"/>
                    </a:lnTo>
                    <a:lnTo>
                      <a:pt x="1712" y="338"/>
                    </a:lnTo>
                    <a:lnTo>
                      <a:pt x="1719" y="340"/>
                    </a:lnTo>
                    <a:lnTo>
                      <a:pt x="1724" y="343"/>
                    </a:lnTo>
                    <a:lnTo>
                      <a:pt x="1729" y="348"/>
                    </a:lnTo>
                    <a:lnTo>
                      <a:pt x="1732" y="356"/>
                    </a:lnTo>
                    <a:lnTo>
                      <a:pt x="1737" y="363"/>
                    </a:lnTo>
                    <a:lnTo>
                      <a:pt x="1740" y="368"/>
                    </a:lnTo>
                    <a:lnTo>
                      <a:pt x="1745" y="373"/>
                    </a:lnTo>
                    <a:lnTo>
                      <a:pt x="1750" y="378"/>
                    </a:lnTo>
                    <a:lnTo>
                      <a:pt x="1752" y="386"/>
                    </a:lnTo>
                    <a:lnTo>
                      <a:pt x="1757" y="391"/>
                    </a:lnTo>
                    <a:lnTo>
                      <a:pt x="1760" y="401"/>
                    </a:lnTo>
                    <a:lnTo>
                      <a:pt x="1760" y="411"/>
                    </a:lnTo>
                    <a:lnTo>
                      <a:pt x="1760" y="424"/>
                    </a:lnTo>
                    <a:lnTo>
                      <a:pt x="1757" y="431"/>
                    </a:lnTo>
                    <a:lnTo>
                      <a:pt x="1757" y="439"/>
                    </a:lnTo>
                    <a:lnTo>
                      <a:pt x="1757" y="444"/>
                    </a:lnTo>
                    <a:lnTo>
                      <a:pt x="1757" y="449"/>
                    </a:lnTo>
                    <a:lnTo>
                      <a:pt x="1757" y="451"/>
                    </a:lnTo>
                    <a:lnTo>
                      <a:pt x="1760" y="451"/>
                    </a:lnTo>
                    <a:lnTo>
                      <a:pt x="1765" y="454"/>
                    </a:lnTo>
                    <a:lnTo>
                      <a:pt x="1770" y="454"/>
                    </a:lnTo>
                    <a:lnTo>
                      <a:pt x="1775" y="454"/>
                    </a:lnTo>
                    <a:lnTo>
                      <a:pt x="1777" y="456"/>
                    </a:lnTo>
                    <a:lnTo>
                      <a:pt x="1782" y="456"/>
                    </a:lnTo>
                    <a:lnTo>
                      <a:pt x="1782" y="459"/>
                    </a:lnTo>
                    <a:lnTo>
                      <a:pt x="1782" y="461"/>
                    </a:lnTo>
                    <a:lnTo>
                      <a:pt x="1780" y="464"/>
                    </a:lnTo>
                    <a:lnTo>
                      <a:pt x="1772" y="464"/>
                    </a:lnTo>
                    <a:lnTo>
                      <a:pt x="1767" y="466"/>
                    </a:lnTo>
                    <a:lnTo>
                      <a:pt x="1765" y="469"/>
                    </a:lnTo>
                    <a:lnTo>
                      <a:pt x="1765" y="471"/>
                    </a:lnTo>
                    <a:lnTo>
                      <a:pt x="1767" y="471"/>
                    </a:lnTo>
                    <a:lnTo>
                      <a:pt x="1770" y="474"/>
                    </a:lnTo>
                    <a:lnTo>
                      <a:pt x="1775" y="477"/>
                    </a:lnTo>
                    <a:lnTo>
                      <a:pt x="1777" y="477"/>
                    </a:lnTo>
                    <a:lnTo>
                      <a:pt x="1775" y="477"/>
                    </a:lnTo>
                    <a:lnTo>
                      <a:pt x="1770" y="477"/>
                    </a:lnTo>
                    <a:lnTo>
                      <a:pt x="1765" y="479"/>
                    </a:lnTo>
                    <a:lnTo>
                      <a:pt x="1762" y="482"/>
                    </a:lnTo>
                    <a:lnTo>
                      <a:pt x="1757" y="484"/>
                    </a:lnTo>
                    <a:lnTo>
                      <a:pt x="1755" y="487"/>
                    </a:lnTo>
                    <a:lnTo>
                      <a:pt x="1755" y="489"/>
                    </a:lnTo>
                    <a:lnTo>
                      <a:pt x="1757" y="494"/>
                    </a:lnTo>
                    <a:lnTo>
                      <a:pt x="1762" y="497"/>
                    </a:lnTo>
                    <a:lnTo>
                      <a:pt x="1767" y="499"/>
                    </a:lnTo>
                    <a:lnTo>
                      <a:pt x="1772" y="502"/>
                    </a:lnTo>
                    <a:lnTo>
                      <a:pt x="1780" y="502"/>
                    </a:lnTo>
                    <a:lnTo>
                      <a:pt x="1785" y="502"/>
                    </a:lnTo>
                    <a:lnTo>
                      <a:pt x="1790" y="499"/>
                    </a:lnTo>
                    <a:lnTo>
                      <a:pt x="1792" y="497"/>
                    </a:lnTo>
                    <a:lnTo>
                      <a:pt x="1795" y="494"/>
                    </a:lnTo>
                    <a:lnTo>
                      <a:pt x="1798" y="492"/>
                    </a:lnTo>
                    <a:lnTo>
                      <a:pt x="1800" y="489"/>
                    </a:lnTo>
                    <a:lnTo>
                      <a:pt x="1800" y="487"/>
                    </a:lnTo>
                    <a:lnTo>
                      <a:pt x="1803" y="484"/>
                    </a:lnTo>
                    <a:lnTo>
                      <a:pt x="1805" y="484"/>
                    </a:lnTo>
                    <a:lnTo>
                      <a:pt x="1808" y="484"/>
                    </a:lnTo>
                    <a:lnTo>
                      <a:pt x="1810" y="482"/>
                    </a:lnTo>
                    <a:lnTo>
                      <a:pt x="1815" y="487"/>
                    </a:lnTo>
                    <a:lnTo>
                      <a:pt x="1815" y="494"/>
                    </a:lnTo>
                    <a:lnTo>
                      <a:pt x="1815" y="504"/>
                    </a:lnTo>
                    <a:lnTo>
                      <a:pt x="1813" y="512"/>
                    </a:lnTo>
                    <a:lnTo>
                      <a:pt x="1810" y="514"/>
                    </a:lnTo>
                    <a:lnTo>
                      <a:pt x="1805" y="514"/>
                    </a:lnTo>
                    <a:lnTo>
                      <a:pt x="1803" y="517"/>
                    </a:lnTo>
                    <a:lnTo>
                      <a:pt x="1798" y="519"/>
                    </a:lnTo>
                    <a:lnTo>
                      <a:pt x="1792" y="522"/>
                    </a:lnTo>
                    <a:lnTo>
                      <a:pt x="1787" y="527"/>
                    </a:lnTo>
                    <a:lnTo>
                      <a:pt x="1785" y="529"/>
                    </a:lnTo>
                    <a:lnTo>
                      <a:pt x="1780" y="532"/>
                    </a:lnTo>
                    <a:lnTo>
                      <a:pt x="1777" y="537"/>
                    </a:lnTo>
                    <a:lnTo>
                      <a:pt x="1777" y="545"/>
                    </a:lnTo>
                    <a:lnTo>
                      <a:pt x="1775" y="555"/>
                    </a:lnTo>
                    <a:lnTo>
                      <a:pt x="1772" y="565"/>
                    </a:lnTo>
                    <a:lnTo>
                      <a:pt x="1772" y="572"/>
                    </a:lnTo>
                    <a:lnTo>
                      <a:pt x="1772" y="582"/>
                    </a:lnTo>
                    <a:lnTo>
                      <a:pt x="1775" y="587"/>
                    </a:lnTo>
                    <a:lnTo>
                      <a:pt x="1775" y="593"/>
                    </a:lnTo>
                    <a:lnTo>
                      <a:pt x="1777" y="598"/>
                    </a:lnTo>
                    <a:lnTo>
                      <a:pt x="1782" y="600"/>
                    </a:lnTo>
                    <a:lnTo>
                      <a:pt x="1787" y="605"/>
                    </a:lnTo>
                    <a:lnTo>
                      <a:pt x="1792" y="608"/>
                    </a:lnTo>
                    <a:lnTo>
                      <a:pt x="1795" y="613"/>
                    </a:lnTo>
                    <a:lnTo>
                      <a:pt x="1800" y="618"/>
                    </a:lnTo>
                    <a:lnTo>
                      <a:pt x="1803" y="625"/>
                    </a:lnTo>
                    <a:lnTo>
                      <a:pt x="1803" y="630"/>
                    </a:lnTo>
                    <a:lnTo>
                      <a:pt x="1803" y="638"/>
                    </a:lnTo>
                    <a:lnTo>
                      <a:pt x="1805" y="643"/>
                    </a:lnTo>
                    <a:lnTo>
                      <a:pt x="1810" y="648"/>
                    </a:lnTo>
                    <a:lnTo>
                      <a:pt x="1815" y="653"/>
                    </a:lnTo>
                    <a:lnTo>
                      <a:pt x="1820" y="658"/>
                    </a:lnTo>
                    <a:lnTo>
                      <a:pt x="1825" y="661"/>
                    </a:lnTo>
                    <a:lnTo>
                      <a:pt x="1833" y="666"/>
                    </a:lnTo>
                    <a:lnTo>
                      <a:pt x="1838" y="671"/>
                    </a:lnTo>
                    <a:lnTo>
                      <a:pt x="1843" y="673"/>
                    </a:lnTo>
                    <a:lnTo>
                      <a:pt x="1848" y="678"/>
                    </a:lnTo>
                    <a:lnTo>
                      <a:pt x="1856" y="683"/>
                    </a:lnTo>
                    <a:lnTo>
                      <a:pt x="1863" y="691"/>
                    </a:lnTo>
                    <a:lnTo>
                      <a:pt x="1871" y="693"/>
                    </a:lnTo>
                    <a:lnTo>
                      <a:pt x="1881" y="698"/>
                    </a:lnTo>
                    <a:lnTo>
                      <a:pt x="1888" y="698"/>
                    </a:lnTo>
                    <a:lnTo>
                      <a:pt x="1896" y="698"/>
                    </a:lnTo>
                    <a:lnTo>
                      <a:pt x="1903" y="696"/>
                    </a:lnTo>
                    <a:lnTo>
                      <a:pt x="1908" y="696"/>
                    </a:lnTo>
                    <a:lnTo>
                      <a:pt x="1914" y="696"/>
                    </a:lnTo>
                    <a:lnTo>
                      <a:pt x="1919" y="696"/>
                    </a:lnTo>
                    <a:lnTo>
                      <a:pt x="1924" y="698"/>
                    </a:lnTo>
                    <a:lnTo>
                      <a:pt x="1926" y="701"/>
                    </a:lnTo>
                    <a:lnTo>
                      <a:pt x="1929" y="703"/>
                    </a:lnTo>
                    <a:lnTo>
                      <a:pt x="1931" y="706"/>
                    </a:lnTo>
                    <a:lnTo>
                      <a:pt x="1931" y="708"/>
                    </a:lnTo>
                    <a:lnTo>
                      <a:pt x="1934" y="708"/>
                    </a:lnTo>
                    <a:lnTo>
                      <a:pt x="1936" y="711"/>
                    </a:lnTo>
                    <a:lnTo>
                      <a:pt x="1939" y="711"/>
                    </a:lnTo>
                    <a:lnTo>
                      <a:pt x="1944" y="711"/>
                    </a:lnTo>
                    <a:lnTo>
                      <a:pt x="1949" y="711"/>
                    </a:lnTo>
                    <a:lnTo>
                      <a:pt x="1954" y="711"/>
                    </a:lnTo>
                    <a:lnTo>
                      <a:pt x="1956" y="711"/>
                    </a:lnTo>
                    <a:lnTo>
                      <a:pt x="1964" y="708"/>
                    </a:lnTo>
                    <a:lnTo>
                      <a:pt x="1966" y="708"/>
                    </a:lnTo>
                    <a:lnTo>
                      <a:pt x="1971" y="706"/>
                    </a:lnTo>
                    <a:lnTo>
                      <a:pt x="1977" y="703"/>
                    </a:lnTo>
                    <a:lnTo>
                      <a:pt x="1979" y="701"/>
                    </a:lnTo>
                    <a:lnTo>
                      <a:pt x="1982" y="698"/>
                    </a:lnTo>
                    <a:lnTo>
                      <a:pt x="1984" y="693"/>
                    </a:lnTo>
                    <a:lnTo>
                      <a:pt x="1984" y="691"/>
                    </a:lnTo>
                    <a:lnTo>
                      <a:pt x="1984" y="681"/>
                    </a:lnTo>
                    <a:lnTo>
                      <a:pt x="1984" y="673"/>
                    </a:lnTo>
                    <a:lnTo>
                      <a:pt x="1984" y="668"/>
                    </a:lnTo>
                    <a:lnTo>
                      <a:pt x="1984" y="666"/>
                    </a:lnTo>
                    <a:lnTo>
                      <a:pt x="1984" y="661"/>
                    </a:lnTo>
                    <a:lnTo>
                      <a:pt x="1987" y="658"/>
                    </a:lnTo>
                    <a:lnTo>
                      <a:pt x="1989" y="656"/>
                    </a:lnTo>
                    <a:lnTo>
                      <a:pt x="1992" y="653"/>
                    </a:lnTo>
                    <a:lnTo>
                      <a:pt x="1994" y="648"/>
                    </a:lnTo>
                    <a:lnTo>
                      <a:pt x="1992" y="640"/>
                    </a:lnTo>
                    <a:lnTo>
                      <a:pt x="1989" y="633"/>
                    </a:lnTo>
                    <a:lnTo>
                      <a:pt x="1989" y="628"/>
                    </a:lnTo>
                    <a:lnTo>
                      <a:pt x="1992" y="625"/>
                    </a:lnTo>
                    <a:lnTo>
                      <a:pt x="1994" y="620"/>
                    </a:lnTo>
                    <a:lnTo>
                      <a:pt x="1999" y="615"/>
                    </a:lnTo>
                    <a:lnTo>
                      <a:pt x="2004" y="608"/>
                    </a:lnTo>
                    <a:lnTo>
                      <a:pt x="2007" y="600"/>
                    </a:lnTo>
                    <a:lnTo>
                      <a:pt x="2009" y="593"/>
                    </a:lnTo>
                    <a:lnTo>
                      <a:pt x="2012" y="585"/>
                    </a:lnTo>
                    <a:lnTo>
                      <a:pt x="2009" y="580"/>
                    </a:lnTo>
                    <a:lnTo>
                      <a:pt x="2009" y="572"/>
                    </a:lnTo>
                    <a:lnTo>
                      <a:pt x="2012" y="565"/>
                    </a:lnTo>
                    <a:lnTo>
                      <a:pt x="2014" y="560"/>
                    </a:lnTo>
                    <a:lnTo>
                      <a:pt x="2022" y="552"/>
                    </a:lnTo>
                    <a:lnTo>
                      <a:pt x="2027" y="545"/>
                    </a:lnTo>
                    <a:lnTo>
                      <a:pt x="2035" y="540"/>
                    </a:lnTo>
                    <a:lnTo>
                      <a:pt x="2042" y="535"/>
                    </a:lnTo>
                    <a:lnTo>
                      <a:pt x="2047" y="532"/>
                    </a:lnTo>
                    <a:lnTo>
                      <a:pt x="2052" y="529"/>
                    </a:lnTo>
                    <a:lnTo>
                      <a:pt x="2057" y="527"/>
                    </a:lnTo>
                    <a:lnTo>
                      <a:pt x="2065" y="524"/>
                    </a:lnTo>
                    <a:lnTo>
                      <a:pt x="2072" y="517"/>
                    </a:lnTo>
                    <a:lnTo>
                      <a:pt x="2080" y="512"/>
                    </a:lnTo>
                    <a:lnTo>
                      <a:pt x="2087" y="502"/>
                    </a:lnTo>
                    <a:lnTo>
                      <a:pt x="2093" y="494"/>
                    </a:lnTo>
                    <a:lnTo>
                      <a:pt x="2098" y="484"/>
                    </a:lnTo>
                    <a:lnTo>
                      <a:pt x="2100" y="474"/>
                    </a:lnTo>
                    <a:lnTo>
                      <a:pt x="2105" y="466"/>
                    </a:lnTo>
                    <a:lnTo>
                      <a:pt x="2108" y="461"/>
                    </a:lnTo>
                    <a:lnTo>
                      <a:pt x="2108" y="456"/>
                    </a:lnTo>
                    <a:lnTo>
                      <a:pt x="2113" y="454"/>
                    </a:lnTo>
                    <a:lnTo>
                      <a:pt x="2118" y="451"/>
                    </a:lnTo>
                    <a:lnTo>
                      <a:pt x="2123" y="449"/>
                    </a:lnTo>
                    <a:lnTo>
                      <a:pt x="2125" y="446"/>
                    </a:lnTo>
                    <a:lnTo>
                      <a:pt x="2130" y="444"/>
                    </a:lnTo>
                    <a:lnTo>
                      <a:pt x="2135" y="439"/>
                    </a:lnTo>
                    <a:lnTo>
                      <a:pt x="2140" y="434"/>
                    </a:lnTo>
                    <a:lnTo>
                      <a:pt x="2148" y="429"/>
                    </a:lnTo>
                    <a:lnTo>
                      <a:pt x="2156" y="424"/>
                    </a:lnTo>
                    <a:lnTo>
                      <a:pt x="2163" y="416"/>
                    </a:lnTo>
                    <a:lnTo>
                      <a:pt x="2171" y="411"/>
                    </a:lnTo>
                    <a:lnTo>
                      <a:pt x="2176" y="403"/>
                    </a:lnTo>
                    <a:lnTo>
                      <a:pt x="2183" y="396"/>
                    </a:lnTo>
                    <a:lnTo>
                      <a:pt x="2191" y="391"/>
                    </a:lnTo>
                    <a:lnTo>
                      <a:pt x="2196" y="386"/>
                    </a:lnTo>
                    <a:lnTo>
                      <a:pt x="2198" y="378"/>
                    </a:lnTo>
                    <a:lnTo>
                      <a:pt x="2203" y="376"/>
                    </a:lnTo>
                    <a:lnTo>
                      <a:pt x="2203" y="371"/>
                    </a:lnTo>
                    <a:lnTo>
                      <a:pt x="2206" y="368"/>
                    </a:lnTo>
                    <a:lnTo>
                      <a:pt x="2203" y="366"/>
                    </a:lnTo>
                    <a:lnTo>
                      <a:pt x="2196" y="363"/>
                    </a:lnTo>
                    <a:lnTo>
                      <a:pt x="2188" y="363"/>
                    </a:lnTo>
                    <a:lnTo>
                      <a:pt x="2178" y="366"/>
                    </a:lnTo>
                    <a:lnTo>
                      <a:pt x="2168" y="368"/>
                    </a:lnTo>
                    <a:lnTo>
                      <a:pt x="2161" y="371"/>
                    </a:lnTo>
                    <a:lnTo>
                      <a:pt x="2150" y="376"/>
                    </a:lnTo>
                    <a:lnTo>
                      <a:pt x="2143" y="381"/>
                    </a:lnTo>
                    <a:lnTo>
                      <a:pt x="2140" y="383"/>
                    </a:lnTo>
                    <a:lnTo>
                      <a:pt x="2140" y="381"/>
                    </a:lnTo>
                    <a:lnTo>
                      <a:pt x="2143" y="378"/>
                    </a:lnTo>
                    <a:lnTo>
                      <a:pt x="2145" y="376"/>
                    </a:lnTo>
                    <a:lnTo>
                      <a:pt x="2145" y="371"/>
                    </a:lnTo>
                    <a:lnTo>
                      <a:pt x="2143" y="366"/>
                    </a:lnTo>
                    <a:lnTo>
                      <a:pt x="2138" y="366"/>
                    </a:lnTo>
                    <a:lnTo>
                      <a:pt x="2128" y="366"/>
                    </a:lnTo>
                    <a:lnTo>
                      <a:pt x="2125" y="368"/>
                    </a:lnTo>
                    <a:lnTo>
                      <a:pt x="2125" y="366"/>
                    </a:lnTo>
                    <a:lnTo>
                      <a:pt x="2130" y="363"/>
                    </a:lnTo>
                    <a:lnTo>
                      <a:pt x="2140" y="358"/>
                    </a:lnTo>
                    <a:lnTo>
                      <a:pt x="2150" y="356"/>
                    </a:lnTo>
                    <a:lnTo>
                      <a:pt x="2158" y="353"/>
                    </a:lnTo>
                    <a:lnTo>
                      <a:pt x="2166" y="350"/>
                    </a:lnTo>
                    <a:lnTo>
                      <a:pt x="2171" y="353"/>
                    </a:lnTo>
                    <a:lnTo>
                      <a:pt x="2173" y="353"/>
                    </a:lnTo>
                    <a:lnTo>
                      <a:pt x="2178" y="356"/>
                    </a:lnTo>
                    <a:lnTo>
                      <a:pt x="2183" y="353"/>
                    </a:lnTo>
                    <a:lnTo>
                      <a:pt x="2188" y="353"/>
                    </a:lnTo>
                    <a:lnTo>
                      <a:pt x="2193" y="350"/>
                    </a:lnTo>
                    <a:lnTo>
                      <a:pt x="2198" y="345"/>
                    </a:lnTo>
                    <a:lnTo>
                      <a:pt x="2201" y="343"/>
                    </a:lnTo>
                    <a:lnTo>
                      <a:pt x="2201" y="338"/>
                    </a:lnTo>
                    <a:lnTo>
                      <a:pt x="2198" y="333"/>
                    </a:lnTo>
                    <a:lnTo>
                      <a:pt x="2196" y="330"/>
                    </a:lnTo>
                    <a:lnTo>
                      <a:pt x="2193" y="328"/>
                    </a:lnTo>
                    <a:lnTo>
                      <a:pt x="2188" y="325"/>
                    </a:lnTo>
                    <a:lnTo>
                      <a:pt x="2183" y="325"/>
                    </a:lnTo>
                    <a:lnTo>
                      <a:pt x="2176" y="323"/>
                    </a:lnTo>
                    <a:lnTo>
                      <a:pt x="2168" y="323"/>
                    </a:lnTo>
                    <a:lnTo>
                      <a:pt x="2161" y="323"/>
                    </a:lnTo>
                    <a:lnTo>
                      <a:pt x="2153" y="323"/>
                    </a:lnTo>
                    <a:lnTo>
                      <a:pt x="2145" y="323"/>
                    </a:lnTo>
                    <a:lnTo>
                      <a:pt x="2140" y="323"/>
                    </a:lnTo>
                    <a:lnTo>
                      <a:pt x="2138" y="325"/>
                    </a:lnTo>
                    <a:lnTo>
                      <a:pt x="2135" y="325"/>
                    </a:lnTo>
                    <a:lnTo>
                      <a:pt x="2135" y="323"/>
                    </a:lnTo>
                    <a:lnTo>
                      <a:pt x="2138" y="320"/>
                    </a:lnTo>
                    <a:lnTo>
                      <a:pt x="2143" y="318"/>
                    </a:lnTo>
                    <a:lnTo>
                      <a:pt x="2148" y="318"/>
                    </a:lnTo>
                    <a:lnTo>
                      <a:pt x="2153" y="318"/>
                    </a:lnTo>
                    <a:lnTo>
                      <a:pt x="2158" y="318"/>
                    </a:lnTo>
                    <a:lnTo>
                      <a:pt x="2161" y="315"/>
                    </a:lnTo>
                    <a:lnTo>
                      <a:pt x="2161" y="313"/>
                    </a:lnTo>
                    <a:lnTo>
                      <a:pt x="2156" y="310"/>
                    </a:lnTo>
                    <a:lnTo>
                      <a:pt x="2150" y="308"/>
                    </a:lnTo>
                    <a:lnTo>
                      <a:pt x="2145" y="305"/>
                    </a:lnTo>
                    <a:lnTo>
                      <a:pt x="2140" y="303"/>
                    </a:lnTo>
                    <a:lnTo>
                      <a:pt x="2135" y="303"/>
                    </a:lnTo>
                    <a:lnTo>
                      <a:pt x="2133" y="300"/>
                    </a:lnTo>
                    <a:lnTo>
                      <a:pt x="2133" y="298"/>
                    </a:lnTo>
                    <a:lnTo>
                      <a:pt x="2138" y="295"/>
                    </a:lnTo>
                    <a:lnTo>
                      <a:pt x="2143" y="292"/>
                    </a:lnTo>
                    <a:lnTo>
                      <a:pt x="2148" y="290"/>
                    </a:lnTo>
                    <a:lnTo>
                      <a:pt x="2150" y="285"/>
                    </a:lnTo>
                    <a:lnTo>
                      <a:pt x="2153" y="282"/>
                    </a:lnTo>
                    <a:lnTo>
                      <a:pt x="2156" y="277"/>
                    </a:lnTo>
                    <a:lnTo>
                      <a:pt x="2156" y="275"/>
                    </a:lnTo>
                    <a:lnTo>
                      <a:pt x="2153" y="272"/>
                    </a:lnTo>
                    <a:lnTo>
                      <a:pt x="2153" y="270"/>
                    </a:lnTo>
                    <a:lnTo>
                      <a:pt x="2150" y="267"/>
                    </a:lnTo>
                    <a:lnTo>
                      <a:pt x="2150" y="265"/>
                    </a:lnTo>
                    <a:lnTo>
                      <a:pt x="2150" y="260"/>
                    </a:lnTo>
                    <a:lnTo>
                      <a:pt x="2153" y="257"/>
                    </a:lnTo>
                    <a:lnTo>
                      <a:pt x="2153" y="255"/>
                    </a:lnTo>
                    <a:lnTo>
                      <a:pt x="2153" y="252"/>
                    </a:lnTo>
                    <a:lnTo>
                      <a:pt x="2150" y="250"/>
                    </a:lnTo>
                    <a:lnTo>
                      <a:pt x="2148" y="250"/>
                    </a:lnTo>
                    <a:lnTo>
                      <a:pt x="2143" y="247"/>
                    </a:lnTo>
                    <a:lnTo>
                      <a:pt x="2140" y="245"/>
                    </a:lnTo>
                    <a:lnTo>
                      <a:pt x="2140" y="242"/>
                    </a:lnTo>
                    <a:lnTo>
                      <a:pt x="2140" y="240"/>
                    </a:lnTo>
                    <a:lnTo>
                      <a:pt x="2140" y="237"/>
                    </a:lnTo>
                    <a:lnTo>
                      <a:pt x="2138" y="234"/>
                    </a:lnTo>
                    <a:lnTo>
                      <a:pt x="2133" y="234"/>
                    </a:lnTo>
                    <a:lnTo>
                      <a:pt x="2128" y="232"/>
                    </a:lnTo>
                    <a:lnTo>
                      <a:pt x="2120" y="232"/>
                    </a:lnTo>
                    <a:lnTo>
                      <a:pt x="2113" y="229"/>
                    </a:lnTo>
                    <a:lnTo>
                      <a:pt x="2105" y="229"/>
                    </a:lnTo>
                    <a:lnTo>
                      <a:pt x="2100" y="227"/>
                    </a:lnTo>
                    <a:lnTo>
                      <a:pt x="2095" y="224"/>
                    </a:lnTo>
                    <a:lnTo>
                      <a:pt x="2095" y="219"/>
                    </a:lnTo>
                    <a:lnTo>
                      <a:pt x="2100" y="217"/>
                    </a:lnTo>
                    <a:lnTo>
                      <a:pt x="2105" y="212"/>
                    </a:lnTo>
                    <a:lnTo>
                      <a:pt x="2108" y="207"/>
                    </a:lnTo>
                    <a:lnTo>
                      <a:pt x="2110" y="204"/>
                    </a:lnTo>
                    <a:lnTo>
                      <a:pt x="2108" y="202"/>
                    </a:lnTo>
                    <a:lnTo>
                      <a:pt x="2105" y="202"/>
                    </a:lnTo>
                    <a:lnTo>
                      <a:pt x="2103" y="199"/>
                    </a:lnTo>
                    <a:lnTo>
                      <a:pt x="2098" y="202"/>
                    </a:lnTo>
                    <a:lnTo>
                      <a:pt x="2093" y="202"/>
                    </a:lnTo>
                    <a:lnTo>
                      <a:pt x="2087" y="202"/>
                    </a:lnTo>
                    <a:lnTo>
                      <a:pt x="2085" y="202"/>
                    </a:lnTo>
                    <a:lnTo>
                      <a:pt x="2082" y="199"/>
                    </a:lnTo>
                    <a:lnTo>
                      <a:pt x="2082" y="197"/>
                    </a:lnTo>
                    <a:lnTo>
                      <a:pt x="2080" y="197"/>
                    </a:lnTo>
                    <a:lnTo>
                      <a:pt x="2077" y="194"/>
                    </a:lnTo>
                    <a:lnTo>
                      <a:pt x="2075" y="194"/>
                    </a:lnTo>
                    <a:lnTo>
                      <a:pt x="2070" y="194"/>
                    </a:lnTo>
                    <a:lnTo>
                      <a:pt x="2062" y="194"/>
                    </a:lnTo>
                    <a:lnTo>
                      <a:pt x="2055" y="184"/>
                    </a:lnTo>
                    <a:lnTo>
                      <a:pt x="2052" y="174"/>
                    </a:lnTo>
                    <a:lnTo>
                      <a:pt x="2050" y="161"/>
                    </a:lnTo>
                    <a:lnTo>
                      <a:pt x="2050" y="154"/>
                    </a:lnTo>
                    <a:lnTo>
                      <a:pt x="2050" y="146"/>
                    </a:lnTo>
                    <a:lnTo>
                      <a:pt x="2050" y="141"/>
                    </a:lnTo>
                    <a:lnTo>
                      <a:pt x="2047" y="134"/>
                    </a:lnTo>
                    <a:lnTo>
                      <a:pt x="2045" y="129"/>
                    </a:lnTo>
                    <a:lnTo>
                      <a:pt x="2045" y="121"/>
                    </a:lnTo>
                    <a:lnTo>
                      <a:pt x="2047" y="111"/>
                    </a:lnTo>
                    <a:lnTo>
                      <a:pt x="2047" y="103"/>
                    </a:lnTo>
                    <a:lnTo>
                      <a:pt x="2047" y="101"/>
                    </a:lnTo>
                    <a:lnTo>
                      <a:pt x="2045" y="98"/>
                    </a:lnTo>
                    <a:lnTo>
                      <a:pt x="2042" y="98"/>
                    </a:lnTo>
                    <a:lnTo>
                      <a:pt x="2040" y="96"/>
                    </a:lnTo>
                    <a:lnTo>
                      <a:pt x="2035" y="96"/>
                    </a:lnTo>
                    <a:lnTo>
                      <a:pt x="2032" y="98"/>
                    </a:lnTo>
                    <a:lnTo>
                      <a:pt x="2029" y="98"/>
                    </a:lnTo>
                    <a:lnTo>
                      <a:pt x="2027" y="98"/>
                    </a:lnTo>
                    <a:lnTo>
                      <a:pt x="2022" y="101"/>
                    </a:lnTo>
                    <a:lnTo>
                      <a:pt x="2017" y="103"/>
                    </a:lnTo>
                    <a:lnTo>
                      <a:pt x="2014" y="106"/>
                    </a:lnTo>
                    <a:lnTo>
                      <a:pt x="2012" y="111"/>
                    </a:lnTo>
                    <a:lnTo>
                      <a:pt x="2009" y="113"/>
                    </a:lnTo>
                    <a:lnTo>
                      <a:pt x="2007" y="116"/>
                    </a:lnTo>
                    <a:lnTo>
                      <a:pt x="2004" y="121"/>
                    </a:lnTo>
                    <a:lnTo>
                      <a:pt x="2004" y="124"/>
                    </a:lnTo>
                    <a:lnTo>
                      <a:pt x="2002" y="129"/>
                    </a:lnTo>
                    <a:lnTo>
                      <a:pt x="1999" y="131"/>
                    </a:lnTo>
                    <a:lnTo>
                      <a:pt x="1997" y="131"/>
                    </a:lnTo>
                    <a:lnTo>
                      <a:pt x="1994" y="131"/>
                    </a:lnTo>
                    <a:lnTo>
                      <a:pt x="1992" y="134"/>
                    </a:lnTo>
                    <a:lnTo>
                      <a:pt x="1992" y="131"/>
                    </a:lnTo>
                    <a:lnTo>
                      <a:pt x="1989" y="131"/>
                    </a:lnTo>
                    <a:lnTo>
                      <a:pt x="1987" y="129"/>
                    </a:lnTo>
                    <a:lnTo>
                      <a:pt x="1984" y="126"/>
                    </a:lnTo>
                    <a:lnTo>
                      <a:pt x="1982" y="126"/>
                    </a:lnTo>
                    <a:lnTo>
                      <a:pt x="1979" y="126"/>
                    </a:lnTo>
                    <a:lnTo>
                      <a:pt x="1977" y="129"/>
                    </a:lnTo>
                    <a:lnTo>
                      <a:pt x="1974" y="131"/>
                    </a:lnTo>
                    <a:lnTo>
                      <a:pt x="1971" y="134"/>
                    </a:lnTo>
                    <a:lnTo>
                      <a:pt x="1969" y="136"/>
                    </a:lnTo>
                    <a:lnTo>
                      <a:pt x="1964" y="141"/>
                    </a:lnTo>
                    <a:lnTo>
                      <a:pt x="1964" y="139"/>
                    </a:lnTo>
                    <a:lnTo>
                      <a:pt x="1964" y="136"/>
                    </a:lnTo>
                    <a:lnTo>
                      <a:pt x="1964" y="134"/>
                    </a:lnTo>
                    <a:lnTo>
                      <a:pt x="1961" y="131"/>
                    </a:lnTo>
                    <a:lnTo>
                      <a:pt x="1954" y="131"/>
                    </a:lnTo>
                    <a:lnTo>
                      <a:pt x="1946" y="134"/>
                    </a:lnTo>
                    <a:lnTo>
                      <a:pt x="1946" y="131"/>
                    </a:lnTo>
                    <a:lnTo>
                      <a:pt x="1951" y="129"/>
                    </a:lnTo>
                    <a:lnTo>
                      <a:pt x="1954" y="124"/>
                    </a:lnTo>
                    <a:lnTo>
                      <a:pt x="1959" y="119"/>
                    </a:lnTo>
                    <a:lnTo>
                      <a:pt x="1961" y="116"/>
                    </a:lnTo>
                    <a:lnTo>
                      <a:pt x="1964" y="111"/>
                    </a:lnTo>
                    <a:lnTo>
                      <a:pt x="1961" y="108"/>
                    </a:lnTo>
                    <a:lnTo>
                      <a:pt x="1954" y="108"/>
                    </a:lnTo>
                    <a:lnTo>
                      <a:pt x="1949" y="111"/>
                    </a:lnTo>
                    <a:lnTo>
                      <a:pt x="1944" y="111"/>
                    </a:lnTo>
                    <a:lnTo>
                      <a:pt x="1939" y="111"/>
                    </a:lnTo>
                    <a:lnTo>
                      <a:pt x="1934" y="108"/>
                    </a:lnTo>
                    <a:lnTo>
                      <a:pt x="1931" y="108"/>
                    </a:lnTo>
                    <a:lnTo>
                      <a:pt x="1926" y="108"/>
                    </a:lnTo>
                    <a:lnTo>
                      <a:pt x="1924" y="108"/>
                    </a:lnTo>
                    <a:lnTo>
                      <a:pt x="1919" y="108"/>
                    </a:lnTo>
                    <a:lnTo>
                      <a:pt x="1916" y="108"/>
                    </a:lnTo>
                    <a:lnTo>
                      <a:pt x="1914" y="111"/>
                    </a:lnTo>
                    <a:lnTo>
                      <a:pt x="1911" y="111"/>
                    </a:lnTo>
                    <a:lnTo>
                      <a:pt x="1906" y="111"/>
                    </a:lnTo>
                    <a:lnTo>
                      <a:pt x="1898" y="116"/>
                    </a:lnTo>
                    <a:lnTo>
                      <a:pt x="1888" y="121"/>
                    </a:lnTo>
                    <a:lnTo>
                      <a:pt x="1876" y="126"/>
                    </a:lnTo>
                    <a:lnTo>
                      <a:pt x="1866" y="129"/>
                    </a:lnTo>
                    <a:lnTo>
                      <a:pt x="1853" y="134"/>
                    </a:lnTo>
                    <a:lnTo>
                      <a:pt x="1845" y="139"/>
                    </a:lnTo>
                    <a:lnTo>
                      <a:pt x="1838" y="144"/>
                    </a:lnTo>
                    <a:lnTo>
                      <a:pt x="1835" y="149"/>
                    </a:lnTo>
                    <a:lnTo>
                      <a:pt x="1833" y="151"/>
                    </a:lnTo>
                    <a:lnTo>
                      <a:pt x="1830" y="156"/>
                    </a:lnTo>
                    <a:lnTo>
                      <a:pt x="1830" y="159"/>
                    </a:lnTo>
                    <a:lnTo>
                      <a:pt x="1828" y="161"/>
                    </a:lnTo>
                    <a:lnTo>
                      <a:pt x="1825" y="164"/>
                    </a:lnTo>
                    <a:lnTo>
                      <a:pt x="1820" y="166"/>
                    </a:lnTo>
                    <a:lnTo>
                      <a:pt x="1815" y="166"/>
                    </a:lnTo>
                    <a:lnTo>
                      <a:pt x="1808" y="166"/>
                    </a:lnTo>
                    <a:lnTo>
                      <a:pt x="1800" y="169"/>
                    </a:lnTo>
                    <a:lnTo>
                      <a:pt x="1792" y="169"/>
                    </a:lnTo>
                    <a:lnTo>
                      <a:pt x="1782" y="174"/>
                    </a:lnTo>
                    <a:lnTo>
                      <a:pt x="1775" y="176"/>
                    </a:lnTo>
                    <a:lnTo>
                      <a:pt x="1767" y="182"/>
                    </a:lnTo>
                    <a:lnTo>
                      <a:pt x="1760" y="184"/>
                    </a:lnTo>
                    <a:lnTo>
                      <a:pt x="1755" y="189"/>
                    </a:lnTo>
                    <a:lnTo>
                      <a:pt x="1752" y="192"/>
                    </a:lnTo>
                    <a:lnTo>
                      <a:pt x="1750" y="197"/>
                    </a:lnTo>
                    <a:lnTo>
                      <a:pt x="1745" y="202"/>
                    </a:lnTo>
                    <a:lnTo>
                      <a:pt x="1737" y="207"/>
                    </a:lnTo>
                    <a:lnTo>
                      <a:pt x="1727" y="212"/>
                    </a:lnTo>
                    <a:lnTo>
                      <a:pt x="1719" y="217"/>
                    </a:lnTo>
                    <a:lnTo>
                      <a:pt x="1712" y="222"/>
                    </a:lnTo>
                    <a:lnTo>
                      <a:pt x="1707" y="229"/>
                    </a:lnTo>
                    <a:lnTo>
                      <a:pt x="1704" y="234"/>
                    </a:lnTo>
                    <a:lnTo>
                      <a:pt x="1704" y="240"/>
                    </a:lnTo>
                    <a:lnTo>
                      <a:pt x="1702" y="247"/>
                    </a:lnTo>
                    <a:lnTo>
                      <a:pt x="1697" y="252"/>
                    </a:lnTo>
                    <a:lnTo>
                      <a:pt x="1692" y="255"/>
                    </a:lnTo>
                    <a:lnTo>
                      <a:pt x="1684" y="260"/>
                    </a:lnTo>
                    <a:lnTo>
                      <a:pt x="1677" y="262"/>
                    </a:lnTo>
                    <a:lnTo>
                      <a:pt x="1669" y="265"/>
                    </a:lnTo>
                    <a:lnTo>
                      <a:pt x="1659" y="267"/>
                    </a:lnTo>
                    <a:lnTo>
                      <a:pt x="1651" y="270"/>
                    </a:lnTo>
                    <a:lnTo>
                      <a:pt x="1646" y="272"/>
                    </a:lnTo>
                    <a:lnTo>
                      <a:pt x="1639" y="277"/>
                    </a:lnTo>
                    <a:lnTo>
                      <a:pt x="1636" y="280"/>
                    </a:lnTo>
                    <a:lnTo>
                      <a:pt x="1634" y="282"/>
                    </a:lnTo>
                    <a:lnTo>
                      <a:pt x="1634" y="287"/>
                    </a:lnTo>
                    <a:lnTo>
                      <a:pt x="1634" y="290"/>
                    </a:lnTo>
                    <a:lnTo>
                      <a:pt x="1636" y="295"/>
                    </a:lnTo>
                    <a:close/>
                    <a:moveTo>
                      <a:pt x="1258" y="159"/>
                    </a:moveTo>
                    <a:lnTo>
                      <a:pt x="1258" y="159"/>
                    </a:lnTo>
                    <a:lnTo>
                      <a:pt x="1261" y="159"/>
                    </a:lnTo>
                    <a:lnTo>
                      <a:pt x="1263" y="164"/>
                    </a:lnTo>
                    <a:lnTo>
                      <a:pt x="1271" y="166"/>
                    </a:lnTo>
                    <a:lnTo>
                      <a:pt x="1278" y="166"/>
                    </a:lnTo>
                    <a:lnTo>
                      <a:pt x="1283" y="161"/>
                    </a:lnTo>
                    <a:lnTo>
                      <a:pt x="1288" y="159"/>
                    </a:lnTo>
                    <a:lnTo>
                      <a:pt x="1291" y="156"/>
                    </a:lnTo>
                    <a:lnTo>
                      <a:pt x="1293" y="154"/>
                    </a:lnTo>
                    <a:lnTo>
                      <a:pt x="1296" y="156"/>
                    </a:lnTo>
                    <a:lnTo>
                      <a:pt x="1301" y="159"/>
                    </a:lnTo>
                    <a:lnTo>
                      <a:pt x="1306" y="164"/>
                    </a:lnTo>
                    <a:lnTo>
                      <a:pt x="1311" y="169"/>
                    </a:lnTo>
                    <a:lnTo>
                      <a:pt x="1316" y="174"/>
                    </a:lnTo>
                    <a:lnTo>
                      <a:pt x="1316" y="176"/>
                    </a:lnTo>
                    <a:lnTo>
                      <a:pt x="1311" y="174"/>
                    </a:lnTo>
                    <a:lnTo>
                      <a:pt x="1306" y="171"/>
                    </a:lnTo>
                    <a:lnTo>
                      <a:pt x="1298" y="169"/>
                    </a:lnTo>
                    <a:lnTo>
                      <a:pt x="1296" y="171"/>
                    </a:lnTo>
                    <a:lnTo>
                      <a:pt x="1296" y="176"/>
                    </a:lnTo>
                    <a:lnTo>
                      <a:pt x="1296" y="182"/>
                    </a:lnTo>
                    <a:lnTo>
                      <a:pt x="1301" y="184"/>
                    </a:lnTo>
                    <a:lnTo>
                      <a:pt x="1303" y="189"/>
                    </a:lnTo>
                    <a:lnTo>
                      <a:pt x="1303" y="194"/>
                    </a:lnTo>
                    <a:lnTo>
                      <a:pt x="1301" y="197"/>
                    </a:lnTo>
                    <a:lnTo>
                      <a:pt x="1296" y="199"/>
                    </a:lnTo>
                    <a:lnTo>
                      <a:pt x="1293" y="202"/>
                    </a:lnTo>
                    <a:lnTo>
                      <a:pt x="1291" y="204"/>
                    </a:lnTo>
                    <a:lnTo>
                      <a:pt x="1293" y="209"/>
                    </a:lnTo>
                    <a:lnTo>
                      <a:pt x="1296" y="214"/>
                    </a:lnTo>
                    <a:lnTo>
                      <a:pt x="1298" y="214"/>
                    </a:lnTo>
                    <a:lnTo>
                      <a:pt x="1306" y="214"/>
                    </a:lnTo>
                    <a:lnTo>
                      <a:pt x="1313" y="214"/>
                    </a:lnTo>
                    <a:lnTo>
                      <a:pt x="1321" y="214"/>
                    </a:lnTo>
                    <a:lnTo>
                      <a:pt x="1326" y="214"/>
                    </a:lnTo>
                    <a:lnTo>
                      <a:pt x="1331" y="212"/>
                    </a:lnTo>
                    <a:lnTo>
                      <a:pt x="1336" y="209"/>
                    </a:lnTo>
                    <a:lnTo>
                      <a:pt x="1341" y="207"/>
                    </a:lnTo>
                    <a:lnTo>
                      <a:pt x="1346" y="204"/>
                    </a:lnTo>
                    <a:lnTo>
                      <a:pt x="1351" y="204"/>
                    </a:lnTo>
                    <a:lnTo>
                      <a:pt x="1356" y="207"/>
                    </a:lnTo>
                    <a:lnTo>
                      <a:pt x="1359" y="207"/>
                    </a:lnTo>
                    <a:lnTo>
                      <a:pt x="1364" y="207"/>
                    </a:lnTo>
                    <a:lnTo>
                      <a:pt x="1366" y="204"/>
                    </a:lnTo>
                    <a:lnTo>
                      <a:pt x="1371" y="199"/>
                    </a:lnTo>
                    <a:lnTo>
                      <a:pt x="1374" y="197"/>
                    </a:lnTo>
                    <a:lnTo>
                      <a:pt x="1377" y="194"/>
                    </a:lnTo>
                    <a:lnTo>
                      <a:pt x="1374" y="189"/>
                    </a:lnTo>
                    <a:lnTo>
                      <a:pt x="1369" y="187"/>
                    </a:lnTo>
                    <a:lnTo>
                      <a:pt x="1361" y="184"/>
                    </a:lnTo>
                    <a:lnTo>
                      <a:pt x="1359" y="182"/>
                    </a:lnTo>
                    <a:lnTo>
                      <a:pt x="1356" y="179"/>
                    </a:lnTo>
                    <a:lnTo>
                      <a:pt x="1359" y="176"/>
                    </a:lnTo>
                    <a:lnTo>
                      <a:pt x="1364" y="174"/>
                    </a:lnTo>
                    <a:lnTo>
                      <a:pt x="1364" y="171"/>
                    </a:lnTo>
                    <a:lnTo>
                      <a:pt x="1366" y="166"/>
                    </a:lnTo>
                    <a:lnTo>
                      <a:pt x="1364" y="161"/>
                    </a:lnTo>
                    <a:lnTo>
                      <a:pt x="1364" y="159"/>
                    </a:lnTo>
                    <a:lnTo>
                      <a:pt x="1364" y="156"/>
                    </a:lnTo>
                    <a:lnTo>
                      <a:pt x="1364" y="154"/>
                    </a:lnTo>
                    <a:lnTo>
                      <a:pt x="1366" y="151"/>
                    </a:lnTo>
                    <a:lnTo>
                      <a:pt x="1371" y="144"/>
                    </a:lnTo>
                    <a:lnTo>
                      <a:pt x="1377" y="136"/>
                    </a:lnTo>
                    <a:lnTo>
                      <a:pt x="1374" y="129"/>
                    </a:lnTo>
                    <a:lnTo>
                      <a:pt x="1366" y="124"/>
                    </a:lnTo>
                    <a:lnTo>
                      <a:pt x="1359" y="119"/>
                    </a:lnTo>
                    <a:lnTo>
                      <a:pt x="1354" y="116"/>
                    </a:lnTo>
                    <a:lnTo>
                      <a:pt x="1354" y="111"/>
                    </a:lnTo>
                    <a:lnTo>
                      <a:pt x="1359" y="108"/>
                    </a:lnTo>
                    <a:lnTo>
                      <a:pt x="1366" y="103"/>
                    </a:lnTo>
                    <a:lnTo>
                      <a:pt x="1371" y="98"/>
                    </a:lnTo>
                    <a:lnTo>
                      <a:pt x="1374" y="91"/>
                    </a:lnTo>
                    <a:lnTo>
                      <a:pt x="1374" y="86"/>
                    </a:lnTo>
                    <a:lnTo>
                      <a:pt x="1374" y="78"/>
                    </a:lnTo>
                    <a:lnTo>
                      <a:pt x="1374" y="71"/>
                    </a:lnTo>
                    <a:lnTo>
                      <a:pt x="1374" y="66"/>
                    </a:lnTo>
                    <a:lnTo>
                      <a:pt x="1377" y="55"/>
                    </a:lnTo>
                    <a:lnTo>
                      <a:pt x="1377" y="48"/>
                    </a:lnTo>
                    <a:lnTo>
                      <a:pt x="1379" y="40"/>
                    </a:lnTo>
                    <a:lnTo>
                      <a:pt x="1377" y="38"/>
                    </a:lnTo>
                    <a:lnTo>
                      <a:pt x="1374" y="35"/>
                    </a:lnTo>
                    <a:lnTo>
                      <a:pt x="1369" y="38"/>
                    </a:lnTo>
                    <a:lnTo>
                      <a:pt x="1366" y="35"/>
                    </a:lnTo>
                    <a:lnTo>
                      <a:pt x="1369" y="30"/>
                    </a:lnTo>
                    <a:lnTo>
                      <a:pt x="1374" y="23"/>
                    </a:lnTo>
                    <a:lnTo>
                      <a:pt x="1377" y="18"/>
                    </a:lnTo>
                    <a:lnTo>
                      <a:pt x="1377" y="10"/>
                    </a:lnTo>
                    <a:lnTo>
                      <a:pt x="1377" y="5"/>
                    </a:lnTo>
                    <a:lnTo>
                      <a:pt x="1374" y="5"/>
                    </a:lnTo>
                    <a:lnTo>
                      <a:pt x="1371" y="5"/>
                    </a:lnTo>
                    <a:lnTo>
                      <a:pt x="1369" y="5"/>
                    </a:lnTo>
                    <a:lnTo>
                      <a:pt x="1366" y="5"/>
                    </a:lnTo>
                    <a:lnTo>
                      <a:pt x="1361" y="3"/>
                    </a:lnTo>
                    <a:lnTo>
                      <a:pt x="1356" y="3"/>
                    </a:lnTo>
                    <a:lnTo>
                      <a:pt x="1354" y="0"/>
                    </a:lnTo>
                    <a:lnTo>
                      <a:pt x="1351" y="0"/>
                    </a:lnTo>
                    <a:lnTo>
                      <a:pt x="1349" y="3"/>
                    </a:lnTo>
                    <a:lnTo>
                      <a:pt x="1346" y="5"/>
                    </a:lnTo>
                    <a:lnTo>
                      <a:pt x="1341" y="5"/>
                    </a:lnTo>
                    <a:lnTo>
                      <a:pt x="1336" y="5"/>
                    </a:lnTo>
                    <a:lnTo>
                      <a:pt x="1334" y="5"/>
                    </a:lnTo>
                    <a:lnTo>
                      <a:pt x="1329" y="8"/>
                    </a:lnTo>
                    <a:lnTo>
                      <a:pt x="1326" y="8"/>
                    </a:lnTo>
                    <a:lnTo>
                      <a:pt x="1324" y="8"/>
                    </a:lnTo>
                    <a:lnTo>
                      <a:pt x="1324" y="10"/>
                    </a:lnTo>
                    <a:lnTo>
                      <a:pt x="1321" y="13"/>
                    </a:lnTo>
                    <a:lnTo>
                      <a:pt x="1319" y="13"/>
                    </a:lnTo>
                    <a:lnTo>
                      <a:pt x="1316" y="13"/>
                    </a:lnTo>
                    <a:lnTo>
                      <a:pt x="1311" y="15"/>
                    </a:lnTo>
                    <a:lnTo>
                      <a:pt x="1303" y="18"/>
                    </a:lnTo>
                    <a:lnTo>
                      <a:pt x="1301" y="20"/>
                    </a:lnTo>
                    <a:lnTo>
                      <a:pt x="1296" y="25"/>
                    </a:lnTo>
                    <a:lnTo>
                      <a:pt x="1293" y="30"/>
                    </a:lnTo>
                    <a:lnTo>
                      <a:pt x="1293" y="35"/>
                    </a:lnTo>
                    <a:lnTo>
                      <a:pt x="1293" y="38"/>
                    </a:lnTo>
                    <a:lnTo>
                      <a:pt x="1293" y="40"/>
                    </a:lnTo>
                    <a:lnTo>
                      <a:pt x="1291" y="40"/>
                    </a:lnTo>
                    <a:lnTo>
                      <a:pt x="1286" y="43"/>
                    </a:lnTo>
                    <a:lnTo>
                      <a:pt x="1281" y="43"/>
                    </a:lnTo>
                    <a:lnTo>
                      <a:pt x="1278" y="45"/>
                    </a:lnTo>
                    <a:lnTo>
                      <a:pt x="1276" y="48"/>
                    </a:lnTo>
                    <a:lnTo>
                      <a:pt x="1273" y="50"/>
                    </a:lnTo>
                    <a:lnTo>
                      <a:pt x="1271" y="53"/>
                    </a:lnTo>
                    <a:lnTo>
                      <a:pt x="1268" y="55"/>
                    </a:lnTo>
                    <a:lnTo>
                      <a:pt x="1266" y="58"/>
                    </a:lnTo>
                    <a:lnTo>
                      <a:pt x="1263" y="61"/>
                    </a:lnTo>
                    <a:lnTo>
                      <a:pt x="1261" y="66"/>
                    </a:lnTo>
                    <a:lnTo>
                      <a:pt x="1261" y="71"/>
                    </a:lnTo>
                    <a:lnTo>
                      <a:pt x="1266" y="76"/>
                    </a:lnTo>
                    <a:lnTo>
                      <a:pt x="1268" y="81"/>
                    </a:lnTo>
                    <a:lnTo>
                      <a:pt x="1271" y="86"/>
                    </a:lnTo>
                    <a:lnTo>
                      <a:pt x="1271" y="88"/>
                    </a:lnTo>
                    <a:lnTo>
                      <a:pt x="1268" y="91"/>
                    </a:lnTo>
                    <a:lnTo>
                      <a:pt x="1268" y="96"/>
                    </a:lnTo>
                    <a:lnTo>
                      <a:pt x="1266" y="96"/>
                    </a:lnTo>
                    <a:lnTo>
                      <a:pt x="1263" y="93"/>
                    </a:lnTo>
                    <a:lnTo>
                      <a:pt x="1261" y="88"/>
                    </a:lnTo>
                    <a:lnTo>
                      <a:pt x="1258" y="83"/>
                    </a:lnTo>
                    <a:lnTo>
                      <a:pt x="1256" y="78"/>
                    </a:lnTo>
                    <a:lnTo>
                      <a:pt x="1253" y="76"/>
                    </a:lnTo>
                    <a:lnTo>
                      <a:pt x="1250" y="78"/>
                    </a:lnTo>
                    <a:lnTo>
                      <a:pt x="1248" y="81"/>
                    </a:lnTo>
                    <a:lnTo>
                      <a:pt x="1245" y="86"/>
                    </a:lnTo>
                    <a:lnTo>
                      <a:pt x="1243" y="88"/>
                    </a:lnTo>
                    <a:lnTo>
                      <a:pt x="1240" y="93"/>
                    </a:lnTo>
                    <a:lnTo>
                      <a:pt x="1240" y="98"/>
                    </a:lnTo>
                    <a:lnTo>
                      <a:pt x="1238" y="108"/>
                    </a:lnTo>
                    <a:lnTo>
                      <a:pt x="1235" y="116"/>
                    </a:lnTo>
                    <a:lnTo>
                      <a:pt x="1235" y="121"/>
                    </a:lnTo>
                    <a:lnTo>
                      <a:pt x="1235" y="126"/>
                    </a:lnTo>
                    <a:lnTo>
                      <a:pt x="1238" y="131"/>
                    </a:lnTo>
                    <a:lnTo>
                      <a:pt x="1243" y="134"/>
                    </a:lnTo>
                    <a:lnTo>
                      <a:pt x="1245" y="134"/>
                    </a:lnTo>
                    <a:lnTo>
                      <a:pt x="1250" y="134"/>
                    </a:lnTo>
                    <a:lnTo>
                      <a:pt x="1253" y="136"/>
                    </a:lnTo>
                    <a:lnTo>
                      <a:pt x="1256" y="134"/>
                    </a:lnTo>
                    <a:lnTo>
                      <a:pt x="1258" y="134"/>
                    </a:lnTo>
                    <a:lnTo>
                      <a:pt x="1258" y="136"/>
                    </a:lnTo>
                    <a:lnTo>
                      <a:pt x="1256" y="141"/>
                    </a:lnTo>
                    <a:lnTo>
                      <a:pt x="1253" y="144"/>
                    </a:lnTo>
                    <a:lnTo>
                      <a:pt x="1253" y="146"/>
                    </a:lnTo>
                    <a:lnTo>
                      <a:pt x="1258" y="159"/>
                    </a:lnTo>
                    <a:close/>
                    <a:moveTo>
                      <a:pt x="1866" y="1003"/>
                    </a:moveTo>
                    <a:lnTo>
                      <a:pt x="1840" y="1024"/>
                    </a:lnTo>
                    <a:lnTo>
                      <a:pt x="1813" y="1067"/>
                    </a:lnTo>
                    <a:lnTo>
                      <a:pt x="1808" y="1082"/>
                    </a:lnTo>
                    <a:lnTo>
                      <a:pt x="1808" y="1102"/>
                    </a:lnTo>
                    <a:lnTo>
                      <a:pt x="1823" y="1097"/>
                    </a:lnTo>
                    <a:lnTo>
                      <a:pt x="1850" y="1102"/>
                    </a:lnTo>
                    <a:lnTo>
                      <a:pt x="1866" y="1112"/>
                    </a:lnTo>
                    <a:lnTo>
                      <a:pt x="1881" y="1107"/>
                    </a:lnTo>
                    <a:lnTo>
                      <a:pt x="1893" y="1122"/>
                    </a:lnTo>
                    <a:lnTo>
                      <a:pt x="1914" y="1117"/>
                    </a:lnTo>
                    <a:lnTo>
                      <a:pt x="1914" y="1097"/>
                    </a:lnTo>
                    <a:lnTo>
                      <a:pt x="1903" y="1072"/>
                    </a:lnTo>
                    <a:lnTo>
                      <a:pt x="1861" y="1051"/>
                    </a:lnTo>
                    <a:lnTo>
                      <a:pt x="1856" y="1041"/>
                    </a:lnTo>
                    <a:lnTo>
                      <a:pt x="1866" y="1019"/>
                    </a:lnTo>
                    <a:lnTo>
                      <a:pt x="1866" y="1003"/>
                    </a:lnTo>
                    <a:close/>
                    <a:moveTo>
                      <a:pt x="1258" y="247"/>
                    </a:moveTo>
                    <a:lnTo>
                      <a:pt x="1258" y="245"/>
                    </a:lnTo>
                    <a:lnTo>
                      <a:pt x="1256" y="245"/>
                    </a:lnTo>
                    <a:lnTo>
                      <a:pt x="1253" y="247"/>
                    </a:lnTo>
                    <a:lnTo>
                      <a:pt x="1258" y="247"/>
                    </a:lnTo>
                    <a:close/>
                    <a:moveTo>
                      <a:pt x="1238" y="219"/>
                    </a:moveTo>
                    <a:lnTo>
                      <a:pt x="1243" y="219"/>
                    </a:lnTo>
                    <a:lnTo>
                      <a:pt x="1250" y="224"/>
                    </a:lnTo>
                    <a:lnTo>
                      <a:pt x="1253" y="227"/>
                    </a:lnTo>
                    <a:lnTo>
                      <a:pt x="1256" y="227"/>
                    </a:lnTo>
                    <a:lnTo>
                      <a:pt x="1261" y="224"/>
                    </a:lnTo>
                    <a:lnTo>
                      <a:pt x="1266" y="224"/>
                    </a:lnTo>
                    <a:lnTo>
                      <a:pt x="1268" y="227"/>
                    </a:lnTo>
                    <a:lnTo>
                      <a:pt x="1271" y="229"/>
                    </a:lnTo>
                    <a:lnTo>
                      <a:pt x="1271" y="234"/>
                    </a:lnTo>
                    <a:lnTo>
                      <a:pt x="1273" y="237"/>
                    </a:lnTo>
                    <a:lnTo>
                      <a:pt x="1273" y="240"/>
                    </a:lnTo>
                    <a:lnTo>
                      <a:pt x="1273" y="245"/>
                    </a:lnTo>
                    <a:lnTo>
                      <a:pt x="1273" y="252"/>
                    </a:lnTo>
                    <a:lnTo>
                      <a:pt x="1273" y="257"/>
                    </a:lnTo>
                    <a:lnTo>
                      <a:pt x="1276" y="262"/>
                    </a:lnTo>
                    <a:lnTo>
                      <a:pt x="1281" y="265"/>
                    </a:lnTo>
                    <a:lnTo>
                      <a:pt x="1283" y="267"/>
                    </a:lnTo>
                    <a:lnTo>
                      <a:pt x="1288" y="270"/>
                    </a:lnTo>
                    <a:lnTo>
                      <a:pt x="1291" y="270"/>
                    </a:lnTo>
                    <a:lnTo>
                      <a:pt x="1296" y="270"/>
                    </a:lnTo>
                    <a:lnTo>
                      <a:pt x="1301" y="272"/>
                    </a:lnTo>
                    <a:lnTo>
                      <a:pt x="1306" y="272"/>
                    </a:lnTo>
                    <a:lnTo>
                      <a:pt x="1311" y="270"/>
                    </a:lnTo>
                    <a:lnTo>
                      <a:pt x="1313" y="270"/>
                    </a:lnTo>
                    <a:lnTo>
                      <a:pt x="1319" y="270"/>
                    </a:lnTo>
                    <a:lnTo>
                      <a:pt x="1321" y="267"/>
                    </a:lnTo>
                    <a:lnTo>
                      <a:pt x="1324" y="267"/>
                    </a:lnTo>
                    <a:lnTo>
                      <a:pt x="1329" y="267"/>
                    </a:lnTo>
                    <a:lnTo>
                      <a:pt x="1331" y="267"/>
                    </a:lnTo>
                    <a:lnTo>
                      <a:pt x="1336" y="267"/>
                    </a:lnTo>
                    <a:lnTo>
                      <a:pt x="1341" y="265"/>
                    </a:lnTo>
                    <a:lnTo>
                      <a:pt x="1344" y="265"/>
                    </a:lnTo>
                    <a:lnTo>
                      <a:pt x="1346" y="265"/>
                    </a:lnTo>
                    <a:lnTo>
                      <a:pt x="1349" y="260"/>
                    </a:lnTo>
                    <a:lnTo>
                      <a:pt x="1351" y="260"/>
                    </a:lnTo>
                    <a:lnTo>
                      <a:pt x="1354" y="260"/>
                    </a:lnTo>
                    <a:lnTo>
                      <a:pt x="1359" y="262"/>
                    </a:lnTo>
                    <a:lnTo>
                      <a:pt x="1364" y="262"/>
                    </a:lnTo>
                    <a:lnTo>
                      <a:pt x="1366" y="260"/>
                    </a:lnTo>
                    <a:lnTo>
                      <a:pt x="1371" y="260"/>
                    </a:lnTo>
                    <a:lnTo>
                      <a:pt x="1374" y="255"/>
                    </a:lnTo>
                    <a:lnTo>
                      <a:pt x="1379" y="252"/>
                    </a:lnTo>
                    <a:lnTo>
                      <a:pt x="1379" y="250"/>
                    </a:lnTo>
                    <a:lnTo>
                      <a:pt x="1379" y="245"/>
                    </a:lnTo>
                    <a:lnTo>
                      <a:pt x="1379" y="240"/>
                    </a:lnTo>
                    <a:lnTo>
                      <a:pt x="1377" y="234"/>
                    </a:lnTo>
                    <a:lnTo>
                      <a:pt x="1374" y="232"/>
                    </a:lnTo>
                    <a:lnTo>
                      <a:pt x="1371" y="229"/>
                    </a:lnTo>
                    <a:lnTo>
                      <a:pt x="1366" y="227"/>
                    </a:lnTo>
                    <a:lnTo>
                      <a:pt x="1361" y="224"/>
                    </a:lnTo>
                    <a:lnTo>
                      <a:pt x="1356" y="224"/>
                    </a:lnTo>
                    <a:lnTo>
                      <a:pt x="1354" y="222"/>
                    </a:lnTo>
                    <a:lnTo>
                      <a:pt x="1344" y="224"/>
                    </a:lnTo>
                    <a:lnTo>
                      <a:pt x="1341" y="224"/>
                    </a:lnTo>
                    <a:lnTo>
                      <a:pt x="1336" y="229"/>
                    </a:lnTo>
                    <a:lnTo>
                      <a:pt x="1334" y="232"/>
                    </a:lnTo>
                    <a:lnTo>
                      <a:pt x="1331" y="234"/>
                    </a:lnTo>
                    <a:lnTo>
                      <a:pt x="1326" y="240"/>
                    </a:lnTo>
                    <a:lnTo>
                      <a:pt x="1324" y="240"/>
                    </a:lnTo>
                    <a:lnTo>
                      <a:pt x="1321" y="240"/>
                    </a:lnTo>
                    <a:lnTo>
                      <a:pt x="1313" y="240"/>
                    </a:lnTo>
                    <a:lnTo>
                      <a:pt x="1306" y="240"/>
                    </a:lnTo>
                    <a:lnTo>
                      <a:pt x="1301" y="240"/>
                    </a:lnTo>
                    <a:lnTo>
                      <a:pt x="1298" y="237"/>
                    </a:lnTo>
                    <a:lnTo>
                      <a:pt x="1296" y="232"/>
                    </a:lnTo>
                    <a:lnTo>
                      <a:pt x="1293" y="227"/>
                    </a:lnTo>
                    <a:lnTo>
                      <a:pt x="1288" y="224"/>
                    </a:lnTo>
                    <a:lnTo>
                      <a:pt x="1286" y="217"/>
                    </a:lnTo>
                    <a:lnTo>
                      <a:pt x="1283" y="214"/>
                    </a:lnTo>
                    <a:lnTo>
                      <a:pt x="1283" y="212"/>
                    </a:lnTo>
                    <a:lnTo>
                      <a:pt x="1281" y="212"/>
                    </a:lnTo>
                    <a:lnTo>
                      <a:pt x="1238" y="219"/>
                    </a:lnTo>
                    <a:close/>
                    <a:moveTo>
                      <a:pt x="1271" y="217"/>
                    </a:moveTo>
                    <a:lnTo>
                      <a:pt x="1268" y="217"/>
                    </a:lnTo>
                    <a:lnTo>
                      <a:pt x="1271" y="217"/>
                    </a:lnTo>
                    <a:close/>
                    <a:moveTo>
                      <a:pt x="1404" y="1810"/>
                    </a:moveTo>
                    <a:lnTo>
                      <a:pt x="1404" y="1810"/>
                    </a:lnTo>
                    <a:lnTo>
                      <a:pt x="1404" y="1803"/>
                    </a:lnTo>
                    <a:lnTo>
                      <a:pt x="1402" y="1798"/>
                    </a:lnTo>
                    <a:lnTo>
                      <a:pt x="1399" y="1795"/>
                    </a:lnTo>
                    <a:lnTo>
                      <a:pt x="1404" y="1737"/>
                    </a:lnTo>
                    <a:lnTo>
                      <a:pt x="1377" y="1732"/>
                    </a:lnTo>
                    <a:lnTo>
                      <a:pt x="1346" y="1727"/>
                    </a:lnTo>
                    <a:lnTo>
                      <a:pt x="1339" y="1725"/>
                    </a:lnTo>
                    <a:lnTo>
                      <a:pt x="1331" y="1722"/>
                    </a:lnTo>
                    <a:lnTo>
                      <a:pt x="1329" y="1722"/>
                    </a:lnTo>
                    <a:lnTo>
                      <a:pt x="1316" y="1720"/>
                    </a:lnTo>
                    <a:lnTo>
                      <a:pt x="1308" y="1717"/>
                    </a:lnTo>
                    <a:lnTo>
                      <a:pt x="1308" y="1694"/>
                    </a:lnTo>
                    <a:lnTo>
                      <a:pt x="1303" y="1689"/>
                    </a:lnTo>
                    <a:lnTo>
                      <a:pt x="1321" y="1679"/>
                    </a:lnTo>
                    <a:lnTo>
                      <a:pt x="1336" y="1669"/>
                    </a:lnTo>
                    <a:lnTo>
                      <a:pt x="1346" y="1629"/>
                    </a:lnTo>
                    <a:lnTo>
                      <a:pt x="1283" y="1639"/>
                    </a:lnTo>
                    <a:lnTo>
                      <a:pt x="1258" y="1674"/>
                    </a:lnTo>
                    <a:lnTo>
                      <a:pt x="1215" y="1679"/>
                    </a:lnTo>
                    <a:lnTo>
                      <a:pt x="1172" y="1629"/>
                    </a:lnTo>
                    <a:lnTo>
                      <a:pt x="1167" y="1561"/>
                    </a:lnTo>
                    <a:lnTo>
                      <a:pt x="1180" y="1546"/>
                    </a:lnTo>
                    <a:lnTo>
                      <a:pt x="1177" y="1546"/>
                    </a:lnTo>
                    <a:lnTo>
                      <a:pt x="1177" y="1510"/>
                    </a:lnTo>
                    <a:lnTo>
                      <a:pt x="1200" y="1490"/>
                    </a:lnTo>
                    <a:lnTo>
                      <a:pt x="1215" y="1472"/>
                    </a:lnTo>
                    <a:lnTo>
                      <a:pt x="1268" y="1477"/>
                    </a:lnTo>
                    <a:lnTo>
                      <a:pt x="1298" y="1477"/>
                    </a:lnTo>
                    <a:lnTo>
                      <a:pt x="1341" y="1467"/>
                    </a:lnTo>
                    <a:lnTo>
                      <a:pt x="1366" y="1467"/>
                    </a:lnTo>
                    <a:lnTo>
                      <a:pt x="1392" y="1462"/>
                    </a:lnTo>
                    <a:lnTo>
                      <a:pt x="1399" y="1490"/>
                    </a:lnTo>
                    <a:lnTo>
                      <a:pt x="1409" y="1525"/>
                    </a:lnTo>
                    <a:lnTo>
                      <a:pt x="1442" y="1556"/>
                    </a:lnTo>
                    <a:lnTo>
                      <a:pt x="1457" y="1561"/>
                    </a:lnTo>
                    <a:lnTo>
                      <a:pt x="1452" y="1510"/>
                    </a:lnTo>
                    <a:lnTo>
                      <a:pt x="1429" y="1452"/>
                    </a:lnTo>
                    <a:lnTo>
                      <a:pt x="1457" y="1422"/>
                    </a:lnTo>
                    <a:lnTo>
                      <a:pt x="1482" y="1412"/>
                    </a:lnTo>
                    <a:lnTo>
                      <a:pt x="1530" y="1367"/>
                    </a:lnTo>
                    <a:lnTo>
                      <a:pt x="1525" y="1334"/>
                    </a:lnTo>
                    <a:lnTo>
                      <a:pt x="1520" y="1304"/>
                    </a:lnTo>
                    <a:lnTo>
                      <a:pt x="1535" y="1314"/>
                    </a:lnTo>
                    <a:lnTo>
                      <a:pt x="1540" y="1309"/>
                    </a:lnTo>
                    <a:lnTo>
                      <a:pt x="1535" y="1288"/>
                    </a:lnTo>
                    <a:lnTo>
                      <a:pt x="1545" y="1288"/>
                    </a:lnTo>
                    <a:lnTo>
                      <a:pt x="1561" y="1283"/>
                    </a:lnTo>
                    <a:lnTo>
                      <a:pt x="1571" y="1258"/>
                    </a:lnTo>
                    <a:lnTo>
                      <a:pt x="1593" y="1253"/>
                    </a:lnTo>
                    <a:lnTo>
                      <a:pt x="1624" y="1235"/>
                    </a:lnTo>
                    <a:lnTo>
                      <a:pt x="1624" y="1195"/>
                    </a:lnTo>
                    <a:lnTo>
                      <a:pt x="1677" y="1170"/>
                    </a:lnTo>
                    <a:lnTo>
                      <a:pt x="1666" y="1117"/>
                    </a:lnTo>
                    <a:lnTo>
                      <a:pt x="1677" y="1170"/>
                    </a:lnTo>
                    <a:lnTo>
                      <a:pt x="1699" y="1155"/>
                    </a:lnTo>
                    <a:lnTo>
                      <a:pt x="1714" y="1160"/>
                    </a:lnTo>
                    <a:lnTo>
                      <a:pt x="1704" y="1175"/>
                    </a:lnTo>
                    <a:lnTo>
                      <a:pt x="1714" y="1195"/>
                    </a:lnTo>
                    <a:lnTo>
                      <a:pt x="1760" y="1160"/>
                    </a:lnTo>
                    <a:lnTo>
                      <a:pt x="1777" y="1137"/>
                    </a:lnTo>
                    <a:lnTo>
                      <a:pt x="1729" y="1132"/>
                    </a:lnTo>
                    <a:lnTo>
                      <a:pt x="1709" y="1102"/>
                    </a:lnTo>
                    <a:lnTo>
                      <a:pt x="1724" y="1087"/>
                    </a:lnTo>
                    <a:lnTo>
                      <a:pt x="1729" y="1067"/>
                    </a:lnTo>
                    <a:lnTo>
                      <a:pt x="1656" y="1082"/>
                    </a:lnTo>
                    <a:lnTo>
                      <a:pt x="1619" y="1112"/>
                    </a:lnTo>
                    <a:lnTo>
                      <a:pt x="1636" y="1077"/>
                    </a:lnTo>
                    <a:lnTo>
                      <a:pt x="1671" y="1056"/>
                    </a:lnTo>
                    <a:lnTo>
                      <a:pt x="1692" y="1034"/>
                    </a:lnTo>
                    <a:lnTo>
                      <a:pt x="1755" y="1039"/>
                    </a:lnTo>
                    <a:lnTo>
                      <a:pt x="1803" y="1034"/>
                    </a:lnTo>
                    <a:lnTo>
                      <a:pt x="1840" y="1009"/>
                    </a:lnTo>
                    <a:lnTo>
                      <a:pt x="1866" y="988"/>
                    </a:lnTo>
                    <a:lnTo>
                      <a:pt x="1845" y="938"/>
                    </a:lnTo>
                    <a:lnTo>
                      <a:pt x="1840" y="910"/>
                    </a:lnTo>
                    <a:lnTo>
                      <a:pt x="1772" y="875"/>
                    </a:lnTo>
                    <a:lnTo>
                      <a:pt x="1772" y="855"/>
                    </a:lnTo>
                    <a:lnTo>
                      <a:pt x="1714" y="746"/>
                    </a:lnTo>
                    <a:lnTo>
                      <a:pt x="1699" y="792"/>
                    </a:lnTo>
                    <a:lnTo>
                      <a:pt x="1661" y="802"/>
                    </a:lnTo>
                    <a:lnTo>
                      <a:pt x="1651" y="792"/>
                    </a:lnTo>
                    <a:lnTo>
                      <a:pt x="1636" y="792"/>
                    </a:lnTo>
                    <a:lnTo>
                      <a:pt x="1636" y="719"/>
                    </a:lnTo>
                    <a:lnTo>
                      <a:pt x="1603" y="714"/>
                    </a:lnTo>
                    <a:lnTo>
                      <a:pt x="1578" y="678"/>
                    </a:lnTo>
                    <a:lnTo>
                      <a:pt x="1550" y="683"/>
                    </a:lnTo>
                    <a:lnTo>
                      <a:pt x="1520" y="673"/>
                    </a:lnTo>
                    <a:lnTo>
                      <a:pt x="1500" y="678"/>
                    </a:lnTo>
                    <a:lnTo>
                      <a:pt x="1500" y="703"/>
                    </a:lnTo>
                    <a:lnTo>
                      <a:pt x="1500" y="731"/>
                    </a:lnTo>
                    <a:lnTo>
                      <a:pt x="1495" y="787"/>
                    </a:lnTo>
                    <a:lnTo>
                      <a:pt x="1487" y="807"/>
                    </a:lnTo>
                    <a:lnTo>
                      <a:pt x="1520" y="870"/>
                    </a:lnTo>
                    <a:lnTo>
                      <a:pt x="1467" y="915"/>
                    </a:lnTo>
                    <a:lnTo>
                      <a:pt x="1477" y="993"/>
                    </a:lnTo>
                    <a:lnTo>
                      <a:pt x="1457" y="1009"/>
                    </a:lnTo>
                    <a:lnTo>
                      <a:pt x="1437" y="998"/>
                    </a:lnTo>
                    <a:lnTo>
                      <a:pt x="1424" y="905"/>
                    </a:lnTo>
                    <a:lnTo>
                      <a:pt x="1371" y="900"/>
                    </a:lnTo>
                    <a:lnTo>
                      <a:pt x="1273" y="845"/>
                    </a:lnTo>
                    <a:lnTo>
                      <a:pt x="1253" y="845"/>
                    </a:lnTo>
                    <a:lnTo>
                      <a:pt x="1235" y="797"/>
                    </a:lnTo>
                    <a:lnTo>
                      <a:pt x="1220" y="782"/>
                    </a:lnTo>
                    <a:lnTo>
                      <a:pt x="1263" y="658"/>
                    </a:lnTo>
                    <a:lnTo>
                      <a:pt x="1288" y="630"/>
                    </a:lnTo>
                    <a:lnTo>
                      <a:pt x="1316" y="615"/>
                    </a:lnTo>
                    <a:lnTo>
                      <a:pt x="1331" y="615"/>
                    </a:lnTo>
                    <a:lnTo>
                      <a:pt x="1346" y="565"/>
                    </a:lnTo>
                    <a:lnTo>
                      <a:pt x="1356" y="524"/>
                    </a:lnTo>
                    <a:lnTo>
                      <a:pt x="1409" y="512"/>
                    </a:lnTo>
                    <a:lnTo>
                      <a:pt x="1437" y="492"/>
                    </a:lnTo>
                    <a:lnTo>
                      <a:pt x="1419" y="446"/>
                    </a:lnTo>
                    <a:lnTo>
                      <a:pt x="1432" y="416"/>
                    </a:lnTo>
                    <a:lnTo>
                      <a:pt x="1412" y="393"/>
                    </a:lnTo>
                    <a:lnTo>
                      <a:pt x="1414" y="393"/>
                    </a:lnTo>
                    <a:lnTo>
                      <a:pt x="1417" y="391"/>
                    </a:lnTo>
                    <a:lnTo>
                      <a:pt x="1419" y="388"/>
                    </a:lnTo>
                    <a:lnTo>
                      <a:pt x="1422" y="388"/>
                    </a:lnTo>
                    <a:lnTo>
                      <a:pt x="1424" y="388"/>
                    </a:lnTo>
                    <a:lnTo>
                      <a:pt x="1432" y="388"/>
                    </a:lnTo>
                    <a:lnTo>
                      <a:pt x="1440" y="388"/>
                    </a:lnTo>
                    <a:lnTo>
                      <a:pt x="1442" y="386"/>
                    </a:lnTo>
                    <a:lnTo>
                      <a:pt x="1442" y="383"/>
                    </a:lnTo>
                    <a:lnTo>
                      <a:pt x="1437" y="376"/>
                    </a:lnTo>
                    <a:lnTo>
                      <a:pt x="1437" y="373"/>
                    </a:lnTo>
                    <a:lnTo>
                      <a:pt x="1440" y="373"/>
                    </a:lnTo>
                    <a:lnTo>
                      <a:pt x="1445" y="376"/>
                    </a:lnTo>
                    <a:lnTo>
                      <a:pt x="1452" y="378"/>
                    </a:lnTo>
                    <a:lnTo>
                      <a:pt x="1455" y="381"/>
                    </a:lnTo>
                    <a:lnTo>
                      <a:pt x="1457" y="383"/>
                    </a:lnTo>
                    <a:lnTo>
                      <a:pt x="1462" y="386"/>
                    </a:lnTo>
                    <a:lnTo>
                      <a:pt x="1467" y="388"/>
                    </a:lnTo>
                    <a:lnTo>
                      <a:pt x="1472" y="393"/>
                    </a:lnTo>
                    <a:lnTo>
                      <a:pt x="1477" y="396"/>
                    </a:lnTo>
                    <a:lnTo>
                      <a:pt x="1485" y="398"/>
                    </a:lnTo>
                    <a:lnTo>
                      <a:pt x="1490" y="401"/>
                    </a:lnTo>
                    <a:lnTo>
                      <a:pt x="1495" y="403"/>
                    </a:lnTo>
                    <a:lnTo>
                      <a:pt x="1500" y="406"/>
                    </a:lnTo>
                    <a:lnTo>
                      <a:pt x="1505" y="406"/>
                    </a:lnTo>
                    <a:lnTo>
                      <a:pt x="1510" y="411"/>
                    </a:lnTo>
                    <a:lnTo>
                      <a:pt x="1515" y="413"/>
                    </a:lnTo>
                    <a:lnTo>
                      <a:pt x="1523" y="419"/>
                    </a:lnTo>
                    <a:lnTo>
                      <a:pt x="1528" y="424"/>
                    </a:lnTo>
                    <a:lnTo>
                      <a:pt x="1535" y="431"/>
                    </a:lnTo>
                    <a:lnTo>
                      <a:pt x="1543" y="441"/>
                    </a:lnTo>
                    <a:lnTo>
                      <a:pt x="1545" y="449"/>
                    </a:lnTo>
                    <a:lnTo>
                      <a:pt x="1538" y="456"/>
                    </a:lnTo>
                    <a:lnTo>
                      <a:pt x="1530" y="466"/>
                    </a:lnTo>
                    <a:lnTo>
                      <a:pt x="1528" y="477"/>
                    </a:lnTo>
                    <a:lnTo>
                      <a:pt x="1530" y="479"/>
                    </a:lnTo>
                    <a:lnTo>
                      <a:pt x="1538" y="482"/>
                    </a:lnTo>
                    <a:lnTo>
                      <a:pt x="1543" y="487"/>
                    </a:lnTo>
                    <a:lnTo>
                      <a:pt x="1545" y="489"/>
                    </a:lnTo>
                    <a:lnTo>
                      <a:pt x="1543" y="494"/>
                    </a:lnTo>
                    <a:lnTo>
                      <a:pt x="1535" y="499"/>
                    </a:lnTo>
                    <a:lnTo>
                      <a:pt x="1528" y="504"/>
                    </a:lnTo>
                    <a:lnTo>
                      <a:pt x="1525" y="509"/>
                    </a:lnTo>
                    <a:lnTo>
                      <a:pt x="1520" y="509"/>
                    </a:lnTo>
                    <a:lnTo>
                      <a:pt x="1518" y="509"/>
                    </a:lnTo>
                    <a:lnTo>
                      <a:pt x="1515" y="509"/>
                    </a:lnTo>
                    <a:lnTo>
                      <a:pt x="1513" y="509"/>
                    </a:lnTo>
                    <a:lnTo>
                      <a:pt x="1508" y="512"/>
                    </a:lnTo>
                    <a:lnTo>
                      <a:pt x="1500" y="514"/>
                    </a:lnTo>
                    <a:lnTo>
                      <a:pt x="1495" y="519"/>
                    </a:lnTo>
                    <a:lnTo>
                      <a:pt x="1492" y="522"/>
                    </a:lnTo>
                    <a:lnTo>
                      <a:pt x="1492" y="524"/>
                    </a:lnTo>
                    <a:lnTo>
                      <a:pt x="1495" y="527"/>
                    </a:lnTo>
                    <a:lnTo>
                      <a:pt x="1498" y="529"/>
                    </a:lnTo>
                    <a:lnTo>
                      <a:pt x="1500" y="532"/>
                    </a:lnTo>
                    <a:lnTo>
                      <a:pt x="1503" y="535"/>
                    </a:lnTo>
                    <a:lnTo>
                      <a:pt x="1508" y="537"/>
                    </a:lnTo>
                    <a:lnTo>
                      <a:pt x="1513" y="540"/>
                    </a:lnTo>
                    <a:lnTo>
                      <a:pt x="1518" y="540"/>
                    </a:lnTo>
                    <a:lnTo>
                      <a:pt x="1523" y="537"/>
                    </a:lnTo>
                    <a:lnTo>
                      <a:pt x="1528" y="532"/>
                    </a:lnTo>
                    <a:lnTo>
                      <a:pt x="1530" y="529"/>
                    </a:lnTo>
                    <a:lnTo>
                      <a:pt x="1535" y="527"/>
                    </a:lnTo>
                    <a:lnTo>
                      <a:pt x="1540" y="527"/>
                    </a:lnTo>
                    <a:lnTo>
                      <a:pt x="1548" y="524"/>
                    </a:lnTo>
                    <a:lnTo>
                      <a:pt x="1556" y="519"/>
                    </a:lnTo>
                    <a:lnTo>
                      <a:pt x="1561" y="519"/>
                    </a:lnTo>
                    <a:lnTo>
                      <a:pt x="1563" y="519"/>
                    </a:lnTo>
                    <a:lnTo>
                      <a:pt x="1566" y="522"/>
                    </a:lnTo>
                    <a:lnTo>
                      <a:pt x="1568" y="524"/>
                    </a:lnTo>
                    <a:lnTo>
                      <a:pt x="1571" y="524"/>
                    </a:lnTo>
                    <a:lnTo>
                      <a:pt x="1573" y="527"/>
                    </a:lnTo>
                    <a:lnTo>
                      <a:pt x="1576" y="529"/>
                    </a:lnTo>
                    <a:lnTo>
                      <a:pt x="1578" y="529"/>
                    </a:lnTo>
                    <a:lnTo>
                      <a:pt x="1583" y="532"/>
                    </a:lnTo>
                    <a:lnTo>
                      <a:pt x="1588" y="532"/>
                    </a:lnTo>
                    <a:lnTo>
                      <a:pt x="1593" y="535"/>
                    </a:lnTo>
                    <a:lnTo>
                      <a:pt x="1603" y="535"/>
                    </a:lnTo>
                    <a:lnTo>
                      <a:pt x="1606" y="540"/>
                    </a:lnTo>
                    <a:lnTo>
                      <a:pt x="1606" y="542"/>
                    </a:lnTo>
                    <a:lnTo>
                      <a:pt x="1608" y="547"/>
                    </a:lnTo>
                    <a:lnTo>
                      <a:pt x="1611" y="547"/>
                    </a:lnTo>
                    <a:lnTo>
                      <a:pt x="1616" y="550"/>
                    </a:lnTo>
                    <a:lnTo>
                      <a:pt x="1619" y="550"/>
                    </a:lnTo>
                    <a:lnTo>
                      <a:pt x="1621" y="550"/>
                    </a:lnTo>
                    <a:lnTo>
                      <a:pt x="1624" y="547"/>
                    </a:lnTo>
                    <a:lnTo>
                      <a:pt x="1629" y="547"/>
                    </a:lnTo>
                    <a:lnTo>
                      <a:pt x="1631" y="547"/>
                    </a:lnTo>
                    <a:lnTo>
                      <a:pt x="1634" y="547"/>
                    </a:lnTo>
                    <a:lnTo>
                      <a:pt x="1639" y="547"/>
                    </a:lnTo>
                    <a:lnTo>
                      <a:pt x="1641" y="547"/>
                    </a:lnTo>
                    <a:lnTo>
                      <a:pt x="1644" y="550"/>
                    </a:lnTo>
                    <a:lnTo>
                      <a:pt x="1649" y="550"/>
                    </a:lnTo>
                    <a:lnTo>
                      <a:pt x="1651" y="550"/>
                    </a:lnTo>
                    <a:lnTo>
                      <a:pt x="1654" y="547"/>
                    </a:lnTo>
                    <a:lnTo>
                      <a:pt x="1659" y="547"/>
                    </a:lnTo>
                    <a:lnTo>
                      <a:pt x="1664" y="547"/>
                    </a:lnTo>
                    <a:lnTo>
                      <a:pt x="1669" y="545"/>
                    </a:lnTo>
                    <a:lnTo>
                      <a:pt x="1671" y="545"/>
                    </a:lnTo>
                    <a:lnTo>
                      <a:pt x="1674" y="545"/>
                    </a:lnTo>
                    <a:lnTo>
                      <a:pt x="1679" y="545"/>
                    </a:lnTo>
                    <a:lnTo>
                      <a:pt x="1682" y="545"/>
                    </a:lnTo>
                    <a:lnTo>
                      <a:pt x="1684" y="545"/>
                    </a:lnTo>
                    <a:lnTo>
                      <a:pt x="1687" y="545"/>
                    </a:lnTo>
                    <a:lnTo>
                      <a:pt x="1692" y="545"/>
                    </a:lnTo>
                    <a:lnTo>
                      <a:pt x="1697" y="545"/>
                    </a:lnTo>
                    <a:lnTo>
                      <a:pt x="1699" y="542"/>
                    </a:lnTo>
                    <a:lnTo>
                      <a:pt x="1697" y="540"/>
                    </a:lnTo>
                    <a:lnTo>
                      <a:pt x="1697" y="537"/>
                    </a:lnTo>
                    <a:lnTo>
                      <a:pt x="1692" y="535"/>
                    </a:lnTo>
                    <a:lnTo>
                      <a:pt x="1687" y="532"/>
                    </a:lnTo>
                    <a:lnTo>
                      <a:pt x="1679" y="529"/>
                    </a:lnTo>
                    <a:lnTo>
                      <a:pt x="1677" y="529"/>
                    </a:lnTo>
                    <a:lnTo>
                      <a:pt x="1674" y="527"/>
                    </a:lnTo>
                    <a:lnTo>
                      <a:pt x="1671" y="524"/>
                    </a:lnTo>
                    <a:lnTo>
                      <a:pt x="1669" y="524"/>
                    </a:lnTo>
                    <a:lnTo>
                      <a:pt x="1666" y="524"/>
                    </a:lnTo>
                    <a:lnTo>
                      <a:pt x="1664" y="524"/>
                    </a:lnTo>
                    <a:lnTo>
                      <a:pt x="1661" y="524"/>
                    </a:lnTo>
                    <a:lnTo>
                      <a:pt x="1656" y="522"/>
                    </a:lnTo>
                    <a:lnTo>
                      <a:pt x="1651" y="519"/>
                    </a:lnTo>
                    <a:lnTo>
                      <a:pt x="1641" y="517"/>
                    </a:lnTo>
                    <a:lnTo>
                      <a:pt x="1636" y="514"/>
                    </a:lnTo>
                    <a:lnTo>
                      <a:pt x="1634" y="512"/>
                    </a:lnTo>
                    <a:lnTo>
                      <a:pt x="1634" y="509"/>
                    </a:lnTo>
                    <a:lnTo>
                      <a:pt x="1636" y="509"/>
                    </a:lnTo>
                    <a:lnTo>
                      <a:pt x="1639" y="509"/>
                    </a:lnTo>
                    <a:lnTo>
                      <a:pt x="1644" y="509"/>
                    </a:lnTo>
                    <a:lnTo>
                      <a:pt x="1649" y="512"/>
                    </a:lnTo>
                    <a:lnTo>
                      <a:pt x="1651" y="512"/>
                    </a:lnTo>
                    <a:lnTo>
                      <a:pt x="1656" y="514"/>
                    </a:lnTo>
                    <a:lnTo>
                      <a:pt x="1659" y="514"/>
                    </a:lnTo>
                    <a:lnTo>
                      <a:pt x="1664" y="514"/>
                    </a:lnTo>
                    <a:lnTo>
                      <a:pt x="1666" y="519"/>
                    </a:lnTo>
                    <a:lnTo>
                      <a:pt x="1671" y="519"/>
                    </a:lnTo>
                    <a:lnTo>
                      <a:pt x="1677" y="517"/>
                    </a:lnTo>
                    <a:lnTo>
                      <a:pt x="1687" y="514"/>
                    </a:lnTo>
                    <a:lnTo>
                      <a:pt x="1694" y="514"/>
                    </a:lnTo>
                    <a:lnTo>
                      <a:pt x="1697" y="519"/>
                    </a:lnTo>
                    <a:lnTo>
                      <a:pt x="1699" y="519"/>
                    </a:lnTo>
                    <a:lnTo>
                      <a:pt x="1704" y="522"/>
                    </a:lnTo>
                    <a:lnTo>
                      <a:pt x="1707" y="524"/>
                    </a:lnTo>
                    <a:lnTo>
                      <a:pt x="1707" y="522"/>
                    </a:lnTo>
                    <a:lnTo>
                      <a:pt x="1704" y="519"/>
                    </a:lnTo>
                    <a:lnTo>
                      <a:pt x="1702" y="514"/>
                    </a:lnTo>
                    <a:lnTo>
                      <a:pt x="1699" y="514"/>
                    </a:lnTo>
                    <a:lnTo>
                      <a:pt x="1699" y="509"/>
                    </a:lnTo>
                    <a:lnTo>
                      <a:pt x="1697" y="507"/>
                    </a:lnTo>
                    <a:lnTo>
                      <a:pt x="1694" y="502"/>
                    </a:lnTo>
                    <a:lnTo>
                      <a:pt x="1692" y="494"/>
                    </a:lnTo>
                    <a:lnTo>
                      <a:pt x="1692" y="492"/>
                    </a:lnTo>
                    <a:lnTo>
                      <a:pt x="1692" y="489"/>
                    </a:lnTo>
                    <a:lnTo>
                      <a:pt x="1692" y="487"/>
                    </a:lnTo>
                    <a:lnTo>
                      <a:pt x="1689" y="482"/>
                    </a:lnTo>
                    <a:lnTo>
                      <a:pt x="1682" y="479"/>
                    </a:lnTo>
                    <a:lnTo>
                      <a:pt x="1677" y="479"/>
                    </a:lnTo>
                    <a:lnTo>
                      <a:pt x="1671" y="477"/>
                    </a:lnTo>
                    <a:lnTo>
                      <a:pt x="1669" y="471"/>
                    </a:lnTo>
                    <a:lnTo>
                      <a:pt x="1664" y="469"/>
                    </a:lnTo>
                    <a:lnTo>
                      <a:pt x="1659" y="469"/>
                    </a:lnTo>
                    <a:lnTo>
                      <a:pt x="1651" y="466"/>
                    </a:lnTo>
                    <a:lnTo>
                      <a:pt x="1646" y="466"/>
                    </a:lnTo>
                    <a:lnTo>
                      <a:pt x="1644" y="466"/>
                    </a:lnTo>
                    <a:lnTo>
                      <a:pt x="1639" y="464"/>
                    </a:lnTo>
                    <a:lnTo>
                      <a:pt x="1634" y="461"/>
                    </a:lnTo>
                    <a:lnTo>
                      <a:pt x="1631" y="459"/>
                    </a:lnTo>
                    <a:lnTo>
                      <a:pt x="1626" y="459"/>
                    </a:lnTo>
                    <a:lnTo>
                      <a:pt x="1624" y="454"/>
                    </a:lnTo>
                    <a:lnTo>
                      <a:pt x="1621" y="451"/>
                    </a:lnTo>
                    <a:lnTo>
                      <a:pt x="1616" y="446"/>
                    </a:lnTo>
                    <a:lnTo>
                      <a:pt x="1614" y="441"/>
                    </a:lnTo>
                    <a:lnTo>
                      <a:pt x="1611" y="439"/>
                    </a:lnTo>
                    <a:lnTo>
                      <a:pt x="1611" y="434"/>
                    </a:lnTo>
                    <a:lnTo>
                      <a:pt x="1614" y="431"/>
                    </a:lnTo>
                    <a:lnTo>
                      <a:pt x="1619" y="431"/>
                    </a:lnTo>
                    <a:lnTo>
                      <a:pt x="1624" y="431"/>
                    </a:lnTo>
                    <a:lnTo>
                      <a:pt x="1631" y="434"/>
                    </a:lnTo>
                    <a:lnTo>
                      <a:pt x="1636" y="436"/>
                    </a:lnTo>
                    <a:lnTo>
                      <a:pt x="1639" y="436"/>
                    </a:lnTo>
                    <a:lnTo>
                      <a:pt x="1644" y="439"/>
                    </a:lnTo>
                    <a:lnTo>
                      <a:pt x="1649" y="441"/>
                    </a:lnTo>
                    <a:lnTo>
                      <a:pt x="1654" y="444"/>
                    </a:lnTo>
                    <a:lnTo>
                      <a:pt x="1659" y="446"/>
                    </a:lnTo>
                    <a:lnTo>
                      <a:pt x="1664" y="449"/>
                    </a:lnTo>
                    <a:lnTo>
                      <a:pt x="1669" y="451"/>
                    </a:lnTo>
                    <a:lnTo>
                      <a:pt x="1671" y="451"/>
                    </a:lnTo>
                    <a:lnTo>
                      <a:pt x="1677" y="449"/>
                    </a:lnTo>
                    <a:lnTo>
                      <a:pt x="1679" y="444"/>
                    </a:lnTo>
                    <a:lnTo>
                      <a:pt x="1679" y="441"/>
                    </a:lnTo>
                    <a:lnTo>
                      <a:pt x="1677" y="436"/>
                    </a:lnTo>
                    <a:lnTo>
                      <a:pt x="1671" y="434"/>
                    </a:lnTo>
                    <a:lnTo>
                      <a:pt x="1666" y="431"/>
                    </a:lnTo>
                    <a:lnTo>
                      <a:pt x="1666" y="429"/>
                    </a:lnTo>
                    <a:lnTo>
                      <a:pt x="1666" y="426"/>
                    </a:lnTo>
                    <a:lnTo>
                      <a:pt x="1669" y="424"/>
                    </a:lnTo>
                    <a:lnTo>
                      <a:pt x="1671" y="424"/>
                    </a:lnTo>
                    <a:lnTo>
                      <a:pt x="1674" y="421"/>
                    </a:lnTo>
                    <a:lnTo>
                      <a:pt x="1677" y="419"/>
                    </a:lnTo>
                    <a:lnTo>
                      <a:pt x="1677" y="416"/>
                    </a:lnTo>
                    <a:lnTo>
                      <a:pt x="1674" y="413"/>
                    </a:lnTo>
                    <a:lnTo>
                      <a:pt x="1671" y="408"/>
                    </a:lnTo>
                    <a:lnTo>
                      <a:pt x="1669" y="406"/>
                    </a:lnTo>
                    <a:lnTo>
                      <a:pt x="1664" y="406"/>
                    </a:lnTo>
                    <a:lnTo>
                      <a:pt x="1664" y="403"/>
                    </a:lnTo>
                    <a:lnTo>
                      <a:pt x="1669" y="401"/>
                    </a:lnTo>
                    <a:lnTo>
                      <a:pt x="1674" y="398"/>
                    </a:lnTo>
                    <a:lnTo>
                      <a:pt x="1677" y="393"/>
                    </a:lnTo>
                    <a:lnTo>
                      <a:pt x="1674" y="391"/>
                    </a:lnTo>
                    <a:lnTo>
                      <a:pt x="1669" y="388"/>
                    </a:lnTo>
                    <a:lnTo>
                      <a:pt x="1661" y="386"/>
                    </a:lnTo>
                    <a:lnTo>
                      <a:pt x="1654" y="386"/>
                    </a:lnTo>
                    <a:lnTo>
                      <a:pt x="1649" y="386"/>
                    </a:lnTo>
                    <a:lnTo>
                      <a:pt x="1644" y="386"/>
                    </a:lnTo>
                    <a:lnTo>
                      <a:pt x="1639" y="388"/>
                    </a:lnTo>
                    <a:lnTo>
                      <a:pt x="1636" y="388"/>
                    </a:lnTo>
                    <a:lnTo>
                      <a:pt x="1634" y="388"/>
                    </a:lnTo>
                    <a:lnTo>
                      <a:pt x="1631" y="386"/>
                    </a:lnTo>
                    <a:lnTo>
                      <a:pt x="1634" y="383"/>
                    </a:lnTo>
                    <a:lnTo>
                      <a:pt x="1631" y="383"/>
                    </a:lnTo>
                    <a:lnTo>
                      <a:pt x="1629" y="381"/>
                    </a:lnTo>
                    <a:lnTo>
                      <a:pt x="1626" y="381"/>
                    </a:lnTo>
                    <a:lnTo>
                      <a:pt x="1621" y="381"/>
                    </a:lnTo>
                    <a:lnTo>
                      <a:pt x="1616" y="381"/>
                    </a:lnTo>
                    <a:lnTo>
                      <a:pt x="1611" y="378"/>
                    </a:lnTo>
                    <a:lnTo>
                      <a:pt x="1606" y="378"/>
                    </a:lnTo>
                    <a:lnTo>
                      <a:pt x="1603" y="378"/>
                    </a:lnTo>
                    <a:lnTo>
                      <a:pt x="1598" y="376"/>
                    </a:lnTo>
                    <a:lnTo>
                      <a:pt x="1598" y="378"/>
                    </a:lnTo>
                    <a:lnTo>
                      <a:pt x="1601" y="381"/>
                    </a:lnTo>
                    <a:lnTo>
                      <a:pt x="1603" y="386"/>
                    </a:lnTo>
                    <a:lnTo>
                      <a:pt x="1601" y="386"/>
                    </a:lnTo>
                    <a:lnTo>
                      <a:pt x="1596" y="386"/>
                    </a:lnTo>
                    <a:lnTo>
                      <a:pt x="1591" y="381"/>
                    </a:lnTo>
                    <a:lnTo>
                      <a:pt x="1583" y="376"/>
                    </a:lnTo>
                    <a:lnTo>
                      <a:pt x="1578" y="373"/>
                    </a:lnTo>
                    <a:lnTo>
                      <a:pt x="1576" y="373"/>
                    </a:lnTo>
                    <a:lnTo>
                      <a:pt x="1568" y="376"/>
                    </a:lnTo>
                    <a:lnTo>
                      <a:pt x="1563" y="373"/>
                    </a:lnTo>
                    <a:lnTo>
                      <a:pt x="1558" y="371"/>
                    </a:lnTo>
                    <a:lnTo>
                      <a:pt x="1558" y="366"/>
                    </a:lnTo>
                    <a:lnTo>
                      <a:pt x="1561" y="363"/>
                    </a:lnTo>
                    <a:lnTo>
                      <a:pt x="1561" y="361"/>
                    </a:lnTo>
                    <a:lnTo>
                      <a:pt x="1561" y="358"/>
                    </a:lnTo>
                    <a:lnTo>
                      <a:pt x="1563" y="356"/>
                    </a:lnTo>
                    <a:lnTo>
                      <a:pt x="1566" y="356"/>
                    </a:lnTo>
                    <a:lnTo>
                      <a:pt x="1568" y="356"/>
                    </a:lnTo>
                    <a:lnTo>
                      <a:pt x="1568" y="353"/>
                    </a:lnTo>
                    <a:lnTo>
                      <a:pt x="1561" y="350"/>
                    </a:lnTo>
                    <a:lnTo>
                      <a:pt x="1556" y="350"/>
                    </a:lnTo>
                    <a:lnTo>
                      <a:pt x="1553" y="345"/>
                    </a:lnTo>
                    <a:lnTo>
                      <a:pt x="1556" y="343"/>
                    </a:lnTo>
                    <a:lnTo>
                      <a:pt x="1561" y="343"/>
                    </a:lnTo>
                    <a:lnTo>
                      <a:pt x="1558" y="343"/>
                    </a:lnTo>
                    <a:lnTo>
                      <a:pt x="1556" y="340"/>
                    </a:lnTo>
                    <a:lnTo>
                      <a:pt x="1553" y="335"/>
                    </a:lnTo>
                    <a:lnTo>
                      <a:pt x="1548" y="333"/>
                    </a:lnTo>
                    <a:lnTo>
                      <a:pt x="1545" y="333"/>
                    </a:lnTo>
                    <a:lnTo>
                      <a:pt x="1540" y="333"/>
                    </a:lnTo>
                    <a:lnTo>
                      <a:pt x="1538" y="333"/>
                    </a:lnTo>
                    <a:lnTo>
                      <a:pt x="1540" y="330"/>
                    </a:lnTo>
                    <a:lnTo>
                      <a:pt x="1540" y="328"/>
                    </a:lnTo>
                    <a:lnTo>
                      <a:pt x="1538" y="325"/>
                    </a:lnTo>
                    <a:lnTo>
                      <a:pt x="1533" y="325"/>
                    </a:lnTo>
                    <a:lnTo>
                      <a:pt x="1528" y="325"/>
                    </a:lnTo>
                    <a:lnTo>
                      <a:pt x="1520" y="325"/>
                    </a:lnTo>
                    <a:lnTo>
                      <a:pt x="1515" y="325"/>
                    </a:lnTo>
                    <a:lnTo>
                      <a:pt x="1510" y="325"/>
                    </a:lnTo>
                    <a:lnTo>
                      <a:pt x="1503" y="323"/>
                    </a:lnTo>
                    <a:lnTo>
                      <a:pt x="1500" y="323"/>
                    </a:lnTo>
                    <a:lnTo>
                      <a:pt x="1500" y="320"/>
                    </a:lnTo>
                    <a:lnTo>
                      <a:pt x="1498" y="318"/>
                    </a:lnTo>
                    <a:lnTo>
                      <a:pt x="1492" y="315"/>
                    </a:lnTo>
                    <a:lnTo>
                      <a:pt x="1485" y="315"/>
                    </a:lnTo>
                    <a:lnTo>
                      <a:pt x="1480" y="318"/>
                    </a:lnTo>
                    <a:lnTo>
                      <a:pt x="1475" y="323"/>
                    </a:lnTo>
                    <a:lnTo>
                      <a:pt x="1472" y="325"/>
                    </a:lnTo>
                    <a:lnTo>
                      <a:pt x="1467" y="325"/>
                    </a:lnTo>
                    <a:lnTo>
                      <a:pt x="1462" y="320"/>
                    </a:lnTo>
                    <a:lnTo>
                      <a:pt x="1460" y="318"/>
                    </a:lnTo>
                    <a:lnTo>
                      <a:pt x="1457" y="313"/>
                    </a:lnTo>
                    <a:lnTo>
                      <a:pt x="1455" y="310"/>
                    </a:lnTo>
                    <a:lnTo>
                      <a:pt x="1450" y="305"/>
                    </a:lnTo>
                    <a:lnTo>
                      <a:pt x="1442" y="300"/>
                    </a:lnTo>
                    <a:lnTo>
                      <a:pt x="1435" y="298"/>
                    </a:lnTo>
                    <a:lnTo>
                      <a:pt x="1429" y="298"/>
                    </a:lnTo>
                    <a:lnTo>
                      <a:pt x="1427" y="300"/>
                    </a:lnTo>
                    <a:lnTo>
                      <a:pt x="1419" y="303"/>
                    </a:lnTo>
                    <a:lnTo>
                      <a:pt x="1414" y="305"/>
                    </a:lnTo>
                    <a:lnTo>
                      <a:pt x="1414" y="308"/>
                    </a:lnTo>
                    <a:lnTo>
                      <a:pt x="1414" y="313"/>
                    </a:lnTo>
                    <a:lnTo>
                      <a:pt x="1409" y="315"/>
                    </a:lnTo>
                    <a:lnTo>
                      <a:pt x="1404" y="320"/>
                    </a:lnTo>
                    <a:lnTo>
                      <a:pt x="1397" y="320"/>
                    </a:lnTo>
                    <a:lnTo>
                      <a:pt x="1394" y="320"/>
                    </a:lnTo>
                    <a:lnTo>
                      <a:pt x="1392" y="315"/>
                    </a:lnTo>
                    <a:lnTo>
                      <a:pt x="1392" y="310"/>
                    </a:lnTo>
                    <a:lnTo>
                      <a:pt x="1389" y="305"/>
                    </a:lnTo>
                    <a:lnTo>
                      <a:pt x="1389" y="303"/>
                    </a:lnTo>
                    <a:lnTo>
                      <a:pt x="1387" y="298"/>
                    </a:lnTo>
                    <a:lnTo>
                      <a:pt x="1384" y="292"/>
                    </a:lnTo>
                    <a:lnTo>
                      <a:pt x="1382" y="290"/>
                    </a:lnTo>
                    <a:lnTo>
                      <a:pt x="1374" y="285"/>
                    </a:lnTo>
                    <a:lnTo>
                      <a:pt x="1366" y="285"/>
                    </a:lnTo>
                    <a:lnTo>
                      <a:pt x="1359" y="287"/>
                    </a:lnTo>
                    <a:lnTo>
                      <a:pt x="1354" y="292"/>
                    </a:lnTo>
                    <a:lnTo>
                      <a:pt x="1351" y="303"/>
                    </a:lnTo>
                    <a:lnTo>
                      <a:pt x="1349" y="313"/>
                    </a:lnTo>
                    <a:lnTo>
                      <a:pt x="1349" y="325"/>
                    </a:lnTo>
                    <a:lnTo>
                      <a:pt x="1354" y="343"/>
                    </a:lnTo>
                    <a:lnTo>
                      <a:pt x="1359" y="356"/>
                    </a:lnTo>
                    <a:lnTo>
                      <a:pt x="1356" y="353"/>
                    </a:lnTo>
                    <a:lnTo>
                      <a:pt x="1354" y="350"/>
                    </a:lnTo>
                    <a:lnTo>
                      <a:pt x="1349" y="345"/>
                    </a:lnTo>
                    <a:lnTo>
                      <a:pt x="1344" y="338"/>
                    </a:lnTo>
                    <a:lnTo>
                      <a:pt x="1341" y="330"/>
                    </a:lnTo>
                    <a:lnTo>
                      <a:pt x="1339" y="323"/>
                    </a:lnTo>
                    <a:lnTo>
                      <a:pt x="1339" y="310"/>
                    </a:lnTo>
                    <a:lnTo>
                      <a:pt x="1344" y="298"/>
                    </a:lnTo>
                    <a:lnTo>
                      <a:pt x="1344" y="290"/>
                    </a:lnTo>
                    <a:lnTo>
                      <a:pt x="1341" y="287"/>
                    </a:lnTo>
                    <a:lnTo>
                      <a:pt x="1336" y="287"/>
                    </a:lnTo>
                    <a:lnTo>
                      <a:pt x="1331" y="287"/>
                    </a:lnTo>
                    <a:lnTo>
                      <a:pt x="1324" y="290"/>
                    </a:lnTo>
                    <a:lnTo>
                      <a:pt x="1316" y="298"/>
                    </a:lnTo>
                    <a:lnTo>
                      <a:pt x="1311" y="310"/>
                    </a:lnTo>
                    <a:lnTo>
                      <a:pt x="1308" y="325"/>
                    </a:lnTo>
                    <a:lnTo>
                      <a:pt x="1308" y="335"/>
                    </a:lnTo>
                    <a:lnTo>
                      <a:pt x="1308" y="340"/>
                    </a:lnTo>
                    <a:lnTo>
                      <a:pt x="1308" y="345"/>
                    </a:lnTo>
                    <a:lnTo>
                      <a:pt x="1308" y="356"/>
                    </a:lnTo>
                    <a:lnTo>
                      <a:pt x="1308" y="361"/>
                    </a:lnTo>
                    <a:lnTo>
                      <a:pt x="1311" y="363"/>
                    </a:lnTo>
                    <a:lnTo>
                      <a:pt x="1316" y="366"/>
                    </a:lnTo>
                    <a:lnTo>
                      <a:pt x="1319" y="366"/>
                    </a:lnTo>
                    <a:lnTo>
                      <a:pt x="1321" y="366"/>
                    </a:lnTo>
                    <a:lnTo>
                      <a:pt x="1329" y="368"/>
                    </a:lnTo>
                    <a:lnTo>
                      <a:pt x="1334" y="371"/>
                    </a:lnTo>
                    <a:lnTo>
                      <a:pt x="1339" y="371"/>
                    </a:lnTo>
                    <a:lnTo>
                      <a:pt x="1341" y="373"/>
                    </a:lnTo>
                    <a:lnTo>
                      <a:pt x="1339" y="376"/>
                    </a:lnTo>
                    <a:lnTo>
                      <a:pt x="1334" y="376"/>
                    </a:lnTo>
                    <a:lnTo>
                      <a:pt x="1331" y="376"/>
                    </a:lnTo>
                    <a:lnTo>
                      <a:pt x="1326" y="376"/>
                    </a:lnTo>
                    <a:lnTo>
                      <a:pt x="1321" y="378"/>
                    </a:lnTo>
                    <a:lnTo>
                      <a:pt x="1316" y="381"/>
                    </a:lnTo>
                    <a:lnTo>
                      <a:pt x="1316" y="383"/>
                    </a:lnTo>
                    <a:lnTo>
                      <a:pt x="1319" y="386"/>
                    </a:lnTo>
                    <a:lnTo>
                      <a:pt x="1321" y="386"/>
                    </a:lnTo>
                    <a:lnTo>
                      <a:pt x="1326" y="388"/>
                    </a:lnTo>
                    <a:lnTo>
                      <a:pt x="1331" y="391"/>
                    </a:lnTo>
                    <a:lnTo>
                      <a:pt x="1334" y="393"/>
                    </a:lnTo>
                    <a:lnTo>
                      <a:pt x="1339" y="396"/>
                    </a:lnTo>
                    <a:lnTo>
                      <a:pt x="1341" y="396"/>
                    </a:lnTo>
                    <a:lnTo>
                      <a:pt x="1346" y="396"/>
                    </a:lnTo>
                    <a:lnTo>
                      <a:pt x="1351" y="393"/>
                    </a:lnTo>
                    <a:lnTo>
                      <a:pt x="1356" y="391"/>
                    </a:lnTo>
                    <a:lnTo>
                      <a:pt x="1359" y="393"/>
                    </a:lnTo>
                    <a:lnTo>
                      <a:pt x="1361" y="396"/>
                    </a:lnTo>
                    <a:lnTo>
                      <a:pt x="1371" y="398"/>
                    </a:lnTo>
                    <a:lnTo>
                      <a:pt x="1374" y="398"/>
                    </a:lnTo>
                    <a:lnTo>
                      <a:pt x="1366" y="436"/>
                    </a:lnTo>
                    <a:lnTo>
                      <a:pt x="1336" y="482"/>
                    </a:lnTo>
                    <a:lnTo>
                      <a:pt x="1326" y="426"/>
                    </a:lnTo>
                    <a:lnTo>
                      <a:pt x="1308" y="403"/>
                    </a:lnTo>
                    <a:lnTo>
                      <a:pt x="1288" y="431"/>
                    </a:lnTo>
                    <a:lnTo>
                      <a:pt x="1278" y="403"/>
                    </a:lnTo>
                    <a:lnTo>
                      <a:pt x="1258" y="368"/>
                    </a:lnTo>
                    <a:lnTo>
                      <a:pt x="1248" y="323"/>
                    </a:lnTo>
                    <a:lnTo>
                      <a:pt x="1215" y="270"/>
                    </a:lnTo>
                    <a:lnTo>
                      <a:pt x="1190" y="343"/>
                    </a:lnTo>
                    <a:lnTo>
                      <a:pt x="1190" y="368"/>
                    </a:lnTo>
                    <a:lnTo>
                      <a:pt x="1225" y="398"/>
                    </a:lnTo>
                    <a:lnTo>
                      <a:pt x="1230" y="431"/>
                    </a:lnTo>
                    <a:lnTo>
                      <a:pt x="1205" y="456"/>
                    </a:lnTo>
                    <a:lnTo>
                      <a:pt x="1190" y="446"/>
                    </a:lnTo>
                    <a:lnTo>
                      <a:pt x="1185" y="446"/>
                    </a:lnTo>
                    <a:lnTo>
                      <a:pt x="1185" y="444"/>
                    </a:lnTo>
                    <a:lnTo>
                      <a:pt x="1187" y="439"/>
                    </a:lnTo>
                    <a:lnTo>
                      <a:pt x="1185" y="434"/>
                    </a:lnTo>
                    <a:lnTo>
                      <a:pt x="1185" y="429"/>
                    </a:lnTo>
                    <a:lnTo>
                      <a:pt x="1182" y="424"/>
                    </a:lnTo>
                    <a:lnTo>
                      <a:pt x="1185" y="424"/>
                    </a:lnTo>
                    <a:lnTo>
                      <a:pt x="1187" y="424"/>
                    </a:lnTo>
                    <a:lnTo>
                      <a:pt x="1190" y="424"/>
                    </a:lnTo>
                    <a:lnTo>
                      <a:pt x="1192" y="424"/>
                    </a:lnTo>
                    <a:lnTo>
                      <a:pt x="1195" y="424"/>
                    </a:lnTo>
                    <a:lnTo>
                      <a:pt x="1198" y="419"/>
                    </a:lnTo>
                    <a:lnTo>
                      <a:pt x="1200" y="413"/>
                    </a:lnTo>
                    <a:lnTo>
                      <a:pt x="1198" y="408"/>
                    </a:lnTo>
                    <a:lnTo>
                      <a:pt x="1192" y="406"/>
                    </a:lnTo>
                    <a:lnTo>
                      <a:pt x="1190" y="403"/>
                    </a:lnTo>
                    <a:lnTo>
                      <a:pt x="1185" y="403"/>
                    </a:lnTo>
                    <a:lnTo>
                      <a:pt x="1180" y="398"/>
                    </a:lnTo>
                    <a:lnTo>
                      <a:pt x="1175" y="396"/>
                    </a:lnTo>
                    <a:lnTo>
                      <a:pt x="1170" y="391"/>
                    </a:lnTo>
                    <a:lnTo>
                      <a:pt x="1167" y="388"/>
                    </a:lnTo>
                    <a:lnTo>
                      <a:pt x="1165" y="383"/>
                    </a:lnTo>
                    <a:lnTo>
                      <a:pt x="1162" y="378"/>
                    </a:lnTo>
                    <a:lnTo>
                      <a:pt x="1162" y="373"/>
                    </a:lnTo>
                    <a:lnTo>
                      <a:pt x="1162" y="371"/>
                    </a:lnTo>
                    <a:lnTo>
                      <a:pt x="1165" y="368"/>
                    </a:lnTo>
                    <a:lnTo>
                      <a:pt x="1165" y="363"/>
                    </a:lnTo>
                    <a:lnTo>
                      <a:pt x="1162" y="356"/>
                    </a:lnTo>
                    <a:lnTo>
                      <a:pt x="1162" y="350"/>
                    </a:lnTo>
                    <a:lnTo>
                      <a:pt x="1160" y="343"/>
                    </a:lnTo>
                    <a:lnTo>
                      <a:pt x="1160" y="338"/>
                    </a:lnTo>
                    <a:lnTo>
                      <a:pt x="1157" y="333"/>
                    </a:lnTo>
                    <a:lnTo>
                      <a:pt x="1157" y="328"/>
                    </a:lnTo>
                    <a:lnTo>
                      <a:pt x="1160" y="325"/>
                    </a:lnTo>
                    <a:lnTo>
                      <a:pt x="1162" y="323"/>
                    </a:lnTo>
                    <a:lnTo>
                      <a:pt x="1165" y="323"/>
                    </a:lnTo>
                    <a:lnTo>
                      <a:pt x="1167" y="318"/>
                    </a:lnTo>
                    <a:lnTo>
                      <a:pt x="1172" y="310"/>
                    </a:lnTo>
                    <a:lnTo>
                      <a:pt x="1172" y="308"/>
                    </a:lnTo>
                    <a:lnTo>
                      <a:pt x="1172" y="305"/>
                    </a:lnTo>
                    <a:lnTo>
                      <a:pt x="1170" y="303"/>
                    </a:lnTo>
                    <a:lnTo>
                      <a:pt x="1165" y="300"/>
                    </a:lnTo>
                    <a:lnTo>
                      <a:pt x="1162" y="300"/>
                    </a:lnTo>
                    <a:lnTo>
                      <a:pt x="1157" y="300"/>
                    </a:lnTo>
                    <a:lnTo>
                      <a:pt x="1152" y="300"/>
                    </a:lnTo>
                    <a:lnTo>
                      <a:pt x="1147" y="300"/>
                    </a:lnTo>
                    <a:lnTo>
                      <a:pt x="1142" y="303"/>
                    </a:lnTo>
                    <a:lnTo>
                      <a:pt x="1145" y="305"/>
                    </a:lnTo>
                    <a:lnTo>
                      <a:pt x="1147" y="308"/>
                    </a:lnTo>
                    <a:lnTo>
                      <a:pt x="1150" y="310"/>
                    </a:lnTo>
                    <a:lnTo>
                      <a:pt x="1152" y="313"/>
                    </a:lnTo>
                    <a:lnTo>
                      <a:pt x="1150" y="313"/>
                    </a:lnTo>
                    <a:lnTo>
                      <a:pt x="1147" y="315"/>
                    </a:lnTo>
                    <a:lnTo>
                      <a:pt x="1145" y="313"/>
                    </a:lnTo>
                    <a:lnTo>
                      <a:pt x="1142" y="310"/>
                    </a:lnTo>
                    <a:lnTo>
                      <a:pt x="1137" y="310"/>
                    </a:lnTo>
                    <a:lnTo>
                      <a:pt x="1134" y="313"/>
                    </a:lnTo>
                    <a:lnTo>
                      <a:pt x="1132" y="315"/>
                    </a:lnTo>
                    <a:lnTo>
                      <a:pt x="1132" y="320"/>
                    </a:lnTo>
                    <a:lnTo>
                      <a:pt x="1132" y="323"/>
                    </a:lnTo>
                    <a:lnTo>
                      <a:pt x="1134" y="328"/>
                    </a:lnTo>
                    <a:lnTo>
                      <a:pt x="1137" y="330"/>
                    </a:lnTo>
                    <a:lnTo>
                      <a:pt x="1134" y="335"/>
                    </a:lnTo>
                    <a:lnTo>
                      <a:pt x="1132" y="340"/>
                    </a:lnTo>
                    <a:lnTo>
                      <a:pt x="1132" y="348"/>
                    </a:lnTo>
                    <a:lnTo>
                      <a:pt x="1129" y="353"/>
                    </a:lnTo>
                    <a:lnTo>
                      <a:pt x="1127" y="350"/>
                    </a:lnTo>
                    <a:lnTo>
                      <a:pt x="1124" y="343"/>
                    </a:lnTo>
                    <a:lnTo>
                      <a:pt x="1124" y="335"/>
                    </a:lnTo>
                    <a:lnTo>
                      <a:pt x="1124" y="328"/>
                    </a:lnTo>
                    <a:lnTo>
                      <a:pt x="1119" y="323"/>
                    </a:lnTo>
                    <a:lnTo>
                      <a:pt x="1117" y="320"/>
                    </a:lnTo>
                    <a:lnTo>
                      <a:pt x="1112" y="315"/>
                    </a:lnTo>
                    <a:lnTo>
                      <a:pt x="1109" y="315"/>
                    </a:lnTo>
                    <a:lnTo>
                      <a:pt x="1109" y="318"/>
                    </a:lnTo>
                    <a:lnTo>
                      <a:pt x="1112" y="323"/>
                    </a:lnTo>
                    <a:lnTo>
                      <a:pt x="1112" y="328"/>
                    </a:lnTo>
                    <a:lnTo>
                      <a:pt x="1109" y="328"/>
                    </a:lnTo>
                    <a:lnTo>
                      <a:pt x="1104" y="328"/>
                    </a:lnTo>
                    <a:lnTo>
                      <a:pt x="1099" y="325"/>
                    </a:lnTo>
                    <a:lnTo>
                      <a:pt x="1094" y="320"/>
                    </a:lnTo>
                    <a:lnTo>
                      <a:pt x="1092" y="315"/>
                    </a:lnTo>
                    <a:lnTo>
                      <a:pt x="1092" y="313"/>
                    </a:lnTo>
                    <a:lnTo>
                      <a:pt x="1087" y="313"/>
                    </a:lnTo>
                    <a:lnTo>
                      <a:pt x="1082" y="315"/>
                    </a:lnTo>
                    <a:lnTo>
                      <a:pt x="1079" y="315"/>
                    </a:lnTo>
                    <a:lnTo>
                      <a:pt x="1077" y="313"/>
                    </a:lnTo>
                    <a:lnTo>
                      <a:pt x="1079" y="310"/>
                    </a:lnTo>
                    <a:lnTo>
                      <a:pt x="1082" y="303"/>
                    </a:lnTo>
                    <a:lnTo>
                      <a:pt x="1082" y="300"/>
                    </a:lnTo>
                    <a:lnTo>
                      <a:pt x="1077" y="298"/>
                    </a:lnTo>
                    <a:lnTo>
                      <a:pt x="1071" y="300"/>
                    </a:lnTo>
                    <a:lnTo>
                      <a:pt x="1064" y="300"/>
                    </a:lnTo>
                    <a:lnTo>
                      <a:pt x="1056" y="303"/>
                    </a:lnTo>
                    <a:lnTo>
                      <a:pt x="1051" y="303"/>
                    </a:lnTo>
                    <a:lnTo>
                      <a:pt x="1049" y="305"/>
                    </a:lnTo>
                    <a:lnTo>
                      <a:pt x="1044" y="305"/>
                    </a:lnTo>
                    <a:lnTo>
                      <a:pt x="1039" y="308"/>
                    </a:lnTo>
                    <a:lnTo>
                      <a:pt x="1036" y="310"/>
                    </a:lnTo>
                    <a:lnTo>
                      <a:pt x="1036" y="315"/>
                    </a:lnTo>
                    <a:lnTo>
                      <a:pt x="1034" y="320"/>
                    </a:lnTo>
                    <a:lnTo>
                      <a:pt x="1029" y="323"/>
                    </a:lnTo>
                    <a:lnTo>
                      <a:pt x="1024" y="323"/>
                    </a:lnTo>
                    <a:lnTo>
                      <a:pt x="1021" y="325"/>
                    </a:lnTo>
                    <a:lnTo>
                      <a:pt x="1021" y="330"/>
                    </a:lnTo>
                    <a:lnTo>
                      <a:pt x="1024" y="333"/>
                    </a:lnTo>
                    <a:lnTo>
                      <a:pt x="1029" y="338"/>
                    </a:lnTo>
                    <a:lnTo>
                      <a:pt x="1034" y="343"/>
                    </a:lnTo>
                    <a:lnTo>
                      <a:pt x="1036" y="345"/>
                    </a:lnTo>
                    <a:lnTo>
                      <a:pt x="1039" y="345"/>
                    </a:lnTo>
                    <a:lnTo>
                      <a:pt x="1039" y="350"/>
                    </a:lnTo>
                    <a:lnTo>
                      <a:pt x="1039" y="353"/>
                    </a:lnTo>
                    <a:lnTo>
                      <a:pt x="1034" y="356"/>
                    </a:lnTo>
                    <a:lnTo>
                      <a:pt x="1026" y="353"/>
                    </a:lnTo>
                    <a:lnTo>
                      <a:pt x="1021" y="356"/>
                    </a:lnTo>
                    <a:lnTo>
                      <a:pt x="1021" y="358"/>
                    </a:lnTo>
                    <a:lnTo>
                      <a:pt x="1021" y="361"/>
                    </a:lnTo>
                    <a:lnTo>
                      <a:pt x="1021" y="366"/>
                    </a:lnTo>
                    <a:lnTo>
                      <a:pt x="1024" y="371"/>
                    </a:lnTo>
                    <a:lnTo>
                      <a:pt x="1026" y="373"/>
                    </a:lnTo>
                    <a:lnTo>
                      <a:pt x="1031" y="373"/>
                    </a:lnTo>
                    <a:lnTo>
                      <a:pt x="1036" y="373"/>
                    </a:lnTo>
                    <a:lnTo>
                      <a:pt x="1044" y="373"/>
                    </a:lnTo>
                    <a:lnTo>
                      <a:pt x="1051" y="376"/>
                    </a:lnTo>
                    <a:lnTo>
                      <a:pt x="1054" y="376"/>
                    </a:lnTo>
                    <a:lnTo>
                      <a:pt x="1059" y="376"/>
                    </a:lnTo>
                    <a:lnTo>
                      <a:pt x="1069" y="378"/>
                    </a:lnTo>
                    <a:lnTo>
                      <a:pt x="1077" y="381"/>
                    </a:lnTo>
                    <a:lnTo>
                      <a:pt x="1082" y="386"/>
                    </a:lnTo>
                    <a:lnTo>
                      <a:pt x="1082" y="391"/>
                    </a:lnTo>
                    <a:lnTo>
                      <a:pt x="1079" y="396"/>
                    </a:lnTo>
                    <a:lnTo>
                      <a:pt x="1079" y="398"/>
                    </a:lnTo>
                    <a:lnTo>
                      <a:pt x="1077" y="398"/>
                    </a:lnTo>
                    <a:lnTo>
                      <a:pt x="1071" y="396"/>
                    </a:lnTo>
                    <a:lnTo>
                      <a:pt x="1066" y="396"/>
                    </a:lnTo>
                    <a:lnTo>
                      <a:pt x="1059" y="393"/>
                    </a:lnTo>
                    <a:lnTo>
                      <a:pt x="1054" y="388"/>
                    </a:lnTo>
                    <a:lnTo>
                      <a:pt x="1049" y="388"/>
                    </a:lnTo>
                    <a:lnTo>
                      <a:pt x="1044" y="386"/>
                    </a:lnTo>
                    <a:lnTo>
                      <a:pt x="1039" y="383"/>
                    </a:lnTo>
                    <a:lnTo>
                      <a:pt x="1034" y="383"/>
                    </a:lnTo>
                    <a:lnTo>
                      <a:pt x="1026" y="383"/>
                    </a:lnTo>
                    <a:lnTo>
                      <a:pt x="1021" y="383"/>
                    </a:lnTo>
                    <a:lnTo>
                      <a:pt x="1019" y="383"/>
                    </a:lnTo>
                    <a:lnTo>
                      <a:pt x="1019" y="388"/>
                    </a:lnTo>
                    <a:lnTo>
                      <a:pt x="1019" y="393"/>
                    </a:lnTo>
                    <a:lnTo>
                      <a:pt x="1019" y="398"/>
                    </a:lnTo>
                    <a:lnTo>
                      <a:pt x="1019" y="403"/>
                    </a:lnTo>
                    <a:lnTo>
                      <a:pt x="1021" y="406"/>
                    </a:lnTo>
                    <a:lnTo>
                      <a:pt x="1026" y="406"/>
                    </a:lnTo>
                    <a:lnTo>
                      <a:pt x="1031" y="408"/>
                    </a:lnTo>
                    <a:lnTo>
                      <a:pt x="1036" y="413"/>
                    </a:lnTo>
                    <a:lnTo>
                      <a:pt x="1044" y="419"/>
                    </a:lnTo>
                    <a:lnTo>
                      <a:pt x="1049" y="424"/>
                    </a:lnTo>
                    <a:lnTo>
                      <a:pt x="1049" y="429"/>
                    </a:lnTo>
                    <a:lnTo>
                      <a:pt x="1051" y="434"/>
                    </a:lnTo>
                    <a:lnTo>
                      <a:pt x="1051" y="439"/>
                    </a:lnTo>
                    <a:lnTo>
                      <a:pt x="1054" y="441"/>
                    </a:lnTo>
                    <a:lnTo>
                      <a:pt x="1056" y="441"/>
                    </a:lnTo>
                    <a:lnTo>
                      <a:pt x="1059" y="441"/>
                    </a:lnTo>
                    <a:lnTo>
                      <a:pt x="1064" y="444"/>
                    </a:lnTo>
                    <a:lnTo>
                      <a:pt x="1066" y="444"/>
                    </a:lnTo>
                    <a:lnTo>
                      <a:pt x="1071" y="446"/>
                    </a:lnTo>
                    <a:lnTo>
                      <a:pt x="1074" y="446"/>
                    </a:lnTo>
                    <a:lnTo>
                      <a:pt x="1077" y="446"/>
                    </a:lnTo>
                    <a:lnTo>
                      <a:pt x="1079" y="446"/>
                    </a:lnTo>
                    <a:lnTo>
                      <a:pt x="1084" y="446"/>
                    </a:lnTo>
                    <a:lnTo>
                      <a:pt x="1087" y="444"/>
                    </a:lnTo>
                    <a:lnTo>
                      <a:pt x="1094" y="444"/>
                    </a:lnTo>
                    <a:lnTo>
                      <a:pt x="1102" y="441"/>
                    </a:lnTo>
                    <a:lnTo>
                      <a:pt x="1107" y="439"/>
                    </a:lnTo>
                    <a:lnTo>
                      <a:pt x="1114" y="439"/>
                    </a:lnTo>
                    <a:lnTo>
                      <a:pt x="1119" y="436"/>
                    </a:lnTo>
                    <a:lnTo>
                      <a:pt x="1124" y="434"/>
                    </a:lnTo>
                    <a:lnTo>
                      <a:pt x="1129" y="429"/>
                    </a:lnTo>
                    <a:lnTo>
                      <a:pt x="1132" y="426"/>
                    </a:lnTo>
                    <a:lnTo>
                      <a:pt x="1134" y="429"/>
                    </a:lnTo>
                    <a:lnTo>
                      <a:pt x="1137" y="429"/>
                    </a:lnTo>
                    <a:lnTo>
                      <a:pt x="1142" y="434"/>
                    </a:lnTo>
                    <a:lnTo>
                      <a:pt x="1145" y="434"/>
                    </a:lnTo>
                    <a:lnTo>
                      <a:pt x="1147" y="439"/>
                    </a:lnTo>
                    <a:lnTo>
                      <a:pt x="1152" y="441"/>
                    </a:lnTo>
                    <a:lnTo>
                      <a:pt x="1157" y="444"/>
                    </a:lnTo>
                    <a:lnTo>
                      <a:pt x="1160" y="449"/>
                    </a:lnTo>
                    <a:lnTo>
                      <a:pt x="1167" y="451"/>
                    </a:lnTo>
                    <a:lnTo>
                      <a:pt x="1157" y="471"/>
                    </a:lnTo>
                    <a:lnTo>
                      <a:pt x="1122" y="461"/>
                    </a:lnTo>
                    <a:lnTo>
                      <a:pt x="1069" y="461"/>
                    </a:lnTo>
                    <a:lnTo>
                      <a:pt x="1039" y="441"/>
                    </a:lnTo>
                    <a:lnTo>
                      <a:pt x="991" y="451"/>
                    </a:lnTo>
                    <a:lnTo>
                      <a:pt x="996" y="466"/>
                    </a:lnTo>
                    <a:lnTo>
                      <a:pt x="1001" y="497"/>
                    </a:lnTo>
                    <a:lnTo>
                      <a:pt x="986" y="492"/>
                    </a:lnTo>
                    <a:lnTo>
                      <a:pt x="958" y="461"/>
                    </a:lnTo>
                    <a:lnTo>
                      <a:pt x="903" y="471"/>
                    </a:lnTo>
                    <a:lnTo>
                      <a:pt x="875" y="451"/>
                    </a:lnTo>
                    <a:lnTo>
                      <a:pt x="885" y="431"/>
                    </a:lnTo>
                    <a:lnTo>
                      <a:pt x="850" y="421"/>
                    </a:lnTo>
                    <a:lnTo>
                      <a:pt x="807" y="398"/>
                    </a:lnTo>
                    <a:lnTo>
                      <a:pt x="749" y="383"/>
                    </a:lnTo>
                    <a:lnTo>
                      <a:pt x="713" y="393"/>
                    </a:lnTo>
                    <a:lnTo>
                      <a:pt x="676" y="353"/>
                    </a:lnTo>
                    <a:lnTo>
                      <a:pt x="577" y="398"/>
                    </a:lnTo>
                    <a:lnTo>
                      <a:pt x="550" y="426"/>
                    </a:lnTo>
                    <a:lnTo>
                      <a:pt x="509" y="416"/>
                    </a:lnTo>
                    <a:lnTo>
                      <a:pt x="482" y="388"/>
                    </a:lnTo>
                    <a:lnTo>
                      <a:pt x="451" y="378"/>
                    </a:lnTo>
                    <a:lnTo>
                      <a:pt x="439" y="378"/>
                    </a:lnTo>
                    <a:lnTo>
                      <a:pt x="424" y="363"/>
                    </a:lnTo>
                    <a:lnTo>
                      <a:pt x="376" y="368"/>
                    </a:lnTo>
                    <a:lnTo>
                      <a:pt x="308" y="338"/>
                    </a:lnTo>
                    <a:lnTo>
                      <a:pt x="277" y="343"/>
                    </a:lnTo>
                    <a:lnTo>
                      <a:pt x="252" y="328"/>
                    </a:lnTo>
                    <a:lnTo>
                      <a:pt x="245" y="310"/>
                    </a:lnTo>
                    <a:lnTo>
                      <a:pt x="199" y="295"/>
                    </a:lnTo>
                    <a:lnTo>
                      <a:pt x="171" y="315"/>
                    </a:lnTo>
                    <a:lnTo>
                      <a:pt x="131" y="333"/>
                    </a:lnTo>
                    <a:lnTo>
                      <a:pt x="98" y="353"/>
                    </a:lnTo>
                    <a:lnTo>
                      <a:pt x="78" y="403"/>
                    </a:lnTo>
                    <a:lnTo>
                      <a:pt x="35" y="413"/>
                    </a:lnTo>
                    <a:lnTo>
                      <a:pt x="35" y="446"/>
                    </a:lnTo>
                    <a:lnTo>
                      <a:pt x="68" y="487"/>
                    </a:lnTo>
                    <a:lnTo>
                      <a:pt x="98" y="502"/>
                    </a:lnTo>
                    <a:lnTo>
                      <a:pt x="98" y="522"/>
                    </a:lnTo>
                    <a:lnTo>
                      <a:pt x="78" y="532"/>
                    </a:lnTo>
                    <a:lnTo>
                      <a:pt x="50" y="522"/>
                    </a:lnTo>
                    <a:lnTo>
                      <a:pt x="0" y="560"/>
                    </a:lnTo>
                    <a:lnTo>
                      <a:pt x="15" y="575"/>
                    </a:lnTo>
                    <a:lnTo>
                      <a:pt x="35" y="595"/>
                    </a:lnTo>
                    <a:lnTo>
                      <a:pt x="83" y="595"/>
                    </a:lnTo>
                    <a:lnTo>
                      <a:pt x="118" y="600"/>
                    </a:lnTo>
                    <a:lnTo>
                      <a:pt x="103" y="635"/>
                    </a:lnTo>
                    <a:lnTo>
                      <a:pt x="63" y="653"/>
                    </a:lnTo>
                    <a:lnTo>
                      <a:pt x="30" y="673"/>
                    </a:lnTo>
                    <a:lnTo>
                      <a:pt x="25" y="698"/>
                    </a:lnTo>
                    <a:lnTo>
                      <a:pt x="63" y="724"/>
                    </a:lnTo>
                    <a:lnTo>
                      <a:pt x="68" y="751"/>
                    </a:lnTo>
                    <a:lnTo>
                      <a:pt x="93" y="761"/>
                    </a:lnTo>
                    <a:lnTo>
                      <a:pt x="98" y="797"/>
                    </a:lnTo>
                    <a:lnTo>
                      <a:pt x="136" y="792"/>
                    </a:lnTo>
                    <a:lnTo>
                      <a:pt x="182" y="792"/>
                    </a:lnTo>
                    <a:lnTo>
                      <a:pt x="156" y="840"/>
                    </a:lnTo>
                    <a:lnTo>
                      <a:pt x="78" y="905"/>
                    </a:lnTo>
                    <a:lnTo>
                      <a:pt x="166" y="860"/>
                    </a:lnTo>
                    <a:lnTo>
                      <a:pt x="234" y="787"/>
                    </a:lnTo>
                    <a:lnTo>
                      <a:pt x="229" y="772"/>
                    </a:lnTo>
                    <a:lnTo>
                      <a:pt x="272" y="719"/>
                    </a:lnTo>
                    <a:lnTo>
                      <a:pt x="282" y="741"/>
                    </a:lnTo>
                    <a:lnTo>
                      <a:pt x="287" y="766"/>
                    </a:lnTo>
                    <a:lnTo>
                      <a:pt x="320" y="741"/>
                    </a:lnTo>
                    <a:lnTo>
                      <a:pt x="355" y="719"/>
                    </a:lnTo>
                    <a:lnTo>
                      <a:pt x="371" y="731"/>
                    </a:lnTo>
                    <a:lnTo>
                      <a:pt x="451" y="746"/>
                    </a:lnTo>
                    <a:lnTo>
                      <a:pt x="504" y="772"/>
                    </a:lnTo>
                    <a:lnTo>
                      <a:pt x="545" y="751"/>
                    </a:lnTo>
                    <a:lnTo>
                      <a:pt x="603" y="855"/>
                    </a:lnTo>
                    <a:lnTo>
                      <a:pt x="640" y="880"/>
                    </a:lnTo>
                    <a:lnTo>
                      <a:pt x="635" y="920"/>
                    </a:lnTo>
                    <a:lnTo>
                      <a:pt x="650" y="953"/>
                    </a:lnTo>
                    <a:lnTo>
                      <a:pt x="691" y="1009"/>
                    </a:lnTo>
                    <a:lnTo>
                      <a:pt x="749" y="1046"/>
                    </a:lnTo>
                    <a:lnTo>
                      <a:pt x="754" y="1072"/>
                    </a:lnTo>
                    <a:lnTo>
                      <a:pt x="759" y="1102"/>
                    </a:lnTo>
                    <a:lnTo>
                      <a:pt x="744" y="1112"/>
                    </a:lnTo>
                    <a:lnTo>
                      <a:pt x="749" y="1092"/>
                    </a:lnTo>
                    <a:lnTo>
                      <a:pt x="719" y="1082"/>
                    </a:lnTo>
                    <a:lnTo>
                      <a:pt x="734" y="1137"/>
                    </a:lnTo>
                    <a:lnTo>
                      <a:pt x="729" y="1180"/>
                    </a:lnTo>
                    <a:lnTo>
                      <a:pt x="719" y="1220"/>
                    </a:lnTo>
                    <a:lnTo>
                      <a:pt x="729" y="1253"/>
                    </a:lnTo>
                    <a:lnTo>
                      <a:pt x="729" y="1273"/>
                    </a:lnTo>
                    <a:lnTo>
                      <a:pt x="754" y="1324"/>
                    </a:lnTo>
                    <a:lnTo>
                      <a:pt x="774" y="1359"/>
                    </a:lnTo>
                    <a:lnTo>
                      <a:pt x="792" y="1387"/>
                    </a:lnTo>
                    <a:lnTo>
                      <a:pt x="837" y="1417"/>
                    </a:lnTo>
                    <a:lnTo>
                      <a:pt x="842" y="1427"/>
                    </a:lnTo>
                    <a:lnTo>
                      <a:pt x="845" y="1427"/>
                    </a:lnTo>
                    <a:lnTo>
                      <a:pt x="875" y="1483"/>
                    </a:lnTo>
                    <a:lnTo>
                      <a:pt x="895" y="1515"/>
                    </a:lnTo>
                    <a:lnTo>
                      <a:pt x="890" y="1525"/>
                    </a:lnTo>
                    <a:lnTo>
                      <a:pt x="928" y="1551"/>
                    </a:lnTo>
                    <a:lnTo>
                      <a:pt x="933" y="1576"/>
                    </a:lnTo>
                    <a:lnTo>
                      <a:pt x="948" y="1586"/>
                    </a:lnTo>
                    <a:lnTo>
                      <a:pt x="968" y="1606"/>
                    </a:lnTo>
                    <a:lnTo>
                      <a:pt x="976" y="1591"/>
                    </a:lnTo>
                    <a:lnTo>
                      <a:pt x="953" y="1576"/>
                    </a:lnTo>
                    <a:lnTo>
                      <a:pt x="933" y="1530"/>
                    </a:lnTo>
                    <a:lnTo>
                      <a:pt x="895" y="1477"/>
                    </a:lnTo>
                    <a:lnTo>
                      <a:pt x="885" y="1447"/>
                    </a:lnTo>
                    <a:lnTo>
                      <a:pt x="913" y="1457"/>
                    </a:lnTo>
                    <a:lnTo>
                      <a:pt x="938" y="1510"/>
                    </a:lnTo>
                    <a:lnTo>
                      <a:pt x="948" y="1525"/>
                    </a:lnTo>
                    <a:lnTo>
                      <a:pt x="976" y="1541"/>
                    </a:lnTo>
                    <a:lnTo>
                      <a:pt x="976" y="1556"/>
                    </a:lnTo>
                    <a:lnTo>
                      <a:pt x="996" y="1566"/>
                    </a:lnTo>
                    <a:lnTo>
                      <a:pt x="1006" y="1581"/>
                    </a:lnTo>
                    <a:lnTo>
                      <a:pt x="1031" y="1606"/>
                    </a:lnTo>
                    <a:lnTo>
                      <a:pt x="1036" y="1644"/>
                    </a:lnTo>
                    <a:lnTo>
                      <a:pt x="1036" y="1659"/>
                    </a:lnTo>
                    <a:lnTo>
                      <a:pt x="1104" y="1699"/>
                    </a:lnTo>
                    <a:lnTo>
                      <a:pt x="1137" y="1717"/>
                    </a:lnTo>
                    <a:lnTo>
                      <a:pt x="1195" y="1732"/>
                    </a:lnTo>
                    <a:lnTo>
                      <a:pt x="1210" y="1727"/>
                    </a:lnTo>
                    <a:lnTo>
                      <a:pt x="1225" y="1727"/>
                    </a:lnTo>
                    <a:lnTo>
                      <a:pt x="1250" y="1747"/>
                    </a:lnTo>
                    <a:lnTo>
                      <a:pt x="1256" y="1755"/>
                    </a:lnTo>
                    <a:lnTo>
                      <a:pt x="1288" y="1760"/>
                    </a:lnTo>
                    <a:lnTo>
                      <a:pt x="1303" y="1755"/>
                    </a:lnTo>
                    <a:lnTo>
                      <a:pt x="1303" y="1752"/>
                    </a:lnTo>
                    <a:lnTo>
                      <a:pt x="1331" y="1767"/>
                    </a:lnTo>
                    <a:lnTo>
                      <a:pt x="1361" y="1755"/>
                    </a:lnTo>
                    <a:lnTo>
                      <a:pt x="1329" y="1767"/>
                    </a:lnTo>
                    <a:lnTo>
                      <a:pt x="1356" y="1810"/>
                    </a:lnTo>
                    <a:lnTo>
                      <a:pt x="1366" y="1820"/>
                    </a:lnTo>
                    <a:lnTo>
                      <a:pt x="1414" y="1851"/>
                    </a:lnTo>
                    <a:lnTo>
                      <a:pt x="1419" y="1830"/>
                    </a:lnTo>
                    <a:lnTo>
                      <a:pt x="1404" y="1810"/>
                    </a:lnTo>
                    <a:close/>
                    <a:moveTo>
                      <a:pt x="1268" y="1722"/>
                    </a:moveTo>
                    <a:lnTo>
                      <a:pt x="1268" y="1722"/>
                    </a:lnTo>
                    <a:lnTo>
                      <a:pt x="1281" y="1722"/>
                    </a:lnTo>
                    <a:lnTo>
                      <a:pt x="1283" y="1722"/>
                    </a:lnTo>
                    <a:lnTo>
                      <a:pt x="1268" y="1722"/>
                    </a:lnTo>
                    <a:close/>
                    <a:moveTo>
                      <a:pt x="1593" y="1692"/>
                    </a:moveTo>
                    <a:lnTo>
                      <a:pt x="1614" y="1692"/>
                    </a:lnTo>
                    <a:lnTo>
                      <a:pt x="1629" y="1679"/>
                    </a:lnTo>
                    <a:lnTo>
                      <a:pt x="1671" y="1687"/>
                    </a:lnTo>
                    <a:lnTo>
                      <a:pt x="1651" y="1674"/>
                    </a:lnTo>
                    <a:lnTo>
                      <a:pt x="1619" y="1659"/>
                    </a:lnTo>
                    <a:lnTo>
                      <a:pt x="1578" y="1659"/>
                    </a:lnTo>
                    <a:lnTo>
                      <a:pt x="1578" y="1669"/>
                    </a:lnTo>
                    <a:lnTo>
                      <a:pt x="1556" y="1674"/>
                    </a:lnTo>
                    <a:lnTo>
                      <a:pt x="1583" y="1687"/>
                    </a:lnTo>
                    <a:lnTo>
                      <a:pt x="1593" y="1692"/>
                    </a:lnTo>
                    <a:close/>
                    <a:moveTo>
                      <a:pt x="1520" y="1634"/>
                    </a:moveTo>
                    <a:lnTo>
                      <a:pt x="1520" y="1634"/>
                    </a:lnTo>
                    <a:lnTo>
                      <a:pt x="1513" y="1624"/>
                    </a:lnTo>
                    <a:lnTo>
                      <a:pt x="1510" y="1619"/>
                    </a:lnTo>
                    <a:lnTo>
                      <a:pt x="1472" y="1604"/>
                    </a:lnTo>
                    <a:lnTo>
                      <a:pt x="1414" y="1604"/>
                    </a:lnTo>
                    <a:lnTo>
                      <a:pt x="1382" y="1609"/>
                    </a:lnTo>
                    <a:lnTo>
                      <a:pt x="1371" y="1619"/>
                    </a:lnTo>
                    <a:lnTo>
                      <a:pt x="1397" y="1624"/>
                    </a:lnTo>
                    <a:lnTo>
                      <a:pt x="1419" y="1624"/>
                    </a:lnTo>
                    <a:lnTo>
                      <a:pt x="1450" y="1624"/>
                    </a:lnTo>
                    <a:lnTo>
                      <a:pt x="1482" y="1629"/>
                    </a:lnTo>
                    <a:lnTo>
                      <a:pt x="1492" y="1644"/>
                    </a:lnTo>
                    <a:lnTo>
                      <a:pt x="1503" y="1654"/>
                    </a:lnTo>
                    <a:lnTo>
                      <a:pt x="1545" y="1654"/>
                    </a:lnTo>
                    <a:lnTo>
                      <a:pt x="1553" y="1654"/>
                    </a:lnTo>
                    <a:lnTo>
                      <a:pt x="1556" y="1651"/>
                    </a:lnTo>
                    <a:lnTo>
                      <a:pt x="1556" y="1649"/>
                    </a:lnTo>
                    <a:lnTo>
                      <a:pt x="1545" y="1639"/>
                    </a:lnTo>
                    <a:lnTo>
                      <a:pt x="1538" y="1639"/>
                    </a:lnTo>
                    <a:lnTo>
                      <a:pt x="1528" y="1636"/>
                    </a:lnTo>
                    <a:lnTo>
                      <a:pt x="1520" y="1634"/>
                    </a:lnTo>
                    <a:close/>
                    <a:moveTo>
                      <a:pt x="1704" y="1717"/>
                    </a:moveTo>
                    <a:lnTo>
                      <a:pt x="1729" y="1722"/>
                    </a:lnTo>
                    <a:lnTo>
                      <a:pt x="1729" y="1709"/>
                    </a:lnTo>
                    <a:lnTo>
                      <a:pt x="1707" y="1709"/>
                    </a:lnTo>
                    <a:lnTo>
                      <a:pt x="1704" y="1717"/>
                    </a:lnTo>
                    <a:close/>
                    <a:moveTo>
                      <a:pt x="1452" y="1861"/>
                    </a:moveTo>
                    <a:lnTo>
                      <a:pt x="1452" y="1861"/>
                    </a:lnTo>
                    <a:lnTo>
                      <a:pt x="1467" y="1846"/>
                    </a:lnTo>
                    <a:lnTo>
                      <a:pt x="1487" y="1851"/>
                    </a:lnTo>
                    <a:lnTo>
                      <a:pt x="1492" y="1866"/>
                    </a:lnTo>
                    <a:lnTo>
                      <a:pt x="1508" y="1851"/>
                    </a:lnTo>
                    <a:lnTo>
                      <a:pt x="1487" y="1836"/>
                    </a:lnTo>
                    <a:lnTo>
                      <a:pt x="1462" y="1836"/>
                    </a:lnTo>
                    <a:lnTo>
                      <a:pt x="1445" y="1838"/>
                    </a:lnTo>
                    <a:lnTo>
                      <a:pt x="1432" y="1838"/>
                    </a:lnTo>
                    <a:lnTo>
                      <a:pt x="1424" y="1836"/>
                    </a:lnTo>
                    <a:lnTo>
                      <a:pt x="1419" y="1836"/>
                    </a:lnTo>
                    <a:lnTo>
                      <a:pt x="1419" y="1830"/>
                    </a:lnTo>
                    <a:lnTo>
                      <a:pt x="1414" y="1851"/>
                    </a:lnTo>
                    <a:lnTo>
                      <a:pt x="1435" y="1871"/>
                    </a:lnTo>
                    <a:lnTo>
                      <a:pt x="1445" y="1871"/>
                    </a:lnTo>
                    <a:lnTo>
                      <a:pt x="1452" y="1861"/>
                    </a:lnTo>
                    <a:close/>
                    <a:moveTo>
                      <a:pt x="2201" y="2073"/>
                    </a:moveTo>
                    <a:lnTo>
                      <a:pt x="2201" y="2073"/>
                    </a:lnTo>
                    <a:lnTo>
                      <a:pt x="2168" y="2062"/>
                    </a:lnTo>
                    <a:lnTo>
                      <a:pt x="2123" y="2037"/>
                    </a:lnTo>
                    <a:lnTo>
                      <a:pt x="2070" y="2032"/>
                    </a:lnTo>
                    <a:lnTo>
                      <a:pt x="2055" y="2027"/>
                    </a:lnTo>
                    <a:lnTo>
                      <a:pt x="2042" y="2012"/>
                    </a:lnTo>
                    <a:lnTo>
                      <a:pt x="2002" y="1997"/>
                    </a:lnTo>
                    <a:lnTo>
                      <a:pt x="1964" y="1974"/>
                    </a:lnTo>
                    <a:lnTo>
                      <a:pt x="1959" y="1954"/>
                    </a:lnTo>
                    <a:lnTo>
                      <a:pt x="1944" y="1914"/>
                    </a:lnTo>
                    <a:lnTo>
                      <a:pt x="1939" y="1914"/>
                    </a:lnTo>
                    <a:lnTo>
                      <a:pt x="1903" y="1893"/>
                    </a:lnTo>
                    <a:lnTo>
                      <a:pt x="1891" y="1893"/>
                    </a:lnTo>
                    <a:lnTo>
                      <a:pt x="1891" y="1896"/>
                    </a:lnTo>
                    <a:lnTo>
                      <a:pt x="1891" y="1893"/>
                    </a:lnTo>
                    <a:lnTo>
                      <a:pt x="1848" y="1888"/>
                    </a:lnTo>
                    <a:lnTo>
                      <a:pt x="1848" y="1883"/>
                    </a:lnTo>
                    <a:lnTo>
                      <a:pt x="1848" y="1888"/>
                    </a:lnTo>
                    <a:lnTo>
                      <a:pt x="1848" y="1881"/>
                    </a:lnTo>
                    <a:lnTo>
                      <a:pt x="1828" y="1876"/>
                    </a:lnTo>
                    <a:lnTo>
                      <a:pt x="1823" y="1861"/>
                    </a:lnTo>
                    <a:lnTo>
                      <a:pt x="1803" y="1846"/>
                    </a:lnTo>
                    <a:lnTo>
                      <a:pt x="1798" y="1846"/>
                    </a:lnTo>
                    <a:lnTo>
                      <a:pt x="1782" y="1841"/>
                    </a:lnTo>
                    <a:lnTo>
                      <a:pt x="1777" y="1830"/>
                    </a:lnTo>
                    <a:lnTo>
                      <a:pt x="1745" y="1815"/>
                    </a:lnTo>
                    <a:lnTo>
                      <a:pt x="1694" y="1820"/>
                    </a:lnTo>
                    <a:lnTo>
                      <a:pt x="1666" y="1815"/>
                    </a:lnTo>
                    <a:lnTo>
                      <a:pt x="1661" y="1805"/>
                    </a:lnTo>
                    <a:lnTo>
                      <a:pt x="1636" y="1800"/>
                    </a:lnTo>
                    <a:lnTo>
                      <a:pt x="1608" y="1805"/>
                    </a:lnTo>
                    <a:lnTo>
                      <a:pt x="1606" y="1803"/>
                    </a:lnTo>
                    <a:lnTo>
                      <a:pt x="1606" y="1798"/>
                    </a:lnTo>
                    <a:lnTo>
                      <a:pt x="1603" y="1790"/>
                    </a:lnTo>
                    <a:lnTo>
                      <a:pt x="1591" y="1795"/>
                    </a:lnTo>
                    <a:lnTo>
                      <a:pt x="1603" y="1790"/>
                    </a:lnTo>
                    <a:lnTo>
                      <a:pt x="1603" y="1785"/>
                    </a:lnTo>
                    <a:lnTo>
                      <a:pt x="1566" y="1795"/>
                    </a:lnTo>
                    <a:lnTo>
                      <a:pt x="1545" y="1805"/>
                    </a:lnTo>
                    <a:lnTo>
                      <a:pt x="1535" y="1830"/>
                    </a:lnTo>
                    <a:lnTo>
                      <a:pt x="1525" y="1836"/>
                    </a:lnTo>
                    <a:lnTo>
                      <a:pt x="1508" y="1851"/>
                    </a:lnTo>
                    <a:lnTo>
                      <a:pt x="1492" y="1866"/>
                    </a:lnTo>
                    <a:lnTo>
                      <a:pt x="1498" y="1878"/>
                    </a:lnTo>
                    <a:lnTo>
                      <a:pt x="1503" y="1904"/>
                    </a:lnTo>
                    <a:lnTo>
                      <a:pt x="1503" y="1919"/>
                    </a:lnTo>
                    <a:lnTo>
                      <a:pt x="1508" y="1939"/>
                    </a:lnTo>
                    <a:lnTo>
                      <a:pt x="1487" y="1954"/>
                    </a:lnTo>
                    <a:lnTo>
                      <a:pt x="1477" y="1964"/>
                    </a:lnTo>
                    <a:lnTo>
                      <a:pt x="1472" y="1974"/>
                    </a:lnTo>
                    <a:lnTo>
                      <a:pt x="1450" y="2022"/>
                    </a:lnTo>
                    <a:lnTo>
                      <a:pt x="1462" y="2042"/>
                    </a:lnTo>
                    <a:lnTo>
                      <a:pt x="1450" y="2047"/>
                    </a:lnTo>
                    <a:lnTo>
                      <a:pt x="1452" y="2047"/>
                    </a:lnTo>
                    <a:lnTo>
                      <a:pt x="1435" y="2057"/>
                    </a:lnTo>
                    <a:lnTo>
                      <a:pt x="1452" y="2093"/>
                    </a:lnTo>
                    <a:lnTo>
                      <a:pt x="1482" y="2146"/>
                    </a:lnTo>
                    <a:lnTo>
                      <a:pt x="1515" y="2211"/>
                    </a:lnTo>
                    <a:lnTo>
                      <a:pt x="1515" y="2221"/>
                    </a:lnTo>
                    <a:lnTo>
                      <a:pt x="1626" y="2284"/>
                    </a:lnTo>
                    <a:lnTo>
                      <a:pt x="1631" y="2284"/>
                    </a:lnTo>
                    <a:lnTo>
                      <a:pt x="1631" y="2282"/>
                    </a:lnTo>
                    <a:lnTo>
                      <a:pt x="1634" y="2279"/>
                    </a:lnTo>
                    <a:lnTo>
                      <a:pt x="1649" y="2294"/>
                    </a:lnTo>
                    <a:lnTo>
                      <a:pt x="1649" y="2297"/>
                    </a:lnTo>
                    <a:lnTo>
                      <a:pt x="1644" y="2315"/>
                    </a:lnTo>
                    <a:lnTo>
                      <a:pt x="1666" y="2352"/>
                    </a:lnTo>
                    <a:lnTo>
                      <a:pt x="1671" y="2362"/>
                    </a:lnTo>
                    <a:lnTo>
                      <a:pt x="1677" y="2357"/>
                    </a:lnTo>
                    <a:lnTo>
                      <a:pt x="1677" y="2360"/>
                    </a:lnTo>
                    <a:lnTo>
                      <a:pt x="1671" y="2362"/>
                    </a:lnTo>
                    <a:lnTo>
                      <a:pt x="1677" y="2368"/>
                    </a:lnTo>
                    <a:lnTo>
                      <a:pt x="1671" y="2388"/>
                    </a:lnTo>
                    <a:lnTo>
                      <a:pt x="1656" y="2405"/>
                    </a:lnTo>
                    <a:lnTo>
                      <a:pt x="1656" y="2436"/>
                    </a:lnTo>
                    <a:lnTo>
                      <a:pt x="1646" y="2456"/>
                    </a:lnTo>
                    <a:lnTo>
                      <a:pt x="1629" y="2524"/>
                    </a:lnTo>
                    <a:lnTo>
                      <a:pt x="1634" y="2574"/>
                    </a:lnTo>
                    <a:lnTo>
                      <a:pt x="1603" y="2642"/>
                    </a:lnTo>
                    <a:lnTo>
                      <a:pt x="1598" y="2713"/>
                    </a:lnTo>
                    <a:lnTo>
                      <a:pt x="1598" y="2751"/>
                    </a:lnTo>
                    <a:lnTo>
                      <a:pt x="1593" y="2786"/>
                    </a:lnTo>
                    <a:lnTo>
                      <a:pt x="1603" y="2806"/>
                    </a:lnTo>
                    <a:lnTo>
                      <a:pt x="1588" y="2889"/>
                    </a:lnTo>
                    <a:lnTo>
                      <a:pt x="1571" y="2925"/>
                    </a:lnTo>
                    <a:lnTo>
                      <a:pt x="1578" y="2950"/>
                    </a:lnTo>
                    <a:lnTo>
                      <a:pt x="1593" y="2983"/>
                    </a:lnTo>
                    <a:lnTo>
                      <a:pt x="1677" y="3018"/>
                    </a:lnTo>
                    <a:lnTo>
                      <a:pt x="1656" y="2998"/>
                    </a:lnTo>
                    <a:lnTo>
                      <a:pt x="1654" y="2993"/>
                    </a:lnTo>
                    <a:lnTo>
                      <a:pt x="1679" y="3018"/>
                    </a:lnTo>
                    <a:lnTo>
                      <a:pt x="1651" y="2960"/>
                    </a:lnTo>
                    <a:lnTo>
                      <a:pt x="1671" y="2927"/>
                    </a:lnTo>
                    <a:lnTo>
                      <a:pt x="1694" y="2894"/>
                    </a:lnTo>
                    <a:lnTo>
                      <a:pt x="1702" y="2862"/>
                    </a:lnTo>
                    <a:lnTo>
                      <a:pt x="1689" y="2847"/>
                    </a:lnTo>
                    <a:lnTo>
                      <a:pt x="1687" y="2824"/>
                    </a:lnTo>
                    <a:lnTo>
                      <a:pt x="1722" y="2781"/>
                    </a:lnTo>
                    <a:lnTo>
                      <a:pt x="1740" y="2741"/>
                    </a:lnTo>
                    <a:lnTo>
                      <a:pt x="1727" y="2726"/>
                    </a:lnTo>
                    <a:lnTo>
                      <a:pt x="1752" y="2715"/>
                    </a:lnTo>
                    <a:lnTo>
                      <a:pt x="1780" y="2673"/>
                    </a:lnTo>
                    <a:lnTo>
                      <a:pt x="1828" y="2655"/>
                    </a:lnTo>
                    <a:lnTo>
                      <a:pt x="1848" y="2642"/>
                    </a:lnTo>
                    <a:lnTo>
                      <a:pt x="1856" y="2605"/>
                    </a:lnTo>
                    <a:lnTo>
                      <a:pt x="1840" y="2594"/>
                    </a:lnTo>
                    <a:lnTo>
                      <a:pt x="1840" y="2584"/>
                    </a:lnTo>
                    <a:lnTo>
                      <a:pt x="1850" y="2594"/>
                    </a:lnTo>
                    <a:lnTo>
                      <a:pt x="1876" y="2599"/>
                    </a:lnTo>
                    <a:lnTo>
                      <a:pt x="1901" y="2579"/>
                    </a:lnTo>
                    <a:lnTo>
                      <a:pt x="1906" y="2569"/>
                    </a:lnTo>
                    <a:lnTo>
                      <a:pt x="1903" y="2559"/>
                    </a:lnTo>
                    <a:lnTo>
                      <a:pt x="1906" y="2569"/>
                    </a:lnTo>
                    <a:lnTo>
                      <a:pt x="1914" y="2552"/>
                    </a:lnTo>
                    <a:lnTo>
                      <a:pt x="1934" y="2531"/>
                    </a:lnTo>
                    <a:lnTo>
                      <a:pt x="1959" y="2506"/>
                    </a:lnTo>
                    <a:lnTo>
                      <a:pt x="1982" y="2438"/>
                    </a:lnTo>
                    <a:lnTo>
                      <a:pt x="1997" y="2408"/>
                    </a:lnTo>
                    <a:lnTo>
                      <a:pt x="2055" y="2373"/>
                    </a:lnTo>
                    <a:lnTo>
                      <a:pt x="2090" y="2368"/>
                    </a:lnTo>
                    <a:lnTo>
                      <a:pt x="2100" y="2362"/>
                    </a:lnTo>
                    <a:lnTo>
                      <a:pt x="2110" y="2342"/>
                    </a:lnTo>
                    <a:lnTo>
                      <a:pt x="2118" y="2320"/>
                    </a:lnTo>
                    <a:lnTo>
                      <a:pt x="2133" y="2294"/>
                    </a:lnTo>
                    <a:lnTo>
                      <a:pt x="2138" y="2284"/>
                    </a:lnTo>
                    <a:lnTo>
                      <a:pt x="2143" y="2196"/>
                    </a:lnTo>
                    <a:lnTo>
                      <a:pt x="2158" y="2191"/>
                    </a:lnTo>
                    <a:lnTo>
                      <a:pt x="2211" y="2125"/>
                    </a:lnTo>
                    <a:lnTo>
                      <a:pt x="2211" y="2110"/>
                    </a:lnTo>
                    <a:lnTo>
                      <a:pt x="2201" y="2073"/>
                    </a:lnTo>
                    <a:close/>
                    <a:moveTo>
                      <a:pt x="1440" y="567"/>
                    </a:moveTo>
                    <a:lnTo>
                      <a:pt x="1445" y="570"/>
                    </a:lnTo>
                    <a:lnTo>
                      <a:pt x="1447" y="570"/>
                    </a:lnTo>
                    <a:lnTo>
                      <a:pt x="1450" y="572"/>
                    </a:lnTo>
                    <a:lnTo>
                      <a:pt x="1455" y="575"/>
                    </a:lnTo>
                    <a:lnTo>
                      <a:pt x="1457" y="575"/>
                    </a:lnTo>
                    <a:lnTo>
                      <a:pt x="1462" y="577"/>
                    </a:lnTo>
                    <a:lnTo>
                      <a:pt x="1467" y="577"/>
                    </a:lnTo>
                    <a:lnTo>
                      <a:pt x="1470" y="580"/>
                    </a:lnTo>
                    <a:lnTo>
                      <a:pt x="1472" y="580"/>
                    </a:lnTo>
                    <a:lnTo>
                      <a:pt x="1475" y="577"/>
                    </a:lnTo>
                    <a:lnTo>
                      <a:pt x="1475" y="575"/>
                    </a:lnTo>
                    <a:lnTo>
                      <a:pt x="1477" y="575"/>
                    </a:lnTo>
                    <a:lnTo>
                      <a:pt x="1480" y="570"/>
                    </a:lnTo>
                    <a:lnTo>
                      <a:pt x="1482" y="567"/>
                    </a:lnTo>
                    <a:lnTo>
                      <a:pt x="1480" y="565"/>
                    </a:lnTo>
                    <a:lnTo>
                      <a:pt x="1475" y="565"/>
                    </a:lnTo>
                    <a:lnTo>
                      <a:pt x="1472" y="562"/>
                    </a:lnTo>
                    <a:lnTo>
                      <a:pt x="1457" y="562"/>
                    </a:lnTo>
                    <a:lnTo>
                      <a:pt x="1455" y="560"/>
                    </a:lnTo>
                    <a:lnTo>
                      <a:pt x="1452" y="555"/>
                    </a:lnTo>
                    <a:lnTo>
                      <a:pt x="1450" y="550"/>
                    </a:lnTo>
                    <a:lnTo>
                      <a:pt x="1447" y="545"/>
                    </a:lnTo>
                    <a:lnTo>
                      <a:pt x="1442" y="545"/>
                    </a:lnTo>
                    <a:lnTo>
                      <a:pt x="1435" y="542"/>
                    </a:lnTo>
                    <a:lnTo>
                      <a:pt x="1429" y="540"/>
                    </a:lnTo>
                    <a:lnTo>
                      <a:pt x="1424" y="540"/>
                    </a:lnTo>
                    <a:lnTo>
                      <a:pt x="1419" y="540"/>
                    </a:lnTo>
                    <a:lnTo>
                      <a:pt x="1417" y="540"/>
                    </a:lnTo>
                    <a:lnTo>
                      <a:pt x="1414" y="542"/>
                    </a:lnTo>
                    <a:lnTo>
                      <a:pt x="1412" y="545"/>
                    </a:lnTo>
                    <a:lnTo>
                      <a:pt x="1409" y="545"/>
                    </a:lnTo>
                    <a:lnTo>
                      <a:pt x="1409" y="542"/>
                    </a:lnTo>
                    <a:lnTo>
                      <a:pt x="1407" y="535"/>
                    </a:lnTo>
                    <a:lnTo>
                      <a:pt x="1404" y="529"/>
                    </a:lnTo>
                    <a:lnTo>
                      <a:pt x="1402" y="527"/>
                    </a:lnTo>
                    <a:lnTo>
                      <a:pt x="1399" y="524"/>
                    </a:lnTo>
                    <a:lnTo>
                      <a:pt x="1394" y="524"/>
                    </a:lnTo>
                    <a:lnTo>
                      <a:pt x="1392" y="524"/>
                    </a:lnTo>
                    <a:lnTo>
                      <a:pt x="1392" y="529"/>
                    </a:lnTo>
                    <a:lnTo>
                      <a:pt x="1392" y="535"/>
                    </a:lnTo>
                    <a:lnTo>
                      <a:pt x="1392" y="542"/>
                    </a:lnTo>
                    <a:lnTo>
                      <a:pt x="1392" y="547"/>
                    </a:lnTo>
                    <a:lnTo>
                      <a:pt x="1392" y="550"/>
                    </a:lnTo>
                    <a:lnTo>
                      <a:pt x="1394" y="552"/>
                    </a:lnTo>
                    <a:lnTo>
                      <a:pt x="1394" y="555"/>
                    </a:lnTo>
                    <a:lnTo>
                      <a:pt x="1394" y="560"/>
                    </a:lnTo>
                    <a:lnTo>
                      <a:pt x="1394" y="565"/>
                    </a:lnTo>
                    <a:lnTo>
                      <a:pt x="1394" y="570"/>
                    </a:lnTo>
                    <a:lnTo>
                      <a:pt x="1397" y="575"/>
                    </a:lnTo>
                    <a:lnTo>
                      <a:pt x="1397" y="577"/>
                    </a:lnTo>
                    <a:lnTo>
                      <a:pt x="1394" y="577"/>
                    </a:lnTo>
                    <a:lnTo>
                      <a:pt x="1392" y="580"/>
                    </a:lnTo>
                    <a:lnTo>
                      <a:pt x="1389" y="585"/>
                    </a:lnTo>
                    <a:lnTo>
                      <a:pt x="1387" y="587"/>
                    </a:lnTo>
                    <a:lnTo>
                      <a:pt x="1384" y="590"/>
                    </a:lnTo>
                    <a:lnTo>
                      <a:pt x="1387" y="593"/>
                    </a:lnTo>
                    <a:lnTo>
                      <a:pt x="1392" y="593"/>
                    </a:lnTo>
                    <a:lnTo>
                      <a:pt x="1397" y="590"/>
                    </a:lnTo>
                    <a:lnTo>
                      <a:pt x="1399" y="590"/>
                    </a:lnTo>
                    <a:lnTo>
                      <a:pt x="1402" y="590"/>
                    </a:lnTo>
                    <a:lnTo>
                      <a:pt x="1407" y="590"/>
                    </a:lnTo>
                    <a:lnTo>
                      <a:pt x="1409" y="590"/>
                    </a:lnTo>
                    <a:lnTo>
                      <a:pt x="1412" y="593"/>
                    </a:lnTo>
                    <a:lnTo>
                      <a:pt x="1414" y="598"/>
                    </a:lnTo>
                    <a:lnTo>
                      <a:pt x="1414" y="600"/>
                    </a:lnTo>
                    <a:lnTo>
                      <a:pt x="1417" y="603"/>
                    </a:lnTo>
                    <a:lnTo>
                      <a:pt x="1419" y="603"/>
                    </a:lnTo>
                    <a:lnTo>
                      <a:pt x="1424" y="600"/>
                    </a:lnTo>
                    <a:lnTo>
                      <a:pt x="1424" y="598"/>
                    </a:lnTo>
                    <a:lnTo>
                      <a:pt x="1427" y="595"/>
                    </a:lnTo>
                    <a:lnTo>
                      <a:pt x="1427" y="593"/>
                    </a:lnTo>
                    <a:lnTo>
                      <a:pt x="1429" y="590"/>
                    </a:lnTo>
                    <a:lnTo>
                      <a:pt x="1435" y="587"/>
                    </a:lnTo>
                    <a:lnTo>
                      <a:pt x="1437" y="585"/>
                    </a:lnTo>
                    <a:lnTo>
                      <a:pt x="1437" y="580"/>
                    </a:lnTo>
                    <a:lnTo>
                      <a:pt x="1437" y="575"/>
                    </a:lnTo>
                    <a:lnTo>
                      <a:pt x="1435" y="570"/>
                    </a:lnTo>
                    <a:lnTo>
                      <a:pt x="1437" y="567"/>
                    </a:lnTo>
                    <a:lnTo>
                      <a:pt x="1440" y="567"/>
                    </a:lnTo>
                    <a:close/>
                    <a:moveTo>
                      <a:pt x="966" y="300"/>
                    </a:moveTo>
                    <a:lnTo>
                      <a:pt x="968" y="303"/>
                    </a:lnTo>
                    <a:lnTo>
                      <a:pt x="971" y="310"/>
                    </a:lnTo>
                    <a:lnTo>
                      <a:pt x="973" y="323"/>
                    </a:lnTo>
                    <a:lnTo>
                      <a:pt x="973" y="330"/>
                    </a:lnTo>
                    <a:lnTo>
                      <a:pt x="973" y="335"/>
                    </a:lnTo>
                    <a:lnTo>
                      <a:pt x="978" y="338"/>
                    </a:lnTo>
                    <a:lnTo>
                      <a:pt x="983" y="335"/>
                    </a:lnTo>
                    <a:lnTo>
                      <a:pt x="986" y="333"/>
                    </a:lnTo>
                    <a:lnTo>
                      <a:pt x="988" y="330"/>
                    </a:lnTo>
                    <a:lnTo>
                      <a:pt x="991" y="333"/>
                    </a:lnTo>
                    <a:lnTo>
                      <a:pt x="996" y="335"/>
                    </a:lnTo>
                    <a:lnTo>
                      <a:pt x="998" y="338"/>
                    </a:lnTo>
                    <a:lnTo>
                      <a:pt x="1003" y="335"/>
                    </a:lnTo>
                    <a:lnTo>
                      <a:pt x="1006" y="330"/>
                    </a:lnTo>
                    <a:lnTo>
                      <a:pt x="1011" y="323"/>
                    </a:lnTo>
                    <a:lnTo>
                      <a:pt x="1016" y="320"/>
                    </a:lnTo>
                    <a:lnTo>
                      <a:pt x="1024" y="318"/>
                    </a:lnTo>
                    <a:lnTo>
                      <a:pt x="1026" y="315"/>
                    </a:lnTo>
                    <a:lnTo>
                      <a:pt x="1026" y="310"/>
                    </a:lnTo>
                    <a:lnTo>
                      <a:pt x="1026" y="305"/>
                    </a:lnTo>
                    <a:lnTo>
                      <a:pt x="1029" y="305"/>
                    </a:lnTo>
                    <a:lnTo>
                      <a:pt x="1039" y="303"/>
                    </a:lnTo>
                    <a:lnTo>
                      <a:pt x="1044" y="300"/>
                    </a:lnTo>
                    <a:lnTo>
                      <a:pt x="1049" y="300"/>
                    </a:lnTo>
                    <a:lnTo>
                      <a:pt x="1054" y="298"/>
                    </a:lnTo>
                    <a:lnTo>
                      <a:pt x="1059" y="295"/>
                    </a:lnTo>
                    <a:lnTo>
                      <a:pt x="1064" y="295"/>
                    </a:lnTo>
                    <a:lnTo>
                      <a:pt x="1066" y="292"/>
                    </a:lnTo>
                    <a:lnTo>
                      <a:pt x="1066" y="290"/>
                    </a:lnTo>
                    <a:lnTo>
                      <a:pt x="1069" y="287"/>
                    </a:lnTo>
                    <a:lnTo>
                      <a:pt x="1066" y="285"/>
                    </a:lnTo>
                    <a:lnTo>
                      <a:pt x="1066" y="277"/>
                    </a:lnTo>
                    <a:lnTo>
                      <a:pt x="1064" y="270"/>
                    </a:lnTo>
                    <a:lnTo>
                      <a:pt x="1059" y="265"/>
                    </a:lnTo>
                    <a:lnTo>
                      <a:pt x="1056" y="262"/>
                    </a:lnTo>
                    <a:lnTo>
                      <a:pt x="1054" y="262"/>
                    </a:lnTo>
                    <a:lnTo>
                      <a:pt x="1049" y="262"/>
                    </a:lnTo>
                    <a:lnTo>
                      <a:pt x="1046" y="262"/>
                    </a:lnTo>
                    <a:lnTo>
                      <a:pt x="1044" y="257"/>
                    </a:lnTo>
                    <a:lnTo>
                      <a:pt x="1041" y="255"/>
                    </a:lnTo>
                    <a:lnTo>
                      <a:pt x="1039" y="250"/>
                    </a:lnTo>
                    <a:lnTo>
                      <a:pt x="1031" y="247"/>
                    </a:lnTo>
                    <a:lnTo>
                      <a:pt x="1026" y="247"/>
                    </a:lnTo>
                    <a:lnTo>
                      <a:pt x="1021" y="247"/>
                    </a:lnTo>
                    <a:lnTo>
                      <a:pt x="1019" y="245"/>
                    </a:lnTo>
                    <a:lnTo>
                      <a:pt x="1016" y="242"/>
                    </a:lnTo>
                    <a:lnTo>
                      <a:pt x="1011" y="242"/>
                    </a:lnTo>
                    <a:lnTo>
                      <a:pt x="1008" y="240"/>
                    </a:lnTo>
                    <a:lnTo>
                      <a:pt x="1006" y="242"/>
                    </a:lnTo>
                    <a:lnTo>
                      <a:pt x="1006" y="245"/>
                    </a:lnTo>
                    <a:lnTo>
                      <a:pt x="1006" y="250"/>
                    </a:lnTo>
                    <a:lnTo>
                      <a:pt x="1003" y="255"/>
                    </a:lnTo>
                    <a:lnTo>
                      <a:pt x="1003" y="257"/>
                    </a:lnTo>
                    <a:lnTo>
                      <a:pt x="998" y="260"/>
                    </a:lnTo>
                    <a:lnTo>
                      <a:pt x="993" y="267"/>
                    </a:lnTo>
                    <a:lnTo>
                      <a:pt x="986" y="272"/>
                    </a:lnTo>
                    <a:lnTo>
                      <a:pt x="983" y="277"/>
                    </a:lnTo>
                    <a:lnTo>
                      <a:pt x="978" y="282"/>
                    </a:lnTo>
                    <a:lnTo>
                      <a:pt x="971" y="287"/>
                    </a:lnTo>
                    <a:lnTo>
                      <a:pt x="966" y="295"/>
                    </a:lnTo>
                    <a:lnTo>
                      <a:pt x="963" y="300"/>
                    </a:lnTo>
                    <a:lnTo>
                      <a:pt x="966" y="300"/>
                    </a:lnTo>
                    <a:close/>
                    <a:moveTo>
                      <a:pt x="1498" y="494"/>
                    </a:moveTo>
                    <a:lnTo>
                      <a:pt x="1498" y="494"/>
                    </a:lnTo>
                    <a:lnTo>
                      <a:pt x="1498" y="492"/>
                    </a:lnTo>
                    <a:lnTo>
                      <a:pt x="1498" y="489"/>
                    </a:lnTo>
                    <a:lnTo>
                      <a:pt x="1495" y="489"/>
                    </a:lnTo>
                    <a:lnTo>
                      <a:pt x="1495" y="492"/>
                    </a:lnTo>
                    <a:lnTo>
                      <a:pt x="1498" y="494"/>
                    </a:lnTo>
                    <a:close/>
                  </a:path>
                </a:pathLst>
              </a:custGeom>
              <a:grpFill/>
              <a:ln w="9525" cap="flat" cmpd="sng">
                <a:solidFill>
                  <a:schemeClr val="bg1"/>
                </a:solidFill>
                <a:prstDash val="solid"/>
                <a:round/>
                <a:headEnd type="none" w="med" len="med"/>
                <a:tailEnd type="none" w="med" len="med"/>
              </a:ln>
            </p:spPr>
            <p:txBody>
              <a:bodyPr/>
              <a:lstStyle/>
              <a:p>
                <a:endParaRPr lang="en-GB">
                  <a:solidFill>
                    <a:prstClr val="black"/>
                  </a:solidFill>
                </a:endParaRPr>
              </a:p>
            </p:txBody>
          </p:sp>
          <p:sp>
            <p:nvSpPr>
              <p:cNvPr id="207" name="Freeform 206"/>
              <p:cNvSpPr>
                <a:spLocks/>
              </p:cNvSpPr>
              <p:nvPr/>
            </p:nvSpPr>
            <p:spPr bwMode="auto">
              <a:xfrm>
                <a:off x="3218" y="2127"/>
                <a:ext cx="46" cy="28"/>
              </a:xfrm>
              <a:custGeom>
                <a:avLst/>
                <a:gdLst>
                  <a:gd name="T0" fmla="*/ 0 w 46"/>
                  <a:gd name="T1" fmla="*/ 15 h 28"/>
                  <a:gd name="T2" fmla="*/ 3 w 46"/>
                  <a:gd name="T3" fmla="*/ 17 h 28"/>
                  <a:gd name="T4" fmla="*/ 12 w 46"/>
                  <a:gd name="T5" fmla="*/ 14 h 28"/>
                  <a:gd name="T6" fmla="*/ 13 w 46"/>
                  <a:gd name="T7" fmla="*/ 8 h 28"/>
                  <a:gd name="T8" fmla="*/ 27 w 46"/>
                  <a:gd name="T9" fmla="*/ 9 h 28"/>
                  <a:gd name="T10" fmla="*/ 46 w 46"/>
                  <a:gd name="T11" fmla="*/ 0 h 28"/>
                  <a:gd name="T12" fmla="*/ 46 w 46"/>
                  <a:gd name="T13" fmla="*/ 1 h 28"/>
                  <a:gd name="T14" fmla="*/ 33 w 46"/>
                  <a:gd name="T15" fmla="*/ 11 h 28"/>
                  <a:gd name="T16" fmla="*/ 36 w 46"/>
                  <a:gd name="T17" fmla="*/ 18 h 28"/>
                  <a:gd name="T18" fmla="*/ 27 w 46"/>
                  <a:gd name="T19" fmla="*/ 21 h 28"/>
                  <a:gd name="T20" fmla="*/ 15 w 46"/>
                  <a:gd name="T21" fmla="*/ 28 h 28"/>
                  <a:gd name="T22" fmla="*/ 13 w 46"/>
                  <a:gd name="T23" fmla="*/ 28 h 28"/>
                  <a:gd name="T24" fmla="*/ 8 w 46"/>
                  <a:gd name="T25" fmla="*/ 26 h 28"/>
                  <a:gd name="T26" fmla="*/ 2 w 46"/>
                  <a:gd name="T27" fmla="*/ 23 h 28"/>
                  <a:gd name="T28" fmla="*/ 0 w 46"/>
                  <a:gd name="T29" fmla="*/ 15 h 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6"/>
                  <a:gd name="T46" fmla="*/ 0 h 28"/>
                  <a:gd name="T47" fmla="*/ 46 w 46"/>
                  <a:gd name="T48" fmla="*/ 28 h 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6" h="28">
                    <a:moveTo>
                      <a:pt x="0" y="15"/>
                    </a:moveTo>
                    <a:lnTo>
                      <a:pt x="3" y="17"/>
                    </a:lnTo>
                    <a:lnTo>
                      <a:pt x="12" y="14"/>
                    </a:lnTo>
                    <a:lnTo>
                      <a:pt x="13" y="8"/>
                    </a:lnTo>
                    <a:lnTo>
                      <a:pt x="27" y="9"/>
                    </a:lnTo>
                    <a:lnTo>
                      <a:pt x="46" y="0"/>
                    </a:lnTo>
                    <a:lnTo>
                      <a:pt x="46" y="1"/>
                    </a:lnTo>
                    <a:lnTo>
                      <a:pt x="33" y="11"/>
                    </a:lnTo>
                    <a:lnTo>
                      <a:pt x="36" y="18"/>
                    </a:lnTo>
                    <a:lnTo>
                      <a:pt x="27" y="21"/>
                    </a:lnTo>
                    <a:lnTo>
                      <a:pt x="15" y="28"/>
                    </a:lnTo>
                    <a:lnTo>
                      <a:pt x="13" y="28"/>
                    </a:lnTo>
                    <a:lnTo>
                      <a:pt x="8" y="26"/>
                    </a:lnTo>
                    <a:lnTo>
                      <a:pt x="2" y="23"/>
                    </a:lnTo>
                    <a:lnTo>
                      <a:pt x="0" y="15"/>
                    </a:lnTo>
                    <a:close/>
                  </a:path>
                </a:pathLst>
              </a:custGeom>
              <a:grpFill/>
              <a:ln w="9525" cap="flat" cmpd="sng">
                <a:solidFill>
                  <a:schemeClr val="bg1"/>
                </a:solidFill>
                <a:prstDash val="solid"/>
                <a:round/>
                <a:headEnd type="none" w="med" len="med"/>
                <a:tailEnd type="none" w="med" len="med"/>
              </a:ln>
            </p:spPr>
            <p:txBody>
              <a:bodyPr/>
              <a:lstStyle/>
              <a:p>
                <a:endParaRPr lang="en-GB">
                  <a:solidFill>
                    <a:prstClr val="black"/>
                  </a:solidFill>
                </a:endParaRPr>
              </a:p>
            </p:txBody>
          </p:sp>
        </p:grpSp>
        <p:sp>
          <p:nvSpPr>
            <p:cNvPr id="203" name="Rounded Rectangle 202"/>
            <p:cNvSpPr/>
            <p:nvPr/>
          </p:nvSpPr>
          <p:spPr bwMode="auto">
            <a:xfrm>
              <a:off x="980124" y="-200163"/>
              <a:ext cx="6199581" cy="4031311"/>
            </a:xfrm>
            <a:prstGeom prst="roundRect">
              <a:avLst/>
            </a:prstGeom>
            <a:noFill/>
            <a:ln w="19050" cap="flat" cmpd="sng" algn="ctr">
              <a:solidFill>
                <a:schemeClr val="bg1"/>
              </a:solidFill>
              <a:prstDash val="sys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sp>
        <p:nvSpPr>
          <p:cNvPr id="209" name="5-Point Star 208"/>
          <p:cNvSpPr/>
          <p:nvPr/>
        </p:nvSpPr>
        <p:spPr bwMode="auto">
          <a:xfrm>
            <a:off x="3112093" y="3494598"/>
            <a:ext cx="224718" cy="224718"/>
          </a:xfrm>
          <a:prstGeom prst="star5">
            <a:avLst/>
          </a:prstGeom>
          <a:ln>
            <a:headEnd type="none" w="med" len="med"/>
            <a:tailEnd type="none" w="med" len="med"/>
          </a:ln>
          <a:ex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pic>
        <p:nvPicPr>
          <p:cNvPr id="14" name="Picture 1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482847" y="2101619"/>
            <a:ext cx="612648" cy="612648"/>
          </a:xfrm>
          <a:prstGeom prst="rect">
            <a:avLst/>
          </a:prstGeom>
        </p:spPr>
      </p:pic>
    </p:spTree>
    <p:extLst>
      <p:ext uri="{BB962C8B-B14F-4D97-AF65-F5344CB8AC3E}">
        <p14:creationId xmlns:p14="http://schemas.microsoft.com/office/powerpoint/2010/main" val="2966071741"/>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2" name="Chart 31"/>
          <p:cNvGraphicFramePr/>
          <p:nvPr>
            <p:extLst>
              <p:ext uri="{D42A27DB-BD31-4B8C-83A1-F6EECF244321}">
                <p14:modId xmlns:p14="http://schemas.microsoft.com/office/powerpoint/2010/main" val="1012455716"/>
              </p:ext>
            </p:extLst>
          </p:nvPr>
        </p:nvGraphicFramePr>
        <p:xfrm>
          <a:off x="4664420" y="3309427"/>
          <a:ext cx="4451505" cy="1956085"/>
        </p:xfrm>
        <a:graphic>
          <a:graphicData uri="http://schemas.openxmlformats.org/drawingml/2006/chart">
            <c:chart xmlns:c="http://schemas.openxmlformats.org/drawingml/2006/chart" xmlns:r="http://schemas.openxmlformats.org/officeDocument/2006/relationships" r:id="rId2"/>
          </a:graphicData>
        </a:graphic>
      </p:graphicFrame>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82</a:t>
            </a:fld>
            <a:r>
              <a:rPr lang="en-US" smtClean="0"/>
              <a:t> -</a:t>
            </a:r>
            <a:endParaRPr lang="en-US"/>
          </a:p>
        </p:txBody>
      </p:sp>
      <p:grpSp>
        <p:nvGrpSpPr>
          <p:cNvPr id="30" name="Group 29"/>
          <p:cNvGrpSpPr/>
          <p:nvPr/>
        </p:nvGrpSpPr>
        <p:grpSpPr>
          <a:xfrm>
            <a:off x="264294" y="1122854"/>
            <a:ext cx="8537799" cy="1899400"/>
            <a:chOff x="264294" y="709402"/>
            <a:chExt cx="8537799" cy="1899400"/>
          </a:xfrm>
        </p:grpSpPr>
        <p:sp>
          <p:nvSpPr>
            <p:cNvPr id="4" name="Rectangle 3"/>
            <p:cNvSpPr/>
            <p:nvPr/>
          </p:nvSpPr>
          <p:spPr>
            <a:xfrm>
              <a:off x="922050" y="902863"/>
              <a:ext cx="3116912" cy="261610"/>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Awareness of Medical Conditions</a:t>
              </a:r>
              <a:endParaRPr lang="en-US" sz="1050" b="1" dirty="0">
                <a:solidFill>
                  <a:srgbClr val="002A7E"/>
                </a:solidFill>
                <a:latin typeface="Arial" panose="020B0604020202020204" pitchFamily="34" charset="0"/>
                <a:cs typeface="Arial" panose="020B0604020202020204" pitchFamily="34" charset="0"/>
              </a:endParaRPr>
            </a:p>
          </p:txBody>
        </p:sp>
        <p:sp>
          <p:nvSpPr>
            <p:cNvPr id="7" name="Rectangle 6"/>
            <p:cNvSpPr/>
            <p:nvPr/>
          </p:nvSpPr>
          <p:spPr>
            <a:xfrm>
              <a:off x="5306997" y="771458"/>
              <a:ext cx="3116912" cy="415498"/>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Personal Concern for Medical Conditions</a:t>
              </a:r>
            </a:p>
            <a:p>
              <a:pPr algn="ctr"/>
              <a:r>
                <a:rPr lang="en-US" sz="1000" b="1" i="1" dirty="0" smtClean="0">
                  <a:solidFill>
                    <a:srgbClr val="002A7E"/>
                  </a:solidFill>
                  <a:latin typeface="Arial" panose="020B0604020202020204" pitchFamily="34" charset="0"/>
                  <a:cs typeface="Arial" panose="020B0604020202020204" pitchFamily="34" charset="0"/>
                </a:rPr>
                <a:t>Among those Aware of Condition</a:t>
              </a:r>
              <a:endParaRPr lang="en-US" sz="1000" b="1" i="1" dirty="0">
                <a:solidFill>
                  <a:srgbClr val="002A7E"/>
                </a:solidFill>
                <a:latin typeface="Arial" panose="020B0604020202020204" pitchFamily="34" charset="0"/>
                <a:cs typeface="Arial" panose="020B0604020202020204" pitchFamily="34" charset="0"/>
              </a:endParaRPr>
            </a:p>
          </p:txBody>
        </p:sp>
        <p:sp>
          <p:nvSpPr>
            <p:cNvPr id="25" name="Rounded Rectangle 24"/>
            <p:cNvSpPr/>
            <p:nvPr/>
          </p:nvSpPr>
          <p:spPr bwMode="auto">
            <a:xfrm>
              <a:off x="264294" y="709402"/>
              <a:ext cx="8537799" cy="1899400"/>
            </a:xfrm>
            <a:prstGeom prst="roundRect">
              <a:avLst/>
            </a:prstGeom>
            <a:noFill/>
            <a:ln w="19050" cap="flat" cmpd="sng" algn="ctr">
              <a:solidFill>
                <a:srgbClr val="C00000"/>
              </a:solidFill>
              <a:prstDash val="sysDot"/>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grpSp>
        <p:nvGrpSpPr>
          <p:cNvPr id="29" name="Group 28"/>
          <p:cNvGrpSpPr/>
          <p:nvPr/>
        </p:nvGrpSpPr>
        <p:grpSpPr>
          <a:xfrm>
            <a:off x="4608401" y="3127910"/>
            <a:ext cx="4268899" cy="2207401"/>
            <a:chOff x="264294" y="2873481"/>
            <a:chExt cx="4268899" cy="2207401"/>
          </a:xfrm>
        </p:grpSpPr>
        <p:sp>
          <p:nvSpPr>
            <p:cNvPr id="27" name="Rectangle 26"/>
            <p:cNvSpPr/>
            <p:nvPr/>
          </p:nvSpPr>
          <p:spPr>
            <a:xfrm>
              <a:off x="740506" y="2948997"/>
              <a:ext cx="3116912" cy="261610"/>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Perceived Blood Clot Risk Factors</a:t>
              </a:r>
              <a:endParaRPr lang="en-US" sz="1050" b="1" dirty="0">
                <a:solidFill>
                  <a:srgbClr val="002A7E"/>
                </a:solidFill>
                <a:latin typeface="Arial" panose="020B0604020202020204" pitchFamily="34" charset="0"/>
                <a:cs typeface="Arial" panose="020B0604020202020204" pitchFamily="34" charset="0"/>
              </a:endParaRPr>
            </a:p>
          </p:txBody>
        </p:sp>
        <p:sp>
          <p:nvSpPr>
            <p:cNvPr id="28" name="Rounded Rectangle 27"/>
            <p:cNvSpPr/>
            <p:nvPr/>
          </p:nvSpPr>
          <p:spPr bwMode="auto">
            <a:xfrm>
              <a:off x="264294" y="2873481"/>
              <a:ext cx="4268899" cy="2207401"/>
            </a:xfrm>
            <a:prstGeom prst="roundRect">
              <a:avLst/>
            </a:prstGeom>
            <a:noFill/>
            <a:ln w="19050" cap="flat" cmpd="sng" algn="ctr">
              <a:solidFill>
                <a:srgbClr val="002A7E"/>
              </a:solidFill>
              <a:prstDash val="sysDot"/>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sp>
        <p:nvSpPr>
          <p:cNvPr id="35" name="Rectangle 34"/>
          <p:cNvSpPr/>
          <p:nvPr/>
        </p:nvSpPr>
        <p:spPr>
          <a:xfrm>
            <a:off x="762330" y="3203425"/>
            <a:ext cx="3116912" cy="261610"/>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Blood Clot Fact Statements</a:t>
            </a:r>
            <a:endParaRPr lang="en-US" sz="1050" b="1" dirty="0">
              <a:solidFill>
                <a:srgbClr val="002A7E"/>
              </a:solidFill>
              <a:latin typeface="Arial" panose="020B0604020202020204" pitchFamily="34" charset="0"/>
              <a:cs typeface="Arial" panose="020B0604020202020204" pitchFamily="34" charset="0"/>
            </a:endParaRPr>
          </a:p>
        </p:txBody>
      </p:sp>
      <p:sp>
        <p:nvSpPr>
          <p:cNvPr id="36" name="Rounded Rectangle 35"/>
          <p:cNvSpPr/>
          <p:nvPr/>
        </p:nvSpPr>
        <p:spPr bwMode="auto">
          <a:xfrm>
            <a:off x="286118" y="3127909"/>
            <a:ext cx="4268899" cy="3479625"/>
          </a:xfrm>
          <a:prstGeom prst="roundRect">
            <a:avLst/>
          </a:prstGeom>
          <a:noFill/>
          <a:ln w="19050" cap="flat" cmpd="sng" algn="ctr">
            <a:solidFill>
              <a:schemeClr val="tx1">
                <a:lumMod val="85000"/>
                <a:lumOff val="15000"/>
              </a:schemeClr>
            </a:solidFill>
            <a:prstDash val="sysDot"/>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37" name="Oval 36"/>
          <p:cNvSpPr/>
          <p:nvPr/>
        </p:nvSpPr>
        <p:spPr bwMode="auto">
          <a:xfrm>
            <a:off x="8086471" y="4619708"/>
            <a:ext cx="127221" cy="119269"/>
          </a:xfrm>
          <a:prstGeom prst="ellipse">
            <a:avLst/>
          </a:prstGeom>
          <a:solidFill>
            <a:srgbClr val="002A7E"/>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38" name="Oval 37"/>
          <p:cNvSpPr/>
          <p:nvPr/>
        </p:nvSpPr>
        <p:spPr bwMode="auto">
          <a:xfrm>
            <a:off x="8087802" y="4827765"/>
            <a:ext cx="127221" cy="119269"/>
          </a:xfrm>
          <a:prstGeom prst="ellipse">
            <a:avLst/>
          </a:prstGeom>
          <a:solidFill>
            <a:srgbClr val="C00000"/>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39" name="TextBox 38"/>
          <p:cNvSpPr txBox="1"/>
          <p:nvPr/>
        </p:nvSpPr>
        <p:spPr>
          <a:xfrm>
            <a:off x="8143461" y="4571620"/>
            <a:ext cx="874643" cy="215444"/>
          </a:xfrm>
          <a:prstGeom prst="rect">
            <a:avLst/>
          </a:prstGeom>
          <a:noFill/>
        </p:spPr>
        <p:txBody>
          <a:bodyPr wrap="square" rtlCol="0">
            <a:spAutoFit/>
          </a:bodyPr>
          <a:lstStyle/>
          <a:p>
            <a:r>
              <a:rPr lang="en-US" sz="800" b="1" dirty="0" smtClean="0">
                <a:solidFill>
                  <a:srgbClr val="002A7E"/>
                </a:solidFill>
                <a:latin typeface="Arial" panose="020B0604020202020204" pitchFamily="34" charset="0"/>
                <a:cs typeface="Arial" panose="020B0604020202020204" pitchFamily="34" charset="0"/>
              </a:rPr>
              <a:t>Risk Factors</a:t>
            </a:r>
            <a:endParaRPr lang="en-US" sz="800" b="1" dirty="0">
              <a:solidFill>
                <a:srgbClr val="002A7E"/>
              </a:solidFill>
              <a:latin typeface="Arial" panose="020B0604020202020204" pitchFamily="34" charset="0"/>
              <a:cs typeface="Arial" panose="020B0604020202020204" pitchFamily="34" charset="0"/>
            </a:endParaRPr>
          </a:p>
        </p:txBody>
      </p:sp>
      <p:sp>
        <p:nvSpPr>
          <p:cNvPr id="40" name="TextBox 39"/>
          <p:cNvSpPr txBox="1"/>
          <p:nvPr/>
        </p:nvSpPr>
        <p:spPr>
          <a:xfrm>
            <a:off x="8160694" y="4779677"/>
            <a:ext cx="874643" cy="338554"/>
          </a:xfrm>
          <a:prstGeom prst="rect">
            <a:avLst/>
          </a:prstGeom>
          <a:noFill/>
        </p:spPr>
        <p:txBody>
          <a:bodyPr wrap="square" rtlCol="0">
            <a:spAutoFit/>
          </a:bodyPr>
          <a:lstStyle/>
          <a:p>
            <a:r>
              <a:rPr lang="en-US" sz="800" b="1" dirty="0" smtClean="0">
                <a:solidFill>
                  <a:srgbClr val="002A7E"/>
                </a:solidFill>
                <a:latin typeface="Arial" panose="020B0604020202020204" pitchFamily="34" charset="0"/>
                <a:cs typeface="Arial" panose="020B0604020202020204" pitchFamily="34" charset="0"/>
              </a:rPr>
              <a:t>Non-Risk Factors</a:t>
            </a:r>
            <a:endParaRPr lang="en-US" sz="800" b="1" dirty="0">
              <a:solidFill>
                <a:srgbClr val="002A7E"/>
              </a:solidFill>
              <a:latin typeface="Arial" panose="020B0604020202020204" pitchFamily="34" charset="0"/>
              <a:cs typeface="Arial" panose="020B0604020202020204" pitchFamily="34" charset="0"/>
            </a:endParaRPr>
          </a:p>
        </p:txBody>
      </p:sp>
      <p:sp>
        <p:nvSpPr>
          <p:cNvPr id="21" name="Title 1"/>
          <p:cNvSpPr txBox="1">
            <a:spLocks/>
          </p:cNvSpPr>
          <p:nvPr/>
        </p:nvSpPr>
        <p:spPr>
          <a:xfrm>
            <a:off x="147099" y="139465"/>
            <a:ext cx="8486775"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kern="0" dirty="0" smtClean="0"/>
              <a:t>Canada Summary of Results</a:t>
            </a:r>
            <a:endParaRPr lang="en-US" kern="0" dirty="0"/>
          </a:p>
        </p:txBody>
      </p:sp>
      <p:pic>
        <p:nvPicPr>
          <p:cNvPr id="22" name="Picture 2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327550" y="120095"/>
            <a:ext cx="612648" cy="612648"/>
          </a:xfrm>
          <a:prstGeom prst="rect">
            <a:avLst/>
          </a:prstGeom>
        </p:spPr>
      </p:pic>
      <p:graphicFrame>
        <p:nvGraphicFramePr>
          <p:cNvPr id="26" name="Chart 25"/>
          <p:cNvGraphicFramePr/>
          <p:nvPr>
            <p:extLst>
              <p:ext uri="{D42A27DB-BD31-4B8C-83A1-F6EECF244321}">
                <p14:modId xmlns:p14="http://schemas.microsoft.com/office/powerpoint/2010/main" val="2097971626"/>
              </p:ext>
            </p:extLst>
          </p:nvPr>
        </p:nvGraphicFramePr>
        <p:xfrm>
          <a:off x="237586" y="1447120"/>
          <a:ext cx="4152900" cy="1517648"/>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1" name="Chart 30"/>
          <p:cNvGraphicFramePr/>
          <p:nvPr>
            <p:extLst>
              <p:ext uri="{D42A27DB-BD31-4B8C-83A1-F6EECF244321}">
                <p14:modId xmlns:p14="http://schemas.microsoft.com/office/powerpoint/2010/main" val="1423433628"/>
              </p:ext>
            </p:extLst>
          </p:nvPr>
        </p:nvGraphicFramePr>
        <p:xfrm>
          <a:off x="4555017" y="1471732"/>
          <a:ext cx="4152900" cy="151764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3" name="Chart 22"/>
          <p:cNvGraphicFramePr/>
          <p:nvPr>
            <p:extLst>
              <p:ext uri="{D42A27DB-BD31-4B8C-83A1-F6EECF244321}">
                <p14:modId xmlns:p14="http://schemas.microsoft.com/office/powerpoint/2010/main" val="2490519175"/>
              </p:ext>
            </p:extLst>
          </p:nvPr>
        </p:nvGraphicFramePr>
        <p:xfrm>
          <a:off x="286118" y="3546282"/>
          <a:ext cx="4104368" cy="2910177"/>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4" name="Table 23"/>
          <p:cNvGraphicFramePr>
            <a:graphicFrameLocks noGrp="1"/>
          </p:cNvGraphicFramePr>
          <p:nvPr>
            <p:extLst>
              <p:ext uri="{D42A27DB-BD31-4B8C-83A1-F6EECF244321}">
                <p14:modId xmlns:p14="http://schemas.microsoft.com/office/powerpoint/2010/main" val="1443701979"/>
              </p:ext>
            </p:extLst>
          </p:nvPr>
        </p:nvGraphicFramePr>
        <p:xfrm>
          <a:off x="286118" y="3465035"/>
          <a:ext cx="1121264" cy="2861032"/>
        </p:xfrm>
        <a:graphic>
          <a:graphicData uri="http://schemas.openxmlformats.org/drawingml/2006/table">
            <a:tbl>
              <a:tblPr firstRow="1" bandRow="1">
                <a:tableStyleId>{5C22544A-7EE6-4342-B048-85BDC9FD1C3A}</a:tableStyleId>
              </a:tblPr>
              <a:tblGrid>
                <a:gridCol w="1121264"/>
              </a:tblGrid>
              <a:tr h="629887">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800" b="0" dirty="0" smtClean="0">
                          <a:solidFill>
                            <a:schemeClr val="tx1"/>
                          </a:solidFill>
                          <a:latin typeface="Arial" panose="020B0604020202020204" pitchFamily="34" charset="0"/>
                          <a:cs typeface="Arial" panose="020B0604020202020204" pitchFamily="34" charset="0"/>
                        </a:rPr>
                        <a:t>People under 40 years old do have to worry about blood clots*</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500932">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800" b="0" dirty="0" smtClean="0">
                          <a:solidFill>
                            <a:schemeClr val="tx1"/>
                          </a:solidFill>
                          <a:latin typeface="Arial" panose="020B0604020202020204" pitchFamily="34" charset="0"/>
                          <a:cs typeface="Arial" panose="020B0604020202020204" pitchFamily="34" charset="0"/>
                        </a:rPr>
                        <a:t>Most blood </a:t>
                      </a:r>
                      <a:r>
                        <a:rPr lang="en-US" sz="800" b="0" baseline="0" dirty="0" smtClean="0">
                          <a:solidFill>
                            <a:schemeClr val="tx1"/>
                          </a:solidFill>
                          <a:latin typeface="Arial" panose="020B0604020202020204" pitchFamily="34" charset="0"/>
                          <a:cs typeface="Arial" panose="020B0604020202020204" pitchFamily="34" charset="0"/>
                        </a:rPr>
                        <a:t> </a:t>
                      </a:r>
                      <a:r>
                        <a:rPr lang="en-US" sz="800" b="0" dirty="0" smtClean="0">
                          <a:solidFill>
                            <a:schemeClr val="tx1"/>
                          </a:solidFill>
                          <a:latin typeface="Arial" panose="020B0604020202020204" pitchFamily="34" charset="0"/>
                          <a:cs typeface="Arial" panose="020B0604020202020204" pitchFamily="34" charset="0"/>
                        </a:rPr>
                        <a:t>clots can be</a:t>
                      </a:r>
                      <a:r>
                        <a:rPr lang="en-US" sz="800" b="0" baseline="0" dirty="0" smtClean="0">
                          <a:solidFill>
                            <a:schemeClr val="tx1"/>
                          </a:solidFill>
                          <a:latin typeface="Arial" panose="020B0604020202020204" pitchFamily="34" charset="0"/>
                          <a:cs typeface="Arial" panose="020B0604020202020204" pitchFamily="34" charset="0"/>
                        </a:rPr>
                        <a:t> </a:t>
                      </a:r>
                      <a:r>
                        <a:rPr lang="en-US" sz="800" b="0" dirty="0" smtClean="0">
                          <a:solidFill>
                            <a:schemeClr val="tx1"/>
                          </a:solidFill>
                          <a:latin typeface="Arial" panose="020B0604020202020204" pitchFamily="34" charset="0"/>
                          <a:cs typeface="Arial" panose="020B0604020202020204" pitchFamily="34" charset="0"/>
                        </a:rPr>
                        <a:t>prevented*</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594327">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800" b="0" dirty="0" smtClean="0">
                          <a:solidFill>
                            <a:schemeClr val="tx1"/>
                          </a:solidFill>
                          <a:latin typeface="Arial" panose="020B0604020202020204" pitchFamily="34" charset="0"/>
                          <a:cs typeface="Arial" panose="020B0604020202020204" pitchFamily="34" charset="0"/>
                        </a:rPr>
                        <a:t>It is likely that a blood clot in the leg left untreated can travel to your lungs *</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567943">
                <a:tc>
                  <a:txBody>
                    <a:bodyPr/>
                    <a:lstStyle/>
                    <a:p>
                      <a:pPr algn="ctr"/>
                      <a:r>
                        <a:rPr lang="en-US" sz="800" b="0" dirty="0" smtClean="0">
                          <a:solidFill>
                            <a:schemeClr val="tx1"/>
                          </a:solidFill>
                          <a:latin typeface="Arial" panose="020B0604020202020204" pitchFamily="34" charset="0"/>
                          <a:cs typeface="Arial" panose="020B0604020202020204" pitchFamily="34" charset="0"/>
                        </a:rPr>
                        <a:t>Having a blood clot is considered a</a:t>
                      </a:r>
                      <a:r>
                        <a:rPr lang="en-US" sz="800" b="0" baseline="0" dirty="0" smtClean="0">
                          <a:solidFill>
                            <a:schemeClr val="tx1"/>
                          </a:solidFill>
                          <a:latin typeface="Arial" panose="020B0604020202020204" pitchFamily="34" charset="0"/>
                          <a:cs typeface="Arial" panose="020B0604020202020204" pitchFamily="34" charset="0"/>
                        </a:rPr>
                        <a:t> </a:t>
                      </a:r>
                      <a:r>
                        <a:rPr lang="en-US" sz="800" b="0" dirty="0" smtClean="0">
                          <a:solidFill>
                            <a:schemeClr val="tx1"/>
                          </a:solidFill>
                          <a:latin typeface="Arial" panose="020B0604020202020204" pitchFamily="34" charset="0"/>
                          <a:cs typeface="Arial" panose="020B0604020202020204" pitchFamily="34" charset="0"/>
                        </a:rPr>
                        <a:t>medical</a:t>
                      </a:r>
                      <a:r>
                        <a:rPr lang="en-US" sz="800" b="0" baseline="0" dirty="0" smtClean="0">
                          <a:solidFill>
                            <a:schemeClr val="tx1"/>
                          </a:solidFill>
                          <a:latin typeface="Arial" panose="020B0604020202020204" pitchFamily="34" charset="0"/>
                          <a:cs typeface="Arial" panose="020B0604020202020204" pitchFamily="34" charset="0"/>
                        </a:rPr>
                        <a:t> </a:t>
                      </a:r>
                      <a:r>
                        <a:rPr lang="en-US" sz="800" b="0" dirty="0" smtClean="0">
                          <a:solidFill>
                            <a:schemeClr val="tx1"/>
                          </a:solidFill>
                          <a:latin typeface="Arial" panose="020B0604020202020204" pitchFamily="34" charset="0"/>
                          <a:cs typeface="Arial" panose="020B0604020202020204" pitchFamily="34" charset="0"/>
                        </a:rPr>
                        <a:t>emergency*</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567943">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800" b="0" dirty="0" smtClean="0">
                          <a:solidFill>
                            <a:schemeClr val="tx1"/>
                          </a:solidFill>
                          <a:latin typeface="Arial" panose="020B0604020202020204" pitchFamily="34" charset="0"/>
                          <a:cs typeface="Arial" panose="020B0604020202020204" pitchFamily="34" charset="0"/>
                        </a:rPr>
                        <a:t>Blood clots can cause death</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cxnSp>
        <p:nvCxnSpPr>
          <p:cNvPr id="33" name="Straight Connector 32"/>
          <p:cNvCxnSpPr/>
          <p:nvPr/>
        </p:nvCxnSpPr>
        <p:spPr bwMode="auto">
          <a:xfrm>
            <a:off x="516835" y="4094922"/>
            <a:ext cx="3641697" cy="0"/>
          </a:xfrm>
          <a:prstGeom prst="line">
            <a:avLst/>
          </a:prstGeom>
          <a:ln>
            <a:headEnd type="none" w="med" len="med"/>
            <a:tailEnd type="none" w="med" len="med"/>
          </a:ln>
          <a:extLst/>
        </p:spPr>
        <p:style>
          <a:lnRef idx="1">
            <a:schemeClr val="accent6"/>
          </a:lnRef>
          <a:fillRef idx="0">
            <a:schemeClr val="accent6"/>
          </a:fillRef>
          <a:effectRef idx="0">
            <a:schemeClr val="accent6"/>
          </a:effectRef>
          <a:fontRef idx="minor">
            <a:schemeClr val="tx1"/>
          </a:fontRef>
        </p:style>
      </p:cxnSp>
      <p:cxnSp>
        <p:nvCxnSpPr>
          <p:cNvPr id="34" name="Straight Connector 33"/>
          <p:cNvCxnSpPr/>
          <p:nvPr/>
        </p:nvCxnSpPr>
        <p:spPr bwMode="auto">
          <a:xfrm>
            <a:off x="542019" y="4644872"/>
            <a:ext cx="3641697" cy="0"/>
          </a:xfrm>
          <a:prstGeom prst="line">
            <a:avLst/>
          </a:prstGeom>
          <a:ln>
            <a:headEnd type="none" w="med" len="med"/>
            <a:tailEnd type="none" w="med" len="med"/>
          </a:ln>
          <a:extLst/>
        </p:spPr>
        <p:style>
          <a:lnRef idx="1">
            <a:schemeClr val="accent6"/>
          </a:lnRef>
          <a:fillRef idx="0">
            <a:schemeClr val="accent6"/>
          </a:fillRef>
          <a:effectRef idx="0">
            <a:schemeClr val="accent6"/>
          </a:effectRef>
          <a:fontRef idx="minor">
            <a:schemeClr val="tx1"/>
          </a:fontRef>
        </p:style>
      </p:cxnSp>
      <p:cxnSp>
        <p:nvCxnSpPr>
          <p:cNvPr id="41" name="Straight Connector 40"/>
          <p:cNvCxnSpPr/>
          <p:nvPr/>
        </p:nvCxnSpPr>
        <p:spPr bwMode="auto">
          <a:xfrm>
            <a:off x="559252" y="5186871"/>
            <a:ext cx="3641697" cy="0"/>
          </a:xfrm>
          <a:prstGeom prst="line">
            <a:avLst/>
          </a:prstGeom>
          <a:ln>
            <a:headEnd type="none" w="med" len="med"/>
            <a:tailEnd type="none" w="med" len="med"/>
          </a:ln>
          <a:extLst/>
        </p:spPr>
        <p:style>
          <a:lnRef idx="1">
            <a:schemeClr val="accent6"/>
          </a:lnRef>
          <a:fillRef idx="0">
            <a:schemeClr val="accent6"/>
          </a:fillRef>
          <a:effectRef idx="0">
            <a:schemeClr val="accent6"/>
          </a:effectRef>
          <a:fontRef idx="minor">
            <a:schemeClr val="tx1"/>
          </a:fontRef>
        </p:style>
      </p:cxnSp>
      <p:cxnSp>
        <p:nvCxnSpPr>
          <p:cNvPr id="42" name="Straight Connector 41"/>
          <p:cNvCxnSpPr/>
          <p:nvPr/>
        </p:nvCxnSpPr>
        <p:spPr bwMode="auto">
          <a:xfrm>
            <a:off x="536730" y="5736821"/>
            <a:ext cx="3641697" cy="0"/>
          </a:xfrm>
          <a:prstGeom prst="line">
            <a:avLst/>
          </a:prstGeom>
          <a:ln>
            <a:headEnd type="none" w="med" len="med"/>
            <a:tailEnd type="none" w="med" len="med"/>
          </a:ln>
          <a:extLst/>
        </p:spPr>
        <p:style>
          <a:lnRef idx="1">
            <a:schemeClr val="accent6"/>
          </a:lnRef>
          <a:fillRef idx="0">
            <a:schemeClr val="accent6"/>
          </a:fillRef>
          <a:effectRef idx="0">
            <a:schemeClr val="accent6"/>
          </a:effectRef>
          <a:fontRef idx="minor">
            <a:schemeClr val="tx1"/>
          </a:fontRef>
        </p:style>
      </p:cxnSp>
      <p:sp>
        <p:nvSpPr>
          <p:cNvPr id="43" name="TextBox 42"/>
          <p:cNvSpPr txBox="1"/>
          <p:nvPr/>
        </p:nvSpPr>
        <p:spPr>
          <a:xfrm>
            <a:off x="4608401" y="5819234"/>
            <a:ext cx="2261063" cy="707886"/>
          </a:xfrm>
          <a:prstGeom prst="rect">
            <a:avLst/>
          </a:prstGeom>
          <a:noFill/>
        </p:spPr>
        <p:txBody>
          <a:bodyPr wrap="square" rtlCol="0">
            <a:spAutoFit/>
          </a:bodyPr>
          <a:lstStyle/>
          <a:p>
            <a:r>
              <a:rPr lang="en-US" sz="800" i="1" dirty="0" smtClean="0">
                <a:solidFill>
                  <a:schemeClr val="tx1"/>
                </a:solidFill>
                <a:latin typeface="Arial" panose="020B0604020202020204" pitchFamily="34" charset="0"/>
                <a:cs typeface="Arial" panose="020B0604020202020204" pitchFamily="34" charset="0"/>
              </a:rPr>
              <a:t>*Compared to what was asked in actual survey, statements have been changed to the positive/affirmative and scales have been reversed. This change has been made for increased ease of interpretation of results.</a:t>
            </a:r>
            <a:endParaRPr lang="en-US" sz="800" i="1" dirty="0">
              <a:solidFill>
                <a:schemeClr val="tx1"/>
              </a:solidFill>
              <a:latin typeface="Arial" panose="020B0604020202020204" pitchFamily="34" charset="0"/>
              <a:cs typeface="Arial" panose="020B0604020202020204" pitchFamily="34" charset="0"/>
            </a:endParaRPr>
          </a:p>
        </p:txBody>
      </p:sp>
      <p:grpSp>
        <p:nvGrpSpPr>
          <p:cNvPr id="44" name="Group 43"/>
          <p:cNvGrpSpPr/>
          <p:nvPr/>
        </p:nvGrpSpPr>
        <p:grpSpPr>
          <a:xfrm>
            <a:off x="1710784" y="6289742"/>
            <a:ext cx="4301426" cy="263592"/>
            <a:chOff x="756664" y="6313595"/>
            <a:chExt cx="4301426" cy="263592"/>
          </a:xfrm>
        </p:grpSpPr>
        <p:sp>
          <p:nvSpPr>
            <p:cNvPr id="45" name="TextBox 44"/>
            <p:cNvSpPr txBox="1"/>
            <p:nvPr/>
          </p:nvSpPr>
          <p:spPr>
            <a:xfrm>
              <a:off x="877781" y="6313595"/>
              <a:ext cx="2269295" cy="261610"/>
            </a:xfrm>
            <a:prstGeom prst="rect">
              <a:avLst/>
            </a:prstGeom>
            <a:noFill/>
          </p:spPr>
          <p:txBody>
            <a:bodyPr wrap="square" rtlCol="0">
              <a:spAutoFit/>
            </a:bodyPr>
            <a:lstStyle/>
            <a:p>
              <a:r>
                <a:rPr lang="en-US" sz="1050" b="1" dirty="0" smtClean="0">
                  <a:solidFill>
                    <a:schemeClr val="tx1"/>
                  </a:solidFill>
                  <a:latin typeface="Arial" panose="020B0604020202020204" pitchFamily="34" charset="0"/>
                  <a:cs typeface="Arial" panose="020B0604020202020204" pitchFamily="34" charset="0"/>
                </a:rPr>
                <a:t>Agree</a:t>
              </a:r>
              <a:endParaRPr lang="en-US" sz="1050" b="1" dirty="0">
                <a:solidFill>
                  <a:schemeClr val="tx1"/>
                </a:solidFill>
                <a:latin typeface="Arial" panose="020B0604020202020204" pitchFamily="34" charset="0"/>
                <a:cs typeface="Arial" panose="020B0604020202020204" pitchFamily="34" charset="0"/>
              </a:endParaRPr>
            </a:p>
          </p:txBody>
        </p:sp>
        <p:sp>
          <p:nvSpPr>
            <p:cNvPr id="46" name="Rectangle 45"/>
            <p:cNvSpPr/>
            <p:nvPr/>
          </p:nvSpPr>
          <p:spPr bwMode="auto">
            <a:xfrm>
              <a:off x="1516774" y="6359677"/>
              <a:ext cx="165386" cy="150053"/>
            </a:xfrm>
            <a:prstGeom prst="rect">
              <a:avLst/>
            </a:prstGeom>
            <a:solidFill>
              <a:schemeClr val="tx1">
                <a:lumMod val="65000"/>
                <a:lumOff val="35000"/>
              </a:schemeClr>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sp>
          <p:nvSpPr>
            <p:cNvPr id="47" name="TextBox 46"/>
            <p:cNvSpPr txBox="1"/>
            <p:nvPr/>
          </p:nvSpPr>
          <p:spPr>
            <a:xfrm>
              <a:off x="1650356" y="6314108"/>
              <a:ext cx="1860605" cy="261610"/>
            </a:xfrm>
            <a:prstGeom prst="rect">
              <a:avLst/>
            </a:prstGeom>
            <a:noFill/>
          </p:spPr>
          <p:txBody>
            <a:bodyPr wrap="square" rtlCol="0">
              <a:spAutoFit/>
            </a:bodyPr>
            <a:lstStyle/>
            <a:p>
              <a:r>
                <a:rPr lang="en-US" sz="1050" b="1" dirty="0" smtClean="0">
                  <a:solidFill>
                    <a:schemeClr val="tx1"/>
                  </a:solidFill>
                  <a:latin typeface="Arial" panose="020B0604020202020204" pitchFamily="34" charset="0"/>
                  <a:cs typeface="Arial" panose="020B0604020202020204" pitchFamily="34" charset="0"/>
                </a:rPr>
                <a:t>Neutral</a:t>
              </a:r>
              <a:endParaRPr lang="en-US" sz="1200" b="1" dirty="0">
                <a:solidFill>
                  <a:schemeClr val="tx1"/>
                </a:solidFill>
                <a:latin typeface="Arial" panose="020B0604020202020204" pitchFamily="34" charset="0"/>
                <a:cs typeface="Arial" panose="020B0604020202020204" pitchFamily="34" charset="0"/>
              </a:endParaRPr>
            </a:p>
          </p:txBody>
        </p:sp>
        <p:sp>
          <p:nvSpPr>
            <p:cNvPr id="48" name="Rectangle 47"/>
            <p:cNvSpPr/>
            <p:nvPr/>
          </p:nvSpPr>
          <p:spPr bwMode="auto">
            <a:xfrm>
              <a:off x="756664" y="6377067"/>
              <a:ext cx="165386" cy="150053"/>
            </a:xfrm>
            <a:prstGeom prst="rect">
              <a:avLst/>
            </a:prstGeom>
            <a:solidFill>
              <a:srgbClr val="002A7E"/>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sp>
          <p:nvSpPr>
            <p:cNvPr id="49" name="Rectangle 48"/>
            <p:cNvSpPr/>
            <p:nvPr/>
          </p:nvSpPr>
          <p:spPr bwMode="auto">
            <a:xfrm>
              <a:off x="2380100" y="6377048"/>
              <a:ext cx="165386" cy="150053"/>
            </a:xfrm>
            <a:prstGeom prst="rect">
              <a:avLst/>
            </a:prstGeom>
            <a:solidFill>
              <a:srgbClr val="C00000"/>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sp>
          <p:nvSpPr>
            <p:cNvPr id="50" name="TextBox 49"/>
            <p:cNvSpPr txBox="1"/>
            <p:nvPr/>
          </p:nvSpPr>
          <p:spPr>
            <a:xfrm>
              <a:off x="2513682" y="6315577"/>
              <a:ext cx="2544408" cy="261610"/>
            </a:xfrm>
            <a:prstGeom prst="rect">
              <a:avLst/>
            </a:prstGeom>
            <a:noFill/>
          </p:spPr>
          <p:txBody>
            <a:bodyPr wrap="square" rtlCol="0">
              <a:spAutoFit/>
            </a:bodyPr>
            <a:lstStyle/>
            <a:p>
              <a:r>
                <a:rPr lang="en-US" sz="1050" b="1" dirty="0" smtClean="0">
                  <a:solidFill>
                    <a:schemeClr val="tx1"/>
                  </a:solidFill>
                  <a:latin typeface="Arial" panose="020B0604020202020204" pitchFamily="34" charset="0"/>
                  <a:cs typeface="Arial" panose="020B0604020202020204" pitchFamily="34" charset="0"/>
                </a:rPr>
                <a:t>Disagree</a:t>
              </a:r>
              <a:endParaRPr lang="en-US" sz="1200" b="1" dirty="0">
                <a:solidFill>
                  <a:schemeClr val="tx1"/>
                </a:solidFill>
                <a:latin typeface="Arial" panose="020B0604020202020204" pitchFamily="34" charset="0"/>
                <a:cs typeface="Arial" panose="020B0604020202020204" pitchFamily="34" charset="0"/>
              </a:endParaRPr>
            </a:p>
          </p:txBody>
        </p:sp>
      </p:grpSp>
      <p:sp>
        <p:nvSpPr>
          <p:cNvPr id="51" name="Oval 50"/>
          <p:cNvSpPr/>
          <p:nvPr/>
        </p:nvSpPr>
        <p:spPr bwMode="auto">
          <a:xfrm>
            <a:off x="3001412" y="2426862"/>
            <a:ext cx="381325" cy="182880"/>
          </a:xfrm>
          <a:prstGeom prst="ellipse">
            <a:avLst/>
          </a:prstGeom>
          <a:noFill/>
          <a:ln w="12700" cap="flat" cmpd="sng" algn="ctr">
            <a:solidFill>
              <a:schemeClr val="accent5"/>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52" name="TextBox 51"/>
          <p:cNvSpPr txBox="1"/>
          <p:nvPr/>
        </p:nvSpPr>
        <p:spPr>
          <a:xfrm>
            <a:off x="3223059" y="2424898"/>
            <a:ext cx="1523990" cy="215444"/>
          </a:xfrm>
          <a:prstGeom prst="rect">
            <a:avLst/>
          </a:prstGeom>
          <a:noFill/>
        </p:spPr>
        <p:txBody>
          <a:bodyPr wrap="square" rtlCol="0">
            <a:spAutoFit/>
          </a:bodyPr>
          <a:lstStyle/>
          <a:p>
            <a:pPr algn="ctr"/>
            <a:r>
              <a:rPr lang="en-US" sz="800" dirty="0" smtClean="0">
                <a:solidFill>
                  <a:srgbClr val="C00000"/>
                </a:solidFill>
                <a:latin typeface="Arial" panose="020B0604020202020204" pitchFamily="34" charset="0"/>
                <a:cs typeface="Arial" panose="020B0604020202020204" pitchFamily="34" charset="0"/>
              </a:rPr>
              <a:t>Lowest among Countries</a:t>
            </a:r>
            <a:endParaRPr lang="en-US" sz="800" dirty="0">
              <a:solidFill>
                <a:srgbClr val="C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83593984"/>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83</a:t>
            </a:fld>
            <a:r>
              <a:rPr lang="en-US" smtClean="0"/>
              <a:t> -</a:t>
            </a:r>
            <a:endParaRPr lang="en-US"/>
          </a:p>
        </p:txBody>
      </p:sp>
      <p:grpSp>
        <p:nvGrpSpPr>
          <p:cNvPr id="18" name="Group 17"/>
          <p:cNvGrpSpPr/>
          <p:nvPr/>
        </p:nvGrpSpPr>
        <p:grpSpPr>
          <a:xfrm>
            <a:off x="1194925" y="765186"/>
            <a:ext cx="6222734" cy="3003724"/>
            <a:chOff x="0" y="2792745"/>
            <a:chExt cx="6222734" cy="3003724"/>
          </a:xfrm>
        </p:grpSpPr>
        <p:sp>
          <p:nvSpPr>
            <p:cNvPr id="17" name="Rounded Rectangle 16"/>
            <p:cNvSpPr/>
            <p:nvPr/>
          </p:nvSpPr>
          <p:spPr bwMode="auto">
            <a:xfrm>
              <a:off x="182880" y="3021496"/>
              <a:ext cx="5971430" cy="2774973"/>
            </a:xfrm>
            <a:prstGeom prst="roundRect">
              <a:avLst/>
            </a:prstGeom>
            <a:noFill/>
            <a:ln w="19050" cap="flat" cmpd="sng" algn="ctr">
              <a:solidFill>
                <a:srgbClr val="002A7E"/>
              </a:solidFill>
              <a:prstDash val="sysDot"/>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nvGrpSpPr>
            <p:cNvPr id="11" name="Group 10"/>
            <p:cNvGrpSpPr/>
            <p:nvPr/>
          </p:nvGrpSpPr>
          <p:grpSpPr>
            <a:xfrm>
              <a:off x="1239407" y="2792745"/>
              <a:ext cx="3394735" cy="1735277"/>
              <a:chOff x="711615" y="4224167"/>
              <a:chExt cx="3394735" cy="1735277"/>
            </a:xfrm>
          </p:grpSpPr>
          <p:graphicFrame>
            <p:nvGraphicFramePr>
              <p:cNvPr id="9" name="Chart 8"/>
              <p:cNvGraphicFramePr/>
              <p:nvPr>
                <p:extLst>
                  <p:ext uri="{D42A27DB-BD31-4B8C-83A1-F6EECF244321}">
                    <p14:modId xmlns:p14="http://schemas.microsoft.com/office/powerpoint/2010/main" val="4064435704"/>
                  </p:ext>
                </p:extLst>
              </p:nvPr>
            </p:nvGraphicFramePr>
            <p:xfrm>
              <a:off x="711615" y="4224167"/>
              <a:ext cx="3394735" cy="1735277"/>
            </p:xfrm>
            <a:graphic>
              <a:graphicData uri="http://schemas.openxmlformats.org/drawingml/2006/chart">
                <c:chart xmlns:c="http://schemas.openxmlformats.org/drawingml/2006/chart" xmlns:r="http://schemas.openxmlformats.org/officeDocument/2006/relationships" r:id="rId2"/>
              </a:graphicData>
            </a:graphic>
          </p:graphicFrame>
          <p:sp>
            <p:nvSpPr>
              <p:cNvPr id="10" name="Rectangle 9"/>
              <p:cNvSpPr/>
              <p:nvPr/>
            </p:nvSpPr>
            <p:spPr>
              <a:xfrm>
                <a:off x="886071" y="4541714"/>
                <a:ext cx="3116912" cy="253916"/>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Perceived Cause of DVT</a:t>
                </a:r>
                <a:endParaRPr lang="en-US" sz="1000" b="1" i="1" dirty="0">
                  <a:solidFill>
                    <a:srgbClr val="002A7E"/>
                  </a:solidFill>
                  <a:latin typeface="Arial" panose="020B0604020202020204" pitchFamily="34" charset="0"/>
                  <a:cs typeface="Arial" panose="020B0604020202020204" pitchFamily="34" charset="0"/>
                </a:endParaRPr>
              </a:p>
            </p:txBody>
          </p:sp>
        </p:grpSp>
        <p:grpSp>
          <p:nvGrpSpPr>
            <p:cNvPr id="16" name="Group 15"/>
            <p:cNvGrpSpPr/>
            <p:nvPr/>
          </p:nvGrpSpPr>
          <p:grpSpPr>
            <a:xfrm>
              <a:off x="0" y="4423764"/>
              <a:ext cx="2566347" cy="1057523"/>
              <a:chOff x="-93495" y="5695574"/>
              <a:chExt cx="2566347" cy="1057523"/>
            </a:xfrm>
          </p:grpSpPr>
          <p:graphicFrame>
            <p:nvGraphicFramePr>
              <p:cNvPr id="12" name="Chart 11"/>
              <p:cNvGraphicFramePr/>
              <p:nvPr>
                <p:extLst>
                  <p:ext uri="{D42A27DB-BD31-4B8C-83A1-F6EECF244321}">
                    <p14:modId xmlns:p14="http://schemas.microsoft.com/office/powerpoint/2010/main" val="6919668"/>
                  </p:ext>
                </p:extLst>
              </p:nvPr>
            </p:nvGraphicFramePr>
            <p:xfrm>
              <a:off x="679349" y="5695574"/>
              <a:ext cx="1793503" cy="1057523"/>
            </p:xfrm>
            <a:graphic>
              <a:graphicData uri="http://schemas.openxmlformats.org/drawingml/2006/chart">
                <c:chart xmlns:c="http://schemas.openxmlformats.org/drawingml/2006/chart" xmlns:r="http://schemas.openxmlformats.org/officeDocument/2006/relationships" r:id="rId3"/>
              </a:graphicData>
            </a:graphic>
          </p:graphicFrame>
          <p:sp>
            <p:nvSpPr>
              <p:cNvPr id="13" name="Rectangle 12"/>
              <p:cNvSpPr/>
              <p:nvPr/>
            </p:nvSpPr>
            <p:spPr>
              <a:xfrm>
                <a:off x="-93495" y="5847053"/>
                <a:ext cx="1386662" cy="738664"/>
              </a:xfrm>
              <a:prstGeom prst="rect">
                <a:avLst/>
              </a:prstGeom>
            </p:spPr>
            <p:txBody>
              <a:bodyPr wrap="square">
                <a:spAutoFit/>
              </a:bodyPr>
              <a:lstStyle/>
              <a:p>
                <a:pPr algn="r"/>
                <a:r>
                  <a:rPr lang="en-US" sz="1050" b="1" dirty="0" smtClean="0">
                    <a:solidFill>
                      <a:srgbClr val="002A7E"/>
                    </a:solidFill>
                    <a:latin typeface="Arial" panose="020B0604020202020204" pitchFamily="34" charset="0"/>
                    <a:cs typeface="Arial" panose="020B0604020202020204" pitchFamily="34" charset="0"/>
                  </a:rPr>
                  <a:t>Claimed Knowledge of What a DVT </a:t>
                </a:r>
              </a:p>
              <a:p>
                <a:pPr algn="r"/>
                <a:r>
                  <a:rPr lang="en-US" sz="1050" b="1" dirty="0">
                    <a:solidFill>
                      <a:srgbClr val="002A7E"/>
                    </a:solidFill>
                    <a:latin typeface="Arial" panose="020B0604020202020204" pitchFamily="34" charset="0"/>
                    <a:cs typeface="Arial" panose="020B0604020202020204" pitchFamily="34" charset="0"/>
                  </a:rPr>
                  <a:t>W</a:t>
                </a:r>
                <a:r>
                  <a:rPr lang="en-US" sz="1050" b="1" dirty="0" smtClean="0">
                    <a:solidFill>
                      <a:srgbClr val="002A7E"/>
                    </a:solidFill>
                    <a:latin typeface="Arial" panose="020B0604020202020204" pitchFamily="34" charset="0"/>
                    <a:cs typeface="Arial" panose="020B0604020202020204" pitchFamily="34" charset="0"/>
                  </a:rPr>
                  <a:t>ould Feel Like</a:t>
                </a:r>
                <a:endParaRPr lang="en-US" sz="1000" b="1" i="1" dirty="0">
                  <a:solidFill>
                    <a:srgbClr val="002A7E"/>
                  </a:solidFill>
                  <a:latin typeface="Arial" panose="020B0604020202020204" pitchFamily="34" charset="0"/>
                  <a:cs typeface="Arial" panose="020B0604020202020204" pitchFamily="34" charset="0"/>
                </a:endParaRPr>
              </a:p>
            </p:txBody>
          </p:sp>
        </p:grpSp>
        <p:sp>
          <p:nvSpPr>
            <p:cNvPr id="15" name="Rectangle 14"/>
            <p:cNvSpPr/>
            <p:nvPr/>
          </p:nvSpPr>
          <p:spPr>
            <a:xfrm>
              <a:off x="3105822" y="4148087"/>
              <a:ext cx="3116912" cy="261610"/>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Perceived DVT Symptoms</a:t>
              </a:r>
              <a:endParaRPr lang="en-US" sz="1050" b="1" dirty="0">
                <a:solidFill>
                  <a:srgbClr val="002A7E"/>
                </a:solidFill>
                <a:latin typeface="Arial" panose="020B0604020202020204" pitchFamily="34" charset="0"/>
                <a:cs typeface="Arial" panose="020B0604020202020204" pitchFamily="34" charset="0"/>
              </a:endParaRPr>
            </a:p>
          </p:txBody>
        </p:sp>
      </p:grpSp>
      <p:grpSp>
        <p:nvGrpSpPr>
          <p:cNvPr id="24" name="Group 23"/>
          <p:cNvGrpSpPr/>
          <p:nvPr/>
        </p:nvGrpSpPr>
        <p:grpSpPr>
          <a:xfrm>
            <a:off x="1393707" y="3935895"/>
            <a:ext cx="5971430" cy="2028358"/>
            <a:chOff x="3905251" y="2122998"/>
            <a:chExt cx="5971430" cy="2028358"/>
          </a:xfrm>
        </p:grpSpPr>
        <p:sp>
          <p:nvSpPr>
            <p:cNvPr id="23" name="Rounded Rectangle 22"/>
            <p:cNvSpPr/>
            <p:nvPr/>
          </p:nvSpPr>
          <p:spPr bwMode="auto">
            <a:xfrm>
              <a:off x="3905251" y="2122998"/>
              <a:ext cx="5971430" cy="2028358"/>
            </a:xfrm>
            <a:prstGeom prst="roundRect">
              <a:avLst/>
            </a:prstGeom>
            <a:noFill/>
            <a:ln w="19050" cap="flat" cmpd="sng" algn="ctr">
              <a:solidFill>
                <a:srgbClr val="C00000"/>
              </a:solidFill>
              <a:prstDash val="sysDot"/>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aphicFrame>
          <p:nvGraphicFramePr>
            <p:cNvPr id="20" name="Chart 19"/>
            <p:cNvGraphicFramePr/>
            <p:nvPr>
              <p:extLst>
                <p:ext uri="{D42A27DB-BD31-4B8C-83A1-F6EECF244321}">
                  <p14:modId xmlns:p14="http://schemas.microsoft.com/office/powerpoint/2010/main" val="1300607271"/>
                </p:ext>
              </p:extLst>
            </p:nvPr>
          </p:nvGraphicFramePr>
          <p:xfrm>
            <a:off x="4125446" y="2966876"/>
            <a:ext cx="1793503" cy="1057523"/>
          </p:xfrm>
          <a:graphic>
            <a:graphicData uri="http://schemas.openxmlformats.org/drawingml/2006/chart">
              <c:chart xmlns:c="http://schemas.openxmlformats.org/drawingml/2006/chart" xmlns:r="http://schemas.openxmlformats.org/officeDocument/2006/relationships" r:id="rId4"/>
            </a:graphicData>
          </a:graphic>
        </p:graphicFrame>
        <p:sp>
          <p:nvSpPr>
            <p:cNvPr id="21" name="Rectangle 20"/>
            <p:cNvSpPr/>
            <p:nvPr/>
          </p:nvSpPr>
          <p:spPr>
            <a:xfrm>
              <a:off x="4204784" y="2619376"/>
              <a:ext cx="1634829" cy="577081"/>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Claimed Knowledge </a:t>
              </a:r>
            </a:p>
            <a:p>
              <a:pPr algn="ctr"/>
              <a:r>
                <a:rPr lang="en-US" sz="1050" b="1" dirty="0" smtClean="0">
                  <a:solidFill>
                    <a:srgbClr val="002A7E"/>
                  </a:solidFill>
                  <a:latin typeface="Arial" panose="020B0604020202020204" pitchFamily="34" charset="0"/>
                  <a:cs typeface="Arial" panose="020B0604020202020204" pitchFamily="34" charset="0"/>
                </a:rPr>
                <a:t>of What a PE </a:t>
              </a:r>
            </a:p>
            <a:p>
              <a:pPr algn="ctr"/>
              <a:r>
                <a:rPr lang="en-US" sz="1050" b="1" dirty="0">
                  <a:solidFill>
                    <a:srgbClr val="002A7E"/>
                  </a:solidFill>
                  <a:latin typeface="Arial" panose="020B0604020202020204" pitchFamily="34" charset="0"/>
                  <a:cs typeface="Arial" panose="020B0604020202020204" pitchFamily="34" charset="0"/>
                </a:rPr>
                <a:t>W</a:t>
              </a:r>
              <a:r>
                <a:rPr lang="en-US" sz="1050" b="1" dirty="0" smtClean="0">
                  <a:solidFill>
                    <a:srgbClr val="002A7E"/>
                  </a:solidFill>
                  <a:latin typeface="Arial" panose="020B0604020202020204" pitchFamily="34" charset="0"/>
                  <a:cs typeface="Arial" panose="020B0604020202020204" pitchFamily="34" charset="0"/>
                </a:rPr>
                <a:t>ould Feel Like</a:t>
              </a:r>
              <a:endParaRPr lang="en-US" sz="1000" b="1" i="1" dirty="0">
                <a:solidFill>
                  <a:srgbClr val="002A7E"/>
                </a:solidFill>
                <a:latin typeface="Arial" panose="020B0604020202020204" pitchFamily="34" charset="0"/>
                <a:cs typeface="Arial" panose="020B0604020202020204" pitchFamily="34" charset="0"/>
              </a:endParaRPr>
            </a:p>
          </p:txBody>
        </p:sp>
        <p:sp>
          <p:nvSpPr>
            <p:cNvPr id="22" name="Rectangle 21"/>
            <p:cNvSpPr/>
            <p:nvPr/>
          </p:nvSpPr>
          <p:spPr>
            <a:xfrm>
              <a:off x="6009362" y="2328900"/>
              <a:ext cx="3116912" cy="261610"/>
            </a:xfrm>
            <a:prstGeom prst="rect">
              <a:avLst/>
            </a:prstGeom>
          </p:spPr>
          <p:txBody>
            <a:bodyPr wrap="square">
              <a:spAutoFit/>
            </a:bodyPr>
            <a:lstStyle/>
            <a:p>
              <a:pPr algn="ctr"/>
              <a:r>
                <a:rPr lang="en-US" sz="1050" b="1" dirty="0" smtClean="0">
                  <a:solidFill>
                    <a:srgbClr val="002A7E"/>
                  </a:solidFill>
                  <a:latin typeface="Arial" panose="020B0604020202020204" pitchFamily="34" charset="0"/>
                  <a:cs typeface="Arial" panose="020B0604020202020204" pitchFamily="34" charset="0"/>
                </a:rPr>
                <a:t>Perceived PE Symptoms</a:t>
              </a:r>
              <a:endParaRPr lang="en-US" sz="1050" b="1" dirty="0">
                <a:solidFill>
                  <a:srgbClr val="002A7E"/>
                </a:solidFill>
                <a:latin typeface="Arial" panose="020B0604020202020204" pitchFamily="34" charset="0"/>
                <a:cs typeface="Arial" panose="020B0604020202020204" pitchFamily="34" charset="0"/>
              </a:endParaRPr>
            </a:p>
          </p:txBody>
        </p:sp>
      </p:grpSp>
      <p:sp>
        <p:nvSpPr>
          <p:cNvPr id="27" name="Oval 26"/>
          <p:cNvSpPr/>
          <p:nvPr/>
        </p:nvSpPr>
        <p:spPr bwMode="auto">
          <a:xfrm>
            <a:off x="6265627" y="3118992"/>
            <a:ext cx="127221" cy="119269"/>
          </a:xfrm>
          <a:prstGeom prst="ellipse">
            <a:avLst/>
          </a:prstGeom>
          <a:solidFill>
            <a:srgbClr val="002A7E"/>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8" name="Oval 27"/>
          <p:cNvSpPr/>
          <p:nvPr/>
        </p:nvSpPr>
        <p:spPr bwMode="auto">
          <a:xfrm>
            <a:off x="6266958" y="3327049"/>
            <a:ext cx="127221" cy="119269"/>
          </a:xfrm>
          <a:prstGeom prst="ellipse">
            <a:avLst/>
          </a:prstGeom>
          <a:solidFill>
            <a:srgbClr val="C00000"/>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9" name="TextBox 28"/>
          <p:cNvSpPr txBox="1"/>
          <p:nvPr/>
        </p:nvSpPr>
        <p:spPr>
          <a:xfrm>
            <a:off x="6322617" y="3070904"/>
            <a:ext cx="874643" cy="215444"/>
          </a:xfrm>
          <a:prstGeom prst="rect">
            <a:avLst/>
          </a:prstGeom>
          <a:noFill/>
        </p:spPr>
        <p:txBody>
          <a:bodyPr wrap="square" rtlCol="0">
            <a:spAutoFit/>
          </a:bodyPr>
          <a:lstStyle/>
          <a:p>
            <a:r>
              <a:rPr lang="en-US" sz="800" b="1" dirty="0" smtClean="0">
                <a:solidFill>
                  <a:srgbClr val="002A7E"/>
                </a:solidFill>
                <a:latin typeface="Arial" panose="020B0604020202020204" pitchFamily="34" charset="0"/>
                <a:cs typeface="Arial" panose="020B0604020202020204" pitchFamily="34" charset="0"/>
              </a:rPr>
              <a:t>Symptoms</a:t>
            </a:r>
            <a:endParaRPr lang="en-US" sz="800" b="1" dirty="0">
              <a:solidFill>
                <a:srgbClr val="002A7E"/>
              </a:solidFill>
              <a:latin typeface="Arial" panose="020B0604020202020204" pitchFamily="34" charset="0"/>
              <a:cs typeface="Arial" panose="020B0604020202020204" pitchFamily="34" charset="0"/>
            </a:endParaRPr>
          </a:p>
        </p:txBody>
      </p:sp>
      <p:sp>
        <p:nvSpPr>
          <p:cNvPr id="30" name="TextBox 29"/>
          <p:cNvSpPr txBox="1"/>
          <p:nvPr/>
        </p:nvSpPr>
        <p:spPr>
          <a:xfrm>
            <a:off x="6339850" y="3278961"/>
            <a:ext cx="874643" cy="338554"/>
          </a:xfrm>
          <a:prstGeom prst="rect">
            <a:avLst/>
          </a:prstGeom>
          <a:noFill/>
        </p:spPr>
        <p:txBody>
          <a:bodyPr wrap="square" rtlCol="0">
            <a:spAutoFit/>
          </a:bodyPr>
          <a:lstStyle/>
          <a:p>
            <a:r>
              <a:rPr lang="en-US" sz="800" b="1" dirty="0" smtClean="0">
                <a:solidFill>
                  <a:srgbClr val="002A7E"/>
                </a:solidFill>
                <a:latin typeface="Arial" panose="020B0604020202020204" pitchFamily="34" charset="0"/>
                <a:cs typeface="Arial" panose="020B0604020202020204" pitchFamily="34" charset="0"/>
              </a:rPr>
              <a:t>Non- </a:t>
            </a:r>
          </a:p>
          <a:p>
            <a:r>
              <a:rPr lang="en-US" sz="800" b="1" dirty="0" smtClean="0">
                <a:solidFill>
                  <a:srgbClr val="002A7E"/>
                </a:solidFill>
                <a:latin typeface="Arial" panose="020B0604020202020204" pitchFamily="34" charset="0"/>
                <a:cs typeface="Arial" panose="020B0604020202020204" pitchFamily="34" charset="0"/>
              </a:rPr>
              <a:t>Symptoms</a:t>
            </a:r>
            <a:endParaRPr lang="en-US" sz="800" b="1" dirty="0">
              <a:solidFill>
                <a:srgbClr val="002A7E"/>
              </a:solidFill>
              <a:latin typeface="Arial" panose="020B0604020202020204" pitchFamily="34" charset="0"/>
              <a:cs typeface="Arial" panose="020B0604020202020204" pitchFamily="34" charset="0"/>
            </a:endParaRPr>
          </a:p>
        </p:txBody>
      </p:sp>
      <p:sp>
        <p:nvSpPr>
          <p:cNvPr id="31" name="Oval 30"/>
          <p:cNvSpPr/>
          <p:nvPr/>
        </p:nvSpPr>
        <p:spPr bwMode="auto">
          <a:xfrm>
            <a:off x="6318625" y="5291024"/>
            <a:ext cx="127221" cy="119269"/>
          </a:xfrm>
          <a:prstGeom prst="ellipse">
            <a:avLst/>
          </a:prstGeom>
          <a:solidFill>
            <a:srgbClr val="002A7E"/>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32" name="Oval 31"/>
          <p:cNvSpPr/>
          <p:nvPr/>
        </p:nvSpPr>
        <p:spPr bwMode="auto">
          <a:xfrm>
            <a:off x="6319956" y="5499081"/>
            <a:ext cx="127221" cy="119269"/>
          </a:xfrm>
          <a:prstGeom prst="ellipse">
            <a:avLst/>
          </a:prstGeom>
          <a:solidFill>
            <a:srgbClr val="C00000"/>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33" name="TextBox 32"/>
          <p:cNvSpPr txBox="1"/>
          <p:nvPr/>
        </p:nvSpPr>
        <p:spPr>
          <a:xfrm>
            <a:off x="6375615" y="5242936"/>
            <a:ext cx="874643" cy="215444"/>
          </a:xfrm>
          <a:prstGeom prst="rect">
            <a:avLst/>
          </a:prstGeom>
          <a:noFill/>
        </p:spPr>
        <p:txBody>
          <a:bodyPr wrap="square" rtlCol="0">
            <a:spAutoFit/>
          </a:bodyPr>
          <a:lstStyle/>
          <a:p>
            <a:r>
              <a:rPr lang="en-US" sz="800" b="1" dirty="0" smtClean="0">
                <a:solidFill>
                  <a:srgbClr val="002A7E"/>
                </a:solidFill>
                <a:latin typeface="Arial" panose="020B0604020202020204" pitchFamily="34" charset="0"/>
                <a:cs typeface="Arial" panose="020B0604020202020204" pitchFamily="34" charset="0"/>
              </a:rPr>
              <a:t>Symptoms</a:t>
            </a:r>
            <a:endParaRPr lang="en-US" sz="800" b="1" dirty="0">
              <a:solidFill>
                <a:srgbClr val="002A7E"/>
              </a:solidFill>
              <a:latin typeface="Arial" panose="020B0604020202020204" pitchFamily="34" charset="0"/>
              <a:cs typeface="Arial" panose="020B0604020202020204" pitchFamily="34" charset="0"/>
            </a:endParaRPr>
          </a:p>
        </p:txBody>
      </p:sp>
      <p:sp>
        <p:nvSpPr>
          <p:cNvPr id="34" name="TextBox 33"/>
          <p:cNvSpPr txBox="1"/>
          <p:nvPr/>
        </p:nvSpPr>
        <p:spPr>
          <a:xfrm>
            <a:off x="6392848" y="5450993"/>
            <a:ext cx="874643" cy="338554"/>
          </a:xfrm>
          <a:prstGeom prst="rect">
            <a:avLst/>
          </a:prstGeom>
          <a:noFill/>
        </p:spPr>
        <p:txBody>
          <a:bodyPr wrap="square" rtlCol="0">
            <a:spAutoFit/>
          </a:bodyPr>
          <a:lstStyle/>
          <a:p>
            <a:r>
              <a:rPr lang="en-US" sz="800" b="1" dirty="0" smtClean="0">
                <a:solidFill>
                  <a:srgbClr val="002A7E"/>
                </a:solidFill>
                <a:latin typeface="Arial" panose="020B0604020202020204" pitchFamily="34" charset="0"/>
                <a:cs typeface="Arial" panose="020B0604020202020204" pitchFamily="34" charset="0"/>
              </a:rPr>
              <a:t>Non- </a:t>
            </a:r>
          </a:p>
          <a:p>
            <a:r>
              <a:rPr lang="en-US" sz="800" b="1" dirty="0" smtClean="0">
                <a:solidFill>
                  <a:srgbClr val="002A7E"/>
                </a:solidFill>
                <a:latin typeface="Arial" panose="020B0604020202020204" pitchFamily="34" charset="0"/>
                <a:cs typeface="Arial" panose="020B0604020202020204" pitchFamily="34" charset="0"/>
              </a:rPr>
              <a:t>Symptoms</a:t>
            </a:r>
            <a:endParaRPr lang="en-US" sz="800" b="1" dirty="0">
              <a:solidFill>
                <a:srgbClr val="002A7E"/>
              </a:solidFill>
              <a:latin typeface="Arial" panose="020B0604020202020204" pitchFamily="34" charset="0"/>
              <a:cs typeface="Arial" panose="020B0604020202020204" pitchFamily="34" charset="0"/>
            </a:endParaRPr>
          </a:p>
        </p:txBody>
      </p:sp>
      <p:sp>
        <p:nvSpPr>
          <p:cNvPr id="37" name="Title 1"/>
          <p:cNvSpPr txBox="1">
            <a:spLocks/>
          </p:cNvSpPr>
          <p:nvPr/>
        </p:nvSpPr>
        <p:spPr>
          <a:xfrm>
            <a:off x="147099" y="139465"/>
            <a:ext cx="8486775"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kern="0" dirty="0" smtClean="0"/>
              <a:t>Canada Summary of Results</a:t>
            </a:r>
            <a:endParaRPr lang="en-US" kern="0" dirty="0"/>
          </a:p>
        </p:txBody>
      </p:sp>
      <p:pic>
        <p:nvPicPr>
          <p:cNvPr id="41" name="Picture 40"/>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327550" y="120095"/>
            <a:ext cx="612648" cy="612648"/>
          </a:xfrm>
          <a:prstGeom prst="rect">
            <a:avLst/>
          </a:prstGeom>
        </p:spPr>
      </p:pic>
      <p:graphicFrame>
        <p:nvGraphicFramePr>
          <p:cNvPr id="42" name="Chart 41"/>
          <p:cNvGraphicFramePr/>
          <p:nvPr>
            <p:extLst>
              <p:ext uri="{D42A27DB-BD31-4B8C-83A1-F6EECF244321}">
                <p14:modId xmlns:p14="http://schemas.microsoft.com/office/powerpoint/2010/main" val="1104894365"/>
              </p:ext>
            </p:extLst>
          </p:nvPr>
        </p:nvGraphicFramePr>
        <p:xfrm>
          <a:off x="3497818" y="2253413"/>
          <a:ext cx="4152900" cy="151764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43" name="Chart 42"/>
          <p:cNvGraphicFramePr/>
          <p:nvPr>
            <p:extLst>
              <p:ext uri="{D42A27DB-BD31-4B8C-83A1-F6EECF244321}">
                <p14:modId xmlns:p14="http://schemas.microsoft.com/office/powerpoint/2010/main" val="3204445202"/>
              </p:ext>
            </p:extLst>
          </p:nvPr>
        </p:nvGraphicFramePr>
        <p:xfrm>
          <a:off x="3328069" y="4291256"/>
          <a:ext cx="4298839" cy="1601434"/>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46199674"/>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84</a:t>
            </a:fld>
            <a:r>
              <a:rPr lang="en-US" smtClean="0"/>
              <a:t> -</a:t>
            </a:r>
            <a:endParaRPr lang="en-US"/>
          </a:p>
        </p:txBody>
      </p:sp>
      <p:sp>
        <p:nvSpPr>
          <p:cNvPr id="4" name="Title 1"/>
          <p:cNvSpPr txBox="1">
            <a:spLocks/>
          </p:cNvSpPr>
          <p:nvPr/>
        </p:nvSpPr>
        <p:spPr>
          <a:xfrm>
            <a:off x="147099" y="139465"/>
            <a:ext cx="8486775"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kern="0" dirty="0" smtClean="0"/>
              <a:t>Canada Summary of Results</a:t>
            </a:r>
            <a:endParaRPr lang="en-US" kern="0" dirty="0"/>
          </a:p>
        </p:txBody>
      </p:sp>
      <p:pic>
        <p:nvPicPr>
          <p:cNvPr id="6" name="Picture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327550" y="120095"/>
            <a:ext cx="612648" cy="612648"/>
          </a:xfrm>
          <a:prstGeom prst="rect">
            <a:avLst/>
          </a:prstGeom>
        </p:spPr>
      </p:pic>
      <p:pic>
        <p:nvPicPr>
          <p:cNvPr id="5" name="Picture 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95738" y="1027051"/>
            <a:ext cx="604717" cy="359051"/>
          </a:xfrm>
          <a:prstGeom prst="rect">
            <a:avLst/>
          </a:prstGeom>
        </p:spPr>
      </p:pic>
      <p:sp>
        <p:nvSpPr>
          <p:cNvPr id="7" name="TextBox 6"/>
          <p:cNvSpPr txBox="1"/>
          <p:nvPr/>
        </p:nvSpPr>
        <p:spPr>
          <a:xfrm>
            <a:off x="836845" y="1130417"/>
            <a:ext cx="7712138" cy="492443"/>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In general, young males are less aware of general medical conditions including thrombosis (27%), deep vein thrombosis (29%), and pulmonary embolism (47%).</a:t>
            </a:r>
            <a:endParaRPr lang="en-US" sz="1300" b="1" dirty="0">
              <a:solidFill>
                <a:schemeClr val="tx1"/>
              </a:solidFill>
              <a:latin typeface="Arial" panose="020B0604020202020204" pitchFamily="34" charset="0"/>
              <a:cs typeface="Arial" panose="020B0604020202020204" pitchFamily="34" charset="0"/>
            </a:endParaRPr>
          </a:p>
        </p:txBody>
      </p:sp>
      <p:sp>
        <p:nvSpPr>
          <p:cNvPr id="8" name="TextBox 7"/>
          <p:cNvSpPr txBox="1"/>
          <p:nvPr/>
        </p:nvSpPr>
        <p:spPr>
          <a:xfrm>
            <a:off x="900455" y="1537171"/>
            <a:ext cx="7712138" cy="261610"/>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Older females (65+) are most aware of thrombosis (74%), DVT (58%), and PE (76%). </a:t>
            </a:r>
            <a:endParaRPr lang="en-US" sz="1100" dirty="0">
              <a:solidFill>
                <a:schemeClr val="tx1"/>
              </a:solidFill>
              <a:latin typeface="Arial" panose="020B0604020202020204" pitchFamily="34" charset="0"/>
              <a:cs typeface="Arial" panose="020B0604020202020204" pitchFamily="34" charset="0"/>
            </a:endParaRPr>
          </a:p>
        </p:txBody>
      </p:sp>
      <p:pic>
        <p:nvPicPr>
          <p:cNvPr id="9" name="Picture 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95737" y="1819045"/>
            <a:ext cx="604717" cy="359051"/>
          </a:xfrm>
          <a:prstGeom prst="rect">
            <a:avLst/>
          </a:prstGeom>
        </p:spPr>
      </p:pic>
      <p:sp>
        <p:nvSpPr>
          <p:cNvPr id="10" name="TextBox 9"/>
          <p:cNvSpPr txBox="1"/>
          <p:nvPr/>
        </p:nvSpPr>
        <p:spPr>
          <a:xfrm>
            <a:off x="836844" y="1922411"/>
            <a:ext cx="7712138" cy="492443"/>
          </a:xfrm>
          <a:prstGeom prst="rect">
            <a:avLst/>
          </a:prstGeom>
          <a:noFill/>
        </p:spPr>
        <p:txBody>
          <a:bodyPr wrap="square" rtlCol="0">
            <a:spAutoFit/>
          </a:bodyPr>
          <a:lstStyle/>
          <a:p>
            <a:r>
              <a:rPr lang="en-US" sz="1300" b="1" dirty="0">
                <a:solidFill>
                  <a:schemeClr val="tx1"/>
                </a:solidFill>
                <a:latin typeface="Arial" panose="020B0604020202020204" pitchFamily="34" charset="0"/>
                <a:cs typeface="Arial" panose="020B0604020202020204" pitchFamily="34" charset="0"/>
              </a:rPr>
              <a:t>Canada is tied with the U.S. for the lowest awareness of thrombosis, but displays average awareness of DVT and PE compared to other countries.</a:t>
            </a:r>
          </a:p>
        </p:txBody>
      </p:sp>
      <p:sp>
        <p:nvSpPr>
          <p:cNvPr id="11" name="TextBox 10"/>
          <p:cNvSpPr txBox="1"/>
          <p:nvPr/>
        </p:nvSpPr>
        <p:spPr>
          <a:xfrm>
            <a:off x="900454" y="2329165"/>
            <a:ext cx="7712138" cy="600164"/>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With 52% of adults aware of thrombosis, Canada ties with the U.S. for lowest awareness among countries measured.</a:t>
            </a:r>
          </a:p>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Canada ranks 4</a:t>
            </a:r>
            <a:r>
              <a:rPr lang="en-US" sz="1100" baseline="30000" dirty="0" smtClean="0">
                <a:solidFill>
                  <a:schemeClr val="tx1"/>
                </a:solidFill>
                <a:latin typeface="Arial" panose="020B0604020202020204" pitchFamily="34" charset="0"/>
                <a:cs typeface="Arial" panose="020B0604020202020204" pitchFamily="34" charset="0"/>
              </a:rPr>
              <a:t>th</a:t>
            </a:r>
            <a:r>
              <a:rPr lang="en-US" sz="1100" dirty="0" smtClean="0">
                <a:solidFill>
                  <a:schemeClr val="tx1"/>
                </a:solidFill>
                <a:latin typeface="Arial" panose="020B0604020202020204" pitchFamily="34" charset="0"/>
                <a:cs typeface="Arial" panose="020B0604020202020204" pitchFamily="34" charset="0"/>
              </a:rPr>
              <a:t> among 9 countries in terms of DVT awareness (41%) and ranks 5</a:t>
            </a:r>
            <a:r>
              <a:rPr lang="en-US" sz="1100" baseline="30000" dirty="0" smtClean="0">
                <a:solidFill>
                  <a:schemeClr val="tx1"/>
                </a:solidFill>
                <a:latin typeface="Arial" panose="020B0604020202020204" pitchFamily="34" charset="0"/>
                <a:cs typeface="Arial" panose="020B0604020202020204" pitchFamily="34" charset="0"/>
              </a:rPr>
              <a:t>th</a:t>
            </a:r>
            <a:r>
              <a:rPr lang="en-US" sz="1100" dirty="0" smtClean="0">
                <a:solidFill>
                  <a:schemeClr val="tx1"/>
                </a:solidFill>
                <a:latin typeface="Arial" panose="020B0604020202020204" pitchFamily="34" charset="0"/>
                <a:cs typeface="Arial" panose="020B0604020202020204" pitchFamily="34" charset="0"/>
              </a:rPr>
              <a:t> for PE awareness (63%).</a:t>
            </a:r>
          </a:p>
          <a:p>
            <a:pPr marL="171450" indent="-171450">
              <a:buClr>
                <a:srgbClr val="C00000"/>
              </a:buClr>
              <a:buFont typeface="Arial" panose="020B0604020202020204" pitchFamily="34" charset="0"/>
              <a:buChar char="•"/>
            </a:pPr>
            <a:endParaRPr lang="en-US" sz="1100" dirty="0">
              <a:solidFill>
                <a:schemeClr val="tx1"/>
              </a:solidFill>
              <a:latin typeface="Arial" panose="020B0604020202020204" pitchFamily="34" charset="0"/>
              <a:cs typeface="Arial" panose="020B0604020202020204" pitchFamily="34" charset="0"/>
            </a:endParaRPr>
          </a:p>
        </p:txBody>
      </p:sp>
      <p:pic>
        <p:nvPicPr>
          <p:cNvPr id="12" name="Picture 1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71883" y="2812136"/>
            <a:ext cx="604717" cy="359051"/>
          </a:xfrm>
          <a:prstGeom prst="rect">
            <a:avLst/>
          </a:prstGeom>
        </p:spPr>
      </p:pic>
      <p:sp>
        <p:nvSpPr>
          <p:cNvPr id="13" name="TextBox 12"/>
          <p:cNvSpPr txBox="1"/>
          <p:nvPr/>
        </p:nvSpPr>
        <p:spPr>
          <a:xfrm>
            <a:off x="812990" y="2915502"/>
            <a:ext cx="7712138" cy="692497"/>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Among Canadians aware of the medical conditions, approximately half are personally concerned about the condition while less than one-in-four are concerned with thrombosis (21%), DVT (21%), or PE (25%).</a:t>
            </a:r>
            <a:endParaRPr lang="en-US" sz="1300" b="1" dirty="0">
              <a:solidFill>
                <a:schemeClr val="tx1"/>
              </a:solidFill>
              <a:latin typeface="Arial" panose="020B0604020202020204" pitchFamily="34" charset="0"/>
              <a:cs typeface="Arial" panose="020B0604020202020204" pitchFamily="34" charset="0"/>
            </a:endParaRPr>
          </a:p>
        </p:txBody>
      </p:sp>
      <p:sp>
        <p:nvSpPr>
          <p:cNvPr id="14" name="TextBox 13"/>
          <p:cNvSpPr txBox="1"/>
          <p:nvPr/>
        </p:nvSpPr>
        <p:spPr>
          <a:xfrm>
            <a:off x="876600" y="3513080"/>
            <a:ext cx="7712138" cy="600164"/>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The only condition with less concern than the thrombosis conditions is AIDS (15%).</a:t>
            </a:r>
          </a:p>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Compared to other countries, concern with thrombosis conditions falls in the middle, not the highest and not the lowest.</a:t>
            </a:r>
          </a:p>
          <a:p>
            <a:pPr marL="628650" lvl="1" indent="-171450">
              <a:buClr>
                <a:srgbClr val="C00000"/>
              </a:buClr>
              <a:buFont typeface="Arial" panose="020B0604020202020204" pitchFamily="34" charset="0"/>
              <a:buChar char="•"/>
            </a:pPr>
            <a:endParaRPr lang="en-US" sz="1100" dirty="0">
              <a:solidFill>
                <a:schemeClr val="tx1"/>
              </a:solidFill>
              <a:latin typeface="Arial" panose="020B0604020202020204" pitchFamily="34" charset="0"/>
              <a:cs typeface="Arial" panose="020B0604020202020204" pitchFamily="34" charset="0"/>
            </a:endParaRPr>
          </a:p>
        </p:txBody>
      </p:sp>
      <p:pic>
        <p:nvPicPr>
          <p:cNvPr id="15" name="Picture 1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73214" y="3982264"/>
            <a:ext cx="604717" cy="359051"/>
          </a:xfrm>
          <a:prstGeom prst="rect">
            <a:avLst/>
          </a:prstGeom>
        </p:spPr>
      </p:pic>
      <p:sp>
        <p:nvSpPr>
          <p:cNvPr id="16" name="TextBox 15"/>
          <p:cNvSpPr txBox="1"/>
          <p:nvPr/>
        </p:nvSpPr>
        <p:spPr>
          <a:xfrm>
            <a:off x="814321" y="4085630"/>
            <a:ext cx="7712138" cy="492443"/>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Older females are the most aware of the cause of DVT while younger females are most unsure of the cause.</a:t>
            </a:r>
            <a:endParaRPr lang="en-US" sz="1300" b="1" dirty="0">
              <a:solidFill>
                <a:schemeClr val="tx1"/>
              </a:solidFill>
              <a:latin typeface="Arial" panose="020B0604020202020204" pitchFamily="34" charset="0"/>
              <a:cs typeface="Arial" panose="020B0604020202020204" pitchFamily="34" charset="0"/>
            </a:endParaRPr>
          </a:p>
        </p:txBody>
      </p:sp>
      <p:sp>
        <p:nvSpPr>
          <p:cNvPr id="17" name="TextBox 16"/>
          <p:cNvSpPr txBox="1"/>
          <p:nvPr/>
        </p:nvSpPr>
        <p:spPr>
          <a:xfrm>
            <a:off x="877931" y="4555992"/>
            <a:ext cx="7712138" cy="938719"/>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More than two-in-three Canadian females over the age of 65 (67%) identified a blood clot in a vein as the cause of DVT.</a:t>
            </a:r>
          </a:p>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Nearly half (45%) of younger Canadian females were unsure of the cause.</a:t>
            </a:r>
          </a:p>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Approximately half of all Canadian males correctly identified the cause of DVT.</a:t>
            </a:r>
          </a:p>
          <a:p>
            <a:pPr marL="628650" lvl="1" indent="-171450">
              <a:buClr>
                <a:srgbClr val="C00000"/>
              </a:buClr>
              <a:buFont typeface="Arial" panose="020B0604020202020204" pitchFamily="34" charset="0"/>
              <a:buChar char="•"/>
            </a:pPr>
            <a:endParaRPr lang="en-US" sz="1100" dirty="0">
              <a:solidFill>
                <a:schemeClr val="tx1"/>
              </a:solidFill>
              <a:latin typeface="Arial" panose="020B0604020202020204" pitchFamily="34" charset="0"/>
              <a:cs typeface="Arial" panose="020B0604020202020204" pitchFamily="34" charset="0"/>
            </a:endParaRPr>
          </a:p>
        </p:txBody>
      </p:sp>
      <p:pic>
        <p:nvPicPr>
          <p:cNvPr id="18" name="Picture 1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17019" y="5210446"/>
            <a:ext cx="604717" cy="359051"/>
          </a:xfrm>
          <a:prstGeom prst="rect">
            <a:avLst/>
          </a:prstGeom>
        </p:spPr>
      </p:pic>
      <p:sp>
        <p:nvSpPr>
          <p:cNvPr id="19" name="TextBox 18"/>
          <p:cNvSpPr txBox="1"/>
          <p:nvPr/>
        </p:nvSpPr>
        <p:spPr>
          <a:xfrm>
            <a:off x="858126" y="5313812"/>
            <a:ext cx="7712138" cy="292388"/>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Less than one-third of all Canadians claim to know what a DVT would feel like.</a:t>
            </a:r>
            <a:endParaRPr lang="en-US" sz="1300" b="1" dirty="0">
              <a:solidFill>
                <a:schemeClr val="tx1"/>
              </a:solidFill>
              <a:latin typeface="Arial" panose="020B0604020202020204" pitchFamily="34" charset="0"/>
              <a:cs typeface="Arial" panose="020B0604020202020204" pitchFamily="34" charset="0"/>
            </a:endParaRPr>
          </a:p>
        </p:txBody>
      </p:sp>
      <p:sp>
        <p:nvSpPr>
          <p:cNvPr id="20" name="TextBox 19"/>
          <p:cNvSpPr txBox="1"/>
          <p:nvPr/>
        </p:nvSpPr>
        <p:spPr>
          <a:xfrm>
            <a:off x="921736" y="5537693"/>
            <a:ext cx="6425269" cy="938719"/>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Although nearly 70% of older females (65+) know the cause of DVT, only one-in-four (25%) claimed to know what a DVT would feel like.</a:t>
            </a:r>
          </a:p>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However, among older females who did claim to know what a DVT would feel like, the demographic was most knowledgeable in terms of identifying symptoms.</a:t>
            </a:r>
          </a:p>
          <a:p>
            <a:pPr marL="628650" lvl="1" indent="-171450">
              <a:buClr>
                <a:srgbClr val="C00000"/>
              </a:buClr>
              <a:buFont typeface="Arial" panose="020B0604020202020204" pitchFamily="34" charset="0"/>
              <a:buChar char="•"/>
            </a:pPr>
            <a:endParaRPr lang="en-US" sz="1100" dirty="0">
              <a:solidFill>
                <a:schemeClr val="tx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06461586"/>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85</a:t>
            </a:fld>
            <a:r>
              <a:rPr lang="en-US" smtClean="0"/>
              <a:t> -</a:t>
            </a:r>
            <a:endParaRPr lang="en-US"/>
          </a:p>
        </p:txBody>
      </p:sp>
      <p:sp>
        <p:nvSpPr>
          <p:cNvPr id="4" name="Title 1"/>
          <p:cNvSpPr txBox="1">
            <a:spLocks/>
          </p:cNvSpPr>
          <p:nvPr/>
        </p:nvSpPr>
        <p:spPr>
          <a:xfrm>
            <a:off x="147099" y="139465"/>
            <a:ext cx="8486775"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kern="0" dirty="0" smtClean="0"/>
              <a:t>Canada Summary of Results</a:t>
            </a:r>
            <a:endParaRPr lang="en-US" kern="0" dirty="0"/>
          </a:p>
        </p:txBody>
      </p:sp>
      <p:pic>
        <p:nvPicPr>
          <p:cNvPr id="6" name="Picture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327550" y="120095"/>
            <a:ext cx="612648" cy="612648"/>
          </a:xfrm>
          <a:prstGeom prst="rect">
            <a:avLst/>
          </a:prstGeom>
        </p:spPr>
      </p:pic>
      <p:pic>
        <p:nvPicPr>
          <p:cNvPr id="5" name="Picture 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95738" y="1027051"/>
            <a:ext cx="604717" cy="359051"/>
          </a:xfrm>
          <a:prstGeom prst="rect">
            <a:avLst/>
          </a:prstGeom>
        </p:spPr>
      </p:pic>
      <p:sp>
        <p:nvSpPr>
          <p:cNvPr id="7" name="TextBox 6"/>
          <p:cNvSpPr txBox="1"/>
          <p:nvPr/>
        </p:nvSpPr>
        <p:spPr>
          <a:xfrm>
            <a:off x="836845" y="1130417"/>
            <a:ext cx="7712138" cy="292388"/>
          </a:xfrm>
          <a:prstGeom prst="rect">
            <a:avLst/>
          </a:prstGeom>
          <a:noFill/>
        </p:spPr>
        <p:txBody>
          <a:bodyPr wrap="square" rtlCol="0">
            <a:spAutoFit/>
          </a:bodyPr>
          <a:lstStyle/>
          <a:p>
            <a:r>
              <a:rPr lang="en-US" sz="1300" b="1" dirty="0" smtClean="0">
                <a:solidFill>
                  <a:schemeClr val="tx1"/>
                </a:solidFill>
                <a:latin typeface="Arial" panose="020B0604020202020204" pitchFamily="34" charset="0"/>
                <a:cs typeface="Arial" panose="020B0604020202020204" pitchFamily="34" charset="0"/>
              </a:rPr>
              <a:t>Only 16% of Canadians claim to know what a PE would feel like.</a:t>
            </a:r>
            <a:endParaRPr lang="en-US" sz="1300" b="1" dirty="0">
              <a:solidFill>
                <a:schemeClr val="tx1"/>
              </a:solidFill>
              <a:latin typeface="Arial" panose="020B0604020202020204" pitchFamily="34" charset="0"/>
              <a:cs typeface="Arial" panose="020B0604020202020204" pitchFamily="34" charset="0"/>
            </a:endParaRPr>
          </a:p>
        </p:txBody>
      </p:sp>
      <p:sp>
        <p:nvSpPr>
          <p:cNvPr id="8" name="TextBox 7"/>
          <p:cNvSpPr txBox="1"/>
          <p:nvPr/>
        </p:nvSpPr>
        <p:spPr>
          <a:xfrm>
            <a:off x="900455" y="1386102"/>
            <a:ext cx="7712138" cy="600164"/>
          </a:xfrm>
          <a:prstGeom prst="rect">
            <a:avLst/>
          </a:prstGeom>
          <a:noFill/>
        </p:spPr>
        <p:txBody>
          <a:bodyPr wrap="square" rtlCol="0">
            <a:spAutoFit/>
          </a:bodyPr>
          <a:lstStyle/>
          <a:p>
            <a:pPr marL="171450" indent="-171450">
              <a:buClr>
                <a:srgbClr val="C00000"/>
              </a:buClr>
              <a:buFont typeface="Arial" panose="020B0604020202020204" pitchFamily="34" charset="0"/>
              <a:buChar char="•"/>
            </a:pPr>
            <a:r>
              <a:rPr lang="en-US" sz="1100" dirty="0" smtClean="0">
                <a:solidFill>
                  <a:schemeClr val="tx1"/>
                </a:solidFill>
                <a:latin typeface="Arial" panose="020B0604020202020204" pitchFamily="34" charset="0"/>
                <a:cs typeface="Arial" panose="020B0604020202020204" pitchFamily="34" charset="0"/>
              </a:rPr>
              <a:t>Claimed knowledge is highest among young men (22%) and lowest among young females (12%) which is concerning as use of estrogen-based therapies is a risk factor.</a:t>
            </a:r>
          </a:p>
          <a:p>
            <a:pPr marL="171450" indent="-171450">
              <a:buClr>
                <a:srgbClr val="C00000"/>
              </a:buClr>
              <a:buFont typeface="Arial" panose="020B0604020202020204" pitchFamily="34" charset="0"/>
              <a:buChar char="•"/>
            </a:pPr>
            <a:endParaRPr lang="en-US" sz="1100" dirty="0">
              <a:solidFill>
                <a:schemeClr val="tx1"/>
              </a:solidFill>
              <a:latin typeface="Arial" panose="020B0604020202020204" pitchFamily="34" charset="0"/>
              <a:cs typeface="Arial" panose="020B0604020202020204" pitchFamily="34" charset="0"/>
            </a:endParaRPr>
          </a:p>
        </p:txBody>
      </p:sp>
      <p:pic>
        <p:nvPicPr>
          <p:cNvPr id="21" name="Picture 2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97069" y="1884960"/>
            <a:ext cx="604717" cy="359051"/>
          </a:xfrm>
          <a:prstGeom prst="rect">
            <a:avLst/>
          </a:prstGeom>
        </p:spPr>
      </p:pic>
      <p:sp>
        <p:nvSpPr>
          <p:cNvPr id="22" name="TextBox 21"/>
          <p:cNvSpPr txBox="1"/>
          <p:nvPr/>
        </p:nvSpPr>
        <p:spPr>
          <a:xfrm>
            <a:off x="838176" y="1988326"/>
            <a:ext cx="7712138" cy="692497"/>
          </a:xfrm>
          <a:prstGeom prst="rect">
            <a:avLst/>
          </a:prstGeom>
          <a:noFill/>
        </p:spPr>
        <p:txBody>
          <a:bodyPr wrap="square" rtlCol="0">
            <a:spAutoFit/>
          </a:bodyPr>
          <a:lstStyle/>
          <a:p>
            <a:r>
              <a:rPr lang="en-US" sz="1300" b="1" dirty="0">
                <a:solidFill>
                  <a:schemeClr val="tx1"/>
                </a:solidFill>
                <a:latin typeface="Arial" panose="020B0604020202020204" pitchFamily="34" charset="0"/>
                <a:cs typeface="Arial" panose="020B0604020202020204" pitchFamily="34" charset="0"/>
              </a:rPr>
              <a:t>Though recent hospital stay, use of estrogen therapy, and recent birth are commonly known to be risk factors for blood clots, many confuse </a:t>
            </a:r>
            <a:r>
              <a:rPr lang="en-US" sz="1300" b="1" dirty="0" smtClean="0">
                <a:solidFill>
                  <a:schemeClr val="tx1"/>
                </a:solidFill>
                <a:latin typeface="Arial" panose="020B0604020202020204" pitchFamily="34" charset="0"/>
                <a:cs typeface="Arial" panose="020B0604020202020204" pitchFamily="34" charset="0"/>
              </a:rPr>
              <a:t>high blood pressure </a:t>
            </a:r>
            <a:r>
              <a:rPr lang="en-US" sz="1300" b="1" dirty="0">
                <a:solidFill>
                  <a:schemeClr val="tx1"/>
                </a:solidFill>
                <a:latin typeface="Arial" panose="020B0604020202020204" pitchFamily="34" charset="0"/>
                <a:cs typeface="Arial" panose="020B0604020202020204" pitchFamily="34" charset="0"/>
              </a:rPr>
              <a:t>and high cholesterol as additional risk </a:t>
            </a:r>
            <a:r>
              <a:rPr lang="en-US" sz="1300" b="1" dirty="0" smtClean="0">
                <a:solidFill>
                  <a:schemeClr val="tx1"/>
                </a:solidFill>
                <a:latin typeface="Arial" panose="020B0604020202020204" pitchFamily="34" charset="0"/>
                <a:cs typeface="Arial" panose="020B0604020202020204" pitchFamily="34" charset="0"/>
              </a:rPr>
              <a:t>factors.</a:t>
            </a:r>
            <a:endParaRPr lang="en-US" sz="1300" b="1" dirty="0">
              <a:solidFill>
                <a:schemeClr val="tx1"/>
              </a:solidFill>
              <a:latin typeface="Arial" panose="020B0604020202020204" pitchFamily="34" charset="0"/>
              <a:cs typeface="Arial" panose="020B0604020202020204" pitchFamily="34" charset="0"/>
            </a:endParaRPr>
          </a:p>
        </p:txBody>
      </p:sp>
      <p:pic>
        <p:nvPicPr>
          <p:cNvPr id="24" name="Picture 2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98400" y="2826639"/>
            <a:ext cx="604717" cy="359051"/>
          </a:xfrm>
          <a:prstGeom prst="rect">
            <a:avLst/>
          </a:prstGeom>
        </p:spPr>
      </p:pic>
      <p:sp>
        <p:nvSpPr>
          <p:cNvPr id="25" name="TextBox 24"/>
          <p:cNvSpPr txBox="1"/>
          <p:nvPr/>
        </p:nvSpPr>
        <p:spPr>
          <a:xfrm>
            <a:off x="839507" y="2930005"/>
            <a:ext cx="7712138" cy="492443"/>
          </a:xfrm>
          <a:prstGeom prst="rect">
            <a:avLst/>
          </a:prstGeom>
          <a:noFill/>
        </p:spPr>
        <p:txBody>
          <a:bodyPr wrap="square" rtlCol="0">
            <a:spAutoFit/>
          </a:bodyPr>
          <a:lstStyle/>
          <a:p>
            <a:r>
              <a:rPr lang="en-US" sz="1300" b="1" dirty="0">
                <a:solidFill>
                  <a:schemeClr val="tx1"/>
                </a:solidFill>
                <a:latin typeface="Arial" panose="020B0604020202020204" pitchFamily="34" charset="0"/>
                <a:cs typeface="Arial" panose="020B0604020202020204" pitchFamily="34" charset="0"/>
              </a:rPr>
              <a:t>The younger male demographic is least likely to understand the severity of blood clots; one in five agree that having a blood clot does not constitute a medical emergency. </a:t>
            </a:r>
          </a:p>
        </p:txBody>
      </p:sp>
    </p:spTree>
    <p:extLst>
      <p:ext uri="{BB962C8B-B14F-4D97-AF65-F5344CB8AC3E}">
        <p14:creationId xmlns:p14="http://schemas.microsoft.com/office/powerpoint/2010/main" val="3801202763"/>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 name="Rounded Rectangle 87"/>
          <p:cNvSpPr/>
          <p:nvPr/>
        </p:nvSpPr>
        <p:spPr bwMode="auto">
          <a:xfrm>
            <a:off x="7609087" y="1850555"/>
            <a:ext cx="1327018" cy="1727843"/>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86</a:t>
            </a:fld>
            <a:r>
              <a:rPr lang="en-US" smtClean="0"/>
              <a:t> -</a:t>
            </a:r>
            <a:endParaRPr lang="en-US"/>
          </a:p>
        </p:txBody>
      </p:sp>
      <p:sp>
        <p:nvSpPr>
          <p:cNvPr id="5" name="Title 1"/>
          <p:cNvSpPr txBox="1">
            <a:spLocks/>
          </p:cNvSpPr>
          <p:nvPr/>
        </p:nvSpPr>
        <p:spPr>
          <a:xfrm>
            <a:off x="139147" y="139465"/>
            <a:ext cx="886968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smtClean="0"/>
              <a:t>Aided Awareness of Various Medical Conditions</a:t>
            </a:r>
            <a:endParaRPr lang="en-US" sz="2400" kern="0" dirty="0"/>
          </a:p>
        </p:txBody>
      </p:sp>
      <p:grpSp>
        <p:nvGrpSpPr>
          <p:cNvPr id="24" name="Group 23"/>
          <p:cNvGrpSpPr/>
          <p:nvPr/>
        </p:nvGrpSpPr>
        <p:grpSpPr>
          <a:xfrm>
            <a:off x="139144" y="1225315"/>
            <a:ext cx="3670856" cy="1355960"/>
            <a:chOff x="139144" y="730015"/>
            <a:chExt cx="3670856" cy="1355960"/>
          </a:xfrm>
        </p:grpSpPr>
        <p:graphicFrame>
          <p:nvGraphicFramePr>
            <p:cNvPr id="6" name="Chart 5"/>
            <p:cNvGraphicFramePr/>
            <p:nvPr>
              <p:extLst>
                <p:ext uri="{D42A27DB-BD31-4B8C-83A1-F6EECF244321}">
                  <p14:modId xmlns:p14="http://schemas.microsoft.com/office/powerpoint/2010/main" val="3811725279"/>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2"/>
            </a:graphicData>
          </a:graphic>
        </p:graphicFrame>
        <p:cxnSp>
          <p:nvCxnSpPr>
            <p:cNvPr id="17" name="Straight Connector 1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 name="Straight Connector 1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 name="TextBox 18"/>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0" name="TextBox 19"/>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1" name="TextBox 20"/>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2" name="TextBox 21"/>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3" name="TextBox 22"/>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High Blood Pressure</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25" name="Group 24"/>
          <p:cNvGrpSpPr/>
          <p:nvPr/>
        </p:nvGrpSpPr>
        <p:grpSpPr>
          <a:xfrm>
            <a:off x="158196" y="2539612"/>
            <a:ext cx="3670856" cy="1355960"/>
            <a:chOff x="139144" y="730015"/>
            <a:chExt cx="3670856" cy="1355960"/>
          </a:xfrm>
        </p:grpSpPr>
        <p:graphicFrame>
          <p:nvGraphicFramePr>
            <p:cNvPr id="26" name="Chart 25"/>
            <p:cNvGraphicFramePr/>
            <p:nvPr>
              <p:extLst>
                <p:ext uri="{D42A27DB-BD31-4B8C-83A1-F6EECF244321}">
                  <p14:modId xmlns:p14="http://schemas.microsoft.com/office/powerpoint/2010/main" val="1632854924"/>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3"/>
            </a:graphicData>
          </a:graphic>
        </p:graphicFrame>
        <p:cxnSp>
          <p:nvCxnSpPr>
            <p:cNvPr id="27" name="Straight Connector 2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 name="Straight Connector 2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9" name="TextBox 28"/>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0" name="TextBox 29"/>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1" name="TextBox 30"/>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2" name="TextBox 31"/>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3" name="TextBox 32"/>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Heart Attack</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34" name="Group 33"/>
          <p:cNvGrpSpPr/>
          <p:nvPr/>
        </p:nvGrpSpPr>
        <p:grpSpPr>
          <a:xfrm>
            <a:off x="139147" y="3840008"/>
            <a:ext cx="3670856" cy="1355960"/>
            <a:chOff x="139144" y="730015"/>
            <a:chExt cx="3670856" cy="1355960"/>
          </a:xfrm>
        </p:grpSpPr>
        <p:graphicFrame>
          <p:nvGraphicFramePr>
            <p:cNvPr id="35" name="Chart 34"/>
            <p:cNvGraphicFramePr/>
            <p:nvPr>
              <p:extLst>
                <p:ext uri="{D42A27DB-BD31-4B8C-83A1-F6EECF244321}">
                  <p14:modId xmlns:p14="http://schemas.microsoft.com/office/powerpoint/2010/main" val="3558052549"/>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4"/>
            </a:graphicData>
          </a:graphic>
        </p:graphicFrame>
        <p:cxnSp>
          <p:nvCxnSpPr>
            <p:cNvPr id="36" name="Straight Connector 35"/>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Straight Connector 36"/>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8" name="TextBox 37"/>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9" name="TextBox 38"/>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0" name="TextBox 39"/>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1" name="TextBox 40"/>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2" name="TextBox 41"/>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AIDS</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43" name="Group 42"/>
          <p:cNvGrpSpPr/>
          <p:nvPr/>
        </p:nvGrpSpPr>
        <p:grpSpPr>
          <a:xfrm>
            <a:off x="139144" y="5154305"/>
            <a:ext cx="3670856" cy="1355960"/>
            <a:chOff x="139144" y="730015"/>
            <a:chExt cx="3670856" cy="1355960"/>
          </a:xfrm>
        </p:grpSpPr>
        <p:graphicFrame>
          <p:nvGraphicFramePr>
            <p:cNvPr id="44" name="Chart 43"/>
            <p:cNvGraphicFramePr/>
            <p:nvPr>
              <p:extLst>
                <p:ext uri="{D42A27DB-BD31-4B8C-83A1-F6EECF244321}">
                  <p14:modId xmlns:p14="http://schemas.microsoft.com/office/powerpoint/2010/main" val="2107117342"/>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5"/>
            </a:graphicData>
          </a:graphic>
        </p:graphicFrame>
        <p:cxnSp>
          <p:nvCxnSpPr>
            <p:cNvPr id="45" name="Straight Connector 44"/>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Straight Connector 45"/>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TextBox 46"/>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8" name="TextBox 47"/>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9" name="TextBox 48"/>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0" name="TextBox 49"/>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1" name="TextBox 50"/>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Stroke</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52" name="Group 51"/>
          <p:cNvGrpSpPr/>
          <p:nvPr/>
        </p:nvGrpSpPr>
        <p:grpSpPr>
          <a:xfrm>
            <a:off x="3982702" y="1225315"/>
            <a:ext cx="3670856" cy="1355960"/>
            <a:chOff x="139144" y="730015"/>
            <a:chExt cx="3670856" cy="1355960"/>
          </a:xfrm>
        </p:grpSpPr>
        <p:graphicFrame>
          <p:nvGraphicFramePr>
            <p:cNvPr id="53" name="Chart 52"/>
            <p:cNvGraphicFramePr/>
            <p:nvPr>
              <p:extLst>
                <p:ext uri="{D42A27DB-BD31-4B8C-83A1-F6EECF244321}">
                  <p14:modId xmlns:p14="http://schemas.microsoft.com/office/powerpoint/2010/main" val="3623281667"/>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6"/>
            </a:graphicData>
          </a:graphic>
        </p:graphicFrame>
        <p:cxnSp>
          <p:nvCxnSpPr>
            <p:cNvPr id="54" name="Straight Connector 53"/>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5" name="Straight Connector 54"/>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6" name="TextBox 55"/>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7" name="TextBox 56"/>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8" name="TextBox 57"/>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9" name="TextBox 58"/>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0" name="TextBox 59"/>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Breast Cancer</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61" name="Group 60"/>
          <p:cNvGrpSpPr/>
          <p:nvPr/>
        </p:nvGrpSpPr>
        <p:grpSpPr>
          <a:xfrm>
            <a:off x="3982702" y="2539612"/>
            <a:ext cx="3670856" cy="1355960"/>
            <a:chOff x="139144" y="730015"/>
            <a:chExt cx="3670856" cy="1355960"/>
          </a:xfrm>
        </p:grpSpPr>
        <p:graphicFrame>
          <p:nvGraphicFramePr>
            <p:cNvPr id="62" name="Chart 61"/>
            <p:cNvGraphicFramePr/>
            <p:nvPr>
              <p:extLst>
                <p:ext uri="{D42A27DB-BD31-4B8C-83A1-F6EECF244321}">
                  <p14:modId xmlns:p14="http://schemas.microsoft.com/office/powerpoint/2010/main" val="1910487991"/>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7"/>
            </a:graphicData>
          </a:graphic>
        </p:graphicFrame>
        <p:cxnSp>
          <p:nvCxnSpPr>
            <p:cNvPr id="63" name="Straight Connector 62"/>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4" name="Straight Connector 63"/>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5" name="TextBox 64"/>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6" name="TextBox 65"/>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7" name="TextBox 66"/>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8" name="TextBox 67"/>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9" name="TextBox 68"/>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Prostate Cancer</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70" name="Group 69"/>
          <p:cNvGrpSpPr/>
          <p:nvPr/>
        </p:nvGrpSpPr>
        <p:grpSpPr>
          <a:xfrm>
            <a:off x="3982702" y="3840008"/>
            <a:ext cx="3670856" cy="1355960"/>
            <a:chOff x="139144" y="730015"/>
            <a:chExt cx="3670856" cy="1355960"/>
          </a:xfrm>
        </p:grpSpPr>
        <p:graphicFrame>
          <p:nvGraphicFramePr>
            <p:cNvPr id="71" name="Chart 70"/>
            <p:cNvGraphicFramePr/>
            <p:nvPr>
              <p:extLst>
                <p:ext uri="{D42A27DB-BD31-4B8C-83A1-F6EECF244321}">
                  <p14:modId xmlns:p14="http://schemas.microsoft.com/office/powerpoint/2010/main" val="1607077565"/>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8"/>
            </a:graphicData>
          </a:graphic>
        </p:graphicFrame>
        <p:cxnSp>
          <p:nvCxnSpPr>
            <p:cNvPr id="72" name="Straight Connector 71"/>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 name="Straight Connector 72"/>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TextBox 73"/>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5" name="TextBox 74"/>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6" name="TextBox 75"/>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7" name="TextBox 76"/>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8" name="TextBox 77"/>
            <p:cNvSpPr txBox="1"/>
            <p:nvPr/>
          </p:nvSpPr>
          <p:spPr>
            <a:xfrm>
              <a:off x="636273" y="730015"/>
              <a:ext cx="2571750" cy="276999"/>
            </a:xfrm>
            <a:prstGeom prst="rect">
              <a:avLst/>
            </a:prstGeom>
            <a:noFill/>
          </p:spPr>
          <p:txBody>
            <a:bodyPr wrap="square" rtlCol="0">
              <a:spAutoFit/>
            </a:bodyPr>
            <a:lstStyle/>
            <a:p>
              <a:pPr algn="ctr"/>
              <a:r>
                <a:rPr lang="en-US" sz="1200" b="1" dirty="0" err="1">
                  <a:solidFill>
                    <a:schemeClr val="tx2"/>
                  </a:solidFill>
                  <a:latin typeface="Arial" panose="020B0604020202020204" pitchFamily="34" charset="0"/>
                  <a:cs typeface="Arial" panose="020B0604020202020204" pitchFamily="34" charset="0"/>
                </a:rPr>
                <a:t>Hemo</a:t>
              </a:r>
              <a:r>
                <a:rPr lang="en-US" sz="1200" b="1" dirty="0">
                  <a:solidFill>
                    <a:schemeClr val="tx2"/>
                  </a:solidFill>
                  <a:latin typeface="Arial" panose="020B0604020202020204" pitchFamily="34" charset="0"/>
                  <a:cs typeface="Arial" panose="020B0604020202020204" pitchFamily="34" charset="0"/>
                </a:rPr>
                <a:t>-Distension </a:t>
              </a:r>
              <a:r>
                <a:rPr lang="en-US" sz="1200" b="1" dirty="0" smtClean="0">
                  <a:solidFill>
                    <a:schemeClr val="tx2"/>
                  </a:solidFill>
                  <a:latin typeface="Arial" panose="020B0604020202020204" pitchFamily="34" charset="0"/>
                  <a:cs typeface="Arial" panose="020B0604020202020204" pitchFamily="34" charset="0"/>
                </a:rPr>
                <a:t>Syndrome*</a:t>
              </a:r>
              <a:endParaRPr lang="en-US" sz="1200" b="1" dirty="0">
                <a:solidFill>
                  <a:schemeClr val="tx2"/>
                </a:solidFill>
                <a:latin typeface="Arial" panose="020B0604020202020204" pitchFamily="34" charset="0"/>
                <a:cs typeface="Arial" panose="020B0604020202020204" pitchFamily="34" charset="0"/>
              </a:endParaRPr>
            </a:p>
          </p:txBody>
        </p:sp>
      </p:grpSp>
      <p:sp>
        <p:nvSpPr>
          <p:cNvPr id="79" name="TextBox 78"/>
          <p:cNvSpPr txBox="1"/>
          <p:nvPr/>
        </p:nvSpPr>
        <p:spPr>
          <a:xfrm>
            <a:off x="5701516" y="5078879"/>
            <a:ext cx="1848766" cy="353943"/>
          </a:xfrm>
          <a:prstGeom prst="rect">
            <a:avLst/>
          </a:prstGeom>
          <a:noFill/>
        </p:spPr>
        <p:txBody>
          <a:bodyPr wrap="square" rtlCol="0">
            <a:spAutoFit/>
          </a:bodyPr>
          <a:lstStyle/>
          <a:p>
            <a:r>
              <a:rPr lang="en-US" sz="850" dirty="0" smtClean="0">
                <a:solidFill>
                  <a:schemeClr val="tx2"/>
                </a:solidFill>
                <a:latin typeface="Arial" panose="020B0604020202020204" pitchFamily="34" charset="0"/>
                <a:cs typeface="Arial" panose="020B0604020202020204" pitchFamily="34" charset="0"/>
              </a:rPr>
              <a:t>*Fictitious disease for reference of over-</a:t>
            </a:r>
            <a:r>
              <a:rPr lang="en-US" sz="850" dirty="0" err="1" smtClean="0">
                <a:solidFill>
                  <a:schemeClr val="tx2"/>
                </a:solidFill>
                <a:latin typeface="Arial" panose="020B0604020202020204" pitchFamily="34" charset="0"/>
                <a:cs typeface="Arial" panose="020B0604020202020204" pitchFamily="34" charset="0"/>
              </a:rPr>
              <a:t>agreeance</a:t>
            </a:r>
            <a:endParaRPr lang="en-US" sz="850" dirty="0">
              <a:solidFill>
                <a:schemeClr val="tx2"/>
              </a:solidFill>
              <a:latin typeface="Arial" panose="020B0604020202020204" pitchFamily="34" charset="0"/>
              <a:cs typeface="Arial" panose="020B0604020202020204" pitchFamily="34" charset="0"/>
            </a:endParaRPr>
          </a:p>
        </p:txBody>
      </p:sp>
      <p:grpSp>
        <p:nvGrpSpPr>
          <p:cNvPr id="80" name="Group 79"/>
          <p:cNvGrpSpPr/>
          <p:nvPr/>
        </p:nvGrpSpPr>
        <p:grpSpPr>
          <a:xfrm>
            <a:off x="7673674" y="2759983"/>
            <a:ext cx="486337" cy="486337"/>
            <a:chOff x="446183" y="3541776"/>
            <a:chExt cx="838200" cy="838200"/>
          </a:xfrm>
        </p:grpSpPr>
        <p:sp>
          <p:nvSpPr>
            <p:cNvPr id="81" name="Oval 80"/>
            <p:cNvSpPr/>
            <p:nvPr/>
          </p:nvSpPr>
          <p:spPr>
            <a:xfrm>
              <a:off x="446183" y="3541776"/>
              <a:ext cx="838200" cy="838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2" name="Freeform 5"/>
            <p:cNvSpPr>
              <a:spLocks noEditPoints="1"/>
            </p:cNvSpPr>
            <p:nvPr/>
          </p:nvSpPr>
          <p:spPr bwMode="auto">
            <a:xfrm>
              <a:off x="711994" y="3629025"/>
              <a:ext cx="316706" cy="675640"/>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dirty="0"/>
            </a:p>
          </p:txBody>
        </p:sp>
      </p:grpSp>
      <p:grpSp>
        <p:nvGrpSpPr>
          <p:cNvPr id="83" name="Group 82"/>
          <p:cNvGrpSpPr/>
          <p:nvPr/>
        </p:nvGrpSpPr>
        <p:grpSpPr>
          <a:xfrm>
            <a:off x="7659971" y="2038938"/>
            <a:ext cx="486337" cy="486337"/>
            <a:chOff x="446183" y="4590288"/>
            <a:chExt cx="838200" cy="838200"/>
          </a:xfrm>
        </p:grpSpPr>
        <p:sp>
          <p:nvSpPr>
            <p:cNvPr id="84" name="Oval 83"/>
            <p:cNvSpPr/>
            <p:nvPr/>
          </p:nvSpPr>
          <p:spPr>
            <a:xfrm>
              <a:off x="446183" y="4590288"/>
              <a:ext cx="838200" cy="838200"/>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5" name="Freeform 9"/>
            <p:cNvSpPr>
              <a:spLocks noEditPoints="1"/>
            </p:cNvSpPr>
            <p:nvPr/>
          </p:nvSpPr>
          <p:spPr bwMode="auto">
            <a:xfrm>
              <a:off x="742950" y="4667250"/>
              <a:ext cx="255588" cy="692658"/>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sp>
        <p:nvSpPr>
          <p:cNvPr id="86" name="TextBox 85"/>
          <p:cNvSpPr txBox="1"/>
          <p:nvPr/>
        </p:nvSpPr>
        <p:spPr>
          <a:xfrm>
            <a:off x="8097730" y="2000838"/>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Blue bars</a:t>
            </a:r>
          </a:p>
          <a:p>
            <a:r>
              <a:rPr lang="en-US" sz="1000" b="1" dirty="0" smtClean="0">
                <a:solidFill>
                  <a:schemeClr val="tx2"/>
                </a:solidFill>
                <a:latin typeface="Arial" panose="020B0604020202020204" pitchFamily="34" charset="0"/>
                <a:cs typeface="Arial" panose="020B0604020202020204" pitchFamily="34" charset="0"/>
              </a:rPr>
              <a:t>Represent</a:t>
            </a:r>
          </a:p>
          <a:p>
            <a:r>
              <a:rPr lang="en-US" sz="1000" b="1" dirty="0" smtClean="0">
                <a:solidFill>
                  <a:schemeClr val="tx2"/>
                </a:solidFill>
                <a:latin typeface="Arial" panose="020B0604020202020204" pitchFamily="34" charset="0"/>
                <a:cs typeface="Arial" panose="020B0604020202020204" pitchFamily="34" charset="0"/>
              </a:rPr>
              <a:t>Males</a:t>
            </a:r>
            <a:endParaRPr lang="en-US" sz="1000" b="1" dirty="0">
              <a:solidFill>
                <a:schemeClr val="tx2"/>
              </a:solidFill>
              <a:latin typeface="Arial" panose="020B0604020202020204" pitchFamily="34" charset="0"/>
              <a:cs typeface="Arial" panose="020B0604020202020204" pitchFamily="34" charset="0"/>
            </a:endParaRPr>
          </a:p>
        </p:txBody>
      </p:sp>
      <p:sp>
        <p:nvSpPr>
          <p:cNvPr id="87" name="TextBox 86"/>
          <p:cNvSpPr txBox="1"/>
          <p:nvPr/>
        </p:nvSpPr>
        <p:spPr>
          <a:xfrm>
            <a:off x="8164828" y="2772506"/>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Red bars</a:t>
            </a:r>
          </a:p>
          <a:p>
            <a:r>
              <a:rPr lang="en-US" sz="1000" b="1" dirty="0" smtClean="0">
                <a:solidFill>
                  <a:schemeClr val="tx2"/>
                </a:solidFill>
                <a:latin typeface="Arial" panose="020B0604020202020204" pitchFamily="34" charset="0"/>
                <a:cs typeface="Arial" panose="020B0604020202020204" pitchFamily="34" charset="0"/>
              </a:rPr>
              <a:t>Represent Females</a:t>
            </a:r>
            <a:endParaRPr lang="en-US" sz="1000" b="1" dirty="0">
              <a:solidFill>
                <a:schemeClr val="tx2"/>
              </a:solidFill>
              <a:latin typeface="Arial" panose="020B0604020202020204" pitchFamily="34" charset="0"/>
              <a:cs typeface="Arial" panose="020B0604020202020204" pitchFamily="34" charset="0"/>
            </a:endParaRPr>
          </a:p>
        </p:txBody>
      </p:sp>
      <p:sp>
        <p:nvSpPr>
          <p:cNvPr id="89" name="Rectangle 88"/>
          <p:cNvSpPr/>
          <p:nvPr/>
        </p:nvSpPr>
        <p:spPr>
          <a:xfrm>
            <a:off x="83490" y="6417581"/>
            <a:ext cx="7033137" cy="338554"/>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Canada Respondents. </a:t>
            </a:r>
            <a:r>
              <a:rPr lang="pt-BR" sz="800" dirty="0">
                <a:solidFill>
                  <a:schemeClr val="tx1"/>
                </a:solidFill>
                <a:latin typeface="Arial" panose="020B0604020202020204" pitchFamily="34" charset="0"/>
                <a:cs typeface="Arial" panose="020B0604020202020204" pitchFamily="34" charset="0"/>
              </a:rPr>
              <a:t>Males: 18-39 (</a:t>
            </a:r>
            <a:r>
              <a:rPr lang="pt-BR" sz="800" dirty="0" smtClean="0">
                <a:solidFill>
                  <a:schemeClr val="tx1"/>
                </a:solidFill>
                <a:latin typeface="Arial" panose="020B0604020202020204" pitchFamily="34" charset="0"/>
                <a:cs typeface="Arial" panose="020B0604020202020204" pitchFamily="34" charset="0"/>
              </a:rPr>
              <a:t>n=79), </a:t>
            </a:r>
            <a:r>
              <a:rPr lang="pt-BR" sz="800" dirty="0">
                <a:solidFill>
                  <a:schemeClr val="tx1"/>
                </a:solidFill>
                <a:latin typeface="Arial" panose="020B0604020202020204" pitchFamily="34" charset="0"/>
                <a:cs typeface="Arial" panose="020B0604020202020204" pitchFamily="34" charset="0"/>
              </a:rPr>
              <a:t>40-64 (</a:t>
            </a:r>
            <a:r>
              <a:rPr lang="pt-BR" sz="800" dirty="0" smtClean="0">
                <a:solidFill>
                  <a:schemeClr val="tx1"/>
                </a:solidFill>
                <a:latin typeface="Arial" panose="020B0604020202020204" pitchFamily="34" charset="0"/>
                <a:cs typeface="Arial" panose="020B0604020202020204" pitchFamily="34" charset="0"/>
              </a:rPr>
              <a:t>n=151), </a:t>
            </a:r>
            <a:r>
              <a:rPr lang="pt-BR" sz="800" dirty="0">
                <a:solidFill>
                  <a:schemeClr val="tx1"/>
                </a:solidFill>
                <a:latin typeface="Arial" panose="020B0604020202020204" pitchFamily="34" charset="0"/>
                <a:cs typeface="Arial" panose="020B0604020202020204" pitchFamily="34" charset="0"/>
              </a:rPr>
              <a:t>65+ (</a:t>
            </a:r>
            <a:r>
              <a:rPr lang="pt-BR" sz="800" dirty="0" smtClean="0">
                <a:solidFill>
                  <a:schemeClr val="tx1"/>
                </a:solidFill>
                <a:latin typeface="Arial" panose="020B0604020202020204" pitchFamily="34" charset="0"/>
                <a:cs typeface="Arial" panose="020B0604020202020204" pitchFamily="34" charset="0"/>
              </a:rPr>
              <a:t>n=176); </a:t>
            </a:r>
            <a:r>
              <a:rPr lang="pt-BR" sz="800" dirty="0">
                <a:solidFill>
                  <a:schemeClr val="tx1"/>
                </a:solidFill>
                <a:latin typeface="Arial" panose="020B0604020202020204" pitchFamily="34" charset="0"/>
                <a:cs typeface="Arial" panose="020B0604020202020204" pitchFamily="34" charset="0"/>
              </a:rPr>
              <a:t>Females: 18-39 (</a:t>
            </a:r>
            <a:r>
              <a:rPr lang="pt-BR" sz="800" dirty="0" smtClean="0">
                <a:solidFill>
                  <a:schemeClr val="tx1"/>
                </a:solidFill>
                <a:latin typeface="Arial" panose="020B0604020202020204" pitchFamily="34" charset="0"/>
                <a:cs typeface="Arial" panose="020B0604020202020204" pitchFamily="34" charset="0"/>
              </a:rPr>
              <a:t>n=82), </a:t>
            </a:r>
            <a:r>
              <a:rPr lang="pt-BR" sz="800" dirty="0">
                <a:solidFill>
                  <a:schemeClr val="tx1"/>
                </a:solidFill>
                <a:latin typeface="Arial" panose="020B0604020202020204" pitchFamily="34" charset="0"/>
                <a:cs typeface="Arial" panose="020B0604020202020204" pitchFamily="34" charset="0"/>
              </a:rPr>
              <a:t>40-64 (</a:t>
            </a:r>
            <a:r>
              <a:rPr lang="pt-BR" sz="800" dirty="0" smtClean="0">
                <a:solidFill>
                  <a:schemeClr val="tx1"/>
                </a:solidFill>
                <a:latin typeface="Arial" panose="020B0604020202020204" pitchFamily="34" charset="0"/>
                <a:cs typeface="Arial" panose="020B0604020202020204" pitchFamily="34" charset="0"/>
              </a:rPr>
              <a:t>n=169), </a:t>
            </a:r>
            <a:r>
              <a:rPr lang="pt-BR" sz="800" dirty="0">
                <a:solidFill>
                  <a:schemeClr val="tx1"/>
                </a:solidFill>
                <a:latin typeface="Arial" panose="020B0604020202020204" pitchFamily="34" charset="0"/>
                <a:cs typeface="Arial" panose="020B0604020202020204" pitchFamily="34" charset="0"/>
              </a:rPr>
              <a:t>65+ (</a:t>
            </a:r>
            <a:r>
              <a:rPr lang="pt-BR" sz="800" dirty="0" smtClean="0">
                <a:solidFill>
                  <a:schemeClr val="tx1"/>
                </a:solidFill>
                <a:latin typeface="Arial" panose="020B0604020202020204" pitchFamily="34" charset="0"/>
                <a:cs typeface="Arial" panose="020B0604020202020204" pitchFamily="34" charset="0"/>
              </a:rPr>
              <a:t>n=145)</a:t>
            </a:r>
            <a:endParaRPr lang="en-US" sz="800" dirty="0" smtClean="0">
              <a:solidFill>
                <a:schemeClr val="tx1"/>
              </a:solidFill>
              <a:latin typeface="Arial" panose="020B0604020202020204" pitchFamily="34" charset="0"/>
              <a:cs typeface="Arial" panose="020B0604020202020204" pitchFamily="34" charset="0"/>
            </a:endParaRPr>
          </a:p>
          <a:p>
            <a:r>
              <a:rPr lang="en-US" sz="800" dirty="0" smtClean="0">
                <a:solidFill>
                  <a:schemeClr val="tx1"/>
                </a:solidFill>
                <a:latin typeface="Arial" panose="020B0604020202020204" pitchFamily="34" charset="0"/>
                <a:cs typeface="Arial" panose="020B0604020202020204" pitchFamily="34" charset="0"/>
              </a:rPr>
              <a:t>Q1</a:t>
            </a:r>
            <a:r>
              <a:rPr lang="en-US" sz="800" dirty="0">
                <a:solidFill>
                  <a:schemeClr val="tx1"/>
                </a:solidFill>
                <a:latin typeface="Arial" panose="020B0604020202020204" pitchFamily="34" charset="0"/>
                <a:cs typeface="Arial" panose="020B0604020202020204" pitchFamily="34" charset="0"/>
              </a:rPr>
              <a:t>.  For each medical condition or term listed, indicate if you are aware of or have ever heard the term. </a:t>
            </a:r>
          </a:p>
        </p:txBody>
      </p:sp>
      <p:pic>
        <p:nvPicPr>
          <p:cNvPr id="91" name="Picture 90"/>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8327550" y="120095"/>
            <a:ext cx="612648" cy="612648"/>
          </a:xfrm>
          <a:prstGeom prst="rect">
            <a:avLst/>
          </a:prstGeom>
        </p:spPr>
      </p:pic>
      <p:grpSp>
        <p:nvGrpSpPr>
          <p:cNvPr id="90" name="Group 89"/>
          <p:cNvGrpSpPr/>
          <p:nvPr/>
        </p:nvGrpSpPr>
        <p:grpSpPr>
          <a:xfrm>
            <a:off x="665612" y="1487039"/>
            <a:ext cx="255198" cy="990759"/>
            <a:chOff x="665612" y="1487039"/>
            <a:chExt cx="255198" cy="990759"/>
          </a:xfrm>
        </p:grpSpPr>
        <p:sp>
          <p:nvSpPr>
            <p:cNvPr id="92" name="TextBox 91"/>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93" name="TextBox 92"/>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94" name="TextBox 93"/>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95" name="TextBox 94"/>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96" name="TextBox 95"/>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97" name="TextBox 96"/>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98" name="Group 97"/>
          <p:cNvGrpSpPr/>
          <p:nvPr/>
        </p:nvGrpSpPr>
        <p:grpSpPr>
          <a:xfrm>
            <a:off x="665612" y="2784538"/>
            <a:ext cx="255198" cy="990759"/>
            <a:chOff x="665612" y="1487039"/>
            <a:chExt cx="255198" cy="990759"/>
          </a:xfrm>
        </p:grpSpPr>
        <p:sp>
          <p:nvSpPr>
            <p:cNvPr id="99" name="TextBox 98"/>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00" name="TextBox 99"/>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01" name="TextBox 100"/>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02" name="TextBox 101"/>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03" name="TextBox 102"/>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04" name="TextBox 103"/>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05" name="Group 104"/>
          <p:cNvGrpSpPr/>
          <p:nvPr/>
        </p:nvGrpSpPr>
        <p:grpSpPr>
          <a:xfrm>
            <a:off x="665612" y="4092943"/>
            <a:ext cx="255198" cy="990759"/>
            <a:chOff x="665612" y="1487039"/>
            <a:chExt cx="255198" cy="990759"/>
          </a:xfrm>
        </p:grpSpPr>
        <p:sp>
          <p:nvSpPr>
            <p:cNvPr id="106" name="TextBox 105"/>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07" name="TextBox 106"/>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08" name="TextBox 107"/>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09" name="TextBox 108"/>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10" name="TextBox 109"/>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11" name="TextBox 110"/>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12" name="Group 111"/>
          <p:cNvGrpSpPr/>
          <p:nvPr/>
        </p:nvGrpSpPr>
        <p:grpSpPr>
          <a:xfrm>
            <a:off x="665612" y="5433731"/>
            <a:ext cx="255198" cy="990759"/>
            <a:chOff x="665612" y="1487039"/>
            <a:chExt cx="255198" cy="990759"/>
          </a:xfrm>
        </p:grpSpPr>
        <p:sp>
          <p:nvSpPr>
            <p:cNvPr id="113" name="TextBox 112"/>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14" name="TextBox 113"/>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15" name="TextBox 114"/>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16" name="TextBox 115"/>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17" name="TextBox 116"/>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18" name="TextBox 117"/>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19" name="Group 118"/>
          <p:cNvGrpSpPr/>
          <p:nvPr/>
        </p:nvGrpSpPr>
        <p:grpSpPr>
          <a:xfrm>
            <a:off x="4503895" y="1493814"/>
            <a:ext cx="255198" cy="990759"/>
            <a:chOff x="665612" y="1487039"/>
            <a:chExt cx="255198" cy="990759"/>
          </a:xfrm>
        </p:grpSpPr>
        <p:sp>
          <p:nvSpPr>
            <p:cNvPr id="120" name="TextBox 119"/>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21" name="TextBox 120"/>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22" name="TextBox 121"/>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23" name="TextBox 122"/>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24" name="TextBox 123"/>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25" name="TextBox 124"/>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26" name="Group 125"/>
          <p:cNvGrpSpPr/>
          <p:nvPr/>
        </p:nvGrpSpPr>
        <p:grpSpPr>
          <a:xfrm>
            <a:off x="4503895" y="2794259"/>
            <a:ext cx="255198" cy="990759"/>
            <a:chOff x="665612" y="1487039"/>
            <a:chExt cx="255198" cy="990759"/>
          </a:xfrm>
        </p:grpSpPr>
        <p:sp>
          <p:nvSpPr>
            <p:cNvPr id="127" name="TextBox 126"/>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28" name="TextBox 127"/>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29" name="TextBox 128"/>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30" name="TextBox 129"/>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31" name="TextBox 130"/>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32" name="TextBox 131"/>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33" name="Group 132"/>
          <p:cNvGrpSpPr/>
          <p:nvPr/>
        </p:nvGrpSpPr>
        <p:grpSpPr>
          <a:xfrm>
            <a:off x="4503895" y="4121367"/>
            <a:ext cx="255198" cy="990759"/>
            <a:chOff x="665612" y="1487039"/>
            <a:chExt cx="255198" cy="990759"/>
          </a:xfrm>
        </p:grpSpPr>
        <p:sp>
          <p:nvSpPr>
            <p:cNvPr id="134" name="TextBox 133"/>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35" name="TextBox 134"/>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36" name="TextBox 135"/>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37" name="TextBox 136"/>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38" name="TextBox 137"/>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39" name="TextBox 138"/>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sp>
        <p:nvSpPr>
          <p:cNvPr id="140" name="TextBox 139"/>
          <p:cNvSpPr txBox="1"/>
          <p:nvPr/>
        </p:nvSpPr>
        <p:spPr>
          <a:xfrm>
            <a:off x="7572056" y="1630637"/>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Tree>
    <p:extLst>
      <p:ext uri="{BB962C8B-B14F-4D97-AF65-F5344CB8AC3E}">
        <p14:creationId xmlns:p14="http://schemas.microsoft.com/office/powerpoint/2010/main" val="2203049021"/>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 name="Rounded Rectangle 152"/>
          <p:cNvSpPr/>
          <p:nvPr/>
        </p:nvSpPr>
        <p:spPr bwMode="auto">
          <a:xfrm>
            <a:off x="6242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152" name="Rounded Rectangle 151"/>
          <p:cNvSpPr/>
          <p:nvPr/>
        </p:nvSpPr>
        <p:spPr bwMode="auto">
          <a:xfrm>
            <a:off x="3194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117" name="Rounded Rectangle 116"/>
          <p:cNvSpPr/>
          <p:nvPr/>
        </p:nvSpPr>
        <p:spPr bwMode="auto">
          <a:xfrm>
            <a:off x="251348"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87</a:t>
            </a:fld>
            <a:r>
              <a:rPr lang="en-US" smtClean="0"/>
              <a:t> -</a:t>
            </a:r>
            <a:endParaRPr lang="en-US"/>
          </a:p>
        </p:txBody>
      </p:sp>
      <p:sp>
        <p:nvSpPr>
          <p:cNvPr id="5" name="Title 1"/>
          <p:cNvSpPr txBox="1">
            <a:spLocks/>
          </p:cNvSpPr>
          <p:nvPr/>
        </p:nvSpPr>
        <p:spPr>
          <a:xfrm>
            <a:off x="139147" y="139465"/>
            <a:ext cx="886968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smtClean="0"/>
              <a:t>Aided Awareness of Various Medical Conditions</a:t>
            </a:r>
            <a:endParaRPr lang="en-US" sz="2400" kern="0" dirty="0"/>
          </a:p>
        </p:txBody>
      </p:sp>
      <p:sp>
        <p:nvSpPr>
          <p:cNvPr id="86" name="TextBox 85"/>
          <p:cNvSpPr txBox="1"/>
          <p:nvPr/>
        </p:nvSpPr>
        <p:spPr>
          <a:xfrm>
            <a:off x="649761" y="857652"/>
            <a:ext cx="140987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Thrombosis</a:t>
            </a:r>
            <a:endParaRPr lang="en-US" sz="1400" b="1" dirty="0">
              <a:solidFill>
                <a:schemeClr val="tx2"/>
              </a:solidFill>
              <a:latin typeface="Arial" panose="020B0604020202020204" pitchFamily="34" charset="0"/>
              <a:cs typeface="Arial" panose="020B0604020202020204" pitchFamily="34" charset="0"/>
            </a:endParaRPr>
          </a:p>
        </p:txBody>
      </p:sp>
      <p:sp>
        <p:nvSpPr>
          <p:cNvPr id="89" name="TextBox 88"/>
          <p:cNvSpPr txBox="1"/>
          <p:nvPr/>
        </p:nvSpPr>
        <p:spPr>
          <a:xfrm>
            <a:off x="3276425" y="857652"/>
            <a:ext cx="234332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Deep Vein Thrombosis</a:t>
            </a:r>
            <a:endParaRPr lang="en-US" sz="1400" b="1" dirty="0">
              <a:solidFill>
                <a:schemeClr val="tx2"/>
              </a:solidFill>
              <a:latin typeface="Arial" panose="020B0604020202020204" pitchFamily="34" charset="0"/>
              <a:cs typeface="Arial" panose="020B0604020202020204" pitchFamily="34" charset="0"/>
            </a:endParaRPr>
          </a:p>
        </p:txBody>
      </p:sp>
      <p:sp>
        <p:nvSpPr>
          <p:cNvPr id="90" name="TextBox 89"/>
          <p:cNvSpPr txBox="1"/>
          <p:nvPr/>
        </p:nvSpPr>
        <p:spPr>
          <a:xfrm>
            <a:off x="6438725" y="857652"/>
            <a:ext cx="222902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Pulmonary Embolism</a:t>
            </a:r>
            <a:endParaRPr lang="en-US" sz="1400" b="1" dirty="0">
              <a:solidFill>
                <a:schemeClr val="tx2"/>
              </a:solidFill>
              <a:latin typeface="Arial" panose="020B0604020202020204" pitchFamily="34" charset="0"/>
              <a:cs typeface="Arial" panose="020B0604020202020204" pitchFamily="34" charset="0"/>
            </a:endParaRPr>
          </a:p>
        </p:txBody>
      </p:sp>
      <p:cxnSp>
        <p:nvCxnSpPr>
          <p:cNvPr id="91" name="Straight Connector 90"/>
          <p:cNvCxnSpPr/>
          <p:nvPr/>
        </p:nvCxnSpPr>
        <p:spPr bwMode="auto">
          <a:xfrm rot="5400000">
            <a:off x="523875" y="3235092"/>
            <a:ext cx="4754880" cy="0"/>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Straight Connector 91"/>
          <p:cNvCxnSpPr/>
          <p:nvPr/>
        </p:nvCxnSpPr>
        <p:spPr bwMode="auto">
          <a:xfrm rot="5400000">
            <a:off x="3657600" y="3235092"/>
            <a:ext cx="4754880" cy="0"/>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93" name="Group 92"/>
          <p:cNvGrpSpPr/>
          <p:nvPr/>
        </p:nvGrpSpPr>
        <p:grpSpPr>
          <a:xfrm>
            <a:off x="215344" y="1244365"/>
            <a:ext cx="2623106" cy="1355960"/>
            <a:chOff x="139144" y="730015"/>
            <a:chExt cx="3670856" cy="1355960"/>
          </a:xfrm>
        </p:grpSpPr>
        <p:graphicFrame>
          <p:nvGraphicFramePr>
            <p:cNvPr id="94" name="Chart 93"/>
            <p:cNvGraphicFramePr/>
            <p:nvPr>
              <p:extLst>
                <p:ext uri="{D42A27DB-BD31-4B8C-83A1-F6EECF244321}">
                  <p14:modId xmlns:p14="http://schemas.microsoft.com/office/powerpoint/2010/main" val="801016382"/>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2"/>
            </a:graphicData>
          </a:graphic>
        </p:graphicFrame>
        <p:cxnSp>
          <p:nvCxnSpPr>
            <p:cNvPr id="95" name="Straight Connector 94"/>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Straight Connector 95"/>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8" name="TextBox 97"/>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99" name="TextBox 98"/>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00" name="TextBox 99"/>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01" name="TextBox 100"/>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Age/Gender</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13" name="TextBox 112"/>
          <p:cNvSpPr txBox="1"/>
          <p:nvPr/>
        </p:nvSpPr>
        <p:spPr>
          <a:xfrm>
            <a:off x="306525" y="3916361"/>
            <a:ext cx="2446199"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Compared to Other Countries</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16" name="Rectangle 115"/>
          <p:cNvSpPr/>
          <p:nvPr/>
        </p:nvSpPr>
        <p:spPr>
          <a:xfrm>
            <a:off x="83490" y="6182798"/>
            <a:ext cx="7033137" cy="584775"/>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Canada Respondents. </a:t>
            </a:r>
            <a:r>
              <a:rPr lang="pt-BR" sz="800" dirty="0">
                <a:solidFill>
                  <a:schemeClr val="tx1"/>
                </a:solidFill>
                <a:latin typeface="Arial" panose="020B0604020202020204" pitchFamily="34" charset="0"/>
                <a:cs typeface="Arial" panose="020B0604020202020204" pitchFamily="34" charset="0"/>
              </a:rPr>
              <a:t>Males: 18-39 (n=79), 40-64 (n=151), 65+ (n=176); Females: 18-39 (n=82), 40-64 (n=169), 65+ (n=145); Locale: Urban (</a:t>
            </a:r>
            <a:r>
              <a:rPr lang="pt-BR" sz="800" dirty="0" smtClean="0">
                <a:solidFill>
                  <a:schemeClr val="tx1"/>
                </a:solidFill>
                <a:latin typeface="Arial" panose="020B0604020202020204" pitchFamily="34" charset="0"/>
                <a:cs typeface="Arial" panose="020B0604020202020204" pitchFamily="34" charset="0"/>
              </a:rPr>
              <a:t>n=460), </a:t>
            </a:r>
            <a:r>
              <a:rPr lang="pt-BR" sz="800" dirty="0">
                <a:solidFill>
                  <a:schemeClr val="tx1"/>
                </a:solidFill>
                <a:latin typeface="Arial" panose="020B0604020202020204" pitchFamily="34" charset="0"/>
                <a:cs typeface="Arial" panose="020B0604020202020204" pitchFamily="34" charset="0"/>
              </a:rPr>
              <a:t>Suburban (</a:t>
            </a:r>
            <a:r>
              <a:rPr lang="pt-BR" sz="800" dirty="0" smtClean="0">
                <a:solidFill>
                  <a:schemeClr val="tx1"/>
                </a:solidFill>
                <a:latin typeface="Arial" panose="020B0604020202020204" pitchFamily="34" charset="0"/>
                <a:cs typeface="Arial" panose="020B0604020202020204" pitchFamily="34" charset="0"/>
              </a:rPr>
              <a:t>n=276), </a:t>
            </a:r>
            <a:r>
              <a:rPr lang="pt-BR" sz="800" dirty="0">
                <a:solidFill>
                  <a:schemeClr val="tx1"/>
                </a:solidFill>
                <a:latin typeface="Arial" panose="020B0604020202020204" pitchFamily="34" charset="0"/>
                <a:cs typeface="Arial" panose="020B0604020202020204" pitchFamily="34" charset="0"/>
              </a:rPr>
              <a:t>Rural (</a:t>
            </a:r>
            <a:r>
              <a:rPr lang="pt-BR" sz="800" dirty="0" smtClean="0">
                <a:solidFill>
                  <a:schemeClr val="tx1"/>
                </a:solidFill>
                <a:latin typeface="Arial" panose="020B0604020202020204" pitchFamily="34" charset="0"/>
                <a:cs typeface="Arial" panose="020B0604020202020204" pitchFamily="34" charset="0"/>
              </a:rPr>
              <a:t>n=66); </a:t>
            </a:r>
            <a:r>
              <a:rPr lang="pt-BR" sz="800" dirty="0">
                <a:solidFill>
                  <a:schemeClr val="tx1"/>
                </a:solidFill>
                <a:latin typeface="Arial" panose="020B0604020202020204" pitchFamily="34" charset="0"/>
                <a:cs typeface="Arial" panose="020B0604020202020204" pitchFamily="34" charset="0"/>
              </a:rPr>
              <a:t>Countries: US (n=801), CA (n=802), AR (n=803), UK (n=810), DE (n=802), NL (n=805), TH (n=800), AU (n=800), JP (n=810)</a:t>
            </a:r>
            <a:endParaRPr lang="en-US" sz="800" dirty="0" smtClean="0">
              <a:solidFill>
                <a:schemeClr val="tx1"/>
              </a:solidFill>
              <a:latin typeface="Arial" panose="020B0604020202020204" pitchFamily="34" charset="0"/>
              <a:cs typeface="Arial" panose="020B0604020202020204" pitchFamily="34" charset="0"/>
            </a:endParaRPr>
          </a:p>
          <a:p>
            <a:r>
              <a:rPr lang="en-US" sz="800" dirty="0" smtClean="0">
                <a:solidFill>
                  <a:schemeClr val="tx1"/>
                </a:solidFill>
                <a:latin typeface="Arial" panose="020B0604020202020204" pitchFamily="34" charset="0"/>
                <a:cs typeface="Arial" panose="020B0604020202020204" pitchFamily="34" charset="0"/>
              </a:rPr>
              <a:t>Q1</a:t>
            </a:r>
            <a:r>
              <a:rPr lang="en-US" sz="800" dirty="0">
                <a:solidFill>
                  <a:schemeClr val="tx1"/>
                </a:solidFill>
                <a:latin typeface="Arial" panose="020B0604020202020204" pitchFamily="34" charset="0"/>
                <a:cs typeface="Arial" panose="020B0604020202020204" pitchFamily="34" charset="0"/>
              </a:rPr>
              <a:t>.  For each medical condition or term listed, indicate if you are aware of or have ever heard the term. </a:t>
            </a:r>
          </a:p>
        </p:txBody>
      </p:sp>
      <p:grpSp>
        <p:nvGrpSpPr>
          <p:cNvPr id="118" name="Group 117"/>
          <p:cNvGrpSpPr/>
          <p:nvPr/>
        </p:nvGrpSpPr>
        <p:grpSpPr>
          <a:xfrm>
            <a:off x="3196669" y="1168165"/>
            <a:ext cx="2623106" cy="1355960"/>
            <a:chOff x="139144" y="730015"/>
            <a:chExt cx="3670856" cy="1355960"/>
          </a:xfrm>
        </p:grpSpPr>
        <p:graphicFrame>
          <p:nvGraphicFramePr>
            <p:cNvPr id="119" name="Chart 118"/>
            <p:cNvGraphicFramePr/>
            <p:nvPr>
              <p:extLst>
                <p:ext uri="{D42A27DB-BD31-4B8C-83A1-F6EECF244321}">
                  <p14:modId xmlns:p14="http://schemas.microsoft.com/office/powerpoint/2010/main" val="2149325340"/>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3"/>
            </a:graphicData>
          </a:graphic>
        </p:graphicFrame>
        <p:cxnSp>
          <p:nvCxnSpPr>
            <p:cNvPr id="120" name="Straight Connector 119"/>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1" name="Straight Connector 120"/>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2" name="TextBox 121"/>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23" name="TextBox 122"/>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24" name="TextBox 123"/>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25" name="TextBox 124"/>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Age/Gender</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33" name="TextBox 132"/>
          <p:cNvSpPr txBox="1"/>
          <p:nvPr/>
        </p:nvSpPr>
        <p:spPr>
          <a:xfrm>
            <a:off x="3287850" y="3916361"/>
            <a:ext cx="2446199"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Compared to Other Countries</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nvGrpSpPr>
          <p:cNvPr id="135" name="Group 134"/>
          <p:cNvGrpSpPr/>
          <p:nvPr/>
        </p:nvGrpSpPr>
        <p:grpSpPr>
          <a:xfrm>
            <a:off x="6254194" y="1158640"/>
            <a:ext cx="2623106" cy="1355960"/>
            <a:chOff x="139144" y="730015"/>
            <a:chExt cx="3670856" cy="1355960"/>
          </a:xfrm>
        </p:grpSpPr>
        <p:graphicFrame>
          <p:nvGraphicFramePr>
            <p:cNvPr id="136" name="Chart 135"/>
            <p:cNvGraphicFramePr/>
            <p:nvPr>
              <p:extLst>
                <p:ext uri="{D42A27DB-BD31-4B8C-83A1-F6EECF244321}">
                  <p14:modId xmlns:p14="http://schemas.microsoft.com/office/powerpoint/2010/main" val="2287707146"/>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4"/>
            </a:graphicData>
          </a:graphic>
        </p:graphicFrame>
        <p:cxnSp>
          <p:nvCxnSpPr>
            <p:cNvPr id="137" name="Straight Connector 13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Straight Connector 13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39" name="TextBox 138"/>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40" name="TextBox 139"/>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41" name="TextBox 140"/>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42" name="TextBox 141"/>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Age/Gender</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50" name="TextBox 149"/>
          <p:cNvSpPr txBox="1"/>
          <p:nvPr/>
        </p:nvSpPr>
        <p:spPr>
          <a:xfrm>
            <a:off x="6345375" y="3916361"/>
            <a:ext cx="2446199"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Compared to Other Countries</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nvGrpSpPr>
          <p:cNvPr id="8" name="Group 7"/>
          <p:cNvGrpSpPr/>
          <p:nvPr/>
        </p:nvGrpSpPr>
        <p:grpSpPr>
          <a:xfrm>
            <a:off x="2786489" y="5403989"/>
            <a:ext cx="3632787" cy="806083"/>
            <a:chOff x="2681381" y="5587328"/>
            <a:chExt cx="3632787" cy="806083"/>
          </a:xfrm>
        </p:grpSpPr>
        <p:grpSp>
          <p:nvGrpSpPr>
            <p:cNvPr id="7" name="Group 6"/>
            <p:cNvGrpSpPr/>
            <p:nvPr/>
          </p:nvGrpSpPr>
          <p:grpSpPr>
            <a:xfrm>
              <a:off x="2909010" y="5799246"/>
              <a:ext cx="3405158" cy="594165"/>
              <a:chOff x="2280360" y="5913546"/>
              <a:chExt cx="3405158" cy="594165"/>
            </a:xfrm>
          </p:grpSpPr>
          <p:sp>
            <p:nvSpPr>
              <p:cNvPr id="154" name="Rounded Rectangle 153"/>
              <p:cNvSpPr/>
              <p:nvPr/>
            </p:nvSpPr>
            <p:spPr bwMode="auto">
              <a:xfrm>
                <a:off x="2280360" y="5913546"/>
                <a:ext cx="3069769" cy="589760"/>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nvGrpSpPr>
              <p:cNvPr id="155" name="Group 154"/>
              <p:cNvGrpSpPr/>
              <p:nvPr/>
            </p:nvGrpSpPr>
            <p:grpSpPr>
              <a:xfrm>
                <a:off x="3955289" y="5948736"/>
                <a:ext cx="486337" cy="486337"/>
                <a:chOff x="446183" y="3541776"/>
                <a:chExt cx="838200" cy="838200"/>
              </a:xfrm>
            </p:grpSpPr>
            <p:sp>
              <p:nvSpPr>
                <p:cNvPr id="156" name="Oval 155"/>
                <p:cNvSpPr/>
                <p:nvPr/>
              </p:nvSpPr>
              <p:spPr>
                <a:xfrm>
                  <a:off x="446183" y="3541776"/>
                  <a:ext cx="838200" cy="838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157" name="Freeform 5"/>
                <p:cNvSpPr>
                  <a:spLocks noEditPoints="1"/>
                </p:cNvSpPr>
                <p:nvPr/>
              </p:nvSpPr>
              <p:spPr bwMode="auto">
                <a:xfrm>
                  <a:off x="711994" y="3629025"/>
                  <a:ext cx="316706" cy="675640"/>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dirty="0"/>
                </a:p>
              </p:txBody>
            </p:sp>
          </p:grpSp>
          <p:grpSp>
            <p:nvGrpSpPr>
              <p:cNvPr id="158" name="Group 157"/>
              <p:cNvGrpSpPr/>
              <p:nvPr/>
            </p:nvGrpSpPr>
            <p:grpSpPr>
              <a:xfrm>
                <a:off x="2455070" y="5991813"/>
                <a:ext cx="486337" cy="486337"/>
                <a:chOff x="446183" y="4590288"/>
                <a:chExt cx="838200" cy="838200"/>
              </a:xfrm>
            </p:grpSpPr>
            <p:sp>
              <p:nvSpPr>
                <p:cNvPr id="159" name="Oval 158"/>
                <p:cNvSpPr/>
                <p:nvPr/>
              </p:nvSpPr>
              <p:spPr>
                <a:xfrm>
                  <a:off x="446183" y="4590288"/>
                  <a:ext cx="838200" cy="838200"/>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160" name="Freeform 9"/>
                <p:cNvSpPr>
                  <a:spLocks noEditPoints="1"/>
                </p:cNvSpPr>
                <p:nvPr/>
              </p:nvSpPr>
              <p:spPr bwMode="auto">
                <a:xfrm>
                  <a:off x="742950" y="4667250"/>
                  <a:ext cx="255588" cy="692658"/>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sp>
            <p:nvSpPr>
              <p:cNvPr id="161" name="TextBox 160"/>
              <p:cNvSpPr txBox="1"/>
              <p:nvPr/>
            </p:nvSpPr>
            <p:spPr>
              <a:xfrm>
                <a:off x="2892829" y="5953713"/>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Blue bars</a:t>
                </a:r>
              </a:p>
              <a:p>
                <a:r>
                  <a:rPr lang="en-US" sz="1000" b="1" dirty="0" smtClean="0">
                    <a:solidFill>
                      <a:schemeClr val="tx2"/>
                    </a:solidFill>
                    <a:latin typeface="Arial" panose="020B0604020202020204" pitchFamily="34" charset="0"/>
                    <a:cs typeface="Arial" panose="020B0604020202020204" pitchFamily="34" charset="0"/>
                  </a:rPr>
                  <a:t>Represent</a:t>
                </a:r>
              </a:p>
              <a:p>
                <a:r>
                  <a:rPr lang="en-US" sz="1000" b="1" dirty="0" smtClean="0">
                    <a:solidFill>
                      <a:schemeClr val="tx2"/>
                    </a:solidFill>
                    <a:latin typeface="Arial" panose="020B0604020202020204" pitchFamily="34" charset="0"/>
                    <a:cs typeface="Arial" panose="020B0604020202020204" pitchFamily="34" charset="0"/>
                  </a:rPr>
                  <a:t>Males</a:t>
                </a:r>
                <a:endParaRPr lang="en-US" sz="1000" b="1" dirty="0">
                  <a:solidFill>
                    <a:schemeClr val="tx2"/>
                  </a:solidFill>
                  <a:latin typeface="Arial" panose="020B0604020202020204" pitchFamily="34" charset="0"/>
                  <a:cs typeface="Arial" panose="020B0604020202020204" pitchFamily="34" charset="0"/>
                </a:endParaRPr>
              </a:p>
            </p:txBody>
          </p:sp>
          <p:sp>
            <p:nvSpPr>
              <p:cNvPr id="162" name="TextBox 161"/>
              <p:cNvSpPr txBox="1"/>
              <p:nvPr/>
            </p:nvSpPr>
            <p:spPr>
              <a:xfrm>
                <a:off x="4446987" y="5942121"/>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Red bars</a:t>
                </a:r>
              </a:p>
              <a:p>
                <a:r>
                  <a:rPr lang="en-US" sz="1000" b="1" dirty="0" smtClean="0">
                    <a:solidFill>
                      <a:schemeClr val="tx2"/>
                    </a:solidFill>
                    <a:latin typeface="Arial" panose="020B0604020202020204" pitchFamily="34" charset="0"/>
                    <a:cs typeface="Arial" panose="020B0604020202020204" pitchFamily="34" charset="0"/>
                  </a:rPr>
                  <a:t>Represent Females</a:t>
                </a:r>
                <a:endParaRPr lang="en-US" sz="1000" b="1" dirty="0">
                  <a:solidFill>
                    <a:schemeClr val="tx2"/>
                  </a:solidFill>
                  <a:latin typeface="Arial" panose="020B0604020202020204" pitchFamily="34" charset="0"/>
                  <a:cs typeface="Arial" panose="020B0604020202020204" pitchFamily="34" charset="0"/>
                </a:endParaRPr>
              </a:p>
            </p:txBody>
          </p:sp>
        </p:grpSp>
        <p:sp>
          <p:nvSpPr>
            <p:cNvPr id="163" name="TextBox 162"/>
            <p:cNvSpPr txBox="1"/>
            <p:nvPr/>
          </p:nvSpPr>
          <p:spPr>
            <a:xfrm>
              <a:off x="2681381" y="5587328"/>
              <a:ext cx="1837711" cy="261610"/>
            </a:xfrm>
            <a:prstGeom prst="rect">
              <a:avLst/>
            </a:prstGeom>
            <a:noFill/>
          </p:spPr>
          <p:txBody>
            <a:bodyPr wrap="square" rtlCol="0">
              <a:spAutoFit/>
            </a:bodyPr>
            <a:lstStyle/>
            <a:p>
              <a:pPr algn="ctr"/>
              <a:r>
                <a:rPr lang="en-US" sz="1050" b="1" i="1" dirty="0" smtClean="0">
                  <a:solidFill>
                    <a:schemeClr val="tx1"/>
                  </a:solidFill>
                  <a:latin typeface="Arial" panose="020B0604020202020204" pitchFamily="34" charset="0"/>
                  <a:cs typeface="Arial" panose="020B0604020202020204" pitchFamily="34" charset="0"/>
                </a:rPr>
                <a:t>Among Age/Gender</a:t>
              </a:r>
              <a:endParaRPr lang="en-US" sz="1050" b="1" i="1" dirty="0">
                <a:solidFill>
                  <a:schemeClr val="tx1"/>
                </a:solidFill>
                <a:latin typeface="Arial" panose="020B0604020202020204" pitchFamily="34" charset="0"/>
                <a:cs typeface="Arial" panose="020B0604020202020204" pitchFamily="34" charset="0"/>
              </a:endParaRPr>
            </a:p>
          </p:txBody>
        </p:sp>
      </p:grpSp>
      <p:pic>
        <p:nvPicPr>
          <p:cNvPr id="78" name="Picture 7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327550" y="120095"/>
            <a:ext cx="612648" cy="612648"/>
          </a:xfrm>
          <a:prstGeom prst="rect">
            <a:avLst/>
          </a:prstGeom>
        </p:spPr>
      </p:pic>
      <p:grpSp>
        <p:nvGrpSpPr>
          <p:cNvPr id="81" name="Group 80"/>
          <p:cNvGrpSpPr/>
          <p:nvPr/>
        </p:nvGrpSpPr>
        <p:grpSpPr>
          <a:xfrm>
            <a:off x="-5517" y="2697161"/>
            <a:ext cx="2794338" cy="1189039"/>
            <a:chOff x="-81717" y="2678111"/>
            <a:chExt cx="2794338" cy="1189039"/>
          </a:xfrm>
        </p:grpSpPr>
        <p:grpSp>
          <p:nvGrpSpPr>
            <p:cNvPr id="82" name="Group 81"/>
            <p:cNvGrpSpPr/>
            <p:nvPr/>
          </p:nvGrpSpPr>
          <p:grpSpPr>
            <a:xfrm>
              <a:off x="531093" y="2678111"/>
              <a:ext cx="2181528" cy="1189039"/>
              <a:chOff x="554355" y="730015"/>
              <a:chExt cx="3052897" cy="1189039"/>
            </a:xfrm>
          </p:grpSpPr>
          <p:graphicFrame>
            <p:nvGraphicFramePr>
              <p:cNvPr id="87" name="Chart 86"/>
              <p:cNvGraphicFramePr/>
              <p:nvPr>
                <p:extLst>
                  <p:ext uri="{D42A27DB-BD31-4B8C-83A1-F6EECF244321}">
                    <p14:modId xmlns:p14="http://schemas.microsoft.com/office/powerpoint/2010/main" val="1552954251"/>
                  </p:ext>
                </p:extLst>
              </p:nvPr>
            </p:nvGraphicFramePr>
            <p:xfrm>
              <a:off x="755365" y="895351"/>
              <a:ext cx="2851887" cy="1023703"/>
            </p:xfrm>
            <a:graphic>
              <a:graphicData uri="http://schemas.openxmlformats.org/drawingml/2006/chart">
                <c:chart xmlns:c="http://schemas.openxmlformats.org/drawingml/2006/chart" xmlns:r="http://schemas.openxmlformats.org/officeDocument/2006/relationships" r:id="rId6"/>
              </a:graphicData>
            </a:graphic>
          </p:graphicFrame>
          <p:sp>
            <p:nvSpPr>
              <p:cNvPr id="88" name="TextBox 87"/>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Locale</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83" name="TextBox 82"/>
            <p:cNvSpPr txBox="1"/>
            <p:nvPr/>
          </p:nvSpPr>
          <p:spPr>
            <a:xfrm>
              <a:off x="179156" y="2955110"/>
              <a:ext cx="578539"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84" name="TextBox 83"/>
            <p:cNvSpPr txBox="1"/>
            <p:nvPr/>
          </p:nvSpPr>
          <p:spPr>
            <a:xfrm>
              <a:off x="-81717" y="3210856"/>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Suburban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85" name="TextBox 84"/>
            <p:cNvSpPr txBox="1"/>
            <p:nvPr/>
          </p:nvSpPr>
          <p:spPr>
            <a:xfrm>
              <a:off x="8712" y="3476343"/>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Rural</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grpSp>
      <p:graphicFrame>
        <p:nvGraphicFramePr>
          <p:cNvPr id="97" name="Chart 96"/>
          <p:cNvGraphicFramePr/>
          <p:nvPr>
            <p:extLst>
              <p:ext uri="{D42A27DB-BD31-4B8C-83A1-F6EECF244321}">
                <p14:modId xmlns:p14="http://schemas.microsoft.com/office/powerpoint/2010/main" val="1958460337"/>
              </p:ext>
            </p:extLst>
          </p:nvPr>
        </p:nvGraphicFramePr>
        <p:xfrm>
          <a:off x="215344" y="4147320"/>
          <a:ext cx="2867024" cy="1517648"/>
        </p:xfrm>
        <a:graphic>
          <a:graphicData uri="http://schemas.openxmlformats.org/drawingml/2006/chart">
            <c:chart xmlns:c="http://schemas.openxmlformats.org/drawingml/2006/chart" xmlns:r="http://schemas.openxmlformats.org/officeDocument/2006/relationships" r:id="rId7"/>
          </a:graphicData>
        </a:graphic>
      </p:graphicFrame>
      <p:grpSp>
        <p:nvGrpSpPr>
          <p:cNvPr id="104" name="Group 103"/>
          <p:cNvGrpSpPr/>
          <p:nvPr/>
        </p:nvGrpSpPr>
        <p:grpSpPr>
          <a:xfrm>
            <a:off x="581388" y="1487039"/>
            <a:ext cx="255198" cy="990759"/>
            <a:chOff x="665612" y="1487039"/>
            <a:chExt cx="255198" cy="990759"/>
          </a:xfrm>
        </p:grpSpPr>
        <p:sp>
          <p:nvSpPr>
            <p:cNvPr id="105" name="TextBox 104"/>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06" name="TextBox 105"/>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07" name="TextBox 106"/>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08" name="TextBox 107"/>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14" name="TextBox 113"/>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34" name="TextBox 133"/>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51" name="Group 150"/>
          <p:cNvGrpSpPr/>
          <p:nvPr/>
        </p:nvGrpSpPr>
        <p:grpSpPr>
          <a:xfrm>
            <a:off x="3569516" y="1438911"/>
            <a:ext cx="255198" cy="990759"/>
            <a:chOff x="665612" y="1487039"/>
            <a:chExt cx="255198" cy="990759"/>
          </a:xfrm>
        </p:grpSpPr>
        <p:sp>
          <p:nvSpPr>
            <p:cNvPr id="164" name="TextBox 163"/>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65" name="TextBox 164"/>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66" name="TextBox 165"/>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67" name="TextBox 166"/>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68" name="TextBox 167"/>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69" name="TextBox 168"/>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70" name="Group 169"/>
          <p:cNvGrpSpPr/>
          <p:nvPr/>
        </p:nvGrpSpPr>
        <p:grpSpPr>
          <a:xfrm>
            <a:off x="6616297" y="1438911"/>
            <a:ext cx="255198" cy="990759"/>
            <a:chOff x="665612" y="1487039"/>
            <a:chExt cx="255198" cy="990759"/>
          </a:xfrm>
        </p:grpSpPr>
        <p:sp>
          <p:nvSpPr>
            <p:cNvPr id="171" name="TextBox 170"/>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72" name="TextBox 171"/>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73" name="TextBox 172"/>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74" name="TextBox 173"/>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75" name="TextBox 174"/>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76" name="TextBox 175"/>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77" name="Group 176"/>
          <p:cNvGrpSpPr/>
          <p:nvPr/>
        </p:nvGrpSpPr>
        <p:grpSpPr>
          <a:xfrm>
            <a:off x="2895263" y="2697161"/>
            <a:ext cx="2794338" cy="1189039"/>
            <a:chOff x="-81717" y="2678111"/>
            <a:chExt cx="2794338" cy="1189039"/>
          </a:xfrm>
        </p:grpSpPr>
        <p:grpSp>
          <p:nvGrpSpPr>
            <p:cNvPr id="178" name="Group 177"/>
            <p:cNvGrpSpPr/>
            <p:nvPr/>
          </p:nvGrpSpPr>
          <p:grpSpPr>
            <a:xfrm>
              <a:off x="531093" y="2678111"/>
              <a:ext cx="2181528" cy="1189039"/>
              <a:chOff x="554355" y="730015"/>
              <a:chExt cx="3052897" cy="1189039"/>
            </a:xfrm>
          </p:grpSpPr>
          <p:graphicFrame>
            <p:nvGraphicFramePr>
              <p:cNvPr id="182" name="Chart 181"/>
              <p:cNvGraphicFramePr/>
              <p:nvPr>
                <p:extLst>
                  <p:ext uri="{D42A27DB-BD31-4B8C-83A1-F6EECF244321}">
                    <p14:modId xmlns:p14="http://schemas.microsoft.com/office/powerpoint/2010/main" val="1798988348"/>
                  </p:ext>
                </p:extLst>
              </p:nvPr>
            </p:nvGraphicFramePr>
            <p:xfrm>
              <a:off x="755365" y="895351"/>
              <a:ext cx="2851887" cy="1023703"/>
            </p:xfrm>
            <a:graphic>
              <a:graphicData uri="http://schemas.openxmlformats.org/drawingml/2006/chart">
                <c:chart xmlns:c="http://schemas.openxmlformats.org/drawingml/2006/chart" xmlns:r="http://schemas.openxmlformats.org/officeDocument/2006/relationships" r:id="rId8"/>
              </a:graphicData>
            </a:graphic>
          </p:graphicFrame>
          <p:sp>
            <p:nvSpPr>
              <p:cNvPr id="183" name="TextBox 182"/>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Locale</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79" name="TextBox 178"/>
            <p:cNvSpPr txBox="1"/>
            <p:nvPr/>
          </p:nvSpPr>
          <p:spPr>
            <a:xfrm>
              <a:off x="179156" y="2955110"/>
              <a:ext cx="578539"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80" name="TextBox 179"/>
            <p:cNvSpPr txBox="1"/>
            <p:nvPr/>
          </p:nvSpPr>
          <p:spPr>
            <a:xfrm>
              <a:off x="-81717" y="3210856"/>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Suburban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81" name="TextBox 180"/>
            <p:cNvSpPr txBox="1"/>
            <p:nvPr/>
          </p:nvSpPr>
          <p:spPr>
            <a:xfrm>
              <a:off x="8712" y="3476343"/>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Rural</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grpSp>
      <p:grpSp>
        <p:nvGrpSpPr>
          <p:cNvPr id="184" name="Group 183"/>
          <p:cNvGrpSpPr/>
          <p:nvPr/>
        </p:nvGrpSpPr>
        <p:grpSpPr>
          <a:xfrm>
            <a:off x="5952788" y="2697161"/>
            <a:ext cx="2794338" cy="1189039"/>
            <a:chOff x="-81717" y="2678111"/>
            <a:chExt cx="2794338" cy="1189039"/>
          </a:xfrm>
        </p:grpSpPr>
        <p:grpSp>
          <p:nvGrpSpPr>
            <p:cNvPr id="185" name="Group 184"/>
            <p:cNvGrpSpPr/>
            <p:nvPr/>
          </p:nvGrpSpPr>
          <p:grpSpPr>
            <a:xfrm>
              <a:off x="531093" y="2678111"/>
              <a:ext cx="2181528" cy="1189039"/>
              <a:chOff x="554355" y="730015"/>
              <a:chExt cx="3052897" cy="1189039"/>
            </a:xfrm>
          </p:grpSpPr>
          <p:graphicFrame>
            <p:nvGraphicFramePr>
              <p:cNvPr id="189" name="Chart 188"/>
              <p:cNvGraphicFramePr/>
              <p:nvPr>
                <p:extLst>
                  <p:ext uri="{D42A27DB-BD31-4B8C-83A1-F6EECF244321}">
                    <p14:modId xmlns:p14="http://schemas.microsoft.com/office/powerpoint/2010/main" val="3715591685"/>
                  </p:ext>
                </p:extLst>
              </p:nvPr>
            </p:nvGraphicFramePr>
            <p:xfrm>
              <a:off x="755365" y="895351"/>
              <a:ext cx="2851887" cy="1023703"/>
            </p:xfrm>
            <a:graphic>
              <a:graphicData uri="http://schemas.openxmlformats.org/drawingml/2006/chart">
                <c:chart xmlns:c="http://schemas.openxmlformats.org/drawingml/2006/chart" xmlns:r="http://schemas.openxmlformats.org/officeDocument/2006/relationships" r:id="rId9"/>
              </a:graphicData>
            </a:graphic>
          </p:graphicFrame>
          <p:sp>
            <p:nvSpPr>
              <p:cNvPr id="190" name="TextBox 189"/>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Locale</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86" name="TextBox 185"/>
            <p:cNvSpPr txBox="1"/>
            <p:nvPr/>
          </p:nvSpPr>
          <p:spPr>
            <a:xfrm>
              <a:off x="179156" y="2955110"/>
              <a:ext cx="578539"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87" name="TextBox 186"/>
            <p:cNvSpPr txBox="1"/>
            <p:nvPr/>
          </p:nvSpPr>
          <p:spPr>
            <a:xfrm>
              <a:off x="-81717" y="3210856"/>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Suburban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88" name="TextBox 187"/>
            <p:cNvSpPr txBox="1"/>
            <p:nvPr/>
          </p:nvSpPr>
          <p:spPr>
            <a:xfrm>
              <a:off x="8712" y="3476343"/>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Rural</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91" name="TextBox 190"/>
          <p:cNvSpPr txBox="1"/>
          <p:nvPr/>
        </p:nvSpPr>
        <p:spPr>
          <a:xfrm>
            <a:off x="2396911" y="4152617"/>
            <a:ext cx="551754" cy="215444"/>
          </a:xfrm>
          <a:prstGeom prst="rect">
            <a:avLst/>
          </a:prstGeom>
          <a:noFill/>
        </p:spPr>
        <p:txBody>
          <a:bodyPr wrap="none" rtlCol="0">
            <a:spAutoFit/>
          </a:bodyPr>
          <a:lstStyle/>
          <a:p>
            <a:r>
              <a:rPr lang="en-US" sz="800" dirty="0" smtClean="0">
                <a:solidFill>
                  <a:schemeClr val="tx1"/>
                </a:solidFill>
              </a:rPr>
              <a:t>CDEFGHI</a:t>
            </a:r>
            <a:endParaRPr lang="en-US" sz="800" dirty="0">
              <a:solidFill>
                <a:schemeClr val="tx1"/>
              </a:solidFill>
            </a:endParaRPr>
          </a:p>
        </p:txBody>
      </p:sp>
      <p:sp>
        <p:nvSpPr>
          <p:cNvPr id="192" name="TextBox 191"/>
          <p:cNvSpPr txBox="1"/>
          <p:nvPr/>
        </p:nvSpPr>
        <p:spPr>
          <a:xfrm>
            <a:off x="2673719" y="4392722"/>
            <a:ext cx="497252" cy="215444"/>
          </a:xfrm>
          <a:prstGeom prst="rect">
            <a:avLst/>
          </a:prstGeom>
          <a:noFill/>
        </p:spPr>
        <p:txBody>
          <a:bodyPr wrap="none" rtlCol="0">
            <a:spAutoFit/>
          </a:bodyPr>
          <a:lstStyle/>
          <a:p>
            <a:r>
              <a:rPr lang="en-US" sz="800" dirty="0" smtClean="0">
                <a:solidFill>
                  <a:schemeClr val="tx1"/>
                </a:solidFill>
              </a:rPr>
              <a:t>DEFGHI</a:t>
            </a:r>
            <a:endParaRPr lang="en-US" sz="800" dirty="0">
              <a:solidFill>
                <a:schemeClr val="tx1"/>
              </a:solidFill>
            </a:endParaRPr>
          </a:p>
        </p:txBody>
      </p:sp>
      <p:sp>
        <p:nvSpPr>
          <p:cNvPr id="193" name="TextBox 192"/>
          <p:cNvSpPr txBox="1"/>
          <p:nvPr/>
        </p:nvSpPr>
        <p:spPr>
          <a:xfrm>
            <a:off x="2601527" y="4512476"/>
            <a:ext cx="497252" cy="215444"/>
          </a:xfrm>
          <a:prstGeom prst="rect">
            <a:avLst/>
          </a:prstGeom>
          <a:noFill/>
        </p:spPr>
        <p:txBody>
          <a:bodyPr wrap="none" rtlCol="0">
            <a:spAutoFit/>
          </a:bodyPr>
          <a:lstStyle/>
          <a:p>
            <a:r>
              <a:rPr lang="en-US" sz="800" dirty="0" smtClean="0">
                <a:solidFill>
                  <a:schemeClr val="tx1"/>
                </a:solidFill>
              </a:rPr>
              <a:t>DEFGHI</a:t>
            </a:r>
            <a:endParaRPr lang="en-US" sz="800" dirty="0">
              <a:solidFill>
                <a:schemeClr val="tx1"/>
              </a:solidFill>
            </a:endParaRPr>
          </a:p>
        </p:txBody>
      </p:sp>
      <p:sp>
        <p:nvSpPr>
          <p:cNvPr id="194" name="TextBox 193"/>
          <p:cNvSpPr txBox="1"/>
          <p:nvPr/>
        </p:nvSpPr>
        <p:spPr>
          <a:xfrm>
            <a:off x="2460258" y="4655803"/>
            <a:ext cx="338554" cy="215444"/>
          </a:xfrm>
          <a:prstGeom prst="rect">
            <a:avLst/>
          </a:prstGeom>
          <a:noFill/>
        </p:spPr>
        <p:txBody>
          <a:bodyPr wrap="none" rtlCol="0">
            <a:spAutoFit/>
          </a:bodyPr>
          <a:lstStyle/>
          <a:p>
            <a:r>
              <a:rPr lang="en-US" sz="800" smtClean="0">
                <a:solidFill>
                  <a:schemeClr val="tx1"/>
                </a:solidFill>
              </a:rPr>
              <a:t>GHI</a:t>
            </a:r>
            <a:endParaRPr lang="en-US" sz="800" dirty="0">
              <a:solidFill>
                <a:schemeClr val="tx1"/>
              </a:solidFill>
            </a:endParaRPr>
          </a:p>
        </p:txBody>
      </p:sp>
      <p:sp>
        <p:nvSpPr>
          <p:cNvPr id="195" name="TextBox 194"/>
          <p:cNvSpPr txBox="1"/>
          <p:nvPr/>
        </p:nvSpPr>
        <p:spPr>
          <a:xfrm>
            <a:off x="2432250" y="4798640"/>
            <a:ext cx="338554" cy="215444"/>
          </a:xfrm>
          <a:prstGeom prst="rect">
            <a:avLst/>
          </a:prstGeom>
          <a:noFill/>
        </p:spPr>
        <p:txBody>
          <a:bodyPr wrap="none" rtlCol="0">
            <a:spAutoFit/>
          </a:bodyPr>
          <a:lstStyle/>
          <a:p>
            <a:r>
              <a:rPr lang="en-US" sz="800" smtClean="0">
                <a:solidFill>
                  <a:schemeClr val="tx1"/>
                </a:solidFill>
              </a:rPr>
              <a:t>GHI</a:t>
            </a:r>
            <a:endParaRPr lang="en-US" sz="800" dirty="0">
              <a:solidFill>
                <a:schemeClr val="tx1"/>
              </a:solidFill>
            </a:endParaRPr>
          </a:p>
        </p:txBody>
      </p:sp>
      <p:sp>
        <p:nvSpPr>
          <p:cNvPr id="196" name="TextBox 195"/>
          <p:cNvSpPr txBox="1"/>
          <p:nvPr/>
        </p:nvSpPr>
        <p:spPr>
          <a:xfrm>
            <a:off x="2426202" y="4918394"/>
            <a:ext cx="338554" cy="215444"/>
          </a:xfrm>
          <a:prstGeom prst="rect">
            <a:avLst/>
          </a:prstGeom>
          <a:noFill/>
        </p:spPr>
        <p:txBody>
          <a:bodyPr wrap="none" rtlCol="0">
            <a:spAutoFit/>
          </a:bodyPr>
          <a:lstStyle/>
          <a:p>
            <a:r>
              <a:rPr lang="en-US" sz="800" smtClean="0">
                <a:solidFill>
                  <a:schemeClr val="tx1"/>
                </a:solidFill>
              </a:rPr>
              <a:t>GHI</a:t>
            </a:r>
            <a:endParaRPr lang="en-US" sz="800" dirty="0">
              <a:solidFill>
                <a:schemeClr val="tx1"/>
              </a:solidFill>
            </a:endParaRPr>
          </a:p>
        </p:txBody>
      </p:sp>
      <p:sp>
        <p:nvSpPr>
          <p:cNvPr id="197" name="TextBox 196"/>
          <p:cNvSpPr txBox="1"/>
          <p:nvPr/>
        </p:nvSpPr>
        <p:spPr>
          <a:xfrm>
            <a:off x="2244893" y="5074244"/>
            <a:ext cx="274434" cy="215444"/>
          </a:xfrm>
          <a:prstGeom prst="rect">
            <a:avLst/>
          </a:prstGeom>
          <a:noFill/>
        </p:spPr>
        <p:txBody>
          <a:bodyPr wrap="none" rtlCol="0">
            <a:spAutoFit/>
          </a:bodyPr>
          <a:lstStyle/>
          <a:p>
            <a:r>
              <a:rPr lang="en-US" sz="800" smtClean="0">
                <a:solidFill>
                  <a:schemeClr val="tx1"/>
                </a:solidFill>
              </a:rPr>
              <a:t>HI</a:t>
            </a:r>
            <a:endParaRPr lang="en-US" sz="800" dirty="0">
              <a:solidFill>
                <a:schemeClr val="tx1"/>
              </a:solidFill>
            </a:endParaRPr>
          </a:p>
        </p:txBody>
      </p:sp>
      <p:sp>
        <p:nvSpPr>
          <p:cNvPr id="198" name="TextBox 197"/>
          <p:cNvSpPr txBox="1"/>
          <p:nvPr/>
        </p:nvSpPr>
        <p:spPr>
          <a:xfrm>
            <a:off x="5479431" y="4081588"/>
            <a:ext cx="607859" cy="215444"/>
          </a:xfrm>
          <a:prstGeom prst="rect">
            <a:avLst/>
          </a:prstGeom>
          <a:noFill/>
        </p:spPr>
        <p:txBody>
          <a:bodyPr wrap="none" rtlCol="0">
            <a:spAutoFit/>
          </a:bodyPr>
          <a:lstStyle/>
          <a:p>
            <a:r>
              <a:rPr lang="en-US" sz="800" dirty="0" smtClean="0">
                <a:solidFill>
                  <a:schemeClr val="tx1"/>
                </a:solidFill>
              </a:rPr>
              <a:t>BCDEFGHI</a:t>
            </a:r>
            <a:endParaRPr lang="en-US" sz="800" dirty="0">
              <a:solidFill>
                <a:schemeClr val="tx1"/>
              </a:solidFill>
            </a:endParaRPr>
          </a:p>
        </p:txBody>
      </p:sp>
      <p:sp>
        <p:nvSpPr>
          <p:cNvPr id="199" name="TextBox 198"/>
          <p:cNvSpPr txBox="1"/>
          <p:nvPr/>
        </p:nvSpPr>
        <p:spPr>
          <a:xfrm>
            <a:off x="5669738" y="4292874"/>
            <a:ext cx="551754" cy="215444"/>
          </a:xfrm>
          <a:prstGeom prst="rect">
            <a:avLst/>
          </a:prstGeom>
          <a:noFill/>
        </p:spPr>
        <p:txBody>
          <a:bodyPr wrap="none" rtlCol="0">
            <a:spAutoFit/>
          </a:bodyPr>
          <a:lstStyle/>
          <a:p>
            <a:r>
              <a:rPr lang="en-US" sz="800" dirty="0" smtClean="0">
                <a:solidFill>
                  <a:schemeClr val="tx1"/>
                </a:solidFill>
              </a:rPr>
              <a:t>CDEFGHI</a:t>
            </a:r>
            <a:endParaRPr lang="en-US" sz="800" dirty="0">
              <a:solidFill>
                <a:schemeClr val="tx1"/>
              </a:solidFill>
            </a:endParaRPr>
          </a:p>
        </p:txBody>
      </p:sp>
      <p:sp>
        <p:nvSpPr>
          <p:cNvPr id="200" name="TextBox 199"/>
          <p:cNvSpPr txBox="1"/>
          <p:nvPr/>
        </p:nvSpPr>
        <p:spPr>
          <a:xfrm>
            <a:off x="5161596" y="4440993"/>
            <a:ext cx="497252" cy="215444"/>
          </a:xfrm>
          <a:prstGeom prst="rect">
            <a:avLst/>
          </a:prstGeom>
          <a:noFill/>
        </p:spPr>
        <p:txBody>
          <a:bodyPr wrap="none" rtlCol="0">
            <a:spAutoFit/>
          </a:bodyPr>
          <a:lstStyle/>
          <a:p>
            <a:r>
              <a:rPr lang="en-US" sz="800" dirty="0" smtClean="0">
                <a:solidFill>
                  <a:schemeClr val="tx1"/>
                </a:solidFill>
              </a:rPr>
              <a:t>DEFGHI</a:t>
            </a:r>
            <a:endParaRPr lang="en-US" sz="800" dirty="0">
              <a:solidFill>
                <a:schemeClr val="tx1"/>
              </a:solidFill>
            </a:endParaRPr>
          </a:p>
        </p:txBody>
      </p:sp>
      <p:sp>
        <p:nvSpPr>
          <p:cNvPr id="201" name="TextBox 200"/>
          <p:cNvSpPr txBox="1"/>
          <p:nvPr/>
        </p:nvSpPr>
        <p:spPr>
          <a:xfrm>
            <a:off x="4833828" y="4571235"/>
            <a:ext cx="385042" cy="215444"/>
          </a:xfrm>
          <a:prstGeom prst="rect">
            <a:avLst/>
          </a:prstGeom>
          <a:noFill/>
        </p:spPr>
        <p:txBody>
          <a:bodyPr wrap="none" rtlCol="0">
            <a:spAutoFit/>
          </a:bodyPr>
          <a:lstStyle/>
          <a:p>
            <a:r>
              <a:rPr lang="en-US" sz="800" dirty="0" smtClean="0">
                <a:solidFill>
                  <a:schemeClr val="tx1"/>
                </a:solidFill>
              </a:rPr>
              <a:t>FGHI</a:t>
            </a:r>
            <a:endParaRPr lang="en-US" sz="800" dirty="0">
              <a:solidFill>
                <a:schemeClr val="tx1"/>
              </a:solidFill>
            </a:endParaRPr>
          </a:p>
        </p:txBody>
      </p:sp>
      <p:sp>
        <p:nvSpPr>
          <p:cNvPr id="202" name="TextBox 201"/>
          <p:cNvSpPr txBox="1"/>
          <p:nvPr/>
        </p:nvSpPr>
        <p:spPr>
          <a:xfrm>
            <a:off x="4761687" y="4727920"/>
            <a:ext cx="338554" cy="215444"/>
          </a:xfrm>
          <a:prstGeom prst="rect">
            <a:avLst/>
          </a:prstGeom>
          <a:noFill/>
        </p:spPr>
        <p:txBody>
          <a:bodyPr wrap="none" rtlCol="0">
            <a:spAutoFit/>
          </a:bodyPr>
          <a:lstStyle/>
          <a:p>
            <a:r>
              <a:rPr lang="en-US" sz="800" dirty="0" smtClean="0">
                <a:solidFill>
                  <a:schemeClr val="tx1"/>
                </a:solidFill>
              </a:rPr>
              <a:t>GHI</a:t>
            </a:r>
            <a:endParaRPr lang="en-US" sz="800" dirty="0">
              <a:solidFill>
                <a:schemeClr val="tx1"/>
              </a:solidFill>
            </a:endParaRPr>
          </a:p>
        </p:txBody>
      </p:sp>
      <p:sp>
        <p:nvSpPr>
          <p:cNvPr id="203" name="TextBox 202"/>
          <p:cNvSpPr txBox="1"/>
          <p:nvPr/>
        </p:nvSpPr>
        <p:spPr>
          <a:xfrm>
            <a:off x="4634187" y="4847183"/>
            <a:ext cx="338554" cy="215444"/>
          </a:xfrm>
          <a:prstGeom prst="rect">
            <a:avLst/>
          </a:prstGeom>
          <a:noFill/>
        </p:spPr>
        <p:txBody>
          <a:bodyPr wrap="none" rtlCol="0">
            <a:spAutoFit/>
          </a:bodyPr>
          <a:lstStyle/>
          <a:p>
            <a:r>
              <a:rPr lang="en-US" sz="800" dirty="0" smtClean="0">
                <a:solidFill>
                  <a:schemeClr val="tx1"/>
                </a:solidFill>
              </a:rPr>
              <a:t>GHI</a:t>
            </a:r>
            <a:endParaRPr lang="en-US" sz="800" dirty="0">
              <a:solidFill>
                <a:schemeClr val="tx1"/>
              </a:solidFill>
            </a:endParaRPr>
          </a:p>
        </p:txBody>
      </p:sp>
      <p:sp>
        <p:nvSpPr>
          <p:cNvPr id="204" name="TextBox 203"/>
          <p:cNvSpPr txBox="1"/>
          <p:nvPr/>
        </p:nvSpPr>
        <p:spPr>
          <a:xfrm>
            <a:off x="4430627" y="4999947"/>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05" name="TextBox 204"/>
          <p:cNvSpPr txBox="1"/>
          <p:nvPr/>
        </p:nvSpPr>
        <p:spPr>
          <a:xfrm>
            <a:off x="4354962" y="5121806"/>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06" name="TextBox 205"/>
          <p:cNvSpPr txBox="1"/>
          <p:nvPr/>
        </p:nvSpPr>
        <p:spPr>
          <a:xfrm>
            <a:off x="8304035" y="4068959"/>
            <a:ext cx="434734" cy="215444"/>
          </a:xfrm>
          <a:prstGeom prst="rect">
            <a:avLst/>
          </a:prstGeom>
          <a:noFill/>
        </p:spPr>
        <p:txBody>
          <a:bodyPr wrap="none" rtlCol="0">
            <a:spAutoFit/>
          </a:bodyPr>
          <a:lstStyle/>
          <a:p>
            <a:r>
              <a:rPr lang="en-US" sz="800" dirty="0" smtClean="0">
                <a:solidFill>
                  <a:schemeClr val="tx1"/>
                </a:solidFill>
              </a:rPr>
              <a:t>EFGHI</a:t>
            </a:r>
            <a:endParaRPr lang="en-US" sz="800" dirty="0">
              <a:solidFill>
                <a:schemeClr val="tx1"/>
              </a:solidFill>
            </a:endParaRPr>
          </a:p>
        </p:txBody>
      </p:sp>
      <p:sp>
        <p:nvSpPr>
          <p:cNvPr id="207" name="TextBox 206"/>
          <p:cNvSpPr txBox="1"/>
          <p:nvPr/>
        </p:nvSpPr>
        <p:spPr>
          <a:xfrm>
            <a:off x="8544404" y="4303149"/>
            <a:ext cx="497252" cy="215444"/>
          </a:xfrm>
          <a:prstGeom prst="rect">
            <a:avLst/>
          </a:prstGeom>
          <a:noFill/>
        </p:spPr>
        <p:txBody>
          <a:bodyPr wrap="none" rtlCol="0">
            <a:spAutoFit/>
          </a:bodyPr>
          <a:lstStyle/>
          <a:p>
            <a:r>
              <a:rPr lang="en-US" sz="800" dirty="0" smtClean="0">
                <a:solidFill>
                  <a:schemeClr val="tx1"/>
                </a:solidFill>
              </a:rPr>
              <a:t>DEFGHI</a:t>
            </a:r>
            <a:endParaRPr lang="en-US" sz="800" dirty="0">
              <a:solidFill>
                <a:schemeClr val="tx1"/>
              </a:solidFill>
            </a:endParaRPr>
          </a:p>
        </p:txBody>
      </p:sp>
      <p:sp>
        <p:nvSpPr>
          <p:cNvPr id="208" name="TextBox 207"/>
          <p:cNvSpPr txBox="1"/>
          <p:nvPr/>
        </p:nvSpPr>
        <p:spPr>
          <a:xfrm>
            <a:off x="8497338" y="4430122"/>
            <a:ext cx="434734" cy="215444"/>
          </a:xfrm>
          <a:prstGeom prst="rect">
            <a:avLst/>
          </a:prstGeom>
          <a:noFill/>
        </p:spPr>
        <p:txBody>
          <a:bodyPr wrap="none" rtlCol="0">
            <a:spAutoFit/>
          </a:bodyPr>
          <a:lstStyle/>
          <a:p>
            <a:r>
              <a:rPr lang="en-US" sz="800" dirty="0" smtClean="0">
                <a:solidFill>
                  <a:schemeClr val="tx1"/>
                </a:solidFill>
              </a:rPr>
              <a:t>EFGHI</a:t>
            </a:r>
            <a:endParaRPr lang="en-US" sz="800" dirty="0">
              <a:solidFill>
                <a:schemeClr val="tx1"/>
              </a:solidFill>
            </a:endParaRPr>
          </a:p>
        </p:txBody>
      </p:sp>
      <p:sp>
        <p:nvSpPr>
          <p:cNvPr id="209" name="TextBox 208"/>
          <p:cNvSpPr txBox="1"/>
          <p:nvPr/>
        </p:nvSpPr>
        <p:spPr>
          <a:xfrm>
            <a:off x="8418502" y="4573940"/>
            <a:ext cx="385042" cy="215444"/>
          </a:xfrm>
          <a:prstGeom prst="rect">
            <a:avLst/>
          </a:prstGeom>
          <a:noFill/>
        </p:spPr>
        <p:txBody>
          <a:bodyPr wrap="none" rtlCol="0">
            <a:spAutoFit/>
          </a:bodyPr>
          <a:lstStyle/>
          <a:p>
            <a:r>
              <a:rPr lang="en-US" sz="800" dirty="0" smtClean="0">
                <a:solidFill>
                  <a:schemeClr val="tx1"/>
                </a:solidFill>
              </a:rPr>
              <a:t>FGHI</a:t>
            </a:r>
            <a:endParaRPr lang="en-US" sz="800" dirty="0">
              <a:solidFill>
                <a:schemeClr val="tx1"/>
              </a:solidFill>
            </a:endParaRPr>
          </a:p>
        </p:txBody>
      </p:sp>
      <p:sp>
        <p:nvSpPr>
          <p:cNvPr id="210" name="TextBox 209"/>
          <p:cNvSpPr txBox="1"/>
          <p:nvPr/>
        </p:nvSpPr>
        <p:spPr>
          <a:xfrm>
            <a:off x="8340131" y="4704672"/>
            <a:ext cx="385042" cy="215444"/>
          </a:xfrm>
          <a:prstGeom prst="rect">
            <a:avLst/>
          </a:prstGeom>
          <a:noFill/>
        </p:spPr>
        <p:txBody>
          <a:bodyPr wrap="none" rtlCol="0">
            <a:spAutoFit/>
          </a:bodyPr>
          <a:lstStyle/>
          <a:p>
            <a:r>
              <a:rPr lang="en-US" sz="800" dirty="0" smtClean="0">
                <a:solidFill>
                  <a:schemeClr val="tx1"/>
                </a:solidFill>
              </a:rPr>
              <a:t>FGHI</a:t>
            </a:r>
            <a:endParaRPr lang="en-US" sz="800" dirty="0">
              <a:solidFill>
                <a:schemeClr val="tx1"/>
              </a:solidFill>
            </a:endParaRPr>
          </a:p>
        </p:txBody>
      </p:sp>
      <p:sp>
        <p:nvSpPr>
          <p:cNvPr id="211" name="TextBox 210"/>
          <p:cNvSpPr txBox="1"/>
          <p:nvPr/>
        </p:nvSpPr>
        <p:spPr>
          <a:xfrm>
            <a:off x="8225981" y="4835642"/>
            <a:ext cx="338554" cy="215444"/>
          </a:xfrm>
          <a:prstGeom prst="rect">
            <a:avLst/>
          </a:prstGeom>
          <a:noFill/>
        </p:spPr>
        <p:txBody>
          <a:bodyPr wrap="none" rtlCol="0">
            <a:spAutoFit/>
          </a:bodyPr>
          <a:lstStyle/>
          <a:p>
            <a:r>
              <a:rPr lang="en-US" sz="800" dirty="0" smtClean="0">
                <a:solidFill>
                  <a:schemeClr val="tx1"/>
                </a:solidFill>
              </a:rPr>
              <a:t>GHI</a:t>
            </a:r>
            <a:endParaRPr lang="en-US" sz="800" dirty="0">
              <a:solidFill>
                <a:schemeClr val="tx1"/>
              </a:solidFill>
            </a:endParaRPr>
          </a:p>
        </p:txBody>
      </p:sp>
      <p:sp>
        <p:nvSpPr>
          <p:cNvPr id="212" name="TextBox 211"/>
          <p:cNvSpPr txBox="1"/>
          <p:nvPr/>
        </p:nvSpPr>
        <p:spPr>
          <a:xfrm>
            <a:off x="7648464" y="4978554"/>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13" name="TextBox 212"/>
          <p:cNvSpPr txBox="1"/>
          <p:nvPr/>
        </p:nvSpPr>
        <p:spPr>
          <a:xfrm>
            <a:off x="7648464" y="5109774"/>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graphicFrame>
        <p:nvGraphicFramePr>
          <p:cNvPr id="214" name="Chart 213"/>
          <p:cNvGraphicFramePr/>
          <p:nvPr>
            <p:extLst>
              <p:ext uri="{D42A27DB-BD31-4B8C-83A1-F6EECF244321}">
                <p14:modId xmlns:p14="http://schemas.microsoft.com/office/powerpoint/2010/main" val="1811736017"/>
              </p:ext>
            </p:extLst>
          </p:nvPr>
        </p:nvGraphicFramePr>
        <p:xfrm>
          <a:off x="3196669" y="4071120"/>
          <a:ext cx="2867024" cy="1517648"/>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215" name="Chart 214"/>
          <p:cNvGraphicFramePr/>
          <p:nvPr>
            <p:extLst>
              <p:ext uri="{D42A27DB-BD31-4B8C-83A1-F6EECF244321}">
                <p14:modId xmlns:p14="http://schemas.microsoft.com/office/powerpoint/2010/main" val="2837456538"/>
              </p:ext>
            </p:extLst>
          </p:nvPr>
        </p:nvGraphicFramePr>
        <p:xfrm>
          <a:off x="6254194" y="4061595"/>
          <a:ext cx="2867024" cy="1517648"/>
        </p:xfrm>
        <a:graphic>
          <a:graphicData uri="http://schemas.openxmlformats.org/drawingml/2006/chart">
            <c:chart xmlns:c="http://schemas.openxmlformats.org/drawingml/2006/chart" xmlns:r="http://schemas.openxmlformats.org/officeDocument/2006/relationships" r:id="rId11"/>
          </a:graphicData>
        </a:graphic>
      </p:graphicFrame>
      <p:grpSp>
        <p:nvGrpSpPr>
          <p:cNvPr id="216" name="Group 215"/>
          <p:cNvGrpSpPr/>
          <p:nvPr/>
        </p:nvGrpSpPr>
        <p:grpSpPr>
          <a:xfrm>
            <a:off x="689676" y="2989988"/>
            <a:ext cx="256802" cy="740828"/>
            <a:chOff x="665612" y="1547199"/>
            <a:chExt cx="256802" cy="740828"/>
          </a:xfrm>
        </p:grpSpPr>
        <p:sp>
          <p:nvSpPr>
            <p:cNvPr id="217" name="TextBox 216"/>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218" name="TextBox 217"/>
            <p:cNvSpPr txBox="1"/>
            <p:nvPr/>
          </p:nvSpPr>
          <p:spPr>
            <a:xfrm>
              <a:off x="665612" y="1799020"/>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219" name="TextBox 218"/>
            <p:cNvSpPr txBox="1"/>
            <p:nvPr/>
          </p:nvSpPr>
          <p:spPr>
            <a:xfrm>
              <a:off x="701708" y="2057195"/>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pSp>
        <p:nvGrpSpPr>
          <p:cNvPr id="220" name="Group 219"/>
          <p:cNvGrpSpPr/>
          <p:nvPr/>
        </p:nvGrpSpPr>
        <p:grpSpPr>
          <a:xfrm>
            <a:off x="3590456" y="2989988"/>
            <a:ext cx="256802" cy="740828"/>
            <a:chOff x="665612" y="1547199"/>
            <a:chExt cx="256802" cy="740828"/>
          </a:xfrm>
        </p:grpSpPr>
        <p:sp>
          <p:nvSpPr>
            <p:cNvPr id="221" name="TextBox 220"/>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222" name="TextBox 221"/>
            <p:cNvSpPr txBox="1"/>
            <p:nvPr/>
          </p:nvSpPr>
          <p:spPr>
            <a:xfrm>
              <a:off x="665612" y="1799020"/>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223" name="TextBox 222"/>
            <p:cNvSpPr txBox="1"/>
            <p:nvPr/>
          </p:nvSpPr>
          <p:spPr>
            <a:xfrm>
              <a:off x="701708" y="2057195"/>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pSp>
        <p:nvGrpSpPr>
          <p:cNvPr id="224" name="Group 223"/>
          <p:cNvGrpSpPr/>
          <p:nvPr/>
        </p:nvGrpSpPr>
        <p:grpSpPr>
          <a:xfrm>
            <a:off x="6647981" y="3002020"/>
            <a:ext cx="256802" cy="716764"/>
            <a:chOff x="665612" y="1559231"/>
            <a:chExt cx="256802" cy="716764"/>
          </a:xfrm>
        </p:grpSpPr>
        <p:sp>
          <p:nvSpPr>
            <p:cNvPr id="225" name="TextBox 224"/>
            <p:cNvSpPr txBox="1"/>
            <p:nvPr/>
          </p:nvSpPr>
          <p:spPr>
            <a:xfrm>
              <a:off x="665612" y="1559231"/>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226" name="TextBox 225"/>
            <p:cNvSpPr txBox="1"/>
            <p:nvPr/>
          </p:nvSpPr>
          <p:spPr>
            <a:xfrm>
              <a:off x="665612" y="1799020"/>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227" name="TextBox 226"/>
            <p:cNvSpPr txBox="1"/>
            <p:nvPr/>
          </p:nvSpPr>
          <p:spPr>
            <a:xfrm>
              <a:off x="701708" y="2045163"/>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sp>
        <p:nvSpPr>
          <p:cNvPr id="228" name="TextBox 227"/>
          <p:cNvSpPr txBox="1"/>
          <p:nvPr/>
        </p:nvSpPr>
        <p:spPr>
          <a:xfrm>
            <a:off x="1806835" y="1652094"/>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229" name="TextBox 228"/>
          <p:cNvSpPr txBox="1"/>
          <p:nvPr/>
        </p:nvSpPr>
        <p:spPr>
          <a:xfrm>
            <a:off x="2221143" y="1968257"/>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230" name="TextBox 229"/>
          <p:cNvSpPr txBox="1"/>
          <p:nvPr/>
        </p:nvSpPr>
        <p:spPr>
          <a:xfrm>
            <a:off x="8481071" y="18734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43" name="TextBox 142"/>
          <p:cNvSpPr txBox="1"/>
          <p:nvPr/>
        </p:nvSpPr>
        <p:spPr>
          <a:xfrm>
            <a:off x="4986158" y="1885671"/>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Tree>
    <p:extLst>
      <p:ext uri="{BB962C8B-B14F-4D97-AF65-F5344CB8AC3E}">
        <p14:creationId xmlns:p14="http://schemas.microsoft.com/office/powerpoint/2010/main" val="2498647701"/>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 name="Rounded Rectangle 87"/>
          <p:cNvSpPr/>
          <p:nvPr/>
        </p:nvSpPr>
        <p:spPr bwMode="auto">
          <a:xfrm>
            <a:off x="7569332" y="2512315"/>
            <a:ext cx="1327018" cy="1727843"/>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88</a:t>
            </a:fld>
            <a:r>
              <a:rPr lang="en-US" smtClean="0"/>
              <a:t> -</a:t>
            </a:r>
            <a:endParaRPr lang="en-US"/>
          </a:p>
        </p:txBody>
      </p:sp>
      <p:sp>
        <p:nvSpPr>
          <p:cNvPr id="5" name="Title 1"/>
          <p:cNvSpPr txBox="1">
            <a:spLocks/>
          </p:cNvSpPr>
          <p:nvPr/>
        </p:nvSpPr>
        <p:spPr>
          <a:xfrm>
            <a:off x="139147" y="139465"/>
            <a:ext cx="886968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Personal Concern for Various Medical Conditions</a:t>
            </a:r>
            <a:endParaRPr lang="en-US" sz="2400" kern="0" dirty="0"/>
          </a:p>
        </p:txBody>
      </p:sp>
      <p:grpSp>
        <p:nvGrpSpPr>
          <p:cNvPr id="24" name="Group 23"/>
          <p:cNvGrpSpPr/>
          <p:nvPr/>
        </p:nvGrpSpPr>
        <p:grpSpPr>
          <a:xfrm>
            <a:off x="139144" y="1198876"/>
            <a:ext cx="3670856" cy="1355960"/>
            <a:chOff x="139144" y="730015"/>
            <a:chExt cx="3670856" cy="1355960"/>
          </a:xfrm>
        </p:grpSpPr>
        <p:graphicFrame>
          <p:nvGraphicFramePr>
            <p:cNvPr id="6" name="Chart 5"/>
            <p:cNvGraphicFramePr/>
            <p:nvPr>
              <p:extLst>
                <p:ext uri="{D42A27DB-BD31-4B8C-83A1-F6EECF244321}">
                  <p14:modId xmlns:p14="http://schemas.microsoft.com/office/powerpoint/2010/main" val="2971833689"/>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3"/>
            </a:graphicData>
          </a:graphic>
        </p:graphicFrame>
        <p:cxnSp>
          <p:nvCxnSpPr>
            <p:cNvPr id="17" name="Straight Connector 1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 name="Straight Connector 1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 name="TextBox 18"/>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0" name="TextBox 19"/>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1" name="TextBox 20"/>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2" name="TextBox 21"/>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3" name="TextBox 22"/>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High Blood Pressure</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25" name="Group 24"/>
          <p:cNvGrpSpPr/>
          <p:nvPr/>
        </p:nvGrpSpPr>
        <p:grpSpPr>
          <a:xfrm>
            <a:off x="158196" y="2663437"/>
            <a:ext cx="3670856" cy="1355960"/>
            <a:chOff x="139144" y="730015"/>
            <a:chExt cx="3670856" cy="1355960"/>
          </a:xfrm>
        </p:grpSpPr>
        <p:graphicFrame>
          <p:nvGraphicFramePr>
            <p:cNvPr id="26" name="Chart 25"/>
            <p:cNvGraphicFramePr/>
            <p:nvPr>
              <p:extLst>
                <p:ext uri="{D42A27DB-BD31-4B8C-83A1-F6EECF244321}">
                  <p14:modId xmlns:p14="http://schemas.microsoft.com/office/powerpoint/2010/main" val="3203433126"/>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4"/>
            </a:graphicData>
          </a:graphic>
        </p:graphicFrame>
        <p:cxnSp>
          <p:nvCxnSpPr>
            <p:cNvPr id="27" name="Straight Connector 2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 name="Straight Connector 2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9" name="TextBox 28"/>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0" name="TextBox 29"/>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1" name="TextBox 30"/>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2" name="TextBox 31"/>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3" name="TextBox 32"/>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Heart Attack</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34" name="Group 33"/>
          <p:cNvGrpSpPr/>
          <p:nvPr/>
        </p:nvGrpSpPr>
        <p:grpSpPr>
          <a:xfrm>
            <a:off x="139147" y="4040033"/>
            <a:ext cx="3670856" cy="1355960"/>
            <a:chOff x="139144" y="730015"/>
            <a:chExt cx="3670856" cy="1355960"/>
          </a:xfrm>
        </p:grpSpPr>
        <p:graphicFrame>
          <p:nvGraphicFramePr>
            <p:cNvPr id="35" name="Chart 34"/>
            <p:cNvGraphicFramePr/>
            <p:nvPr>
              <p:extLst>
                <p:ext uri="{D42A27DB-BD31-4B8C-83A1-F6EECF244321}">
                  <p14:modId xmlns:p14="http://schemas.microsoft.com/office/powerpoint/2010/main" val="456322276"/>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5"/>
            </a:graphicData>
          </a:graphic>
        </p:graphicFrame>
        <p:cxnSp>
          <p:nvCxnSpPr>
            <p:cNvPr id="36" name="Straight Connector 35"/>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Straight Connector 36"/>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8" name="TextBox 37"/>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9" name="TextBox 38"/>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0" name="TextBox 39"/>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1" name="TextBox 40"/>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2" name="TextBox 41"/>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AIDS</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43" name="Group 42"/>
          <p:cNvGrpSpPr/>
          <p:nvPr/>
        </p:nvGrpSpPr>
        <p:grpSpPr>
          <a:xfrm>
            <a:off x="4387119" y="1198876"/>
            <a:ext cx="3670856" cy="1355960"/>
            <a:chOff x="139144" y="730015"/>
            <a:chExt cx="3670856" cy="1355960"/>
          </a:xfrm>
        </p:grpSpPr>
        <p:graphicFrame>
          <p:nvGraphicFramePr>
            <p:cNvPr id="44" name="Chart 43"/>
            <p:cNvGraphicFramePr/>
            <p:nvPr>
              <p:extLst>
                <p:ext uri="{D42A27DB-BD31-4B8C-83A1-F6EECF244321}">
                  <p14:modId xmlns:p14="http://schemas.microsoft.com/office/powerpoint/2010/main" val="2447951490"/>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6"/>
            </a:graphicData>
          </a:graphic>
        </p:graphicFrame>
        <p:cxnSp>
          <p:nvCxnSpPr>
            <p:cNvPr id="45" name="Straight Connector 44"/>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Straight Connector 45"/>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TextBox 46"/>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8" name="TextBox 47"/>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9" name="TextBox 48"/>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0" name="TextBox 49"/>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1" name="TextBox 50"/>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Stroke</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52" name="Group 51"/>
          <p:cNvGrpSpPr/>
          <p:nvPr/>
        </p:nvGrpSpPr>
        <p:grpSpPr>
          <a:xfrm>
            <a:off x="4205330" y="2663437"/>
            <a:ext cx="3670856" cy="1355960"/>
            <a:chOff x="139144" y="730015"/>
            <a:chExt cx="3670856" cy="1355960"/>
          </a:xfrm>
        </p:grpSpPr>
        <p:graphicFrame>
          <p:nvGraphicFramePr>
            <p:cNvPr id="53" name="Chart 52"/>
            <p:cNvGraphicFramePr/>
            <p:nvPr>
              <p:extLst>
                <p:ext uri="{D42A27DB-BD31-4B8C-83A1-F6EECF244321}">
                  <p14:modId xmlns:p14="http://schemas.microsoft.com/office/powerpoint/2010/main" val="1209557727"/>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7"/>
            </a:graphicData>
          </a:graphic>
        </p:graphicFrame>
        <p:cxnSp>
          <p:nvCxnSpPr>
            <p:cNvPr id="54" name="Straight Connector 53"/>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5" name="Straight Connector 54"/>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6" name="TextBox 55"/>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7" name="TextBox 56"/>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8" name="TextBox 57"/>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9" name="TextBox 58"/>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0" name="TextBox 59"/>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Breast Cancer</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61" name="Group 60"/>
          <p:cNvGrpSpPr/>
          <p:nvPr/>
        </p:nvGrpSpPr>
        <p:grpSpPr>
          <a:xfrm>
            <a:off x="4205330" y="4040033"/>
            <a:ext cx="3670856" cy="1355960"/>
            <a:chOff x="139144" y="730015"/>
            <a:chExt cx="3670856" cy="1355960"/>
          </a:xfrm>
        </p:grpSpPr>
        <p:graphicFrame>
          <p:nvGraphicFramePr>
            <p:cNvPr id="62" name="Chart 61"/>
            <p:cNvGraphicFramePr/>
            <p:nvPr>
              <p:extLst>
                <p:ext uri="{D42A27DB-BD31-4B8C-83A1-F6EECF244321}">
                  <p14:modId xmlns:p14="http://schemas.microsoft.com/office/powerpoint/2010/main" val="563848215"/>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8"/>
            </a:graphicData>
          </a:graphic>
        </p:graphicFrame>
        <p:cxnSp>
          <p:nvCxnSpPr>
            <p:cNvPr id="63" name="Straight Connector 62"/>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4" name="Straight Connector 63"/>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5" name="TextBox 64"/>
            <p:cNvSpPr txBox="1"/>
            <p:nvPr/>
          </p:nvSpPr>
          <p:spPr>
            <a:xfrm>
              <a:off x="158196" y="819581"/>
              <a:ext cx="809625" cy="261610"/>
            </a:xfrm>
            <a:prstGeom prst="rect">
              <a:avLst/>
            </a:prstGeom>
            <a:noFill/>
          </p:spPr>
          <p:txBody>
            <a:bodyPr wrap="square" rtlCol="0">
              <a:spAutoFit/>
            </a:bodyPr>
            <a:lstStyle/>
            <a:p>
              <a:pPr algn="ctr"/>
              <a:r>
                <a:rPr lang="en-US" sz="1100" b="1" i="1" dirty="0" smtClean="0">
                  <a:solidFill>
                    <a:schemeClr val="tx1">
                      <a:lumMod val="75000"/>
                      <a:lumOff val="25000"/>
                    </a:schemeClr>
                  </a:solidFill>
                  <a:latin typeface="Arial" panose="020B0604020202020204" pitchFamily="34" charset="0"/>
                  <a:cs typeface="Arial" panose="020B0604020202020204" pitchFamily="34" charset="0"/>
                </a:rPr>
                <a:t>Ages</a:t>
              </a:r>
              <a:endParaRPr lang="en-US" sz="11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6" name="TextBox 65"/>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7" name="TextBox 66"/>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8" name="TextBox 67"/>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9" name="TextBox 68"/>
            <p:cNvSpPr txBox="1"/>
            <p:nvPr/>
          </p:nvSpPr>
          <p:spPr>
            <a:xfrm>
              <a:off x="554355" y="730015"/>
              <a:ext cx="2571750" cy="276999"/>
            </a:xfrm>
            <a:prstGeom prst="rect">
              <a:avLst/>
            </a:prstGeom>
            <a:noFill/>
          </p:spPr>
          <p:txBody>
            <a:bodyPr wrap="square" rtlCol="0">
              <a:spAutoFit/>
            </a:bodyPr>
            <a:lstStyle/>
            <a:p>
              <a:pPr algn="ctr"/>
              <a:r>
                <a:rPr lang="en-US" sz="1200" b="1" dirty="0" smtClean="0">
                  <a:solidFill>
                    <a:schemeClr val="tx2"/>
                  </a:solidFill>
                  <a:latin typeface="Arial" panose="020B0604020202020204" pitchFamily="34" charset="0"/>
                  <a:cs typeface="Arial" panose="020B0604020202020204" pitchFamily="34" charset="0"/>
                </a:rPr>
                <a:t>Prostate Cancer</a:t>
              </a:r>
              <a:endParaRPr lang="en-US" sz="1200" b="1" dirty="0">
                <a:solidFill>
                  <a:schemeClr val="tx2"/>
                </a:solidFill>
                <a:latin typeface="Arial" panose="020B0604020202020204" pitchFamily="34" charset="0"/>
                <a:cs typeface="Arial" panose="020B0604020202020204" pitchFamily="34" charset="0"/>
              </a:endParaRPr>
            </a:p>
          </p:txBody>
        </p:sp>
      </p:grpSp>
      <p:grpSp>
        <p:nvGrpSpPr>
          <p:cNvPr id="80" name="Group 79"/>
          <p:cNvGrpSpPr/>
          <p:nvPr/>
        </p:nvGrpSpPr>
        <p:grpSpPr>
          <a:xfrm>
            <a:off x="7633919" y="3421743"/>
            <a:ext cx="486337" cy="486337"/>
            <a:chOff x="446183" y="3541776"/>
            <a:chExt cx="838200" cy="838200"/>
          </a:xfrm>
        </p:grpSpPr>
        <p:sp>
          <p:nvSpPr>
            <p:cNvPr id="81" name="Oval 80"/>
            <p:cNvSpPr/>
            <p:nvPr/>
          </p:nvSpPr>
          <p:spPr>
            <a:xfrm>
              <a:off x="446183" y="3541776"/>
              <a:ext cx="838200" cy="838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2" name="Freeform 5"/>
            <p:cNvSpPr>
              <a:spLocks noEditPoints="1"/>
            </p:cNvSpPr>
            <p:nvPr/>
          </p:nvSpPr>
          <p:spPr bwMode="auto">
            <a:xfrm>
              <a:off x="711994" y="3629025"/>
              <a:ext cx="316706" cy="675640"/>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dirty="0"/>
            </a:p>
          </p:txBody>
        </p:sp>
      </p:grpSp>
      <p:grpSp>
        <p:nvGrpSpPr>
          <p:cNvPr id="83" name="Group 82"/>
          <p:cNvGrpSpPr/>
          <p:nvPr/>
        </p:nvGrpSpPr>
        <p:grpSpPr>
          <a:xfrm>
            <a:off x="7620216" y="2700698"/>
            <a:ext cx="486337" cy="486337"/>
            <a:chOff x="446183" y="4590288"/>
            <a:chExt cx="838200" cy="838200"/>
          </a:xfrm>
        </p:grpSpPr>
        <p:sp>
          <p:nvSpPr>
            <p:cNvPr id="84" name="Oval 83"/>
            <p:cNvSpPr/>
            <p:nvPr/>
          </p:nvSpPr>
          <p:spPr>
            <a:xfrm>
              <a:off x="446183" y="4590288"/>
              <a:ext cx="838200" cy="838200"/>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5" name="Freeform 9"/>
            <p:cNvSpPr>
              <a:spLocks noEditPoints="1"/>
            </p:cNvSpPr>
            <p:nvPr/>
          </p:nvSpPr>
          <p:spPr bwMode="auto">
            <a:xfrm>
              <a:off x="742950" y="4667250"/>
              <a:ext cx="255588" cy="692658"/>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sp>
        <p:nvSpPr>
          <p:cNvPr id="86" name="TextBox 85"/>
          <p:cNvSpPr txBox="1"/>
          <p:nvPr/>
        </p:nvSpPr>
        <p:spPr>
          <a:xfrm>
            <a:off x="8057975" y="2662598"/>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Blue bars</a:t>
            </a:r>
          </a:p>
          <a:p>
            <a:r>
              <a:rPr lang="en-US" sz="1000" b="1" dirty="0" smtClean="0">
                <a:solidFill>
                  <a:schemeClr val="tx2"/>
                </a:solidFill>
                <a:latin typeface="Arial" panose="020B0604020202020204" pitchFamily="34" charset="0"/>
                <a:cs typeface="Arial" panose="020B0604020202020204" pitchFamily="34" charset="0"/>
              </a:rPr>
              <a:t>Represent</a:t>
            </a:r>
          </a:p>
          <a:p>
            <a:r>
              <a:rPr lang="en-US" sz="1000" b="1" dirty="0" smtClean="0">
                <a:solidFill>
                  <a:schemeClr val="tx2"/>
                </a:solidFill>
                <a:latin typeface="Arial" panose="020B0604020202020204" pitchFamily="34" charset="0"/>
                <a:cs typeface="Arial" panose="020B0604020202020204" pitchFamily="34" charset="0"/>
              </a:rPr>
              <a:t>Males</a:t>
            </a:r>
            <a:endParaRPr lang="en-US" sz="1000" b="1" dirty="0">
              <a:solidFill>
                <a:schemeClr val="tx2"/>
              </a:solidFill>
              <a:latin typeface="Arial" panose="020B0604020202020204" pitchFamily="34" charset="0"/>
              <a:cs typeface="Arial" panose="020B0604020202020204" pitchFamily="34" charset="0"/>
            </a:endParaRPr>
          </a:p>
        </p:txBody>
      </p:sp>
      <p:sp>
        <p:nvSpPr>
          <p:cNvPr id="87" name="TextBox 86"/>
          <p:cNvSpPr txBox="1"/>
          <p:nvPr/>
        </p:nvSpPr>
        <p:spPr>
          <a:xfrm>
            <a:off x="8125073" y="3434266"/>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Red bars</a:t>
            </a:r>
          </a:p>
          <a:p>
            <a:r>
              <a:rPr lang="en-US" sz="1000" b="1" dirty="0" smtClean="0">
                <a:solidFill>
                  <a:schemeClr val="tx2"/>
                </a:solidFill>
                <a:latin typeface="Arial" panose="020B0604020202020204" pitchFamily="34" charset="0"/>
                <a:cs typeface="Arial" panose="020B0604020202020204" pitchFamily="34" charset="0"/>
              </a:rPr>
              <a:t>Represent Females</a:t>
            </a:r>
            <a:endParaRPr lang="en-US" sz="1000" b="1" dirty="0">
              <a:solidFill>
                <a:schemeClr val="tx2"/>
              </a:solidFill>
              <a:latin typeface="Arial" panose="020B0604020202020204" pitchFamily="34" charset="0"/>
              <a:cs typeface="Arial" panose="020B0604020202020204" pitchFamily="34" charset="0"/>
            </a:endParaRPr>
          </a:p>
        </p:txBody>
      </p:sp>
      <p:sp>
        <p:nvSpPr>
          <p:cNvPr id="89" name="Rectangle 88"/>
          <p:cNvSpPr/>
          <p:nvPr/>
        </p:nvSpPr>
        <p:spPr>
          <a:xfrm>
            <a:off x="83490" y="6274706"/>
            <a:ext cx="7033137" cy="461665"/>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Canada Respondents aware of condition at Q1.</a:t>
            </a:r>
          </a:p>
          <a:p>
            <a:r>
              <a:rPr lang="en-US" sz="800" dirty="0">
                <a:solidFill>
                  <a:schemeClr val="tx1"/>
                </a:solidFill>
                <a:latin typeface="Arial" panose="020B0604020202020204" pitchFamily="34" charset="0"/>
                <a:cs typeface="Arial" panose="020B0604020202020204" pitchFamily="34" charset="0"/>
              </a:rPr>
              <a:t>Q2.  On a scale of 1 to 5, how concerned are you about each of these medical conditions?  </a:t>
            </a:r>
            <a:br>
              <a:rPr lang="en-US" sz="800" dirty="0">
                <a:solidFill>
                  <a:schemeClr val="tx1"/>
                </a:solidFill>
                <a:latin typeface="Arial" panose="020B0604020202020204" pitchFamily="34" charset="0"/>
                <a:cs typeface="Arial" panose="020B0604020202020204" pitchFamily="34" charset="0"/>
              </a:rPr>
            </a:br>
            <a:r>
              <a:rPr lang="en-US" sz="800" dirty="0">
                <a:solidFill>
                  <a:schemeClr val="tx1"/>
                </a:solidFill>
                <a:latin typeface="Arial" panose="020B0604020202020204" pitchFamily="34" charset="0"/>
                <a:cs typeface="Arial" panose="020B0604020202020204" pitchFamily="34" charset="0"/>
              </a:rPr>
              <a:t>(Where 1 is not at all concerned and 5 is extremely concerned about risk to your health</a:t>
            </a:r>
            <a:r>
              <a:rPr lang="en-US" sz="800" dirty="0" smtClean="0">
                <a:solidFill>
                  <a:schemeClr val="tx1"/>
                </a:solidFill>
                <a:latin typeface="Arial" panose="020B0604020202020204" pitchFamily="34" charset="0"/>
                <a:cs typeface="Arial" panose="020B0604020202020204" pitchFamily="34" charset="0"/>
              </a:rPr>
              <a:t>.)</a:t>
            </a:r>
            <a:endParaRPr lang="en-US" sz="800" dirty="0">
              <a:solidFill>
                <a:schemeClr val="tx1"/>
              </a:solidFill>
              <a:latin typeface="Arial" panose="020B0604020202020204" pitchFamily="34" charset="0"/>
              <a:cs typeface="Arial" panose="020B0604020202020204" pitchFamily="34" charset="0"/>
            </a:endParaRPr>
          </a:p>
        </p:txBody>
      </p:sp>
      <p:grpSp>
        <p:nvGrpSpPr>
          <p:cNvPr id="90" name="Group 89"/>
          <p:cNvGrpSpPr/>
          <p:nvPr/>
        </p:nvGrpSpPr>
        <p:grpSpPr>
          <a:xfrm>
            <a:off x="2299691" y="5721465"/>
            <a:ext cx="2715264" cy="369332"/>
            <a:chOff x="3398983" y="5762931"/>
            <a:chExt cx="2715264" cy="369332"/>
          </a:xfrm>
        </p:grpSpPr>
        <p:sp>
          <p:nvSpPr>
            <p:cNvPr id="91" name="Oval 90"/>
            <p:cNvSpPr/>
            <p:nvPr/>
          </p:nvSpPr>
          <p:spPr>
            <a:xfrm>
              <a:off x="4459351" y="5793070"/>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2</a:t>
              </a:r>
            </a:p>
          </p:txBody>
        </p:sp>
        <p:sp>
          <p:nvSpPr>
            <p:cNvPr id="92" name="Oval 91"/>
            <p:cNvSpPr/>
            <p:nvPr/>
          </p:nvSpPr>
          <p:spPr>
            <a:xfrm>
              <a:off x="4676227" y="5793070"/>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93" name="TextBox 92"/>
            <p:cNvSpPr txBox="1"/>
            <p:nvPr/>
          </p:nvSpPr>
          <p:spPr>
            <a:xfrm>
              <a:off x="3398983" y="5762931"/>
              <a:ext cx="787395" cy="369332"/>
            </a:xfrm>
            <a:prstGeom prst="rect">
              <a:avLst/>
            </a:prstGeom>
            <a:noFill/>
          </p:spPr>
          <p:txBody>
            <a:bodyPr wrap="none" rtlCol="0">
              <a:spAutoFit/>
            </a:bodyPr>
            <a:lstStyle/>
            <a:p>
              <a:pPr algn="r" fontAlgn="base">
                <a:spcBef>
                  <a:spcPct val="0"/>
                </a:spcBef>
                <a:spcAft>
                  <a:spcPct val="0"/>
                </a:spcAft>
              </a:pPr>
              <a:r>
                <a:rPr lang="en-US" sz="900" b="1" i="1" dirty="0" smtClean="0">
                  <a:solidFill>
                    <a:srgbClr val="000000"/>
                  </a:solidFill>
                  <a:latin typeface="Arial" panose="020B0604020202020204" pitchFamily="34" charset="0"/>
                  <a:cs typeface="Arial" panose="020B0604020202020204" pitchFamily="34" charset="0"/>
                </a:rPr>
                <a:t>Not at All </a:t>
              </a:r>
              <a:br>
                <a:rPr lang="en-US" sz="900" b="1" i="1" dirty="0" smtClean="0">
                  <a:solidFill>
                    <a:srgbClr val="000000"/>
                  </a:solidFill>
                  <a:latin typeface="Arial" panose="020B0604020202020204" pitchFamily="34" charset="0"/>
                  <a:cs typeface="Arial" panose="020B0604020202020204" pitchFamily="34" charset="0"/>
                </a:rPr>
              </a:br>
              <a:r>
                <a:rPr lang="en-US" sz="900" b="1" i="1" dirty="0" smtClean="0">
                  <a:solidFill>
                    <a:srgbClr val="000000"/>
                  </a:solidFill>
                  <a:latin typeface="Arial" panose="020B0604020202020204" pitchFamily="34" charset="0"/>
                  <a:cs typeface="Arial" panose="020B0604020202020204" pitchFamily="34" charset="0"/>
                </a:rPr>
                <a:t>Concerned</a:t>
              </a:r>
            </a:p>
          </p:txBody>
        </p:sp>
        <p:sp>
          <p:nvSpPr>
            <p:cNvPr id="94" name="TextBox 93"/>
            <p:cNvSpPr txBox="1"/>
            <p:nvPr/>
          </p:nvSpPr>
          <p:spPr>
            <a:xfrm>
              <a:off x="5326852" y="5762931"/>
              <a:ext cx="787395" cy="369332"/>
            </a:xfrm>
            <a:prstGeom prst="rect">
              <a:avLst/>
            </a:prstGeom>
            <a:noFill/>
          </p:spPr>
          <p:txBody>
            <a:bodyPr wrap="none" rtlCol="0">
              <a:spAutoFit/>
            </a:bodyPr>
            <a:lstStyle/>
            <a:p>
              <a:pPr fontAlgn="base">
                <a:spcBef>
                  <a:spcPct val="0"/>
                </a:spcBef>
                <a:spcAft>
                  <a:spcPct val="0"/>
                </a:spcAft>
              </a:pPr>
              <a:r>
                <a:rPr lang="en-US" sz="900" b="1" i="1" dirty="0" smtClean="0">
                  <a:solidFill>
                    <a:srgbClr val="000000"/>
                  </a:solidFill>
                  <a:latin typeface="Arial" panose="020B0604020202020204" pitchFamily="34" charset="0"/>
                  <a:cs typeface="Arial" panose="020B0604020202020204" pitchFamily="34" charset="0"/>
                </a:rPr>
                <a:t>Extremely</a:t>
              </a:r>
              <a:br>
                <a:rPr lang="en-US" sz="900" b="1" i="1" dirty="0" smtClean="0">
                  <a:solidFill>
                    <a:srgbClr val="000000"/>
                  </a:solidFill>
                  <a:latin typeface="Arial" panose="020B0604020202020204" pitchFamily="34" charset="0"/>
                  <a:cs typeface="Arial" panose="020B0604020202020204" pitchFamily="34" charset="0"/>
                </a:rPr>
              </a:br>
              <a:r>
                <a:rPr lang="en-US" sz="900" b="1" i="1" dirty="0" smtClean="0">
                  <a:solidFill>
                    <a:srgbClr val="000000"/>
                  </a:solidFill>
                  <a:latin typeface="Arial" panose="020B0604020202020204" pitchFamily="34" charset="0"/>
                  <a:cs typeface="Arial" panose="020B0604020202020204" pitchFamily="34" charset="0"/>
                </a:rPr>
                <a:t>Concerned</a:t>
              </a:r>
            </a:p>
          </p:txBody>
        </p:sp>
        <p:sp>
          <p:nvSpPr>
            <p:cNvPr id="95" name="Oval 94"/>
            <p:cNvSpPr/>
            <p:nvPr/>
          </p:nvSpPr>
          <p:spPr>
            <a:xfrm>
              <a:off x="4242475" y="5793070"/>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1</a:t>
              </a:r>
            </a:p>
          </p:txBody>
        </p:sp>
        <p:sp>
          <p:nvSpPr>
            <p:cNvPr id="96" name="Oval 95"/>
            <p:cNvSpPr/>
            <p:nvPr/>
          </p:nvSpPr>
          <p:spPr>
            <a:xfrm>
              <a:off x="4893103" y="5793070"/>
              <a:ext cx="172026" cy="170554"/>
            </a:xfrm>
            <a:prstGeom prst="ellipse">
              <a:avLst/>
            </a:prstGeom>
            <a:solidFill>
              <a:schemeClr val="accent1"/>
            </a:solidFill>
            <a:ln/>
          </p:spPr>
          <p:style>
            <a:lnRef idx="1">
              <a:schemeClr val="accent2"/>
            </a:lnRef>
            <a:fillRef idx="3">
              <a:schemeClr val="accent2"/>
            </a:fillRef>
            <a:effectRef idx="2">
              <a:schemeClr val="accent2"/>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4</a:t>
              </a:r>
            </a:p>
          </p:txBody>
        </p:sp>
        <p:sp>
          <p:nvSpPr>
            <p:cNvPr id="97" name="Oval 96"/>
            <p:cNvSpPr/>
            <p:nvPr/>
          </p:nvSpPr>
          <p:spPr>
            <a:xfrm>
              <a:off x="5109979" y="5793070"/>
              <a:ext cx="172026" cy="170554"/>
            </a:xfrm>
            <a:prstGeom prst="ellipse">
              <a:avLst/>
            </a:prstGeom>
            <a:solidFill>
              <a:schemeClr val="accent1"/>
            </a:solidFill>
            <a:ln/>
          </p:spPr>
          <p:style>
            <a:lnRef idx="1">
              <a:schemeClr val="accent2"/>
            </a:lnRef>
            <a:fillRef idx="3">
              <a:schemeClr val="accent2"/>
            </a:fillRef>
            <a:effectRef idx="2">
              <a:schemeClr val="accent2"/>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5</a:t>
              </a:r>
            </a:p>
          </p:txBody>
        </p:sp>
      </p:grpSp>
      <p:sp>
        <p:nvSpPr>
          <p:cNvPr id="98" name="Rectangle 97"/>
          <p:cNvSpPr/>
          <p:nvPr/>
        </p:nvSpPr>
        <p:spPr>
          <a:xfrm>
            <a:off x="2411644" y="5382911"/>
            <a:ext cx="2502608" cy="338554"/>
          </a:xfrm>
          <a:prstGeom prst="rect">
            <a:avLst/>
          </a:prstGeom>
        </p:spPr>
        <p:txBody>
          <a:bodyPr wrap="none">
            <a:spAutoFit/>
          </a:bodyPr>
          <a:lstStyle/>
          <a:p>
            <a:pPr algn="ctr"/>
            <a:r>
              <a:rPr lang="en-US" sz="800" b="1" i="1" dirty="0" smtClean="0">
                <a:solidFill>
                  <a:schemeClr val="tx1"/>
                </a:solidFill>
                <a:latin typeface="Arial" panose="020B0604020202020204" pitchFamily="34" charset="0"/>
                <a:cs typeface="Arial" panose="020B0604020202020204" pitchFamily="34" charset="0"/>
              </a:rPr>
              <a:t>Percentage represents “Top </a:t>
            </a:r>
            <a:r>
              <a:rPr lang="en-US" sz="800" b="1" i="1" dirty="0">
                <a:solidFill>
                  <a:schemeClr val="tx1"/>
                </a:solidFill>
                <a:latin typeface="Arial" panose="020B0604020202020204" pitchFamily="34" charset="0"/>
                <a:cs typeface="Arial" panose="020B0604020202020204" pitchFamily="34" charset="0"/>
              </a:rPr>
              <a:t>2 Box </a:t>
            </a:r>
            <a:r>
              <a:rPr lang="en-US" sz="800" b="1" i="1" dirty="0" smtClean="0">
                <a:solidFill>
                  <a:schemeClr val="tx1"/>
                </a:solidFill>
                <a:latin typeface="Arial" panose="020B0604020202020204" pitchFamily="34" charset="0"/>
                <a:cs typeface="Arial" panose="020B0604020202020204" pitchFamily="34" charset="0"/>
              </a:rPr>
              <a:t>Score”</a:t>
            </a:r>
          </a:p>
          <a:p>
            <a:pPr algn="ctr"/>
            <a:r>
              <a:rPr lang="en-US" sz="800" b="1" i="1" dirty="0" smtClean="0">
                <a:solidFill>
                  <a:schemeClr val="tx1"/>
                </a:solidFill>
                <a:latin typeface="Arial" panose="020B0604020202020204" pitchFamily="34" charset="0"/>
                <a:cs typeface="Arial" panose="020B0604020202020204" pitchFamily="34" charset="0"/>
              </a:rPr>
              <a:t> the percent of respondents that selected 4 or 5</a:t>
            </a:r>
            <a:endParaRPr lang="en-US" sz="800" b="1" dirty="0">
              <a:solidFill>
                <a:schemeClr val="tx1"/>
              </a:solidFill>
              <a:latin typeface="Arial" panose="020B0604020202020204" pitchFamily="34" charset="0"/>
              <a:cs typeface="Arial" panose="020B0604020202020204" pitchFamily="34" charset="0"/>
            </a:endParaRPr>
          </a:p>
        </p:txBody>
      </p:sp>
      <p:sp>
        <p:nvSpPr>
          <p:cNvPr id="99" name="TextBox 98"/>
          <p:cNvSpPr txBox="1"/>
          <p:nvPr/>
        </p:nvSpPr>
        <p:spPr>
          <a:xfrm>
            <a:off x="949572" y="672889"/>
            <a:ext cx="6008018" cy="615553"/>
          </a:xfrm>
          <a:prstGeom prst="rect">
            <a:avLst/>
          </a:prstGeom>
          <a:noFill/>
        </p:spPr>
        <p:txBody>
          <a:bodyPr wrap="square" rtlCol="0">
            <a:spAutoFit/>
          </a:bodyPr>
          <a:lstStyle/>
          <a:p>
            <a:pPr algn="ctr"/>
            <a:r>
              <a:rPr lang="en-US" dirty="0" smtClean="0">
                <a:solidFill>
                  <a:schemeClr val="tx1"/>
                </a:solidFill>
                <a:latin typeface="Arial" panose="020B0604020202020204" pitchFamily="34" charset="0"/>
                <a:cs typeface="Arial" panose="020B0604020202020204" pitchFamily="34" charset="0"/>
              </a:rPr>
              <a:t>Among Adults 18+ Aware of Condition</a:t>
            </a:r>
          </a:p>
          <a:p>
            <a:pPr algn="ctr"/>
            <a:r>
              <a:rPr lang="en-US" sz="1600" i="1" dirty="0">
                <a:solidFill>
                  <a:schemeClr val="tx1"/>
                </a:solidFill>
                <a:latin typeface="Arial" panose="020B0604020202020204" pitchFamily="34" charset="0"/>
                <a:cs typeface="Arial" panose="020B0604020202020204" pitchFamily="34" charset="0"/>
              </a:rPr>
              <a:t>Top 2 Box </a:t>
            </a:r>
            <a:r>
              <a:rPr lang="en-US" sz="1600" i="1" dirty="0" smtClean="0">
                <a:solidFill>
                  <a:schemeClr val="tx1"/>
                </a:solidFill>
                <a:latin typeface="Arial" panose="020B0604020202020204" pitchFamily="34" charset="0"/>
                <a:cs typeface="Arial" panose="020B0604020202020204" pitchFamily="34" charset="0"/>
              </a:rPr>
              <a:t>Results</a:t>
            </a:r>
            <a:endParaRPr lang="en-US" sz="1600" i="1" dirty="0">
              <a:solidFill>
                <a:schemeClr val="tx1"/>
              </a:solidFill>
              <a:latin typeface="Arial" panose="020B0604020202020204" pitchFamily="34" charset="0"/>
              <a:cs typeface="Arial" panose="020B0604020202020204" pitchFamily="34" charset="0"/>
            </a:endParaRPr>
          </a:p>
        </p:txBody>
      </p:sp>
      <p:sp>
        <p:nvSpPr>
          <p:cNvPr id="100" name="TextBox 99"/>
          <p:cNvSpPr txBox="1"/>
          <p:nvPr/>
        </p:nvSpPr>
        <p:spPr>
          <a:xfrm>
            <a:off x="6418414" y="3818256"/>
            <a:ext cx="1848766" cy="223138"/>
          </a:xfrm>
          <a:prstGeom prst="rect">
            <a:avLst/>
          </a:prstGeom>
          <a:noFill/>
        </p:spPr>
        <p:txBody>
          <a:bodyPr wrap="square" rtlCol="0">
            <a:spAutoFit/>
          </a:bodyPr>
          <a:lstStyle/>
          <a:p>
            <a:r>
              <a:rPr lang="en-US" sz="850" b="1" dirty="0" smtClean="0">
                <a:solidFill>
                  <a:schemeClr val="tx2"/>
                </a:solidFill>
                <a:latin typeface="Arial" panose="020B0604020202020204" pitchFamily="34" charset="0"/>
                <a:cs typeface="Arial" panose="020B0604020202020204" pitchFamily="34" charset="0"/>
              </a:rPr>
              <a:t>*Women Only</a:t>
            </a:r>
            <a:endParaRPr lang="en-US" sz="850" b="1" dirty="0">
              <a:solidFill>
                <a:schemeClr val="tx2"/>
              </a:solidFill>
              <a:latin typeface="Arial" panose="020B0604020202020204" pitchFamily="34" charset="0"/>
              <a:cs typeface="Arial" panose="020B0604020202020204" pitchFamily="34" charset="0"/>
            </a:endParaRPr>
          </a:p>
        </p:txBody>
      </p:sp>
      <p:sp>
        <p:nvSpPr>
          <p:cNvPr id="101" name="TextBox 100"/>
          <p:cNvSpPr txBox="1"/>
          <p:nvPr/>
        </p:nvSpPr>
        <p:spPr>
          <a:xfrm>
            <a:off x="6677031" y="5198868"/>
            <a:ext cx="1848766" cy="223138"/>
          </a:xfrm>
          <a:prstGeom prst="rect">
            <a:avLst/>
          </a:prstGeom>
          <a:noFill/>
        </p:spPr>
        <p:txBody>
          <a:bodyPr wrap="square" rtlCol="0">
            <a:spAutoFit/>
          </a:bodyPr>
          <a:lstStyle/>
          <a:p>
            <a:r>
              <a:rPr lang="en-US" sz="850" b="1" dirty="0" smtClean="0">
                <a:solidFill>
                  <a:schemeClr val="tx2"/>
                </a:solidFill>
                <a:latin typeface="Arial" panose="020B0604020202020204" pitchFamily="34" charset="0"/>
                <a:cs typeface="Arial" panose="020B0604020202020204" pitchFamily="34" charset="0"/>
              </a:rPr>
              <a:t>*Men Only</a:t>
            </a:r>
            <a:endParaRPr lang="en-US" sz="850" b="1" dirty="0">
              <a:solidFill>
                <a:schemeClr val="tx2"/>
              </a:solidFill>
              <a:latin typeface="Arial" panose="020B0604020202020204" pitchFamily="34" charset="0"/>
              <a:cs typeface="Arial" panose="020B0604020202020204" pitchFamily="34" charset="0"/>
            </a:endParaRPr>
          </a:p>
        </p:txBody>
      </p:sp>
      <p:pic>
        <p:nvPicPr>
          <p:cNvPr id="103" name="Picture 102"/>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8327550" y="120095"/>
            <a:ext cx="612648" cy="612648"/>
          </a:xfrm>
          <a:prstGeom prst="rect">
            <a:avLst/>
          </a:prstGeom>
        </p:spPr>
      </p:pic>
      <p:grpSp>
        <p:nvGrpSpPr>
          <p:cNvPr id="102" name="Group 101"/>
          <p:cNvGrpSpPr/>
          <p:nvPr/>
        </p:nvGrpSpPr>
        <p:grpSpPr>
          <a:xfrm>
            <a:off x="665612" y="1450943"/>
            <a:ext cx="255198" cy="990759"/>
            <a:chOff x="665612" y="1487039"/>
            <a:chExt cx="255198" cy="990759"/>
          </a:xfrm>
        </p:grpSpPr>
        <p:sp>
          <p:nvSpPr>
            <p:cNvPr id="104" name="TextBox 103"/>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05" name="TextBox 104"/>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06" name="TextBox 105"/>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07" name="TextBox 106"/>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08" name="TextBox 107"/>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09" name="TextBox 108"/>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10" name="Group 109"/>
          <p:cNvGrpSpPr/>
          <p:nvPr/>
        </p:nvGrpSpPr>
        <p:grpSpPr>
          <a:xfrm>
            <a:off x="665612" y="2914619"/>
            <a:ext cx="255198" cy="990759"/>
            <a:chOff x="665612" y="1487039"/>
            <a:chExt cx="255198" cy="990759"/>
          </a:xfrm>
        </p:grpSpPr>
        <p:sp>
          <p:nvSpPr>
            <p:cNvPr id="111" name="TextBox 110"/>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12" name="TextBox 111"/>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13" name="TextBox 112"/>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14" name="TextBox 113"/>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15" name="TextBox 114"/>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16" name="TextBox 115"/>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17" name="Group 116"/>
          <p:cNvGrpSpPr/>
          <p:nvPr/>
        </p:nvGrpSpPr>
        <p:grpSpPr>
          <a:xfrm>
            <a:off x="665612" y="4317067"/>
            <a:ext cx="255198" cy="990759"/>
            <a:chOff x="665612" y="1487039"/>
            <a:chExt cx="255198" cy="990759"/>
          </a:xfrm>
        </p:grpSpPr>
        <p:sp>
          <p:nvSpPr>
            <p:cNvPr id="118" name="TextBox 117"/>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19" name="TextBox 118"/>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20" name="TextBox 119"/>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21" name="TextBox 120"/>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22" name="TextBox 121"/>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23" name="TextBox 122"/>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24" name="Group 123"/>
          <p:cNvGrpSpPr/>
          <p:nvPr/>
        </p:nvGrpSpPr>
        <p:grpSpPr>
          <a:xfrm>
            <a:off x="4911421" y="1466232"/>
            <a:ext cx="255198" cy="990759"/>
            <a:chOff x="665612" y="1487039"/>
            <a:chExt cx="255198" cy="990759"/>
          </a:xfrm>
        </p:grpSpPr>
        <p:sp>
          <p:nvSpPr>
            <p:cNvPr id="125" name="TextBox 124"/>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26" name="TextBox 125"/>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27" name="TextBox 126"/>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28" name="TextBox 127"/>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29" name="TextBox 128"/>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30" name="TextBox 129"/>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sp>
        <p:nvSpPr>
          <p:cNvPr id="139" name="TextBox 138"/>
          <p:cNvSpPr txBox="1"/>
          <p:nvPr/>
        </p:nvSpPr>
        <p:spPr>
          <a:xfrm>
            <a:off x="2693388" y="2233650"/>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Tree>
    <p:extLst>
      <p:ext uri="{BB962C8B-B14F-4D97-AF65-F5344CB8AC3E}">
        <p14:creationId xmlns:p14="http://schemas.microsoft.com/office/powerpoint/2010/main" val="123345255"/>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 name="Rounded Rectangle 152"/>
          <p:cNvSpPr/>
          <p:nvPr/>
        </p:nvSpPr>
        <p:spPr bwMode="auto">
          <a:xfrm>
            <a:off x="6242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152" name="Rounded Rectangle 151"/>
          <p:cNvSpPr/>
          <p:nvPr/>
        </p:nvSpPr>
        <p:spPr bwMode="auto">
          <a:xfrm>
            <a:off x="3194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117" name="Rounded Rectangle 116"/>
          <p:cNvSpPr/>
          <p:nvPr/>
        </p:nvSpPr>
        <p:spPr bwMode="auto">
          <a:xfrm>
            <a:off x="251348"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89</a:t>
            </a:fld>
            <a:r>
              <a:rPr lang="en-US" smtClean="0"/>
              <a:t> -</a:t>
            </a:r>
            <a:endParaRPr lang="en-US"/>
          </a:p>
        </p:txBody>
      </p:sp>
      <p:sp>
        <p:nvSpPr>
          <p:cNvPr id="5" name="Title 1"/>
          <p:cNvSpPr txBox="1">
            <a:spLocks/>
          </p:cNvSpPr>
          <p:nvPr/>
        </p:nvSpPr>
        <p:spPr>
          <a:xfrm>
            <a:off x="139147" y="139465"/>
            <a:ext cx="886968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Personal Concern for Various Medical Conditions</a:t>
            </a:r>
            <a:endParaRPr lang="en-US" sz="2400" kern="0" dirty="0"/>
          </a:p>
        </p:txBody>
      </p:sp>
      <p:sp>
        <p:nvSpPr>
          <p:cNvPr id="86" name="TextBox 85"/>
          <p:cNvSpPr txBox="1"/>
          <p:nvPr/>
        </p:nvSpPr>
        <p:spPr>
          <a:xfrm>
            <a:off x="649761" y="857652"/>
            <a:ext cx="140987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Thrombosis</a:t>
            </a:r>
            <a:endParaRPr lang="en-US" sz="1400" b="1" dirty="0">
              <a:solidFill>
                <a:schemeClr val="tx2"/>
              </a:solidFill>
              <a:latin typeface="Arial" panose="020B0604020202020204" pitchFamily="34" charset="0"/>
              <a:cs typeface="Arial" panose="020B0604020202020204" pitchFamily="34" charset="0"/>
            </a:endParaRPr>
          </a:p>
        </p:txBody>
      </p:sp>
      <p:sp>
        <p:nvSpPr>
          <p:cNvPr id="89" name="TextBox 88"/>
          <p:cNvSpPr txBox="1"/>
          <p:nvPr/>
        </p:nvSpPr>
        <p:spPr>
          <a:xfrm>
            <a:off x="3276425" y="857652"/>
            <a:ext cx="234332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Deep Vein Thrombosis</a:t>
            </a:r>
            <a:endParaRPr lang="en-US" sz="1400" b="1" dirty="0">
              <a:solidFill>
                <a:schemeClr val="tx2"/>
              </a:solidFill>
              <a:latin typeface="Arial" panose="020B0604020202020204" pitchFamily="34" charset="0"/>
              <a:cs typeface="Arial" panose="020B0604020202020204" pitchFamily="34" charset="0"/>
            </a:endParaRPr>
          </a:p>
        </p:txBody>
      </p:sp>
      <p:sp>
        <p:nvSpPr>
          <p:cNvPr id="90" name="TextBox 89"/>
          <p:cNvSpPr txBox="1"/>
          <p:nvPr/>
        </p:nvSpPr>
        <p:spPr>
          <a:xfrm>
            <a:off x="6438725" y="857652"/>
            <a:ext cx="222902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Pulmonary Embolism</a:t>
            </a:r>
            <a:endParaRPr lang="en-US" sz="1400" b="1" dirty="0">
              <a:solidFill>
                <a:schemeClr val="tx2"/>
              </a:solidFill>
              <a:latin typeface="Arial" panose="020B0604020202020204" pitchFamily="34" charset="0"/>
              <a:cs typeface="Arial" panose="020B0604020202020204" pitchFamily="34" charset="0"/>
            </a:endParaRPr>
          </a:p>
        </p:txBody>
      </p:sp>
      <p:cxnSp>
        <p:nvCxnSpPr>
          <p:cNvPr id="91" name="Straight Connector 90"/>
          <p:cNvCxnSpPr/>
          <p:nvPr/>
        </p:nvCxnSpPr>
        <p:spPr bwMode="auto">
          <a:xfrm rot="5400000">
            <a:off x="523875" y="3235092"/>
            <a:ext cx="4754880" cy="0"/>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Straight Connector 91"/>
          <p:cNvCxnSpPr/>
          <p:nvPr/>
        </p:nvCxnSpPr>
        <p:spPr bwMode="auto">
          <a:xfrm rot="5400000">
            <a:off x="3657600" y="3235092"/>
            <a:ext cx="4754880" cy="0"/>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93" name="Group 92"/>
          <p:cNvGrpSpPr/>
          <p:nvPr/>
        </p:nvGrpSpPr>
        <p:grpSpPr>
          <a:xfrm>
            <a:off x="215344" y="1244365"/>
            <a:ext cx="2623106" cy="1355960"/>
            <a:chOff x="139144" y="730015"/>
            <a:chExt cx="3670856" cy="1355960"/>
          </a:xfrm>
        </p:grpSpPr>
        <p:graphicFrame>
          <p:nvGraphicFramePr>
            <p:cNvPr id="94" name="Chart 93"/>
            <p:cNvGraphicFramePr/>
            <p:nvPr>
              <p:extLst>
                <p:ext uri="{D42A27DB-BD31-4B8C-83A1-F6EECF244321}">
                  <p14:modId xmlns:p14="http://schemas.microsoft.com/office/powerpoint/2010/main" val="1484190185"/>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3"/>
            </a:graphicData>
          </a:graphic>
        </p:graphicFrame>
        <p:cxnSp>
          <p:nvCxnSpPr>
            <p:cNvPr id="95" name="Straight Connector 94"/>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Straight Connector 95"/>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8" name="TextBox 97"/>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99" name="TextBox 98"/>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00" name="TextBox 99"/>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01" name="TextBox 100"/>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Age/Gender</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13" name="TextBox 112"/>
          <p:cNvSpPr txBox="1"/>
          <p:nvPr/>
        </p:nvSpPr>
        <p:spPr>
          <a:xfrm>
            <a:off x="306525" y="4002086"/>
            <a:ext cx="2446199"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Compared to Other Countries</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nvGrpSpPr>
          <p:cNvPr id="118" name="Group 117"/>
          <p:cNvGrpSpPr/>
          <p:nvPr/>
        </p:nvGrpSpPr>
        <p:grpSpPr>
          <a:xfrm>
            <a:off x="3196669" y="1168165"/>
            <a:ext cx="2623106" cy="1355960"/>
            <a:chOff x="139144" y="730015"/>
            <a:chExt cx="3670856" cy="1355960"/>
          </a:xfrm>
        </p:grpSpPr>
        <p:graphicFrame>
          <p:nvGraphicFramePr>
            <p:cNvPr id="119" name="Chart 118"/>
            <p:cNvGraphicFramePr/>
            <p:nvPr>
              <p:extLst>
                <p:ext uri="{D42A27DB-BD31-4B8C-83A1-F6EECF244321}">
                  <p14:modId xmlns:p14="http://schemas.microsoft.com/office/powerpoint/2010/main" val="2611861431"/>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4"/>
            </a:graphicData>
          </a:graphic>
        </p:graphicFrame>
        <p:cxnSp>
          <p:nvCxnSpPr>
            <p:cNvPr id="120" name="Straight Connector 119"/>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1" name="Straight Connector 120"/>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2" name="TextBox 121"/>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23" name="TextBox 122"/>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24" name="TextBox 123"/>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25" name="TextBox 124"/>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Age/Gender</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33" name="TextBox 132"/>
          <p:cNvSpPr txBox="1"/>
          <p:nvPr/>
        </p:nvSpPr>
        <p:spPr>
          <a:xfrm>
            <a:off x="3287850" y="3925886"/>
            <a:ext cx="2446199"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Compared to Other Countries</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nvGrpSpPr>
          <p:cNvPr id="135" name="Group 134"/>
          <p:cNvGrpSpPr/>
          <p:nvPr/>
        </p:nvGrpSpPr>
        <p:grpSpPr>
          <a:xfrm>
            <a:off x="6254194" y="1158640"/>
            <a:ext cx="2623106" cy="1355960"/>
            <a:chOff x="139144" y="730015"/>
            <a:chExt cx="3670856" cy="1355960"/>
          </a:xfrm>
        </p:grpSpPr>
        <p:graphicFrame>
          <p:nvGraphicFramePr>
            <p:cNvPr id="136" name="Chart 135"/>
            <p:cNvGraphicFramePr/>
            <p:nvPr>
              <p:extLst>
                <p:ext uri="{D42A27DB-BD31-4B8C-83A1-F6EECF244321}">
                  <p14:modId xmlns:p14="http://schemas.microsoft.com/office/powerpoint/2010/main" val="2101929288"/>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5"/>
            </a:graphicData>
          </a:graphic>
        </p:graphicFrame>
        <p:cxnSp>
          <p:nvCxnSpPr>
            <p:cNvPr id="137" name="Straight Connector 13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Straight Connector 13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39" name="TextBox 138"/>
            <p:cNvSpPr txBox="1"/>
            <p:nvPr/>
          </p:nvSpPr>
          <p:spPr>
            <a:xfrm>
              <a:off x="139145" y="1036244"/>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40" name="TextBox 139"/>
            <p:cNvSpPr txBox="1"/>
            <p:nvPr/>
          </p:nvSpPr>
          <p:spPr>
            <a:xfrm>
              <a:off x="139144" y="1355255"/>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41" name="TextBox 140"/>
            <p:cNvSpPr txBox="1"/>
            <p:nvPr/>
          </p:nvSpPr>
          <p:spPr>
            <a:xfrm>
              <a:off x="142875" y="164569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42" name="TextBox 141"/>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Age/Gender</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50" name="TextBox 149"/>
          <p:cNvSpPr txBox="1"/>
          <p:nvPr/>
        </p:nvSpPr>
        <p:spPr>
          <a:xfrm>
            <a:off x="6345375" y="3916361"/>
            <a:ext cx="2446199"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Compared to Other Countries</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nvGrpSpPr>
          <p:cNvPr id="8" name="Group 7"/>
          <p:cNvGrpSpPr/>
          <p:nvPr/>
        </p:nvGrpSpPr>
        <p:grpSpPr>
          <a:xfrm>
            <a:off x="2345234" y="5591147"/>
            <a:ext cx="3632787" cy="806083"/>
            <a:chOff x="2681381" y="5587328"/>
            <a:chExt cx="3632787" cy="806083"/>
          </a:xfrm>
        </p:grpSpPr>
        <p:grpSp>
          <p:nvGrpSpPr>
            <p:cNvPr id="7" name="Group 6"/>
            <p:cNvGrpSpPr/>
            <p:nvPr/>
          </p:nvGrpSpPr>
          <p:grpSpPr>
            <a:xfrm>
              <a:off x="2909010" y="5799246"/>
              <a:ext cx="3405158" cy="594165"/>
              <a:chOff x="2280360" y="5913546"/>
              <a:chExt cx="3405158" cy="594165"/>
            </a:xfrm>
          </p:grpSpPr>
          <p:sp>
            <p:nvSpPr>
              <p:cNvPr id="154" name="Rounded Rectangle 153"/>
              <p:cNvSpPr/>
              <p:nvPr/>
            </p:nvSpPr>
            <p:spPr bwMode="auto">
              <a:xfrm>
                <a:off x="2280360" y="5913546"/>
                <a:ext cx="3069769" cy="589760"/>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nvGrpSpPr>
              <p:cNvPr id="155" name="Group 154"/>
              <p:cNvGrpSpPr/>
              <p:nvPr/>
            </p:nvGrpSpPr>
            <p:grpSpPr>
              <a:xfrm>
                <a:off x="3955289" y="5967786"/>
                <a:ext cx="486337" cy="486337"/>
                <a:chOff x="446183" y="3574608"/>
                <a:chExt cx="838200" cy="838200"/>
              </a:xfrm>
            </p:grpSpPr>
            <p:sp>
              <p:nvSpPr>
                <p:cNvPr id="156" name="Oval 155"/>
                <p:cNvSpPr/>
                <p:nvPr/>
              </p:nvSpPr>
              <p:spPr>
                <a:xfrm>
                  <a:off x="446183" y="3574608"/>
                  <a:ext cx="838200" cy="838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157" name="Freeform 5"/>
                <p:cNvSpPr>
                  <a:spLocks noEditPoints="1"/>
                </p:cNvSpPr>
                <p:nvPr/>
              </p:nvSpPr>
              <p:spPr bwMode="auto">
                <a:xfrm>
                  <a:off x="711994" y="3661857"/>
                  <a:ext cx="316706" cy="675640"/>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dirty="0"/>
                </a:p>
              </p:txBody>
            </p:sp>
          </p:grpSp>
          <p:grpSp>
            <p:nvGrpSpPr>
              <p:cNvPr id="158" name="Group 157"/>
              <p:cNvGrpSpPr/>
              <p:nvPr/>
            </p:nvGrpSpPr>
            <p:grpSpPr>
              <a:xfrm>
                <a:off x="2455070" y="5991813"/>
                <a:ext cx="486337" cy="486337"/>
                <a:chOff x="446183" y="4590288"/>
                <a:chExt cx="838200" cy="838200"/>
              </a:xfrm>
            </p:grpSpPr>
            <p:sp>
              <p:nvSpPr>
                <p:cNvPr id="159" name="Oval 158"/>
                <p:cNvSpPr/>
                <p:nvPr/>
              </p:nvSpPr>
              <p:spPr>
                <a:xfrm>
                  <a:off x="446183" y="4590288"/>
                  <a:ext cx="838200" cy="838200"/>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160" name="Freeform 9"/>
                <p:cNvSpPr>
                  <a:spLocks noEditPoints="1"/>
                </p:cNvSpPr>
                <p:nvPr/>
              </p:nvSpPr>
              <p:spPr bwMode="auto">
                <a:xfrm>
                  <a:off x="742950" y="4667250"/>
                  <a:ext cx="255588" cy="692658"/>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sp>
            <p:nvSpPr>
              <p:cNvPr id="161" name="TextBox 160"/>
              <p:cNvSpPr txBox="1"/>
              <p:nvPr/>
            </p:nvSpPr>
            <p:spPr>
              <a:xfrm>
                <a:off x="2892829" y="5953713"/>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Blue bars</a:t>
                </a:r>
              </a:p>
              <a:p>
                <a:r>
                  <a:rPr lang="en-US" sz="1000" b="1" dirty="0" smtClean="0">
                    <a:solidFill>
                      <a:schemeClr val="tx2"/>
                    </a:solidFill>
                    <a:latin typeface="Arial" panose="020B0604020202020204" pitchFamily="34" charset="0"/>
                    <a:cs typeface="Arial" panose="020B0604020202020204" pitchFamily="34" charset="0"/>
                  </a:rPr>
                  <a:t>Represent</a:t>
                </a:r>
              </a:p>
              <a:p>
                <a:r>
                  <a:rPr lang="en-US" sz="1000" b="1" dirty="0" smtClean="0">
                    <a:solidFill>
                      <a:schemeClr val="tx2"/>
                    </a:solidFill>
                    <a:latin typeface="Arial" panose="020B0604020202020204" pitchFamily="34" charset="0"/>
                    <a:cs typeface="Arial" panose="020B0604020202020204" pitchFamily="34" charset="0"/>
                  </a:rPr>
                  <a:t>Males</a:t>
                </a:r>
                <a:endParaRPr lang="en-US" sz="1000" b="1" dirty="0">
                  <a:solidFill>
                    <a:schemeClr val="tx2"/>
                  </a:solidFill>
                  <a:latin typeface="Arial" panose="020B0604020202020204" pitchFamily="34" charset="0"/>
                  <a:cs typeface="Arial" panose="020B0604020202020204" pitchFamily="34" charset="0"/>
                </a:endParaRPr>
              </a:p>
            </p:txBody>
          </p:sp>
          <p:sp>
            <p:nvSpPr>
              <p:cNvPr id="162" name="TextBox 161"/>
              <p:cNvSpPr txBox="1"/>
              <p:nvPr/>
            </p:nvSpPr>
            <p:spPr>
              <a:xfrm>
                <a:off x="4446987" y="5942121"/>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Red bars</a:t>
                </a:r>
              </a:p>
              <a:p>
                <a:r>
                  <a:rPr lang="en-US" sz="1000" b="1" dirty="0" smtClean="0">
                    <a:solidFill>
                      <a:schemeClr val="tx2"/>
                    </a:solidFill>
                    <a:latin typeface="Arial" panose="020B0604020202020204" pitchFamily="34" charset="0"/>
                    <a:cs typeface="Arial" panose="020B0604020202020204" pitchFamily="34" charset="0"/>
                  </a:rPr>
                  <a:t>Represent Females</a:t>
                </a:r>
                <a:endParaRPr lang="en-US" sz="1000" b="1" dirty="0">
                  <a:solidFill>
                    <a:schemeClr val="tx2"/>
                  </a:solidFill>
                  <a:latin typeface="Arial" panose="020B0604020202020204" pitchFamily="34" charset="0"/>
                  <a:cs typeface="Arial" panose="020B0604020202020204" pitchFamily="34" charset="0"/>
                </a:endParaRPr>
              </a:p>
            </p:txBody>
          </p:sp>
        </p:grpSp>
        <p:sp>
          <p:nvSpPr>
            <p:cNvPr id="163" name="TextBox 162"/>
            <p:cNvSpPr txBox="1"/>
            <p:nvPr/>
          </p:nvSpPr>
          <p:spPr>
            <a:xfrm>
              <a:off x="2681381" y="5587328"/>
              <a:ext cx="1837711" cy="261610"/>
            </a:xfrm>
            <a:prstGeom prst="rect">
              <a:avLst/>
            </a:prstGeom>
            <a:noFill/>
          </p:spPr>
          <p:txBody>
            <a:bodyPr wrap="square" rtlCol="0">
              <a:spAutoFit/>
            </a:bodyPr>
            <a:lstStyle/>
            <a:p>
              <a:pPr algn="ctr"/>
              <a:r>
                <a:rPr lang="en-US" sz="1050" b="1" i="1" dirty="0" smtClean="0">
                  <a:solidFill>
                    <a:schemeClr val="tx1"/>
                  </a:solidFill>
                  <a:latin typeface="Arial" panose="020B0604020202020204" pitchFamily="34" charset="0"/>
                  <a:cs typeface="Arial" panose="020B0604020202020204" pitchFamily="34" charset="0"/>
                </a:rPr>
                <a:t>Among Age/Gender</a:t>
              </a:r>
              <a:endParaRPr lang="en-US" sz="1050" b="1" i="1" dirty="0">
                <a:solidFill>
                  <a:schemeClr val="tx1"/>
                </a:solidFill>
                <a:latin typeface="Arial" panose="020B0604020202020204" pitchFamily="34" charset="0"/>
                <a:cs typeface="Arial" panose="020B0604020202020204" pitchFamily="34" charset="0"/>
              </a:endParaRPr>
            </a:p>
          </p:txBody>
        </p:sp>
      </p:grpSp>
      <p:sp>
        <p:nvSpPr>
          <p:cNvPr id="77" name="Rectangle 76"/>
          <p:cNvSpPr/>
          <p:nvPr/>
        </p:nvSpPr>
        <p:spPr>
          <a:xfrm>
            <a:off x="83490" y="6293756"/>
            <a:ext cx="7033137" cy="461665"/>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Canada Respondents aware of condition at Q1.</a:t>
            </a:r>
          </a:p>
          <a:p>
            <a:r>
              <a:rPr lang="en-US" sz="800" dirty="0">
                <a:solidFill>
                  <a:schemeClr val="tx1"/>
                </a:solidFill>
                <a:latin typeface="Arial" panose="020B0604020202020204" pitchFamily="34" charset="0"/>
                <a:cs typeface="Arial" panose="020B0604020202020204" pitchFamily="34" charset="0"/>
              </a:rPr>
              <a:t>Q2.  On a scale of 1 to 5, how concerned are you about each of these medical conditions?  </a:t>
            </a:r>
            <a:br>
              <a:rPr lang="en-US" sz="800" dirty="0">
                <a:solidFill>
                  <a:schemeClr val="tx1"/>
                </a:solidFill>
                <a:latin typeface="Arial" panose="020B0604020202020204" pitchFamily="34" charset="0"/>
                <a:cs typeface="Arial" panose="020B0604020202020204" pitchFamily="34" charset="0"/>
              </a:rPr>
            </a:br>
            <a:r>
              <a:rPr lang="en-US" sz="800" dirty="0">
                <a:solidFill>
                  <a:schemeClr val="tx1"/>
                </a:solidFill>
                <a:latin typeface="Arial" panose="020B0604020202020204" pitchFamily="34" charset="0"/>
                <a:cs typeface="Arial" panose="020B0604020202020204" pitchFamily="34" charset="0"/>
              </a:rPr>
              <a:t>(Where 1 is not at all concerned and 5 is extremely concerned about risk to your health.) </a:t>
            </a:r>
            <a:r>
              <a:rPr lang="en-US" sz="800" dirty="0">
                <a:solidFill>
                  <a:srgbClr val="FF0000"/>
                </a:solidFill>
                <a:latin typeface="Arial" panose="020B0604020202020204" pitchFamily="34" charset="0"/>
                <a:cs typeface="Arial" panose="020B0604020202020204" pitchFamily="34" charset="0"/>
              </a:rPr>
              <a:t>*Caution: Small sample size, interpret with caution</a:t>
            </a:r>
            <a:r>
              <a:rPr lang="en-US" sz="800" dirty="0">
                <a:solidFill>
                  <a:schemeClr val="tx1"/>
                </a:solidFill>
                <a:latin typeface="Arial" panose="020B0604020202020204" pitchFamily="34" charset="0"/>
                <a:cs typeface="Arial" panose="020B0604020202020204" pitchFamily="34" charset="0"/>
              </a:rPr>
              <a:t>.</a:t>
            </a:r>
          </a:p>
        </p:txBody>
      </p:sp>
      <p:pic>
        <p:nvPicPr>
          <p:cNvPr id="79" name="Picture 7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8327550" y="120095"/>
            <a:ext cx="612648" cy="612648"/>
          </a:xfrm>
          <a:prstGeom prst="rect">
            <a:avLst/>
          </a:prstGeom>
        </p:spPr>
      </p:pic>
      <p:grpSp>
        <p:nvGrpSpPr>
          <p:cNvPr id="78" name="Group 77"/>
          <p:cNvGrpSpPr/>
          <p:nvPr/>
        </p:nvGrpSpPr>
        <p:grpSpPr>
          <a:xfrm>
            <a:off x="6515" y="2697161"/>
            <a:ext cx="2782306" cy="1189039"/>
            <a:chOff x="-69685" y="2678111"/>
            <a:chExt cx="2782306" cy="1189039"/>
          </a:xfrm>
        </p:grpSpPr>
        <p:grpSp>
          <p:nvGrpSpPr>
            <p:cNvPr id="80" name="Group 79"/>
            <p:cNvGrpSpPr/>
            <p:nvPr/>
          </p:nvGrpSpPr>
          <p:grpSpPr>
            <a:xfrm>
              <a:off x="531093" y="2678111"/>
              <a:ext cx="2181528" cy="1189039"/>
              <a:chOff x="554355" y="730015"/>
              <a:chExt cx="3052897" cy="1189039"/>
            </a:xfrm>
          </p:grpSpPr>
          <p:graphicFrame>
            <p:nvGraphicFramePr>
              <p:cNvPr id="84" name="Chart 83"/>
              <p:cNvGraphicFramePr/>
              <p:nvPr>
                <p:extLst>
                  <p:ext uri="{D42A27DB-BD31-4B8C-83A1-F6EECF244321}">
                    <p14:modId xmlns:p14="http://schemas.microsoft.com/office/powerpoint/2010/main" val="3068082096"/>
                  </p:ext>
                </p:extLst>
              </p:nvPr>
            </p:nvGraphicFramePr>
            <p:xfrm>
              <a:off x="755365" y="895351"/>
              <a:ext cx="2851887" cy="1023703"/>
            </p:xfrm>
            <a:graphic>
              <a:graphicData uri="http://schemas.openxmlformats.org/drawingml/2006/chart">
                <c:chart xmlns:c="http://schemas.openxmlformats.org/drawingml/2006/chart" xmlns:r="http://schemas.openxmlformats.org/officeDocument/2006/relationships" r:id="rId7"/>
              </a:graphicData>
            </a:graphic>
          </p:graphicFrame>
          <p:sp>
            <p:nvSpPr>
              <p:cNvPr id="85" name="TextBox 84"/>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Locale</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81" name="TextBox 80"/>
            <p:cNvSpPr txBox="1"/>
            <p:nvPr/>
          </p:nvSpPr>
          <p:spPr>
            <a:xfrm>
              <a:off x="191188" y="2955110"/>
              <a:ext cx="578539"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82" name="TextBox 81"/>
            <p:cNvSpPr txBox="1"/>
            <p:nvPr/>
          </p:nvSpPr>
          <p:spPr>
            <a:xfrm>
              <a:off x="-69685" y="3210856"/>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Suburban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83" name="TextBox 82"/>
            <p:cNvSpPr txBox="1"/>
            <p:nvPr/>
          </p:nvSpPr>
          <p:spPr>
            <a:xfrm>
              <a:off x="20744" y="3476343"/>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Rural</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grpSp>
      <p:grpSp>
        <p:nvGrpSpPr>
          <p:cNvPr id="87" name="Group 86"/>
          <p:cNvGrpSpPr/>
          <p:nvPr/>
        </p:nvGrpSpPr>
        <p:grpSpPr>
          <a:xfrm>
            <a:off x="569356" y="1487039"/>
            <a:ext cx="255198" cy="990759"/>
            <a:chOff x="665612" y="1487039"/>
            <a:chExt cx="255198" cy="990759"/>
          </a:xfrm>
        </p:grpSpPr>
        <p:sp>
          <p:nvSpPr>
            <p:cNvPr id="88" name="TextBox 87"/>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97" name="TextBox 96"/>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04" name="TextBox 103"/>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05" name="TextBox 104"/>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06" name="TextBox 105"/>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07" name="TextBox 106"/>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08" name="Group 107"/>
          <p:cNvGrpSpPr/>
          <p:nvPr/>
        </p:nvGrpSpPr>
        <p:grpSpPr>
          <a:xfrm>
            <a:off x="701708" y="2989988"/>
            <a:ext cx="256802" cy="740828"/>
            <a:chOff x="665612" y="1547199"/>
            <a:chExt cx="256802" cy="740828"/>
          </a:xfrm>
        </p:grpSpPr>
        <p:sp>
          <p:nvSpPr>
            <p:cNvPr id="114" name="TextBox 113"/>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116" name="TextBox 115"/>
            <p:cNvSpPr txBox="1"/>
            <p:nvPr/>
          </p:nvSpPr>
          <p:spPr>
            <a:xfrm>
              <a:off x="665612" y="1799020"/>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164" name="TextBox 163"/>
            <p:cNvSpPr txBox="1"/>
            <p:nvPr/>
          </p:nvSpPr>
          <p:spPr>
            <a:xfrm>
              <a:off x="701708" y="2057195"/>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pSp>
        <p:nvGrpSpPr>
          <p:cNvPr id="165" name="Group 164"/>
          <p:cNvGrpSpPr/>
          <p:nvPr/>
        </p:nvGrpSpPr>
        <p:grpSpPr>
          <a:xfrm>
            <a:off x="3564321" y="1438911"/>
            <a:ext cx="255198" cy="990759"/>
            <a:chOff x="665612" y="1487039"/>
            <a:chExt cx="255198" cy="990759"/>
          </a:xfrm>
        </p:grpSpPr>
        <p:sp>
          <p:nvSpPr>
            <p:cNvPr id="166" name="TextBox 165"/>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67" name="TextBox 166"/>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68" name="TextBox 167"/>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69" name="TextBox 168"/>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70" name="TextBox 169"/>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71" name="TextBox 170"/>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72" name="Group 171"/>
          <p:cNvGrpSpPr/>
          <p:nvPr/>
        </p:nvGrpSpPr>
        <p:grpSpPr>
          <a:xfrm>
            <a:off x="6612991" y="1438911"/>
            <a:ext cx="255198" cy="990759"/>
            <a:chOff x="665612" y="1487039"/>
            <a:chExt cx="255198" cy="990759"/>
          </a:xfrm>
        </p:grpSpPr>
        <p:sp>
          <p:nvSpPr>
            <p:cNvPr id="173" name="TextBox 172"/>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74" name="TextBox 173"/>
            <p:cNvSpPr txBox="1"/>
            <p:nvPr/>
          </p:nvSpPr>
          <p:spPr>
            <a:xfrm>
              <a:off x="665612" y="1620077"/>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75" name="TextBox 174"/>
            <p:cNvSpPr txBox="1"/>
            <p:nvPr/>
          </p:nvSpPr>
          <p:spPr>
            <a:xfrm>
              <a:off x="665612" y="179902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76" name="TextBox 175"/>
            <p:cNvSpPr txBox="1"/>
            <p:nvPr/>
          </p:nvSpPr>
          <p:spPr>
            <a:xfrm>
              <a:off x="665612" y="1922191"/>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77" name="TextBox 176"/>
            <p:cNvSpPr txBox="1"/>
            <p:nvPr/>
          </p:nvSpPr>
          <p:spPr>
            <a:xfrm>
              <a:off x="665612" y="2093291"/>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78" name="TextBox 177"/>
            <p:cNvSpPr txBox="1"/>
            <p:nvPr/>
          </p:nvSpPr>
          <p:spPr>
            <a:xfrm>
              <a:off x="665612" y="2246966"/>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79" name="Group 178"/>
          <p:cNvGrpSpPr/>
          <p:nvPr/>
        </p:nvGrpSpPr>
        <p:grpSpPr>
          <a:xfrm>
            <a:off x="2929916" y="2697161"/>
            <a:ext cx="2782306" cy="1189039"/>
            <a:chOff x="-69685" y="2678111"/>
            <a:chExt cx="2782306" cy="1189039"/>
          </a:xfrm>
        </p:grpSpPr>
        <p:grpSp>
          <p:nvGrpSpPr>
            <p:cNvPr id="180" name="Group 179"/>
            <p:cNvGrpSpPr/>
            <p:nvPr/>
          </p:nvGrpSpPr>
          <p:grpSpPr>
            <a:xfrm>
              <a:off x="531093" y="2678111"/>
              <a:ext cx="2181528" cy="1189039"/>
              <a:chOff x="554355" y="730015"/>
              <a:chExt cx="3052897" cy="1189039"/>
            </a:xfrm>
          </p:grpSpPr>
          <p:graphicFrame>
            <p:nvGraphicFramePr>
              <p:cNvPr id="184" name="Chart 183"/>
              <p:cNvGraphicFramePr/>
              <p:nvPr>
                <p:extLst>
                  <p:ext uri="{D42A27DB-BD31-4B8C-83A1-F6EECF244321}">
                    <p14:modId xmlns:p14="http://schemas.microsoft.com/office/powerpoint/2010/main" val="1430043772"/>
                  </p:ext>
                </p:extLst>
              </p:nvPr>
            </p:nvGraphicFramePr>
            <p:xfrm>
              <a:off x="755365" y="895351"/>
              <a:ext cx="2851887" cy="1023703"/>
            </p:xfrm>
            <a:graphic>
              <a:graphicData uri="http://schemas.openxmlformats.org/drawingml/2006/chart">
                <c:chart xmlns:c="http://schemas.openxmlformats.org/drawingml/2006/chart" xmlns:r="http://schemas.openxmlformats.org/officeDocument/2006/relationships" r:id="rId8"/>
              </a:graphicData>
            </a:graphic>
          </p:graphicFrame>
          <p:sp>
            <p:nvSpPr>
              <p:cNvPr id="185" name="TextBox 184"/>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Locale</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81" name="TextBox 180"/>
            <p:cNvSpPr txBox="1"/>
            <p:nvPr/>
          </p:nvSpPr>
          <p:spPr>
            <a:xfrm>
              <a:off x="191188" y="2955110"/>
              <a:ext cx="578539"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82" name="TextBox 181"/>
            <p:cNvSpPr txBox="1"/>
            <p:nvPr/>
          </p:nvSpPr>
          <p:spPr>
            <a:xfrm>
              <a:off x="-69685" y="3210856"/>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Suburban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83" name="TextBox 182"/>
            <p:cNvSpPr txBox="1"/>
            <p:nvPr/>
          </p:nvSpPr>
          <p:spPr>
            <a:xfrm>
              <a:off x="20744" y="3476343"/>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Rural*</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grpSp>
      <p:grpSp>
        <p:nvGrpSpPr>
          <p:cNvPr id="186" name="Group 185"/>
          <p:cNvGrpSpPr/>
          <p:nvPr/>
        </p:nvGrpSpPr>
        <p:grpSpPr>
          <a:xfrm>
            <a:off x="3620825" y="2989988"/>
            <a:ext cx="256802" cy="740828"/>
            <a:chOff x="665612" y="1547199"/>
            <a:chExt cx="256802" cy="740828"/>
          </a:xfrm>
        </p:grpSpPr>
        <p:sp>
          <p:nvSpPr>
            <p:cNvPr id="187" name="TextBox 186"/>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188" name="TextBox 187"/>
            <p:cNvSpPr txBox="1"/>
            <p:nvPr/>
          </p:nvSpPr>
          <p:spPr>
            <a:xfrm>
              <a:off x="665612" y="1799020"/>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189" name="TextBox 188"/>
            <p:cNvSpPr txBox="1"/>
            <p:nvPr/>
          </p:nvSpPr>
          <p:spPr>
            <a:xfrm>
              <a:off x="701708" y="2057195"/>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pSp>
        <p:nvGrpSpPr>
          <p:cNvPr id="190" name="Group 189"/>
          <p:cNvGrpSpPr/>
          <p:nvPr/>
        </p:nvGrpSpPr>
        <p:grpSpPr>
          <a:xfrm>
            <a:off x="6094994" y="2697161"/>
            <a:ext cx="2782306" cy="1189039"/>
            <a:chOff x="-69685" y="2678111"/>
            <a:chExt cx="2782306" cy="1189039"/>
          </a:xfrm>
        </p:grpSpPr>
        <p:grpSp>
          <p:nvGrpSpPr>
            <p:cNvPr id="191" name="Group 190"/>
            <p:cNvGrpSpPr/>
            <p:nvPr/>
          </p:nvGrpSpPr>
          <p:grpSpPr>
            <a:xfrm>
              <a:off x="531093" y="2678111"/>
              <a:ext cx="2181528" cy="1189039"/>
              <a:chOff x="554355" y="730015"/>
              <a:chExt cx="3052897" cy="1189039"/>
            </a:xfrm>
          </p:grpSpPr>
          <p:graphicFrame>
            <p:nvGraphicFramePr>
              <p:cNvPr id="195" name="Chart 194"/>
              <p:cNvGraphicFramePr/>
              <p:nvPr>
                <p:extLst>
                  <p:ext uri="{D42A27DB-BD31-4B8C-83A1-F6EECF244321}">
                    <p14:modId xmlns:p14="http://schemas.microsoft.com/office/powerpoint/2010/main" val="426411415"/>
                  </p:ext>
                </p:extLst>
              </p:nvPr>
            </p:nvGraphicFramePr>
            <p:xfrm>
              <a:off x="755365" y="895351"/>
              <a:ext cx="2851887" cy="1023703"/>
            </p:xfrm>
            <a:graphic>
              <a:graphicData uri="http://schemas.openxmlformats.org/drawingml/2006/chart">
                <c:chart xmlns:c="http://schemas.openxmlformats.org/drawingml/2006/chart" xmlns:r="http://schemas.openxmlformats.org/officeDocument/2006/relationships" r:id="rId9"/>
              </a:graphicData>
            </a:graphic>
          </p:graphicFrame>
          <p:sp>
            <p:nvSpPr>
              <p:cNvPr id="196" name="TextBox 195"/>
              <p:cNvSpPr txBox="1"/>
              <p:nvPr/>
            </p:nvSpPr>
            <p:spPr>
              <a:xfrm>
                <a:off x="554355" y="730015"/>
                <a:ext cx="2571750"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Among Locale</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pSp>
        <p:sp>
          <p:nvSpPr>
            <p:cNvPr id="192" name="TextBox 191"/>
            <p:cNvSpPr txBox="1"/>
            <p:nvPr/>
          </p:nvSpPr>
          <p:spPr>
            <a:xfrm>
              <a:off x="191188" y="2955110"/>
              <a:ext cx="578539"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93" name="TextBox 192"/>
            <p:cNvSpPr txBox="1"/>
            <p:nvPr/>
          </p:nvSpPr>
          <p:spPr>
            <a:xfrm>
              <a:off x="-69685" y="3210856"/>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Suburban</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94" name="TextBox 193"/>
            <p:cNvSpPr txBox="1"/>
            <p:nvPr/>
          </p:nvSpPr>
          <p:spPr>
            <a:xfrm>
              <a:off x="20744" y="3476343"/>
              <a:ext cx="942741"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Rural</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grpSp>
      <p:grpSp>
        <p:nvGrpSpPr>
          <p:cNvPr id="197" name="Group 196"/>
          <p:cNvGrpSpPr/>
          <p:nvPr/>
        </p:nvGrpSpPr>
        <p:grpSpPr>
          <a:xfrm>
            <a:off x="6785903" y="2989988"/>
            <a:ext cx="256802" cy="740828"/>
            <a:chOff x="665612" y="1547199"/>
            <a:chExt cx="256802" cy="740828"/>
          </a:xfrm>
        </p:grpSpPr>
        <p:sp>
          <p:nvSpPr>
            <p:cNvPr id="198" name="TextBox 197"/>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199" name="TextBox 198"/>
            <p:cNvSpPr txBox="1"/>
            <p:nvPr/>
          </p:nvSpPr>
          <p:spPr>
            <a:xfrm>
              <a:off x="665612" y="1799020"/>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200" name="TextBox 199"/>
            <p:cNvSpPr txBox="1"/>
            <p:nvPr/>
          </p:nvSpPr>
          <p:spPr>
            <a:xfrm>
              <a:off x="701708" y="2057195"/>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aphicFrame>
        <p:nvGraphicFramePr>
          <p:cNvPr id="201" name="Chart 200"/>
          <p:cNvGraphicFramePr/>
          <p:nvPr>
            <p:extLst>
              <p:ext uri="{D42A27DB-BD31-4B8C-83A1-F6EECF244321}">
                <p14:modId xmlns:p14="http://schemas.microsoft.com/office/powerpoint/2010/main" val="1395162037"/>
              </p:ext>
            </p:extLst>
          </p:nvPr>
        </p:nvGraphicFramePr>
        <p:xfrm>
          <a:off x="215344" y="4147320"/>
          <a:ext cx="2867024" cy="1517648"/>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202" name="Chart 201"/>
          <p:cNvGraphicFramePr/>
          <p:nvPr>
            <p:extLst>
              <p:ext uri="{D42A27DB-BD31-4B8C-83A1-F6EECF244321}">
                <p14:modId xmlns:p14="http://schemas.microsoft.com/office/powerpoint/2010/main" val="1306852321"/>
              </p:ext>
            </p:extLst>
          </p:nvPr>
        </p:nvGraphicFramePr>
        <p:xfrm>
          <a:off x="3196669" y="4071120"/>
          <a:ext cx="2867024" cy="1517648"/>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203" name="Chart 202"/>
          <p:cNvGraphicFramePr/>
          <p:nvPr>
            <p:extLst>
              <p:ext uri="{D42A27DB-BD31-4B8C-83A1-F6EECF244321}">
                <p14:modId xmlns:p14="http://schemas.microsoft.com/office/powerpoint/2010/main" val="1914984692"/>
              </p:ext>
            </p:extLst>
          </p:nvPr>
        </p:nvGraphicFramePr>
        <p:xfrm>
          <a:off x="6254194" y="4061595"/>
          <a:ext cx="2867024" cy="1517648"/>
        </p:xfrm>
        <a:graphic>
          <a:graphicData uri="http://schemas.openxmlformats.org/drawingml/2006/chart">
            <c:chart xmlns:c="http://schemas.openxmlformats.org/drawingml/2006/chart" xmlns:r="http://schemas.openxmlformats.org/officeDocument/2006/relationships" r:id="rId12"/>
          </a:graphicData>
        </a:graphic>
      </p:graphicFrame>
      <p:sp>
        <p:nvSpPr>
          <p:cNvPr id="204" name="TextBox 203"/>
          <p:cNvSpPr txBox="1"/>
          <p:nvPr/>
        </p:nvSpPr>
        <p:spPr>
          <a:xfrm>
            <a:off x="1931050" y="4123235"/>
            <a:ext cx="551754" cy="215444"/>
          </a:xfrm>
          <a:prstGeom prst="rect">
            <a:avLst/>
          </a:prstGeom>
          <a:noFill/>
        </p:spPr>
        <p:txBody>
          <a:bodyPr wrap="none" rtlCol="0">
            <a:spAutoFit/>
          </a:bodyPr>
          <a:lstStyle/>
          <a:p>
            <a:r>
              <a:rPr lang="en-US" sz="800" dirty="0" smtClean="0">
                <a:solidFill>
                  <a:schemeClr val="tx1"/>
                </a:solidFill>
              </a:rPr>
              <a:t>CDEFGHI</a:t>
            </a:r>
            <a:endParaRPr lang="en-US" sz="800" dirty="0">
              <a:solidFill>
                <a:schemeClr val="tx1"/>
              </a:solidFill>
            </a:endParaRPr>
          </a:p>
        </p:txBody>
      </p:sp>
      <p:sp>
        <p:nvSpPr>
          <p:cNvPr id="205" name="TextBox 204"/>
          <p:cNvSpPr txBox="1"/>
          <p:nvPr/>
        </p:nvSpPr>
        <p:spPr>
          <a:xfrm>
            <a:off x="2158096" y="4386807"/>
            <a:ext cx="551754" cy="215444"/>
          </a:xfrm>
          <a:prstGeom prst="rect">
            <a:avLst/>
          </a:prstGeom>
          <a:noFill/>
        </p:spPr>
        <p:txBody>
          <a:bodyPr wrap="none" rtlCol="0">
            <a:spAutoFit/>
          </a:bodyPr>
          <a:lstStyle/>
          <a:p>
            <a:r>
              <a:rPr lang="en-US" sz="800" dirty="0" smtClean="0">
                <a:solidFill>
                  <a:schemeClr val="tx1"/>
                </a:solidFill>
              </a:rPr>
              <a:t>CDEFGHI</a:t>
            </a:r>
            <a:endParaRPr lang="en-US" sz="800" dirty="0">
              <a:solidFill>
                <a:schemeClr val="tx1"/>
              </a:solidFill>
            </a:endParaRPr>
          </a:p>
        </p:txBody>
      </p:sp>
      <p:sp>
        <p:nvSpPr>
          <p:cNvPr id="206" name="TextBox 205"/>
          <p:cNvSpPr txBox="1"/>
          <p:nvPr/>
        </p:nvSpPr>
        <p:spPr>
          <a:xfrm>
            <a:off x="1502085" y="4518593"/>
            <a:ext cx="385042" cy="215444"/>
          </a:xfrm>
          <a:prstGeom prst="rect">
            <a:avLst/>
          </a:prstGeom>
          <a:noFill/>
        </p:spPr>
        <p:txBody>
          <a:bodyPr wrap="none" rtlCol="0">
            <a:spAutoFit/>
          </a:bodyPr>
          <a:lstStyle/>
          <a:p>
            <a:r>
              <a:rPr lang="en-US" sz="800" dirty="0" smtClean="0">
                <a:solidFill>
                  <a:schemeClr val="tx1"/>
                </a:solidFill>
              </a:rPr>
              <a:t>FGHI</a:t>
            </a:r>
            <a:endParaRPr lang="en-US" sz="800" dirty="0">
              <a:solidFill>
                <a:schemeClr val="tx1"/>
              </a:solidFill>
            </a:endParaRPr>
          </a:p>
        </p:txBody>
      </p:sp>
      <p:sp>
        <p:nvSpPr>
          <p:cNvPr id="207" name="TextBox 206"/>
          <p:cNvSpPr txBox="1"/>
          <p:nvPr/>
        </p:nvSpPr>
        <p:spPr>
          <a:xfrm>
            <a:off x="1413977" y="4662411"/>
            <a:ext cx="274434" cy="215444"/>
          </a:xfrm>
          <a:prstGeom prst="rect">
            <a:avLst/>
          </a:prstGeom>
          <a:noFill/>
        </p:spPr>
        <p:txBody>
          <a:bodyPr wrap="none" rtlCol="0">
            <a:spAutoFit/>
          </a:bodyPr>
          <a:lstStyle/>
          <a:p>
            <a:r>
              <a:rPr lang="en-US" sz="800" dirty="0" smtClean="0">
                <a:solidFill>
                  <a:schemeClr val="tx1"/>
                </a:solidFill>
              </a:rPr>
              <a:t>HI</a:t>
            </a:r>
            <a:endParaRPr lang="en-US" sz="800" dirty="0">
              <a:solidFill>
                <a:schemeClr val="tx1"/>
              </a:solidFill>
            </a:endParaRPr>
          </a:p>
        </p:txBody>
      </p:sp>
      <p:sp>
        <p:nvSpPr>
          <p:cNvPr id="208" name="TextBox 207"/>
          <p:cNvSpPr txBox="1"/>
          <p:nvPr/>
        </p:nvSpPr>
        <p:spPr>
          <a:xfrm>
            <a:off x="1380375" y="4787793"/>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09" name="TextBox 208"/>
          <p:cNvSpPr txBox="1"/>
          <p:nvPr/>
        </p:nvSpPr>
        <p:spPr>
          <a:xfrm>
            <a:off x="1380375" y="4919579"/>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10" name="TextBox 209"/>
          <p:cNvSpPr txBox="1"/>
          <p:nvPr/>
        </p:nvSpPr>
        <p:spPr>
          <a:xfrm>
            <a:off x="1356311" y="5063397"/>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11" name="TextBox 210"/>
          <p:cNvSpPr txBox="1"/>
          <p:nvPr/>
        </p:nvSpPr>
        <p:spPr>
          <a:xfrm>
            <a:off x="1299282" y="5195183"/>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12" name="TextBox 211"/>
          <p:cNvSpPr txBox="1"/>
          <p:nvPr/>
        </p:nvSpPr>
        <p:spPr>
          <a:xfrm>
            <a:off x="5359254" y="4166643"/>
            <a:ext cx="551754" cy="215444"/>
          </a:xfrm>
          <a:prstGeom prst="rect">
            <a:avLst/>
          </a:prstGeom>
          <a:noFill/>
        </p:spPr>
        <p:txBody>
          <a:bodyPr wrap="none" rtlCol="0">
            <a:spAutoFit/>
          </a:bodyPr>
          <a:lstStyle/>
          <a:p>
            <a:r>
              <a:rPr lang="en-US" sz="800" dirty="0" smtClean="0">
                <a:solidFill>
                  <a:schemeClr val="tx1"/>
                </a:solidFill>
              </a:rPr>
              <a:t>CDEFGHI</a:t>
            </a:r>
            <a:endParaRPr lang="en-US" sz="800" dirty="0">
              <a:solidFill>
                <a:schemeClr val="tx1"/>
              </a:solidFill>
            </a:endParaRPr>
          </a:p>
        </p:txBody>
      </p:sp>
      <p:sp>
        <p:nvSpPr>
          <p:cNvPr id="213" name="TextBox 212"/>
          <p:cNvSpPr txBox="1"/>
          <p:nvPr/>
        </p:nvSpPr>
        <p:spPr>
          <a:xfrm>
            <a:off x="5217780" y="4297864"/>
            <a:ext cx="551754" cy="215444"/>
          </a:xfrm>
          <a:prstGeom prst="rect">
            <a:avLst/>
          </a:prstGeom>
          <a:noFill/>
        </p:spPr>
        <p:txBody>
          <a:bodyPr wrap="none" rtlCol="0">
            <a:spAutoFit/>
          </a:bodyPr>
          <a:lstStyle/>
          <a:p>
            <a:r>
              <a:rPr lang="en-US" sz="800" dirty="0" smtClean="0">
                <a:solidFill>
                  <a:schemeClr val="tx1"/>
                </a:solidFill>
              </a:rPr>
              <a:t>CDEFGHI</a:t>
            </a:r>
            <a:endParaRPr lang="en-US" sz="800" dirty="0">
              <a:solidFill>
                <a:schemeClr val="tx1"/>
              </a:solidFill>
            </a:endParaRPr>
          </a:p>
        </p:txBody>
      </p:sp>
      <p:sp>
        <p:nvSpPr>
          <p:cNvPr id="214" name="TextBox 213"/>
          <p:cNvSpPr txBox="1"/>
          <p:nvPr/>
        </p:nvSpPr>
        <p:spPr>
          <a:xfrm>
            <a:off x="4666026" y="4441687"/>
            <a:ext cx="434734" cy="215444"/>
          </a:xfrm>
          <a:prstGeom prst="rect">
            <a:avLst/>
          </a:prstGeom>
          <a:noFill/>
        </p:spPr>
        <p:txBody>
          <a:bodyPr wrap="none" rtlCol="0">
            <a:spAutoFit/>
          </a:bodyPr>
          <a:lstStyle/>
          <a:p>
            <a:r>
              <a:rPr lang="en-US" sz="800" dirty="0" smtClean="0">
                <a:solidFill>
                  <a:schemeClr val="tx1"/>
                </a:solidFill>
              </a:rPr>
              <a:t>EFGHI</a:t>
            </a:r>
            <a:endParaRPr lang="en-US" sz="800" dirty="0">
              <a:solidFill>
                <a:schemeClr val="tx1"/>
              </a:solidFill>
            </a:endParaRPr>
          </a:p>
        </p:txBody>
      </p:sp>
      <p:sp>
        <p:nvSpPr>
          <p:cNvPr id="215" name="TextBox 214"/>
          <p:cNvSpPr txBox="1"/>
          <p:nvPr/>
        </p:nvSpPr>
        <p:spPr>
          <a:xfrm>
            <a:off x="4454864" y="4579663"/>
            <a:ext cx="338554" cy="215444"/>
          </a:xfrm>
          <a:prstGeom prst="rect">
            <a:avLst/>
          </a:prstGeom>
          <a:noFill/>
        </p:spPr>
        <p:txBody>
          <a:bodyPr wrap="none" rtlCol="0">
            <a:spAutoFit/>
          </a:bodyPr>
          <a:lstStyle/>
          <a:p>
            <a:r>
              <a:rPr lang="en-US" sz="800" smtClean="0">
                <a:solidFill>
                  <a:schemeClr val="tx1"/>
                </a:solidFill>
              </a:rPr>
              <a:t>GHI</a:t>
            </a:r>
            <a:endParaRPr lang="en-US" sz="800" dirty="0">
              <a:solidFill>
                <a:schemeClr val="tx1"/>
              </a:solidFill>
            </a:endParaRPr>
          </a:p>
        </p:txBody>
      </p:sp>
      <p:sp>
        <p:nvSpPr>
          <p:cNvPr id="216" name="TextBox 215"/>
          <p:cNvSpPr txBox="1"/>
          <p:nvPr/>
        </p:nvSpPr>
        <p:spPr>
          <a:xfrm>
            <a:off x="8284980" y="4154611"/>
            <a:ext cx="551754" cy="215444"/>
          </a:xfrm>
          <a:prstGeom prst="rect">
            <a:avLst/>
          </a:prstGeom>
          <a:noFill/>
        </p:spPr>
        <p:txBody>
          <a:bodyPr wrap="none" rtlCol="0">
            <a:spAutoFit/>
          </a:bodyPr>
          <a:lstStyle/>
          <a:p>
            <a:r>
              <a:rPr lang="en-US" sz="800" dirty="0" smtClean="0">
                <a:solidFill>
                  <a:schemeClr val="tx1"/>
                </a:solidFill>
              </a:rPr>
              <a:t>CDEFGHI</a:t>
            </a:r>
            <a:endParaRPr lang="en-US" sz="800" dirty="0">
              <a:solidFill>
                <a:schemeClr val="tx1"/>
              </a:solidFill>
            </a:endParaRPr>
          </a:p>
        </p:txBody>
      </p:sp>
      <p:sp>
        <p:nvSpPr>
          <p:cNvPr id="217" name="TextBox 216"/>
          <p:cNvSpPr txBox="1"/>
          <p:nvPr/>
        </p:nvSpPr>
        <p:spPr>
          <a:xfrm>
            <a:off x="8196706" y="4286397"/>
            <a:ext cx="551754" cy="215444"/>
          </a:xfrm>
          <a:prstGeom prst="rect">
            <a:avLst/>
          </a:prstGeom>
          <a:noFill/>
        </p:spPr>
        <p:txBody>
          <a:bodyPr wrap="none" rtlCol="0">
            <a:spAutoFit/>
          </a:bodyPr>
          <a:lstStyle/>
          <a:p>
            <a:r>
              <a:rPr lang="en-US" sz="800" dirty="0" smtClean="0">
                <a:solidFill>
                  <a:schemeClr val="tx1"/>
                </a:solidFill>
              </a:rPr>
              <a:t>CDEFGHI</a:t>
            </a:r>
            <a:endParaRPr lang="en-US" sz="800" dirty="0">
              <a:solidFill>
                <a:schemeClr val="tx1"/>
              </a:solidFill>
            </a:endParaRPr>
          </a:p>
        </p:txBody>
      </p:sp>
      <p:sp>
        <p:nvSpPr>
          <p:cNvPr id="218" name="TextBox 217"/>
          <p:cNvSpPr txBox="1"/>
          <p:nvPr/>
        </p:nvSpPr>
        <p:spPr>
          <a:xfrm>
            <a:off x="7495598" y="4434935"/>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19" name="TextBox 218"/>
          <p:cNvSpPr txBox="1"/>
          <p:nvPr/>
        </p:nvSpPr>
        <p:spPr>
          <a:xfrm>
            <a:off x="7459502" y="4562352"/>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20" name="TextBox 219"/>
          <p:cNvSpPr txBox="1"/>
          <p:nvPr/>
        </p:nvSpPr>
        <p:spPr>
          <a:xfrm>
            <a:off x="7456301" y="4711236"/>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21" name="TextBox 220"/>
          <p:cNvSpPr txBox="1"/>
          <p:nvPr/>
        </p:nvSpPr>
        <p:spPr>
          <a:xfrm>
            <a:off x="7444269" y="4835921"/>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22" name="TextBox 221"/>
          <p:cNvSpPr txBox="1"/>
          <p:nvPr/>
        </p:nvSpPr>
        <p:spPr>
          <a:xfrm>
            <a:off x="7456301" y="4967707"/>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23" name="TextBox 222"/>
          <p:cNvSpPr txBox="1"/>
          <p:nvPr/>
        </p:nvSpPr>
        <p:spPr>
          <a:xfrm>
            <a:off x="7426537" y="5099493"/>
            <a:ext cx="210314" cy="215444"/>
          </a:xfrm>
          <a:prstGeom prst="rect">
            <a:avLst/>
          </a:prstGeom>
          <a:noFill/>
        </p:spPr>
        <p:txBody>
          <a:bodyPr wrap="none" rtlCol="0">
            <a:spAutoFit/>
          </a:bodyPr>
          <a:lstStyle/>
          <a:p>
            <a:r>
              <a:rPr lang="en-US" sz="800" dirty="0" smtClean="0">
                <a:solidFill>
                  <a:schemeClr val="tx1"/>
                </a:solidFill>
              </a:rPr>
              <a:t>I</a:t>
            </a:r>
            <a:endParaRPr lang="en-US" sz="800" dirty="0">
              <a:solidFill>
                <a:schemeClr val="tx1"/>
              </a:solidFill>
            </a:endParaRPr>
          </a:p>
        </p:txBody>
      </p:sp>
      <p:sp>
        <p:nvSpPr>
          <p:cNvPr id="224" name="TextBox 223"/>
          <p:cNvSpPr txBox="1"/>
          <p:nvPr/>
        </p:nvSpPr>
        <p:spPr>
          <a:xfrm>
            <a:off x="7586322" y="2175755"/>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Tree>
    <p:extLst>
      <p:ext uri="{BB962C8B-B14F-4D97-AF65-F5344CB8AC3E}">
        <p14:creationId xmlns:p14="http://schemas.microsoft.com/office/powerpoint/2010/main" val="3650808604"/>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r>
              <a:rPr lang="en-US" smtClean="0"/>
              <a:t> - </a:t>
            </a:r>
            <a:fld id="{8C28EAF3-A1DF-4542-860A-456B67E0B799}" type="slidenum">
              <a:rPr lang="en-US" smtClean="0"/>
              <a:pPr/>
              <a:t>9</a:t>
            </a:fld>
            <a:r>
              <a:rPr lang="en-US" smtClean="0"/>
              <a:t> -</a:t>
            </a:r>
            <a:endParaRPr lang="en-US"/>
          </a:p>
        </p:txBody>
      </p:sp>
      <p:sp>
        <p:nvSpPr>
          <p:cNvPr id="5" name="Rectangle 4"/>
          <p:cNvSpPr/>
          <p:nvPr/>
        </p:nvSpPr>
        <p:spPr bwMode="auto">
          <a:xfrm>
            <a:off x="0" y="0"/>
            <a:ext cx="9144000" cy="6858000"/>
          </a:xfrm>
          <a:prstGeom prst="rect">
            <a:avLst/>
          </a:prstGeom>
          <a:solidFill>
            <a:srgbClr val="002A7E"/>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7" name="Title 1"/>
          <p:cNvSpPr txBox="1">
            <a:spLocks/>
          </p:cNvSpPr>
          <p:nvPr/>
        </p:nvSpPr>
        <p:spPr bwMode="black">
          <a:xfrm>
            <a:off x="1359848" y="892269"/>
            <a:ext cx="6066156" cy="17457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pPr algn="ctr"/>
            <a:r>
              <a:rPr lang="en-US" kern="0" dirty="0" smtClean="0">
                <a:solidFill>
                  <a:schemeClr val="bg1"/>
                </a:solidFill>
              </a:rPr>
              <a:t>Overall Results</a:t>
            </a:r>
            <a:endParaRPr lang="en-US" kern="0" dirty="0">
              <a:solidFill>
                <a:schemeClr val="bg1"/>
              </a:solidFill>
            </a:endParaRPr>
          </a:p>
        </p:txBody>
      </p:sp>
      <p:sp>
        <p:nvSpPr>
          <p:cNvPr id="6" name="Rounded Rectangle 5"/>
          <p:cNvSpPr/>
          <p:nvPr/>
        </p:nvSpPr>
        <p:spPr bwMode="auto">
          <a:xfrm>
            <a:off x="1400175" y="1247776"/>
            <a:ext cx="6143625" cy="2457449"/>
          </a:xfrm>
          <a:prstGeom prst="roundRect">
            <a:avLst/>
          </a:prstGeom>
          <a:noFill/>
          <a:ln w="28575" cap="flat" cmpd="sng" algn="ctr">
            <a:solidFill>
              <a:schemeClr val="bg1">
                <a:lumMod val="75000"/>
              </a:schemeClr>
            </a:solid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10" name="Freeform 24"/>
          <p:cNvSpPr>
            <a:spLocks noChangeAspect="1" noEditPoints="1"/>
          </p:cNvSpPr>
          <p:nvPr/>
        </p:nvSpPr>
        <p:spPr bwMode="auto">
          <a:xfrm rot="945583">
            <a:off x="6753067" y="1442992"/>
            <a:ext cx="788608" cy="1296093"/>
          </a:xfrm>
          <a:custGeom>
            <a:avLst/>
            <a:gdLst/>
            <a:ahLst/>
            <a:cxnLst>
              <a:cxn ang="0">
                <a:pos x="43" y="33"/>
              </a:cxn>
              <a:cxn ang="0">
                <a:pos x="142" y="58"/>
              </a:cxn>
              <a:cxn ang="0">
                <a:pos x="185" y="33"/>
              </a:cxn>
              <a:cxn ang="0">
                <a:pos x="185" y="330"/>
              </a:cxn>
              <a:cxn ang="0">
                <a:pos x="0" y="48"/>
              </a:cxn>
              <a:cxn ang="0">
                <a:pos x="20" y="300"/>
              </a:cxn>
              <a:cxn ang="0">
                <a:pos x="40" y="152"/>
              </a:cxn>
              <a:cxn ang="0">
                <a:pos x="54" y="120"/>
              </a:cxn>
              <a:cxn ang="0">
                <a:pos x="60" y="145"/>
              </a:cxn>
              <a:cxn ang="0">
                <a:pos x="79" y="142"/>
              </a:cxn>
              <a:cxn ang="0">
                <a:pos x="79" y="142"/>
              </a:cxn>
              <a:cxn ang="0">
                <a:pos x="160" y="129"/>
              </a:cxn>
              <a:cxn ang="0">
                <a:pos x="93" y="136"/>
              </a:cxn>
              <a:cxn ang="0">
                <a:pos x="93" y="143"/>
              </a:cxn>
              <a:cxn ang="0">
                <a:pos x="88" y="99"/>
              </a:cxn>
              <a:cxn ang="0">
                <a:pos x="56" y="128"/>
              </a:cxn>
              <a:cxn ang="0">
                <a:pos x="69" y="128"/>
              </a:cxn>
              <a:cxn ang="0">
                <a:pos x="58" y="178"/>
              </a:cxn>
              <a:cxn ang="0">
                <a:pos x="47" y="210"/>
              </a:cxn>
              <a:cxn ang="0">
                <a:pos x="40" y="216"/>
              </a:cxn>
              <a:cxn ang="0">
                <a:pos x="73" y="216"/>
              </a:cxn>
              <a:cxn ang="0">
                <a:pos x="160" y="187"/>
              </a:cxn>
              <a:cxn ang="0">
                <a:pos x="93" y="187"/>
              </a:cxn>
              <a:cxn ang="0">
                <a:pos x="160" y="207"/>
              </a:cxn>
              <a:cxn ang="0">
                <a:pos x="69" y="193"/>
              </a:cxn>
              <a:cxn ang="0">
                <a:pos x="68" y="213"/>
              </a:cxn>
              <a:cxn ang="0">
                <a:pos x="69" y="193"/>
              </a:cxn>
              <a:cxn ang="0">
                <a:pos x="88" y="228"/>
              </a:cxn>
              <a:cxn ang="0">
                <a:pos x="56" y="257"/>
              </a:cxn>
              <a:cxn ang="0">
                <a:pos x="69" y="258"/>
              </a:cxn>
              <a:cxn ang="0">
                <a:pos x="160" y="272"/>
              </a:cxn>
              <a:cxn ang="0">
                <a:pos x="93" y="251"/>
              </a:cxn>
              <a:cxn ang="0">
                <a:pos x="93" y="258"/>
              </a:cxn>
              <a:cxn ang="0">
                <a:pos x="79" y="281"/>
              </a:cxn>
              <a:cxn ang="0">
                <a:pos x="40" y="281"/>
              </a:cxn>
              <a:cxn ang="0">
                <a:pos x="54" y="249"/>
              </a:cxn>
              <a:cxn ang="0">
                <a:pos x="60" y="274"/>
              </a:cxn>
              <a:cxn ang="0">
                <a:pos x="88" y="23"/>
              </a:cxn>
              <a:cxn ang="0">
                <a:pos x="100" y="12"/>
              </a:cxn>
              <a:cxn ang="0">
                <a:pos x="58" y="18"/>
              </a:cxn>
              <a:cxn ang="0">
                <a:pos x="122" y="18"/>
              </a:cxn>
              <a:cxn ang="0">
                <a:pos x="151" y="43"/>
              </a:cxn>
              <a:cxn ang="0">
                <a:pos x="49" y="43"/>
              </a:cxn>
            </a:cxnLst>
            <a:rect l="0" t="0" r="r" b="b"/>
            <a:pathLst>
              <a:path w="200" h="330">
                <a:moveTo>
                  <a:pt x="0" y="48"/>
                </a:moveTo>
                <a:cubicBezTo>
                  <a:pt x="0" y="40"/>
                  <a:pt x="7" y="33"/>
                  <a:pt x="15" y="33"/>
                </a:cubicBezTo>
                <a:cubicBezTo>
                  <a:pt x="43" y="33"/>
                  <a:pt x="43" y="33"/>
                  <a:pt x="43" y="33"/>
                </a:cubicBezTo>
                <a:cubicBezTo>
                  <a:pt x="43" y="43"/>
                  <a:pt x="43" y="43"/>
                  <a:pt x="43" y="43"/>
                </a:cubicBezTo>
                <a:cubicBezTo>
                  <a:pt x="43" y="52"/>
                  <a:pt x="50" y="58"/>
                  <a:pt x="58" y="58"/>
                </a:cubicBezTo>
                <a:cubicBezTo>
                  <a:pt x="142" y="58"/>
                  <a:pt x="142" y="58"/>
                  <a:pt x="142" y="58"/>
                </a:cubicBezTo>
                <a:cubicBezTo>
                  <a:pt x="150" y="58"/>
                  <a:pt x="157" y="52"/>
                  <a:pt x="157" y="43"/>
                </a:cubicBezTo>
                <a:cubicBezTo>
                  <a:pt x="157" y="33"/>
                  <a:pt x="157" y="33"/>
                  <a:pt x="157" y="33"/>
                </a:cubicBezTo>
                <a:cubicBezTo>
                  <a:pt x="185" y="33"/>
                  <a:pt x="185" y="33"/>
                  <a:pt x="185" y="33"/>
                </a:cubicBezTo>
                <a:cubicBezTo>
                  <a:pt x="193" y="33"/>
                  <a:pt x="200" y="40"/>
                  <a:pt x="200" y="48"/>
                </a:cubicBezTo>
                <a:cubicBezTo>
                  <a:pt x="200" y="314"/>
                  <a:pt x="200" y="314"/>
                  <a:pt x="200" y="314"/>
                </a:cubicBezTo>
                <a:cubicBezTo>
                  <a:pt x="200" y="323"/>
                  <a:pt x="193" y="330"/>
                  <a:pt x="185" y="330"/>
                </a:cubicBezTo>
                <a:cubicBezTo>
                  <a:pt x="15" y="330"/>
                  <a:pt x="15" y="330"/>
                  <a:pt x="15" y="330"/>
                </a:cubicBezTo>
                <a:cubicBezTo>
                  <a:pt x="7" y="330"/>
                  <a:pt x="0" y="323"/>
                  <a:pt x="0" y="314"/>
                </a:cubicBezTo>
                <a:cubicBezTo>
                  <a:pt x="0" y="48"/>
                  <a:pt x="0" y="48"/>
                  <a:pt x="0" y="48"/>
                </a:cubicBezTo>
                <a:close/>
                <a:moveTo>
                  <a:pt x="180" y="88"/>
                </a:moveTo>
                <a:cubicBezTo>
                  <a:pt x="20" y="88"/>
                  <a:pt x="20" y="88"/>
                  <a:pt x="20" y="88"/>
                </a:cubicBezTo>
                <a:cubicBezTo>
                  <a:pt x="20" y="300"/>
                  <a:pt x="20" y="300"/>
                  <a:pt x="20" y="300"/>
                </a:cubicBezTo>
                <a:cubicBezTo>
                  <a:pt x="180" y="300"/>
                  <a:pt x="180" y="300"/>
                  <a:pt x="180" y="300"/>
                </a:cubicBezTo>
                <a:cubicBezTo>
                  <a:pt x="180" y="88"/>
                  <a:pt x="180" y="88"/>
                  <a:pt x="180" y="88"/>
                </a:cubicBezTo>
                <a:close/>
                <a:moveTo>
                  <a:pt x="40" y="152"/>
                </a:moveTo>
                <a:cubicBezTo>
                  <a:pt x="40" y="113"/>
                  <a:pt x="40" y="113"/>
                  <a:pt x="40" y="113"/>
                </a:cubicBezTo>
                <a:cubicBezTo>
                  <a:pt x="58" y="113"/>
                  <a:pt x="58" y="113"/>
                  <a:pt x="58" y="113"/>
                </a:cubicBezTo>
                <a:cubicBezTo>
                  <a:pt x="54" y="120"/>
                  <a:pt x="54" y="120"/>
                  <a:pt x="54" y="120"/>
                </a:cubicBezTo>
                <a:cubicBezTo>
                  <a:pt x="47" y="120"/>
                  <a:pt x="47" y="120"/>
                  <a:pt x="47" y="120"/>
                </a:cubicBezTo>
                <a:cubicBezTo>
                  <a:pt x="47" y="145"/>
                  <a:pt x="47" y="145"/>
                  <a:pt x="47" y="145"/>
                </a:cubicBezTo>
                <a:cubicBezTo>
                  <a:pt x="60" y="145"/>
                  <a:pt x="60" y="145"/>
                  <a:pt x="60" y="145"/>
                </a:cubicBezTo>
                <a:cubicBezTo>
                  <a:pt x="64" y="152"/>
                  <a:pt x="64" y="152"/>
                  <a:pt x="64" y="152"/>
                </a:cubicBezTo>
                <a:cubicBezTo>
                  <a:pt x="40" y="152"/>
                  <a:pt x="40" y="152"/>
                  <a:pt x="40" y="152"/>
                </a:cubicBezTo>
                <a:close/>
                <a:moveTo>
                  <a:pt x="79" y="142"/>
                </a:moveTo>
                <a:cubicBezTo>
                  <a:pt x="79" y="152"/>
                  <a:pt x="79" y="152"/>
                  <a:pt x="79" y="152"/>
                </a:cubicBezTo>
                <a:cubicBezTo>
                  <a:pt x="73" y="152"/>
                  <a:pt x="73" y="152"/>
                  <a:pt x="73" y="152"/>
                </a:cubicBezTo>
                <a:cubicBezTo>
                  <a:pt x="75" y="149"/>
                  <a:pt x="77" y="145"/>
                  <a:pt x="79" y="142"/>
                </a:cubicBezTo>
                <a:close/>
                <a:moveTo>
                  <a:pt x="93" y="122"/>
                </a:moveTo>
                <a:cubicBezTo>
                  <a:pt x="160" y="122"/>
                  <a:pt x="160" y="122"/>
                  <a:pt x="160" y="122"/>
                </a:cubicBezTo>
                <a:cubicBezTo>
                  <a:pt x="160" y="129"/>
                  <a:pt x="160" y="129"/>
                  <a:pt x="160" y="129"/>
                </a:cubicBezTo>
                <a:cubicBezTo>
                  <a:pt x="93" y="129"/>
                  <a:pt x="93" y="129"/>
                  <a:pt x="93" y="129"/>
                </a:cubicBezTo>
                <a:cubicBezTo>
                  <a:pt x="93" y="122"/>
                  <a:pt x="93" y="122"/>
                  <a:pt x="93" y="122"/>
                </a:cubicBezTo>
                <a:close/>
                <a:moveTo>
                  <a:pt x="93" y="136"/>
                </a:moveTo>
                <a:cubicBezTo>
                  <a:pt x="160" y="136"/>
                  <a:pt x="160" y="136"/>
                  <a:pt x="160" y="136"/>
                </a:cubicBezTo>
                <a:cubicBezTo>
                  <a:pt x="160" y="143"/>
                  <a:pt x="160" y="143"/>
                  <a:pt x="160" y="143"/>
                </a:cubicBezTo>
                <a:cubicBezTo>
                  <a:pt x="93" y="143"/>
                  <a:pt x="93" y="143"/>
                  <a:pt x="93" y="143"/>
                </a:cubicBezTo>
                <a:cubicBezTo>
                  <a:pt x="93" y="136"/>
                  <a:pt x="93" y="136"/>
                  <a:pt x="93" y="136"/>
                </a:cubicBezTo>
                <a:close/>
                <a:moveTo>
                  <a:pt x="69" y="128"/>
                </a:moveTo>
                <a:cubicBezTo>
                  <a:pt x="69" y="128"/>
                  <a:pt x="82" y="107"/>
                  <a:pt x="88" y="99"/>
                </a:cubicBezTo>
                <a:cubicBezTo>
                  <a:pt x="102" y="99"/>
                  <a:pt x="102" y="99"/>
                  <a:pt x="102" y="99"/>
                </a:cubicBezTo>
                <a:cubicBezTo>
                  <a:pt x="87" y="116"/>
                  <a:pt x="70" y="145"/>
                  <a:pt x="68" y="149"/>
                </a:cubicBezTo>
                <a:cubicBezTo>
                  <a:pt x="68" y="149"/>
                  <a:pt x="58" y="130"/>
                  <a:pt x="56" y="128"/>
                </a:cubicBezTo>
                <a:cubicBezTo>
                  <a:pt x="62" y="117"/>
                  <a:pt x="62" y="117"/>
                  <a:pt x="62" y="117"/>
                </a:cubicBezTo>
                <a:cubicBezTo>
                  <a:pt x="66" y="123"/>
                  <a:pt x="69" y="128"/>
                  <a:pt x="69" y="128"/>
                </a:cubicBezTo>
                <a:cubicBezTo>
                  <a:pt x="69" y="128"/>
                  <a:pt x="69" y="128"/>
                  <a:pt x="69" y="128"/>
                </a:cubicBezTo>
                <a:close/>
                <a:moveTo>
                  <a:pt x="40" y="216"/>
                </a:moveTo>
                <a:cubicBezTo>
                  <a:pt x="40" y="178"/>
                  <a:pt x="40" y="178"/>
                  <a:pt x="40" y="178"/>
                </a:cubicBezTo>
                <a:cubicBezTo>
                  <a:pt x="58" y="178"/>
                  <a:pt x="58" y="178"/>
                  <a:pt x="58" y="178"/>
                </a:cubicBezTo>
                <a:cubicBezTo>
                  <a:pt x="54" y="184"/>
                  <a:pt x="54" y="184"/>
                  <a:pt x="54" y="184"/>
                </a:cubicBezTo>
                <a:cubicBezTo>
                  <a:pt x="47" y="184"/>
                  <a:pt x="47" y="184"/>
                  <a:pt x="47" y="184"/>
                </a:cubicBezTo>
                <a:cubicBezTo>
                  <a:pt x="47" y="210"/>
                  <a:pt x="47" y="210"/>
                  <a:pt x="47" y="210"/>
                </a:cubicBezTo>
                <a:cubicBezTo>
                  <a:pt x="60" y="210"/>
                  <a:pt x="60" y="210"/>
                  <a:pt x="60" y="210"/>
                </a:cubicBezTo>
                <a:cubicBezTo>
                  <a:pt x="64" y="216"/>
                  <a:pt x="64" y="216"/>
                  <a:pt x="64" y="216"/>
                </a:cubicBezTo>
                <a:cubicBezTo>
                  <a:pt x="40" y="216"/>
                  <a:pt x="40" y="216"/>
                  <a:pt x="40" y="216"/>
                </a:cubicBezTo>
                <a:close/>
                <a:moveTo>
                  <a:pt x="79" y="206"/>
                </a:moveTo>
                <a:cubicBezTo>
                  <a:pt x="79" y="216"/>
                  <a:pt x="79" y="216"/>
                  <a:pt x="79" y="216"/>
                </a:cubicBezTo>
                <a:cubicBezTo>
                  <a:pt x="73" y="216"/>
                  <a:pt x="73" y="216"/>
                  <a:pt x="73" y="216"/>
                </a:cubicBezTo>
                <a:cubicBezTo>
                  <a:pt x="75" y="213"/>
                  <a:pt x="77" y="210"/>
                  <a:pt x="79" y="206"/>
                </a:cubicBezTo>
                <a:close/>
                <a:moveTo>
                  <a:pt x="93" y="187"/>
                </a:moveTo>
                <a:cubicBezTo>
                  <a:pt x="160" y="187"/>
                  <a:pt x="160" y="187"/>
                  <a:pt x="160" y="187"/>
                </a:cubicBezTo>
                <a:cubicBezTo>
                  <a:pt x="160" y="194"/>
                  <a:pt x="160" y="194"/>
                  <a:pt x="160" y="194"/>
                </a:cubicBezTo>
                <a:cubicBezTo>
                  <a:pt x="93" y="194"/>
                  <a:pt x="93" y="194"/>
                  <a:pt x="93" y="194"/>
                </a:cubicBezTo>
                <a:cubicBezTo>
                  <a:pt x="93" y="187"/>
                  <a:pt x="93" y="187"/>
                  <a:pt x="93" y="187"/>
                </a:cubicBezTo>
                <a:close/>
                <a:moveTo>
                  <a:pt x="93" y="201"/>
                </a:moveTo>
                <a:cubicBezTo>
                  <a:pt x="160" y="201"/>
                  <a:pt x="160" y="201"/>
                  <a:pt x="160" y="201"/>
                </a:cubicBezTo>
                <a:cubicBezTo>
                  <a:pt x="160" y="207"/>
                  <a:pt x="160" y="207"/>
                  <a:pt x="160" y="207"/>
                </a:cubicBezTo>
                <a:cubicBezTo>
                  <a:pt x="93" y="207"/>
                  <a:pt x="93" y="207"/>
                  <a:pt x="93" y="207"/>
                </a:cubicBezTo>
                <a:cubicBezTo>
                  <a:pt x="93" y="201"/>
                  <a:pt x="93" y="201"/>
                  <a:pt x="93" y="201"/>
                </a:cubicBezTo>
                <a:close/>
                <a:moveTo>
                  <a:pt x="69" y="193"/>
                </a:moveTo>
                <a:cubicBezTo>
                  <a:pt x="69" y="193"/>
                  <a:pt x="82" y="172"/>
                  <a:pt x="88" y="163"/>
                </a:cubicBezTo>
                <a:cubicBezTo>
                  <a:pt x="102" y="163"/>
                  <a:pt x="102" y="163"/>
                  <a:pt x="102" y="163"/>
                </a:cubicBezTo>
                <a:cubicBezTo>
                  <a:pt x="87" y="181"/>
                  <a:pt x="70" y="210"/>
                  <a:pt x="68" y="213"/>
                </a:cubicBezTo>
                <a:cubicBezTo>
                  <a:pt x="68" y="213"/>
                  <a:pt x="58" y="195"/>
                  <a:pt x="56" y="192"/>
                </a:cubicBezTo>
                <a:cubicBezTo>
                  <a:pt x="62" y="181"/>
                  <a:pt x="62" y="181"/>
                  <a:pt x="62" y="181"/>
                </a:cubicBezTo>
                <a:cubicBezTo>
                  <a:pt x="66" y="187"/>
                  <a:pt x="69" y="192"/>
                  <a:pt x="69" y="193"/>
                </a:cubicBezTo>
                <a:cubicBezTo>
                  <a:pt x="69" y="193"/>
                  <a:pt x="69" y="193"/>
                  <a:pt x="69" y="193"/>
                </a:cubicBezTo>
                <a:close/>
                <a:moveTo>
                  <a:pt x="69" y="258"/>
                </a:moveTo>
                <a:cubicBezTo>
                  <a:pt x="69" y="258"/>
                  <a:pt x="82" y="236"/>
                  <a:pt x="88" y="228"/>
                </a:cubicBezTo>
                <a:cubicBezTo>
                  <a:pt x="102" y="228"/>
                  <a:pt x="102" y="228"/>
                  <a:pt x="102" y="228"/>
                </a:cubicBezTo>
                <a:cubicBezTo>
                  <a:pt x="87" y="245"/>
                  <a:pt x="70" y="274"/>
                  <a:pt x="68" y="278"/>
                </a:cubicBezTo>
                <a:cubicBezTo>
                  <a:pt x="68" y="278"/>
                  <a:pt x="58" y="259"/>
                  <a:pt x="56" y="257"/>
                </a:cubicBezTo>
                <a:cubicBezTo>
                  <a:pt x="62" y="246"/>
                  <a:pt x="62" y="246"/>
                  <a:pt x="62" y="246"/>
                </a:cubicBezTo>
                <a:cubicBezTo>
                  <a:pt x="66" y="252"/>
                  <a:pt x="69" y="257"/>
                  <a:pt x="69" y="257"/>
                </a:cubicBezTo>
                <a:cubicBezTo>
                  <a:pt x="69" y="258"/>
                  <a:pt x="69" y="258"/>
                  <a:pt x="69" y="258"/>
                </a:cubicBezTo>
                <a:close/>
                <a:moveTo>
                  <a:pt x="93" y="265"/>
                </a:moveTo>
                <a:cubicBezTo>
                  <a:pt x="160" y="265"/>
                  <a:pt x="160" y="265"/>
                  <a:pt x="160" y="265"/>
                </a:cubicBezTo>
                <a:cubicBezTo>
                  <a:pt x="160" y="272"/>
                  <a:pt x="160" y="272"/>
                  <a:pt x="160" y="272"/>
                </a:cubicBezTo>
                <a:cubicBezTo>
                  <a:pt x="93" y="272"/>
                  <a:pt x="93" y="272"/>
                  <a:pt x="93" y="272"/>
                </a:cubicBezTo>
                <a:cubicBezTo>
                  <a:pt x="93" y="265"/>
                  <a:pt x="93" y="265"/>
                  <a:pt x="93" y="265"/>
                </a:cubicBezTo>
                <a:close/>
                <a:moveTo>
                  <a:pt x="93" y="251"/>
                </a:moveTo>
                <a:cubicBezTo>
                  <a:pt x="160" y="251"/>
                  <a:pt x="160" y="251"/>
                  <a:pt x="160" y="251"/>
                </a:cubicBezTo>
                <a:cubicBezTo>
                  <a:pt x="160" y="258"/>
                  <a:pt x="160" y="258"/>
                  <a:pt x="160" y="258"/>
                </a:cubicBezTo>
                <a:cubicBezTo>
                  <a:pt x="93" y="258"/>
                  <a:pt x="93" y="258"/>
                  <a:pt x="93" y="258"/>
                </a:cubicBezTo>
                <a:cubicBezTo>
                  <a:pt x="93" y="251"/>
                  <a:pt x="93" y="251"/>
                  <a:pt x="93" y="251"/>
                </a:cubicBezTo>
                <a:close/>
                <a:moveTo>
                  <a:pt x="79" y="271"/>
                </a:moveTo>
                <a:cubicBezTo>
                  <a:pt x="79" y="281"/>
                  <a:pt x="79" y="281"/>
                  <a:pt x="79" y="281"/>
                </a:cubicBezTo>
                <a:cubicBezTo>
                  <a:pt x="73" y="281"/>
                  <a:pt x="73" y="281"/>
                  <a:pt x="73" y="281"/>
                </a:cubicBezTo>
                <a:cubicBezTo>
                  <a:pt x="75" y="278"/>
                  <a:pt x="77" y="274"/>
                  <a:pt x="79" y="271"/>
                </a:cubicBezTo>
                <a:close/>
                <a:moveTo>
                  <a:pt x="40" y="281"/>
                </a:moveTo>
                <a:cubicBezTo>
                  <a:pt x="40" y="242"/>
                  <a:pt x="40" y="242"/>
                  <a:pt x="40" y="242"/>
                </a:cubicBezTo>
                <a:cubicBezTo>
                  <a:pt x="58" y="242"/>
                  <a:pt x="58" y="242"/>
                  <a:pt x="58" y="242"/>
                </a:cubicBezTo>
                <a:cubicBezTo>
                  <a:pt x="54" y="249"/>
                  <a:pt x="54" y="249"/>
                  <a:pt x="54" y="249"/>
                </a:cubicBezTo>
                <a:cubicBezTo>
                  <a:pt x="47" y="249"/>
                  <a:pt x="47" y="249"/>
                  <a:pt x="47" y="249"/>
                </a:cubicBezTo>
                <a:cubicBezTo>
                  <a:pt x="47" y="274"/>
                  <a:pt x="47" y="274"/>
                  <a:pt x="47" y="274"/>
                </a:cubicBezTo>
                <a:cubicBezTo>
                  <a:pt x="60" y="274"/>
                  <a:pt x="60" y="274"/>
                  <a:pt x="60" y="274"/>
                </a:cubicBezTo>
                <a:cubicBezTo>
                  <a:pt x="64" y="281"/>
                  <a:pt x="64" y="281"/>
                  <a:pt x="64" y="281"/>
                </a:cubicBezTo>
                <a:cubicBezTo>
                  <a:pt x="40" y="281"/>
                  <a:pt x="40" y="281"/>
                  <a:pt x="40" y="281"/>
                </a:cubicBezTo>
                <a:close/>
                <a:moveTo>
                  <a:pt x="88" y="23"/>
                </a:moveTo>
                <a:cubicBezTo>
                  <a:pt x="88" y="30"/>
                  <a:pt x="94" y="35"/>
                  <a:pt x="100" y="35"/>
                </a:cubicBezTo>
                <a:cubicBezTo>
                  <a:pt x="106" y="35"/>
                  <a:pt x="112" y="30"/>
                  <a:pt x="112" y="23"/>
                </a:cubicBezTo>
                <a:cubicBezTo>
                  <a:pt x="112" y="17"/>
                  <a:pt x="106" y="12"/>
                  <a:pt x="100" y="12"/>
                </a:cubicBezTo>
                <a:cubicBezTo>
                  <a:pt x="94" y="12"/>
                  <a:pt x="88" y="17"/>
                  <a:pt x="88" y="23"/>
                </a:cubicBezTo>
                <a:close/>
                <a:moveTo>
                  <a:pt x="49" y="27"/>
                </a:moveTo>
                <a:cubicBezTo>
                  <a:pt x="49" y="22"/>
                  <a:pt x="53" y="18"/>
                  <a:pt x="58" y="18"/>
                </a:cubicBezTo>
                <a:cubicBezTo>
                  <a:pt x="78" y="18"/>
                  <a:pt x="78" y="18"/>
                  <a:pt x="78" y="18"/>
                </a:cubicBezTo>
                <a:cubicBezTo>
                  <a:pt x="80" y="8"/>
                  <a:pt x="89" y="0"/>
                  <a:pt x="100" y="0"/>
                </a:cubicBezTo>
                <a:cubicBezTo>
                  <a:pt x="111" y="0"/>
                  <a:pt x="120" y="8"/>
                  <a:pt x="122" y="18"/>
                </a:cubicBezTo>
                <a:cubicBezTo>
                  <a:pt x="142" y="18"/>
                  <a:pt x="142" y="18"/>
                  <a:pt x="142" y="18"/>
                </a:cubicBezTo>
                <a:cubicBezTo>
                  <a:pt x="147" y="18"/>
                  <a:pt x="151" y="22"/>
                  <a:pt x="151" y="27"/>
                </a:cubicBezTo>
                <a:cubicBezTo>
                  <a:pt x="151" y="43"/>
                  <a:pt x="151" y="43"/>
                  <a:pt x="151" y="43"/>
                </a:cubicBezTo>
                <a:cubicBezTo>
                  <a:pt x="151" y="48"/>
                  <a:pt x="147" y="52"/>
                  <a:pt x="142" y="52"/>
                </a:cubicBezTo>
                <a:cubicBezTo>
                  <a:pt x="58" y="52"/>
                  <a:pt x="58" y="52"/>
                  <a:pt x="58" y="52"/>
                </a:cubicBezTo>
                <a:cubicBezTo>
                  <a:pt x="53" y="52"/>
                  <a:pt x="49" y="48"/>
                  <a:pt x="49" y="43"/>
                </a:cubicBezTo>
                <a:cubicBezTo>
                  <a:pt x="49" y="27"/>
                  <a:pt x="49" y="27"/>
                  <a:pt x="49" y="27"/>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043056" eaLnBrk="1" fontAlgn="auto" latinLnBrk="0" hangingPunct="1">
              <a:lnSpc>
                <a:spcPct val="100000"/>
              </a:lnSpc>
              <a:spcBef>
                <a:spcPts val="0"/>
              </a:spcBef>
              <a:spcAft>
                <a:spcPts val="0"/>
              </a:spcAft>
              <a:buClrTx/>
              <a:buSzTx/>
              <a:buFontTx/>
              <a:buNone/>
              <a:tabLst/>
              <a:defRPr/>
            </a:pPr>
            <a:endParaRPr kumimoji="0" lang="en-GB" sz="2100" b="0" i="0" u="none" strike="noStrike" kern="0" cap="none" spc="0" normalizeH="0" baseline="0" noProof="0" smtClean="0">
              <a:ln>
                <a:noFill/>
              </a:ln>
              <a:solidFill>
                <a:srgbClr val="1F497D"/>
              </a:solidFill>
              <a:effectLst/>
              <a:uLnTx/>
              <a:uFillTx/>
              <a:latin typeface="Calibri"/>
            </a:endParaRPr>
          </a:p>
        </p:txBody>
      </p:sp>
      <p:sp>
        <p:nvSpPr>
          <p:cNvPr id="3" name="Rectangle 2"/>
          <p:cNvSpPr/>
          <p:nvPr/>
        </p:nvSpPr>
        <p:spPr>
          <a:xfrm>
            <a:off x="1770133" y="2979777"/>
            <a:ext cx="5603731" cy="553998"/>
          </a:xfrm>
          <a:prstGeom prst="rect">
            <a:avLst/>
          </a:prstGeom>
        </p:spPr>
        <p:txBody>
          <a:bodyPr wrap="square">
            <a:spAutoFit/>
          </a:bodyPr>
          <a:lstStyle/>
          <a:p>
            <a:pPr lvl="0">
              <a:buClr>
                <a:srgbClr val="C00000"/>
              </a:buClr>
            </a:pPr>
            <a:r>
              <a:rPr lang="en-US" sz="1000" b="1" dirty="0">
                <a:latin typeface="Arial" panose="020B0604020202020204" pitchFamily="34" charset="0"/>
              </a:rPr>
              <a:t>Analytics Note:</a:t>
            </a:r>
          </a:p>
          <a:p>
            <a:pPr lvl="0">
              <a:buClr>
                <a:srgbClr val="C00000"/>
              </a:buClr>
            </a:pPr>
            <a:r>
              <a:rPr lang="en-US" sz="1000" dirty="0">
                <a:latin typeface="Arial" panose="020B0604020202020204" pitchFamily="34" charset="0"/>
              </a:rPr>
              <a:t>The report findings are </a:t>
            </a:r>
            <a:r>
              <a:rPr lang="en-US" sz="1000" u="sng" dirty="0">
                <a:latin typeface="Arial" panose="020B0604020202020204" pitchFamily="34" charset="0"/>
              </a:rPr>
              <a:t>weighted</a:t>
            </a:r>
            <a:r>
              <a:rPr lang="en-US" sz="1000" dirty="0">
                <a:latin typeface="Arial" panose="020B0604020202020204" pitchFamily="34" charset="0"/>
              </a:rPr>
              <a:t> to population sizes based on the most recent census data for each country</a:t>
            </a:r>
          </a:p>
        </p:txBody>
      </p:sp>
    </p:spTree>
    <p:extLst>
      <p:ext uri="{BB962C8B-B14F-4D97-AF65-F5344CB8AC3E}">
        <p14:creationId xmlns:p14="http://schemas.microsoft.com/office/powerpoint/2010/main" val="1669348961"/>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Rounded Rectangle 78"/>
          <p:cNvSpPr/>
          <p:nvPr/>
        </p:nvSpPr>
        <p:spPr bwMode="auto">
          <a:xfrm>
            <a:off x="7146621" y="1697199"/>
            <a:ext cx="1636776" cy="3998750"/>
          </a:xfrm>
          <a:prstGeom prst="roundRect">
            <a:avLst/>
          </a:prstGeom>
          <a:solidFill>
            <a:schemeClr val="bg1">
              <a:lumMod val="95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78" name="Rounded Rectangle 77"/>
          <p:cNvSpPr/>
          <p:nvPr/>
        </p:nvSpPr>
        <p:spPr bwMode="auto">
          <a:xfrm>
            <a:off x="5415664" y="1697199"/>
            <a:ext cx="1636776" cy="3998750"/>
          </a:xfrm>
          <a:prstGeom prst="roundRect">
            <a:avLst/>
          </a:prstGeom>
          <a:solidFill>
            <a:schemeClr val="bg1">
              <a:lumMod val="95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77" name="Rounded Rectangle 76"/>
          <p:cNvSpPr/>
          <p:nvPr/>
        </p:nvSpPr>
        <p:spPr bwMode="auto">
          <a:xfrm>
            <a:off x="3721954" y="1697199"/>
            <a:ext cx="1636776" cy="3998750"/>
          </a:xfrm>
          <a:prstGeom prst="roundRect">
            <a:avLst/>
          </a:prstGeom>
          <a:solidFill>
            <a:schemeClr val="bg1">
              <a:lumMod val="95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76" name="Rounded Rectangle 75"/>
          <p:cNvSpPr/>
          <p:nvPr/>
        </p:nvSpPr>
        <p:spPr bwMode="auto">
          <a:xfrm>
            <a:off x="2019299" y="1697198"/>
            <a:ext cx="1638301" cy="3998751"/>
          </a:xfrm>
          <a:prstGeom prst="roundRect">
            <a:avLst/>
          </a:prstGeom>
          <a:solidFill>
            <a:schemeClr val="bg1">
              <a:lumMod val="95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75" name="Rounded Rectangle 74"/>
          <p:cNvSpPr/>
          <p:nvPr/>
        </p:nvSpPr>
        <p:spPr bwMode="auto">
          <a:xfrm>
            <a:off x="296839" y="1697198"/>
            <a:ext cx="1636776" cy="3998751"/>
          </a:xfrm>
          <a:prstGeom prst="roundRect">
            <a:avLst/>
          </a:prstGeom>
          <a:solidFill>
            <a:schemeClr val="bg1">
              <a:lumMod val="95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90</a:t>
            </a:fld>
            <a:r>
              <a:rPr lang="en-US" smtClean="0"/>
              <a:t> -</a:t>
            </a:r>
            <a:endParaRPr lang="en-US"/>
          </a:p>
        </p:txBody>
      </p:sp>
      <p:graphicFrame>
        <p:nvGraphicFramePr>
          <p:cNvPr id="3" name="Chart 2"/>
          <p:cNvGraphicFramePr/>
          <p:nvPr>
            <p:extLst>
              <p:ext uri="{D42A27DB-BD31-4B8C-83A1-F6EECF244321}">
                <p14:modId xmlns:p14="http://schemas.microsoft.com/office/powerpoint/2010/main" val="2649864145"/>
              </p:ext>
            </p:extLst>
          </p:nvPr>
        </p:nvGraphicFramePr>
        <p:xfrm>
          <a:off x="174929" y="1223716"/>
          <a:ext cx="8762337" cy="4207030"/>
        </p:xfrm>
        <a:graphic>
          <a:graphicData uri="http://schemas.openxmlformats.org/drawingml/2006/chart">
            <c:chart xmlns:c="http://schemas.openxmlformats.org/drawingml/2006/chart" xmlns:r="http://schemas.openxmlformats.org/officeDocument/2006/relationships" r:id="rId2"/>
          </a:graphicData>
        </a:graphic>
      </p:graphicFrame>
      <p:sp>
        <p:nvSpPr>
          <p:cNvPr id="49" name="Rectangle 48"/>
          <p:cNvSpPr/>
          <p:nvPr/>
        </p:nvSpPr>
        <p:spPr>
          <a:xfrm>
            <a:off x="436182" y="5146242"/>
            <a:ext cx="1451427" cy="461665"/>
          </a:xfrm>
          <a:prstGeom prst="rect">
            <a:avLst/>
          </a:prstGeom>
        </p:spPr>
        <p:txBody>
          <a:bodyPr wrap="square">
            <a:spAutoFit/>
          </a:bodyPr>
          <a:lstStyle/>
          <a:p>
            <a:pPr algn="ctr"/>
            <a:r>
              <a:rPr lang="en-US" sz="1200" b="1" dirty="0">
                <a:solidFill>
                  <a:schemeClr val="tx1"/>
                </a:solidFill>
                <a:latin typeface="Arial" panose="020B0604020202020204" pitchFamily="34" charset="0"/>
                <a:cs typeface="Arial" panose="020B0604020202020204" pitchFamily="34" charset="0"/>
              </a:rPr>
              <a:t>A blood clot in </a:t>
            </a:r>
            <a:r>
              <a:rPr lang="en-US" sz="1200" b="1" dirty="0" smtClean="0">
                <a:solidFill>
                  <a:schemeClr val="tx1"/>
                </a:solidFill>
                <a:latin typeface="Arial" panose="020B0604020202020204" pitchFamily="34" charset="0"/>
                <a:cs typeface="Arial" panose="020B0604020202020204" pitchFamily="34" charset="0"/>
              </a:rPr>
              <a:t/>
            </a:r>
            <a:br>
              <a:rPr lang="en-US" sz="1200" b="1" dirty="0" smtClean="0">
                <a:solidFill>
                  <a:schemeClr val="tx1"/>
                </a:solidFill>
                <a:latin typeface="Arial" panose="020B0604020202020204" pitchFamily="34" charset="0"/>
                <a:cs typeface="Arial" panose="020B0604020202020204" pitchFamily="34" charset="0"/>
              </a:rPr>
            </a:br>
            <a:r>
              <a:rPr lang="en-US" sz="1200" b="1" dirty="0" smtClean="0">
                <a:solidFill>
                  <a:schemeClr val="tx1"/>
                </a:solidFill>
                <a:latin typeface="Arial" panose="020B0604020202020204" pitchFamily="34" charset="0"/>
                <a:cs typeface="Arial" panose="020B0604020202020204" pitchFamily="34" charset="0"/>
              </a:rPr>
              <a:t>a </a:t>
            </a:r>
            <a:r>
              <a:rPr lang="en-US" sz="1200" b="1" dirty="0">
                <a:solidFill>
                  <a:schemeClr val="tx1"/>
                </a:solidFill>
                <a:latin typeface="Arial" panose="020B0604020202020204" pitchFamily="34" charset="0"/>
                <a:cs typeface="Arial" panose="020B0604020202020204" pitchFamily="34" charset="0"/>
              </a:rPr>
              <a:t>vein</a:t>
            </a:r>
          </a:p>
        </p:txBody>
      </p:sp>
      <p:sp>
        <p:nvSpPr>
          <p:cNvPr id="50" name="Rectangle 49"/>
          <p:cNvSpPr/>
          <p:nvPr/>
        </p:nvSpPr>
        <p:spPr>
          <a:xfrm>
            <a:off x="2117810" y="5146242"/>
            <a:ext cx="1451427" cy="461665"/>
          </a:xfrm>
          <a:prstGeom prst="rect">
            <a:avLst/>
          </a:prstGeom>
        </p:spPr>
        <p:txBody>
          <a:bodyPr wrap="square">
            <a:spAutoFit/>
          </a:bodyPr>
          <a:lstStyle/>
          <a:p>
            <a:pPr algn="ctr"/>
            <a:r>
              <a:rPr lang="en-US" sz="1200" b="1" dirty="0" smtClean="0">
                <a:solidFill>
                  <a:schemeClr val="tx1"/>
                </a:solidFill>
                <a:latin typeface="Arial" panose="020B0604020202020204" pitchFamily="34" charset="0"/>
                <a:cs typeface="Arial" panose="020B0604020202020204" pitchFamily="34" charset="0"/>
              </a:rPr>
              <a:t>Lack </a:t>
            </a:r>
            <a:r>
              <a:rPr lang="en-US" sz="1200" b="1" dirty="0">
                <a:solidFill>
                  <a:schemeClr val="tx1"/>
                </a:solidFill>
                <a:latin typeface="Arial" panose="020B0604020202020204" pitchFamily="34" charset="0"/>
                <a:cs typeface="Arial" panose="020B0604020202020204" pitchFamily="34" charset="0"/>
              </a:rPr>
              <a:t>of oxygen </a:t>
            </a:r>
            <a:r>
              <a:rPr lang="en-US" sz="1200" b="1" dirty="0" smtClean="0">
                <a:solidFill>
                  <a:schemeClr val="tx1"/>
                </a:solidFill>
                <a:latin typeface="Arial" panose="020B0604020202020204" pitchFamily="34" charset="0"/>
                <a:cs typeface="Arial" panose="020B0604020202020204" pitchFamily="34" charset="0"/>
              </a:rPr>
              <a:t/>
            </a:r>
            <a:br>
              <a:rPr lang="en-US" sz="1200" b="1" dirty="0" smtClean="0">
                <a:solidFill>
                  <a:schemeClr val="tx1"/>
                </a:solidFill>
                <a:latin typeface="Arial" panose="020B0604020202020204" pitchFamily="34" charset="0"/>
                <a:cs typeface="Arial" panose="020B0604020202020204" pitchFamily="34" charset="0"/>
              </a:rPr>
            </a:br>
            <a:r>
              <a:rPr lang="en-US" sz="1200" b="1" dirty="0" smtClean="0">
                <a:solidFill>
                  <a:schemeClr val="tx1"/>
                </a:solidFill>
                <a:latin typeface="Arial" panose="020B0604020202020204" pitchFamily="34" charset="0"/>
                <a:cs typeface="Arial" panose="020B0604020202020204" pitchFamily="34" charset="0"/>
              </a:rPr>
              <a:t>in </a:t>
            </a:r>
            <a:r>
              <a:rPr lang="en-US" sz="1200" b="1" dirty="0">
                <a:solidFill>
                  <a:schemeClr val="tx1"/>
                </a:solidFill>
                <a:latin typeface="Arial" panose="020B0604020202020204" pitchFamily="34" charset="0"/>
                <a:cs typeface="Arial" panose="020B0604020202020204" pitchFamily="34" charset="0"/>
              </a:rPr>
              <a:t>a vein</a:t>
            </a:r>
          </a:p>
        </p:txBody>
      </p:sp>
      <p:sp>
        <p:nvSpPr>
          <p:cNvPr id="53" name="Rectangle 52"/>
          <p:cNvSpPr/>
          <p:nvPr/>
        </p:nvSpPr>
        <p:spPr>
          <a:xfrm>
            <a:off x="3762262" y="5146242"/>
            <a:ext cx="1496869" cy="276999"/>
          </a:xfrm>
          <a:prstGeom prst="rect">
            <a:avLst/>
          </a:prstGeom>
        </p:spPr>
        <p:txBody>
          <a:bodyPr wrap="square">
            <a:spAutoFit/>
          </a:bodyPr>
          <a:lstStyle/>
          <a:p>
            <a:pPr algn="ctr"/>
            <a:r>
              <a:rPr lang="en-US" sz="1200" b="1" dirty="0" smtClean="0">
                <a:solidFill>
                  <a:srgbClr val="000000"/>
                </a:solidFill>
                <a:latin typeface="Arial" panose="020B0604020202020204" pitchFamily="34" charset="0"/>
                <a:ea typeface="Calibri"/>
                <a:cs typeface="Arial" panose="020B0604020202020204" pitchFamily="34" charset="0"/>
              </a:rPr>
              <a:t>A </a:t>
            </a:r>
            <a:r>
              <a:rPr lang="en-US" sz="1200" b="1" dirty="0">
                <a:solidFill>
                  <a:srgbClr val="000000"/>
                </a:solidFill>
                <a:latin typeface="Arial" panose="020B0604020202020204" pitchFamily="34" charset="0"/>
                <a:ea typeface="Calibri"/>
                <a:cs typeface="Arial" panose="020B0604020202020204" pitchFamily="34" charset="0"/>
              </a:rPr>
              <a:t>tumor in a vein</a:t>
            </a:r>
            <a:endParaRPr lang="en-US" sz="1200" b="1" dirty="0">
              <a:latin typeface="Arial" panose="020B0604020202020204" pitchFamily="34" charset="0"/>
              <a:cs typeface="Arial" panose="020B0604020202020204" pitchFamily="34" charset="0"/>
            </a:endParaRPr>
          </a:p>
        </p:txBody>
      </p:sp>
      <p:sp>
        <p:nvSpPr>
          <p:cNvPr id="54" name="Rectangle 53"/>
          <p:cNvSpPr/>
          <p:nvPr/>
        </p:nvSpPr>
        <p:spPr>
          <a:xfrm>
            <a:off x="7216575" y="5146242"/>
            <a:ext cx="1496869" cy="276999"/>
          </a:xfrm>
          <a:prstGeom prst="rect">
            <a:avLst/>
          </a:prstGeom>
        </p:spPr>
        <p:txBody>
          <a:bodyPr wrap="square">
            <a:spAutoFit/>
          </a:bodyPr>
          <a:lstStyle/>
          <a:p>
            <a:pPr algn="ctr"/>
            <a:r>
              <a:rPr lang="en-US" sz="1200" b="1" dirty="0" smtClean="0">
                <a:solidFill>
                  <a:srgbClr val="000000"/>
                </a:solidFill>
                <a:latin typeface="Arial" panose="020B0604020202020204" pitchFamily="34" charset="0"/>
                <a:ea typeface="Calibri"/>
                <a:cs typeface="Arial" panose="020B0604020202020204" pitchFamily="34" charset="0"/>
              </a:rPr>
              <a:t>Unsure</a:t>
            </a:r>
            <a:endParaRPr lang="en-US" sz="1200" b="1" dirty="0">
              <a:latin typeface="Arial" panose="020B0604020202020204" pitchFamily="34" charset="0"/>
              <a:cs typeface="Arial" panose="020B0604020202020204" pitchFamily="34" charset="0"/>
            </a:endParaRPr>
          </a:p>
        </p:txBody>
      </p:sp>
      <p:sp>
        <p:nvSpPr>
          <p:cNvPr id="55" name="Rectangle 54"/>
          <p:cNvSpPr/>
          <p:nvPr/>
        </p:nvSpPr>
        <p:spPr>
          <a:xfrm>
            <a:off x="5532555" y="5146242"/>
            <a:ext cx="1496869" cy="461665"/>
          </a:xfrm>
          <a:prstGeom prst="rect">
            <a:avLst/>
          </a:prstGeom>
        </p:spPr>
        <p:txBody>
          <a:bodyPr wrap="square">
            <a:spAutoFit/>
          </a:bodyPr>
          <a:lstStyle/>
          <a:p>
            <a:pPr algn="ctr"/>
            <a:r>
              <a:rPr lang="en-US" sz="1200" b="1" dirty="0" smtClean="0">
                <a:solidFill>
                  <a:srgbClr val="000000"/>
                </a:solidFill>
                <a:latin typeface="Arial" panose="020B0604020202020204" pitchFamily="34" charset="0"/>
                <a:ea typeface="Calibri"/>
                <a:cs typeface="Arial" panose="020B0604020202020204" pitchFamily="34" charset="0"/>
              </a:rPr>
              <a:t>None of the above</a:t>
            </a:r>
            <a:endParaRPr lang="en-US" sz="1200" b="1" dirty="0">
              <a:latin typeface="Arial" panose="020B0604020202020204" pitchFamily="34" charset="0"/>
              <a:cs typeface="Arial" panose="020B0604020202020204" pitchFamily="34" charset="0"/>
            </a:endParaRPr>
          </a:p>
        </p:txBody>
      </p:sp>
      <p:sp>
        <p:nvSpPr>
          <p:cNvPr id="56" name="Rectangle 55"/>
          <p:cNvSpPr/>
          <p:nvPr/>
        </p:nvSpPr>
        <p:spPr>
          <a:xfrm>
            <a:off x="83490" y="6417581"/>
            <a:ext cx="7033137" cy="338554"/>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Canada Respondents. </a:t>
            </a:r>
            <a:r>
              <a:rPr lang="pt-BR" sz="800" dirty="0">
                <a:solidFill>
                  <a:schemeClr val="tx1"/>
                </a:solidFill>
                <a:latin typeface="Arial" panose="020B0604020202020204" pitchFamily="34" charset="0"/>
                <a:cs typeface="Arial" panose="020B0604020202020204" pitchFamily="34" charset="0"/>
              </a:rPr>
              <a:t>Males: 18-39 (n=79), 40-64 (n=151), 65+ (n=176); Females: 18-39 (n=82), 40-64 (n=169), 65+ (n=145)</a:t>
            </a:r>
            <a:endParaRPr lang="en-US" sz="800" dirty="0" smtClean="0">
              <a:solidFill>
                <a:schemeClr val="tx1"/>
              </a:solidFill>
              <a:latin typeface="Arial" panose="020B0604020202020204" pitchFamily="34" charset="0"/>
              <a:cs typeface="Arial" panose="020B0604020202020204" pitchFamily="34" charset="0"/>
            </a:endParaRPr>
          </a:p>
          <a:p>
            <a:r>
              <a:rPr lang="en-US" sz="800" dirty="0" smtClean="0">
                <a:solidFill>
                  <a:schemeClr val="tx1"/>
                </a:solidFill>
                <a:latin typeface="Arial" panose="020B0604020202020204" pitchFamily="34" charset="0"/>
                <a:cs typeface="Arial" panose="020B0604020202020204" pitchFamily="34" charset="0"/>
              </a:rPr>
              <a:t>Q3</a:t>
            </a:r>
            <a:r>
              <a:rPr lang="en-US" sz="800" dirty="0">
                <a:solidFill>
                  <a:schemeClr val="tx1"/>
                </a:solidFill>
                <a:latin typeface="Arial" panose="020B0604020202020204" pitchFamily="34" charset="0"/>
                <a:cs typeface="Arial" panose="020B0604020202020204" pitchFamily="34" charset="0"/>
              </a:rPr>
              <a:t>. Which of the following phrases best describes the underlying cause of a deep vein thrombosis?  (select one)</a:t>
            </a:r>
          </a:p>
        </p:txBody>
      </p:sp>
      <p:sp>
        <p:nvSpPr>
          <p:cNvPr id="58" name="Title 1"/>
          <p:cNvSpPr txBox="1">
            <a:spLocks/>
          </p:cNvSpPr>
          <p:nvPr/>
        </p:nvSpPr>
        <p:spPr>
          <a:xfrm>
            <a:off x="121565" y="780504"/>
            <a:ext cx="8988948"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pPr algn="ctr"/>
            <a:r>
              <a:rPr lang="en-US" sz="2400" kern="0" dirty="0" smtClean="0"/>
              <a:t>Perceived Underlying Cause of a </a:t>
            </a:r>
          </a:p>
          <a:p>
            <a:pPr algn="ctr"/>
            <a:r>
              <a:rPr lang="en-US" sz="2400" kern="0" dirty="0" smtClean="0"/>
              <a:t>Deep Vein Thrombosis</a:t>
            </a:r>
            <a:endParaRPr lang="en-US" sz="2400" kern="0" dirty="0"/>
          </a:p>
        </p:txBody>
      </p:sp>
      <p:sp>
        <p:nvSpPr>
          <p:cNvPr id="60" name="TextBox 59"/>
          <p:cNvSpPr txBox="1"/>
          <p:nvPr/>
        </p:nvSpPr>
        <p:spPr>
          <a:xfrm>
            <a:off x="182635" y="490002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1" name="TextBox 60"/>
          <p:cNvSpPr txBox="1"/>
          <p:nvPr/>
        </p:nvSpPr>
        <p:spPr>
          <a:xfrm>
            <a:off x="757082" y="489727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2" name="TextBox 61"/>
          <p:cNvSpPr txBox="1"/>
          <p:nvPr/>
        </p:nvSpPr>
        <p:spPr>
          <a:xfrm>
            <a:off x="1322922" y="4897270"/>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3" name="TextBox 62"/>
          <p:cNvSpPr txBox="1"/>
          <p:nvPr/>
        </p:nvSpPr>
        <p:spPr>
          <a:xfrm>
            <a:off x="1900312" y="490002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4" name="TextBox 63"/>
          <p:cNvSpPr txBox="1"/>
          <p:nvPr/>
        </p:nvSpPr>
        <p:spPr>
          <a:xfrm>
            <a:off x="2474759" y="4897271"/>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5" name="TextBox 64"/>
          <p:cNvSpPr txBox="1"/>
          <p:nvPr/>
        </p:nvSpPr>
        <p:spPr>
          <a:xfrm>
            <a:off x="3040599" y="4897270"/>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6" name="TextBox 65"/>
          <p:cNvSpPr txBox="1"/>
          <p:nvPr/>
        </p:nvSpPr>
        <p:spPr>
          <a:xfrm>
            <a:off x="3600058" y="4900020"/>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7" name="TextBox 66"/>
          <p:cNvSpPr txBox="1"/>
          <p:nvPr/>
        </p:nvSpPr>
        <p:spPr>
          <a:xfrm>
            <a:off x="4174505" y="4897270"/>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8" name="TextBox 67"/>
          <p:cNvSpPr txBox="1"/>
          <p:nvPr/>
        </p:nvSpPr>
        <p:spPr>
          <a:xfrm>
            <a:off x="4740345" y="4897269"/>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9" name="TextBox 68"/>
          <p:cNvSpPr txBox="1"/>
          <p:nvPr/>
        </p:nvSpPr>
        <p:spPr>
          <a:xfrm>
            <a:off x="5284243" y="4900019"/>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0" name="TextBox 69"/>
          <p:cNvSpPr txBox="1"/>
          <p:nvPr/>
        </p:nvSpPr>
        <p:spPr>
          <a:xfrm>
            <a:off x="5858690" y="4897269"/>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1" name="TextBox 70"/>
          <p:cNvSpPr txBox="1"/>
          <p:nvPr/>
        </p:nvSpPr>
        <p:spPr>
          <a:xfrm>
            <a:off x="6424530" y="4897268"/>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2" name="TextBox 71"/>
          <p:cNvSpPr txBox="1"/>
          <p:nvPr/>
        </p:nvSpPr>
        <p:spPr>
          <a:xfrm>
            <a:off x="6976954" y="4897258"/>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18-39</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3" name="TextBox 72"/>
          <p:cNvSpPr txBox="1"/>
          <p:nvPr/>
        </p:nvSpPr>
        <p:spPr>
          <a:xfrm>
            <a:off x="7551401" y="4894508"/>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40-64</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4" name="TextBox 73"/>
          <p:cNvSpPr txBox="1"/>
          <p:nvPr/>
        </p:nvSpPr>
        <p:spPr>
          <a:xfrm>
            <a:off x="8117241" y="4894507"/>
            <a:ext cx="809625" cy="246221"/>
          </a:xfrm>
          <a:prstGeom prst="rect">
            <a:avLst/>
          </a:prstGeom>
          <a:noFill/>
        </p:spPr>
        <p:txBody>
          <a:bodyPr wrap="square" rtlCol="0">
            <a:spAutoFit/>
          </a:bodyPr>
          <a:lstStyle/>
          <a:p>
            <a:pPr algn="ctr"/>
            <a:r>
              <a:rPr lang="en-US" sz="1000" b="1" i="1" dirty="0" smtClean="0">
                <a:solidFill>
                  <a:schemeClr val="tx1">
                    <a:lumMod val="75000"/>
                    <a:lumOff val="25000"/>
                  </a:schemeClr>
                </a:solidFill>
                <a:latin typeface="Arial" panose="020B0604020202020204" pitchFamily="34" charset="0"/>
                <a:cs typeface="Arial" panose="020B0604020202020204" pitchFamily="34" charset="0"/>
              </a:rPr>
              <a:t>65+</a:t>
            </a:r>
            <a:endParaRPr lang="en-US" sz="1000" b="1" i="1" dirty="0">
              <a:solidFill>
                <a:schemeClr val="tx1">
                  <a:lumMod val="75000"/>
                  <a:lumOff val="25000"/>
                </a:schemeClr>
              </a:solidFill>
              <a:latin typeface="Arial" panose="020B0604020202020204" pitchFamily="34" charset="0"/>
              <a:cs typeface="Arial" panose="020B0604020202020204" pitchFamily="34" charset="0"/>
            </a:endParaRPr>
          </a:p>
        </p:txBody>
      </p:sp>
      <p:grpSp>
        <p:nvGrpSpPr>
          <p:cNvPr id="81" name="Group 80"/>
          <p:cNvGrpSpPr/>
          <p:nvPr/>
        </p:nvGrpSpPr>
        <p:grpSpPr>
          <a:xfrm>
            <a:off x="3056335" y="2250240"/>
            <a:ext cx="3405158" cy="594165"/>
            <a:chOff x="2280360" y="5913546"/>
            <a:chExt cx="3405158" cy="594165"/>
          </a:xfrm>
        </p:grpSpPr>
        <p:sp>
          <p:nvSpPr>
            <p:cNvPr id="83" name="Rounded Rectangle 82"/>
            <p:cNvSpPr/>
            <p:nvPr/>
          </p:nvSpPr>
          <p:spPr bwMode="auto">
            <a:xfrm>
              <a:off x="2280360" y="5913546"/>
              <a:ext cx="3069769" cy="589760"/>
            </a:xfrm>
            <a:prstGeom prst="roundRect">
              <a:avLst/>
            </a:prstGeom>
            <a:solidFill>
              <a:schemeClr val="bg1"/>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nvGrpSpPr>
            <p:cNvPr id="84" name="Group 83"/>
            <p:cNvGrpSpPr/>
            <p:nvPr/>
          </p:nvGrpSpPr>
          <p:grpSpPr>
            <a:xfrm>
              <a:off x="3955289" y="5967786"/>
              <a:ext cx="486337" cy="486337"/>
              <a:chOff x="446183" y="3574608"/>
              <a:chExt cx="838200" cy="838200"/>
            </a:xfrm>
          </p:grpSpPr>
          <p:sp>
            <p:nvSpPr>
              <p:cNvPr id="90" name="Oval 89"/>
              <p:cNvSpPr/>
              <p:nvPr/>
            </p:nvSpPr>
            <p:spPr>
              <a:xfrm>
                <a:off x="446183" y="3574608"/>
                <a:ext cx="838200" cy="838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91" name="Freeform 5"/>
              <p:cNvSpPr>
                <a:spLocks noEditPoints="1"/>
              </p:cNvSpPr>
              <p:nvPr/>
            </p:nvSpPr>
            <p:spPr bwMode="auto">
              <a:xfrm>
                <a:off x="711994" y="3661857"/>
                <a:ext cx="316706" cy="675640"/>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dirty="0"/>
              </a:p>
            </p:txBody>
          </p:sp>
        </p:grpSp>
        <p:grpSp>
          <p:nvGrpSpPr>
            <p:cNvPr id="85" name="Group 84"/>
            <p:cNvGrpSpPr/>
            <p:nvPr/>
          </p:nvGrpSpPr>
          <p:grpSpPr>
            <a:xfrm>
              <a:off x="2455070" y="5991813"/>
              <a:ext cx="486337" cy="486337"/>
              <a:chOff x="446183" y="4590288"/>
              <a:chExt cx="838200" cy="838200"/>
            </a:xfrm>
          </p:grpSpPr>
          <p:sp>
            <p:nvSpPr>
              <p:cNvPr id="88" name="Oval 87"/>
              <p:cNvSpPr/>
              <p:nvPr/>
            </p:nvSpPr>
            <p:spPr>
              <a:xfrm>
                <a:off x="446183" y="4590288"/>
                <a:ext cx="838200" cy="838200"/>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9" name="Freeform 9"/>
              <p:cNvSpPr>
                <a:spLocks noEditPoints="1"/>
              </p:cNvSpPr>
              <p:nvPr/>
            </p:nvSpPr>
            <p:spPr bwMode="auto">
              <a:xfrm>
                <a:off x="742950" y="4667250"/>
                <a:ext cx="255588" cy="692658"/>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sp>
          <p:nvSpPr>
            <p:cNvPr id="86" name="TextBox 85"/>
            <p:cNvSpPr txBox="1"/>
            <p:nvPr/>
          </p:nvSpPr>
          <p:spPr>
            <a:xfrm>
              <a:off x="2892829" y="5953713"/>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Blue bars</a:t>
              </a:r>
            </a:p>
            <a:p>
              <a:r>
                <a:rPr lang="en-US" sz="1000" b="1" dirty="0" smtClean="0">
                  <a:solidFill>
                    <a:schemeClr val="tx2"/>
                  </a:solidFill>
                  <a:latin typeface="Arial" panose="020B0604020202020204" pitchFamily="34" charset="0"/>
                  <a:cs typeface="Arial" panose="020B0604020202020204" pitchFamily="34" charset="0"/>
                </a:rPr>
                <a:t>Represent</a:t>
              </a:r>
            </a:p>
            <a:p>
              <a:r>
                <a:rPr lang="en-US" sz="1000" b="1" dirty="0" smtClean="0">
                  <a:solidFill>
                    <a:schemeClr val="tx2"/>
                  </a:solidFill>
                  <a:latin typeface="Arial" panose="020B0604020202020204" pitchFamily="34" charset="0"/>
                  <a:cs typeface="Arial" panose="020B0604020202020204" pitchFamily="34" charset="0"/>
                </a:rPr>
                <a:t>Males</a:t>
              </a:r>
              <a:endParaRPr lang="en-US" sz="1000" b="1" dirty="0">
                <a:solidFill>
                  <a:schemeClr val="tx2"/>
                </a:solidFill>
                <a:latin typeface="Arial" panose="020B0604020202020204" pitchFamily="34" charset="0"/>
                <a:cs typeface="Arial" panose="020B0604020202020204" pitchFamily="34" charset="0"/>
              </a:endParaRPr>
            </a:p>
          </p:txBody>
        </p:sp>
        <p:sp>
          <p:nvSpPr>
            <p:cNvPr id="87" name="TextBox 86"/>
            <p:cNvSpPr txBox="1"/>
            <p:nvPr/>
          </p:nvSpPr>
          <p:spPr>
            <a:xfrm>
              <a:off x="4446987" y="5942121"/>
              <a:ext cx="1238531" cy="553998"/>
            </a:xfrm>
            <a:prstGeom prst="rect">
              <a:avLst/>
            </a:prstGeom>
            <a:noFill/>
          </p:spPr>
          <p:txBody>
            <a:bodyPr wrap="square" rtlCol="0">
              <a:spAutoFit/>
            </a:bodyPr>
            <a:lstStyle/>
            <a:p>
              <a:r>
                <a:rPr lang="en-US" sz="1000" b="1" dirty="0" smtClean="0">
                  <a:solidFill>
                    <a:schemeClr val="tx2"/>
                  </a:solidFill>
                  <a:latin typeface="Arial" panose="020B0604020202020204" pitchFamily="34" charset="0"/>
                  <a:cs typeface="Arial" panose="020B0604020202020204" pitchFamily="34" charset="0"/>
                </a:rPr>
                <a:t>Red bars</a:t>
              </a:r>
            </a:p>
            <a:p>
              <a:r>
                <a:rPr lang="en-US" sz="1000" b="1" dirty="0" smtClean="0">
                  <a:solidFill>
                    <a:schemeClr val="tx2"/>
                  </a:solidFill>
                  <a:latin typeface="Arial" panose="020B0604020202020204" pitchFamily="34" charset="0"/>
                  <a:cs typeface="Arial" panose="020B0604020202020204" pitchFamily="34" charset="0"/>
                </a:rPr>
                <a:t>Represent Females</a:t>
              </a:r>
              <a:endParaRPr lang="en-US" sz="1000" b="1" dirty="0">
                <a:solidFill>
                  <a:schemeClr val="tx2"/>
                </a:solidFill>
                <a:latin typeface="Arial" panose="020B0604020202020204" pitchFamily="34" charset="0"/>
                <a:cs typeface="Arial" panose="020B0604020202020204" pitchFamily="34" charset="0"/>
              </a:endParaRPr>
            </a:p>
          </p:txBody>
        </p:sp>
      </p:grpSp>
      <p:pic>
        <p:nvPicPr>
          <p:cNvPr id="43" name="Picture 4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327550" y="120095"/>
            <a:ext cx="612648" cy="612648"/>
          </a:xfrm>
          <a:prstGeom prst="rect">
            <a:avLst/>
          </a:prstGeom>
        </p:spPr>
      </p:pic>
      <p:sp>
        <p:nvSpPr>
          <p:cNvPr id="42" name="TextBox 41"/>
          <p:cNvSpPr txBox="1"/>
          <p:nvPr/>
        </p:nvSpPr>
        <p:spPr>
          <a:xfrm>
            <a:off x="1650311" y="1871886"/>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44" name="TextBox 43"/>
          <p:cNvSpPr txBox="1"/>
          <p:nvPr/>
        </p:nvSpPr>
        <p:spPr>
          <a:xfrm>
            <a:off x="4306404" y="4384715"/>
            <a:ext cx="255198" cy="230832"/>
          </a:xfrm>
          <a:prstGeom prst="rect">
            <a:avLst/>
          </a:prstGeom>
          <a:noFill/>
        </p:spPr>
        <p:txBody>
          <a:bodyPr wrap="none" rtlCol="0">
            <a:spAutoFit/>
          </a:bodyPr>
          <a:lstStyle/>
          <a:p>
            <a:r>
              <a:rPr lang="en-US" sz="900" dirty="0">
                <a:solidFill>
                  <a:schemeClr val="tx1"/>
                </a:solidFill>
              </a:rPr>
              <a:t>D</a:t>
            </a:r>
          </a:p>
        </p:txBody>
      </p:sp>
      <p:grpSp>
        <p:nvGrpSpPr>
          <p:cNvPr id="45" name="Group 44"/>
          <p:cNvGrpSpPr/>
          <p:nvPr/>
        </p:nvGrpSpPr>
        <p:grpSpPr>
          <a:xfrm>
            <a:off x="284201" y="5016843"/>
            <a:ext cx="1717591" cy="246221"/>
            <a:chOff x="284203" y="5016843"/>
            <a:chExt cx="1717591" cy="246221"/>
          </a:xfrm>
        </p:grpSpPr>
        <p:sp>
          <p:nvSpPr>
            <p:cNvPr id="46" name="TextBox 45"/>
            <p:cNvSpPr txBox="1"/>
            <p:nvPr/>
          </p:nvSpPr>
          <p:spPr>
            <a:xfrm>
              <a:off x="284203"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A</a:t>
              </a:r>
              <a:endParaRPr lang="en-US" sz="1000" dirty="0">
                <a:solidFill>
                  <a:schemeClr val="tx1"/>
                </a:solidFill>
                <a:latin typeface="Arial" pitchFamily="34" charset="0"/>
                <a:cs typeface="Arial" pitchFamily="34" charset="0"/>
              </a:endParaRPr>
            </a:p>
          </p:txBody>
        </p:sp>
        <p:sp>
          <p:nvSpPr>
            <p:cNvPr id="47" name="TextBox 46"/>
            <p:cNvSpPr txBox="1"/>
            <p:nvPr/>
          </p:nvSpPr>
          <p:spPr>
            <a:xfrm>
              <a:off x="49426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B</a:t>
              </a:r>
              <a:endParaRPr lang="en-US" sz="1000" dirty="0">
                <a:solidFill>
                  <a:schemeClr val="tx1"/>
                </a:solidFill>
                <a:latin typeface="Arial" pitchFamily="34" charset="0"/>
                <a:cs typeface="Arial" pitchFamily="34" charset="0"/>
              </a:endParaRPr>
            </a:p>
          </p:txBody>
        </p:sp>
        <p:sp>
          <p:nvSpPr>
            <p:cNvPr id="48" name="TextBox 47"/>
            <p:cNvSpPr txBox="1"/>
            <p:nvPr/>
          </p:nvSpPr>
          <p:spPr>
            <a:xfrm>
              <a:off x="840257"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C</a:t>
              </a:r>
              <a:endParaRPr lang="en-US" sz="1000" dirty="0">
                <a:solidFill>
                  <a:schemeClr val="tx1"/>
                </a:solidFill>
                <a:latin typeface="Arial" pitchFamily="34" charset="0"/>
                <a:cs typeface="Arial" pitchFamily="34" charset="0"/>
              </a:endParaRPr>
            </a:p>
          </p:txBody>
        </p:sp>
        <p:sp>
          <p:nvSpPr>
            <p:cNvPr id="51" name="TextBox 50"/>
            <p:cNvSpPr txBox="1"/>
            <p:nvPr/>
          </p:nvSpPr>
          <p:spPr>
            <a:xfrm>
              <a:off x="1025609"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D</a:t>
              </a:r>
              <a:endParaRPr lang="en-US" sz="1000" dirty="0">
                <a:solidFill>
                  <a:schemeClr val="tx1"/>
                </a:solidFill>
                <a:latin typeface="Arial" pitchFamily="34" charset="0"/>
                <a:cs typeface="Arial" pitchFamily="34" charset="0"/>
              </a:endParaRPr>
            </a:p>
          </p:txBody>
        </p:sp>
        <p:sp>
          <p:nvSpPr>
            <p:cNvPr id="52" name="TextBox 51"/>
            <p:cNvSpPr txBox="1"/>
            <p:nvPr/>
          </p:nvSpPr>
          <p:spPr>
            <a:xfrm>
              <a:off x="137159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E</a:t>
              </a:r>
              <a:endParaRPr lang="en-US" sz="1000" dirty="0">
                <a:solidFill>
                  <a:schemeClr val="tx1"/>
                </a:solidFill>
                <a:latin typeface="Arial" pitchFamily="34" charset="0"/>
                <a:cs typeface="Arial" pitchFamily="34" charset="0"/>
              </a:endParaRPr>
            </a:p>
          </p:txBody>
        </p:sp>
        <p:sp>
          <p:nvSpPr>
            <p:cNvPr id="57" name="TextBox 56"/>
            <p:cNvSpPr txBox="1"/>
            <p:nvPr/>
          </p:nvSpPr>
          <p:spPr>
            <a:xfrm>
              <a:off x="1544594"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F</a:t>
              </a:r>
              <a:endParaRPr lang="en-US" sz="1000" dirty="0">
                <a:solidFill>
                  <a:schemeClr val="tx1"/>
                </a:solidFill>
                <a:latin typeface="Arial" pitchFamily="34" charset="0"/>
                <a:cs typeface="Arial" pitchFamily="34" charset="0"/>
              </a:endParaRPr>
            </a:p>
          </p:txBody>
        </p:sp>
      </p:grpSp>
      <p:grpSp>
        <p:nvGrpSpPr>
          <p:cNvPr id="59" name="Group 58"/>
          <p:cNvGrpSpPr/>
          <p:nvPr/>
        </p:nvGrpSpPr>
        <p:grpSpPr>
          <a:xfrm>
            <a:off x="1977078" y="5016843"/>
            <a:ext cx="1717591" cy="246221"/>
            <a:chOff x="284203" y="5016843"/>
            <a:chExt cx="1717591" cy="246221"/>
          </a:xfrm>
        </p:grpSpPr>
        <p:sp>
          <p:nvSpPr>
            <p:cNvPr id="80" name="TextBox 79"/>
            <p:cNvSpPr txBox="1"/>
            <p:nvPr/>
          </p:nvSpPr>
          <p:spPr>
            <a:xfrm>
              <a:off x="284203"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A</a:t>
              </a:r>
              <a:endParaRPr lang="en-US" sz="1000" dirty="0">
                <a:solidFill>
                  <a:schemeClr val="tx1"/>
                </a:solidFill>
                <a:latin typeface="Arial" pitchFamily="34" charset="0"/>
                <a:cs typeface="Arial" pitchFamily="34" charset="0"/>
              </a:endParaRPr>
            </a:p>
          </p:txBody>
        </p:sp>
        <p:sp>
          <p:nvSpPr>
            <p:cNvPr id="82" name="TextBox 81"/>
            <p:cNvSpPr txBox="1"/>
            <p:nvPr/>
          </p:nvSpPr>
          <p:spPr>
            <a:xfrm>
              <a:off x="49426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B</a:t>
              </a:r>
              <a:endParaRPr lang="en-US" sz="1000" dirty="0">
                <a:solidFill>
                  <a:schemeClr val="tx1"/>
                </a:solidFill>
                <a:latin typeface="Arial" pitchFamily="34" charset="0"/>
                <a:cs typeface="Arial" pitchFamily="34" charset="0"/>
              </a:endParaRPr>
            </a:p>
          </p:txBody>
        </p:sp>
        <p:sp>
          <p:nvSpPr>
            <p:cNvPr id="92" name="TextBox 91"/>
            <p:cNvSpPr txBox="1"/>
            <p:nvPr/>
          </p:nvSpPr>
          <p:spPr>
            <a:xfrm>
              <a:off x="840257"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C</a:t>
              </a:r>
              <a:endParaRPr lang="en-US" sz="1000" dirty="0">
                <a:solidFill>
                  <a:schemeClr val="tx1"/>
                </a:solidFill>
                <a:latin typeface="Arial" pitchFamily="34" charset="0"/>
                <a:cs typeface="Arial" pitchFamily="34" charset="0"/>
              </a:endParaRPr>
            </a:p>
          </p:txBody>
        </p:sp>
        <p:sp>
          <p:nvSpPr>
            <p:cNvPr id="93" name="TextBox 92"/>
            <p:cNvSpPr txBox="1"/>
            <p:nvPr/>
          </p:nvSpPr>
          <p:spPr>
            <a:xfrm>
              <a:off x="1025609"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D</a:t>
              </a:r>
              <a:endParaRPr lang="en-US" sz="1000" dirty="0">
                <a:solidFill>
                  <a:schemeClr val="tx1"/>
                </a:solidFill>
                <a:latin typeface="Arial" pitchFamily="34" charset="0"/>
                <a:cs typeface="Arial" pitchFamily="34" charset="0"/>
              </a:endParaRPr>
            </a:p>
          </p:txBody>
        </p:sp>
        <p:sp>
          <p:nvSpPr>
            <p:cNvPr id="94" name="TextBox 93"/>
            <p:cNvSpPr txBox="1"/>
            <p:nvPr/>
          </p:nvSpPr>
          <p:spPr>
            <a:xfrm>
              <a:off x="137159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E</a:t>
              </a:r>
              <a:endParaRPr lang="en-US" sz="1000" dirty="0">
                <a:solidFill>
                  <a:schemeClr val="tx1"/>
                </a:solidFill>
                <a:latin typeface="Arial" pitchFamily="34" charset="0"/>
                <a:cs typeface="Arial" pitchFamily="34" charset="0"/>
              </a:endParaRPr>
            </a:p>
          </p:txBody>
        </p:sp>
        <p:sp>
          <p:nvSpPr>
            <p:cNvPr id="95" name="TextBox 94"/>
            <p:cNvSpPr txBox="1"/>
            <p:nvPr/>
          </p:nvSpPr>
          <p:spPr>
            <a:xfrm>
              <a:off x="1544594"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F</a:t>
              </a:r>
              <a:endParaRPr lang="en-US" sz="1000" dirty="0">
                <a:solidFill>
                  <a:schemeClr val="tx1"/>
                </a:solidFill>
                <a:latin typeface="Arial" pitchFamily="34" charset="0"/>
                <a:cs typeface="Arial" pitchFamily="34" charset="0"/>
              </a:endParaRPr>
            </a:p>
          </p:txBody>
        </p:sp>
      </p:grpSp>
      <p:grpSp>
        <p:nvGrpSpPr>
          <p:cNvPr id="96" name="Group 95"/>
          <p:cNvGrpSpPr/>
          <p:nvPr/>
        </p:nvGrpSpPr>
        <p:grpSpPr>
          <a:xfrm>
            <a:off x="3694666" y="5016843"/>
            <a:ext cx="1717591" cy="246221"/>
            <a:chOff x="284203" y="5016843"/>
            <a:chExt cx="1717591" cy="246221"/>
          </a:xfrm>
        </p:grpSpPr>
        <p:sp>
          <p:nvSpPr>
            <p:cNvPr id="97" name="TextBox 96"/>
            <p:cNvSpPr txBox="1"/>
            <p:nvPr/>
          </p:nvSpPr>
          <p:spPr>
            <a:xfrm>
              <a:off x="284203"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A</a:t>
              </a:r>
              <a:endParaRPr lang="en-US" sz="1000" dirty="0">
                <a:solidFill>
                  <a:schemeClr val="tx1"/>
                </a:solidFill>
                <a:latin typeface="Arial" pitchFamily="34" charset="0"/>
                <a:cs typeface="Arial" pitchFamily="34" charset="0"/>
              </a:endParaRPr>
            </a:p>
          </p:txBody>
        </p:sp>
        <p:sp>
          <p:nvSpPr>
            <p:cNvPr id="98" name="TextBox 97"/>
            <p:cNvSpPr txBox="1"/>
            <p:nvPr/>
          </p:nvSpPr>
          <p:spPr>
            <a:xfrm>
              <a:off x="49426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B</a:t>
              </a:r>
              <a:endParaRPr lang="en-US" sz="1000" dirty="0">
                <a:solidFill>
                  <a:schemeClr val="tx1"/>
                </a:solidFill>
                <a:latin typeface="Arial" pitchFamily="34" charset="0"/>
                <a:cs typeface="Arial" pitchFamily="34" charset="0"/>
              </a:endParaRPr>
            </a:p>
          </p:txBody>
        </p:sp>
        <p:sp>
          <p:nvSpPr>
            <p:cNvPr id="99" name="TextBox 98"/>
            <p:cNvSpPr txBox="1"/>
            <p:nvPr/>
          </p:nvSpPr>
          <p:spPr>
            <a:xfrm>
              <a:off x="840257"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C</a:t>
              </a:r>
              <a:endParaRPr lang="en-US" sz="1000" dirty="0">
                <a:solidFill>
                  <a:schemeClr val="tx1"/>
                </a:solidFill>
                <a:latin typeface="Arial" pitchFamily="34" charset="0"/>
                <a:cs typeface="Arial" pitchFamily="34" charset="0"/>
              </a:endParaRPr>
            </a:p>
          </p:txBody>
        </p:sp>
        <p:sp>
          <p:nvSpPr>
            <p:cNvPr id="100" name="TextBox 99"/>
            <p:cNvSpPr txBox="1"/>
            <p:nvPr/>
          </p:nvSpPr>
          <p:spPr>
            <a:xfrm>
              <a:off x="1025609"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D</a:t>
              </a:r>
              <a:endParaRPr lang="en-US" sz="1000" dirty="0">
                <a:solidFill>
                  <a:schemeClr val="tx1"/>
                </a:solidFill>
                <a:latin typeface="Arial" pitchFamily="34" charset="0"/>
                <a:cs typeface="Arial" pitchFamily="34" charset="0"/>
              </a:endParaRPr>
            </a:p>
          </p:txBody>
        </p:sp>
        <p:sp>
          <p:nvSpPr>
            <p:cNvPr id="101" name="TextBox 100"/>
            <p:cNvSpPr txBox="1"/>
            <p:nvPr/>
          </p:nvSpPr>
          <p:spPr>
            <a:xfrm>
              <a:off x="137159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E</a:t>
              </a:r>
              <a:endParaRPr lang="en-US" sz="1000" dirty="0">
                <a:solidFill>
                  <a:schemeClr val="tx1"/>
                </a:solidFill>
                <a:latin typeface="Arial" pitchFamily="34" charset="0"/>
                <a:cs typeface="Arial" pitchFamily="34" charset="0"/>
              </a:endParaRPr>
            </a:p>
          </p:txBody>
        </p:sp>
        <p:sp>
          <p:nvSpPr>
            <p:cNvPr id="102" name="TextBox 101"/>
            <p:cNvSpPr txBox="1"/>
            <p:nvPr/>
          </p:nvSpPr>
          <p:spPr>
            <a:xfrm>
              <a:off x="1544594"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F</a:t>
              </a:r>
              <a:endParaRPr lang="en-US" sz="1000" dirty="0">
                <a:solidFill>
                  <a:schemeClr val="tx1"/>
                </a:solidFill>
                <a:latin typeface="Arial" pitchFamily="34" charset="0"/>
                <a:cs typeface="Arial" pitchFamily="34" charset="0"/>
              </a:endParaRPr>
            </a:p>
          </p:txBody>
        </p:sp>
      </p:grpSp>
      <p:grpSp>
        <p:nvGrpSpPr>
          <p:cNvPr id="103" name="Group 102"/>
          <p:cNvGrpSpPr/>
          <p:nvPr/>
        </p:nvGrpSpPr>
        <p:grpSpPr>
          <a:xfrm>
            <a:off x="5375186" y="5016843"/>
            <a:ext cx="1717591" cy="246221"/>
            <a:chOff x="284203" y="5016843"/>
            <a:chExt cx="1717591" cy="246221"/>
          </a:xfrm>
        </p:grpSpPr>
        <p:sp>
          <p:nvSpPr>
            <p:cNvPr id="104" name="TextBox 103"/>
            <p:cNvSpPr txBox="1"/>
            <p:nvPr/>
          </p:nvSpPr>
          <p:spPr>
            <a:xfrm>
              <a:off x="284203"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A</a:t>
              </a:r>
              <a:endParaRPr lang="en-US" sz="1000" dirty="0">
                <a:solidFill>
                  <a:schemeClr val="tx1"/>
                </a:solidFill>
                <a:latin typeface="Arial" pitchFamily="34" charset="0"/>
                <a:cs typeface="Arial" pitchFamily="34" charset="0"/>
              </a:endParaRPr>
            </a:p>
          </p:txBody>
        </p:sp>
        <p:sp>
          <p:nvSpPr>
            <p:cNvPr id="105" name="TextBox 104"/>
            <p:cNvSpPr txBox="1"/>
            <p:nvPr/>
          </p:nvSpPr>
          <p:spPr>
            <a:xfrm>
              <a:off x="49426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B</a:t>
              </a:r>
              <a:endParaRPr lang="en-US" sz="1000" dirty="0">
                <a:solidFill>
                  <a:schemeClr val="tx1"/>
                </a:solidFill>
                <a:latin typeface="Arial" pitchFamily="34" charset="0"/>
                <a:cs typeface="Arial" pitchFamily="34" charset="0"/>
              </a:endParaRPr>
            </a:p>
          </p:txBody>
        </p:sp>
        <p:sp>
          <p:nvSpPr>
            <p:cNvPr id="106" name="TextBox 105"/>
            <p:cNvSpPr txBox="1"/>
            <p:nvPr/>
          </p:nvSpPr>
          <p:spPr>
            <a:xfrm>
              <a:off x="840257"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C</a:t>
              </a:r>
              <a:endParaRPr lang="en-US" sz="1000" dirty="0">
                <a:solidFill>
                  <a:schemeClr val="tx1"/>
                </a:solidFill>
                <a:latin typeface="Arial" pitchFamily="34" charset="0"/>
                <a:cs typeface="Arial" pitchFamily="34" charset="0"/>
              </a:endParaRPr>
            </a:p>
          </p:txBody>
        </p:sp>
        <p:sp>
          <p:nvSpPr>
            <p:cNvPr id="107" name="TextBox 106"/>
            <p:cNvSpPr txBox="1"/>
            <p:nvPr/>
          </p:nvSpPr>
          <p:spPr>
            <a:xfrm>
              <a:off x="1025609"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D</a:t>
              </a:r>
              <a:endParaRPr lang="en-US" sz="1000" dirty="0">
                <a:solidFill>
                  <a:schemeClr val="tx1"/>
                </a:solidFill>
                <a:latin typeface="Arial" pitchFamily="34" charset="0"/>
                <a:cs typeface="Arial" pitchFamily="34" charset="0"/>
              </a:endParaRPr>
            </a:p>
          </p:txBody>
        </p:sp>
        <p:sp>
          <p:nvSpPr>
            <p:cNvPr id="108" name="TextBox 107"/>
            <p:cNvSpPr txBox="1"/>
            <p:nvPr/>
          </p:nvSpPr>
          <p:spPr>
            <a:xfrm>
              <a:off x="137159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E</a:t>
              </a:r>
              <a:endParaRPr lang="en-US" sz="1000" dirty="0">
                <a:solidFill>
                  <a:schemeClr val="tx1"/>
                </a:solidFill>
                <a:latin typeface="Arial" pitchFamily="34" charset="0"/>
                <a:cs typeface="Arial" pitchFamily="34" charset="0"/>
              </a:endParaRPr>
            </a:p>
          </p:txBody>
        </p:sp>
        <p:sp>
          <p:nvSpPr>
            <p:cNvPr id="109" name="TextBox 108"/>
            <p:cNvSpPr txBox="1"/>
            <p:nvPr/>
          </p:nvSpPr>
          <p:spPr>
            <a:xfrm>
              <a:off x="1544594"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F</a:t>
              </a:r>
              <a:endParaRPr lang="en-US" sz="1000" dirty="0">
                <a:solidFill>
                  <a:schemeClr val="tx1"/>
                </a:solidFill>
                <a:latin typeface="Arial" pitchFamily="34" charset="0"/>
                <a:cs typeface="Arial" pitchFamily="34" charset="0"/>
              </a:endParaRPr>
            </a:p>
          </p:txBody>
        </p:sp>
      </p:grpSp>
      <p:grpSp>
        <p:nvGrpSpPr>
          <p:cNvPr id="110" name="Group 109"/>
          <p:cNvGrpSpPr/>
          <p:nvPr/>
        </p:nvGrpSpPr>
        <p:grpSpPr>
          <a:xfrm>
            <a:off x="7117487" y="5016843"/>
            <a:ext cx="1717591" cy="246221"/>
            <a:chOff x="284203" y="5016843"/>
            <a:chExt cx="1717591" cy="246221"/>
          </a:xfrm>
        </p:grpSpPr>
        <p:sp>
          <p:nvSpPr>
            <p:cNvPr id="111" name="TextBox 110"/>
            <p:cNvSpPr txBox="1"/>
            <p:nvPr/>
          </p:nvSpPr>
          <p:spPr>
            <a:xfrm>
              <a:off x="284203"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A</a:t>
              </a:r>
              <a:endParaRPr lang="en-US" sz="1000" dirty="0">
                <a:solidFill>
                  <a:schemeClr val="tx1"/>
                </a:solidFill>
                <a:latin typeface="Arial" pitchFamily="34" charset="0"/>
                <a:cs typeface="Arial" pitchFamily="34" charset="0"/>
              </a:endParaRPr>
            </a:p>
          </p:txBody>
        </p:sp>
        <p:sp>
          <p:nvSpPr>
            <p:cNvPr id="112" name="TextBox 111"/>
            <p:cNvSpPr txBox="1"/>
            <p:nvPr/>
          </p:nvSpPr>
          <p:spPr>
            <a:xfrm>
              <a:off x="49426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B</a:t>
              </a:r>
              <a:endParaRPr lang="en-US" sz="1000" dirty="0">
                <a:solidFill>
                  <a:schemeClr val="tx1"/>
                </a:solidFill>
                <a:latin typeface="Arial" pitchFamily="34" charset="0"/>
                <a:cs typeface="Arial" pitchFamily="34" charset="0"/>
              </a:endParaRPr>
            </a:p>
          </p:txBody>
        </p:sp>
        <p:sp>
          <p:nvSpPr>
            <p:cNvPr id="113" name="TextBox 112"/>
            <p:cNvSpPr txBox="1"/>
            <p:nvPr/>
          </p:nvSpPr>
          <p:spPr>
            <a:xfrm>
              <a:off x="840257"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C</a:t>
              </a:r>
              <a:endParaRPr lang="en-US" sz="1000" dirty="0">
                <a:solidFill>
                  <a:schemeClr val="tx1"/>
                </a:solidFill>
                <a:latin typeface="Arial" pitchFamily="34" charset="0"/>
                <a:cs typeface="Arial" pitchFamily="34" charset="0"/>
              </a:endParaRPr>
            </a:p>
          </p:txBody>
        </p:sp>
        <p:sp>
          <p:nvSpPr>
            <p:cNvPr id="114" name="TextBox 113"/>
            <p:cNvSpPr txBox="1"/>
            <p:nvPr/>
          </p:nvSpPr>
          <p:spPr>
            <a:xfrm>
              <a:off x="1025609"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D</a:t>
              </a:r>
              <a:endParaRPr lang="en-US" sz="1000" dirty="0">
                <a:solidFill>
                  <a:schemeClr val="tx1"/>
                </a:solidFill>
                <a:latin typeface="Arial" pitchFamily="34" charset="0"/>
                <a:cs typeface="Arial" pitchFamily="34" charset="0"/>
              </a:endParaRPr>
            </a:p>
          </p:txBody>
        </p:sp>
        <p:sp>
          <p:nvSpPr>
            <p:cNvPr id="115" name="TextBox 114"/>
            <p:cNvSpPr txBox="1"/>
            <p:nvPr/>
          </p:nvSpPr>
          <p:spPr>
            <a:xfrm>
              <a:off x="1371598" y="5016843"/>
              <a:ext cx="457200" cy="246221"/>
            </a:xfrm>
            <a:prstGeom prst="rect">
              <a:avLst/>
            </a:prstGeom>
            <a:noFill/>
          </p:spPr>
          <p:txBody>
            <a:bodyPr wrap="square" rtlCol="0" anchor="ctr">
              <a:spAutoFit/>
            </a:bodyPr>
            <a:lstStyle/>
            <a:p>
              <a:pPr algn="ctr"/>
              <a:r>
                <a:rPr lang="en-US" sz="1000" smtClean="0">
                  <a:solidFill>
                    <a:schemeClr val="tx1"/>
                  </a:solidFill>
                  <a:latin typeface="Arial" pitchFamily="34" charset="0"/>
                  <a:cs typeface="Arial" pitchFamily="34" charset="0"/>
                </a:rPr>
                <a:t>E</a:t>
              </a:r>
              <a:endParaRPr lang="en-US" sz="1000" dirty="0">
                <a:solidFill>
                  <a:schemeClr val="tx1"/>
                </a:solidFill>
                <a:latin typeface="Arial" pitchFamily="34" charset="0"/>
                <a:cs typeface="Arial" pitchFamily="34" charset="0"/>
              </a:endParaRPr>
            </a:p>
          </p:txBody>
        </p:sp>
        <p:sp>
          <p:nvSpPr>
            <p:cNvPr id="116" name="TextBox 115"/>
            <p:cNvSpPr txBox="1"/>
            <p:nvPr/>
          </p:nvSpPr>
          <p:spPr>
            <a:xfrm>
              <a:off x="1544594" y="5016843"/>
              <a:ext cx="457200" cy="246221"/>
            </a:xfrm>
            <a:prstGeom prst="rect">
              <a:avLst/>
            </a:prstGeom>
            <a:noFill/>
          </p:spPr>
          <p:txBody>
            <a:bodyPr wrap="square" rtlCol="0" anchor="ctr">
              <a:spAutoFit/>
            </a:bodyPr>
            <a:lstStyle/>
            <a:p>
              <a:pPr algn="ctr"/>
              <a:r>
                <a:rPr lang="en-US" sz="1000" dirty="0" smtClean="0">
                  <a:solidFill>
                    <a:schemeClr val="tx1"/>
                  </a:solidFill>
                  <a:latin typeface="Arial" pitchFamily="34" charset="0"/>
                  <a:cs typeface="Arial" pitchFamily="34" charset="0"/>
                </a:rPr>
                <a:t>F</a:t>
              </a:r>
              <a:endParaRPr lang="en-US" sz="1000" dirty="0">
                <a:solidFill>
                  <a:schemeClr val="tx1"/>
                </a:solidFill>
                <a:latin typeface="Arial" pitchFamily="34" charset="0"/>
                <a:cs typeface="Arial" pitchFamily="34" charset="0"/>
              </a:endParaRPr>
            </a:p>
          </p:txBody>
        </p:sp>
      </p:grpSp>
    </p:spTree>
    <p:extLst>
      <p:ext uri="{BB962C8B-B14F-4D97-AF65-F5344CB8AC3E}">
        <p14:creationId xmlns:p14="http://schemas.microsoft.com/office/powerpoint/2010/main" val="4140119069"/>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91</a:t>
            </a:fld>
            <a:r>
              <a:rPr lang="en-US" smtClean="0"/>
              <a:t> -</a:t>
            </a:r>
            <a:endParaRPr lang="en-US"/>
          </a:p>
        </p:txBody>
      </p:sp>
      <p:cxnSp>
        <p:nvCxnSpPr>
          <p:cNvPr id="91" name="Straight Connector 90"/>
          <p:cNvCxnSpPr/>
          <p:nvPr/>
        </p:nvCxnSpPr>
        <p:spPr bwMode="auto">
          <a:xfrm>
            <a:off x="2901315" y="1171575"/>
            <a:ext cx="0" cy="4136157"/>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Straight Connector 91"/>
          <p:cNvCxnSpPr/>
          <p:nvPr/>
        </p:nvCxnSpPr>
        <p:spPr bwMode="auto">
          <a:xfrm>
            <a:off x="6035040" y="1171575"/>
            <a:ext cx="0" cy="4136157"/>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8" name="Title 1"/>
          <p:cNvSpPr txBox="1">
            <a:spLocks/>
          </p:cNvSpPr>
          <p:nvPr/>
        </p:nvSpPr>
        <p:spPr>
          <a:xfrm>
            <a:off x="139147" y="125380"/>
            <a:ext cx="8933291" cy="5715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Knowledge of Deep Vein Thrombosis Symptoms</a:t>
            </a:r>
            <a:endParaRPr lang="en-US" sz="2400" kern="0" dirty="0"/>
          </a:p>
        </p:txBody>
      </p:sp>
      <p:grpSp>
        <p:nvGrpSpPr>
          <p:cNvPr id="6" name="Group 5"/>
          <p:cNvGrpSpPr/>
          <p:nvPr/>
        </p:nvGrpSpPr>
        <p:grpSpPr>
          <a:xfrm>
            <a:off x="251348" y="1317774"/>
            <a:ext cx="2425176" cy="486337"/>
            <a:chOff x="251348" y="771956"/>
            <a:chExt cx="2425176" cy="486337"/>
          </a:xfrm>
        </p:grpSpPr>
        <p:sp>
          <p:nvSpPr>
            <p:cNvPr id="117" name="Rounded Rectangle 116"/>
            <p:cNvSpPr/>
            <p:nvPr/>
          </p:nvSpPr>
          <p:spPr bwMode="auto">
            <a:xfrm>
              <a:off x="251348"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86" name="TextBox 85"/>
            <p:cNvSpPr txBox="1"/>
            <p:nvPr/>
          </p:nvSpPr>
          <p:spPr>
            <a:xfrm>
              <a:off x="649761" y="857652"/>
              <a:ext cx="140987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Males (A)</a:t>
              </a:r>
              <a:endParaRPr lang="en-US" sz="1400" b="1" dirty="0">
                <a:solidFill>
                  <a:schemeClr val="tx2"/>
                </a:solidFill>
                <a:latin typeface="Arial" panose="020B0604020202020204" pitchFamily="34" charset="0"/>
                <a:cs typeface="Arial" panose="020B0604020202020204" pitchFamily="34" charset="0"/>
              </a:endParaRPr>
            </a:p>
          </p:txBody>
        </p:sp>
        <p:sp>
          <p:nvSpPr>
            <p:cNvPr id="80" name="Oval 79"/>
            <p:cNvSpPr/>
            <p:nvPr/>
          </p:nvSpPr>
          <p:spPr>
            <a:xfrm>
              <a:off x="2022544" y="771956"/>
              <a:ext cx="486337" cy="486337"/>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1" name="Freeform 9"/>
            <p:cNvSpPr>
              <a:spLocks noEditPoints="1"/>
            </p:cNvSpPr>
            <p:nvPr/>
          </p:nvSpPr>
          <p:spPr bwMode="auto">
            <a:xfrm>
              <a:off x="2194733" y="816611"/>
              <a:ext cx="148296" cy="401891"/>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grpSp>
        <p:nvGrpSpPr>
          <p:cNvPr id="9" name="Group 8"/>
          <p:cNvGrpSpPr/>
          <p:nvPr/>
        </p:nvGrpSpPr>
        <p:grpSpPr>
          <a:xfrm>
            <a:off x="3194574" y="1317774"/>
            <a:ext cx="2425176" cy="486337"/>
            <a:chOff x="3194574" y="780911"/>
            <a:chExt cx="2425176" cy="486337"/>
          </a:xfrm>
        </p:grpSpPr>
        <p:sp>
          <p:nvSpPr>
            <p:cNvPr id="152" name="Rounded Rectangle 151"/>
            <p:cNvSpPr/>
            <p:nvPr/>
          </p:nvSpPr>
          <p:spPr bwMode="auto">
            <a:xfrm>
              <a:off x="3194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89" name="TextBox 88"/>
            <p:cNvSpPr txBox="1"/>
            <p:nvPr/>
          </p:nvSpPr>
          <p:spPr>
            <a:xfrm>
              <a:off x="3238325" y="857652"/>
              <a:ext cx="234332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Females (B)</a:t>
              </a:r>
              <a:endParaRPr lang="en-US" sz="1400" b="1" dirty="0">
                <a:solidFill>
                  <a:schemeClr val="tx2"/>
                </a:solidFill>
                <a:latin typeface="Arial" panose="020B0604020202020204" pitchFamily="34" charset="0"/>
                <a:cs typeface="Arial" panose="020B0604020202020204" pitchFamily="34" charset="0"/>
              </a:endParaRPr>
            </a:p>
          </p:txBody>
        </p:sp>
        <p:sp>
          <p:nvSpPr>
            <p:cNvPr id="82" name="Oval 81"/>
            <p:cNvSpPr/>
            <p:nvPr/>
          </p:nvSpPr>
          <p:spPr>
            <a:xfrm>
              <a:off x="4977371" y="780911"/>
              <a:ext cx="486337" cy="486337"/>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3" name="Freeform 5"/>
            <p:cNvSpPr>
              <a:spLocks noEditPoints="1"/>
            </p:cNvSpPr>
            <p:nvPr/>
          </p:nvSpPr>
          <p:spPr bwMode="auto">
            <a:xfrm>
              <a:off x="5131599" y="831534"/>
              <a:ext cx="183758" cy="392017"/>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dirty="0"/>
            </a:p>
          </p:txBody>
        </p:sp>
      </p:grpSp>
      <p:grpSp>
        <p:nvGrpSpPr>
          <p:cNvPr id="10" name="Group 9"/>
          <p:cNvGrpSpPr/>
          <p:nvPr/>
        </p:nvGrpSpPr>
        <p:grpSpPr>
          <a:xfrm>
            <a:off x="6242574" y="1288817"/>
            <a:ext cx="2425176" cy="544250"/>
            <a:chOff x="6242574" y="755417"/>
            <a:chExt cx="2425176" cy="544250"/>
          </a:xfrm>
        </p:grpSpPr>
        <p:sp>
          <p:nvSpPr>
            <p:cNvPr id="153" name="Rounded Rectangle 152"/>
            <p:cNvSpPr/>
            <p:nvPr/>
          </p:nvSpPr>
          <p:spPr bwMode="auto">
            <a:xfrm>
              <a:off x="6242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90" name="TextBox 89"/>
            <p:cNvSpPr txBox="1"/>
            <p:nvPr/>
          </p:nvSpPr>
          <p:spPr>
            <a:xfrm>
              <a:off x="6343475" y="857652"/>
              <a:ext cx="222902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Locale</a:t>
              </a:r>
              <a:endParaRPr lang="en-US" sz="1400" b="1" dirty="0">
                <a:solidFill>
                  <a:schemeClr val="tx2"/>
                </a:solidFill>
                <a:latin typeface="Arial" panose="020B0604020202020204" pitchFamily="34" charset="0"/>
                <a:cs typeface="Arial" panose="020B0604020202020204" pitchFamily="34" charset="0"/>
              </a:endParaRPr>
            </a:p>
          </p:txBody>
        </p:sp>
        <p:grpSp>
          <p:nvGrpSpPr>
            <p:cNvPr id="84" name="Group 83"/>
            <p:cNvGrpSpPr/>
            <p:nvPr/>
          </p:nvGrpSpPr>
          <p:grpSpPr>
            <a:xfrm>
              <a:off x="7966980" y="755417"/>
              <a:ext cx="544250" cy="544250"/>
              <a:chOff x="5780183" y="381000"/>
              <a:chExt cx="838200" cy="838200"/>
            </a:xfrm>
          </p:grpSpPr>
          <p:sp>
            <p:nvSpPr>
              <p:cNvPr id="85" name="Oval 84"/>
              <p:cNvSpPr/>
              <p:nvPr/>
            </p:nvSpPr>
            <p:spPr>
              <a:xfrm>
                <a:off x="5780183" y="381000"/>
                <a:ext cx="838200" cy="83820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grpSp>
            <p:nvGrpSpPr>
              <p:cNvPr id="87" name="Group 86"/>
              <p:cNvGrpSpPr/>
              <p:nvPr/>
            </p:nvGrpSpPr>
            <p:grpSpPr>
              <a:xfrm>
                <a:off x="5854700" y="457200"/>
                <a:ext cx="685800" cy="685800"/>
                <a:chOff x="6265862" y="2439988"/>
                <a:chExt cx="1962150" cy="1962150"/>
              </a:xfrm>
              <a:solidFill>
                <a:schemeClr val="bg1"/>
              </a:solidFill>
            </p:grpSpPr>
            <p:sp>
              <p:nvSpPr>
                <p:cNvPr id="88" name="Freeform 5"/>
                <p:cNvSpPr>
                  <a:spLocks/>
                </p:cNvSpPr>
                <p:nvPr/>
              </p:nvSpPr>
              <p:spPr bwMode="auto">
                <a:xfrm>
                  <a:off x="7513637" y="2903538"/>
                  <a:ext cx="82550" cy="123825"/>
                </a:xfrm>
                <a:custGeom>
                  <a:avLst/>
                  <a:gdLst/>
                  <a:ahLst/>
                  <a:cxnLst>
                    <a:cxn ang="0">
                      <a:pos x="8" y="112"/>
                    </a:cxn>
                    <a:cxn ang="0">
                      <a:pos x="38" y="105"/>
                    </a:cxn>
                    <a:cxn ang="0">
                      <a:pos x="75" y="97"/>
                    </a:cxn>
                    <a:cxn ang="0">
                      <a:pos x="75" y="82"/>
                    </a:cxn>
                    <a:cxn ang="0">
                      <a:pos x="16" y="0"/>
                    </a:cxn>
                    <a:cxn ang="0">
                      <a:pos x="8" y="112"/>
                    </a:cxn>
                  </a:cxnLst>
                  <a:rect l="0" t="0" r="r" b="b"/>
                  <a:pathLst>
                    <a:path w="75" h="113">
                      <a:moveTo>
                        <a:pt x="8" y="112"/>
                      </a:moveTo>
                      <a:cubicBezTo>
                        <a:pt x="22" y="113"/>
                        <a:pt x="24" y="103"/>
                        <a:pt x="38" y="105"/>
                      </a:cubicBezTo>
                      <a:cubicBezTo>
                        <a:pt x="59" y="111"/>
                        <a:pt x="58" y="94"/>
                        <a:pt x="75" y="97"/>
                      </a:cubicBezTo>
                      <a:cubicBezTo>
                        <a:pt x="75" y="92"/>
                        <a:pt x="75" y="87"/>
                        <a:pt x="75" y="82"/>
                      </a:cubicBezTo>
                      <a:cubicBezTo>
                        <a:pt x="44" y="67"/>
                        <a:pt x="55" y="9"/>
                        <a:pt x="16" y="0"/>
                      </a:cubicBezTo>
                      <a:cubicBezTo>
                        <a:pt x="0" y="40"/>
                        <a:pt x="39" y="72"/>
                        <a:pt x="8" y="11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97" name="Freeform 6"/>
                <p:cNvSpPr>
                  <a:spLocks/>
                </p:cNvSpPr>
                <p:nvPr/>
              </p:nvSpPr>
              <p:spPr bwMode="auto">
                <a:xfrm>
                  <a:off x="7477125" y="2952750"/>
                  <a:ext cx="47625" cy="49213"/>
                </a:xfrm>
                <a:custGeom>
                  <a:avLst/>
                  <a:gdLst/>
                  <a:ahLst/>
                  <a:cxnLst>
                    <a:cxn ang="0">
                      <a:pos x="33" y="0"/>
                    </a:cxn>
                    <a:cxn ang="0">
                      <a:pos x="3" y="45"/>
                    </a:cxn>
                    <a:cxn ang="0">
                      <a:pos x="41" y="45"/>
                    </a:cxn>
                    <a:cxn ang="0">
                      <a:pos x="33" y="0"/>
                    </a:cxn>
                  </a:cxnLst>
                  <a:rect l="0" t="0" r="r" b="b"/>
                  <a:pathLst>
                    <a:path w="42" h="45">
                      <a:moveTo>
                        <a:pt x="33" y="0"/>
                      </a:moveTo>
                      <a:cubicBezTo>
                        <a:pt x="9" y="1"/>
                        <a:pt x="0" y="17"/>
                        <a:pt x="3" y="45"/>
                      </a:cubicBezTo>
                      <a:cubicBezTo>
                        <a:pt x="16" y="45"/>
                        <a:pt x="28" y="45"/>
                        <a:pt x="41" y="45"/>
                      </a:cubicBezTo>
                      <a:cubicBezTo>
                        <a:pt x="42" y="26"/>
                        <a:pt x="42" y="9"/>
                        <a:pt x="33"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4" name="Freeform 7"/>
                <p:cNvSpPr>
                  <a:spLocks/>
                </p:cNvSpPr>
                <p:nvPr/>
              </p:nvSpPr>
              <p:spPr bwMode="auto">
                <a:xfrm>
                  <a:off x="7366000" y="2779713"/>
                  <a:ext cx="90488" cy="50800"/>
                </a:xfrm>
                <a:custGeom>
                  <a:avLst/>
                  <a:gdLst/>
                  <a:ahLst/>
                  <a:cxnLst>
                    <a:cxn ang="0">
                      <a:pos x="82" y="15"/>
                    </a:cxn>
                    <a:cxn ang="0">
                      <a:pos x="75" y="0"/>
                    </a:cxn>
                    <a:cxn ang="0">
                      <a:pos x="0" y="0"/>
                    </a:cxn>
                    <a:cxn ang="0">
                      <a:pos x="22" y="44"/>
                    </a:cxn>
                    <a:cxn ang="0">
                      <a:pos x="82" y="15"/>
                    </a:cxn>
                  </a:cxnLst>
                  <a:rect l="0" t="0" r="r" b="b"/>
                  <a:pathLst>
                    <a:path w="82" h="45">
                      <a:moveTo>
                        <a:pt x="82" y="15"/>
                      </a:moveTo>
                      <a:cubicBezTo>
                        <a:pt x="82" y="7"/>
                        <a:pt x="76" y="6"/>
                        <a:pt x="75" y="0"/>
                      </a:cubicBezTo>
                      <a:cubicBezTo>
                        <a:pt x="45" y="7"/>
                        <a:pt x="30" y="7"/>
                        <a:pt x="0" y="0"/>
                      </a:cubicBezTo>
                      <a:cubicBezTo>
                        <a:pt x="0" y="22"/>
                        <a:pt x="16" y="29"/>
                        <a:pt x="22" y="44"/>
                      </a:cubicBezTo>
                      <a:cubicBezTo>
                        <a:pt x="53" y="45"/>
                        <a:pt x="81" y="43"/>
                        <a:pt x="82" y="1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5" name="Freeform 8"/>
                <p:cNvSpPr>
                  <a:spLocks/>
                </p:cNvSpPr>
                <p:nvPr/>
              </p:nvSpPr>
              <p:spPr bwMode="auto">
                <a:xfrm>
                  <a:off x="7218362" y="2787650"/>
                  <a:ext cx="131763" cy="147638"/>
                </a:xfrm>
                <a:custGeom>
                  <a:avLst/>
                  <a:gdLst/>
                  <a:ahLst/>
                  <a:cxnLst>
                    <a:cxn ang="0">
                      <a:pos x="8" y="112"/>
                    </a:cxn>
                    <a:cxn ang="0">
                      <a:pos x="37" y="127"/>
                    </a:cxn>
                    <a:cxn ang="0">
                      <a:pos x="37" y="134"/>
                    </a:cxn>
                    <a:cxn ang="0">
                      <a:pos x="112" y="82"/>
                    </a:cxn>
                    <a:cxn ang="0">
                      <a:pos x="8" y="112"/>
                    </a:cxn>
                  </a:cxnLst>
                  <a:rect l="0" t="0" r="r" b="b"/>
                  <a:pathLst>
                    <a:path w="120" h="134">
                      <a:moveTo>
                        <a:pt x="8" y="112"/>
                      </a:moveTo>
                      <a:cubicBezTo>
                        <a:pt x="12" y="122"/>
                        <a:pt x="36" y="113"/>
                        <a:pt x="37" y="127"/>
                      </a:cubicBezTo>
                      <a:cubicBezTo>
                        <a:pt x="33" y="127"/>
                        <a:pt x="29" y="133"/>
                        <a:pt x="37" y="134"/>
                      </a:cubicBezTo>
                      <a:cubicBezTo>
                        <a:pt x="64" y="119"/>
                        <a:pt x="100" y="113"/>
                        <a:pt x="112" y="82"/>
                      </a:cubicBezTo>
                      <a:cubicBezTo>
                        <a:pt x="120" y="0"/>
                        <a:pt x="0" y="21"/>
                        <a:pt x="8" y="11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6" name="Freeform 9"/>
                <p:cNvSpPr>
                  <a:spLocks/>
                </p:cNvSpPr>
                <p:nvPr/>
              </p:nvSpPr>
              <p:spPr bwMode="auto">
                <a:xfrm>
                  <a:off x="6831012" y="3395663"/>
                  <a:ext cx="52388" cy="36513"/>
                </a:xfrm>
                <a:custGeom>
                  <a:avLst/>
                  <a:gdLst/>
                  <a:ahLst/>
                  <a:cxnLst>
                    <a:cxn ang="0">
                      <a:pos x="0" y="16"/>
                    </a:cxn>
                    <a:cxn ang="0">
                      <a:pos x="45" y="1"/>
                    </a:cxn>
                    <a:cxn ang="0">
                      <a:pos x="0" y="16"/>
                    </a:cxn>
                  </a:cxnLst>
                  <a:rect l="0" t="0" r="r" b="b"/>
                  <a:pathLst>
                    <a:path w="48" h="33">
                      <a:moveTo>
                        <a:pt x="0" y="16"/>
                      </a:moveTo>
                      <a:cubicBezTo>
                        <a:pt x="18" y="21"/>
                        <a:pt x="48" y="33"/>
                        <a:pt x="45" y="1"/>
                      </a:cubicBezTo>
                      <a:cubicBezTo>
                        <a:pt x="24" y="0"/>
                        <a:pt x="7" y="3"/>
                        <a:pt x="0" y="1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7" name="Freeform 10"/>
                <p:cNvSpPr>
                  <a:spLocks/>
                </p:cNvSpPr>
                <p:nvPr/>
              </p:nvSpPr>
              <p:spPr bwMode="auto">
                <a:xfrm>
                  <a:off x="6732587" y="3328988"/>
                  <a:ext cx="98425" cy="69850"/>
                </a:xfrm>
                <a:custGeom>
                  <a:avLst/>
                  <a:gdLst/>
                  <a:ahLst/>
                  <a:cxnLst>
                    <a:cxn ang="0">
                      <a:pos x="0" y="32"/>
                    </a:cxn>
                    <a:cxn ang="0">
                      <a:pos x="89" y="62"/>
                    </a:cxn>
                    <a:cxn ang="0">
                      <a:pos x="0" y="32"/>
                    </a:cxn>
                  </a:cxnLst>
                  <a:rect l="0" t="0" r="r" b="b"/>
                  <a:pathLst>
                    <a:path w="89" h="63">
                      <a:moveTo>
                        <a:pt x="0" y="32"/>
                      </a:moveTo>
                      <a:cubicBezTo>
                        <a:pt x="43" y="29"/>
                        <a:pt x="49" y="63"/>
                        <a:pt x="89" y="62"/>
                      </a:cubicBezTo>
                      <a:cubicBezTo>
                        <a:pt x="71" y="45"/>
                        <a:pt x="20" y="0"/>
                        <a:pt x="0" y="3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8" name="Freeform 11"/>
                <p:cNvSpPr>
                  <a:spLocks noEditPoints="1"/>
                </p:cNvSpPr>
                <p:nvPr/>
              </p:nvSpPr>
              <p:spPr bwMode="auto">
                <a:xfrm>
                  <a:off x="6265862" y="2439988"/>
                  <a:ext cx="1962150" cy="1962150"/>
                </a:xfrm>
                <a:custGeom>
                  <a:avLst/>
                  <a:gdLst/>
                  <a:ahLst/>
                  <a:cxnLst>
                    <a:cxn ang="0">
                      <a:pos x="887" y="1775"/>
                    </a:cxn>
                    <a:cxn ang="0">
                      <a:pos x="1442" y="330"/>
                    </a:cxn>
                    <a:cxn ang="0">
                      <a:pos x="1442" y="330"/>
                    </a:cxn>
                    <a:cxn ang="0">
                      <a:pos x="564" y="171"/>
                    </a:cxn>
                    <a:cxn ang="0">
                      <a:pos x="163" y="580"/>
                    </a:cxn>
                    <a:cxn ang="0">
                      <a:pos x="203" y="786"/>
                    </a:cxn>
                    <a:cxn ang="0">
                      <a:pos x="438" y="1080"/>
                    </a:cxn>
                    <a:cxn ang="0">
                      <a:pos x="603" y="1605"/>
                    </a:cxn>
                    <a:cxn ang="0">
                      <a:pos x="749" y="1342"/>
                    </a:cxn>
                    <a:cxn ang="0">
                      <a:pos x="720" y="1074"/>
                    </a:cxn>
                    <a:cxn ang="0">
                      <a:pos x="526" y="941"/>
                    </a:cxn>
                    <a:cxn ang="0">
                      <a:pos x="429" y="903"/>
                    </a:cxn>
                    <a:cxn ang="0">
                      <a:pos x="362" y="866"/>
                    </a:cxn>
                    <a:cxn ang="0">
                      <a:pos x="459" y="807"/>
                    </a:cxn>
                    <a:cxn ang="0">
                      <a:pos x="645" y="576"/>
                    </a:cxn>
                    <a:cxn ang="0">
                      <a:pos x="623" y="553"/>
                    </a:cxn>
                    <a:cxn ang="0">
                      <a:pos x="682" y="524"/>
                    </a:cxn>
                    <a:cxn ang="0">
                      <a:pos x="660" y="390"/>
                    </a:cxn>
                    <a:cxn ang="0">
                      <a:pos x="556" y="345"/>
                    </a:cxn>
                    <a:cxn ang="0">
                      <a:pos x="496" y="449"/>
                    </a:cxn>
                    <a:cxn ang="0">
                      <a:pos x="489" y="330"/>
                    </a:cxn>
                    <a:cxn ang="0">
                      <a:pos x="541" y="345"/>
                    </a:cxn>
                    <a:cxn ang="0">
                      <a:pos x="586" y="256"/>
                    </a:cxn>
                    <a:cxn ang="0">
                      <a:pos x="638" y="367"/>
                    </a:cxn>
                    <a:cxn ang="0">
                      <a:pos x="675" y="323"/>
                    </a:cxn>
                    <a:cxn ang="0">
                      <a:pos x="608" y="211"/>
                    </a:cxn>
                    <a:cxn ang="0">
                      <a:pos x="519" y="271"/>
                    </a:cxn>
                    <a:cxn ang="0">
                      <a:pos x="444" y="241"/>
                    </a:cxn>
                    <a:cxn ang="0">
                      <a:pos x="468" y="223"/>
                    </a:cxn>
                    <a:cxn ang="0">
                      <a:pos x="586" y="189"/>
                    </a:cxn>
                    <a:cxn ang="0">
                      <a:pos x="757" y="256"/>
                    </a:cxn>
                    <a:cxn ang="0">
                      <a:pos x="769" y="260"/>
                    </a:cxn>
                    <a:cxn ang="0">
                      <a:pos x="1025" y="256"/>
                    </a:cxn>
                    <a:cxn ang="0">
                      <a:pos x="1040" y="122"/>
                    </a:cxn>
                    <a:cxn ang="0">
                      <a:pos x="1226" y="390"/>
                    </a:cxn>
                    <a:cxn ang="0">
                      <a:pos x="1271" y="472"/>
                    </a:cxn>
                    <a:cxn ang="0">
                      <a:pos x="1151" y="554"/>
                    </a:cxn>
                    <a:cxn ang="0">
                      <a:pos x="1122" y="606"/>
                    </a:cxn>
                    <a:cxn ang="0">
                      <a:pos x="1174" y="687"/>
                    </a:cxn>
                    <a:cxn ang="0">
                      <a:pos x="1256" y="606"/>
                    </a:cxn>
                    <a:cxn ang="0">
                      <a:pos x="1352" y="658"/>
                    </a:cxn>
                    <a:cxn ang="0">
                      <a:pos x="1419" y="650"/>
                    </a:cxn>
                    <a:cxn ang="0">
                      <a:pos x="1472" y="762"/>
                    </a:cxn>
                    <a:cxn ang="0">
                      <a:pos x="1352" y="762"/>
                    </a:cxn>
                    <a:cxn ang="0">
                      <a:pos x="1092" y="777"/>
                    </a:cxn>
                    <a:cxn ang="0">
                      <a:pos x="1226" y="1022"/>
                    </a:cxn>
                    <a:cxn ang="0">
                      <a:pos x="1323" y="1439"/>
                    </a:cxn>
                    <a:cxn ang="0">
                      <a:pos x="1620" y="970"/>
                    </a:cxn>
                    <a:cxn ang="0">
                      <a:pos x="1671" y="829"/>
                    </a:cxn>
                  </a:cxnLst>
                  <a:rect l="0" t="0" r="r" b="b"/>
                  <a:pathLst>
                    <a:path w="1775" h="1775">
                      <a:moveTo>
                        <a:pt x="887" y="0"/>
                      </a:moveTo>
                      <a:cubicBezTo>
                        <a:pt x="398" y="0"/>
                        <a:pt x="0" y="398"/>
                        <a:pt x="0" y="887"/>
                      </a:cubicBezTo>
                      <a:cubicBezTo>
                        <a:pt x="0" y="1377"/>
                        <a:pt x="398" y="1775"/>
                        <a:pt x="887" y="1775"/>
                      </a:cubicBezTo>
                      <a:cubicBezTo>
                        <a:pt x="1377" y="1775"/>
                        <a:pt x="1775" y="1377"/>
                        <a:pt x="1775" y="887"/>
                      </a:cubicBezTo>
                      <a:cubicBezTo>
                        <a:pt x="1775" y="398"/>
                        <a:pt x="1377" y="0"/>
                        <a:pt x="887" y="0"/>
                      </a:cubicBezTo>
                      <a:close/>
                      <a:moveTo>
                        <a:pt x="1442" y="330"/>
                      </a:moveTo>
                      <a:cubicBezTo>
                        <a:pt x="1451" y="339"/>
                        <a:pt x="1458" y="348"/>
                        <a:pt x="1466" y="357"/>
                      </a:cubicBezTo>
                      <a:cubicBezTo>
                        <a:pt x="1454" y="364"/>
                        <a:pt x="1448" y="342"/>
                        <a:pt x="1442" y="330"/>
                      </a:cubicBezTo>
                      <a:cubicBezTo>
                        <a:pt x="1442" y="330"/>
                        <a:pt x="1442" y="330"/>
                        <a:pt x="1442" y="330"/>
                      </a:cubicBezTo>
                      <a:close/>
                      <a:moveTo>
                        <a:pt x="564" y="171"/>
                      </a:moveTo>
                      <a:cubicBezTo>
                        <a:pt x="561" y="173"/>
                        <a:pt x="557" y="175"/>
                        <a:pt x="554" y="176"/>
                      </a:cubicBezTo>
                      <a:cubicBezTo>
                        <a:pt x="557" y="174"/>
                        <a:pt x="561" y="172"/>
                        <a:pt x="564" y="171"/>
                      </a:cubicBezTo>
                      <a:close/>
                      <a:moveTo>
                        <a:pt x="887" y="1674"/>
                      </a:moveTo>
                      <a:cubicBezTo>
                        <a:pt x="453" y="1674"/>
                        <a:pt x="100" y="1321"/>
                        <a:pt x="100" y="887"/>
                      </a:cubicBezTo>
                      <a:cubicBezTo>
                        <a:pt x="100" y="778"/>
                        <a:pt x="123" y="674"/>
                        <a:pt x="163" y="580"/>
                      </a:cubicBezTo>
                      <a:cubicBezTo>
                        <a:pt x="156" y="597"/>
                        <a:pt x="150" y="614"/>
                        <a:pt x="145" y="631"/>
                      </a:cubicBezTo>
                      <a:cubicBezTo>
                        <a:pt x="147" y="707"/>
                        <a:pt x="166" y="787"/>
                        <a:pt x="217" y="837"/>
                      </a:cubicBezTo>
                      <a:cubicBezTo>
                        <a:pt x="216" y="817"/>
                        <a:pt x="204" y="807"/>
                        <a:pt x="203" y="786"/>
                      </a:cubicBezTo>
                      <a:cubicBezTo>
                        <a:pt x="227" y="801"/>
                        <a:pt x="242" y="826"/>
                        <a:pt x="239" y="867"/>
                      </a:cubicBezTo>
                      <a:cubicBezTo>
                        <a:pt x="316" y="923"/>
                        <a:pt x="421" y="950"/>
                        <a:pt x="475" y="1029"/>
                      </a:cubicBezTo>
                      <a:cubicBezTo>
                        <a:pt x="467" y="1050"/>
                        <a:pt x="451" y="1064"/>
                        <a:pt x="438" y="1080"/>
                      </a:cubicBezTo>
                      <a:cubicBezTo>
                        <a:pt x="417" y="1179"/>
                        <a:pt x="535" y="1226"/>
                        <a:pt x="549" y="1309"/>
                      </a:cubicBezTo>
                      <a:cubicBezTo>
                        <a:pt x="566" y="1414"/>
                        <a:pt x="517" y="1521"/>
                        <a:pt x="546" y="1579"/>
                      </a:cubicBezTo>
                      <a:cubicBezTo>
                        <a:pt x="565" y="1589"/>
                        <a:pt x="584" y="1597"/>
                        <a:pt x="603" y="1605"/>
                      </a:cubicBezTo>
                      <a:cubicBezTo>
                        <a:pt x="616" y="1544"/>
                        <a:pt x="599" y="1498"/>
                        <a:pt x="675" y="1476"/>
                      </a:cubicBezTo>
                      <a:cubicBezTo>
                        <a:pt x="681" y="1455"/>
                        <a:pt x="665" y="1457"/>
                        <a:pt x="668" y="1439"/>
                      </a:cubicBezTo>
                      <a:cubicBezTo>
                        <a:pt x="710" y="1451"/>
                        <a:pt x="743" y="1391"/>
                        <a:pt x="749" y="1342"/>
                      </a:cubicBezTo>
                      <a:cubicBezTo>
                        <a:pt x="769" y="1333"/>
                        <a:pt x="789" y="1322"/>
                        <a:pt x="809" y="1313"/>
                      </a:cubicBezTo>
                      <a:cubicBezTo>
                        <a:pt x="808" y="1235"/>
                        <a:pt x="854" y="1204"/>
                        <a:pt x="861" y="1134"/>
                      </a:cubicBezTo>
                      <a:cubicBezTo>
                        <a:pt x="812" y="1116"/>
                        <a:pt x="773" y="1088"/>
                        <a:pt x="720" y="1074"/>
                      </a:cubicBezTo>
                      <a:cubicBezTo>
                        <a:pt x="720" y="1062"/>
                        <a:pt x="720" y="1050"/>
                        <a:pt x="720" y="1037"/>
                      </a:cubicBezTo>
                      <a:cubicBezTo>
                        <a:pt x="690" y="1010"/>
                        <a:pt x="633" y="1009"/>
                        <a:pt x="623" y="963"/>
                      </a:cubicBezTo>
                      <a:cubicBezTo>
                        <a:pt x="574" y="962"/>
                        <a:pt x="543" y="956"/>
                        <a:pt x="526" y="941"/>
                      </a:cubicBezTo>
                      <a:cubicBezTo>
                        <a:pt x="498" y="945"/>
                        <a:pt x="496" y="975"/>
                        <a:pt x="467" y="978"/>
                      </a:cubicBezTo>
                      <a:cubicBezTo>
                        <a:pt x="466" y="970"/>
                        <a:pt x="458" y="972"/>
                        <a:pt x="452" y="970"/>
                      </a:cubicBezTo>
                      <a:cubicBezTo>
                        <a:pt x="414" y="965"/>
                        <a:pt x="427" y="936"/>
                        <a:pt x="429" y="903"/>
                      </a:cubicBezTo>
                      <a:cubicBezTo>
                        <a:pt x="419" y="899"/>
                        <a:pt x="391" y="912"/>
                        <a:pt x="392" y="896"/>
                      </a:cubicBezTo>
                      <a:cubicBezTo>
                        <a:pt x="391" y="877"/>
                        <a:pt x="396" y="865"/>
                        <a:pt x="407" y="859"/>
                      </a:cubicBezTo>
                      <a:cubicBezTo>
                        <a:pt x="403" y="833"/>
                        <a:pt x="360" y="843"/>
                        <a:pt x="362" y="866"/>
                      </a:cubicBezTo>
                      <a:cubicBezTo>
                        <a:pt x="360" y="866"/>
                        <a:pt x="357" y="866"/>
                        <a:pt x="355" y="866"/>
                      </a:cubicBezTo>
                      <a:cubicBezTo>
                        <a:pt x="239" y="839"/>
                        <a:pt x="362" y="715"/>
                        <a:pt x="429" y="754"/>
                      </a:cubicBezTo>
                      <a:cubicBezTo>
                        <a:pt x="435" y="776"/>
                        <a:pt x="441" y="797"/>
                        <a:pt x="459" y="807"/>
                      </a:cubicBezTo>
                      <a:cubicBezTo>
                        <a:pt x="481" y="792"/>
                        <a:pt x="451" y="746"/>
                        <a:pt x="467" y="739"/>
                      </a:cubicBezTo>
                      <a:cubicBezTo>
                        <a:pt x="476" y="727"/>
                        <a:pt x="482" y="710"/>
                        <a:pt x="504" y="710"/>
                      </a:cubicBezTo>
                      <a:cubicBezTo>
                        <a:pt x="518" y="625"/>
                        <a:pt x="610" y="599"/>
                        <a:pt x="645" y="576"/>
                      </a:cubicBezTo>
                      <a:cubicBezTo>
                        <a:pt x="645" y="573"/>
                        <a:pt x="645" y="571"/>
                        <a:pt x="645" y="568"/>
                      </a:cubicBezTo>
                      <a:cubicBezTo>
                        <a:pt x="645" y="561"/>
                        <a:pt x="636" y="563"/>
                        <a:pt x="630" y="561"/>
                      </a:cubicBezTo>
                      <a:cubicBezTo>
                        <a:pt x="626" y="560"/>
                        <a:pt x="622" y="560"/>
                        <a:pt x="623" y="553"/>
                      </a:cubicBezTo>
                      <a:cubicBezTo>
                        <a:pt x="620" y="536"/>
                        <a:pt x="637" y="537"/>
                        <a:pt x="630" y="516"/>
                      </a:cubicBezTo>
                      <a:cubicBezTo>
                        <a:pt x="654" y="547"/>
                        <a:pt x="677" y="508"/>
                        <a:pt x="705" y="501"/>
                      </a:cubicBezTo>
                      <a:cubicBezTo>
                        <a:pt x="701" y="512"/>
                        <a:pt x="693" y="519"/>
                        <a:pt x="682" y="524"/>
                      </a:cubicBezTo>
                      <a:cubicBezTo>
                        <a:pt x="677" y="529"/>
                        <a:pt x="664" y="560"/>
                        <a:pt x="690" y="553"/>
                      </a:cubicBezTo>
                      <a:cubicBezTo>
                        <a:pt x="707" y="553"/>
                        <a:pt x="712" y="566"/>
                        <a:pt x="735" y="561"/>
                      </a:cubicBezTo>
                      <a:cubicBezTo>
                        <a:pt x="724" y="494"/>
                        <a:pt x="683" y="459"/>
                        <a:pt x="660" y="390"/>
                      </a:cubicBezTo>
                      <a:cubicBezTo>
                        <a:pt x="636" y="380"/>
                        <a:pt x="654" y="414"/>
                        <a:pt x="630" y="405"/>
                      </a:cubicBezTo>
                      <a:cubicBezTo>
                        <a:pt x="605" y="406"/>
                        <a:pt x="620" y="366"/>
                        <a:pt x="601" y="360"/>
                      </a:cubicBezTo>
                      <a:cubicBezTo>
                        <a:pt x="574" y="365"/>
                        <a:pt x="563" y="344"/>
                        <a:pt x="556" y="345"/>
                      </a:cubicBezTo>
                      <a:cubicBezTo>
                        <a:pt x="556" y="350"/>
                        <a:pt x="555" y="354"/>
                        <a:pt x="549" y="352"/>
                      </a:cubicBezTo>
                      <a:cubicBezTo>
                        <a:pt x="551" y="449"/>
                        <a:pt x="529" y="434"/>
                        <a:pt x="504" y="494"/>
                      </a:cubicBezTo>
                      <a:cubicBezTo>
                        <a:pt x="504" y="476"/>
                        <a:pt x="491" y="472"/>
                        <a:pt x="496" y="449"/>
                      </a:cubicBezTo>
                      <a:cubicBezTo>
                        <a:pt x="486" y="450"/>
                        <a:pt x="480" y="446"/>
                        <a:pt x="474" y="442"/>
                      </a:cubicBezTo>
                      <a:cubicBezTo>
                        <a:pt x="449" y="432"/>
                        <a:pt x="421" y="425"/>
                        <a:pt x="415" y="397"/>
                      </a:cubicBezTo>
                      <a:cubicBezTo>
                        <a:pt x="436" y="372"/>
                        <a:pt x="454" y="342"/>
                        <a:pt x="489" y="330"/>
                      </a:cubicBezTo>
                      <a:cubicBezTo>
                        <a:pt x="483" y="349"/>
                        <a:pt x="517" y="365"/>
                        <a:pt x="519" y="352"/>
                      </a:cubicBezTo>
                      <a:cubicBezTo>
                        <a:pt x="511" y="352"/>
                        <a:pt x="509" y="339"/>
                        <a:pt x="519" y="338"/>
                      </a:cubicBezTo>
                      <a:cubicBezTo>
                        <a:pt x="529" y="337"/>
                        <a:pt x="535" y="341"/>
                        <a:pt x="541" y="345"/>
                      </a:cubicBezTo>
                      <a:cubicBezTo>
                        <a:pt x="542" y="326"/>
                        <a:pt x="530" y="322"/>
                        <a:pt x="519" y="315"/>
                      </a:cubicBezTo>
                      <a:cubicBezTo>
                        <a:pt x="527" y="296"/>
                        <a:pt x="555" y="297"/>
                        <a:pt x="549" y="263"/>
                      </a:cubicBezTo>
                      <a:cubicBezTo>
                        <a:pt x="525" y="253"/>
                        <a:pt x="575" y="256"/>
                        <a:pt x="586" y="256"/>
                      </a:cubicBezTo>
                      <a:cubicBezTo>
                        <a:pt x="580" y="279"/>
                        <a:pt x="606" y="270"/>
                        <a:pt x="601" y="293"/>
                      </a:cubicBezTo>
                      <a:cubicBezTo>
                        <a:pt x="599" y="316"/>
                        <a:pt x="574" y="316"/>
                        <a:pt x="556" y="323"/>
                      </a:cubicBezTo>
                      <a:cubicBezTo>
                        <a:pt x="589" y="332"/>
                        <a:pt x="610" y="353"/>
                        <a:pt x="638" y="367"/>
                      </a:cubicBezTo>
                      <a:cubicBezTo>
                        <a:pt x="656" y="353"/>
                        <a:pt x="623" y="340"/>
                        <a:pt x="660" y="352"/>
                      </a:cubicBezTo>
                      <a:cubicBezTo>
                        <a:pt x="661" y="334"/>
                        <a:pt x="662" y="316"/>
                        <a:pt x="645" y="315"/>
                      </a:cubicBezTo>
                      <a:cubicBezTo>
                        <a:pt x="653" y="292"/>
                        <a:pt x="665" y="324"/>
                        <a:pt x="675" y="323"/>
                      </a:cubicBezTo>
                      <a:cubicBezTo>
                        <a:pt x="683" y="318"/>
                        <a:pt x="683" y="306"/>
                        <a:pt x="697" y="308"/>
                      </a:cubicBezTo>
                      <a:cubicBezTo>
                        <a:pt x="653" y="269"/>
                        <a:pt x="654" y="213"/>
                        <a:pt x="578" y="218"/>
                      </a:cubicBezTo>
                      <a:cubicBezTo>
                        <a:pt x="554" y="210"/>
                        <a:pt x="598" y="210"/>
                        <a:pt x="608" y="211"/>
                      </a:cubicBezTo>
                      <a:cubicBezTo>
                        <a:pt x="606" y="200"/>
                        <a:pt x="586" y="208"/>
                        <a:pt x="586" y="196"/>
                      </a:cubicBezTo>
                      <a:cubicBezTo>
                        <a:pt x="559" y="212"/>
                        <a:pt x="497" y="192"/>
                        <a:pt x="496" y="233"/>
                      </a:cubicBezTo>
                      <a:cubicBezTo>
                        <a:pt x="491" y="259"/>
                        <a:pt x="527" y="243"/>
                        <a:pt x="519" y="271"/>
                      </a:cubicBezTo>
                      <a:cubicBezTo>
                        <a:pt x="512" y="274"/>
                        <a:pt x="505" y="277"/>
                        <a:pt x="504" y="285"/>
                      </a:cubicBezTo>
                      <a:cubicBezTo>
                        <a:pt x="494" y="257"/>
                        <a:pt x="470" y="276"/>
                        <a:pt x="467" y="233"/>
                      </a:cubicBezTo>
                      <a:cubicBezTo>
                        <a:pt x="455" y="231"/>
                        <a:pt x="454" y="240"/>
                        <a:pt x="444" y="241"/>
                      </a:cubicBezTo>
                      <a:cubicBezTo>
                        <a:pt x="438" y="262"/>
                        <a:pt x="455" y="260"/>
                        <a:pt x="452" y="278"/>
                      </a:cubicBezTo>
                      <a:cubicBezTo>
                        <a:pt x="424" y="244"/>
                        <a:pt x="420" y="291"/>
                        <a:pt x="380" y="287"/>
                      </a:cubicBezTo>
                      <a:cubicBezTo>
                        <a:pt x="408" y="263"/>
                        <a:pt x="437" y="242"/>
                        <a:pt x="468" y="223"/>
                      </a:cubicBezTo>
                      <a:cubicBezTo>
                        <a:pt x="480" y="220"/>
                        <a:pt x="489" y="214"/>
                        <a:pt x="495" y="206"/>
                      </a:cubicBezTo>
                      <a:cubicBezTo>
                        <a:pt x="504" y="201"/>
                        <a:pt x="512" y="196"/>
                        <a:pt x="521" y="191"/>
                      </a:cubicBezTo>
                      <a:cubicBezTo>
                        <a:pt x="539" y="193"/>
                        <a:pt x="560" y="191"/>
                        <a:pt x="586" y="189"/>
                      </a:cubicBezTo>
                      <a:cubicBezTo>
                        <a:pt x="593" y="175"/>
                        <a:pt x="601" y="163"/>
                        <a:pt x="611" y="152"/>
                      </a:cubicBezTo>
                      <a:cubicBezTo>
                        <a:pt x="626" y="146"/>
                        <a:pt x="641" y="140"/>
                        <a:pt x="656" y="135"/>
                      </a:cubicBezTo>
                      <a:cubicBezTo>
                        <a:pt x="682" y="183"/>
                        <a:pt x="790" y="161"/>
                        <a:pt x="757" y="256"/>
                      </a:cubicBezTo>
                      <a:cubicBezTo>
                        <a:pt x="758" y="262"/>
                        <a:pt x="765" y="263"/>
                        <a:pt x="769" y="260"/>
                      </a:cubicBezTo>
                      <a:cubicBezTo>
                        <a:pt x="770" y="259"/>
                        <a:pt x="771" y="257"/>
                        <a:pt x="772" y="256"/>
                      </a:cubicBezTo>
                      <a:cubicBezTo>
                        <a:pt x="772" y="258"/>
                        <a:pt x="771" y="259"/>
                        <a:pt x="769" y="260"/>
                      </a:cubicBezTo>
                      <a:cubicBezTo>
                        <a:pt x="753" y="294"/>
                        <a:pt x="763" y="382"/>
                        <a:pt x="817" y="397"/>
                      </a:cubicBezTo>
                      <a:cubicBezTo>
                        <a:pt x="838" y="383"/>
                        <a:pt x="845" y="356"/>
                        <a:pt x="861" y="337"/>
                      </a:cubicBezTo>
                      <a:cubicBezTo>
                        <a:pt x="894" y="289"/>
                        <a:pt x="971" y="283"/>
                        <a:pt x="1025" y="256"/>
                      </a:cubicBezTo>
                      <a:cubicBezTo>
                        <a:pt x="988" y="228"/>
                        <a:pt x="1051" y="199"/>
                        <a:pt x="1025" y="166"/>
                      </a:cubicBezTo>
                      <a:cubicBezTo>
                        <a:pt x="1028" y="155"/>
                        <a:pt x="1035" y="169"/>
                        <a:pt x="1047" y="166"/>
                      </a:cubicBezTo>
                      <a:cubicBezTo>
                        <a:pt x="1047" y="149"/>
                        <a:pt x="1035" y="144"/>
                        <a:pt x="1040" y="122"/>
                      </a:cubicBezTo>
                      <a:cubicBezTo>
                        <a:pt x="1044" y="121"/>
                        <a:pt x="1047" y="120"/>
                        <a:pt x="1050" y="118"/>
                      </a:cubicBezTo>
                      <a:cubicBezTo>
                        <a:pt x="1167" y="142"/>
                        <a:pt x="1274" y="193"/>
                        <a:pt x="1365" y="264"/>
                      </a:cubicBezTo>
                      <a:cubicBezTo>
                        <a:pt x="1287" y="274"/>
                        <a:pt x="1273" y="348"/>
                        <a:pt x="1226" y="390"/>
                      </a:cubicBezTo>
                      <a:cubicBezTo>
                        <a:pt x="1236" y="399"/>
                        <a:pt x="1231" y="425"/>
                        <a:pt x="1241" y="434"/>
                      </a:cubicBezTo>
                      <a:cubicBezTo>
                        <a:pt x="1249" y="428"/>
                        <a:pt x="1261" y="425"/>
                        <a:pt x="1278" y="427"/>
                      </a:cubicBezTo>
                      <a:cubicBezTo>
                        <a:pt x="1284" y="432"/>
                        <a:pt x="1298" y="478"/>
                        <a:pt x="1271" y="472"/>
                      </a:cubicBezTo>
                      <a:cubicBezTo>
                        <a:pt x="1268" y="454"/>
                        <a:pt x="1272" y="443"/>
                        <a:pt x="1278" y="434"/>
                      </a:cubicBezTo>
                      <a:cubicBezTo>
                        <a:pt x="1239" y="462"/>
                        <a:pt x="1237" y="528"/>
                        <a:pt x="1174" y="531"/>
                      </a:cubicBezTo>
                      <a:cubicBezTo>
                        <a:pt x="1176" y="548"/>
                        <a:pt x="1152" y="539"/>
                        <a:pt x="1151" y="554"/>
                      </a:cubicBezTo>
                      <a:cubicBezTo>
                        <a:pt x="1159" y="571"/>
                        <a:pt x="1177" y="577"/>
                        <a:pt x="1174" y="606"/>
                      </a:cubicBezTo>
                      <a:cubicBezTo>
                        <a:pt x="1171" y="606"/>
                        <a:pt x="1169" y="606"/>
                        <a:pt x="1166" y="606"/>
                      </a:cubicBezTo>
                      <a:cubicBezTo>
                        <a:pt x="1160" y="626"/>
                        <a:pt x="1143" y="595"/>
                        <a:pt x="1122" y="606"/>
                      </a:cubicBezTo>
                      <a:cubicBezTo>
                        <a:pt x="1099" y="610"/>
                        <a:pt x="1110" y="649"/>
                        <a:pt x="1099" y="665"/>
                      </a:cubicBezTo>
                      <a:cubicBezTo>
                        <a:pt x="1097" y="677"/>
                        <a:pt x="1106" y="678"/>
                        <a:pt x="1107" y="687"/>
                      </a:cubicBezTo>
                      <a:cubicBezTo>
                        <a:pt x="1129" y="687"/>
                        <a:pt x="1151" y="687"/>
                        <a:pt x="1174" y="687"/>
                      </a:cubicBezTo>
                      <a:cubicBezTo>
                        <a:pt x="1175" y="679"/>
                        <a:pt x="1182" y="676"/>
                        <a:pt x="1189" y="673"/>
                      </a:cubicBezTo>
                      <a:cubicBezTo>
                        <a:pt x="1189" y="663"/>
                        <a:pt x="1189" y="653"/>
                        <a:pt x="1189" y="643"/>
                      </a:cubicBezTo>
                      <a:cubicBezTo>
                        <a:pt x="1212" y="631"/>
                        <a:pt x="1229" y="614"/>
                        <a:pt x="1256" y="606"/>
                      </a:cubicBezTo>
                      <a:cubicBezTo>
                        <a:pt x="1266" y="608"/>
                        <a:pt x="1262" y="624"/>
                        <a:pt x="1263" y="635"/>
                      </a:cubicBezTo>
                      <a:cubicBezTo>
                        <a:pt x="1270" y="605"/>
                        <a:pt x="1353" y="671"/>
                        <a:pt x="1300" y="680"/>
                      </a:cubicBezTo>
                      <a:cubicBezTo>
                        <a:pt x="1324" y="708"/>
                        <a:pt x="1330" y="656"/>
                        <a:pt x="1352" y="658"/>
                      </a:cubicBezTo>
                      <a:cubicBezTo>
                        <a:pt x="1356" y="672"/>
                        <a:pt x="1374" y="671"/>
                        <a:pt x="1367" y="695"/>
                      </a:cubicBezTo>
                      <a:cubicBezTo>
                        <a:pt x="1372" y="695"/>
                        <a:pt x="1377" y="695"/>
                        <a:pt x="1382" y="695"/>
                      </a:cubicBezTo>
                      <a:cubicBezTo>
                        <a:pt x="1412" y="686"/>
                        <a:pt x="1372" y="647"/>
                        <a:pt x="1419" y="650"/>
                      </a:cubicBezTo>
                      <a:cubicBezTo>
                        <a:pt x="1409" y="660"/>
                        <a:pt x="1409" y="685"/>
                        <a:pt x="1419" y="695"/>
                      </a:cubicBezTo>
                      <a:cubicBezTo>
                        <a:pt x="1441" y="706"/>
                        <a:pt x="1480" y="699"/>
                        <a:pt x="1486" y="725"/>
                      </a:cubicBezTo>
                      <a:cubicBezTo>
                        <a:pt x="1482" y="738"/>
                        <a:pt x="1483" y="756"/>
                        <a:pt x="1472" y="762"/>
                      </a:cubicBezTo>
                      <a:cubicBezTo>
                        <a:pt x="1471" y="745"/>
                        <a:pt x="1440" y="759"/>
                        <a:pt x="1427" y="754"/>
                      </a:cubicBezTo>
                      <a:cubicBezTo>
                        <a:pt x="1392" y="767"/>
                        <a:pt x="1398" y="746"/>
                        <a:pt x="1375" y="732"/>
                      </a:cubicBezTo>
                      <a:cubicBezTo>
                        <a:pt x="1364" y="739"/>
                        <a:pt x="1351" y="743"/>
                        <a:pt x="1352" y="762"/>
                      </a:cubicBezTo>
                      <a:cubicBezTo>
                        <a:pt x="1329" y="751"/>
                        <a:pt x="1315" y="730"/>
                        <a:pt x="1285" y="725"/>
                      </a:cubicBezTo>
                      <a:cubicBezTo>
                        <a:pt x="1285" y="715"/>
                        <a:pt x="1285" y="705"/>
                        <a:pt x="1285" y="695"/>
                      </a:cubicBezTo>
                      <a:cubicBezTo>
                        <a:pt x="1229" y="674"/>
                        <a:pt x="1088" y="688"/>
                        <a:pt x="1092" y="777"/>
                      </a:cubicBezTo>
                      <a:cubicBezTo>
                        <a:pt x="1009" y="807"/>
                        <a:pt x="1050" y="883"/>
                        <a:pt x="1025" y="955"/>
                      </a:cubicBezTo>
                      <a:cubicBezTo>
                        <a:pt x="1052" y="980"/>
                        <a:pt x="1066" y="1019"/>
                        <a:pt x="1099" y="1037"/>
                      </a:cubicBezTo>
                      <a:cubicBezTo>
                        <a:pt x="1146" y="1032"/>
                        <a:pt x="1179" y="1038"/>
                        <a:pt x="1226" y="1022"/>
                      </a:cubicBezTo>
                      <a:cubicBezTo>
                        <a:pt x="1224" y="1047"/>
                        <a:pt x="1253" y="1040"/>
                        <a:pt x="1263" y="1052"/>
                      </a:cubicBezTo>
                      <a:cubicBezTo>
                        <a:pt x="1258" y="1141"/>
                        <a:pt x="1328" y="1189"/>
                        <a:pt x="1278" y="1261"/>
                      </a:cubicBezTo>
                      <a:cubicBezTo>
                        <a:pt x="1302" y="1311"/>
                        <a:pt x="1303" y="1385"/>
                        <a:pt x="1323" y="1439"/>
                      </a:cubicBezTo>
                      <a:cubicBezTo>
                        <a:pt x="1443" y="1457"/>
                        <a:pt x="1448" y="1297"/>
                        <a:pt x="1524" y="1246"/>
                      </a:cubicBezTo>
                      <a:cubicBezTo>
                        <a:pt x="1528" y="1191"/>
                        <a:pt x="1525" y="1176"/>
                        <a:pt x="1524" y="1119"/>
                      </a:cubicBezTo>
                      <a:cubicBezTo>
                        <a:pt x="1560" y="1074"/>
                        <a:pt x="1613" y="1045"/>
                        <a:pt x="1620" y="970"/>
                      </a:cubicBezTo>
                      <a:cubicBezTo>
                        <a:pt x="1603" y="953"/>
                        <a:pt x="1574" y="994"/>
                        <a:pt x="1561" y="963"/>
                      </a:cubicBezTo>
                      <a:cubicBezTo>
                        <a:pt x="1604" y="933"/>
                        <a:pt x="1705" y="902"/>
                        <a:pt x="1658" y="829"/>
                      </a:cubicBezTo>
                      <a:cubicBezTo>
                        <a:pt x="1662" y="829"/>
                        <a:pt x="1667" y="829"/>
                        <a:pt x="1671" y="829"/>
                      </a:cubicBezTo>
                      <a:cubicBezTo>
                        <a:pt x="1673" y="848"/>
                        <a:pt x="1674" y="868"/>
                        <a:pt x="1674" y="887"/>
                      </a:cubicBezTo>
                      <a:cubicBezTo>
                        <a:pt x="1674" y="1321"/>
                        <a:pt x="1321" y="1674"/>
                        <a:pt x="887" y="167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grpSp>
      </p:grpSp>
      <p:sp>
        <p:nvSpPr>
          <p:cNvPr id="114" name="TextBox 113"/>
          <p:cNvSpPr txBox="1"/>
          <p:nvPr/>
        </p:nvSpPr>
        <p:spPr>
          <a:xfrm>
            <a:off x="1759250" y="586800"/>
            <a:ext cx="5295824" cy="584775"/>
          </a:xfrm>
          <a:prstGeom prst="rect">
            <a:avLst/>
          </a:prstGeom>
          <a:noFill/>
        </p:spPr>
        <p:txBody>
          <a:bodyPr wrap="square" rtlCol="0">
            <a:spAutoFit/>
          </a:bodyPr>
          <a:lstStyle/>
          <a:p>
            <a:pPr algn="ctr"/>
            <a:r>
              <a:rPr lang="en-US" sz="1600" i="1" dirty="0" smtClean="0">
                <a:solidFill>
                  <a:schemeClr val="tx1"/>
                </a:solidFill>
                <a:latin typeface="Arial" panose="020B0604020202020204" pitchFamily="34" charset="0"/>
                <a:cs typeface="Arial" panose="020B0604020202020204" pitchFamily="34" charset="0"/>
              </a:rPr>
              <a:t>Proportion of Adults which Claim to Know </a:t>
            </a:r>
          </a:p>
          <a:p>
            <a:pPr algn="ctr"/>
            <a:r>
              <a:rPr lang="en-US" sz="1600" i="1" dirty="0" smtClean="0">
                <a:solidFill>
                  <a:schemeClr val="tx1"/>
                </a:solidFill>
                <a:latin typeface="Arial" panose="020B0604020202020204" pitchFamily="34" charset="0"/>
                <a:cs typeface="Arial" panose="020B0604020202020204" pitchFamily="34" charset="0"/>
              </a:rPr>
              <a:t>What a DVT Would Feel Like</a:t>
            </a:r>
          </a:p>
        </p:txBody>
      </p:sp>
      <p:graphicFrame>
        <p:nvGraphicFramePr>
          <p:cNvPr id="14" name="Chart 13"/>
          <p:cNvGraphicFramePr/>
          <p:nvPr>
            <p:extLst>
              <p:ext uri="{D42A27DB-BD31-4B8C-83A1-F6EECF244321}">
                <p14:modId xmlns:p14="http://schemas.microsoft.com/office/powerpoint/2010/main" val="2849508394"/>
              </p:ext>
            </p:extLst>
          </p:nvPr>
        </p:nvGraphicFramePr>
        <p:xfrm>
          <a:off x="356389" y="1833067"/>
          <a:ext cx="2215094" cy="1476729"/>
        </p:xfrm>
        <a:graphic>
          <a:graphicData uri="http://schemas.openxmlformats.org/drawingml/2006/chart">
            <c:chart xmlns:c="http://schemas.openxmlformats.org/drawingml/2006/chart" xmlns:r="http://schemas.openxmlformats.org/officeDocument/2006/relationships" r:id="rId2"/>
          </a:graphicData>
        </a:graphic>
      </p:graphicFrame>
      <p:sp>
        <p:nvSpPr>
          <p:cNvPr id="116" name="TextBox 115"/>
          <p:cNvSpPr txBox="1"/>
          <p:nvPr/>
        </p:nvSpPr>
        <p:spPr>
          <a:xfrm>
            <a:off x="893792" y="1833067"/>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18-39</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66" name="Chart 165"/>
          <p:cNvGraphicFramePr/>
          <p:nvPr>
            <p:extLst>
              <p:ext uri="{D42A27DB-BD31-4B8C-83A1-F6EECF244321}">
                <p14:modId xmlns:p14="http://schemas.microsoft.com/office/powerpoint/2010/main" val="1921403390"/>
              </p:ext>
            </p:extLst>
          </p:nvPr>
        </p:nvGraphicFramePr>
        <p:xfrm>
          <a:off x="356389" y="3095516"/>
          <a:ext cx="2215094" cy="1476729"/>
        </p:xfrm>
        <a:graphic>
          <a:graphicData uri="http://schemas.openxmlformats.org/drawingml/2006/chart">
            <c:chart xmlns:c="http://schemas.openxmlformats.org/drawingml/2006/chart" xmlns:r="http://schemas.openxmlformats.org/officeDocument/2006/relationships" r:id="rId3"/>
          </a:graphicData>
        </a:graphic>
      </p:graphicFrame>
      <p:sp>
        <p:nvSpPr>
          <p:cNvPr id="167" name="TextBox 166"/>
          <p:cNvSpPr txBox="1"/>
          <p:nvPr/>
        </p:nvSpPr>
        <p:spPr>
          <a:xfrm>
            <a:off x="893792" y="3095516"/>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40-64</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68" name="Chart 167"/>
          <p:cNvGraphicFramePr/>
          <p:nvPr>
            <p:extLst>
              <p:ext uri="{D42A27DB-BD31-4B8C-83A1-F6EECF244321}">
                <p14:modId xmlns:p14="http://schemas.microsoft.com/office/powerpoint/2010/main" val="3654249243"/>
              </p:ext>
            </p:extLst>
          </p:nvPr>
        </p:nvGraphicFramePr>
        <p:xfrm>
          <a:off x="372830" y="4433392"/>
          <a:ext cx="2215094" cy="1476729"/>
        </p:xfrm>
        <a:graphic>
          <a:graphicData uri="http://schemas.openxmlformats.org/drawingml/2006/chart">
            <c:chart xmlns:c="http://schemas.openxmlformats.org/drawingml/2006/chart" xmlns:r="http://schemas.openxmlformats.org/officeDocument/2006/relationships" r:id="rId4"/>
          </a:graphicData>
        </a:graphic>
      </p:graphicFrame>
      <p:sp>
        <p:nvSpPr>
          <p:cNvPr id="169" name="TextBox 168"/>
          <p:cNvSpPr txBox="1"/>
          <p:nvPr/>
        </p:nvSpPr>
        <p:spPr>
          <a:xfrm>
            <a:off x="910233" y="4433392"/>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65+</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0" name="Chart 169"/>
          <p:cNvGraphicFramePr/>
          <p:nvPr>
            <p:extLst>
              <p:ext uri="{D42A27DB-BD31-4B8C-83A1-F6EECF244321}">
                <p14:modId xmlns:p14="http://schemas.microsoft.com/office/powerpoint/2010/main" val="1554856187"/>
              </p:ext>
            </p:extLst>
          </p:nvPr>
        </p:nvGraphicFramePr>
        <p:xfrm>
          <a:off x="3251989" y="1842592"/>
          <a:ext cx="2215094" cy="1476729"/>
        </p:xfrm>
        <a:graphic>
          <a:graphicData uri="http://schemas.openxmlformats.org/drawingml/2006/chart">
            <c:chart xmlns:c="http://schemas.openxmlformats.org/drawingml/2006/chart" xmlns:r="http://schemas.openxmlformats.org/officeDocument/2006/relationships" r:id="rId5"/>
          </a:graphicData>
        </a:graphic>
      </p:graphicFrame>
      <p:sp>
        <p:nvSpPr>
          <p:cNvPr id="171" name="TextBox 170"/>
          <p:cNvSpPr txBox="1"/>
          <p:nvPr/>
        </p:nvSpPr>
        <p:spPr>
          <a:xfrm>
            <a:off x="3789392" y="1842592"/>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18-39</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2" name="Chart 171"/>
          <p:cNvGraphicFramePr/>
          <p:nvPr>
            <p:extLst>
              <p:ext uri="{D42A27DB-BD31-4B8C-83A1-F6EECF244321}">
                <p14:modId xmlns:p14="http://schemas.microsoft.com/office/powerpoint/2010/main" val="1402185000"/>
              </p:ext>
            </p:extLst>
          </p:nvPr>
        </p:nvGraphicFramePr>
        <p:xfrm>
          <a:off x="3251989" y="3105041"/>
          <a:ext cx="2215094" cy="1476729"/>
        </p:xfrm>
        <a:graphic>
          <a:graphicData uri="http://schemas.openxmlformats.org/drawingml/2006/chart">
            <c:chart xmlns:c="http://schemas.openxmlformats.org/drawingml/2006/chart" xmlns:r="http://schemas.openxmlformats.org/officeDocument/2006/relationships" r:id="rId6"/>
          </a:graphicData>
        </a:graphic>
      </p:graphicFrame>
      <p:sp>
        <p:nvSpPr>
          <p:cNvPr id="173" name="TextBox 172"/>
          <p:cNvSpPr txBox="1"/>
          <p:nvPr/>
        </p:nvSpPr>
        <p:spPr>
          <a:xfrm>
            <a:off x="3789392" y="3105041"/>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40-64</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4" name="Chart 173"/>
          <p:cNvGraphicFramePr/>
          <p:nvPr>
            <p:extLst>
              <p:ext uri="{D42A27DB-BD31-4B8C-83A1-F6EECF244321}">
                <p14:modId xmlns:p14="http://schemas.microsoft.com/office/powerpoint/2010/main" val="2800214546"/>
              </p:ext>
            </p:extLst>
          </p:nvPr>
        </p:nvGraphicFramePr>
        <p:xfrm>
          <a:off x="3268430" y="4442917"/>
          <a:ext cx="2215094" cy="1476729"/>
        </p:xfrm>
        <a:graphic>
          <a:graphicData uri="http://schemas.openxmlformats.org/drawingml/2006/chart">
            <c:chart xmlns:c="http://schemas.openxmlformats.org/drawingml/2006/chart" xmlns:r="http://schemas.openxmlformats.org/officeDocument/2006/relationships" r:id="rId7"/>
          </a:graphicData>
        </a:graphic>
      </p:graphicFrame>
      <p:sp>
        <p:nvSpPr>
          <p:cNvPr id="175" name="TextBox 174"/>
          <p:cNvSpPr txBox="1"/>
          <p:nvPr/>
        </p:nvSpPr>
        <p:spPr>
          <a:xfrm>
            <a:off x="3805833" y="4442917"/>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65+</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6" name="Chart 175"/>
          <p:cNvGraphicFramePr/>
          <p:nvPr>
            <p:extLst>
              <p:ext uri="{D42A27DB-BD31-4B8C-83A1-F6EECF244321}">
                <p14:modId xmlns:p14="http://schemas.microsoft.com/office/powerpoint/2010/main" val="1225240663"/>
              </p:ext>
            </p:extLst>
          </p:nvPr>
        </p:nvGraphicFramePr>
        <p:xfrm>
          <a:off x="6404764" y="1833067"/>
          <a:ext cx="2215094" cy="1476729"/>
        </p:xfrm>
        <a:graphic>
          <a:graphicData uri="http://schemas.openxmlformats.org/drawingml/2006/chart">
            <c:chart xmlns:c="http://schemas.openxmlformats.org/drawingml/2006/chart" xmlns:r="http://schemas.openxmlformats.org/officeDocument/2006/relationships" r:id="rId8"/>
          </a:graphicData>
        </a:graphic>
      </p:graphicFrame>
      <p:sp>
        <p:nvSpPr>
          <p:cNvPr id="177" name="TextBox 176"/>
          <p:cNvSpPr txBox="1"/>
          <p:nvPr/>
        </p:nvSpPr>
        <p:spPr>
          <a:xfrm>
            <a:off x="6942167" y="1833067"/>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Urban (C)</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8" name="Chart 177"/>
          <p:cNvGraphicFramePr/>
          <p:nvPr>
            <p:extLst>
              <p:ext uri="{D42A27DB-BD31-4B8C-83A1-F6EECF244321}">
                <p14:modId xmlns:p14="http://schemas.microsoft.com/office/powerpoint/2010/main" val="227252632"/>
              </p:ext>
            </p:extLst>
          </p:nvPr>
        </p:nvGraphicFramePr>
        <p:xfrm>
          <a:off x="6404764" y="3095516"/>
          <a:ext cx="2215094" cy="1476729"/>
        </p:xfrm>
        <a:graphic>
          <a:graphicData uri="http://schemas.openxmlformats.org/drawingml/2006/chart">
            <c:chart xmlns:c="http://schemas.openxmlformats.org/drawingml/2006/chart" xmlns:r="http://schemas.openxmlformats.org/officeDocument/2006/relationships" r:id="rId9"/>
          </a:graphicData>
        </a:graphic>
      </p:graphicFrame>
      <p:sp>
        <p:nvSpPr>
          <p:cNvPr id="179" name="TextBox 178"/>
          <p:cNvSpPr txBox="1"/>
          <p:nvPr/>
        </p:nvSpPr>
        <p:spPr>
          <a:xfrm>
            <a:off x="6942167" y="3095516"/>
            <a:ext cx="1319263"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Suburban (D)</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80" name="Chart 179"/>
          <p:cNvGraphicFramePr/>
          <p:nvPr>
            <p:extLst>
              <p:ext uri="{D42A27DB-BD31-4B8C-83A1-F6EECF244321}">
                <p14:modId xmlns:p14="http://schemas.microsoft.com/office/powerpoint/2010/main" val="3003240801"/>
              </p:ext>
            </p:extLst>
          </p:nvPr>
        </p:nvGraphicFramePr>
        <p:xfrm>
          <a:off x="6421205" y="4433392"/>
          <a:ext cx="2215094" cy="1476729"/>
        </p:xfrm>
        <a:graphic>
          <a:graphicData uri="http://schemas.openxmlformats.org/drawingml/2006/chart">
            <c:chart xmlns:c="http://schemas.openxmlformats.org/drawingml/2006/chart" xmlns:r="http://schemas.openxmlformats.org/officeDocument/2006/relationships" r:id="rId10"/>
          </a:graphicData>
        </a:graphic>
      </p:graphicFrame>
      <p:sp>
        <p:nvSpPr>
          <p:cNvPr id="181" name="TextBox 180"/>
          <p:cNvSpPr txBox="1"/>
          <p:nvPr/>
        </p:nvSpPr>
        <p:spPr>
          <a:xfrm>
            <a:off x="6958608" y="4433392"/>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Rural (E)</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82" name="Rectangle 181"/>
          <p:cNvSpPr/>
          <p:nvPr/>
        </p:nvSpPr>
        <p:spPr>
          <a:xfrm>
            <a:off x="83490" y="6294011"/>
            <a:ext cx="7033137" cy="461665"/>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Canada Respondents. </a:t>
            </a:r>
            <a:r>
              <a:rPr lang="pt-BR" sz="800" dirty="0">
                <a:solidFill>
                  <a:schemeClr val="tx1"/>
                </a:solidFill>
                <a:latin typeface="Arial" panose="020B0604020202020204" pitchFamily="34" charset="0"/>
                <a:cs typeface="Arial" panose="020B0604020202020204" pitchFamily="34" charset="0"/>
              </a:rPr>
              <a:t>Males: 18-39 (n=79), 40-64 (n=151), 65+ (n=176); Females: 18-39 (n=82), 40-64 (n=169), 65+ (n=145); </a:t>
            </a:r>
            <a:endParaRPr lang="pt-BR" sz="800" dirty="0" smtClean="0">
              <a:solidFill>
                <a:schemeClr val="tx1"/>
              </a:solidFill>
              <a:latin typeface="Arial" panose="020B0604020202020204" pitchFamily="34" charset="0"/>
              <a:cs typeface="Arial" panose="020B0604020202020204" pitchFamily="34" charset="0"/>
            </a:endParaRPr>
          </a:p>
          <a:p>
            <a:r>
              <a:rPr lang="pt-BR" sz="800" dirty="0" smtClean="0">
                <a:solidFill>
                  <a:schemeClr val="tx1"/>
                </a:solidFill>
                <a:latin typeface="Arial" panose="020B0604020202020204" pitchFamily="34" charset="0"/>
                <a:cs typeface="Arial" panose="020B0604020202020204" pitchFamily="34" charset="0"/>
              </a:rPr>
              <a:t>Locale</a:t>
            </a:r>
            <a:r>
              <a:rPr lang="pt-BR" sz="800" dirty="0">
                <a:solidFill>
                  <a:schemeClr val="tx1"/>
                </a:solidFill>
                <a:latin typeface="Arial" panose="020B0604020202020204" pitchFamily="34" charset="0"/>
                <a:cs typeface="Arial" panose="020B0604020202020204" pitchFamily="34" charset="0"/>
              </a:rPr>
              <a:t>: Urban (n=460), Suburban (n=276), Rural (n=66)</a:t>
            </a:r>
            <a:endParaRPr lang="en-US" sz="800" dirty="0" smtClean="0">
              <a:solidFill>
                <a:schemeClr val="tx1"/>
              </a:solidFill>
              <a:latin typeface="Arial" panose="020B0604020202020204" pitchFamily="34" charset="0"/>
              <a:cs typeface="Arial" panose="020B0604020202020204" pitchFamily="34" charset="0"/>
            </a:endParaRPr>
          </a:p>
          <a:p>
            <a:r>
              <a:rPr lang="en-US" sz="800" dirty="0" smtClean="0">
                <a:solidFill>
                  <a:schemeClr val="tx1"/>
                </a:solidFill>
                <a:latin typeface="Arial" panose="020B0604020202020204" pitchFamily="34" charset="0"/>
                <a:cs typeface="Arial" panose="020B0604020202020204" pitchFamily="34" charset="0"/>
              </a:rPr>
              <a:t>Q4. </a:t>
            </a:r>
            <a:r>
              <a:rPr lang="en-US" sz="800" dirty="0">
                <a:solidFill>
                  <a:schemeClr val="tx1"/>
                </a:solidFill>
                <a:latin typeface="Arial" panose="020B0604020202020204" pitchFamily="34" charset="0"/>
                <a:cs typeface="Arial" panose="020B0604020202020204" pitchFamily="34" charset="0"/>
              </a:rPr>
              <a:t>Do you know what a blood clot in your leg (also known as deep vein thrombosis) would feel like if you had one personally?</a:t>
            </a:r>
          </a:p>
        </p:txBody>
      </p:sp>
      <p:pic>
        <p:nvPicPr>
          <p:cNvPr id="51" name="Picture 50"/>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8327550" y="120095"/>
            <a:ext cx="612648" cy="612648"/>
          </a:xfrm>
          <a:prstGeom prst="rect">
            <a:avLst/>
          </a:prstGeom>
        </p:spPr>
      </p:pic>
      <p:sp>
        <p:nvSpPr>
          <p:cNvPr id="3" name="TextBox 2"/>
          <p:cNvSpPr txBox="1"/>
          <p:nvPr/>
        </p:nvSpPr>
        <p:spPr>
          <a:xfrm>
            <a:off x="4800477" y="3382040"/>
            <a:ext cx="258404" cy="246221"/>
          </a:xfrm>
          <a:prstGeom prst="rect">
            <a:avLst/>
          </a:prstGeom>
          <a:noFill/>
        </p:spPr>
        <p:txBody>
          <a:bodyPr wrap="none" rtlCol="0">
            <a:spAutoFit/>
          </a:bodyPr>
          <a:lstStyle/>
          <a:p>
            <a:r>
              <a:rPr lang="en-US" sz="1000" dirty="0" smtClean="0">
                <a:solidFill>
                  <a:schemeClr val="tx1"/>
                </a:solidFill>
              </a:rPr>
              <a:t>A</a:t>
            </a:r>
            <a:endParaRPr lang="en-US" sz="1000" dirty="0">
              <a:solidFill>
                <a:schemeClr val="tx1"/>
              </a:solidFill>
            </a:endParaRPr>
          </a:p>
        </p:txBody>
      </p:sp>
    </p:spTree>
    <p:extLst>
      <p:ext uri="{BB962C8B-B14F-4D97-AF65-F5344CB8AC3E}">
        <p14:creationId xmlns:p14="http://schemas.microsoft.com/office/powerpoint/2010/main" val="3163206866"/>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ounded Rectangle 10"/>
          <p:cNvSpPr/>
          <p:nvPr/>
        </p:nvSpPr>
        <p:spPr bwMode="auto">
          <a:xfrm>
            <a:off x="6130456" y="1388440"/>
            <a:ext cx="2600076" cy="3898099"/>
          </a:xfrm>
          <a:prstGeom prst="roundRect">
            <a:avLst/>
          </a:prstGeom>
          <a:solidFill>
            <a:schemeClr val="bg1">
              <a:lumMod val="95000"/>
            </a:schemeClr>
          </a:solidFill>
          <a:ln w="9525" cap="flat" cmpd="sng" algn="ctr">
            <a:solidFill>
              <a:srgbClr val="C00000"/>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9" name="Rounded Rectangle 8"/>
          <p:cNvSpPr/>
          <p:nvPr/>
        </p:nvSpPr>
        <p:spPr bwMode="auto">
          <a:xfrm>
            <a:off x="956798" y="1395060"/>
            <a:ext cx="5094145" cy="3891479"/>
          </a:xfrm>
          <a:prstGeom prst="roundRect">
            <a:avLst/>
          </a:prstGeom>
          <a:solidFill>
            <a:schemeClr val="bg1">
              <a:lumMod val="95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92</a:t>
            </a:fld>
            <a:r>
              <a:rPr lang="en-US" smtClean="0"/>
              <a:t> -</a:t>
            </a:r>
            <a:endParaRPr lang="en-US"/>
          </a:p>
        </p:txBody>
      </p:sp>
      <p:graphicFrame>
        <p:nvGraphicFramePr>
          <p:cNvPr id="4" name="Chart 3"/>
          <p:cNvGraphicFramePr/>
          <p:nvPr>
            <p:extLst>
              <p:ext uri="{D42A27DB-BD31-4B8C-83A1-F6EECF244321}">
                <p14:modId xmlns:p14="http://schemas.microsoft.com/office/powerpoint/2010/main" val="1578141229"/>
              </p:ext>
            </p:extLst>
          </p:nvPr>
        </p:nvGraphicFramePr>
        <p:xfrm>
          <a:off x="386217" y="964425"/>
          <a:ext cx="8439149" cy="4064000"/>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Box 4"/>
          <p:cNvSpPr txBox="1"/>
          <p:nvPr/>
        </p:nvSpPr>
        <p:spPr>
          <a:xfrm>
            <a:off x="1657047" y="674866"/>
            <a:ext cx="6008018" cy="338554"/>
          </a:xfrm>
          <a:prstGeom prst="rect">
            <a:avLst/>
          </a:prstGeom>
          <a:noFill/>
        </p:spPr>
        <p:txBody>
          <a:bodyPr wrap="square" rtlCol="0">
            <a:spAutoFit/>
          </a:bodyPr>
          <a:lstStyle/>
          <a:p>
            <a:pPr algn="ctr"/>
            <a:r>
              <a:rPr lang="en-US" sz="1600" i="1" dirty="0" smtClean="0">
                <a:solidFill>
                  <a:schemeClr val="tx1"/>
                </a:solidFill>
                <a:latin typeface="Arial" panose="020B0604020202020204" pitchFamily="34" charset="0"/>
                <a:cs typeface="Arial" panose="020B0604020202020204" pitchFamily="34" charset="0"/>
              </a:rPr>
              <a:t>Among Canadians Claiming to Know What DVT Feels Like</a:t>
            </a:r>
            <a:endParaRPr lang="en-US" sz="1400" i="1" dirty="0">
              <a:solidFill>
                <a:schemeClr val="tx1"/>
              </a:solidFill>
              <a:latin typeface="Arial" panose="020B0604020202020204" pitchFamily="34" charset="0"/>
              <a:cs typeface="Arial" panose="020B0604020202020204" pitchFamily="34" charset="0"/>
            </a:endParaRPr>
          </a:p>
        </p:txBody>
      </p:sp>
      <p:sp>
        <p:nvSpPr>
          <p:cNvPr id="6" name="Title 1"/>
          <p:cNvSpPr txBox="1">
            <a:spLocks/>
          </p:cNvSpPr>
          <p:nvPr/>
        </p:nvSpPr>
        <p:spPr>
          <a:xfrm>
            <a:off x="139147" y="139465"/>
            <a:ext cx="893329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Perceived Symptoms of Deep Vein Thrombosis</a:t>
            </a:r>
            <a:endParaRPr lang="en-US" sz="2400" kern="0" dirty="0"/>
          </a:p>
        </p:txBody>
      </p:sp>
      <p:sp>
        <p:nvSpPr>
          <p:cNvPr id="8" name="Rectangle 7"/>
          <p:cNvSpPr/>
          <p:nvPr/>
        </p:nvSpPr>
        <p:spPr>
          <a:xfrm>
            <a:off x="83490" y="6286060"/>
            <a:ext cx="7366882" cy="461665"/>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Canada Respondents aware of symptoms at Q4. </a:t>
            </a:r>
            <a:r>
              <a:rPr lang="pt-BR" sz="800" dirty="0">
                <a:solidFill>
                  <a:schemeClr val="tx1"/>
                </a:solidFill>
                <a:latin typeface="Arial" panose="020B0604020202020204" pitchFamily="34" charset="0"/>
                <a:cs typeface="Arial" panose="020B0604020202020204" pitchFamily="34" charset="0"/>
              </a:rPr>
              <a:t>Males: 18-39 (</a:t>
            </a:r>
            <a:r>
              <a:rPr lang="pt-BR" sz="800" dirty="0" smtClean="0">
                <a:solidFill>
                  <a:schemeClr val="tx1"/>
                </a:solidFill>
                <a:latin typeface="Arial" panose="020B0604020202020204" pitchFamily="34" charset="0"/>
                <a:cs typeface="Arial" panose="020B0604020202020204" pitchFamily="34" charset="0"/>
              </a:rPr>
              <a:t>n=17*), </a:t>
            </a:r>
            <a:r>
              <a:rPr lang="pt-BR" sz="800" dirty="0">
                <a:solidFill>
                  <a:schemeClr val="tx1"/>
                </a:solidFill>
                <a:latin typeface="Arial" panose="020B0604020202020204" pitchFamily="34" charset="0"/>
                <a:cs typeface="Arial" panose="020B0604020202020204" pitchFamily="34" charset="0"/>
              </a:rPr>
              <a:t>40-64 (</a:t>
            </a:r>
            <a:r>
              <a:rPr lang="pt-BR" sz="800" dirty="0" smtClean="0">
                <a:solidFill>
                  <a:schemeClr val="tx1"/>
                </a:solidFill>
                <a:latin typeface="Arial" panose="020B0604020202020204" pitchFamily="34" charset="0"/>
                <a:cs typeface="Arial" panose="020B0604020202020204" pitchFamily="34" charset="0"/>
              </a:rPr>
              <a:t>n=27*), </a:t>
            </a:r>
            <a:r>
              <a:rPr lang="pt-BR" sz="800" dirty="0">
                <a:solidFill>
                  <a:schemeClr val="tx1"/>
                </a:solidFill>
                <a:latin typeface="Arial" panose="020B0604020202020204" pitchFamily="34" charset="0"/>
                <a:cs typeface="Arial" panose="020B0604020202020204" pitchFamily="34" charset="0"/>
              </a:rPr>
              <a:t>65+ (</a:t>
            </a:r>
            <a:r>
              <a:rPr lang="pt-BR" sz="800" dirty="0" smtClean="0">
                <a:solidFill>
                  <a:schemeClr val="tx1"/>
                </a:solidFill>
                <a:latin typeface="Arial" panose="020B0604020202020204" pitchFamily="34" charset="0"/>
                <a:cs typeface="Arial" panose="020B0604020202020204" pitchFamily="34" charset="0"/>
              </a:rPr>
              <a:t>n=39); </a:t>
            </a:r>
            <a:r>
              <a:rPr lang="pt-BR" sz="800" dirty="0">
                <a:solidFill>
                  <a:schemeClr val="tx1"/>
                </a:solidFill>
                <a:latin typeface="Arial" panose="020B0604020202020204" pitchFamily="34" charset="0"/>
                <a:cs typeface="Arial" panose="020B0604020202020204" pitchFamily="34" charset="0"/>
              </a:rPr>
              <a:t>Females: 18-39 (</a:t>
            </a:r>
            <a:r>
              <a:rPr lang="pt-BR" sz="800" dirty="0" smtClean="0">
                <a:solidFill>
                  <a:schemeClr val="tx1"/>
                </a:solidFill>
                <a:latin typeface="Arial" panose="020B0604020202020204" pitchFamily="34" charset="0"/>
                <a:cs typeface="Arial" panose="020B0604020202020204" pitchFamily="34" charset="0"/>
              </a:rPr>
              <a:t>n=17*), </a:t>
            </a:r>
            <a:r>
              <a:rPr lang="pt-BR" sz="800" dirty="0">
                <a:solidFill>
                  <a:schemeClr val="tx1"/>
                </a:solidFill>
                <a:latin typeface="Arial" panose="020B0604020202020204" pitchFamily="34" charset="0"/>
                <a:cs typeface="Arial" panose="020B0604020202020204" pitchFamily="34" charset="0"/>
              </a:rPr>
              <a:t>40-64 (</a:t>
            </a:r>
            <a:r>
              <a:rPr lang="pt-BR" sz="800" dirty="0" smtClean="0">
                <a:solidFill>
                  <a:schemeClr val="tx1"/>
                </a:solidFill>
                <a:latin typeface="Arial" panose="020B0604020202020204" pitchFamily="34" charset="0"/>
                <a:cs typeface="Arial" panose="020B0604020202020204" pitchFamily="34" charset="0"/>
              </a:rPr>
              <a:t>n=27*), </a:t>
            </a:r>
          </a:p>
          <a:p>
            <a:r>
              <a:rPr lang="pt-BR" sz="800" dirty="0" smtClean="0">
                <a:solidFill>
                  <a:schemeClr val="tx1"/>
                </a:solidFill>
                <a:latin typeface="Arial" panose="020B0604020202020204" pitchFamily="34" charset="0"/>
                <a:cs typeface="Arial" panose="020B0604020202020204" pitchFamily="34" charset="0"/>
              </a:rPr>
              <a:t>65</a:t>
            </a:r>
            <a:r>
              <a:rPr lang="pt-BR" sz="800" dirty="0">
                <a:solidFill>
                  <a:schemeClr val="tx1"/>
                </a:solidFill>
                <a:latin typeface="Arial" panose="020B0604020202020204" pitchFamily="34" charset="0"/>
                <a:cs typeface="Arial" panose="020B0604020202020204" pitchFamily="34" charset="0"/>
              </a:rPr>
              <a:t>+ (</a:t>
            </a:r>
            <a:r>
              <a:rPr lang="pt-BR" sz="800" dirty="0" smtClean="0">
                <a:solidFill>
                  <a:schemeClr val="tx1"/>
                </a:solidFill>
                <a:latin typeface="Arial" panose="020B0604020202020204" pitchFamily="34" charset="0"/>
                <a:cs typeface="Arial" panose="020B0604020202020204" pitchFamily="34" charset="0"/>
              </a:rPr>
              <a:t>n=39) </a:t>
            </a:r>
            <a:r>
              <a:rPr lang="en-US" sz="800" dirty="0" smtClean="0">
                <a:solidFill>
                  <a:srgbClr val="FF0000"/>
                </a:solidFill>
                <a:latin typeface="Arial" panose="020B0604020202020204" pitchFamily="34" charset="0"/>
                <a:cs typeface="Arial" panose="020B0604020202020204" pitchFamily="34" charset="0"/>
              </a:rPr>
              <a:t>*</a:t>
            </a:r>
            <a:r>
              <a:rPr lang="en-US" sz="800" dirty="0">
                <a:solidFill>
                  <a:srgbClr val="FF0000"/>
                </a:solidFill>
                <a:latin typeface="Arial" panose="020B0604020202020204" pitchFamily="34" charset="0"/>
                <a:cs typeface="Arial" panose="020B0604020202020204" pitchFamily="34" charset="0"/>
              </a:rPr>
              <a:t>Caution: Small sample size, interpret with caution.</a:t>
            </a:r>
            <a:endParaRPr lang="en-US" sz="800" dirty="0" smtClean="0">
              <a:solidFill>
                <a:srgbClr val="FF0000"/>
              </a:solidFill>
              <a:latin typeface="Arial" panose="020B0604020202020204" pitchFamily="34" charset="0"/>
              <a:cs typeface="Arial" panose="020B0604020202020204" pitchFamily="34" charset="0"/>
            </a:endParaRPr>
          </a:p>
          <a:p>
            <a:r>
              <a:rPr lang="en-US" sz="800" dirty="0" smtClean="0">
                <a:solidFill>
                  <a:schemeClr val="tx1"/>
                </a:solidFill>
                <a:latin typeface="Arial" panose="020B0604020202020204" pitchFamily="34" charset="0"/>
                <a:cs typeface="Arial" panose="020B0604020202020204" pitchFamily="34" charset="0"/>
              </a:rPr>
              <a:t>Q5</a:t>
            </a:r>
            <a:r>
              <a:rPr lang="en-US" sz="800" dirty="0">
                <a:solidFill>
                  <a:schemeClr val="tx1"/>
                </a:solidFill>
                <a:latin typeface="Arial" panose="020B0604020202020204" pitchFamily="34" charset="0"/>
                <a:cs typeface="Arial" panose="020B0604020202020204" pitchFamily="34" charset="0"/>
              </a:rPr>
              <a:t>. Please indicate the signs or symptoms of a blood clot in your leg (also known as deep vein thrombosis). (select all that apply) </a:t>
            </a:r>
          </a:p>
        </p:txBody>
      </p:sp>
      <p:sp>
        <p:nvSpPr>
          <p:cNvPr id="10" name="TextBox 9"/>
          <p:cNvSpPr txBox="1"/>
          <p:nvPr/>
        </p:nvSpPr>
        <p:spPr>
          <a:xfrm>
            <a:off x="2528255" y="4964095"/>
            <a:ext cx="2339929"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Actual Symptoms</a:t>
            </a:r>
            <a:endParaRPr lang="en-US" sz="1400" b="1" dirty="0">
              <a:solidFill>
                <a:schemeClr val="tx2"/>
              </a:solidFill>
              <a:latin typeface="Arial" panose="020B0604020202020204" pitchFamily="34" charset="0"/>
              <a:cs typeface="Arial" panose="020B0604020202020204" pitchFamily="34" charset="0"/>
            </a:endParaRPr>
          </a:p>
        </p:txBody>
      </p:sp>
      <p:sp>
        <p:nvSpPr>
          <p:cNvPr id="12" name="TextBox 11"/>
          <p:cNvSpPr txBox="1"/>
          <p:nvPr/>
        </p:nvSpPr>
        <p:spPr>
          <a:xfrm>
            <a:off x="6232960" y="4962606"/>
            <a:ext cx="2339929" cy="307777"/>
          </a:xfrm>
          <a:prstGeom prst="rect">
            <a:avLst/>
          </a:prstGeom>
          <a:noFill/>
        </p:spPr>
        <p:txBody>
          <a:bodyPr wrap="square" rtlCol="0">
            <a:spAutoFit/>
          </a:bodyPr>
          <a:lstStyle/>
          <a:p>
            <a:pPr algn="ctr"/>
            <a:r>
              <a:rPr lang="en-US" sz="1400" b="1" dirty="0" smtClean="0">
                <a:solidFill>
                  <a:srgbClr val="C00000"/>
                </a:solidFill>
                <a:latin typeface="Arial" panose="020B0604020202020204" pitchFamily="34" charset="0"/>
                <a:cs typeface="Arial" panose="020B0604020202020204" pitchFamily="34" charset="0"/>
              </a:rPr>
              <a:t>Inaccurate Symptoms</a:t>
            </a:r>
            <a:endParaRPr lang="en-US" sz="1400" b="1" dirty="0">
              <a:solidFill>
                <a:srgbClr val="C00000"/>
              </a:solidFill>
              <a:latin typeface="Arial" panose="020B0604020202020204" pitchFamily="34" charset="0"/>
              <a:cs typeface="Arial" panose="020B0604020202020204" pitchFamily="34" charset="0"/>
            </a:endParaRPr>
          </a:p>
        </p:txBody>
      </p:sp>
      <p:graphicFrame>
        <p:nvGraphicFramePr>
          <p:cNvPr id="3" name="Table 2"/>
          <p:cNvGraphicFramePr>
            <a:graphicFrameLocks noGrp="1"/>
          </p:cNvGraphicFramePr>
          <p:nvPr>
            <p:extLst>
              <p:ext uri="{D42A27DB-BD31-4B8C-83A1-F6EECF244321}">
                <p14:modId xmlns:p14="http://schemas.microsoft.com/office/powerpoint/2010/main" val="810617081"/>
              </p:ext>
            </p:extLst>
          </p:nvPr>
        </p:nvGraphicFramePr>
        <p:xfrm>
          <a:off x="1518702" y="5399818"/>
          <a:ext cx="5306693" cy="914400"/>
        </p:xfrm>
        <a:graphic>
          <a:graphicData uri="http://schemas.openxmlformats.org/drawingml/2006/table">
            <a:tbl>
              <a:tblPr firstRow="1" bandRow="1">
                <a:tableStyleId>{16D9F66E-5EB9-4882-86FB-DCBF35E3C3E4}</a:tableStyleId>
              </a:tblPr>
              <a:tblGrid>
                <a:gridCol w="1472669"/>
                <a:gridCol w="639004"/>
                <a:gridCol w="639004"/>
                <a:gridCol w="639004"/>
                <a:gridCol w="639004"/>
                <a:gridCol w="639004"/>
                <a:gridCol w="639004"/>
              </a:tblGrid>
              <a:tr h="0">
                <a:tc>
                  <a:txBody>
                    <a:bodyPr/>
                    <a:lstStyle/>
                    <a:p>
                      <a:r>
                        <a:rPr lang="en-US" sz="900" dirty="0" smtClean="0">
                          <a:latin typeface="Arial" panose="020B0604020202020204" pitchFamily="34" charset="0"/>
                          <a:cs typeface="Arial" panose="020B0604020202020204" pitchFamily="34" charset="0"/>
                        </a:rPr>
                        <a:t>Remaining</a:t>
                      </a:r>
                      <a:r>
                        <a:rPr lang="en-US" sz="900" baseline="0" dirty="0" smtClean="0">
                          <a:latin typeface="Arial" panose="020B0604020202020204" pitchFamily="34" charset="0"/>
                          <a:cs typeface="Arial" panose="020B0604020202020204" pitchFamily="34" charset="0"/>
                        </a:rPr>
                        <a:t> Responses:</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M 18-39</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F 18-39</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M 40-64</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F 40-64</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M 65+</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F</a:t>
                      </a:r>
                      <a:r>
                        <a:rPr lang="en-US" sz="900" baseline="0" dirty="0" smtClean="0">
                          <a:latin typeface="Arial" panose="020B0604020202020204" pitchFamily="34" charset="0"/>
                          <a:cs typeface="Arial" panose="020B0604020202020204" pitchFamily="34" charset="0"/>
                        </a:rPr>
                        <a:t> 65+</a:t>
                      </a:r>
                      <a:endParaRPr lang="en-US" sz="900" dirty="0">
                        <a:latin typeface="Arial" panose="020B0604020202020204" pitchFamily="34" charset="0"/>
                        <a:cs typeface="Arial" panose="020B0604020202020204" pitchFamily="34" charset="0"/>
                      </a:endParaRPr>
                    </a:p>
                  </a:txBody>
                  <a:tcPr/>
                </a:tc>
              </a:tr>
              <a:tr h="205740">
                <a:tc>
                  <a:txBody>
                    <a:bodyPr/>
                    <a:lstStyle/>
                    <a:p>
                      <a:r>
                        <a:rPr lang="en-US" sz="900" i="1" dirty="0" smtClean="0">
                          <a:latin typeface="Arial" panose="020B0604020202020204" pitchFamily="34" charset="0"/>
                          <a:cs typeface="Arial" panose="020B0604020202020204" pitchFamily="34" charset="0"/>
                        </a:rPr>
                        <a:t>Other</a:t>
                      </a:r>
                    </a:p>
                  </a:txBody>
                  <a:tcPr>
                    <a:solidFill>
                      <a:srgbClr val="F3F5F5"/>
                    </a:solidFill>
                  </a:tcPr>
                </a:tc>
                <a:tc>
                  <a:txBody>
                    <a:bodyPr/>
                    <a:lstStyle/>
                    <a:p>
                      <a:pPr algn="ctr"/>
                      <a:r>
                        <a:rPr lang="en-US" sz="90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4%</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2%</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8%</a:t>
                      </a:r>
                      <a:endParaRPr lang="en-US" sz="900" dirty="0">
                        <a:latin typeface="Arial" panose="020B0604020202020204" pitchFamily="34" charset="0"/>
                        <a:cs typeface="Arial" panose="020B0604020202020204" pitchFamily="34" charset="0"/>
                      </a:endParaRPr>
                    </a:p>
                  </a:txBody>
                  <a:tcPr>
                    <a:solidFill>
                      <a:srgbClr val="F3F5F5"/>
                    </a:solidFill>
                  </a:tcPr>
                </a:tc>
                <a:tc>
                  <a:txBody>
                    <a:bodyPr/>
                    <a:lstStyle/>
                    <a:p>
                      <a:pPr algn="ctr"/>
                      <a:r>
                        <a:rPr lang="en-US" sz="900" dirty="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r>
              <a:tr h="205740">
                <a:tc>
                  <a:txBody>
                    <a:bodyPr/>
                    <a:lstStyle/>
                    <a:p>
                      <a:r>
                        <a:rPr lang="en-US" sz="900" i="1" dirty="0" smtClean="0">
                          <a:latin typeface="Arial" panose="020B0604020202020204" pitchFamily="34" charset="0"/>
                          <a:cs typeface="Arial" panose="020B0604020202020204" pitchFamily="34" charset="0"/>
                        </a:rPr>
                        <a:t>None of the above</a:t>
                      </a:r>
                      <a:endParaRPr lang="en-US" sz="900" i="1" dirty="0">
                        <a:latin typeface="Arial" panose="020B0604020202020204" pitchFamily="34" charset="0"/>
                        <a:cs typeface="Arial" panose="020B0604020202020204" pitchFamily="34" charset="0"/>
                      </a:endParaRPr>
                    </a:p>
                  </a:txBody>
                  <a:tcPr/>
                </a:tc>
                <a:tc>
                  <a:txBody>
                    <a:bodyPr/>
                    <a:lstStyle/>
                    <a:p>
                      <a:pPr algn="ctr"/>
                      <a:r>
                        <a:rPr lang="en-US" sz="90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r>
              <a:tr h="205740">
                <a:tc>
                  <a:txBody>
                    <a:bodyPr/>
                    <a:lstStyle/>
                    <a:p>
                      <a:r>
                        <a:rPr lang="en-US" sz="900" i="1" dirty="0" smtClean="0">
                          <a:latin typeface="Arial" panose="020B0604020202020204" pitchFamily="34" charset="0"/>
                          <a:cs typeface="Arial" panose="020B0604020202020204" pitchFamily="34" charset="0"/>
                        </a:rPr>
                        <a:t>Not sure</a:t>
                      </a:r>
                      <a:endParaRPr lang="en-US" sz="900" i="1" dirty="0">
                        <a:latin typeface="Arial" panose="020B0604020202020204" pitchFamily="34" charset="0"/>
                        <a:cs typeface="Arial" panose="020B0604020202020204" pitchFamily="34" charset="0"/>
                      </a:endParaRPr>
                    </a:p>
                  </a:txBody>
                  <a:tcPr/>
                </a:tc>
                <a:tc>
                  <a:txBody>
                    <a:bodyPr/>
                    <a:lstStyle/>
                    <a:p>
                      <a:pPr algn="ctr"/>
                      <a:r>
                        <a:rPr lang="en-US" sz="90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c>
                  <a:txBody>
                    <a:bodyPr/>
                    <a:lstStyle/>
                    <a:p>
                      <a:pPr marL="0" algn="ctr" defTabSz="914400" rtl="0" eaLnBrk="1" latinLnBrk="0" hangingPunct="1"/>
                      <a:r>
                        <a:rPr lang="en-US" sz="900" kern="1200" dirty="0" smtClean="0">
                          <a:solidFill>
                            <a:schemeClr val="dk1"/>
                          </a:solidFill>
                          <a:latin typeface="Arial" panose="020B0604020202020204" pitchFamily="34" charset="0"/>
                          <a:ea typeface="+mn-ea"/>
                          <a:cs typeface="Arial" panose="020B0604020202020204" pitchFamily="34" charset="0"/>
                        </a:rPr>
                        <a:t>13%</a:t>
                      </a:r>
                      <a:endParaRPr lang="en-US" sz="900" kern="1200" dirty="0">
                        <a:solidFill>
                          <a:schemeClr val="dk1"/>
                        </a:solidFill>
                        <a:latin typeface="Arial" panose="020B0604020202020204" pitchFamily="34" charset="0"/>
                        <a:ea typeface="+mn-ea"/>
                        <a:cs typeface="Arial" panose="020B0604020202020204" pitchFamily="34" charset="0"/>
                      </a:endParaRPr>
                    </a:p>
                  </a:txBody>
                  <a:tcPr>
                    <a:solidFill>
                      <a:srgbClr val="F3F5F5"/>
                    </a:solidFill>
                  </a:tcPr>
                </a:tc>
                <a:tc>
                  <a:txBody>
                    <a:bodyPr/>
                    <a:lstStyle/>
                    <a:p>
                      <a:pPr algn="ctr"/>
                      <a:r>
                        <a:rPr lang="en-US" sz="900" dirty="0" smtClean="0">
                          <a:latin typeface="Arial" panose="020B0604020202020204" pitchFamily="34" charset="0"/>
                          <a:cs typeface="Arial" panose="020B0604020202020204" pitchFamily="34" charset="0"/>
                        </a:rPr>
                        <a:t>3%</a:t>
                      </a:r>
                      <a:endParaRPr lang="en-US" sz="900" dirty="0">
                        <a:latin typeface="Arial" panose="020B0604020202020204" pitchFamily="34" charset="0"/>
                        <a:cs typeface="Arial" panose="020B0604020202020204" pitchFamily="34" charset="0"/>
                      </a:endParaRPr>
                    </a:p>
                  </a:txBody>
                  <a:tcPr/>
                </a:tc>
              </a:tr>
            </a:tbl>
          </a:graphicData>
        </a:graphic>
      </p:graphicFrame>
      <p:pic>
        <p:nvPicPr>
          <p:cNvPr id="14" name="Picture 1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327550" y="120095"/>
            <a:ext cx="612648" cy="612648"/>
          </a:xfrm>
          <a:prstGeom prst="rect">
            <a:avLst/>
          </a:prstGeom>
        </p:spPr>
      </p:pic>
    </p:spTree>
    <p:extLst>
      <p:ext uri="{BB962C8B-B14F-4D97-AF65-F5344CB8AC3E}">
        <p14:creationId xmlns:p14="http://schemas.microsoft.com/office/powerpoint/2010/main" val="2434532022"/>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93</a:t>
            </a:fld>
            <a:r>
              <a:rPr lang="en-US" smtClean="0"/>
              <a:t> -</a:t>
            </a:r>
            <a:endParaRPr lang="en-US"/>
          </a:p>
        </p:txBody>
      </p:sp>
      <p:cxnSp>
        <p:nvCxnSpPr>
          <p:cNvPr id="91" name="Straight Connector 90"/>
          <p:cNvCxnSpPr/>
          <p:nvPr/>
        </p:nvCxnSpPr>
        <p:spPr bwMode="auto">
          <a:xfrm>
            <a:off x="2901315" y="1171575"/>
            <a:ext cx="0" cy="4136157"/>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Straight Connector 91"/>
          <p:cNvCxnSpPr/>
          <p:nvPr/>
        </p:nvCxnSpPr>
        <p:spPr bwMode="auto">
          <a:xfrm>
            <a:off x="6035040" y="1171575"/>
            <a:ext cx="0" cy="4136157"/>
          </a:xfrm>
          <a:prstGeom prst="line">
            <a:avLst/>
          </a:prstGeom>
          <a:solidFill>
            <a:schemeClr val="accent1"/>
          </a:solidFill>
          <a:ln w="9525" cap="flat" cmpd="sng" algn="ctr">
            <a:solidFill>
              <a:srgbClr val="C000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8" name="Title 1"/>
          <p:cNvSpPr txBox="1">
            <a:spLocks/>
          </p:cNvSpPr>
          <p:nvPr/>
        </p:nvSpPr>
        <p:spPr>
          <a:xfrm>
            <a:off x="139147" y="125380"/>
            <a:ext cx="8933291" cy="5715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Knowledge of Pulmonary Embolism Symptoms</a:t>
            </a:r>
            <a:endParaRPr lang="en-US" sz="2400" kern="0" dirty="0"/>
          </a:p>
        </p:txBody>
      </p:sp>
      <p:grpSp>
        <p:nvGrpSpPr>
          <p:cNvPr id="6" name="Group 5"/>
          <p:cNvGrpSpPr/>
          <p:nvPr/>
        </p:nvGrpSpPr>
        <p:grpSpPr>
          <a:xfrm>
            <a:off x="251348" y="1317774"/>
            <a:ext cx="2425176" cy="486337"/>
            <a:chOff x="251348" y="771956"/>
            <a:chExt cx="2425176" cy="486337"/>
          </a:xfrm>
        </p:grpSpPr>
        <p:sp>
          <p:nvSpPr>
            <p:cNvPr id="117" name="Rounded Rectangle 116"/>
            <p:cNvSpPr/>
            <p:nvPr/>
          </p:nvSpPr>
          <p:spPr bwMode="auto">
            <a:xfrm>
              <a:off x="251348"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86" name="TextBox 85"/>
            <p:cNvSpPr txBox="1"/>
            <p:nvPr/>
          </p:nvSpPr>
          <p:spPr>
            <a:xfrm>
              <a:off x="649761" y="857652"/>
              <a:ext cx="140987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Males (A)</a:t>
              </a:r>
              <a:endParaRPr lang="en-US" sz="1400" b="1" dirty="0">
                <a:solidFill>
                  <a:schemeClr val="tx2"/>
                </a:solidFill>
                <a:latin typeface="Arial" panose="020B0604020202020204" pitchFamily="34" charset="0"/>
                <a:cs typeface="Arial" panose="020B0604020202020204" pitchFamily="34" charset="0"/>
              </a:endParaRPr>
            </a:p>
          </p:txBody>
        </p:sp>
        <p:sp>
          <p:nvSpPr>
            <p:cNvPr id="80" name="Oval 79"/>
            <p:cNvSpPr/>
            <p:nvPr/>
          </p:nvSpPr>
          <p:spPr>
            <a:xfrm>
              <a:off x="2022544" y="771956"/>
              <a:ext cx="486337" cy="486337"/>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1" name="Freeform 9"/>
            <p:cNvSpPr>
              <a:spLocks noEditPoints="1"/>
            </p:cNvSpPr>
            <p:nvPr/>
          </p:nvSpPr>
          <p:spPr bwMode="auto">
            <a:xfrm>
              <a:off x="2194733" y="816611"/>
              <a:ext cx="148296" cy="401891"/>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grpSp>
        <p:nvGrpSpPr>
          <p:cNvPr id="9" name="Group 8"/>
          <p:cNvGrpSpPr/>
          <p:nvPr/>
        </p:nvGrpSpPr>
        <p:grpSpPr>
          <a:xfrm>
            <a:off x="3194574" y="1317774"/>
            <a:ext cx="2425176" cy="486337"/>
            <a:chOff x="3194574" y="780911"/>
            <a:chExt cx="2425176" cy="486337"/>
          </a:xfrm>
        </p:grpSpPr>
        <p:sp>
          <p:nvSpPr>
            <p:cNvPr id="152" name="Rounded Rectangle 151"/>
            <p:cNvSpPr/>
            <p:nvPr/>
          </p:nvSpPr>
          <p:spPr bwMode="auto">
            <a:xfrm>
              <a:off x="3194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89" name="TextBox 88"/>
            <p:cNvSpPr txBox="1"/>
            <p:nvPr/>
          </p:nvSpPr>
          <p:spPr>
            <a:xfrm>
              <a:off x="3238325" y="857652"/>
              <a:ext cx="234332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Females (B)</a:t>
              </a:r>
              <a:endParaRPr lang="en-US" sz="1400" b="1" dirty="0">
                <a:solidFill>
                  <a:schemeClr val="tx2"/>
                </a:solidFill>
                <a:latin typeface="Arial" panose="020B0604020202020204" pitchFamily="34" charset="0"/>
                <a:cs typeface="Arial" panose="020B0604020202020204" pitchFamily="34" charset="0"/>
              </a:endParaRPr>
            </a:p>
          </p:txBody>
        </p:sp>
        <p:sp>
          <p:nvSpPr>
            <p:cNvPr id="82" name="Oval 81"/>
            <p:cNvSpPr/>
            <p:nvPr/>
          </p:nvSpPr>
          <p:spPr>
            <a:xfrm>
              <a:off x="4977371" y="780911"/>
              <a:ext cx="486337" cy="486337"/>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3" name="Freeform 5"/>
            <p:cNvSpPr>
              <a:spLocks noEditPoints="1"/>
            </p:cNvSpPr>
            <p:nvPr/>
          </p:nvSpPr>
          <p:spPr bwMode="auto">
            <a:xfrm>
              <a:off x="5131599" y="831534"/>
              <a:ext cx="183758" cy="392017"/>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CA" dirty="0"/>
            </a:p>
          </p:txBody>
        </p:sp>
      </p:grpSp>
      <p:grpSp>
        <p:nvGrpSpPr>
          <p:cNvPr id="10" name="Group 9"/>
          <p:cNvGrpSpPr/>
          <p:nvPr/>
        </p:nvGrpSpPr>
        <p:grpSpPr>
          <a:xfrm>
            <a:off x="6242574" y="1288817"/>
            <a:ext cx="2425176" cy="544250"/>
            <a:chOff x="6242574" y="755417"/>
            <a:chExt cx="2425176" cy="544250"/>
          </a:xfrm>
        </p:grpSpPr>
        <p:sp>
          <p:nvSpPr>
            <p:cNvPr id="153" name="Rounded Rectangle 152"/>
            <p:cNvSpPr/>
            <p:nvPr/>
          </p:nvSpPr>
          <p:spPr bwMode="auto">
            <a:xfrm>
              <a:off x="6242574" y="829106"/>
              <a:ext cx="2425176" cy="365331"/>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90" name="TextBox 89"/>
            <p:cNvSpPr txBox="1"/>
            <p:nvPr/>
          </p:nvSpPr>
          <p:spPr>
            <a:xfrm>
              <a:off x="6343475" y="857652"/>
              <a:ext cx="2229025"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Locale</a:t>
              </a:r>
              <a:endParaRPr lang="en-US" sz="1400" b="1" dirty="0">
                <a:solidFill>
                  <a:schemeClr val="tx2"/>
                </a:solidFill>
                <a:latin typeface="Arial" panose="020B0604020202020204" pitchFamily="34" charset="0"/>
                <a:cs typeface="Arial" panose="020B0604020202020204" pitchFamily="34" charset="0"/>
              </a:endParaRPr>
            </a:p>
          </p:txBody>
        </p:sp>
        <p:grpSp>
          <p:nvGrpSpPr>
            <p:cNvPr id="84" name="Group 83"/>
            <p:cNvGrpSpPr/>
            <p:nvPr/>
          </p:nvGrpSpPr>
          <p:grpSpPr>
            <a:xfrm>
              <a:off x="7966980" y="755417"/>
              <a:ext cx="544250" cy="544250"/>
              <a:chOff x="5780183" y="381000"/>
              <a:chExt cx="838200" cy="838200"/>
            </a:xfrm>
          </p:grpSpPr>
          <p:sp>
            <p:nvSpPr>
              <p:cNvPr id="85" name="Oval 84"/>
              <p:cNvSpPr/>
              <p:nvPr/>
            </p:nvSpPr>
            <p:spPr>
              <a:xfrm>
                <a:off x="5780183" y="381000"/>
                <a:ext cx="838200" cy="83820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grpSp>
            <p:nvGrpSpPr>
              <p:cNvPr id="87" name="Group 86"/>
              <p:cNvGrpSpPr/>
              <p:nvPr/>
            </p:nvGrpSpPr>
            <p:grpSpPr>
              <a:xfrm>
                <a:off x="5854700" y="457200"/>
                <a:ext cx="685800" cy="685800"/>
                <a:chOff x="6265862" y="2439988"/>
                <a:chExt cx="1962150" cy="1962150"/>
              </a:xfrm>
              <a:solidFill>
                <a:schemeClr val="bg1"/>
              </a:solidFill>
            </p:grpSpPr>
            <p:sp>
              <p:nvSpPr>
                <p:cNvPr id="88" name="Freeform 5"/>
                <p:cNvSpPr>
                  <a:spLocks/>
                </p:cNvSpPr>
                <p:nvPr/>
              </p:nvSpPr>
              <p:spPr bwMode="auto">
                <a:xfrm>
                  <a:off x="7513637" y="2903538"/>
                  <a:ext cx="82550" cy="123825"/>
                </a:xfrm>
                <a:custGeom>
                  <a:avLst/>
                  <a:gdLst/>
                  <a:ahLst/>
                  <a:cxnLst>
                    <a:cxn ang="0">
                      <a:pos x="8" y="112"/>
                    </a:cxn>
                    <a:cxn ang="0">
                      <a:pos x="38" y="105"/>
                    </a:cxn>
                    <a:cxn ang="0">
                      <a:pos x="75" y="97"/>
                    </a:cxn>
                    <a:cxn ang="0">
                      <a:pos x="75" y="82"/>
                    </a:cxn>
                    <a:cxn ang="0">
                      <a:pos x="16" y="0"/>
                    </a:cxn>
                    <a:cxn ang="0">
                      <a:pos x="8" y="112"/>
                    </a:cxn>
                  </a:cxnLst>
                  <a:rect l="0" t="0" r="r" b="b"/>
                  <a:pathLst>
                    <a:path w="75" h="113">
                      <a:moveTo>
                        <a:pt x="8" y="112"/>
                      </a:moveTo>
                      <a:cubicBezTo>
                        <a:pt x="22" y="113"/>
                        <a:pt x="24" y="103"/>
                        <a:pt x="38" y="105"/>
                      </a:cubicBezTo>
                      <a:cubicBezTo>
                        <a:pt x="59" y="111"/>
                        <a:pt x="58" y="94"/>
                        <a:pt x="75" y="97"/>
                      </a:cubicBezTo>
                      <a:cubicBezTo>
                        <a:pt x="75" y="92"/>
                        <a:pt x="75" y="87"/>
                        <a:pt x="75" y="82"/>
                      </a:cubicBezTo>
                      <a:cubicBezTo>
                        <a:pt x="44" y="67"/>
                        <a:pt x="55" y="9"/>
                        <a:pt x="16" y="0"/>
                      </a:cubicBezTo>
                      <a:cubicBezTo>
                        <a:pt x="0" y="40"/>
                        <a:pt x="39" y="72"/>
                        <a:pt x="8" y="11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97" name="Freeform 6"/>
                <p:cNvSpPr>
                  <a:spLocks/>
                </p:cNvSpPr>
                <p:nvPr/>
              </p:nvSpPr>
              <p:spPr bwMode="auto">
                <a:xfrm>
                  <a:off x="7477125" y="2952750"/>
                  <a:ext cx="47625" cy="49213"/>
                </a:xfrm>
                <a:custGeom>
                  <a:avLst/>
                  <a:gdLst/>
                  <a:ahLst/>
                  <a:cxnLst>
                    <a:cxn ang="0">
                      <a:pos x="33" y="0"/>
                    </a:cxn>
                    <a:cxn ang="0">
                      <a:pos x="3" y="45"/>
                    </a:cxn>
                    <a:cxn ang="0">
                      <a:pos x="41" y="45"/>
                    </a:cxn>
                    <a:cxn ang="0">
                      <a:pos x="33" y="0"/>
                    </a:cxn>
                  </a:cxnLst>
                  <a:rect l="0" t="0" r="r" b="b"/>
                  <a:pathLst>
                    <a:path w="42" h="45">
                      <a:moveTo>
                        <a:pt x="33" y="0"/>
                      </a:moveTo>
                      <a:cubicBezTo>
                        <a:pt x="9" y="1"/>
                        <a:pt x="0" y="17"/>
                        <a:pt x="3" y="45"/>
                      </a:cubicBezTo>
                      <a:cubicBezTo>
                        <a:pt x="16" y="45"/>
                        <a:pt x="28" y="45"/>
                        <a:pt x="41" y="45"/>
                      </a:cubicBezTo>
                      <a:cubicBezTo>
                        <a:pt x="42" y="26"/>
                        <a:pt x="42" y="9"/>
                        <a:pt x="33"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4" name="Freeform 7"/>
                <p:cNvSpPr>
                  <a:spLocks/>
                </p:cNvSpPr>
                <p:nvPr/>
              </p:nvSpPr>
              <p:spPr bwMode="auto">
                <a:xfrm>
                  <a:off x="7366000" y="2779713"/>
                  <a:ext cx="90488" cy="50800"/>
                </a:xfrm>
                <a:custGeom>
                  <a:avLst/>
                  <a:gdLst/>
                  <a:ahLst/>
                  <a:cxnLst>
                    <a:cxn ang="0">
                      <a:pos x="82" y="15"/>
                    </a:cxn>
                    <a:cxn ang="0">
                      <a:pos x="75" y="0"/>
                    </a:cxn>
                    <a:cxn ang="0">
                      <a:pos x="0" y="0"/>
                    </a:cxn>
                    <a:cxn ang="0">
                      <a:pos x="22" y="44"/>
                    </a:cxn>
                    <a:cxn ang="0">
                      <a:pos x="82" y="15"/>
                    </a:cxn>
                  </a:cxnLst>
                  <a:rect l="0" t="0" r="r" b="b"/>
                  <a:pathLst>
                    <a:path w="82" h="45">
                      <a:moveTo>
                        <a:pt x="82" y="15"/>
                      </a:moveTo>
                      <a:cubicBezTo>
                        <a:pt x="82" y="7"/>
                        <a:pt x="76" y="6"/>
                        <a:pt x="75" y="0"/>
                      </a:cubicBezTo>
                      <a:cubicBezTo>
                        <a:pt x="45" y="7"/>
                        <a:pt x="30" y="7"/>
                        <a:pt x="0" y="0"/>
                      </a:cubicBezTo>
                      <a:cubicBezTo>
                        <a:pt x="0" y="22"/>
                        <a:pt x="16" y="29"/>
                        <a:pt x="22" y="44"/>
                      </a:cubicBezTo>
                      <a:cubicBezTo>
                        <a:pt x="53" y="45"/>
                        <a:pt x="81" y="43"/>
                        <a:pt x="82" y="1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5" name="Freeform 8"/>
                <p:cNvSpPr>
                  <a:spLocks/>
                </p:cNvSpPr>
                <p:nvPr/>
              </p:nvSpPr>
              <p:spPr bwMode="auto">
                <a:xfrm>
                  <a:off x="7218362" y="2787650"/>
                  <a:ext cx="131763" cy="147638"/>
                </a:xfrm>
                <a:custGeom>
                  <a:avLst/>
                  <a:gdLst/>
                  <a:ahLst/>
                  <a:cxnLst>
                    <a:cxn ang="0">
                      <a:pos x="8" y="112"/>
                    </a:cxn>
                    <a:cxn ang="0">
                      <a:pos x="37" y="127"/>
                    </a:cxn>
                    <a:cxn ang="0">
                      <a:pos x="37" y="134"/>
                    </a:cxn>
                    <a:cxn ang="0">
                      <a:pos x="112" y="82"/>
                    </a:cxn>
                    <a:cxn ang="0">
                      <a:pos x="8" y="112"/>
                    </a:cxn>
                  </a:cxnLst>
                  <a:rect l="0" t="0" r="r" b="b"/>
                  <a:pathLst>
                    <a:path w="120" h="134">
                      <a:moveTo>
                        <a:pt x="8" y="112"/>
                      </a:moveTo>
                      <a:cubicBezTo>
                        <a:pt x="12" y="122"/>
                        <a:pt x="36" y="113"/>
                        <a:pt x="37" y="127"/>
                      </a:cubicBezTo>
                      <a:cubicBezTo>
                        <a:pt x="33" y="127"/>
                        <a:pt x="29" y="133"/>
                        <a:pt x="37" y="134"/>
                      </a:cubicBezTo>
                      <a:cubicBezTo>
                        <a:pt x="64" y="119"/>
                        <a:pt x="100" y="113"/>
                        <a:pt x="112" y="82"/>
                      </a:cubicBezTo>
                      <a:cubicBezTo>
                        <a:pt x="120" y="0"/>
                        <a:pt x="0" y="21"/>
                        <a:pt x="8" y="11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6" name="Freeform 9"/>
                <p:cNvSpPr>
                  <a:spLocks/>
                </p:cNvSpPr>
                <p:nvPr/>
              </p:nvSpPr>
              <p:spPr bwMode="auto">
                <a:xfrm>
                  <a:off x="6831012" y="3395663"/>
                  <a:ext cx="52388" cy="36513"/>
                </a:xfrm>
                <a:custGeom>
                  <a:avLst/>
                  <a:gdLst/>
                  <a:ahLst/>
                  <a:cxnLst>
                    <a:cxn ang="0">
                      <a:pos x="0" y="16"/>
                    </a:cxn>
                    <a:cxn ang="0">
                      <a:pos x="45" y="1"/>
                    </a:cxn>
                    <a:cxn ang="0">
                      <a:pos x="0" y="16"/>
                    </a:cxn>
                  </a:cxnLst>
                  <a:rect l="0" t="0" r="r" b="b"/>
                  <a:pathLst>
                    <a:path w="48" h="33">
                      <a:moveTo>
                        <a:pt x="0" y="16"/>
                      </a:moveTo>
                      <a:cubicBezTo>
                        <a:pt x="18" y="21"/>
                        <a:pt x="48" y="33"/>
                        <a:pt x="45" y="1"/>
                      </a:cubicBezTo>
                      <a:cubicBezTo>
                        <a:pt x="24" y="0"/>
                        <a:pt x="7" y="3"/>
                        <a:pt x="0" y="1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7" name="Freeform 10"/>
                <p:cNvSpPr>
                  <a:spLocks/>
                </p:cNvSpPr>
                <p:nvPr/>
              </p:nvSpPr>
              <p:spPr bwMode="auto">
                <a:xfrm>
                  <a:off x="6732587" y="3328988"/>
                  <a:ext cx="98425" cy="69850"/>
                </a:xfrm>
                <a:custGeom>
                  <a:avLst/>
                  <a:gdLst/>
                  <a:ahLst/>
                  <a:cxnLst>
                    <a:cxn ang="0">
                      <a:pos x="0" y="32"/>
                    </a:cxn>
                    <a:cxn ang="0">
                      <a:pos x="89" y="62"/>
                    </a:cxn>
                    <a:cxn ang="0">
                      <a:pos x="0" y="32"/>
                    </a:cxn>
                  </a:cxnLst>
                  <a:rect l="0" t="0" r="r" b="b"/>
                  <a:pathLst>
                    <a:path w="89" h="63">
                      <a:moveTo>
                        <a:pt x="0" y="32"/>
                      </a:moveTo>
                      <a:cubicBezTo>
                        <a:pt x="43" y="29"/>
                        <a:pt x="49" y="63"/>
                        <a:pt x="89" y="62"/>
                      </a:cubicBezTo>
                      <a:cubicBezTo>
                        <a:pt x="71" y="45"/>
                        <a:pt x="20" y="0"/>
                        <a:pt x="0" y="3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sp>
              <p:nvSpPr>
                <p:cNvPr id="108" name="Freeform 11"/>
                <p:cNvSpPr>
                  <a:spLocks noEditPoints="1"/>
                </p:cNvSpPr>
                <p:nvPr/>
              </p:nvSpPr>
              <p:spPr bwMode="auto">
                <a:xfrm>
                  <a:off x="6265862" y="2439988"/>
                  <a:ext cx="1962150" cy="1962150"/>
                </a:xfrm>
                <a:custGeom>
                  <a:avLst/>
                  <a:gdLst/>
                  <a:ahLst/>
                  <a:cxnLst>
                    <a:cxn ang="0">
                      <a:pos x="887" y="1775"/>
                    </a:cxn>
                    <a:cxn ang="0">
                      <a:pos x="1442" y="330"/>
                    </a:cxn>
                    <a:cxn ang="0">
                      <a:pos x="1442" y="330"/>
                    </a:cxn>
                    <a:cxn ang="0">
                      <a:pos x="564" y="171"/>
                    </a:cxn>
                    <a:cxn ang="0">
                      <a:pos x="163" y="580"/>
                    </a:cxn>
                    <a:cxn ang="0">
                      <a:pos x="203" y="786"/>
                    </a:cxn>
                    <a:cxn ang="0">
                      <a:pos x="438" y="1080"/>
                    </a:cxn>
                    <a:cxn ang="0">
                      <a:pos x="603" y="1605"/>
                    </a:cxn>
                    <a:cxn ang="0">
                      <a:pos x="749" y="1342"/>
                    </a:cxn>
                    <a:cxn ang="0">
                      <a:pos x="720" y="1074"/>
                    </a:cxn>
                    <a:cxn ang="0">
                      <a:pos x="526" y="941"/>
                    </a:cxn>
                    <a:cxn ang="0">
                      <a:pos x="429" y="903"/>
                    </a:cxn>
                    <a:cxn ang="0">
                      <a:pos x="362" y="866"/>
                    </a:cxn>
                    <a:cxn ang="0">
                      <a:pos x="459" y="807"/>
                    </a:cxn>
                    <a:cxn ang="0">
                      <a:pos x="645" y="576"/>
                    </a:cxn>
                    <a:cxn ang="0">
                      <a:pos x="623" y="553"/>
                    </a:cxn>
                    <a:cxn ang="0">
                      <a:pos x="682" y="524"/>
                    </a:cxn>
                    <a:cxn ang="0">
                      <a:pos x="660" y="390"/>
                    </a:cxn>
                    <a:cxn ang="0">
                      <a:pos x="556" y="345"/>
                    </a:cxn>
                    <a:cxn ang="0">
                      <a:pos x="496" y="449"/>
                    </a:cxn>
                    <a:cxn ang="0">
                      <a:pos x="489" y="330"/>
                    </a:cxn>
                    <a:cxn ang="0">
                      <a:pos x="541" y="345"/>
                    </a:cxn>
                    <a:cxn ang="0">
                      <a:pos x="586" y="256"/>
                    </a:cxn>
                    <a:cxn ang="0">
                      <a:pos x="638" y="367"/>
                    </a:cxn>
                    <a:cxn ang="0">
                      <a:pos x="675" y="323"/>
                    </a:cxn>
                    <a:cxn ang="0">
                      <a:pos x="608" y="211"/>
                    </a:cxn>
                    <a:cxn ang="0">
                      <a:pos x="519" y="271"/>
                    </a:cxn>
                    <a:cxn ang="0">
                      <a:pos x="444" y="241"/>
                    </a:cxn>
                    <a:cxn ang="0">
                      <a:pos x="468" y="223"/>
                    </a:cxn>
                    <a:cxn ang="0">
                      <a:pos x="586" y="189"/>
                    </a:cxn>
                    <a:cxn ang="0">
                      <a:pos x="757" y="256"/>
                    </a:cxn>
                    <a:cxn ang="0">
                      <a:pos x="769" y="260"/>
                    </a:cxn>
                    <a:cxn ang="0">
                      <a:pos x="1025" y="256"/>
                    </a:cxn>
                    <a:cxn ang="0">
                      <a:pos x="1040" y="122"/>
                    </a:cxn>
                    <a:cxn ang="0">
                      <a:pos x="1226" y="390"/>
                    </a:cxn>
                    <a:cxn ang="0">
                      <a:pos x="1271" y="472"/>
                    </a:cxn>
                    <a:cxn ang="0">
                      <a:pos x="1151" y="554"/>
                    </a:cxn>
                    <a:cxn ang="0">
                      <a:pos x="1122" y="606"/>
                    </a:cxn>
                    <a:cxn ang="0">
                      <a:pos x="1174" y="687"/>
                    </a:cxn>
                    <a:cxn ang="0">
                      <a:pos x="1256" y="606"/>
                    </a:cxn>
                    <a:cxn ang="0">
                      <a:pos x="1352" y="658"/>
                    </a:cxn>
                    <a:cxn ang="0">
                      <a:pos x="1419" y="650"/>
                    </a:cxn>
                    <a:cxn ang="0">
                      <a:pos x="1472" y="762"/>
                    </a:cxn>
                    <a:cxn ang="0">
                      <a:pos x="1352" y="762"/>
                    </a:cxn>
                    <a:cxn ang="0">
                      <a:pos x="1092" y="777"/>
                    </a:cxn>
                    <a:cxn ang="0">
                      <a:pos x="1226" y="1022"/>
                    </a:cxn>
                    <a:cxn ang="0">
                      <a:pos x="1323" y="1439"/>
                    </a:cxn>
                    <a:cxn ang="0">
                      <a:pos x="1620" y="970"/>
                    </a:cxn>
                    <a:cxn ang="0">
                      <a:pos x="1671" y="829"/>
                    </a:cxn>
                  </a:cxnLst>
                  <a:rect l="0" t="0" r="r" b="b"/>
                  <a:pathLst>
                    <a:path w="1775" h="1775">
                      <a:moveTo>
                        <a:pt x="887" y="0"/>
                      </a:moveTo>
                      <a:cubicBezTo>
                        <a:pt x="398" y="0"/>
                        <a:pt x="0" y="398"/>
                        <a:pt x="0" y="887"/>
                      </a:cubicBezTo>
                      <a:cubicBezTo>
                        <a:pt x="0" y="1377"/>
                        <a:pt x="398" y="1775"/>
                        <a:pt x="887" y="1775"/>
                      </a:cubicBezTo>
                      <a:cubicBezTo>
                        <a:pt x="1377" y="1775"/>
                        <a:pt x="1775" y="1377"/>
                        <a:pt x="1775" y="887"/>
                      </a:cubicBezTo>
                      <a:cubicBezTo>
                        <a:pt x="1775" y="398"/>
                        <a:pt x="1377" y="0"/>
                        <a:pt x="887" y="0"/>
                      </a:cubicBezTo>
                      <a:close/>
                      <a:moveTo>
                        <a:pt x="1442" y="330"/>
                      </a:moveTo>
                      <a:cubicBezTo>
                        <a:pt x="1451" y="339"/>
                        <a:pt x="1458" y="348"/>
                        <a:pt x="1466" y="357"/>
                      </a:cubicBezTo>
                      <a:cubicBezTo>
                        <a:pt x="1454" y="364"/>
                        <a:pt x="1448" y="342"/>
                        <a:pt x="1442" y="330"/>
                      </a:cubicBezTo>
                      <a:cubicBezTo>
                        <a:pt x="1442" y="330"/>
                        <a:pt x="1442" y="330"/>
                        <a:pt x="1442" y="330"/>
                      </a:cubicBezTo>
                      <a:close/>
                      <a:moveTo>
                        <a:pt x="564" y="171"/>
                      </a:moveTo>
                      <a:cubicBezTo>
                        <a:pt x="561" y="173"/>
                        <a:pt x="557" y="175"/>
                        <a:pt x="554" y="176"/>
                      </a:cubicBezTo>
                      <a:cubicBezTo>
                        <a:pt x="557" y="174"/>
                        <a:pt x="561" y="172"/>
                        <a:pt x="564" y="171"/>
                      </a:cubicBezTo>
                      <a:close/>
                      <a:moveTo>
                        <a:pt x="887" y="1674"/>
                      </a:moveTo>
                      <a:cubicBezTo>
                        <a:pt x="453" y="1674"/>
                        <a:pt x="100" y="1321"/>
                        <a:pt x="100" y="887"/>
                      </a:cubicBezTo>
                      <a:cubicBezTo>
                        <a:pt x="100" y="778"/>
                        <a:pt x="123" y="674"/>
                        <a:pt x="163" y="580"/>
                      </a:cubicBezTo>
                      <a:cubicBezTo>
                        <a:pt x="156" y="597"/>
                        <a:pt x="150" y="614"/>
                        <a:pt x="145" y="631"/>
                      </a:cubicBezTo>
                      <a:cubicBezTo>
                        <a:pt x="147" y="707"/>
                        <a:pt x="166" y="787"/>
                        <a:pt x="217" y="837"/>
                      </a:cubicBezTo>
                      <a:cubicBezTo>
                        <a:pt x="216" y="817"/>
                        <a:pt x="204" y="807"/>
                        <a:pt x="203" y="786"/>
                      </a:cubicBezTo>
                      <a:cubicBezTo>
                        <a:pt x="227" y="801"/>
                        <a:pt x="242" y="826"/>
                        <a:pt x="239" y="867"/>
                      </a:cubicBezTo>
                      <a:cubicBezTo>
                        <a:pt x="316" y="923"/>
                        <a:pt x="421" y="950"/>
                        <a:pt x="475" y="1029"/>
                      </a:cubicBezTo>
                      <a:cubicBezTo>
                        <a:pt x="467" y="1050"/>
                        <a:pt x="451" y="1064"/>
                        <a:pt x="438" y="1080"/>
                      </a:cubicBezTo>
                      <a:cubicBezTo>
                        <a:pt x="417" y="1179"/>
                        <a:pt x="535" y="1226"/>
                        <a:pt x="549" y="1309"/>
                      </a:cubicBezTo>
                      <a:cubicBezTo>
                        <a:pt x="566" y="1414"/>
                        <a:pt x="517" y="1521"/>
                        <a:pt x="546" y="1579"/>
                      </a:cubicBezTo>
                      <a:cubicBezTo>
                        <a:pt x="565" y="1589"/>
                        <a:pt x="584" y="1597"/>
                        <a:pt x="603" y="1605"/>
                      </a:cubicBezTo>
                      <a:cubicBezTo>
                        <a:pt x="616" y="1544"/>
                        <a:pt x="599" y="1498"/>
                        <a:pt x="675" y="1476"/>
                      </a:cubicBezTo>
                      <a:cubicBezTo>
                        <a:pt x="681" y="1455"/>
                        <a:pt x="665" y="1457"/>
                        <a:pt x="668" y="1439"/>
                      </a:cubicBezTo>
                      <a:cubicBezTo>
                        <a:pt x="710" y="1451"/>
                        <a:pt x="743" y="1391"/>
                        <a:pt x="749" y="1342"/>
                      </a:cubicBezTo>
                      <a:cubicBezTo>
                        <a:pt x="769" y="1333"/>
                        <a:pt x="789" y="1322"/>
                        <a:pt x="809" y="1313"/>
                      </a:cubicBezTo>
                      <a:cubicBezTo>
                        <a:pt x="808" y="1235"/>
                        <a:pt x="854" y="1204"/>
                        <a:pt x="861" y="1134"/>
                      </a:cubicBezTo>
                      <a:cubicBezTo>
                        <a:pt x="812" y="1116"/>
                        <a:pt x="773" y="1088"/>
                        <a:pt x="720" y="1074"/>
                      </a:cubicBezTo>
                      <a:cubicBezTo>
                        <a:pt x="720" y="1062"/>
                        <a:pt x="720" y="1050"/>
                        <a:pt x="720" y="1037"/>
                      </a:cubicBezTo>
                      <a:cubicBezTo>
                        <a:pt x="690" y="1010"/>
                        <a:pt x="633" y="1009"/>
                        <a:pt x="623" y="963"/>
                      </a:cubicBezTo>
                      <a:cubicBezTo>
                        <a:pt x="574" y="962"/>
                        <a:pt x="543" y="956"/>
                        <a:pt x="526" y="941"/>
                      </a:cubicBezTo>
                      <a:cubicBezTo>
                        <a:pt x="498" y="945"/>
                        <a:pt x="496" y="975"/>
                        <a:pt x="467" y="978"/>
                      </a:cubicBezTo>
                      <a:cubicBezTo>
                        <a:pt x="466" y="970"/>
                        <a:pt x="458" y="972"/>
                        <a:pt x="452" y="970"/>
                      </a:cubicBezTo>
                      <a:cubicBezTo>
                        <a:pt x="414" y="965"/>
                        <a:pt x="427" y="936"/>
                        <a:pt x="429" y="903"/>
                      </a:cubicBezTo>
                      <a:cubicBezTo>
                        <a:pt x="419" y="899"/>
                        <a:pt x="391" y="912"/>
                        <a:pt x="392" y="896"/>
                      </a:cubicBezTo>
                      <a:cubicBezTo>
                        <a:pt x="391" y="877"/>
                        <a:pt x="396" y="865"/>
                        <a:pt x="407" y="859"/>
                      </a:cubicBezTo>
                      <a:cubicBezTo>
                        <a:pt x="403" y="833"/>
                        <a:pt x="360" y="843"/>
                        <a:pt x="362" y="866"/>
                      </a:cubicBezTo>
                      <a:cubicBezTo>
                        <a:pt x="360" y="866"/>
                        <a:pt x="357" y="866"/>
                        <a:pt x="355" y="866"/>
                      </a:cubicBezTo>
                      <a:cubicBezTo>
                        <a:pt x="239" y="839"/>
                        <a:pt x="362" y="715"/>
                        <a:pt x="429" y="754"/>
                      </a:cubicBezTo>
                      <a:cubicBezTo>
                        <a:pt x="435" y="776"/>
                        <a:pt x="441" y="797"/>
                        <a:pt x="459" y="807"/>
                      </a:cubicBezTo>
                      <a:cubicBezTo>
                        <a:pt x="481" y="792"/>
                        <a:pt x="451" y="746"/>
                        <a:pt x="467" y="739"/>
                      </a:cubicBezTo>
                      <a:cubicBezTo>
                        <a:pt x="476" y="727"/>
                        <a:pt x="482" y="710"/>
                        <a:pt x="504" y="710"/>
                      </a:cubicBezTo>
                      <a:cubicBezTo>
                        <a:pt x="518" y="625"/>
                        <a:pt x="610" y="599"/>
                        <a:pt x="645" y="576"/>
                      </a:cubicBezTo>
                      <a:cubicBezTo>
                        <a:pt x="645" y="573"/>
                        <a:pt x="645" y="571"/>
                        <a:pt x="645" y="568"/>
                      </a:cubicBezTo>
                      <a:cubicBezTo>
                        <a:pt x="645" y="561"/>
                        <a:pt x="636" y="563"/>
                        <a:pt x="630" y="561"/>
                      </a:cubicBezTo>
                      <a:cubicBezTo>
                        <a:pt x="626" y="560"/>
                        <a:pt x="622" y="560"/>
                        <a:pt x="623" y="553"/>
                      </a:cubicBezTo>
                      <a:cubicBezTo>
                        <a:pt x="620" y="536"/>
                        <a:pt x="637" y="537"/>
                        <a:pt x="630" y="516"/>
                      </a:cubicBezTo>
                      <a:cubicBezTo>
                        <a:pt x="654" y="547"/>
                        <a:pt x="677" y="508"/>
                        <a:pt x="705" y="501"/>
                      </a:cubicBezTo>
                      <a:cubicBezTo>
                        <a:pt x="701" y="512"/>
                        <a:pt x="693" y="519"/>
                        <a:pt x="682" y="524"/>
                      </a:cubicBezTo>
                      <a:cubicBezTo>
                        <a:pt x="677" y="529"/>
                        <a:pt x="664" y="560"/>
                        <a:pt x="690" y="553"/>
                      </a:cubicBezTo>
                      <a:cubicBezTo>
                        <a:pt x="707" y="553"/>
                        <a:pt x="712" y="566"/>
                        <a:pt x="735" y="561"/>
                      </a:cubicBezTo>
                      <a:cubicBezTo>
                        <a:pt x="724" y="494"/>
                        <a:pt x="683" y="459"/>
                        <a:pt x="660" y="390"/>
                      </a:cubicBezTo>
                      <a:cubicBezTo>
                        <a:pt x="636" y="380"/>
                        <a:pt x="654" y="414"/>
                        <a:pt x="630" y="405"/>
                      </a:cubicBezTo>
                      <a:cubicBezTo>
                        <a:pt x="605" y="406"/>
                        <a:pt x="620" y="366"/>
                        <a:pt x="601" y="360"/>
                      </a:cubicBezTo>
                      <a:cubicBezTo>
                        <a:pt x="574" y="365"/>
                        <a:pt x="563" y="344"/>
                        <a:pt x="556" y="345"/>
                      </a:cubicBezTo>
                      <a:cubicBezTo>
                        <a:pt x="556" y="350"/>
                        <a:pt x="555" y="354"/>
                        <a:pt x="549" y="352"/>
                      </a:cubicBezTo>
                      <a:cubicBezTo>
                        <a:pt x="551" y="449"/>
                        <a:pt x="529" y="434"/>
                        <a:pt x="504" y="494"/>
                      </a:cubicBezTo>
                      <a:cubicBezTo>
                        <a:pt x="504" y="476"/>
                        <a:pt x="491" y="472"/>
                        <a:pt x="496" y="449"/>
                      </a:cubicBezTo>
                      <a:cubicBezTo>
                        <a:pt x="486" y="450"/>
                        <a:pt x="480" y="446"/>
                        <a:pt x="474" y="442"/>
                      </a:cubicBezTo>
                      <a:cubicBezTo>
                        <a:pt x="449" y="432"/>
                        <a:pt x="421" y="425"/>
                        <a:pt x="415" y="397"/>
                      </a:cubicBezTo>
                      <a:cubicBezTo>
                        <a:pt x="436" y="372"/>
                        <a:pt x="454" y="342"/>
                        <a:pt x="489" y="330"/>
                      </a:cubicBezTo>
                      <a:cubicBezTo>
                        <a:pt x="483" y="349"/>
                        <a:pt x="517" y="365"/>
                        <a:pt x="519" y="352"/>
                      </a:cubicBezTo>
                      <a:cubicBezTo>
                        <a:pt x="511" y="352"/>
                        <a:pt x="509" y="339"/>
                        <a:pt x="519" y="338"/>
                      </a:cubicBezTo>
                      <a:cubicBezTo>
                        <a:pt x="529" y="337"/>
                        <a:pt x="535" y="341"/>
                        <a:pt x="541" y="345"/>
                      </a:cubicBezTo>
                      <a:cubicBezTo>
                        <a:pt x="542" y="326"/>
                        <a:pt x="530" y="322"/>
                        <a:pt x="519" y="315"/>
                      </a:cubicBezTo>
                      <a:cubicBezTo>
                        <a:pt x="527" y="296"/>
                        <a:pt x="555" y="297"/>
                        <a:pt x="549" y="263"/>
                      </a:cubicBezTo>
                      <a:cubicBezTo>
                        <a:pt x="525" y="253"/>
                        <a:pt x="575" y="256"/>
                        <a:pt x="586" y="256"/>
                      </a:cubicBezTo>
                      <a:cubicBezTo>
                        <a:pt x="580" y="279"/>
                        <a:pt x="606" y="270"/>
                        <a:pt x="601" y="293"/>
                      </a:cubicBezTo>
                      <a:cubicBezTo>
                        <a:pt x="599" y="316"/>
                        <a:pt x="574" y="316"/>
                        <a:pt x="556" y="323"/>
                      </a:cubicBezTo>
                      <a:cubicBezTo>
                        <a:pt x="589" y="332"/>
                        <a:pt x="610" y="353"/>
                        <a:pt x="638" y="367"/>
                      </a:cubicBezTo>
                      <a:cubicBezTo>
                        <a:pt x="656" y="353"/>
                        <a:pt x="623" y="340"/>
                        <a:pt x="660" y="352"/>
                      </a:cubicBezTo>
                      <a:cubicBezTo>
                        <a:pt x="661" y="334"/>
                        <a:pt x="662" y="316"/>
                        <a:pt x="645" y="315"/>
                      </a:cubicBezTo>
                      <a:cubicBezTo>
                        <a:pt x="653" y="292"/>
                        <a:pt x="665" y="324"/>
                        <a:pt x="675" y="323"/>
                      </a:cubicBezTo>
                      <a:cubicBezTo>
                        <a:pt x="683" y="318"/>
                        <a:pt x="683" y="306"/>
                        <a:pt x="697" y="308"/>
                      </a:cubicBezTo>
                      <a:cubicBezTo>
                        <a:pt x="653" y="269"/>
                        <a:pt x="654" y="213"/>
                        <a:pt x="578" y="218"/>
                      </a:cubicBezTo>
                      <a:cubicBezTo>
                        <a:pt x="554" y="210"/>
                        <a:pt x="598" y="210"/>
                        <a:pt x="608" y="211"/>
                      </a:cubicBezTo>
                      <a:cubicBezTo>
                        <a:pt x="606" y="200"/>
                        <a:pt x="586" y="208"/>
                        <a:pt x="586" y="196"/>
                      </a:cubicBezTo>
                      <a:cubicBezTo>
                        <a:pt x="559" y="212"/>
                        <a:pt x="497" y="192"/>
                        <a:pt x="496" y="233"/>
                      </a:cubicBezTo>
                      <a:cubicBezTo>
                        <a:pt x="491" y="259"/>
                        <a:pt x="527" y="243"/>
                        <a:pt x="519" y="271"/>
                      </a:cubicBezTo>
                      <a:cubicBezTo>
                        <a:pt x="512" y="274"/>
                        <a:pt x="505" y="277"/>
                        <a:pt x="504" y="285"/>
                      </a:cubicBezTo>
                      <a:cubicBezTo>
                        <a:pt x="494" y="257"/>
                        <a:pt x="470" y="276"/>
                        <a:pt x="467" y="233"/>
                      </a:cubicBezTo>
                      <a:cubicBezTo>
                        <a:pt x="455" y="231"/>
                        <a:pt x="454" y="240"/>
                        <a:pt x="444" y="241"/>
                      </a:cubicBezTo>
                      <a:cubicBezTo>
                        <a:pt x="438" y="262"/>
                        <a:pt x="455" y="260"/>
                        <a:pt x="452" y="278"/>
                      </a:cubicBezTo>
                      <a:cubicBezTo>
                        <a:pt x="424" y="244"/>
                        <a:pt x="420" y="291"/>
                        <a:pt x="380" y="287"/>
                      </a:cubicBezTo>
                      <a:cubicBezTo>
                        <a:pt x="408" y="263"/>
                        <a:pt x="437" y="242"/>
                        <a:pt x="468" y="223"/>
                      </a:cubicBezTo>
                      <a:cubicBezTo>
                        <a:pt x="480" y="220"/>
                        <a:pt x="489" y="214"/>
                        <a:pt x="495" y="206"/>
                      </a:cubicBezTo>
                      <a:cubicBezTo>
                        <a:pt x="504" y="201"/>
                        <a:pt x="512" y="196"/>
                        <a:pt x="521" y="191"/>
                      </a:cubicBezTo>
                      <a:cubicBezTo>
                        <a:pt x="539" y="193"/>
                        <a:pt x="560" y="191"/>
                        <a:pt x="586" y="189"/>
                      </a:cubicBezTo>
                      <a:cubicBezTo>
                        <a:pt x="593" y="175"/>
                        <a:pt x="601" y="163"/>
                        <a:pt x="611" y="152"/>
                      </a:cubicBezTo>
                      <a:cubicBezTo>
                        <a:pt x="626" y="146"/>
                        <a:pt x="641" y="140"/>
                        <a:pt x="656" y="135"/>
                      </a:cubicBezTo>
                      <a:cubicBezTo>
                        <a:pt x="682" y="183"/>
                        <a:pt x="790" y="161"/>
                        <a:pt x="757" y="256"/>
                      </a:cubicBezTo>
                      <a:cubicBezTo>
                        <a:pt x="758" y="262"/>
                        <a:pt x="765" y="263"/>
                        <a:pt x="769" y="260"/>
                      </a:cubicBezTo>
                      <a:cubicBezTo>
                        <a:pt x="770" y="259"/>
                        <a:pt x="771" y="257"/>
                        <a:pt x="772" y="256"/>
                      </a:cubicBezTo>
                      <a:cubicBezTo>
                        <a:pt x="772" y="258"/>
                        <a:pt x="771" y="259"/>
                        <a:pt x="769" y="260"/>
                      </a:cubicBezTo>
                      <a:cubicBezTo>
                        <a:pt x="753" y="294"/>
                        <a:pt x="763" y="382"/>
                        <a:pt x="817" y="397"/>
                      </a:cubicBezTo>
                      <a:cubicBezTo>
                        <a:pt x="838" y="383"/>
                        <a:pt x="845" y="356"/>
                        <a:pt x="861" y="337"/>
                      </a:cubicBezTo>
                      <a:cubicBezTo>
                        <a:pt x="894" y="289"/>
                        <a:pt x="971" y="283"/>
                        <a:pt x="1025" y="256"/>
                      </a:cubicBezTo>
                      <a:cubicBezTo>
                        <a:pt x="988" y="228"/>
                        <a:pt x="1051" y="199"/>
                        <a:pt x="1025" y="166"/>
                      </a:cubicBezTo>
                      <a:cubicBezTo>
                        <a:pt x="1028" y="155"/>
                        <a:pt x="1035" y="169"/>
                        <a:pt x="1047" y="166"/>
                      </a:cubicBezTo>
                      <a:cubicBezTo>
                        <a:pt x="1047" y="149"/>
                        <a:pt x="1035" y="144"/>
                        <a:pt x="1040" y="122"/>
                      </a:cubicBezTo>
                      <a:cubicBezTo>
                        <a:pt x="1044" y="121"/>
                        <a:pt x="1047" y="120"/>
                        <a:pt x="1050" y="118"/>
                      </a:cubicBezTo>
                      <a:cubicBezTo>
                        <a:pt x="1167" y="142"/>
                        <a:pt x="1274" y="193"/>
                        <a:pt x="1365" y="264"/>
                      </a:cubicBezTo>
                      <a:cubicBezTo>
                        <a:pt x="1287" y="274"/>
                        <a:pt x="1273" y="348"/>
                        <a:pt x="1226" y="390"/>
                      </a:cubicBezTo>
                      <a:cubicBezTo>
                        <a:pt x="1236" y="399"/>
                        <a:pt x="1231" y="425"/>
                        <a:pt x="1241" y="434"/>
                      </a:cubicBezTo>
                      <a:cubicBezTo>
                        <a:pt x="1249" y="428"/>
                        <a:pt x="1261" y="425"/>
                        <a:pt x="1278" y="427"/>
                      </a:cubicBezTo>
                      <a:cubicBezTo>
                        <a:pt x="1284" y="432"/>
                        <a:pt x="1298" y="478"/>
                        <a:pt x="1271" y="472"/>
                      </a:cubicBezTo>
                      <a:cubicBezTo>
                        <a:pt x="1268" y="454"/>
                        <a:pt x="1272" y="443"/>
                        <a:pt x="1278" y="434"/>
                      </a:cubicBezTo>
                      <a:cubicBezTo>
                        <a:pt x="1239" y="462"/>
                        <a:pt x="1237" y="528"/>
                        <a:pt x="1174" y="531"/>
                      </a:cubicBezTo>
                      <a:cubicBezTo>
                        <a:pt x="1176" y="548"/>
                        <a:pt x="1152" y="539"/>
                        <a:pt x="1151" y="554"/>
                      </a:cubicBezTo>
                      <a:cubicBezTo>
                        <a:pt x="1159" y="571"/>
                        <a:pt x="1177" y="577"/>
                        <a:pt x="1174" y="606"/>
                      </a:cubicBezTo>
                      <a:cubicBezTo>
                        <a:pt x="1171" y="606"/>
                        <a:pt x="1169" y="606"/>
                        <a:pt x="1166" y="606"/>
                      </a:cubicBezTo>
                      <a:cubicBezTo>
                        <a:pt x="1160" y="626"/>
                        <a:pt x="1143" y="595"/>
                        <a:pt x="1122" y="606"/>
                      </a:cubicBezTo>
                      <a:cubicBezTo>
                        <a:pt x="1099" y="610"/>
                        <a:pt x="1110" y="649"/>
                        <a:pt x="1099" y="665"/>
                      </a:cubicBezTo>
                      <a:cubicBezTo>
                        <a:pt x="1097" y="677"/>
                        <a:pt x="1106" y="678"/>
                        <a:pt x="1107" y="687"/>
                      </a:cubicBezTo>
                      <a:cubicBezTo>
                        <a:pt x="1129" y="687"/>
                        <a:pt x="1151" y="687"/>
                        <a:pt x="1174" y="687"/>
                      </a:cubicBezTo>
                      <a:cubicBezTo>
                        <a:pt x="1175" y="679"/>
                        <a:pt x="1182" y="676"/>
                        <a:pt x="1189" y="673"/>
                      </a:cubicBezTo>
                      <a:cubicBezTo>
                        <a:pt x="1189" y="663"/>
                        <a:pt x="1189" y="653"/>
                        <a:pt x="1189" y="643"/>
                      </a:cubicBezTo>
                      <a:cubicBezTo>
                        <a:pt x="1212" y="631"/>
                        <a:pt x="1229" y="614"/>
                        <a:pt x="1256" y="606"/>
                      </a:cubicBezTo>
                      <a:cubicBezTo>
                        <a:pt x="1266" y="608"/>
                        <a:pt x="1262" y="624"/>
                        <a:pt x="1263" y="635"/>
                      </a:cubicBezTo>
                      <a:cubicBezTo>
                        <a:pt x="1270" y="605"/>
                        <a:pt x="1353" y="671"/>
                        <a:pt x="1300" y="680"/>
                      </a:cubicBezTo>
                      <a:cubicBezTo>
                        <a:pt x="1324" y="708"/>
                        <a:pt x="1330" y="656"/>
                        <a:pt x="1352" y="658"/>
                      </a:cubicBezTo>
                      <a:cubicBezTo>
                        <a:pt x="1356" y="672"/>
                        <a:pt x="1374" y="671"/>
                        <a:pt x="1367" y="695"/>
                      </a:cubicBezTo>
                      <a:cubicBezTo>
                        <a:pt x="1372" y="695"/>
                        <a:pt x="1377" y="695"/>
                        <a:pt x="1382" y="695"/>
                      </a:cubicBezTo>
                      <a:cubicBezTo>
                        <a:pt x="1412" y="686"/>
                        <a:pt x="1372" y="647"/>
                        <a:pt x="1419" y="650"/>
                      </a:cubicBezTo>
                      <a:cubicBezTo>
                        <a:pt x="1409" y="660"/>
                        <a:pt x="1409" y="685"/>
                        <a:pt x="1419" y="695"/>
                      </a:cubicBezTo>
                      <a:cubicBezTo>
                        <a:pt x="1441" y="706"/>
                        <a:pt x="1480" y="699"/>
                        <a:pt x="1486" y="725"/>
                      </a:cubicBezTo>
                      <a:cubicBezTo>
                        <a:pt x="1482" y="738"/>
                        <a:pt x="1483" y="756"/>
                        <a:pt x="1472" y="762"/>
                      </a:cubicBezTo>
                      <a:cubicBezTo>
                        <a:pt x="1471" y="745"/>
                        <a:pt x="1440" y="759"/>
                        <a:pt x="1427" y="754"/>
                      </a:cubicBezTo>
                      <a:cubicBezTo>
                        <a:pt x="1392" y="767"/>
                        <a:pt x="1398" y="746"/>
                        <a:pt x="1375" y="732"/>
                      </a:cubicBezTo>
                      <a:cubicBezTo>
                        <a:pt x="1364" y="739"/>
                        <a:pt x="1351" y="743"/>
                        <a:pt x="1352" y="762"/>
                      </a:cubicBezTo>
                      <a:cubicBezTo>
                        <a:pt x="1329" y="751"/>
                        <a:pt x="1315" y="730"/>
                        <a:pt x="1285" y="725"/>
                      </a:cubicBezTo>
                      <a:cubicBezTo>
                        <a:pt x="1285" y="715"/>
                        <a:pt x="1285" y="705"/>
                        <a:pt x="1285" y="695"/>
                      </a:cubicBezTo>
                      <a:cubicBezTo>
                        <a:pt x="1229" y="674"/>
                        <a:pt x="1088" y="688"/>
                        <a:pt x="1092" y="777"/>
                      </a:cubicBezTo>
                      <a:cubicBezTo>
                        <a:pt x="1009" y="807"/>
                        <a:pt x="1050" y="883"/>
                        <a:pt x="1025" y="955"/>
                      </a:cubicBezTo>
                      <a:cubicBezTo>
                        <a:pt x="1052" y="980"/>
                        <a:pt x="1066" y="1019"/>
                        <a:pt x="1099" y="1037"/>
                      </a:cubicBezTo>
                      <a:cubicBezTo>
                        <a:pt x="1146" y="1032"/>
                        <a:pt x="1179" y="1038"/>
                        <a:pt x="1226" y="1022"/>
                      </a:cubicBezTo>
                      <a:cubicBezTo>
                        <a:pt x="1224" y="1047"/>
                        <a:pt x="1253" y="1040"/>
                        <a:pt x="1263" y="1052"/>
                      </a:cubicBezTo>
                      <a:cubicBezTo>
                        <a:pt x="1258" y="1141"/>
                        <a:pt x="1328" y="1189"/>
                        <a:pt x="1278" y="1261"/>
                      </a:cubicBezTo>
                      <a:cubicBezTo>
                        <a:pt x="1302" y="1311"/>
                        <a:pt x="1303" y="1385"/>
                        <a:pt x="1323" y="1439"/>
                      </a:cubicBezTo>
                      <a:cubicBezTo>
                        <a:pt x="1443" y="1457"/>
                        <a:pt x="1448" y="1297"/>
                        <a:pt x="1524" y="1246"/>
                      </a:cubicBezTo>
                      <a:cubicBezTo>
                        <a:pt x="1528" y="1191"/>
                        <a:pt x="1525" y="1176"/>
                        <a:pt x="1524" y="1119"/>
                      </a:cubicBezTo>
                      <a:cubicBezTo>
                        <a:pt x="1560" y="1074"/>
                        <a:pt x="1613" y="1045"/>
                        <a:pt x="1620" y="970"/>
                      </a:cubicBezTo>
                      <a:cubicBezTo>
                        <a:pt x="1603" y="953"/>
                        <a:pt x="1574" y="994"/>
                        <a:pt x="1561" y="963"/>
                      </a:cubicBezTo>
                      <a:cubicBezTo>
                        <a:pt x="1604" y="933"/>
                        <a:pt x="1705" y="902"/>
                        <a:pt x="1658" y="829"/>
                      </a:cubicBezTo>
                      <a:cubicBezTo>
                        <a:pt x="1662" y="829"/>
                        <a:pt x="1667" y="829"/>
                        <a:pt x="1671" y="829"/>
                      </a:cubicBezTo>
                      <a:cubicBezTo>
                        <a:pt x="1673" y="848"/>
                        <a:pt x="1674" y="868"/>
                        <a:pt x="1674" y="887"/>
                      </a:cubicBezTo>
                      <a:cubicBezTo>
                        <a:pt x="1674" y="1321"/>
                        <a:pt x="1321" y="1674"/>
                        <a:pt x="887" y="167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CA"/>
                </a:p>
              </p:txBody>
            </p:sp>
          </p:grpSp>
        </p:grpSp>
      </p:grpSp>
      <p:sp>
        <p:nvSpPr>
          <p:cNvPr id="114" name="TextBox 113"/>
          <p:cNvSpPr txBox="1"/>
          <p:nvPr/>
        </p:nvSpPr>
        <p:spPr>
          <a:xfrm>
            <a:off x="1759250" y="586800"/>
            <a:ext cx="5295824" cy="584775"/>
          </a:xfrm>
          <a:prstGeom prst="rect">
            <a:avLst/>
          </a:prstGeom>
          <a:noFill/>
        </p:spPr>
        <p:txBody>
          <a:bodyPr wrap="square" rtlCol="0">
            <a:spAutoFit/>
          </a:bodyPr>
          <a:lstStyle/>
          <a:p>
            <a:pPr algn="ctr"/>
            <a:r>
              <a:rPr lang="en-US" sz="1600" i="1" dirty="0" smtClean="0">
                <a:solidFill>
                  <a:schemeClr val="tx1"/>
                </a:solidFill>
                <a:latin typeface="Arial" panose="020B0604020202020204" pitchFamily="34" charset="0"/>
                <a:cs typeface="Arial" panose="020B0604020202020204" pitchFamily="34" charset="0"/>
              </a:rPr>
              <a:t>Proportion of Adults which Claim to Know </a:t>
            </a:r>
          </a:p>
          <a:p>
            <a:pPr algn="ctr"/>
            <a:r>
              <a:rPr lang="en-US" sz="1600" i="1" dirty="0" smtClean="0">
                <a:solidFill>
                  <a:schemeClr val="tx1"/>
                </a:solidFill>
                <a:latin typeface="Arial" panose="020B0604020202020204" pitchFamily="34" charset="0"/>
                <a:cs typeface="Arial" panose="020B0604020202020204" pitchFamily="34" charset="0"/>
              </a:rPr>
              <a:t>What a PE Would Feel Like</a:t>
            </a:r>
          </a:p>
        </p:txBody>
      </p:sp>
      <p:graphicFrame>
        <p:nvGraphicFramePr>
          <p:cNvPr id="14" name="Chart 13"/>
          <p:cNvGraphicFramePr/>
          <p:nvPr>
            <p:extLst>
              <p:ext uri="{D42A27DB-BD31-4B8C-83A1-F6EECF244321}">
                <p14:modId xmlns:p14="http://schemas.microsoft.com/office/powerpoint/2010/main" val="3090794500"/>
              </p:ext>
            </p:extLst>
          </p:nvPr>
        </p:nvGraphicFramePr>
        <p:xfrm>
          <a:off x="356389" y="1833067"/>
          <a:ext cx="2215094" cy="1476729"/>
        </p:xfrm>
        <a:graphic>
          <a:graphicData uri="http://schemas.openxmlformats.org/drawingml/2006/chart">
            <c:chart xmlns:c="http://schemas.openxmlformats.org/drawingml/2006/chart" xmlns:r="http://schemas.openxmlformats.org/officeDocument/2006/relationships" r:id="rId2"/>
          </a:graphicData>
        </a:graphic>
      </p:graphicFrame>
      <p:sp>
        <p:nvSpPr>
          <p:cNvPr id="116" name="TextBox 115"/>
          <p:cNvSpPr txBox="1"/>
          <p:nvPr/>
        </p:nvSpPr>
        <p:spPr>
          <a:xfrm>
            <a:off x="893792" y="1833067"/>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18-39</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66" name="Chart 165"/>
          <p:cNvGraphicFramePr/>
          <p:nvPr>
            <p:extLst>
              <p:ext uri="{D42A27DB-BD31-4B8C-83A1-F6EECF244321}">
                <p14:modId xmlns:p14="http://schemas.microsoft.com/office/powerpoint/2010/main" val="3846058879"/>
              </p:ext>
            </p:extLst>
          </p:nvPr>
        </p:nvGraphicFramePr>
        <p:xfrm>
          <a:off x="356389" y="3095516"/>
          <a:ext cx="2215094" cy="1476729"/>
        </p:xfrm>
        <a:graphic>
          <a:graphicData uri="http://schemas.openxmlformats.org/drawingml/2006/chart">
            <c:chart xmlns:c="http://schemas.openxmlformats.org/drawingml/2006/chart" xmlns:r="http://schemas.openxmlformats.org/officeDocument/2006/relationships" r:id="rId3"/>
          </a:graphicData>
        </a:graphic>
      </p:graphicFrame>
      <p:sp>
        <p:nvSpPr>
          <p:cNvPr id="167" name="TextBox 166"/>
          <p:cNvSpPr txBox="1"/>
          <p:nvPr/>
        </p:nvSpPr>
        <p:spPr>
          <a:xfrm>
            <a:off x="893792" y="3095516"/>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40-64</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68" name="Chart 167"/>
          <p:cNvGraphicFramePr/>
          <p:nvPr>
            <p:extLst>
              <p:ext uri="{D42A27DB-BD31-4B8C-83A1-F6EECF244321}">
                <p14:modId xmlns:p14="http://schemas.microsoft.com/office/powerpoint/2010/main" val="1407023320"/>
              </p:ext>
            </p:extLst>
          </p:nvPr>
        </p:nvGraphicFramePr>
        <p:xfrm>
          <a:off x="372830" y="4433392"/>
          <a:ext cx="2215094" cy="1476729"/>
        </p:xfrm>
        <a:graphic>
          <a:graphicData uri="http://schemas.openxmlformats.org/drawingml/2006/chart">
            <c:chart xmlns:c="http://schemas.openxmlformats.org/drawingml/2006/chart" xmlns:r="http://schemas.openxmlformats.org/officeDocument/2006/relationships" r:id="rId4"/>
          </a:graphicData>
        </a:graphic>
      </p:graphicFrame>
      <p:sp>
        <p:nvSpPr>
          <p:cNvPr id="169" name="TextBox 168"/>
          <p:cNvSpPr txBox="1"/>
          <p:nvPr/>
        </p:nvSpPr>
        <p:spPr>
          <a:xfrm>
            <a:off x="910233" y="4433392"/>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65+</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0" name="Chart 169"/>
          <p:cNvGraphicFramePr/>
          <p:nvPr>
            <p:extLst>
              <p:ext uri="{D42A27DB-BD31-4B8C-83A1-F6EECF244321}">
                <p14:modId xmlns:p14="http://schemas.microsoft.com/office/powerpoint/2010/main" val="156903440"/>
              </p:ext>
            </p:extLst>
          </p:nvPr>
        </p:nvGraphicFramePr>
        <p:xfrm>
          <a:off x="3251989" y="1842592"/>
          <a:ext cx="2215094" cy="1476729"/>
        </p:xfrm>
        <a:graphic>
          <a:graphicData uri="http://schemas.openxmlformats.org/drawingml/2006/chart">
            <c:chart xmlns:c="http://schemas.openxmlformats.org/drawingml/2006/chart" xmlns:r="http://schemas.openxmlformats.org/officeDocument/2006/relationships" r:id="rId5"/>
          </a:graphicData>
        </a:graphic>
      </p:graphicFrame>
      <p:sp>
        <p:nvSpPr>
          <p:cNvPr id="171" name="TextBox 170"/>
          <p:cNvSpPr txBox="1"/>
          <p:nvPr/>
        </p:nvSpPr>
        <p:spPr>
          <a:xfrm>
            <a:off x="3789392" y="1842592"/>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18-39</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2" name="Chart 171"/>
          <p:cNvGraphicFramePr/>
          <p:nvPr>
            <p:extLst>
              <p:ext uri="{D42A27DB-BD31-4B8C-83A1-F6EECF244321}">
                <p14:modId xmlns:p14="http://schemas.microsoft.com/office/powerpoint/2010/main" val="1867518651"/>
              </p:ext>
            </p:extLst>
          </p:nvPr>
        </p:nvGraphicFramePr>
        <p:xfrm>
          <a:off x="3251989" y="3105041"/>
          <a:ext cx="2215094" cy="1476729"/>
        </p:xfrm>
        <a:graphic>
          <a:graphicData uri="http://schemas.openxmlformats.org/drawingml/2006/chart">
            <c:chart xmlns:c="http://schemas.openxmlformats.org/drawingml/2006/chart" xmlns:r="http://schemas.openxmlformats.org/officeDocument/2006/relationships" r:id="rId6"/>
          </a:graphicData>
        </a:graphic>
      </p:graphicFrame>
      <p:sp>
        <p:nvSpPr>
          <p:cNvPr id="173" name="TextBox 172"/>
          <p:cNvSpPr txBox="1"/>
          <p:nvPr/>
        </p:nvSpPr>
        <p:spPr>
          <a:xfrm>
            <a:off x="3789392" y="3105041"/>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40-64</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4" name="Chart 173"/>
          <p:cNvGraphicFramePr/>
          <p:nvPr>
            <p:extLst>
              <p:ext uri="{D42A27DB-BD31-4B8C-83A1-F6EECF244321}">
                <p14:modId xmlns:p14="http://schemas.microsoft.com/office/powerpoint/2010/main" val="3534140327"/>
              </p:ext>
            </p:extLst>
          </p:nvPr>
        </p:nvGraphicFramePr>
        <p:xfrm>
          <a:off x="3268430" y="4442917"/>
          <a:ext cx="2215094" cy="1476729"/>
        </p:xfrm>
        <a:graphic>
          <a:graphicData uri="http://schemas.openxmlformats.org/drawingml/2006/chart">
            <c:chart xmlns:c="http://schemas.openxmlformats.org/drawingml/2006/chart" xmlns:r="http://schemas.openxmlformats.org/officeDocument/2006/relationships" r:id="rId7"/>
          </a:graphicData>
        </a:graphic>
      </p:graphicFrame>
      <p:sp>
        <p:nvSpPr>
          <p:cNvPr id="175" name="TextBox 174"/>
          <p:cNvSpPr txBox="1"/>
          <p:nvPr/>
        </p:nvSpPr>
        <p:spPr>
          <a:xfrm>
            <a:off x="3805833" y="4442917"/>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Ages 65+</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6" name="Chart 175"/>
          <p:cNvGraphicFramePr/>
          <p:nvPr>
            <p:extLst>
              <p:ext uri="{D42A27DB-BD31-4B8C-83A1-F6EECF244321}">
                <p14:modId xmlns:p14="http://schemas.microsoft.com/office/powerpoint/2010/main" val="1218508655"/>
              </p:ext>
            </p:extLst>
          </p:nvPr>
        </p:nvGraphicFramePr>
        <p:xfrm>
          <a:off x="6404764" y="1833067"/>
          <a:ext cx="2215094" cy="1476729"/>
        </p:xfrm>
        <a:graphic>
          <a:graphicData uri="http://schemas.openxmlformats.org/drawingml/2006/chart">
            <c:chart xmlns:c="http://schemas.openxmlformats.org/drawingml/2006/chart" xmlns:r="http://schemas.openxmlformats.org/officeDocument/2006/relationships" r:id="rId8"/>
          </a:graphicData>
        </a:graphic>
      </p:graphicFrame>
      <p:sp>
        <p:nvSpPr>
          <p:cNvPr id="177" name="TextBox 176"/>
          <p:cNvSpPr txBox="1"/>
          <p:nvPr/>
        </p:nvSpPr>
        <p:spPr>
          <a:xfrm>
            <a:off x="6942167" y="1833067"/>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Urban (C)</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78" name="Chart 177"/>
          <p:cNvGraphicFramePr/>
          <p:nvPr>
            <p:extLst>
              <p:ext uri="{D42A27DB-BD31-4B8C-83A1-F6EECF244321}">
                <p14:modId xmlns:p14="http://schemas.microsoft.com/office/powerpoint/2010/main" val="3101127107"/>
              </p:ext>
            </p:extLst>
          </p:nvPr>
        </p:nvGraphicFramePr>
        <p:xfrm>
          <a:off x="6404764" y="3095516"/>
          <a:ext cx="2215094" cy="1476729"/>
        </p:xfrm>
        <a:graphic>
          <a:graphicData uri="http://schemas.openxmlformats.org/drawingml/2006/chart">
            <c:chart xmlns:c="http://schemas.openxmlformats.org/drawingml/2006/chart" xmlns:r="http://schemas.openxmlformats.org/officeDocument/2006/relationships" r:id="rId9"/>
          </a:graphicData>
        </a:graphic>
      </p:graphicFrame>
      <p:sp>
        <p:nvSpPr>
          <p:cNvPr id="179" name="TextBox 178"/>
          <p:cNvSpPr txBox="1"/>
          <p:nvPr/>
        </p:nvSpPr>
        <p:spPr>
          <a:xfrm>
            <a:off x="6942167" y="3095516"/>
            <a:ext cx="1296938"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Suburban (D)</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180" name="Chart 179"/>
          <p:cNvGraphicFramePr/>
          <p:nvPr>
            <p:extLst>
              <p:ext uri="{D42A27DB-BD31-4B8C-83A1-F6EECF244321}">
                <p14:modId xmlns:p14="http://schemas.microsoft.com/office/powerpoint/2010/main" val="2691194531"/>
              </p:ext>
            </p:extLst>
          </p:nvPr>
        </p:nvGraphicFramePr>
        <p:xfrm>
          <a:off x="6421205" y="4433392"/>
          <a:ext cx="2215094" cy="1476729"/>
        </p:xfrm>
        <a:graphic>
          <a:graphicData uri="http://schemas.openxmlformats.org/drawingml/2006/chart">
            <c:chart xmlns:c="http://schemas.openxmlformats.org/drawingml/2006/chart" xmlns:r="http://schemas.openxmlformats.org/officeDocument/2006/relationships" r:id="rId10"/>
          </a:graphicData>
        </a:graphic>
      </p:graphicFrame>
      <p:sp>
        <p:nvSpPr>
          <p:cNvPr id="181" name="TextBox 180"/>
          <p:cNvSpPr txBox="1"/>
          <p:nvPr/>
        </p:nvSpPr>
        <p:spPr>
          <a:xfrm>
            <a:off x="6958608" y="4433392"/>
            <a:ext cx="1140287" cy="276999"/>
          </a:xfrm>
          <a:prstGeom prst="rect">
            <a:avLst/>
          </a:prstGeom>
          <a:noFill/>
        </p:spPr>
        <p:txBody>
          <a:bodyPr wrap="square" rtlCol="0">
            <a:spAutoFit/>
          </a:bodyPr>
          <a:lstStyle/>
          <a:p>
            <a:pPr algn="ctr"/>
            <a:r>
              <a:rPr lang="en-US" sz="1200" b="1" i="1" dirty="0" smtClean="0">
                <a:solidFill>
                  <a:schemeClr val="tx1">
                    <a:lumMod val="75000"/>
                    <a:lumOff val="25000"/>
                  </a:schemeClr>
                </a:solidFill>
                <a:latin typeface="Arial" panose="020B0604020202020204" pitchFamily="34" charset="0"/>
                <a:cs typeface="Arial" panose="020B0604020202020204" pitchFamily="34" charset="0"/>
              </a:rPr>
              <a:t>Rural (E)</a:t>
            </a:r>
            <a:endParaRPr lang="en-US" sz="1200" b="1" i="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82" name="Rectangle 181"/>
          <p:cNvSpPr/>
          <p:nvPr/>
        </p:nvSpPr>
        <p:spPr>
          <a:xfrm>
            <a:off x="83490" y="6281654"/>
            <a:ext cx="7033137" cy="461665"/>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Canada Respondents. </a:t>
            </a:r>
            <a:r>
              <a:rPr lang="pt-BR" sz="800" dirty="0">
                <a:solidFill>
                  <a:schemeClr val="tx1"/>
                </a:solidFill>
                <a:latin typeface="Arial" panose="020B0604020202020204" pitchFamily="34" charset="0"/>
                <a:cs typeface="Arial" panose="020B0604020202020204" pitchFamily="34" charset="0"/>
              </a:rPr>
              <a:t>Males: 18-39 (n=79), 40-64 (n=151), 65+ (n=176); Females: 18-39 (n=82), 40-64 (n=169), 65+ (n=145); </a:t>
            </a:r>
            <a:endParaRPr lang="pt-BR" sz="800" dirty="0" smtClean="0">
              <a:solidFill>
                <a:schemeClr val="tx1"/>
              </a:solidFill>
              <a:latin typeface="Arial" panose="020B0604020202020204" pitchFamily="34" charset="0"/>
              <a:cs typeface="Arial" panose="020B0604020202020204" pitchFamily="34" charset="0"/>
            </a:endParaRPr>
          </a:p>
          <a:p>
            <a:r>
              <a:rPr lang="pt-BR" sz="800" dirty="0" smtClean="0">
                <a:solidFill>
                  <a:schemeClr val="tx1"/>
                </a:solidFill>
                <a:latin typeface="Arial" panose="020B0604020202020204" pitchFamily="34" charset="0"/>
                <a:cs typeface="Arial" panose="020B0604020202020204" pitchFamily="34" charset="0"/>
              </a:rPr>
              <a:t>Locale</a:t>
            </a:r>
            <a:r>
              <a:rPr lang="pt-BR" sz="800" dirty="0">
                <a:solidFill>
                  <a:schemeClr val="tx1"/>
                </a:solidFill>
                <a:latin typeface="Arial" panose="020B0604020202020204" pitchFamily="34" charset="0"/>
                <a:cs typeface="Arial" panose="020B0604020202020204" pitchFamily="34" charset="0"/>
              </a:rPr>
              <a:t>: Urban (n=460), Suburban (n=276), Rural (n=66)</a:t>
            </a:r>
            <a:endParaRPr lang="en-US" sz="800" dirty="0" smtClean="0">
              <a:solidFill>
                <a:schemeClr val="tx1"/>
              </a:solidFill>
              <a:latin typeface="Arial" panose="020B0604020202020204" pitchFamily="34" charset="0"/>
              <a:cs typeface="Arial" panose="020B0604020202020204" pitchFamily="34" charset="0"/>
            </a:endParaRPr>
          </a:p>
          <a:p>
            <a:r>
              <a:rPr lang="en-US" sz="800" dirty="0">
                <a:solidFill>
                  <a:schemeClr val="tx1"/>
                </a:solidFill>
                <a:latin typeface="Arial" panose="020B0604020202020204" pitchFamily="34" charset="0"/>
                <a:cs typeface="Arial" panose="020B0604020202020204" pitchFamily="34" charset="0"/>
              </a:rPr>
              <a:t>Q6. Do you know what a blood clot in your lung (also known as pulmonary embolism) would feel like if you had one personally?</a:t>
            </a:r>
          </a:p>
        </p:txBody>
      </p:sp>
      <p:pic>
        <p:nvPicPr>
          <p:cNvPr id="51" name="Picture 50"/>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8327550" y="120095"/>
            <a:ext cx="612648" cy="612648"/>
          </a:xfrm>
          <a:prstGeom prst="rect">
            <a:avLst/>
          </a:prstGeom>
        </p:spPr>
      </p:pic>
    </p:spTree>
    <p:extLst>
      <p:ext uri="{BB962C8B-B14F-4D97-AF65-F5344CB8AC3E}">
        <p14:creationId xmlns:p14="http://schemas.microsoft.com/office/powerpoint/2010/main" val="2992733096"/>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ounded Rectangle 10"/>
          <p:cNvSpPr/>
          <p:nvPr/>
        </p:nvSpPr>
        <p:spPr bwMode="auto">
          <a:xfrm>
            <a:off x="5844209" y="1388440"/>
            <a:ext cx="2886323" cy="3898099"/>
          </a:xfrm>
          <a:prstGeom prst="roundRect">
            <a:avLst/>
          </a:prstGeom>
          <a:solidFill>
            <a:schemeClr val="bg1">
              <a:lumMod val="95000"/>
            </a:schemeClr>
          </a:solidFill>
          <a:ln w="9525" cap="flat" cmpd="sng" algn="ctr">
            <a:solidFill>
              <a:srgbClr val="C00000"/>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9" name="Rounded Rectangle 8"/>
          <p:cNvSpPr/>
          <p:nvPr/>
        </p:nvSpPr>
        <p:spPr bwMode="auto">
          <a:xfrm>
            <a:off x="956799" y="1395060"/>
            <a:ext cx="4823800" cy="3891479"/>
          </a:xfrm>
          <a:prstGeom prst="roundRect">
            <a:avLst/>
          </a:prstGeom>
          <a:solidFill>
            <a:schemeClr val="bg1">
              <a:lumMod val="95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94</a:t>
            </a:fld>
            <a:r>
              <a:rPr lang="en-US" smtClean="0"/>
              <a:t> -</a:t>
            </a:r>
            <a:endParaRPr lang="en-US"/>
          </a:p>
        </p:txBody>
      </p:sp>
      <p:graphicFrame>
        <p:nvGraphicFramePr>
          <p:cNvPr id="4" name="Chart 3"/>
          <p:cNvGraphicFramePr/>
          <p:nvPr>
            <p:extLst>
              <p:ext uri="{D42A27DB-BD31-4B8C-83A1-F6EECF244321}">
                <p14:modId xmlns:p14="http://schemas.microsoft.com/office/powerpoint/2010/main" val="242382904"/>
              </p:ext>
            </p:extLst>
          </p:nvPr>
        </p:nvGraphicFramePr>
        <p:xfrm>
          <a:off x="386217" y="964425"/>
          <a:ext cx="8439149" cy="4064000"/>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Box 4"/>
          <p:cNvSpPr txBox="1"/>
          <p:nvPr/>
        </p:nvSpPr>
        <p:spPr>
          <a:xfrm>
            <a:off x="1657047" y="674866"/>
            <a:ext cx="6008018" cy="338554"/>
          </a:xfrm>
          <a:prstGeom prst="rect">
            <a:avLst/>
          </a:prstGeom>
          <a:noFill/>
        </p:spPr>
        <p:txBody>
          <a:bodyPr wrap="square" rtlCol="0">
            <a:spAutoFit/>
          </a:bodyPr>
          <a:lstStyle/>
          <a:p>
            <a:pPr algn="ctr"/>
            <a:r>
              <a:rPr lang="en-US" sz="1600" i="1" dirty="0" smtClean="0">
                <a:solidFill>
                  <a:schemeClr val="tx1"/>
                </a:solidFill>
                <a:latin typeface="Arial" panose="020B0604020202020204" pitchFamily="34" charset="0"/>
                <a:cs typeface="Arial" panose="020B0604020202020204" pitchFamily="34" charset="0"/>
              </a:rPr>
              <a:t>Among Canadians Claiming to Know What a PE Feels Like</a:t>
            </a:r>
            <a:endParaRPr lang="en-US" sz="1400" i="1" dirty="0">
              <a:solidFill>
                <a:schemeClr val="tx1"/>
              </a:solidFill>
              <a:latin typeface="Arial" panose="020B0604020202020204" pitchFamily="34" charset="0"/>
              <a:cs typeface="Arial" panose="020B0604020202020204" pitchFamily="34" charset="0"/>
            </a:endParaRPr>
          </a:p>
        </p:txBody>
      </p:sp>
      <p:sp>
        <p:nvSpPr>
          <p:cNvPr id="6" name="Title 1"/>
          <p:cNvSpPr txBox="1">
            <a:spLocks/>
          </p:cNvSpPr>
          <p:nvPr/>
        </p:nvSpPr>
        <p:spPr>
          <a:xfrm>
            <a:off x="139147" y="139465"/>
            <a:ext cx="8933291"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Perceived Symptoms of a Pulmonary Embolism</a:t>
            </a:r>
            <a:endParaRPr lang="en-US" sz="2400" kern="0" dirty="0"/>
          </a:p>
        </p:txBody>
      </p:sp>
      <p:sp>
        <p:nvSpPr>
          <p:cNvPr id="8" name="Rectangle 7"/>
          <p:cNvSpPr/>
          <p:nvPr/>
        </p:nvSpPr>
        <p:spPr>
          <a:xfrm>
            <a:off x="83490" y="6323131"/>
            <a:ext cx="7366882" cy="461665"/>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Canada Respondents aware of symptoms at Q4. </a:t>
            </a:r>
            <a:r>
              <a:rPr lang="pt-BR" sz="800" dirty="0">
                <a:solidFill>
                  <a:schemeClr val="tx1"/>
                </a:solidFill>
                <a:latin typeface="Arial" panose="020B0604020202020204" pitchFamily="34" charset="0"/>
                <a:cs typeface="Arial" panose="020B0604020202020204" pitchFamily="34" charset="0"/>
              </a:rPr>
              <a:t>Males: 18-39 (</a:t>
            </a:r>
            <a:r>
              <a:rPr lang="pt-BR" sz="800" dirty="0" smtClean="0">
                <a:solidFill>
                  <a:schemeClr val="tx1"/>
                </a:solidFill>
                <a:latin typeface="Arial" panose="020B0604020202020204" pitchFamily="34" charset="0"/>
                <a:cs typeface="Arial" panose="020B0604020202020204" pitchFamily="34" charset="0"/>
              </a:rPr>
              <a:t>n=17*), </a:t>
            </a:r>
            <a:r>
              <a:rPr lang="pt-BR" sz="800" dirty="0">
                <a:solidFill>
                  <a:schemeClr val="tx1"/>
                </a:solidFill>
                <a:latin typeface="Arial" panose="020B0604020202020204" pitchFamily="34" charset="0"/>
                <a:cs typeface="Arial" panose="020B0604020202020204" pitchFamily="34" charset="0"/>
              </a:rPr>
              <a:t>40-64 (</a:t>
            </a:r>
            <a:r>
              <a:rPr lang="pt-BR" sz="800" dirty="0" smtClean="0">
                <a:solidFill>
                  <a:schemeClr val="tx1"/>
                </a:solidFill>
                <a:latin typeface="Arial" panose="020B0604020202020204" pitchFamily="34" charset="0"/>
                <a:cs typeface="Arial" panose="020B0604020202020204" pitchFamily="34" charset="0"/>
              </a:rPr>
              <a:t>n=22*), </a:t>
            </a:r>
            <a:r>
              <a:rPr lang="pt-BR" sz="800" dirty="0">
                <a:solidFill>
                  <a:schemeClr val="tx1"/>
                </a:solidFill>
                <a:latin typeface="Arial" panose="020B0604020202020204" pitchFamily="34" charset="0"/>
                <a:cs typeface="Arial" panose="020B0604020202020204" pitchFamily="34" charset="0"/>
              </a:rPr>
              <a:t>65+ (</a:t>
            </a:r>
            <a:r>
              <a:rPr lang="pt-BR" sz="800" dirty="0" smtClean="0">
                <a:solidFill>
                  <a:schemeClr val="tx1"/>
                </a:solidFill>
                <a:latin typeface="Arial" panose="020B0604020202020204" pitchFamily="34" charset="0"/>
                <a:cs typeface="Arial" panose="020B0604020202020204" pitchFamily="34" charset="0"/>
              </a:rPr>
              <a:t>n=24*); </a:t>
            </a:r>
            <a:r>
              <a:rPr lang="pt-BR" sz="800" dirty="0">
                <a:solidFill>
                  <a:schemeClr val="tx1"/>
                </a:solidFill>
                <a:latin typeface="Arial" panose="020B0604020202020204" pitchFamily="34" charset="0"/>
                <a:cs typeface="Arial" panose="020B0604020202020204" pitchFamily="34" charset="0"/>
              </a:rPr>
              <a:t>Females: 18-39 (</a:t>
            </a:r>
            <a:r>
              <a:rPr lang="pt-BR" sz="800" dirty="0" smtClean="0">
                <a:solidFill>
                  <a:schemeClr val="tx1"/>
                </a:solidFill>
                <a:latin typeface="Arial" panose="020B0604020202020204" pitchFamily="34" charset="0"/>
                <a:cs typeface="Arial" panose="020B0604020202020204" pitchFamily="34" charset="0"/>
              </a:rPr>
              <a:t>n=10*), </a:t>
            </a:r>
            <a:r>
              <a:rPr lang="pt-BR" sz="800" dirty="0">
                <a:solidFill>
                  <a:schemeClr val="tx1"/>
                </a:solidFill>
                <a:latin typeface="Arial" panose="020B0604020202020204" pitchFamily="34" charset="0"/>
                <a:cs typeface="Arial" panose="020B0604020202020204" pitchFamily="34" charset="0"/>
              </a:rPr>
              <a:t>40-64 (</a:t>
            </a:r>
            <a:r>
              <a:rPr lang="pt-BR" sz="800" dirty="0" smtClean="0">
                <a:solidFill>
                  <a:schemeClr val="tx1"/>
                </a:solidFill>
                <a:latin typeface="Arial" panose="020B0604020202020204" pitchFamily="34" charset="0"/>
                <a:cs typeface="Arial" panose="020B0604020202020204" pitchFamily="34" charset="0"/>
              </a:rPr>
              <a:t>n=28*), </a:t>
            </a:r>
          </a:p>
          <a:p>
            <a:r>
              <a:rPr lang="pt-BR" sz="800" dirty="0" smtClean="0">
                <a:solidFill>
                  <a:schemeClr val="tx1"/>
                </a:solidFill>
                <a:latin typeface="Arial" panose="020B0604020202020204" pitchFamily="34" charset="0"/>
                <a:cs typeface="Arial" panose="020B0604020202020204" pitchFamily="34" charset="0"/>
              </a:rPr>
              <a:t>65</a:t>
            </a:r>
            <a:r>
              <a:rPr lang="pt-BR" sz="800" dirty="0">
                <a:solidFill>
                  <a:schemeClr val="tx1"/>
                </a:solidFill>
                <a:latin typeface="Arial" panose="020B0604020202020204" pitchFamily="34" charset="0"/>
                <a:cs typeface="Arial" panose="020B0604020202020204" pitchFamily="34" charset="0"/>
              </a:rPr>
              <a:t>+ (</a:t>
            </a:r>
            <a:r>
              <a:rPr lang="pt-BR" sz="800" dirty="0" smtClean="0">
                <a:solidFill>
                  <a:schemeClr val="tx1"/>
                </a:solidFill>
                <a:latin typeface="Arial" panose="020B0604020202020204" pitchFamily="34" charset="0"/>
                <a:cs typeface="Arial" panose="020B0604020202020204" pitchFamily="34" charset="0"/>
              </a:rPr>
              <a:t>n=24*) </a:t>
            </a:r>
            <a:r>
              <a:rPr lang="en-US" sz="800" dirty="0" smtClean="0">
                <a:solidFill>
                  <a:srgbClr val="FF0000"/>
                </a:solidFill>
                <a:latin typeface="Arial" panose="020B0604020202020204" pitchFamily="34" charset="0"/>
                <a:cs typeface="Arial" panose="020B0604020202020204" pitchFamily="34" charset="0"/>
              </a:rPr>
              <a:t>*</a:t>
            </a:r>
            <a:r>
              <a:rPr lang="en-US" sz="800" dirty="0">
                <a:solidFill>
                  <a:srgbClr val="FF0000"/>
                </a:solidFill>
                <a:latin typeface="Arial" panose="020B0604020202020204" pitchFamily="34" charset="0"/>
                <a:cs typeface="Arial" panose="020B0604020202020204" pitchFamily="34" charset="0"/>
              </a:rPr>
              <a:t>Caution: Small sample size, interpret with caution.</a:t>
            </a:r>
            <a:endParaRPr lang="en-US" sz="800" dirty="0" smtClean="0">
              <a:solidFill>
                <a:srgbClr val="FF0000"/>
              </a:solidFill>
              <a:latin typeface="Arial" panose="020B0604020202020204" pitchFamily="34" charset="0"/>
              <a:cs typeface="Arial" panose="020B0604020202020204" pitchFamily="34" charset="0"/>
            </a:endParaRPr>
          </a:p>
          <a:p>
            <a:r>
              <a:rPr lang="en-US" sz="800" dirty="0">
                <a:solidFill>
                  <a:schemeClr val="tx1"/>
                </a:solidFill>
                <a:latin typeface="Arial" panose="020B0604020202020204" pitchFamily="34" charset="0"/>
                <a:cs typeface="Arial" panose="020B0604020202020204" pitchFamily="34" charset="0"/>
              </a:rPr>
              <a:t>Q7. Please indicate the signs or symptoms of a blood clot in your lung (also known as pulmonary embolism). (select all that apply)</a:t>
            </a:r>
          </a:p>
        </p:txBody>
      </p:sp>
      <p:sp>
        <p:nvSpPr>
          <p:cNvPr id="10" name="TextBox 9"/>
          <p:cNvSpPr txBox="1"/>
          <p:nvPr/>
        </p:nvSpPr>
        <p:spPr>
          <a:xfrm>
            <a:off x="2106852" y="4964095"/>
            <a:ext cx="2339929" cy="307777"/>
          </a:xfrm>
          <a:prstGeom prst="rect">
            <a:avLst/>
          </a:prstGeom>
          <a:noFill/>
        </p:spPr>
        <p:txBody>
          <a:bodyPr wrap="square" rtlCol="0">
            <a:spAutoFit/>
          </a:bodyPr>
          <a:lstStyle/>
          <a:p>
            <a:pPr algn="ctr"/>
            <a:r>
              <a:rPr lang="en-US" sz="1400" b="1" dirty="0" smtClean="0">
                <a:solidFill>
                  <a:schemeClr val="tx2"/>
                </a:solidFill>
                <a:latin typeface="Arial" panose="020B0604020202020204" pitchFamily="34" charset="0"/>
                <a:cs typeface="Arial" panose="020B0604020202020204" pitchFamily="34" charset="0"/>
              </a:rPr>
              <a:t>Actual Symptoms</a:t>
            </a:r>
            <a:endParaRPr lang="en-US" sz="1400" b="1" dirty="0">
              <a:solidFill>
                <a:schemeClr val="tx2"/>
              </a:solidFill>
              <a:latin typeface="Arial" panose="020B0604020202020204" pitchFamily="34" charset="0"/>
              <a:cs typeface="Arial" panose="020B0604020202020204" pitchFamily="34" charset="0"/>
            </a:endParaRPr>
          </a:p>
        </p:txBody>
      </p:sp>
      <p:sp>
        <p:nvSpPr>
          <p:cNvPr id="12" name="TextBox 11"/>
          <p:cNvSpPr txBox="1"/>
          <p:nvPr/>
        </p:nvSpPr>
        <p:spPr>
          <a:xfrm>
            <a:off x="6232960" y="4962606"/>
            <a:ext cx="2339929" cy="307777"/>
          </a:xfrm>
          <a:prstGeom prst="rect">
            <a:avLst/>
          </a:prstGeom>
          <a:noFill/>
        </p:spPr>
        <p:txBody>
          <a:bodyPr wrap="square" rtlCol="0">
            <a:spAutoFit/>
          </a:bodyPr>
          <a:lstStyle/>
          <a:p>
            <a:pPr algn="ctr"/>
            <a:r>
              <a:rPr lang="en-US" sz="1400" b="1" dirty="0" smtClean="0">
                <a:solidFill>
                  <a:srgbClr val="C00000"/>
                </a:solidFill>
                <a:latin typeface="Arial" panose="020B0604020202020204" pitchFamily="34" charset="0"/>
                <a:cs typeface="Arial" panose="020B0604020202020204" pitchFamily="34" charset="0"/>
              </a:rPr>
              <a:t>Inaccurate Symptoms</a:t>
            </a:r>
            <a:endParaRPr lang="en-US" sz="1400" b="1" dirty="0">
              <a:solidFill>
                <a:srgbClr val="C00000"/>
              </a:solidFill>
              <a:latin typeface="Arial" panose="020B0604020202020204" pitchFamily="34" charset="0"/>
              <a:cs typeface="Arial" panose="020B0604020202020204" pitchFamily="34" charset="0"/>
            </a:endParaRPr>
          </a:p>
        </p:txBody>
      </p:sp>
      <p:graphicFrame>
        <p:nvGraphicFramePr>
          <p:cNvPr id="3" name="Table 2"/>
          <p:cNvGraphicFramePr>
            <a:graphicFrameLocks noGrp="1"/>
          </p:cNvGraphicFramePr>
          <p:nvPr>
            <p:extLst>
              <p:ext uri="{D42A27DB-BD31-4B8C-83A1-F6EECF244321}">
                <p14:modId xmlns:p14="http://schemas.microsoft.com/office/powerpoint/2010/main" val="1263620266"/>
              </p:ext>
            </p:extLst>
          </p:nvPr>
        </p:nvGraphicFramePr>
        <p:xfrm>
          <a:off x="1518702" y="5399818"/>
          <a:ext cx="5306693" cy="914400"/>
        </p:xfrm>
        <a:graphic>
          <a:graphicData uri="http://schemas.openxmlformats.org/drawingml/2006/table">
            <a:tbl>
              <a:tblPr firstRow="1" bandRow="1">
                <a:tableStyleId>{16D9F66E-5EB9-4882-86FB-DCBF35E3C3E4}</a:tableStyleId>
              </a:tblPr>
              <a:tblGrid>
                <a:gridCol w="1472669"/>
                <a:gridCol w="639004"/>
                <a:gridCol w="639004"/>
                <a:gridCol w="639004"/>
                <a:gridCol w="639004"/>
                <a:gridCol w="639004"/>
                <a:gridCol w="639004"/>
              </a:tblGrid>
              <a:tr h="0">
                <a:tc>
                  <a:txBody>
                    <a:bodyPr/>
                    <a:lstStyle/>
                    <a:p>
                      <a:r>
                        <a:rPr lang="en-US" sz="900" dirty="0" smtClean="0">
                          <a:latin typeface="Arial" panose="020B0604020202020204" pitchFamily="34" charset="0"/>
                          <a:cs typeface="Arial" panose="020B0604020202020204" pitchFamily="34" charset="0"/>
                        </a:rPr>
                        <a:t>Remaining</a:t>
                      </a:r>
                      <a:r>
                        <a:rPr lang="en-US" sz="900" baseline="0" dirty="0" smtClean="0">
                          <a:latin typeface="Arial" panose="020B0604020202020204" pitchFamily="34" charset="0"/>
                          <a:cs typeface="Arial" panose="020B0604020202020204" pitchFamily="34" charset="0"/>
                        </a:rPr>
                        <a:t> Responses:</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M 18-39</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F 18-39</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M 40-64</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F 40-64</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M 65+</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F</a:t>
                      </a:r>
                      <a:r>
                        <a:rPr lang="en-US" sz="900" baseline="0" dirty="0" smtClean="0">
                          <a:latin typeface="Arial" panose="020B0604020202020204" pitchFamily="34" charset="0"/>
                          <a:cs typeface="Arial" panose="020B0604020202020204" pitchFamily="34" charset="0"/>
                        </a:rPr>
                        <a:t> 65+</a:t>
                      </a:r>
                      <a:endParaRPr lang="en-US" sz="900" dirty="0">
                        <a:latin typeface="Arial" panose="020B0604020202020204" pitchFamily="34" charset="0"/>
                        <a:cs typeface="Arial" panose="020B0604020202020204" pitchFamily="34" charset="0"/>
                      </a:endParaRPr>
                    </a:p>
                  </a:txBody>
                  <a:tcPr/>
                </a:tc>
              </a:tr>
              <a:tr h="205740">
                <a:tc>
                  <a:txBody>
                    <a:bodyPr/>
                    <a:lstStyle/>
                    <a:p>
                      <a:r>
                        <a:rPr lang="en-US" sz="900" i="1" dirty="0" smtClean="0">
                          <a:latin typeface="Arial" panose="020B0604020202020204" pitchFamily="34" charset="0"/>
                          <a:cs typeface="Arial" panose="020B0604020202020204" pitchFamily="34" charset="0"/>
                        </a:rPr>
                        <a:t>Other</a:t>
                      </a:r>
                    </a:p>
                  </a:txBody>
                  <a:tcPr/>
                </a:tc>
                <a:tc>
                  <a:txBody>
                    <a:bodyPr/>
                    <a:lstStyle/>
                    <a:p>
                      <a:pPr algn="ctr"/>
                      <a:r>
                        <a:rPr lang="en-US" sz="90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4%</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8%</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r>
              <a:tr h="205740">
                <a:tc>
                  <a:txBody>
                    <a:bodyPr/>
                    <a:lstStyle/>
                    <a:p>
                      <a:r>
                        <a:rPr lang="en-US" sz="900" i="1" dirty="0" smtClean="0">
                          <a:latin typeface="Arial" panose="020B0604020202020204" pitchFamily="34" charset="0"/>
                          <a:cs typeface="Arial" panose="020B0604020202020204" pitchFamily="34" charset="0"/>
                        </a:rPr>
                        <a:t>None of the above</a:t>
                      </a:r>
                      <a:endParaRPr lang="en-US" sz="900" i="1" dirty="0">
                        <a:latin typeface="Arial" panose="020B0604020202020204" pitchFamily="34" charset="0"/>
                        <a:cs typeface="Arial" panose="020B0604020202020204" pitchFamily="34" charset="0"/>
                      </a:endParaRPr>
                    </a:p>
                  </a:txBody>
                  <a:tcPr/>
                </a:tc>
                <a:tc>
                  <a:txBody>
                    <a:bodyPr/>
                    <a:lstStyle/>
                    <a:p>
                      <a:pPr algn="ctr"/>
                      <a:r>
                        <a:rPr lang="en-US" sz="90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9%</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4%</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r>
              <a:tr h="205740">
                <a:tc>
                  <a:txBody>
                    <a:bodyPr/>
                    <a:lstStyle/>
                    <a:p>
                      <a:r>
                        <a:rPr lang="en-US" sz="900" i="1" dirty="0" smtClean="0">
                          <a:latin typeface="Arial" panose="020B0604020202020204" pitchFamily="34" charset="0"/>
                          <a:cs typeface="Arial" panose="020B0604020202020204" pitchFamily="34" charset="0"/>
                        </a:rPr>
                        <a:t>Not sure</a:t>
                      </a:r>
                      <a:endParaRPr lang="en-US" sz="900" i="1"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6%</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a:t>
                      </a:r>
                      <a:endParaRPr lang="en-US" sz="900" dirty="0">
                        <a:latin typeface="Arial" panose="020B0604020202020204" pitchFamily="34" charset="0"/>
                        <a:cs typeface="Arial" panose="020B0604020202020204" pitchFamily="34" charset="0"/>
                      </a:endParaRPr>
                    </a:p>
                  </a:txBody>
                  <a:tcPr>
                    <a:solidFill>
                      <a:srgbClr val="F3F5F5"/>
                    </a:solidFill>
                  </a:tcPr>
                </a:tc>
                <a:tc>
                  <a:txBody>
                    <a:bodyPr/>
                    <a:lstStyle/>
                    <a:p>
                      <a:pPr algn="ctr"/>
                      <a:r>
                        <a:rPr lang="en-US" sz="900" dirty="0" smtClean="0">
                          <a:latin typeface="Arial" panose="020B0604020202020204" pitchFamily="34" charset="0"/>
                          <a:cs typeface="Arial" panose="020B0604020202020204" pitchFamily="34" charset="0"/>
                        </a:rPr>
                        <a:t>5%</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a:txBody>
                  <a:tcPr/>
                </a:tc>
                <a:tc>
                  <a:txBody>
                    <a:bodyPr/>
                    <a:lstStyle/>
                    <a:p>
                      <a:pPr algn="ctr"/>
                      <a:r>
                        <a:rPr lang="en-US" sz="900" dirty="0" smtClean="0">
                          <a:latin typeface="Arial" panose="020B0604020202020204" pitchFamily="34" charset="0"/>
                          <a:cs typeface="Arial" panose="020B0604020202020204" pitchFamily="34" charset="0"/>
                        </a:rPr>
                        <a:t>4%</a:t>
                      </a:r>
                      <a:endParaRPr lang="en-US" sz="900" dirty="0">
                        <a:latin typeface="Arial" panose="020B0604020202020204" pitchFamily="34" charset="0"/>
                        <a:cs typeface="Arial" panose="020B0604020202020204" pitchFamily="34" charset="0"/>
                      </a:endParaRPr>
                    </a:p>
                  </a:txBody>
                  <a:tcPr/>
                </a:tc>
              </a:tr>
            </a:tbl>
          </a:graphicData>
        </a:graphic>
      </p:graphicFrame>
      <p:pic>
        <p:nvPicPr>
          <p:cNvPr id="14" name="Picture 1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327550" y="120095"/>
            <a:ext cx="612648" cy="612648"/>
          </a:xfrm>
          <a:prstGeom prst="rect">
            <a:avLst/>
          </a:prstGeom>
        </p:spPr>
      </p:pic>
      <p:sp>
        <p:nvSpPr>
          <p:cNvPr id="13" name="TextBox 12"/>
          <p:cNvSpPr txBox="1"/>
          <p:nvPr/>
        </p:nvSpPr>
        <p:spPr>
          <a:xfrm>
            <a:off x="2941976" y="1306318"/>
            <a:ext cx="1195626" cy="507831"/>
          </a:xfrm>
          <a:prstGeom prst="rect">
            <a:avLst/>
          </a:prstGeom>
          <a:solidFill>
            <a:srgbClr val="002060"/>
          </a:solidFill>
          <a:ln>
            <a:solidFill>
              <a:srgbClr val="C00000"/>
            </a:solidFill>
          </a:ln>
        </p:spPr>
        <p:txBody>
          <a:bodyPr wrap="square" rtlCol="0">
            <a:spAutoFit/>
          </a:bodyPr>
          <a:lstStyle/>
          <a:p>
            <a:pPr algn="ctr"/>
            <a:r>
              <a:rPr lang="en-US" sz="900" b="1" dirty="0" smtClean="0">
                <a:latin typeface="Arial" panose="020B0604020202020204" pitchFamily="34" charset="0"/>
                <a:cs typeface="Arial" panose="020B0604020202020204" pitchFamily="34" charset="0"/>
              </a:rPr>
              <a:t>Females 18-39 not shown due to low base size.</a:t>
            </a:r>
            <a:endParaRPr lang="en-US" sz="9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79878536"/>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 name="Rounded Rectangle 191"/>
          <p:cNvSpPr/>
          <p:nvPr/>
        </p:nvSpPr>
        <p:spPr bwMode="auto">
          <a:xfrm>
            <a:off x="5854331" y="4066106"/>
            <a:ext cx="2832337" cy="812688"/>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sp>
        <p:nvSpPr>
          <p:cNvPr id="2" name="Slide Number Placeholder 1"/>
          <p:cNvSpPr>
            <a:spLocks noGrp="1"/>
          </p:cNvSpPr>
          <p:nvPr>
            <p:ph type="sldNum" sz="quarter" idx="10"/>
          </p:nvPr>
        </p:nvSpPr>
        <p:spPr/>
        <p:txBody>
          <a:bodyPr/>
          <a:lstStyle/>
          <a:p>
            <a:r>
              <a:rPr lang="en-US" smtClean="0">
                <a:solidFill>
                  <a:srgbClr val="FFFFFF"/>
                </a:solidFill>
              </a:rPr>
              <a:t> - </a:t>
            </a:r>
            <a:fld id="{8FAC1CE3-0013-4A1C-AA61-A816E609AAE0}" type="slidenum">
              <a:rPr lang="en-US" smtClean="0">
                <a:solidFill>
                  <a:srgbClr val="FFFFFF"/>
                </a:solidFill>
              </a:rPr>
              <a:pPr/>
              <a:t>95</a:t>
            </a:fld>
            <a:r>
              <a:rPr lang="en-US" smtClean="0">
                <a:solidFill>
                  <a:srgbClr val="FFFFFF"/>
                </a:solidFill>
              </a:rPr>
              <a:t> -</a:t>
            </a:r>
            <a:endParaRPr lang="en-US">
              <a:solidFill>
                <a:srgbClr val="FFFFFF"/>
              </a:solidFill>
            </a:endParaRPr>
          </a:p>
        </p:txBody>
      </p:sp>
      <p:grpSp>
        <p:nvGrpSpPr>
          <p:cNvPr id="24" name="Group 23"/>
          <p:cNvGrpSpPr/>
          <p:nvPr/>
        </p:nvGrpSpPr>
        <p:grpSpPr>
          <a:xfrm>
            <a:off x="139144" y="1225315"/>
            <a:ext cx="3670856" cy="1355960"/>
            <a:chOff x="139144" y="730015"/>
            <a:chExt cx="3670856" cy="1355960"/>
          </a:xfrm>
        </p:grpSpPr>
        <p:graphicFrame>
          <p:nvGraphicFramePr>
            <p:cNvPr id="6" name="Chart 5"/>
            <p:cNvGraphicFramePr/>
            <p:nvPr>
              <p:extLst>
                <p:ext uri="{D42A27DB-BD31-4B8C-83A1-F6EECF244321}">
                  <p14:modId xmlns:p14="http://schemas.microsoft.com/office/powerpoint/2010/main" val="1746387821"/>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2"/>
            </a:graphicData>
          </a:graphic>
        </p:graphicFrame>
        <p:cxnSp>
          <p:nvCxnSpPr>
            <p:cNvPr id="17" name="Straight Connector 1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 name="Straight Connector 1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 name="TextBox 18"/>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20" name="TextBox 19"/>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21" name="TextBox 20"/>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22" name="TextBox 21"/>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23" name="TextBox 22"/>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Hospital </a:t>
              </a:r>
              <a:r>
                <a:rPr lang="en-US" sz="1200" b="1" dirty="0" smtClean="0">
                  <a:solidFill>
                    <a:srgbClr val="000000"/>
                  </a:solidFill>
                  <a:latin typeface="Arial" panose="020B0604020202020204" pitchFamily="34" charset="0"/>
                  <a:cs typeface="Arial" panose="020B0604020202020204" pitchFamily="34" charset="0"/>
                </a:rPr>
                <a:t>stay^</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25" name="Group 24"/>
          <p:cNvGrpSpPr/>
          <p:nvPr/>
        </p:nvGrpSpPr>
        <p:grpSpPr>
          <a:xfrm>
            <a:off x="158196" y="2539612"/>
            <a:ext cx="3670856" cy="1355960"/>
            <a:chOff x="139144" y="730015"/>
            <a:chExt cx="3670856" cy="1355960"/>
          </a:xfrm>
        </p:grpSpPr>
        <p:graphicFrame>
          <p:nvGraphicFramePr>
            <p:cNvPr id="26" name="Chart 25"/>
            <p:cNvGraphicFramePr/>
            <p:nvPr>
              <p:extLst>
                <p:ext uri="{D42A27DB-BD31-4B8C-83A1-F6EECF244321}">
                  <p14:modId xmlns:p14="http://schemas.microsoft.com/office/powerpoint/2010/main" val="1078695936"/>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3"/>
            </a:graphicData>
          </a:graphic>
        </p:graphicFrame>
        <p:cxnSp>
          <p:nvCxnSpPr>
            <p:cNvPr id="27" name="Straight Connector 2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 name="Straight Connector 2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9" name="TextBox 28"/>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30" name="TextBox 29"/>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31" name="TextBox 30"/>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32" name="TextBox 31"/>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33" name="TextBox 32"/>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smtClean="0">
                  <a:solidFill>
                    <a:srgbClr val="000000"/>
                  </a:solidFill>
                  <a:latin typeface="Arial" panose="020B0604020202020204" pitchFamily="34" charset="0"/>
                  <a:cs typeface="Arial" panose="020B0604020202020204" pitchFamily="34" charset="0"/>
                </a:rPr>
                <a:t>Surgery^</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34" name="Group 33"/>
          <p:cNvGrpSpPr/>
          <p:nvPr/>
        </p:nvGrpSpPr>
        <p:grpSpPr>
          <a:xfrm>
            <a:off x="139147" y="3840008"/>
            <a:ext cx="3670856" cy="1355960"/>
            <a:chOff x="139144" y="730015"/>
            <a:chExt cx="3670856" cy="1355960"/>
          </a:xfrm>
        </p:grpSpPr>
        <p:graphicFrame>
          <p:nvGraphicFramePr>
            <p:cNvPr id="35" name="Chart 34"/>
            <p:cNvGraphicFramePr/>
            <p:nvPr>
              <p:extLst>
                <p:ext uri="{D42A27DB-BD31-4B8C-83A1-F6EECF244321}">
                  <p14:modId xmlns:p14="http://schemas.microsoft.com/office/powerpoint/2010/main" val="31162294"/>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4"/>
            </a:graphicData>
          </a:graphic>
        </p:graphicFrame>
        <p:cxnSp>
          <p:nvCxnSpPr>
            <p:cNvPr id="36" name="Straight Connector 35"/>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Straight Connector 36"/>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8" name="TextBox 37"/>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39" name="TextBox 38"/>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40" name="TextBox 39"/>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41" name="TextBox 40"/>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42" name="TextBox 41"/>
            <p:cNvSpPr txBox="1"/>
            <p:nvPr/>
          </p:nvSpPr>
          <p:spPr>
            <a:xfrm>
              <a:off x="781047"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Not moving for long periods </a:t>
              </a:r>
              <a:r>
                <a:rPr lang="en-US" sz="1200" b="1" dirty="0" smtClean="0">
                  <a:solidFill>
                    <a:srgbClr val="000000"/>
                  </a:solidFill>
                  <a:latin typeface="Arial" panose="020B0604020202020204" pitchFamily="34" charset="0"/>
                  <a:cs typeface="Arial" panose="020B0604020202020204" pitchFamily="34" charset="0"/>
                </a:rPr>
                <a:t>^</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43" name="Group 42"/>
          <p:cNvGrpSpPr/>
          <p:nvPr/>
        </p:nvGrpSpPr>
        <p:grpSpPr>
          <a:xfrm>
            <a:off x="139144" y="5154305"/>
            <a:ext cx="3670856" cy="1355960"/>
            <a:chOff x="139144" y="730015"/>
            <a:chExt cx="3670856" cy="1355960"/>
          </a:xfrm>
        </p:grpSpPr>
        <p:graphicFrame>
          <p:nvGraphicFramePr>
            <p:cNvPr id="44" name="Chart 43"/>
            <p:cNvGraphicFramePr/>
            <p:nvPr>
              <p:extLst>
                <p:ext uri="{D42A27DB-BD31-4B8C-83A1-F6EECF244321}">
                  <p14:modId xmlns:p14="http://schemas.microsoft.com/office/powerpoint/2010/main" val="3821155494"/>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5"/>
            </a:graphicData>
          </a:graphic>
        </p:graphicFrame>
        <p:cxnSp>
          <p:nvCxnSpPr>
            <p:cNvPr id="45" name="Straight Connector 44"/>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Straight Connector 45"/>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TextBox 46"/>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48" name="TextBox 47"/>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49" name="TextBox 48"/>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50" name="TextBox 49"/>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51" name="TextBox 50"/>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Pregnancy/Recent </a:t>
              </a:r>
              <a:r>
                <a:rPr lang="en-US" sz="1200" b="1" dirty="0" smtClean="0">
                  <a:solidFill>
                    <a:srgbClr val="000000"/>
                  </a:solidFill>
                  <a:latin typeface="Arial" panose="020B0604020202020204" pitchFamily="34" charset="0"/>
                  <a:cs typeface="Arial" panose="020B0604020202020204" pitchFamily="34" charset="0"/>
                </a:rPr>
                <a:t>birth^</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52" name="Group 51"/>
          <p:cNvGrpSpPr/>
          <p:nvPr/>
        </p:nvGrpSpPr>
        <p:grpSpPr>
          <a:xfrm>
            <a:off x="4205330" y="1225315"/>
            <a:ext cx="3670856" cy="1355960"/>
            <a:chOff x="139144" y="730015"/>
            <a:chExt cx="3670856" cy="1355960"/>
          </a:xfrm>
        </p:grpSpPr>
        <p:graphicFrame>
          <p:nvGraphicFramePr>
            <p:cNvPr id="53" name="Chart 52"/>
            <p:cNvGraphicFramePr/>
            <p:nvPr>
              <p:extLst>
                <p:ext uri="{D42A27DB-BD31-4B8C-83A1-F6EECF244321}">
                  <p14:modId xmlns:p14="http://schemas.microsoft.com/office/powerpoint/2010/main" val="2829033231"/>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6"/>
            </a:graphicData>
          </a:graphic>
        </p:graphicFrame>
        <p:cxnSp>
          <p:nvCxnSpPr>
            <p:cNvPr id="54" name="Straight Connector 53"/>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5" name="Straight Connector 54"/>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6" name="TextBox 55"/>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57" name="TextBox 56"/>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58" name="TextBox 57"/>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59" name="TextBox 58"/>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60" name="TextBox 59"/>
            <p:cNvSpPr txBox="1"/>
            <p:nvPr/>
          </p:nvSpPr>
          <p:spPr>
            <a:xfrm>
              <a:off x="753464"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Using estrogen-based </a:t>
              </a:r>
              <a:r>
                <a:rPr lang="en-US" sz="1200" b="1" dirty="0" smtClean="0">
                  <a:solidFill>
                    <a:srgbClr val="000000"/>
                  </a:solidFill>
                  <a:latin typeface="Arial" panose="020B0604020202020204" pitchFamily="34" charset="0"/>
                  <a:cs typeface="Arial" panose="020B0604020202020204" pitchFamily="34" charset="0"/>
                </a:rPr>
                <a:t>meds^</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61" name="Group 60"/>
          <p:cNvGrpSpPr/>
          <p:nvPr/>
        </p:nvGrpSpPr>
        <p:grpSpPr>
          <a:xfrm>
            <a:off x="4205330" y="2539612"/>
            <a:ext cx="3670856" cy="1355960"/>
            <a:chOff x="139144" y="730015"/>
            <a:chExt cx="3670856" cy="1355960"/>
          </a:xfrm>
        </p:grpSpPr>
        <p:graphicFrame>
          <p:nvGraphicFramePr>
            <p:cNvPr id="62" name="Chart 61"/>
            <p:cNvGraphicFramePr/>
            <p:nvPr>
              <p:extLst>
                <p:ext uri="{D42A27DB-BD31-4B8C-83A1-F6EECF244321}">
                  <p14:modId xmlns:p14="http://schemas.microsoft.com/office/powerpoint/2010/main" val="2678942876"/>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7"/>
            </a:graphicData>
          </a:graphic>
        </p:graphicFrame>
        <p:cxnSp>
          <p:nvCxnSpPr>
            <p:cNvPr id="63" name="Straight Connector 62"/>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4" name="Straight Connector 63"/>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5" name="TextBox 64"/>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66" name="TextBox 65"/>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67" name="TextBox 66"/>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68" name="TextBox 67"/>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69" name="TextBox 68"/>
            <p:cNvSpPr txBox="1"/>
            <p:nvPr/>
          </p:nvSpPr>
          <p:spPr>
            <a:xfrm>
              <a:off x="753464"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Family history of blood </a:t>
              </a:r>
              <a:r>
                <a:rPr lang="en-US" sz="1200" b="1" dirty="0" smtClean="0">
                  <a:solidFill>
                    <a:srgbClr val="000000"/>
                  </a:solidFill>
                  <a:latin typeface="Arial" panose="020B0604020202020204" pitchFamily="34" charset="0"/>
                  <a:cs typeface="Arial" panose="020B0604020202020204" pitchFamily="34" charset="0"/>
                </a:rPr>
                <a:t>clots^</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8" name="Group 7"/>
          <p:cNvGrpSpPr/>
          <p:nvPr/>
        </p:nvGrpSpPr>
        <p:grpSpPr>
          <a:xfrm>
            <a:off x="4114800" y="4038600"/>
            <a:ext cx="1744844" cy="1727843"/>
            <a:chOff x="7754687" y="1850555"/>
            <a:chExt cx="1744844" cy="1727843"/>
          </a:xfrm>
        </p:grpSpPr>
        <p:grpSp>
          <p:nvGrpSpPr>
            <p:cNvPr id="9" name="Group 8"/>
            <p:cNvGrpSpPr/>
            <p:nvPr/>
          </p:nvGrpSpPr>
          <p:grpSpPr>
            <a:xfrm>
              <a:off x="7754687" y="1850555"/>
              <a:ext cx="1739531" cy="1727843"/>
              <a:chOff x="7556975" y="1850555"/>
              <a:chExt cx="1739531" cy="1727843"/>
            </a:xfrm>
          </p:grpSpPr>
          <p:sp>
            <p:nvSpPr>
              <p:cNvPr id="88" name="Rounded Rectangle 87"/>
              <p:cNvSpPr/>
              <p:nvPr/>
            </p:nvSpPr>
            <p:spPr bwMode="auto">
              <a:xfrm>
                <a:off x="7556975" y="1850555"/>
                <a:ext cx="1327018" cy="1727843"/>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grpSp>
            <p:nvGrpSpPr>
              <p:cNvPr id="80" name="Group 79"/>
              <p:cNvGrpSpPr/>
              <p:nvPr/>
            </p:nvGrpSpPr>
            <p:grpSpPr>
              <a:xfrm>
                <a:off x="7633919" y="2759983"/>
                <a:ext cx="486337" cy="486337"/>
                <a:chOff x="446183" y="3541776"/>
                <a:chExt cx="838200" cy="838200"/>
              </a:xfrm>
            </p:grpSpPr>
            <p:sp>
              <p:nvSpPr>
                <p:cNvPr id="81" name="Oval 80"/>
                <p:cNvSpPr/>
                <p:nvPr/>
              </p:nvSpPr>
              <p:spPr>
                <a:xfrm>
                  <a:off x="446183" y="3541776"/>
                  <a:ext cx="838200" cy="838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2" name="Freeform 5"/>
                <p:cNvSpPr>
                  <a:spLocks noEditPoints="1"/>
                </p:cNvSpPr>
                <p:nvPr/>
              </p:nvSpPr>
              <p:spPr bwMode="auto">
                <a:xfrm>
                  <a:off x="711994" y="3629025"/>
                  <a:ext cx="316706" cy="675640"/>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CA" dirty="0">
                    <a:solidFill>
                      <a:srgbClr val="FFFFFF"/>
                    </a:solidFill>
                  </a:endParaRPr>
                </a:p>
              </p:txBody>
            </p:sp>
          </p:grpSp>
          <p:grpSp>
            <p:nvGrpSpPr>
              <p:cNvPr id="83" name="Group 82"/>
              <p:cNvGrpSpPr/>
              <p:nvPr/>
            </p:nvGrpSpPr>
            <p:grpSpPr>
              <a:xfrm>
                <a:off x="7620216" y="2038938"/>
                <a:ext cx="486337" cy="486337"/>
                <a:chOff x="446183" y="4590288"/>
                <a:chExt cx="838200" cy="838200"/>
              </a:xfrm>
            </p:grpSpPr>
            <p:sp>
              <p:nvSpPr>
                <p:cNvPr id="84" name="Oval 83"/>
                <p:cNvSpPr/>
                <p:nvPr/>
              </p:nvSpPr>
              <p:spPr>
                <a:xfrm>
                  <a:off x="446183" y="4590288"/>
                  <a:ext cx="838200" cy="838200"/>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5" name="Freeform 9"/>
                <p:cNvSpPr>
                  <a:spLocks noEditPoints="1"/>
                </p:cNvSpPr>
                <p:nvPr/>
              </p:nvSpPr>
              <p:spPr bwMode="auto">
                <a:xfrm>
                  <a:off x="742950" y="4667250"/>
                  <a:ext cx="255588" cy="692658"/>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CA">
                    <a:solidFill>
                      <a:srgbClr val="FFFFFF"/>
                    </a:solidFill>
                  </a:endParaRPr>
                </a:p>
              </p:txBody>
            </p:sp>
          </p:grpSp>
          <p:sp>
            <p:nvSpPr>
              <p:cNvPr id="86" name="TextBox 85"/>
              <p:cNvSpPr txBox="1"/>
              <p:nvPr/>
            </p:nvSpPr>
            <p:spPr>
              <a:xfrm>
                <a:off x="8057975" y="2000838"/>
                <a:ext cx="1238531" cy="553998"/>
              </a:xfrm>
              <a:prstGeom prst="rect">
                <a:avLst/>
              </a:prstGeom>
              <a:noFill/>
            </p:spPr>
            <p:txBody>
              <a:bodyPr wrap="square" rtlCol="0">
                <a:spAutoFit/>
              </a:bodyPr>
              <a:lstStyle/>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Blue bars</a:t>
                </a:r>
              </a:p>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Represent</a:t>
                </a:r>
              </a:p>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Males</a:t>
                </a:r>
              </a:p>
            </p:txBody>
          </p:sp>
        </p:grpSp>
        <p:sp>
          <p:nvSpPr>
            <p:cNvPr id="87" name="TextBox 86"/>
            <p:cNvSpPr txBox="1"/>
            <p:nvPr/>
          </p:nvSpPr>
          <p:spPr>
            <a:xfrm>
              <a:off x="8261000" y="2772506"/>
              <a:ext cx="1238531" cy="553998"/>
            </a:xfrm>
            <a:prstGeom prst="rect">
              <a:avLst/>
            </a:prstGeom>
            <a:noFill/>
          </p:spPr>
          <p:txBody>
            <a:bodyPr wrap="square" rtlCol="0">
              <a:spAutoFit/>
            </a:bodyPr>
            <a:lstStyle/>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Red bars</a:t>
              </a:r>
            </a:p>
            <a:p>
              <a:pPr fontAlgn="base">
                <a:spcBef>
                  <a:spcPct val="0"/>
                </a:spcBef>
                <a:spcAft>
                  <a:spcPct val="0"/>
                </a:spcAft>
              </a:pPr>
              <a:r>
                <a:rPr lang="en-US" sz="1000" b="1" dirty="0" smtClean="0">
                  <a:solidFill>
                    <a:srgbClr val="000000"/>
                  </a:solidFill>
                  <a:latin typeface="Arial" panose="020B0604020202020204" pitchFamily="34" charset="0"/>
                  <a:cs typeface="Arial" panose="020B0604020202020204" pitchFamily="34" charset="0"/>
                </a:rPr>
                <a:t>Represent </a:t>
              </a:r>
              <a:r>
                <a:rPr lang="en-US" sz="1000" b="1" dirty="0">
                  <a:solidFill>
                    <a:srgbClr val="000000"/>
                  </a:solidFill>
                  <a:latin typeface="Arial" panose="020B0604020202020204" pitchFamily="34" charset="0"/>
                  <a:cs typeface="Arial" panose="020B0604020202020204" pitchFamily="34" charset="0"/>
                </a:rPr>
                <a:t>Females</a:t>
              </a:r>
            </a:p>
          </p:txBody>
        </p:sp>
      </p:grpSp>
      <p:grpSp>
        <p:nvGrpSpPr>
          <p:cNvPr id="7" name="Group 6"/>
          <p:cNvGrpSpPr/>
          <p:nvPr/>
        </p:nvGrpSpPr>
        <p:grpSpPr>
          <a:xfrm>
            <a:off x="665612" y="1487039"/>
            <a:ext cx="255198" cy="990759"/>
            <a:chOff x="665612" y="1487039"/>
            <a:chExt cx="255198" cy="990759"/>
          </a:xfrm>
        </p:grpSpPr>
        <p:sp>
          <p:nvSpPr>
            <p:cNvPr id="4" name="TextBox 3"/>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91" name="TextBox 90"/>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92" name="TextBox 91"/>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93" name="TextBox 92"/>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94" name="TextBox 93"/>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95" name="TextBox 94"/>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31" name="Group 130"/>
          <p:cNvGrpSpPr/>
          <p:nvPr/>
        </p:nvGrpSpPr>
        <p:grpSpPr>
          <a:xfrm>
            <a:off x="665612" y="2784538"/>
            <a:ext cx="255198" cy="990759"/>
            <a:chOff x="665612" y="1487039"/>
            <a:chExt cx="255198" cy="990759"/>
          </a:xfrm>
        </p:grpSpPr>
        <p:sp>
          <p:nvSpPr>
            <p:cNvPr id="132" name="TextBox 131"/>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33" name="TextBox 132"/>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34" name="TextBox 133"/>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35" name="TextBox 134"/>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36" name="TextBox 135"/>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37" name="TextBox 136"/>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38" name="Group 137"/>
          <p:cNvGrpSpPr/>
          <p:nvPr/>
        </p:nvGrpSpPr>
        <p:grpSpPr>
          <a:xfrm>
            <a:off x="665612" y="4092943"/>
            <a:ext cx="255198" cy="990759"/>
            <a:chOff x="665612" y="1487039"/>
            <a:chExt cx="255198" cy="990759"/>
          </a:xfrm>
        </p:grpSpPr>
        <p:sp>
          <p:nvSpPr>
            <p:cNvPr id="139" name="TextBox 138"/>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40" name="TextBox 139"/>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41" name="TextBox 140"/>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42" name="TextBox 141"/>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43" name="TextBox 142"/>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44" name="TextBox 143"/>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45" name="Group 144"/>
          <p:cNvGrpSpPr/>
          <p:nvPr/>
        </p:nvGrpSpPr>
        <p:grpSpPr>
          <a:xfrm>
            <a:off x="665612" y="5433731"/>
            <a:ext cx="255198" cy="990759"/>
            <a:chOff x="665612" y="1487039"/>
            <a:chExt cx="255198" cy="990759"/>
          </a:xfrm>
        </p:grpSpPr>
        <p:sp>
          <p:nvSpPr>
            <p:cNvPr id="146" name="TextBox 145"/>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47" name="TextBox 146"/>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48" name="TextBox 147"/>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49" name="TextBox 148"/>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50" name="TextBox 149"/>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51" name="TextBox 150"/>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52" name="Group 151"/>
          <p:cNvGrpSpPr/>
          <p:nvPr/>
        </p:nvGrpSpPr>
        <p:grpSpPr>
          <a:xfrm>
            <a:off x="4726523" y="1493814"/>
            <a:ext cx="255198" cy="990759"/>
            <a:chOff x="665612" y="1487039"/>
            <a:chExt cx="255198" cy="990759"/>
          </a:xfrm>
        </p:grpSpPr>
        <p:sp>
          <p:nvSpPr>
            <p:cNvPr id="153" name="TextBox 152"/>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54" name="TextBox 153"/>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55" name="TextBox 154"/>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56" name="TextBox 155"/>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57" name="TextBox 156"/>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58" name="TextBox 157"/>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66" name="Group 165"/>
          <p:cNvGrpSpPr/>
          <p:nvPr/>
        </p:nvGrpSpPr>
        <p:grpSpPr>
          <a:xfrm>
            <a:off x="4726523" y="2794259"/>
            <a:ext cx="255198" cy="990759"/>
            <a:chOff x="665612" y="1487039"/>
            <a:chExt cx="255198" cy="990759"/>
          </a:xfrm>
        </p:grpSpPr>
        <p:sp>
          <p:nvSpPr>
            <p:cNvPr id="167" name="TextBox 166"/>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68" name="TextBox 167"/>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69" name="TextBox 168"/>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70" name="TextBox 169"/>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71" name="TextBox 170"/>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72" name="TextBox 171"/>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sp>
        <p:nvSpPr>
          <p:cNvPr id="162" name="TextBox 161"/>
          <p:cNvSpPr txBox="1"/>
          <p:nvPr/>
        </p:nvSpPr>
        <p:spPr>
          <a:xfrm>
            <a:off x="6019800" y="4191000"/>
            <a:ext cx="2388781"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^Actual Blood Clot Risk Factors</a:t>
            </a:r>
            <a:endParaRPr lang="en-US" sz="1200" dirty="0">
              <a:solidFill>
                <a:schemeClr val="tx1"/>
              </a:solidFill>
              <a:latin typeface="Arial" panose="020B0604020202020204" pitchFamily="34" charset="0"/>
              <a:cs typeface="Arial" panose="020B0604020202020204" pitchFamily="34" charset="0"/>
            </a:endParaRPr>
          </a:p>
        </p:txBody>
      </p:sp>
      <p:sp>
        <p:nvSpPr>
          <p:cNvPr id="163" name="TextBox 162"/>
          <p:cNvSpPr txBox="1"/>
          <p:nvPr/>
        </p:nvSpPr>
        <p:spPr>
          <a:xfrm>
            <a:off x="6030934" y="4437605"/>
            <a:ext cx="2655734"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#Incorrect Blood Clot Risk Factors</a:t>
            </a:r>
            <a:endParaRPr lang="en-US" sz="1200" dirty="0">
              <a:solidFill>
                <a:schemeClr val="tx1"/>
              </a:solidFill>
              <a:latin typeface="Arial" panose="020B0604020202020204" pitchFamily="34" charset="0"/>
              <a:cs typeface="Arial" panose="020B0604020202020204" pitchFamily="34" charset="0"/>
            </a:endParaRPr>
          </a:p>
        </p:txBody>
      </p:sp>
      <p:sp>
        <p:nvSpPr>
          <p:cNvPr id="180" name="Rectangle 179"/>
          <p:cNvSpPr/>
          <p:nvPr/>
        </p:nvSpPr>
        <p:spPr>
          <a:xfrm>
            <a:off x="152400" y="6400800"/>
            <a:ext cx="6781800" cy="338554"/>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CA. Respondents. Males: 18-39 (n=79), 40-64 (n=151), 65+ (n=176); Females: 18-39 (n=82), 40-64 (n=169), 65+ (n=145)</a:t>
            </a:r>
          </a:p>
          <a:p>
            <a:r>
              <a:rPr lang="en-US" sz="800" dirty="0" smtClean="0">
                <a:solidFill>
                  <a:schemeClr val="tx1"/>
                </a:solidFill>
                <a:latin typeface="Arial" panose="020B0604020202020204" pitchFamily="34" charset="0"/>
                <a:cs typeface="Arial" panose="020B0604020202020204" pitchFamily="34" charset="0"/>
              </a:rPr>
              <a:t>Q8</a:t>
            </a:r>
            <a:r>
              <a:rPr lang="en-US" sz="800" dirty="0">
                <a:solidFill>
                  <a:schemeClr val="tx1"/>
                </a:solidFill>
                <a:latin typeface="Arial" panose="020B0604020202020204" pitchFamily="34" charset="0"/>
                <a:cs typeface="Arial" panose="020B0604020202020204" pitchFamily="34" charset="0"/>
              </a:rPr>
              <a:t>. Which of the following, if any, could increase your risk of developing a blood clot? (select all that </a:t>
            </a:r>
            <a:r>
              <a:rPr lang="en-US" sz="800" dirty="0" smtClean="0">
                <a:solidFill>
                  <a:schemeClr val="tx1"/>
                </a:solidFill>
                <a:latin typeface="Arial" panose="020B0604020202020204" pitchFamily="34" charset="0"/>
                <a:cs typeface="Arial" panose="020B0604020202020204" pitchFamily="34" charset="0"/>
              </a:rPr>
              <a:t>apply)</a:t>
            </a:r>
            <a:endParaRPr lang="en-US" sz="800" dirty="0">
              <a:solidFill>
                <a:schemeClr val="tx1"/>
              </a:solidFill>
              <a:latin typeface="Arial" panose="020B0604020202020204" pitchFamily="34" charset="0"/>
              <a:cs typeface="Arial" panose="020B0604020202020204" pitchFamily="34" charset="0"/>
            </a:endParaRPr>
          </a:p>
        </p:txBody>
      </p:sp>
      <p:sp>
        <p:nvSpPr>
          <p:cNvPr id="181" name="Title 1"/>
          <p:cNvSpPr txBox="1">
            <a:spLocks/>
          </p:cNvSpPr>
          <p:nvPr/>
        </p:nvSpPr>
        <p:spPr>
          <a:xfrm>
            <a:off x="63611" y="139465"/>
            <a:ext cx="9008828"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Knowledge of Increased Risk Factors for Blood Clots</a:t>
            </a:r>
            <a:endParaRPr lang="en-US" sz="2400" kern="0" dirty="0"/>
          </a:p>
        </p:txBody>
      </p:sp>
      <p:sp>
        <p:nvSpPr>
          <p:cNvPr id="182" name="TextBox 181"/>
          <p:cNvSpPr txBox="1"/>
          <p:nvPr/>
        </p:nvSpPr>
        <p:spPr>
          <a:xfrm>
            <a:off x="1657047" y="690765"/>
            <a:ext cx="6008018" cy="338554"/>
          </a:xfrm>
          <a:prstGeom prst="rect">
            <a:avLst/>
          </a:prstGeom>
          <a:noFill/>
        </p:spPr>
        <p:txBody>
          <a:bodyPr wrap="square" rtlCol="0">
            <a:spAutoFit/>
          </a:bodyPr>
          <a:lstStyle/>
          <a:p>
            <a:pPr algn="ctr"/>
            <a:r>
              <a:rPr lang="en-US" sz="1600" i="1" dirty="0" smtClean="0">
                <a:solidFill>
                  <a:schemeClr val="tx1"/>
                </a:solidFill>
                <a:latin typeface="Arial" panose="020B0604020202020204" pitchFamily="34" charset="0"/>
                <a:cs typeface="Arial" panose="020B0604020202020204" pitchFamily="34" charset="0"/>
              </a:rPr>
              <a:t>Among Adults 18+</a:t>
            </a:r>
            <a:endParaRPr lang="en-US" sz="1400" i="1" dirty="0">
              <a:solidFill>
                <a:schemeClr val="tx1"/>
              </a:solidFill>
              <a:latin typeface="Arial" panose="020B0604020202020204" pitchFamily="34" charset="0"/>
              <a:cs typeface="Arial" panose="020B0604020202020204" pitchFamily="34" charset="0"/>
            </a:endParaRPr>
          </a:p>
        </p:txBody>
      </p:sp>
      <p:sp>
        <p:nvSpPr>
          <p:cNvPr id="116" name="TextBox 115"/>
          <p:cNvSpPr txBox="1"/>
          <p:nvPr/>
        </p:nvSpPr>
        <p:spPr>
          <a:xfrm>
            <a:off x="1873885" y="1953210"/>
            <a:ext cx="245580" cy="230832"/>
          </a:xfrm>
          <a:prstGeom prst="rect">
            <a:avLst/>
          </a:prstGeom>
          <a:noFill/>
        </p:spPr>
        <p:txBody>
          <a:bodyPr wrap="none" rtlCol="0">
            <a:spAutoFit/>
          </a:bodyPr>
          <a:lstStyle/>
          <a:p>
            <a:pPr fontAlgn="base">
              <a:spcBef>
                <a:spcPct val="0"/>
              </a:spcBef>
              <a:spcAft>
                <a:spcPct val="0"/>
              </a:spcAft>
            </a:pPr>
            <a:r>
              <a:rPr lang="en-US" sz="900" dirty="0"/>
              <a:t>C</a:t>
            </a:r>
          </a:p>
        </p:txBody>
      </p:sp>
      <p:sp>
        <p:nvSpPr>
          <p:cNvPr id="117" name="TextBox 116"/>
          <p:cNvSpPr txBox="1"/>
          <p:nvPr/>
        </p:nvSpPr>
        <p:spPr>
          <a:xfrm>
            <a:off x="2434717" y="2948560"/>
            <a:ext cx="251992" cy="230832"/>
          </a:xfrm>
          <a:prstGeom prst="rect">
            <a:avLst/>
          </a:prstGeom>
          <a:noFill/>
        </p:spPr>
        <p:txBody>
          <a:bodyPr wrap="none" rtlCol="0">
            <a:spAutoFit/>
          </a:bodyPr>
          <a:lstStyle/>
          <a:p>
            <a:pPr fontAlgn="base">
              <a:spcBef>
                <a:spcPct val="0"/>
              </a:spcBef>
              <a:spcAft>
                <a:spcPct val="0"/>
              </a:spcAft>
            </a:pPr>
            <a:r>
              <a:rPr lang="en-US" sz="900" dirty="0"/>
              <a:t>A</a:t>
            </a:r>
          </a:p>
        </p:txBody>
      </p:sp>
      <p:sp>
        <p:nvSpPr>
          <p:cNvPr id="118" name="TextBox 117"/>
          <p:cNvSpPr txBox="1"/>
          <p:nvPr/>
        </p:nvSpPr>
        <p:spPr>
          <a:xfrm>
            <a:off x="2507869" y="3260711"/>
            <a:ext cx="245580" cy="230832"/>
          </a:xfrm>
          <a:prstGeom prst="rect">
            <a:avLst/>
          </a:prstGeom>
          <a:noFill/>
        </p:spPr>
        <p:txBody>
          <a:bodyPr wrap="none" rtlCol="0">
            <a:spAutoFit/>
          </a:bodyPr>
          <a:lstStyle/>
          <a:p>
            <a:pPr fontAlgn="base">
              <a:spcBef>
                <a:spcPct val="0"/>
              </a:spcBef>
              <a:spcAft>
                <a:spcPct val="0"/>
              </a:spcAft>
            </a:pPr>
            <a:r>
              <a:rPr lang="en-US" sz="900" dirty="0"/>
              <a:t>C</a:t>
            </a:r>
          </a:p>
        </p:txBody>
      </p:sp>
      <p:sp>
        <p:nvSpPr>
          <p:cNvPr id="119" name="TextBox 118"/>
          <p:cNvSpPr txBox="1"/>
          <p:nvPr/>
        </p:nvSpPr>
        <p:spPr>
          <a:xfrm>
            <a:off x="2532253" y="3560529"/>
            <a:ext cx="240772" cy="230832"/>
          </a:xfrm>
          <a:prstGeom prst="rect">
            <a:avLst/>
          </a:prstGeom>
          <a:noFill/>
        </p:spPr>
        <p:txBody>
          <a:bodyPr wrap="none" rtlCol="0">
            <a:spAutoFit/>
          </a:bodyPr>
          <a:lstStyle/>
          <a:p>
            <a:pPr fontAlgn="base">
              <a:spcBef>
                <a:spcPct val="0"/>
              </a:spcBef>
              <a:spcAft>
                <a:spcPct val="0"/>
              </a:spcAft>
            </a:pPr>
            <a:r>
              <a:rPr lang="en-US" sz="900" dirty="0"/>
              <a:t>E</a:t>
            </a:r>
          </a:p>
        </p:txBody>
      </p:sp>
      <p:sp>
        <p:nvSpPr>
          <p:cNvPr id="120" name="TextBox 119"/>
          <p:cNvSpPr txBox="1"/>
          <p:nvPr/>
        </p:nvSpPr>
        <p:spPr>
          <a:xfrm>
            <a:off x="2702941" y="4239640"/>
            <a:ext cx="251992" cy="230832"/>
          </a:xfrm>
          <a:prstGeom prst="rect">
            <a:avLst/>
          </a:prstGeom>
          <a:noFill/>
        </p:spPr>
        <p:txBody>
          <a:bodyPr wrap="none" rtlCol="0">
            <a:spAutoFit/>
          </a:bodyPr>
          <a:lstStyle/>
          <a:p>
            <a:pPr fontAlgn="base">
              <a:spcBef>
                <a:spcPct val="0"/>
              </a:spcBef>
              <a:spcAft>
                <a:spcPct val="0"/>
              </a:spcAft>
            </a:pPr>
            <a:r>
              <a:rPr lang="en-US" sz="900" dirty="0"/>
              <a:t>A</a:t>
            </a:r>
          </a:p>
        </p:txBody>
      </p:sp>
      <p:sp>
        <p:nvSpPr>
          <p:cNvPr id="121" name="TextBox 120"/>
          <p:cNvSpPr txBox="1"/>
          <p:nvPr/>
        </p:nvSpPr>
        <p:spPr>
          <a:xfrm>
            <a:off x="3190621" y="4563983"/>
            <a:ext cx="245580" cy="230832"/>
          </a:xfrm>
          <a:prstGeom prst="rect">
            <a:avLst/>
          </a:prstGeom>
          <a:noFill/>
        </p:spPr>
        <p:txBody>
          <a:bodyPr wrap="none" rtlCol="0">
            <a:spAutoFit/>
          </a:bodyPr>
          <a:lstStyle/>
          <a:p>
            <a:pPr fontAlgn="base">
              <a:spcBef>
                <a:spcPct val="0"/>
              </a:spcBef>
              <a:spcAft>
                <a:spcPct val="0"/>
              </a:spcAft>
            </a:pPr>
            <a:r>
              <a:rPr lang="en-US" sz="900" dirty="0"/>
              <a:t>C</a:t>
            </a:r>
          </a:p>
        </p:txBody>
      </p:sp>
      <p:sp>
        <p:nvSpPr>
          <p:cNvPr id="122" name="TextBox 121"/>
          <p:cNvSpPr txBox="1"/>
          <p:nvPr/>
        </p:nvSpPr>
        <p:spPr>
          <a:xfrm>
            <a:off x="3483229" y="4863801"/>
            <a:ext cx="240772" cy="230832"/>
          </a:xfrm>
          <a:prstGeom prst="rect">
            <a:avLst/>
          </a:prstGeom>
          <a:noFill/>
        </p:spPr>
        <p:txBody>
          <a:bodyPr wrap="none" rtlCol="0">
            <a:spAutoFit/>
          </a:bodyPr>
          <a:lstStyle/>
          <a:p>
            <a:pPr fontAlgn="base">
              <a:spcBef>
                <a:spcPct val="0"/>
              </a:spcBef>
              <a:spcAft>
                <a:spcPct val="0"/>
              </a:spcAft>
            </a:pPr>
            <a:r>
              <a:rPr lang="en-US" sz="900" dirty="0"/>
              <a:t>E</a:t>
            </a:r>
          </a:p>
        </p:txBody>
      </p:sp>
      <p:sp>
        <p:nvSpPr>
          <p:cNvPr id="123" name="TextBox 122"/>
          <p:cNvSpPr txBox="1"/>
          <p:nvPr/>
        </p:nvSpPr>
        <p:spPr>
          <a:xfrm>
            <a:off x="2324989" y="5578271"/>
            <a:ext cx="251992" cy="230832"/>
          </a:xfrm>
          <a:prstGeom prst="rect">
            <a:avLst/>
          </a:prstGeom>
          <a:noFill/>
        </p:spPr>
        <p:txBody>
          <a:bodyPr wrap="none" rtlCol="0">
            <a:spAutoFit/>
          </a:bodyPr>
          <a:lstStyle/>
          <a:p>
            <a:pPr fontAlgn="base">
              <a:spcBef>
                <a:spcPct val="0"/>
              </a:spcBef>
              <a:spcAft>
                <a:spcPct val="0"/>
              </a:spcAft>
            </a:pPr>
            <a:r>
              <a:rPr lang="en-US" sz="900" dirty="0"/>
              <a:t>A</a:t>
            </a:r>
          </a:p>
        </p:txBody>
      </p:sp>
      <p:sp>
        <p:nvSpPr>
          <p:cNvPr id="124" name="TextBox 123"/>
          <p:cNvSpPr txBox="1"/>
          <p:nvPr/>
        </p:nvSpPr>
        <p:spPr>
          <a:xfrm>
            <a:off x="2020189" y="5879592"/>
            <a:ext cx="245580" cy="230832"/>
          </a:xfrm>
          <a:prstGeom prst="rect">
            <a:avLst/>
          </a:prstGeom>
          <a:noFill/>
        </p:spPr>
        <p:txBody>
          <a:bodyPr wrap="none" rtlCol="0">
            <a:spAutoFit/>
          </a:bodyPr>
          <a:lstStyle/>
          <a:p>
            <a:pPr fontAlgn="base">
              <a:spcBef>
                <a:spcPct val="0"/>
              </a:spcBef>
              <a:spcAft>
                <a:spcPct val="0"/>
              </a:spcAft>
            </a:pPr>
            <a:r>
              <a:rPr lang="en-US" sz="900" dirty="0"/>
              <a:t>C</a:t>
            </a:r>
          </a:p>
        </p:txBody>
      </p:sp>
      <p:sp>
        <p:nvSpPr>
          <p:cNvPr id="125" name="TextBox 124"/>
          <p:cNvSpPr txBox="1"/>
          <p:nvPr/>
        </p:nvSpPr>
        <p:spPr>
          <a:xfrm>
            <a:off x="1897771" y="6182160"/>
            <a:ext cx="240772" cy="230832"/>
          </a:xfrm>
          <a:prstGeom prst="rect">
            <a:avLst/>
          </a:prstGeom>
          <a:noFill/>
        </p:spPr>
        <p:txBody>
          <a:bodyPr wrap="none" rtlCol="0">
            <a:spAutoFit/>
          </a:bodyPr>
          <a:lstStyle/>
          <a:p>
            <a:pPr fontAlgn="base">
              <a:spcBef>
                <a:spcPct val="0"/>
              </a:spcBef>
              <a:spcAft>
                <a:spcPct val="0"/>
              </a:spcAft>
            </a:pPr>
            <a:r>
              <a:rPr lang="en-US" sz="900" dirty="0"/>
              <a:t>E</a:t>
            </a:r>
          </a:p>
        </p:txBody>
      </p:sp>
      <p:sp>
        <p:nvSpPr>
          <p:cNvPr id="126" name="TextBox 125"/>
          <p:cNvSpPr txBox="1"/>
          <p:nvPr/>
        </p:nvSpPr>
        <p:spPr>
          <a:xfrm>
            <a:off x="6885030" y="2936368"/>
            <a:ext cx="251992" cy="230832"/>
          </a:xfrm>
          <a:prstGeom prst="rect">
            <a:avLst/>
          </a:prstGeom>
          <a:noFill/>
        </p:spPr>
        <p:txBody>
          <a:bodyPr wrap="none" rtlCol="0">
            <a:spAutoFit/>
          </a:bodyPr>
          <a:lstStyle/>
          <a:p>
            <a:pPr fontAlgn="base">
              <a:spcBef>
                <a:spcPct val="0"/>
              </a:spcBef>
              <a:spcAft>
                <a:spcPct val="0"/>
              </a:spcAft>
            </a:pPr>
            <a:r>
              <a:rPr lang="en-US" sz="900" dirty="0"/>
              <a:t>A</a:t>
            </a:r>
          </a:p>
        </p:txBody>
      </p:sp>
      <p:sp>
        <p:nvSpPr>
          <p:cNvPr id="129" name="TextBox 128"/>
          <p:cNvSpPr txBox="1"/>
          <p:nvPr/>
        </p:nvSpPr>
        <p:spPr>
          <a:xfrm>
            <a:off x="6300216" y="1630562"/>
            <a:ext cx="251992" cy="230832"/>
          </a:xfrm>
          <a:prstGeom prst="rect">
            <a:avLst/>
          </a:prstGeom>
          <a:noFill/>
        </p:spPr>
        <p:txBody>
          <a:bodyPr wrap="none" rtlCol="0">
            <a:spAutoFit/>
          </a:bodyPr>
          <a:lstStyle/>
          <a:p>
            <a:pPr fontAlgn="base">
              <a:spcBef>
                <a:spcPct val="0"/>
              </a:spcBef>
              <a:spcAft>
                <a:spcPct val="0"/>
              </a:spcAft>
            </a:pPr>
            <a:r>
              <a:rPr lang="en-US" sz="900" dirty="0"/>
              <a:t>A</a:t>
            </a:r>
          </a:p>
        </p:txBody>
      </p:sp>
      <p:sp>
        <p:nvSpPr>
          <p:cNvPr id="130" name="TextBox 129"/>
          <p:cNvSpPr txBox="1"/>
          <p:nvPr/>
        </p:nvSpPr>
        <p:spPr>
          <a:xfrm>
            <a:off x="6257860" y="1942730"/>
            <a:ext cx="245580" cy="230832"/>
          </a:xfrm>
          <a:prstGeom prst="rect">
            <a:avLst/>
          </a:prstGeom>
          <a:noFill/>
        </p:spPr>
        <p:txBody>
          <a:bodyPr wrap="none" rtlCol="0">
            <a:spAutoFit/>
          </a:bodyPr>
          <a:lstStyle/>
          <a:p>
            <a:pPr fontAlgn="base">
              <a:spcBef>
                <a:spcPct val="0"/>
              </a:spcBef>
              <a:spcAft>
                <a:spcPct val="0"/>
              </a:spcAft>
            </a:pPr>
            <a:r>
              <a:rPr lang="en-US" sz="900" dirty="0"/>
              <a:t>C</a:t>
            </a:r>
          </a:p>
        </p:txBody>
      </p:sp>
      <p:sp>
        <p:nvSpPr>
          <p:cNvPr id="159" name="TextBox 158"/>
          <p:cNvSpPr txBox="1"/>
          <p:nvPr/>
        </p:nvSpPr>
        <p:spPr>
          <a:xfrm>
            <a:off x="5982736" y="2252058"/>
            <a:ext cx="240772" cy="230832"/>
          </a:xfrm>
          <a:prstGeom prst="rect">
            <a:avLst/>
          </a:prstGeom>
          <a:noFill/>
        </p:spPr>
        <p:txBody>
          <a:bodyPr wrap="none" rtlCol="0">
            <a:spAutoFit/>
          </a:bodyPr>
          <a:lstStyle/>
          <a:p>
            <a:pPr fontAlgn="base">
              <a:spcBef>
                <a:spcPct val="0"/>
              </a:spcBef>
              <a:spcAft>
                <a:spcPct val="0"/>
              </a:spcAft>
            </a:pPr>
            <a:r>
              <a:rPr lang="en-US" sz="900" dirty="0"/>
              <a:t>E</a:t>
            </a:r>
          </a:p>
        </p:txBody>
      </p:sp>
      <p:sp>
        <p:nvSpPr>
          <p:cNvPr id="160" name="TextBox 159"/>
          <p:cNvSpPr txBox="1"/>
          <p:nvPr/>
        </p:nvSpPr>
        <p:spPr>
          <a:xfrm>
            <a:off x="7127905" y="3263182"/>
            <a:ext cx="245580" cy="230832"/>
          </a:xfrm>
          <a:prstGeom prst="rect">
            <a:avLst/>
          </a:prstGeom>
          <a:noFill/>
        </p:spPr>
        <p:txBody>
          <a:bodyPr wrap="none" rtlCol="0">
            <a:spAutoFit/>
          </a:bodyPr>
          <a:lstStyle/>
          <a:p>
            <a:pPr fontAlgn="base">
              <a:spcBef>
                <a:spcPct val="0"/>
              </a:spcBef>
              <a:spcAft>
                <a:spcPct val="0"/>
              </a:spcAft>
            </a:pPr>
            <a:r>
              <a:rPr lang="en-US" sz="900" dirty="0"/>
              <a:t>C</a:t>
            </a:r>
          </a:p>
        </p:txBody>
      </p:sp>
      <p:sp>
        <p:nvSpPr>
          <p:cNvPr id="161" name="TextBox 160"/>
          <p:cNvSpPr txBox="1"/>
          <p:nvPr/>
        </p:nvSpPr>
        <p:spPr>
          <a:xfrm>
            <a:off x="7133197" y="3560318"/>
            <a:ext cx="240772" cy="230832"/>
          </a:xfrm>
          <a:prstGeom prst="rect">
            <a:avLst/>
          </a:prstGeom>
          <a:noFill/>
        </p:spPr>
        <p:txBody>
          <a:bodyPr wrap="none" rtlCol="0">
            <a:spAutoFit/>
          </a:bodyPr>
          <a:lstStyle/>
          <a:p>
            <a:pPr fontAlgn="base">
              <a:spcBef>
                <a:spcPct val="0"/>
              </a:spcBef>
              <a:spcAft>
                <a:spcPct val="0"/>
              </a:spcAft>
            </a:pPr>
            <a:r>
              <a:rPr lang="en-US" sz="900" dirty="0"/>
              <a:t>E</a:t>
            </a:r>
          </a:p>
        </p:txBody>
      </p:sp>
      <p:pic>
        <p:nvPicPr>
          <p:cNvPr id="164" name="Picture 163"/>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8327550" y="120095"/>
            <a:ext cx="612648" cy="612648"/>
          </a:xfrm>
          <a:prstGeom prst="rect">
            <a:avLst/>
          </a:prstGeom>
        </p:spPr>
      </p:pic>
      <p:sp>
        <p:nvSpPr>
          <p:cNvPr id="165" name="TextBox 164"/>
          <p:cNvSpPr txBox="1"/>
          <p:nvPr/>
        </p:nvSpPr>
        <p:spPr>
          <a:xfrm>
            <a:off x="1868499" y="1916310"/>
            <a:ext cx="253596" cy="246221"/>
          </a:xfrm>
          <a:prstGeom prst="rect">
            <a:avLst/>
          </a:prstGeom>
          <a:noFill/>
        </p:spPr>
        <p:txBody>
          <a:bodyPr wrap="none" rtlCol="0">
            <a:spAutoFit/>
          </a:bodyPr>
          <a:lstStyle/>
          <a:p>
            <a:r>
              <a:rPr lang="en-US" sz="1000" dirty="0">
                <a:solidFill>
                  <a:schemeClr val="tx1"/>
                </a:solidFill>
              </a:rPr>
              <a:t>C</a:t>
            </a:r>
          </a:p>
        </p:txBody>
      </p:sp>
      <p:sp>
        <p:nvSpPr>
          <p:cNvPr id="173" name="TextBox 172"/>
          <p:cNvSpPr txBox="1"/>
          <p:nvPr/>
        </p:nvSpPr>
        <p:spPr>
          <a:xfrm>
            <a:off x="2435838" y="2941367"/>
            <a:ext cx="258404" cy="246221"/>
          </a:xfrm>
          <a:prstGeom prst="rect">
            <a:avLst/>
          </a:prstGeom>
          <a:noFill/>
        </p:spPr>
        <p:txBody>
          <a:bodyPr wrap="none" rtlCol="0">
            <a:spAutoFit/>
          </a:bodyPr>
          <a:lstStyle/>
          <a:p>
            <a:r>
              <a:rPr lang="en-US" sz="1000" dirty="0" smtClean="0">
                <a:solidFill>
                  <a:schemeClr val="tx1"/>
                </a:solidFill>
              </a:rPr>
              <a:t>A</a:t>
            </a:r>
            <a:endParaRPr lang="en-US" sz="1000" dirty="0">
              <a:solidFill>
                <a:schemeClr val="tx1"/>
              </a:solidFill>
            </a:endParaRPr>
          </a:p>
        </p:txBody>
      </p:sp>
      <p:sp>
        <p:nvSpPr>
          <p:cNvPr id="174" name="TextBox 173"/>
          <p:cNvSpPr txBox="1"/>
          <p:nvPr/>
        </p:nvSpPr>
        <p:spPr>
          <a:xfrm>
            <a:off x="2533462" y="3250825"/>
            <a:ext cx="253596" cy="246221"/>
          </a:xfrm>
          <a:prstGeom prst="rect">
            <a:avLst/>
          </a:prstGeom>
          <a:noFill/>
        </p:spPr>
        <p:txBody>
          <a:bodyPr wrap="none" rtlCol="0">
            <a:spAutoFit/>
          </a:bodyPr>
          <a:lstStyle/>
          <a:p>
            <a:r>
              <a:rPr lang="en-US" sz="1000" dirty="0" smtClean="0">
                <a:solidFill>
                  <a:schemeClr val="tx1"/>
                </a:solidFill>
              </a:rPr>
              <a:t>C</a:t>
            </a:r>
            <a:endParaRPr lang="en-US" sz="1000" dirty="0">
              <a:solidFill>
                <a:schemeClr val="tx1"/>
              </a:solidFill>
            </a:endParaRPr>
          </a:p>
        </p:txBody>
      </p:sp>
      <p:sp>
        <p:nvSpPr>
          <p:cNvPr id="175" name="TextBox 174"/>
          <p:cNvSpPr txBox="1"/>
          <p:nvPr/>
        </p:nvSpPr>
        <p:spPr>
          <a:xfrm>
            <a:off x="2558176" y="3545748"/>
            <a:ext cx="247184" cy="246221"/>
          </a:xfrm>
          <a:prstGeom prst="rect">
            <a:avLst/>
          </a:prstGeom>
          <a:noFill/>
        </p:spPr>
        <p:txBody>
          <a:bodyPr wrap="none" rtlCol="0">
            <a:spAutoFit/>
          </a:bodyPr>
          <a:lstStyle/>
          <a:p>
            <a:r>
              <a:rPr lang="en-US" sz="1000" dirty="0">
                <a:solidFill>
                  <a:schemeClr val="tx1"/>
                </a:solidFill>
              </a:rPr>
              <a:t>E</a:t>
            </a:r>
          </a:p>
        </p:txBody>
      </p:sp>
      <p:sp>
        <p:nvSpPr>
          <p:cNvPr id="176" name="TextBox 175"/>
          <p:cNvSpPr txBox="1"/>
          <p:nvPr/>
        </p:nvSpPr>
        <p:spPr>
          <a:xfrm>
            <a:off x="2737444" y="4238338"/>
            <a:ext cx="258404" cy="246221"/>
          </a:xfrm>
          <a:prstGeom prst="rect">
            <a:avLst/>
          </a:prstGeom>
          <a:noFill/>
        </p:spPr>
        <p:txBody>
          <a:bodyPr wrap="none" rtlCol="0">
            <a:spAutoFit/>
          </a:bodyPr>
          <a:lstStyle/>
          <a:p>
            <a:r>
              <a:rPr lang="en-US" sz="1000" dirty="0" smtClean="0">
                <a:solidFill>
                  <a:schemeClr val="tx1"/>
                </a:solidFill>
              </a:rPr>
              <a:t>A</a:t>
            </a:r>
            <a:endParaRPr lang="en-US" sz="1000" dirty="0">
              <a:solidFill>
                <a:schemeClr val="tx1"/>
              </a:solidFill>
            </a:endParaRPr>
          </a:p>
        </p:txBody>
      </p:sp>
      <p:sp>
        <p:nvSpPr>
          <p:cNvPr id="177" name="TextBox 176"/>
          <p:cNvSpPr txBox="1"/>
          <p:nvPr/>
        </p:nvSpPr>
        <p:spPr>
          <a:xfrm>
            <a:off x="3202516" y="4546371"/>
            <a:ext cx="253596" cy="246221"/>
          </a:xfrm>
          <a:prstGeom prst="rect">
            <a:avLst/>
          </a:prstGeom>
          <a:noFill/>
        </p:spPr>
        <p:txBody>
          <a:bodyPr wrap="none" rtlCol="0">
            <a:spAutoFit/>
          </a:bodyPr>
          <a:lstStyle/>
          <a:p>
            <a:r>
              <a:rPr lang="en-US" sz="1000" dirty="0">
                <a:solidFill>
                  <a:schemeClr val="tx1"/>
                </a:solidFill>
              </a:rPr>
              <a:t>C</a:t>
            </a:r>
          </a:p>
        </p:txBody>
      </p:sp>
      <p:sp>
        <p:nvSpPr>
          <p:cNvPr id="178" name="TextBox 177"/>
          <p:cNvSpPr txBox="1"/>
          <p:nvPr/>
        </p:nvSpPr>
        <p:spPr>
          <a:xfrm>
            <a:off x="3481482" y="4841723"/>
            <a:ext cx="247184" cy="246221"/>
          </a:xfrm>
          <a:prstGeom prst="rect">
            <a:avLst/>
          </a:prstGeom>
          <a:noFill/>
        </p:spPr>
        <p:txBody>
          <a:bodyPr wrap="none" rtlCol="0">
            <a:spAutoFit/>
          </a:bodyPr>
          <a:lstStyle/>
          <a:p>
            <a:r>
              <a:rPr lang="en-US" sz="1000" dirty="0" smtClean="0">
                <a:solidFill>
                  <a:schemeClr val="tx1"/>
                </a:solidFill>
              </a:rPr>
              <a:t>E</a:t>
            </a:r>
            <a:endParaRPr lang="en-US" sz="1000" dirty="0">
              <a:solidFill>
                <a:schemeClr val="tx1"/>
              </a:solidFill>
            </a:endParaRPr>
          </a:p>
        </p:txBody>
      </p:sp>
      <p:sp>
        <p:nvSpPr>
          <p:cNvPr id="179" name="TextBox 178"/>
          <p:cNvSpPr txBox="1"/>
          <p:nvPr/>
        </p:nvSpPr>
        <p:spPr>
          <a:xfrm>
            <a:off x="2292031" y="5559074"/>
            <a:ext cx="258404" cy="246221"/>
          </a:xfrm>
          <a:prstGeom prst="rect">
            <a:avLst/>
          </a:prstGeom>
          <a:noFill/>
        </p:spPr>
        <p:txBody>
          <a:bodyPr wrap="none" rtlCol="0">
            <a:spAutoFit/>
          </a:bodyPr>
          <a:lstStyle/>
          <a:p>
            <a:r>
              <a:rPr lang="en-US" sz="1000" dirty="0" smtClean="0">
                <a:solidFill>
                  <a:schemeClr val="tx1"/>
                </a:solidFill>
              </a:rPr>
              <a:t>A</a:t>
            </a:r>
            <a:endParaRPr lang="en-US" sz="1000" dirty="0">
              <a:solidFill>
                <a:schemeClr val="tx1"/>
              </a:solidFill>
            </a:endParaRPr>
          </a:p>
        </p:txBody>
      </p:sp>
      <p:sp>
        <p:nvSpPr>
          <p:cNvPr id="183" name="TextBox 182"/>
          <p:cNvSpPr txBox="1"/>
          <p:nvPr/>
        </p:nvSpPr>
        <p:spPr>
          <a:xfrm>
            <a:off x="2028972" y="5854878"/>
            <a:ext cx="253596" cy="246221"/>
          </a:xfrm>
          <a:prstGeom prst="rect">
            <a:avLst/>
          </a:prstGeom>
          <a:noFill/>
        </p:spPr>
        <p:txBody>
          <a:bodyPr wrap="none" rtlCol="0">
            <a:spAutoFit/>
          </a:bodyPr>
          <a:lstStyle/>
          <a:p>
            <a:r>
              <a:rPr lang="en-US" sz="1000" dirty="0">
                <a:solidFill>
                  <a:schemeClr val="tx1"/>
                </a:solidFill>
              </a:rPr>
              <a:t>C</a:t>
            </a:r>
          </a:p>
        </p:txBody>
      </p:sp>
      <p:sp>
        <p:nvSpPr>
          <p:cNvPr id="184" name="TextBox 183"/>
          <p:cNvSpPr txBox="1"/>
          <p:nvPr/>
        </p:nvSpPr>
        <p:spPr>
          <a:xfrm>
            <a:off x="1893045" y="6168944"/>
            <a:ext cx="247184" cy="246221"/>
          </a:xfrm>
          <a:prstGeom prst="rect">
            <a:avLst/>
          </a:prstGeom>
          <a:noFill/>
        </p:spPr>
        <p:txBody>
          <a:bodyPr wrap="none" rtlCol="0">
            <a:spAutoFit/>
          </a:bodyPr>
          <a:lstStyle/>
          <a:p>
            <a:r>
              <a:rPr lang="en-US" sz="1000" dirty="0">
                <a:solidFill>
                  <a:schemeClr val="tx1"/>
                </a:solidFill>
              </a:rPr>
              <a:t>E</a:t>
            </a:r>
          </a:p>
        </p:txBody>
      </p:sp>
      <p:sp>
        <p:nvSpPr>
          <p:cNvPr id="185" name="TextBox 184"/>
          <p:cNvSpPr txBox="1"/>
          <p:nvPr/>
        </p:nvSpPr>
        <p:spPr>
          <a:xfrm>
            <a:off x="6300096" y="1629402"/>
            <a:ext cx="258404" cy="246221"/>
          </a:xfrm>
          <a:prstGeom prst="rect">
            <a:avLst/>
          </a:prstGeom>
          <a:noFill/>
        </p:spPr>
        <p:txBody>
          <a:bodyPr wrap="none" rtlCol="0">
            <a:spAutoFit/>
          </a:bodyPr>
          <a:lstStyle/>
          <a:p>
            <a:r>
              <a:rPr lang="en-US" sz="1000" dirty="0" smtClean="0">
                <a:solidFill>
                  <a:schemeClr val="tx1"/>
                </a:solidFill>
              </a:rPr>
              <a:t>A</a:t>
            </a:r>
            <a:endParaRPr lang="en-US" sz="1000" dirty="0">
              <a:solidFill>
                <a:schemeClr val="tx1"/>
              </a:solidFill>
            </a:endParaRPr>
          </a:p>
        </p:txBody>
      </p:sp>
      <p:sp>
        <p:nvSpPr>
          <p:cNvPr id="186" name="TextBox 185"/>
          <p:cNvSpPr txBox="1"/>
          <p:nvPr/>
        </p:nvSpPr>
        <p:spPr>
          <a:xfrm>
            <a:off x="6263025" y="1927341"/>
            <a:ext cx="253596" cy="246221"/>
          </a:xfrm>
          <a:prstGeom prst="rect">
            <a:avLst/>
          </a:prstGeom>
          <a:noFill/>
        </p:spPr>
        <p:txBody>
          <a:bodyPr wrap="none" rtlCol="0">
            <a:spAutoFit/>
          </a:bodyPr>
          <a:lstStyle/>
          <a:p>
            <a:r>
              <a:rPr lang="en-US" sz="1000" dirty="0" smtClean="0">
                <a:solidFill>
                  <a:schemeClr val="tx1"/>
                </a:solidFill>
              </a:rPr>
              <a:t>C</a:t>
            </a:r>
            <a:endParaRPr lang="en-US" sz="1000" dirty="0">
              <a:solidFill>
                <a:schemeClr val="tx1"/>
              </a:solidFill>
            </a:endParaRPr>
          </a:p>
        </p:txBody>
      </p:sp>
      <p:sp>
        <p:nvSpPr>
          <p:cNvPr id="187" name="TextBox 186"/>
          <p:cNvSpPr txBox="1"/>
          <p:nvPr/>
        </p:nvSpPr>
        <p:spPr>
          <a:xfrm>
            <a:off x="5966457" y="2235898"/>
            <a:ext cx="247184" cy="246221"/>
          </a:xfrm>
          <a:prstGeom prst="rect">
            <a:avLst/>
          </a:prstGeom>
          <a:noFill/>
        </p:spPr>
        <p:txBody>
          <a:bodyPr wrap="none" rtlCol="0">
            <a:spAutoFit/>
          </a:bodyPr>
          <a:lstStyle/>
          <a:p>
            <a:r>
              <a:rPr lang="en-US" sz="1000" dirty="0" smtClean="0">
                <a:solidFill>
                  <a:schemeClr val="tx1"/>
                </a:solidFill>
              </a:rPr>
              <a:t>E</a:t>
            </a:r>
            <a:endParaRPr lang="en-US" sz="1000" dirty="0">
              <a:solidFill>
                <a:schemeClr val="tx1"/>
              </a:solidFill>
            </a:endParaRPr>
          </a:p>
        </p:txBody>
      </p:sp>
      <p:sp>
        <p:nvSpPr>
          <p:cNvPr id="188" name="TextBox 187"/>
          <p:cNvSpPr txBox="1"/>
          <p:nvPr/>
        </p:nvSpPr>
        <p:spPr>
          <a:xfrm>
            <a:off x="6893984" y="2938980"/>
            <a:ext cx="258404" cy="246221"/>
          </a:xfrm>
          <a:prstGeom prst="rect">
            <a:avLst/>
          </a:prstGeom>
          <a:noFill/>
        </p:spPr>
        <p:txBody>
          <a:bodyPr wrap="none" rtlCol="0">
            <a:spAutoFit/>
          </a:bodyPr>
          <a:lstStyle/>
          <a:p>
            <a:r>
              <a:rPr lang="en-US" sz="1000" dirty="0" smtClean="0">
                <a:solidFill>
                  <a:schemeClr val="tx1"/>
                </a:solidFill>
              </a:rPr>
              <a:t>A</a:t>
            </a:r>
            <a:endParaRPr lang="en-US" sz="1000" dirty="0">
              <a:solidFill>
                <a:schemeClr val="tx1"/>
              </a:solidFill>
            </a:endParaRPr>
          </a:p>
        </p:txBody>
      </p:sp>
      <p:sp>
        <p:nvSpPr>
          <p:cNvPr id="189" name="TextBox 188"/>
          <p:cNvSpPr txBox="1"/>
          <p:nvPr/>
        </p:nvSpPr>
        <p:spPr>
          <a:xfrm>
            <a:off x="7129734" y="3258819"/>
            <a:ext cx="253596" cy="246221"/>
          </a:xfrm>
          <a:prstGeom prst="rect">
            <a:avLst/>
          </a:prstGeom>
          <a:noFill/>
        </p:spPr>
        <p:txBody>
          <a:bodyPr wrap="none" rtlCol="0">
            <a:spAutoFit/>
          </a:bodyPr>
          <a:lstStyle/>
          <a:p>
            <a:r>
              <a:rPr lang="en-US" sz="1000" dirty="0" smtClean="0">
                <a:solidFill>
                  <a:schemeClr val="tx1"/>
                </a:solidFill>
              </a:rPr>
              <a:t>C</a:t>
            </a:r>
            <a:endParaRPr lang="en-US" sz="1000" dirty="0">
              <a:solidFill>
                <a:schemeClr val="tx1"/>
              </a:solidFill>
            </a:endParaRPr>
          </a:p>
        </p:txBody>
      </p:sp>
      <p:sp>
        <p:nvSpPr>
          <p:cNvPr id="190" name="TextBox 189"/>
          <p:cNvSpPr txBox="1"/>
          <p:nvPr/>
        </p:nvSpPr>
        <p:spPr>
          <a:xfrm>
            <a:off x="7118956" y="3554330"/>
            <a:ext cx="247184" cy="246221"/>
          </a:xfrm>
          <a:prstGeom prst="rect">
            <a:avLst/>
          </a:prstGeom>
          <a:noFill/>
        </p:spPr>
        <p:txBody>
          <a:bodyPr wrap="none" rtlCol="0">
            <a:spAutoFit/>
          </a:bodyPr>
          <a:lstStyle/>
          <a:p>
            <a:r>
              <a:rPr lang="en-US" sz="1000" dirty="0">
                <a:solidFill>
                  <a:schemeClr val="tx1"/>
                </a:solidFill>
              </a:rPr>
              <a:t>E</a:t>
            </a:r>
          </a:p>
        </p:txBody>
      </p:sp>
    </p:spTree>
    <p:extLst>
      <p:ext uri="{BB962C8B-B14F-4D97-AF65-F5344CB8AC3E}">
        <p14:creationId xmlns:p14="http://schemas.microsoft.com/office/powerpoint/2010/main" val="2074999919"/>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 name="Rounded Rectangle 102"/>
          <p:cNvSpPr/>
          <p:nvPr/>
        </p:nvSpPr>
        <p:spPr bwMode="auto">
          <a:xfrm>
            <a:off x="5854331" y="4066106"/>
            <a:ext cx="2832337" cy="812688"/>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sp>
        <p:nvSpPr>
          <p:cNvPr id="2" name="Slide Number Placeholder 1"/>
          <p:cNvSpPr>
            <a:spLocks noGrp="1"/>
          </p:cNvSpPr>
          <p:nvPr>
            <p:ph type="sldNum" sz="quarter" idx="10"/>
          </p:nvPr>
        </p:nvSpPr>
        <p:spPr/>
        <p:txBody>
          <a:bodyPr/>
          <a:lstStyle/>
          <a:p>
            <a:r>
              <a:rPr lang="en-US" smtClean="0">
                <a:solidFill>
                  <a:srgbClr val="FFFFFF"/>
                </a:solidFill>
              </a:rPr>
              <a:t> - </a:t>
            </a:r>
            <a:fld id="{8FAC1CE3-0013-4A1C-AA61-A816E609AAE0}" type="slidenum">
              <a:rPr lang="en-US" smtClean="0">
                <a:solidFill>
                  <a:srgbClr val="FFFFFF"/>
                </a:solidFill>
              </a:rPr>
              <a:pPr/>
              <a:t>96</a:t>
            </a:fld>
            <a:r>
              <a:rPr lang="en-US" smtClean="0">
                <a:solidFill>
                  <a:srgbClr val="FFFFFF"/>
                </a:solidFill>
              </a:rPr>
              <a:t> -</a:t>
            </a:r>
            <a:endParaRPr lang="en-US">
              <a:solidFill>
                <a:srgbClr val="FFFFFF"/>
              </a:solidFill>
            </a:endParaRPr>
          </a:p>
        </p:txBody>
      </p:sp>
      <p:grpSp>
        <p:nvGrpSpPr>
          <p:cNvPr id="24" name="Group 23"/>
          <p:cNvGrpSpPr/>
          <p:nvPr/>
        </p:nvGrpSpPr>
        <p:grpSpPr>
          <a:xfrm>
            <a:off x="139144" y="1225315"/>
            <a:ext cx="3670856" cy="1355960"/>
            <a:chOff x="139144" y="730015"/>
            <a:chExt cx="3670856" cy="1355960"/>
          </a:xfrm>
        </p:grpSpPr>
        <p:graphicFrame>
          <p:nvGraphicFramePr>
            <p:cNvPr id="6" name="Chart 5"/>
            <p:cNvGraphicFramePr/>
            <p:nvPr>
              <p:extLst>
                <p:ext uri="{D42A27DB-BD31-4B8C-83A1-F6EECF244321}">
                  <p14:modId xmlns:p14="http://schemas.microsoft.com/office/powerpoint/2010/main" val="1803097038"/>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2"/>
            </a:graphicData>
          </a:graphic>
        </p:graphicFrame>
        <p:cxnSp>
          <p:nvCxnSpPr>
            <p:cNvPr id="17" name="Straight Connector 1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 name="Straight Connector 1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 name="TextBox 18"/>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20" name="TextBox 19"/>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21" name="TextBox 20"/>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22" name="TextBox 21"/>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23" name="TextBox 22"/>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Older age (65+)^</a:t>
              </a:r>
            </a:p>
          </p:txBody>
        </p:sp>
      </p:grpSp>
      <p:grpSp>
        <p:nvGrpSpPr>
          <p:cNvPr id="25" name="Group 24"/>
          <p:cNvGrpSpPr/>
          <p:nvPr/>
        </p:nvGrpSpPr>
        <p:grpSpPr>
          <a:xfrm>
            <a:off x="158196" y="3825640"/>
            <a:ext cx="3670856" cy="1355960"/>
            <a:chOff x="139144" y="730015"/>
            <a:chExt cx="3670856" cy="1355960"/>
          </a:xfrm>
        </p:grpSpPr>
        <p:graphicFrame>
          <p:nvGraphicFramePr>
            <p:cNvPr id="26" name="Chart 25"/>
            <p:cNvGraphicFramePr/>
            <p:nvPr>
              <p:extLst>
                <p:ext uri="{D42A27DB-BD31-4B8C-83A1-F6EECF244321}">
                  <p14:modId xmlns:p14="http://schemas.microsoft.com/office/powerpoint/2010/main" val="1588168734"/>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3"/>
            </a:graphicData>
          </a:graphic>
        </p:graphicFrame>
        <p:cxnSp>
          <p:nvCxnSpPr>
            <p:cNvPr id="27" name="Straight Connector 26"/>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 name="Straight Connector 27"/>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9" name="TextBox 28"/>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30" name="TextBox 29"/>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31" name="TextBox 30"/>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32" name="TextBox 31"/>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33" name="TextBox 32"/>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Too much </a:t>
              </a:r>
              <a:r>
                <a:rPr lang="en-US" sz="1200" b="1" dirty="0" smtClean="0">
                  <a:solidFill>
                    <a:srgbClr val="000000"/>
                  </a:solidFill>
                  <a:latin typeface="Arial" panose="020B0604020202020204" pitchFamily="34" charset="0"/>
                  <a:cs typeface="Arial" panose="020B0604020202020204" pitchFamily="34" charset="0"/>
                </a:rPr>
                <a:t>exercise#</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34" name="Group 33"/>
          <p:cNvGrpSpPr/>
          <p:nvPr/>
        </p:nvGrpSpPr>
        <p:grpSpPr>
          <a:xfrm>
            <a:off x="139147" y="5096326"/>
            <a:ext cx="3670856" cy="1355960"/>
            <a:chOff x="139144" y="730015"/>
            <a:chExt cx="3670856" cy="1355960"/>
          </a:xfrm>
        </p:grpSpPr>
        <p:graphicFrame>
          <p:nvGraphicFramePr>
            <p:cNvPr id="35" name="Chart 34"/>
            <p:cNvGraphicFramePr/>
            <p:nvPr>
              <p:extLst>
                <p:ext uri="{D42A27DB-BD31-4B8C-83A1-F6EECF244321}">
                  <p14:modId xmlns:p14="http://schemas.microsoft.com/office/powerpoint/2010/main" val="267433793"/>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4"/>
            </a:graphicData>
          </a:graphic>
        </p:graphicFrame>
        <p:cxnSp>
          <p:nvCxnSpPr>
            <p:cNvPr id="36" name="Straight Connector 35"/>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Straight Connector 36"/>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8" name="TextBox 37"/>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39" name="TextBox 38"/>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40" name="TextBox 39"/>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41" name="TextBox 40"/>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42" name="TextBox 41"/>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High blood </a:t>
              </a:r>
              <a:r>
                <a:rPr lang="en-US" sz="1200" b="1" dirty="0" smtClean="0">
                  <a:solidFill>
                    <a:srgbClr val="000000"/>
                  </a:solidFill>
                  <a:latin typeface="Arial" panose="020B0604020202020204" pitchFamily="34" charset="0"/>
                  <a:cs typeface="Arial" panose="020B0604020202020204" pitchFamily="34" charset="0"/>
                </a:rPr>
                <a:t>cholesterol#</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43" name="Group 42"/>
          <p:cNvGrpSpPr/>
          <p:nvPr/>
        </p:nvGrpSpPr>
        <p:grpSpPr>
          <a:xfrm>
            <a:off x="4140923" y="1183652"/>
            <a:ext cx="3670856" cy="1355960"/>
            <a:chOff x="139144" y="730015"/>
            <a:chExt cx="3670856" cy="1355960"/>
          </a:xfrm>
        </p:grpSpPr>
        <p:graphicFrame>
          <p:nvGraphicFramePr>
            <p:cNvPr id="44" name="Chart 43"/>
            <p:cNvGraphicFramePr/>
            <p:nvPr>
              <p:extLst>
                <p:ext uri="{D42A27DB-BD31-4B8C-83A1-F6EECF244321}">
                  <p14:modId xmlns:p14="http://schemas.microsoft.com/office/powerpoint/2010/main" val="3066126380"/>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5"/>
            </a:graphicData>
          </a:graphic>
        </p:graphicFrame>
        <p:cxnSp>
          <p:nvCxnSpPr>
            <p:cNvPr id="45" name="Straight Connector 44"/>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Straight Connector 45"/>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TextBox 46"/>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48" name="TextBox 47"/>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49" name="TextBox 48"/>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50" name="TextBox 49"/>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51" name="TextBox 50"/>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Donating </a:t>
              </a:r>
              <a:r>
                <a:rPr lang="en-US" sz="1200" b="1" dirty="0" smtClean="0">
                  <a:solidFill>
                    <a:srgbClr val="000000"/>
                  </a:solidFill>
                  <a:latin typeface="Arial" panose="020B0604020202020204" pitchFamily="34" charset="0"/>
                  <a:cs typeface="Arial" panose="020B0604020202020204" pitchFamily="34" charset="0"/>
                </a:rPr>
                <a:t>blood#</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52" name="Group 51"/>
          <p:cNvGrpSpPr/>
          <p:nvPr/>
        </p:nvGrpSpPr>
        <p:grpSpPr>
          <a:xfrm>
            <a:off x="4205330" y="2505426"/>
            <a:ext cx="3670856" cy="1355960"/>
            <a:chOff x="139144" y="730015"/>
            <a:chExt cx="3670856" cy="1355960"/>
          </a:xfrm>
        </p:grpSpPr>
        <p:graphicFrame>
          <p:nvGraphicFramePr>
            <p:cNvPr id="53" name="Chart 52"/>
            <p:cNvGraphicFramePr/>
            <p:nvPr>
              <p:extLst>
                <p:ext uri="{D42A27DB-BD31-4B8C-83A1-F6EECF244321}">
                  <p14:modId xmlns:p14="http://schemas.microsoft.com/office/powerpoint/2010/main" val="335263550"/>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6"/>
            </a:graphicData>
          </a:graphic>
        </p:graphicFrame>
        <p:cxnSp>
          <p:nvCxnSpPr>
            <p:cNvPr id="54" name="Straight Connector 53"/>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5" name="Straight Connector 54"/>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6" name="TextBox 55"/>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57" name="TextBox 56"/>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58" name="TextBox 57"/>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59" name="TextBox 58"/>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60" name="TextBox 59"/>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a:solidFill>
                    <a:srgbClr val="000000"/>
                  </a:solidFill>
                  <a:latin typeface="Arial" panose="020B0604020202020204" pitchFamily="34" charset="0"/>
                  <a:cs typeface="Arial" panose="020B0604020202020204" pitchFamily="34" charset="0"/>
                </a:rPr>
                <a:t>High blood </a:t>
              </a:r>
              <a:r>
                <a:rPr lang="en-US" sz="1200" b="1" dirty="0" smtClean="0">
                  <a:solidFill>
                    <a:srgbClr val="000000"/>
                  </a:solidFill>
                  <a:latin typeface="Arial" panose="020B0604020202020204" pitchFamily="34" charset="0"/>
                  <a:cs typeface="Arial" panose="020B0604020202020204" pitchFamily="34" charset="0"/>
                </a:rPr>
                <a:t>pressure#</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8" name="Group 7"/>
          <p:cNvGrpSpPr/>
          <p:nvPr/>
        </p:nvGrpSpPr>
        <p:grpSpPr>
          <a:xfrm>
            <a:off x="4114800" y="4038600"/>
            <a:ext cx="1744844" cy="1727843"/>
            <a:chOff x="7754687" y="1850555"/>
            <a:chExt cx="1744844" cy="1727843"/>
          </a:xfrm>
        </p:grpSpPr>
        <p:grpSp>
          <p:nvGrpSpPr>
            <p:cNvPr id="9" name="Group 8"/>
            <p:cNvGrpSpPr/>
            <p:nvPr/>
          </p:nvGrpSpPr>
          <p:grpSpPr>
            <a:xfrm>
              <a:off x="7754687" y="1850555"/>
              <a:ext cx="1739531" cy="1727843"/>
              <a:chOff x="7556975" y="1850555"/>
              <a:chExt cx="1739531" cy="1727843"/>
            </a:xfrm>
          </p:grpSpPr>
          <p:sp>
            <p:nvSpPr>
              <p:cNvPr id="88" name="Rounded Rectangle 87"/>
              <p:cNvSpPr/>
              <p:nvPr/>
            </p:nvSpPr>
            <p:spPr bwMode="auto">
              <a:xfrm>
                <a:off x="7556975" y="1850555"/>
                <a:ext cx="1327018" cy="1727843"/>
              </a:xfrm>
              <a:prstGeom prst="roundRect">
                <a:avLst/>
              </a:prstGeom>
              <a:solidFill>
                <a:schemeClr val="bg2">
                  <a:lumMod val="20000"/>
                  <a:lumOff val="80000"/>
                </a:schemeClr>
              </a:solidFill>
              <a:ln w="9525" cap="flat" cmpd="sng" algn="ctr">
                <a:solidFill>
                  <a:schemeClr val="tx2"/>
                </a:solidFill>
                <a:prstDash val="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a:solidFill>
                    <a:srgbClr val="FFFFFF"/>
                  </a:solidFill>
                </a:endParaRPr>
              </a:p>
            </p:txBody>
          </p:sp>
          <p:grpSp>
            <p:nvGrpSpPr>
              <p:cNvPr id="80" name="Group 79"/>
              <p:cNvGrpSpPr/>
              <p:nvPr/>
            </p:nvGrpSpPr>
            <p:grpSpPr>
              <a:xfrm>
                <a:off x="7633919" y="2759983"/>
                <a:ext cx="486337" cy="486337"/>
                <a:chOff x="446183" y="3541776"/>
                <a:chExt cx="838200" cy="838200"/>
              </a:xfrm>
            </p:grpSpPr>
            <p:sp>
              <p:nvSpPr>
                <p:cNvPr id="81" name="Oval 80"/>
                <p:cNvSpPr/>
                <p:nvPr/>
              </p:nvSpPr>
              <p:spPr>
                <a:xfrm>
                  <a:off x="446183" y="3541776"/>
                  <a:ext cx="838200" cy="838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2" name="Freeform 5"/>
                <p:cNvSpPr>
                  <a:spLocks noEditPoints="1"/>
                </p:cNvSpPr>
                <p:nvPr/>
              </p:nvSpPr>
              <p:spPr bwMode="auto">
                <a:xfrm>
                  <a:off x="711994" y="3629025"/>
                  <a:ext cx="316706" cy="675640"/>
                </a:xfrm>
                <a:custGeom>
                  <a:avLst/>
                  <a:gdLst/>
                  <a:ahLst/>
                  <a:cxnLst>
                    <a:cxn ang="0">
                      <a:pos x="436" y="1317"/>
                    </a:cxn>
                    <a:cxn ang="0">
                      <a:pos x="473" y="1317"/>
                    </a:cxn>
                    <a:cxn ang="0">
                      <a:pos x="473" y="1876"/>
                    </a:cxn>
                    <a:cxn ang="0">
                      <a:pos x="548" y="1951"/>
                    </a:cxn>
                    <a:cxn ang="0">
                      <a:pos x="624" y="1876"/>
                    </a:cxn>
                    <a:cxn ang="0">
                      <a:pos x="624" y="1317"/>
                    </a:cxn>
                    <a:cxn ang="0">
                      <a:pos x="832" y="1317"/>
                    </a:cxn>
                    <a:cxn ang="0">
                      <a:pos x="615" y="579"/>
                    </a:cxn>
                    <a:cxn ang="0">
                      <a:pos x="654" y="579"/>
                    </a:cxn>
                    <a:cxn ang="0">
                      <a:pos x="784" y="1020"/>
                    </a:cxn>
                    <a:cxn ang="0">
                      <a:pos x="862" y="1062"/>
                    </a:cxn>
                    <a:cxn ang="0">
                      <a:pos x="905" y="985"/>
                    </a:cxn>
                    <a:cxn ang="0">
                      <a:pos x="765" y="512"/>
                    </a:cxn>
                    <a:cxn ang="0">
                      <a:pos x="584" y="363"/>
                    </a:cxn>
                    <a:cxn ang="0">
                      <a:pos x="327" y="363"/>
                    </a:cxn>
                    <a:cxn ang="0">
                      <a:pos x="146" y="512"/>
                    </a:cxn>
                    <a:cxn ang="0">
                      <a:pos x="10" y="985"/>
                    </a:cxn>
                    <a:cxn ang="0">
                      <a:pos x="49" y="1062"/>
                    </a:cxn>
                    <a:cxn ang="0">
                      <a:pos x="127" y="1020"/>
                    </a:cxn>
                    <a:cxn ang="0">
                      <a:pos x="257" y="579"/>
                    </a:cxn>
                    <a:cxn ang="0">
                      <a:pos x="294" y="579"/>
                    </a:cxn>
                    <a:cxn ang="0">
                      <a:pos x="77" y="1317"/>
                    </a:cxn>
                    <a:cxn ang="0">
                      <a:pos x="285" y="1317"/>
                    </a:cxn>
                    <a:cxn ang="0">
                      <a:pos x="285" y="1876"/>
                    </a:cxn>
                    <a:cxn ang="0">
                      <a:pos x="361" y="1951"/>
                    </a:cxn>
                    <a:cxn ang="0">
                      <a:pos x="436" y="1876"/>
                    </a:cxn>
                    <a:cxn ang="0">
                      <a:pos x="436" y="1317"/>
                    </a:cxn>
                    <a:cxn ang="0">
                      <a:pos x="455" y="321"/>
                    </a:cxn>
                    <a:cxn ang="0">
                      <a:pos x="615" y="161"/>
                    </a:cxn>
                    <a:cxn ang="0">
                      <a:pos x="455" y="0"/>
                    </a:cxn>
                    <a:cxn ang="0">
                      <a:pos x="294" y="161"/>
                    </a:cxn>
                    <a:cxn ang="0">
                      <a:pos x="455" y="321"/>
                    </a:cxn>
                  </a:cxnLst>
                  <a:rect l="0" t="0" r="r" b="b"/>
                  <a:pathLst>
                    <a:path w="914" h="1951">
                      <a:moveTo>
                        <a:pt x="436" y="1317"/>
                      </a:moveTo>
                      <a:cubicBezTo>
                        <a:pt x="473" y="1317"/>
                        <a:pt x="473" y="1317"/>
                        <a:pt x="473" y="1317"/>
                      </a:cubicBezTo>
                      <a:cubicBezTo>
                        <a:pt x="473" y="1876"/>
                        <a:pt x="473" y="1876"/>
                        <a:pt x="473" y="1876"/>
                      </a:cubicBezTo>
                      <a:cubicBezTo>
                        <a:pt x="473" y="1917"/>
                        <a:pt x="507" y="1951"/>
                        <a:pt x="548" y="1951"/>
                      </a:cubicBezTo>
                      <a:cubicBezTo>
                        <a:pt x="590" y="1951"/>
                        <a:pt x="624" y="1917"/>
                        <a:pt x="624" y="1876"/>
                      </a:cubicBezTo>
                      <a:cubicBezTo>
                        <a:pt x="624" y="1843"/>
                        <a:pt x="624" y="1571"/>
                        <a:pt x="624" y="1317"/>
                      </a:cubicBezTo>
                      <a:cubicBezTo>
                        <a:pt x="832" y="1317"/>
                        <a:pt x="832" y="1317"/>
                        <a:pt x="832" y="1317"/>
                      </a:cubicBezTo>
                      <a:cubicBezTo>
                        <a:pt x="615" y="579"/>
                        <a:pt x="615" y="579"/>
                        <a:pt x="615" y="579"/>
                      </a:cubicBezTo>
                      <a:cubicBezTo>
                        <a:pt x="654" y="579"/>
                        <a:pt x="654" y="579"/>
                        <a:pt x="654" y="579"/>
                      </a:cubicBezTo>
                      <a:cubicBezTo>
                        <a:pt x="654" y="579"/>
                        <a:pt x="770" y="971"/>
                        <a:pt x="784" y="1020"/>
                      </a:cubicBezTo>
                      <a:cubicBezTo>
                        <a:pt x="794" y="1053"/>
                        <a:pt x="829" y="1072"/>
                        <a:pt x="862" y="1062"/>
                      </a:cubicBezTo>
                      <a:cubicBezTo>
                        <a:pt x="895" y="1053"/>
                        <a:pt x="914" y="1018"/>
                        <a:pt x="905" y="985"/>
                      </a:cubicBezTo>
                      <a:cubicBezTo>
                        <a:pt x="897" y="959"/>
                        <a:pt x="824" y="713"/>
                        <a:pt x="765" y="512"/>
                      </a:cubicBezTo>
                      <a:cubicBezTo>
                        <a:pt x="743" y="438"/>
                        <a:pt x="663" y="363"/>
                        <a:pt x="584" y="363"/>
                      </a:cubicBezTo>
                      <a:cubicBezTo>
                        <a:pt x="327" y="363"/>
                        <a:pt x="327" y="363"/>
                        <a:pt x="327" y="363"/>
                      </a:cubicBezTo>
                      <a:cubicBezTo>
                        <a:pt x="248" y="363"/>
                        <a:pt x="168" y="438"/>
                        <a:pt x="146" y="512"/>
                      </a:cubicBezTo>
                      <a:cubicBezTo>
                        <a:pt x="87" y="713"/>
                        <a:pt x="18" y="959"/>
                        <a:pt x="10" y="985"/>
                      </a:cubicBezTo>
                      <a:cubicBezTo>
                        <a:pt x="0" y="1018"/>
                        <a:pt x="16" y="1053"/>
                        <a:pt x="49" y="1062"/>
                      </a:cubicBezTo>
                      <a:cubicBezTo>
                        <a:pt x="82" y="1072"/>
                        <a:pt x="117" y="1053"/>
                        <a:pt x="127" y="1020"/>
                      </a:cubicBezTo>
                      <a:cubicBezTo>
                        <a:pt x="141" y="971"/>
                        <a:pt x="257" y="579"/>
                        <a:pt x="257" y="579"/>
                      </a:cubicBezTo>
                      <a:cubicBezTo>
                        <a:pt x="294" y="579"/>
                        <a:pt x="294" y="579"/>
                        <a:pt x="294" y="579"/>
                      </a:cubicBezTo>
                      <a:cubicBezTo>
                        <a:pt x="77" y="1317"/>
                        <a:pt x="77" y="1317"/>
                        <a:pt x="77" y="1317"/>
                      </a:cubicBezTo>
                      <a:cubicBezTo>
                        <a:pt x="285" y="1317"/>
                        <a:pt x="285" y="1317"/>
                        <a:pt x="285" y="1317"/>
                      </a:cubicBezTo>
                      <a:cubicBezTo>
                        <a:pt x="285" y="1571"/>
                        <a:pt x="285" y="1843"/>
                        <a:pt x="285" y="1876"/>
                      </a:cubicBezTo>
                      <a:cubicBezTo>
                        <a:pt x="285" y="1917"/>
                        <a:pt x="319" y="1951"/>
                        <a:pt x="361" y="1951"/>
                      </a:cubicBezTo>
                      <a:cubicBezTo>
                        <a:pt x="402" y="1951"/>
                        <a:pt x="436" y="1917"/>
                        <a:pt x="436" y="1876"/>
                      </a:cubicBezTo>
                      <a:lnTo>
                        <a:pt x="436" y="1317"/>
                      </a:lnTo>
                      <a:close/>
                      <a:moveTo>
                        <a:pt x="455" y="321"/>
                      </a:moveTo>
                      <a:cubicBezTo>
                        <a:pt x="543" y="321"/>
                        <a:pt x="615" y="249"/>
                        <a:pt x="615" y="161"/>
                      </a:cubicBezTo>
                      <a:cubicBezTo>
                        <a:pt x="615" y="72"/>
                        <a:pt x="543" y="0"/>
                        <a:pt x="455" y="0"/>
                      </a:cubicBezTo>
                      <a:cubicBezTo>
                        <a:pt x="366" y="0"/>
                        <a:pt x="294" y="72"/>
                        <a:pt x="294" y="161"/>
                      </a:cubicBezTo>
                      <a:cubicBezTo>
                        <a:pt x="294" y="249"/>
                        <a:pt x="366" y="321"/>
                        <a:pt x="455" y="3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CA" dirty="0">
                    <a:solidFill>
                      <a:srgbClr val="FFFFFF"/>
                    </a:solidFill>
                  </a:endParaRPr>
                </a:p>
              </p:txBody>
            </p:sp>
          </p:grpSp>
          <p:grpSp>
            <p:nvGrpSpPr>
              <p:cNvPr id="83" name="Group 82"/>
              <p:cNvGrpSpPr/>
              <p:nvPr/>
            </p:nvGrpSpPr>
            <p:grpSpPr>
              <a:xfrm>
                <a:off x="7620216" y="2038938"/>
                <a:ext cx="486337" cy="486337"/>
                <a:chOff x="446183" y="4590288"/>
                <a:chExt cx="838200" cy="838200"/>
              </a:xfrm>
            </p:grpSpPr>
            <p:sp>
              <p:nvSpPr>
                <p:cNvPr id="84" name="Oval 83"/>
                <p:cNvSpPr/>
                <p:nvPr/>
              </p:nvSpPr>
              <p:spPr>
                <a:xfrm>
                  <a:off x="446183" y="4590288"/>
                  <a:ext cx="838200" cy="838200"/>
                </a:xfrm>
                <a:prstGeom prst="ellipse">
                  <a:avLst/>
                </a:prstGeom>
                <a:solidFill>
                  <a:srgbClr val="002A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CA">
                    <a:solidFill>
                      <a:srgbClr val="FFFFFF"/>
                    </a:solidFill>
                  </a:endParaRPr>
                </a:p>
              </p:txBody>
            </p:sp>
            <p:sp>
              <p:nvSpPr>
                <p:cNvPr id="85" name="Freeform 9"/>
                <p:cNvSpPr>
                  <a:spLocks noEditPoints="1"/>
                </p:cNvSpPr>
                <p:nvPr/>
              </p:nvSpPr>
              <p:spPr bwMode="auto">
                <a:xfrm>
                  <a:off x="742950" y="4667250"/>
                  <a:ext cx="255588" cy="692658"/>
                </a:xfrm>
                <a:custGeom>
                  <a:avLst/>
                  <a:gdLst/>
                  <a:ahLst/>
                  <a:cxnLst>
                    <a:cxn ang="0">
                      <a:pos x="557" y="359"/>
                    </a:cxn>
                    <a:cxn ang="0">
                      <a:pos x="205" y="359"/>
                    </a:cxn>
                    <a:cxn ang="0">
                      <a:pos x="0" y="563"/>
                    </a:cxn>
                    <a:cxn ang="0">
                      <a:pos x="0" y="1057"/>
                    </a:cxn>
                    <a:cxn ang="0">
                      <a:pos x="69" y="1127"/>
                    </a:cxn>
                    <a:cxn ang="0">
                      <a:pos x="139" y="1057"/>
                    </a:cxn>
                    <a:cxn ang="0">
                      <a:pos x="139" y="612"/>
                    </a:cxn>
                    <a:cxn ang="0">
                      <a:pos x="174" y="612"/>
                    </a:cxn>
                    <a:cxn ang="0">
                      <a:pos x="175" y="1843"/>
                    </a:cxn>
                    <a:cxn ang="0">
                      <a:pos x="269" y="1936"/>
                    </a:cxn>
                    <a:cxn ang="0">
                      <a:pos x="362" y="1843"/>
                    </a:cxn>
                    <a:cxn ang="0">
                      <a:pos x="362" y="1130"/>
                    </a:cxn>
                    <a:cxn ang="0">
                      <a:pos x="400" y="1130"/>
                    </a:cxn>
                    <a:cxn ang="0">
                      <a:pos x="400" y="1843"/>
                    </a:cxn>
                    <a:cxn ang="0">
                      <a:pos x="494" y="1936"/>
                    </a:cxn>
                    <a:cxn ang="0">
                      <a:pos x="587" y="1843"/>
                    </a:cxn>
                    <a:cxn ang="0">
                      <a:pos x="588" y="612"/>
                    </a:cxn>
                    <a:cxn ang="0">
                      <a:pos x="624" y="612"/>
                    </a:cxn>
                    <a:cxn ang="0">
                      <a:pos x="624" y="1057"/>
                    </a:cxn>
                    <a:cxn ang="0">
                      <a:pos x="693" y="1127"/>
                    </a:cxn>
                    <a:cxn ang="0">
                      <a:pos x="762" y="1057"/>
                    </a:cxn>
                    <a:cxn ang="0">
                      <a:pos x="762" y="563"/>
                    </a:cxn>
                    <a:cxn ang="0">
                      <a:pos x="557" y="359"/>
                    </a:cxn>
                    <a:cxn ang="0">
                      <a:pos x="381" y="319"/>
                    </a:cxn>
                    <a:cxn ang="0">
                      <a:pos x="541" y="159"/>
                    </a:cxn>
                    <a:cxn ang="0">
                      <a:pos x="381" y="0"/>
                    </a:cxn>
                    <a:cxn ang="0">
                      <a:pos x="222" y="159"/>
                    </a:cxn>
                    <a:cxn ang="0">
                      <a:pos x="381" y="319"/>
                    </a:cxn>
                  </a:cxnLst>
                  <a:rect l="0" t="0" r="r" b="b"/>
                  <a:pathLst>
                    <a:path w="762" h="1936">
                      <a:moveTo>
                        <a:pt x="557" y="359"/>
                      </a:moveTo>
                      <a:cubicBezTo>
                        <a:pt x="205" y="359"/>
                        <a:pt x="205" y="359"/>
                        <a:pt x="205" y="359"/>
                      </a:cubicBezTo>
                      <a:cubicBezTo>
                        <a:pt x="93" y="359"/>
                        <a:pt x="0" y="451"/>
                        <a:pt x="0" y="563"/>
                      </a:cubicBezTo>
                      <a:cubicBezTo>
                        <a:pt x="0" y="1057"/>
                        <a:pt x="0" y="1057"/>
                        <a:pt x="0" y="1057"/>
                      </a:cubicBezTo>
                      <a:cubicBezTo>
                        <a:pt x="0" y="1096"/>
                        <a:pt x="31" y="1127"/>
                        <a:pt x="69" y="1127"/>
                      </a:cubicBezTo>
                      <a:cubicBezTo>
                        <a:pt x="108" y="1127"/>
                        <a:pt x="139" y="1096"/>
                        <a:pt x="139" y="1057"/>
                      </a:cubicBezTo>
                      <a:cubicBezTo>
                        <a:pt x="139" y="612"/>
                        <a:pt x="139" y="612"/>
                        <a:pt x="139" y="612"/>
                      </a:cubicBezTo>
                      <a:cubicBezTo>
                        <a:pt x="174" y="612"/>
                        <a:pt x="174" y="612"/>
                        <a:pt x="174" y="612"/>
                      </a:cubicBezTo>
                      <a:cubicBezTo>
                        <a:pt x="174" y="612"/>
                        <a:pt x="175" y="1767"/>
                        <a:pt x="175" y="1843"/>
                      </a:cubicBezTo>
                      <a:cubicBezTo>
                        <a:pt x="175" y="1895"/>
                        <a:pt x="217" y="1936"/>
                        <a:pt x="269" y="1936"/>
                      </a:cubicBezTo>
                      <a:cubicBezTo>
                        <a:pt x="320" y="1936"/>
                        <a:pt x="362" y="1895"/>
                        <a:pt x="362" y="1843"/>
                      </a:cubicBezTo>
                      <a:cubicBezTo>
                        <a:pt x="362" y="1130"/>
                        <a:pt x="362" y="1130"/>
                        <a:pt x="362" y="1130"/>
                      </a:cubicBezTo>
                      <a:cubicBezTo>
                        <a:pt x="400" y="1130"/>
                        <a:pt x="400" y="1130"/>
                        <a:pt x="400" y="1130"/>
                      </a:cubicBezTo>
                      <a:cubicBezTo>
                        <a:pt x="400" y="1843"/>
                        <a:pt x="400" y="1843"/>
                        <a:pt x="400" y="1843"/>
                      </a:cubicBezTo>
                      <a:cubicBezTo>
                        <a:pt x="400" y="1895"/>
                        <a:pt x="442" y="1936"/>
                        <a:pt x="494" y="1936"/>
                      </a:cubicBezTo>
                      <a:cubicBezTo>
                        <a:pt x="545" y="1936"/>
                        <a:pt x="587" y="1895"/>
                        <a:pt x="587" y="1843"/>
                      </a:cubicBezTo>
                      <a:cubicBezTo>
                        <a:pt x="587" y="1767"/>
                        <a:pt x="588" y="612"/>
                        <a:pt x="588" y="612"/>
                      </a:cubicBezTo>
                      <a:cubicBezTo>
                        <a:pt x="624" y="612"/>
                        <a:pt x="624" y="612"/>
                        <a:pt x="624" y="612"/>
                      </a:cubicBezTo>
                      <a:cubicBezTo>
                        <a:pt x="624" y="1057"/>
                        <a:pt x="624" y="1057"/>
                        <a:pt x="624" y="1057"/>
                      </a:cubicBezTo>
                      <a:cubicBezTo>
                        <a:pt x="624" y="1096"/>
                        <a:pt x="655" y="1127"/>
                        <a:pt x="693" y="1127"/>
                      </a:cubicBezTo>
                      <a:cubicBezTo>
                        <a:pt x="732" y="1127"/>
                        <a:pt x="762" y="1096"/>
                        <a:pt x="762" y="1057"/>
                      </a:cubicBezTo>
                      <a:cubicBezTo>
                        <a:pt x="762" y="563"/>
                        <a:pt x="762" y="563"/>
                        <a:pt x="762" y="563"/>
                      </a:cubicBezTo>
                      <a:cubicBezTo>
                        <a:pt x="762" y="451"/>
                        <a:pt x="670" y="359"/>
                        <a:pt x="557" y="359"/>
                      </a:cubicBezTo>
                      <a:close/>
                      <a:moveTo>
                        <a:pt x="381" y="319"/>
                      </a:moveTo>
                      <a:cubicBezTo>
                        <a:pt x="469" y="319"/>
                        <a:pt x="541" y="247"/>
                        <a:pt x="541" y="159"/>
                      </a:cubicBezTo>
                      <a:cubicBezTo>
                        <a:pt x="541" y="71"/>
                        <a:pt x="469" y="0"/>
                        <a:pt x="381" y="0"/>
                      </a:cubicBezTo>
                      <a:cubicBezTo>
                        <a:pt x="293" y="0"/>
                        <a:pt x="222" y="71"/>
                        <a:pt x="222" y="159"/>
                      </a:cubicBezTo>
                      <a:cubicBezTo>
                        <a:pt x="222" y="247"/>
                        <a:pt x="293" y="319"/>
                        <a:pt x="381" y="3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CA">
                    <a:solidFill>
                      <a:srgbClr val="FFFFFF"/>
                    </a:solidFill>
                  </a:endParaRPr>
                </a:p>
              </p:txBody>
            </p:sp>
          </p:grpSp>
          <p:sp>
            <p:nvSpPr>
              <p:cNvPr id="86" name="TextBox 85"/>
              <p:cNvSpPr txBox="1"/>
              <p:nvPr/>
            </p:nvSpPr>
            <p:spPr>
              <a:xfrm>
                <a:off x="8057975" y="2000838"/>
                <a:ext cx="1238531" cy="553998"/>
              </a:xfrm>
              <a:prstGeom prst="rect">
                <a:avLst/>
              </a:prstGeom>
              <a:noFill/>
            </p:spPr>
            <p:txBody>
              <a:bodyPr wrap="square" rtlCol="0">
                <a:spAutoFit/>
              </a:bodyPr>
              <a:lstStyle/>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Blue bars</a:t>
                </a:r>
              </a:p>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Represent</a:t>
                </a:r>
              </a:p>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Males</a:t>
                </a:r>
              </a:p>
            </p:txBody>
          </p:sp>
        </p:grpSp>
        <p:sp>
          <p:nvSpPr>
            <p:cNvPr id="87" name="TextBox 86"/>
            <p:cNvSpPr txBox="1"/>
            <p:nvPr/>
          </p:nvSpPr>
          <p:spPr>
            <a:xfrm>
              <a:off x="8261000" y="2772506"/>
              <a:ext cx="1238531" cy="553998"/>
            </a:xfrm>
            <a:prstGeom prst="rect">
              <a:avLst/>
            </a:prstGeom>
            <a:noFill/>
          </p:spPr>
          <p:txBody>
            <a:bodyPr wrap="square" rtlCol="0">
              <a:spAutoFit/>
            </a:bodyPr>
            <a:lstStyle/>
            <a:p>
              <a:pPr fontAlgn="base">
                <a:spcBef>
                  <a:spcPct val="0"/>
                </a:spcBef>
                <a:spcAft>
                  <a:spcPct val="0"/>
                </a:spcAft>
              </a:pPr>
              <a:r>
                <a:rPr lang="en-US" sz="1000" b="1" dirty="0">
                  <a:solidFill>
                    <a:srgbClr val="000000"/>
                  </a:solidFill>
                  <a:latin typeface="Arial" panose="020B0604020202020204" pitchFamily="34" charset="0"/>
                  <a:cs typeface="Arial" panose="020B0604020202020204" pitchFamily="34" charset="0"/>
                </a:rPr>
                <a:t>Red bars</a:t>
              </a:r>
            </a:p>
            <a:p>
              <a:pPr fontAlgn="base">
                <a:spcBef>
                  <a:spcPct val="0"/>
                </a:spcBef>
                <a:spcAft>
                  <a:spcPct val="0"/>
                </a:spcAft>
              </a:pPr>
              <a:r>
                <a:rPr lang="en-US" sz="1000" b="1" dirty="0" smtClean="0">
                  <a:solidFill>
                    <a:srgbClr val="000000"/>
                  </a:solidFill>
                  <a:latin typeface="Arial" panose="020B0604020202020204" pitchFamily="34" charset="0"/>
                  <a:cs typeface="Arial" panose="020B0604020202020204" pitchFamily="34" charset="0"/>
                </a:rPr>
                <a:t>Represent </a:t>
              </a:r>
              <a:r>
                <a:rPr lang="en-US" sz="1000" b="1" dirty="0">
                  <a:solidFill>
                    <a:srgbClr val="000000"/>
                  </a:solidFill>
                  <a:latin typeface="Arial" panose="020B0604020202020204" pitchFamily="34" charset="0"/>
                  <a:cs typeface="Arial" panose="020B0604020202020204" pitchFamily="34" charset="0"/>
                </a:rPr>
                <a:t>Females</a:t>
              </a:r>
            </a:p>
          </p:txBody>
        </p:sp>
      </p:grpSp>
      <p:grpSp>
        <p:nvGrpSpPr>
          <p:cNvPr id="7" name="Group 6"/>
          <p:cNvGrpSpPr/>
          <p:nvPr/>
        </p:nvGrpSpPr>
        <p:grpSpPr>
          <a:xfrm>
            <a:off x="665612" y="1487039"/>
            <a:ext cx="255198" cy="990759"/>
            <a:chOff x="665612" y="1487039"/>
            <a:chExt cx="255198" cy="990759"/>
          </a:xfrm>
        </p:grpSpPr>
        <p:sp>
          <p:nvSpPr>
            <p:cNvPr id="4" name="TextBox 3"/>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91" name="TextBox 90"/>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92" name="TextBox 91"/>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93" name="TextBox 92"/>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94" name="TextBox 93"/>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95" name="TextBox 94"/>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31" name="Group 130"/>
          <p:cNvGrpSpPr/>
          <p:nvPr/>
        </p:nvGrpSpPr>
        <p:grpSpPr>
          <a:xfrm>
            <a:off x="665612" y="4070566"/>
            <a:ext cx="255198" cy="990759"/>
            <a:chOff x="665612" y="1487039"/>
            <a:chExt cx="255198" cy="990759"/>
          </a:xfrm>
        </p:grpSpPr>
        <p:sp>
          <p:nvSpPr>
            <p:cNvPr id="132" name="TextBox 131"/>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33" name="TextBox 132"/>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34" name="TextBox 133"/>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35" name="TextBox 134"/>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36" name="TextBox 135"/>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37" name="TextBox 136"/>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38" name="Group 137"/>
          <p:cNvGrpSpPr/>
          <p:nvPr/>
        </p:nvGrpSpPr>
        <p:grpSpPr>
          <a:xfrm>
            <a:off x="665612" y="5349261"/>
            <a:ext cx="255198" cy="990759"/>
            <a:chOff x="665612" y="1487039"/>
            <a:chExt cx="255198" cy="990759"/>
          </a:xfrm>
        </p:grpSpPr>
        <p:sp>
          <p:nvSpPr>
            <p:cNvPr id="139" name="TextBox 138"/>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40" name="TextBox 139"/>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41" name="TextBox 140"/>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42" name="TextBox 141"/>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43" name="TextBox 142"/>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44" name="TextBox 143"/>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45" name="Group 144"/>
          <p:cNvGrpSpPr/>
          <p:nvPr/>
        </p:nvGrpSpPr>
        <p:grpSpPr>
          <a:xfrm>
            <a:off x="4667391" y="1463078"/>
            <a:ext cx="255198" cy="990759"/>
            <a:chOff x="665612" y="1487039"/>
            <a:chExt cx="255198" cy="990759"/>
          </a:xfrm>
        </p:grpSpPr>
        <p:sp>
          <p:nvSpPr>
            <p:cNvPr id="146" name="TextBox 145"/>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47" name="TextBox 146"/>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48" name="TextBox 147"/>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49" name="TextBox 148"/>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50" name="TextBox 149"/>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51" name="TextBox 150"/>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grpSp>
        <p:nvGrpSpPr>
          <p:cNvPr id="152" name="Group 151"/>
          <p:cNvGrpSpPr/>
          <p:nvPr/>
        </p:nvGrpSpPr>
        <p:grpSpPr>
          <a:xfrm>
            <a:off x="4726523" y="2773925"/>
            <a:ext cx="255198" cy="990759"/>
            <a:chOff x="665612" y="1487039"/>
            <a:chExt cx="255198" cy="990759"/>
          </a:xfrm>
        </p:grpSpPr>
        <p:sp>
          <p:nvSpPr>
            <p:cNvPr id="153" name="TextBox 152"/>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54" name="TextBox 153"/>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55" name="TextBox 154"/>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56" name="TextBox 155"/>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57" name="TextBox 156"/>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58" name="TextBox 157"/>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sp>
        <p:nvSpPr>
          <p:cNvPr id="130" name="Rectangle 129"/>
          <p:cNvSpPr/>
          <p:nvPr/>
        </p:nvSpPr>
        <p:spPr>
          <a:xfrm>
            <a:off x="152400" y="6400800"/>
            <a:ext cx="6781800" cy="338554"/>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CA. </a:t>
            </a:r>
            <a:r>
              <a:rPr lang="en-US" sz="800" dirty="0">
                <a:latin typeface="Arial" panose="020B0604020202020204" pitchFamily="34" charset="0"/>
                <a:cs typeface="Arial" panose="020B0604020202020204" pitchFamily="34" charset="0"/>
              </a:rPr>
              <a:t>Respondents Males: 18-39 (n=79), 40-64 (n=151), 65+ (n=176); Females: 18-39 (n=82), 40-64 (n=169), 65+ (n=145). </a:t>
            </a:r>
            <a:endParaRPr lang="en-US" sz="800" dirty="0" smtClean="0">
              <a:latin typeface="Arial" panose="020B0604020202020204" pitchFamily="34" charset="0"/>
              <a:cs typeface="Arial" panose="020B0604020202020204" pitchFamily="34" charset="0"/>
            </a:endParaRPr>
          </a:p>
          <a:p>
            <a:r>
              <a:rPr lang="en-US" sz="800" dirty="0" smtClean="0">
                <a:solidFill>
                  <a:schemeClr val="tx1"/>
                </a:solidFill>
                <a:latin typeface="Arial" panose="020B0604020202020204" pitchFamily="34" charset="0"/>
                <a:cs typeface="Arial" panose="020B0604020202020204" pitchFamily="34" charset="0"/>
              </a:rPr>
              <a:t>Q8</a:t>
            </a:r>
            <a:r>
              <a:rPr lang="en-US" sz="800" dirty="0">
                <a:solidFill>
                  <a:schemeClr val="tx1"/>
                </a:solidFill>
                <a:latin typeface="Arial" panose="020B0604020202020204" pitchFamily="34" charset="0"/>
                <a:cs typeface="Arial" panose="020B0604020202020204" pitchFamily="34" charset="0"/>
              </a:rPr>
              <a:t>. Which of the following, if any, could increase your risk of developing a blood clot? (select all that </a:t>
            </a:r>
            <a:r>
              <a:rPr lang="en-US" sz="800" dirty="0" smtClean="0">
                <a:solidFill>
                  <a:schemeClr val="tx1"/>
                </a:solidFill>
                <a:latin typeface="Arial" panose="020B0604020202020204" pitchFamily="34" charset="0"/>
                <a:cs typeface="Arial" panose="020B0604020202020204" pitchFamily="34" charset="0"/>
              </a:rPr>
              <a:t>apply)</a:t>
            </a:r>
            <a:endParaRPr lang="en-US" sz="800" dirty="0">
              <a:solidFill>
                <a:schemeClr val="tx1"/>
              </a:solidFill>
              <a:latin typeface="Arial" panose="020B0604020202020204" pitchFamily="34" charset="0"/>
              <a:cs typeface="Arial" panose="020B0604020202020204" pitchFamily="34" charset="0"/>
            </a:endParaRPr>
          </a:p>
        </p:txBody>
      </p:sp>
      <p:sp>
        <p:nvSpPr>
          <p:cNvPr id="162" name="TextBox 161"/>
          <p:cNvSpPr txBox="1"/>
          <p:nvPr/>
        </p:nvSpPr>
        <p:spPr>
          <a:xfrm>
            <a:off x="6019800" y="4191000"/>
            <a:ext cx="2388781"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^Actual Blood Clot Risk Factors</a:t>
            </a:r>
            <a:endParaRPr lang="en-US" sz="1200" dirty="0">
              <a:solidFill>
                <a:schemeClr val="tx1"/>
              </a:solidFill>
              <a:latin typeface="Arial" panose="020B0604020202020204" pitchFamily="34" charset="0"/>
              <a:cs typeface="Arial" panose="020B0604020202020204" pitchFamily="34" charset="0"/>
            </a:endParaRPr>
          </a:p>
        </p:txBody>
      </p:sp>
      <p:sp>
        <p:nvSpPr>
          <p:cNvPr id="163" name="TextBox 162"/>
          <p:cNvSpPr txBox="1"/>
          <p:nvPr/>
        </p:nvSpPr>
        <p:spPr>
          <a:xfrm>
            <a:off x="6030934" y="4437605"/>
            <a:ext cx="2655734"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#Incorrect Blood Clot Risk Factors</a:t>
            </a:r>
            <a:endParaRPr lang="en-US" sz="1200" dirty="0">
              <a:solidFill>
                <a:schemeClr val="tx1"/>
              </a:solidFill>
              <a:latin typeface="Arial" panose="020B0604020202020204" pitchFamily="34" charset="0"/>
              <a:cs typeface="Arial" panose="020B0604020202020204" pitchFamily="34" charset="0"/>
            </a:endParaRPr>
          </a:p>
        </p:txBody>
      </p:sp>
      <p:sp>
        <p:nvSpPr>
          <p:cNvPr id="116" name="Title 1"/>
          <p:cNvSpPr txBox="1">
            <a:spLocks/>
          </p:cNvSpPr>
          <p:nvPr/>
        </p:nvSpPr>
        <p:spPr>
          <a:xfrm>
            <a:off x="63611" y="139465"/>
            <a:ext cx="9008828"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400" kern="0" dirty="0" smtClean="0"/>
              <a:t>Knowledge of Increased Risk Factors for Blood Clots</a:t>
            </a:r>
            <a:endParaRPr lang="en-US" sz="2400" kern="0" dirty="0"/>
          </a:p>
        </p:txBody>
      </p:sp>
      <p:sp>
        <p:nvSpPr>
          <p:cNvPr id="117" name="TextBox 116"/>
          <p:cNvSpPr txBox="1"/>
          <p:nvPr/>
        </p:nvSpPr>
        <p:spPr>
          <a:xfrm>
            <a:off x="1657047" y="690765"/>
            <a:ext cx="6008018" cy="338554"/>
          </a:xfrm>
          <a:prstGeom prst="rect">
            <a:avLst/>
          </a:prstGeom>
          <a:noFill/>
        </p:spPr>
        <p:txBody>
          <a:bodyPr wrap="square" rtlCol="0">
            <a:spAutoFit/>
          </a:bodyPr>
          <a:lstStyle/>
          <a:p>
            <a:pPr algn="ctr"/>
            <a:r>
              <a:rPr lang="en-US" sz="1600" i="1" dirty="0" smtClean="0">
                <a:solidFill>
                  <a:schemeClr val="tx1"/>
                </a:solidFill>
                <a:latin typeface="Arial" panose="020B0604020202020204" pitchFamily="34" charset="0"/>
                <a:cs typeface="Arial" panose="020B0604020202020204" pitchFamily="34" charset="0"/>
              </a:rPr>
              <a:t>Among Adults 18+</a:t>
            </a:r>
            <a:endParaRPr lang="en-US" sz="1400" i="1" dirty="0">
              <a:solidFill>
                <a:schemeClr val="tx1"/>
              </a:solidFill>
              <a:latin typeface="Arial" panose="020B0604020202020204" pitchFamily="34" charset="0"/>
              <a:cs typeface="Arial" panose="020B0604020202020204" pitchFamily="34" charset="0"/>
            </a:endParaRPr>
          </a:p>
        </p:txBody>
      </p:sp>
      <p:sp>
        <p:nvSpPr>
          <p:cNvPr id="100" name="TextBox 99"/>
          <p:cNvSpPr txBox="1"/>
          <p:nvPr/>
        </p:nvSpPr>
        <p:spPr>
          <a:xfrm>
            <a:off x="2479587" y="1941323"/>
            <a:ext cx="245580" cy="230832"/>
          </a:xfrm>
          <a:prstGeom prst="rect">
            <a:avLst/>
          </a:prstGeom>
          <a:noFill/>
        </p:spPr>
        <p:txBody>
          <a:bodyPr wrap="none" rtlCol="0">
            <a:spAutoFit/>
          </a:bodyPr>
          <a:lstStyle/>
          <a:p>
            <a:pPr fontAlgn="base">
              <a:spcBef>
                <a:spcPct val="0"/>
              </a:spcBef>
              <a:spcAft>
                <a:spcPct val="0"/>
              </a:spcAft>
            </a:pPr>
            <a:r>
              <a:rPr lang="en-US" sz="900" dirty="0"/>
              <a:t>C</a:t>
            </a:r>
          </a:p>
        </p:txBody>
      </p:sp>
      <p:pic>
        <p:nvPicPr>
          <p:cNvPr id="102" name="Picture 101"/>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327550" y="120095"/>
            <a:ext cx="612648" cy="612648"/>
          </a:xfrm>
          <a:prstGeom prst="rect">
            <a:avLst/>
          </a:prstGeom>
        </p:spPr>
      </p:pic>
      <p:sp>
        <p:nvSpPr>
          <p:cNvPr id="104" name="TextBox 103"/>
          <p:cNvSpPr txBox="1"/>
          <p:nvPr/>
        </p:nvSpPr>
        <p:spPr>
          <a:xfrm>
            <a:off x="2479587" y="1926853"/>
            <a:ext cx="253596" cy="246221"/>
          </a:xfrm>
          <a:prstGeom prst="rect">
            <a:avLst/>
          </a:prstGeom>
          <a:noFill/>
        </p:spPr>
        <p:txBody>
          <a:bodyPr wrap="none" rtlCol="0">
            <a:spAutoFit/>
          </a:bodyPr>
          <a:lstStyle/>
          <a:p>
            <a:r>
              <a:rPr lang="en-US" sz="1000" dirty="0" smtClean="0">
                <a:solidFill>
                  <a:schemeClr val="tx1"/>
                </a:solidFill>
              </a:rPr>
              <a:t>C</a:t>
            </a:r>
            <a:endParaRPr lang="en-US" sz="1000" dirty="0">
              <a:solidFill>
                <a:schemeClr val="tx1"/>
              </a:solidFill>
            </a:endParaRPr>
          </a:p>
        </p:txBody>
      </p:sp>
      <p:sp>
        <p:nvSpPr>
          <p:cNvPr id="105" name="TextBox 104"/>
          <p:cNvSpPr txBox="1"/>
          <p:nvPr/>
        </p:nvSpPr>
        <p:spPr>
          <a:xfrm>
            <a:off x="6722044" y="3518108"/>
            <a:ext cx="247184" cy="246221"/>
          </a:xfrm>
          <a:prstGeom prst="rect">
            <a:avLst/>
          </a:prstGeom>
          <a:noFill/>
        </p:spPr>
        <p:txBody>
          <a:bodyPr wrap="none" rtlCol="0">
            <a:spAutoFit/>
          </a:bodyPr>
          <a:lstStyle/>
          <a:p>
            <a:r>
              <a:rPr lang="en-US" sz="1000" dirty="0">
                <a:solidFill>
                  <a:schemeClr val="tx1"/>
                </a:solidFill>
              </a:rPr>
              <a:t>E</a:t>
            </a:r>
          </a:p>
        </p:txBody>
      </p:sp>
      <p:grpSp>
        <p:nvGrpSpPr>
          <p:cNvPr id="107" name="Group 106"/>
          <p:cNvGrpSpPr/>
          <p:nvPr/>
        </p:nvGrpSpPr>
        <p:grpSpPr>
          <a:xfrm>
            <a:off x="140475" y="2498806"/>
            <a:ext cx="3670856" cy="1355960"/>
            <a:chOff x="139144" y="730015"/>
            <a:chExt cx="3670856" cy="1355960"/>
          </a:xfrm>
        </p:grpSpPr>
        <p:graphicFrame>
          <p:nvGraphicFramePr>
            <p:cNvPr id="108" name="Chart 107"/>
            <p:cNvGraphicFramePr/>
            <p:nvPr>
              <p:extLst>
                <p:ext uri="{D42A27DB-BD31-4B8C-83A1-F6EECF244321}">
                  <p14:modId xmlns:p14="http://schemas.microsoft.com/office/powerpoint/2010/main" val="3921919338"/>
                </p:ext>
              </p:extLst>
            </p:nvPr>
          </p:nvGraphicFramePr>
          <p:xfrm>
            <a:off x="704851" y="895350"/>
            <a:ext cx="3105149" cy="1190625"/>
          </p:xfrm>
          <a:graphic>
            <a:graphicData uri="http://schemas.openxmlformats.org/drawingml/2006/chart">
              <c:chart xmlns:c="http://schemas.openxmlformats.org/drawingml/2006/chart" xmlns:r="http://schemas.openxmlformats.org/officeDocument/2006/relationships" r:id="rId8"/>
            </a:graphicData>
          </a:graphic>
        </p:graphicFrame>
        <p:cxnSp>
          <p:nvCxnSpPr>
            <p:cNvPr id="109" name="Straight Connector 108"/>
            <p:cNvCxnSpPr/>
            <p:nvPr/>
          </p:nvCxnSpPr>
          <p:spPr bwMode="auto">
            <a:xfrm>
              <a:off x="219075" y="13300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0" name="Straight Connector 109"/>
            <p:cNvCxnSpPr/>
            <p:nvPr/>
          </p:nvCxnSpPr>
          <p:spPr bwMode="auto">
            <a:xfrm>
              <a:off x="209550" y="1634890"/>
              <a:ext cx="2926080" cy="0"/>
            </a:xfrm>
            <a:prstGeom prst="line">
              <a:avLst/>
            </a:prstGeom>
            <a:solidFill>
              <a:schemeClr val="accent1"/>
            </a:solidFill>
            <a:ln w="9525" cap="flat" cmpd="sng" algn="ctr">
              <a:solidFill>
                <a:schemeClr val="bg2"/>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11" name="TextBox 110"/>
            <p:cNvSpPr txBox="1"/>
            <p:nvPr/>
          </p:nvSpPr>
          <p:spPr>
            <a:xfrm>
              <a:off x="158196" y="819581"/>
              <a:ext cx="809625" cy="261610"/>
            </a:xfrm>
            <a:prstGeom prst="rect">
              <a:avLst/>
            </a:prstGeom>
            <a:noFill/>
          </p:spPr>
          <p:txBody>
            <a:bodyPr wrap="square" rtlCol="0">
              <a:spAutoFit/>
            </a:bodyPr>
            <a:lstStyle/>
            <a:p>
              <a:pPr algn="ctr" fontAlgn="base">
                <a:spcBef>
                  <a:spcPct val="0"/>
                </a:spcBef>
                <a:spcAft>
                  <a:spcPct val="0"/>
                </a:spcAft>
              </a:pPr>
              <a:r>
                <a:rPr lang="en-US" sz="1100" b="1" i="1" dirty="0">
                  <a:solidFill>
                    <a:srgbClr val="000000">
                      <a:lumMod val="75000"/>
                      <a:lumOff val="25000"/>
                    </a:srgbClr>
                  </a:solidFill>
                  <a:latin typeface="Arial" panose="020B0604020202020204" pitchFamily="34" charset="0"/>
                  <a:cs typeface="Arial" panose="020B0604020202020204" pitchFamily="34" charset="0"/>
                </a:rPr>
                <a:t>Ages</a:t>
              </a:r>
            </a:p>
          </p:txBody>
        </p:sp>
        <p:sp>
          <p:nvSpPr>
            <p:cNvPr id="112" name="TextBox 111"/>
            <p:cNvSpPr txBox="1"/>
            <p:nvPr/>
          </p:nvSpPr>
          <p:spPr>
            <a:xfrm>
              <a:off x="139145" y="1036244"/>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18-39</a:t>
              </a:r>
            </a:p>
          </p:txBody>
        </p:sp>
        <p:sp>
          <p:nvSpPr>
            <p:cNvPr id="113" name="TextBox 112"/>
            <p:cNvSpPr txBox="1"/>
            <p:nvPr/>
          </p:nvSpPr>
          <p:spPr>
            <a:xfrm>
              <a:off x="139144" y="1355255"/>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40-64</a:t>
              </a:r>
            </a:p>
          </p:txBody>
        </p:sp>
        <p:sp>
          <p:nvSpPr>
            <p:cNvPr id="114" name="TextBox 113"/>
            <p:cNvSpPr txBox="1"/>
            <p:nvPr/>
          </p:nvSpPr>
          <p:spPr>
            <a:xfrm>
              <a:off x="142875" y="1645691"/>
              <a:ext cx="809625" cy="246221"/>
            </a:xfrm>
            <a:prstGeom prst="rect">
              <a:avLst/>
            </a:prstGeom>
            <a:noFill/>
          </p:spPr>
          <p:txBody>
            <a:bodyPr wrap="square" rtlCol="0">
              <a:spAutoFit/>
            </a:bodyPr>
            <a:lstStyle/>
            <a:p>
              <a:pPr algn="ctr" fontAlgn="base">
                <a:spcBef>
                  <a:spcPct val="0"/>
                </a:spcBef>
                <a:spcAft>
                  <a:spcPct val="0"/>
                </a:spcAft>
              </a:pPr>
              <a:r>
                <a:rPr lang="en-US" sz="1000" b="1" i="1" dirty="0">
                  <a:solidFill>
                    <a:srgbClr val="000000">
                      <a:lumMod val="75000"/>
                      <a:lumOff val="25000"/>
                    </a:srgbClr>
                  </a:solidFill>
                  <a:latin typeface="Arial" panose="020B0604020202020204" pitchFamily="34" charset="0"/>
                  <a:cs typeface="Arial" panose="020B0604020202020204" pitchFamily="34" charset="0"/>
                </a:rPr>
                <a:t>65+</a:t>
              </a:r>
            </a:p>
          </p:txBody>
        </p:sp>
        <p:sp>
          <p:nvSpPr>
            <p:cNvPr id="115" name="TextBox 114"/>
            <p:cNvSpPr txBox="1"/>
            <p:nvPr/>
          </p:nvSpPr>
          <p:spPr>
            <a:xfrm>
              <a:off x="554355" y="730015"/>
              <a:ext cx="2571750" cy="276999"/>
            </a:xfrm>
            <a:prstGeom prst="rect">
              <a:avLst/>
            </a:prstGeom>
            <a:noFill/>
          </p:spPr>
          <p:txBody>
            <a:bodyPr wrap="square" rtlCol="0">
              <a:spAutoFit/>
            </a:bodyPr>
            <a:lstStyle/>
            <a:p>
              <a:pPr algn="ctr" fontAlgn="base">
                <a:spcBef>
                  <a:spcPct val="0"/>
                </a:spcBef>
                <a:spcAft>
                  <a:spcPct val="0"/>
                </a:spcAft>
              </a:pPr>
              <a:r>
                <a:rPr lang="en-US" sz="1200" b="1" dirty="0" smtClean="0">
                  <a:solidFill>
                    <a:srgbClr val="000000"/>
                  </a:solidFill>
                  <a:latin typeface="Arial" panose="020B0604020202020204" pitchFamily="34" charset="0"/>
                  <a:cs typeface="Arial" panose="020B0604020202020204" pitchFamily="34" charset="0"/>
                </a:rPr>
                <a:t>Cancer^</a:t>
              </a:r>
              <a:endParaRPr lang="en-US" sz="1200" b="1" dirty="0">
                <a:solidFill>
                  <a:srgbClr val="000000"/>
                </a:solidFill>
                <a:latin typeface="Arial" panose="020B0604020202020204" pitchFamily="34" charset="0"/>
                <a:cs typeface="Arial" panose="020B0604020202020204" pitchFamily="34" charset="0"/>
              </a:endParaRPr>
            </a:p>
          </p:txBody>
        </p:sp>
      </p:grpSp>
      <p:grpSp>
        <p:nvGrpSpPr>
          <p:cNvPr id="118" name="Group 117"/>
          <p:cNvGrpSpPr/>
          <p:nvPr/>
        </p:nvGrpSpPr>
        <p:grpSpPr>
          <a:xfrm>
            <a:off x="666943" y="2760530"/>
            <a:ext cx="255198" cy="990759"/>
            <a:chOff x="665612" y="1487039"/>
            <a:chExt cx="255198" cy="990759"/>
          </a:xfrm>
        </p:grpSpPr>
        <p:sp>
          <p:nvSpPr>
            <p:cNvPr id="119" name="TextBox 118"/>
            <p:cNvSpPr txBox="1"/>
            <p:nvPr/>
          </p:nvSpPr>
          <p:spPr>
            <a:xfrm>
              <a:off x="665612" y="1487039"/>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A</a:t>
              </a:r>
            </a:p>
          </p:txBody>
        </p:sp>
        <p:sp>
          <p:nvSpPr>
            <p:cNvPr id="120" name="TextBox 119"/>
            <p:cNvSpPr txBox="1"/>
            <p:nvPr/>
          </p:nvSpPr>
          <p:spPr>
            <a:xfrm>
              <a:off x="665612" y="1620077"/>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B</a:t>
              </a:r>
            </a:p>
          </p:txBody>
        </p:sp>
        <p:sp>
          <p:nvSpPr>
            <p:cNvPr id="121" name="TextBox 120"/>
            <p:cNvSpPr txBox="1"/>
            <p:nvPr/>
          </p:nvSpPr>
          <p:spPr>
            <a:xfrm>
              <a:off x="665612" y="1799020"/>
              <a:ext cx="25199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C</a:t>
              </a:r>
            </a:p>
          </p:txBody>
        </p:sp>
        <p:sp>
          <p:nvSpPr>
            <p:cNvPr id="122" name="TextBox 121"/>
            <p:cNvSpPr txBox="1"/>
            <p:nvPr/>
          </p:nvSpPr>
          <p:spPr>
            <a:xfrm>
              <a:off x="665612" y="1922191"/>
              <a:ext cx="255198"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D</a:t>
              </a:r>
            </a:p>
          </p:txBody>
        </p:sp>
        <p:sp>
          <p:nvSpPr>
            <p:cNvPr id="123" name="TextBox 122"/>
            <p:cNvSpPr txBox="1"/>
            <p:nvPr/>
          </p:nvSpPr>
          <p:spPr>
            <a:xfrm>
              <a:off x="665612" y="2093291"/>
              <a:ext cx="240772"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E</a:t>
              </a:r>
            </a:p>
          </p:txBody>
        </p:sp>
        <p:sp>
          <p:nvSpPr>
            <p:cNvPr id="124" name="TextBox 123"/>
            <p:cNvSpPr txBox="1"/>
            <p:nvPr/>
          </p:nvSpPr>
          <p:spPr>
            <a:xfrm>
              <a:off x="665612" y="2246966"/>
              <a:ext cx="237566" cy="230832"/>
            </a:xfrm>
            <a:prstGeom prst="rect">
              <a:avLst/>
            </a:prstGeom>
            <a:noFill/>
          </p:spPr>
          <p:txBody>
            <a:bodyPr wrap="none" rtlCol="0">
              <a:spAutoFit/>
            </a:bodyPr>
            <a:lstStyle/>
            <a:p>
              <a:pPr fontAlgn="base">
                <a:spcBef>
                  <a:spcPct val="0"/>
                </a:spcBef>
                <a:spcAft>
                  <a:spcPct val="0"/>
                </a:spcAft>
              </a:pPr>
              <a:r>
                <a:rPr lang="en-US" sz="900" dirty="0">
                  <a:solidFill>
                    <a:srgbClr val="000000"/>
                  </a:solidFill>
                </a:rPr>
                <a:t>F</a:t>
              </a:r>
            </a:p>
          </p:txBody>
        </p:sp>
      </p:grpSp>
      <p:sp>
        <p:nvSpPr>
          <p:cNvPr id="172" name="TextBox 171"/>
          <p:cNvSpPr txBox="1"/>
          <p:nvPr/>
        </p:nvSpPr>
        <p:spPr>
          <a:xfrm>
            <a:off x="1548714" y="3377514"/>
            <a:ext cx="346806" cy="230832"/>
          </a:xfrm>
          <a:prstGeom prst="rect">
            <a:avLst/>
          </a:prstGeom>
          <a:noFill/>
        </p:spPr>
        <p:txBody>
          <a:bodyPr wrap="square" rtlCol="0">
            <a:spAutoFit/>
          </a:bodyPr>
          <a:lstStyle/>
          <a:p>
            <a:pPr fontAlgn="base">
              <a:spcBef>
                <a:spcPct val="0"/>
              </a:spcBef>
              <a:spcAft>
                <a:spcPct val="0"/>
              </a:spcAft>
            </a:pPr>
            <a:r>
              <a:rPr lang="en-US" sz="900" smtClean="0">
                <a:solidFill>
                  <a:schemeClr val="tx1"/>
                </a:solidFill>
              </a:rPr>
              <a:t>F</a:t>
            </a:r>
            <a:endParaRPr lang="en-US" sz="900" dirty="0">
              <a:solidFill>
                <a:schemeClr val="tx1"/>
              </a:solidFill>
            </a:endParaRPr>
          </a:p>
        </p:txBody>
      </p:sp>
    </p:spTree>
    <p:extLst>
      <p:ext uri="{BB962C8B-B14F-4D97-AF65-F5344CB8AC3E}">
        <p14:creationId xmlns:p14="http://schemas.microsoft.com/office/powerpoint/2010/main" val="1025333975"/>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7" name="Group 116"/>
          <p:cNvGrpSpPr/>
          <p:nvPr/>
        </p:nvGrpSpPr>
        <p:grpSpPr>
          <a:xfrm>
            <a:off x="5634658" y="3872472"/>
            <a:ext cx="345039" cy="1458985"/>
            <a:chOff x="665612" y="1512827"/>
            <a:chExt cx="255198" cy="1042335"/>
          </a:xfrm>
        </p:grpSpPr>
        <p:sp>
          <p:nvSpPr>
            <p:cNvPr id="118" name="TextBox 117"/>
            <p:cNvSpPr txBox="1"/>
            <p:nvPr/>
          </p:nvSpPr>
          <p:spPr>
            <a:xfrm>
              <a:off x="665612" y="1512827"/>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19" name="TextBox 118"/>
            <p:cNvSpPr txBox="1"/>
            <p:nvPr/>
          </p:nvSpPr>
          <p:spPr>
            <a:xfrm>
              <a:off x="665612" y="1671653"/>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20" name="TextBox 119"/>
            <p:cNvSpPr txBox="1"/>
            <p:nvPr/>
          </p:nvSpPr>
          <p:spPr>
            <a:xfrm>
              <a:off x="665612" y="184200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21" name="TextBox 120"/>
            <p:cNvSpPr txBox="1"/>
            <p:nvPr/>
          </p:nvSpPr>
          <p:spPr>
            <a:xfrm>
              <a:off x="665612" y="1999555"/>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22" name="TextBox 121"/>
            <p:cNvSpPr txBox="1"/>
            <p:nvPr/>
          </p:nvSpPr>
          <p:spPr>
            <a:xfrm>
              <a:off x="665612" y="2170655"/>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23" name="TextBox 122"/>
            <p:cNvSpPr txBox="1"/>
            <p:nvPr/>
          </p:nvSpPr>
          <p:spPr>
            <a:xfrm>
              <a:off x="665612" y="2324330"/>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aphicFrame>
        <p:nvGraphicFramePr>
          <p:cNvPr id="79" name="Chart 78"/>
          <p:cNvGraphicFramePr/>
          <p:nvPr>
            <p:extLst>
              <p:ext uri="{D42A27DB-BD31-4B8C-83A1-F6EECF244321}">
                <p14:modId xmlns:p14="http://schemas.microsoft.com/office/powerpoint/2010/main" val="2990468218"/>
              </p:ext>
            </p:extLst>
          </p:nvPr>
        </p:nvGraphicFramePr>
        <p:xfrm>
          <a:off x="4548785" y="3662505"/>
          <a:ext cx="4611756" cy="17185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9" name="Chart 58"/>
          <p:cNvGraphicFramePr/>
          <p:nvPr>
            <p:extLst>
              <p:ext uri="{D42A27DB-BD31-4B8C-83A1-F6EECF244321}">
                <p14:modId xmlns:p14="http://schemas.microsoft.com/office/powerpoint/2010/main" val="467937042"/>
              </p:ext>
            </p:extLst>
          </p:nvPr>
        </p:nvGraphicFramePr>
        <p:xfrm>
          <a:off x="-7885" y="4796799"/>
          <a:ext cx="4611756" cy="17185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 name="Chart 49"/>
          <p:cNvGraphicFramePr/>
          <p:nvPr>
            <p:extLst>
              <p:ext uri="{D42A27DB-BD31-4B8C-83A1-F6EECF244321}">
                <p14:modId xmlns:p14="http://schemas.microsoft.com/office/powerpoint/2010/main" val="2504229714"/>
              </p:ext>
            </p:extLst>
          </p:nvPr>
        </p:nvGraphicFramePr>
        <p:xfrm>
          <a:off x="0" y="2937065"/>
          <a:ext cx="4611756" cy="17185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 name="Chart 3"/>
          <p:cNvGraphicFramePr/>
          <p:nvPr>
            <p:extLst>
              <p:ext uri="{D42A27DB-BD31-4B8C-83A1-F6EECF244321}">
                <p14:modId xmlns:p14="http://schemas.microsoft.com/office/powerpoint/2010/main" val="3526225001"/>
              </p:ext>
            </p:extLst>
          </p:nvPr>
        </p:nvGraphicFramePr>
        <p:xfrm>
          <a:off x="0" y="1223494"/>
          <a:ext cx="4611756" cy="1718500"/>
        </p:xfrm>
        <a:graphic>
          <a:graphicData uri="http://schemas.openxmlformats.org/drawingml/2006/chart">
            <c:chart xmlns:c="http://schemas.openxmlformats.org/drawingml/2006/chart" xmlns:r="http://schemas.openxmlformats.org/officeDocument/2006/relationships" r:id="rId5"/>
          </a:graphicData>
        </a:graphic>
      </p:graphicFrame>
      <p:sp>
        <p:nvSpPr>
          <p:cNvPr id="8" name="Rectangle 7"/>
          <p:cNvSpPr/>
          <p:nvPr/>
        </p:nvSpPr>
        <p:spPr>
          <a:xfrm>
            <a:off x="75200" y="1178499"/>
            <a:ext cx="5132567" cy="261610"/>
          </a:xfrm>
          <a:prstGeom prst="rect">
            <a:avLst/>
          </a:prstGeom>
        </p:spPr>
        <p:txBody>
          <a:bodyPr wrap="square">
            <a:spAutoFit/>
          </a:bodyPr>
          <a:lstStyle/>
          <a:p>
            <a:r>
              <a:rPr lang="en-US" sz="1100" b="1" dirty="0" smtClean="0">
                <a:solidFill>
                  <a:schemeClr val="tx1"/>
                </a:solidFill>
                <a:latin typeface="Arial" panose="020B0604020202020204" pitchFamily="34" charset="0"/>
                <a:cs typeface="Arial" panose="020B0604020202020204" pitchFamily="34" charset="0"/>
              </a:rPr>
              <a:t>“People </a:t>
            </a:r>
            <a:r>
              <a:rPr lang="en-US" sz="1100" b="1" dirty="0">
                <a:solidFill>
                  <a:schemeClr val="tx1"/>
                </a:solidFill>
                <a:latin typeface="Arial" panose="020B0604020202020204" pitchFamily="34" charset="0"/>
                <a:cs typeface="Arial" panose="020B0604020202020204" pitchFamily="34" charset="0"/>
              </a:rPr>
              <a:t>under 40 years old </a:t>
            </a:r>
            <a:r>
              <a:rPr lang="en-US" sz="1100" b="1" dirty="0" smtClean="0">
                <a:solidFill>
                  <a:schemeClr val="tx1"/>
                </a:solidFill>
                <a:latin typeface="Arial" panose="020B0604020202020204" pitchFamily="34" charset="0"/>
                <a:cs typeface="Arial" panose="020B0604020202020204" pitchFamily="34" charset="0"/>
              </a:rPr>
              <a:t>do </a:t>
            </a:r>
            <a:r>
              <a:rPr lang="en-US" sz="1100" b="1" dirty="0">
                <a:solidFill>
                  <a:schemeClr val="tx1"/>
                </a:solidFill>
                <a:latin typeface="Arial" panose="020B0604020202020204" pitchFamily="34" charset="0"/>
                <a:cs typeface="Arial" panose="020B0604020202020204" pitchFamily="34" charset="0"/>
              </a:rPr>
              <a:t>have to worry about blood </a:t>
            </a:r>
            <a:r>
              <a:rPr lang="en-US" sz="1100" b="1" dirty="0" smtClean="0">
                <a:solidFill>
                  <a:schemeClr val="tx1"/>
                </a:solidFill>
                <a:latin typeface="Arial" panose="020B0604020202020204" pitchFamily="34" charset="0"/>
                <a:cs typeface="Arial" panose="020B0604020202020204" pitchFamily="34" charset="0"/>
              </a:rPr>
              <a:t>clots.” *</a:t>
            </a:r>
            <a:endParaRPr lang="en-US" sz="1100" b="1" dirty="0">
              <a:solidFill>
                <a:schemeClr val="tx1"/>
              </a:solidFill>
              <a:latin typeface="Arial" panose="020B0604020202020204" pitchFamily="34" charset="0"/>
              <a:cs typeface="Arial" panose="020B0604020202020204" pitchFamily="34" charset="0"/>
            </a:endParaRPr>
          </a:p>
        </p:txBody>
      </p:sp>
      <p:sp>
        <p:nvSpPr>
          <p:cNvPr id="10" name="Rounded Rectangle 9"/>
          <p:cNvSpPr/>
          <p:nvPr/>
        </p:nvSpPr>
        <p:spPr bwMode="auto">
          <a:xfrm>
            <a:off x="250882" y="1495252"/>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97</a:t>
            </a:fld>
            <a:r>
              <a:rPr lang="en-US" smtClean="0"/>
              <a:t> -</a:t>
            </a:r>
            <a:endParaRPr lang="en-US"/>
          </a:p>
        </p:txBody>
      </p:sp>
      <p:sp>
        <p:nvSpPr>
          <p:cNvPr id="7" name="Rectangle 6"/>
          <p:cNvSpPr/>
          <p:nvPr/>
        </p:nvSpPr>
        <p:spPr>
          <a:xfrm>
            <a:off x="83490" y="6409630"/>
            <a:ext cx="7366882" cy="338554"/>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Canada Respondents. </a:t>
            </a:r>
            <a:r>
              <a:rPr lang="pt-BR" sz="800" dirty="0">
                <a:solidFill>
                  <a:schemeClr val="tx1"/>
                </a:solidFill>
                <a:latin typeface="Arial" panose="020B0604020202020204" pitchFamily="34" charset="0"/>
                <a:cs typeface="Arial" panose="020B0604020202020204" pitchFamily="34" charset="0"/>
              </a:rPr>
              <a:t>Males: 18-39 (n=79), 40-64 (n=151), 65+ (n=176); Females: 18-39 (n=82), 40-64 (n=169), 65+ (n=145)</a:t>
            </a:r>
            <a:endParaRPr lang="en-US" sz="800" dirty="0" smtClean="0">
              <a:solidFill>
                <a:schemeClr val="tx1"/>
              </a:solidFill>
              <a:latin typeface="Arial" panose="020B0604020202020204" pitchFamily="34" charset="0"/>
              <a:cs typeface="Arial" panose="020B0604020202020204" pitchFamily="34" charset="0"/>
            </a:endParaRPr>
          </a:p>
          <a:p>
            <a:r>
              <a:rPr lang="en-US" sz="800" dirty="0" smtClean="0">
                <a:solidFill>
                  <a:schemeClr val="tx1"/>
                </a:solidFill>
                <a:latin typeface="Arial" panose="020B0604020202020204" pitchFamily="34" charset="0"/>
                <a:cs typeface="Arial" panose="020B0604020202020204" pitchFamily="34" charset="0"/>
              </a:rPr>
              <a:t>Q9</a:t>
            </a:r>
            <a:r>
              <a:rPr lang="en-US" sz="800" dirty="0">
                <a:solidFill>
                  <a:schemeClr val="tx1"/>
                </a:solidFill>
                <a:latin typeface="Arial" panose="020B0604020202020204" pitchFamily="34" charset="0"/>
                <a:cs typeface="Arial" panose="020B0604020202020204" pitchFamily="34" charset="0"/>
              </a:rPr>
              <a:t>. When it comes to blood clots, how much do you agree or disagree with each of the following statements? </a:t>
            </a:r>
          </a:p>
        </p:txBody>
      </p:sp>
      <p:sp>
        <p:nvSpPr>
          <p:cNvPr id="9" name="Rectangle 8"/>
          <p:cNvSpPr/>
          <p:nvPr/>
        </p:nvSpPr>
        <p:spPr>
          <a:xfrm>
            <a:off x="75200" y="2881408"/>
            <a:ext cx="4322409" cy="261610"/>
          </a:xfrm>
          <a:prstGeom prst="rect">
            <a:avLst/>
          </a:prstGeom>
        </p:spPr>
        <p:txBody>
          <a:bodyPr wrap="square">
            <a:spAutoFit/>
          </a:bodyPr>
          <a:lstStyle/>
          <a:p>
            <a:pPr algn="ctr"/>
            <a:r>
              <a:rPr lang="en-US" sz="1100" b="1" dirty="0" smtClean="0">
                <a:solidFill>
                  <a:schemeClr val="tx1"/>
                </a:solidFill>
                <a:latin typeface="Arial" panose="020B0604020202020204" pitchFamily="34" charset="0"/>
                <a:cs typeface="Arial" panose="020B0604020202020204" pitchFamily="34" charset="0"/>
              </a:rPr>
              <a:t>“Most </a:t>
            </a:r>
            <a:r>
              <a:rPr lang="en-US" sz="1100" b="1" dirty="0">
                <a:solidFill>
                  <a:schemeClr val="tx1"/>
                </a:solidFill>
                <a:latin typeface="Arial" panose="020B0604020202020204" pitchFamily="34" charset="0"/>
                <a:cs typeface="Arial" panose="020B0604020202020204" pitchFamily="34" charset="0"/>
              </a:rPr>
              <a:t>blood clots </a:t>
            </a:r>
            <a:r>
              <a:rPr lang="en-US" sz="1100" b="1" dirty="0" smtClean="0">
                <a:solidFill>
                  <a:schemeClr val="tx1"/>
                </a:solidFill>
                <a:latin typeface="Arial" panose="020B0604020202020204" pitchFamily="34" charset="0"/>
                <a:cs typeface="Arial" panose="020B0604020202020204" pitchFamily="34" charset="0"/>
              </a:rPr>
              <a:t>can </a:t>
            </a:r>
            <a:r>
              <a:rPr lang="en-US" sz="1100" b="1" dirty="0">
                <a:solidFill>
                  <a:schemeClr val="tx1"/>
                </a:solidFill>
                <a:latin typeface="Arial" panose="020B0604020202020204" pitchFamily="34" charset="0"/>
                <a:cs typeface="Arial" panose="020B0604020202020204" pitchFamily="34" charset="0"/>
              </a:rPr>
              <a:t>be </a:t>
            </a:r>
            <a:r>
              <a:rPr lang="en-US" sz="1100" b="1" dirty="0" smtClean="0">
                <a:solidFill>
                  <a:schemeClr val="tx1"/>
                </a:solidFill>
                <a:latin typeface="Arial" panose="020B0604020202020204" pitchFamily="34" charset="0"/>
                <a:cs typeface="Arial" panose="020B0604020202020204" pitchFamily="34" charset="0"/>
              </a:rPr>
              <a:t>prevented.” *</a:t>
            </a:r>
            <a:endParaRPr lang="en-US" sz="1100" b="1" dirty="0">
              <a:solidFill>
                <a:schemeClr val="tx1"/>
              </a:solidFill>
              <a:latin typeface="Arial" panose="020B0604020202020204" pitchFamily="34" charset="0"/>
              <a:cs typeface="Arial" panose="020B0604020202020204" pitchFamily="34" charset="0"/>
            </a:endParaRPr>
          </a:p>
        </p:txBody>
      </p:sp>
      <p:sp>
        <p:nvSpPr>
          <p:cNvPr id="11" name="Rectangle 10"/>
          <p:cNvSpPr/>
          <p:nvPr/>
        </p:nvSpPr>
        <p:spPr>
          <a:xfrm>
            <a:off x="75201" y="4627831"/>
            <a:ext cx="4322408" cy="430887"/>
          </a:xfrm>
          <a:prstGeom prst="rect">
            <a:avLst/>
          </a:prstGeom>
        </p:spPr>
        <p:txBody>
          <a:bodyPr wrap="square">
            <a:spAutoFit/>
          </a:bodyPr>
          <a:lstStyle/>
          <a:p>
            <a:pPr algn="ctr"/>
            <a:r>
              <a:rPr lang="en-US" sz="1100" b="1" dirty="0" smtClean="0">
                <a:solidFill>
                  <a:schemeClr val="tx1"/>
                </a:solidFill>
                <a:latin typeface="Arial" panose="020B0604020202020204" pitchFamily="34" charset="0"/>
                <a:cs typeface="Arial" panose="020B0604020202020204" pitchFamily="34" charset="0"/>
              </a:rPr>
              <a:t>“It is </a:t>
            </a:r>
            <a:r>
              <a:rPr lang="en-US" sz="1100" b="1" dirty="0">
                <a:solidFill>
                  <a:schemeClr val="tx1"/>
                </a:solidFill>
                <a:latin typeface="Arial" panose="020B0604020202020204" pitchFamily="34" charset="0"/>
                <a:cs typeface="Arial" panose="020B0604020202020204" pitchFamily="34" charset="0"/>
              </a:rPr>
              <a:t>likely that a blood clot in the leg left untreated can travel to your </a:t>
            </a:r>
            <a:r>
              <a:rPr lang="en-US" sz="1100" b="1" dirty="0" smtClean="0">
                <a:solidFill>
                  <a:schemeClr val="tx1"/>
                </a:solidFill>
                <a:latin typeface="Arial" panose="020B0604020202020204" pitchFamily="34" charset="0"/>
                <a:cs typeface="Arial" panose="020B0604020202020204" pitchFamily="34" charset="0"/>
              </a:rPr>
              <a:t>lungs.” *</a:t>
            </a:r>
            <a:endParaRPr lang="en-US" sz="1100" b="1" dirty="0">
              <a:solidFill>
                <a:schemeClr val="tx1"/>
              </a:solidFill>
              <a:latin typeface="Arial" panose="020B0604020202020204" pitchFamily="34" charset="0"/>
              <a:cs typeface="Arial" panose="020B0604020202020204" pitchFamily="34" charset="0"/>
            </a:endParaRPr>
          </a:p>
        </p:txBody>
      </p:sp>
      <p:sp>
        <p:nvSpPr>
          <p:cNvPr id="38" name="Title 1"/>
          <p:cNvSpPr txBox="1">
            <a:spLocks/>
          </p:cNvSpPr>
          <p:nvPr/>
        </p:nvSpPr>
        <p:spPr>
          <a:xfrm>
            <a:off x="63611" y="139465"/>
            <a:ext cx="9008828"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800" kern="0" dirty="0" smtClean="0"/>
              <a:t>Blood Clot Fact Statements</a:t>
            </a:r>
            <a:endParaRPr lang="en-US" sz="2800" kern="0" dirty="0"/>
          </a:p>
        </p:txBody>
      </p:sp>
      <p:cxnSp>
        <p:nvCxnSpPr>
          <p:cNvPr id="40" name="Straight Connector 39"/>
          <p:cNvCxnSpPr/>
          <p:nvPr/>
        </p:nvCxnSpPr>
        <p:spPr bwMode="auto">
          <a:xfrm>
            <a:off x="266784" y="1904923"/>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Straight Connector 40"/>
          <p:cNvCxnSpPr/>
          <p:nvPr/>
        </p:nvCxnSpPr>
        <p:spPr bwMode="auto">
          <a:xfrm>
            <a:off x="266784" y="2367429"/>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3" name="TextBox 42"/>
          <p:cNvSpPr txBox="1"/>
          <p:nvPr/>
        </p:nvSpPr>
        <p:spPr>
          <a:xfrm>
            <a:off x="67588" y="1496233"/>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18-39</a:t>
            </a:r>
            <a:endParaRPr lang="en-US" sz="900" b="1" i="1" dirty="0">
              <a:latin typeface="Arial" panose="020B0604020202020204" pitchFamily="34" charset="0"/>
              <a:cs typeface="Arial" panose="020B0604020202020204" pitchFamily="34" charset="0"/>
            </a:endParaRPr>
          </a:p>
        </p:txBody>
      </p:sp>
      <p:sp>
        <p:nvSpPr>
          <p:cNvPr id="46" name="Rounded Rectangle 45"/>
          <p:cNvSpPr/>
          <p:nvPr/>
        </p:nvSpPr>
        <p:spPr bwMode="auto">
          <a:xfrm>
            <a:off x="250882" y="1960346"/>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47" name="TextBox 46"/>
          <p:cNvSpPr txBox="1"/>
          <p:nvPr/>
        </p:nvSpPr>
        <p:spPr>
          <a:xfrm>
            <a:off x="67588" y="1969278"/>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40-64</a:t>
            </a:r>
            <a:endParaRPr lang="en-US" sz="900" b="1" i="1" dirty="0">
              <a:latin typeface="Arial" panose="020B0604020202020204" pitchFamily="34" charset="0"/>
              <a:cs typeface="Arial" panose="020B0604020202020204" pitchFamily="34" charset="0"/>
            </a:endParaRPr>
          </a:p>
        </p:txBody>
      </p:sp>
      <p:sp>
        <p:nvSpPr>
          <p:cNvPr id="48" name="Rounded Rectangle 47"/>
          <p:cNvSpPr/>
          <p:nvPr/>
        </p:nvSpPr>
        <p:spPr bwMode="auto">
          <a:xfrm>
            <a:off x="278711" y="2433506"/>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49" name="TextBox 48"/>
          <p:cNvSpPr txBox="1"/>
          <p:nvPr/>
        </p:nvSpPr>
        <p:spPr>
          <a:xfrm>
            <a:off x="87466" y="2442438"/>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65+</a:t>
            </a:r>
            <a:endParaRPr lang="en-US" sz="900" b="1" i="1" dirty="0">
              <a:latin typeface="Arial" panose="020B0604020202020204" pitchFamily="34" charset="0"/>
              <a:cs typeface="Arial" panose="020B0604020202020204" pitchFamily="34" charset="0"/>
            </a:endParaRPr>
          </a:p>
        </p:txBody>
      </p:sp>
      <p:sp>
        <p:nvSpPr>
          <p:cNvPr id="51" name="Rounded Rectangle 50"/>
          <p:cNvSpPr/>
          <p:nvPr/>
        </p:nvSpPr>
        <p:spPr bwMode="auto">
          <a:xfrm>
            <a:off x="250882" y="3208823"/>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cxnSp>
        <p:nvCxnSpPr>
          <p:cNvPr id="52" name="Straight Connector 51"/>
          <p:cNvCxnSpPr/>
          <p:nvPr/>
        </p:nvCxnSpPr>
        <p:spPr bwMode="auto">
          <a:xfrm>
            <a:off x="266784" y="3618494"/>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3" name="Straight Connector 52"/>
          <p:cNvCxnSpPr/>
          <p:nvPr/>
        </p:nvCxnSpPr>
        <p:spPr bwMode="auto">
          <a:xfrm>
            <a:off x="266784" y="4081000"/>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4" name="TextBox 53"/>
          <p:cNvSpPr txBox="1"/>
          <p:nvPr/>
        </p:nvSpPr>
        <p:spPr>
          <a:xfrm>
            <a:off x="67588" y="3209804"/>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18-39</a:t>
            </a:r>
            <a:endParaRPr lang="en-US" sz="900" b="1" i="1" dirty="0">
              <a:latin typeface="Arial" panose="020B0604020202020204" pitchFamily="34" charset="0"/>
              <a:cs typeface="Arial" panose="020B0604020202020204" pitchFamily="34" charset="0"/>
            </a:endParaRPr>
          </a:p>
        </p:txBody>
      </p:sp>
      <p:sp>
        <p:nvSpPr>
          <p:cNvPr id="55" name="Rounded Rectangle 54"/>
          <p:cNvSpPr/>
          <p:nvPr/>
        </p:nvSpPr>
        <p:spPr bwMode="auto">
          <a:xfrm>
            <a:off x="250882" y="3673917"/>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56" name="TextBox 55"/>
          <p:cNvSpPr txBox="1"/>
          <p:nvPr/>
        </p:nvSpPr>
        <p:spPr>
          <a:xfrm>
            <a:off x="67588" y="3682849"/>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40-64</a:t>
            </a:r>
            <a:endParaRPr lang="en-US" sz="900" b="1" i="1" dirty="0">
              <a:latin typeface="Arial" panose="020B0604020202020204" pitchFamily="34" charset="0"/>
              <a:cs typeface="Arial" panose="020B0604020202020204" pitchFamily="34" charset="0"/>
            </a:endParaRPr>
          </a:p>
        </p:txBody>
      </p:sp>
      <p:sp>
        <p:nvSpPr>
          <p:cNvPr id="57" name="Rounded Rectangle 56"/>
          <p:cNvSpPr/>
          <p:nvPr/>
        </p:nvSpPr>
        <p:spPr bwMode="auto">
          <a:xfrm>
            <a:off x="278711" y="4147077"/>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58" name="TextBox 57"/>
          <p:cNvSpPr txBox="1"/>
          <p:nvPr/>
        </p:nvSpPr>
        <p:spPr>
          <a:xfrm>
            <a:off x="87466" y="4156009"/>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65+</a:t>
            </a:r>
            <a:endParaRPr lang="en-US" sz="900" b="1" i="1" dirty="0">
              <a:latin typeface="Arial" panose="020B0604020202020204" pitchFamily="34" charset="0"/>
              <a:cs typeface="Arial" panose="020B0604020202020204" pitchFamily="34" charset="0"/>
            </a:endParaRPr>
          </a:p>
        </p:txBody>
      </p:sp>
      <p:sp>
        <p:nvSpPr>
          <p:cNvPr id="60" name="Rounded Rectangle 59"/>
          <p:cNvSpPr/>
          <p:nvPr/>
        </p:nvSpPr>
        <p:spPr bwMode="auto">
          <a:xfrm>
            <a:off x="242997" y="5068557"/>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cxnSp>
        <p:nvCxnSpPr>
          <p:cNvPr id="61" name="Straight Connector 60"/>
          <p:cNvCxnSpPr/>
          <p:nvPr/>
        </p:nvCxnSpPr>
        <p:spPr bwMode="auto">
          <a:xfrm>
            <a:off x="258899" y="5478228"/>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2" name="Straight Connector 61"/>
          <p:cNvCxnSpPr/>
          <p:nvPr/>
        </p:nvCxnSpPr>
        <p:spPr bwMode="auto">
          <a:xfrm>
            <a:off x="258899" y="5940734"/>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3" name="TextBox 62"/>
          <p:cNvSpPr txBox="1"/>
          <p:nvPr/>
        </p:nvSpPr>
        <p:spPr>
          <a:xfrm>
            <a:off x="59703" y="5069538"/>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18-39</a:t>
            </a:r>
            <a:endParaRPr lang="en-US" sz="900" b="1" i="1" dirty="0">
              <a:latin typeface="Arial" panose="020B0604020202020204" pitchFamily="34" charset="0"/>
              <a:cs typeface="Arial" panose="020B0604020202020204" pitchFamily="34" charset="0"/>
            </a:endParaRPr>
          </a:p>
        </p:txBody>
      </p:sp>
      <p:sp>
        <p:nvSpPr>
          <p:cNvPr id="64" name="Rounded Rectangle 63"/>
          <p:cNvSpPr/>
          <p:nvPr/>
        </p:nvSpPr>
        <p:spPr bwMode="auto">
          <a:xfrm>
            <a:off x="242997" y="5533651"/>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65" name="TextBox 64"/>
          <p:cNvSpPr txBox="1"/>
          <p:nvPr/>
        </p:nvSpPr>
        <p:spPr>
          <a:xfrm>
            <a:off x="59703" y="5542583"/>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40-64</a:t>
            </a:r>
            <a:endParaRPr lang="en-US" sz="900" b="1" i="1" dirty="0">
              <a:latin typeface="Arial" panose="020B0604020202020204" pitchFamily="34" charset="0"/>
              <a:cs typeface="Arial" panose="020B0604020202020204" pitchFamily="34" charset="0"/>
            </a:endParaRPr>
          </a:p>
        </p:txBody>
      </p:sp>
      <p:sp>
        <p:nvSpPr>
          <p:cNvPr id="66" name="Rounded Rectangle 65"/>
          <p:cNvSpPr/>
          <p:nvPr/>
        </p:nvSpPr>
        <p:spPr bwMode="auto">
          <a:xfrm>
            <a:off x="270826" y="6006811"/>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67" name="TextBox 66"/>
          <p:cNvSpPr txBox="1"/>
          <p:nvPr/>
        </p:nvSpPr>
        <p:spPr>
          <a:xfrm>
            <a:off x="79581" y="6015743"/>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65+</a:t>
            </a:r>
            <a:endParaRPr lang="en-US" sz="900" b="1" i="1" dirty="0">
              <a:latin typeface="Arial" panose="020B0604020202020204" pitchFamily="34" charset="0"/>
              <a:cs typeface="Arial" panose="020B0604020202020204" pitchFamily="34" charset="0"/>
            </a:endParaRPr>
          </a:p>
        </p:txBody>
      </p:sp>
      <p:sp>
        <p:nvSpPr>
          <p:cNvPr id="68" name="Rectangle 67"/>
          <p:cNvSpPr/>
          <p:nvPr/>
        </p:nvSpPr>
        <p:spPr>
          <a:xfrm>
            <a:off x="5207768" y="1643246"/>
            <a:ext cx="3737450" cy="430887"/>
          </a:xfrm>
          <a:prstGeom prst="rect">
            <a:avLst/>
          </a:prstGeom>
        </p:spPr>
        <p:txBody>
          <a:bodyPr wrap="square">
            <a:spAutoFit/>
          </a:bodyPr>
          <a:lstStyle/>
          <a:p>
            <a:pPr algn="ctr"/>
            <a:r>
              <a:rPr lang="en-US" sz="1100" b="1" dirty="0" smtClean="0">
                <a:solidFill>
                  <a:schemeClr val="tx1"/>
                </a:solidFill>
                <a:latin typeface="Arial" panose="020B0604020202020204" pitchFamily="34" charset="0"/>
                <a:cs typeface="Arial" panose="020B0604020202020204" pitchFamily="34" charset="0"/>
              </a:rPr>
              <a:t>“Having </a:t>
            </a:r>
            <a:r>
              <a:rPr lang="en-US" sz="1100" b="1" dirty="0">
                <a:solidFill>
                  <a:schemeClr val="tx1"/>
                </a:solidFill>
                <a:latin typeface="Arial" panose="020B0604020202020204" pitchFamily="34" charset="0"/>
                <a:cs typeface="Arial" panose="020B0604020202020204" pitchFamily="34" charset="0"/>
              </a:rPr>
              <a:t>a blood clot </a:t>
            </a:r>
            <a:r>
              <a:rPr lang="en-US" sz="1100" b="1" dirty="0" smtClean="0">
                <a:solidFill>
                  <a:schemeClr val="tx1"/>
                </a:solidFill>
                <a:latin typeface="Arial" panose="020B0604020202020204" pitchFamily="34" charset="0"/>
                <a:cs typeface="Arial" panose="020B0604020202020204" pitchFamily="34" charset="0"/>
              </a:rPr>
              <a:t>is </a:t>
            </a:r>
            <a:r>
              <a:rPr lang="en-US" sz="1100" b="1" dirty="0">
                <a:solidFill>
                  <a:schemeClr val="tx1"/>
                </a:solidFill>
                <a:latin typeface="Arial" panose="020B0604020202020204" pitchFamily="34" charset="0"/>
                <a:cs typeface="Arial" panose="020B0604020202020204" pitchFamily="34" charset="0"/>
              </a:rPr>
              <a:t>considered </a:t>
            </a:r>
            <a:r>
              <a:rPr lang="en-US" sz="1100" b="1" dirty="0" smtClean="0">
                <a:solidFill>
                  <a:schemeClr val="tx1"/>
                </a:solidFill>
                <a:latin typeface="Arial" panose="020B0604020202020204" pitchFamily="34" charset="0"/>
                <a:cs typeface="Arial" panose="020B0604020202020204" pitchFamily="34" charset="0"/>
              </a:rPr>
              <a:t>a</a:t>
            </a:r>
          </a:p>
          <a:p>
            <a:pPr algn="ctr"/>
            <a:r>
              <a:rPr lang="en-US" sz="1100" b="1" dirty="0" smtClean="0">
                <a:solidFill>
                  <a:schemeClr val="tx1"/>
                </a:solidFill>
                <a:latin typeface="Arial" panose="020B0604020202020204" pitchFamily="34" charset="0"/>
                <a:cs typeface="Arial" panose="020B0604020202020204" pitchFamily="34" charset="0"/>
              </a:rPr>
              <a:t>medical emergency.”</a:t>
            </a:r>
            <a:r>
              <a:rPr lang="en-US" sz="1100" b="1" dirty="0">
                <a:solidFill>
                  <a:schemeClr val="tx1"/>
                </a:solidFill>
                <a:latin typeface="Arial" panose="020B0604020202020204" pitchFamily="34" charset="0"/>
                <a:cs typeface="Arial" panose="020B0604020202020204" pitchFamily="34" charset="0"/>
              </a:rPr>
              <a:t> </a:t>
            </a:r>
            <a:r>
              <a:rPr lang="en-US" sz="1100" b="1" dirty="0" smtClean="0">
                <a:solidFill>
                  <a:schemeClr val="tx1"/>
                </a:solidFill>
                <a:latin typeface="Arial" panose="020B0604020202020204" pitchFamily="34" charset="0"/>
                <a:cs typeface="Arial" panose="020B0604020202020204" pitchFamily="34" charset="0"/>
              </a:rPr>
              <a:t>*</a:t>
            </a:r>
            <a:endParaRPr lang="en-US" sz="1100" b="1" dirty="0">
              <a:solidFill>
                <a:schemeClr val="tx1"/>
              </a:solidFill>
              <a:latin typeface="Arial" panose="020B0604020202020204" pitchFamily="34" charset="0"/>
              <a:cs typeface="Arial" panose="020B0604020202020204" pitchFamily="34" charset="0"/>
            </a:endParaRPr>
          </a:p>
        </p:txBody>
      </p:sp>
      <p:sp>
        <p:nvSpPr>
          <p:cNvPr id="69" name="Rectangle 68"/>
          <p:cNvSpPr/>
          <p:nvPr/>
        </p:nvSpPr>
        <p:spPr>
          <a:xfrm>
            <a:off x="5207769" y="3631554"/>
            <a:ext cx="3669532" cy="261610"/>
          </a:xfrm>
          <a:prstGeom prst="rect">
            <a:avLst/>
          </a:prstGeom>
        </p:spPr>
        <p:txBody>
          <a:bodyPr wrap="square">
            <a:spAutoFit/>
          </a:bodyPr>
          <a:lstStyle/>
          <a:p>
            <a:pPr algn="ctr"/>
            <a:r>
              <a:rPr lang="en-US" sz="1100" b="1" dirty="0" smtClean="0">
                <a:solidFill>
                  <a:schemeClr val="tx1"/>
                </a:solidFill>
                <a:latin typeface="Arial" panose="020B0604020202020204" pitchFamily="34" charset="0"/>
                <a:cs typeface="Arial" panose="020B0604020202020204" pitchFamily="34" charset="0"/>
              </a:rPr>
              <a:t>“Blood </a:t>
            </a:r>
            <a:r>
              <a:rPr lang="en-US" sz="1100" b="1" dirty="0">
                <a:solidFill>
                  <a:schemeClr val="tx1"/>
                </a:solidFill>
                <a:latin typeface="Arial" panose="020B0604020202020204" pitchFamily="34" charset="0"/>
                <a:cs typeface="Arial" panose="020B0604020202020204" pitchFamily="34" charset="0"/>
              </a:rPr>
              <a:t>clots can cause </a:t>
            </a:r>
            <a:r>
              <a:rPr lang="en-US" sz="1100" b="1" dirty="0" smtClean="0">
                <a:solidFill>
                  <a:schemeClr val="tx1"/>
                </a:solidFill>
                <a:latin typeface="Arial" panose="020B0604020202020204" pitchFamily="34" charset="0"/>
                <a:cs typeface="Arial" panose="020B0604020202020204" pitchFamily="34" charset="0"/>
              </a:rPr>
              <a:t>death.”</a:t>
            </a:r>
            <a:endParaRPr lang="en-US" sz="1100" b="1" dirty="0">
              <a:solidFill>
                <a:schemeClr val="tx1"/>
              </a:solidFill>
              <a:latin typeface="Arial" panose="020B0604020202020204" pitchFamily="34" charset="0"/>
              <a:cs typeface="Arial" panose="020B0604020202020204" pitchFamily="34" charset="0"/>
            </a:endParaRPr>
          </a:p>
        </p:txBody>
      </p:sp>
      <p:graphicFrame>
        <p:nvGraphicFramePr>
          <p:cNvPr id="70" name="Chart 69"/>
          <p:cNvGraphicFramePr/>
          <p:nvPr>
            <p:extLst>
              <p:ext uri="{D42A27DB-BD31-4B8C-83A1-F6EECF244321}">
                <p14:modId xmlns:p14="http://schemas.microsoft.com/office/powerpoint/2010/main" val="3968273153"/>
              </p:ext>
            </p:extLst>
          </p:nvPr>
        </p:nvGraphicFramePr>
        <p:xfrm>
          <a:off x="4528520" y="1845096"/>
          <a:ext cx="4611756" cy="1718500"/>
        </p:xfrm>
        <a:graphic>
          <a:graphicData uri="http://schemas.openxmlformats.org/drawingml/2006/chart">
            <c:chart xmlns:c="http://schemas.openxmlformats.org/drawingml/2006/chart" xmlns:r="http://schemas.openxmlformats.org/officeDocument/2006/relationships" r:id="rId6"/>
          </a:graphicData>
        </a:graphic>
      </p:graphicFrame>
      <p:sp>
        <p:nvSpPr>
          <p:cNvPr id="71" name="Rounded Rectangle 70"/>
          <p:cNvSpPr/>
          <p:nvPr/>
        </p:nvSpPr>
        <p:spPr bwMode="auto">
          <a:xfrm>
            <a:off x="4779402" y="2116854"/>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cxnSp>
        <p:nvCxnSpPr>
          <p:cNvPr id="72" name="Straight Connector 71"/>
          <p:cNvCxnSpPr/>
          <p:nvPr/>
        </p:nvCxnSpPr>
        <p:spPr bwMode="auto">
          <a:xfrm>
            <a:off x="4795304" y="2526525"/>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 name="Straight Connector 72"/>
          <p:cNvCxnSpPr/>
          <p:nvPr/>
        </p:nvCxnSpPr>
        <p:spPr bwMode="auto">
          <a:xfrm>
            <a:off x="4795304" y="2989031"/>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TextBox 73"/>
          <p:cNvSpPr txBox="1"/>
          <p:nvPr/>
        </p:nvSpPr>
        <p:spPr>
          <a:xfrm>
            <a:off x="4596108" y="2086031"/>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18-39</a:t>
            </a:r>
            <a:endParaRPr lang="en-US" sz="900" b="1" i="1" dirty="0">
              <a:latin typeface="Arial" panose="020B0604020202020204" pitchFamily="34" charset="0"/>
              <a:cs typeface="Arial" panose="020B0604020202020204" pitchFamily="34" charset="0"/>
            </a:endParaRPr>
          </a:p>
        </p:txBody>
      </p:sp>
      <p:sp>
        <p:nvSpPr>
          <p:cNvPr id="75" name="Rounded Rectangle 74"/>
          <p:cNvSpPr/>
          <p:nvPr/>
        </p:nvSpPr>
        <p:spPr bwMode="auto">
          <a:xfrm>
            <a:off x="4779402" y="2581948"/>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76" name="TextBox 75"/>
          <p:cNvSpPr txBox="1"/>
          <p:nvPr/>
        </p:nvSpPr>
        <p:spPr>
          <a:xfrm>
            <a:off x="4596108" y="2559076"/>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40-64</a:t>
            </a:r>
            <a:endParaRPr lang="en-US" sz="900" b="1" i="1" dirty="0">
              <a:latin typeface="Arial" panose="020B0604020202020204" pitchFamily="34" charset="0"/>
              <a:cs typeface="Arial" panose="020B0604020202020204" pitchFamily="34" charset="0"/>
            </a:endParaRPr>
          </a:p>
        </p:txBody>
      </p:sp>
      <p:sp>
        <p:nvSpPr>
          <p:cNvPr id="77" name="Rounded Rectangle 76"/>
          <p:cNvSpPr/>
          <p:nvPr/>
        </p:nvSpPr>
        <p:spPr bwMode="auto">
          <a:xfrm>
            <a:off x="4807231" y="3055108"/>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78" name="TextBox 77"/>
          <p:cNvSpPr txBox="1"/>
          <p:nvPr/>
        </p:nvSpPr>
        <p:spPr>
          <a:xfrm>
            <a:off x="4615986" y="3032236"/>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65+</a:t>
            </a:r>
            <a:endParaRPr lang="en-US" sz="900" b="1" i="1" dirty="0">
              <a:latin typeface="Arial" panose="020B0604020202020204" pitchFamily="34" charset="0"/>
              <a:cs typeface="Arial" panose="020B0604020202020204" pitchFamily="34" charset="0"/>
            </a:endParaRPr>
          </a:p>
        </p:txBody>
      </p:sp>
      <p:sp>
        <p:nvSpPr>
          <p:cNvPr id="80" name="Rounded Rectangle 79"/>
          <p:cNvSpPr/>
          <p:nvPr/>
        </p:nvSpPr>
        <p:spPr bwMode="auto">
          <a:xfrm>
            <a:off x="4799667" y="3934263"/>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cxnSp>
        <p:nvCxnSpPr>
          <p:cNvPr id="81" name="Straight Connector 80"/>
          <p:cNvCxnSpPr/>
          <p:nvPr/>
        </p:nvCxnSpPr>
        <p:spPr bwMode="auto">
          <a:xfrm>
            <a:off x="4815569" y="4343934"/>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2" name="Straight Connector 81"/>
          <p:cNvCxnSpPr/>
          <p:nvPr/>
        </p:nvCxnSpPr>
        <p:spPr bwMode="auto">
          <a:xfrm>
            <a:off x="4815569" y="4806440"/>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3" name="TextBox 82"/>
          <p:cNvSpPr txBox="1"/>
          <p:nvPr/>
        </p:nvSpPr>
        <p:spPr>
          <a:xfrm>
            <a:off x="4616373" y="3903440"/>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18-39</a:t>
            </a:r>
            <a:endParaRPr lang="en-US" sz="900" b="1" i="1" dirty="0">
              <a:latin typeface="Arial" panose="020B0604020202020204" pitchFamily="34" charset="0"/>
              <a:cs typeface="Arial" panose="020B0604020202020204" pitchFamily="34" charset="0"/>
            </a:endParaRPr>
          </a:p>
        </p:txBody>
      </p:sp>
      <p:sp>
        <p:nvSpPr>
          <p:cNvPr id="84" name="Rounded Rectangle 83"/>
          <p:cNvSpPr/>
          <p:nvPr/>
        </p:nvSpPr>
        <p:spPr bwMode="auto">
          <a:xfrm>
            <a:off x="4799667" y="4399357"/>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85" name="TextBox 84"/>
          <p:cNvSpPr txBox="1"/>
          <p:nvPr/>
        </p:nvSpPr>
        <p:spPr>
          <a:xfrm>
            <a:off x="4616373" y="4376485"/>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40-64</a:t>
            </a:r>
            <a:endParaRPr lang="en-US" sz="900" b="1" i="1" dirty="0">
              <a:latin typeface="Arial" panose="020B0604020202020204" pitchFamily="34" charset="0"/>
              <a:cs typeface="Arial" panose="020B0604020202020204" pitchFamily="34" charset="0"/>
            </a:endParaRPr>
          </a:p>
        </p:txBody>
      </p:sp>
      <p:sp>
        <p:nvSpPr>
          <p:cNvPr id="86" name="Rounded Rectangle 85"/>
          <p:cNvSpPr/>
          <p:nvPr/>
        </p:nvSpPr>
        <p:spPr bwMode="auto">
          <a:xfrm>
            <a:off x="4827496" y="4872517"/>
            <a:ext cx="393174" cy="369332"/>
          </a:xfrm>
          <a:prstGeom prst="round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87" name="TextBox 86"/>
          <p:cNvSpPr txBox="1"/>
          <p:nvPr/>
        </p:nvSpPr>
        <p:spPr>
          <a:xfrm>
            <a:off x="4636251" y="4849645"/>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65+</a:t>
            </a:r>
            <a:endParaRPr lang="en-US" sz="900" b="1" i="1" dirty="0">
              <a:latin typeface="Arial" panose="020B0604020202020204" pitchFamily="34" charset="0"/>
              <a:cs typeface="Arial" panose="020B0604020202020204" pitchFamily="34" charset="0"/>
            </a:endParaRPr>
          </a:p>
        </p:txBody>
      </p:sp>
      <p:pic>
        <p:nvPicPr>
          <p:cNvPr id="89" name="Picture 88"/>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327550" y="120095"/>
            <a:ext cx="612648" cy="612648"/>
          </a:xfrm>
          <a:prstGeom prst="rect">
            <a:avLst/>
          </a:prstGeom>
        </p:spPr>
      </p:pic>
      <p:grpSp>
        <p:nvGrpSpPr>
          <p:cNvPr id="88" name="Group 87"/>
          <p:cNvGrpSpPr/>
          <p:nvPr/>
        </p:nvGrpSpPr>
        <p:grpSpPr>
          <a:xfrm>
            <a:off x="1086718" y="1416045"/>
            <a:ext cx="345039" cy="1531177"/>
            <a:chOff x="665612" y="1487039"/>
            <a:chExt cx="255198" cy="1093911"/>
          </a:xfrm>
        </p:grpSpPr>
        <p:sp>
          <p:nvSpPr>
            <p:cNvPr id="90" name="TextBox 89"/>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91" name="TextBox 90"/>
            <p:cNvSpPr txBox="1"/>
            <p:nvPr/>
          </p:nvSpPr>
          <p:spPr>
            <a:xfrm>
              <a:off x="665612" y="1671653"/>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92" name="TextBox 91"/>
            <p:cNvSpPr txBox="1"/>
            <p:nvPr/>
          </p:nvSpPr>
          <p:spPr>
            <a:xfrm>
              <a:off x="665612" y="184200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93" name="TextBox 92"/>
            <p:cNvSpPr txBox="1"/>
            <p:nvPr/>
          </p:nvSpPr>
          <p:spPr>
            <a:xfrm>
              <a:off x="665612" y="2016747"/>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94" name="TextBox 93"/>
            <p:cNvSpPr txBox="1"/>
            <p:nvPr/>
          </p:nvSpPr>
          <p:spPr>
            <a:xfrm>
              <a:off x="665612" y="2170655"/>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95" name="TextBox 94"/>
            <p:cNvSpPr txBox="1"/>
            <p:nvPr/>
          </p:nvSpPr>
          <p:spPr>
            <a:xfrm>
              <a:off x="665612" y="2350118"/>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96" name="Group 95"/>
          <p:cNvGrpSpPr/>
          <p:nvPr/>
        </p:nvGrpSpPr>
        <p:grpSpPr>
          <a:xfrm>
            <a:off x="1086718" y="3129364"/>
            <a:ext cx="345039" cy="1531177"/>
            <a:chOff x="665612" y="1487039"/>
            <a:chExt cx="255198" cy="1093911"/>
          </a:xfrm>
        </p:grpSpPr>
        <p:sp>
          <p:nvSpPr>
            <p:cNvPr id="97" name="TextBox 96"/>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98" name="TextBox 97"/>
            <p:cNvSpPr txBox="1"/>
            <p:nvPr/>
          </p:nvSpPr>
          <p:spPr>
            <a:xfrm>
              <a:off x="665612" y="1671653"/>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99" name="TextBox 98"/>
            <p:cNvSpPr txBox="1"/>
            <p:nvPr/>
          </p:nvSpPr>
          <p:spPr>
            <a:xfrm>
              <a:off x="665612" y="184200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00" name="TextBox 99"/>
            <p:cNvSpPr txBox="1"/>
            <p:nvPr/>
          </p:nvSpPr>
          <p:spPr>
            <a:xfrm>
              <a:off x="665612" y="2016747"/>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01" name="TextBox 100"/>
            <p:cNvSpPr txBox="1"/>
            <p:nvPr/>
          </p:nvSpPr>
          <p:spPr>
            <a:xfrm>
              <a:off x="665612" y="2170655"/>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02" name="TextBox 101"/>
            <p:cNvSpPr txBox="1"/>
            <p:nvPr/>
          </p:nvSpPr>
          <p:spPr>
            <a:xfrm>
              <a:off x="665612" y="2350118"/>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03" name="Group 102"/>
          <p:cNvGrpSpPr/>
          <p:nvPr/>
        </p:nvGrpSpPr>
        <p:grpSpPr>
          <a:xfrm>
            <a:off x="1086718" y="5000856"/>
            <a:ext cx="345039" cy="1531177"/>
            <a:chOff x="665612" y="1487039"/>
            <a:chExt cx="255198" cy="1093911"/>
          </a:xfrm>
        </p:grpSpPr>
        <p:sp>
          <p:nvSpPr>
            <p:cNvPr id="104" name="TextBox 103"/>
            <p:cNvSpPr txBox="1"/>
            <p:nvPr/>
          </p:nvSpPr>
          <p:spPr>
            <a:xfrm>
              <a:off x="665612" y="1487039"/>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05" name="TextBox 104"/>
            <p:cNvSpPr txBox="1"/>
            <p:nvPr/>
          </p:nvSpPr>
          <p:spPr>
            <a:xfrm>
              <a:off x="665612" y="1671653"/>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06" name="TextBox 105"/>
            <p:cNvSpPr txBox="1"/>
            <p:nvPr/>
          </p:nvSpPr>
          <p:spPr>
            <a:xfrm>
              <a:off x="665612" y="184200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07" name="TextBox 106"/>
            <p:cNvSpPr txBox="1"/>
            <p:nvPr/>
          </p:nvSpPr>
          <p:spPr>
            <a:xfrm>
              <a:off x="665612" y="2016747"/>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08" name="TextBox 107"/>
            <p:cNvSpPr txBox="1"/>
            <p:nvPr/>
          </p:nvSpPr>
          <p:spPr>
            <a:xfrm>
              <a:off x="665612" y="2170655"/>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09" name="TextBox 108"/>
            <p:cNvSpPr txBox="1"/>
            <p:nvPr/>
          </p:nvSpPr>
          <p:spPr>
            <a:xfrm>
              <a:off x="665612" y="2350118"/>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grpSp>
        <p:nvGrpSpPr>
          <p:cNvPr id="110" name="Group 109"/>
          <p:cNvGrpSpPr/>
          <p:nvPr/>
        </p:nvGrpSpPr>
        <p:grpSpPr>
          <a:xfrm>
            <a:off x="5622626" y="2078307"/>
            <a:ext cx="345039" cy="1458985"/>
            <a:chOff x="665612" y="1512827"/>
            <a:chExt cx="255198" cy="1042335"/>
          </a:xfrm>
        </p:grpSpPr>
        <p:sp>
          <p:nvSpPr>
            <p:cNvPr id="111" name="TextBox 110"/>
            <p:cNvSpPr txBox="1"/>
            <p:nvPr/>
          </p:nvSpPr>
          <p:spPr>
            <a:xfrm>
              <a:off x="665612" y="1512827"/>
              <a:ext cx="251992" cy="230832"/>
            </a:xfrm>
            <a:prstGeom prst="rect">
              <a:avLst/>
            </a:prstGeom>
            <a:noFill/>
          </p:spPr>
          <p:txBody>
            <a:bodyPr wrap="none" rtlCol="0">
              <a:spAutoFit/>
            </a:bodyPr>
            <a:lstStyle/>
            <a:p>
              <a:r>
                <a:rPr lang="en-US" sz="900" dirty="0" smtClean="0">
                  <a:solidFill>
                    <a:schemeClr val="tx1"/>
                  </a:solidFill>
                </a:rPr>
                <a:t>A</a:t>
              </a:r>
              <a:endParaRPr lang="en-US" sz="900" dirty="0">
                <a:solidFill>
                  <a:schemeClr val="tx1"/>
                </a:solidFill>
              </a:endParaRPr>
            </a:p>
          </p:txBody>
        </p:sp>
        <p:sp>
          <p:nvSpPr>
            <p:cNvPr id="112" name="TextBox 111"/>
            <p:cNvSpPr txBox="1"/>
            <p:nvPr/>
          </p:nvSpPr>
          <p:spPr>
            <a:xfrm>
              <a:off x="665612" y="1671653"/>
              <a:ext cx="251992" cy="230832"/>
            </a:xfrm>
            <a:prstGeom prst="rect">
              <a:avLst/>
            </a:prstGeom>
            <a:noFill/>
          </p:spPr>
          <p:txBody>
            <a:bodyPr wrap="none" rtlCol="0">
              <a:spAutoFit/>
            </a:bodyPr>
            <a:lstStyle/>
            <a:p>
              <a:r>
                <a:rPr lang="en-US" sz="900" dirty="0" smtClean="0">
                  <a:solidFill>
                    <a:schemeClr val="tx1"/>
                  </a:solidFill>
                </a:rPr>
                <a:t>B</a:t>
              </a:r>
              <a:endParaRPr lang="en-US" sz="900" dirty="0">
                <a:solidFill>
                  <a:schemeClr val="tx1"/>
                </a:solidFill>
              </a:endParaRPr>
            </a:p>
          </p:txBody>
        </p:sp>
        <p:sp>
          <p:nvSpPr>
            <p:cNvPr id="113" name="TextBox 112"/>
            <p:cNvSpPr txBox="1"/>
            <p:nvPr/>
          </p:nvSpPr>
          <p:spPr>
            <a:xfrm>
              <a:off x="665612" y="1842000"/>
              <a:ext cx="251992" cy="230832"/>
            </a:xfrm>
            <a:prstGeom prst="rect">
              <a:avLst/>
            </a:prstGeom>
            <a:noFill/>
          </p:spPr>
          <p:txBody>
            <a:bodyPr wrap="none" rtlCol="0">
              <a:spAutoFit/>
            </a:bodyPr>
            <a:lstStyle/>
            <a:p>
              <a:r>
                <a:rPr lang="en-US" sz="900" dirty="0" smtClean="0">
                  <a:solidFill>
                    <a:schemeClr val="tx1"/>
                  </a:solidFill>
                </a:rPr>
                <a:t>C</a:t>
              </a:r>
              <a:endParaRPr lang="en-US" sz="900" dirty="0">
                <a:solidFill>
                  <a:schemeClr val="tx1"/>
                </a:solidFill>
              </a:endParaRPr>
            </a:p>
          </p:txBody>
        </p:sp>
        <p:sp>
          <p:nvSpPr>
            <p:cNvPr id="114" name="TextBox 113"/>
            <p:cNvSpPr txBox="1"/>
            <p:nvPr/>
          </p:nvSpPr>
          <p:spPr>
            <a:xfrm>
              <a:off x="665612" y="1999555"/>
              <a:ext cx="255198" cy="230832"/>
            </a:xfrm>
            <a:prstGeom prst="rect">
              <a:avLst/>
            </a:prstGeom>
            <a:noFill/>
          </p:spPr>
          <p:txBody>
            <a:bodyPr wrap="none" rtlCol="0">
              <a:spAutoFit/>
            </a:bodyPr>
            <a:lstStyle/>
            <a:p>
              <a:r>
                <a:rPr lang="en-US" sz="900" dirty="0" smtClean="0">
                  <a:solidFill>
                    <a:schemeClr val="tx1"/>
                  </a:solidFill>
                </a:rPr>
                <a:t>D</a:t>
              </a:r>
              <a:endParaRPr lang="en-US" sz="900" dirty="0">
                <a:solidFill>
                  <a:schemeClr val="tx1"/>
                </a:solidFill>
              </a:endParaRPr>
            </a:p>
          </p:txBody>
        </p:sp>
        <p:sp>
          <p:nvSpPr>
            <p:cNvPr id="115" name="TextBox 114"/>
            <p:cNvSpPr txBox="1"/>
            <p:nvPr/>
          </p:nvSpPr>
          <p:spPr>
            <a:xfrm>
              <a:off x="665612" y="2170655"/>
              <a:ext cx="240772" cy="230832"/>
            </a:xfrm>
            <a:prstGeom prst="rect">
              <a:avLst/>
            </a:prstGeom>
            <a:noFill/>
          </p:spPr>
          <p:txBody>
            <a:bodyPr wrap="none" rtlCol="0">
              <a:spAutoFit/>
            </a:bodyPr>
            <a:lstStyle/>
            <a:p>
              <a:r>
                <a:rPr lang="en-US" sz="900" dirty="0" smtClean="0">
                  <a:solidFill>
                    <a:schemeClr val="tx1"/>
                  </a:solidFill>
                </a:rPr>
                <a:t>E</a:t>
              </a:r>
              <a:endParaRPr lang="en-US" sz="900" dirty="0">
                <a:solidFill>
                  <a:schemeClr val="tx1"/>
                </a:solidFill>
              </a:endParaRPr>
            </a:p>
          </p:txBody>
        </p:sp>
        <p:sp>
          <p:nvSpPr>
            <p:cNvPr id="116" name="TextBox 115"/>
            <p:cNvSpPr txBox="1"/>
            <p:nvPr/>
          </p:nvSpPr>
          <p:spPr>
            <a:xfrm>
              <a:off x="665612" y="2324330"/>
              <a:ext cx="237566" cy="230832"/>
            </a:xfrm>
            <a:prstGeom prst="rect">
              <a:avLst/>
            </a:prstGeom>
            <a:noFill/>
          </p:spPr>
          <p:txBody>
            <a:bodyPr wrap="none" rtlCol="0">
              <a:spAutoFit/>
            </a:bodyPr>
            <a:lstStyle/>
            <a:p>
              <a:r>
                <a:rPr lang="en-US" sz="900" dirty="0" smtClean="0">
                  <a:solidFill>
                    <a:schemeClr val="tx1"/>
                  </a:solidFill>
                </a:rPr>
                <a:t>F</a:t>
              </a:r>
              <a:endParaRPr lang="en-US" sz="900" dirty="0">
                <a:solidFill>
                  <a:schemeClr val="tx1"/>
                </a:solidFill>
              </a:endParaRPr>
            </a:p>
          </p:txBody>
        </p:sp>
      </p:grpSp>
      <p:sp>
        <p:nvSpPr>
          <p:cNvPr id="124" name="TextBox 123"/>
          <p:cNvSpPr txBox="1"/>
          <p:nvPr/>
        </p:nvSpPr>
        <p:spPr>
          <a:xfrm>
            <a:off x="4144850" y="5945989"/>
            <a:ext cx="237566" cy="230832"/>
          </a:xfrm>
          <a:prstGeom prst="rect">
            <a:avLst/>
          </a:prstGeom>
          <a:noFill/>
        </p:spPr>
        <p:txBody>
          <a:bodyPr wrap="none" rtlCol="0">
            <a:spAutoFit/>
          </a:bodyPr>
          <a:lstStyle/>
          <a:p>
            <a:r>
              <a:rPr lang="en-US" sz="900" dirty="0" smtClean="0"/>
              <a:t>F</a:t>
            </a:r>
            <a:endParaRPr lang="en-US" sz="900" dirty="0"/>
          </a:p>
        </p:txBody>
      </p:sp>
      <p:sp>
        <p:nvSpPr>
          <p:cNvPr id="125" name="TextBox 124"/>
          <p:cNvSpPr txBox="1"/>
          <p:nvPr/>
        </p:nvSpPr>
        <p:spPr>
          <a:xfrm>
            <a:off x="2377191" y="5264593"/>
            <a:ext cx="251992" cy="230832"/>
          </a:xfrm>
          <a:prstGeom prst="rect">
            <a:avLst/>
          </a:prstGeom>
          <a:noFill/>
        </p:spPr>
        <p:txBody>
          <a:bodyPr wrap="none" rtlCol="0">
            <a:spAutoFit/>
          </a:bodyPr>
          <a:lstStyle/>
          <a:p>
            <a:r>
              <a:rPr lang="en-US" sz="900" dirty="0" smtClean="0"/>
              <a:t>A</a:t>
            </a:r>
            <a:endParaRPr lang="en-US" sz="900" dirty="0"/>
          </a:p>
        </p:txBody>
      </p:sp>
      <p:sp>
        <p:nvSpPr>
          <p:cNvPr id="126" name="TextBox 125"/>
          <p:cNvSpPr txBox="1"/>
          <p:nvPr/>
        </p:nvSpPr>
        <p:spPr>
          <a:xfrm>
            <a:off x="2525823" y="6189482"/>
            <a:ext cx="240772" cy="230832"/>
          </a:xfrm>
          <a:prstGeom prst="rect">
            <a:avLst/>
          </a:prstGeom>
          <a:noFill/>
        </p:spPr>
        <p:txBody>
          <a:bodyPr wrap="none" rtlCol="0">
            <a:spAutoFit/>
          </a:bodyPr>
          <a:lstStyle/>
          <a:p>
            <a:r>
              <a:rPr lang="en-US" sz="900" dirty="0" smtClean="0"/>
              <a:t>E</a:t>
            </a:r>
            <a:endParaRPr lang="en-US" sz="900" dirty="0"/>
          </a:p>
        </p:txBody>
      </p:sp>
      <p:sp>
        <p:nvSpPr>
          <p:cNvPr id="127" name="TextBox 126"/>
          <p:cNvSpPr txBox="1"/>
          <p:nvPr/>
        </p:nvSpPr>
        <p:spPr>
          <a:xfrm>
            <a:off x="8621842" y="2064218"/>
            <a:ext cx="251992" cy="230832"/>
          </a:xfrm>
          <a:prstGeom prst="rect">
            <a:avLst/>
          </a:prstGeom>
          <a:noFill/>
        </p:spPr>
        <p:txBody>
          <a:bodyPr wrap="none" rtlCol="0">
            <a:spAutoFit/>
          </a:bodyPr>
          <a:lstStyle/>
          <a:p>
            <a:r>
              <a:rPr lang="en-US" sz="900" dirty="0" smtClean="0"/>
              <a:t>B</a:t>
            </a:r>
            <a:endParaRPr lang="en-US" sz="900" dirty="0"/>
          </a:p>
        </p:txBody>
      </p:sp>
      <p:sp>
        <p:nvSpPr>
          <p:cNvPr id="128" name="TextBox 127"/>
          <p:cNvSpPr txBox="1"/>
          <p:nvPr/>
        </p:nvSpPr>
        <p:spPr>
          <a:xfrm>
            <a:off x="4666893" y="5483687"/>
            <a:ext cx="2261063" cy="707886"/>
          </a:xfrm>
          <a:prstGeom prst="rect">
            <a:avLst/>
          </a:prstGeom>
          <a:noFill/>
        </p:spPr>
        <p:txBody>
          <a:bodyPr wrap="square" rtlCol="0">
            <a:spAutoFit/>
          </a:bodyPr>
          <a:lstStyle/>
          <a:p>
            <a:r>
              <a:rPr lang="en-US" sz="800" i="1" dirty="0" smtClean="0">
                <a:solidFill>
                  <a:schemeClr val="tx1"/>
                </a:solidFill>
                <a:latin typeface="Arial" panose="020B0604020202020204" pitchFamily="34" charset="0"/>
                <a:cs typeface="Arial" panose="020B0604020202020204" pitchFamily="34" charset="0"/>
              </a:rPr>
              <a:t>*Compared to what was asked in actual survey, statements have been changed to the positive/affirmative and scales have been reversed. This change has been made for increased ease of interpretation of results.</a:t>
            </a:r>
            <a:endParaRPr lang="en-US" sz="800" i="1" dirty="0">
              <a:solidFill>
                <a:schemeClr val="tx1"/>
              </a:solidFill>
              <a:latin typeface="Arial" panose="020B0604020202020204" pitchFamily="34" charset="0"/>
              <a:cs typeface="Arial" panose="020B0604020202020204" pitchFamily="34" charset="0"/>
            </a:endParaRPr>
          </a:p>
        </p:txBody>
      </p:sp>
      <p:grpSp>
        <p:nvGrpSpPr>
          <p:cNvPr id="129" name="Group 128"/>
          <p:cNvGrpSpPr/>
          <p:nvPr/>
        </p:nvGrpSpPr>
        <p:grpSpPr>
          <a:xfrm>
            <a:off x="742331" y="854966"/>
            <a:ext cx="7436735" cy="284381"/>
            <a:chOff x="742331" y="854966"/>
            <a:chExt cx="7436735" cy="284381"/>
          </a:xfrm>
        </p:grpSpPr>
        <p:sp>
          <p:nvSpPr>
            <p:cNvPr id="130" name="TextBox 129"/>
            <p:cNvSpPr txBox="1"/>
            <p:nvPr/>
          </p:nvSpPr>
          <p:spPr>
            <a:xfrm>
              <a:off x="863448" y="854966"/>
              <a:ext cx="2269295"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Agree</a:t>
              </a:r>
              <a:endParaRPr lang="en-US" sz="1200" dirty="0">
                <a:solidFill>
                  <a:schemeClr val="tx1"/>
                </a:solidFill>
                <a:latin typeface="Arial" panose="020B0604020202020204" pitchFamily="34" charset="0"/>
                <a:cs typeface="Arial" panose="020B0604020202020204" pitchFamily="34" charset="0"/>
              </a:endParaRPr>
            </a:p>
          </p:txBody>
        </p:sp>
        <p:sp>
          <p:nvSpPr>
            <p:cNvPr id="131" name="Rectangle 130"/>
            <p:cNvSpPr/>
            <p:nvPr/>
          </p:nvSpPr>
          <p:spPr bwMode="auto">
            <a:xfrm>
              <a:off x="3333725" y="923819"/>
              <a:ext cx="165386" cy="150053"/>
            </a:xfrm>
            <a:prstGeom prst="rect">
              <a:avLst/>
            </a:prstGeom>
            <a:solidFill>
              <a:schemeClr val="tx1">
                <a:lumMod val="65000"/>
                <a:lumOff val="35000"/>
              </a:schemeClr>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sp>
          <p:nvSpPr>
            <p:cNvPr id="132" name="TextBox 131"/>
            <p:cNvSpPr txBox="1"/>
            <p:nvPr/>
          </p:nvSpPr>
          <p:spPr>
            <a:xfrm>
              <a:off x="3467307" y="862348"/>
              <a:ext cx="1860605"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Neutral</a:t>
              </a:r>
              <a:endParaRPr lang="en-US" sz="1200" dirty="0">
                <a:solidFill>
                  <a:schemeClr val="tx1"/>
                </a:solidFill>
                <a:latin typeface="Arial" panose="020B0604020202020204" pitchFamily="34" charset="0"/>
                <a:cs typeface="Arial" panose="020B0604020202020204" pitchFamily="34" charset="0"/>
              </a:endParaRPr>
            </a:p>
          </p:txBody>
        </p:sp>
        <p:sp>
          <p:nvSpPr>
            <p:cNvPr id="133" name="Rectangle 132"/>
            <p:cNvSpPr/>
            <p:nvPr/>
          </p:nvSpPr>
          <p:spPr bwMode="auto">
            <a:xfrm>
              <a:off x="742331" y="918438"/>
              <a:ext cx="165386" cy="150053"/>
            </a:xfrm>
            <a:prstGeom prst="rect">
              <a:avLst/>
            </a:prstGeom>
            <a:solidFill>
              <a:srgbClr val="002A7E"/>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grpSp>
          <p:nvGrpSpPr>
            <p:cNvPr id="134" name="Group 133"/>
            <p:cNvGrpSpPr/>
            <p:nvPr/>
          </p:nvGrpSpPr>
          <p:grpSpPr>
            <a:xfrm>
              <a:off x="1478330" y="899486"/>
              <a:ext cx="1039530" cy="170554"/>
              <a:chOff x="6236662" y="6118051"/>
              <a:chExt cx="1039530" cy="170554"/>
            </a:xfrm>
          </p:grpSpPr>
          <p:sp>
            <p:nvSpPr>
              <p:cNvPr id="149" name="Oval 148"/>
              <p:cNvSpPr/>
              <p:nvPr/>
            </p:nvSpPr>
            <p:spPr>
              <a:xfrm>
                <a:off x="6453538" y="6118051"/>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2</a:t>
                </a:r>
              </a:p>
            </p:txBody>
          </p:sp>
          <p:sp>
            <p:nvSpPr>
              <p:cNvPr id="150" name="Oval 149"/>
              <p:cNvSpPr/>
              <p:nvPr/>
            </p:nvSpPr>
            <p:spPr>
              <a:xfrm>
                <a:off x="6670414" y="6118051"/>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151" name="Oval 150"/>
              <p:cNvSpPr/>
              <p:nvPr/>
            </p:nvSpPr>
            <p:spPr>
              <a:xfrm>
                <a:off x="6236662" y="6118051"/>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1</a:t>
                </a:r>
              </a:p>
            </p:txBody>
          </p:sp>
          <p:sp>
            <p:nvSpPr>
              <p:cNvPr id="152" name="Oval 151"/>
              <p:cNvSpPr/>
              <p:nvPr/>
            </p:nvSpPr>
            <p:spPr>
              <a:xfrm>
                <a:off x="6887290" y="6118051"/>
                <a:ext cx="172026" cy="170554"/>
              </a:xfrm>
              <a:prstGeom prst="ellipse">
                <a:avLst/>
              </a:prstGeom>
              <a:solidFill>
                <a:schemeClr val="accent1"/>
              </a:solidFill>
              <a:ln/>
            </p:spPr>
            <p:style>
              <a:lnRef idx="1">
                <a:schemeClr val="accent2"/>
              </a:lnRef>
              <a:fillRef idx="3">
                <a:schemeClr val="accent2"/>
              </a:fillRef>
              <a:effectRef idx="2">
                <a:schemeClr val="accent2"/>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4</a:t>
                </a:r>
              </a:p>
            </p:txBody>
          </p:sp>
          <p:sp>
            <p:nvSpPr>
              <p:cNvPr id="153" name="Oval 152"/>
              <p:cNvSpPr/>
              <p:nvPr/>
            </p:nvSpPr>
            <p:spPr>
              <a:xfrm>
                <a:off x="7104166" y="6118051"/>
                <a:ext cx="172026" cy="170554"/>
              </a:xfrm>
              <a:prstGeom prst="ellipse">
                <a:avLst/>
              </a:prstGeom>
              <a:solidFill>
                <a:schemeClr val="accent1"/>
              </a:solidFill>
              <a:ln/>
            </p:spPr>
            <p:style>
              <a:lnRef idx="1">
                <a:schemeClr val="accent2"/>
              </a:lnRef>
              <a:fillRef idx="3">
                <a:schemeClr val="accent2"/>
              </a:fillRef>
              <a:effectRef idx="2">
                <a:schemeClr val="accent2"/>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5</a:t>
                </a:r>
              </a:p>
            </p:txBody>
          </p:sp>
        </p:grpSp>
        <p:grpSp>
          <p:nvGrpSpPr>
            <p:cNvPr id="135" name="Group 134"/>
            <p:cNvGrpSpPr/>
            <p:nvPr/>
          </p:nvGrpSpPr>
          <p:grpSpPr>
            <a:xfrm>
              <a:off x="4115033" y="899486"/>
              <a:ext cx="1039530" cy="170554"/>
              <a:chOff x="3449378" y="5628715"/>
              <a:chExt cx="1039530" cy="170554"/>
            </a:xfrm>
          </p:grpSpPr>
          <p:sp>
            <p:nvSpPr>
              <p:cNvPr id="144" name="Oval 143"/>
              <p:cNvSpPr/>
              <p:nvPr/>
            </p:nvSpPr>
            <p:spPr>
              <a:xfrm>
                <a:off x="3666254"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2</a:t>
                </a:r>
              </a:p>
            </p:txBody>
          </p:sp>
          <p:sp>
            <p:nvSpPr>
              <p:cNvPr id="145" name="Oval 144"/>
              <p:cNvSpPr/>
              <p:nvPr/>
            </p:nvSpPr>
            <p:spPr>
              <a:xfrm>
                <a:off x="3883130" y="5628715"/>
                <a:ext cx="172026" cy="170554"/>
              </a:xfrm>
              <a:prstGeom prst="ellipse">
                <a:avLst/>
              </a:prstGeom>
              <a:solidFill>
                <a:schemeClr val="tx1">
                  <a:lumMod val="95000"/>
                  <a:lumOff val="5000"/>
                </a:schemeClr>
              </a:soli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146" name="Oval 145"/>
              <p:cNvSpPr/>
              <p:nvPr/>
            </p:nvSpPr>
            <p:spPr>
              <a:xfrm>
                <a:off x="3449378"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1</a:t>
                </a:r>
              </a:p>
            </p:txBody>
          </p:sp>
          <p:sp>
            <p:nvSpPr>
              <p:cNvPr id="147" name="Oval 146"/>
              <p:cNvSpPr/>
              <p:nvPr/>
            </p:nvSpPr>
            <p:spPr>
              <a:xfrm>
                <a:off x="4100006"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4</a:t>
                </a:r>
              </a:p>
            </p:txBody>
          </p:sp>
          <p:sp>
            <p:nvSpPr>
              <p:cNvPr id="148" name="Oval 147"/>
              <p:cNvSpPr/>
              <p:nvPr/>
            </p:nvSpPr>
            <p:spPr>
              <a:xfrm>
                <a:off x="4316882"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5</a:t>
                </a:r>
              </a:p>
            </p:txBody>
          </p:sp>
        </p:grpSp>
        <p:sp>
          <p:nvSpPr>
            <p:cNvPr id="136" name="Rectangle 135"/>
            <p:cNvSpPr/>
            <p:nvPr/>
          </p:nvSpPr>
          <p:spPr bwMode="auto">
            <a:xfrm>
              <a:off x="5501076" y="921816"/>
              <a:ext cx="165386" cy="150053"/>
            </a:xfrm>
            <a:prstGeom prst="rect">
              <a:avLst/>
            </a:prstGeom>
            <a:solidFill>
              <a:srgbClr val="C00000"/>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sp>
          <p:nvSpPr>
            <p:cNvPr id="137" name="TextBox 136"/>
            <p:cNvSpPr txBox="1"/>
            <p:nvPr/>
          </p:nvSpPr>
          <p:spPr>
            <a:xfrm>
              <a:off x="5634658" y="860345"/>
              <a:ext cx="2544408"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Disagree</a:t>
              </a:r>
              <a:endParaRPr lang="en-US" sz="1200" dirty="0">
                <a:solidFill>
                  <a:schemeClr val="tx1"/>
                </a:solidFill>
                <a:latin typeface="Arial" panose="020B0604020202020204" pitchFamily="34" charset="0"/>
                <a:cs typeface="Arial" panose="020B0604020202020204" pitchFamily="34" charset="0"/>
              </a:endParaRPr>
            </a:p>
          </p:txBody>
        </p:sp>
        <p:grpSp>
          <p:nvGrpSpPr>
            <p:cNvPr id="138" name="Group 137"/>
            <p:cNvGrpSpPr/>
            <p:nvPr/>
          </p:nvGrpSpPr>
          <p:grpSpPr>
            <a:xfrm>
              <a:off x="6390806" y="901315"/>
              <a:ext cx="1039530" cy="170554"/>
              <a:chOff x="799560" y="5872616"/>
              <a:chExt cx="1039530" cy="170554"/>
            </a:xfrm>
          </p:grpSpPr>
          <p:sp>
            <p:nvSpPr>
              <p:cNvPr id="139" name="Oval 138"/>
              <p:cNvSpPr/>
              <p:nvPr/>
            </p:nvSpPr>
            <p:spPr>
              <a:xfrm>
                <a:off x="1016436" y="5872616"/>
                <a:ext cx="172026" cy="170554"/>
              </a:xfrm>
              <a:prstGeom prst="ellipse">
                <a:avLst/>
              </a:prstGeom>
              <a:solidFill>
                <a:srgbClr val="C00000"/>
              </a:soli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2</a:t>
                </a:r>
              </a:p>
            </p:txBody>
          </p:sp>
          <p:sp>
            <p:nvSpPr>
              <p:cNvPr id="140" name="Oval 139"/>
              <p:cNvSpPr/>
              <p:nvPr/>
            </p:nvSpPr>
            <p:spPr>
              <a:xfrm>
                <a:off x="1233312" y="5872616"/>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141" name="Oval 140"/>
              <p:cNvSpPr/>
              <p:nvPr/>
            </p:nvSpPr>
            <p:spPr>
              <a:xfrm>
                <a:off x="799560" y="5872616"/>
                <a:ext cx="172026" cy="170554"/>
              </a:xfrm>
              <a:prstGeom prst="ellipse">
                <a:avLst/>
              </a:prstGeom>
              <a:solidFill>
                <a:srgbClr val="C00000"/>
              </a:soli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1</a:t>
                </a:r>
              </a:p>
            </p:txBody>
          </p:sp>
          <p:sp>
            <p:nvSpPr>
              <p:cNvPr id="142" name="Oval 141"/>
              <p:cNvSpPr/>
              <p:nvPr/>
            </p:nvSpPr>
            <p:spPr>
              <a:xfrm>
                <a:off x="1450188" y="5872616"/>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4</a:t>
                </a:r>
              </a:p>
            </p:txBody>
          </p:sp>
          <p:sp>
            <p:nvSpPr>
              <p:cNvPr id="143" name="Oval 142"/>
              <p:cNvSpPr/>
              <p:nvPr/>
            </p:nvSpPr>
            <p:spPr>
              <a:xfrm>
                <a:off x="1667064" y="5872616"/>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5</a:t>
                </a:r>
              </a:p>
            </p:txBody>
          </p:sp>
        </p:grpSp>
      </p:grpSp>
    </p:spTree>
    <p:extLst>
      <p:ext uri="{BB962C8B-B14F-4D97-AF65-F5344CB8AC3E}">
        <p14:creationId xmlns:p14="http://schemas.microsoft.com/office/powerpoint/2010/main" val="3019598338"/>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8" name="Chart 87"/>
          <p:cNvGraphicFramePr/>
          <p:nvPr>
            <p:extLst>
              <p:ext uri="{D42A27DB-BD31-4B8C-83A1-F6EECF244321}">
                <p14:modId xmlns:p14="http://schemas.microsoft.com/office/powerpoint/2010/main" val="2966733768"/>
              </p:ext>
            </p:extLst>
          </p:nvPr>
        </p:nvGraphicFramePr>
        <p:xfrm>
          <a:off x="-15509" y="2928408"/>
          <a:ext cx="4611756" cy="17185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 name="Chart 3"/>
          <p:cNvGraphicFramePr/>
          <p:nvPr>
            <p:extLst>
              <p:ext uri="{D42A27DB-BD31-4B8C-83A1-F6EECF244321}">
                <p14:modId xmlns:p14="http://schemas.microsoft.com/office/powerpoint/2010/main" val="975276279"/>
              </p:ext>
            </p:extLst>
          </p:nvPr>
        </p:nvGraphicFramePr>
        <p:xfrm>
          <a:off x="0" y="1223494"/>
          <a:ext cx="4611756" cy="1718500"/>
        </p:xfrm>
        <a:graphic>
          <a:graphicData uri="http://schemas.openxmlformats.org/drawingml/2006/chart">
            <c:chart xmlns:c="http://schemas.openxmlformats.org/drawingml/2006/chart" xmlns:r="http://schemas.openxmlformats.org/officeDocument/2006/relationships" r:id="rId3"/>
          </a:graphicData>
        </a:graphic>
      </p:graphicFrame>
      <p:sp>
        <p:nvSpPr>
          <p:cNvPr id="8" name="Rectangle 7"/>
          <p:cNvSpPr/>
          <p:nvPr/>
        </p:nvSpPr>
        <p:spPr>
          <a:xfrm>
            <a:off x="75200" y="1178499"/>
            <a:ext cx="5132567" cy="261610"/>
          </a:xfrm>
          <a:prstGeom prst="rect">
            <a:avLst/>
          </a:prstGeom>
        </p:spPr>
        <p:txBody>
          <a:bodyPr wrap="square">
            <a:spAutoFit/>
          </a:bodyPr>
          <a:lstStyle/>
          <a:p>
            <a:r>
              <a:rPr lang="en-US" sz="1100" b="1" dirty="0" smtClean="0">
                <a:solidFill>
                  <a:schemeClr val="tx1"/>
                </a:solidFill>
                <a:latin typeface="Arial" panose="020B0604020202020204" pitchFamily="34" charset="0"/>
                <a:cs typeface="Arial" panose="020B0604020202020204" pitchFamily="34" charset="0"/>
              </a:rPr>
              <a:t>“People </a:t>
            </a:r>
            <a:r>
              <a:rPr lang="en-US" sz="1100" b="1" dirty="0">
                <a:solidFill>
                  <a:schemeClr val="tx1"/>
                </a:solidFill>
                <a:latin typeface="Arial" panose="020B0604020202020204" pitchFamily="34" charset="0"/>
                <a:cs typeface="Arial" panose="020B0604020202020204" pitchFamily="34" charset="0"/>
              </a:rPr>
              <a:t>under 40 years old </a:t>
            </a:r>
            <a:r>
              <a:rPr lang="en-US" sz="1100" b="1" dirty="0" smtClean="0">
                <a:solidFill>
                  <a:schemeClr val="tx1"/>
                </a:solidFill>
                <a:latin typeface="Arial" panose="020B0604020202020204" pitchFamily="34" charset="0"/>
                <a:cs typeface="Arial" panose="020B0604020202020204" pitchFamily="34" charset="0"/>
              </a:rPr>
              <a:t>do </a:t>
            </a:r>
            <a:r>
              <a:rPr lang="en-US" sz="1100" b="1" dirty="0">
                <a:solidFill>
                  <a:schemeClr val="tx1"/>
                </a:solidFill>
                <a:latin typeface="Arial" panose="020B0604020202020204" pitchFamily="34" charset="0"/>
                <a:cs typeface="Arial" panose="020B0604020202020204" pitchFamily="34" charset="0"/>
              </a:rPr>
              <a:t>have to worry about blood </a:t>
            </a:r>
            <a:r>
              <a:rPr lang="en-US" sz="1100" b="1" dirty="0" smtClean="0">
                <a:solidFill>
                  <a:schemeClr val="tx1"/>
                </a:solidFill>
                <a:latin typeface="Arial" panose="020B0604020202020204" pitchFamily="34" charset="0"/>
                <a:cs typeface="Arial" panose="020B0604020202020204" pitchFamily="34" charset="0"/>
              </a:rPr>
              <a:t>clots.” *</a:t>
            </a:r>
            <a:endParaRPr lang="en-US" sz="1100" b="1" dirty="0">
              <a:solidFill>
                <a:schemeClr val="tx1"/>
              </a:solidFill>
              <a:latin typeface="Arial" panose="020B0604020202020204" pitchFamily="34" charset="0"/>
              <a:cs typeface="Arial" panose="020B0604020202020204" pitchFamily="34" charset="0"/>
            </a:endParaRPr>
          </a:p>
        </p:txBody>
      </p:sp>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98</a:t>
            </a:fld>
            <a:r>
              <a:rPr lang="en-US" smtClean="0"/>
              <a:t> -</a:t>
            </a:r>
            <a:endParaRPr lang="en-US"/>
          </a:p>
        </p:txBody>
      </p:sp>
      <p:sp>
        <p:nvSpPr>
          <p:cNvPr id="7" name="Rectangle 6"/>
          <p:cNvSpPr/>
          <p:nvPr/>
        </p:nvSpPr>
        <p:spPr>
          <a:xfrm>
            <a:off x="83490" y="6409630"/>
            <a:ext cx="7366882" cy="338554"/>
          </a:xfrm>
          <a:prstGeom prst="rect">
            <a:avLst/>
          </a:prstGeom>
        </p:spPr>
        <p:txBody>
          <a:bodyPr wrap="square">
            <a:spAutoFit/>
          </a:bodyPr>
          <a:lstStyle/>
          <a:p>
            <a:r>
              <a:rPr lang="en-US" sz="800" dirty="0" smtClean="0">
                <a:solidFill>
                  <a:schemeClr val="tx1"/>
                </a:solidFill>
                <a:latin typeface="Arial" panose="020B0604020202020204" pitchFamily="34" charset="0"/>
                <a:cs typeface="Arial" panose="020B0604020202020204" pitchFamily="34" charset="0"/>
              </a:rPr>
              <a:t>Base: All Canada Respondents. </a:t>
            </a:r>
            <a:r>
              <a:rPr lang="pt-BR" sz="800" dirty="0">
                <a:solidFill>
                  <a:schemeClr val="tx1"/>
                </a:solidFill>
                <a:latin typeface="Arial" panose="020B0604020202020204" pitchFamily="34" charset="0"/>
                <a:cs typeface="Arial" panose="020B0604020202020204" pitchFamily="34" charset="0"/>
              </a:rPr>
              <a:t>Locale: Urban (n=460), Suburban (n=276), Rural (n=66)</a:t>
            </a:r>
            <a:endParaRPr lang="en-US" sz="800" dirty="0" smtClean="0">
              <a:solidFill>
                <a:schemeClr val="tx1"/>
              </a:solidFill>
              <a:latin typeface="Arial" panose="020B0604020202020204" pitchFamily="34" charset="0"/>
              <a:cs typeface="Arial" panose="020B0604020202020204" pitchFamily="34" charset="0"/>
            </a:endParaRPr>
          </a:p>
          <a:p>
            <a:r>
              <a:rPr lang="en-US" sz="800" dirty="0" smtClean="0">
                <a:solidFill>
                  <a:schemeClr val="tx1"/>
                </a:solidFill>
                <a:latin typeface="Arial" panose="020B0604020202020204" pitchFamily="34" charset="0"/>
                <a:cs typeface="Arial" panose="020B0604020202020204" pitchFamily="34" charset="0"/>
              </a:rPr>
              <a:t>Q9</a:t>
            </a:r>
            <a:r>
              <a:rPr lang="en-US" sz="800" dirty="0">
                <a:solidFill>
                  <a:schemeClr val="tx1"/>
                </a:solidFill>
                <a:latin typeface="Arial" panose="020B0604020202020204" pitchFamily="34" charset="0"/>
                <a:cs typeface="Arial" panose="020B0604020202020204" pitchFamily="34" charset="0"/>
              </a:rPr>
              <a:t>. When it comes to blood clots, how much do you agree or disagree with each of the following statements? </a:t>
            </a:r>
          </a:p>
        </p:txBody>
      </p:sp>
      <p:sp>
        <p:nvSpPr>
          <p:cNvPr id="9" name="Rectangle 8"/>
          <p:cNvSpPr/>
          <p:nvPr/>
        </p:nvSpPr>
        <p:spPr>
          <a:xfrm>
            <a:off x="75200" y="2881408"/>
            <a:ext cx="4322409" cy="261610"/>
          </a:xfrm>
          <a:prstGeom prst="rect">
            <a:avLst/>
          </a:prstGeom>
        </p:spPr>
        <p:txBody>
          <a:bodyPr wrap="square">
            <a:spAutoFit/>
          </a:bodyPr>
          <a:lstStyle/>
          <a:p>
            <a:pPr algn="ctr"/>
            <a:r>
              <a:rPr lang="en-US" sz="1100" b="1" dirty="0" smtClean="0">
                <a:solidFill>
                  <a:schemeClr val="tx1"/>
                </a:solidFill>
                <a:latin typeface="Arial" panose="020B0604020202020204" pitchFamily="34" charset="0"/>
                <a:cs typeface="Arial" panose="020B0604020202020204" pitchFamily="34" charset="0"/>
              </a:rPr>
              <a:t>“Most </a:t>
            </a:r>
            <a:r>
              <a:rPr lang="en-US" sz="1100" b="1" dirty="0">
                <a:solidFill>
                  <a:schemeClr val="tx1"/>
                </a:solidFill>
                <a:latin typeface="Arial" panose="020B0604020202020204" pitchFamily="34" charset="0"/>
                <a:cs typeface="Arial" panose="020B0604020202020204" pitchFamily="34" charset="0"/>
              </a:rPr>
              <a:t>blood clots </a:t>
            </a:r>
            <a:r>
              <a:rPr lang="en-US" sz="1100" b="1" dirty="0" smtClean="0">
                <a:solidFill>
                  <a:schemeClr val="tx1"/>
                </a:solidFill>
                <a:latin typeface="Arial" panose="020B0604020202020204" pitchFamily="34" charset="0"/>
                <a:cs typeface="Arial" panose="020B0604020202020204" pitchFamily="34" charset="0"/>
              </a:rPr>
              <a:t>can </a:t>
            </a:r>
            <a:r>
              <a:rPr lang="en-US" sz="1100" b="1" dirty="0">
                <a:solidFill>
                  <a:schemeClr val="tx1"/>
                </a:solidFill>
                <a:latin typeface="Arial" panose="020B0604020202020204" pitchFamily="34" charset="0"/>
                <a:cs typeface="Arial" panose="020B0604020202020204" pitchFamily="34" charset="0"/>
              </a:rPr>
              <a:t>be </a:t>
            </a:r>
            <a:r>
              <a:rPr lang="en-US" sz="1100" b="1" dirty="0" smtClean="0">
                <a:solidFill>
                  <a:schemeClr val="tx1"/>
                </a:solidFill>
                <a:latin typeface="Arial" panose="020B0604020202020204" pitchFamily="34" charset="0"/>
                <a:cs typeface="Arial" panose="020B0604020202020204" pitchFamily="34" charset="0"/>
              </a:rPr>
              <a:t>prevented.” *</a:t>
            </a:r>
            <a:endParaRPr lang="en-US" sz="1100" b="1" dirty="0">
              <a:solidFill>
                <a:schemeClr val="tx1"/>
              </a:solidFill>
              <a:latin typeface="Arial" panose="020B0604020202020204" pitchFamily="34" charset="0"/>
              <a:cs typeface="Arial" panose="020B0604020202020204" pitchFamily="34" charset="0"/>
            </a:endParaRPr>
          </a:p>
        </p:txBody>
      </p:sp>
      <p:sp>
        <p:nvSpPr>
          <p:cNvPr id="11" name="Rectangle 10"/>
          <p:cNvSpPr/>
          <p:nvPr/>
        </p:nvSpPr>
        <p:spPr>
          <a:xfrm>
            <a:off x="75201" y="4627831"/>
            <a:ext cx="4322408" cy="430887"/>
          </a:xfrm>
          <a:prstGeom prst="rect">
            <a:avLst/>
          </a:prstGeom>
        </p:spPr>
        <p:txBody>
          <a:bodyPr wrap="square">
            <a:spAutoFit/>
          </a:bodyPr>
          <a:lstStyle/>
          <a:p>
            <a:pPr algn="ctr"/>
            <a:r>
              <a:rPr lang="en-US" sz="1100" b="1" dirty="0" smtClean="0">
                <a:solidFill>
                  <a:schemeClr val="tx1"/>
                </a:solidFill>
                <a:latin typeface="Arial" panose="020B0604020202020204" pitchFamily="34" charset="0"/>
                <a:cs typeface="Arial" panose="020B0604020202020204" pitchFamily="34" charset="0"/>
              </a:rPr>
              <a:t>“It </a:t>
            </a:r>
            <a:r>
              <a:rPr lang="en-US" sz="1100" b="1" dirty="0">
                <a:solidFill>
                  <a:schemeClr val="tx1"/>
                </a:solidFill>
                <a:latin typeface="Arial" panose="020B0604020202020204" pitchFamily="34" charset="0"/>
                <a:cs typeface="Arial" panose="020B0604020202020204" pitchFamily="34" charset="0"/>
              </a:rPr>
              <a:t>is </a:t>
            </a:r>
            <a:r>
              <a:rPr lang="en-US" sz="1100" b="1" dirty="0" smtClean="0">
                <a:solidFill>
                  <a:schemeClr val="tx1"/>
                </a:solidFill>
                <a:latin typeface="Arial" panose="020B0604020202020204" pitchFamily="34" charset="0"/>
                <a:cs typeface="Arial" panose="020B0604020202020204" pitchFamily="34" charset="0"/>
              </a:rPr>
              <a:t>likely </a:t>
            </a:r>
            <a:r>
              <a:rPr lang="en-US" sz="1100" b="1" dirty="0">
                <a:solidFill>
                  <a:schemeClr val="tx1"/>
                </a:solidFill>
                <a:latin typeface="Arial" panose="020B0604020202020204" pitchFamily="34" charset="0"/>
                <a:cs typeface="Arial" panose="020B0604020202020204" pitchFamily="34" charset="0"/>
              </a:rPr>
              <a:t>that a blood clot in the leg left untreated can travel to your </a:t>
            </a:r>
            <a:r>
              <a:rPr lang="en-US" sz="1100" b="1" dirty="0" smtClean="0">
                <a:solidFill>
                  <a:schemeClr val="tx1"/>
                </a:solidFill>
                <a:latin typeface="Arial" panose="020B0604020202020204" pitchFamily="34" charset="0"/>
                <a:cs typeface="Arial" panose="020B0604020202020204" pitchFamily="34" charset="0"/>
              </a:rPr>
              <a:t>lungs.” *</a:t>
            </a:r>
            <a:endParaRPr lang="en-US" sz="1100" b="1" dirty="0">
              <a:solidFill>
                <a:schemeClr val="tx1"/>
              </a:solidFill>
              <a:latin typeface="Arial" panose="020B0604020202020204" pitchFamily="34" charset="0"/>
              <a:cs typeface="Arial" panose="020B0604020202020204" pitchFamily="34" charset="0"/>
            </a:endParaRPr>
          </a:p>
        </p:txBody>
      </p:sp>
      <p:sp>
        <p:nvSpPr>
          <p:cNvPr id="38" name="Title 1"/>
          <p:cNvSpPr txBox="1">
            <a:spLocks/>
          </p:cNvSpPr>
          <p:nvPr/>
        </p:nvSpPr>
        <p:spPr>
          <a:xfrm>
            <a:off x="63611" y="139465"/>
            <a:ext cx="9008828" cy="1143000"/>
          </a:xfrm>
          <a:prstGeom prst="rect">
            <a:avLst/>
          </a:prstGeom>
        </p:spPr>
        <p:txBody>
          <a:bodyPr anchor="t"/>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sz="2800" kern="0" dirty="0" smtClean="0"/>
              <a:t>Blood Clot Fact Statements</a:t>
            </a:r>
            <a:endParaRPr lang="en-US" sz="2800" kern="0" dirty="0"/>
          </a:p>
        </p:txBody>
      </p:sp>
      <p:cxnSp>
        <p:nvCxnSpPr>
          <p:cNvPr id="40" name="Straight Connector 39"/>
          <p:cNvCxnSpPr/>
          <p:nvPr/>
        </p:nvCxnSpPr>
        <p:spPr bwMode="auto">
          <a:xfrm>
            <a:off x="266784" y="1904923"/>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Straight Connector 40"/>
          <p:cNvCxnSpPr/>
          <p:nvPr/>
        </p:nvCxnSpPr>
        <p:spPr bwMode="auto">
          <a:xfrm>
            <a:off x="266784" y="2367429"/>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8" name="Rectangle 67"/>
          <p:cNvSpPr/>
          <p:nvPr/>
        </p:nvSpPr>
        <p:spPr>
          <a:xfrm>
            <a:off x="5207768" y="1643246"/>
            <a:ext cx="3737450" cy="430887"/>
          </a:xfrm>
          <a:prstGeom prst="rect">
            <a:avLst/>
          </a:prstGeom>
        </p:spPr>
        <p:txBody>
          <a:bodyPr wrap="square">
            <a:spAutoFit/>
          </a:bodyPr>
          <a:lstStyle/>
          <a:p>
            <a:pPr algn="ctr"/>
            <a:r>
              <a:rPr lang="en-US" sz="1100" b="1" dirty="0" smtClean="0">
                <a:solidFill>
                  <a:schemeClr val="tx1"/>
                </a:solidFill>
                <a:latin typeface="Arial" panose="020B0604020202020204" pitchFamily="34" charset="0"/>
                <a:cs typeface="Arial" panose="020B0604020202020204" pitchFamily="34" charset="0"/>
              </a:rPr>
              <a:t>“Having </a:t>
            </a:r>
            <a:r>
              <a:rPr lang="en-US" sz="1100" b="1" dirty="0">
                <a:solidFill>
                  <a:schemeClr val="tx1"/>
                </a:solidFill>
                <a:latin typeface="Arial" panose="020B0604020202020204" pitchFamily="34" charset="0"/>
                <a:cs typeface="Arial" panose="020B0604020202020204" pitchFamily="34" charset="0"/>
              </a:rPr>
              <a:t>a blood clot is </a:t>
            </a:r>
            <a:r>
              <a:rPr lang="en-US" sz="1100" b="1" dirty="0" smtClean="0">
                <a:solidFill>
                  <a:schemeClr val="tx1"/>
                </a:solidFill>
                <a:latin typeface="Arial" panose="020B0604020202020204" pitchFamily="34" charset="0"/>
                <a:cs typeface="Arial" panose="020B0604020202020204" pitchFamily="34" charset="0"/>
              </a:rPr>
              <a:t>considered a</a:t>
            </a:r>
          </a:p>
          <a:p>
            <a:pPr algn="ctr"/>
            <a:r>
              <a:rPr lang="en-US" sz="1100" b="1" dirty="0" smtClean="0">
                <a:solidFill>
                  <a:schemeClr val="tx1"/>
                </a:solidFill>
                <a:latin typeface="Arial" panose="020B0604020202020204" pitchFamily="34" charset="0"/>
                <a:cs typeface="Arial" panose="020B0604020202020204" pitchFamily="34" charset="0"/>
              </a:rPr>
              <a:t>medical emergency.” *</a:t>
            </a:r>
            <a:endParaRPr lang="en-US" sz="1100" b="1" dirty="0">
              <a:solidFill>
                <a:schemeClr val="tx1"/>
              </a:solidFill>
              <a:latin typeface="Arial" panose="020B0604020202020204" pitchFamily="34" charset="0"/>
              <a:cs typeface="Arial" panose="020B0604020202020204" pitchFamily="34" charset="0"/>
            </a:endParaRPr>
          </a:p>
        </p:txBody>
      </p:sp>
      <p:sp>
        <p:nvSpPr>
          <p:cNvPr id="69" name="Rectangle 68"/>
          <p:cNvSpPr/>
          <p:nvPr/>
        </p:nvSpPr>
        <p:spPr>
          <a:xfrm>
            <a:off x="5207769" y="3631554"/>
            <a:ext cx="3669532" cy="261610"/>
          </a:xfrm>
          <a:prstGeom prst="rect">
            <a:avLst/>
          </a:prstGeom>
        </p:spPr>
        <p:txBody>
          <a:bodyPr wrap="square">
            <a:spAutoFit/>
          </a:bodyPr>
          <a:lstStyle/>
          <a:p>
            <a:pPr algn="ctr"/>
            <a:r>
              <a:rPr lang="en-US" sz="1100" b="1" dirty="0" smtClean="0">
                <a:solidFill>
                  <a:schemeClr val="tx1"/>
                </a:solidFill>
                <a:latin typeface="Arial" panose="020B0604020202020204" pitchFamily="34" charset="0"/>
                <a:cs typeface="Arial" panose="020B0604020202020204" pitchFamily="34" charset="0"/>
              </a:rPr>
              <a:t>“Blood </a:t>
            </a:r>
            <a:r>
              <a:rPr lang="en-US" sz="1100" b="1" dirty="0">
                <a:solidFill>
                  <a:schemeClr val="tx1"/>
                </a:solidFill>
                <a:latin typeface="Arial" panose="020B0604020202020204" pitchFamily="34" charset="0"/>
                <a:cs typeface="Arial" panose="020B0604020202020204" pitchFamily="34" charset="0"/>
              </a:rPr>
              <a:t>clots can cause </a:t>
            </a:r>
            <a:r>
              <a:rPr lang="en-US" sz="1100" b="1" dirty="0" smtClean="0">
                <a:solidFill>
                  <a:schemeClr val="tx1"/>
                </a:solidFill>
                <a:latin typeface="Arial" panose="020B0604020202020204" pitchFamily="34" charset="0"/>
                <a:cs typeface="Arial" panose="020B0604020202020204" pitchFamily="34" charset="0"/>
              </a:rPr>
              <a:t>death.”</a:t>
            </a:r>
            <a:endParaRPr lang="en-US" sz="1100" b="1" dirty="0">
              <a:solidFill>
                <a:schemeClr val="tx1"/>
              </a:solidFill>
              <a:latin typeface="Arial" panose="020B0604020202020204" pitchFamily="34" charset="0"/>
              <a:cs typeface="Arial" panose="020B0604020202020204" pitchFamily="34" charset="0"/>
            </a:endParaRPr>
          </a:p>
        </p:txBody>
      </p:sp>
      <p:sp>
        <p:nvSpPr>
          <p:cNvPr id="74" name="TextBox 73"/>
          <p:cNvSpPr txBox="1"/>
          <p:nvPr/>
        </p:nvSpPr>
        <p:spPr>
          <a:xfrm>
            <a:off x="4596108" y="2086031"/>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18-39</a:t>
            </a:r>
            <a:endParaRPr lang="en-US" sz="900" b="1" i="1" dirty="0">
              <a:latin typeface="Arial" panose="020B0604020202020204" pitchFamily="34" charset="0"/>
              <a:cs typeface="Arial" panose="020B0604020202020204" pitchFamily="34" charset="0"/>
            </a:endParaRPr>
          </a:p>
        </p:txBody>
      </p:sp>
      <p:sp>
        <p:nvSpPr>
          <p:cNvPr id="76" name="TextBox 75"/>
          <p:cNvSpPr txBox="1"/>
          <p:nvPr/>
        </p:nvSpPr>
        <p:spPr>
          <a:xfrm>
            <a:off x="4596108" y="2559076"/>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40-64</a:t>
            </a:r>
            <a:endParaRPr lang="en-US" sz="900" b="1" i="1" dirty="0">
              <a:latin typeface="Arial" panose="020B0604020202020204" pitchFamily="34" charset="0"/>
              <a:cs typeface="Arial" panose="020B0604020202020204" pitchFamily="34" charset="0"/>
            </a:endParaRPr>
          </a:p>
        </p:txBody>
      </p:sp>
      <p:sp>
        <p:nvSpPr>
          <p:cNvPr id="78" name="TextBox 77"/>
          <p:cNvSpPr txBox="1"/>
          <p:nvPr/>
        </p:nvSpPr>
        <p:spPr>
          <a:xfrm>
            <a:off x="4615986" y="3032236"/>
            <a:ext cx="775982" cy="369332"/>
          </a:xfrm>
          <a:prstGeom prst="rect">
            <a:avLst/>
          </a:prstGeom>
          <a:noFill/>
        </p:spPr>
        <p:txBody>
          <a:bodyPr wrap="square" rtlCol="0">
            <a:spAutoFit/>
          </a:bodyPr>
          <a:lstStyle/>
          <a:p>
            <a:pPr algn="ctr"/>
            <a:r>
              <a:rPr lang="en-US" sz="900" b="1" i="1" dirty="0" smtClean="0">
                <a:latin typeface="Arial" panose="020B0604020202020204" pitchFamily="34" charset="0"/>
                <a:cs typeface="Arial" panose="020B0604020202020204" pitchFamily="34" charset="0"/>
              </a:rPr>
              <a:t>Ages</a:t>
            </a:r>
          </a:p>
          <a:p>
            <a:pPr algn="ctr"/>
            <a:r>
              <a:rPr lang="en-US" sz="900" b="1" i="1" dirty="0" smtClean="0">
                <a:latin typeface="Arial" panose="020B0604020202020204" pitchFamily="34" charset="0"/>
                <a:cs typeface="Arial" panose="020B0604020202020204" pitchFamily="34" charset="0"/>
              </a:rPr>
              <a:t>65+</a:t>
            </a:r>
            <a:endParaRPr lang="en-US" sz="900" b="1" i="1" dirty="0">
              <a:latin typeface="Arial" panose="020B0604020202020204" pitchFamily="34" charset="0"/>
              <a:cs typeface="Arial" panose="020B0604020202020204" pitchFamily="34" charset="0"/>
            </a:endParaRPr>
          </a:p>
        </p:txBody>
      </p:sp>
      <p:cxnSp>
        <p:nvCxnSpPr>
          <p:cNvPr id="89" name="Straight Connector 88"/>
          <p:cNvCxnSpPr/>
          <p:nvPr/>
        </p:nvCxnSpPr>
        <p:spPr bwMode="auto">
          <a:xfrm>
            <a:off x="251275" y="3609837"/>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Straight Connector 89"/>
          <p:cNvCxnSpPr/>
          <p:nvPr/>
        </p:nvCxnSpPr>
        <p:spPr bwMode="auto">
          <a:xfrm>
            <a:off x="251275" y="4072343"/>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aphicFrame>
        <p:nvGraphicFramePr>
          <p:cNvPr id="91" name="Chart 90"/>
          <p:cNvGraphicFramePr/>
          <p:nvPr>
            <p:extLst>
              <p:ext uri="{D42A27DB-BD31-4B8C-83A1-F6EECF244321}">
                <p14:modId xmlns:p14="http://schemas.microsoft.com/office/powerpoint/2010/main" val="793437501"/>
              </p:ext>
            </p:extLst>
          </p:nvPr>
        </p:nvGraphicFramePr>
        <p:xfrm>
          <a:off x="23042" y="4843274"/>
          <a:ext cx="4611756" cy="1718500"/>
        </p:xfrm>
        <a:graphic>
          <a:graphicData uri="http://schemas.openxmlformats.org/drawingml/2006/chart">
            <c:chart xmlns:c="http://schemas.openxmlformats.org/drawingml/2006/chart" xmlns:r="http://schemas.openxmlformats.org/officeDocument/2006/relationships" r:id="rId4"/>
          </a:graphicData>
        </a:graphic>
      </p:graphicFrame>
      <p:cxnSp>
        <p:nvCxnSpPr>
          <p:cNvPr id="92" name="Straight Connector 91"/>
          <p:cNvCxnSpPr/>
          <p:nvPr/>
        </p:nvCxnSpPr>
        <p:spPr bwMode="auto">
          <a:xfrm>
            <a:off x="289826" y="5524703"/>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Straight Connector 92"/>
          <p:cNvCxnSpPr/>
          <p:nvPr/>
        </p:nvCxnSpPr>
        <p:spPr bwMode="auto">
          <a:xfrm>
            <a:off x="289826" y="5987209"/>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aphicFrame>
        <p:nvGraphicFramePr>
          <p:cNvPr id="94" name="Chart 93"/>
          <p:cNvGraphicFramePr/>
          <p:nvPr>
            <p:extLst>
              <p:ext uri="{D42A27DB-BD31-4B8C-83A1-F6EECF244321}">
                <p14:modId xmlns:p14="http://schemas.microsoft.com/office/powerpoint/2010/main" val="3982876730"/>
              </p:ext>
            </p:extLst>
          </p:nvPr>
        </p:nvGraphicFramePr>
        <p:xfrm>
          <a:off x="4532244" y="1858689"/>
          <a:ext cx="4611756" cy="1718500"/>
        </p:xfrm>
        <a:graphic>
          <a:graphicData uri="http://schemas.openxmlformats.org/drawingml/2006/chart">
            <c:chart xmlns:c="http://schemas.openxmlformats.org/drawingml/2006/chart" xmlns:r="http://schemas.openxmlformats.org/officeDocument/2006/relationships" r:id="rId5"/>
          </a:graphicData>
        </a:graphic>
      </p:graphicFrame>
      <p:cxnSp>
        <p:nvCxnSpPr>
          <p:cNvPr id="95" name="Straight Connector 94"/>
          <p:cNvCxnSpPr/>
          <p:nvPr/>
        </p:nvCxnSpPr>
        <p:spPr bwMode="auto">
          <a:xfrm>
            <a:off x="4799028" y="2540118"/>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Straight Connector 95"/>
          <p:cNvCxnSpPr/>
          <p:nvPr/>
        </p:nvCxnSpPr>
        <p:spPr bwMode="auto">
          <a:xfrm>
            <a:off x="4799028" y="3002624"/>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aphicFrame>
        <p:nvGraphicFramePr>
          <p:cNvPr id="97" name="Chart 96"/>
          <p:cNvGraphicFramePr/>
          <p:nvPr>
            <p:extLst>
              <p:ext uri="{D42A27DB-BD31-4B8C-83A1-F6EECF244321}">
                <p14:modId xmlns:p14="http://schemas.microsoft.com/office/powerpoint/2010/main" val="2523294912"/>
              </p:ext>
            </p:extLst>
          </p:nvPr>
        </p:nvGraphicFramePr>
        <p:xfrm>
          <a:off x="4532244" y="3609837"/>
          <a:ext cx="4611756" cy="1718500"/>
        </p:xfrm>
        <a:graphic>
          <a:graphicData uri="http://schemas.openxmlformats.org/drawingml/2006/chart">
            <c:chart xmlns:c="http://schemas.openxmlformats.org/drawingml/2006/chart" xmlns:r="http://schemas.openxmlformats.org/officeDocument/2006/relationships" r:id="rId6"/>
          </a:graphicData>
        </a:graphic>
      </p:graphicFrame>
      <p:cxnSp>
        <p:nvCxnSpPr>
          <p:cNvPr id="98" name="Straight Connector 97"/>
          <p:cNvCxnSpPr/>
          <p:nvPr/>
        </p:nvCxnSpPr>
        <p:spPr bwMode="auto">
          <a:xfrm>
            <a:off x="4799028" y="4291266"/>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9" name="Straight Connector 98"/>
          <p:cNvCxnSpPr/>
          <p:nvPr/>
        </p:nvCxnSpPr>
        <p:spPr bwMode="auto">
          <a:xfrm>
            <a:off x="4799028" y="4753772"/>
            <a:ext cx="4206240" cy="0"/>
          </a:xfrm>
          <a:prstGeom prst="line">
            <a:avLst/>
          </a:prstGeom>
          <a:solidFill>
            <a:schemeClr val="accent1"/>
          </a:solidFill>
          <a:ln w="9525" cap="flat" cmpd="sng" algn="ctr">
            <a:solidFill>
              <a:schemeClr val="tx1">
                <a:lumMod val="75000"/>
                <a:lumOff val="2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pic>
        <p:nvPicPr>
          <p:cNvPr id="55" name="Picture 54"/>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327550" y="120095"/>
            <a:ext cx="612648" cy="612648"/>
          </a:xfrm>
          <a:prstGeom prst="rect">
            <a:avLst/>
          </a:prstGeom>
        </p:spPr>
      </p:pic>
      <p:grpSp>
        <p:nvGrpSpPr>
          <p:cNvPr id="54" name="Group 53"/>
          <p:cNvGrpSpPr/>
          <p:nvPr/>
        </p:nvGrpSpPr>
        <p:grpSpPr>
          <a:xfrm>
            <a:off x="1082165" y="1544687"/>
            <a:ext cx="256802" cy="1325596"/>
            <a:chOff x="665612" y="1547199"/>
            <a:chExt cx="256802" cy="673574"/>
          </a:xfrm>
        </p:grpSpPr>
        <p:sp>
          <p:nvSpPr>
            <p:cNvPr id="56" name="TextBox 55"/>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57" name="TextBox 56"/>
            <p:cNvSpPr txBox="1"/>
            <p:nvPr/>
          </p:nvSpPr>
          <p:spPr>
            <a:xfrm>
              <a:off x="665612" y="1774564"/>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58" name="TextBox 57"/>
            <p:cNvSpPr txBox="1"/>
            <p:nvPr/>
          </p:nvSpPr>
          <p:spPr>
            <a:xfrm>
              <a:off x="701708" y="1989941"/>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pSp>
        <p:nvGrpSpPr>
          <p:cNvPr id="59" name="Group 58"/>
          <p:cNvGrpSpPr/>
          <p:nvPr/>
        </p:nvGrpSpPr>
        <p:grpSpPr>
          <a:xfrm>
            <a:off x="1082165" y="3242457"/>
            <a:ext cx="256802" cy="1325596"/>
            <a:chOff x="665612" y="1547199"/>
            <a:chExt cx="256802" cy="673574"/>
          </a:xfrm>
        </p:grpSpPr>
        <p:sp>
          <p:nvSpPr>
            <p:cNvPr id="60" name="TextBox 59"/>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61" name="TextBox 60"/>
            <p:cNvSpPr txBox="1"/>
            <p:nvPr/>
          </p:nvSpPr>
          <p:spPr>
            <a:xfrm>
              <a:off x="665612" y="1774564"/>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62" name="TextBox 61"/>
            <p:cNvSpPr txBox="1"/>
            <p:nvPr/>
          </p:nvSpPr>
          <p:spPr>
            <a:xfrm>
              <a:off x="701708" y="1989941"/>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pSp>
        <p:nvGrpSpPr>
          <p:cNvPr id="63" name="Group 62"/>
          <p:cNvGrpSpPr/>
          <p:nvPr/>
        </p:nvGrpSpPr>
        <p:grpSpPr>
          <a:xfrm>
            <a:off x="1106229" y="5143303"/>
            <a:ext cx="256802" cy="1325596"/>
            <a:chOff x="665612" y="1547199"/>
            <a:chExt cx="256802" cy="673574"/>
          </a:xfrm>
        </p:grpSpPr>
        <p:sp>
          <p:nvSpPr>
            <p:cNvPr id="64" name="TextBox 63"/>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65" name="TextBox 64"/>
            <p:cNvSpPr txBox="1"/>
            <p:nvPr/>
          </p:nvSpPr>
          <p:spPr>
            <a:xfrm>
              <a:off x="665612" y="1774564"/>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66" name="TextBox 65"/>
            <p:cNvSpPr txBox="1"/>
            <p:nvPr/>
          </p:nvSpPr>
          <p:spPr>
            <a:xfrm>
              <a:off x="701708" y="1989941"/>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pSp>
        <p:nvGrpSpPr>
          <p:cNvPr id="67" name="Group 66"/>
          <p:cNvGrpSpPr/>
          <p:nvPr/>
        </p:nvGrpSpPr>
        <p:grpSpPr>
          <a:xfrm>
            <a:off x="5606039" y="2134159"/>
            <a:ext cx="256802" cy="1325596"/>
            <a:chOff x="665612" y="1547199"/>
            <a:chExt cx="256802" cy="673574"/>
          </a:xfrm>
        </p:grpSpPr>
        <p:sp>
          <p:nvSpPr>
            <p:cNvPr id="70" name="TextBox 69"/>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71" name="TextBox 70"/>
            <p:cNvSpPr txBox="1"/>
            <p:nvPr/>
          </p:nvSpPr>
          <p:spPr>
            <a:xfrm>
              <a:off x="665612" y="1774564"/>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72" name="TextBox 71"/>
            <p:cNvSpPr txBox="1"/>
            <p:nvPr/>
          </p:nvSpPr>
          <p:spPr>
            <a:xfrm>
              <a:off x="701708" y="1989941"/>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grpSp>
        <p:nvGrpSpPr>
          <p:cNvPr id="73" name="Group 72"/>
          <p:cNvGrpSpPr/>
          <p:nvPr/>
        </p:nvGrpSpPr>
        <p:grpSpPr>
          <a:xfrm>
            <a:off x="5610885" y="3889899"/>
            <a:ext cx="256802" cy="1325596"/>
            <a:chOff x="665612" y="1547199"/>
            <a:chExt cx="256802" cy="673574"/>
          </a:xfrm>
        </p:grpSpPr>
        <p:sp>
          <p:nvSpPr>
            <p:cNvPr id="75" name="TextBox 74"/>
            <p:cNvSpPr txBox="1"/>
            <p:nvPr/>
          </p:nvSpPr>
          <p:spPr>
            <a:xfrm>
              <a:off x="665612" y="1547199"/>
              <a:ext cx="256802" cy="230832"/>
            </a:xfrm>
            <a:prstGeom prst="rect">
              <a:avLst/>
            </a:prstGeom>
            <a:noFill/>
          </p:spPr>
          <p:txBody>
            <a:bodyPr wrap="none" rtlCol="0">
              <a:spAutoFit/>
            </a:bodyPr>
            <a:lstStyle/>
            <a:p>
              <a:pPr algn="ctr"/>
              <a:r>
                <a:rPr lang="en-US" sz="900" dirty="0" smtClean="0">
                  <a:solidFill>
                    <a:schemeClr val="tx1"/>
                  </a:solidFill>
                </a:rPr>
                <a:t>G</a:t>
              </a:r>
              <a:endParaRPr lang="en-US" sz="900" dirty="0">
                <a:solidFill>
                  <a:schemeClr val="tx1"/>
                </a:solidFill>
              </a:endParaRPr>
            </a:p>
          </p:txBody>
        </p:sp>
        <p:sp>
          <p:nvSpPr>
            <p:cNvPr id="77" name="TextBox 76"/>
            <p:cNvSpPr txBox="1"/>
            <p:nvPr/>
          </p:nvSpPr>
          <p:spPr>
            <a:xfrm>
              <a:off x="665612" y="1774564"/>
              <a:ext cx="256802" cy="230832"/>
            </a:xfrm>
            <a:prstGeom prst="rect">
              <a:avLst/>
            </a:prstGeom>
            <a:noFill/>
          </p:spPr>
          <p:txBody>
            <a:bodyPr wrap="none" rtlCol="0">
              <a:spAutoFit/>
            </a:bodyPr>
            <a:lstStyle/>
            <a:p>
              <a:pPr algn="ctr"/>
              <a:r>
                <a:rPr lang="en-US" sz="900" dirty="0" smtClean="0">
                  <a:solidFill>
                    <a:schemeClr val="tx1"/>
                  </a:solidFill>
                </a:rPr>
                <a:t>H</a:t>
              </a:r>
              <a:endParaRPr lang="en-US" sz="900" dirty="0">
                <a:solidFill>
                  <a:schemeClr val="tx1"/>
                </a:solidFill>
              </a:endParaRPr>
            </a:p>
          </p:txBody>
        </p:sp>
        <p:sp>
          <p:nvSpPr>
            <p:cNvPr id="79" name="TextBox 78"/>
            <p:cNvSpPr txBox="1"/>
            <p:nvPr/>
          </p:nvSpPr>
          <p:spPr>
            <a:xfrm>
              <a:off x="701708" y="1989941"/>
              <a:ext cx="213520" cy="230832"/>
            </a:xfrm>
            <a:prstGeom prst="rect">
              <a:avLst/>
            </a:prstGeom>
            <a:noFill/>
          </p:spPr>
          <p:txBody>
            <a:bodyPr wrap="none" rtlCol="0">
              <a:spAutoFit/>
            </a:bodyPr>
            <a:lstStyle/>
            <a:p>
              <a:pPr algn="r"/>
              <a:r>
                <a:rPr lang="en-US" sz="900" dirty="0" smtClean="0">
                  <a:solidFill>
                    <a:schemeClr val="tx1"/>
                  </a:solidFill>
                </a:rPr>
                <a:t>I</a:t>
              </a:r>
              <a:endParaRPr lang="en-US" sz="900" dirty="0">
                <a:solidFill>
                  <a:schemeClr val="tx1"/>
                </a:solidFill>
              </a:endParaRPr>
            </a:p>
          </p:txBody>
        </p:sp>
      </p:grpSp>
      <p:sp>
        <p:nvSpPr>
          <p:cNvPr id="80" name="TextBox 79"/>
          <p:cNvSpPr txBox="1"/>
          <p:nvPr/>
        </p:nvSpPr>
        <p:spPr>
          <a:xfrm>
            <a:off x="4666893" y="5483687"/>
            <a:ext cx="2261063" cy="707886"/>
          </a:xfrm>
          <a:prstGeom prst="rect">
            <a:avLst/>
          </a:prstGeom>
          <a:noFill/>
        </p:spPr>
        <p:txBody>
          <a:bodyPr wrap="square" rtlCol="0">
            <a:spAutoFit/>
          </a:bodyPr>
          <a:lstStyle/>
          <a:p>
            <a:r>
              <a:rPr lang="en-US" sz="800" i="1" dirty="0" smtClean="0">
                <a:solidFill>
                  <a:schemeClr val="tx1"/>
                </a:solidFill>
                <a:latin typeface="Arial" panose="020B0604020202020204" pitchFamily="34" charset="0"/>
                <a:cs typeface="Arial" panose="020B0604020202020204" pitchFamily="34" charset="0"/>
              </a:rPr>
              <a:t>*Compared to what was asked in actual survey, statements have been changed to the positive/affirmative and scales have been reversed. This change has been made for increased ease of interpretation of results.</a:t>
            </a:r>
            <a:endParaRPr lang="en-US" sz="800" i="1" dirty="0">
              <a:solidFill>
                <a:schemeClr val="tx1"/>
              </a:solidFill>
              <a:latin typeface="Arial" panose="020B0604020202020204" pitchFamily="34" charset="0"/>
              <a:cs typeface="Arial" panose="020B0604020202020204" pitchFamily="34" charset="0"/>
            </a:endParaRPr>
          </a:p>
        </p:txBody>
      </p:sp>
      <p:grpSp>
        <p:nvGrpSpPr>
          <p:cNvPr id="81" name="Group 80"/>
          <p:cNvGrpSpPr/>
          <p:nvPr/>
        </p:nvGrpSpPr>
        <p:grpSpPr>
          <a:xfrm>
            <a:off x="742331" y="854966"/>
            <a:ext cx="7436735" cy="284381"/>
            <a:chOff x="742331" y="854966"/>
            <a:chExt cx="7436735" cy="284381"/>
          </a:xfrm>
        </p:grpSpPr>
        <p:sp>
          <p:nvSpPr>
            <p:cNvPr id="82" name="TextBox 81"/>
            <p:cNvSpPr txBox="1"/>
            <p:nvPr/>
          </p:nvSpPr>
          <p:spPr>
            <a:xfrm>
              <a:off x="863448" y="854966"/>
              <a:ext cx="2269295"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Agree</a:t>
              </a:r>
              <a:endParaRPr lang="en-US" sz="1200" dirty="0">
                <a:solidFill>
                  <a:schemeClr val="tx1"/>
                </a:solidFill>
                <a:latin typeface="Arial" panose="020B0604020202020204" pitchFamily="34" charset="0"/>
                <a:cs typeface="Arial" panose="020B0604020202020204" pitchFamily="34" charset="0"/>
              </a:endParaRPr>
            </a:p>
          </p:txBody>
        </p:sp>
        <p:sp>
          <p:nvSpPr>
            <p:cNvPr id="83" name="Rectangle 82"/>
            <p:cNvSpPr/>
            <p:nvPr/>
          </p:nvSpPr>
          <p:spPr bwMode="auto">
            <a:xfrm>
              <a:off x="3333725" y="923819"/>
              <a:ext cx="165386" cy="150053"/>
            </a:xfrm>
            <a:prstGeom prst="rect">
              <a:avLst/>
            </a:prstGeom>
            <a:solidFill>
              <a:schemeClr val="tx1">
                <a:lumMod val="65000"/>
                <a:lumOff val="35000"/>
              </a:schemeClr>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sp>
          <p:nvSpPr>
            <p:cNvPr id="84" name="TextBox 83"/>
            <p:cNvSpPr txBox="1"/>
            <p:nvPr/>
          </p:nvSpPr>
          <p:spPr>
            <a:xfrm>
              <a:off x="3467307" y="862348"/>
              <a:ext cx="1860605"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Neutral</a:t>
              </a:r>
              <a:endParaRPr lang="en-US" sz="1200" dirty="0">
                <a:solidFill>
                  <a:schemeClr val="tx1"/>
                </a:solidFill>
                <a:latin typeface="Arial" panose="020B0604020202020204" pitchFamily="34" charset="0"/>
                <a:cs typeface="Arial" panose="020B0604020202020204" pitchFamily="34" charset="0"/>
              </a:endParaRPr>
            </a:p>
          </p:txBody>
        </p:sp>
        <p:sp>
          <p:nvSpPr>
            <p:cNvPr id="85" name="Rectangle 84"/>
            <p:cNvSpPr/>
            <p:nvPr/>
          </p:nvSpPr>
          <p:spPr bwMode="auto">
            <a:xfrm>
              <a:off x="742331" y="918438"/>
              <a:ext cx="165386" cy="150053"/>
            </a:xfrm>
            <a:prstGeom prst="rect">
              <a:avLst/>
            </a:prstGeom>
            <a:solidFill>
              <a:srgbClr val="002A7E"/>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grpSp>
          <p:nvGrpSpPr>
            <p:cNvPr id="86" name="Group 85"/>
            <p:cNvGrpSpPr/>
            <p:nvPr/>
          </p:nvGrpSpPr>
          <p:grpSpPr>
            <a:xfrm>
              <a:off x="1478330" y="899486"/>
              <a:ext cx="1039530" cy="170554"/>
              <a:chOff x="6236662" y="6118051"/>
              <a:chExt cx="1039530" cy="170554"/>
            </a:xfrm>
          </p:grpSpPr>
          <p:sp>
            <p:nvSpPr>
              <p:cNvPr id="113" name="Oval 112"/>
              <p:cNvSpPr/>
              <p:nvPr/>
            </p:nvSpPr>
            <p:spPr>
              <a:xfrm>
                <a:off x="6453538" y="6118051"/>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2</a:t>
                </a:r>
              </a:p>
            </p:txBody>
          </p:sp>
          <p:sp>
            <p:nvSpPr>
              <p:cNvPr id="114" name="Oval 113"/>
              <p:cNvSpPr/>
              <p:nvPr/>
            </p:nvSpPr>
            <p:spPr>
              <a:xfrm>
                <a:off x="6670414" y="6118051"/>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115" name="Oval 114"/>
              <p:cNvSpPr/>
              <p:nvPr/>
            </p:nvSpPr>
            <p:spPr>
              <a:xfrm>
                <a:off x="6236662" y="6118051"/>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1</a:t>
                </a:r>
              </a:p>
            </p:txBody>
          </p:sp>
          <p:sp>
            <p:nvSpPr>
              <p:cNvPr id="116" name="Oval 115"/>
              <p:cNvSpPr/>
              <p:nvPr/>
            </p:nvSpPr>
            <p:spPr>
              <a:xfrm>
                <a:off x="6887290" y="6118051"/>
                <a:ext cx="172026" cy="170554"/>
              </a:xfrm>
              <a:prstGeom prst="ellipse">
                <a:avLst/>
              </a:prstGeom>
              <a:solidFill>
                <a:schemeClr val="accent1"/>
              </a:solidFill>
              <a:ln/>
            </p:spPr>
            <p:style>
              <a:lnRef idx="1">
                <a:schemeClr val="accent2"/>
              </a:lnRef>
              <a:fillRef idx="3">
                <a:schemeClr val="accent2"/>
              </a:fillRef>
              <a:effectRef idx="2">
                <a:schemeClr val="accent2"/>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4</a:t>
                </a:r>
              </a:p>
            </p:txBody>
          </p:sp>
          <p:sp>
            <p:nvSpPr>
              <p:cNvPr id="117" name="Oval 116"/>
              <p:cNvSpPr/>
              <p:nvPr/>
            </p:nvSpPr>
            <p:spPr>
              <a:xfrm>
                <a:off x="7104166" y="6118051"/>
                <a:ext cx="172026" cy="170554"/>
              </a:xfrm>
              <a:prstGeom prst="ellipse">
                <a:avLst/>
              </a:prstGeom>
              <a:solidFill>
                <a:schemeClr val="accent1"/>
              </a:solidFill>
              <a:ln/>
            </p:spPr>
            <p:style>
              <a:lnRef idx="1">
                <a:schemeClr val="accent2"/>
              </a:lnRef>
              <a:fillRef idx="3">
                <a:schemeClr val="accent2"/>
              </a:fillRef>
              <a:effectRef idx="2">
                <a:schemeClr val="accent2"/>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5</a:t>
                </a:r>
              </a:p>
            </p:txBody>
          </p:sp>
        </p:grpSp>
        <p:grpSp>
          <p:nvGrpSpPr>
            <p:cNvPr id="87" name="Group 86"/>
            <p:cNvGrpSpPr/>
            <p:nvPr/>
          </p:nvGrpSpPr>
          <p:grpSpPr>
            <a:xfrm>
              <a:off x="4115033" y="899486"/>
              <a:ext cx="1039530" cy="170554"/>
              <a:chOff x="3449378" y="5628715"/>
              <a:chExt cx="1039530" cy="170554"/>
            </a:xfrm>
          </p:grpSpPr>
          <p:sp>
            <p:nvSpPr>
              <p:cNvPr id="108" name="Oval 107"/>
              <p:cNvSpPr/>
              <p:nvPr/>
            </p:nvSpPr>
            <p:spPr>
              <a:xfrm>
                <a:off x="3666254"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2</a:t>
                </a:r>
              </a:p>
            </p:txBody>
          </p:sp>
          <p:sp>
            <p:nvSpPr>
              <p:cNvPr id="109" name="Oval 108"/>
              <p:cNvSpPr/>
              <p:nvPr/>
            </p:nvSpPr>
            <p:spPr>
              <a:xfrm>
                <a:off x="3883130" y="5628715"/>
                <a:ext cx="172026" cy="170554"/>
              </a:xfrm>
              <a:prstGeom prst="ellipse">
                <a:avLst/>
              </a:prstGeom>
              <a:solidFill>
                <a:schemeClr val="tx1">
                  <a:lumMod val="95000"/>
                  <a:lumOff val="5000"/>
                </a:schemeClr>
              </a:soli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110" name="Oval 109"/>
              <p:cNvSpPr/>
              <p:nvPr/>
            </p:nvSpPr>
            <p:spPr>
              <a:xfrm>
                <a:off x="3449378"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1</a:t>
                </a:r>
              </a:p>
            </p:txBody>
          </p:sp>
          <p:sp>
            <p:nvSpPr>
              <p:cNvPr id="111" name="Oval 110"/>
              <p:cNvSpPr/>
              <p:nvPr/>
            </p:nvSpPr>
            <p:spPr>
              <a:xfrm>
                <a:off x="4100006"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4</a:t>
                </a:r>
              </a:p>
            </p:txBody>
          </p:sp>
          <p:sp>
            <p:nvSpPr>
              <p:cNvPr id="112" name="Oval 111"/>
              <p:cNvSpPr/>
              <p:nvPr/>
            </p:nvSpPr>
            <p:spPr>
              <a:xfrm>
                <a:off x="4316882" y="5628715"/>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5</a:t>
                </a:r>
              </a:p>
            </p:txBody>
          </p:sp>
        </p:grpSp>
        <p:sp>
          <p:nvSpPr>
            <p:cNvPr id="100" name="Rectangle 99"/>
            <p:cNvSpPr/>
            <p:nvPr/>
          </p:nvSpPr>
          <p:spPr bwMode="auto">
            <a:xfrm>
              <a:off x="5501076" y="921816"/>
              <a:ext cx="165386" cy="150053"/>
            </a:xfrm>
            <a:prstGeom prst="rect">
              <a:avLst/>
            </a:prstGeom>
            <a:solidFill>
              <a:srgbClr val="C00000"/>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strike="noStrike" cap="none" normalizeH="0" baseline="0" smtClean="0">
                <a:ln>
                  <a:noFill/>
                </a:ln>
                <a:solidFill>
                  <a:schemeClr val="bg1"/>
                </a:solidFill>
                <a:effectLst/>
                <a:latin typeface="Calibri" pitchFamily="34" charset="0"/>
              </a:endParaRPr>
            </a:p>
          </p:txBody>
        </p:sp>
        <p:sp>
          <p:nvSpPr>
            <p:cNvPr id="101" name="TextBox 100"/>
            <p:cNvSpPr txBox="1"/>
            <p:nvPr/>
          </p:nvSpPr>
          <p:spPr>
            <a:xfrm>
              <a:off x="5634658" y="860345"/>
              <a:ext cx="2544408" cy="276999"/>
            </a:xfrm>
            <a:prstGeom prst="rect">
              <a:avLst/>
            </a:prstGeom>
            <a:noFill/>
          </p:spPr>
          <p:txBody>
            <a:bodyPr wrap="square" rtlCol="0">
              <a:spAutoFit/>
            </a:bodyPr>
            <a:lstStyle/>
            <a:p>
              <a:r>
                <a:rPr lang="en-US" sz="1200" dirty="0" smtClean="0">
                  <a:solidFill>
                    <a:schemeClr val="tx1"/>
                  </a:solidFill>
                  <a:latin typeface="Arial" panose="020B0604020202020204" pitchFamily="34" charset="0"/>
                  <a:cs typeface="Arial" panose="020B0604020202020204" pitchFamily="34" charset="0"/>
                </a:rPr>
                <a:t>Disagree</a:t>
              </a:r>
              <a:endParaRPr lang="en-US" sz="1200" dirty="0">
                <a:solidFill>
                  <a:schemeClr val="tx1"/>
                </a:solidFill>
                <a:latin typeface="Arial" panose="020B0604020202020204" pitchFamily="34" charset="0"/>
                <a:cs typeface="Arial" panose="020B0604020202020204" pitchFamily="34" charset="0"/>
              </a:endParaRPr>
            </a:p>
          </p:txBody>
        </p:sp>
        <p:grpSp>
          <p:nvGrpSpPr>
            <p:cNvPr id="102" name="Group 101"/>
            <p:cNvGrpSpPr/>
            <p:nvPr/>
          </p:nvGrpSpPr>
          <p:grpSpPr>
            <a:xfrm>
              <a:off x="6390806" y="901315"/>
              <a:ext cx="1039530" cy="170554"/>
              <a:chOff x="799560" y="5872616"/>
              <a:chExt cx="1039530" cy="170554"/>
            </a:xfrm>
          </p:grpSpPr>
          <p:sp>
            <p:nvSpPr>
              <p:cNvPr id="103" name="Oval 102"/>
              <p:cNvSpPr/>
              <p:nvPr/>
            </p:nvSpPr>
            <p:spPr>
              <a:xfrm>
                <a:off x="1016436" y="5872616"/>
                <a:ext cx="172026" cy="170554"/>
              </a:xfrm>
              <a:prstGeom prst="ellipse">
                <a:avLst/>
              </a:prstGeom>
              <a:solidFill>
                <a:srgbClr val="C00000"/>
              </a:soli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2</a:t>
                </a:r>
              </a:p>
            </p:txBody>
          </p:sp>
          <p:sp>
            <p:nvSpPr>
              <p:cNvPr id="104" name="Oval 103"/>
              <p:cNvSpPr/>
              <p:nvPr/>
            </p:nvSpPr>
            <p:spPr>
              <a:xfrm>
                <a:off x="1233312" y="5872616"/>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3</a:t>
                </a:r>
              </a:p>
            </p:txBody>
          </p:sp>
          <p:sp>
            <p:nvSpPr>
              <p:cNvPr id="105" name="Oval 104"/>
              <p:cNvSpPr/>
              <p:nvPr/>
            </p:nvSpPr>
            <p:spPr>
              <a:xfrm>
                <a:off x="799560" y="5872616"/>
                <a:ext cx="172026" cy="170554"/>
              </a:xfrm>
              <a:prstGeom prst="ellipse">
                <a:avLst/>
              </a:prstGeom>
              <a:solidFill>
                <a:srgbClr val="C00000"/>
              </a:soli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fontAlgn="base">
                  <a:spcBef>
                    <a:spcPct val="0"/>
                  </a:spcBef>
                  <a:spcAft>
                    <a:spcPct val="0"/>
                  </a:spcAft>
                </a:pPr>
                <a:r>
                  <a:rPr lang="en-US" sz="900" b="1" dirty="0" smtClean="0">
                    <a:solidFill>
                      <a:srgbClr val="FFFFFF"/>
                    </a:solidFill>
                    <a:latin typeface="Arial" panose="020B0604020202020204" pitchFamily="34" charset="0"/>
                    <a:cs typeface="Arial" panose="020B0604020202020204" pitchFamily="34" charset="0"/>
                  </a:rPr>
                  <a:t>1</a:t>
                </a:r>
              </a:p>
            </p:txBody>
          </p:sp>
          <p:sp>
            <p:nvSpPr>
              <p:cNvPr id="106" name="Oval 105"/>
              <p:cNvSpPr/>
              <p:nvPr/>
            </p:nvSpPr>
            <p:spPr>
              <a:xfrm>
                <a:off x="1450188" y="5872616"/>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4</a:t>
                </a:r>
              </a:p>
            </p:txBody>
          </p:sp>
          <p:sp>
            <p:nvSpPr>
              <p:cNvPr id="107" name="Oval 106"/>
              <p:cNvSpPr/>
              <p:nvPr/>
            </p:nvSpPr>
            <p:spPr>
              <a:xfrm>
                <a:off x="1667064" y="5872616"/>
                <a:ext cx="172026" cy="170554"/>
              </a:xfrm>
              <a:prstGeom prst="ellipse">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6200000" scaled="1"/>
                <a:tileRect/>
              </a:gradFill>
              <a:ln>
                <a:solidFill>
                  <a:schemeClr val="bg1">
                    <a:lumMod val="75000"/>
                  </a:schemeClr>
                </a:solidFill>
              </a:ln>
            </p:spPr>
            <p:style>
              <a:lnRef idx="1">
                <a:schemeClr val="accent5"/>
              </a:lnRef>
              <a:fillRef idx="3">
                <a:schemeClr val="accent5"/>
              </a:fillRef>
              <a:effectRef idx="2">
                <a:schemeClr val="accent5"/>
              </a:effectRef>
              <a:fontRef idx="minor">
                <a:schemeClr val="lt1"/>
              </a:fontRef>
            </p:style>
            <p:txBody>
              <a:bodyPr wrap="none" rtlCol="0" anchor="ctr">
                <a:noAutofit/>
              </a:bodyPr>
              <a:lstStyle/>
              <a:p>
                <a:pPr algn="ctr"/>
                <a:r>
                  <a:rPr lang="en-US" sz="900" b="1" dirty="0">
                    <a:solidFill>
                      <a:srgbClr val="FFFFFF"/>
                    </a:solidFill>
                    <a:latin typeface="Arial" panose="020B0604020202020204" pitchFamily="34" charset="0"/>
                    <a:cs typeface="Arial" panose="020B0604020202020204" pitchFamily="34" charset="0"/>
                  </a:rPr>
                  <a:t>5</a:t>
                </a:r>
              </a:p>
            </p:txBody>
          </p:sp>
        </p:grpSp>
      </p:grpSp>
    </p:spTree>
    <p:extLst>
      <p:ext uri="{BB962C8B-B14F-4D97-AF65-F5344CB8AC3E}">
        <p14:creationId xmlns:p14="http://schemas.microsoft.com/office/powerpoint/2010/main" val="3220884623"/>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r>
              <a:rPr lang="en-US" smtClean="0"/>
              <a:t> - </a:t>
            </a:r>
            <a:fld id="{8FAC1CE3-0013-4A1C-AA61-A816E609AAE0}" type="slidenum">
              <a:rPr lang="en-US" smtClean="0"/>
              <a:pPr/>
              <a:t>99</a:t>
            </a:fld>
            <a:r>
              <a:rPr lang="en-US" smtClean="0"/>
              <a:t> -</a:t>
            </a:r>
            <a:endParaRPr lang="en-US"/>
          </a:p>
        </p:txBody>
      </p:sp>
      <p:sp>
        <p:nvSpPr>
          <p:cNvPr id="20" name="Rectangle 19"/>
          <p:cNvSpPr/>
          <p:nvPr/>
        </p:nvSpPr>
        <p:spPr bwMode="auto">
          <a:xfrm>
            <a:off x="0" y="0"/>
            <a:ext cx="9144000" cy="6858000"/>
          </a:xfrm>
          <a:prstGeom prst="rect">
            <a:avLst/>
          </a:prstGeom>
          <a:solidFill>
            <a:srgbClr val="002A7E"/>
          </a:solidFill>
          <a:ln w="9525" cap="flat" cmpd="sng" algn="ctr">
            <a:solidFill>
              <a:srgbClr val="002A7E"/>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sp>
        <p:nvSpPr>
          <p:cNvPr id="21" name="Title 1"/>
          <p:cNvSpPr txBox="1">
            <a:spLocks/>
          </p:cNvSpPr>
          <p:nvPr/>
        </p:nvSpPr>
        <p:spPr bwMode="black">
          <a:xfrm>
            <a:off x="2615944" y="968469"/>
            <a:ext cx="6066156" cy="17457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l" rtl="0" fontAlgn="base">
              <a:spcBef>
                <a:spcPct val="0"/>
              </a:spcBef>
              <a:spcAft>
                <a:spcPct val="0"/>
              </a:spcAft>
              <a:defRPr sz="3400" b="1">
                <a:solidFill>
                  <a:schemeClr val="tx1"/>
                </a:solidFill>
                <a:latin typeface="Arial" pitchFamily="34" charset="0"/>
                <a:ea typeface="+mj-ea"/>
                <a:cs typeface="Arial" pitchFamily="34" charset="0"/>
              </a:defRPr>
            </a:lvl1pPr>
            <a:lvl2pPr algn="l" rtl="0" fontAlgn="base">
              <a:spcBef>
                <a:spcPct val="0"/>
              </a:spcBef>
              <a:spcAft>
                <a:spcPct val="0"/>
              </a:spcAft>
              <a:defRPr sz="3400">
                <a:solidFill>
                  <a:schemeClr val="tx1"/>
                </a:solidFill>
                <a:latin typeface="Calibri" pitchFamily="34" charset="0"/>
              </a:defRPr>
            </a:lvl2pPr>
            <a:lvl3pPr algn="l" rtl="0" fontAlgn="base">
              <a:spcBef>
                <a:spcPct val="0"/>
              </a:spcBef>
              <a:spcAft>
                <a:spcPct val="0"/>
              </a:spcAft>
              <a:defRPr sz="3400">
                <a:solidFill>
                  <a:schemeClr val="tx1"/>
                </a:solidFill>
                <a:latin typeface="Calibri" pitchFamily="34" charset="0"/>
              </a:defRPr>
            </a:lvl3pPr>
            <a:lvl4pPr algn="l" rtl="0" fontAlgn="base">
              <a:spcBef>
                <a:spcPct val="0"/>
              </a:spcBef>
              <a:spcAft>
                <a:spcPct val="0"/>
              </a:spcAft>
              <a:defRPr sz="3400">
                <a:solidFill>
                  <a:schemeClr val="tx1"/>
                </a:solidFill>
                <a:latin typeface="Calibri" pitchFamily="34" charset="0"/>
              </a:defRPr>
            </a:lvl4pPr>
            <a:lvl5pPr algn="l" rtl="0" fontAlgn="base">
              <a:spcBef>
                <a:spcPct val="0"/>
              </a:spcBef>
              <a:spcAft>
                <a:spcPct val="0"/>
              </a:spcAft>
              <a:defRPr sz="3400">
                <a:solidFill>
                  <a:schemeClr val="tx1"/>
                </a:solidFill>
                <a:latin typeface="Calibri" pitchFamily="34" charset="0"/>
              </a:defRPr>
            </a:lvl5pPr>
            <a:lvl6pPr marL="457200" algn="l" rtl="0" fontAlgn="base">
              <a:spcBef>
                <a:spcPct val="0"/>
              </a:spcBef>
              <a:spcAft>
                <a:spcPct val="0"/>
              </a:spcAft>
              <a:defRPr sz="3400">
                <a:solidFill>
                  <a:schemeClr val="tx1"/>
                </a:solidFill>
                <a:latin typeface="Calibri" pitchFamily="34" charset="0"/>
              </a:defRPr>
            </a:lvl6pPr>
            <a:lvl7pPr marL="914400" algn="l" rtl="0" fontAlgn="base">
              <a:spcBef>
                <a:spcPct val="0"/>
              </a:spcBef>
              <a:spcAft>
                <a:spcPct val="0"/>
              </a:spcAft>
              <a:defRPr sz="3400">
                <a:solidFill>
                  <a:schemeClr val="tx1"/>
                </a:solidFill>
                <a:latin typeface="Calibri" pitchFamily="34" charset="0"/>
              </a:defRPr>
            </a:lvl7pPr>
            <a:lvl8pPr marL="1371600" algn="l" rtl="0" fontAlgn="base">
              <a:spcBef>
                <a:spcPct val="0"/>
              </a:spcBef>
              <a:spcAft>
                <a:spcPct val="0"/>
              </a:spcAft>
              <a:defRPr sz="3400">
                <a:solidFill>
                  <a:schemeClr val="tx1"/>
                </a:solidFill>
                <a:latin typeface="Calibri" pitchFamily="34" charset="0"/>
              </a:defRPr>
            </a:lvl8pPr>
            <a:lvl9pPr marL="1828800" algn="l" rtl="0" fontAlgn="base">
              <a:spcBef>
                <a:spcPct val="0"/>
              </a:spcBef>
              <a:spcAft>
                <a:spcPct val="0"/>
              </a:spcAft>
              <a:defRPr sz="3400">
                <a:solidFill>
                  <a:schemeClr val="tx1"/>
                </a:solidFill>
                <a:latin typeface="Calibri" pitchFamily="34" charset="0"/>
              </a:defRPr>
            </a:lvl9pPr>
          </a:lstStyle>
          <a:p>
            <a:r>
              <a:rPr lang="en-US" kern="0" dirty="0" smtClean="0">
                <a:solidFill>
                  <a:schemeClr val="bg1"/>
                </a:solidFill>
              </a:rPr>
              <a:t>Germany Results</a:t>
            </a:r>
            <a:endParaRPr lang="en-US" kern="0" dirty="0">
              <a:solidFill>
                <a:schemeClr val="bg1"/>
              </a:solidFill>
            </a:endParaRPr>
          </a:p>
        </p:txBody>
      </p:sp>
      <p:grpSp>
        <p:nvGrpSpPr>
          <p:cNvPr id="201" name="Group 200"/>
          <p:cNvGrpSpPr/>
          <p:nvPr/>
        </p:nvGrpSpPr>
        <p:grpSpPr>
          <a:xfrm>
            <a:off x="1334949" y="1478943"/>
            <a:ext cx="6512987" cy="4031311"/>
            <a:chOff x="980124" y="-200163"/>
            <a:chExt cx="6199581" cy="4031311"/>
          </a:xfrm>
        </p:grpSpPr>
        <p:grpSp>
          <p:nvGrpSpPr>
            <p:cNvPr id="202" name="Group 10"/>
            <p:cNvGrpSpPr>
              <a:grpSpLocks/>
            </p:cNvGrpSpPr>
            <p:nvPr/>
          </p:nvGrpSpPr>
          <p:grpSpPr bwMode="auto">
            <a:xfrm>
              <a:off x="2026011" y="1297369"/>
              <a:ext cx="4209971" cy="2370154"/>
              <a:chOff x="0" y="723"/>
              <a:chExt cx="5414" cy="3048"/>
            </a:xfrm>
            <a:solidFill>
              <a:srgbClr val="C1BA9E"/>
            </a:solidFill>
          </p:grpSpPr>
          <p:sp>
            <p:nvSpPr>
              <p:cNvPr id="205" name="Freeform 204"/>
              <p:cNvSpPr>
                <a:spLocks noChangeAspect="1" noEditPoints="1"/>
              </p:cNvSpPr>
              <p:nvPr/>
            </p:nvSpPr>
            <p:spPr bwMode="auto">
              <a:xfrm>
                <a:off x="2213" y="723"/>
                <a:ext cx="3201" cy="2883"/>
              </a:xfrm>
              <a:custGeom>
                <a:avLst/>
                <a:gdLst>
                  <a:gd name="T0" fmla="*/ 2927 w 3062"/>
                  <a:gd name="T1" fmla="*/ 2669 h 2758"/>
                  <a:gd name="T2" fmla="*/ 2865 w 3062"/>
                  <a:gd name="T3" fmla="*/ 2545 h 2758"/>
                  <a:gd name="T4" fmla="*/ 2974 w 3062"/>
                  <a:gd name="T5" fmla="*/ 2469 h 2758"/>
                  <a:gd name="T6" fmla="*/ 2938 w 3062"/>
                  <a:gd name="T7" fmla="*/ 2350 h 2758"/>
                  <a:gd name="T8" fmla="*/ 3985 w 3062"/>
                  <a:gd name="T9" fmla="*/ 576 h 2758"/>
                  <a:gd name="T10" fmla="*/ 3375 w 3062"/>
                  <a:gd name="T11" fmla="*/ 391 h 2758"/>
                  <a:gd name="T12" fmla="*/ 3024 w 3062"/>
                  <a:gd name="T13" fmla="*/ 327 h 2758"/>
                  <a:gd name="T14" fmla="*/ 2742 w 3062"/>
                  <a:gd name="T15" fmla="*/ 197 h 2758"/>
                  <a:gd name="T16" fmla="*/ 2021 w 3062"/>
                  <a:gd name="T17" fmla="*/ 410 h 2758"/>
                  <a:gd name="T18" fmla="*/ 1795 w 3062"/>
                  <a:gd name="T19" fmla="*/ 597 h 2758"/>
                  <a:gd name="T20" fmla="*/ 1326 w 3062"/>
                  <a:gd name="T21" fmla="*/ 717 h 2758"/>
                  <a:gd name="T22" fmla="*/ 1150 w 3062"/>
                  <a:gd name="T23" fmla="*/ 862 h 2758"/>
                  <a:gd name="T24" fmla="*/ 1061 w 3062"/>
                  <a:gd name="T25" fmla="*/ 576 h 2758"/>
                  <a:gd name="T26" fmla="*/ 685 w 3062"/>
                  <a:gd name="T27" fmla="*/ 660 h 2758"/>
                  <a:gd name="T28" fmla="*/ 603 w 3062"/>
                  <a:gd name="T29" fmla="*/ 1085 h 2758"/>
                  <a:gd name="T30" fmla="*/ 731 w 3062"/>
                  <a:gd name="T31" fmla="*/ 1017 h 2758"/>
                  <a:gd name="T32" fmla="*/ 960 w 3062"/>
                  <a:gd name="T33" fmla="*/ 1044 h 2758"/>
                  <a:gd name="T34" fmla="*/ 704 w 3062"/>
                  <a:gd name="T35" fmla="*/ 1279 h 2758"/>
                  <a:gd name="T36" fmla="*/ 551 w 3062"/>
                  <a:gd name="T37" fmla="*/ 1286 h 2758"/>
                  <a:gd name="T38" fmla="*/ 308 w 3062"/>
                  <a:gd name="T39" fmla="*/ 1508 h 2758"/>
                  <a:gd name="T40" fmla="*/ 223 w 3062"/>
                  <a:gd name="T41" fmla="*/ 1803 h 2758"/>
                  <a:gd name="T42" fmla="*/ 693 w 3062"/>
                  <a:gd name="T43" fmla="*/ 1794 h 2758"/>
                  <a:gd name="T44" fmla="*/ 778 w 3062"/>
                  <a:gd name="T45" fmla="*/ 1717 h 2758"/>
                  <a:gd name="T46" fmla="*/ 1020 w 3062"/>
                  <a:gd name="T47" fmla="*/ 1814 h 2758"/>
                  <a:gd name="T48" fmla="*/ 728 w 3062"/>
                  <a:gd name="T49" fmla="*/ 1956 h 2758"/>
                  <a:gd name="T50" fmla="*/ 259 w 3062"/>
                  <a:gd name="T51" fmla="*/ 1846 h 2758"/>
                  <a:gd name="T52" fmla="*/ 44 w 3062"/>
                  <a:gd name="T53" fmla="*/ 2417 h 2758"/>
                  <a:gd name="T54" fmla="*/ 534 w 3062"/>
                  <a:gd name="T55" fmla="*/ 2561 h 2758"/>
                  <a:gd name="T56" fmla="*/ 660 w 3062"/>
                  <a:gd name="T57" fmla="*/ 3139 h 2758"/>
                  <a:gd name="T58" fmla="*/ 1143 w 3062"/>
                  <a:gd name="T59" fmla="*/ 3039 h 2758"/>
                  <a:gd name="T60" fmla="*/ 1438 w 3062"/>
                  <a:gd name="T61" fmla="*/ 2415 h 2758"/>
                  <a:gd name="T62" fmla="*/ 1227 w 3062"/>
                  <a:gd name="T63" fmla="*/ 2233 h 2758"/>
                  <a:gd name="T64" fmla="*/ 1443 w 3062"/>
                  <a:gd name="T65" fmla="*/ 2093 h 2758"/>
                  <a:gd name="T66" fmla="*/ 1892 w 3062"/>
                  <a:gd name="T67" fmla="*/ 2178 h 2758"/>
                  <a:gd name="T68" fmla="*/ 2358 w 3062"/>
                  <a:gd name="T69" fmla="*/ 2286 h 2758"/>
                  <a:gd name="T70" fmla="*/ 2523 w 3062"/>
                  <a:gd name="T71" fmla="*/ 2376 h 2758"/>
                  <a:gd name="T72" fmla="*/ 2834 w 3062"/>
                  <a:gd name="T73" fmla="*/ 2141 h 2758"/>
                  <a:gd name="T74" fmla="*/ 2944 w 3062"/>
                  <a:gd name="T75" fmla="*/ 1717 h 2758"/>
                  <a:gd name="T76" fmla="*/ 3157 w 3062"/>
                  <a:gd name="T77" fmla="*/ 1661 h 2758"/>
                  <a:gd name="T78" fmla="*/ 3516 w 3062"/>
                  <a:gd name="T79" fmla="*/ 1085 h 2758"/>
                  <a:gd name="T80" fmla="*/ 3686 w 3062"/>
                  <a:gd name="T81" fmla="*/ 1163 h 2758"/>
                  <a:gd name="T82" fmla="*/ 3968 w 3062"/>
                  <a:gd name="T83" fmla="*/ 1074 h 2758"/>
                  <a:gd name="T84" fmla="*/ 1179 w 3062"/>
                  <a:gd name="T85" fmla="*/ 1696 h 2758"/>
                  <a:gd name="T86" fmla="*/ 1185 w 3062"/>
                  <a:gd name="T87" fmla="*/ 1590 h 2758"/>
                  <a:gd name="T88" fmla="*/ 1337 w 3062"/>
                  <a:gd name="T89" fmla="*/ 1713 h 2758"/>
                  <a:gd name="T90" fmla="*/ 1557 w 3062"/>
                  <a:gd name="T91" fmla="*/ 358 h 2758"/>
                  <a:gd name="T92" fmla="*/ 1476 w 3062"/>
                  <a:gd name="T93" fmla="*/ 343 h 2758"/>
                  <a:gd name="T94" fmla="*/ 163 w 3062"/>
                  <a:gd name="T95" fmla="*/ 1343 h 2758"/>
                  <a:gd name="T96" fmla="*/ 2474 w 3062"/>
                  <a:gd name="T97" fmla="*/ 2649 h 2758"/>
                  <a:gd name="T98" fmla="*/ 1405 w 3062"/>
                  <a:gd name="T99" fmla="*/ 2919 h 2758"/>
                  <a:gd name="T100" fmla="*/ 283 w 3062"/>
                  <a:gd name="T101" fmla="*/ 1415 h 2758"/>
                  <a:gd name="T102" fmla="*/ 281 w 3062"/>
                  <a:gd name="T103" fmla="*/ 1148 h 2758"/>
                  <a:gd name="T104" fmla="*/ 4067 w 3062"/>
                  <a:gd name="T105" fmla="*/ 3599 h 2758"/>
                  <a:gd name="T106" fmla="*/ 3930 w 3062"/>
                  <a:gd name="T107" fmla="*/ 3760 h 2758"/>
                  <a:gd name="T108" fmla="*/ 3151 w 3062"/>
                  <a:gd name="T109" fmla="*/ 1900 h 2758"/>
                  <a:gd name="T110" fmla="*/ 3320 w 3062"/>
                  <a:gd name="T111" fmla="*/ 2820 h 2758"/>
                  <a:gd name="T112" fmla="*/ 3164 w 3062"/>
                  <a:gd name="T113" fmla="*/ 2655 h 2758"/>
                  <a:gd name="T114" fmla="*/ 3252 w 3062"/>
                  <a:gd name="T115" fmla="*/ 2916 h 2758"/>
                  <a:gd name="T116" fmla="*/ 2801 w 3062"/>
                  <a:gd name="T117" fmla="*/ 3338 h 2758"/>
                  <a:gd name="T118" fmla="*/ 3471 w 3062"/>
                  <a:gd name="T119" fmla="*/ 3534 h 2758"/>
                  <a:gd name="T120" fmla="*/ 3377 w 3062"/>
                  <a:gd name="T121" fmla="*/ 1300 h 2758"/>
                  <a:gd name="T122" fmla="*/ 3394 w 3062"/>
                  <a:gd name="T123" fmla="*/ 1671 h 2758"/>
                  <a:gd name="T124" fmla="*/ 3285 w 3062"/>
                  <a:gd name="T125" fmla="*/ 1854 h 275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062"/>
                  <a:gd name="T190" fmla="*/ 0 h 2758"/>
                  <a:gd name="T191" fmla="*/ 3062 w 3062"/>
                  <a:gd name="T192" fmla="*/ 2758 h 275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062" h="2758">
                    <a:moveTo>
                      <a:pt x="1982" y="1630"/>
                    </a:moveTo>
                    <a:lnTo>
                      <a:pt x="1982" y="1630"/>
                    </a:lnTo>
                    <a:lnTo>
                      <a:pt x="1976" y="1628"/>
                    </a:lnTo>
                    <a:lnTo>
                      <a:pt x="1972" y="1630"/>
                    </a:lnTo>
                    <a:lnTo>
                      <a:pt x="1962" y="1640"/>
                    </a:lnTo>
                    <a:lnTo>
                      <a:pt x="1960" y="1644"/>
                    </a:lnTo>
                    <a:lnTo>
                      <a:pt x="1962" y="1650"/>
                    </a:lnTo>
                    <a:lnTo>
                      <a:pt x="1966" y="1652"/>
                    </a:lnTo>
                    <a:lnTo>
                      <a:pt x="1972" y="1650"/>
                    </a:lnTo>
                    <a:lnTo>
                      <a:pt x="1982" y="1640"/>
                    </a:lnTo>
                    <a:lnTo>
                      <a:pt x="1984" y="1634"/>
                    </a:lnTo>
                    <a:lnTo>
                      <a:pt x="1982" y="1630"/>
                    </a:lnTo>
                    <a:close/>
                    <a:moveTo>
                      <a:pt x="2112" y="1982"/>
                    </a:moveTo>
                    <a:lnTo>
                      <a:pt x="2112" y="1982"/>
                    </a:lnTo>
                    <a:lnTo>
                      <a:pt x="2116" y="1994"/>
                    </a:lnTo>
                    <a:lnTo>
                      <a:pt x="2120" y="2000"/>
                    </a:lnTo>
                    <a:lnTo>
                      <a:pt x="2122" y="2006"/>
                    </a:lnTo>
                    <a:lnTo>
                      <a:pt x="2122" y="2014"/>
                    </a:lnTo>
                    <a:lnTo>
                      <a:pt x="2122" y="2018"/>
                    </a:lnTo>
                    <a:lnTo>
                      <a:pt x="2124" y="2022"/>
                    </a:lnTo>
                    <a:lnTo>
                      <a:pt x="2126" y="2024"/>
                    </a:lnTo>
                    <a:lnTo>
                      <a:pt x="2128" y="2026"/>
                    </a:lnTo>
                    <a:lnTo>
                      <a:pt x="2130" y="2026"/>
                    </a:lnTo>
                    <a:lnTo>
                      <a:pt x="2134" y="2026"/>
                    </a:lnTo>
                    <a:lnTo>
                      <a:pt x="2140" y="2024"/>
                    </a:lnTo>
                    <a:lnTo>
                      <a:pt x="2142" y="2022"/>
                    </a:lnTo>
                    <a:lnTo>
                      <a:pt x="2142" y="2008"/>
                    </a:lnTo>
                    <a:lnTo>
                      <a:pt x="2142" y="1996"/>
                    </a:lnTo>
                    <a:lnTo>
                      <a:pt x="2144" y="1992"/>
                    </a:lnTo>
                    <a:lnTo>
                      <a:pt x="2146" y="1994"/>
                    </a:lnTo>
                    <a:lnTo>
                      <a:pt x="2148" y="2000"/>
                    </a:lnTo>
                    <a:lnTo>
                      <a:pt x="2158" y="2012"/>
                    </a:lnTo>
                    <a:lnTo>
                      <a:pt x="2166" y="2020"/>
                    </a:lnTo>
                    <a:lnTo>
                      <a:pt x="2172" y="2024"/>
                    </a:lnTo>
                    <a:lnTo>
                      <a:pt x="2180" y="2026"/>
                    </a:lnTo>
                    <a:lnTo>
                      <a:pt x="2184" y="2026"/>
                    </a:lnTo>
                    <a:lnTo>
                      <a:pt x="2186" y="2026"/>
                    </a:lnTo>
                    <a:lnTo>
                      <a:pt x="2188" y="2024"/>
                    </a:lnTo>
                    <a:lnTo>
                      <a:pt x="2190" y="2022"/>
                    </a:lnTo>
                    <a:lnTo>
                      <a:pt x="2188" y="2020"/>
                    </a:lnTo>
                    <a:lnTo>
                      <a:pt x="2186" y="2014"/>
                    </a:lnTo>
                    <a:lnTo>
                      <a:pt x="2176" y="2002"/>
                    </a:lnTo>
                    <a:lnTo>
                      <a:pt x="2168" y="1992"/>
                    </a:lnTo>
                    <a:lnTo>
                      <a:pt x="2166" y="1988"/>
                    </a:lnTo>
                    <a:lnTo>
                      <a:pt x="2166" y="1984"/>
                    </a:lnTo>
                    <a:lnTo>
                      <a:pt x="2168" y="1982"/>
                    </a:lnTo>
                    <a:lnTo>
                      <a:pt x="2178" y="1972"/>
                    </a:lnTo>
                    <a:lnTo>
                      <a:pt x="2180" y="1968"/>
                    </a:lnTo>
                    <a:lnTo>
                      <a:pt x="2182" y="1962"/>
                    </a:lnTo>
                    <a:lnTo>
                      <a:pt x="2180" y="1960"/>
                    </a:lnTo>
                    <a:lnTo>
                      <a:pt x="2174" y="1958"/>
                    </a:lnTo>
                    <a:lnTo>
                      <a:pt x="2150" y="1958"/>
                    </a:lnTo>
                    <a:lnTo>
                      <a:pt x="2148" y="1958"/>
                    </a:lnTo>
                    <a:lnTo>
                      <a:pt x="2146" y="1956"/>
                    </a:lnTo>
                    <a:lnTo>
                      <a:pt x="2146" y="1954"/>
                    </a:lnTo>
                    <a:lnTo>
                      <a:pt x="2146" y="1950"/>
                    </a:lnTo>
                    <a:lnTo>
                      <a:pt x="2148" y="1946"/>
                    </a:lnTo>
                    <a:lnTo>
                      <a:pt x="2158" y="1934"/>
                    </a:lnTo>
                    <a:lnTo>
                      <a:pt x="2158" y="1932"/>
                    </a:lnTo>
                    <a:lnTo>
                      <a:pt x="2158" y="1930"/>
                    </a:lnTo>
                    <a:lnTo>
                      <a:pt x="2154" y="1928"/>
                    </a:lnTo>
                    <a:lnTo>
                      <a:pt x="2150" y="1928"/>
                    </a:lnTo>
                    <a:lnTo>
                      <a:pt x="2144" y="1930"/>
                    </a:lnTo>
                    <a:lnTo>
                      <a:pt x="2138" y="1934"/>
                    </a:lnTo>
                    <a:lnTo>
                      <a:pt x="2130" y="1946"/>
                    </a:lnTo>
                    <a:lnTo>
                      <a:pt x="2116" y="1970"/>
                    </a:lnTo>
                    <a:lnTo>
                      <a:pt x="2112" y="1982"/>
                    </a:lnTo>
                    <a:close/>
                    <a:moveTo>
                      <a:pt x="1966" y="1940"/>
                    </a:moveTo>
                    <a:lnTo>
                      <a:pt x="1966" y="1940"/>
                    </a:lnTo>
                    <a:lnTo>
                      <a:pt x="1968" y="1948"/>
                    </a:lnTo>
                    <a:lnTo>
                      <a:pt x="1970" y="1954"/>
                    </a:lnTo>
                    <a:lnTo>
                      <a:pt x="1972" y="1960"/>
                    </a:lnTo>
                    <a:lnTo>
                      <a:pt x="1980" y="1974"/>
                    </a:lnTo>
                    <a:lnTo>
                      <a:pt x="1982" y="1980"/>
                    </a:lnTo>
                    <a:lnTo>
                      <a:pt x="1988" y="1984"/>
                    </a:lnTo>
                    <a:lnTo>
                      <a:pt x="1994" y="1986"/>
                    </a:lnTo>
                    <a:lnTo>
                      <a:pt x="1998" y="1986"/>
                    </a:lnTo>
                    <a:lnTo>
                      <a:pt x="2014" y="1986"/>
                    </a:lnTo>
                    <a:lnTo>
                      <a:pt x="2018" y="1986"/>
                    </a:lnTo>
                    <a:lnTo>
                      <a:pt x="2024" y="1988"/>
                    </a:lnTo>
                    <a:lnTo>
                      <a:pt x="2032" y="1990"/>
                    </a:lnTo>
                    <a:lnTo>
                      <a:pt x="2038" y="1992"/>
                    </a:lnTo>
                    <a:lnTo>
                      <a:pt x="2044" y="1996"/>
                    </a:lnTo>
                    <a:lnTo>
                      <a:pt x="2052" y="1996"/>
                    </a:lnTo>
                    <a:lnTo>
                      <a:pt x="2056" y="1996"/>
                    </a:lnTo>
                    <a:lnTo>
                      <a:pt x="2062" y="1994"/>
                    </a:lnTo>
                    <a:lnTo>
                      <a:pt x="2066" y="1988"/>
                    </a:lnTo>
                    <a:lnTo>
                      <a:pt x="2072" y="1974"/>
                    </a:lnTo>
                    <a:lnTo>
                      <a:pt x="2074" y="1968"/>
                    </a:lnTo>
                    <a:lnTo>
                      <a:pt x="2078" y="1962"/>
                    </a:lnTo>
                    <a:lnTo>
                      <a:pt x="2088" y="1950"/>
                    </a:lnTo>
                    <a:lnTo>
                      <a:pt x="2090" y="1944"/>
                    </a:lnTo>
                    <a:lnTo>
                      <a:pt x="2094" y="1932"/>
                    </a:lnTo>
                    <a:lnTo>
                      <a:pt x="2096" y="1928"/>
                    </a:lnTo>
                    <a:lnTo>
                      <a:pt x="2100" y="1924"/>
                    </a:lnTo>
                    <a:lnTo>
                      <a:pt x="2106" y="1922"/>
                    </a:lnTo>
                    <a:lnTo>
                      <a:pt x="2108" y="1920"/>
                    </a:lnTo>
                    <a:lnTo>
                      <a:pt x="2108" y="1918"/>
                    </a:lnTo>
                    <a:lnTo>
                      <a:pt x="2108" y="1916"/>
                    </a:lnTo>
                    <a:lnTo>
                      <a:pt x="2106" y="1914"/>
                    </a:lnTo>
                    <a:lnTo>
                      <a:pt x="2100" y="1912"/>
                    </a:lnTo>
                    <a:lnTo>
                      <a:pt x="2096" y="1908"/>
                    </a:lnTo>
                    <a:lnTo>
                      <a:pt x="2094" y="1900"/>
                    </a:lnTo>
                    <a:lnTo>
                      <a:pt x="2094" y="1898"/>
                    </a:lnTo>
                    <a:lnTo>
                      <a:pt x="2094" y="1882"/>
                    </a:lnTo>
                    <a:lnTo>
                      <a:pt x="2094" y="1878"/>
                    </a:lnTo>
                    <a:lnTo>
                      <a:pt x="2096" y="1870"/>
                    </a:lnTo>
                    <a:lnTo>
                      <a:pt x="2100" y="1866"/>
                    </a:lnTo>
                    <a:lnTo>
                      <a:pt x="2106" y="1864"/>
                    </a:lnTo>
                    <a:lnTo>
                      <a:pt x="2108" y="1862"/>
                    </a:lnTo>
                    <a:lnTo>
                      <a:pt x="2110" y="1858"/>
                    </a:lnTo>
                    <a:lnTo>
                      <a:pt x="2110" y="1856"/>
                    </a:lnTo>
                    <a:lnTo>
                      <a:pt x="2110" y="1852"/>
                    </a:lnTo>
                    <a:lnTo>
                      <a:pt x="2106" y="1848"/>
                    </a:lnTo>
                    <a:lnTo>
                      <a:pt x="2102" y="1842"/>
                    </a:lnTo>
                    <a:lnTo>
                      <a:pt x="2096" y="1836"/>
                    </a:lnTo>
                    <a:lnTo>
                      <a:pt x="2090" y="1834"/>
                    </a:lnTo>
                    <a:lnTo>
                      <a:pt x="2084" y="1832"/>
                    </a:lnTo>
                    <a:lnTo>
                      <a:pt x="2076" y="1834"/>
                    </a:lnTo>
                    <a:lnTo>
                      <a:pt x="2052" y="1846"/>
                    </a:lnTo>
                    <a:lnTo>
                      <a:pt x="2046" y="1850"/>
                    </a:lnTo>
                    <a:lnTo>
                      <a:pt x="2040" y="1856"/>
                    </a:lnTo>
                    <a:lnTo>
                      <a:pt x="2020" y="1882"/>
                    </a:lnTo>
                    <a:lnTo>
                      <a:pt x="2014" y="1888"/>
                    </a:lnTo>
                    <a:lnTo>
                      <a:pt x="2008" y="1892"/>
                    </a:lnTo>
                    <a:lnTo>
                      <a:pt x="2004" y="1896"/>
                    </a:lnTo>
                    <a:lnTo>
                      <a:pt x="1988" y="1902"/>
                    </a:lnTo>
                    <a:lnTo>
                      <a:pt x="1984" y="1904"/>
                    </a:lnTo>
                    <a:lnTo>
                      <a:pt x="1972" y="1914"/>
                    </a:lnTo>
                    <a:lnTo>
                      <a:pt x="1968" y="1920"/>
                    </a:lnTo>
                    <a:lnTo>
                      <a:pt x="1966" y="1926"/>
                    </a:lnTo>
                    <a:lnTo>
                      <a:pt x="1966" y="1940"/>
                    </a:lnTo>
                    <a:close/>
                    <a:moveTo>
                      <a:pt x="2180" y="1810"/>
                    </a:moveTo>
                    <a:lnTo>
                      <a:pt x="2180" y="1810"/>
                    </a:lnTo>
                    <a:lnTo>
                      <a:pt x="2174" y="1814"/>
                    </a:lnTo>
                    <a:lnTo>
                      <a:pt x="2170" y="1818"/>
                    </a:lnTo>
                    <a:lnTo>
                      <a:pt x="2164" y="1832"/>
                    </a:lnTo>
                    <a:lnTo>
                      <a:pt x="2164" y="1834"/>
                    </a:lnTo>
                    <a:lnTo>
                      <a:pt x="2164" y="1836"/>
                    </a:lnTo>
                    <a:lnTo>
                      <a:pt x="2166" y="1838"/>
                    </a:lnTo>
                    <a:lnTo>
                      <a:pt x="2168" y="1836"/>
                    </a:lnTo>
                    <a:lnTo>
                      <a:pt x="2174" y="1834"/>
                    </a:lnTo>
                    <a:lnTo>
                      <a:pt x="2180" y="1832"/>
                    </a:lnTo>
                    <a:lnTo>
                      <a:pt x="2186" y="1834"/>
                    </a:lnTo>
                    <a:lnTo>
                      <a:pt x="2192" y="1838"/>
                    </a:lnTo>
                    <a:lnTo>
                      <a:pt x="2200" y="1840"/>
                    </a:lnTo>
                    <a:lnTo>
                      <a:pt x="2204" y="1840"/>
                    </a:lnTo>
                    <a:lnTo>
                      <a:pt x="2210" y="1840"/>
                    </a:lnTo>
                    <a:lnTo>
                      <a:pt x="2218" y="1844"/>
                    </a:lnTo>
                    <a:lnTo>
                      <a:pt x="2224" y="1846"/>
                    </a:lnTo>
                    <a:lnTo>
                      <a:pt x="2226" y="1846"/>
                    </a:lnTo>
                    <a:lnTo>
                      <a:pt x="2228" y="1846"/>
                    </a:lnTo>
                    <a:lnTo>
                      <a:pt x="2230" y="1844"/>
                    </a:lnTo>
                    <a:lnTo>
                      <a:pt x="2230" y="1842"/>
                    </a:lnTo>
                    <a:lnTo>
                      <a:pt x="2230" y="1818"/>
                    </a:lnTo>
                    <a:lnTo>
                      <a:pt x="2230" y="1812"/>
                    </a:lnTo>
                    <a:lnTo>
                      <a:pt x="2226" y="1806"/>
                    </a:lnTo>
                    <a:lnTo>
                      <a:pt x="2216" y="1798"/>
                    </a:lnTo>
                    <a:lnTo>
                      <a:pt x="2214" y="1796"/>
                    </a:lnTo>
                    <a:lnTo>
                      <a:pt x="2212" y="1794"/>
                    </a:lnTo>
                    <a:lnTo>
                      <a:pt x="2208" y="1796"/>
                    </a:lnTo>
                    <a:lnTo>
                      <a:pt x="2206" y="1798"/>
                    </a:lnTo>
                    <a:lnTo>
                      <a:pt x="2198" y="1806"/>
                    </a:lnTo>
                    <a:lnTo>
                      <a:pt x="2190" y="1810"/>
                    </a:lnTo>
                    <a:lnTo>
                      <a:pt x="2184" y="1810"/>
                    </a:lnTo>
                    <a:lnTo>
                      <a:pt x="2180" y="1810"/>
                    </a:lnTo>
                    <a:close/>
                    <a:moveTo>
                      <a:pt x="2152" y="1544"/>
                    </a:moveTo>
                    <a:lnTo>
                      <a:pt x="2152" y="1544"/>
                    </a:lnTo>
                    <a:lnTo>
                      <a:pt x="2152" y="1542"/>
                    </a:lnTo>
                    <a:lnTo>
                      <a:pt x="2152" y="1540"/>
                    </a:lnTo>
                    <a:lnTo>
                      <a:pt x="2150" y="1540"/>
                    </a:lnTo>
                    <a:lnTo>
                      <a:pt x="2148" y="1542"/>
                    </a:lnTo>
                    <a:lnTo>
                      <a:pt x="2138" y="1550"/>
                    </a:lnTo>
                    <a:lnTo>
                      <a:pt x="2134" y="1558"/>
                    </a:lnTo>
                    <a:lnTo>
                      <a:pt x="2132" y="1564"/>
                    </a:lnTo>
                    <a:lnTo>
                      <a:pt x="2132" y="1568"/>
                    </a:lnTo>
                    <a:lnTo>
                      <a:pt x="2134" y="1576"/>
                    </a:lnTo>
                    <a:lnTo>
                      <a:pt x="2136" y="1584"/>
                    </a:lnTo>
                    <a:lnTo>
                      <a:pt x="2140" y="1588"/>
                    </a:lnTo>
                    <a:lnTo>
                      <a:pt x="2140" y="1590"/>
                    </a:lnTo>
                    <a:lnTo>
                      <a:pt x="2142" y="1592"/>
                    </a:lnTo>
                    <a:lnTo>
                      <a:pt x="2144" y="1590"/>
                    </a:lnTo>
                    <a:lnTo>
                      <a:pt x="2144" y="1588"/>
                    </a:lnTo>
                    <a:lnTo>
                      <a:pt x="2150" y="1564"/>
                    </a:lnTo>
                    <a:lnTo>
                      <a:pt x="2152" y="1548"/>
                    </a:lnTo>
                    <a:lnTo>
                      <a:pt x="2152" y="1544"/>
                    </a:lnTo>
                    <a:close/>
                    <a:moveTo>
                      <a:pt x="2066" y="2082"/>
                    </a:moveTo>
                    <a:lnTo>
                      <a:pt x="2066" y="2082"/>
                    </a:lnTo>
                    <a:lnTo>
                      <a:pt x="2068" y="2082"/>
                    </a:lnTo>
                    <a:lnTo>
                      <a:pt x="2070" y="2082"/>
                    </a:lnTo>
                    <a:lnTo>
                      <a:pt x="2072" y="2080"/>
                    </a:lnTo>
                    <a:lnTo>
                      <a:pt x="2070" y="2078"/>
                    </a:lnTo>
                    <a:lnTo>
                      <a:pt x="2068" y="2072"/>
                    </a:lnTo>
                    <a:lnTo>
                      <a:pt x="2062" y="2066"/>
                    </a:lnTo>
                    <a:lnTo>
                      <a:pt x="2056" y="2062"/>
                    </a:lnTo>
                    <a:lnTo>
                      <a:pt x="2032" y="2058"/>
                    </a:lnTo>
                    <a:lnTo>
                      <a:pt x="2018" y="2052"/>
                    </a:lnTo>
                    <a:lnTo>
                      <a:pt x="2012" y="2048"/>
                    </a:lnTo>
                    <a:lnTo>
                      <a:pt x="2006" y="2046"/>
                    </a:lnTo>
                    <a:lnTo>
                      <a:pt x="1998" y="2046"/>
                    </a:lnTo>
                    <a:lnTo>
                      <a:pt x="1994" y="2046"/>
                    </a:lnTo>
                    <a:lnTo>
                      <a:pt x="1978" y="2046"/>
                    </a:lnTo>
                    <a:lnTo>
                      <a:pt x="1964" y="2046"/>
                    </a:lnTo>
                    <a:lnTo>
                      <a:pt x="1948" y="2046"/>
                    </a:lnTo>
                    <a:lnTo>
                      <a:pt x="1916" y="2046"/>
                    </a:lnTo>
                    <a:lnTo>
                      <a:pt x="1912" y="2046"/>
                    </a:lnTo>
                    <a:lnTo>
                      <a:pt x="1916" y="2048"/>
                    </a:lnTo>
                    <a:lnTo>
                      <a:pt x="1940" y="2062"/>
                    </a:lnTo>
                    <a:lnTo>
                      <a:pt x="1954" y="2066"/>
                    </a:lnTo>
                    <a:lnTo>
                      <a:pt x="1998" y="2074"/>
                    </a:lnTo>
                    <a:lnTo>
                      <a:pt x="2014" y="2074"/>
                    </a:lnTo>
                    <a:lnTo>
                      <a:pt x="2026" y="2074"/>
                    </a:lnTo>
                    <a:lnTo>
                      <a:pt x="2042" y="2076"/>
                    </a:lnTo>
                    <a:lnTo>
                      <a:pt x="2066" y="2082"/>
                    </a:lnTo>
                    <a:close/>
                    <a:moveTo>
                      <a:pt x="2126" y="1676"/>
                    </a:moveTo>
                    <a:lnTo>
                      <a:pt x="2126" y="1676"/>
                    </a:lnTo>
                    <a:lnTo>
                      <a:pt x="2124" y="1684"/>
                    </a:lnTo>
                    <a:lnTo>
                      <a:pt x="2126" y="1692"/>
                    </a:lnTo>
                    <a:lnTo>
                      <a:pt x="2130" y="1706"/>
                    </a:lnTo>
                    <a:lnTo>
                      <a:pt x="2134" y="1712"/>
                    </a:lnTo>
                    <a:lnTo>
                      <a:pt x="2138" y="1718"/>
                    </a:lnTo>
                    <a:lnTo>
                      <a:pt x="2142" y="1722"/>
                    </a:lnTo>
                    <a:lnTo>
                      <a:pt x="2148" y="1722"/>
                    </a:lnTo>
                    <a:lnTo>
                      <a:pt x="2152" y="1724"/>
                    </a:lnTo>
                    <a:lnTo>
                      <a:pt x="2158" y="1728"/>
                    </a:lnTo>
                    <a:lnTo>
                      <a:pt x="2174" y="1738"/>
                    </a:lnTo>
                    <a:lnTo>
                      <a:pt x="2180" y="1744"/>
                    </a:lnTo>
                    <a:lnTo>
                      <a:pt x="2186" y="1750"/>
                    </a:lnTo>
                    <a:lnTo>
                      <a:pt x="2188" y="1754"/>
                    </a:lnTo>
                    <a:lnTo>
                      <a:pt x="2192" y="1760"/>
                    </a:lnTo>
                    <a:lnTo>
                      <a:pt x="2198" y="1766"/>
                    </a:lnTo>
                    <a:lnTo>
                      <a:pt x="2204" y="1768"/>
                    </a:lnTo>
                    <a:lnTo>
                      <a:pt x="2206" y="1768"/>
                    </a:lnTo>
                    <a:lnTo>
                      <a:pt x="2208" y="1768"/>
                    </a:lnTo>
                    <a:lnTo>
                      <a:pt x="2210" y="1766"/>
                    </a:lnTo>
                    <a:lnTo>
                      <a:pt x="2210" y="1764"/>
                    </a:lnTo>
                    <a:lnTo>
                      <a:pt x="2210" y="1760"/>
                    </a:lnTo>
                    <a:lnTo>
                      <a:pt x="2210" y="1752"/>
                    </a:lnTo>
                    <a:lnTo>
                      <a:pt x="2206" y="1746"/>
                    </a:lnTo>
                    <a:lnTo>
                      <a:pt x="2196" y="1730"/>
                    </a:lnTo>
                    <a:lnTo>
                      <a:pt x="2190" y="1724"/>
                    </a:lnTo>
                    <a:lnTo>
                      <a:pt x="2184" y="1718"/>
                    </a:lnTo>
                    <a:lnTo>
                      <a:pt x="2168" y="1708"/>
                    </a:lnTo>
                    <a:lnTo>
                      <a:pt x="2164" y="1704"/>
                    </a:lnTo>
                    <a:lnTo>
                      <a:pt x="2162" y="1698"/>
                    </a:lnTo>
                    <a:lnTo>
                      <a:pt x="2164" y="1686"/>
                    </a:lnTo>
                    <a:lnTo>
                      <a:pt x="2170" y="1672"/>
                    </a:lnTo>
                    <a:lnTo>
                      <a:pt x="2168" y="1666"/>
                    </a:lnTo>
                    <a:lnTo>
                      <a:pt x="2164" y="1660"/>
                    </a:lnTo>
                    <a:lnTo>
                      <a:pt x="2160" y="1658"/>
                    </a:lnTo>
                    <a:lnTo>
                      <a:pt x="2152" y="1656"/>
                    </a:lnTo>
                    <a:lnTo>
                      <a:pt x="2146" y="1658"/>
                    </a:lnTo>
                    <a:lnTo>
                      <a:pt x="2140" y="1660"/>
                    </a:lnTo>
                    <a:lnTo>
                      <a:pt x="2134" y="1666"/>
                    </a:lnTo>
                    <a:lnTo>
                      <a:pt x="2130" y="1672"/>
                    </a:lnTo>
                    <a:lnTo>
                      <a:pt x="2126" y="1676"/>
                    </a:lnTo>
                    <a:close/>
                    <a:moveTo>
                      <a:pt x="3046" y="620"/>
                    </a:moveTo>
                    <a:lnTo>
                      <a:pt x="3046" y="620"/>
                    </a:lnTo>
                    <a:lnTo>
                      <a:pt x="3052" y="616"/>
                    </a:lnTo>
                    <a:lnTo>
                      <a:pt x="3054" y="610"/>
                    </a:lnTo>
                    <a:lnTo>
                      <a:pt x="3062" y="478"/>
                    </a:lnTo>
                    <a:lnTo>
                      <a:pt x="3060" y="472"/>
                    </a:lnTo>
                    <a:lnTo>
                      <a:pt x="3056" y="466"/>
                    </a:lnTo>
                    <a:lnTo>
                      <a:pt x="3050" y="464"/>
                    </a:lnTo>
                    <a:lnTo>
                      <a:pt x="3038" y="460"/>
                    </a:lnTo>
                    <a:lnTo>
                      <a:pt x="3034" y="458"/>
                    </a:lnTo>
                    <a:lnTo>
                      <a:pt x="3028" y="454"/>
                    </a:lnTo>
                    <a:lnTo>
                      <a:pt x="3020" y="446"/>
                    </a:lnTo>
                    <a:lnTo>
                      <a:pt x="3006" y="438"/>
                    </a:lnTo>
                    <a:lnTo>
                      <a:pt x="3002" y="434"/>
                    </a:lnTo>
                    <a:lnTo>
                      <a:pt x="2994" y="432"/>
                    </a:lnTo>
                    <a:lnTo>
                      <a:pt x="2986" y="432"/>
                    </a:lnTo>
                    <a:lnTo>
                      <a:pt x="2972" y="432"/>
                    </a:lnTo>
                    <a:lnTo>
                      <a:pt x="2966" y="430"/>
                    </a:lnTo>
                    <a:lnTo>
                      <a:pt x="2958" y="428"/>
                    </a:lnTo>
                    <a:lnTo>
                      <a:pt x="2952" y="424"/>
                    </a:lnTo>
                    <a:lnTo>
                      <a:pt x="2946" y="422"/>
                    </a:lnTo>
                    <a:lnTo>
                      <a:pt x="2938" y="422"/>
                    </a:lnTo>
                    <a:lnTo>
                      <a:pt x="2934" y="422"/>
                    </a:lnTo>
                    <a:lnTo>
                      <a:pt x="2920" y="422"/>
                    </a:lnTo>
                    <a:lnTo>
                      <a:pt x="2918" y="424"/>
                    </a:lnTo>
                    <a:lnTo>
                      <a:pt x="2918" y="430"/>
                    </a:lnTo>
                    <a:lnTo>
                      <a:pt x="2924" y="452"/>
                    </a:lnTo>
                    <a:lnTo>
                      <a:pt x="2922" y="460"/>
                    </a:lnTo>
                    <a:lnTo>
                      <a:pt x="2918" y="464"/>
                    </a:lnTo>
                    <a:lnTo>
                      <a:pt x="2914" y="466"/>
                    </a:lnTo>
                    <a:lnTo>
                      <a:pt x="2906" y="468"/>
                    </a:lnTo>
                    <a:lnTo>
                      <a:pt x="2900" y="466"/>
                    </a:lnTo>
                    <a:lnTo>
                      <a:pt x="2894" y="464"/>
                    </a:lnTo>
                    <a:lnTo>
                      <a:pt x="2888" y="460"/>
                    </a:lnTo>
                    <a:lnTo>
                      <a:pt x="2882" y="454"/>
                    </a:lnTo>
                    <a:lnTo>
                      <a:pt x="2880" y="448"/>
                    </a:lnTo>
                    <a:lnTo>
                      <a:pt x="2876" y="436"/>
                    </a:lnTo>
                    <a:lnTo>
                      <a:pt x="2874" y="432"/>
                    </a:lnTo>
                    <a:lnTo>
                      <a:pt x="2868" y="432"/>
                    </a:lnTo>
                    <a:lnTo>
                      <a:pt x="2856" y="432"/>
                    </a:lnTo>
                    <a:lnTo>
                      <a:pt x="2848" y="432"/>
                    </a:lnTo>
                    <a:lnTo>
                      <a:pt x="2842" y="436"/>
                    </a:lnTo>
                    <a:lnTo>
                      <a:pt x="2836" y="438"/>
                    </a:lnTo>
                    <a:lnTo>
                      <a:pt x="2830" y="438"/>
                    </a:lnTo>
                    <a:lnTo>
                      <a:pt x="2816" y="434"/>
                    </a:lnTo>
                    <a:lnTo>
                      <a:pt x="2800" y="432"/>
                    </a:lnTo>
                    <a:lnTo>
                      <a:pt x="2786" y="432"/>
                    </a:lnTo>
                    <a:lnTo>
                      <a:pt x="2780" y="432"/>
                    </a:lnTo>
                    <a:lnTo>
                      <a:pt x="2774" y="436"/>
                    </a:lnTo>
                    <a:lnTo>
                      <a:pt x="2772" y="438"/>
                    </a:lnTo>
                    <a:lnTo>
                      <a:pt x="2768" y="438"/>
                    </a:lnTo>
                    <a:lnTo>
                      <a:pt x="2764" y="436"/>
                    </a:lnTo>
                    <a:lnTo>
                      <a:pt x="2756" y="426"/>
                    </a:lnTo>
                    <a:lnTo>
                      <a:pt x="2752" y="420"/>
                    </a:lnTo>
                    <a:lnTo>
                      <a:pt x="2750" y="414"/>
                    </a:lnTo>
                    <a:lnTo>
                      <a:pt x="2750" y="400"/>
                    </a:lnTo>
                    <a:lnTo>
                      <a:pt x="2748" y="394"/>
                    </a:lnTo>
                    <a:lnTo>
                      <a:pt x="2742" y="388"/>
                    </a:lnTo>
                    <a:lnTo>
                      <a:pt x="2726" y="376"/>
                    </a:lnTo>
                    <a:lnTo>
                      <a:pt x="2720" y="374"/>
                    </a:lnTo>
                    <a:lnTo>
                      <a:pt x="2712" y="372"/>
                    </a:lnTo>
                    <a:lnTo>
                      <a:pt x="2680" y="372"/>
                    </a:lnTo>
                    <a:lnTo>
                      <a:pt x="2664" y="372"/>
                    </a:lnTo>
                    <a:lnTo>
                      <a:pt x="2630" y="372"/>
                    </a:lnTo>
                    <a:lnTo>
                      <a:pt x="2624" y="370"/>
                    </a:lnTo>
                    <a:lnTo>
                      <a:pt x="2622" y="368"/>
                    </a:lnTo>
                    <a:lnTo>
                      <a:pt x="2620" y="362"/>
                    </a:lnTo>
                    <a:lnTo>
                      <a:pt x="2618" y="358"/>
                    </a:lnTo>
                    <a:lnTo>
                      <a:pt x="2606" y="348"/>
                    </a:lnTo>
                    <a:lnTo>
                      <a:pt x="2590" y="338"/>
                    </a:lnTo>
                    <a:lnTo>
                      <a:pt x="2586" y="332"/>
                    </a:lnTo>
                    <a:lnTo>
                      <a:pt x="2584" y="326"/>
                    </a:lnTo>
                    <a:lnTo>
                      <a:pt x="2584" y="322"/>
                    </a:lnTo>
                    <a:lnTo>
                      <a:pt x="2580" y="316"/>
                    </a:lnTo>
                    <a:lnTo>
                      <a:pt x="2576" y="312"/>
                    </a:lnTo>
                    <a:lnTo>
                      <a:pt x="2474" y="286"/>
                    </a:lnTo>
                    <a:lnTo>
                      <a:pt x="2468" y="286"/>
                    </a:lnTo>
                    <a:lnTo>
                      <a:pt x="2466" y="288"/>
                    </a:lnTo>
                    <a:lnTo>
                      <a:pt x="2466" y="290"/>
                    </a:lnTo>
                    <a:lnTo>
                      <a:pt x="2464" y="294"/>
                    </a:lnTo>
                    <a:lnTo>
                      <a:pt x="2458" y="298"/>
                    </a:lnTo>
                    <a:lnTo>
                      <a:pt x="2442" y="310"/>
                    </a:lnTo>
                    <a:lnTo>
                      <a:pt x="2438" y="314"/>
                    </a:lnTo>
                    <a:lnTo>
                      <a:pt x="2438" y="322"/>
                    </a:lnTo>
                    <a:lnTo>
                      <a:pt x="2444" y="336"/>
                    </a:lnTo>
                    <a:lnTo>
                      <a:pt x="2444" y="338"/>
                    </a:lnTo>
                    <a:lnTo>
                      <a:pt x="2444" y="342"/>
                    </a:lnTo>
                    <a:lnTo>
                      <a:pt x="2442" y="344"/>
                    </a:lnTo>
                    <a:lnTo>
                      <a:pt x="2438" y="346"/>
                    </a:lnTo>
                    <a:lnTo>
                      <a:pt x="2424" y="350"/>
                    </a:lnTo>
                    <a:lnTo>
                      <a:pt x="2408" y="352"/>
                    </a:lnTo>
                    <a:lnTo>
                      <a:pt x="2406" y="352"/>
                    </a:lnTo>
                    <a:lnTo>
                      <a:pt x="2390" y="350"/>
                    </a:lnTo>
                    <a:lnTo>
                      <a:pt x="2376" y="346"/>
                    </a:lnTo>
                    <a:lnTo>
                      <a:pt x="2368" y="346"/>
                    </a:lnTo>
                    <a:lnTo>
                      <a:pt x="2362" y="348"/>
                    </a:lnTo>
                    <a:lnTo>
                      <a:pt x="2358" y="350"/>
                    </a:lnTo>
                    <a:lnTo>
                      <a:pt x="2350" y="350"/>
                    </a:lnTo>
                    <a:lnTo>
                      <a:pt x="2346" y="346"/>
                    </a:lnTo>
                    <a:lnTo>
                      <a:pt x="2332" y="340"/>
                    </a:lnTo>
                    <a:lnTo>
                      <a:pt x="2326" y="336"/>
                    </a:lnTo>
                    <a:lnTo>
                      <a:pt x="2324" y="336"/>
                    </a:lnTo>
                    <a:lnTo>
                      <a:pt x="2322" y="336"/>
                    </a:lnTo>
                    <a:lnTo>
                      <a:pt x="2320" y="338"/>
                    </a:lnTo>
                    <a:lnTo>
                      <a:pt x="2318" y="342"/>
                    </a:lnTo>
                    <a:lnTo>
                      <a:pt x="2318" y="354"/>
                    </a:lnTo>
                    <a:lnTo>
                      <a:pt x="2318" y="362"/>
                    </a:lnTo>
                    <a:lnTo>
                      <a:pt x="2314" y="368"/>
                    </a:lnTo>
                    <a:lnTo>
                      <a:pt x="2304" y="376"/>
                    </a:lnTo>
                    <a:lnTo>
                      <a:pt x="2302" y="378"/>
                    </a:lnTo>
                    <a:lnTo>
                      <a:pt x="2300" y="378"/>
                    </a:lnTo>
                    <a:lnTo>
                      <a:pt x="2298" y="378"/>
                    </a:lnTo>
                    <a:lnTo>
                      <a:pt x="2294" y="376"/>
                    </a:lnTo>
                    <a:lnTo>
                      <a:pt x="2284" y="360"/>
                    </a:lnTo>
                    <a:lnTo>
                      <a:pt x="2276" y="346"/>
                    </a:lnTo>
                    <a:lnTo>
                      <a:pt x="2264" y="330"/>
                    </a:lnTo>
                    <a:lnTo>
                      <a:pt x="2262" y="324"/>
                    </a:lnTo>
                    <a:lnTo>
                      <a:pt x="2264" y="316"/>
                    </a:lnTo>
                    <a:lnTo>
                      <a:pt x="2276" y="300"/>
                    </a:lnTo>
                    <a:lnTo>
                      <a:pt x="2278" y="294"/>
                    </a:lnTo>
                    <a:lnTo>
                      <a:pt x="2280" y="286"/>
                    </a:lnTo>
                    <a:lnTo>
                      <a:pt x="2280" y="282"/>
                    </a:lnTo>
                    <a:lnTo>
                      <a:pt x="2278" y="276"/>
                    </a:lnTo>
                    <a:lnTo>
                      <a:pt x="2274" y="268"/>
                    </a:lnTo>
                    <a:lnTo>
                      <a:pt x="2266" y="260"/>
                    </a:lnTo>
                    <a:lnTo>
                      <a:pt x="2252" y="252"/>
                    </a:lnTo>
                    <a:lnTo>
                      <a:pt x="2248" y="248"/>
                    </a:lnTo>
                    <a:lnTo>
                      <a:pt x="2240" y="246"/>
                    </a:lnTo>
                    <a:lnTo>
                      <a:pt x="2232" y="246"/>
                    </a:lnTo>
                    <a:lnTo>
                      <a:pt x="2230" y="246"/>
                    </a:lnTo>
                    <a:lnTo>
                      <a:pt x="2222" y="244"/>
                    </a:lnTo>
                    <a:lnTo>
                      <a:pt x="2216" y="240"/>
                    </a:lnTo>
                    <a:lnTo>
                      <a:pt x="2204" y="232"/>
                    </a:lnTo>
                    <a:lnTo>
                      <a:pt x="2198" y="230"/>
                    </a:lnTo>
                    <a:lnTo>
                      <a:pt x="2196" y="228"/>
                    </a:lnTo>
                    <a:lnTo>
                      <a:pt x="2192" y="228"/>
                    </a:lnTo>
                    <a:lnTo>
                      <a:pt x="2190" y="230"/>
                    </a:lnTo>
                    <a:lnTo>
                      <a:pt x="2188" y="232"/>
                    </a:lnTo>
                    <a:lnTo>
                      <a:pt x="2186" y="238"/>
                    </a:lnTo>
                    <a:lnTo>
                      <a:pt x="2178" y="252"/>
                    </a:lnTo>
                    <a:lnTo>
                      <a:pt x="2176" y="258"/>
                    </a:lnTo>
                    <a:lnTo>
                      <a:pt x="2170" y="262"/>
                    </a:lnTo>
                    <a:lnTo>
                      <a:pt x="2164" y="264"/>
                    </a:lnTo>
                    <a:lnTo>
                      <a:pt x="2132" y="264"/>
                    </a:lnTo>
                    <a:lnTo>
                      <a:pt x="2124" y="264"/>
                    </a:lnTo>
                    <a:lnTo>
                      <a:pt x="2116" y="262"/>
                    </a:lnTo>
                    <a:lnTo>
                      <a:pt x="2110" y="258"/>
                    </a:lnTo>
                    <a:lnTo>
                      <a:pt x="2104" y="254"/>
                    </a:lnTo>
                    <a:lnTo>
                      <a:pt x="2100" y="248"/>
                    </a:lnTo>
                    <a:lnTo>
                      <a:pt x="2098" y="242"/>
                    </a:lnTo>
                    <a:lnTo>
                      <a:pt x="2092" y="238"/>
                    </a:lnTo>
                    <a:lnTo>
                      <a:pt x="2086" y="236"/>
                    </a:lnTo>
                    <a:lnTo>
                      <a:pt x="2062" y="236"/>
                    </a:lnTo>
                    <a:lnTo>
                      <a:pt x="2054" y="236"/>
                    </a:lnTo>
                    <a:lnTo>
                      <a:pt x="2048" y="240"/>
                    </a:lnTo>
                    <a:lnTo>
                      <a:pt x="2032" y="250"/>
                    </a:lnTo>
                    <a:lnTo>
                      <a:pt x="2030" y="252"/>
                    </a:lnTo>
                    <a:lnTo>
                      <a:pt x="2028" y="252"/>
                    </a:lnTo>
                    <a:lnTo>
                      <a:pt x="2026" y="250"/>
                    </a:lnTo>
                    <a:lnTo>
                      <a:pt x="2026" y="246"/>
                    </a:lnTo>
                    <a:lnTo>
                      <a:pt x="2026" y="244"/>
                    </a:lnTo>
                    <a:lnTo>
                      <a:pt x="2024" y="236"/>
                    </a:lnTo>
                    <a:lnTo>
                      <a:pt x="2020" y="230"/>
                    </a:lnTo>
                    <a:lnTo>
                      <a:pt x="2012" y="222"/>
                    </a:lnTo>
                    <a:lnTo>
                      <a:pt x="2004" y="218"/>
                    </a:lnTo>
                    <a:lnTo>
                      <a:pt x="1998" y="216"/>
                    </a:lnTo>
                    <a:lnTo>
                      <a:pt x="1994" y="216"/>
                    </a:lnTo>
                    <a:lnTo>
                      <a:pt x="1986" y="218"/>
                    </a:lnTo>
                    <a:lnTo>
                      <a:pt x="1980" y="222"/>
                    </a:lnTo>
                    <a:lnTo>
                      <a:pt x="1972" y="230"/>
                    </a:lnTo>
                    <a:lnTo>
                      <a:pt x="1960" y="240"/>
                    </a:lnTo>
                    <a:lnTo>
                      <a:pt x="1944" y="250"/>
                    </a:lnTo>
                    <a:lnTo>
                      <a:pt x="1930" y="260"/>
                    </a:lnTo>
                    <a:lnTo>
                      <a:pt x="1914" y="270"/>
                    </a:lnTo>
                    <a:lnTo>
                      <a:pt x="1910" y="272"/>
                    </a:lnTo>
                    <a:lnTo>
                      <a:pt x="1912" y="268"/>
                    </a:lnTo>
                    <a:lnTo>
                      <a:pt x="1922" y="252"/>
                    </a:lnTo>
                    <a:lnTo>
                      <a:pt x="1928" y="246"/>
                    </a:lnTo>
                    <a:lnTo>
                      <a:pt x="1934" y="242"/>
                    </a:lnTo>
                    <a:lnTo>
                      <a:pt x="1940" y="238"/>
                    </a:lnTo>
                    <a:lnTo>
                      <a:pt x="1946" y="234"/>
                    </a:lnTo>
                    <a:lnTo>
                      <a:pt x="1952" y="228"/>
                    </a:lnTo>
                    <a:lnTo>
                      <a:pt x="1972" y="194"/>
                    </a:lnTo>
                    <a:lnTo>
                      <a:pt x="1982" y="180"/>
                    </a:lnTo>
                    <a:lnTo>
                      <a:pt x="1990" y="172"/>
                    </a:lnTo>
                    <a:lnTo>
                      <a:pt x="2000" y="160"/>
                    </a:lnTo>
                    <a:lnTo>
                      <a:pt x="2010" y="144"/>
                    </a:lnTo>
                    <a:lnTo>
                      <a:pt x="2014" y="138"/>
                    </a:lnTo>
                    <a:lnTo>
                      <a:pt x="2014" y="130"/>
                    </a:lnTo>
                    <a:lnTo>
                      <a:pt x="2008" y="96"/>
                    </a:lnTo>
                    <a:lnTo>
                      <a:pt x="2004" y="90"/>
                    </a:lnTo>
                    <a:lnTo>
                      <a:pt x="2000" y="84"/>
                    </a:lnTo>
                    <a:lnTo>
                      <a:pt x="1972" y="64"/>
                    </a:lnTo>
                    <a:lnTo>
                      <a:pt x="1958" y="56"/>
                    </a:lnTo>
                    <a:lnTo>
                      <a:pt x="1944" y="52"/>
                    </a:lnTo>
                    <a:lnTo>
                      <a:pt x="1940" y="48"/>
                    </a:lnTo>
                    <a:lnTo>
                      <a:pt x="1938" y="44"/>
                    </a:lnTo>
                    <a:lnTo>
                      <a:pt x="1934" y="32"/>
                    </a:lnTo>
                    <a:lnTo>
                      <a:pt x="1922" y="8"/>
                    </a:lnTo>
                    <a:lnTo>
                      <a:pt x="1916" y="2"/>
                    </a:lnTo>
                    <a:lnTo>
                      <a:pt x="1910" y="0"/>
                    </a:lnTo>
                    <a:lnTo>
                      <a:pt x="1886" y="0"/>
                    </a:lnTo>
                    <a:lnTo>
                      <a:pt x="1880" y="2"/>
                    </a:lnTo>
                    <a:lnTo>
                      <a:pt x="1872" y="6"/>
                    </a:lnTo>
                    <a:lnTo>
                      <a:pt x="1844" y="34"/>
                    </a:lnTo>
                    <a:lnTo>
                      <a:pt x="1840" y="40"/>
                    </a:lnTo>
                    <a:lnTo>
                      <a:pt x="1838" y="48"/>
                    </a:lnTo>
                    <a:lnTo>
                      <a:pt x="1832" y="70"/>
                    </a:lnTo>
                    <a:lnTo>
                      <a:pt x="1828" y="78"/>
                    </a:lnTo>
                    <a:lnTo>
                      <a:pt x="1822" y="82"/>
                    </a:lnTo>
                    <a:lnTo>
                      <a:pt x="1788" y="104"/>
                    </a:lnTo>
                    <a:lnTo>
                      <a:pt x="1780" y="106"/>
                    </a:lnTo>
                    <a:lnTo>
                      <a:pt x="1774" y="104"/>
                    </a:lnTo>
                    <a:lnTo>
                      <a:pt x="1758" y="92"/>
                    </a:lnTo>
                    <a:lnTo>
                      <a:pt x="1750" y="90"/>
                    </a:lnTo>
                    <a:lnTo>
                      <a:pt x="1744" y="92"/>
                    </a:lnTo>
                    <a:lnTo>
                      <a:pt x="1710" y="106"/>
                    </a:lnTo>
                    <a:lnTo>
                      <a:pt x="1696" y="112"/>
                    </a:lnTo>
                    <a:lnTo>
                      <a:pt x="1660" y="134"/>
                    </a:lnTo>
                    <a:lnTo>
                      <a:pt x="1648" y="144"/>
                    </a:lnTo>
                    <a:lnTo>
                      <a:pt x="1630" y="162"/>
                    </a:lnTo>
                    <a:lnTo>
                      <a:pt x="1626" y="168"/>
                    </a:lnTo>
                    <a:lnTo>
                      <a:pt x="1622" y="174"/>
                    </a:lnTo>
                    <a:lnTo>
                      <a:pt x="1616" y="218"/>
                    </a:lnTo>
                    <a:lnTo>
                      <a:pt x="1612" y="224"/>
                    </a:lnTo>
                    <a:lnTo>
                      <a:pt x="1606" y="228"/>
                    </a:lnTo>
                    <a:lnTo>
                      <a:pt x="1544" y="244"/>
                    </a:lnTo>
                    <a:lnTo>
                      <a:pt x="1536" y="246"/>
                    </a:lnTo>
                    <a:lnTo>
                      <a:pt x="1532" y="252"/>
                    </a:lnTo>
                    <a:lnTo>
                      <a:pt x="1530" y="258"/>
                    </a:lnTo>
                    <a:lnTo>
                      <a:pt x="1528" y="264"/>
                    </a:lnTo>
                    <a:lnTo>
                      <a:pt x="1526" y="272"/>
                    </a:lnTo>
                    <a:lnTo>
                      <a:pt x="1526" y="306"/>
                    </a:lnTo>
                    <a:lnTo>
                      <a:pt x="1524" y="310"/>
                    </a:lnTo>
                    <a:lnTo>
                      <a:pt x="1522" y="308"/>
                    </a:lnTo>
                    <a:lnTo>
                      <a:pt x="1516" y="304"/>
                    </a:lnTo>
                    <a:lnTo>
                      <a:pt x="1508" y="302"/>
                    </a:lnTo>
                    <a:lnTo>
                      <a:pt x="1494" y="296"/>
                    </a:lnTo>
                    <a:lnTo>
                      <a:pt x="1488" y="296"/>
                    </a:lnTo>
                    <a:lnTo>
                      <a:pt x="1482" y="300"/>
                    </a:lnTo>
                    <a:lnTo>
                      <a:pt x="1472" y="316"/>
                    </a:lnTo>
                    <a:lnTo>
                      <a:pt x="1468" y="320"/>
                    </a:lnTo>
                    <a:lnTo>
                      <a:pt x="1464" y="320"/>
                    </a:lnTo>
                    <a:lnTo>
                      <a:pt x="1462" y="318"/>
                    </a:lnTo>
                    <a:lnTo>
                      <a:pt x="1458" y="314"/>
                    </a:lnTo>
                    <a:lnTo>
                      <a:pt x="1458" y="308"/>
                    </a:lnTo>
                    <a:lnTo>
                      <a:pt x="1456" y="304"/>
                    </a:lnTo>
                    <a:lnTo>
                      <a:pt x="1452" y="298"/>
                    </a:lnTo>
                    <a:lnTo>
                      <a:pt x="1444" y="290"/>
                    </a:lnTo>
                    <a:lnTo>
                      <a:pt x="1438" y="286"/>
                    </a:lnTo>
                    <a:lnTo>
                      <a:pt x="1434" y="284"/>
                    </a:lnTo>
                    <a:lnTo>
                      <a:pt x="1428" y="286"/>
                    </a:lnTo>
                    <a:lnTo>
                      <a:pt x="1426" y="292"/>
                    </a:lnTo>
                    <a:lnTo>
                      <a:pt x="1420" y="306"/>
                    </a:lnTo>
                    <a:lnTo>
                      <a:pt x="1418" y="322"/>
                    </a:lnTo>
                    <a:lnTo>
                      <a:pt x="1418" y="336"/>
                    </a:lnTo>
                    <a:lnTo>
                      <a:pt x="1418" y="352"/>
                    </a:lnTo>
                    <a:lnTo>
                      <a:pt x="1418" y="374"/>
                    </a:lnTo>
                    <a:lnTo>
                      <a:pt x="1416" y="382"/>
                    </a:lnTo>
                    <a:lnTo>
                      <a:pt x="1414" y="388"/>
                    </a:lnTo>
                    <a:lnTo>
                      <a:pt x="1412" y="388"/>
                    </a:lnTo>
                    <a:lnTo>
                      <a:pt x="1408" y="388"/>
                    </a:lnTo>
                    <a:lnTo>
                      <a:pt x="1404" y="384"/>
                    </a:lnTo>
                    <a:lnTo>
                      <a:pt x="1402" y="380"/>
                    </a:lnTo>
                    <a:lnTo>
                      <a:pt x="1400" y="372"/>
                    </a:lnTo>
                    <a:lnTo>
                      <a:pt x="1400" y="364"/>
                    </a:lnTo>
                    <a:lnTo>
                      <a:pt x="1406" y="340"/>
                    </a:lnTo>
                    <a:lnTo>
                      <a:pt x="1408" y="334"/>
                    </a:lnTo>
                    <a:lnTo>
                      <a:pt x="1406" y="326"/>
                    </a:lnTo>
                    <a:lnTo>
                      <a:pt x="1402" y="312"/>
                    </a:lnTo>
                    <a:lnTo>
                      <a:pt x="1398" y="296"/>
                    </a:lnTo>
                    <a:lnTo>
                      <a:pt x="1398" y="292"/>
                    </a:lnTo>
                    <a:lnTo>
                      <a:pt x="1396" y="286"/>
                    </a:lnTo>
                    <a:lnTo>
                      <a:pt x="1392" y="282"/>
                    </a:lnTo>
                    <a:lnTo>
                      <a:pt x="1376" y="278"/>
                    </a:lnTo>
                    <a:lnTo>
                      <a:pt x="1362" y="274"/>
                    </a:lnTo>
                    <a:lnTo>
                      <a:pt x="1348" y="274"/>
                    </a:lnTo>
                    <a:lnTo>
                      <a:pt x="1342" y="276"/>
                    </a:lnTo>
                    <a:lnTo>
                      <a:pt x="1338" y="282"/>
                    </a:lnTo>
                    <a:lnTo>
                      <a:pt x="1322" y="336"/>
                    </a:lnTo>
                    <a:lnTo>
                      <a:pt x="1320" y="342"/>
                    </a:lnTo>
                    <a:lnTo>
                      <a:pt x="1316" y="348"/>
                    </a:lnTo>
                    <a:lnTo>
                      <a:pt x="1308" y="360"/>
                    </a:lnTo>
                    <a:lnTo>
                      <a:pt x="1304" y="366"/>
                    </a:lnTo>
                    <a:lnTo>
                      <a:pt x="1304" y="372"/>
                    </a:lnTo>
                    <a:lnTo>
                      <a:pt x="1304" y="380"/>
                    </a:lnTo>
                    <a:lnTo>
                      <a:pt x="1308" y="384"/>
                    </a:lnTo>
                    <a:lnTo>
                      <a:pt x="1310" y="392"/>
                    </a:lnTo>
                    <a:lnTo>
                      <a:pt x="1310" y="400"/>
                    </a:lnTo>
                    <a:lnTo>
                      <a:pt x="1310" y="414"/>
                    </a:lnTo>
                    <a:lnTo>
                      <a:pt x="1310" y="426"/>
                    </a:lnTo>
                    <a:lnTo>
                      <a:pt x="1312" y="432"/>
                    </a:lnTo>
                    <a:lnTo>
                      <a:pt x="1316" y="436"/>
                    </a:lnTo>
                    <a:lnTo>
                      <a:pt x="1334" y="454"/>
                    </a:lnTo>
                    <a:lnTo>
                      <a:pt x="1338" y="460"/>
                    </a:lnTo>
                    <a:lnTo>
                      <a:pt x="1336" y="468"/>
                    </a:lnTo>
                    <a:lnTo>
                      <a:pt x="1324" y="484"/>
                    </a:lnTo>
                    <a:lnTo>
                      <a:pt x="1322" y="486"/>
                    </a:lnTo>
                    <a:lnTo>
                      <a:pt x="1320" y="486"/>
                    </a:lnTo>
                    <a:lnTo>
                      <a:pt x="1318" y="486"/>
                    </a:lnTo>
                    <a:lnTo>
                      <a:pt x="1314" y="484"/>
                    </a:lnTo>
                    <a:lnTo>
                      <a:pt x="1296" y="466"/>
                    </a:lnTo>
                    <a:lnTo>
                      <a:pt x="1284" y="456"/>
                    </a:lnTo>
                    <a:lnTo>
                      <a:pt x="1258" y="436"/>
                    </a:lnTo>
                    <a:lnTo>
                      <a:pt x="1252" y="432"/>
                    </a:lnTo>
                    <a:lnTo>
                      <a:pt x="1244" y="432"/>
                    </a:lnTo>
                    <a:lnTo>
                      <a:pt x="1230" y="432"/>
                    </a:lnTo>
                    <a:lnTo>
                      <a:pt x="1214" y="432"/>
                    </a:lnTo>
                    <a:lnTo>
                      <a:pt x="1212" y="432"/>
                    </a:lnTo>
                    <a:lnTo>
                      <a:pt x="1208" y="432"/>
                    </a:lnTo>
                    <a:lnTo>
                      <a:pt x="1206" y="434"/>
                    </a:lnTo>
                    <a:lnTo>
                      <a:pt x="1204" y="436"/>
                    </a:lnTo>
                    <a:lnTo>
                      <a:pt x="1204" y="440"/>
                    </a:lnTo>
                    <a:lnTo>
                      <a:pt x="1204" y="452"/>
                    </a:lnTo>
                    <a:lnTo>
                      <a:pt x="1202" y="460"/>
                    </a:lnTo>
                    <a:lnTo>
                      <a:pt x="1198" y="466"/>
                    </a:lnTo>
                    <a:lnTo>
                      <a:pt x="1192" y="468"/>
                    </a:lnTo>
                    <a:lnTo>
                      <a:pt x="1186" y="466"/>
                    </a:lnTo>
                    <a:lnTo>
                      <a:pt x="1180" y="464"/>
                    </a:lnTo>
                    <a:lnTo>
                      <a:pt x="1174" y="462"/>
                    </a:lnTo>
                    <a:lnTo>
                      <a:pt x="1166" y="464"/>
                    </a:lnTo>
                    <a:lnTo>
                      <a:pt x="1162" y="466"/>
                    </a:lnTo>
                    <a:lnTo>
                      <a:pt x="1146" y="474"/>
                    </a:lnTo>
                    <a:lnTo>
                      <a:pt x="1142" y="476"/>
                    </a:lnTo>
                    <a:lnTo>
                      <a:pt x="1134" y="478"/>
                    </a:lnTo>
                    <a:lnTo>
                      <a:pt x="1126" y="480"/>
                    </a:lnTo>
                    <a:lnTo>
                      <a:pt x="1124" y="480"/>
                    </a:lnTo>
                    <a:lnTo>
                      <a:pt x="1116" y="478"/>
                    </a:lnTo>
                    <a:lnTo>
                      <a:pt x="1110" y="476"/>
                    </a:lnTo>
                    <a:lnTo>
                      <a:pt x="1104" y="472"/>
                    </a:lnTo>
                    <a:lnTo>
                      <a:pt x="1098" y="474"/>
                    </a:lnTo>
                    <a:lnTo>
                      <a:pt x="1092" y="476"/>
                    </a:lnTo>
                    <a:lnTo>
                      <a:pt x="1078" y="484"/>
                    </a:lnTo>
                    <a:lnTo>
                      <a:pt x="1062" y="496"/>
                    </a:lnTo>
                    <a:lnTo>
                      <a:pt x="1050" y="504"/>
                    </a:lnTo>
                    <a:lnTo>
                      <a:pt x="1024" y="516"/>
                    </a:lnTo>
                    <a:lnTo>
                      <a:pt x="1012" y="520"/>
                    </a:lnTo>
                    <a:lnTo>
                      <a:pt x="1008" y="522"/>
                    </a:lnTo>
                    <a:lnTo>
                      <a:pt x="1004" y="526"/>
                    </a:lnTo>
                    <a:lnTo>
                      <a:pt x="1000" y="540"/>
                    </a:lnTo>
                    <a:lnTo>
                      <a:pt x="996" y="546"/>
                    </a:lnTo>
                    <a:lnTo>
                      <a:pt x="992" y="548"/>
                    </a:lnTo>
                    <a:lnTo>
                      <a:pt x="988" y="546"/>
                    </a:lnTo>
                    <a:lnTo>
                      <a:pt x="982" y="542"/>
                    </a:lnTo>
                    <a:lnTo>
                      <a:pt x="974" y="534"/>
                    </a:lnTo>
                    <a:lnTo>
                      <a:pt x="972" y="530"/>
                    </a:lnTo>
                    <a:lnTo>
                      <a:pt x="972" y="526"/>
                    </a:lnTo>
                    <a:lnTo>
                      <a:pt x="974" y="524"/>
                    </a:lnTo>
                    <a:lnTo>
                      <a:pt x="982" y="514"/>
                    </a:lnTo>
                    <a:lnTo>
                      <a:pt x="986" y="508"/>
                    </a:lnTo>
                    <a:lnTo>
                      <a:pt x="988" y="502"/>
                    </a:lnTo>
                    <a:lnTo>
                      <a:pt x="988" y="498"/>
                    </a:lnTo>
                    <a:lnTo>
                      <a:pt x="986" y="492"/>
                    </a:lnTo>
                    <a:lnTo>
                      <a:pt x="980" y="486"/>
                    </a:lnTo>
                    <a:lnTo>
                      <a:pt x="976" y="484"/>
                    </a:lnTo>
                    <a:lnTo>
                      <a:pt x="964" y="480"/>
                    </a:lnTo>
                    <a:lnTo>
                      <a:pt x="950" y="480"/>
                    </a:lnTo>
                    <a:lnTo>
                      <a:pt x="946" y="480"/>
                    </a:lnTo>
                    <a:lnTo>
                      <a:pt x="944" y="480"/>
                    </a:lnTo>
                    <a:lnTo>
                      <a:pt x="942" y="482"/>
                    </a:lnTo>
                    <a:lnTo>
                      <a:pt x="942" y="484"/>
                    </a:lnTo>
                    <a:lnTo>
                      <a:pt x="942" y="488"/>
                    </a:lnTo>
                    <a:lnTo>
                      <a:pt x="944" y="492"/>
                    </a:lnTo>
                    <a:lnTo>
                      <a:pt x="948" y="500"/>
                    </a:lnTo>
                    <a:lnTo>
                      <a:pt x="948" y="508"/>
                    </a:lnTo>
                    <a:lnTo>
                      <a:pt x="948" y="520"/>
                    </a:lnTo>
                    <a:lnTo>
                      <a:pt x="950" y="528"/>
                    </a:lnTo>
                    <a:lnTo>
                      <a:pt x="952" y="536"/>
                    </a:lnTo>
                    <a:lnTo>
                      <a:pt x="954" y="542"/>
                    </a:lnTo>
                    <a:lnTo>
                      <a:pt x="956" y="548"/>
                    </a:lnTo>
                    <a:lnTo>
                      <a:pt x="956" y="556"/>
                    </a:lnTo>
                    <a:lnTo>
                      <a:pt x="952" y="570"/>
                    </a:lnTo>
                    <a:lnTo>
                      <a:pt x="948" y="574"/>
                    </a:lnTo>
                    <a:lnTo>
                      <a:pt x="946" y="574"/>
                    </a:lnTo>
                    <a:lnTo>
                      <a:pt x="944" y="572"/>
                    </a:lnTo>
                    <a:lnTo>
                      <a:pt x="938" y="570"/>
                    </a:lnTo>
                    <a:lnTo>
                      <a:pt x="930" y="568"/>
                    </a:lnTo>
                    <a:lnTo>
                      <a:pt x="928" y="568"/>
                    </a:lnTo>
                    <a:lnTo>
                      <a:pt x="920" y="570"/>
                    </a:lnTo>
                    <a:lnTo>
                      <a:pt x="914" y="572"/>
                    </a:lnTo>
                    <a:lnTo>
                      <a:pt x="902" y="582"/>
                    </a:lnTo>
                    <a:lnTo>
                      <a:pt x="896" y="584"/>
                    </a:lnTo>
                    <a:lnTo>
                      <a:pt x="884" y="592"/>
                    </a:lnTo>
                    <a:lnTo>
                      <a:pt x="882" y="598"/>
                    </a:lnTo>
                    <a:lnTo>
                      <a:pt x="884" y="604"/>
                    </a:lnTo>
                    <a:lnTo>
                      <a:pt x="896" y="630"/>
                    </a:lnTo>
                    <a:lnTo>
                      <a:pt x="898" y="634"/>
                    </a:lnTo>
                    <a:lnTo>
                      <a:pt x="894" y="632"/>
                    </a:lnTo>
                    <a:lnTo>
                      <a:pt x="888" y="628"/>
                    </a:lnTo>
                    <a:lnTo>
                      <a:pt x="882" y="626"/>
                    </a:lnTo>
                    <a:lnTo>
                      <a:pt x="868" y="626"/>
                    </a:lnTo>
                    <a:lnTo>
                      <a:pt x="860" y="626"/>
                    </a:lnTo>
                    <a:lnTo>
                      <a:pt x="854" y="624"/>
                    </a:lnTo>
                    <a:lnTo>
                      <a:pt x="848" y="620"/>
                    </a:lnTo>
                    <a:lnTo>
                      <a:pt x="842" y="620"/>
                    </a:lnTo>
                    <a:lnTo>
                      <a:pt x="840" y="622"/>
                    </a:lnTo>
                    <a:lnTo>
                      <a:pt x="842" y="630"/>
                    </a:lnTo>
                    <a:lnTo>
                      <a:pt x="842" y="632"/>
                    </a:lnTo>
                    <a:lnTo>
                      <a:pt x="836" y="630"/>
                    </a:lnTo>
                    <a:lnTo>
                      <a:pt x="818" y="624"/>
                    </a:lnTo>
                    <a:lnTo>
                      <a:pt x="812" y="622"/>
                    </a:lnTo>
                    <a:lnTo>
                      <a:pt x="808" y="616"/>
                    </a:lnTo>
                    <a:lnTo>
                      <a:pt x="804" y="604"/>
                    </a:lnTo>
                    <a:lnTo>
                      <a:pt x="804" y="598"/>
                    </a:lnTo>
                    <a:lnTo>
                      <a:pt x="806" y="592"/>
                    </a:lnTo>
                    <a:lnTo>
                      <a:pt x="810" y="588"/>
                    </a:lnTo>
                    <a:lnTo>
                      <a:pt x="812" y="582"/>
                    </a:lnTo>
                    <a:lnTo>
                      <a:pt x="810" y="578"/>
                    </a:lnTo>
                    <a:lnTo>
                      <a:pt x="804" y="574"/>
                    </a:lnTo>
                    <a:lnTo>
                      <a:pt x="800" y="572"/>
                    </a:lnTo>
                    <a:lnTo>
                      <a:pt x="786" y="562"/>
                    </a:lnTo>
                    <a:lnTo>
                      <a:pt x="778" y="554"/>
                    </a:lnTo>
                    <a:lnTo>
                      <a:pt x="768" y="544"/>
                    </a:lnTo>
                    <a:lnTo>
                      <a:pt x="766" y="540"/>
                    </a:lnTo>
                    <a:lnTo>
                      <a:pt x="768" y="538"/>
                    </a:lnTo>
                    <a:lnTo>
                      <a:pt x="772" y="540"/>
                    </a:lnTo>
                    <a:lnTo>
                      <a:pt x="778" y="544"/>
                    </a:lnTo>
                    <a:lnTo>
                      <a:pt x="784" y="546"/>
                    </a:lnTo>
                    <a:lnTo>
                      <a:pt x="790" y="548"/>
                    </a:lnTo>
                    <a:lnTo>
                      <a:pt x="794" y="548"/>
                    </a:lnTo>
                    <a:lnTo>
                      <a:pt x="800" y="550"/>
                    </a:lnTo>
                    <a:lnTo>
                      <a:pt x="806" y="556"/>
                    </a:lnTo>
                    <a:lnTo>
                      <a:pt x="808" y="560"/>
                    </a:lnTo>
                    <a:lnTo>
                      <a:pt x="812" y="566"/>
                    </a:lnTo>
                    <a:lnTo>
                      <a:pt x="820" y="570"/>
                    </a:lnTo>
                    <a:lnTo>
                      <a:pt x="842" y="576"/>
                    </a:lnTo>
                    <a:lnTo>
                      <a:pt x="850" y="576"/>
                    </a:lnTo>
                    <a:lnTo>
                      <a:pt x="858" y="576"/>
                    </a:lnTo>
                    <a:lnTo>
                      <a:pt x="872" y="570"/>
                    </a:lnTo>
                    <a:lnTo>
                      <a:pt x="888" y="564"/>
                    </a:lnTo>
                    <a:lnTo>
                      <a:pt x="892" y="562"/>
                    </a:lnTo>
                    <a:lnTo>
                      <a:pt x="898" y="558"/>
                    </a:lnTo>
                    <a:lnTo>
                      <a:pt x="902" y="550"/>
                    </a:lnTo>
                    <a:lnTo>
                      <a:pt x="906" y="536"/>
                    </a:lnTo>
                    <a:lnTo>
                      <a:pt x="906" y="530"/>
                    </a:lnTo>
                    <a:lnTo>
                      <a:pt x="904" y="524"/>
                    </a:lnTo>
                    <a:lnTo>
                      <a:pt x="876" y="496"/>
                    </a:lnTo>
                    <a:lnTo>
                      <a:pt x="864" y="486"/>
                    </a:lnTo>
                    <a:lnTo>
                      <a:pt x="848" y="474"/>
                    </a:lnTo>
                    <a:lnTo>
                      <a:pt x="836" y="464"/>
                    </a:lnTo>
                    <a:lnTo>
                      <a:pt x="826" y="456"/>
                    </a:lnTo>
                    <a:lnTo>
                      <a:pt x="820" y="452"/>
                    </a:lnTo>
                    <a:lnTo>
                      <a:pt x="814" y="448"/>
                    </a:lnTo>
                    <a:lnTo>
                      <a:pt x="800" y="444"/>
                    </a:lnTo>
                    <a:lnTo>
                      <a:pt x="788" y="440"/>
                    </a:lnTo>
                    <a:lnTo>
                      <a:pt x="784" y="438"/>
                    </a:lnTo>
                    <a:lnTo>
                      <a:pt x="782" y="432"/>
                    </a:lnTo>
                    <a:lnTo>
                      <a:pt x="782" y="430"/>
                    </a:lnTo>
                    <a:lnTo>
                      <a:pt x="782" y="426"/>
                    </a:lnTo>
                    <a:lnTo>
                      <a:pt x="780" y="424"/>
                    </a:lnTo>
                    <a:lnTo>
                      <a:pt x="778" y="422"/>
                    </a:lnTo>
                    <a:lnTo>
                      <a:pt x="774" y="422"/>
                    </a:lnTo>
                    <a:lnTo>
                      <a:pt x="770" y="422"/>
                    </a:lnTo>
                    <a:lnTo>
                      <a:pt x="754" y="422"/>
                    </a:lnTo>
                    <a:lnTo>
                      <a:pt x="752" y="422"/>
                    </a:lnTo>
                    <a:lnTo>
                      <a:pt x="742" y="422"/>
                    </a:lnTo>
                    <a:lnTo>
                      <a:pt x="738" y="416"/>
                    </a:lnTo>
                    <a:lnTo>
                      <a:pt x="734" y="412"/>
                    </a:lnTo>
                    <a:lnTo>
                      <a:pt x="734" y="406"/>
                    </a:lnTo>
                    <a:lnTo>
                      <a:pt x="736" y="394"/>
                    </a:lnTo>
                    <a:lnTo>
                      <a:pt x="740" y="390"/>
                    </a:lnTo>
                    <a:lnTo>
                      <a:pt x="740" y="384"/>
                    </a:lnTo>
                    <a:lnTo>
                      <a:pt x="738" y="378"/>
                    </a:lnTo>
                    <a:lnTo>
                      <a:pt x="728" y="368"/>
                    </a:lnTo>
                    <a:lnTo>
                      <a:pt x="720" y="358"/>
                    </a:lnTo>
                    <a:lnTo>
                      <a:pt x="716" y="358"/>
                    </a:lnTo>
                    <a:lnTo>
                      <a:pt x="714" y="356"/>
                    </a:lnTo>
                    <a:lnTo>
                      <a:pt x="710" y="358"/>
                    </a:lnTo>
                    <a:lnTo>
                      <a:pt x="708" y="358"/>
                    </a:lnTo>
                    <a:lnTo>
                      <a:pt x="700" y="368"/>
                    </a:lnTo>
                    <a:lnTo>
                      <a:pt x="694" y="370"/>
                    </a:lnTo>
                    <a:lnTo>
                      <a:pt x="686" y="370"/>
                    </a:lnTo>
                    <a:lnTo>
                      <a:pt x="682" y="366"/>
                    </a:lnTo>
                    <a:lnTo>
                      <a:pt x="670" y="362"/>
                    </a:lnTo>
                    <a:lnTo>
                      <a:pt x="656" y="362"/>
                    </a:lnTo>
                    <a:lnTo>
                      <a:pt x="654" y="362"/>
                    </a:lnTo>
                    <a:lnTo>
                      <a:pt x="646" y="364"/>
                    </a:lnTo>
                    <a:lnTo>
                      <a:pt x="640" y="368"/>
                    </a:lnTo>
                    <a:lnTo>
                      <a:pt x="632" y="376"/>
                    </a:lnTo>
                    <a:lnTo>
                      <a:pt x="626" y="380"/>
                    </a:lnTo>
                    <a:lnTo>
                      <a:pt x="620" y="382"/>
                    </a:lnTo>
                    <a:lnTo>
                      <a:pt x="610" y="382"/>
                    </a:lnTo>
                    <a:lnTo>
                      <a:pt x="606" y="384"/>
                    </a:lnTo>
                    <a:lnTo>
                      <a:pt x="600" y="388"/>
                    </a:lnTo>
                    <a:lnTo>
                      <a:pt x="596" y="390"/>
                    </a:lnTo>
                    <a:lnTo>
                      <a:pt x="592" y="392"/>
                    </a:lnTo>
                    <a:lnTo>
                      <a:pt x="586" y="394"/>
                    </a:lnTo>
                    <a:lnTo>
                      <a:pt x="584" y="400"/>
                    </a:lnTo>
                    <a:lnTo>
                      <a:pt x="578" y="414"/>
                    </a:lnTo>
                    <a:lnTo>
                      <a:pt x="574" y="420"/>
                    </a:lnTo>
                    <a:lnTo>
                      <a:pt x="568" y="422"/>
                    </a:lnTo>
                    <a:lnTo>
                      <a:pt x="556" y="422"/>
                    </a:lnTo>
                    <a:lnTo>
                      <a:pt x="548" y="424"/>
                    </a:lnTo>
                    <a:lnTo>
                      <a:pt x="544" y="430"/>
                    </a:lnTo>
                    <a:lnTo>
                      <a:pt x="540" y="444"/>
                    </a:lnTo>
                    <a:lnTo>
                      <a:pt x="538" y="456"/>
                    </a:lnTo>
                    <a:lnTo>
                      <a:pt x="534" y="460"/>
                    </a:lnTo>
                    <a:lnTo>
                      <a:pt x="530" y="460"/>
                    </a:lnTo>
                    <a:lnTo>
                      <a:pt x="526" y="460"/>
                    </a:lnTo>
                    <a:lnTo>
                      <a:pt x="518" y="462"/>
                    </a:lnTo>
                    <a:lnTo>
                      <a:pt x="514" y="468"/>
                    </a:lnTo>
                    <a:lnTo>
                      <a:pt x="502" y="484"/>
                    </a:lnTo>
                    <a:lnTo>
                      <a:pt x="500" y="490"/>
                    </a:lnTo>
                    <a:lnTo>
                      <a:pt x="498" y="498"/>
                    </a:lnTo>
                    <a:lnTo>
                      <a:pt x="498" y="502"/>
                    </a:lnTo>
                    <a:lnTo>
                      <a:pt x="496" y="510"/>
                    </a:lnTo>
                    <a:lnTo>
                      <a:pt x="494" y="516"/>
                    </a:lnTo>
                    <a:lnTo>
                      <a:pt x="482" y="532"/>
                    </a:lnTo>
                    <a:lnTo>
                      <a:pt x="474" y="546"/>
                    </a:lnTo>
                    <a:lnTo>
                      <a:pt x="472" y="552"/>
                    </a:lnTo>
                    <a:lnTo>
                      <a:pt x="466" y="566"/>
                    </a:lnTo>
                    <a:lnTo>
                      <a:pt x="462" y="570"/>
                    </a:lnTo>
                    <a:lnTo>
                      <a:pt x="456" y="586"/>
                    </a:lnTo>
                    <a:lnTo>
                      <a:pt x="452" y="590"/>
                    </a:lnTo>
                    <a:lnTo>
                      <a:pt x="444" y="604"/>
                    </a:lnTo>
                    <a:lnTo>
                      <a:pt x="424" y="640"/>
                    </a:lnTo>
                    <a:lnTo>
                      <a:pt x="414" y="652"/>
                    </a:lnTo>
                    <a:lnTo>
                      <a:pt x="406" y="660"/>
                    </a:lnTo>
                    <a:lnTo>
                      <a:pt x="392" y="670"/>
                    </a:lnTo>
                    <a:lnTo>
                      <a:pt x="388" y="672"/>
                    </a:lnTo>
                    <a:lnTo>
                      <a:pt x="382" y="676"/>
                    </a:lnTo>
                    <a:lnTo>
                      <a:pt x="376" y="682"/>
                    </a:lnTo>
                    <a:lnTo>
                      <a:pt x="374" y="688"/>
                    </a:lnTo>
                    <a:lnTo>
                      <a:pt x="366" y="700"/>
                    </a:lnTo>
                    <a:lnTo>
                      <a:pt x="356" y="710"/>
                    </a:lnTo>
                    <a:lnTo>
                      <a:pt x="352" y="714"/>
                    </a:lnTo>
                    <a:lnTo>
                      <a:pt x="350" y="720"/>
                    </a:lnTo>
                    <a:lnTo>
                      <a:pt x="346" y="732"/>
                    </a:lnTo>
                    <a:lnTo>
                      <a:pt x="344" y="736"/>
                    </a:lnTo>
                    <a:lnTo>
                      <a:pt x="342" y="744"/>
                    </a:lnTo>
                    <a:lnTo>
                      <a:pt x="340" y="752"/>
                    </a:lnTo>
                    <a:lnTo>
                      <a:pt x="340" y="756"/>
                    </a:lnTo>
                    <a:lnTo>
                      <a:pt x="342" y="764"/>
                    </a:lnTo>
                    <a:lnTo>
                      <a:pt x="344" y="770"/>
                    </a:lnTo>
                    <a:lnTo>
                      <a:pt x="346" y="776"/>
                    </a:lnTo>
                    <a:lnTo>
                      <a:pt x="348" y="784"/>
                    </a:lnTo>
                    <a:lnTo>
                      <a:pt x="350" y="792"/>
                    </a:lnTo>
                    <a:lnTo>
                      <a:pt x="350" y="794"/>
                    </a:lnTo>
                    <a:lnTo>
                      <a:pt x="350" y="810"/>
                    </a:lnTo>
                    <a:lnTo>
                      <a:pt x="350" y="814"/>
                    </a:lnTo>
                    <a:lnTo>
                      <a:pt x="352" y="820"/>
                    </a:lnTo>
                    <a:lnTo>
                      <a:pt x="356" y="826"/>
                    </a:lnTo>
                    <a:lnTo>
                      <a:pt x="364" y="828"/>
                    </a:lnTo>
                    <a:lnTo>
                      <a:pt x="370" y="830"/>
                    </a:lnTo>
                    <a:lnTo>
                      <a:pt x="378" y="832"/>
                    </a:lnTo>
                    <a:lnTo>
                      <a:pt x="382" y="832"/>
                    </a:lnTo>
                    <a:lnTo>
                      <a:pt x="390" y="830"/>
                    </a:lnTo>
                    <a:lnTo>
                      <a:pt x="396" y="828"/>
                    </a:lnTo>
                    <a:lnTo>
                      <a:pt x="412" y="816"/>
                    </a:lnTo>
                    <a:lnTo>
                      <a:pt x="424" y="808"/>
                    </a:lnTo>
                    <a:lnTo>
                      <a:pt x="430" y="804"/>
                    </a:lnTo>
                    <a:lnTo>
                      <a:pt x="434" y="802"/>
                    </a:lnTo>
                    <a:lnTo>
                      <a:pt x="438" y="800"/>
                    </a:lnTo>
                    <a:lnTo>
                      <a:pt x="442" y="796"/>
                    </a:lnTo>
                    <a:lnTo>
                      <a:pt x="446" y="790"/>
                    </a:lnTo>
                    <a:lnTo>
                      <a:pt x="454" y="778"/>
                    </a:lnTo>
                    <a:lnTo>
                      <a:pt x="458" y="774"/>
                    </a:lnTo>
                    <a:lnTo>
                      <a:pt x="454" y="778"/>
                    </a:lnTo>
                    <a:lnTo>
                      <a:pt x="446" y="790"/>
                    </a:lnTo>
                    <a:lnTo>
                      <a:pt x="442" y="796"/>
                    </a:lnTo>
                    <a:lnTo>
                      <a:pt x="440" y="808"/>
                    </a:lnTo>
                    <a:lnTo>
                      <a:pt x="442" y="820"/>
                    </a:lnTo>
                    <a:lnTo>
                      <a:pt x="446" y="826"/>
                    </a:lnTo>
                    <a:lnTo>
                      <a:pt x="448" y="832"/>
                    </a:lnTo>
                    <a:lnTo>
                      <a:pt x="448" y="840"/>
                    </a:lnTo>
                    <a:lnTo>
                      <a:pt x="448" y="844"/>
                    </a:lnTo>
                    <a:lnTo>
                      <a:pt x="452" y="860"/>
                    </a:lnTo>
                    <a:lnTo>
                      <a:pt x="456" y="874"/>
                    </a:lnTo>
                    <a:lnTo>
                      <a:pt x="458" y="886"/>
                    </a:lnTo>
                    <a:lnTo>
                      <a:pt x="460" y="892"/>
                    </a:lnTo>
                    <a:lnTo>
                      <a:pt x="464" y="896"/>
                    </a:lnTo>
                    <a:lnTo>
                      <a:pt x="466" y="902"/>
                    </a:lnTo>
                    <a:lnTo>
                      <a:pt x="468" y="906"/>
                    </a:lnTo>
                    <a:lnTo>
                      <a:pt x="470" y="910"/>
                    </a:lnTo>
                    <a:lnTo>
                      <a:pt x="476" y="910"/>
                    </a:lnTo>
                    <a:lnTo>
                      <a:pt x="480" y="910"/>
                    </a:lnTo>
                    <a:lnTo>
                      <a:pt x="486" y="910"/>
                    </a:lnTo>
                    <a:lnTo>
                      <a:pt x="488" y="906"/>
                    </a:lnTo>
                    <a:lnTo>
                      <a:pt x="490" y="902"/>
                    </a:lnTo>
                    <a:lnTo>
                      <a:pt x="492" y="896"/>
                    </a:lnTo>
                    <a:lnTo>
                      <a:pt x="498" y="892"/>
                    </a:lnTo>
                    <a:lnTo>
                      <a:pt x="506" y="892"/>
                    </a:lnTo>
                    <a:lnTo>
                      <a:pt x="510" y="892"/>
                    </a:lnTo>
                    <a:lnTo>
                      <a:pt x="516" y="890"/>
                    </a:lnTo>
                    <a:lnTo>
                      <a:pt x="520" y="884"/>
                    </a:lnTo>
                    <a:lnTo>
                      <a:pt x="524" y="878"/>
                    </a:lnTo>
                    <a:lnTo>
                      <a:pt x="526" y="872"/>
                    </a:lnTo>
                    <a:lnTo>
                      <a:pt x="528" y="864"/>
                    </a:lnTo>
                    <a:lnTo>
                      <a:pt x="528" y="840"/>
                    </a:lnTo>
                    <a:lnTo>
                      <a:pt x="528" y="824"/>
                    </a:lnTo>
                    <a:lnTo>
                      <a:pt x="528" y="822"/>
                    </a:lnTo>
                    <a:lnTo>
                      <a:pt x="528" y="816"/>
                    </a:lnTo>
                    <a:lnTo>
                      <a:pt x="532" y="814"/>
                    </a:lnTo>
                    <a:lnTo>
                      <a:pt x="544" y="810"/>
                    </a:lnTo>
                    <a:lnTo>
                      <a:pt x="550" y="806"/>
                    </a:lnTo>
                    <a:lnTo>
                      <a:pt x="554" y="802"/>
                    </a:lnTo>
                    <a:lnTo>
                      <a:pt x="556" y="796"/>
                    </a:lnTo>
                    <a:lnTo>
                      <a:pt x="556" y="792"/>
                    </a:lnTo>
                    <a:lnTo>
                      <a:pt x="556" y="784"/>
                    </a:lnTo>
                    <a:lnTo>
                      <a:pt x="554" y="776"/>
                    </a:lnTo>
                    <a:lnTo>
                      <a:pt x="550" y="772"/>
                    </a:lnTo>
                    <a:lnTo>
                      <a:pt x="542" y="760"/>
                    </a:lnTo>
                    <a:lnTo>
                      <a:pt x="538" y="754"/>
                    </a:lnTo>
                    <a:lnTo>
                      <a:pt x="536" y="746"/>
                    </a:lnTo>
                    <a:lnTo>
                      <a:pt x="536" y="732"/>
                    </a:lnTo>
                    <a:lnTo>
                      <a:pt x="536" y="716"/>
                    </a:lnTo>
                    <a:lnTo>
                      <a:pt x="536" y="704"/>
                    </a:lnTo>
                    <a:lnTo>
                      <a:pt x="538" y="696"/>
                    </a:lnTo>
                    <a:lnTo>
                      <a:pt x="542" y="690"/>
                    </a:lnTo>
                    <a:lnTo>
                      <a:pt x="550" y="682"/>
                    </a:lnTo>
                    <a:lnTo>
                      <a:pt x="562" y="672"/>
                    </a:lnTo>
                    <a:lnTo>
                      <a:pt x="572" y="662"/>
                    </a:lnTo>
                    <a:lnTo>
                      <a:pt x="590" y="652"/>
                    </a:lnTo>
                    <a:lnTo>
                      <a:pt x="594" y="646"/>
                    </a:lnTo>
                    <a:lnTo>
                      <a:pt x="600" y="640"/>
                    </a:lnTo>
                    <a:lnTo>
                      <a:pt x="602" y="634"/>
                    </a:lnTo>
                    <a:lnTo>
                      <a:pt x="604" y="628"/>
                    </a:lnTo>
                    <a:lnTo>
                      <a:pt x="600" y="622"/>
                    </a:lnTo>
                    <a:lnTo>
                      <a:pt x="598" y="616"/>
                    </a:lnTo>
                    <a:lnTo>
                      <a:pt x="600" y="610"/>
                    </a:lnTo>
                    <a:lnTo>
                      <a:pt x="602" y="604"/>
                    </a:lnTo>
                    <a:lnTo>
                      <a:pt x="612" y="592"/>
                    </a:lnTo>
                    <a:lnTo>
                      <a:pt x="620" y="584"/>
                    </a:lnTo>
                    <a:lnTo>
                      <a:pt x="624" y="580"/>
                    </a:lnTo>
                    <a:lnTo>
                      <a:pt x="630" y="576"/>
                    </a:lnTo>
                    <a:lnTo>
                      <a:pt x="634" y="578"/>
                    </a:lnTo>
                    <a:lnTo>
                      <a:pt x="640" y="582"/>
                    </a:lnTo>
                    <a:lnTo>
                      <a:pt x="648" y="594"/>
                    </a:lnTo>
                    <a:lnTo>
                      <a:pt x="652" y="600"/>
                    </a:lnTo>
                    <a:lnTo>
                      <a:pt x="652" y="608"/>
                    </a:lnTo>
                    <a:lnTo>
                      <a:pt x="652" y="614"/>
                    </a:lnTo>
                    <a:lnTo>
                      <a:pt x="638" y="640"/>
                    </a:lnTo>
                    <a:lnTo>
                      <a:pt x="634" y="646"/>
                    </a:lnTo>
                    <a:lnTo>
                      <a:pt x="628" y="650"/>
                    </a:lnTo>
                    <a:lnTo>
                      <a:pt x="612" y="662"/>
                    </a:lnTo>
                    <a:lnTo>
                      <a:pt x="606" y="666"/>
                    </a:lnTo>
                    <a:lnTo>
                      <a:pt x="604" y="674"/>
                    </a:lnTo>
                    <a:lnTo>
                      <a:pt x="598" y="688"/>
                    </a:lnTo>
                    <a:lnTo>
                      <a:pt x="596" y="704"/>
                    </a:lnTo>
                    <a:lnTo>
                      <a:pt x="596" y="726"/>
                    </a:lnTo>
                    <a:lnTo>
                      <a:pt x="596" y="734"/>
                    </a:lnTo>
                    <a:lnTo>
                      <a:pt x="600" y="742"/>
                    </a:lnTo>
                    <a:lnTo>
                      <a:pt x="602" y="748"/>
                    </a:lnTo>
                    <a:lnTo>
                      <a:pt x="610" y="760"/>
                    </a:lnTo>
                    <a:lnTo>
                      <a:pt x="620" y="770"/>
                    </a:lnTo>
                    <a:lnTo>
                      <a:pt x="626" y="772"/>
                    </a:lnTo>
                    <a:lnTo>
                      <a:pt x="634" y="774"/>
                    </a:lnTo>
                    <a:lnTo>
                      <a:pt x="636" y="774"/>
                    </a:lnTo>
                    <a:lnTo>
                      <a:pt x="652" y="772"/>
                    </a:lnTo>
                    <a:lnTo>
                      <a:pt x="676" y="766"/>
                    </a:lnTo>
                    <a:lnTo>
                      <a:pt x="690" y="764"/>
                    </a:lnTo>
                    <a:lnTo>
                      <a:pt x="694" y="764"/>
                    </a:lnTo>
                    <a:lnTo>
                      <a:pt x="700" y="764"/>
                    </a:lnTo>
                    <a:lnTo>
                      <a:pt x="704" y="766"/>
                    </a:lnTo>
                    <a:lnTo>
                      <a:pt x="708" y="768"/>
                    </a:lnTo>
                    <a:lnTo>
                      <a:pt x="712" y="774"/>
                    </a:lnTo>
                    <a:lnTo>
                      <a:pt x="714" y="782"/>
                    </a:lnTo>
                    <a:lnTo>
                      <a:pt x="714" y="786"/>
                    </a:lnTo>
                    <a:lnTo>
                      <a:pt x="712" y="790"/>
                    </a:lnTo>
                    <a:lnTo>
                      <a:pt x="708" y="794"/>
                    </a:lnTo>
                    <a:lnTo>
                      <a:pt x="704" y="794"/>
                    </a:lnTo>
                    <a:lnTo>
                      <a:pt x="700" y="792"/>
                    </a:lnTo>
                    <a:lnTo>
                      <a:pt x="686" y="792"/>
                    </a:lnTo>
                    <a:lnTo>
                      <a:pt x="672" y="792"/>
                    </a:lnTo>
                    <a:lnTo>
                      <a:pt x="658" y="796"/>
                    </a:lnTo>
                    <a:lnTo>
                      <a:pt x="642" y="800"/>
                    </a:lnTo>
                    <a:lnTo>
                      <a:pt x="638" y="804"/>
                    </a:lnTo>
                    <a:lnTo>
                      <a:pt x="634" y="808"/>
                    </a:lnTo>
                    <a:lnTo>
                      <a:pt x="634" y="818"/>
                    </a:lnTo>
                    <a:lnTo>
                      <a:pt x="636" y="822"/>
                    </a:lnTo>
                    <a:lnTo>
                      <a:pt x="640" y="828"/>
                    </a:lnTo>
                    <a:lnTo>
                      <a:pt x="644" y="832"/>
                    </a:lnTo>
                    <a:lnTo>
                      <a:pt x="644" y="838"/>
                    </a:lnTo>
                    <a:lnTo>
                      <a:pt x="644" y="842"/>
                    </a:lnTo>
                    <a:lnTo>
                      <a:pt x="642" y="850"/>
                    </a:lnTo>
                    <a:lnTo>
                      <a:pt x="638" y="854"/>
                    </a:lnTo>
                    <a:lnTo>
                      <a:pt x="636" y="856"/>
                    </a:lnTo>
                    <a:lnTo>
                      <a:pt x="634" y="858"/>
                    </a:lnTo>
                    <a:lnTo>
                      <a:pt x="632" y="858"/>
                    </a:lnTo>
                    <a:lnTo>
                      <a:pt x="628" y="858"/>
                    </a:lnTo>
                    <a:lnTo>
                      <a:pt x="622" y="856"/>
                    </a:lnTo>
                    <a:lnTo>
                      <a:pt x="610" y="852"/>
                    </a:lnTo>
                    <a:lnTo>
                      <a:pt x="606" y="854"/>
                    </a:lnTo>
                    <a:lnTo>
                      <a:pt x="602" y="858"/>
                    </a:lnTo>
                    <a:lnTo>
                      <a:pt x="600" y="864"/>
                    </a:lnTo>
                    <a:lnTo>
                      <a:pt x="598" y="872"/>
                    </a:lnTo>
                    <a:lnTo>
                      <a:pt x="596" y="880"/>
                    </a:lnTo>
                    <a:lnTo>
                      <a:pt x="596" y="882"/>
                    </a:lnTo>
                    <a:lnTo>
                      <a:pt x="596" y="890"/>
                    </a:lnTo>
                    <a:lnTo>
                      <a:pt x="596" y="898"/>
                    </a:lnTo>
                    <a:lnTo>
                      <a:pt x="596" y="902"/>
                    </a:lnTo>
                    <a:lnTo>
                      <a:pt x="596" y="910"/>
                    </a:lnTo>
                    <a:lnTo>
                      <a:pt x="592" y="910"/>
                    </a:lnTo>
                    <a:lnTo>
                      <a:pt x="586" y="912"/>
                    </a:lnTo>
                    <a:lnTo>
                      <a:pt x="582" y="916"/>
                    </a:lnTo>
                    <a:lnTo>
                      <a:pt x="578" y="920"/>
                    </a:lnTo>
                    <a:lnTo>
                      <a:pt x="576" y="926"/>
                    </a:lnTo>
                    <a:lnTo>
                      <a:pt x="574" y="928"/>
                    </a:lnTo>
                    <a:lnTo>
                      <a:pt x="568" y="930"/>
                    </a:lnTo>
                    <a:lnTo>
                      <a:pt x="564" y="930"/>
                    </a:lnTo>
                    <a:lnTo>
                      <a:pt x="552" y="930"/>
                    </a:lnTo>
                    <a:lnTo>
                      <a:pt x="540" y="932"/>
                    </a:lnTo>
                    <a:lnTo>
                      <a:pt x="516" y="938"/>
                    </a:lnTo>
                    <a:lnTo>
                      <a:pt x="500" y="944"/>
                    </a:lnTo>
                    <a:lnTo>
                      <a:pt x="496" y="946"/>
                    </a:lnTo>
                    <a:lnTo>
                      <a:pt x="488" y="950"/>
                    </a:lnTo>
                    <a:lnTo>
                      <a:pt x="482" y="946"/>
                    </a:lnTo>
                    <a:lnTo>
                      <a:pt x="476" y="944"/>
                    </a:lnTo>
                    <a:lnTo>
                      <a:pt x="468" y="942"/>
                    </a:lnTo>
                    <a:lnTo>
                      <a:pt x="462" y="944"/>
                    </a:lnTo>
                    <a:lnTo>
                      <a:pt x="456" y="946"/>
                    </a:lnTo>
                    <a:lnTo>
                      <a:pt x="450" y="946"/>
                    </a:lnTo>
                    <a:lnTo>
                      <a:pt x="444" y="944"/>
                    </a:lnTo>
                    <a:lnTo>
                      <a:pt x="440" y="940"/>
                    </a:lnTo>
                    <a:lnTo>
                      <a:pt x="440" y="934"/>
                    </a:lnTo>
                    <a:lnTo>
                      <a:pt x="436" y="932"/>
                    </a:lnTo>
                    <a:lnTo>
                      <a:pt x="432" y="930"/>
                    </a:lnTo>
                    <a:lnTo>
                      <a:pt x="428" y="930"/>
                    </a:lnTo>
                    <a:lnTo>
                      <a:pt x="424" y="930"/>
                    </a:lnTo>
                    <a:lnTo>
                      <a:pt x="422" y="928"/>
                    </a:lnTo>
                    <a:lnTo>
                      <a:pt x="420" y="924"/>
                    </a:lnTo>
                    <a:lnTo>
                      <a:pt x="420" y="922"/>
                    </a:lnTo>
                    <a:lnTo>
                      <a:pt x="420" y="918"/>
                    </a:lnTo>
                    <a:lnTo>
                      <a:pt x="420" y="902"/>
                    </a:lnTo>
                    <a:lnTo>
                      <a:pt x="420" y="898"/>
                    </a:lnTo>
                    <a:lnTo>
                      <a:pt x="422" y="894"/>
                    </a:lnTo>
                    <a:lnTo>
                      <a:pt x="424" y="890"/>
                    </a:lnTo>
                    <a:lnTo>
                      <a:pt x="430" y="890"/>
                    </a:lnTo>
                    <a:lnTo>
                      <a:pt x="434" y="886"/>
                    </a:lnTo>
                    <a:lnTo>
                      <a:pt x="436" y="882"/>
                    </a:lnTo>
                    <a:lnTo>
                      <a:pt x="434" y="882"/>
                    </a:lnTo>
                    <a:lnTo>
                      <a:pt x="430" y="880"/>
                    </a:lnTo>
                    <a:lnTo>
                      <a:pt x="430" y="876"/>
                    </a:lnTo>
                    <a:lnTo>
                      <a:pt x="430" y="864"/>
                    </a:lnTo>
                    <a:lnTo>
                      <a:pt x="430" y="860"/>
                    </a:lnTo>
                    <a:lnTo>
                      <a:pt x="428" y="858"/>
                    </a:lnTo>
                    <a:lnTo>
                      <a:pt x="428" y="856"/>
                    </a:lnTo>
                    <a:lnTo>
                      <a:pt x="426" y="854"/>
                    </a:lnTo>
                    <a:lnTo>
                      <a:pt x="422" y="856"/>
                    </a:lnTo>
                    <a:lnTo>
                      <a:pt x="418" y="858"/>
                    </a:lnTo>
                    <a:lnTo>
                      <a:pt x="406" y="862"/>
                    </a:lnTo>
                    <a:lnTo>
                      <a:pt x="400" y="864"/>
                    </a:lnTo>
                    <a:lnTo>
                      <a:pt x="398" y="868"/>
                    </a:lnTo>
                    <a:lnTo>
                      <a:pt x="394" y="874"/>
                    </a:lnTo>
                    <a:lnTo>
                      <a:pt x="392" y="882"/>
                    </a:lnTo>
                    <a:lnTo>
                      <a:pt x="392" y="890"/>
                    </a:lnTo>
                    <a:lnTo>
                      <a:pt x="392" y="892"/>
                    </a:lnTo>
                    <a:lnTo>
                      <a:pt x="392" y="900"/>
                    </a:lnTo>
                    <a:lnTo>
                      <a:pt x="396" y="906"/>
                    </a:lnTo>
                    <a:lnTo>
                      <a:pt x="404" y="918"/>
                    </a:lnTo>
                    <a:lnTo>
                      <a:pt x="406" y="922"/>
                    </a:lnTo>
                    <a:lnTo>
                      <a:pt x="410" y="930"/>
                    </a:lnTo>
                    <a:lnTo>
                      <a:pt x="406" y="936"/>
                    </a:lnTo>
                    <a:lnTo>
                      <a:pt x="404" y="942"/>
                    </a:lnTo>
                    <a:lnTo>
                      <a:pt x="400" y="954"/>
                    </a:lnTo>
                    <a:lnTo>
                      <a:pt x="398" y="958"/>
                    </a:lnTo>
                    <a:lnTo>
                      <a:pt x="396" y="958"/>
                    </a:lnTo>
                    <a:lnTo>
                      <a:pt x="386" y="958"/>
                    </a:lnTo>
                    <a:lnTo>
                      <a:pt x="380" y="960"/>
                    </a:lnTo>
                    <a:lnTo>
                      <a:pt x="376" y="960"/>
                    </a:lnTo>
                    <a:lnTo>
                      <a:pt x="364" y="964"/>
                    </a:lnTo>
                    <a:lnTo>
                      <a:pt x="358" y="966"/>
                    </a:lnTo>
                    <a:lnTo>
                      <a:pt x="352" y="970"/>
                    </a:lnTo>
                    <a:lnTo>
                      <a:pt x="346" y="976"/>
                    </a:lnTo>
                    <a:lnTo>
                      <a:pt x="336" y="992"/>
                    </a:lnTo>
                    <a:lnTo>
                      <a:pt x="326" y="1004"/>
                    </a:lnTo>
                    <a:lnTo>
                      <a:pt x="320" y="1008"/>
                    </a:lnTo>
                    <a:lnTo>
                      <a:pt x="316" y="1012"/>
                    </a:lnTo>
                    <a:lnTo>
                      <a:pt x="312" y="1018"/>
                    </a:lnTo>
                    <a:lnTo>
                      <a:pt x="306" y="1024"/>
                    </a:lnTo>
                    <a:lnTo>
                      <a:pt x="298" y="1034"/>
                    </a:lnTo>
                    <a:lnTo>
                      <a:pt x="296" y="1040"/>
                    </a:lnTo>
                    <a:lnTo>
                      <a:pt x="292" y="1046"/>
                    </a:lnTo>
                    <a:lnTo>
                      <a:pt x="288" y="1048"/>
                    </a:lnTo>
                    <a:lnTo>
                      <a:pt x="282" y="1050"/>
                    </a:lnTo>
                    <a:lnTo>
                      <a:pt x="278" y="1054"/>
                    </a:lnTo>
                    <a:lnTo>
                      <a:pt x="276" y="1060"/>
                    </a:lnTo>
                    <a:lnTo>
                      <a:pt x="272" y="1064"/>
                    </a:lnTo>
                    <a:lnTo>
                      <a:pt x="264" y="1066"/>
                    </a:lnTo>
                    <a:lnTo>
                      <a:pt x="260" y="1066"/>
                    </a:lnTo>
                    <a:lnTo>
                      <a:pt x="256" y="1066"/>
                    </a:lnTo>
                    <a:lnTo>
                      <a:pt x="252" y="1062"/>
                    </a:lnTo>
                    <a:lnTo>
                      <a:pt x="252" y="1058"/>
                    </a:lnTo>
                    <a:lnTo>
                      <a:pt x="248" y="1058"/>
                    </a:lnTo>
                    <a:lnTo>
                      <a:pt x="244" y="1058"/>
                    </a:lnTo>
                    <a:lnTo>
                      <a:pt x="242" y="1062"/>
                    </a:lnTo>
                    <a:lnTo>
                      <a:pt x="242" y="1072"/>
                    </a:lnTo>
                    <a:lnTo>
                      <a:pt x="242" y="1076"/>
                    </a:lnTo>
                    <a:lnTo>
                      <a:pt x="238" y="1076"/>
                    </a:lnTo>
                    <a:lnTo>
                      <a:pt x="228" y="1076"/>
                    </a:lnTo>
                    <a:lnTo>
                      <a:pt x="218" y="1076"/>
                    </a:lnTo>
                    <a:lnTo>
                      <a:pt x="206" y="1080"/>
                    </a:lnTo>
                    <a:lnTo>
                      <a:pt x="202" y="1082"/>
                    </a:lnTo>
                    <a:lnTo>
                      <a:pt x="196" y="1086"/>
                    </a:lnTo>
                    <a:lnTo>
                      <a:pt x="194" y="1092"/>
                    </a:lnTo>
                    <a:lnTo>
                      <a:pt x="196" y="1096"/>
                    </a:lnTo>
                    <a:lnTo>
                      <a:pt x="202" y="1100"/>
                    </a:lnTo>
                    <a:lnTo>
                      <a:pt x="206" y="1102"/>
                    </a:lnTo>
                    <a:lnTo>
                      <a:pt x="214" y="1106"/>
                    </a:lnTo>
                    <a:lnTo>
                      <a:pt x="222" y="1106"/>
                    </a:lnTo>
                    <a:lnTo>
                      <a:pt x="226" y="1106"/>
                    </a:lnTo>
                    <a:lnTo>
                      <a:pt x="230" y="1108"/>
                    </a:lnTo>
                    <a:lnTo>
                      <a:pt x="234" y="1110"/>
                    </a:lnTo>
                    <a:lnTo>
                      <a:pt x="234" y="1116"/>
                    </a:lnTo>
                    <a:lnTo>
                      <a:pt x="238" y="1120"/>
                    </a:lnTo>
                    <a:lnTo>
                      <a:pt x="242" y="1126"/>
                    </a:lnTo>
                    <a:lnTo>
                      <a:pt x="242" y="1134"/>
                    </a:lnTo>
                    <a:lnTo>
                      <a:pt x="242" y="1138"/>
                    </a:lnTo>
                    <a:lnTo>
                      <a:pt x="244" y="1142"/>
                    </a:lnTo>
                    <a:lnTo>
                      <a:pt x="248" y="1146"/>
                    </a:lnTo>
                    <a:lnTo>
                      <a:pt x="252" y="1148"/>
                    </a:lnTo>
                    <a:lnTo>
                      <a:pt x="252" y="1154"/>
                    </a:lnTo>
                    <a:lnTo>
                      <a:pt x="252" y="1156"/>
                    </a:lnTo>
                    <a:lnTo>
                      <a:pt x="250" y="1172"/>
                    </a:lnTo>
                    <a:lnTo>
                      <a:pt x="244" y="1196"/>
                    </a:lnTo>
                    <a:lnTo>
                      <a:pt x="242" y="1204"/>
                    </a:lnTo>
                    <a:lnTo>
                      <a:pt x="234" y="1202"/>
                    </a:lnTo>
                    <a:lnTo>
                      <a:pt x="192" y="1194"/>
                    </a:lnTo>
                    <a:lnTo>
                      <a:pt x="176" y="1194"/>
                    </a:lnTo>
                    <a:lnTo>
                      <a:pt x="162" y="1194"/>
                    </a:lnTo>
                    <a:lnTo>
                      <a:pt x="150" y="1194"/>
                    </a:lnTo>
                    <a:lnTo>
                      <a:pt x="140" y="1194"/>
                    </a:lnTo>
                    <a:lnTo>
                      <a:pt x="134" y="1196"/>
                    </a:lnTo>
                    <a:lnTo>
                      <a:pt x="130" y="1198"/>
                    </a:lnTo>
                    <a:lnTo>
                      <a:pt x="128" y="1204"/>
                    </a:lnTo>
                    <a:lnTo>
                      <a:pt x="128" y="1212"/>
                    </a:lnTo>
                    <a:lnTo>
                      <a:pt x="132" y="1226"/>
                    </a:lnTo>
                    <a:lnTo>
                      <a:pt x="134" y="1234"/>
                    </a:lnTo>
                    <a:lnTo>
                      <a:pt x="130" y="1234"/>
                    </a:lnTo>
                    <a:lnTo>
                      <a:pt x="128" y="1234"/>
                    </a:lnTo>
                    <a:lnTo>
                      <a:pt x="128" y="1236"/>
                    </a:lnTo>
                    <a:lnTo>
                      <a:pt x="128" y="1240"/>
                    </a:lnTo>
                    <a:lnTo>
                      <a:pt x="132" y="1246"/>
                    </a:lnTo>
                    <a:lnTo>
                      <a:pt x="134" y="1254"/>
                    </a:lnTo>
                    <a:lnTo>
                      <a:pt x="134" y="1262"/>
                    </a:lnTo>
                    <a:lnTo>
                      <a:pt x="134" y="1264"/>
                    </a:lnTo>
                    <a:lnTo>
                      <a:pt x="134" y="1272"/>
                    </a:lnTo>
                    <a:lnTo>
                      <a:pt x="132" y="1280"/>
                    </a:lnTo>
                    <a:lnTo>
                      <a:pt x="128" y="1286"/>
                    </a:lnTo>
                    <a:lnTo>
                      <a:pt x="128" y="1292"/>
                    </a:lnTo>
                    <a:lnTo>
                      <a:pt x="130" y="1298"/>
                    </a:lnTo>
                    <a:lnTo>
                      <a:pt x="134" y="1304"/>
                    </a:lnTo>
                    <a:lnTo>
                      <a:pt x="134" y="1310"/>
                    </a:lnTo>
                    <a:lnTo>
                      <a:pt x="134" y="1314"/>
                    </a:lnTo>
                    <a:lnTo>
                      <a:pt x="136" y="1316"/>
                    </a:lnTo>
                    <a:lnTo>
                      <a:pt x="138" y="1320"/>
                    </a:lnTo>
                    <a:lnTo>
                      <a:pt x="140" y="1322"/>
                    </a:lnTo>
                    <a:lnTo>
                      <a:pt x="142" y="1322"/>
                    </a:lnTo>
                    <a:lnTo>
                      <a:pt x="146" y="1322"/>
                    </a:lnTo>
                    <a:lnTo>
                      <a:pt x="154" y="1322"/>
                    </a:lnTo>
                    <a:lnTo>
                      <a:pt x="160" y="1322"/>
                    </a:lnTo>
                    <a:lnTo>
                      <a:pt x="164" y="1322"/>
                    </a:lnTo>
                    <a:lnTo>
                      <a:pt x="170" y="1326"/>
                    </a:lnTo>
                    <a:lnTo>
                      <a:pt x="178" y="1334"/>
                    </a:lnTo>
                    <a:lnTo>
                      <a:pt x="184" y="1338"/>
                    </a:lnTo>
                    <a:lnTo>
                      <a:pt x="192" y="1338"/>
                    </a:lnTo>
                    <a:lnTo>
                      <a:pt x="206" y="1334"/>
                    </a:lnTo>
                    <a:lnTo>
                      <a:pt x="220" y="1328"/>
                    </a:lnTo>
                    <a:lnTo>
                      <a:pt x="234" y="1324"/>
                    </a:lnTo>
                    <a:lnTo>
                      <a:pt x="242" y="1320"/>
                    </a:lnTo>
                    <a:lnTo>
                      <a:pt x="246" y="1314"/>
                    </a:lnTo>
                    <a:lnTo>
                      <a:pt x="248" y="1308"/>
                    </a:lnTo>
                    <a:lnTo>
                      <a:pt x="258" y="1296"/>
                    </a:lnTo>
                    <a:lnTo>
                      <a:pt x="266" y="1288"/>
                    </a:lnTo>
                    <a:lnTo>
                      <a:pt x="270" y="1282"/>
                    </a:lnTo>
                    <a:lnTo>
                      <a:pt x="272" y="1276"/>
                    </a:lnTo>
                    <a:lnTo>
                      <a:pt x="274" y="1264"/>
                    </a:lnTo>
                    <a:lnTo>
                      <a:pt x="280" y="1250"/>
                    </a:lnTo>
                    <a:lnTo>
                      <a:pt x="282" y="1244"/>
                    </a:lnTo>
                    <a:lnTo>
                      <a:pt x="288" y="1238"/>
                    </a:lnTo>
                    <a:lnTo>
                      <a:pt x="304" y="1228"/>
                    </a:lnTo>
                    <a:lnTo>
                      <a:pt x="310" y="1224"/>
                    </a:lnTo>
                    <a:lnTo>
                      <a:pt x="316" y="1216"/>
                    </a:lnTo>
                    <a:lnTo>
                      <a:pt x="318" y="1212"/>
                    </a:lnTo>
                    <a:lnTo>
                      <a:pt x="322" y="1206"/>
                    </a:lnTo>
                    <a:lnTo>
                      <a:pt x="326" y="1204"/>
                    </a:lnTo>
                    <a:lnTo>
                      <a:pt x="340" y="1204"/>
                    </a:lnTo>
                    <a:lnTo>
                      <a:pt x="342" y="1204"/>
                    </a:lnTo>
                    <a:lnTo>
                      <a:pt x="350" y="1202"/>
                    </a:lnTo>
                    <a:lnTo>
                      <a:pt x="358" y="1200"/>
                    </a:lnTo>
                    <a:lnTo>
                      <a:pt x="374" y="1188"/>
                    </a:lnTo>
                    <a:lnTo>
                      <a:pt x="380" y="1186"/>
                    </a:lnTo>
                    <a:lnTo>
                      <a:pt x="386" y="1184"/>
                    </a:lnTo>
                    <a:lnTo>
                      <a:pt x="390" y="1182"/>
                    </a:lnTo>
                    <a:lnTo>
                      <a:pt x="396" y="1180"/>
                    </a:lnTo>
                    <a:lnTo>
                      <a:pt x="402" y="1178"/>
                    </a:lnTo>
                    <a:lnTo>
                      <a:pt x="408" y="1178"/>
                    </a:lnTo>
                    <a:lnTo>
                      <a:pt x="412" y="1180"/>
                    </a:lnTo>
                    <a:lnTo>
                      <a:pt x="420" y="1186"/>
                    </a:lnTo>
                    <a:lnTo>
                      <a:pt x="424" y="1192"/>
                    </a:lnTo>
                    <a:lnTo>
                      <a:pt x="436" y="1208"/>
                    </a:lnTo>
                    <a:lnTo>
                      <a:pt x="444" y="1220"/>
                    </a:lnTo>
                    <a:lnTo>
                      <a:pt x="446" y="1226"/>
                    </a:lnTo>
                    <a:lnTo>
                      <a:pt x="450" y="1232"/>
                    </a:lnTo>
                    <a:lnTo>
                      <a:pt x="456" y="1236"/>
                    </a:lnTo>
                    <a:lnTo>
                      <a:pt x="482" y="1250"/>
                    </a:lnTo>
                    <a:lnTo>
                      <a:pt x="488" y="1254"/>
                    </a:lnTo>
                    <a:lnTo>
                      <a:pt x="492" y="1260"/>
                    </a:lnTo>
                    <a:lnTo>
                      <a:pt x="502" y="1274"/>
                    </a:lnTo>
                    <a:lnTo>
                      <a:pt x="506" y="1282"/>
                    </a:lnTo>
                    <a:lnTo>
                      <a:pt x="506" y="1290"/>
                    </a:lnTo>
                    <a:lnTo>
                      <a:pt x="506" y="1304"/>
                    </a:lnTo>
                    <a:lnTo>
                      <a:pt x="506" y="1312"/>
                    </a:lnTo>
                    <a:lnTo>
                      <a:pt x="508" y="1316"/>
                    </a:lnTo>
                    <a:lnTo>
                      <a:pt x="510" y="1316"/>
                    </a:lnTo>
                    <a:lnTo>
                      <a:pt x="512" y="1316"/>
                    </a:lnTo>
                    <a:lnTo>
                      <a:pt x="514" y="1312"/>
                    </a:lnTo>
                    <a:lnTo>
                      <a:pt x="518" y="1302"/>
                    </a:lnTo>
                    <a:lnTo>
                      <a:pt x="522" y="1294"/>
                    </a:lnTo>
                    <a:lnTo>
                      <a:pt x="524" y="1288"/>
                    </a:lnTo>
                    <a:lnTo>
                      <a:pt x="526" y="1282"/>
                    </a:lnTo>
                    <a:lnTo>
                      <a:pt x="528" y="1274"/>
                    </a:lnTo>
                    <a:lnTo>
                      <a:pt x="528" y="1270"/>
                    </a:lnTo>
                    <a:lnTo>
                      <a:pt x="528" y="1268"/>
                    </a:lnTo>
                    <a:lnTo>
                      <a:pt x="530" y="1266"/>
                    </a:lnTo>
                    <a:lnTo>
                      <a:pt x="532" y="1266"/>
                    </a:lnTo>
                    <a:lnTo>
                      <a:pt x="534" y="1266"/>
                    </a:lnTo>
                    <a:lnTo>
                      <a:pt x="540" y="1268"/>
                    </a:lnTo>
                    <a:lnTo>
                      <a:pt x="552" y="1272"/>
                    </a:lnTo>
                    <a:lnTo>
                      <a:pt x="554" y="1272"/>
                    </a:lnTo>
                    <a:lnTo>
                      <a:pt x="554" y="1270"/>
                    </a:lnTo>
                    <a:lnTo>
                      <a:pt x="552" y="1266"/>
                    </a:lnTo>
                    <a:lnTo>
                      <a:pt x="534" y="1248"/>
                    </a:lnTo>
                    <a:lnTo>
                      <a:pt x="520" y="1240"/>
                    </a:lnTo>
                    <a:lnTo>
                      <a:pt x="516" y="1236"/>
                    </a:lnTo>
                    <a:lnTo>
                      <a:pt x="504" y="1228"/>
                    </a:lnTo>
                    <a:lnTo>
                      <a:pt x="494" y="1216"/>
                    </a:lnTo>
                    <a:lnTo>
                      <a:pt x="484" y="1200"/>
                    </a:lnTo>
                    <a:lnTo>
                      <a:pt x="476" y="1188"/>
                    </a:lnTo>
                    <a:lnTo>
                      <a:pt x="472" y="1182"/>
                    </a:lnTo>
                    <a:lnTo>
                      <a:pt x="470" y="1174"/>
                    </a:lnTo>
                    <a:lnTo>
                      <a:pt x="468" y="1166"/>
                    </a:lnTo>
                    <a:lnTo>
                      <a:pt x="468" y="1164"/>
                    </a:lnTo>
                    <a:lnTo>
                      <a:pt x="470" y="1158"/>
                    </a:lnTo>
                    <a:lnTo>
                      <a:pt x="474" y="1156"/>
                    </a:lnTo>
                    <a:lnTo>
                      <a:pt x="478" y="1154"/>
                    </a:lnTo>
                    <a:lnTo>
                      <a:pt x="482" y="1156"/>
                    </a:lnTo>
                    <a:lnTo>
                      <a:pt x="488" y="1156"/>
                    </a:lnTo>
                    <a:lnTo>
                      <a:pt x="496" y="1162"/>
                    </a:lnTo>
                    <a:lnTo>
                      <a:pt x="502" y="1168"/>
                    </a:lnTo>
                    <a:lnTo>
                      <a:pt x="508" y="1176"/>
                    </a:lnTo>
                    <a:lnTo>
                      <a:pt x="510" y="1182"/>
                    </a:lnTo>
                    <a:lnTo>
                      <a:pt x="516" y="1196"/>
                    </a:lnTo>
                    <a:lnTo>
                      <a:pt x="520" y="1204"/>
                    </a:lnTo>
                    <a:lnTo>
                      <a:pt x="524" y="1208"/>
                    </a:lnTo>
                    <a:lnTo>
                      <a:pt x="540" y="1220"/>
                    </a:lnTo>
                    <a:lnTo>
                      <a:pt x="548" y="1224"/>
                    </a:lnTo>
                    <a:lnTo>
                      <a:pt x="552" y="1230"/>
                    </a:lnTo>
                    <a:lnTo>
                      <a:pt x="560" y="1238"/>
                    </a:lnTo>
                    <a:lnTo>
                      <a:pt x="564" y="1244"/>
                    </a:lnTo>
                    <a:lnTo>
                      <a:pt x="566" y="1248"/>
                    </a:lnTo>
                    <a:lnTo>
                      <a:pt x="570" y="1260"/>
                    </a:lnTo>
                    <a:lnTo>
                      <a:pt x="572" y="1266"/>
                    </a:lnTo>
                    <a:lnTo>
                      <a:pt x="576" y="1272"/>
                    </a:lnTo>
                    <a:lnTo>
                      <a:pt x="580" y="1280"/>
                    </a:lnTo>
                    <a:lnTo>
                      <a:pt x="584" y="1286"/>
                    </a:lnTo>
                    <a:lnTo>
                      <a:pt x="588" y="1290"/>
                    </a:lnTo>
                    <a:lnTo>
                      <a:pt x="594" y="1292"/>
                    </a:lnTo>
                    <a:lnTo>
                      <a:pt x="598" y="1292"/>
                    </a:lnTo>
                    <a:lnTo>
                      <a:pt x="602" y="1294"/>
                    </a:lnTo>
                    <a:lnTo>
                      <a:pt x="602" y="1296"/>
                    </a:lnTo>
                    <a:lnTo>
                      <a:pt x="602" y="1298"/>
                    </a:lnTo>
                    <a:lnTo>
                      <a:pt x="598" y="1304"/>
                    </a:lnTo>
                    <a:lnTo>
                      <a:pt x="596" y="1310"/>
                    </a:lnTo>
                    <a:lnTo>
                      <a:pt x="596" y="1314"/>
                    </a:lnTo>
                    <a:lnTo>
                      <a:pt x="598" y="1320"/>
                    </a:lnTo>
                    <a:lnTo>
                      <a:pt x="604" y="1326"/>
                    </a:lnTo>
                    <a:lnTo>
                      <a:pt x="608" y="1328"/>
                    </a:lnTo>
                    <a:lnTo>
                      <a:pt x="616" y="1330"/>
                    </a:lnTo>
                    <a:lnTo>
                      <a:pt x="620" y="1326"/>
                    </a:lnTo>
                    <a:lnTo>
                      <a:pt x="624" y="1322"/>
                    </a:lnTo>
                    <a:lnTo>
                      <a:pt x="626" y="1316"/>
                    </a:lnTo>
                    <a:lnTo>
                      <a:pt x="628" y="1312"/>
                    </a:lnTo>
                    <a:lnTo>
                      <a:pt x="632" y="1308"/>
                    </a:lnTo>
                    <a:lnTo>
                      <a:pt x="638" y="1306"/>
                    </a:lnTo>
                    <a:lnTo>
                      <a:pt x="640" y="1304"/>
                    </a:lnTo>
                    <a:lnTo>
                      <a:pt x="642" y="1302"/>
                    </a:lnTo>
                    <a:lnTo>
                      <a:pt x="640" y="1300"/>
                    </a:lnTo>
                    <a:lnTo>
                      <a:pt x="640" y="1296"/>
                    </a:lnTo>
                    <a:lnTo>
                      <a:pt x="632" y="1288"/>
                    </a:lnTo>
                    <a:lnTo>
                      <a:pt x="628" y="1282"/>
                    </a:lnTo>
                    <a:lnTo>
                      <a:pt x="626" y="1278"/>
                    </a:lnTo>
                    <a:lnTo>
                      <a:pt x="624" y="1272"/>
                    </a:lnTo>
                    <a:lnTo>
                      <a:pt x="620" y="1268"/>
                    </a:lnTo>
                    <a:lnTo>
                      <a:pt x="620" y="1266"/>
                    </a:lnTo>
                    <a:lnTo>
                      <a:pt x="620" y="1264"/>
                    </a:lnTo>
                    <a:lnTo>
                      <a:pt x="624" y="1260"/>
                    </a:lnTo>
                    <a:lnTo>
                      <a:pt x="638" y="1256"/>
                    </a:lnTo>
                    <a:lnTo>
                      <a:pt x="652" y="1254"/>
                    </a:lnTo>
                    <a:lnTo>
                      <a:pt x="656" y="1254"/>
                    </a:lnTo>
                    <a:lnTo>
                      <a:pt x="664" y="1254"/>
                    </a:lnTo>
                    <a:lnTo>
                      <a:pt x="668" y="1260"/>
                    </a:lnTo>
                    <a:lnTo>
                      <a:pt x="670" y="1266"/>
                    </a:lnTo>
                    <a:lnTo>
                      <a:pt x="674" y="1272"/>
                    </a:lnTo>
                    <a:lnTo>
                      <a:pt x="678" y="1280"/>
                    </a:lnTo>
                    <a:lnTo>
                      <a:pt x="680" y="1284"/>
                    </a:lnTo>
                    <a:lnTo>
                      <a:pt x="688" y="1300"/>
                    </a:lnTo>
                    <a:lnTo>
                      <a:pt x="690" y="1304"/>
                    </a:lnTo>
                    <a:lnTo>
                      <a:pt x="698" y="1318"/>
                    </a:lnTo>
                    <a:lnTo>
                      <a:pt x="700" y="1324"/>
                    </a:lnTo>
                    <a:lnTo>
                      <a:pt x="704" y="1328"/>
                    </a:lnTo>
                    <a:lnTo>
                      <a:pt x="712" y="1330"/>
                    </a:lnTo>
                    <a:lnTo>
                      <a:pt x="734" y="1330"/>
                    </a:lnTo>
                    <a:lnTo>
                      <a:pt x="748" y="1330"/>
                    </a:lnTo>
                    <a:lnTo>
                      <a:pt x="760" y="1334"/>
                    </a:lnTo>
                    <a:lnTo>
                      <a:pt x="774" y="1338"/>
                    </a:lnTo>
                    <a:lnTo>
                      <a:pt x="782" y="1338"/>
                    </a:lnTo>
                    <a:lnTo>
                      <a:pt x="788" y="1338"/>
                    </a:lnTo>
                    <a:lnTo>
                      <a:pt x="794" y="1334"/>
                    </a:lnTo>
                    <a:lnTo>
                      <a:pt x="802" y="1332"/>
                    </a:lnTo>
                    <a:lnTo>
                      <a:pt x="808" y="1334"/>
                    </a:lnTo>
                    <a:lnTo>
                      <a:pt x="814" y="1338"/>
                    </a:lnTo>
                    <a:lnTo>
                      <a:pt x="820" y="1340"/>
                    </a:lnTo>
                    <a:lnTo>
                      <a:pt x="824" y="1348"/>
                    </a:lnTo>
                    <a:lnTo>
                      <a:pt x="826" y="1354"/>
                    </a:lnTo>
                    <a:lnTo>
                      <a:pt x="828" y="1360"/>
                    </a:lnTo>
                    <a:lnTo>
                      <a:pt x="828" y="1368"/>
                    </a:lnTo>
                    <a:lnTo>
                      <a:pt x="814" y="1402"/>
                    </a:lnTo>
                    <a:lnTo>
                      <a:pt x="810" y="1408"/>
                    </a:lnTo>
                    <a:lnTo>
                      <a:pt x="806" y="1410"/>
                    </a:lnTo>
                    <a:lnTo>
                      <a:pt x="802" y="1412"/>
                    </a:lnTo>
                    <a:lnTo>
                      <a:pt x="798" y="1416"/>
                    </a:lnTo>
                    <a:lnTo>
                      <a:pt x="796" y="1422"/>
                    </a:lnTo>
                    <a:lnTo>
                      <a:pt x="792" y="1428"/>
                    </a:lnTo>
                    <a:lnTo>
                      <a:pt x="786" y="1434"/>
                    </a:lnTo>
                    <a:lnTo>
                      <a:pt x="780" y="1438"/>
                    </a:lnTo>
                    <a:lnTo>
                      <a:pt x="774" y="1438"/>
                    </a:lnTo>
                    <a:lnTo>
                      <a:pt x="760" y="1438"/>
                    </a:lnTo>
                    <a:lnTo>
                      <a:pt x="754" y="1438"/>
                    </a:lnTo>
                    <a:lnTo>
                      <a:pt x="748" y="1434"/>
                    </a:lnTo>
                    <a:lnTo>
                      <a:pt x="742" y="1430"/>
                    </a:lnTo>
                    <a:lnTo>
                      <a:pt x="734" y="1430"/>
                    </a:lnTo>
                    <a:lnTo>
                      <a:pt x="712" y="1436"/>
                    </a:lnTo>
                    <a:lnTo>
                      <a:pt x="704" y="1438"/>
                    </a:lnTo>
                    <a:lnTo>
                      <a:pt x="696" y="1436"/>
                    </a:lnTo>
                    <a:lnTo>
                      <a:pt x="682" y="1432"/>
                    </a:lnTo>
                    <a:lnTo>
                      <a:pt x="666" y="1428"/>
                    </a:lnTo>
                    <a:lnTo>
                      <a:pt x="662" y="1428"/>
                    </a:lnTo>
                    <a:lnTo>
                      <a:pt x="656" y="1428"/>
                    </a:lnTo>
                    <a:lnTo>
                      <a:pt x="650" y="1424"/>
                    </a:lnTo>
                    <a:lnTo>
                      <a:pt x="638" y="1416"/>
                    </a:lnTo>
                    <a:lnTo>
                      <a:pt x="632" y="1412"/>
                    </a:lnTo>
                    <a:lnTo>
                      <a:pt x="626" y="1410"/>
                    </a:lnTo>
                    <a:lnTo>
                      <a:pt x="618" y="1410"/>
                    </a:lnTo>
                    <a:lnTo>
                      <a:pt x="614" y="1410"/>
                    </a:lnTo>
                    <a:lnTo>
                      <a:pt x="598" y="1412"/>
                    </a:lnTo>
                    <a:lnTo>
                      <a:pt x="584" y="1416"/>
                    </a:lnTo>
                    <a:lnTo>
                      <a:pt x="578" y="1420"/>
                    </a:lnTo>
                    <a:lnTo>
                      <a:pt x="576" y="1428"/>
                    </a:lnTo>
                    <a:lnTo>
                      <a:pt x="576" y="1430"/>
                    </a:lnTo>
                    <a:lnTo>
                      <a:pt x="574" y="1438"/>
                    </a:lnTo>
                    <a:lnTo>
                      <a:pt x="570" y="1442"/>
                    </a:lnTo>
                    <a:lnTo>
                      <a:pt x="554" y="1446"/>
                    </a:lnTo>
                    <a:lnTo>
                      <a:pt x="548" y="1446"/>
                    </a:lnTo>
                    <a:lnTo>
                      <a:pt x="542" y="1442"/>
                    </a:lnTo>
                    <a:lnTo>
                      <a:pt x="534" y="1434"/>
                    </a:lnTo>
                    <a:lnTo>
                      <a:pt x="522" y="1424"/>
                    </a:lnTo>
                    <a:lnTo>
                      <a:pt x="512" y="1414"/>
                    </a:lnTo>
                    <a:lnTo>
                      <a:pt x="508" y="1410"/>
                    </a:lnTo>
                    <a:lnTo>
                      <a:pt x="500" y="1410"/>
                    </a:lnTo>
                    <a:lnTo>
                      <a:pt x="476" y="1410"/>
                    </a:lnTo>
                    <a:lnTo>
                      <a:pt x="470" y="1408"/>
                    </a:lnTo>
                    <a:lnTo>
                      <a:pt x="462" y="1406"/>
                    </a:lnTo>
                    <a:lnTo>
                      <a:pt x="456" y="1404"/>
                    </a:lnTo>
                    <a:lnTo>
                      <a:pt x="442" y="1396"/>
                    </a:lnTo>
                    <a:lnTo>
                      <a:pt x="436" y="1394"/>
                    </a:lnTo>
                    <a:lnTo>
                      <a:pt x="424" y="1386"/>
                    </a:lnTo>
                    <a:lnTo>
                      <a:pt x="422" y="1380"/>
                    </a:lnTo>
                    <a:lnTo>
                      <a:pt x="424" y="1374"/>
                    </a:lnTo>
                    <a:lnTo>
                      <a:pt x="434" y="1358"/>
                    </a:lnTo>
                    <a:lnTo>
                      <a:pt x="436" y="1350"/>
                    </a:lnTo>
                    <a:lnTo>
                      <a:pt x="436" y="1344"/>
                    </a:lnTo>
                    <a:lnTo>
                      <a:pt x="434" y="1338"/>
                    </a:lnTo>
                    <a:lnTo>
                      <a:pt x="428" y="1332"/>
                    </a:lnTo>
                    <a:lnTo>
                      <a:pt x="422" y="1328"/>
                    </a:lnTo>
                    <a:lnTo>
                      <a:pt x="418" y="1326"/>
                    </a:lnTo>
                    <a:lnTo>
                      <a:pt x="406" y="1322"/>
                    </a:lnTo>
                    <a:lnTo>
                      <a:pt x="402" y="1322"/>
                    </a:lnTo>
                    <a:lnTo>
                      <a:pt x="400" y="1324"/>
                    </a:lnTo>
                    <a:lnTo>
                      <a:pt x="400" y="1328"/>
                    </a:lnTo>
                    <a:lnTo>
                      <a:pt x="400" y="1324"/>
                    </a:lnTo>
                    <a:lnTo>
                      <a:pt x="398" y="1324"/>
                    </a:lnTo>
                    <a:lnTo>
                      <a:pt x="396" y="1326"/>
                    </a:lnTo>
                    <a:lnTo>
                      <a:pt x="390" y="1330"/>
                    </a:lnTo>
                    <a:lnTo>
                      <a:pt x="382" y="1332"/>
                    </a:lnTo>
                    <a:lnTo>
                      <a:pt x="378" y="1332"/>
                    </a:lnTo>
                    <a:lnTo>
                      <a:pt x="362" y="1332"/>
                    </a:lnTo>
                    <a:lnTo>
                      <a:pt x="320" y="1332"/>
                    </a:lnTo>
                    <a:lnTo>
                      <a:pt x="312" y="1332"/>
                    </a:lnTo>
                    <a:lnTo>
                      <a:pt x="304" y="1334"/>
                    </a:lnTo>
                    <a:lnTo>
                      <a:pt x="270" y="1348"/>
                    </a:lnTo>
                    <a:lnTo>
                      <a:pt x="254" y="1354"/>
                    </a:lnTo>
                    <a:lnTo>
                      <a:pt x="250" y="1358"/>
                    </a:lnTo>
                    <a:lnTo>
                      <a:pt x="244" y="1360"/>
                    </a:lnTo>
                    <a:lnTo>
                      <a:pt x="242" y="1362"/>
                    </a:lnTo>
                    <a:lnTo>
                      <a:pt x="242" y="1364"/>
                    </a:lnTo>
                    <a:lnTo>
                      <a:pt x="242" y="1362"/>
                    </a:lnTo>
                    <a:lnTo>
                      <a:pt x="240" y="1362"/>
                    </a:lnTo>
                    <a:lnTo>
                      <a:pt x="238" y="1360"/>
                    </a:lnTo>
                    <a:lnTo>
                      <a:pt x="224" y="1360"/>
                    </a:lnTo>
                    <a:lnTo>
                      <a:pt x="220" y="1360"/>
                    </a:lnTo>
                    <a:lnTo>
                      <a:pt x="208" y="1360"/>
                    </a:lnTo>
                    <a:lnTo>
                      <a:pt x="196" y="1356"/>
                    </a:lnTo>
                    <a:lnTo>
                      <a:pt x="190" y="1354"/>
                    </a:lnTo>
                    <a:lnTo>
                      <a:pt x="188" y="1354"/>
                    </a:lnTo>
                    <a:lnTo>
                      <a:pt x="184" y="1354"/>
                    </a:lnTo>
                    <a:lnTo>
                      <a:pt x="182" y="1356"/>
                    </a:lnTo>
                    <a:lnTo>
                      <a:pt x="180" y="1358"/>
                    </a:lnTo>
                    <a:lnTo>
                      <a:pt x="168" y="1374"/>
                    </a:lnTo>
                    <a:lnTo>
                      <a:pt x="158" y="1386"/>
                    </a:lnTo>
                    <a:lnTo>
                      <a:pt x="150" y="1394"/>
                    </a:lnTo>
                    <a:lnTo>
                      <a:pt x="140" y="1406"/>
                    </a:lnTo>
                    <a:lnTo>
                      <a:pt x="130" y="1422"/>
                    </a:lnTo>
                    <a:lnTo>
                      <a:pt x="122" y="1436"/>
                    </a:lnTo>
                    <a:lnTo>
                      <a:pt x="116" y="1460"/>
                    </a:lnTo>
                    <a:lnTo>
                      <a:pt x="114" y="1466"/>
                    </a:lnTo>
                    <a:lnTo>
                      <a:pt x="108" y="1472"/>
                    </a:lnTo>
                    <a:lnTo>
                      <a:pt x="82" y="1484"/>
                    </a:lnTo>
                    <a:lnTo>
                      <a:pt x="70" y="1492"/>
                    </a:lnTo>
                    <a:lnTo>
                      <a:pt x="66" y="1498"/>
                    </a:lnTo>
                    <a:lnTo>
                      <a:pt x="62" y="1502"/>
                    </a:lnTo>
                    <a:lnTo>
                      <a:pt x="52" y="1514"/>
                    </a:lnTo>
                    <a:lnTo>
                      <a:pt x="32" y="1550"/>
                    </a:lnTo>
                    <a:lnTo>
                      <a:pt x="24" y="1564"/>
                    </a:lnTo>
                    <a:lnTo>
                      <a:pt x="12" y="1598"/>
                    </a:lnTo>
                    <a:lnTo>
                      <a:pt x="8" y="1606"/>
                    </a:lnTo>
                    <a:lnTo>
                      <a:pt x="10" y="1614"/>
                    </a:lnTo>
                    <a:lnTo>
                      <a:pt x="16" y="1626"/>
                    </a:lnTo>
                    <a:lnTo>
                      <a:pt x="18" y="1642"/>
                    </a:lnTo>
                    <a:lnTo>
                      <a:pt x="18" y="1666"/>
                    </a:lnTo>
                    <a:lnTo>
                      <a:pt x="16" y="1672"/>
                    </a:lnTo>
                    <a:lnTo>
                      <a:pt x="12" y="1678"/>
                    </a:lnTo>
                    <a:lnTo>
                      <a:pt x="8" y="1684"/>
                    </a:lnTo>
                    <a:lnTo>
                      <a:pt x="6" y="1692"/>
                    </a:lnTo>
                    <a:lnTo>
                      <a:pt x="0" y="1706"/>
                    </a:lnTo>
                    <a:lnTo>
                      <a:pt x="0" y="1712"/>
                    </a:lnTo>
                    <a:lnTo>
                      <a:pt x="0" y="1720"/>
                    </a:lnTo>
                    <a:lnTo>
                      <a:pt x="6" y="1744"/>
                    </a:lnTo>
                    <a:lnTo>
                      <a:pt x="8" y="1750"/>
                    </a:lnTo>
                    <a:lnTo>
                      <a:pt x="12" y="1752"/>
                    </a:lnTo>
                    <a:lnTo>
                      <a:pt x="18" y="1752"/>
                    </a:lnTo>
                    <a:lnTo>
                      <a:pt x="20" y="1752"/>
                    </a:lnTo>
                    <a:lnTo>
                      <a:pt x="18" y="1752"/>
                    </a:lnTo>
                    <a:lnTo>
                      <a:pt x="20" y="1760"/>
                    </a:lnTo>
                    <a:lnTo>
                      <a:pt x="24" y="1764"/>
                    </a:lnTo>
                    <a:lnTo>
                      <a:pt x="26" y="1768"/>
                    </a:lnTo>
                    <a:lnTo>
                      <a:pt x="30" y="1770"/>
                    </a:lnTo>
                    <a:lnTo>
                      <a:pt x="32" y="1768"/>
                    </a:lnTo>
                    <a:lnTo>
                      <a:pt x="30" y="1770"/>
                    </a:lnTo>
                    <a:lnTo>
                      <a:pt x="30" y="1772"/>
                    </a:lnTo>
                    <a:lnTo>
                      <a:pt x="32" y="1772"/>
                    </a:lnTo>
                    <a:lnTo>
                      <a:pt x="36" y="1774"/>
                    </a:lnTo>
                    <a:lnTo>
                      <a:pt x="40" y="1778"/>
                    </a:lnTo>
                    <a:lnTo>
                      <a:pt x="52" y="1804"/>
                    </a:lnTo>
                    <a:lnTo>
                      <a:pt x="56" y="1810"/>
                    </a:lnTo>
                    <a:lnTo>
                      <a:pt x="60" y="1816"/>
                    </a:lnTo>
                    <a:lnTo>
                      <a:pt x="72" y="1824"/>
                    </a:lnTo>
                    <a:lnTo>
                      <a:pt x="84" y="1832"/>
                    </a:lnTo>
                    <a:lnTo>
                      <a:pt x="94" y="1838"/>
                    </a:lnTo>
                    <a:lnTo>
                      <a:pt x="102" y="1844"/>
                    </a:lnTo>
                    <a:lnTo>
                      <a:pt x="128" y="1864"/>
                    </a:lnTo>
                    <a:lnTo>
                      <a:pt x="136" y="1868"/>
                    </a:lnTo>
                    <a:lnTo>
                      <a:pt x="142" y="1870"/>
                    </a:lnTo>
                    <a:lnTo>
                      <a:pt x="146" y="1870"/>
                    </a:lnTo>
                    <a:lnTo>
                      <a:pt x="152" y="1868"/>
                    </a:lnTo>
                    <a:lnTo>
                      <a:pt x="154" y="1868"/>
                    </a:lnTo>
                    <a:lnTo>
                      <a:pt x="154" y="1866"/>
                    </a:lnTo>
                    <a:lnTo>
                      <a:pt x="154" y="1868"/>
                    </a:lnTo>
                    <a:lnTo>
                      <a:pt x="158" y="1868"/>
                    </a:lnTo>
                    <a:lnTo>
                      <a:pt x="162" y="1870"/>
                    </a:lnTo>
                    <a:lnTo>
                      <a:pt x="166" y="1870"/>
                    </a:lnTo>
                    <a:lnTo>
                      <a:pt x="182" y="1868"/>
                    </a:lnTo>
                    <a:lnTo>
                      <a:pt x="206" y="1862"/>
                    </a:lnTo>
                    <a:lnTo>
                      <a:pt x="218" y="1860"/>
                    </a:lnTo>
                    <a:lnTo>
                      <a:pt x="224" y="1860"/>
                    </a:lnTo>
                    <a:lnTo>
                      <a:pt x="232" y="1860"/>
                    </a:lnTo>
                    <a:lnTo>
                      <a:pt x="244" y="1860"/>
                    </a:lnTo>
                    <a:lnTo>
                      <a:pt x="260" y="1856"/>
                    </a:lnTo>
                    <a:lnTo>
                      <a:pt x="274" y="1852"/>
                    </a:lnTo>
                    <a:lnTo>
                      <a:pt x="282" y="1850"/>
                    </a:lnTo>
                    <a:lnTo>
                      <a:pt x="288" y="1844"/>
                    </a:lnTo>
                    <a:lnTo>
                      <a:pt x="294" y="1842"/>
                    </a:lnTo>
                    <a:lnTo>
                      <a:pt x="300" y="1838"/>
                    </a:lnTo>
                    <a:lnTo>
                      <a:pt x="306" y="1838"/>
                    </a:lnTo>
                    <a:lnTo>
                      <a:pt x="312" y="1840"/>
                    </a:lnTo>
                    <a:lnTo>
                      <a:pt x="320" y="1840"/>
                    </a:lnTo>
                    <a:lnTo>
                      <a:pt x="322" y="1840"/>
                    </a:lnTo>
                    <a:lnTo>
                      <a:pt x="330" y="1842"/>
                    </a:lnTo>
                    <a:lnTo>
                      <a:pt x="334" y="1846"/>
                    </a:lnTo>
                    <a:lnTo>
                      <a:pt x="346" y="1862"/>
                    </a:lnTo>
                    <a:lnTo>
                      <a:pt x="352" y="1868"/>
                    </a:lnTo>
                    <a:lnTo>
                      <a:pt x="358" y="1870"/>
                    </a:lnTo>
                    <a:lnTo>
                      <a:pt x="362" y="1870"/>
                    </a:lnTo>
                    <a:lnTo>
                      <a:pt x="370" y="1870"/>
                    </a:lnTo>
                    <a:lnTo>
                      <a:pt x="378" y="1874"/>
                    </a:lnTo>
                    <a:lnTo>
                      <a:pt x="384" y="1876"/>
                    </a:lnTo>
                    <a:lnTo>
                      <a:pt x="388" y="1878"/>
                    </a:lnTo>
                    <a:lnTo>
                      <a:pt x="392" y="1878"/>
                    </a:lnTo>
                    <a:lnTo>
                      <a:pt x="392" y="1876"/>
                    </a:lnTo>
                    <a:lnTo>
                      <a:pt x="392" y="1878"/>
                    </a:lnTo>
                    <a:lnTo>
                      <a:pt x="394" y="1878"/>
                    </a:lnTo>
                    <a:lnTo>
                      <a:pt x="398" y="1878"/>
                    </a:lnTo>
                    <a:lnTo>
                      <a:pt x="404" y="1880"/>
                    </a:lnTo>
                    <a:lnTo>
                      <a:pt x="408" y="1884"/>
                    </a:lnTo>
                    <a:lnTo>
                      <a:pt x="410" y="1890"/>
                    </a:lnTo>
                    <a:lnTo>
                      <a:pt x="410" y="1896"/>
                    </a:lnTo>
                    <a:lnTo>
                      <a:pt x="410" y="1900"/>
                    </a:lnTo>
                    <a:lnTo>
                      <a:pt x="410" y="1908"/>
                    </a:lnTo>
                    <a:lnTo>
                      <a:pt x="410" y="1916"/>
                    </a:lnTo>
                    <a:lnTo>
                      <a:pt x="410" y="1920"/>
                    </a:lnTo>
                    <a:lnTo>
                      <a:pt x="410" y="1936"/>
                    </a:lnTo>
                    <a:lnTo>
                      <a:pt x="410" y="1950"/>
                    </a:lnTo>
                    <a:lnTo>
                      <a:pt x="412" y="1956"/>
                    </a:lnTo>
                    <a:lnTo>
                      <a:pt x="414" y="1964"/>
                    </a:lnTo>
                    <a:lnTo>
                      <a:pt x="434" y="1990"/>
                    </a:lnTo>
                    <a:lnTo>
                      <a:pt x="438" y="1994"/>
                    </a:lnTo>
                    <a:lnTo>
                      <a:pt x="440" y="1994"/>
                    </a:lnTo>
                    <a:lnTo>
                      <a:pt x="442" y="1994"/>
                    </a:lnTo>
                    <a:lnTo>
                      <a:pt x="440" y="1996"/>
                    </a:lnTo>
                    <a:lnTo>
                      <a:pt x="440" y="1998"/>
                    </a:lnTo>
                    <a:lnTo>
                      <a:pt x="444" y="2002"/>
                    </a:lnTo>
                    <a:lnTo>
                      <a:pt x="452" y="2014"/>
                    </a:lnTo>
                    <a:lnTo>
                      <a:pt x="456" y="2020"/>
                    </a:lnTo>
                    <a:lnTo>
                      <a:pt x="458" y="2026"/>
                    </a:lnTo>
                    <a:lnTo>
                      <a:pt x="458" y="2034"/>
                    </a:lnTo>
                    <a:lnTo>
                      <a:pt x="458" y="2038"/>
                    </a:lnTo>
                    <a:lnTo>
                      <a:pt x="458" y="2046"/>
                    </a:lnTo>
                    <a:lnTo>
                      <a:pt x="460" y="2054"/>
                    </a:lnTo>
                    <a:lnTo>
                      <a:pt x="468" y="2096"/>
                    </a:lnTo>
                    <a:lnTo>
                      <a:pt x="472" y="2112"/>
                    </a:lnTo>
                    <a:lnTo>
                      <a:pt x="476" y="2124"/>
                    </a:lnTo>
                    <a:lnTo>
                      <a:pt x="478" y="2134"/>
                    </a:lnTo>
                    <a:lnTo>
                      <a:pt x="472" y="2144"/>
                    </a:lnTo>
                    <a:lnTo>
                      <a:pt x="462" y="2166"/>
                    </a:lnTo>
                    <a:lnTo>
                      <a:pt x="460" y="2172"/>
                    </a:lnTo>
                    <a:lnTo>
                      <a:pt x="458" y="2180"/>
                    </a:lnTo>
                    <a:lnTo>
                      <a:pt x="458" y="2204"/>
                    </a:lnTo>
                    <a:lnTo>
                      <a:pt x="460" y="2212"/>
                    </a:lnTo>
                    <a:lnTo>
                      <a:pt x="460" y="2210"/>
                    </a:lnTo>
                    <a:lnTo>
                      <a:pt x="460" y="2212"/>
                    </a:lnTo>
                    <a:lnTo>
                      <a:pt x="456" y="2220"/>
                    </a:lnTo>
                    <a:lnTo>
                      <a:pt x="452" y="2234"/>
                    </a:lnTo>
                    <a:lnTo>
                      <a:pt x="450" y="2242"/>
                    </a:lnTo>
                    <a:lnTo>
                      <a:pt x="452" y="2248"/>
                    </a:lnTo>
                    <a:lnTo>
                      <a:pt x="484" y="2302"/>
                    </a:lnTo>
                    <a:lnTo>
                      <a:pt x="488" y="2308"/>
                    </a:lnTo>
                    <a:lnTo>
                      <a:pt x="488" y="2314"/>
                    </a:lnTo>
                    <a:lnTo>
                      <a:pt x="490" y="2328"/>
                    </a:lnTo>
                    <a:lnTo>
                      <a:pt x="496" y="2380"/>
                    </a:lnTo>
                    <a:lnTo>
                      <a:pt x="500" y="2386"/>
                    </a:lnTo>
                    <a:lnTo>
                      <a:pt x="504" y="2392"/>
                    </a:lnTo>
                    <a:lnTo>
                      <a:pt x="520" y="2402"/>
                    </a:lnTo>
                    <a:lnTo>
                      <a:pt x="528" y="2406"/>
                    </a:lnTo>
                    <a:lnTo>
                      <a:pt x="528" y="2404"/>
                    </a:lnTo>
                    <a:lnTo>
                      <a:pt x="528" y="2406"/>
                    </a:lnTo>
                    <a:lnTo>
                      <a:pt x="532" y="2414"/>
                    </a:lnTo>
                    <a:lnTo>
                      <a:pt x="534" y="2420"/>
                    </a:lnTo>
                    <a:lnTo>
                      <a:pt x="540" y="2434"/>
                    </a:lnTo>
                    <a:lnTo>
                      <a:pt x="546" y="2458"/>
                    </a:lnTo>
                    <a:lnTo>
                      <a:pt x="548" y="2474"/>
                    </a:lnTo>
                    <a:lnTo>
                      <a:pt x="548" y="2478"/>
                    </a:lnTo>
                    <a:lnTo>
                      <a:pt x="548" y="2486"/>
                    </a:lnTo>
                    <a:lnTo>
                      <a:pt x="552" y="2492"/>
                    </a:lnTo>
                    <a:lnTo>
                      <a:pt x="562" y="2508"/>
                    </a:lnTo>
                    <a:lnTo>
                      <a:pt x="568" y="2512"/>
                    </a:lnTo>
                    <a:lnTo>
                      <a:pt x="574" y="2514"/>
                    </a:lnTo>
                    <a:lnTo>
                      <a:pt x="598" y="2508"/>
                    </a:lnTo>
                    <a:lnTo>
                      <a:pt x="614" y="2504"/>
                    </a:lnTo>
                    <a:lnTo>
                      <a:pt x="638" y="2498"/>
                    </a:lnTo>
                    <a:lnTo>
                      <a:pt x="654" y="2496"/>
                    </a:lnTo>
                    <a:lnTo>
                      <a:pt x="676" y="2496"/>
                    </a:lnTo>
                    <a:lnTo>
                      <a:pt x="684" y="2494"/>
                    </a:lnTo>
                    <a:lnTo>
                      <a:pt x="690" y="2490"/>
                    </a:lnTo>
                    <a:lnTo>
                      <a:pt x="748" y="2424"/>
                    </a:lnTo>
                    <a:lnTo>
                      <a:pt x="756" y="2410"/>
                    </a:lnTo>
                    <a:lnTo>
                      <a:pt x="770" y="2376"/>
                    </a:lnTo>
                    <a:lnTo>
                      <a:pt x="770" y="2370"/>
                    </a:lnTo>
                    <a:lnTo>
                      <a:pt x="770" y="2368"/>
                    </a:lnTo>
                    <a:lnTo>
                      <a:pt x="768" y="2368"/>
                    </a:lnTo>
                    <a:lnTo>
                      <a:pt x="770" y="2368"/>
                    </a:lnTo>
                    <a:lnTo>
                      <a:pt x="772" y="2366"/>
                    </a:lnTo>
                    <a:lnTo>
                      <a:pt x="772" y="2364"/>
                    </a:lnTo>
                    <a:lnTo>
                      <a:pt x="774" y="2358"/>
                    </a:lnTo>
                    <a:lnTo>
                      <a:pt x="778" y="2354"/>
                    </a:lnTo>
                    <a:lnTo>
                      <a:pt x="806" y="2334"/>
                    </a:lnTo>
                    <a:lnTo>
                      <a:pt x="810" y="2328"/>
                    </a:lnTo>
                    <a:lnTo>
                      <a:pt x="814" y="2322"/>
                    </a:lnTo>
                    <a:lnTo>
                      <a:pt x="818" y="2308"/>
                    </a:lnTo>
                    <a:lnTo>
                      <a:pt x="820" y="2300"/>
                    </a:lnTo>
                    <a:lnTo>
                      <a:pt x="820" y="2292"/>
                    </a:lnTo>
                    <a:lnTo>
                      <a:pt x="814" y="2268"/>
                    </a:lnTo>
                    <a:lnTo>
                      <a:pt x="814" y="2260"/>
                    </a:lnTo>
                    <a:lnTo>
                      <a:pt x="816" y="2254"/>
                    </a:lnTo>
                    <a:lnTo>
                      <a:pt x="826" y="2238"/>
                    </a:lnTo>
                    <a:lnTo>
                      <a:pt x="832" y="2232"/>
                    </a:lnTo>
                    <a:lnTo>
                      <a:pt x="838" y="2228"/>
                    </a:lnTo>
                    <a:lnTo>
                      <a:pt x="874" y="2206"/>
                    </a:lnTo>
                    <a:lnTo>
                      <a:pt x="880" y="2202"/>
                    </a:lnTo>
                    <a:lnTo>
                      <a:pt x="884" y="2194"/>
                    </a:lnTo>
                    <a:lnTo>
                      <a:pt x="886" y="2190"/>
                    </a:lnTo>
                    <a:lnTo>
                      <a:pt x="894" y="2176"/>
                    </a:lnTo>
                    <a:lnTo>
                      <a:pt x="896" y="2170"/>
                    </a:lnTo>
                    <a:lnTo>
                      <a:pt x="898" y="2162"/>
                    </a:lnTo>
                    <a:lnTo>
                      <a:pt x="898" y="2156"/>
                    </a:lnTo>
                    <a:lnTo>
                      <a:pt x="892" y="2132"/>
                    </a:lnTo>
                    <a:lnTo>
                      <a:pt x="890" y="2116"/>
                    </a:lnTo>
                    <a:lnTo>
                      <a:pt x="890" y="2112"/>
                    </a:lnTo>
                    <a:lnTo>
                      <a:pt x="890" y="2108"/>
                    </a:lnTo>
                    <a:lnTo>
                      <a:pt x="888" y="2106"/>
                    </a:lnTo>
                    <a:lnTo>
                      <a:pt x="886" y="2108"/>
                    </a:lnTo>
                    <a:lnTo>
                      <a:pt x="888" y="2106"/>
                    </a:lnTo>
                    <a:lnTo>
                      <a:pt x="888" y="2102"/>
                    </a:lnTo>
                    <a:lnTo>
                      <a:pt x="886" y="2098"/>
                    </a:lnTo>
                    <a:lnTo>
                      <a:pt x="882" y="2094"/>
                    </a:lnTo>
                    <a:lnTo>
                      <a:pt x="880" y="2086"/>
                    </a:lnTo>
                    <a:lnTo>
                      <a:pt x="880" y="2054"/>
                    </a:lnTo>
                    <a:lnTo>
                      <a:pt x="880" y="2046"/>
                    </a:lnTo>
                    <a:lnTo>
                      <a:pt x="876" y="2038"/>
                    </a:lnTo>
                    <a:lnTo>
                      <a:pt x="874" y="2032"/>
                    </a:lnTo>
                    <a:lnTo>
                      <a:pt x="872" y="2026"/>
                    </a:lnTo>
                    <a:lnTo>
                      <a:pt x="876" y="2020"/>
                    </a:lnTo>
                    <a:lnTo>
                      <a:pt x="880" y="2016"/>
                    </a:lnTo>
                    <a:lnTo>
                      <a:pt x="880" y="2012"/>
                    </a:lnTo>
                    <a:lnTo>
                      <a:pt x="882" y="2006"/>
                    </a:lnTo>
                    <a:lnTo>
                      <a:pt x="884" y="2000"/>
                    </a:lnTo>
                    <a:lnTo>
                      <a:pt x="894" y="1984"/>
                    </a:lnTo>
                    <a:lnTo>
                      <a:pt x="900" y="1978"/>
                    </a:lnTo>
                    <a:lnTo>
                      <a:pt x="906" y="1974"/>
                    </a:lnTo>
                    <a:lnTo>
                      <a:pt x="912" y="1970"/>
                    </a:lnTo>
                    <a:lnTo>
                      <a:pt x="918" y="1968"/>
                    </a:lnTo>
                    <a:lnTo>
                      <a:pt x="922" y="1960"/>
                    </a:lnTo>
                    <a:lnTo>
                      <a:pt x="934" y="1936"/>
                    </a:lnTo>
                    <a:lnTo>
                      <a:pt x="940" y="1930"/>
                    </a:lnTo>
                    <a:lnTo>
                      <a:pt x="946" y="1924"/>
                    </a:lnTo>
                    <a:lnTo>
                      <a:pt x="970" y="1912"/>
                    </a:lnTo>
                    <a:lnTo>
                      <a:pt x="984" y="1902"/>
                    </a:lnTo>
                    <a:lnTo>
                      <a:pt x="1012" y="1874"/>
                    </a:lnTo>
                    <a:lnTo>
                      <a:pt x="1016" y="1868"/>
                    </a:lnTo>
                    <a:lnTo>
                      <a:pt x="1020" y="1862"/>
                    </a:lnTo>
                    <a:lnTo>
                      <a:pt x="1044" y="1808"/>
                    </a:lnTo>
                    <a:lnTo>
                      <a:pt x="1048" y="1792"/>
                    </a:lnTo>
                    <a:lnTo>
                      <a:pt x="1054" y="1770"/>
                    </a:lnTo>
                    <a:lnTo>
                      <a:pt x="1054" y="1766"/>
                    </a:lnTo>
                    <a:lnTo>
                      <a:pt x="1054" y="1764"/>
                    </a:lnTo>
                    <a:lnTo>
                      <a:pt x="1050" y="1764"/>
                    </a:lnTo>
                    <a:lnTo>
                      <a:pt x="1048" y="1764"/>
                    </a:lnTo>
                    <a:lnTo>
                      <a:pt x="976" y="1780"/>
                    </a:lnTo>
                    <a:lnTo>
                      <a:pt x="968" y="1780"/>
                    </a:lnTo>
                    <a:lnTo>
                      <a:pt x="960" y="1778"/>
                    </a:lnTo>
                    <a:lnTo>
                      <a:pt x="956" y="1774"/>
                    </a:lnTo>
                    <a:lnTo>
                      <a:pt x="944" y="1766"/>
                    </a:lnTo>
                    <a:lnTo>
                      <a:pt x="934" y="1754"/>
                    </a:lnTo>
                    <a:lnTo>
                      <a:pt x="904" y="1710"/>
                    </a:lnTo>
                    <a:lnTo>
                      <a:pt x="898" y="1704"/>
                    </a:lnTo>
                    <a:lnTo>
                      <a:pt x="892" y="1700"/>
                    </a:lnTo>
                    <a:lnTo>
                      <a:pt x="886" y="1696"/>
                    </a:lnTo>
                    <a:lnTo>
                      <a:pt x="880" y="1692"/>
                    </a:lnTo>
                    <a:lnTo>
                      <a:pt x="876" y="1686"/>
                    </a:lnTo>
                    <a:lnTo>
                      <a:pt x="864" y="1670"/>
                    </a:lnTo>
                    <a:lnTo>
                      <a:pt x="860" y="1664"/>
                    </a:lnTo>
                    <a:lnTo>
                      <a:pt x="858" y="1656"/>
                    </a:lnTo>
                    <a:lnTo>
                      <a:pt x="852" y="1642"/>
                    </a:lnTo>
                    <a:lnTo>
                      <a:pt x="848" y="1626"/>
                    </a:lnTo>
                    <a:lnTo>
                      <a:pt x="842" y="1602"/>
                    </a:lnTo>
                    <a:lnTo>
                      <a:pt x="840" y="1596"/>
                    </a:lnTo>
                    <a:lnTo>
                      <a:pt x="834" y="1590"/>
                    </a:lnTo>
                    <a:lnTo>
                      <a:pt x="826" y="1582"/>
                    </a:lnTo>
                    <a:lnTo>
                      <a:pt x="822" y="1574"/>
                    </a:lnTo>
                    <a:lnTo>
                      <a:pt x="818" y="1568"/>
                    </a:lnTo>
                    <a:lnTo>
                      <a:pt x="814" y="1544"/>
                    </a:lnTo>
                    <a:lnTo>
                      <a:pt x="808" y="1530"/>
                    </a:lnTo>
                    <a:lnTo>
                      <a:pt x="796" y="1504"/>
                    </a:lnTo>
                    <a:lnTo>
                      <a:pt x="786" y="1492"/>
                    </a:lnTo>
                    <a:lnTo>
                      <a:pt x="768" y="1474"/>
                    </a:lnTo>
                    <a:lnTo>
                      <a:pt x="766" y="1470"/>
                    </a:lnTo>
                    <a:lnTo>
                      <a:pt x="770" y="1472"/>
                    </a:lnTo>
                    <a:lnTo>
                      <a:pt x="794" y="1484"/>
                    </a:lnTo>
                    <a:lnTo>
                      <a:pt x="798" y="1484"/>
                    </a:lnTo>
                    <a:lnTo>
                      <a:pt x="800" y="1484"/>
                    </a:lnTo>
                    <a:lnTo>
                      <a:pt x="804" y="1482"/>
                    </a:lnTo>
                    <a:lnTo>
                      <a:pt x="804" y="1480"/>
                    </a:lnTo>
                    <a:lnTo>
                      <a:pt x="808" y="1476"/>
                    </a:lnTo>
                    <a:lnTo>
                      <a:pt x="810" y="1474"/>
                    </a:lnTo>
                    <a:lnTo>
                      <a:pt x="810" y="1472"/>
                    </a:lnTo>
                    <a:lnTo>
                      <a:pt x="812" y="1474"/>
                    </a:lnTo>
                    <a:lnTo>
                      <a:pt x="814" y="1476"/>
                    </a:lnTo>
                    <a:lnTo>
                      <a:pt x="818" y="1480"/>
                    </a:lnTo>
                    <a:lnTo>
                      <a:pt x="824" y="1494"/>
                    </a:lnTo>
                    <a:lnTo>
                      <a:pt x="856" y="1550"/>
                    </a:lnTo>
                    <a:lnTo>
                      <a:pt x="866" y="1562"/>
                    </a:lnTo>
                    <a:lnTo>
                      <a:pt x="874" y="1570"/>
                    </a:lnTo>
                    <a:lnTo>
                      <a:pt x="878" y="1576"/>
                    </a:lnTo>
                    <a:lnTo>
                      <a:pt x="882" y="1584"/>
                    </a:lnTo>
                    <a:lnTo>
                      <a:pt x="886" y="1598"/>
                    </a:lnTo>
                    <a:lnTo>
                      <a:pt x="892" y="1614"/>
                    </a:lnTo>
                    <a:lnTo>
                      <a:pt x="898" y="1636"/>
                    </a:lnTo>
                    <a:lnTo>
                      <a:pt x="900" y="1644"/>
                    </a:lnTo>
                    <a:lnTo>
                      <a:pt x="904" y="1650"/>
                    </a:lnTo>
                    <a:lnTo>
                      <a:pt x="924" y="1668"/>
                    </a:lnTo>
                    <a:lnTo>
                      <a:pt x="928" y="1674"/>
                    </a:lnTo>
                    <a:lnTo>
                      <a:pt x="928" y="1678"/>
                    </a:lnTo>
                    <a:lnTo>
                      <a:pt x="928" y="1684"/>
                    </a:lnTo>
                    <a:lnTo>
                      <a:pt x="932" y="1690"/>
                    </a:lnTo>
                    <a:lnTo>
                      <a:pt x="936" y="1696"/>
                    </a:lnTo>
                    <a:lnTo>
                      <a:pt x="942" y="1710"/>
                    </a:lnTo>
                    <a:lnTo>
                      <a:pt x="954" y="1736"/>
                    </a:lnTo>
                    <a:lnTo>
                      <a:pt x="960" y="1740"/>
                    </a:lnTo>
                    <a:lnTo>
                      <a:pt x="966" y="1740"/>
                    </a:lnTo>
                    <a:lnTo>
                      <a:pt x="980" y="1736"/>
                    </a:lnTo>
                    <a:lnTo>
                      <a:pt x="996" y="1732"/>
                    </a:lnTo>
                    <a:lnTo>
                      <a:pt x="1000" y="1732"/>
                    </a:lnTo>
                    <a:lnTo>
                      <a:pt x="1006" y="1732"/>
                    </a:lnTo>
                    <a:lnTo>
                      <a:pt x="1012" y="1728"/>
                    </a:lnTo>
                    <a:lnTo>
                      <a:pt x="1020" y="1718"/>
                    </a:lnTo>
                    <a:lnTo>
                      <a:pt x="1028" y="1714"/>
                    </a:lnTo>
                    <a:lnTo>
                      <a:pt x="1034" y="1710"/>
                    </a:lnTo>
                    <a:lnTo>
                      <a:pt x="1048" y="1706"/>
                    </a:lnTo>
                    <a:lnTo>
                      <a:pt x="1064" y="1700"/>
                    </a:lnTo>
                    <a:lnTo>
                      <a:pt x="1088" y="1688"/>
                    </a:lnTo>
                    <a:lnTo>
                      <a:pt x="1096" y="1684"/>
                    </a:lnTo>
                    <a:lnTo>
                      <a:pt x="1102" y="1680"/>
                    </a:lnTo>
                    <a:lnTo>
                      <a:pt x="1128" y="1668"/>
                    </a:lnTo>
                    <a:lnTo>
                      <a:pt x="1134" y="1664"/>
                    </a:lnTo>
                    <a:lnTo>
                      <a:pt x="1140" y="1658"/>
                    </a:lnTo>
                    <a:lnTo>
                      <a:pt x="1158" y="1632"/>
                    </a:lnTo>
                    <a:lnTo>
                      <a:pt x="1168" y="1618"/>
                    </a:lnTo>
                    <a:lnTo>
                      <a:pt x="1170" y="1612"/>
                    </a:lnTo>
                    <a:lnTo>
                      <a:pt x="1180" y="1600"/>
                    </a:lnTo>
                    <a:lnTo>
                      <a:pt x="1188" y="1592"/>
                    </a:lnTo>
                    <a:lnTo>
                      <a:pt x="1188" y="1588"/>
                    </a:lnTo>
                    <a:lnTo>
                      <a:pt x="1190" y="1586"/>
                    </a:lnTo>
                    <a:lnTo>
                      <a:pt x="1188" y="1584"/>
                    </a:lnTo>
                    <a:lnTo>
                      <a:pt x="1186" y="1582"/>
                    </a:lnTo>
                    <a:lnTo>
                      <a:pt x="1160" y="1562"/>
                    </a:lnTo>
                    <a:lnTo>
                      <a:pt x="1154" y="1558"/>
                    </a:lnTo>
                    <a:lnTo>
                      <a:pt x="1148" y="1556"/>
                    </a:lnTo>
                    <a:lnTo>
                      <a:pt x="1144" y="1554"/>
                    </a:lnTo>
                    <a:lnTo>
                      <a:pt x="1140" y="1548"/>
                    </a:lnTo>
                    <a:lnTo>
                      <a:pt x="1138" y="1544"/>
                    </a:lnTo>
                    <a:lnTo>
                      <a:pt x="1132" y="1540"/>
                    </a:lnTo>
                    <a:lnTo>
                      <a:pt x="1126" y="1538"/>
                    </a:lnTo>
                    <a:lnTo>
                      <a:pt x="1102" y="1544"/>
                    </a:lnTo>
                    <a:lnTo>
                      <a:pt x="1096" y="1544"/>
                    </a:lnTo>
                    <a:lnTo>
                      <a:pt x="1088" y="1542"/>
                    </a:lnTo>
                    <a:lnTo>
                      <a:pt x="1082" y="1540"/>
                    </a:lnTo>
                    <a:lnTo>
                      <a:pt x="1076" y="1536"/>
                    </a:lnTo>
                    <a:lnTo>
                      <a:pt x="1070" y="1536"/>
                    </a:lnTo>
                    <a:lnTo>
                      <a:pt x="1058" y="1534"/>
                    </a:lnTo>
                    <a:lnTo>
                      <a:pt x="1054" y="1530"/>
                    </a:lnTo>
                    <a:lnTo>
                      <a:pt x="1048" y="1526"/>
                    </a:lnTo>
                    <a:lnTo>
                      <a:pt x="1044" y="1520"/>
                    </a:lnTo>
                    <a:lnTo>
                      <a:pt x="1040" y="1506"/>
                    </a:lnTo>
                    <a:lnTo>
                      <a:pt x="1036" y="1498"/>
                    </a:lnTo>
                    <a:lnTo>
                      <a:pt x="1032" y="1492"/>
                    </a:lnTo>
                    <a:lnTo>
                      <a:pt x="1022" y="1484"/>
                    </a:lnTo>
                    <a:lnTo>
                      <a:pt x="1018" y="1478"/>
                    </a:lnTo>
                    <a:lnTo>
                      <a:pt x="1018" y="1472"/>
                    </a:lnTo>
                    <a:lnTo>
                      <a:pt x="1018" y="1468"/>
                    </a:lnTo>
                    <a:lnTo>
                      <a:pt x="1022" y="1462"/>
                    </a:lnTo>
                    <a:lnTo>
                      <a:pt x="1026" y="1458"/>
                    </a:lnTo>
                    <a:lnTo>
                      <a:pt x="1026" y="1452"/>
                    </a:lnTo>
                    <a:lnTo>
                      <a:pt x="1028" y="1452"/>
                    </a:lnTo>
                    <a:lnTo>
                      <a:pt x="1032" y="1454"/>
                    </a:lnTo>
                    <a:lnTo>
                      <a:pt x="1040" y="1462"/>
                    </a:lnTo>
                    <a:lnTo>
                      <a:pt x="1052" y="1474"/>
                    </a:lnTo>
                    <a:lnTo>
                      <a:pt x="1060" y="1482"/>
                    </a:lnTo>
                    <a:lnTo>
                      <a:pt x="1072" y="1492"/>
                    </a:lnTo>
                    <a:lnTo>
                      <a:pt x="1088" y="1504"/>
                    </a:lnTo>
                    <a:lnTo>
                      <a:pt x="1102" y="1510"/>
                    </a:lnTo>
                    <a:lnTo>
                      <a:pt x="1116" y="1514"/>
                    </a:lnTo>
                    <a:lnTo>
                      <a:pt x="1124" y="1516"/>
                    </a:lnTo>
                    <a:lnTo>
                      <a:pt x="1132" y="1514"/>
                    </a:lnTo>
                    <a:lnTo>
                      <a:pt x="1136" y="1510"/>
                    </a:lnTo>
                    <a:lnTo>
                      <a:pt x="1144" y="1510"/>
                    </a:lnTo>
                    <a:lnTo>
                      <a:pt x="1150" y="1514"/>
                    </a:lnTo>
                    <a:lnTo>
                      <a:pt x="1158" y="1522"/>
                    </a:lnTo>
                    <a:lnTo>
                      <a:pt x="1164" y="1526"/>
                    </a:lnTo>
                    <a:lnTo>
                      <a:pt x="1172" y="1530"/>
                    </a:lnTo>
                    <a:lnTo>
                      <a:pt x="1206" y="1544"/>
                    </a:lnTo>
                    <a:lnTo>
                      <a:pt x="1218" y="1546"/>
                    </a:lnTo>
                    <a:lnTo>
                      <a:pt x="1222" y="1546"/>
                    </a:lnTo>
                    <a:lnTo>
                      <a:pt x="1230" y="1544"/>
                    </a:lnTo>
                    <a:lnTo>
                      <a:pt x="1244" y="1538"/>
                    </a:lnTo>
                    <a:lnTo>
                      <a:pt x="1260" y="1536"/>
                    </a:lnTo>
                    <a:lnTo>
                      <a:pt x="1292" y="1536"/>
                    </a:lnTo>
                    <a:lnTo>
                      <a:pt x="1300" y="1538"/>
                    </a:lnTo>
                    <a:lnTo>
                      <a:pt x="1306" y="1544"/>
                    </a:lnTo>
                    <a:lnTo>
                      <a:pt x="1316" y="1558"/>
                    </a:lnTo>
                    <a:lnTo>
                      <a:pt x="1320" y="1566"/>
                    </a:lnTo>
                    <a:lnTo>
                      <a:pt x="1326" y="1572"/>
                    </a:lnTo>
                    <a:lnTo>
                      <a:pt x="1336" y="1588"/>
                    </a:lnTo>
                    <a:lnTo>
                      <a:pt x="1346" y="1602"/>
                    </a:lnTo>
                    <a:lnTo>
                      <a:pt x="1354" y="1610"/>
                    </a:lnTo>
                    <a:lnTo>
                      <a:pt x="1360" y="1612"/>
                    </a:lnTo>
                    <a:lnTo>
                      <a:pt x="1366" y="1610"/>
                    </a:lnTo>
                    <a:lnTo>
                      <a:pt x="1382" y="1600"/>
                    </a:lnTo>
                    <a:lnTo>
                      <a:pt x="1386" y="1598"/>
                    </a:lnTo>
                    <a:lnTo>
                      <a:pt x="1388" y="1600"/>
                    </a:lnTo>
                    <a:lnTo>
                      <a:pt x="1390" y="1600"/>
                    </a:lnTo>
                    <a:lnTo>
                      <a:pt x="1390" y="1604"/>
                    </a:lnTo>
                    <a:lnTo>
                      <a:pt x="1398" y="1676"/>
                    </a:lnTo>
                    <a:lnTo>
                      <a:pt x="1402" y="1692"/>
                    </a:lnTo>
                    <a:lnTo>
                      <a:pt x="1408" y="1714"/>
                    </a:lnTo>
                    <a:lnTo>
                      <a:pt x="1414" y="1730"/>
                    </a:lnTo>
                    <a:lnTo>
                      <a:pt x="1434" y="1764"/>
                    </a:lnTo>
                    <a:lnTo>
                      <a:pt x="1442" y="1778"/>
                    </a:lnTo>
                    <a:lnTo>
                      <a:pt x="1444" y="1784"/>
                    </a:lnTo>
                    <a:lnTo>
                      <a:pt x="1452" y="1798"/>
                    </a:lnTo>
                    <a:lnTo>
                      <a:pt x="1464" y="1814"/>
                    </a:lnTo>
                    <a:lnTo>
                      <a:pt x="1466" y="1816"/>
                    </a:lnTo>
                    <a:lnTo>
                      <a:pt x="1468" y="1816"/>
                    </a:lnTo>
                    <a:lnTo>
                      <a:pt x="1470" y="1816"/>
                    </a:lnTo>
                    <a:lnTo>
                      <a:pt x="1472" y="1814"/>
                    </a:lnTo>
                    <a:lnTo>
                      <a:pt x="1474" y="1808"/>
                    </a:lnTo>
                    <a:lnTo>
                      <a:pt x="1484" y="1796"/>
                    </a:lnTo>
                    <a:lnTo>
                      <a:pt x="1492" y="1786"/>
                    </a:lnTo>
                    <a:lnTo>
                      <a:pt x="1500" y="1774"/>
                    </a:lnTo>
                    <a:lnTo>
                      <a:pt x="1504" y="1768"/>
                    </a:lnTo>
                    <a:lnTo>
                      <a:pt x="1506" y="1762"/>
                    </a:lnTo>
                    <a:lnTo>
                      <a:pt x="1506" y="1754"/>
                    </a:lnTo>
                    <a:lnTo>
                      <a:pt x="1506" y="1730"/>
                    </a:lnTo>
                    <a:lnTo>
                      <a:pt x="1510" y="1716"/>
                    </a:lnTo>
                    <a:lnTo>
                      <a:pt x="1514" y="1700"/>
                    </a:lnTo>
                    <a:lnTo>
                      <a:pt x="1518" y="1694"/>
                    </a:lnTo>
                    <a:lnTo>
                      <a:pt x="1522" y="1688"/>
                    </a:lnTo>
                    <a:lnTo>
                      <a:pt x="1540" y="1670"/>
                    </a:lnTo>
                    <a:lnTo>
                      <a:pt x="1554" y="1660"/>
                    </a:lnTo>
                    <a:lnTo>
                      <a:pt x="1578" y="1648"/>
                    </a:lnTo>
                    <a:lnTo>
                      <a:pt x="1590" y="1638"/>
                    </a:lnTo>
                    <a:lnTo>
                      <a:pt x="1598" y="1630"/>
                    </a:lnTo>
                    <a:lnTo>
                      <a:pt x="1604" y="1624"/>
                    </a:lnTo>
                    <a:lnTo>
                      <a:pt x="1608" y="1618"/>
                    </a:lnTo>
                    <a:lnTo>
                      <a:pt x="1612" y="1604"/>
                    </a:lnTo>
                    <a:lnTo>
                      <a:pt x="1616" y="1598"/>
                    </a:lnTo>
                    <a:lnTo>
                      <a:pt x="1622" y="1596"/>
                    </a:lnTo>
                    <a:lnTo>
                      <a:pt x="1636" y="1596"/>
                    </a:lnTo>
                    <a:lnTo>
                      <a:pt x="1644" y="1596"/>
                    </a:lnTo>
                    <a:lnTo>
                      <a:pt x="1652" y="1592"/>
                    </a:lnTo>
                    <a:lnTo>
                      <a:pt x="1666" y="1588"/>
                    </a:lnTo>
                    <a:lnTo>
                      <a:pt x="1676" y="1586"/>
                    </a:lnTo>
                    <a:lnTo>
                      <a:pt x="1686" y="1588"/>
                    </a:lnTo>
                    <a:lnTo>
                      <a:pt x="1688" y="1590"/>
                    </a:lnTo>
                    <a:lnTo>
                      <a:pt x="1694" y="1594"/>
                    </a:lnTo>
                    <a:lnTo>
                      <a:pt x="1700" y="1598"/>
                    </a:lnTo>
                    <a:lnTo>
                      <a:pt x="1702" y="1604"/>
                    </a:lnTo>
                    <a:lnTo>
                      <a:pt x="1706" y="1612"/>
                    </a:lnTo>
                    <a:lnTo>
                      <a:pt x="1708" y="1618"/>
                    </a:lnTo>
                    <a:lnTo>
                      <a:pt x="1714" y="1632"/>
                    </a:lnTo>
                    <a:lnTo>
                      <a:pt x="1728" y="1676"/>
                    </a:lnTo>
                    <a:lnTo>
                      <a:pt x="1732" y="1682"/>
                    </a:lnTo>
                    <a:lnTo>
                      <a:pt x="1738" y="1688"/>
                    </a:lnTo>
                    <a:lnTo>
                      <a:pt x="1744" y="1690"/>
                    </a:lnTo>
                    <a:lnTo>
                      <a:pt x="1750" y="1692"/>
                    </a:lnTo>
                    <a:lnTo>
                      <a:pt x="1758" y="1690"/>
                    </a:lnTo>
                    <a:lnTo>
                      <a:pt x="1764" y="1688"/>
                    </a:lnTo>
                    <a:lnTo>
                      <a:pt x="1770" y="1686"/>
                    </a:lnTo>
                    <a:lnTo>
                      <a:pt x="1776" y="1688"/>
                    </a:lnTo>
                    <a:lnTo>
                      <a:pt x="1780" y="1694"/>
                    </a:lnTo>
                    <a:lnTo>
                      <a:pt x="1782" y="1700"/>
                    </a:lnTo>
                    <a:lnTo>
                      <a:pt x="1788" y="1716"/>
                    </a:lnTo>
                    <a:lnTo>
                      <a:pt x="1790" y="1730"/>
                    </a:lnTo>
                    <a:lnTo>
                      <a:pt x="1790" y="1754"/>
                    </a:lnTo>
                    <a:lnTo>
                      <a:pt x="1790" y="1770"/>
                    </a:lnTo>
                    <a:lnTo>
                      <a:pt x="1790" y="1802"/>
                    </a:lnTo>
                    <a:lnTo>
                      <a:pt x="1792" y="1810"/>
                    </a:lnTo>
                    <a:lnTo>
                      <a:pt x="1796" y="1816"/>
                    </a:lnTo>
                    <a:lnTo>
                      <a:pt x="1804" y="1824"/>
                    </a:lnTo>
                    <a:lnTo>
                      <a:pt x="1814" y="1838"/>
                    </a:lnTo>
                    <a:lnTo>
                      <a:pt x="1816" y="1842"/>
                    </a:lnTo>
                    <a:lnTo>
                      <a:pt x="1822" y="1858"/>
                    </a:lnTo>
                    <a:lnTo>
                      <a:pt x="1826" y="1862"/>
                    </a:lnTo>
                    <a:lnTo>
                      <a:pt x="1834" y="1876"/>
                    </a:lnTo>
                    <a:lnTo>
                      <a:pt x="1842" y="1884"/>
                    </a:lnTo>
                    <a:lnTo>
                      <a:pt x="1854" y="1894"/>
                    </a:lnTo>
                    <a:lnTo>
                      <a:pt x="1872" y="1912"/>
                    </a:lnTo>
                    <a:lnTo>
                      <a:pt x="1878" y="1916"/>
                    </a:lnTo>
                    <a:lnTo>
                      <a:pt x="1880" y="1914"/>
                    </a:lnTo>
                    <a:lnTo>
                      <a:pt x="1884" y="1914"/>
                    </a:lnTo>
                    <a:lnTo>
                      <a:pt x="1886" y="1908"/>
                    </a:lnTo>
                    <a:lnTo>
                      <a:pt x="1886" y="1900"/>
                    </a:lnTo>
                    <a:lnTo>
                      <a:pt x="1880" y="1886"/>
                    </a:lnTo>
                    <a:lnTo>
                      <a:pt x="1874" y="1872"/>
                    </a:lnTo>
                    <a:lnTo>
                      <a:pt x="1872" y="1866"/>
                    </a:lnTo>
                    <a:lnTo>
                      <a:pt x="1862" y="1854"/>
                    </a:lnTo>
                    <a:lnTo>
                      <a:pt x="1854" y="1846"/>
                    </a:lnTo>
                    <a:lnTo>
                      <a:pt x="1842" y="1836"/>
                    </a:lnTo>
                    <a:lnTo>
                      <a:pt x="1836" y="1834"/>
                    </a:lnTo>
                    <a:lnTo>
                      <a:pt x="1824" y="1826"/>
                    </a:lnTo>
                    <a:lnTo>
                      <a:pt x="1820" y="1820"/>
                    </a:lnTo>
                    <a:lnTo>
                      <a:pt x="1818" y="1812"/>
                    </a:lnTo>
                    <a:lnTo>
                      <a:pt x="1812" y="1790"/>
                    </a:lnTo>
                    <a:lnTo>
                      <a:pt x="1810" y="1774"/>
                    </a:lnTo>
                    <a:lnTo>
                      <a:pt x="1810" y="1770"/>
                    </a:lnTo>
                    <a:lnTo>
                      <a:pt x="1812" y="1754"/>
                    </a:lnTo>
                    <a:lnTo>
                      <a:pt x="1816" y="1740"/>
                    </a:lnTo>
                    <a:lnTo>
                      <a:pt x="1818" y="1736"/>
                    </a:lnTo>
                    <a:lnTo>
                      <a:pt x="1820" y="1734"/>
                    </a:lnTo>
                    <a:lnTo>
                      <a:pt x="1824" y="1734"/>
                    </a:lnTo>
                    <a:lnTo>
                      <a:pt x="1826" y="1734"/>
                    </a:lnTo>
                    <a:lnTo>
                      <a:pt x="1842" y="1740"/>
                    </a:lnTo>
                    <a:lnTo>
                      <a:pt x="1848" y="1742"/>
                    </a:lnTo>
                    <a:lnTo>
                      <a:pt x="1854" y="1746"/>
                    </a:lnTo>
                    <a:lnTo>
                      <a:pt x="1858" y="1752"/>
                    </a:lnTo>
                    <a:lnTo>
                      <a:pt x="1864" y="1758"/>
                    </a:lnTo>
                    <a:lnTo>
                      <a:pt x="1872" y="1766"/>
                    </a:lnTo>
                    <a:lnTo>
                      <a:pt x="1884" y="1776"/>
                    </a:lnTo>
                    <a:lnTo>
                      <a:pt x="1888" y="1782"/>
                    </a:lnTo>
                    <a:lnTo>
                      <a:pt x="1894" y="1780"/>
                    </a:lnTo>
                    <a:lnTo>
                      <a:pt x="1898" y="1782"/>
                    </a:lnTo>
                    <a:lnTo>
                      <a:pt x="1902" y="1788"/>
                    </a:lnTo>
                    <a:lnTo>
                      <a:pt x="1904" y="1794"/>
                    </a:lnTo>
                    <a:lnTo>
                      <a:pt x="1906" y="1796"/>
                    </a:lnTo>
                    <a:lnTo>
                      <a:pt x="1908" y="1798"/>
                    </a:lnTo>
                    <a:lnTo>
                      <a:pt x="1912" y="1798"/>
                    </a:lnTo>
                    <a:lnTo>
                      <a:pt x="1914" y="1796"/>
                    </a:lnTo>
                    <a:lnTo>
                      <a:pt x="1940" y="1776"/>
                    </a:lnTo>
                    <a:lnTo>
                      <a:pt x="1952" y="1766"/>
                    </a:lnTo>
                    <a:lnTo>
                      <a:pt x="1962" y="1758"/>
                    </a:lnTo>
                    <a:lnTo>
                      <a:pt x="1964" y="1752"/>
                    </a:lnTo>
                    <a:lnTo>
                      <a:pt x="1964" y="1744"/>
                    </a:lnTo>
                    <a:lnTo>
                      <a:pt x="1950" y="1690"/>
                    </a:lnTo>
                    <a:lnTo>
                      <a:pt x="1946" y="1684"/>
                    </a:lnTo>
                    <a:lnTo>
                      <a:pt x="1942" y="1678"/>
                    </a:lnTo>
                    <a:lnTo>
                      <a:pt x="1932" y="1666"/>
                    </a:lnTo>
                    <a:lnTo>
                      <a:pt x="1922" y="1650"/>
                    </a:lnTo>
                    <a:lnTo>
                      <a:pt x="1914" y="1636"/>
                    </a:lnTo>
                    <a:lnTo>
                      <a:pt x="1912" y="1632"/>
                    </a:lnTo>
                    <a:lnTo>
                      <a:pt x="1910" y="1626"/>
                    </a:lnTo>
                    <a:lnTo>
                      <a:pt x="1912" y="1620"/>
                    </a:lnTo>
                    <a:lnTo>
                      <a:pt x="1924" y="1612"/>
                    </a:lnTo>
                    <a:lnTo>
                      <a:pt x="1930" y="1608"/>
                    </a:lnTo>
                    <a:lnTo>
                      <a:pt x="1942" y="1606"/>
                    </a:lnTo>
                    <a:lnTo>
                      <a:pt x="1948" y="1606"/>
                    </a:lnTo>
                    <a:lnTo>
                      <a:pt x="1954" y="1610"/>
                    </a:lnTo>
                    <a:lnTo>
                      <a:pt x="1970" y="1620"/>
                    </a:lnTo>
                    <a:lnTo>
                      <a:pt x="1972" y="1622"/>
                    </a:lnTo>
                    <a:lnTo>
                      <a:pt x="1974" y="1620"/>
                    </a:lnTo>
                    <a:lnTo>
                      <a:pt x="1976" y="1620"/>
                    </a:lnTo>
                    <a:lnTo>
                      <a:pt x="1976" y="1616"/>
                    </a:lnTo>
                    <a:lnTo>
                      <a:pt x="1976" y="1614"/>
                    </a:lnTo>
                    <a:lnTo>
                      <a:pt x="1978" y="1606"/>
                    </a:lnTo>
                    <a:lnTo>
                      <a:pt x="1984" y="1604"/>
                    </a:lnTo>
                    <a:lnTo>
                      <a:pt x="2008" y="1598"/>
                    </a:lnTo>
                    <a:lnTo>
                      <a:pt x="2014" y="1594"/>
                    </a:lnTo>
                    <a:lnTo>
                      <a:pt x="2020" y="1590"/>
                    </a:lnTo>
                    <a:lnTo>
                      <a:pt x="2024" y="1586"/>
                    </a:lnTo>
                    <a:lnTo>
                      <a:pt x="2030" y="1586"/>
                    </a:lnTo>
                    <a:lnTo>
                      <a:pt x="2040" y="1586"/>
                    </a:lnTo>
                    <a:lnTo>
                      <a:pt x="2052" y="1582"/>
                    </a:lnTo>
                    <a:lnTo>
                      <a:pt x="2056" y="1580"/>
                    </a:lnTo>
                    <a:lnTo>
                      <a:pt x="2072" y="1572"/>
                    </a:lnTo>
                    <a:lnTo>
                      <a:pt x="2076" y="1570"/>
                    </a:lnTo>
                    <a:lnTo>
                      <a:pt x="2090" y="1562"/>
                    </a:lnTo>
                    <a:lnTo>
                      <a:pt x="2106" y="1550"/>
                    </a:lnTo>
                    <a:lnTo>
                      <a:pt x="2112" y="1546"/>
                    </a:lnTo>
                    <a:lnTo>
                      <a:pt x="2116" y="1540"/>
                    </a:lnTo>
                    <a:lnTo>
                      <a:pt x="2120" y="1534"/>
                    </a:lnTo>
                    <a:lnTo>
                      <a:pt x="2126" y="1520"/>
                    </a:lnTo>
                    <a:lnTo>
                      <a:pt x="2130" y="1514"/>
                    </a:lnTo>
                    <a:lnTo>
                      <a:pt x="2138" y="1500"/>
                    </a:lnTo>
                    <a:lnTo>
                      <a:pt x="2148" y="1484"/>
                    </a:lnTo>
                    <a:lnTo>
                      <a:pt x="2150" y="1478"/>
                    </a:lnTo>
                    <a:lnTo>
                      <a:pt x="2152" y="1470"/>
                    </a:lnTo>
                    <a:lnTo>
                      <a:pt x="2152" y="1466"/>
                    </a:lnTo>
                    <a:lnTo>
                      <a:pt x="2150" y="1460"/>
                    </a:lnTo>
                    <a:lnTo>
                      <a:pt x="2148" y="1454"/>
                    </a:lnTo>
                    <a:lnTo>
                      <a:pt x="2146" y="1448"/>
                    </a:lnTo>
                    <a:lnTo>
                      <a:pt x="2148" y="1444"/>
                    </a:lnTo>
                    <a:lnTo>
                      <a:pt x="2150" y="1438"/>
                    </a:lnTo>
                    <a:lnTo>
                      <a:pt x="2148" y="1432"/>
                    </a:lnTo>
                    <a:lnTo>
                      <a:pt x="2146" y="1426"/>
                    </a:lnTo>
                    <a:lnTo>
                      <a:pt x="2140" y="1412"/>
                    </a:lnTo>
                    <a:lnTo>
                      <a:pt x="2126" y="1378"/>
                    </a:lnTo>
                    <a:lnTo>
                      <a:pt x="2122" y="1366"/>
                    </a:lnTo>
                    <a:lnTo>
                      <a:pt x="2124" y="1360"/>
                    </a:lnTo>
                    <a:lnTo>
                      <a:pt x="2128" y="1354"/>
                    </a:lnTo>
                    <a:lnTo>
                      <a:pt x="2136" y="1346"/>
                    </a:lnTo>
                    <a:lnTo>
                      <a:pt x="2150" y="1338"/>
                    </a:lnTo>
                    <a:lnTo>
                      <a:pt x="2154" y="1334"/>
                    </a:lnTo>
                    <a:lnTo>
                      <a:pt x="2160" y="1330"/>
                    </a:lnTo>
                    <a:lnTo>
                      <a:pt x="2162" y="1326"/>
                    </a:lnTo>
                    <a:lnTo>
                      <a:pt x="2160" y="1322"/>
                    </a:lnTo>
                    <a:lnTo>
                      <a:pt x="2154" y="1322"/>
                    </a:lnTo>
                    <a:lnTo>
                      <a:pt x="2140" y="1322"/>
                    </a:lnTo>
                    <a:lnTo>
                      <a:pt x="2128" y="1322"/>
                    </a:lnTo>
                    <a:lnTo>
                      <a:pt x="2118" y="1322"/>
                    </a:lnTo>
                    <a:lnTo>
                      <a:pt x="2114" y="1320"/>
                    </a:lnTo>
                    <a:lnTo>
                      <a:pt x="2110" y="1314"/>
                    </a:lnTo>
                    <a:lnTo>
                      <a:pt x="2106" y="1308"/>
                    </a:lnTo>
                    <a:lnTo>
                      <a:pt x="2098" y="1296"/>
                    </a:lnTo>
                    <a:lnTo>
                      <a:pt x="2096" y="1294"/>
                    </a:lnTo>
                    <a:lnTo>
                      <a:pt x="2096" y="1292"/>
                    </a:lnTo>
                    <a:lnTo>
                      <a:pt x="2100" y="1288"/>
                    </a:lnTo>
                    <a:lnTo>
                      <a:pt x="2106" y="1286"/>
                    </a:lnTo>
                    <a:lnTo>
                      <a:pt x="2120" y="1278"/>
                    </a:lnTo>
                    <a:lnTo>
                      <a:pt x="2126" y="1276"/>
                    </a:lnTo>
                    <a:lnTo>
                      <a:pt x="2138" y="1266"/>
                    </a:lnTo>
                    <a:lnTo>
                      <a:pt x="2146" y="1258"/>
                    </a:lnTo>
                    <a:lnTo>
                      <a:pt x="2152" y="1254"/>
                    </a:lnTo>
                    <a:lnTo>
                      <a:pt x="2158" y="1252"/>
                    </a:lnTo>
                    <a:lnTo>
                      <a:pt x="2158" y="1254"/>
                    </a:lnTo>
                    <a:lnTo>
                      <a:pt x="2160" y="1254"/>
                    </a:lnTo>
                    <a:lnTo>
                      <a:pt x="2158" y="1260"/>
                    </a:lnTo>
                    <a:lnTo>
                      <a:pt x="2156" y="1266"/>
                    </a:lnTo>
                    <a:lnTo>
                      <a:pt x="2154" y="1272"/>
                    </a:lnTo>
                    <a:lnTo>
                      <a:pt x="2158" y="1278"/>
                    </a:lnTo>
                    <a:lnTo>
                      <a:pt x="2162" y="1280"/>
                    </a:lnTo>
                    <a:lnTo>
                      <a:pt x="2166" y="1282"/>
                    </a:lnTo>
                    <a:lnTo>
                      <a:pt x="2180" y="1280"/>
                    </a:lnTo>
                    <a:lnTo>
                      <a:pt x="2194" y="1274"/>
                    </a:lnTo>
                    <a:lnTo>
                      <a:pt x="2202" y="1274"/>
                    </a:lnTo>
                    <a:lnTo>
                      <a:pt x="2208" y="1276"/>
                    </a:lnTo>
                    <a:lnTo>
                      <a:pt x="2214" y="1278"/>
                    </a:lnTo>
                    <a:lnTo>
                      <a:pt x="2220" y="1284"/>
                    </a:lnTo>
                    <a:lnTo>
                      <a:pt x="2224" y="1290"/>
                    </a:lnTo>
                    <a:lnTo>
                      <a:pt x="2228" y="1294"/>
                    </a:lnTo>
                    <a:lnTo>
                      <a:pt x="2230" y="1306"/>
                    </a:lnTo>
                    <a:lnTo>
                      <a:pt x="2230" y="1320"/>
                    </a:lnTo>
                    <a:lnTo>
                      <a:pt x="2230" y="1332"/>
                    </a:lnTo>
                    <a:lnTo>
                      <a:pt x="2228" y="1348"/>
                    </a:lnTo>
                    <a:lnTo>
                      <a:pt x="2224" y="1362"/>
                    </a:lnTo>
                    <a:lnTo>
                      <a:pt x="2222" y="1366"/>
                    </a:lnTo>
                    <a:lnTo>
                      <a:pt x="2224" y="1368"/>
                    </a:lnTo>
                    <a:lnTo>
                      <a:pt x="2226" y="1370"/>
                    </a:lnTo>
                    <a:lnTo>
                      <a:pt x="2228" y="1370"/>
                    </a:lnTo>
                    <a:lnTo>
                      <a:pt x="2232" y="1370"/>
                    </a:lnTo>
                    <a:lnTo>
                      <a:pt x="2240" y="1370"/>
                    </a:lnTo>
                    <a:lnTo>
                      <a:pt x="2248" y="1366"/>
                    </a:lnTo>
                    <a:lnTo>
                      <a:pt x="2252" y="1364"/>
                    </a:lnTo>
                    <a:lnTo>
                      <a:pt x="2264" y="1356"/>
                    </a:lnTo>
                    <a:lnTo>
                      <a:pt x="2274" y="1346"/>
                    </a:lnTo>
                    <a:lnTo>
                      <a:pt x="2278" y="1340"/>
                    </a:lnTo>
                    <a:lnTo>
                      <a:pt x="2276" y="1334"/>
                    </a:lnTo>
                    <a:lnTo>
                      <a:pt x="2264" y="1308"/>
                    </a:lnTo>
                    <a:lnTo>
                      <a:pt x="2260" y="1296"/>
                    </a:lnTo>
                    <a:lnTo>
                      <a:pt x="2260" y="1284"/>
                    </a:lnTo>
                    <a:lnTo>
                      <a:pt x="2260" y="1280"/>
                    </a:lnTo>
                    <a:lnTo>
                      <a:pt x="2260" y="1268"/>
                    </a:lnTo>
                    <a:lnTo>
                      <a:pt x="2256" y="1256"/>
                    </a:lnTo>
                    <a:lnTo>
                      <a:pt x="2254" y="1250"/>
                    </a:lnTo>
                    <a:lnTo>
                      <a:pt x="2252" y="1244"/>
                    </a:lnTo>
                    <a:lnTo>
                      <a:pt x="2256" y="1238"/>
                    </a:lnTo>
                    <a:lnTo>
                      <a:pt x="2266" y="1228"/>
                    </a:lnTo>
                    <a:lnTo>
                      <a:pt x="2274" y="1220"/>
                    </a:lnTo>
                    <a:lnTo>
                      <a:pt x="2280" y="1216"/>
                    </a:lnTo>
                    <a:lnTo>
                      <a:pt x="2286" y="1214"/>
                    </a:lnTo>
                    <a:lnTo>
                      <a:pt x="2290" y="1216"/>
                    </a:lnTo>
                    <a:lnTo>
                      <a:pt x="2292" y="1218"/>
                    </a:lnTo>
                    <a:lnTo>
                      <a:pt x="2292" y="1222"/>
                    </a:lnTo>
                    <a:lnTo>
                      <a:pt x="2294" y="1224"/>
                    </a:lnTo>
                    <a:lnTo>
                      <a:pt x="2304" y="1224"/>
                    </a:lnTo>
                    <a:lnTo>
                      <a:pt x="2310" y="1222"/>
                    </a:lnTo>
                    <a:lnTo>
                      <a:pt x="2314" y="1218"/>
                    </a:lnTo>
                    <a:lnTo>
                      <a:pt x="2320" y="1216"/>
                    </a:lnTo>
                    <a:lnTo>
                      <a:pt x="2326" y="1218"/>
                    </a:lnTo>
                    <a:lnTo>
                      <a:pt x="2332" y="1220"/>
                    </a:lnTo>
                    <a:lnTo>
                      <a:pt x="2338" y="1222"/>
                    </a:lnTo>
                    <a:lnTo>
                      <a:pt x="2344" y="1218"/>
                    </a:lnTo>
                    <a:lnTo>
                      <a:pt x="2362" y="1200"/>
                    </a:lnTo>
                    <a:lnTo>
                      <a:pt x="2374" y="1188"/>
                    </a:lnTo>
                    <a:lnTo>
                      <a:pt x="2382" y="1180"/>
                    </a:lnTo>
                    <a:lnTo>
                      <a:pt x="2392" y="1168"/>
                    </a:lnTo>
                    <a:lnTo>
                      <a:pt x="2422" y="1132"/>
                    </a:lnTo>
                    <a:lnTo>
                      <a:pt x="2430" y="1118"/>
                    </a:lnTo>
                    <a:lnTo>
                      <a:pt x="2442" y="1094"/>
                    </a:lnTo>
                    <a:lnTo>
                      <a:pt x="2446" y="1086"/>
                    </a:lnTo>
                    <a:lnTo>
                      <a:pt x="2446" y="1078"/>
                    </a:lnTo>
                    <a:lnTo>
                      <a:pt x="2446" y="1056"/>
                    </a:lnTo>
                    <a:lnTo>
                      <a:pt x="2448" y="1040"/>
                    </a:lnTo>
                    <a:lnTo>
                      <a:pt x="2454" y="996"/>
                    </a:lnTo>
                    <a:lnTo>
                      <a:pt x="2456" y="980"/>
                    </a:lnTo>
                    <a:lnTo>
                      <a:pt x="2456" y="978"/>
                    </a:lnTo>
                    <a:lnTo>
                      <a:pt x="2454" y="970"/>
                    </a:lnTo>
                    <a:lnTo>
                      <a:pt x="2450" y="964"/>
                    </a:lnTo>
                    <a:lnTo>
                      <a:pt x="2442" y="956"/>
                    </a:lnTo>
                    <a:lnTo>
                      <a:pt x="2436" y="952"/>
                    </a:lnTo>
                    <a:lnTo>
                      <a:pt x="2430" y="954"/>
                    </a:lnTo>
                    <a:lnTo>
                      <a:pt x="2414" y="964"/>
                    </a:lnTo>
                    <a:lnTo>
                      <a:pt x="2406" y="968"/>
                    </a:lnTo>
                    <a:lnTo>
                      <a:pt x="2400" y="966"/>
                    </a:lnTo>
                    <a:lnTo>
                      <a:pt x="2394" y="964"/>
                    </a:lnTo>
                    <a:lnTo>
                      <a:pt x="2388" y="958"/>
                    </a:lnTo>
                    <a:lnTo>
                      <a:pt x="2384" y="952"/>
                    </a:lnTo>
                    <a:lnTo>
                      <a:pt x="2382" y="948"/>
                    </a:lnTo>
                    <a:lnTo>
                      <a:pt x="2378" y="942"/>
                    </a:lnTo>
                    <a:lnTo>
                      <a:pt x="2372" y="940"/>
                    </a:lnTo>
                    <a:lnTo>
                      <a:pt x="2370" y="938"/>
                    </a:lnTo>
                    <a:lnTo>
                      <a:pt x="2372" y="936"/>
                    </a:lnTo>
                    <a:lnTo>
                      <a:pt x="2384" y="924"/>
                    </a:lnTo>
                    <a:lnTo>
                      <a:pt x="2402" y="906"/>
                    </a:lnTo>
                    <a:lnTo>
                      <a:pt x="2412" y="896"/>
                    </a:lnTo>
                    <a:lnTo>
                      <a:pt x="2420" y="888"/>
                    </a:lnTo>
                    <a:lnTo>
                      <a:pt x="2424" y="882"/>
                    </a:lnTo>
                    <a:lnTo>
                      <a:pt x="2426" y="876"/>
                    </a:lnTo>
                    <a:lnTo>
                      <a:pt x="2428" y="872"/>
                    </a:lnTo>
                    <a:lnTo>
                      <a:pt x="2432" y="866"/>
                    </a:lnTo>
                    <a:lnTo>
                      <a:pt x="2490" y="808"/>
                    </a:lnTo>
                    <a:lnTo>
                      <a:pt x="2496" y="804"/>
                    </a:lnTo>
                    <a:lnTo>
                      <a:pt x="2504" y="802"/>
                    </a:lnTo>
                    <a:lnTo>
                      <a:pt x="2506" y="802"/>
                    </a:lnTo>
                    <a:lnTo>
                      <a:pt x="2522" y="802"/>
                    </a:lnTo>
                    <a:lnTo>
                      <a:pt x="2556" y="802"/>
                    </a:lnTo>
                    <a:lnTo>
                      <a:pt x="2564" y="802"/>
                    </a:lnTo>
                    <a:lnTo>
                      <a:pt x="2570" y="800"/>
                    </a:lnTo>
                    <a:lnTo>
                      <a:pt x="2576" y="796"/>
                    </a:lnTo>
                    <a:lnTo>
                      <a:pt x="2584" y="794"/>
                    </a:lnTo>
                    <a:lnTo>
                      <a:pt x="2590" y="796"/>
                    </a:lnTo>
                    <a:lnTo>
                      <a:pt x="2604" y="800"/>
                    </a:lnTo>
                    <a:lnTo>
                      <a:pt x="2610" y="804"/>
                    </a:lnTo>
                    <a:lnTo>
                      <a:pt x="2612" y="810"/>
                    </a:lnTo>
                    <a:lnTo>
                      <a:pt x="2612" y="814"/>
                    </a:lnTo>
                    <a:lnTo>
                      <a:pt x="2614" y="818"/>
                    </a:lnTo>
                    <a:lnTo>
                      <a:pt x="2614" y="820"/>
                    </a:lnTo>
                    <a:lnTo>
                      <a:pt x="2618" y="820"/>
                    </a:lnTo>
                    <a:lnTo>
                      <a:pt x="2620" y="822"/>
                    </a:lnTo>
                    <a:lnTo>
                      <a:pt x="2654" y="814"/>
                    </a:lnTo>
                    <a:lnTo>
                      <a:pt x="2666" y="812"/>
                    </a:lnTo>
                    <a:lnTo>
                      <a:pt x="2668" y="812"/>
                    </a:lnTo>
                    <a:lnTo>
                      <a:pt x="2666" y="808"/>
                    </a:lnTo>
                    <a:lnTo>
                      <a:pt x="2664" y="802"/>
                    </a:lnTo>
                    <a:lnTo>
                      <a:pt x="2664" y="796"/>
                    </a:lnTo>
                    <a:lnTo>
                      <a:pt x="2668" y="782"/>
                    </a:lnTo>
                    <a:lnTo>
                      <a:pt x="2674" y="766"/>
                    </a:lnTo>
                    <a:lnTo>
                      <a:pt x="2678" y="752"/>
                    </a:lnTo>
                    <a:lnTo>
                      <a:pt x="2682" y="746"/>
                    </a:lnTo>
                    <a:lnTo>
                      <a:pt x="2688" y="740"/>
                    </a:lnTo>
                    <a:lnTo>
                      <a:pt x="2704" y="730"/>
                    </a:lnTo>
                    <a:lnTo>
                      <a:pt x="2710" y="726"/>
                    </a:lnTo>
                    <a:lnTo>
                      <a:pt x="2718" y="726"/>
                    </a:lnTo>
                    <a:lnTo>
                      <a:pt x="2742" y="732"/>
                    </a:lnTo>
                    <a:lnTo>
                      <a:pt x="2748" y="736"/>
                    </a:lnTo>
                    <a:lnTo>
                      <a:pt x="2754" y="742"/>
                    </a:lnTo>
                    <a:lnTo>
                      <a:pt x="2756" y="746"/>
                    </a:lnTo>
                    <a:lnTo>
                      <a:pt x="2758" y="750"/>
                    </a:lnTo>
                    <a:lnTo>
                      <a:pt x="2760" y="750"/>
                    </a:lnTo>
                    <a:lnTo>
                      <a:pt x="2762" y="750"/>
                    </a:lnTo>
                    <a:lnTo>
                      <a:pt x="2764" y="748"/>
                    </a:lnTo>
                    <a:lnTo>
                      <a:pt x="2774" y="740"/>
                    </a:lnTo>
                    <a:lnTo>
                      <a:pt x="2786" y="730"/>
                    </a:lnTo>
                    <a:lnTo>
                      <a:pt x="2812" y="710"/>
                    </a:lnTo>
                    <a:lnTo>
                      <a:pt x="2814" y="708"/>
                    </a:lnTo>
                    <a:lnTo>
                      <a:pt x="2816" y="708"/>
                    </a:lnTo>
                    <a:lnTo>
                      <a:pt x="2818" y="710"/>
                    </a:lnTo>
                    <a:lnTo>
                      <a:pt x="2818" y="714"/>
                    </a:lnTo>
                    <a:lnTo>
                      <a:pt x="2818" y="736"/>
                    </a:lnTo>
                    <a:lnTo>
                      <a:pt x="2816" y="744"/>
                    </a:lnTo>
                    <a:lnTo>
                      <a:pt x="2812" y="750"/>
                    </a:lnTo>
                    <a:lnTo>
                      <a:pt x="2794" y="768"/>
                    </a:lnTo>
                    <a:lnTo>
                      <a:pt x="2782" y="778"/>
                    </a:lnTo>
                    <a:lnTo>
                      <a:pt x="2776" y="780"/>
                    </a:lnTo>
                    <a:lnTo>
                      <a:pt x="2770" y="784"/>
                    </a:lnTo>
                    <a:lnTo>
                      <a:pt x="2764" y="790"/>
                    </a:lnTo>
                    <a:lnTo>
                      <a:pt x="2754" y="806"/>
                    </a:lnTo>
                    <a:lnTo>
                      <a:pt x="2744" y="818"/>
                    </a:lnTo>
                    <a:lnTo>
                      <a:pt x="2736" y="826"/>
                    </a:lnTo>
                    <a:lnTo>
                      <a:pt x="2724" y="838"/>
                    </a:lnTo>
                    <a:lnTo>
                      <a:pt x="2716" y="846"/>
                    </a:lnTo>
                    <a:lnTo>
                      <a:pt x="2710" y="850"/>
                    </a:lnTo>
                    <a:lnTo>
                      <a:pt x="2706" y="852"/>
                    </a:lnTo>
                    <a:lnTo>
                      <a:pt x="2702" y="854"/>
                    </a:lnTo>
                    <a:lnTo>
                      <a:pt x="2698" y="860"/>
                    </a:lnTo>
                    <a:lnTo>
                      <a:pt x="2684" y="904"/>
                    </a:lnTo>
                    <a:lnTo>
                      <a:pt x="2682" y="910"/>
                    </a:lnTo>
                    <a:lnTo>
                      <a:pt x="2682" y="918"/>
                    </a:lnTo>
                    <a:lnTo>
                      <a:pt x="2700" y="1020"/>
                    </a:lnTo>
                    <a:lnTo>
                      <a:pt x="2700" y="1022"/>
                    </a:lnTo>
                    <a:lnTo>
                      <a:pt x="2702" y="1024"/>
                    </a:lnTo>
                    <a:lnTo>
                      <a:pt x="2704" y="1024"/>
                    </a:lnTo>
                    <a:lnTo>
                      <a:pt x="2706" y="1022"/>
                    </a:lnTo>
                    <a:lnTo>
                      <a:pt x="2726" y="996"/>
                    </a:lnTo>
                    <a:lnTo>
                      <a:pt x="2734" y="984"/>
                    </a:lnTo>
                    <a:lnTo>
                      <a:pt x="2744" y="972"/>
                    </a:lnTo>
                    <a:lnTo>
                      <a:pt x="2746" y="966"/>
                    </a:lnTo>
                    <a:lnTo>
                      <a:pt x="2754" y="952"/>
                    </a:lnTo>
                    <a:lnTo>
                      <a:pt x="2756" y="948"/>
                    </a:lnTo>
                    <a:lnTo>
                      <a:pt x="2760" y="940"/>
                    </a:lnTo>
                    <a:lnTo>
                      <a:pt x="2766" y="936"/>
                    </a:lnTo>
                    <a:lnTo>
                      <a:pt x="2772" y="934"/>
                    </a:lnTo>
                    <a:lnTo>
                      <a:pt x="2776" y="928"/>
                    </a:lnTo>
                    <a:lnTo>
                      <a:pt x="2778" y="922"/>
                    </a:lnTo>
                    <a:lnTo>
                      <a:pt x="2778" y="918"/>
                    </a:lnTo>
                    <a:lnTo>
                      <a:pt x="2780" y="912"/>
                    </a:lnTo>
                    <a:lnTo>
                      <a:pt x="2784" y="906"/>
                    </a:lnTo>
                    <a:lnTo>
                      <a:pt x="2788" y="900"/>
                    </a:lnTo>
                    <a:lnTo>
                      <a:pt x="2790" y="894"/>
                    </a:lnTo>
                    <a:lnTo>
                      <a:pt x="2796" y="870"/>
                    </a:lnTo>
                    <a:lnTo>
                      <a:pt x="2798" y="856"/>
                    </a:lnTo>
                    <a:lnTo>
                      <a:pt x="2796" y="854"/>
                    </a:lnTo>
                    <a:lnTo>
                      <a:pt x="2790" y="852"/>
                    </a:lnTo>
                    <a:lnTo>
                      <a:pt x="2786" y="852"/>
                    </a:lnTo>
                    <a:lnTo>
                      <a:pt x="2784" y="852"/>
                    </a:lnTo>
                    <a:lnTo>
                      <a:pt x="2782" y="850"/>
                    </a:lnTo>
                    <a:lnTo>
                      <a:pt x="2782" y="848"/>
                    </a:lnTo>
                    <a:lnTo>
                      <a:pt x="2782" y="844"/>
                    </a:lnTo>
                    <a:lnTo>
                      <a:pt x="2796" y="810"/>
                    </a:lnTo>
                    <a:lnTo>
                      <a:pt x="2798" y="804"/>
                    </a:lnTo>
                    <a:lnTo>
                      <a:pt x="2804" y="798"/>
                    </a:lnTo>
                    <a:lnTo>
                      <a:pt x="2816" y="790"/>
                    </a:lnTo>
                    <a:lnTo>
                      <a:pt x="2820" y="786"/>
                    </a:lnTo>
                    <a:lnTo>
                      <a:pt x="2832" y="784"/>
                    </a:lnTo>
                    <a:lnTo>
                      <a:pt x="2838" y="784"/>
                    </a:lnTo>
                    <a:lnTo>
                      <a:pt x="2842" y="788"/>
                    </a:lnTo>
                    <a:lnTo>
                      <a:pt x="2844" y="790"/>
                    </a:lnTo>
                    <a:lnTo>
                      <a:pt x="2848" y="790"/>
                    </a:lnTo>
                    <a:lnTo>
                      <a:pt x="2854" y="788"/>
                    </a:lnTo>
                    <a:lnTo>
                      <a:pt x="2870" y="770"/>
                    </a:lnTo>
                    <a:lnTo>
                      <a:pt x="2874" y="768"/>
                    </a:lnTo>
                    <a:lnTo>
                      <a:pt x="2876" y="768"/>
                    </a:lnTo>
                    <a:lnTo>
                      <a:pt x="2880" y="768"/>
                    </a:lnTo>
                    <a:lnTo>
                      <a:pt x="2882" y="770"/>
                    </a:lnTo>
                    <a:lnTo>
                      <a:pt x="2900" y="788"/>
                    </a:lnTo>
                    <a:lnTo>
                      <a:pt x="2902" y="790"/>
                    </a:lnTo>
                    <a:lnTo>
                      <a:pt x="2906" y="790"/>
                    </a:lnTo>
                    <a:lnTo>
                      <a:pt x="2908" y="788"/>
                    </a:lnTo>
                    <a:lnTo>
                      <a:pt x="2908" y="786"/>
                    </a:lnTo>
                    <a:lnTo>
                      <a:pt x="2914" y="772"/>
                    </a:lnTo>
                    <a:lnTo>
                      <a:pt x="2918" y="766"/>
                    </a:lnTo>
                    <a:lnTo>
                      <a:pt x="2924" y="764"/>
                    </a:lnTo>
                    <a:lnTo>
                      <a:pt x="2928" y="764"/>
                    </a:lnTo>
                    <a:lnTo>
                      <a:pt x="2934" y="762"/>
                    </a:lnTo>
                    <a:lnTo>
                      <a:pt x="2940" y="758"/>
                    </a:lnTo>
                    <a:lnTo>
                      <a:pt x="2960" y="732"/>
                    </a:lnTo>
                    <a:lnTo>
                      <a:pt x="2966" y="726"/>
                    </a:lnTo>
                    <a:lnTo>
                      <a:pt x="2972" y="722"/>
                    </a:lnTo>
                    <a:lnTo>
                      <a:pt x="2996" y="708"/>
                    </a:lnTo>
                    <a:lnTo>
                      <a:pt x="3004" y="706"/>
                    </a:lnTo>
                    <a:lnTo>
                      <a:pt x="3012" y="706"/>
                    </a:lnTo>
                    <a:lnTo>
                      <a:pt x="3016" y="706"/>
                    </a:lnTo>
                    <a:lnTo>
                      <a:pt x="3024" y="706"/>
                    </a:lnTo>
                    <a:lnTo>
                      <a:pt x="3030" y="708"/>
                    </a:lnTo>
                    <a:lnTo>
                      <a:pt x="3036" y="712"/>
                    </a:lnTo>
                    <a:lnTo>
                      <a:pt x="3042" y="712"/>
                    </a:lnTo>
                    <a:lnTo>
                      <a:pt x="3044" y="710"/>
                    </a:lnTo>
                    <a:lnTo>
                      <a:pt x="3044" y="698"/>
                    </a:lnTo>
                    <a:lnTo>
                      <a:pt x="3044" y="694"/>
                    </a:lnTo>
                    <a:lnTo>
                      <a:pt x="3040" y="678"/>
                    </a:lnTo>
                    <a:lnTo>
                      <a:pt x="3036" y="664"/>
                    </a:lnTo>
                    <a:lnTo>
                      <a:pt x="3032" y="656"/>
                    </a:lnTo>
                    <a:lnTo>
                      <a:pt x="3028" y="650"/>
                    </a:lnTo>
                    <a:lnTo>
                      <a:pt x="3020" y="642"/>
                    </a:lnTo>
                    <a:lnTo>
                      <a:pt x="3018" y="640"/>
                    </a:lnTo>
                    <a:lnTo>
                      <a:pt x="3018" y="638"/>
                    </a:lnTo>
                    <a:lnTo>
                      <a:pt x="3018" y="634"/>
                    </a:lnTo>
                    <a:lnTo>
                      <a:pt x="3022" y="634"/>
                    </a:lnTo>
                    <a:lnTo>
                      <a:pt x="3026" y="630"/>
                    </a:lnTo>
                    <a:lnTo>
                      <a:pt x="3040" y="624"/>
                    </a:lnTo>
                    <a:lnTo>
                      <a:pt x="3046" y="620"/>
                    </a:lnTo>
                    <a:close/>
                    <a:moveTo>
                      <a:pt x="420" y="930"/>
                    </a:moveTo>
                    <a:lnTo>
                      <a:pt x="420" y="930"/>
                    </a:lnTo>
                    <a:lnTo>
                      <a:pt x="414" y="924"/>
                    </a:lnTo>
                    <a:lnTo>
                      <a:pt x="410" y="920"/>
                    </a:lnTo>
                    <a:lnTo>
                      <a:pt x="414" y="924"/>
                    </a:lnTo>
                    <a:lnTo>
                      <a:pt x="420" y="930"/>
                    </a:lnTo>
                    <a:close/>
                    <a:moveTo>
                      <a:pt x="938" y="1244"/>
                    </a:moveTo>
                    <a:lnTo>
                      <a:pt x="938" y="1244"/>
                    </a:lnTo>
                    <a:lnTo>
                      <a:pt x="934" y="1238"/>
                    </a:lnTo>
                    <a:lnTo>
                      <a:pt x="928" y="1236"/>
                    </a:lnTo>
                    <a:lnTo>
                      <a:pt x="924" y="1234"/>
                    </a:lnTo>
                    <a:lnTo>
                      <a:pt x="914" y="1234"/>
                    </a:lnTo>
                    <a:lnTo>
                      <a:pt x="902" y="1238"/>
                    </a:lnTo>
                    <a:lnTo>
                      <a:pt x="896" y="1240"/>
                    </a:lnTo>
                    <a:lnTo>
                      <a:pt x="890" y="1242"/>
                    </a:lnTo>
                    <a:lnTo>
                      <a:pt x="882" y="1244"/>
                    </a:lnTo>
                    <a:lnTo>
                      <a:pt x="878" y="1244"/>
                    </a:lnTo>
                    <a:lnTo>
                      <a:pt x="864" y="1244"/>
                    </a:lnTo>
                    <a:lnTo>
                      <a:pt x="852" y="1240"/>
                    </a:lnTo>
                    <a:lnTo>
                      <a:pt x="848" y="1238"/>
                    </a:lnTo>
                    <a:lnTo>
                      <a:pt x="836" y="1234"/>
                    </a:lnTo>
                    <a:lnTo>
                      <a:pt x="822" y="1234"/>
                    </a:lnTo>
                    <a:lnTo>
                      <a:pt x="800" y="1234"/>
                    </a:lnTo>
                    <a:lnTo>
                      <a:pt x="786" y="1234"/>
                    </a:lnTo>
                    <a:lnTo>
                      <a:pt x="774" y="1234"/>
                    </a:lnTo>
                    <a:lnTo>
                      <a:pt x="770" y="1234"/>
                    </a:lnTo>
                    <a:lnTo>
                      <a:pt x="764" y="1236"/>
                    </a:lnTo>
                    <a:lnTo>
                      <a:pt x="758" y="1238"/>
                    </a:lnTo>
                    <a:lnTo>
                      <a:pt x="746" y="1248"/>
                    </a:lnTo>
                    <a:lnTo>
                      <a:pt x="740" y="1250"/>
                    </a:lnTo>
                    <a:lnTo>
                      <a:pt x="734" y="1250"/>
                    </a:lnTo>
                    <a:lnTo>
                      <a:pt x="728" y="1248"/>
                    </a:lnTo>
                    <a:lnTo>
                      <a:pt x="722" y="1244"/>
                    </a:lnTo>
                    <a:lnTo>
                      <a:pt x="716" y="1240"/>
                    </a:lnTo>
                    <a:lnTo>
                      <a:pt x="702" y="1236"/>
                    </a:lnTo>
                    <a:lnTo>
                      <a:pt x="696" y="1232"/>
                    </a:lnTo>
                    <a:lnTo>
                      <a:pt x="694" y="1226"/>
                    </a:lnTo>
                    <a:lnTo>
                      <a:pt x="694" y="1222"/>
                    </a:lnTo>
                    <a:lnTo>
                      <a:pt x="696" y="1214"/>
                    </a:lnTo>
                    <a:lnTo>
                      <a:pt x="700" y="1208"/>
                    </a:lnTo>
                    <a:lnTo>
                      <a:pt x="708" y="1200"/>
                    </a:lnTo>
                    <a:lnTo>
                      <a:pt x="714" y="1194"/>
                    </a:lnTo>
                    <a:lnTo>
                      <a:pt x="714" y="1186"/>
                    </a:lnTo>
                    <a:lnTo>
                      <a:pt x="714" y="1172"/>
                    </a:lnTo>
                    <a:lnTo>
                      <a:pt x="714" y="1166"/>
                    </a:lnTo>
                    <a:lnTo>
                      <a:pt x="718" y="1160"/>
                    </a:lnTo>
                    <a:lnTo>
                      <a:pt x="724" y="1156"/>
                    </a:lnTo>
                    <a:lnTo>
                      <a:pt x="728" y="1150"/>
                    </a:lnTo>
                    <a:lnTo>
                      <a:pt x="740" y="1142"/>
                    </a:lnTo>
                    <a:lnTo>
                      <a:pt x="746" y="1140"/>
                    </a:lnTo>
                    <a:lnTo>
                      <a:pt x="754" y="1136"/>
                    </a:lnTo>
                    <a:lnTo>
                      <a:pt x="760" y="1136"/>
                    </a:lnTo>
                    <a:lnTo>
                      <a:pt x="764" y="1136"/>
                    </a:lnTo>
                    <a:lnTo>
                      <a:pt x="772" y="1138"/>
                    </a:lnTo>
                    <a:lnTo>
                      <a:pt x="778" y="1140"/>
                    </a:lnTo>
                    <a:lnTo>
                      <a:pt x="780" y="1146"/>
                    </a:lnTo>
                    <a:lnTo>
                      <a:pt x="778" y="1150"/>
                    </a:lnTo>
                    <a:lnTo>
                      <a:pt x="776" y="1152"/>
                    </a:lnTo>
                    <a:lnTo>
                      <a:pt x="776" y="1156"/>
                    </a:lnTo>
                    <a:lnTo>
                      <a:pt x="778" y="1160"/>
                    </a:lnTo>
                    <a:lnTo>
                      <a:pt x="786" y="1170"/>
                    </a:lnTo>
                    <a:lnTo>
                      <a:pt x="792" y="1172"/>
                    </a:lnTo>
                    <a:lnTo>
                      <a:pt x="800" y="1172"/>
                    </a:lnTo>
                    <a:lnTo>
                      <a:pt x="824" y="1158"/>
                    </a:lnTo>
                    <a:lnTo>
                      <a:pt x="832" y="1156"/>
                    </a:lnTo>
                    <a:lnTo>
                      <a:pt x="838" y="1158"/>
                    </a:lnTo>
                    <a:lnTo>
                      <a:pt x="862" y="1164"/>
                    </a:lnTo>
                    <a:lnTo>
                      <a:pt x="870" y="1166"/>
                    </a:lnTo>
                    <a:lnTo>
                      <a:pt x="874" y="1172"/>
                    </a:lnTo>
                    <a:lnTo>
                      <a:pt x="886" y="1188"/>
                    </a:lnTo>
                    <a:lnTo>
                      <a:pt x="888" y="1194"/>
                    </a:lnTo>
                    <a:lnTo>
                      <a:pt x="890" y="1200"/>
                    </a:lnTo>
                    <a:lnTo>
                      <a:pt x="892" y="1204"/>
                    </a:lnTo>
                    <a:lnTo>
                      <a:pt x="894" y="1210"/>
                    </a:lnTo>
                    <a:lnTo>
                      <a:pt x="900" y="1212"/>
                    </a:lnTo>
                    <a:lnTo>
                      <a:pt x="908" y="1214"/>
                    </a:lnTo>
                    <a:lnTo>
                      <a:pt x="912" y="1214"/>
                    </a:lnTo>
                    <a:lnTo>
                      <a:pt x="918" y="1216"/>
                    </a:lnTo>
                    <a:lnTo>
                      <a:pt x="924" y="1218"/>
                    </a:lnTo>
                    <a:lnTo>
                      <a:pt x="932" y="1232"/>
                    </a:lnTo>
                    <a:lnTo>
                      <a:pt x="936" y="1236"/>
                    </a:lnTo>
                    <a:lnTo>
                      <a:pt x="938" y="1244"/>
                    </a:lnTo>
                    <a:close/>
                    <a:moveTo>
                      <a:pt x="1094" y="1156"/>
                    </a:moveTo>
                    <a:lnTo>
                      <a:pt x="1094" y="1156"/>
                    </a:lnTo>
                    <a:lnTo>
                      <a:pt x="1078" y="1156"/>
                    </a:lnTo>
                    <a:lnTo>
                      <a:pt x="1074" y="1156"/>
                    </a:lnTo>
                    <a:lnTo>
                      <a:pt x="1068" y="1156"/>
                    </a:lnTo>
                    <a:lnTo>
                      <a:pt x="1062" y="1160"/>
                    </a:lnTo>
                    <a:lnTo>
                      <a:pt x="1058" y="1166"/>
                    </a:lnTo>
                    <a:lnTo>
                      <a:pt x="1058" y="1172"/>
                    </a:lnTo>
                    <a:lnTo>
                      <a:pt x="1064" y="1196"/>
                    </a:lnTo>
                    <a:lnTo>
                      <a:pt x="1068" y="1204"/>
                    </a:lnTo>
                    <a:lnTo>
                      <a:pt x="1072" y="1210"/>
                    </a:lnTo>
                    <a:lnTo>
                      <a:pt x="1080" y="1218"/>
                    </a:lnTo>
                    <a:lnTo>
                      <a:pt x="1084" y="1224"/>
                    </a:lnTo>
                    <a:lnTo>
                      <a:pt x="1086" y="1232"/>
                    </a:lnTo>
                    <a:lnTo>
                      <a:pt x="1086" y="1256"/>
                    </a:lnTo>
                    <a:lnTo>
                      <a:pt x="1086" y="1264"/>
                    </a:lnTo>
                    <a:lnTo>
                      <a:pt x="1080" y="1266"/>
                    </a:lnTo>
                    <a:lnTo>
                      <a:pt x="1020" y="1278"/>
                    </a:lnTo>
                    <a:lnTo>
                      <a:pt x="1014" y="1278"/>
                    </a:lnTo>
                    <a:lnTo>
                      <a:pt x="1010" y="1276"/>
                    </a:lnTo>
                    <a:lnTo>
                      <a:pt x="1006" y="1274"/>
                    </a:lnTo>
                    <a:lnTo>
                      <a:pt x="1002" y="1278"/>
                    </a:lnTo>
                    <a:lnTo>
                      <a:pt x="998" y="1280"/>
                    </a:lnTo>
                    <a:lnTo>
                      <a:pt x="990" y="1282"/>
                    </a:lnTo>
                    <a:lnTo>
                      <a:pt x="982" y="1284"/>
                    </a:lnTo>
                    <a:lnTo>
                      <a:pt x="976" y="1284"/>
                    </a:lnTo>
                    <a:lnTo>
                      <a:pt x="972" y="1284"/>
                    </a:lnTo>
                    <a:lnTo>
                      <a:pt x="962" y="1278"/>
                    </a:lnTo>
                    <a:lnTo>
                      <a:pt x="958" y="1272"/>
                    </a:lnTo>
                    <a:lnTo>
                      <a:pt x="954" y="1268"/>
                    </a:lnTo>
                    <a:lnTo>
                      <a:pt x="954" y="1266"/>
                    </a:lnTo>
                    <a:lnTo>
                      <a:pt x="954" y="1264"/>
                    </a:lnTo>
                    <a:lnTo>
                      <a:pt x="960" y="1264"/>
                    </a:lnTo>
                    <a:lnTo>
                      <a:pt x="968" y="1262"/>
                    </a:lnTo>
                    <a:lnTo>
                      <a:pt x="976" y="1260"/>
                    </a:lnTo>
                    <a:lnTo>
                      <a:pt x="980" y="1256"/>
                    </a:lnTo>
                    <a:lnTo>
                      <a:pt x="986" y="1256"/>
                    </a:lnTo>
                    <a:lnTo>
                      <a:pt x="992" y="1258"/>
                    </a:lnTo>
                    <a:lnTo>
                      <a:pt x="996" y="1264"/>
                    </a:lnTo>
                    <a:lnTo>
                      <a:pt x="998" y="1268"/>
                    </a:lnTo>
                    <a:lnTo>
                      <a:pt x="998" y="1270"/>
                    </a:lnTo>
                    <a:lnTo>
                      <a:pt x="1002" y="1266"/>
                    </a:lnTo>
                    <a:lnTo>
                      <a:pt x="1004" y="1260"/>
                    </a:lnTo>
                    <a:lnTo>
                      <a:pt x="1012" y="1248"/>
                    </a:lnTo>
                    <a:lnTo>
                      <a:pt x="1022" y="1240"/>
                    </a:lnTo>
                    <a:lnTo>
                      <a:pt x="1024" y="1234"/>
                    </a:lnTo>
                    <a:lnTo>
                      <a:pt x="1024" y="1226"/>
                    </a:lnTo>
                    <a:lnTo>
                      <a:pt x="1010" y="1202"/>
                    </a:lnTo>
                    <a:lnTo>
                      <a:pt x="1002" y="1188"/>
                    </a:lnTo>
                    <a:lnTo>
                      <a:pt x="974" y="1152"/>
                    </a:lnTo>
                    <a:lnTo>
                      <a:pt x="970" y="1146"/>
                    </a:lnTo>
                    <a:lnTo>
                      <a:pt x="972" y="1138"/>
                    </a:lnTo>
                    <a:lnTo>
                      <a:pt x="984" y="1122"/>
                    </a:lnTo>
                    <a:lnTo>
                      <a:pt x="988" y="1118"/>
                    </a:lnTo>
                    <a:lnTo>
                      <a:pt x="994" y="1112"/>
                    </a:lnTo>
                    <a:lnTo>
                      <a:pt x="1000" y="1110"/>
                    </a:lnTo>
                    <a:lnTo>
                      <a:pt x="1006" y="1108"/>
                    </a:lnTo>
                    <a:lnTo>
                      <a:pt x="1012" y="1112"/>
                    </a:lnTo>
                    <a:lnTo>
                      <a:pt x="1018" y="1114"/>
                    </a:lnTo>
                    <a:lnTo>
                      <a:pt x="1026" y="1116"/>
                    </a:lnTo>
                    <a:lnTo>
                      <a:pt x="1048" y="1116"/>
                    </a:lnTo>
                    <a:lnTo>
                      <a:pt x="1064" y="1116"/>
                    </a:lnTo>
                    <a:lnTo>
                      <a:pt x="1078" y="1116"/>
                    </a:lnTo>
                    <a:lnTo>
                      <a:pt x="1084" y="1118"/>
                    </a:lnTo>
                    <a:lnTo>
                      <a:pt x="1090" y="1122"/>
                    </a:lnTo>
                    <a:lnTo>
                      <a:pt x="1110" y="1148"/>
                    </a:lnTo>
                    <a:lnTo>
                      <a:pt x="1112" y="1152"/>
                    </a:lnTo>
                    <a:lnTo>
                      <a:pt x="1112" y="1154"/>
                    </a:lnTo>
                    <a:lnTo>
                      <a:pt x="1110" y="1154"/>
                    </a:lnTo>
                    <a:lnTo>
                      <a:pt x="1108" y="1156"/>
                    </a:lnTo>
                    <a:lnTo>
                      <a:pt x="1094" y="1156"/>
                    </a:lnTo>
                    <a:close/>
                    <a:moveTo>
                      <a:pt x="1098" y="350"/>
                    </a:moveTo>
                    <a:lnTo>
                      <a:pt x="1098" y="350"/>
                    </a:lnTo>
                    <a:lnTo>
                      <a:pt x="1102" y="354"/>
                    </a:lnTo>
                    <a:lnTo>
                      <a:pt x="1106" y="358"/>
                    </a:lnTo>
                    <a:lnTo>
                      <a:pt x="1108" y="362"/>
                    </a:lnTo>
                    <a:lnTo>
                      <a:pt x="1112" y="366"/>
                    </a:lnTo>
                    <a:lnTo>
                      <a:pt x="1118" y="368"/>
                    </a:lnTo>
                    <a:lnTo>
                      <a:pt x="1124" y="372"/>
                    </a:lnTo>
                    <a:lnTo>
                      <a:pt x="1132" y="372"/>
                    </a:lnTo>
                    <a:lnTo>
                      <a:pt x="1156" y="372"/>
                    </a:lnTo>
                    <a:lnTo>
                      <a:pt x="1158" y="372"/>
                    </a:lnTo>
                    <a:lnTo>
                      <a:pt x="1160" y="370"/>
                    </a:lnTo>
                    <a:lnTo>
                      <a:pt x="1160" y="368"/>
                    </a:lnTo>
                    <a:lnTo>
                      <a:pt x="1158" y="366"/>
                    </a:lnTo>
                    <a:lnTo>
                      <a:pt x="1150" y="358"/>
                    </a:lnTo>
                    <a:lnTo>
                      <a:pt x="1146" y="352"/>
                    </a:lnTo>
                    <a:lnTo>
                      <a:pt x="1142" y="346"/>
                    </a:lnTo>
                    <a:lnTo>
                      <a:pt x="1128" y="302"/>
                    </a:lnTo>
                    <a:lnTo>
                      <a:pt x="1126" y="294"/>
                    </a:lnTo>
                    <a:lnTo>
                      <a:pt x="1128" y="286"/>
                    </a:lnTo>
                    <a:lnTo>
                      <a:pt x="1140" y="262"/>
                    </a:lnTo>
                    <a:lnTo>
                      <a:pt x="1148" y="248"/>
                    </a:lnTo>
                    <a:lnTo>
                      <a:pt x="1180" y="184"/>
                    </a:lnTo>
                    <a:lnTo>
                      <a:pt x="1184" y="178"/>
                    </a:lnTo>
                    <a:lnTo>
                      <a:pt x="1190" y="172"/>
                    </a:lnTo>
                    <a:lnTo>
                      <a:pt x="1216" y="152"/>
                    </a:lnTo>
                    <a:lnTo>
                      <a:pt x="1226" y="140"/>
                    </a:lnTo>
                    <a:lnTo>
                      <a:pt x="1238" y="124"/>
                    </a:lnTo>
                    <a:lnTo>
                      <a:pt x="1244" y="120"/>
                    </a:lnTo>
                    <a:lnTo>
                      <a:pt x="1250" y="116"/>
                    </a:lnTo>
                    <a:lnTo>
                      <a:pt x="1264" y="110"/>
                    </a:lnTo>
                    <a:lnTo>
                      <a:pt x="1278" y="104"/>
                    </a:lnTo>
                    <a:lnTo>
                      <a:pt x="1294" y="94"/>
                    </a:lnTo>
                    <a:lnTo>
                      <a:pt x="1306" y="84"/>
                    </a:lnTo>
                    <a:lnTo>
                      <a:pt x="1334" y="56"/>
                    </a:lnTo>
                    <a:lnTo>
                      <a:pt x="1338" y="50"/>
                    </a:lnTo>
                    <a:lnTo>
                      <a:pt x="1336" y="42"/>
                    </a:lnTo>
                    <a:lnTo>
                      <a:pt x="1334" y="38"/>
                    </a:lnTo>
                    <a:lnTo>
                      <a:pt x="1328" y="32"/>
                    </a:lnTo>
                    <a:lnTo>
                      <a:pt x="1322" y="30"/>
                    </a:lnTo>
                    <a:lnTo>
                      <a:pt x="1308" y="30"/>
                    </a:lnTo>
                    <a:lnTo>
                      <a:pt x="1302" y="32"/>
                    </a:lnTo>
                    <a:lnTo>
                      <a:pt x="1296" y="36"/>
                    </a:lnTo>
                    <a:lnTo>
                      <a:pt x="1286" y="44"/>
                    </a:lnTo>
                    <a:lnTo>
                      <a:pt x="1276" y="54"/>
                    </a:lnTo>
                    <a:lnTo>
                      <a:pt x="1270" y="58"/>
                    </a:lnTo>
                    <a:lnTo>
                      <a:pt x="1264" y="62"/>
                    </a:lnTo>
                    <a:lnTo>
                      <a:pt x="1250" y="66"/>
                    </a:lnTo>
                    <a:lnTo>
                      <a:pt x="1234" y="70"/>
                    </a:lnTo>
                    <a:lnTo>
                      <a:pt x="1220" y="70"/>
                    </a:lnTo>
                    <a:lnTo>
                      <a:pt x="1214" y="70"/>
                    </a:lnTo>
                    <a:lnTo>
                      <a:pt x="1208" y="74"/>
                    </a:lnTo>
                    <a:lnTo>
                      <a:pt x="1198" y="84"/>
                    </a:lnTo>
                    <a:lnTo>
                      <a:pt x="1188" y="94"/>
                    </a:lnTo>
                    <a:lnTo>
                      <a:pt x="1160" y="122"/>
                    </a:lnTo>
                    <a:lnTo>
                      <a:pt x="1146" y="132"/>
                    </a:lnTo>
                    <a:lnTo>
                      <a:pt x="1142" y="134"/>
                    </a:lnTo>
                    <a:lnTo>
                      <a:pt x="1136" y="140"/>
                    </a:lnTo>
                    <a:lnTo>
                      <a:pt x="1134" y="146"/>
                    </a:lnTo>
                    <a:lnTo>
                      <a:pt x="1134" y="160"/>
                    </a:lnTo>
                    <a:lnTo>
                      <a:pt x="1132" y="166"/>
                    </a:lnTo>
                    <a:lnTo>
                      <a:pt x="1128" y="170"/>
                    </a:lnTo>
                    <a:lnTo>
                      <a:pt x="1122" y="174"/>
                    </a:lnTo>
                    <a:lnTo>
                      <a:pt x="1116" y="178"/>
                    </a:lnTo>
                    <a:lnTo>
                      <a:pt x="1110" y="184"/>
                    </a:lnTo>
                    <a:lnTo>
                      <a:pt x="1100" y="200"/>
                    </a:lnTo>
                    <a:lnTo>
                      <a:pt x="1096" y="206"/>
                    </a:lnTo>
                    <a:lnTo>
                      <a:pt x="1096" y="214"/>
                    </a:lnTo>
                    <a:lnTo>
                      <a:pt x="1096" y="218"/>
                    </a:lnTo>
                    <a:lnTo>
                      <a:pt x="1094" y="226"/>
                    </a:lnTo>
                    <a:lnTo>
                      <a:pt x="1092" y="232"/>
                    </a:lnTo>
                    <a:lnTo>
                      <a:pt x="1090" y="238"/>
                    </a:lnTo>
                    <a:lnTo>
                      <a:pt x="1082" y="252"/>
                    </a:lnTo>
                    <a:lnTo>
                      <a:pt x="1080" y="258"/>
                    </a:lnTo>
                    <a:lnTo>
                      <a:pt x="1076" y="266"/>
                    </a:lnTo>
                    <a:lnTo>
                      <a:pt x="1076" y="272"/>
                    </a:lnTo>
                    <a:lnTo>
                      <a:pt x="1076" y="286"/>
                    </a:lnTo>
                    <a:lnTo>
                      <a:pt x="1074" y="294"/>
                    </a:lnTo>
                    <a:lnTo>
                      <a:pt x="1072" y="302"/>
                    </a:lnTo>
                    <a:lnTo>
                      <a:pt x="1070" y="306"/>
                    </a:lnTo>
                    <a:lnTo>
                      <a:pt x="1068" y="314"/>
                    </a:lnTo>
                    <a:lnTo>
                      <a:pt x="1068" y="322"/>
                    </a:lnTo>
                    <a:lnTo>
                      <a:pt x="1074" y="336"/>
                    </a:lnTo>
                    <a:lnTo>
                      <a:pt x="1078" y="342"/>
                    </a:lnTo>
                    <a:lnTo>
                      <a:pt x="1084" y="346"/>
                    </a:lnTo>
                    <a:lnTo>
                      <a:pt x="1098" y="350"/>
                    </a:lnTo>
                    <a:close/>
                    <a:moveTo>
                      <a:pt x="148" y="1002"/>
                    </a:moveTo>
                    <a:lnTo>
                      <a:pt x="148" y="1002"/>
                    </a:lnTo>
                    <a:lnTo>
                      <a:pt x="162" y="994"/>
                    </a:lnTo>
                    <a:lnTo>
                      <a:pt x="168" y="992"/>
                    </a:lnTo>
                    <a:lnTo>
                      <a:pt x="172" y="988"/>
                    </a:lnTo>
                    <a:lnTo>
                      <a:pt x="174" y="980"/>
                    </a:lnTo>
                    <a:lnTo>
                      <a:pt x="174" y="978"/>
                    </a:lnTo>
                    <a:lnTo>
                      <a:pt x="174" y="962"/>
                    </a:lnTo>
                    <a:lnTo>
                      <a:pt x="174" y="958"/>
                    </a:lnTo>
                    <a:lnTo>
                      <a:pt x="176" y="950"/>
                    </a:lnTo>
                    <a:lnTo>
                      <a:pt x="180" y="944"/>
                    </a:lnTo>
                    <a:lnTo>
                      <a:pt x="182" y="940"/>
                    </a:lnTo>
                    <a:lnTo>
                      <a:pt x="180" y="936"/>
                    </a:lnTo>
                    <a:lnTo>
                      <a:pt x="176" y="930"/>
                    </a:lnTo>
                    <a:lnTo>
                      <a:pt x="174" y="926"/>
                    </a:lnTo>
                    <a:lnTo>
                      <a:pt x="172" y="922"/>
                    </a:lnTo>
                    <a:lnTo>
                      <a:pt x="170" y="920"/>
                    </a:lnTo>
                    <a:lnTo>
                      <a:pt x="164" y="920"/>
                    </a:lnTo>
                    <a:lnTo>
                      <a:pt x="160" y="916"/>
                    </a:lnTo>
                    <a:lnTo>
                      <a:pt x="158" y="914"/>
                    </a:lnTo>
                    <a:lnTo>
                      <a:pt x="154" y="914"/>
                    </a:lnTo>
                    <a:lnTo>
                      <a:pt x="148" y="916"/>
                    </a:lnTo>
                    <a:lnTo>
                      <a:pt x="140" y="924"/>
                    </a:lnTo>
                    <a:lnTo>
                      <a:pt x="136" y="930"/>
                    </a:lnTo>
                    <a:lnTo>
                      <a:pt x="134" y="936"/>
                    </a:lnTo>
                    <a:lnTo>
                      <a:pt x="132" y="938"/>
                    </a:lnTo>
                    <a:lnTo>
                      <a:pt x="126" y="940"/>
                    </a:lnTo>
                    <a:lnTo>
                      <a:pt x="124" y="940"/>
                    </a:lnTo>
                    <a:lnTo>
                      <a:pt x="120" y="940"/>
                    </a:lnTo>
                    <a:lnTo>
                      <a:pt x="118" y="942"/>
                    </a:lnTo>
                    <a:lnTo>
                      <a:pt x="118" y="944"/>
                    </a:lnTo>
                    <a:lnTo>
                      <a:pt x="118" y="948"/>
                    </a:lnTo>
                    <a:lnTo>
                      <a:pt x="122" y="952"/>
                    </a:lnTo>
                    <a:lnTo>
                      <a:pt x="122" y="958"/>
                    </a:lnTo>
                    <a:lnTo>
                      <a:pt x="120" y="960"/>
                    </a:lnTo>
                    <a:lnTo>
                      <a:pt x="118" y="960"/>
                    </a:lnTo>
                    <a:lnTo>
                      <a:pt x="120" y="964"/>
                    </a:lnTo>
                    <a:lnTo>
                      <a:pt x="124" y="970"/>
                    </a:lnTo>
                    <a:lnTo>
                      <a:pt x="124" y="974"/>
                    </a:lnTo>
                    <a:lnTo>
                      <a:pt x="124" y="978"/>
                    </a:lnTo>
                    <a:lnTo>
                      <a:pt x="120" y="984"/>
                    </a:lnTo>
                    <a:lnTo>
                      <a:pt x="116" y="988"/>
                    </a:lnTo>
                    <a:lnTo>
                      <a:pt x="116" y="994"/>
                    </a:lnTo>
                    <a:lnTo>
                      <a:pt x="116" y="1004"/>
                    </a:lnTo>
                    <a:lnTo>
                      <a:pt x="116" y="1008"/>
                    </a:lnTo>
                    <a:lnTo>
                      <a:pt x="120" y="1012"/>
                    </a:lnTo>
                    <a:lnTo>
                      <a:pt x="126" y="1016"/>
                    </a:lnTo>
                    <a:lnTo>
                      <a:pt x="132" y="1014"/>
                    </a:lnTo>
                    <a:lnTo>
                      <a:pt x="148" y="1002"/>
                    </a:lnTo>
                    <a:close/>
                    <a:moveTo>
                      <a:pt x="1506" y="1812"/>
                    </a:moveTo>
                    <a:lnTo>
                      <a:pt x="1506" y="1812"/>
                    </a:lnTo>
                    <a:lnTo>
                      <a:pt x="1506" y="1828"/>
                    </a:lnTo>
                    <a:lnTo>
                      <a:pt x="1506" y="1832"/>
                    </a:lnTo>
                    <a:lnTo>
                      <a:pt x="1508" y="1836"/>
                    </a:lnTo>
                    <a:lnTo>
                      <a:pt x="1510" y="1838"/>
                    </a:lnTo>
                    <a:lnTo>
                      <a:pt x="1512" y="1840"/>
                    </a:lnTo>
                    <a:lnTo>
                      <a:pt x="1514" y="1840"/>
                    </a:lnTo>
                    <a:lnTo>
                      <a:pt x="1518" y="1840"/>
                    </a:lnTo>
                    <a:lnTo>
                      <a:pt x="1524" y="1838"/>
                    </a:lnTo>
                    <a:lnTo>
                      <a:pt x="1530" y="1834"/>
                    </a:lnTo>
                    <a:lnTo>
                      <a:pt x="1532" y="1828"/>
                    </a:lnTo>
                    <a:lnTo>
                      <a:pt x="1532" y="1822"/>
                    </a:lnTo>
                    <a:lnTo>
                      <a:pt x="1530" y="1816"/>
                    </a:lnTo>
                    <a:lnTo>
                      <a:pt x="1514" y="1806"/>
                    </a:lnTo>
                    <a:lnTo>
                      <a:pt x="1510" y="1804"/>
                    </a:lnTo>
                    <a:lnTo>
                      <a:pt x="1508" y="1804"/>
                    </a:lnTo>
                    <a:lnTo>
                      <a:pt x="1508" y="1806"/>
                    </a:lnTo>
                    <a:lnTo>
                      <a:pt x="1506" y="1808"/>
                    </a:lnTo>
                    <a:lnTo>
                      <a:pt x="1506" y="1812"/>
                    </a:lnTo>
                    <a:close/>
                    <a:moveTo>
                      <a:pt x="1910" y="1994"/>
                    </a:moveTo>
                    <a:lnTo>
                      <a:pt x="1910" y="1994"/>
                    </a:lnTo>
                    <a:lnTo>
                      <a:pt x="1904" y="1980"/>
                    </a:lnTo>
                    <a:lnTo>
                      <a:pt x="1892" y="1964"/>
                    </a:lnTo>
                    <a:lnTo>
                      <a:pt x="1884" y="1952"/>
                    </a:lnTo>
                    <a:lnTo>
                      <a:pt x="1872" y="1942"/>
                    </a:lnTo>
                    <a:lnTo>
                      <a:pt x="1846" y="1914"/>
                    </a:lnTo>
                    <a:lnTo>
                      <a:pt x="1832" y="1904"/>
                    </a:lnTo>
                    <a:lnTo>
                      <a:pt x="1826" y="1902"/>
                    </a:lnTo>
                    <a:lnTo>
                      <a:pt x="1812" y="1896"/>
                    </a:lnTo>
                    <a:lnTo>
                      <a:pt x="1808" y="1892"/>
                    </a:lnTo>
                    <a:lnTo>
                      <a:pt x="1800" y="1888"/>
                    </a:lnTo>
                    <a:lnTo>
                      <a:pt x="1796" y="1882"/>
                    </a:lnTo>
                    <a:lnTo>
                      <a:pt x="1784" y="1866"/>
                    </a:lnTo>
                    <a:lnTo>
                      <a:pt x="1780" y="1862"/>
                    </a:lnTo>
                    <a:lnTo>
                      <a:pt x="1772" y="1860"/>
                    </a:lnTo>
                    <a:lnTo>
                      <a:pt x="1768" y="1860"/>
                    </a:lnTo>
                    <a:lnTo>
                      <a:pt x="1766" y="1860"/>
                    </a:lnTo>
                    <a:lnTo>
                      <a:pt x="1764" y="1862"/>
                    </a:lnTo>
                    <a:lnTo>
                      <a:pt x="1762" y="1864"/>
                    </a:lnTo>
                    <a:lnTo>
                      <a:pt x="1762" y="1868"/>
                    </a:lnTo>
                    <a:lnTo>
                      <a:pt x="1768" y="1890"/>
                    </a:lnTo>
                    <a:lnTo>
                      <a:pt x="1772" y="1898"/>
                    </a:lnTo>
                    <a:lnTo>
                      <a:pt x="1776" y="1904"/>
                    </a:lnTo>
                    <a:lnTo>
                      <a:pt x="1784" y="1912"/>
                    </a:lnTo>
                    <a:lnTo>
                      <a:pt x="1796" y="1924"/>
                    </a:lnTo>
                    <a:lnTo>
                      <a:pt x="1804" y="1932"/>
                    </a:lnTo>
                    <a:lnTo>
                      <a:pt x="1814" y="1942"/>
                    </a:lnTo>
                    <a:lnTo>
                      <a:pt x="1824" y="1956"/>
                    </a:lnTo>
                    <a:lnTo>
                      <a:pt x="1836" y="1980"/>
                    </a:lnTo>
                    <a:lnTo>
                      <a:pt x="1840" y="1986"/>
                    </a:lnTo>
                    <a:lnTo>
                      <a:pt x="1846" y="1992"/>
                    </a:lnTo>
                    <a:lnTo>
                      <a:pt x="1862" y="2002"/>
                    </a:lnTo>
                    <a:lnTo>
                      <a:pt x="1876" y="2012"/>
                    </a:lnTo>
                    <a:lnTo>
                      <a:pt x="1892" y="2022"/>
                    </a:lnTo>
                    <a:lnTo>
                      <a:pt x="1898" y="2024"/>
                    </a:lnTo>
                    <a:lnTo>
                      <a:pt x="1906" y="2022"/>
                    </a:lnTo>
                    <a:lnTo>
                      <a:pt x="1910" y="2020"/>
                    </a:lnTo>
                    <a:lnTo>
                      <a:pt x="1916" y="2016"/>
                    </a:lnTo>
                    <a:lnTo>
                      <a:pt x="1916" y="2008"/>
                    </a:lnTo>
                    <a:lnTo>
                      <a:pt x="1910" y="1994"/>
                    </a:lnTo>
                    <a:close/>
                    <a:moveTo>
                      <a:pt x="1004" y="2148"/>
                    </a:moveTo>
                    <a:lnTo>
                      <a:pt x="1004" y="2148"/>
                    </a:lnTo>
                    <a:lnTo>
                      <a:pt x="998" y="2154"/>
                    </a:lnTo>
                    <a:lnTo>
                      <a:pt x="994" y="2160"/>
                    </a:lnTo>
                    <a:lnTo>
                      <a:pt x="982" y="2176"/>
                    </a:lnTo>
                    <a:lnTo>
                      <a:pt x="978" y="2182"/>
                    </a:lnTo>
                    <a:lnTo>
                      <a:pt x="970" y="2186"/>
                    </a:lnTo>
                    <a:lnTo>
                      <a:pt x="966" y="2188"/>
                    </a:lnTo>
                    <a:lnTo>
                      <a:pt x="954" y="2198"/>
                    </a:lnTo>
                    <a:lnTo>
                      <a:pt x="950" y="2202"/>
                    </a:lnTo>
                    <a:lnTo>
                      <a:pt x="950" y="2210"/>
                    </a:lnTo>
                    <a:lnTo>
                      <a:pt x="956" y="2234"/>
                    </a:lnTo>
                    <a:lnTo>
                      <a:pt x="958" y="2242"/>
                    </a:lnTo>
                    <a:lnTo>
                      <a:pt x="956" y="2248"/>
                    </a:lnTo>
                    <a:lnTo>
                      <a:pt x="952" y="2264"/>
                    </a:lnTo>
                    <a:lnTo>
                      <a:pt x="946" y="2278"/>
                    </a:lnTo>
                    <a:lnTo>
                      <a:pt x="942" y="2284"/>
                    </a:lnTo>
                    <a:lnTo>
                      <a:pt x="940" y="2290"/>
                    </a:lnTo>
                    <a:lnTo>
                      <a:pt x="938" y="2298"/>
                    </a:lnTo>
                    <a:lnTo>
                      <a:pt x="938" y="2302"/>
                    </a:lnTo>
                    <a:lnTo>
                      <a:pt x="938" y="2318"/>
                    </a:lnTo>
                    <a:lnTo>
                      <a:pt x="938" y="2322"/>
                    </a:lnTo>
                    <a:lnTo>
                      <a:pt x="940" y="2328"/>
                    </a:lnTo>
                    <a:lnTo>
                      <a:pt x="944" y="2336"/>
                    </a:lnTo>
                    <a:lnTo>
                      <a:pt x="952" y="2344"/>
                    </a:lnTo>
                    <a:lnTo>
                      <a:pt x="958" y="2346"/>
                    </a:lnTo>
                    <a:lnTo>
                      <a:pt x="966" y="2346"/>
                    </a:lnTo>
                    <a:lnTo>
                      <a:pt x="970" y="2342"/>
                    </a:lnTo>
                    <a:lnTo>
                      <a:pt x="978" y="2340"/>
                    </a:lnTo>
                    <a:lnTo>
                      <a:pt x="986" y="2340"/>
                    </a:lnTo>
                    <a:lnTo>
                      <a:pt x="990" y="2340"/>
                    </a:lnTo>
                    <a:lnTo>
                      <a:pt x="996" y="2338"/>
                    </a:lnTo>
                    <a:lnTo>
                      <a:pt x="1000" y="2332"/>
                    </a:lnTo>
                    <a:lnTo>
                      <a:pt x="1034" y="2210"/>
                    </a:lnTo>
                    <a:lnTo>
                      <a:pt x="1036" y="2194"/>
                    </a:lnTo>
                    <a:lnTo>
                      <a:pt x="1036" y="2190"/>
                    </a:lnTo>
                    <a:lnTo>
                      <a:pt x="1036" y="2174"/>
                    </a:lnTo>
                    <a:lnTo>
                      <a:pt x="1036" y="2160"/>
                    </a:lnTo>
                    <a:lnTo>
                      <a:pt x="1036" y="2154"/>
                    </a:lnTo>
                    <a:lnTo>
                      <a:pt x="1034" y="2146"/>
                    </a:lnTo>
                    <a:lnTo>
                      <a:pt x="1030" y="2140"/>
                    </a:lnTo>
                    <a:lnTo>
                      <a:pt x="1028" y="2138"/>
                    </a:lnTo>
                    <a:lnTo>
                      <a:pt x="1026" y="2136"/>
                    </a:lnTo>
                    <a:lnTo>
                      <a:pt x="1024" y="2136"/>
                    </a:lnTo>
                    <a:lnTo>
                      <a:pt x="1020" y="2138"/>
                    </a:lnTo>
                    <a:lnTo>
                      <a:pt x="1004" y="2148"/>
                    </a:lnTo>
                    <a:close/>
                    <a:moveTo>
                      <a:pt x="184" y="906"/>
                    </a:moveTo>
                    <a:lnTo>
                      <a:pt x="184" y="906"/>
                    </a:lnTo>
                    <a:lnTo>
                      <a:pt x="186" y="902"/>
                    </a:lnTo>
                    <a:lnTo>
                      <a:pt x="188" y="900"/>
                    </a:lnTo>
                    <a:lnTo>
                      <a:pt x="192" y="902"/>
                    </a:lnTo>
                    <a:lnTo>
                      <a:pt x="194" y="908"/>
                    </a:lnTo>
                    <a:lnTo>
                      <a:pt x="194" y="912"/>
                    </a:lnTo>
                    <a:lnTo>
                      <a:pt x="194" y="926"/>
                    </a:lnTo>
                    <a:lnTo>
                      <a:pt x="194" y="928"/>
                    </a:lnTo>
                    <a:lnTo>
                      <a:pt x="198" y="930"/>
                    </a:lnTo>
                    <a:lnTo>
                      <a:pt x="208" y="930"/>
                    </a:lnTo>
                    <a:lnTo>
                      <a:pt x="212" y="932"/>
                    </a:lnTo>
                    <a:lnTo>
                      <a:pt x="218" y="934"/>
                    </a:lnTo>
                    <a:lnTo>
                      <a:pt x="222" y="940"/>
                    </a:lnTo>
                    <a:lnTo>
                      <a:pt x="222" y="944"/>
                    </a:lnTo>
                    <a:lnTo>
                      <a:pt x="222" y="954"/>
                    </a:lnTo>
                    <a:lnTo>
                      <a:pt x="220" y="960"/>
                    </a:lnTo>
                    <a:lnTo>
                      <a:pt x="216" y="964"/>
                    </a:lnTo>
                    <a:lnTo>
                      <a:pt x="210" y="966"/>
                    </a:lnTo>
                    <a:lnTo>
                      <a:pt x="198" y="974"/>
                    </a:lnTo>
                    <a:lnTo>
                      <a:pt x="196" y="978"/>
                    </a:lnTo>
                    <a:lnTo>
                      <a:pt x="198" y="980"/>
                    </a:lnTo>
                    <a:lnTo>
                      <a:pt x="202" y="980"/>
                    </a:lnTo>
                    <a:lnTo>
                      <a:pt x="204" y="984"/>
                    </a:lnTo>
                    <a:lnTo>
                      <a:pt x="202" y="988"/>
                    </a:lnTo>
                    <a:lnTo>
                      <a:pt x="198" y="994"/>
                    </a:lnTo>
                    <a:lnTo>
                      <a:pt x="194" y="998"/>
                    </a:lnTo>
                    <a:lnTo>
                      <a:pt x="194" y="1004"/>
                    </a:lnTo>
                    <a:lnTo>
                      <a:pt x="194" y="1008"/>
                    </a:lnTo>
                    <a:lnTo>
                      <a:pt x="198" y="1008"/>
                    </a:lnTo>
                    <a:lnTo>
                      <a:pt x="208" y="1008"/>
                    </a:lnTo>
                    <a:lnTo>
                      <a:pt x="210" y="1010"/>
                    </a:lnTo>
                    <a:lnTo>
                      <a:pt x="210" y="1016"/>
                    </a:lnTo>
                    <a:lnTo>
                      <a:pt x="206" y="1020"/>
                    </a:lnTo>
                    <a:lnTo>
                      <a:pt x="202" y="1028"/>
                    </a:lnTo>
                    <a:lnTo>
                      <a:pt x="196" y="1032"/>
                    </a:lnTo>
                    <a:lnTo>
                      <a:pt x="190" y="1034"/>
                    </a:lnTo>
                    <a:lnTo>
                      <a:pt x="186" y="1038"/>
                    </a:lnTo>
                    <a:lnTo>
                      <a:pt x="184" y="1042"/>
                    </a:lnTo>
                    <a:lnTo>
                      <a:pt x="186" y="1046"/>
                    </a:lnTo>
                    <a:lnTo>
                      <a:pt x="188" y="1048"/>
                    </a:lnTo>
                    <a:lnTo>
                      <a:pt x="192" y="1046"/>
                    </a:lnTo>
                    <a:lnTo>
                      <a:pt x="194" y="1042"/>
                    </a:lnTo>
                    <a:lnTo>
                      <a:pt x="194" y="1040"/>
                    </a:lnTo>
                    <a:lnTo>
                      <a:pt x="198" y="1038"/>
                    </a:lnTo>
                    <a:lnTo>
                      <a:pt x="208" y="1038"/>
                    </a:lnTo>
                    <a:lnTo>
                      <a:pt x="212" y="1036"/>
                    </a:lnTo>
                    <a:lnTo>
                      <a:pt x="218" y="1034"/>
                    </a:lnTo>
                    <a:lnTo>
                      <a:pt x="222" y="1032"/>
                    </a:lnTo>
                    <a:lnTo>
                      <a:pt x="228" y="1034"/>
                    </a:lnTo>
                    <a:lnTo>
                      <a:pt x="232" y="1036"/>
                    </a:lnTo>
                    <a:lnTo>
                      <a:pt x="238" y="1034"/>
                    </a:lnTo>
                    <a:lnTo>
                      <a:pt x="244" y="1030"/>
                    </a:lnTo>
                    <a:lnTo>
                      <a:pt x="250" y="1028"/>
                    </a:lnTo>
                    <a:lnTo>
                      <a:pt x="254" y="1028"/>
                    </a:lnTo>
                    <a:lnTo>
                      <a:pt x="262" y="1028"/>
                    </a:lnTo>
                    <a:lnTo>
                      <a:pt x="268" y="1024"/>
                    </a:lnTo>
                    <a:lnTo>
                      <a:pt x="274" y="1022"/>
                    </a:lnTo>
                    <a:lnTo>
                      <a:pt x="280" y="1018"/>
                    </a:lnTo>
                    <a:lnTo>
                      <a:pt x="282" y="1014"/>
                    </a:lnTo>
                    <a:lnTo>
                      <a:pt x="282" y="1008"/>
                    </a:lnTo>
                    <a:lnTo>
                      <a:pt x="286" y="1004"/>
                    </a:lnTo>
                    <a:lnTo>
                      <a:pt x="290" y="998"/>
                    </a:lnTo>
                    <a:lnTo>
                      <a:pt x="290" y="990"/>
                    </a:lnTo>
                    <a:lnTo>
                      <a:pt x="290" y="988"/>
                    </a:lnTo>
                    <a:lnTo>
                      <a:pt x="290" y="982"/>
                    </a:lnTo>
                    <a:lnTo>
                      <a:pt x="286" y="980"/>
                    </a:lnTo>
                    <a:lnTo>
                      <a:pt x="276" y="980"/>
                    </a:lnTo>
                    <a:lnTo>
                      <a:pt x="272" y="978"/>
                    </a:lnTo>
                    <a:lnTo>
                      <a:pt x="272" y="974"/>
                    </a:lnTo>
                    <a:lnTo>
                      <a:pt x="272" y="964"/>
                    </a:lnTo>
                    <a:lnTo>
                      <a:pt x="268" y="952"/>
                    </a:lnTo>
                    <a:lnTo>
                      <a:pt x="266" y="946"/>
                    </a:lnTo>
                    <a:lnTo>
                      <a:pt x="256" y="934"/>
                    </a:lnTo>
                    <a:lnTo>
                      <a:pt x="252" y="930"/>
                    </a:lnTo>
                    <a:lnTo>
                      <a:pt x="250" y="922"/>
                    </a:lnTo>
                    <a:lnTo>
                      <a:pt x="244" y="908"/>
                    </a:lnTo>
                    <a:lnTo>
                      <a:pt x="242" y="902"/>
                    </a:lnTo>
                    <a:lnTo>
                      <a:pt x="238" y="900"/>
                    </a:lnTo>
                    <a:lnTo>
                      <a:pt x="232" y="900"/>
                    </a:lnTo>
                    <a:lnTo>
                      <a:pt x="228" y="896"/>
                    </a:lnTo>
                    <a:lnTo>
                      <a:pt x="226" y="890"/>
                    </a:lnTo>
                    <a:lnTo>
                      <a:pt x="226" y="884"/>
                    </a:lnTo>
                    <a:lnTo>
                      <a:pt x="228" y="878"/>
                    </a:lnTo>
                    <a:lnTo>
                      <a:pt x="232" y="866"/>
                    </a:lnTo>
                    <a:lnTo>
                      <a:pt x="234" y="862"/>
                    </a:lnTo>
                    <a:lnTo>
                      <a:pt x="238" y="856"/>
                    </a:lnTo>
                    <a:lnTo>
                      <a:pt x="238" y="854"/>
                    </a:lnTo>
                    <a:lnTo>
                      <a:pt x="238" y="852"/>
                    </a:lnTo>
                    <a:lnTo>
                      <a:pt x="236" y="848"/>
                    </a:lnTo>
                    <a:lnTo>
                      <a:pt x="230" y="846"/>
                    </a:lnTo>
                    <a:lnTo>
                      <a:pt x="224" y="844"/>
                    </a:lnTo>
                    <a:lnTo>
                      <a:pt x="218" y="846"/>
                    </a:lnTo>
                    <a:lnTo>
                      <a:pt x="212" y="848"/>
                    </a:lnTo>
                    <a:lnTo>
                      <a:pt x="208" y="846"/>
                    </a:lnTo>
                    <a:lnTo>
                      <a:pt x="206" y="840"/>
                    </a:lnTo>
                    <a:lnTo>
                      <a:pt x="206" y="834"/>
                    </a:lnTo>
                    <a:lnTo>
                      <a:pt x="210" y="830"/>
                    </a:lnTo>
                    <a:lnTo>
                      <a:pt x="210" y="824"/>
                    </a:lnTo>
                    <a:lnTo>
                      <a:pt x="210" y="822"/>
                    </a:lnTo>
                    <a:lnTo>
                      <a:pt x="208" y="822"/>
                    </a:lnTo>
                    <a:lnTo>
                      <a:pt x="198" y="822"/>
                    </a:lnTo>
                    <a:lnTo>
                      <a:pt x="194" y="824"/>
                    </a:lnTo>
                    <a:lnTo>
                      <a:pt x="190" y="830"/>
                    </a:lnTo>
                    <a:lnTo>
                      <a:pt x="188" y="834"/>
                    </a:lnTo>
                    <a:lnTo>
                      <a:pt x="178" y="846"/>
                    </a:lnTo>
                    <a:lnTo>
                      <a:pt x="176" y="852"/>
                    </a:lnTo>
                    <a:lnTo>
                      <a:pt x="174" y="856"/>
                    </a:lnTo>
                    <a:lnTo>
                      <a:pt x="174" y="866"/>
                    </a:lnTo>
                    <a:lnTo>
                      <a:pt x="174" y="876"/>
                    </a:lnTo>
                    <a:lnTo>
                      <a:pt x="174" y="888"/>
                    </a:lnTo>
                    <a:lnTo>
                      <a:pt x="174" y="892"/>
                    </a:lnTo>
                    <a:lnTo>
                      <a:pt x="176" y="900"/>
                    </a:lnTo>
                    <a:lnTo>
                      <a:pt x="178" y="906"/>
                    </a:lnTo>
                    <a:lnTo>
                      <a:pt x="182" y="908"/>
                    </a:lnTo>
                    <a:lnTo>
                      <a:pt x="184" y="906"/>
                    </a:lnTo>
                    <a:close/>
                    <a:moveTo>
                      <a:pt x="3012" y="2570"/>
                    </a:moveTo>
                    <a:lnTo>
                      <a:pt x="3012" y="2570"/>
                    </a:lnTo>
                    <a:lnTo>
                      <a:pt x="3004" y="2572"/>
                    </a:lnTo>
                    <a:lnTo>
                      <a:pt x="2996" y="2570"/>
                    </a:lnTo>
                    <a:lnTo>
                      <a:pt x="2992" y="2568"/>
                    </a:lnTo>
                    <a:lnTo>
                      <a:pt x="2986" y="2562"/>
                    </a:lnTo>
                    <a:lnTo>
                      <a:pt x="2980" y="2556"/>
                    </a:lnTo>
                    <a:lnTo>
                      <a:pt x="2978" y="2552"/>
                    </a:lnTo>
                    <a:lnTo>
                      <a:pt x="2976" y="2544"/>
                    </a:lnTo>
                    <a:lnTo>
                      <a:pt x="2974" y="2536"/>
                    </a:lnTo>
                    <a:lnTo>
                      <a:pt x="2974" y="2532"/>
                    </a:lnTo>
                    <a:lnTo>
                      <a:pt x="2972" y="2526"/>
                    </a:lnTo>
                    <a:lnTo>
                      <a:pt x="2968" y="2522"/>
                    </a:lnTo>
                    <a:lnTo>
                      <a:pt x="2962" y="2518"/>
                    </a:lnTo>
                    <a:lnTo>
                      <a:pt x="2958" y="2518"/>
                    </a:lnTo>
                    <a:lnTo>
                      <a:pt x="2958" y="2522"/>
                    </a:lnTo>
                    <a:lnTo>
                      <a:pt x="2970" y="2548"/>
                    </a:lnTo>
                    <a:lnTo>
                      <a:pt x="2974" y="2554"/>
                    </a:lnTo>
                    <a:lnTo>
                      <a:pt x="2974" y="2562"/>
                    </a:lnTo>
                    <a:lnTo>
                      <a:pt x="2974" y="2566"/>
                    </a:lnTo>
                    <a:lnTo>
                      <a:pt x="2974" y="2574"/>
                    </a:lnTo>
                    <a:lnTo>
                      <a:pt x="2970" y="2580"/>
                    </a:lnTo>
                    <a:lnTo>
                      <a:pt x="2960" y="2596"/>
                    </a:lnTo>
                    <a:lnTo>
                      <a:pt x="2958" y="2600"/>
                    </a:lnTo>
                    <a:lnTo>
                      <a:pt x="2958" y="2602"/>
                    </a:lnTo>
                    <a:lnTo>
                      <a:pt x="2960" y="2604"/>
                    </a:lnTo>
                    <a:lnTo>
                      <a:pt x="2962" y="2606"/>
                    </a:lnTo>
                    <a:lnTo>
                      <a:pt x="2968" y="2610"/>
                    </a:lnTo>
                    <a:lnTo>
                      <a:pt x="2972" y="2614"/>
                    </a:lnTo>
                    <a:lnTo>
                      <a:pt x="2974" y="2620"/>
                    </a:lnTo>
                    <a:lnTo>
                      <a:pt x="2974" y="2624"/>
                    </a:lnTo>
                    <a:lnTo>
                      <a:pt x="2976" y="2632"/>
                    </a:lnTo>
                    <a:lnTo>
                      <a:pt x="2980" y="2638"/>
                    </a:lnTo>
                    <a:lnTo>
                      <a:pt x="2982" y="2638"/>
                    </a:lnTo>
                    <a:lnTo>
                      <a:pt x="2984" y="2638"/>
                    </a:lnTo>
                    <a:lnTo>
                      <a:pt x="2990" y="2636"/>
                    </a:lnTo>
                    <a:lnTo>
                      <a:pt x="2998" y="2628"/>
                    </a:lnTo>
                    <a:lnTo>
                      <a:pt x="3002" y="2622"/>
                    </a:lnTo>
                    <a:lnTo>
                      <a:pt x="3004" y="2614"/>
                    </a:lnTo>
                    <a:lnTo>
                      <a:pt x="3004" y="2610"/>
                    </a:lnTo>
                    <a:lnTo>
                      <a:pt x="3006" y="2604"/>
                    </a:lnTo>
                    <a:lnTo>
                      <a:pt x="3008" y="2598"/>
                    </a:lnTo>
                    <a:lnTo>
                      <a:pt x="3018" y="2588"/>
                    </a:lnTo>
                    <a:lnTo>
                      <a:pt x="3028" y="2578"/>
                    </a:lnTo>
                    <a:lnTo>
                      <a:pt x="3030" y="2574"/>
                    </a:lnTo>
                    <a:lnTo>
                      <a:pt x="3028" y="2568"/>
                    </a:lnTo>
                    <a:lnTo>
                      <a:pt x="3024" y="2566"/>
                    </a:lnTo>
                    <a:lnTo>
                      <a:pt x="3016" y="2568"/>
                    </a:lnTo>
                    <a:lnTo>
                      <a:pt x="3012" y="2570"/>
                    </a:lnTo>
                    <a:close/>
                    <a:moveTo>
                      <a:pt x="490" y="1328"/>
                    </a:moveTo>
                    <a:lnTo>
                      <a:pt x="490" y="1328"/>
                    </a:lnTo>
                    <a:lnTo>
                      <a:pt x="494" y="1328"/>
                    </a:lnTo>
                    <a:lnTo>
                      <a:pt x="496" y="1328"/>
                    </a:lnTo>
                    <a:lnTo>
                      <a:pt x="498" y="1326"/>
                    </a:lnTo>
                    <a:lnTo>
                      <a:pt x="498" y="1324"/>
                    </a:lnTo>
                    <a:lnTo>
                      <a:pt x="498" y="1320"/>
                    </a:lnTo>
                    <a:lnTo>
                      <a:pt x="498" y="1306"/>
                    </a:lnTo>
                    <a:lnTo>
                      <a:pt x="496" y="1304"/>
                    </a:lnTo>
                    <a:lnTo>
                      <a:pt x="490" y="1302"/>
                    </a:lnTo>
                    <a:lnTo>
                      <a:pt x="486" y="1302"/>
                    </a:lnTo>
                    <a:lnTo>
                      <a:pt x="470" y="1304"/>
                    </a:lnTo>
                    <a:lnTo>
                      <a:pt x="456" y="1310"/>
                    </a:lnTo>
                    <a:lnTo>
                      <a:pt x="454" y="1312"/>
                    </a:lnTo>
                    <a:lnTo>
                      <a:pt x="456" y="1314"/>
                    </a:lnTo>
                    <a:lnTo>
                      <a:pt x="470" y="1320"/>
                    </a:lnTo>
                    <a:lnTo>
                      <a:pt x="486" y="1326"/>
                    </a:lnTo>
                    <a:lnTo>
                      <a:pt x="490" y="1328"/>
                    </a:lnTo>
                    <a:close/>
                    <a:moveTo>
                      <a:pt x="2940" y="2636"/>
                    </a:moveTo>
                    <a:lnTo>
                      <a:pt x="2940" y="2636"/>
                    </a:lnTo>
                    <a:lnTo>
                      <a:pt x="2938" y="2636"/>
                    </a:lnTo>
                    <a:lnTo>
                      <a:pt x="2936" y="2636"/>
                    </a:lnTo>
                    <a:lnTo>
                      <a:pt x="2932" y="2640"/>
                    </a:lnTo>
                    <a:lnTo>
                      <a:pt x="2928" y="2644"/>
                    </a:lnTo>
                    <a:lnTo>
                      <a:pt x="2922" y="2658"/>
                    </a:lnTo>
                    <a:lnTo>
                      <a:pt x="2920" y="2664"/>
                    </a:lnTo>
                    <a:lnTo>
                      <a:pt x="2910" y="2676"/>
                    </a:lnTo>
                    <a:lnTo>
                      <a:pt x="2906" y="2680"/>
                    </a:lnTo>
                    <a:lnTo>
                      <a:pt x="2898" y="2684"/>
                    </a:lnTo>
                    <a:lnTo>
                      <a:pt x="2884" y="2688"/>
                    </a:lnTo>
                    <a:lnTo>
                      <a:pt x="2878" y="2692"/>
                    </a:lnTo>
                    <a:lnTo>
                      <a:pt x="2872" y="2698"/>
                    </a:lnTo>
                    <a:lnTo>
                      <a:pt x="2870" y="2704"/>
                    </a:lnTo>
                    <a:lnTo>
                      <a:pt x="2864" y="2718"/>
                    </a:lnTo>
                    <a:lnTo>
                      <a:pt x="2860" y="2732"/>
                    </a:lnTo>
                    <a:lnTo>
                      <a:pt x="2858" y="2740"/>
                    </a:lnTo>
                    <a:lnTo>
                      <a:pt x="2862" y="2746"/>
                    </a:lnTo>
                    <a:lnTo>
                      <a:pt x="2874" y="2754"/>
                    </a:lnTo>
                    <a:lnTo>
                      <a:pt x="2880" y="2756"/>
                    </a:lnTo>
                    <a:lnTo>
                      <a:pt x="2886" y="2758"/>
                    </a:lnTo>
                    <a:lnTo>
                      <a:pt x="2894" y="2756"/>
                    </a:lnTo>
                    <a:lnTo>
                      <a:pt x="2898" y="2754"/>
                    </a:lnTo>
                    <a:lnTo>
                      <a:pt x="2904" y="2750"/>
                    </a:lnTo>
                    <a:lnTo>
                      <a:pt x="2908" y="2742"/>
                    </a:lnTo>
                    <a:lnTo>
                      <a:pt x="2914" y="2728"/>
                    </a:lnTo>
                    <a:lnTo>
                      <a:pt x="2916" y="2712"/>
                    </a:lnTo>
                    <a:lnTo>
                      <a:pt x="2916" y="2708"/>
                    </a:lnTo>
                    <a:lnTo>
                      <a:pt x="2918" y="2702"/>
                    </a:lnTo>
                    <a:lnTo>
                      <a:pt x="2922" y="2696"/>
                    </a:lnTo>
                    <a:lnTo>
                      <a:pt x="2930" y="2686"/>
                    </a:lnTo>
                    <a:lnTo>
                      <a:pt x="2940" y="2676"/>
                    </a:lnTo>
                    <a:lnTo>
                      <a:pt x="2952" y="2668"/>
                    </a:lnTo>
                    <a:lnTo>
                      <a:pt x="2958" y="2666"/>
                    </a:lnTo>
                    <a:lnTo>
                      <a:pt x="2962" y="2660"/>
                    </a:lnTo>
                    <a:lnTo>
                      <a:pt x="2964" y="2654"/>
                    </a:lnTo>
                    <a:lnTo>
                      <a:pt x="2964" y="2650"/>
                    </a:lnTo>
                    <a:lnTo>
                      <a:pt x="2964" y="2646"/>
                    </a:lnTo>
                    <a:lnTo>
                      <a:pt x="2962" y="2644"/>
                    </a:lnTo>
                    <a:lnTo>
                      <a:pt x="2960" y="2642"/>
                    </a:lnTo>
                    <a:lnTo>
                      <a:pt x="2956" y="2642"/>
                    </a:lnTo>
                    <a:lnTo>
                      <a:pt x="2954" y="2642"/>
                    </a:lnTo>
                    <a:lnTo>
                      <a:pt x="2946" y="2640"/>
                    </a:lnTo>
                    <a:lnTo>
                      <a:pt x="2940" y="2636"/>
                    </a:lnTo>
                    <a:close/>
                    <a:moveTo>
                      <a:pt x="406" y="1248"/>
                    </a:moveTo>
                    <a:lnTo>
                      <a:pt x="406" y="1248"/>
                    </a:lnTo>
                    <a:lnTo>
                      <a:pt x="402" y="1254"/>
                    </a:lnTo>
                    <a:lnTo>
                      <a:pt x="400" y="1260"/>
                    </a:lnTo>
                    <a:lnTo>
                      <a:pt x="400" y="1274"/>
                    </a:lnTo>
                    <a:lnTo>
                      <a:pt x="400" y="1278"/>
                    </a:lnTo>
                    <a:lnTo>
                      <a:pt x="402" y="1280"/>
                    </a:lnTo>
                    <a:lnTo>
                      <a:pt x="404" y="1282"/>
                    </a:lnTo>
                    <a:lnTo>
                      <a:pt x="408" y="1282"/>
                    </a:lnTo>
                    <a:lnTo>
                      <a:pt x="412" y="1282"/>
                    </a:lnTo>
                    <a:lnTo>
                      <a:pt x="416" y="1282"/>
                    </a:lnTo>
                    <a:lnTo>
                      <a:pt x="418" y="1280"/>
                    </a:lnTo>
                    <a:lnTo>
                      <a:pt x="420" y="1278"/>
                    </a:lnTo>
                    <a:lnTo>
                      <a:pt x="420" y="1274"/>
                    </a:lnTo>
                    <a:lnTo>
                      <a:pt x="420" y="1270"/>
                    </a:lnTo>
                    <a:lnTo>
                      <a:pt x="418" y="1262"/>
                    </a:lnTo>
                    <a:lnTo>
                      <a:pt x="416" y="1256"/>
                    </a:lnTo>
                    <a:lnTo>
                      <a:pt x="414" y="1250"/>
                    </a:lnTo>
                    <a:lnTo>
                      <a:pt x="412" y="1248"/>
                    </a:lnTo>
                    <a:lnTo>
                      <a:pt x="410" y="1246"/>
                    </a:lnTo>
                    <a:lnTo>
                      <a:pt x="408" y="1246"/>
                    </a:lnTo>
                    <a:lnTo>
                      <a:pt x="406" y="1248"/>
                    </a:lnTo>
                    <a:close/>
                    <a:moveTo>
                      <a:pt x="2286" y="1412"/>
                    </a:moveTo>
                    <a:lnTo>
                      <a:pt x="2286" y="1412"/>
                    </a:lnTo>
                    <a:lnTo>
                      <a:pt x="2290" y="1424"/>
                    </a:lnTo>
                    <a:lnTo>
                      <a:pt x="2290" y="1426"/>
                    </a:lnTo>
                    <a:lnTo>
                      <a:pt x="2292" y="1426"/>
                    </a:lnTo>
                    <a:lnTo>
                      <a:pt x="2296" y="1426"/>
                    </a:lnTo>
                    <a:lnTo>
                      <a:pt x="2302" y="1422"/>
                    </a:lnTo>
                    <a:lnTo>
                      <a:pt x="2306" y="1418"/>
                    </a:lnTo>
                    <a:lnTo>
                      <a:pt x="2308" y="1410"/>
                    </a:lnTo>
                    <a:lnTo>
                      <a:pt x="2308" y="1408"/>
                    </a:lnTo>
                    <a:lnTo>
                      <a:pt x="2308" y="1394"/>
                    </a:lnTo>
                    <a:lnTo>
                      <a:pt x="2308" y="1392"/>
                    </a:lnTo>
                    <a:lnTo>
                      <a:pt x="2306" y="1392"/>
                    </a:lnTo>
                    <a:lnTo>
                      <a:pt x="2302" y="1392"/>
                    </a:lnTo>
                    <a:lnTo>
                      <a:pt x="2288" y="1396"/>
                    </a:lnTo>
                    <a:lnTo>
                      <a:pt x="2284" y="1398"/>
                    </a:lnTo>
                    <a:lnTo>
                      <a:pt x="2284" y="1400"/>
                    </a:lnTo>
                    <a:lnTo>
                      <a:pt x="2282" y="1404"/>
                    </a:lnTo>
                    <a:lnTo>
                      <a:pt x="2284" y="1406"/>
                    </a:lnTo>
                    <a:lnTo>
                      <a:pt x="2286" y="1412"/>
                    </a:lnTo>
                    <a:close/>
                    <a:moveTo>
                      <a:pt x="414" y="1210"/>
                    </a:moveTo>
                    <a:lnTo>
                      <a:pt x="414" y="1210"/>
                    </a:lnTo>
                    <a:lnTo>
                      <a:pt x="412" y="1208"/>
                    </a:lnTo>
                    <a:lnTo>
                      <a:pt x="410" y="1206"/>
                    </a:lnTo>
                    <a:lnTo>
                      <a:pt x="406" y="1206"/>
                    </a:lnTo>
                    <a:lnTo>
                      <a:pt x="404" y="1208"/>
                    </a:lnTo>
                    <a:lnTo>
                      <a:pt x="398" y="1210"/>
                    </a:lnTo>
                    <a:lnTo>
                      <a:pt x="396" y="1212"/>
                    </a:lnTo>
                    <a:lnTo>
                      <a:pt x="394" y="1214"/>
                    </a:lnTo>
                    <a:lnTo>
                      <a:pt x="394" y="1216"/>
                    </a:lnTo>
                    <a:lnTo>
                      <a:pt x="396" y="1220"/>
                    </a:lnTo>
                    <a:lnTo>
                      <a:pt x="404" y="1228"/>
                    </a:lnTo>
                    <a:lnTo>
                      <a:pt x="410" y="1230"/>
                    </a:lnTo>
                    <a:lnTo>
                      <a:pt x="412" y="1230"/>
                    </a:lnTo>
                    <a:lnTo>
                      <a:pt x="416" y="1228"/>
                    </a:lnTo>
                    <a:lnTo>
                      <a:pt x="418" y="1224"/>
                    </a:lnTo>
                    <a:lnTo>
                      <a:pt x="416" y="1216"/>
                    </a:lnTo>
                    <a:lnTo>
                      <a:pt x="414" y="1210"/>
                    </a:lnTo>
                    <a:close/>
                    <a:moveTo>
                      <a:pt x="2302" y="1960"/>
                    </a:moveTo>
                    <a:lnTo>
                      <a:pt x="2302" y="1960"/>
                    </a:lnTo>
                    <a:lnTo>
                      <a:pt x="2302" y="1962"/>
                    </a:lnTo>
                    <a:lnTo>
                      <a:pt x="2302" y="1966"/>
                    </a:lnTo>
                    <a:lnTo>
                      <a:pt x="2304" y="1968"/>
                    </a:lnTo>
                    <a:lnTo>
                      <a:pt x="2306" y="1970"/>
                    </a:lnTo>
                    <a:lnTo>
                      <a:pt x="2312" y="1974"/>
                    </a:lnTo>
                    <a:lnTo>
                      <a:pt x="2324" y="1982"/>
                    </a:lnTo>
                    <a:lnTo>
                      <a:pt x="2326" y="1988"/>
                    </a:lnTo>
                    <a:lnTo>
                      <a:pt x="2328" y="1994"/>
                    </a:lnTo>
                    <a:lnTo>
                      <a:pt x="2328" y="1998"/>
                    </a:lnTo>
                    <a:lnTo>
                      <a:pt x="2328" y="2002"/>
                    </a:lnTo>
                    <a:lnTo>
                      <a:pt x="2330" y="2004"/>
                    </a:lnTo>
                    <a:lnTo>
                      <a:pt x="2334" y="2006"/>
                    </a:lnTo>
                    <a:lnTo>
                      <a:pt x="2336" y="2006"/>
                    </a:lnTo>
                    <a:lnTo>
                      <a:pt x="2340" y="2006"/>
                    </a:lnTo>
                    <a:lnTo>
                      <a:pt x="2352" y="2006"/>
                    </a:lnTo>
                    <a:lnTo>
                      <a:pt x="2358" y="2008"/>
                    </a:lnTo>
                    <a:lnTo>
                      <a:pt x="2364" y="2010"/>
                    </a:lnTo>
                    <a:lnTo>
                      <a:pt x="2380" y="2022"/>
                    </a:lnTo>
                    <a:lnTo>
                      <a:pt x="2394" y="2030"/>
                    </a:lnTo>
                    <a:lnTo>
                      <a:pt x="2420" y="2042"/>
                    </a:lnTo>
                    <a:lnTo>
                      <a:pt x="2424" y="2046"/>
                    </a:lnTo>
                    <a:lnTo>
                      <a:pt x="2426" y="2050"/>
                    </a:lnTo>
                    <a:lnTo>
                      <a:pt x="2424" y="2054"/>
                    </a:lnTo>
                    <a:lnTo>
                      <a:pt x="2420" y="2058"/>
                    </a:lnTo>
                    <a:lnTo>
                      <a:pt x="2414" y="2062"/>
                    </a:lnTo>
                    <a:lnTo>
                      <a:pt x="2410" y="2064"/>
                    </a:lnTo>
                    <a:lnTo>
                      <a:pt x="2414" y="2066"/>
                    </a:lnTo>
                    <a:lnTo>
                      <a:pt x="2418" y="2066"/>
                    </a:lnTo>
                    <a:lnTo>
                      <a:pt x="2426" y="2066"/>
                    </a:lnTo>
                    <a:lnTo>
                      <a:pt x="2434" y="2068"/>
                    </a:lnTo>
                    <a:lnTo>
                      <a:pt x="2438" y="2072"/>
                    </a:lnTo>
                    <a:lnTo>
                      <a:pt x="2452" y="2078"/>
                    </a:lnTo>
                    <a:lnTo>
                      <a:pt x="2458" y="2082"/>
                    </a:lnTo>
                    <a:lnTo>
                      <a:pt x="2470" y="2084"/>
                    </a:lnTo>
                    <a:lnTo>
                      <a:pt x="2476" y="2084"/>
                    </a:lnTo>
                    <a:lnTo>
                      <a:pt x="2480" y="2080"/>
                    </a:lnTo>
                    <a:lnTo>
                      <a:pt x="2488" y="2070"/>
                    </a:lnTo>
                    <a:lnTo>
                      <a:pt x="2502" y="2062"/>
                    </a:lnTo>
                    <a:lnTo>
                      <a:pt x="2508" y="2058"/>
                    </a:lnTo>
                    <a:lnTo>
                      <a:pt x="2514" y="2058"/>
                    </a:lnTo>
                    <a:lnTo>
                      <a:pt x="2522" y="2058"/>
                    </a:lnTo>
                    <a:lnTo>
                      <a:pt x="2526" y="2062"/>
                    </a:lnTo>
                    <a:lnTo>
                      <a:pt x="2540" y="2070"/>
                    </a:lnTo>
                    <a:lnTo>
                      <a:pt x="2558" y="2088"/>
                    </a:lnTo>
                    <a:lnTo>
                      <a:pt x="2570" y="2098"/>
                    </a:lnTo>
                    <a:lnTo>
                      <a:pt x="2576" y="2100"/>
                    </a:lnTo>
                    <a:lnTo>
                      <a:pt x="2578" y="2102"/>
                    </a:lnTo>
                    <a:lnTo>
                      <a:pt x="2580" y="2100"/>
                    </a:lnTo>
                    <a:lnTo>
                      <a:pt x="2582" y="2100"/>
                    </a:lnTo>
                    <a:lnTo>
                      <a:pt x="2582" y="2096"/>
                    </a:lnTo>
                    <a:lnTo>
                      <a:pt x="2582" y="2082"/>
                    </a:lnTo>
                    <a:lnTo>
                      <a:pt x="2580" y="2076"/>
                    </a:lnTo>
                    <a:lnTo>
                      <a:pt x="2576" y="2072"/>
                    </a:lnTo>
                    <a:lnTo>
                      <a:pt x="2560" y="2068"/>
                    </a:lnTo>
                    <a:lnTo>
                      <a:pt x="2556" y="2064"/>
                    </a:lnTo>
                    <a:lnTo>
                      <a:pt x="2554" y="2058"/>
                    </a:lnTo>
                    <a:lnTo>
                      <a:pt x="2554" y="2054"/>
                    </a:lnTo>
                    <a:lnTo>
                      <a:pt x="2554" y="2046"/>
                    </a:lnTo>
                    <a:lnTo>
                      <a:pt x="2558" y="2040"/>
                    </a:lnTo>
                    <a:lnTo>
                      <a:pt x="2560" y="2038"/>
                    </a:lnTo>
                    <a:lnTo>
                      <a:pt x="2560" y="2036"/>
                    </a:lnTo>
                    <a:lnTo>
                      <a:pt x="2556" y="2034"/>
                    </a:lnTo>
                    <a:lnTo>
                      <a:pt x="2542" y="2028"/>
                    </a:lnTo>
                    <a:lnTo>
                      <a:pt x="2534" y="2024"/>
                    </a:lnTo>
                    <a:lnTo>
                      <a:pt x="2530" y="2018"/>
                    </a:lnTo>
                    <a:lnTo>
                      <a:pt x="2528" y="2014"/>
                    </a:lnTo>
                    <a:lnTo>
                      <a:pt x="2524" y="2006"/>
                    </a:lnTo>
                    <a:lnTo>
                      <a:pt x="2518" y="2002"/>
                    </a:lnTo>
                    <a:lnTo>
                      <a:pt x="2502" y="1992"/>
                    </a:lnTo>
                    <a:lnTo>
                      <a:pt x="2486" y="1984"/>
                    </a:lnTo>
                    <a:lnTo>
                      <a:pt x="2424" y="1968"/>
                    </a:lnTo>
                    <a:lnTo>
                      <a:pt x="2416" y="1968"/>
                    </a:lnTo>
                    <a:lnTo>
                      <a:pt x="2410" y="1972"/>
                    </a:lnTo>
                    <a:lnTo>
                      <a:pt x="2394" y="1982"/>
                    </a:lnTo>
                    <a:lnTo>
                      <a:pt x="2386" y="1986"/>
                    </a:lnTo>
                    <a:lnTo>
                      <a:pt x="2378" y="1986"/>
                    </a:lnTo>
                    <a:lnTo>
                      <a:pt x="2376" y="1986"/>
                    </a:lnTo>
                    <a:lnTo>
                      <a:pt x="2368" y="1986"/>
                    </a:lnTo>
                    <a:lnTo>
                      <a:pt x="2362" y="1982"/>
                    </a:lnTo>
                    <a:lnTo>
                      <a:pt x="2354" y="1972"/>
                    </a:lnTo>
                    <a:lnTo>
                      <a:pt x="2342" y="1962"/>
                    </a:lnTo>
                    <a:lnTo>
                      <a:pt x="2334" y="1954"/>
                    </a:lnTo>
                    <a:lnTo>
                      <a:pt x="2328" y="1950"/>
                    </a:lnTo>
                    <a:lnTo>
                      <a:pt x="2320" y="1948"/>
                    </a:lnTo>
                    <a:lnTo>
                      <a:pt x="2316" y="1948"/>
                    </a:lnTo>
                    <a:lnTo>
                      <a:pt x="2310" y="1950"/>
                    </a:lnTo>
                    <a:lnTo>
                      <a:pt x="2306" y="1954"/>
                    </a:lnTo>
                    <a:lnTo>
                      <a:pt x="2302" y="1960"/>
                    </a:lnTo>
                    <a:close/>
                    <a:moveTo>
                      <a:pt x="2606" y="2298"/>
                    </a:moveTo>
                    <a:lnTo>
                      <a:pt x="2606" y="2298"/>
                    </a:lnTo>
                    <a:lnTo>
                      <a:pt x="2602" y="2290"/>
                    </a:lnTo>
                    <a:lnTo>
                      <a:pt x="2598" y="2284"/>
                    </a:lnTo>
                    <a:lnTo>
                      <a:pt x="2594" y="2280"/>
                    </a:lnTo>
                    <a:lnTo>
                      <a:pt x="2590" y="2272"/>
                    </a:lnTo>
                    <a:lnTo>
                      <a:pt x="2586" y="2258"/>
                    </a:lnTo>
                    <a:lnTo>
                      <a:pt x="2582" y="2252"/>
                    </a:lnTo>
                    <a:lnTo>
                      <a:pt x="2576" y="2248"/>
                    </a:lnTo>
                    <a:lnTo>
                      <a:pt x="2562" y="2244"/>
                    </a:lnTo>
                    <a:lnTo>
                      <a:pt x="2548" y="2236"/>
                    </a:lnTo>
                    <a:lnTo>
                      <a:pt x="2532" y="2226"/>
                    </a:lnTo>
                    <a:lnTo>
                      <a:pt x="2526" y="2220"/>
                    </a:lnTo>
                    <a:lnTo>
                      <a:pt x="2522" y="2214"/>
                    </a:lnTo>
                    <a:lnTo>
                      <a:pt x="2516" y="2180"/>
                    </a:lnTo>
                    <a:lnTo>
                      <a:pt x="2514" y="2174"/>
                    </a:lnTo>
                    <a:lnTo>
                      <a:pt x="2510" y="2168"/>
                    </a:lnTo>
                    <a:lnTo>
                      <a:pt x="2500" y="2158"/>
                    </a:lnTo>
                    <a:lnTo>
                      <a:pt x="2496" y="2152"/>
                    </a:lnTo>
                    <a:lnTo>
                      <a:pt x="2492" y="2146"/>
                    </a:lnTo>
                    <a:lnTo>
                      <a:pt x="2488" y="2130"/>
                    </a:lnTo>
                    <a:lnTo>
                      <a:pt x="2486" y="2128"/>
                    </a:lnTo>
                    <a:lnTo>
                      <a:pt x="2484" y="2128"/>
                    </a:lnTo>
                    <a:lnTo>
                      <a:pt x="2482" y="2128"/>
                    </a:lnTo>
                    <a:lnTo>
                      <a:pt x="2480" y="2128"/>
                    </a:lnTo>
                    <a:lnTo>
                      <a:pt x="2472" y="2138"/>
                    </a:lnTo>
                    <a:lnTo>
                      <a:pt x="2468" y="2144"/>
                    </a:lnTo>
                    <a:lnTo>
                      <a:pt x="2466" y="2150"/>
                    </a:lnTo>
                    <a:lnTo>
                      <a:pt x="2466" y="2184"/>
                    </a:lnTo>
                    <a:lnTo>
                      <a:pt x="2464" y="2192"/>
                    </a:lnTo>
                    <a:lnTo>
                      <a:pt x="2460" y="2198"/>
                    </a:lnTo>
                    <a:lnTo>
                      <a:pt x="2452" y="2206"/>
                    </a:lnTo>
                    <a:lnTo>
                      <a:pt x="2446" y="2210"/>
                    </a:lnTo>
                    <a:lnTo>
                      <a:pt x="2438" y="2212"/>
                    </a:lnTo>
                    <a:lnTo>
                      <a:pt x="2434" y="2212"/>
                    </a:lnTo>
                    <a:lnTo>
                      <a:pt x="2428" y="2210"/>
                    </a:lnTo>
                    <a:lnTo>
                      <a:pt x="2422" y="2204"/>
                    </a:lnTo>
                    <a:lnTo>
                      <a:pt x="2412" y="2188"/>
                    </a:lnTo>
                    <a:lnTo>
                      <a:pt x="2406" y="2184"/>
                    </a:lnTo>
                    <a:lnTo>
                      <a:pt x="2398" y="2182"/>
                    </a:lnTo>
                    <a:lnTo>
                      <a:pt x="2396" y="2182"/>
                    </a:lnTo>
                    <a:lnTo>
                      <a:pt x="2388" y="2180"/>
                    </a:lnTo>
                    <a:lnTo>
                      <a:pt x="2380" y="2178"/>
                    </a:lnTo>
                    <a:lnTo>
                      <a:pt x="2374" y="2176"/>
                    </a:lnTo>
                    <a:lnTo>
                      <a:pt x="2372" y="2174"/>
                    </a:lnTo>
                    <a:lnTo>
                      <a:pt x="2370" y="2172"/>
                    </a:lnTo>
                    <a:lnTo>
                      <a:pt x="2370" y="2168"/>
                    </a:lnTo>
                    <a:lnTo>
                      <a:pt x="2372" y="2164"/>
                    </a:lnTo>
                    <a:lnTo>
                      <a:pt x="2374" y="2160"/>
                    </a:lnTo>
                    <a:lnTo>
                      <a:pt x="2382" y="2146"/>
                    </a:lnTo>
                    <a:lnTo>
                      <a:pt x="2384" y="2140"/>
                    </a:lnTo>
                    <a:lnTo>
                      <a:pt x="2384" y="2138"/>
                    </a:lnTo>
                    <a:lnTo>
                      <a:pt x="2384" y="2134"/>
                    </a:lnTo>
                    <a:lnTo>
                      <a:pt x="2382" y="2132"/>
                    </a:lnTo>
                    <a:lnTo>
                      <a:pt x="2380" y="2132"/>
                    </a:lnTo>
                    <a:lnTo>
                      <a:pt x="2356" y="2126"/>
                    </a:lnTo>
                    <a:lnTo>
                      <a:pt x="2340" y="2124"/>
                    </a:lnTo>
                    <a:lnTo>
                      <a:pt x="2336" y="2124"/>
                    </a:lnTo>
                    <a:lnTo>
                      <a:pt x="2330" y="2124"/>
                    </a:lnTo>
                    <a:lnTo>
                      <a:pt x="2324" y="2128"/>
                    </a:lnTo>
                    <a:lnTo>
                      <a:pt x="2312" y="2136"/>
                    </a:lnTo>
                    <a:lnTo>
                      <a:pt x="2306" y="2140"/>
                    </a:lnTo>
                    <a:lnTo>
                      <a:pt x="2292" y="2146"/>
                    </a:lnTo>
                    <a:lnTo>
                      <a:pt x="2286" y="2150"/>
                    </a:lnTo>
                    <a:lnTo>
                      <a:pt x="2280" y="2154"/>
                    </a:lnTo>
                    <a:lnTo>
                      <a:pt x="2276" y="2160"/>
                    </a:lnTo>
                    <a:lnTo>
                      <a:pt x="2274" y="2164"/>
                    </a:lnTo>
                    <a:lnTo>
                      <a:pt x="2270" y="2170"/>
                    </a:lnTo>
                    <a:lnTo>
                      <a:pt x="2264" y="2172"/>
                    </a:lnTo>
                    <a:lnTo>
                      <a:pt x="2252" y="2168"/>
                    </a:lnTo>
                    <a:lnTo>
                      <a:pt x="2248" y="2166"/>
                    </a:lnTo>
                    <a:lnTo>
                      <a:pt x="2240" y="2164"/>
                    </a:lnTo>
                    <a:lnTo>
                      <a:pt x="2234" y="2166"/>
                    </a:lnTo>
                    <a:lnTo>
                      <a:pt x="2228" y="2168"/>
                    </a:lnTo>
                    <a:lnTo>
                      <a:pt x="2214" y="2176"/>
                    </a:lnTo>
                    <a:lnTo>
                      <a:pt x="2198" y="2188"/>
                    </a:lnTo>
                    <a:lnTo>
                      <a:pt x="2184" y="2196"/>
                    </a:lnTo>
                    <a:lnTo>
                      <a:pt x="2178" y="2198"/>
                    </a:lnTo>
                    <a:lnTo>
                      <a:pt x="2164" y="2206"/>
                    </a:lnTo>
                    <a:lnTo>
                      <a:pt x="2160" y="2208"/>
                    </a:lnTo>
                    <a:lnTo>
                      <a:pt x="2154" y="2212"/>
                    </a:lnTo>
                    <a:lnTo>
                      <a:pt x="2150" y="2220"/>
                    </a:lnTo>
                    <a:lnTo>
                      <a:pt x="2144" y="2234"/>
                    </a:lnTo>
                    <a:lnTo>
                      <a:pt x="2140" y="2238"/>
                    </a:lnTo>
                    <a:lnTo>
                      <a:pt x="2134" y="2240"/>
                    </a:lnTo>
                    <a:lnTo>
                      <a:pt x="2130" y="2240"/>
                    </a:lnTo>
                    <a:lnTo>
                      <a:pt x="2124" y="2242"/>
                    </a:lnTo>
                    <a:lnTo>
                      <a:pt x="2116" y="2246"/>
                    </a:lnTo>
                    <a:lnTo>
                      <a:pt x="2100" y="2256"/>
                    </a:lnTo>
                    <a:lnTo>
                      <a:pt x="2086" y="2264"/>
                    </a:lnTo>
                    <a:lnTo>
                      <a:pt x="2062" y="2276"/>
                    </a:lnTo>
                    <a:lnTo>
                      <a:pt x="2048" y="2286"/>
                    </a:lnTo>
                    <a:lnTo>
                      <a:pt x="2040" y="2294"/>
                    </a:lnTo>
                    <a:lnTo>
                      <a:pt x="2030" y="2306"/>
                    </a:lnTo>
                    <a:lnTo>
                      <a:pt x="2028" y="2312"/>
                    </a:lnTo>
                    <a:lnTo>
                      <a:pt x="2026" y="2320"/>
                    </a:lnTo>
                    <a:lnTo>
                      <a:pt x="2028" y="2326"/>
                    </a:lnTo>
                    <a:lnTo>
                      <a:pt x="2032" y="2340"/>
                    </a:lnTo>
                    <a:lnTo>
                      <a:pt x="2034" y="2356"/>
                    </a:lnTo>
                    <a:lnTo>
                      <a:pt x="2034" y="2360"/>
                    </a:lnTo>
                    <a:lnTo>
                      <a:pt x="2036" y="2376"/>
                    </a:lnTo>
                    <a:lnTo>
                      <a:pt x="2052" y="2428"/>
                    </a:lnTo>
                    <a:lnTo>
                      <a:pt x="2054" y="2444"/>
                    </a:lnTo>
                    <a:lnTo>
                      <a:pt x="2054" y="2448"/>
                    </a:lnTo>
                    <a:lnTo>
                      <a:pt x="2054" y="2464"/>
                    </a:lnTo>
                    <a:lnTo>
                      <a:pt x="2054" y="2488"/>
                    </a:lnTo>
                    <a:lnTo>
                      <a:pt x="2056" y="2494"/>
                    </a:lnTo>
                    <a:lnTo>
                      <a:pt x="2060" y="2500"/>
                    </a:lnTo>
                    <a:lnTo>
                      <a:pt x="2068" y="2510"/>
                    </a:lnTo>
                    <a:lnTo>
                      <a:pt x="2074" y="2514"/>
                    </a:lnTo>
                    <a:lnTo>
                      <a:pt x="2082" y="2514"/>
                    </a:lnTo>
                    <a:lnTo>
                      <a:pt x="2086" y="2514"/>
                    </a:lnTo>
                    <a:lnTo>
                      <a:pt x="2100" y="2512"/>
                    </a:lnTo>
                    <a:lnTo>
                      <a:pt x="2116" y="2508"/>
                    </a:lnTo>
                    <a:lnTo>
                      <a:pt x="2130" y="2502"/>
                    </a:lnTo>
                    <a:lnTo>
                      <a:pt x="2136" y="2498"/>
                    </a:lnTo>
                    <a:lnTo>
                      <a:pt x="2142" y="2496"/>
                    </a:lnTo>
                    <a:lnTo>
                      <a:pt x="2150" y="2496"/>
                    </a:lnTo>
                    <a:lnTo>
                      <a:pt x="2154" y="2496"/>
                    </a:lnTo>
                    <a:lnTo>
                      <a:pt x="2170" y="2492"/>
                    </a:lnTo>
                    <a:lnTo>
                      <a:pt x="2184" y="2488"/>
                    </a:lnTo>
                    <a:lnTo>
                      <a:pt x="2190" y="2484"/>
                    </a:lnTo>
                    <a:lnTo>
                      <a:pt x="2192" y="2480"/>
                    </a:lnTo>
                    <a:lnTo>
                      <a:pt x="2194" y="2476"/>
                    </a:lnTo>
                    <a:lnTo>
                      <a:pt x="2198" y="2472"/>
                    </a:lnTo>
                    <a:lnTo>
                      <a:pt x="2232" y="2460"/>
                    </a:lnTo>
                    <a:lnTo>
                      <a:pt x="2240" y="2458"/>
                    </a:lnTo>
                    <a:lnTo>
                      <a:pt x="2248" y="2456"/>
                    </a:lnTo>
                    <a:lnTo>
                      <a:pt x="2272" y="2456"/>
                    </a:lnTo>
                    <a:lnTo>
                      <a:pt x="2288" y="2458"/>
                    </a:lnTo>
                    <a:lnTo>
                      <a:pt x="2330" y="2464"/>
                    </a:lnTo>
                    <a:lnTo>
                      <a:pt x="2338" y="2468"/>
                    </a:lnTo>
                    <a:lnTo>
                      <a:pt x="2344" y="2472"/>
                    </a:lnTo>
                    <a:lnTo>
                      <a:pt x="2362" y="2490"/>
                    </a:lnTo>
                    <a:lnTo>
                      <a:pt x="2374" y="2500"/>
                    </a:lnTo>
                    <a:lnTo>
                      <a:pt x="2382" y="2510"/>
                    </a:lnTo>
                    <a:lnTo>
                      <a:pt x="2388" y="2514"/>
                    </a:lnTo>
                    <a:lnTo>
                      <a:pt x="2396" y="2514"/>
                    </a:lnTo>
                    <a:lnTo>
                      <a:pt x="2398" y="2514"/>
                    </a:lnTo>
                    <a:lnTo>
                      <a:pt x="2406" y="2516"/>
                    </a:lnTo>
                    <a:lnTo>
                      <a:pt x="2410" y="2522"/>
                    </a:lnTo>
                    <a:lnTo>
                      <a:pt x="2414" y="2528"/>
                    </a:lnTo>
                    <a:lnTo>
                      <a:pt x="2422" y="2540"/>
                    </a:lnTo>
                    <a:lnTo>
                      <a:pt x="2430" y="2548"/>
                    </a:lnTo>
                    <a:lnTo>
                      <a:pt x="2442" y="2558"/>
                    </a:lnTo>
                    <a:lnTo>
                      <a:pt x="2458" y="2570"/>
                    </a:lnTo>
                    <a:lnTo>
                      <a:pt x="2474" y="2576"/>
                    </a:lnTo>
                    <a:lnTo>
                      <a:pt x="2488" y="2580"/>
                    </a:lnTo>
                    <a:lnTo>
                      <a:pt x="2494" y="2582"/>
                    </a:lnTo>
                    <a:lnTo>
                      <a:pt x="2502" y="2580"/>
                    </a:lnTo>
                    <a:lnTo>
                      <a:pt x="2508" y="2578"/>
                    </a:lnTo>
                    <a:lnTo>
                      <a:pt x="2514" y="2576"/>
                    </a:lnTo>
                    <a:lnTo>
                      <a:pt x="2520" y="2580"/>
                    </a:lnTo>
                    <a:lnTo>
                      <a:pt x="2528" y="2588"/>
                    </a:lnTo>
                    <a:lnTo>
                      <a:pt x="2534" y="2592"/>
                    </a:lnTo>
                    <a:lnTo>
                      <a:pt x="2538" y="2594"/>
                    </a:lnTo>
                    <a:lnTo>
                      <a:pt x="2544" y="2592"/>
                    </a:lnTo>
                    <a:lnTo>
                      <a:pt x="2550" y="2588"/>
                    </a:lnTo>
                    <a:lnTo>
                      <a:pt x="2558" y="2580"/>
                    </a:lnTo>
                    <a:lnTo>
                      <a:pt x="2570" y="2570"/>
                    </a:lnTo>
                    <a:lnTo>
                      <a:pt x="2576" y="2568"/>
                    </a:lnTo>
                    <a:lnTo>
                      <a:pt x="2588" y="2564"/>
                    </a:lnTo>
                    <a:lnTo>
                      <a:pt x="2592" y="2562"/>
                    </a:lnTo>
                    <a:lnTo>
                      <a:pt x="2592" y="2556"/>
                    </a:lnTo>
                    <a:lnTo>
                      <a:pt x="2592" y="2552"/>
                    </a:lnTo>
                    <a:lnTo>
                      <a:pt x="2594" y="2544"/>
                    </a:lnTo>
                    <a:lnTo>
                      <a:pt x="2596" y="2538"/>
                    </a:lnTo>
                    <a:lnTo>
                      <a:pt x="2608" y="2512"/>
                    </a:lnTo>
                    <a:lnTo>
                      <a:pt x="2616" y="2498"/>
                    </a:lnTo>
                    <a:lnTo>
                      <a:pt x="2638" y="2434"/>
                    </a:lnTo>
                    <a:lnTo>
                      <a:pt x="2642" y="2418"/>
                    </a:lnTo>
                    <a:lnTo>
                      <a:pt x="2642" y="2396"/>
                    </a:lnTo>
                    <a:lnTo>
                      <a:pt x="2642" y="2380"/>
                    </a:lnTo>
                    <a:lnTo>
                      <a:pt x="2642" y="2366"/>
                    </a:lnTo>
                    <a:lnTo>
                      <a:pt x="2642" y="2350"/>
                    </a:lnTo>
                    <a:lnTo>
                      <a:pt x="2642" y="2346"/>
                    </a:lnTo>
                    <a:lnTo>
                      <a:pt x="2640" y="2340"/>
                    </a:lnTo>
                    <a:lnTo>
                      <a:pt x="2636" y="2334"/>
                    </a:lnTo>
                    <a:lnTo>
                      <a:pt x="2620" y="2324"/>
                    </a:lnTo>
                    <a:lnTo>
                      <a:pt x="2614" y="2318"/>
                    </a:lnTo>
                    <a:lnTo>
                      <a:pt x="2610" y="2312"/>
                    </a:lnTo>
                    <a:lnTo>
                      <a:pt x="2606" y="2298"/>
                    </a:lnTo>
                    <a:close/>
                    <a:moveTo>
                      <a:pt x="2522" y="2632"/>
                    </a:moveTo>
                    <a:lnTo>
                      <a:pt x="2522" y="2632"/>
                    </a:lnTo>
                    <a:lnTo>
                      <a:pt x="2520" y="2634"/>
                    </a:lnTo>
                    <a:lnTo>
                      <a:pt x="2518" y="2634"/>
                    </a:lnTo>
                    <a:lnTo>
                      <a:pt x="2516" y="2638"/>
                    </a:lnTo>
                    <a:lnTo>
                      <a:pt x="2518" y="2640"/>
                    </a:lnTo>
                    <a:lnTo>
                      <a:pt x="2522" y="2654"/>
                    </a:lnTo>
                    <a:lnTo>
                      <a:pt x="2524" y="2670"/>
                    </a:lnTo>
                    <a:lnTo>
                      <a:pt x="2524" y="2674"/>
                    </a:lnTo>
                    <a:lnTo>
                      <a:pt x="2526" y="2680"/>
                    </a:lnTo>
                    <a:lnTo>
                      <a:pt x="2532" y="2684"/>
                    </a:lnTo>
                    <a:lnTo>
                      <a:pt x="2538" y="2688"/>
                    </a:lnTo>
                    <a:lnTo>
                      <a:pt x="2540" y="2688"/>
                    </a:lnTo>
                    <a:lnTo>
                      <a:pt x="2544" y="2688"/>
                    </a:lnTo>
                    <a:lnTo>
                      <a:pt x="2546" y="2686"/>
                    </a:lnTo>
                    <a:lnTo>
                      <a:pt x="2548" y="2684"/>
                    </a:lnTo>
                    <a:lnTo>
                      <a:pt x="2550" y="2678"/>
                    </a:lnTo>
                    <a:lnTo>
                      <a:pt x="2556" y="2664"/>
                    </a:lnTo>
                    <a:lnTo>
                      <a:pt x="2562" y="2650"/>
                    </a:lnTo>
                    <a:lnTo>
                      <a:pt x="2564" y="2634"/>
                    </a:lnTo>
                    <a:lnTo>
                      <a:pt x="2564" y="2632"/>
                    </a:lnTo>
                    <a:lnTo>
                      <a:pt x="2564" y="2628"/>
                    </a:lnTo>
                    <a:lnTo>
                      <a:pt x="2562" y="2626"/>
                    </a:lnTo>
                    <a:lnTo>
                      <a:pt x="2560" y="2626"/>
                    </a:lnTo>
                    <a:lnTo>
                      <a:pt x="2556" y="2626"/>
                    </a:lnTo>
                    <a:lnTo>
                      <a:pt x="2552" y="2630"/>
                    </a:lnTo>
                    <a:lnTo>
                      <a:pt x="2544" y="2632"/>
                    </a:lnTo>
                    <a:lnTo>
                      <a:pt x="2536" y="2632"/>
                    </a:lnTo>
                    <a:lnTo>
                      <a:pt x="2522" y="2632"/>
                    </a:lnTo>
                    <a:close/>
                    <a:moveTo>
                      <a:pt x="2478" y="958"/>
                    </a:moveTo>
                    <a:lnTo>
                      <a:pt x="2478" y="958"/>
                    </a:lnTo>
                    <a:lnTo>
                      <a:pt x="2476" y="954"/>
                    </a:lnTo>
                    <a:lnTo>
                      <a:pt x="2476" y="958"/>
                    </a:lnTo>
                    <a:lnTo>
                      <a:pt x="2476" y="962"/>
                    </a:lnTo>
                    <a:lnTo>
                      <a:pt x="2474" y="976"/>
                    </a:lnTo>
                    <a:lnTo>
                      <a:pt x="2468" y="992"/>
                    </a:lnTo>
                    <a:lnTo>
                      <a:pt x="2468" y="998"/>
                    </a:lnTo>
                    <a:lnTo>
                      <a:pt x="2470" y="1006"/>
                    </a:lnTo>
                    <a:lnTo>
                      <a:pt x="2472" y="1012"/>
                    </a:lnTo>
                    <a:lnTo>
                      <a:pt x="2474" y="1018"/>
                    </a:lnTo>
                    <a:lnTo>
                      <a:pt x="2476" y="1026"/>
                    </a:lnTo>
                    <a:lnTo>
                      <a:pt x="2476" y="1088"/>
                    </a:lnTo>
                    <a:lnTo>
                      <a:pt x="2476" y="1104"/>
                    </a:lnTo>
                    <a:lnTo>
                      <a:pt x="2476" y="1118"/>
                    </a:lnTo>
                    <a:lnTo>
                      <a:pt x="2478" y="1124"/>
                    </a:lnTo>
                    <a:lnTo>
                      <a:pt x="2484" y="1128"/>
                    </a:lnTo>
                    <a:lnTo>
                      <a:pt x="2498" y="1134"/>
                    </a:lnTo>
                    <a:lnTo>
                      <a:pt x="2502" y="1134"/>
                    </a:lnTo>
                    <a:lnTo>
                      <a:pt x="2500" y="1130"/>
                    </a:lnTo>
                    <a:lnTo>
                      <a:pt x="2490" y="1114"/>
                    </a:lnTo>
                    <a:lnTo>
                      <a:pt x="2486" y="1106"/>
                    </a:lnTo>
                    <a:lnTo>
                      <a:pt x="2486" y="1098"/>
                    </a:lnTo>
                    <a:lnTo>
                      <a:pt x="2486" y="1094"/>
                    </a:lnTo>
                    <a:lnTo>
                      <a:pt x="2486" y="1088"/>
                    </a:lnTo>
                    <a:lnTo>
                      <a:pt x="2488" y="1080"/>
                    </a:lnTo>
                    <a:lnTo>
                      <a:pt x="2492" y="1074"/>
                    </a:lnTo>
                    <a:lnTo>
                      <a:pt x="2496" y="1070"/>
                    </a:lnTo>
                    <a:lnTo>
                      <a:pt x="2498" y="1070"/>
                    </a:lnTo>
                    <a:lnTo>
                      <a:pt x="2500" y="1072"/>
                    </a:lnTo>
                    <a:lnTo>
                      <a:pt x="2502" y="1074"/>
                    </a:lnTo>
                    <a:lnTo>
                      <a:pt x="2502" y="1070"/>
                    </a:lnTo>
                    <a:lnTo>
                      <a:pt x="2488" y="1006"/>
                    </a:lnTo>
                    <a:lnTo>
                      <a:pt x="2486" y="990"/>
                    </a:lnTo>
                    <a:lnTo>
                      <a:pt x="2486" y="988"/>
                    </a:lnTo>
                    <a:lnTo>
                      <a:pt x="2482" y="972"/>
                    </a:lnTo>
                    <a:lnTo>
                      <a:pt x="2478" y="958"/>
                    </a:lnTo>
                    <a:close/>
                    <a:moveTo>
                      <a:pt x="2460" y="1170"/>
                    </a:moveTo>
                    <a:lnTo>
                      <a:pt x="2460" y="1170"/>
                    </a:lnTo>
                    <a:lnTo>
                      <a:pt x="2458" y="1176"/>
                    </a:lnTo>
                    <a:lnTo>
                      <a:pt x="2456" y="1182"/>
                    </a:lnTo>
                    <a:lnTo>
                      <a:pt x="2456" y="1196"/>
                    </a:lnTo>
                    <a:lnTo>
                      <a:pt x="2454" y="1204"/>
                    </a:lnTo>
                    <a:lnTo>
                      <a:pt x="2452" y="1212"/>
                    </a:lnTo>
                    <a:lnTo>
                      <a:pt x="2450" y="1216"/>
                    </a:lnTo>
                    <a:lnTo>
                      <a:pt x="2446" y="1224"/>
                    </a:lnTo>
                    <a:lnTo>
                      <a:pt x="2446" y="1232"/>
                    </a:lnTo>
                    <a:lnTo>
                      <a:pt x="2446" y="1236"/>
                    </a:lnTo>
                    <a:lnTo>
                      <a:pt x="2448" y="1238"/>
                    </a:lnTo>
                    <a:lnTo>
                      <a:pt x="2450" y="1236"/>
                    </a:lnTo>
                    <a:lnTo>
                      <a:pt x="2460" y="1220"/>
                    </a:lnTo>
                    <a:lnTo>
                      <a:pt x="2464" y="1218"/>
                    </a:lnTo>
                    <a:lnTo>
                      <a:pt x="2466" y="1218"/>
                    </a:lnTo>
                    <a:lnTo>
                      <a:pt x="2468" y="1218"/>
                    </a:lnTo>
                    <a:lnTo>
                      <a:pt x="2472" y="1220"/>
                    </a:lnTo>
                    <a:lnTo>
                      <a:pt x="2480" y="1228"/>
                    </a:lnTo>
                    <a:lnTo>
                      <a:pt x="2482" y="1230"/>
                    </a:lnTo>
                    <a:lnTo>
                      <a:pt x="2484" y="1230"/>
                    </a:lnTo>
                    <a:lnTo>
                      <a:pt x="2486" y="1228"/>
                    </a:lnTo>
                    <a:lnTo>
                      <a:pt x="2488" y="1226"/>
                    </a:lnTo>
                    <a:lnTo>
                      <a:pt x="2492" y="1220"/>
                    </a:lnTo>
                    <a:lnTo>
                      <a:pt x="2496" y="1214"/>
                    </a:lnTo>
                    <a:lnTo>
                      <a:pt x="2502" y="1210"/>
                    </a:lnTo>
                    <a:lnTo>
                      <a:pt x="2508" y="1208"/>
                    </a:lnTo>
                    <a:lnTo>
                      <a:pt x="2520" y="1198"/>
                    </a:lnTo>
                    <a:lnTo>
                      <a:pt x="2528" y="1190"/>
                    </a:lnTo>
                    <a:lnTo>
                      <a:pt x="2530" y="1188"/>
                    </a:lnTo>
                    <a:lnTo>
                      <a:pt x="2530" y="1186"/>
                    </a:lnTo>
                    <a:lnTo>
                      <a:pt x="2528" y="1184"/>
                    </a:lnTo>
                    <a:lnTo>
                      <a:pt x="2526" y="1184"/>
                    </a:lnTo>
                    <a:lnTo>
                      <a:pt x="2522" y="1184"/>
                    </a:lnTo>
                    <a:lnTo>
                      <a:pt x="2506" y="1182"/>
                    </a:lnTo>
                    <a:lnTo>
                      <a:pt x="2492" y="1178"/>
                    </a:lnTo>
                    <a:lnTo>
                      <a:pt x="2478" y="1170"/>
                    </a:lnTo>
                    <a:lnTo>
                      <a:pt x="2472" y="1168"/>
                    </a:lnTo>
                    <a:lnTo>
                      <a:pt x="2466" y="1168"/>
                    </a:lnTo>
                    <a:lnTo>
                      <a:pt x="2460" y="1170"/>
                    </a:lnTo>
                    <a:close/>
                    <a:moveTo>
                      <a:pt x="2438" y="1284"/>
                    </a:moveTo>
                    <a:lnTo>
                      <a:pt x="2438" y="1284"/>
                    </a:lnTo>
                    <a:lnTo>
                      <a:pt x="2432" y="1300"/>
                    </a:lnTo>
                    <a:lnTo>
                      <a:pt x="2430" y="1304"/>
                    </a:lnTo>
                    <a:lnTo>
                      <a:pt x="2426" y="1310"/>
                    </a:lnTo>
                    <a:lnTo>
                      <a:pt x="2420" y="1316"/>
                    </a:lnTo>
                    <a:lnTo>
                      <a:pt x="2414" y="1318"/>
                    </a:lnTo>
                    <a:lnTo>
                      <a:pt x="2400" y="1326"/>
                    </a:lnTo>
                    <a:lnTo>
                      <a:pt x="2374" y="1346"/>
                    </a:lnTo>
                    <a:lnTo>
                      <a:pt x="2368" y="1350"/>
                    </a:lnTo>
                    <a:lnTo>
                      <a:pt x="2360" y="1350"/>
                    </a:lnTo>
                    <a:lnTo>
                      <a:pt x="2356" y="1350"/>
                    </a:lnTo>
                    <a:lnTo>
                      <a:pt x="2340" y="1354"/>
                    </a:lnTo>
                    <a:lnTo>
                      <a:pt x="2326" y="1358"/>
                    </a:lnTo>
                    <a:lnTo>
                      <a:pt x="2320" y="1362"/>
                    </a:lnTo>
                    <a:lnTo>
                      <a:pt x="2318" y="1366"/>
                    </a:lnTo>
                    <a:lnTo>
                      <a:pt x="2322" y="1378"/>
                    </a:lnTo>
                    <a:lnTo>
                      <a:pt x="2326" y="1392"/>
                    </a:lnTo>
                    <a:lnTo>
                      <a:pt x="2328" y="1394"/>
                    </a:lnTo>
                    <a:lnTo>
                      <a:pt x="2330" y="1396"/>
                    </a:lnTo>
                    <a:lnTo>
                      <a:pt x="2332" y="1396"/>
                    </a:lnTo>
                    <a:lnTo>
                      <a:pt x="2334" y="1394"/>
                    </a:lnTo>
                    <a:lnTo>
                      <a:pt x="2342" y="1386"/>
                    </a:lnTo>
                    <a:lnTo>
                      <a:pt x="2348" y="1382"/>
                    </a:lnTo>
                    <a:lnTo>
                      <a:pt x="2354" y="1380"/>
                    </a:lnTo>
                    <a:lnTo>
                      <a:pt x="2358" y="1378"/>
                    </a:lnTo>
                    <a:lnTo>
                      <a:pt x="2362" y="1376"/>
                    </a:lnTo>
                    <a:lnTo>
                      <a:pt x="2366" y="1374"/>
                    </a:lnTo>
                    <a:lnTo>
                      <a:pt x="2368" y="1376"/>
                    </a:lnTo>
                    <a:lnTo>
                      <a:pt x="2370" y="1376"/>
                    </a:lnTo>
                    <a:lnTo>
                      <a:pt x="2374" y="1374"/>
                    </a:lnTo>
                    <a:lnTo>
                      <a:pt x="2382" y="1366"/>
                    </a:lnTo>
                    <a:lnTo>
                      <a:pt x="2388" y="1362"/>
                    </a:lnTo>
                    <a:lnTo>
                      <a:pt x="2392" y="1360"/>
                    </a:lnTo>
                    <a:lnTo>
                      <a:pt x="2404" y="1360"/>
                    </a:lnTo>
                    <a:lnTo>
                      <a:pt x="2408" y="1360"/>
                    </a:lnTo>
                    <a:lnTo>
                      <a:pt x="2422" y="1360"/>
                    </a:lnTo>
                    <a:lnTo>
                      <a:pt x="2432" y="1360"/>
                    </a:lnTo>
                    <a:lnTo>
                      <a:pt x="2436" y="1360"/>
                    </a:lnTo>
                    <a:lnTo>
                      <a:pt x="2440" y="1356"/>
                    </a:lnTo>
                    <a:lnTo>
                      <a:pt x="2444" y="1350"/>
                    </a:lnTo>
                    <a:lnTo>
                      <a:pt x="2446" y="1342"/>
                    </a:lnTo>
                    <a:lnTo>
                      <a:pt x="2446" y="1330"/>
                    </a:lnTo>
                    <a:lnTo>
                      <a:pt x="2446" y="1322"/>
                    </a:lnTo>
                    <a:lnTo>
                      <a:pt x="2450" y="1314"/>
                    </a:lnTo>
                    <a:lnTo>
                      <a:pt x="2452" y="1308"/>
                    </a:lnTo>
                    <a:lnTo>
                      <a:pt x="2458" y="1294"/>
                    </a:lnTo>
                    <a:lnTo>
                      <a:pt x="2462" y="1280"/>
                    </a:lnTo>
                    <a:lnTo>
                      <a:pt x="2464" y="1272"/>
                    </a:lnTo>
                    <a:lnTo>
                      <a:pt x="2460" y="1266"/>
                    </a:lnTo>
                    <a:lnTo>
                      <a:pt x="2450" y="1250"/>
                    </a:lnTo>
                    <a:lnTo>
                      <a:pt x="2448" y="1246"/>
                    </a:lnTo>
                    <a:lnTo>
                      <a:pt x="2446" y="1246"/>
                    </a:lnTo>
                    <a:lnTo>
                      <a:pt x="2446" y="1248"/>
                    </a:lnTo>
                    <a:lnTo>
                      <a:pt x="2444" y="1260"/>
                    </a:lnTo>
                    <a:lnTo>
                      <a:pt x="2438" y="1284"/>
                    </a:lnTo>
                    <a:close/>
                  </a:path>
                </a:pathLst>
              </a:custGeom>
              <a:grpFill/>
              <a:ln w="9525">
                <a:solidFill>
                  <a:schemeClr val="bg1"/>
                </a:solidFill>
                <a:round/>
                <a:headEnd/>
                <a:tailEnd/>
              </a:ln>
            </p:spPr>
            <p:txBody>
              <a:bodyPr/>
              <a:lstStyle/>
              <a:p>
                <a:endParaRPr lang="en-GB">
                  <a:solidFill>
                    <a:prstClr val="black"/>
                  </a:solidFill>
                </a:endParaRPr>
              </a:p>
            </p:txBody>
          </p:sp>
          <p:sp>
            <p:nvSpPr>
              <p:cNvPr id="206" name="Freeform 205"/>
              <p:cNvSpPr>
                <a:spLocks noEditPoints="1"/>
              </p:cNvSpPr>
              <p:nvPr/>
            </p:nvSpPr>
            <p:spPr bwMode="auto">
              <a:xfrm>
                <a:off x="0" y="753"/>
                <a:ext cx="2211" cy="3018"/>
              </a:xfrm>
              <a:custGeom>
                <a:avLst/>
                <a:gdLst>
                  <a:gd name="T0" fmla="*/ 1757 w 2211"/>
                  <a:gd name="T1" fmla="*/ 431 h 3018"/>
                  <a:gd name="T2" fmla="*/ 1780 w 2211"/>
                  <a:gd name="T3" fmla="*/ 502 h 3018"/>
                  <a:gd name="T4" fmla="*/ 1792 w 2211"/>
                  <a:gd name="T5" fmla="*/ 608 h 3018"/>
                  <a:gd name="T6" fmla="*/ 1954 w 2211"/>
                  <a:gd name="T7" fmla="*/ 711 h 3018"/>
                  <a:gd name="T8" fmla="*/ 2035 w 2211"/>
                  <a:gd name="T9" fmla="*/ 540 h 3018"/>
                  <a:gd name="T10" fmla="*/ 2203 w 2211"/>
                  <a:gd name="T11" fmla="*/ 366 h 3018"/>
                  <a:gd name="T12" fmla="*/ 2188 w 2211"/>
                  <a:gd name="T13" fmla="*/ 325 h 3018"/>
                  <a:gd name="T14" fmla="*/ 2153 w 2211"/>
                  <a:gd name="T15" fmla="*/ 272 h 3018"/>
                  <a:gd name="T16" fmla="*/ 2085 w 2211"/>
                  <a:gd name="T17" fmla="*/ 202 h 3018"/>
                  <a:gd name="T18" fmla="*/ 2002 w 2211"/>
                  <a:gd name="T19" fmla="*/ 129 h 3018"/>
                  <a:gd name="T20" fmla="*/ 1934 w 2211"/>
                  <a:gd name="T21" fmla="*/ 108 h 3018"/>
                  <a:gd name="T22" fmla="*/ 1737 w 2211"/>
                  <a:gd name="T23" fmla="*/ 207 h 3018"/>
                  <a:gd name="T24" fmla="*/ 1288 w 2211"/>
                  <a:gd name="T25" fmla="*/ 159 h 3018"/>
                  <a:gd name="T26" fmla="*/ 1303 w 2211"/>
                  <a:gd name="T27" fmla="*/ 194 h 3018"/>
                  <a:gd name="T28" fmla="*/ 1356 w 2211"/>
                  <a:gd name="T29" fmla="*/ 207 h 3018"/>
                  <a:gd name="T30" fmla="*/ 1364 w 2211"/>
                  <a:gd name="T31" fmla="*/ 156 h 3018"/>
                  <a:gd name="T32" fmla="*/ 1374 w 2211"/>
                  <a:gd name="T33" fmla="*/ 66 h 3018"/>
                  <a:gd name="T34" fmla="*/ 1361 w 2211"/>
                  <a:gd name="T35" fmla="*/ 3 h 3018"/>
                  <a:gd name="T36" fmla="*/ 1319 w 2211"/>
                  <a:gd name="T37" fmla="*/ 13 h 3018"/>
                  <a:gd name="T38" fmla="*/ 1266 w 2211"/>
                  <a:gd name="T39" fmla="*/ 58 h 3018"/>
                  <a:gd name="T40" fmla="*/ 1248 w 2211"/>
                  <a:gd name="T41" fmla="*/ 81 h 3018"/>
                  <a:gd name="T42" fmla="*/ 1253 w 2211"/>
                  <a:gd name="T43" fmla="*/ 144 h 3018"/>
                  <a:gd name="T44" fmla="*/ 1268 w 2211"/>
                  <a:gd name="T45" fmla="*/ 227 h 3018"/>
                  <a:gd name="T46" fmla="*/ 1379 w 2211"/>
                  <a:gd name="T47" fmla="*/ 252 h 3018"/>
                  <a:gd name="T48" fmla="*/ 1271 w 2211"/>
                  <a:gd name="T49" fmla="*/ 217 h 3018"/>
                  <a:gd name="T50" fmla="*/ 1172 w 2211"/>
                  <a:gd name="T51" fmla="*/ 1629 h 3018"/>
                  <a:gd name="T52" fmla="*/ 1677 w 2211"/>
                  <a:gd name="T53" fmla="*/ 1170 h 3018"/>
                  <a:gd name="T54" fmla="*/ 1500 w 2211"/>
                  <a:gd name="T55" fmla="*/ 703 h 3018"/>
                  <a:gd name="T56" fmla="*/ 1437 w 2211"/>
                  <a:gd name="T57" fmla="*/ 376 h 3018"/>
                  <a:gd name="T58" fmla="*/ 1520 w 2211"/>
                  <a:gd name="T59" fmla="*/ 509 h 3018"/>
                  <a:gd name="T60" fmla="*/ 1606 w 2211"/>
                  <a:gd name="T61" fmla="*/ 540 h 3018"/>
                  <a:gd name="T62" fmla="*/ 1674 w 2211"/>
                  <a:gd name="T63" fmla="*/ 527 h 3018"/>
                  <a:gd name="T64" fmla="*/ 1694 w 2211"/>
                  <a:gd name="T65" fmla="*/ 502 h 3018"/>
                  <a:gd name="T66" fmla="*/ 1659 w 2211"/>
                  <a:gd name="T67" fmla="*/ 446 h 3018"/>
                  <a:gd name="T68" fmla="*/ 1634 w 2211"/>
                  <a:gd name="T69" fmla="*/ 388 h 3018"/>
                  <a:gd name="T70" fmla="*/ 1553 w 2211"/>
                  <a:gd name="T71" fmla="*/ 345 h 3018"/>
                  <a:gd name="T72" fmla="*/ 1442 w 2211"/>
                  <a:gd name="T73" fmla="*/ 300 h 3018"/>
                  <a:gd name="T74" fmla="*/ 1341 w 2211"/>
                  <a:gd name="T75" fmla="*/ 330 h 3018"/>
                  <a:gd name="T76" fmla="*/ 1319 w 2211"/>
                  <a:gd name="T77" fmla="*/ 386 h 3018"/>
                  <a:gd name="T78" fmla="*/ 1182 w 2211"/>
                  <a:gd name="T79" fmla="*/ 424 h 3018"/>
                  <a:gd name="T80" fmla="*/ 1172 w 2211"/>
                  <a:gd name="T81" fmla="*/ 308 h 3018"/>
                  <a:gd name="T82" fmla="*/ 1112 w 2211"/>
                  <a:gd name="T83" fmla="*/ 315 h 3018"/>
                  <a:gd name="T84" fmla="*/ 1024 w 2211"/>
                  <a:gd name="T85" fmla="*/ 333 h 3018"/>
                  <a:gd name="T86" fmla="*/ 1034 w 2211"/>
                  <a:gd name="T87" fmla="*/ 383 h 3018"/>
                  <a:gd name="T88" fmla="*/ 1129 w 2211"/>
                  <a:gd name="T89" fmla="*/ 429 h 3018"/>
                  <a:gd name="T90" fmla="*/ 451 w 2211"/>
                  <a:gd name="T91" fmla="*/ 378 h 3018"/>
                  <a:gd name="T92" fmla="*/ 156 w 2211"/>
                  <a:gd name="T93" fmla="*/ 840 h 3018"/>
                  <a:gd name="T94" fmla="*/ 837 w 2211"/>
                  <a:gd name="T95" fmla="*/ 1417 h 3018"/>
                  <a:gd name="T96" fmla="*/ 1256 w 2211"/>
                  <a:gd name="T97" fmla="*/ 1755 h 3018"/>
                  <a:gd name="T98" fmla="*/ 1629 w 2211"/>
                  <a:gd name="T99" fmla="*/ 1679 h 3018"/>
                  <a:gd name="T100" fmla="*/ 1553 w 2211"/>
                  <a:gd name="T101" fmla="*/ 1654 h 3018"/>
                  <a:gd name="T102" fmla="*/ 1414 w 2211"/>
                  <a:gd name="T103" fmla="*/ 1851 h 3018"/>
                  <a:gd name="T104" fmla="*/ 1891 w 2211"/>
                  <a:gd name="T105" fmla="*/ 1893 h 3018"/>
                  <a:gd name="T106" fmla="*/ 1591 w 2211"/>
                  <a:gd name="T107" fmla="*/ 1795 h 3018"/>
                  <a:gd name="T108" fmla="*/ 1435 w 2211"/>
                  <a:gd name="T109" fmla="*/ 2057 h 3018"/>
                  <a:gd name="T110" fmla="*/ 1629 w 2211"/>
                  <a:gd name="T111" fmla="*/ 2524 h 3018"/>
                  <a:gd name="T112" fmla="*/ 1740 w 2211"/>
                  <a:gd name="T113" fmla="*/ 2741 h 3018"/>
                  <a:gd name="T114" fmla="*/ 2110 w 2211"/>
                  <a:gd name="T115" fmla="*/ 2342 h 3018"/>
                  <a:gd name="T116" fmla="*/ 1472 w 2211"/>
                  <a:gd name="T117" fmla="*/ 562 h 3018"/>
                  <a:gd name="T118" fmla="*/ 1394 w 2211"/>
                  <a:gd name="T119" fmla="*/ 577 h 3018"/>
                  <a:gd name="T120" fmla="*/ 978 w 2211"/>
                  <a:gd name="T121" fmla="*/ 338 h 3018"/>
                  <a:gd name="T122" fmla="*/ 1039 w 2211"/>
                  <a:gd name="T123" fmla="*/ 250 h 30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211"/>
                  <a:gd name="T187" fmla="*/ 0 h 3018"/>
                  <a:gd name="T188" fmla="*/ 2211 w 2211"/>
                  <a:gd name="T189" fmla="*/ 3018 h 301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211" h="3018">
                    <a:moveTo>
                      <a:pt x="1636" y="295"/>
                    </a:moveTo>
                    <a:lnTo>
                      <a:pt x="1639" y="300"/>
                    </a:lnTo>
                    <a:lnTo>
                      <a:pt x="1639" y="303"/>
                    </a:lnTo>
                    <a:lnTo>
                      <a:pt x="1639" y="308"/>
                    </a:lnTo>
                    <a:lnTo>
                      <a:pt x="1636" y="310"/>
                    </a:lnTo>
                    <a:lnTo>
                      <a:pt x="1636" y="313"/>
                    </a:lnTo>
                    <a:lnTo>
                      <a:pt x="1634" y="315"/>
                    </a:lnTo>
                    <a:lnTo>
                      <a:pt x="1636" y="320"/>
                    </a:lnTo>
                    <a:lnTo>
                      <a:pt x="1636" y="323"/>
                    </a:lnTo>
                    <a:lnTo>
                      <a:pt x="1641" y="328"/>
                    </a:lnTo>
                    <a:lnTo>
                      <a:pt x="1644" y="333"/>
                    </a:lnTo>
                    <a:lnTo>
                      <a:pt x="1649" y="335"/>
                    </a:lnTo>
                    <a:lnTo>
                      <a:pt x="1651" y="338"/>
                    </a:lnTo>
                    <a:lnTo>
                      <a:pt x="1656" y="340"/>
                    </a:lnTo>
                    <a:lnTo>
                      <a:pt x="1664" y="340"/>
                    </a:lnTo>
                    <a:lnTo>
                      <a:pt x="1669" y="340"/>
                    </a:lnTo>
                    <a:lnTo>
                      <a:pt x="1679" y="340"/>
                    </a:lnTo>
                    <a:lnTo>
                      <a:pt x="1687" y="338"/>
                    </a:lnTo>
                    <a:lnTo>
                      <a:pt x="1697" y="338"/>
                    </a:lnTo>
                    <a:lnTo>
                      <a:pt x="1704" y="338"/>
                    </a:lnTo>
                    <a:lnTo>
                      <a:pt x="1712" y="338"/>
                    </a:lnTo>
                    <a:lnTo>
                      <a:pt x="1719" y="340"/>
                    </a:lnTo>
                    <a:lnTo>
                      <a:pt x="1724" y="343"/>
                    </a:lnTo>
                    <a:lnTo>
                      <a:pt x="1729" y="348"/>
                    </a:lnTo>
                    <a:lnTo>
                      <a:pt x="1732" y="356"/>
                    </a:lnTo>
                    <a:lnTo>
                      <a:pt x="1737" y="363"/>
                    </a:lnTo>
                    <a:lnTo>
                      <a:pt x="1740" y="368"/>
                    </a:lnTo>
                    <a:lnTo>
                      <a:pt x="1745" y="373"/>
                    </a:lnTo>
                    <a:lnTo>
                      <a:pt x="1750" y="378"/>
                    </a:lnTo>
                    <a:lnTo>
                      <a:pt x="1752" y="386"/>
                    </a:lnTo>
                    <a:lnTo>
                      <a:pt x="1757" y="391"/>
                    </a:lnTo>
                    <a:lnTo>
                      <a:pt x="1760" y="401"/>
                    </a:lnTo>
                    <a:lnTo>
                      <a:pt x="1760" y="411"/>
                    </a:lnTo>
                    <a:lnTo>
                      <a:pt x="1760" y="424"/>
                    </a:lnTo>
                    <a:lnTo>
                      <a:pt x="1757" y="431"/>
                    </a:lnTo>
                    <a:lnTo>
                      <a:pt x="1757" y="439"/>
                    </a:lnTo>
                    <a:lnTo>
                      <a:pt x="1757" y="444"/>
                    </a:lnTo>
                    <a:lnTo>
                      <a:pt x="1757" y="449"/>
                    </a:lnTo>
                    <a:lnTo>
                      <a:pt x="1757" y="451"/>
                    </a:lnTo>
                    <a:lnTo>
                      <a:pt x="1760" y="451"/>
                    </a:lnTo>
                    <a:lnTo>
                      <a:pt x="1765" y="454"/>
                    </a:lnTo>
                    <a:lnTo>
                      <a:pt x="1770" y="454"/>
                    </a:lnTo>
                    <a:lnTo>
                      <a:pt x="1775" y="454"/>
                    </a:lnTo>
                    <a:lnTo>
                      <a:pt x="1777" y="456"/>
                    </a:lnTo>
                    <a:lnTo>
                      <a:pt x="1782" y="456"/>
                    </a:lnTo>
                    <a:lnTo>
                      <a:pt x="1782" y="459"/>
                    </a:lnTo>
                    <a:lnTo>
                      <a:pt x="1782" y="461"/>
                    </a:lnTo>
                    <a:lnTo>
                      <a:pt x="1780" y="464"/>
                    </a:lnTo>
                    <a:lnTo>
                      <a:pt x="1772" y="464"/>
                    </a:lnTo>
                    <a:lnTo>
                      <a:pt x="1767" y="466"/>
                    </a:lnTo>
                    <a:lnTo>
                      <a:pt x="1765" y="469"/>
                    </a:lnTo>
                    <a:lnTo>
                      <a:pt x="1765" y="471"/>
                    </a:lnTo>
                    <a:lnTo>
                      <a:pt x="1767" y="471"/>
                    </a:lnTo>
                    <a:lnTo>
                      <a:pt x="1770" y="474"/>
                    </a:lnTo>
                    <a:lnTo>
                      <a:pt x="1775" y="477"/>
                    </a:lnTo>
                    <a:lnTo>
                      <a:pt x="1777" y="477"/>
                    </a:lnTo>
                    <a:lnTo>
                      <a:pt x="1775" y="477"/>
                    </a:lnTo>
                    <a:lnTo>
                      <a:pt x="1770" y="477"/>
                    </a:lnTo>
                    <a:lnTo>
                      <a:pt x="1765" y="479"/>
                    </a:lnTo>
                    <a:lnTo>
                      <a:pt x="1762" y="482"/>
                    </a:lnTo>
                    <a:lnTo>
                      <a:pt x="1757" y="484"/>
                    </a:lnTo>
                    <a:lnTo>
                      <a:pt x="1755" y="487"/>
                    </a:lnTo>
                    <a:lnTo>
                      <a:pt x="1755" y="489"/>
                    </a:lnTo>
                    <a:lnTo>
                      <a:pt x="1757" y="494"/>
                    </a:lnTo>
                    <a:lnTo>
                      <a:pt x="1762" y="497"/>
                    </a:lnTo>
                    <a:lnTo>
                      <a:pt x="1767" y="499"/>
                    </a:lnTo>
                    <a:lnTo>
                      <a:pt x="1772" y="502"/>
                    </a:lnTo>
                    <a:lnTo>
                      <a:pt x="1780" y="502"/>
                    </a:lnTo>
                    <a:lnTo>
                      <a:pt x="1785" y="502"/>
                    </a:lnTo>
                    <a:lnTo>
                      <a:pt x="1790" y="499"/>
                    </a:lnTo>
                    <a:lnTo>
                      <a:pt x="1792" y="497"/>
                    </a:lnTo>
                    <a:lnTo>
                      <a:pt x="1795" y="494"/>
                    </a:lnTo>
                    <a:lnTo>
                      <a:pt x="1798" y="492"/>
                    </a:lnTo>
                    <a:lnTo>
                      <a:pt x="1800" y="489"/>
                    </a:lnTo>
                    <a:lnTo>
                      <a:pt x="1800" y="487"/>
                    </a:lnTo>
                    <a:lnTo>
                      <a:pt x="1803" y="484"/>
                    </a:lnTo>
                    <a:lnTo>
                      <a:pt x="1805" y="484"/>
                    </a:lnTo>
                    <a:lnTo>
                      <a:pt x="1808" y="484"/>
                    </a:lnTo>
                    <a:lnTo>
                      <a:pt x="1810" y="482"/>
                    </a:lnTo>
                    <a:lnTo>
                      <a:pt x="1815" y="487"/>
                    </a:lnTo>
                    <a:lnTo>
                      <a:pt x="1815" y="494"/>
                    </a:lnTo>
                    <a:lnTo>
                      <a:pt x="1815" y="504"/>
                    </a:lnTo>
                    <a:lnTo>
                      <a:pt x="1813" y="512"/>
                    </a:lnTo>
                    <a:lnTo>
                      <a:pt x="1810" y="514"/>
                    </a:lnTo>
                    <a:lnTo>
                      <a:pt x="1805" y="514"/>
                    </a:lnTo>
                    <a:lnTo>
                      <a:pt x="1803" y="517"/>
                    </a:lnTo>
                    <a:lnTo>
                      <a:pt x="1798" y="519"/>
                    </a:lnTo>
                    <a:lnTo>
                      <a:pt x="1792" y="522"/>
                    </a:lnTo>
                    <a:lnTo>
                      <a:pt x="1787" y="527"/>
                    </a:lnTo>
                    <a:lnTo>
                      <a:pt x="1785" y="529"/>
                    </a:lnTo>
                    <a:lnTo>
                      <a:pt x="1780" y="532"/>
                    </a:lnTo>
                    <a:lnTo>
                      <a:pt x="1777" y="537"/>
                    </a:lnTo>
                    <a:lnTo>
                      <a:pt x="1777" y="545"/>
                    </a:lnTo>
                    <a:lnTo>
                      <a:pt x="1775" y="555"/>
                    </a:lnTo>
                    <a:lnTo>
                      <a:pt x="1772" y="565"/>
                    </a:lnTo>
                    <a:lnTo>
                      <a:pt x="1772" y="572"/>
                    </a:lnTo>
                    <a:lnTo>
                      <a:pt x="1772" y="582"/>
                    </a:lnTo>
                    <a:lnTo>
                      <a:pt x="1775" y="587"/>
                    </a:lnTo>
                    <a:lnTo>
                      <a:pt x="1775" y="593"/>
                    </a:lnTo>
                    <a:lnTo>
                      <a:pt x="1777" y="598"/>
                    </a:lnTo>
                    <a:lnTo>
                      <a:pt x="1782" y="600"/>
                    </a:lnTo>
                    <a:lnTo>
                      <a:pt x="1787" y="605"/>
                    </a:lnTo>
                    <a:lnTo>
                      <a:pt x="1792" y="608"/>
                    </a:lnTo>
                    <a:lnTo>
                      <a:pt x="1795" y="613"/>
                    </a:lnTo>
                    <a:lnTo>
                      <a:pt x="1800" y="618"/>
                    </a:lnTo>
                    <a:lnTo>
                      <a:pt x="1803" y="625"/>
                    </a:lnTo>
                    <a:lnTo>
                      <a:pt x="1803" y="630"/>
                    </a:lnTo>
                    <a:lnTo>
                      <a:pt x="1803" y="638"/>
                    </a:lnTo>
                    <a:lnTo>
                      <a:pt x="1805" y="643"/>
                    </a:lnTo>
                    <a:lnTo>
                      <a:pt x="1810" y="648"/>
                    </a:lnTo>
                    <a:lnTo>
                      <a:pt x="1815" y="653"/>
                    </a:lnTo>
                    <a:lnTo>
                      <a:pt x="1820" y="658"/>
                    </a:lnTo>
                    <a:lnTo>
                      <a:pt x="1825" y="661"/>
                    </a:lnTo>
                    <a:lnTo>
                      <a:pt x="1833" y="666"/>
                    </a:lnTo>
                    <a:lnTo>
                      <a:pt x="1838" y="671"/>
                    </a:lnTo>
                    <a:lnTo>
                      <a:pt x="1843" y="673"/>
                    </a:lnTo>
                    <a:lnTo>
                      <a:pt x="1848" y="678"/>
                    </a:lnTo>
                    <a:lnTo>
                      <a:pt x="1856" y="683"/>
                    </a:lnTo>
                    <a:lnTo>
                      <a:pt x="1863" y="691"/>
                    </a:lnTo>
                    <a:lnTo>
                      <a:pt x="1871" y="693"/>
                    </a:lnTo>
                    <a:lnTo>
                      <a:pt x="1881" y="698"/>
                    </a:lnTo>
                    <a:lnTo>
                      <a:pt x="1888" y="698"/>
                    </a:lnTo>
                    <a:lnTo>
                      <a:pt x="1896" y="698"/>
                    </a:lnTo>
                    <a:lnTo>
                      <a:pt x="1903" y="696"/>
                    </a:lnTo>
                    <a:lnTo>
                      <a:pt x="1908" y="696"/>
                    </a:lnTo>
                    <a:lnTo>
                      <a:pt x="1914" y="696"/>
                    </a:lnTo>
                    <a:lnTo>
                      <a:pt x="1919" y="696"/>
                    </a:lnTo>
                    <a:lnTo>
                      <a:pt x="1924" y="698"/>
                    </a:lnTo>
                    <a:lnTo>
                      <a:pt x="1926" y="701"/>
                    </a:lnTo>
                    <a:lnTo>
                      <a:pt x="1929" y="703"/>
                    </a:lnTo>
                    <a:lnTo>
                      <a:pt x="1931" y="706"/>
                    </a:lnTo>
                    <a:lnTo>
                      <a:pt x="1931" y="708"/>
                    </a:lnTo>
                    <a:lnTo>
                      <a:pt x="1934" y="708"/>
                    </a:lnTo>
                    <a:lnTo>
                      <a:pt x="1936" y="711"/>
                    </a:lnTo>
                    <a:lnTo>
                      <a:pt x="1939" y="711"/>
                    </a:lnTo>
                    <a:lnTo>
                      <a:pt x="1944" y="711"/>
                    </a:lnTo>
                    <a:lnTo>
                      <a:pt x="1949" y="711"/>
                    </a:lnTo>
                    <a:lnTo>
                      <a:pt x="1954" y="711"/>
                    </a:lnTo>
                    <a:lnTo>
                      <a:pt x="1956" y="711"/>
                    </a:lnTo>
                    <a:lnTo>
                      <a:pt x="1964" y="708"/>
                    </a:lnTo>
                    <a:lnTo>
                      <a:pt x="1966" y="708"/>
                    </a:lnTo>
                    <a:lnTo>
                      <a:pt x="1971" y="706"/>
                    </a:lnTo>
                    <a:lnTo>
                      <a:pt x="1977" y="703"/>
                    </a:lnTo>
                    <a:lnTo>
                      <a:pt x="1979" y="701"/>
                    </a:lnTo>
                    <a:lnTo>
                      <a:pt x="1982" y="698"/>
                    </a:lnTo>
                    <a:lnTo>
                      <a:pt x="1984" y="693"/>
                    </a:lnTo>
                    <a:lnTo>
                      <a:pt x="1984" y="691"/>
                    </a:lnTo>
                    <a:lnTo>
                      <a:pt x="1984" y="681"/>
                    </a:lnTo>
                    <a:lnTo>
                      <a:pt x="1984" y="673"/>
                    </a:lnTo>
                    <a:lnTo>
                      <a:pt x="1984" y="668"/>
                    </a:lnTo>
                    <a:lnTo>
                      <a:pt x="1984" y="666"/>
                    </a:lnTo>
                    <a:lnTo>
                      <a:pt x="1984" y="661"/>
                    </a:lnTo>
                    <a:lnTo>
                      <a:pt x="1987" y="658"/>
                    </a:lnTo>
                    <a:lnTo>
                      <a:pt x="1989" y="656"/>
                    </a:lnTo>
                    <a:lnTo>
                      <a:pt x="1992" y="653"/>
                    </a:lnTo>
                    <a:lnTo>
                      <a:pt x="1994" y="648"/>
                    </a:lnTo>
                    <a:lnTo>
                      <a:pt x="1992" y="640"/>
                    </a:lnTo>
                    <a:lnTo>
                      <a:pt x="1989" y="633"/>
                    </a:lnTo>
                    <a:lnTo>
                      <a:pt x="1989" y="628"/>
                    </a:lnTo>
                    <a:lnTo>
                      <a:pt x="1992" y="625"/>
                    </a:lnTo>
                    <a:lnTo>
                      <a:pt x="1994" y="620"/>
                    </a:lnTo>
                    <a:lnTo>
                      <a:pt x="1999" y="615"/>
                    </a:lnTo>
                    <a:lnTo>
                      <a:pt x="2004" y="608"/>
                    </a:lnTo>
                    <a:lnTo>
                      <a:pt x="2007" y="600"/>
                    </a:lnTo>
                    <a:lnTo>
                      <a:pt x="2009" y="593"/>
                    </a:lnTo>
                    <a:lnTo>
                      <a:pt x="2012" y="585"/>
                    </a:lnTo>
                    <a:lnTo>
                      <a:pt x="2009" y="580"/>
                    </a:lnTo>
                    <a:lnTo>
                      <a:pt x="2009" y="572"/>
                    </a:lnTo>
                    <a:lnTo>
                      <a:pt x="2012" y="565"/>
                    </a:lnTo>
                    <a:lnTo>
                      <a:pt x="2014" y="560"/>
                    </a:lnTo>
                    <a:lnTo>
                      <a:pt x="2022" y="552"/>
                    </a:lnTo>
                    <a:lnTo>
                      <a:pt x="2027" y="545"/>
                    </a:lnTo>
                    <a:lnTo>
                      <a:pt x="2035" y="540"/>
                    </a:lnTo>
                    <a:lnTo>
                      <a:pt x="2042" y="535"/>
                    </a:lnTo>
                    <a:lnTo>
                      <a:pt x="2047" y="532"/>
                    </a:lnTo>
                    <a:lnTo>
                      <a:pt x="2052" y="529"/>
                    </a:lnTo>
                    <a:lnTo>
                      <a:pt x="2057" y="527"/>
                    </a:lnTo>
                    <a:lnTo>
                      <a:pt x="2065" y="524"/>
                    </a:lnTo>
                    <a:lnTo>
                      <a:pt x="2072" y="517"/>
                    </a:lnTo>
                    <a:lnTo>
                      <a:pt x="2080" y="512"/>
                    </a:lnTo>
                    <a:lnTo>
                      <a:pt x="2087" y="502"/>
                    </a:lnTo>
                    <a:lnTo>
                      <a:pt x="2093" y="494"/>
                    </a:lnTo>
                    <a:lnTo>
                      <a:pt x="2098" y="484"/>
                    </a:lnTo>
                    <a:lnTo>
                      <a:pt x="2100" y="474"/>
                    </a:lnTo>
                    <a:lnTo>
                      <a:pt x="2105" y="466"/>
                    </a:lnTo>
                    <a:lnTo>
                      <a:pt x="2108" y="461"/>
                    </a:lnTo>
                    <a:lnTo>
                      <a:pt x="2108" y="456"/>
                    </a:lnTo>
                    <a:lnTo>
                      <a:pt x="2113" y="454"/>
                    </a:lnTo>
                    <a:lnTo>
                      <a:pt x="2118" y="451"/>
                    </a:lnTo>
                    <a:lnTo>
                      <a:pt x="2123" y="449"/>
                    </a:lnTo>
                    <a:lnTo>
                      <a:pt x="2125" y="446"/>
                    </a:lnTo>
                    <a:lnTo>
                      <a:pt x="2130" y="444"/>
                    </a:lnTo>
                    <a:lnTo>
                      <a:pt x="2135" y="439"/>
                    </a:lnTo>
                    <a:lnTo>
                      <a:pt x="2140" y="434"/>
                    </a:lnTo>
                    <a:lnTo>
                      <a:pt x="2148" y="429"/>
                    </a:lnTo>
                    <a:lnTo>
                      <a:pt x="2156" y="424"/>
                    </a:lnTo>
                    <a:lnTo>
                      <a:pt x="2163" y="416"/>
                    </a:lnTo>
                    <a:lnTo>
                      <a:pt x="2171" y="411"/>
                    </a:lnTo>
                    <a:lnTo>
                      <a:pt x="2176" y="403"/>
                    </a:lnTo>
                    <a:lnTo>
                      <a:pt x="2183" y="396"/>
                    </a:lnTo>
                    <a:lnTo>
                      <a:pt x="2191" y="391"/>
                    </a:lnTo>
                    <a:lnTo>
                      <a:pt x="2196" y="386"/>
                    </a:lnTo>
                    <a:lnTo>
                      <a:pt x="2198" y="378"/>
                    </a:lnTo>
                    <a:lnTo>
                      <a:pt x="2203" y="376"/>
                    </a:lnTo>
                    <a:lnTo>
                      <a:pt x="2203" y="371"/>
                    </a:lnTo>
                    <a:lnTo>
                      <a:pt x="2206" y="368"/>
                    </a:lnTo>
                    <a:lnTo>
                      <a:pt x="2203" y="366"/>
                    </a:lnTo>
                    <a:lnTo>
                      <a:pt x="2196" y="363"/>
                    </a:lnTo>
                    <a:lnTo>
                      <a:pt x="2188" y="363"/>
                    </a:lnTo>
                    <a:lnTo>
                      <a:pt x="2178" y="366"/>
                    </a:lnTo>
                    <a:lnTo>
                      <a:pt x="2168" y="368"/>
                    </a:lnTo>
                    <a:lnTo>
                      <a:pt x="2161" y="371"/>
                    </a:lnTo>
                    <a:lnTo>
                      <a:pt x="2150" y="376"/>
                    </a:lnTo>
                    <a:lnTo>
                      <a:pt x="2143" y="381"/>
                    </a:lnTo>
                    <a:lnTo>
                      <a:pt x="2140" y="383"/>
                    </a:lnTo>
                    <a:lnTo>
                      <a:pt x="2140" y="381"/>
                    </a:lnTo>
                    <a:lnTo>
                      <a:pt x="2143" y="378"/>
                    </a:lnTo>
                    <a:lnTo>
                      <a:pt x="2145" y="376"/>
                    </a:lnTo>
                    <a:lnTo>
                      <a:pt x="2145" y="371"/>
                    </a:lnTo>
                    <a:lnTo>
                      <a:pt x="2143" y="366"/>
                    </a:lnTo>
                    <a:lnTo>
                      <a:pt x="2138" y="366"/>
                    </a:lnTo>
                    <a:lnTo>
                      <a:pt x="2128" y="366"/>
                    </a:lnTo>
                    <a:lnTo>
                      <a:pt x="2125" y="368"/>
                    </a:lnTo>
                    <a:lnTo>
                      <a:pt x="2125" y="366"/>
                    </a:lnTo>
                    <a:lnTo>
                      <a:pt x="2130" y="363"/>
                    </a:lnTo>
                    <a:lnTo>
                      <a:pt x="2140" y="358"/>
                    </a:lnTo>
                    <a:lnTo>
                      <a:pt x="2150" y="356"/>
                    </a:lnTo>
                    <a:lnTo>
                      <a:pt x="2158" y="353"/>
                    </a:lnTo>
                    <a:lnTo>
                      <a:pt x="2166" y="350"/>
                    </a:lnTo>
                    <a:lnTo>
                      <a:pt x="2171" y="353"/>
                    </a:lnTo>
                    <a:lnTo>
                      <a:pt x="2173" y="353"/>
                    </a:lnTo>
                    <a:lnTo>
                      <a:pt x="2178" y="356"/>
                    </a:lnTo>
                    <a:lnTo>
                      <a:pt x="2183" y="353"/>
                    </a:lnTo>
                    <a:lnTo>
                      <a:pt x="2188" y="353"/>
                    </a:lnTo>
                    <a:lnTo>
                      <a:pt x="2193" y="350"/>
                    </a:lnTo>
                    <a:lnTo>
                      <a:pt x="2198" y="345"/>
                    </a:lnTo>
                    <a:lnTo>
                      <a:pt x="2201" y="343"/>
                    </a:lnTo>
                    <a:lnTo>
                      <a:pt x="2201" y="338"/>
                    </a:lnTo>
                    <a:lnTo>
                      <a:pt x="2198" y="333"/>
                    </a:lnTo>
                    <a:lnTo>
                      <a:pt x="2196" y="330"/>
                    </a:lnTo>
                    <a:lnTo>
                      <a:pt x="2193" y="328"/>
                    </a:lnTo>
                    <a:lnTo>
                      <a:pt x="2188" y="325"/>
                    </a:lnTo>
                    <a:lnTo>
                      <a:pt x="2183" y="325"/>
                    </a:lnTo>
                    <a:lnTo>
                      <a:pt x="2176" y="323"/>
                    </a:lnTo>
                    <a:lnTo>
                      <a:pt x="2168" y="323"/>
                    </a:lnTo>
                    <a:lnTo>
                      <a:pt x="2161" y="323"/>
                    </a:lnTo>
                    <a:lnTo>
                      <a:pt x="2153" y="323"/>
                    </a:lnTo>
                    <a:lnTo>
                      <a:pt x="2145" y="323"/>
                    </a:lnTo>
                    <a:lnTo>
                      <a:pt x="2140" y="323"/>
                    </a:lnTo>
                    <a:lnTo>
                      <a:pt x="2138" y="325"/>
                    </a:lnTo>
                    <a:lnTo>
                      <a:pt x="2135" y="325"/>
                    </a:lnTo>
                    <a:lnTo>
                      <a:pt x="2135" y="323"/>
                    </a:lnTo>
                    <a:lnTo>
                      <a:pt x="2138" y="320"/>
                    </a:lnTo>
                    <a:lnTo>
                      <a:pt x="2143" y="318"/>
                    </a:lnTo>
                    <a:lnTo>
                      <a:pt x="2148" y="318"/>
                    </a:lnTo>
                    <a:lnTo>
                      <a:pt x="2153" y="318"/>
                    </a:lnTo>
                    <a:lnTo>
                      <a:pt x="2158" y="318"/>
                    </a:lnTo>
                    <a:lnTo>
                      <a:pt x="2161" y="315"/>
                    </a:lnTo>
                    <a:lnTo>
                      <a:pt x="2161" y="313"/>
                    </a:lnTo>
                    <a:lnTo>
                      <a:pt x="2156" y="310"/>
                    </a:lnTo>
                    <a:lnTo>
                      <a:pt x="2150" y="308"/>
                    </a:lnTo>
                    <a:lnTo>
                      <a:pt x="2145" y="305"/>
                    </a:lnTo>
                    <a:lnTo>
                      <a:pt x="2140" y="303"/>
                    </a:lnTo>
                    <a:lnTo>
                      <a:pt x="2135" y="303"/>
                    </a:lnTo>
                    <a:lnTo>
                      <a:pt x="2133" y="300"/>
                    </a:lnTo>
                    <a:lnTo>
                      <a:pt x="2133" y="298"/>
                    </a:lnTo>
                    <a:lnTo>
                      <a:pt x="2138" y="295"/>
                    </a:lnTo>
                    <a:lnTo>
                      <a:pt x="2143" y="292"/>
                    </a:lnTo>
                    <a:lnTo>
                      <a:pt x="2148" y="290"/>
                    </a:lnTo>
                    <a:lnTo>
                      <a:pt x="2150" y="285"/>
                    </a:lnTo>
                    <a:lnTo>
                      <a:pt x="2153" y="282"/>
                    </a:lnTo>
                    <a:lnTo>
                      <a:pt x="2156" y="277"/>
                    </a:lnTo>
                    <a:lnTo>
                      <a:pt x="2156" y="275"/>
                    </a:lnTo>
                    <a:lnTo>
                      <a:pt x="2153" y="272"/>
                    </a:lnTo>
                    <a:lnTo>
                      <a:pt x="2153" y="270"/>
                    </a:lnTo>
                    <a:lnTo>
                      <a:pt x="2150" y="267"/>
                    </a:lnTo>
                    <a:lnTo>
                      <a:pt x="2150" y="265"/>
                    </a:lnTo>
                    <a:lnTo>
                      <a:pt x="2150" y="260"/>
                    </a:lnTo>
                    <a:lnTo>
                      <a:pt x="2153" y="257"/>
                    </a:lnTo>
                    <a:lnTo>
                      <a:pt x="2153" y="255"/>
                    </a:lnTo>
                    <a:lnTo>
                      <a:pt x="2153" y="252"/>
                    </a:lnTo>
                    <a:lnTo>
                      <a:pt x="2150" y="250"/>
                    </a:lnTo>
                    <a:lnTo>
                      <a:pt x="2148" y="250"/>
                    </a:lnTo>
                    <a:lnTo>
                      <a:pt x="2143" y="247"/>
                    </a:lnTo>
                    <a:lnTo>
                      <a:pt x="2140" y="245"/>
                    </a:lnTo>
                    <a:lnTo>
                      <a:pt x="2140" y="242"/>
                    </a:lnTo>
                    <a:lnTo>
                      <a:pt x="2140" y="240"/>
                    </a:lnTo>
                    <a:lnTo>
                      <a:pt x="2140" y="237"/>
                    </a:lnTo>
                    <a:lnTo>
                      <a:pt x="2138" y="234"/>
                    </a:lnTo>
                    <a:lnTo>
                      <a:pt x="2133" y="234"/>
                    </a:lnTo>
                    <a:lnTo>
                      <a:pt x="2128" y="232"/>
                    </a:lnTo>
                    <a:lnTo>
                      <a:pt x="2120" y="232"/>
                    </a:lnTo>
                    <a:lnTo>
                      <a:pt x="2113" y="229"/>
                    </a:lnTo>
                    <a:lnTo>
                      <a:pt x="2105" y="229"/>
                    </a:lnTo>
                    <a:lnTo>
                      <a:pt x="2100" y="227"/>
                    </a:lnTo>
                    <a:lnTo>
                      <a:pt x="2095" y="224"/>
                    </a:lnTo>
                    <a:lnTo>
                      <a:pt x="2095" y="219"/>
                    </a:lnTo>
                    <a:lnTo>
                      <a:pt x="2100" y="217"/>
                    </a:lnTo>
                    <a:lnTo>
                      <a:pt x="2105" y="212"/>
                    </a:lnTo>
                    <a:lnTo>
                      <a:pt x="2108" y="207"/>
                    </a:lnTo>
                    <a:lnTo>
                      <a:pt x="2110" y="204"/>
                    </a:lnTo>
                    <a:lnTo>
                      <a:pt x="2108" y="202"/>
                    </a:lnTo>
                    <a:lnTo>
                      <a:pt x="2105" y="202"/>
                    </a:lnTo>
                    <a:lnTo>
                      <a:pt x="2103" y="199"/>
                    </a:lnTo>
                    <a:lnTo>
                      <a:pt x="2098" y="202"/>
                    </a:lnTo>
                    <a:lnTo>
                      <a:pt x="2093" y="202"/>
                    </a:lnTo>
                    <a:lnTo>
                      <a:pt x="2087" y="202"/>
                    </a:lnTo>
                    <a:lnTo>
                      <a:pt x="2085" y="202"/>
                    </a:lnTo>
                    <a:lnTo>
                      <a:pt x="2082" y="199"/>
                    </a:lnTo>
                    <a:lnTo>
                      <a:pt x="2082" y="197"/>
                    </a:lnTo>
                    <a:lnTo>
                      <a:pt x="2080" y="197"/>
                    </a:lnTo>
                    <a:lnTo>
                      <a:pt x="2077" y="194"/>
                    </a:lnTo>
                    <a:lnTo>
                      <a:pt x="2075" y="194"/>
                    </a:lnTo>
                    <a:lnTo>
                      <a:pt x="2070" y="194"/>
                    </a:lnTo>
                    <a:lnTo>
                      <a:pt x="2062" y="194"/>
                    </a:lnTo>
                    <a:lnTo>
                      <a:pt x="2055" y="184"/>
                    </a:lnTo>
                    <a:lnTo>
                      <a:pt x="2052" y="174"/>
                    </a:lnTo>
                    <a:lnTo>
                      <a:pt x="2050" y="161"/>
                    </a:lnTo>
                    <a:lnTo>
                      <a:pt x="2050" y="154"/>
                    </a:lnTo>
                    <a:lnTo>
                      <a:pt x="2050" y="146"/>
                    </a:lnTo>
                    <a:lnTo>
                      <a:pt x="2050" y="141"/>
                    </a:lnTo>
                    <a:lnTo>
                      <a:pt x="2047" y="134"/>
                    </a:lnTo>
                    <a:lnTo>
                      <a:pt x="2045" y="129"/>
                    </a:lnTo>
                    <a:lnTo>
                      <a:pt x="2045" y="121"/>
                    </a:lnTo>
                    <a:lnTo>
                      <a:pt x="2047" y="111"/>
                    </a:lnTo>
                    <a:lnTo>
                      <a:pt x="2047" y="103"/>
                    </a:lnTo>
                    <a:lnTo>
                      <a:pt x="2047" y="101"/>
                    </a:lnTo>
                    <a:lnTo>
                      <a:pt x="2045" y="98"/>
                    </a:lnTo>
                    <a:lnTo>
                      <a:pt x="2042" y="98"/>
                    </a:lnTo>
                    <a:lnTo>
                      <a:pt x="2040" y="96"/>
                    </a:lnTo>
                    <a:lnTo>
                      <a:pt x="2035" y="96"/>
                    </a:lnTo>
                    <a:lnTo>
                      <a:pt x="2032" y="98"/>
                    </a:lnTo>
                    <a:lnTo>
                      <a:pt x="2029" y="98"/>
                    </a:lnTo>
                    <a:lnTo>
                      <a:pt x="2027" y="98"/>
                    </a:lnTo>
                    <a:lnTo>
                      <a:pt x="2022" y="101"/>
                    </a:lnTo>
                    <a:lnTo>
                      <a:pt x="2017" y="103"/>
                    </a:lnTo>
                    <a:lnTo>
                      <a:pt x="2014" y="106"/>
                    </a:lnTo>
                    <a:lnTo>
                      <a:pt x="2012" y="111"/>
                    </a:lnTo>
                    <a:lnTo>
                      <a:pt x="2009" y="113"/>
                    </a:lnTo>
                    <a:lnTo>
                      <a:pt x="2007" y="116"/>
                    </a:lnTo>
                    <a:lnTo>
                      <a:pt x="2004" y="121"/>
                    </a:lnTo>
                    <a:lnTo>
                      <a:pt x="2004" y="124"/>
                    </a:lnTo>
                    <a:lnTo>
                      <a:pt x="2002" y="129"/>
                    </a:lnTo>
                    <a:lnTo>
                      <a:pt x="1999" y="131"/>
                    </a:lnTo>
                    <a:lnTo>
                      <a:pt x="1997" y="131"/>
                    </a:lnTo>
                    <a:lnTo>
                      <a:pt x="1994" y="131"/>
                    </a:lnTo>
                    <a:lnTo>
                      <a:pt x="1992" y="134"/>
                    </a:lnTo>
                    <a:lnTo>
                      <a:pt x="1992" y="131"/>
                    </a:lnTo>
                    <a:lnTo>
                      <a:pt x="1989" y="131"/>
                    </a:lnTo>
                    <a:lnTo>
                      <a:pt x="1987" y="129"/>
                    </a:lnTo>
                    <a:lnTo>
                      <a:pt x="1984" y="126"/>
                    </a:lnTo>
                    <a:lnTo>
                      <a:pt x="1982" y="126"/>
                    </a:lnTo>
                    <a:lnTo>
                      <a:pt x="1979" y="126"/>
                    </a:lnTo>
                    <a:lnTo>
                      <a:pt x="1977" y="129"/>
                    </a:lnTo>
                    <a:lnTo>
                      <a:pt x="1974" y="131"/>
                    </a:lnTo>
                    <a:lnTo>
                      <a:pt x="1971" y="134"/>
                    </a:lnTo>
                    <a:lnTo>
                      <a:pt x="1969" y="136"/>
                    </a:lnTo>
                    <a:lnTo>
                      <a:pt x="1964" y="141"/>
                    </a:lnTo>
                    <a:lnTo>
                      <a:pt x="1964" y="139"/>
                    </a:lnTo>
                    <a:lnTo>
                      <a:pt x="1964" y="136"/>
                    </a:lnTo>
                    <a:lnTo>
                      <a:pt x="1964" y="134"/>
                    </a:lnTo>
                    <a:lnTo>
                      <a:pt x="1961" y="131"/>
                    </a:lnTo>
                    <a:lnTo>
                      <a:pt x="1954" y="131"/>
                    </a:lnTo>
                    <a:lnTo>
                      <a:pt x="1946" y="134"/>
                    </a:lnTo>
                    <a:lnTo>
                      <a:pt x="1946" y="131"/>
                    </a:lnTo>
                    <a:lnTo>
                      <a:pt x="1951" y="129"/>
                    </a:lnTo>
                    <a:lnTo>
                      <a:pt x="1954" y="124"/>
                    </a:lnTo>
                    <a:lnTo>
                      <a:pt x="1959" y="119"/>
                    </a:lnTo>
                    <a:lnTo>
                      <a:pt x="1961" y="116"/>
                    </a:lnTo>
                    <a:lnTo>
                      <a:pt x="1964" y="111"/>
                    </a:lnTo>
                    <a:lnTo>
                      <a:pt x="1961" y="108"/>
                    </a:lnTo>
                    <a:lnTo>
                      <a:pt x="1954" y="108"/>
                    </a:lnTo>
                    <a:lnTo>
                      <a:pt x="1949" y="111"/>
                    </a:lnTo>
                    <a:lnTo>
                      <a:pt x="1944" y="111"/>
                    </a:lnTo>
                    <a:lnTo>
                      <a:pt x="1939" y="111"/>
                    </a:lnTo>
                    <a:lnTo>
                      <a:pt x="1934" y="108"/>
                    </a:lnTo>
                    <a:lnTo>
                      <a:pt x="1931" y="108"/>
                    </a:lnTo>
                    <a:lnTo>
                      <a:pt x="1926" y="108"/>
                    </a:lnTo>
                    <a:lnTo>
                      <a:pt x="1924" y="108"/>
                    </a:lnTo>
                    <a:lnTo>
                      <a:pt x="1919" y="108"/>
                    </a:lnTo>
                    <a:lnTo>
                      <a:pt x="1916" y="108"/>
                    </a:lnTo>
                    <a:lnTo>
                      <a:pt x="1914" y="111"/>
                    </a:lnTo>
                    <a:lnTo>
                      <a:pt x="1911" y="111"/>
                    </a:lnTo>
                    <a:lnTo>
                      <a:pt x="1906" y="111"/>
                    </a:lnTo>
                    <a:lnTo>
                      <a:pt x="1898" y="116"/>
                    </a:lnTo>
                    <a:lnTo>
                      <a:pt x="1888" y="121"/>
                    </a:lnTo>
                    <a:lnTo>
                      <a:pt x="1876" y="126"/>
                    </a:lnTo>
                    <a:lnTo>
                      <a:pt x="1866" y="129"/>
                    </a:lnTo>
                    <a:lnTo>
                      <a:pt x="1853" y="134"/>
                    </a:lnTo>
                    <a:lnTo>
                      <a:pt x="1845" y="139"/>
                    </a:lnTo>
                    <a:lnTo>
                      <a:pt x="1838" y="144"/>
                    </a:lnTo>
                    <a:lnTo>
                      <a:pt x="1835" y="149"/>
                    </a:lnTo>
                    <a:lnTo>
                      <a:pt x="1833" y="151"/>
                    </a:lnTo>
                    <a:lnTo>
                      <a:pt x="1830" y="156"/>
                    </a:lnTo>
                    <a:lnTo>
                      <a:pt x="1830" y="159"/>
                    </a:lnTo>
                    <a:lnTo>
                      <a:pt x="1828" y="161"/>
                    </a:lnTo>
                    <a:lnTo>
                      <a:pt x="1825" y="164"/>
                    </a:lnTo>
                    <a:lnTo>
                      <a:pt x="1820" y="166"/>
                    </a:lnTo>
                    <a:lnTo>
                      <a:pt x="1815" y="166"/>
                    </a:lnTo>
                    <a:lnTo>
                      <a:pt x="1808" y="166"/>
                    </a:lnTo>
                    <a:lnTo>
                      <a:pt x="1800" y="169"/>
                    </a:lnTo>
                    <a:lnTo>
                      <a:pt x="1792" y="169"/>
                    </a:lnTo>
                    <a:lnTo>
                      <a:pt x="1782" y="174"/>
                    </a:lnTo>
                    <a:lnTo>
                      <a:pt x="1775" y="176"/>
                    </a:lnTo>
                    <a:lnTo>
                      <a:pt x="1767" y="182"/>
                    </a:lnTo>
                    <a:lnTo>
                      <a:pt x="1760" y="184"/>
                    </a:lnTo>
                    <a:lnTo>
                      <a:pt x="1755" y="189"/>
                    </a:lnTo>
                    <a:lnTo>
                      <a:pt x="1752" y="192"/>
                    </a:lnTo>
                    <a:lnTo>
                      <a:pt x="1750" y="197"/>
                    </a:lnTo>
                    <a:lnTo>
                      <a:pt x="1745" y="202"/>
                    </a:lnTo>
                    <a:lnTo>
                      <a:pt x="1737" y="207"/>
                    </a:lnTo>
                    <a:lnTo>
                      <a:pt x="1727" y="212"/>
                    </a:lnTo>
                    <a:lnTo>
                      <a:pt x="1719" y="217"/>
                    </a:lnTo>
                    <a:lnTo>
                      <a:pt x="1712" y="222"/>
                    </a:lnTo>
                    <a:lnTo>
                      <a:pt x="1707" y="229"/>
                    </a:lnTo>
                    <a:lnTo>
                      <a:pt x="1704" y="234"/>
                    </a:lnTo>
                    <a:lnTo>
                      <a:pt x="1704" y="240"/>
                    </a:lnTo>
                    <a:lnTo>
                      <a:pt x="1702" y="247"/>
                    </a:lnTo>
                    <a:lnTo>
                      <a:pt x="1697" y="252"/>
                    </a:lnTo>
                    <a:lnTo>
                      <a:pt x="1692" y="255"/>
                    </a:lnTo>
                    <a:lnTo>
                      <a:pt x="1684" y="260"/>
                    </a:lnTo>
                    <a:lnTo>
                      <a:pt x="1677" y="262"/>
                    </a:lnTo>
                    <a:lnTo>
                      <a:pt x="1669" y="265"/>
                    </a:lnTo>
                    <a:lnTo>
                      <a:pt x="1659" y="267"/>
                    </a:lnTo>
                    <a:lnTo>
                      <a:pt x="1651" y="270"/>
                    </a:lnTo>
                    <a:lnTo>
                      <a:pt x="1646" y="272"/>
                    </a:lnTo>
                    <a:lnTo>
                      <a:pt x="1639" y="277"/>
                    </a:lnTo>
                    <a:lnTo>
                      <a:pt x="1636" y="280"/>
                    </a:lnTo>
                    <a:lnTo>
                      <a:pt x="1634" y="282"/>
                    </a:lnTo>
                    <a:lnTo>
                      <a:pt x="1634" y="287"/>
                    </a:lnTo>
                    <a:lnTo>
                      <a:pt x="1634" y="290"/>
                    </a:lnTo>
                    <a:lnTo>
                      <a:pt x="1636" y="295"/>
                    </a:lnTo>
                    <a:close/>
                    <a:moveTo>
                      <a:pt x="1258" y="159"/>
                    </a:moveTo>
                    <a:lnTo>
                      <a:pt x="1258" y="159"/>
                    </a:lnTo>
                    <a:lnTo>
                      <a:pt x="1261" y="159"/>
                    </a:lnTo>
                    <a:lnTo>
                      <a:pt x="1263" y="164"/>
                    </a:lnTo>
                    <a:lnTo>
                      <a:pt x="1271" y="166"/>
                    </a:lnTo>
                    <a:lnTo>
                      <a:pt x="1278" y="166"/>
                    </a:lnTo>
                    <a:lnTo>
                      <a:pt x="1283" y="161"/>
                    </a:lnTo>
                    <a:lnTo>
                      <a:pt x="1288" y="159"/>
                    </a:lnTo>
                    <a:lnTo>
                      <a:pt x="1291" y="156"/>
                    </a:lnTo>
                    <a:lnTo>
                      <a:pt x="1293" y="154"/>
                    </a:lnTo>
                    <a:lnTo>
                      <a:pt x="1296" y="156"/>
                    </a:lnTo>
                    <a:lnTo>
                      <a:pt x="1301" y="159"/>
                    </a:lnTo>
                    <a:lnTo>
                      <a:pt x="1306" y="164"/>
                    </a:lnTo>
                    <a:lnTo>
                      <a:pt x="1311" y="169"/>
                    </a:lnTo>
                    <a:lnTo>
                      <a:pt x="1316" y="174"/>
                    </a:lnTo>
                    <a:lnTo>
                      <a:pt x="1316" y="176"/>
                    </a:lnTo>
                    <a:lnTo>
                      <a:pt x="1311" y="174"/>
                    </a:lnTo>
                    <a:lnTo>
                      <a:pt x="1306" y="171"/>
                    </a:lnTo>
                    <a:lnTo>
                      <a:pt x="1298" y="169"/>
                    </a:lnTo>
                    <a:lnTo>
                      <a:pt x="1296" y="171"/>
                    </a:lnTo>
                    <a:lnTo>
                      <a:pt x="1296" y="176"/>
                    </a:lnTo>
                    <a:lnTo>
                      <a:pt x="1296" y="182"/>
                    </a:lnTo>
                    <a:lnTo>
                      <a:pt x="1301" y="184"/>
                    </a:lnTo>
                    <a:lnTo>
                      <a:pt x="1303" y="189"/>
                    </a:lnTo>
                    <a:lnTo>
                      <a:pt x="1303" y="194"/>
                    </a:lnTo>
                    <a:lnTo>
                      <a:pt x="1301" y="197"/>
                    </a:lnTo>
                    <a:lnTo>
                      <a:pt x="1296" y="199"/>
                    </a:lnTo>
                    <a:lnTo>
                      <a:pt x="1293" y="202"/>
                    </a:lnTo>
                    <a:lnTo>
                      <a:pt x="1291" y="204"/>
                    </a:lnTo>
                    <a:lnTo>
                      <a:pt x="1293" y="209"/>
                    </a:lnTo>
                    <a:lnTo>
                      <a:pt x="1296" y="214"/>
                    </a:lnTo>
                    <a:lnTo>
                      <a:pt x="1298" y="214"/>
                    </a:lnTo>
                    <a:lnTo>
                      <a:pt x="1306" y="214"/>
                    </a:lnTo>
                    <a:lnTo>
                      <a:pt x="1313" y="214"/>
                    </a:lnTo>
                    <a:lnTo>
                      <a:pt x="1321" y="214"/>
                    </a:lnTo>
                    <a:lnTo>
                      <a:pt x="1326" y="214"/>
                    </a:lnTo>
                    <a:lnTo>
                      <a:pt x="1331" y="212"/>
                    </a:lnTo>
                    <a:lnTo>
                      <a:pt x="1336" y="209"/>
                    </a:lnTo>
                    <a:lnTo>
                      <a:pt x="1341" y="207"/>
                    </a:lnTo>
                    <a:lnTo>
                      <a:pt x="1346" y="204"/>
                    </a:lnTo>
                    <a:lnTo>
                      <a:pt x="1351" y="204"/>
                    </a:lnTo>
                    <a:lnTo>
                      <a:pt x="1356" y="207"/>
                    </a:lnTo>
                    <a:lnTo>
                      <a:pt x="1359" y="207"/>
                    </a:lnTo>
                    <a:lnTo>
                      <a:pt x="1364" y="207"/>
                    </a:lnTo>
                    <a:lnTo>
                      <a:pt x="1366" y="204"/>
                    </a:lnTo>
                    <a:lnTo>
                      <a:pt x="1371" y="199"/>
                    </a:lnTo>
                    <a:lnTo>
                      <a:pt x="1374" y="197"/>
                    </a:lnTo>
                    <a:lnTo>
                      <a:pt x="1377" y="194"/>
                    </a:lnTo>
                    <a:lnTo>
                      <a:pt x="1374" y="189"/>
                    </a:lnTo>
                    <a:lnTo>
                      <a:pt x="1369" y="187"/>
                    </a:lnTo>
                    <a:lnTo>
                      <a:pt x="1361" y="184"/>
                    </a:lnTo>
                    <a:lnTo>
                      <a:pt x="1359" y="182"/>
                    </a:lnTo>
                    <a:lnTo>
                      <a:pt x="1356" y="179"/>
                    </a:lnTo>
                    <a:lnTo>
                      <a:pt x="1359" y="176"/>
                    </a:lnTo>
                    <a:lnTo>
                      <a:pt x="1364" y="174"/>
                    </a:lnTo>
                    <a:lnTo>
                      <a:pt x="1364" y="171"/>
                    </a:lnTo>
                    <a:lnTo>
                      <a:pt x="1366" y="166"/>
                    </a:lnTo>
                    <a:lnTo>
                      <a:pt x="1364" y="161"/>
                    </a:lnTo>
                    <a:lnTo>
                      <a:pt x="1364" y="159"/>
                    </a:lnTo>
                    <a:lnTo>
                      <a:pt x="1364" y="156"/>
                    </a:lnTo>
                    <a:lnTo>
                      <a:pt x="1364" y="154"/>
                    </a:lnTo>
                    <a:lnTo>
                      <a:pt x="1366" y="151"/>
                    </a:lnTo>
                    <a:lnTo>
                      <a:pt x="1371" y="144"/>
                    </a:lnTo>
                    <a:lnTo>
                      <a:pt x="1377" y="136"/>
                    </a:lnTo>
                    <a:lnTo>
                      <a:pt x="1374" y="129"/>
                    </a:lnTo>
                    <a:lnTo>
                      <a:pt x="1366" y="124"/>
                    </a:lnTo>
                    <a:lnTo>
                      <a:pt x="1359" y="119"/>
                    </a:lnTo>
                    <a:lnTo>
                      <a:pt x="1354" y="116"/>
                    </a:lnTo>
                    <a:lnTo>
                      <a:pt x="1354" y="111"/>
                    </a:lnTo>
                    <a:lnTo>
                      <a:pt x="1359" y="108"/>
                    </a:lnTo>
                    <a:lnTo>
                      <a:pt x="1366" y="103"/>
                    </a:lnTo>
                    <a:lnTo>
                      <a:pt x="1371" y="98"/>
                    </a:lnTo>
                    <a:lnTo>
                      <a:pt x="1374" y="91"/>
                    </a:lnTo>
                    <a:lnTo>
                      <a:pt x="1374" y="86"/>
                    </a:lnTo>
                    <a:lnTo>
                      <a:pt x="1374" y="78"/>
                    </a:lnTo>
                    <a:lnTo>
                      <a:pt x="1374" y="71"/>
                    </a:lnTo>
                    <a:lnTo>
                      <a:pt x="1374" y="66"/>
                    </a:lnTo>
                    <a:lnTo>
                      <a:pt x="1377" y="55"/>
                    </a:lnTo>
                    <a:lnTo>
                      <a:pt x="1377" y="48"/>
                    </a:lnTo>
                    <a:lnTo>
                      <a:pt x="1379" y="40"/>
                    </a:lnTo>
                    <a:lnTo>
                      <a:pt x="1377" y="38"/>
                    </a:lnTo>
                    <a:lnTo>
                      <a:pt x="1374" y="35"/>
                    </a:lnTo>
                    <a:lnTo>
                      <a:pt x="1369" y="38"/>
                    </a:lnTo>
                    <a:lnTo>
                      <a:pt x="1366" y="35"/>
                    </a:lnTo>
                    <a:lnTo>
                      <a:pt x="1369" y="30"/>
                    </a:lnTo>
                    <a:lnTo>
                      <a:pt x="1374" y="23"/>
                    </a:lnTo>
                    <a:lnTo>
                      <a:pt x="1377" y="18"/>
                    </a:lnTo>
                    <a:lnTo>
                      <a:pt x="1377" y="10"/>
                    </a:lnTo>
                    <a:lnTo>
                      <a:pt x="1377" y="5"/>
                    </a:lnTo>
                    <a:lnTo>
                      <a:pt x="1374" y="5"/>
                    </a:lnTo>
                    <a:lnTo>
                      <a:pt x="1371" y="5"/>
                    </a:lnTo>
                    <a:lnTo>
                      <a:pt x="1369" y="5"/>
                    </a:lnTo>
                    <a:lnTo>
                      <a:pt x="1366" y="5"/>
                    </a:lnTo>
                    <a:lnTo>
                      <a:pt x="1361" y="3"/>
                    </a:lnTo>
                    <a:lnTo>
                      <a:pt x="1356" y="3"/>
                    </a:lnTo>
                    <a:lnTo>
                      <a:pt x="1354" y="0"/>
                    </a:lnTo>
                    <a:lnTo>
                      <a:pt x="1351" y="0"/>
                    </a:lnTo>
                    <a:lnTo>
                      <a:pt x="1349" y="3"/>
                    </a:lnTo>
                    <a:lnTo>
                      <a:pt x="1346" y="5"/>
                    </a:lnTo>
                    <a:lnTo>
                      <a:pt x="1341" y="5"/>
                    </a:lnTo>
                    <a:lnTo>
                      <a:pt x="1336" y="5"/>
                    </a:lnTo>
                    <a:lnTo>
                      <a:pt x="1334" y="5"/>
                    </a:lnTo>
                    <a:lnTo>
                      <a:pt x="1329" y="8"/>
                    </a:lnTo>
                    <a:lnTo>
                      <a:pt x="1326" y="8"/>
                    </a:lnTo>
                    <a:lnTo>
                      <a:pt x="1324" y="8"/>
                    </a:lnTo>
                    <a:lnTo>
                      <a:pt x="1324" y="10"/>
                    </a:lnTo>
                    <a:lnTo>
                      <a:pt x="1321" y="13"/>
                    </a:lnTo>
                    <a:lnTo>
                      <a:pt x="1319" y="13"/>
                    </a:lnTo>
                    <a:lnTo>
                      <a:pt x="1316" y="13"/>
                    </a:lnTo>
                    <a:lnTo>
                      <a:pt x="1311" y="15"/>
                    </a:lnTo>
                    <a:lnTo>
                      <a:pt x="1303" y="18"/>
                    </a:lnTo>
                    <a:lnTo>
                      <a:pt x="1301" y="20"/>
                    </a:lnTo>
                    <a:lnTo>
                      <a:pt x="1296" y="25"/>
                    </a:lnTo>
                    <a:lnTo>
                      <a:pt x="1293" y="30"/>
                    </a:lnTo>
                    <a:lnTo>
                      <a:pt x="1293" y="35"/>
                    </a:lnTo>
                    <a:lnTo>
                      <a:pt x="1293" y="38"/>
                    </a:lnTo>
                    <a:lnTo>
                      <a:pt x="1293" y="40"/>
                    </a:lnTo>
                    <a:lnTo>
                      <a:pt x="1291" y="40"/>
                    </a:lnTo>
                    <a:lnTo>
                      <a:pt x="1286" y="43"/>
                    </a:lnTo>
                    <a:lnTo>
                      <a:pt x="1281" y="43"/>
                    </a:lnTo>
                    <a:lnTo>
                      <a:pt x="1278" y="45"/>
                    </a:lnTo>
                    <a:lnTo>
                      <a:pt x="1276" y="48"/>
                    </a:lnTo>
                    <a:lnTo>
                      <a:pt x="1273" y="50"/>
                    </a:lnTo>
                    <a:lnTo>
                      <a:pt x="1271" y="53"/>
                    </a:lnTo>
                    <a:lnTo>
                      <a:pt x="1268" y="55"/>
                    </a:lnTo>
                    <a:lnTo>
                      <a:pt x="1266" y="58"/>
                    </a:lnTo>
                    <a:lnTo>
                      <a:pt x="1263" y="61"/>
                    </a:lnTo>
                    <a:lnTo>
                      <a:pt x="1261" y="66"/>
                    </a:lnTo>
                    <a:lnTo>
                      <a:pt x="1261" y="71"/>
                    </a:lnTo>
                    <a:lnTo>
                      <a:pt x="1266" y="76"/>
                    </a:lnTo>
                    <a:lnTo>
                      <a:pt x="1268" y="81"/>
                    </a:lnTo>
                    <a:lnTo>
                      <a:pt x="1271" y="86"/>
                    </a:lnTo>
                    <a:lnTo>
                      <a:pt x="1271" y="88"/>
                    </a:lnTo>
                    <a:lnTo>
                      <a:pt x="1268" y="91"/>
                    </a:lnTo>
                    <a:lnTo>
                      <a:pt x="1268" y="96"/>
                    </a:lnTo>
                    <a:lnTo>
                      <a:pt x="1266" y="96"/>
                    </a:lnTo>
                    <a:lnTo>
                      <a:pt x="1263" y="93"/>
                    </a:lnTo>
                    <a:lnTo>
                      <a:pt x="1261" y="88"/>
                    </a:lnTo>
                    <a:lnTo>
                      <a:pt x="1258" y="83"/>
                    </a:lnTo>
                    <a:lnTo>
                      <a:pt x="1256" y="78"/>
                    </a:lnTo>
                    <a:lnTo>
                      <a:pt x="1253" y="76"/>
                    </a:lnTo>
                    <a:lnTo>
                      <a:pt x="1250" y="78"/>
                    </a:lnTo>
                    <a:lnTo>
                      <a:pt x="1248" y="81"/>
                    </a:lnTo>
                    <a:lnTo>
                      <a:pt x="1245" y="86"/>
                    </a:lnTo>
                    <a:lnTo>
                      <a:pt x="1243" y="88"/>
                    </a:lnTo>
                    <a:lnTo>
                      <a:pt x="1240" y="93"/>
                    </a:lnTo>
                    <a:lnTo>
                      <a:pt x="1240" y="98"/>
                    </a:lnTo>
                    <a:lnTo>
                      <a:pt x="1238" y="108"/>
                    </a:lnTo>
                    <a:lnTo>
                      <a:pt x="1235" y="116"/>
                    </a:lnTo>
                    <a:lnTo>
                      <a:pt x="1235" y="121"/>
                    </a:lnTo>
                    <a:lnTo>
                      <a:pt x="1235" y="126"/>
                    </a:lnTo>
                    <a:lnTo>
                      <a:pt x="1238" y="131"/>
                    </a:lnTo>
                    <a:lnTo>
                      <a:pt x="1243" y="134"/>
                    </a:lnTo>
                    <a:lnTo>
                      <a:pt x="1245" y="134"/>
                    </a:lnTo>
                    <a:lnTo>
                      <a:pt x="1250" y="134"/>
                    </a:lnTo>
                    <a:lnTo>
                      <a:pt x="1253" y="136"/>
                    </a:lnTo>
                    <a:lnTo>
                      <a:pt x="1256" y="134"/>
                    </a:lnTo>
                    <a:lnTo>
                      <a:pt x="1258" y="134"/>
                    </a:lnTo>
                    <a:lnTo>
                      <a:pt x="1258" y="136"/>
                    </a:lnTo>
                    <a:lnTo>
                      <a:pt x="1256" y="141"/>
                    </a:lnTo>
                    <a:lnTo>
                      <a:pt x="1253" y="144"/>
                    </a:lnTo>
                    <a:lnTo>
                      <a:pt x="1253" y="146"/>
                    </a:lnTo>
                    <a:lnTo>
                      <a:pt x="1258" y="159"/>
                    </a:lnTo>
                    <a:close/>
                    <a:moveTo>
                      <a:pt x="1866" y="1003"/>
                    </a:moveTo>
                    <a:lnTo>
                      <a:pt x="1840" y="1024"/>
                    </a:lnTo>
                    <a:lnTo>
                      <a:pt x="1813" y="1067"/>
                    </a:lnTo>
                    <a:lnTo>
                      <a:pt x="1808" y="1082"/>
                    </a:lnTo>
                    <a:lnTo>
                      <a:pt x="1808" y="1102"/>
                    </a:lnTo>
                    <a:lnTo>
                      <a:pt x="1823" y="1097"/>
                    </a:lnTo>
                    <a:lnTo>
                      <a:pt x="1850" y="1102"/>
                    </a:lnTo>
                    <a:lnTo>
                      <a:pt x="1866" y="1112"/>
                    </a:lnTo>
                    <a:lnTo>
                      <a:pt x="1881" y="1107"/>
                    </a:lnTo>
                    <a:lnTo>
                      <a:pt x="1893" y="1122"/>
                    </a:lnTo>
                    <a:lnTo>
                      <a:pt x="1914" y="1117"/>
                    </a:lnTo>
                    <a:lnTo>
                      <a:pt x="1914" y="1097"/>
                    </a:lnTo>
                    <a:lnTo>
                      <a:pt x="1903" y="1072"/>
                    </a:lnTo>
                    <a:lnTo>
                      <a:pt x="1861" y="1051"/>
                    </a:lnTo>
                    <a:lnTo>
                      <a:pt x="1856" y="1041"/>
                    </a:lnTo>
                    <a:lnTo>
                      <a:pt x="1866" y="1019"/>
                    </a:lnTo>
                    <a:lnTo>
                      <a:pt x="1866" y="1003"/>
                    </a:lnTo>
                    <a:close/>
                    <a:moveTo>
                      <a:pt x="1258" y="247"/>
                    </a:moveTo>
                    <a:lnTo>
                      <a:pt x="1258" y="245"/>
                    </a:lnTo>
                    <a:lnTo>
                      <a:pt x="1256" y="245"/>
                    </a:lnTo>
                    <a:lnTo>
                      <a:pt x="1253" y="247"/>
                    </a:lnTo>
                    <a:lnTo>
                      <a:pt x="1258" y="247"/>
                    </a:lnTo>
                    <a:close/>
                    <a:moveTo>
                      <a:pt x="1238" y="219"/>
                    </a:moveTo>
                    <a:lnTo>
                      <a:pt x="1243" y="219"/>
                    </a:lnTo>
                    <a:lnTo>
                      <a:pt x="1250" y="224"/>
                    </a:lnTo>
                    <a:lnTo>
                      <a:pt x="1253" y="227"/>
                    </a:lnTo>
                    <a:lnTo>
                      <a:pt x="1256" y="227"/>
                    </a:lnTo>
                    <a:lnTo>
                      <a:pt x="1261" y="224"/>
                    </a:lnTo>
                    <a:lnTo>
                      <a:pt x="1266" y="224"/>
                    </a:lnTo>
                    <a:lnTo>
                      <a:pt x="1268" y="227"/>
                    </a:lnTo>
                    <a:lnTo>
                      <a:pt x="1271" y="229"/>
                    </a:lnTo>
                    <a:lnTo>
                      <a:pt x="1271" y="234"/>
                    </a:lnTo>
                    <a:lnTo>
                      <a:pt x="1273" y="237"/>
                    </a:lnTo>
                    <a:lnTo>
                      <a:pt x="1273" y="240"/>
                    </a:lnTo>
                    <a:lnTo>
                      <a:pt x="1273" y="245"/>
                    </a:lnTo>
                    <a:lnTo>
                      <a:pt x="1273" y="252"/>
                    </a:lnTo>
                    <a:lnTo>
                      <a:pt x="1273" y="257"/>
                    </a:lnTo>
                    <a:lnTo>
                      <a:pt x="1276" y="262"/>
                    </a:lnTo>
                    <a:lnTo>
                      <a:pt x="1281" y="265"/>
                    </a:lnTo>
                    <a:lnTo>
                      <a:pt x="1283" y="267"/>
                    </a:lnTo>
                    <a:lnTo>
                      <a:pt x="1288" y="270"/>
                    </a:lnTo>
                    <a:lnTo>
                      <a:pt x="1291" y="270"/>
                    </a:lnTo>
                    <a:lnTo>
                      <a:pt x="1296" y="270"/>
                    </a:lnTo>
                    <a:lnTo>
                      <a:pt x="1301" y="272"/>
                    </a:lnTo>
                    <a:lnTo>
                      <a:pt x="1306" y="272"/>
                    </a:lnTo>
                    <a:lnTo>
                      <a:pt x="1311" y="270"/>
                    </a:lnTo>
                    <a:lnTo>
                      <a:pt x="1313" y="270"/>
                    </a:lnTo>
                    <a:lnTo>
                      <a:pt x="1319" y="270"/>
                    </a:lnTo>
                    <a:lnTo>
                      <a:pt x="1321" y="267"/>
                    </a:lnTo>
                    <a:lnTo>
                      <a:pt x="1324" y="267"/>
                    </a:lnTo>
                    <a:lnTo>
                      <a:pt x="1329" y="267"/>
                    </a:lnTo>
                    <a:lnTo>
                      <a:pt x="1331" y="267"/>
                    </a:lnTo>
                    <a:lnTo>
                      <a:pt x="1336" y="267"/>
                    </a:lnTo>
                    <a:lnTo>
                      <a:pt x="1341" y="265"/>
                    </a:lnTo>
                    <a:lnTo>
                      <a:pt x="1344" y="265"/>
                    </a:lnTo>
                    <a:lnTo>
                      <a:pt x="1346" y="265"/>
                    </a:lnTo>
                    <a:lnTo>
                      <a:pt x="1349" y="260"/>
                    </a:lnTo>
                    <a:lnTo>
                      <a:pt x="1351" y="260"/>
                    </a:lnTo>
                    <a:lnTo>
                      <a:pt x="1354" y="260"/>
                    </a:lnTo>
                    <a:lnTo>
                      <a:pt x="1359" y="262"/>
                    </a:lnTo>
                    <a:lnTo>
                      <a:pt x="1364" y="262"/>
                    </a:lnTo>
                    <a:lnTo>
                      <a:pt x="1366" y="260"/>
                    </a:lnTo>
                    <a:lnTo>
                      <a:pt x="1371" y="260"/>
                    </a:lnTo>
                    <a:lnTo>
                      <a:pt x="1374" y="255"/>
                    </a:lnTo>
                    <a:lnTo>
                      <a:pt x="1379" y="252"/>
                    </a:lnTo>
                    <a:lnTo>
                      <a:pt x="1379" y="250"/>
                    </a:lnTo>
                    <a:lnTo>
                      <a:pt x="1379" y="245"/>
                    </a:lnTo>
                    <a:lnTo>
                      <a:pt x="1379" y="240"/>
                    </a:lnTo>
                    <a:lnTo>
                      <a:pt x="1377" y="234"/>
                    </a:lnTo>
                    <a:lnTo>
                      <a:pt x="1374" y="232"/>
                    </a:lnTo>
                    <a:lnTo>
                      <a:pt x="1371" y="229"/>
                    </a:lnTo>
                    <a:lnTo>
                      <a:pt x="1366" y="227"/>
                    </a:lnTo>
                    <a:lnTo>
                      <a:pt x="1361" y="224"/>
                    </a:lnTo>
                    <a:lnTo>
                      <a:pt x="1356" y="224"/>
                    </a:lnTo>
                    <a:lnTo>
                      <a:pt x="1354" y="222"/>
                    </a:lnTo>
                    <a:lnTo>
                      <a:pt x="1344" y="224"/>
                    </a:lnTo>
                    <a:lnTo>
                      <a:pt x="1341" y="224"/>
                    </a:lnTo>
                    <a:lnTo>
                      <a:pt x="1336" y="229"/>
                    </a:lnTo>
                    <a:lnTo>
                      <a:pt x="1334" y="232"/>
                    </a:lnTo>
                    <a:lnTo>
                      <a:pt x="1331" y="234"/>
                    </a:lnTo>
                    <a:lnTo>
                      <a:pt x="1326" y="240"/>
                    </a:lnTo>
                    <a:lnTo>
                      <a:pt x="1324" y="240"/>
                    </a:lnTo>
                    <a:lnTo>
                      <a:pt x="1321" y="240"/>
                    </a:lnTo>
                    <a:lnTo>
                      <a:pt x="1313" y="240"/>
                    </a:lnTo>
                    <a:lnTo>
                      <a:pt x="1306" y="240"/>
                    </a:lnTo>
                    <a:lnTo>
                      <a:pt x="1301" y="240"/>
                    </a:lnTo>
                    <a:lnTo>
                      <a:pt x="1298" y="237"/>
                    </a:lnTo>
                    <a:lnTo>
                      <a:pt x="1296" y="232"/>
                    </a:lnTo>
                    <a:lnTo>
                      <a:pt x="1293" y="227"/>
                    </a:lnTo>
                    <a:lnTo>
                      <a:pt x="1288" y="224"/>
                    </a:lnTo>
                    <a:lnTo>
                      <a:pt x="1286" y="217"/>
                    </a:lnTo>
                    <a:lnTo>
                      <a:pt x="1283" y="214"/>
                    </a:lnTo>
                    <a:lnTo>
                      <a:pt x="1283" y="212"/>
                    </a:lnTo>
                    <a:lnTo>
                      <a:pt x="1281" y="212"/>
                    </a:lnTo>
                    <a:lnTo>
                      <a:pt x="1238" y="219"/>
                    </a:lnTo>
                    <a:close/>
                    <a:moveTo>
                      <a:pt x="1271" y="217"/>
                    </a:moveTo>
                    <a:lnTo>
                      <a:pt x="1268" y="217"/>
                    </a:lnTo>
                    <a:lnTo>
                      <a:pt x="1271" y="217"/>
                    </a:lnTo>
                    <a:close/>
                    <a:moveTo>
                      <a:pt x="1404" y="1810"/>
                    </a:moveTo>
                    <a:lnTo>
                      <a:pt x="1404" y="1810"/>
                    </a:lnTo>
                    <a:lnTo>
                      <a:pt x="1404" y="1803"/>
                    </a:lnTo>
                    <a:lnTo>
                      <a:pt x="1402" y="1798"/>
                    </a:lnTo>
                    <a:lnTo>
                      <a:pt x="1399" y="1795"/>
                    </a:lnTo>
                    <a:lnTo>
                      <a:pt x="1404" y="1737"/>
                    </a:lnTo>
                    <a:lnTo>
                      <a:pt x="1377" y="1732"/>
                    </a:lnTo>
                    <a:lnTo>
                      <a:pt x="1346" y="1727"/>
                    </a:lnTo>
                    <a:lnTo>
                      <a:pt x="1339" y="1725"/>
                    </a:lnTo>
                    <a:lnTo>
                      <a:pt x="1331" y="1722"/>
                    </a:lnTo>
                    <a:lnTo>
                      <a:pt x="1329" y="1722"/>
                    </a:lnTo>
                    <a:lnTo>
                      <a:pt x="1316" y="1720"/>
                    </a:lnTo>
                    <a:lnTo>
                      <a:pt x="1308" y="1717"/>
                    </a:lnTo>
                    <a:lnTo>
                      <a:pt x="1308" y="1694"/>
                    </a:lnTo>
                    <a:lnTo>
                      <a:pt x="1303" y="1689"/>
                    </a:lnTo>
                    <a:lnTo>
                      <a:pt x="1321" y="1679"/>
                    </a:lnTo>
                    <a:lnTo>
                      <a:pt x="1336" y="1669"/>
                    </a:lnTo>
                    <a:lnTo>
                      <a:pt x="1346" y="1629"/>
                    </a:lnTo>
                    <a:lnTo>
                      <a:pt x="1283" y="1639"/>
                    </a:lnTo>
                    <a:lnTo>
                      <a:pt x="1258" y="1674"/>
                    </a:lnTo>
                    <a:lnTo>
                      <a:pt x="1215" y="1679"/>
                    </a:lnTo>
                    <a:lnTo>
                      <a:pt x="1172" y="1629"/>
                    </a:lnTo>
                    <a:lnTo>
                      <a:pt x="1167" y="1561"/>
                    </a:lnTo>
                    <a:lnTo>
                      <a:pt x="1180" y="1546"/>
                    </a:lnTo>
                    <a:lnTo>
                      <a:pt x="1177" y="1546"/>
                    </a:lnTo>
                    <a:lnTo>
                      <a:pt x="1177" y="1510"/>
                    </a:lnTo>
                    <a:lnTo>
                      <a:pt x="1200" y="1490"/>
                    </a:lnTo>
                    <a:lnTo>
                      <a:pt x="1215" y="1472"/>
                    </a:lnTo>
                    <a:lnTo>
                      <a:pt x="1268" y="1477"/>
                    </a:lnTo>
                    <a:lnTo>
                      <a:pt x="1298" y="1477"/>
                    </a:lnTo>
                    <a:lnTo>
                      <a:pt x="1341" y="1467"/>
                    </a:lnTo>
                    <a:lnTo>
                      <a:pt x="1366" y="1467"/>
                    </a:lnTo>
                    <a:lnTo>
                      <a:pt x="1392" y="1462"/>
                    </a:lnTo>
                    <a:lnTo>
                      <a:pt x="1399" y="1490"/>
                    </a:lnTo>
                    <a:lnTo>
                      <a:pt x="1409" y="1525"/>
                    </a:lnTo>
                    <a:lnTo>
                      <a:pt x="1442" y="1556"/>
                    </a:lnTo>
                    <a:lnTo>
                      <a:pt x="1457" y="1561"/>
                    </a:lnTo>
                    <a:lnTo>
                      <a:pt x="1452" y="1510"/>
                    </a:lnTo>
                    <a:lnTo>
                      <a:pt x="1429" y="1452"/>
                    </a:lnTo>
                    <a:lnTo>
                      <a:pt x="1457" y="1422"/>
                    </a:lnTo>
                    <a:lnTo>
                      <a:pt x="1482" y="1412"/>
                    </a:lnTo>
                    <a:lnTo>
                      <a:pt x="1530" y="1367"/>
                    </a:lnTo>
                    <a:lnTo>
                      <a:pt x="1525" y="1334"/>
                    </a:lnTo>
                    <a:lnTo>
                      <a:pt x="1520" y="1304"/>
                    </a:lnTo>
                    <a:lnTo>
                      <a:pt x="1535" y="1314"/>
                    </a:lnTo>
                    <a:lnTo>
                      <a:pt x="1540" y="1309"/>
                    </a:lnTo>
                    <a:lnTo>
                      <a:pt x="1535" y="1288"/>
                    </a:lnTo>
                    <a:lnTo>
                      <a:pt x="1545" y="1288"/>
                    </a:lnTo>
                    <a:lnTo>
                      <a:pt x="1561" y="1283"/>
                    </a:lnTo>
                    <a:lnTo>
                      <a:pt x="1571" y="1258"/>
                    </a:lnTo>
                    <a:lnTo>
                      <a:pt x="1593" y="1253"/>
                    </a:lnTo>
                    <a:lnTo>
                      <a:pt x="1624" y="1235"/>
                    </a:lnTo>
                    <a:lnTo>
                      <a:pt x="1624" y="1195"/>
                    </a:lnTo>
                    <a:lnTo>
                      <a:pt x="1677" y="1170"/>
                    </a:lnTo>
                    <a:lnTo>
                      <a:pt x="1666" y="1117"/>
                    </a:lnTo>
                    <a:lnTo>
                      <a:pt x="1677" y="1170"/>
                    </a:lnTo>
                    <a:lnTo>
                      <a:pt x="1699" y="1155"/>
                    </a:lnTo>
                    <a:lnTo>
                      <a:pt x="1714" y="1160"/>
                    </a:lnTo>
                    <a:lnTo>
                      <a:pt x="1704" y="1175"/>
                    </a:lnTo>
                    <a:lnTo>
                      <a:pt x="1714" y="1195"/>
                    </a:lnTo>
                    <a:lnTo>
                      <a:pt x="1760" y="1160"/>
                    </a:lnTo>
                    <a:lnTo>
                      <a:pt x="1777" y="1137"/>
                    </a:lnTo>
                    <a:lnTo>
                      <a:pt x="1729" y="1132"/>
                    </a:lnTo>
                    <a:lnTo>
                      <a:pt x="1709" y="1102"/>
                    </a:lnTo>
                    <a:lnTo>
                      <a:pt x="1724" y="1087"/>
                    </a:lnTo>
                    <a:lnTo>
                      <a:pt x="1729" y="1067"/>
                    </a:lnTo>
                    <a:lnTo>
                      <a:pt x="1656" y="1082"/>
                    </a:lnTo>
                    <a:lnTo>
                      <a:pt x="1619" y="1112"/>
                    </a:lnTo>
                    <a:lnTo>
                      <a:pt x="1636" y="1077"/>
                    </a:lnTo>
                    <a:lnTo>
                      <a:pt x="1671" y="1056"/>
                    </a:lnTo>
                    <a:lnTo>
                      <a:pt x="1692" y="1034"/>
                    </a:lnTo>
                    <a:lnTo>
                      <a:pt x="1755" y="1039"/>
                    </a:lnTo>
                    <a:lnTo>
                      <a:pt x="1803" y="1034"/>
                    </a:lnTo>
                    <a:lnTo>
                      <a:pt x="1840" y="1009"/>
                    </a:lnTo>
                    <a:lnTo>
                      <a:pt x="1866" y="988"/>
                    </a:lnTo>
                    <a:lnTo>
                      <a:pt x="1845" y="938"/>
                    </a:lnTo>
                    <a:lnTo>
                      <a:pt x="1840" y="910"/>
                    </a:lnTo>
                    <a:lnTo>
                      <a:pt x="1772" y="875"/>
                    </a:lnTo>
                    <a:lnTo>
                      <a:pt x="1772" y="855"/>
                    </a:lnTo>
                    <a:lnTo>
                      <a:pt x="1714" y="746"/>
                    </a:lnTo>
                    <a:lnTo>
                      <a:pt x="1699" y="792"/>
                    </a:lnTo>
                    <a:lnTo>
                      <a:pt x="1661" y="802"/>
                    </a:lnTo>
                    <a:lnTo>
                      <a:pt x="1651" y="792"/>
                    </a:lnTo>
                    <a:lnTo>
                      <a:pt x="1636" y="792"/>
                    </a:lnTo>
                    <a:lnTo>
                      <a:pt x="1636" y="719"/>
                    </a:lnTo>
                    <a:lnTo>
                      <a:pt x="1603" y="714"/>
                    </a:lnTo>
                    <a:lnTo>
                      <a:pt x="1578" y="678"/>
                    </a:lnTo>
                    <a:lnTo>
                      <a:pt x="1550" y="683"/>
                    </a:lnTo>
                    <a:lnTo>
                      <a:pt x="1520" y="673"/>
                    </a:lnTo>
                    <a:lnTo>
                      <a:pt x="1500" y="678"/>
                    </a:lnTo>
                    <a:lnTo>
                      <a:pt x="1500" y="703"/>
                    </a:lnTo>
                    <a:lnTo>
                      <a:pt x="1500" y="731"/>
                    </a:lnTo>
                    <a:lnTo>
                      <a:pt x="1495" y="787"/>
                    </a:lnTo>
                    <a:lnTo>
                      <a:pt x="1487" y="807"/>
                    </a:lnTo>
                    <a:lnTo>
                      <a:pt x="1520" y="870"/>
                    </a:lnTo>
                    <a:lnTo>
                      <a:pt x="1467" y="915"/>
                    </a:lnTo>
                    <a:lnTo>
                      <a:pt x="1477" y="993"/>
                    </a:lnTo>
                    <a:lnTo>
                      <a:pt x="1457" y="1009"/>
                    </a:lnTo>
                    <a:lnTo>
                      <a:pt x="1437" y="998"/>
                    </a:lnTo>
                    <a:lnTo>
                      <a:pt x="1424" y="905"/>
                    </a:lnTo>
                    <a:lnTo>
                      <a:pt x="1371" y="900"/>
                    </a:lnTo>
                    <a:lnTo>
                      <a:pt x="1273" y="845"/>
                    </a:lnTo>
                    <a:lnTo>
                      <a:pt x="1253" y="845"/>
                    </a:lnTo>
                    <a:lnTo>
                      <a:pt x="1235" y="797"/>
                    </a:lnTo>
                    <a:lnTo>
                      <a:pt x="1220" y="782"/>
                    </a:lnTo>
                    <a:lnTo>
                      <a:pt x="1263" y="658"/>
                    </a:lnTo>
                    <a:lnTo>
                      <a:pt x="1288" y="630"/>
                    </a:lnTo>
                    <a:lnTo>
                      <a:pt x="1316" y="615"/>
                    </a:lnTo>
                    <a:lnTo>
                      <a:pt x="1331" y="615"/>
                    </a:lnTo>
                    <a:lnTo>
                      <a:pt x="1346" y="565"/>
                    </a:lnTo>
                    <a:lnTo>
                      <a:pt x="1356" y="524"/>
                    </a:lnTo>
                    <a:lnTo>
                      <a:pt x="1409" y="512"/>
                    </a:lnTo>
                    <a:lnTo>
                      <a:pt x="1437" y="492"/>
                    </a:lnTo>
                    <a:lnTo>
                      <a:pt x="1419" y="446"/>
                    </a:lnTo>
                    <a:lnTo>
                      <a:pt x="1432" y="416"/>
                    </a:lnTo>
                    <a:lnTo>
                      <a:pt x="1412" y="393"/>
                    </a:lnTo>
                    <a:lnTo>
                      <a:pt x="1414" y="393"/>
                    </a:lnTo>
                    <a:lnTo>
                      <a:pt x="1417" y="391"/>
                    </a:lnTo>
                    <a:lnTo>
                      <a:pt x="1419" y="388"/>
                    </a:lnTo>
                    <a:lnTo>
                      <a:pt x="1422" y="388"/>
                    </a:lnTo>
                    <a:lnTo>
                      <a:pt x="1424" y="388"/>
                    </a:lnTo>
                    <a:lnTo>
                      <a:pt x="1432" y="388"/>
                    </a:lnTo>
                    <a:lnTo>
                      <a:pt x="1440" y="388"/>
                    </a:lnTo>
                    <a:lnTo>
                      <a:pt x="1442" y="386"/>
                    </a:lnTo>
                    <a:lnTo>
                      <a:pt x="1442" y="383"/>
                    </a:lnTo>
                    <a:lnTo>
                      <a:pt x="1437" y="376"/>
                    </a:lnTo>
                    <a:lnTo>
                      <a:pt x="1437" y="373"/>
                    </a:lnTo>
                    <a:lnTo>
                      <a:pt x="1440" y="373"/>
                    </a:lnTo>
                    <a:lnTo>
                      <a:pt x="1445" y="376"/>
                    </a:lnTo>
                    <a:lnTo>
                      <a:pt x="1452" y="378"/>
                    </a:lnTo>
                    <a:lnTo>
                      <a:pt x="1455" y="381"/>
                    </a:lnTo>
                    <a:lnTo>
                      <a:pt x="1457" y="383"/>
                    </a:lnTo>
                    <a:lnTo>
                      <a:pt x="1462" y="386"/>
                    </a:lnTo>
                    <a:lnTo>
                      <a:pt x="1467" y="388"/>
                    </a:lnTo>
                    <a:lnTo>
                      <a:pt x="1472" y="393"/>
                    </a:lnTo>
                    <a:lnTo>
                      <a:pt x="1477" y="396"/>
                    </a:lnTo>
                    <a:lnTo>
                      <a:pt x="1485" y="398"/>
                    </a:lnTo>
                    <a:lnTo>
                      <a:pt x="1490" y="401"/>
                    </a:lnTo>
                    <a:lnTo>
                      <a:pt x="1495" y="403"/>
                    </a:lnTo>
                    <a:lnTo>
                      <a:pt x="1500" y="406"/>
                    </a:lnTo>
                    <a:lnTo>
                      <a:pt x="1505" y="406"/>
                    </a:lnTo>
                    <a:lnTo>
                      <a:pt x="1510" y="411"/>
                    </a:lnTo>
                    <a:lnTo>
                      <a:pt x="1515" y="413"/>
                    </a:lnTo>
                    <a:lnTo>
                      <a:pt x="1523" y="419"/>
                    </a:lnTo>
                    <a:lnTo>
                      <a:pt x="1528" y="424"/>
                    </a:lnTo>
                    <a:lnTo>
                      <a:pt x="1535" y="431"/>
                    </a:lnTo>
                    <a:lnTo>
                      <a:pt x="1543" y="441"/>
                    </a:lnTo>
                    <a:lnTo>
                      <a:pt x="1545" y="449"/>
                    </a:lnTo>
                    <a:lnTo>
                      <a:pt x="1538" y="456"/>
                    </a:lnTo>
                    <a:lnTo>
                      <a:pt x="1530" y="466"/>
                    </a:lnTo>
                    <a:lnTo>
                      <a:pt x="1528" y="477"/>
                    </a:lnTo>
                    <a:lnTo>
                      <a:pt x="1530" y="479"/>
                    </a:lnTo>
                    <a:lnTo>
                      <a:pt x="1538" y="482"/>
                    </a:lnTo>
                    <a:lnTo>
                      <a:pt x="1543" y="487"/>
                    </a:lnTo>
                    <a:lnTo>
                      <a:pt x="1545" y="489"/>
                    </a:lnTo>
                    <a:lnTo>
                      <a:pt x="1543" y="494"/>
                    </a:lnTo>
                    <a:lnTo>
                      <a:pt x="1535" y="499"/>
                    </a:lnTo>
                    <a:lnTo>
                      <a:pt x="1528" y="504"/>
                    </a:lnTo>
                    <a:lnTo>
                      <a:pt x="1525" y="509"/>
                    </a:lnTo>
                    <a:lnTo>
                      <a:pt x="1520" y="509"/>
                    </a:lnTo>
                    <a:lnTo>
                      <a:pt x="1518" y="509"/>
                    </a:lnTo>
                    <a:lnTo>
                      <a:pt x="1515" y="509"/>
                    </a:lnTo>
                    <a:lnTo>
                      <a:pt x="1513" y="509"/>
                    </a:lnTo>
                    <a:lnTo>
                      <a:pt x="1508" y="512"/>
                    </a:lnTo>
                    <a:lnTo>
                      <a:pt x="1500" y="514"/>
                    </a:lnTo>
                    <a:lnTo>
                      <a:pt x="1495" y="519"/>
                    </a:lnTo>
                    <a:lnTo>
                      <a:pt x="1492" y="522"/>
                    </a:lnTo>
                    <a:lnTo>
                      <a:pt x="1492" y="524"/>
                    </a:lnTo>
                    <a:lnTo>
                      <a:pt x="1495" y="527"/>
                    </a:lnTo>
                    <a:lnTo>
                      <a:pt x="1498" y="529"/>
                    </a:lnTo>
                    <a:lnTo>
                      <a:pt x="1500" y="532"/>
                    </a:lnTo>
                    <a:lnTo>
                      <a:pt x="1503" y="535"/>
                    </a:lnTo>
                    <a:lnTo>
                      <a:pt x="1508" y="537"/>
                    </a:lnTo>
                    <a:lnTo>
                      <a:pt x="1513" y="540"/>
                    </a:lnTo>
                    <a:lnTo>
                      <a:pt x="1518" y="540"/>
                    </a:lnTo>
                    <a:lnTo>
                      <a:pt x="1523" y="537"/>
                    </a:lnTo>
                    <a:lnTo>
                      <a:pt x="1528" y="532"/>
                    </a:lnTo>
                    <a:lnTo>
                      <a:pt x="1530" y="529"/>
                    </a:lnTo>
                    <a:lnTo>
                      <a:pt x="1535" y="527"/>
                    </a:lnTo>
                    <a:lnTo>
                      <a:pt x="1540" y="527"/>
                    </a:lnTo>
                    <a:lnTo>
                      <a:pt x="1548" y="524"/>
                    </a:lnTo>
                    <a:lnTo>
                      <a:pt x="1556" y="519"/>
                    </a:lnTo>
                    <a:lnTo>
                      <a:pt x="1561" y="519"/>
                    </a:lnTo>
                    <a:lnTo>
                      <a:pt x="1563" y="519"/>
                    </a:lnTo>
                    <a:lnTo>
                      <a:pt x="1566" y="522"/>
                    </a:lnTo>
                    <a:lnTo>
                      <a:pt x="1568" y="524"/>
                    </a:lnTo>
                    <a:lnTo>
                      <a:pt x="1571" y="524"/>
                    </a:lnTo>
                    <a:lnTo>
                      <a:pt x="1573" y="527"/>
                    </a:lnTo>
                    <a:lnTo>
                      <a:pt x="1576" y="529"/>
                    </a:lnTo>
                    <a:lnTo>
                      <a:pt x="1578" y="529"/>
                    </a:lnTo>
                    <a:lnTo>
                      <a:pt x="1583" y="532"/>
                    </a:lnTo>
                    <a:lnTo>
                      <a:pt x="1588" y="532"/>
                    </a:lnTo>
                    <a:lnTo>
                      <a:pt x="1593" y="535"/>
                    </a:lnTo>
                    <a:lnTo>
                      <a:pt x="1603" y="535"/>
                    </a:lnTo>
                    <a:lnTo>
                      <a:pt x="1606" y="540"/>
                    </a:lnTo>
                    <a:lnTo>
                      <a:pt x="1606" y="542"/>
                    </a:lnTo>
                    <a:lnTo>
                      <a:pt x="1608" y="547"/>
                    </a:lnTo>
                    <a:lnTo>
                      <a:pt x="1611" y="547"/>
                    </a:lnTo>
                    <a:lnTo>
                      <a:pt x="1616" y="550"/>
                    </a:lnTo>
                    <a:lnTo>
                      <a:pt x="1619" y="550"/>
                    </a:lnTo>
                    <a:lnTo>
                      <a:pt x="1621" y="550"/>
                    </a:lnTo>
                    <a:lnTo>
                      <a:pt x="1624" y="547"/>
                    </a:lnTo>
                    <a:lnTo>
                      <a:pt x="1629" y="547"/>
                    </a:lnTo>
                    <a:lnTo>
                      <a:pt x="1631" y="547"/>
                    </a:lnTo>
                    <a:lnTo>
                      <a:pt x="1634" y="547"/>
                    </a:lnTo>
                    <a:lnTo>
                      <a:pt x="1639" y="547"/>
                    </a:lnTo>
                    <a:lnTo>
                      <a:pt x="1641" y="547"/>
                    </a:lnTo>
                    <a:lnTo>
                      <a:pt x="1644" y="550"/>
                    </a:lnTo>
                    <a:lnTo>
                      <a:pt x="1649" y="550"/>
                    </a:lnTo>
                    <a:lnTo>
                      <a:pt x="1651" y="550"/>
                    </a:lnTo>
                    <a:lnTo>
                      <a:pt x="1654" y="547"/>
                    </a:lnTo>
                    <a:lnTo>
                      <a:pt x="1659" y="547"/>
                    </a:lnTo>
                    <a:lnTo>
                      <a:pt x="1664" y="547"/>
                    </a:lnTo>
                    <a:lnTo>
                      <a:pt x="1669" y="545"/>
                    </a:lnTo>
                    <a:lnTo>
                      <a:pt x="1671" y="545"/>
                    </a:lnTo>
                    <a:lnTo>
                      <a:pt x="1674" y="545"/>
                    </a:lnTo>
                    <a:lnTo>
                      <a:pt x="1679" y="545"/>
                    </a:lnTo>
                    <a:lnTo>
                      <a:pt x="1682" y="545"/>
                    </a:lnTo>
                    <a:lnTo>
                      <a:pt x="1684" y="545"/>
                    </a:lnTo>
                    <a:lnTo>
                      <a:pt x="1687" y="545"/>
                    </a:lnTo>
                    <a:lnTo>
                      <a:pt x="1692" y="545"/>
                    </a:lnTo>
                    <a:lnTo>
                      <a:pt x="1697" y="545"/>
                    </a:lnTo>
                    <a:lnTo>
                      <a:pt x="1699" y="542"/>
                    </a:lnTo>
                    <a:lnTo>
                      <a:pt x="1697" y="540"/>
                    </a:lnTo>
                    <a:lnTo>
                      <a:pt x="1697" y="537"/>
                    </a:lnTo>
                    <a:lnTo>
                      <a:pt x="1692" y="535"/>
                    </a:lnTo>
                    <a:lnTo>
                      <a:pt x="1687" y="532"/>
                    </a:lnTo>
                    <a:lnTo>
                      <a:pt x="1679" y="529"/>
                    </a:lnTo>
                    <a:lnTo>
                      <a:pt x="1677" y="529"/>
                    </a:lnTo>
                    <a:lnTo>
                      <a:pt x="1674" y="527"/>
                    </a:lnTo>
                    <a:lnTo>
                      <a:pt x="1671" y="524"/>
                    </a:lnTo>
                    <a:lnTo>
                      <a:pt x="1669" y="524"/>
                    </a:lnTo>
                    <a:lnTo>
                      <a:pt x="1666" y="524"/>
                    </a:lnTo>
                    <a:lnTo>
                      <a:pt x="1664" y="524"/>
                    </a:lnTo>
                    <a:lnTo>
                      <a:pt x="1661" y="524"/>
                    </a:lnTo>
                    <a:lnTo>
                      <a:pt x="1656" y="522"/>
                    </a:lnTo>
                    <a:lnTo>
                      <a:pt x="1651" y="519"/>
                    </a:lnTo>
                    <a:lnTo>
                      <a:pt x="1641" y="517"/>
                    </a:lnTo>
                    <a:lnTo>
                      <a:pt x="1636" y="514"/>
                    </a:lnTo>
                    <a:lnTo>
                      <a:pt x="1634" y="512"/>
                    </a:lnTo>
                    <a:lnTo>
                      <a:pt x="1634" y="509"/>
                    </a:lnTo>
                    <a:lnTo>
                      <a:pt x="1636" y="509"/>
                    </a:lnTo>
                    <a:lnTo>
                      <a:pt x="1639" y="509"/>
                    </a:lnTo>
                    <a:lnTo>
                      <a:pt x="1644" y="509"/>
                    </a:lnTo>
                    <a:lnTo>
                      <a:pt x="1649" y="512"/>
                    </a:lnTo>
                    <a:lnTo>
                      <a:pt x="1651" y="512"/>
                    </a:lnTo>
                    <a:lnTo>
                      <a:pt x="1656" y="514"/>
                    </a:lnTo>
                    <a:lnTo>
                      <a:pt x="1659" y="514"/>
                    </a:lnTo>
                    <a:lnTo>
                      <a:pt x="1664" y="514"/>
                    </a:lnTo>
                    <a:lnTo>
                      <a:pt x="1666" y="519"/>
                    </a:lnTo>
                    <a:lnTo>
                      <a:pt x="1671" y="519"/>
                    </a:lnTo>
                    <a:lnTo>
                      <a:pt x="1677" y="517"/>
                    </a:lnTo>
                    <a:lnTo>
                      <a:pt x="1687" y="514"/>
                    </a:lnTo>
                    <a:lnTo>
                      <a:pt x="1694" y="514"/>
                    </a:lnTo>
                    <a:lnTo>
                      <a:pt x="1697" y="519"/>
                    </a:lnTo>
                    <a:lnTo>
                      <a:pt x="1699" y="519"/>
                    </a:lnTo>
                    <a:lnTo>
                      <a:pt x="1704" y="522"/>
                    </a:lnTo>
                    <a:lnTo>
                      <a:pt x="1707" y="524"/>
                    </a:lnTo>
                    <a:lnTo>
                      <a:pt x="1707" y="522"/>
                    </a:lnTo>
                    <a:lnTo>
                      <a:pt x="1704" y="519"/>
                    </a:lnTo>
                    <a:lnTo>
                      <a:pt x="1702" y="514"/>
                    </a:lnTo>
                    <a:lnTo>
                      <a:pt x="1699" y="514"/>
                    </a:lnTo>
                    <a:lnTo>
                      <a:pt x="1699" y="509"/>
                    </a:lnTo>
                    <a:lnTo>
                      <a:pt x="1697" y="507"/>
                    </a:lnTo>
                    <a:lnTo>
                      <a:pt x="1694" y="502"/>
                    </a:lnTo>
                    <a:lnTo>
                      <a:pt x="1692" y="494"/>
                    </a:lnTo>
                    <a:lnTo>
                      <a:pt x="1692" y="492"/>
                    </a:lnTo>
                    <a:lnTo>
                      <a:pt x="1692" y="489"/>
                    </a:lnTo>
                    <a:lnTo>
                      <a:pt x="1692" y="487"/>
                    </a:lnTo>
                    <a:lnTo>
                      <a:pt x="1689" y="482"/>
                    </a:lnTo>
                    <a:lnTo>
                      <a:pt x="1682" y="479"/>
                    </a:lnTo>
                    <a:lnTo>
                      <a:pt x="1677" y="479"/>
                    </a:lnTo>
                    <a:lnTo>
                      <a:pt x="1671" y="477"/>
                    </a:lnTo>
                    <a:lnTo>
                      <a:pt x="1669" y="471"/>
                    </a:lnTo>
                    <a:lnTo>
                      <a:pt x="1664" y="469"/>
                    </a:lnTo>
                    <a:lnTo>
                      <a:pt x="1659" y="469"/>
                    </a:lnTo>
                    <a:lnTo>
                      <a:pt x="1651" y="466"/>
                    </a:lnTo>
                    <a:lnTo>
                      <a:pt x="1646" y="466"/>
                    </a:lnTo>
                    <a:lnTo>
                      <a:pt x="1644" y="466"/>
                    </a:lnTo>
                    <a:lnTo>
                      <a:pt x="1639" y="464"/>
                    </a:lnTo>
                    <a:lnTo>
                      <a:pt x="1634" y="461"/>
                    </a:lnTo>
                    <a:lnTo>
                      <a:pt x="1631" y="459"/>
                    </a:lnTo>
                    <a:lnTo>
                      <a:pt x="1626" y="459"/>
                    </a:lnTo>
                    <a:lnTo>
                      <a:pt x="1624" y="454"/>
                    </a:lnTo>
                    <a:lnTo>
                      <a:pt x="1621" y="451"/>
                    </a:lnTo>
                    <a:lnTo>
                      <a:pt x="1616" y="446"/>
                    </a:lnTo>
                    <a:lnTo>
                      <a:pt x="1614" y="441"/>
                    </a:lnTo>
                    <a:lnTo>
                      <a:pt x="1611" y="439"/>
                    </a:lnTo>
                    <a:lnTo>
                      <a:pt x="1611" y="434"/>
                    </a:lnTo>
                    <a:lnTo>
                      <a:pt x="1614" y="431"/>
                    </a:lnTo>
                    <a:lnTo>
                      <a:pt x="1619" y="431"/>
                    </a:lnTo>
                    <a:lnTo>
                      <a:pt x="1624" y="431"/>
                    </a:lnTo>
                    <a:lnTo>
                      <a:pt x="1631" y="434"/>
                    </a:lnTo>
                    <a:lnTo>
                      <a:pt x="1636" y="436"/>
                    </a:lnTo>
                    <a:lnTo>
                      <a:pt x="1639" y="436"/>
                    </a:lnTo>
                    <a:lnTo>
                      <a:pt x="1644" y="439"/>
                    </a:lnTo>
                    <a:lnTo>
                      <a:pt x="1649" y="441"/>
                    </a:lnTo>
                    <a:lnTo>
                      <a:pt x="1654" y="444"/>
                    </a:lnTo>
                    <a:lnTo>
                      <a:pt x="1659" y="446"/>
                    </a:lnTo>
                    <a:lnTo>
                      <a:pt x="1664" y="449"/>
                    </a:lnTo>
                    <a:lnTo>
                      <a:pt x="1669" y="451"/>
                    </a:lnTo>
                    <a:lnTo>
                      <a:pt x="1671" y="451"/>
                    </a:lnTo>
                    <a:lnTo>
                      <a:pt x="1677" y="449"/>
                    </a:lnTo>
                    <a:lnTo>
                      <a:pt x="1679" y="444"/>
                    </a:lnTo>
                    <a:lnTo>
                      <a:pt x="1679" y="441"/>
                    </a:lnTo>
                    <a:lnTo>
                      <a:pt x="1677" y="436"/>
                    </a:lnTo>
                    <a:lnTo>
                      <a:pt x="1671" y="434"/>
                    </a:lnTo>
                    <a:lnTo>
                      <a:pt x="1666" y="431"/>
                    </a:lnTo>
                    <a:lnTo>
                      <a:pt x="1666" y="429"/>
                    </a:lnTo>
                    <a:lnTo>
                      <a:pt x="1666" y="426"/>
                    </a:lnTo>
                    <a:lnTo>
                      <a:pt x="1669" y="424"/>
                    </a:lnTo>
                    <a:lnTo>
                      <a:pt x="1671" y="424"/>
                    </a:lnTo>
                    <a:lnTo>
                      <a:pt x="1674" y="421"/>
                    </a:lnTo>
                    <a:lnTo>
                      <a:pt x="1677" y="419"/>
                    </a:lnTo>
                    <a:lnTo>
                      <a:pt x="1677" y="416"/>
                    </a:lnTo>
                    <a:lnTo>
                      <a:pt x="1674" y="413"/>
                    </a:lnTo>
                    <a:lnTo>
                      <a:pt x="1671" y="408"/>
                    </a:lnTo>
                    <a:lnTo>
                      <a:pt x="1669" y="406"/>
                    </a:lnTo>
                    <a:lnTo>
                      <a:pt x="1664" y="406"/>
                    </a:lnTo>
                    <a:lnTo>
                      <a:pt x="1664" y="403"/>
                    </a:lnTo>
                    <a:lnTo>
                      <a:pt x="1669" y="401"/>
                    </a:lnTo>
                    <a:lnTo>
                      <a:pt x="1674" y="398"/>
                    </a:lnTo>
                    <a:lnTo>
                      <a:pt x="1677" y="393"/>
                    </a:lnTo>
                    <a:lnTo>
                      <a:pt x="1674" y="391"/>
                    </a:lnTo>
                    <a:lnTo>
                      <a:pt x="1669" y="388"/>
                    </a:lnTo>
                    <a:lnTo>
                      <a:pt x="1661" y="386"/>
                    </a:lnTo>
                    <a:lnTo>
                      <a:pt x="1654" y="386"/>
                    </a:lnTo>
                    <a:lnTo>
                      <a:pt x="1649" y="386"/>
                    </a:lnTo>
                    <a:lnTo>
                      <a:pt x="1644" y="386"/>
                    </a:lnTo>
                    <a:lnTo>
                      <a:pt x="1639" y="388"/>
                    </a:lnTo>
                    <a:lnTo>
                      <a:pt x="1636" y="388"/>
                    </a:lnTo>
                    <a:lnTo>
                      <a:pt x="1634" y="388"/>
                    </a:lnTo>
                    <a:lnTo>
                      <a:pt x="1631" y="386"/>
                    </a:lnTo>
                    <a:lnTo>
                      <a:pt x="1634" y="383"/>
                    </a:lnTo>
                    <a:lnTo>
                      <a:pt x="1631" y="383"/>
                    </a:lnTo>
                    <a:lnTo>
                      <a:pt x="1629" y="381"/>
                    </a:lnTo>
                    <a:lnTo>
                      <a:pt x="1626" y="381"/>
                    </a:lnTo>
                    <a:lnTo>
                      <a:pt x="1621" y="381"/>
                    </a:lnTo>
                    <a:lnTo>
                      <a:pt x="1616" y="381"/>
                    </a:lnTo>
                    <a:lnTo>
                      <a:pt x="1611" y="378"/>
                    </a:lnTo>
                    <a:lnTo>
                      <a:pt x="1606" y="378"/>
                    </a:lnTo>
                    <a:lnTo>
                      <a:pt x="1603" y="378"/>
                    </a:lnTo>
                    <a:lnTo>
                      <a:pt x="1598" y="376"/>
                    </a:lnTo>
                    <a:lnTo>
                      <a:pt x="1598" y="378"/>
                    </a:lnTo>
                    <a:lnTo>
                      <a:pt x="1601" y="381"/>
                    </a:lnTo>
                    <a:lnTo>
                      <a:pt x="1603" y="386"/>
                    </a:lnTo>
                    <a:lnTo>
                      <a:pt x="1601" y="386"/>
                    </a:lnTo>
                    <a:lnTo>
                      <a:pt x="1596" y="386"/>
                    </a:lnTo>
                    <a:lnTo>
                      <a:pt x="1591" y="381"/>
                    </a:lnTo>
                    <a:lnTo>
                      <a:pt x="1583" y="376"/>
                    </a:lnTo>
                    <a:lnTo>
                      <a:pt x="1578" y="373"/>
                    </a:lnTo>
                    <a:lnTo>
                      <a:pt x="1576" y="373"/>
                    </a:lnTo>
                    <a:lnTo>
                      <a:pt x="1568" y="376"/>
                    </a:lnTo>
                    <a:lnTo>
                      <a:pt x="1563" y="373"/>
                    </a:lnTo>
                    <a:lnTo>
                      <a:pt x="1558" y="371"/>
                    </a:lnTo>
                    <a:lnTo>
                      <a:pt x="1558" y="366"/>
                    </a:lnTo>
                    <a:lnTo>
                      <a:pt x="1561" y="363"/>
                    </a:lnTo>
                    <a:lnTo>
                      <a:pt x="1561" y="361"/>
                    </a:lnTo>
                    <a:lnTo>
                      <a:pt x="1561" y="358"/>
                    </a:lnTo>
                    <a:lnTo>
                      <a:pt x="1563" y="356"/>
                    </a:lnTo>
                    <a:lnTo>
                      <a:pt x="1566" y="356"/>
                    </a:lnTo>
                    <a:lnTo>
                      <a:pt x="1568" y="356"/>
                    </a:lnTo>
                    <a:lnTo>
                      <a:pt x="1568" y="353"/>
                    </a:lnTo>
                    <a:lnTo>
                      <a:pt x="1561" y="350"/>
                    </a:lnTo>
                    <a:lnTo>
                      <a:pt x="1556" y="350"/>
                    </a:lnTo>
                    <a:lnTo>
                      <a:pt x="1553" y="345"/>
                    </a:lnTo>
                    <a:lnTo>
                      <a:pt x="1556" y="343"/>
                    </a:lnTo>
                    <a:lnTo>
                      <a:pt x="1561" y="343"/>
                    </a:lnTo>
                    <a:lnTo>
                      <a:pt x="1558" y="343"/>
                    </a:lnTo>
                    <a:lnTo>
                      <a:pt x="1556" y="340"/>
                    </a:lnTo>
                    <a:lnTo>
                      <a:pt x="1553" y="335"/>
                    </a:lnTo>
                    <a:lnTo>
                      <a:pt x="1548" y="333"/>
                    </a:lnTo>
                    <a:lnTo>
                      <a:pt x="1545" y="333"/>
                    </a:lnTo>
                    <a:lnTo>
                      <a:pt x="1540" y="333"/>
                    </a:lnTo>
                    <a:lnTo>
                      <a:pt x="1538" y="333"/>
                    </a:lnTo>
                    <a:lnTo>
                      <a:pt x="1540" y="330"/>
                    </a:lnTo>
                    <a:lnTo>
                      <a:pt x="1540" y="328"/>
                    </a:lnTo>
                    <a:lnTo>
                      <a:pt x="1538" y="325"/>
                    </a:lnTo>
                    <a:lnTo>
                      <a:pt x="1533" y="325"/>
                    </a:lnTo>
                    <a:lnTo>
                      <a:pt x="1528" y="325"/>
                    </a:lnTo>
                    <a:lnTo>
                      <a:pt x="1520" y="325"/>
                    </a:lnTo>
                    <a:lnTo>
                      <a:pt x="1515" y="325"/>
                    </a:lnTo>
                    <a:lnTo>
                      <a:pt x="1510" y="325"/>
                    </a:lnTo>
                    <a:lnTo>
                      <a:pt x="1503" y="323"/>
                    </a:lnTo>
                    <a:lnTo>
                      <a:pt x="1500" y="323"/>
                    </a:lnTo>
                    <a:lnTo>
                      <a:pt x="1500" y="320"/>
                    </a:lnTo>
                    <a:lnTo>
                      <a:pt x="1498" y="318"/>
                    </a:lnTo>
                    <a:lnTo>
                      <a:pt x="1492" y="315"/>
                    </a:lnTo>
                    <a:lnTo>
                      <a:pt x="1485" y="315"/>
                    </a:lnTo>
                    <a:lnTo>
                      <a:pt x="1480" y="318"/>
                    </a:lnTo>
                    <a:lnTo>
                      <a:pt x="1475" y="323"/>
                    </a:lnTo>
                    <a:lnTo>
                      <a:pt x="1472" y="325"/>
                    </a:lnTo>
                    <a:lnTo>
                      <a:pt x="1467" y="325"/>
                    </a:lnTo>
                    <a:lnTo>
                      <a:pt x="1462" y="320"/>
                    </a:lnTo>
                    <a:lnTo>
                      <a:pt x="1460" y="318"/>
                    </a:lnTo>
                    <a:lnTo>
                      <a:pt x="1457" y="313"/>
                    </a:lnTo>
                    <a:lnTo>
                      <a:pt x="1455" y="310"/>
                    </a:lnTo>
                    <a:lnTo>
                      <a:pt x="1450" y="305"/>
                    </a:lnTo>
                    <a:lnTo>
                      <a:pt x="1442" y="300"/>
                    </a:lnTo>
                    <a:lnTo>
                      <a:pt x="1435" y="298"/>
                    </a:lnTo>
                    <a:lnTo>
                      <a:pt x="1429" y="298"/>
                    </a:lnTo>
                    <a:lnTo>
                      <a:pt x="1427" y="300"/>
                    </a:lnTo>
                    <a:lnTo>
                      <a:pt x="1419" y="303"/>
                    </a:lnTo>
                    <a:lnTo>
                      <a:pt x="1414" y="305"/>
                    </a:lnTo>
                    <a:lnTo>
                      <a:pt x="1414" y="308"/>
                    </a:lnTo>
                    <a:lnTo>
                      <a:pt x="1414" y="313"/>
                    </a:lnTo>
                    <a:lnTo>
                      <a:pt x="1409" y="315"/>
                    </a:lnTo>
                    <a:lnTo>
                      <a:pt x="1404" y="320"/>
                    </a:lnTo>
                    <a:lnTo>
                      <a:pt x="1397" y="320"/>
                    </a:lnTo>
                    <a:lnTo>
                      <a:pt x="1394" y="320"/>
                    </a:lnTo>
                    <a:lnTo>
                      <a:pt x="1392" y="315"/>
                    </a:lnTo>
                    <a:lnTo>
                      <a:pt x="1392" y="310"/>
                    </a:lnTo>
                    <a:lnTo>
                      <a:pt x="1389" y="305"/>
                    </a:lnTo>
                    <a:lnTo>
                      <a:pt x="1389" y="303"/>
                    </a:lnTo>
                    <a:lnTo>
                      <a:pt x="1387" y="298"/>
                    </a:lnTo>
                    <a:lnTo>
                      <a:pt x="1384" y="292"/>
                    </a:lnTo>
                    <a:lnTo>
                      <a:pt x="1382" y="290"/>
                    </a:lnTo>
                    <a:lnTo>
                      <a:pt x="1374" y="285"/>
                    </a:lnTo>
                    <a:lnTo>
                      <a:pt x="1366" y="285"/>
                    </a:lnTo>
                    <a:lnTo>
                      <a:pt x="1359" y="287"/>
                    </a:lnTo>
                    <a:lnTo>
                      <a:pt x="1354" y="292"/>
                    </a:lnTo>
                    <a:lnTo>
                      <a:pt x="1351" y="303"/>
                    </a:lnTo>
                    <a:lnTo>
                      <a:pt x="1349" y="313"/>
                    </a:lnTo>
                    <a:lnTo>
                      <a:pt x="1349" y="325"/>
                    </a:lnTo>
                    <a:lnTo>
                      <a:pt x="1354" y="343"/>
                    </a:lnTo>
                    <a:lnTo>
                      <a:pt x="1359" y="356"/>
                    </a:lnTo>
                    <a:lnTo>
                      <a:pt x="1356" y="353"/>
                    </a:lnTo>
                    <a:lnTo>
                      <a:pt x="1354" y="350"/>
                    </a:lnTo>
                    <a:lnTo>
                      <a:pt x="1349" y="345"/>
                    </a:lnTo>
                    <a:lnTo>
                      <a:pt x="1344" y="338"/>
                    </a:lnTo>
                    <a:lnTo>
                      <a:pt x="1341" y="330"/>
                    </a:lnTo>
                    <a:lnTo>
                      <a:pt x="1339" y="323"/>
                    </a:lnTo>
                    <a:lnTo>
                      <a:pt x="1339" y="310"/>
                    </a:lnTo>
                    <a:lnTo>
                      <a:pt x="1344" y="298"/>
                    </a:lnTo>
                    <a:lnTo>
                      <a:pt x="1344" y="290"/>
                    </a:lnTo>
                    <a:lnTo>
                      <a:pt x="1341" y="287"/>
                    </a:lnTo>
                    <a:lnTo>
                      <a:pt x="1336" y="287"/>
                    </a:lnTo>
                    <a:lnTo>
                      <a:pt x="1331" y="287"/>
                    </a:lnTo>
                    <a:lnTo>
                      <a:pt x="1324" y="290"/>
                    </a:lnTo>
                    <a:lnTo>
                      <a:pt x="1316" y="298"/>
                    </a:lnTo>
                    <a:lnTo>
                      <a:pt x="1311" y="310"/>
                    </a:lnTo>
                    <a:lnTo>
                      <a:pt x="1308" y="325"/>
                    </a:lnTo>
                    <a:lnTo>
                      <a:pt x="1308" y="335"/>
                    </a:lnTo>
                    <a:lnTo>
                      <a:pt x="1308" y="340"/>
                    </a:lnTo>
                    <a:lnTo>
                      <a:pt x="1308" y="345"/>
                    </a:lnTo>
                    <a:lnTo>
                      <a:pt x="1308" y="356"/>
                    </a:lnTo>
                    <a:lnTo>
                      <a:pt x="1308" y="361"/>
                    </a:lnTo>
                    <a:lnTo>
                      <a:pt x="1311" y="363"/>
                    </a:lnTo>
                    <a:lnTo>
                      <a:pt x="1316" y="366"/>
                    </a:lnTo>
                    <a:lnTo>
                      <a:pt x="1319" y="366"/>
                    </a:lnTo>
                    <a:lnTo>
                      <a:pt x="1321" y="366"/>
                    </a:lnTo>
                    <a:lnTo>
                      <a:pt x="1329" y="368"/>
                    </a:lnTo>
                    <a:lnTo>
                      <a:pt x="1334" y="371"/>
                    </a:lnTo>
                    <a:lnTo>
                      <a:pt x="1339" y="371"/>
                    </a:lnTo>
                    <a:lnTo>
                      <a:pt x="1341" y="373"/>
                    </a:lnTo>
                    <a:lnTo>
                      <a:pt x="1339" y="376"/>
                    </a:lnTo>
                    <a:lnTo>
                      <a:pt x="1334" y="376"/>
                    </a:lnTo>
                    <a:lnTo>
                      <a:pt x="1331" y="376"/>
                    </a:lnTo>
                    <a:lnTo>
                      <a:pt x="1326" y="376"/>
                    </a:lnTo>
                    <a:lnTo>
                      <a:pt x="1321" y="378"/>
                    </a:lnTo>
                    <a:lnTo>
                      <a:pt x="1316" y="381"/>
                    </a:lnTo>
                    <a:lnTo>
                      <a:pt x="1316" y="383"/>
                    </a:lnTo>
                    <a:lnTo>
                      <a:pt x="1319" y="386"/>
                    </a:lnTo>
                    <a:lnTo>
                      <a:pt x="1321" y="386"/>
                    </a:lnTo>
                    <a:lnTo>
                      <a:pt x="1326" y="388"/>
                    </a:lnTo>
                    <a:lnTo>
                      <a:pt x="1331" y="391"/>
                    </a:lnTo>
                    <a:lnTo>
                      <a:pt x="1334" y="393"/>
                    </a:lnTo>
                    <a:lnTo>
                      <a:pt x="1339" y="396"/>
                    </a:lnTo>
                    <a:lnTo>
                      <a:pt x="1341" y="396"/>
                    </a:lnTo>
                    <a:lnTo>
                      <a:pt x="1346" y="396"/>
                    </a:lnTo>
                    <a:lnTo>
                      <a:pt x="1351" y="393"/>
                    </a:lnTo>
                    <a:lnTo>
                      <a:pt x="1356" y="391"/>
                    </a:lnTo>
                    <a:lnTo>
                      <a:pt x="1359" y="393"/>
                    </a:lnTo>
                    <a:lnTo>
                      <a:pt x="1361" y="396"/>
                    </a:lnTo>
                    <a:lnTo>
                      <a:pt x="1371" y="398"/>
                    </a:lnTo>
                    <a:lnTo>
                      <a:pt x="1374" y="398"/>
                    </a:lnTo>
                    <a:lnTo>
                      <a:pt x="1366" y="436"/>
                    </a:lnTo>
                    <a:lnTo>
                      <a:pt x="1336" y="482"/>
                    </a:lnTo>
                    <a:lnTo>
                      <a:pt x="1326" y="426"/>
                    </a:lnTo>
                    <a:lnTo>
                      <a:pt x="1308" y="403"/>
                    </a:lnTo>
                    <a:lnTo>
                      <a:pt x="1288" y="431"/>
                    </a:lnTo>
                    <a:lnTo>
                      <a:pt x="1278" y="403"/>
                    </a:lnTo>
                    <a:lnTo>
                      <a:pt x="1258" y="368"/>
                    </a:lnTo>
                    <a:lnTo>
                      <a:pt x="1248" y="323"/>
                    </a:lnTo>
                    <a:lnTo>
                      <a:pt x="1215" y="270"/>
                    </a:lnTo>
                    <a:lnTo>
                      <a:pt x="1190" y="343"/>
                    </a:lnTo>
                    <a:lnTo>
                      <a:pt x="1190" y="368"/>
                    </a:lnTo>
                    <a:lnTo>
                      <a:pt x="1225" y="398"/>
                    </a:lnTo>
                    <a:lnTo>
                      <a:pt x="1230" y="431"/>
                    </a:lnTo>
                    <a:lnTo>
                      <a:pt x="1205" y="456"/>
                    </a:lnTo>
                    <a:lnTo>
                      <a:pt x="1190" y="446"/>
                    </a:lnTo>
                    <a:lnTo>
                      <a:pt x="1185" y="446"/>
                    </a:lnTo>
                    <a:lnTo>
                      <a:pt x="1185" y="444"/>
                    </a:lnTo>
                    <a:lnTo>
                      <a:pt x="1187" y="439"/>
                    </a:lnTo>
                    <a:lnTo>
                      <a:pt x="1185" y="434"/>
                    </a:lnTo>
                    <a:lnTo>
                      <a:pt x="1185" y="429"/>
                    </a:lnTo>
                    <a:lnTo>
                      <a:pt x="1182" y="424"/>
                    </a:lnTo>
                    <a:lnTo>
                      <a:pt x="1185" y="424"/>
                    </a:lnTo>
                    <a:lnTo>
                      <a:pt x="1187" y="424"/>
                    </a:lnTo>
                    <a:lnTo>
                      <a:pt x="1190" y="424"/>
                    </a:lnTo>
                    <a:lnTo>
                      <a:pt x="1192" y="424"/>
                    </a:lnTo>
                    <a:lnTo>
                      <a:pt x="1195" y="424"/>
                    </a:lnTo>
                    <a:lnTo>
                      <a:pt x="1198" y="419"/>
                    </a:lnTo>
                    <a:lnTo>
                      <a:pt x="1200" y="413"/>
                    </a:lnTo>
                    <a:lnTo>
                      <a:pt x="1198" y="408"/>
                    </a:lnTo>
                    <a:lnTo>
                      <a:pt x="1192" y="406"/>
                    </a:lnTo>
                    <a:lnTo>
                      <a:pt x="1190" y="403"/>
                    </a:lnTo>
                    <a:lnTo>
                      <a:pt x="1185" y="403"/>
                    </a:lnTo>
                    <a:lnTo>
                      <a:pt x="1180" y="398"/>
                    </a:lnTo>
                    <a:lnTo>
                      <a:pt x="1175" y="396"/>
                    </a:lnTo>
                    <a:lnTo>
                      <a:pt x="1170" y="391"/>
                    </a:lnTo>
                    <a:lnTo>
                      <a:pt x="1167" y="388"/>
                    </a:lnTo>
                    <a:lnTo>
                      <a:pt x="1165" y="383"/>
                    </a:lnTo>
                    <a:lnTo>
                      <a:pt x="1162" y="378"/>
                    </a:lnTo>
                    <a:lnTo>
                      <a:pt x="1162" y="373"/>
                    </a:lnTo>
                    <a:lnTo>
                      <a:pt x="1162" y="371"/>
                    </a:lnTo>
                    <a:lnTo>
                      <a:pt x="1165" y="368"/>
                    </a:lnTo>
                    <a:lnTo>
                      <a:pt x="1165" y="363"/>
                    </a:lnTo>
                    <a:lnTo>
                      <a:pt x="1162" y="356"/>
                    </a:lnTo>
                    <a:lnTo>
                      <a:pt x="1162" y="350"/>
                    </a:lnTo>
                    <a:lnTo>
                      <a:pt x="1160" y="343"/>
                    </a:lnTo>
                    <a:lnTo>
                      <a:pt x="1160" y="338"/>
                    </a:lnTo>
                    <a:lnTo>
                      <a:pt x="1157" y="333"/>
                    </a:lnTo>
                    <a:lnTo>
                      <a:pt x="1157" y="328"/>
                    </a:lnTo>
                    <a:lnTo>
                      <a:pt x="1160" y="325"/>
                    </a:lnTo>
                    <a:lnTo>
                      <a:pt x="1162" y="323"/>
                    </a:lnTo>
                    <a:lnTo>
                      <a:pt x="1165" y="323"/>
                    </a:lnTo>
                    <a:lnTo>
                      <a:pt x="1167" y="318"/>
                    </a:lnTo>
                    <a:lnTo>
                      <a:pt x="1172" y="310"/>
                    </a:lnTo>
                    <a:lnTo>
                      <a:pt x="1172" y="308"/>
                    </a:lnTo>
                    <a:lnTo>
                      <a:pt x="1172" y="305"/>
                    </a:lnTo>
                    <a:lnTo>
                      <a:pt x="1170" y="303"/>
                    </a:lnTo>
                    <a:lnTo>
                      <a:pt x="1165" y="300"/>
                    </a:lnTo>
                    <a:lnTo>
                      <a:pt x="1162" y="300"/>
                    </a:lnTo>
                    <a:lnTo>
                      <a:pt x="1157" y="300"/>
                    </a:lnTo>
                    <a:lnTo>
                      <a:pt x="1152" y="300"/>
                    </a:lnTo>
                    <a:lnTo>
                      <a:pt x="1147" y="300"/>
                    </a:lnTo>
                    <a:lnTo>
                      <a:pt x="1142" y="303"/>
                    </a:lnTo>
                    <a:lnTo>
                      <a:pt x="1145" y="305"/>
                    </a:lnTo>
                    <a:lnTo>
                      <a:pt x="1147" y="308"/>
                    </a:lnTo>
                    <a:lnTo>
                      <a:pt x="1150" y="310"/>
                    </a:lnTo>
                    <a:lnTo>
                      <a:pt x="1152" y="313"/>
                    </a:lnTo>
                    <a:lnTo>
                      <a:pt x="1150" y="313"/>
                    </a:lnTo>
                    <a:lnTo>
                      <a:pt x="1147" y="315"/>
                    </a:lnTo>
                    <a:lnTo>
                      <a:pt x="1145" y="313"/>
                    </a:lnTo>
                    <a:lnTo>
                      <a:pt x="1142" y="310"/>
                    </a:lnTo>
                    <a:lnTo>
                      <a:pt x="1137" y="310"/>
                    </a:lnTo>
                    <a:lnTo>
                      <a:pt x="1134" y="313"/>
                    </a:lnTo>
                    <a:lnTo>
                      <a:pt x="1132" y="315"/>
                    </a:lnTo>
                    <a:lnTo>
                      <a:pt x="1132" y="320"/>
                    </a:lnTo>
                    <a:lnTo>
                      <a:pt x="1132" y="323"/>
                    </a:lnTo>
                    <a:lnTo>
                      <a:pt x="1134" y="328"/>
                    </a:lnTo>
                    <a:lnTo>
                      <a:pt x="1137" y="330"/>
                    </a:lnTo>
                    <a:lnTo>
                      <a:pt x="1134" y="335"/>
                    </a:lnTo>
                    <a:lnTo>
                      <a:pt x="1132" y="340"/>
                    </a:lnTo>
                    <a:lnTo>
                      <a:pt x="1132" y="348"/>
                    </a:lnTo>
                    <a:lnTo>
                      <a:pt x="1129" y="353"/>
                    </a:lnTo>
                    <a:lnTo>
                      <a:pt x="1127" y="350"/>
                    </a:lnTo>
                    <a:lnTo>
                      <a:pt x="1124" y="343"/>
                    </a:lnTo>
                    <a:lnTo>
                      <a:pt x="1124" y="335"/>
                    </a:lnTo>
                    <a:lnTo>
                      <a:pt x="1124" y="328"/>
                    </a:lnTo>
                    <a:lnTo>
                      <a:pt x="1119" y="323"/>
                    </a:lnTo>
                    <a:lnTo>
                      <a:pt x="1117" y="320"/>
                    </a:lnTo>
                    <a:lnTo>
                      <a:pt x="1112" y="315"/>
                    </a:lnTo>
                    <a:lnTo>
                      <a:pt x="1109" y="315"/>
                    </a:lnTo>
                    <a:lnTo>
                      <a:pt x="1109" y="318"/>
                    </a:lnTo>
                    <a:lnTo>
                      <a:pt x="1112" y="323"/>
                    </a:lnTo>
                    <a:lnTo>
                      <a:pt x="1112" y="328"/>
                    </a:lnTo>
                    <a:lnTo>
                      <a:pt x="1109" y="328"/>
                    </a:lnTo>
                    <a:lnTo>
                      <a:pt x="1104" y="328"/>
                    </a:lnTo>
                    <a:lnTo>
                      <a:pt x="1099" y="325"/>
                    </a:lnTo>
                    <a:lnTo>
                      <a:pt x="1094" y="320"/>
                    </a:lnTo>
                    <a:lnTo>
                      <a:pt x="1092" y="315"/>
                    </a:lnTo>
                    <a:lnTo>
                      <a:pt x="1092" y="313"/>
                    </a:lnTo>
                    <a:lnTo>
                      <a:pt x="1087" y="313"/>
                    </a:lnTo>
                    <a:lnTo>
                      <a:pt x="1082" y="315"/>
                    </a:lnTo>
                    <a:lnTo>
                      <a:pt x="1079" y="315"/>
                    </a:lnTo>
                    <a:lnTo>
                      <a:pt x="1077" y="313"/>
                    </a:lnTo>
                    <a:lnTo>
                      <a:pt x="1079" y="310"/>
                    </a:lnTo>
                    <a:lnTo>
                      <a:pt x="1082" y="303"/>
                    </a:lnTo>
                    <a:lnTo>
                      <a:pt x="1082" y="300"/>
                    </a:lnTo>
                    <a:lnTo>
                      <a:pt x="1077" y="298"/>
                    </a:lnTo>
                    <a:lnTo>
                      <a:pt x="1071" y="300"/>
                    </a:lnTo>
                    <a:lnTo>
                      <a:pt x="1064" y="300"/>
                    </a:lnTo>
                    <a:lnTo>
                      <a:pt x="1056" y="303"/>
                    </a:lnTo>
                    <a:lnTo>
                      <a:pt x="1051" y="303"/>
                    </a:lnTo>
                    <a:lnTo>
                      <a:pt x="1049" y="305"/>
                    </a:lnTo>
                    <a:lnTo>
                      <a:pt x="1044" y="305"/>
                    </a:lnTo>
                    <a:lnTo>
                      <a:pt x="1039" y="308"/>
                    </a:lnTo>
                    <a:lnTo>
                      <a:pt x="1036" y="310"/>
                    </a:lnTo>
                    <a:lnTo>
                      <a:pt x="1036" y="315"/>
                    </a:lnTo>
                    <a:lnTo>
                      <a:pt x="1034" y="320"/>
                    </a:lnTo>
                    <a:lnTo>
                      <a:pt x="1029" y="323"/>
                    </a:lnTo>
                    <a:lnTo>
                      <a:pt x="1024" y="323"/>
                    </a:lnTo>
                    <a:lnTo>
                      <a:pt x="1021" y="325"/>
                    </a:lnTo>
                    <a:lnTo>
                      <a:pt x="1021" y="330"/>
                    </a:lnTo>
                    <a:lnTo>
                      <a:pt x="1024" y="333"/>
                    </a:lnTo>
                    <a:lnTo>
                      <a:pt x="1029" y="338"/>
                    </a:lnTo>
                    <a:lnTo>
                      <a:pt x="1034" y="343"/>
                    </a:lnTo>
                    <a:lnTo>
                      <a:pt x="1036" y="345"/>
                    </a:lnTo>
                    <a:lnTo>
                      <a:pt x="1039" y="345"/>
                    </a:lnTo>
                    <a:lnTo>
                      <a:pt x="1039" y="350"/>
                    </a:lnTo>
                    <a:lnTo>
                      <a:pt x="1039" y="353"/>
                    </a:lnTo>
                    <a:lnTo>
                      <a:pt x="1034" y="356"/>
                    </a:lnTo>
                    <a:lnTo>
                      <a:pt x="1026" y="353"/>
                    </a:lnTo>
                    <a:lnTo>
                      <a:pt x="1021" y="356"/>
                    </a:lnTo>
                    <a:lnTo>
                      <a:pt x="1021" y="358"/>
                    </a:lnTo>
                    <a:lnTo>
                      <a:pt x="1021" y="361"/>
                    </a:lnTo>
                    <a:lnTo>
                      <a:pt x="1021" y="366"/>
                    </a:lnTo>
                    <a:lnTo>
                      <a:pt x="1024" y="371"/>
                    </a:lnTo>
                    <a:lnTo>
                      <a:pt x="1026" y="373"/>
                    </a:lnTo>
                    <a:lnTo>
                      <a:pt x="1031" y="373"/>
                    </a:lnTo>
                    <a:lnTo>
                      <a:pt x="1036" y="373"/>
                    </a:lnTo>
                    <a:lnTo>
                      <a:pt x="1044" y="373"/>
                    </a:lnTo>
                    <a:lnTo>
                      <a:pt x="1051" y="376"/>
                    </a:lnTo>
                    <a:lnTo>
                      <a:pt x="1054" y="376"/>
                    </a:lnTo>
                    <a:lnTo>
                      <a:pt x="1059" y="376"/>
                    </a:lnTo>
                    <a:lnTo>
                      <a:pt x="1069" y="378"/>
                    </a:lnTo>
                    <a:lnTo>
                      <a:pt x="1077" y="381"/>
                    </a:lnTo>
                    <a:lnTo>
                      <a:pt x="1082" y="386"/>
                    </a:lnTo>
                    <a:lnTo>
                      <a:pt x="1082" y="391"/>
                    </a:lnTo>
                    <a:lnTo>
                      <a:pt x="1079" y="396"/>
                    </a:lnTo>
                    <a:lnTo>
                      <a:pt x="1079" y="398"/>
                    </a:lnTo>
                    <a:lnTo>
                      <a:pt x="1077" y="398"/>
                    </a:lnTo>
                    <a:lnTo>
                      <a:pt x="1071" y="396"/>
                    </a:lnTo>
                    <a:lnTo>
                      <a:pt x="1066" y="396"/>
                    </a:lnTo>
                    <a:lnTo>
                      <a:pt x="1059" y="393"/>
                    </a:lnTo>
                    <a:lnTo>
                      <a:pt x="1054" y="388"/>
                    </a:lnTo>
                    <a:lnTo>
                      <a:pt x="1049" y="388"/>
                    </a:lnTo>
                    <a:lnTo>
                      <a:pt x="1044" y="386"/>
                    </a:lnTo>
                    <a:lnTo>
                      <a:pt x="1039" y="383"/>
                    </a:lnTo>
                    <a:lnTo>
                      <a:pt x="1034" y="383"/>
                    </a:lnTo>
                    <a:lnTo>
                      <a:pt x="1026" y="383"/>
                    </a:lnTo>
                    <a:lnTo>
                      <a:pt x="1021" y="383"/>
                    </a:lnTo>
                    <a:lnTo>
                      <a:pt x="1019" y="383"/>
                    </a:lnTo>
                    <a:lnTo>
                      <a:pt x="1019" y="388"/>
                    </a:lnTo>
                    <a:lnTo>
                      <a:pt x="1019" y="393"/>
                    </a:lnTo>
                    <a:lnTo>
                      <a:pt x="1019" y="398"/>
                    </a:lnTo>
                    <a:lnTo>
                      <a:pt x="1019" y="403"/>
                    </a:lnTo>
                    <a:lnTo>
                      <a:pt x="1021" y="406"/>
                    </a:lnTo>
                    <a:lnTo>
                      <a:pt x="1026" y="406"/>
                    </a:lnTo>
                    <a:lnTo>
                      <a:pt x="1031" y="408"/>
                    </a:lnTo>
                    <a:lnTo>
                      <a:pt x="1036" y="413"/>
                    </a:lnTo>
                    <a:lnTo>
                      <a:pt x="1044" y="419"/>
                    </a:lnTo>
                    <a:lnTo>
                      <a:pt x="1049" y="424"/>
                    </a:lnTo>
                    <a:lnTo>
                      <a:pt x="1049" y="429"/>
                    </a:lnTo>
                    <a:lnTo>
                      <a:pt x="1051" y="434"/>
                    </a:lnTo>
                    <a:lnTo>
                      <a:pt x="1051" y="439"/>
                    </a:lnTo>
                    <a:lnTo>
                      <a:pt x="1054" y="441"/>
                    </a:lnTo>
                    <a:lnTo>
                      <a:pt x="1056" y="441"/>
                    </a:lnTo>
                    <a:lnTo>
                      <a:pt x="1059" y="441"/>
                    </a:lnTo>
                    <a:lnTo>
                      <a:pt x="1064" y="444"/>
                    </a:lnTo>
                    <a:lnTo>
                      <a:pt x="1066" y="444"/>
                    </a:lnTo>
                    <a:lnTo>
                      <a:pt x="1071" y="446"/>
                    </a:lnTo>
                    <a:lnTo>
                      <a:pt x="1074" y="446"/>
                    </a:lnTo>
                    <a:lnTo>
                      <a:pt x="1077" y="446"/>
                    </a:lnTo>
                    <a:lnTo>
                      <a:pt x="1079" y="446"/>
                    </a:lnTo>
                    <a:lnTo>
                      <a:pt x="1084" y="446"/>
                    </a:lnTo>
                    <a:lnTo>
                      <a:pt x="1087" y="444"/>
                    </a:lnTo>
                    <a:lnTo>
                      <a:pt x="1094" y="444"/>
                    </a:lnTo>
                    <a:lnTo>
                      <a:pt x="1102" y="441"/>
                    </a:lnTo>
                    <a:lnTo>
                      <a:pt x="1107" y="439"/>
                    </a:lnTo>
                    <a:lnTo>
                      <a:pt x="1114" y="439"/>
                    </a:lnTo>
                    <a:lnTo>
                      <a:pt x="1119" y="436"/>
                    </a:lnTo>
                    <a:lnTo>
                      <a:pt x="1124" y="434"/>
                    </a:lnTo>
                    <a:lnTo>
                      <a:pt x="1129" y="429"/>
                    </a:lnTo>
                    <a:lnTo>
                      <a:pt x="1132" y="426"/>
                    </a:lnTo>
                    <a:lnTo>
                      <a:pt x="1134" y="429"/>
                    </a:lnTo>
                    <a:lnTo>
                      <a:pt x="1137" y="429"/>
                    </a:lnTo>
                    <a:lnTo>
                      <a:pt x="1142" y="434"/>
                    </a:lnTo>
                    <a:lnTo>
                      <a:pt x="1145" y="434"/>
                    </a:lnTo>
                    <a:lnTo>
                      <a:pt x="1147" y="439"/>
                    </a:lnTo>
                    <a:lnTo>
                      <a:pt x="1152" y="441"/>
                    </a:lnTo>
                    <a:lnTo>
                      <a:pt x="1157" y="444"/>
                    </a:lnTo>
                    <a:lnTo>
                      <a:pt x="1160" y="449"/>
                    </a:lnTo>
                    <a:lnTo>
                      <a:pt x="1167" y="451"/>
                    </a:lnTo>
                    <a:lnTo>
                      <a:pt x="1157" y="471"/>
                    </a:lnTo>
                    <a:lnTo>
                      <a:pt x="1122" y="461"/>
                    </a:lnTo>
                    <a:lnTo>
                      <a:pt x="1069" y="461"/>
                    </a:lnTo>
                    <a:lnTo>
                      <a:pt x="1039" y="441"/>
                    </a:lnTo>
                    <a:lnTo>
                      <a:pt x="991" y="451"/>
                    </a:lnTo>
                    <a:lnTo>
                      <a:pt x="996" y="466"/>
                    </a:lnTo>
                    <a:lnTo>
                      <a:pt x="1001" y="497"/>
                    </a:lnTo>
                    <a:lnTo>
                      <a:pt x="986" y="492"/>
                    </a:lnTo>
                    <a:lnTo>
                      <a:pt x="958" y="461"/>
                    </a:lnTo>
                    <a:lnTo>
                      <a:pt x="903" y="471"/>
                    </a:lnTo>
                    <a:lnTo>
                      <a:pt x="875" y="451"/>
                    </a:lnTo>
                    <a:lnTo>
                      <a:pt x="885" y="431"/>
                    </a:lnTo>
                    <a:lnTo>
                      <a:pt x="850" y="421"/>
                    </a:lnTo>
                    <a:lnTo>
                      <a:pt x="807" y="398"/>
                    </a:lnTo>
                    <a:lnTo>
                      <a:pt x="749" y="383"/>
                    </a:lnTo>
                    <a:lnTo>
                      <a:pt x="713" y="393"/>
                    </a:lnTo>
                    <a:lnTo>
                      <a:pt x="676" y="353"/>
                    </a:lnTo>
                    <a:lnTo>
                      <a:pt x="577" y="398"/>
                    </a:lnTo>
                    <a:lnTo>
                      <a:pt x="550" y="426"/>
                    </a:lnTo>
                    <a:lnTo>
                      <a:pt x="509" y="416"/>
                    </a:lnTo>
                    <a:lnTo>
                      <a:pt x="482" y="388"/>
                    </a:lnTo>
                    <a:lnTo>
                      <a:pt x="451" y="378"/>
                    </a:lnTo>
                    <a:lnTo>
                      <a:pt x="439" y="378"/>
                    </a:lnTo>
                    <a:lnTo>
                      <a:pt x="424" y="363"/>
                    </a:lnTo>
                    <a:lnTo>
                      <a:pt x="376" y="368"/>
                    </a:lnTo>
                    <a:lnTo>
                      <a:pt x="308" y="338"/>
                    </a:lnTo>
                    <a:lnTo>
                      <a:pt x="277" y="343"/>
                    </a:lnTo>
                    <a:lnTo>
                      <a:pt x="252" y="328"/>
                    </a:lnTo>
                    <a:lnTo>
                      <a:pt x="245" y="310"/>
                    </a:lnTo>
                    <a:lnTo>
                      <a:pt x="199" y="295"/>
                    </a:lnTo>
                    <a:lnTo>
                      <a:pt x="171" y="315"/>
                    </a:lnTo>
                    <a:lnTo>
                      <a:pt x="131" y="333"/>
                    </a:lnTo>
                    <a:lnTo>
                      <a:pt x="98" y="353"/>
                    </a:lnTo>
                    <a:lnTo>
                      <a:pt x="78" y="403"/>
                    </a:lnTo>
                    <a:lnTo>
                      <a:pt x="35" y="413"/>
                    </a:lnTo>
                    <a:lnTo>
                      <a:pt x="35" y="446"/>
                    </a:lnTo>
                    <a:lnTo>
                      <a:pt x="68" y="487"/>
                    </a:lnTo>
                    <a:lnTo>
                      <a:pt x="98" y="502"/>
                    </a:lnTo>
                    <a:lnTo>
                      <a:pt x="98" y="522"/>
                    </a:lnTo>
                    <a:lnTo>
                      <a:pt x="78" y="532"/>
                    </a:lnTo>
                    <a:lnTo>
                      <a:pt x="50" y="522"/>
                    </a:lnTo>
                    <a:lnTo>
                      <a:pt x="0" y="560"/>
                    </a:lnTo>
                    <a:lnTo>
                      <a:pt x="15" y="575"/>
                    </a:lnTo>
                    <a:lnTo>
                      <a:pt x="35" y="595"/>
                    </a:lnTo>
                    <a:lnTo>
                      <a:pt x="83" y="595"/>
                    </a:lnTo>
                    <a:lnTo>
                      <a:pt x="118" y="600"/>
                    </a:lnTo>
                    <a:lnTo>
                      <a:pt x="103" y="635"/>
                    </a:lnTo>
                    <a:lnTo>
                      <a:pt x="63" y="653"/>
                    </a:lnTo>
                    <a:lnTo>
                      <a:pt x="30" y="673"/>
                    </a:lnTo>
                    <a:lnTo>
                      <a:pt x="25" y="698"/>
                    </a:lnTo>
                    <a:lnTo>
                      <a:pt x="63" y="724"/>
                    </a:lnTo>
                    <a:lnTo>
                      <a:pt x="68" y="751"/>
                    </a:lnTo>
                    <a:lnTo>
                      <a:pt x="93" y="761"/>
                    </a:lnTo>
                    <a:lnTo>
                      <a:pt x="98" y="797"/>
                    </a:lnTo>
                    <a:lnTo>
                      <a:pt x="136" y="792"/>
                    </a:lnTo>
                    <a:lnTo>
                      <a:pt x="182" y="792"/>
                    </a:lnTo>
                    <a:lnTo>
                      <a:pt x="156" y="840"/>
                    </a:lnTo>
                    <a:lnTo>
                      <a:pt x="78" y="905"/>
                    </a:lnTo>
                    <a:lnTo>
                      <a:pt x="166" y="860"/>
                    </a:lnTo>
                    <a:lnTo>
                      <a:pt x="234" y="787"/>
                    </a:lnTo>
                    <a:lnTo>
                      <a:pt x="229" y="772"/>
                    </a:lnTo>
                    <a:lnTo>
                      <a:pt x="272" y="719"/>
                    </a:lnTo>
                    <a:lnTo>
                      <a:pt x="282" y="741"/>
                    </a:lnTo>
                    <a:lnTo>
                      <a:pt x="287" y="766"/>
                    </a:lnTo>
                    <a:lnTo>
                      <a:pt x="320" y="741"/>
                    </a:lnTo>
                    <a:lnTo>
                      <a:pt x="355" y="719"/>
                    </a:lnTo>
                    <a:lnTo>
                      <a:pt x="371" y="731"/>
                    </a:lnTo>
                    <a:lnTo>
                      <a:pt x="451" y="746"/>
                    </a:lnTo>
                    <a:lnTo>
                      <a:pt x="504" y="772"/>
                    </a:lnTo>
                    <a:lnTo>
                      <a:pt x="545" y="751"/>
                    </a:lnTo>
                    <a:lnTo>
                      <a:pt x="603" y="855"/>
                    </a:lnTo>
                    <a:lnTo>
                      <a:pt x="640" y="880"/>
                    </a:lnTo>
                    <a:lnTo>
                      <a:pt x="635" y="920"/>
                    </a:lnTo>
                    <a:lnTo>
                      <a:pt x="650" y="953"/>
                    </a:lnTo>
                    <a:lnTo>
                      <a:pt x="691" y="1009"/>
                    </a:lnTo>
                    <a:lnTo>
                      <a:pt x="749" y="1046"/>
                    </a:lnTo>
                    <a:lnTo>
                      <a:pt x="754" y="1072"/>
                    </a:lnTo>
                    <a:lnTo>
                      <a:pt x="759" y="1102"/>
                    </a:lnTo>
                    <a:lnTo>
                      <a:pt x="744" y="1112"/>
                    </a:lnTo>
                    <a:lnTo>
                      <a:pt x="749" y="1092"/>
                    </a:lnTo>
                    <a:lnTo>
                      <a:pt x="719" y="1082"/>
                    </a:lnTo>
                    <a:lnTo>
                      <a:pt x="734" y="1137"/>
                    </a:lnTo>
                    <a:lnTo>
                      <a:pt x="729" y="1180"/>
                    </a:lnTo>
                    <a:lnTo>
                      <a:pt x="719" y="1220"/>
                    </a:lnTo>
                    <a:lnTo>
                      <a:pt x="729" y="1253"/>
                    </a:lnTo>
                    <a:lnTo>
                      <a:pt x="729" y="1273"/>
                    </a:lnTo>
                    <a:lnTo>
                      <a:pt x="754" y="1324"/>
                    </a:lnTo>
                    <a:lnTo>
                      <a:pt x="774" y="1359"/>
                    </a:lnTo>
                    <a:lnTo>
                      <a:pt x="792" y="1387"/>
                    </a:lnTo>
                    <a:lnTo>
                      <a:pt x="837" y="1417"/>
                    </a:lnTo>
                    <a:lnTo>
                      <a:pt x="842" y="1427"/>
                    </a:lnTo>
                    <a:lnTo>
                      <a:pt x="845" y="1427"/>
                    </a:lnTo>
                    <a:lnTo>
                      <a:pt x="875" y="1483"/>
                    </a:lnTo>
                    <a:lnTo>
                      <a:pt x="895" y="1515"/>
                    </a:lnTo>
                    <a:lnTo>
                      <a:pt x="890" y="1525"/>
                    </a:lnTo>
                    <a:lnTo>
                      <a:pt x="928" y="1551"/>
                    </a:lnTo>
                    <a:lnTo>
                      <a:pt x="933" y="1576"/>
                    </a:lnTo>
                    <a:lnTo>
                      <a:pt x="948" y="1586"/>
                    </a:lnTo>
                    <a:lnTo>
                      <a:pt x="968" y="1606"/>
                    </a:lnTo>
                    <a:lnTo>
                      <a:pt x="976" y="1591"/>
                    </a:lnTo>
                    <a:lnTo>
                      <a:pt x="953" y="1576"/>
                    </a:lnTo>
                    <a:lnTo>
                      <a:pt x="933" y="1530"/>
                    </a:lnTo>
                    <a:lnTo>
                      <a:pt x="895" y="1477"/>
                    </a:lnTo>
                    <a:lnTo>
                      <a:pt x="885" y="1447"/>
                    </a:lnTo>
                    <a:lnTo>
                      <a:pt x="913" y="1457"/>
                    </a:lnTo>
                    <a:lnTo>
                      <a:pt x="938" y="1510"/>
                    </a:lnTo>
                    <a:lnTo>
                      <a:pt x="948" y="1525"/>
                    </a:lnTo>
                    <a:lnTo>
                      <a:pt x="976" y="1541"/>
                    </a:lnTo>
                    <a:lnTo>
                      <a:pt x="976" y="1556"/>
                    </a:lnTo>
                    <a:lnTo>
                      <a:pt x="996" y="1566"/>
                    </a:lnTo>
                    <a:lnTo>
                      <a:pt x="1006" y="1581"/>
                    </a:lnTo>
                    <a:lnTo>
                      <a:pt x="1031" y="1606"/>
                    </a:lnTo>
                    <a:lnTo>
                      <a:pt x="1036" y="1644"/>
                    </a:lnTo>
                    <a:lnTo>
                      <a:pt x="1036" y="1659"/>
                    </a:lnTo>
                    <a:lnTo>
                      <a:pt x="1104" y="1699"/>
                    </a:lnTo>
                    <a:lnTo>
                      <a:pt x="1137" y="1717"/>
                    </a:lnTo>
                    <a:lnTo>
                      <a:pt x="1195" y="1732"/>
                    </a:lnTo>
                    <a:lnTo>
                      <a:pt x="1210" y="1727"/>
                    </a:lnTo>
                    <a:lnTo>
                      <a:pt x="1225" y="1727"/>
                    </a:lnTo>
                    <a:lnTo>
                      <a:pt x="1250" y="1747"/>
                    </a:lnTo>
                    <a:lnTo>
                      <a:pt x="1256" y="1755"/>
                    </a:lnTo>
                    <a:lnTo>
                      <a:pt x="1288" y="1760"/>
                    </a:lnTo>
                    <a:lnTo>
                      <a:pt x="1303" y="1755"/>
                    </a:lnTo>
                    <a:lnTo>
                      <a:pt x="1303" y="1752"/>
                    </a:lnTo>
                    <a:lnTo>
                      <a:pt x="1331" y="1767"/>
                    </a:lnTo>
                    <a:lnTo>
                      <a:pt x="1361" y="1755"/>
                    </a:lnTo>
                    <a:lnTo>
                      <a:pt x="1329" y="1767"/>
                    </a:lnTo>
                    <a:lnTo>
                      <a:pt x="1356" y="1810"/>
                    </a:lnTo>
                    <a:lnTo>
                      <a:pt x="1366" y="1820"/>
                    </a:lnTo>
                    <a:lnTo>
                      <a:pt x="1414" y="1851"/>
                    </a:lnTo>
                    <a:lnTo>
                      <a:pt x="1419" y="1830"/>
                    </a:lnTo>
                    <a:lnTo>
                      <a:pt x="1404" y="1810"/>
                    </a:lnTo>
                    <a:close/>
                    <a:moveTo>
                      <a:pt x="1268" y="1722"/>
                    </a:moveTo>
                    <a:lnTo>
                      <a:pt x="1268" y="1722"/>
                    </a:lnTo>
                    <a:lnTo>
                      <a:pt x="1281" y="1722"/>
                    </a:lnTo>
                    <a:lnTo>
                      <a:pt x="1283" y="1722"/>
                    </a:lnTo>
                    <a:lnTo>
                      <a:pt x="1268" y="1722"/>
                    </a:lnTo>
                    <a:close/>
                    <a:moveTo>
                      <a:pt x="1593" y="1692"/>
                    </a:moveTo>
                    <a:lnTo>
                      <a:pt x="1614" y="1692"/>
                    </a:lnTo>
                    <a:lnTo>
                      <a:pt x="1629" y="1679"/>
                    </a:lnTo>
                    <a:lnTo>
                      <a:pt x="1671" y="1687"/>
                    </a:lnTo>
                    <a:lnTo>
                      <a:pt x="1651" y="1674"/>
                    </a:lnTo>
                    <a:lnTo>
                      <a:pt x="1619" y="1659"/>
                    </a:lnTo>
                    <a:lnTo>
                      <a:pt x="1578" y="1659"/>
                    </a:lnTo>
                    <a:lnTo>
                      <a:pt x="1578" y="1669"/>
                    </a:lnTo>
                    <a:lnTo>
                      <a:pt x="1556" y="1674"/>
                    </a:lnTo>
                    <a:lnTo>
                      <a:pt x="1583" y="1687"/>
                    </a:lnTo>
                    <a:lnTo>
                      <a:pt x="1593" y="1692"/>
                    </a:lnTo>
                    <a:close/>
                    <a:moveTo>
                      <a:pt x="1520" y="1634"/>
                    </a:moveTo>
                    <a:lnTo>
                      <a:pt x="1520" y="1634"/>
                    </a:lnTo>
                    <a:lnTo>
                      <a:pt x="1513" y="1624"/>
                    </a:lnTo>
                    <a:lnTo>
                      <a:pt x="1510" y="1619"/>
                    </a:lnTo>
                    <a:lnTo>
                      <a:pt x="1472" y="1604"/>
                    </a:lnTo>
                    <a:lnTo>
                      <a:pt x="1414" y="1604"/>
                    </a:lnTo>
                    <a:lnTo>
                      <a:pt x="1382" y="1609"/>
                    </a:lnTo>
                    <a:lnTo>
                      <a:pt x="1371" y="1619"/>
                    </a:lnTo>
                    <a:lnTo>
                      <a:pt x="1397" y="1624"/>
                    </a:lnTo>
                    <a:lnTo>
                      <a:pt x="1419" y="1624"/>
                    </a:lnTo>
                    <a:lnTo>
                      <a:pt x="1450" y="1624"/>
                    </a:lnTo>
                    <a:lnTo>
                      <a:pt x="1482" y="1629"/>
                    </a:lnTo>
                    <a:lnTo>
                      <a:pt x="1492" y="1644"/>
                    </a:lnTo>
                    <a:lnTo>
                      <a:pt x="1503" y="1654"/>
                    </a:lnTo>
                    <a:lnTo>
                      <a:pt x="1545" y="1654"/>
                    </a:lnTo>
                    <a:lnTo>
                      <a:pt x="1553" y="1654"/>
                    </a:lnTo>
                    <a:lnTo>
                      <a:pt x="1556" y="1651"/>
                    </a:lnTo>
                    <a:lnTo>
                      <a:pt x="1556" y="1649"/>
                    </a:lnTo>
                    <a:lnTo>
                      <a:pt x="1545" y="1639"/>
                    </a:lnTo>
                    <a:lnTo>
                      <a:pt x="1538" y="1639"/>
                    </a:lnTo>
                    <a:lnTo>
                      <a:pt x="1528" y="1636"/>
                    </a:lnTo>
                    <a:lnTo>
                      <a:pt x="1520" y="1634"/>
                    </a:lnTo>
                    <a:close/>
                    <a:moveTo>
                      <a:pt x="1704" y="1717"/>
                    </a:moveTo>
                    <a:lnTo>
                      <a:pt x="1729" y="1722"/>
                    </a:lnTo>
                    <a:lnTo>
                      <a:pt x="1729" y="1709"/>
                    </a:lnTo>
                    <a:lnTo>
                      <a:pt x="1707" y="1709"/>
                    </a:lnTo>
                    <a:lnTo>
                      <a:pt x="1704" y="1717"/>
                    </a:lnTo>
                    <a:close/>
                    <a:moveTo>
                      <a:pt x="1452" y="1861"/>
                    </a:moveTo>
                    <a:lnTo>
                      <a:pt x="1452" y="1861"/>
                    </a:lnTo>
                    <a:lnTo>
                      <a:pt x="1467" y="1846"/>
                    </a:lnTo>
                    <a:lnTo>
                      <a:pt x="1487" y="1851"/>
                    </a:lnTo>
                    <a:lnTo>
                      <a:pt x="1492" y="1866"/>
                    </a:lnTo>
                    <a:lnTo>
                      <a:pt x="1508" y="1851"/>
                    </a:lnTo>
                    <a:lnTo>
                      <a:pt x="1487" y="1836"/>
                    </a:lnTo>
                    <a:lnTo>
                      <a:pt x="1462" y="1836"/>
                    </a:lnTo>
                    <a:lnTo>
                      <a:pt x="1445" y="1838"/>
                    </a:lnTo>
                    <a:lnTo>
                      <a:pt x="1432" y="1838"/>
                    </a:lnTo>
                    <a:lnTo>
                      <a:pt x="1424" y="1836"/>
                    </a:lnTo>
                    <a:lnTo>
                      <a:pt x="1419" y="1836"/>
                    </a:lnTo>
                    <a:lnTo>
                      <a:pt x="1419" y="1830"/>
                    </a:lnTo>
                    <a:lnTo>
                      <a:pt x="1414" y="1851"/>
                    </a:lnTo>
                    <a:lnTo>
                      <a:pt x="1435" y="1871"/>
                    </a:lnTo>
                    <a:lnTo>
                      <a:pt x="1445" y="1871"/>
                    </a:lnTo>
                    <a:lnTo>
                      <a:pt x="1452" y="1861"/>
                    </a:lnTo>
                    <a:close/>
                    <a:moveTo>
                      <a:pt x="2201" y="2073"/>
                    </a:moveTo>
                    <a:lnTo>
                      <a:pt x="2201" y="2073"/>
                    </a:lnTo>
                    <a:lnTo>
                      <a:pt x="2168" y="2062"/>
                    </a:lnTo>
                    <a:lnTo>
                      <a:pt x="2123" y="2037"/>
                    </a:lnTo>
                    <a:lnTo>
                      <a:pt x="2070" y="2032"/>
                    </a:lnTo>
                    <a:lnTo>
                      <a:pt x="2055" y="2027"/>
                    </a:lnTo>
                    <a:lnTo>
                      <a:pt x="2042" y="2012"/>
                    </a:lnTo>
                    <a:lnTo>
                      <a:pt x="2002" y="1997"/>
                    </a:lnTo>
                    <a:lnTo>
                      <a:pt x="1964" y="1974"/>
                    </a:lnTo>
                    <a:lnTo>
                      <a:pt x="1959" y="1954"/>
                    </a:lnTo>
                    <a:lnTo>
                      <a:pt x="1944" y="1914"/>
                    </a:lnTo>
                    <a:lnTo>
                      <a:pt x="1939" y="1914"/>
                    </a:lnTo>
                    <a:lnTo>
                      <a:pt x="1903" y="1893"/>
                    </a:lnTo>
                    <a:lnTo>
                      <a:pt x="1891" y="1893"/>
                    </a:lnTo>
                    <a:lnTo>
                      <a:pt x="1891" y="1896"/>
                    </a:lnTo>
                    <a:lnTo>
                      <a:pt x="1891" y="1893"/>
                    </a:lnTo>
                    <a:lnTo>
                      <a:pt x="1848" y="1888"/>
                    </a:lnTo>
                    <a:lnTo>
                      <a:pt x="1848" y="1883"/>
                    </a:lnTo>
                    <a:lnTo>
                      <a:pt x="1848" y="1888"/>
                    </a:lnTo>
                    <a:lnTo>
                      <a:pt x="1848" y="1881"/>
                    </a:lnTo>
                    <a:lnTo>
                      <a:pt x="1828" y="1876"/>
                    </a:lnTo>
                    <a:lnTo>
                      <a:pt x="1823" y="1861"/>
                    </a:lnTo>
                    <a:lnTo>
                      <a:pt x="1803" y="1846"/>
                    </a:lnTo>
                    <a:lnTo>
                      <a:pt x="1798" y="1846"/>
                    </a:lnTo>
                    <a:lnTo>
                      <a:pt x="1782" y="1841"/>
                    </a:lnTo>
                    <a:lnTo>
                      <a:pt x="1777" y="1830"/>
                    </a:lnTo>
                    <a:lnTo>
                      <a:pt x="1745" y="1815"/>
                    </a:lnTo>
                    <a:lnTo>
                      <a:pt x="1694" y="1820"/>
                    </a:lnTo>
                    <a:lnTo>
                      <a:pt x="1666" y="1815"/>
                    </a:lnTo>
                    <a:lnTo>
                      <a:pt x="1661" y="1805"/>
                    </a:lnTo>
                    <a:lnTo>
                      <a:pt x="1636" y="1800"/>
                    </a:lnTo>
                    <a:lnTo>
                      <a:pt x="1608" y="1805"/>
                    </a:lnTo>
                    <a:lnTo>
                      <a:pt x="1606" y="1803"/>
                    </a:lnTo>
                    <a:lnTo>
                      <a:pt x="1606" y="1798"/>
                    </a:lnTo>
                    <a:lnTo>
                      <a:pt x="1603" y="1790"/>
                    </a:lnTo>
                    <a:lnTo>
                      <a:pt x="1591" y="1795"/>
                    </a:lnTo>
                    <a:lnTo>
                      <a:pt x="1603" y="1790"/>
                    </a:lnTo>
                    <a:lnTo>
                      <a:pt x="1603" y="1785"/>
                    </a:lnTo>
                    <a:lnTo>
                      <a:pt x="1566" y="1795"/>
                    </a:lnTo>
                    <a:lnTo>
                      <a:pt x="1545" y="1805"/>
                    </a:lnTo>
                    <a:lnTo>
                      <a:pt x="1535" y="1830"/>
                    </a:lnTo>
                    <a:lnTo>
                      <a:pt x="1525" y="1836"/>
                    </a:lnTo>
                    <a:lnTo>
                      <a:pt x="1508" y="1851"/>
                    </a:lnTo>
                    <a:lnTo>
                      <a:pt x="1492" y="1866"/>
                    </a:lnTo>
                    <a:lnTo>
                      <a:pt x="1498" y="1878"/>
                    </a:lnTo>
                    <a:lnTo>
                      <a:pt x="1503" y="1904"/>
                    </a:lnTo>
                    <a:lnTo>
                      <a:pt x="1503" y="1919"/>
                    </a:lnTo>
                    <a:lnTo>
                      <a:pt x="1508" y="1939"/>
                    </a:lnTo>
                    <a:lnTo>
                      <a:pt x="1487" y="1954"/>
                    </a:lnTo>
                    <a:lnTo>
                      <a:pt x="1477" y="1964"/>
                    </a:lnTo>
                    <a:lnTo>
                      <a:pt x="1472" y="1974"/>
                    </a:lnTo>
                    <a:lnTo>
                      <a:pt x="1450" y="2022"/>
                    </a:lnTo>
                    <a:lnTo>
                      <a:pt x="1462" y="2042"/>
                    </a:lnTo>
                    <a:lnTo>
                      <a:pt x="1450" y="2047"/>
                    </a:lnTo>
                    <a:lnTo>
                      <a:pt x="1452" y="2047"/>
                    </a:lnTo>
                    <a:lnTo>
                      <a:pt x="1435" y="2057"/>
                    </a:lnTo>
                    <a:lnTo>
                      <a:pt x="1452" y="2093"/>
                    </a:lnTo>
                    <a:lnTo>
                      <a:pt x="1482" y="2146"/>
                    </a:lnTo>
                    <a:lnTo>
                      <a:pt x="1515" y="2211"/>
                    </a:lnTo>
                    <a:lnTo>
                      <a:pt x="1515" y="2221"/>
                    </a:lnTo>
                    <a:lnTo>
                      <a:pt x="1626" y="2284"/>
                    </a:lnTo>
                    <a:lnTo>
                      <a:pt x="1631" y="2284"/>
                    </a:lnTo>
                    <a:lnTo>
                      <a:pt x="1631" y="2282"/>
                    </a:lnTo>
                    <a:lnTo>
                      <a:pt x="1634" y="2279"/>
                    </a:lnTo>
                    <a:lnTo>
                      <a:pt x="1649" y="2294"/>
                    </a:lnTo>
                    <a:lnTo>
                      <a:pt x="1649" y="2297"/>
                    </a:lnTo>
                    <a:lnTo>
                      <a:pt x="1644" y="2315"/>
                    </a:lnTo>
                    <a:lnTo>
                      <a:pt x="1666" y="2352"/>
                    </a:lnTo>
                    <a:lnTo>
                      <a:pt x="1671" y="2362"/>
                    </a:lnTo>
                    <a:lnTo>
                      <a:pt x="1677" y="2357"/>
                    </a:lnTo>
                    <a:lnTo>
                      <a:pt x="1677" y="2360"/>
                    </a:lnTo>
                    <a:lnTo>
                      <a:pt x="1671" y="2362"/>
                    </a:lnTo>
                    <a:lnTo>
                      <a:pt x="1677" y="2368"/>
                    </a:lnTo>
                    <a:lnTo>
                      <a:pt x="1671" y="2388"/>
                    </a:lnTo>
                    <a:lnTo>
                      <a:pt x="1656" y="2405"/>
                    </a:lnTo>
                    <a:lnTo>
                      <a:pt x="1656" y="2436"/>
                    </a:lnTo>
                    <a:lnTo>
                      <a:pt x="1646" y="2456"/>
                    </a:lnTo>
                    <a:lnTo>
                      <a:pt x="1629" y="2524"/>
                    </a:lnTo>
                    <a:lnTo>
                      <a:pt x="1634" y="2574"/>
                    </a:lnTo>
                    <a:lnTo>
                      <a:pt x="1603" y="2642"/>
                    </a:lnTo>
                    <a:lnTo>
                      <a:pt x="1598" y="2713"/>
                    </a:lnTo>
                    <a:lnTo>
                      <a:pt x="1598" y="2751"/>
                    </a:lnTo>
                    <a:lnTo>
                      <a:pt x="1593" y="2786"/>
                    </a:lnTo>
                    <a:lnTo>
                      <a:pt x="1603" y="2806"/>
                    </a:lnTo>
                    <a:lnTo>
                      <a:pt x="1588" y="2889"/>
                    </a:lnTo>
                    <a:lnTo>
                      <a:pt x="1571" y="2925"/>
                    </a:lnTo>
                    <a:lnTo>
                      <a:pt x="1578" y="2950"/>
                    </a:lnTo>
                    <a:lnTo>
                      <a:pt x="1593" y="2983"/>
                    </a:lnTo>
                    <a:lnTo>
                      <a:pt x="1677" y="3018"/>
                    </a:lnTo>
                    <a:lnTo>
                      <a:pt x="1656" y="2998"/>
                    </a:lnTo>
                    <a:lnTo>
                      <a:pt x="1654" y="2993"/>
                    </a:lnTo>
                    <a:lnTo>
                      <a:pt x="1679" y="3018"/>
                    </a:lnTo>
                    <a:lnTo>
                      <a:pt x="1651" y="2960"/>
                    </a:lnTo>
                    <a:lnTo>
                      <a:pt x="1671" y="2927"/>
                    </a:lnTo>
                    <a:lnTo>
                      <a:pt x="1694" y="2894"/>
                    </a:lnTo>
                    <a:lnTo>
                      <a:pt x="1702" y="2862"/>
                    </a:lnTo>
                    <a:lnTo>
                      <a:pt x="1689" y="2847"/>
                    </a:lnTo>
                    <a:lnTo>
                      <a:pt x="1687" y="2824"/>
                    </a:lnTo>
                    <a:lnTo>
                      <a:pt x="1722" y="2781"/>
                    </a:lnTo>
                    <a:lnTo>
                      <a:pt x="1740" y="2741"/>
                    </a:lnTo>
                    <a:lnTo>
                      <a:pt x="1727" y="2726"/>
                    </a:lnTo>
                    <a:lnTo>
                      <a:pt x="1752" y="2715"/>
                    </a:lnTo>
                    <a:lnTo>
                      <a:pt x="1780" y="2673"/>
                    </a:lnTo>
                    <a:lnTo>
                      <a:pt x="1828" y="2655"/>
                    </a:lnTo>
                    <a:lnTo>
                      <a:pt x="1848" y="2642"/>
                    </a:lnTo>
                    <a:lnTo>
                      <a:pt x="1856" y="2605"/>
                    </a:lnTo>
                    <a:lnTo>
                      <a:pt x="1840" y="2594"/>
                    </a:lnTo>
                    <a:lnTo>
                      <a:pt x="1840" y="2584"/>
                    </a:lnTo>
                    <a:lnTo>
                      <a:pt x="1850" y="2594"/>
                    </a:lnTo>
                    <a:lnTo>
                      <a:pt x="1876" y="2599"/>
                    </a:lnTo>
                    <a:lnTo>
                      <a:pt x="1901" y="2579"/>
                    </a:lnTo>
                    <a:lnTo>
                      <a:pt x="1906" y="2569"/>
                    </a:lnTo>
                    <a:lnTo>
                      <a:pt x="1903" y="2559"/>
                    </a:lnTo>
                    <a:lnTo>
                      <a:pt x="1906" y="2569"/>
                    </a:lnTo>
                    <a:lnTo>
                      <a:pt x="1914" y="2552"/>
                    </a:lnTo>
                    <a:lnTo>
                      <a:pt x="1934" y="2531"/>
                    </a:lnTo>
                    <a:lnTo>
                      <a:pt x="1959" y="2506"/>
                    </a:lnTo>
                    <a:lnTo>
                      <a:pt x="1982" y="2438"/>
                    </a:lnTo>
                    <a:lnTo>
                      <a:pt x="1997" y="2408"/>
                    </a:lnTo>
                    <a:lnTo>
                      <a:pt x="2055" y="2373"/>
                    </a:lnTo>
                    <a:lnTo>
                      <a:pt x="2090" y="2368"/>
                    </a:lnTo>
                    <a:lnTo>
                      <a:pt x="2100" y="2362"/>
                    </a:lnTo>
                    <a:lnTo>
                      <a:pt x="2110" y="2342"/>
                    </a:lnTo>
                    <a:lnTo>
                      <a:pt x="2118" y="2320"/>
                    </a:lnTo>
                    <a:lnTo>
                      <a:pt x="2133" y="2294"/>
                    </a:lnTo>
                    <a:lnTo>
                      <a:pt x="2138" y="2284"/>
                    </a:lnTo>
                    <a:lnTo>
                      <a:pt x="2143" y="2196"/>
                    </a:lnTo>
                    <a:lnTo>
                      <a:pt x="2158" y="2191"/>
                    </a:lnTo>
                    <a:lnTo>
                      <a:pt x="2211" y="2125"/>
                    </a:lnTo>
                    <a:lnTo>
                      <a:pt x="2211" y="2110"/>
                    </a:lnTo>
                    <a:lnTo>
                      <a:pt x="2201" y="2073"/>
                    </a:lnTo>
                    <a:close/>
                    <a:moveTo>
                      <a:pt x="1440" y="567"/>
                    </a:moveTo>
                    <a:lnTo>
                      <a:pt x="1445" y="570"/>
                    </a:lnTo>
                    <a:lnTo>
                      <a:pt x="1447" y="570"/>
                    </a:lnTo>
                    <a:lnTo>
                      <a:pt x="1450" y="572"/>
                    </a:lnTo>
                    <a:lnTo>
                      <a:pt x="1455" y="575"/>
                    </a:lnTo>
                    <a:lnTo>
                      <a:pt x="1457" y="575"/>
                    </a:lnTo>
                    <a:lnTo>
                      <a:pt x="1462" y="577"/>
                    </a:lnTo>
                    <a:lnTo>
                      <a:pt x="1467" y="577"/>
                    </a:lnTo>
                    <a:lnTo>
                      <a:pt x="1470" y="580"/>
                    </a:lnTo>
                    <a:lnTo>
                      <a:pt x="1472" y="580"/>
                    </a:lnTo>
                    <a:lnTo>
                      <a:pt x="1475" y="577"/>
                    </a:lnTo>
                    <a:lnTo>
                      <a:pt x="1475" y="575"/>
                    </a:lnTo>
                    <a:lnTo>
                      <a:pt x="1477" y="575"/>
                    </a:lnTo>
                    <a:lnTo>
                      <a:pt x="1480" y="570"/>
                    </a:lnTo>
                    <a:lnTo>
                      <a:pt x="1482" y="567"/>
                    </a:lnTo>
                    <a:lnTo>
                      <a:pt x="1480" y="565"/>
                    </a:lnTo>
                    <a:lnTo>
                      <a:pt x="1475" y="565"/>
                    </a:lnTo>
                    <a:lnTo>
                      <a:pt x="1472" y="562"/>
                    </a:lnTo>
                    <a:lnTo>
                      <a:pt x="1457" y="562"/>
                    </a:lnTo>
                    <a:lnTo>
                      <a:pt x="1455" y="560"/>
                    </a:lnTo>
                    <a:lnTo>
                      <a:pt x="1452" y="555"/>
                    </a:lnTo>
                    <a:lnTo>
                      <a:pt x="1450" y="550"/>
                    </a:lnTo>
                    <a:lnTo>
                      <a:pt x="1447" y="545"/>
                    </a:lnTo>
                    <a:lnTo>
                      <a:pt x="1442" y="545"/>
                    </a:lnTo>
                    <a:lnTo>
                      <a:pt x="1435" y="542"/>
                    </a:lnTo>
                    <a:lnTo>
                      <a:pt x="1429" y="540"/>
                    </a:lnTo>
                    <a:lnTo>
                      <a:pt x="1424" y="540"/>
                    </a:lnTo>
                    <a:lnTo>
                      <a:pt x="1419" y="540"/>
                    </a:lnTo>
                    <a:lnTo>
                      <a:pt x="1417" y="540"/>
                    </a:lnTo>
                    <a:lnTo>
                      <a:pt x="1414" y="542"/>
                    </a:lnTo>
                    <a:lnTo>
                      <a:pt x="1412" y="545"/>
                    </a:lnTo>
                    <a:lnTo>
                      <a:pt x="1409" y="545"/>
                    </a:lnTo>
                    <a:lnTo>
                      <a:pt x="1409" y="542"/>
                    </a:lnTo>
                    <a:lnTo>
                      <a:pt x="1407" y="535"/>
                    </a:lnTo>
                    <a:lnTo>
                      <a:pt x="1404" y="529"/>
                    </a:lnTo>
                    <a:lnTo>
                      <a:pt x="1402" y="527"/>
                    </a:lnTo>
                    <a:lnTo>
                      <a:pt x="1399" y="524"/>
                    </a:lnTo>
                    <a:lnTo>
                      <a:pt x="1394" y="524"/>
                    </a:lnTo>
                    <a:lnTo>
                      <a:pt x="1392" y="524"/>
                    </a:lnTo>
                    <a:lnTo>
                      <a:pt x="1392" y="529"/>
                    </a:lnTo>
                    <a:lnTo>
                      <a:pt x="1392" y="535"/>
                    </a:lnTo>
                    <a:lnTo>
                      <a:pt x="1392" y="542"/>
                    </a:lnTo>
                    <a:lnTo>
                      <a:pt x="1392" y="547"/>
                    </a:lnTo>
                    <a:lnTo>
                      <a:pt x="1392" y="550"/>
                    </a:lnTo>
                    <a:lnTo>
                      <a:pt x="1394" y="552"/>
                    </a:lnTo>
                    <a:lnTo>
                      <a:pt x="1394" y="555"/>
                    </a:lnTo>
                    <a:lnTo>
                      <a:pt x="1394" y="560"/>
                    </a:lnTo>
                    <a:lnTo>
                      <a:pt x="1394" y="565"/>
                    </a:lnTo>
                    <a:lnTo>
                      <a:pt x="1394" y="570"/>
                    </a:lnTo>
                    <a:lnTo>
                      <a:pt x="1397" y="575"/>
                    </a:lnTo>
                    <a:lnTo>
                      <a:pt x="1397" y="577"/>
                    </a:lnTo>
                    <a:lnTo>
                      <a:pt x="1394" y="577"/>
                    </a:lnTo>
                    <a:lnTo>
                      <a:pt x="1392" y="580"/>
                    </a:lnTo>
                    <a:lnTo>
                      <a:pt x="1389" y="585"/>
                    </a:lnTo>
                    <a:lnTo>
                      <a:pt x="1387" y="587"/>
                    </a:lnTo>
                    <a:lnTo>
                      <a:pt x="1384" y="590"/>
                    </a:lnTo>
                    <a:lnTo>
                      <a:pt x="1387" y="593"/>
                    </a:lnTo>
                    <a:lnTo>
                      <a:pt x="1392" y="593"/>
                    </a:lnTo>
                    <a:lnTo>
                      <a:pt x="1397" y="590"/>
                    </a:lnTo>
                    <a:lnTo>
                      <a:pt x="1399" y="590"/>
                    </a:lnTo>
                    <a:lnTo>
                      <a:pt x="1402" y="590"/>
                    </a:lnTo>
                    <a:lnTo>
                      <a:pt x="1407" y="590"/>
                    </a:lnTo>
                    <a:lnTo>
                      <a:pt x="1409" y="590"/>
                    </a:lnTo>
                    <a:lnTo>
                      <a:pt x="1412" y="593"/>
                    </a:lnTo>
                    <a:lnTo>
                      <a:pt x="1414" y="598"/>
                    </a:lnTo>
                    <a:lnTo>
                      <a:pt x="1414" y="600"/>
                    </a:lnTo>
                    <a:lnTo>
                      <a:pt x="1417" y="603"/>
                    </a:lnTo>
                    <a:lnTo>
                      <a:pt x="1419" y="603"/>
                    </a:lnTo>
                    <a:lnTo>
                      <a:pt x="1424" y="600"/>
                    </a:lnTo>
                    <a:lnTo>
                      <a:pt x="1424" y="598"/>
                    </a:lnTo>
                    <a:lnTo>
                      <a:pt x="1427" y="595"/>
                    </a:lnTo>
                    <a:lnTo>
                      <a:pt x="1427" y="593"/>
                    </a:lnTo>
                    <a:lnTo>
                      <a:pt x="1429" y="590"/>
                    </a:lnTo>
                    <a:lnTo>
                      <a:pt x="1435" y="587"/>
                    </a:lnTo>
                    <a:lnTo>
                      <a:pt x="1437" y="585"/>
                    </a:lnTo>
                    <a:lnTo>
                      <a:pt x="1437" y="580"/>
                    </a:lnTo>
                    <a:lnTo>
                      <a:pt x="1437" y="575"/>
                    </a:lnTo>
                    <a:lnTo>
                      <a:pt x="1435" y="570"/>
                    </a:lnTo>
                    <a:lnTo>
                      <a:pt x="1437" y="567"/>
                    </a:lnTo>
                    <a:lnTo>
                      <a:pt x="1440" y="567"/>
                    </a:lnTo>
                    <a:close/>
                    <a:moveTo>
                      <a:pt x="966" y="300"/>
                    </a:moveTo>
                    <a:lnTo>
                      <a:pt x="968" y="303"/>
                    </a:lnTo>
                    <a:lnTo>
                      <a:pt x="971" y="310"/>
                    </a:lnTo>
                    <a:lnTo>
                      <a:pt x="973" y="323"/>
                    </a:lnTo>
                    <a:lnTo>
                      <a:pt x="973" y="330"/>
                    </a:lnTo>
                    <a:lnTo>
                      <a:pt x="973" y="335"/>
                    </a:lnTo>
                    <a:lnTo>
                      <a:pt x="978" y="338"/>
                    </a:lnTo>
                    <a:lnTo>
                      <a:pt x="983" y="335"/>
                    </a:lnTo>
                    <a:lnTo>
                      <a:pt x="986" y="333"/>
                    </a:lnTo>
                    <a:lnTo>
                      <a:pt x="988" y="330"/>
                    </a:lnTo>
                    <a:lnTo>
                      <a:pt x="991" y="333"/>
                    </a:lnTo>
                    <a:lnTo>
                      <a:pt x="996" y="335"/>
                    </a:lnTo>
                    <a:lnTo>
                      <a:pt x="998" y="338"/>
                    </a:lnTo>
                    <a:lnTo>
                      <a:pt x="1003" y="335"/>
                    </a:lnTo>
                    <a:lnTo>
                      <a:pt x="1006" y="330"/>
                    </a:lnTo>
                    <a:lnTo>
                      <a:pt x="1011" y="323"/>
                    </a:lnTo>
                    <a:lnTo>
                      <a:pt x="1016" y="320"/>
                    </a:lnTo>
                    <a:lnTo>
                      <a:pt x="1024" y="318"/>
                    </a:lnTo>
                    <a:lnTo>
                      <a:pt x="1026" y="315"/>
                    </a:lnTo>
                    <a:lnTo>
                      <a:pt x="1026" y="310"/>
                    </a:lnTo>
                    <a:lnTo>
                      <a:pt x="1026" y="305"/>
                    </a:lnTo>
                    <a:lnTo>
                      <a:pt x="1029" y="305"/>
                    </a:lnTo>
                    <a:lnTo>
                      <a:pt x="1039" y="303"/>
                    </a:lnTo>
                    <a:lnTo>
                      <a:pt x="1044" y="300"/>
                    </a:lnTo>
                    <a:lnTo>
                      <a:pt x="1049" y="300"/>
                    </a:lnTo>
                    <a:lnTo>
                      <a:pt x="1054" y="298"/>
                    </a:lnTo>
                    <a:lnTo>
                      <a:pt x="1059" y="295"/>
                    </a:lnTo>
                    <a:lnTo>
                      <a:pt x="1064" y="295"/>
                    </a:lnTo>
                    <a:lnTo>
                      <a:pt x="1066" y="292"/>
                    </a:lnTo>
                    <a:lnTo>
                      <a:pt x="1066" y="290"/>
                    </a:lnTo>
                    <a:lnTo>
                      <a:pt x="1069" y="287"/>
                    </a:lnTo>
                    <a:lnTo>
                      <a:pt x="1066" y="285"/>
                    </a:lnTo>
                    <a:lnTo>
                      <a:pt x="1066" y="277"/>
                    </a:lnTo>
                    <a:lnTo>
                      <a:pt x="1064" y="270"/>
                    </a:lnTo>
                    <a:lnTo>
                      <a:pt x="1059" y="265"/>
                    </a:lnTo>
                    <a:lnTo>
                      <a:pt x="1056" y="262"/>
                    </a:lnTo>
                    <a:lnTo>
                      <a:pt x="1054" y="262"/>
                    </a:lnTo>
                    <a:lnTo>
                      <a:pt x="1049" y="262"/>
                    </a:lnTo>
                    <a:lnTo>
                      <a:pt x="1046" y="262"/>
                    </a:lnTo>
                    <a:lnTo>
                      <a:pt x="1044" y="257"/>
                    </a:lnTo>
                    <a:lnTo>
                      <a:pt x="1041" y="255"/>
                    </a:lnTo>
                    <a:lnTo>
                      <a:pt x="1039" y="250"/>
                    </a:lnTo>
                    <a:lnTo>
                      <a:pt x="1031" y="247"/>
                    </a:lnTo>
                    <a:lnTo>
                      <a:pt x="1026" y="247"/>
                    </a:lnTo>
                    <a:lnTo>
                      <a:pt x="1021" y="247"/>
                    </a:lnTo>
                    <a:lnTo>
                      <a:pt x="1019" y="245"/>
                    </a:lnTo>
                    <a:lnTo>
                      <a:pt x="1016" y="242"/>
                    </a:lnTo>
                    <a:lnTo>
                      <a:pt x="1011" y="242"/>
                    </a:lnTo>
                    <a:lnTo>
                      <a:pt x="1008" y="240"/>
                    </a:lnTo>
                    <a:lnTo>
                      <a:pt x="1006" y="242"/>
                    </a:lnTo>
                    <a:lnTo>
                      <a:pt x="1006" y="245"/>
                    </a:lnTo>
                    <a:lnTo>
                      <a:pt x="1006" y="250"/>
                    </a:lnTo>
                    <a:lnTo>
                      <a:pt x="1003" y="255"/>
                    </a:lnTo>
                    <a:lnTo>
                      <a:pt x="1003" y="257"/>
                    </a:lnTo>
                    <a:lnTo>
                      <a:pt x="998" y="260"/>
                    </a:lnTo>
                    <a:lnTo>
                      <a:pt x="993" y="267"/>
                    </a:lnTo>
                    <a:lnTo>
                      <a:pt x="986" y="272"/>
                    </a:lnTo>
                    <a:lnTo>
                      <a:pt x="983" y="277"/>
                    </a:lnTo>
                    <a:lnTo>
                      <a:pt x="978" y="282"/>
                    </a:lnTo>
                    <a:lnTo>
                      <a:pt x="971" y="287"/>
                    </a:lnTo>
                    <a:lnTo>
                      <a:pt x="966" y="295"/>
                    </a:lnTo>
                    <a:lnTo>
                      <a:pt x="963" y="300"/>
                    </a:lnTo>
                    <a:lnTo>
                      <a:pt x="966" y="300"/>
                    </a:lnTo>
                    <a:close/>
                    <a:moveTo>
                      <a:pt x="1498" y="494"/>
                    </a:moveTo>
                    <a:lnTo>
                      <a:pt x="1498" y="494"/>
                    </a:lnTo>
                    <a:lnTo>
                      <a:pt x="1498" y="492"/>
                    </a:lnTo>
                    <a:lnTo>
                      <a:pt x="1498" y="489"/>
                    </a:lnTo>
                    <a:lnTo>
                      <a:pt x="1495" y="489"/>
                    </a:lnTo>
                    <a:lnTo>
                      <a:pt x="1495" y="492"/>
                    </a:lnTo>
                    <a:lnTo>
                      <a:pt x="1498" y="494"/>
                    </a:lnTo>
                    <a:close/>
                  </a:path>
                </a:pathLst>
              </a:custGeom>
              <a:grpFill/>
              <a:ln w="9525" cap="flat" cmpd="sng">
                <a:solidFill>
                  <a:schemeClr val="bg1"/>
                </a:solidFill>
                <a:prstDash val="solid"/>
                <a:round/>
                <a:headEnd type="none" w="med" len="med"/>
                <a:tailEnd type="none" w="med" len="med"/>
              </a:ln>
            </p:spPr>
            <p:txBody>
              <a:bodyPr/>
              <a:lstStyle/>
              <a:p>
                <a:endParaRPr lang="en-GB">
                  <a:solidFill>
                    <a:prstClr val="black"/>
                  </a:solidFill>
                </a:endParaRPr>
              </a:p>
            </p:txBody>
          </p:sp>
          <p:sp>
            <p:nvSpPr>
              <p:cNvPr id="207" name="Freeform 206"/>
              <p:cNvSpPr>
                <a:spLocks/>
              </p:cNvSpPr>
              <p:nvPr/>
            </p:nvSpPr>
            <p:spPr bwMode="auto">
              <a:xfrm>
                <a:off x="3218" y="2127"/>
                <a:ext cx="46" cy="28"/>
              </a:xfrm>
              <a:custGeom>
                <a:avLst/>
                <a:gdLst>
                  <a:gd name="T0" fmla="*/ 0 w 46"/>
                  <a:gd name="T1" fmla="*/ 15 h 28"/>
                  <a:gd name="T2" fmla="*/ 3 w 46"/>
                  <a:gd name="T3" fmla="*/ 17 h 28"/>
                  <a:gd name="T4" fmla="*/ 12 w 46"/>
                  <a:gd name="T5" fmla="*/ 14 h 28"/>
                  <a:gd name="T6" fmla="*/ 13 w 46"/>
                  <a:gd name="T7" fmla="*/ 8 h 28"/>
                  <a:gd name="T8" fmla="*/ 27 w 46"/>
                  <a:gd name="T9" fmla="*/ 9 h 28"/>
                  <a:gd name="T10" fmla="*/ 46 w 46"/>
                  <a:gd name="T11" fmla="*/ 0 h 28"/>
                  <a:gd name="T12" fmla="*/ 46 w 46"/>
                  <a:gd name="T13" fmla="*/ 1 h 28"/>
                  <a:gd name="T14" fmla="*/ 33 w 46"/>
                  <a:gd name="T15" fmla="*/ 11 h 28"/>
                  <a:gd name="T16" fmla="*/ 36 w 46"/>
                  <a:gd name="T17" fmla="*/ 18 h 28"/>
                  <a:gd name="T18" fmla="*/ 27 w 46"/>
                  <a:gd name="T19" fmla="*/ 21 h 28"/>
                  <a:gd name="T20" fmla="*/ 15 w 46"/>
                  <a:gd name="T21" fmla="*/ 28 h 28"/>
                  <a:gd name="T22" fmla="*/ 13 w 46"/>
                  <a:gd name="T23" fmla="*/ 28 h 28"/>
                  <a:gd name="T24" fmla="*/ 8 w 46"/>
                  <a:gd name="T25" fmla="*/ 26 h 28"/>
                  <a:gd name="T26" fmla="*/ 2 w 46"/>
                  <a:gd name="T27" fmla="*/ 23 h 28"/>
                  <a:gd name="T28" fmla="*/ 0 w 46"/>
                  <a:gd name="T29" fmla="*/ 15 h 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6"/>
                  <a:gd name="T46" fmla="*/ 0 h 28"/>
                  <a:gd name="T47" fmla="*/ 46 w 46"/>
                  <a:gd name="T48" fmla="*/ 28 h 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6" h="28">
                    <a:moveTo>
                      <a:pt x="0" y="15"/>
                    </a:moveTo>
                    <a:lnTo>
                      <a:pt x="3" y="17"/>
                    </a:lnTo>
                    <a:lnTo>
                      <a:pt x="12" y="14"/>
                    </a:lnTo>
                    <a:lnTo>
                      <a:pt x="13" y="8"/>
                    </a:lnTo>
                    <a:lnTo>
                      <a:pt x="27" y="9"/>
                    </a:lnTo>
                    <a:lnTo>
                      <a:pt x="46" y="0"/>
                    </a:lnTo>
                    <a:lnTo>
                      <a:pt x="46" y="1"/>
                    </a:lnTo>
                    <a:lnTo>
                      <a:pt x="33" y="11"/>
                    </a:lnTo>
                    <a:lnTo>
                      <a:pt x="36" y="18"/>
                    </a:lnTo>
                    <a:lnTo>
                      <a:pt x="27" y="21"/>
                    </a:lnTo>
                    <a:lnTo>
                      <a:pt x="15" y="28"/>
                    </a:lnTo>
                    <a:lnTo>
                      <a:pt x="13" y="28"/>
                    </a:lnTo>
                    <a:lnTo>
                      <a:pt x="8" y="26"/>
                    </a:lnTo>
                    <a:lnTo>
                      <a:pt x="2" y="23"/>
                    </a:lnTo>
                    <a:lnTo>
                      <a:pt x="0" y="15"/>
                    </a:lnTo>
                    <a:close/>
                  </a:path>
                </a:pathLst>
              </a:custGeom>
              <a:grpFill/>
              <a:ln w="9525" cap="flat" cmpd="sng">
                <a:solidFill>
                  <a:schemeClr val="bg1"/>
                </a:solidFill>
                <a:prstDash val="solid"/>
                <a:round/>
                <a:headEnd type="none" w="med" len="med"/>
                <a:tailEnd type="none" w="med" len="med"/>
              </a:ln>
            </p:spPr>
            <p:txBody>
              <a:bodyPr/>
              <a:lstStyle/>
              <a:p>
                <a:endParaRPr lang="en-GB">
                  <a:solidFill>
                    <a:prstClr val="black"/>
                  </a:solidFill>
                </a:endParaRPr>
              </a:p>
            </p:txBody>
          </p:sp>
        </p:grpSp>
        <p:sp>
          <p:nvSpPr>
            <p:cNvPr id="203" name="Rounded Rectangle 202"/>
            <p:cNvSpPr/>
            <p:nvPr/>
          </p:nvSpPr>
          <p:spPr bwMode="auto">
            <a:xfrm>
              <a:off x="980124" y="-200163"/>
              <a:ext cx="6199581" cy="4031311"/>
            </a:xfrm>
            <a:prstGeom prst="roundRect">
              <a:avLst/>
            </a:prstGeom>
            <a:noFill/>
            <a:ln w="19050" cap="flat" cmpd="sng" algn="ctr">
              <a:solidFill>
                <a:schemeClr val="bg1"/>
              </a:solidFill>
              <a:prstDash val="sysDash"/>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grpSp>
      <p:sp>
        <p:nvSpPr>
          <p:cNvPr id="209" name="5-Point Star 208"/>
          <p:cNvSpPr/>
          <p:nvPr/>
        </p:nvSpPr>
        <p:spPr bwMode="auto">
          <a:xfrm>
            <a:off x="4479083" y="3618804"/>
            <a:ext cx="224718" cy="224718"/>
          </a:xfrm>
          <a:prstGeom prst="star5">
            <a:avLst/>
          </a:prstGeom>
          <a:ln>
            <a:headEnd type="none" w="med" len="med"/>
            <a:tailEnd type="none" w="med" len="med"/>
          </a:ln>
          <a:ex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bg1"/>
              </a:solidFill>
              <a:effectLst/>
              <a:latin typeface="Calibri" pitchFamily="34" charset="0"/>
            </a:endParaRPr>
          </a:p>
        </p:txBody>
      </p:sp>
      <p:pic>
        <p:nvPicPr>
          <p:cNvPr id="13" name="Picture 1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510426" y="2101619"/>
            <a:ext cx="612648" cy="612648"/>
          </a:xfrm>
          <a:prstGeom prst="rect">
            <a:avLst/>
          </a:prstGeom>
        </p:spPr>
      </p:pic>
    </p:spTree>
    <p:extLst>
      <p:ext uri="{BB962C8B-B14F-4D97-AF65-F5344CB8AC3E}">
        <p14:creationId xmlns:p14="http://schemas.microsoft.com/office/powerpoint/2010/main" val="3176477059"/>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MMPROD_NEXTUNIQUEID" val="10010"/>
  <p:tag name="MMPROD_UIDATA" val="&lt;database version=&quot;7.0&quot;&gt;&lt;object type=&quot;1&quot; unique_id=&quot;10001&quot;&gt;&lt;object type=&quot;2&quot; unique_id=&quot;11614&quot;&gt;&lt;object type=&quot;3&quot; unique_id=&quot;11615&quot;&gt;&lt;property id=&quot;20148&quot; value=&quot;5&quot;/&gt;&lt;property id=&quot;20300&quot; value=&quot;Slide 1 - &amp;quot;Title Here (Calibri, 36 pts., 255, 255, 255)&amp;quot;&quot;/&gt;&lt;property id=&quot;20307&quot; value=&quot;256&quot;/&gt;&lt;/object&gt;&lt;object type=&quot;3&quot; unique_id=&quot;11616&quot;&gt;&lt;property id=&quot;20148&quot; value=&quot;5&quot;/&gt;&lt;property id=&quot;20300&quot; value=&quot;Slide 2 - &amp;quot;Sample title here (36 pts, Calibri, 255, 255, 255)&amp;#x0D;&amp;#x0A;Room for two lines, bottom aligned&amp;quot;&quot;/&gt;&lt;property id=&quot;20307&quot; value=&quot;257&quot;/&gt;&lt;/object&gt;&lt;object type=&quot;3&quot; unique_id=&quot;11617&quot;&gt;&lt;property id=&quot;20148&quot; value=&quot;5&quot;/&gt;&lt;property id=&quot;20300&quot; value=&quot;Slide 3 - &amp;quot;Two column slide&amp;quot;&quot;/&gt;&lt;property id=&quot;20307&quot; value=&quot;259&quot;/&gt;&lt;/object&gt;&lt;object type=&quot;3&quot; unique_id=&quot;11618&quot;&gt;&lt;property id=&quot;20148&quot; value=&quot;5&quot;/&gt;&lt;property id=&quot;20300&quot; value=&quot;Slide 4 - &amp;quot;Image with text Slide&amp;quot;&quot;/&gt;&lt;property id=&quot;20307&quot; value=&quot;260&quot;/&gt;&lt;/object&gt;&lt;object type=&quot;3&quot; unique_id=&quot;11619&quot;&gt;&lt;property id=&quot;20148&quot; value=&quot;5&quot;/&gt;&lt;property id=&quot;20300&quot; value=&quot;Slide 5 - &amp;quot;Graph Slide&amp;quot;&quot;/&gt;&lt;property id=&quot;20307&quot; value=&quot;262&quot;/&gt;&lt;/object&gt;&lt;object type=&quot;3&quot; unique_id=&quot;11620&quot;&gt;&lt;property id=&quot;20148&quot; value=&quot;5&quot;/&gt;&lt;property id=&quot;20300&quot; value=&quot;Slide 6 - &amp;quot;Color Palette&amp;quot;&quot;/&gt;&lt;property id=&quot;20307&quot; value=&quot;261&quot;/&gt;&lt;/object&gt;&lt;object type=&quot;3&quot; unique_id=&quot;11621&quot;&gt;&lt;property id=&quot;20148&quot; value=&quot;5&quot;/&gt;&lt;property id=&quot;20300&quot; value=&quot;Slide 7 - &amp;quot;Thank You (or Q&amp;amp;A)&amp;#x0D;&amp;#x0A;(Calibri, 36 pts., 255, 255, 255)&amp;quot;&quot;/&gt;&lt;property id=&quot;20307&quot; value=&quot;258&quot;/&gt;&lt;/object&gt;&lt;/object&gt;&lt;object type=&quot;8&quot; unique_id=&quot;11630&quot;&gt;&lt;/object&gt;&lt;/object&gt;&lt;/database&gt;"/>
  <p:tag name="SECTOMILLISECCONVERTED" val="1"/>
</p:tagLst>
</file>

<file path=ppt/theme/theme1.xml><?xml version="1.0" encoding="utf-8"?>
<a:theme xmlns:a="http://schemas.openxmlformats.org/drawingml/2006/main" name="Master">
  <a:themeElements>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bg1"/>
            </a:solidFill>
            <a:effectLst/>
            <a:latin typeface="Calibri"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bg1"/>
            </a:solidFill>
            <a:effectLst/>
            <a:latin typeface="Calibri" pitchFamily="34" charset="0"/>
          </a:defRPr>
        </a:defPPr>
      </a:lstStyle>
    </a:lnDef>
  </a:objectDefaults>
  <a:extraClrSchemeLst>
    <a:extraClrScheme>
      <a:clrScheme name="OptionA_templat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OptionA_templat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OptionA_templat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OptionA_templat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OptionA_templat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OptionA_templat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ptionA_template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OptionA_templat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OptionA_templat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OptionA_templat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OptionA_templat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OptionA_templat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OptionA_template 13">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D1CC"/>
        </a:hlink>
        <a:folHlink>
          <a:srgbClr val="99CC00"/>
        </a:folHlink>
      </a:clrScheme>
      <a:clrMap bg1="lt1" tx1="dk1" bg2="lt2" tx2="dk2" accent1="accent1" accent2="accent2" accent3="accent3" accent4="accent4" accent5="accent5" accent6="accent6" hlink="hlink" folHlink="folHlink"/>
    </a:extraClrScheme>
    <a:extraClrScheme>
      <a:clrScheme name="OptionA_template 14">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7370"/>
        </a:hlink>
        <a:folHlink>
          <a:srgbClr val="99CC00"/>
        </a:folHlink>
      </a:clrScheme>
      <a:clrMap bg1="lt1" tx1="dk1" bg2="lt2" tx2="dk2" accent1="accent1" accent2="accent2" accent3="accent3" accent4="accent4" accent5="accent5" accent6="accent6" hlink="hlink" folHlink="folHlink"/>
    </a:extraClrScheme>
    <a:extraClrScheme>
      <a:clrScheme name="OptionA_template 15">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7370"/>
        </a:hlink>
        <a:folHlink>
          <a:srgbClr val="638600"/>
        </a:folHlink>
      </a:clrScheme>
      <a:clrMap bg1="lt1" tx1="dk1" bg2="lt2" tx2="dk2" accent1="accent1" accent2="accent2" accent3="accent3" accent4="accent4" accent5="accent5" accent6="accent6" hlink="hlink" folHlink="folHlink"/>
    </a:extraClrScheme>
    <a:extraClrScheme>
      <a:clrScheme name="OptionA_template 16">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7370"/>
        </a:hlink>
        <a:folHlink>
          <a:srgbClr val="9E2600"/>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0.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1.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2.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3.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4.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5.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6.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7.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8.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9.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0.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1.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2.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3.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4.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5.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6.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7.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8.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9.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0.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1.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2.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3.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4.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5.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6.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7.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8.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9.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0.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1.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2.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3.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4.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5.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6.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7.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8.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9.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4.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40.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41.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42.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43.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44.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45.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46.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47.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48.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49.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5.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50.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51.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52.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53.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54.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55.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56.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57.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58.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59.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6.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60.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61.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62.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63.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64.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65.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66.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67.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68.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69.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7.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70.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71.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72.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73.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74.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75.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76.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77.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78.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79.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8.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80.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81.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82.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83.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84.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85.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86.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87.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88.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89.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9.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90.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91.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92.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93.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94.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95.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96.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97.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98.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99.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0.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00.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01.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02.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03.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04.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1.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2.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3.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4.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5.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6.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7.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8.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9.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0.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1.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2.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3.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4.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5.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6.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7.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8.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9.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0.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1.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2.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3.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4.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5.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6.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7.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8.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9.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0.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1.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2.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3.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4.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5.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6.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7.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8.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9.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0.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1.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2.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3.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4.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5.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6.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7.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8.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9.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0.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1.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2.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3.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4.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5.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6.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7.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8.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9.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0.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1.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2.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3.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4.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5.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6.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7.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8.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9.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0.xml><?xml version="1.0" encoding="utf-8"?>
<a:themeOverride xmlns:a="http://schemas.openxmlformats.org/drawingml/2006/main">
  <a:clrScheme name="Alere">
    <a:dk1>
      <a:sysClr val="windowText" lastClr="000000"/>
    </a:dk1>
    <a:lt1>
      <a:sysClr val="window" lastClr="FFFFFF"/>
    </a:lt1>
    <a:dk2>
      <a:srgbClr val="A6A6A6"/>
    </a:dk2>
    <a:lt2>
      <a:srgbClr val="D9D9D9"/>
    </a:lt2>
    <a:accent1>
      <a:srgbClr val="97005E"/>
    </a:accent1>
    <a:accent2>
      <a:srgbClr val="5F6062"/>
    </a:accent2>
    <a:accent3>
      <a:srgbClr val="FAA01B"/>
    </a:accent3>
    <a:accent4>
      <a:srgbClr val="92C83E"/>
    </a:accent4>
    <a:accent5>
      <a:srgbClr val="34BFC2"/>
    </a:accent5>
    <a:accent6>
      <a:srgbClr val="7C92CA"/>
    </a:accent6>
    <a:hlink>
      <a:srgbClr val="97005E"/>
    </a:hlink>
    <a:folHlink>
      <a:srgbClr val="40404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1.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2.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3.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4.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5.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6.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7.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8.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9.xml><?xml version="1.0" encoding="utf-8"?>
<a:themeOverride xmlns:a="http://schemas.openxmlformats.org/drawingml/2006/main">
  <a:clrScheme name="Custom 13">
    <a:dk1>
      <a:srgbClr val="000000"/>
    </a:dk1>
    <a:lt1>
      <a:srgbClr val="FFFFFF"/>
    </a:lt1>
    <a:dk2>
      <a:srgbClr val="000000"/>
    </a:dk2>
    <a:lt2>
      <a:srgbClr val="808080"/>
    </a:lt2>
    <a:accent1>
      <a:srgbClr val="0D204A"/>
    </a:accent1>
    <a:accent2>
      <a:srgbClr val="C9282D"/>
    </a:accent2>
    <a:accent3>
      <a:srgbClr val="004EBC"/>
    </a:accent3>
    <a:accent4>
      <a:srgbClr val="C8E2EA"/>
    </a:accent4>
    <a:accent5>
      <a:srgbClr val="FFC907"/>
    </a:accent5>
    <a:accent6>
      <a:srgbClr val="DFE5E5"/>
    </a:accent6>
    <a:hlink>
      <a:srgbClr val="004EBC"/>
    </a:hlink>
    <a:folHlink>
      <a:srgbClr val="0D204A"/>
    </a:folHlink>
  </a:clrScheme>
  <a:fontScheme name="OptionA_templat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emplate/>
  <TotalTime>7731</TotalTime>
  <Words>42501</Words>
  <Application>Microsoft Office PowerPoint</Application>
  <PresentationFormat>On-screen Show (4:3)</PresentationFormat>
  <Paragraphs>10692</Paragraphs>
  <Slides>207</Slides>
  <Notes>18</Notes>
  <HiddenSlides>0</HiddenSlides>
  <MMClips>0</MMClips>
  <ScaleCrop>false</ScaleCrop>
  <HeadingPairs>
    <vt:vector size="4" baseType="variant">
      <vt:variant>
        <vt:lpstr>Theme</vt:lpstr>
      </vt:variant>
      <vt:variant>
        <vt:i4>1</vt:i4>
      </vt:variant>
      <vt:variant>
        <vt:lpstr>Slide Titles</vt:lpstr>
      </vt:variant>
      <vt:variant>
        <vt:i4>207</vt:i4>
      </vt:variant>
    </vt:vector>
  </HeadingPairs>
  <TitlesOfParts>
    <vt:vector size="208" baseType="lpstr">
      <vt:lpstr>Master</vt:lpstr>
      <vt:lpstr>Tracking Awareness Of Venous Thromboembolism Among The General Population</vt:lpstr>
      <vt:lpstr>PowerPoint Presentation</vt:lpstr>
      <vt:lpstr>PowerPoint Presentation</vt:lpstr>
      <vt:lpstr>Background</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Aggregate Country Summary of Results</vt:lpstr>
      <vt:lpstr>Aggregate Country Summary of Results</vt:lpstr>
      <vt:lpstr>PowerPoint Presentation</vt:lpstr>
      <vt:lpstr>PowerPoint Presentation</vt:lpstr>
      <vt:lpstr>PowerPoint Presentation</vt:lpstr>
      <vt:lpstr>Aided Awareness of Various Medical Conditions</vt:lpstr>
      <vt:lpstr>PowerPoint Presentation</vt:lpstr>
      <vt:lpstr>PowerPoint Presentation</vt:lpstr>
      <vt:lpstr>PowerPoint Presentation</vt:lpstr>
      <vt:lpstr>Personal Concern for Various Medical Conditions</vt:lpstr>
      <vt:lpstr>Personal Concern for Various Medical Conditions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Title Here (Calibri, 36 pts., 255, 255, 255)</dc:title>
  <dc:creator>Daniel Newmark</dc:creator>
  <cp:lastModifiedBy>Administrator</cp:lastModifiedBy>
  <cp:revision>551</cp:revision>
  <cp:lastPrinted>2014-09-05T14:53:30Z</cp:lastPrinted>
  <dcterms:created xsi:type="dcterms:W3CDTF">2010-05-03T23:05:09Z</dcterms:created>
  <dcterms:modified xsi:type="dcterms:W3CDTF">2014-09-19T18:47:05Z</dcterms:modified>
</cp:coreProperties>
</file>